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12"/>
  </p:notesMasterIdLst>
  <p:sldIdLst>
    <p:sldId id="256" r:id="rId2"/>
    <p:sldId id="259" r:id="rId3"/>
    <p:sldId id="260" r:id="rId4"/>
    <p:sldId id="265" r:id="rId5"/>
    <p:sldId id="267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17AC1E-450E-7547-B385-D43AC016A5B7}" v="68" dt="2024-08-30T02:25:42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574"/>
  </p:normalViewPr>
  <p:slideViewPr>
    <p:cSldViewPr snapToGrid="0">
      <p:cViewPr varScale="1">
        <p:scale>
          <a:sx n="128" d="100"/>
          <a:sy n="128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35840-B851-9F48-9D5D-B336C040B061}" type="datetimeFigureOut">
              <a:rPr kumimoji="1" lang="zh-CN" altLang="en-US" smtClean="0"/>
              <a:t>2024/8/30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13994-9026-A744-A31A-056C4E5D80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353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lsm</a:t>
            </a:r>
            <a:r>
              <a:rPr kumimoji="1" lang="zh-CN" altLang="en-US" dirty="0"/>
              <a:t> 未实现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13994-9026-A744-A31A-056C4E5D809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7283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13994-9026-A744-A31A-056C4E5D809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4701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F0DD8-314E-E174-A456-2CCDEF217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CA229B6-D209-032C-A5FB-C982146C49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206CA98-AF70-2C3E-4027-E5A2D5FE3F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6E4C6F-685C-5906-E5E6-621B27752E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13994-9026-A744-A31A-056C4E5D809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5090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0770E-2955-FC76-7093-4AD6804E7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68D4DB8-126A-DBD7-68A5-E75A7F8294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78F419A-F077-1A5A-B810-8901786398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AFC097-ADF4-6CFB-618A-FD1772AC8F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13994-9026-A744-A31A-056C4E5D809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0626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82C46-AADD-5449-943F-EC3BA6D89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CD432C2-42D8-D5FC-3055-D1806697CF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6D71BB0-38AC-3C4E-97B4-48BC4E1DE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9DC7D6-6988-EFC0-EC90-C6510EC92D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13994-9026-A744-A31A-056C4E5D809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3006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ACCF7-7D6F-7355-4D57-3AD4BF989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EE4918F-BBAA-CA39-4052-079C116760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443B6A1-1F17-95DD-D11A-0B552B3A98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7B3E51-51F4-1458-F95A-41F29E4A6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13994-9026-A744-A31A-056C4E5D809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4594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4AE32-9B1B-D532-D70A-C9372693D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11704EA-EB4C-39F6-7F40-C575FEB1AE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66B1B0A-0C95-8F28-9A9C-C7C0F49A48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6AA4E6-8384-39E6-C7DF-44355ECFF0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13994-9026-A744-A31A-056C4E5D809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5164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DD957-E328-C271-25CE-726F269F3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3E8879A-6A0E-6C82-CB91-60AB995CAB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21866DC-BEE2-66E6-DE9F-FB75E693BD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BAADAD-46C8-0731-F432-F76C1D9D6A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13994-9026-A744-A31A-056C4E5D8098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9048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8/30/24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5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6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8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0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4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8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3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7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2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3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1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900" kern="1200" cap="all" spc="9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8/30/24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lang="en-US" sz="900" kern="1200" cap="none" spc="9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5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13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 spc="7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 spc="7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 spc="7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 spc="7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 spc="7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D6F62B-C8F7-7D33-89A3-466D006B95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rcRect t="4659" r="-1" b="4975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6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8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1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8839B08-2437-4614-A654-1BEEAB2D5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404" y="616224"/>
            <a:ext cx="10191942" cy="2075275"/>
          </a:xfrm>
        </p:spPr>
        <p:txBody>
          <a:bodyPr>
            <a:normAutofit/>
          </a:bodyPr>
          <a:lstStyle/>
          <a:p>
            <a:r>
              <a:rPr kumimoji="1" lang="en-US" altLang="zh-CN" sz="6600" dirty="0">
                <a:solidFill>
                  <a:srgbClr val="FFFFFF"/>
                </a:solidFill>
              </a:rPr>
              <a:t>KDB</a:t>
            </a:r>
            <a:r>
              <a:rPr kumimoji="1" lang="zh-CN" altLang="en-US" sz="6600" dirty="0">
                <a:solidFill>
                  <a:srgbClr val="FFFFFF"/>
                </a:solidFill>
              </a:rPr>
              <a:t>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2A2FA1-0D8B-8E4C-9A02-1B0728500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9354"/>
            <a:ext cx="9144000" cy="1265285"/>
          </a:xfrm>
        </p:spPr>
        <p:txBody>
          <a:bodyPr>
            <a:normAutofit/>
          </a:bodyPr>
          <a:lstStyle/>
          <a:p>
            <a:r>
              <a:rPr kumimoji="1" lang="zh-CN" altLang="en-US" sz="2200" dirty="0">
                <a:solidFill>
                  <a:srgbClr val="FFFFFF"/>
                </a:solidFill>
              </a:rPr>
              <a:t>刘斌斌</a:t>
            </a:r>
            <a:endParaRPr kumimoji="1" lang="en-US" altLang="zh-CN" sz="2200" dirty="0">
              <a:solidFill>
                <a:srgbClr val="FFFFFF"/>
              </a:solidFill>
            </a:endParaRPr>
          </a:p>
          <a:p>
            <a:r>
              <a:rPr kumimoji="1" lang="en" altLang="zh-CN" sz="1500" dirty="0">
                <a:solidFill>
                  <a:srgbClr val="FFFFFF"/>
                </a:solidFill>
              </a:rPr>
              <a:t>https://</a:t>
            </a:r>
            <a:r>
              <a:rPr kumimoji="1" lang="en" altLang="zh-CN" sz="1500" dirty="0" err="1">
                <a:solidFill>
                  <a:srgbClr val="FFFFFF"/>
                </a:solidFill>
              </a:rPr>
              <a:t>github.com</a:t>
            </a:r>
            <a:r>
              <a:rPr kumimoji="1" lang="en" altLang="zh-CN" sz="1500" dirty="0">
                <a:solidFill>
                  <a:srgbClr val="FFFFFF"/>
                </a:solidFill>
              </a:rPr>
              <a:t>/</a:t>
            </a:r>
            <a:r>
              <a:rPr kumimoji="1" lang="en" altLang="zh-CN" sz="1500" dirty="0" err="1">
                <a:solidFill>
                  <a:srgbClr val="FFFFFF"/>
                </a:solidFill>
              </a:rPr>
              <a:t>liubinbin</a:t>
            </a:r>
            <a:endParaRPr kumimoji="1" lang="zh-CN" altLang="en-US" sz="1500" dirty="0">
              <a:solidFill>
                <a:srgbClr val="FFFFFF"/>
              </a:solidFill>
            </a:endParaRPr>
          </a:p>
        </p:txBody>
      </p:sp>
      <p:grpSp>
        <p:nvGrpSpPr>
          <p:cNvPr id="48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123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F5AFA-3516-C206-3621-680E06FF7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B1388-813A-EE9A-613B-3F45167D3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77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整体设计之</a:t>
            </a:r>
            <a:r>
              <a:rPr kumimoji="1" lang="en-US" altLang="zh-CN" dirty="0" err="1"/>
              <a:t>TableStore</a:t>
            </a:r>
            <a:r>
              <a:rPr kumimoji="1" lang="zh-CN" altLang="en-US" dirty="0"/>
              <a:t>设计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1A31A7C-DA22-3319-AB73-3DFEC73E4650}"/>
              </a:ext>
            </a:extLst>
          </p:cNvPr>
          <p:cNvSpPr/>
          <p:nvPr/>
        </p:nvSpPr>
        <p:spPr>
          <a:xfrm>
            <a:off x="1081037" y="1874265"/>
            <a:ext cx="8867586" cy="2230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BF6EC7-3D5B-114F-82CA-271A530555CB}"/>
              </a:ext>
            </a:extLst>
          </p:cNvPr>
          <p:cNvSpPr/>
          <p:nvPr/>
        </p:nvSpPr>
        <p:spPr>
          <a:xfrm>
            <a:off x="3893809" y="2192316"/>
            <a:ext cx="2904555" cy="10734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pageMap</a:t>
            </a:r>
            <a:endParaRPr kumimoji="1" lang="zh-CN" altLang="en-US" dirty="0"/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753D1D8D-16B5-A43D-F24E-DD1B83E23363}"/>
              </a:ext>
            </a:extLst>
          </p:cNvPr>
          <p:cNvSpPr/>
          <p:nvPr/>
        </p:nvSpPr>
        <p:spPr>
          <a:xfrm>
            <a:off x="2067339" y="3612137"/>
            <a:ext cx="1250943" cy="1725176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注册</a:t>
            </a:r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4CF57B6B-BD4B-DFF3-9587-A1E01BF89826}"/>
              </a:ext>
            </a:extLst>
          </p:cNvPr>
          <p:cNvSpPr/>
          <p:nvPr/>
        </p:nvSpPr>
        <p:spPr>
          <a:xfrm>
            <a:off x="3856383" y="3612137"/>
            <a:ext cx="1250943" cy="1725176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反注册</a:t>
            </a:r>
          </a:p>
        </p:txBody>
      </p:sp>
      <p:sp>
        <p:nvSpPr>
          <p:cNvPr id="8" name="下箭头 7">
            <a:extLst>
              <a:ext uri="{FF2B5EF4-FFF2-40B4-BE49-F238E27FC236}">
                <a16:creationId xmlns:a16="http://schemas.microsoft.com/office/drawing/2014/main" id="{1F421A50-57C5-D09E-C8D6-D80ED082FFCD}"/>
              </a:ext>
            </a:extLst>
          </p:cNvPr>
          <p:cNvSpPr/>
          <p:nvPr/>
        </p:nvSpPr>
        <p:spPr>
          <a:xfrm>
            <a:off x="5757085" y="3612137"/>
            <a:ext cx="1250943" cy="1725176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写入文件</a:t>
            </a:r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E1D6731C-24E2-E2A0-255B-775624AA4A2C}"/>
              </a:ext>
            </a:extLst>
          </p:cNvPr>
          <p:cNvSpPr/>
          <p:nvPr/>
        </p:nvSpPr>
        <p:spPr>
          <a:xfrm>
            <a:off x="7664011" y="3612138"/>
            <a:ext cx="1250943" cy="1725177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从文件读取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9DD6086-AA25-CB6B-21FC-F768F73E415D}"/>
              </a:ext>
            </a:extLst>
          </p:cNvPr>
          <p:cNvSpPr txBox="1"/>
          <p:nvPr/>
        </p:nvSpPr>
        <p:spPr>
          <a:xfrm>
            <a:off x="944217" y="5658066"/>
            <a:ext cx="9550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Btree</a:t>
            </a:r>
            <a:r>
              <a:rPr kumimoji="1" lang="zh-CN" altLang="en-US" dirty="0"/>
              <a:t>在分裂和合并需要增删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时，会调用注册和反注册，使得</a:t>
            </a:r>
            <a:r>
              <a:rPr kumimoji="1" lang="en-US" altLang="zh-CN" dirty="0" err="1"/>
              <a:t>pageMap</a:t>
            </a:r>
            <a:r>
              <a:rPr kumimoji="1" lang="zh-CN" altLang="en-US" dirty="0"/>
              <a:t>始终是对的。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pageMap</a:t>
            </a:r>
            <a:r>
              <a:rPr kumimoji="1" lang="zh-CN" altLang="en-US" dirty="0"/>
              <a:t> 中的 </a:t>
            </a:r>
            <a:r>
              <a:rPr kumimoji="1" lang="en-US" altLang="zh-CN" dirty="0"/>
              <a:t>page</a:t>
            </a:r>
            <a:r>
              <a:rPr kumimoji="1" lang="zh-CN" altLang="en-US" dirty="0"/>
              <a:t> 是对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的封装。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TableStore</a:t>
            </a:r>
            <a:r>
              <a:rPr kumimoji="1" lang="zh-CN" altLang="en-US" dirty="0"/>
              <a:t> 最终负责对 </a:t>
            </a:r>
            <a:r>
              <a:rPr kumimoji="1" lang="en-US" altLang="zh-CN" dirty="0"/>
              <a:t>page</a:t>
            </a:r>
            <a:r>
              <a:rPr kumimoji="1" lang="zh-CN" altLang="en-US" dirty="0"/>
              <a:t> 的管理、文件读写。</a:t>
            </a:r>
          </a:p>
        </p:txBody>
      </p:sp>
    </p:spTree>
    <p:extLst>
      <p:ext uri="{BB962C8B-B14F-4D97-AF65-F5344CB8AC3E}">
        <p14:creationId xmlns:p14="http://schemas.microsoft.com/office/powerpoint/2010/main" val="187920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550AEA6-EEE0-A009-8BCE-BF470637270F}"/>
              </a:ext>
            </a:extLst>
          </p:cNvPr>
          <p:cNvSpPr/>
          <p:nvPr/>
        </p:nvSpPr>
        <p:spPr>
          <a:xfrm>
            <a:off x="2251669" y="1279516"/>
            <a:ext cx="6178061" cy="5434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7F4C20D-A346-03A8-6B56-ACB6B5940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062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整体设计之整体模块设计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B4F6EDF-4EA0-F16F-381B-53A6F8B03DF2}"/>
              </a:ext>
            </a:extLst>
          </p:cNvPr>
          <p:cNvSpPr/>
          <p:nvPr/>
        </p:nvSpPr>
        <p:spPr>
          <a:xfrm>
            <a:off x="2471896" y="2484456"/>
            <a:ext cx="5737608" cy="6933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grpc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50FA101-CD84-62A7-B831-7CE1970B943A}"/>
              </a:ext>
            </a:extLst>
          </p:cNvPr>
          <p:cNvSpPr/>
          <p:nvPr/>
        </p:nvSpPr>
        <p:spPr>
          <a:xfrm>
            <a:off x="2471897" y="1652117"/>
            <a:ext cx="2502038" cy="6933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cmd</a:t>
            </a:r>
            <a:r>
              <a:rPr kumimoji="1" lang="zh-CN" altLang="en-US" dirty="0"/>
              <a:t> </a:t>
            </a:r>
            <a:r>
              <a:rPr kumimoji="1" lang="en-US" altLang="zh-CN" dirty="0"/>
              <a:t>client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AFE3E6-1AEC-CE04-FE44-7CFF6A2FAEE7}"/>
              </a:ext>
            </a:extLst>
          </p:cNvPr>
          <p:cNvSpPr/>
          <p:nvPr/>
        </p:nvSpPr>
        <p:spPr>
          <a:xfrm>
            <a:off x="5607819" y="1652117"/>
            <a:ext cx="2601685" cy="6933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sdk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api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7FCC3F-DF4F-C131-2479-2FE79B373902}"/>
              </a:ext>
            </a:extLst>
          </p:cNvPr>
          <p:cNvSpPr/>
          <p:nvPr/>
        </p:nvSpPr>
        <p:spPr>
          <a:xfrm>
            <a:off x="2471895" y="3337630"/>
            <a:ext cx="5737608" cy="6933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sql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parser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79A6A94-8EA9-48CF-BC67-61C689FB8429}"/>
              </a:ext>
            </a:extLst>
          </p:cNvPr>
          <p:cNvSpPr/>
          <p:nvPr/>
        </p:nvSpPr>
        <p:spPr>
          <a:xfrm>
            <a:off x="2471895" y="4974282"/>
            <a:ext cx="5737608" cy="6933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C4009-03DF-5A2F-1E79-F679A99BA3AF}"/>
              </a:ext>
            </a:extLst>
          </p:cNvPr>
          <p:cNvSpPr/>
          <p:nvPr/>
        </p:nvSpPr>
        <p:spPr>
          <a:xfrm>
            <a:off x="2471895" y="4155956"/>
            <a:ext cx="5737608" cy="6933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planer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E86F453-BBAE-3393-D7C0-437EB0AF9619}"/>
              </a:ext>
            </a:extLst>
          </p:cNvPr>
          <p:cNvSpPr/>
          <p:nvPr/>
        </p:nvSpPr>
        <p:spPr>
          <a:xfrm>
            <a:off x="2471895" y="5844109"/>
            <a:ext cx="2401556" cy="6933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meta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B656880-05EE-FF5F-ECD7-A0E8ECD28A0E}"/>
              </a:ext>
            </a:extLst>
          </p:cNvPr>
          <p:cNvSpPr/>
          <p:nvPr/>
        </p:nvSpPr>
        <p:spPr>
          <a:xfrm>
            <a:off x="5340699" y="5792608"/>
            <a:ext cx="2868804" cy="377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027C50A-45F1-88AA-E030-C4CFF64CA9F5}"/>
              </a:ext>
            </a:extLst>
          </p:cNvPr>
          <p:cNvSpPr/>
          <p:nvPr/>
        </p:nvSpPr>
        <p:spPr>
          <a:xfrm>
            <a:off x="5340699" y="6253272"/>
            <a:ext cx="1230923" cy="377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D6C6338-7027-7503-3CAD-81FDA0E2EAC8}"/>
              </a:ext>
            </a:extLst>
          </p:cNvPr>
          <p:cNvSpPr/>
          <p:nvPr/>
        </p:nvSpPr>
        <p:spPr>
          <a:xfrm>
            <a:off x="6978580" y="6236563"/>
            <a:ext cx="1230923" cy="377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lsm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3071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4C20D-A346-03A8-6B56-ACB6B5940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37" y="111352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整体设计之模块交互设计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78B7DF-B6E9-4B0D-BF9C-FB757B20F70E}"/>
              </a:ext>
            </a:extLst>
          </p:cNvPr>
          <p:cNvSpPr/>
          <p:nvPr/>
        </p:nvSpPr>
        <p:spPr>
          <a:xfrm>
            <a:off x="686665" y="1573823"/>
            <a:ext cx="3064745" cy="2608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5DE909-4932-C1A2-A2AC-07A0D222A6E5}"/>
              </a:ext>
            </a:extLst>
          </p:cNvPr>
          <p:cNvSpPr/>
          <p:nvPr/>
        </p:nvSpPr>
        <p:spPr>
          <a:xfrm>
            <a:off x="686665" y="4726886"/>
            <a:ext cx="3064745" cy="17764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B597DF-E2A2-1F6D-1B0A-E2486AC6EB47}"/>
              </a:ext>
            </a:extLst>
          </p:cNvPr>
          <p:cNvSpPr/>
          <p:nvPr/>
        </p:nvSpPr>
        <p:spPr>
          <a:xfrm>
            <a:off x="1320546" y="3030607"/>
            <a:ext cx="1796977" cy="411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pagerMap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19BEBA-DFDA-11FE-07F2-079627C34D39}"/>
              </a:ext>
            </a:extLst>
          </p:cNvPr>
          <p:cNvSpPr/>
          <p:nvPr/>
        </p:nvSpPr>
        <p:spPr>
          <a:xfrm>
            <a:off x="1320547" y="3590174"/>
            <a:ext cx="1796977" cy="411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file</a:t>
            </a:r>
            <a:endParaRPr kumimoji="1"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92BEB8-6507-76F1-1D2E-F3073047B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46" y="1664204"/>
            <a:ext cx="2638717" cy="121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2AC7572-CA86-BA64-1696-924DBC1DE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46" y="4887558"/>
            <a:ext cx="2462170" cy="72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A6A5EF6-7B12-8BEF-1E15-4AA715A78731}"/>
              </a:ext>
            </a:extLst>
          </p:cNvPr>
          <p:cNvSpPr/>
          <p:nvPr/>
        </p:nvSpPr>
        <p:spPr>
          <a:xfrm>
            <a:off x="997047" y="5853728"/>
            <a:ext cx="1076290" cy="411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file1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A571C0-7B5C-E9FA-3410-E38EC8077AB9}"/>
              </a:ext>
            </a:extLst>
          </p:cNvPr>
          <p:cNvSpPr/>
          <p:nvPr/>
        </p:nvSpPr>
        <p:spPr>
          <a:xfrm>
            <a:off x="2316404" y="5853728"/>
            <a:ext cx="1076290" cy="411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file2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0EAB973-4BEC-9624-A02F-17052B40EA5C}"/>
              </a:ext>
            </a:extLst>
          </p:cNvPr>
          <p:cNvSpPr/>
          <p:nvPr/>
        </p:nvSpPr>
        <p:spPr>
          <a:xfrm>
            <a:off x="5997029" y="1541585"/>
            <a:ext cx="2007994" cy="1231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executor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6AF677-AFA8-A4F0-8E32-84CC96F7699C}"/>
              </a:ext>
            </a:extLst>
          </p:cNvPr>
          <p:cNvSpPr/>
          <p:nvPr/>
        </p:nvSpPr>
        <p:spPr>
          <a:xfrm>
            <a:off x="4275602" y="4726884"/>
            <a:ext cx="1861967" cy="1776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CF8E55C-0EED-96A0-35F9-2A5A7A42507D}"/>
              </a:ext>
            </a:extLst>
          </p:cNvPr>
          <p:cNvSpPr/>
          <p:nvPr/>
        </p:nvSpPr>
        <p:spPr>
          <a:xfrm>
            <a:off x="4767411" y="5853727"/>
            <a:ext cx="1076290" cy="411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file</a:t>
            </a:r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2ABE9F5-36AA-4A1B-AC86-6B14D332264B}"/>
              </a:ext>
            </a:extLst>
          </p:cNvPr>
          <p:cNvSpPr/>
          <p:nvPr/>
        </p:nvSpPr>
        <p:spPr>
          <a:xfrm>
            <a:off x="4693165" y="5045819"/>
            <a:ext cx="1224782" cy="411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637B8E4-DA3D-C133-5EA7-DD7A642BC521}"/>
              </a:ext>
            </a:extLst>
          </p:cNvPr>
          <p:cNvSpPr/>
          <p:nvPr/>
        </p:nvSpPr>
        <p:spPr>
          <a:xfrm>
            <a:off x="8985743" y="1556214"/>
            <a:ext cx="2007994" cy="1231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planer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D7A9C0C-A60F-25EE-DAD9-CADB55DA9C3E}"/>
              </a:ext>
            </a:extLst>
          </p:cNvPr>
          <p:cNvSpPr/>
          <p:nvPr/>
        </p:nvSpPr>
        <p:spPr>
          <a:xfrm>
            <a:off x="7319809" y="3239086"/>
            <a:ext cx="2007994" cy="1231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parser</a:t>
            </a:r>
            <a:endParaRPr kumimoji="1" lang="zh-CN" altLang="en-US" dirty="0"/>
          </a:p>
        </p:txBody>
      </p:sp>
      <p:pic>
        <p:nvPicPr>
          <p:cNvPr id="19" name="图形 18" descr="用户 纯色填充">
            <a:extLst>
              <a:ext uri="{FF2B5EF4-FFF2-40B4-BE49-F238E27FC236}">
                <a16:creationId xmlns:a16="http://schemas.microsoft.com/office/drawing/2014/main" id="{3C0E6DF9-CAE7-8538-209D-D1C9251A7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75644" y="5325178"/>
            <a:ext cx="914400" cy="914400"/>
          </a:xfrm>
          <a:prstGeom prst="rect">
            <a:avLst/>
          </a:prstGeom>
        </p:spPr>
      </p:pic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84B87279-E6CE-C645-3793-FABE70475726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V="1">
            <a:off x="9332844" y="4928046"/>
            <a:ext cx="1306851" cy="3971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6F6AF4F0-7B72-0A82-71AC-0DD362D1CFA8}"/>
              </a:ext>
            </a:extLst>
          </p:cNvPr>
          <p:cNvSpPr/>
          <p:nvPr/>
        </p:nvSpPr>
        <p:spPr>
          <a:xfrm>
            <a:off x="9705968" y="4013646"/>
            <a:ext cx="1867454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/>
              <a:t>grpcServer</a:t>
            </a:r>
            <a:endParaRPr kumimoji="1" lang="zh-CN" altLang="en-US" b="1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0642BA80-E3D2-018C-98D5-EAAF0169209A}"/>
              </a:ext>
            </a:extLst>
          </p:cNvPr>
          <p:cNvCxnSpPr>
            <a:cxnSpLocks/>
            <a:stCxn id="20" idx="1"/>
            <a:endCxn id="17" idx="3"/>
          </p:cNvCxnSpPr>
          <p:nvPr/>
        </p:nvCxnSpPr>
        <p:spPr>
          <a:xfrm flipH="1" flipV="1">
            <a:off x="9327803" y="3854966"/>
            <a:ext cx="378165" cy="615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424CAA80-1C96-B380-D040-A765E9113D38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8323806" y="2787974"/>
            <a:ext cx="1665934" cy="451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FFA6B1F6-582F-5342-95FB-EE09EEEB6B4D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>
          <a:xfrm flipH="1" flipV="1">
            <a:off x="8005023" y="2157465"/>
            <a:ext cx="980720" cy="14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2DCB5EED-361F-7BAE-2848-FC9950D334A4}"/>
              </a:ext>
            </a:extLst>
          </p:cNvPr>
          <p:cNvSpPr/>
          <p:nvPr/>
        </p:nvSpPr>
        <p:spPr>
          <a:xfrm>
            <a:off x="4344474" y="3170204"/>
            <a:ext cx="1724222" cy="953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table</a:t>
            </a:r>
            <a:endParaRPr kumimoji="1" lang="zh-CN" altLang="en-US" dirty="0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5D08F86C-848B-D38F-372A-9A371A766659}"/>
              </a:ext>
            </a:extLst>
          </p:cNvPr>
          <p:cNvCxnSpPr>
            <a:cxnSpLocks/>
            <a:stCxn id="12" idx="1"/>
            <a:endCxn id="32" idx="0"/>
          </p:cNvCxnSpPr>
          <p:nvPr/>
        </p:nvCxnSpPr>
        <p:spPr>
          <a:xfrm flipH="1">
            <a:off x="5206585" y="2157465"/>
            <a:ext cx="790444" cy="1012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EB1BD9C7-ECB3-D94F-0520-ABF16CF630E9}"/>
              </a:ext>
            </a:extLst>
          </p:cNvPr>
          <p:cNvCxnSpPr>
            <a:cxnSpLocks/>
            <a:stCxn id="32" idx="2"/>
            <a:endCxn id="13" idx="0"/>
          </p:cNvCxnSpPr>
          <p:nvPr/>
        </p:nvCxnSpPr>
        <p:spPr>
          <a:xfrm>
            <a:off x="5206585" y="4124014"/>
            <a:ext cx="1" cy="602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2BD46385-B5D2-8CE9-E7E6-42CB6F475C0D}"/>
              </a:ext>
            </a:extLst>
          </p:cNvPr>
          <p:cNvCxnSpPr>
            <a:cxnSpLocks/>
            <a:stCxn id="32" idx="2"/>
            <a:endCxn id="6" idx="0"/>
          </p:cNvCxnSpPr>
          <p:nvPr/>
        </p:nvCxnSpPr>
        <p:spPr>
          <a:xfrm flipH="1">
            <a:off x="2219038" y="4124014"/>
            <a:ext cx="2987547" cy="602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7A80AE08-9275-169C-59F2-2EC9E36CC38E}"/>
              </a:ext>
            </a:extLst>
          </p:cNvPr>
          <p:cNvCxnSpPr>
            <a:cxnSpLocks/>
            <a:stCxn id="32" idx="2"/>
            <a:endCxn id="5" idx="3"/>
          </p:cNvCxnSpPr>
          <p:nvPr/>
        </p:nvCxnSpPr>
        <p:spPr>
          <a:xfrm flipH="1" flipV="1">
            <a:off x="3751410" y="2878015"/>
            <a:ext cx="1455175" cy="1245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1ADFF2D2-C4D2-E06C-F7A3-05BA062586FD}"/>
              </a:ext>
            </a:extLst>
          </p:cNvPr>
          <p:cNvSpPr txBox="1"/>
          <p:nvPr/>
        </p:nvSpPr>
        <p:spPr>
          <a:xfrm>
            <a:off x="1535192" y="6363065"/>
            <a:ext cx="140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LSM</a:t>
            </a:r>
            <a:r>
              <a:rPr kumimoji="1" lang="zh-CN" altLang="en-US" dirty="0"/>
              <a:t> 未实现</a:t>
            </a:r>
          </a:p>
        </p:txBody>
      </p:sp>
    </p:spTree>
    <p:extLst>
      <p:ext uri="{BB962C8B-B14F-4D97-AF65-F5344CB8AC3E}">
        <p14:creationId xmlns:p14="http://schemas.microsoft.com/office/powerpoint/2010/main" val="164751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A07ED-85C3-0E0B-243E-19F6B2832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A1543-9FA5-FAB1-D230-F46D10C5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37" y="111352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整体设计之两端</a:t>
            </a:r>
            <a:r>
              <a:rPr kumimoji="1" lang="zh-CN" altLang="en-US"/>
              <a:t>执行流程设计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062D37E-1A76-3D21-398B-EC8FA69B4FF0}"/>
              </a:ext>
            </a:extLst>
          </p:cNvPr>
          <p:cNvSpPr txBox="1"/>
          <p:nvPr/>
        </p:nvSpPr>
        <p:spPr>
          <a:xfrm>
            <a:off x="705678" y="1540565"/>
            <a:ext cx="73748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客户端侧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、接受用户输入</a:t>
            </a:r>
            <a:r>
              <a:rPr kumimoji="1" lang="en-US" altLang="zh-CN" dirty="0" err="1"/>
              <a:t>sql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、通过</a:t>
            </a:r>
            <a:r>
              <a:rPr kumimoji="1" lang="en-US" altLang="zh-CN" dirty="0" err="1"/>
              <a:t>gRPC</a:t>
            </a:r>
            <a:r>
              <a:rPr kumimoji="1" lang="zh-CN" altLang="en-US" dirty="0"/>
              <a:t>发送至服务端。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、接受服务端返回的数据做展示。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服务端侧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、通过</a:t>
            </a:r>
            <a:r>
              <a:rPr kumimoji="1" lang="en-US" altLang="zh-CN" dirty="0" err="1"/>
              <a:t>gRPC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接收</a:t>
            </a:r>
            <a:r>
              <a:rPr kumimoji="1" lang="en-US" altLang="zh-CN" dirty="0" err="1"/>
              <a:t>sql</a:t>
            </a:r>
            <a:r>
              <a:rPr kumimoji="1" lang="zh-CN" altLang="en-US" dirty="0"/>
              <a:t>请求。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、通过</a:t>
            </a:r>
            <a:r>
              <a:rPr kumimoji="1" lang="en-US" altLang="zh-CN" dirty="0"/>
              <a:t>parser</a:t>
            </a:r>
            <a:r>
              <a:rPr kumimoji="1" lang="zh-CN" altLang="en-US" dirty="0"/>
              <a:t>解析</a:t>
            </a:r>
            <a:r>
              <a:rPr kumimoji="1" lang="en-US" altLang="zh-CN" dirty="0" err="1"/>
              <a:t>sql</a:t>
            </a:r>
            <a:r>
              <a:rPr kumimoji="1" lang="zh-CN" altLang="en-US" dirty="0"/>
              <a:t>语句。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、生成逻辑计划。</a:t>
            </a:r>
            <a:endParaRPr kumimoji="1" lang="en-US" altLang="zh-CN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、生成物理执行计划。</a:t>
            </a:r>
            <a:endParaRPr kumimoji="1" lang="en-US" altLang="zh-CN" dirty="0"/>
          </a:p>
          <a:p>
            <a:r>
              <a:rPr kumimoji="1" lang="en-US" altLang="zh-CN" dirty="0"/>
              <a:t>5</a:t>
            </a:r>
            <a:r>
              <a:rPr kumimoji="1" lang="zh-CN" altLang="en-US" dirty="0"/>
              <a:t>、具体执行。</a:t>
            </a:r>
            <a:endParaRPr kumimoji="1" lang="en-US" altLang="zh-CN" dirty="0"/>
          </a:p>
          <a:p>
            <a:r>
              <a:rPr kumimoji="1" lang="en-US" altLang="zh-CN" dirty="0"/>
              <a:t>6</a:t>
            </a:r>
            <a:r>
              <a:rPr kumimoji="1" lang="zh-CN" altLang="en-US" dirty="0"/>
              <a:t>、获取结果。</a:t>
            </a:r>
            <a:endParaRPr kumimoji="1" lang="en-US" altLang="zh-CN" dirty="0"/>
          </a:p>
          <a:p>
            <a:r>
              <a:rPr kumimoji="1" lang="en-US" altLang="zh-CN" dirty="0"/>
              <a:t>8</a:t>
            </a:r>
            <a:r>
              <a:rPr kumimoji="1" lang="zh-CN" altLang="en-US" dirty="0"/>
              <a:t>、返回给客户端。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03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D7D0C-8A53-AED9-C3EA-5E33ED245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A6F39-E68C-CBA8-0D8A-9E6F287E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37" y="111352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整体设计之服务启停设计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35BD51-9675-9415-038B-0999998EB70E}"/>
              </a:ext>
            </a:extLst>
          </p:cNvPr>
          <p:cNvSpPr txBox="1"/>
          <p:nvPr/>
        </p:nvSpPr>
        <p:spPr>
          <a:xfrm>
            <a:off x="705678" y="1540565"/>
            <a:ext cx="73748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启动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、读取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meta</a:t>
            </a:r>
            <a:r>
              <a:rPr kumimoji="1" lang="zh-CN" altLang="en-US" dirty="0"/>
              <a:t>文件，获取所有表结构信息。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、按表结构信息读取表数据文件，按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读取，然后做一些必要工作（比如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之间引用），完成</a:t>
            </a:r>
            <a:r>
              <a:rPr kumimoji="1" lang="en-US" altLang="zh-CN" dirty="0" err="1"/>
              <a:t>btree</a:t>
            </a:r>
            <a:r>
              <a:rPr kumimoji="1" lang="zh-CN" altLang="en-US" dirty="0"/>
              <a:t>的初始化。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、启动</a:t>
            </a:r>
            <a:r>
              <a:rPr kumimoji="1" lang="en-US" altLang="zh-CN" dirty="0" err="1"/>
              <a:t>gRPC</a:t>
            </a:r>
            <a:r>
              <a:rPr kumimoji="1" lang="zh-CN" altLang="en-US" dirty="0"/>
              <a:t>服务。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停止（通过</a:t>
            </a:r>
            <a:r>
              <a:rPr kumimoji="1" lang="en-US" altLang="zh-CN" dirty="0"/>
              <a:t>hook</a:t>
            </a:r>
            <a:r>
              <a:rPr kumimoji="1" lang="zh-CN" altLang="en-US" dirty="0"/>
              <a:t>注入）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、写入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meta</a:t>
            </a:r>
            <a:r>
              <a:rPr kumimoji="1" lang="zh-CN" altLang="en-US" dirty="0"/>
              <a:t>文件，把表结构写入文件中。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、写入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文件，把</a:t>
            </a:r>
            <a:r>
              <a:rPr kumimoji="1" lang="en-US" altLang="zh-CN" dirty="0" err="1"/>
              <a:t>btree</a:t>
            </a:r>
            <a:r>
              <a:rPr kumimoji="1" lang="zh-CN" altLang="en-US" dirty="0"/>
              <a:t>的每个节点的内容写入到文件中。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5587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129F5-81C5-D0A2-A5B5-4BF3B9E82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977BB-11B5-EB01-DDEC-FD88DB100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77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整体设计之</a:t>
            </a:r>
            <a:r>
              <a:rPr kumimoji="1" lang="en-US" altLang="zh-CN" dirty="0"/>
              <a:t>Meta</a:t>
            </a:r>
            <a:r>
              <a:rPr kumimoji="1" lang="zh-CN" altLang="en-US" dirty="0"/>
              <a:t>文件设计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910180-D37B-5429-31B7-A89AB5FD1791}"/>
              </a:ext>
            </a:extLst>
          </p:cNvPr>
          <p:cNvSpPr/>
          <p:nvPr/>
        </p:nvSpPr>
        <p:spPr>
          <a:xfrm>
            <a:off x="862823" y="1556214"/>
            <a:ext cx="8867586" cy="1872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8508E84-CE18-7059-1F1B-3C73BBFF82FD}"/>
              </a:ext>
            </a:extLst>
          </p:cNvPr>
          <p:cNvSpPr/>
          <p:nvPr/>
        </p:nvSpPr>
        <p:spPr>
          <a:xfrm>
            <a:off x="862822" y="1556214"/>
            <a:ext cx="1671655" cy="481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dbNameLen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8A722F-B586-804E-14C4-30A8E8A4C774}"/>
              </a:ext>
            </a:extLst>
          </p:cNvPr>
          <p:cNvSpPr/>
          <p:nvPr/>
        </p:nvSpPr>
        <p:spPr>
          <a:xfrm>
            <a:off x="2534477" y="1556214"/>
            <a:ext cx="1671655" cy="481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dbname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04D46A7-A80A-647E-7F8D-753CCB80EDFF}"/>
              </a:ext>
            </a:extLst>
          </p:cNvPr>
          <p:cNvSpPr/>
          <p:nvPr/>
        </p:nvSpPr>
        <p:spPr>
          <a:xfrm>
            <a:off x="4206131" y="1556214"/>
            <a:ext cx="1671655" cy="481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tableSize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F01683-70BD-8824-E040-C19569BC4DE8}"/>
              </a:ext>
            </a:extLst>
          </p:cNvPr>
          <p:cNvSpPr/>
          <p:nvPr/>
        </p:nvSpPr>
        <p:spPr>
          <a:xfrm>
            <a:off x="5877786" y="1556214"/>
            <a:ext cx="3852623" cy="481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tableInfo1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16FD8A-744A-93BE-7C40-B31A8544262F}"/>
              </a:ext>
            </a:extLst>
          </p:cNvPr>
          <p:cNvSpPr/>
          <p:nvPr/>
        </p:nvSpPr>
        <p:spPr>
          <a:xfrm>
            <a:off x="862822" y="2037522"/>
            <a:ext cx="3852623" cy="481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tableInfo2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0DC0C6-A09F-3866-922F-6B5769787E2F}"/>
              </a:ext>
            </a:extLst>
          </p:cNvPr>
          <p:cNvSpPr/>
          <p:nvPr/>
        </p:nvSpPr>
        <p:spPr>
          <a:xfrm>
            <a:off x="10018644" y="2148968"/>
            <a:ext cx="1458723" cy="481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metaFile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9045C7-6A27-24E6-7EF0-8590107DED2B}"/>
              </a:ext>
            </a:extLst>
          </p:cNvPr>
          <p:cNvSpPr/>
          <p:nvPr/>
        </p:nvSpPr>
        <p:spPr>
          <a:xfrm>
            <a:off x="862822" y="3884086"/>
            <a:ext cx="8867586" cy="1095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59248F-788F-F59A-56E6-006C4A413EC6}"/>
              </a:ext>
            </a:extLst>
          </p:cNvPr>
          <p:cNvSpPr/>
          <p:nvPr/>
        </p:nvSpPr>
        <p:spPr>
          <a:xfrm>
            <a:off x="10018644" y="4173519"/>
            <a:ext cx="1458723" cy="481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tableInfo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BCB78B-20E4-350C-FDF8-E8CEF601B740}"/>
              </a:ext>
            </a:extLst>
          </p:cNvPr>
          <p:cNvSpPr/>
          <p:nvPr/>
        </p:nvSpPr>
        <p:spPr>
          <a:xfrm>
            <a:off x="862822" y="3884086"/>
            <a:ext cx="1890317" cy="481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tableNameLen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82EA56-3460-0950-59BB-0FD9C6B29B8E}"/>
              </a:ext>
            </a:extLst>
          </p:cNvPr>
          <p:cNvSpPr/>
          <p:nvPr/>
        </p:nvSpPr>
        <p:spPr>
          <a:xfrm>
            <a:off x="2753139" y="3884086"/>
            <a:ext cx="1890317" cy="481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tableName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2F1C032-C9BA-6812-7B77-311F2ADA0768}"/>
              </a:ext>
            </a:extLst>
          </p:cNvPr>
          <p:cNvSpPr/>
          <p:nvPr/>
        </p:nvSpPr>
        <p:spPr>
          <a:xfrm>
            <a:off x="4643456" y="3884085"/>
            <a:ext cx="1890317" cy="481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tableType</a:t>
            </a:r>
            <a:endParaRPr kumimoji="1"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EEC647C-1D8A-100C-A073-0CBE84FCB09C}"/>
              </a:ext>
            </a:extLst>
          </p:cNvPr>
          <p:cNvSpPr/>
          <p:nvPr/>
        </p:nvSpPr>
        <p:spPr>
          <a:xfrm>
            <a:off x="6533773" y="3884084"/>
            <a:ext cx="1890317" cy="481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columnSize</a:t>
            </a:r>
            <a:endParaRPr kumimoji="1"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30F8960-F1AE-A3FC-D48F-5F7CD3FFDD5C}"/>
              </a:ext>
            </a:extLst>
          </p:cNvPr>
          <p:cNvSpPr/>
          <p:nvPr/>
        </p:nvSpPr>
        <p:spPr>
          <a:xfrm>
            <a:off x="862821" y="4365392"/>
            <a:ext cx="4017292" cy="481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columnInfo1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60B417E-6700-D456-6121-968FCDFAE7C5}"/>
              </a:ext>
            </a:extLst>
          </p:cNvPr>
          <p:cNvSpPr/>
          <p:nvPr/>
        </p:nvSpPr>
        <p:spPr>
          <a:xfrm>
            <a:off x="4880113" y="4365392"/>
            <a:ext cx="4017292" cy="481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columnInfo2</a:t>
            </a:r>
            <a:endParaRPr kumimoji="1"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7103CFF-21D2-5913-39E3-9EBBD0C7BEDA}"/>
              </a:ext>
            </a:extLst>
          </p:cNvPr>
          <p:cNvSpPr/>
          <p:nvPr/>
        </p:nvSpPr>
        <p:spPr>
          <a:xfrm>
            <a:off x="862822" y="5301784"/>
            <a:ext cx="8867586" cy="1095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0B20914-3BEA-D57E-27FA-942DEA4A1A59}"/>
              </a:ext>
            </a:extLst>
          </p:cNvPr>
          <p:cNvSpPr/>
          <p:nvPr/>
        </p:nvSpPr>
        <p:spPr>
          <a:xfrm>
            <a:off x="10018644" y="5608839"/>
            <a:ext cx="1458723" cy="481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ColumnInfo</a:t>
            </a:r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B4A142C-2AD6-D430-83A5-6E01B5F0E9E5}"/>
              </a:ext>
            </a:extLst>
          </p:cNvPr>
          <p:cNvSpPr/>
          <p:nvPr/>
        </p:nvSpPr>
        <p:spPr>
          <a:xfrm>
            <a:off x="862821" y="5301784"/>
            <a:ext cx="2128857" cy="481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columnNameLen</a:t>
            </a:r>
            <a:endParaRPr kumimoji="1"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CF07895-3EA3-28C1-A5D0-F664E161455C}"/>
              </a:ext>
            </a:extLst>
          </p:cNvPr>
          <p:cNvSpPr/>
          <p:nvPr/>
        </p:nvSpPr>
        <p:spPr>
          <a:xfrm>
            <a:off x="2991678" y="5308760"/>
            <a:ext cx="2128857" cy="481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columnName</a:t>
            </a:r>
            <a:endParaRPr kumimoji="1"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4E02FD7-8A27-D6A9-A21E-2D83C7F5AA29}"/>
              </a:ext>
            </a:extLst>
          </p:cNvPr>
          <p:cNvSpPr/>
          <p:nvPr/>
        </p:nvSpPr>
        <p:spPr>
          <a:xfrm>
            <a:off x="5120534" y="5301784"/>
            <a:ext cx="2128857" cy="481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columnType</a:t>
            </a:r>
            <a:endParaRPr kumimoji="1"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38F3CCD-4C3F-9FC4-2F53-E37D0641DB7B}"/>
              </a:ext>
            </a:extLst>
          </p:cNvPr>
          <p:cNvSpPr/>
          <p:nvPr/>
        </p:nvSpPr>
        <p:spPr>
          <a:xfrm>
            <a:off x="7249391" y="5301784"/>
            <a:ext cx="2128857" cy="481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columnParameter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197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AB8AE-79EC-4836-F5C5-2B8B778E9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04F40-4608-F8D6-3411-F9D11C6F3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77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整体设计之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文件设计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416252-B75B-6782-B1DB-B19F9A591461}"/>
              </a:ext>
            </a:extLst>
          </p:cNvPr>
          <p:cNvSpPr/>
          <p:nvPr/>
        </p:nvSpPr>
        <p:spPr>
          <a:xfrm>
            <a:off x="862823" y="1556214"/>
            <a:ext cx="8867586" cy="4665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64E87E-B696-0EE5-6E11-0AB6A2D4FDE3}"/>
              </a:ext>
            </a:extLst>
          </p:cNvPr>
          <p:cNvSpPr/>
          <p:nvPr/>
        </p:nvSpPr>
        <p:spPr>
          <a:xfrm>
            <a:off x="862822" y="1556214"/>
            <a:ext cx="1671655" cy="481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nodeId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29BD99-24EB-37C4-AE65-7FDD16BEDF7D}"/>
              </a:ext>
            </a:extLst>
          </p:cNvPr>
          <p:cNvSpPr/>
          <p:nvPr/>
        </p:nvSpPr>
        <p:spPr>
          <a:xfrm>
            <a:off x="2534477" y="1556214"/>
            <a:ext cx="1671655" cy="481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status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D6F758-C169-914D-760D-CBF2E2CC3B44}"/>
              </a:ext>
            </a:extLst>
          </p:cNvPr>
          <p:cNvSpPr/>
          <p:nvPr/>
        </p:nvSpPr>
        <p:spPr>
          <a:xfrm>
            <a:off x="4206131" y="1556214"/>
            <a:ext cx="1671655" cy="481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rowCount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92BB37-B93E-0C98-438D-EC8759E5528C}"/>
              </a:ext>
            </a:extLst>
          </p:cNvPr>
          <p:cNvSpPr/>
          <p:nvPr/>
        </p:nvSpPr>
        <p:spPr>
          <a:xfrm>
            <a:off x="5877786" y="1556214"/>
            <a:ext cx="1815101" cy="481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DD9DFE-CD4D-49A4-0E8D-CAF508D4F7CA}"/>
              </a:ext>
            </a:extLst>
          </p:cNvPr>
          <p:cNvSpPr/>
          <p:nvPr/>
        </p:nvSpPr>
        <p:spPr>
          <a:xfrm>
            <a:off x="862822" y="2037522"/>
            <a:ext cx="3144527" cy="481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Children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nodeId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49904B0-0A46-0E85-6E4A-6C7C50E0F798}"/>
              </a:ext>
            </a:extLst>
          </p:cNvPr>
          <p:cNvSpPr/>
          <p:nvPr/>
        </p:nvSpPr>
        <p:spPr>
          <a:xfrm>
            <a:off x="10018644" y="2148968"/>
            <a:ext cx="1458723" cy="481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Meta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</a:t>
            </a:r>
            <a:endParaRPr kumimoji="1" lang="zh-CN" altLang="en-US" dirty="0"/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4EB4C43A-2E70-9EC3-F891-8420AD934DDE}"/>
              </a:ext>
            </a:extLst>
          </p:cNvPr>
          <p:cNvCxnSpPr/>
          <p:nvPr/>
        </p:nvCxnSpPr>
        <p:spPr>
          <a:xfrm>
            <a:off x="714633" y="3677478"/>
            <a:ext cx="921455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974FF4DA-199E-1A02-A15F-DE9E33952551}"/>
              </a:ext>
            </a:extLst>
          </p:cNvPr>
          <p:cNvSpPr/>
          <p:nvPr/>
        </p:nvSpPr>
        <p:spPr>
          <a:xfrm>
            <a:off x="10018644" y="4462578"/>
            <a:ext cx="1458723" cy="481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</a:t>
            </a:r>
            <a:endParaRPr kumimoji="1"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2889CFC-200F-96CA-5D60-68B30B671DB9}"/>
              </a:ext>
            </a:extLst>
          </p:cNvPr>
          <p:cNvSpPr/>
          <p:nvPr/>
        </p:nvSpPr>
        <p:spPr>
          <a:xfrm>
            <a:off x="7692887" y="1556214"/>
            <a:ext cx="1815101" cy="481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childrenCount</a:t>
            </a:r>
            <a:endParaRPr kumimoji="1"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4A3978B-CDD8-085D-0E5A-83300D351F86}"/>
              </a:ext>
            </a:extLst>
          </p:cNvPr>
          <p:cNvSpPr/>
          <p:nvPr/>
        </p:nvSpPr>
        <p:spPr>
          <a:xfrm>
            <a:off x="4007349" y="2037522"/>
            <a:ext cx="2088651" cy="481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childrenSepCount</a:t>
            </a:r>
            <a:endParaRPr kumimoji="1"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1296B91-3A92-DBD4-E9AC-4F51F6390404}"/>
              </a:ext>
            </a:extLst>
          </p:cNvPr>
          <p:cNvSpPr/>
          <p:nvPr/>
        </p:nvSpPr>
        <p:spPr>
          <a:xfrm>
            <a:off x="6086061" y="2037522"/>
            <a:ext cx="2874289" cy="481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ChildrenSep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nodeId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6FD47EC-1EC1-68B7-182E-2EA39C51E7BB}"/>
              </a:ext>
            </a:extLst>
          </p:cNvPr>
          <p:cNvSpPr/>
          <p:nvPr/>
        </p:nvSpPr>
        <p:spPr>
          <a:xfrm>
            <a:off x="873254" y="3677478"/>
            <a:ext cx="3482949" cy="481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KdbRow1</a:t>
            </a:r>
            <a:r>
              <a:rPr kumimoji="1" lang="zh-CN" altLang="en-US" dirty="0"/>
              <a:t>（</a:t>
            </a:r>
            <a:r>
              <a:rPr kumimoji="1" lang="en-US" altLang="zh-CN" dirty="0" err="1"/>
              <a:t>KdbRowValue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）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F566BD9-A5CC-E1F2-D0D1-B47447C71846}"/>
              </a:ext>
            </a:extLst>
          </p:cNvPr>
          <p:cNvSpPr/>
          <p:nvPr/>
        </p:nvSpPr>
        <p:spPr>
          <a:xfrm>
            <a:off x="4364669" y="3677478"/>
            <a:ext cx="3482949" cy="481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KdbRow2</a:t>
            </a:r>
            <a:r>
              <a:rPr kumimoji="1" lang="zh-CN" altLang="en-US" dirty="0"/>
              <a:t>（</a:t>
            </a:r>
            <a:r>
              <a:rPr kumimoji="1" lang="en-US" altLang="zh-CN" dirty="0" err="1"/>
              <a:t>KdbRowValue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3863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20D92-9159-4C35-2C24-2E8F8AD28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7A146-F61D-5305-F6D2-BF3AB8930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77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整体设计之物理执行计划设计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D475263-7233-329F-88C4-2983242D9230}"/>
              </a:ext>
            </a:extLst>
          </p:cNvPr>
          <p:cNvSpPr/>
          <p:nvPr/>
        </p:nvSpPr>
        <p:spPr>
          <a:xfrm>
            <a:off x="2753138" y="2208603"/>
            <a:ext cx="1458723" cy="481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Limit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814BC7-873B-74B5-5ABE-0C829A363B73}"/>
              </a:ext>
            </a:extLst>
          </p:cNvPr>
          <p:cNvSpPr/>
          <p:nvPr/>
        </p:nvSpPr>
        <p:spPr>
          <a:xfrm>
            <a:off x="2528342" y="3166353"/>
            <a:ext cx="1908313" cy="481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Column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filter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6628B0-E9B9-5696-4F95-EDB7A5F6FE27}"/>
              </a:ext>
            </a:extLst>
          </p:cNvPr>
          <p:cNvSpPr/>
          <p:nvPr/>
        </p:nvSpPr>
        <p:spPr>
          <a:xfrm>
            <a:off x="2753138" y="4124103"/>
            <a:ext cx="1458723" cy="481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Order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AF519B-BE77-DBB4-15B6-2FF3749DE11A}"/>
              </a:ext>
            </a:extLst>
          </p:cNvPr>
          <p:cNvSpPr/>
          <p:nvPr/>
        </p:nvSpPr>
        <p:spPr>
          <a:xfrm>
            <a:off x="2753138" y="5081853"/>
            <a:ext cx="1458723" cy="481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Where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D2F635-F68A-A859-D13B-89778F80E616}"/>
              </a:ext>
            </a:extLst>
          </p:cNvPr>
          <p:cNvSpPr/>
          <p:nvPr/>
        </p:nvSpPr>
        <p:spPr>
          <a:xfrm>
            <a:off x="2753138" y="6039603"/>
            <a:ext cx="1458723" cy="481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Scan</a:t>
            </a:r>
            <a:endParaRPr kumimoji="1" lang="zh-CN" altLang="en-US" dirty="0"/>
          </a:p>
        </p:txBody>
      </p:sp>
      <p:sp>
        <p:nvSpPr>
          <p:cNvPr id="8" name="上箭头 7">
            <a:extLst>
              <a:ext uri="{FF2B5EF4-FFF2-40B4-BE49-F238E27FC236}">
                <a16:creationId xmlns:a16="http://schemas.microsoft.com/office/drawing/2014/main" id="{35558129-0483-5412-64DA-7649AB477C82}"/>
              </a:ext>
            </a:extLst>
          </p:cNvPr>
          <p:cNvSpPr/>
          <p:nvPr/>
        </p:nvSpPr>
        <p:spPr>
          <a:xfrm>
            <a:off x="3358259" y="5576057"/>
            <a:ext cx="248478" cy="432455"/>
          </a:xfrm>
          <a:prstGeom prst="up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上箭头 8">
            <a:extLst>
              <a:ext uri="{FF2B5EF4-FFF2-40B4-BE49-F238E27FC236}">
                <a16:creationId xmlns:a16="http://schemas.microsoft.com/office/drawing/2014/main" id="{6529A90A-FBD9-6A6E-7AA0-8C6942759360}"/>
              </a:ext>
            </a:extLst>
          </p:cNvPr>
          <p:cNvSpPr/>
          <p:nvPr/>
        </p:nvSpPr>
        <p:spPr>
          <a:xfrm>
            <a:off x="3317336" y="4627404"/>
            <a:ext cx="248478" cy="432455"/>
          </a:xfrm>
          <a:prstGeom prst="up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上箭头 9">
            <a:extLst>
              <a:ext uri="{FF2B5EF4-FFF2-40B4-BE49-F238E27FC236}">
                <a16:creationId xmlns:a16="http://schemas.microsoft.com/office/drawing/2014/main" id="{D2C4C633-E0AF-7015-4B75-0895EDC89C1D}"/>
              </a:ext>
            </a:extLst>
          </p:cNvPr>
          <p:cNvSpPr/>
          <p:nvPr/>
        </p:nvSpPr>
        <p:spPr>
          <a:xfrm>
            <a:off x="3306231" y="3665320"/>
            <a:ext cx="248478" cy="432455"/>
          </a:xfrm>
          <a:prstGeom prst="up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上箭头 10">
            <a:extLst>
              <a:ext uri="{FF2B5EF4-FFF2-40B4-BE49-F238E27FC236}">
                <a16:creationId xmlns:a16="http://schemas.microsoft.com/office/drawing/2014/main" id="{2E93E8A8-C735-70AA-B5C5-1AFB43966F2B}"/>
              </a:ext>
            </a:extLst>
          </p:cNvPr>
          <p:cNvSpPr/>
          <p:nvPr/>
        </p:nvSpPr>
        <p:spPr>
          <a:xfrm>
            <a:off x="3306231" y="2711904"/>
            <a:ext cx="248478" cy="432455"/>
          </a:xfrm>
          <a:prstGeom prst="up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52BD47C-365E-DC74-951C-D5E1E3CB5297}"/>
              </a:ext>
            </a:extLst>
          </p:cNvPr>
          <p:cNvSpPr/>
          <p:nvPr/>
        </p:nvSpPr>
        <p:spPr>
          <a:xfrm>
            <a:off x="2753138" y="1252599"/>
            <a:ext cx="1458723" cy="481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Result</a:t>
            </a:r>
            <a:endParaRPr kumimoji="1" lang="zh-CN" altLang="en-US" dirty="0"/>
          </a:p>
        </p:txBody>
      </p:sp>
      <p:sp>
        <p:nvSpPr>
          <p:cNvPr id="29" name="上箭头 28">
            <a:extLst>
              <a:ext uri="{FF2B5EF4-FFF2-40B4-BE49-F238E27FC236}">
                <a16:creationId xmlns:a16="http://schemas.microsoft.com/office/drawing/2014/main" id="{59908595-4750-6E65-A5F2-0B50F90B4F46}"/>
              </a:ext>
            </a:extLst>
          </p:cNvPr>
          <p:cNvSpPr/>
          <p:nvPr/>
        </p:nvSpPr>
        <p:spPr>
          <a:xfrm>
            <a:off x="3317336" y="1754154"/>
            <a:ext cx="248478" cy="432455"/>
          </a:xfrm>
          <a:prstGeom prst="up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461816A-BE79-C8CA-C500-D45D3CF44B91}"/>
              </a:ext>
            </a:extLst>
          </p:cNvPr>
          <p:cNvSpPr txBox="1"/>
          <p:nvPr/>
        </p:nvSpPr>
        <p:spPr>
          <a:xfrm>
            <a:off x="6947452" y="2711904"/>
            <a:ext cx="3856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、所有的语句均转化为如下结构，若不存在则没有。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</a:t>
            </a:r>
            <a:r>
              <a:rPr kumimoji="1" lang="zh-CN" altLang="en-US" dirty="0"/>
              <a:t>、两个节点之间通过 </a:t>
            </a:r>
            <a:r>
              <a:rPr kumimoji="1" lang="en-US" altLang="zh-CN" dirty="0"/>
              <a:t>next</a:t>
            </a:r>
            <a:r>
              <a:rPr kumimoji="1" lang="zh-CN" altLang="en-US" dirty="0"/>
              <a:t> 变量连接，通过 </a:t>
            </a:r>
            <a:r>
              <a:rPr kumimoji="1" lang="en-US" altLang="zh-CN" dirty="0" err="1"/>
              <a:t>onNext</a:t>
            </a:r>
            <a:r>
              <a:rPr kumimoji="1" lang="zh-CN" altLang="en-US" dirty="0"/>
              <a:t> 和 </a:t>
            </a:r>
            <a:r>
              <a:rPr kumimoji="1" lang="en-US" altLang="zh-CN" dirty="0" err="1"/>
              <a:t>hasMore</a:t>
            </a:r>
            <a:r>
              <a:rPr kumimoji="1" lang="zh-CN" altLang="en-US" dirty="0"/>
              <a:t> 做</a:t>
            </a:r>
            <a:r>
              <a:rPr kumimoji="1" lang="zh-CN" altLang="en-US"/>
              <a:t>数据的流转。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974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0F39C-5EFA-C309-83C2-FDC658D77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AB134-19A3-285C-2691-3A8FEAAC7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77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整体设计之</a:t>
            </a:r>
            <a:r>
              <a:rPr kumimoji="1" lang="en-US" altLang="zh-CN" dirty="0" err="1"/>
              <a:t>BtreeTable</a:t>
            </a:r>
            <a:r>
              <a:rPr kumimoji="1" lang="zh-CN" altLang="en-US" dirty="0"/>
              <a:t>设计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358BE55-2CE6-0DD5-CA4E-220B60CD3B5B}"/>
              </a:ext>
            </a:extLst>
          </p:cNvPr>
          <p:cNvSpPr/>
          <p:nvPr/>
        </p:nvSpPr>
        <p:spPr>
          <a:xfrm>
            <a:off x="1081037" y="1874265"/>
            <a:ext cx="8867586" cy="2230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EAF9FD-BCCA-51A2-CE6D-C498D0B56432}"/>
              </a:ext>
            </a:extLst>
          </p:cNvPr>
          <p:cNvSpPr/>
          <p:nvPr/>
        </p:nvSpPr>
        <p:spPr>
          <a:xfrm>
            <a:off x="1786713" y="2202256"/>
            <a:ext cx="2904555" cy="10734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btree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8C1905-4DA9-67CD-FD9E-EC790D24C4FE}"/>
              </a:ext>
            </a:extLst>
          </p:cNvPr>
          <p:cNvSpPr/>
          <p:nvPr/>
        </p:nvSpPr>
        <p:spPr>
          <a:xfrm>
            <a:off x="6096000" y="2202255"/>
            <a:ext cx="3224038" cy="10734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tableStore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A2EB46-09A6-2B24-9847-215CDB735323}"/>
              </a:ext>
            </a:extLst>
          </p:cNvPr>
          <p:cNvSpPr txBox="1"/>
          <p:nvPr/>
        </p:nvSpPr>
        <p:spPr>
          <a:xfrm>
            <a:off x="2097156" y="4890053"/>
            <a:ext cx="7295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BtreeTable</a:t>
            </a:r>
            <a:r>
              <a:rPr kumimoji="1" lang="zh-CN" altLang="en-US" dirty="0"/>
              <a:t> 分为 </a:t>
            </a:r>
            <a:r>
              <a:rPr kumimoji="1" lang="en-US" altLang="zh-CN" dirty="0" err="1"/>
              <a:t>Btree</a:t>
            </a:r>
            <a:r>
              <a:rPr kumimoji="1" lang="zh-CN" altLang="en-US" dirty="0"/>
              <a:t> 和 </a:t>
            </a:r>
            <a:r>
              <a:rPr kumimoji="1" lang="en-US" altLang="zh-CN" dirty="0" err="1"/>
              <a:t>tableStore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en-US" altLang="zh-CN" dirty="0" err="1"/>
              <a:t>Btree</a:t>
            </a:r>
            <a:r>
              <a:rPr kumimoji="1" lang="zh-CN" altLang="en-US" dirty="0"/>
              <a:t> 为 </a:t>
            </a:r>
            <a:r>
              <a:rPr kumimoji="1" lang="en-US" altLang="zh-CN" dirty="0" err="1"/>
              <a:t>KdbRow</a:t>
            </a:r>
            <a:r>
              <a:rPr kumimoji="1" lang="zh-CN" altLang="en-US" dirty="0"/>
              <a:t> 为数据的 </a:t>
            </a:r>
            <a:r>
              <a:rPr kumimoji="1" lang="en-US" altLang="zh-CN" dirty="0"/>
              <a:t>b</a:t>
            </a:r>
            <a:r>
              <a:rPr kumimoji="1" lang="zh-CN" altLang="en-US" dirty="0"/>
              <a:t> 树实现，有一点特殊，</a:t>
            </a:r>
            <a:r>
              <a:rPr kumimoji="1" lang="en-US" altLang="zh-CN" dirty="0" err="1"/>
              <a:t>Btree</a:t>
            </a:r>
            <a:r>
              <a:rPr kumimoji="1" lang="zh-CN" altLang="en-US" dirty="0"/>
              <a:t>还会负责将</a:t>
            </a:r>
            <a:r>
              <a:rPr kumimoji="1" lang="en-US" altLang="zh-CN" dirty="0" err="1"/>
              <a:t>TableStore</a:t>
            </a:r>
            <a:r>
              <a:rPr kumimoji="1" lang="zh-CN" altLang="en-US" dirty="0"/>
              <a:t>读取获取的 </a:t>
            </a:r>
            <a:r>
              <a:rPr kumimoji="1" lang="en-US" altLang="zh-CN" dirty="0"/>
              <a:t>Page</a:t>
            </a:r>
            <a:r>
              <a:rPr kumimoji="1" lang="zh-CN" altLang="en-US" dirty="0"/>
              <a:t> 构造出完整 </a:t>
            </a:r>
            <a:r>
              <a:rPr kumimoji="1" lang="en-US" altLang="zh-CN" dirty="0" err="1"/>
              <a:t>Btree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en-US" altLang="zh-CN" dirty="0" err="1"/>
              <a:t>Tablestore</a:t>
            </a:r>
            <a:r>
              <a:rPr kumimoji="1" lang="zh-CN" altLang="en-US" dirty="0"/>
              <a:t> 为处理</a:t>
            </a:r>
            <a:r>
              <a:rPr kumimoji="1" lang="en-US" altLang="zh-CN" dirty="0" err="1"/>
              <a:t>BtreeTable</a:t>
            </a:r>
            <a:r>
              <a:rPr kumimoji="1" lang="zh-CN" altLang="en-US" dirty="0"/>
              <a:t>的文件读写，也就是 </a:t>
            </a:r>
            <a:r>
              <a:rPr kumimoji="1" lang="en-US" altLang="zh-CN" dirty="0" err="1"/>
              <a:t>Btree</a:t>
            </a:r>
            <a:r>
              <a:rPr kumimoji="1" lang="zh-CN" altLang="en-US" dirty="0"/>
              <a:t> 的文件读写。</a:t>
            </a:r>
          </a:p>
        </p:txBody>
      </p:sp>
    </p:spTree>
    <p:extLst>
      <p:ext uri="{BB962C8B-B14F-4D97-AF65-F5344CB8AC3E}">
        <p14:creationId xmlns:p14="http://schemas.microsoft.com/office/powerpoint/2010/main" val="2929143628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DarkSeedLeftStep">
      <a:dk1>
        <a:srgbClr val="000000"/>
      </a:dk1>
      <a:lt1>
        <a:srgbClr val="FFFFFF"/>
      </a:lt1>
      <a:dk2>
        <a:srgbClr val="30201B"/>
      </a:dk2>
      <a:lt2>
        <a:srgbClr val="F0F3F3"/>
      </a:lt2>
      <a:accent1>
        <a:srgbClr val="C3684D"/>
      </a:accent1>
      <a:accent2>
        <a:srgbClr val="B13B51"/>
      </a:accent2>
      <a:accent3>
        <a:srgbClr val="C34D94"/>
      </a:accent3>
      <a:accent4>
        <a:srgbClr val="AF3BB1"/>
      </a:accent4>
      <a:accent5>
        <a:srgbClr val="904DC3"/>
      </a:accent5>
      <a:accent6>
        <a:srgbClr val="5140B3"/>
      </a:accent6>
      <a:hlink>
        <a:srgbClr val="9C3FBF"/>
      </a:hlink>
      <a:folHlink>
        <a:srgbClr val="7F7F7F"/>
      </a:folHlink>
    </a:clrScheme>
    <a:fontScheme name="Custom 23">
      <a:majorFont>
        <a:latin typeface="Microsoft YaHei"/>
        <a:ea typeface=""/>
        <a:cs typeface=""/>
      </a:majorFont>
      <a:minorFont>
        <a:latin typeface="Microsoft YaHe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485</Words>
  <Application>Microsoft Macintosh PowerPoint</Application>
  <PresentationFormat>宽屏</PresentationFormat>
  <Paragraphs>115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Microsoft YaHei</vt:lpstr>
      <vt:lpstr>AvenirNext LT Pro Medium</vt:lpstr>
      <vt:lpstr>Microsoft YaHei Light</vt:lpstr>
      <vt:lpstr>Arial</vt:lpstr>
      <vt:lpstr>Avenir Next LT Pro</vt:lpstr>
      <vt:lpstr>Segoe UI Semilight</vt:lpstr>
      <vt:lpstr>ExploreVTI</vt:lpstr>
      <vt:lpstr>KDB设计</vt:lpstr>
      <vt:lpstr>整体设计之整体模块设计</vt:lpstr>
      <vt:lpstr>整体设计之模块交互设计</vt:lpstr>
      <vt:lpstr>整体设计之两端执行流程设计</vt:lpstr>
      <vt:lpstr>整体设计之服务启停设计</vt:lpstr>
      <vt:lpstr>整体设计之Meta文件设计</vt:lpstr>
      <vt:lpstr>整体设计之Data文件设计</vt:lpstr>
      <vt:lpstr>整体设计之物理执行计划设计</vt:lpstr>
      <vt:lpstr>整体设计之BtreeTable设计</vt:lpstr>
      <vt:lpstr>整体设计之TableStore设计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斌斌 刘</dc:creator>
  <cp:lastModifiedBy>斌斌 刘</cp:lastModifiedBy>
  <cp:revision>2</cp:revision>
  <dcterms:created xsi:type="dcterms:W3CDTF">2024-07-26T05:51:27Z</dcterms:created>
  <dcterms:modified xsi:type="dcterms:W3CDTF">2024-08-30T02:55:28Z</dcterms:modified>
</cp:coreProperties>
</file>