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2" r:id="rId5"/>
    <p:sldId id="263" r:id="rId6"/>
    <p:sldId id="264" r:id="rId7"/>
    <p:sldId id="265" r:id="rId8"/>
    <p:sldId id="266" r:id="rId9"/>
    <p:sldId id="267" r:id="rId10"/>
    <p:sldId id="268" r:id="rId11"/>
    <p:sldId id="259" r:id="rId12"/>
    <p:sldId id="260" r:id="rId13"/>
    <p:sldId id="26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21777-8542-4914-B9CA-B1A8065125A3}"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D86A0-EB7B-4301-8027-D3CD28320B50}" type="slidenum">
              <a:rPr lang="en-US" smtClean="0"/>
              <a:t>‹#›</a:t>
            </a:fld>
            <a:endParaRPr lang="en-US"/>
          </a:p>
        </p:txBody>
      </p:sp>
    </p:spTree>
    <p:extLst>
      <p:ext uri="{BB962C8B-B14F-4D97-AF65-F5344CB8AC3E}">
        <p14:creationId xmlns:p14="http://schemas.microsoft.com/office/powerpoint/2010/main" val="18094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9D86A0-EB7B-4301-8027-D3CD28320B50}" type="slidenum">
              <a:rPr lang="en-US" smtClean="0"/>
              <a:t>2</a:t>
            </a:fld>
            <a:endParaRPr lang="en-US"/>
          </a:p>
        </p:txBody>
      </p:sp>
    </p:spTree>
    <p:extLst>
      <p:ext uri="{BB962C8B-B14F-4D97-AF65-F5344CB8AC3E}">
        <p14:creationId xmlns:p14="http://schemas.microsoft.com/office/powerpoint/2010/main" val="2273450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9D86A0-EB7B-4301-8027-D3CD28320B50}" type="slidenum">
              <a:rPr lang="en-US" smtClean="0"/>
              <a:t>3</a:t>
            </a:fld>
            <a:endParaRPr lang="en-US"/>
          </a:p>
        </p:txBody>
      </p:sp>
    </p:spTree>
    <p:extLst>
      <p:ext uri="{BB962C8B-B14F-4D97-AF65-F5344CB8AC3E}">
        <p14:creationId xmlns:p14="http://schemas.microsoft.com/office/powerpoint/2010/main" val="375744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9D86A0-EB7B-4301-8027-D3CD28320B50}" type="slidenum">
              <a:rPr lang="en-US" smtClean="0"/>
              <a:t>11</a:t>
            </a:fld>
            <a:endParaRPr lang="en-US"/>
          </a:p>
        </p:txBody>
      </p:sp>
    </p:spTree>
    <p:extLst>
      <p:ext uri="{BB962C8B-B14F-4D97-AF65-F5344CB8AC3E}">
        <p14:creationId xmlns:p14="http://schemas.microsoft.com/office/powerpoint/2010/main" val="182369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9D86A0-EB7B-4301-8027-D3CD28320B50}" type="slidenum">
              <a:rPr lang="en-US" smtClean="0"/>
              <a:t>12</a:t>
            </a:fld>
            <a:endParaRPr lang="en-US"/>
          </a:p>
        </p:txBody>
      </p:sp>
    </p:spTree>
    <p:extLst>
      <p:ext uri="{BB962C8B-B14F-4D97-AF65-F5344CB8AC3E}">
        <p14:creationId xmlns:p14="http://schemas.microsoft.com/office/powerpoint/2010/main" val="13277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9D86A0-EB7B-4301-8027-D3CD28320B50}" type="slidenum">
              <a:rPr lang="en-US" smtClean="0"/>
              <a:t>13</a:t>
            </a:fld>
            <a:endParaRPr lang="en-US"/>
          </a:p>
        </p:txBody>
      </p:sp>
    </p:spTree>
    <p:extLst>
      <p:ext uri="{BB962C8B-B14F-4D97-AF65-F5344CB8AC3E}">
        <p14:creationId xmlns:p14="http://schemas.microsoft.com/office/powerpoint/2010/main" val="211817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7DD7D1-1417-4CE5-BAF6-1E3091CB6F08}"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184833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DD7D1-1417-4CE5-BAF6-1E3091CB6F08}"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180077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DD7D1-1417-4CE5-BAF6-1E3091CB6F08}"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232429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DD7D1-1417-4CE5-BAF6-1E3091CB6F08}"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277081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7DD7D1-1417-4CE5-BAF6-1E3091CB6F08}"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373916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7DD7D1-1417-4CE5-BAF6-1E3091CB6F08}"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130918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7DD7D1-1417-4CE5-BAF6-1E3091CB6F08}"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55719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7DD7D1-1417-4CE5-BAF6-1E3091CB6F08}"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312122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DD7D1-1417-4CE5-BAF6-1E3091CB6F08}"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312279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7DD7D1-1417-4CE5-BAF6-1E3091CB6F08}"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395496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7DD7D1-1417-4CE5-BAF6-1E3091CB6F08}"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8AE8D-B4E9-4CD2-B905-69252A851B5D}" type="slidenum">
              <a:rPr lang="en-US" smtClean="0"/>
              <a:t>‹#›</a:t>
            </a:fld>
            <a:endParaRPr lang="en-US"/>
          </a:p>
        </p:txBody>
      </p:sp>
    </p:spTree>
    <p:extLst>
      <p:ext uri="{BB962C8B-B14F-4D97-AF65-F5344CB8AC3E}">
        <p14:creationId xmlns:p14="http://schemas.microsoft.com/office/powerpoint/2010/main" val="311089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DD7D1-1417-4CE5-BAF6-1E3091CB6F08}" type="datetimeFigureOut">
              <a:rPr lang="en-US" smtClean="0"/>
              <a:t>10/12/2018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AE8D-B4E9-4CD2-B905-69252A851B5D}" type="slidenum">
              <a:rPr lang="en-US" smtClean="0"/>
              <a:t>‹#›</a:t>
            </a:fld>
            <a:endParaRPr lang="en-US"/>
          </a:p>
        </p:txBody>
      </p:sp>
    </p:spTree>
    <p:extLst>
      <p:ext uri="{BB962C8B-B14F-4D97-AF65-F5344CB8AC3E}">
        <p14:creationId xmlns:p14="http://schemas.microsoft.com/office/powerpoint/2010/main" val="248323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25183"/>
            <a:ext cx="10058400" cy="2387600"/>
          </a:xfrm>
        </p:spPr>
        <p:txBody>
          <a:bodyPr>
            <a:normAutofit fontScale="90000"/>
          </a:bodyPr>
          <a:lstStyle/>
          <a:p>
            <a:r>
              <a:rPr lang="en-US" dirty="0" smtClean="0"/>
              <a:t>Data Analysis:</a:t>
            </a:r>
            <a:br>
              <a:rPr lang="en-US" dirty="0" smtClean="0"/>
            </a:br>
            <a:r>
              <a:rPr lang="en-US" dirty="0" smtClean="0"/>
              <a:t>Biodiversity for the </a:t>
            </a:r>
            <a:r>
              <a:rPr lang="en-US" altLang="zh-CN" dirty="0" smtClean="0"/>
              <a:t>National Parks</a:t>
            </a:r>
            <a:endParaRPr lang="en-US" dirty="0"/>
          </a:p>
        </p:txBody>
      </p:sp>
      <p:sp>
        <p:nvSpPr>
          <p:cNvPr id="3" name="Subtitle 2"/>
          <p:cNvSpPr>
            <a:spLocks noGrp="1"/>
          </p:cNvSpPr>
          <p:nvPr>
            <p:ph type="subTitle" idx="1"/>
          </p:nvPr>
        </p:nvSpPr>
        <p:spPr>
          <a:xfrm>
            <a:off x="1524000" y="3784918"/>
            <a:ext cx="9144000" cy="1655762"/>
          </a:xfrm>
        </p:spPr>
        <p:txBody>
          <a:bodyPr/>
          <a:lstStyle/>
          <a:p>
            <a:r>
              <a:rPr lang="en-US" dirty="0" smtClean="0"/>
              <a:t>Bin Liu, PhD</a:t>
            </a:r>
          </a:p>
          <a:p>
            <a:r>
              <a:rPr lang="en-US" dirty="0" smtClean="0"/>
              <a:t>Capstone Project for Data Science Program at Codecademy.com</a:t>
            </a:r>
          </a:p>
          <a:p>
            <a:r>
              <a:rPr lang="en-US" dirty="0" smtClean="0"/>
              <a:t>10/12/2018</a:t>
            </a:r>
            <a:endParaRPr lang="en-US" dirty="0"/>
          </a:p>
        </p:txBody>
      </p:sp>
    </p:spTree>
    <p:extLst>
      <p:ext uri="{BB962C8B-B14F-4D97-AF65-F5344CB8AC3E}">
        <p14:creationId xmlns:p14="http://schemas.microsoft.com/office/powerpoint/2010/main" val="242190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Conclusions</a:t>
            </a:r>
            <a:endParaRPr lang="en-US" dirty="0"/>
          </a:p>
        </p:txBody>
      </p:sp>
      <p:sp>
        <p:nvSpPr>
          <p:cNvPr id="3" name="Content Placeholder 2"/>
          <p:cNvSpPr>
            <a:spLocks noGrp="1"/>
          </p:cNvSpPr>
          <p:nvPr>
            <p:ph idx="1"/>
          </p:nvPr>
        </p:nvSpPr>
        <p:spPr/>
        <p:txBody>
          <a:bodyPr/>
          <a:lstStyle/>
          <a:p>
            <a:r>
              <a:rPr lang="en-US" dirty="0" smtClean="0"/>
              <a:t>Certain types of species are more likely to be endangered. The top tow categories are </a:t>
            </a:r>
            <a:r>
              <a:rPr lang="en-US" b="1" dirty="0" smtClean="0"/>
              <a:t>mammal</a:t>
            </a:r>
            <a:r>
              <a:rPr lang="en-US" dirty="0" smtClean="0"/>
              <a:t> and </a:t>
            </a:r>
            <a:r>
              <a:rPr lang="en-US" b="1" dirty="0" smtClean="0"/>
              <a:t>bird</a:t>
            </a:r>
            <a:r>
              <a:rPr lang="en-US" dirty="0" smtClean="0"/>
              <a:t>.</a:t>
            </a:r>
          </a:p>
          <a:p>
            <a:r>
              <a:rPr lang="en-US" dirty="0" smtClean="0"/>
              <a:t>To do further analysis of the foot and mouth disease reduction program on sheep, a minimum sample size of </a:t>
            </a:r>
            <a:r>
              <a:rPr lang="en-US" b="1" dirty="0" smtClean="0"/>
              <a:t>870</a:t>
            </a:r>
            <a:r>
              <a:rPr lang="en-US" dirty="0" smtClean="0"/>
              <a:t> is needed to detect the significant difference. It may take weeks to get enough observations data for parks. Yellowstone National Park, which has the largest number of observations per week, is the one that scientist can get enough data with least time.</a:t>
            </a:r>
            <a:endParaRPr lang="en-US" dirty="0"/>
          </a:p>
        </p:txBody>
      </p:sp>
    </p:spTree>
    <p:extLst>
      <p:ext uri="{BB962C8B-B14F-4D97-AF65-F5344CB8AC3E}">
        <p14:creationId xmlns:p14="http://schemas.microsoft.com/office/powerpoint/2010/main" val="3701601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Recommendations</a:t>
            </a:r>
            <a:endParaRPr lang="en-US" dirty="0"/>
          </a:p>
        </p:txBody>
      </p:sp>
      <p:sp>
        <p:nvSpPr>
          <p:cNvPr id="3" name="Content Placeholder 2"/>
          <p:cNvSpPr>
            <a:spLocks noGrp="1"/>
          </p:cNvSpPr>
          <p:nvPr>
            <p:ph idx="1"/>
          </p:nvPr>
        </p:nvSpPr>
        <p:spPr/>
        <p:txBody>
          <a:bodyPr/>
          <a:lstStyle/>
          <a:p>
            <a:r>
              <a:rPr lang="en-US" dirty="0" smtClean="0"/>
              <a:t>Since certain types of species are more likely to be endangered, scientist need to put more attention and more funding on these categories, such as </a:t>
            </a:r>
            <a:r>
              <a:rPr lang="en-US" b="1" dirty="0" smtClean="0">
                <a:solidFill>
                  <a:srgbClr val="FF0000"/>
                </a:solidFill>
              </a:rPr>
              <a:t>mammal</a:t>
            </a:r>
            <a:r>
              <a:rPr lang="en-US" dirty="0" smtClean="0"/>
              <a:t> and </a:t>
            </a:r>
            <a:r>
              <a:rPr lang="en-US" b="1" dirty="0" smtClean="0">
                <a:solidFill>
                  <a:srgbClr val="FF0000"/>
                </a:solidFill>
              </a:rPr>
              <a:t>birds</a:t>
            </a:r>
            <a:r>
              <a:rPr lang="en-US" dirty="0" smtClean="0"/>
              <a:t>.</a:t>
            </a:r>
          </a:p>
          <a:p>
            <a:r>
              <a:rPr lang="en-US" b="1" dirty="0" smtClean="0">
                <a:solidFill>
                  <a:srgbClr val="FF0000"/>
                </a:solidFill>
              </a:rPr>
              <a:t>Yellowstone National Park </a:t>
            </a:r>
            <a:r>
              <a:rPr lang="en-US" dirty="0" smtClean="0"/>
              <a:t>is the best place to do the observation of foot and mouth disease of sheep, since it has the largest observation per week and allow the scientists to get enough data soon.</a:t>
            </a:r>
            <a:endParaRPr lang="en-US" dirty="0"/>
          </a:p>
        </p:txBody>
      </p:sp>
    </p:spTree>
    <p:extLst>
      <p:ext uri="{BB962C8B-B14F-4D97-AF65-F5344CB8AC3E}">
        <p14:creationId xmlns:p14="http://schemas.microsoft.com/office/powerpoint/2010/main" val="851415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Sample Size Determination</a:t>
            </a:r>
            <a:endParaRPr lang="en-US" dirty="0"/>
          </a:p>
        </p:txBody>
      </p:sp>
      <p:sp>
        <p:nvSpPr>
          <p:cNvPr id="3" name="Content Placeholder 2"/>
          <p:cNvSpPr>
            <a:spLocks noGrp="1"/>
          </p:cNvSpPr>
          <p:nvPr>
            <p:ph idx="1"/>
          </p:nvPr>
        </p:nvSpPr>
        <p:spPr/>
        <p:txBody>
          <a:bodyPr/>
          <a:lstStyle/>
          <a:p>
            <a:r>
              <a:rPr lang="en-US" dirty="0" smtClean="0"/>
              <a:t>Baseline is </a:t>
            </a:r>
            <a:r>
              <a:rPr lang="en-US" b="1" dirty="0" smtClean="0"/>
              <a:t>15</a:t>
            </a:r>
            <a:r>
              <a:rPr lang="en-US" dirty="0" smtClean="0"/>
              <a:t>. (Based on last year’s record, 15% of the sheep got disease.) </a:t>
            </a:r>
          </a:p>
          <a:p>
            <a:r>
              <a:rPr lang="en-US" dirty="0" smtClean="0"/>
              <a:t>Minimum detective effect is </a:t>
            </a:r>
            <a:r>
              <a:rPr lang="en-US" b="1" dirty="0" smtClean="0"/>
              <a:t>33.3</a:t>
            </a:r>
            <a:r>
              <a:rPr lang="en-US" dirty="0" smtClean="0"/>
              <a:t>.(It requires at least 5 percent point of reduction based on a 15% of rate, so 100 * 5 / 15 = 33.3)</a:t>
            </a:r>
          </a:p>
          <a:p>
            <a:r>
              <a:rPr lang="en-US" dirty="0" smtClean="0"/>
              <a:t>Level of significance is </a:t>
            </a:r>
            <a:r>
              <a:rPr lang="en-US" b="1" dirty="0" smtClean="0"/>
              <a:t>90%</a:t>
            </a:r>
            <a:r>
              <a:rPr lang="en-US" dirty="0" smtClean="0"/>
              <a:t>.</a:t>
            </a:r>
          </a:p>
          <a:p>
            <a:r>
              <a:rPr lang="en-US" dirty="0" smtClean="0"/>
              <a:t>Using sample size determination calculator, the sample size is </a:t>
            </a:r>
            <a:r>
              <a:rPr lang="en-US" b="1" dirty="0" smtClean="0">
                <a:solidFill>
                  <a:srgbClr val="FF0000"/>
                </a:solidFill>
              </a:rPr>
              <a:t>870</a:t>
            </a:r>
            <a:r>
              <a:rPr lang="en-US" dirty="0" smtClean="0"/>
              <a:t>. (Baseline 15, minimum detective effect 33.3, level of significance 90%)</a:t>
            </a:r>
            <a:endParaRPr lang="en-US" dirty="0"/>
          </a:p>
        </p:txBody>
      </p:sp>
    </p:spTree>
    <p:extLst>
      <p:ext uri="{BB962C8B-B14F-4D97-AF65-F5344CB8AC3E}">
        <p14:creationId xmlns:p14="http://schemas.microsoft.com/office/powerpoint/2010/main" val="3721807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7.1. Graphs – conservation status by species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3624" y="2195655"/>
            <a:ext cx="10044752" cy="4254816"/>
          </a:xfrm>
        </p:spPr>
      </p:pic>
    </p:spTree>
    <p:extLst>
      <p:ext uri="{BB962C8B-B14F-4D97-AF65-F5344CB8AC3E}">
        <p14:creationId xmlns:p14="http://schemas.microsoft.com/office/powerpoint/2010/main" val="3109317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7.2. Graphs- observations of sheep per week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493" y="2031882"/>
            <a:ext cx="9955014" cy="4232440"/>
          </a:xfrm>
        </p:spPr>
      </p:pic>
    </p:spTree>
    <p:extLst>
      <p:ext uri="{BB962C8B-B14F-4D97-AF65-F5344CB8AC3E}">
        <p14:creationId xmlns:p14="http://schemas.microsoft.com/office/powerpoint/2010/main" val="1434368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Description of the Data</a:t>
            </a:r>
            <a:endParaRPr lang="en-US" dirty="0"/>
          </a:p>
        </p:txBody>
      </p:sp>
      <p:sp>
        <p:nvSpPr>
          <p:cNvPr id="3" name="Content Placeholder 2"/>
          <p:cNvSpPr>
            <a:spLocks noGrp="1"/>
          </p:cNvSpPr>
          <p:nvPr>
            <p:ph idx="1"/>
          </p:nvPr>
        </p:nvSpPr>
        <p:spPr/>
        <p:txBody>
          <a:bodyPr/>
          <a:lstStyle/>
          <a:p>
            <a:r>
              <a:rPr lang="en-US" altLang="zh-CN" dirty="0" smtClean="0"/>
              <a:t>The first file is the species_info.csv file. The data is from national park service.</a:t>
            </a:r>
          </a:p>
          <a:p>
            <a:r>
              <a:rPr lang="en-US" altLang="zh-CN" dirty="0" smtClean="0"/>
              <a:t>In this file, there are four important items included: category, scientific name, common name, and conservation status.</a:t>
            </a:r>
          </a:p>
          <a:p>
            <a:r>
              <a:rPr lang="en-US" altLang="zh-CN" dirty="0" smtClean="0"/>
              <a:t>We can do some analysis on the endangered species versus the category to investigate if there are any patterns or themes to the types of species that become endangered.</a:t>
            </a:r>
          </a:p>
          <a:p>
            <a:r>
              <a:rPr lang="en-US" dirty="0" smtClean="0"/>
              <a:t>The second set of files is the conservation.csv and species.csv, including information about species’ conservation status by parks.</a:t>
            </a:r>
            <a:endParaRPr lang="en-US" dirty="0"/>
          </a:p>
        </p:txBody>
      </p:sp>
    </p:spTree>
    <p:extLst>
      <p:ext uri="{BB962C8B-B14F-4D97-AF65-F5344CB8AC3E}">
        <p14:creationId xmlns:p14="http://schemas.microsoft.com/office/powerpoint/2010/main" val="1067536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Endangered Species between Categories</a:t>
            </a:r>
            <a:endParaRPr lang="en-US" dirty="0"/>
          </a:p>
        </p:txBody>
      </p:sp>
      <p:sp>
        <p:nvSpPr>
          <p:cNvPr id="3" name="Content Placeholder 2"/>
          <p:cNvSpPr>
            <a:spLocks noGrp="1"/>
          </p:cNvSpPr>
          <p:nvPr>
            <p:ph idx="1"/>
          </p:nvPr>
        </p:nvSpPr>
        <p:spPr/>
        <p:txBody>
          <a:bodyPr/>
          <a:lstStyle/>
          <a:p>
            <a:r>
              <a:rPr lang="en-US" dirty="0" smtClean="0"/>
              <a:t>There are 5541 species in total. The categories are mammal, bird, reptile, amphibian, fish, vascular plant, and nonvascular plant.</a:t>
            </a:r>
          </a:p>
          <a:p>
            <a:r>
              <a:rPr lang="en-US" altLang="zh-CN" dirty="0"/>
              <a:t>There are </a:t>
            </a:r>
            <a:r>
              <a:rPr lang="en-US" altLang="zh-CN" dirty="0" smtClean="0"/>
              <a:t>4 types of conservation statuses including endangered</a:t>
            </a:r>
            <a:r>
              <a:rPr lang="en-US" altLang="zh-CN" dirty="0"/>
              <a:t>, </a:t>
            </a:r>
            <a:r>
              <a:rPr lang="en-US" altLang="zh-CN" dirty="0" smtClean="0"/>
              <a:t>in </a:t>
            </a:r>
            <a:r>
              <a:rPr lang="en-US" altLang="zh-CN" dirty="0"/>
              <a:t>recovery, </a:t>
            </a:r>
            <a:r>
              <a:rPr lang="en-US" altLang="zh-CN" dirty="0" smtClean="0"/>
              <a:t>species </a:t>
            </a:r>
            <a:r>
              <a:rPr lang="en-US" altLang="zh-CN" dirty="0"/>
              <a:t>of concern, and </a:t>
            </a:r>
            <a:r>
              <a:rPr lang="en-US" altLang="zh-CN" dirty="0" smtClean="0"/>
              <a:t>threatened.</a:t>
            </a:r>
          </a:p>
          <a:p>
            <a:r>
              <a:rPr lang="en-US" altLang="zh-CN" dirty="0" smtClean="0"/>
              <a:t>Most of the species are at species of concern, and some of them are at endangered.</a:t>
            </a:r>
            <a:endParaRPr lang="en-US" altLang="zh-CN" dirty="0"/>
          </a:p>
          <a:p>
            <a:endParaRPr lang="en-US" dirty="0"/>
          </a:p>
        </p:txBody>
      </p:sp>
    </p:spTree>
    <p:extLst>
      <p:ext uri="{BB962C8B-B14F-4D97-AF65-F5344CB8AC3E}">
        <p14:creationId xmlns:p14="http://schemas.microsoft.com/office/powerpoint/2010/main" val="4036913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Conservation Status </a:t>
            </a:r>
            <a:r>
              <a:rPr lang="en-US" dirty="0"/>
              <a:t>by </a:t>
            </a:r>
            <a:r>
              <a:rPr lang="en-US" dirty="0" smtClean="0"/>
              <a:t>Species</a:t>
            </a:r>
            <a:endParaRPr lang="en-US" dirty="0"/>
          </a:p>
        </p:txBody>
      </p:sp>
      <p:sp>
        <p:nvSpPr>
          <p:cNvPr id="3" name="Content Placeholder 2"/>
          <p:cNvSpPr>
            <a:spLocks noGrp="1"/>
          </p:cNvSpPr>
          <p:nvPr>
            <p:ph idx="1"/>
          </p:nvPr>
        </p:nvSpPr>
        <p:spPr/>
        <p:txBody>
          <a:bodyPr/>
          <a:lstStyle/>
          <a:p>
            <a:r>
              <a:rPr lang="en-US" dirty="0" smtClean="0"/>
              <a:t>First, I check the conservation status by species.</a:t>
            </a:r>
          </a:p>
          <a:p>
            <a:r>
              <a:rPr lang="en-US" dirty="0" smtClean="0"/>
              <a:t>Base on the pie chart below, most of the species are under no intervention.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810" y="3335506"/>
            <a:ext cx="7916380" cy="3353268"/>
          </a:xfrm>
          <a:prstGeom prst="rect">
            <a:avLst/>
          </a:prstGeom>
        </p:spPr>
      </p:pic>
    </p:spTree>
    <p:extLst>
      <p:ext uri="{BB962C8B-B14F-4D97-AF65-F5344CB8AC3E}">
        <p14:creationId xmlns:p14="http://schemas.microsoft.com/office/powerpoint/2010/main" val="306523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Endangered Species by Type</a:t>
            </a:r>
            <a:endParaRPr lang="en-US" dirty="0"/>
          </a:p>
        </p:txBody>
      </p:sp>
      <p:sp>
        <p:nvSpPr>
          <p:cNvPr id="3" name="Content Placeholder 2"/>
          <p:cNvSpPr>
            <a:spLocks noGrp="1"/>
          </p:cNvSpPr>
          <p:nvPr>
            <p:ph idx="1"/>
          </p:nvPr>
        </p:nvSpPr>
        <p:spPr/>
        <p:txBody>
          <a:bodyPr/>
          <a:lstStyle/>
          <a:p>
            <a:r>
              <a:rPr lang="en-US" dirty="0" smtClean="0"/>
              <a:t>I </a:t>
            </a:r>
            <a:r>
              <a:rPr lang="en-US" dirty="0" smtClean="0"/>
              <a:t>am</a:t>
            </a:r>
            <a:r>
              <a:rPr lang="en-US" dirty="0" smtClean="0"/>
              <a:t> </a:t>
            </a:r>
            <a:r>
              <a:rPr lang="en-US" dirty="0" smtClean="0"/>
              <a:t>wondering if certain types of species are more likely to be endangered.</a:t>
            </a:r>
          </a:p>
          <a:p>
            <a:r>
              <a:rPr lang="en-US" dirty="0" smtClean="0"/>
              <a:t>I calculate the percent of endangered species for each category. The pivot table below shows Mammal and Bird have the highest percentage of endangered species.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13926818"/>
              </p:ext>
            </p:extLst>
          </p:nvPr>
        </p:nvGraphicFramePr>
        <p:xfrm>
          <a:off x="619836" y="4227142"/>
          <a:ext cx="10912520" cy="1554480"/>
        </p:xfrm>
        <a:graphic>
          <a:graphicData uri="http://schemas.openxmlformats.org/drawingml/2006/table">
            <a:tbl>
              <a:tblPr firstRow="1" bandRow="1">
                <a:tableStyleId>{5C22544A-7EE6-4342-B048-85BDC9FD1C3A}</a:tableStyleId>
              </a:tblPr>
              <a:tblGrid>
                <a:gridCol w="1364065"/>
                <a:gridCol w="1364065"/>
                <a:gridCol w="1364065"/>
                <a:gridCol w="1364065"/>
                <a:gridCol w="1364065"/>
                <a:gridCol w="1364065"/>
                <a:gridCol w="1364065"/>
                <a:gridCol w="1364065"/>
              </a:tblGrid>
              <a:tr h="370840">
                <a:tc>
                  <a:txBody>
                    <a:bodyPr/>
                    <a:lstStyle/>
                    <a:p>
                      <a:pPr algn="ctr"/>
                      <a:r>
                        <a:rPr lang="en-US" dirty="0" smtClean="0"/>
                        <a:t>Category</a:t>
                      </a:r>
                      <a:endParaRPr lang="en-US" dirty="0"/>
                    </a:p>
                  </a:txBody>
                  <a:tcPr/>
                </a:tc>
                <a:tc>
                  <a:txBody>
                    <a:bodyPr/>
                    <a:lstStyle/>
                    <a:p>
                      <a:pPr algn="ctr"/>
                      <a:r>
                        <a:rPr lang="en-US" dirty="0" smtClean="0"/>
                        <a:t>Amphibian</a:t>
                      </a:r>
                      <a:endParaRPr lang="en-US" dirty="0"/>
                    </a:p>
                  </a:txBody>
                  <a:tcPr/>
                </a:tc>
                <a:tc>
                  <a:txBody>
                    <a:bodyPr/>
                    <a:lstStyle/>
                    <a:p>
                      <a:pPr algn="ctr"/>
                      <a:r>
                        <a:rPr lang="en-US" dirty="0" smtClean="0"/>
                        <a:t>Bird</a:t>
                      </a:r>
                      <a:endParaRPr lang="en-US" dirty="0"/>
                    </a:p>
                  </a:txBody>
                  <a:tcPr/>
                </a:tc>
                <a:tc>
                  <a:txBody>
                    <a:bodyPr/>
                    <a:lstStyle/>
                    <a:p>
                      <a:pPr algn="ctr"/>
                      <a:r>
                        <a:rPr lang="en-US" dirty="0" smtClean="0"/>
                        <a:t>Fish</a:t>
                      </a:r>
                      <a:endParaRPr lang="en-US" dirty="0"/>
                    </a:p>
                  </a:txBody>
                  <a:tcPr/>
                </a:tc>
                <a:tc>
                  <a:txBody>
                    <a:bodyPr/>
                    <a:lstStyle/>
                    <a:p>
                      <a:pPr algn="ctr"/>
                      <a:r>
                        <a:rPr lang="en-US" dirty="0" smtClean="0"/>
                        <a:t>Mammal</a:t>
                      </a:r>
                      <a:endParaRPr lang="en-US" dirty="0"/>
                    </a:p>
                  </a:txBody>
                  <a:tcPr/>
                </a:tc>
                <a:tc>
                  <a:txBody>
                    <a:bodyPr/>
                    <a:lstStyle/>
                    <a:p>
                      <a:pPr algn="ctr"/>
                      <a:r>
                        <a:rPr lang="en-US" dirty="0" smtClean="0"/>
                        <a:t>Nonvascular Plant</a:t>
                      </a:r>
                      <a:endParaRPr lang="en-US" dirty="0"/>
                    </a:p>
                  </a:txBody>
                  <a:tcPr/>
                </a:tc>
                <a:tc>
                  <a:txBody>
                    <a:bodyPr/>
                    <a:lstStyle/>
                    <a:p>
                      <a:pPr algn="ctr"/>
                      <a:r>
                        <a:rPr lang="en-US" dirty="0" smtClean="0"/>
                        <a:t>Reptile</a:t>
                      </a:r>
                      <a:endParaRPr lang="en-US" dirty="0"/>
                    </a:p>
                  </a:txBody>
                  <a:tcPr/>
                </a:tc>
                <a:tc>
                  <a:txBody>
                    <a:bodyPr/>
                    <a:lstStyle/>
                    <a:p>
                      <a:pPr algn="ctr"/>
                      <a:r>
                        <a:rPr lang="en-US" dirty="0" smtClean="0"/>
                        <a:t>Vascular Plant</a:t>
                      </a:r>
                      <a:endParaRPr lang="en-US" dirty="0"/>
                    </a:p>
                  </a:txBody>
                  <a:tcPr/>
                </a:tc>
              </a:tr>
              <a:tr h="370840">
                <a:tc>
                  <a:txBody>
                    <a:bodyPr/>
                    <a:lstStyle/>
                    <a:p>
                      <a:pPr algn="ctr"/>
                      <a:r>
                        <a:rPr lang="en-US" dirty="0" smtClean="0"/>
                        <a:t>Percent of Species Endangered</a:t>
                      </a:r>
                      <a:endParaRPr lang="en-US" dirty="0"/>
                    </a:p>
                  </a:txBody>
                  <a:tcPr/>
                </a:tc>
                <a:tc>
                  <a:txBody>
                    <a:bodyPr/>
                    <a:lstStyle/>
                    <a:p>
                      <a:pPr algn="ctr"/>
                      <a:r>
                        <a:rPr lang="en-US" dirty="0" smtClean="0"/>
                        <a:t>8.9%</a:t>
                      </a:r>
                      <a:endParaRPr lang="en-US" dirty="0"/>
                    </a:p>
                  </a:txBody>
                  <a:tcPr/>
                </a:tc>
                <a:tc>
                  <a:txBody>
                    <a:bodyPr/>
                    <a:lstStyle/>
                    <a:p>
                      <a:pPr algn="ctr"/>
                      <a:r>
                        <a:rPr lang="en-US" b="1" dirty="0" smtClean="0">
                          <a:solidFill>
                            <a:srgbClr val="FF0000"/>
                          </a:solidFill>
                        </a:rPr>
                        <a:t>15.4%</a:t>
                      </a:r>
                      <a:endParaRPr lang="en-US" b="1" dirty="0">
                        <a:solidFill>
                          <a:srgbClr val="FF0000"/>
                        </a:solidFill>
                      </a:endParaRPr>
                    </a:p>
                  </a:txBody>
                  <a:tcPr/>
                </a:tc>
                <a:tc>
                  <a:txBody>
                    <a:bodyPr/>
                    <a:lstStyle/>
                    <a:p>
                      <a:pPr algn="ctr"/>
                      <a:r>
                        <a:rPr lang="en-US" dirty="0" smtClean="0"/>
                        <a:t>8.7%</a:t>
                      </a:r>
                      <a:endParaRPr lang="en-US" dirty="0"/>
                    </a:p>
                  </a:txBody>
                  <a:tcPr/>
                </a:tc>
                <a:tc>
                  <a:txBody>
                    <a:bodyPr/>
                    <a:lstStyle/>
                    <a:p>
                      <a:pPr algn="ctr"/>
                      <a:r>
                        <a:rPr lang="en-US" b="1" dirty="0" smtClean="0">
                          <a:solidFill>
                            <a:srgbClr val="FF0000"/>
                          </a:solidFill>
                        </a:rPr>
                        <a:t>17.0%</a:t>
                      </a:r>
                      <a:endParaRPr lang="en-US" b="1" dirty="0">
                        <a:solidFill>
                          <a:srgbClr val="FF0000"/>
                        </a:solidFill>
                      </a:endParaRPr>
                    </a:p>
                  </a:txBody>
                  <a:tcPr/>
                </a:tc>
                <a:tc>
                  <a:txBody>
                    <a:bodyPr/>
                    <a:lstStyle/>
                    <a:p>
                      <a:pPr algn="ctr"/>
                      <a:r>
                        <a:rPr lang="en-US" dirty="0" smtClean="0"/>
                        <a:t>1.5%</a:t>
                      </a:r>
                      <a:endParaRPr lang="en-US" dirty="0"/>
                    </a:p>
                  </a:txBody>
                  <a:tcPr/>
                </a:tc>
                <a:tc>
                  <a:txBody>
                    <a:bodyPr/>
                    <a:lstStyle/>
                    <a:p>
                      <a:pPr algn="ctr"/>
                      <a:r>
                        <a:rPr lang="en-US" dirty="0" smtClean="0"/>
                        <a:t>6.4%</a:t>
                      </a:r>
                      <a:endParaRPr lang="en-US" dirty="0"/>
                    </a:p>
                  </a:txBody>
                  <a:tcPr/>
                </a:tc>
                <a:tc>
                  <a:txBody>
                    <a:bodyPr/>
                    <a:lstStyle/>
                    <a:p>
                      <a:pPr algn="ctr"/>
                      <a:r>
                        <a:rPr lang="en-US" dirty="0" smtClean="0"/>
                        <a:t>1.1%</a:t>
                      </a:r>
                      <a:endParaRPr lang="en-US" dirty="0"/>
                    </a:p>
                  </a:txBody>
                  <a:tcPr/>
                </a:tc>
              </a:tr>
            </a:tbl>
          </a:graphicData>
        </a:graphic>
      </p:graphicFrame>
    </p:spTree>
    <p:extLst>
      <p:ext uri="{BB962C8B-B14F-4D97-AF65-F5344CB8AC3E}">
        <p14:creationId xmlns:p14="http://schemas.microsoft.com/office/powerpoint/2010/main" val="2876467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Significant Difference or Not</a:t>
            </a:r>
            <a:endParaRPr lang="en-US" dirty="0"/>
          </a:p>
        </p:txBody>
      </p:sp>
      <p:sp>
        <p:nvSpPr>
          <p:cNvPr id="3" name="Content Placeholder 2"/>
          <p:cNvSpPr>
            <a:spLocks noGrp="1"/>
          </p:cNvSpPr>
          <p:nvPr>
            <p:ph idx="1"/>
          </p:nvPr>
        </p:nvSpPr>
        <p:spPr>
          <a:xfrm>
            <a:off x="838200" y="1825624"/>
            <a:ext cx="10515600" cy="4689475"/>
          </a:xfrm>
        </p:spPr>
        <p:txBody>
          <a:bodyPr>
            <a:normAutofit fontScale="92500" lnSpcReduction="10000"/>
          </a:bodyPr>
          <a:lstStyle/>
          <a:p>
            <a:r>
              <a:rPr lang="en-US" dirty="0" smtClean="0"/>
              <a:t>Although Mammal and Bird have the highest percentage of endangered species, but I still want to check if there is a significant difference between them.</a:t>
            </a:r>
          </a:p>
          <a:p>
            <a:r>
              <a:rPr lang="en-US" dirty="0" smtClean="0"/>
              <a:t>I use Chi-Squared Test for the significance. The null hypothesis is that the significance is due to chance.</a:t>
            </a:r>
          </a:p>
          <a:p>
            <a:r>
              <a:rPr lang="en-US" dirty="0" smtClean="0"/>
              <a:t>After the Chi-Squared  test, I get the p value of </a:t>
            </a:r>
            <a:r>
              <a:rPr lang="en-US" b="1" dirty="0" smtClean="0">
                <a:solidFill>
                  <a:srgbClr val="FF0000"/>
                </a:solidFill>
              </a:rPr>
              <a:t>0.69</a:t>
            </a:r>
            <a:r>
              <a:rPr lang="en-US" dirty="0" smtClean="0"/>
              <a:t>&gt;0.05, which means I can not reject the null hypothesis.</a:t>
            </a:r>
          </a:p>
          <a:p>
            <a:r>
              <a:rPr lang="en-US" dirty="0" smtClean="0"/>
              <a:t>Therefore, there is no significant difference between Mammal and Bird for their percentage of endangered species.</a:t>
            </a:r>
          </a:p>
          <a:p>
            <a:r>
              <a:rPr lang="en-US" dirty="0" smtClean="0"/>
              <a:t>However, I </a:t>
            </a:r>
            <a:r>
              <a:rPr lang="en-US" dirty="0" smtClean="0"/>
              <a:t>repeat </a:t>
            </a:r>
            <a:r>
              <a:rPr lang="en-US" dirty="0" smtClean="0"/>
              <a:t>the test for Mammal and Reptile and get the p value of </a:t>
            </a:r>
            <a:r>
              <a:rPr lang="en-US" b="1" dirty="0" smtClean="0">
                <a:solidFill>
                  <a:srgbClr val="FF0000"/>
                </a:solidFill>
              </a:rPr>
              <a:t>0.038</a:t>
            </a:r>
            <a:r>
              <a:rPr lang="en-US" dirty="0" smtClean="0"/>
              <a:t>&lt;0.05, which means there is significant difference between Mammal and Reptile.</a:t>
            </a:r>
            <a:endParaRPr lang="en-US" dirty="0"/>
          </a:p>
        </p:txBody>
      </p:sp>
    </p:spTree>
    <p:extLst>
      <p:ext uri="{BB962C8B-B14F-4D97-AF65-F5344CB8AC3E}">
        <p14:creationId xmlns:p14="http://schemas.microsoft.com/office/powerpoint/2010/main" val="3621674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altLang="zh-CN" dirty="0" smtClean="0"/>
              <a:t>The Sheep in Parks</a:t>
            </a:r>
            <a:endParaRPr lang="en-US" dirty="0"/>
          </a:p>
        </p:txBody>
      </p:sp>
      <p:sp>
        <p:nvSpPr>
          <p:cNvPr id="3" name="Content Placeholder 2"/>
          <p:cNvSpPr>
            <a:spLocks noGrp="1"/>
          </p:cNvSpPr>
          <p:nvPr>
            <p:ph idx="1"/>
          </p:nvPr>
        </p:nvSpPr>
        <p:spPr/>
        <p:txBody>
          <a:bodyPr/>
          <a:lstStyle/>
          <a:p>
            <a:r>
              <a:rPr lang="en-US" dirty="0" smtClean="0"/>
              <a:t>I inspected the observations of sheep in each park. The bar chart shows the number of observations per park.</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493" y="2880853"/>
            <a:ext cx="9955014" cy="3296110"/>
          </a:xfrm>
          <a:prstGeom prst="rect">
            <a:avLst/>
          </a:prstGeom>
        </p:spPr>
      </p:pic>
    </p:spTree>
    <p:extLst>
      <p:ext uri="{BB962C8B-B14F-4D97-AF65-F5344CB8AC3E}">
        <p14:creationId xmlns:p14="http://schemas.microsoft.com/office/powerpoint/2010/main" val="2436727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Sample Size Determination</a:t>
            </a:r>
            <a:endParaRPr lang="en-US" dirty="0"/>
          </a:p>
        </p:txBody>
      </p:sp>
      <p:sp>
        <p:nvSpPr>
          <p:cNvPr id="3" name="Content Placeholder 2"/>
          <p:cNvSpPr>
            <a:spLocks noGrp="1"/>
          </p:cNvSpPr>
          <p:nvPr>
            <p:ph idx="1"/>
          </p:nvPr>
        </p:nvSpPr>
        <p:spPr/>
        <p:txBody>
          <a:bodyPr>
            <a:normAutofit lnSpcReduction="10000"/>
          </a:bodyPr>
          <a:lstStyle/>
          <a:p>
            <a:r>
              <a:rPr lang="en-US" dirty="0" smtClean="0"/>
              <a:t>I would like to do the analysis for if the rate of  foot and mouth  disease has been reduced by a special program. The first thing to do is to decide the sample size.</a:t>
            </a:r>
          </a:p>
          <a:p>
            <a:r>
              <a:rPr lang="en-US" dirty="0" smtClean="0"/>
              <a:t>Last year, 15% of sheep at Bryce National Park have the disease on the record. This will be our </a:t>
            </a:r>
            <a:r>
              <a:rPr lang="en-US" b="1" dirty="0" smtClean="0"/>
              <a:t>baseline (15).</a:t>
            </a:r>
          </a:p>
          <a:p>
            <a:r>
              <a:rPr lang="en-US" dirty="0" smtClean="0"/>
              <a:t>I want to be able to detect reductions of at least 4 percentage points. Therefore, the minimum detectable effect will be </a:t>
            </a:r>
            <a:r>
              <a:rPr lang="en-US" b="1" dirty="0" smtClean="0"/>
              <a:t>100*5/15 = 33.3</a:t>
            </a:r>
            <a:r>
              <a:rPr lang="en-US" dirty="0" smtClean="0"/>
              <a:t>.</a:t>
            </a:r>
          </a:p>
          <a:p>
            <a:r>
              <a:rPr lang="en-US" dirty="0" smtClean="0"/>
              <a:t>The default level of significance is </a:t>
            </a:r>
            <a:r>
              <a:rPr lang="en-US" b="1" dirty="0" smtClean="0"/>
              <a:t>90%</a:t>
            </a:r>
            <a:r>
              <a:rPr lang="en-US" dirty="0" smtClean="0"/>
              <a:t>.</a:t>
            </a:r>
          </a:p>
          <a:p>
            <a:r>
              <a:rPr lang="en-US" dirty="0" smtClean="0"/>
              <a:t>Using the online calculator of the sample size determination, the sample size is </a:t>
            </a:r>
            <a:r>
              <a:rPr lang="en-US" b="1" dirty="0" smtClean="0"/>
              <a:t>870</a:t>
            </a:r>
            <a:r>
              <a:rPr lang="en-US" dirty="0" smtClean="0"/>
              <a:t>.</a:t>
            </a:r>
            <a:endParaRPr lang="en-US" dirty="0"/>
          </a:p>
        </p:txBody>
      </p:sp>
    </p:spTree>
    <p:extLst>
      <p:ext uri="{BB962C8B-B14F-4D97-AF65-F5344CB8AC3E}">
        <p14:creationId xmlns:p14="http://schemas.microsoft.com/office/powerpoint/2010/main" val="3591022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Time to Get Enough Data</a:t>
            </a:r>
            <a:endParaRPr lang="en-US" dirty="0"/>
          </a:p>
        </p:txBody>
      </p:sp>
      <p:sp>
        <p:nvSpPr>
          <p:cNvPr id="3" name="Content Placeholder 2"/>
          <p:cNvSpPr>
            <a:spLocks noGrp="1"/>
          </p:cNvSpPr>
          <p:nvPr>
            <p:ph idx="1"/>
          </p:nvPr>
        </p:nvSpPr>
        <p:spPr/>
        <p:txBody>
          <a:bodyPr/>
          <a:lstStyle/>
          <a:p>
            <a:r>
              <a:rPr lang="en-US" dirty="0" smtClean="0"/>
              <a:t>Base on the calculation, the sample size should be at least </a:t>
            </a:r>
            <a:r>
              <a:rPr lang="en-US" b="1" dirty="0" smtClean="0"/>
              <a:t>870</a:t>
            </a:r>
            <a:r>
              <a:rPr lang="en-US" dirty="0" smtClean="0"/>
              <a:t> to detect if the program was working to reduce the foot and mouth disease in sheep at Bryce National Park.</a:t>
            </a:r>
          </a:p>
          <a:p>
            <a:r>
              <a:rPr lang="en-US" dirty="0" smtClean="0"/>
              <a:t>The number of observation per week at Bryce National Park is 250. Therefore, it will takes  870/250 = </a:t>
            </a:r>
            <a:r>
              <a:rPr lang="en-US" b="1" dirty="0" smtClean="0"/>
              <a:t>3.5</a:t>
            </a:r>
            <a:r>
              <a:rPr lang="en-US" dirty="0" smtClean="0"/>
              <a:t> weeks to get the enough observations of sheep.</a:t>
            </a:r>
          </a:p>
          <a:p>
            <a:r>
              <a:rPr lang="en-US" dirty="0"/>
              <a:t>The number of observation per week at </a:t>
            </a:r>
            <a:r>
              <a:rPr lang="en-US" dirty="0" smtClean="0"/>
              <a:t>Yellowstone </a:t>
            </a:r>
            <a:r>
              <a:rPr lang="en-US" dirty="0"/>
              <a:t>National Park is </a:t>
            </a:r>
            <a:r>
              <a:rPr lang="en-US" dirty="0" smtClean="0"/>
              <a:t>507. </a:t>
            </a:r>
            <a:r>
              <a:rPr lang="en-US" dirty="0"/>
              <a:t>Therefore, it will takes  </a:t>
            </a:r>
            <a:r>
              <a:rPr lang="en-US" dirty="0" smtClean="0"/>
              <a:t>870/507 </a:t>
            </a:r>
            <a:r>
              <a:rPr lang="en-US" dirty="0"/>
              <a:t>= </a:t>
            </a:r>
            <a:r>
              <a:rPr lang="en-US" b="1" dirty="0" smtClean="0"/>
              <a:t>1.7</a:t>
            </a:r>
            <a:r>
              <a:rPr lang="en-US" dirty="0" smtClean="0"/>
              <a:t> </a:t>
            </a:r>
            <a:r>
              <a:rPr lang="en-US" dirty="0"/>
              <a:t>weeks to get the enough observations of sheep.</a:t>
            </a:r>
          </a:p>
          <a:p>
            <a:endParaRPr lang="en-US" dirty="0"/>
          </a:p>
        </p:txBody>
      </p:sp>
    </p:spTree>
    <p:extLst>
      <p:ext uri="{BB962C8B-B14F-4D97-AF65-F5344CB8AC3E}">
        <p14:creationId xmlns:p14="http://schemas.microsoft.com/office/powerpoint/2010/main" val="2049257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923</Words>
  <Application>Microsoft Office PowerPoint</Application>
  <PresentationFormat>Widescreen</PresentationFormat>
  <Paragraphs>71</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宋体</vt:lpstr>
      <vt:lpstr>Arial</vt:lpstr>
      <vt:lpstr>Calibri</vt:lpstr>
      <vt:lpstr>Calibri Light</vt:lpstr>
      <vt:lpstr>Office Theme</vt:lpstr>
      <vt:lpstr>Data Analysis: Biodiversity for the National Parks</vt:lpstr>
      <vt:lpstr>1.1 Description of the Data</vt:lpstr>
      <vt:lpstr>2.1 Endangered Species between Categories</vt:lpstr>
      <vt:lpstr>2.2 Conservation Status by Species</vt:lpstr>
      <vt:lpstr>2.3 Endangered Species by Type</vt:lpstr>
      <vt:lpstr>2.4 Significant Difference or Not</vt:lpstr>
      <vt:lpstr>3.1 The Sheep in Parks</vt:lpstr>
      <vt:lpstr>3.2 Sample Size Determination</vt:lpstr>
      <vt:lpstr>3.3 Time to Get Enough Data</vt:lpstr>
      <vt:lpstr>4. Conclusions</vt:lpstr>
      <vt:lpstr>5. Recommendations</vt:lpstr>
      <vt:lpstr>6. Sample Size Determination</vt:lpstr>
      <vt:lpstr>7.1. Graphs – conservation status by species</vt:lpstr>
      <vt:lpstr>7.2. Graphs- observations of sheep per week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Analsysi</dc:title>
  <dc:creator>Bin Liu</dc:creator>
  <cp:lastModifiedBy>Bin Liu</cp:lastModifiedBy>
  <cp:revision>19</cp:revision>
  <dcterms:created xsi:type="dcterms:W3CDTF">2018-10-09T18:22:19Z</dcterms:created>
  <dcterms:modified xsi:type="dcterms:W3CDTF">2018-10-12T16:34:10Z</dcterms:modified>
</cp:coreProperties>
</file>