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5" r:id="rId20"/>
    <p:sldId id="277" r:id="rId21"/>
    <p:sldId id="276" r:id="rId22"/>
    <p:sldId id="279" r:id="rId23"/>
    <p:sldId id="280" r:id="rId24"/>
    <p:sldId id="281" r:id="rId25"/>
    <p:sldId id="282" r:id="rId26"/>
    <p:sldId id="283" r:id="rId27"/>
    <p:sldId id="286" r:id="rId28"/>
    <p:sldId id="284"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9144000" cy="6858000" type="screen4x3"/>
  <p:notesSz cx="6858000" cy="9144000"/>
  <p:custDataLst>
    <p:tags r:id="rId5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howGuides="1">
      <p:cViewPr varScale="1">
        <p:scale>
          <a:sx n="84" d="100"/>
          <a:sy n="84" d="100"/>
        </p:scale>
        <p:origin x="1447" y="3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png"/><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Master" Target="../slideMasters/slideMaster2.xml"/><Relationship Id="rId4" Type="http://schemas.openxmlformats.org/officeDocument/2006/relationships/tags" Target="../tags/tag5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2.xml"/><Relationship Id="rId5" Type="http://schemas.openxmlformats.org/officeDocument/2006/relationships/tags" Target="../tags/tag61.xml"/><Relationship Id="rId4" Type="http://schemas.openxmlformats.org/officeDocument/2006/relationships/tags" Target="../tags/tag6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png"/><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5"/>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1" y="2032001"/>
            <a:ext cx="6858000" cy="1396630"/>
          </a:xfrm>
        </p:spPr>
        <p:txBody>
          <a:bodyPr rIns="25400" anchor="b">
            <a:noAutofit/>
          </a:bodyPr>
          <a:lstStyle>
            <a:lvl1pPr algn="ctr">
              <a:defRPr sz="4800" spc="600">
                <a:solidFill>
                  <a:schemeClr val="bg1"/>
                </a:solidFill>
              </a:defRPr>
            </a:lvl1pPr>
          </a:lstStyle>
          <a:p>
            <a:pPr fontAlgn="base"/>
            <a:r>
              <a:rPr lang="zh-CN" altLang="en-US" strike="noStrike" noProof="1"/>
              <a:t>单击此处编辑标题</a:t>
            </a:r>
          </a:p>
        </p:txBody>
      </p:sp>
      <p:sp>
        <p:nvSpPr>
          <p:cNvPr id="3" name="副标题 2"/>
          <p:cNvSpPr>
            <a:spLocks noGrp="1"/>
          </p:cNvSpPr>
          <p:nvPr>
            <p:ph type="subTitle" idx="1"/>
          </p:nvPr>
        </p:nvSpPr>
        <p:spPr>
          <a:xfrm>
            <a:off x="1143001" y="3587404"/>
            <a:ext cx="6858000" cy="1021031"/>
          </a:xfrm>
        </p:spPr>
        <p:txBody>
          <a:bodyPr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bg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4" name="日期占位符 15"/>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5" name="页脚占位符 16"/>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6" name="灯片编号占位符 17"/>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fontAlgn="base">
              <a:defRPr/>
            </a:pPr>
            <a:fld id="{4FC38A87-77AC-48C7-9F0B-A360E0E07000}"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fontAlgn="base"/>
            <a:r>
              <a:rPr lang="zh-CN" altLang="en-US" strike="noStrike" noProof="1">
                <a:sym typeface="+mn-ea"/>
              </a:rPr>
              <a:t>单击此处</a:t>
            </a:r>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2"/>
          <p:cNvSpPr>
            <a:spLocks noGrp="1"/>
          </p:cNvSpPr>
          <p:nvPr>
            <p:ph type="dt" sz="half" idx="14"/>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8" name="页脚占位符 3"/>
          <p:cNvSpPr>
            <a:spLocks noGrp="1"/>
          </p:cNvSpPr>
          <p:nvPr>
            <p:ph type="ftr" sz="quarter" idx="15"/>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9" name="灯片编号占位符 4"/>
          <p:cNvSpPr>
            <a:spLocks noGrp="1"/>
          </p:cNvSpPr>
          <p:nvPr>
            <p:ph type="sldNum" sz="quarter" idx="16"/>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fontAlgn="base">
              <a:defRPr/>
            </a:pPr>
            <a:fld id="{5E5EBB0C-5A13-436A-8D2C-3DC1B1265DA7}"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末尾幻灯片">
    <p:bg>
      <p:bgPr>
        <a:blipFill rotWithShape="0">
          <a:blip r:embed="rId5"/>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49" y="2473126"/>
            <a:ext cx="7886701" cy="1911747"/>
          </a:xfrm>
        </p:spPr>
        <p:txBody>
          <a:bodyPr rtlCol="0" anchor="ctr">
            <a:noAutofit/>
          </a:bodyPr>
          <a:lstStyle>
            <a:lvl1pPr marL="0" marR="0" lvl="0" algn="ctr" defTabSz="914400" rtl="0" eaLnBrk="1" fontAlgn="auto" latinLnBrk="0" hangingPunct="1">
              <a:lnSpc>
                <a:spcPct val="100000"/>
              </a:lnSpc>
              <a:buNone/>
              <a:defRPr kumimoji="0" lang="zh-CN" altLang="en-US" sz="60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单击此处编辑标题</a:t>
            </a:r>
            <a:endParaRPr strike="noStrike" noProof="1">
              <a:sym typeface="+mn-ea"/>
            </a:endParaRPr>
          </a:p>
        </p:txBody>
      </p:sp>
      <p:sp>
        <p:nvSpPr>
          <p:cNvPr id="3" name="日期占位符 2"/>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4" name="页脚占位符 3"/>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fontAlgn="base">
              <a:defRPr/>
            </a:pPr>
            <a:fld id="{3D74DE4A-AF88-4CC7-8A46-288F8CD57ECB}"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5"/>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1" y="2032001"/>
            <a:ext cx="6858000" cy="1396630"/>
          </a:xfrm>
        </p:spPr>
        <p:txBody>
          <a:bodyPr rIns="25400" anchor="b">
            <a:noAutofit/>
          </a:bodyPr>
          <a:lstStyle>
            <a:lvl1pPr algn="ctr">
              <a:defRPr sz="4800" spc="600">
                <a:solidFill>
                  <a:schemeClr val="bg1"/>
                </a:solidFill>
              </a:defRPr>
            </a:lvl1pPr>
          </a:lstStyle>
          <a:p>
            <a:pPr fontAlgn="base"/>
            <a:r>
              <a:rPr lang="zh-CN" altLang="en-US" strike="noStrike" noProof="1"/>
              <a:t>单击此处编辑标题</a:t>
            </a:r>
          </a:p>
        </p:txBody>
      </p:sp>
      <p:sp>
        <p:nvSpPr>
          <p:cNvPr id="3" name="副标题 2"/>
          <p:cNvSpPr>
            <a:spLocks noGrp="1"/>
          </p:cNvSpPr>
          <p:nvPr>
            <p:ph type="subTitle" idx="1"/>
          </p:nvPr>
        </p:nvSpPr>
        <p:spPr>
          <a:xfrm>
            <a:off x="1143001" y="3587404"/>
            <a:ext cx="6858000" cy="1021031"/>
          </a:xfrm>
        </p:spPr>
        <p:txBody>
          <a:bodyPr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bg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4" name="日期占位符 15"/>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5" name="页脚占位符 16"/>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6" name="灯片编号占位符 17"/>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fontAlgn="base">
              <a:defRPr/>
            </a:pPr>
            <a:fld id="{4FC38A87-77AC-48C7-9F0B-A360E0E07000}"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0" name="六边形 9"/>
          <p:cNvSpPr/>
          <p:nvPr>
            <p:custDataLst>
              <p:tags r:id="rId1"/>
            </p:custDataLst>
          </p:nvPr>
        </p:nvSpPr>
        <p:spPr>
          <a:xfrm>
            <a:off x="119063" y="442913"/>
            <a:ext cx="382588" cy="44291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2400" strike="noStrike" noProof="1">
              <a:latin typeface="微软雅黑" panose="020B0503020204020204" charset="-122"/>
              <a:cs typeface="微软雅黑" panose="020B0503020204020204" charset="-122"/>
            </a:endParaRPr>
          </a:p>
        </p:txBody>
      </p:sp>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952508"/>
            <a:ext cx="8139178"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7" name="日期占位符 3"/>
          <p:cNvSpPr>
            <a:spLocks noGrp="1"/>
          </p:cNvSpPr>
          <p:nvPr>
            <p:ph type="dt" sz="half" idx="10"/>
            <p:custDataLst>
              <p:tags r:id="rId2"/>
            </p:custDataLst>
          </p:nvPr>
        </p:nvSpPr>
        <p:spPr>
          <a:xfrm>
            <a:off x="658813" y="6350000"/>
            <a:ext cx="2025650"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8" name="页脚占位符 4"/>
          <p:cNvSpPr>
            <a:spLocks noGrp="1"/>
          </p:cNvSpPr>
          <p:nvPr>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灯片编号占位符 5"/>
          <p:cNvSpPr>
            <a:spLocks noGrp="1"/>
          </p:cNvSpPr>
          <p:nvPr>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lvl1pPr>
              <a:defRPr smtClean="0">
                <a:solidFill>
                  <a:schemeClr val="tx1">
                    <a:lumMod val="85000"/>
                    <a:lumOff val="1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4099" name="图片 10" descr="image1"/>
          <p:cNvPicPr>
            <a:picLocks noChangeAspect="1"/>
          </p:cNvPicPr>
          <p:nvPr>
            <p:custDataLst>
              <p:tags r:id="rId1"/>
            </p:custDataLst>
          </p:nvPr>
        </p:nvPicPr>
        <p:blipFill>
          <a:blip r:embed="rId7"/>
          <a:srcRect l="3780" r="3661"/>
          <a:stretch>
            <a:fillRect/>
          </a:stretch>
        </p:blipFill>
        <p:spPr>
          <a:xfrm rot="5400000">
            <a:off x="-1006475" y="1336675"/>
            <a:ext cx="5153025" cy="4184650"/>
          </a:xfrm>
          <a:prstGeom prst="rect">
            <a:avLst/>
          </a:prstGeom>
          <a:noFill/>
          <a:ln w="9525">
            <a:noFill/>
          </a:ln>
        </p:spPr>
      </p:pic>
      <p:sp>
        <p:nvSpPr>
          <p:cNvPr id="5" name="六边形 4"/>
          <p:cNvSpPr/>
          <p:nvPr>
            <p:custDataLst>
              <p:tags r:id="rId2"/>
            </p:custDataLst>
          </p:nvPr>
        </p:nvSpPr>
        <p:spPr>
          <a:xfrm>
            <a:off x="2711450" y="2924175"/>
            <a:ext cx="879475"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buFontTx/>
              <a:buNone/>
              <a:defRPr/>
            </a:pPr>
            <a:endParaRPr lang="zh-CN" altLang="en-US" sz="2400" strike="noStrike" noProof="1">
              <a:solidFill>
                <a:schemeClr val="tx1">
                  <a:lumMod val="85000"/>
                  <a:lumOff val="15000"/>
                </a:schemeClr>
              </a:solidFill>
              <a:latin typeface="微软雅黑" panose="020B0503020204020204" charset="-122"/>
              <a:cs typeface="微软雅黑" panose="020B0503020204020204" charset="-122"/>
            </a:endParaRPr>
          </a:p>
        </p:txBody>
      </p:sp>
      <p:sp>
        <p:nvSpPr>
          <p:cNvPr id="2" name="标题 1"/>
          <p:cNvSpPr>
            <a:spLocks noGrp="1"/>
          </p:cNvSpPr>
          <p:nvPr>
            <p:ph type="title" hasCustomPrompt="1"/>
          </p:nvPr>
        </p:nvSpPr>
        <p:spPr>
          <a:xfrm>
            <a:off x="3923929" y="2673627"/>
            <a:ext cx="3455876" cy="816646"/>
          </a:xfrm>
        </p:spPr>
        <p:txBody>
          <a:bodyPr rIns="63500" anchor="b">
            <a:noAutofit/>
          </a:bodyPr>
          <a:lstStyle>
            <a:lvl1pPr>
              <a:defRPr sz="3000" u="none" strike="noStrike" kern="1200" cap="none" spc="300" normalizeH="0">
                <a:solidFill>
                  <a:schemeClr val="tx1">
                    <a:lumMod val="85000"/>
                    <a:lumOff val="15000"/>
                  </a:schemeClr>
                </a:solidFill>
                <a:uFillTx/>
                <a:latin typeface="微软雅黑" panose="020B0503020204020204" charset="-122"/>
                <a:ea typeface="微软雅黑" panose="020B0503020204020204" charset="-122"/>
              </a:defRPr>
            </a:lvl1pPr>
          </a:lstStyle>
          <a:p>
            <a:pPr fontAlgn="base"/>
            <a:r>
              <a:rPr lang="zh-CN" altLang="en-US" strike="noStrike" noProof="1"/>
              <a:t>单击此处编辑标题</a:t>
            </a:r>
          </a:p>
        </p:txBody>
      </p:sp>
      <p:sp>
        <p:nvSpPr>
          <p:cNvPr id="3" name="文本占位符 2"/>
          <p:cNvSpPr>
            <a:spLocks noGrp="1"/>
          </p:cNvSpPr>
          <p:nvPr>
            <p:ph type="body" idx="1"/>
          </p:nvPr>
        </p:nvSpPr>
        <p:spPr>
          <a:xfrm>
            <a:off x="3923928" y="3571479"/>
            <a:ext cx="3455876" cy="682469"/>
          </a:xfrm>
        </p:spPr>
        <p:txBody>
          <a:bodyPr tIns="38100" rIns="76200" bIns="38100">
            <a:no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sym typeface="+mn-ea"/>
              </a:rPr>
              <a:t>单击此处</a:t>
            </a:r>
            <a:r>
              <a:rPr lang="zh-CN" altLang="en-US" strike="noStrike" noProof="1"/>
              <a:t>编辑母版文本样式</a:t>
            </a:r>
          </a:p>
        </p:txBody>
      </p:sp>
      <p:sp>
        <p:nvSpPr>
          <p:cNvPr id="6" name="日期占位符 3"/>
          <p:cNvSpPr>
            <a:spLocks noGrp="1"/>
          </p:cNvSpPr>
          <p:nvPr>
            <p:ph type="dt" sz="half" idx="10"/>
            <p:custDataLst>
              <p:tags r:id="rId3"/>
            </p:custDataLst>
          </p:nvPr>
        </p:nvSpPr>
        <p:spPr>
          <a:xfrm>
            <a:off x="658813" y="6350000"/>
            <a:ext cx="2025650"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7" name="页脚占位符 4"/>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8" name="灯片编号占位符 5"/>
          <p:cNvSpPr>
            <a:spLocks noGrp="1"/>
          </p:cNvSpPr>
          <p:nvPr>
            <p:ph type="sldNum" sz="quarter" idx="12"/>
            <p:custDataLst>
              <p:tags r:id="rId5"/>
            </p:custDataLst>
          </p:nvPr>
        </p:nvSpPr>
        <p:spPr>
          <a:xfrm>
            <a:off x="6457950" y="6350000"/>
            <a:ext cx="2025650" cy="315913"/>
          </a:xfrm>
          <a:prstGeom prst="rect">
            <a:avLst/>
          </a:prstGeom>
        </p:spPr>
        <p:txBody>
          <a:bodyPr vert="horz" lIns="91440" tIns="45720" rIns="91440" bIns="45720" rtlCol="0" anchor="ctr">
            <a:normAutofit/>
          </a:bodyPr>
          <a:lstStyle>
            <a:lvl1pPr>
              <a:defRPr smtClean="0">
                <a:solidFill>
                  <a:schemeClr val="tx1">
                    <a:lumMod val="85000"/>
                    <a:lumOff val="15000"/>
                  </a:schemeClr>
                </a:solidFill>
              </a:defRPr>
            </a:lvl1pPr>
          </a:lstStyle>
          <a:p>
            <a:pPr fontAlgn="base">
              <a:defRPr/>
            </a:pPr>
            <a:fld id="{4FC38A87-77AC-48C7-9F0B-A360E0E07000}"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952508"/>
            <a:ext cx="3962432" cy="5388907"/>
          </a:xfrm>
        </p:spPr>
        <p:txBody>
          <a:bodyPr>
            <a:noAutofit/>
          </a:bodyPr>
          <a:lstStyle>
            <a:lvl1pPr>
              <a:defRPr sz="1200">
                <a:solidFill>
                  <a:schemeClr val="tx1"/>
                </a:solidFill>
                <a:latin typeface="微软雅黑" panose="020B0503020204020204" charset="-122"/>
                <a:ea typeface="微软雅黑" panose="020B0503020204020204" charset="-122"/>
              </a:defRPr>
            </a:lvl1pPr>
            <a:lvl2pPr>
              <a:defRPr sz="1200">
                <a:solidFill>
                  <a:schemeClr val="tx1"/>
                </a:solidFill>
                <a:latin typeface="微软雅黑" panose="020B0503020204020204" charset="-122"/>
                <a:ea typeface="微软雅黑" panose="020B0503020204020204" charset="-122"/>
              </a:defRPr>
            </a:lvl2pPr>
            <a:lvl3pPr>
              <a:defRPr sz="1200">
                <a:solidFill>
                  <a:schemeClr val="tx1"/>
                </a:solidFill>
                <a:latin typeface="微软雅黑" panose="020B0503020204020204" charset="-122"/>
                <a:ea typeface="微软雅黑" panose="020B0503020204020204" charset="-122"/>
              </a:defRPr>
            </a:lvl3pPr>
            <a:lvl4pPr>
              <a:defRPr sz="1200">
                <a:solidFill>
                  <a:schemeClr val="tx1"/>
                </a:solidFill>
                <a:latin typeface="微软雅黑" panose="020B0503020204020204" charset="-122"/>
                <a:ea typeface="微软雅黑" panose="020B0503020204020204" charset="-122"/>
              </a:defRPr>
            </a:lvl4pPr>
            <a:lvl5pPr>
              <a:defRPr sz="1200">
                <a:solidFill>
                  <a:schemeClr val="tx1"/>
                </a:solidFill>
                <a:latin typeface="微软雅黑" panose="020B0503020204020204" charset="-122"/>
                <a:ea typeface="微软雅黑" panose="020B0503020204020204" charset="-122"/>
              </a:defRPr>
            </a:lvl5pPr>
          </a:lstStyle>
          <a:p>
            <a:pPr lvl="0" fontAlgn="base"/>
            <a:r>
              <a:rPr lang="zh-CN" altLang="en-US" strike="noStrike" noProof="1">
                <a:sym typeface="+mn-ea"/>
              </a:rPr>
              <a:t>单击此处</a:t>
            </a:r>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10"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a:t>
            </a:r>
            <a:r>
              <a:rPr lang="zh-CN" altLang="en-US" strike="noStrike" noProof="1"/>
              <a:t>编辑母版文本样式</a:t>
            </a:r>
          </a:p>
        </p:txBody>
      </p:sp>
      <p:sp>
        <p:nvSpPr>
          <p:cNvPr id="4" name="内容占位符 3"/>
          <p:cNvSpPr>
            <a:spLocks noGrp="1"/>
          </p:cNvSpPr>
          <p:nvPr>
            <p:ph sz="half" idx="2"/>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5" name="文本占位符 4"/>
          <p:cNvSpPr>
            <a:spLocks noGrp="1"/>
          </p:cNvSpPr>
          <p:nvPr>
            <p:ph type="body" sz="quarter" idx="3"/>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p>
        </p:txBody>
      </p:sp>
      <p:sp>
        <p:nvSpPr>
          <p:cNvPr id="6" name="内容占位符 5"/>
          <p:cNvSpPr>
            <a:spLocks noGrp="1"/>
          </p:cNvSpPr>
          <p:nvPr>
            <p:ph sz="quarter" idx="4"/>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7" name="日期占位符 6"/>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defRPr smtClean="0"/>
            </a:lvl1pPr>
          </a:lstStyle>
          <a:p>
            <a:pPr fontAlgn="base">
              <a:defRPr/>
            </a:pPr>
            <a:endParaRPr lang="zh-CN" altLang="en-US" strike="noStrike" noProof="1"/>
          </a:p>
        </p:txBody>
      </p:sp>
      <p:sp>
        <p:nvSpPr>
          <p:cNvPr id="4" name="页脚占位符 3"/>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fontAlgn="base">
              <a:defRPr/>
            </a:pPr>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defRPr>
                <a:latin typeface="Arial" panose="020B0604020202020204" pitchFamily="34" charset="0"/>
                <a:ea typeface="黑体" panose="02010609060101010101" pitchFamily="49" charset="-122"/>
                <a:cs typeface="+mn-cs"/>
              </a:defRPr>
            </a:lvl1pPr>
          </a:lstStyle>
          <a:p>
            <a:pPr fontAlgn="base">
              <a:defRPr/>
            </a:pPr>
            <a:fld id="{3D74DE4A-AF88-4CC7-8A46-288F8CD57ECB}" type="slidenum">
              <a:rPr lang="zh-CN" altLang="en-US" strike="noStrike" noProof="1">
                <a:latin typeface="Arial" panose="020B0604020202020204" pitchFamily="34" charset="0"/>
                <a:ea typeface="黑体" panose="02010609060101010101" pitchFamily="49" charset="-122"/>
                <a:cs typeface="+mn-cs"/>
              </a:rPr>
              <a:t>‹#›</a:t>
            </a:fld>
            <a:endParaRPr lang="zh-CN" altLang="en-US"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r>
              <a:rPr lang="zh-CN" altLang="en-US" strike="noStrike" noProof="1">
                <a:sym typeface="+mn-ea"/>
              </a:rPr>
              <a:t>单击图标添加图片</a:t>
            </a:r>
          </a:p>
        </p:txBody>
      </p:sp>
      <p:sp>
        <p:nvSpPr>
          <p:cNvPr id="4" name="文本占位符 3"/>
          <p:cNvSpPr>
            <a:spLocks noGrp="1"/>
          </p:cNvSpPr>
          <p:nvPr>
            <p:ph type="body" sz="half" idx="2"/>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单击此处编辑母版文本样式</a:t>
            </a:r>
          </a:p>
        </p:txBody>
      </p:sp>
      <p:sp>
        <p:nvSpPr>
          <p:cNvPr id="8" name="日期占位符 4"/>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10"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0" name="六边形 9"/>
          <p:cNvSpPr/>
          <p:nvPr>
            <p:custDataLst>
              <p:tags r:id="rId1"/>
            </p:custDataLst>
          </p:nvPr>
        </p:nvSpPr>
        <p:spPr>
          <a:xfrm>
            <a:off x="119063" y="442913"/>
            <a:ext cx="382588" cy="44291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2400" strike="noStrike" noProof="1">
              <a:latin typeface="微软雅黑" panose="020B0503020204020204" charset="-122"/>
              <a:cs typeface="微软雅黑" panose="020B0503020204020204" charset="-122"/>
            </a:endParaRPr>
          </a:p>
        </p:txBody>
      </p:sp>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952508"/>
            <a:ext cx="8139178"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7" name="日期占位符 3"/>
          <p:cNvSpPr>
            <a:spLocks noGrp="1"/>
          </p:cNvSpPr>
          <p:nvPr>
            <p:ph type="dt" sz="half" idx="10"/>
            <p:custDataLst>
              <p:tags r:id="rId2"/>
            </p:custDataLst>
          </p:nvPr>
        </p:nvSpPr>
        <p:spPr>
          <a:xfrm>
            <a:off x="658813" y="6350000"/>
            <a:ext cx="2025650"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8" name="页脚占位符 4"/>
          <p:cNvSpPr>
            <a:spLocks noGrp="1"/>
          </p:cNvSpPr>
          <p:nvPr>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灯片编号占位符 5"/>
          <p:cNvSpPr>
            <a:spLocks noGrp="1"/>
          </p:cNvSpPr>
          <p:nvPr>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lvl1pPr>
              <a:defRPr smtClean="0">
                <a:solidFill>
                  <a:schemeClr val="tx1">
                    <a:lumMod val="85000"/>
                    <a:lumOff val="1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fontAlgn="auto"/>
            <a:r>
              <a:rPr lang="zh-CN" altLang="en-US" strike="noStrike" noProof="1">
                <a:sym typeface="+mn-ea"/>
              </a:rPr>
              <a:t>单击此处</a:t>
            </a:r>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fontAlgn="base"/>
            <a:r>
              <a:rPr lang="zh-CN" altLang="en-US" strike="noStrike" noProof="1">
                <a:sym typeface="+mn-ea"/>
              </a:rPr>
              <a:t>单击此处</a:t>
            </a:r>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2"/>
          <p:cNvSpPr>
            <a:spLocks noGrp="1"/>
          </p:cNvSpPr>
          <p:nvPr>
            <p:ph type="dt" sz="half" idx="14"/>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8" name="页脚占位符 3"/>
          <p:cNvSpPr>
            <a:spLocks noGrp="1"/>
          </p:cNvSpPr>
          <p:nvPr>
            <p:ph type="ftr" sz="quarter" idx="15"/>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9" name="灯片编号占位符 4"/>
          <p:cNvSpPr>
            <a:spLocks noGrp="1"/>
          </p:cNvSpPr>
          <p:nvPr>
            <p:ph type="sldNum" sz="quarter" idx="16"/>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fontAlgn="base">
              <a:defRPr/>
            </a:pPr>
            <a:fld id="{5E5EBB0C-5A13-436A-8D2C-3DC1B1265DA7}"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末尾幻灯片">
    <p:bg>
      <p:bgPr>
        <a:blipFill rotWithShape="0">
          <a:blip r:embed="rId5"/>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49" y="2473126"/>
            <a:ext cx="7886701" cy="1911747"/>
          </a:xfrm>
        </p:spPr>
        <p:txBody>
          <a:bodyPr rtlCol="0" anchor="ctr">
            <a:noAutofit/>
          </a:bodyPr>
          <a:lstStyle>
            <a:lvl1pPr marL="0" marR="0" lvl="0" algn="ctr" defTabSz="914400" rtl="0" eaLnBrk="1" fontAlgn="auto" latinLnBrk="0" hangingPunct="1">
              <a:lnSpc>
                <a:spcPct val="100000"/>
              </a:lnSpc>
              <a:buNone/>
              <a:defRPr kumimoji="0" lang="zh-CN" altLang="en-US" sz="60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单击此处编辑标题</a:t>
            </a:r>
            <a:endParaRPr strike="noStrike" noProof="1">
              <a:sym typeface="+mn-ea"/>
            </a:endParaRPr>
          </a:p>
        </p:txBody>
      </p:sp>
      <p:sp>
        <p:nvSpPr>
          <p:cNvPr id="3" name="日期占位符 2"/>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4" name="页脚占位符 3"/>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fontAlgn="base">
              <a:defRPr/>
            </a:pPr>
            <a:fld id="{3D74DE4A-AF88-4CC7-8A46-288F8CD57ECB}"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4099" name="图片 10" descr="image1"/>
          <p:cNvPicPr>
            <a:picLocks noChangeAspect="1"/>
          </p:cNvPicPr>
          <p:nvPr>
            <p:custDataLst>
              <p:tags r:id="rId1"/>
            </p:custDataLst>
          </p:nvPr>
        </p:nvPicPr>
        <p:blipFill>
          <a:blip r:embed="rId7"/>
          <a:srcRect l="3780" r="3661"/>
          <a:stretch>
            <a:fillRect/>
          </a:stretch>
        </p:blipFill>
        <p:spPr>
          <a:xfrm rot="5400000">
            <a:off x="-1006475" y="1336675"/>
            <a:ext cx="5153025" cy="4184650"/>
          </a:xfrm>
          <a:prstGeom prst="rect">
            <a:avLst/>
          </a:prstGeom>
          <a:noFill/>
          <a:ln w="9525">
            <a:noFill/>
          </a:ln>
        </p:spPr>
      </p:pic>
      <p:sp>
        <p:nvSpPr>
          <p:cNvPr id="5" name="六边形 4"/>
          <p:cNvSpPr/>
          <p:nvPr>
            <p:custDataLst>
              <p:tags r:id="rId2"/>
            </p:custDataLst>
          </p:nvPr>
        </p:nvSpPr>
        <p:spPr>
          <a:xfrm>
            <a:off x="2711450" y="2924175"/>
            <a:ext cx="879475"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buFontTx/>
              <a:buNone/>
              <a:defRPr/>
            </a:pPr>
            <a:endParaRPr lang="zh-CN" altLang="en-US" sz="2400" strike="noStrike" noProof="1">
              <a:solidFill>
                <a:schemeClr val="tx1">
                  <a:lumMod val="85000"/>
                  <a:lumOff val="15000"/>
                </a:schemeClr>
              </a:solidFill>
              <a:latin typeface="微软雅黑" panose="020B0503020204020204" charset="-122"/>
              <a:cs typeface="微软雅黑" panose="020B0503020204020204" charset="-122"/>
            </a:endParaRPr>
          </a:p>
        </p:txBody>
      </p:sp>
      <p:sp>
        <p:nvSpPr>
          <p:cNvPr id="2" name="标题 1"/>
          <p:cNvSpPr>
            <a:spLocks noGrp="1"/>
          </p:cNvSpPr>
          <p:nvPr>
            <p:ph type="title" hasCustomPrompt="1"/>
          </p:nvPr>
        </p:nvSpPr>
        <p:spPr>
          <a:xfrm>
            <a:off x="3923929" y="2673627"/>
            <a:ext cx="3455876" cy="816646"/>
          </a:xfrm>
        </p:spPr>
        <p:txBody>
          <a:bodyPr rIns="63500" anchor="b">
            <a:noAutofit/>
          </a:bodyPr>
          <a:lstStyle>
            <a:lvl1pPr>
              <a:defRPr sz="3000" u="none" strike="noStrike" kern="1200" cap="none" spc="300" normalizeH="0">
                <a:solidFill>
                  <a:schemeClr val="tx1">
                    <a:lumMod val="85000"/>
                    <a:lumOff val="15000"/>
                  </a:schemeClr>
                </a:solidFill>
                <a:uFillTx/>
                <a:latin typeface="微软雅黑" panose="020B0503020204020204" charset="-122"/>
                <a:ea typeface="微软雅黑" panose="020B0503020204020204" charset="-122"/>
              </a:defRPr>
            </a:lvl1pPr>
          </a:lstStyle>
          <a:p>
            <a:pPr fontAlgn="base"/>
            <a:r>
              <a:rPr lang="zh-CN" altLang="en-US" strike="noStrike" noProof="1"/>
              <a:t>单击此处编辑标题</a:t>
            </a:r>
          </a:p>
        </p:txBody>
      </p:sp>
      <p:sp>
        <p:nvSpPr>
          <p:cNvPr id="3" name="文本占位符 2"/>
          <p:cNvSpPr>
            <a:spLocks noGrp="1"/>
          </p:cNvSpPr>
          <p:nvPr>
            <p:ph type="body" idx="1"/>
          </p:nvPr>
        </p:nvSpPr>
        <p:spPr>
          <a:xfrm>
            <a:off x="3923928" y="3571479"/>
            <a:ext cx="3455876" cy="682469"/>
          </a:xfrm>
        </p:spPr>
        <p:txBody>
          <a:bodyPr tIns="38100" rIns="76200" bIns="38100">
            <a:no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sym typeface="+mn-ea"/>
              </a:rPr>
              <a:t>单击此处</a:t>
            </a:r>
            <a:r>
              <a:rPr lang="zh-CN" altLang="en-US" strike="noStrike" noProof="1"/>
              <a:t>编辑母版文本样式</a:t>
            </a:r>
          </a:p>
        </p:txBody>
      </p:sp>
      <p:sp>
        <p:nvSpPr>
          <p:cNvPr id="6" name="日期占位符 3"/>
          <p:cNvSpPr>
            <a:spLocks noGrp="1"/>
          </p:cNvSpPr>
          <p:nvPr>
            <p:ph type="dt" sz="half" idx="10"/>
            <p:custDataLst>
              <p:tags r:id="rId3"/>
            </p:custDataLst>
          </p:nvPr>
        </p:nvSpPr>
        <p:spPr>
          <a:xfrm>
            <a:off x="658813" y="6350000"/>
            <a:ext cx="2025650"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7" name="页脚占位符 4"/>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lvl1pPr>
              <a:defRPr>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fontAlgn="base">
              <a:defRPr/>
            </a:pPr>
            <a:endParaRPr lang="zh-CN" altLang="en-US" strike="noStrike" noProof="1"/>
          </a:p>
        </p:txBody>
      </p:sp>
      <p:sp>
        <p:nvSpPr>
          <p:cNvPr id="8" name="灯片编号占位符 5"/>
          <p:cNvSpPr>
            <a:spLocks noGrp="1"/>
          </p:cNvSpPr>
          <p:nvPr>
            <p:ph type="sldNum" sz="quarter" idx="12"/>
            <p:custDataLst>
              <p:tags r:id="rId5"/>
            </p:custDataLst>
          </p:nvPr>
        </p:nvSpPr>
        <p:spPr>
          <a:xfrm>
            <a:off x="6457950" y="6350000"/>
            <a:ext cx="2025650" cy="315913"/>
          </a:xfrm>
          <a:prstGeom prst="rect">
            <a:avLst/>
          </a:prstGeom>
        </p:spPr>
        <p:txBody>
          <a:bodyPr vert="horz" lIns="91440" tIns="45720" rIns="91440" bIns="45720" rtlCol="0" anchor="ctr">
            <a:normAutofit/>
          </a:bodyPr>
          <a:lstStyle>
            <a:lvl1pPr>
              <a:defRPr smtClean="0">
                <a:solidFill>
                  <a:schemeClr val="tx1">
                    <a:lumMod val="85000"/>
                    <a:lumOff val="15000"/>
                  </a:schemeClr>
                </a:solidFill>
              </a:defRPr>
            </a:lvl1pPr>
          </a:lstStyle>
          <a:p>
            <a:pPr fontAlgn="base">
              <a:defRPr/>
            </a:pPr>
            <a:fld id="{4FC38A87-77AC-48C7-9F0B-A360E0E07000}" type="slidenum">
              <a:rPr lang="zh-CN" altLang="en-US" strike="noStrike" noProof="1">
                <a:latin typeface="微软雅黑" panose="020B0503020204020204" charset="-122"/>
                <a:ea typeface="微软雅黑" panose="020B0503020204020204" charset="-122"/>
                <a:cs typeface="微软雅黑" panose="020B0503020204020204" charset="-122"/>
              </a:rPr>
              <a:t>‹#›</a:t>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952508"/>
            <a:ext cx="3962432" cy="5388907"/>
          </a:xfrm>
        </p:spPr>
        <p:txBody>
          <a:bodyPr>
            <a:noAutofit/>
          </a:bodyPr>
          <a:lstStyle>
            <a:lvl1pPr>
              <a:defRPr sz="1200">
                <a:solidFill>
                  <a:schemeClr val="tx1"/>
                </a:solidFill>
                <a:latin typeface="微软雅黑" panose="020B0503020204020204" charset="-122"/>
                <a:ea typeface="微软雅黑" panose="020B0503020204020204" charset="-122"/>
              </a:defRPr>
            </a:lvl1pPr>
            <a:lvl2pPr>
              <a:defRPr sz="1200">
                <a:solidFill>
                  <a:schemeClr val="tx1"/>
                </a:solidFill>
                <a:latin typeface="微软雅黑" panose="020B0503020204020204" charset="-122"/>
                <a:ea typeface="微软雅黑" panose="020B0503020204020204" charset="-122"/>
              </a:defRPr>
            </a:lvl2pPr>
            <a:lvl3pPr>
              <a:defRPr sz="1200">
                <a:solidFill>
                  <a:schemeClr val="tx1"/>
                </a:solidFill>
                <a:latin typeface="微软雅黑" panose="020B0503020204020204" charset="-122"/>
                <a:ea typeface="微软雅黑" panose="020B0503020204020204" charset="-122"/>
              </a:defRPr>
            </a:lvl3pPr>
            <a:lvl4pPr>
              <a:defRPr sz="1200">
                <a:solidFill>
                  <a:schemeClr val="tx1"/>
                </a:solidFill>
                <a:latin typeface="微软雅黑" panose="020B0503020204020204" charset="-122"/>
                <a:ea typeface="微软雅黑" panose="020B0503020204020204" charset="-122"/>
              </a:defRPr>
            </a:lvl4pPr>
            <a:lvl5pPr>
              <a:defRPr sz="1200">
                <a:solidFill>
                  <a:schemeClr val="tx1"/>
                </a:solidFill>
                <a:latin typeface="微软雅黑" panose="020B0503020204020204" charset="-122"/>
                <a:ea typeface="微软雅黑" panose="020B0503020204020204" charset="-122"/>
              </a:defRPr>
            </a:lvl5pPr>
          </a:lstStyle>
          <a:p>
            <a:pPr lvl="0" fontAlgn="base"/>
            <a:r>
              <a:rPr lang="zh-CN" altLang="en-US" strike="noStrike" noProof="1">
                <a:sym typeface="+mn-ea"/>
              </a:rPr>
              <a:t>单击此处</a:t>
            </a:r>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10"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a:t>
            </a:r>
            <a:r>
              <a:rPr lang="zh-CN" altLang="en-US" strike="noStrike" noProof="1"/>
              <a:t>编辑母版文本样式</a:t>
            </a:r>
          </a:p>
        </p:txBody>
      </p:sp>
      <p:sp>
        <p:nvSpPr>
          <p:cNvPr id="4" name="内容占位符 3"/>
          <p:cNvSpPr>
            <a:spLocks noGrp="1"/>
          </p:cNvSpPr>
          <p:nvPr>
            <p:ph sz="half" idx="2"/>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5" name="文本占位符 4"/>
          <p:cNvSpPr>
            <a:spLocks noGrp="1"/>
          </p:cNvSpPr>
          <p:nvPr>
            <p:ph type="body" sz="quarter" idx="3"/>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p>
        </p:txBody>
      </p:sp>
      <p:sp>
        <p:nvSpPr>
          <p:cNvPr id="6" name="内容占位符 5"/>
          <p:cNvSpPr>
            <a:spLocks noGrp="1"/>
          </p:cNvSpPr>
          <p:nvPr>
            <p:ph sz="quarter" idx="4"/>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fontAlgn="auto"/>
            <a:r>
              <a:rPr lang="zh-CN" altLang="en-US" strike="noStrike" noProof="1">
                <a:sym typeface="+mn-ea"/>
              </a:rPr>
              <a:t>单击此处编辑母版文本样式</a:t>
            </a:r>
          </a:p>
          <a:p>
            <a:pPr lvl="1" fontAlgn="auto"/>
            <a:r>
              <a:rPr lang="zh-CN" altLang="en-US" strike="noStrike" noProof="1">
                <a:sym typeface="+mn-ea"/>
              </a:rPr>
              <a:t>第二级</a:t>
            </a:r>
          </a:p>
          <a:p>
            <a:pPr lvl="2" fontAlgn="auto"/>
            <a:r>
              <a:rPr lang="zh-CN" altLang="en-US" strike="noStrike" noProof="1">
                <a:sym typeface="+mn-ea"/>
              </a:rPr>
              <a:t>第三级</a:t>
            </a:r>
          </a:p>
          <a:p>
            <a:pPr lvl="3" fontAlgn="auto"/>
            <a:r>
              <a:rPr lang="zh-CN" altLang="en-US" strike="noStrike" noProof="1">
                <a:sym typeface="+mn-ea"/>
              </a:rPr>
              <a:t>第四级</a:t>
            </a:r>
          </a:p>
          <a:p>
            <a:pPr lvl="4" fontAlgn="auto"/>
            <a:r>
              <a:rPr lang="zh-CN" altLang="en-US" strike="noStrike" noProof="1">
                <a:sym typeface="+mn-ea"/>
              </a:rPr>
              <a:t>第五级</a:t>
            </a:r>
            <a:endParaRPr strike="noStrike" noProof="1">
              <a:sym typeface="+mn-ea"/>
            </a:endParaRPr>
          </a:p>
        </p:txBody>
      </p:sp>
      <p:sp>
        <p:nvSpPr>
          <p:cNvPr id="7" name="日期占位符 6"/>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defRPr smtClean="0"/>
            </a:lvl1pPr>
          </a:lstStyle>
          <a:p>
            <a:pPr fontAlgn="base">
              <a:defRPr/>
            </a:pPr>
            <a:endParaRPr lang="zh-CN" altLang="en-US" strike="noStrike" noProof="1"/>
          </a:p>
        </p:txBody>
      </p:sp>
      <p:sp>
        <p:nvSpPr>
          <p:cNvPr id="4" name="页脚占位符 3"/>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fontAlgn="base">
              <a:defRPr/>
            </a:pPr>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defRPr>
                <a:latin typeface="Arial" panose="020B0604020202020204" pitchFamily="34" charset="0"/>
                <a:ea typeface="黑体" panose="02010609060101010101" pitchFamily="49" charset="-122"/>
                <a:cs typeface="+mn-cs"/>
              </a:defRPr>
            </a:lvl1pPr>
          </a:lstStyle>
          <a:p>
            <a:pPr fontAlgn="base">
              <a:defRPr/>
            </a:pPr>
            <a:fld id="{3D74DE4A-AF88-4CC7-8A46-288F8CD57ECB}" type="slidenum">
              <a:rPr lang="zh-CN" altLang="en-US" strike="noStrike" noProof="1">
                <a:latin typeface="Arial" panose="020B0604020202020204" pitchFamily="34" charset="0"/>
                <a:ea typeface="黑体" panose="02010609060101010101" pitchFamily="49" charset="-122"/>
                <a:cs typeface="+mn-cs"/>
              </a:rPr>
              <a:t>‹#›</a:t>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r>
              <a:rPr lang="zh-CN" altLang="en-US" strike="noStrike" noProof="1">
                <a:sym typeface="+mn-ea"/>
              </a:rPr>
              <a:t>单击图标添加图片</a:t>
            </a:r>
          </a:p>
        </p:txBody>
      </p:sp>
      <p:sp>
        <p:nvSpPr>
          <p:cNvPr id="4" name="文本占位符 3"/>
          <p:cNvSpPr>
            <a:spLocks noGrp="1"/>
          </p:cNvSpPr>
          <p:nvPr>
            <p:ph type="body" sz="half" idx="2"/>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单击此处编辑母版文本样式</a:t>
            </a:r>
          </a:p>
        </p:txBody>
      </p:sp>
      <p:sp>
        <p:nvSpPr>
          <p:cNvPr id="8" name="日期占位符 4"/>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9"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10"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fontAlgn="auto"/>
            <a:r>
              <a:rPr lang="zh-CN" altLang="en-US"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fontAlgn="auto"/>
            <a:r>
              <a:rPr lang="zh-CN" altLang="en-US" strike="noStrike" noProof="1">
                <a:sym typeface="+mn-ea"/>
              </a:rPr>
              <a:t>单击此处</a:t>
            </a:r>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1"/>
            </p:custDataLst>
          </p:nvPr>
        </p:nvSpPr>
        <p:spPr>
          <a:xfrm>
            <a:off x="658813"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buFontTx/>
              <a:buNone/>
              <a:defRPr noProof="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buFontTx/>
              <a:buNone/>
              <a:defRPr noProof="0">
                <a:solidFill>
                  <a:schemeClr val="tx1">
                    <a:tint val="75000"/>
                  </a:schemeClr>
                </a:solidFill>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48.xml"/><Relationship Id="rId2" Type="http://schemas.openxmlformats.org/officeDocument/2006/relationships/slideLayout" Target="../slideLayouts/slideLayout13.xml"/><Relationship Id="rId16" Type="http://schemas.openxmlformats.org/officeDocument/2006/relationships/tags" Target="../tags/tag4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4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a:xfrm>
            <a:off x="503238" y="442913"/>
            <a:ext cx="8139112" cy="442912"/>
          </a:xfrm>
          <a:prstGeom prst="rect">
            <a:avLst/>
          </a:prstGeom>
          <a:noFill/>
          <a:ln w="9525">
            <a:noFill/>
          </a:ln>
        </p:spPr>
        <p:txBody>
          <a:bodyPr vert="horz" wrap="square" lIns="101600" tIns="38100" rIns="76200" bIns="38100" anchor="t" anchorCtr="0"/>
          <a:lstStyle/>
          <a:p>
            <a:pPr lvl="0"/>
            <a:r>
              <a:rPr lang="zh-CN" altLang="en-US" dirty="0"/>
              <a:t>单击此处编辑母版标题样式</a:t>
            </a:r>
          </a:p>
        </p:txBody>
      </p:sp>
      <p:sp>
        <p:nvSpPr>
          <p:cNvPr id="1027" name="文本占位符 2"/>
          <p:cNvSpPr>
            <a:spLocks noGrp="1"/>
          </p:cNvSpPr>
          <p:nvPr>
            <p:ph type="body"/>
            <p:custDataLst>
              <p:tags r:id="rId14"/>
            </p:custDataLst>
          </p:nvPr>
        </p:nvSpPr>
        <p:spPr>
          <a:xfrm>
            <a:off x="503238" y="952500"/>
            <a:ext cx="8139112" cy="5389563"/>
          </a:xfrm>
          <a:prstGeom prst="rect">
            <a:avLst/>
          </a:prstGeom>
          <a:noFill/>
          <a:ln w="9525">
            <a:noFill/>
          </a:ln>
        </p:spPr>
        <p:txBody>
          <a:bodyPr vert="horz" wrap="square" lIns="101600" tIns="0" rIns="82550" bIns="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8813" y="6350000"/>
            <a:ext cx="2025650" cy="315913"/>
          </a:xfrm>
          <a:prstGeom prst="rect">
            <a:avLst/>
          </a:prstGeom>
        </p:spPr>
        <p:txBody>
          <a:bodyPr vert="horz" lIns="91440" tIns="45720" rIns="91440" bIns="45720" rtlCol="0" anchor="ctr">
            <a:normAutofit/>
          </a:bodyPr>
          <a:lstStyle>
            <a:lvl1pPr algn="l">
              <a:defRPr sz="900" noProof="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3"/>
            <p:custDataLst>
              <p:tags r:id="rId16"/>
            </p:custDataLst>
          </p:nvPr>
        </p:nvSpPr>
        <p:spPr>
          <a:xfrm>
            <a:off x="3087688" y="6350000"/>
            <a:ext cx="2968625" cy="315913"/>
          </a:xfrm>
          <a:prstGeom prst="rect">
            <a:avLst/>
          </a:prstGeom>
        </p:spPr>
        <p:txBody>
          <a:bodyPr vert="horz" lIns="91440" tIns="45720" rIns="91440" bIns="45720" rtlCol="0" anchor="ctr">
            <a:normAutofit/>
          </a:bodyPr>
          <a:lstStyle>
            <a:lvl1pPr algn="ctr">
              <a:defRPr sz="900" noProof="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4"/>
            <p:custDataLst>
              <p:tags r:id="rId17"/>
            </p:custDataLst>
          </p:nvPr>
        </p:nvSpPr>
        <p:spPr>
          <a:xfrm>
            <a:off x="6457950" y="6350000"/>
            <a:ext cx="2025650" cy="315913"/>
          </a:xfrm>
          <a:prstGeom prst="rect">
            <a:avLst/>
          </a:prstGeom>
        </p:spPr>
        <p:txBody>
          <a:bodyPr vert="horz" lIns="91440" tIns="45720" rIns="91440" bIns="45720" rtlCol="0" anchor="ctr">
            <a:normAutofit/>
          </a:bodyPr>
          <a:lstStyle>
            <a:lvl1pPr algn="r">
              <a:defRPr sz="900" noProof="1"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buFontTx/>
              <a:buNone/>
              <a:defRPr/>
            </a:pPr>
            <a:endParaRPr lang="zh-CN" altLang="en-US" sz="100" strike="noStrike" noProof="1">
              <a:latin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rgbClr val="262626"/>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rgbClr val="262626"/>
          </a:solidFill>
          <a:latin typeface="微软雅黑" panose="020B0503020204020204" charset="-122"/>
          <a:ea typeface="微软雅黑" panose="020B0503020204020204" charset="-122"/>
          <a:cs typeface="微软雅黑" panose="020B0503020204020204" charset="-122"/>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a:xfrm>
            <a:off x="503238" y="442913"/>
            <a:ext cx="8139112" cy="442912"/>
          </a:xfrm>
          <a:prstGeom prst="rect">
            <a:avLst/>
          </a:prstGeom>
          <a:noFill/>
          <a:ln w="9525">
            <a:noFill/>
          </a:ln>
        </p:spPr>
        <p:txBody>
          <a:bodyPr vert="horz" wrap="square" lIns="101600" tIns="38100" rIns="76200" bIns="38100" anchor="t" anchorCtr="0"/>
          <a:lstStyle/>
          <a:p>
            <a:pPr lvl="0"/>
            <a:r>
              <a:rPr lang="zh-CN" altLang="en-US" dirty="0"/>
              <a:t>单击此处编辑母版标题样式</a:t>
            </a:r>
          </a:p>
        </p:txBody>
      </p:sp>
      <p:sp>
        <p:nvSpPr>
          <p:cNvPr id="1027" name="文本占位符 2"/>
          <p:cNvSpPr>
            <a:spLocks noGrp="1"/>
          </p:cNvSpPr>
          <p:nvPr>
            <p:ph type="body"/>
            <p:custDataLst>
              <p:tags r:id="rId14"/>
            </p:custDataLst>
          </p:nvPr>
        </p:nvSpPr>
        <p:spPr>
          <a:xfrm>
            <a:off x="503238" y="952500"/>
            <a:ext cx="8139112" cy="5389563"/>
          </a:xfrm>
          <a:prstGeom prst="rect">
            <a:avLst/>
          </a:prstGeom>
          <a:noFill/>
          <a:ln w="9525">
            <a:noFill/>
          </a:ln>
        </p:spPr>
        <p:txBody>
          <a:bodyPr vert="horz" wrap="square" lIns="101600" tIns="0" rIns="82550" bIns="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8813" y="6350000"/>
            <a:ext cx="2025650" cy="315913"/>
          </a:xfrm>
          <a:prstGeom prst="rect">
            <a:avLst/>
          </a:prstGeom>
        </p:spPr>
        <p:txBody>
          <a:bodyPr vert="horz" lIns="91440" tIns="45720" rIns="91440" bIns="45720" rtlCol="0" anchor="ctr">
            <a:normAutofit/>
          </a:bodyPr>
          <a:lstStyle>
            <a:lvl1pPr algn="l">
              <a:defRPr sz="900" noProof="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3"/>
            <p:custDataLst>
              <p:tags r:id="rId16"/>
            </p:custDataLst>
          </p:nvPr>
        </p:nvSpPr>
        <p:spPr>
          <a:xfrm>
            <a:off x="3087688" y="6350000"/>
            <a:ext cx="2968625" cy="315913"/>
          </a:xfrm>
          <a:prstGeom prst="rect">
            <a:avLst/>
          </a:prstGeom>
        </p:spPr>
        <p:txBody>
          <a:bodyPr vert="horz" lIns="91440" tIns="45720" rIns="91440" bIns="45720" rtlCol="0" anchor="ctr">
            <a:normAutofit/>
          </a:bodyPr>
          <a:lstStyle>
            <a:lvl1pPr algn="ctr">
              <a:defRPr sz="900" noProof="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4"/>
            <p:custDataLst>
              <p:tags r:id="rId17"/>
            </p:custDataLst>
          </p:nvPr>
        </p:nvSpPr>
        <p:spPr>
          <a:xfrm>
            <a:off x="6457950" y="6350000"/>
            <a:ext cx="2025650" cy="315913"/>
          </a:xfrm>
          <a:prstGeom prst="rect">
            <a:avLst/>
          </a:prstGeom>
        </p:spPr>
        <p:txBody>
          <a:bodyPr vert="horz" lIns="91440" tIns="45720" rIns="91440" bIns="45720" rtlCol="0" anchor="ctr">
            <a:normAutofit/>
          </a:bodyPr>
          <a:lstStyle>
            <a:lvl1pPr algn="r">
              <a:defRPr sz="900" noProof="1"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lvl="0" fontAlgn="base"/>
            <a:fld id="{9A0DB2DC-4C9A-4742-B13C-FB6460FD3503}" type="slidenum">
              <a:rPr lang="zh-CN" altLang="en-US" strike="noStrike" noProof="1">
                <a:latin typeface="Arial" panose="020B0604020202020204" pitchFamily="34" charset="0"/>
                <a:ea typeface="微软雅黑" panose="020B0503020204020204" charset="-122"/>
                <a:cs typeface="微软雅黑" panose="020B0503020204020204" charset="-122"/>
              </a:rPr>
              <a:t>‹#›</a:t>
            </a:fld>
            <a:endParaRPr lang="zh-CN" altLang="en-US" strike="noStrike" noProof="1">
              <a:latin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buFontTx/>
              <a:buNone/>
              <a:defRPr/>
            </a:pPr>
            <a:endParaRPr lang="zh-CN" altLang="en-US" sz="100" strike="noStrike" noProof="1">
              <a:latin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fontAlgn="base" hangingPunct="1">
        <a:spcBef>
          <a:spcPct val="0"/>
        </a:spcBef>
        <a:spcAft>
          <a:spcPct val="0"/>
        </a:spcAft>
        <a:defRPr sz="1800" b="1" kern="1200" spc="200">
          <a:solidFill>
            <a:srgbClr val="262626"/>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rgbClr val="262626"/>
          </a:solidFill>
          <a:latin typeface="微软雅黑" panose="020B0503020204020204" charset="-122"/>
          <a:ea typeface="微软雅黑" panose="020B0503020204020204" charset="-122"/>
          <a:cs typeface="微软雅黑" panose="020B0503020204020204" charset="-122"/>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rgbClr val="262626"/>
          </a:solidFill>
          <a:latin typeface="微软雅黑" panose="020B0503020204020204" charset="-122"/>
          <a:ea typeface="微软雅黑" panose="020B0503020204020204" charset="-122"/>
          <a:cs typeface="微软雅黑" panose="020B050302020402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23"/>
          <p:cNvSpPr>
            <a:spLocks noGrp="1"/>
          </p:cNvSpPr>
          <p:nvPr>
            <p:ph type="ctrTitle" hasCustomPrompt="1"/>
          </p:nvPr>
        </p:nvSpPr>
        <p:spPr>
          <a:xfrm>
            <a:off x="1143000" y="2032000"/>
            <a:ext cx="6858000" cy="1397000"/>
          </a:xfrm>
          <a:ln/>
        </p:spPr>
        <p:txBody>
          <a:bodyPr vert="horz" wrap="square" lIns="101600" tIns="38100" rIns="25400" bIns="38100" anchor="b" anchorCtr="0"/>
          <a:lstStyle/>
          <a:p>
            <a:pPr>
              <a:buClrTx/>
              <a:buSzTx/>
              <a:buFontTx/>
            </a:pPr>
            <a:r>
              <a:rPr lang="zh-CN" altLang="en-US" kern="1200">
                <a:latin typeface="微软雅黑" panose="020B0503020204020204" charset="-122"/>
                <a:ea typeface="微软雅黑" panose="020B0503020204020204" charset="-122"/>
                <a:cs typeface="微软雅黑" panose="020B0503020204020204" charset="-122"/>
              </a:rPr>
              <a:t>杂题选讲</a:t>
            </a:r>
          </a:p>
        </p:txBody>
      </p:sp>
      <p:sp>
        <p:nvSpPr>
          <p:cNvPr id="13314" name="副标题 24"/>
          <p:cNvSpPr>
            <a:spLocks noGrp="1"/>
          </p:cNvSpPr>
          <p:nvPr>
            <p:ph type="subTitle" idx="1"/>
          </p:nvPr>
        </p:nvSpPr>
        <p:spPr>
          <a:xfrm>
            <a:off x="1143000" y="3587750"/>
            <a:ext cx="6858000" cy="1020763"/>
          </a:xfrm>
          <a:ln/>
        </p:spPr>
        <p:txBody>
          <a:bodyPr vert="horz" wrap="square" lIns="101600" tIns="38100" rIns="76200" bIns="38100" anchor="t" anchorCtr="0"/>
          <a:lstStyle/>
          <a:p>
            <a:pPr fontAlgn="base">
              <a:buClrTx/>
              <a:buSzTx/>
            </a:pPr>
            <a:r>
              <a:rPr lang="en-US" altLang="zh-CN" kern="1200" baseline="0">
                <a:latin typeface="微软雅黑" panose="020B0503020204020204" charset="-122"/>
                <a:ea typeface="微软雅黑" panose="020B0503020204020204" charset="-122"/>
                <a:cs typeface="微软雅黑" panose="020B0503020204020204" charset="-122"/>
              </a:rPr>
              <a:t>deaf</a:t>
            </a:r>
          </a:p>
        </p:txBody>
      </p:sp>
      <p:sp>
        <p:nvSpPr>
          <p:cNvPr id="13315" name="文本框 25"/>
          <p:cNvSpPr txBox="1"/>
          <p:nvPr/>
        </p:nvSpPr>
        <p:spPr>
          <a:xfrm>
            <a:off x="3006725" y="2005013"/>
            <a:ext cx="311150" cy="368300"/>
          </a:xfrm>
          <a:prstGeom prst="rect">
            <a:avLst/>
          </a:prstGeom>
          <a:noFill/>
          <a:ln w="9525">
            <a:noFill/>
          </a:ln>
        </p:spPr>
        <p:txBody>
          <a:bodyPr wrap="none" anchor="t" anchorCtr="0">
            <a:spAutoFit/>
          </a:bodyPr>
          <a:lstStyle/>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codeforces Round #718 (Div. 1 + Div. 2) F. Reunion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dirty="0"/>
                  <a:t>再来道简单题找找自信</a:t>
                </a:r>
              </a:p>
              <a:p>
                <a:r>
                  <a:rPr lang="zh-CN" altLang="en-US" sz="1800" dirty="0"/>
                  <a:t>2050年大会即将举行 ，大会有n个志愿者 , 他们之间的关系可以用一棵n的点的树描述. 第i个结点代表第i个志愿者 . 定义树上两点间距离dis(u,v) 为为他们之间的最短路径所经过的边数 .</a:t>
                </a:r>
              </a:p>
              <a:p>
                <a:r>
                  <a:rPr lang="zh-CN" altLang="en-US" sz="1800" dirty="0"/>
                  <a:t>现在他们想进行一场聚会 , 一些志愿者有空参加 , 而其它的正忙 . 在这种情况下 , 对于某个志愿者x和非负整数r , 如果所有与x的距离不超过r的志愿者全部有空参加 , 那么可以召开一场以x为中心 , 半径为r的聚会 . 这场聚会的等级定义为所有可能的半径r中的最大值 .</a:t>
                </a:r>
              </a:p>
              <a:p>
                <a:r>
                  <a:rPr lang="zh-CN" altLang="en-US" sz="1800" dirty="0"/>
                  <a:t>每一个志愿者都有​</a:t>
                </a:r>
                <a14:m>
                  <m:oMath xmlns:m="http://schemas.openxmlformats.org/officeDocument/2006/math">
                    <m:f>
                      <m:fPr>
                        <m:ctrlPr>
                          <a:rPr lang="en-US" altLang="zh-CN" sz="1800" i="1">
                            <a:latin typeface="Cambria Math" panose="02040503050406030204" pitchFamily="18" charset="0"/>
                            <a:cs typeface="Cambria Math" panose="02040503050406030204" charset="0"/>
                          </a:rPr>
                        </m:ctrlPr>
                      </m:fPr>
                      <m:num>
                        <m:r>
                          <a:rPr lang="en-US" altLang="zh-CN" sz="1800" i="1">
                            <a:latin typeface="Cambria Math" panose="02040503050406030204" charset="0"/>
                            <a:cs typeface="Cambria Math" panose="02040503050406030204" charset="0"/>
                          </a:rPr>
                          <m:t>1</m:t>
                        </m:r>
                      </m:num>
                      <m:den>
                        <m:r>
                          <a:rPr lang="en-US" altLang="zh-CN" sz="1800" i="1">
                            <a:latin typeface="Cambria Math" panose="02040503050406030204" charset="0"/>
                            <a:cs typeface="Cambria Math" panose="02040503050406030204" charset="0"/>
                          </a:rPr>
                          <m:t>2</m:t>
                        </m:r>
                      </m:den>
                    </m:f>
                  </m:oMath>
                </a14:m>
                <a:r>
                  <a:rPr lang="zh-CN" altLang="en-US" sz="1800" dirty="0"/>
                  <a:t>的概率有空参加或者正忙 . 现在请你求出所有情况下聚会等级的期望对998244 353取模的结果 . 特别的 , 当所有志愿者都正忙时 , 该聚会的等级为-1; 当所有志愿者都有空参加时 , 该聚会的等级为n.</a:t>
                </a:r>
                <a:endParaRPr lang="en-US" altLang="zh-CN" sz="1800" dirty="0"/>
              </a:p>
              <a:p>
                <a:r>
                  <a:rPr lang="en-US" altLang="zh-CN" sz="1800" dirty="0"/>
                  <a:t>n&lt;=300</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99" t="-566" r="-2470" b="-226"/>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Reunion</a:t>
            </a:r>
          </a:p>
        </p:txBody>
      </p:sp>
      <p:sp>
        <p:nvSpPr>
          <p:cNvPr id="3" name="内容占位符 2"/>
          <p:cNvSpPr>
            <a:spLocks noGrp="1"/>
          </p:cNvSpPr>
          <p:nvPr>
            <p:ph idx="1"/>
          </p:nvPr>
        </p:nvSpPr>
        <p:spPr/>
        <p:txBody>
          <a:bodyPr/>
          <a:lstStyle/>
          <a:p>
            <a:r>
              <a:rPr lang="zh-CN" altLang="en-US" sz="1800"/>
              <a:t>答案恰好是r的不好计算，考虑计算答案小于r的</a:t>
            </a:r>
          </a:p>
          <a:p>
            <a:r>
              <a:rPr lang="zh-CN" altLang="en-US" sz="1800"/>
              <a:t>那么问题就变成了</a:t>
            </a:r>
          </a:p>
          <a:p>
            <a:r>
              <a:rPr lang="zh-CN" altLang="en-US" sz="1800"/>
              <a:t>在树上选一些点不参加，使得距离他们小于等于r的点能够覆盖树上所有的点</a:t>
            </a:r>
          </a:p>
          <a:p>
            <a:r>
              <a:rPr lang="zh-CN" altLang="en-US" sz="1800"/>
              <a:t>这就变成了一个经典的树形dp</a:t>
            </a:r>
          </a:p>
          <a:p>
            <a:r>
              <a:rPr lang="zh-CN" altLang="en-US" sz="1800"/>
              <a:t>如果对于一个点x</a:t>
            </a:r>
          </a:p>
          <a:p>
            <a:r>
              <a:rPr lang="zh-CN" altLang="en-US" sz="1800"/>
              <a:t>如果它子树内选的点可以全部覆盖这棵子树，那么我们只需要考虑选的点向外最多能扩展多长</a:t>
            </a:r>
          </a:p>
          <a:p>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Reunion</a:t>
            </a:r>
          </a:p>
        </p:txBody>
      </p:sp>
      <p:sp>
        <p:nvSpPr>
          <p:cNvPr id="3" name="内容占位符 2"/>
          <p:cNvSpPr>
            <a:spLocks noGrp="1"/>
          </p:cNvSpPr>
          <p:nvPr>
            <p:ph idx="1"/>
          </p:nvPr>
        </p:nvSpPr>
        <p:spPr/>
        <p:txBody>
          <a:bodyPr/>
          <a:lstStyle/>
          <a:p>
            <a:r>
              <a:rPr lang="zh-CN" altLang="en-US" sz="1800"/>
              <a:t>如果对于一个点x</a:t>
            </a:r>
          </a:p>
          <a:p>
            <a:r>
              <a:rPr lang="zh-CN" altLang="en-US" sz="1800"/>
              <a:t>如果它子树内选的点可以全部覆盖这棵子树，那么我们只需要考虑选的点向外最多能扩展多长</a:t>
            </a:r>
          </a:p>
          <a:p>
            <a:r>
              <a:rPr sz="1800">
                <a:sym typeface="+mn-ea"/>
              </a:rPr>
              <a:t>如果它子树内选的点不可以全部覆盖这棵子树</a:t>
            </a:r>
            <a:endParaRPr lang="zh-CN" altLang="en-US" sz="1800"/>
          </a:p>
          <a:p>
            <a:r>
              <a:rPr sz="1800">
                <a:sym typeface="+mn-ea"/>
              </a:rPr>
              <a:t>那么必然需要子树外的点y的贡献，不难发现这棵子树内选的点对子树外的点的贡献，是显然劣于y对子树外的点的贡献的</a:t>
            </a:r>
            <a:endParaRPr lang="zh-CN" altLang="en-US" sz="1800"/>
          </a:p>
          <a:p>
            <a:r>
              <a:rPr sz="1800">
                <a:sym typeface="+mn-ea"/>
              </a:rPr>
              <a:t>于是我们只需要考虑还需要子树外的点的多长的贡献</a:t>
            </a:r>
            <a:endParaRPr lang="zh-CN" altLang="en-US" sz="1800"/>
          </a:p>
          <a:p>
            <a:r>
              <a:rPr sz="1800">
                <a:sym typeface="+mn-ea"/>
              </a:rPr>
              <a:t>于是设f[x][d][0/1]表示上面两种情况，其中贡献点到x距离是d的方案数</a:t>
            </a:r>
            <a:endParaRPr lang="zh-CN" altLang="en-US" sz="1800"/>
          </a:p>
          <a:p>
            <a:r>
              <a:rPr sz="1800">
                <a:sym typeface="+mn-ea"/>
              </a:rPr>
              <a:t>转移随便搞搞就好了</a:t>
            </a:r>
            <a:endParaRPr lang="zh-CN" altLang="en-US" sz="1800"/>
          </a:p>
          <a:p>
            <a:endParaRPr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12" y="260354"/>
            <a:ext cx="8139178" cy="441964"/>
          </a:xfrm>
        </p:spPr>
        <p:txBody>
          <a:bodyPr/>
          <a:lstStyle/>
          <a:p>
            <a:br>
              <a:rPr lang="zh-CN" altLang="en-US" dirty="0"/>
            </a:br>
            <a:r>
              <a:rPr lang="zh-CN" altLang="en-US" dirty="0"/>
              <a:t>ARC 117E - Zero-Sum Ranges 2</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2412" y="908693"/>
                <a:ext cx="8139178" cy="5388907"/>
              </a:xfrm>
            </p:spPr>
            <p:txBody>
              <a:bodyPr/>
              <a:lstStyle/>
              <a:p>
                <a:r>
                  <a:rPr lang="zh-CN" altLang="en-US" sz="1800" dirty="0"/>
                  <a:t>这道题挺有意思</a:t>
                </a:r>
              </a:p>
              <a:p>
                <a:r>
                  <a:rPr lang="zh-CN" altLang="en-US" sz="1800" dirty="0"/>
                  <a:t>给定</a:t>
                </a:r>
                <a:r>
                  <a:rPr lang="en-US" altLang="zh-CN" sz="1800" dirty="0" err="1"/>
                  <a:t>n,K</a:t>
                </a:r>
                <a:r>
                  <a:rPr lang="zh-CN" altLang="en-US" sz="1800" dirty="0"/>
                  <a:t>，问你有多少个长度为</a:t>
                </a:r>
                <a:r>
                  <a:rPr lang="en-US" altLang="zh-CN" sz="1800" dirty="0"/>
                  <a:t>2n</a:t>
                </a:r>
                <a:r>
                  <a:rPr lang="zh-CN" altLang="en-US" sz="1800" dirty="0"/>
                  <a:t>的序列​</a:t>
                </a:r>
              </a:p>
              <a:p>
                <a:r>
                  <a:rPr lang="zh-CN" altLang="en-US" sz="1800" dirty="0"/>
                  <a:t>满足</a:t>
                </a:r>
                <a:r>
                  <a:rPr lang="en-US" altLang="zh-CN" sz="1800" dirty="0"/>
                  <a:t>1</a:t>
                </a:r>
                <a:r>
                  <a:rPr lang="zh-CN" altLang="en-US" sz="1800" dirty="0"/>
                  <a:t>和</a:t>
                </a:r>
                <a:r>
                  <a:rPr lang="en-US" altLang="zh-CN" sz="1800" dirty="0"/>
                  <a:t>-1</a:t>
                </a:r>
                <a:r>
                  <a:rPr lang="zh-CN" altLang="en-US" sz="1800" dirty="0"/>
                  <a:t>的个数都为</a:t>
                </a:r>
                <a:r>
                  <a:rPr lang="en-US" altLang="zh-CN" sz="1800" dirty="0"/>
                  <a:t>n</a:t>
                </a:r>
                <a:r>
                  <a:rPr lang="zh-CN" altLang="en-US" sz="1800" dirty="0"/>
                  <a:t>，且恰好包含</a:t>
                </a:r>
                <a:r>
                  <a:rPr lang="en-US" altLang="zh-CN" sz="1800" dirty="0"/>
                  <a:t>K</a:t>
                </a:r>
                <a:r>
                  <a:rPr lang="zh-CN" altLang="en-US" sz="1800" dirty="0"/>
                  <a:t>个和为</a:t>
                </a:r>
                <a:r>
                  <a:rPr lang="en-US" altLang="zh-CN" sz="1800" dirty="0"/>
                  <a:t>0</a:t>
                </a:r>
                <a:r>
                  <a:rPr lang="zh-CN" altLang="en-US" sz="1800" dirty="0"/>
                  <a:t>的区间</a:t>
                </a:r>
              </a:p>
              <a:p>
                <a:r>
                  <a:rPr lang="en-US" altLang="zh-CN" sz="1800" dirty="0"/>
                  <a:t>n&lt;=30,K&lt;=</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𝑛</m:t>
                        </m:r>
                      </m:e>
                      <m:sup>
                        <m:r>
                          <a:rPr lang="en-US" altLang="zh-CN" sz="1800" b="0" i="1" smtClean="0">
                            <a:latin typeface="Cambria Math" panose="02040503050406030204" pitchFamily="18" charset="0"/>
                          </a:rPr>
                          <m:t>2</m:t>
                        </m:r>
                      </m:sup>
                    </m:sSup>
                  </m:oMath>
                </a14:m>
                <a:endParaRPr lang="zh-CN" altLang="en-US" sz="1800" dirty="0"/>
              </a:p>
              <a:p>
                <a:endParaRPr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2412" y="908693"/>
                <a:ext cx="8139178" cy="5388907"/>
              </a:xfrm>
              <a:blipFill>
                <a:blip r:embed="rId2"/>
                <a:stretch>
                  <a:fillRect l="-299" t="-56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Zero-Sum Ranges 2</a:t>
            </a:r>
            <a:endParaRPr lang="zh-CN" altLang="en-US"/>
          </a:p>
        </p:txBody>
      </p:sp>
      <p:sp>
        <p:nvSpPr>
          <p:cNvPr id="3" name="内容占位符 2"/>
          <p:cNvSpPr>
            <a:spLocks noGrp="1"/>
          </p:cNvSpPr>
          <p:nvPr>
            <p:ph idx="1"/>
          </p:nvPr>
        </p:nvSpPr>
        <p:spPr/>
        <p:txBody>
          <a:bodyPr/>
          <a:lstStyle/>
          <a:p>
            <a:r>
              <a:rPr lang="zh-CN" altLang="en-US" sz="1800"/>
              <a:t>不难想到求前缀和然后一个一个往里面填数</a:t>
            </a:r>
          </a:p>
          <a:p>
            <a:r>
              <a:rPr lang="zh-CN" altLang="en-US" sz="1800"/>
              <a:t>直接从前往后填数似乎需要记很多状态看起来有点爆炸</a:t>
            </a:r>
          </a:p>
          <a:p>
            <a:r>
              <a:rPr lang="zh-CN" altLang="en-US" sz="1800"/>
              <a:t>不妨从整体考虑，先把正负拆开</a:t>
            </a:r>
          </a:p>
          <a:p>
            <a:r>
              <a:rPr lang="zh-CN" altLang="en-US" sz="1800"/>
              <a:t>由大到小往空挡里填数，那么相邻的相同数端点内一定要填数</a:t>
            </a:r>
          </a:p>
          <a:p>
            <a:pPr marL="0" indent="0">
              <a:buNone/>
            </a:pPr>
            <a:endParaRPr lang="zh-CN"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Zero-Sum Ranges 2</a:t>
            </a:r>
            <a:endParaRPr lang="zh-CN" altLang="en-US"/>
          </a:p>
        </p:txBody>
      </p:sp>
      <p:sp>
        <p:nvSpPr>
          <p:cNvPr id="3" name="内容占位符 2"/>
          <p:cNvSpPr>
            <a:spLocks noGrp="1"/>
          </p:cNvSpPr>
          <p:nvPr>
            <p:ph idx="1"/>
          </p:nvPr>
        </p:nvSpPr>
        <p:spPr/>
        <p:txBody>
          <a:bodyPr/>
          <a:lstStyle/>
          <a:p>
            <a:r>
              <a:rPr lang="zh-CN" altLang="en-US" sz="1800"/>
              <a:t>不难想到求前缀和然后一个一个往里面填数</a:t>
            </a:r>
          </a:p>
          <a:p>
            <a:r>
              <a:rPr lang="zh-CN" altLang="en-US" sz="1800"/>
              <a:t>直接从前往后填数似乎需要记很多状态看起来有点爆炸</a:t>
            </a:r>
          </a:p>
          <a:p>
            <a:r>
              <a:rPr lang="zh-CN" altLang="en-US" sz="1800"/>
              <a:t>不妨从整体考虑，先把正负拆开</a:t>
            </a:r>
          </a:p>
          <a:p>
            <a:r>
              <a:rPr lang="zh-CN" altLang="en-US" sz="1800"/>
              <a:t>由大到小往空挡里填数，那么相邻的相同数端点内一定要填数</a:t>
            </a:r>
          </a:p>
          <a:p>
            <a:r>
              <a:rPr lang="zh-CN" altLang="en-US" sz="1800"/>
              <a:t>设f[i][j][k]表示已经填了i个数，上一次填完有j个空挡，当前答案贡献为k的方案数</a:t>
            </a:r>
          </a:p>
          <a:p>
            <a:r>
              <a:rPr lang="zh-CN" altLang="en-US" sz="1800"/>
              <a:t>转移考虑当前填了l≥j+2个来转移</a:t>
            </a:r>
          </a:p>
          <a:p>
            <a:pPr marL="0" indent="0">
              <a:buNone/>
            </a:pPr>
            <a:endParaRPr lang="zh-CN"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A7294-F2D6-4AB4-8FDC-E2F4C9A45CE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C6D99B1-1996-DC34-7C8C-436B11D3F9E1}"/>
              </a:ext>
            </a:extLst>
          </p:cNvPr>
          <p:cNvSpPr>
            <a:spLocks noGrp="1"/>
          </p:cNvSpPr>
          <p:nvPr>
            <p:ph type="subTitle"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Luogu 5289 十二省联考2019 D2T1 皮配</a:t>
            </a:r>
          </a:p>
        </p:txBody>
      </p:sp>
      <p:sp>
        <p:nvSpPr>
          <p:cNvPr id="3" name="内容占位符 2"/>
          <p:cNvSpPr>
            <a:spLocks noGrp="1"/>
          </p:cNvSpPr>
          <p:nvPr>
            <p:ph idx="1"/>
          </p:nvPr>
        </p:nvSpPr>
        <p:spPr/>
        <p:txBody>
          <a:bodyPr/>
          <a:lstStyle/>
          <a:p>
            <a:r>
              <a:rPr lang="zh-CN" altLang="en-US" sz="1800"/>
              <a:t>来道简单的背包</a:t>
            </a:r>
          </a:p>
          <a:p>
            <a:r>
              <a:rPr sz="1800"/>
              <a:t>题目有点长大家先自己看下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不难想到一个naive的dp，即记录Yazid，Zayid和小R战队的分别有多少人</a:t>
                </a:r>
              </a:p>
              <a:p>
                <a:r>
                  <a:rPr lang="zh-CN" altLang="en-US" sz="1800"/>
                  <a:t>但是我们会发现这是没有必要的，因为我们不关心他们具体有多少人，我们只关心蓝阵营和鸭派系究竟有多少人</a:t>
                </a:r>
              </a:p>
              <a:p>
                <a:r>
                  <a:rPr lang="zh-CN" altLang="en-US" sz="1800"/>
                  <a:t>于是我们的状态就只需要记录蓝阵营和鸭派系的人数即可</a:t>
                </a:r>
              </a:p>
              <a:p>
                <a:r>
                  <a:rPr lang="zh-CN" altLang="en-US" sz="1800"/>
                  <a:t>把一个城市的钦定同派系一起转移，可以得到一个O(</a:t>
                </a:r>
                <a14:m>
                  <m:oMath xmlns:m="http://schemas.openxmlformats.org/officeDocument/2006/math">
                    <m:r>
                      <a:rPr lang="en-US" altLang="zh-CN" sz="1800" i="1">
                        <a:latin typeface="Cambria Math" panose="02040503050406030204" charset="0"/>
                        <a:cs typeface="Cambria Math" panose="02040503050406030204" charset="0"/>
                      </a:rPr>
                      <m:t>𝑛</m:t>
                    </m:r>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𝑚</m:t>
                        </m:r>
                      </m:e>
                      <m:sup>
                        <m:r>
                          <a:rPr lang="en-US" altLang="zh-CN" sz="1800" i="1">
                            <a:latin typeface="Cambria Math" panose="02040503050406030204" charset="0"/>
                            <a:cs typeface="Cambria Math" panose="02040503050406030204" charset="0"/>
                          </a:rPr>
                          <m:t>2</m:t>
                        </m:r>
                      </m:sup>
                    </m:sSup>
                  </m:oMath>
                </a14:m>
                <a:r>
                  <a:rPr lang="zh-CN" altLang="en-US" sz="1800"/>
                  <a:t>)的做法，可以获得50pts</a:t>
                </a:r>
              </a:p>
              <a:p>
                <a:r>
                  <a:rPr lang="zh-CN" altLang="en-US" sz="1800"/>
                  <a:t>注意到这个做法最大的瓶颈在于记录的状态数仍然太多了</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把一个城市的钦定同派系一起转移，可以得到一个O(</a:t>
                </a:r>
                <a14:m>
                  <m:oMath xmlns:m="http://schemas.openxmlformats.org/officeDocument/2006/math">
                    <m:r>
                      <a:rPr lang="en-US" altLang="zh-CN" sz="1800" i="1">
                        <a:latin typeface="Cambria Math" panose="02040503050406030204" charset="0"/>
                        <a:cs typeface="Cambria Math" panose="02040503050406030204" charset="0"/>
                      </a:rPr>
                      <m:t>𝑛</m:t>
                    </m:r>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𝑚</m:t>
                        </m:r>
                      </m:e>
                      <m:sup>
                        <m:r>
                          <a:rPr lang="en-US" altLang="zh-CN" sz="1800" i="1">
                            <a:latin typeface="Cambria Math" panose="02040503050406030204" charset="0"/>
                            <a:cs typeface="Cambria Math" panose="02040503050406030204" charset="0"/>
                          </a:rPr>
                          <m:t>2</m:t>
                        </m:r>
                      </m:sup>
                    </m:sSup>
                  </m:oMath>
                </a14:m>
                <a:r>
                  <a:rPr lang="zh-CN" altLang="en-US" sz="1800"/>
                  <a:t>)的做法，可以获得50pts</a:t>
                </a:r>
              </a:p>
              <a:p>
                <a:r>
                  <a:rPr lang="zh-CN" altLang="en-US" sz="1800"/>
                  <a:t>注意到这个做法最大的瓶颈在于记录的状态数仍然太多了</a:t>
                </a:r>
              </a:p>
              <a:p>
                <a:r>
                  <a:rPr lang="zh-CN" altLang="en-US" sz="1800"/>
                  <a:t>我们先考虑K=0怎么做，此时每个学校都可以随意选择哪一个人</a:t>
                </a:r>
              </a:p>
              <a:p>
                <a:r>
                  <a:rPr lang="zh-CN" altLang="en-US" sz="1800"/>
                  <a:t>我们感觉状态中两维是可以拆开的</a:t>
                </a:r>
              </a:p>
              <a:p>
                <a:r>
                  <a:rPr lang="zh-CN" altLang="en-US" sz="1800"/>
                  <a:t>在K=0时我们发现其实选导师可以理解为先选阵营再选派系</a:t>
                </a:r>
              </a:p>
              <a:p>
                <a:r>
                  <a:rPr lang="zh-CN" altLang="en-US" sz="1800"/>
                  <a:t>两者其实是互不干扰的，一个学校确定了派系和阵营也就确定了唯一一个导师</a:t>
                </a:r>
              </a:p>
              <a:p>
                <a:r>
                  <a:rPr lang="zh-CN" altLang="en-US" sz="1800"/>
                  <a:t>于是此时阵营和派系就可以分开来选，分别dp，最后把方案乘起来即可</a:t>
                </a:r>
              </a:p>
              <a:p>
                <a:r>
                  <a:rPr lang="zh-CN" altLang="en-US" sz="1800"/>
                  <a:t>时间是O(nm)，结合前面的做法可以获得70pts</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dp</a:t>
            </a:r>
            <a:r>
              <a:rPr lang="zh-CN" altLang="en-US"/>
              <a:t>部分</a:t>
            </a:r>
          </a:p>
        </p:txBody>
      </p:sp>
      <p:sp>
        <p:nvSpPr>
          <p:cNvPr id="3" name="文本占位符 2"/>
          <p:cNvSpPr>
            <a:spLocks noGrp="1"/>
          </p:cNvSpPr>
          <p:nvPr>
            <p:ph type="body" idx="1"/>
          </p:nvPr>
        </p:nvSpPr>
        <p:spPr>
          <a:xfrm>
            <a:off x="3923665" y="3571240"/>
            <a:ext cx="4274820" cy="682625"/>
          </a:xfrm>
        </p:spPr>
        <p:txBody>
          <a:bodyPr/>
          <a:lstStyle/>
          <a:p>
            <a:r>
              <a:rPr lang="zh-CN" altLang="en-US"/>
              <a:t>都是一些非常简单而有趣的</a:t>
            </a:r>
            <a:r>
              <a:rPr lang="en-US" altLang="zh-CN"/>
              <a:t>dp</a:t>
            </a:r>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在K=0时我们发现其实选导师可以理解为先选阵营再选派系</a:t>
                </a:r>
              </a:p>
              <a:p>
                <a:r>
                  <a:rPr lang="zh-CN" altLang="en-US" sz="1800"/>
                  <a:t>两者其实是互不干扰的，一个学校确定了派系和阵营也就确定了唯一一个导师</a:t>
                </a:r>
              </a:p>
              <a:p>
                <a:r>
                  <a:rPr lang="zh-CN" altLang="en-US" sz="1800"/>
                  <a:t>于是此时阵营和派系就可以分开来选，分别dp，最后把方案乘起来即可</a:t>
                </a:r>
              </a:p>
              <a:p>
                <a:r>
                  <a:rPr lang="zh-CN" altLang="en-US" sz="1800"/>
                  <a:t>时间是O(nm)，结合前面的做法可以获得70pts</a:t>
                </a:r>
              </a:p>
              <a:p>
                <a:r>
                  <a:rPr lang="zh-CN" altLang="en-US" sz="1800"/>
                  <a:t>考虑K&gt;0怎么做</a:t>
                </a:r>
              </a:p>
              <a:p>
                <a:r>
                  <a:rPr lang="zh-CN" altLang="en-US" sz="1800"/>
                  <a:t>不难发现两个感觉很有用的性质</a:t>
                </a:r>
              </a:p>
              <a:p>
                <a:r>
                  <a:rPr lang="en-US" altLang="zh-CN" sz="1800"/>
                  <a:t>K&lt;=</a:t>
                </a:r>
                <a:r>
                  <a:rPr lang="zh-CN" altLang="en-US" sz="1800"/>
                  <a:t>30，</a:t>
                </a:r>
                <a14:m>
                  <m:oMath xmlns:m="http://schemas.openxmlformats.org/officeDocument/2006/math">
                    <m:sSub>
                      <m:sSubPr>
                        <m:ctrlPr>
                          <a:rPr lang="en-US" altLang="zh-CN"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𝑠</m:t>
                        </m:r>
                      </m:e>
                      <m:sub>
                        <m:r>
                          <a:rPr lang="en-US" altLang="zh-CN" sz="1800" i="1">
                            <a:latin typeface="Cambria Math" panose="02040503050406030204" charset="0"/>
                            <a:cs typeface="Cambria Math" panose="02040503050406030204" charset="0"/>
                          </a:rPr>
                          <m:t>𝑖</m:t>
                        </m:r>
                      </m:sub>
                    </m:sSub>
                  </m:oMath>
                </a14:m>
                <a:r>
                  <a:rPr lang="en-US" altLang="zh-CN" sz="1800"/>
                  <a:t>&lt;=</a:t>
                </a:r>
                <a:r>
                  <a:rPr lang="zh-CN" altLang="en-US" sz="1800"/>
                  <a:t>10</a:t>
                </a:r>
              </a:p>
              <a:p>
                <a:r>
                  <a:rPr lang="zh-CN" altLang="en-US" sz="1800"/>
                  <a:t>请注意K&gt;0时对于特殊的学校而言派系和阵营的选择是无法分开的</a:t>
                </a:r>
              </a:p>
              <a:p>
                <a:r>
                  <a:rPr lang="zh-CN" altLang="en-US" sz="1800"/>
                  <a:t>因为有一个导师无法选择，这使得两个维度相互关联</a:t>
                </a:r>
              </a:p>
              <a:p>
                <a:r>
                  <a:rPr lang="zh-CN" altLang="en-US" sz="1800"/>
                  <a:t>我们似乎只能使用最开始的同时记两维状态的dp</a:t>
                </a:r>
              </a:p>
              <a:p>
                <a:pPr marL="0" indent="0">
                  <a:buNone/>
                </a:pPr>
                <a:endParaRPr lang="zh-CN" altLang="en-US"/>
              </a:p>
              <a:p>
                <a:pPr marL="0" indent="0">
                  <a:buNone/>
                </a:pPr>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7453"/>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考虑K&gt;0怎么做</a:t>
                </a:r>
              </a:p>
              <a:p>
                <a:r>
                  <a:rPr lang="zh-CN" altLang="en-US" sz="1800"/>
                  <a:t>不难发现两个感觉很有用的性质</a:t>
                </a:r>
              </a:p>
              <a:p>
                <a:r>
                  <a:rPr lang="en-US" altLang="zh-CN" sz="1800"/>
                  <a:t>K&lt;=</a:t>
                </a:r>
                <a:r>
                  <a:rPr lang="zh-CN" altLang="en-US" sz="1800"/>
                  <a:t>30，</a:t>
                </a:r>
                <a14:m>
                  <m:oMath xmlns:m="http://schemas.openxmlformats.org/officeDocument/2006/math">
                    <m:sSub>
                      <m:sSubPr>
                        <m:ctrlPr>
                          <a:rPr lang="en-US" altLang="zh-CN"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𝑠</m:t>
                        </m:r>
                      </m:e>
                      <m:sub>
                        <m:r>
                          <a:rPr lang="en-US" altLang="zh-CN" sz="1800" i="1">
                            <a:latin typeface="Cambria Math" panose="02040503050406030204" charset="0"/>
                            <a:cs typeface="Cambria Math" panose="02040503050406030204" charset="0"/>
                          </a:rPr>
                          <m:t>𝑖</m:t>
                        </m:r>
                      </m:sub>
                    </m:sSub>
                  </m:oMath>
                </a14:m>
                <a:r>
                  <a:rPr lang="en-US" altLang="zh-CN" sz="1800"/>
                  <a:t>&lt;=</a:t>
                </a:r>
                <a:r>
                  <a:rPr lang="zh-CN" altLang="en-US" sz="1800"/>
                  <a:t>10</a:t>
                </a:r>
              </a:p>
              <a:p>
                <a:r>
                  <a:rPr lang="zh-CN" altLang="en-US" sz="1800"/>
                  <a:t>请注意K&gt;0时对于特殊的学校而言派系和阵营的选择是无法分开的</a:t>
                </a:r>
              </a:p>
              <a:p>
                <a:r>
                  <a:rPr lang="zh-CN" altLang="en-US" sz="1800"/>
                  <a:t>因为有一个导师无法选择，这使得两个维度相互关联</a:t>
                </a:r>
              </a:p>
              <a:p>
                <a:r>
                  <a:rPr lang="zh-CN" altLang="en-US" sz="1800"/>
                  <a:t>我们似乎只能使用最开始的同时记两维状态的dp</a:t>
                </a:r>
              </a:p>
              <a:p>
                <a:r>
                  <a:rPr lang="zh-CN" altLang="en-US" sz="1800"/>
                  <a:t>但是注意到对于非特殊的学校而言，派系的选择依然不受影响，他们可以拆开来计算</a:t>
                </a:r>
              </a:p>
              <a:p>
                <a:r>
                  <a:rPr lang="zh-CN" altLang="en-US" sz="1800"/>
                  <a:t>于是我们派系那一维只有K</a:t>
                </a:r>
                <a14:m>
                  <m:oMath xmlns:m="http://schemas.openxmlformats.org/officeDocument/2006/math">
                    <m:sSub>
                      <m:sSubPr>
                        <m:ctrlPr>
                          <a:rPr lang="en-US" altLang="zh-CN"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𝑠</m:t>
                        </m:r>
                      </m:e>
                      <m:sub>
                        <m:r>
                          <a:rPr lang="en-US" altLang="zh-CN" sz="1800" i="1">
                            <a:latin typeface="Cambria Math" panose="02040503050406030204" charset="0"/>
                            <a:cs typeface="Cambria Math" panose="02040503050406030204" charset="0"/>
                          </a:rPr>
                          <m:t>𝑖</m:t>
                        </m:r>
                      </m:sub>
                    </m:sSub>
                    <m:r>
                      <a:rPr lang="en-US" altLang="zh-CN" sz="1800" i="1">
                        <a:latin typeface="Cambria Math" panose="02040503050406030204" charset="0"/>
                        <a:cs typeface="Cambria Math" panose="02040503050406030204" charset="0"/>
                      </a:rPr>
                      <m:t>&lt;=</m:t>
                    </m:r>
                  </m:oMath>
                </a14:m>
                <a:r>
                  <a:rPr lang="zh-CN" altLang="en-US" sz="1800"/>
                  <a:t>300</a:t>
                </a:r>
              </a:p>
              <a:p>
                <a:endParaRPr lang="zh-CN" altLang="en-US"/>
              </a:p>
              <a:p>
                <a:pPr marL="0" indent="0">
                  <a:buNone/>
                </a:pPr>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我们似乎只能使用最开始的同时记两维状态的dp</a:t>
                </a:r>
              </a:p>
              <a:p>
                <a:r>
                  <a:rPr lang="zh-CN" altLang="en-US" sz="1800"/>
                  <a:t>但是注意到对于非特殊的学校而言，派系的选择依然不受影响，他们可以拆开来计算</a:t>
                </a:r>
              </a:p>
              <a:p>
                <a:r>
                  <a:rPr lang="zh-CN" altLang="en-US" sz="1800"/>
                  <a:t>于是我们派系那一维只有K</a:t>
                </a:r>
                <a14:m>
                  <m:oMath xmlns:m="http://schemas.openxmlformats.org/officeDocument/2006/math">
                    <m:sSub>
                      <m:sSubPr>
                        <m:ctrlPr>
                          <a:rPr lang="en-US" altLang="zh-CN"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𝑠</m:t>
                        </m:r>
                      </m:e>
                      <m:sub>
                        <m:r>
                          <a:rPr lang="en-US" altLang="zh-CN" sz="1800" i="1">
                            <a:latin typeface="Cambria Math" panose="02040503050406030204" charset="0"/>
                            <a:cs typeface="Cambria Math" panose="02040503050406030204" charset="0"/>
                          </a:rPr>
                          <m:t>𝑖</m:t>
                        </m:r>
                      </m:sub>
                    </m:sSub>
                    <m:r>
                      <a:rPr lang="en-US" altLang="zh-CN" sz="1800" i="1">
                        <a:latin typeface="Cambria Math" panose="02040503050406030204" charset="0"/>
                        <a:cs typeface="Cambria Math" panose="02040503050406030204" charset="0"/>
                      </a:rPr>
                      <m:t>&lt;=</m:t>
                    </m:r>
                  </m:oMath>
                </a14:m>
                <a:r>
                  <a:rPr lang="zh-CN" altLang="en-US" sz="1800"/>
                  <a:t>300</a:t>
                </a:r>
              </a:p>
              <a:p>
                <a:r>
                  <a:rPr lang="zh-CN" altLang="en-US" sz="1800"/>
                  <a:t>再考虑阵营，请注意此时特殊学校所在城市的所有学校，他们的阵营选择需要和特殊学校一致</a:t>
                </a:r>
              </a:p>
              <a:p>
                <a:r>
                  <a:rPr lang="zh-CN" altLang="en-US" sz="1800"/>
                  <a:t>也就是说这些学校的阵营是都需要一起转移的，也要加在阵营那一维里</a:t>
                </a:r>
              </a:p>
              <a:p>
                <a:r>
                  <a:rPr lang="zh-CN" altLang="en-US" sz="1800"/>
                  <a:t>所以阵营的那一维是M</a:t>
                </a:r>
              </a:p>
              <a:p>
                <a:r>
                  <a:rPr lang="zh-CN" altLang="en-US" sz="1800"/>
                  <a:t>而没有特殊学校的城市，他们的阵营不受影响，依然可以单独整体转移</a:t>
                </a:r>
              </a:p>
              <a:p>
                <a:r>
                  <a:rPr lang="zh-CN" altLang="en-US" sz="1800"/>
                  <a:t>对于阵营限制我们只需分阵营单独讨论特殊学校来转移</a:t>
                </a:r>
              </a:p>
              <a:p>
                <a:endParaRPr lang="zh-CN" altLang="en-US" sz="1800"/>
              </a:p>
              <a:p>
                <a:pPr marL="0" indent="0">
                  <a:buNone/>
                </a:pPr>
                <a:endParaRPr lang="zh-CN" altLang="en-US"/>
              </a:p>
              <a:p>
                <a:pPr marL="0" indent="0">
                  <a:buNone/>
                </a:pPr>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5097"/>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对于阵营限制我们只需分阵营单独讨论特殊学校来转移</a:t>
                </a:r>
              </a:p>
              <a:p>
                <a:r>
                  <a:rPr lang="zh-CN" altLang="en-US" sz="1800"/>
                  <a:t>最后把特殊学校所在城市的非特殊学校的阵营的贡献累加到对应的特殊学校的阵营转移即可</a:t>
                </a:r>
              </a:p>
              <a:p>
                <a:r>
                  <a:rPr lang="zh-CN" altLang="en-US" sz="1800"/>
                  <a:t>此时我们计算特殊学校部分的dp复杂度，惊人地发现是O(</a:t>
                </a:r>
                <a14:m>
                  <m:oMath xmlns:m="http://schemas.openxmlformats.org/officeDocument/2006/math">
                    <m:sSup>
                      <m:sSupPr>
                        <m:ctrlPr>
                          <a:rPr lang="zh-CN" altLang="en-US"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𝑘</m:t>
                        </m:r>
                      </m:e>
                      <m:sup>
                        <m:r>
                          <a:rPr lang="en-US" altLang="zh-CN" sz="1800" i="1">
                            <a:latin typeface="Cambria Math" panose="02040503050406030204" charset="0"/>
                            <a:cs typeface="Cambria Math" panose="02040503050406030204" charset="0"/>
                          </a:rPr>
                          <m:t>2</m:t>
                        </m:r>
                      </m:sup>
                    </m:sSup>
                    <m:sSub>
                      <m:sSubPr>
                        <m:ctrlPr>
                          <a:rPr lang="zh-CN" altLang="en-US"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𝑠</m:t>
                        </m:r>
                      </m:e>
                      <m:sub>
                        <m:r>
                          <a:rPr lang="en-US" altLang="zh-CN" sz="1800" i="1">
                            <a:latin typeface="Cambria Math" panose="02040503050406030204" charset="0"/>
                            <a:cs typeface="Cambria Math" panose="02040503050406030204" charset="0"/>
                          </a:rPr>
                          <m:t>𝑖</m:t>
                        </m:r>
                      </m:sub>
                    </m:sSub>
                    <m:r>
                      <m:rPr>
                        <m:sty m:val="p"/>
                      </m:rPr>
                      <a:rPr lang="en-US" altLang="zh-CN" sz="1800">
                        <a:latin typeface="Cambria Math" panose="02040503050406030204" charset="0"/>
                        <a:cs typeface="Cambria Math" panose="02040503050406030204" charset="0"/>
                      </a:rPr>
                      <m:t>M</m:t>
                    </m:r>
                  </m:oMath>
                </a14:m>
                <a:r>
                  <a:rPr lang="zh-CN" altLang="en-US" sz="1800"/>
                  <a:t>)</a:t>
                </a:r>
              </a:p>
              <a:p>
                <a:r>
                  <a:rPr lang="zh-CN" altLang="en-US" sz="1800"/>
                  <a:t>可以接受了！</a:t>
                </a:r>
              </a:p>
              <a:p>
                <a:r>
                  <a:rPr lang="zh-CN" altLang="en-US" sz="1800"/>
                  <a:t>我们只需对于剩下的所有学校阵营和派系单独O(nm)考虑</a:t>
                </a:r>
              </a:p>
              <a:p>
                <a:r>
                  <a:rPr lang="zh-CN" altLang="en-US" sz="1800"/>
                  <a:t>再把特殊学校的部分和他们合并起来即可</a:t>
                </a:r>
              </a:p>
              <a:p>
                <a:r>
                  <a:rPr lang="zh-CN" altLang="en-US" sz="1800"/>
                  <a:t>总时间复杂度O(T(nm+</a:t>
                </a:r>
                <a14:m>
                  <m:oMath xmlns:m="http://schemas.openxmlformats.org/officeDocument/2006/math">
                    <m:sSup>
                      <m:sSupPr>
                        <m:ctrlPr>
                          <a:rPr lang="zh-CN" altLang="en-US"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𝑘</m:t>
                        </m:r>
                      </m:e>
                      <m:sup>
                        <m:r>
                          <a:rPr lang="en-US" altLang="zh-CN" sz="1800" i="1">
                            <a:latin typeface="Cambria Math" panose="02040503050406030204" charset="0"/>
                            <a:cs typeface="Cambria Math" panose="02040503050406030204" charset="0"/>
                          </a:rPr>
                          <m:t>2</m:t>
                        </m:r>
                      </m:sup>
                    </m:sSup>
                    <m:sSub>
                      <m:sSubPr>
                        <m:ctrlPr>
                          <a:rPr lang="zh-CN" altLang="en-US"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𝑠</m:t>
                        </m:r>
                      </m:e>
                      <m:sub>
                        <m:r>
                          <a:rPr lang="en-US" altLang="zh-CN" sz="1800" i="1">
                            <a:latin typeface="Cambria Math" panose="02040503050406030204" charset="0"/>
                            <a:cs typeface="Cambria Math" panose="02040503050406030204" charset="0"/>
                          </a:rPr>
                          <m:t>𝑖</m:t>
                        </m:r>
                      </m:sub>
                    </m:sSub>
                    <m:r>
                      <m:rPr>
                        <m:sty m:val="p"/>
                      </m:rPr>
                      <a:rPr lang="en-US" altLang="zh-CN" sz="1800">
                        <a:latin typeface="Cambria Math" panose="02040503050406030204" charset="0"/>
                        <a:cs typeface="Cambria Math" panose="02040503050406030204" charset="0"/>
                      </a:rPr>
                      <m:t>M</m:t>
                    </m:r>
                  </m:oMath>
                </a14:m>
                <a:r>
                  <a:rPr lang="zh-CN" altLang="en-US" sz="1800"/>
                  <a:t>))</a:t>
                </a:r>
              </a:p>
              <a:p>
                <a:endParaRPr lang="zh-CN" altLang="en-US" sz="1800"/>
              </a:p>
              <a:p>
                <a:pPr marL="0" indent="0">
                  <a:buNone/>
                </a:pPr>
                <a:endParaRPr lang="zh-CN" altLang="en-US"/>
              </a:p>
              <a:p>
                <a:pPr marL="0" indent="0">
                  <a:buNone/>
                </a:pPr>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#3057. HNOI2019 Day2 T1 校园旅行</a:t>
            </a:r>
          </a:p>
        </p:txBody>
      </p:sp>
      <p:sp>
        <p:nvSpPr>
          <p:cNvPr id="3" name="内容占位符 2"/>
          <p:cNvSpPr>
            <a:spLocks noGrp="1"/>
          </p:cNvSpPr>
          <p:nvPr>
            <p:ph idx="1"/>
          </p:nvPr>
        </p:nvSpPr>
        <p:spPr/>
        <p:txBody>
          <a:bodyPr/>
          <a:lstStyle/>
          <a:p>
            <a:r>
              <a:rPr lang="zh-CN" altLang="en-US" sz="1800" dirty="0"/>
              <a:t>最后以一道有点意思的</a:t>
            </a:r>
            <a:r>
              <a:rPr lang="en-US" altLang="zh-CN" sz="1800" dirty="0" err="1"/>
              <a:t>dp</a:t>
            </a:r>
            <a:r>
              <a:rPr sz="1800" dirty="0"/>
              <a:t>优化结尾</a:t>
            </a:r>
          </a:p>
          <a:p>
            <a:r>
              <a:rPr sz="1800" dirty="0"/>
              <a:t>给你一张</a:t>
            </a:r>
            <a:r>
              <a:rPr lang="en-US" sz="1800" dirty="0"/>
              <a:t>n</a:t>
            </a:r>
            <a:r>
              <a:rPr lang="zh-CN" altLang="en-US" sz="1800" dirty="0"/>
              <a:t>个点，</a:t>
            </a:r>
            <a:r>
              <a:rPr lang="en-US" altLang="zh-CN" sz="1800" dirty="0"/>
              <a:t>m</a:t>
            </a:r>
            <a:r>
              <a:rPr lang="zh-CN" altLang="en-US" sz="1800" dirty="0"/>
              <a:t>条边的</a:t>
            </a:r>
            <a:r>
              <a:rPr sz="1800" dirty="0"/>
              <a:t>无向图，每个点权值为0或1，</a:t>
            </a:r>
            <a:r>
              <a:rPr lang="en-US" altLang="zh-CN" sz="1800" dirty="0"/>
              <a:t>q</a:t>
            </a:r>
            <a:r>
              <a:rPr lang="zh-CN" altLang="en-US" sz="1800" dirty="0"/>
              <a:t>次</a:t>
            </a:r>
            <a:r>
              <a:rPr sz="1800" dirty="0"/>
              <a:t>询问两点之间是否存在一条回文路径。</a:t>
            </a:r>
            <a:endParaRPr lang="en-US" sz="1800" dirty="0"/>
          </a:p>
          <a:p>
            <a:r>
              <a:rPr lang="en-US" sz="1800" dirty="0"/>
              <a:t>n&lt;=5000,m&lt;=500000,q&lt;=100000</a:t>
            </a:r>
            <a:endParaRPr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校园旅行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询问如此之多，不难想到预处理所有点对之间的答案</a:t>
                </a:r>
              </a:p>
              <a:p>
                <a:r>
                  <a:rPr lang="zh-CN" altLang="en-US" sz="1800"/>
                  <a:t>考虑一个dp</a:t>
                </a:r>
              </a:p>
              <a:p>
                <a:r>
                  <a:rPr lang="zh-CN" altLang="en-US" sz="1800"/>
                  <a:t>设f[x][y]表示起点是x，终点是y是否可行</a:t>
                </a:r>
              </a:p>
              <a:p>
                <a:r>
                  <a:rPr lang="zh-CN" altLang="en-US" sz="1800"/>
                  <a:t>用一个队列增广，每次取出一对(x,y)，枚举x和y的所有出边进行更新</a:t>
                </a:r>
              </a:p>
              <a:p>
                <a:r>
                  <a:rPr lang="zh-CN" altLang="en-US" sz="1800"/>
                  <a:t>粗看复杂度爆炸，仔细思考一下发现是O(</a:t>
                </a:r>
                <a14:m>
                  <m:oMath xmlns:m="http://schemas.openxmlformats.org/officeDocument/2006/math">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𝑚</m:t>
                        </m:r>
                      </m:e>
                      <m:sup>
                        <m:r>
                          <a:rPr lang="en-US" altLang="zh-CN" sz="1800" i="1">
                            <a:latin typeface="Cambria Math" panose="02040503050406030204" charset="0"/>
                            <a:cs typeface="Cambria Math" panose="02040503050406030204" charset="0"/>
                          </a:rPr>
                          <m:t>2</m:t>
                        </m:r>
                      </m:sup>
                    </m:sSup>
                  </m:oMath>
                </a14:m>
                <a:r>
                  <a:rPr lang="zh-CN" altLang="en-US" sz="1800"/>
                  <a:t>)的，因为每对边都只会被考虑到常数次</a:t>
                </a:r>
              </a:p>
              <a:p>
                <a:r>
                  <a:rPr lang="zh-CN" altLang="en-US" sz="1800"/>
                  <a:t>一看可以获得30pts的好成绩</a:t>
                </a:r>
              </a:p>
              <a:p>
                <a:endParaRPr lang="zh-CN" altLang="en-US" sz="180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校园旅行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设f[x][y]表示起点是x，终点是y是否可行</a:t>
                </a:r>
              </a:p>
              <a:p>
                <a:r>
                  <a:rPr lang="zh-CN" altLang="en-US" sz="1800"/>
                  <a:t>用一个队列增广，每次取出一对(x,y)，枚举x和y的所有出边进行更新</a:t>
                </a:r>
              </a:p>
              <a:p>
                <a:r>
                  <a:rPr lang="zh-CN" altLang="en-US" sz="1800"/>
                  <a:t>粗看复杂度爆炸，仔细思考一下发现是O(</a:t>
                </a:r>
                <a14:m>
                  <m:oMath xmlns:m="http://schemas.openxmlformats.org/officeDocument/2006/math">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𝑚</m:t>
                        </m:r>
                      </m:e>
                      <m:sup>
                        <m:r>
                          <a:rPr lang="en-US" altLang="zh-CN" sz="1800" i="1">
                            <a:latin typeface="Cambria Math" panose="02040503050406030204" charset="0"/>
                            <a:cs typeface="Cambria Math" panose="02040503050406030204" charset="0"/>
                          </a:rPr>
                          <m:t>2</m:t>
                        </m:r>
                      </m:sup>
                    </m:sSup>
                  </m:oMath>
                </a14:m>
                <a:r>
                  <a:rPr lang="zh-CN" altLang="en-US" sz="1800"/>
                  <a:t>)的，因为每对边都只会被考虑到常数次</a:t>
                </a:r>
              </a:p>
              <a:p>
                <a:r>
                  <a:rPr lang="zh-CN" altLang="en-US" sz="1800"/>
                  <a:t>一看可以获得30pts的好成绩</a:t>
                </a:r>
              </a:p>
              <a:p>
                <a:r>
                  <a:rPr lang="zh-CN" altLang="en-US" sz="1800"/>
                  <a:t>仔细思考</a:t>
                </a:r>
                <a:r>
                  <a:rPr sz="1800">
                    <a:sym typeface="+mn-ea"/>
                  </a:rPr>
                  <a:t>发现做法的瓶颈是边太多了，如果边能少点就好了</a:t>
                </a:r>
              </a:p>
              <a:p>
                <a:r>
                  <a:rPr sz="1800">
                    <a:sym typeface="+mn-ea"/>
                  </a:rPr>
                  <a:t>考虑如果我们在两侧都加了一段连续的1，那么是否可行实际上只跟1段的奇偶性有关</a:t>
                </a:r>
                <a:endParaRPr lang="zh-CN" altLang="en-US" sz="1800"/>
              </a:p>
              <a:p>
                <a:endParaRPr lang="zh-CN" altLang="en-US" sz="180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校园旅行</a:t>
            </a:r>
          </a:p>
        </p:txBody>
      </p:sp>
      <p:sp>
        <p:nvSpPr>
          <p:cNvPr id="3" name="内容占位符 2"/>
          <p:cNvSpPr>
            <a:spLocks noGrp="1"/>
          </p:cNvSpPr>
          <p:nvPr>
            <p:ph idx="1"/>
          </p:nvPr>
        </p:nvSpPr>
        <p:spPr/>
        <p:txBody>
          <a:bodyPr/>
          <a:lstStyle/>
          <a:p>
            <a:r>
              <a:rPr sz="1800">
                <a:sym typeface="+mn-ea"/>
              </a:rPr>
              <a:t>仔细思考发现做法的瓶颈是边太多了，如果边能少点就好了</a:t>
            </a:r>
          </a:p>
          <a:p>
            <a:r>
              <a:rPr lang="zh-CN" altLang="en-US" sz="1800"/>
              <a:t>考虑如果我们在两侧都加了一段连续的1，那么是否可行实际上只跟1段的奇偶性有关</a:t>
            </a:r>
          </a:p>
          <a:p>
            <a:r>
              <a:rPr lang="zh-CN" altLang="en-US" sz="1800"/>
              <a:t>只要奇偶性相同你就可以不停原地踏步让个数+2</a:t>
            </a:r>
          </a:p>
          <a:p>
            <a:r>
              <a:rPr lang="zh-CN" altLang="en-US" sz="1800"/>
              <a:t>于是我们考虑所有编号是1的点构成的联通子图</a:t>
            </a:r>
          </a:p>
          <a:p>
            <a:r>
              <a:rPr lang="zh-CN" altLang="en-US" sz="1800"/>
              <a:t>由于我们只需考虑任意两点间距离的奇偶性</a:t>
            </a:r>
          </a:p>
          <a:p>
            <a:r>
              <a:rPr lang="zh-CN" altLang="en-US" sz="1800"/>
              <a:t>如果这构成了二分图，那么奇偶性就确定了，此时只需一棵生成树表示连通性即可</a:t>
            </a:r>
          </a:p>
          <a:p>
            <a:r>
              <a:rPr lang="zh-CN" altLang="en-US" sz="1800"/>
              <a:t>否则也只需加一个自环来使得奇偶性可以任意改变</a:t>
            </a:r>
          </a:p>
          <a:p>
            <a:r>
              <a:rPr lang="zh-CN" altLang="en-US" sz="1800"/>
              <a:t>对于编号全0的类似</a:t>
            </a:r>
          </a:p>
          <a:p>
            <a:endParaRPr lang="zh-CN"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校园旅行</a:t>
            </a:r>
          </a:p>
        </p:txBody>
      </p:sp>
      <p:sp>
        <p:nvSpPr>
          <p:cNvPr id="3" name="内容占位符 2"/>
          <p:cNvSpPr>
            <a:spLocks noGrp="1"/>
          </p:cNvSpPr>
          <p:nvPr>
            <p:ph idx="1"/>
          </p:nvPr>
        </p:nvSpPr>
        <p:spPr/>
        <p:txBody>
          <a:bodyPr/>
          <a:lstStyle/>
          <a:p>
            <a:r>
              <a:rPr lang="zh-CN" altLang="en-US" sz="1800"/>
              <a:t>如果这构成了二分图，那么奇偶性就确定了，此时只需一棵生成树表示连通性即可</a:t>
            </a:r>
          </a:p>
          <a:p>
            <a:r>
              <a:rPr lang="zh-CN" altLang="en-US" sz="1800"/>
              <a:t>否则也只需加一个自环来使得奇偶性可以任意改变</a:t>
            </a:r>
          </a:p>
          <a:p>
            <a:r>
              <a:rPr lang="zh-CN" altLang="en-US" sz="1800"/>
              <a:t>对于编号全0的类似</a:t>
            </a:r>
          </a:p>
          <a:p>
            <a:r>
              <a:rPr lang="zh-CN" altLang="en-US" sz="1800"/>
              <a:t>对于01交错的路径，类似地，我们把两端点编号不同的边导出子图拿出来，这显然是二分图，同样拿一棵生成树即可</a:t>
            </a:r>
          </a:p>
          <a:p>
            <a:r>
              <a:rPr lang="zh-CN" altLang="en-US" sz="1800"/>
              <a:t>于是我们把m条边转换成了三片生产森林加最多两个自环</a:t>
            </a:r>
          </a:p>
          <a:p>
            <a:r>
              <a:rPr lang="zh-CN" altLang="en-US" sz="1800"/>
              <a:t>这里的边数显然就变成了O(n)级别，跑暴力dp即可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趣题部分</a:t>
            </a:r>
          </a:p>
        </p:txBody>
      </p:sp>
      <p:sp>
        <p:nvSpPr>
          <p:cNvPr id="3" name="文本占位符 2"/>
          <p:cNvSpPr>
            <a:spLocks noGrp="1"/>
          </p:cNvSpPr>
          <p:nvPr>
            <p:ph type="body" idx="1"/>
          </p:nvPr>
        </p:nvSpPr>
        <p:spPr/>
        <p:txBody>
          <a:bodyPr/>
          <a:lstStyle/>
          <a:p>
            <a:r>
              <a:rPr lang="zh-CN" altLang="en-US"/>
              <a:t>一些有点意思的题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01650" y="442913"/>
            <a:ext cx="8140700" cy="442912"/>
          </a:xfrm>
          <a:ln/>
        </p:spPr>
        <p:txBody>
          <a:bodyPr vert="horz" wrap="square" lIns="101600" tIns="38100" rIns="76200" bIns="38100" anchor="t" anchorCtr="0"/>
          <a:lstStyle/>
          <a:p>
            <a:pPr indent="0" defTabSz="914400" fontAlgn="base">
              <a:buNone/>
            </a:pPr>
            <a:r>
              <a:rPr lang="zh-CN" altLang="en-US" kern="1200" baseline="0">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rPr>
              <a:t>Luogu 5342 TJOI 2019 Day2 T3 甲苯先生的线段树</a:t>
            </a:r>
          </a:p>
        </p:txBody>
      </p:sp>
      <p:sp>
        <p:nvSpPr>
          <p:cNvPr id="3" name="内容占位符 2"/>
          <p:cNvSpPr>
            <a:spLocks noGrp="1"/>
          </p:cNvSpPr>
          <p:nvPr>
            <p:ph idx="1"/>
          </p:nvPr>
        </p:nvSpPr>
        <p:spPr>
          <a:xfrm>
            <a:off x="501650" y="952500"/>
            <a:ext cx="8140700" cy="5389563"/>
          </a:xfrm>
        </p:spPr>
        <p:txBody>
          <a:bodyPr rtlCol="0">
            <a:noAutofit/>
          </a:bodyPr>
          <a:lstStyle/>
          <a:p>
            <a:pPr fontAlgn="auto"/>
            <a:r>
              <a:rPr lang="zh-CN" altLang="en-US" sz="1800" strike="noStrike" noProof="1"/>
              <a:t>一道简单题给大家热热身</a:t>
            </a:r>
          </a:p>
          <a:p>
            <a:pPr fontAlgn="auto"/>
            <a:r>
              <a:rPr lang="zh-CN" altLang="en-US" sz="1800" strike="noStrike" noProof="1"/>
              <a:t>给出一棵树高为</a:t>
            </a:r>
            <a:r>
              <a:rPr lang="en-US" altLang="zh-CN" sz="1800" strike="noStrike" noProof="1"/>
              <a:t>d</a:t>
            </a:r>
            <a:r>
              <a:rPr sz="1800" strike="noStrike" noProof="1"/>
              <a:t>的</a:t>
            </a:r>
            <a:r>
              <a:rPr lang="zh-CN" altLang="en-US" sz="1800" strike="noStrike" noProof="1"/>
              <a:t>完全二叉树，一个节点</a:t>
            </a:r>
            <a:r>
              <a:rPr lang="en-US" altLang="zh-CN" sz="1800" strike="noStrike" noProof="1"/>
              <a:t>x</a:t>
            </a:r>
            <a:r>
              <a:rPr sz="1800" strike="noStrike" noProof="1"/>
              <a:t>，它</a:t>
            </a:r>
            <a:r>
              <a:rPr lang="zh-CN" altLang="en-US" sz="1800" strike="noStrike" noProof="1"/>
              <a:t>左儿子的编号是</a:t>
            </a:r>
            <a:r>
              <a:rPr lang="en-US" altLang="zh-CN" sz="1800" strike="noStrike" noProof="1"/>
              <a:t>2x</a:t>
            </a:r>
            <a:r>
              <a:rPr sz="1800" strike="noStrike" noProof="1"/>
              <a:t>，右儿子是</a:t>
            </a:r>
            <a:r>
              <a:rPr lang="en-US" altLang="zh-CN" sz="1800" strike="noStrike" noProof="1"/>
              <a:t>2x+1</a:t>
            </a:r>
            <a:endParaRPr lang="zh-CN" altLang="en-US" sz="1800" strike="noStrike" noProof="1"/>
          </a:p>
          <a:p>
            <a:pPr fontAlgn="auto"/>
            <a:r>
              <a:rPr lang="en-US" altLang="zh-CN" sz="1800" strike="noStrike" noProof="1"/>
              <a:t>problem1</a:t>
            </a:r>
            <a:r>
              <a:rPr sz="1800" strike="noStrike" noProof="1"/>
              <a:t>：求两个点之间的最短路径上解点的编号和</a:t>
            </a:r>
            <a:endParaRPr lang="zh-CN" altLang="en-US" sz="1800" strike="noStrike" noProof="1"/>
          </a:p>
          <a:p>
            <a:pPr fontAlgn="auto"/>
            <a:r>
              <a:rPr lang="en-US" altLang="zh-CN" sz="1800" strike="noStrike" noProof="1"/>
              <a:t>problem2</a:t>
            </a:r>
            <a:r>
              <a:rPr sz="1800" strike="noStrike" noProof="1"/>
              <a:t>：</a:t>
            </a:r>
            <a:r>
              <a:rPr lang="zh-CN" altLang="en-US" sz="1800" strike="noStrike" noProof="1"/>
              <a:t>求有多少条树上的简单路径编号和为 s。</a:t>
            </a:r>
          </a:p>
          <a:p>
            <a:pPr fontAlgn="auto"/>
            <a:r>
              <a:rPr lang="en-US" altLang="zh-CN" sz="1800" strike="noStrike" noProof="1"/>
              <a:t>d&lt;=50</a:t>
            </a:r>
            <a:endParaRPr lang="zh-CN" altLang="en-US" sz="1800" strike="noStrike" noProof="1"/>
          </a:p>
          <a:p>
            <a:pPr marL="0" indent="0" fontAlgn="auto">
              <a:buNone/>
            </a:pPr>
            <a:endParaRPr lang="zh-CN" altLang="en-US" sz="1800"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#6736. 「2020 集训队论文」最小连通块</a:t>
            </a:r>
          </a:p>
        </p:txBody>
      </p:sp>
      <p:sp>
        <p:nvSpPr>
          <p:cNvPr id="3" name="内容占位符 2"/>
          <p:cNvSpPr>
            <a:spLocks noGrp="1"/>
          </p:cNvSpPr>
          <p:nvPr>
            <p:ph idx="1"/>
          </p:nvPr>
        </p:nvSpPr>
        <p:spPr/>
        <p:txBody>
          <a:bodyPr/>
          <a:lstStyle/>
          <a:p>
            <a:r>
              <a:rPr lang="zh-CN" altLang="en-US" sz="1800"/>
              <a:t>先来道交互题压压惊</a:t>
            </a:r>
          </a:p>
          <a:p>
            <a:r>
              <a:rPr lang="zh-CN" altLang="en-US" sz="1800"/>
              <a:t>题面不好转述，大家自己看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最小连通块</a:t>
            </a:r>
            <a:br>
              <a:rPr lang="zh-CN" altLang="en-US"/>
            </a:br>
            <a:endParaRPr lang="zh-CN" altLang="en-US"/>
          </a:p>
        </p:txBody>
      </p:sp>
      <p:sp>
        <p:nvSpPr>
          <p:cNvPr id="3" name="内容占位符 2"/>
          <p:cNvSpPr>
            <a:spLocks noGrp="1"/>
          </p:cNvSpPr>
          <p:nvPr>
            <p:ph idx="1"/>
          </p:nvPr>
        </p:nvSpPr>
        <p:spPr/>
        <p:txBody>
          <a:bodyPr/>
          <a:lstStyle/>
          <a:p>
            <a:r>
              <a:rPr lang="zh-CN" altLang="en-US" sz="1800"/>
              <a:t>观察次数发现恰好是2n(logn+1)，往分治上想</a:t>
            </a:r>
          </a:p>
          <a:p>
            <a:r>
              <a:rPr lang="zh-CN" altLang="en-US" sz="1800"/>
              <a:t>不妨设1号点是根，把树转成有根树</a:t>
            </a:r>
          </a:p>
          <a:p>
            <a:r>
              <a:rPr lang="zh-CN" altLang="en-US" sz="1800"/>
              <a:t>如果我们知道了这棵树的拓扑序，就可以很方便地还原这棵树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最小连通块</a:t>
            </a:r>
            <a:br>
              <a:rPr lang="zh-CN" altLang="en-US"/>
            </a:br>
            <a:endParaRPr lang="zh-CN" altLang="en-US"/>
          </a:p>
        </p:txBody>
      </p:sp>
      <p:sp>
        <p:nvSpPr>
          <p:cNvPr id="3" name="内容占位符 2"/>
          <p:cNvSpPr>
            <a:spLocks noGrp="1"/>
          </p:cNvSpPr>
          <p:nvPr>
            <p:ph idx="1"/>
          </p:nvPr>
        </p:nvSpPr>
        <p:spPr/>
        <p:txBody>
          <a:bodyPr/>
          <a:lstStyle/>
          <a:p>
            <a:r>
              <a:rPr lang="zh-CN" altLang="en-US" sz="1800"/>
              <a:t>观察次数发现恰好是2n(logn+1)，往分治上想</a:t>
            </a:r>
          </a:p>
          <a:p>
            <a:r>
              <a:rPr lang="zh-CN" altLang="en-US" sz="1800"/>
              <a:t>不妨设1号点是根，把树转成有根树</a:t>
            </a:r>
          </a:p>
          <a:p>
            <a:r>
              <a:rPr lang="zh-CN" altLang="en-US" sz="1800"/>
              <a:t>如果我们知道了这棵树的拓扑序，就可以很方便地还原这棵树</a:t>
            </a:r>
          </a:p>
          <a:p>
            <a:r>
              <a:rPr lang="zh-CN" altLang="en-US" sz="1800"/>
              <a:t>我们只需倒着扫，并维护一个需要找父亲的点集</a:t>
            </a:r>
          </a:p>
          <a:p>
            <a:r>
              <a:rPr lang="zh-CN" altLang="en-US" sz="1800"/>
              <a:t>每次取出当前点在点集里的的所有后代并把当前点加入点集即可</a:t>
            </a:r>
          </a:p>
          <a:p>
            <a:r>
              <a:rPr lang="zh-CN" altLang="en-US" sz="1800"/>
              <a:t>注意到这里的后代其实只有儿子，因为子孙一定以及被取走了</a:t>
            </a:r>
          </a:p>
          <a:p>
            <a:r>
              <a:rPr lang="zh-CN" altLang="en-US" sz="1800"/>
              <a:t>考虑询问(1∩S,x)，可以知道S中是否有x的后代</a:t>
            </a:r>
          </a:p>
          <a:p>
            <a:r>
              <a:rPr lang="zh-CN" altLang="en-US" sz="1800"/>
              <a:t>于是一个类似线段树结构的分治就可以O(nlogn)找出每一对父子关系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最小连通块</a:t>
            </a:r>
            <a:br>
              <a:rPr lang="zh-CN" altLang="en-US"/>
            </a:br>
            <a:endParaRPr lang="zh-CN" altLang="en-US"/>
          </a:p>
        </p:txBody>
      </p:sp>
      <p:sp>
        <p:nvSpPr>
          <p:cNvPr id="3" name="内容占位符 2"/>
          <p:cNvSpPr>
            <a:spLocks noGrp="1"/>
          </p:cNvSpPr>
          <p:nvPr>
            <p:ph idx="1"/>
          </p:nvPr>
        </p:nvSpPr>
        <p:spPr/>
        <p:txBody>
          <a:bodyPr/>
          <a:lstStyle/>
          <a:p>
            <a:r>
              <a:rPr lang="zh-CN" altLang="en-US" sz="1800"/>
              <a:t>观察次数发现恰好是2n(logn+1)，往分治上想</a:t>
            </a:r>
          </a:p>
          <a:p>
            <a:r>
              <a:rPr lang="zh-CN" altLang="en-US" sz="1800"/>
              <a:t>不妨设1号点是根，把树转成有根树</a:t>
            </a:r>
          </a:p>
          <a:p>
            <a:r>
              <a:rPr lang="zh-CN" altLang="en-US" sz="1800"/>
              <a:t>如果我们知道了这棵树的拓扑序，就可以很方便地还原这棵树</a:t>
            </a:r>
          </a:p>
          <a:p>
            <a:r>
              <a:rPr lang="zh-CN" altLang="en-US" sz="1800"/>
              <a:t>那么接下来就是如何寻找拓扑序了</a:t>
            </a:r>
          </a:p>
          <a:p>
            <a:r>
              <a:rPr lang="zh-CN" altLang="en-US" sz="1800"/>
              <a:t>考虑一个暴力的想法，把1到n依次插入拓扑序</a:t>
            </a:r>
          </a:p>
          <a:p>
            <a:r>
              <a:rPr lang="zh-CN" altLang="en-US" sz="1800"/>
              <a:t>可以二分找到插入位置</a:t>
            </a:r>
          </a:p>
          <a:p>
            <a:r>
              <a:rPr lang="zh-CN" altLang="en-US" sz="1800"/>
              <a:t>只需判断当前二分到的位置前面是否有需要插入的点的祖先，找尽可能靠后的位置即可</a:t>
            </a:r>
          </a:p>
          <a:p>
            <a:r>
              <a:rPr lang="zh-CN" altLang="en-US" sz="1800"/>
              <a:t>次数刚刚好</a:t>
            </a:r>
          </a:p>
          <a:p>
            <a:endParaRPr lang="zh-CN" alt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#3043. ZJOI2019 Day1 T2 线段树</a:t>
            </a:r>
          </a:p>
        </p:txBody>
      </p:sp>
      <p:sp>
        <p:nvSpPr>
          <p:cNvPr id="3" name="内容占位符 2"/>
          <p:cNvSpPr>
            <a:spLocks noGrp="1"/>
          </p:cNvSpPr>
          <p:nvPr>
            <p:ph idx="1"/>
          </p:nvPr>
        </p:nvSpPr>
        <p:spPr/>
        <p:txBody>
          <a:bodyPr/>
          <a:lstStyle/>
          <a:p>
            <a:r>
              <a:rPr lang="zh-CN" altLang="en-US" sz="1800"/>
              <a:t>一看题目就知道很简单系列</a:t>
            </a:r>
          </a:p>
          <a:p>
            <a:r>
              <a:rPr lang="zh-CN" altLang="en-US" sz="1800"/>
              <a:t>题目很长还不好简述，大家自己看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线段树</a:t>
            </a:r>
          </a:p>
        </p:txBody>
      </p:sp>
      <p:sp>
        <p:nvSpPr>
          <p:cNvPr id="3" name="内容占位符 2"/>
          <p:cNvSpPr>
            <a:spLocks noGrp="1"/>
          </p:cNvSpPr>
          <p:nvPr>
            <p:ph idx="1"/>
          </p:nvPr>
        </p:nvSpPr>
        <p:spPr/>
        <p:txBody>
          <a:bodyPr/>
          <a:lstStyle/>
          <a:p>
            <a:r>
              <a:rPr lang="zh-CN" altLang="en-US" sz="1800"/>
              <a:t>发现修改就是复制一遍上一次的线段树并对复制出来的做一次修改</a:t>
            </a:r>
          </a:p>
          <a:p>
            <a:r>
              <a:rPr lang="zh-CN" altLang="en-US" sz="1800"/>
              <a:t>询问的答案显然是对于修改集合的每一个子集，对线段树做一次这些操作之后标记个数的和</a:t>
            </a:r>
          </a:p>
          <a:p>
            <a:r>
              <a:rPr lang="zh-CN" altLang="en-US" sz="1800"/>
              <a:t>考虑对每一个节点单独计算贡献</a:t>
            </a:r>
          </a:p>
          <a:p>
            <a:r>
              <a:rPr lang="zh-CN" altLang="en-US" sz="1800"/>
              <a:t>我们发现一次修改只会涉及少量节点，于是把方案转成概率，最后再乘2的次方即可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线段树</a:t>
            </a:r>
          </a:p>
        </p:txBody>
      </p:sp>
      <p:sp>
        <p:nvSpPr>
          <p:cNvPr id="3" name="内容占位符 2"/>
          <p:cNvSpPr>
            <a:spLocks noGrp="1"/>
          </p:cNvSpPr>
          <p:nvPr>
            <p:ph idx="1"/>
          </p:nvPr>
        </p:nvSpPr>
        <p:spPr/>
        <p:txBody>
          <a:bodyPr/>
          <a:lstStyle/>
          <a:p>
            <a:r>
              <a:rPr lang="zh-CN" altLang="en-US" sz="1800"/>
              <a:t>考虑一个点的概率在执行修改后的影响</a:t>
            </a:r>
          </a:p>
          <a:p>
            <a:r>
              <a:rPr lang="zh-CN" altLang="en-US" sz="1800"/>
              <a:t>第一种情况，这个点被完全覆盖</a:t>
            </a:r>
          </a:p>
          <a:p>
            <a:r>
              <a:rPr lang="zh-CN" altLang="en-US" sz="1800"/>
              <a:t>那么当它父亲没有被完全覆盖时，只要执行这次修改它的上面必有标记，它的概率p=(p+1)/2，反之就跟它无关，概率是不变的</a:t>
            </a:r>
          </a:p>
          <a:p>
            <a:r>
              <a:rPr lang="zh-CN" altLang="en-US" sz="1800"/>
              <a:t>第二种情况，这个点与修改区间有交，但没被完全覆盖</a:t>
            </a:r>
          </a:p>
          <a:p>
            <a:r>
              <a:rPr lang="zh-CN" altLang="en-US" sz="1800"/>
              <a:t>那么只要执行这次修改它上面的标记必被下放，它的概率p=p/2</a:t>
            </a:r>
          </a:p>
          <a:p>
            <a:r>
              <a:rPr lang="zh-CN" altLang="en-US" sz="1800"/>
              <a:t>第三种情况，这个点与修改区间无交</a:t>
            </a:r>
          </a:p>
          <a:p>
            <a:r>
              <a:rPr lang="zh-CN" altLang="en-US" sz="1800"/>
              <a:t>那么当与它父亲也无交时，跟它无关，概率是不变的</a:t>
            </a:r>
          </a:p>
          <a:p>
            <a:r>
              <a:rPr lang="zh-CN" altLang="en-US" sz="1800"/>
              <a:t>反之，我们发现只要这个点及其祖先上有标记，它此时就有标记，设其概率为q，那么p=(p+q)/2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线段树</a:t>
            </a:r>
          </a:p>
        </p:txBody>
      </p:sp>
      <p:sp>
        <p:nvSpPr>
          <p:cNvPr id="3" name="内容占位符 2"/>
          <p:cNvSpPr>
            <a:spLocks noGrp="1"/>
          </p:cNvSpPr>
          <p:nvPr>
            <p:ph idx="1"/>
          </p:nvPr>
        </p:nvSpPr>
        <p:spPr/>
        <p:txBody>
          <a:bodyPr/>
          <a:lstStyle/>
          <a:p>
            <a:r>
              <a:rPr lang="zh-CN" altLang="en-US" sz="1800"/>
              <a:t>注意到祖先的概率是线性相关的，所以这个东西我们要单独维护</a:t>
            </a:r>
          </a:p>
          <a:p>
            <a:r>
              <a:rPr lang="zh-CN" altLang="en-US" sz="1800"/>
              <a:t>同样考虑一个点祖先上有标记在执行修改后的影响</a:t>
            </a:r>
          </a:p>
          <a:p>
            <a:r>
              <a:rPr lang="zh-CN" altLang="en-US" sz="1800"/>
              <a:t>第一种情况，这个点被完全覆盖</a:t>
            </a:r>
          </a:p>
          <a:p>
            <a:r>
              <a:rPr lang="zh-CN" altLang="en-US" sz="1800"/>
              <a:t>只要执行这次修改它祖先上面必有标记，它的概率q=(q+1)/2</a:t>
            </a:r>
          </a:p>
          <a:p>
            <a:r>
              <a:rPr lang="zh-CN" altLang="en-US" sz="1800"/>
              <a:t>第二种情况，这个点与修改区间有交，但没被完全覆盖</a:t>
            </a:r>
          </a:p>
          <a:p>
            <a:r>
              <a:rPr lang="zh-CN" altLang="en-US" sz="1800"/>
              <a:t>那么只要执行这次修改它上面的标记必被下放，它的概率q=q/2</a:t>
            </a:r>
          </a:p>
          <a:p>
            <a:r>
              <a:rPr lang="zh-CN" altLang="en-US" sz="1800"/>
              <a:t>第三种情况，这个点与修改区间无交</a:t>
            </a:r>
          </a:p>
          <a:p>
            <a:r>
              <a:rPr lang="zh-CN" altLang="en-US" sz="1800"/>
              <a:t>由于修改不会作用到这个点的祖先节点，所以是不变的</a:t>
            </a:r>
          </a:p>
          <a:p>
            <a:r>
              <a:rPr lang="zh-CN" altLang="en-US" sz="1800"/>
              <a:t>注意到p可以模拟区间修改的过程维护，q与p类似，只是需要打一个子树标记，先加再乘很容易维护</a:t>
            </a:r>
          </a:p>
          <a:p>
            <a:r>
              <a:rPr lang="zh-CN" altLang="en-US" sz="1800"/>
              <a:t>时间复杂度O(mlogn)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loj #2529. ZJOI2018 D2T2 胖</a:t>
            </a:r>
          </a:p>
        </p:txBody>
      </p:sp>
      <p:sp>
        <p:nvSpPr>
          <p:cNvPr id="3" name="内容占位符 2"/>
          <p:cNvSpPr>
            <a:spLocks noGrp="1"/>
          </p:cNvSpPr>
          <p:nvPr>
            <p:ph idx="1"/>
          </p:nvPr>
        </p:nvSpPr>
        <p:spPr/>
        <p:txBody>
          <a:bodyPr/>
          <a:lstStyle/>
          <a:p>
            <a:r>
              <a:rPr lang="zh-CN" altLang="en-US" sz="1800"/>
              <a:t>最短路相关，一看就很简单</a:t>
            </a:r>
          </a:p>
          <a:p>
            <a:r>
              <a:rPr lang="zh-CN" altLang="en-US" sz="1800"/>
              <a:t>题目很长还不好简述，大家自己看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胖</a:t>
            </a:r>
          </a:p>
        </p:txBody>
      </p:sp>
      <p:sp>
        <p:nvSpPr>
          <p:cNvPr id="3" name="内容占位符 2"/>
          <p:cNvSpPr>
            <a:spLocks noGrp="1"/>
          </p:cNvSpPr>
          <p:nvPr>
            <p:ph idx="1"/>
          </p:nvPr>
        </p:nvSpPr>
        <p:spPr/>
        <p:txBody>
          <a:bodyPr/>
          <a:lstStyle/>
          <a:p>
            <a:r>
              <a:rPr lang="zh-CN" altLang="en-US" sz="1800"/>
              <a:t>考虑答案就是求每一个点被松弛到的次数之和</a:t>
            </a:r>
          </a:p>
          <a:p>
            <a:r>
              <a:rPr lang="zh-CN" altLang="en-US" sz="1800"/>
              <a:t>注意到一个关键点相当于每次向左右各松弛一个点（如果能松弛），且每个关键点贡献是独立的</a:t>
            </a:r>
          </a:p>
          <a:p>
            <a:r>
              <a:rPr lang="zh-CN" altLang="en-US" sz="1800"/>
              <a:t>于是不难想到对于每一个关键点算它向两侧能够松弛到的点有哪些</a:t>
            </a:r>
          </a:p>
          <a:p>
            <a:r>
              <a:rPr lang="zh-CN" altLang="en-US" sz="1800"/>
              <a:t>不难发现其它的点对它的限制其实是限制松弛到的点在某个区间内</a:t>
            </a:r>
          </a:p>
          <a:p>
            <a:r>
              <a:rPr lang="zh-CN" altLang="en-US" sz="1800"/>
              <a:t>于是发现每个点向两侧松弛到的点构成了一个区间</a:t>
            </a:r>
          </a:p>
          <a:p>
            <a:r>
              <a:rPr lang="zh-CN" altLang="en-US" sz="1800"/>
              <a:t>考虑二分求出边界即可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501650" y="442913"/>
            <a:ext cx="8140700" cy="442912"/>
          </a:xfrm>
          <a:ln/>
        </p:spPr>
        <p:txBody>
          <a:bodyPr vert="horz" wrap="square" lIns="101600" tIns="38100" rIns="76200" bIns="38100" anchor="t" anchorCtr="0"/>
          <a:lstStyle/>
          <a:p>
            <a:pPr indent="0" defTabSz="914400" fontAlgn="base">
              <a:buNone/>
            </a:pPr>
            <a:r>
              <a:rPr>
                <a:solidFill>
                  <a:srgbClr val="262626"/>
                </a:solidFill>
                <a:sym typeface="微软雅黑" panose="020B0503020204020204" charset="-122"/>
              </a:rPr>
              <a:t>甲苯先生的线段树</a:t>
            </a:r>
            <a:br>
              <a:rPr lang="zh-CN" altLang="en-US" kern="1200" baseline="0">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rPr>
            </a:br>
            <a:endParaRPr lang="zh-CN" altLang="en-US" kern="1200" baseline="0">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 name="内容占位符 2"/>
          <p:cNvSpPr>
            <a:spLocks noGrp="1"/>
          </p:cNvSpPr>
          <p:nvPr>
            <p:ph idx="1"/>
          </p:nvPr>
        </p:nvSpPr>
        <p:spPr>
          <a:xfrm>
            <a:off x="501650" y="952500"/>
            <a:ext cx="8140700" cy="5389563"/>
          </a:xfrm>
        </p:spPr>
        <p:txBody>
          <a:bodyPr rtlCol="0">
            <a:noAutofit/>
          </a:bodyPr>
          <a:lstStyle/>
          <a:p>
            <a:pPr fontAlgn="auto"/>
            <a:r>
              <a:rPr lang="zh-CN" altLang="en-US" sz="1800" strike="noStrike" noProof="1"/>
              <a:t>第一个询问是</a:t>
            </a:r>
            <a:r>
              <a:rPr lang="en-US" altLang="zh-CN" sz="1800" strike="noStrike" noProof="1"/>
              <a:t>trivial</a:t>
            </a:r>
            <a:r>
              <a:rPr sz="1800" strike="noStrike" noProof="1"/>
              <a:t>的，注意深度是</a:t>
            </a:r>
            <a:r>
              <a:rPr lang="en-US" altLang="zh-CN" sz="1800" strike="noStrike" noProof="1"/>
              <a:t>logn</a:t>
            </a:r>
            <a:r>
              <a:rPr sz="1800" strike="noStrike" noProof="1"/>
              <a:t>级别的，在树上暴力跳</a:t>
            </a:r>
            <a:r>
              <a:rPr lang="en-US" altLang="zh-CN" sz="1800" strike="noStrike" noProof="1"/>
              <a:t>lca</a:t>
            </a:r>
            <a:r>
              <a:rPr sz="1800" strike="noStrike" noProof="1"/>
              <a:t>即可</a:t>
            </a:r>
          </a:p>
          <a:p>
            <a:pPr fontAlgn="auto"/>
            <a:r>
              <a:rPr sz="1800" strike="noStrike" noProof="1"/>
              <a:t>对于第二个询问而言，求和为s的路径数，不难想到枚举lca</a:t>
            </a:r>
          </a:p>
          <a:p>
            <a:pPr fontAlgn="auto"/>
            <a:r>
              <a:rPr sz="1800" strike="noStrike" noProof="1"/>
              <a:t>考虑树高只有50，从这里下手</a:t>
            </a:r>
          </a:p>
        </p:txBody>
      </p:sp>
      <p:graphicFrame>
        <p:nvGraphicFramePr>
          <p:cNvPr id="2" name="对象 1">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2" imgW="914400" imgH="215900" progId="Equation.KSEE3">
                  <p:embed/>
                </p:oleObj>
              </mc:Choice>
              <mc:Fallback>
                <p:oleObj r:id="rId2" imgW="914400" imgH="215900" progId="Equation.KSEE3">
                  <p:embed/>
                  <p:pic>
                    <p:nvPicPr>
                      <p:cNvPr id="0" name="图片 1024"/>
                      <p:cNvPicPr/>
                      <p:nvPr/>
                    </p:nvPicPr>
                    <p:blipFill>
                      <a:blip r:embed="rId3"/>
                      <a:stretch>
                        <a:fillRect/>
                      </a:stretch>
                    </p:blipFill>
                    <p:spPr>
                      <a:xfrm>
                        <a:off x="4114800" y="3321050"/>
                        <a:ext cx="914400" cy="215900"/>
                      </a:xfrm>
                      <a:prstGeom prst="rect">
                        <a:avLst/>
                      </a:prstGeom>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胖</a:t>
            </a:r>
          </a:p>
        </p:txBody>
      </p:sp>
      <p:sp>
        <p:nvSpPr>
          <p:cNvPr id="3" name="内容占位符 2"/>
          <p:cNvSpPr>
            <a:spLocks noGrp="1"/>
          </p:cNvSpPr>
          <p:nvPr>
            <p:ph idx="1"/>
          </p:nvPr>
        </p:nvSpPr>
        <p:spPr/>
        <p:txBody>
          <a:bodyPr/>
          <a:lstStyle/>
          <a:p>
            <a:r>
              <a:rPr lang="zh-CN" altLang="en-US" sz="1800"/>
              <a:t>于是发现每个点向两侧松弛到的点构成了一个区间</a:t>
            </a:r>
          </a:p>
          <a:p>
            <a:r>
              <a:rPr lang="zh-CN" altLang="en-US" sz="1800"/>
              <a:t>考虑二分求出边界即可</a:t>
            </a:r>
          </a:p>
          <a:p>
            <a:r>
              <a:rPr lang="zh-CN" altLang="en-US" sz="1800"/>
              <a:t>以向右松弛的部分为例</a:t>
            </a:r>
          </a:p>
          <a:p>
            <a:r>
              <a:rPr lang="zh-CN" altLang="en-US" sz="1800"/>
              <a:t>记len[i]表示到关键点i的距离，sum[i]表示前缀和，也就是沿着城墙走1到i的距离</a:t>
            </a:r>
          </a:p>
          <a:p>
            <a:r>
              <a:rPr lang="zh-CN" altLang="en-US" sz="1800"/>
              <a:t>显然在当前关键点i左侧的点都不会影响到i向右松弛到的点，因为距离更远</a:t>
            </a:r>
          </a:p>
          <a:p>
            <a:r>
              <a:rPr lang="zh-CN" altLang="en-US" sz="1800"/>
              <a:t>假设i能够松弛到右侧的一个点x，那么在i和x之间的所有关键点j，它们到x的距离都要比到i的距离大</a:t>
            </a:r>
          </a:p>
          <a:p>
            <a:r>
              <a:rPr lang="zh-CN" altLang="en-US" sz="1800"/>
              <a:t>即sum[x]−sum[i]+len[i]&lt;sum[x]−sum[j]+len[j]，也就是len[i]−sum[i]&lt;len[j]−sum[j]</a:t>
            </a:r>
          </a:p>
          <a:p>
            <a:r>
              <a:rPr lang="zh-CN" altLang="en-US" sz="1800"/>
              <a:t>于是我们可以先二分一次找到x的一个上界</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胖</a:t>
            </a:r>
          </a:p>
        </p:txBody>
      </p:sp>
      <p:sp>
        <p:nvSpPr>
          <p:cNvPr id="3" name="内容占位符 2"/>
          <p:cNvSpPr>
            <a:spLocks noGrp="1"/>
          </p:cNvSpPr>
          <p:nvPr>
            <p:ph idx="1"/>
          </p:nvPr>
        </p:nvSpPr>
        <p:spPr/>
        <p:txBody>
          <a:bodyPr/>
          <a:lstStyle/>
          <a:p>
            <a:r>
              <a:rPr lang="zh-CN" altLang="en-US" sz="1800"/>
              <a:t>以向右松弛的部分为例</a:t>
            </a:r>
          </a:p>
          <a:p>
            <a:r>
              <a:rPr lang="zh-CN" altLang="en-US" sz="1800"/>
              <a:t>于是我们可以先二分一次找到x的一个上界</a:t>
            </a:r>
          </a:p>
          <a:p>
            <a:r>
              <a:rPr lang="zh-CN" altLang="en-US" sz="1800"/>
              <a:t>再考虑x到2∗x−i之间的关键点j，它们到x的距离都要比到i的距离大</a:t>
            </a:r>
          </a:p>
          <a:p>
            <a:r>
              <a:rPr lang="zh-CN" altLang="en-US" sz="1800"/>
              <a:t>即sum[x]−sum[i]+len[i]&lt;sum[j]−sum[x]+len[j]，也就是len[i]−sum[i]+sum[x]∗2&lt;len[j]+sum[j]</a:t>
            </a:r>
          </a:p>
          <a:p>
            <a:r>
              <a:rPr lang="zh-CN" altLang="en-US" sz="1800"/>
              <a:t>在这个之外的显然没有影响，因为距离太远</a:t>
            </a:r>
          </a:p>
          <a:p>
            <a:r>
              <a:rPr lang="zh-CN" altLang="en-US" sz="1800"/>
              <a:t>于是对于后一种限制我们再二分一次即可</a:t>
            </a:r>
          </a:p>
          <a:p>
            <a:r>
              <a:rPr lang="zh-CN" altLang="en-US" sz="1800"/>
              <a:t>注意到上面的二分只需要得到一个区间里关键点的len[j]−sum[j]和len[j]+sum[j]的最小值</a:t>
            </a:r>
          </a:p>
          <a:p>
            <a:r>
              <a:rPr lang="zh-CN" altLang="en-US" sz="1800"/>
              <a:t>于是我们预处理一个st表就可以完成二分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胖</a:t>
            </a:r>
          </a:p>
        </p:txBody>
      </p:sp>
      <p:sp>
        <p:nvSpPr>
          <p:cNvPr id="3" name="内容占位符 2"/>
          <p:cNvSpPr>
            <a:spLocks noGrp="1"/>
          </p:cNvSpPr>
          <p:nvPr>
            <p:ph idx="1"/>
          </p:nvPr>
        </p:nvSpPr>
        <p:spPr/>
        <p:txBody>
          <a:bodyPr/>
          <a:lstStyle/>
          <a:p>
            <a:r>
              <a:rPr lang="zh-CN" altLang="en-US" sz="1800" dirty="0"/>
              <a:t>向左的部分同理</a:t>
            </a:r>
          </a:p>
          <a:p>
            <a:r>
              <a:rPr lang="zh-CN" altLang="en-US" sz="1800" dirty="0"/>
              <a:t>由于第二个二分需要lower_bound找关键点下标，所以总复杂度是O((n+m)log2n)</a:t>
            </a:r>
          </a:p>
          <a:p>
            <a:r>
              <a:rPr lang="zh-CN" altLang="en-US" sz="1800" dirty="0"/>
              <a:t>注意一个边界情况是两个关键点到同一个点距离相同且松弛到时间相同，并且可以松弛的情况</a:t>
            </a:r>
          </a:p>
          <a:p>
            <a:r>
              <a:rPr lang="zh-CN" altLang="en-US" sz="1800" dirty="0"/>
              <a:t>这里是无法钦定偏序关系来计算的，需要在向右二分时特判一下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LATOKEN Round 1 (Div. 1 + Div. 2) F2. Falling Sand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b="0" i="0" dirty="0">
                    <a:effectLst/>
                    <a:latin typeface="+mn-ea"/>
                    <a:ea typeface="+mn-ea"/>
                  </a:rPr>
                  <a:t>简单题找自信系列</a:t>
                </a:r>
                <a:endParaRPr lang="en-US" altLang="zh-CN" sz="1800" b="0" i="0" dirty="0">
                  <a:effectLst/>
                  <a:latin typeface="+mn-ea"/>
                  <a:ea typeface="+mn-ea"/>
                </a:endParaRPr>
              </a:p>
              <a:p>
                <a:r>
                  <a:rPr lang="zh-CN" altLang="en-US" sz="1800" b="0" i="0" dirty="0">
                    <a:effectLst/>
                    <a:latin typeface="+mn-ea"/>
                    <a:ea typeface="+mn-ea"/>
                  </a:rPr>
                  <a:t>给你一个</a:t>
                </a:r>
                <a:r>
                  <a:rPr lang="en-US" altLang="zh-CN" sz="1800" b="0" i="0" dirty="0">
                    <a:effectLst/>
                    <a:latin typeface="+mn-ea"/>
                    <a:ea typeface="+mn-ea"/>
                  </a:rPr>
                  <a:t>n</a:t>
                </a:r>
                <a:r>
                  <a:rPr lang="zh-CN" altLang="en-US" sz="1800" b="0" i="0" dirty="0">
                    <a:effectLst/>
                    <a:latin typeface="+mn-ea"/>
                    <a:ea typeface="+mn-ea"/>
                  </a:rPr>
                  <a:t>行</a:t>
                </a:r>
                <a:r>
                  <a:rPr lang="en-US" altLang="zh-CN" sz="1800" b="0" i="1" dirty="0">
                    <a:effectLst/>
                    <a:latin typeface="+mn-ea"/>
                    <a:ea typeface="+mn-ea"/>
                  </a:rPr>
                  <a:t>m</a:t>
                </a:r>
                <a:r>
                  <a:rPr lang="zh-CN" altLang="en-US" sz="1800" b="0" i="0" dirty="0">
                    <a:effectLst/>
                    <a:latin typeface="+mn-ea"/>
                    <a:ea typeface="+mn-ea"/>
                  </a:rPr>
                  <a:t>列的网格和一个长度为</a:t>
                </a:r>
                <a:r>
                  <a:rPr lang="en-US" altLang="zh-CN" sz="1800" b="0" i="1" dirty="0">
                    <a:effectLst/>
                    <a:latin typeface="+mn-ea"/>
                    <a:ea typeface="+mn-ea"/>
                  </a:rPr>
                  <a:t>m</a:t>
                </a:r>
                <a:r>
                  <a:rPr lang="zh-CN" altLang="en-US" sz="1800" b="0" i="0" dirty="0">
                    <a:effectLst/>
                    <a:latin typeface="+mn-ea"/>
                    <a:ea typeface="+mn-ea"/>
                  </a:rPr>
                  <a:t>的序列</a:t>
                </a:r>
                <a:r>
                  <a:rPr lang="en-US" altLang="zh-CN" sz="1800" b="0" i="1" dirty="0">
                    <a:effectLst/>
                    <a:latin typeface="+mn-ea"/>
                    <a:ea typeface="+mn-ea"/>
                  </a:rPr>
                  <a:t>a</a:t>
                </a:r>
                <a:r>
                  <a:rPr lang="zh-CN" altLang="en-US" sz="1800" b="0" i="1" dirty="0">
                    <a:effectLst/>
                    <a:latin typeface="+mn-ea"/>
                    <a:ea typeface="+mn-ea"/>
                  </a:rPr>
                  <a:t>。</a:t>
                </a:r>
                <a:r>
                  <a:rPr lang="zh-CN" altLang="en-US" sz="1800" b="0" i="0" dirty="0">
                    <a:effectLst/>
                    <a:latin typeface="+mn-ea"/>
                    <a:ea typeface="+mn-ea"/>
                  </a:rPr>
                  <a:t>每个位置要么是空的，要么有一块沙子。</a:t>
                </a:r>
                <a:r>
                  <a:rPr lang="zh-CN" altLang="en-US" sz="1800" b="1" i="0" dirty="0">
                    <a:effectLst/>
                    <a:latin typeface="微软雅黑 Light" panose="020B0502040204020203" pitchFamily="34" charset="-122"/>
                    <a:ea typeface="微软雅黑 Light" panose="020B0502040204020203" pitchFamily="34" charset="-122"/>
                  </a:rPr>
                  <a:t>保证</a:t>
                </a:r>
                <a14:m>
                  <m:oMath xmlns:m="http://schemas.openxmlformats.org/officeDocument/2006/math">
                    <m:sSub>
                      <m:sSubPr>
                        <m:ctrlPr>
                          <a:rPr lang="en-US" altLang="zh-CN" sz="1800" b="1" i="1" smtClean="0">
                            <a:effectLst/>
                            <a:latin typeface="Cambria Math" panose="02040503050406030204" pitchFamily="18" charset="0"/>
                            <a:ea typeface="+mn-ea"/>
                          </a:rPr>
                        </m:ctrlPr>
                      </m:sSubPr>
                      <m:e>
                        <m:r>
                          <m:rPr>
                            <m:sty m:val="p"/>
                          </m:rPr>
                          <a:rPr lang="en-US" altLang="zh-CN" sz="1800" b="1" i="1">
                            <a:latin typeface="Cambria Math" panose="02040503050406030204" pitchFamily="18" charset="0"/>
                            <a:ea typeface="+mn-ea"/>
                          </a:rPr>
                          <m:t>a</m:t>
                        </m:r>
                      </m:e>
                      <m:sub>
                        <m:r>
                          <a:rPr lang="en-US" altLang="zh-CN" sz="1800" b="1" i="1" smtClean="0">
                            <a:effectLst/>
                            <a:latin typeface="Cambria Math" panose="02040503050406030204" pitchFamily="18" charset="0"/>
                            <a:ea typeface="+mn-ea"/>
                          </a:rPr>
                          <m:t>𝒊</m:t>
                        </m:r>
                      </m:sub>
                    </m:sSub>
                  </m:oMath>
                </a14:m>
                <a:r>
                  <a:rPr lang="zh-CN" altLang="en-US" sz="1800" b="1" i="0" dirty="0">
                    <a:effectLst/>
                    <a:latin typeface="微软雅黑 Light" panose="020B0502040204020203" pitchFamily="34" charset="-122"/>
                    <a:ea typeface="微软雅黑 Light" panose="020B0502040204020203" pitchFamily="34" charset="-122"/>
                  </a:rPr>
                  <a:t>​的值小于等于网格第</a:t>
                </a:r>
                <a:r>
                  <a:rPr lang="en-US" altLang="zh-CN" sz="1800" b="1" i="0" dirty="0" err="1">
                    <a:effectLst/>
                    <a:latin typeface="微软雅黑 Light" panose="020B0502040204020203" pitchFamily="34" charset="-122"/>
                    <a:ea typeface="微软雅黑 Light" panose="020B0502040204020203" pitchFamily="34" charset="-122"/>
                  </a:rPr>
                  <a:t>i</a:t>
                </a:r>
                <a:r>
                  <a:rPr lang="zh-CN" altLang="en-US" sz="1800" b="1" i="0" dirty="0">
                    <a:effectLst/>
                    <a:latin typeface="微软雅黑 Light" panose="020B0502040204020203" pitchFamily="34" charset="-122"/>
                    <a:ea typeface="微软雅黑 Light" panose="020B0502040204020203" pitchFamily="34" charset="-122"/>
                  </a:rPr>
                  <a:t>列的沙子块数</a:t>
                </a:r>
                <a:r>
                  <a:rPr lang="zh-CN" altLang="en-US" sz="1800" b="1" i="0" dirty="0">
                    <a:effectLst/>
                    <a:latin typeface="-apple-system"/>
                  </a:rPr>
                  <a:t>。</a:t>
                </a:r>
                <a:endParaRPr lang="en-US" altLang="zh-CN" sz="1800" b="1" i="0" dirty="0">
                  <a:effectLst/>
                  <a:latin typeface="-apple-system"/>
                </a:endParaRPr>
              </a:p>
              <a:p>
                <a:r>
                  <a:rPr lang="zh-CN" altLang="en-US" sz="1800" b="0" i="0" dirty="0">
                    <a:effectLst/>
                    <a:latin typeface="-apple-system"/>
                  </a:rPr>
                  <a:t>你可以选择任意一块仍然在网格中的沙子并“干扰”这块沙子。当一块沙子被“干扰”后，它会从当前位置竖直下落，并最终掉出网格。</a:t>
                </a:r>
                <a:endParaRPr lang="en-US" altLang="zh-CN" sz="1800" b="0" i="0" dirty="0">
                  <a:effectLst/>
                  <a:latin typeface="-apple-system"/>
                </a:endParaRPr>
              </a:p>
              <a:p>
                <a:r>
                  <a:rPr lang="zh-CN" altLang="en-US" sz="1800" b="0" i="0" dirty="0">
                    <a:effectLst/>
                    <a:latin typeface="-apple-system"/>
                  </a:rPr>
                  <a:t>另外，所有与一块下落的沙子经过的任意位置相邻的沙子也会开始竖直下落，</a:t>
                </a:r>
                <a:r>
                  <a:rPr lang="zh-CN" altLang="en-US" sz="1800" b="1" i="0" dirty="0">
                    <a:effectLst/>
                    <a:latin typeface="微软雅黑 Light" panose="020B0502040204020203" pitchFamily="34" charset="-122"/>
                    <a:ea typeface="微软雅黑 Light" panose="020B0502040204020203" pitchFamily="34" charset="-122"/>
                  </a:rPr>
                  <a:t>任意下落的沙子都会使相邻的沙子下落</a:t>
                </a:r>
                <a:endParaRPr lang="en-US" altLang="zh-CN" sz="1800" b="1" i="0" dirty="0">
                  <a:effectLst/>
                  <a:latin typeface="微软雅黑 Light" panose="020B0502040204020203" pitchFamily="34" charset="-122"/>
                  <a:ea typeface="微软雅黑 Light" panose="020B0502040204020203" pitchFamily="34" charset="-122"/>
                </a:endParaRPr>
              </a:p>
              <a:p>
                <a:r>
                  <a:rPr lang="zh-CN" altLang="en-US" sz="1800" b="0" i="0" dirty="0">
                    <a:effectLst/>
                    <a:latin typeface="-apple-system"/>
                  </a:rPr>
                  <a:t>你的目标是使第</a:t>
                </a:r>
                <a:r>
                  <a:rPr lang="en-US" altLang="zh-CN" sz="1800" b="0" i="0" dirty="0" err="1">
                    <a:effectLst/>
                    <a:latin typeface="KaTeX_Main"/>
                  </a:rPr>
                  <a:t>i</a:t>
                </a:r>
                <a:r>
                  <a:rPr lang="zh-CN" altLang="en-US" sz="1800" b="0" i="0" dirty="0">
                    <a:effectLst/>
                    <a:latin typeface="-apple-system"/>
                  </a:rPr>
                  <a:t>列至少有</a:t>
                </a:r>
                <a14:m>
                  <m:oMath xmlns:m="http://schemas.openxmlformats.org/officeDocument/2006/math">
                    <m:sSub>
                      <m:sSubPr>
                        <m:ctrlPr>
                          <a:rPr lang="en-US" altLang="zh-CN" sz="1800" b="1" i="1">
                            <a:latin typeface="Cambria Math" panose="02040503050406030204" pitchFamily="18" charset="0"/>
                          </a:rPr>
                        </m:ctrlPr>
                      </m:sSubPr>
                      <m:e>
                        <m:r>
                          <m:rPr>
                            <m:sty m:val="p"/>
                          </m:rPr>
                          <a:rPr lang="en-US" altLang="zh-CN" sz="1800" b="1" i="1">
                            <a:latin typeface="Cambria Math" panose="02040503050406030204" pitchFamily="18" charset="0"/>
                          </a:rPr>
                          <m:t>a</m:t>
                        </m:r>
                      </m:e>
                      <m:sub>
                        <m:r>
                          <a:rPr lang="en-US" altLang="zh-CN" sz="1800" b="1" i="1">
                            <a:latin typeface="Cambria Math" panose="02040503050406030204" pitchFamily="18" charset="0"/>
                          </a:rPr>
                          <m:t>𝒊</m:t>
                        </m:r>
                      </m:sub>
                    </m:sSub>
                  </m:oMath>
                </a14:m>
                <a:r>
                  <a:rPr lang="zh-CN" altLang="en-US" sz="1800" b="1" dirty="0">
                    <a:latin typeface="KaTeX_Main"/>
                  </a:rPr>
                  <a:t>​</a:t>
                </a:r>
                <a:r>
                  <a:rPr lang="zh-CN" altLang="en-US" sz="1800" b="0" i="0" dirty="0">
                    <a:effectLst/>
                    <a:latin typeface="-apple-system"/>
                  </a:rPr>
                  <a:t>块沙子掉出网格。</a:t>
                </a:r>
                <a:endParaRPr lang="en-US" altLang="zh-CN" sz="1800" dirty="0"/>
              </a:p>
              <a:p>
                <a:r>
                  <a:rPr lang="zh-CN" altLang="en-US" sz="1800" b="0" i="0" dirty="0">
                    <a:effectLst/>
                    <a:latin typeface="-apple-system"/>
                  </a:rPr>
                  <a:t>求你最少需要“干扰”多少块沙子。</a:t>
                </a:r>
                <a:endParaRPr lang="en-US" altLang="zh-CN" sz="1800" b="0" i="0" dirty="0">
                  <a:effectLst/>
                  <a:latin typeface="-apple-system"/>
                </a:endParaRPr>
              </a:p>
              <a:p>
                <a:r>
                  <a:rPr lang="en-US" altLang="zh-CN" sz="1800" dirty="0">
                    <a:latin typeface="-apple-system"/>
                  </a:rPr>
                  <a:t>n*m&lt;=400000</a:t>
                </a:r>
                <a:br>
                  <a:rPr lang="zh-CN" altLang="en-US" sz="1800" dirty="0"/>
                </a:b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99" t="-566" r="-2844"/>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Falling Sand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dirty="0">
                    <a:latin typeface="+mn-ea"/>
                    <a:ea typeface="+mn-ea"/>
                  </a:rPr>
                  <a:t>把一个点向上面和下方自己列和相邻列最近的点连有向边</a:t>
                </a:r>
              </a:p>
              <a:p>
                <a:r>
                  <a:rPr lang="zh-CN" altLang="en-US" sz="1800" dirty="0">
                    <a:latin typeface="+mn-ea"/>
                    <a:ea typeface="+mn-ea"/>
                  </a:rPr>
                  <a:t>然后</a:t>
                </a:r>
                <a:r>
                  <a:rPr lang="en-US" altLang="zh-CN" sz="1800" dirty="0" err="1">
                    <a:latin typeface="+mn-ea"/>
                    <a:ea typeface="+mn-ea"/>
                  </a:rPr>
                  <a:t>tarjan</a:t>
                </a:r>
                <a:r>
                  <a:rPr lang="zh-CN" altLang="en-US" sz="1800" dirty="0">
                    <a:latin typeface="+mn-ea"/>
                    <a:ea typeface="+mn-ea"/>
                  </a:rPr>
                  <a:t>缩点可以得到一个</a:t>
                </a:r>
                <a:r>
                  <a:rPr lang="en-US" altLang="zh-CN" sz="1800" dirty="0" err="1">
                    <a:latin typeface="+mn-ea"/>
                    <a:ea typeface="+mn-ea"/>
                  </a:rPr>
                  <a:t>dag</a:t>
                </a:r>
                <a:r>
                  <a:rPr lang="zh-CN" altLang="en-US" sz="1800" dirty="0">
                    <a:latin typeface="+mn-ea"/>
                    <a:ea typeface="+mn-ea"/>
                  </a:rPr>
                  <a:t>，在</a:t>
                </a:r>
                <a:r>
                  <a:rPr lang="en-US" altLang="zh-CN" sz="1800" dirty="0" err="1">
                    <a:latin typeface="+mn-ea"/>
                    <a:ea typeface="+mn-ea"/>
                  </a:rPr>
                  <a:t>dag</a:t>
                </a:r>
                <a:r>
                  <a:rPr lang="zh-CN" altLang="en-US" sz="1800" dirty="0">
                    <a:latin typeface="+mn-ea"/>
                    <a:ea typeface="+mn-ea"/>
                  </a:rPr>
                  <a:t>上考虑所有</a:t>
                </a:r>
                <a:r>
                  <a:rPr lang="en-US" altLang="zh-CN" sz="1800" dirty="0">
                    <a:latin typeface="+mn-ea"/>
                    <a:ea typeface="+mn-ea"/>
                  </a:rPr>
                  <a:t>0</a:t>
                </a:r>
                <a:r>
                  <a:rPr lang="zh-CN" altLang="en-US" sz="1800" dirty="0">
                    <a:latin typeface="+mn-ea"/>
                    <a:ea typeface="+mn-ea"/>
                  </a:rPr>
                  <a:t>入度点</a:t>
                </a:r>
              </a:p>
              <a:p>
                <a:r>
                  <a:rPr lang="zh-CN" altLang="en-US" sz="1800" dirty="0">
                    <a:latin typeface="+mn-ea"/>
                    <a:ea typeface="+mn-ea"/>
                  </a:rPr>
                  <a:t>考虑一块沙子被推了，那么它下面的所有沙子都被推了</a:t>
                </a:r>
              </a:p>
              <a:p>
                <a:r>
                  <a:rPr lang="zh-CN" altLang="en-US" sz="1800" dirty="0">
                    <a:latin typeface="+mn-ea"/>
                    <a:ea typeface="+mn-ea"/>
                  </a:rPr>
                  <a:t>那么其实条件等价于每一列的第</a:t>
                </a:r>
                <a14:m>
                  <m:oMath xmlns:m="http://schemas.openxmlformats.org/officeDocument/2006/math">
                    <m:sSub>
                      <m:sSubPr>
                        <m:ctrlPr>
                          <a:rPr lang="en-US" altLang="zh-CN" sz="1800" b="1" i="1" smtClean="0">
                            <a:latin typeface="Cambria Math" panose="02040503050406030204" pitchFamily="18" charset="0"/>
                          </a:rPr>
                        </m:ctrlPr>
                      </m:sSubPr>
                      <m:e>
                        <m:r>
                          <m:rPr>
                            <m:sty m:val="p"/>
                          </m:rPr>
                          <a:rPr lang="en-US" altLang="zh-CN" sz="1800" b="1" i="1">
                            <a:latin typeface="Cambria Math" panose="02040503050406030204" pitchFamily="18" charset="0"/>
                          </a:rPr>
                          <m:t>a</m:t>
                        </m:r>
                      </m:e>
                      <m:sub>
                        <m:r>
                          <a:rPr lang="en-US" altLang="zh-CN" sz="1800" b="1" i="1">
                            <a:latin typeface="Cambria Math" panose="02040503050406030204" pitchFamily="18" charset="0"/>
                          </a:rPr>
                          <m:t>𝒊</m:t>
                        </m:r>
                      </m:sub>
                    </m:sSub>
                  </m:oMath>
                </a14:m>
                <a:r>
                  <a:rPr lang="zh-CN" altLang="en-US" sz="1800" b="1" dirty="0">
                    <a:latin typeface="KaTeX_Main"/>
                  </a:rPr>
                  <a:t>​</a:t>
                </a:r>
                <a:r>
                  <a:rPr lang="zh-CN" altLang="en-US" sz="1800" dirty="0">
                    <a:latin typeface="+mn-ea"/>
                    <a:ea typeface="+mn-ea"/>
                  </a:rPr>
                  <a:t>个沙子被推了，设这些是关键点</a:t>
                </a:r>
              </a:p>
              <a:p>
                <a:r>
                  <a:rPr lang="zh-CN" altLang="en-US" sz="1800" dirty="0">
                    <a:latin typeface="+mn-ea"/>
                    <a:ea typeface="+mn-ea"/>
                  </a:rPr>
                  <a:t>理性思考发现每一个</a:t>
                </a:r>
                <a:r>
                  <a:rPr lang="en-US" altLang="zh-CN" sz="1800" dirty="0">
                    <a:latin typeface="+mn-ea"/>
                    <a:ea typeface="+mn-ea"/>
                  </a:rPr>
                  <a:t>0</a:t>
                </a:r>
                <a:r>
                  <a:rPr lang="zh-CN" altLang="en-US" sz="1800" dirty="0">
                    <a:latin typeface="+mn-ea"/>
                    <a:ea typeface="+mn-ea"/>
                  </a:rPr>
                  <a:t>入度点能够推掉的关键点在列上成一个区间</a:t>
                </a:r>
              </a:p>
              <a:p>
                <a:r>
                  <a:rPr lang="zh-CN" altLang="en-US" sz="1800" dirty="0">
                    <a:latin typeface="+mn-ea"/>
                    <a:ea typeface="+mn-ea"/>
                  </a:rPr>
                  <a:t>于是变成最小区间覆盖问题，直接排序解决即可</a:t>
                </a:r>
                <a:br>
                  <a:rPr lang="zh-CN" altLang="en-US" sz="1800" dirty="0"/>
                </a:b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99" t="-5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7954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9E398-80BF-9CA6-7690-BDA30D850DDD}"/>
              </a:ext>
            </a:extLst>
          </p:cNvPr>
          <p:cNvSpPr>
            <a:spLocks noGrp="1"/>
          </p:cNvSpPr>
          <p:nvPr>
            <p:ph type="title"/>
          </p:nvPr>
        </p:nvSpPr>
        <p:spPr/>
        <p:txBody>
          <a:bodyPr/>
          <a:lstStyle/>
          <a:p>
            <a:r>
              <a:rPr lang="en-US" altLang="zh-CN" dirty="0" err="1"/>
              <a:t>Codeforces</a:t>
            </a:r>
            <a:r>
              <a:rPr lang="en-US" altLang="zh-CN" dirty="0"/>
              <a:t> Round #564 (Div. 1) F. </a:t>
            </a:r>
            <a:r>
              <a:rPr lang="en-US" altLang="zh-CN" dirty="0" err="1"/>
              <a:t>Nauuo</a:t>
            </a:r>
            <a:r>
              <a:rPr lang="en-US" altLang="zh-CN" dirty="0"/>
              <a:t> and Bug</a:t>
            </a:r>
            <a:br>
              <a:rPr lang="en-US" altLang="zh-CN" dirty="0"/>
            </a:br>
            <a:endParaRPr lang="zh-CN" altLang="en-US" dirty="0"/>
          </a:p>
        </p:txBody>
      </p:sp>
      <p:sp>
        <p:nvSpPr>
          <p:cNvPr id="3" name="内容占位符 2">
            <a:extLst>
              <a:ext uri="{FF2B5EF4-FFF2-40B4-BE49-F238E27FC236}">
                <a16:creationId xmlns:a16="http://schemas.microsoft.com/office/drawing/2014/main" id="{6EA06BD1-9D89-EFAB-1D7A-B237D5C22B5E}"/>
              </a:ext>
            </a:extLst>
          </p:cNvPr>
          <p:cNvSpPr>
            <a:spLocks noGrp="1"/>
          </p:cNvSpPr>
          <p:nvPr>
            <p:ph idx="1"/>
          </p:nvPr>
        </p:nvSpPr>
        <p:spPr/>
        <p:txBody>
          <a:bodyPr/>
          <a:lstStyle/>
          <a:p>
            <a:r>
              <a:rPr lang="zh-CN" altLang="en-US" sz="1800" b="0" i="0" dirty="0">
                <a:effectLst/>
                <a:latin typeface="+mn-ea"/>
                <a:ea typeface="+mn-ea"/>
              </a:rPr>
              <a:t>简单题找自信系列</a:t>
            </a:r>
            <a:r>
              <a:rPr lang="en-US" altLang="zh-CN" sz="1800" b="0" i="0" dirty="0">
                <a:effectLst/>
                <a:latin typeface="+mn-ea"/>
                <a:ea typeface="+mn-ea"/>
              </a:rPr>
              <a:t>2</a:t>
            </a:r>
          </a:p>
          <a:p>
            <a:r>
              <a:rPr lang="zh-CN" altLang="en-US" sz="1800" dirty="0">
                <a:latin typeface="+mn-ea"/>
                <a:ea typeface="+mn-ea"/>
              </a:rPr>
              <a:t>题目长且不好描述，大家自己看</a:t>
            </a:r>
            <a:endParaRPr lang="en-US" altLang="zh-CN" sz="1800" b="0" i="0" dirty="0">
              <a:effectLst/>
              <a:latin typeface="+mn-ea"/>
              <a:ea typeface="+mn-ea"/>
            </a:endParaRPr>
          </a:p>
        </p:txBody>
      </p:sp>
    </p:spTree>
    <p:extLst>
      <p:ext uri="{BB962C8B-B14F-4D97-AF65-F5344CB8AC3E}">
        <p14:creationId xmlns:p14="http://schemas.microsoft.com/office/powerpoint/2010/main" val="3618158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9E398-80BF-9CA6-7690-BDA30D850DDD}"/>
              </a:ext>
            </a:extLst>
          </p:cNvPr>
          <p:cNvSpPr>
            <a:spLocks noGrp="1"/>
          </p:cNvSpPr>
          <p:nvPr>
            <p:ph type="title"/>
          </p:nvPr>
        </p:nvSpPr>
        <p:spPr/>
        <p:txBody>
          <a:bodyPr/>
          <a:lstStyle/>
          <a:p>
            <a:r>
              <a:rPr lang="en-US" altLang="zh-CN" dirty="0" err="1"/>
              <a:t>Nauuo</a:t>
            </a:r>
            <a:r>
              <a:rPr lang="en-US" altLang="zh-CN" dirty="0"/>
              <a:t> and Bug</a:t>
            </a:r>
            <a:br>
              <a:rPr lang="en-US" altLang="zh-CN" dirty="0"/>
            </a:br>
            <a:endParaRPr lang="zh-CN" altLang="en-US" dirty="0"/>
          </a:p>
        </p:txBody>
      </p:sp>
      <p:sp>
        <p:nvSpPr>
          <p:cNvPr id="3" name="内容占位符 2">
            <a:extLst>
              <a:ext uri="{FF2B5EF4-FFF2-40B4-BE49-F238E27FC236}">
                <a16:creationId xmlns:a16="http://schemas.microsoft.com/office/drawing/2014/main" id="{6EA06BD1-9D89-EFAB-1D7A-B237D5C22B5E}"/>
              </a:ext>
            </a:extLst>
          </p:cNvPr>
          <p:cNvSpPr>
            <a:spLocks noGrp="1"/>
          </p:cNvSpPr>
          <p:nvPr>
            <p:ph idx="1"/>
          </p:nvPr>
        </p:nvSpPr>
        <p:spPr/>
        <p:txBody>
          <a:bodyPr/>
          <a:lstStyle/>
          <a:p>
            <a:r>
              <a:rPr lang="zh-CN" altLang="en-US" sz="1800" b="0" i="0" dirty="0">
                <a:effectLst/>
                <a:latin typeface="+mn-ea"/>
                <a:ea typeface="+mn-ea"/>
              </a:rPr>
              <a:t>考虑区间进行操作，放在线段树上去维护信息</a:t>
            </a:r>
          </a:p>
          <a:p>
            <a:r>
              <a:rPr lang="zh-CN" altLang="en-US" sz="1800" b="0" i="0" dirty="0">
                <a:effectLst/>
                <a:latin typeface="+mn-ea"/>
                <a:ea typeface="+mn-ea"/>
              </a:rPr>
              <a:t>那么每个点都需要维护一个数传进这个区间再出去会变成什么</a:t>
            </a:r>
          </a:p>
          <a:p>
            <a:r>
              <a:rPr lang="zh-CN" altLang="en-US" sz="1800" b="0" i="0" dirty="0">
                <a:effectLst/>
                <a:latin typeface="+mn-ea"/>
                <a:ea typeface="+mn-ea"/>
              </a:rPr>
              <a:t>不难想到，传进一个区间的数，数值增大时，减</a:t>
            </a:r>
            <a:r>
              <a:rPr lang="en-US" altLang="zh-CN" sz="1800" b="0" i="0" dirty="0">
                <a:effectLst/>
                <a:latin typeface="+mn-ea"/>
                <a:ea typeface="+mn-ea"/>
              </a:rPr>
              <a:t>p</a:t>
            </a:r>
            <a:r>
              <a:rPr lang="zh-CN" altLang="en-US" sz="1800" b="0" i="0" dirty="0">
                <a:effectLst/>
                <a:latin typeface="+mn-ea"/>
                <a:ea typeface="+mn-ea"/>
              </a:rPr>
              <a:t>的次数是不降的，证明考虑反证或感性理解即可</a:t>
            </a:r>
          </a:p>
          <a:p>
            <a:r>
              <a:rPr lang="zh-CN" altLang="en-US" sz="1800" b="0" i="0" dirty="0">
                <a:effectLst/>
                <a:latin typeface="+mn-ea"/>
                <a:ea typeface="+mn-ea"/>
              </a:rPr>
              <a:t>于是考虑算出每个区间减</a:t>
            </a:r>
            <a:r>
              <a:rPr lang="en-US" altLang="zh-CN" sz="1800" b="0" i="0" dirty="0" err="1">
                <a:effectLst/>
                <a:latin typeface="+mn-ea"/>
                <a:ea typeface="+mn-ea"/>
              </a:rPr>
              <a:t>i</a:t>
            </a:r>
            <a:r>
              <a:rPr lang="zh-CN" altLang="en-US" sz="1800" b="0" i="0" dirty="0">
                <a:effectLst/>
                <a:latin typeface="+mn-ea"/>
                <a:ea typeface="+mn-ea"/>
              </a:rPr>
              <a:t>个</a:t>
            </a:r>
            <a:r>
              <a:rPr lang="en-US" altLang="zh-CN" sz="1800" b="0" i="0" dirty="0">
                <a:effectLst/>
                <a:latin typeface="+mn-ea"/>
                <a:ea typeface="+mn-ea"/>
              </a:rPr>
              <a:t>p</a:t>
            </a:r>
            <a:r>
              <a:rPr lang="zh-CN" altLang="en-US" sz="1800" b="0" i="0" dirty="0">
                <a:effectLst/>
                <a:latin typeface="+mn-ea"/>
                <a:ea typeface="+mn-ea"/>
              </a:rPr>
              <a:t>的值域区间，那么询问只需在每个节点二分一下求出会减几个</a:t>
            </a:r>
            <a:r>
              <a:rPr lang="en-US" altLang="zh-CN" sz="1800" b="0" i="0" dirty="0">
                <a:effectLst/>
                <a:latin typeface="+mn-ea"/>
                <a:ea typeface="+mn-ea"/>
              </a:rPr>
              <a:t>p</a:t>
            </a:r>
            <a:r>
              <a:rPr lang="zh-CN" altLang="en-US" sz="1800" b="0" i="0" dirty="0">
                <a:effectLst/>
                <a:latin typeface="+mn-ea"/>
                <a:ea typeface="+mn-ea"/>
              </a:rPr>
              <a:t>即可</a:t>
            </a:r>
            <a:r>
              <a:rPr lang="en-US" altLang="zh-CN" sz="1800" b="0" i="0" dirty="0">
                <a:effectLst/>
                <a:latin typeface="+mn-ea"/>
                <a:ea typeface="+mn-ea"/>
              </a:rPr>
              <a:t>O(</a:t>
            </a:r>
            <a:r>
              <a:rPr lang="en-US" altLang="zh-CN" sz="1800" b="0" i="0" dirty="0" err="1">
                <a:effectLst/>
                <a:latin typeface="+mn-ea"/>
                <a:ea typeface="+mn-ea"/>
              </a:rPr>
              <a:t>logn</a:t>
            </a:r>
            <a:r>
              <a:rPr lang="en-US" altLang="zh-CN" sz="1800" b="0" i="0" dirty="0">
                <a:effectLst/>
                <a:latin typeface="+mn-ea"/>
                <a:ea typeface="+mn-ea"/>
              </a:rPr>
              <a:t>)</a:t>
            </a:r>
            <a:r>
              <a:rPr lang="zh-CN" altLang="en-US" sz="1800" b="0" i="0" dirty="0">
                <a:effectLst/>
                <a:latin typeface="+mn-ea"/>
                <a:ea typeface="+mn-ea"/>
              </a:rPr>
              <a:t>回答</a:t>
            </a:r>
          </a:p>
          <a:p>
            <a:r>
              <a:rPr lang="zh-CN" altLang="en-US" sz="1800" b="0" i="0" dirty="0">
                <a:effectLst/>
                <a:latin typeface="+mn-ea"/>
                <a:ea typeface="+mn-ea"/>
              </a:rPr>
              <a:t>信息只需存减</a:t>
            </a:r>
            <a:r>
              <a:rPr lang="en-US" altLang="zh-CN" sz="1800" b="0" i="0" dirty="0" err="1">
                <a:effectLst/>
                <a:latin typeface="+mn-ea"/>
                <a:ea typeface="+mn-ea"/>
              </a:rPr>
              <a:t>i</a:t>
            </a:r>
            <a:r>
              <a:rPr lang="zh-CN" altLang="en-US" sz="1800" b="0" i="0" dirty="0">
                <a:effectLst/>
                <a:latin typeface="+mn-ea"/>
                <a:ea typeface="+mn-ea"/>
              </a:rPr>
              <a:t>个</a:t>
            </a:r>
            <a:r>
              <a:rPr lang="en-US" altLang="zh-CN" sz="1800" b="0" i="0" dirty="0">
                <a:effectLst/>
                <a:latin typeface="+mn-ea"/>
                <a:ea typeface="+mn-ea"/>
              </a:rPr>
              <a:t>p</a:t>
            </a:r>
            <a:r>
              <a:rPr lang="zh-CN" altLang="en-US" sz="1800" b="0" i="0" dirty="0">
                <a:effectLst/>
                <a:latin typeface="+mn-ea"/>
                <a:ea typeface="+mn-ea"/>
              </a:rPr>
              <a:t>时，传入的数最小是多少即可</a:t>
            </a:r>
          </a:p>
        </p:txBody>
      </p:sp>
    </p:spTree>
    <p:extLst>
      <p:ext uri="{BB962C8B-B14F-4D97-AF65-F5344CB8AC3E}">
        <p14:creationId xmlns:p14="http://schemas.microsoft.com/office/powerpoint/2010/main" val="1910651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9E398-80BF-9CA6-7690-BDA30D850DDD}"/>
              </a:ext>
            </a:extLst>
          </p:cNvPr>
          <p:cNvSpPr>
            <a:spLocks noGrp="1"/>
          </p:cNvSpPr>
          <p:nvPr>
            <p:ph type="title"/>
          </p:nvPr>
        </p:nvSpPr>
        <p:spPr/>
        <p:txBody>
          <a:bodyPr/>
          <a:lstStyle/>
          <a:p>
            <a:r>
              <a:rPr lang="en-US" altLang="zh-CN" dirty="0" err="1"/>
              <a:t>Nauuo</a:t>
            </a:r>
            <a:r>
              <a:rPr lang="en-US" altLang="zh-CN" dirty="0"/>
              <a:t> and Bug</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A06BD1-9D89-EFAB-1D7A-B237D5C22B5E}"/>
                  </a:ext>
                </a:extLst>
              </p:cNvPr>
              <p:cNvSpPr>
                <a:spLocks noGrp="1"/>
              </p:cNvSpPr>
              <p:nvPr>
                <p:ph idx="1"/>
              </p:nvPr>
            </p:nvSpPr>
            <p:spPr/>
            <p:txBody>
              <a:bodyPr/>
              <a:lstStyle/>
              <a:p>
                <a:r>
                  <a:rPr lang="zh-CN" altLang="en-US" sz="1800" b="0" i="0" dirty="0">
                    <a:effectLst/>
                    <a:latin typeface="+mn-ea"/>
                    <a:ea typeface="+mn-ea"/>
                  </a:rPr>
                  <a:t>信息只需存减</a:t>
                </a:r>
                <a:r>
                  <a:rPr lang="en-US" altLang="zh-CN" sz="1800" b="0" i="0" dirty="0" err="1">
                    <a:effectLst/>
                    <a:latin typeface="+mn-ea"/>
                    <a:ea typeface="+mn-ea"/>
                  </a:rPr>
                  <a:t>i</a:t>
                </a:r>
                <a:r>
                  <a:rPr lang="zh-CN" altLang="en-US" sz="1800" b="0" i="0" dirty="0">
                    <a:effectLst/>
                    <a:latin typeface="+mn-ea"/>
                    <a:ea typeface="+mn-ea"/>
                  </a:rPr>
                  <a:t>个</a:t>
                </a:r>
                <a:r>
                  <a:rPr lang="en-US" altLang="zh-CN" sz="1800" b="0" i="0" dirty="0">
                    <a:effectLst/>
                    <a:latin typeface="+mn-ea"/>
                    <a:ea typeface="+mn-ea"/>
                  </a:rPr>
                  <a:t>p</a:t>
                </a:r>
                <a:r>
                  <a:rPr lang="zh-CN" altLang="en-US" sz="1800" b="0" i="0" dirty="0">
                    <a:effectLst/>
                    <a:latin typeface="+mn-ea"/>
                    <a:ea typeface="+mn-ea"/>
                  </a:rPr>
                  <a:t>时，传入的数最小是多少即可</a:t>
                </a:r>
              </a:p>
              <a:p>
                <a:r>
                  <a:rPr lang="zh-CN" altLang="en-US" sz="1800" b="0" i="0" dirty="0">
                    <a:effectLst/>
                    <a:latin typeface="+mn-ea"/>
                    <a:ea typeface="+mn-ea"/>
                  </a:rPr>
                  <a:t>考虑总的信息量是</a:t>
                </a:r>
                <a:r>
                  <a:rPr lang="en-US" altLang="zh-CN" sz="1800" b="0" i="0" dirty="0">
                    <a:effectLst/>
                    <a:latin typeface="+mn-ea"/>
                    <a:ea typeface="+mn-ea"/>
                  </a:rPr>
                  <a:t>O(</a:t>
                </a:r>
                <a:r>
                  <a:rPr lang="en-US" altLang="zh-CN" sz="1800" b="0" i="0" dirty="0" err="1">
                    <a:effectLst/>
                    <a:latin typeface="+mn-ea"/>
                    <a:ea typeface="+mn-ea"/>
                  </a:rPr>
                  <a:t>nlogn</a:t>
                </a:r>
                <a:r>
                  <a:rPr lang="en-US" altLang="zh-CN" sz="1800" b="0" i="0" dirty="0">
                    <a:effectLst/>
                    <a:latin typeface="+mn-ea"/>
                    <a:ea typeface="+mn-ea"/>
                  </a:rPr>
                  <a:t>)</a:t>
                </a:r>
                <a:r>
                  <a:rPr lang="zh-CN" altLang="en-US" sz="1800" b="0" i="0" dirty="0">
                    <a:effectLst/>
                    <a:latin typeface="+mn-ea"/>
                    <a:ea typeface="+mn-ea"/>
                  </a:rPr>
                  <a:t>空间上可以承受，但是时间上必须线性处理每个点的信息</a:t>
                </a:r>
                <a:endParaRPr lang="en-US" altLang="zh-CN" sz="1800" b="0" i="0" dirty="0">
                  <a:effectLst/>
                  <a:latin typeface="+mn-ea"/>
                  <a:ea typeface="+mn-ea"/>
                </a:endParaRPr>
              </a:p>
              <a:p>
                <a:r>
                  <a:rPr lang="zh-CN" altLang="en-US" sz="1800" b="0" i="0" dirty="0">
                    <a:effectLst/>
                    <a:latin typeface="+mn-ea"/>
                    <a:ea typeface="+mn-ea"/>
                  </a:rPr>
                  <a:t>考虑每个点的信息由左右两个点合并起来得到</a:t>
                </a:r>
              </a:p>
              <a:p>
                <a:r>
                  <a:rPr lang="zh-CN" altLang="en-US" sz="1800" b="0" i="0" dirty="0">
                    <a:effectLst/>
                    <a:latin typeface="+mn-ea"/>
                    <a:ea typeface="+mn-ea"/>
                  </a:rPr>
                  <a:t>考虑到左边选</a:t>
                </a:r>
                <a:r>
                  <a:rPr lang="en-US" altLang="zh-CN" sz="1800" b="0" i="0" dirty="0">
                    <a:effectLst/>
                    <a:latin typeface="+mn-ea"/>
                    <a:ea typeface="+mn-ea"/>
                  </a:rPr>
                  <a:t>x</a:t>
                </a:r>
                <a:r>
                  <a:rPr lang="zh-CN" altLang="en-US" sz="1800" b="0" i="0" dirty="0">
                    <a:effectLst/>
                    <a:latin typeface="+mn-ea"/>
                    <a:ea typeface="+mn-ea"/>
                  </a:rPr>
                  <a:t>个，右边选</a:t>
                </a:r>
                <a:r>
                  <a:rPr lang="en-US" altLang="zh-CN" sz="1800" b="0" i="0" dirty="0">
                    <a:effectLst/>
                    <a:latin typeface="+mn-ea"/>
                    <a:ea typeface="+mn-ea"/>
                  </a:rPr>
                  <a:t>y</a:t>
                </a:r>
                <a:r>
                  <a:rPr lang="zh-CN" altLang="en-US" sz="1800" b="0" i="0" dirty="0">
                    <a:effectLst/>
                    <a:latin typeface="+mn-ea"/>
                    <a:ea typeface="+mn-ea"/>
                  </a:rPr>
                  <a:t>个的贡献是</a:t>
                </a:r>
                <a:r>
                  <a:rPr lang="en-US" altLang="zh-CN" sz="1800" b="0" i="0" dirty="0">
                    <a:effectLst/>
                    <a:latin typeface="+mn-ea"/>
                    <a:ea typeface="+mn-ea"/>
                  </a:rPr>
                  <a:t>max(</a:t>
                </a:r>
                <a:r>
                  <a:rPr lang="en-US" altLang="zh-CN" sz="1800" b="0" i="0" dirty="0" err="1">
                    <a:effectLst/>
                    <a:latin typeface="+mn-ea"/>
                    <a:ea typeface="+mn-ea"/>
                  </a:rPr>
                  <a:t>ans</a:t>
                </a:r>
                <a:r>
                  <a:rPr lang="en-US" altLang="zh-CN" sz="1800" b="0" i="0" dirty="0">
                    <a:effectLst/>
                    <a:latin typeface="+mn-ea"/>
                    <a:ea typeface="+mn-ea"/>
                  </a:rPr>
                  <a:t>[lc][x],</a:t>
                </a:r>
                <a:r>
                  <a:rPr lang="en-US" altLang="zh-CN" sz="1800" b="0" i="0" dirty="0" err="1">
                    <a:effectLst/>
                    <a:latin typeface="+mn-ea"/>
                    <a:ea typeface="+mn-ea"/>
                  </a:rPr>
                  <a:t>ans</a:t>
                </a:r>
                <a:r>
                  <a:rPr lang="en-US" altLang="zh-CN" sz="1800" b="0" i="0" dirty="0">
                    <a:effectLst/>
                    <a:latin typeface="+mn-ea"/>
                    <a:ea typeface="+mn-ea"/>
                  </a:rPr>
                  <a:t>[</a:t>
                </a:r>
                <a:r>
                  <a:rPr lang="en-US" altLang="zh-CN" sz="1800" b="0" i="0" dirty="0" err="1">
                    <a:effectLst/>
                    <a:latin typeface="+mn-ea"/>
                    <a:ea typeface="+mn-ea"/>
                  </a:rPr>
                  <a:t>rc</a:t>
                </a:r>
                <a:r>
                  <a:rPr lang="en-US" altLang="zh-CN" sz="1800" b="0" i="0" dirty="0">
                    <a:effectLst/>
                    <a:latin typeface="+mn-ea"/>
                    <a:ea typeface="+mn-ea"/>
                  </a:rPr>
                  <a:t>][y]+</a:t>
                </a:r>
                <a:r>
                  <a:rPr lang="en-US" altLang="zh-CN" sz="1800" b="0" i="0" dirty="0" err="1">
                    <a:effectLst/>
                    <a:latin typeface="+mn-ea"/>
                    <a:ea typeface="+mn-ea"/>
                  </a:rPr>
                  <a:t>x∗p−sum</a:t>
                </a:r>
                <a:r>
                  <a:rPr lang="en-US" altLang="zh-CN" sz="1800" b="0" i="0" dirty="0">
                    <a:effectLst/>
                    <a:latin typeface="+mn-ea"/>
                    <a:ea typeface="+mn-ea"/>
                  </a:rPr>
                  <a:t>[lc])</a:t>
                </a:r>
              </a:p>
              <a:p>
                <a:r>
                  <a:rPr lang="zh-CN" altLang="en-US" sz="1800" b="0" i="0" dirty="0">
                    <a:effectLst/>
                    <a:latin typeface="+mn-ea"/>
                    <a:ea typeface="+mn-ea"/>
                  </a:rPr>
                  <a:t>直接做是</a:t>
                </a:r>
                <a:r>
                  <a:rPr lang="en-US" altLang="zh-CN" sz="1800" b="0" i="0" dirty="0">
                    <a:effectLst/>
                    <a:latin typeface="+mn-ea"/>
                    <a:ea typeface="+mn-ea"/>
                  </a:rPr>
                  <a:t>O(</a:t>
                </a:r>
                <a14:m>
                  <m:oMath xmlns:m="http://schemas.openxmlformats.org/officeDocument/2006/math">
                    <m:sSup>
                      <m:sSupPr>
                        <m:ctrlPr>
                          <a:rPr lang="en-US" altLang="zh-CN" sz="1800" b="0" i="1" dirty="0" smtClean="0">
                            <a:effectLst/>
                            <a:latin typeface="Cambria Math" panose="02040503050406030204" pitchFamily="18" charset="0"/>
                            <a:ea typeface="+mn-ea"/>
                          </a:rPr>
                        </m:ctrlPr>
                      </m:sSupPr>
                      <m:e>
                        <m:r>
                          <a:rPr lang="en-US" altLang="zh-CN" sz="1800" b="0" i="1" dirty="0" smtClean="0">
                            <a:effectLst/>
                            <a:latin typeface="Cambria Math" panose="02040503050406030204" pitchFamily="18" charset="0"/>
                            <a:ea typeface="+mn-ea"/>
                          </a:rPr>
                          <m:t>𝑛</m:t>
                        </m:r>
                      </m:e>
                      <m:sup>
                        <m:r>
                          <a:rPr lang="en-US" altLang="zh-CN" sz="1800" b="0" i="1" dirty="0" smtClean="0">
                            <a:effectLst/>
                            <a:latin typeface="Cambria Math" panose="02040503050406030204" pitchFamily="18" charset="0"/>
                            <a:ea typeface="+mn-ea"/>
                          </a:rPr>
                          <m:t>2</m:t>
                        </m:r>
                      </m:sup>
                    </m:sSup>
                  </m:oMath>
                </a14:m>
                <a:r>
                  <a:rPr lang="en-US" altLang="zh-CN" sz="1800" b="0" i="0" dirty="0">
                    <a:effectLst/>
                    <a:latin typeface="+mn-ea"/>
                    <a:ea typeface="+mn-ea"/>
                  </a:rPr>
                  <a:t>)</a:t>
                </a:r>
                <a:r>
                  <a:rPr lang="zh-CN" altLang="en-US" sz="1800" b="0" i="0" dirty="0">
                    <a:effectLst/>
                    <a:latin typeface="+mn-ea"/>
                    <a:ea typeface="+mn-ea"/>
                  </a:rPr>
                  <a:t>的</a:t>
                </a:r>
              </a:p>
              <a:p>
                <a:endParaRPr lang="zh-CN" altLang="en-US" sz="1800" b="0" i="0" dirty="0">
                  <a:effectLst/>
                  <a:latin typeface="+mn-ea"/>
                  <a:ea typeface="+mn-ea"/>
                </a:endParaRPr>
              </a:p>
              <a:p>
                <a:endParaRPr lang="zh-CN" altLang="en-US" sz="1800" b="0" i="0" dirty="0">
                  <a:effectLst/>
                  <a:latin typeface="+mn-ea"/>
                  <a:ea typeface="+mn-ea"/>
                </a:endParaRPr>
              </a:p>
            </p:txBody>
          </p:sp>
        </mc:Choice>
        <mc:Fallback xmlns="">
          <p:sp>
            <p:nvSpPr>
              <p:cNvPr id="3" name="内容占位符 2">
                <a:extLst>
                  <a:ext uri="{FF2B5EF4-FFF2-40B4-BE49-F238E27FC236}">
                    <a16:creationId xmlns:a16="http://schemas.microsoft.com/office/drawing/2014/main" id="{6EA06BD1-9D89-EFAB-1D7A-B237D5C22B5E}"/>
                  </a:ext>
                </a:extLst>
              </p:cNvPr>
              <p:cNvSpPr>
                <a:spLocks noGrp="1" noRot="1" noChangeAspect="1" noMove="1" noResize="1" noEditPoints="1" noAdjustHandles="1" noChangeArrowheads="1" noChangeShapeType="1" noTextEdit="1"/>
              </p:cNvSpPr>
              <p:nvPr>
                <p:ph idx="1"/>
              </p:nvPr>
            </p:nvSpPr>
            <p:spPr>
              <a:blipFill>
                <a:blip r:embed="rId2"/>
                <a:stretch>
                  <a:fillRect l="-299" t="-5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741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9E398-80BF-9CA6-7690-BDA30D850DDD}"/>
              </a:ext>
            </a:extLst>
          </p:cNvPr>
          <p:cNvSpPr>
            <a:spLocks noGrp="1"/>
          </p:cNvSpPr>
          <p:nvPr>
            <p:ph type="title"/>
          </p:nvPr>
        </p:nvSpPr>
        <p:spPr/>
        <p:txBody>
          <a:bodyPr/>
          <a:lstStyle/>
          <a:p>
            <a:r>
              <a:rPr lang="en-US" altLang="zh-CN" dirty="0" err="1"/>
              <a:t>Nauuo</a:t>
            </a:r>
            <a:r>
              <a:rPr lang="en-US" altLang="zh-CN" dirty="0"/>
              <a:t> and Bug</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A06BD1-9D89-EFAB-1D7A-B237D5C22B5E}"/>
                  </a:ext>
                </a:extLst>
              </p:cNvPr>
              <p:cNvSpPr>
                <a:spLocks noGrp="1"/>
              </p:cNvSpPr>
              <p:nvPr>
                <p:ph idx="1"/>
              </p:nvPr>
            </p:nvSpPr>
            <p:spPr/>
            <p:txBody>
              <a:bodyPr/>
              <a:lstStyle/>
              <a:p>
                <a:r>
                  <a:rPr lang="zh-CN" altLang="en-US" sz="1800" b="0" i="0" dirty="0">
                    <a:effectLst/>
                    <a:latin typeface="+mn-ea"/>
                    <a:ea typeface="+mn-ea"/>
                  </a:rPr>
                  <a:t>考虑总的信息量是</a:t>
                </a:r>
                <a:r>
                  <a:rPr lang="en-US" altLang="zh-CN" sz="1800" b="0" i="0" dirty="0">
                    <a:effectLst/>
                    <a:latin typeface="+mn-ea"/>
                    <a:ea typeface="+mn-ea"/>
                  </a:rPr>
                  <a:t>O(</a:t>
                </a:r>
                <a:r>
                  <a:rPr lang="en-US" altLang="zh-CN" sz="1800" b="0" i="0" dirty="0" err="1">
                    <a:effectLst/>
                    <a:latin typeface="+mn-ea"/>
                    <a:ea typeface="+mn-ea"/>
                  </a:rPr>
                  <a:t>nlogn</a:t>
                </a:r>
                <a:r>
                  <a:rPr lang="en-US" altLang="zh-CN" sz="1800" b="0" i="0" dirty="0">
                    <a:effectLst/>
                    <a:latin typeface="+mn-ea"/>
                    <a:ea typeface="+mn-ea"/>
                  </a:rPr>
                  <a:t>)</a:t>
                </a:r>
                <a:r>
                  <a:rPr lang="zh-CN" altLang="en-US" sz="1800" b="0" i="0" dirty="0">
                    <a:effectLst/>
                    <a:latin typeface="+mn-ea"/>
                    <a:ea typeface="+mn-ea"/>
                  </a:rPr>
                  <a:t>空间上可以承受，但是注意</a:t>
                </a:r>
                <a:r>
                  <a:rPr lang="en-US" altLang="zh-CN" sz="1800" b="0" i="0" dirty="0">
                    <a:effectLst/>
                    <a:latin typeface="+mn-ea"/>
                    <a:ea typeface="+mn-ea"/>
                  </a:rPr>
                  <a:t>n</a:t>
                </a:r>
                <a:r>
                  <a:rPr lang="zh-CN" altLang="en-US" sz="1800" b="0" i="0" dirty="0">
                    <a:effectLst/>
                    <a:latin typeface="+mn-ea"/>
                    <a:ea typeface="+mn-ea"/>
                  </a:rPr>
                  <a:t>非常大，所以时间上必须线性处理每个点的信息</a:t>
                </a:r>
                <a:endParaRPr lang="en-US" altLang="zh-CN" sz="1800" b="0" i="0" dirty="0">
                  <a:effectLst/>
                  <a:latin typeface="+mn-ea"/>
                  <a:ea typeface="+mn-ea"/>
                </a:endParaRPr>
              </a:p>
              <a:p>
                <a:r>
                  <a:rPr lang="zh-CN" altLang="en-US" sz="1800" b="0" i="0" dirty="0">
                    <a:effectLst/>
                    <a:latin typeface="+mn-ea"/>
                    <a:ea typeface="+mn-ea"/>
                  </a:rPr>
                  <a:t>而每个点的信息由左右两个点合并起来得到</a:t>
                </a:r>
              </a:p>
              <a:p>
                <a:r>
                  <a:rPr lang="zh-CN" altLang="en-US" sz="1800" b="0" i="0" dirty="0">
                    <a:effectLst/>
                    <a:latin typeface="+mn-ea"/>
                    <a:ea typeface="+mn-ea"/>
                  </a:rPr>
                  <a:t>左边选</a:t>
                </a:r>
                <a:r>
                  <a:rPr lang="en-US" altLang="zh-CN" sz="1800" b="0" i="0" dirty="0">
                    <a:effectLst/>
                    <a:latin typeface="+mn-ea"/>
                    <a:ea typeface="+mn-ea"/>
                  </a:rPr>
                  <a:t>x</a:t>
                </a:r>
                <a:r>
                  <a:rPr lang="zh-CN" altLang="en-US" sz="1800" b="0" i="0" dirty="0">
                    <a:effectLst/>
                    <a:latin typeface="+mn-ea"/>
                    <a:ea typeface="+mn-ea"/>
                  </a:rPr>
                  <a:t>个，右边选</a:t>
                </a:r>
                <a:r>
                  <a:rPr lang="en-US" altLang="zh-CN" sz="1800" b="0" i="0" dirty="0">
                    <a:effectLst/>
                    <a:latin typeface="+mn-ea"/>
                    <a:ea typeface="+mn-ea"/>
                  </a:rPr>
                  <a:t>y</a:t>
                </a:r>
                <a:r>
                  <a:rPr lang="zh-CN" altLang="en-US" sz="1800" b="0" i="0" dirty="0">
                    <a:effectLst/>
                    <a:latin typeface="+mn-ea"/>
                    <a:ea typeface="+mn-ea"/>
                  </a:rPr>
                  <a:t>个的贡献是</a:t>
                </a:r>
                <a:r>
                  <a:rPr lang="en-US" altLang="zh-CN" sz="1800" b="0" i="0" dirty="0">
                    <a:effectLst/>
                    <a:latin typeface="+mn-ea"/>
                    <a:ea typeface="+mn-ea"/>
                  </a:rPr>
                  <a:t>max(</a:t>
                </a:r>
                <a:r>
                  <a:rPr lang="en-US" altLang="zh-CN" sz="1800" b="0" i="0" dirty="0" err="1">
                    <a:effectLst/>
                    <a:latin typeface="+mn-ea"/>
                    <a:ea typeface="+mn-ea"/>
                  </a:rPr>
                  <a:t>ans</a:t>
                </a:r>
                <a:r>
                  <a:rPr lang="en-US" altLang="zh-CN" sz="1800" b="0" i="0" dirty="0">
                    <a:effectLst/>
                    <a:latin typeface="+mn-ea"/>
                    <a:ea typeface="+mn-ea"/>
                  </a:rPr>
                  <a:t>[lc][x],</a:t>
                </a:r>
                <a:r>
                  <a:rPr lang="en-US" altLang="zh-CN" sz="1800" b="0" i="0" dirty="0" err="1">
                    <a:effectLst/>
                    <a:latin typeface="+mn-ea"/>
                    <a:ea typeface="+mn-ea"/>
                  </a:rPr>
                  <a:t>ans</a:t>
                </a:r>
                <a:r>
                  <a:rPr lang="en-US" altLang="zh-CN" sz="1800" b="0" i="0" dirty="0">
                    <a:effectLst/>
                    <a:latin typeface="+mn-ea"/>
                    <a:ea typeface="+mn-ea"/>
                  </a:rPr>
                  <a:t>[</a:t>
                </a:r>
                <a:r>
                  <a:rPr lang="en-US" altLang="zh-CN" sz="1800" b="0" i="0" dirty="0" err="1">
                    <a:effectLst/>
                    <a:latin typeface="+mn-ea"/>
                    <a:ea typeface="+mn-ea"/>
                  </a:rPr>
                  <a:t>rc</a:t>
                </a:r>
                <a:r>
                  <a:rPr lang="en-US" altLang="zh-CN" sz="1800" b="0" i="0" dirty="0">
                    <a:effectLst/>
                    <a:latin typeface="+mn-ea"/>
                    <a:ea typeface="+mn-ea"/>
                  </a:rPr>
                  <a:t>][y]+</a:t>
                </a:r>
                <a:r>
                  <a:rPr lang="en-US" altLang="zh-CN" sz="1800" b="0" i="0" dirty="0" err="1">
                    <a:effectLst/>
                    <a:latin typeface="+mn-ea"/>
                    <a:ea typeface="+mn-ea"/>
                  </a:rPr>
                  <a:t>x∗p−sum</a:t>
                </a:r>
                <a:r>
                  <a:rPr lang="en-US" altLang="zh-CN" sz="1800" b="0" i="0" dirty="0">
                    <a:effectLst/>
                    <a:latin typeface="+mn-ea"/>
                    <a:ea typeface="+mn-ea"/>
                  </a:rPr>
                  <a:t>[lc])</a:t>
                </a:r>
              </a:p>
              <a:p>
                <a:r>
                  <a:rPr lang="zh-CN" altLang="en-US" sz="1800" b="0" i="0" dirty="0">
                    <a:effectLst/>
                    <a:latin typeface="+mn-ea"/>
                    <a:ea typeface="+mn-ea"/>
                  </a:rPr>
                  <a:t>直接做是</a:t>
                </a:r>
                <a:r>
                  <a:rPr lang="en-US" altLang="zh-CN" sz="1800" b="0" i="0" dirty="0">
                    <a:effectLst/>
                    <a:latin typeface="+mn-ea"/>
                    <a:ea typeface="+mn-ea"/>
                  </a:rPr>
                  <a:t>O(</a:t>
                </a:r>
                <a14:m>
                  <m:oMath xmlns:m="http://schemas.openxmlformats.org/officeDocument/2006/math">
                    <m:sSup>
                      <m:sSupPr>
                        <m:ctrlPr>
                          <a:rPr lang="en-US" altLang="zh-CN" sz="1800" b="0" i="1" dirty="0" smtClean="0">
                            <a:effectLst/>
                            <a:latin typeface="Cambria Math" panose="02040503050406030204" pitchFamily="18" charset="0"/>
                            <a:ea typeface="+mn-ea"/>
                          </a:rPr>
                        </m:ctrlPr>
                      </m:sSupPr>
                      <m:e>
                        <m:r>
                          <a:rPr lang="en-US" altLang="zh-CN" sz="1800" b="0" i="1" dirty="0" smtClean="0">
                            <a:effectLst/>
                            <a:latin typeface="Cambria Math" panose="02040503050406030204" pitchFamily="18" charset="0"/>
                            <a:ea typeface="+mn-ea"/>
                          </a:rPr>
                          <m:t>𝑛</m:t>
                        </m:r>
                      </m:e>
                      <m:sup>
                        <m:r>
                          <a:rPr lang="en-US" altLang="zh-CN" sz="1800" b="0" i="1" dirty="0" smtClean="0">
                            <a:effectLst/>
                            <a:latin typeface="Cambria Math" panose="02040503050406030204" pitchFamily="18" charset="0"/>
                            <a:ea typeface="+mn-ea"/>
                          </a:rPr>
                          <m:t>2</m:t>
                        </m:r>
                      </m:sup>
                    </m:sSup>
                  </m:oMath>
                </a14:m>
                <a:r>
                  <a:rPr lang="en-US" altLang="zh-CN" sz="1800" b="0" i="0" dirty="0">
                    <a:effectLst/>
                    <a:latin typeface="+mn-ea"/>
                    <a:ea typeface="+mn-ea"/>
                  </a:rPr>
                  <a:t>)</a:t>
                </a:r>
                <a:r>
                  <a:rPr lang="zh-CN" altLang="en-US" sz="1800" b="0" i="0" dirty="0">
                    <a:effectLst/>
                    <a:latin typeface="+mn-ea"/>
                    <a:ea typeface="+mn-ea"/>
                  </a:rPr>
                  <a:t>的</a:t>
                </a:r>
              </a:p>
              <a:p>
                <a:r>
                  <a:rPr lang="zh-CN" altLang="en-US" sz="1800" b="0" i="0" dirty="0">
                    <a:effectLst/>
                    <a:latin typeface="+mn-ea"/>
                    <a:ea typeface="+mn-ea"/>
                  </a:rPr>
                  <a:t>但是请注意到随着</a:t>
                </a:r>
                <a:r>
                  <a:rPr lang="en-US" altLang="zh-CN" sz="1800" b="0" i="0" dirty="0" err="1">
                    <a:effectLst/>
                    <a:latin typeface="+mn-ea"/>
                    <a:ea typeface="+mn-ea"/>
                  </a:rPr>
                  <a:t>x+y</a:t>
                </a:r>
                <a:r>
                  <a:rPr lang="zh-CN" altLang="en-US" sz="1800" b="0" i="0" dirty="0">
                    <a:effectLst/>
                    <a:latin typeface="+mn-ea"/>
                    <a:ea typeface="+mn-ea"/>
                  </a:rPr>
                  <a:t>增大，</a:t>
                </a:r>
                <a:r>
                  <a:rPr lang="en-US" altLang="zh-CN" sz="1800" b="0" i="0" dirty="0">
                    <a:effectLst/>
                    <a:latin typeface="+mn-ea"/>
                    <a:ea typeface="+mn-ea"/>
                  </a:rPr>
                  <a:t>x</a:t>
                </a:r>
                <a:r>
                  <a:rPr lang="zh-CN" altLang="en-US" sz="1800" b="0" i="0" dirty="0">
                    <a:effectLst/>
                    <a:latin typeface="+mn-ea"/>
                    <a:ea typeface="+mn-ea"/>
                  </a:rPr>
                  <a:t>是不降的，这个性质是由前面导出来的</a:t>
                </a:r>
              </a:p>
              <a:p>
                <a:r>
                  <a:rPr lang="zh-CN" altLang="en-US" sz="1800" b="0" i="0" dirty="0">
                    <a:effectLst/>
                    <a:latin typeface="+mn-ea"/>
                    <a:ea typeface="+mn-ea"/>
                  </a:rPr>
                  <a:t>于是只需双指针即可做到线性</a:t>
                </a:r>
              </a:p>
              <a:p>
                <a:r>
                  <a:rPr lang="zh-CN" altLang="en-US" sz="1800" b="0" i="0" dirty="0">
                    <a:effectLst/>
                    <a:latin typeface="+mn-ea"/>
                    <a:ea typeface="+mn-ea"/>
                  </a:rPr>
                  <a:t>总时间复杂度是</a:t>
                </a:r>
                <a:r>
                  <a:rPr lang="en-US" altLang="zh-CN" sz="1800" b="0" i="0" dirty="0">
                    <a:effectLst/>
                    <a:latin typeface="+mn-ea"/>
                    <a:ea typeface="+mn-ea"/>
                  </a:rPr>
                  <a:t>O(</a:t>
                </a:r>
                <a:r>
                  <a:rPr lang="en-US" altLang="zh-CN" sz="1800" b="0" i="0" dirty="0" err="1">
                    <a:effectLst/>
                    <a:latin typeface="+mn-ea"/>
                    <a:ea typeface="+mn-ea"/>
                  </a:rPr>
                  <a:t>nlogn+m</a:t>
                </a:r>
                <a14:m>
                  <m:oMath xmlns:m="http://schemas.openxmlformats.org/officeDocument/2006/math">
                    <m:sSup>
                      <m:sSupPr>
                        <m:ctrlPr>
                          <a:rPr lang="en-US" altLang="zh-CN" sz="1800" b="0" i="1" dirty="0" smtClean="0">
                            <a:effectLst/>
                            <a:latin typeface="Cambria Math" panose="02040503050406030204" pitchFamily="18" charset="0"/>
                            <a:ea typeface="+mn-ea"/>
                          </a:rPr>
                        </m:ctrlPr>
                      </m:sSupPr>
                      <m:e>
                        <m:r>
                          <m:rPr>
                            <m:sty m:val="p"/>
                          </m:rPr>
                          <a:rPr lang="en-US" altLang="zh-CN" sz="1800" i="1" dirty="0">
                            <a:latin typeface="Cambria Math" panose="02040503050406030204" pitchFamily="18" charset="0"/>
                            <a:ea typeface="+mn-ea"/>
                          </a:rPr>
                          <m:t>log</m:t>
                        </m:r>
                      </m:e>
                      <m:sup>
                        <m:r>
                          <a:rPr lang="en-US" altLang="zh-CN" sz="1800" b="0" i="1" dirty="0" smtClean="0">
                            <a:effectLst/>
                            <a:latin typeface="Cambria Math" panose="02040503050406030204" pitchFamily="18" charset="0"/>
                            <a:ea typeface="+mn-ea"/>
                          </a:rPr>
                          <m:t>2</m:t>
                        </m:r>
                      </m:sup>
                    </m:sSup>
                  </m:oMath>
                </a14:m>
                <a:r>
                  <a:rPr lang="en-US" altLang="zh-CN" sz="1800" b="0" i="0" dirty="0" err="1">
                    <a:effectLst/>
                    <a:latin typeface="+mn-ea"/>
                    <a:ea typeface="+mn-ea"/>
                  </a:rPr>
                  <a:t>n</a:t>
                </a:r>
                <a:r>
                  <a:rPr lang="en-US" altLang="zh-CN" sz="1800" b="0" i="0" dirty="0">
                    <a:effectLst/>
                    <a:latin typeface="+mn-ea"/>
                    <a:ea typeface="+mn-ea"/>
                  </a:rPr>
                  <a:t>)</a:t>
                </a:r>
                <a:r>
                  <a:rPr lang="zh-CN" altLang="en-US" sz="1800" b="0" i="0" dirty="0">
                    <a:effectLst/>
                    <a:latin typeface="+mn-ea"/>
                    <a:ea typeface="+mn-ea"/>
                  </a:rPr>
                  <a:t>，可以通过</a:t>
                </a:r>
              </a:p>
              <a:p>
                <a:endParaRPr lang="zh-CN" altLang="en-US" sz="1800" b="0" i="0" dirty="0">
                  <a:effectLst/>
                  <a:latin typeface="+mn-ea"/>
                  <a:ea typeface="+mn-ea"/>
                </a:endParaRPr>
              </a:p>
            </p:txBody>
          </p:sp>
        </mc:Choice>
        <mc:Fallback xmlns="">
          <p:sp>
            <p:nvSpPr>
              <p:cNvPr id="3" name="内容占位符 2">
                <a:extLst>
                  <a:ext uri="{FF2B5EF4-FFF2-40B4-BE49-F238E27FC236}">
                    <a16:creationId xmlns:a16="http://schemas.microsoft.com/office/drawing/2014/main" id="{6EA06BD1-9D89-EFAB-1D7A-B237D5C22B5E}"/>
                  </a:ext>
                </a:extLst>
              </p:cNvPr>
              <p:cNvSpPr>
                <a:spLocks noGrp="1" noRot="1" noChangeAspect="1" noMove="1" noResize="1" noEditPoints="1" noAdjustHandles="1" noChangeArrowheads="1" noChangeShapeType="1" noTextEdit="1"/>
              </p:cNvSpPr>
              <p:nvPr>
                <p:ph idx="1"/>
              </p:nvPr>
            </p:nvSpPr>
            <p:spPr>
              <a:blipFill>
                <a:blip r:embed="rId2"/>
                <a:stretch>
                  <a:fillRect l="-299" t="-566" r="-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3817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928DA-B034-3D19-4AF2-26F99BC03334}"/>
              </a:ext>
            </a:extLst>
          </p:cNvPr>
          <p:cNvSpPr>
            <a:spLocks noGrp="1"/>
          </p:cNvSpPr>
          <p:nvPr>
            <p:ph type="title"/>
          </p:nvPr>
        </p:nvSpPr>
        <p:spPr/>
        <p:txBody>
          <a:bodyPr/>
          <a:lstStyle/>
          <a:p>
            <a:r>
              <a:rPr lang="en-US" altLang="zh-CN" dirty="0" err="1"/>
              <a:t>loj</a:t>
            </a:r>
            <a:r>
              <a:rPr lang="en-US" altLang="zh-CN" dirty="0"/>
              <a:t> #3056. HNOI2019 Day1 T3 </a:t>
            </a:r>
            <a:r>
              <a:rPr lang="zh-CN" altLang="en-US" dirty="0"/>
              <a:t>多边形</a:t>
            </a:r>
          </a:p>
        </p:txBody>
      </p:sp>
      <p:sp>
        <p:nvSpPr>
          <p:cNvPr id="3" name="内容占位符 2">
            <a:extLst>
              <a:ext uri="{FF2B5EF4-FFF2-40B4-BE49-F238E27FC236}">
                <a16:creationId xmlns:a16="http://schemas.microsoft.com/office/drawing/2014/main" id="{AD995035-C431-195D-EF24-4B30933F72F8}"/>
              </a:ext>
            </a:extLst>
          </p:cNvPr>
          <p:cNvSpPr>
            <a:spLocks noGrp="1"/>
          </p:cNvSpPr>
          <p:nvPr>
            <p:ph idx="1"/>
          </p:nvPr>
        </p:nvSpPr>
        <p:spPr/>
        <p:txBody>
          <a:bodyPr/>
          <a:lstStyle/>
          <a:p>
            <a:r>
              <a:rPr lang="zh-CN" altLang="en-US" sz="1800" dirty="0"/>
              <a:t>应该讲不到这里</a:t>
            </a:r>
            <a:endParaRPr lang="en-US" altLang="zh-CN" sz="1800" dirty="0"/>
          </a:p>
          <a:p>
            <a:r>
              <a:rPr lang="zh-CN" altLang="en-US" sz="1800" dirty="0"/>
              <a:t>题目太长大家自己看</a:t>
            </a:r>
          </a:p>
        </p:txBody>
      </p:sp>
    </p:spTree>
    <p:extLst>
      <p:ext uri="{BB962C8B-B14F-4D97-AF65-F5344CB8AC3E}">
        <p14:creationId xmlns:p14="http://schemas.microsoft.com/office/powerpoint/2010/main" val="93720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5DFB-1366-71A8-530C-ED43C97791C1}"/>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E6BF2695-57D3-7D1A-BE74-A4D164D96ED5}"/>
              </a:ext>
            </a:extLst>
          </p:cNvPr>
          <p:cNvSpPr>
            <a:spLocks noGrp="1"/>
          </p:cNvSpPr>
          <p:nvPr>
            <p:ph type="subTitle" idx="1"/>
          </p:nvPr>
        </p:nvSpPr>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928DA-B034-3D19-4AF2-26F99BC03334}"/>
              </a:ext>
            </a:extLst>
          </p:cNvPr>
          <p:cNvSpPr>
            <a:spLocks noGrp="1"/>
          </p:cNvSpPr>
          <p:nvPr>
            <p:ph type="title"/>
          </p:nvPr>
        </p:nvSpPr>
        <p:spPr/>
        <p:txBody>
          <a:bodyPr/>
          <a:lstStyle/>
          <a:p>
            <a:r>
              <a:rPr lang="zh-CN" altLang="en-US" dirty="0"/>
              <a:t>多边形</a:t>
            </a:r>
          </a:p>
        </p:txBody>
      </p:sp>
      <p:sp>
        <p:nvSpPr>
          <p:cNvPr id="3" name="内容占位符 2">
            <a:extLst>
              <a:ext uri="{FF2B5EF4-FFF2-40B4-BE49-F238E27FC236}">
                <a16:creationId xmlns:a16="http://schemas.microsoft.com/office/drawing/2014/main" id="{AD995035-C431-195D-EF24-4B30933F72F8}"/>
              </a:ext>
            </a:extLst>
          </p:cNvPr>
          <p:cNvSpPr>
            <a:spLocks noGrp="1"/>
          </p:cNvSpPr>
          <p:nvPr>
            <p:ph idx="1"/>
          </p:nvPr>
        </p:nvSpPr>
        <p:spPr/>
        <p:txBody>
          <a:bodyPr/>
          <a:lstStyle/>
          <a:p>
            <a:r>
              <a:rPr lang="zh-CN" altLang="en-US" sz="1800" dirty="0"/>
              <a:t>应该讲不到这里</a:t>
            </a:r>
            <a:endParaRPr lang="en-US" altLang="zh-CN" sz="1800" dirty="0"/>
          </a:p>
          <a:p>
            <a:r>
              <a:rPr lang="zh-CN" altLang="en-US" sz="1800" dirty="0"/>
              <a:t>题目太长大家自己看</a:t>
            </a:r>
            <a:endParaRPr lang="en-US" altLang="zh-CN" sz="1800" dirty="0"/>
          </a:p>
          <a:p>
            <a:r>
              <a:rPr lang="zh-CN" altLang="en-US" sz="1800"/>
              <a:t>题解也就敷衍了事了</a:t>
            </a:r>
            <a:endParaRPr lang="zh-CN" altLang="en-US" sz="1800" dirty="0"/>
          </a:p>
        </p:txBody>
      </p:sp>
    </p:spTree>
    <p:extLst>
      <p:ext uri="{BB962C8B-B14F-4D97-AF65-F5344CB8AC3E}">
        <p14:creationId xmlns:p14="http://schemas.microsoft.com/office/powerpoint/2010/main" val="362194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928DA-B034-3D19-4AF2-26F99BC03334}"/>
              </a:ext>
            </a:extLst>
          </p:cNvPr>
          <p:cNvSpPr>
            <a:spLocks noGrp="1"/>
          </p:cNvSpPr>
          <p:nvPr>
            <p:ph type="title"/>
          </p:nvPr>
        </p:nvSpPr>
        <p:spPr/>
        <p:txBody>
          <a:bodyPr/>
          <a:lstStyle/>
          <a:p>
            <a:r>
              <a:rPr lang="zh-CN" altLang="en-US" dirty="0"/>
              <a:t>多边形</a:t>
            </a:r>
          </a:p>
        </p:txBody>
      </p:sp>
      <p:sp>
        <p:nvSpPr>
          <p:cNvPr id="3" name="内容占位符 2">
            <a:extLst>
              <a:ext uri="{FF2B5EF4-FFF2-40B4-BE49-F238E27FC236}">
                <a16:creationId xmlns:a16="http://schemas.microsoft.com/office/drawing/2014/main" id="{AD995035-C431-195D-EF24-4B30933F72F8}"/>
              </a:ext>
            </a:extLst>
          </p:cNvPr>
          <p:cNvSpPr>
            <a:spLocks noGrp="1"/>
          </p:cNvSpPr>
          <p:nvPr>
            <p:ph idx="1"/>
          </p:nvPr>
        </p:nvSpPr>
        <p:spPr/>
        <p:txBody>
          <a:bodyPr/>
          <a:lstStyle/>
          <a:p>
            <a:r>
              <a:rPr lang="zh-CN" altLang="en-US" sz="1800" dirty="0"/>
              <a:t>应该讲不到这里</a:t>
            </a:r>
            <a:endParaRPr lang="en-US" altLang="zh-CN" sz="1800" dirty="0"/>
          </a:p>
          <a:p>
            <a:r>
              <a:rPr lang="zh-CN" altLang="en-US" sz="1800" dirty="0"/>
              <a:t>题目太长大家自己看</a:t>
            </a:r>
          </a:p>
        </p:txBody>
      </p:sp>
      <p:pic>
        <p:nvPicPr>
          <p:cNvPr id="5" name="图片 4">
            <a:extLst>
              <a:ext uri="{FF2B5EF4-FFF2-40B4-BE49-F238E27FC236}">
                <a16:creationId xmlns:a16="http://schemas.microsoft.com/office/drawing/2014/main" id="{1078FEC2-3972-9509-51B6-21772DD2B1CA}"/>
              </a:ext>
            </a:extLst>
          </p:cNvPr>
          <p:cNvPicPr>
            <a:picLocks noChangeAspect="1"/>
          </p:cNvPicPr>
          <p:nvPr/>
        </p:nvPicPr>
        <p:blipFill>
          <a:blip r:embed="rId2"/>
          <a:stretch>
            <a:fillRect/>
          </a:stretch>
        </p:blipFill>
        <p:spPr>
          <a:xfrm>
            <a:off x="587170" y="952508"/>
            <a:ext cx="7969660" cy="5350014"/>
          </a:xfrm>
          <a:prstGeom prst="rect">
            <a:avLst/>
          </a:prstGeom>
        </p:spPr>
      </p:pic>
    </p:spTree>
    <p:extLst>
      <p:ext uri="{BB962C8B-B14F-4D97-AF65-F5344CB8AC3E}">
        <p14:creationId xmlns:p14="http://schemas.microsoft.com/office/powerpoint/2010/main" val="306028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t>甲苯先生的线段树</a:t>
            </a:r>
            <a:br>
              <a:rPr lang="zh-CN" altLang="en-US"/>
            </a:b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sz="1800"/>
                  <a:t>注意这个贡献和系数需要知道总共走了几步才能够计算</a:t>
                </a:r>
              </a:p>
              <a:p>
                <a:r>
                  <a:rPr sz="1800"/>
                  <a:t>于是不难想到枚举深度，注意左右都可以走，因此要同时枚举两侧的深度</a:t>
                </a:r>
              </a:p>
              <a:p>
                <a:r>
                  <a:rPr sz="1800"/>
                  <a:t>注意到b&lt;</a:t>
                </a:r>
                <a14:m>
                  <m:oMath xmlns:m="http://schemas.openxmlformats.org/officeDocument/2006/math">
                    <m:sSup>
                      <m:sSupPr>
                        <m:ctrlPr>
                          <a:rPr lang="en-US" altLang="zh-CN" sz="1800" i="1" strike="noStrike" noProof="1">
                            <a:latin typeface="Cambria Math" panose="02040503050406030204" pitchFamily="18" charset="0"/>
                            <a:cs typeface="Cambria Math" panose="02040503050406030204" charset="0"/>
                          </a:rPr>
                        </m:ctrlPr>
                      </m:sSupPr>
                      <m:e>
                        <m:r>
                          <a:rPr lang="en-US" altLang="zh-CN" sz="1800" i="1" strike="noStrike" noProof="1">
                            <a:latin typeface="Cambria Math" panose="02040503050406030204" charset="0"/>
                            <a:cs typeface="Cambria Math" panose="02040503050406030204" charset="0"/>
                          </a:rPr>
                          <m:t>2</m:t>
                        </m:r>
                      </m:e>
                      <m:sup>
                        <m:r>
                          <a:rPr lang="en-US" altLang="zh-CN" sz="1800" i="1" strike="noStrike" noProof="1">
                            <a:latin typeface="Cambria Math" panose="02040503050406030204" charset="0"/>
                            <a:cs typeface="Cambria Math" panose="02040503050406030204" charset="0"/>
                          </a:rPr>
                          <m:t>𝑥</m:t>
                        </m:r>
                        <m:r>
                          <a:rPr lang="en-US" altLang="zh-CN" sz="1800" i="1" strike="noStrike" noProof="1">
                            <a:latin typeface="Cambria Math" panose="02040503050406030204" charset="0"/>
                            <a:cs typeface="Cambria Math" panose="02040503050406030204" charset="0"/>
                          </a:rPr>
                          <m:t>+1</m:t>
                        </m:r>
                      </m:sup>
                    </m:sSup>
                    <m:r>
                      <a:rPr lang="en-US" altLang="zh-CN" sz="1800" i="1" strike="noStrike" noProof="1">
                        <a:latin typeface="Cambria Math" panose="02040503050406030204" charset="0"/>
                        <a:cs typeface="Cambria Math" panose="02040503050406030204" charset="0"/>
                      </a:rPr>
                      <m:t>−1</m:t>
                    </m:r>
                  </m:oMath>
                </a14:m>
                <a:r>
                  <a:rPr sz="1800"/>
                  <a:t>是显然的</a:t>
                </a:r>
              </a:p>
              <a:p>
                <a:r>
                  <a:rPr sz="1800"/>
                  <a:t>所以枚举了深度就可以唯一地确定a和b</a:t>
                </a:r>
              </a:p>
              <a:p>
                <a:r>
                  <a:rPr sz="1800"/>
                  <a:t>假设左侧的深度是i，右侧的深度是j</a:t>
                </a:r>
              </a:p>
              <a:p>
                <a:r>
                  <a:rPr sz="1800"/>
                  <a:t>那么我们直接</a:t>
                </a:r>
                <a:r>
                  <a:rPr lang="en-US" altLang="zh-CN" sz="1800"/>
                  <a:t>dp</a:t>
                </a:r>
                <a:r>
                  <a:rPr sz="1800"/>
                  <a:t>不好做，由于popcount的限制没法按位做</a:t>
                </a:r>
                <a:r>
                  <a:rPr lang="en-US" altLang="zh-CN" sz="1800"/>
                  <a:t>dp</a:t>
                </a:r>
              </a:p>
              <a:p>
                <a:r>
                  <a:rPr lang="en-US" altLang="zh-CN" sz="1800"/>
                  <a:t>所以考虑枚举popcount，这样就可以知道左右两边的和了，只需要算popcount恰为我们枚举的值的方案</a:t>
                </a:r>
              </a:p>
              <a:p>
                <a:r>
                  <a:rPr lang="en-US" altLang="zh-CN" sz="1800"/>
                  <a:t>按位dp是trivial的</a:t>
                </a:r>
              </a:p>
              <a:p>
                <a:endParaRPr lang="en-US" altLang="zh-CN" sz="1800"/>
              </a:p>
              <a:p>
                <a:pPr marL="0" indent="0">
                  <a:buNone/>
                </a:pPr>
                <a:endParaRPr lang="en-US" altLang="zh-CN" sz="180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796"/>
                </a:stretch>
              </a:blipFill>
            </p:spPr>
            <p:txBody>
              <a:bodyPr/>
              <a:lstStyle/>
              <a:p>
                <a:r>
                  <a:rPr lang="zh-CN" altLang="en-US">
                    <a:noFill/>
                  </a:rPr>
                  <a:t> </a:t>
                </a:r>
              </a:p>
            </p:txBody>
          </p:sp>
        </mc:Fallback>
      </mc:AlternateContent>
      <p:graphicFrame>
        <p:nvGraphicFramePr>
          <p:cNvPr id="2" name="对象 1">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t>甲苯先生的线段树</a:t>
            </a:r>
            <a:br>
              <a:rPr lang="zh-CN" altLang="en-US"/>
            </a:b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1800"/>
                  <a:t>所以考虑枚举popcount，这样就可以知道左右两边的和了，只需要算popcount恰为我们枚举的值的方案</a:t>
                </a:r>
              </a:p>
              <a:p>
                <a:r>
                  <a:rPr lang="en-US" altLang="zh-CN" sz="1800"/>
                  <a:t>按位dp是trivial的</a:t>
                </a:r>
              </a:p>
              <a:p>
                <a:r>
                  <a:rPr lang="en-US" altLang="zh-CN" sz="1800"/>
                  <a:t>f[i][j][0/1]表示当前要填第i位，已经填了j个1，上一位是否有进位的方案数</a:t>
                </a:r>
              </a:p>
              <a:p>
                <a:r>
                  <a:rPr lang="en-US" altLang="zh-CN" sz="1800"/>
                  <a:t>转移看长度限制转移即可</a:t>
                </a:r>
              </a:p>
              <a:p>
                <a:r>
                  <a:rPr lang="en-US" altLang="zh-CN" sz="1800"/>
                  <a:t>复杂度O(</a:t>
                </a:r>
                <a14:m>
                  <m:oMath xmlns:m="http://schemas.openxmlformats.org/officeDocument/2006/math">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𝑑</m:t>
                        </m:r>
                      </m:e>
                      <m:sup>
                        <m:r>
                          <a:rPr lang="en-US" altLang="zh-CN" sz="1800" i="1">
                            <a:latin typeface="Cambria Math" panose="02040503050406030204" charset="0"/>
                            <a:cs typeface="Cambria Math" panose="02040503050406030204" charset="0"/>
                          </a:rPr>
                          <m:t>5</m:t>
                        </m:r>
                      </m:sup>
                    </m:sSup>
                  </m:oMath>
                </a14:m>
                <a:r>
                  <a:rPr lang="en-US" altLang="zh-CN" sz="1800"/>
                  <a:t>)，常数小随便过</a:t>
                </a:r>
              </a:p>
              <a:p>
                <a:pPr marL="0" indent="0">
                  <a:buNone/>
                </a:pPr>
                <a:endParaRPr lang="en-US" altLang="zh-CN" sz="180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graphicFrame>
        <p:nvGraphicFramePr>
          <p:cNvPr id="2" name="对象 1">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Luogu 5776 [SNOI2013]Quare</a:t>
            </a:r>
          </a:p>
        </p:txBody>
      </p:sp>
      <p:sp>
        <p:nvSpPr>
          <p:cNvPr id="3" name="内容占位符 2"/>
          <p:cNvSpPr>
            <a:spLocks noGrp="1"/>
          </p:cNvSpPr>
          <p:nvPr>
            <p:ph idx="1"/>
          </p:nvPr>
        </p:nvSpPr>
        <p:spPr/>
        <p:txBody>
          <a:bodyPr/>
          <a:lstStyle/>
          <a:p>
            <a:r>
              <a:rPr lang="zh-CN" altLang="en-US" sz="1800"/>
              <a:t>再来一道简单题</a:t>
            </a:r>
          </a:p>
          <a:p>
            <a:r>
              <a:rPr lang="zh-CN" altLang="en-US" sz="1800"/>
              <a:t>给定一个无向图，求包含所有点的最小权边双连通子图</a:t>
            </a:r>
          </a:p>
          <a:p>
            <a:r>
              <a:rPr lang="en-US" altLang="zh-CN" sz="1800"/>
              <a:t>n&lt;=12,m&lt;=40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Quare</a:t>
            </a:r>
            <a:br>
              <a:rPr lang="zh-CN" altLang="en-US"/>
            </a:b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a:t>我们发现n&lt;=12，不难想到枚举子集转移</a:t>
                </a:r>
              </a:p>
              <a:p>
                <a:r>
                  <a:rPr lang="zh-CN" altLang="en-US" sz="1800"/>
                  <a:t>仔细思考一下，发现新的双联通分量可以由原来的上面插一条链构成</a:t>
                </a:r>
              </a:p>
              <a:p>
                <a:r>
                  <a:rPr lang="zh-CN" altLang="en-US" sz="1800"/>
                  <a:t>于是只需处理g[S][i][j]表示一条链包含S内的点，两端点分别是i,j的最小值</a:t>
                </a:r>
              </a:p>
              <a:p>
                <a:r>
                  <a:rPr lang="zh-CN" altLang="en-US" sz="1800"/>
                  <a:t>再预处理每个点到每个集合的边的最小和次小值就可以转移了</a:t>
                </a:r>
                <a:r>
                  <a:rPr lang="en-US" altLang="zh-CN" sz="1800"/>
                  <a:t>	</a:t>
                </a:r>
                <a:endParaRPr lang="zh-CN" altLang="en-US" sz="1800"/>
              </a:p>
              <a:p>
                <a:r>
                  <a:rPr lang="zh-CN" altLang="en-US" sz="1800"/>
                  <a:t>时间大概是O(</a:t>
                </a:r>
                <a14:m>
                  <m:oMath xmlns:m="http://schemas.openxmlformats.org/officeDocument/2006/math">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3</m:t>
                        </m:r>
                      </m:e>
                      <m:sup>
                        <m:r>
                          <a:rPr lang="en-US" altLang="zh-CN" sz="1800" i="1">
                            <a:latin typeface="Cambria Math" panose="02040503050406030204" charset="0"/>
                            <a:cs typeface="Cambria Math" panose="02040503050406030204" charset="0"/>
                          </a:rPr>
                          <m:t>𝑛</m:t>
                        </m:r>
                      </m:sup>
                    </m:sSup>
                    <m:sSup>
                      <m:sSupPr>
                        <m:ctrlPr>
                          <a:rPr lang="en-US" altLang="zh-CN" sz="1800" i="1">
                            <a:latin typeface="Cambria Math" panose="02040503050406030204" pitchFamily="18" charset="0"/>
                            <a:cs typeface="Cambria Math" panose="02040503050406030204" charset="0"/>
                          </a:rPr>
                        </m:ctrlPr>
                      </m:sSupPr>
                      <m:e>
                        <m:r>
                          <a:rPr lang="en-US" altLang="zh-CN" sz="1800" i="1">
                            <a:latin typeface="Cambria Math" panose="02040503050406030204" charset="0"/>
                            <a:cs typeface="Cambria Math" panose="02040503050406030204" charset="0"/>
                          </a:rPr>
                          <m:t>𝑛</m:t>
                        </m:r>
                      </m:e>
                      <m:sup>
                        <m:r>
                          <a:rPr lang="en-US" altLang="zh-CN" sz="1800" i="1">
                            <a:latin typeface="Cambria Math" panose="02040503050406030204" charset="0"/>
                            <a:cs typeface="Cambria Math" panose="02040503050406030204" charset="0"/>
                          </a:rPr>
                          <m:t>2</m:t>
                        </m:r>
                      </m:sup>
                    </m:sSup>
                  </m:oMath>
                </a14:m>
                <a:r>
                  <a:rPr lang="zh-CN" altLang="en-US" sz="1800"/>
                  <a:t>)</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2" r="6" b="6"/>
                </a:stretch>
              </a:blipFill>
            </p:spPr>
            <p:txBody>
              <a:bodyPr/>
              <a:lstStyle/>
              <a:p>
                <a:r>
                  <a:rPr lang="zh-CN" altLang="en-US">
                    <a:noFill/>
                  </a:rPr>
                  <a:t> </a:t>
                </a:r>
              </a:p>
            </p:txBody>
          </p:sp>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FhYTA4MjJhMTc0OTkxNmQxYmM4ODFjYWM5MDQ0Ym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2*i*1"/>
  <p:tag name="KSO_WM_UNIT_LAYERLEVEL" val="1"/>
  <p:tag name="KSO_WM_TAG_VERSION" val="1.0"/>
  <p:tag name="KSO_WM_BEAUTIFY_FLAG" val="#wm#"/>
  <p:tag name="KSO_WM_UNIT_TYPE" val="i"/>
  <p:tag name="KSO_WM_UNIT_INDEX" val="1"/>
  <p:tag name="KSO_WM_UNIT_DIAGRAM_ISNUMVISUAL" val="0"/>
  <p:tag name="KSO_WM_UNIT_DIAGRAM_ISREFERUNIT"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6"/>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6"/>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44_1"/>
  <p:tag name="KSO_WM_TEMPLATE_CATEGORY" val="custom"/>
  <p:tag name="KSO_WM_TEMPLATE_INDEX" val="20196576"/>
  <p:tag name="KSO_WM_TEMPLATE_SUBCATEGORY" val="0"/>
  <p:tag name="KSO_WM_TEMPLATE_THUMBS_INDEX"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2*i*1"/>
  <p:tag name="KSO_WM_UNIT_LAYERLEVEL" val="1"/>
  <p:tag name="KSO_WM_TAG_VERSION" val="1.0"/>
  <p:tag name="KSO_WM_BEAUTIFY_FLAG" val="#wm#"/>
  <p:tag name="KSO_WM_UNIT_TYPE" val="i"/>
  <p:tag name="KSO_WM_UNIT_INDEX" val="1"/>
  <p:tag name="KSO_WM_UNIT_DIAGRAM_ISNUMVISUAL" val="0"/>
  <p:tag name="KSO_WM_UNIT_DIAGRAM_ISREFERUNIT" val="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44_1"/>
  <p:tag name="KSO_WM_TEMPLATE_CATEGORY" val="custom"/>
  <p:tag name="KSO_WM_TEMPLATE_INDEX" val="20196576"/>
  <p:tag name="KSO_WM_TEMPLATE_SUBCATEGORY" val="0"/>
  <p:tag name="KSO_WM_TEMPLATE_THUMBS_INDEX"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4282</Words>
  <Application>Microsoft Office PowerPoint</Application>
  <PresentationFormat>全屏显示(4:3)</PresentationFormat>
  <Paragraphs>304</Paragraphs>
  <Slides>51</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51</vt:i4>
      </vt:variant>
    </vt:vector>
  </HeadingPairs>
  <TitlesOfParts>
    <vt:vector size="60" baseType="lpstr">
      <vt:lpstr>-apple-system</vt:lpstr>
      <vt:lpstr>KaTeX_Main</vt:lpstr>
      <vt:lpstr>微软雅黑</vt:lpstr>
      <vt:lpstr>微软雅黑 Light</vt:lpstr>
      <vt:lpstr>Arial</vt:lpstr>
      <vt:lpstr>Cambria Math</vt:lpstr>
      <vt:lpstr>Office 主题​​</vt:lpstr>
      <vt:lpstr>1_Office 主题​​</vt:lpstr>
      <vt:lpstr>Equation.KSEE3</vt:lpstr>
      <vt:lpstr>杂题选讲</vt:lpstr>
      <vt:lpstr>dp部分</vt:lpstr>
      <vt:lpstr>Luogu 5342 TJOI 2019 Day2 T3 甲苯先生的线段树</vt:lpstr>
      <vt:lpstr>甲苯先生的线段树 </vt:lpstr>
      <vt:lpstr>PowerPoint 演示文稿</vt:lpstr>
      <vt:lpstr>甲苯先生的线段树 </vt:lpstr>
      <vt:lpstr>甲苯先生的线段树 </vt:lpstr>
      <vt:lpstr>Luogu 5776 [SNOI2013]Quare</vt:lpstr>
      <vt:lpstr>Quare </vt:lpstr>
      <vt:lpstr>codeforces Round #718 (Div. 1 + Div. 2) F. Reunion</vt:lpstr>
      <vt:lpstr>Reunion</vt:lpstr>
      <vt:lpstr>Reunion</vt:lpstr>
      <vt:lpstr> ARC 117E - Zero-Sum Ranges 2</vt:lpstr>
      <vt:lpstr>Zero-Sum Ranges 2</vt:lpstr>
      <vt:lpstr>Zero-Sum Ranges 2</vt:lpstr>
      <vt:lpstr>PowerPoint 演示文稿</vt:lpstr>
      <vt:lpstr>Luogu 5289 十二省联考2019 D2T1 皮配</vt:lpstr>
      <vt:lpstr>皮配</vt:lpstr>
      <vt:lpstr>皮配</vt:lpstr>
      <vt:lpstr>皮配</vt:lpstr>
      <vt:lpstr>皮配</vt:lpstr>
      <vt:lpstr>皮配</vt:lpstr>
      <vt:lpstr>皮配</vt:lpstr>
      <vt:lpstr>loj #3057. HNOI2019 Day2 T1 校园旅行</vt:lpstr>
      <vt:lpstr>校园旅行</vt:lpstr>
      <vt:lpstr>校园旅行</vt:lpstr>
      <vt:lpstr>校园旅行</vt:lpstr>
      <vt:lpstr>校园旅行</vt:lpstr>
      <vt:lpstr>趣题部分</vt:lpstr>
      <vt:lpstr>loj #6736. 「2020 集训队论文」最小连通块</vt:lpstr>
      <vt:lpstr>最小连通块 </vt:lpstr>
      <vt:lpstr>最小连通块 </vt:lpstr>
      <vt:lpstr>最小连通块 </vt:lpstr>
      <vt:lpstr>loj #3043. ZJOI2019 Day1 T2 线段树</vt:lpstr>
      <vt:lpstr>线段树</vt:lpstr>
      <vt:lpstr>线段树</vt:lpstr>
      <vt:lpstr>线段树</vt:lpstr>
      <vt:lpstr>loj #2529. ZJOI2018 D2T2 胖</vt:lpstr>
      <vt:lpstr>胖</vt:lpstr>
      <vt:lpstr>胖</vt:lpstr>
      <vt:lpstr>胖</vt:lpstr>
      <vt:lpstr>胖</vt:lpstr>
      <vt:lpstr>Codeforces LATOKEN Round 1 (Div. 1 + Div. 2) F2. Falling Sand</vt:lpstr>
      <vt:lpstr>Falling Sand</vt:lpstr>
      <vt:lpstr>Codeforces Round #564 (Div. 1) F. Nauuo and Bug </vt:lpstr>
      <vt:lpstr>Nauuo and Bug </vt:lpstr>
      <vt:lpstr>Nauuo and Bug </vt:lpstr>
      <vt:lpstr>Nauuo and Bug </vt:lpstr>
      <vt:lpstr>loj #3056. HNOI2019 Day1 T3 多边形</vt:lpstr>
      <vt:lpstr>多边形</vt:lpstr>
      <vt:lpstr>多边形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杂题选讲</dc:title>
  <dc:creator>Lenovo</dc:creator>
  <cp:lastModifiedBy> </cp:lastModifiedBy>
  <cp:revision>37</cp:revision>
  <dcterms:created xsi:type="dcterms:W3CDTF">2022-07-28T11:23:12Z</dcterms:created>
  <dcterms:modified xsi:type="dcterms:W3CDTF">2022-07-30T02:55:48Z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21322A3F7AE648459258372DA34DC671</vt:lpwstr>
  </property>
</Properties>
</file>