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304" r:id="rId4"/>
    <p:sldId id="408" r:id="rId5"/>
    <p:sldId id="362" r:id="rId6"/>
    <p:sldId id="363" r:id="rId7"/>
    <p:sldId id="340" r:id="rId8"/>
    <p:sldId id="342" r:id="rId9"/>
    <p:sldId id="343" r:id="rId10"/>
    <p:sldId id="344" r:id="rId11"/>
    <p:sldId id="345" r:id="rId12"/>
    <p:sldId id="346" r:id="rId13"/>
    <p:sldId id="347" r:id="rId14"/>
    <p:sldId id="354" r:id="rId15"/>
    <p:sldId id="355" r:id="rId16"/>
    <p:sldId id="356" r:id="rId17"/>
    <p:sldId id="357" r:id="rId18"/>
    <p:sldId id="358" r:id="rId19"/>
    <p:sldId id="359" r:id="rId20"/>
    <p:sldId id="348" r:id="rId21"/>
    <p:sldId id="349" r:id="rId22"/>
    <p:sldId id="360" r:id="rId23"/>
    <p:sldId id="361" r:id="rId24"/>
    <p:sldId id="258" r:id="rId25"/>
    <p:sldId id="259" r:id="rId26"/>
    <p:sldId id="269" r:id="rId27"/>
    <p:sldId id="268" r:id="rId28"/>
    <p:sldId id="278" r:id="rId29"/>
    <p:sldId id="280" r:id="rId30"/>
    <p:sldId id="281" r:id="rId31"/>
    <p:sldId id="282" r:id="rId32"/>
    <p:sldId id="283" r:id="rId33"/>
    <p:sldId id="284" r:id="rId34"/>
    <p:sldId id="292" r:id="rId35"/>
    <p:sldId id="294" r:id="rId36"/>
    <p:sldId id="295" r:id="rId37"/>
    <p:sldId id="296" r:id="rId38"/>
    <p:sldId id="297" r:id="rId39"/>
    <p:sldId id="298" r:id="rId40"/>
    <p:sldId id="299" r:id="rId41"/>
    <p:sldId id="262" r:id="rId42"/>
    <p:sldId id="263" r:id="rId43"/>
    <p:sldId id="329" r:id="rId44"/>
    <p:sldId id="265" r:id="rId45"/>
    <p:sldId id="326" r:id="rId46"/>
    <p:sldId id="453" r:id="rId47"/>
    <p:sldId id="327" r:id="rId48"/>
    <p:sldId id="339" r:id="rId49"/>
    <p:sldId id="305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0356D-CDDE-4155-8691-64BD919C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FDEFE-D9D2-4BFF-9FA1-34359EEE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CE25D-43D3-4734-A67C-BCADD0C0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1D1B0-31F9-4196-8262-9D85C96D02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36024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48A53-40CD-44CB-9A5F-EADE620C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7F048-9318-4528-A778-89AB7C87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5F19F-4810-4F2D-86BA-06910E0B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91300-4042-4205-8B73-DC1D7C156E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148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A18EA-562A-40C8-B7B1-B4FF9759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B9FE5-0218-413A-A750-24DCF7CF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E52C8-0F4D-44AD-8CFB-914253F0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F4A91E-4A78-4734-AD11-74A6351E33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318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3C48A9C2-E2C2-445C-BCCD-89809AEF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0223CF74-E273-4A92-8B91-8E68EFE1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9DE7F1C-A467-4ACF-9C10-716F3837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C6D93-F3FF-4A8B-910A-C5D2E8FF5D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999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3A5DBADE-5C6B-42AF-B3CE-D5084B97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706CE805-E52B-4FC9-9432-E70FA927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D975F2BC-5DD3-4482-9143-D937DDEE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D7B220-7C90-4DAB-BD96-94298BD483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0647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98364CDE-FB19-437D-A722-4DC84B88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7AAC8D78-1FF6-4FA3-9944-E91F4F8A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BCC3971C-C12A-40D8-A1F9-CCBBCE98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45CAB-8CB4-4B37-A095-74196AAE94B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0072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1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1CA12EC2-4813-49ED-8FE0-E508DEA0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A3B67655-FAEB-4F0C-8805-0791F3D7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711A0291-8533-4DCD-8F59-0078C0CF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FA6B6-0BC6-4C6E-B7EC-3FD922ACB0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9234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CF394726-629D-4D0A-97AD-19DD6DB7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D7370FC5-9743-4A05-B9E8-87890B1B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240950B9-418A-4AF3-A665-F42B0EB0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B6733-7607-45A3-B364-AF6162B657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6614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1986A4ED-1AE0-49AA-AB03-07230F90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937B1846-AE3E-4EEC-9C25-72B69821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31FFB001-DFE8-4997-8EE6-95D0D132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6B7B2-2E24-4125-9A8E-B434D01554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84981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E6AC3A-A3DC-4836-9A63-328444E7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CD2250-364B-498D-BD82-B245324D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5CBED3-4048-4511-8C9A-530932AB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06EA7E-635C-4D7D-AB42-323203953E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95166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0F57E8CB-3290-43AF-9F78-140EB190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BCB84CEB-4632-4E82-95E8-F656E384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C3BA1520-9510-467D-B80E-FB47DB0C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2DFA43-EDA2-434C-AE1D-498E5DFAE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487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62D2F-97BF-4D5F-BA44-EC78AC92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315C4-99CB-4B39-B814-DA6E7D33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427AE-E045-4594-91F0-34DBFA60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F3E5C-7F06-45C1-B772-979A37201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97706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DB38C2FE-EBE5-42B3-8D6A-CC919338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01F7BD21-73C0-45C1-8201-8860E23A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3B9BA632-6F21-4E7B-AC18-8A9B7299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CBF8E-D33C-4856-A481-4A9B5FD65D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67105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71D50CCB-A3B5-45DC-B331-2E60BAB7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A200DA96-C81D-42B0-BA5E-A79F5420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B11D8C4-09A5-4618-B227-86C7FCE4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B01277-5ED4-4D27-9EAF-7BA5457211B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8452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D32AD8CE-406D-4159-8832-783AFB65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28C5CD1-3469-4338-973E-348D2E79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D37BF1DA-302B-450F-9B05-4E5DA74D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3CCC8-5F2A-4BE5-B59A-9D16450B41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340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52390-7CAB-496B-B0C4-BB7FDF51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A35A2-C415-4C6B-B9C5-D6A6543E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AAB5F-F343-439A-8B20-01A4EC41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F74BC-ADC0-46E8-A012-417DC1A30D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46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1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22FB201-B315-421D-855E-906DA367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A43919D-E5CF-41A3-AFDC-6324F2F0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AC4F442-A992-4716-AA38-9DA7B40B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D0B5F-4A9A-4566-B6E5-F673A29F7A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93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5A0AE15-E54D-4F43-9A73-F080D964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3B57495-29E7-4756-8D7C-B7C8DE9F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174C432-A28A-4C0C-8299-939AD6A0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E8FBE-6A38-4D16-95B2-1B261E6404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829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809687C-C32D-4659-A053-9A307845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C7ED125-C35A-4273-A1A2-69715104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0CE780D-CAC0-4CFB-9A7E-ABAC88AB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20FE7-ABF4-4429-B3BC-A8EAAF7E3F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2702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9EF72B7-8646-42B0-BEE9-73C57C18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22DF89B-ED95-486A-BE64-33BAD74C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728BACC-ADAE-4331-8E8D-641EDDEC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7ECE94-A370-4018-B83F-7A9995FB88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444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1A859ED-1B60-443A-8691-2C0428AF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3586CA8-1A3D-4D20-AEBE-30AA02F9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CB9151F-5B99-448A-BC15-DB64F0D7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8244A-F9FB-44BD-B7D8-CC91497A5E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408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BDEB33C-0129-43C6-A6DA-E1853363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AC14380-7440-44F7-AF0D-ECC9BF76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FC95000-AEAC-41F9-B5D7-7DF58C61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42592-A61E-4DA1-996A-57264C153D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1168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845AB26-69B4-4FEC-BAEB-EA18DAB559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2ADFB870-0830-4632-8CAC-A6A7F0902D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FE2A9A4D-1EAD-4CEA-B0AC-4EC493E2F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 dirty="0">
                <a:solidFill>
                  <a:srgbClr val="898989"/>
                </a:solidFill>
                <a:latin typeface="Calibri" panose="020F0502020204030204" pitchFamily="2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BDAC585E-1E8F-47DD-94BC-6DBE4AC35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 dirty="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867B0A3F-800A-456D-A03A-BE30E71E1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 noProof="1" dirty="0">
                <a:solidFill>
                  <a:srgbClr val="898989"/>
                </a:solidFill>
                <a:latin typeface="Calibri" panose="020F0502020204030204" pitchFamily="2" charset="0"/>
                <a:cs typeface="+mn-ea"/>
              </a:defRPr>
            </a:lvl1pPr>
          </a:lstStyle>
          <a:p>
            <a:fld id="{CC71370C-F334-43A6-9508-9FFEB0D046E7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35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5.jpg">
            <a:extLst>
              <a:ext uri="{FF2B5EF4-FFF2-40B4-BE49-F238E27FC236}">
                <a16:creationId xmlns:a16="http://schemas.microsoft.com/office/drawing/2014/main" id="{68D24CC6-F501-4161-941B-9883B3721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7" descr="2.png">
            <a:extLst>
              <a:ext uri="{FF2B5EF4-FFF2-40B4-BE49-F238E27FC236}">
                <a16:creationId xmlns:a16="http://schemas.microsoft.com/office/drawing/2014/main" id="{401A11CB-794F-47F3-B8AB-AE2064084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101" y="1"/>
            <a:ext cx="110490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8" descr="1.png">
            <a:extLst>
              <a:ext uri="{FF2B5EF4-FFF2-40B4-BE49-F238E27FC236}">
                <a16:creationId xmlns:a16="http://schemas.microsoft.com/office/drawing/2014/main" id="{DC03B329-A8DC-4043-962C-DBCFFF8FF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0000">
            <a:off x="11406718" y="636588"/>
            <a:ext cx="690033" cy="468312"/>
          </a:xfrm>
          <a:prstGeom prst="rect">
            <a:avLst/>
          </a:prstGeom>
          <a:noFill/>
          <a:ln>
            <a:noFill/>
          </a:ln>
          <a:effectLst>
            <a:outerShdw dist="38100" dir="27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标题占位符 1">
            <a:extLst>
              <a:ext uri="{FF2B5EF4-FFF2-40B4-BE49-F238E27FC236}">
                <a16:creationId xmlns:a16="http://schemas.microsoft.com/office/drawing/2014/main" id="{B312EEA2-577D-4A52-8905-C555319ED0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文本占位符 2">
            <a:extLst>
              <a:ext uri="{FF2B5EF4-FFF2-40B4-BE49-F238E27FC236}">
                <a16:creationId xmlns:a16="http://schemas.microsoft.com/office/drawing/2014/main" id="{E772DD2B-3E4C-4D7B-AD35-3CB5406A44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5" name="日期占位符 1">
            <a:extLst>
              <a:ext uri="{FF2B5EF4-FFF2-40B4-BE49-F238E27FC236}">
                <a16:creationId xmlns:a16="http://schemas.microsoft.com/office/drawing/2014/main" id="{9558B184-869A-4C0B-8B7A-7E9596B4F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 dirty="0">
                <a:solidFill>
                  <a:srgbClr val="898989"/>
                </a:solidFill>
                <a:latin typeface="Calibri" panose="020F0502020204030204" pitchFamily="2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2019/3/14</a:t>
            </a:fld>
            <a:endParaRPr lang="zh-CN" altLang="en-US"/>
          </a:p>
        </p:txBody>
      </p:sp>
      <p:sp>
        <p:nvSpPr>
          <p:cNvPr id="2056" name="页脚占位符 2">
            <a:extLst>
              <a:ext uri="{FF2B5EF4-FFF2-40B4-BE49-F238E27FC236}">
                <a16:creationId xmlns:a16="http://schemas.microsoft.com/office/drawing/2014/main" id="{8948B043-3B87-43D8-AD45-AB7091BE5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 dirty="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2057" name="灯片编号占位符 3">
            <a:extLst>
              <a:ext uri="{FF2B5EF4-FFF2-40B4-BE49-F238E27FC236}">
                <a16:creationId xmlns:a16="http://schemas.microsoft.com/office/drawing/2014/main" id="{93E7559E-E8A5-4E24-929A-FDD5C79F9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 noProof="1" dirty="0">
                <a:solidFill>
                  <a:srgbClr val="898989"/>
                </a:solidFill>
                <a:latin typeface="Calibri" panose="020F0502020204030204" pitchFamily="2" charset="0"/>
                <a:cs typeface="+mn-ea"/>
              </a:defRPr>
            </a:lvl1pPr>
          </a:lstStyle>
          <a:p>
            <a:fld id="{1FA41031-3C8D-49BE-A73D-058E9850DDF2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43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3" descr="3.jpg">
            <a:extLst>
              <a:ext uri="{FF2B5EF4-FFF2-40B4-BE49-F238E27FC236}">
                <a16:creationId xmlns:a16="http://schemas.microsoft.com/office/drawing/2014/main" id="{1A156E9D-5B3D-4738-BE7A-76FE89AF6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5">
            <a:extLst>
              <a:ext uri="{FF2B5EF4-FFF2-40B4-BE49-F238E27FC236}">
                <a16:creationId xmlns:a16="http://schemas.microsoft.com/office/drawing/2014/main" id="{8A229F74-93EF-45E7-9205-FC0403729ED0}"/>
              </a:ext>
            </a:extLst>
          </p:cNvPr>
          <p:cNvSpPr txBox="1"/>
          <p:nvPr/>
        </p:nvSpPr>
        <p:spPr>
          <a:xfrm>
            <a:off x="3605214" y="4870450"/>
            <a:ext cx="5400675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KMP</a:t>
            </a:r>
            <a:r>
              <a:rPr lang="zh-CN" altLang="en-US" sz="2800">
                <a:solidFill>
                  <a:srgbClr val="FFFFFF"/>
                </a:solidFill>
                <a:latin typeface="Britannic Bold" panose="020B0903060703020204" pitchFamily="34" charset="0"/>
              </a:rPr>
              <a:t>=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K</a:t>
            </a:r>
            <a:r>
              <a:rPr lang="zh-CN" altLang="en-US" sz="2800">
                <a:solidFill>
                  <a:srgbClr val="FFFFFF"/>
                </a:solidFill>
                <a:latin typeface="Britannic Bold" panose="020B0903060703020204" pitchFamily="34" charset="0"/>
              </a:rPr>
              <a:t>nuth+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M</a:t>
            </a:r>
            <a:r>
              <a:rPr lang="zh-CN" altLang="en-US" sz="2800">
                <a:solidFill>
                  <a:srgbClr val="FFFFFF"/>
                </a:solidFill>
                <a:latin typeface="Britannic Bold" panose="020B0903060703020204" pitchFamily="34" charset="0"/>
              </a:rPr>
              <a:t>orris+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P</a:t>
            </a:r>
            <a:r>
              <a:rPr lang="zh-CN" altLang="en-US" sz="2800">
                <a:solidFill>
                  <a:srgbClr val="FFFFFF"/>
                </a:solidFill>
                <a:latin typeface="Britannic Bold" panose="020B0903060703020204" pitchFamily="34" charset="0"/>
              </a:rPr>
              <a:t>ratt</a:t>
            </a:r>
          </a:p>
        </p:txBody>
      </p:sp>
      <p:sp>
        <p:nvSpPr>
          <p:cNvPr id="4100" name="TextBox 7">
            <a:extLst>
              <a:ext uri="{FF2B5EF4-FFF2-40B4-BE49-F238E27FC236}">
                <a16:creationId xmlns:a16="http://schemas.microsoft.com/office/drawing/2014/main" id="{8C06BDC0-2189-4D99-BF5C-2731A3B1000A}"/>
              </a:ext>
            </a:extLst>
          </p:cNvPr>
          <p:cNvSpPr txBox="1"/>
          <p:nvPr/>
        </p:nvSpPr>
        <p:spPr>
          <a:xfrm rot="420000">
            <a:off x="2705586" y="2612222"/>
            <a:ext cx="720725" cy="10064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6000" b="1" noProof="1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K</a:t>
            </a:r>
            <a:endParaRPr lang="en-US" altLang="x-none" sz="6000" b="1" noProof="1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01" name="TextBox 8">
            <a:extLst>
              <a:ext uri="{FF2B5EF4-FFF2-40B4-BE49-F238E27FC236}">
                <a16:creationId xmlns:a16="http://schemas.microsoft.com/office/drawing/2014/main" id="{30821C2C-9139-4425-A66F-5055401FF6BD}"/>
              </a:ext>
            </a:extLst>
          </p:cNvPr>
          <p:cNvSpPr txBox="1"/>
          <p:nvPr/>
        </p:nvSpPr>
        <p:spPr>
          <a:xfrm rot="21180000">
            <a:off x="4509336" y="2633245"/>
            <a:ext cx="720725" cy="10156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6000" b="1" noProof="1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</a:t>
            </a:r>
            <a:endParaRPr lang="en-US" altLang="x-none" sz="6000" b="1" noProof="1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02" name="TextBox 9">
            <a:extLst>
              <a:ext uri="{FF2B5EF4-FFF2-40B4-BE49-F238E27FC236}">
                <a16:creationId xmlns:a16="http://schemas.microsoft.com/office/drawing/2014/main" id="{5705EDE1-5E42-4256-835F-41B3BE94A0BD}"/>
              </a:ext>
            </a:extLst>
          </p:cNvPr>
          <p:cNvSpPr txBox="1"/>
          <p:nvPr/>
        </p:nvSpPr>
        <p:spPr>
          <a:xfrm rot="360000">
            <a:off x="6568031" y="2552330"/>
            <a:ext cx="720725" cy="10156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6000" b="1" noProof="1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</a:t>
            </a:r>
            <a:endParaRPr lang="en-US" altLang="x-none" sz="6000" b="1" noProof="1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517DA7F-A632-4A4E-98E5-A8AFC35F5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1" y="6270625"/>
            <a:ext cx="4805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此演示文稿基于matrix67《KMP算法详解》</a:t>
            </a:r>
          </a:p>
        </p:txBody>
      </p:sp>
      <p:sp>
        <p:nvSpPr>
          <p:cNvPr id="4104" name="TextBox 9">
            <a:extLst>
              <a:ext uri="{FF2B5EF4-FFF2-40B4-BE49-F238E27FC236}">
                <a16:creationId xmlns:a16="http://schemas.microsoft.com/office/drawing/2014/main" id="{DD03025C-A3D8-45B3-AE35-22377D986047}"/>
              </a:ext>
            </a:extLst>
          </p:cNvPr>
          <p:cNvSpPr txBox="1"/>
          <p:nvPr/>
        </p:nvSpPr>
        <p:spPr>
          <a:xfrm rot="20460000">
            <a:off x="8645526" y="1929852"/>
            <a:ext cx="720725" cy="14335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noProof="1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算法</a:t>
            </a:r>
            <a:endParaRPr lang="zh-CN" altLang="en-US" sz="4400" b="1" noProof="1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2289" descr="C:\Users\何浪\Desktop\02140954-4d282a1fa8e644f69c0ad9a96b8d4e0f.png02140954-4d282a1fa8e644f69c0ad9a96b8d4e0f">
            <a:extLst>
              <a:ext uri="{FF2B5EF4-FFF2-40B4-BE49-F238E27FC236}">
                <a16:creationId xmlns:a16="http://schemas.microsoft.com/office/drawing/2014/main" id="{1B4AC947-AD64-4338-B8DE-0EC99E6D7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409701"/>
            <a:ext cx="8339138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文本框 12290">
            <a:extLst>
              <a:ext uri="{FF2B5EF4-FFF2-40B4-BE49-F238E27FC236}">
                <a16:creationId xmlns:a16="http://schemas.microsoft.com/office/drawing/2014/main" id="{69753A66-5F18-4148-B5F4-D1C39A922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4149725"/>
            <a:ext cx="8640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直到字符串有一个字符，与搜索词对应的字符不相同为止。</a:t>
            </a:r>
          </a:p>
        </p:txBody>
      </p:sp>
      <p:sp>
        <p:nvSpPr>
          <p:cNvPr id="13315" name="文本框 12291">
            <a:extLst>
              <a:ext uri="{FF2B5EF4-FFF2-40B4-BE49-F238E27FC236}">
                <a16:creationId xmlns:a16="http://schemas.microsoft.com/office/drawing/2014/main" id="{A72859B0-2FCA-4622-AB24-7EFDF4E6B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227014"/>
            <a:ext cx="75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66"/>
                </a:solidFill>
              </a:rPr>
              <a:t>5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图片 13313" descr="C:\Users\何浪\Desktop\02140954-4d282a1fa8e644f69c0ad9a96b8d4e0f.png02140954-4d282a1fa8e644f69c0ad9a96b8d4e0f">
            <a:extLst>
              <a:ext uri="{FF2B5EF4-FFF2-40B4-BE49-F238E27FC236}">
                <a16:creationId xmlns:a16="http://schemas.microsoft.com/office/drawing/2014/main" id="{E2A98615-AA49-4C71-A238-7E7E9B579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358901"/>
            <a:ext cx="7367588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文本框 13314">
            <a:extLst>
              <a:ext uri="{FF2B5EF4-FFF2-40B4-BE49-F238E27FC236}">
                <a16:creationId xmlns:a16="http://schemas.microsoft.com/office/drawing/2014/main" id="{BC41B660-4046-4227-B00A-16BF96348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4149726"/>
            <a:ext cx="86407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这时，最自然的反应是，将搜索词整个后移一位，再从头逐个比较。这样做虽然可行，但是效率很差，因为你要把"搜索位置"移到已经比较过的位置，重比一遍。</a:t>
            </a:r>
          </a:p>
        </p:txBody>
      </p:sp>
      <p:sp>
        <p:nvSpPr>
          <p:cNvPr id="14339" name="文本框 13315">
            <a:extLst>
              <a:ext uri="{FF2B5EF4-FFF2-40B4-BE49-F238E27FC236}">
                <a16:creationId xmlns:a16="http://schemas.microsoft.com/office/drawing/2014/main" id="{6CF16A96-D8D6-4EE7-B187-CD29A4CD9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227014"/>
            <a:ext cx="75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66"/>
                </a:solidFill>
              </a:rPr>
              <a:t>6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图片 14337" descr="C:\Users\何浪\Desktop\02140954-4d282a1fa8e644f69c0ad9a96b8d4e0f.png02140954-4d282a1fa8e644f69c0ad9a96b8d4e0f">
            <a:extLst>
              <a:ext uri="{FF2B5EF4-FFF2-40B4-BE49-F238E27FC236}">
                <a16:creationId xmlns:a16="http://schemas.microsoft.com/office/drawing/2014/main" id="{38F022F2-8E5F-4A89-88D4-4ADCB662E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409701"/>
            <a:ext cx="8339138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文本框 14338">
            <a:extLst>
              <a:ext uri="{FF2B5EF4-FFF2-40B4-BE49-F238E27FC236}">
                <a16:creationId xmlns:a16="http://schemas.microsoft.com/office/drawing/2014/main" id="{9627D457-26AA-40BA-9172-6F8ED2262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4149725"/>
            <a:ext cx="86407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一个基本事实是，当空格与D不匹配时，你其实知道前面六个字符是"ABCDAB"。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KMP算法的想法是，设法利用这个已知信息，不要把"搜索位置"移回已经比较过的位置，继续把它向后移，这样就提高了效率。</a:t>
            </a:r>
          </a:p>
        </p:txBody>
      </p:sp>
      <p:sp>
        <p:nvSpPr>
          <p:cNvPr id="15363" name="文本框 14339">
            <a:extLst>
              <a:ext uri="{FF2B5EF4-FFF2-40B4-BE49-F238E27FC236}">
                <a16:creationId xmlns:a16="http://schemas.microsoft.com/office/drawing/2014/main" id="{D813CCB8-F0F4-4129-B14B-0DEB046F4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227014"/>
            <a:ext cx="75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66"/>
                </a:solidFill>
              </a:rPr>
              <a:t>7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15361" descr="C:\Users\何浪\Desktop\02140954-4d282a1fa8e644f69c0ad9a96b8d4e0f.png02140954-4d282a1fa8e644f69c0ad9a96b8d4e0f">
            <a:extLst>
              <a:ext uri="{FF2B5EF4-FFF2-40B4-BE49-F238E27FC236}">
                <a16:creationId xmlns:a16="http://schemas.microsoft.com/office/drawing/2014/main" id="{5A3E79E4-609D-4814-B88A-84619D68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409701"/>
            <a:ext cx="8339138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文本框 15362">
            <a:extLst>
              <a:ext uri="{FF2B5EF4-FFF2-40B4-BE49-F238E27FC236}">
                <a16:creationId xmlns:a16="http://schemas.microsoft.com/office/drawing/2014/main" id="{92CA1055-B6DB-4948-9EA1-B91BCCC75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227014"/>
            <a:ext cx="75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66"/>
                </a:solidFill>
              </a:rPr>
              <a:t>8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387" name="文本框 15363">
            <a:extLst>
              <a:ext uri="{FF2B5EF4-FFF2-40B4-BE49-F238E27FC236}">
                <a16:creationId xmlns:a16="http://schemas.microsoft.com/office/drawing/2014/main" id="{6C7CAE55-52A0-418A-A947-130B53E8D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826" y="5324002"/>
            <a:ext cx="99452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怎么做到这一点呢？可以针对搜索词，算出一张《</a:t>
            </a:r>
            <a:r>
              <a:rPr lang="zh-CN" altLang="en-US" sz="2400" b="1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失败回退表</a:t>
            </a: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》。这张表是如何产生的，后面再介绍，这里只要会用就可以了。</a:t>
            </a:r>
          </a:p>
        </p:txBody>
      </p:sp>
      <p:grpSp>
        <p:nvGrpSpPr>
          <p:cNvPr id="16388" name="组合 15364">
            <a:extLst>
              <a:ext uri="{FF2B5EF4-FFF2-40B4-BE49-F238E27FC236}">
                <a16:creationId xmlns:a16="http://schemas.microsoft.com/office/drawing/2014/main" id="{5EA27840-5F76-46E9-BE18-5A34DAE54E5E}"/>
              </a:ext>
            </a:extLst>
          </p:cNvPr>
          <p:cNvGrpSpPr>
            <a:grpSpLocks/>
          </p:cNvGrpSpPr>
          <p:nvPr/>
        </p:nvGrpSpPr>
        <p:grpSpPr bwMode="auto">
          <a:xfrm>
            <a:off x="1966913" y="3146426"/>
            <a:ext cx="6756400" cy="1979613"/>
            <a:chOff x="0" y="0"/>
            <a:chExt cx="10640" cy="3118"/>
          </a:xfrm>
        </p:grpSpPr>
        <p:pic>
          <p:nvPicPr>
            <p:cNvPr id="16389" name="图片 15365" descr="C:\Users\何浪\Desktop\02140954-4d282a1fa8e644f69c0ad9a96b8d4e0f.png02140954-4d282a1fa8e644f69c0ad9a96b8d4e0f">
              <a:extLst>
                <a:ext uri="{FF2B5EF4-FFF2-40B4-BE49-F238E27FC236}">
                  <a16:creationId xmlns:a16="http://schemas.microsoft.com/office/drawing/2014/main" id="{25F59D0A-C4BA-4198-ADAB-AE784367A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40" cy="3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0" name="文本框 15366">
              <a:extLst>
                <a:ext uri="{FF2B5EF4-FFF2-40B4-BE49-F238E27FC236}">
                  <a16:creationId xmlns:a16="http://schemas.microsoft.com/office/drawing/2014/main" id="{BE4CF0C1-1DBC-426E-8AB5-57C4B12FD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644"/>
              <a:ext cx="3651" cy="828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>
                  <a:solidFill>
                    <a:srgbClr val="FFFFFF"/>
                  </a:solidFill>
                  <a:ea typeface="微软雅黑" panose="020B0503020204020204" pitchFamily="34" charset="-122"/>
                </a:rPr>
                <a:t>回  退  值</a:t>
              </a: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16385" descr="C:\Users\何浪\Desktop\02140954-4d282a1fa8e644f69c0ad9a96b8d4e0f.png02140954-4d282a1fa8e644f69c0ad9a96b8d4e0f">
            <a:extLst>
              <a:ext uri="{FF2B5EF4-FFF2-40B4-BE49-F238E27FC236}">
                <a16:creationId xmlns:a16="http://schemas.microsoft.com/office/drawing/2014/main" id="{18098106-2A67-465F-AAC8-B42519A48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409701"/>
            <a:ext cx="8339138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文本框 16386">
            <a:extLst>
              <a:ext uri="{FF2B5EF4-FFF2-40B4-BE49-F238E27FC236}">
                <a16:creationId xmlns:a16="http://schemas.microsoft.com/office/drawing/2014/main" id="{EA29CEDF-6B35-4E03-A0AB-1C8F7BE45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227014"/>
            <a:ext cx="75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66"/>
                </a:solidFill>
              </a:rPr>
              <a:t>9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411" name="文本框 16387">
            <a:extLst>
              <a:ext uri="{FF2B5EF4-FFF2-40B4-BE49-F238E27FC236}">
                <a16:creationId xmlns:a16="http://schemas.microsoft.com/office/drawing/2014/main" id="{5851E360-2FA5-4ED8-9A2F-32BA3A972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5126038"/>
            <a:ext cx="889158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已知空格与D不匹配时，前面六个字符"ABCDAB"是匹配的。查表可知，最后一个匹配字符B对应的"回退值"为2，因此按照下面的公式算出向后移动的位数：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　　移动位数 = 已匹配的字符数 - 对应的回退值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　　因为 6 - 2 等于4，所以将搜索词向后移动4位。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7412" name="组合 16388">
            <a:extLst>
              <a:ext uri="{FF2B5EF4-FFF2-40B4-BE49-F238E27FC236}">
                <a16:creationId xmlns:a16="http://schemas.microsoft.com/office/drawing/2014/main" id="{E01FB11C-76BD-4906-88B6-642A1D40902E}"/>
              </a:ext>
            </a:extLst>
          </p:cNvPr>
          <p:cNvGrpSpPr>
            <a:grpSpLocks/>
          </p:cNvGrpSpPr>
          <p:nvPr/>
        </p:nvGrpSpPr>
        <p:grpSpPr bwMode="auto">
          <a:xfrm>
            <a:off x="1971675" y="3146426"/>
            <a:ext cx="6756400" cy="1979613"/>
            <a:chOff x="0" y="0"/>
            <a:chExt cx="10640" cy="3118"/>
          </a:xfrm>
        </p:grpSpPr>
        <p:pic>
          <p:nvPicPr>
            <p:cNvPr id="17413" name="图片 16389" descr="C:\Users\何浪\Desktop\02140954-4d282a1fa8e644f69c0ad9a96b8d4e0f.png02140954-4d282a1fa8e644f69c0ad9a96b8d4e0f">
              <a:extLst>
                <a:ext uri="{FF2B5EF4-FFF2-40B4-BE49-F238E27FC236}">
                  <a16:creationId xmlns:a16="http://schemas.microsoft.com/office/drawing/2014/main" id="{AE90763A-7CCD-45FA-B204-74F332257F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40" cy="3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4" name="文本框 16390">
              <a:extLst>
                <a:ext uri="{FF2B5EF4-FFF2-40B4-BE49-F238E27FC236}">
                  <a16:creationId xmlns:a16="http://schemas.microsoft.com/office/drawing/2014/main" id="{23AC0650-ADBD-4A46-B208-F70AABE45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644"/>
              <a:ext cx="3651" cy="828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>
                  <a:solidFill>
                    <a:srgbClr val="FFFFFF"/>
                  </a:solidFill>
                  <a:ea typeface="微软雅黑" panose="020B0503020204020204" pitchFamily="34" charset="-122"/>
                </a:rPr>
                <a:t>回  退  值</a:t>
              </a: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17409" descr="C:\Users\何浪\Desktop\02140954-4d282a1fa8e644f69c0ad9a96b8d4e0f.png02140954-4d282a1fa8e644f69c0ad9a96b8d4e0f">
            <a:extLst>
              <a:ext uri="{FF2B5EF4-FFF2-40B4-BE49-F238E27FC236}">
                <a16:creationId xmlns:a16="http://schemas.microsoft.com/office/drawing/2014/main" id="{D49B277B-6926-4039-8A64-9D4B87D5C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1" y="1409701"/>
            <a:ext cx="7966075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文本框 17410">
            <a:extLst>
              <a:ext uri="{FF2B5EF4-FFF2-40B4-BE49-F238E27FC236}">
                <a16:creationId xmlns:a16="http://schemas.microsoft.com/office/drawing/2014/main" id="{50D08B9F-D5EB-481B-9956-7C3F3508B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227014"/>
            <a:ext cx="75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66"/>
                </a:solidFill>
              </a:rPr>
              <a:t>10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35" name="文本框 17411">
            <a:extLst>
              <a:ext uri="{FF2B5EF4-FFF2-40B4-BE49-F238E27FC236}">
                <a16:creationId xmlns:a16="http://schemas.microsoft.com/office/drawing/2014/main" id="{CCAAA126-E40C-48DB-8F91-3600BD004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138738"/>
            <a:ext cx="88915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　因为空格与Ｃ不匹配，搜索词还要继续往右移。这时，已匹配的字符数为2（"AB"），对应的"回退值"为0。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所以，移动位数 = 2 - 0，结果为 2，于是将搜索词向后移2位。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8436" name="组合 17412">
            <a:extLst>
              <a:ext uri="{FF2B5EF4-FFF2-40B4-BE49-F238E27FC236}">
                <a16:creationId xmlns:a16="http://schemas.microsoft.com/office/drawing/2014/main" id="{F8A892FC-B29B-40BF-B15F-84BC7A63A877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3159126"/>
            <a:ext cx="6756400" cy="1979613"/>
            <a:chOff x="0" y="0"/>
            <a:chExt cx="10640" cy="3118"/>
          </a:xfrm>
        </p:grpSpPr>
        <p:pic>
          <p:nvPicPr>
            <p:cNvPr id="18437" name="图片 17413" descr="C:\Users\何浪\Desktop\02140954-4d282a1fa8e644f69c0ad9a96b8d4e0f.png02140954-4d282a1fa8e644f69c0ad9a96b8d4e0f">
              <a:extLst>
                <a:ext uri="{FF2B5EF4-FFF2-40B4-BE49-F238E27FC236}">
                  <a16:creationId xmlns:a16="http://schemas.microsoft.com/office/drawing/2014/main" id="{FA120850-C714-442B-957E-2FD22255B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40" cy="3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8" name="文本框 17414">
              <a:extLst>
                <a:ext uri="{FF2B5EF4-FFF2-40B4-BE49-F238E27FC236}">
                  <a16:creationId xmlns:a16="http://schemas.microsoft.com/office/drawing/2014/main" id="{25D63215-1088-4F8D-A5F5-88CD3C107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644"/>
              <a:ext cx="3651" cy="828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>
                  <a:solidFill>
                    <a:srgbClr val="FFFFFF"/>
                  </a:solidFill>
                  <a:ea typeface="微软雅黑" panose="020B0503020204020204" pitchFamily="34" charset="-122"/>
                </a:rPr>
                <a:t>回  退  值</a:t>
              </a: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18433" descr="C:\Users\何浪\Desktop\02140954-4d282a1fa8e644f69c0ad9a96b8d4e0f.png02140954-4d282a1fa8e644f69c0ad9a96b8d4e0f">
            <a:extLst>
              <a:ext uri="{FF2B5EF4-FFF2-40B4-BE49-F238E27FC236}">
                <a16:creationId xmlns:a16="http://schemas.microsoft.com/office/drawing/2014/main" id="{E5B1A1CF-8D9D-4C0A-BAD0-D86AE217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6" y="1409701"/>
            <a:ext cx="7858125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文本框 18434">
            <a:extLst>
              <a:ext uri="{FF2B5EF4-FFF2-40B4-BE49-F238E27FC236}">
                <a16:creationId xmlns:a16="http://schemas.microsoft.com/office/drawing/2014/main" id="{CF12729B-76CF-45D3-9B3D-8BD917390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227014"/>
            <a:ext cx="75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66"/>
                </a:solidFill>
              </a:rPr>
              <a:t>11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59" name="文本框 18435">
            <a:extLst>
              <a:ext uri="{FF2B5EF4-FFF2-40B4-BE49-F238E27FC236}">
                <a16:creationId xmlns:a16="http://schemas.microsoft.com/office/drawing/2014/main" id="{CE10015B-2407-429B-99B6-638EBB9E9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138738"/>
            <a:ext cx="8891588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因为空格与</a:t>
            </a:r>
            <a:r>
              <a:rPr lang="en-US" altLang="zh-CN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不匹配，继续后移一位。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9460" name="组合 18436">
            <a:extLst>
              <a:ext uri="{FF2B5EF4-FFF2-40B4-BE49-F238E27FC236}">
                <a16:creationId xmlns:a16="http://schemas.microsoft.com/office/drawing/2014/main" id="{C5E7746F-7E3F-4B2E-92A0-36405D5AF62C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3159126"/>
            <a:ext cx="6756400" cy="1979613"/>
            <a:chOff x="0" y="0"/>
            <a:chExt cx="10640" cy="3118"/>
          </a:xfrm>
        </p:grpSpPr>
        <p:pic>
          <p:nvPicPr>
            <p:cNvPr id="19461" name="图片 18437" descr="C:\Users\何浪\Desktop\02140954-4d282a1fa8e644f69c0ad9a96b8d4e0f.png02140954-4d282a1fa8e644f69c0ad9a96b8d4e0f">
              <a:extLst>
                <a:ext uri="{FF2B5EF4-FFF2-40B4-BE49-F238E27FC236}">
                  <a16:creationId xmlns:a16="http://schemas.microsoft.com/office/drawing/2014/main" id="{269C2F7B-626B-48BC-A5F1-1B33260F9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40" cy="3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2" name="文本框 18438">
              <a:extLst>
                <a:ext uri="{FF2B5EF4-FFF2-40B4-BE49-F238E27FC236}">
                  <a16:creationId xmlns:a16="http://schemas.microsoft.com/office/drawing/2014/main" id="{22C9780B-D61C-4ABF-B8E8-01374E7E6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644"/>
              <a:ext cx="3651" cy="828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>
                  <a:solidFill>
                    <a:srgbClr val="FFFFFF"/>
                  </a:solidFill>
                  <a:ea typeface="微软雅黑" panose="020B0503020204020204" pitchFamily="34" charset="-122"/>
                </a:rPr>
                <a:t>回  退  值</a:t>
              </a:r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19457" descr="C:\Users\何浪\Desktop\02140954-4d282a1fa8e644f69c0ad9a96b8d4e0f.png02140954-4d282a1fa8e644f69c0ad9a96b8d4e0f">
            <a:extLst>
              <a:ext uri="{FF2B5EF4-FFF2-40B4-BE49-F238E27FC236}">
                <a16:creationId xmlns:a16="http://schemas.microsoft.com/office/drawing/2014/main" id="{52755999-E3B3-453B-BB9A-313D6681D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409701"/>
            <a:ext cx="780415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文本框 19458">
            <a:extLst>
              <a:ext uri="{FF2B5EF4-FFF2-40B4-BE49-F238E27FC236}">
                <a16:creationId xmlns:a16="http://schemas.microsoft.com/office/drawing/2014/main" id="{E3A4B760-A023-4C49-9165-D0B501417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227014"/>
            <a:ext cx="75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66"/>
                </a:solidFill>
              </a:rPr>
              <a:t>12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483" name="文本框 19459">
            <a:extLst>
              <a:ext uri="{FF2B5EF4-FFF2-40B4-BE49-F238E27FC236}">
                <a16:creationId xmlns:a16="http://schemas.microsoft.com/office/drawing/2014/main" id="{AEC05550-F8E1-41D6-90D1-DBB61A6CC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138739"/>
            <a:ext cx="8891588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逐位比较，直到发现</a:t>
            </a:r>
            <a:r>
              <a:rPr lang="en-US" altLang="zh-CN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en-US" altLang="zh-CN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不匹配。于是，移动位数 </a:t>
            </a:r>
            <a:r>
              <a:rPr lang="en-US" altLang="zh-CN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= 6 - 2</a:t>
            </a: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，继续将搜索词向后移动</a:t>
            </a:r>
            <a:r>
              <a:rPr lang="en-US" altLang="zh-CN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位。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0484" name="组合 19460">
            <a:extLst>
              <a:ext uri="{FF2B5EF4-FFF2-40B4-BE49-F238E27FC236}">
                <a16:creationId xmlns:a16="http://schemas.microsoft.com/office/drawing/2014/main" id="{CE815A2B-1274-45E9-AAF0-7EB46BA67ED3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3159126"/>
            <a:ext cx="6756400" cy="1979613"/>
            <a:chOff x="0" y="0"/>
            <a:chExt cx="10640" cy="3118"/>
          </a:xfrm>
        </p:grpSpPr>
        <p:pic>
          <p:nvPicPr>
            <p:cNvPr id="20485" name="图片 19461" descr="C:\Users\何浪\Desktop\02140954-4d282a1fa8e644f69c0ad9a96b8d4e0f.png02140954-4d282a1fa8e644f69c0ad9a96b8d4e0f">
              <a:extLst>
                <a:ext uri="{FF2B5EF4-FFF2-40B4-BE49-F238E27FC236}">
                  <a16:creationId xmlns:a16="http://schemas.microsoft.com/office/drawing/2014/main" id="{77A20F0D-614F-4CB9-B658-E25074614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40" cy="3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6" name="文本框 19462">
              <a:extLst>
                <a:ext uri="{FF2B5EF4-FFF2-40B4-BE49-F238E27FC236}">
                  <a16:creationId xmlns:a16="http://schemas.microsoft.com/office/drawing/2014/main" id="{6B67ACFD-A654-49B0-80D3-5A4531879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644"/>
              <a:ext cx="3651" cy="828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>
                  <a:solidFill>
                    <a:srgbClr val="FFFFFF"/>
                  </a:solidFill>
                  <a:ea typeface="微软雅黑" panose="020B0503020204020204" pitchFamily="34" charset="-122"/>
                </a:rPr>
                <a:t>回  退  值</a:t>
              </a: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20481" descr="C:\Users\何浪\Desktop\02140954-4d282a1fa8e644f69c0ad9a96b8d4e0f.png02140954-4d282a1fa8e644f69c0ad9a96b8d4e0f">
            <a:extLst>
              <a:ext uri="{FF2B5EF4-FFF2-40B4-BE49-F238E27FC236}">
                <a16:creationId xmlns:a16="http://schemas.microsoft.com/office/drawing/2014/main" id="{1E1F7CA7-0D22-465D-AEDF-EF0BEED75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435100"/>
            <a:ext cx="78041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文本框 20482">
            <a:extLst>
              <a:ext uri="{FF2B5EF4-FFF2-40B4-BE49-F238E27FC236}">
                <a16:creationId xmlns:a16="http://schemas.microsoft.com/office/drawing/2014/main" id="{ED9A040F-82AA-48CF-AA14-62CE16B0B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227014"/>
            <a:ext cx="75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66"/>
                </a:solidFill>
              </a:rPr>
              <a:t>13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07" name="文本框 20483">
            <a:extLst>
              <a:ext uri="{FF2B5EF4-FFF2-40B4-BE49-F238E27FC236}">
                <a16:creationId xmlns:a16="http://schemas.microsoft.com/office/drawing/2014/main" id="{DA0CDC5D-0990-4F39-90F6-F4A4E7F09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138738"/>
            <a:ext cx="88915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逐位比较，直到搜索词的最后一位，发现完全匹配，于是搜索完成。如果还要继续搜索（即找出全部匹配），移动位数 </a:t>
            </a:r>
            <a:r>
              <a:rPr lang="en-US" altLang="zh-CN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= 7 - 0</a:t>
            </a: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，再将搜索词向后移动</a:t>
            </a:r>
            <a:r>
              <a:rPr lang="en-US" altLang="zh-CN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</a:t>
            </a: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位，这里就不再重复了。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1508" name="组合 20484">
            <a:extLst>
              <a:ext uri="{FF2B5EF4-FFF2-40B4-BE49-F238E27FC236}">
                <a16:creationId xmlns:a16="http://schemas.microsoft.com/office/drawing/2014/main" id="{92CC95F0-2428-4D15-9ED3-789FE50A209E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3159126"/>
            <a:ext cx="6756400" cy="1979613"/>
            <a:chOff x="0" y="0"/>
            <a:chExt cx="10640" cy="3118"/>
          </a:xfrm>
        </p:grpSpPr>
        <p:pic>
          <p:nvPicPr>
            <p:cNvPr id="21509" name="图片 20485" descr="C:\Users\何浪\Desktop\02140954-4d282a1fa8e644f69c0ad9a96b8d4e0f.png02140954-4d282a1fa8e644f69c0ad9a96b8d4e0f">
              <a:extLst>
                <a:ext uri="{FF2B5EF4-FFF2-40B4-BE49-F238E27FC236}">
                  <a16:creationId xmlns:a16="http://schemas.microsoft.com/office/drawing/2014/main" id="{91CD7A5E-07CC-43EA-8FDC-1DEA17C49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40" cy="3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0" name="文本框 20486">
              <a:extLst>
                <a:ext uri="{FF2B5EF4-FFF2-40B4-BE49-F238E27FC236}">
                  <a16:creationId xmlns:a16="http://schemas.microsoft.com/office/drawing/2014/main" id="{E9801A5B-F807-4203-86AF-D7715F117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644"/>
              <a:ext cx="3651" cy="828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>
                  <a:solidFill>
                    <a:srgbClr val="FFFFFF"/>
                  </a:solidFill>
                  <a:ea typeface="微软雅黑" panose="020B0503020204020204" pitchFamily="34" charset="-122"/>
                </a:rPr>
                <a:t>回  退  值</a:t>
              </a: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1505" descr="C:\Users\何浪\Desktop\02140954-4d282a1fa8e644f69c0ad9a96b8d4e0f.png02140954-4d282a1fa8e644f69c0ad9a96b8d4e0f">
            <a:extLst>
              <a:ext uri="{FF2B5EF4-FFF2-40B4-BE49-F238E27FC236}">
                <a16:creationId xmlns:a16="http://schemas.microsoft.com/office/drawing/2014/main" id="{824B9A53-BBE9-4FD4-A541-421CA7520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2708276"/>
            <a:ext cx="7856538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文本框 21506">
            <a:extLst>
              <a:ext uri="{FF2B5EF4-FFF2-40B4-BE49-F238E27FC236}">
                <a16:creationId xmlns:a16="http://schemas.microsoft.com/office/drawing/2014/main" id="{A61859F5-AF8E-4C28-9641-27466213432E}"/>
              </a:ext>
            </a:extLst>
          </p:cNvPr>
          <p:cNvSpPr txBox="1"/>
          <p:nvPr/>
        </p:nvSpPr>
        <p:spPr>
          <a:xfrm>
            <a:off x="1774826" y="1268414"/>
            <a:ext cx="8893175" cy="118903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首先，要了解两个概念：</a:t>
            </a:r>
            <a:r>
              <a:rPr lang="en-US" altLang="zh-CN" sz="2400" noProof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"</a:t>
            </a:r>
            <a:r>
              <a:rPr lang="zh-CN" altLang="en-US" sz="2400" b="1" noProof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ea"/>
              </a:rPr>
              <a:t>前缀</a:t>
            </a:r>
            <a:r>
              <a:rPr lang="en-US" altLang="zh-CN" sz="2400" noProof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"</a:t>
            </a:r>
            <a:r>
              <a:rPr lang="zh-CN" altLang="en-US" sz="2400" noProof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和</a:t>
            </a:r>
            <a:r>
              <a:rPr lang="en-US" altLang="zh-CN" sz="2400" noProof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"</a:t>
            </a:r>
            <a:r>
              <a:rPr lang="zh-CN" altLang="en-US" sz="2400" b="1" noProof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ea"/>
              </a:rPr>
              <a:t>后缀</a:t>
            </a:r>
            <a:r>
              <a:rPr lang="en-US" altLang="zh-CN" sz="2400" noProof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"</a:t>
            </a:r>
            <a:r>
              <a:rPr lang="zh-CN" altLang="en-US" sz="2400" noProof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。 </a:t>
            </a:r>
            <a:endParaRPr lang="zh-CN" altLang="en-US" sz="2400" noProof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noProof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"</a:t>
            </a:r>
            <a:r>
              <a:rPr lang="zh-CN" altLang="en-US" sz="2400" b="1" noProof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ea"/>
              </a:rPr>
              <a:t>前缀</a:t>
            </a:r>
            <a:r>
              <a:rPr lang="en-US" altLang="zh-CN" sz="2400" noProof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"</a:t>
            </a:r>
            <a:r>
              <a:rPr lang="zh-CN" altLang="en-US" sz="2400" noProof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指除了最后一个字符以外，一个字符串的全部头部组合；</a:t>
            </a:r>
            <a:endParaRPr lang="zh-CN" altLang="en-US" sz="2400" noProof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noProof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"</a:t>
            </a:r>
            <a:r>
              <a:rPr lang="zh-CN" altLang="en-US" sz="2400" b="1" noProof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ea"/>
              </a:rPr>
              <a:t>后缀</a:t>
            </a:r>
            <a:r>
              <a:rPr lang="en-US" altLang="zh-CN" sz="2400" noProof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"</a:t>
            </a:r>
            <a:r>
              <a:rPr lang="zh-CN" altLang="en-US" sz="2400" noProof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指除了第一个字符以外，一个字符串的全部尾部组合。</a:t>
            </a:r>
            <a:endParaRPr lang="zh-CN" altLang="en-US" sz="2400" noProof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07" name="文本框 21507">
            <a:extLst>
              <a:ext uri="{FF2B5EF4-FFF2-40B4-BE49-F238E27FC236}">
                <a16:creationId xmlns:a16="http://schemas.microsoft.com/office/drawing/2014/main" id="{DA8ED76D-809E-4930-9C37-ADD26DCC3137}"/>
              </a:ext>
            </a:extLst>
          </p:cNvPr>
          <p:cNvSpPr txBox="1"/>
          <p:nvPr/>
        </p:nvSpPr>
        <p:spPr>
          <a:xfrm>
            <a:off x="1727201" y="157164"/>
            <a:ext cx="5089525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noProof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2" charset="-122"/>
                <a:cs typeface="+mn-ea"/>
              </a:rPr>
              <a:t>《失败回退表》是怎么产生的？</a:t>
            </a:r>
            <a:endParaRPr lang="zh-CN" altLang="en-US" sz="2400" b="1" noProof="1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3">
            <a:extLst>
              <a:ext uri="{FF2B5EF4-FFF2-40B4-BE49-F238E27FC236}">
                <a16:creationId xmlns:a16="http://schemas.microsoft.com/office/drawing/2014/main" id="{CE71BDC2-492D-4296-9271-DF9CD3752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144464"/>
            <a:ext cx="6316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算法之神  </a:t>
            </a:r>
            <a:r>
              <a:rPr lang="zh-CN" altLang="en-US" sz="240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lord of the algorithm </a:t>
            </a:r>
          </a:p>
        </p:txBody>
      </p:sp>
      <p:pic>
        <p:nvPicPr>
          <p:cNvPr id="5123" name="图片 5122">
            <a:extLst>
              <a:ext uri="{FF2B5EF4-FFF2-40B4-BE49-F238E27FC236}">
                <a16:creationId xmlns:a16="http://schemas.microsoft.com/office/drawing/2014/main" id="{1CF7E2E4-06AA-4F76-B0B8-7144E5703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1428750"/>
            <a:ext cx="360045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5123">
            <a:extLst>
              <a:ext uri="{FF2B5EF4-FFF2-40B4-BE49-F238E27FC236}">
                <a16:creationId xmlns:a16="http://schemas.microsoft.com/office/drawing/2014/main" id="{7D697D8C-79F8-4E65-8F54-A18AAE222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6" y="906463"/>
            <a:ext cx="40227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图片 5124">
            <a:extLst>
              <a:ext uri="{FF2B5EF4-FFF2-40B4-BE49-F238E27FC236}">
                <a16:creationId xmlns:a16="http://schemas.microsoft.com/office/drawing/2014/main" id="{3BD6ECF7-4365-49B5-8521-2D0715CD7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5" y="4373564"/>
            <a:ext cx="474345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5125">
            <a:extLst>
              <a:ext uri="{FF2B5EF4-FFF2-40B4-BE49-F238E27FC236}">
                <a16:creationId xmlns:a16="http://schemas.microsoft.com/office/drawing/2014/main" id="{69E816D1-B5E5-46CD-A417-2817422CF517}"/>
              </a:ext>
            </a:extLst>
          </p:cNvPr>
          <p:cNvSpPr txBox="1"/>
          <p:nvPr/>
        </p:nvSpPr>
        <p:spPr>
          <a:xfrm>
            <a:off x="1774826" y="911225"/>
            <a:ext cx="2978701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Donald E. Knuth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22529">
            <a:extLst>
              <a:ext uri="{FF2B5EF4-FFF2-40B4-BE49-F238E27FC236}">
                <a16:creationId xmlns:a16="http://schemas.microsoft.com/office/drawing/2014/main" id="{9ABA00F8-983E-4475-8246-F49819567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676526"/>
            <a:ext cx="8826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"回退值"就是"前缀"和"后缀"集合中的最长相同元素的长度。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以"</a:t>
            </a:r>
            <a:r>
              <a:rPr lang="zh-CN" altLang="en-US" sz="20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ABCDABD</a:t>
            </a:r>
            <a:r>
              <a:rPr lang="zh-CN" altLang="en-US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"为例：</a:t>
            </a:r>
          </a:p>
        </p:txBody>
      </p:sp>
      <p:grpSp>
        <p:nvGrpSpPr>
          <p:cNvPr id="23554" name="组合 22530">
            <a:extLst>
              <a:ext uri="{FF2B5EF4-FFF2-40B4-BE49-F238E27FC236}">
                <a16:creationId xmlns:a16="http://schemas.microsoft.com/office/drawing/2014/main" id="{D56D01FF-9BA5-474E-A0A4-F952F9E1BF2E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738188"/>
            <a:ext cx="6756400" cy="1979612"/>
            <a:chOff x="0" y="0"/>
            <a:chExt cx="10640" cy="3118"/>
          </a:xfrm>
        </p:grpSpPr>
        <p:pic>
          <p:nvPicPr>
            <p:cNvPr id="23555" name="图片 22531" descr="C:\Users\何浪\Desktop\02140954-4d282a1fa8e644f69c0ad9a96b8d4e0f.png02140954-4d282a1fa8e644f69c0ad9a96b8d4e0f">
              <a:extLst>
                <a:ext uri="{FF2B5EF4-FFF2-40B4-BE49-F238E27FC236}">
                  <a16:creationId xmlns:a16="http://schemas.microsoft.com/office/drawing/2014/main" id="{EA371B4B-1F61-4FCB-95E0-A2FCE1E22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40" cy="3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6" name="文本框 22532">
              <a:extLst>
                <a:ext uri="{FF2B5EF4-FFF2-40B4-BE49-F238E27FC236}">
                  <a16:creationId xmlns:a16="http://schemas.microsoft.com/office/drawing/2014/main" id="{91267211-A2C9-4CBB-B43B-DEC5BDBFE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644"/>
              <a:ext cx="3651" cy="828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>
                  <a:solidFill>
                    <a:srgbClr val="FFFFFF"/>
                  </a:solidFill>
                  <a:ea typeface="微软雅黑" panose="020B0503020204020204" pitchFamily="34" charset="-122"/>
                </a:rPr>
                <a:t>回  退  值</a:t>
              </a:r>
            </a:p>
          </p:txBody>
        </p:sp>
      </p:grpSp>
      <p:sp>
        <p:nvSpPr>
          <p:cNvPr id="23557" name="文本框 22533">
            <a:extLst>
              <a:ext uri="{FF2B5EF4-FFF2-40B4-BE49-F238E27FC236}">
                <a16:creationId xmlns:a16="http://schemas.microsoft.com/office/drawing/2014/main" id="{574E0B16-D876-4117-82B3-DECAF4F2B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1" y="157163"/>
            <a:ext cx="508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FF66"/>
                </a:solidFill>
                <a:ea typeface="微软雅黑" panose="020B0503020204020204" pitchFamily="34" charset="-122"/>
              </a:rPr>
              <a:t>《失败回退表》是怎么产生的？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535" name="文本框 22534">
            <a:extLst>
              <a:ext uri="{FF2B5EF4-FFF2-40B4-BE49-F238E27FC236}">
                <a16:creationId xmlns:a16="http://schemas.microsoft.com/office/drawing/2014/main" id="{FFA1EDAE-D053-4E7D-BA00-E6FC5F570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6" y="3419475"/>
            <a:ext cx="9007475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　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的前缀和后缀都为空集，最长相同元素的长度为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　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的前缀为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，后缀为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17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，最长相同元素的长度为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　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ABC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的前缀为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，后缀为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17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BC, C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，最长相同元素的长度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　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ABCD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的前缀为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ABC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，后缀为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17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BCD, CD, D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，最长相同元素的长度为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　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ABCDA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的前缀为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ABC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ABCD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，后缀为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17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BCDA, CDA, DA, A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，最长相同元素为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en-US" altLang="zh-CN" sz="17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，长度为</a:t>
            </a:r>
            <a:r>
              <a:rPr lang="en-US" altLang="zh-CN" sz="17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　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ABCDAB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的前缀为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 AB, ABC, ABCD, ABCDA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，后缀为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17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BCDAB, CDAB, DAB, AB, B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，最长相同元素为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en-US" altLang="zh-CN" sz="17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，长度为</a:t>
            </a:r>
            <a:r>
              <a:rPr lang="en-US" altLang="zh-CN" sz="17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　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ABCDABD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的前缀为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1700">
                <a:solidFill>
                  <a:srgbClr val="1F497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 AB, ABC, ABCD, ABCDA, ABCDAB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，后缀为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17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BCDABD, CDABD, DABD, ABD, BD, D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，最长相同元素的长度为</a:t>
            </a:r>
            <a:r>
              <a:rPr lang="en-US" altLang="zh-CN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7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0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23553" descr="C:\Users\何浪\Desktop\02140954-4d282a1fa8e644f69c0ad9a96b8d4e0f.png02140954-4d282a1fa8e644f69c0ad9a96b8d4e0f">
            <a:extLst>
              <a:ext uri="{FF2B5EF4-FFF2-40B4-BE49-F238E27FC236}">
                <a16:creationId xmlns:a16="http://schemas.microsoft.com/office/drawing/2014/main" id="{9782044C-2F50-4F63-AA6B-405656268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658814"/>
            <a:ext cx="7367588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文本框 23554">
            <a:extLst>
              <a:ext uri="{FF2B5EF4-FFF2-40B4-BE49-F238E27FC236}">
                <a16:creationId xmlns:a16="http://schemas.microsoft.com/office/drawing/2014/main" id="{2308087B-7378-482B-ACAD-A6F351FB1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4149725"/>
            <a:ext cx="86407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"回退"的实质是，有时候，字符串头部和尾部会有重复。比如，"ABCDAB"之中有两个"AB"，那么它的"部分匹配值"就是2（"AB"的长度）。搜索词移动的时候，第一个"AB"向后移动4位（字符串长度-部分匹配值），就可以来到第二个"AB"的位置。</a:t>
            </a:r>
          </a:p>
        </p:txBody>
      </p:sp>
      <p:pic>
        <p:nvPicPr>
          <p:cNvPr id="20481" name="图片 20481" descr="C:\Users\何浪\Desktop\02140954-4d282a1fa8e644f69c0ad9a96b8d4e0f.png02140954-4d282a1fa8e644f69c0ad9a96b8d4e0f">
            <a:extLst>
              <a:ext uri="{FF2B5EF4-FFF2-40B4-BE49-F238E27FC236}">
                <a16:creationId xmlns:a16="http://schemas.microsoft.com/office/drawing/2014/main" id="{7C6E70BD-AE23-4A63-93F3-AD407E95AE6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4" y="2457450"/>
            <a:ext cx="728662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>
            <a:extLst>
              <a:ext uri="{FF2B5EF4-FFF2-40B4-BE49-F238E27FC236}">
                <a16:creationId xmlns:a16="http://schemas.microsoft.com/office/drawing/2014/main" id="{C96A9C70-3D93-45BA-BECF-88E5D0E0B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2708275"/>
            <a:ext cx="50403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KMP的详细工作过程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3">
            <a:extLst>
              <a:ext uri="{FF2B5EF4-FFF2-40B4-BE49-F238E27FC236}">
                <a16:creationId xmlns:a16="http://schemas.microsoft.com/office/drawing/2014/main" id="{A78044C4-A2E4-4794-90CD-8266D7867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6" y="174625"/>
            <a:ext cx="2879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KMP算法的作用</a:t>
            </a:r>
          </a:p>
        </p:txBody>
      </p:sp>
      <p:sp>
        <p:nvSpPr>
          <p:cNvPr id="26626" name="文本框 25602">
            <a:extLst>
              <a:ext uri="{FF2B5EF4-FFF2-40B4-BE49-F238E27FC236}">
                <a16:creationId xmlns:a16="http://schemas.microsoft.com/office/drawing/2014/main" id="{A5E41827-3520-43D2-9FE2-583C5B723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1270000"/>
            <a:ext cx="7927975" cy="1214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有两个字符串A和B：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KMP可快速判断B是否是A的子串，并快速找出B在A中出现的位置（</a:t>
            </a:r>
            <a:r>
              <a:rPr lang="zh-CN" altLang="en-US" sz="220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相当于c++中的find( )函数的功能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26627" name="文本框 25603">
            <a:extLst>
              <a:ext uri="{FF2B5EF4-FFF2-40B4-BE49-F238E27FC236}">
                <a16:creationId xmlns:a16="http://schemas.microsoft.com/office/drawing/2014/main" id="{1DC1AD04-6C17-4407-B927-CDA9746F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3100389"/>
            <a:ext cx="115252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A=</a:t>
            </a:r>
          </a:p>
        </p:txBody>
      </p:sp>
      <p:sp>
        <p:nvSpPr>
          <p:cNvPr id="26628" name="文本框 25604">
            <a:extLst>
              <a:ext uri="{FF2B5EF4-FFF2-40B4-BE49-F238E27FC236}">
                <a16:creationId xmlns:a16="http://schemas.microsoft.com/office/drawing/2014/main" id="{44262ACC-1C09-45DD-A379-E6BE39B69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6" y="3725863"/>
            <a:ext cx="1152525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B=</a:t>
            </a:r>
          </a:p>
        </p:txBody>
      </p:sp>
      <p:sp>
        <p:nvSpPr>
          <p:cNvPr id="26629" name="文本框 25605">
            <a:extLst>
              <a:ext uri="{FF2B5EF4-FFF2-40B4-BE49-F238E27FC236}">
                <a16:creationId xmlns:a16="http://schemas.microsoft.com/office/drawing/2014/main" id="{F495471E-9ABD-4BE9-B814-19C353AD0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081339"/>
            <a:ext cx="6985000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K  P  K  P  K  P  K  K  P  K  P  K  M  P</a:t>
            </a:r>
          </a:p>
        </p:txBody>
      </p:sp>
      <p:sp>
        <p:nvSpPr>
          <p:cNvPr id="26630" name="文本框 25606">
            <a:extLst>
              <a:ext uri="{FF2B5EF4-FFF2-40B4-BE49-F238E27FC236}">
                <a16:creationId xmlns:a16="http://schemas.microsoft.com/office/drawing/2014/main" id="{6127F0DA-EFC7-4CE1-BB32-C637668F7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6" y="3719514"/>
            <a:ext cx="626586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 K  P  K  P  K  M  P</a:t>
            </a:r>
          </a:p>
        </p:txBody>
      </p:sp>
      <p:sp>
        <p:nvSpPr>
          <p:cNvPr id="25608" name="直接连接符 25607">
            <a:extLst>
              <a:ext uri="{FF2B5EF4-FFF2-40B4-BE49-F238E27FC236}">
                <a16:creationId xmlns:a16="http://schemas.microsoft.com/office/drawing/2014/main" id="{33850656-5471-452C-98C4-321840901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3630614"/>
            <a:ext cx="3238500" cy="1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>
            <a:prstShdw prst="shdw17" dist="17961" dir="27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609" name="文本框 25608">
            <a:extLst>
              <a:ext uri="{FF2B5EF4-FFF2-40B4-BE49-F238E27FC236}">
                <a16:creationId xmlns:a16="http://schemas.microsoft.com/office/drawing/2014/main" id="{091D2966-6AF9-4B20-A33C-46A1FF240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6" y="4886325"/>
            <a:ext cx="46831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B是A的子串，出现在A[8]的位置</a:t>
            </a:r>
          </a:p>
        </p:txBody>
      </p:sp>
      <p:sp>
        <p:nvSpPr>
          <p:cNvPr id="25610" name="直接连接符 25609">
            <a:extLst>
              <a:ext uri="{FF2B5EF4-FFF2-40B4-BE49-F238E27FC236}">
                <a16:creationId xmlns:a16="http://schemas.microsoft.com/office/drawing/2014/main" id="{01365DAF-4E87-4D51-AB86-734C64351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989" y="4271964"/>
            <a:ext cx="3240087" cy="1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>
            <a:prstShdw prst="shdw17" dist="17961" dir="27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 bldLvl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3">
            <a:extLst>
              <a:ext uri="{FF2B5EF4-FFF2-40B4-BE49-F238E27FC236}">
                <a16:creationId xmlns:a16="http://schemas.microsoft.com/office/drawing/2014/main" id="{5DF32C26-A5F7-4BD8-BEF5-B4372C21D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KMP工作过程 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650" name="文本框 26626">
            <a:extLst>
              <a:ext uri="{FF2B5EF4-FFF2-40B4-BE49-F238E27FC236}">
                <a16:creationId xmlns:a16="http://schemas.microsoft.com/office/drawing/2014/main" id="{182062BE-DDCB-4611-9036-B394E5A09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1" y="1338263"/>
            <a:ext cx="1154113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A=</a:t>
            </a:r>
          </a:p>
        </p:txBody>
      </p:sp>
      <p:sp>
        <p:nvSpPr>
          <p:cNvPr id="27651" name="文本框 26627">
            <a:extLst>
              <a:ext uri="{FF2B5EF4-FFF2-40B4-BE49-F238E27FC236}">
                <a16:creationId xmlns:a16="http://schemas.microsoft.com/office/drawing/2014/main" id="{58739E7C-0067-4199-909C-3CAABAA93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1962151"/>
            <a:ext cx="11541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B=</a:t>
            </a:r>
          </a:p>
        </p:txBody>
      </p:sp>
      <p:sp>
        <p:nvSpPr>
          <p:cNvPr id="27652" name="文本框 26628">
            <a:extLst>
              <a:ext uri="{FF2B5EF4-FFF2-40B4-BE49-F238E27FC236}">
                <a16:creationId xmlns:a16="http://schemas.microsoft.com/office/drawing/2014/main" id="{06622C4C-1C28-4BC0-B4BD-B5DEBA0AB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1319213"/>
            <a:ext cx="6986588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K  P  K  P  K  P  K  K  P  K  P  K  M  P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53" name="文本框 26629">
            <a:extLst>
              <a:ext uri="{FF2B5EF4-FFF2-40B4-BE49-F238E27FC236}">
                <a16:creationId xmlns:a16="http://schemas.microsoft.com/office/drawing/2014/main" id="{11F30061-3E8C-41AA-BE71-190CCCF6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264" y="1957388"/>
            <a:ext cx="3616325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 K  P  K  P  K  M  P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54" name="文本框 26630">
            <a:extLst>
              <a:ext uri="{FF2B5EF4-FFF2-40B4-BE49-F238E27FC236}">
                <a16:creationId xmlns:a16="http://schemas.microsoft.com/office/drawing/2014/main" id="{E29778B6-996A-4148-A0FA-18E166F5F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6" y="925514"/>
            <a:ext cx="2524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7655" name="文本框 26631">
            <a:extLst>
              <a:ext uri="{FF2B5EF4-FFF2-40B4-BE49-F238E27FC236}">
                <a16:creationId xmlns:a16="http://schemas.microsoft.com/office/drawing/2014/main" id="{D4F5470D-185D-4369-B0C4-AD9157945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984250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 </a:t>
            </a:r>
          </a:p>
        </p:txBody>
      </p:sp>
      <p:sp>
        <p:nvSpPr>
          <p:cNvPr id="27656" name="文本框 26632">
            <a:extLst>
              <a:ext uri="{FF2B5EF4-FFF2-40B4-BE49-F238E27FC236}">
                <a16:creationId xmlns:a16="http://schemas.microsoft.com/office/drawing/2014/main" id="{6BF7C840-120D-4D23-A495-850B5C63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27657" name="文本框 26633">
            <a:extLst>
              <a:ext uri="{FF2B5EF4-FFF2-40B4-BE49-F238E27FC236}">
                <a16:creationId xmlns:a16="http://schemas.microsoft.com/office/drawing/2014/main" id="{64A255FC-5118-4782-9F6E-EC6BFBF2E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26635" name="文本框 26634">
            <a:extLst>
              <a:ext uri="{FF2B5EF4-FFF2-40B4-BE49-F238E27FC236}">
                <a16:creationId xmlns:a16="http://schemas.microsoft.com/office/drawing/2014/main" id="{99178166-02E4-4FF4-9183-798E01AD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26636" name="文本框 26635">
            <a:extLst>
              <a:ext uri="{FF2B5EF4-FFF2-40B4-BE49-F238E27FC236}">
                <a16:creationId xmlns:a16="http://schemas.microsoft.com/office/drawing/2014/main" id="{9A9C853D-24CA-4818-96AA-E19E134A7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1" y="9890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27660" name="文本框 26636">
            <a:extLst>
              <a:ext uri="{FF2B5EF4-FFF2-40B4-BE49-F238E27FC236}">
                <a16:creationId xmlns:a16="http://schemas.microsoft.com/office/drawing/2014/main" id="{4413362E-FD99-40AD-BF10-15CF73CF7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27661" name="文本框 26637">
            <a:extLst>
              <a:ext uri="{FF2B5EF4-FFF2-40B4-BE49-F238E27FC236}">
                <a16:creationId xmlns:a16="http://schemas.microsoft.com/office/drawing/2014/main" id="{E56DDB07-2485-4657-87FD-5088F8333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7 </a:t>
            </a:r>
          </a:p>
        </p:txBody>
      </p:sp>
      <p:sp>
        <p:nvSpPr>
          <p:cNvPr id="27662" name="文本框 26638">
            <a:extLst>
              <a:ext uri="{FF2B5EF4-FFF2-40B4-BE49-F238E27FC236}">
                <a16:creationId xmlns:a16="http://schemas.microsoft.com/office/drawing/2014/main" id="{44B39E99-F0DD-496B-9B37-A13F7BC22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1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8 </a:t>
            </a:r>
          </a:p>
        </p:txBody>
      </p:sp>
      <p:sp>
        <p:nvSpPr>
          <p:cNvPr id="27663" name="文本框 26639">
            <a:extLst>
              <a:ext uri="{FF2B5EF4-FFF2-40B4-BE49-F238E27FC236}">
                <a16:creationId xmlns:a16="http://schemas.microsoft.com/office/drawing/2014/main" id="{870F2104-52D7-4FF2-B6A2-BCB88D537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6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9 </a:t>
            </a:r>
          </a:p>
        </p:txBody>
      </p:sp>
      <p:sp>
        <p:nvSpPr>
          <p:cNvPr id="27664" name="文本框 26640">
            <a:extLst>
              <a:ext uri="{FF2B5EF4-FFF2-40B4-BE49-F238E27FC236}">
                <a16:creationId xmlns:a16="http://schemas.microsoft.com/office/drawing/2014/main" id="{A4DE6A54-EA8C-4CEE-B852-6E002F056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1000126"/>
            <a:ext cx="685800" cy="557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10 </a:t>
            </a:r>
          </a:p>
        </p:txBody>
      </p:sp>
      <p:sp>
        <p:nvSpPr>
          <p:cNvPr id="27665" name="文本框 26641">
            <a:extLst>
              <a:ext uri="{FF2B5EF4-FFF2-40B4-BE49-F238E27FC236}">
                <a16:creationId xmlns:a16="http://schemas.microsoft.com/office/drawing/2014/main" id="{35BFB5CD-2D6B-43EE-B9CB-ADBB1DD17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1000126"/>
            <a:ext cx="685800" cy="557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11 </a:t>
            </a:r>
          </a:p>
        </p:txBody>
      </p:sp>
      <p:sp>
        <p:nvSpPr>
          <p:cNvPr id="27666" name="文本框 26642">
            <a:extLst>
              <a:ext uri="{FF2B5EF4-FFF2-40B4-BE49-F238E27FC236}">
                <a16:creationId xmlns:a16="http://schemas.microsoft.com/office/drawing/2014/main" id="{06C5A63A-D08E-4856-9B4E-A76C4E587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775" y="1001713"/>
            <a:ext cx="685800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12 </a:t>
            </a:r>
          </a:p>
        </p:txBody>
      </p:sp>
      <p:sp>
        <p:nvSpPr>
          <p:cNvPr id="27667" name="文本框 26643">
            <a:extLst>
              <a:ext uri="{FF2B5EF4-FFF2-40B4-BE49-F238E27FC236}">
                <a16:creationId xmlns:a16="http://schemas.microsoft.com/office/drawing/2014/main" id="{22A86E05-C5AC-454D-BA4D-5696BC8D5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313" y="1001713"/>
            <a:ext cx="684212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13 </a:t>
            </a:r>
          </a:p>
        </p:txBody>
      </p:sp>
      <p:sp>
        <p:nvSpPr>
          <p:cNvPr id="27668" name="文本框 26644">
            <a:extLst>
              <a:ext uri="{FF2B5EF4-FFF2-40B4-BE49-F238E27FC236}">
                <a16:creationId xmlns:a16="http://schemas.microsoft.com/office/drawing/2014/main" id="{B72C6B81-4449-4451-B845-4FF704A4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3" y="1011238"/>
            <a:ext cx="684212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14 </a:t>
            </a:r>
          </a:p>
        </p:txBody>
      </p:sp>
      <p:sp>
        <p:nvSpPr>
          <p:cNvPr id="27669" name="文本框 26645">
            <a:extLst>
              <a:ext uri="{FF2B5EF4-FFF2-40B4-BE49-F238E27FC236}">
                <a16:creationId xmlns:a16="http://schemas.microsoft.com/office/drawing/2014/main" id="{40BA9683-B261-4F79-B852-842EF8F0D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9" y="2374900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 </a:t>
            </a:r>
          </a:p>
        </p:txBody>
      </p:sp>
      <p:sp>
        <p:nvSpPr>
          <p:cNvPr id="27670" name="文本框 26646">
            <a:extLst>
              <a:ext uri="{FF2B5EF4-FFF2-40B4-BE49-F238E27FC236}">
                <a16:creationId xmlns:a16="http://schemas.microsoft.com/office/drawing/2014/main" id="{ACBFF7C2-5995-48F6-A23F-D0A28E0EE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1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27671" name="文本框 26647">
            <a:extLst>
              <a:ext uri="{FF2B5EF4-FFF2-40B4-BE49-F238E27FC236}">
                <a16:creationId xmlns:a16="http://schemas.microsoft.com/office/drawing/2014/main" id="{AB4A5F01-AEA0-4BB5-9F72-462F996BB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6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26649" name="文本框 26648">
            <a:extLst>
              <a:ext uri="{FF2B5EF4-FFF2-40B4-BE49-F238E27FC236}">
                <a16:creationId xmlns:a16="http://schemas.microsoft.com/office/drawing/2014/main" id="{BE34FA51-3E47-4EF5-879D-5FBF8B89F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6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26650" name="文本框 26649">
            <a:extLst>
              <a:ext uri="{FF2B5EF4-FFF2-40B4-BE49-F238E27FC236}">
                <a16:creationId xmlns:a16="http://schemas.microsoft.com/office/drawing/2014/main" id="{D27B1327-A532-4B28-96D0-869E672D3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6" y="23796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27674" name="文本框 26650">
            <a:extLst>
              <a:ext uri="{FF2B5EF4-FFF2-40B4-BE49-F238E27FC236}">
                <a16:creationId xmlns:a16="http://schemas.microsoft.com/office/drawing/2014/main" id="{1EEA5E41-D0A0-419B-94AE-ABA2E28F7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426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27675" name="文本框 26651">
            <a:extLst>
              <a:ext uri="{FF2B5EF4-FFF2-40B4-BE49-F238E27FC236}">
                <a16:creationId xmlns:a16="http://schemas.microsoft.com/office/drawing/2014/main" id="{13015853-56E3-43BF-853F-F3BC0D911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7 </a:t>
            </a:r>
          </a:p>
        </p:txBody>
      </p:sp>
      <p:sp>
        <p:nvSpPr>
          <p:cNvPr id="27676" name="文本框 26652">
            <a:extLst>
              <a:ext uri="{FF2B5EF4-FFF2-40B4-BE49-F238E27FC236}">
                <a16:creationId xmlns:a16="http://schemas.microsoft.com/office/drawing/2014/main" id="{91F59807-1E95-4DB1-9D5A-58BF21437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1" y="2268539"/>
            <a:ext cx="115252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26654" name="文本框 26653">
            <a:extLst>
              <a:ext uri="{FF2B5EF4-FFF2-40B4-BE49-F238E27FC236}">
                <a16:creationId xmlns:a16="http://schemas.microsoft.com/office/drawing/2014/main" id="{B4295ACC-6883-4DA6-951D-C31F7A349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2965450"/>
            <a:ext cx="8431213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若B从1到 j 和 A从i-j+1到 i 完全相同，即</a:t>
            </a:r>
            <a:r>
              <a:rPr lang="zh-CN" altLang="en-US" sz="20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B[1..j]</a:t>
            </a:r>
            <a:r>
              <a:rPr lang="zh-CN" altLang="en-US" sz="200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A[i-j+1..i]</a:t>
            </a:r>
            <a:r>
              <a:rPr lang="zh-CN" altLang="en-US" sz="200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匹配。</a:t>
            </a:r>
          </a:p>
        </p:txBody>
      </p:sp>
      <p:sp>
        <p:nvSpPr>
          <p:cNvPr id="26655" name="文本框 26654">
            <a:extLst>
              <a:ext uri="{FF2B5EF4-FFF2-40B4-BE49-F238E27FC236}">
                <a16:creationId xmlns:a16="http://schemas.microsoft.com/office/drawing/2014/main" id="{E1162B78-1380-4151-8DB4-C93003E2E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1319213"/>
            <a:ext cx="500062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26656" name="文本框 26655">
            <a:extLst>
              <a:ext uri="{FF2B5EF4-FFF2-40B4-BE49-F238E27FC236}">
                <a16:creationId xmlns:a16="http://schemas.microsoft.com/office/drawing/2014/main" id="{EE1835C2-0873-4B62-A223-0877F6D06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0" y="1952626"/>
            <a:ext cx="528638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26657" name="文本框 26656">
            <a:extLst>
              <a:ext uri="{FF2B5EF4-FFF2-40B4-BE49-F238E27FC236}">
                <a16:creationId xmlns:a16="http://schemas.microsoft.com/office/drawing/2014/main" id="{4AFDA247-6CAD-4FB4-9DC7-E6256EB3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4" y="3327401"/>
            <a:ext cx="8624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当A[i+1]==B[j+1]时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，比如当i=4,j=4时，A[i+1]==B[j+1],i和j各加1</a:t>
            </a:r>
          </a:p>
        </p:txBody>
      </p:sp>
      <p:sp>
        <p:nvSpPr>
          <p:cNvPr id="26658" name="文本框 26657">
            <a:extLst>
              <a:ext uri="{FF2B5EF4-FFF2-40B4-BE49-F238E27FC236}">
                <a16:creationId xmlns:a16="http://schemas.microsoft.com/office/drawing/2014/main" id="{2F538028-C9BB-470F-AABD-0F307CF8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1" y="3760789"/>
            <a:ext cx="7267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当某个时候j==m了，那么B就是是A的子串（m表示B的长度）</a:t>
            </a:r>
          </a:p>
        </p:txBody>
      </p:sp>
      <p:sp>
        <p:nvSpPr>
          <p:cNvPr id="26659" name="文本框 26658">
            <a:extLst>
              <a:ext uri="{FF2B5EF4-FFF2-40B4-BE49-F238E27FC236}">
                <a16:creationId xmlns:a16="http://schemas.microsoft.com/office/drawing/2014/main" id="{94BFF21B-B57F-4C1E-81E3-6FF4F3B08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1" y="4843464"/>
            <a:ext cx="6989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当A[i+1]!=B[j+1]时，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比如当i=5,j=5时，A[i+1]!=B[j+1]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60" name="文本框 26659">
            <a:extLst>
              <a:ext uri="{FF2B5EF4-FFF2-40B4-BE49-F238E27FC236}">
                <a16:creationId xmlns:a16="http://schemas.microsoft.com/office/drawing/2014/main" id="{78EB1B57-35E9-4724-9DC8-47DEB56D61A8}"/>
              </a:ext>
            </a:extLst>
          </p:cNvPr>
          <p:cNvSpPr txBox="1"/>
          <p:nvPr/>
        </p:nvSpPr>
        <p:spPr>
          <a:xfrm>
            <a:off x="1684338" y="4157664"/>
            <a:ext cx="8515350" cy="69373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lIns="90170" tIns="46990" rIns="90170" bIns="4699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900" b="1" noProof="1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KMP的原则：始终满足B的前 j个字符正好匹配A的以A[i]结尾的长度为j的子串</a:t>
            </a:r>
            <a:endParaRPr lang="zh-CN" altLang="en-US" sz="1900" b="1" noProof="1">
              <a:solidFill>
                <a:srgbClr val="8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900" b="1" noProof="1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                    </a:t>
            </a:r>
            <a:r>
              <a:rPr lang="en-US" altLang="zh-CN" sz="1900" b="1" noProof="1">
                <a:solidFill>
                  <a:srgbClr val="1F497D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B</a:t>
            </a:r>
            <a:r>
              <a:rPr lang="zh-CN" altLang="en-US" sz="1900" b="1" noProof="1">
                <a:solidFill>
                  <a:srgbClr val="1F497D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的长度为</a:t>
            </a:r>
            <a:r>
              <a:rPr lang="en-US" altLang="zh-CN" sz="1900" b="1" noProof="1">
                <a:solidFill>
                  <a:srgbClr val="1F497D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j</a:t>
            </a:r>
            <a:r>
              <a:rPr lang="zh-CN" altLang="en-US" sz="1900" b="1" noProof="1">
                <a:solidFill>
                  <a:srgbClr val="1F497D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</a:t>
            </a:r>
            <a:r>
              <a:rPr lang="zh-CN" altLang="en-US" sz="19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前缀</a:t>
            </a:r>
            <a:r>
              <a:rPr lang="zh-CN" altLang="en-US" sz="1900" b="1" noProof="1">
                <a:solidFill>
                  <a:srgbClr val="1F497D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等于</a:t>
            </a:r>
            <a:r>
              <a:rPr lang="en-US" altLang="zh-CN" sz="1900" b="1" noProof="1">
                <a:solidFill>
                  <a:srgbClr val="1F497D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A[1...i]</a:t>
            </a:r>
            <a:r>
              <a:rPr lang="zh-CN" altLang="en-US" sz="1900" b="1" noProof="1">
                <a:solidFill>
                  <a:srgbClr val="1F497D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的长度为</a:t>
            </a:r>
            <a:r>
              <a:rPr lang="en-US" altLang="zh-CN" sz="1900" b="1" noProof="1">
                <a:solidFill>
                  <a:srgbClr val="1F497D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j</a:t>
            </a:r>
            <a:r>
              <a:rPr lang="zh-CN" altLang="en-US" sz="1900" b="1" noProof="1">
                <a:solidFill>
                  <a:srgbClr val="1F497D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</a:t>
            </a:r>
            <a:r>
              <a:rPr lang="zh-CN" altLang="en-US" sz="19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后缀</a:t>
            </a:r>
            <a:endParaRPr lang="zh-CN" altLang="en-US" sz="19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6661" name="文本框 26660">
            <a:extLst>
              <a:ext uri="{FF2B5EF4-FFF2-40B4-BE49-F238E27FC236}">
                <a16:creationId xmlns:a16="http://schemas.microsoft.com/office/drawing/2014/main" id="{63AE051D-EA0C-40D4-B098-01427DA74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13" y="1328738"/>
            <a:ext cx="677862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26662" name="文本框 26661">
            <a:extLst>
              <a:ext uri="{FF2B5EF4-FFF2-40B4-BE49-F238E27FC236}">
                <a16:creationId xmlns:a16="http://schemas.microsoft.com/office/drawing/2014/main" id="{FDA19004-081D-4F7C-9BFA-8A1D66F1D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8" y="1952626"/>
            <a:ext cx="677862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6663" name="文本框 26662">
            <a:extLst>
              <a:ext uri="{FF2B5EF4-FFF2-40B4-BE49-F238E27FC236}">
                <a16:creationId xmlns:a16="http://schemas.microsoft.com/office/drawing/2014/main" id="{FEEB79DA-A6E2-4DB0-8CBA-B1CF500BA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1" y="5272089"/>
            <a:ext cx="5883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为满足上述原则，必须调整j的位置，将j改小成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j'</a:t>
            </a:r>
          </a:p>
        </p:txBody>
      </p:sp>
      <p:sp>
        <p:nvSpPr>
          <p:cNvPr id="26664" name="文本框 26663">
            <a:extLst>
              <a:ext uri="{FF2B5EF4-FFF2-40B4-BE49-F238E27FC236}">
                <a16:creationId xmlns:a16="http://schemas.microsoft.com/office/drawing/2014/main" id="{921F62BE-AF67-48F7-BEFD-AD107F91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5751513"/>
            <a:ext cx="83740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j'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必须要使得B[1..j]中的头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j'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个字母和末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j'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个字母完全相等，并且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j'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越大越好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此时j'最好=3，使得B[1..3]=B[3..5]</a:t>
            </a:r>
          </a:p>
        </p:txBody>
      </p:sp>
      <p:sp>
        <p:nvSpPr>
          <p:cNvPr id="26665" name="文本框 26664">
            <a:extLst>
              <a:ext uri="{FF2B5EF4-FFF2-40B4-BE49-F238E27FC236}">
                <a16:creationId xmlns:a16="http://schemas.microsoft.com/office/drawing/2014/main" id="{844BC6BF-AB8F-4566-A9A7-00D4C81B6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1" y="2647950"/>
            <a:ext cx="358775" cy="4270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i="1">
                <a:solidFill>
                  <a:srgbClr val="FF0000"/>
                </a:solidFill>
              </a:rPr>
              <a:t>j'</a:t>
            </a:r>
          </a:p>
        </p:txBody>
      </p:sp>
      <p:sp>
        <p:nvSpPr>
          <p:cNvPr id="26666" name="箭头 842">
            <a:extLst>
              <a:ext uri="{FF2B5EF4-FFF2-40B4-BE49-F238E27FC236}">
                <a16:creationId xmlns:a16="http://schemas.microsoft.com/office/drawing/2014/main" id="{FC1B41B8-1DE3-498F-A488-25A0CA8E5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2743200"/>
            <a:ext cx="1585912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5C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67" name="箭头 842">
            <a:extLst>
              <a:ext uri="{FF2B5EF4-FFF2-40B4-BE49-F238E27FC236}">
                <a16:creationId xmlns:a16="http://schemas.microsoft.com/office/drawing/2014/main" id="{B93F29B2-A394-4337-90A9-A2AC45C9C8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3676" y="1866900"/>
            <a:ext cx="1692275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triangle" w="med" len="med"/>
            <a:tailEnd/>
          </a:ln>
          <a:effectLst>
            <a:prstShdw prst="shdw17" dist="17961" dir="2700000">
              <a:srgbClr val="995C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68" name="箭头 842">
            <a:extLst>
              <a:ext uri="{FF2B5EF4-FFF2-40B4-BE49-F238E27FC236}">
                <a16:creationId xmlns:a16="http://schemas.microsoft.com/office/drawing/2014/main" id="{5F6EB53E-3D6D-483C-ADC2-CB92E09FB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2763838"/>
            <a:ext cx="2268537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5C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69" name="箭头 842">
            <a:extLst>
              <a:ext uri="{FF2B5EF4-FFF2-40B4-BE49-F238E27FC236}">
                <a16:creationId xmlns:a16="http://schemas.microsoft.com/office/drawing/2014/main" id="{D129E921-4C2C-419D-B291-D446B09E2E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2888" y="1866900"/>
            <a:ext cx="22987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triangle" w="med" len="med"/>
            <a:tailEnd/>
          </a:ln>
          <a:effectLst>
            <a:prstShdw prst="shdw17" dist="17961" dir="2700000">
              <a:srgbClr val="995C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70" name="箭头 842">
            <a:extLst>
              <a:ext uri="{FF2B5EF4-FFF2-40B4-BE49-F238E27FC236}">
                <a16:creationId xmlns:a16="http://schemas.microsoft.com/office/drawing/2014/main" id="{218E6311-A36C-456D-8660-A32BEC906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2741615"/>
            <a:ext cx="1078534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>
            <a:prstShdw prst="shdw17" dist="17961" dir="2700000">
              <a:srgbClr val="9900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71" name="箭头 842">
            <a:extLst>
              <a:ext uri="{FF2B5EF4-FFF2-40B4-BE49-F238E27FC236}">
                <a16:creationId xmlns:a16="http://schemas.microsoft.com/office/drawing/2014/main" id="{6902320F-3F33-4EAC-B163-31156A4A48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846263"/>
            <a:ext cx="1241425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med"/>
            <a:tailEnd/>
          </a:ln>
          <a:effectLst>
            <a:prstShdw prst="shdw17" dist="17961" dir="2700000">
              <a:srgbClr val="9900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6FEA42-6732-4C10-8030-EC6C84C0B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652713"/>
            <a:ext cx="78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2F021A-5412-447D-9CE8-E08A29A6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8" y="2660650"/>
            <a:ext cx="785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bldLvl="0"/>
      <p:bldP spid="26635" grpId="1" bldLvl="0"/>
      <p:bldP spid="26636" grpId="0" bldLvl="0"/>
      <p:bldP spid="26649" grpId="0" bldLvl="0"/>
      <p:bldP spid="26649" grpId="1" bldLvl="0"/>
      <p:bldP spid="26650" grpId="0" bldLvl="0"/>
      <p:bldP spid="26655" grpId="0" bldLvl="0"/>
      <p:bldP spid="26655" grpId="1" bldLvl="0"/>
      <p:bldP spid="26656" grpId="0" bldLvl="0"/>
      <p:bldP spid="26656" grpId="1" bldLvl="0"/>
      <p:bldP spid="26657" grpId="0" bldLvl="0"/>
      <p:bldP spid="26658" grpId="0" bldLvl="0"/>
      <p:bldP spid="26659" grpId="0" bldLvl="0"/>
      <p:bldP spid="26660" grpId="0" bldLvl="0" animBg="1"/>
      <p:bldP spid="26661" grpId="0" bldLvl="0"/>
      <p:bldP spid="26662" grpId="0" bldLvl="0"/>
      <p:bldP spid="26663" grpId="0" bldLvl="0"/>
      <p:bldP spid="26664" grpId="0" bldLvl="0"/>
      <p:bldP spid="26665" grpId="0" bldLvl="0"/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3">
            <a:extLst>
              <a:ext uri="{FF2B5EF4-FFF2-40B4-BE49-F238E27FC236}">
                <a16:creationId xmlns:a16="http://schemas.microsoft.com/office/drawing/2014/main" id="{FDE46AED-29BC-4D5B-BE9C-E7179D300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KMP工作过程 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4" name="文本框 27650">
            <a:extLst>
              <a:ext uri="{FF2B5EF4-FFF2-40B4-BE49-F238E27FC236}">
                <a16:creationId xmlns:a16="http://schemas.microsoft.com/office/drawing/2014/main" id="{748A1E34-00AC-4553-8927-92FDB4DFC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1" y="1338263"/>
            <a:ext cx="1154113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A=</a:t>
            </a:r>
          </a:p>
        </p:txBody>
      </p:sp>
      <p:sp>
        <p:nvSpPr>
          <p:cNvPr id="28675" name="文本框 27651">
            <a:extLst>
              <a:ext uri="{FF2B5EF4-FFF2-40B4-BE49-F238E27FC236}">
                <a16:creationId xmlns:a16="http://schemas.microsoft.com/office/drawing/2014/main" id="{5BF5D2DA-4684-43CD-8A65-C50C1E0BD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1962151"/>
            <a:ext cx="11541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B=</a:t>
            </a:r>
          </a:p>
        </p:txBody>
      </p:sp>
      <p:sp>
        <p:nvSpPr>
          <p:cNvPr id="28676" name="文本框 27652">
            <a:extLst>
              <a:ext uri="{FF2B5EF4-FFF2-40B4-BE49-F238E27FC236}">
                <a16:creationId xmlns:a16="http://schemas.microsoft.com/office/drawing/2014/main" id="{796929A4-F6CE-4F11-A955-6251D0416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1319213"/>
            <a:ext cx="6986588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K  P  K  P  K  P  K  K  P  K  P  K  M  P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677" name="文本框 27653">
            <a:extLst>
              <a:ext uri="{FF2B5EF4-FFF2-40B4-BE49-F238E27FC236}">
                <a16:creationId xmlns:a16="http://schemas.microsoft.com/office/drawing/2014/main" id="{70DF63F0-5B05-4DE6-BB3B-2E6113125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6" y="925514"/>
            <a:ext cx="2524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678" name="文本框 27654">
            <a:extLst>
              <a:ext uri="{FF2B5EF4-FFF2-40B4-BE49-F238E27FC236}">
                <a16:creationId xmlns:a16="http://schemas.microsoft.com/office/drawing/2014/main" id="{C6ABA51D-61AB-4FAC-ADFA-E2F219CE8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984250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 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679" name="文本框 27655">
            <a:extLst>
              <a:ext uri="{FF2B5EF4-FFF2-40B4-BE49-F238E27FC236}">
                <a16:creationId xmlns:a16="http://schemas.microsoft.com/office/drawing/2014/main" id="{4D7A9D3C-E6DA-4C64-A2F3-63C90DA71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28680" name="文本框 27656">
            <a:extLst>
              <a:ext uri="{FF2B5EF4-FFF2-40B4-BE49-F238E27FC236}">
                <a16:creationId xmlns:a16="http://schemas.microsoft.com/office/drawing/2014/main" id="{066BDDD5-EF42-4C14-B1CA-EC3999013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28681" name="文本框 27657">
            <a:extLst>
              <a:ext uri="{FF2B5EF4-FFF2-40B4-BE49-F238E27FC236}">
                <a16:creationId xmlns:a16="http://schemas.microsoft.com/office/drawing/2014/main" id="{1A29D2CF-144F-43E8-B430-C659BD36B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28682" name="文本框 27658">
            <a:extLst>
              <a:ext uri="{FF2B5EF4-FFF2-40B4-BE49-F238E27FC236}">
                <a16:creationId xmlns:a16="http://schemas.microsoft.com/office/drawing/2014/main" id="{202314CB-90CD-429C-A20D-146454945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1" y="9890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</a:t>
            </a:r>
            <a:r>
              <a:rPr lang="zh-CN" altLang="en-US" sz="2200" b="1">
                <a:solidFill>
                  <a:srgbClr val="FF0000"/>
                </a:solidFill>
              </a:rPr>
              <a:t>5</a:t>
            </a:r>
            <a:r>
              <a:rPr lang="zh-CN" altLang="en-US" sz="2200" b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8683" name="文本框 27659">
            <a:extLst>
              <a:ext uri="{FF2B5EF4-FFF2-40B4-BE49-F238E27FC236}">
                <a16:creationId xmlns:a16="http://schemas.microsoft.com/office/drawing/2014/main" id="{6B5CAB21-99C3-422B-A17C-E2124E1C3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28684" name="文本框 27660">
            <a:extLst>
              <a:ext uri="{FF2B5EF4-FFF2-40B4-BE49-F238E27FC236}">
                <a16:creationId xmlns:a16="http://schemas.microsoft.com/office/drawing/2014/main" id="{27B8AB96-789D-4834-8639-4C9047502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7 </a:t>
            </a:r>
          </a:p>
        </p:txBody>
      </p:sp>
      <p:sp>
        <p:nvSpPr>
          <p:cNvPr id="28685" name="文本框 27661">
            <a:extLst>
              <a:ext uri="{FF2B5EF4-FFF2-40B4-BE49-F238E27FC236}">
                <a16:creationId xmlns:a16="http://schemas.microsoft.com/office/drawing/2014/main" id="{07CC356B-E725-4069-A9FD-AA5147973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1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8 </a:t>
            </a:r>
          </a:p>
        </p:txBody>
      </p:sp>
      <p:sp>
        <p:nvSpPr>
          <p:cNvPr id="28686" name="文本框 27662">
            <a:extLst>
              <a:ext uri="{FF2B5EF4-FFF2-40B4-BE49-F238E27FC236}">
                <a16:creationId xmlns:a16="http://schemas.microsoft.com/office/drawing/2014/main" id="{B6E14A33-F4CA-4BDA-9DB3-A72137063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6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9 </a:t>
            </a:r>
          </a:p>
        </p:txBody>
      </p:sp>
      <p:sp>
        <p:nvSpPr>
          <p:cNvPr id="28687" name="文本框 27663">
            <a:extLst>
              <a:ext uri="{FF2B5EF4-FFF2-40B4-BE49-F238E27FC236}">
                <a16:creationId xmlns:a16="http://schemas.microsoft.com/office/drawing/2014/main" id="{94839D55-4F0E-42FE-93C2-E0E37F732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1000126"/>
            <a:ext cx="685800" cy="557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10 </a:t>
            </a:r>
          </a:p>
        </p:txBody>
      </p:sp>
      <p:sp>
        <p:nvSpPr>
          <p:cNvPr id="28688" name="文本框 27664">
            <a:extLst>
              <a:ext uri="{FF2B5EF4-FFF2-40B4-BE49-F238E27FC236}">
                <a16:creationId xmlns:a16="http://schemas.microsoft.com/office/drawing/2014/main" id="{565412D9-0774-475B-A7ED-11B92F79F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1000126"/>
            <a:ext cx="685800" cy="557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11 </a:t>
            </a:r>
          </a:p>
        </p:txBody>
      </p:sp>
      <p:sp>
        <p:nvSpPr>
          <p:cNvPr id="28689" name="文本框 27665">
            <a:extLst>
              <a:ext uri="{FF2B5EF4-FFF2-40B4-BE49-F238E27FC236}">
                <a16:creationId xmlns:a16="http://schemas.microsoft.com/office/drawing/2014/main" id="{ACD93B3C-61A5-4522-BA2C-F9658FAC6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775" y="1001713"/>
            <a:ext cx="685800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12 </a:t>
            </a:r>
          </a:p>
        </p:txBody>
      </p:sp>
      <p:sp>
        <p:nvSpPr>
          <p:cNvPr id="28690" name="文本框 27666">
            <a:extLst>
              <a:ext uri="{FF2B5EF4-FFF2-40B4-BE49-F238E27FC236}">
                <a16:creationId xmlns:a16="http://schemas.microsoft.com/office/drawing/2014/main" id="{305F54EE-D094-47BA-8B10-99FDFFE9B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313" y="1001713"/>
            <a:ext cx="684212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13 </a:t>
            </a:r>
          </a:p>
        </p:txBody>
      </p:sp>
      <p:sp>
        <p:nvSpPr>
          <p:cNvPr id="28691" name="文本框 27667">
            <a:extLst>
              <a:ext uri="{FF2B5EF4-FFF2-40B4-BE49-F238E27FC236}">
                <a16:creationId xmlns:a16="http://schemas.microsoft.com/office/drawing/2014/main" id="{B9987CA7-90F2-4251-895C-169251AD4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3" y="1011238"/>
            <a:ext cx="684212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14 </a:t>
            </a:r>
          </a:p>
        </p:txBody>
      </p:sp>
      <p:sp>
        <p:nvSpPr>
          <p:cNvPr id="28692" name="文本框 27668">
            <a:extLst>
              <a:ext uri="{FF2B5EF4-FFF2-40B4-BE49-F238E27FC236}">
                <a16:creationId xmlns:a16="http://schemas.microsoft.com/office/drawing/2014/main" id="{0FD838E1-603F-4424-99C0-FFC5A44CD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1" y="2268539"/>
            <a:ext cx="115252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28693" name="文本框 27669">
            <a:extLst>
              <a:ext uri="{FF2B5EF4-FFF2-40B4-BE49-F238E27FC236}">
                <a16:creationId xmlns:a16="http://schemas.microsoft.com/office/drawing/2014/main" id="{01A597BE-051D-441D-809F-9AD413BB6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2965450"/>
            <a:ext cx="7705725" cy="70788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若B从1到 j 和 A从i-j+1到 i 完全相同，即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B[1</a:t>
            </a: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A[i-j+1</a:t>
            </a: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i]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匹配。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694" name="文本框 27670">
            <a:extLst>
              <a:ext uri="{FF2B5EF4-FFF2-40B4-BE49-F238E27FC236}">
                <a16:creationId xmlns:a16="http://schemas.microsoft.com/office/drawing/2014/main" id="{3BC7062A-AFF2-48DA-8463-C1AAF7A44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4" y="3327401"/>
            <a:ext cx="8624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当A[i+1]==B[j+1]时，比如当i=4,j=4时，A[i+1]=B[j+1],i和j各加1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695" name="文本框 27671">
            <a:extLst>
              <a:ext uri="{FF2B5EF4-FFF2-40B4-BE49-F238E27FC236}">
                <a16:creationId xmlns:a16="http://schemas.microsoft.com/office/drawing/2014/main" id="{966C5B64-5904-4BB9-831E-513C92E89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760788"/>
            <a:ext cx="7026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当某个时候j==m了，那么B就是是A的子串</a:t>
            </a:r>
            <a:r>
              <a:rPr lang="zh-CN" altLang="en-US">
                <a:solidFill>
                  <a:srgbClr val="000000"/>
                </a:solidFill>
              </a:rPr>
              <a:t>（m表示B的长度）</a:t>
            </a:r>
          </a:p>
        </p:txBody>
      </p:sp>
      <p:sp>
        <p:nvSpPr>
          <p:cNvPr id="28696" name="文本框 27672">
            <a:extLst>
              <a:ext uri="{FF2B5EF4-FFF2-40B4-BE49-F238E27FC236}">
                <a16:creationId xmlns:a16="http://schemas.microsoft.com/office/drawing/2014/main" id="{85A48E0F-607D-4963-974A-390B8A909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1" y="4699001"/>
            <a:ext cx="6989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当A[i+1]!=B[j+1]时，比如当i=5,j=5时，A[i+1]!=B[j+1]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697" name="文本框 27673">
            <a:extLst>
              <a:ext uri="{FF2B5EF4-FFF2-40B4-BE49-F238E27FC236}">
                <a16:creationId xmlns:a16="http://schemas.microsoft.com/office/drawing/2014/main" id="{5F856DE0-82FA-4C84-9D1B-B31A55E51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4157663"/>
            <a:ext cx="8839920" cy="3872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9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KMP的原则是：始终满足B的前 j个字符正好匹配A的以A[i]结尾的长度为j的子串</a:t>
            </a:r>
            <a:endParaRPr lang="zh-CN" altLang="en-US" sz="1900">
              <a:solidFill>
                <a:srgbClr val="000000"/>
              </a:solidFill>
            </a:endParaRPr>
          </a:p>
        </p:txBody>
      </p:sp>
      <p:sp>
        <p:nvSpPr>
          <p:cNvPr id="28698" name="文本框 27674">
            <a:extLst>
              <a:ext uri="{FF2B5EF4-FFF2-40B4-BE49-F238E27FC236}">
                <a16:creationId xmlns:a16="http://schemas.microsoft.com/office/drawing/2014/main" id="{C96A2F8F-1268-417B-8AD3-90210F732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1" y="5127625"/>
            <a:ext cx="7553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为满足上述原则，必须将j改小成j'（</a:t>
            </a:r>
            <a:r>
              <a:rPr lang="zh-CN" altLang="en-US" sz="2000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j'即是j号位置的回退值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699" name="文本框 27675">
            <a:extLst>
              <a:ext uri="{FF2B5EF4-FFF2-40B4-BE49-F238E27FC236}">
                <a16:creationId xmlns:a16="http://schemas.microsoft.com/office/drawing/2014/main" id="{FBF07D3D-F2E4-46E3-97D5-4F69B0E0F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5607050"/>
            <a:ext cx="83740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j'必须要使得B[1..j]中的头j'个字母和末j'个字母完全相等，并且j'越大越好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此时j'最好=3，使得B[1..3]=B[3..5]</a:t>
            </a:r>
          </a:p>
        </p:txBody>
      </p:sp>
      <p:grpSp>
        <p:nvGrpSpPr>
          <p:cNvPr id="27677" name="组合 27676">
            <a:extLst>
              <a:ext uri="{FF2B5EF4-FFF2-40B4-BE49-F238E27FC236}">
                <a16:creationId xmlns:a16="http://schemas.microsoft.com/office/drawing/2014/main" id="{D7CDC838-020D-47A9-9E9A-EBC309907862}"/>
              </a:ext>
            </a:extLst>
          </p:cNvPr>
          <p:cNvGrpSpPr>
            <a:grpSpLocks/>
          </p:cNvGrpSpPr>
          <p:nvPr/>
        </p:nvGrpSpPr>
        <p:grpSpPr bwMode="auto">
          <a:xfrm>
            <a:off x="2481263" y="1957388"/>
            <a:ext cx="3669347" cy="1117600"/>
            <a:chOff x="0" y="0"/>
            <a:chExt cx="5779" cy="1760"/>
          </a:xfrm>
        </p:grpSpPr>
        <p:sp>
          <p:nvSpPr>
            <p:cNvPr id="28701" name="文本框 27677">
              <a:extLst>
                <a:ext uri="{FF2B5EF4-FFF2-40B4-BE49-F238E27FC236}">
                  <a16:creationId xmlns:a16="http://schemas.microsoft.com/office/drawing/2014/main" id="{6125F093-3741-4B80-B044-AE5DE10AA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695" cy="86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000" b="1">
                  <a:solidFill>
                    <a:srgbClr val="000000"/>
                  </a:solidFill>
                </a:rPr>
                <a:t>  K  P  K  P  K  M  P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702" name="文本框 27678">
              <a:extLst>
                <a:ext uri="{FF2B5EF4-FFF2-40B4-BE49-F238E27FC236}">
                  <a16:creationId xmlns:a16="http://schemas.microsoft.com/office/drawing/2014/main" id="{2BACD9EB-2084-4D5A-8BD3-42F60B923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" y="657"/>
              <a:ext cx="965" cy="86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1 </a:t>
              </a:r>
            </a:p>
          </p:txBody>
        </p:sp>
        <p:sp>
          <p:nvSpPr>
            <p:cNvPr id="28703" name="文本框 27679">
              <a:extLst>
                <a:ext uri="{FF2B5EF4-FFF2-40B4-BE49-F238E27FC236}">
                  <a16:creationId xmlns:a16="http://schemas.microsoft.com/office/drawing/2014/main" id="{CE89AAFF-792A-4604-9DF3-8AF20E153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4" y="651"/>
              <a:ext cx="965" cy="86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2 </a:t>
              </a:r>
            </a:p>
          </p:txBody>
        </p:sp>
        <p:sp>
          <p:nvSpPr>
            <p:cNvPr id="28704" name="文本框 27680">
              <a:extLst>
                <a:ext uri="{FF2B5EF4-FFF2-40B4-BE49-F238E27FC236}">
                  <a16:creationId xmlns:a16="http://schemas.microsoft.com/office/drawing/2014/main" id="{E6C6393D-CE16-4910-B41F-3B5281C39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" y="651"/>
              <a:ext cx="965" cy="86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3 </a:t>
              </a:r>
            </a:p>
          </p:txBody>
        </p:sp>
        <p:sp>
          <p:nvSpPr>
            <p:cNvPr id="28705" name="文本框 27681">
              <a:extLst>
                <a:ext uri="{FF2B5EF4-FFF2-40B4-BE49-F238E27FC236}">
                  <a16:creationId xmlns:a16="http://schemas.microsoft.com/office/drawing/2014/main" id="{093C166C-8827-4D60-A040-E07BEBC4B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" y="651"/>
              <a:ext cx="965" cy="86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4 </a:t>
              </a:r>
            </a:p>
          </p:txBody>
        </p:sp>
        <p:sp>
          <p:nvSpPr>
            <p:cNvPr id="28706" name="文本框 27682">
              <a:extLst>
                <a:ext uri="{FF2B5EF4-FFF2-40B4-BE49-F238E27FC236}">
                  <a16:creationId xmlns:a16="http://schemas.microsoft.com/office/drawing/2014/main" id="{C6E2663E-E579-42E0-8E59-EC0AFD5AD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9" y="666"/>
              <a:ext cx="965" cy="86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</a:t>
              </a:r>
              <a:r>
                <a:rPr lang="zh-CN" altLang="en-US" sz="2200" b="1">
                  <a:solidFill>
                    <a:srgbClr val="FF0000"/>
                  </a:solidFill>
                </a:rPr>
                <a:t>5</a:t>
              </a:r>
              <a:r>
                <a:rPr lang="zh-CN" altLang="en-US" sz="2200" b="1">
                  <a:solidFill>
                    <a:srgbClr val="006600"/>
                  </a:solidFill>
                </a:rPr>
                <a:t> </a:t>
              </a:r>
            </a:p>
          </p:txBody>
        </p:sp>
        <p:sp>
          <p:nvSpPr>
            <p:cNvPr id="28707" name="文本框 27683">
              <a:extLst>
                <a:ext uri="{FF2B5EF4-FFF2-40B4-BE49-F238E27FC236}">
                  <a16:creationId xmlns:a16="http://schemas.microsoft.com/office/drawing/2014/main" id="{B39B10A7-C7F8-4E62-BACE-A48CE9B07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651"/>
              <a:ext cx="965" cy="86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6 </a:t>
              </a:r>
            </a:p>
          </p:txBody>
        </p:sp>
        <p:sp>
          <p:nvSpPr>
            <p:cNvPr id="28708" name="文本框 27684">
              <a:extLst>
                <a:ext uri="{FF2B5EF4-FFF2-40B4-BE49-F238E27FC236}">
                  <a16:creationId xmlns:a16="http://schemas.microsoft.com/office/drawing/2014/main" id="{625CDAA7-7F20-4A05-8682-D7FBF1887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" y="651"/>
              <a:ext cx="965" cy="86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7 </a:t>
              </a:r>
            </a:p>
          </p:txBody>
        </p:sp>
        <p:sp>
          <p:nvSpPr>
            <p:cNvPr id="28709" name="文本框 27685">
              <a:extLst>
                <a:ext uri="{FF2B5EF4-FFF2-40B4-BE49-F238E27FC236}">
                  <a16:creationId xmlns:a16="http://schemas.microsoft.com/office/drawing/2014/main" id="{90D87A02-30AC-4A40-834B-FCF5F6B42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1088"/>
              <a:ext cx="565" cy="67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 i="1">
                  <a:solidFill>
                    <a:srgbClr val="FF0000"/>
                  </a:solidFill>
                </a:rPr>
                <a:t>j'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7864 -0.000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76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93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3">
            <a:extLst>
              <a:ext uri="{FF2B5EF4-FFF2-40B4-BE49-F238E27FC236}">
                <a16:creationId xmlns:a16="http://schemas.microsoft.com/office/drawing/2014/main" id="{CACCAB33-28FF-41D7-B102-A7A926CD4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KMP工作过程 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698" name="文本框 28674">
            <a:extLst>
              <a:ext uri="{FF2B5EF4-FFF2-40B4-BE49-F238E27FC236}">
                <a16:creationId xmlns:a16="http://schemas.microsoft.com/office/drawing/2014/main" id="{DB4C41EC-5B87-43A7-9600-F1D849A2F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1" y="1338263"/>
            <a:ext cx="1154113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A=</a:t>
            </a:r>
          </a:p>
        </p:txBody>
      </p:sp>
      <p:sp>
        <p:nvSpPr>
          <p:cNvPr id="29699" name="文本框 28675">
            <a:extLst>
              <a:ext uri="{FF2B5EF4-FFF2-40B4-BE49-F238E27FC236}">
                <a16:creationId xmlns:a16="http://schemas.microsoft.com/office/drawing/2014/main" id="{69C8264A-7896-4858-9747-FFB4BD767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1962151"/>
            <a:ext cx="11541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B=</a:t>
            </a:r>
          </a:p>
        </p:txBody>
      </p:sp>
      <p:sp>
        <p:nvSpPr>
          <p:cNvPr id="29700" name="文本框 28676">
            <a:extLst>
              <a:ext uri="{FF2B5EF4-FFF2-40B4-BE49-F238E27FC236}">
                <a16:creationId xmlns:a16="http://schemas.microsoft.com/office/drawing/2014/main" id="{B868E30A-D23B-4767-AF65-35C658FBE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1319213"/>
            <a:ext cx="6986588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K  P  K  P  K  P  K  K  P  K  P  K  M  P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1" name="文本框 28677">
            <a:extLst>
              <a:ext uri="{FF2B5EF4-FFF2-40B4-BE49-F238E27FC236}">
                <a16:creationId xmlns:a16="http://schemas.microsoft.com/office/drawing/2014/main" id="{952AFD3B-25D0-48F0-BAED-BB46B1176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6" y="925514"/>
            <a:ext cx="2524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2" name="文本框 28678">
            <a:extLst>
              <a:ext uri="{FF2B5EF4-FFF2-40B4-BE49-F238E27FC236}">
                <a16:creationId xmlns:a16="http://schemas.microsoft.com/office/drawing/2014/main" id="{41E342BF-D3EA-4304-81A7-184669057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984250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 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3" name="文本框 28679">
            <a:extLst>
              <a:ext uri="{FF2B5EF4-FFF2-40B4-BE49-F238E27FC236}">
                <a16:creationId xmlns:a16="http://schemas.microsoft.com/office/drawing/2014/main" id="{BFF7A3E3-204A-432F-ADA1-3030994AE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29704" name="文本框 28680">
            <a:extLst>
              <a:ext uri="{FF2B5EF4-FFF2-40B4-BE49-F238E27FC236}">
                <a16:creationId xmlns:a16="http://schemas.microsoft.com/office/drawing/2014/main" id="{0C27E1C7-14E4-4ADD-95A6-E4887FBED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29705" name="文本框 28681">
            <a:extLst>
              <a:ext uri="{FF2B5EF4-FFF2-40B4-BE49-F238E27FC236}">
                <a16:creationId xmlns:a16="http://schemas.microsoft.com/office/drawing/2014/main" id="{045BCB67-9B5C-4E1E-A7B1-E43D3DB87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28683" name="文本框 28682">
            <a:extLst>
              <a:ext uri="{FF2B5EF4-FFF2-40B4-BE49-F238E27FC236}">
                <a16:creationId xmlns:a16="http://schemas.microsoft.com/office/drawing/2014/main" id="{DA8466B9-A652-40EF-9D4B-B4C4608CC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1" y="9890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</a:t>
            </a:r>
            <a:r>
              <a:rPr lang="zh-CN" altLang="en-US" sz="2200" b="1">
                <a:solidFill>
                  <a:srgbClr val="FF0000"/>
                </a:solidFill>
              </a:rPr>
              <a:t>5</a:t>
            </a:r>
            <a:r>
              <a:rPr lang="zh-CN" altLang="en-US" sz="2200" b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8684" name="文本框 28683">
            <a:extLst>
              <a:ext uri="{FF2B5EF4-FFF2-40B4-BE49-F238E27FC236}">
                <a16:creationId xmlns:a16="http://schemas.microsoft.com/office/drawing/2014/main" id="{7872843B-562B-4216-8487-473514A06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28685" name="文本框 28684">
            <a:extLst>
              <a:ext uri="{FF2B5EF4-FFF2-40B4-BE49-F238E27FC236}">
                <a16:creationId xmlns:a16="http://schemas.microsoft.com/office/drawing/2014/main" id="{5DC5CA2A-056F-4FC2-99C4-16FD8BC41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7 </a:t>
            </a:r>
          </a:p>
        </p:txBody>
      </p:sp>
      <p:sp>
        <p:nvSpPr>
          <p:cNvPr id="29709" name="文本框 28685">
            <a:extLst>
              <a:ext uri="{FF2B5EF4-FFF2-40B4-BE49-F238E27FC236}">
                <a16:creationId xmlns:a16="http://schemas.microsoft.com/office/drawing/2014/main" id="{3BD4F48E-8728-405D-A512-612D8BF14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1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8 </a:t>
            </a:r>
          </a:p>
        </p:txBody>
      </p:sp>
      <p:sp>
        <p:nvSpPr>
          <p:cNvPr id="29710" name="文本框 28686">
            <a:extLst>
              <a:ext uri="{FF2B5EF4-FFF2-40B4-BE49-F238E27FC236}">
                <a16:creationId xmlns:a16="http://schemas.microsoft.com/office/drawing/2014/main" id="{BC85B1DC-F588-49E8-943C-BFC1D7A23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6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9 </a:t>
            </a:r>
          </a:p>
        </p:txBody>
      </p:sp>
      <p:sp>
        <p:nvSpPr>
          <p:cNvPr id="29711" name="文本框 28687">
            <a:extLst>
              <a:ext uri="{FF2B5EF4-FFF2-40B4-BE49-F238E27FC236}">
                <a16:creationId xmlns:a16="http://schemas.microsoft.com/office/drawing/2014/main" id="{1A157F7D-5F65-4D76-8BD2-F826E791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1000126"/>
            <a:ext cx="685800" cy="557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10 </a:t>
            </a:r>
          </a:p>
        </p:txBody>
      </p:sp>
      <p:sp>
        <p:nvSpPr>
          <p:cNvPr id="29712" name="文本框 28688">
            <a:extLst>
              <a:ext uri="{FF2B5EF4-FFF2-40B4-BE49-F238E27FC236}">
                <a16:creationId xmlns:a16="http://schemas.microsoft.com/office/drawing/2014/main" id="{238F8A07-A19A-411F-AC96-A31293614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1000126"/>
            <a:ext cx="685800" cy="557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11 </a:t>
            </a:r>
          </a:p>
        </p:txBody>
      </p:sp>
      <p:sp>
        <p:nvSpPr>
          <p:cNvPr id="29713" name="文本框 28689">
            <a:extLst>
              <a:ext uri="{FF2B5EF4-FFF2-40B4-BE49-F238E27FC236}">
                <a16:creationId xmlns:a16="http://schemas.microsoft.com/office/drawing/2014/main" id="{F54EA842-4662-48CD-B6BE-391031EF3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775" y="1001713"/>
            <a:ext cx="685800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12 </a:t>
            </a:r>
          </a:p>
        </p:txBody>
      </p:sp>
      <p:sp>
        <p:nvSpPr>
          <p:cNvPr id="29714" name="文本框 28690">
            <a:extLst>
              <a:ext uri="{FF2B5EF4-FFF2-40B4-BE49-F238E27FC236}">
                <a16:creationId xmlns:a16="http://schemas.microsoft.com/office/drawing/2014/main" id="{89566F7C-00AD-4BDA-AB03-A9889B84C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313" y="1001713"/>
            <a:ext cx="684212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13 </a:t>
            </a:r>
          </a:p>
        </p:txBody>
      </p:sp>
      <p:sp>
        <p:nvSpPr>
          <p:cNvPr id="29715" name="文本框 28691">
            <a:extLst>
              <a:ext uri="{FF2B5EF4-FFF2-40B4-BE49-F238E27FC236}">
                <a16:creationId xmlns:a16="http://schemas.microsoft.com/office/drawing/2014/main" id="{272F42D6-F34D-4655-8B4A-2C751C16C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3" y="1011238"/>
            <a:ext cx="684212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14 </a:t>
            </a:r>
          </a:p>
        </p:txBody>
      </p:sp>
      <p:sp>
        <p:nvSpPr>
          <p:cNvPr id="29716" name="文本框 28692">
            <a:extLst>
              <a:ext uri="{FF2B5EF4-FFF2-40B4-BE49-F238E27FC236}">
                <a16:creationId xmlns:a16="http://schemas.microsoft.com/office/drawing/2014/main" id="{AEB329CD-024A-4EF4-BD1B-E8640342E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1" y="2268539"/>
            <a:ext cx="115252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29717" name="文本框 28693">
            <a:extLst>
              <a:ext uri="{FF2B5EF4-FFF2-40B4-BE49-F238E27FC236}">
                <a16:creationId xmlns:a16="http://schemas.microsoft.com/office/drawing/2014/main" id="{BC5DF469-F640-4353-86D1-9E206F411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2965450"/>
            <a:ext cx="7705725" cy="70788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若B从1到 j 和 A从i-j+1到 i 完全相同，即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B[1</a:t>
            </a: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A[i-j+1</a:t>
            </a: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i]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匹配。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18" name="文本框 28694">
            <a:extLst>
              <a:ext uri="{FF2B5EF4-FFF2-40B4-BE49-F238E27FC236}">
                <a16:creationId xmlns:a16="http://schemas.microsoft.com/office/drawing/2014/main" id="{EF524A01-42E7-46E4-8AC8-75E5E5AE3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4" y="3327401"/>
            <a:ext cx="8624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当A[i+1]==B[j+1]时，i和j各加1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19" name="文本框 28695">
            <a:extLst>
              <a:ext uri="{FF2B5EF4-FFF2-40B4-BE49-F238E27FC236}">
                <a16:creationId xmlns:a16="http://schemas.microsoft.com/office/drawing/2014/main" id="{0A4E5051-C393-4D15-AF03-308E581C9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6" y="3760788"/>
            <a:ext cx="5064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当某个时候j==m了，那么B就是是A的子串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20" name="文本框 28696">
            <a:extLst>
              <a:ext uri="{FF2B5EF4-FFF2-40B4-BE49-F238E27FC236}">
                <a16:creationId xmlns:a16="http://schemas.microsoft.com/office/drawing/2014/main" id="{9B84EAE6-3A6C-4A3F-918E-9536FBF21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1" y="4699001"/>
            <a:ext cx="6989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当A[i+1]!=B[j+1]时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21" name="文本框 28697">
            <a:extLst>
              <a:ext uri="{FF2B5EF4-FFF2-40B4-BE49-F238E27FC236}">
                <a16:creationId xmlns:a16="http://schemas.microsoft.com/office/drawing/2014/main" id="{7F8781B5-10BB-4A76-AA8E-D82E44703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4157663"/>
            <a:ext cx="8839920" cy="3872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9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KMP的原则是：始终满足B的前 j个字符正好匹配A的以A[i]结尾的长度为j的子串</a:t>
            </a:r>
            <a:endParaRPr lang="zh-CN" altLang="en-US" sz="1900">
              <a:solidFill>
                <a:srgbClr val="000000"/>
              </a:solidFill>
            </a:endParaRPr>
          </a:p>
        </p:txBody>
      </p:sp>
      <p:sp>
        <p:nvSpPr>
          <p:cNvPr id="29722" name="文本框 28698">
            <a:extLst>
              <a:ext uri="{FF2B5EF4-FFF2-40B4-BE49-F238E27FC236}">
                <a16:creationId xmlns:a16="http://schemas.microsoft.com/office/drawing/2014/main" id="{068E4C68-659C-4F7B-8B81-27A5366D2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4" y="5127626"/>
            <a:ext cx="3970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为满足上述原则，必须将j改小成j'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23" name="文本框 28699">
            <a:extLst>
              <a:ext uri="{FF2B5EF4-FFF2-40B4-BE49-F238E27FC236}">
                <a16:creationId xmlns:a16="http://schemas.microsoft.com/office/drawing/2014/main" id="{512E006E-9851-42B8-A463-A2599A6BD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5607051"/>
            <a:ext cx="8374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j'必须要使得B[1..j]中的头j'个字母和末j'个字母完全相等，并且j'越大越好</a:t>
            </a:r>
          </a:p>
        </p:txBody>
      </p:sp>
      <p:sp>
        <p:nvSpPr>
          <p:cNvPr id="29724" name="文本框 28700">
            <a:extLst>
              <a:ext uri="{FF2B5EF4-FFF2-40B4-BE49-F238E27FC236}">
                <a16:creationId xmlns:a16="http://schemas.microsoft.com/office/drawing/2014/main" id="{C8D1CB0C-A8B6-46D0-8D1F-A3F40A256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6" y="1957388"/>
            <a:ext cx="3616325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 K  P  K  P  K  M  P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25" name="文本框 28701">
            <a:extLst>
              <a:ext uri="{FF2B5EF4-FFF2-40B4-BE49-F238E27FC236}">
                <a16:creationId xmlns:a16="http://schemas.microsoft.com/office/drawing/2014/main" id="{9A8ED3C3-B8C9-4155-B63D-D64C7CD73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1" y="2374900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 </a:t>
            </a:r>
          </a:p>
        </p:txBody>
      </p:sp>
      <p:sp>
        <p:nvSpPr>
          <p:cNvPr id="29726" name="文本框 28702">
            <a:extLst>
              <a:ext uri="{FF2B5EF4-FFF2-40B4-BE49-F238E27FC236}">
                <a16:creationId xmlns:a16="http://schemas.microsoft.com/office/drawing/2014/main" id="{0BF590BF-790A-43CC-A0AC-8BFB525EF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4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28704" name="文本框 28703">
            <a:extLst>
              <a:ext uri="{FF2B5EF4-FFF2-40B4-BE49-F238E27FC236}">
                <a16:creationId xmlns:a16="http://schemas.microsoft.com/office/drawing/2014/main" id="{F4A3E036-65DB-4FB0-BB31-FE122C431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289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28705" name="文本框 28704">
            <a:extLst>
              <a:ext uri="{FF2B5EF4-FFF2-40B4-BE49-F238E27FC236}">
                <a16:creationId xmlns:a16="http://schemas.microsoft.com/office/drawing/2014/main" id="{8D141D18-C01A-4964-8F4D-237696887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9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28706" name="文本框 28705">
            <a:extLst>
              <a:ext uri="{FF2B5EF4-FFF2-40B4-BE49-F238E27FC236}">
                <a16:creationId xmlns:a16="http://schemas.microsoft.com/office/drawing/2014/main" id="{C29C7DC4-1030-494C-890A-6F9F16B9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9" y="23796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</a:t>
            </a:r>
            <a:r>
              <a:rPr lang="zh-CN" altLang="en-US" sz="2200" b="1">
                <a:solidFill>
                  <a:srgbClr val="FF0000"/>
                </a:solidFill>
              </a:rPr>
              <a:t>5</a:t>
            </a:r>
            <a:r>
              <a:rPr lang="zh-CN" altLang="en-US" sz="2200" b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9730" name="文本框 28706">
            <a:extLst>
              <a:ext uri="{FF2B5EF4-FFF2-40B4-BE49-F238E27FC236}">
                <a16:creationId xmlns:a16="http://schemas.microsoft.com/office/drawing/2014/main" id="{22D79927-F75C-44C2-B111-1EF53B811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039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29731" name="文本框 28707">
            <a:extLst>
              <a:ext uri="{FF2B5EF4-FFF2-40B4-BE49-F238E27FC236}">
                <a16:creationId xmlns:a16="http://schemas.microsoft.com/office/drawing/2014/main" id="{AE853A8B-E930-47DA-BF91-63206BB13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4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7 </a:t>
            </a:r>
          </a:p>
        </p:txBody>
      </p:sp>
      <p:sp>
        <p:nvSpPr>
          <p:cNvPr id="28709" name="文本框 28708">
            <a:extLst>
              <a:ext uri="{FF2B5EF4-FFF2-40B4-BE49-F238E27FC236}">
                <a16:creationId xmlns:a16="http://schemas.microsoft.com/office/drawing/2014/main" id="{821C1CF0-43F8-4F12-A7B2-2D569A803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764" y="2647950"/>
            <a:ext cx="358775" cy="4270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i="1">
                <a:solidFill>
                  <a:srgbClr val="FF0000"/>
                </a:solidFill>
              </a:rPr>
              <a:t>j'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710" name="直接连接符 28709">
            <a:extLst>
              <a:ext uri="{FF2B5EF4-FFF2-40B4-BE49-F238E27FC236}">
                <a16:creationId xmlns:a16="http://schemas.microsoft.com/office/drawing/2014/main" id="{E9951F5C-0567-4CE7-8C70-F638FB19F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1866900"/>
            <a:ext cx="1301750" cy="15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711" name="直接连接符 28710">
            <a:extLst>
              <a:ext uri="{FF2B5EF4-FFF2-40B4-BE49-F238E27FC236}">
                <a16:creationId xmlns:a16="http://schemas.microsoft.com/office/drawing/2014/main" id="{9641229E-CDFA-4916-BD8A-7E1891142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2436814"/>
            <a:ext cx="1301750" cy="15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712" name="直接连接符 28711">
            <a:extLst>
              <a:ext uri="{FF2B5EF4-FFF2-40B4-BE49-F238E27FC236}">
                <a16:creationId xmlns:a16="http://schemas.microsoft.com/office/drawing/2014/main" id="{6F81A646-440C-4612-9C01-0D0CEB266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4063" y="4595813"/>
            <a:ext cx="837565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713" name="直接连接符 28712">
            <a:extLst>
              <a:ext uri="{FF2B5EF4-FFF2-40B4-BE49-F238E27FC236}">
                <a16:creationId xmlns:a16="http://schemas.microsoft.com/office/drawing/2014/main" id="{4A332E78-EA08-4558-94C3-F5AFBD27F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6275" y="3760788"/>
            <a:ext cx="55753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714" name="文本框 28713">
            <a:extLst>
              <a:ext uri="{FF2B5EF4-FFF2-40B4-BE49-F238E27FC236}">
                <a16:creationId xmlns:a16="http://schemas.microsoft.com/office/drawing/2014/main" id="{43A48067-1460-41F3-AE74-F6912691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1" y="1319214"/>
            <a:ext cx="6762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28715" name="文本框 28714">
            <a:extLst>
              <a:ext uri="{FF2B5EF4-FFF2-40B4-BE49-F238E27FC236}">
                <a16:creationId xmlns:a16="http://schemas.microsoft.com/office/drawing/2014/main" id="{87FF797B-95DC-41D6-BD64-44C496A40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6" y="1311276"/>
            <a:ext cx="67786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FF0000"/>
                </a:solidFill>
              </a:rPr>
              <a:t>K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716" name="文本框 28715">
            <a:extLst>
              <a:ext uri="{FF2B5EF4-FFF2-40B4-BE49-F238E27FC236}">
                <a16:creationId xmlns:a16="http://schemas.microsoft.com/office/drawing/2014/main" id="{F921884A-54AB-4FD9-B2FA-77007FE9D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1" y="1949451"/>
            <a:ext cx="6762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FF0000"/>
                </a:solidFill>
              </a:rPr>
              <a:t>P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717" name="直接连接符 28716">
            <a:extLst>
              <a:ext uri="{FF2B5EF4-FFF2-40B4-BE49-F238E27FC236}">
                <a16:creationId xmlns:a16="http://schemas.microsoft.com/office/drawing/2014/main" id="{51B4FB69-CA7A-4D85-83E4-89080DFBE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3722689"/>
            <a:ext cx="5575300" cy="15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718" name="文本框 28717">
            <a:extLst>
              <a:ext uri="{FF2B5EF4-FFF2-40B4-BE49-F238E27FC236}">
                <a16:creationId xmlns:a16="http://schemas.microsoft.com/office/drawing/2014/main" id="{3181C626-D7E7-4BB7-845A-BE4544C61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1952626"/>
            <a:ext cx="6762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FF0000"/>
                </a:solidFill>
              </a:rPr>
              <a:t>K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719" name="文本框 28718">
            <a:extLst>
              <a:ext uri="{FF2B5EF4-FFF2-40B4-BE49-F238E27FC236}">
                <a16:creationId xmlns:a16="http://schemas.microsoft.com/office/drawing/2014/main" id="{7EB56CDD-18FD-4037-950B-51D78DC6C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1311276"/>
            <a:ext cx="677862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FF0000"/>
                </a:solidFill>
              </a:rPr>
              <a:t>K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720" name="直接连接符 28719">
            <a:extLst>
              <a:ext uri="{FF2B5EF4-FFF2-40B4-BE49-F238E27FC236}">
                <a16:creationId xmlns:a16="http://schemas.microsoft.com/office/drawing/2014/main" id="{EF338C9D-1440-4848-A184-8E809160C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5110163"/>
            <a:ext cx="4735512" cy="174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721" name="直接连接符 28720">
            <a:extLst>
              <a:ext uri="{FF2B5EF4-FFF2-40B4-BE49-F238E27FC236}">
                <a16:creationId xmlns:a16="http://schemas.microsoft.com/office/drawing/2014/main" id="{D6CAEC84-11B5-4AAD-81E1-6FB6C3D40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2301" y="5524500"/>
            <a:ext cx="3883025" cy="15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722" name="直接连接符 28721">
            <a:extLst>
              <a:ext uri="{FF2B5EF4-FFF2-40B4-BE49-F238E27FC236}">
                <a16:creationId xmlns:a16="http://schemas.microsoft.com/office/drawing/2014/main" id="{8B804673-1BE2-4E07-AB97-2F38BB327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2939" y="5965825"/>
            <a:ext cx="8504237" cy="381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723" name="文本框 28722">
            <a:extLst>
              <a:ext uri="{FF2B5EF4-FFF2-40B4-BE49-F238E27FC236}">
                <a16:creationId xmlns:a16="http://schemas.microsoft.com/office/drawing/2014/main" id="{77D83974-A207-4633-BD8C-51CA940A1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1" y="5006975"/>
            <a:ext cx="1858963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0000"/>
                </a:solidFill>
              </a:rPr>
              <a:t>j'=F</a:t>
            </a:r>
            <a:r>
              <a:rPr lang="zh-CN" altLang="en-US" sz="2800">
                <a:solidFill>
                  <a:srgbClr val="FF0000"/>
                </a:solidFill>
              </a:rPr>
              <a:t>ail</a:t>
            </a:r>
            <a:r>
              <a:rPr lang="en-US" altLang="zh-CN" sz="2800">
                <a:solidFill>
                  <a:srgbClr val="FF0000"/>
                </a:solidFill>
              </a:rPr>
              <a:t>[5]=</a:t>
            </a:r>
          </a:p>
        </p:txBody>
      </p:sp>
      <p:sp>
        <p:nvSpPr>
          <p:cNvPr id="28724" name="文本框 28723">
            <a:extLst>
              <a:ext uri="{FF2B5EF4-FFF2-40B4-BE49-F238E27FC236}">
                <a16:creationId xmlns:a16="http://schemas.microsoft.com/office/drawing/2014/main" id="{30524C34-0E69-42C1-A8D7-000F8A404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4" y="5008563"/>
            <a:ext cx="536575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725" name="文本框 28724">
            <a:extLst>
              <a:ext uri="{FF2B5EF4-FFF2-40B4-BE49-F238E27FC236}">
                <a16:creationId xmlns:a16="http://schemas.microsoft.com/office/drawing/2014/main" id="{02C759AD-ED84-44FF-8C94-DC1200463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6" y="1958975"/>
            <a:ext cx="676275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FF0000"/>
                </a:solidFill>
              </a:rPr>
              <a:t>M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726" name="文本框 28725">
            <a:extLst>
              <a:ext uri="{FF2B5EF4-FFF2-40B4-BE49-F238E27FC236}">
                <a16:creationId xmlns:a16="http://schemas.microsoft.com/office/drawing/2014/main" id="{1812DB68-1903-49EF-9E43-D6978E885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" y="6003926"/>
            <a:ext cx="11023600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预处理一个数组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ail[j]，表示当匹配到B数组的第j个字母而第j+1个字母不能匹配了时，新的j'最大是多少。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ail[j]应该是所有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满足B[1..</a:t>
            </a:r>
            <a:r>
              <a:rPr lang="en-US" altLang="zh-CN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ail[j]]=B[j-</a:t>
            </a:r>
            <a:r>
              <a:rPr lang="en-US" altLang="zh-CN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ail[j]+1..j]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727" name="直接连接符 28726">
            <a:extLst>
              <a:ext uri="{FF2B5EF4-FFF2-40B4-BE49-F238E27FC236}">
                <a16:creationId xmlns:a16="http://schemas.microsoft.com/office/drawing/2014/main" id="{C3414B99-8B3A-4625-B6E8-8483F59CA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3763" y="1885950"/>
            <a:ext cx="1301750" cy="15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728" name="直接连接符 28727">
            <a:extLst>
              <a:ext uri="{FF2B5EF4-FFF2-40B4-BE49-F238E27FC236}">
                <a16:creationId xmlns:a16="http://schemas.microsoft.com/office/drawing/2014/main" id="{556D1EEF-7BC3-4281-A7E8-01564CB20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7300" y="2505075"/>
            <a:ext cx="1301750" cy="15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28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28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28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8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28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2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5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8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28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900" decel="100000" fill="hold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0" dur="500"/>
                                        <p:tgtEl>
                                          <p:spTgt spid="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2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28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4" grpId="0" build="allAtOnce" bldLvl="0"/>
      <p:bldP spid="28706" grpId="0" build="allAtOnce" bldLvl="0"/>
      <p:bldP spid="28709" grpId="0" bldLvl="0"/>
      <p:bldP spid="28709" grpId="1" bldLvl="0"/>
      <p:bldP spid="28714" grpId="0" bldLvl="0"/>
      <p:bldP spid="28714" grpId="1" bldLvl="0"/>
      <p:bldP spid="28715" grpId="0" bldLvl="0"/>
      <p:bldP spid="28716" grpId="0" bldLvl="0"/>
      <p:bldP spid="28716" grpId="1" bldLvl="0"/>
      <p:bldP spid="28718" grpId="0" bldLvl="0"/>
      <p:bldP spid="28718" grpId="1" bldLvl="0"/>
      <p:bldP spid="28719" grpId="0" bldLvl="0"/>
      <p:bldP spid="28719" grpId="1" bldLvl="0"/>
      <p:bldP spid="28723" grpId="0" bldLvl="0"/>
      <p:bldP spid="28724" grpId="0" bldLvl="0"/>
      <p:bldP spid="28725" grpId="0" bldLvl="0"/>
      <p:bldP spid="28726" grpId="0" bldLvl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3">
            <a:extLst>
              <a:ext uri="{FF2B5EF4-FFF2-40B4-BE49-F238E27FC236}">
                <a16:creationId xmlns:a16="http://schemas.microsoft.com/office/drawing/2014/main" id="{0C5DB9BA-C519-4C4D-972A-2885E5A3B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KMP工作过程 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22" name="文本框 29698">
            <a:extLst>
              <a:ext uri="{FF2B5EF4-FFF2-40B4-BE49-F238E27FC236}">
                <a16:creationId xmlns:a16="http://schemas.microsoft.com/office/drawing/2014/main" id="{7D621C77-A8D1-4072-8CD0-150EF5AB6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1" y="1338263"/>
            <a:ext cx="1154113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A=</a:t>
            </a:r>
          </a:p>
        </p:txBody>
      </p:sp>
      <p:sp>
        <p:nvSpPr>
          <p:cNvPr id="30723" name="文本框 29699">
            <a:extLst>
              <a:ext uri="{FF2B5EF4-FFF2-40B4-BE49-F238E27FC236}">
                <a16:creationId xmlns:a16="http://schemas.microsoft.com/office/drawing/2014/main" id="{CBD84EDA-5A8D-4FF4-A2DD-3A3DCCF60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1962151"/>
            <a:ext cx="11541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B=</a:t>
            </a:r>
          </a:p>
        </p:txBody>
      </p:sp>
      <p:sp>
        <p:nvSpPr>
          <p:cNvPr id="30724" name="文本框 29700">
            <a:extLst>
              <a:ext uri="{FF2B5EF4-FFF2-40B4-BE49-F238E27FC236}">
                <a16:creationId xmlns:a16="http://schemas.microsoft.com/office/drawing/2014/main" id="{3A2F38F8-0BF0-4C81-B2C3-F5E38087C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1319213"/>
            <a:ext cx="6986588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K  P  K  P  K  P  K  K  P  K  P  K  M  P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25" name="文本框 29701">
            <a:extLst>
              <a:ext uri="{FF2B5EF4-FFF2-40B4-BE49-F238E27FC236}">
                <a16:creationId xmlns:a16="http://schemas.microsoft.com/office/drawing/2014/main" id="{D2A879F8-2F02-43AB-9C2F-79B87B8D1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6" y="925514"/>
            <a:ext cx="2524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26" name="文本框 29702">
            <a:extLst>
              <a:ext uri="{FF2B5EF4-FFF2-40B4-BE49-F238E27FC236}">
                <a16:creationId xmlns:a16="http://schemas.microsoft.com/office/drawing/2014/main" id="{0B13F829-2097-49AD-AF16-9DCD9525B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984250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 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27" name="文本框 29703">
            <a:extLst>
              <a:ext uri="{FF2B5EF4-FFF2-40B4-BE49-F238E27FC236}">
                <a16:creationId xmlns:a16="http://schemas.microsoft.com/office/drawing/2014/main" id="{1E47FECD-C3FA-4BCE-BCBE-BE8A68255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30728" name="文本框 29704">
            <a:extLst>
              <a:ext uri="{FF2B5EF4-FFF2-40B4-BE49-F238E27FC236}">
                <a16:creationId xmlns:a16="http://schemas.microsoft.com/office/drawing/2014/main" id="{81EA07C4-5AC0-429D-A451-22280D898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30729" name="文本框 29705">
            <a:extLst>
              <a:ext uri="{FF2B5EF4-FFF2-40B4-BE49-F238E27FC236}">
                <a16:creationId xmlns:a16="http://schemas.microsoft.com/office/drawing/2014/main" id="{D479A7E3-E746-4D8D-96AB-495C93DE3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30730" name="文本框 29706">
            <a:extLst>
              <a:ext uri="{FF2B5EF4-FFF2-40B4-BE49-F238E27FC236}">
                <a16:creationId xmlns:a16="http://schemas.microsoft.com/office/drawing/2014/main" id="{C31D3F65-87D0-4093-AF95-5FCF5A6B3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1" y="9890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30731" name="文本框 29707">
            <a:extLst>
              <a:ext uri="{FF2B5EF4-FFF2-40B4-BE49-F238E27FC236}">
                <a16:creationId xmlns:a16="http://schemas.microsoft.com/office/drawing/2014/main" id="{E3CF04C1-BF6C-42B0-BBA8-7BF2D25DC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30732" name="文本框 29708">
            <a:extLst>
              <a:ext uri="{FF2B5EF4-FFF2-40B4-BE49-F238E27FC236}">
                <a16:creationId xmlns:a16="http://schemas.microsoft.com/office/drawing/2014/main" id="{FAE62669-147B-4264-99E3-583C9C94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</a:t>
            </a:r>
            <a:r>
              <a:rPr lang="zh-CN" altLang="en-US" sz="2200" b="1">
                <a:solidFill>
                  <a:srgbClr val="FF0000"/>
                </a:solidFill>
              </a:rPr>
              <a:t>7</a:t>
            </a:r>
            <a:r>
              <a:rPr lang="zh-CN" altLang="en-US" sz="2200" b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30733" name="文本框 29709">
            <a:extLst>
              <a:ext uri="{FF2B5EF4-FFF2-40B4-BE49-F238E27FC236}">
                <a16:creationId xmlns:a16="http://schemas.microsoft.com/office/drawing/2014/main" id="{79EE9D67-F5BF-42CD-814B-155647B12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1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8 </a:t>
            </a:r>
          </a:p>
        </p:txBody>
      </p:sp>
      <p:sp>
        <p:nvSpPr>
          <p:cNvPr id="30734" name="文本框 29710">
            <a:extLst>
              <a:ext uri="{FF2B5EF4-FFF2-40B4-BE49-F238E27FC236}">
                <a16:creationId xmlns:a16="http://schemas.microsoft.com/office/drawing/2014/main" id="{AD4C8400-3601-4793-B3AF-AAECC60FB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6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9 </a:t>
            </a:r>
          </a:p>
        </p:txBody>
      </p:sp>
      <p:sp>
        <p:nvSpPr>
          <p:cNvPr id="30735" name="文本框 29711">
            <a:extLst>
              <a:ext uri="{FF2B5EF4-FFF2-40B4-BE49-F238E27FC236}">
                <a16:creationId xmlns:a16="http://schemas.microsoft.com/office/drawing/2014/main" id="{95D2DB62-6634-42C1-9163-D36C1F3E2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1000126"/>
            <a:ext cx="685800" cy="557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10 </a:t>
            </a:r>
          </a:p>
        </p:txBody>
      </p:sp>
      <p:sp>
        <p:nvSpPr>
          <p:cNvPr id="30736" name="文本框 29712">
            <a:extLst>
              <a:ext uri="{FF2B5EF4-FFF2-40B4-BE49-F238E27FC236}">
                <a16:creationId xmlns:a16="http://schemas.microsoft.com/office/drawing/2014/main" id="{B9DE41B3-F395-4333-8065-24220BCE4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1000126"/>
            <a:ext cx="685800" cy="557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11 </a:t>
            </a:r>
          </a:p>
        </p:txBody>
      </p:sp>
      <p:sp>
        <p:nvSpPr>
          <p:cNvPr id="30737" name="文本框 29713">
            <a:extLst>
              <a:ext uri="{FF2B5EF4-FFF2-40B4-BE49-F238E27FC236}">
                <a16:creationId xmlns:a16="http://schemas.microsoft.com/office/drawing/2014/main" id="{5573B3D7-ADAA-4835-A8C1-8C46F9B67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775" y="1001713"/>
            <a:ext cx="685800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12 </a:t>
            </a:r>
          </a:p>
        </p:txBody>
      </p:sp>
      <p:sp>
        <p:nvSpPr>
          <p:cNvPr id="30738" name="文本框 29714">
            <a:extLst>
              <a:ext uri="{FF2B5EF4-FFF2-40B4-BE49-F238E27FC236}">
                <a16:creationId xmlns:a16="http://schemas.microsoft.com/office/drawing/2014/main" id="{D57C3486-B427-48C8-BEF5-94635BEDF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313" y="1001713"/>
            <a:ext cx="684212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13 </a:t>
            </a:r>
          </a:p>
        </p:txBody>
      </p:sp>
      <p:sp>
        <p:nvSpPr>
          <p:cNvPr id="30739" name="文本框 29715">
            <a:extLst>
              <a:ext uri="{FF2B5EF4-FFF2-40B4-BE49-F238E27FC236}">
                <a16:creationId xmlns:a16="http://schemas.microsoft.com/office/drawing/2014/main" id="{DD1B9865-257B-48E9-BE1A-E91F852A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3" y="1011238"/>
            <a:ext cx="684212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14 </a:t>
            </a:r>
          </a:p>
        </p:txBody>
      </p:sp>
      <p:sp>
        <p:nvSpPr>
          <p:cNvPr id="30740" name="文本框 29716">
            <a:extLst>
              <a:ext uri="{FF2B5EF4-FFF2-40B4-BE49-F238E27FC236}">
                <a16:creationId xmlns:a16="http://schemas.microsoft.com/office/drawing/2014/main" id="{561174DE-70FD-4742-AC1F-EC82E52F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1" y="2268539"/>
            <a:ext cx="115252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0741" name="文本框 29717">
            <a:extLst>
              <a:ext uri="{FF2B5EF4-FFF2-40B4-BE49-F238E27FC236}">
                <a16:creationId xmlns:a16="http://schemas.microsoft.com/office/drawing/2014/main" id="{43196105-327B-4705-9DA0-AC3E07DEF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2965451"/>
            <a:ext cx="7705725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若B从1到 j 和 A从i-j+1到 i 完全相同，即B[1..j]与A[i-j+1..i]匹配。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42" name="文本框 29718">
            <a:extLst>
              <a:ext uri="{FF2B5EF4-FFF2-40B4-BE49-F238E27FC236}">
                <a16:creationId xmlns:a16="http://schemas.microsoft.com/office/drawing/2014/main" id="{8DBD8C4B-9A82-4A95-9BF1-59DEBFEF4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4" y="3398839"/>
            <a:ext cx="8624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当A[i+1]=B[j+1]时，i和j各加1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43" name="文本框 29719">
            <a:extLst>
              <a:ext uri="{FF2B5EF4-FFF2-40B4-BE49-F238E27FC236}">
                <a16:creationId xmlns:a16="http://schemas.microsoft.com/office/drawing/2014/main" id="{EC068D81-1853-48F0-B0A1-D534EA097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832225"/>
            <a:ext cx="4873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当某个时候j=m了，那么B就是是A的子串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44" name="文本框 29720">
            <a:extLst>
              <a:ext uri="{FF2B5EF4-FFF2-40B4-BE49-F238E27FC236}">
                <a16:creationId xmlns:a16="http://schemas.microsoft.com/office/drawing/2014/main" id="{27A98D9A-D1D7-4709-B94A-B0F5D2A9C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1" y="4699001"/>
            <a:ext cx="6989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当A[i+1]!=B[j+1]时，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45" name="文本框 29721">
            <a:extLst>
              <a:ext uri="{FF2B5EF4-FFF2-40B4-BE49-F238E27FC236}">
                <a16:creationId xmlns:a16="http://schemas.microsoft.com/office/drawing/2014/main" id="{2FC7902C-5E41-4082-918C-860578701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9" y="4276725"/>
            <a:ext cx="8686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KMP的原则是：j始终满足B的前 j个字符正好匹配A的以A[i]结尾的长度为j的字符串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46" name="文本框 29722">
            <a:extLst>
              <a:ext uri="{FF2B5EF4-FFF2-40B4-BE49-F238E27FC236}">
                <a16:creationId xmlns:a16="http://schemas.microsoft.com/office/drawing/2014/main" id="{AC98B0E4-0CF7-4355-A2C3-0DF34985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4" y="5127626"/>
            <a:ext cx="3970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为满足上述原则，必须将j改小成j'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47" name="文本框 29723">
            <a:extLst>
              <a:ext uri="{FF2B5EF4-FFF2-40B4-BE49-F238E27FC236}">
                <a16:creationId xmlns:a16="http://schemas.microsoft.com/office/drawing/2014/main" id="{512D1FB5-34D7-4C9D-A9D1-17307EDE0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5607051"/>
            <a:ext cx="8374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j'必须要使得B[1..j]中的头j'个字母和末j'个字母完全相等，并且j'越大越好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48" name="文本框 29724">
            <a:extLst>
              <a:ext uri="{FF2B5EF4-FFF2-40B4-BE49-F238E27FC236}">
                <a16:creationId xmlns:a16="http://schemas.microsoft.com/office/drawing/2014/main" id="{F2C6E650-6134-4A96-A6E3-9CBA58E05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6" y="6003926"/>
            <a:ext cx="8818563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预处理一个数组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j]，表示当匹配到B数组的第j个字母而第j+1个字母不能匹配了时，新的j'最大是多少。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j]应该是所有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满足B[1..</a:t>
            </a:r>
            <a:r>
              <a:rPr lang="en-US" altLang="zh-CN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j]]=B[j-</a:t>
            </a:r>
            <a:r>
              <a:rPr lang="en-US" altLang="zh-CN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j]+1..j]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26" name="直接连接符 29725">
            <a:extLst>
              <a:ext uri="{FF2B5EF4-FFF2-40B4-BE49-F238E27FC236}">
                <a16:creationId xmlns:a16="http://schemas.microsoft.com/office/drawing/2014/main" id="{BA003C65-03AC-4925-BCE2-4C5B3F18D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5110163"/>
            <a:ext cx="4735512" cy="174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27" name="直接连接符 29726">
            <a:extLst>
              <a:ext uri="{FF2B5EF4-FFF2-40B4-BE49-F238E27FC236}">
                <a16:creationId xmlns:a16="http://schemas.microsoft.com/office/drawing/2014/main" id="{81F7781C-4732-4DF3-A0DF-C4081803E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2301" y="5524500"/>
            <a:ext cx="3883025" cy="15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51" name="直接连接符 29727">
            <a:extLst>
              <a:ext uri="{FF2B5EF4-FFF2-40B4-BE49-F238E27FC236}">
                <a16:creationId xmlns:a16="http://schemas.microsoft.com/office/drawing/2014/main" id="{BA49E337-6B99-45E2-92AC-B84C9414D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2939" y="5965825"/>
            <a:ext cx="8504237" cy="381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29" name="文本框 29728">
            <a:extLst>
              <a:ext uri="{FF2B5EF4-FFF2-40B4-BE49-F238E27FC236}">
                <a16:creationId xmlns:a16="http://schemas.microsoft.com/office/drawing/2014/main" id="{FEAC1684-F6C8-4D2F-A5CB-05B9A2DCD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6" y="5006976"/>
            <a:ext cx="1857375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0000"/>
                </a:solidFill>
              </a:rPr>
              <a:t>j'=Fail[5]=</a:t>
            </a:r>
          </a:p>
        </p:txBody>
      </p:sp>
      <p:sp>
        <p:nvSpPr>
          <p:cNvPr id="29730" name="文本框 29729">
            <a:extLst>
              <a:ext uri="{FF2B5EF4-FFF2-40B4-BE49-F238E27FC236}">
                <a16:creationId xmlns:a16="http://schemas.microsoft.com/office/drawing/2014/main" id="{DB3F05A9-160B-4719-B5AD-FA9132170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1689" y="5006975"/>
            <a:ext cx="536575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54" name="文本框 29730">
            <a:extLst>
              <a:ext uri="{FF2B5EF4-FFF2-40B4-BE49-F238E27FC236}">
                <a16:creationId xmlns:a16="http://schemas.microsoft.com/office/drawing/2014/main" id="{23F7D5D3-0BB7-49D7-9B24-32056E80A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6" y="1311276"/>
            <a:ext cx="67786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FF0000"/>
                </a:solidFill>
              </a:rPr>
              <a:t>K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9732" name="组合 29731">
            <a:extLst>
              <a:ext uri="{FF2B5EF4-FFF2-40B4-BE49-F238E27FC236}">
                <a16:creationId xmlns:a16="http://schemas.microsoft.com/office/drawing/2014/main" id="{F69CBC2C-60A7-42FD-A485-CD1B50FBE28E}"/>
              </a:ext>
            </a:extLst>
          </p:cNvPr>
          <p:cNvGrpSpPr>
            <a:grpSpLocks/>
          </p:cNvGrpSpPr>
          <p:nvPr/>
        </p:nvGrpSpPr>
        <p:grpSpPr bwMode="auto">
          <a:xfrm>
            <a:off x="3444875" y="1949450"/>
            <a:ext cx="3669348" cy="1126174"/>
            <a:chOff x="0" y="0"/>
            <a:chExt cx="5778" cy="1772"/>
          </a:xfrm>
        </p:grpSpPr>
        <p:sp>
          <p:nvSpPr>
            <p:cNvPr id="30756" name="文本框 29732">
              <a:extLst>
                <a:ext uri="{FF2B5EF4-FFF2-40B4-BE49-F238E27FC236}">
                  <a16:creationId xmlns:a16="http://schemas.microsoft.com/office/drawing/2014/main" id="{3219B354-439E-4D6C-BE02-F92C45944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"/>
              <a:ext cx="5695" cy="87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000" b="1">
                  <a:solidFill>
                    <a:srgbClr val="000000"/>
                  </a:solidFill>
                </a:rPr>
                <a:t>  K  P  K  P  K  M  P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57" name="文本框 29733">
              <a:extLst>
                <a:ext uri="{FF2B5EF4-FFF2-40B4-BE49-F238E27FC236}">
                  <a16:creationId xmlns:a16="http://schemas.microsoft.com/office/drawing/2014/main" id="{39E536B8-CB64-4C05-8012-47C8C1267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" y="669"/>
              <a:ext cx="965" cy="86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1 </a:t>
              </a:r>
            </a:p>
          </p:txBody>
        </p:sp>
        <p:sp>
          <p:nvSpPr>
            <p:cNvPr id="30758" name="文本框 29734">
              <a:extLst>
                <a:ext uri="{FF2B5EF4-FFF2-40B4-BE49-F238E27FC236}">
                  <a16:creationId xmlns:a16="http://schemas.microsoft.com/office/drawing/2014/main" id="{3BCCF266-6E73-40AE-881C-08F4A4B7B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" y="662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2 </a:t>
              </a:r>
            </a:p>
          </p:txBody>
        </p:sp>
        <p:sp>
          <p:nvSpPr>
            <p:cNvPr id="30759" name="文本框 29735">
              <a:extLst>
                <a:ext uri="{FF2B5EF4-FFF2-40B4-BE49-F238E27FC236}">
                  <a16:creationId xmlns:a16="http://schemas.microsoft.com/office/drawing/2014/main" id="{E8065C10-719F-48D9-BCDB-8EBBC4BDA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8" y="662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3 </a:t>
              </a:r>
            </a:p>
          </p:txBody>
        </p:sp>
        <p:sp>
          <p:nvSpPr>
            <p:cNvPr id="30760" name="文本框 29736">
              <a:extLst>
                <a:ext uri="{FF2B5EF4-FFF2-40B4-BE49-F238E27FC236}">
                  <a16:creationId xmlns:a16="http://schemas.microsoft.com/office/drawing/2014/main" id="{8F5BC519-A0BD-4229-9EE9-3A6EC2C26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" y="662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4 </a:t>
              </a:r>
            </a:p>
          </p:txBody>
        </p:sp>
        <p:sp>
          <p:nvSpPr>
            <p:cNvPr id="30761" name="文本框 29737">
              <a:extLst>
                <a:ext uri="{FF2B5EF4-FFF2-40B4-BE49-F238E27FC236}">
                  <a16:creationId xmlns:a16="http://schemas.microsoft.com/office/drawing/2014/main" id="{17206F54-56AE-4B9D-B951-D98F31492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8" y="677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</a:t>
              </a:r>
              <a:r>
                <a:rPr lang="zh-CN" altLang="en-US" sz="2200" b="1">
                  <a:solidFill>
                    <a:srgbClr val="FF0000"/>
                  </a:solidFill>
                </a:rPr>
                <a:t>5</a:t>
              </a:r>
              <a:r>
                <a:rPr lang="zh-CN" altLang="en-US" sz="2200" b="1">
                  <a:solidFill>
                    <a:srgbClr val="006600"/>
                  </a:solidFill>
                </a:rPr>
                <a:t> </a:t>
              </a:r>
            </a:p>
          </p:txBody>
        </p:sp>
        <p:sp>
          <p:nvSpPr>
            <p:cNvPr id="30762" name="文本框 29738">
              <a:extLst>
                <a:ext uri="{FF2B5EF4-FFF2-40B4-BE49-F238E27FC236}">
                  <a16:creationId xmlns:a16="http://schemas.microsoft.com/office/drawing/2014/main" id="{66B44A44-A03B-4ABA-A8ED-5DFD3CF16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662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6 </a:t>
              </a:r>
            </a:p>
          </p:txBody>
        </p:sp>
        <p:sp>
          <p:nvSpPr>
            <p:cNvPr id="30763" name="文本框 29739">
              <a:extLst>
                <a:ext uri="{FF2B5EF4-FFF2-40B4-BE49-F238E27FC236}">
                  <a16:creationId xmlns:a16="http://schemas.microsoft.com/office/drawing/2014/main" id="{E7955217-0A6A-40D0-8725-2081A116E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662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7 </a:t>
              </a:r>
            </a:p>
          </p:txBody>
        </p:sp>
        <p:sp>
          <p:nvSpPr>
            <p:cNvPr id="30764" name="文本框 29740">
              <a:extLst>
                <a:ext uri="{FF2B5EF4-FFF2-40B4-BE49-F238E27FC236}">
                  <a16:creationId xmlns:a16="http://schemas.microsoft.com/office/drawing/2014/main" id="{20808397-AFDD-4986-9E12-04B4792FB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" y="1099"/>
              <a:ext cx="565" cy="67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 i="1">
                  <a:solidFill>
                    <a:srgbClr val="FF0000"/>
                  </a:solidFill>
                </a:rPr>
                <a:t>j'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65" name="文本框 29741">
              <a:extLst>
                <a:ext uri="{FF2B5EF4-FFF2-40B4-BE49-F238E27FC236}">
                  <a16:creationId xmlns:a16="http://schemas.microsoft.com/office/drawing/2014/main" id="{444F5FE6-10ED-4322-9974-648A5E7D7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" y="0"/>
              <a:ext cx="1066" cy="86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000" b="1">
                  <a:solidFill>
                    <a:srgbClr val="000000"/>
                  </a:solidFill>
                </a:rPr>
                <a:t>M</a:t>
              </a:r>
            </a:p>
          </p:txBody>
        </p:sp>
      </p:grpSp>
      <p:sp>
        <p:nvSpPr>
          <p:cNvPr id="29743" name="文本框 29742">
            <a:extLst>
              <a:ext uri="{FF2B5EF4-FFF2-40B4-BE49-F238E27FC236}">
                <a16:creationId xmlns:a16="http://schemas.microsoft.com/office/drawing/2014/main" id="{72F3A9A5-7C7B-474C-89BC-6623F435C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6" y="23828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</a:t>
            </a:r>
            <a:r>
              <a:rPr lang="en-US" altLang="zh-CN" sz="2200" b="1">
                <a:solidFill>
                  <a:srgbClr val="006600"/>
                </a:solidFill>
              </a:rPr>
              <a:t>5</a:t>
            </a:r>
            <a:r>
              <a:rPr lang="zh-CN" altLang="en-US" sz="2200" b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9744" name="文本框 29743">
            <a:extLst>
              <a:ext uri="{FF2B5EF4-FFF2-40B4-BE49-F238E27FC236}">
                <a16:creationId xmlns:a16="http://schemas.microsoft.com/office/drawing/2014/main" id="{FECFBDEE-FF03-410D-941B-AD94A1ADE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6" y="2371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</a:t>
            </a:r>
            <a:r>
              <a:rPr lang="en-US" altLang="zh-CN" sz="2200" b="1">
                <a:solidFill>
                  <a:srgbClr val="FF0000"/>
                </a:solidFill>
              </a:rPr>
              <a:t>3</a:t>
            </a:r>
            <a:r>
              <a:rPr lang="zh-CN" altLang="en-US" sz="2200" b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9745" name="文本框 29744">
            <a:extLst>
              <a:ext uri="{FF2B5EF4-FFF2-40B4-BE49-F238E27FC236}">
                <a16:creationId xmlns:a16="http://schemas.microsoft.com/office/drawing/2014/main" id="{B396FF9C-F5AC-48A3-8EEF-84B3944C2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6" y="1958976"/>
            <a:ext cx="67786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29746" name="文本框 29745">
            <a:extLst>
              <a:ext uri="{FF2B5EF4-FFF2-40B4-BE49-F238E27FC236}">
                <a16:creationId xmlns:a16="http://schemas.microsoft.com/office/drawing/2014/main" id="{ECC0BAC7-B9F3-4FB3-AC71-1477FDEFA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6" y="4591050"/>
            <a:ext cx="1857375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0000"/>
                </a:solidFill>
              </a:rPr>
              <a:t>j'=F</a:t>
            </a:r>
            <a:r>
              <a:rPr lang="zh-CN" altLang="en-US" sz="2800">
                <a:solidFill>
                  <a:srgbClr val="FF0000"/>
                </a:solidFill>
              </a:rPr>
              <a:t>ail</a:t>
            </a:r>
            <a:r>
              <a:rPr lang="en-US" altLang="zh-CN" sz="2800">
                <a:solidFill>
                  <a:srgbClr val="FF0000"/>
                </a:solidFill>
              </a:rPr>
              <a:t>[3]=</a:t>
            </a:r>
          </a:p>
        </p:txBody>
      </p:sp>
      <p:sp>
        <p:nvSpPr>
          <p:cNvPr id="29747" name="文本框 29746">
            <a:extLst>
              <a:ext uri="{FF2B5EF4-FFF2-40B4-BE49-F238E27FC236}">
                <a16:creationId xmlns:a16="http://schemas.microsoft.com/office/drawing/2014/main" id="{62E54226-D41C-4D8E-AD93-48AD2478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1689" y="4576763"/>
            <a:ext cx="536575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749" name="文本框 29748">
            <a:extLst>
              <a:ext uri="{FF2B5EF4-FFF2-40B4-BE49-F238E27FC236}">
                <a16:creationId xmlns:a16="http://schemas.microsoft.com/office/drawing/2014/main" id="{37733D55-8FB2-4062-AEE7-A6BFC74D4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6" y="2643189"/>
            <a:ext cx="358775" cy="4270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i="1">
                <a:solidFill>
                  <a:srgbClr val="FF0000"/>
                </a:solidFill>
              </a:rPr>
              <a:t>j'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67 -3.7037E-6 L 0.07878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22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22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1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22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22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2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9" grpId="0" bldLvl="0"/>
      <p:bldP spid="29730" grpId="0" bldLvl="0"/>
      <p:bldP spid="29743" grpId="0" bldLvl="0"/>
      <p:bldP spid="29744" grpId="0" bldLvl="0"/>
      <p:bldP spid="29745" grpId="0" bldLvl="0"/>
      <p:bldP spid="29746" grpId="0" bldLvl="0"/>
      <p:bldP spid="29747" grpId="0" bldLvl="0"/>
      <p:bldP spid="29749" grpId="0" bldLvl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3">
            <a:extLst>
              <a:ext uri="{FF2B5EF4-FFF2-40B4-BE49-F238E27FC236}">
                <a16:creationId xmlns:a16="http://schemas.microsoft.com/office/drawing/2014/main" id="{BED5F401-9F8E-4D13-BC27-9ED921D16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KMP工作过程 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746" name="文本框 30722">
            <a:extLst>
              <a:ext uri="{FF2B5EF4-FFF2-40B4-BE49-F238E27FC236}">
                <a16:creationId xmlns:a16="http://schemas.microsoft.com/office/drawing/2014/main" id="{AEEA833B-FE9D-4F2D-A005-664A6D78E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1" y="1338263"/>
            <a:ext cx="1154113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A=</a:t>
            </a:r>
          </a:p>
        </p:txBody>
      </p:sp>
      <p:sp>
        <p:nvSpPr>
          <p:cNvPr id="31747" name="文本框 30723">
            <a:extLst>
              <a:ext uri="{FF2B5EF4-FFF2-40B4-BE49-F238E27FC236}">
                <a16:creationId xmlns:a16="http://schemas.microsoft.com/office/drawing/2014/main" id="{E5AF83F2-3CEA-4F01-B0EA-EF631CF4E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1962151"/>
            <a:ext cx="11541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B=</a:t>
            </a:r>
          </a:p>
        </p:txBody>
      </p:sp>
      <p:sp>
        <p:nvSpPr>
          <p:cNvPr id="31748" name="文本框 30724">
            <a:extLst>
              <a:ext uri="{FF2B5EF4-FFF2-40B4-BE49-F238E27FC236}">
                <a16:creationId xmlns:a16="http://schemas.microsoft.com/office/drawing/2014/main" id="{60EC1022-DC44-4A85-B369-3A36ED2AA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1319213"/>
            <a:ext cx="6986588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K  P  K  P  K  P  K  K  P  K  P  K  M  P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49" name="文本框 30725">
            <a:extLst>
              <a:ext uri="{FF2B5EF4-FFF2-40B4-BE49-F238E27FC236}">
                <a16:creationId xmlns:a16="http://schemas.microsoft.com/office/drawing/2014/main" id="{34B8277D-5B96-44B8-9EDA-95C1C26A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6" y="925514"/>
            <a:ext cx="2524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50" name="文本框 30726">
            <a:extLst>
              <a:ext uri="{FF2B5EF4-FFF2-40B4-BE49-F238E27FC236}">
                <a16:creationId xmlns:a16="http://schemas.microsoft.com/office/drawing/2014/main" id="{8B4E0566-A9CC-49FF-849A-5EAE182D3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984250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 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51" name="文本框 30727">
            <a:extLst>
              <a:ext uri="{FF2B5EF4-FFF2-40B4-BE49-F238E27FC236}">
                <a16:creationId xmlns:a16="http://schemas.microsoft.com/office/drawing/2014/main" id="{2637BDFD-61B7-43A1-8F4E-F049185CB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31752" name="文本框 30728">
            <a:extLst>
              <a:ext uri="{FF2B5EF4-FFF2-40B4-BE49-F238E27FC236}">
                <a16:creationId xmlns:a16="http://schemas.microsoft.com/office/drawing/2014/main" id="{EA9CB1FF-E599-472E-97D6-FED994C6C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31753" name="文本框 30729">
            <a:extLst>
              <a:ext uri="{FF2B5EF4-FFF2-40B4-BE49-F238E27FC236}">
                <a16:creationId xmlns:a16="http://schemas.microsoft.com/office/drawing/2014/main" id="{06CDC6CE-7FF5-4600-A6DC-956AD9381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31754" name="文本框 30730">
            <a:extLst>
              <a:ext uri="{FF2B5EF4-FFF2-40B4-BE49-F238E27FC236}">
                <a16:creationId xmlns:a16="http://schemas.microsoft.com/office/drawing/2014/main" id="{9C63577E-702C-414C-9115-6B4BC3DC7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1" y="9890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31755" name="文本框 30731">
            <a:extLst>
              <a:ext uri="{FF2B5EF4-FFF2-40B4-BE49-F238E27FC236}">
                <a16:creationId xmlns:a16="http://schemas.microsoft.com/office/drawing/2014/main" id="{81BB3DE9-B11E-4F68-A289-B62AAF2DE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31756" name="文本框 30732">
            <a:extLst>
              <a:ext uri="{FF2B5EF4-FFF2-40B4-BE49-F238E27FC236}">
                <a16:creationId xmlns:a16="http://schemas.microsoft.com/office/drawing/2014/main" id="{51481968-0FE1-4A30-A474-3E19D2BFC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</a:t>
            </a:r>
            <a:r>
              <a:rPr lang="zh-CN" altLang="en-US" sz="2200" b="1">
                <a:solidFill>
                  <a:srgbClr val="FF0000"/>
                </a:solidFill>
              </a:rPr>
              <a:t>7</a:t>
            </a:r>
            <a:r>
              <a:rPr lang="zh-CN" altLang="en-US" sz="2200" b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31757" name="文本框 30733">
            <a:extLst>
              <a:ext uri="{FF2B5EF4-FFF2-40B4-BE49-F238E27FC236}">
                <a16:creationId xmlns:a16="http://schemas.microsoft.com/office/drawing/2014/main" id="{BBCFC304-6CB1-4ED8-943B-09DF57E29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1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8 </a:t>
            </a:r>
          </a:p>
        </p:txBody>
      </p:sp>
      <p:sp>
        <p:nvSpPr>
          <p:cNvPr id="31758" name="文本框 30734">
            <a:extLst>
              <a:ext uri="{FF2B5EF4-FFF2-40B4-BE49-F238E27FC236}">
                <a16:creationId xmlns:a16="http://schemas.microsoft.com/office/drawing/2014/main" id="{63995371-E441-486B-9A83-EFD6444C7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6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9 </a:t>
            </a:r>
          </a:p>
        </p:txBody>
      </p:sp>
      <p:sp>
        <p:nvSpPr>
          <p:cNvPr id="31759" name="文本框 30735">
            <a:extLst>
              <a:ext uri="{FF2B5EF4-FFF2-40B4-BE49-F238E27FC236}">
                <a16:creationId xmlns:a16="http://schemas.microsoft.com/office/drawing/2014/main" id="{079E586D-A5C8-4AE9-9BB5-8B234C392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1000126"/>
            <a:ext cx="685800" cy="557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10 </a:t>
            </a:r>
          </a:p>
        </p:txBody>
      </p:sp>
      <p:sp>
        <p:nvSpPr>
          <p:cNvPr id="31760" name="文本框 30736">
            <a:extLst>
              <a:ext uri="{FF2B5EF4-FFF2-40B4-BE49-F238E27FC236}">
                <a16:creationId xmlns:a16="http://schemas.microsoft.com/office/drawing/2014/main" id="{9698AAFE-BEA5-4E20-A137-A54733570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1000126"/>
            <a:ext cx="685800" cy="557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11 </a:t>
            </a:r>
          </a:p>
        </p:txBody>
      </p:sp>
      <p:sp>
        <p:nvSpPr>
          <p:cNvPr id="31761" name="文本框 30737">
            <a:extLst>
              <a:ext uri="{FF2B5EF4-FFF2-40B4-BE49-F238E27FC236}">
                <a16:creationId xmlns:a16="http://schemas.microsoft.com/office/drawing/2014/main" id="{5A1619A9-2335-4116-A068-FDE188175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775" y="1001713"/>
            <a:ext cx="685800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12 </a:t>
            </a:r>
          </a:p>
        </p:txBody>
      </p:sp>
      <p:sp>
        <p:nvSpPr>
          <p:cNvPr id="31762" name="文本框 30738">
            <a:extLst>
              <a:ext uri="{FF2B5EF4-FFF2-40B4-BE49-F238E27FC236}">
                <a16:creationId xmlns:a16="http://schemas.microsoft.com/office/drawing/2014/main" id="{5EA6B614-9641-4923-8F85-74F7BE781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313" y="1001713"/>
            <a:ext cx="684212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13 </a:t>
            </a:r>
          </a:p>
        </p:txBody>
      </p:sp>
      <p:sp>
        <p:nvSpPr>
          <p:cNvPr id="31763" name="文本框 30739">
            <a:extLst>
              <a:ext uri="{FF2B5EF4-FFF2-40B4-BE49-F238E27FC236}">
                <a16:creationId xmlns:a16="http://schemas.microsoft.com/office/drawing/2014/main" id="{B36563C8-9D12-4050-B0FD-7CA9DF416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3" y="1011238"/>
            <a:ext cx="684212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14 </a:t>
            </a:r>
          </a:p>
        </p:txBody>
      </p:sp>
      <p:sp>
        <p:nvSpPr>
          <p:cNvPr id="31764" name="文本框 30740">
            <a:extLst>
              <a:ext uri="{FF2B5EF4-FFF2-40B4-BE49-F238E27FC236}">
                <a16:creationId xmlns:a16="http://schemas.microsoft.com/office/drawing/2014/main" id="{F9495BB8-3C51-45A0-BCD5-25408EFD1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1" y="2268539"/>
            <a:ext cx="115252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1765" name="文本框 30741">
            <a:extLst>
              <a:ext uri="{FF2B5EF4-FFF2-40B4-BE49-F238E27FC236}">
                <a16:creationId xmlns:a16="http://schemas.microsoft.com/office/drawing/2014/main" id="{FB5A5BF8-B3F5-427B-BD83-61C503F00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2965451"/>
            <a:ext cx="7705725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若B从1到 j 和 A从i-j+1到 i 完全相同，即B[1..j]与A[i-j+1..i]匹配。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66" name="文本框 30742">
            <a:extLst>
              <a:ext uri="{FF2B5EF4-FFF2-40B4-BE49-F238E27FC236}">
                <a16:creationId xmlns:a16="http://schemas.microsoft.com/office/drawing/2014/main" id="{43193C88-B01E-48DE-8BF8-A80F07CD1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4" y="3398839"/>
            <a:ext cx="8624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当A[i+1]==B[j+1]时,i和j各加1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67" name="文本框 30743">
            <a:extLst>
              <a:ext uri="{FF2B5EF4-FFF2-40B4-BE49-F238E27FC236}">
                <a16:creationId xmlns:a16="http://schemas.microsoft.com/office/drawing/2014/main" id="{DF5E4562-2564-4A6E-9A17-96DBC41CC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6" y="3832225"/>
            <a:ext cx="5064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当某个时候j==m了，那么B就是是A的子串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68" name="文本框 30744">
            <a:extLst>
              <a:ext uri="{FF2B5EF4-FFF2-40B4-BE49-F238E27FC236}">
                <a16:creationId xmlns:a16="http://schemas.microsoft.com/office/drawing/2014/main" id="{A5CDCBB4-B870-4C0C-8F00-209E7B99E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1" y="4699001"/>
            <a:ext cx="6989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当A[i+1]!=B[j+1]时，A[i+1]!=B[j+1]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69" name="文本框 30745">
            <a:extLst>
              <a:ext uri="{FF2B5EF4-FFF2-40B4-BE49-F238E27FC236}">
                <a16:creationId xmlns:a16="http://schemas.microsoft.com/office/drawing/2014/main" id="{F9905E1F-EB22-46F8-AA6F-40113E57B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9" y="4276725"/>
            <a:ext cx="8686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KMP的原则是：j始终满足B的前 j个字符正好匹配A的以A[i]结尾的长度为j的字符串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70" name="文本框 30746">
            <a:extLst>
              <a:ext uri="{FF2B5EF4-FFF2-40B4-BE49-F238E27FC236}">
                <a16:creationId xmlns:a16="http://schemas.microsoft.com/office/drawing/2014/main" id="{84A0B945-C258-433A-BD82-D70F0D681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4" y="5127626"/>
            <a:ext cx="3970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为满足上述原则，必须将j改小成j'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71" name="文本框 30747">
            <a:extLst>
              <a:ext uri="{FF2B5EF4-FFF2-40B4-BE49-F238E27FC236}">
                <a16:creationId xmlns:a16="http://schemas.microsoft.com/office/drawing/2014/main" id="{B022F17D-8320-4F53-B70B-EFC4F251D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5607051"/>
            <a:ext cx="8374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j'必须要使得B[1..j]中的头j'个字母和末j'个字母完全相等，并且j'越大越好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72" name="文本框 30748">
            <a:extLst>
              <a:ext uri="{FF2B5EF4-FFF2-40B4-BE49-F238E27FC236}">
                <a16:creationId xmlns:a16="http://schemas.microsoft.com/office/drawing/2014/main" id="{72AB4161-724F-4F8A-8031-8A4776B7A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6" y="6003926"/>
            <a:ext cx="8818563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预处理一个数组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j]，表示当匹配到B数组的第j个字母而第j+1个字母不能匹配了时，新的j最大是多少。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j]应该是所有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满足B[1..</a:t>
            </a:r>
            <a:r>
              <a:rPr lang="en-US" altLang="zh-CN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j]]=B[j-</a:t>
            </a:r>
            <a:r>
              <a:rPr lang="en-US" altLang="zh-CN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j]+1..j]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73" name="直接连接符 30749">
            <a:extLst>
              <a:ext uri="{FF2B5EF4-FFF2-40B4-BE49-F238E27FC236}">
                <a16:creationId xmlns:a16="http://schemas.microsoft.com/office/drawing/2014/main" id="{3E8D40BD-E231-4702-903F-6ED516306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5110163"/>
            <a:ext cx="4735512" cy="174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74" name="直接连接符 30750">
            <a:extLst>
              <a:ext uri="{FF2B5EF4-FFF2-40B4-BE49-F238E27FC236}">
                <a16:creationId xmlns:a16="http://schemas.microsoft.com/office/drawing/2014/main" id="{51A64519-9338-409C-B865-D901C977A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2301" y="5524500"/>
            <a:ext cx="3883025" cy="15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75" name="直接连接符 30751">
            <a:extLst>
              <a:ext uri="{FF2B5EF4-FFF2-40B4-BE49-F238E27FC236}">
                <a16:creationId xmlns:a16="http://schemas.microsoft.com/office/drawing/2014/main" id="{526F3D54-2D06-4EC3-B025-64AC2122B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2939" y="5965825"/>
            <a:ext cx="8504237" cy="381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76" name="文本框 30752">
            <a:extLst>
              <a:ext uri="{FF2B5EF4-FFF2-40B4-BE49-F238E27FC236}">
                <a16:creationId xmlns:a16="http://schemas.microsoft.com/office/drawing/2014/main" id="{DED4FF60-3B77-4DE5-B911-978E3BA1D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6" y="1311276"/>
            <a:ext cx="67786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FF0000"/>
                </a:solidFill>
              </a:rPr>
              <a:t>K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77" name="文本框 30753">
            <a:extLst>
              <a:ext uri="{FF2B5EF4-FFF2-40B4-BE49-F238E27FC236}">
                <a16:creationId xmlns:a16="http://schemas.microsoft.com/office/drawing/2014/main" id="{79CB7458-687F-4D76-A3AD-871FFF41C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4" y="1312864"/>
            <a:ext cx="6762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000000"/>
                </a:solidFill>
              </a:rPr>
              <a:t>K</a:t>
            </a:r>
          </a:p>
        </p:txBody>
      </p:sp>
      <p:grpSp>
        <p:nvGrpSpPr>
          <p:cNvPr id="30755" name="组合 30754">
            <a:extLst>
              <a:ext uri="{FF2B5EF4-FFF2-40B4-BE49-F238E27FC236}">
                <a16:creationId xmlns:a16="http://schemas.microsoft.com/office/drawing/2014/main" id="{0D5E5981-44CC-4D15-A6FB-84F68DC4515A}"/>
              </a:ext>
            </a:extLst>
          </p:cNvPr>
          <p:cNvGrpSpPr>
            <a:grpSpLocks/>
          </p:cNvGrpSpPr>
          <p:nvPr/>
        </p:nvGrpSpPr>
        <p:grpSpPr bwMode="auto">
          <a:xfrm>
            <a:off x="4397375" y="1952626"/>
            <a:ext cx="4222750" cy="1122999"/>
            <a:chOff x="0" y="0"/>
            <a:chExt cx="6652" cy="1767"/>
          </a:xfrm>
        </p:grpSpPr>
        <p:sp>
          <p:nvSpPr>
            <p:cNvPr id="31779" name="文本框 30755">
              <a:extLst>
                <a:ext uri="{FF2B5EF4-FFF2-40B4-BE49-F238E27FC236}">
                  <a16:creationId xmlns:a16="http://schemas.microsoft.com/office/drawing/2014/main" id="{143CEA9A-B16F-4F24-AA3E-24018BD95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"/>
              <a:ext cx="5695" cy="87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000" b="1">
                  <a:solidFill>
                    <a:srgbClr val="000000"/>
                  </a:solidFill>
                </a:rPr>
                <a:t>  K  P  K  P  K  M  P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80" name="文本框 30756">
              <a:extLst>
                <a:ext uri="{FF2B5EF4-FFF2-40B4-BE49-F238E27FC236}">
                  <a16:creationId xmlns:a16="http://schemas.microsoft.com/office/drawing/2014/main" id="{276D381E-0B87-4115-8F87-A77F28480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" y="664"/>
              <a:ext cx="965" cy="86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1 </a:t>
              </a:r>
            </a:p>
          </p:txBody>
        </p:sp>
        <p:sp>
          <p:nvSpPr>
            <p:cNvPr id="31781" name="文本框 30757">
              <a:extLst>
                <a:ext uri="{FF2B5EF4-FFF2-40B4-BE49-F238E27FC236}">
                  <a16:creationId xmlns:a16="http://schemas.microsoft.com/office/drawing/2014/main" id="{61E9A1C4-1785-4C82-9FF2-0923BCB80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" y="657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2 </a:t>
              </a:r>
            </a:p>
          </p:txBody>
        </p:sp>
        <p:sp>
          <p:nvSpPr>
            <p:cNvPr id="31782" name="文本框 30758">
              <a:extLst>
                <a:ext uri="{FF2B5EF4-FFF2-40B4-BE49-F238E27FC236}">
                  <a16:creationId xmlns:a16="http://schemas.microsoft.com/office/drawing/2014/main" id="{473B3999-C9D1-4F31-8AC0-1D6309586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8" y="657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</a:t>
              </a:r>
              <a:r>
                <a:rPr lang="zh-CN" altLang="en-US" sz="2200" b="1">
                  <a:solidFill>
                    <a:srgbClr val="FF0000"/>
                  </a:solidFill>
                </a:rPr>
                <a:t>3</a:t>
              </a:r>
              <a:r>
                <a:rPr lang="zh-CN" altLang="en-US" sz="2200" b="1">
                  <a:solidFill>
                    <a:srgbClr val="006600"/>
                  </a:solidFill>
                </a:rPr>
                <a:t> </a:t>
              </a:r>
            </a:p>
          </p:txBody>
        </p:sp>
        <p:sp>
          <p:nvSpPr>
            <p:cNvPr id="31783" name="文本框 30759">
              <a:extLst>
                <a:ext uri="{FF2B5EF4-FFF2-40B4-BE49-F238E27FC236}">
                  <a16:creationId xmlns:a16="http://schemas.microsoft.com/office/drawing/2014/main" id="{060D04DC-A729-4C53-BB83-E7DC352D3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" y="657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4 </a:t>
              </a:r>
            </a:p>
          </p:txBody>
        </p:sp>
        <p:sp>
          <p:nvSpPr>
            <p:cNvPr id="31784" name="文本框 30760">
              <a:extLst>
                <a:ext uri="{FF2B5EF4-FFF2-40B4-BE49-F238E27FC236}">
                  <a16:creationId xmlns:a16="http://schemas.microsoft.com/office/drawing/2014/main" id="{57D97D46-BF52-4198-B0E2-02E088103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8" y="672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5 </a:t>
              </a:r>
            </a:p>
          </p:txBody>
        </p:sp>
        <p:sp>
          <p:nvSpPr>
            <p:cNvPr id="31785" name="文本框 30761">
              <a:extLst>
                <a:ext uri="{FF2B5EF4-FFF2-40B4-BE49-F238E27FC236}">
                  <a16:creationId xmlns:a16="http://schemas.microsoft.com/office/drawing/2014/main" id="{ACC8E37E-A054-44B7-8330-715F5E609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657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6 </a:t>
              </a:r>
            </a:p>
          </p:txBody>
        </p:sp>
        <p:sp>
          <p:nvSpPr>
            <p:cNvPr id="31786" name="文本框 30762">
              <a:extLst>
                <a:ext uri="{FF2B5EF4-FFF2-40B4-BE49-F238E27FC236}">
                  <a16:creationId xmlns:a16="http://schemas.microsoft.com/office/drawing/2014/main" id="{010F0F85-B6C0-4FB6-903D-B61D788C4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657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6600"/>
                  </a:solidFill>
                </a:rPr>
                <a:t> 7 </a:t>
              </a:r>
            </a:p>
          </p:txBody>
        </p:sp>
        <p:sp>
          <p:nvSpPr>
            <p:cNvPr id="31787" name="文本框 30763">
              <a:extLst>
                <a:ext uri="{FF2B5EF4-FFF2-40B4-BE49-F238E27FC236}">
                  <a16:creationId xmlns:a16="http://schemas.microsoft.com/office/drawing/2014/main" id="{CD245C5F-4016-453D-B0B9-4CBBFE905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" y="1094"/>
              <a:ext cx="565" cy="67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 i="1">
                  <a:solidFill>
                    <a:srgbClr val="FF0000"/>
                  </a:solidFill>
                </a:rPr>
                <a:t>j'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88" name="文本框 30764">
              <a:extLst>
                <a:ext uri="{FF2B5EF4-FFF2-40B4-BE49-F238E27FC236}">
                  <a16:creationId xmlns:a16="http://schemas.microsoft.com/office/drawing/2014/main" id="{36DE1F97-FDCE-4D9B-938D-A9511881D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" y="0"/>
              <a:ext cx="1066" cy="86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3000" b="1">
                <a:solidFill>
                  <a:srgbClr val="000000"/>
                </a:solidFill>
              </a:endParaRPr>
            </a:p>
          </p:txBody>
        </p:sp>
      </p:grpSp>
      <p:sp>
        <p:nvSpPr>
          <p:cNvPr id="31789" name="文本框 30765">
            <a:extLst>
              <a:ext uri="{FF2B5EF4-FFF2-40B4-BE49-F238E27FC236}">
                <a16:creationId xmlns:a16="http://schemas.microsoft.com/office/drawing/2014/main" id="{CB3521D8-3390-4E4D-B945-99B36D852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4591051"/>
            <a:ext cx="1466850" cy="95410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0000"/>
                </a:solidFill>
              </a:rPr>
              <a:t>j'=Fail[3]=</a:t>
            </a:r>
          </a:p>
        </p:txBody>
      </p:sp>
      <p:sp>
        <p:nvSpPr>
          <p:cNvPr id="31790" name="文本框 30766">
            <a:extLst>
              <a:ext uri="{FF2B5EF4-FFF2-40B4-BE49-F238E27FC236}">
                <a16:creationId xmlns:a16="http://schemas.microsoft.com/office/drawing/2014/main" id="{F5F7189B-F3EC-4577-97AD-2CA5524FC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1689" y="4576763"/>
            <a:ext cx="536575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4.81481E-6 L 0.07748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3">
            <a:extLst>
              <a:ext uri="{FF2B5EF4-FFF2-40B4-BE49-F238E27FC236}">
                <a16:creationId xmlns:a16="http://schemas.microsoft.com/office/drawing/2014/main" id="{C2C11D1A-069C-4054-8FF6-F00C94757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KMP工作过程 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0" name="文本框 31746">
            <a:extLst>
              <a:ext uri="{FF2B5EF4-FFF2-40B4-BE49-F238E27FC236}">
                <a16:creationId xmlns:a16="http://schemas.microsoft.com/office/drawing/2014/main" id="{E28F92DF-66FD-4AA8-A4A3-569DF4862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1" y="1338263"/>
            <a:ext cx="1154113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A=</a:t>
            </a:r>
          </a:p>
        </p:txBody>
      </p:sp>
      <p:sp>
        <p:nvSpPr>
          <p:cNvPr id="32771" name="文本框 31747">
            <a:extLst>
              <a:ext uri="{FF2B5EF4-FFF2-40B4-BE49-F238E27FC236}">
                <a16:creationId xmlns:a16="http://schemas.microsoft.com/office/drawing/2014/main" id="{818879C7-AE0C-44D1-8275-888B2AA05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1962151"/>
            <a:ext cx="11541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B=</a:t>
            </a:r>
          </a:p>
        </p:txBody>
      </p:sp>
      <p:sp>
        <p:nvSpPr>
          <p:cNvPr id="32772" name="文本框 31748">
            <a:extLst>
              <a:ext uri="{FF2B5EF4-FFF2-40B4-BE49-F238E27FC236}">
                <a16:creationId xmlns:a16="http://schemas.microsoft.com/office/drawing/2014/main" id="{F822849A-F2A4-4A1D-AF12-6087A8164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1319213"/>
            <a:ext cx="6986588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K  P  K  P  K  P  K  K  P  K  P  K  M  P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73" name="文本框 31749">
            <a:extLst>
              <a:ext uri="{FF2B5EF4-FFF2-40B4-BE49-F238E27FC236}">
                <a16:creationId xmlns:a16="http://schemas.microsoft.com/office/drawing/2014/main" id="{232CD3D1-6A45-427D-96D4-D2BFBEE32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6" y="925514"/>
            <a:ext cx="2524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74" name="文本框 31750">
            <a:extLst>
              <a:ext uri="{FF2B5EF4-FFF2-40B4-BE49-F238E27FC236}">
                <a16:creationId xmlns:a16="http://schemas.microsoft.com/office/drawing/2014/main" id="{1CF59C15-77EB-444B-92FA-ABF7907E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984250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 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75" name="文本框 31751">
            <a:extLst>
              <a:ext uri="{FF2B5EF4-FFF2-40B4-BE49-F238E27FC236}">
                <a16:creationId xmlns:a16="http://schemas.microsoft.com/office/drawing/2014/main" id="{DF400A89-A06D-4526-9B4C-B219ED632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32776" name="文本框 31752">
            <a:extLst>
              <a:ext uri="{FF2B5EF4-FFF2-40B4-BE49-F238E27FC236}">
                <a16:creationId xmlns:a16="http://schemas.microsoft.com/office/drawing/2014/main" id="{4D0732AD-0F6F-4A98-B3A8-F264E4327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32777" name="文本框 31753">
            <a:extLst>
              <a:ext uri="{FF2B5EF4-FFF2-40B4-BE49-F238E27FC236}">
                <a16:creationId xmlns:a16="http://schemas.microsoft.com/office/drawing/2014/main" id="{9793803C-9A5F-4EE2-954F-9B0609665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32778" name="文本框 31754">
            <a:extLst>
              <a:ext uri="{FF2B5EF4-FFF2-40B4-BE49-F238E27FC236}">
                <a16:creationId xmlns:a16="http://schemas.microsoft.com/office/drawing/2014/main" id="{644F8FE8-7875-42CC-A8F0-49F282B99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1" y="9890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32779" name="文本框 31755">
            <a:extLst>
              <a:ext uri="{FF2B5EF4-FFF2-40B4-BE49-F238E27FC236}">
                <a16:creationId xmlns:a16="http://schemas.microsoft.com/office/drawing/2014/main" id="{543EB599-04CE-434D-A834-BF10BB832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32780" name="文本框 31756">
            <a:extLst>
              <a:ext uri="{FF2B5EF4-FFF2-40B4-BE49-F238E27FC236}">
                <a16:creationId xmlns:a16="http://schemas.microsoft.com/office/drawing/2014/main" id="{96DF3B45-C7EB-4FCD-8F01-60C039D5E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</a:t>
            </a:r>
            <a:r>
              <a:rPr lang="zh-CN" altLang="en-US" sz="2200" b="1">
                <a:solidFill>
                  <a:srgbClr val="FF0000"/>
                </a:solidFill>
              </a:rPr>
              <a:t>7</a:t>
            </a:r>
            <a:r>
              <a:rPr lang="zh-CN" altLang="en-US" sz="2200" b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32781" name="文本框 31757">
            <a:extLst>
              <a:ext uri="{FF2B5EF4-FFF2-40B4-BE49-F238E27FC236}">
                <a16:creationId xmlns:a16="http://schemas.microsoft.com/office/drawing/2014/main" id="{0BC8DE20-EAD0-4839-B4FE-739DFBD5D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1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8 </a:t>
            </a:r>
          </a:p>
        </p:txBody>
      </p:sp>
      <p:sp>
        <p:nvSpPr>
          <p:cNvPr id="32782" name="文本框 31758">
            <a:extLst>
              <a:ext uri="{FF2B5EF4-FFF2-40B4-BE49-F238E27FC236}">
                <a16:creationId xmlns:a16="http://schemas.microsoft.com/office/drawing/2014/main" id="{07C1D598-78AB-4717-8096-B933520A1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6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9 </a:t>
            </a:r>
          </a:p>
        </p:txBody>
      </p:sp>
      <p:sp>
        <p:nvSpPr>
          <p:cNvPr id="32783" name="文本框 31759">
            <a:extLst>
              <a:ext uri="{FF2B5EF4-FFF2-40B4-BE49-F238E27FC236}">
                <a16:creationId xmlns:a16="http://schemas.microsoft.com/office/drawing/2014/main" id="{41AF5EBE-EDCE-4C4F-BD99-B82C3CCC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1000126"/>
            <a:ext cx="685800" cy="557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10 </a:t>
            </a:r>
          </a:p>
        </p:txBody>
      </p:sp>
      <p:sp>
        <p:nvSpPr>
          <p:cNvPr id="32784" name="文本框 31760">
            <a:extLst>
              <a:ext uri="{FF2B5EF4-FFF2-40B4-BE49-F238E27FC236}">
                <a16:creationId xmlns:a16="http://schemas.microsoft.com/office/drawing/2014/main" id="{E8AC0F5E-5BEC-45B7-B541-9708B5A0C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1000126"/>
            <a:ext cx="685800" cy="557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11 </a:t>
            </a:r>
          </a:p>
        </p:txBody>
      </p:sp>
      <p:sp>
        <p:nvSpPr>
          <p:cNvPr id="32785" name="文本框 31761">
            <a:extLst>
              <a:ext uri="{FF2B5EF4-FFF2-40B4-BE49-F238E27FC236}">
                <a16:creationId xmlns:a16="http://schemas.microsoft.com/office/drawing/2014/main" id="{1A742F83-E450-410E-9152-2919B34D8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775" y="1001713"/>
            <a:ext cx="685800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12 </a:t>
            </a:r>
          </a:p>
        </p:txBody>
      </p:sp>
      <p:sp>
        <p:nvSpPr>
          <p:cNvPr id="32786" name="文本框 31762">
            <a:extLst>
              <a:ext uri="{FF2B5EF4-FFF2-40B4-BE49-F238E27FC236}">
                <a16:creationId xmlns:a16="http://schemas.microsoft.com/office/drawing/2014/main" id="{7081D41F-A0F7-4FF2-91E2-F90092708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313" y="1001713"/>
            <a:ext cx="684212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13 </a:t>
            </a:r>
          </a:p>
        </p:txBody>
      </p:sp>
      <p:sp>
        <p:nvSpPr>
          <p:cNvPr id="32787" name="文本框 31763">
            <a:extLst>
              <a:ext uri="{FF2B5EF4-FFF2-40B4-BE49-F238E27FC236}">
                <a16:creationId xmlns:a16="http://schemas.microsoft.com/office/drawing/2014/main" id="{CA183F4C-7F04-4A09-BF8B-A53A496DB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3" y="1011238"/>
            <a:ext cx="684212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14 </a:t>
            </a:r>
          </a:p>
        </p:txBody>
      </p:sp>
      <p:sp>
        <p:nvSpPr>
          <p:cNvPr id="32788" name="文本框 31764">
            <a:extLst>
              <a:ext uri="{FF2B5EF4-FFF2-40B4-BE49-F238E27FC236}">
                <a16:creationId xmlns:a16="http://schemas.microsoft.com/office/drawing/2014/main" id="{E11E2680-1B5E-4D2E-8E81-3CF17A0C9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1" y="2268539"/>
            <a:ext cx="115252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2789" name="文本框 31765">
            <a:extLst>
              <a:ext uri="{FF2B5EF4-FFF2-40B4-BE49-F238E27FC236}">
                <a16:creationId xmlns:a16="http://schemas.microsoft.com/office/drawing/2014/main" id="{2753FF2F-93F3-400B-BA57-CB54E077F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2965451"/>
            <a:ext cx="7705725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若B从1到 j 和 A从i-j+1到 i 完全相同，即B[1..j]与A[i-j+1..i]匹配。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90" name="文本框 31766">
            <a:extLst>
              <a:ext uri="{FF2B5EF4-FFF2-40B4-BE49-F238E27FC236}">
                <a16:creationId xmlns:a16="http://schemas.microsoft.com/office/drawing/2014/main" id="{1E07E007-FF83-4D3E-AD09-260F5B5EB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4" y="3398839"/>
            <a:ext cx="8624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当A[i+1]==B[j+1]时，i和j各加1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91" name="文本框 31767">
            <a:extLst>
              <a:ext uri="{FF2B5EF4-FFF2-40B4-BE49-F238E27FC236}">
                <a16:creationId xmlns:a16="http://schemas.microsoft.com/office/drawing/2014/main" id="{FDC7EE05-0090-4FAB-9716-1A20873D1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6" y="3832225"/>
            <a:ext cx="5064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当某个时候j==m了，那么B就是是A的子串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92" name="文本框 31768">
            <a:extLst>
              <a:ext uri="{FF2B5EF4-FFF2-40B4-BE49-F238E27FC236}">
                <a16:creationId xmlns:a16="http://schemas.microsoft.com/office/drawing/2014/main" id="{9CAFB88E-2428-4D7B-A7FB-13D8A8ABA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1" y="4699001"/>
            <a:ext cx="6989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当A[i+1]!=B[j+1]时，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93" name="文本框 31769">
            <a:extLst>
              <a:ext uri="{FF2B5EF4-FFF2-40B4-BE49-F238E27FC236}">
                <a16:creationId xmlns:a16="http://schemas.microsoft.com/office/drawing/2014/main" id="{8B9CE748-4551-41CD-A4BA-D4A12E0CB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9" y="4276725"/>
            <a:ext cx="8686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KMP的原则是：j始终满足B的前 j个字符正好匹配A的以A[i]结尾的长度为j的字符串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94" name="文本框 31770">
            <a:extLst>
              <a:ext uri="{FF2B5EF4-FFF2-40B4-BE49-F238E27FC236}">
                <a16:creationId xmlns:a16="http://schemas.microsoft.com/office/drawing/2014/main" id="{5FCF2182-46D9-4E1D-8A45-EC71A4524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4" y="5127626"/>
            <a:ext cx="3970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为满足上述原则，必须将j改小成j'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95" name="文本框 31771">
            <a:extLst>
              <a:ext uri="{FF2B5EF4-FFF2-40B4-BE49-F238E27FC236}">
                <a16:creationId xmlns:a16="http://schemas.microsoft.com/office/drawing/2014/main" id="{130A4E9F-FB85-4311-9F71-50C0E85B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5607051"/>
            <a:ext cx="8374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j'必须要使得B[1..j]中的头j'个字母和末j'个字母完全相等，并且j'越大越好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96" name="文本框 31772">
            <a:extLst>
              <a:ext uri="{FF2B5EF4-FFF2-40B4-BE49-F238E27FC236}">
                <a16:creationId xmlns:a16="http://schemas.microsoft.com/office/drawing/2014/main" id="{25CA284E-884C-4C42-8E41-F0D9D97C3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6" y="6003926"/>
            <a:ext cx="8818563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预处理一个数组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j]，表示当匹配到B数组的第j个字母而第j+1个字母不能匹配了时，新的j最大是多少。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j]应该是所有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满足B[1..</a:t>
            </a:r>
            <a:r>
              <a:rPr lang="en-US" altLang="zh-CN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j]]=B[j-</a:t>
            </a:r>
            <a:r>
              <a:rPr lang="en-US" altLang="zh-CN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j]+1..j]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74" name="直接连接符 31773">
            <a:extLst>
              <a:ext uri="{FF2B5EF4-FFF2-40B4-BE49-F238E27FC236}">
                <a16:creationId xmlns:a16="http://schemas.microsoft.com/office/drawing/2014/main" id="{21710820-DAE4-489A-9125-8889E0CC6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5110163"/>
            <a:ext cx="4735512" cy="174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75" name="直接连接符 31774">
            <a:extLst>
              <a:ext uri="{FF2B5EF4-FFF2-40B4-BE49-F238E27FC236}">
                <a16:creationId xmlns:a16="http://schemas.microsoft.com/office/drawing/2014/main" id="{84064C5F-6E74-446C-93DB-56E636287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2301" y="5524500"/>
            <a:ext cx="3883025" cy="15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99" name="直接连接符 31775">
            <a:extLst>
              <a:ext uri="{FF2B5EF4-FFF2-40B4-BE49-F238E27FC236}">
                <a16:creationId xmlns:a16="http://schemas.microsoft.com/office/drawing/2014/main" id="{8733F3FE-D203-460E-962D-F0CE64C5A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2939" y="5965825"/>
            <a:ext cx="8504237" cy="381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77" name="文本框 31776">
            <a:extLst>
              <a:ext uri="{FF2B5EF4-FFF2-40B4-BE49-F238E27FC236}">
                <a16:creationId xmlns:a16="http://schemas.microsoft.com/office/drawing/2014/main" id="{B8A7974D-AE3F-4B29-911C-96770ACA6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851" y="1317626"/>
            <a:ext cx="67786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FF0000"/>
                </a:solidFill>
              </a:rPr>
              <a:t>K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801" name="文本框 31777">
            <a:extLst>
              <a:ext uri="{FF2B5EF4-FFF2-40B4-BE49-F238E27FC236}">
                <a16:creationId xmlns:a16="http://schemas.microsoft.com/office/drawing/2014/main" id="{887B8840-FCBA-4164-96AD-BCFD87B7B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1" y="1957388"/>
            <a:ext cx="3616325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 K  P  K  P  K  M  P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79" name="文本框 31778">
            <a:extLst>
              <a:ext uri="{FF2B5EF4-FFF2-40B4-BE49-F238E27FC236}">
                <a16:creationId xmlns:a16="http://schemas.microsoft.com/office/drawing/2014/main" id="{102B145A-9BA7-451E-82A7-6EC869F57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6" y="2374900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 </a:t>
            </a:r>
          </a:p>
        </p:txBody>
      </p:sp>
      <p:sp>
        <p:nvSpPr>
          <p:cNvPr id="32803" name="文本框 31779">
            <a:extLst>
              <a:ext uri="{FF2B5EF4-FFF2-40B4-BE49-F238E27FC236}">
                <a16:creationId xmlns:a16="http://schemas.microsoft.com/office/drawing/2014/main" id="{25DB194A-8BAB-4171-BF1E-8313269C7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89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31781" name="文本框 31780">
            <a:extLst>
              <a:ext uri="{FF2B5EF4-FFF2-40B4-BE49-F238E27FC236}">
                <a16:creationId xmlns:a16="http://schemas.microsoft.com/office/drawing/2014/main" id="{5D0F8DDB-58C1-4F1A-8E50-EC765A247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4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</a:t>
            </a:r>
            <a:r>
              <a:rPr lang="zh-CN" altLang="en-US" sz="2200" b="1">
                <a:solidFill>
                  <a:srgbClr val="FF0000"/>
                </a:solidFill>
              </a:rPr>
              <a:t>3</a:t>
            </a:r>
            <a:r>
              <a:rPr lang="zh-CN" altLang="en-US" sz="2200" b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32805" name="文本框 31781">
            <a:extLst>
              <a:ext uri="{FF2B5EF4-FFF2-40B4-BE49-F238E27FC236}">
                <a16:creationId xmlns:a16="http://schemas.microsoft.com/office/drawing/2014/main" id="{03DE04B6-6EFE-4629-8B38-93FE4CD36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14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32806" name="文本框 31782">
            <a:extLst>
              <a:ext uri="{FF2B5EF4-FFF2-40B4-BE49-F238E27FC236}">
                <a16:creationId xmlns:a16="http://schemas.microsoft.com/office/drawing/2014/main" id="{58A466CC-3C48-4902-BF30-AE07BCE04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664" y="23796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32807" name="文本框 31783">
            <a:extLst>
              <a:ext uri="{FF2B5EF4-FFF2-40B4-BE49-F238E27FC236}">
                <a16:creationId xmlns:a16="http://schemas.microsoft.com/office/drawing/2014/main" id="{06EEF754-3ED2-4491-A4C6-2BB87E0AB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914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32808" name="文本框 31784">
            <a:extLst>
              <a:ext uri="{FF2B5EF4-FFF2-40B4-BE49-F238E27FC236}">
                <a16:creationId xmlns:a16="http://schemas.microsoft.com/office/drawing/2014/main" id="{4C1E5C85-75D1-464D-91E3-62B3B48CE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1689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7 </a:t>
            </a:r>
          </a:p>
        </p:txBody>
      </p:sp>
      <p:sp>
        <p:nvSpPr>
          <p:cNvPr id="31786" name="文本框 31785">
            <a:extLst>
              <a:ext uri="{FF2B5EF4-FFF2-40B4-BE49-F238E27FC236}">
                <a16:creationId xmlns:a16="http://schemas.microsoft.com/office/drawing/2014/main" id="{09A6DF76-D281-4731-BBEC-CCAC1F37A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6" y="2647950"/>
            <a:ext cx="358775" cy="4270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i="1">
                <a:solidFill>
                  <a:srgbClr val="FF0000"/>
                </a:solidFill>
              </a:rPr>
              <a:t>j'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810" name="文本框 31786">
            <a:extLst>
              <a:ext uri="{FF2B5EF4-FFF2-40B4-BE49-F238E27FC236}">
                <a16:creationId xmlns:a16="http://schemas.microsoft.com/office/drawing/2014/main" id="{E7D75AF2-4A0B-42BB-A86C-0390434E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2226" y="1952626"/>
            <a:ext cx="67786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000" b="1">
              <a:solidFill>
                <a:srgbClr val="000000"/>
              </a:solidFill>
            </a:endParaRPr>
          </a:p>
        </p:txBody>
      </p:sp>
      <p:sp>
        <p:nvSpPr>
          <p:cNvPr id="31788" name="文本框 31787">
            <a:extLst>
              <a:ext uri="{FF2B5EF4-FFF2-40B4-BE49-F238E27FC236}">
                <a16:creationId xmlns:a16="http://schemas.microsoft.com/office/drawing/2014/main" id="{EEE3F753-CD1B-449B-A33E-CCEB8E8F4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9" y="4591050"/>
            <a:ext cx="2078037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0000"/>
                </a:solidFill>
              </a:rPr>
              <a:t>j'=Fail[3]=</a:t>
            </a:r>
          </a:p>
        </p:txBody>
      </p:sp>
      <p:sp>
        <p:nvSpPr>
          <p:cNvPr id="31789" name="文本框 31788">
            <a:extLst>
              <a:ext uri="{FF2B5EF4-FFF2-40B4-BE49-F238E27FC236}">
                <a16:creationId xmlns:a16="http://schemas.microsoft.com/office/drawing/2014/main" id="{09562A76-375F-4925-87D7-028CA2C20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2414" y="4576763"/>
            <a:ext cx="536575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90" name="文本框 31789">
            <a:extLst>
              <a:ext uri="{FF2B5EF4-FFF2-40B4-BE49-F238E27FC236}">
                <a16:creationId xmlns:a16="http://schemas.microsoft.com/office/drawing/2014/main" id="{5478E2D5-DB5C-4387-9C6B-0D49811C5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5137151"/>
            <a:ext cx="19939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0000"/>
                </a:solidFill>
              </a:rPr>
              <a:t>j'=Fail[1]=</a:t>
            </a:r>
          </a:p>
        </p:txBody>
      </p:sp>
      <p:sp>
        <p:nvSpPr>
          <p:cNvPr id="31791" name="文本框 31790">
            <a:extLst>
              <a:ext uri="{FF2B5EF4-FFF2-40B4-BE49-F238E27FC236}">
                <a16:creationId xmlns:a16="http://schemas.microsoft.com/office/drawing/2014/main" id="{E990DFEA-AC58-4877-91A9-0BAEB80C1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8276" y="5121276"/>
            <a:ext cx="536575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92" name="文本框 31791">
            <a:extLst>
              <a:ext uri="{FF2B5EF4-FFF2-40B4-BE49-F238E27FC236}">
                <a16:creationId xmlns:a16="http://schemas.microsoft.com/office/drawing/2014/main" id="{7CEA2908-B9C4-403F-9BC3-4A64E7550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1955801"/>
            <a:ext cx="677862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1793" name="文本框 31792">
            <a:extLst>
              <a:ext uri="{FF2B5EF4-FFF2-40B4-BE49-F238E27FC236}">
                <a16:creationId xmlns:a16="http://schemas.microsoft.com/office/drawing/2014/main" id="{97CC4BDB-6B41-4E44-9A74-CD2A8FA34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151" y="2638425"/>
            <a:ext cx="358775" cy="4270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i="1">
                <a:solidFill>
                  <a:srgbClr val="FF0000"/>
                </a:solidFill>
              </a:rPr>
              <a:t>j'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94" name="文本框 31793">
            <a:extLst>
              <a:ext uri="{FF2B5EF4-FFF2-40B4-BE49-F238E27FC236}">
                <a16:creationId xmlns:a16="http://schemas.microsoft.com/office/drawing/2014/main" id="{19CEDCDB-C627-4854-829D-2DF94160C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51" y="236537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</a:t>
            </a:r>
            <a:r>
              <a:rPr lang="en-US" altLang="zh-CN" sz="2200" b="1">
                <a:solidFill>
                  <a:srgbClr val="006600"/>
                </a:solidFill>
              </a:rPr>
              <a:t>0</a:t>
            </a:r>
            <a:r>
              <a:rPr lang="zh-CN" altLang="en-US" sz="2200" b="1">
                <a:solidFill>
                  <a:srgbClr val="006600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31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22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22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1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22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22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3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7" grpId="0" bldLvl="0"/>
      <p:bldP spid="31777" grpId="1" bldLvl="0"/>
      <p:bldP spid="31786" grpId="0" bldLvl="0"/>
      <p:bldP spid="31788" grpId="0" bldLvl="0"/>
      <p:bldP spid="31789" grpId="0" bldLvl="0"/>
      <p:bldP spid="31790" grpId="0" bldLvl="0"/>
      <p:bldP spid="31791" grpId="0" bldLvl="0"/>
      <p:bldP spid="31792" grpId="0" bldLvl="0"/>
      <p:bldP spid="31792" grpId="1" bldLvl="0"/>
      <p:bldP spid="31793" grpId="0" bldLvl="0"/>
      <p:bldP spid="31794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3">
            <a:extLst>
              <a:ext uri="{FF2B5EF4-FFF2-40B4-BE49-F238E27FC236}">
                <a16:creationId xmlns:a16="http://schemas.microsoft.com/office/drawing/2014/main" id="{3005D602-C367-4CAD-A088-9540D81A0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144464"/>
            <a:ext cx="6316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算法之神  </a:t>
            </a:r>
            <a:r>
              <a:rPr lang="zh-CN" altLang="en-US" sz="240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lord of the algorithm </a:t>
            </a:r>
          </a:p>
        </p:txBody>
      </p:sp>
      <p:sp>
        <p:nvSpPr>
          <p:cNvPr id="5126" name="文本框 5125">
            <a:extLst>
              <a:ext uri="{FF2B5EF4-FFF2-40B4-BE49-F238E27FC236}">
                <a16:creationId xmlns:a16="http://schemas.microsoft.com/office/drawing/2014/main" id="{D8D17B36-DFDF-48E6-9BB2-AB9B28BA87D8}"/>
              </a:ext>
            </a:extLst>
          </p:cNvPr>
          <p:cNvSpPr txBox="1"/>
          <p:nvPr/>
        </p:nvSpPr>
        <p:spPr>
          <a:xfrm>
            <a:off x="1668464" y="898525"/>
            <a:ext cx="2180405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Donald E. Knuth</a:t>
            </a:r>
            <a:endParaRPr lang="en-US" altLang="zh-CN" sz="2000" b="1" noProof="1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7" name="图片 3">
            <a:extLst>
              <a:ext uri="{FF2B5EF4-FFF2-40B4-BE49-F238E27FC236}">
                <a16:creationId xmlns:a16="http://schemas.microsoft.com/office/drawing/2014/main" id="{61B17300-03C0-4B85-83A9-744FDBFD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1295400"/>
            <a:ext cx="3605212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DE9D271-0EC4-4146-BB72-6842DF184F2F}"/>
              </a:ext>
            </a:extLst>
          </p:cNvPr>
          <p:cNvSpPr txBox="1"/>
          <p:nvPr/>
        </p:nvSpPr>
        <p:spPr>
          <a:xfrm>
            <a:off x="5543550" y="2174876"/>
            <a:ext cx="400843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noProof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《计算机程序设计的艺术》</a:t>
            </a:r>
            <a:endParaRPr lang="zh-CN" altLang="en-US" sz="2400" b="1" noProof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149" name="文本框 5">
            <a:extLst>
              <a:ext uri="{FF2B5EF4-FFF2-40B4-BE49-F238E27FC236}">
                <a16:creationId xmlns:a16="http://schemas.microsoft.com/office/drawing/2014/main" id="{76F973FE-AAC2-4BFB-B9BF-8FA30F516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2730500"/>
            <a:ext cx="362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第一卷《基本算法》1968</a:t>
            </a:r>
          </a:p>
        </p:txBody>
      </p:sp>
      <p:sp>
        <p:nvSpPr>
          <p:cNvPr id="6150" name="文本框 6">
            <a:extLst>
              <a:ext uri="{FF2B5EF4-FFF2-40B4-BE49-F238E27FC236}">
                <a16:creationId xmlns:a16="http://schemas.microsoft.com/office/drawing/2014/main" id="{182D2FA2-C3D5-4E77-95D4-778E4366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9" y="3108325"/>
            <a:ext cx="42560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第二卷《半数字化算法》 1969</a:t>
            </a:r>
          </a:p>
        </p:txBody>
      </p:sp>
      <p:sp>
        <p:nvSpPr>
          <p:cNvPr id="6151" name="文本框 7">
            <a:extLst>
              <a:ext uri="{FF2B5EF4-FFF2-40B4-BE49-F238E27FC236}">
                <a16:creationId xmlns:a16="http://schemas.microsoft.com/office/drawing/2014/main" id="{023FDB17-84D5-4FE0-A89B-D0FCD1377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9" y="3475038"/>
            <a:ext cx="3519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第三卷《排序与搜索》 1973</a:t>
            </a:r>
          </a:p>
        </p:txBody>
      </p:sp>
      <p:sp>
        <p:nvSpPr>
          <p:cNvPr id="6152" name="文本框 8">
            <a:extLst>
              <a:ext uri="{FF2B5EF4-FFF2-40B4-BE49-F238E27FC236}">
                <a16:creationId xmlns:a16="http://schemas.microsoft.com/office/drawing/2014/main" id="{83521C1D-D438-42A2-A3C6-0BBB607B3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8" y="3829050"/>
            <a:ext cx="3509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第四卷《组合算法》 2011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C3E8CB-3F24-4C40-9B19-825FA6DA3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1" y="4868864"/>
            <a:ext cx="4246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比尔·盖茨说：“如果你能读懂整套书的话，请给我发一份你的简历。”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23DD16-ACE1-479C-9FF1-D0147CEA2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8" y="5589589"/>
            <a:ext cx="4248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2001年国际天文学联合会把两年前发现的第21656号小行星命名为“Knuth”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3">
            <a:extLst>
              <a:ext uri="{FF2B5EF4-FFF2-40B4-BE49-F238E27FC236}">
                <a16:creationId xmlns:a16="http://schemas.microsoft.com/office/drawing/2014/main" id="{B2EE2395-EA62-4EA2-8309-BEE90787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KMP工作过程 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4" name="文本框 32770">
            <a:extLst>
              <a:ext uri="{FF2B5EF4-FFF2-40B4-BE49-F238E27FC236}">
                <a16:creationId xmlns:a16="http://schemas.microsoft.com/office/drawing/2014/main" id="{278C42DF-6BE0-43C5-9058-4A5908DDF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1" y="1338263"/>
            <a:ext cx="1154113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A=</a:t>
            </a:r>
          </a:p>
        </p:txBody>
      </p:sp>
      <p:sp>
        <p:nvSpPr>
          <p:cNvPr id="33795" name="文本框 32771">
            <a:extLst>
              <a:ext uri="{FF2B5EF4-FFF2-40B4-BE49-F238E27FC236}">
                <a16:creationId xmlns:a16="http://schemas.microsoft.com/office/drawing/2014/main" id="{72D67811-22B9-49FE-ADBC-5C979C58D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1962151"/>
            <a:ext cx="11541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B=</a:t>
            </a:r>
          </a:p>
        </p:txBody>
      </p:sp>
      <p:sp>
        <p:nvSpPr>
          <p:cNvPr id="33796" name="文本框 32772">
            <a:extLst>
              <a:ext uri="{FF2B5EF4-FFF2-40B4-BE49-F238E27FC236}">
                <a16:creationId xmlns:a16="http://schemas.microsoft.com/office/drawing/2014/main" id="{BE898869-7C94-4699-8FBE-83ED74170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1319213"/>
            <a:ext cx="6986588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K  P  K  P  K  P  K  K  P  K  P  K  M  P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797" name="文本框 32773">
            <a:extLst>
              <a:ext uri="{FF2B5EF4-FFF2-40B4-BE49-F238E27FC236}">
                <a16:creationId xmlns:a16="http://schemas.microsoft.com/office/drawing/2014/main" id="{A9C30A54-9A8A-4FA3-A922-5C9EBFCA8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6" y="925514"/>
            <a:ext cx="2524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798" name="文本框 32774">
            <a:extLst>
              <a:ext uri="{FF2B5EF4-FFF2-40B4-BE49-F238E27FC236}">
                <a16:creationId xmlns:a16="http://schemas.microsoft.com/office/drawing/2014/main" id="{C785FEE9-8B9B-44AB-9DD6-DC9298C93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984250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 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799" name="文本框 32775">
            <a:extLst>
              <a:ext uri="{FF2B5EF4-FFF2-40B4-BE49-F238E27FC236}">
                <a16:creationId xmlns:a16="http://schemas.microsoft.com/office/drawing/2014/main" id="{FB8451CC-A1B8-4C17-94A2-BB45C9F83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33800" name="文本框 32776">
            <a:extLst>
              <a:ext uri="{FF2B5EF4-FFF2-40B4-BE49-F238E27FC236}">
                <a16:creationId xmlns:a16="http://schemas.microsoft.com/office/drawing/2014/main" id="{8A66EBC5-634B-46F2-AEC8-D19079D75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33801" name="文本框 32777">
            <a:extLst>
              <a:ext uri="{FF2B5EF4-FFF2-40B4-BE49-F238E27FC236}">
                <a16:creationId xmlns:a16="http://schemas.microsoft.com/office/drawing/2014/main" id="{F8BC203D-463B-46D3-A5DF-1827994F5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33802" name="文本框 32778">
            <a:extLst>
              <a:ext uri="{FF2B5EF4-FFF2-40B4-BE49-F238E27FC236}">
                <a16:creationId xmlns:a16="http://schemas.microsoft.com/office/drawing/2014/main" id="{1AF941EB-A014-4FFF-8AF1-690DC30A2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1" y="9890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33803" name="文本框 32779">
            <a:extLst>
              <a:ext uri="{FF2B5EF4-FFF2-40B4-BE49-F238E27FC236}">
                <a16:creationId xmlns:a16="http://schemas.microsoft.com/office/drawing/2014/main" id="{79A747A5-6D23-44AC-A57B-6423DD9CF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33804" name="文本框 32780">
            <a:extLst>
              <a:ext uri="{FF2B5EF4-FFF2-40B4-BE49-F238E27FC236}">
                <a16:creationId xmlns:a16="http://schemas.microsoft.com/office/drawing/2014/main" id="{C9C02AEB-8C51-404C-9960-CFF7EF7B3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</a:t>
            </a:r>
            <a:r>
              <a:rPr lang="zh-CN" altLang="en-US" sz="2200" b="1">
                <a:solidFill>
                  <a:srgbClr val="FF0000"/>
                </a:solidFill>
              </a:rPr>
              <a:t>7</a:t>
            </a:r>
            <a:r>
              <a:rPr lang="zh-CN" altLang="en-US" sz="2200" b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33805" name="文本框 32781">
            <a:extLst>
              <a:ext uri="{FF2B5EF4-FFF2-40B4-BE49-F238E27FC236}">
                <a16:creationId xmlns:a16="http://schemas.microsoft.com/office/drawing/2014/main" id="{8233C694-3EB8-41CC-9F74-4596BA40D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1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8 </a:t>
            </a:r>
          </a:p>
        </p:txBody>
      </p:sp>
      <p:sp>
        <p:nvSpPr>
          <p:cNvPr id="33806" name="文本框 32782">
            <a:extLst>
              <a:ext uri="{FF2B5EF4-FFF2-40B4-BE49-F238E27FC236}">
                <a16:creationId xmlns:a16="http://schemas.microsoft.com/office/drawing/2014/main" id="{422324C9-E62E-4B21-812D-FBCB85985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6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9 </a:t>
            </a:r>
          </a:p>
        </p:txBody>
      </p:sp>
      <p:sp>
        <p:nvSpPr>
          <p:cNvPr id="33807" name="文本框 32783">
            <a:extLst>
              <a:ext uri="{FF2B5EF4-FFF2-40B4-BE49-F238E27FC236}">
                <a16:creationId xmlns:a16="http://schemas.microsoft.com/office/drawing/2014/main" id="{07D8791C-F486-4DDD-8506-B45DF3106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1000126"/>
            <a:ext cx="685800" cy="557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10 </a:t>
            </a:r>
          </a:p>
        </p:txBody>
      </p:sp>
      <p:sp>
        <p:nvSpPr>
          <p:cNvPr id="33808" name="文本框 32784">
            <a:extLst>
              <a:ext uri="{FF2B5EF4-FFF2-40B4-BE49-F238E27FC236}">
                <a16:creationId xmlns:a16="http://schemas.microsoft.com/office/drawing/2014/main" id="{24EFED05-FCB7-4F65-85ED-07212C1B2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1000126"/>
            <a:ext cx="685800" cy="557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11 </a:t>
            </a:r>
          </a:p>
        </p:txBody>
      </p:sp>
      <p:sp>
        <p:nvSpPr>
          <p:cNvPr id="33809" name="文本框 32785">
            <a:extLst>
              <a:ext uri="{FF2B5EF4-FFF2-40B4-BE49-F238E27FC236}">
                <a16:creationId xmlns:a16="http://schemas.microsoft.com/office/drawing/2014/main" id="{0A3B9903-D7FF-4E8C-B74F-62E1CDDF0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775" y="1001713"/>
            <a:ext cx="685800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12 </a:t>
            </a:r>
          </a:p>
        </p:txBody>
      </p:sp>
      <p:sp>
        <p:nvSpPr>
          <p:cNvPr id="33810" name="文本框 32786">
            <a:extLst>
              <a:ext uri="{FF2B5EF4-FFF2-40B4-BE49-F238E27FC236}">
                <a16:creationId xmlns:a16="http://schemas.microsoft.com/office/drawing/2014/main" id="{09F33A14-8432-4B46-888C-C9CE881C7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313" y="1001713"/>
            <a:ext cx="684212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13 </a:t>
            </a:r>
          </a:p>
        </p:txBody>
      </p:sp>
      <p:sp>
        <p:nvSpPr>
          <p:cNvPr id="33811" name="文本框 32787">
            <a:extLst>
              <a:ext uri="{FF2B5EF4-FFF2-40B4-BE49-F238E27FC236}">
                <a16:creationId xmlns:a16="http://schemas.microsoft.com/office/drawing/2014/main" id="{31B02626-D1CD-4BDF-AE85-F5971E453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3" y="1011238"/>
            <a:ext cx="684212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14 </a:t>
            </a:r>
          </a:p>
        </p:txBody>
      </p:sp>
      <p:sp>
        <p:nvSpPr>
          <p:cNvPr id="33812" name="文本框 32788">
            <a:extLst>
              <a:ext uri="{FF2B5EF4-FFF2-40B4-BE49-F238E27FC236}">
                <a16:creationId xmlns:a16="http://schemas.microsoft.com/office/drawing/2014/main" id="{B2523976-6D47-43A4-9110-7FE843B82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1" y="2268539"/>
            <a:ext cx="115252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3813" name="文本框 32789">
            <a:extLst>
              <a:ext uri="{FF2B5EF4-FFF2-40B4-BE49-F238E27FC236}">
                <a16:creationId xmlns:a16="http://schemas.microsoft.com/office/drawing/2014/main" id="{9AC16083-E9FC-40AD-99AF-10B55E781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2965451"/>
            <a:ext cx="7705725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若B从1到 j 和 A从i-j+1到 i 完全相同，即B[1..j]与A[i-j+1..i]匹配。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14" name="文本框 32790">
            <a:extLst>
              <a:ext uri="{FF2B5EF4-FFF2-40B4-BE49-F238E27FC236}">
                <a16:creationId xmlns:a16="http://schemas.microsoft.com/office/drawing/2014/main" id="{930F8F32-0320-4389-9A14-37271B616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4" y="3398839"/>
            <a:ext cx="8624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当A[i+1]==B[j+1]时，i和j各加1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15" name="文本框 32791">
            <a:extLst>
              <a:ext uri="{FF2B5EF4-FFF2-40B4-BE49-F238E27FC236}">
                <a16:creationId xmlns:a16="http://schemas.microsoft.com/office/drawing/2014/main" id="{E09D0D86-E188-4A60-BE6E-ECF9D4132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6" y="3832225"/>
            <a:ext cx="5064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当某个时候j==m了，那么B就是是A的子串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16" name="文本框 32792">
            <a:extLst>
              <a:ext uri="{FF2B5EF4-FFF2-40B4-BE49-F238E27FC236}">
                <a16:creationId xmlns:a16="http://schemas.microsoft.com/office/drawing/2014/main" id="{7121AFDC-9307-4B42-9C71-F5730424C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1" y="4699001"/>
            <a:ext cx="6989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当A[i+1]!=B[j+1]时，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17" name="文本框 32793">
            <a:extLst>
              <a:ext uri="{FF2B5EF4-FFF2-40B4-BE49-F238E27FC236}">
                <a16:creationId xmlns:a16="http://schemas.microsoft.com/office/drawing/2014/main" id="{21122441-2889-4677-90CA-7BBA24E53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9" y="4276725"/>
            <a:ext cx="8686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KMP的原则是：j始终满足B的前 j个字符正好匹配A的以A[i]结尾的长度为j的字符串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18" name="文本框 32794">
            <a:extLst>
              <a:ext uri="{FF2B5EF4-FFF2-40B4-BE49-F238E27FC236}">
                <a16:creationId xmlns:a16="http://schemas.microsoft.com/office/drawing/2014/main" id="{B3017E78-CCA4-4E02-9067-392042E6F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4" y="5127626"/>
            <a:ext cx="3970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为满足上述原则，必须将j改小成j'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19" name="文本框 32795">
            <a:extLst>
              <a:ext uri="{FF2B5EF4-FFF2-40B4-BE49-F238E27FC236}">
                <a16:creationId xmlns:a16="http://schemas.microsoft.com/office/drawing/2014/main" id="{3B1605BE-06E2-45D1-A36D-C4A741C1C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5607051"/>
            <a:ext cx="8374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j'必须要使得B[1..j]中的头j'个字母和末j'个字母完全相等，并且j'越大越好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20" name="文本框 32796">
            <a:extLst>
              <a:ext uri="{FF2B5EF4-FFF2-40B4-BE49-F238E27FC236}">
                <a16:creationId xmlns:a16="http://schemas.microsoft.com/office/drawing/2014/main" id="{52795FAE-DB87-42C3-9327-F3C8D6B36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6" y="6003926"/>
            <a:ext cx="8818563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预处理一个数组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j]，表示当匹配到B数组的第j个字母而第j+1个字母不能匹配了时，新的j最大是多少。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j]应该是所有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满足B[1..</a:t>
            </a:r>
            <a:r>
              <a:rPr lang="en-US" altLang="zh-CN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j]]=B[j-</a:t>
            </a:r>
            <a:r>
              <a:rPr lang="en-US" altLang="zh-CN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j]+1..j]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21" name="直接连接符 32797">
            <a:extLst>
              <a:ext uri="{FF2B5EF4-FFF2-40B4-BE49-F238E27FC236}">
                <a16:creationId xmlns:a16="http://schemas.microsoft.com/office/drawing/2014/main" id="{3E557AB1-441C-4FAA-88EA-4CFC36A45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5110163"/>
            <a:ext cx="4735512" cy="174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22" name="直接连接符 32798">
            <a:extLst>
              <a:ext uri="{FF2B5EF4-FFF2-40B4-BE49-F238E27FC236}">
                <a16:creationId xmlns:a16="http://schemas.microsoft.com/office/drawing/2014/main" id="{E1152DDA-0563-41AE-AB21-32C2D82EB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2301" y="5524500"/>
            <a:ext cx="3883025" cy="15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23" name="直接连接符 32799">
            <a:extLst>
              <a:ext uri="{FF2B5EF4-FFF2-40B4-BE49-F238E27FC236}">
                <a16:creationId xmlns:a16="http://schemas.microsoft.com/office/drawing/2014/main" id="{9829A5C6-98AB-4E13-9FE2-7256F6F7F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2939" y="5965825"/>
            <a:ext cx="8504237" cy="381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24" name="文本框 32800">
            <a:extLst>
              <a:ext uri="{FF2B5EF4-FFF2-40B4-BE49-F238E27FC236}">
                <a16:creationId xmlns:a16="http://schemas.microsoft.com/office/drawing/2014/main" id="{992CACE7-8989-452D-84BA-C69F4EB3C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5137150"/>
            <a:ext cx="2692400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0000"/>
                </a:solidFill>
              </a:rPr>
              <a:t>j'=Fail[1]=</a:t>
            </a:r>
          </a:p>
        </p:txBody>
      </p:sp>
      <p:sp>
        <p:nvSpPr>
          <p:cNvPr id="33825" name="文本框 32801">
            <a:extLst>
              <a:ext uri="{FF2B5EF4-FFF2-40B4-BE49-F238E27FC236}">
                <a16:creationId xmlns:a16="http://schemas.microsoft.com/office/drawing/2014/main" id="{B273B55A-D0D4-46C0-98A3-C4F323383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9976" y="5137151"/>
            <a:ext cx="536575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32803" name="组合 32802">
            <a:extLst>
              <a:ext uri="{FF2B5EF4-FFF2-40B4-BE49-F238E27FC236}">
                <a16:creationId xmlns:a16="http://schemas.microsoft.com/office/drawing/2014/main" id="{57C70231-105E-4C9B-A127-C932C79AE007}"/>
              </a:ext>
            </a:extLst>
          </p:cNvPr>
          <p:cNvGrpSpPr>
            <a:grpSpLocks/>
          </p:cNvGrpSpPr>
          <p:nvPr/>
        </p:nvGrpSpPr>
        <p:grpSpPr bwMode="auto">
          <a:xfrm>
            <a:off x="5035551" y="1952625"/>
            <a:ext cx="4553585" cy="1113474"/>
            <a:chOff x="0" y="0"/>
            <a:chExt cx="7171" cy="1752"/>
          </a:xfrm>
        </p:grpSpPr>
        <p:sp>
          <p:nvSpPr>
            <p:cNvPr id="33827" name="文本框 32803">
              <a:extLst>
                <a:ext uri="{FF2B5EF4-FFF2-40B4-BE49-F238E27FC236}">
                  <a16:creationId xmlns:a16="http://schemas.microsoft.com/office/drawing/2014/main" id="{A1975BD7-9CE5-4177-B50E-EC3F35442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" y="1079"/>
              <a:ext cx="565" cy="67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 i="1">
                  <a:solidFill>
                    <a:srgbClr val="FF0000"/>
                  </a:solidFill>
                </a:rPr>
                <a:t>j'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33828" name="组合 32804">
              <a:extLst>
                <a:ext uri="{FF2B5EF4-FFF2-40B4-BE49-F238E27FC236}">
                  <a16:creationId xmlns:a16="http://schemas.microsoft.com/office/drawing/2014/main" id="{D6D07C05-7210-4A6D-AC94-D942E8EAB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171" cy="1537"/>
              <a:chOff x="0" y="0"/>
              <a:chExt cx="7171" cy="1537"/>
            </a:xfrm>
          </p:grpSpPr>
          <p:sp>
            <p:nvSpPr>
              <p:cNvPr id="33829" name="文本框 32805">
                <a:extLst>
                  <a:ext uri="{FF2B5EF4-FFF2-40B4-BE49-F238E27FC236}">
                    <a16:creationId xmlns:a16="http://schemas.microsoft.com/office/drawing/2014/main" id="{EC2C0420-2A5C-488C-809D-207A40A322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" y="7"/>
                <a:ext cx="5695" cy="87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2F4D7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000" b="1">
                    <a:solidFill>
                      <a:srgbClr val="000000"/>
                    </a:solidFill>
                  </a:rPr>
                  <a:t>  K  P  K  P  K  M  P</a:t>
                </a: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830" name="文本框 32806">
                <a:extLst>
                  <a:ext uri="{FF2B5EF4-FFF2-40B4-BE49-F238E27FC236}">
                    <a16:creationId xmlns:a16="http://schemas.microsoft.com/office/drawing/2014/main" id="{9409AECC-9F69-4773-80AB-29CF4DE03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" y="664"/>
                <a:ext cx="965" cy="863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2F4D7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200" b="1">
                    <a:solidFill>
                      <a:srgbClr val="006600"/>
                    </a:solidFill>
                  </a:rPr>
                  <a:t> </a:t>
                </a:r>
                <a:r>
                  <a:rPr lang="zh-CN" altLang="en-US" sz="2200" b="1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200" b="1">
                    <a:solidFill>
                      <a:srgbClr val="006600"/>
                    </a:solidFill>
                  </a:rPr>
                  <a:t> </a:t>
                </a:r>
              </a:p>
            </p:txBody>
          </p:sp>
          <p:sp>
            <p:nvSpPr>
              <p:cNvPr id="33831" name="文本框 32807">
                <a:extLst>
                  <a:ext uri="{FF2B5EF4-FFF2-40B4-BE49-F238E27FC236}">
                    <a16:creationId xmlns:a16="http://schemas.microsoft.com/office/drawing/2014/main" id="{694086E5-A9C3-4A08-8CDA-B1CFA0AC6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2" y="657"/>
                <a:ext cx="965" cy="86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2F4D7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200" b="1">
                    <a:solidFill>
                      <a:srgbClr val="006600"/>
                    </a:solidFill>
                  </a:rPr>
                  <a:t> 2 </a:t>
                </a:r>
              </a:p>
            </p:txBody>
          </p:sp>
          <p:sp>
            <p:nvSpPr>
              <p:cNvPr id="33832" name="文本框 32808">
                <a:extLst>
                  <a:ext uri="{FF2B5EF4-FFF2-40B4-BE49-F238E27FC236}">
                    <a16:creationId xmlns:a16="http://schemas.microsoft.com/office/drawing/2014/main" id="{D9F58CA5-9E3D-46EB-AC71-8BF7C5882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7" y="657"/>
                <a:ext cx="965" cy="86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2F4D7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200" b="1">
                    <a:solidFill>
                      <a:srgbClr val="006600"/>
                    </a:solidFill>
                  </a:rPr>
                  <a:t> 3 </a:t>
                </a:r>
              </a:p>
            </p:txBody>
          </p:sp>
          <p:sp>
            <p:nvSpPr>
              <p:cNvPr id="33833" name="文本框 32809">
                <a:extLst>
                  <a:ext uri="{FF2B5EF4-FFF2-40B4-BE49-F238E27FC236}">
                    <a16:creationId xmlns:a16="http://schemas.microsoft.com/office/drawing/2014/main" id="{4C104310-05D8-43FF-A106-F1F22A1905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7" y="657"/>
                <a:ext cx="965" cy="86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2F4D7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200" b="1">
                    <a:solidFill>
                      <a:srgbClr val="006600"/>
                    </a:solidFill>
                  </a:rPr>
                  <a:t> 4 </a:t>
                </a:r>
              </a:p>
            </p:txBody>
          </p:sp>
          <p:sp>
            <p:nvSpPr>
              <p:cNvPr id="33834" name="文本框 32810">
                <a:extLst>
                  <a:ext uri="{FF2B5EF4-FFF2-40B4-BE49-F238E27FC236}">
                    <a16:creationId xmlns:a16="http://schemas.microsoft.com/office/drawing/2014/main" id="{31A7FF62-CD9C-4A20-85B2-D177D4D2D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7" y="672"/>
                <a:ext cx="965" cy="86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2F4D7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200" b="1">
                    <a:solidFill>
                      <a:srgbClr val="006600"/>
                    </a:solidFill>
                  </a:rPr>
                  <a:t> 5 </a:t>
                </a:r>
              </a:p>
            </p:txBody>
          </p:sp>
          <p:sp>
            <p:nvSpPr>
              <p:cNvPr id="33835" name="文本框 32811">
                <a:extLst>
                  <a:ext uri="{FF2B5EF4-FFF2-40B4-BE49-F238E27FC236}">
                    <a16:creationId xmlns:a16="http://schemas.microsoft.com/office/drawing/2014/main" id="{6ECC9BE5-618E-4ADD-9200-75E3FDE1D8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7" y="657"/>
                <a:ext cx="965" cy="86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2F4D7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200" b="1">
                    <a:solidFill>
                      <a:srgbClr val="006600"/>
                    </a:solidFill>
                  </a:rPr>
                  <a:t> 6 </a:t>
                </a:r>
              </a:p>
            </p:txBody>
          </p:sp>
          <p:sp>
            <p:nvSpPr>
              <p:cNvPr id="33836" name="文本框 32812">
                <a:extLst>
                  <a:ext uri="{FF2B5EF4-FFF2-40B4-BE49-F238E27FC236}">
                    <a16:creationId xmlns:a16="http://schemas.microsoft.com/office/drawing/2014/main" id="{E6B0D633-5DAE-4941-A678-DAF9709678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2" y="657"/>
                <a:ext cx="965" cy="86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2F4D7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200" b="1">
                    <a:solidFill>
                      <a:srgbClr val="006600"/>
                    </a:solidFill>
                  </a:rPr>
                  <a:t> 7 </a:t>
                </a:r>
              </a:p>
            </p:txBody>
          </p:sp>
          <p:sp>
            <p:nvSpPr>
              <p:cNvPr id="33837" name="文本框 32813">
                <a:extLst>
                  <a:ext uri="{FF2B5EF4-FFF2-40B4-BE49-F238E27FC236}">
                    <a16:creationId xmlns:a16="http://schemas.microsoft.com/office/drawing/2014/main" id="{74B5448B-DAEC-476D-9618-AF3AA543FB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05" y="0"/>
                <a:ext cx="1066" cy="864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2F4D7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3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3838" name="文本框 32814">
                <a:extLst>
                  <a:ext uri="{FF2B5EF4-FFF2-40B4-BE49-F238E27FC236}">
                    <a16:creationId xmlns:a16="http://schemas.microsoft.com/office/drawing/2014/main" id="{2A6CE587-ED8C-4EB2-865C-FDE8C3D29C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650"/>
                <a:ext cx="965" cy="863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2F4D7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200" b="1">
                    <a:solidFill>
                      <a:srgbClr val="006600"/>
                    </a:solidFill>
                  </a:rPr>
                  <a:t> </a:t>
                </a:r>
                <a:r>
                  <a:rPr lang="en-US" altLang="zh-CN" sz="2200" b="1">
                    <a:solidFill>
                      <a:srgbClr val="006600"/>
                    </a:solidFill>
                  </a:rPr>
                  <a:t>0</a:t>
                </a:r>
                <a:r>
                  <a:rPr lang="zh-CN" altLang="en-US" sz="2200" b="1">
                    <a:solidFill>
                      <a:srgbClr val="006600"/>
                    </a:solidFill>
                  </a:rPr>
                  <a:t> 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7 -7.40741E-7 L 0.03672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3">
            <a:extLst>
              <a:ext uri="{FF2B5EF4-FFF2-40B4-BE49-F238E27FC236}">
                <a16:creationId xmlns:a16="http://schemas.microsoft.com/office/drawing/2014/main" id="{E8B5D15C-B35F-4402-9C7B-1DBDB6E23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KMP工作过程 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818" name="文本框 33794">
            <a:extLst>
              <a:ext uri="{FF2B5EF4-FFF2-40B4-BE49-F238E27FC236}">
                <a16:creationId xmlns:a16="http://schemas.microsoft.com/office/drawing/2014/main" id="{CB5C01E8-B5C0-4A6D-A052-DAE669F55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1" y="1338263"/>
            <a:ext cx="1154113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A=</a:t>
            </a:r>
          </a:p>
        </p:txBody>
      </p:sp>
      <p:sp>
        <p:nvSpPr>
          <p:cNvPr id="34819" name="文本框 33795">
            <a:extLst>
              <a:ext uri="{FF2B5EF4-FFF2-40B4-BE49-F238E27FC236}">
                <a16:creationId xmlns:a16="http://schemas.microsoft.com/office/drawing/2014/main" id="{1F89347A-57F2-4B2B-9EA4-EBA2C24D9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1962151"/>
            <a:ext cx="11541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FF"/>
                </a:solidFill>
              </a:rPr>
              <a:t>B=</a:t>
            </a:r>
          </a:p>
        </p:txBody>
      </p:sp>
      <p:sp>
        <p:nvSpPr>
          <p:cNvPr id="34820" name="文本框 33796">
            <a:extLst>
              <a:ext uri="{FF2B5EF4-FFF2-40B4-BE49-F238E27FC236}">
                <a16:creationId xmlns:a16="http://schemas.microsoft.com/office/drawing/2014/main" id="{64D7D376-3065-4DF6-AE8C-7FF8B0E22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1319213"/>
            <a:ext cx="6986588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K  P  K  P  K  P  K  K  P  K  P  K  M  P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21" name="文本框 33797">
            <a:extLst>
              <a:ext uri="{FF2B5EF4-FFF2-40B4-BE49-F238E27FC236}">
                <a16:creationId xmlns:a16="http://schemas.microsoft.com/office/drawing/2014/main" id="{71764067-F8AD-428F-A167-6493769C5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6" y="925514"/>
            <a:ext cx="2524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22" name="文本框 33798">
            <a:extLst>
              <a:ext uri="{FF2B5EF4-FFF2-40B4-BE49-F238E27FC236}">
                <a16:creationId xmlns:a16="http://schemas.microsoft.com/office/drawing/2014/main" id="{F000EB8B-44D0-476B-8AD9-E16851981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984250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 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23" name="文本框 33799">
            <a:extLst>
              <a:ext uri="{FF2B5EF4-FFF2-40B4-BE49-F238E27FC236}">
                <a16:creationId xmlns:a16="http://schemas.microsoft.com/office/drawing/2014/main" id="{86D2D0A8-B5BC-40F9-A061-C8803104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34824" name="文本框 33800">
            <a:extLst>
              <a:ext uri="{FF2B5EF4-FFF2-40B4-BE49-F238E27FC236}">
                <a16:creationId xmlns:a16="http://schemas.microsoft.com/office/drawing/2014/main" id="{E620E2DE-D3AA-4E84-95C5-F4917043F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34825" name="文本框 33801">
            <a:extLst>
              <a:ext uri="{FF2B5EF4-FFF2-40B4-BE49-F238E27FC236}">
                <a16:creationId xmlns:a16="http://schemas.microsoft.com/office/drawing/2014/main" id="{70770434-0578-401C-BAF8-1FFA2CC78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34826" name="文本框 33802">
            <a:extLst>
              <a:ext uri="{FF2B5EF4-FFF2-40B4-BE49-F238E27FC236}">
                <a16:creationId xmlns:a16="http://schemas.microsoft.com/office/drawing/2014/main" id="{B00AD4AD-A656-478C-9A7B-993F72992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1" y="9890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34827" name="文本框 33803">
            <a:extLst>
              <a:ext uri="{FF2B5EF4-FFF2-40B4-BE49-F238E27FC236}">
                <a16:creationId xmlns:a16="http://schemas.microsoft.com/office/drawing/2014/main" id="{83F6B399-8EB7-489D-82CE-D886CB431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1" y="979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34828" name="文本框 33804">
            <a:extLst>
              <a:ext uri="{FF2B5EF4-FFF2-40B4-BE49-F238E27FC236}">
                <a16:creationId xmlns:a16="http://schemas.microsoft.com/office/drawing/2014/main" id="{F29DBE4A-A6A7-4C45-A91B-CA4D9DE25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</a:t>
            </a:r>
            <a:r>
              <a:rPr lang="zh-CN" altLang="en-US" sz="2200" b="1">
                <a:solidFill>
                  <a:srgbClr val="FF0000"/>
                </a:solidFill>
              </a:rPr>
              <a:t>7</a:t>
            </a:r>
            <a:r>
              <a:rPr lang="zh-CN" altLang="en-US" sz="2200" b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34829" name="文本框 33805">
            <a:extLst>
              <a:ext uri="{FF2B5EF4-FFF2-40B4-BE49-F238E27FC236}">
                <a16:creationId xmlns:a16="http://schemas.microsoft.com/office/drawing/2014/main" id="{B8574D93-D4C1-4DD1-B6C1-A5F033C61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1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8 </a:t>
            </a:r>
          </a:p>
        </p:txBody>
      </p:sp>
      <p:sp>
        <p:nvSpPr>
          <p:cNvPr id="34830" name="文本框 33806">
            <a:extLst>
              <a:ext uri="{FF2B5EF4-FFF2-40B4-BE49-F238E27FC236}">
                <a16:creationId xmlns:a16="http://schemas.microsoft.com/office/drawing/2014/main" id="{684081C9-F52E-410B-91AA-17EE6D3B9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6" y="9985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9 </a:t>
            </a:r>
          </a:p>
        </p:txBody>
      </p:sp>
      <p:sp>
        <p:nvSpPr>
          <p:cNvPr id="34831" name="文本框 33807">
            <a:extLst>
              <a:ext uri="{FF2B5EF4-FFF2-40B4-BE49-F238E27FC236}">
                <a16:creationId xmlns:a16="http://schemas.microsoft.com/office/drawing/2014/main" id="{35E4B1CD-BB44-44F0-9B59-29368ADF8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1000126"/>
            <a:ext cx="685800" cy="557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10 </a:t>
            </a:r>
          </a:p>
        </p:txBody>
      </p:sp>
      <p:sp>
        <p:nvSpPr>
          <p:cNvPr id="34832" name="文本框 33808">
            <a:extLst>
              <a:ext uri="{FF2B5EF4-FFF2-40B4-BE49-F238E27FC236}">
                <a16:creationId xmlns:a16="http://schemas.microsoft.com/office/drawing/2014/main" id="{FDA7B103-729E-41A4-BC83-BD2296565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1000126"/>
            <a:ext cx="685800" cy="557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11 </a:t>
            </a:r>
          </a:p>
        </p:txBody>
      </p:sp>
      <p:sp>
        <p:nvSpPr>
          <p:cNvPr id="34833" name="文本框 33809">
            <a:extLst>
              <a:ext uri="{FF2B5EF4-FFF2-40B4-BE49-F238E27FC236}">
                <a16:creationId xmlns:a16="http://schemas.microsoft.com/office/drawing/2014/main" id="{E365CD0D-D871-41AE-BEDC-290F47D7C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775" y="1001713"/>
            <a:ext cx="685800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12 </a:t>
            </a:r>
          </a:p>
        </p:txBody>
      </p:sp>
      <p:sp>
        <p:nvSpPr>
          <p:cNvPr id="34834" name="文本框 33810">
            <a:extLst>
              <a:ext uri="{FF2B5EF4-FFF2-40B4-BE49-F238E27FC236}">
                <a16:creationId xmlns:a16="http://schemas.microsoft.com/office/drawing/2014/main" id="{4877A374-0E3E-43E2-9194-C09175EED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313" y="1001713"/>
            <a:ext cx="684212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13 </a:t>
            </a:r>
          </a:p>
        </p:txBody>
      </p:sp>
      <p:sp>
        <p:nvSpPr>
          <p:cNvPr id="34835" name="文本框 33811">
            <a:extLst>
              <a:ext uri="{FF2B5EF4-FFF2-40B4-BE49-F238E27FC236}">
                <a16:creationId xmlns:a16="http://schemas.microsoft.com/office/drawing/2014/main" id="{2CC9C99E-8DA5-419D-8BC1-AF865ECDD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3" y="1011238"/>
            <a:ext cx="684212" cy="558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14 </a:t>
            </a:r>
          </a:p>
        </p:txBody>
      </p:sp>
      <p:sp>
        <p:nvSpPr>
          <p:cNvPr id="34836" name="文本框 33812">
            <a:extLst>
              <a:ext uri="{FF2B5EF4-FFF2-40B4-BE49-F238E27FC236}">
                <a16:creationId xmlns:a16="http://schemas.microsoft.com/office/drawing/2014/main" id="{22C920DC-3A8F-4D9C-968E-029986384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1" y="2268539"/>
            <a:ext cx="115252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4837" name="文本框 33813">
            <a:extLst>
              <a:ext uri="{FF2B5EF4-FFF2-40B4-BE49-F238E27FC236}">
                <a16:creationId xmlns:a16="http://schemas.microsoft.com/office/drawing/2014/main" id="{E64D8D59-10E4-4595-9A16-0F5070FB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2965451"/>
            <a:ext cx="7705725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若B从1到 j 和 A从i-j+1到 i 完全相同，即B[1..j]与A[i-j+1..i]匹配。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38" name="文本框 33814">
            <a:extLst>
              <a:ext uri="{FF2B5EF4-FFF2-40B4-BE49-F238E27FC236}">
                <a16:creationId xmlns:a16="http://schemas.microsoft.com/office/drawing/2014/main" id="{D43C02B0-0A79-41D3-AC83-5E2024F00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4" y="3398839"/>
            <a:ext cx="8624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当A[i+1]==B[j+1]时，i和j各加1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39" name="文本框 33815">
            <a:extLst>
              <a:ext uri="{FF2B5EF4-FFF2-40B4-BE49-F238E27FC236}">
                <a16:creationId xmlns:a16="http://schemas.microsoft.com/office/drawing/2014/main" id="{028B1467-EBFE-4312-BDF9-86389D32F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6" y="3832225"/>
            <a:ext cx="5064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当某个时候j==m了，那么B就是是A的子串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40" name="文本框 33816">
            <a:extLst>
              <a:ext uri="{FF2B5EF4-FFF2-40B4-BE49-F238E27FC236}">
                <a16:creationId xmlns:a16="http://schemas.microsoft.com/office/drawing/2014/main" id="{3B669781-22CF-4095-864F-87776FBF3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1" y="4699001"/>
            <a:ext cx="6989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当A[i+1]!=B[j+1]时，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41" name="文本框 33817">
            <a:extLst>
              <a:ext uri="{FF2B5EF4-FFF2-40B4-BE49-F238E27FC236}">
                <a16:creationId xmlns:a16="http://schemas.microsoft.com/office/drawing/2014/main" id="{0666D49B-A40F-4747-A63B-DBE0D6BE2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9" y="4276725"/>
            <a:ext cx="8686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KMP的原则是：j始终满足B的前 j个字符正好匹配A的以A[i]结尾的长度为j的字符串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42" name="文本框 33818">
            <a:extLst>
              <a:ext uri="{FF2B5EF4-FFF2-40B4-BE49-F238E27FC236}">
                <a16:creationId xmlns:a16="http://schemas.microsoft.com/office/drawing/2014/main" id="{B24E221A-854F-4726-9DF3-C0C69B1E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4" y="5127626"/>
            <a:ext cx="3970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为满足上述原则，必须将j改小成j'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43" name="文本框 33819">
            <a:extLst>
              <a:ext uri="{FF2B5EF4-FFF2-40B4-BE49-F238E27FC236}">
                <a16:creationId xmlns:a16="http://schemas.microsoft.com/office/drawing/2014/main" id="{46CBBAD5-1F44-4817-AAE0-AF091A1E4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5607051"/>
            <a:ext cx="8374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j'必须要使得B[1..j]中的头j'个字母和末j'个字母完全相等，并且j'越大越好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44" name="文本框 33820">
            <a:extLst>
              <a:ext uri="{FF2B5EF4-FFF2-40B4-BE49-F238E27FC236}">
                <a16:creationId xmlns:a16="http://schemas.microsoft.com/office/drawing/2014/main" id="{BB82E785-CB46-49F5-8FBB-0D602EC27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6" y="6003926"/>
            <a:ext cx="8818563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预处理一个数组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j]，表示当匹配到B数组的第j个字母而第j+1个字母不能匹配了时，新的j最大是多少。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j]应该是所有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满足B[1..</a:t>
            </a:r>
            <a:r>
              <a:rPr lang="en-US" altLang="zh-CN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j]]=B[j-</a:t>
            </a:r>
            <a:r>
              <a:rPr lang="en-US" altLang="zh-CN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j]+1..j]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22" name="直接连接符 33821">
            <a:extLst>
              <a:ext uri="{FF2B5EF4-FFF2-40B4-BE49-F238E27FC236}">
                <a16:creationId xmlns:a16="http://schemas.microsoft.com/office/drawing/2014/main" id="{A0D791AE-436A-4C10-B542-0F03BE5FD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5110163"/>
            <a:ext cx="4735512" cy="174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23" name="直接连接符 33822">
            <a:extLst>
              <a:ext uri="{FF2B5EF4-FFF2-40B4-BE49-F238E27FC236}">
                <a16:creationId xmlns:a16="http://schemas.microsoft.com/office/drawing/2014/main" id="{3227E096-6A0F-488F-B219-98F926767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2301" y="5524500"/>
            <a:ext cx="3883025" cy="15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24" name="直接连接符 33823">
            <a:extLst>
              <a:ext uri="{FF2B5EF4-FFF2-40B4-BE49-F238E27FC236}">
                <a16:creationId xmlns:a16="http://schemas.microsoft.com/office/drawing/2014/main" id="{7E07F0BB-BC94-4B81-A870-306BBD556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2939" y="5965825"/>
            <a:ext cx="8504237" cy="381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25" name="文本框 33824">
            <a:extLst>
              <a:ext uri="{FF2B5EF4-FFF2-40B4-BE49-F238E27FC236}">
                <a16:creationId xmlns:a16="http://schemas.microsoft.com/office/drawing/2014/main" id="{2B2800C3-C786-4143-9EFA-ED5B30A3C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5137150"/>
            <a:ext cx="2197100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0000"/>
                </a:solidFill>
              </a:rPr>
              <a:t>j'=Fail[1]=</a:t>
            </a:r>
          </a:p>
        </p:txBody>
      </p:sp>
      <p:sp>
        <p:nvSpPr>
          <p:cNvPr id="33826" name="文本框 33825">
            <a:extLst>
              <a:ext uri="{FF2B5EF4-FFF2-40B4-BE49-F238E27FC236}">
                <a16:creationId xmlns:a16="http://schemas.microsoft.com/office/drawing/2014/main" id="{33F441FB-48BD-4D6D-A79B-25067669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4889" y="5137151"/>
            <a:ext cx="536575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827" name="文本框 33826">
            <a:extLst>
              <a:ext uri="{FF2B5EF4-FFF2-40B4-BE49-F238E27FC236}">
                <a16:creationId xmlns:a16="http://schemas.microsoft.com/office/drawing/2014/main" id="{9B899B85-2810-41E5-895E-D744703C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9" y="2638425"/>
            <a:ext cx="358775" cy="4270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i="1">
                <a:solidFill>
                  <a:srgbClr val="FF0000"/>
                </a:solidFill>
              </a:rPr>
              <a:t>j'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51" name="文本框 33827">
            <a:extLst>
              <a:ext uri="{FF2B5EF4-FFF2-40B4-BE49-F238E27FC236}">
                <a16:creationId xmlns:a16="http://schemas.microsoft.com/office/drawing/2014/main" id="{2D5D1EBA-478E-41C1-B52B-A48985E75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39" y="1957388"/>
            <a:ext cx="3616325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 K  P  K  P  K  M  P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29" name="文本框 33828">
            <a:extLst>
              <a:ext uri="{FF2B5EF4-FFF2-40B4-BE49-F238E27FC236}">
                <a16:creationId xmlns:a16="http://schemas.microsoft.com/office/drawing/2014/main" id="{E735F6B0-A29F-4AF7-8160-BEAED40C7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4" y="2374900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</a:t>
            </a:r>
            <a:r>
              <a:rPr lang="zh-CN" altLang="en-US" sz="2200" b="1">
                <a:solidFill>
                  <a:srgbClr val="FF0000"/>
                </a:solidFill>
              </a:rPr>
              <a:t>1</a:t>
            </a:r>
            <a:r>
              <a:rPr lang="zh-CN" altLang="en-US" sz="2200" b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34853" name="文本框 33829">
            <a:extLst>
              <a:ext uri="{FF2B5EF4-FFF2-40B4-BE49-F238E27FC236}">
                <a16:creationId xmlns:a16="http://schemas.microsoft.com/office/drawing/2014/main" id="{47AF98A7-58C0-401E-99E2-1AC54DE2C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76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34854" name="文本框 33830">
            <a:extLst>
              <a:ext uri="{FF2B5EF4-FFF2-40B4-BE49-F238E27FC236}">
                <a16:creationId xmlns:a16="http://schemas.microsoft.com/office/drawing/2014/main" id="{B1DFCB77-57FB-4016-B206-4D990377C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1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34855" name="文本框 33831">
            <a:extLst>
              <a:ext uri="{FF2B5EF4-FFF2-40B4-BE49-F238E27FC236}">
                <a16:creationId xmlns:a16="http://schemas.microsoft.com/office/drawing/2014/main" id="{07E2E807-552D-41A3-9BB0-B8E63C8C6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34856" name="文本框 33832">
            <a:extLst>
              <a:ext uri="{FF2B5EF4-FFF2-40B4-BE49-F238E27FC236}">
                <a16:creationId xmlns:a16="http://schemas.microsoft.com/office/drawing/2014/main" id="{2ED9BEBB-BAD8-428B-8436-95D2E9EB7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151" y="23796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34857" name="文本框 33833">
            <a:extLst>
              <a:ext uri="{FF2B5EF4-FFF2-40B4-BE49-F238E27FC236}">
                <a16:creationId xmlns:a16="http://schemas.microsoft.com/office/drawing/2014/main" id="{4E5AE834-57B0-49B3-85E4-BCA9BDB26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401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34858" name="文本框 33834">
            <a:extLst>
              <a:ext uri="{FF2B5EF4-FFF2-40B4-BE49-F238E27FC236}">
                <a16:creationId xmlns:a16="http://schemas.microsoft.com/office/drawing/2014/main" id="{9DB66B3A-B940-402F-92AC-C913B6B2E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6" y="23701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7 </a:t>
            </a:r>
          </a:p>
        </p:txBody>
      </p:sp>
      <p:sp>
        <p:nvSpPr>
          <p:cNvPr id="34859" name="文本框 33835">
            <a:extLst>
              <a:ext uri="{FF2B5EF4-FFF2-40B4-BE49-F238E27FC236}">
                <a16:creationId xmlns:a16="http://schemas.microsoft.com/office/drawing/2014/main" id="{7AE1CCA0-F8D2-46AD-9996-F9AA150C2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3713" y="1952626"/>
            <a:ext cx="677862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000" b="1">
              <a:solidFill>
                <a:srgbClr val="000000"/>
              </a:solidFill>
            </a:endParaRPr>
          </a:p>
        </p:txBody>
      </p:sp>
      <p:sp>
        <p:nvSpPr>
          <p:cNvPr id="33837" name="文本框 33836">
            <a:extLst>
              <a:ext uri="{FF2B5EF4-FFF2-40B4-BE49-F238E27FC236}">
                <a16:creationId xmlns:a16="http://schemas.microsoft.com/office/drawing/2014/main" id="{6AAC68A1-64B0-459A-93CB-2BE35021F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9" y="236537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</a:rPr>
              <a:t> </a:t>
            </a:r>
            <a:r>
              <a:rPr lang="en-US" altLang="zh-CN" sz="2200" b="1">
                <a:solidFill>
                  <a:srgbClr val="006600"/>
                </a:solidFill>
              </a:rPr>
              <a:t>0</a:t>
            </a:r>
            <a:r>
              <a:rPr lang="zh-CN" altLang="en-US" sz="2200" b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33838" name="直接连接符 33837">
            <a:extLst>
              <a:ext uri="{FF2B5EF4-FFF2-40B4-BE49-F238E27FC236}">
                <a16:creationId xmlns:a16="http://schemas.microsoft.com/office/drawing/2014/main" id="{A4756C5C-B7E1-4C6D-9A6A-A70FE4FA3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4" y="3767139"/>
            <a:ext cx="5297487" cy="2063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39" name="直接连接符 33838">
            <a:extLst>
              <a:ext uri="{FF2B5EF4-FFF2-40B4-BE49-F238E27FC236}">
                <a16:creationId xmlns:a16="http://schemas.microsoft.com/office/drawing/2014/main" id="{A79E0E95-93C1-4682-A5F2-9888174E7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976" y="1885950"/>
            <a:ext cx="3000375" cy="15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40" name="直接连接符 33839">
            <a:extLst>
              <a:ext uri="{FF2B5EF4-FFF2-40B4-BE49-F238E27FC236}">
                <a16:creationId xmlns:a16="http://schemas.microsoft.com/office/drawing/2014/main" id="{C68AA805-1C70-4B7A-B04B-55D7A437C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5701" y="2432050"/>
            <a:ext cx="300037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3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5" grpId="0" bldLvl="0" animBg="1"/>
      <p:bldP spid="33826" grpId="0" bldLvl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34817">
            <a:extLst>
              <a:ext uri="{FF2B5EF4-FFF2-40B4-BE49-F238E27FC236}">
                <a16:creationId xmlns:a16="http://schemas.microsoft.com/office/drawing/2014/main" id="{44DE839C-FE1A-4FB1-8456-4C7762836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92288"/>
            <a:ext cx="9733280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事先求出数组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j]，表示当匹配到B数组的第j个字母而第j+1个字母不能匹配了时，新的j最大是多少。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j]应该是所有满足B[1..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j]]=B[j-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j]+1..j]的最大值</a:t>
            </a:r>
          </a:p>
        </p:txBody>
      </p:sp>
      <p:sp>
        <p:nvSpPr>
          <p:cNvPr id="35842" name="文本框 34818">
            <a:extLst>
              <a:ext uri="{FF2B5EF4-FFF2-40B4-BE49-F238E27FC236}">
                <a16:creationId xmlns:a16="http://schemas.microsoft.com/office/drawing/2014/main" id="{9189E3E6-E220-4854-9B68-76DBF5B87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084163"/>
            <a:ext cx="9855200" cy="6937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9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KMP的原则：始终满足B的前 j个字符正好匹配A的以A[i]结尾的长度为j的子串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900">
                <a:solidFill>
                  <a:srgbClr val="000000"/>
                </a:solidFill>
              </a:rPr>
              <a:t>                          </a:t>
            </a:r>
            <a:r>
              <a:rPr lang="zh-CN" altLang="en-US" sz="19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即A[i-j+1</a:t>
            </a:r>
            <a:r>
              <a:rPr lang="zh-CN" altLang="en-US" sz="1900" b="1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900" b="1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900" b="1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9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i]=B[1</a:t>
            </a:r>
            <a:r>
              <a:rPr lang="zh-CN" altLang="en-US" sz="1900" b="1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900" b="1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900" b="1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9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</a:t>
            </a:r>
          </a:p>
        </p:txBody>
      </p:sp>
      <p:sp>
        <p:nvSpPr>
          <p:cNvPr id="35843" name="文本框 34819">
            <a:extLst>
              <a:ext uri="{FF2B5EF4-FFF2-40B4-BE49-F238E27FC236}">
                <a16:creationId xmlns:a16="http://schemas.microsoft.com/office/drawing/2014/main" id="{0F032A0D-A935-4A09-82EF-C58E5240E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2928501"/>
            <a:ext cx="5568950" cy="37548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j=0;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for(i=1;i&lt;=n;i++)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    while ( </a:t>
            </a:r>
            <a:r>
              <a:rPr lang="zh-CN" altLang="en-US" sz="2000" b="1">
                <a:solidFill>
                  <a:srgbClr val="FF0000"/>
                </a:solidFill>
              </a:rPr>
              <a:t>j&gt;0 &amp;&amp; B[ j+1 ]!=A[i]</a:t>
            </a:r>
            <a:r>
              <a:rPr lang="zh-CN" altLang="en-US" sz="2000" b="1">
                <a:solidFill>
                  <a:srgbClr val="000000"/>
                </a:solidFill>
              </a:rPr>
              <a:t>)  j=Fail[ j 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    if(</a:t>
            </a:r>
            <a:r>
              <a:rPr lang="zh-CN" altLang="en-US" sz="2000" b="1">
                <a:solidFill>
                  <a:srgbClr val="FF0000"/>
                </a:solidFill>
              </a:rPr>
              <a:t>B[ j+1 ]==A[i]</a:t>
            </a:r>
            <a:r>
              <a:rPr lang="zh-CN" altLang="en-US" sz="2000" b="1">
                <a:solidFill>
                  <a:srgbClr val="000000"/>
                </a:solidFill>
              </a:rPr>
              <a:t>)j++;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    if(j==m)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      cout&lt;&lt;"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匹配位置：</a:t>
            </a:r>
            <a:r>
              <a:rPr lang="zh-CN" altLang="en-US" sz="2000" b="1">
                <a:solidFill>
                  <a:srgbClr val="000000"/>
                </a:solidFill>
                <a:ea typeface="幼圆" panose="02010509060101010101" pitchFamily="49" charset="-122"/>
              </a:rPr>
              <a:t>"&lt;&lt;</a:t>
            </a:r>
            <a:r>
              <a:rPr lang="zh-CN" altLang="en-US" sz="2000" b="1">
                <a:solidFill>
                  <a:srgbClr val="000000"/>
                </a:solidFill>
              </a:rPr>
              <a:t>i-m</a:t>
            </a:r>
            <a:r>
              <a:rPr lang="en-US" altLang="zh-CN" sz="2000" b="1">
                <a:solidFill>
                  <a:srgbClr val="000000"/>
                </a:solidFill>
                <a:cs typeface="Arial" panose="020B0604020202020204" pitchFamily="34" charset="0"/>
              </a:rPr>
              <a:t>+1</a:t>
            </a:r>
            <a:r>
              <a:rPr lang="zh-CN" altLang="en-US" sz="2000" b="1">
                <a:solidFill>
                  <a:srgbClr val="000000"/>
                </a:solidFill>
              </a:rPr>
              <a:t>&lt;&lt;endl;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      j=Fail[ j 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44" name="文本框 34820">
            <a:extLst>
              <a:ext uri="{FF2B5EF4-FFF2-40B4-BE49-F238E27FC236}">
                <a16:creationId xmlns:a16="http://schemas.microsoft.com/office/drawing/2014/main" id="{56CFA2E5-1A93-41D3-8B89-CE19433A5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2420938"/>
            <a:ext cx="556895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</a:rPr>
              <a:t>//KMP</a:t>
            </a:r>
            <a:r>
              <a:rPr lang="zh-CN" altLang="en-US">
                <a:solidFill>
                  <a:srgbClr val="0000FF"/>
                </a:solidFill>
                <a:ea typeface="微软雅黑" panose="020B0503020204020204" pitchFamily="34" charset="-122"/>
              </a:rPr>
              <a:t>代码，n表示A的长度，m表示B的长度</a:t>
            </a:r>
          </a:p>
        </p:txBody>
      </p:sp>
      <p:sp>
        <p:nvSpPr>
          <p:cNvPr id="35845" name="文本框 34821">
            <a:extLst>
              <a:ext uri="{FF2B5EF4-FFF2-40B4-BE49-F238E27FC236}">
                <a16:creationId xmlns:a16="http://schemas.microsoft.com/office/drawing/2014/main" id="{BAA420B4-58E2-49D9-BDDB-4B2F45B9D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6" y="3176588"/>
            <a:ext cx="4043363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//枚举A[i]</a:t>
            </a:r>
          </a:p>
        </p:txBody>
      </p:sp>
      <p:sp>
        <p:nvSpPr>
          <p:cNvPr id="35846" name="文本框 34822">
            <a:extLst>
              <a:ext uri="{FF2B5EF4-FFF2-40B4-BE49-F238E27FC236}">
                <a16:creationId xmlns:a16="http://schemas.microsoft.com/office/drawing/2014/main" id="{EAE439B3-B88A-4685-856F-1B111177D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6" y="3552767"/>
            <a:ext cx="6475413" cy="3667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//当A[i]和B[j+1]不匹配时，修改j的值，j退到Fail[j]</a:t>
            </a:r>
          </a:p>
        </p:txBody>
      </p:sp>
      <p:sp>
        <p:nvSpPr>
          <p:cNvPr id="35847" name="文本框 34823">
            <a:extLst>
              <a:ext uri="{FF2B5EF4-FFF2-40B4-BE49-F238E27FC236}">
                <a16:creationId xmlns:a16="http://schemas.microsoft.com/office/drawing/2014/main" id="{68A3370B-9802-4218-86DE-7A33D23CB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9" y="4171950"/>
            <a:ext cx="4751387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//若A[i+1]和B[j+1]相同，增加i和j的值</a:t>
            </a:r>
          </a:p>
        </p:txBody>
      </p:sp>
      <p:sp>
        <p:nvSpPr>
          <p:cNvPr id="35848" name="文本框 34824">
            <a:extLst>
              <a:ext uri="{FF2B5EF4-FFF2-40B4-BE49-F238E27FC236}">
                <a16:creationId xmlns:a16="http://schemas.microsoft.com/office/drawing/2014/main" id="{1961F06A-D72B-41A5-AAA2-EF47AB1EC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8" y="4538663"/>
            <a:ext cx="518795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//j=m表示B以完全匹配，输出匹配的起始位置</a:t>
            </a:r>
          </a:p>
        </p:txBody>
      </p:sp>
      <p:sp>
        <p:nvSpPr>
          <p:cNvPr id="35849" name="文本框 34825">
            <a:extLst>
              <a:ext uri="{FF2B5EF4-FFF2-40B4-BE49-F238E27FC236}">
                <a16:creationId xmlns:a16="http://schemas.microsoft.com/office/drawing/2014/main" id="{1951E097-9D87-4161-BEF4-76E857294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5354638"/>
            <a:ext cx="504190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//继续寻找匹配，因为有可能找到多处匹配</a:t>
            </a:r>
          </a:p>
        </p:txBody>
      </p:sp>
      <p:sp>
        <p:nvSpPr>
          <p:cNvPr id="35850" name="TextBox 3">
            <a:extLst>
              <a:ext uri="{FF2B5EF4-FFF2-40B4-BE49-F238E27FC236}">
                <a16:creationId xmlns:a16="http://schemas.microsoft.com/office/drawing/2014/main" id="{33915885-DC86-4DDA-8D33-94C9894A6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KMP的代码</a:t>
            </a: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3">
            <a:extLst>
              <a:ext uri="{FF2B5EF4-FFF2-40B4-BE49-F238E27FC236}">
                <a16:creationId xmlns:a16="http://schemas.microsoft.com/office/drawing/2014/main" id="{70CB7328-33FC-4327-8F3C-A2CB089E3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KMP的预处理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66" name="文本框 35842">
            <a:extLst>
              <a:ext uri="{FF2B5EF4-FFF2-40B4-BE49-F238E27FC236}">
                <a16:creationId xmlns:a16="http://schemas.microsoft.com/office/drawing/2014/main" id="{A871779D-FE3B-424D-8C41-3F1D20965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4" y="830264"/>
            <a:ext cx="6986587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现在的问题是：怎样求出Fail数组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失败回退表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36867" name="文本框 35843">
            <a:extLst>
              <a:ext uri="{FF2B5EF4-FFF2-40B4-BE49-F238E27FC236}">
                <a16:creationId xmlns:a16="http://schemas.microsoft.com/office/drawing/2014/main" id="{91706DC4-9656-42B1-A77C-1E2A28D53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3849689"/>
            <a:ext cx="3600450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 K  P  K  P  K  K  P</a:t>
            </a:r>
          </a:p>
        </p:txBody>
      </p:sp>
      <p:sp>
        <p:nvSpPr>
          <p:cNvPr id="36868" name="文本框 35844">
            <a:extLst>
              <a:ext uri="{FF2B5EF4-FFF2-40B4-BE49-F238E27FC236}">
                <a16:creationId xmlns:a16="http://schemas.microsoft.com/office/drawing/2014/main" id="{D0934F31-D7A7-4AAC-A1D3-AA4469D1B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976" y="4325939"/>
            <a:ext cx="612775" cy="5476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i="1">
                <a:solidFill>
                  <a:srgbClr val="0000FF"/>
                </a:solidFill>
              </a:rPr>
              <a:t> 0 </a:t>
            </a:r>
          </a:p>
        </p:txBody>
      </p:sp>
      <p:sp>
        <p:nvSpPr>
          <p:cNvPr id="36869" name="文本框 35845">
            <a:extLst>
              <a:ext uri="{FF2B5EF4-FFF2-40B4-BE49-F238E27FC236}">
                <a16:creationId xmlns:a16="http://schemas.microsoft.com/office/drawing/2014/main" id="{AAA02002-0C34-4726-BFBF-AFD5ECA7D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1" y="432117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i="1">
                <a:solidFill>
                  <a:srgbClr val="0000FF"/>
                </a:solidFill>
              </a:rPr>
              <a:t> 0 </a:t>
            </a:r>
          </a:p>
        </p:txBody>
      </p:sp>
      <p:sp>
        <p:nvSpPr>
          <p:cNvPr id="36870" name="文本框 35846">
            <a:extLst>
              <a:ext uri="{FF2B5EF4-FFF2-40B4-BE49-F238E27FC236}">
                <a16:creationId xmlns:a16="http://schemas.microsoft.com/office/drawing/2014/main" id="{8FCDBDDC-C184-4B6B-B42A-F65EC5F6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6" y="432117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i="1">
                <a:solidFill>
                  <a:srgbClr val="0000FF"/>
                </a:solidFill>
              </a:rPr>
              <a:t> 1 </a:t>
            </a:r>
          </a:p>
        </p:txBody>
      </p:sp>
      <p:sp>
        <p:nvSpPr>
          <p:cNvPr id="35848" name="文本框 35847">
            <a:extLst>
              <a:ext uri="{FF2B5EF4-FFF2-40B4-BE49-F238E27FC236}">
                <a16:creationId xmlns:a16="http://schemas.microsoft.com/office/drawing/2014/main" id="{C8BDDAC6-212C-410E-AF37-4C7C01D62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6" y="432117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i="1">
                <a:solidFill>
                  <a:srgbClr val="0000FF"/>
                </a:solidFill>
              </a:rPr>
              <a:t> 2 </a:t>
            </a:r>
          </a:p>
        </p:txBody>
      </p:sp>
      <p:sp>
        <p:nvSpPr>
          <p:cNvPr id="35849" name="文本框 35848">
            <a:extLst>
              <a:ext uri="{FF2B5EF4-FFF2-40B4-BE49-F238E27FC236}">
                <a16:creationId xmlns:a16="http://schemas.microsoft.com/office/drawing/2014/main" id="{75EB53F3-569F-47FC-9811-1C499DB0A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026" y="4330701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i="1">
                <a:solidFill>
                  <a:srgbClr val="0000FF"/>
                </a:solidFill>
              </a:rPr>
              <a:t> ? </a:t>
            </a:r>
          </a:p>
        </p:txBody>
      </p:sp>
      <p:sp>
        <p:nvSpPr>
          <p:cNvPr id="36873" name="文本框 35849">
            <a:extLst>
              <a:ext uri="{FF2B5EF4-FFF2-40B4-BE49-F238E27FC236}">
                <a16:creationId xmlns:a16="http://schemas.microsoft.com/office/drawing/2014/main" id="{79F7CE8F-99C6-458E-8A43-12FFF74E7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6" y="432117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i="1">
                <a:solidFill>
                  <a:srgbClr val="0000FF"/>
                </a:solidFill>
              </a:rPr>
              <a:t> ? </a:t>
            </a:r>
          </a:p>
        </p:txBody>
      </p:sp>
      <p:sp>
        <p:nvSpPr>
          <p:cNvPr id="36874" name="文本框 35850">
            <a:extLst>
              <a:ext uri="{FF2B5EF4-FFF2-40B4-BE49-F238E27FC236}">
                <a16:creationId xmlns:a16="http://schemas.microsoft.com/office/drawing/2014/main" id="{B41196DA-49F4-43CB-AA07-55B192685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1" y="432117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i="1">
                <a:solidFill>
                  <a:srgbClr val="0000FF"/>
                </a:solidFill>
              </a:rPr>
              <a:t> ? </a:t>
            </a:r>
          </a:p>
        </p:txBody>
      </p:sp>
      <p:sp>
        <p:nvSpPr>
          <p:cNvPr id="36875" name="文本框 35851">
            <a:extLst>
              <a:ext uri="{FF2B5EF4-FFF2-40B4-BE49-F238E27FC236}">
                <a16:creationId xmlns:a16="http://schemas.microsoft.com/office/drawing/2014/main" id="{8899273B-460B-40FB-9235-72A46AA2F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1" y="4264026"/>
            <a:ext cx="1152525" cy="49244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i="1">
                <a:solidFill>
                  <a:srgbClr val="FF0000"/>
                </a:solidFill>
              </a:rPr>
              <a:t>Fail[ ]</a:t>
            </a:r>
          </a:p>
        </p:txBody>
      </p:sp>
      <p:sp>
        <p:nvSpPr>
          <p:cNvPr id="36876" name="文本框 35852">
            <a:extLst>
              <a:ext uri="{FF2B5EF4-FFF2-40B4-BE49-F238E27FC236}">
                <a16:creationId xmlns:a16="http://schemas.microsoft.com/office/drawing/2014/main" id="{AA6CB64D-1969-4FB8-B4C2-F6ACA00A4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4" y="3470275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1 </a:t>
            </a:r>
          </a:p>
        </p:txBody>
      </p:sp>
      <p:sp>
        <p:nvSpPr>
          <p:cNvPr id="36877" name="文本框 35853">
            <a:extLst>
              <a:ext uri="{FF2B5EF4-FFF2-40B4-BE49-F238E27FC236}">
                <a16:creationId xmlns:a16="http://schemas.microsoft.com/office/drawing/2014/main" id="{6CA0150C-47EC-433A-B4E8-9DC3CD32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6" y="34655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36878" name="文本框 35854">
            <a:extLst>
              <a:ext uri="{FF2B5EF4-FFF2-40B4-BE49-F238E27FC236}">
                <a16:creationId xmlns:a16="http://schemas.microsoft.com/office/drawing/2014/main" id="{00342BEC-C823-4D53-9DF3-54F994C63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1" y="34655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36879" name="文本框 35855">
            <a:extLst>
              <a:ext uri="{FF2B5EF4-FFF2-40B4-BE49-F238E27FC236}">
                <a16:creationId xmlns:a16="http://schemas.microsoft.com/office/drawing/2014/main" id="{FDAC319B-EB56-40BD-80A2-87000868E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1" y="34655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36880" name="文本框 35856">
            <a:extLst>
              <a:ext uri="{FF2B5EF4-FFF2-40B4-BE49-F238E27FC236}">
                <a16:creationId xmlns:a16="http://schemas.microsoft.com/office/drawing/2014/main" id="{AF23E5AE-5827-4CB9-B2EB-7191044FD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1" y="34750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</a:t>
            </a:r>
            <a:r>
              <a:rPr lang="zh-CN" altLang="en-US" sz="2600" b="1">
                <a:solidFill>
                  <a:srgbClr val="800080"/>
                </a:solidFill>
              </a:rPr>
              <a:t>5</a:t>
            </a:r>
            <a:r>
              <a:rPr lang="zh-CN" altLang="en-US" sz="2600" b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36881" name="文本框 35857">
            <a:extLst>
              <a:ext uri="{FF2B5EF4-FFF2-40B4-BE49-F238E27FC236}">
                <a16:creationId xmlns:a16="http://schemas.microsoft.com/office/drawing/2014/main" id="{64B8F555-D9C3-4F98-9BF7-DFBC52B3D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1" y="34655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36882" name="文本框 35858">
            <a:extLst>
              <a:ext uri="{FF2B5EF4-FFF2-40B4-BE49-F238E27FC236}">
                <a16:creationId xmlns:a16="http://schemas.microsoft.com/office/drawing/2014/main" id="{B9A12A7C-05BB-48F2-B613-39BD2B031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226" y="34655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7 </a:t>
            </a:r>
          </a:p>
        </p:txBody>
      </p:sp>
      <p:sp>
        <p:nvSpPr>
          <p:cNvPr id="35860" name="文本框 35859">
            <a:extLst>
              <a:ext uri="{FF2B5EF4-FFF2-40B4-BE49-F238E27FC236}">
                <a16:creationId xmlns:a16="http://schemas.microsoft.com/office/drawing/2014/main" id="{C2F87FFB-7957-4D75-A4FF-0CFF5FB54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1" y="1192214"/>
            <a:ext cx="1630363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</a:rPr>
              <a:t>Fail[4]==2</a:t>
            </a:r>
          </a:p>
        </p:txBody>
      </p:sp>
      <p:sp>
        <p:nvSpPr>
          <p:cNvPr id="35861" name="右箭头 35860">
            <a:extLst>
              <a:ext uri="{FF2B5EF4-FFF2-40B4-BE49-F238E27FC236}">
                <a16:creationId xmlns:a16="http://schemas.microsoft.com/office/drawing/2014/main" id="{9820313F-2AF9-40B9-8939-5D899069B1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16250" y="1368426"/>
            <a:ext cx="476250" cy="131763"/>
          </a:xfrm>
          <a:prstGeom prst="rightArrow">
            <a:avLst>
              <a:gd name="adj1" fmla="val 50000"/>
              <a:gd name="adj2" fmla="val 9024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62" name="文本框 35861">
            <a:extLst>
              <a:ext uri="{FF2B5EF4-FFF2-40B4-BE49-F238E27FC236}">
                <a16:creationId xmlns:a16="http://schemas.microsoft.com/office/drawing/2014/main" id="{392EB95B-2DF6-4470-972C-29E38723B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1198564"/>
            <a:ext cx="23749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</a:rPr>
              <a:t>B[1..2]==B[3..4]</a:t>
            </a:r>
          </a:p>
        </p:txBody>
      </p:sp>
      <p:sp>
        <p:nvSpPr>
          <p:cNvPr id="35863" name="直接连接符 35862">
            <a:extLst>
              <a:ext uri="{FF2B5EF4-FFF2-40B4-BE49-F238E27FC236}">
                <a16:creationId xmlns:a16="http://schemas.microsoft.com/office/drawing/2014/main" id="{D4540FB4-2B5A-424A-8F00-922CA0494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4" y="5287963"/>
            <a:ext cx="858837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64" name="直接连接符 35863">
            <a:extLst>
              <a:ext uri="{FF2B5EF4-FFF2-40B4-BE49-F238E27FC236}">
                <a16:creationId xmlns:a16="http://schemas.microsoft.com/office/drawing/2014/main" id="{403602DD-E18A-4E66-94D7-E49B029D3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1" y="4397375"/>
            <a:ext cx="7842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65" name="直接连接符 35864">
            <a:extLst>
              <a:ext uri="{FF2B5EF4-FFF2-40B4-BE49-F238E27FC236}">
                <a16:creationId xmlns:a16="http://schemas.microsoft.com/office/drawing/2014/main" id="{A71830F3-3FE3-41E2-991C-AA201FD7F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8539" y="5287963"/>
            <a:ext cx="3698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66" name="直接连接符 35865">
            <a:extLst>
              <a:ext uri="{FF2B5EF4-FFF2-40B4-BE49-F238E27FC236}">
                <a16:creationId xmlns:a16="http://schemas.microsoft.com/office/drawing/2014/main" id="{DAEFCF7A-9996-4E75-8C74-426459DAB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725" y="4398963"/>
            <a:ext cx="3698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67" name="文本框 35866">
            <a:extLst>
              <a:ext uri="{FF2B5EF4-FFF2-40B4-BE49-F238E27FC236}">
                <a16:creationId xmlns:a16="http://schemas.microsoft.com/office/drawing/2014/main" id="{38DF7F36-D3FC-479B-8398-D83EB3E53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8" y="1724026"/>
            <a:ext cx="3846512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</a:rPr>
              <a:t>B[3]==B[Fail[4]+1]==B[5]</a:t>
            </a:r>
          </a:p>
        </p:txBody>
      </p:sp>
      <p:sp>
        <p:nvSpPr>
          <p:cNvPr id="35868" name="右箭头 35867">
            <a:extLst>
              <a:ext uri="{FF2B5EF4-FFF2-40B4-BE49-F238E27FC236}">
                <a16:creationId xmlns:a16="http://schemas.microsoft.com/office/drawing/2014/main" id="{4A6C7856-480A-4ABB-A2B6-33F0CA4DD36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57813" y="1589089"/>
            <a:ext cx="476250" cy="230187"/>
          </a:xfrm>
          <a:prstGeom prst="rightArrow">
            <a:avLst>
              <a:gd name="adj1" fmla="val 50000"/>
              <a:gd name="adj2" fmla="val 5165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69" name="文本框 35868">
            <a:extLst>
              <a:ext uri="{FF2B5EF4-FFF2-40B4-BE49-F238E27FC236}">
                <a16:creationId xmlns:a16="http://schemas.microsoft.com/office/drawing/2014/main" id="{B5FCA2F2-DAC2-4950-9830-764B4373F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88" y="1546226"/>
            <a:ext cx="23749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</a:rPr>
              <a:t>B[1..3]==B[3..5]</a:t>
            </a:r>
          </a:p>
        </p:txBody>
      </p:sp>
      <p:sp>
        <p:nvSpPr>
          <p:cNvPr id="35870" name="右箭头 35869">
            <a:extLst>
              <a:ext uri="{FF2B5EF4-FFF2-40B4-BE49-F238E27FC236}">
                <a16:creationId xmlns:a16="http://schemas.microsoft.com/office/drawing/2014/main" id="{3C5B62F7-B2C3-4101-863C-4052D616A92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56538" y="1724025"/>
            <a:ext cx="476250" cy="133350"/>
          </a:xfrm>
          <a:prstGeom prst="rightArrow">
            <a:avLst>
              <a:gd name="adj1" fmla="val 50000"/>
              <a:gd name="adj2" fmla="val 8917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71" name="文本框 35870">
            <a:extLst>
              <a:ext uri="{FF2B5EF4-FFF2-40B4-BE49-F238E27FC236}">
                <a16:creationId xmlns:a16="http://schemas.microsoft.com/office/drawing/2014/main" id="{8DA9666C-0CF2-4120-8ADC-2569A8EF1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325" y="1525589"/>
            <a:ext cx="23749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</a:rPr>
              <a:t>Fail[5]=3=Fail[4]+1</a:t>
            </a:r>
          </a:p>
        </p:txBody>
      </p:sp>
      <p:sp>
        <p:nvSpPr>
          <p:cNvPr id="35872" name="文本框 35871">
            <a:extLst>
              <a:ext uri="{FF2B5EF4-FFF2-40B4-BE49-F238E27FC236}">
                <a16:creationId xmlns:a16="http://schemas.microsoft.com/office/drawing/2014/main" id="{F0321C2C-EE01-41CB-9CBC-BFF9178F6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6" y="432117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i="1">
                <a:solidFill>
                  <a:srgbClr val="0000FF"/>
                </a:solidFill>
              </a:rPr>
              <a:t> 3 </a:t>
            </a:r>
          </a:p>
        </p:txBody>
      </p:sp>
      <p:sp>
        <p:nvSpPr>
          <p:cNvPr id="35873" name="右箭头 35872">
            <a:extLst>
              <a:ext uri="{FF2B5EF4-FFF2-40B4-BE49-F238E27FC236}">
                <a16:creationId xmlns:a16="http://schemas.microsoft.com/office/drawing/2014/main" id="{F5CC8935-AC6B-4AD8-805F-2A5A151F0E5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60563" y="2265363"/>
            <a:ext cx="476250" cy="309562"/>
          </a:xfrm>
          <a:prstGeom prst="rightArrow">
            <a:avLst>
              <a:gd name="adj1" fmla="val 50000"/>
              <a:gd name="adj2" fmla="val 3841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74" name="文本框 35873">
            <a:extLst>
              <a:ext uri="{FF2B5EF4-FFF2-40B4-BE49-F238E27FC236}">
                <a16:creationId xmlns:a16="http://schemas.microsoft.com/office/drawing/2014/main" id="{63BF8D78-D017-4182-B292-529408A51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1" y="2171701"/>
            <a:ext cx="3368675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660066"/>
                </a:solidFill>
                <a:ea typeface="微软雅黑" panose="020B0503020204020204" pitchFamily="34" charset="-122"/>
              </a:rPr>
              <a:t>若</a:t>
            </a:r>
            <a:r>
              <a:rPr lang="zh-CN" altLang="en-US" sz="2400" b="1">
                <a:solidFill>
                  <a:srgbClr val="660066"/>
                </a:solidFill>
              </a:rPr>
              <a:t>B[i]==B[</a:t>
            </a:r>
            <a:r>
              <a:rPr lang="zh-CN" altLang="en-US" sz="2400" b="1">
                <a:solidFill>
                  <a:srgbClr val="0000FF"/>
                </a:solidFill>
              </a:rPr>
              <a:t>Fail[i-1]</a:t>
            </a:r>
            <a:r>
              <a:rPr lang="zh-CN" altLang="en-US" sz="2400" b="1">
                <a:solidFill>
                  <a:srgbClr val="660066"/>
                </a:solidFill>
              </a:rPr>
              <a:t>+1]</a:t>
            </a:r>
          </a:p>
        </p:txBody>
      </p:sp>
      <p:sp>
        <p:nvSpPr>
          <p:cNvPr id="35875" name="右箭头 35874">
            <a:extLst>
              <a:ext uri="{FF2B5EF4-FFF2-40B4-BE49-F238E27FC236}">
                <a16:creationId xmlns:a16="http://schemas.microsoft.com/office/drawing/2014/main" id="{68D0DAC2-DBC8-412A-93A2-397243D7E0E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95938" y="2298701"/>
            <a:ext cx="476250" cy="131763"/>
          </a:xfrm>
          <a:prstGeom prst="rightArrow">
            <a:avLst>
              <a:gd name="adj1" fmla="val 50000"/>
              <a:gd name="adj2" fmla="val 9024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76" name="文本框 35875">
            <a:extLst>
              <a:ext uri="{FF2B5EF4-FFF2-40B4-BE49-F238E27FC236}">
                <a16:creationId xmlns:a16="http://schemas.microsoft.com/office/drawing/2014/main" id="{4BB512FB-EEB6-4000-9107-2BE534972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2181225"/>
            <a:ext cx="368935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660066"/>
                </a:solidFill>
              </a:rPr>
              <a:t>Fail[i]=Fail[i-1]+1</a:t>
            </a:r>
          </a:p>
        </p:txBody>
      </p:sp>
      <p:sp>
        <p:nvSpPr>
          <p:cNvPr id="35877" name="右箭头 35876">
            <a:extLst>
              <a:ext uri="{FF2B5EF4-FFF2-40B4-BE49-F238E27FC236}">
                <a16:creationId xmlns:a16="http://schemas.microsoft.com/office/drawing/2014/main" id="{D6DB175A-A7C1-446D-9412-58C7D2BE75B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78025" y="2819401"/>
            <a:ext cx="476250" cy="309563"/>
          </a:xfrm>
          <a:prstGeom prst="rightArrow">
            <a:avLst>
              <a:gd name="adj1" fmla="val 50000"/>
              <a:gd name="adj2" fmla="val 3841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78" name="文本框 35877">
            <a:extLst>
              <a:ext uri="{FF2B5EF4-FFF2-40B4-BE49-F238E27FC236}">
                <a16:creationId xmlns:a16="http://schemas.microsoft.com/office/drawing/2014/main" id="{3F3373F3-20FA-403A-9ED0-CFC21F3B1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3" y="2725738"/>
            <a:ext cx="273685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660066"/>
                </a:solidFill>
                <a:ea typeface="微软雅黑" panose="020B0503020204020204" pitchFamily="34" charset="-122"/>
              </a:rPr>
              <a:t>若</a:t>
            </a:r>
            <a:r>
              <a:rPr lang="zh-CN" altLang="en-US" sz="2400" b="1">
                <a:solidFill>
                  <a:srgbClr val="660066"/>
                </a:solidFill>
              </a:rPr>
              <a:t>B[i]==B[ </a:t>
            </a:r>
            <a:r>
              <a:rPr lang="zh-CN" altLang="en-US" sz="2400" b="1">
                <a:solidFill>
                  <a:srgbClr val="0000FF"/>
                </a:solidFill>
              </a:rPr>
              <a:t>j</a:t>
            </a:r>
            <a:r>
              <a:rPr lang="zh-CN" altLang="en-US" sz="2400" b="1">
                <a:solidFill>
                  <a:srgbClr val="660066"/>
                </a:solidFill>
              </a:rPr>
              <a:t>+1]</a:t>
            </a:r>
          </a:p>
        </p:txBody>
      </p:sp>
      <p:sp>
        <p:nvSpPr>
          <p:cNvPr id="35879" name="右箭头 35878">
            <a:extLst>
              <a:ext uri="{FF2B5EF4-FFF2-40B4-BE49-F238E27FC236}">
                <a16:creationId xmlns:a16="http://schemas.microsoft.com/office/drawing/2014/main" id="{B01C736E-62CE-443A-8226-4CE482B897B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92650" y="2901950"/>
            <a:ext cx="476250" cy="133350"/>
          </a:xfrm>
          <a:prstGeom prst="rightArrow">
            <a:avLst>
              <a:gd name="adj1" fmla="val 50000"/>
              <a:gd name="adj2" fmla="val 8917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80" name="文本框 35879">
            <a:extLst>
              <a:ext uri="{FF2B5EF4-FFF2-40B4-BE49-F238E27FC236}">
                <a16:creationId xmlns:a16="http://schemas.microsoft.com/office/drawing/2014/main" id="{C34150E7-DE02-4DAC-A4C4-98AA69FD0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1" y="2714625"/>
            <a:ext cx="53181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660066"/>
                </a:solidFill>
              </a:rPr>
              <a:t>Fail[i]=j+1  </a:t>
            </a:r>
            <a:r>
              <a:rPr lang="zh-CN" altLang="en-US" sz="2400" b="1">
                <a:solidFill>
                  <a:srgbClr val="003366"/>
                </a:solidFill>
              </a:rPr>
              <a:t>{ j==Fail[i-1] }</a:t>
            </a:r>
          </a:p>
        </p:txBody>
      </p:sp>
      <p:sp>
        <p:nvSpPr>
          <p:cNvPr id="35881" name="文本框 35880">
            <a:extLst>
              <a:ext uri="{FF2B5EF4-FFF2-40B4-BE49-F238E27FC236}">
                <a16:creationId xmlns:a16="http://schemas.microsoft.com/office/drawing/2014/main" id="{151C971F-93D9-4436-AB1C-5C66ADCC4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4738689"/>
            <a:ext cx="3600450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 </a:t>
            </a:r>
            <a:r>
              <a:rPr lang="zh-CN" altLang="en-US" sz="3000" b="1">
                <a:solidFill>
                  <a:srgbClr val="000066"/>
                </a:solidFill>
              </a:rPr>
              <a:t>K  P  K  P  K  K  P</a:t>
            </a:r>
          </a:p>
        </p:txBody>
      </p:sp>
      <p:sp>
        <p:nvSpPr>
          <p:cNvPr id="35882" name="文本框 35881">
            <a:extLst>
              <a:ext uri="{FF2B5EF4-FFF2-40B4-BE49-F238E27FC236}">
                <a16:creationId xmlns:a16="http://schemas.microsoft.com/office/drawing/2014/main" id="{90BE0989-E097-4D6F-AEF9-651C529FD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5799139"/>
            <a:ext cx="393700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5883" name="文本框 35882">
            <a:extLst>
              <a:ext uri="{FF2B5EF4-FFF2-40B4-BE49-F238E27FC236}">
                <a16:creationId xmlns:a16="http://schemas.microsoft.com/office/drawing/2014/main" id="{52A1FB46-982B-464B-ACA7-A9BAE65E7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1" y="3035301"/>
            <a:ext cx="3921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84" name="直接连接符 35883">
            <a:extLst>
              <a:ext uri="{FF2B5EF4-FFF2-40B4-BE49-F238E27FC236}">
                <a16:creationId xmlns:a16="http://schemas.microsoft.com/office/drawing/2014/main" id="{2E1C628D-2496-4F06-8D56-AD3DBA84B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1751" y="4403725"/>
            <a:ext cx="1331913" cy="15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85" name="直接连接符 35884">
            <a:extLst>
              <a:ext uri="{FF2B5EF4-FFF2-40B4-BE49-F238E27FC236}">
                <a16:creationId xmlns:a16="http://schemas.microsoft.com/office/drawing/2014/main" id="{6314AB83-56B0-4FF4-92A6-81BF4865C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1" y="5287964"/>
            <a:ext cx="1331913" cy="15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86" name="文本框 35885">
            <a:extLst>
              <a:ext uri="{FF2B5EF4-FFF2-40B4-BE49-F238E27FC236}">
                <a16:creationId xmlns:a16="http://schemas.microsoft.com/office/drawing/2014/main" id="{081CBEC2-50B8-4481-9C98-12B679E64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6" y="5254625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1 </a:t>
            </a:r>
          </a:p>
        </p:txBody>
      </p:sp>
      <p:sp>
        <p:nvSpPr>
          <p:cNvPr id="35887" name="文本框 35886">
            <a:extLst>
              <a:ext uri="{FF2B5EF4-FFF2-40B4-BE49-F238E27FC236}">
                <a16:creationId xmlns:a16="http://schemas.microsoft.com/office/drawing/2014/main" id="{22368AA4-E6A1-4EF9-8790-E1F7EE9A4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4" y="52498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</a:t>
            </a:r>
            <a:r>
              <a:rPr lang="zh-CN" altLang="en-US" sz="2600" b="1">
                <a:solidFill>
                  <a:srgbClr val="800080"/>
                </a:solidFill>
              </a:rPr>
              <a:t>2</a:t>
            </a:r>
            <a:r>
              <a:rPr lang="zh-CN" altLang="en-US" sz="2600" b="1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35888" name="文本框 35887">
            <a:extLst>
              <a:ext uri="{FF2B5EF4-FFF2-40B4-BE49-F238E27FC236}">
                <a16:creationId xmlns:a16="http://schemas.microsoft.com/office/drawing/2014/main" id="{AFE6E400-631A-4A08-811E-3AEF133FD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4" y="52498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35889" name="文本框 35888">
            <a:extLst>
              <a:ext uri="{FF2B5EF4-FFF2-40B4-BE49-F238E27FC236}">
                <a16:creationId xmlns:a16="http://schemas.microsoft.com/office/drawing/2014/main" id="{5F7C3F76-1CD7-4D99-B676-D428B915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4" y="52498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35890" name="文本框 35889">
            <a:extLst>
              <a:ext uri="{FF2B5EF4-FFF2-40B4-BE49-F238E27FC236}">
                <a16:creationId xmlns:a16="http://schemas.microsoft.com/office/drawing/2014/main" id="{8E773BF0-5795-4D8A-B2CE-2189F271D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4" y="52593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35891" name="文本框 35890">
            <a:extLst>
              <a:ext uri="{FF2B5EF4-FFF2-40B4-BE49-F238E27FC236}">
                <a16:creationId xmlns:a16="http://schemas.microsoft.com/office/drawing/2014/main" id="{68DF165A-B0DE-43DB-A736-B5733222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4" y="52498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35892" name="文本框 35891">
            <a:extLst>
              <a:ext uri="{FF2B5EF4-FFF2-40B4-BE49-F238E27FC236}">
                <a16:creationId xmlns:a16="http://schemas.microsoft.com/office/drawing/2014/main" id="{633F0235-143F-44F9-BFED-E76E04F23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9" y="52498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7 </a:t>
            </a:r>
          </a:p>
        </p:txBody>
      </p:sp>
      <p:sp>
        <p:nvSpPr>
          <p:cNvPr id="36916" name="文本框 35892">
            <a:extLst>
              <a:ext uri="{FF2B5EF4-FFF2-40B4-BE49-F238E27FC236}">
                <a16:creationId xmlns:a16="http://schemas.microsoft.com/office/drawing/2014/main" id="{8B89A30A-52A0-4DE4-9220-750704449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857625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B </a:t>
            </a:r>
          </a:p>
        </p:txBody>
      </p:sp>
      <p:sp>
        <p:nvSpPr>
          <p:cNvPr id="35894" name="文本框 35893">
            <a:extLst>
              <a:ext uri="{FF2B5EF4-FFF2-40B4-BE49-F238E27FC236}">
                <a16:creationId xmlns:a16="http://schemas.microsoft.com/office/drawing/2014/main" id="{F6DF3A55-35CC-4312-B063-7974C4FDE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576" y="4751389"/>
            <a:ext cx="612775" cy="5476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B </a:t>
            </a:r>
          </a:p>
        </p:txBody>
      </p:sp>
      <p:sp>
        <p:nvSpPr>
          <p:cNvPr id="35895" name="文本框 35894">
            <a:extLst>
              <a:ext uri="{FF2B5EF4-FFF2-40B4-BE49-F238E27FC236}">
                <a16:creationId xmlns:a16="http://schemas.microsoft.com/office/drawing/2014/main" id="{A9CE0A7C-8D02-4D37-9914-C2F978BCB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1" y="1649413"/>
            <a:ext cx="1031875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求Fail[5]</a:t>
            </a:r>
          </a:p>
        </p:txBody>
      </p:sp>
      <p:sp>
        <p:nvSpPr>
          <p:cNvPr id="35896" name="文本框 35895">
            <a:extLst>
              <a:ext uri="{FF2B5EF4-FFF2-40B4-BE49-F238E27FC236}">
                <a16:creationId xmlns:a16="http://schemas.microsoft.com/office/drawing/2014/main" id="{9D15844A-A472-42F3-8350-052C3B797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9" y="5580063"/>
            <a:ext cx="2598737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B[1..</a:t>
            </a:r>
            <a:r>
              <a:rPr lang="zh-CN" altLang="en-US" sz="2400">
                <a:solidFill>
                  <a:srgbClr val="FF0000"/>
                </a:solidFill>
              </a:rPr>
              <a:t>j</a:t>
            </a:r>
            <a:r>
              <a:rPr lang="zh-CN" altLang="en-US" sz="2400">
                <a:solidFill>
                  <a:srgbClr val="000000"/>
                </a:solidFill>
              </a:rPr>
              <a:t>]==B[i-</a:t>
            </a:r>
            <a:r>
              <a:rPr lang="zh-CN" altLang="en-US" sz="2400">
                <a:solidFill>
                  <a:srgbClr val="FF0000"/>
                </a:solidFill>
              </a:rPr>
              <a:t>j</a:t>
            </a:r>
            <a:r>
              <a:rPr lang="zh-CN" altLang="en-US" sz="2400">
                <a:solidFill>
                  <a:srgbClr val="000000"/>
                </a:solidFill>
              </a:rPr>
              <a:t>+1..i]</a:t>
            </a:r>
          </a:p>
        </p:txBody>
      </p:sp>
      <p:sp>
        <p:nvSpPr>
          <p:cNvPr id="35897" name="文本框 35896">
            <a:extLst>
              <a:ext uri="{FF2B5EF4-FFF2-40B4-BE49-F238E27FC236}">
                <a16:creationId xmlns:a16="http://schemas.microsoft.com/office/drawing/2014/main" id="{4DF38A54-D2AF-494A-989D-2D322CE44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6" y="6200775"/>
            <a:ext cx="477837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B[1..</a:t>
            </a:r>
            <a:r>
              <a:rPr lang="zh-CN" altLang="en-US" sz="2400">
                <a:solidFill>
                  <a:srgbClr val="FF0000"/>
                </a:solidFill>
              </a:rPr>
              <a:t>Fail[i]</a:t>
            </a:r>
            <a:r>
              <a:rPr lang="zh-CN" altLang="en-US" sz="2400">
                <a:solidFill>
                  <a:srgbClr val="000000"/>
                </a:solidFill>
              </a:rPr>
              <a:t>]==B[i-</a:t>
            </a:r>
            <a:r>
              <a:rPr lang="zh-CN" altLang="en-US" sz="2400">
                <a:solidFill>
                  <a:srgbClr val="FF0000"/>
                </a:solidFill>
              </a:rPr>
              <a:t>Fail[i]</a:t>
            </a:r>
            <a:r>
              <a:rPr lang="zh-CN" altLang="en-US" sz="2400">
                <a:solidFill>
                  <a:srgbClr val="000000"/>
                </a:solidFill>
              </a:rPr>
              <a:t>+1..i]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0" dur="2000" fill="hold"/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 1.11111E-6 L 0.03959 1.11111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588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3" dur="1000" fill="hold"/>
                                        <p:tgtEl>
                                          <p:spTgt spid="358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build="allAtOnce" bldLvl="0"/>
      <p:bldP spid="35860" grpId="0" bldLvl="0"/>
      <p:bldP spid="35862" grpId="0" bldLvl="0"/>
      <p:bldP spid="35867" grpId="0" bldLvl="0"/>
      <p:bldP spid="35869" grpId="0" bldLvl="0"/>
      <p:bldP spid="35871" grpId="0" bldLvl="0"/>
      <p:bldP spid="35872" grpId="0" bldLvl="0"/>
      <p:bldP spid="35872" grpId="1" bldLvl="0"/>
      <p:bldP spid="35874" grpId="0" bldLvl="0" animBg="1"/>
      <p:bldP spid="35876" grpId="0" bldLvl="0"/>
      <p:bldP spid="35878" grpId="0" bldLvl="0"/>
      <p:bldP spid="35880" grpId="0" bldLvl="0"/>
      <p:bldP spid="35881" grpId="0" bldLvl="0"/>
      <p:bldP spid="35882" grpId="0" bldLvl="0"/>
      <p:bldP spid="35883" grpId="0" bldLvl="0"/>
      <p:bldP spid="35886" grpId="0" bldLvl="0"/>
      <p:bldP spid="35887" grpId="0" bldLvl="0"/>
      <p:bldP spid="35888" grpId="0" bldLvl="0"/>
      <p:bldP spid="35889" grpId="0" bldLvl="0"/>
      <p:bldP spid="35890" grpId="0" bldLvl="0"/>
      <p:bldP spid="35891" grpId="0" bldLvl="0"/>
      <p:bldP spid="35892" grpId="0" bldLvl="0"/>
      <p:bldP spid="35894" grpId="0" bldLvl="0"/>
      <p:bldP spid="35895" grpId="0" bldLvl="0"/>
      <p:bldP spid="35896" grpId="0" bldLvl="0"/>
      <p:bldP spid="35897" grpId="0" bldLvl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3">
            <a:extLst>
              <a:ext uri="{FF2B5EF4-FFF2-40B4-BE49-F238E27FC236}">
                <a16:creationId xmlns:a16="http://schemas.microsoft.com/office/drawing/2014/main" id="{40159F4B-160D-4FBC-AAA7-F940F670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KMP的预处理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67" name="文本框 36866">
            <a:extLst>
              <a:ext uri="{FF2B5EF4-FFF2-40B4-BE49-F238E27FC236}">
                <a16:creationId xmlns:a16="http://schemas.microsoft.com/office/drawing/2014/main" id="{38ECD19B-8BE4-4B1B-9B4A-BBB78817F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830263"/>
            <a:ext cx="5942012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现在的问题是：怎样求出F数组?</a:t>
            </a:r>
          </a:p>
        </p:txBody>
      </p:sp>
      <p:sp>
        <p:nvSpPr>
          <p:cNvPr id="36868" name="文本框 36867">
            <a:extLst>
              <a:ext uri="{FF2B5EF4-FFF2-40B4-BE49-F238E27FC236}">
                <a16:creationId xmlns:a16="http://schemas.microsoft.com/office/drawing/2014/main" id="{0FF03D10-8347-4517-977E-A1FEE3C75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1198564"/>
            <a:ext cx="1471612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</a:rPr>
              <a:t>Fail[4]=2</a:t>
            </a:r>
          </a:p>
        </p:txBody>
      </p:sp>
      <p:sp>
        <p:nvSpPr>
          <p:cNvPr id="36869" name="右箭头 36868">
            <a:extLst>
              <a:ext uri="{FF2B5EF4-FFF2-40B4-BE49-F238E27FC236}">
                <a16:creationId xmlns:a16="http://schemas.microsoft.com/office/drawing/2014/main" id="{472E824C-F0E2-4045-A38D-60B36AC729D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768600" y="1395413"/>
            <a:ext cx="476250" cy="131762"/>
          </a:xfrm>
          <a:prstGeom prst="rightArrow">
            <a:avLst>
              <a:gd name="adj1" fmla="val 50000"/>
              <a:gd name="adj2" fmla="val 9024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70" name="文本框 36869">
            <a:extLst>
              <a:ext uri="{FF2B5EF4-FFF2-40B4-BE49-F238E27FC236}">
                <a16:creationId xmlns:a16="http://schemas.microsoft.com/office/drawing/2014/main" id="{6CDA5ABE-C5C4-4DE6-9B95-3A89B81D4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850" y="1179514"/>
            <a:ext cx="23749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</a:rPr>
              <a:t>B[1..2]=B[3..4]</a:t>
            </a:r>
          </a:p>
        </p:txBody>
      </p:sp>
      <p:sp>
        <p:nvSpPr>
          <p:cNvPr id="36871" name="文本框 36870">
            <a:extLst>
              <a:ext uri="{FF2B5EF4-FFF2-40B4-BE49-F238E27FC236}">
                <a16:creationId xmlns:a16="http://schemas.microsoft.com/office/drawing/2014/main" id="{6798CA6D-C535-40F0-B9F3-CE8CEFC48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8" y="1724026"/>
            <a:ext cx="3846512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</a:rPr>
              <a:t>B[3]=B[Fail[4]+1]=B[5]</a:t>
            </a:r>
          </a:p>
        </p:txBody>
      </p:sp>
      <p:sp>
        <p:nvSpPr>
          <p:cNvPr id="36872" name="右箭头 36871">
            <a:extLst>
              <a:ext uri="{FF2B5EF4-FFF2-40B4-BE49-F238E27FC236}">
                <a16:creationId xmlns:a16="http://schemas.microsoft.com/office/drawing/2014/main" id="{B0126F72-27CF-40F2-964A-084879058F6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57813" y="1589089"/>
            <a:ext cx="476250" cy="338137"/>
          </a:xfrm>
          <a:prstGeom prst="rightArrow">
            <a:avLst>
              <a:gd name="adj1" fmla="val 50000"/>
              <a:gd name="adj2" fmla="val 3516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73" name="文本框 36872">
            <a:extLst>
              <a:ext uri="{FF2B5EF4-FFF2-40B4-BE49-F238E27FC236}">
                <a16:creationId xmlns:a16="http://schemas.microsoft.com/office/drawing/2014/main" id="{A0AB39E3-4491-45F2-BFC8-CF5368B1E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88" y="1546226"/>
            <a:ext cx="23749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</a:rPr>
              <a:t>B[1..3]=B[3..5]</a:t>
            </a:r>
          </a:p>
        </p:txBody>
      </p:sp>
      <p:sp>
        <p:nvSpPr>
          <p:cNvPr id="36874" name="右箭头 36873">
            <a:extLst>
              <a:ext uri="{FF2B5EF4-FFF2-40B4-BE49-F238E27FC236}">
                <a16:creationId xmlns:a16="http://schemas.microsoft.com/office/drawing/2014/main" id="{D1CB1E1C-C430-4C39-AE43-D5D4346BDE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91463" y="1714500"/>
            <a:ext cx="476250" cy="133350"/>
          </a:xfrm>
          <a:prstGeom prst="rightArrow">
            <a:avLst>
              <a:gd name="adj1" fmla="val 50000"/>
              <a:gd name="adj2" fmla="val 8917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75" name="文本框 36874">
            <a:extLst>
              <a:ext uri="{FF2B5EF4-FFF2-40B4-BE49-F238E27FC236}">
                <a16:creationId xmlns:a16="http://schemas.microsoft.com/office/drawing/2014/main" id="{EC9870FA-7AE4-4928-8B4F-DB0EE9B93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6763" y="1527176"/>
            <a:ext cx="23749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</a:rPr>
              <a:t>Fail[5]=3=Fail[4]+1</a:t>
            </a:r>
          </a:p>
        </p:txBody>
      </p:sp>
      <p:sp>
        <p:nvSpPr>
          <p:cNvPr id="36876" name="右箭头 36875">
            <a:extLst>
              <a:ext uri="{FF2B5EF4-FFF2-40B4-BE49-F238E27FC236}">
                <a16:creationId xmlns:a16="http://schemas.microsoft.com/office/drawing/2014/main" id="{30779058-7E99-44A6-9049-8EF379BFE06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60563" y="2265363"/>
            <a:ext cx="476250" cy="309562"/>
          </a:xfrm>
          <a:prstGeom prst="rightArrow">
            <a:avLst>
              <a:gd name="adj1" fmla="val 50000"/>
              <a:gd name="adj2" fmla="val 3841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6877" name="组合 36876">
            <a:extLst>
              <a:ext uri="{FF2B5EF4-FFF2-40B4-BE49-F238E27FC236}">
                <a16:creationId xmlns:a16="http://schemas.microsoft.com/office/drawing/2014/main" id="{FAE7376E-9C21-471B-ACB6-B33D2115B2E2}"/>
              </a:ext>
            </a:extLst>
          </p:cNvPr>
          <p:cNvGrpSpPr>
            <a:grpSpLocks/>
          </p:cNvGrpSpPr>
          <p:nvPr/>
        </p:nvGrpSpPr>
        <p:grpSpPr bwMode="auto">
          <a:xfrm>
            <a:off x="1978025" y="2159001"/>
            <a:ext cx="8439150" cy="3933825"/>
            <a:chOff x="0" y="0"/>
            <a:chExt cx="13289" cy="6194"/>
          </a:xfrm>
        </p:grpSpPr>
        <p:sp>
          <p:nvSpPr>
            <p:cNvPr id="37901" name="文本框 36877">
              <a:extLst>
                <a:ext uri="{FF2B5EF4-FFF2-40B4-BE49-F238E27FC236}">
                  <a16:creationId xmlns:a16="http://schemas.microsoft.com/office/drawing/2014/main" id="{ECD2573C-E5C5-45F3-A0BB-E82386E33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" y="2662"/>
              <a:ext cx="5670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000" b="1">
                  <a:solidFill>
                    <a:srgbClr val="000000"/>
                  </a:solidFill>
                </a:rPr>
                <a:t>  K  P  K  P  K  K  P</a:t>
              </a:r>
            </a:p>
          </p:txBody>
        </p:sp>
        <p:sp>
          <p:nvSpPr>
            <p:cNvPr id="37902" name="文本框 36878">
              <a:extLst>
                <a:ext uri="{FF2B5EF4-FFF2-40B4-BE49-F238E27FC236}">
                  <a16:creationId xmlns:a16="http://schemas.microsoft.com/office/drawing/2014/main" id="{03F0922D-2047-4BF1-8E82-CF36EBE2B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" y="3412"/>
              <a:ext cx="965" cy="86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00FF"/>
                  </a:solidFill>
                </a:rPr>
                <a:t> 0 </a:t>
              </a:r>
            </a:p>
          </p:txBody>
        </p:sp>
        <p:sp>
          <p:nvSpPr>
            <p:cNvPr id="37903" name="文本框 36879">
              <a:extLst>
                <a:ext uri="{FF2B5EF4-FFF2-40B4-BE49-F238E27FC236}">
                  <a16:creationId xmlns:a16="http://schemas.microsoft.com/office/drawing/2014/main" id="{819C2E0B-991C-471E-80ED-3A7A536A5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3404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00FF"/>
                  </a:solidFill>
                </a:rPr>
                <a:t> 0 </a:t>
              </a:r>
            </a:p>
          </p:txBody>
        </p:sp>
        <p:sp>
          <p:nvSpPr>
            <p:cNvPr id="37904" name="文本框 36880">
              <a:extLst>
                <a:ext uri="{FF2B5EF4-FFF2-40B4-BE49-F238E27FC236}">
                  <a16:creationId xmlns:a16="http://schemas.microsoft.com/office/drawing/2014/main" id="{EF7CA0FB-E553-4E6D-9DD5-243A2B8B1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3404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00FF"/>
                  </a:solidFill>
                </a:rPr>
                <a:t> 1 </a:t>
              </a:r>
            </a:p>
          </p:txBody>
        </p:sp>
        <p:sp>
          <p:nvSpPr>
            <p:cNvPr id="37905" name="文本框 36881">
              <a:extLst>
                <a:ext uri="{FF2B5EF4-FFF2-40B4-BE49-F238E27FC236}">
                  <a16:creationId xmlns:a16="http://schemas.microsoft.com/office/drawing/2014/main" id="{2B4E5029-0912-493A-825A-EFE9C94D0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0" y="3404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00FF"/>
                  </a:solidFill>
                </a:rPr>
                <a:t> 2 </a:t>
              </a:r>
            </a:p>
          </p:txBody>
        </p:sp>
        <p:sp>
          <p:nvSpPr>
            <p:cNvPr id="37906" name="文本框 36882">
              <a:extLst>
                <a:ext uri="{FF2B5EF4-FFF2-40B4-BE49-F238E27FC236}">
                  <a16:creationId xmlns:a16="http://schemas.microsoft.com/office/drawing/2014/main" id="{8C380EEE-6233-4ADE-BC4B-245A45E93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0" y="3419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00FF"/>
                  </a:solidFill>
                </a:rPr>
                <a:t> ? </a:t>
              </a:r>
            </a:p>
          </p:txBody>
        </p:sp>
        <p:sp>
          <p:nvSpPr>
            <p:cNvPr id="37907" name="文本框 36883">
              <a:extLst>
                <a:ext uri="{FF2B5EF4-FFF2-40B4-BE49-F238E27FC236}">
                  <a16:creationId xmlns:a16="http://schemas.microsoft.com/office/drawing/2014/main" id="{88347B8C-AE8B-46DE-80B9-8FF362B7B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0" y="3404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00FF"/>
                  </a:solidFill>
                </a:rPr>
                <a:t> ? </a:t>
              </a:r>
            </a:p>
          </p:txBody>
        </p:sp>
        <p:sp>
          <p:nvSpPr>
            <p:cNvPr id="37908" name="文本框 36884">
              <a:extLst>
                <a:ext uri="{FF2B5EF4-FFF2-40B4-BE49-F238E27FC236}">
                  <a16:creationId xmlns:a16="http://schemas.microsoft.com/office/drawing/2014/main" id="{0D28BF34-401D-47EF-BEEC-61374A89A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5" y="3404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00FF"/>
                  </a:solidFill>
                </a:rPr>
                <a:t> ? </a:t>
              </a:r>
            </a:p>
          </p:txBody>
        </p:sp>
        <p:sp>
          <p:nvSpPr>
            <p:cNvPr id="37909" name="文本框 36885">
              <a:extLst>
                <a:ext uri="{FF2B5EF4-FFF2-40B4-BE49-F238E27FC236}">
                  <a16:creationId xmlns:a16="http://schemas.microsoft.com/office/drawing/2014/main" id="{076DE918-FC52-497A-8357-004DF1D1B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0" y="3384"/>
              <a:ext cx="181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000" b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7910" name="文本框 36886">
              <a:extLst>
                <a:ext uri="{FF2B5EF4-FFF2-40B4-BE49-F238E27FC236}">
                  <a16:creationId xmlns:a16="http://schemas.microsoft.com/office/drawing/2014/main" id="{D5FACF4A-7A36-45BD-BFEF-0843BCFB2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2064"/>
              <a:ext cx="965" cy="86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1 </a:t>
              </a:r>
            </a:p>
          </p:txBody>
        </p:sp>
        <p:sp>
          <p:nvSpPr>
            <p:cNvPr id="37911" name="文本框 36887">
              <a:extLst>
                <a:ext uri="{FF2B5EF4-FFF2-40B4-BE49-F238E27FC236}">
                  <a16:creationId xmlns:a16="http://schemas.microsoft.com/office/drawing/2014/main" id="{3E5425DB-622E-4B10-BC02-92C5F9F95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0" y="2057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2 </a:t>
              </a:r>
            </a:p>
          </p:txBody>
        </p:sp>
        <p:sp>
          <p:nvSpPr>
            <p:cNvPr id="37912" name="文本框 36888">
              <a:extLst>
                <a:ext uri="{FF2B5EF4-FFF2-40B4-BE49-F238E27FC236}">
                  <a16:creationId xmlns:a16="http://schemas.microsoft.com/office/drawing/2014/main" id="{186013D9-A78C-4A05-8BB3-AB1A2F75A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" y="2057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3 </a:t>
              </a:r>
            </a:p>
          </p:txBody>
        </p:sp>
        <p:sp>
          <p:nvSpPr>
            <p:cNvPr id="37913" name="文本框 36889">
              <a:extLst>
                <a:ext uri="{FF2B5EF4-FFF2-40B4-BE49-F238E27FC236}">
                  <a16:creationId xmlns:a16="http://schemas.microsoft.com/office/drawing/2014/main" id="{833637F5-918E-4611-A009-0D9A8995B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5" y="2057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4 </a:t>
              </a:r>
            </a:p>
          </p:txBody>
        </p:sp>
        <p:sp>
          <p:nvSpPr>
            <p:cNvPr id="37914" name="文本框 36890">
              <a:extLst>
                <a:ext uri="{FF2B5EF4-FFF2-40B4-BE49-F238E27FC236}">
                  <a16:creationId xmlns:a16="http://schemas.microsoft.com/office/drawing/2014/main" id="{EB6738E8-ADB2-4E77-A206-E1710D732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5" y="2072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5 </a:t>
              </a:r>
            </a:p>
          </p:txBody>
        </p:sp>
        <p:sp>
          <p:nvSpPr>
            <p:cNvPr id="37915" name="文本框 36891">
              <a:extLst>
                <a:ext uri="{FF2B5EF4-FFF2-40B4-BE49-F238E27FC236}">
                  <a16:creationId xmlns:a16="http://schemas.microsoft.com/office/drawing/2014/main" id="{230FD40E-BC82-4AF5-A056-522EE7AFD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" y="2057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6 </a:t>
              </a:r>
            </a:p>
          </p:txBody>
        </p:sp>
        <p:sp>
          <p:nvSpPr>
            <p:cNvPr id="37916" name="文本框 36892">
              <a:extLst>
                <a:ext uri="{FF2B5EF4-FFF2-40B4-BE49-F238E27FC236}">
                  <a16:creationId xmlns:a16="http://schemas.microsoft.com/office/drawing/2014/main" id="{F6F8EE8C-5659-46FA-846C-21BC960C3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0" y="2057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7 </a:t>
              </a:r>
            </a:p>
          </p:txBody>
        </p:sp>
        <p:sp>
          <p:nvSpPr>
            <p:cNvPr id="37917" name="直接连接符 36893">
              <a:extLst>
                <a:ext uri="{FF2B5EF4-FFF2-40B4-BE49-F238E27FC236}">
                  <a16:creationId xmlns:a16="http://schemas.microsoft.com/office/drawing/2014/main" id="{068ABBB0-1A15-4340-91D0-23AE48A29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4928"/>
              <a:ext cx="135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>
              <a:prstShdw prst="shdw17" dist="17961" dir="2700000">
                <a:srgbClr val="993D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18" name="直接连接符 36894">
              <a:extLst>
                <a:ext uri="{FF2B5EF4-FFF2-40B4-BE49-F238E27FC236}">
                  <a16:creationId xmlns:a16="http://schemas.microsoft.com/office/drawing/2014/main" id="{3A2D829C-FA5B-439D-866C-91B3440D5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5" y="3524"/>
              <a:ext cx="1235" cy="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>
              <a:prstShdw prst="shdw17" dist="17961" dir="2700000">
                <a:srgbClr val="993D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19" name="直接连接符 36895">
              <a:extLst>
                <a:ext uri="{FF2B5EF4-FFF2-40B4-BE49-F238E27FC236}">
                  <a16:creationId xmlns:a16="http://schemas.microsoft.com/office/drawing/2014/main" id="{77558607-DDE8-4344-AD11-B7D9C7088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7" y="4928"/>
              <a:ext cx="58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20" name="直接连接符 36896">
              <a:extLst>
                <a:ext uri="{FF2B5EF4-FFF2-40B4-BE49-F238E27FC236}">
                  <a16:creationId xmlns:a16="http://schemas.microsoft.com/office/drawing/2014/main" id="{6FEB1855-5AA5-45CB-BFDD-367D5E1B6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0" y="3527"/>
              <a:ext cx="58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21" name="文本框 36897">
              <a:extLst>
                <a:ext uri="{FF2B5EF4-FFF2-40B4-BE49-F238E27FC236}">
                  <a16:creationId xmlns:a16="http://schemas.microsoft.com/office/drawing/2014/main" id="{7894A610-6D9D-406F-9C53-3C5D34F1C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" y="3404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00FF"/>
                  </a:solidFill>
                </a:rPr>
                <a:t> 3 </a:t>
              </a:r>
            </a:p>
          </p:txBody>
        </p:sp>
        <p:sp>
          <p:nvSpPr>
            <p:cNvPr id="37922" name="文本框 36898">
              <a:extLst>
                <a:ext uri="{FF2B5EF4-FFF2-40B4-BE49-F238E27FC236}">
                  <a16:creationId xmlns:a16="http://schemas.microsoft.com/office/drawing/2014/main" id="{0EE6380A-D9EA-40C6-9E62-4CC17D215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" y="20"/>
              <a:ext cx="4308" cy="72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660066"/>
                  </a:solidFill>
                  <a:ea typeface="微软雅黑" panose="020B0503020204020204" pitchFamily="34" charset="-122"/>
                </a:rPr>
                <a:t>若</a:t>
              </a:r>
              <a:r>
                <a:rPr lang="zh-CN" altLang="en-US" sz="2000" b="1">
                  <a:solidFill>
                    <a:srgbClr val="660066"/>
                  </a:solidFill>
                </a:rPr>
                <a:t>B[i]=B[</a:t>
              </a:r>
              <a:r>
                <a:rPr lang="zh-CN" altLang="en-US" sz="2000" b="1">
                  <a:solidFill>
                    <a:srgbClr val="0000FF"/>
                  </a:solidFill>
                </a:rPr>
                <a:t>Fail[i-1]</a:t>
              </a:r>
              <a:r>
                <a:rPr lang="zh-CN" altLang="en-US" sz="2000" b="1">
                  <a:solidFill>
                    <a:srgbClr val="660066"/>
                  </a:solidFill>
                </a:rPr>
                <a:t>+1</a:t>
              </a:r>
              <a:r>
                <a:rPr lang="zh-CN" altLang="en-US" sz="2400" b="1">
                  <a:solidFill>
                    <a:srgbClr val="660066"/>
                  </a:solidFill>
                </a:rPr>
                <a:t>]</a:t>
              </a:r>
            </a:p>
          </p:txBody>
        </p:sp>
        <p:sp>
          <p:nvSpPr>
            <p:cNvPr id="37923" name="右箭头 36899">
              <a:extLst>
                <a:ext uri="{FF2B5EF4-FFF2-40B4-BE49-F238E27FC236}">
                  <a16:creationId xmlns:a16="http://schemas.microsoft.com/office/drawing/2014/main" id="{BD18CA51-9D23-482B-8DB8-66E919A1024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33" y="298"/>
              <a:ext cx="750" cy="207"/>
            </a:xfrm>
            <a:prstGeom prst="rightArrow">
              <a:avLst>
                <a:gd name="adj1" fmla="val 50000"/>
                <a:gd name="adj2" fmla="val 9046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24" name="文本框 36900">
              <a:extLst>
                <a:ext uri="{FF2B5EF4-FFF2-40B4-BE49-F238E27FC236}">
                  <a16:creationId xmlns:a16="http://schemas.microsoft.com/office/drawing/2014/main" id="{58C206E2-7919-4350-9FDA-222A87F3C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" y="0"/>
              <a:ext cx="3740" cy="63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660066"/>
                  </a:solidFill>
                </a:rPr>
                <a:t>Fail[i]=Fail[i-1]+1</a:t>
              </a:r>
            </a:p>
          </p:txBody>
        </p:sp>
        <p:sp>
          <p:nvSpPr>
            <p:cNvPr id="37925" name="右箭头 36901">
              <a:extLst>
                <a:ext uri="{FF2B5EF4-FFF2-40B4-BE49-F238E27FC236}">
                  <a16:creationId xmlns:a16="http://schemas.microsoft.com/office/drawing/2014/main" id="{B5D8075B-8E1B-4246-9922-0EDD9119B1B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1040"/>
              <a:ext cx="750" cy="488"/>
            </a:xfrm>
            <a:prstGeom prst="rightArrow">
              <a:avLst>
                <a:gd name="adj1" fmla="val 50000"/>
                <a:gd name="adj2" fmla="val 3837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26" name="文本框 36902">
              <a:extLst>
                <a:ext uri="{FF2B5EF4-FFF2-40B4-BE49-F238E27FC236}">
                  <a16:creationId xmlns:a16="http://schemas.microsoft.com/office/drawing/2014/main" id="{E22F6737-268D-48BE-8A17-FA27FF4DC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" y="893"/>
              <a:ext cx="4310" cy="72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660066"/>
                  </a:solidFill>
                  <a:ea typeface="微软雅黑" panose="020B0503020204020204" pitchFamily="34" charset="-122"/>
                </a:rPr>
                <a:t>若</a:t>
              </a:r>
              <a:r>
                <a:rPr lang="zh-CN" altLang="en-US" sz="2400" b="1">
                  <a:solidFill>
                    <a:srgbClr val="660066"/>
                  </a:solidFill>
                </a:rPr>
                <a:t>B[i]=B[ </a:t>
              </a:r>
              <a:r>
                <a:rPr lang="zh-CN" altLang="en-US" sz="2400" b="1">
                  <a:solidFill>
                    <a:srgbClr val="0000FF"/>
                  </a:solidFill>
                </a:rPr>
                <a:t>j</a:t>
              </a:r>
              <a:r>
                <a:rPr lang="zh-CN" altLang="en-US" sz="2400" b="1">
                  <a:solidFill>
                    <a:srgbClr val="660066"/>
                  </a:solidFill>
                </a:rPr>
                <a:t>+1]</a:t>
              </a:r>
            </a:p>
          </p:txBody>
        </p:sp>
        <p:sp>
          <p:nvSpPr>
            <p:cNvPr id="37927" name="右箭头 36903">
              <a:extLst>
                <a:ext uri="{FF2B5EF4-FFF2-40B4-BE49-F238E27FC236}">
                  <a16:creationId xmlns:a16="http://schemas.microsoft.com/office/drawing/2014/main" id="{C1097631-BBBD-41A6-8011-C0A6431D20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18" y="1170"/>
              <a:ext cx="750" cy="210"/>
            </a:xfrm>
            <a:prstGeom prst="rightArrow">
              <a:avLst>
                <a:gd name="adj1" fmla="val 50000"/>
                <a:gd name="adj2" fmla="val 8917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28" name="文本框 36904">
              <a:extLst>
                <a:ext uri="{FF2B5EF4-FFF2-40B4-BE49-F238E27FC236}">
                  <a16:creationId xmlns:a16="http://schemas.microsoft.com/office/drawing/2014/main" id="{CC54E6D3-271B-4372-9584-7845826F3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5" y="875"/>
              <a:ext cx="8374" cy="72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660066"/>
                  </a:solidFill>
                </a:rPr>
                <a:t>Fail[i]=j+1  </a:t>
              </a:r>
              <a:r>
                <a:rPr lang="zh-CN" altLang="en-US" sz="2400" b="1">
                  <a:solidFill>
                    <a:srgbClr val="003366"/>
                  </a:solidFill>
                </a:rPr>
                <a:t>{ j=Fail[i-1] }</a:t>
              </a:r>
            </a:p>
          </p:txBody>
        </p:sp>
        <p:sp>
          <p:nvSpPr>
            <p:cNvPr id="37929" name="文本框 36905">
              <a:extLst>
                <a:ext uri="{FF2B5EF4-FFF2-40B4-BE49-F238E27FC236}">
                  <a16:creationId xmlns:a16="http://schemas.microsoft.com/office/drawing/2014/main" id="{97391511-744E-4CE4-B267-C824637FA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" y="4063"/>
              <a:ext cx="5670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000" b="1">
                  <a:solidFill>
                    <a:srgbClr val="000000"/>
                  </a:solidFill>
                </a:rPr>
                <a:t>  </a:t>
              </a:r>
              <a:r>
                <a:rPr lang="zh-CN" altLang="en-US" sz="3000" b="1">
                  <a:solidFill>
                    <a:srgbClr val="000066"/>
                  </a:solidFill>
                </a:rPr>
                <a:t>K  P  K  P  K  K  P</a:t>
              </a:r>
            </a:p>
          </p:txBody>
        </p:sp>
        <p:sp>
          <p:nvSpPr>
            <p:cNvPr id="37930" name="文本框 36906">
              <a:extLst>
                <a:ext uri="{FF2B5EF4-FFF2-40B4-BE49-F238E27FC236}">
                  <a16:creationId xmlns:a16="http://schemas.microsoft.com/office/drawing/2014/main" id="{E9830FFB-4F90-419D-A50C-E3A5EE2F0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" y="5330"/>
              <a:ext cx="618" cy="86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000" b="1">
                  <a:solidFill>
                    <a:srgbClr val="FF0000"/>
                  </a:solidFill>
                </a:rPr>
                <a:t>j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31" name="文本框 36907">
              <a:extLst>
                <a:ext uri="{FF2B5EF4-FFF2-40B4-BE49-F238E27FC236}">
                  <a16:creationId xmlns:a16="http://schemas.microsoft.com/office/drawing/2014/main" id="{1B86CC32-2E02-42E6-864E-2E7ED25ED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4" y="1466"/>
              <a:ext cx="618" cy="86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000" b="1">
                  <a:solidFill>
                    <a:srgbClr val="FF0000"/>
                  </a:solidFill>
                </a:rPr>
                <a:t>i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32" name="直接连接符 36908">
              <a:extLst>
                <a:ext uri="{FF2B5EF4-FFF2-40B4-BE49-F238E27FC236}">
                  <a16:creationId xmlns:a16="http://schemas.microsoft.com/office/drawing/2014/main" id="{CEBC70F7-15A7-435B-82A6-4A3E52079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6" y="3536"/>
              <a:ext cx="2097" cy="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>
              <a:prstShdw prst="shdw17" dist="17961" dir="2700000">
                <a:srgbClr val="993D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33" name="直接连接符 36909">
              <a:extLst>
                <a:ext uri="{FF2B5EF4-FFF2-40B4-BE49-F238E27FC236}">
                  <a16:creationId xmlns:a16="http://schemas.microsoft.com/office/drawing/2014/main" id="{F9E32FDB-9F90-487E-B6F6-A82B61222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4928"/>
              <a:ext cx="2097" cy="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>
              <a:prstShdw prst="shdw17" dist="17961" dir="2700000">
                <a:srgbClr val="993D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34" name="文本框 36910">
              <a:extLst>
                <a:ext uri="{FF2B5EF4-FFF2-40B4-BE49-F238E27FC236}">
                  <a16:creationId xmlns:a16="http://schemas.microsoft.com/office/drawing/2014/main" id="{AD10E60E-8409-4DFB-A211-49775BC56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1" y="4875"/>
              <a:ext cx="965" cy="86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1 </a:t>
              </a:r>
            </a:p>
          </p:txBody>
        </p:sp>
        <p:sp>
          <p:nvSpPr>
            <p:cNvPr id="37935" name="文本框 36911">
              <a:extLst>
                <a:ext uri="{FF2B5EF4-FFF2-40B4-BE49-F238E27FC236}">
                  <a16:creationId xmlns:a16="http://schemas.microsoft.com/office/drawing/2014/main" id="{40291DF7-65F8-441D-858C-3D84EC37A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8" y="4868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2 </a:t>
              </a:r>
            </a:p>
          </p:txBody>
        </p:sp>
        <p:sp>
          <p:nvSpPr>
            <p:cNvPr id="37936" name="文本框 36912">
              <a:extLst>
                <a:ext uri="{FF2B5EF4-FFF2-40B4-BE49-F238E27FC236}">
                  <a16:creationId xmlns:a16="http://schemas.microsoft.com/office/drawing/2014/main" id="{F87DD349-F606-4B0D-87A8-1EDF9BAEE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3" y="4868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3 </a:t>
              </a:r>
            </a:p>
          </p:txBody>
        </p:sp>
        <p:sp>
          <p:nvSpPr>
            <p:cNvPr id="37937" name="文本框 36913">
              <a:extLst>
                <a:ext uri="{FF2B5EF4-FFF2-40B4-BE49-F238E27FC236}">
                  <a16:creationId xmlns:a16="http://schemas.microsoft.com/office/drawing/2014/main" id="{EF3EF09D-481E-49F4-B19F-5965AD27B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3" y="4868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4 </a:t>
              </a:r>
            </a:p>
          </p:txBody>
        </p:sp>
        <p:sp>
          <p:nvSpPr>
            <p:cNvPr id="37938" name="文本框 36914">
              <a:extLst>
                <a:ext uri="{FF2B5EF4-FFF2-40B4-BE49-F238E27FC236}">
                  <a16:creationId xmlns:a16="http://schemas.microsoft.com/office/drawing/2014/main" id="{2A99F9F5-F670-4DEF-AEAF-84F0E68B0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3" y="4883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5 </a:t>
              </a:r>
            </a:p>
          </p:txBody>
        </p:sp>
        <p:sp>
          <p:nvSpPr>
            <p:cNvPr id="37939" name="文本框 36915">
              <a:extLst>
                <a:ext uri="{FF2B5EF4-FFF2-40B4-BE49-F238E27FC236}">
                  <a16:creationId xmlns:a16="http://schemas.microsoft.com/office/drawing/2014/main" id="{DAC22B5F-1878-4157-8C44-DD34D1D23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3" y="4868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6 </a:t>
              </a:r>
            </a:p>
          </p:txBody>
        </p:sp>
        <p:sp>
          <p:nvSpPr>
            <p:cNvPr id="37940" name="文本框 36916">
              <a:extLst>
                <a:ext uri="{FF2B5EF4-FFF2-40B4-BE49-F238E27FC236}">
                  <a16:creationId xmlns:a16="http://schemas.microsoft.com/office/drawing/2014/main" id="{C14BAB0D-997F-41D7-820E-2DA9D6843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8" y="4868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7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210000 " pathEditMode="relative" rAng="0" ptsTypes="">
                                      <p:cBhvr>
                                        <p:cTn id="36" dur="10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ldLvl="0"/>
      <p:bldP spid="36868" grpId="0" bldLvl="0"/>
      <p:bldP spid="36870" grpId="0" bldLvl="0"/>
      <p:bldP spid="36871" grpId="0" bldLvl="0"/>
      <p:bldP spid="36873" grpId="0" bldLvl="0"/>
      <p:bldP spid="36875" grpId="0" bldLvl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文本框 37889">
            <a:extLst>
              <a:ext uri="{FF2B5EF4-FFF2-40B4-BE49-F238E27FC236}">
                <a16:creationId xmlns:a16="http://schemas.microsoft.com/office/drawing/2014/main" id="{50F4ECE1-F768-4775-A8BC-5C247EE8D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3 </a:t>
            </a:r>
          </a:p>
        </p:txBody>
      </p:sp>
      <p:sp>
        <p:nvSpPr>
          <p:cNvPr id="38914" name="文本框 37890">
            <a:extLst>
              <a:ext uri="{FF2B5EF4-FFF2-40B4-BE49-F238E27FC236}">
                <a16:creationId xmlns:a16="http://schemas.microsoft.com/office/drawing/2014/main" id="{1B06D14A-CB2A-4CC3-A3FB-C2F9B09F9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3297239"/>
            <a:ext cx="3600450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 </a:t>
            </a:r>
            <a:r>
              <a:rPr lang="zh-CN" altLang="en-US" sz="3000" b="1">
                <a:solidFill>
                  <a:srgbClr val="000066"/>
                </a:solidFill>
              </a:rPr>
              <a:t>K  P  K  P  K  K  P</a:t>
            </a:r>
          </a:p>
        </p:txBody>
      </p:sp>
      <p:sp>
        <p:nvSpPr>
          <p:cNvPr id="38915" name="文本框 37891">
            <a:extLst>
              <a:ext uri="{FF2B5EF4-FFF2-40B4-BE49-F238E27FC236}">
                <a16:creationId xmlns:a16="http://schemas.microsoft.com/office/drawing/2014/main" id="{DB97506B-11A9-439D-B04B-C32906473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2408239"/>
            <a:ext cx="3600450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 K  P  K  P  K  K  P</a:t>
            </a:r>
          </a:p>
        </p:txBody>
      </p:sp>
      <p:sp>
        <p:nvSpPr>
          <p:cNvPr id="38916" name="TextBox 3">
            <a:extLst>
              <a:ext uri="{FF2B5EF4-FFF2-40B4-BE49-F238E27FC236}">
                <a16:creationId xmlns:a16="http://schemas.microsoft.com/office/drawing/2014/main" id="{EDEBD67F-E889-4311-91B4-20509EAE2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KMP的预处理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7" name="文本框 37893">
            <a:extLst>
              <a:ext uri="{FF2B5EF4-FFF2-40B4-BE49-F238E27FC236}">
                <a16:creationId xmlns:a16="http://schemas.microsoft.com/office/drawing/2014/main" id="{D3125D9A-97C3-4727-8FDB-1D854B68B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976" y="2884489"/>
            <a:ext cx="612775" cy="5476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0 </a:t>
            </a:r>
          </a:p>
        </p:txBody>
      </p:sp>
      <p:sp>
        <p:nvSpPr>
          <p:cNvPr id="38918" name="文本框 37894">
            <a:extLst>
              <a:ext uri="{FF2B5EF4-FFF2-40B4-BE49-F238E27FC236}">
                <a16:creationId xmlns:a16="http://schemas.microsoft.com/office/drawing/2014/main" id="{82C00914-5F7A-4619-B01B-38CD47F1C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1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0 </a:t>
            </a:r>
          </a:p>
        </p:txBody>
      </p:sp>
      <p:sp>
        <p:nvSpPr>
          <p:cNvPr id="38919" name="文本框 37895">
            <a:extLst>
              <a:ext uri="{FF2B5EF4-FFF2-40B4-BE49-F238E27FC236}">
                <a16:creationId xmlns:a16="http://schemas.microsoft.com/office/drawing/2014/main" id="{BDFBED77-EFD4-45C0-B800-540B03379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1 </a:t>
            </a:r>
          </a:p>
        </p:txBody>
      </p:sp>
      <p:sp>
        <p:nvSpPr>
          <p:cNvPr id="38920" name="文本框 37896">
            <a:extLst>
              <a:ext uri="{FF2B5EF4-FFF2-40B4-BE49-F238E27FC236}">
                <a16:creationId xmlns:a16="http://schemas.microsoft.com/office/drawing/2014/main" id="{E80C8007-E30B-4D4E-A83F-5971C99A0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2 </a:t>
            </a:r>
          </a:p>
        </p:txBody>
      </p:sp>
      <p:sp>
        <p:nvSpPr>
          <p:cNvPr id="37898" name="文本框 37897">
            <a:extLst>
              <a:ext uri="{FF2B5EF4-FFF2-40B4-BE49-F238E27FC236}">
                <a16:creationId xmlns:a16="http://schemas.microsoft.com/office/drawing/2014/main" id="{02EEF9F3-9CD8-457A-A626-A2F016148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? </a:t>
            </a:r>
          </a:p>
        </p:txBody>
      </p:sp>
      <p:sp>
        <p:nvSpPr>
          <p:cNvPr id="38922" name="文本框 37898">
            <a:extLst>
              <a:ext uri="{FF2B5EF4-FFF2-40B4-BE49-F238E27FC236}">
                <a16:creationId xmlns:a16="http://schemas.microsoft.com/office/drawing/2014/main" id="{363A1BE7-BC56-4FE9-9816-99A0FCCF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1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? </a:t>
            </a:r>
          </a:p>
        </p:txBody>
      </p:sp>
      <p:sp>
        <p:nvSpPr>
          <p:cNvPr id="38923" name="文本框 37899">
            <a:extLst>
              <a:ext uri="{FF2B5EF4-FFF2-40B4-BE49-F238E27FC236}">
                <a16:creationId xmlns:a16="http://schemas.microsoft.com/office/drawing/2014/main" id="{07598D79-6ADE-4D68-8111-C120826F7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1" y="2822576"/>
            <a:ext cx="152082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Fail[ ]</a:t>
            </a:r>
          </a:p>
        </p:txBody>
      </p:sp>
      <p:sp>
        <p:nvSpPr>
          <p:cNvPr id="38924" name="文本框 37900">
            <a:extLst>
              <a:ext uri="{FF2B5EF4-FFF2-40B4-BE49-F238E27FC236}">
                <a16:creationId xmlns:a16="http://schemas.microsoft.com/office/drawing/2014/main" id="{51D07E35-A7FB-46AF-8F49-4F17D08F2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4" y="2028825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1 </a:t>
            </a:r>
          </a:p>
        </p:txBody>
      </p:sp>
      <p:sp>
        <p:nvSpPr>
          <p:cNvPr id="38925" name="文本框 37901">
            <a:extLst>
              <a:ext uri="{FF2B5EF4-FFF2-40B4-BE49-F238E27FC236}">
                <a16:creationId xmlns:a16="http://schemas.microsoft.com/office/drawing/2014/main" id="{C07236AE-98F1-4739-A8E5-9E592B214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6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38926" name="文本框 37902">
            <a:extLst>
              <a:ext uri="{FF2B5EF4-FFF2-40B4-BE49-F238E27FC236}">
                <a16:creationId xmlns:a16="http://schemas.microsoft.com/office/drawing/2014/main" id="{A88CCEA7-0D3F-496E-A9AB-EA282D783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1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38927" name="文本框 37903">
            <a:extLst>
              <a:ext uri="{FF2B5EF4-FFF2-40B4-BE49-F238E27FC236}">
                <a16:creationId xmlns:a16="http://schemas.microsoft.com/office/drawing/2014/main" id="{D6EDA168-BADF-455D-8B56-CBFD537AD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1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38928" name="文本框 37904">
            <a:extLst>
              <a:ext uri="{FF2B5EF4-FFF2-40B4-BE49-F238E27FC236}">
                <a16:creationId xmlns:a16="http://schemas.microsoft.com/office/drawing/2014/main" id="{E85CCA52-4EAC-4F40-B8E4-47EBF44E9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1" y="20335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38929" name="文本框 37905">
            <a:extLst>
              <a:ext uri="{FF2B5EF4-FFF2-40B4-BE49-F238E27FC236}">
                <a16:creationId xmlns:a16="http://schemas.microsoft.com/office/drawing/2014/main" id="{ABDC8CAB-0012-4E48-929B-9A2D5EB70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1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38930" name="文本框 37906">
            <a:extLst>
              <a:ext uri="{FF2B5EF4-FFF2-40B4-BE49-F238E27FC236}">
                <a16:creationId xmlns:a16="http://schemas.microsoft.com/office/drawing/2014/main" id="{E66900E3-8B10-42D7-B75C-DF743D970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226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7 </a:t>
            </a:r>
          </a:p>
        </p:txBody>
      </p:sp>
      <p:sp>
        <p:nvSpPr>
          <p:cNvPr id="38931" name="文本框 37907">
            <a:extLst>
              <a:ext uri="{FF2B5EF4-FFF2-40B4-BE49-F238E27FC236}">
                <a16:creationId xmlns:a16="http://schemas.microsoft.com/office/drawing/2014/main" id="{AA040972-2D33-49CF-A101-D5706890C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730250"/>
            <a:ext cx="304165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660066"/>
                </a:solidFill>
                <a:ea typeface="微软雅黑" panose="020B0503020204020204" pitchFamily="34" charset="-122"/>
              </a:rPr>
              <a:t>若</a:t>
            </a:r>
            <a:r>
              <a:rPr lang="zh-CN" altLang="en-US" sz="2400" b="1">
                <a:solidFill>
                  <a:srgbClr val="660066"/>
                </a:solidFill>
              </a:rPr>
              <a:t>B[i]=B[Fail[i-1]+1]</a:t>
            </a:r>
          </a:p>
        </p:txBody>
      </p:sp>
      <p:sp>
        <p:nvSpPr>
          <p:cNvPr id="38932" name="右箭头 37908">
            <a:extLst>
              <a:ext uri="{FF2B5EF4-FFF2-40B4-BE49-F238E27FC236}">
                <a16:creationId xmlns:a16="http://schemas.microsoft.com/office/drawing/2014/main" id="{6913363D-60B1-4CFB-ACB8-32D02F6FA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40375" y="908051"/>
            <a:ext cx="528638" cy="130175"/>
          </a:xfrm>
          <a:prstGeom prst="rightArrow">
            <a:avLst>
              <a:gd name="adj1" fmla="val 50000"/>
              <a:gd name="adj2" fmla="val 10139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33" name="文本框 37909">
            <a:extLst>
              <a:ext uri="{FF2B5EF4-FFF2-40B4-BE49-F238E27FC236}">
                <a16:creationId xmlns:a16="http://schemas.microsoft.com/office/drawing/2014/main" id="{1482AF95-1764-4FE5-9290-EF76A9173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6" y="730250"/>
            <a:ext cx="26400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660066"/>
                </a:solidFill>
              </a:rPr>
              <a:t>Fail[i]=Fail[i-1]+1</a:t>
            </a:r>
          </a:p>
        </p:txBody>
      </p:sp>
      <p:sp>
        <p:nvSpPr>
          <p:cNvPr id="38934" name="右箭头 37910">
            <a:extLst>
              <a:ext uri="{FF2B5EF4-FFF2-40B4-BE49-F238E27FC236}">
                <a16:creationId xmlns:a16="http://schemas.microsoft.com/office/drawing/2014/main" id="{1DA2F406-F45A-43F8-9127-BC627BA5E7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78026" y="1377951"/>
            <a:ext cx="530225" cy="309563"/>
          </a:xfrm>
          <a:prstGeom prst="rightArrow">
            <a:avLst>
              <a:gd name="adj1" fmla="val 50000"/>
              <a:gd name="adj2" fmla="val 4276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35" name="文本框 37911">
            <a:extLst>
              <a:ext uri="{FF2B5EF4-FFF2-40B4-BE49-F238E27FC236}">
                <a16:creationId xmlns:a16="http://schemas.microsoft.com/office/drawing/2014/main" id="{B1990255-A60D-4644-AEFC-BFA4AA5BC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1284288"/>
            <a:ext cx="304165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660066"/>
                </a:solidFill>
                <a:ea typeface="微软雅黑" panose="020B0503020204020204" pitchFamily="34" charset="-122"/>
              </a:rPr>
              <a:t>若</a:t>
            </a:r>
            <a:r>
              <a:rPr lang="zh-CN" altLang="en-US" sz="2400" b="1">
                <a:solidFill>
                  <a:srgbClr val="660066"/>
                </a:solidFill>
              </a:rPr>
              <a:t>B[i]=B[ j+1]</a:t>
            </a:r>
          </a:p>
        </p:txBody>
      </p:sp>
      <p:sp>
        <p:nvSpPr>
          <p:cNvPr id="38936" name="右箭头 37912">
            <a:extLst>
              <a:ext uri="{FF2B5EF4-FFF2-40B4-BE49-F238E27FC236}">
                <a16:creationId xmlns:a16="http://schemas.microsoft.com/office/drawing/2014/main" id="{3AF5B867-6A46-43B3-AB75-43FB23D685D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57725" y="1460500"/>
            <a:ext cx="528638" cy="133350"/>
          </a:xfrm>
          <a:prstGeom prst="rightArrow">
            <a:avLst>
              <a:gd name="adj1" fmla="val 50000"/>
              <a:gd name="adj2" fmla="val 9897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37" name="文本框 37913">
            <a:extLst>
              <a:ext uri="{FF2B5EF4-FFF2-40B4-BE49-F238E27FC236}">
                <a16:creationId xmlns:a16="http://schemas.microsoft.com/office/drawing/2014/main" id="{04FFE7D1-2F5E-46FB-9CC3-C27409CF2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1" y="1273175"/>
            <a:ext cx="387826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660066"/>
                </a:solidFill>
              </a:rPr>
              <a:t>Fail[i]=j+1  </a:t>
            </a:r>
            <a:endParaRPr lang="zh-CN" altLang="en-US" sz="2400" b="1">
              <a:solidFill>
                <a:srgbClr val="003366"/>
              </a:solidFill>
            </a:endParaRPr>
          </a:p>
        </p:txBody>
      </p:sp>
      <p:sp>
        <p:nvSpPr>
          <p:cNvPr id="37915" name="文本框 37914">
            <a:extLst>
              <a:ext uri="{FF2B5EF4-FFF2-40B4-BE49-F238E27FC236}">
                <a16:creationId xmlns:a16="http://schemas.microsoft.com/office/drawing/2014/main" id="{E4B37A64-A69E-4A5B-853F-9C9319588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4102101"/>
            <a:ext cx="393700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16" name="文本框 37915">
            <a:extLst>
              <a:ext uri="{FF2B5EF4-FFF2-40B4-BE49-F238E27FC236}">
                <a16:creationId xmlns:a16="http://schemas.microsoft.com/office/drawing/2014/main" id="{20FEFA03-E662-40E1-8271-49BAEDD74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1" y="1647826"/>
            <a:ext cx="3921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40" name="文本框 37916">
            <a:extLst>
              <a:ext uri="{FF2B5EF4-FFF2-40B4-BE49-F238E27FC236}">
                <a16:creationId xmlns:a16="http://schemas.microsoft.com/office/drawing/2014/main" id="{37966FBD-1325-4C40-975E-D1757063A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6" y="3813175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1 </a:t>
            </a:r>
          </a:p>
        </p:txBody>
      </p:sp>
      <p:sp>
        <p:nvSpPr>
          <p:cNvPr id="38941" name="文本框 37917">
            <a:extLst>
              <a:ext uri="{FF2B5EF4-FFF2-40B4-BE49-F238E27FC236}">
                <a16:creationId xmlns:a16="http://schemas.microsoft.com/office/drawing/2014/main" id="{759AA9D5-442F-4E7D-95C9-68F5C92F3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9" y="38084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38942" name="文本框 37918">
            <a:extLst>
              <a:ext uri="{FF2B5EF4-FFF2-40B4-BE49-F238E27FC236}">
                <a16:creationId xmlns:a16="http://schemas.microsoft.com/office/drawing/2014/main" id="{031AFDA8-5287-4F27-932F-4D1F926BA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4" y="38084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38943" name="文本框 37919">
            <a:extLst>
              <a:ext uri="{FF2B5EF4-FFF2-40B4-BE49-F238E27FC236}">
                <a16:creationId xmlns:a16="http://schemas.microsoft.com/office/drawing/2014/main" id="{5ED8AC84-03EE-47A0-9C04-17DC61CA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4" y="38084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38944" name="文本框 37920">
            <a:extLst>
              <a:ext uri="{FF2B5EF4-FFF2-40B4-BE49-F238E27FC236}">
                <a16:creationId xmlns:a16="http://schemas.microsoft.com/office/drawing/2014/main" id="{1418A168-06AA-471E-A9B1-133B4182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4" y="38179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38945" name="文本框 37921">
            <a:extLst>
              <a:ext uri="{FF2B5EF4-FFF2-40B4-BE49-F238E27FC236}">
                <a16:creationId xmlns:a16="http://schemas.microsoft.com/office/drawing/2014/main" id="{0D96D6CC-DCBC-45CE-A34D-039C36535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4" y="38084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38946" name="文本框 37922">
            <a:extLst>
              <a:ext uri="{FF2B5EF4-FFF2-40B4-BE49-F238E27FC236}">
                <a16:creationId xmlns:a16="http://schemas.microsoft.com/office/drawing/2014/main" id="{21390390-F034-479B-ADC2-2BE51A117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9" y="38084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7 </a:t>
            </a:r>
          </a:p>
        </p:txBody>
      </p:sp>
      <p:sp>
        <p:nvSpPr>
          <p:cNvPr id="37924" name="文本框 37923">
            <a:extLst>
              <a:ext uri="{FF2B5EF4-FFF2-40B4-BE49-F238E27FC236}">
                <a16:creationId xmlns:a16="http://schemas.microsoft.com/office/drawing/2014/main" id="{6855F96C-2CFC-465E-9516-56A02B699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6" y="1647826"/>
            <a:ext cx="3921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25" name="文本框 37924">
            <a:extLst>
              <a:ext uri="{FF2B5EF4-FFF2-40B4-BE49-F238E27FC236}">
                <a16:creationId xmlns:a16="http://schemas.microsoft.com/office/drawing/2014/main" id="{5AA05923-545C-48F6-B30C-6E5FE0BC3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3" y="4102101"/>
            <a:ext cx="392112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26" name="文本框 37925">
            <a:extLst>
              <a:ext uri="{FF2B5EF4-FFF2-40B4-BE49-F238E27FC236}">
                <a16:creationId xmlns:a16="http://schemas.microsoft.com/office/drawing/2014/main" id="{192EACAC-9DAA-4BE1-848B-4783CCB4A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6" y="4641850"/>
            <a:ext cx="17637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j=Fail[5]=3</a:t>
            </a:r>
          </a:p>
        </p:txBody>
      </p:sp>
      <p:sp>
        <p:nvSpPr>
          <p:cNvPr id="37927" name="直接连接符 37926">
            <a:extLst>
              <a:ext uri="{FF2B5EF4-FFF2-40B4-BE49-F238E27FC236}">
                <a16:creationId xmlns:a16="http://schemas.microsoft.com/office/drawing/2014/main" id="{86FCFACB-DE57-48A4-98A1-0941C115D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5414" y="2955925"/>
            <a:ext cx="1063625" cy="158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28" name="直接连接符 37927">
            <a:extLst>
              <a:ext uri="{FF2B5EF4-FFF2-40B4-BE49-F238E27FC236}">
                <a16:creationId xmlns:a16="http://schemas.microsoft.com/office/drawing/2014/main" id="{BAB678BD-DB12-4F73-8141-7FA1DED77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226" y="3883025"/>
            <a:ext cx="10636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prstShdw prst="shdw17" dist="17961" dir="27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29" name="文本框 37928">
            <a:extLst>
              <a:ext uri="{FF2B5EF4-FFF2-40B4-BE49-F238E27FC236}">
                <a16:creationId xmlns:a16="http://schemas.microsoft.com/office/drawing/2014/main" id="{16AC426F-377C-4266-91EE-16F4D2256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975" y="4651375"/>
            <a:ext cx="21844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B[1..3]=B[3..5]</a:t>
            </a:r>
          </a:p>
        </p:txBody>
      </p:sp>
      <p:sp>
        <p:nvSpPr>
          <p:cNvPr id="37930" name="右箭头 37929">
            <a:extLst>
              <a:ext uri="{FF2B5EF4-FFF2-40B4-BE49-F238E27FC236}">
                <a16:creationId xmlns:a16="http://schemas.microsoft.com/office/drawing/2014/main" id="{480D23C4-CA8B-423E-AEB9-3B3F0912F37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62338" y="4684713"/>
            <a:ext cx="476250" cy="311150"/>
          </a:xfrm>
          <a:prstGeom prst="rightArrow">
            <a:avLst>
              <a:gd name="adj1" fmla="val 50000"/>
              <a:gd name="adj2" fmla="val 3821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31" name="文本框 37930">
            <a:extLst>
              <a:ext uri="{FF2B5EF4-FFF2-40B4-BE49-F238E27FC236}">
                <a16:creationId xmlns:a16="http://schemas.microsoft.com/office/drawing/2014/main" id="{D70B610D-DB5D-4EBA-A0E8-2D9E46B14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6" y="5138738"/>
            <a:ext cx="57372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B[3+1]!=B[6] 即B[j+1]!=B[i],必须把j改小</a:t>
            </a:r>
          </a:p>
        </p:txBody>
      </p:sp>
      <p:sp>
        <p:nvSpPr>
          <p:cNvPr id="37932" name="直接连接符 37931">
            <a:extLst>
              <a:ext uri="{FF2B5EF4-FFF2-40B4-BE49-F238E27FC236}">
                <a16:creationId xmlns:a16="http://schemas.microsoft.com/office/drawing/2014/main" id="{6FAD8B73-5A50-45D8-BC67-BC51AFB61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789" y="3846514"/>
            <a:ext cx="261937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33" name="直接连接符 37932">
            <a:extLst>
              <a:ext uri="{FF2B5EF4-FFF2-40B4-BE49-F238E27FC236}">
                <a16:creationId xmlns:a16="http://schemas.microsoft.com/office/drawing/2014/main" id="{13EDFDEE-86F5-421B-86EB-FEC9EAEEA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2884488"/>
            <a:ext cx="2619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34" name="文本框 37933">
            <a:extLst>
              <a:ext uri="{FF2B5EF4-FFF2-40B4-BE49-F238E27FC236}">
                <a16:creationId xmlns:a16="http://schemas.microsoft.com/office/drawing/2014/main" id="{B8F2A687-6487-4424-8424-7B13D01DB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976" y="5167313"/>
            <a:ext cx="21828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j=Fail[ j]</a:t>
            </a:r>
          </a:p>
        </p:txBody>
      </p:sp>
      <p:sp>
        <p:nvSpPr>
          <p:cNvPr id="37935" name="右箭头 37934">
            <a:extLst>
              <a:ext uri="{FF2B5EF4-FFF2-40B4-BE49-F238E27FC236}">
                <a16:creationId xmlns:a16="http://schemas.microsoft.com/office/drawing/2014/main" id="{089DE221-2C66-4B66-A43B-F9E75A55055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59650" y="5238751"/>
            <a:ext cx="476250" cy="309563"/>
          </a:xfrm>
          <a:prstGeom prst="rightArrow">
            <a:avLst>
              <a:gd name="adj1" fmla="val 50000"/>
              <a:gd name="adj2" fmla="val 3841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36" name="文本框 37935">
            <a:extLst>
              <a:ext uri="{FF2B5EF4-FFF2-40B4-BE49-F238E27FC236}">
                <a16:creationId xmlns:a16="http://schemas.microsoft.com/office/drawing/2014/main" id="{90FC88A1-44D7-4E8B-82FA-638A5DA01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1" y="4102101"/>
            <a:ext cx="3921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2" dur="20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 bldLvl="0"/>
      <p:bldP spid="37898" grpId="1" bldLvl="0"/>
      <p:bldP spid="37915" grpId="0" bldLvl="0"/>
      <p:bldP spid="37916" grpId="0" bldLvl="0"/>
      <p:bldP spid="37916" grpId="1" bldLvl="0"/>
      <p:bldP spid="37924" grpId="0" bldLvl="0"/>
      <p:bldP spid="37924" grpId="1" bldLvl="0"/>
      <p:bldP spid="37925" grpId="0" bldLvl="0"/>
      <p:bldP spid="37925" grpId="1" bldLvl="0"/>
      <p:bldP spid="37926" grpId="0" bldLvl="0"/>
      <p:bldP spid="37929" grpId="0" bldLvl="0"/>
      <p:bldP spid="37931" grpId="0" bldLvl="0"/>
      <p:bldP spid="37934" grpId="0" bldLvl="0"/>
      <p:bldP spid="37936" grpId="0" bldLvl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38913">
            <a:extLst>
              <a:ext uri="{FF2B5EF4-FFF2-40B4-BE49-F238E27FC236}">
                <a16:creationId xmlns:a16="http://schemas.microsoft.com/office/drawing/2014/main" id="{92EED902-BCE6-4C05-A46C-BA95D9900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3 </a:t>
            </a:r>
          </a:p>
        </p:txBody>
      </p:sp>
      <p:sp>
        <p:nvSpPr>
          <p:cNvPr id="39938" name="文本框 38914">
            <a:extLst>
              <a:ext uri="{FF2B5EF4-FFF2-40B4-BE49-F238E27FC236}">
                <a16:creationId xmlns:a16="http://schemas.microsoft.com/office/drawing/2014/main" id="{9F4D65FF-F507-45B3-8233-C26DAA89E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2408239"/>
            <a:ext cx="3600450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 K  P  K  P  K  K  P</a:t>
            </a:r>
          </a:p>
        </p:txBody>
      </p:sp>
      <p:sp>
        <p:nvSpPr>
          <p:cNvPr id="39939" name="TextBox 3">
            <a:extLst>
              <a:ext uri="{FF2B5EF4-FFF2-40B4-BE49-F238E27FC236}">
                <a16:creationId xmlns:a16="http://schemas.microsoft.com/office/drawing/2014/main" id="{E48D4338-01BC-45EB-AD39-97622038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KMP的预处理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0" name="文本框 38916">
            <a:extLst>
              <a:ext uri="{FF2B5EF4-FFF2-40B4-BE49-F238E27FC236}">
                <a16:creationId xmlns:a16="http://schemas.microsoft.com/office/drawing/2014/main" id="{D9383676-1B17-4A97-BFEA-1A107D9E7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976" y="2884489"/>
            <a:ext cx="612775" cy="5476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0 </a:t>
            </a:r>
          </a:p>
        </p:txBody>
      </p:sp>
      <p:sp>
        <p:nvSpPr>
          <p:cNvPr id="39941" name="文本框 38917">
            <a:extLst>
              <a:ext uri="{FF2B5EF4-FFF2-40B4-BE49-F238E27FC236}">
                <a16:creationId xmlns:a16="http://schemas.microsoft.com/office/drawing/2014/main" id="{D415ACB4-6A7A-456A-80E3-50BE58D15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1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0 </a:t>
            </a:r>
          </a:p>
        </p:txBody>
      </p:sp>
      <p:sp>
        <p:nvSpPr>
          <p:cNvPr id="39942" name="文本框 38918">
            <a:extLst>
              <a:ext uri="{FF2B5EF4-FFF2-40B4-BE49-F238E27FC236}">
                <a16:creationId xmlns:a16="http://schemas.microsoft.com/office/drawing/2014/main" id="{C57AE814-AF9B-4AFF-9DFB-0576A2A2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1 </a:t>
            </a:r>
          </a:p>
        </p:txBody>
      </p:sp>
      <p:sp>
        <p:nvSpPr>
          <p:cNvPr id="39943" name="文本框 38919">
            <a:extLst>
              <a:ext uri="{FF2B5EF4-FFF2-40B4-BE49-F238E27FC236}">
                <a16:creationId xmlns:a16="http://schemas.microsoft.com/office/drawing/2014/main" id="{1C8B2AEC-C1EA-4E0E-A5C4-FB1146E30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2 </a:t>
            </a:r>
          </a:p>
        </p:txBody>
      </p:sp>
      <p:sp>
        <p:nvSpPr>
          <p:cNvPr id="39944" name="文本框 38920">
            <a:extLst>
              <a:ext uri="{FF2B5EF4-FFF2-40B4-BE49-F238E27FC236}">
                <a16:creationId xmlns:a16="http://schemas.microsoft.com/office/drawing/2014/main" id="{0FEB64F4-5669-46A1-940C-A3E25868A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? </a:t>
            </a:r>
          </a:p>
        </p:txBody>
      </p:sp>
      <p:sp>
        <p:nvSpPr>
          <p:cNvPr id="39945" name="文本框 38921">
            <a:extLst>
              <a:ext uri="{FF2B5EF4-FFF2-40B4-BE49-F238E27FC236}">
                <a16:creationId xmlns:a16="http://schemas.microsoft.com/office/drawing/2014/main" id="{D36C1A59-7A9C-49FD-A657-1402C4A38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1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? </a:t>
            </a:r>
          </a:p>
        </p:txBody>
      </p:sp>
      <p:sp>
        <p:nvSpPr>
          <p:cNvPr id="39946" name="文本框 38922">
            <a:extLst>
              <a:ext uri="{FF2B5EF4-FFF2-40B4-BE49-F238E27FC236}">
                <a16:creationId xmlns:a16="http://schemas.microsoft.com/office/drawing/2014/main" id="{F880A8A1-5937-40C5-A67C-C7F9B963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6" y="2867026"/>
            <a:ext cx="115252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9947" name="文本框 38923">
            <a:extLst>
              <a:ext uri="{FF2B5EF4-FFF2-40B4-BE49-F238E27FC236}">
                <a16:creationId xmlns:a16="http://schemas.microsoft.com/office/drawing/2014/main" id="{7FD0EB2B-9B3C-43EF-8FC5-72BD3DD71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4" y="2028825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1 </a:t>
            </a:r>
          </a:p>
        </p:txBody>
      </p:sp>
      <p:sp>
        <p:nvSpPr>
          <p:cNvPr id="39948" name="文本框 38924">
            <a:extLst>
              <a:ext uri="{FF2B5EF4-FFF2-40B4-BE49-F238E27FC236}">
                <a16:creationId xmlns:a16="http://schemas.microsoft.com/office/drawing/2014/main" id="{5DFA5A54-6646-4E8B-9C4C-AE3AA98C0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6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39949" name="文本框 38925">
            <a:extLst>
              <a:ext uri="{FF2B5EF4-FFF2-40B4-BE49-F238E27FC236}">
                <a16:creationId xmlns:a16="http://schemas.microsoft.com/office/drawing/2014/main" id="{AAC8B520-FC01-47BB-80B5-CDF16D71D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1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39950" name="文本框 38926">
            <a:extLst>
              <a:ext uri="{FF2B5EF4-FFF2-40B4-BE49-F238E27FC236}">
                <a16:creationId xmlns:a16="http://schemas.microsoft.com/office/drawing/2014/main" id="{410E998A-C618-4DF9-9856-0C60C964D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1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39951" name="文本框 38927">
            <a:extLst>
              <a:ext uri="{FF2B5EF4-FFF2-40B4-BE49-F238E27FC236}">
                <a16:creationId xmlns:a16="http://schemas.microsoft.com/office/drawing/2014/main" id="{43B3AA22-F75A-4E77-AD60-3859BBF45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1" y="20335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39952" name="文本框 38928">
            <a:extLst>
              <a:ext uri="{FF2B5EF4-FFF2-40B4-BE49-F238E27FC236}">
                <a16:creationId xmlns:a16="http://schemas.microsoft.com/office/drawing/2014/main" id="{35C5FD03-BB7D-4C19-8DE3-9D7EF76FB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1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39953" name="文本框 38929">
            <a:extLst>
              <a:ext uri="{FF2B5EF4-FFF2-40B4-BE49-F238E27FC236}">
                <a16:creationId xmlns:a16="http://schemas.microsoft.com/office/drawing/2014/main" id="{DF59AF1A-CE7A-49F0-ABCD-4071E1ACE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226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7 </a:t>
            </a:r>
          </a:p>
        </p:txBody>
      </p:sp>
      <p:sp>
        <p:nvSpPr>
          <p:cNvPr id="39954" name="文本框 38930">
            <a:extLst>
              <a:ext uri="{FF2B5EF4-FFF2-40B4-BE49-F238E27FC236}">
                <a16:creationId xmlns:a16="http://schemas.microsoft.com/office/drawing/2014/main" id="{459BADF8-2504-4761-BCCD-E6085686E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9" y="717551"/>
            <a:ext cx="3189287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660066"/>
                </a:solidFill>
                <a:ea typeface="微软雅黑" panose="020B0503020204020204" pitchFamily="34" charset="-122"/>
              </a:rPr>
              <a:t>若</a:t>
            </a:r>
            <a:r>
              <a:rPr lang="zh-CN" altLang="en-US" sz="2400" b="1">
                <a:solidFill>
                  <a:srgbClr val="660066"/>
                </a:solidFill>
              </a:rPr>
              <a:t>B[i]=B[Fail[i-1]+1]</a:t>
            </a:r>
          </a:p>
        </p:txBody>
      </p:sp>
      <p:sp>
        <p:nvSpPr>
          <p:cNvPr id="39955" name="右箭头 38931">
            <a:extLst>
              <a:ext uri="{FF2B5EF4-FFF2-40B4-BE49-F238E27FC236}">
                <a16:creationId xmlns:a16="http://schemas.microsoft.com/office/drawing/2014/main" id="{D6B3CC62-6098-4348-8FC3-C555E0E0896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173663" y="906463"/>
            <a:ext cx="476250" cy="131762"/>
          </a:xfrm>
          <a:prstGeom prst="rightArrow">
            <a:avLst>
              <a:gd name="adj1" fmla="val 50000"/>
              <a:gd name="adj2" fmla="val 9024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56" name="文本框 38932">
            <a:extLst>
              <a:ext uri="{FF2B5EF4-FFF2-40B4-BE49-F238E27FC236}">
                <a16:creationId xmlns:a16="http://schemas.microsoft.com/office/drawing/2014/main" id="{7A173878-5D24-49E5-AA37-B883BB187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717550"/>
            <a:ext cx="3348038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660066"/>
                </a:solidFill>
              </a:rPr>
              <a:t>Fail[i]=Fail[i-1]+1</a:t>
            </a:r>
          </a:p>
        </p:txBody>
      </p:sp>
      <p:sp>
        <p:nvSpPr>
          <p:cNvPr id="39957" name="右箭头 38933">
            <a:extLst>
              <a:ext uri="{FF2B5EF4-FFF2-40B4-BE49-F238E27FC236}">
                <a16:creationId xmlns:a16="http://schemas.microsoft.com/office/drawing/2014/main" id="{8180C2A3-B88E-4FB8-AAA7-F8916A2E387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78025" y="1377951"/>
            <a:ext cx="476250" cy="309563"/>
          </a:xfrm>
          <a:prstGeom prst="rightArrow">
            <a:avLst>
              <a:gd name="adj1" fmla="val 50000"/>
              <a:gd name="adj2" fmla="val 3841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58" name="文本框 38934">
            <a:extLst>
              <a:ext uri="{FF2B5EF4-FFF2-40B4-BE49-F238E27FC236}">
                <a16:creationId xmlns:a16="http://schemas.microsoft.com/office/drawing/2014/main" id="{C7BECC2C-C6D1-4EBC-9780-47339AE2E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3" y="1284288"/>
            <a:ext cx="273685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660066"/>
                </a:solidFill>
                <a:ea typeface="微软雅黑" panose="020B0503020204020204" pitchFamily="34" charset="-122"/>
              </a:rPr>
              <a:t>若</a:t>
            </a:r>
            <a:r>
              <a:rPr lang="zh-CN" altLang="en-US" sz="2400" b="1">
                <a:solidFill>
                  <a:srgbClr val="660066"/>
                </a:solidFill>
              </a:rPr>
              <a:t>B[i]=B[ j+1]</a:t>
            </a:r>
          </a:p>
        </p:txBody>
      </p:sp>
      <p:sp>
        <p:nvSpPr>
          <p:cNvPr id="39959" name="右箭头 38935">
            <a:extLst>
              <a:ext uri="{FF2B5EF4-FFF2-40B4-BE49-F238E27FC236}">
                <a16:creationId xmlns:a16="http://schemas.microsoft.com/office/drawing/2014/main" id="{4B83222A-5D4C-4E76-9CEB-87EA56857A6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56138" y="1460500"/>
            <a:ext cx="476250" cy="133350"/>
          </a:xfrm>
          <a:prstGeom prst="rightArrow">
            <a:avLst>
              <a:gd name="adj1" fmla="val 50000"/>
              <a:gd name="adj2" fmla="val 8917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60" name="文本框 38936">
            <a:extLst>
              <a:ext uri="{FF2B5EF4-FFF2-40B4-BE49-F238E27FC236}">
                <a16:creationId xmlns:a16="http://schemas.microsoft.com/office/drawing/2014/main" id="{AF4565CC-B4BE-45C3-9EC6-5A65C309E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1" y="1273175"/>
            <a:ext cx="53181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660066"/>
                </a:solidFill>
              </a:rPr>
              <a:t>Fail[i]=j+1  </a:t>
            </a:r>
            <a:endParaRPr lang="zh-CN" altLang="en-US" sz="2400" b="1">
              <a:solidFill>
                <a:srgbClr val="003366"/>
              </a:solidFill>
            </a:endParaRPr>
          </a:p>
        </p:txBody>
      </p:sp>
      <p:sp>
        <p:nvSpPr>
          <p:cNvPr id="39961" name="文本框 38937">
            <a:extLst>
              <a:ext uri="{FF2B5EF4-FFF2-40B4-BE49-F238E27FC236}">
                <a16:creationId xmlns:a16="http://schemas.microsoft.com/office/drawing/2014/main" id="{F15E3851-681F-4759-984E-848C26E13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6" y="1647826"/>
            <a:ext cx="3921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8939" name="组合 38938">
            <a:extLst>
              <a:ext uri="{FF2B5EF4-FFF2-40B4-BE49-F238E27FC236}">
                <a16:creationId xmlns:a16="http://schemas.microsoft.com/office/drawing/2014/main" id="{C8E1046B-28F2-4E8F-9934-0644BC6D5C84}"/>
              </a:ext>
            </a:extLst>
          </p:cNvPr>
          <p:cNvGrpSpPr>
            <a:grpSpLocks/>
          </p:cNvGrpSpPr>
          <p:nvPr/>
        </p:nvGrpSpPr>
        <p:grpSpPr bwMode="auto">
          <a:xfrm>
            <a:off x="4841875" y="3297239"/>
            <a:ext cx="3627438" cy="1354137"/>
            <a:chOff x="0" y="0"/>
            <a:chExt cx="5711" cy="2131"/>
          </a:xfrm>
        </p:grpSpPr>
        <p:sp>
          <p:nvSpPr>
            <p:cNvPr id="39963" name="文本框 38939">
              <a:extLst>
                <a:ext uri="{FF2B5EF4-FFF2-40B4-BE49-F238E27FC236}">
                  <a16:creationId xmlns:a16="http://schemas.microsoft.com/office/drawing/2014/main" id="{73B21B4C-7722-461C-B694-F0FB7D55E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670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000" b="1">
                  <a:solidFill>
                    <a:srgbClr val="000000"/>
                  </a:solidFill>
                </a:rPr>
                <a:t>  </a:t>
              </a:r>
              <a:r>
                <a:rPr lang="zh-CN" altLang="en-US" sz="3000" b="1">
                  <a:solidFill>
                    <a:srgbClr val="000066"/>
                  </a:solidFill>
                </a:rPr>
                <a:t>K  P  K  P  K  K  P</a:t>
              </a:r>
            </a:p>
          </p:txBody>
        </p:sp>
        <p:sp>
          <p:nvSpPr>
            <p:cNvPr id="39964" name="文本框 38940">
              <a:extLst>
                <a:ext uri="{FF2B5EF4-FFF2-40B4-BE49-F238E27FC236}">
                  <a16:creationId xmlns:a16="http://schemas.microsoft.com/office/drawing/2014/main" id="{3070520E-430E-46D1-810E-2D0C4DDE5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" y="812"/>
              <a:ext cx="965" cy="86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1 </a:t>
              </a:r>
            </a:p>
          </p:txBody>
        </p:sp>
        <p:sp>
          <p:nvSpPr>
            <p:cNvPr id="39965" name="文本框 38941">
              <a:extLst>
                <a:ext uri="{FF2B5EF4-FFF2-40B4-BE49-F238E27FC236}">
                  <a16:creationId xmlns:a16="http://schemas.microsoft.com/office/drawing/2014/main" id="{BD2A7424-2F75-42A1-9108-07667B61E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805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2 </a:t>
              </a:r>
            </a:p>
          </p:txBody>
        </p:sp>
        <p:sp>
          <p:nvSpPr>
            <p:cNvPr id="39966" name="文本框 38942">
              <a:extLst>
                <a:ext uri="{FF2B5EF4-FFF2-40B4-BE49-F238E27FC236}">
                  <a16:creationId xmlns:a16="http://schemas.microsoft.com/office/drawing/2014/main" id="{333068B5-ABB2-4297-8B8A-86BD2F206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2" y="805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3 </a:t>
              </a:r>
            </a:p>
          </p:txBody>
        </p:sp>
        <p:sp>
          <p:nvSpPr>
            <p:cNvPr id="39967" name="文本框 38943">
              <a:extLst>
                <a:ext uri="{FF2B5EF4-FFF2-40B4-BE49-F238E27FC236}">
                  <a16:creationId xmlns:a16="http://schemas.microsoft.com/office/drawing/2014/main" id="{4A1844E4-2F7A-4128-82DF-FD98EB880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805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4 </a:t>
              </a:r>
            </a:p>
          </p:txBody>
        </p:sp>
        <p:sp>
          <p:nvSpPr>
            <p:cNvPr id="39968" name="文本框 38944">
              <a:extLst>
                <a:ext uri="{FF2B5EF4-FFF2-40B4-BE49-F238E27FC236}">
                  <a16:creationId xmlns:a16="http://schemas.microsoft.com/office/drawing/2014/main" id="{9E690876-1375-41EF-95D3-01704CB06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" y="820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5 </a:t>
              </a:r>
            </a:p>
          </p:txBody>
        </p:sp>
        <p:sp>
          <p:nvSpPr>
            <p:cNvPr id="39969" name="文本框 38945">
              <a:extLst>
                <a:ext uri="{FF2B5EF4-FFF2-40B4-BE49-F238E27FC236}">
                  <a16:creationId xmlns:a16="http://schemas.microsoft.com/office/drawing/2014/main" id="{08630877-8C82-4918-8A9F-775F3D6D1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2" y="805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6 </a:t>
              </a:r>
            </a:p>
          </p:txBody>
        </p:sp>
        <p:sp>
          <p:nvSpPr>
            <p:cNvPr id="39970" name="文本框 38946">
              <a:extLst>
                <a:ext uri="{FF2B5EF4-FFF2-40B4-BE49-F238E27FC236}">
                  <a16:creationId xmlns:a16="http://schemas.microsoft.com/office/drawing/2014/main" id="{4BB0721D-5E1C-46B6-9281-F7EE5F2AF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7" y="805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7 </a:t>
              </a:r>
            </a:p>
          </p:txBody>
        </p:sp>
        <p:sp>
          <p:nvSpPr>
            <p:cNvPr id="39971" name="文本框 38947">
              <a:extLst>
                <a:ext uri="{FF2B5EF4-FFF2-40B4-BE49-F238E27FC236}">
                  <a16:creationId xmlns:a16="http://schemas.microsoft.com/office/drawing/2014/main" id="{3EE13F9C-DB9B-407F-8239-A39526526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" y="1267"/>
              <a:ext cx="618" cy="86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000" b="1">
                  <a:solidFill>
                    <a:srgbClr val="FF0000"/>
                  </a:solidFill>
                </a:rPr>
                <a:t>j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9972" name="文本框 38948">
            <a:extLst>
              <a:ext uri="{FF2B5EF4-FFF2-40B4-BE49-F238E27FC236}">
                <a16:creationId xmlns:a16="http://schemas.microsoft.com/office/drawing/2014/main" id="{89DA4F69-CDFD-46A5-A02B-5024B9027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6" y="4641850"/>
            <a:ext cx="17637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j=Fail[5]=3</a:t>
            </a:r>
          </a:p>
        </p:txBody>
      </p:sp>
      <p:sp>
        <p:nvSpPr>
          <p:cNvPr id="39973" name="文本框 38949">
            <a:extLst>
              <a:ext uri="{FF2B5EF4-FFF2-40B4-BE49-F238E27FC236}">
                <a16:creationId xmlns:a16="http://schemas.microsoft.com/office/drawing/2014/main" id="{020DA974-AC0A-4E02-807C-559DEFC4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4651375"/>
            <a:ext cx="21844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B[1..3]=B[3..5]</a:t>
            </a:r>
          </a:p>
        </p:txBody>
      </p:sp>
      <p:sp>
        <p:nvSpPr>
          <p:cNvPr id="39974" name="右箭头 38950">
            <a:extLst>
              <a:ext uri="{FF2B5EF4-FFF2-40B4-BE49-F238E27FC236}">
                <a16:creationId xmlns:a16="http://schemas.microsoft.com/office/drawing/2014/main" id="{42D5BEC1-FE52-4E23-97EE-DEEFA54CC2D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38475" y="4721225"/>
            <a:ext cx="476250" cy="311150"/>
          </a:xfrm>
          <a:prstGeom prst="rightArrow">
            <a:avLst>
              <a:gd name="adj1" fmla="val 50000"/>
              <a:gd name="adj2" fmla="val 3821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75" name="文本框 38951">
            <a:extLst>
              <a:ext uri="{FF2B5EF4-FFF2-40B4-BE49-F238E27FC236}">
                <a16:creationId xmlns:a16="http://schemas.microsoft.com/office/drawing/2014/main" id="{C75771AC-CC24-4BCF-9D37-4E024281A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6" y="5138738"/>
            <a:ext cx="57372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B[3+1]!=B[6] 即B[j+1]!=B[i],必须把j改小</a:t>
            </a:r>
          </a:p>
        </p:txBody>
      </p:sp>
      <p:sp>
        <p:nvSpPr>
          <p:cNvPr id="39976" name="文本框 38952">
            <a:extLst>
              <a:ext uri="{FF2B5EF4-FFF2-40B4-BE49-F238E27FC236}">
                <a16:creationId xmlns:a16="http://schemas.microsoft.com/office/drawing/2014/main" id="{F82019B0-87AF-4064-BCCA-AB2315CD5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976" y="5167313"/>
            <a:ext cx="21828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j=Fail[ j]</a:t>
            </a:r>
          </a:p>
        </p:txBody>
      </p:sp>
      <p:sp>
        <p:nvSpPr>
          <p:cNvPr id="39977" name="右箭头 38953">
            <a:extLst>
              <a:ext uri="{FF2B5EF4-FFF2-40B4-BE49-F238E27FC236}">
                <a16:creationId xmlns:a16="http://schemas.microsoft.com/office/drawing/2014/main" id="{1327A4FB-B4D6-4803-9BC5-C15108A31E7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59650" y="5238751"/>
            <a:ext cx="476250" cy="309563"/>
          </a:xfrm>
          <a:prstGeom prst="rightArrow">
            <a:avLst>
              <a:gd name="adj1" fmla="val 50000"/>
              <a:gd name="adj2" fmla="val 3841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78" name="文本框 38954">
            <a:extLst>
              <a:ext uri="{FF2B5EF4-FFF2-40B4-BE49-F238E27FC236}">
                <a16:creationId xmlns:a16="http://schemas.microsoft.com/office/drawing/2014/main" id="{F5AB2391-0B63-4359-AA64-434C7334F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701" y="2393950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B</a:t>
            </a:r>
          </a:p>
        </p:txBody>
      </p:sp>
      <p:sp>
        <p:nvSpPr>
          <p:cNvPr id="39979" name="文本框 38955">
            <a:extLst>
              <a:ext uri="{FF2B5EF4-FFF2-40B4-BE49-F238E27FC236}">
                <a16:creationId xmlns:a16="http://schemas.microsoft.com/office/drawing/2014/main" id="{62E8F95C-5052-4576-80D2-C653D728E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701" y="3332164"/>
            <a:ext cx="612775" cy="5476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B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36 1.85185E-6 L 0.07748 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1" grpId="0" bldLvl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文本框 39937">
            <a:extLst>
              <a:ext uri="{FF2B5EF4-FFF2-40B4-BE49-F238E27FC236}">
                <a16:creationId xmlns:a16="http://schemas.microsoft.com/office/drawing/2014/main" id="{C835261A-2EEF-421A-9F9B-A944B3805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3 </a:t>
            </a:r>
          </a:p>
        </p:txBody>
      </p:sp>
      <p:sp>
        <p:nvSpPr>
          <p:cNvPr id="40962" name="文本框 39938">
            <a:extLst>
              <a:ext uri="{FF2B5EF4-FFF2-40B4-BE49-F238E27FC236}">
                <a16:creationId xmlns:a16="http://schemas.microsoft.com/office/drawing/2014/main" id="{0031D93A-1C66-4B7B-9E61-CCC0D5B54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2408239"/>
            <a:ext cx="3600450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 K  P  K  P  K  K  P</a:t>
            </a:r>
          </a:p>
        </p:txBody>
      </p:sp>
      <p:sp>
        <p:nvSpPr>
          <p:cNvPr id="40963" name="TextBox 3">
            <a:extLst>
              <a:ext uri="{FF2B5EF4-FFF2-40B4-BE49-F238E27FC236}">
                <a16:creationId xmlns:a16="http://schemas.microsoft.com/office/drawing/2014/main" id="{8D657AF2-8DC6-40E6-869B-EB433EF1F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KMP的预处理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4" name="文本框 39940">
            <a:extLst>
              <a:ext uri="{FF2B5EF4-FFF2-40B4-BE49-F238E27FC236}">
                <a16:creationId xmlns:a16="http://schemas.microsoft.com/office/drawing/2014/main" id="{2F864EF5-7077-4E2E-8145-821255CBA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976" y="2884489"/>
            <a:ext cx="612775" cy="5476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0 </a:t>
            </a:r>
          </a:p>
        </p:txBody>
      </p:sp>
      <p:sp>
        <p:nvSpPr>
          <p:cNvPr id="40965" name="文本框 39941">
            <a:extLst>
              <a:ext uri="{FF2B5EF4-FFF2-40B4-BE49-F238E27FC236}">
                <a16:creationId xmlns:a16="http://schemas.microsoft.com/office/drawing/2014/main" id="{0EA5A105-760E-452D-85E4-36D069615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1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0 </a:t>
            </a:r>
          </a:p>
        </p:txBody>
      </p:sp>
      <p:sp>
        <p:nvSpPr>
          <p:cNvPr id="40966" name="文本框 39942">
            <a:extLst>
              <a:ext uri="{FF2B5EF4-FFF2-40B4-BE49-F238E27FC236}">
                <a16:creationId xmlns:a16="http://schemas.microsoft.com/office/drawing/2014/main" id="{E1B0C7CD-6340-4083-BF06-B89F6ABF9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1 </a:t>
            </a:r>
          </a:p>
        </p:txBody>
      </p:sp>
      <p:sp>
        <p:nvSpPr>
          <p:cNvPr id="40967" name="文本框 39943">
            <a:extLst>
              <a:ext uri="{FF2B5EF4-FFF2-40B4-BE49-F238E27FC236}">
                <a16:creationId xmlns:a16="http://schemas.microsoft.com/office/drawing/2014/main" id="{BB8A41AD-3ECF-4345-8CFA-FAF933253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2 </a:t>
            </a:r>
          </a:p>
        </p:txBody>
      </p:sp>
      <p:sp>
        <p:nvSpPr>
          <p:cNvPr id="40968" name="文本框 39944">
            <a:extLst>
              <a:ext uri="{FF2B5EF4-FFF2-40B4-BE49-F238E27FC236}">
                <a16:creationId xmlns:a16="http://schemas.microsoft.com/office/drawing/2014/main" id="{26ECFEFB-3476-4724-8795-9C7482C7F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? </a:t>
            </a:r>
          </a:p>
        </p:txBody>
      </p:sp>
      <p:sp>
        <p:nvSpPr>
          <p:cNvPr id="40969" name="文本框 39945">
            <a:extLst>
              <a:ext uri="{FF2B5EF4-FFF2-40B4-BE49-F238E27FC236}">
                <a16:creationId xmlns:a16="http://schemas.microsoft.com/office/drawing/2014/main" id="{04EAB059-5289-46D5-AF82-92F0EEE6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1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? </a:t>
            </a:r>
          </a:p>
        </p:txBody>
      </p:sp>
      <p:sp>
        <p:nvSpPr>
          <p:cNvPr id="40970" name="文本框 39946">
            <a:extLst>
              <a:ext uri="{FF2B5EF4-FFF2-40B4-BE49-F238E27FC236}">
                <a16:creationId xmlns:a16="http://schemas.microsoft.com/office/drawing/2014/main" id="{F3DC9A4B-F73C-4C14-9E31-27508115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6" y="2867026"/>
            <a:ext cx="115252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0971" name="文本框 39947">
            <a:extLst>
              <a:ext uri="{FF2B5EF4-FFF2-40B4-BE49-F238E27FC236}">
                <a16:creationId xmlns:a16="http://schemas.microsoft.com/office/drawing/2014/main" id="{1346C611-B0A4-4F9C-8529-106DA1322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4" y="2028825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1 </a:t>
            </a:r>
          </a:p>
        </p:txBody>
      </p:sp>
      <p:sp>
        <p:nvSpPr>
          <p:cNvPr id="40972" name="文本框 39948">
            <a:extLst>
              <a:ext uri="{FF2B5EF4-FFF2-40B4-BE49-F238E27FC236}">
                <a16:creationId xmlns:a16="http://schemas.microsoft.com/office/drawing/2014/main" id="{F735227B-9282-424A-ABC6-3AC9E2A78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6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40973" name="文本框 39949">
            <a:extLst>
              <a:ext uri="{FF2B5EF4-FFF2-40B4-BE49-F238E27FC236}">
                <a16:creationId xmlns:a16="http://schemas.microsoft.com/office/drawing/2014/main" id="{65CB089E-A3F3-49F2-9EC0-2FADFD162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1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40974" name="文本框 39950">
            <a:extLst>
              <a:ext uri="{FF2B5EF4-FFF2-40B4-BE49-F238E27FC236}">
                <a16:creationId xmlns:a16="http://schemas.microsoft.com/office/drawing/2014/main" id="{3EFA7AB8-4E8C-47E7-BE22-E751DB4FA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1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40975" name="文本框 39951">
            <a:extLst>
              <a:ext uri="{FF2B5EF4-FFF2-40B4-BE49-F238E27FC236}">
                <a16:creationId xmlns:a16="http://schemas.microsoft.com/office/drawing/2014/main" id="{DE76BEC0-BF6C-4008-BF33-B21707849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1" y="20335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40976" name="文本框 39952">
            <a:extLst>
              <a:ext uri="{FF2B5EF4-FFF2-40B4-BE49-F238E27FC236}">
                <a16:creationId xmlns:a16="http://schemas.microsoft.com/office/drawing/2014/main" id="{818721BD-704B-4785-B02B-5A5494076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1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40977" name="文本框 39953">
            <a:extLst>
              <a:ext uri="{FF2B5EF4-FFF2-40B4-BE49-F238E27FC236}">
                <a16:creationId xmlns:a16="http://schemas.microsoft.com/office/drawing/2014/main" id="{E05926B0-4670-4BBF-BAED-8A14F96E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226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7 </a:t>
            </a:r>
          </a:p>
        </p:txBody>
      </p:sp>
      <p:sp>
        <p:nvSpPr>
          <p:cNvPr id="40978" name="文本框 39954">
            <a:extLst>
              <a:ext uri="{FF2B5EF4-FFF2-40B4-BE49-F238E27FC236}">
                <a16:creationId xmlns:a16="http://schemas.microsoft.com/office/drawing/2014/main" id="{49F69AAD-7930-47D5-8384-1087EFB7F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717551"/>
            <a:ext cx="3119438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660066"/>
                </a:solidFill>
                <a:ea typeface="微软雅黑" panose="020B0503020204020204" pitchFamily="34" charset="-122"/>
              </a:rPr>
              <a:t>若</a:t>
            </a:r>
            <a:r>
              <a:rPr lang="zh-CN" altLang="en-US" sz="2400" b="1">
                <a:solidFill>
                  <a:srgbClr val="660066"/>
                </a:solidFill>
              </a:rPr>
              <a:t>B[i]=B[Fail[i-1]+1]</a:t>
            </a:r>
          </a:p>
        </p:txBody>
      </p:sp>
      <p:sp>
        <p:nvSpPr>
          <p:cNvPr id="40979" name="右箭头 39955">
            <a:extLst>
              <a:ext uri="{FF2B5EF4-FFF2-40B4-BE49-F238E27FC236}">
                <a16:creationId xmlns:a16="http://schemas.microsoft.com/office/drawing/2014/main" id="{B9D3A8C5-0948-48DD-87E2-EADD39115F6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173663" y="906463"/>
            <a:ext cx="476250" cy="131762"/>
          </a:xfrm>
          <a:prstGeom prst="rightArrow">
            <a:avLst>
              <a:gd name="adj1" fmla="val 50000"/>
              <a:gd name="adj2" fmla="val 9024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80" name="文本框 39956">
            <a:extLst>
              <a:ext uri="{FF2B5EF4-FFF2-40B4-BE49-F238E27FC236}">
                <a16:creationId xmlns:a16="http://schemas.microsoft.com/office/drawing/2014/main" id="{BD508AAA-B68F-434D-8B30-210229CFA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6" y="717550"/>
            <a:ext cx="28305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660066"/>
                </a:solidFill>
              </a:rPr>
              <a:t>Fail[i]=Fail[i-1]+1</a:t>
            </a:r>
          </a:p>
        </p:txBody>
      </p:sp>
      <p:sp>
        <p:nvSpPr>
          <p:cNvPr id="40981" name="右箭头 39957">
            <a:extLst>
              <a:ext uri="{FF2B5EF4-FFF2-40B4-BE49-F238E27FC236}">
                <a16:creationId xmlns:a16="http://schemas.microsoft.com/office/drawing/2014/main" id="{5D8DB61C-4A94-47A8-9449-6DB65003FD0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78025" y="1377951"/>
            <a:ext cx="476250" cy="309563"/>
          </a:xfrm>
          <a:prstGeom prst="rightArrow">
            <a:avLst>
              <a:gd name="adj1" fmla="val 50000"/>
              <a:gd name="adj2" fmla="val 3841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82" name="文本框 39958">
            <a:extLst>
              <a:ext uri="{FF2B5EF4-FFF2-40B4-BE49-F238E27FC236}">
                <a16:creationId xmlns:a16="http://schemas.microsoft.com/office/drawing/2014/main" id="{E1A01A24-82E6-42FB-B777-A6D69DA30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3" y="1284288"/>
            <a:ext cx="273685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660066"/>
                </a:solidFill>
                <a:ea typeface="微软雅黑" panose="020B0503020204020204" pitchFamily="34" charset="-122"/>
              </a:rPr>
              <a:t>若</a:t>
            </a:r>
            <a:r>
              <a:rPr lang="zh-CN" altLang="en-US" sz="2400" b="1">
                <a:solidFill>
                  <a:srgbClr val="660066"/>
                </a:solidFill>
              </a:rPr>
              <a:t>B[i]=B[ j+1]</a:t>
            </a:r>
          </a:p>
        </p:txBody>
      </p:sp>
      <p:sp>
        <p:nvSpPr>
          <p:cNvPr id="40983" name="右箭头 39959">
            <a:extLst>
              <a:ext uri="{FF2B5EF4-FFF2-40B4-BE49-F238E27FC236}">
                <a16:creationId xmlns:a16="http://schemas.microsoft.com/office/drawing/2014/main" id="{C76C1EC5-35DA-42AD-9A76-C807B995FC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56138" y="1460500"/>
            <a:ext cx="476250" cy="133350"/>
          </a:xfrm>
          <a:prstGeom prst="rightArrow">
            <a:avLst>
              <a:gd name="adj1" fmla="val 50000"/>
              <a:gd name="adj2" fmla="val 8917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84" name="文本框 39960">
            <a:extLst>
              <a:ext uri="{FF2B5EF4-FFF2-40B4-BE49-F238E27FC236}">
                <a16:creationId xmlns:a16="http://schemas.microsoft.com/office/drawing/2014/main" id="{409A0502-1899-4C77-B986-E906EE350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1" y="1273175"/>
            <a:ext cx="53181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660066"/>
                </a:solidFill>
              </a:rPr>
              <a:t>Fail[i]=j+1 </a:t>
            </a:r>
            <a:endParaRPr lang="zh-CN" altLang="en-US" sz="2400" b="1">
              <a:solidFill>
                <a:srgbClr val="003366"/>
              </a:solidFill>
            </a:endParaRPr>
          </a:p>
        </p:txBody>
      </p:sp>
      <p:sp>
        <p:nvSpPr>
          <p:cNvPr id="40985" name="文本框 39961">
            <a:extLst>
              <a:ext uri="{FF2B5EF4-FFF2-40B4-BE49-F238E27FC236}">
                <a16:creationId xmlns:a16="http://schemas.microsoft.com/office/drawing/2014/main" id="{BDEB2F0B-56FC-4100-80DC-4192587B8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6" y="1647826"/>
            <a:ext cx="3921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86" name="文本框 39962">
            <a:extLst>
              <a:ext uri="{FF2B5EF4-FFF2-40B4-BE49-F238E27FC236}">
                <a16:creationId xmlns:a16="http://schemas.microsoft.com/office/drawing/2014/main" id="{A6BAA118-4205-49E8-AFA1-54769C518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3297239"/>
            <a:ext cx="3600450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 </a:t>
            </a:r>
            <a:r>
              <a:rPr lang="zh-CN" altLang="en-US" sz="3000" b="1">
                <a:solidFill>
                  <a:srgbClr val="000066"/>
                </a:solidFill>
              </a:rPr>
              <a:t>K  P  K  P  K  K  P</a:t>
            </a:r>
          </a:p>
        </p:txBody>
      </p:sp>
      <p:sp>
        <p:nvSpPr>
          <p:cNvPr id="40987" name="文本框 39963">
            <a:extLst>
              <a:ext uri="{FF2B5EF4-FFF2-40B4-BE49-F238E27FC236}">
                <a16:creationId xmlns:a16="http://schemas.microsoft.com/office/drawing/2014/main" id="{FF97619A-741E-4601-A7ED-4E20F2567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89" y="3813175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1 </a:t>
            </a:r>
          </a:p>
        </p:txBody>
      </p:sp>
      <p:sp>
        <p:nvSpPr>
          <p:cNvPr id="40988" name="文本框 39964">
            <a:extLst>
              <a:ext uri="{FF2B5EF4-FFF2-40B4-BE49-F238E27FC236}">
                <a16:creationId xmlns:a16="http://schemas.microsoft.com/office/drawing/2014/main" id="{86E5F2CA-0B05-4F56-95C8-1E94BEDF6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1" y="38084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40989" name="文本框 39965">
            <a:extLst>
              <a:ext uri="{FF2B5EF4-FFF2-40B4-BE49-F238E27FC236}">
                <a16:creationId xmlns:a16="http://schemas.microsoft.com/office/drawing/2014/main" id="{B293EDB3-1765-4509-B56D-51382537C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6" y="38084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40990" name="文本框 39966">
            <a:extLst>
              <a:ext uri="{FF2B5EF4-FFF2-40B4-BE49-F238E27FC236}">
                <a16:creationId xmlns:a16="http://schemas.microsoft.com/office/drawing/2014/main" id="{34F40866-7F53-4007-984B-9B93AEB26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6" y="38084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40991" name="文本框 39967">
            <a:extLst>
              <a:ext uri="{FF2B5EF4-FFF2-40B4-BE49-F238E27FC236}">
                <a16:creationId xmlns:a16="http://schemas.microsoft.com/office/drawing/2014/main" id="{FFE85CD5-AC53-450F-96D4-69EEABCC8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0026" y="38179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40992" name="文本框 39968">
            <a:extLst>
              <a:ext uri="{FF2B5EF4-FFF2-40B4-BE49-F238E27FC236}">
                <a16:creationId xmlns:a16="http://schemas.microsoft.com/office/drawing/2014/main" id="{FB90589B-A15B-4299-9D01-7586858F1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6" y="38084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40993" name="文本框 39969">
            <a:extLst>
              <a:ext uri="{FF2B5EF4-FFF2-40B4-BE49-F238E27FC236}">
                <a16:creationId xmlns:a16="http://schemas.microsoft.com/office/drawing/2014/main" id="{6697038D-A345-4087-88C4-BF3B9F90B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051" y="38084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7 </a:t>
            </a:r>
          </a:p>
        </p:txBody>
      </p:sp>
      <p:sp>
        <p:nvSpPr>
          <p:cNvPr id="39971" name="文本框 39970">
            <a:extLst>
              <a:ext uri="{FF2B5EF4-FFF2-40B4-BE49-F238E27FC236}">
                <a16:creationId xmlns:a16="http://schemas.microsoft.com/office/drawing/2014/main" id="{4D95601C-4FB8-419E-B952-50ADED620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613" y="4102101"/>
            <a:ext cx="392112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95" name="文本框 39971">
            <a:extLst>
              <a:ext uri="{FF2B5EF4-FFF2-40B4-BE49-F238E27FC236}">
                <a16:creationId xmlns:a16="http://schemas.microsoft.com/office/drawing/2014/main" id="{CB4F53E4-1300-4C18-86B4-3EC871878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6" y="4641850"/>
            <a:ext cx="17637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j=Fail[5]=3</a:t>
            </a:r>
          </a:p>
        </p:txBody>
      </p:sp>
      <p:sp>
        <p:nvSpPr>
          <p:cNvPr id="40996" name="文本框 39972">
            <a:extLst>
              <a:ext uri="{FF2B5EF4-FFF2-40B4-BE49-F238E27FC236}">
                <a16:creationId xmlns:a16="http://schemas.microsoft.com/office/drawing/2014/main" id="{BF81C301-6836-4D4E-8011-62C84CBBE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4651375"/>
            <a:ext cx="21844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B[1..3]=B[3..5]</a:t>
            </a:r>
          </a:p>
        </p:txBody>
      </p:sp>
      <p:sp>
        <p:nvSpPr>
          <p:cNvPr id="40997" name="右箭头 39973">
            <a:extLst>
              <a:ext uri="{FF2B5EF4-FFF2-40B4-BE49-F238E27FC236}">
                <a16:creationId xmlns:a16="http://schemas.microsoft.com/office/drawing/2014/main" id="{EE5F5F4E-9AC5-47D1-BD81-DB0F1D38A3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38475" y="4721225"/>
            <a:ext cx="476250" cy="311150"/>
          </a:xfrm>
          <a:prstGeom prst="rightArrow">
            <a:avLst>
              <a:gd name="adj1" fmla="val 50000"/>
              <a:gd name="adj2" fmla="val 3821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98" name="文本框 39974">
            <a:extLst>
              <a:ext uri="{FF2B5EF4-FFF2-40B4-BE49-F238E27FC236}">
                <a16:creationId xmlns:a16="http://schemas.microsoft.com/office/drawing/2014/main" id="{8D555F5B-9072-437C-99CD-6643761DF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6" y="5138738"/>
            <a:ext cx="57372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B[3+1]!=B[6] 即B[j+1]!=B[i],必须把j改小</a:t>
            </a:r>
          </a:p>
        </p:txBody>
      </p:sp>
      <p:sp>
        <p:nvSpPr>
          <p:cNvPr id="40999" name="文本框 39975">
            <a:extLst>
              <a:ext uri="{FF2B5EF4-FFF2-40B4-BE49-F238E27FC236}">
                <a16:creationId xmlns:a16="http://schemas.microsoft.com/office/drawing/2014/main" id="{D9E5CA53-9C19-47EE-962E-A9D820EE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976" y="5167313"/>
            <a:ext cx="21828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j=Fail[ j]</a:t>
            </a:r>
          </a:p>
        </p:txBody>
      </p:sp>
      <p:sp>
        <p:nvSpPr>
          <p:cNvPr id="41000" name="右箭头 39976">
            <a:extLst>
              <a:ext uri="{FF2B5EF4-FFF2-40B4-BE49-F238E27FC236}">
                <a16:creationId xmlns:a16="http://schemas.microsoft.com/office/drawing/2014/main" id="{4A7C7253-B8A9-49F4-8189-9426089EBD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59650" y="5238751"/>
            <a:ext cx="476250" cy="309563"/>
          </a:xfrm>
          <a:prstGeom prst="rightArrow">
            <a:avLst>
              <a:gd name="adj1" fmla="val 50000"/>
              <a:gd name="adj2" fmla="val 3841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78" name="文本框 39977">
            <a:extLst>
              <a:ext uri="{FF2B5EF4-FFF2-40B4-BE49-F238E27FC236}">
                <a16:creationId xmlns:a16="http://schemas.microsoft.com/office/drawing/2014/main" id="{5F5BB4FE-8898-4C76-8C49-E988500DE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5613400"/>
            <a:ext cx="72263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j=1,B[2]!=B[6] 即B[j+1]!=B[i],必须把j改小</a:t>
            </a:r>
          </a:p>
        </p:txBody>
      </p:sp>
      <p:sp>
        <p:nvSpPr>
          <p:cNvPr id="39979" name="文本框 39978">
            <a:extLst>
              <a:ext uri="{FF2B5EF4-FFF2-40B4-BE49-F238E27FC236}">
                <a16:creationId xmlns:a16="http://schemas.microsoft.com/office/drawing/2014/main" id="{82F6AD9A-04D3-451A-B95D-3E4FE85A8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1" y="5607050"/>
            <a:ext cx="21828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j=Fail[ j]</a:t>
            </a:r>
          </a:p>
        </p:txBody>
      </p:sp>
      <p:sp>
        <p:nvSpPr>
          <p:cNvPr id="39980" name="右箭头 39979">
            <a:extLst>
              <a:ext uri="{FF2B5EF4-FFF2-40B4-BE49-F238E27FC236}">
                <a16:creationId xmlns:a16="http://schemas.microsoft.com/office/drawing/2014/main" id="{61E3C7C8-89D9-4785-8879-22BA9DBB1CE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69175" y="5713413"/>
            <a:ext cx="476250" cy="309562"/>
          </a:xfrm>
          <a:prstGeom prst="rightArrow">
            <a:avLst>
              <a:gd name="adj1" fmla="val 50000"/>
              <a:gd name="adj2" fmla="val 3841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81" name="直接连接符 39980">
            <a:extLst>
              <a:ext uri="{FF2B5EF4-FFF2-40B4-BE49-F238E27FC236}">
                <a16:creationId xmlns:a16="http://schemas.microsoft.com/office/drawing/2014/main" id="{D32C3067-889E-43A1-B88E-F1D24B86F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789" y="3846514"/>
            <a:ext cx="261937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82" name="直接连接符 39981">
            <a:extLst>
              <a:ext uri="{FF2B5EF4-FFF2-40B4-BE49-F238E27FC236}">
                <a16:creationId xmlns:a16="http://schemas.microsoft.com/office/drawing/2014/main" id="{91802426-4540-47A5-9DB6-5DD4A90D5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2884488"/>
            <a:ext cx="2619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83" name="文本框 39982">
            <a:extLst>
              <a:ext uri="{FF2B5EF4-FFF2-40B4-BE49-F238E27FC236}">
                <a16:creationId xmlns:a16="http://schemas.microsoft.com/office/drawing/2014/main" id="{8AB18588-8FB8-47FB-9BB7-B9E51C1DA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9" y="3813175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0 </a:t>
            </a:r>
          </a:p>
        </p:txBody>
      </p:sp>
      <p:sp>
        <p:nvSpPr>
          <p:cNvPr id="39984" name="文本框 39983">
            <a:extLst>
              <a:ext uri="{FF2B5EF4-FFF2-40B4-BE49-F238E27FC236}">
                <a16:creationId xmlns:a16="http://schemas.microsoft.com/office/drawing/2014/main" id="{54C7E930-8936-40E5-BE14-3B247A826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4105276"/>
            <a:ext cx="393700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08" name="文本框 39984">
            <a:extLst>
              <a:ext uri="{FF2B5EF4-FFF2-40B4-BE49-F238E27FC236}">
                <a16:creationId xmlns:a16="http://schemas.microsoft.com/office/drawing/2014/main" id="{067F2B6F-BBF0-4DE6-A944-4B57BBC3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339" y="2408239"/>
            <a:ext cx="612775" cy="5476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B </a:t>
            </a:r>
          </a:p>
        </p:txBody>
      </p:sp>
      <p:sp>
        <p:nvSpPr>
          <p:cNvPr id="41009" name="文本框 39985">
            <a:extLst>
              <a:ext uri="{FF2B5EF4-FFF2-40B4-BE49-F238E27FC236}">
                <a16:creationId xmlns:a16="http://schemas.microsoft.com/office/drawing/2014/main" id="{76A4EAB6-65F5-405C-8175-5DC15E263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89" y="3259139"/>
            <a:ext cx="612775" cy="5476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B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5" grpId="0" bldLvl="0"/>
      <p:bldP spid="39971" grpId="0" bldLvl="0"/>
      <p:bldP spid="39978" grpId="0" bldLvl="0"/>
      <p:bldP spid="39979" grpId="0" bldLvl="0"/>
      <p:bldP spid="39983" grpId="0" bldLvl="0"/>
      <p:bldP spid="39984" grpId="0" bldLvl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0961">
            <a:extLst>
              <a:ext uri="{FF2B5EF4-FFF2-40B4-BE49-F238E27FC236}">
                <a16:creationId xmlns:a16="http://schemas.microsoft.com/office/drawing/2014/main" id="{5258FA8B-5916-4A9A-B6BB-3933383A0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3 </a:t>
            </a:r>
          </a:p>
        </p:txBody>
      </p:sp>
      <p:sp>
        <p:nvSpPr>
          <p:cNvPr id="41986" name="文本框 40962">
            <a:extLst>
              <a:ext uri="{FF2B5EF4-FFF2-40B4-BE49-F238E27FC236}">
                <a16:creationId xmlns:a16="http://schemas.microsoft.com/office/drawing/2014/main" id="{DD161AF6-3CA7-4A03-9D22-D9BBF1378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2408239"/>
            <a:ext cx="3600450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 K  P  K  P  K  K  P</a:t>
            </a:r>
          </a:p>
        </p:txBody>
      </p:sp>
      <p:sp>
        <p:nvSpPr>
          <p:cNvPr id="41987" name="TextBox 3">
            <a:extLst>
              <a:ext uri="{FF2B5EF4-FFF2-40B4-BE49-F238E27FC236}">
                <a16:creationId xmlns:a16="http://schemas.microsoft.com/office/drawing/2014/main" id="{B6936705-583B-4819-97D8-E008A2F96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KMP的预处理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988" name="文本框 40964">
            <a:extLst>
              <a:ext uri="{FF2B5EF4-FFF2-40B4-BE49-F238E27FC236}">
                <a16:creationId xmlns:a16="http://schemas.microsoft.com/office/drawing/2014/main" id="{43A94ECA-AA75-462F-BD6A-C3C3E88F6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976" y="2884489"/>
            <a:ext cx="612775" cy="5476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0 </a:t>
            </a:r>
          </a:p>
        </p:txBody>
      </p:sp>
      <p:sp>
        <p:nvSpPr>
          <p:cNvPr id="41989" name="文本框 40965">
            <a:extLst>
              <a:ext uri="{FF2B5EF4-FFF2-40B4-BE49-F238E27FC236}">
                <a16:creationId xmlns:a16="http://schemas.microsoft.com/office/drawing/2014/main" id="{94F8341E-3563-45A6-9AA9-EF5F8F686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1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0 </a:t>
            </a:r>
          </a:p>
        </p:txBody>
      </p:sp>
      <p:sp>
        <p:nvSpPr>
          <p:cNvPr id="41990" name="文本框 40966">
            <a:extLst>
              <a:ext uri="{FF2B5EF4-FFF2-40B4-BE49-F238E27FC236}">
                <a16:creationId xmlns:a16="http://schemas.microsoft.com/office/drawing/2014/main" id="{301A9017-FDFB-4BA9-AC73-DDD6B31AC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1 </a:t>
            </a:r>
          </a:p>
        </p:txBody>
      </p:sp>
      <p:sp>
        <p:nvSpPr>
          <p:cNvPr id="41991" name="文本框 40967">
            <a:extLst>
              <a:ext uri="{FF2B5EF4-FFF2-40B4-BE49-F238E27FC236}">
                <a16:creationId xmlns:a16="http://schemas.microsoft.com/office/drawing/2014/main" id="{C423FF48-E301-42AB-8A2A-CDB6362CC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2 </a:t>
            </a:r>
          </a:p>
        </p:txBody>
      </p:sp>
      <p:sp>
        <p:nvSpPr>
          <p:cNvPr id="41992" name="文本框 40968">
            <a:extLst>
              <a:ext uri="{FF2B5EF4-FFF2-40B4-BE49-F238E27FC236}">
                <a16:creationId xmlns:a16="http://schemas.microsoft.com/office/drawing/2014/main" id="{17C74255-892C-41F5-933F-69FA91644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? </a:t>
            </a:r>
          </a:p>
        </p:txBody>
      </p:sp>
      <p:sp>
        <p:nvSpPr>
          <p:cNvPr id="41993" name="文本框 40969">
            <a:extLst>
              <a:ext uri="{FF2B5EF4-FFF2-40B4-BE49-F238E27FC236}">
                <a16:creationId xmlns:a16="http://schemas.microsoft.com/office/drawing/2014/main" id="{81A4632F-D699-49D7-A3E8-935193B5E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1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? </a:t>
            </a:r>
          </a:p>
        </p:txBody>
      </p:sp>
      <p:sp>
        <p:nvSpPr>
          <p:cNvPr id="41994" name="文本框 40970">
            <a:extLst>
              <a:ext uri="{FF2B5EF4-FFF2-40B4-BE49-F238E27FC236}">
                <a16:creationId xmlns:a16="http://schemas.microsoft.com/office/drawing/2014/main" id="{63369B42-0D17-4D88-B77D-706F870CE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6" y="2867026"/>
            <a:ext cx="115252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1995" name="文本框 40971">
            <a:extLst>
              <a:ext uri="{FF2B5EF4-FFF2-40B4-BE49-F238E27FC236}">
                <a16:creationId xmlns:a16="http://schemas.microsoft.com/office/drawing/2014/main" id="{D078D1C3-B7B1-4754-9B6A-A9DCE2630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4" y="2028825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1 </a:t>
            </a:r>
          </a:p>
        </p:txBody>
      </p:sp>
      <p:sp>
        <p:nvSpPr>
          <p:cNvPr id="41996" name="文本框 40972">
            <a:extLst>
              <a:ext uri="{FF2B5EF4-FFF2-40B4-BE49-F238E27FC236}">
                <a16:creationId xmlns:a16="http://schemas.microsoft.com/office/drawing/2014/main" id="{2FF4E163-8B23-4BDC-918F-55714681B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6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41997" name="文本框 40973">
            <a:extLst>
              <a:ext uri="{FF2B5EF4-FFF2-40B4-BE49-F238E27FC236}">
                <a16:creationId xmlns:a16="http://schemas.microsoft.com/office/drawing/2014/main" id="{31B9546D-77BB-470D-A03F-3C0FF7756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1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41998" name="文本框 40974">
            <a:extLst>
              <a:ext uri="{FF2B5EF4-FFF2-40B4-BE49-F238E27FC236}">
                <a16:creationId xmlns:a16="http://schemas.microsoft.com/office/drawing/2014/main" id="{25863598-59F5-4F7D-891C-45D23B16E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1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41999" name="文本框 40975">
            <a:extLst>
              <a:ext uri="{FF2B5EF4-FFF2-40B4-BE49-F238E27FC236}">
                <a16:creationId xmlns:a16="http://schemas.microsoft.com/office/drawing/2014/main" id="{F3A9E25F-493F-4F5C-A374-B460D5452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1" y="20335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42000" name="文本框 40976">
            <a:extLst>
              <a:ext uri="{FF2B5EF4-FFF2-40B4-BE49-F238E27FC236}">
                <a16:creationId xmlns:a16="http://schemas.microsoft.com/office/drawing/2014/main" id="{325DFFEF-5017-48A4-BB14-BF47CABE1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1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42001" name="文本框 40977">
            <a:extLst>
              <a:ext uri="{FF2B5EF4-FFF2-40B4-BE49-F238E27FC236}">
                <a16:creationId xmlns:a16="http://schemas.microsoft.com/office/drawing/2014/main" id="{55D32616-FDF5-4E7A-B8AB-79E2B9F79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226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7 </a:t>
            </a:r>
          </a:p>
        </p:txBody>
      </p:sp>
      <p:sp>
        <p:nvSpPr>
          <p:cNvPr id="42002" name="文本框 40978">
            <a:extLst>
              <a:ext uri="{FF2B5EF4-FFF2-40B4-BE49-F238E27FC236}">
                <a16:creationId xmlns:a16="http://schemas.microsoft.com/office/drawing/2014/main" id="{0BE07ADA-366C-47C7-822F-635F218B3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1" y="730251"/>
            <a:ext cx="3255963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660066"/>
                </a:solidFill>
                <a:ea typeface="微软雅黑" panose="020B0503020204020204" pitchFamily="34" charset="-122"/>
              </a:rPr>
              <a:t>若</a:t>
            </a:r>
            <a:r>
              <a:rPr lang="zh-CN" altLang="en-US" sz="2400" b="1">
                <a:solidFill>
                  <a:srgbClr val="660066"/>
                </a:solidFill>
              </a:rPr>
              <a:t>B[i]=B[Fail[i-1]+1]</a:t>
            </a:r>
          </a:p>
        </p:txBody>
      </p:sp>
      <p:sp>
        <p:nvSpPr>
          <p:cNvPr id="42003" name="右箭头 40979">
            <a:extLst>
              <a:ext uri="{FF2B5EF4-FFF2-40B4-BE49-F238E27FC236}">
                <a16:creationId xmlns:a16="http://schemas.microsoft.com/office/drawing/2014/main" id="{11EA6D66-5B30-4825-996B-13CABAA590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173663" y="906463"/>
            <a:ext cx="476250" cy="131762"/>
          </a:xfrm>
          <a:prstGeom prst="rightArrow">
            <a:avLst>
              <a:gd name="adj1" fmla="val 50000"/>
              <a:gd name="adj2" fmla="val 9024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004" name="文本框 40980">
            <a:extLst>
              <a:ext uri="{FF2B5EF4-FFF2-40B4-BE49-F238E27FC236}">
                <a16:creationId xmlns:a16="http://schemas.microsoft.com/office/drawing/2014/main" id="{C4FC3C07-2728-4782-9B88-7DC17FAFB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717550"/>
            <a:ext cx="3373438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660066"/>
                </a:solidFill>
              </a:rPr>
              <a:t>Fail[i]=Fail[i-1]+1</a:t>
            </a:r>
          </a:p>
        </p:txBody>
      </p:sp>
      <p:sp>
        <p:nvSpPr>
          <p:cNvPr id="42005" name="右箭头 40981">
            <a:extLst>
              <a:ext uri="{FF2B5EF4-FFF2-40B4-BE49-F238E27FC236}">
                <a16:creationId xmlns:a16="http://schemas.microsoft.com/office/drawing/2014/main" id="{612162F5-897F-4CA3-B5DD-78431A5DF4A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78025" y="1377951"/>
            <a:ext cx="476250" cy="309563"/>
          </a:xfrm>
          <a:prstGeom prst="rightArrow">
            <a:avLst>
              <a:gd name="adj1" fmla="val 50000"/>
              <a:gd name="adj2" fmla="val 3841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006" name="文本框 40982">
            <a:extLst>
              <a:ext uri="{FF2B5EF4-FFF2-40B4-BE49-F238E27FC236}">
                <a16:creationId xmlns:a16="http://schemas.microsoft.com/office/drawing/2014/main" id="{F396797A-1DFE-4E3C-BC2F-8488D92F7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3" y="1284288"/>
            <a:ext cx="273685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660066"/>
                </a:solidFill>
                <a:ea typeface="微软雅黑" panose="020B0503020204020204" pitchFamily="34" charset="-122"/>
              </a:rPr>
              <a:t>若</a:t>
            </a:r>
            <a:r>
              <a:rPr lang="zh-CN" altLang="en-US" sz="2400" b="1">
                <a:solidFill>
                  <a:srgbClr val="660066"/>
                </a:solidFill>
              </a:rPr>
              <a:t>B[i]=B[ j+1]</a:t>
            </a:r>
          </a:p>
        </p:txBody>
      </p:sp>
      <p:sp>
        <p:nvSpPr>
          <p:cNvPr id="42007" name="右箭头 40983">
            <a:extLst>
              <a:ext uri="{FF2B5EF4-FFF2-40B4-BE49-F238E27FC236}">
                <a16:creationId xmlns:a16="http://schemas.microsoft.com/office/drawing/2014/main" id="{809F77FC-97E1-4E9E-8423-5ABA2E7E5FE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56138" y="1460500"/>
            <a:ext cx="476250" cy="133350"/>
          </a:xfrm>
          <a:prstGeom prst="rightArrow">
            <a:avLst>
              <a:gd name="adj1" fmla="val 50000"/>
              <a:gd name="adj2" fmla="val 8917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008" name="文本框 40984">
            <a:extLst>
              <a:ext uri="{FF2B5EF4-FFF2-40B4-BE49-F238E27FC236}">
                <a16:creationId xmlns:a16="http://schemas.microsoft.com/office/drawing/2014/main" id="{C20B89EC-9D0B-4BFB-8875-AA6CD4271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1" y="1273175"/>
            <a:ext cx="53181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660066"/>
                </a:solidFill>
              </a:rPr>
              <a:t>Fail[i]=j+1  </a:t>
            </a:r>
            <a:endParaRPr lang="zh-CN" altLang="en-US" sz="2400" b="1">
              <a:solidFill>
                <a:srgbClr val="003366"/>
              </a:solidFill>
            </a:endParaRPr>
          </a:p>
        </p:txBody>
      </p:sp>
      <p:sp>
        <p:nvSpPr>
          <p:cNvPr id="42009" name="文本框 40985">
            <a:extLst>
              <a:ext uri="{FF2B5EF4-FFF2-40B4-BE49-F238E27FC236}">
                <a16:creationId xmlns:a16="http://schemas.microsoft.com/office/drawing/2014/main" id="{80F12598-2A4F-4900-9FAC-6D6A85145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6" y="1647826"/>
            <a:ext cx="3921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010" name="文本框 40986">
            <a:extLst>
              <a:ext uri="{FF2B5EF4-FFF2-40B4-BE49-F238E27FC236}">
                <a16:creationId xmlns:a16="http://schemas.microsoft.com/office/drawing/2014/main" id="{85CE04A0-4790-4E52-97AF-E3CF4CD42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6" y="4641850"/>
            <a:ext cx="17637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j=Fail[5]=3</a:t>
            </a:r>
          </a:p>
        </p:txBody>
      </p:sp>
      <p:sp>
        <p:nvSpPr>
          <p:cNvPr id="42011" name="文本框 40987">
            <a:extLst>
              <a:ext uri="{FF2B5EF4-FFF2-40B4-BE49-F238E27FC236}">
                <a16:creationId xmlns:a16="http://schemas.microsoft.com/office/drawing/2014/main" id="{8E85B6B6-ADDD-4107-BCCB-7BD09E64E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5" y="4641850"/>
            <a:ext cx="21844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B[1..3]=B[3..5]</a:t>
            </a:r>
          </a:p>
        </p:txBody>
      </p:sp>
      <p:sp>
        <p:nvSpPr>
          <p:cNvPr id="42012" name="右箭头 40988">
            <a:extLst>
              <a:ext uri="{FF2B5EF4-FFF2-40B4-BE49-F238E27FC236}">
                <a16:creationId xmlns:a16="http://schemas.microsoft.com/office/drawing/2014/main" id="{BE43BBB0-4F95-4D02-928E-0245D9A8556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05175" y="4719638"/>
            <a:ext cx="476250" cy="311150"/>
          </a:xfrm>
          <a:prstGeom prst="rightArrow">
            <a:avLst>
              <a:gd name="adj1" fmla="val 50000"/>
              <a:gd name="adj2" fmla="val 3821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013" name="文本框 40989">
            <a:extLst>
              <a:ext uri="{FF2B5EF4-FFF2-40B4-BE49-F238E27FC236}">
                <a16:creationId xmlns:a16="http://schemas.microsoft.com/office/drawing/2014/main" id="{55DDA7CC-B6B2-4D30-A640-C53E8DAF9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6" y="5138738"/>
            <a:ext cx="57372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B[3+1]!=B[6] 即B[j+1]!=B[i],必须把j改小</a:t>
            </a:r>
          </a:p>
        </p:txBody>
      </p:sp>
      <p:sp>
        <p:nvSpPr>
          <p:cNvPr id="42014" name="文本框 40990">
            <a:extLst>
              <a:ext uri="{FF2B5EF4-FFF2-40B4-BE49-F238E27FC236}">
                <a16:creationId xmlns:a16="http://schemas.microsoft.com/office/drawing/2014/main" id="{F2E74CAE-AA57-4FF1-B4CD-344611516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976" y="5167313"/>
            <a:ext cx="21828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j=Fail[ j]</a:t>
            </a:r>
          </a:p>
        </p:txBody>
      </p:sp>
      <p:sp>
        <p:nvSpPr>
          <p:cNvPr id="42015" name="右箭头 40991">
            <a:extLst>
              <a:ext uri="{FF2B5EF4-FFF2-40B4-BE49-F238E27FC236}">
                <a16:creationId xmlns:a16="http://schemas.microsoft.com/office/drawing/2014/main" id="{46891F7A-8212-48FA-9A76-A1182AD3691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59650" y="5238751"/>
            <a:ext cx="476250" cy="309563"/>
          </a:xfrm>
          <a:prstGeom prst="rightArrow">
            <a:avLst>
              <a:gd name="adj1" fmla="val 50000"/>
              <a:gd name="adj2" fmla="val 3841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016" name="文本框 40992">
            <a:extLst>
              <a:ext uri="{FF2B5EF4-FFF2-40B4-BE49-F238E27FC236}">
                <a16:creationId xmlns:a16="http://schemas.microsoft.com/office/drawing/2014/main" id="{F787B6E0-9549-4370-AEB6-4C43336F3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5613400"/>
            <a:ext cx="72263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j=1,B[2]!=B[6] 即B[j+1]!=B[i],必须把j改小</a:t>
            </a:r>
          </a:p>
        </p:txBody>
      </p:sp>
      <p:sp>
        <p:nvSpPr>
          <p:cNvPr id="42017" name="文本框 40993">
            <a:extLst>
              <a:ext uri="{FF2B5EF4-FFF2-40B4-BE49-F238E27FC236}">
                <a16:creationId xmlns:a16="http://schemas.microsoft.com/office/drawing/2014/main" id="{E5CF0AC3-EFD0-4300-AA0C-0797E94C5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1" y="5607050"/>
            <a:ext cx="21828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j=Fail[ j]</a:t>
            </a:r>
          </a:p>
        </p:txBody>
      </p:sp>
      <p:sp>
        <p:nvSpPr>
          <p:cNvPr id="42018" name="右箭头 40994">
            <a:extLst>
              <a:ext uri="{FF2B5EF4-FFF2-40B4-BE49-F238E27FC236}">
                <a16:creationId xmlns:a16="http://schemas.microsoft.com/office/drawing/2014/main" id="{38A609C2-AC89-4B40-A16C-B00ABC75899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69175" y="5713413"/>
            <a:ext cx="476250" cy="309562"/>
          </a:xfrm>
          <a:prstGeom prst="rightArrow">
            <a:avLst>
              <a:gd name="adj1" fmla="val 50000"/>
              <a:gd name="adj2" fmla="val 3841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0996" name="组合 40995">
            <a:extLst>
              <a:ext uri="{FF2B5EF4-FFF2-40B4-BE49-F238E27FC236}">
                <a16:creationId xmlns:a16="http://schemas.microsoft.com/office/drawing/2014/main" id="{9DDD5A16-8874-4240-813E-03668B4CCED4}"/>
              </a:ext>
            </a:extLst>
          </p:cNvPr>
          <p:cNvGrpSpPr>
            <a:grpSpLocks/>
          </p:cNvGrpSpPr>
          <p:nvPr/>
        </p:nvGrpSpPr>
        <p:grpSpPr bwMode="auto">
          <a:xfrm>
            <a:off x="5475289" y="3297238"/>
            <a:ext cx="3919537" cy="1357312"/>
            <a:chOff x="0" y="0"/>
            <a:chExt cx="6171" cy="2136"/>
          </a:xfrm>
        </p:grpSpPr>
        <p:sp>
          <p:nvSpPr>
            <p:cNvPr id="42020" name="文本框 40996">
              <a:extLst>
                <a:ext uri="{FF2B5EF4-FFF2-40B4-BE49-F238E27FC236}">
                  <a16:creationId xmlns:a16="http://schemas.microsoft.com/office/drawing/2014/main" id="{4A50D99D-A47B-464B-854F-7388BD3BE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" y="0"/>
              <a:ext cx="5670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000" b="1">
                  <a:solidFill>
                    <a:srgbClr val="000000"/>
                  </a:solidFill>
                </a:rPr>
                <a:t>  </a:t>
              </a:r>
              <a:r>
                <a:rPr lang="zh-CN" altLang="en-US" sz="3000" b="1">
                  <a:solidFill>
                    <a:srgbClr val="000066"/>
                  </a:solidFill>
                </a:rPr>
                <a:t>K  P  K  P  K  K  P</a:t>
              </a:r>
            </a:p>
          </p:txBody>
        </p:sp>
        <p:sp>
          <p:nvSpPr>
            <p:cNvPr id="42021" name="文本框 40997">
              <a:extLst>
                <a:ext uri="{FF2B5EF4-FFF2-40B4-BE49-F238E27FC236}">
                  <a16:creationId xmlns:a16="http://schemas.microsoft.com/office/drawing/2014/main" id="{7986A08A-ACFF-4006-A91E-6CDC2C9C0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" y="812"/>
              <a:ext cx="965" cy="86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1 </a:t>
              </a:r>
            </a:p>
          </p:txBody>
        </p:sp>
        <p:sp>
          <p:nvSpPr>
            <p:cNvPr id="42022" name="文本框 40998">
              <a:extLst>
                <a:ext uri="{FF2B5EF4-FFF2-40B4-BE49-F238E27FC236}">
                  <a16:creationId xmlns:a16="http://schemas.microsoft.com/office/drawing/2014/main" id="{E18CE81A-5E73-421B-AB9C-5F5E2865F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7" y="805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2 </a:t>
              </a:r>
            </a:p>
          </p:txBody>
        </p:sp>
        <p:sp>
          <p:nvSpPr>
            <p:cNvPr id="42023" name="文本框 40999">
              <a:extLst>
                <a:ext uri="{FF2B5EF4-FFF2-40B4-BE49-F238E27FC236}">
                  <a16:creationId xmlns:a16="http://schemas.microsoft.com/office/drawing/2014/main" id="{DA9936A9-BC50-4EA2-A827-B541CC849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2" y="805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3 </a:t>
              </a:r>
            </a:p>
          </p:txBody>
        </p:sp>
        <p:sp>
          <p:nvSpPr>
            <p:cNvPr id="42024" name="文本框 41000">
              <a:extLst>
                <a:ext uri="{FF2B5EF4-FFF2-40B4-BE49-F238E27FC236}">
                  <a16:creationId xmlns:a16="http://schemas.microsoft.com/office/drawing/2014/main" id="{817E1ED1-33D1-4370-8697-51309F475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805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4 </a:t>
              </a:r>
            </a:p>
          </p:txBody>
        </p:sp>
        <p:sp>
          <p:nvSpPr>
            <p:cNvPr id="42025" name="文本框 41001">
              <a:extLst>
                <a:ext uri="{FF2B5EF4-FFF2-40B4-BE49-F238E27FC236}">
                  <a16:creationId xmlns:a16="http://schemas.microsoft.com/office/drawing/2014/main" id="{9EF63367-AD9E-4E79-9B81-6A0985ACB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" y="820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5 </a:t>
              </a:r>
            </a:p>
          </p:txBody>
        </p:sp>
        <p:sp>
          <p:nvSpPr>
            <p:cNvPr id="42026" name="文本框 41002">
              <a:extLst>
                <a:ext uri="{FF2B5EF4-FFF2-40B4-BE49-F238E27FC236}">
                  <a16:creationId xmlns:a16="http://schemas.microsoft.com/office/drawing/2014/main" id="{9EE18BE1-35EF-4882-B368-AAC8E825B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2" y="805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6 </a:t>
              </a:r>
            </a:p>
          </p:txBody>
        </p:sp>
        <p:sp>
          <p:nvSpPr>
            <p:cNvPr id="42027" name="文本框 41003">
              <a:extLst>
                <a:ext uri="{FF2B5EF4-FFF2-40B4-BE49-F238E27FC236}">
                  <a16:creationId xmlns:a16="http://schemas.microsoft.com/office/drawing/2014/main" id="{A8FC41B0-4906-4CDC-9EED-43CC176FB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7" y="805"/>
              <a:ext cx="965" cy="8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7 </a:t>
              </a:r>
            </a:p>
          </p:txBody>
        </p:sp>
        <p:sp>
          <p:nvSpPr>
            <p:cNvPr id="42028" name="文本框 41004">
              <a:extLst>
                <a:ext uri="{FF2B5EF4-FFF2-40B4-BE49-F238E27FC236}">
                  <a16:creationId xmlns:a16="http://schemas.microsoft.com/office/drawing/2014/main" id="{704F61ED-80D0-4077-83B0-6E75BA6A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812"/>
              <a:ext cx="965" cy="86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6600"/>
                  </a:solidFill>
                </a:rPr>
                <a:t> 0 </a:t>
              </a:r>
            </a:p>
          </p:txBody>
        </p:sp>
        <p:sp>
          <p:nvSpPr>
            <p:cNvPr id="42029" name="文本框 41005">
              <a:extLst>
                <a:ext uri="{FF2B5EF4-FFF2-40B4-BE49-F238E27FC236}">
                  <a16:creationId xmlns:a16="http://schemas.microsoft.com/office/drawing/2014/main" id="{ED01A6E7-C0ED-41B5-B006-BBFC274A2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1272"/>
              <a:ext cx="618" cy="86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000" b="1">
                  <a:solidFill>
                    <a:srgbClr val="FF0000"/>
                  </a:solidFill>
                </a:rPr>
                <a:t>j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007" name="文本框 41006">
            <a:extLst>
              <a:ext uri="{FF2B5EF4-FFF2-40B4-BE49-F238E27FC236}">
                <a16:creationId xmlns:a16="http://schemas.microsoft.com/office/drawing/2014/main" id="{2C62BC61-3247-45AC-A7CF-29E6E01B0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1" y="6108700"/>
            <a:ext cx="830897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j=0,B[1]=B[6] 即B[j+1]=B[i],故Fail[6]=1即Fail[i]=Fail[ j]+1</a:t>
            </a:r>
          </a:p>
        </p:txBody>
      </p:sp>
      <p:sp>
        <p:nvSpPr>
          <p:cNvPr id="41008" name="直接连接符 41007">
            <a:extLst>
              <a:ext uri="{FF2B5EF4-FFF2-40B4-BE49-F238E27FC236}">
                <a16:creationId xmlns:a16="http://schemas.microsoft.com/office/drawing/2014/main" id="{E5E4415E-44A2-4D9D-98C0-7B08526C5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789" y="3846514"/>
            <a:ext cx="261937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09" name="直接连接符 41008">
            <a:extLst>
              <a:ext uri="{FF2B5EF4-FFF2-40B4-BE49-F238E27FC236}">
                <a16:creationId xmlns:a16="http://schemas.microsoft.com/office/drawing/2014/main" id="{D01B84FF-3A90-4C15-A92F-EA4B377FC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2884488"/>
            <a:ext cx="2619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10" name="文本框 41009">
            <a:extLst>
              <a:ext uri="{FF2B5EF4-FFF2-40B4-BE49-F238E27FC236}">
                <a16:creationId xmlns:a16="http://schemas.microsoft.com/office/drawing/2014/main" id="{DB7AEBD6-B9F0-4BCF-9D55-19F45B30BECB}"/>
              </a:ext>
            </a:extLst>
          </p:cNvPr>
          <p:cNvSpPr txBox="1"/>
          <p:nvPr/>
        </p:nvSpPr>
        <p:spPr>
          <a:xfrm>
            <a:off x="1727200" y="3297239"/>
            <a:ext cx="3663950" cy="1311275"/>
          </a:xfrm>
          <a:prstGeom prst="rect">
            <a:avLst/>
          </a:prstGeom>
          <a:noFill/>
          <a:ln w="9525">
            <a:noFill/>
            <a:miter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noProof="1">
                <a:solidFill>
                  <a:srgbClr val="80008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//</a:t>
            </a:r>
            <a:r>
              <a:rPr lang="zh-CN" altLang="en-US" sz="2000" b="1" noProof="1">
                <a:solidFill>
                  <a:srgbClr val="80008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2" charset="-122"/>
                <a:cs typeface="+mn-ea"/>
              </a:rPr>
              <a:t>求</a:t>
            </a:r>
            <a:r>
              <a:rPr lang="zh-CN" altLang="en-US" sz="2000" b="1" noProof="1">
                <a:solidFill>
                  <a:srgbClr val="80008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Fail[i]</a:t>
            </a:r>
            <a:endParaRPr lang="zh-CN" altLang="en-US" sz="2000" b="1" noProof="1">
              <a:solidFill>
                <a:srgbClr val="80008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noProof="1">
                <a:solidFill>
                  <a:srgbClr val="80008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j=Fail[i-1];</a:t>
            </a:r>
            <a:endParaRPr lang="zh-CN" altLang="en-US" sz="2000" b="1" noProof="1">
              <a:solidFill>
                <a:srgbClr val="80008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noProof="1">
                <a:solidFill>
                  <a:srgbClr val="80008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while(B[j+1]!=B[i]) j=Fail[ j ];</a:t>
            </a:r>
            <a:endParaRPr lang="zh-CN" altLang="en-US" sz="2000" b="1" noProof="1">
              <a:solidFill>
                <a:srgbClr val="80008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noProof="1">
                <a:solidFill>
                  <a:srgbClr val="80008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Fail[i]=j+1;</a:t>
            </a:r>
            <a:endParaRPr lang="zh-CN" altLang="en-US" sz="2000" b="1" noProof="1">
              <a:solidFill>
                <a:srgbClr val="80008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034" name="文本框 41010">
            <a:extLst>
              <a:ext uri="{FF2B5EF4-FFF2-40B4-BE49-F238E27FC236}">
                <a16:creationId xmlns:a16="http://schemas.microsoft.com/office/drawing/2014/main" id="{B0B994F6-0149-467D-8519-C1C774DFB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4" y="2393950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B </a:t>
            </a:r>
          </a:p>
        </p:txBody>
      </p:sp>
      <p:sp>
        <p:nvSpPr>
          <p:cNvPr id="42035" name="文本框 41011">
            <a:extLst>
              <a:ext uri="{FF2B5EF4-FFF2-40B4-BE49-F238E27FC236}">
                <a16:creationId xmlns:a16="http://schemas.microsoft.com/office/drawing/2014/main" id="{73CB51A3-3DC2-4F8A-9B6E-81B21B63F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4" y="3254375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B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58 3.7037E-7 L 0.04283 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099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9" grpId="0" bldLvl="0"/>
      <p:bldP spid="41007" grpId="0" bldLvl="0" animBg="1"/>
      <p:bldP spid="41010" grpId="0" bldLvl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文本框 41985">
            <a:extLst>
              <a:ext uri="{FF2B5EF4-FFF2-40B4-BE49-F238E27FC236}">
                <a16:creationId xmlns:a16="http://schemas.microsoft.com/office/drawing/2014/main" id="{8E4BFA8B-F766-4088-AE90-665A8BBA9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3 </a:t>
            </a:r>
          </a:p>
        </p:txBody>
      </p:sp>
      <p:sp>
        <p:nvSpPr>
          <p:cNvPr id="43010" name="文本框 41986">
            <a:extLst>
              <a:ext uri="{FF2B5EF4-FFF2-40B4-BE49-F238E27FC236}">
                <a16:creationId xmlns:a16="http://schemas.microsoft.com/office/drawing/2014/main" id="{291C43D2-0B9E-4526-B155-7EEE816C6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2408239"/>
            <a:ext cx="3600450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 K  P  K  P  K  K  P</a:t>
            </a:r>
          </a:p>
        </p:txBody>
      </p:sp>
      <p:sp>
        <p:nvSpPr>
          <p:cNvPr id="43011" name="TextBox 3">
            <a:extLst>
              <a:ext uri="{FF2B5EF4-FFF2-40B4-BE49-F238E27FC236}">
                <a16:creationId xmlns:a16="http://schemas.microsoft.com/office/drawing/2014/main" id="{ECB6F0B3-B7E0-4AE4-8C74-82482393D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KMP的预处理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2" name="文本框 41988">
            <a:extLst>
              <a:ext uri="{FF2B5EF4-FFF2-40B4-BE49-F238E27FC236}">
                <a16:creationId xmlns:a16="http://schemas.microsoft.com/office/drawing/2014/main" id="{F1D6FBE0-DF19-42B2-9D6B-F53E66E15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976" y="2884489"/>
            <a:ext cx="612775" cy="5476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0 </a:t>
            </a:r>
          </a:p>
        </p:txBody>
      </p:sp>
      <p:sp>
        <p:nvSpPr>
          <p:cNvPr id="43013" name="文本框 41989">
            <a:extLst>
              <a:ext uri="{FF2B5EF4-FFF2-40B4-BE49-F238E27FC236}">
                <a16:creationId xmlns:a16="http://schemas.microsoft.com/office/drawing/2014/main" id="{1940D5CE-9DDD-4EB1-BB08-73001A3E9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1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0 </a:t>
            </a:r>
          </a:p>
        </p:txBody>
      </p:sp>
      <p:sp>
        <p:nvSpPr>
          <p:cNvPr id="43014" name="文本框 41990">
            <a:extLst>
              <a:ext uri="{FF2B5EF4-FFF2-40B4-BE49-F238E27FC236}">
                <a16:creationId xmlns:a16="http://schemas.microsoft.com/office/drawing/2014/main" id="{3597F1E5-9B0E-40D9-ACCC-E2C069E69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1 </a:t>
            </a:r>
          </a:p>
        </p:txBody>
      </p:sp>
      <p:sp>
        <p:nvSpPr>
          <p:cNvPr id="43015" name="文本框 41991">
            <a:extLst>
              <a:ext uri="{FF2B5EF4-FFF2-40B4-BE49-F238E27FC236}">
                <a16:creationId xmlns:a16="http://schemas.microsoft.com/office/drawing/2014/main" id="{8B08C1E4-01BB-4F00-BA39-47A64B30F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2 </a:t>
            </a:r>
          </a:p>
        </p:txBody>
      </p:sp>
      <p:sp>
        <p:nvSpPr>
          <p:cNvPr id="41993" name="文本框 41992">
            <a:extLst>
              <a:ext uri="{FF2B5EF4-FFF2-40B4-BE49-F238E27FC236}">
                <a16:creationId xmlns:a16="http://schemas.microsoft.com/office/drawing/2014/main" id="{7AF03896-52BB-4E25-8E21-CB695FA68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6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? </a:t>
            </a:r>
          </a:p>
        </p:txBody>
      </p:sp>
      <p:sp>
        <p:nvSpPr>
          <p:cNvPr id="41994" name="文本框 41993">
            <a:extLst>
              <a:ext uri="{FF2B5EF4-FFF2-40B4-BE49-F238E27FC236}">
                <a16:creationId xmlns:a16="http://schemas.microsoft.com/office/drawing/2014/main" id="{F9841D97-230C-4E35-AA7B-3F2DA266A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1" y="28797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? </a:t>
            </a:r>
          </a:p>
        </p:txBody>
      </p:sp>
      <p:sp>
        <p:nvSpPr>
          <p:cNvPr id="43018" name="文本框 41994">
            <a:extLst>
              <a:ext uri="{FF2B5EF4-FFF2-40B4-BE49-F238E27FC236}">
                <a16:creationId xmlns:a16="http://schemas.microsoft.com/office/drawing/2014/main" id="{23BD67D1-2607-4AA3-877A-4F411CA54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6" y="2867026"/>
            <a:ext cx="115252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3019" name="文本框 41995">
            <a:extLst>
              <a:ext uri="{FF2B5EF4-FFF2-40B4-BE49-F238E27FC236}">
                <a16:creationId xmlns:a16="http://schemas.microsoft.com/office/drawing/2014/main" id="{1F49045D-9519-4334-9695-5B72B333C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4" y="2028825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1 </a:t>
            </a:r>
          </a:p>
        </p:txBody>
      </p:sp>
      <p:sp>
        <p:nvSpPr>
          <p:cNvPr id="43020" name="文本框 41996">
            <a:extLst>
              <a:ext uri="{FF2B5EF4-FFF2-40B4-BE49-F238E27FC236}">
                <a16:creationId xmlns:a16="http://schemas.microsoft.com/office/drawing/2014/main" id="{948051A2-C365-489F-A46A-13BF4EFEF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6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43021" name="文本框 41997">
            <a:extLst>
              <a:ext uri="{FF2B5EF4-FFF2-40B4-BE49-F238E27FC236}">
                <a16:creationId xmlns:a16="http://schemas.microsoft.com/office/drawing/2014/main" id="{8F9B0D38-E4FE-4E2D-AED1-72AF7B65E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1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43022" name="文本框 41998">
            <a:extLst>
              <a:ext uri="{FF2B5EF4-FFF2-40B4-BE49-F238E27FC236}">
                <a16:creationId xmlns:a16="http://schemas.microsoft.com/office/drawing/2014/main" id="{385D646A-187A-4BED-880D-F3A9EC85E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1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43023" name="文本框 41999">
            <a:extLst>
              <a:ext uri="{FF2B5EF4-FFF2-40B4-BE49-F238E27FC236}">
                <a16:creationId xmlns:a16="http://schemas.microsoft.com/office/drawing/2014/main" id="{A4BF348E-9232-4786-BA10-D309B4676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1" y="20335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43024" name="文本框 42000">
            <a:extLst>
              <a:ext uri="{FF2B5EF4-FFF2-40B4-BE49-F238E27FC236}">
                <a16:creationId xmlns:a16="http://schemas.microsoft.com/office/drawing/2014/main" id="{21D18CE8-06FB-44FF-B397-558187F2E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1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43025" name="文本框 42001">
            <a:extLst>
              <a:ext uri="{FF2B5EF4-FFF2-40B4-BE49-F238E27FC236}">
                <a16:creationId xmlns:a16="http://schemas.microsoft.com/office/drawing/2014/main" id="{72AA0963-BB09-4C73-A125-8C9EDB701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226" y="202406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7 </a:t>
            </a:r>
          </a:p>
        </p:txBody>
      </p:sp>
      <p:sp>
        <p:nvSpPr>
          <p:cNvPr id="43026" name="文本框 42002">
            <a:extLst>
              <a:ext uri="{FF2B5EF4-FFF2-40B4-BE49-F238E27FC236}">
                <a16:creationId xmlns:a16="http://schemas.microsoft.com/office/drawing/2014/main" id="{0821236A-ABDC-4908-8386-AEC22C817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730250"/>
            <a:ext cx="304165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660066"/>
                </a:solidFill>
                <a:ea typeface="微软雅黑" panose="020B0503020204020204" pitchFamily="34" charset="-122"/>
              </a:rPr>
              <a:t>若</a:t>
            </a:r>
            <a:r>
              <a:rPr lang="zh-CN" altLang="en-US" sz="2400" b="1">
                <a:solidFill>
                  <a:srgbClr val="660066"/>
                </a:solidFill>
              </a:rPr>
              <a:t>B[i]=B[Fail[i-1]+1]</a:t>
            </a:r>
          </a:p>
        </p:txBody>
      </p:sp>
      <p:sp>
        <p:nvSpPr>
          <p:cNvPr id="43027" name="右箭头 42003">
            <a:extLst>
              <a:ext uri="{FF2B5EF4-FFF2-40B4-BE49-F238E27FC236}">
                <a16:creationId xmlns:a16="http://schemas.microsoft.com/office/drawing/2014/main" id="{2BEE06F2-B40F-4E7E-8154-DE9BD9795FE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24525" y="939801"/>
            <a:ext cx="528638" cy="131763"/>
          </a:xfrm>
          <a:prstGeom prst="rightArrow">
            <a:avLst>
              <a:gd name="adj1" fmla="val 50000"/>
              <a:gd name="adj2" fmla="val 100171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028" name="文本框 42004">
            <a:extLst>
              <a:ext uri="{FF2B5EF4-FFF2-40B4-BE49-F238E27FC236}">
                <a16:creationId xmlns:a16="http://schemas.microsoft.com/office/drawing/2014/main" id="{FE202620-F8C2-4E5B-BA75-E28083F43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730250"/>
            <a:ext cx="2641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660066"/>
                </a:solidFill>
              </a:rPr>
              <a:t>Fail[i]=Fail[i-1]+1</a:t>
            </a:r>
          </a:p>
        </p:txBody>
      </p:sp>
      <p:sp>
        <p:nvSpPr>
          <p:cNvPr id="43029" name="右箭头 42005">
            <a:extLst>
              <a:ext uri="{FF2B5EF4-FFF2-40B4-BE49-F238E27FC236}">
                <a16:creationId xmlns:a16="http://schemas.microsoft.com/office/drawing/2014/main" id="{175ADAE4-3E27-467D-8017-6A8D13DC392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78026" y="1377951"/>
            <a:ext cx="530225" cy="309563"/>
          </a:xfrm>
          <a:prstGeom prst="rightArrow">
            <a:avLst>
              <a:gd name="adj1" fmla="val 50000"/>
              <a:gd name="adj2" fmla="val 4276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030" name="文本框 42006">
            <a:extLst>
              <a:ext uri="{FF2B5EF4-FFF2-40B4-BE49-F238E27FC236}">
                <a16:creationId xmlns:a16="http://schemas.microsoft.com/office/drawing/2014/main" id="{3049A9BF-BAF4-4BB6-86B5-4D37DA7A1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1284288"/>
            <a:ext cx="304165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660066"/>
                </a:solidFill>
                <a:ea typeface="微软雅黑" panose="020B0503020204020204" pitchFamily="34" charset="-122"/>
              </a:rPr>
              <a:t>若</a:t>
            </a:r>
            <a:r>
              <a:rPr lang="zh-CN" altLang="en-US" sz="2400" b="1">
                <a:solidFill>
                  <a:srgbClr val="660066"/>
                </a:solidFill>
              </a:rPr>
              <a:t>B[i]=B[ j+1]</a:t>
            </a:r>
          </a:p>
        </p:txBody>
      </p:sp>
      <p:sp>
        <p:nvSpPr>
          <p:cNvPr id="43031" name="右箭头 42007">
            <a:extLst>
              <a:ext uri="{FF2B5EF4-FFF2-40B4-BE49-F238E27FC236}">
                <a16:creationId xmlns:a16="http://schemas.microsoft.com/office/drawing/2014/main" id="{B73B2A7D-0094-460A-B2BB-C85A3DC9891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57725" y="1460500"/>
            <a:ext cx="528638" cy="133350"/>
          </a:xfrm>
          <a:prstGeom prst="rightArrow">
            <a:avLst>
              <a:gd name="adj1" fmla="val 50000"/>
              <a:gd name="adj2" fmla="val 9897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032" name="文本框 42008">
            <a:extLst>
              <a:ext uri="{FF2B5EF4-FFF2-40B4-BE49-F238E27FC236}">
                <a16:creationId xmlns:a16="http://schemas.microsoft.com/office/drawing/2014/main" id="{6CCE7750-3CA2-4E0B-A9BF-E3FFD29D4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9" y="1284288"/>
            <a:ext cx="334327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660066"/>
                </a:solidFill>
              </a:rPr>
              <a:t>Fail[i]=j+1  </a:t>
            </a:r>
            <a:endParaRPr lang="zh-CN" altLang="en-US" sz="2400" b="1">
              <a:solidFill>
                <a:srgbClr val="003366"/>
              </a:solidFill>
            </a:endParaRPr>
          </a:p>
        </p:txBody>
      </p:sp>
      <p:sp>
        <p:nvSpPr>
          <p:cNvPr id="42010" name="文本框 42009">
            <a:extLst>
              <a:ext uri="{FF2B5EF4-FFF2-40B4-BE49-F238E27FC236}">
                <a16:creationId xmlns:a16="http://schemas.microsoft.com/office/drawing/2014/main" id="{2391CF3C-56C5-45F1-A186-D8157D930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6" y="1647826"/>
            <a:ext cx="3921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011" name="文本框 42010">
            <a:extLst>
              <a:ext uri="{FF2B5EF4-FFF2-40B4-BE49-F238E27FC236}">
                <a16:creationId xmlns:a16="http://schemas.microsoft.com/office/drawing/2014/main" id="{FEEA5197-C8A2-415A-85E3-860CF1416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6" y="4641850"/>
            <a:ext cx="17637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j=Fail[5]=3</a:t>
            </a:r>
          </a:p>
        </p:txBody>
      </p:sp>
      <p:sp>
        <p:nvSpPr>
          <p:cNvPr id="42012" name="文本框 42011">
            <a:extLst>
              <a:ext uri="{FF2B5EF4-FFF2-40B4-BE49-F238E27FC236}">
                <a16:creationId xmlns:a16="http://schemas.microsoft.com/office/drawing/2014/main" id="{83B42595-16DE-4072-B2E4-D76DE61DE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4651375"/>
            <a:ext cx="21844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B[1..3]=B[3..5]</a:t>
            </a:r>
          </a:p>
        </p:txBody>
      </p:sp>
      <p:sp>
        <p:nvSpPr>
          <p:cNvPr id="42013" name="右箭头 42012">
            <a:extLst>
              <a:ext uri="{FF2B5EF4-FFF2-40B4-BE49-F238E27FC236}">
                <a16:creationId xmlns:a16="http://schemas.microsoft.com/office/drawing/2014/main" id="{C22F343D-4E42-4E56-B7D6-C101737E3A6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38475" y="4721225"/>
            <a:ext cx="476250" cy="311150"/>
          </a:xfrm>
          <a:prstGeom prst="rightArrow">
            <a:avLst>
              <a:gd name="adj1" fmla="val 50000"/>
              <a:gd name="adj2" fmla="val 3821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014" name="文本框 42013">
            <a:extLst>
              <a:ext uri="{FF2B5EF4-FFF2-40B4-BE49-F238E27FC236}">
                <a16:creationId xmlns:a16="http://schemas.microsoft.com/office/drawing/2014/main" id="{1A4B452E-9507-4FBA-9457-32BA06280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6" y="5138738"/>
            <a:ext cx="57372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B[3+1]!=B[6] 即B[j+1]!=B[i],必须把j改小</a:t>
            </a:r>
          </a:p>
        </p:txBody>
      </p:sp>
      <p:sp>
        <p:nvSpPr>
          <p:cNvPr id="42015" name="文本框 42014">
            <a:extLst>
              <a:ext uri="{FF2B5EF4-FFF2-40B4-BE49-F238E27FC236}">
                <a16:creationId xmlns:a16="http://schemas.microsoft.com/office/drawing/2014/main" id="{B57A0B12-C2C4-4E93-912F-389CDC2C9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976" y="5167313"/>
            <a:ext cx="21828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j=Fail[ j]</a:t>
            </a:r>
          </a:p>
        </p:txBody>
      </p:sp>
      <p:sp>
        <p:nvSpPr>
          <p:cNvPr id="42016" name="右箭头 42015">
            <a:extLst>
              <a:ext uri="{FF2B5EF4-FFF2-40B4-BE49-F238E27FC236}">
                <a16:creationId xmlns:a16="http://schemas.microsoft.com/office/drawing/2014/main" id="{FB95D0A0-0AD2-4E71-B035-7B360847BE5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59650" y="5238751"/>
            <a:ext cx="476250" cy="309563"/>
          </a:xfrm>
          <a:prstGeom prst="rightArrow">
            <a:avLst>
              <a:gd name="adj1" fmla="val 50000"/>
              <a:gd name="adj2" fmla="val 3841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017" name="文本框 42016">
            <a:extLst>
              <a:ext uri="{FF2B5EF4-FFF2-40B4-BE49-F238E27FC236}">
                <a16:creationId xmlns:a16="http://schemas.microsoft.com/office/drawing/2014/main" id="{80D7B895-B59E-4CB1-8B9B-A98C416CF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5613400"/>
            <a:ext cx="72263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j=1,B[2]!=B[6] 即B[j+1]!=B[i],必须把j改小</a:t>
            </a:r>
          </a:p>
        </p:txBody>
      </p:sp>
      <p:sp>
        <p:nvSpPr>
          <p:cNvPr id="42018" name="文本框 42017">
            <a:extLst>
              <a:ext uri="{FF2B5EF4-FFF2-40B4-BE49-F238E27FC236}">
                <a16:creationId xmlns:a16="http://schemas.microsoft.com/office/drawing/2014/main" id="{5BE4E849-3885-41DC-9366-C1005F09B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1" y="5607050"/>
            <a:ext cx="21828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j=Fail[ j]</a:t>
            </a:r>
          </a:p>
        </p:txBody>
      </p:sp>
      <p:sp>
        <p:nvSpPr>
          <p:cNvPr id="42019" name="右箭头 42018">
            <a:extLst>
              <a:ext uri="{FF2B5EF4-FFF2-40B4-BE49-F238E27FC236}">
                <a16:creationId xmlns:a16="http://schemas.microsoft.com/office/drawing/2014/main" id="{09A55228-2230-48A6-81DE-73CCF290A56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69175" y="5713413"/>
            <a:ext cx="476250" cy="309562"/>
          </a:xfrm>
          <a:prstGeom prst="rightArrow">
            <a:avLst>
              <a:gd name="adj1" fmla="val 50000"/>
              <a:gd name="adj2" fmla="val 3841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043" name="文本框 42019">
            <a:extLst>
              <a:ext uri="{FF2B5EF4-FFF2-40B4-BE49-F238E27FC236}">
                <a16:creationId xmlns:a16="http://schemas.microsoft.com/office/drawing/2014/main" id="{14BCA106-8A0F-427E-A034-7951F9400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163" y="3297239"/>
            <a:ext cx="3600450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</a:rPr>
              <a:t>  </a:t>
            </a:r>
            <a:r>
              <a:rPr lang="zh-CN" altLang="en-US" sz="3000" b="1">
                <a:solidFill>
                  <a:srgbClr val="000066"/>
                </a:solidFill>
              </a:rPr>
              <a:t>K  P  K  P  K  K  P</a:t>
            </a:r>
          </a:p>
        </p:txBody>
      </p:sp>
      <p:sp>
        <p:nvSpPr>
          <p:cNvPr id="43044" name="文本框 42020">
            <a:extLst>
              <a:ext uri="{FF2B5EF4-FFF2-40B4-BE49-F238E27FC236}">
                <a16:creationId xmlns:a16="http://schemas.microsoft.com/office/drawing/2014/main" id="{905CB4FF-07E3-4633-BED2-F334B5382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164" y="3813175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1 </a:t>
            </a:r>
          </a:p>
        </p:txBody>
      </p:sp>
      <p:sp>
        <p:nvSpPr>
          <p:cNvPr id="43045" name="文本框 42021">
            <a:extLst>
              <a:ext uri="{FF2B5EF4-FFF2-40B4-BE49-F238E27FC236}">
                <a16:creationId xmlns:a16="http://schemas.microsoft.com/office/drawing/2014/main" id="{E671F031-5805-4937-B203-6E20CDBC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6" y="38084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2 </a:t>
            </a:r>
          </a:p>
        </p:txBody>
      </p:sp>
      <p:sp>
        <p:nvSpPr>
          <p:cNvPr id="43046" name="文本框 42022">
            <a:extLst>
              <a:ext uri="{FF2B5EF4-FFF2-40B4-BE49-F238E27FC236}">
                <a16:creationId xmlns:a16="http://schemas.microsoft.com/office/drawing/2014/main" id="{DDBAD6A0-709B-4AAD-B9B9-6F7B5E7F7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301" y="38084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3 </a:t>
            </a:r>
          </a:p>
        </p:txBody>
      </p:sp>
      <p:sp>
        <p:nvSpPr>
          <p:cNvPr id="43047" name="文本框 42023">
            <a:extLst>
              <a:ext uri="{FF2B5EF4-FFF2-40B4-BE49-F238E27FC236}">
                <a16:creationId xmlns:a16="http://schemas.microsoft.com/office/drawing/2014/main" id="{600F6353-4753-431D-8BEA-C0FD9CE99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1" y="38084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4 </a:t>
            </a:r>
          </a:p>
        </p:txBody>
      </p:sp>
      <p:sp>
        <p:nvSpPr>
          <p:cNvPr id="43048" name="文本框 42024">
            <a:extLst>
              <a:ext uri="{FF2B5EF4-FFF2-40B4-BE49-F238E27FC236}">
                <a16:creationId xmlns:a16="http://schemas.microsoft.com/office/drawing/2014/main" id="{1507909A-2161-4376-8DF2-45204F697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1" y="381793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5 </a:t>
            </a:r>
          </a:p>
        </p:txBody>
      </p:sp>
      <p:sp>
        <p:nvSpPr>
          <p:cNvPr id="43049" name="文本框 42025">
            <a:extLst>
              <a:ext uri="{FF2B5EF4-FFF2-40B4-BE49-F238E27FC236}">
                <a16:creationId xmlns:a16="http://schemas.microsoft.com/office/drawing/2014/main" id="{92440702-B2D7-4E40-8263-B06E1E6A0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051" y="38084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6 </a:t>
            </a:r>
          </a:p>
        </p:txBody>
      </p:sp>
      <p:sp>
        <p:nvSpPr>
          <p:cNvPr id="43050" name="文本框 42026">
            <a:extLst>
              <a:ext uri="{FF2B5EF4-FFF2-40B4-BE49-F238E27FC236}">
                <a16:creationId xmlns:a16="http://schemas.microsoft.com/office/drawing/2014/main" id="{C2763764-6DF5-40BB-BBB5-063487A8B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826" y="3808414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7 </a:t>
            </a:r>
          </a:p>
        </p:txBody>
      </p:sp>
      <p:sp>
        <p:nvSpPr>
          <p:cNvPr id="43051" name="文本框 42027">
            <a:extLst>
              <a:ext uri="{FF2B5EF4-FFF2-40B4-BE49-F238E27FC236}">
                <a16:creationId xmlns:a16="http://schemas.microsoft.com/office/drawing/2014/main" id="{85426DAE-ED76-4476-88BB-D2153C028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064" y="3813175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0 </a:t>
            </a:r>
          </a:p>
        </p:txBody>
      </p:sp>
      <p:sp>
        <p:nvSpPr>
          <p:cNvPr id="42029" name="文本框 42028">
            <a:extLst>
              <a:ext uri="{FF2B5EF4-FFF2-40B4-BE49-F238E27FC236}">
                <a16:creationId xmlns:a16="http://schemas.microsoft.com/office/drawing/2014/main" id="{A69C3C0A-A5E8-407B-8533-2FE49D4F3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4105276"/>
            <a:ext cx="393700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030" name="文本框 42029">
            <a:extLst>
              <a:ext uri="{FF2B5EF4-FFF2-40B4-BE49-F238E27FC236}">
                <a16:creationId xmlns:a16="http://schemas.microsoft.com/office/drawing/2014/main" id="{C566BF72-5329-4CFB-B038-9D9F63C49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1" y="6108700"/>
            <a:ext cx="82264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j=0,B[1]=B[6] 即B[j+1]=B[i],故Fail[6]=1即Fail[i]=Fail[ j]+1</a:t>
            </a:r>
          </a:p>
        </p:txBody>
      </p:sp>
      <p:sp>
        <p:nvSpPr>
          <p:cNvPr id="42031" name="直接连接符 42030">
            <a:extLst>
              <a:ext uri="{FF2B5EF4-FFF2-40B4-BE49-F238E27FC236}">
                <a16:creationId xmlns:a16="http://schemas.microsoft.com/office/drawing/2014/main" id="{624D5D7A-8822-4956-ACA7-A8F345DF4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789" y="3846514"/>
            <a:ext cx="261937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032" name="直接连接符 42031">
            <a:extLst>
              <a:ext uri="{FF2B5EF4-FFF2-40B4-BE49-F238E27FC236}">
                <a16:creationId xmlns:a16="http://schemas.microsoft.com/office/drawing/2014/main" id="{CC2C11CB-6F67-413B-A3BA-1D117AD8D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2884488"/>
            <a:ext cx="2619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033" name="文本框 42032">
            <a:extLst>
              <a:ext uri="{FF2B5EF4-FFF2-40B4-BE49-F238E27FC236}">
                <a16:creationId xmlns:a16="http://schemas.microsoft.com/office/drawing/2014/main" id="{1ACE18B2-85E0-40DF-8545-453B6201EF6A}"/>
              </a:ext>
            </a:extLst>
          </p:cNvPr>
          <p:cNvSpPr txBox="1"/>
          <p:nvPr/>
        </p:nvSpPr>
        <p:spPr>
          <a:xfrm>
            <a:off x="1727200" y="3297239"/>
            <a:ext cx="3663950" cy="1311275"/>
          </a:xfrm>
          <a:prstGeom prst="rect">
            <a:avLst/>
          </a:prstGeom>
          <a:noFill/>
          <a:ln w="9525">
            <a:noFill/>
            <a:miter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noProof="1">
                <a:solidFill>
                  <a:srgbClr val="80008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//</a:t>
            </a:r>
            <a:r>
              <a:rPr lang="zh-CN" altLang="en-US" sz="2000" b="1" noProof="1">
                <a:solidFill>
                  <a:srgbClr val="80008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2" charset="-122"/>
                <a:cs typeface="+mn-ea"/>
              </a:rPr>
              <a:t>求</a:t>
            </a:r>
            <a:r>
              <a:rPr lang="zh-CN" altLang="en-US" sz="2000" b="1" noProof="1">
                <a:solidFill>
                  <a:srgbClr val="80008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Fail[i]</a:t>
            </a:r>
            <a:endParaRPr lang="zh-CN" altLang="en-US" sz="2000" b="1" noProof="1">
              <a:solidFill>
                <a:srgbClr val="80008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noProof="1">
                <a:solidFill>
                  <a:srgbClr val="80008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j=Fail[i-1];</a:t>
            </a:r>
            <a:endParaRPr lang="zh-CN" altLang="en-US" sz="2000" b="1" noProof="1">
              <a:solidFill>
                <a:srgbClr val="80008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noProof="1">
                <a:solidFill>
                  <a:srgbClr val="80008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while(B[j+1]!=B[i])j=Fail[ j ];</a:t>
            </a:r>
            <a:endParaRPr lang="zh-CN" altLang="en-US" sz="2000" b="1" noProof="1">
              <a:solidFill>
                <a:srgbClr val="80008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noProof="1">
                <a:solidFill>
                  <a:srgbClr val="80008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Fail[i]=j+1;</a:t>
            </a:r>
            <a:endParaRPr lang="zh-CN" altLang="en-US" sz="2000" b="1" noProof="1">
              <a:solidFill>
                <a:srgbClr val="80008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034" name="文本框 42033">
            <a:extLst>
              <a:ext uri="{FF2B5EF4-FFF2-40B4-BE49-F238E27FC236}">
                <a16:creationId xmlns:a16="http://schemas.microsoft.com/office/drawing/2014/main" id="{1F56CAC5-1496-4368-960B-2277AE7A6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1" y="2867026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1 </a:t>
            </a:r>
          </a:p>
        </p:txBody>
      </p:sp>
      <p:sp>
        <p:nvSpPr>
          <p:cNvPr id="42035" name="文本框 42034">
            <a:extLst>
              <a:ext uri="{FF2B5EF4-FFF2-40B4-BE49-F238E27FC236}">
                <a16:creationId xmlns:a16="http://schemas.microsoft.com/office/drawing/2014/main" id="{8ECD14F9-3174-44A0-8EE7-44B737FF3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4086226"/>
            <a:ext cx="392112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j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036" name="文本框 42035">
            <a:extLst>
              <a:ext uri="{FF2B5EF4-FFF2-40B4-BE49-F238E27FC236}">
                <a16:creationId xmlns:a16="http://schemas.microsoft.com/office/drawing/2014/main" id="{52861B78-A735-4B78-8A84-752E48B55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1" y="1647826"/>
            <a:ext cx="392113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FF0000"/>
                </a:solidFill>
              </a:rPr>
              <a:t>i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037" name="直接连接符 42036">
            <a:extLst>
              <a:ext uri="{FF2B5EF4-FFF2-40B4-BE49-F238E27FC236}">
                <a16:creationId xmlns:a16="http://schemas.microsoft.com/office/drawing/2014/main" id="{DFF43D3F-6AE1-4538-A3EC-5D25927B8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4689" y="3840164"/>
            <a:ext cx="261937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038" name="直接连接符 42037">
            <a:extLst>
              <a:ext uri="{FF2B5EF4-FFF2-40B4-BE49-F238E27FC236}">
                <a16:creationId xmlns:a16="http://schemas.microsoft.com/office/drawing/2014/main" id="{144908B0-61B7-443D-8DA3-650912F4C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6750" y="2878138"/>
            <a:ext cx="2619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039" name="文本框 42038">
            <a:extLst>
              <a:ext uri="{FF2B5EF4-FFF2-40B4-BE49-F238E27FC236}">
                <a16:creationId xmlns:a16="http://schemas.microsoft.com/office/drawing/2014/main" id="{09DAAFBE-2C54-4812-9E20-F092BCB9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0" y="4667250"/>
            <a:ext cx="5227638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B[7]=B[2]即B[i]=B[j+1]  故Fail[7]=1+1 即Fail[i]=j+1</a:t>
            </a:r>
          </a:p>
        </p:txBody>
      </p:sp>
      <p:sp>
        <p:nvSpPr>
          <p:cNvPr id="42040" name="文本框 42039">
            <a:extLst>
              <a:ext uri="{FF2B5EF4-FFF2-40B4-BE49-F238E27FC236}">
                <a16:creationId xmlns:a16="http://schemas.microsoft.com/office/drawing/2014/main" id="{6D697418-7D9B-40C9-B8AF-1B97952CB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1" y="2884489"/>
            <a:ext cx="612775" cy="549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FF"/>
                </a:solidFill>
              </a:rPr>
              <a:t> 2 </a:t>
            </a:r>
          </a:p>
        </p:txBody>
      </p:sp>
      <p:sp>
        <p:nvSpPr>
          <p:cNvPr id="43064" name="文本框 42040">
            <a:extLst>
              <a:ext uri="{FF2B5EF4-FFF2-40B4-BE49-F238E27FC236}">
                <a16:creationId xmlns:a16="http://schemas.microsoft.com/office/drawing/2014/main" id="{5BBF333E-2253-466E-B174-15379D1C0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4" y="2408239"/>
            <a:ext cx="612775" cy="5476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B </a:t>
            </a:r>
          </a:p>
        </p:txBody>
      </p:sp>
      <p:sp>
        <p:nvSpPr>
          <p:cNvPr id="43065" name="文本框 42041">
            <a:extLst>
              <a:ext uri="{FF2B5EF4-FFF2-40B4-BE49-F238E27FC236}">
                <a16:creationId xmlns:a16="http://schemas.microsoft.com/office/drawing/2014/main" id="{42416C84-A545-4973-83C8-A11A7287D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64" y="3248025"/>
            <a:ext cx="612775" cy="5476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6600"/>
                </a:solidFill>
              </a:rPr>
              <a:t> B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3" dur="2000" fill="hold"/>
                                        <p:tgtEl>
                                          <p:spTgt spid="42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73" dur="1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0" dur="2000" fill="hold"/>
                                        <p:tgtEl>
                                          <p:spTgt spid="420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bldLvl="0"/>
      <p:bldP spid="41994" grpId="0" bldLvl="0"/>
      <p:bldP spid="41994" grpId="1" bldLvl="0"/>
      <p:bldP spid="41994" grpId="2" bldLvl="0"/>
      <p:bldP spid="42010" grpId="0" bldLvl="0"/>
      <p:bldP spid="42010" grpId="1" bldLvl="0"/>
      <p:bldP spid="42011" grpId="0" bldLvl="0"/>
      <p:bldP spid="42012" grpId="0" bldLvl="0"/>
      <p:bldP spid="42014" grpId="0" bldLvl="0"/>
      <p:bldP spid="42015" grpId="0" bldLvl="0"/>
      <p:bldP spid="42017" grpId="0" bldLvl="0"/>
      <p:bldP spid="42018" grpId="0" bldLvl="0"/>
      <p:bldP spid="42029" grpId="0" bldLvl="0"/>
      <p:bldP spid="42030" grpId="0" bldLvl="0" animBg="1"/>
      <p:bldP spid="42034" grpId="0" bldLvl="0"/>
      <p:bldP spid="42034" grpId="1" bldLvl="0"/>
      <p:bldP spid="42035" grpId="0" bldLvl="0"/>
      <p:bldP spid="42036" grpId="0" bldLvl="0"/>
      <p:bldP spid="42039" grpId="0" bldLvl="0"/>
      <p:bldP spid="42040" grpId="0" bldLvl="0"/>
      <p:bldP spid="42040" grpId="1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>
            <a:extLst>
              <a:ext uri="{FF2B5EF4-FFF2-40B4-BE49-F238E27FC236}">
                <a16:creationId xmlns:a16="http://schemas.microsoft.com/office/drawing/2014/main" id="{342CE5D9-7796-4F80-BEF7-7A084C0A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226" y="2708275"/>
            <a:ext cx="2879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KMP简介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3009">
            <a:extLst>
              <a:ext uri="{FF2B5EF4-FFF2-40B4-BE49-F238E27FC236}">
                <a16:creationId xmlns:a16="http://schemas.microsoft.com/office/drawing/2014/main" id="{6E3D9D2E-0C7A-47A2-A59D-801877D9B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201864"/>
            <a:ext cx="7200900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</a:rPr>
              <a:t>Fail[1]=0;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</a:rPr>
              <a:t>j=0;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</a:rPr>
              <a:t>for(i=2;i&lt;=m;i++)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</a:rPr>
              <a:t>   while (j&gt;0 &amp;&amp; B[ j+1]!=B[i]) j=Fail[ j];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</a:rPr>
              <a:t>   if(B[ j+1]==B[i]) j++;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</a:rPr>
              <a:t>   Fail[i]=j;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4034" name="TextBox 3">
            <a:extLst>
              <a:ext uri="{FF2B5EF4-FFF2-40B4-BE49-F238E27FC236}">
                <a16:creationId xmlns:a16="http://schemas.microsoft.com/office/drawing/2014/main" id="{275054D8-472F-4A40-9A13-81583CD1F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KMP预处理代码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35" name="文本框 43011">
            <a:extLst>
              <a:ext uri="{FF2B5EF4-FFF2-40B4-BE49-F238E27FC236}">
                <a16:creationId xmlns:a16="http://schemas.microsoft.com/office/drawing/2014/main" id="{E40FC292-BE78-43B6-B5D9-8BC662C96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1268413"/>
            <a:ext cx="8602663" cy="933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事先求出数组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j]，表示当匹配到B数组的第j个字母而第j+1个字母不能匹配了时，新的j最大是多少。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j]应该是所有满足B[1</a:t>
            </a:r>
            <a:r>
              <a: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j]]=B[j-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j]+1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j]的最大值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4036" name="文本框 43012">
            <a:extLst>
              <a:ext uri="{FF2B5EF4-FFF2-40B4-BE49-F238E27FC236}">
                <a16:creationId xmlns:a16="http://schemas.microsoft.com/office/drawing/2014/main" id="{A033EF20-0EB5-4A5B-9577-3FCDE35D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3032126"/>
            <a:ext cx="3019425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//依次求Fail[i]</a:t>
            </a:r>
          </a:p>
        </p:txBody>
      </p:sp>
      <p:sp>
        <p:nvSpPr>
          <p:cNvPr id="44037" name="文本框 43013">
            <a:extLst>
              <a:ext uri="{FF2B5EF4-FFF2-40B4-BE49-F238E27FC236}">
                <a16:creationId xmlns:a16="http://schemas.microsoft.com/office/drawing/2014/main" id="{202295CD-8398-4CDC-A9D7-EEEFD947F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1" y="3459164"/>
            <a:ext cx="4962525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//当B[i]与B[ j+1]不匹配时，减小 j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3">
            <a:extLst>
              <a:ext uri="{FF2B5EF4-FFF2-40B4-BE49-F238E27FC236}">
                <a16:creationId xmlns:a16="http://schemas.microsoft.com/office/drawing/2014/main" id="{BBBA1B6A-CCEB-4CCB-9827-38FC72673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完整的KMP代码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5058" name="文本框 44034">
            <a:extLst>
              <a:ext uri="{FF2B5EF4-FFF2-40B4-BE49-F238E27FC236}">
                <a16:creationId xmlns:a16="http://schemas.microsoft.com/office/drawing/2014/main" id="{1AA7E79B-C45B-40D1-8F22-06FB1B1EB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1268413"/>
            <a:ext cx="8893175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char </a:t>
            </a:r>
            <a:r>
              <a:rPr lang="en-US" altLang="zh-CN" sz="1600">
                <a:solidFill>
                  <a:srgbClr val="000000"/>
                </a:solidFill>
              </a:rPr>
              <a:t>A</a:t>
            </a:r>
            <a:r>
              <a:rPr lang="zh-CN" altLang="en-US" sz="1600">
                <a:solidFill>
                  <a:srgbClr val="000000"/>
                </a:solidFill>
              </a:rPr>
              <a:t>[1000], </a:t>
            </a:r>
            <a:r>
              <a:rPr lang="en-US" altLang="zh-CN" sz="1600">
                <a:solidFill>
                  <a:srgbClr val="000000"/>
                </a:solidFill>
              </a:rPr>
              <a:t>B</a:t>
            </a:r>
            <a:r>
              <a:rPr lang="zh-CN" altLang="en-US" sz="1600">
                <a:solidFill>
                  <a:srgbClr val="000000"/>
                </a:solidFill>
              </a:rPr>
              <a:t>[1000];</a:t>
            </a:r>
            <a:r>
              <a:rPr lang="en-US" altLang="zh-CN" sz="1600">
                <a:solidFill>
                  <a:srgbClr val="000000"/>
                </a:solidFill>
              </a:rPr>
              <a:t>     </a:t>
            </a:r>
            <a:r>
              <a:rPr lang="zh-CN" altLang="en-US" sz="1600">
                <a:solidFill>
                  <a:srgbClr val="000000"/>
                </a:solidFill>
              </a:rPr>
              <a:t>int i,j,m,n,</a:t>
            </a:r>
            <a:r>
              <a:rPr lang="en-US" altLang="zh-CN" sz="1600">
                <a:solidFill>
                  <a:srgbClr val="000000"/>
                </a:solidFill>
              </a:rPr>
              <a:t>Fail[</a:t>
            </a:r>
            <a:r>
              <a:rPr lang="zh-CN" altLang="en-US" sz="1600">
                <a:solidFill>
                  <a:srgbClr val="000000"/>
                </a:solidFill>
              </a:rPr>
              <a:t>1000];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scanf("%s",&amp;A[1]);  scanf("%s",&amp;B[1]);   A[0]=B[0]=' ';     </a:t>
            </a:r>
            <a:r>
              <a:rPr lang="zh-CN" altLang="en-US" sz="1600">
                <a:solidFill>
                  <a:srgbClr val="0070C0"/>
                </a:solidFill>
              </a:rPr>
              <a:t> //对齐位数，从第1位开始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n=strlen(A)-1;   m=strlen(B)-1;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void kmp()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  </a:t>
            </a:r>
            <a:r>
              <a:rPr lang="en-US" altLang="zh-CN" sz="1600">
                <a:solidFill>
                  <a:srgbClr val="000000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 </a:t>
            </a:r>
            <a:r>
              <a:rPr lang="zh-CN" altLang="en-US" sz="1600">
                <a:solidFill>
                  <a:srgbClr val="0000FF"/>
                </a:solidFill>
              </a:rPr>
              <a:t>//建立</a:t>
            </a:r>
            <a:r>
              <a:rPr lang="en-US" altLang="zh-CN" sz="1600">
                <a:solidFill>
                  <a:srgbClr val="0000FF"/>
                </a:solidFill>
              </a:rPr>
              <a:t>Fail[</a:t>
            </a:r>
            <a:r>
              <a:rPr lang="zh-CN" altLang="en-US" sz="1600">
                <a:solidFill>
                  <a:srgbClr val="0000FF"/>
                </a:solidFill>
              </a:rPr>
              <a:t> ]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  </a:t>
            </a:r>
            <a:r>
              <a:rPr lang="en-US" altLang="zh-CN" sz="1600">
                <a:solidFill>
                  <a:srgbClr val="000000"/>
                </a:solidFill>
              </a:rPr>
              <a:t>  Fail[</a:t>
            </a:r>
            <a:r>
              <a:rPr lang="zh-CN" altLang="en-US" sz="1600">
                <a:solidFill>
                  <a:srgbClr val="000000"/>
                </a:solidFill>
              </a:rPr>
              <a:t>1]=j=0;        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  </a:t>
            </a:r>
            <a:r>
              <a:rPr lang="en-US" altLang="zh-CN" sz="1600">
                <a:solidFill>
                  <a:srgbClr val="000000"/>
                </a:solidFill>
              </a:rPr>
              <a:t>  </a:t>
            </a:r>
            <a:r>
              <a:rPr lang="zh-CN" altLang="en-US" sz="1600">
                <a:solidFill>
                  <a:srgbClr val="000000"/>
                </a:solidFill>
              </a:rPr>
              <a:t>for(i=2;i&lt;=m;i++)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  </a:t>
            </a:r>
            <a:r>
              <a:rPr lang="en-US" altLang="zh-CN" sz="1600">
                <a:solidFill>
                  <a:srgbClr val="000000"/>
                </a:solidFill>
              </a:rPr>
              <a:t>  </a:t>
            </a:r>
            <a:r>
              <a:rPr lang="zh-CN" altLang="en-US" sz="1600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    </a:t>
            </a:r>
            <a:r>
              <a:rPr lang="en-US" altLang="zh-CN" sz="1600">
                <a:solidFill>
                  <a:srgbClr val="000000"/>
                </a:solidFill>
              </a:rPr>
              <a:t>    </a:t>
            </a:r>
            <a:r>
              <a:rPr lang="zh-CN" altLang="en-US" sz="1600">
                <a:solidFill>
                  <a:srgbClr val="000000"/>
                </a:solidFill>
              </a:rPr>
              <a:t>while(j&gt;0&amp;&amp;</a:t>
            </a:r>
            <a:r>
              <a:rPr lang="en-US" altLang="zh-CN" sz="1600">
                <a:solidFill>
                  <a:srgbClr val="000000"/>
                </a:solidFill>
              </a:rPr>
              <a:t>B</a:t>
            </a:r>
            <a:r>
              <a:rPr lang="zh-CN" altLang="en-US" sz="1600">
                <a:solidFill>
                  <a:srgbClr val="000000"/>
                </a:solidFill>
              </a:rPr>
              <a:t>[j+1]!=</a:t>
            </a:r>
            <a:r>
              <a:rPr lang="en-US" altLang="zh-CN" sz="1600">
                <a:solidFill>
                  <a:srgbClr val="000000"/>
                </a:solidFill>
              </a:rPr>
              <a:t>B</a:t>
            </a:r>
            <a:r>
              <a:rPr lang="zh-CN" altLang="en-US" sz="1600">
                <a:solidFill>
                  <a:srgbClr val="000000"/>
                </a:solidFill>
              </a:rPr>
              <a:t>[i])j=</a:t>
            </a:r>
            <a:r>
              <a:rPr lang="en-US" altLang="zh-CN" sz="1600">
                <a:solidFill>
                  <a:srgbClr val="000000"/>
                </a:solidFill>
              </a:rPr>
              <a:t>Fail[</a:t>
            </a:r>
            <a:r>
              <a:rPr lang="zh-CN" altLang="en-US" sz="1600">
                <a:solidFill>
                  <a:srgbClr val="000000"/>
                </a:solidFill>
              </a:rPr>
              <a:t>j];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    </a:t>
            </a:r>
            <a:r>
              <a:rPr lang="en-US" altLang="zh-CN" sz="1600">
                <a:solidFill>
                  <a:srgbClr val="000000"/>
                </a:solidFill>
              </a:rPr>
              <a:t>    </a:t>
            </a:r>
            <a:r>
              <a:rPr lang="zh-CN" altLang="en-US" sz="1600">
                <a:solidFill>
                  <a:srgbClr val="000000"/>
                </a:solidFill>
              </a:rPr>
              <a:t>if(</a:t>
            </a:r>
            <a:r>
              <a:rPr lang="en-US" altLang="zh-CN" sz="1600">
                <a:solidFill>
                  <a:srgbClr val="000000"/>
                </a:solidFill>
              </a:rPr>
              <a:t>B</a:t>
            </a:r>
            <a:r>
              <a:rPr lang="zh-CN" altLang="en-US" sz="1600">
                <a:solidFill>
                  <a:srgbClr val="000000"/>
                </a:solidFill>
              </a:rPr>
              <a:t>[j+1]==</a:t>
            </a:r>
            <a:r>
              <a:rPr lang="en-US" altLang="zh-CN" sz="1600">
                <a:solidFill>
                  <a:srgbClr val="000000"/>
                </a:solidFill>
              </a:rPr>
              <a:t>B</a:t>
            </a:r>
            <a:r>
              <a:rPr lang="zh-CN" altLang="en-US" sz="1600">
                <a:solidFill>
                  <a:srgbClr val="000000"/>
                </a:solidFill>
              </a:rPr>
              <a:t>[i]) j++;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    </a:t>
            </a:r>
            <a:r>
              <a:rPr lang="en-US" altLang="zh-CN" sz="1600">
                <a:solidFill>
                  <a:srgbClr val="000000"/>
                </a:solidFill>
              </a:rPr>
              <a:t>    Fail[</a:t>
            </a:r>
            <a:r>
              <a:rPr lang="zh-CN" altLang="en-US" sz="1600">
                <a:solidFill>
                  <a:srgbClr val="000000"/>
                </a:solidFill>
              </a:rPr>
              <a:t>i]=j;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  </a:t>
            </a:r>
            <a:r>
              <a:rPr lang="en-US" altLang="zh-CN" sz="1600">
                <a:solidFill>
                  <a:srgbClr val="000000"/>
                </a:solidFill>
              </a:rPr>
              <a:t>  </a:t>
            </a:r>
            <a:r>
              <a:rPr lang="zh-CN" altLang="en-US" sz="1600">
                <a:solidFill>
                  <a:srgbClr val="000000"/>
                </a:solidFill>
              </a:rPr>
              <a:t>}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  </a:t>
            </a:r>
            <a:r>
              <a:rPr lang="en-US" altLang="zh-CN" sz="1600">
                <a:solidFill>
                  <a:srgbClr val="000000"/>
                </a:solidFill>
              </a:rPr>
              <a:t> </a:t>
            </a:r>
            <a:r>
              <a:rPr lang="en-US" altLang="zh-CN" sz="1600">
                <a:solidFill>
                  <a:srgbClr val="0000FF"/>
                </a:solidFill>
              </a:rPr>
              <a:t> </a:t>
            </a:r>
            <a:r>
              <a:rPr lang="zh-CN" altLang="en-US" sz="1600">
                <a:solidFill>
                  <a:srgbClr val="0000FF"/>
                </a:solidFill>
              </a:rPr>
              <a:t>// 寻找匹配的位置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  </a:t>
            </a:r>
            <a:r>
              <a:rPr lang="en-US" altLang="zh-CN" sz="1600">
                <a:solidFill>
                  <a:srgbClr val="000000"/>
                </a:solidFill>
              </a:rPr>
              <a:t>  </a:t>
            </a:r>
            <a:r>
              <a:rPr lang="zh-CN" altLang="en-US" sz="1600">
                <a:solidFill>
                  <a:srgbClr val="000000"/>
                </a:solidFill>
              </a:rPr>
              <a:t>j=0;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  </a:t>
            </a:r>
            <a:r>
              <a:rPr lang="en-US" altLang="zh-CN" sz="1600">
                <a:solidFill>
                  <a:srgbClr val="000000"/>
                </a:solidFill>
              </a:rPr>
              <a:t>  </a:t>
            </a:r>
            <a:r>
              <a:rPr lang="zh-CN" altLang="en-US" sz="1600">
                <a:solidFill>
                  <a:srgbClr val="000000"/>
                </a:solidFill>
              </a:rPr>
              <a:t>for(i=1;i&lt;=n;i++)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  </a:t>
            </a:r>
            <a:r>
              <a:rPr lang="en-US" altLang="zh-CN" sz="1600">
                <a:solidFill>
                  <a:srgbClr val="000000"/>
                </a:solidFill>
              </a:rPr>
              <a:t>  </a:t>
            </a:r>
            <a:r>
              <a:rPr lang="zh-CN" altLang="en-US" sz="1600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    </a:t>
            </a:r>
            <a:r>
              <a:rPr lang="en-US" altLang="zh-CN" sz="1600">
                <a:solidFill>
                  <a:srgbClr val="000000"/>
                </a:solidFill>
              </a:rPr>
              <a:t>    </a:t>
            </a:r>
            <a:r>
              <a:rPr lang="zh-CN" altLang="en-US" sz="1600">
                <a:solidFill>
                  <a:srgbClr val="000000"/>
                </a:solidFill>
              </a:rPr>
              <a:t>while(j&gt;0 &amp;&amp; </a:t>
            </a:r>
            <a:r>
              <a:rPr lang="en-US" altLang="zh-CN" sz="1600">
                <a:solidFill>
                  <a:srgbClr val="000000"/>
                </a:solidFill>
              </a:rPr>
              <a:t>B</a:t>
            </a:r>
            <a:r>
              <a:rPr lang="zh-CN" altLang="en-US" sz="1600">
                <a:solidFill>
                  <a:srgbClr val="000000"/>
                </a:solidFill>
              </a:rPr>
              <a:t>[j+1]!=</a:t>
            </a:r>
            <a:r>
              <a:rPr lang="en-US" altLang="zh-CN" sz="1600">
                <a:solidFill>
                  <a:srgbClr val="000000"/>
                </a:solidFill>
              </a:rPr>
              <a:t>A</a:t>
            </a:r>
            <a:r>
              <a:rPr lang="zh-CN" altLang="en-US" sz="1600">
                <a:solidFill>
                  <a:srgbClr val="000000"/>
                </a:solidFill>
              </a:rPr>
              <a:t>[i])j=</a:t>
            </a:r>
            <a:r>
              <a:rPr lang="en-US" altLang="zh-CN" sz="1600">
                <a:solidFill>
                  <a:srgbClr val="000000"/>
                </a:solidFill>
              </a:rPr>
              <a:t>Fail[</a:t>
            </a:r>
            <a:r>
              <a:rPr lang="zh-CN" altLang="en-US" sz="1600">
                <a:solidFill>
                  <a:srgbClr val="000000"/>
                </a:solidFill>
              </a:rPr>
              <a:t>j];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    </a:t>
            </a:r>
            <a:r>
              <a:rPr lang="en-US" altLang="zh-CN" sz="1600">
                <a:solidFill>
                  <a:srgbClr val="000000"/>
                </a:solidFill>
              </a:rPr>
              <a:t>    </a:t>
            </a:r>
            <a:r>
              <a:rPr lang="zh-CN" altLang="en-US" sz="1600">
                <a:solidFill>
                  <a:srgbClr val="000000"/>
                </a:solidFill>
              </a:rPr>
              <a:t>if(</a:t>
            </a:r>
            <a:r>
              <a:rPr lang="en-US" altLang="zh-CN" sz="1600">
                <a:solidFill>
                  <a:srgbClr val="000000"/>
                </a:solidFill>
              </a:rPr>
              <a:t>B</a:t>
            </a:r>
            <a:r>
              <a:rPr lang="zh-CN" altLang="en-US" sz="1600">
                <a:solidFill>
                  <a:srgbClr val="000000"/>
                </a:solidFill>
              </a:rPr>
              <a:t>[j+1]==</a:t>
            </a:r>
            <a:r>
              <a:rPr lang="en-US" altLang="zh-CN" sz="1600">
                <a:solidFill>
                  <a:srgbClr val="000000"/>
                </a:solidFill>
              </a:rPr>
              <a:t>A</a:t>
            </a:r>
            <a:r>
              <a:rPr lang="zh-CN" altLang="en-US" sz="1600">
                <a:solidFill>
                  <a:srgbClr val="000000"/>
                </a:solidFill>
              </a:rPr>
              <a:t>[i]) j++;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    </a:t>
            </a:r>
            <a:r>
              <a:rPr lang="en-US" altLang="zh-CN" sz="1600">
                <a:solidFill>
                  <a:srgbClr val="000000"/>
                </a:solidFill>
              </a:rPr>
              <a:t>    </a:t>
            </a:r>
            <a:r>
              <a:rPr lang="zh-CN" altLang="en-US" sz="1600">
                <a:solidFill>
                  <a:srgbClr val="000000"/>
                </a:solidFill>
              </a:rPr>
              <a:t>if(j==m)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    </a:t>
            </a:r>
            <a:r>
              <a:rPr lang="en-US" altLang="zh-CN" sz="1600">
                <a:solidFill>
                  <a:srgbClr val="000000"/>
                </a:solidFill>
              </a:rPr>
              <a:t>    </a:t>
            </a:r>
            <a:r>
              <a:rPr lang="zh-CN" altLang="en-US" sz="1600">
                <a:solidFill>
                  <a:srgbClr val="000000"/>
                </a:solidFill>
              </a:rPr>
              <a:t>{  cout&lt;&lt;"match: "&lt;&lt;i-m+1&lt;&lt;endl; </a:t>
            </a:r>
            <a:r>
              <a:rPr lang="en-US" altLang="zh-CN" sz="1600">
                <a:solidFill>
                  <a:srgbClr val="000000"/>
                </a:solidFill>
              </a:rPr>
              <a:t> </a:t>
            </a:r>
            <a:r>
              <a:rPr lang="zh-CN" altLang="en-US" sz="1600">
                <a:solidFill>
                  <a:srgbClr val="000000"/>
                </a:solidFill>
              </a:rPr>
              <a:t>j=</a:t>
            </a:r>
            <a:r>
              <a:rPr lang="en-US" altLang="zh-CN" sz="1600">
                <a:solidFill>
                  <a:srgbClr val="000000"/>
                </a:solidFill>
              </a:rPr>
              <a:t>Fail[</a:t>
            </a:r>
            <a:r>
              <a:rPr lang="zh-CN" altLang="en-US" sz="1600">
                <a:solidFill>
                  <a:srgbClr val="000000"/>
                </a:solidFill>
              </a:rPr>
              <a:t>j];</a:t>
            </a:r>
            <a:r>
              <a:rPr lang="en-US" altLang="zh-CN" sz="1600">
                <a:solidFill>
                  <a:srgbClr val="000000"/>
                </a:solidFill>
              </a:rPr>
              <a:t> </a:t>
            </a:r>
            <a:r>
              <a:rPr lang="zh-CN" altLang="en-US" sz="1600">
                <a:solidFill>
                  <a:srgbClr val="000000"/>
                </a:solidFill>
              </a:rPr>
              <a:t>}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  </a:t>
            </a:r>
            <a:r>
              <a:rPr lang="en-US" altLang="zh-CN" sz="1600">
                <a:solidFill>
                  <a:srgbClr val="000000"/>
                </a:solidFill>
              </a:rPr>
              <a:t>  </a:t>
            </a:r>
            <a:r>
              <a:rPr lang="zh-CN" altLang="en-US" sz="1600">
                <a:solidFill>
                  <a:srgbClr val="000000"/>
                </a:solidFill>
              </a:rPr>
              <a:t>}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5057">
            <a:extLst>
              <a:ext uri="{FF2B5EF4-FFF2-40B4-BE49-F238E27FC236}">
                <a16:creationId xmlns:a16="http://schemas.microsoft.com/office/drawing/2014/main" id="{BF7DD751-BA0B-4110-9D03-9D0A6FC34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1087439"/>
            <a:ext cx="7908925" cy="560768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string A,B;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int KMP()  //从第0位开始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  int n,m,i,j,ans=0;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  cin&gt;&gt;B&gt;&gt;A;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  n=A.length()-1;  m=B.length()-1;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  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</a:t>
            </a:r>
            <a:r>
              <a:rPr lang="zh-CN" altLang="en-US" sz="1600">
                <a:solidFill>
                  <a:srgbClr val="FF0000"/>
                </a:solidFill>
              </a:rPr>
              <a:t>  Fail[0]=j=-1;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  for(i=1;i&lt;=m;i++)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  {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		while(j&gt;-1&amp;&amp;B[j+1]!=B[i])j=Fail[j];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		if(B[j+1]==B[i])j++;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		Fail[i]=j;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  }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  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</a:t>
            </a:r>
            <a:r>
              <a:rPr lang="zh-CN" altLang="en-US" sz="1600">
                <a:solidFill>
                  <a:srgbClr val="FF0000"/>
                </a:solidFill>
              </a:rPr>
              <a:t>  j=-1;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  for(i=0;i&lt;=n;i++)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  {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		while(j&gt;-1&amp;&amp;B[j+1]!=A[i])j=Fail[j];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		if(B[j+1]==A[i])j++;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		if(j==m)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		{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			  ans++; j=Fail[j];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		}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  }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	  return ans;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6082" name="TextBox 3">
            <a:extLst>
              <a:ext uri="{FF2B5EF4-FFF2-40B4-BE49-F238E27FC236}">
                <a16:creationId xmlns:a16="http://schemas.microsoft.com/office/drawing/2014/main" id="{FEC937C3-6C05-413E-A9D4-DC8775A38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完整的KMP代码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3">
            <a:extLst>
              <a:ext uri="{FF2B5EF4-FFF2-40B4-BE49-F238E27FC236}">
                <a16:creationId xmlns:a16="http://schemas.microsoft.com/office/drawing/2014/main" id="{C40E18EF-5D18-4112-A8DE-797093129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74625"/>
            <a:ext cx="343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KMP的时间复杂度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2" name="文本框 46082">
            <a:extLst>
              <a:ext uri="{FF2B5EF4-FFF2-40B4-BE49-F238E27FC236}">
                <a16:creationId xmlns:a16="http://schemas.microsoft.com/office/drawing/2014/main" id="{0CD50F40-33A6-4FD4-BB60-271449E83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1" y="4149726"/>
            <a:ext cx="7662863" cy="20313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对于变量j：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每一次执行while循环都会使j减小，最多只有n次减小的机会（j不能为负）。这就是说while循环总共最多执行了n次；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其它的改变j值的地方只有第五行。每次执行了这一行，j都只能加1，因此，整个过程中j最多加了n个1。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按照摊还分析的原则，平摊到每次for循环中后，一次for循环的复杂度为O(1)。整个过程显然是O(n)的。</a:t>
            </a:r>
          </a:p>
        </p:txBody>
      </p:sp>
      <p:sp>
        <p:nvSpPr>
          <p:cNvPr id="47107" name="文本框 46083">
            <a:extLst>
              <a:ext uri="{FF2B5EF4-FFF2-40B4-BE49-F238E27FC236}">
                <a16:creationId xmlns:a16="http://schemas.microsoft.com/office/drawing/2014/main" id="{C9272860-C7A1-4CBD-B51C-AD101567F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150938"/>
            <a:ext cx="5568950" cy="37195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j=0;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for(i=1;i&lt;=n;i++)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   while ( j&gt;0 &amp;&amp; B[ j+1 ]!=A[i])j=Fail[ j 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   if(B[ j+1 ]==A[i]) j++;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   if(j==m)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      cout&lt;&lt;"</a:t>
            </a:r>
            <a:r>
              <a:rPr lang="zh-CN" altLang="en-US" sz="2000" b="1">
                <a:solidFill>
                  <a:srgbClr val="000000"/>
                </a:solidFill>
                <a:ea typeface="幼圆" panose="02010509060101010101" pitchFamily="49" charset="-122"/>
              </a:rPr>
              <a:t>匹配位置："&lt;&lt;</a:t>
            </a:r>
            <a:r>
              <a:rPr lang="zh-CN" altLang="en-US" sz="2000" b="1">
                <a:solidFill>
                  <a:srgbClr val="000000"/>
                </a:solidFill>
              </a:rPr>
              <a:t>i-m+1&lt;&lt;endl;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      j=Fail[ j 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6085" name="文本框 46084">
            <a:extLst>
              <a:ext uri="{FF2B5EF4-FFF2-40B4-BE49-F238E27FC236}">
                <a16:creationId xmlns:a16="http://schemas.microsoft.com/office/drawing/2014/main" id="{9EC35EC0-7550-432D-AA57-DB47B94B4AFC}"/>
              </a:ext>
            </a:extLst>
          </p:cNvPr>
          <p:cNvSpPr txBox="1"/>
          <p:nvPr/>
        </p:nvSpPr>
        <p:spPr>
          <a:xfrm>
            <a:off x="5376863" y="1150938"/>
            <a:ext cx="3714750" cy="519112"/>
          </a:xfrm>
          <a:prstGeom prst="rect">
            <a:avLst/>
          </a:prstGeom>
          <a:noFill/>
          <a:ln w="9525">
            <a:noFill/>
            <a:miter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KMP的时间复杂度为</a:t>
            </a:r>
            <a:r>
              <a:rPr lang="zh-CN" altLang="en-US" sz="2800" b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O(n)</a:t>
            </a:r>
            <a:endParaRPr lang="zh-CN" altLang="en-US" sz="2800" b="1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46085">
            <a:extLst>
              <a:ext uri="{FF2B5EF4-FFF2-40B4-BE49-F238E27FC236}">
                <a16:creationId xmlns:a16="http://schemas.microsoft.com/office/drawing/2014/main" id="{793A85B7-D490-47ED-935F-863E6DB86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76" y="2028826"/>
            <a:ext cx="2149475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//j最多减小n次</a:t>
            </a:r>
          </a:p>
        </p:txBody>
      </p:sp>
      <p:sp>
        <p:nvSpPr>
          <p:cNvPr id="46086" name="文本框 46086">
            <a:extLst>
              <a:ext uri="{FF2B5EF4-FFF2-40B4-BE49-F238E27FC236}">
                <a16:creationId xmlns:a16="http://schemas.microsoft.com/office/drawing/2014/main" id="{799B4257-102D-48B9-800B-E919F7491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2413001"/>
            <a:ext cx="2147888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//i最多加n个1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/>
      <p:bldP spid="46085" grpId="0" animBg="1"/>
      <p:bldP spid="2" grpId="0" animBg="1"/>
      <p:bldP spid="4608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49153">
            <a:extLst>
              <a:ext uri="{FF2B5EF4-FFF2-40B4-BE49-F238E27FC236}">
                <a16:creationId xmlns:a16="http://schemas.microsoft.com/office/drawing/2014/main" id="{369E2AA2-708A-4556-9667-549F95594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字符串乘方NKOJ2202</a:t>
            </a:r>
          </a:p>
        </p:txBody>
      </p:sp>
      <p:sp>
        <p:nvSpPr>
          <p:cNvPr id="48130" name="文本框 49154">
            <a:extLst>
              <a:ext uri="{FF2B5EF4-FFF2-40B4-BE49-F238E27FC236}">
                <a16:creationId xmlns:a16="http://schemas.microsoft.com/office/drawing/2014/main" id="{2C1D4012-B92D-40E1-8338-7D939B4D0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1141413"/>
            <a:ext cx="8401050" cy="44815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给你两个字符串a和b，我们定义a*b表示他们相连接。例如a="abc",b="def",a*b="abcdef"。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如果字符串是重复出现的，我们可以用乘方来表示：a</a:t>
            </a:r>
            <a:r>
              <a:rPr lang="zh-CN" altLang="en-US" sz="2000" baseline="30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表示空字符串，a</a:t>
            </a:r>
            <a:r>
              <a:rPr lang="zh-CN" altLang="en-US" sz="2000" baseline="30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表示n个字符串a相连接。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输入：一个字符串(1&lt;=字符串长度&lt;=1000000)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 输出一个整数n,使得s=a</a:t>
            </a:r>
            <a:r>
              <a:rPr lang="zh-CN" altLang="en-US" sz="2000" baseline="30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，且n最大。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样例1：abcd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样例2：aaaa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样例3：ababab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样例1：1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样例2：4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样例3：3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50177">
            <a:extLst>
              <a:ext uri="{FF2B5EF4-FFF2-40B4-BE49-F238E27FC236}">
                <a16:creationId xmlns:a16="http://schemas.microsoft.com/office/drawing/2014/main" id="{75FA896A-E7D8-4FC5-BC9F-B363A7BA8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1247775"/>
            <a:ext cx="8636000" cy="30432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NKOJ2202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分析，如果存在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循环节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s= abababab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ail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00123456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-Fail[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]=2,恰好是</a:t>
            </a:r>
            <a:r>
              <a:rPr lang="zh-CN" altLang="en-US" sz="240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最小循环节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也就是如果有循环节的话，循环节的长度是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Len-Fail[Len]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50177">
            <a:extLst>
              <a:ext uri="{FF2B5EF4-FFF2-40B4-BE49-F238E27FC236}">
                <a16:creationId xmlns:a16="http://schemas.microsoft.com/office/drawing/2014/main" id="{FB09B21F-D677-42B2-84D3-C026E6A59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6" y="1041400"/>
            <a:ext cx="9128125" cy="4140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NKOJ2202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分析，如果存在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循环节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也就是如果有循环节的话，本题答案应该是Len/(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Len-Fail[Len]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但也要讨论没有循环节的情况，比如：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s=ababa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F=00123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循环节是"aba", 而Len/(Len-Fail[Len])=5/(5-3)是无法整除的，这种情况意味着没有循环节存在。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也就是Len%(Len-Fail[len])!=0，就是没有循环节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51201">
            <a:extLst>
              <a:ext uri="{FF2B5EF4-FFF2-40B4-BE49-F238E27FC236}">
                <a16:creationId xmlns:a16="http://schemas.microsoft.com/office/drawing/2014/main" id="{1B198CD2-C4B1-493C-AA43-43E71FD4F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Fail[]的性质</a:t>
            </a:r>
          </a:p>
        </p:txBody>
      </p:sp>
      <p:sp>
        <p:nvSpPr>
          <p:cNvPr id="51202" name="文本框 51202">
            <a:extLst>
              <a:ext uri="{FF2B5EF4-FFF2-40B4-BE49-F238E27FC236}">
                <a16:creationId xmlns:a16="http://schemas.microsoft.com/office/drawing/2014/main" id="{67963AE5-6E47-437B-9E17-F36FF55ED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43000"/>
            <a:ext cx="90297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如果Len%(Len-Fail[len])==0则字符串中必存在</a:t>
            </a:r>
            <a:r>
              <a:rPr lang="zh-CN" altLang="en-US" sz="240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最小循环节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该循环节长度为Len-Fail[len]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循环次数为Len/(Len-Fail[len])</a:t>
            </a:r>
          </a:p>
        </p:txBody>
      </p:sp>
      <p:sp>
        <p:nvSpPr>
          <p:cNvPr id="51203" name="文本框 1">
            <a:extLst>
              <a:ext uri="{FF2B5EF4-FFF2-40B4-BE49-F238E27FC236}">
                <a16:creationId xmlns:a16="http://schemas.microsoft.com/office/drawing/2014/main" id="{FDC08E69-B7B7-44A7-B95A-4DCB2D642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2709864"/>
            <a:ext cx="71755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其实下列情形仍可算出循环节，比如：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s=ababa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ba......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F=00123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len=7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fail[len]=fail[7]=5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len-fail[len]=7-5=2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循环节为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"ab"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52225">
            <a:extLst>
              <a:ext uri="{FF2B5EF4-FFF2-40B4-BE49-F238E27FC236}">
                <a16:creationId xmlns:a16="http://schemas.microsoft.com/office/drawing/2014/main" id="{CE7F9BC5-C836-4101-B10E-A7FB84F29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r>
              <a:rPr lang="zh-CN" altLang="en-US"/>
              <a:t>KMP</a:t>
            </a:r>
            <a:r>
              <a:rPr lang="zh-CN" altLang="en-US">
                <a:ea typeface="微软雅黑" panose="020B0503020204020204" pitchFamily="34" charset="-122"/>
              </a:rPr>
              <a:t>练习题</a:t>
            </a:r>
          </a:p>
        </p:txBody>
      </p:sp>
      <p:sp>
        <p:nvSpPr>
          <p:cNvPr id="52226" name="文本占位符 52226">
            <a:extLst>
              <a:ext uri="{FF2B5EF4-FFF2-40B4-BE49-F238E27FC236}">
                <a16:creationId xmlns:a16="http://schemas.microsoft.com/office/drawing/2014/main" id="{1236A674-F82A-4493-AECB-02E05076D6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/>
              <a:t>nkoi 2201,2202,</a:t>
            </a:r>
            <a:r>
              <a:rPr lang="zh-CN" altLang="en-US"/>
              <a:t>1315</a:t>
            </a:r>
            <a:r>
              <a:rPr lang="en-US" altLang="zh-CN"/>
              <a:t>,</a:t>
            </a:r>
            <a:r>
              <a:rPr lang="zh-CN" altLang="en-US"/>
              <a:t>1479</a:t>
            </a:r>
            <a:r>
              <a:rPr lang="en-US" altLang="zh-CN"/>
              <a:t>,</a:t>
            </a:r>
            <a:r>
              <a:rPr lang="zh-CN" altLang="en-US"/>
              <a:t>【</a:t>
            </a:r>
            <a:r>
              <a:rPr lang="en-US" altLang="zh-CN"/>
              <a:t>2080</a:t>
            </a:r>
            <a:r>
              <a:rPr lang="zh-CN" altLang="en-US"/>
              <a:t>】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7169">
            <a:extLst>
              <a:ext uri="{FF2B5EF4-FFF2-40B4-BE49-F238E27FC236}">
                <a16:creationId xmlns:a16="http://schemas.microsoft.com/office/drawing/2014/main" id="{ABFEB18D-C12E-4FA0-B8A5-0AD970692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89139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有一个字符串：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BBC ABCDAB ABCDABCDABDE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我们想知道，里面是否包含另一个字符串："</a:t>
            </a:r>
            <a:r>
              <a:rPr lang="zh-CN" altLang="en-US" sz="32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ABCDABD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图片 8193">
            <a:extLst>
              <a:ext uri="{FF2B5EF4-FFF2-40B4-BE49-F238E27FC236}">
                <a16:creationId xmlns:a16="http://schemas.microsoft.com/office/drawing/2014/main" id="{3D7B2281-8C7C-40C1-B2A6-130F9AD46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268414"/>
            <a:ext cx="87312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文本框 8194">
            <a:extLst>
              <a:ext uri="{FF2B5EF4-FFF2-40B4-BE49-F238E27FC236}">
                <a16:creationId xmlns:a16="http://schemas.microsoft.com/office/drawing/2014/main" id="{3BD98FD5-5197-4287-A81F-7885186FF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4149726"/>
            <a:ext cx="86407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首先，字符串</a:t>
            </a:r>
            <a:r>
              <a:rPr lang="en-US" altLang="zh-CN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"BBC ABCDAB ABCDABCDABDE"</a:t>
            </a: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的第一个字符与搜索词</a:t>
            </a:r>
            <a:r>
              <a:rPr lang="en-US" altLang="zh-CN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"ABCDABD"</a:t>
            </a: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的第一个字符，进行比较。因为</a:t>
            </a:r>
            <a:r>
              <a:rPr lang="en-US" altLang="zh-CN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en-US" altLang="zh-CN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不匹配，所以搜索词后移一位。</a:t>
            </a:r>
          </a:p>
        </p:txBody>
      </p:sp>
      <p:sp>
        <p:nvSpPr>
          <p:cNvPr id="9219" name="文本框 8195">
            <a:extLst>
              <a:ext uri="{FF2B5EF4-FFF2-40B4-BE49-F238E27FC236}">
                <a16:creationId xmlns:a16="http://schemas.microsoft.com/office/drawing/2014/main" id="{73E7DCBF-F4E4-457A-BD60-38AE5E619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227014"/>
            <a:ext cx="75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66"/>
                </a:solidFill>
              </a:rPr>
              <a:t>1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图片 9217" descr="C:\Users\何浪\Desktop\02140954-4d282a1fa8e644f69c0ad9a96b8d4e0f.png02140954-4d282a1fa8e644f69c0ad9a96b8d4e0f">
            <a:extLst>
              <a:ext uri="{FF2B5EF4-FFF2-40B4-BE49-F238E27FC236}">
                <a16:creationId xmlns:a16="http://schemas.microsoft.com/office/drawing/2014/main" id="{1D55E471-2FE7-47C1-BC33-F2AA05D95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358901"/>
            <a:ext cx="873125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文本框 9218">
            <a:extLst>
              <a:ext uri="{FF2B5EF4-FFF2-40B4-BE49-F238E27FC236}">
                <a16:creationId xmlns:a16="http://schemas.microsoft.com/office/drawing/2014/main" id="{9BE5B2D7-04E0-4712-82ED-E4F2800E4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4149725"/>
            <a:ext cx="8640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因为</a:t>
            </a:r>
            <a:r>
              <a:rPr lang="en-US" altLang="zh-CN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en-US" altLang="zh-CN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不匹配，搜索词再往后移。</a:t>
            </a:r>
          </a:p>
        </p:txBody>
      </p:sp>
      <p:sp>
        <p:nvSpPr>
          <p:cNvPr id="10243" name="文本框 9219">
            <a:extLst>
              <a:ext uri="{FF2B5EF4-FFF2-40B4-BE49-F238E27FC236}">
                <a16:creationId xmlns:a16="http://schemas.microsoft.com/office/drawing/2014/main" id="{656D2ACF-59ED-43FE-818A-8001DA604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227014"/>
            <a:ext cx="75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66"/>
                </a:solidFill>
              </a:rPr>
              <a:t>2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图片 10241" descr="C:\Users\何浪\Desktop\02140954-4d282a1fa8e644f69c0ad9a96b8d4e0f.png02140954-4d282a1fa8e644f69c0ad9a96b8d4e0f">
            <a:extLst>
              <a:ext uri="{FF2B5EF4-FFF2-40B4-BE49-F238E27FC236}">
                <a16:creationId xmlns:a16="http://schemas.microsoft.com/office/drawing/2014/main" id="{99CD3BFA-7198-4931-A3A7-A6EADAF79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358901"/>
            <a:ext cx="8339138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文本框 10242">
            <a:extLst>
              <a:ext uri="{FF2B5EF4-FFF2-40B4-BE49-F238E27FC236}">
                <a16:creationId xmlns:a16="http://schemas.microsoft.com/office/drawing/2014/main" id="{AA38ACF0-76C0-47C0-BB85-26C94AF22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4149726"/>
            <a:ext cx="86407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　就这样，直到字符串有一个字符，与搜索词的第一个字符相同为止。</a:t>
            </a:r>
          </a:p>
        </p:txBody>
      </p:sp>
      <p:sp>
        <p:nvSpPr>
          <p:cNvPr id="11267" name="文本框 10243">
            <a:extLst>
              <a:ext uri="{FF2B5EF4-FFF2-40B4-BE49-F238E27FC236}">
                <a16:creationId xmlns:a16="http://schemas.microsoft.com/office/drawing/2014/main" id="{F22A815B-94B4-42BA-B8C7-A37B5C9A8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227014"/>
            <a:ext cx="75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66"/>
                </a:solidFill>
              </a:rPr>
              <a:t>3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图片 11265" descr="C:\Users\何浪\Desktop\02140954-4d282a1fa8e644f69c0ad9a96b8d4e0f.png02140954-4d282a1fa8e644f69c0ad9a96b8d4e0f">
            <a:extLst>
              <a:ext uri="{FF2B5EF4-FFF2-40B4-BE49-F238E27FC236}">
                <a16:creationId xmlns:a16="http://schemas.microsoft.com/office/drawing/2014/main" id="{D1EA50BF-4B94-4D85-B6BE-E04EB049C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477964"/>
            <a:ext cx="8339138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文本框 11266">
            <a:extLst>
              <a:ext uri="{FF2B5EF4-FFF2-40B4-BE49-F238E27FC236}">
                <a16:creationId xmlns:a16="http://schemas.microsoft.com/office/drawing/2014/main" id="{1B12C33A-146D-4B70-BCE1-B831EA184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4149725"/>
            <a:ext cx="8640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　接着比较字符串和搜索词的下一个字符，还是相同。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291" name="文本框 11267">
            <a:extLst>
              <a:ext uri="{FF2B5EF4-FFF2-40B4-BE49-F238E27FC236}">
                <a16:creationId xmlns:a16="http://schemas.microsoft.com/office/drawing/2014/main" id="{BBB80930-E435-4164-93B8-CF2BF17A0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227014"/>
            <a:ext cx="75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66"/>
                </a:solidFill>
              </a:rPr>
              <a:t>4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6445</Words>
  <Application>Microsoft Office PowerPoint</Application>
  <PresentationFormat>宽屏</PresentationFormat>
  <Paragraphs>863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楷体</vt:lpstr>
      <vt:lpstr>宋体</vt:lpstr>
      <vt:lpstr>微软雅黑</vt:lpstr>
      <vt:lpstr>幼圆</vt:lpstr>
      <vt:lpstr>Arial</vt:lpstr>
      <vt:lpstr>Britannic Bold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字符串乘方NKOJ2202</vt:lpstr>
      <vt:lpstr>PowerPoint 演示文稿</vt:lpstr>
      <vt:lpstr>PowerPoint 演示文稿</vt:lpstr>
      <vt:lpstr>Fail[]的性质</vt:lpstr>
      <vt:lpstr>KMP练习题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何浪</dc:creator>
  <cp:lastModifiedBy>何浪</cp:lastModifiedBy>
  <cp:revision>8</cp:revision>
  <dcterms:created xsi:type="dcterms:W3CDTF">2019-03-14T08:23:20Z</dcterms:created>
  <dcterms:modified xsi:type="dcterms:W3CDTF">2019-03-14T08:59:15Z</dcterms:modified>
</cp:coreProperties>
</file>