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F528F"/>
    <a:srgbClr val="2F3A49"/>
    <a:srgbClr val="EAEAEA"/>
    <a:srgbClr val="653428"/>
    <a:srgbClr val="8E6046"/>
    <a:srgbClr val="B27F62"/>
    <a:srgbClr val="EDEDED"/>
    <a:srgbClr val="404040"/>
    <a:srgbClr val="CF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07-13T11:48:36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921 1036,'-52'-35,"0"52,0 35,0-17,1 0,16 16,87 19,-35-19,35-16,0-18,-17 35,16-34,1-1,0 17,0 1,0-18,0-17,0 0,0-34,-1-1,1 18,-17-35,-18 0,18 0,-35 0,17 0,0 1,1-1,-18 0,0 0,-52 35,0-18,0 35,0 0,0 0,35 52,-52 17,52-17,-1 0,-16 0,34 0,-18-1,18 1,0 0,0 17,0-17,0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07-13T11:48:36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921 1036,'-52'-35,"0"52,0 35,0-17,1 0,16 16,87 19,-35-19,35-16,0-18,-17 35,16-34,1-1,0 17,0 1,0-18,0-17,0 0,0-34,-1-1,1 18,-17-35,-18 0,18 0,-35 0,17 0,0 1,1-1,-18 0,0 0,-52 35,0-18,0 35,0 0,0 0,35 52,-52 17,52-17,-1 0,-16 0,34 0,-18-1,18 1,0 0,0 17,0-17,0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07-13T11:48:36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921 1036,'-52'-35,"0"52,0 35,0-17,1 0,16 16,87 19,-35-19,35-16,0-18,-17 35,16-34,1-1,0 17,0 1,0-18,0-17,0 0,0-34,-1-1,1 18,-17-35,-18 0,18 0,-35 0,17 0,0 1,1-1,-18 0,0 0,-52 35,0-18,0 35,0 0,0 0,35 52,-52 17,52-17,-1 0,-16 0,34 0,-18-1,18 1,0 0,0 17,0-17,0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07-13T11:48:36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921 1036,'-52'-35,"0"52,0 35,0-17,1 0,16 16,87 19,-35-19,35-16,0-18,-17 35,16-34,1-1,0 17,0 1,0-18,0-17,0 0,0-34,-1-1,1 18,-17-35,-18 0,18 0,-35 0,17 0,0 1,1-1,-18 0,0 0,-52 35,0-18,0 35,0 0,0 0,35 52,-52 17,52-17,-1 0,-16 0,34 0,-18-1,18 1,0 0,0 17,0-17,0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8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57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3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57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22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6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91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5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9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7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2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6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0086-816A-4A4B-9BB7-7426DF5B3FC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78-F4AE-414A-A15B-BEA5663DB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找质数2</a:t>
            </a:r>
          </a:p>
          <a:p>
            <a:pPr algn="ctr"/>
            <a:r>
              <a:rPr lang="zh-CN" altLang="en-US"/>
              <a:t>时间限制 : 10000 MS   空间限制 : 65536 KB</a:t>
            </a:r>
          </a:p>
          <a:p>
            <a:pPr algn="ctr"/>
            <a:r>
              <a:rPr lang="zh-CN" altLang="en-US"/>
              <a:t>问题描述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输入n(n&lt;=100)对整数，找出每对数字之间的所有质数。</a:t>
            </a:r>
          </a:p>
          <a:p>
            <a:pPr algn="ctr"/>
            <a:r>
              <a:rPr lang="zh-CN" altLang="en-US"/>
              <a:t>输入格式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第一行，一个整数n</a:t>
            </a:r>
          </a:p>
          <a:p>
            <a:pPr algn="ctr"/>
            <a:r>
              <a:rPr lang="zh-CN" altLang="en-US"/>
              <a:t>接下来n行，每行两个整数x,y (x&lt;=y&lt;=100000)</a:t>
            </a:r>
          </a:p>
          <a:p>
            <a:pPr algn="ctr"/>
            <a:r>
              <a:rPr lang="zh-CN" altLang="en-US"/>
              <a:t>输出格式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n行，每行若干个空格间隔的整数</a:t>
            </a:r>
          </a:p>
        </p:txBody>
      </p:sp>
      <p:sp>
        <p:nvSpPr>
          <p:cNvPr id="2" name="直角三角形 1"/>
          <p:cNvSpPr/>
          <p:nvPr/>
        </p:nvSpPr>
        <p:spPr>
          <a:xfrm>
            <a:off x="-9525" y="4876800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6200000">
            <a:off x="10210800" y="4876800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9860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找质数2</a:t>
            </a:r>
          </a:p>
          <a:p>
            <a:pPr algn="ctr"/>
            <a:r>
              <a:rPr lang="zh-CN" altLang="en-US"/>
              <a:t>时间限制 : 10000 MS   空间限制 : 65536 KB</a:t>
            </a:r>
          </a:p>
          <a:p>
            <a:pPr algn="ctr"/>
            <a:r>
              <a:rPr lang="zh-CN" altLang="en-US"/>
              <a:t>问题描述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输入n(n&lt;=100)对整数，找出每对数字之间的所有质数。</a:t>
            </a:r>
          </a:p>
          <a:p>
            <a:pPr algn="ctr"/>
            <a:r>
              <a:rPr lang="zh-CN" altLang="en-US"/>
              <a:t>输入格式</a:t>
            </a:r>
          </a:p>
          <a:p>
            <a:pPr algn="ctr"/>
            <a:r>
              <a:rPr lang="zh-CN" altLang="en-US"/>
              <a:t>找质数2</a:t>
            </a:r>
          </a:p>
          <a:p>
            <a:pPr algn="ctr"/>
            <a:r>
              <a:rPr lang="zh-CN" altLang="en-US"/>
              <a:t>时间限制 : 10000 MS   空间限制 : 65536 KB</a:t>
            </a:r>
          </a:p>
          <a:p>
            <a:pPr algn="ctr"/>
            <a:r>
              <a:rPr lang="zh-CN" altLang="en-US"/>
              <a:t>问题描述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输入n(n&lt;=100)对整数，找出每对数字之间的所有质数。</a:t>
            </a:r>
          </a:p>
          <a:p>
            <a:pPr algn="ctr"/>
            <a:r>
              <a:rPr lang="zh-CN" altLang="en-US"/>
              <a:t>输入格式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第一行，一个整数n</a:t>
            </a:r>
          </a:p>
          <a:p>
            <a:pPr algn="ctr"/>
            <a:r>
              <a:rPr lang="zh-CN" altLang="en-US"/>
              <a:t>接下来n行，每行两个整数x,y (x&lt;=y&lt;=100000)</a:t>
            </a:r>
          </a:p>
          <a:p>
            <a:pPr algn="ctr"/>
            <a:r>
              <a:rPr lang="zh-CN" altLang="en-US"/>
              <a:t>输出格式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n行，每行若干个空格间隔的整数</a:t>
            </a:r>
          </a:p>
          <a:p>
            <a:pPr algn="ctr"/>
            <a:r>
              <a:rPr lang="zh-CN" altLang="en-US"/>
              <a:t>第一行，一个整数n</a:t>
            </a:r>
          </a:p>
          <a:p>
            <a:pPr algn="ctr"/>
            <a:r>
              <a:rPr lang="zh-CN" altLang="en-US"/>
              <a:t>接下来n行，每行两个整数x,y (x&lt;=y&lt;=100000)</a:t>
            </a:r>
          </a:p>
          <a:p>
            <a:pPr algn="ctr"/>
            <a:r>
              <a:rPr lang="zh-CN" altLang="en-US"/>
              <a:t>输出格式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n行，每行若干个空格间隔的整数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44793" y="233351"/>
            <a:ext cx="4103736" cy="768350"/>
            <a:chOff x="1700213" y="2574966"/>
            <a:chExt cx="4103736" cy="768350"/>
          </a:xfrm>
        </p:grpSpPr>
        <p:grpSp>
          <p:nvGrpSpPr>
            <p:cNvPr id="27" name="组合 26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704658" y="2680335"/>
                <a:ext cx="635635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416329" y="2574966"/>
              <a:ext cx="338762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3550 </a:t>
              </a:r>
              <a:r>
                <a:rPr lang="zh-CN" altLang="en-US" sz="4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互质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26440" y="1264285"/>
            <a:ext cx="1073912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问题描述</a:t>
            </a:r>
          </a:p>
          <a:p>
            <a:endParaRPr lang="zh-CN" altLang="en-US" sz="2000" b="1"/>
          </a:p>
          <a:p>
            <a:r>
              <a:rPr lang="zh-CN" altLang="en-US" sz="2000" b="1"/>
              <a:t>给你一个正整数n，求出不大于n且与n互质的正整数的个数，n &lt;= 1,000,000,000</a:t>
            </a:r>
          </a:p>
          <a:p>
            <a:endParaRPr lang="zh-CN" altLang="en-US" sz="2000" b="1"/>
          </a:p>
          <a:p>
            <a:r>
              <a:rPr lang="zh-CN" altLang="en-US" sz="2000" b="1"/>
              <a:t>输入格式</a:t>
            </a:r>
          </a:p>
          <a:p>
            <a:r>
              <a:rPr lang="zh-CN" altLang="en-US" sz="2000" b="1"/>
              <a:t>一个整数n</a:t>
            </a:r>
          </a:p>
          <a:p>
            <a:endParaRPr lang="zh-CN" altLang="en-US" sz="2000" b="1"/>
          </a:p>
          <a:p>
            <a:r>
              <a:rPr lang="zh-CN" altLang="en-US" sz="2000" b="1"/>
              <a:t>输出格式</a:t>
            </a:r>
          </a:p>
          <a:p>
            <a:r>
              <a:rPr lang="zh-CN" altLang="en-US" sz="2000" b="1"/>
              <a:t>一个整数，表示计算结果</a:t>
            </a:r>
          </a:p>
          <a:p>
            <a:endParaRPr lang="zh-CN" altLang="en-US" sz="2000" b="1"/>
          </a:p>
          <a:p>
            <a:r>
              <a:rPr lang="zh-CN" altLang="en-US" sz="2000" b="1"/>
              <a:t>样例输入</a:t>
            </a:r>
            <a:r>
              <a:rPr lang="en-US" altLang="zh-CN" sz="2000" b="1"/>
              <a:t>                                         </a:t>
            </a:r>
            <a:r>
              <a:rPr lang="zh-CN" altLang="en-US" sz="2000" b="1">
                <a:sym typeface="+mn-ea"/>
              </a:rPr>
              <a:t>样例输出</a:t>
            </a:r>
            <a:endParaRPr lang="zh-CN" altLang="en-US" sz="2000" b="1"/>
          </a:p>
          <a:p>
            <a:r>
              <a:rPr lang="zh-CN" altLang="en-US" sz="2000" b="1"/>
              <a:t>样例1</a:t>
            </a:r>
            <a:r>
              <a:rPr lang="en-US" altLang="zh-CN" sz="2000" b="1"/>
              <a:t>                                              </a:t>
            </a:r>
            <a:r>
              <a:rPr lang="zh-CN" altLang="en-US" sz="2000" b="1">
                <a:sym typeface="+mn-ea"/>
              </a:rPr>
              <a:t>样例1</a:t>
            </a:r>
            <a:endParaRPr lang="zh-CN" altLang="en-US" sz="2000" b="1"/>
          </a:p>
          <a:p>
            <a:r>
              <a:rPr lang="zh-CN" altLang="en-US" sz="2000" b="1"/>
              <a:t>7</a:t>
            </a:r>
            <a:r>
              <a:rPr lang="en-US" altLang="zh-CN" sz="2000" b="1"/>
              <a:t>                                                      </a:t>
            </a:r>
            <a:r>
              <a:rPr lang="zh-CN" altLang="en-US" sz="2000" b="1">
                <a:sym typeface="+mn-ea"/>
              </a:rPr>
              <a:t>6</a:t>
            </a:r>
            <a:endParaRPr lang="zh-CN" altLang="en-US" sz="2000" b="1"/>
          </a:p>
          <a:p>
            <a:r>
              <a:rPr lang="zh-CN" altLang="en-US" sz="2000" b="1"/>
              <a:t>样例2</a:t>
            </a:r>
            <a:r>
              <a:rPr lang="en-US" altLang="zh-CN" sz="2000" b="1"/>
              <a:t>                                              </a:t>
            </a:r>
            <a:r>
              <a:rPr lang="zh-CN" altLang="en-US" sz="2000" b="1">
                <a:sym typeface="+mn-ea"/>
              </a:rPr>
              <a:t>样例2</a:t>
            </a:r>
            <a:endParaRPr lang="zh-CN" altLang="en-US" sz="2000" b="1"/>
          </a:p>
          <a:p>
            <a:r>
              <a:rPr lang="zh-CN" altLang="en-US" sz="2000" b="1">
                <a:sym typeface="+mn-ea"/>
              </a:rPr>
              <a:t>4</a:t>
            </a:r>
            <a:r>
              <a:rPr lang="en-US" altLang="zh-CN" sz="2000" b="1">
                <a:sym typeface="+mn-ea"/>
              </a:rPr>
              <a:t>                                                     </a:t>
            </a:r>
            <a:r>
              <a:rPr lang="zh-CN" altLang="en-US" sz="2000" b="1">
                <a:sym typeface="+mn-ea"/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04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93140" y="941070"/>
            <a:ext cx="244538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333F50"/>
                </a:solidFill>
                <a:sym typeface="+mn-ea"/>
              </a:rPr>
              <a:t>3547</a:t>
            </a:r>
            <a:r>
              <a:rPr lang="zh-CN" altLang="en-US" sz="2800" b="1">
                <a:solidFill>
                  <a:srgbClr val="333F50"/>
                </a:solidFill>
                <a:sym typeface="+mn-ea"/>
              </a:rPr>
              <a:t>法雷数列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rcRect l="35109" t="55000" r="54125" b="39778"/>
          <a:stretch>
            <a:fillRect/>
          </a:stretch>
        </p:blipFill>
        <p:spPr>
          <a:xfrm>
            <a:off x="5902960" y="1678305"/>
            <a:ext cx="4156075" cy="1134110"/>
          </a:xfrm>
          <a:prstGeom prst="rect">
            <a:avLst/>
          </a:prstGeom>
          <a:ln>
            <a:solidFill>
              <a:srgbClr val="333F50"/>
            </a:solidFill>
          </a:ln>
        </p:spPr>
      </p:pic>
      <p:sp>
        <p:nvSpPr>
          <p:cNvPr id="23" name="文本框 22"/>
          <p:cNvSpPr txBox="1"/>
          <p:nvPr/>
        </p:nvSpPr>
        <p:spPr>
          <a:xfrm>
            <a:off x="3730625" y="3805555"/>
            <a:ext cx="7776845" cy="460375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有没有更快的方法能够求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以内的所有数的欧拉函数？？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04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93140" y="941070"/>
            <a:ext cx="244538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333F50"/>
                </a:solidFill>
                <a:sym typeface="+mn-ea"/>
              </a:rPr>
              <a:t>3547</a:t>
            </a:r>
            <a:r>
              <a:rPr lang="zh-CN" altLang="en-US" sz="2800" b="1">
                <a:solidFill>
                  <a:srgbClr val="333F50"/>
                </a:solidFill>
                <a:sym typeface="+mn-ea"/>
              </a:rPr>
              <a:t>法雷数列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l="8734" t="34093" r="45198" b="56046"/>
          <a:stretch>
            <a:fillRect/>
          </a:stretch>
        </p:blipFill>
        <p:spPr>
          <a:xfrm>
            <a:off x="1153160" y="1663065"/>
            <a:ext cx="10064750" cy="1443990"/>
          </a:xfrm>
          <a:prstGeom prst="rect">
            <a:avLst/>
          </a:prstGeom>
          <a:ln>
            <a:solidFill>
              <a:srgbClr val="333F50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153160" y="3367405"/>
            <a:ext cx="6741795" cy="460375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以内所有数的质因数一定会是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以内的质数！！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53160" y="4008755"/>
            <a:ext cx="5418455" cy="460375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筛选法求出所有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以内所有数的质数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53160" y="4723130"/>
            <a:ext cx="5418455" cy="119888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枚举每一个质数，去找这个质数在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以内的倍数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，我们把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的欧拉函数记为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oula(x)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，让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oula(x)=oula(x)*(x-1)/x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8" grpId="0" bldLvl="0" animBg="1"/>
      <p:bldP spid="8" grpId="1" animBg="1"/>
      <p:bldP spid="14" grpId="0" bldLvl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04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93140" y="941070"/>
            <a:ext cx="322135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333F50"/>
                </a:solidFill>
                <a:sym typeface="+mn-ea"/>
              </a:rPr>
              <a:t>筛选法求欧拉函数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l="8734" t="34093" r="45198" b="56046"/>
          <a:stretch>
            <a:fillRect/>
          </a:stretch>
        </p:blipFill>
        <p:spPr>
          <a:xfrm>
            <a:off x="1153160" y="1663065"/>
            <a:ext cx="10064750" cy="1443990"/>
          </a:xfrm>
          <a:prstGeom prst="rect">
            <a:avLst/>
          </a:prstGeom>
          <a:ln>
            <a:solidFill>
              <a:srgbClr val="333F50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153160" y="3367405"/>
            <a:ext cx="6741795" cy="460375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以内所有数的质因数一定会是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以内的质数！！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53160" y="4008755"/>
            <a:ext cx="5418455" cy="460375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筛选法求出所有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以内所有数的质数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53160" y="4723130"/>
            <a:ext cx="5418455" cy="119888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枚举每一个质数，去找这个质数在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以内的倍数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，我们把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的欧拉函数记为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oula(x)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，让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oula(x)=oula(x)*(x-1)/x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8" grpId="0" bldLvl="0" animBg="1"/>
      <p:bldP spid="8" grpId="1" animBg="1"/>
      <p:bldP spid="14" grpId="0" bldLvl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04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604260" y="2068830"/>
            <a:ext cx="42183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solidFill>
                  <a:srgbClr val="333F50"/>
                </a:solidFill>
              </a:rPr>
              <a:t>3547 </a:t>
            </a:r>
            <a:r>
              <a:rPr lang="zh-CN" altLang="en-US" sz="4000" b="1">
                <a:solidFill>
                  <a:srgbClr val="333F50"/>
                </a:solidFill>
              </a:rPr>
              <a:t>法雷数列</a:t>
            </a:r>
          </a:p>
          <a:p>
            <a:pPr>
              <a:lnSpc>
                <a:spcPct val="120000"/>
              </a:lnSpc>
            </a:pPr>
            <a:r>
              <a:rPr lang="en-US" altLang="zh-CN" sz="4000" b="1">
                <a:solidFill>
                  <a:srgbClr val="333F50"/>
                </a:solidFill>
              </a:rPr>
              <a:t>3548 </a:t>
            </a:r>
            <a:r>
              <a:rPr lang="zh-CN" altLang="en-US" sz="4000" b="1">
                <a:solidFill>
                  <a:srgbClr val="333F50"/>
                </a:solidFill>
              </a:rPr>
              <a:t>公约数求和</a:t>
            </a:r>
          </a:p>
          <a:p>
            <a:pPr>
              <a:lnSpc>
                <a:spcPct val="120000"/>
              </a:lnSpc>
            </a:pPr>
            <a:r>
              <a:rPr lang="en-US" altLang="zh-CN" sz="4000" b="1">
                <a:solidFill>
                  <a:srgbClr val="333F50"/>
                </a:solidFill>
              </a:rPr>
              <a:t>3684 gcd</a:t>
            </a:r>
            <a:r>
              <a:rPr lang="zh-CN" altLang="en-US" sz="4000" b="1">
                <a:solidFill>
                  <a:srgbClr val="333F50"/>
                </a:solidFill>
              </a:rPr>
              <a:t>的个数</a:t>
            </a:r>
          </a:p>
          <a:p>
            <a:pPr>
              <a:lnSpc>
                <a:spcPct val="120000"/>
              </a:lnSpc>
            </a:pPr>
            <a:r>
              <a:rPr lang="en-US" altLang="zh-CN" sz="4000" b="1">
                <a:solidFill>
                  <a:srgbClr val="333F50"/>
                </a:solidFill>
              </a:rPr>
              <a:t>3549 </a:t>
            </a:r>
            <a:r>
              <a:rPr lang="zh-CN" altLang="en-US" sz="4000" b="1">
                <a:solidFill>
                  <a:srgbClr val="333F50"/>
                </a:solidFill>
              </a:rPr>
              <a:t>可见的点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04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73150" y="956945"/>
            <a:ext cx="322834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>
                <a:solidFill>
                  <a:srgbClr val="333F50"/>
                </a:solidFill>
                <a:sym typeface="+mn-ea"/>
              </a:rPr>
              <a:t>3548 </a:t>
            </a:r>
            <a:r>
              <a:rPr lang="zh-CN" altLang="en-US" sz="3200" b="1">
                <a:solidFill>
                  <a:srgbClr val="333F50"/>
                </a:solidFill>
                <a:sym typeface="+mn-ea"/>
              </a:rPr>
              <a:t>公约数求和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710" y="1795145"/>
            <a:ext cx="7388860" cy="829945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令gcd(i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,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n)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=x;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一定是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的约数）</a:t>
            </a:r>
            <a:endParaRPr lang="en-US" altLang="zh-CN" sz="2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那么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gcd(i/x,n/x) = 1,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也就是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i/x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，与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n/x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6710" y="2909570"/>
            <a:ext cx="7388860" cy="119888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2.i/x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小于等于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n/x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，有多少个数小于等于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n/x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且与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互质，就说明有多少个数与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的最大公约数是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，用这个数乘以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得到一个结果。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6710" y="4320540"/>
            <a:ext cx="6214745" cy="829945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枚举所有可能的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，将得到的结果加起来。</a:t>
            </a: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也就是求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oula(n/x)*x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8" grpId="0" bldLvl="0" animBg="1"/>
      <p:bldP spid="8" grpId="1" animBg="1"/>
      <p:bldP spid="15" grpId="0" bldLvl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04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73150" y="956945"/>
            <a:ext cx="32429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>
                <a:solidFill>
                  <a:srgbClr val="333F50"/>
                </a:solidFill>
                <a:sym typeface="+mn-ea"/>
              </a:rPr>
              <a:t>3684 GCD</a:t>
            </a:r>
            <a:r>
              <a:rPr lang="zh-CN" altLang="en-US" sz="3200" b="1">
                <a:solidFill>
                  <a:srgbClr val="333F50"/>
                </a:solidFill>
                <a:sym typeface="+mn-ea"/>
              </a:rPr>
              <a:t>的个数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2840" y="1556385"/>
            <a:ext cx="7388860" cy="829945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令gcd(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x,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n)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=y;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一定是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的约数）</a:t>
            </a:r>
            <a:endParaRPr lang="en-US" altLang="zh-CN" sz="2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那么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gcd(x/y,n/y) = 1,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也就是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x/y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，与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n/y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32840" y="2670810"/>
            <a:ext cx="7388860" cy="119888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2.oula(n/y)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就是与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最大公约数为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的个数，我们只需要去枚举大于等于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，最后将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oula(n/y)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累加起来就可以了。</a:t>
            </a:r>
            <a:endParaRPr lang="en-US" altLang="zh-CN" sz="2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8" grpId="0" bldLvl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>
            <a:off x="-9525" y="4876800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6200000">
            <a:off x="10210800" y="4876800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399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985645" y="1981200"/>
            <a:ext cx="7709073" cy="1938852"/>
            <a:chOff x="1879821" y="2510377"/>
            <a:chExt cx="5548321" cy="1424006"/>
          </a:xfrm>
        </p:grpSpPr>
        <p:grpSp>
          <p:nvGrpSpPr>
            <p:cNvPr id="27" name="组合 26"/>
            <p:cNvGrpSpPr/>
            <p:nvPr/>
          </p:nvGrpSpPr>
          <p:grpSpPr>
            <a:xfrm>
              <a:off x="1879821" y="2825385"/>
              <a:ext cx="998126" cy="1108998"/>
              <a:chOff x="1879821" y="2825385"/>
              <a:chExt cx="998126" cy="110899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558492" y="2825385"/>
                <a:ext cx="319455" cy="34092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879821" y="3379397"/>
                <a:ext cx="604635" cy="554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en-US" altLang="zh-CN" sz="48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999058" y="2510377"/>
              <a:ext cx="4429084" cy="971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欧</a:t>
              </a:r>
              <a:r>
                <a:rPr lang="en-US" altLang="zh-CN" sz="8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 </a:t>
              </a:r>
              <a:r>
                <a:rPr lang="zh-CN" altLang="en-US" sz="8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拉</a:t>
              </a:r>
              <a:r>
                <a:rPr lang="en-US" altLang="zh-CN" sz="8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 </a:t>
              </a:r>
              <a:r>
                <a:rPr lang="zh-CN" altLang="en-US" sz="8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函</a:t>
              </a:r>
              <a:r>
                <a:rPr lang="en-US" altLang="zh-CN" sz="8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 </a:t>
              </a:r>
              <a:r>
                <a:rPr lang="zh-CN" altLang="en-US" sz="8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数</a:t>
              </a: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2928620" y="3386455"/>
            <a:ext cx="6500495" cy="1460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20695" y="4063365"/>
            <a:ext cx="6150610" cy="706755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在数论，对正整数n，欧拉函数是小于n的正整数中与n互质的数的数目。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>
            <a:off x="-9525" y="4876800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6200000">
            <a:off x="10210800" y="4876800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399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55625" y="1288415"/>
            <a:ext cx="272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欧拉函数的公式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rcRect l="8734" t="34093" r="45198" b="56046"/>
          <a:stretch>
            <a:fillRect/>
          </a:stretch>
        </p:blipFill>
        <p:spPr>
          <a:xfrm>
            <a:off x="555625" y="2929890"/>
            <a:ext cx="10880090" cy="1584325"/>
          </a:xfrm>
          <a:prstGeom prst="rect">
            <a:avLst/>
          </a:prstGeom>
          <a:ln>
            <a:solidFill>
              <a:srgbClr val="333F5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>
            <a:off x="-9525" y="4876800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6200000">
            <a:off x="10210800" y="4876800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399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93140" y="941070"/>
            <a:ext cx="272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欧拉函数的公式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93140" y="1459230"/>
            <a:ext cx="935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证明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20775" y="2512695"/>
            <a:ext cx="8498205" cy="119888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第一种情况：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如果n=1，则 φ(1) = 1 。因为1与任何数（包括自身）都构成互质关系。</a:t>
            </a:r>
            <a:endParaRPr lang="zh-CN" altLang="en-US" sz="2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l="8734" t="34093" r="45198" b="56046"/>
          <a:stretch>
            <a:fillRect/>
          </a:stretch>
        </p:blipFill>
        <p:spPr>
          <a:xfrm>
            <a:off x="3841750" y="618490"/>
            <a:ext cx="8013700" cy="1167130"/>
          </a:xfrm>
          <a:prstGeom prst="rect">
            <a:avLst/>
          </a:prstGeom>
          <a:ln>
            <a:solidFill>
              <a:srgbClr val="333F50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120775" y="4438015"/>
            <a:ext cx="8498205" cy="119888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第二种情况：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如果n是质数，则 φ(n)=n-1 。因为质数与小于它的每一个数，都构成互质关系。比如5与1、2、3、4都构成互质关系。</a:t>
            </a:r>
            <a:endParaRPr lang="zh-CN" altLang="en-US" sz="2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>
            <a:off x="-9525" y="4876800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6200000">
            <a:off x="10210800" y="4876800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399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93140" y="941070"/>
            <a:ext cx="272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欧拉函数的公式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93140" y="1459230"/>
            <a:ext cx="935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证明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20775" y="2176780"/>
            <a:ext cx="8498205" cy="156845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第三种情况：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如果n是质数的某一个次方，即 n = p^k (p为质数，k为大于等于1的整数)，则：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比如 φ(8) = φ(2^3) =2^3 - 2^2 = 8 -4 = 4。</a:t>
            </a:r>
            <a:endParaRPr lang="zh-CN" altLang="en-US" sz="2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l="8734" t="34093" r="45198" b="56046"/>
          <a:stretch>
            <a:fillRect/>
          </a:stretch>
        </p:blipFill>
        <p:spPr>
          <a:xfrm>
            <a:off x="3841750" y="618490"/>
            <a:ext cx="8013700" cy="1167130"/>
          </a:xfrm>
          <a:prstGeom prst="rect">
            <a:avLst/>
          </a:prstGeom>
          <a:ln>
            <a:solidFill>
              <a:srgbClr val="333F50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120775" y="4627245"/>
            <a:ext cx="8498205" cy="119888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第四种情况：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如果n可以分解成两个互质的整数之积，n = p1 × p2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则：φ(n) = φ(p1p2) = φ(p1)φ(p2)（中国剩余定理证明）</a:t>
            </a:r>
            <a:endParaRPr lang="zh-CN" altLang="en-US" sz="2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6905" y="3832860"/>
            <a:ext cx="112185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000" b="1">
                <a:solidFill>
                  <a:srgbClr val="333F5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这是因为只有当一个数不包含质数p，才可能与n互质。而包含质数p的数一共有p^(k-1)个，即1×p、2×p、3×p、...、p^(k-1)×p，把它们去除，剩下的就是与n互质的数。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750" y="2955925"/>
            <a:ext cx="2844165" cy="39116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650" y="2919095"/>
            <a:ext cx="3359150" cy="464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9" grpId="0" animBg="1"/>
      <p:bldP spid="19" grpId="1" animBg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399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93140" y="941070"/>
            <a:ext cx="272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欧拉函数的公式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20775" y="1591945"/>
            <a:ext cx="935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证明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l="8734" t="34093" r="45198" b="56046"/>
          <a:stretch>
            <a:fillRect/>
          </a:stretch>
        </p:blipFill>
        <p:spPr>
          <a:xfrm>
            <a:off x="3841750" y="618490"/>
            <a:ext cx="8013700" cy="1167130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rcRect l="21880" t="32065" r="37698" b="9731"/>
          <a:stretch>
            <a:fillRect/>
          </a:stretch>
        </p:blipFill>
        <p:spPr>
          <a:xfrm>
            <a:off x="3742690" y="462915"/>
            <a:ext cx="7416800" cy="6071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399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93140" y="941070"/>
            <a:ext cx="272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欧拉函数的公式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l="8734" t="34093" r="45198" b="56046"/>
          <a:stretch>
            <a:fillRect/>
          </a:stretch>
        </p:blipFill>
        <p:spPr>
          <a:xfrm>
            <a:off x="1143000" y="1694180"/>
            <a:ext cx="10064750" cy="1443990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16250" t="30019" r="64130" b="40787"/>
          <a:stretch>
            <a:fillRect/>
          </a:stretch>
        </p:blipFill>
        <p:spPr>
          <a:xfrm>
            <a:off x="1143000" y="3369310"/>
            <a:ext cx="3687445" cy="3086735"/>
          </a:xfrm>
          <a:prstGeom prst="rect">
            <a:avLst/>
          </a:prstGeom>
          <a:ln>
            <a:solidFill>
              <a:srgbClr val="333F50"/>
            </a:solidFill>
          </a:ln>
        </p:spPr>
      </p:pic>
      <p:sp>
        <p:nvSpPr>
          <p:cNvPr id="4" name="圆角矩形 3"/>
          <p:cNvSpPr/>
          <p:nvPr/>
        </p:nvSpPr>
        <p:spPr>
          <a:xfrm>
            <a:off x="3009265" y="4419600"/>
            <a:ext cx="1612265" cy="3384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711065" y="4583430"/>
            <a:ext cx="121475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25820" y="4389755"/>
            <a:ext cx="3627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2F528F"/>
                </a:solidFill>
              </a:rPr>
              <a:t>这里能不能写成</a:t>
            </a:r>
            <a:r>
              <a:rPr lang="en-US" altLang="zh-CN" sz="2000" b="1">
                <a:solidFill>
                  <a:srgbClr val="2F528F"/>
                </a:solidFill>
              </a:rPr>
              <a:t>ans*(1-1/i)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009265" y="4419600"/>
            <a:ext cx="1612265" cy="3384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711065" y="4583430"/>
            <a:ext cx="121475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/>
      <p:bldP spid="14" grpId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399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380865" y="2437130"/>
            <a:ext cx="42183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solidFill>
                  <a:srgbClr val="333F50"/>
                </a:solidFill>
              </a:rPr>
              <a:t>3550</a:t>
            </a:r>
            <a:r>
              <a:rPr lang="zh-CN" altLang="en-US" sz="4000" b="1">
                <a:solidFill>
                  <a:srgbClr val="333F50"/>
                </a:solidFill>
              </a:rPr>
              <a:t>互质</a:t>
            </a:r>
          </a:p>
          <a:p>
            <a:pPr>
              <a:lnSpc>
                <a:spcPct val="120000"/>
              </a:lnSpc>
            </a:pPr>
            <a:r>
              <a:rPr lang="en-US" altLang="zh-CN" sz="4000" b="1">
                <a:solidFill>
                  <a:srgbClr val="333F50"/>
                </a:solidFill>
              </a:rPr>
              <a:t>3547</a:t>
            </a:r>
            <a:r>
              <a:rPr lang="zh-CN" altLang="en-US" sz="4000" b="1">
                <a:solidFill>
                  <a:srgbClr val="333F50"/>
                </a:solidFill>
              </a:rPr>
              <a:t>法雷数列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-9526"/>
            <a:ext cx="12201525" cy="687705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9525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0210800" y="-9525"/>
            <a:ext cx="1990725" cy="199072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3995" y="184936"/>
            <a:ext cx="11753849" cy="6488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6543" y="296216"/>
            <a:ext cx="4104371" cy="660829"/>
            <a:chOff x="1700213" y="2618781"/>
            <a:chExt cx="4104371" cy="660829"/>
          </a:xfrm>
        </p:grpSpPr>
        <p:grpSp>
          <p:nvGrpSpPr>
            <p:cNvPr id="10" name="组合 9"/>
            <p:cNvGrpSpPr/>
            <p:nvPr/>
          </p:nvGrpSpPr>
          <p:grpSpPr>
            <a:xfrm>
              <a:off x="1700213" y="2638425"/>
              <a:ext cx="641185" cy="641185"/>
              <a:chOff x="1700213" y="2638425"/>
              <a:chExt cx="641185" cy="6411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00213" y="2638425"/>
                <a:ext cx="641185" cy="64118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04975" y="2680275"/>
                <a:ext cx="59055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3200">
                  <a:solidFill>
                    <a:schemeClr val="bg1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416964" y="2618781"/>
              <a:ext cx="33876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  <a:sym typeface="+mn-ea"/>
                </a:rPr>
                <a:t>欧拉函数</a:t>
              </a:r>
              <a:endPara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93140" y="941070"/>
            <a:ext cx="244538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333F50"/>
                </a:solidFill>
                <a:sym typeface="+mn-ea"/>
              </a:rPr>
              <a:t>3547</a:t>
            </a:r>
            <a:r>
              <a:rPr lang="zh-CN" altLang="en-US" sz="2800" b="1">
                <a:solidFill>
                  <a:srgbClr val="333F50"/>
                </a:solidFill>
                <a:sym typeface="+mn-ea"/>
              </a:rPr>
              <a:t>法雷数列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92200" y="1764665"/>
            <a:ext cx="8997950" cy="460375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题意：给你一个数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，求出分母在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以内的不可约的真分数的个数。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2200" y="2440940"/>
            <a:ext cx="8997950" cy="193802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求分母为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的情况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分母为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n-1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的情况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分母为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n-2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的情况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……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分母为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的情况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2200" y="4491355"/>
            <a:ext cx="8997950" cy="460375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当分母为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时，不可约的真分数有多少个？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92200" y="5064125"/>
            <a:ext cx="9863455" cy="1198880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不可约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分子必须和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互质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真分数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分子必须小于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</a:t>
            </a: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总结：分数的个数为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(i),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我们要求的就是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(2)+   (3)+……   (n)</a:t>
            </a:r>
            <a:endParaRPr lang="zh-CN" altLang="en-US" sz="2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墨迹 14"/>
              <p14:cNvContentPartPr/>
              <p14:nvPr/>
            </p14:nvContentPartPr>
            <p14:xfrm>
              <a:off x="7216140" y="5935980"/>
              <a:ext cx="317500" cy="3175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4"/>
            </p:blipFill>
            <p:spPr>
              <a:xfrm>
                <a:off x="7216140" y="5935980"/>
                <a:ext cx="3175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/>
              <p14:cNvContentPartPr/>
              <p14:nvPr/>
            </p14:nvContentPartPr>
            <p14:xfrm>
              <a:off x="4063365" y="5878830"/>
              <a:ext cx="317500" cy="3175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4"/>
            </p:blipFill>
            <p:spPr>
              <a:xfrm>
                <a:off x="4063365" y="5878830"/>
                <a:ext cx="3175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墨迹 17"/>
              <p14:cNvContentPartPr/>
              <p14:nvPr/>
            </p14:nvContentPartPr>
            <p14:xfrm>
              <a:off x="8291195" y="5918200"/>
              <a:ext cx="317500" cy="3175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4"/>
            </p:blipFill>
            <p:spPr>
              <a:xfrm>
                <a:off x="8291195" y="5918200"/>
                <a:ext cx="3175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墨迹 18"/>
              <p14:cNvContentPartPr/>
              <p14:nvPr/>
            </p14:nvContentPartPr>
            <p14:xfrm>
              <a:off x="9970770" y="5905500"/>
              <a:ext cx="317500" cy="3175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9970770" y="5905500"/>
                <a:ext cx="317500" cy="31750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4" grpId="0" animBg="1"/>
      <p:bldP spid="4" grpId="1" animBg="1"/>
      <p:bldP spid="8" grpId="0" animBg="1"/>
      <p:bldP spid="8" grpId="1" animBg="1"/>
      <p:bldP spid="14" grpId="0" bldLvl="0" animBg="1"/>
      <p:bldP spid="14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1104</Words>
  <Application>Microsoft Office PowerPoint</Application>
  <PresentationFormat>宽屏</PresentationFormat>
  <Paragraphs>123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楷体</vt:lpstr>
      <vt:lpstr>南宋书局体</vt:lpstr>
      <vt:lpstr>宋体</vt:lpstr>
      <vt:lpstr>Arial</vt:lpstr>
      <vt:lpstr>Calibri</vt:lpstr>
      <vt:lpstr>Monotype Corsiva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AutoBVT</cp:lastModifiedBy>
  <cp:revision>29</cp:revision>
  <dcterms:created xsi:type="dcterms:W3CDTF">2021-07-10T13:43:00Z</dcterms:created>
  <dcterms:modified xsi:type="dcterms:W3CDTF">2021-07-13T08:46:51Z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v1.0_mb_1iOCMSXNdiECoyFoUQ0GBQ==</vt:lpwstr>
  </property>
  <property fmtid="{D5CDD505-2E9C-101B-9397-08002B2CF9AE}" pid="4" name="ICV">
    <vt:lpwstr>BE83820DC97546F483E5D58AEB0AE664</vt:lpwstr>
  </property>
</Properties>
</file>