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4"/>
  </p:notesMasterIdLst>
  <p:sldIdLst>
    <p:sldId id="724" r:id="rId2"/>
    <p:sldId id="256" r:id="rId3"/>
    <p:sldId id="258" r:id="rId4"/>
    <p:sldId id="262" r:id="rId5"/>
    <p:sldId id="293" r:id="rId6"/>
    <p:sldId id="291" r:id="rId7"/>
    <p:sldId id="292" r:id="rId8"/>
    <p:sldId id="268" r:id="rId9"/>
    <p:sldId id="295" r:id="rId10"/>
    <p:sldId id="294" r:id="rId11"/>
    <p:sldId id="296" r:id="rId12"/>
    <p:sldId id="277" r:id="rId13"/>
    <p:sldId id="280" r:id="rId14"/>
    <p:sldId id="282" r:id="rId15"/>
    <p:sldId id="297" r:id="rId16"/>
    <p:sldId id="290"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7" r:id="rId67"/>
    <p:sldId id="348" r:id="rId68"/>
    <p:sldId id="349" r:id="rId69"/>
    <p:sldId id="350" r:id="rId70"/>
    <p:sldId id="351" r:id="rId71"/>
    <p:sldId id="352" r:id="rId72"/>
    <p:sldId id="353" r:id="rId73"/>
    <p:sldId id="354" r:id="rId74"/>
    <p:sldId id="355" r:id="rId75"/>
    <p:sldId id="356" r:id="rId76"/>
    <p:sldId id="357" r:id="rId77"/>
    <p:sldId id="358" r:id="rId78"/>
    <p:sldId id="359" r:id="rId79"/>
    <p:sldId id="360" r:id="rId80"/>
    <p:sldId id="361" r:id="rId81"/>
    <p:sldId id="362" r:id="rId82"/>
    <p:sldId id="363" r:id="rId83"/>
    <p:sldId id="364" r:id="rId84"/>
    <p:sldId id="365" r:id="rId85"/>
    <p:sldId id="366" r:id="rId86"/>
    <p:sldId id="367" r:id="rId87"/>
    <p:sldId id="368" r:id="rId88"/>
    <p:sldId id="369" r:id="rId89"/>
    <p:sldId id="370" r:id="rId90"/>
    <p:sldId id="371" r:id="rId91"/>
    <p:sldId id="372" r:id="rId92"/>
    <p:sldId id="373" r:id="rId93"/>
    <p:sldId id="374" r:id="rId94"/>
    <p:sldId id="375" r:id="rId95"/>
    <p:sldId id="376" r:id="rId96"/>
    <p:sldId id="377" r:id="rId97"/>
    <p:sldId id="378" r:id="rId98"/>
    <p:sldId id="379" r:id="rId99"/>
    <p:sldId id="380" r:id="rId100"/>
    <p:sldId id="381" r:id="rId101"/>
    <p:sldId id="382" r:id="rId102"/>
    <p:sldId id="383" r:id="rId103"/>
    <p:sldId id="384" r:id="rId104"/>
    <p:sldId id="385" r:id="rId105"/>
    <p:sldId id="386" r:id="rId106"/>
    <p:sldId id="387" r:id="rId107"/>
    <p:sldId id="388" r:id="rId108"/>
    <p:sldId id="389" r:id="rId109"/>
    <p:sldId id="390" r:id="rId110"/>
    <p:sldId id="391" r:id="rId111"/>
    <p:sldId id="392" r:id="rId112"/>
    <p:sldId id="393" r:id="rId113"/>
    <p:sldId id="394" r:id="rId114"/>
    <p:sldId id="395" r:id="rId115"/>
    <p:sldId id="396" r:id="rId116"/>
    <p:sldId id="397" r:id="rId117"/>
    <p:sldId id="398" r:id="rId118"/>
    <p:sldId id="399" r:id="rId119"/>
    <p:sldId id="400" r:id="rId120"/>
    <p:sldId id="401" r:id="rId121"/>
    <p:sldId id="402" r:id="rId122"/>
    <p:sldId id="403" r:id="rId123"/>
    <p:sldId id="404" r:id="rId124"/>
    <p:sldId id="405" r:id="rId125"/>
    <p:sldId id="406" r:id="rId126"/>
    <p:sldId id="407" r:id="rId127"/>
    <p:sldId id="408" r:id="rId128"/>
    <p:sldId id="409" r:id="rId129"/>
    <p:sldId id="410" r:id="rId130"/>
    <p:sldId id="411" r:id="rId131"/>
    <p:sldId id="412" r:id="rId132"/>
    <p:sldId id="413" r:id="rId133"/>
    <p:sldId id="414" r:id="rId134"/>
    <p:sldId id="415" r:id="rId135"/>
    <p:sldId id="416" r:id="rId136"/>
    <p:sldId id="417" r:id="rId137"/>
    <p:sldId id="418" r:id="rId138"/>
    <p:sldId id="419" r:id="rId139"/>
    <p:sldId id="420" r:id="rId140"/>
    <p:sldId id="421" r:id="rId141"/>
    <p:sldId id="422" r:id="rId142"/>
    <p:sldId id="423" r:id="rId143"/>
    <p:sldId id="424" r:id="rId144"/>
    <p:sldId id="425" r:id="rId145"/>
    <p:sldId id="426" r:id="rId146"/>
    <p:sldId id="427" r:id="rId147"/>
    <p:sldId id="428" r:id="rId148"/>
    <p:sldId id="429"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2" r:id="rId182"/>
    <p:sldId id="463"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6" r:id="rId196"/>
    <p:sldId id="477" r:id="rId197"/>
    <p:sldId id="478" r:id="rId198"/>
    <p:sldId id="479" r:id="rId199"/>
    <p:sldId id="480" r:id="rId200"/>
    <p:sldId id="481" r:id="rId201"/>
    <p:sldId id="482" r:id="rId202"/>
    <p:sldId id="48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99" r:id="rId219"/>
    <p:sldId id="500" r:id="rId220"/>
    <p:sldId id="501" r:id="rId221"/>
    <p:sldId id="502" r:id="rId222"/>
    <p:sldId id="503" r:id="rId223"/>
    <p:sldId id="504" r:id="rId224"/>
    <p:sldId id="505" r:id="rId225"/>
    <p:sldId id="506" r:id="rId226"/>
    <p:sldId id="507" r:id="rId227"/>
    <p:sldId id="508" r:id="rId228"/>
    <p:sldId id="509" r:id="rId229"/>
    <p:sldId id="510" r:id="rId230"/>
    <p:sldId id="511" r:id="rId231"/>
    <p:sldId id="512" r:id="rId232"/>
    <p:sldId id="513" r:id="rId233"/>
    <p:sldId id="514" r:id="rId234"/>
    <p:sldId id="515" r:id="rId235"/>
    <p:sldId id="516" r:id="rId236"/>
    <p:sldId id="517" r:id="rId237"/>
    <p:sldId id="518" r:id="rId238"/>
    <p:sldId id="519" r:id="rId239"/>
    <p:sldId id="520" r:id="rId240"/>
    <p:sldId id="521" r:id="rId241"/>
    <p:sldId id="522" r:id="rId242"/>
    <p:sldId id="523" r:id="rId243"/>
    <p:sldId id="524" r:id="rId244"/>
    <p:sldId id="525" r:id="rId245"/>
    <p:sldId id="526" r:id="rId246"/>
    <p:sldId id="527" r:id="rId247"/>
    <p:sldId id="528" r:id="rId248"/>
    <p:sldId id="529" r:id="rId249"/>
    <p:sldId id="530" r:id="rId250"/>
    <p:sldId id="531" r:id="rId251"/>
    <p:sldId id="532" r:id="rId252"/>
    <p:sldId id="533" r:id="rId253"/>
    <p:sldId id="534" r:id="rId254"/>
    <p:sldId id="535" r:id="rId255"/>
    <p:sldId id="536" r:id="rId256"/>
    <p:sldId id="537" r:id="rId257"/>
    <p:sldId id="538" r:id="rId258"/>
    <p:sldId id="539" r:id="rId259"/>
    <p:sldId id="540" r:id="rId260"/>
    <p:sldId id="541" r:id="rId261"/>
    <p:sldId id="542" r:id="rId262"/>
    <p:sldId id="543" r:id="rId263"/>
    <p:sldId id="544" r:id="rId264"/>
    <p:sldId id="545" r:id="rId265"/>
    <p:sldId id="546" r:id="rId266"/>
    <p:sldId id="547" r:id="rId267"/>
    <p:sldId id="548" r:id="rId268"/>
    <p:sldId id="549" r:id="rId269"/>
    <p:sldId id="550" r:id="rId270"/>
    <p:sldId id="551" r:id="rId271"/>
    <p:sldId id="552" r:id="rId272"/>
    <p:sldId id="553" r:id="rId273"/>
    <p:sldId id="554" r:id="rId274"/>
    <p:sldId id="555" r:id="rId275"/>
    <p:sldId id="556" r:id="rId276"/>
    <p:sldId id="557" r:id="rId277"/>
    <p:sldId id="558" r:id="rId278"/>
    <p:sldId id="559" r:id="rId279"/>
    <p:sldId id="560" r:id="rId280"/>
    <p:sldId id="561" r:id="rId281"/>
    <p:sldId id="562" r:id="rId282"/>
    <p:sldId id="563" r:id="rId283"/>
    <p:sldId id="564" r:id="rId284"/>
    <p:sldId id="565" r:id="rId285"/>
    <p:sldId id="566" r:id="rId286"/>
    <p:sldId id="567" r:id="rId287"/>
    <p:sldId id="568" r:id="rId288"/>
    <p:sldId id="569" r:id="rId289"/>
    <p:sldId id="570" r:id="rId290"/>
    <p:sldId id="571" r:id="rId291"/>
    <p:sldId id="572" r:id="rId292"/>
    <p:sldId id="573" r:id="rId293"/>
    <p:sldId id="574" r:id="rId294"/>
    <p:sldId id="575" r:id="rId295"/>
    <p:sldId id="576" r:id="rId296"/>
    <p:sldId id="577" r:id="rId297"/>
    <p:sldId id="578" r:id="rId298"/>
    <p:sldId id="579" r:id="rId299"/>
    <p:sldId id="580" r:id="rId300"/>
    <p:sldId id="581" r:id="rId301"/>
    <p:sldId id="582" r:id="rId302"/>
    <p:sldId id="583" r:id="rId303"/>
    <p:sldId id="584" r:id="rId304"/>
    <p:sldId id="585" r:id="rId305"/>
    <p:sldId id="586" r:id="rId306"/>
    <p:sldId id="587" r:id="rId307"/>
    <p:sldId id="588" r:id="rId308"/>
    <p:sldId id="589" r:id="rId309"/>
    <p:sldId id="590" r:id="rId310"/>
    <p:sldId id="591" r:id="rId311"/>
    <p:sldId id="592" r:id="rId312"/>
    <p:sldId id="593" r:id="rId313"/>
    <p:sldId id="594" r:id="rId314"/>
    <p:sldId id="595" r:id="rId315"/>
    <p:sldId id="596" r:id="rId316"/>
    <p:sldId id="597" r:id="rId317"/>
    <p:sldId id="598" r:id="rId318"/>
    <p:sldId id="599" r:id="rId319"/>
    <p:sldId id="600" r:id="rId320"/>
    <p:sldId id="601" r:id="rId321"/>
    <p:sldId id="602" r:id="rId322"/>
    <p:sldId id="603" r:id="rId323"/>
    <p:sldId id="604" r:id="rId324"/>
    <p:sldId id="605" r:id="rId325"/>
    <p:sldId id="606" r:id="rId326"/>
    <p:sldId id="607" r:id="rId327"/>
    <p:sldId id="608" r:id="rId328"/>
    <p:sldId id="609" r:id="rId329"/>
    <p:sldId id="610" r:id="rId330"/>
    <p:sldId id="611" r:id="rId331"/>
    <p:sldId id="612" r:id="rId332"/>
    <p:sldId id="613" r:id="rId333"/>
    <p:sldId id="614" r:id="rId334"/>
    <p:sldId id="615" r:id="rId335"/>
    <p:sldId id="616" r:id="rId336"/>
    <p:sldId id="617" r:id="rId337"/>
    <p:sldId id="618" r:id="rId338"/>
    <p:sldId id="619" r:id="rId339"/>
    <p:sldId id="620" r:id="rId340"/>
    <p:sldId id="621" r:id="rId341"/>
    <p:sldId id="622" r:id="rId342"/>
    <p:sldId id="623" r:id="rId343"/>
    <p:sldId id="624" r:id="rId344"/>
    <p:sldId id="625" r:id="rId345"/>
    <p:sldId id="626" r:id="rId346"/>
    <p:sldId id="627" r:id="rId347"/>
    <p:sldId id="628" r:id="rId348"/>
    <p:sldId id="629" r:id="rId349"/>
    <p:sldId id="630" r:id="rId350"/>
    <p:sldId id="631" r:id="rId351"/>
    <p:sldId id="632" r:id="rId352"/>
    <p:sldId id="633" r:id="rId353"/>
    <p:sldId id="634" r:id="rId354"/>
    <p:sldId id="635" r:id="rId355"/>
    <p:sldId id="636" r:id="rId356"/>
    <p:sldId id="637" r:id="rId357"/>
    <p:sldId id="638" r:id="rId358"/>
    <p:sldId id="639" r:id="rId359"/>
    <p:sldId id="640" r:id="rId360"/>
    <p:sldId id="641" r:id="rId361"/>
    <p:sldId id="642" r:id="rId362"/>
    <p:sldId id="643" r:id="rId363"/>
    <p:sldId id="644" r:id="rId364"/>
    <p:sldId id="645" r:id="rId365"/>
    <p:sldId id="646" r:id="rId366"/>
    <p:sldId id="647" r:id="rId367"/>
    <p:sldId id="648" r:id="rId368"/>
    <p:sldId id="649" r:id="rId369"/>
    <p:sldId id="650" r:id="rId370"/>
    <p:sldId id="651" r:id="rId371"/>
    <p:sldId id="652" r:id="rId372"/>
    <p:sldId id="653" r:id="rId373"/>
    <p:sldId id="654" r:id="rId374"/>
    <p:sldId id="655" r:id="rId375"/>
    <p:sldId id="656" r:id="rId376"/>
    <p:sldId id="657" r:id="rId377"/>
    <p:sldId id="658" r:id="rId378"/>
    <p:sldId id="659" r:id="rId379"/>
    <p:sldId id="660" r:id="rId380"/>
    <p:sldId id="661" r:id="rId381"/>
    <p:sldId id="662" r:id="rId382"/>
    <p:sldId id="663" r:id="rId383"/>
    <p:sldId id="664" r:id="rId384"/>
    <p:sldId id="665" r:id="rId385"/>
    <p:sldId id="666" r:id="rId386"/>
    <p:sldId id="667" r:id="rId387"/>
    <p:sldId id="668" r:id="rId388"/>
    <p:sldId id="669" r:id="rId389"/>
    <p:sldId id="670" r:id="rId390"/>
    <p:sldId id="671" r:id="rId391"/>
    <p:sldId id="672" r:id="rId392"/>
    <p:sldId id="673" r:id="rId393"/>
    <p:sldId id="674" r:id="rId394"/>
    <p:sldId id="675" r:id="rId395"/>
    <p:sldId id="676" r:id="rId396"/>
    <p:sldId id="677" r:id="rId397"/>
    <p:sldId id="678" r:id="rId398"/>
    <p:sldId id="679" r:id="rId399"/>
    <p:sldId id="680" r:id="rId400"/>
    <p:sldId id="681" r:id="rId401"/>
    <p:sldId id="682" r:id="rId402"/>
    <p:sldId id="683" r:id="rId403"/>
    <p:sldId id="684" r:id="rId404"/>
    <p:sldId id="685" r:id="rId405"/>
    <p:sldId id="686" r:id="rId406"/>
    <p:sldId id="687" r:id="rId407"/>
    <p:sldId id="688" r:id="rId408"/>
    <p:sldId id="689" r:id="rId409"/>
    <p:sldId id="690" r:id="rId410"/>
    <p:sldId id="691" r:id="rId411"/>
    <p:sldId id="692" r:id="rId412"/>
    <p:sldId id="693" r:id="rId413"/>
    <p:sldId id="694" r:id="rId414"/>
    <p:sldId id="695" r:id="rId415"/>
    <p:sldId id="696" r:id="rId416"/>
    <p:sldId id="697" r:id="rId417"/>
    <p:sldId id="698" r:id="rId418"/>
    <p:sldId id="699" r:id="rId419"/>
    <p:sldId id="700" r:id="rId420"/>
    <p:sldId id="701" r:id="rId421"/>
    <p:sldId id="702" r:id="rId422"/>
    <p:sldId id="703" r:id="rId423"/>
    <p:sldId id="704" r:id="rId424"/>
    <p:sldId id="705" r:id="rId425"/>
    <p:sldId id="706" r:id="rId426"/>
    <p:sldId id="707" r:id="rId427"/>
    <p:sldId id="708" r:id="rId428"/>
    <p:sldId id="709" r:id="rId429"/>
    <p:sldId id="710" r:id="rId430"/>
    <p:sldId id="711" r:id="rId431"/>
    <p:sldId id="712" r:id="rId432"/>
    <p:sldId id="713" r:id="rId433"/>
    <p:sldId id="714" r:id="rId434"/>
    <p:sldId id="715" r:id="rId435"/>
    <p:sldId id="716" r:id="rId436"/>
    <p:sldId id="717" r:id="rId437"/>
    <p:sldId id="718" r:id="rId438"/>
    <p:sldId id="719" r:id="rId439"/>
    <p:sldId id="720" r:id="rId440"/>
    <p:sldId id="721" r:id="rId441"/>
    <p:sldId id="722" r:id="rId442"/>
    <p:sldId id="723" r:id="rId443"/>
  </p:sldIdLst>
  <p:sldSz cx="9144000" cy="6858000" type="screen4x3"/>
  <p:notesSz cx="6858000" cy="9144000"/>
  <p:defaultTextStyle>
    <a:defPPr>
      <a:defRPr lang="zh-CN"/>
    </a:defPPr>
    <a:lvl1pPr algn="ctr" rtl="0" eaLnBrk="0" fontAlgn="base" hangingPunct="0">
      <a:spcBef>
        <a:spcPct val="20000"/>
      </a:spcBef>
      <a:spcAft>
        <a:spcPct val="0"/>
      </a:spcAft>
      <a:buClr>
        <a:srgbClr val="000000"/>
      </a:buClr>
      <a:buFont typeface="Arial" panose="020B0604020202020204" pitchFamily="34" charset="0"/>
      <a:defRPr sz="3200" b="1" kern="1200">
        <a:solidFill>
          <a:schemeClr val="tx1"/>
        </a:solidFill>
        <a:latin typeface="宋体" panose="02010600030101010101" pitchFamily="2" charset="-122"/>
        <a:ea typeface="宋体" panose="02010600030101010101" pitchFamily="2" charset="-122"/>
        <a:cs typeface="+mn-cs"/>
      </a:defRPr>
    </a:lvl1pPr>
    <a:lvl2pPr marL="457200" algn="ctr" rtl="0" eaLnBrk="0" fontAlgn="base" hangingPunct="0">
      <a:spcBef>
        <a:spcPct val="20000"/>
      </a:spcBef>
      <a:spcAft>
        <a:spcPct val="0"/>
      </a:spcAft>
      <a:buClr>
        <a:srgbClr val="000000"/>
      </a:buClr>
      <a:buFont typeface="Arial" panose="020B0604020202020204" pitchFamily="34" charset="0"/>
      <a:defRPr sz="3200" b="1" kern="1200">
        <a:solidFill>
          <a:schemeClr val="tx1"/>
        </a:solidFill>
        <a:latin typeface="宋体" panose="02010600030101010101" pitchFamily="2" charset="-122"/>
        <a:ea typeface="宋体" panose="02010600030101010101" pitchFamily="2" charset="-122"/>
        <a:cs typeface="+mn-cs"/>
      </a:defRPr>
    </a:lvl2pPr>
    <a:lvl3pPr marL="914400" algn="ctr" rtl="0" eaLnBrk="0" fontAlgn="base" hangingPunct="0">
      <a:spcBef>
        <a:spcPct val="20000"/>
      </a:spcBef>
      <a:spcAft>
        <a:spcPct val="0"/>
      </a:spcAft>
      <a:buClr>
        <a:srgbClr val="000000"/>
      </a:buClr>
      <a:buFont typeface="Arial" panose="020B0604020202020204" pitchFamily="34" charset="0"/>
      <a:defRPr sz="3200" b="1" kern="1200">
        <a:solidFill>
          <a:schemeClr val="tx1"/>
        </a:solidFill>
        <a:latin typeface="宋体" panose="02010600030101010101" pitchFamily="2" charset="-122"/>
        <a:ea typeface="宋体" panose="02010600030101010101" pitchFamily="2" charset="-122"/>
        <a:cs typeface="+mn-cs"/>
      </a:defRPr>
    </a:lvl3pPr>
    <a:lvl4pPr marL="1371600" algn="ctr" rtl="0" eaLnBrk="0" fontAlgn="base" hangingPunct="0">
      <a:spcBef>
        <a:spcPct val="20000"/>
      </a:spcBef>
      <a:spcAft>
        <a:spcPct val="0"/>
      </a:spcAft>
      <a:buClr>
        <a:srgbClr val="000000"/>
      </a:buClr>
      <a:buFont typeface="Arial" panose="020B0604020202020204" pitchFamily="34" charset="0"/>
      <a:defRPr sz="3200" b="1" kern="1200">
        <a:solidFill>
          <a:schemeClr val="tx1"/>
        </a:solidFill>
        <a:latin typeface="宋体" panose="02010600030101010101" pitchFamily="2" charset="-122"/>
        <a:ea typeface="宋体" panose="02010600030101010101" pitchFamily="2" charset="-122"/>
        <a:cs typeface="+mn-cs"/>
      </a:defRPr>
    </a:lvl4pPr>
    <a:lvl5pPr marL="1828800" algn="ctr" rtl="0" eaLnBrk="0" fontAlgn="base" hangingPunct="0">
      <a:spcBef>
        <a:spcPct val="20000"/>
      </a:spcBef>
      <a:spcAft>
        <a:spcPct val="0"/>
      </a:spcAft>
      <a:buClr>
        <a:srgbClr val="000000"/>
      </a:buClr>
      <a:buFont typeface="Arial" panose="020B0604020202020204" pitchFamily="34" charset="0"/>
      <a:defRPr sz="32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notesMaster" Target="notesMasters/notesMaster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viewProps" Target="viewProp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tableStyles" Target="tableStyles.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presProps" Target="presProp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theme" Target="theme/theme1.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charset="0"/>
              <a:buNone/>
              <a:defRPr sz="1200"/>
            </a:lvl1pPr>
          </a:lstStyle>
          <a:p>
            <a:pPr>
              <a:defRPr/>
            </a:pPr>
            <a:fld id="{20FBBF12-265B-469D-B52B-119E69230D39}" type="datetimeFigureOut">
              <a:rPr lang="zh-CN" altLang="en-US"/>
              <a:pPr>
                <a:defRPr/>
              </a:pPr>
              <a:t>2016/9/1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65C0162-B6F9-447E-9F8F-DC8B15B47ED8}"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43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44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44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9775B264-94E9-4CC2-89FF-F13F79D4F2C9}" type="slidenum">
              <a:rPr lang="en-US" altLang="zh-CN" sz="1200"/>
              <a:pPr/>
              <a:t>37</a:t>
            </a:fld>
            <a:endParaRPr lang="en-US" altLang="zh-CN" sz="1200"/>
          </a:p>
        </p:txBody>
      </p:sp>
      <p:sp>
        <p:nvSpPr>
          <p:cNvPr id="456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6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17EBBD15-ED3D-4220-9CAC-E3970A3A6282}" type="slidenum">
              <a:rPr lang="en-US" altLang="zh-CN" sz="1200"/>
              <a:pPr/>
              <a:t>218</a:t>
            </a:fld>
            <a:endParaRPr lang="en-US" altLang="zh-CN" sz="1200"/>
          </a:p>
        </p:txBody>
      </p:sp>
      <p:sp>
        <p:nvSpPr>
          <p:cNvPr id="465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5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43D58215-A41F-42DE-8511-DD45DC2E2C91}" type="slidenum">
              <a:rPr lang="en-US" altLang="zh-CN" sz="1200"/>
              <a:pPr/>
              <a:t>219</a:t>
            </a:fld>
            <a:endParaRPr lang="en-US" altLang="zh-CN" sz="1200"/>
          </a:p>
        </p:txBody>
      </p:sp>
      <p:sp>
        <p:nvSpPr>
          <p:cNvPr id="466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6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6892CF40-297C-4502-AF07-B80E45043854}" type="slidenum">
              <a:rPr lang="en-US" altLang="zh-CN" sz="1200"/>
              <a:pPr/>
              <a:t>220</a:t>
            </a:fld>
            <a:endParaRPr lang="en-US" altLang="zh-CN" sz="1200"/>
          </a:p>
        </p:txBody>
      </p:sp>
      <p:sp>
        <p:nvSpPr>
          <p:cNvPr id="467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7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7CEF5DF8-7984-45C6-A682-43B804F5D2A7}" type="slidenum">
              <a:rPr lang="en-US" altLang="zh-CN" sz="1200"/>
              <a:pPr/>
              <a:t>221</a:t>
            </a:fld>
            <a:endParaRPr lang="en-US" altLang="zh-CN" sz="1200"/>
          </a:p>
        </p:txBody>
      </p:sp>
      <p:sp>
        <p:nvSpPr>
          <p:cNvPr id="468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8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827508AD-7BDB-4EB7-9BAB-D068BCF1C6A6}" type="slidenum">
              <a:rPr lang="en-US" altLang="zh-CN" sz="1200"/>
              <a:pPr/>
              <a:t>222</a:t>
            </a:fld>
            <a:endParaRPr lang="en-US" altLang="zh-CN" sz="1200"/>
          </a:p>
        </p:txBody>
      </p:sp>
      <p:sp>
        <p:nvSpPr>
          <p:cNvPr id="470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0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02F13D01-241A-4848-BAFF-F1B21EA47FB8}" type="slidenum">
              <a:rPr lang="en-US" altLang="zh-CN" sz="1200"/>
              <a:pPr/>
              <a:t>223</a:t>
            </a:fld>
            <a:endParaRPr lang="en-US" altLang="zh-CN" sz="1200"/>
          </a:p>
        </p:txBody>
      </p:sp>
      <p:sp>
        <p:nvSpPr>
          <p:cNvPr id="471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904EB504-8186-4C75-B0BA-0A8D2A350253}" type="slidenum">
              <a:rPr lang="en-US" altLang="zh-CN" sz="1200"/>
              <a:pPr/>
              <a:t>296</a:t>
            </a:fld>
            <a:endParaRPr lang="en-US" altLang="zh-CN" sz="1200"/>
          </a:p>
        </p:txBody>
      </p:sp>
      <p:sp>
        <p:nvSpPr>
          <p:cNvPr id="472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2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603653C1-DC33-420B-8CC4-C0B47C4A619D}" type="slidenum">
              <a:rPr lang="en-US" altLang="zh-CN" sz="1200"/>
              <a:pPr/>
              <a:t>297</a:t>
            </a:fld>
            <a:endParaRPr lang="en-US" altLang="zh-CN" sz="1200"/>
          </a:p>
        </p:txBody>
      </p:sp>
      <p:sp>
        <p:nvSpPr>
          <p:cNvPr id="473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3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F1A1063D-390D-462A-8512-D91D0CB05671}" type="slidenum">
              <a:rPr lang="en-US" altLang="zh-CN" sz="1200"/>
              <a:pPr/>
              <a:t>298</a:t>
            </a:fld>
            <a:endParaRPr lang="en-US" altLang="zh-CN" sz="1200"/>
          </a:p>
        </p:txBody>
      </p:sp>
      <p:sp>
        <p:nvSpPr>
          <p:cNvPr id="474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4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C8980E8A-3731-49AD-9BE4-110359E550D1}" type="slidenum">
              <a:rPr lang="en-US" altLang="zh-CN" sz="1200"/>
              <a:pPr/>
              <a:t>299</a:t>
            </a:fld>
            <a:endParaRPr lang="en-US" altLang="zh-CN" sz="1200"/>
          </a:p>
        </p:txBody>
      </p:sp>
      <p:sp>
        <p:nvSpPr>
          <p:cNvPr id="475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5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B17C2F9E-8F03-4167-9466-1AD427466538}" type="slidenum">
              <a:rPr lang="en-US" altLang="zh-CN" sz="1200"/>
              <a:pPr/>
              <a:t>38</a:t>
            </a:fld>
            <a:endParaRPr lang="en-US" altLang="zh-CN" sz="1200"/>
          </a:p>
        </p:txBody>
      </p:sp>
      <p:sp>
        <p:nvSpPr>
          <p:cNvPr id="457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7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39BC833E-1092-458B-842C-8DE700AFF55A}" type="slidenum">
              <a:rPr lang="en-US" altLang="zh-CN" sz="1200"/>
              <a:pPr/>
              <a:t>300</a:t>
            </a:fld>
            <a:endParaRPr lang="en-US" altLang="zh-CN" sz="1200"/>
          </a:p>
        </p:txBody>
      </p:sp>
      <p:sp>
        <p:nvSpPr>
          <p:cNvPr id="476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6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77E7421F-874D-43AF-915A-C607C7136F16}" type="slidenum">
              <a:rPr lang="en-US" altLang="zh-CN" sz="1200"/>
              <a:pPr/>
              <a:t>313</a:t>
            </a:fld>
            <a:endParaRPr lang="en-US" altLang="zh-CN" sz="1200"/>
          </a:p>
        </p:txBody>
      </p:sp>
      <p:sp>
        <p:nvSpPr>
          <p:cNvPr id="477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7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20A3BE05-E7DD-4056-A16E-064F21AD80DE}" type="slidenum">
              <a:rPr lang="en-US" altLang="zh-CN" sz="1200"/>
              <a:pPr/>
              <a:t>314</a:t>
            </a:fld>
            <a:endParaRPr lang="en-US" altLang="zh-CN" sz="1200"/>
          </a:p>
        </p:txBody>
      </p:sp>
      <p:sp>
        <p:nvSpPr>
          <p:cNvPr id="478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8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1B0CEA33-9045-4F67-9462-EC292285CC3D}" type="slidenum">
              <a:rPr lang="en-US" altLang="zh-CN" sz="1200"/>
              <a:pPr/>
              <a:t>315</a:t>
            </a:fld>
            <a:endParaRPr lang="en-US" altLang="zh-CN" sz="1200"/>
          </a:p>
        </p:txBody>
      </p:sp>
      <p:sp>
        <p:nvSpPr>
          <p:cNvPr id="479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9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A7313FF0-ADFE-4B78-BDA8-E37685CA9618}" type="slidenum">
              <a:rPr lang="en-US" altLang="zh-CN" sz="1200"/>
              <a:pPr/>
              <a:t>316</a:t>
            </a:fld>
            <a:endParaRPr lang="en-US" altLang="zh-CN" sz="1200"/>
          </a:p>
        </p:txBody>
      </p:sp>
      <p:sp>
        <p:nvSpPr>
          <p:cNvPr id="480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0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1E63EDF7-4F71-4C4E-872E-630300AE5149}" type="slidenum">
              <a:rPr lang="en-US" altLang="zh-CN" sz="1200"/>
              <a:pPr/>
              <a:t>317</a:t>
            </a:fld>
            <a:endParaRPr lang="en-US" altLang="zh-CN" sz="1200"/>
          </a:p>
        </p:txBody>
      </p:sp>
      <p:sp>
        <p:nvSpPr>
          <p:cNvPr id="481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23C5235D-395C-4A38-9407-A52F1816AE85}" type="slidenum">
              <a:rPr lang="en-US" altLang="zh-CN" sz="1200"/>
              <a:pPr/>
              <a:t>318</a:t>
            </a:fld>
            <a:endParaRPr lang="en-US" altLang="zh-CN" sz="1200"/>
          </a:p>
        </p:txBody>
      </p:sp>
      <p:sp>
        <p:nvSpPr>
          <p:cNvPr id="482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2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C8FAD5AD-FBC3-46C0-B4A4-BADA7862CC91}" type="slidenum">
              <a:rPr lang="en-US" altLang="zh-CN" sz="1200"/>
              <a:pPr/>
              <a:t>319</a:t>
            </a:fld>
            <a:endParaRPr lang="en-US" altLang="zh-CN" sz="1200"/>
          </a:p>
        </p:txBody>
      </p:sp>
      <p:sp>
        <p:nvSpPr>
          <p:cNvPr id="483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CB587D05-4BBA-425A-B497-90CC8CA3B9E6}" type="slidenum">
              <a:rPr lang="en-US" altLang="zh-CN" sz="1200"/>
              <a:pPr/>
              <a:t>320</a:t>
            </a:fld>
            <a:endParaRPr lang="en-US" altLang="zh-CN" sz="1200"/>
          </a:p>
        </p:txBody>
      </p:sp>
      <p:sp>
        <p:nvSpPr>
          <p:cNvPr id="484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4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7B7B91EA-CDB8-414E-8AD0-86ACD9A9CE81}" type="slidenum">
              <a:rPr lang="en-US" altLang="zh-CN" sz="1200"/>
              <a:pPr/>
              <a:t>321</a:t>
            </a:fld>
            <a:endParaRPr lang="en-US" altLang="zh-CN" sz="1200"/>
          </a:p>
        </p:txBody>
      </p:sp>
      <p:sp>
        <p:nvSpPr>
          <p:cNvPr id="485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5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1263A1BA-E683-4470-90CF-519452AA5CDF}" type="slidenum">
              <a:rPr lang="en-US" altLang="zh-CN" sz="1200"/>
              <a:pPr/>
              <a:t>211</a:t>
            </a:fld>
            <a:endParaRPr lang="en-US" altLang="zh-CN" sz="1200"/>
          </a:p>
        </p:txBody>
      </p:sp>
      <p:sp>
        <p:nvSpPr>
          <p:cNvPr id="458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8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163065F8-B666-415C-8355-CFF3BAF28B6A}" type="slidenum">
              <a:rPr lang="en-US" altLang="zh-CN" sz="1200"/>
              <a:pPr/>
              <a:t>322</a:t>
            </a:fld>
            <a:endParaRPr lang="en-US" altLang="zh-CN" sz="1200"/>
          </a:p>
        </p:txBody>
      </p:sp>
      <p:sp>
        <p:nvSpPr>
          <p:cNvPr id="486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6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5A6D4B4A-2F38-44EC-B207-4D7A4B0332A2}" type="slidenum">
              <a:rPr lang="en-US" altLang="zh-CN" sz="1200"/>
              <a:pPr/>
              <a:t>323</a:t>
            </a:fld>
            <a:endParaRPr lang="en-US" altLang="zh-CN" sz="1200"/>
          </a:p>
        </p:txBody>
      </p:sp>
      <p:sp>
        <p:nvSpPr>
          <p:cNvPr id="487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7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BE1F65F1-0FBA-492B-9C82-A8F7B9C853DE}" type="slidenum">
              <a:rPr lang="en-US" altLang="zh-CN" sz="1200"/>
              <a:pPr/>
              <a:t>324</a:t>
            </a:fld>
            <a:endParaRPr lang="en-US" altLang="zh-CN" sz="1200"/>
          </a:p>
        </p:txBody>
      </p:sp>
      <p:sp>
        <p:nvSpPr>
          <p:cNvPr id="488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8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4B58E3D2-6F38-4562-A9CD-9A92543083D5}" type="slidenum">
              <a:rPr lang="en-US" altLang="zh-CN" sz="1200"/>
              <a:pPr/>
              <a:t>325</a:t>
            </a:fld>
            <a:endParaRPr lang="en-US" altLang="zh-CN" sz="1200"/>
          </a:p>
        </p:txBody>
      </p:sp>
      <p:sp>
        <p:nvSpPr>
          <p:cNvPr id="489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9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4539EA02-1DA9-4DC9-B574-4C5A0D7E4139}" type="slidenum">
              <a:rPr lang="en-US" altLang="zh-CN" sz="1200"/>
              <a:pPr/>
              <a:t>326</a:t>
            </a:fld>
            <a:endParaRPr lang="en-US" altLang="zh-CN" sz="1200"/>
          </a:p>
        </p:txBody>
      </p:sp>
      <p:sp>
        <p:nvSpPr>
          <p:cNvPr id="490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0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C0251252-3039-4795-B1F5-C78B71082995}" type="slidenum">
              <a:rPr lang="en-US" altLang="zh-CN" sz="1200"/>
              <a:pPr/>
              <a:t>327</a:t>
            </a:fld>
            <a:endParaRPr lang="en-US" altLang="zh-CN" sz="1200"/>
          </a:p>
        </p:txBody>
      </p:sp>
      <p:sp>
        <p:nvSpPr>
          <p:cNvPr id="491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73CCDCF0-6AFC-4000-8B7F-9D5256FF52A9}" type="slidenum">
              <a:rPr lang="en-US" altLang="zh-CN" sz="1200"/>
              <a:pPr/>
              <a:t>328</a:t>
            </a:fld>
            <a:endParaRPr lang="en-US" altLang="zh-CN" sz="1200"/>
          </a:p>
        </p:txBody>
      </p:sp>
      <p:sp>
        <p:nvSpPr>
          <p:cNvPr id="492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2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235F4BD2-B309-41E5-9ADA-97660B6FE35D}" type="slidenum">
              <a:rPr lang="en-US" altLang="zh-CN" sz="1200"/>
              <a:pPr/>
              <a:t>329</a:t>
            </a:fld>
            <a:endParaRPr lang="en-US" altLang="zh-CN" sz="1200"/>
          </a:p>
        </p:txBody>
      </p:sp>
      <p:sp>
        <p:nvSpPr>
          <p:cNvPr id="493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3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C3C0F756-CF55-405C-9887-D45424A3933B}" type="slidenum">
              <a:rPr lang="en-US" altLang="zh-CN" sz="1200"/>
              <a:pPr/>
              <a:t>395</a:t>
            </a:fld>
            <a:endParaRPr lang="en-US" altLang="zh-CN" sz="1200"/>
          </a:p>
        </p:txBody>
      </p:sp>
      <p:sp>
        <p:nvSpPr>
          <p:cNvPr id="494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4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EF36350D-18D3-4A8E-B23F-0F925D7C05D8}" type="slidenum">
              <a:rPr lang="en-US" altLang="zh-CN" sz="1200"/>
              <a:pPr/>
              <a:t>396</a:t>
            </a:fld>
            <a:endParaRPr lang="en-US" altLang="zh-CN" sz="1200"/>
          </a:p>
        </p:txBody>
      </p:sp>
      <p:sp>
        <p:nvSpPr>
          <p:cNvPr id="495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5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D72832CF-38DA-4688-9AE4-17E1D2D74A87}" type="slidenum">
              <a:rPr lang="en-US" altLang="zh-CN" sz="1200"/>
              <a:pPr/>
              <a:t>212</a:t>
            </a:fld>
            <a:endParaRPr lang="en-US" altLang="zh-CN" sz="1200"/>
          </a:p>
        </p:txBody>
      </p:sp>
      <p:sp>
        <p:nvSpPr>
          <p:cNvPr id="459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9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8740C66E-EE30-47E7-9E23-4CB4725CD1E0}" type="slidenum">
              <a:rPr lang="en-US" altLang="zh-CN" sz="1200"/>
              <a:pPr/>
              <a:t>397</a:t>
            </a:fld>
            <a:endParaRPr lang="en-US" altLang="zh-CN" sz="1200"/>
          </a:p>
        </p:txBody>
      </p:sp>
      <p:sp>
        <p:nvSpPr>
          <p:cNvPr id="496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6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5F96D1F2-A29F-45B2-B70D-49277760FE3F}" type="slidenum">
              <a:rPr lang="en-US" altLang="zh-CN" sz="1200"/>
              <a:pPr/>
              <a:t>398</a:t>
            </a:fld>
            <a:endParaRPr lang="en-US" altLang="zh-CN" sz="1200"/>
          </a:p>
        </p:txBody>
      </p:sp>
      <p:sp>
        <p:nvSpPr>
          <p:cNvPr id="497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7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A58F52DF-0263-4C64-944B-990BF619971C}" type="slidenum">
              <a:rPr lang="en-US" altLang="zh-CN" sz="1200"/>
              <a:pPr/>
              <a:t>399</a:t>
            </a:fld>
            <a:endParaRPr lang="en-US" altLang="zh-CN" sz="1200"/>
          </a:p>
        </p:txBody>
      </p:sp>
      <p:sp>
        <p:nvSpPr>
          <p:cNvPr id="498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8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CE64393A-1597-49B3-8FE0-C8F93AAB6469}" type="slidenum">
              <a:rPr lang="en-US" altLang="zh-CN" sz="1200"/>
              <a:pPr/>
              <a:t>400</a:t>
            </a:fld>
            <a:endParaRPr lang="en-US" altLang="zh-CN" sz="1200"/>
          </a:p>
        </p:txBody>
      </p:sp>
      <p:sp>
        <p:nvSpPr>
          <p:cNvPr id="499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9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98143B1E-29AC-49A2-AABA-6F7CBCA1922A}" type="slidenum">
              <a:rPr lang="en-US" altLang="zh-CN" sz="1200"/>
              <a:pPr/>
              <a:t>401</a:t>
            </a:fld>
            <a:endParaRPr lang="en-US" altLang="zh-CN" sz="1200"/>
          </a:p>
        </p:txBody>
      </p:sp>
      <p:sp>
        <p:nvSpPr>
          <p:cNvPr id="5007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07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2C871B68-63CD-4E62-99B1-7D30B53E6353}" type="slidenum">
              <a:rPr lang="en-US" altLang="zh-CN" sz="1200"/>
              <a:pPr/>
              <a:t>402</a:t>
            </a:fld>
            <a:endParaRPr lang="en-US" altLang="zh-CN" sz="1200"/>
          </a:p>
        </p:txBody>
      </p:sp>
      <p:sp>
        <p:nvSpPr>
          <p:cNvPr id="501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DC50C643-DC91-45A1-A706-63932D586166}" type="slidenum">
              <a:rPr lang="en-US" altLang="zh-CN" sz="1200"/>
              <a:pPr/>
              <a:t>403</a:t>
            </a:fld>
            <a:endParaRPr lang="en-US" altLang="zh-CN" sz="1200"/>
          </a:p>
        </p:txBody>
      </p:sp>
      <p:sp>
        <p:nvSpPr>
          <p:cNvPr id="5027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2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4908363F-B98F-42FF-A305-718CA47F4A0C}" type="slidenum">
              <a:rPr lang="en-US" altLang="zh-CN" sz="1200"/>
              <a:pPr/>
              <a:t>404</a:t>
            </a:fld>
            <a:endParaRPr lang="en-US" altLang="zh-CN" sz="1200"/>
          </a:p>
        </p:txBody>
      </p:sp>
      <p:sp>
        <p:nvSpPr>
          <p:cNvPr id="5038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3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9029B120-EFA5-473E-8117-6E9A685EAD82}" type="slidenum">
              <a:rPr lang="en-US" altLang="zh-CN" sz="1200"/>
              <a:pPr/>
              <a:t>405</a:t>
            </a:fld>
            <a:endParaRPr lang="en-US" altLang="zh-CN" sz="1200"/>
          </a:p>
        </p:txBody>
      </p:sp>
      <p:sp>
        <p:nvSpPr>
          <p:cNvPr id="5048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48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084277FD-8287-4769-9EA7-A67BC90ED814}" type="slidenum">
              <a:rPr lang="en-US" altLang="zh-CN" sz="1200"/>
              <a:pPr/>
              <a:t>406</a:t>
            </a:fld>
            <a:endParaRPr lang="en-US" altLang="zh-CN" sz="1200"/>
          </a:p>
        </p:txBody>
      </p:sp>
      <p:sp>
        <p:nvSpPr>
          <p:cNvPr id="5058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58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7B3B7E14-6CB3-4F20-8D5F-6F6C55C11F24}" type="slidenum">
              <a:rPr lang="en-US" altLang="zh-CN" sz="1200"/>
              <a:pPr/>
              <a:t>213</a:t>
            </a:fld>
            <a:endParaRPr lang="en-US" altLang="zh-CN" sz="1200"/>
          </a:p>
        </p:txBody>
      </p:sp>
      <p:sp>
        <p:nvSpPr>
          <p:cNvPr id="460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330C0F6A-393C-465C-842B-EE3EA7EB1B34}" type="slidenum">
              <a:rPr lang="en-US" altLang="zh-CN" sz="1200"/>
              <a:pPr/>
              <a:t>407</a:t>
            </a:fld>
            <a:endParaRPr lang="en-US" altLang="zh-CN" sz="1200"/>
          </a:p>
        </p:txBody>
      </p:sp>
      <p:sp>
        <p:nvSpPr>
          <p:cNvPr id="5068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68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B1A2A720-6273-40EF-A655-4F1F210856E1}" type="slidenum">
              <a:rPr lang="en-US" altLang="zh-CN" sz="1200"/>
              <a:pPr/>
              <a:t>408</a:t>
            </a:fld>
            <a:endParaRPr lang="en-US" altLang="zh-CN" sz="1200"/>
          </a:p>
        </p:txBody>
      </p:sp>
      <p:sp>
        <p:nvSpPr>
          <p:cNvPr id="5079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79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6A15B011-FE7D-4D43-AF8A-783C410BE3D9}" type="slidenum">
              <a:rPr lang="en-US" altLang="zh-CN" sz="1200"/>
              <a:pPr/>
              <a:t>409</a:t>
            </a:fld>
            <a:endParaRPr lang="en-US" altLang="zh-CN" sz="1200"/>
          </a:p>
        </p:txBody>
      </p:sp>
      <p:sp>
        <p:nvSpPr>
          <p:cNvPr id="5089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8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E89537C5-A214-4017-B264-C279A3D94741}" type="slidenum">
              <a:rPr lang="en-US" altLang="zh-CN" sz="1200"/>
              <a:pPr/>
              <a:t>410</a:t>
            </a:fld>
            <a:endParaRPr lang="en-US" altLang="zh-CN" sz="1200"/>
          </a:p>
        </p:txBody>
      </p:sp>
      <p:sp>
        <p:nvSpPr>
          <p:cNvPr id="5099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99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E8ED7574-BD4B-4B8D-B20F-2FAE298B373C}" type="slidenum">
              <a:rPr lang="en-US" altLang="zh-CN" sz="1200"/>
              <a:pPr/>
              <a:t>411</a:t>
            </a:fld>
            <a:endParaRPr lang="en-US" altLang="zh-CN" sz="1200"/>
          </a:p>
        </p:txBody>
      </p:sp>
      <p:sp>
        <p:nvSpPr>
          <p:cNvPr id="5109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09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0537B3F4-9E70-4E9E-B398-40D6560A9193}" type="slidenum">
              <a:rPr lang="en-US" altLang="zh-CN" sz="1200"/>
              <a:pPr/>
              <a:t>412</a:t>
            </a:fld>
            <a:endParaRPr lang="en-US" altLang="zh-CN" sz="1200"/>
          </a:p>
        </p:txBody>
      </p:sp>
      <p:sp>
        <p:nvSpPr>
          <p:cNvPr id="5120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AEE0207F-875E-4EAB-8E0D-C09DF47B5E52}" type="slidenum">
              <a:rPr lang="en-US" altLang="zh-CN" sz="1200"/>
              <a:pPr/>
              <a:t>413</a:t>
            </a:fld>
            <a:endParaRPr lang="en-US" altLang="zh-CN" sz="1200"/>
          </a:p>
        </p:txBody>
      </p:sp>
      <p:sp>
        <p:nvSpPr>
          <p:cNvPr id="5130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30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BB1F983D-9E25-4F50-B497-5FB82370E284}" type="slidenum">
              <a:rPr lang="en-US" altLang="zh-CN" sz="1200"/>
              <a:pPr/>
              <a:t>414</a:t>
            </a:fld>
            <a:endParaRPr lang="en-US" altLang="zh-CN" sz="1200"/>
          </a:p>
        </p:txBody>
      </p:sp>
      <p:sp>
        <p:nvSpPr>
          <p:cNvPr id="5140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40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85E124B1-2FEF-4C1F-88AA-A0A3B9AF8269}" type="slidenum">
              <a:rPr lang="en-US" altLang="zh-CN" sz="1200"/>
              <a:pPr/>
              <a:t>415</a:t>
            </a:fld>
            <a:endParaRPr lang="en-US" altLang="zh-CN" sz="1200"/>
          </a:p>
        </p:txBody>
      </p:sp>
      <p:sp>
        <p:nvSpPr>
          <p:cNvPr id="5150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50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A254D4E3-CD07-4B3E-B608-C3C7590D696A}" type="slidenum">
              <a:rPr lang="en-US" altLang="zh-CN" sz="1200"/>
              <a:pPr/>
              <a:t>416</a:t>
            </a:fld>
            <a:endParaRPr lang="en-US" altLang="zh-CN" sz="1200"/>
          </a:p>
        </p:txBody>
      </p:sp>
      <p:sp>
        <p:nvSpPr>
          <p:cNvPr id="5160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61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446DA2C2-2AA8-4FE4-B808-97CF63286EEA}" type="slidenum">
              <a:rPr lang="en-US" altLang="zh-CN" sz="1200"/>
              <a:pPr/>
              <a:t>214</a:t>
            </a:fld>
            <a:endParaRPr lang="en-US" altLang="zh-CN" sz="1200"/>
          </a:p>
        </p:txBody>
      </p:sp>
      <p:sp>
        <p:nvSpPr>
          <p:cNvPr id="461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1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19E08A46-3B25-4E05-AE51-98AEBBB1F256}" type="slidenum">
              <a:rPr lang="en-US" altLang="zh-CN" sz="1200"/>
              <a:pPr/>
              <a:t>417</a:t>
            </a:fld>
            <a:endParaRPr lang="en-US" altLang="zh-CN" sz="1200"/>
          </a:p>
        </p:txBody>
      </p:sp>
      <p:sp>
        <p:nvSpPr>
          <p:cNvPr id="5171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71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B829111D-1F3A-4673-8687-761A2AB5EC34}" type="slidenum">
              <a:rPr lang="en-US" altLang="zh-CN" sz="1200"/>
              <a:pPr/>
              <a:t>418</a:t>
            </a:fld>
            <a:endParaRPr lang="en-US" altLang="zh-CN" sz="1200"/>
          </a:p>
        </p:txBody>
      </p:sp>
      <p:sp>
        <p:nvSpPr>
          <p:cNvPr id="5181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8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D1395DF6-3FC7-4EA1-A5C5-142B51C7E5A0}" type="slidenum">
              <a:rPr lang="en-US" altLang="zh-CN" sz="1200"/>
              <a:pPr/>
              <a:t>419</a:t>
            </a:fld>
            <a:endParaRPr lang="en-US" altLang="zh-CN" sz="1200"/>
          </a:p>
        </p:txBody>
      </p:sp>
      <p:sp>
        <p:nvSpPr>
          <p:cNvPr id="5191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91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FA42A809-8215-476C-BA49-B90C80E750C6}" type="slidenum">
              <a:rPr lang="en-US" altLang="zh-CN" sz="1200"/>
              <a:pPr/>
              <a:t>420</a:t>
            </a:fld>
            <a:endParaRPr lang="en-US" altLang="zh-CN" sz="1200"/>
          </a:p>
        </p:txBody>
      </p:sp>
      <p:sp>
        <p:nvSpPr>
          <p:cNvPr id="5201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01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B88F4E5F-6F17-42B9-B03F-11DE13A6FEC6}" type="slidenum">
              <a:rPr lang="en-US" altLang="zh-CN" sz="1200"/>
              <a:pPr/>
              <a:t>421</a:t>
            </a:fld>
            <a:endParaRPr lang="en-US" altLang="zh-CN" sz="1200"/>
          </a:p>
        </p:txBody>
      </p:sp>
      <p:sp>
        <p:nvSpPr>
          <p:cNvPr id="5212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12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22CA3B4D-3709-4F68-BC64-9754AF237FFA}" type="slidenum">
              <a:rPr lang="en-US" altLang="zh-CN" sz="1200"/>
              <a:pPr/>
              <a:t>422</a:t>
            </a:fld>
            <a:endParaRPr lang="en-US" altLang="zh-CN" sz="1200"/>
          </a:p>
        </p:txBody>
      </p:sp>
      <p:sp>
        <p:nvSpPr>
          <p:cNvPr id="522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7D0223D5-A36F-46B7-80F2-E10513A763C2}" type="slidenum">
              <a:rPr lang="en-US" altLang="zh-CN" sz="1200"/>
              <a:pPr/>
              <a:t>423</a:t>
            </a:fld>
            <a:endParaRPr lang="en-US" altLang="zh-CN" sz="1200"/>
          </a:p>
        </p:txBody>
      </p:sp>
      <p:sp>
        <p:nvSpPr>
          <p:cNvPr id="523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3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AD79D968-FDDD-4399-B573-4BCE2DEFE64E}" type="slidenum">
              <a:rPr lang="en-US" altLang="zh-CN" sz="1200"/>
              <a:pPr/>
              <a:t>424</a:t>
            </a:fld>
            <a:endParaRPr lang="en-US" altLang="zh-CN" sz="1200"/>
          </a:p>
        </p:txBody>
      </p:sp>
      <p:sp>
        <p:nvSpPr>
          <p:cNvPr id="524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4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1086ABED-57CD-413D-B934-34982DF684A3}" type="slidenum">
              <a:rPr lang="en-US" altLang="zh-CN" sz="1200"/>
              <a:pPr/>
              <a:t>425</a:t>
            </a:fld>
            <a:endParaRPr lang="en-US" altLang="zh-CN" sz="1200"/>
          </a:p>
        </p:txBody>
      </p:sp>
      <p:sp>
        <p:nvSpPr>
          <p:cNvPr id="5253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53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371A8E36-AE45-4F83-9151-426C62B46A76}" type="slidenum">
              <a:rPr lang="en-US" altLang="zh-CN" sz="1200"/>
              <a:pPr/>
              <a:t>426</a:t>
            </a:fld>
            <a:endParaRPr lang="en-US" altLang="zh-CN" sz="1200"/>
          </a:p>
        </p:txBody>
      </p:sp>
      <p:sp>
        <p:nvSpPr>
          <p:cNvPr id="526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6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6C3048B2-4D91-4811-A88F-DC2B73A048F6}" type="slidenum">
              <a:rPr lang="en-US" altLang="zh-CN" sz="1200"/>
              <a:pPr/>
              <a:t>215</a:t>
            </a:fld>
            <a:endParaRPr lang="en-US" altLang="zh-CN" sz="1200"/>
          </a:p>
        </p:txBody>
      </p:sp>
      <p:sp>
        <p:nvSpPr>
          <p:cNvPr id="462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2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58F5A2FC-9F8C-4D45-9DC7-B501B5486DA4}" type="slidenum">
              <a:rPr lang="en-US" altLang="zh-CN" sz="1200"/>
              <a:pPr/>
              <a:t>427</a:t>
            </a:fld>
            <a:endParaRPr lang="en-US" altLang="zh-CN" sz="1200"/>
          </a:p>
        </p:txBody>
      </p:sp>
      <p:sp>
        <p:nvSpPr>
          <p:cNvPr id="527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7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C9AC65C8-67EC-40C1-806A-D173CACAB163}" type="slidenum">
              <a:rPr lang="en-US" altLang="zh-CN" sz="1200"/>
              <a:pPr/>
              <a:t>428</a:t>
            </a:fld>
            <a:endParaRPr lang="en-US" altLang="zh-CN" sz="1200"/>
          </a:p>
        </p:txBody>
      </p:sp>
      <p:sp>
        <p:nvSpPr>
          <p:cNvPr id="528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8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F0615EB1-E014-4222-85A0-545AC10B8248}" type="slidenum">
              <a:rPr lang="en-US" altLang="zh-CN" sz="1200"/>
              <a:pPr/>
              <a:t>429</a:t>
            </a:fld>
            <a:endParaRPr lang="en-US" altLang="zh-CN" sz="1200"/>
          </a:p>
        </p:txBody>
      </p:sp>
      <p:sp>
        <p:nvSpPr>
          <p:cNvPr id="529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9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3A44D98B-465C-4ECC-8B7A-233289F63F38}" type="slidenum">
              <a:rPr lang="en-US" altLang="zh-CN" sz="1200"/>
              <a:pPr/>
              <a:t>430</a:t>
            </a:fld>
            <a:endParaRPr lang="en-US" altLang="zh-CN" sz="1200"/>
          </a:p>
        </p:txBody>
      </p:sp>
      <p:sp>
        <p:nvSpPr>
          <p:cNvPr id="530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0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86A87BA1-A174-4EA1-804A-588849348643}" type="slidenum">
              <a:rPr lang="en-US" altLang="zh-CN" sz="1200"/>
              <a:pPr/>
              <a:t>431</a:t>
            </a:fld>
            <a:endParaRPr lang="en-US" altLang="zh-CN" sz="1200"/>
          </a:p>
        </p:txBody>
      </p:sp>
      <p:sp>
        <p:nvSpPr>
          <p:cNvPr id="531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1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E32F324B-37EE-4A96-AB06-96394B953C14}" type="slidenum">
              <a:rPr lang="en-US" altLang="zh-CN" sz="1200"/>
              <a:pPr/>
              <a:t>432</a:t>
            </a:fld>
            <a:endParaRPr lang="en-US" altLang="zh-CN" sz="1200"/>
          </a:p>
        </p:txBody>
      </p:sp>
      <p:sp>
        <p:nvSpPr>
          <p:cNvPr id="532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8F4EF71F-53E4-46CF-BFC5-450BB3059AE1}" type="slidenum">
              <a:rPr lang="en-US" altLang="zh-CN" sz="1200"/>
              <a:pPr/>
              <a:t>433</a:t>
            </a:fld>
            <a:endParaRPr lang="en-US" altLang="zh-CN" sz="1200"/>
          </a:p>
        </p:txBody>
      </p:sp>
      <p:sp>
        <p:nvSpPr>
          <p:cNvPr id="533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3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B2869BC8-95B8-48E5-ABD5-4D21A4275E81}" type="slidenum">
              <a:rPr lang="en-US" altLang="zh-CN" sz="1200"/>
              <a:pPr/>
              <a:t>434</a:t>
            </a:fld>
            <a:endParaRPr lang="en-US" altLang="zh-CN" sz="1200"/>
          </a:p>
        </p:txBody>
      </p:sp>
      <p:sp>
        <p:nvSpPr>
          <p:cNvPr id="534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4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E499C9FE-7977-4D67-825F-A9F238A6FAA9}" type="slidenum">
              <a:rPr lang="en-US" altLang="zh-CN" sz="1200"/>
              <a:pPr/>
              <a:t>435</a:t>
            </a:fld>
            <a:endParaRPr lang="en-US" altLang="zh-CN" sz="1200"/>
          </a:p>
        </p:txBody>
      </p:sp>
      <p:sp>
        <p:nvSpPr>
          <p:cNvPr id="535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5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D9A24E85-5B81-4291-92E6-B1179237FE34}" type="slidenum">
              <a:rPr lang="en-US" altLang="zh-CN" sz="1200"/>
              <a:pPr/>
              <a:t>436</a:t>
            </a:fld>
            <a:endParaRPr lang="en-US" altLang="zh-CN" sz="1200"/>
          </a:p>
        </p:txBody>
      </p:sp>
      <p:sp>
        <p:nvSpPr>
          <p:cNvPr id="536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6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0922B1C4-A587-4375-86F4-645AF3699C1E}" type="slidenum">
              <a:rPr lang="en-US" altLang="zh-CN" sz="1200"/>
              <a:pPr/>
              <a:t>216</a:t>
            </a:fld>
            <a:endParaRPr lang="en-US" altLang="zh-CN" sz="1200"/>
          </a:p>
        </p:txBody>
      </p:sp>
      <p:sp>
        <p:nvSpPr>
          <p:cNvPr id="463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3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D0DAAF2A-43D4-452D-8BF3-C32E7A67AD48}" type="slidenum">
              <a:rPr lang="en-US" altLang="zh-CN" sz="1200"/>
              <a:pPr/>
              <a:t>437</a:t>
            </a:fld>
            <a:endParaRPr lang="en-US" altLang="zh-CN" sz="1200"/>
          </a:p>
        </p:txBody>
      </p:sp>
      <p:sp>
        <p:nvSpPr>
          <p:cNvPr id="537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7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0EF5D912-8935-4281-80DB-09D772DDE5CC}" type="slidenum">
              <a:rPr lang="en-US" altLang="zh-CN" sz="1200"/>
              <a:pPr/>
              <a:t>438</a:t>
            </a:fld>
            <a:endParaRPr lang="en-US" altLang="zh-CN" sz="1200"/>
          </a:p>
        </p:txBody>
      </p:sp>
      <p:sp>
        <p:nvSpPr>
          <p:cNvPr id="538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8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28BBBE30-5779-45CD-AD83-DBB38ECD9422}" type="slidenum">
              <a:rPr lang="en-US" altLang="zh-CN" sz="1200"/>
              <a:pPr/>
              <a:t>439</a:t>
            </a:fld>
            <a:endParaRPr lang="en-US" altLang="zh-CN" sz="1200"/>
          </a:p>
        </p:txBody>
      </p:sp>
      <p:sp>
        <p:nvSpPr>
          <p:cNvPr id="539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9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F9E11D83-666D-40F8-B676-DF7621FDC1C4}" type="slidenum">
              <a:rPr lang="en-US" altLang="zh-CN" sz="1200"/>
              <a:pPr/>
              <a:t>440</a:t>
            </a:fld>
            <a:endParaRPr lang="en-US" altLang="zh-CN" sz="1200"/>
          </a:p>
        </p:txBody>
      </p:sp>
      <p:sp>
        <p:nvSpPr>
          <p:cNvPr id="540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0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810CE8F2-86E8-4377-8E77-3138776649FC}" type="slidenum">
              <a:rPr lang="en-US" altLang="zh-CN" sz="1200"/>
              <a:pPr/>
              <a:t>441</a:t>
            </a:fld>
            <a:endParaRPr lang="en-US" altLang="zh-CN" sz="1200"/>
          </a:p>
        </p:txBody>
      </p:sp>
      <p:sp>
        <p:nvSpPr>
          <p:cNvPr id="541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1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66BDBAD6-3DA8-4E3F-A50B-0E6AC767A806}" type="slidenum">
              <a:rPr lang="en-US" altLang="zh-CN" sz="1200"/>
              <a:pPr/>
              <a:t>442</a:t>
            </a:fld>
            <a:endParaRPr lang="en-US" altLang="zh-CN" sz="1200"/>
          </a:p>
        </p:txBody>
      </p:sp>
      <p:sp>
        <p:nvSpPr>
          <p:cNvPr id="542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fld id="{A925C409-5E7A-44B7-B458-CFC654D7A692}" type="slidenum">
              <a:rPr lang="en-US" altLang="zh-CN" sz="1200"/>
              <a:pPr/>
              <a:t>217</a:t>
            </a:fld>
            <a:endParaRPr lang="en-US" altLang="zh-CN" sz="1200"/>
          </a:p>
        </p:txBody>
      </p:sp>
      <p:sp>
        <p:nvSpPr>
          <p:cNvPr id="464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4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84182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897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506413"/>
            <a:ext cx="2060575" cy="5619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42913" y="506413"/>
            <a:ext cx="6030912" cy="5619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5414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6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752068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3106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619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6883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36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7721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6942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6A8486"/>
            </a:gs>
            <a:gs pos="50000">
              <a:srgbClr val="9ABEC1"/>
            </a:gs>
            <a:gs pos="100000">
              <a:srgbClr val="B8E3E6"/>
            </a:gs>
          </a:gsLst>
          <a:lin ang="5400000"/>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42913" y="506413"/>
            <a:ext cx="822960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27"/>
          <p:cNvSpPr>
            <a:spLocks noChangeArrowheads="1"/>
          </p:cNvSpPr>
          <p:nvPr/>
        </p:nvSpPr>
        <p:spPr bwMode="auto">
          <a:xfrm>
            <a:off x="0" y="6234113"/>
            <a:ext cx="9144000" cy="304800"/>
          </a:xfrm>
          <a:prstGeom prst="rect">
            <a:avLst/>
          </a:prstGeom>
          <a:solidFill>
            <a:srgbClr val="FF00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eaLnBrk="1" hangingPunct="1">
              <a:buClr>
                <a:srgbClr val="FF0000"/>
              </a:buClr>
            </a:pPr>
            <a:endParaRPr lang="zh-CN" altLang="zh-CN" sz="18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宋体" pitchFamily="2" charset="-122"/>
        </a:defRPr>
      </a:lvl2pPr>
      <a:lvl3pPr algn="l" rtl="0" eaLnBrk="0" fontAlgn="base" hangingPunct="0">
        <a:spcBef>
          <a:spcPct val="0"/>
        </a:spcBef>
        <a:spcAft>
          <a:spcPct val="0"/>
        </a:spcAft>
        <a:defRPr sz="3200">
          <a:solidFill>
            <a:schemeClr val="tx2"/>
          </a:solidFill>
          <a:latin typeface="Arial" charset="0"/>
          <a:ea typeface="宋体" pitchFamily="2" charset="-122"/>
        </a:defRPr>
      </a:lvl3pPr>
      <a:lvl4pPr algn="l" rtl="0" eaLnBrk="0" fontAlgn="base" hangingPunct="0">
        <a:spcBef>
          <a:spcPct val="0"/>
        </a:spcBef>
        <a:spcAft>
          <a:spcPct val="0"/>
        </a:spcAft>
        <a:defRPr sz="3200">
          <a:solidFill>
            <a:schemeClr val="tx2"/>
          </a:solidFill>
          <a:latin typeface="Arial" charset="0"/>
          <a:ea typeface="宋体" pitchFamily="2" charset="-122"/>
        </a:defRPr>
      </a:lvl4pPr>
      <a:lvl5pPr algn="l" rtl="0" eaLnBrk="0" fontAlgn="base" hangingPunct="0">
        <a:spcBef>
          <a:spcPct val="0"/>
        </a:spcBef>
        <a:spcAft>
          <a:spcPct val="0"/>
        </a:spcAft>
        <a:defRPr sz="3200">
          <a:solidFill>
            <a:schemeClr val="tx2"/>
          </a:solidFill>
          <a:latin typeface="Arial" charset="0"/>
          <a:ea typeface="宋体" pitchFamily="2" charset="-122"/>
        </a:defRPr>
      </a:lvl5pPr>
      <a:lvl6pPr marL="457200" algn="l" rtl="0" fontAlgn="base">
        <a:spcBef>
          <a:spcPct val="0"/>
        </a:spcBef>
        <a:spcAft>
          <a:spcPct val="0"/>
        </a:spcAft>
        <a:defRPr sz="3200">
          <a:solidFill>
            <a:schemeClr val="tx2"/>
          </a:solidFill>
          <a:latin typeface="Arial" charset="0"/>
          <a:ea typeface="宋体" pitchFamily="2" charset="-122"/>
        </a:defRPr>
      </a:lvl6pPr>
      <a:lvl7pPr marL="914400" algn="l" rtl="0" fontAlgn="base">
        <a:spcBef>
          <a:spcPct val="0"/>
        </a:spcBef>
        <a:spcAft>
          <a:spcPct val="0"/>
        </a:spcAft>
        <a:defRPr sz="3200">
          <a:solidFill>
            <a:schemeClr val="tx2"/>
          </a:solidFill>
          <a:latin typeface="Arial" charset="0"/>
          <a:ea typeface="宋体" pitchFamily="2" charset="-122"/>
        </a:defRPr>
      </a:lvl7pPr>
      <a:lvl8pPr marL="1371600" algn="l" rtl="0" fontAlgn="base">
        <a:spcBef>
          <a:spcPct val="0"/>
        </a:spcBef>
        <a:spcAft>
          <a:spcPct val="0"/>
        </a:spcAft>
        <a:defRPr sz="3200">
          <a:solidFill>
            <a:schemeClr val="tx2"/>
          </a:solidFill>
          <a:latin typeface="Arial" charset="0"/>
          <a:ea typeface="宋体" pitchFamily="2" charset="-122"/>
        </a:defRPr>
      </a:lvl8pPr>
      <a:lvl9pPr marL="1828800" algn="l" rtl="0" fontAlgn="base">
        <a:spcBef>
          <a:spcPct val="0"/>
        </a:spcBef>
        <a:spcAft>
          <a:spcPct val="0"/>
        </a:spcAft>
        <a:defRPr sz="32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9.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 Id="rId4" Type="http://schemas.openxmlformats.org/officeDocument/2006/relationships/image" Target="../media/image133.png"/></Relationships>
</file>

<file path=ppt/slides/_rels/slide18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s>
</file>

<file path=ppt/slides/_rels/slide205.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2.xml"/><Relationship Id="rId4" Type="http://schemas.openxmlformats.org/officeDocument/2006/relationships/image" Target="../media/image199.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2.xml"/><Relationship Id="rId4" Type="http://schemas.openxmlformats.org/officeDocument/2006/relationships/image" Target="../media/image202.png"/></Relationships>
</file>

<file path=ppt/slides/_rels/slide285.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07.png"/><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209.png"/></Relationships>
</file>

<file path=ppt/slides/_rels/slide293.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image" Target="../media/image223.png"/><Relationship Id="rId1" Type="http://schemas.openxmlformats.org/officeDocument/2006/relationships/slideLayout" Target="../slideLayouts/slideLayout2.xml"/><Relationship Id="rId5" Type="http://schemas.openxmlformats.org/officeDocument/2006/relationships/image" Target="../media/image226.png"/><Relationship Id="rId4" Type="http://schemas.openxmlformats.org/officeDocument/2006/relationships/image" Target="../media/image225.png"/></Relationships>
</file>

<file path=ppt/slides/_rels/slide311.xml.rels><?xml version="1.0" encoding="UTF-8" standalone="yes"?>
<Relationships xmlns="http://schemas.openxmlformats.org/package/2006/relationships"><Relationship Id="rId3" Type="http://schemas.openxmlformats.org/officeDocument/2006/relationships/image" Target="../media/image228.png"/><Relationship Id="rId2" Type="http://schemas.openxmlformats.org/officeDocument/2006/relationships/image" Target="../media/image227.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9.png"/><Relationship Id="rId1" Type="http://schemas.openxmlformats.org/officeDocument/2006/relationships/slideLayout" Target="../slideLayouts/slideLayout2.xml"/><Relationship Id="rId5" Type="http://schemas.openxmlformats.org/officeDocument/2006/relationships/image" Target="../media/image232.png"/><Relationship Id="rId4" Type="http://schemas.openxmlformats.org/officeDocument/2006/relationships/image" Target="../media/image231.png"/></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3" Type="http://schemas.openxmlformats.org/officeDocument/2006/relationships/image" Target="../media/image2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3" Type="http://schemas.openxmlformats.org/officeDocument/2006/relationships/image" Target="../media/image2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image" Target="../media/image2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8.png"/></Relationships>
</file>

<file path=ppt/slides/_rels/slide322.xml.rels><?xml version="1.0" encoding="UTF-8" standalone="yes"?>
<Relationships xmlns="http://schemas.openxmlformats.org/package/2006/relationships"><Relationship Id="rId3" Type="http://schemas.openxmlformats.org/officeDocument/2006/relationships/image" Target="../media/image2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44.png"/><Relationship Id="rId4" Type="http://schemas.openxmlformats.org/officeDocument/2006/relationships/image" Target="../media/image243.png"/></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image" Target="../media/image245.png"/><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3" Type="http://schemas.openxmlformats.org/officeDocument/2006/relationships/image" Target="../media/image247.png"/><Relationship Id="rId2" Type="http://schemas.openxmlformats.org/officeDocument/2006/relationships/image" Target="../media/image246.png"/><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3" Type="http://schemas.openxmlformats.org/officeDocument/2006/relationships/image" Target="../media/image249.png"/><Relationship Id="rId2" Type="http://schemas.openxmlformats.org/officeDocument/2006/relationships/image" Target="../media/image248.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333.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image" Target="../media/image253.png"/><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image" Target="../media/image254.png"/><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3" Type="http://schemas.openxmlformats.org/officeDocument/2006/relationships/image" Target="../media/image256.png"/><Relationship Id="rId2" Type="http://schemas.openxmlformats.org/officeDocument/2006/relationships/image" Target="../media/image255.png"/><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image" Target="../media/image257.png"/><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image" Target="../media/image258.png"/><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9.png"/><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3" Type="http://schemas.openxmlformats.org/officeDocument/2006/relationships/image" Target="../media/image262.png"/><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3" Type="http://schemas.openxmlformats.org/officeDocument/2006/relationships/image" Target="../media/image264.png"/><Relationship Id="rId2" Type="http://schemas.openxmlformats.org/officeDocument/2006/relationships/image" Target="../media/image263.png"/><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3" Type="http://schemas.openxmlformats.org/officeDocument/2006/relationships/image" Target="../media/image266.png"/><Relationship Id="rId2" Type="http://schemas.openxmlformats.org/officeDocument/2006/relationships/image" Target="../media/image265.png"/><Relationship Id="rId1" Type="http://schemas.openxmlformats.org/officeDocument/2006/relationships/slideLayout" Target="../slideLayouts/slideLayout2.xml"/><Relationship Id="rId4" Type="http://schemas.openxmlformats.org/officeDocument/2006/relationships/image" Target="../media/image267.png"/></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image" Target="../media/image269.png"/><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image" Target="../media/image272.png"/><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image" Target="../media/image273.png"/><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3" Type="http://schemas.openxmlformats.org/officeDocument/2006/relationships/image" Target="../media/image275.png"/><Relationship Id="rId2" Type="http://schemas.openxmlformats.org/officeDocument/2006/relationships/image" Target="../media/image274.png"/><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3" Type="http://schemas.openxmlformats.org/officeDocument/2006/relationships/image" Target="../media/image277.png"/><Relationship Id="rId2" Type="http://schemas.openxmlformats.org/officeDocument/2006/relationships/image" Target="../media/image276.png"/><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image" Target="../media/image278.png"/><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9.png"/><Relationship Id="rId1" Type="http://schemas.openxmlformats.org/officeDocument/2006/relationships/slideLayout" Target="../slideLayouts/slideLayout2.xml"/><Relationship Id="rId4" Type="http://schemas.openxmlformats.org/officeDocument/2006/relationships/image" Target="../media/image281.png"/></Relationships>
</file>

<file path=ppt/slides/_rels/slide362.xml.rels><?xml version="1.0" encoding="UTF-8" standalone="yes"?>
<Relationships xmlns="http://schemas.openxmlformats.org/package/2006/relationships"><Relationship Id="rId3" Type="http://schemas.openxmlformats.org/officeDocument/2006/relationships/image" Target="../media/image283.png"/><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image" Target="../media/image284.png"/><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3" Type="http://schemas.openxmlformats.org/officeDocument/2006/relationships/image" Target="../media/image286.png"/><Relationship Id="rId2" Type="http://schemas.openxmlformats.org/officeDocument/2006/relationships/image" Target="../media/image285.png"/><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2" Type="http://schemas.openxmlformats.org/officeDocument/2006/relationships/image" Target="../media/image288.png"/><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2" Type="http://schemas.openxmlformats.org/officeDocument/2006/relationships/image" Target="../media/image293.png"/><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2" Type="http://schemas.openxmlformats.org/officeDocument/2006/relationships/image" Target="../media/image294.png"/><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2.xml"/><Relationship Id="rId4" Type="http://schemas.openxmlformats.org/officeDocument/2006/relationships/image" Target="../media/image297.png"/></Relationships>
</file>

<file path=ppt/slides/_rels/slide378.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image" Target="../media/image29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3" Type="http://schemas.openxmlformats.org/officeDocument/2006/relationships/image" Target="../media/image303.png"/><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304.png"/><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3" Type="http://schemas.openxmlformats.org/officeDocument/2006/relationships/image" Target="../media/image307.png"/><Relationship Id="rId2" Type="http://schemas.openxmlformats.org/officeDocument/2006/relationships/image" Target="../media/image306.png"/><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2" Type="http://schemas.openxmlformats.org/officeDocument/2006/relationships/image" Target="../media/image308.png"/><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image" Target="../media/image309.png"/><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image" Target="../media/image3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2" Type="http://schemas.openxmlformats.org/officeDocument/2006/relationships/image" Target="../media/image315.png"/><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2" Type="http://schemas.openxmlformats.org/officeDocument/2006/relationships/image" Target="../media/image316.png"/><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3" Type="http://schemas.openxmlformats.org/officeDocument/2006/relationships/image" Target="../media/image318.png"/><Relationship Id="rId2" Type="http://schemas.openxmlformats.org/officeDocument/2006/relationships/image" Target="../media/image317.png"/><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3" Type="http://schemas.openxmlformats.org/officeDocument/2006/relationships/image" Target="../media/image3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3" Type="http://schemas.openxmlformats.org/officeDocument/2006/relationships/image" Target="../media/image322.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23.png"/></Relationships>
</file>

<file path=ppt/slides/_rels/slide417.xml.rels><?xml version="1.0" encoding="UTF-8" standalone="yes"?>
<Relationships xmlns="http://schemas.openxmlformats.org/package/2006/relationships"><Relationship Id="rId3" Type="http://schemas.openxmlformats.org/officeDocument/2006/relationships/image" Target="../media/image32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3" Type="http://schemas.openxmlformats.org/officeDocument/2006/relationships/image" Target="../media/image32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3" Type="http://schemas.openxmlformats.org/officeDocument/2006/relationships/image" Target="../media/image32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3" Type="http://schemas.openxmlformats.org/officeDocument/2006/relationships/image" Target="../media/image32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3" Type="http://schemas.openxmlformats.org/officeDocument/2006/relationships/image" Target="../media/image32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3" Type="http://schemas.openxmlformats.org/officeDocument/2006/relationships/image" Target="../media/image329.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423.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3" Type="http://schemas.openxmlformats.org/officeDocument/2006/relationships/image" Target="../media/image332.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33.png"/></Relationships>
</file>

<file path=ppt/slides/_rels/slide432.xml.rels><?xml version="1.0" encoding="UTF-8" standalone="yes"?>
<Relationships xmlns="http://schemas.openxmlformats.org/package/2006/relationships"><Relationship Id="rId3" Type="http://schemas.openxmlformats.org/officeDocument/2006/relationships/image" Target="../media/image334.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335.png"/></Relationships>
</file>

<file path=ppt/slides/_rels/slide433.xml.rels><?xml version="1.0" encoding="UTF-8" standalone="yes"?>
<Relationships xmlns="http://schemas.openxmlformats.org/package/2006/relationships"><Relationship Id="rId3" Type="http://schemas.openxmlformats.org/officeDocument/2006/relationships/image" Target="../media/image33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3" Type="http://schemas.openxmlformats.org/officeDocument/2006/relationships/image" Target="../media/image337.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3" Type="http://schemas.openxmlformats.org/officeDocument/2006/relationships/image" Target="../media/image338.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3" Type="http://schemas.openxmlformats.org/officeDocument/2006/relationships/image" Target="../media/image339.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1771650" y="506413"/>
            <a:ext cx="8229600" cy="693737"/>
          </a:xfrm>
        </p:spPr>
        <p:txBody>
          <a:bodyPr/>
          <a:lstStyle/>
          <a:p>
            <a:pPr eaLnBrk="1" hangingPunct="1"/>
            <a:r>
              <a:rPr lang="en-US" altLang="zh-CN"/>
              <a:t>             ppt</a:t>
            </a:r>
            <a:r>
              <a:rPr lang="zh-CN" altLang="en-US"/>
              <a:t>简介</a:t>
            </a:r>
          </a:p>
        </p:txBody>
      </p:sp>
      <p:sp>
        <p:nvSpPr>
          <p:cNvPr id="3075" name="内容占位符 2"/>
          <p:cNvSpPr>
            <a:spLocks noGrp="1"/>
          </p:cNvSpPr>
          <p:nvPr>
            <p:ph idx="1"/>
          </p:nvPr>
        </p:nvSpPr>
        <p:spPr>
          <a:xfrm>
            <a:off x="428625" y="1785938"/>
            <a:ext cx="8229600" cy="2500312"/>
          </a:xfrm>
        </p:spPr>
        <p:txBody>
          <a:bodyPr/>
          <a:lstStyle/>
          <a:p>
            <a:pPr eaLnBrk="1" hangingPunct="1"/>
            <a:r>
              <a:rPr lang="zh-CN" altLang="en-US"/>
              <a:t>共</a:t>
            </a:r>
            <a:r>
              <a:rPr lang="en-US" altLang="zh-CN"/>
              <a:t>14</a:t>
            </a:r>
            <a:r>
              <a:rPr lang="zh-CN" altLang="en-US"/>
              <a:t>章、</a:t>
            </a:r>
            <a:r>
              <a:rPr lang="en-US" altLang="zh-CN"/>
              <a:t>442</a:t>
            </a:r>
            <a:r>
              <a:rPr lang="zh-CN" altLang="en-US"/>
              <a:t>页，涵盖了</a:t>
            </a:r>
            <a:r>
              <a:rPr lang="en-US" altLang="zh-CN"/>
              <a:t>vc</a:t>
            </a:r>
            <a:r>
              <a:rPr lang="zh-CN" altLang="en-US"/>
              <a:t>的基础介绍，以及</a:t>
            </a:r>
            <a:r>
              <a:rPr lang="en-US" altLang="zh-CN"/>
              <a:t>mfc</a:t>
            </a:r>
            <a:r>
              <a:rPr lang="zh-CN" altLang="en-US"/>
              <a:t>程序的创建，控件的使用、多线程、多媒体编程、网络编程、动态链接库的使用等等，是那些喜欢</a:t>
            </a:r>
            <a:r>
              <a:rPr lang="en-US" altLang="zh-CN"/>
              <a:t>MFC</a:t>
            </a:r>
            <a:r>
              <a:rPr lang="zh-CN" altLang="en-US"/>
              <a:t>但是不知道从何学起的</a:t>
            </a:r>
            <a:r>
              <a:rPr lang="en-US" altLang="zh-CN"/>
              <a:t>MFC</a:t>
            </a:r>
            <a:r>
              <a:rPr lang="zh-CN" altLang="en-US"/>
              <a:t>爱好者的最佳的基础教材！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1.2.1  </a:t>
            </a:r>
            <a:r>
              <a:rPr lang="zh-CN" altLang="en-US">
                <a:latin typeface="方正大标宋简体" pitchFamily="2" charset="-122"/>
                <a:ea typeface="方正大标宋简体" pitchFamily="2" charset="-122"/>
              </a:rPr>
              <a:t>工作区窗口和输出窗口</a:t>
            </a:r>
          </a:p>
        </p:txBody>
      </p:sp>
      <p:sp>
        <p:nvSpPr>
          <p:cNvPr id="12291" name="AutoShape 3"/>
          <p:cNvSpPr>
            <a:spLocks noGrp="1" noChangeAspect="1" noChangeArrowheads="1"/>
          </p:cNvSpPr>
          <p:nvPr>
            <p:ph type="body" idx="1"/>
          </p:nvPr>
        </p:nvSpPr>
        <p:spPr/>
        <p:txBody>
          <a:bodyPr/>
          <a:lstStyle/>
          <a:p>
            <a:pPr eaLnBrk="1" hangingPunct="1"/>
            <a:r>
              <a:rPr lang="en-US" altLang="zh-CN">
                <a:ea typeface="方正楷体简体" pitchFamily="2" charset="-122"/>
              </a:rPr>
              <a:t>Build</a:t>
            </a:r>
            <a:r>
              <a:rPr lang="zh-CN" altLang="en-US">
                <a:ea typeface="方正楷体简体" pitchFamily="2" charset="-122"/>
              </a:rPr>
              <a:t>：</a:t>
            </a:r>
            <a:r>
              <a:rPr lang="en-US" altLang="zh-CN">
                <a:ea typeface="方正楷体简体" pitchFamily="2" charset="-122"/>
              </a:rPr>
              <a:t>Build</a:t>
            </a:r>
            <a:r>
              <a:rPr lang="zh-CN" altLang="en-US">
                <a:ea typeface="方正楷体简体" pitchFamily="2" charset="-122"/>
              </a:rPr>
              <a:t>显示工程在创建中，经过的每一个步骤及相应信息。如果出现编译链接错误，那么出现错误的文件、原因、行号等内容会显示在</a:t>
            </a:r>
            <a:r>
              <a:rPr lang="en-US" altLang="zh-CN">
                <a:ea typeface="方正楷体简体" pitchFamily="2" charset="-122"/>
              </a:rPr>
              <a:t>Build</a:t>
            </a:r>
            <a:r>
              <a:rPr lang="zh-CN" altLang="en-US">
                <a:ea typeface="方正楷体简体" pitchFamily="2" charset="-122"/>
              </a:rPr>
              <a:t>中。双击该错误信息行，编辑区则定位在该错误出现的行。</a:t>
            </a:r>
          </a:p>
          <a:p>
            <a:pPr eaLnBrk="1" hangingPunct="1"/>
            <a:r>
              <a:rPr lang="en-US" altLang="zh-CN">
                <a:ea typeface="方正楷体简体" pitchFamily="2" charset="-122"/>
              </a:rPr>
              <a:t>Debug</a:t>
            </a:r>
            <a:r>
              <a:rPr lang="zh-CN" altLang="en-US">
                <a:ea typeface="方正楷体简体" pitchFamily="2" charset="-122"/>
              </a:rPr>
              <a:t>：工程通过编译后，运行调试版本时，</a:t>
            </a:r>
            <a:r>
              <a:rPr lang="en-US" altLang="zh-CN">
                <a:ea typeface="方正楷体简体" pitchFamily="2" charset="-122"/>
              </a:rPr>
              <a:t>Debug</a:t>
            </a:r>
            <a:r>
              <a:rPr lang="zh-CN" altLang="en-US">
                <a:ea typeface="方正楷体简体" pitchFamily="2" charset="-122"/>
              </a:rPr>
              <a:t>选项卡中会显示具体的调试信息。</a:t>
            </a:r>
          </a:p>
          <a:p>
            <a:pPr eaLnBrk="1" hangingPunct="1"/>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5.2.6  </a:t>
            </a:r>
            <a:r>
              <a:rPr lang="zh-CN" altLang="en-US">
                <a:latin typeface="方正大标宋简体" pitchFamily="2" charset="-122"/>
                <a:ea typeface="方正大标宋简体" pitchFamily="2" charset="-122"/>
              </a:rPr>
              <a:t>添加快捷键</a:t>
            </a:r>
          </a:p>
        </p:txBody>
      </p:sp>
      <p:sp>
        <p:nvSpPr>
          <p:cNvPr id="10445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在使用菜单命令时，不仅可以使用鼠标进行选择，也可以使用快捷键。例如，经常使用的复制操作可以使用</a:t>
            </a:r>
            <a:r>
              <a:rPr lang="en-US" altLang="zh-CN">
                <a:latin typeface="Times New Roman" panose="02020603050405020304" pitchFamily="18" charset="0"/>
                <a:ea typeface="方正楷体简体" pitchFamily="2" charset="-122"/>
              </a:rPr>
              <a:t>【Ctrl + C】</a:t>
            </a:r>
            <a:r>
              <a:rPr lang="zh-CN" altLang="en-US">
                <a:latin typeface="Times New Roman" panose="02020603050405020304" pitchFamily="18" charset="0"/>
                <a:ea typeface="方正楷体简体" pitchFamily="2" charset="-122"/>
              </a:rPr>
              <a:t>组合键，剪切操作可以使用</a:t>
            </a:r>
            <a:r>
              <a:rPr lang="en-US" altLang="zh-CN">
                <a:latin typeface="Times New Roman" panose="02020603050405020304" pitchFamily="18" charset="0"/>
                <a:ea typeface="方正楷体简体" pitchFamily="2" charset="-122"/>
              </a:rPr>
              <a:t>【Ctrl + X】</a:t>
            </a:r>
            <a:r>
              <a:rPr lang="zh-CN" altLang="en-US">
                <a:latin typeface="Times New Roman" panose="02020603050405020304" pitchFamily="18" charset="0"/>
                <a:ea typeface="方正楷体简体" pitchFamily="2" charset="-122"/>
              </a:rPr>
              <a:t>组合键，粘贴操作可以使用</a:t>
            </a:r>
            <a:r>
              <a:rPr lang="en-US" altLang="zh-CN">
                <a:latin typeface="Times New Roman" panose="02020603050405020304" pitchFamily="18" charset="0"/>
                <a:ea typeface="方正楷体简体" pitchFamily="2" charset="-122"/>
              </a:rPr>
              <a:t>【Ctrl + V】</a:t>
            </a:r>
            <a:r>
              <a:rPr lang="zh-CN" altLang="en-US">
                <a:latin typeface="Times New Roman" panose="02020603050405020304" pitchFamily="18" charset="0"/>
                <a:ea typeface="方正楷体简体" pitchFamily="2" charset="-122"/>
              </a:rPr>
              <a:t>组合键等。</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5.3  </a:t>
            </a:r>
            <a:r>
              <a:rPr lang="zh-CN" altLang="en-US">
                <a:latin typeface="方正大标宋简体" pitchFamily="2" charset="-122"/>
                <a:ea typeface="方正大标宋简体" pitchFamily="2" charset="-122"/>
              </a:rPr>
              <a:t>使用弹出式菜单</a:t>
            </a:r>
          </a:p>
        </p:txBody>
      </p:sp>
      <p:sp>
        <p:nvSpPr>
          <p:cNvPr id="10547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一般在右击窗口时，会出现弹出式菜单。下拉式菜单可以在图形化的界面下进行加载，而弹出式菜单需要用户手工编写代码动态地加载。如果想在程序中动态地创建弹出式菜单，就必须用到</a:t>
            </a:r>
            <a:r>
              <a:rPr lang="en-US" altLang="zh-CN">
                <a:latin typeface="Times New Roman" panose="02020603050405020304" pitchFamily="18" charset="0"/>
                <a:ea typeface="方正楷体简体" pitchFamily="2" charset="-122"/>
              </a:rPr>
              <a:t>MFC</a:t>
            </a:r>
            <a:r>
              <a:rPr lang="zh-CN" altLang="en-US">
                <a:latin typeface="Times New Roman" panose="02020603050405020304" pitchFamily="18" charset="0"/>
                <a:ea typeface="方正楷体简体" pitchFamily="2" charset="-122"/>
              </a:rPr>
              <a:t>中的菜单类</a:t>
            </a:r>
            <a:r>
              <a:rPr lang="en-US" altLang="zh-CN">
                <a:latin typeface="Times New Roman" panose="02020603050405020304" pitchFamily="18" charset="0"/>
                <a:ea typeface="方正楷体简体" pitchFamily="2" charset="-122"/>
              </a:rPr>
              <a:t>CMenu</a:t>
            </a:r>
            <a:r>
              <a:rPr lang="zh-CN" altLang="en-US">
                <a:latin typeface="Times New Roman" panose="02020603050405020304" pitchFamily="18" charset="0"/>
                <a:ea typeface="方正楷体简体" pitchFamily="2" charset="-122"/>
              </a:rPr>
              <a:t>。</a:t>
            </a:r>
          </a:p>
          <a:p>
            <a:pPr eaLnBrk="1" hangingPunct="1"/>
            <a:r>
              <a:rPr lang="en-US" altLang="zh-CN">
                <a:latin typeface="Times New Roman" panose="02020603050405020304" pitchFamily="18" charset="0"/>
                <a:ea typeface="方正楷体简体" pitchFamily="2" charset="-122"/>
              </a:rPr>
              <a:t>CreatePopupMenu()</a:t>
            </a:r>
            <a:r>
              <a:rPr lang="zh-CN" altLang="en-US">
                <a:latin typeface="Times New Roman" panose="02020603050405020304" pitchFamily="18" charset="0"/>
                <a:ea typeface="方正楷体简体" pitchFamily="2" charset="-122"/>
              </a:rPr>
              <a:t>：创建一个空白的弹出式菜单。</a:t>
            </a:r>
          </a:p>
          <a:p>
            <a:pPr eaLnBrk="1" hangingPunct="1"/>
            <a:r>
              <a:rPr lang="en-US" altLang="zh-CN">
                <a:latin typeface="Times New Roman" panose="02020603050405020304" pitchFamily="18" charset="0"/>
                <a:ea typeface="方正楷体简体" pitchFamily="2" charset="-122"/>
              </a:rPr>
              <a:t>AppendMenu()</a:t>
            </a:r>
            <a:r>
              <a:rPr lang="zh-CN" altLang="en-US">
                <a:latin typeface="Times New Roman" panose="02020603050405020304" pitchFamily="18" charset="0"/>
                <a:ea typeface="方正楷体简体" pitchFamily="2" charset="-122"/>
              </a:rPr>
              <a:t>：将新的菜单项添加到指定菜单项的末尾。</a:t>
            </a:r>
          </a:p>
          <a:p>
            <a:pPr eaLnBrk="1" hangingPunct="1"/>
            <a:r>
              <a:rPr lang="en-US" altLang="zh-CN">
                <a:latin typeface="Times New Roman" panose="02020603050405020304" pitchFamily="18" charset="0"/>
                <a:ea typeface="方正楷体简体" pitchFamily="2" charset="-122"/>
              </a:rPr>
              <a:t>TrackPopupMenu(UINT nFlags, int x, int y,CWnd* pWnd, LPCRECT lpRect = 0)</a:t>
            </a:r>
            <a:r>
              <a:rPr lang="zh-CN" altLang="en-US">
                <a:latin typeface="Times New Roman" panose="02020603050405020304" pitchFamily="18" charset="0"/>
                <a:ea typeface="方正楷体简体" pitchFamily="2" charset="-122"/>
              </a:rPr>
              <a:t>：在指定的位置弹出一个菜单。其中，参数</a:t>
            </a:r>
            <a:r>
              <a:rPr lang="en-US" altLang="zh-CN">
                <a:latin typeface="Times New Roman" panose="02020603050405020304" pitchFamily="18" charset="0"/>
                <a:ea typeface="方正楷体简体" pitchFamily="2" charset="-122"/>
              </a:rPr>
              <a:t>nFlags</a:t>
            </a:r>
            <a:r>
              <a:rPr lang="zh-CN" altLang="en-US">
                <a:latin typeface="Times New Roman" panose="02020603050405020304" pitchFamily="18" charset="0"/>
                <a:ea typeface="方正楷体简体" pitchFamily="2" charset="-122"/>
              </a:rPr>
              <a:t>用于指定一个屏幕位置和一个鼠标按钮标志；参数</a:t>
            </a:r>
            <a:r>
              <a:rPr lang="en-US" altLang="zh-CN">
                <a:latin typeface="Times New Roman" panose="02020603050405020304" pitchFamily="18" charset="0"/>
                <a:ea typeface="方正楷体简体" pitchFamily="2" charset="-122"/>
              </a:rPr>
              <a:t>x</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y</a:t>
            </a:r>
            <a:r>
              <a:rPr lang="zh-CN" altLang="en-US">
                <a:latin typeface="Times New Roman" panose="02020603050405020304" pitchFamily="18" charset="0"/>
                <a:ea typeface="方正楷体简体" pitchFamily="2" charset="-122"/>
              </a:rPr>
              <a:t>用于指定弹出式菜单坐标的水平位置和菜单顶部在屏幕坐标中的垂直位置；参数</a:t>
            </a:r>
            <a:r>
              <a:rPr lang="en-US" altLang="zh-CN">
                <a:latin typeface="Times New Roman" panose="02020603050405020304" pitchFamily="18" charset="0"/>
                <a:ea typeface="方正楷体简体" pitchFamily="2" charset="-122"/>
              </a:rPr>
              <a:t>pWnd</a:t>
            </a:r>
            <a:r>
              <a:rPr lang="zh-CN" altLang="en-US">
                <a:latin typeface="Times New Roman" panose="02020603050405020304" pitchFamily="18" charset="0"/>
                <a:ea typeface="方正楷体简体" pitchFamily="2" charset="-122"/>
              </a:rPr>
              <a:t>用于标识拥有此弹出式菜单的窗口；参数</a:t>
            </a:r>
            <a:r>
              <a:rPr lang="en-US" altLang="zh-CN">
                <a:latin typeface="Times New Roman" panose="02020603050405020304" pitchFamily="18" charset="0"/>
                <a:ea typeface="方正楷体简体" pitchFamily="2" charset="-122"/>
              </a:rPr>
              <a:t>LpRectet</a:t>
            </a:r>
            <a:r>
              <a:rPr lang="zh-CN" altLang="en-US">
                <a:latin typeface="Times New Roman" panose="02020603050405020304" pitchFamily="18" charset="0"/>
                <a:ea typeface="方正楷体简体" pitchFamily="2" charset="-122"/>
              </a:rPr>
              <a:t>用于指向一个</a:t>
            </a:r>
            <a:r>
              <a:rPr lang="en-US" altLang="zh-CN">
                <a:latin typeface="Times New Roman" panose="02020603050405020304" pitchFamily="18" charset="0"/>
                <a:ea typeface="方正楷体简体" pitchFamily="2" charset="-122"/>
              </a:rPr>
              <a:t>RECT</a:t>
            </a:r>
            <a:r>
              <a:rPr lang="zh-CN" altLang="en-US">
                <a:latin typeface="Times New Roman" panose="02020603050405020304" pitchFamily="18" charset="0"/>
                <a:ea typeface="方正楷体简体" pitchFamily="2" charset="-122"/>
              </a:rPr>
              <a:t>结构或</a:t>
            </a:r>
            <a:r>
              <a:rPr lang="en-US" altLang="zh-CN">
                <a:latin typeface="Times New Roman" panose="02020603050405020304" pitchFamily="18" charset="0"/>
                <a:ea typeface="方正楷体简体" pitchFamily="2" charset="-122"/>
              </a:rPr>
              <a:t>CRect</a:t>
            </a:r>
            <a:r>
              <a:rPr lang="zh-CN" altLang="en-US">
                <a:latin typeface="Times New Roman" panose="02020603050405020304" pitchFamily="18" charset="0"/>
                <a:ea typeface="方正楷体简体" pitchFamily="2" charset="-122"/>
              </a:rPr>
              <a:t>对象，如果其值为</a:t>
            </a:r>
            <a:r>
              <a:rPr lang="en-US" altLang="zh-CN">
                <a:latin typeface="Times New Roman" panose="02020603050405020304" pitchFamily="18" charset="0"/>
                <a:ea typeface="方正楷体简体" pitchFamily="2" charset="-122"/>
              </a:rPr>
              <a:t>NULL</a:t>
            </a:r>
            <a:r>
              <a:rPr lang="zh-CN" altLang="en-US">
                <a:latin typeface="Times New Roman" panose="02020603050405020304" pitchFamily="18" charset="0"/>
                <a:ea typeface="方正楷体简体" pitchFamily="2" charset="-122"/>
              </a:rPr>
              <a:t>，则代表当用户在此弹出式菜单外单击时，该弹出式菜单将会消失。</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5.4 </a:t>
            </a:r>
            <a:r>
              <a:rPr lang="zh-CN" altLang="en-US">
                <a:latin typeface="方正大标宋简体" pitchFamily="2" charset="-122"/>
                <a:ea typeface="方正大标宋简体" pitchFamily="2" charset="-122"/>
              </a:rPr>
              <a:t>工具栏的使用</a:t>
            </a:r>
          </a:p>
        </p:txBody>
      </p:sp>
      <p:sp>
        <p:nvSpPr>
          <p:cNvPr id="10649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工具栏是一个显示位图式按钮行的控制条，按工具栏上的按钮，相当于选择菜单栏上的菜单项，可以执行相应的命令操作。工具栏一般位于窗口客户区菜单栏的下面，其也可以作为一个浮动的小窗口，任由鼠标拖动。</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5.4.2  </a:t>
            </a:r>
            <a:r>
              <a:rPr lang="zh-CN" altLang="en-US">
                <a:latin typeface="方正大标宋简体" pitchFamily="2" charset="-122"/>
                <a:ea typeface="方正大标宋简体" pitchFamily="2" charset="-122"/>
              </a:rPr>
              <a:t>移动和删除工具栏按钮</a:t>
            </a:r>
          </a:p>
        </p:txBody>
      </p:sp>
      <p:sp>
        <p:nvSpPr>
          <p:cNvPr id="10752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如果想要移动某个工具栏按钮，可以将其选中，然后进行左右拖动，将其放到预期的位置上即可。如果想要删除某个工具栏按钮，不能直接按下</a:t>
            </a:r>
            <a:r>
              <a:rPr lang="en-US" altLang="zh-CN">
                <a:latin typeface="Times New Roman" panose="02020603050405020304" pitchFamily="18" charset="0"/>
                <a:ea typeface="方正楷体简体" pitchFamily="2" charset="-122"/>
              </a:rPr>
              <a:t>【Delete】</a:t>
            </a:r>
            <a:r>
              <a:rPr lang="zh-CN" altLang="en-US">
                <a:latin typeface="Times New Roman" panose="02020603050405020304" pitchFamily="18" charset="0"/>
                <a:ea typeface="方正楷体简体" pitchFamily="2" charset="-122"/>
              </a:rPr>
              <a:t>键，这样做只能删除该按钮上的位图。要想真正地删除工具栏上的按钮，将其选中并拖到工具栏之外，释放鼠标即可。</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5.4.3  </a:t>
            </a:r>
            <a:r>
              <a:rPr lang="zh-CN" altLang="en-US">
                <a:latin typeface="方正大标宋简体" pitchFamily="2" charset="-122"/>
                <a:ea typeface="方正大标宋简体" pitchFamily="2" charset="-122"/>
              </a:rPr>
              <a:t>添加按钮消息响应函数</a:t>
            </a:r>
          </a:p>
        </p:txBody>
      </p:sp>
      <p:sp>
        <p:nvSpPr>
          <p:cNvPr id="10854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在为按钮添加完位图之后，运行程序时，工具栏上新添加的按钮处于灰色状态，即不可用状态。要想使用该按钮，就要为其添加消息响应函数。</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5.5  </a:t>
            </a:r>
            <a:r>
              <a:rPr lang="zh-CN" altLang="en-US">
                <a:latin typeface="方正大标宋简体" pitchFamily="2" charset="-122"/>
                <a:ea typeface="方正大标宋简体" pitchFamily="2" charset="-122"/>
              </a:rPr>
              <a:t>状态栏的使用</a:t>
            </a:r>
          </a:p>
        </p:txBody>
      </p:sp>
      <p:sp>
        <p:nvSpPr>
          <p:cNvPr id="10957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状态栏位于应用程序窗口的底部，可以随时为用户提供当前应用程序的状态信息，其既不接收输入消息，也不产生命令消息。</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5.5.1  </a:t>
            </a:r>
            <a:r>
              <a:rPr lang="zh-CN" altLang="en-US">
                <a:latin typeface="方正大标宋简体" pitchFamily="2" charset="-122"/>
                <a:ea typeface="方正大标宋简体" pitchFamily="2" charset="-122"/>
              </a:rPr>
              <a:t>状态栏概述</a:t>
            </a:r>
          </a:p>
        </p:txBody>
      </p:sp>
      <p:sp>
        <p:nvSpPr>
          <p:cNvPr id="11059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当使用</a:t>
            </a:r>
            <a:r>
              <a:rPr lang="en-US" altLang="zh-CN">
                <a:latin typeface="Times New Roman" panose="02020603050405020304" pitchFamily="18" charset="0"/>
                <a:ea typeface="方正楷体简体" pitchFamily="2" charset="-122"/>
              </a:rPr>
              <a:t>MFC AppWizard</a:t>
            </a:r>
            <a:r>
              <a:rPr lang="zh-CN" altLang="en-US">
                <a:latin typeface="Times New Roman" panose="02020603050405020304" pitchFamily="18" charset="0"/>
                <a:ea typeface="方正楷体简体" pitchFamily="2" charset="-122"/>
              </a:rPr>
              <a:t>创建一个基于单文档的程序时，在应用向导的</a:t>
            </a:r>
            <a:r>
              <a:rPr lang="en-US" altLang="zh-CN">
                <a:latin typeface="Times New Roman" panose="02020603050405020304" pitchFamily="18" charset="0"/>
                <a:ea typeface="方正楷体简体" pitchFamily="2" charset="-122"/>
              </a:rPr>
              <a:t>【MFC AppWizard</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step 4】</a:t>
            </a:r>
            <a:r>
              <a:rPr lang="zh-CN" altLang="en-US">
                <a:latin typeface="Times New Roman" panose="02020603050405020304" pitchFamily="18" charset="0"/>
                <a:ea typeface="方正楷体简体" pitchFamily="2" charset="-122"/>
              </a:rPr>
              <a:t>选对话框中，默认选择了</a:t>
            </a:r>
            <a:r>
              <a:rPr lang="en-US" altLang="zh-CN">
                <a:latin typeface="Times New Roman" panose="02020603050405020304" pitchFamily="18" charset="0"/>
                <a:ea typeface="方正楷体简体" pitchFamily="2" charset="-122"/>
              </a:rPr>
              <a:t>【Initial status bar】</a:t>
            </a:r>
            <a:r>
              <a:rPr lang="zh-CN" altLang="en-US">
                <a:latin typeface="Times New Roman" panose="02020603050405020304" pitchFamily="18" charset="0"/>
                <a:ea typeface="方正楷体简体" pitchFamily="2" charset="-122"/>
              </a:rPr>
              <a:t>选项，如图</a:t>
            </a:r>
            <a:r>
              <a:rPr lang="en-US" altLang="zh-CN">
                <a:latin typeface="Times New Roman" panose="02020603050405020304" pitchFamily="18" charset="0"/>
                <a:ea typeface="方正楷体简体" pitchFamily="2" charset="-122"/>
              </a:rPr>
              <a:t>5.25</a:t>
            </a:r>
            <a:r>
              <a:rPr lang="zh-CN" altLang="en-US">
                <a:latin typeface="Times New Roman" panose="02020603050405020304" pitchFamily="18" charset="0"/>
                <a:ea typeface="方正楷体简体" pitchFamily="2" charset="-122"/>
              </a:rPr>
              <a:t>所示。那么，在生成的应用程序中，就自动添加了一个工具栏，图示可以参考程序</a:t>
            </a:r>
            <a:r>
              <a:rPr lang="en-US" altLang="zh-CN">
                <a:latin typeface="Times New Roman" panose="02020603050405020304" pitchFamily="18" charset="0"/>
                <a:ea typeface="方正楷体简体" pitchFamily="2" charset="-122"/>
              </a:rPr>
              <a:t>sample0501</a:t>
            </a:r>
            <a:r>
              <a:rPr lang="zh-CN" altLang="en-US">
                <a:latin typeface="Times New Roman" panose="02020603050405020304" pitchFamily="18" charset="0"/>
                <a:ea typeface="方正楷体简体" pitchFamily="2" charset="-122"/>
              </a:rPr>
              <a:t>的运行结果。</a:t>
            </a:r>
          </a:p>
          <a:p>
            <a:pPr eaLnBrk="1" hangingPunct="1"/>
            <a:r>
              <a:rPr lang="zh-CN" altLang="en-US">
                <a:latin typeface="Times New Roman" panose="02020603050405020304" pitchFamily="18" charset="0"/>
                <a:ea typeface="方正楷体简体" pitchFamily="2" charset="-122"/>
              </a:rPr>
              <a:t>默认的状态栏大体分为</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个部分：提示信息窗格和指示器信息窗格。而指示器信息窗格又由</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部分构成，其分别用于显示</a:t>
            </a:r>
            <a:r>
              <a:rPr lang="en-US" altLang="zh-CN">
                <a:latin typeface="Times New Roman" panose="02020603050405020304" pitchFamily="18" charset="0"/>
                <a:ea typeface="方正楷体简体" pitchFamily="2" charset="-122"/>
              </a:rPr>
              <a:t>Caps Lock</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Num Lockt</a:t>
            </a:r>
            <a:r>
              <a:rPr lang="zh-CN" altLang="en-US">
                <a:latin typeface="Times New Roman" panose="02020603050405020304" pitchFamily="18" charset="0"/>
                <a:ea typeface="方正楷体简体" pitchFamily="2" charset="-122"/>
              </a:rPr>
              <a:t>和 </a:t>
            </a:r>
            <a:r>
              <a:rPr lang="en-US" altLang="zh-CN">
                <a:latin typeface="Times New Roman" panose="02020603050405020304" pitchFamily="18" charset="0"/>
                <a:ea typeface="方正楷体简体" pitchFamily="2" charset="-122"/>
              </a:rPr>
              <a:t>Scroll Lock</a:t>
            </a:r>
            <a:r>
              <a:rPr lang="zh-CN" altLang="en-US">
                <a:latin typeface="Times New Roman" panose="02020603050405020304" pitchFamily="18" charset="0"/>
                <a:ea typeface="方正楷体简体" pitchFamily="2" charset="-122"/>
              </a:rPr>
              <a:t>键的状态。</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5.5.2  </a:t>
            </a:r>
            <a:r>
              <a:rPr lang="zh-CN" altLang="en-US">
                <a:latin typeface="方正大标宋简体" pitchFamily="2" charset="-122"/>
                <a:ea typeface="方正大标宋简体" pitchFamily="2" charset="-122"/>
              </a:rPr>
              <a:t>修改默认的状态栏</a:t>
            </a:r>
          </a:p>
        </p:txBody>
      </p:sp>
      <p:sp>
        <p:nvSpPr>
          <p:cNvPr id="11161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如果想要添加一个信息提示器到状态栏中，首先必须要在字符串表编辑器保存状态栏中符合条件时显示的文本。然后，使用文本编辑器添加一行代码到</a:t>
            </a:r>
            <a:r>
              <a:rPr lang="en-US" altLang="zh-CN">
                <a:latin typeface="Times New Roman" panose="02020603050405020304" pitchFamily="18" charset="0"/>
                <a:ea typeface="方正楷体简体" pitchFamily="2" charset="-122"/>
              </a:rPr>
              <a:t>CMainFrame</a:t>
            </a:r>
            <a:r>
              <a:rPr lang="zh-CN" altLang="en-US">
                <a:latin typeface="Times New Roman" panose="02020603050405020304" pitchFamily="18" charset="0"/>
                <a:ea typeface="方正楷体简体" pitchFamily="2" charset="-122"/>
              </a:rPr>
              <a:t>类中，通知</a:t>
            </a:r>
            <a:r>
              <a:rPr lang="en-US" altLang="zh-CN">
                <a:latin typeface="Times New Roman" panose="02020603050405020304" pitchFamily="18" charset="0"/>
                <a:ea typeface="方正楷体简体" pitchFamily="2" charset="-122"/>
              </a:rPr>
              <a:t>CStatusBar</a:t>
            </a:r>
            <a:r>
              <a:rPr lang="zh-CN" altLang="en-US">
                <a:latin typeface="Times New Roman" panose="02020603050405020304" pitchFamily="18" charset="0"/>
                <a:ea typeface="方正楷体简体" pitchFamily="2" charset="-122"/>
              </a:rPr>
              <a:t>类创建了一个新的指示器。</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spcBef>
                <a:spcPts val="3000"/>
              </a:spcBef>
              <a:spcAft>
                <a:spcPts val="3000"/>
              </a:spcAft>
            </a:pPr>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6</a:t>
            </a:r>
            <a:r>
              <a:rPr lang="zh-CN" altLang="en-US">
                <a:latin typeface="方正大标宋简体" pitchFamily="2" charset="-122"/>
                <a:ea typeface="方正大标宋简体" pitchFamily="2" charset="-122"/>
              </a:rPr>
              <a:t>章  对话框</a:t>
            </a:r>
          </a:p>
        </p:txBody>
      </p:sp>
      <p:sp>
        <p:nvSpPr>
          <p:cNvPr id="11264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对话框是</a:t>
            </a:r>
            <a:r>
              <a:rPr lang="en-US" altLang="zh-CN">
                <a:latin typeface="Times New Roman" panose="02020603050405020304" pitchFamily="18" charset="0"/>
                <a:ea typeface="方正楷体简体" pitchFamily="2" charset="-122"/>
              </a:rPr>
              <a:t>Windows</a:t>
            </a:r>
            <a:r>
              <a:rPr lang="zh-CN" altLang="en-US">
                <a:latin typeface="Times New Roman" panose="02020603050405020304" pitchFamily="18" charset="0"/>
                <a:ea typeface="方正楷体简体" pitchFamily="2" charset="-122"/>
              </a:rPr>
              <a:t>程序的一种资源。使用对话框上的各种控件，可以实现相应的功能，提供了人机交互性能。本章将依次讲解对话框中的模态对话框和非模态对话框。另外，还对通用对话框进行了介绍。通过本章的学习，读者可以熟练地使用对话框资源，从而设计出各式各样的对话框。</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6.1  </a:t>
            </a:r>
            <a:r>
              <a:rPr lang="zh-CN" altLang="en-US">
                <a:latin typeface="方正大标宋简体" pitchFamily="2" charset="-122"/>
                <a:ea typeface="方正大标宋简体" pitchFamily="2" charset="-122"/>
              </a:rPr>
              <a:t>消息对话框</a:t>
            </a:r>
          </a:p>
        </p:txBody>
      </p:sp>
      <p:sp>
        <p:nvSpPr>
          <p:cNvPr id="11366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消息对话框是最常用的对话框。消息对话框是通过函数</a:t>
            </a:r>
            <a:r>
              <a:rPr lang="en-US" altLang="zh-CN">
                <a:latin typeface="Times New Roman" panose="02020603050405020304" pitchFamily="18" charset="0"/>
                <a:ea typeface="方正楷体简体" pitchFamily="2" charset="-122"/>
              </a:rPr>
              <a:t>MessageBox</a:t>
            </a:r>
            <a:r>
              <a:rPr lang="zh-CN" altLang="en-US">
                <a:latin typeface="Times New Roman" panose="02020603050405020304" pitchFamily="18" charset="0"/>
                <a:ea typeface="方正楷体简体" pitchFamily="2" charset="-122"/>
              </a:rPr>
              <a:t>实现的，其函数原型如下：</a:t>
            </a: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hWnd</a:t>
            </a:r>
            <a:r>
              <a:rPr lang="zh-CN" altLang="en-US">
                <a:latin typeface="Times New Roman" panose="02020603050405020304" pitchFamily="18" charset="0"/>
                <a:ea typeface="方正楷体简体" pitchFamily="2" charset="-122"/>
              </a:rPr>
              <a:t>：表示拥有该消息对话框的父级窗口。如果为</a:t>
            </a:r>
            <a:r>
              <a:rPr lang="en-US" altLang="zh-CN">
                <a:latin typeface="Times New Roman" panose="02020603050405020304" pitchFamily="18" charset="0"/>
                <a:ea typeface="方正楷体简体" pitchFamily="2" charset="-122"/>
              </a:rPr>
              <a:t>NULL</a:t>
            </a:r>
            <a:r>
              <a:rPr lang="zh-CN" altLang="en-US">
                <a:latin typeface="Times New Roman" panose="02020603050405020304" pitchFamily="18" charset="0"/>
                <a:ea typeface="方正楷体简体" pitchFamily="2" charset="-122"/>
              </a:rPr>
              <a:t>，则表示该消息对话框没有窗口。</a:t>
            </a:r>
          </a:p>
          <a:p>
            <a:pPr eaLnBrk="1" hangingPunct="1"/>
            <a:r>
              <a:rPr lang="en-US" altLang="zh-CN">
                <a:latin typeface="Times New Roman" panose="02020603050405020304" pitchFamily="18" charset="0"/>
                <a:ea typeface="方正楷体简体" pitchFamily="2" charset="-122"/>
              </a:rPr>
              <a:t>lptText</a:t>
            </a:r>
            <a:r>
              <a:rPr lang="zh-CN" altLang="en-US">
                <a:latin typeface="Times New Roman" panose="02020603050405020304" pitchFamily="18" charset="0"/>
                <a:ea typeface="方正楷体简体" pitchFamily="2" charset="-122"/>
              </a:rPr>
              <a:t>：表示用于指向将被显示的字符串的指针。</a:t>
            </a:r>
          </a:p>
          <a:p>
            <a:pPr eaLnBrk="1" hangingPunct="1"/>
            <a:r>
              <a:rPr lang="en-US" altLang="zh-CN">
                <a:latin typeface="Times New Roman" panose="02020603050405020304" pitchFamily="18" charset="0"/>
                <a:ea typeface="方正楷体简体" pitchFamily="2" charset="-122"/>
              </a:rPr>
              <a:t>lpCaption</a:t>
            </a:r>
            <a:r>
              <a:rPr lang="zh-CN" altLang="en-US">
                <a:latin typeface="Times New Roman" panose="02020603050405020304" pitchFamily="18" charset="0"/>
                <a:ea typeface="方正楷体简体" pitchFamily="2" charset="-122"/>
              </a:rPr>
              <a:t>：表示用于指向该消息对话框标题的字符串的指针。</a:t>
            </a:r>
          </a:p>
          <a:p>
            <a:pPr eaLnBrk="1" hangingPunct="1"/>
            <a:r>
              <a:rPr lang="en-US" altLang="zh-CN">
                <a:latin typeface="Times New Roman" panose="02020603050405020304" pitchFamily="18" charset="0"/>
                <a:ea typeface="方正楷体简体" pitchFamily="2" charset="-122"/>
              </a:rPr>
              <a:t>UType</a:t>
            </a:r>
            <a:r>
              <a:rPr lang="zh-CN" altLang="en-US">
                <a:latin typeface="Times New Roman" panose="02020603050405020304" pitchFamily="18" charset="0"/>
                <a:ea typeface="方正楷体简体" pitchFamily="2" charset="-122"/>
              </a:rPr>
              <a:t>：表示该消息对话框的风格。</a:t>
            </a:r>
          </a:p>
        </p:txBody>
      </p:sp>
      <p:pic>
        <p:nvPicPr>
          <p:cNvPr id="113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09825"/>
            <a:ext cx="5903912"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1.2.1  </a:t>
            </a:r>
            <a:r>
              <a:rPr lang="zh-CN" altLang="en-US">
                <a:latin typeface="方正大标宋简体" pitchFamily="2" charset="-122"/>
                <a:ea typeface="方正大标宋简体" pitchFamily="2" charset="-122"/>
              </a:rPr>
              <a:t>工作区窗口和输出窗口</a:t>
            </a:r>
          </a:p>
        </p:txBody>
      </p:sp>
      <p:sp>
        <p:nvSpPr>
          <p:cNvPr id="13315" name="Rectangle 3"/>
          <p:cNvSpPr>
            <a:spLocks noGrp="1" noChangeArrowheads="1"/>
          </p:cNvSpPr>
          <p:nvPr>
            <p:ph type="body" idx="1"/>
          </p:nvPr>
        </p:nvSpPr>
        <p:spPr/>
        <p:txBody>
          <a:bodyPr/>
          <a:lstStyle/>
          <a:p>
            <a:pPr eaLnBrk="1" hangingPunct="1"/>
            <a:r>
              <a:rPr lang="en-US" altLang="zh-CN">
                <a:ea typeface="方正楷体简体" pitchFamily="2" charset="-122"/>
              </a:rPr>
              <a:t>Find in Files 1</a:t>
            </a:r>
            <a:r>
              <a:rPr lang="zh-CN" altLang="en-US">
                <a:ea typeface="方正楷体简体" pitchFamily="2" charset="-122"/>
              </a:rPr>
              <a:t>和</a:t>
            </a:r>
            <a:r>
              <a:rPr lang="en-US" altLang="zh-CN">
                <a:ea typeface="方正楷体简体" pitchFamily="2" charset="-122"/>
              </a:rPr>
              <a:t>Find in Files 2</a:t>
            </a:r>
            <a:r>
              <a:rPr lang="zh-CN" altLang="en-US">
                <a:ea typeface="方正楷体简体" pitchFamily="2" charset="-122"/>
              </a:rPr>
              <a:t>：两个选项卡的作用相同，用于显示从多个文件中查找字符串的结果。当用户想要查看某个函数或变量出现在哪些文件中，单击</a:t>
            </a:r>
            <a:r>
              <a:rPr lang="en-US" altLang="zh-CN">
                <a:ea typeface="方正楷体简体" pitchFamily="2" charset="-122"/>
              </a:rPr>
              <a:t>【Edit】|【Find in Files】</a:t>
            </a:r>
            <a:r>
              <a:rPr lang="zh-CN" altLang="en-US">
                <a:ea typeface="方正楷体简体" pitchFamily="2" charset="-122"/>
              </a:rPr>
              <a:t>命令，弹出</a:t>
            </a:r>
            <a:r>
              <a:rPr lang="en-US" altLang="zh-CN">
                <a:ea typeface="方正楷体简体" pitchFamily="2" charset="-122"/>
              </a:rPr>
              <a:t>【Find in Files】</a:t>
            </a:r>
            <a:r>
              <a:rPr lang="zh-CN" altLang="en-US">
                <a:ea typeface="方正楷体简体" pitchFamily="2" charset="-122"/>
              </a:rPr>
              <a:t>对话框，如下图所示。在</a:t>
            </a:r>
            <a:r>
              <a:rPr lang="en-US" altLang="zh-CN">
                <a:ea typeface="方正楷体简体" pitchFamily="2" charset="-122"/>
              </a:rPr>
              <a:t>【Find in Files】</a:t>
            </a:r>
            <a:r>
              <a:rPr lang="zh-CN" altLang="en-US">
                <a:ea typeface="方正楷体简体" pitchFamily="2" charset="-122"/>
              </a:rPr>
              <a:t>对话框中的</a:t>
            </a:r>
            <a:r>
              <a:rPr lang="en-US" altLang="zh-CN">
                <a:ea typeface="方正楷体简体" pitchFamily="2" charset="-122"/>
              </a:rPr>
              <a:t>【Find what】</a:t>
            </a:r>
            <a:r>
              <a:rPr lang="zh-CN" altLang="en-US">
                <a:ea typeface="方正楷体简体" pitchFamily="2" charset="-122"/>
              </a:rPr>
              <a:t>后的编辑框中，输入想要查找的内容，单击</a:t>
            </a:r>
            <a:r>
              <a:rPr lang="en-US" altLang="zh-CN">
                <a:ea typeface="方正楷体简体" pitchFamily="2" charset="-122"/>
              </a:rPr>
              <a:t>【Find】</a:t>
            </a:r>
            <a:r>
              <a:rPr lang="zh-CN" altLang="en-US">
                <a:ea typeface="方正楷体简体" pitchFamily="2" charset="-122"/>
              </a:rPr>
              <a:t>按钮即可。查找到的内容会输出到</a:t>
            </a:r>
            <a:r>
              <a:rPr lang="en-US" altLang="zh-CN">
                <a:ea typeface="方正楷体简体" pitchFamily="2" charset="-122"/>
              </a:rPr>
              <a:t>Find in Files</a:t>
            </a:r>
            <a:r>
              <a:rPr lang="zh-CN" altLang="en-US">
                <a:ea typeface="方正楷体简体" pitchFamily="2" charset="-122"/>
              </a:rPr>
              <a:t>选项卡中。</a:t>
            </a:r>
          </a:p>
          <a:p>
            <a:pPr eaLnBrk="1" hangingPunct="1"/>
            <a:endParaRPr lang="en-US" altLang="zh-CN"/>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933825"/>
            <a:ext cx="3959225"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6.1  </a:t>
            </a:r>
            <a:r>
              <a:rPr lang="zh-CN" altLang="en-US">
                <a:latin typeface="方正大标宋简体" pitchFamily="2" charset="-122"/>
                <a:ea typeface="方正大标宋简体" pitchFamily="2" charset="-122"/>
              </a:rPr>
              <a:t>消息对话框</a:t>
            </a:r>
          </a:p>
        </p:txBody>
      </p:sp>
      <p:sp>
        <p:nvSpPr>
          <p:cNvPr id="11469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其中，</a:t>
            </a:r>
            <a:r>
              <a:rPr lang="en-US" altLang="zh-CN">
                <a:latin typeface="Times New Roman" panose="02020603050405020304" pitchFamily="18" charset="0"/>
                <a:ea typeface="方正楷体简体" pitchFamily="2" charset="-122"/>
              </a:rPr>
              <a:t>UType</a:t>
            </a:r>
            <a:r>
              <a:rPr lang="zh-CN" altLang="en-US">
                <a:latin typeface="Times New Roman" panose="02020603050405020304" pitchFamily="18" charset="0"/>
                <a:ea typeface="方正楷体简体" pitchFamily="2" charset="-122"/>
              </a:rPr>
              <a:t>由显示图标和按钮类型组成。两个类型的参数之间用“｜”分隔。图标的种类及其对应的参数如下表所示。</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按钮类型及其对应的参数如下表所示。</a:t>
            </a:r>
          </a:p>
          <a:p>
            <a:pPr eaLnBrk="1" hangingPunct="1"/>
            <a:endParaRPr lang="en-US" altLang="zh-CN"/>
          </a:p>
        </p:txBody>
      </p:sp>
      <p:pic>
        <p:nvPicPr>
          <p:cNvPr id="1146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276475"/>
            <a:ext cx="6192838"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46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365625"/>
            <a:ext cx="626427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6.1  </a:t>
            </a:r>
            <a:r>
              <a:rPr lang="zh-CN" altLang="en-US">
                <a:latin typeface="方正大标宋简体" pitchFamily="2" charset="-122"/>
                <a:ea typeface="方正大标宋简体" pitchFamily="2" charset="-122"/>
              </a:rPr>
              <a:t>消息对话框</a:t>
            </a:r>
          </a:p>
        </p:txBody>
      </p:sp>
      <p:sp>
        <p:nvSpPr>
          <p:cNvPr id="115715"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6-1】</a:t>
            </a:r>
            <a:r>
              <a:rPr lang="zh-CN" altLang="en-US">
                <a:latin typeface="Times New Roman" panose="02020603050405020304" pitchFamily="18" charset="0"/>
                <a:ea typeface="方正楷体简体" pitchFamily="2" charset="-122"/>
              </a:rPr>
              <a:t>平时在使用计算机时，当修改某些设置后，会弹出一些对话框，让用户确定是否真的修改。则该消息对话框的设计代码如下：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运行结果如右图所示。</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从上图中可以看出，该消息对话框中，默认选中了</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是</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按钮。该默认按钮可以进行设置，如下表所示。</a:t>
            </a:r>
          </a:p>
          <a:p>
            <a:pPr eaLnBrk="1" hangingPunct="1"/>
            <a:endParaRPr lang="en-US" altLang="zh-CN"/>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565400"/>
            <a:ext cx="72723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57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924175"/>
            <a:ext cx="1944688"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57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797425"/>
            <a:ext cx="6624637"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6.1  </a:t>
            </a:r>
            <a:r>
              <a:rPr lang="zh-CN" altLang="en-US">
                <a:latin typeface="方正大标宋简体" pitchFamily="2" charset="-122"/>
                <a:ea typeface="方正大标宋简体" pitchFamily="2" charset="-122"/>
              </a:rPr>
              <a:t>消息对话框</a:t>
            </a:r>
          </a:p>
        </p:txBody>
      </p:sp>
      <p:sp>
        <p:nvSpPr>
          <p:cNvPr id="11673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例如，将上述代码改成如下代码：</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则运行结果如下图所示。</a:t>
            </a:r>
          </a:p>
          <a:p>
            <a:pPr eaLnBrk="1" hangingPunct="1"/>
            <a:endParaRPr lang="en-US" altLang="zh-CN"/>
          </a:p>
        </p:txBody>
      </p:sp>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060575"/>
            <a:ext cx="7775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67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3357563"/>
            <a:ext cx="201612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6.2  </a:t>
            </a:r>
            <a:r>
              <a:rPr lang="zh-CN" altLang="en-US">
                <a:latin typeface="方正大标宋简体" pitchFamily="2" charset="-122"/>
                <a:ea typeface="方正大标宋简体" pitchFamily="2" charset="-122"/>
              </a:rPr>
              <a:t>对话框的创建与使用</a:t>
            </a:r>
          </a:p>
        </p:txBody>
      </p:sp>
      <p:sp>
        <p:nvSpPr>
          <p:cNvPr id="11776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前面只是介绍过如何创建一个基于对话框图的工程，下面将介绍如何创建一个新的对话框，以及如何使用对话框。</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6.2.1  </a:t>
            </a:r>
            <a:r>
              <a:rPr lang="zh-CN" altLang="en-US">
                <a:latin typeface="方正大标宋简体" pitchFamily="2" charset="-122"/>
                <a:ea typeface="方正大标宋简体" pitchFamily="2" charset="-122"/>
              </a:rPr>
              <a:t>对话框的分类</a:t>
            </a:r>
          </a:p>
        </p:txBody>
      </p:sp>
      <p:sp>
        <p:nvSpPr>
          <p:cNvPr id="11878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对话框分为两种：模态对话框和非模态对话框。</a:t>
            </a:r>
            <a:endParaRPr lang="zh-CN" altLang="en-US">
              <a:solidFill>
                <a:srgbClr val="FF0000"/>
              </a:solidFill>
              <a:latin typeface="Times New Roman" panose="02020603050405020304" pitchFamily="18" charset="0"/>
              <a:ea typeface="方正楷体简体"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．模态对话框</a:t>
            </a:r>
          </a:p>
        </p:txBody>
      </p:sp>
      <p:sp>
        <p:nvSpPr>
          <p:cNvPr id="11981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当一个模态对话框工作时，其他窗口将失去输入焦点。只有当该模态对话框关闭后，用户才能对其他窗口进行操作。例如，</a:t>
            </a:r>
            <a:r>
              <a:rPr lang="en-US" altLang="zh-CN">
                <a:latin typeface="Times New Roman" panose="02020603050405020304" pitchFamily="18" charset="0"/>
                <a:ea typeface="方正楷体简体" pitchFamily="2" charset="-122"/>
              </a:rPr>
              <a:t>Microsoft Word</a:t>
            </a:r>
            <a:r>
              <a:rPr lang="zh-CN" altLang="en-US">
                <a:latin typeface="Times New Roman" panose="02020603050405020304" pitchFamily="18" charset="0"/>
                <a:ea typeface="方正楷体简体" pitchFamily="2" charset="-122"/>
              </a:rPr>
              <a:t>中对图片进行操作时的</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题注</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设置图片格式</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对话框和</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插入超链接</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对话框都是模态对话框，如下图所示。</a:t>
            </a:r>
          </a:p>
        </p:txBody>
      </p:sp>
      <p:pic>
        <p:nvPicPr>
          <p:cNvPr id="1198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068638"/>
            <a:ext cx="3590925"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．非模态对话框</a:t>
            </a:r>
          </a:p>
        </p:txBody>
      </p:sp>
      <p:sp>
        <p:nvSpPr>
          <p:cNvPr id="12083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而非模态对话框与模态对话框相反。当其工作时，点击其他窗口，被点击的窗口可以获得输入焦点。例如，</a:t>
            </a:r>
            <a:r>
              <a:rPr lang="en-US" altLang="zh-CN">
                <a:latin typeface="Times New Roman" panose="02020603050405020304" pitchFamily="18" charset="0"/>
                <a:ea typeface="方正楷体简体" pitchFamily="2" charset="-122"/>
              </a:rPr>
              <a:t>Microsoft Word</a:t>
            </a:r>
            <a:r>
              <a:rPr lang="zh-CN" altLang="en-US">
                <a:latin typeface="Times New Roman" panose="02020603050405020304" pitchFamily="18" charset="0"/>
                <a:ea typeface="方正楷体简体" pitchFamily="2" charset="-122"/>
              </a:rPr>
              <a:t>中常用的</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查找和替换</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对话框，就是非模态对话框。</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en-US" altLang="zh-CN">
              <a:latin typeface="Times New Roman" panose="02020603050405020304" pitchFamily="18" charset="0"/>
              <a:ea typeface="方正楷体简体" pitchFamily="2" charset="-122"/>
            </a:endParaRPr>
          </a:p>
        </p:txBody>
      </p:sp>
      <p:pic>
        <p:nvPicPr>
          <p:cNvPr id="120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852738"/>
            <a:ext cx="4176712"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．非模态对话框</a:t>
            </a:r>
          </a:p>
        </p:txBody>
      </p:sp>
      <p:sp>
        <p:nvSpPr>
          <p:cNvPr id="12185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模态对话框与非模态对话框的区别：</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）模态对话框由</a:t>
            </a:r>
            <a:r>
              <a:rPr lang="en-US" altLang="zh-CN">
                <a:latin typeface="Times New Roman" panose="02020603050405020304" pitchFamily="18" charset="0"/>
                <a:ea typeface="方正楷体简体" pitchFamily="2" charset="-122"/>
              </a:rPr>
              <a:t>CDialog::DoModal</a:t>
            </a:r>
            <a:r>
              <a:rPr lang="zh-CN" altLang="en-US">
                <a:latin typeface="Times New Roman" panose="02020603050405020304" pitchFamily="18" charset="0"/>
                <a:ea typeface="方正楷体简体" pitchFamily="2" charset="-122"/>
              </a:rPr>
              <a:t>函数创建，而非模态对话框由</a:t>
            </a:r>
            <a:r>
              <a:rPr lang="en-US" altLang="zh-CN">
                <a:latin typeface="Times New Roman" panose="02020603050405020304" pitchFamily="18" charset="0"/>
                <a:ea typeface="方正楷体简体" pitchFamily="2" charset="-122"/>
              </a:rPr>
              <a:t>CDialog::Create</a:t>
            </a:r>
            <a:r>
              <a:rPr lang="zh-CN" altLang="en-US">
                <a:latin typeface="Times New Roman" panose="02020603050405020304" pitchFamily="18" charset="0"/>
                <a:ea typeface="方正楷体简体" pitchFamily="2" charset="-122"/>
              </a:rPr>
              <a:t>函数来创建。</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CDialog::DoModal</a:t>
            </a:r>
            <a:r>
              <a:rPr lang="zh-CN" altLang="en-US">
                <a:latin typeface="Times New Roman" panose="02020603050405020304" pitchFamily="18" charset="0"/>
                <a:ea typeface="方正楷体简体" pitchFamily="2" charset="-122"/>
              </a:rPr>
              <a:t>函数负责显示其所创建的模态对话框，而非模态对话框需要调用</a:t>
            </a:r>
            <a:r>
              <a:rPr lang="en-US" altLang="zh-CN">
                <a:latin typeface="Times New Roman" panose="02020603050405020304" pitchFamily="18" charset="0"/>
                <a:ea typeface="方正楷体简体" pitchFamily="2" charset="-122"/>
              </a:rPr>
              <a:t>CDialog::ShowWindow</a:t>
            </a:r>
            <a:r>
              <a:rPr lang="zh-CN" altLang="en-US">
                <a:latin typeface="Times New Roman" panose="02020603050405020304" pitchFamily="18" charset="0"/>
                <a:ea typeface="方正楷体简体" pitchFamily="2" charset="-122"/>
              </a:rPr>
              <a:t>函数来显示对话框。</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CDialog::DoModal</a:t>
            </a:r>
            <a:r>
              <a:rPr lang="zh-CN" altLang="en-US">
                <a:latin typeface="Times New Roman" panose="02020603050405020304" pitchFamily="18" charset="0"/>
                <a:ea typeface="方正楷体简体" pitchFamily="2" charset="-122"/>
              </a:rPr>
              <a:t>函数负责销毁其所创建的模态对话框，而非模态对话框必须调用</a:t>
            </a:r>
            <a:r>
              <a:rPr lang="en-US" altLang="zh-CN">
                <a:latin typeface="Times New Roman" panose="02020603050405020304" pitchFamily="18" charset="0"/>
                <a:ea typeface="方正楷体简体" pitchFamily="2" charset="-122"/>
              </a:rPr>
              <a:t>CWnd::DestoryWindow</a:t>
            </a:r>
            <a:r>
              <a:rPr lang="zh-CN" altLang="en-US">
                <a:latin typeface="Times New Roman" panose="02020603050405020304" pitchFamily="18" charset="0"/>
                <a:ea typeface="方正楷体简体" pitchFamily="2" charset="-122"/>
              </a:rPr>
              <a:t>函数来关闭对话框。</a:t>
            </a:r>
          </a:p>
          <a:p>
            <a:pPr eaLnBrk="1" hangingPunct="1"/>
            <a:endParaRPr lang="en-US"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6.2.2  </a:t>
            </a:r>
            <a:r>
              <a:rPr lang="zh-CN" altLang="en-US">
                <a:latin typeface="方正大标宋简体" pitchFamily="2" charset="-122"/>
                <a:ea typeface="方正大标宋简体" pitchFamily="2" charset="-122"/>
              </a:rPr>
              <a:t>创建模态对话框</a:t>
            </a:r>
          </a:p>
        </p:txBody>
      </p:sp>
      <p:sp>
        <p:nvSpPr>
          <p:cNvPr id="12288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在前面的章节中，已经介绍过如何创建一个基于对话框的工程。下面将创建一个基于单文档的工程，并为其添加一个模态对话框。这个过程大致分为</a:t>
            </a:r>
            <a:r>
              <a:rPr lang="en-US" altLang="zh-CN">
                <a:latin typeface="Times New Roman" panose="02020603050405020304" pitchFamily="18" charset="0"/>
                <a:ea typeface="方正楷体简体" pitchFamily="2" charset="-122"/>
              </a:rPr>
              <a:t>4</a:t>
            </a:r>
            <a:r>
              <a:rPr lang="zh-CN" altLang="en-US">
                <a:latin typeface="Times New Roman" panose="02020603050405020304" pitchFamily="18" charset="0"/>
                <a:ea typeface="方正楷体简体" pitchFamily="2" charset="-122"/>
              </a:rPr>
              <a:t>个部分：创建模态对话框、创建对话框类、向程序中添加代码、添加消息响应函数。</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6.3  </a:t>
            </a:r>
            <a:r>
              <a:rPr lang="zh-CN" altLang="en-US">
                <a:latin typeface="方正大标宋简体" pitchFamily="2" charset="-122"/>
                <a:ea typeface="方正大标宋简体" pitchFamily="2" charset="-122"/>
              </a:rPr>
              <a:t>非模态对话框</a:t>
            </a:r>
          </a:p>
        </p:txBody>
      </p:sp>
      <p:sp>
        <p:nvSpPr>
          <p:cNvPr id="12390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创建非模态对话框与创建模态对话框的方式不同。模态对话框通过</a:t>
            </a:r>
            <a:r>
              <a:rPr lang="en-US" altLang="zh-CN">
                <a:latin typeface="Times New Roman" panose="02020603050405020304" pitchFamily="18" charset="0"/>
                <a:ea typeface="方正楷体简体" pitchFamily="2" charset="-122"/>
              </a:rPr>
              <a:t>DoModal()</a:t>
            </a:r>
            <a:r>
              <a:rPr lang="zh-CN" altLang="en-US">
                <a:latin typeface="Times New Roman" panose="02020603050405020304" pitchFamily="18" charset="0"/>
                <a:ea typeface="方正楷体简体" pitchFamily="2" charset="-122"/>
              </a:rPr>
              <a:t>函数来创建，而非模态对话框通过</a:t>
            </a:r>
            <a:r>
              <a:rPr lang="en-US" altLang="zh-CN">
                <a:latin typeface="Times New Roman" panose="02020603050405020304" pitchFamily="18" charset="0"/>
                <a:ea typeface="方正楷体简体" pitchFamily="2" charset="-122"/>
              </a:rPr>
              <a:t>Create()</a:t>
            </a:r>
            <a:r>
              <a:rPr lang="zh-CN" altLang="en-US">
                <a:latin typeface="Times New Roman" panose="02020603050405020304" pitchFamily="18" charset="0"/>
                <a:ea typeface="方正楷体简体" pitchFamily="2" charset="-122"/>
              </a:rPr>
              <a:t>函数来创建。</a:t>
            </a:r>
          </a:p>
          <a:p>
            <a:pPr eaLnBrk="1" hangingPunct="1"/>
            <a:r>
              <a:rPr lang="zh-CN" altLang="en-US">
                <a:latin typeface="Times New Roman" panose="02020603050405020304" pitchFamily="18" charset="0"/>
                <a:ea typeface="方正楷体简体" pitchFamily="2" charset="-122"/>
              </a:rPr>
              <a:t>非模态对话框的一个重要作用就是在传递数据。也就是说，将非模态对话框中的数据及时的反应到其他窗口。下面通过实例向读者介绍如何创建与使用非模态对话框。</a:t>
            </a:r>
          </a:p>
          <a:p>
            <a:pPr eaLnBrk="1" hangingPunct="1"/>
            <a:endParaRPr lang="en-US" altLang="zh-CN">
              <a:latin typeface="Times New Roman" panose="02020603050405020304" pitchFamily="18" charset="0"/>
              <a:ea typeface="方正楷体简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1.2.2  </a:t>
            </a:r>
            <a:r>
              <a:rPr lang="zh-CN" altLang="en-US">
                <a:latin typeface="方正大标宋简体" pitchFamily="2" charset="-122"/>
                <a:ea typeface="方正大标宋简体" pitchFamily="2" charset="-122"/>
              </a:rPr>
              <a:t>菜单栏和工具栏</a:t>
            </a:r>
          </a:p>
        </p:txBody>
      </p:sp>
      <p:sp>
        <p:nvSpPr>
          <p:cNvPr id="14339" name="Rectangle 3"/>
          <p:cNvSpPr>
            <a:spLocks noGrp="1" noChangeArrowheads="1"/>
          </p:cNvSpPr>
          <p:nvPr>
            <p:ph type="body" idx="1"/>
          </p:nvPr>
        </p:nvSpPr>
        <p:spPr/>
        <p:txBody>
          <a:bodyPr/>
          <a:lstStyle/>
          <a:p>
            <a:pPr eaLnBrk="1" hangingPunct="1"/>
            <a:r>
              <a:rPr lang="zh-CN" altLang="en-US">
                <a:ea typeface="方正楷体简体" pitchFamily="2" charset="-122"/>
              </a:rPr>
              <a:t>菜单栏位于集成开发环境的顶部。菜单栏由</a:t>
            </a:r>
            <a:r>
              <a:rPr lang="en-US" altLang="zh-CN">
                <a:ea typeface="方正楷体简体" pitchFamily="2" charset="-122"/>
              </a:rPr>
              <a:t>9</a:t>
            </a:r>
            <a:r>
              <a:rPr lang="zh-CN" altLang="en-US">
                <a:ea typeface="方正楷体简体" pitchFamily="2" charset="-122"/>
              </a:rPr>
              <a:t>个菜单项组成：</a:t>
            </a:r>
            <a:r>
              <a:rPr lang="en-US" altLang="zh-CN">
                <a:ea typeface="方正楷体简体" pitchFamily="2" charset="-122"/>
              </a:rPr>
              <a:t>File</a:t>
            </a:r>
            <a:r>
              <a:rPr lang="zh-CN" altLang="en-US">
                <a:ea typeface="方正楷体简体" pitchFamily="2" charset="-122"/>
              </a:rPr>
              <a:t>（文件）、</a:t>
            </a:r>
            <a:r>
              <a:rPr lang="en-US" altLang="zh-CN">
                <a:ea typeface="方正楷体简体" pitchFamily="2" charset="-122"/>
              </a:rPr>
              <a:t>Edit</a:t>
            </a:r>
            <a:r>
              <a:rPr lang="zh-CN" altLang="en-US">
                <a:ea typeface="方正楷体简体" pitchFamily="2" charset="-122"/>
              </a:rPr>
              <a:t>（编辑）、</a:t>
            </a:r>
            <a:r>
              <a:rPr lang="en-US" altLang="zh-CN">
                <a:ea typeface="方正楷体简体" pitchFamily="2" charset="-122"/>
              </a:rPr>
              <a:t>View</a:t>
            </a:r>
            <a:r>
              <a:rPr lang="zh-CN" altLang="en-US">
                <a:ea typeface="方正楷体简体" pitchFamily="2" charset="-122"/>
              </a:rPr>
              <a:t>（视图）、</a:t>
            </a:r>
            <a:r>
              <a:rPr lang="en-US" altLang="zh-CN">
                <a:ea typeface="方正楷体简体" pitchFamily="2" charset="-122"/>
              </a:rPr>
              <a:t>Insert</a:t>
            </a:r>
            <a:r>
              <a:rPr lang="zh-CN" altLang="en-US">
                <a:ea typeface="方正楷体简体" pitchFamily="2" charset="-122"/>
              </a:rPr>
              <a:t>（插入）、</a:t>
            </a:r>
            <a:r>
              <a:rPr lang="en-US" altLang="zh-CN">
                <a:ea typeface="方正楷体简体" pitchFamily="2" charset="-122"/>
              </a:rPr>
              <a:t>Project</a:t>
            </a:r>
            <a:r>
              <a:rPr lang="zh-CN" altLang="en-US">
                <a:ea typeface="方正楷体简体" pitchFamily="2" charset="-122"/>
              </a:rPr>
              <a:t>（工程）、</a:t>
            </a:r>
            <a:r>
              <a:rPr lang="en-US" altLang="zh-CN">
                <a:ea typeface="方正楷体简体" pitchFamily="2" charset="-122"/>
              </a:rPr>
              <a:t>Build</a:t>
            </a:r>
            <a:r>
              <a:rPr lang="zh-CN" altLang="en-US">
                <a:ea typeface="方正楷体简体" pitchFamily="2" charset="-122"/>
              </a:rPr>
              <a:t>（编译）、</a:t>
            </a:r>
            <a:r>
              <a:rPr lang="en-US" altLang="zh-CN">
                <a:ea typeface="方正楷体简体" pitchFamily="2" charset="-122"/>
              </a:rPr>
              <a:t>Tools</a:t>
            </a:r>
            <a:r>
              <a:rPr lang="zh-CN" altLang="en-US">
                <a:ea typeface="方正楷体简体" pitchFamily="2" charset="-122"/>
              </a:rPr>
              <a:t>（工具）、</a:t>
            </a:r>
            <a:r>
              <a:rPr lang="en-US" altLang="zh-CN">
                <a:ea typeface="方正楷体简体" pitchFamily="2" charset="-122"/>
              </a:rPr>
              <a:t>Windows</a:t>
            </a:r>
            <a:r>
              <a:rPr lang="zh-CN" altLang="en-US">
                <a:ea typeface="方正楷体简体" pitchFamily="2" charset="-122"/>
              </a:rPr>
              <a:t>（窗口）、</a:t>
            </a:r>
            <a:r>
              <a:rPr lang="en-US" altLang="zh-CN">
                <a:ea typeface="方正楷体简体" pitchFamily="2" charset="-122"/>
              </a:rPr>
              <a:t>Help</a:t>
            </a:r>
            <a:r>
              <a:rPr lang="zh-CN" altLang="en-US">
                <a:ea typeface="方正楷体简体" pitchFamily="2" charset="-122"/>
              </a:rPr>
              <a:t>（帮助）。每一个菜单项都有一个下拉式菜单，其中的菜单项用于完成特定的功能。</a:t>
            </a:r>
          </a:p>
          <a:p>
            <a:pPr eaLnBrk="1" hangingPunct="1"/>
            <a:r>
              <a:rPr lang="zh-CN" altLang="en-US">
                <a:ea typeface="方正楷体简体" pitchFamily="2" charset="-122"/>
              </a:rPr>
              <a:t>工具栏位于菜单栏的下面。工具栏可以称作是美化的菜单栏，其由许多按钮构成。其中的按钮用于完成特定的功能。工具栏可以任意拖动，也可以成为一个浮动窗口。</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6.4  </a:t>
            </a:r>
            <a:r>
              <a:rPr lang="zh-CN" altLang="en-US">
                <a:latin typeface="方正大标宋简体" pitchFamily="2" charset="-122"/>
                <a:ea typeface="方正大标宋简体" pitchFamily="2" charset="-122"/>
              </a:rPr>
              <a:t>通用对话框</a:t>
            </a:r>
          </a:p>
        </p:txBody>
      </p:sp>
      <p:sp>
        <p:nvSpPr>
          <p:cNvPr id="12493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通用对话框是指在</a:t>
            </a:r>
            <a:r>
              <a:rPr lang="en-US" altLang="zh-CN">
                <a:latin typeface="Times New Roman" panose="02020603050405020304" pitchFamily="18" charset="0"/>
                <a:ea typeface="方正楷体简体" pitchFamily="2" charset="-122"/>
              </a:rPr>
              <a:t>Windows</a:t>
            </a:r>
            <a:r>
              <a:rPr lang="zh-CN" altLang="en-US">
                <a:latin typeface="Times New Roman" panose="02020603050405020304" pitchFamily="18" charset="0"/>
                <a:ea typeface="方正楷体简体" pitchFamily="2" charset="-122"/>
              </a:rPr>
              <a:t>程序中有着特定功能的对话框。用户不必设计这类对话框，因为</a:t>
            </a:r>
            <a:r>
              <a:rPr lang="en-US" altLang="zh-CN">
                <a:latin typeface="Times New Roman" panose="02020603050405020304" pitchFamily="18" charset="0"/>
                <a:ea typeface="方正楷体简体" pitchFamily="2" charset="-122"/>
              </a:rPr>
              <a:t>Windows</a:t>
            </a:r>
            <a:r>
              <a:rPr lang="zh-CN" altLang="en-US">
                <a:latin typeface="Times New Roman" panose="02020603050405020304" pitchFamily="18" charset="0"/>
                <a:ea typeface="方正楷体简体" pitchFamily="2" charset="-122"/>
              </a:rPr>
              <a:t>系统本身提供了支持这类对话框的函数。通过调用这些函数，可以启动标准对话框来进行文件的打开和保存、搜索和替换、颜色选择、字体选择以及打印。</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6.4.1  </a:t>
            </a:r>
            <a:r>
              <a:rPr lang="zh-CN" altLang="en-US">
                <a:latin typeface="方正大标宋简体" pitchFamily="2" charset="-122"/>
                <a:ea typeface="方正大标宋简体" pitchFamily="2" charset="-122"/>
              </a:rPr>
              <a:t>文件对话框</a:t>
            </a:r>
          </a:p>
        </p:txBody>
      </p:sp>
      <p:sp>
        <p:nvSpPr>
          <p:cNvPr id="12595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文件对话框（</a:t>
            </a:r>
            <a:r>
              <a:rPr lang="en-US" altLang="zh-CN">
                <a:latin typeface="Times New Roman" panose="02020603050405020304" pitchFamily="18" charset="0"/>
                <a:ea typeface="方正楷体简体" pitchFamily="2" charset="-122"/>
              </a:rPr>
              <a:t>CFileDialog</a:t>
            </a:r>
            <a:r>
              <a:rPr lang="zh-CN" altLang="en-US">
                <a:latin typeface="Times New Roman" panose="02020603050405020304" pitchFamily="18" charset="0"/>
                <a:ea typeface="方正楷体简体" pitchFamily="2" charset="-122"/>
              </a:rPr>
              <a:t>）可以实现</a:t>
            </a:r>
            <a:r>
              <a:rPr lang="en-US" altLang="zh-CN">
                <a:latin typeface="Times New Roman" panose="02020603050405020304" pitchFamily="18" charset="0"/>
                <a:ea typeface="方正楷体简体" pitchFamily="2" charset="-122"/>
              </a:rPr>
              <a:t>Windows</a:t>
            </a:r>
            <a:r>
              <a:rPr lang="zh-CN" altLang="en-US">
                <a:latin typeface="Times New Roman" panose="02020603050405020304" pitchFamily="18" charset="0"/>
                <a:ea typeface="方正楷体简体" pitchFamily="2" charset="-122"/>
              </a:rPr>
              <a:t>标准的打开和保存文件。也就是说，文件对话框包括两种：</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打开</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对话框，用于打开文件，如左图所示；</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保存</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对话框，用于保存文件，如右图所示。</a:t>
            </a:r>
          </a:p>
        </p:txBody>
      </p:sp>
      <p:pic>
        <p:nvPicPr>
          <p:cNvPr id="1259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284538"/>
            <a:ext cx="6481762"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6.4.1  </a:t>
            </a:r>
            <a:r>
              <a:rPr lang="zh-CN" altLang="en-US">
                <a:latin typeface="方正大标宋简体" pitchFamily="2" charset="-122"/>
                <a:ea typeface="方正大标宋简体" pitchFamily="2" charset="-122"/>
              </a:rPr>
              <a:t>文件对话框</a:t>
            </a:r>
          </a:p>
        </p:txBody>
      </p:sp>
      <p:sp>
        <p:nvSpPr>
          <p:cNvPr id="126979"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CFileDialog</a:t>
            </a:r>
            <a:r>
              <a:rPr lang="zh-CN" altLang="en-US">
                <a:latin typeface="Times New Roman" panose="02020603050405020304" pitchFamily="18" charset="0"/>
                <a:ea typeface="方正楷体简体" pitchFamily="2" charset="-122"/>
              </a:rPr>
              <a:t>类的构造函数原型如下：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其中各参数解释如下。</a:t>
            </a:r>
          </a:p>
          <a:p>
            <a:pPr eaLnBrk="1" hangingPunct="1"/>
            <a:r>
              <a:rPr lang="en-US" altLang="zh-CN">
                <a:latin typeface="Times New Roman" panose="02020603050405020304" pitchFamily="18" charset="0"/>
                <a:ea typeface="方正楷体简体" pitchFamily="2" charset="-122"/>
              </a:rPr>
              <a:t>bOpenFileDialog</a:t>
            </a:r>
            <a:r>
              <a:rPr lang="zh-CN" altLang="en-US">
                <a:latin typeface="Times New Roman" panose="02020603050405020304" pitchFamily="18" charset="0"/>
                <a:ea typeface="方正楷体简体" pitchFamily="2" charset="-122"/>
              </a:rPr>
              <a:t>：表示文件对话框的类型。如果为</a:t>
            </a:r>
            <a:r>
              <a:rPr lang="en-US" altLang="zh-CN">
                <a:latin typeface="Times New Roman" panose="02020603050405020304" pitchFamily="18" charset="0"/>
                <a:ea typeface="方正楷体简体" pitchFamily="2" charset="-122"/>
              </a:rPr>
              <a:t>TRUE</a:t>
            </a:r>
            <a:r>
              <a:rPr lang="zh-CN" altLang="en-US">
                <a:latin typeface="Times New Roman" panose="02020603050405020304" pitchFamily="18" charset="0"/>
                <a:ea typeface="方正楷体简体" pitchFamily="2" charset="-122"/>
              </a:rPr>
              <a:t>，则为</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打开</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对话框。如果为</a:t>
            </a:r>
            <a:r>
              <a:rPr lang="en-US" altLang="zh-CN">
                <a:latin typeface="Times New Roman" panose="02020603050405020304" pitchFamily="18" charset="0"/>
                <a:ea typeface="方正楷体简体" pitchFamily="2" charset="-122"/>
              </a:rPr>
              <a:t>FALSE</a:t>
            </a:r>
            <a:r>
              <a:rPr lang="zh-CN" altLang="en-US">
                <a:latin typeface="Times New Roman" panose="02020603050405020304" pitchFamily="18" charset="0"/>
                <a:ea typeface="方正楷体简体" pitchFamily="2" charset="-122"/>
              </a:rPr>
              <a:t>，则为</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保存</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a:t>
            </a:r>
          </a:p>
          <a:p>
            <a:pPr eaLnBrk="1" hangingPunct="1"/>
            <a:r>
              <a:rPr lang="en-US" altLang="zh-CN">
                <a:latin typeface="Times New Roman" panose="02020603050405020304" pitchFamily="18" charset="0"/>
                <a:ea typeface="方正楷体简体" pitchFamily="2" charset="-122"/>
              </a:rPr>
              <a:t>lpszDefExt</a:t>
            </a:r>
            <a:r>
              <a:rPr lang="zh-CN" altLang="en-US">
                <a:latin typeface="Times New Roman" panose="02020603050405020304" pitchFamily="18" charset="0"/>
                <a:ea typeface="方正楷体简体" pitchFamily="2" charset="-122"/>
              </a:rPr>
              <a:t>：表示默认文件的扩展名。</a:t>
            </a:r>
          </a:p>
          <a:p>
            <a:pPr eaLnBrk="1" hangingPunct="1"/>
            <a:r>
              <a:rPr lang="en-US" altLang="zh-CN">
                <a:latin typeface="Times New Roman" panose="02020603050405020304" pitchFamily="18" charset="0"/>
                <a:ea typeface="方正楷体简体" pitchFamily="2" charset="-122"/>
              </a:rPr>
              <a:t>lpszFileName</a:t>
            </a:r>
            <a:r>
              <a:rPr lang="zh-CN" altLang="en-US">
                <a:latin typeface="Times New Roman" panose="02020603050405020304" pitchFamily="18" charset="0"/>
                <a:ea typeface="方正楷体简体" pitchFamily="2" charset="-122"/>
              </a:rPr>
              <a:t>：表示文件名。</a:t>
            </a:r>
          </a:p>
          <a:p>
            <a:pPr eaLnBrk="1" hangingPunct="1"/>
            <a:r>
              <a:rPr lang="en-US" altLang="zh-CN">
                <a:latin typeface="Times New Roman" panose="02020603050405020304" pitchFamily="18" charset="0"/>
                <a:ea typeface="方正楷体简体" pitchFamily="2" charset="-122"/>
              </a:rPr>
              <a:t>dwFlags</a:t>
            </a:r>
            <a:r>
              <a:rPr lang="zh-CN" altLang="en-US">
                <a:latin typeface="Times New Roman" panose="02020603050405020304" pitchFamily="18" charset="0"/>
                <a:ea typeface="方正楷体简体" pitchFamily="2" charset="-122"/>
              </a:rPr>
              <a:t>：表示文件操作标记。</a:t>
            </a:r>
            <a:endParaRPr lang="zh-CN" altLang="en-US"/>
          </a:p>
        </p:txBody>
      </p:sp>
      <p:pic>
        <p:nvPicPr>
          <p:cNvPr id="126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060575"/>
            <a:ext cx="518477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6.4.1  </a:t>
            </a:r>
            <a:r>
              <a:rPr lang="zh-CN" altLang="en-US">
                <a:latin typeface="方正大标宋简体" pitchFamily="2" charset="-122"/>
                <a:ea typeface="方正大标宋简体" pitchFamily="2" charset="-122"/>
              </a:rPr>
              <a:t>文件对话框</a:t>
            </a:r>
          </a:p>
        </p:txBody>
      </p:sp>
      <p:sp>
        <p:nvSpPr>
          <p:cNvPr id="128003"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lpszFilter</a:t>
            </a:r>
            <a:r>
              <a:rPr lang="zh-CN" altLang="en-US">
                <a:latin typeface="Times New Roman" panose="02020603050405020304" pitchFamily="18" charset="0"/>
                <a:ea typeface="方正楷体简体" pitchFamily="2" charset="-122"/>
              </a:rPr>
              <a:t>：表示过滤器。所谓过滤器就是一个限定字符串，对参数进行限制。</a:t>
            </a:r>
          </a:p>
          <a:p>
            <a:pPr eaLnBrk="1" hangingPunct="1"/>
            <a:r>
              <a:rPr lang="en-US" altLang="zh-CN">
                <a:latin typeface="Times New Roman" panose="02020603050405020304" pitchFamily="18" charset="0"/>
                <a:ea typeface="方正楷体简体" pitchFamily="2" charset="-122"/>
              </a:rPr>
              <a:t>pParentWnd</a:t>
            </a:r>
            <a:r>
              <a:rPr lang="zh-CN" altLang="en-US">
                <a:latin typeface="Times New Roman" panose="02020603050405020304" pitchFamily="18" charset="0"/>
                <a:ea typeface="方正楷体简体" pitchFamily="2" charset="-122"/>
              </a:rPr>
              <a:t>：表示父窗口指针。</a:t>
            </a:r>
          </a:p>
          <a:p>
            <a:pPr eaLnBrk="1" hangingPunct="1"/>
            <a:r>
              <a:rPr lang="en-US" altLang="zh-CN">
                <a:latin typeface="Times New Roman" panose="02020603050405020304" pitchFamily="18" charset="0"/>
                <a:ea typeface="方正楷体简体" pitchFamily="2" charset="-122"/>
              </a:rPr>
              <a:t>CFileDialog</a:t>
            </a:r>
            <a:r>
              <a:rPr lang="zh-CN" altLang="en-US">
                <a:latin typeface="Times New Roman" panose="02020603050405020304" pitchFamily="18" charset="0"/>
                <a:ea typeface="方正楷体简体" pitchFamily="2" charset="-122"/>
              </a:rPr>
              <a:t>类提供了许多用于获取文件信息的函数。</a:t>
            </a:r>
          </a:p>
          <a:p>
            <a:pPr eaLnBrk="1" hangingPunct="1"/>
            <a:r>
              <a:rPr lang="en-US" altLang="zh-CN">
                <a:latin typeface="Times New Roman" panose="02020603050405020304" pitchFamily="18" charset="0"/>
                <a:ea typeface="方正楷体简体" pitchFamily="2" charset="-122"/>
              </a:rPr>
              <a:t>GetPathName()</a:t>
            </a:r>
            <a:r>
              <a:rPr lang="zh-CN" altLang="en-US">
                <a:latin typeface="Times New Roman" panose="02020603050405020304" pitchFamily="18" charset="0"/>
                <a:ea typeface="方正楷体简体" pitchFamily="2" charset="-122"/>
              </a:rPr>
              <a:t>：用于获取所选文件的完整路径。</a:t>
            </a:r>
          </a:p>
          <a:p>
            <a:pPr eaLnBrk="1" hangingPunct="1"/>
            <a:r>
              <a:rPr lang="en-US" altLang="zh-CN">
                <a:latin typeface="Times New Roman" panose="02020603050405020304" pitchFamily="18" charset="0"/>
                <a:ea typeface="方正楷体简体" pitchFamily="2" charset="-122"/>
              </a:rPr>
              <a:t>GetFileName()</a:t>
            </a:r>
            <a:r>
              <a:rPr lang="zh-CN" altLang="en-US">
                <a:latin typeface="Times New Roman" panose="02020603050405020304" pitchFamily="18" charset="0"/>
                <a:ea typeface="方正楷体简体" pitchFamily="2" charset="-122"/>
              </a:rPr>
              <a:t>：用于获取所选文件名。</a:t>
            </a:r>
          </a:p>
          <a:p>
            <a:pPr eaLnBrk="1" hangingPunct="1"/>
            <a:r>
              <a:rPr lang="en-US" altLang="zh-CN">
                <a:latin typeface="Times New Roman" panose="02020603050405020304" pitchFamily="18" charset="0"/>
                <a:ea typeface="方正楷体简体" pitchFamily="2" charset="-122"/>
              </a:rPr>
              <a:t>GetFileExt()</a:t>
            </a:r>
            <a:r>
              <a:rPr lang="zh-CN" altLang="en-US">
                <a:latin typeface="Times New Roman" panose="02020603050405020304" pitchFamily="18" charset="0"/>
                <a:ea typeface="方正楷体简体" pitchFamily="2" charset="-122"/>
              </a:rPr>
              <a:t>：用于获取所选文件的扩展名。</a:t>
            </a:r>
          </a:p>
          <a:p>
            <a:pPr eaLnBrk="1" hangingPunct="1"/>
            <a:r>
              <a:rPr lang="en-US" altLang="zh-CN">
                <a:latin typeface="Times New Roman" panose="02020603050405020304" pitchFamily="18" charset="0"/>
                <a:ea typeface="方正楷体简体" pitchFamily="2" charset="-122"/>
              </a:rPr>
              <a:t>GetFileTitle()</a:t>
            </a:r>
            <a:r>
              <a:rPr lang="zh-CN" altLang="en-US">
                <a:latin typeface="Times New Roman" panose="02020603050405020304" pitchFamily="18" charset="0"/>
                <a:ea typeface="方正楷体简体" pitchFamily="2" charset="-122"/>
              </a:rPr>
              <a:t>：用于获取所选文件的标题名。</a:t>
            </a:r>
          </a:p>
          <a:p>
            <a:pPr eaLnBrk="1" hangingPunct="1"/>
            <a:endParaRPr lang="en-US"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6.4.2  </a:t>
            </a:r>
            <a:r>
              <a:rPr lang="zh-CN" altLang="en-US">
                <a:latin typeface="方正大标宋简体" pitchFamily="2" charset="-122"/>
                <a:ea typeface="方正大标宋简体" pitchFamily="2" charset="-122"/>
              </a:rPr>
              <a:t>颜色对话框</a:t>
            </a:r>
          </a:p>
        </p:txBody>
      </p:sp>
      <p:sp>
        <p:nvSpPr>
          <p:cNvPr id="12902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颜色对话框（</a:t>
            </a:r>
            <a:r>
              <a:rPr lang="en-US" altLang="zh-CN">
                <a:latin typeface="Times New Roman" panose="02020603050405020304" pitchFamily="18" charset="0"/>
                <a:ea typeface="方正楷体简体" pitchFamily="2" charset="-122"/>
              </a:rPr>
              <a:t>CColorDialog</a:t>
            </a:r>
            <a:r>
              <a:rPr lang="zh-CN" altLang="en-US">
                <a:latin typeface="Times New Roman" panose="02020603050405020304" pitchFamily="18" charset="0"/>
                <a:ea typeface="方正楷体简体" pitchFamily="2" charset="-122"/>
              </a:rPr>
              <a:t>）是帮助用户设置颜色，如下图所示。</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CColorDialog</a:t>
            </a:r>
            <a:r>
              <a:rPr lang="zh-CN" altLang="en-US">
                <a:latin typeface="Times New Roman" panose="02020603050405020304" pitchFamily="18" charset="0"/>
                <a:ea typeface="方正楷体简体" pitchFamily="2" charset="-122"/>
              </a:rPr>
              <a:t>类的构造函数原型如下：</a:t>
            </a:r>
          </a:p>
          <a:p>
            <a:pPr eaLnBrk="1" hangingPunct="1"/>
            <a:endParaRPr lang="en-US" altLang="zh-CN">
              <a:latin typeface="Times New Roman" panose="02020603050405020304" pitchFamily="18" charset="0"/>
              <a:ea typeface="方正楷体简体" pitchFamily="2" charset="-122"/>
            </a:endParaRPr>
          </a:p>
        </p:txBody>
      </p:sp>
      <p:pic>
        <p:nvPicPr>
          <p:cNvPr id="129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060575"/>
            <a:ext cx="15906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9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581525"/>
            <a:ext cx="2879725"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6.4.2  </a:t>
            </a:r>
            <a:r>
              <a:rPr lang="zh-CN" altLang="en-US">
                <a:latin typeface="方正大标宋简体" pitchFamily="2" charset="-122"/>
                <a:ea typeface="方正大标宋简体" pitchFamily="2" charset="-122"/>
              </a:rPr>
              <a:t>颜色对话框</a:t>
            </a:r>
          </a:p>
        </p:txBody>
      </p:sp>
      <p:sp>
        <p:nvSpPr>
          <p:cNvPr id="13005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其中各参数解释如下。</a:t>
            </a:r>
          </a:p>
          <a:p>
            <a:pPr eaLnBrk="1" hangingPunct="1"/>
            <a:r>
              <a:rPr lang="en-US" altLang="zh-CN">
                <a:latin typeface="Times New Roman" panose="02020603050405020304" pitchFamily="18" charset="0"/>
                <a:ea typeface="方正楷体简体" pitchFamily="2" charset="-122"/>
              </a:rPr>
              <a:t>clrInit</a:t>
            </a:r>
            <a:r>
              <a:rPr lang="zh-CN" altLang="en-US">
                <a:latin typeface="Times New Roman" panose="02020603050405020304" pitchFamily="18" charset="0"/>
                <a:ea typeface="方正楷体简体" pitchFamily="2" charset="-122"/>
              </a:rPr>
              <a:t>：表示默认选择的颜色。</a:t>
            </a:r>
          </a:p>
          <a:p>
            <a:pPr eaLnBrk="1" hangingPunct="1"/>
            <a:r>
              <a:rPr lang="en-US" altLang="zh-CN">
                <a:latin typeface="Times New Roman" panose="02020603050405020304" pitchFamily="18" charset="0"/>
                <a:ea typeface="方正楷体简体" pitchFamily="2" charset="-122"/>
              </a:rPr>
              <a:t>dwFlags</a:t>
            </a:r>
            <a:r>
              <a:rPr lang="zh-CN" altLang="en-US">
                <a:latin typeface="Times New Roman" panose="02020603050405020304" pitchFamily="18" charset="0"/>
                <a:ea typeface="方正楷体简体" pitchFamily="2" charset="-122"/>
              </a:rPr>
              <a:t>：表示颜色选择标记。</a:t>
            </a:r>
          </a:p>
          <a:p>
            <a:pPr eaLnBrk="1" hangingPunct="1"/>
            <a:r>
              <a:rPr lang="en-US" altLang="zh-CN">
                <a:latin typeface="Times New Roman" panose="02020603050405020304" pitchFamily="18" charset="0"/>
                <a:ea typeface="方正楷体简体" pitchFamily="2" charset="-122"/>
              </a:rPr>
              <a:t>pParentWnd</a:t>
            </a:r>
            <a:r>
              <a:rPr lang="zh-CN" altLang="en-US">
                <a:latin typeface="Times New Roman" panose="02020603050405020304" pitchFamily="18" charset="0"/>
                <a:ea typeface="方正楷体简体" pitchFamily="2" charset="-122"/>
              </a:rPr>
              <a:t>：表示父窗口指针。</a:t>
            </a:r>
          </a:p>
          <a:p>
            <a:pPr eaLnBrk="1" hangingPunct="1"/>
            <a:r>
              <a:rPr lang="en-US" altLang="zh-CN">
                <a:latin typeface="Times New Roman" panose="02020603050405020304" pitchFamily="18" charset="0"/>
                <a:ea typeface="方正楷体简体" pitchFamily="2" charset="-122"/>
              </a:rPr>
              <a:t>CColorDialog</a:t>
            </a:r>
            <a:r>
              <a:rPr lang="zh-CN" altLang="en-US">
                <a:latin typeface="Times New Roman" panose="02020603050405020304" pitchFamily="18" charset="0"/>
                <a:ea typeface="方正楷体简体" pitchFamily="2" charset="-122"/>
              </a:rPr>
              <a:t>类提供了许多用于获取颜色信息的函数。</a:t>
            </a:r>
          </a:p>
          <a:p>
            <a:pPr eaLnBrk="1" hangingPunct="1"/>
            <a:r>
              <a:rPr lang="en-US" altLang="zh-CN">
                <a:latin typeface="Times New Roman" panose="02020603050405020304" pitchFamily="18" charset="0"/>
                <a:ea typeface="方正楷体简体" pitchFamily="2" charset="-122"/>
              </a:rPr>
              <a:t>GetColor()</a:t>
            </a:r>
            <a:r>
              <a:rPr lang="zh-CN" altLang="en-US">
                <a:latin typeface="Times New Roman" panose="02020603050405020304" pitchFamily="18" charset="0"/>
                <a:ea typeface="方正楷体简体" pitchFamily="2" charset="-122"/>
              </a:rPr>
              <a:t>：用于获取当前选择的颜色。</a:t>
            </a:r>
          </a:p>
          <a:p>
            <a:pPr eaLnBrk="1" hangingPunct="1"/>
            <a:r>
              <a:rPr lang="en-US" altLang="zh-CN">
                <a:latin typeface="Times New Roman" panose="02020603050405020304" pitchFamily="18" charset="0"/>
                <a:ea typeface="方正楷体简体" pitchFamily="2" charset="-122"/>
              </a:rPr>
              <a:t>GetSavedCustomColors()</a:t>
            </a:r>
            <a:r>
              <a:rPr lang="zh-CN" altLang="en-US">
                <a:latin typeface="Times New Roman" panose="02020603050405020304" pitchFamily="18" charset="0"/>
                <a:ea typeface="方正楷体简体" pitchFamily="2" charset="-122"/>
              </a:rPr>
              <a:t>：用于获取所选择的颜色。</a:t>
            </a:r>
          </a:p>
          <a:p>
            <a:pPr eaLnBrk="1" hangingPunct="1"/>
            <a:r>
              <a:rPr lang="en-US" altLang="zh-CN">
                <a:latin typeface="Times New Roman" panose="02020603050405020304" pitchFamily="18" charset="0"/>
                <a:ea typeface="方正楷体简体" pitchFamily="2" charset="-122"/>
              </a:rPr>
              <a:t>SetCurrentColor()</a:t>
            </a:r>
            <a:r>
              <a:rPr lang="zh-CN" altLang="en-US">
                <a:latin typeface="Times New Roman" panose="02020603050405020304" pitchFamily="18" charset="0"/>
                <a:ea typeface="方正楷体简体" pitchFamily="2" charset="-122"/>
              </a:rPr>
              <a:t>：用于设置当前的颜色。</a:t>
            </a:r>
          </a:p>
          <a:p>
            <a:pPr eaLnBrk="1" hangingPunct="1"/>
            <a:r>
              <a:rPr lang="en-US" altLang="zh-CN">
                <a:latin typeface="Times New Roman" panose="02020603050405020304" pitchFamily="18" charset="0"/>
                <a:ea typeface="方正楷体简体" pitchFamily="2" charset="-122"/>
              </a:rPr>
              <a:t>OnColorOK()</a:t>
            </a:r>
            <a:r>
              <a:rPr lang="zh-CN" altLang="en-US">
                <a:latin typeface="Times New Roman" panose="02020603050405020304" pitchFamily="18" charset="0"/>
                <a:ea typeface="方正楷体简体" pitchFamily="2" charset="-122"/>
              </a:rPr>
              <a:t>：用于验证输入对话框的颜色。</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6.4.3  </a:t>
            </a:r>
            <a:r>
              <a:rPr lang="zh-CN" altLang="en-US">
                <a:latin typeface="方正大标宋简体" pitchFamily="2" charset="-122"/>
                <a:ea typeface="方正大标宋简体" pitchFamily="2" charset="-122"/>
              </a:rPr>
              <a:t>字体对话框</a:t>
            </a:r>
          </a:p>
        </p:txBody>
      </p:sp>
      <p:sp>
        <p:nvSpPr>
          <p:cNvPr id="13107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字体对话框（</a:t>
            </a:r>
            <a:r>
              <a:rPr lang="en-US" altLang="zh-CN">
                <a:latin typeface="Times New Roman" panose="02020603050405020304" pitchFamily="18" charset="0"/>
                <a:ea typeface="方正楷体简体" pitchFamily="2" charset="-122"/>
              </a:rPr>
              <a:t>CFontDialog</a:t>
            </a:r>
            <a:r>
              <a:rPr lang="zh-CN" altLang="en-US">
                <a:latin typeface="Times New Roman" panose="02020603050405020304" pitchFamily="18" charset="0"/>
                <a:ea typeface="方正楷体简体" pitchFamily="2" charset="-122"/>
              </a:rPr>
              <a:t>）用于字体的设置，如下图所示。</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CFontDialog</a:t>
            </a:r>
            <a:r>
              <a:rPr lang="zh-CN" altLang="en-US">
                <a:latin typeface="Times New Roman" panose="02020603050405020304" pitchFamily="18" charset="0"/>
                <a:ea typeface="方正楷体简体" pitchFamily="2" charset="-122"/>
              </a:rPr>
              <a:t>类的构造函数原型如下：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en-US" altLang="zh-CN">
              <a:latin typeface="Times New Roman" panose="02020603050405020304" pitchFamily="18" charset="0"/>
              <a:ea typeface="方正楷体简体" pitchFamily="2" charset="-122"/>
            </a:endParaRPr>
          </a:p>
        </p:txBody>
      </p:sp>
      <p:pic>
        <p:nvPicPr>
          <p:cNvPr id="131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989138"/>
            <a:ext cx="27813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1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508500"/>
            <a:ext cx="38195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6.4.3  </a:t>
            </a:r>
            <a:r>
              <a:rPr lang="zh-CN" altLang="en-US">
                <a:latin typeface="方正大标宋简体" pitchFamily="2" charset="-122"/>
                <a:ea typeface="方正大标宋简体" pitchFamily="2" charset="-122"/>
              </a:rPr>
              <a:t>字体对话框</a:t>
            </a:r>
          </a:p>
        </p:txBody>
      </p:sp>
      <p:sp>
        <p:nvSpPr>
          <p:cNvPr id="132099" name="Rectangle 3"/>
          <p:cNvSpPr>
            <a:spLocks noGrp="1" noChangeArrowheads="1"/>
          </p:cNvSpPr>
          <p:nvPr>
            <p:ph type="body" idx="1"/>
          </p:nvPr>
        </p:nvSpPr>
        <p:spPr/>
        <p:txBody>
          <a:bodyPr/>
          <a:lstStyle/>
          <a:p>
            <a:pPr eaLnBrk="1" hangingPunct="1">
              <a:lnSpc>
                <a:spcPct val="90000"/>
              </a:lnSpc>
            </a:pPr>
            <a:r>
              <a:rPr lang="zh-CN" altLang="en-US" sz="1800">
                <a:latin typeface="Times New Roman" panose="02020603050405020304" pitchFamily="18" charset="0"/>
                <a:ea typeface="方正楷体简体" pitchFamily="2" charset="-122"/>
              </a:rPr>
              <a:t>其中各参数解释如下。</a:t>
            </a:r>
          </a:p>
          <a:p>
            <a:pPr eaLnBrk="1" hangingPunct="1">
              <a:lnSpc>
                <a:spcPct val="90000"/>
              </a:lnSpc>
            </a:pPr>
            <a:r>
              <a:rPr lang="en-US" altLang="zh-CN" sz="1800">
                <a:latin typeface="Times New Roman" panose="02020603050405020304" pitchFamily="18" charset="0"/>
                <a:ea typeface="方正楷体简体" pitchFamily="2" charset="-122"/>
              </a:rPr>
              <a:t>lplfInitial</a:t>
            </a:r>
            <a:r>
              <a:rPr lang="zh-CN" altLang="en-US" sz="1800">
                <a:latin typeface="Times New Roman" panose="02020603050405020304" pitchFamily="18" charset="0"/>
                <a:ea typeface="方正楷体简体" pitchFamily="2" charset="-122"/>
              </a:rPr>
              <a:t>：用于初始化对话框中的字体设置。</a:t>
            </a:r>
          </a:p>
          <a:p>
            <a:pPr eaLnBrk="1" hangingPunct="1">
              <a:lnSpc>
                <a:spcPct val="90000"/>
              </a:lnSpc>
            </a:pPr>
            <a:r>
              <a:rPr lang="en-US" altLang="zh-CN" sz="1800">
                <a:latin typeface="Times New Roman" panose="02020603050405020304" pitchFamily="18" charset="0"/>
                <a:ea typeface="方正楷体简体" pitchFamily="2" charset="-122"/>
              </a:rPr>
              <a:t>dwFlags</a:t>
            </a:r>
            <a:r>
              <a:rPr lang="zh-CN" altLang="en-US" sz="1800">
                <a:latin typeface="Times New Roman" panose="02020603050405020304" pitchFamily="18" charset="0"/>
                <a:ea typeface="方正楷体简体" pitchFamily="2" charset="-122"/>
              </a:rPr>
              <a:t>：表示该对话框的风格。</a:t>
            </a:r>
          </a:p>
          <a:p>
            <a:pPr eaLnBrk="1" hangingPunct="1">
              <a:lnSpc>
                <a:spcPct val="90000"/>
              </a:lnSpc>
            </a:pPr>
            <a:r>
              <a:rPr lang="en-US" altLang="zh-CN" sz="1800">
                <a:latin typeface="Times New Roman" panose="02020603050405020304" pitchFamily="18" charset="0"/>
                <a:ea typeface="方正楷体简体" pitchFamily="2" charset="-122"/>
              </a:rPr>
              <a:t>pdcPrinter</a:t>
            </a:r>
            <a:r>
              <a:rPr lang="zh-CN" altLang="en-US" sz="1800">
                <a:latin typeface="Times New Roman" panose="02020603050405020304" pitchFamily="18" charset="0"/>
                <a:ea typeface="方正楷体简体" pitchFamily="2" charset="-122"/>
              </a:rPr>
              <a:t>：表示一个打印机的对象。</a:t>
            </a:r>
          </a:p>
          <a:p>
            <a:pPr eaLnBrk="1" hangingPunct="1">
              <a:lnSpc>
                <a:spcPct val="90000"/>
              </a:lnSpc>
            </a:pPr>
            <a:r>
              <a:rPr lang="en-US" altLang="zh-CN" sz="1800">
                <a:latin typeface="Times New Roman" panose="02020603050405020304" pitchFamily="18" charset="0"/>
                <a:ea typeface="方正楷体简体" pitchFamily="2" charset="-122"/>
              </a:rPr>
              <a:t>pParentWnd</a:t>
            </a:r>
            <a:r>
              <a:rPr lang="zh-CN" altLang="en-US" sz="1800">
                <a:latin typeface="Times New Roman" panose="02020603050405020304" pitchFamily="18" charset="0"/>
                <a:ea typeface="方正楷体简体" pitchFamily="2" charset="-122"/>
              </a:rPr>
              <a:t>：表示父窗口指针。</a:t>
            </a:r>
          </a:p>
          <a:p>
            <a:pPr eaLnBrk="1" hangingPunct="1">
              <a:lnSpc>
                <a:spcPct val="90000"/>
              </a:lnSpc>
            </a:pPr>
            <a:r>
              <a:rPr lang="en-US" altLang="zh-CN" sz="1800">
                <a:latin typeface="Times New Roman" panose="02020603050405020304" pitchFamily="18" charset="0"/>
                <a:ea typeface="方正楷体简体" pitchFamily="2" charset="-122"/>
              </a:rPr>
              <a:t>CFontDialog</a:t>
            </a:r>
            <a:r>
              <a:rPr lang="zh-CN" altLang="en-US" sz="1800">
                <a:latin typeface="Times New Roman" panose="02020603050405020304" pitchFamily="18" charset="0"/>
                <a:ea typeface="方正楷体简体" pitchFamily="2" charset="-122"/>
              </a:rPr>
              <a:t>类提供了许多用于获取字体信息的函数。</a:t>
            </a:r>
          </a:p>
          <a:p>
            <a:pPr eaLnBrk="1" hangingPunct="1">
              <a:lnSpc>
                <a:spcPct val="90000"/>
              </a:lnSpc>
            </a:pPr>
            <a:r>
              <a:rPr lang="en-US" altLang="zh-CN" sz="1800">
                <a:latin typeface="Times New Roman" panose="02020603050405020304" pitchFamily="18" charset="0"/>
                <a:ea typeface="方正楷体简体" pitchFamily="2" charset="-122"/>
              </a:rPr>
              <a:t>GetCurrentFont()</a:t>
            </a:r>
            <a:r>
              <a:rPr lang="zh-CN" altLang="en-US" sz="1800">
                <a:latin typeface="Times New Roman" panose="02020603050405020304" pitchFamily="18" charset="0"/>
                <a:ea typeface="方正楷体简体" pitchFamily="2" charset="-122"/>
              </a:rPr>
              <a:t>：用于获取所选文字的属性。</a:t>
            </a:r>
          </a:p>
          <a:p>
            <a:pPr eaLnBrk="1" hangingPunct="1">
              <a:lnSpc>
                <a:spcPct val="90000"/>
              </a:lnSpc>
            </a:pPr>
            <a:r>
              <a:rPr lang="en-US" altLang="zh-CN" sz="1800">
                <a:latin typeface="Times New Roman" panose="02020603050405020304" pitchFamily="18" charset="0"/>
                <a:ea typeface="方正楷体简体" pitchFamily="2" charset="-122"/>
              </a:rPr>
              <a:t>GetFaceName()</a:t>
            </a:r>
            <a:r>
              <a:rPr lang="zh-CN" altLang="en-US" sz="1800">
                <a:latin typeface="Times New Roman" panose="02020603050405020304" pitchFamily="18" charset="0"/>
                <a:ea typeface="方正楷体简体" pitchFamily="2" charset="-122"/>
              </a:rPr>
              <a:t>：用于获取所选文字的字体名称。</a:t>
            </a:r>
          </a:p>
          <a:p>
            <a:pPr eaLnBrk="1" hangingPunct="1">
              <a:lnSpc>
                <a:spcPct val="90000"/>
              </a:lnSpc>
            </a:pPr>
            <a:r>
              <a:rPr lang="en-US" altLang="zh-CN" sz="1800">
                <a:latin typeface="Times New Roman" panose="02020603050405020304" pitchFamily="18" charset="0"/>
                <a:ea typeface="方正楷体简体" pitchFamily="2" charset="-122"/>
              </a:rPr>
              <a:t>GetSize()</a:t>
            </a:r>
            <a:r>
              <a:rPr lang="zh-CN" altLang="en-US" sz="1800">
                <a:latin typeface="Times New Roman" panose="02020603050405020304" pitchFamily="18" charset="0"/>
                <a:ea typeface="方正楷体简体" pitchFamily="2" charset="-122"/>
              </a:rPr>
              <a:t>：用于获取所选文字的大小。</a:t>
            </a:r>
          </a:p>
          <a:p>
            <a:pPr eaLnBrk="1" hangingPunct="1">
              <a:lnSpc>
                <a:spcPct val="90000"/>
              </a:lnSpc>
            </a:pPr>
            <a:r>
              <a:rPr lang="en-US" altLang="zh-CN" sz="1800">
                <a:latin typeface="Times New Roman" panose="02020603050405020304" pitchFamily="18" charset="0"/>
                <a:ea typeface="方正楷体简体" pitchFamily="2" charset="-122"/>
              </a:rPr>
              <a:t>GetColor()</a:t>
            </a:r>
            <a:r>
              <a:rPr lang="zh-CN" altLang="en-US" sz="1800">
                <a:latin typeface="Times New Roman" panose="02020603050405020304" pitchFamily="18" charset="0"/>
                <a:ea typeface="方正楷体简体" pitchFamily="2" charset="-122"/>
              </a:rPr>
              <a:t>：用于获取所选文字的颜色。</a:t>
            </a:r>
          </a:p>
          <a:p>
            <a:pPr eaLnBrk="1" hangingPunct="1">
              <a:lnSpc>
                <a:spcPct val="90000"/>
              </a:lnSpc>
            </a:pPr>
            <a:r>
              <a:rPr lang="en-US" altLang="zh-CN" sz="1800">
                <a:latin typeface="Times New Roman" panose="02020603050405020304" pitchFamily="18" charset="0"/>
                <a:ea typeface="方正楷体简体" pitchFamily="2" charset="-122"/>
              </a:rPr>
              <a:t>GetWeight()</a:t>
            </a:r>
            <a:r>
              <a:rPr lang="zh-CN" altLang="en-US" sz="1800">
                <a:latin typeface="Times New Roman" panose="02020603050405020304" pitchFamily="18" charset="0"/>
                <a:ea typeface="方正楷体简体" pitchFamily="2" charset="-122"/>
              </a:rPr>
              <a:t>：用于获取所选文字的磅值。</a:t>
            </a:r>
          </a:p>
          <a:p>
            <a:pPr eaLnBrk="1" hangingPunct="1">
              <a:lnSpc>
                <a:spcPct val="90000"/>
              </a:lnSpc>
            </a:pPr>
            <a:r>
              <a:rPr lang="en-US" altLang="zh-CN" sz="1800">
                <a:latin typeface="Times New Roman" panose="02020603050405020304" pitchFamily="18" charset="0"/>
                <a:ea typeface="方正楷体简体" pitchFamily="2" charset="-122"/>
              </a:rPr>
              <a:t>IsUnderline()</a:t>
            </a:r>
            <a:r>
              <a:rPr lang="zh-CN" altLang="en-US" sz="1800">
                <a:latin typeface="Times New Roman" panose="02020603050405020304" pitchFamily="18" charset="0"/>
                <a:ea typeface="方正楷体简体" pitchFamily="2" charset="-122"/>
              </a:rPr>
              <a:t>：用于获取所选文字是否有下画线。</a:t>
            </a:r>
          </a:p>
          <a:p>
            <a:pPr eaLnBrk="1" hangingPunct="1">
              <a:lnSpc>
                <a:spcPct val="90000"/>
              </a:lnSpc>
            </a:pPr>
            <a:r>
              <a:rPr lang="en-US" altLang="zh-CN" sz="1800">
                <a:latin typeface="Times New Roman" panose="02020603050405020304" pitchFamily="18" charset="0"/>
                <a:ea typeface="方正楷体简体" pitchFamily="2" charset="-122"/>
              </a:rPr>
              <a:t>IsBold()</a:t>
            </a:r>
            <a:r>
              <a:rPr lang="zh-CN" altLang="en-US" sz="1800">
                <a:latin typeface="Times New Roman" panose="02020603050405020304" pitchFamily="18" charset="0"/>
                <a:ea typeface="方正楷体简体" pitchFamily="2" charset="-122"/>
              </a:rPr>
              <a:t>：用于获取所选文字是否为粗体。</a:t>
            </a:r>
          </a:p>
          <a:p>
            <a:pPr eaLnBrk="1" hangingPunct="1">
              <a:lnSpc>
                <a:spcPct val="90000"/>
              </a:lnSpc>
            </a:pPr>
            <a:r>
              <a:rPr lang="en-US" altLang="zh-CN" sz="1800">
                <a:latin typeface="Times New Roman" panose="02020603050405020304" pitchFamily="18" charset="0"/>
                <a:ea typeface="方正楷体简体" pitchFamily="2" charset="-122"/>
              </a:rPr>
              <a:t>IsItalic()</a:t>
            </a:r>
            <a:r>
              <a:rPr lang="zh-CN" altLang="en-US" sz="1800">
                <a:latin typeface="Times New Roman" panose="02020603050405020304" pitchFamily="18" charset="0"/>
                <a:ea typeface="方正楷体简体" pitchFamily="2" charset="-122"/>
              </a:rPr>
              <a:t>：用于获取所选文字是否为斜体。</a:t>
            </a:r>
          </a:p>
          <a:p>
            <a:pPr eaLnBrk="1" hangingPunct="1">
              <a:lnSpc>
                <a:spcPct val="90000"/>
              </a:lnSpc>
            </a:pPr>
            <a:endParaRPr lang="en-US" altLang="zh-CN" sz="1800">
              <a:latin typeface="Times New Roman" panose="02020603050405020304" pitchFamily="18" charset="0"/>
              <a:ea typeface="方正楷体简体"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6.4.4  </a:t>
            </a:r>
            <a:r>
              <a:rPr lang="zh-CN" altLang="en-US">
                <a:latin typeface="方正大标宋简体" pitchFamily="2" charset="-122"/>
                <a:ea typeface="方正大标宋简体" pitchFamily="2" charset="-122"/>
              </a:rPr>
              <a:t>查找和替换对话框</a:t>
            </a:r>
          </a:p>
        </p:txBody>
      </p:sp>
      <p:sp>
        <p:nvSpPr>
          <p:cNvPr id="13312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查找和替换对话框是</a:t>
            </a:r>
            <a:r>
              <a:rPr lang="en-US" altLang="zh-CN">
                <a:latin typeface="Times New Roman" panose="02020603050405020304" pitchFamily="18" charset="0"/>
                <a:ea typeface="方正楷体简体" pitchFamily="2" charset="-122"/>
              </a:rPr>
              <a:t>CFindReplaceDialog</a:t>
            </a:r>
            <a:r>
              <a:rPr lang="zh-CN" altLang="en-US">
                <a:latin typeface="Times New Roman" panose="02020603050405020304" pitchFamily="18" charset="0"/>
                <a:ea typeface="方正楷体简体" pitchFamily="2" charset="-122"/>
              </a:rPr>
              <a:t>类实现的。这两个对话框是通用对话框中比较特殊的两个，因为它们是非模态对话框。</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查找</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对话框如图</a:t>
            </a:r>
            <a:r>
              <a:rPr lang="en-US" altLang="zh-CN">
                <a:latin typeface="Times New Roman" panose="02020603050405020304" pitchFamily="18" charset="0"/>
                <a:ea typeface="方正楷体简体" pitchFamily="2" charset="-122"/>
              </a:rPr>
              <a:t>6.27</a:t>
            </a:r>
            <a:r>
              <a:rPr lang="zh-CN" altLang="en-US">
                <a:latin typeface="Times New Roman" panose="02020603050405020304" pitchFamily="18" charset="0"/>
                <a:ea typeface="方正楷体简体" pitchFamily="2" charset="-122"/>
              </a:rPr>
              <a:t>所示，</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查找</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替换</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对话框如下图所示。</a:t>
            </a:r>
          </a:p>
        </p:txBody>
      </p:sp>
      <p:pic>
        <p:nvPicPr>
          <p:cNvPr id="133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357563"/>
            <a:ext cx="63373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6.4.4  </a:t>
            </a:r>
            <a:r>
              <a:rPr lang="zh-CN" altLang="en-US">
                <a:latin typeface="方正大标宋简体" pitchFamily="2" charset="-122"/>
                <a:ea typeface="方正大标宋简体" pitchFamily="2" charset="-122"/>
              </a:rPr>
              <a:t>查找和替换对话框</a:t>
            </a:r>
          </a:p>
        </p:txBody>
      </p:sp>
      <p:sp>
        <p:nvSpPr>
          <p:cNvPr id="13414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作为非模态对话框，必须用</a:t>
            </a:r>
            <a:r>
              <a:rPr lang="en-US" altLang="zh-CN">
                <a:latin typeface="Times New Roman" panose="02020603050405020304" pitchFamily="18" charset="0"/>
                <a:ea typeface="方正楷体简体" pitchFamily="2" charset="-122"/>
              </a:rPr>
              <a:t>new</a:t>
            </a:r>
            <a:r>
              <a:rPr lang="zh-CN" altLang="en-US">
                <a:latin typeface="Times New Roman" panose="02020603050405020304" pitchFamily="18" charset="0"/>
                <a:ea typeface="方正楷体简体" pitchFamily="2" charset="-122"/>
              </a:rPr>
              <a:t>操作符分配存储空间，再用</a:t>
            </a:r>
            <a:r>
              <a:rPr lang="en-US" altLang="zh-CN">
                <a:latin typeface="Times New Roman" panose="02020603050405020304" pitchFamily="18" charset="0"/>
                <a:ea typeface="方正楷体简体" pitchFamily="2" charset="-122"/>
              </a:rPr>
              <a:t>Create()</a:t>
            </a:r>
            <a:r>
              <a:rPr lang="zh-CN" altLang="en-US">
                <a:latin typeface="Times New Roman" panose="02020603050405020304" pitchFamily="18" charset="0"/>
                <a:ea typeface="方正楷体简体" pitchFamily="2" charset="-122"/>
              </a:rPr>
              <a:t>函数进行初始化，最后用</a:t>
            </a:r>
            <a:r>
              <a:rPr lang="en-US" altLang="zh-CN">
                <a:latin typeface="Times New Roman" panose="02020603050405020304" pitchFamily="18" charset="0"/>
                <a:ea typeface="方正楷体简体" pitchFamily="2" charset="-122"/>
              </a:rPr>
              <a:t>ShowWindow()</a:t>
            </a:r>
            <a:r>
              <a:rPr lang="zh-CN" altLang="en-US">
                <a:latin typeface="Times New Roman" panose="02020603050405020304" pitchFamily="18" charset="0"/>
                <a:ea typeface="方正楷体简体" pitchFamily="2" charset="-122"/>
              </a:rPr>
              <a:t>函数显示对话框。</a:t>
            </a:r>
            <a:r>
              <a:rPr lang="en-US" altLang="zh-CN">
                <a:latin typeface="Times New Roman" panose="02020603050405020304" pitchFamily="18" charset="0"/>
                <a:ea typeface="方正楷体简体" pitchFamily="2" charset="-122"/>
              </a:rPr>
              <a:t>CFindReplaceDialog</a:t>
            </a:r>
            <a:r>
              <a:rPr lang="zh-CN" altLang="en-US">
                <a:latin typeface="Times New Roman" panose="02020603050405020304" pitchFamily="18" charset="0"/>
                <a:ea typeface="方正楷体简体" pitchFamily="2" charset="-122"/>
              </a:rPr>
              <a:t>类中</a:t>
            </a:r>
            <a:r>
              <a:rPr lang="en-US" altLang="zh-CN">
                <a:latin typeface="Times New Roman" panose="02020603050405020304" pitchFamily="18" charset="0"/>
                <a:ea typeface="方正楷体简体" pitchFamily="2" charset="-122"/>
              </a:rPr>
              <a:t>Create</a:t>
            </a:r>
            <a:r>
              <a:rPr lang="zh-CN" altLang="en-US">
                <a:latin typeface="Times New Roman" panose="02020603050405020304" pitchFamily="18" charset="0"/>
                <a:ea typeface="方正楷体简体" pitchFamily="2" charset="-122"/>
              </a:rPr>
              <a:t>函数的原型如下：</a:t>
            </a:r>
          </a:p>
          <a:p>
            <a:pPr eaLnBrk="1" hangingPunct="1"/>
            <a:endParaRPr lang="en-US" altLang="zh-CN"/>
          </a:p>
        </p:txBody>
      </p:sp>
      <p:pic>
        <p:nvPicPr>
          <p:cNvPr id="134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636838"/>
            <a:ext cx="39592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1.2.3  </a:t>
            </a:r>
            <a:r>
              <a:rPr lang="zh-CN" altLang="en-US">
                <a:latin typeface="方正大标宋简体" pitchFamily="2" charset="-122"/>
                <a:ea typeface="方正大标宋简体" pitchFamily="2" charset="-122"/>
              </a:rPr>
              <a:t>编辑区</a:t>
            </a:r>
          </a:p>
        </p:txBody>
      </p:sp>
      <p:sp>
        <p:nvSpPr>
          <p:cNvPr id="15363" name="Rectangle 3"/>
          <p:cNvSpPr>
            <a:spLocks noGrp="1" noChangeArrowheads="1"/>
          </p:cNvSpPr>
          <p:nvPr>
            <p:ph type="body" idx="1"/>
          </p:nvPr>
        </p:nvSpPr>
        <p:spPr/>
        <p:txBody>
          <a:bodyPr/>
          <a:lstStyle/>
          <a:p>
            <a:pPr eaLnBrk="1" hangingPunct="1"/>
            <a:r>
              <a:rPr lang="zh-CN" altLang="en-US">
                <a:ea typeface="方正楷体简体" pitchFamily="2" charset="-122"/>
              </a:rPr>
              <a:t>在</a:t>
            </a:r>
            <a:r>
              <a:rPr lang="en-US" altLang="zh-CN">
                <a:ea typeface="方正楷体简体" pitchFamily="2" charset="-122"/>
              </a:rPr>
              <a:t>Visual C++</a:t>
            </a:r>
            <a:r>
              <a:rPr lang="zh-CN" altLang="en-US">
                <a:ea typeface="方正楷体简体" pitchFamily="2" charset="-122"/>
              </a:rPr>
              <a:t>中，编写应用程序代码的位置就是编辑区。该编辑区的功能十分强大，智能化程度也非常高。在编辑区内，除了能编写</a:t>
            </a:r>
            <a:r>
              <a:rPr lang="en-US" altLang="zh-CN">
                <a:ea typeface="方正楷体简体" pitchFamily="2" charset="-122"/>
              </a:rPr>
              <a:t>C/C++</a:t>
            </a:r>
            <a:r>
              <a:rPr lang="zh-CN" altLang="en-US">
                <a:ea typeface="方正楷体简体" pitchFamily="2" charset="-122"/>
              </a:rPr>
              <a:t>语言外，还能编写</a:t>
            </a:r>
            <a:r>
              <a:rPr lang="en-US" altLang="zh-CN">
                <a:ea typeface="方正楷体简体" pitchFamily="2" charset="-122"/>
              </a:rPr>
              <a:t>SQL</a:t>
            </a:r>
            <a:r>
              <a:rPr lang="zh-CN" altLang="en-US">
                <a:ea typeface="方正楷体简体" pitchFamily="2" charset="-122"/>
              </a:rPr>
              <a:t>、</a:t>
            </a:r>
            <a:r>
              <a:rPr lang="en-US" altLang="zh-CN">
                <a:ea typeface="方正楷体简体" pitchFamily="2" charset="-122"/>
              </a:rPr>
              <a:t>HTML</a:t>
            </a:r>
            <a:r>
              <a:rPr lang="zh-CN" altLang="en-US">
                <a:ea typeface="方正楷体简体" pitchFamily="2" charset="-122"/>
              </a:rPr>
              <a:t>和</a:t>
            </a:r>
            <a:r>
              <a:rPr lang="en-US" altLang="zh-CN">
                <a:ea typeface="方正楷体简体" pitchFamily="2" charset="-122"/>
              </a:rPr>
              <a:t>VBScript</a:t>
            </a:r>
            <a:r>
              <a:rPr lang="zh-CN" altLang="en-US">
                <a:ea typeface="方正楷体简体" pitchFamily="2" charset="-122"/>
              </a:rPr>
              <a:t>等其他编程语言。如下图所示。</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141663"/>
            <a:ext cx="3673475"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6.4.4  </a:t>
            </a:r>
            <a:r>
              <a:rPr lang="zh-CN" altLang="en-US">
                <a:latin typeface="方正大标宋简体" pitchFamily="2" charset="-122"/>
                <a:ea typeface="方正大标宋简体" pitchFamily="2" charset="-122"/>
              </a:rPr>
              <a:t>查找和替换对话框</a:t>
            </a:r>
          </a:p>
        </p:txBody>
      </p:sp>
      <p:sp>
        <p:nvSpPr>
          <p:cNvPr id="135171" name="Rectangle 3"/>
          <p:cNvSpPr>
            <a:spLocks noGrp="1" noChangeArrowheads="1"/>
          </p:cNvSpPr>
          <p:nvPr>
            <p:ph type="body" idx="1"/>
          </p:nvPr>
        </p:nvSpPr>
        <p:spPr/>
        <p:txBody>
          <a:bodyPr/>
          <a:lstStyle/>
          <a:p>
            <a:pPr eaLnBrk="1" hangingPunct="1">
              <a:lnSpc>
                <a:spcPct val="90000"/>
              </a:lnSpc>
            </a:pPr>
            <a:r>
              <a:rPr lang="zh-CN" altLang="en-US" sz="1800">
                <a:latin typeface="Times New Roman" panose="02020603050405020304" pitchFamily="18" charset="0"/>
                <a:ea typeface="方正楷体简体" pitchFamily="2" charset="-122"/>
              </a:rPr>
              <a:t>其中各参数解释如下。</a:t>
            </a:r>
          </a:p>
          <a:p>
            <a:pPr eaLnBrk="1" hangingPunct="1">
              <a:lnSpc>
                <a:spcPct val="90000"/>
              </a:lnSpc>
            </a:pPr>
            <a:r>
              <a:rPr lang="en-US" altLang="zh-CN" sz="1800">
                <a:latin typeface="Times New Roman" panose="02020603050405020304" pitchFamily="18" charset="0"/>
                <a:ea typeface="方正楷体简体" pitchFamily="2" charset="-122"/>
              </a:rPr>
              <a:t>bFindDialogOnly</a:t>
            </a:r>
            <a:r>
              <a:rPr lang="zh-CN" altLang="en-US" sz="1800">
                <a:latin typeface="Times New Roman" panose="02020603050405020304" pitchFamily="18" charset="0"/>
                <a:ea typeface="方正楷体简体" pitchFamily="2" charset="-122"/>
              </a:rPr>
              <a:t>：表示对话框的类型。如果该值为</a:t>
            </a:r>
            <a:r>
              <a:rPr lang="en-US" altLang="zh-CN" sz="1800">
                <a:latin typeface="Times New Roman" panose="02020603050405020304" pitchFamily="18" charset="0"/>
                <a:ea typeface="方正楷体简体" pitchFamily="2" charset="-122"/>
              </a:rPr>
              <a:t>TRUE</a:t>
            </a:r>
            <a:r>
              <a:rPr lang="zh-CN" altLang="en-US" sz="1800">
                <a:latin typeface="Times New Roman" panose="02020603050405020304" pitchFamily="18" charset="0"/>
                <a:ea typeface="方正楷体简体" pitchFamily="2" charset="-122"/>
              </a:rPr>
              <a:t>，表示</a:t>
            </a:r>
            <a:r>
              <a:rPr lang="en-US" altLang="zh-CN" sz="1800">
                <a:latin typeface="Times New Roman" panose="02020603050405020304" pitchFamily="18" charset="0"/>
                <a:ea typeface="方正楷体简体" pitchFamily="2" charset="-122"/>
              </a:rPr>
              <a:t>【</a:t>
            </a:r>
            <a:r>
              <a:rPr lang="zh-CN" altLang="en-US" sz="1800">
                <a:latin typeface="Times New Roman" panose="02020603050405020304" pitchFamily="18" charset="0"/>
                <a:ea typeface="方正楷体简体" pitchFamily="2" charset="-122"/>
              </a:rPr>
              <a:t>查找</a:t>
            </a:r>
            <a:r>
              <a:rPr lang="en-US" altLang="zh-CN" sz="1800">
                <a:latin typeface="Times New Roman" panose="02020603050405020304" pitchFamily="18" charset="0"/>
                <a:ea typeface="方正楷体简体" pitchFamily="2" charset="-122"/>
              </a:rPr>
              <a:t>】</a:t>
            </a:r>
            <a:r>
              <a:rPr lang="zh-CN" altLang="en-US" sz="1800">
                <a:latin typeface="Times New Roman" panose="02020603050405020304" pitchFamily="18" charset="0"/>
                <a:ea typeface="方正楷体简体" pitchFamily="2" charset="-122"/>
              </a:rPr>
              <a:t>对话框。如果为</a:t>
            </a:r>
            <a:r>
              <a:rPr lang="en-US" altLang="zh-CN" sz="1800">
                <a:latin typeface="Times New Roman" panose="02020603050405020304" pitchFamily="18" charset="0"/>
                <a:ea typeface="方正楷体简体" pitchFamily="2" charset="-122"/>
              </a:rPr>
              <a:t>FALSE</a:t>
            </a:r>
            <a:r>
              <a:rPr lang="zh-CN" altLang="en-US" sz="1800">
                <a:latin typeface="Times New Roman" panose="02020603050405020304" pitchFamily="18" charset="0"/>
                <a:ea typeface="方正楷体简体" pitchFamily="2" charset="-122"/>
              </a:rPr>
              <a:t>，则为</a:t>
            </a:r>
            <a:r>
              <a:rPr lang="en-US" altLang="zh-CN" sz="1800">
                <a:latin typeface="Times New Roman" panose="02020603050405020304" pitchFamily="18" charset="0"/>
                <a:ea typeface="方正楷体简体" pitchFamily="2" charset="-122"/>
              </a:rPr>
              <a:t>【</a:t>
            </a:r>
            <a:r>
              <a:rPr lang="zh-CN" altLang="en-US" sz="1800">
                <a:latin typeface="Times New Roman" panose="02020603050405020304" pitchFamily="18" charset="0"/>
                <a:ea typeface="方正楷体简体" pitchFamily="2" charset="-122"/>
              </a:rPr>
              <a:t>查找</a:t>
            </a:r>
            <a:r>
              <a:rPr lang="en-US" altLang="zh-CN" sz="1800">
                <a:latin typeface="Times New Roman" panose="02020603050405020304" pitchFamily="18" charset="0"/>
                <a:ea typeface="方正楷体简体" pitchFamily="2" charset="-122"/>
              </a:rPr>
              <a:t>/</a:t>
            </a:r>
            <a:r>
              <a:rPr lang="zh-CN" altLang="en-US" sz="1800">
                <a:latin typeface="Times New Roman" panose="02020603050405020304" pitchFamily="18" charset="0"/>
                <a:ea typeface="方正楷体简体" pitchFamily="2" charset="-122"/>
              </a:rPr>
              <a:t>替换</a:t>
            </a:r>
            <a:r>
              <a:rPr lang="en-US" altLang="zh-CN" sz="1800">
                <a:latin typeface="Times New Roman" panose="02020603050405020304" pitchFamily="18" charset="0"/>
                <a:ea typeface="方正楷体简体" pitchFamily="2" charset="-122"/>
              </a:rPr>
              <a:t>】</a:t>
            </a:r>
            <a:r>
              <a:rPr lang="zh-CN" altLang="en-US" sz="1800">
                <a:latin typeface="Times New Roman" panose="02020603050405020304" pitchFamily="18" charset="0"/>
                <a:ea typeface="方正楷体简体" pitchFamily="2" charset="-122"/>
              </a:rPr>
              <a:t>对话框。</a:t>
            </a:r>
          </a:p>
          <a:p>
            <a:pPr eaLnBrk="1" hangingPunct="1">
              <a:lnSpc>
                <a:spcPct val="90000"/>
              </a:lnSpc>
            </a:pPr>
            <a:r>
              <a:rPr lang="en-US" altLang="zh-CN" sz="1800">
                <a:latin typeface="Times New Roman" panose="02020603050405020304" pitchFamily="18" charset="0"/>
                <a:ea typeface="方正楷体简体" pitchFamily="2" charset="-122"/>
              </a:rPr>
              <a:t>LpszFindWhat</a:t>
            </a:r>
            <a:r>
              <a:rPr lang="zh-CN" altLang="en-US" sz="1800">
                <a:latin typeface="Times New Roman" panose="02020603050405020304" pitchFamily="18" charset="0"/>
                <a:ea typeface="方正楷体简体" pitchFamily="2" charset="-122"/>
              </a:rPr>
              <a:t>：表示要查找的字符串。</a:t>
            </a:r>
          </a:p>
          <a:p>
            <a:pPr eaLnBrk="1" hangingPunct="1">
              <a:lnSpc>
                <a:spcPct val="90000"/>
              </a:lnSpc>
            </a:pPr>
            <a:r>
              <a:rPr lang="en-US" altLang="zh-CN" sz="1800">
                <a:latin typeface="Times New Roman" panose="02020603050405020304" pitchFamily="18" charset="0"/>
                <a:ea typeface="方正楷体简体" pitchFamily="2" charset="-122"/>
              </a:rPr>
              <a:t>LpszReplaceWhat</a:t>
            </a:r>
            <a:r>
              <a:rPr lang="zh-CN" altLang="en-US" sz="1800">
                <a:latin typeface="Times New Roman" panose="02020603050405020304" pitchFamily="18" charset="0"/>
                <a:ea typeface="方正楷体简体" pitchFamily="2" charset="-122"/>
              </a:rPr>
              <a:t>：表示用于替换的字符串。</a:t>
            </a:r>
          </a:p>
          <a:p>
            <a:pPr eaLnBrk="1" hangingPunct="1">
              <a:lnSpc>
                <a:spcPct val="90000"/>
              </a:lnSpc>
            </a:pPr>
            <a:r>
              <a:rPr lang="en-US" altLang="zh-CN" sz="1800">
                <a:latin typeface="Times New Roman" panose="02020603050405020304" pitchFamily="18" charset="0"/>
                <a:ea typeface="方正楷体简体" pitchFamily="2" charset="-122"/>
              </a:rPr>
              <a:t>DwFlag</a:t>
            </a:r>
            <a:r>
              <a:rPr lang="zh-CN" altLang="en-US" sz="1800">
                <a:latin typeface="Times New Roman" panose="02020603050405020304" pitchFamily="18" charset="0"/>
                <a:ea typeface="方正楷体简体" pitchFamily="2" charset="-122"/>
              </a:rPr>
              <a:t>：标志位，用于设置对话框。它由一个或多个标志组成。</a:t>
            </a:r>
          </a:p>
          <a:p>
            <a:pPr eaLnBrk="1" hangingPunct="1">
              <a:lnSpc>
                <a:spcPct val="90000"/>
              </a:lnSpc>
            </a:pPr>
            <a:r>
              <a:rPr lang="en-US" altLang="zh-CN" sz="1800">
                <a:latin typeface="Times New Roman" panose="02020603050405020304" pitchFamily="18" charset="0"/>
                <a:ea typeface="方正楷体简体" pitchFamily="2" charset="-122"/>
              </a:rPr>
              <a:t>PParentWnd</a:t>
            </a:r>
            <a:r>
              <a:rPr lang="zh-CN" altLang="en-US" sz="1800">
                <a:latin typeface="Times New Roman" panose="02020603050405020304" pitchFamily="18" charset="0"/>
                <a:ea typeface="方正楷体简体" pitchFamily="2" charset="-122"/>
              </a:rPr>
              <a:t>：表示父窗口指针。</a:t>
            </a:r>
          </a:p>
          <a:p>
            <a:pPr eaLnBrk="1" hangingPunct="1">
              <a:lnSpc>
                <a:spcPct val="90000"/>
              </a:lnSpc>
            </a:pPr>
            <a:r>
              <a:rPr lang="en-US" altLang="zh-CN" sz="1800">
                <a:latin typeface="Times New Roman" panose="02020603050405020304" pitchFamily="18" charset="0"/>
                <a:ea typeface="方正楷体简体" pitchFamily="2" charset="-122"/>
              </a:rPr>
              <a:t>CFindReplaceDialog</a:t>
            </a:r>
            <a:r>
              <a:rPr lang="zh-CN" altLang="en-US" sz="1800">
                <a:latin typeface="Times New Roman" panose="02020603050405020304" pitchFamily="18" charset="0"/>
                <a:ea typeface="方正楷体简体" pitchFamily="2" charset="-122"/>
              </a:rPr>
              <a:t>类提供了许多用于获取查找替换信息的函数。</a:t>
            </a:r>
          </a:p>
          <a:p>
            <a:pPr eaLnBrk="1" hangingPunct="1">
              <a:lnSpc>
                <a:spcPct val="90000"/>
              </a:lnSpc>
            </a:pPr>
            <a:r>
              <a:rPr lang="en-US" altLang="zh-CN" sz="1800">
                <a:latin typeface="Times New Roman" panose="02020603050405020304" pitchFamily="18" charset="0"/>
                <a:ea typeface="方正楷体简体" pitchFamily="2" charset="-122"/>
              </a:rPr>
              <a:t>FindNext</a:t>
            </a:r>
            <a:r>
              <a:rPr lang="zh-CN" altLang="en-US" sz="1800">
                <a:latin typeface="Times New Roman" panose="02020603050405020304" pitchFamily="18" charset="0"/>
                <a:ea typeface="方正楷体简体" pitchFamily="2" charset="-122"/>
              </a:rPr>
              <a:t>：查找下一个匹配的字符串。</a:t>
            </a:r>
          </a:p>
          <a:p>
            <a:pPr eaLnBrk="1" hangingPunct="1">
              <a:lnSpc>
                <a:spcPct val="90000"/>
              </a:lnSpc>
            </a:pPr>
            <a:r>
              <a:rPr lang="en-US" altLang="zh-CN" sz="1800">
                <a:latin typeface="Times New Roman" panose="02020603050405020304" pitchFamily="18" charset="0"/>
                <a:ea typeface="方正楷体简体" pitchFamily="2" charset="-122"/>
              </a:rPr>
              <a:t>GetFindString</a:t>
            </a:r>
            <a:r>
              <a:rPr lang="zh-CN" altLang="en-US" sz="1800">
                <a:latin typeface="Times New Roman" panose="02020603050405020304" pitchFamily="18" charset="0"/>
                <a:ea typeface="方正楷体简体" pitchFamily="2" charset="-122"/>
              </a:rPr>
              <a:t>：返回查找到的字符串。</a:t>
            </a:r>
          </a:p>
          <a:p>
            <a:pPr eaLnBrk="1" hangingPunct="1">
              <a:lnSpc>
                <a:spcPct val="90000"/>
              </a:lnSpc>
            </a:pPr>
            <a:r>
              <a:rPr lang="en-US" altLang="zh-CN" sz="1800">
                <a:latin typeface="Times New Roman" panose="02020603050405020304" pitchFamily="18" charset="0"/>
                <a:ea typeface="方正楷体简体" pitchFamily="2" charset="-122"/>
              </a:rPr>
              <a:t>GetReplaceString</a:t>
            </a:r>
            <a:r>
              <a:rPr lang="zh-CN" altLang="en-US" sz="1800">
                <a:latin typeface="Times New Roman" panose="02020603050405020304" pitchFamily="18" charset="0"/>
                <a:ea typeface="方正楷体简体" pitchFamily="2" charset="-122"/>
              </a:rPr>
              <a:t>：返回替换的字符串。</a:t>
            </a:r>
          </a:p>
          <a:p>
            <a:pPr eaLnBrk="1" hangingPunct="1">
              <a:lnSpc>
                <a:spcPct val="90000"/>
              </a:lnSpc>
            </a:pPr>
            <a:r>
              <a:rPr lang="en-US" altLang="zh-CN" sz="1800">
                <a:latin typeface="Times New Roman" panose="02020603050405020304" pitchFamily="18" charset="0"/>
                <a:ea typeface="方正楷体简体" pitchFamily="2" charset="-122"/>
              </a:rPr>
              <a:t>ReplaceAll</a:t>
            </a:r>
            <a:r>
              <a:rPr lang="zh-CN" altLang="en-US" sz="1800">
                <a:latin typeface="Times New Roman" panose="02020603050405020304" pitchFamily="18" charset="0"/>
                <a:ea typeface="方正楷体简体" pitchFamily="2" charset="-122"/>
              </a:rPr>
              <a:t>：确定是否全部替换。</a:t>
            </a:r>
          </a:p>
          <a:p>
            <a:pPr eaLnBrk="1" hangingPunct="1">
              <a:lnSpc>
                <a:spcPct val="90000"/>
              </a:lnSpc>
            </a:pPr>
            <a:r>
              <a:rPr lang="en-US" altLang="zh-CN" sz="1800">
                <a:latin typeface="Times New Roman" panose="02020603050405020304" pitchFamily="18" charset="0"/>
                <a:ea typeface="方正楷体简体" pitchFamily="2" charset="-122"/>
              </a:rPr>
              <a:t>ReplaceCurrent</a:t>
            </a:r>
            <a:r>
              <a:rPr lang="zh-CN" altLang="en-US" sz="1800">
                <a:latin typeface="Times New Roman" panose="02020603050405020304" pitchFamily="18" charset="0"/>
                <a:ea typeface="方正楷体简体" pitchFamily="2" charset="-122"/>
              </a:rPr>
              <a:t>：确定是否替换当前字符串。</a:t>
            </a:r>
          </a:p>
          <a:p>
            <a:pPr eaLnBrk="1" hangingPunct="1">
              <a:lnSpc>
                <a:spcPct val="90000"/>
              </a:lnSpc>
            </a:pPr>
            <a:r>
              <a:rPr lang="en-US" altLang="zh-CN" sz="1800">
                <a:latin typeface="Times New Roman" panose="02020603050405020304" pitchFamily="18" charset="0"/>
                <a:ea typeface="方正楷体简体" pitchFamily="2" charset="-122"/>
              </a:rPr>
              <a:t>SearchDown</a:t>
            </a:r>
            <a:r>
              <a:rPr lang="zh-CN" altLang="en-US" sz="1800">
                <a:latin typeface="Times New Roman" panose="02020603050405020304" pitchFamily="18" charset="0"/>
                <a:ea typeface="方正楷体简体" pitchFamily="2" charset="-122"/>
              </a:rPr>
              <a:t>：确定是否向下查找。</a:t>
            </a:r>
          </a:p>
          <a:p>
            <a:pPr eaLnBrk="1" hangingPunct="1">
              <a:lnSpc>
                <a:spcPct val="90000"/>
              </a:lnSpc>
            </a:pPr>
            <a:endParaRPr lang="en-US" altLang="zh-CN" sz="18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6.4.5  </a:t>
            </a:r>
            <a:r>
              <a:rPr lang="zh-CN" altLang="en-US">
                <a:latin typeface="方正大标宋简体" pitchFamily="2" charset="-122"/>
                <a:ea typeface="方正大标宋简体" pitchFamily="2" charset="-122"/>
              </a:rPr>
              <a:t>打印对话框</a:t>
            </a:r>
          </a:p>
        </p:txBody>
      </p:sp>
      <p:sp>
        <p:nvSpPr>
          <p:cNvPr id="13619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打印对话框（</a:t>
            </a:r>
            <a:r>
              <a:rPr lang="en-US" altLang="zh-CN">
                <a:latin typeface="Times New Roman" panose="02020603050405020304" pitchFamily="18" charset="0"/>
                <a:ea typeface="方正楷体简体" pitchFamily="2" charset="-122"/>
              </a:rPr>
              <a:t>CPrintDialog</a:t>
            </a:r>
            <a:r>
              <a:rPr lang="zh-CN" altLang="en-US">
                <a:latin typeface="Times New Roman" panose="02020603050405020304" pitchFamily="18" charset="0"/>
                <a:ea typeface="方正楷体简体" pitchFamily="2" charset="-122"/>
              </a:rPr>
              <a:t>）有两种功能。它既可以实现</a:t>
            </a:r>
            <a:r>
              <a:rPr lang="en-US" altLang="zh-CN">
                <a:latin typeface="Times New Roman" panose="02020603050405020304" pitchFamily="18" charset="0"/>
                <a:ea typeface="方正楷体简体" pitchFamily="2" charset="-122"/>
              </a:rPr>
              <a:t>Windows</a:t>
            </a:r>
            <a:r>
              <a:rPr lang="zh-CN" altLang="en-US">
                <a:latin typeface="Times New Roman" panose="02020603050405020304" pitchFamily="18" charset="0"/>
                <a:ea typeface="方正楷体简体" pitchFamily="2" charset="-122"/>
              </a:rPr>
              <a:t>标准的</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打印</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对话框，如左图所示，还可以实现</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打印设置</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对话框，如右图所示。</a:t>
            </a:r>
          </a:p>
        </p:txBody>
      </p:sp>
      <p:pic>
        <p:nvPicPr>
          <p:cNvPr id="136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924175"/>
            <a:ext cx="53911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6.4.5  </a:t>
            </a:r>
            <a:r>
              <a:rPr lang="zh-CN" altLang="en-US">
                <a:latin typeface="方正大标宋简体" pitchFamily="2" charset="-122"/>
                <a:ea typeface="方正大标宋简体" pitchFamily="2" charset="-122"/>
              </a:rPr>
              <a:t>打印对话框</a:t>
            </a:r>
          </a:p>
        </p:txBody>
      </p:sp>
      <p:sp>
        <p:nvSpPr>
          <p:cNvPr id="137219"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CPrintDialog</a:t>
            </a:r>
            <a:r>
              <a:rPr lang="zh-CN" altLang="en-US">
                <a:latin typeface="Times New Roman" panose="02020603050405020304" pitchFamily="18" charset="0"/>
                <a:ea typeface="方正楷体简体" pitchFamily="2" charset="-122"/>
              </a:rPr>
              <a:t>类的构造函数原型如下：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其中各参数解释如下。</a:t>
            </a:r>
          </a:p>
          <a:p>
            <a:pPr eaLnBrk="1" hangingPunct="1"/>
            <a:r>
              <a:rPr lang="en-US" altLang="zh-CN">
                <a:latin typeface="Times New Roman" panose="02020603050405020304" pitchFamily="18" charset="0"/>
                <a:ea typeface="方正楷体简体" pitchFamily="2" charset="-122"/>
              </a:rPr>
              <a:t>bPrintSetupOnly</a:t>
            </a:r>
            <a:r>
              <a:rPr lang="zh-CN" altLang="en-US">
                <a:latin typeface="Times New Roman" panose="02020603050405020304" pitchFamily="18" charset="0"/>
                <a:ea typeface="方正楷体简体" pitchFamily="2" charset="-122"/>
              </a:rPr>
              <a:t>：表示是否带设置对话框。如果为</a:t>
            </a:r>
            <a:r>
              <a:rPr lang="en-US" altLang="zh-CN">
                <a:latin typeface="Times New Roman" panose="02020603050405020304" pitchFamily="18" charset="0"/>
                <a:ea typeface="方正楷体简体" pitchFamily="2" charset="-122"/>
              </a:rPr>
              <a:t>TRUE</a:t>
            </a:r>
            <a:r>
              <a:rPr lang="zh-CN" altLang="en-US">
                <a:latin typeface="Times New Roman" panose="02020603050405020304" pitchFamily="18" charset="0"/>
                <a:ea typeface="方正楷体简体" pitchFamily="2" charset="-122"/>
              </a:rPr>
              <a:t>，则创建的是</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打印</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对话框。如果为</a:t>
            </a:r>
            <a:r>
              <a:rPr lang="en-US" altLang="zh-CN">
                <a:latin typeface="Times New Roman" panose="02020603050405020304" pitchFamily="18" charset="0"/>
                <a:ea typeface="方正楷体简体" pitchFamily="2" charset="-122"/>
              </a:rPr>
              <a:t>FALSE</a:t>
            </a:r>
            <a:r>
              <a:rPr lang="zh-CN" altLang="en-US">
                <a:latin typeface="Times New Roman" panose="02020603050405020304" pitchFamily="18" charset="0"/>
                <a:ea typeface="方正楷体简体" pitchFamily="2" charset="-122"/>
              </a:rPr>
              <a:t>，则创建的是</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打印设置</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对话框。</a:t>
            </a:r>
          </a:p>
          <a:p>
            <a:pPr eaLnBrk="1" hangingPunct="1"/>
            <a:r>
              <a:rPr lang="en-US" altLang="zh-CN">
                <a:latin typeface="Times New Roman" panose="02020603050405020304" pitchFamily="18" charset="0"/>
                <a:ea typeface="方正楷体简体" pitchFamily="2" charset="-122"/>
              </a:rPr>
              <a:t>dwFlags</a:t>
            </a:r>
            <a:r>
              <a:rPr lang="zh-CN" altLang="en-US">
                <a:latin typeface="Times New Roman" panose="02020603050405020304" pitchFamily="18" charset="0"/>
                <a:ea typeface="方正楷体简体" pitchFamily="2" charset="-122"/>
              </a:rPr>
              <a:t>：用于设置对话框标记。</a:t>
            </a:r>
          </a:p>
          <a:p>
            <a:pPr eaLnBrk="1" hangingPunct="1"/>
            <a:r>
              <a:rPr lang="en-US" altLang="zh-CN">
                <a:latin typeface="Times New Roman" panose="02020603050405020304" pitchFamily="18" charset="0"/>
                <a:ea typeface="方正楷体简体" pitchFamily="2" charset="-122"/>
              </a:rPr>
              <a:t>pParentWnd</a:t>
            </a:r>
            <a:r>
              <a:rPr lang="zh-CN" altLang="en-US">
                <a:latin typeface="Times New Roman" panose="02020603050405020304" pitchFamily="18" charset="0"/>
                <a:ea typeface="方正楷体简体" pitchFamily="2" charset="-122"/>
              </a:rPr>
              <a:t>：表示父窗口指针。</a:t>
            </a:r>
          </a:p>
          <a:p>
            <a:pPr eaLnBrk="1" hangingPunct="1"/>
            <a:endParaRPr lang="zh-CN" altLang="en-US">
              <a:latin typeface="Times New Roman" panose="02020603050405020304" pitchFamily="18" charset="0"/>
              <a:ea typeface="方正楷体简体" pitchFamily="2" charset="-122"/>
            </a:endParaRPr>
          </a:p>
          <a:p>
            <a:pPr eaLnBrk="1" hangingPunct="1"/>
            <a:endParaRPr lang="en-US" altLang="zh-CN"/>
          </a:p>
        </p:txBody>
      </p:sp>
      <p:pic>
        <p:nvPicPr>
          <p:cNvPr id="137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6624637"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6.4.5  </a:t>
            </a:r>
            <a:r>
              <a:rPr lang="zh-CN" altLang="en-US">
                <a:latin typeface="方正大标宋简体" pitchFamily="2" charset="-122"/>
                <a:ea typeface="方正大标宋简体" pitchFamily="2" charset="-122"/>
              </a:rPr>
              <a:t>打印对话框</a:t>
            </a:r>
          </a:p>
        </p:txBody>
      </p:sp>
      <p:sp>
        <p:nvSpPr>
          <p:cNvPr id="138243"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CPrintDialog</a:t>
            </a:r>
            <a:r>
              <a:rPr lang="zh-CN" altLang="en-US">
                <a:latin typeface="Times New Roman" panose="02020603050405020304" pitchFamily="18" charset="0"/>
                <a:ea typeface="方正楷体简体" pitchFamily="2" charset="-122"/>
              </a:rPr>
              <a:t>类提供了许多用于获取打印信息的函数。</a:t>
            </a:r>
          </a:p>
          <a:p>
            <a:pPr eaLnBrk="1" hangingPunct="1"/>
            <a:r>
              <a:rPr lang="en-US" altLang="zh-CN">
                <a:latin typeface="Times New Roman" panose="02020603050405020304" pitchFamily="18" charset="0"/>
                <a:ea typeface="方正楷体简体" pitchFamily="2" charset="-122"/>
              </a:rPr>
              <a:t>GetCopies</a:t>
            </a:r>
            <a:r>
              <a:rPr lang="zh-CN" altLang="en-US">
                <a:latin typeface="Times New Roman" panose="02020603050405020304" pitchFamily="18" charset="0"/>
                <a:ea typeface="方正楷体简体" pitchFamily="2" charset="-122"/>
              </a:rPr>
              <a:t>：用于获取对话框设置打印的份数。</a:t>
            </a:r>
          </a:p>
          <a:p>
            <a:pPr eaLnBrk="1" hangingPunct="1"/>
            <a:r>
              <a:rPr lang="en-US" altLang="zh-CN">
                <a:latin typeface="Times New Roman" panose="02020603050405020304" pitchFamily="18" charset="0"/>
                <a:ea typeface="方正楷体简体" pitchFamily="2" charset="-122"/>
              </a:rPr>
              <a:t>GetDefaults</a:t>
            </a:r>
            <a:r>
              <a:rPr lang="zh-CN" altLang="en-US">
                <a:latin typeface="Times New Roman" panose="02020603050405020304" pitchFamily="18" charset="0"/>
                <a:ea typeface="方正楷体简体" pitchFamily="2" charset="-122"/>
              </a:rPr>
              <a:t>：返回打印机默认的设置。</a:t>
            </a:r>
          </a:p>
          <a:p>
            <a:pPr eaLnBrk="1" hangingPunct="1"/>
            <a:r>
              <a:rPr lang="en-US" altLang="zh-CN">
                <a:latin typeface="Times New Roman" panose="02020603050405020304" pitchFamily="18" charset="0"/>
                <a:ea typeface="方正楷体简体" pitchFamily="2" charset="-122"/>
              </a:rPr>
              <a:t>GetFormPage</a:t>
            </a:r>
            <a:r>
              <a:rPr lang="zh-CN" altLang="en-US">
                <a:latin typeface="Times New Roman" panose="02020603050405020304" pitchFamily="18" charset="0"/>
                <a:ea typeface="方正楷体简体" pitchFamily="2" charset="-122"/>
              </a:rPr>
              <a:t>：返回打印范围的起始页面。</a:t>
            </a:r>
          </a:p>
          <a:p>
            <a:pPr eaLnBrk="1" hangingPunct="1"/>
            <a:r>
              <a:rPr lang="en-US" altLang="zh-CN">
                <a:latin typeface="Times New Roman" panose="02020603050405020304" pitchFamily="18" charset="0"/>
                <a:ea typeface="方正楷体简体" pitchFamily="2" charset="-122"/>
              </a:rPr>
              <a:t>GetToPage</a:t>
            </a:r>
            <a:r>
              <a:rPr lang="zh-CN" altLang="en-US">
                <a:latin typeface="Times New Roman" panose="02020603050405020304" pitchFamily="18" charset="0"/>
                <a:ea typeface="方正楷体简体" pitchFamily="2" charset="-122"/>
              </a:rPr>
              <a:t>：返回打印范围的终止页面。</a:t>
            </a:r>
          </a:p>
          <a:p>
            <a:pPr eaLnBrk="1" hangingPunct="1"/>
            <a:r>
              <a:rPr lang="en-US" altLang="zh-CN">
                <a:latin typeface="Times New Roman" panose="02020603050405020304" pitchFamily="18" charset="0"/>
                <a:ea typeface="方正楷体简体" pitchFamily="2" charset="-122"/>
              </a:rPr>
              <a:t>GetPrinterDC</a:t>
            </a:r>
            <a:r>
              <a:rPr lang="zh-CN" altLang="en-US">
                <a:latin typeface="Times New Roman" panose="02020603050405020304" pitchFamily="18" charset="0"/>
                <a:ea typeface="方正楷体简体" pitchFamily="2" charset="-122"/>
              </a:rPr>
              <a:t>：返回所选打印设备的</a:t>
            </a:r>
            <a:r>
              <a:rPr lang="en-US" altLang="zh-CN">
                <a:latin typeface="Times New Roman" panose="02020603050405020304" pitchFamily="18" charset="0"/>
                <a:ea typeface="方正楷体简体" pitchFamily="2" charset="-122"/>
              </a:rPr>
              <a:t>HDC</a:t>
            </a:r>
            <a:r>
              <a:rPr lang="zh-CN" altLang="en-US">
                <a:latin typeface="Times New Roman" panose="02020603050405020304" pitchFamily="18" charset="0"/>
                <a:ea typeface="方正楷体简体" pitchFamily="2" charset="-122"/>
              </a:rPr>
              <a:t>设备句柄。</a:t>
            </a:r>
          </a:p>
          <a:p>
            <a:pPr eaLnBrk="1" hangingPunct="1"/>
            <a:r>
              <a:rPr lang="en-US" altLang="zh-CN">
                <a:latin typeface="Times New Roman" panose="02020603050405020304" pitchFamily="18" charset="0"/>
                <a:ea typeface="方正楷体简体" pitchFamily="2" charset="-122"/>
              </a:rPr>
              <a:t>PrintAll</a:t>
            </a:r>
            <a:r>
              <a:rPr lang="zh-CN" altLang="en-US">
                <a:latin typeface="Times New Roman" panose="02020603050405020304" pitchFamily="18" charset="0"/>
                <a:ea typeface="方正楷体简体" pitchFamily="2" charset="-122"/>
              </a:rPr>
              <a:t>：确定是否打印全部内容。</a:t>
            </a:r>
          </a:p>
          <a:p>
            <a:pPr eaLnBrk="1" hangingPunct="1"/>
            <a:r>
              <a:rPr lang="en-US" altLang="zh-CN">
                <a:latin typeface="Times New Roman" panose="02020603050405020304" pitchFamily="18" charset="0"/>
                <a:ea typeface="方正楷体简体" pitchFamily="2" charset="-122"/>
              </a:rPr>
              <a:t>PrintRange</a:t>
            </a:r>
            <a:r>
              <a:rPr lang="zh-CN" altLang="en-US">
                <a:latin typeface="Times New Roman" panose="02020603050405020304" pitchFamily="18" charset="0"/>
                <a:ea typeface="方正楷体简体" pitchFamily="2" charset="-122"/>
              </a:rPr>
              <a:t>：确定是否打印指定范围的页面。</a:t>
            </a:r>
          </a:p>
          <a:p>
            <a:pPr eaLnBrk="1" hangingPunct="1"/>
            <a:r>
              <a:rPr lang="en-US" altLang="zh-CN">
                <a:latin typeface="Times New Roman" panose="02020603050405020304" pitchFamily="18" charset="0"/>
                <a:ea typeface="方正楷体简体" pitchFamily="2" charset="-122"/>
              </a:rPr>
              <a:t>PrintSelection</a:t>
            </a:r>
            <a:r>
              <a:rPr lang="zh-CN" altLang="en-US">
                <a:latin typeface="Times New Roman" panose="02020603050405020304" pitchFamily="18" charset="0"/>
                <a:ea typeface="方正楷体简体" pitchFamily="2" charset="-122"/>
              </a:rPr>
              <a:t>：确定是否打印当前选择的部分页面。</a:t>
            </a: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spcBef>
                <a:spcPts val="3000"/>
              </a:spcBef>
              <a:spcAft>
                <a:spcPts val="3000"/>
              </a:spcAft>
            </a:pPr>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7</a:t>
            </a:r>
            <a:r>
              <a:rPr lang="zh-CN" altLang="en-US">
                <a:latin typeface="方正大标宋简体" pitchFamily="2" charset="-122"/>
                <a:ea typeface="方正大标宋简体" pitchFamily="2" charset="-122"/>
              </a:rPr>
              <a:t>章  控件</a:t>
            </a:r>
          </a:p>
        </p:txBody>
      </p:sp>
      <p:sp>
        <p:nvSpPr>
          <p:cNvPr id="139267" name="Rectangle 3"/>
          <p:cNvSpPr>
            <a:spLocks noGrp="1" noChangeArrowheads="1"/>
          </p:cNvSpPr>
          <p:nvPr>
            <p:ph type="body" idx="1"/>
          </p:nvPr>
        </p:nvSpPr>
        <p:spPr/>
        <p:txBody>
          <a:bodyPr/>
          <a:lstStyle/>
          <a:p>
            <a:pPr eaLnBrk="1" hangingPunct="1"/>
            <a:r>
              <a:rPr lang="zh-CN" altLang="en-US">
                <a:ea typeface="方正楷体简体" pitchFamily="2" charset="-122"/>
              </a:rPr>
              <a:t>在</a:t>
            </a:r>
            <a:r>
              <a:rPr lang="en-US" altLang="zh-CN">
                <a:ea typeface="方正楷体简体" pitchFamily="2" charset="-122"/>
              </a:rPr>
              <a:t>Windows</a:t>
            </a:r>
            <a:r>
              <a:rPr lang="zh-CN" altLang="en-US">
                <a:ea typeface="方正楷体简体" pitchFamily="2" charset="-122"/>
              </a:rPr>
              <a:t>应用程序中，控件也是人机交互的一个重要角色。例如，对话框中的按钮、下拉列表框、编辑框等都是控件。在</a:t>
            </a:r>
            <a:r>
              <a:rPr lang="en-US" altLang="zh-CN">
                <a:ea typeface="方正楷体简体" pitchFamily="2" charset="-122"/>
              </a:rPr>
              <a:t>Visual C++</a:t>
            </a:r>
            <a:r>
              <a:rPr lang="zh-CN" altLang="en-US">
                <a:ea typeface="方正楷体简体" pitchFamily="2" charset="-122"/>
              </a:rPr>
              <a:t>中，</a:t>
            </a:r>
            <a:r>
              <a:rPr lang="en-US" altLang="zh-CN">
                <a:ea typeface="方正楷体简体" pitchFamily="2" charset="-122"/>
              </a:rPr>
              <a:t>MFC</a:t>
            </a:r>
            <a:r>
              <a:rPr lang="zh-CN" altLang="en-US">
                <a:ea typeface="方正楷体简体" pitchFamily="2" charset="-122"/>
              </a:rPr>
              <a:t>提供了许多控件类。通过这些封装好的控件类，用户可以方便地创建和使用控件。本章将依次讲解</a:t>
            </a:r>
            <a:r>
              <a:rPr lang="en-US" altLang="zh-CN">
                <a:ea typeface="方正楷体简体" pitchFamily="2" charset="-122"/>
              </a:rPr>
              <a:t>Windows</a:t>
            </a:r>
            <a:r>
              <a:rPr lang="zh-CN" altLang="en-US">
                <a:ea typeface="方正楷体简体" pitchFamily="2" charset="-122"/>
              </a:rPr>
              <a:t>中常用的标准控件。通过本章的学习，读者可以熟练地为对话框添加和使用控件。</a:t>
            </a:r>
          </a:p>
          <a:p>
            <a:pPr eaLnBrk="1" hangingPunct="1"/>
            <a:endParaRPr lang="en-US" altLang="zh-CN">
              <a:ea typeface="方正楷体简体"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ltLang="zh-CN" sz="2800">
                <a:ea typeface="方正楷体简体" pitchFamily="2" charset="-122"/>
              </a:rPr>
              <a:t>7.1  Visual C++</a:t>
            </a:r>
            <a:r>
              <a:rPr lang="zh-CN" altLang="en-US" sz="2800">
                <a:ea typeface="方正楷体简体" pitchFamily="2" charset="-122"/>
              </a:rPr>
              <a:t>中的标准控件</a:t>
            </a:r>
            <a:br>
              <a:rPr lang="zh-CN" altLang="en-US" sz="2800">
                <a:ea typeface="方正楷体简体" pitchFamily="2" charset="-122"/>
              </a:rPr>
            </a:br>
            <a:endParaRPr lang="zh-CN" altLang="en-US" sz="2800">
              <a:ea typeface="方正楷体简体" pitchFamily="2" charset="-122"/>
            </a:endParaRPr>
          </a:p>
        </p:txBody>
      </p:sp>
      <p:sp>
        <p:nvSpPr>
          <p:cNvPr id="140291" name="Rectangle 3"/>
          <p:cNvSpPr>
            <a:spLocks noGrp="1" noChangeArrowheads="1"/>
          </p:cNvSpPr>
          <p:nvPr>
            <p:ph type="body" idx="1"/>
          </p:nvPr>
        </p:nvSpPr>
        <p:spPr/>
        <p:txBody>
          <a:bodyPr/>
          <a:lstStyle/>
          <a:p>
            <a:pPr eaLnBrk="1" hangingPunct="1"/>
            <a:r>
              <a:rPr lang="en-US" altLang="zh-CN">
                <a:ea typeface="方正楷体简体" pitchFamily="2" charset="-122"/>
              </a:rPr>
              <a:t>Windows</a:t>
            </a:r>
            <a:r>
              <a:rPr lang="zh-CN" altLang="en-US">
                <a:ea typeface="方正楷体简体" pitchFamily="2" charset="-122"/>
              </a:rPr>
              <a:t>操作系统有着大量的标准控件，控件随处可见。读者可以任意打开一个窗口或是对话框，可以看到各式各样的控件。</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7.1.1  </a:t>
            </a:r>
            <a:r>
              <a:rPr lang="zh-CN" altLang="en-US">
                <a:latin typeface="方正大标宋简体" pitchFamily="2" charset="-122"/>
                <a:ea typeface="方正大标宋简体" pitchFamily="2" charset="-122"/>
              </a:rPr>
              <a:t>控件概述</a:t>
            </a:r>
          </a:p>
        </p:txBody>
      </p:sp>
      <p:sp>
        <p:nvSpPr>
          <p:cNvPr id="141315" name="Rectangle 3"/>
          <p:cNvSpPr>
            <a:spLocks noGrp="1" noChangeArrowheads="1"/>
          </p:cNvSpPr>
          <p:nvPr>
            <p:ph type="body" idx="1"/>
          </p:nvPr>
        </p:nvSpPr>
        <p:spPr/>
        <p:txBody>
          <a:bodyPr/>
          <a:lstStyle/>
          <a:p>
            <a:pPr eaLnBrk="1" hangingPunct="1"/>
            <a:r>
              <a:rPr lang="en-US" altLang="zh-CN">
                <a:ea typeface="方正楷体简体" pitchFamily="2" charset="-122"/>
              </a:rPr>
              <a:t>Visual C++</a:t>
            </a:r>
            <a:r>
              <a:rPr lang="zh-CN" altLang="en-US">
                <a:ea typeface="方正楷体简体" pitchFamily="2" charset="-122"/>
              </a:rPr>
              <a:t>提供了许多常用的标准控件，如下表所示。</a:t>
            </a:r>
          </a:p>
        </p:txBody>
      </p:sp>
      <p:pic>
        <p:nvPicPr>
          <p:cNvPr id="141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349500"/>
            <a:ext cx="5951537"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7.1.2  </a:t>
            </a:r>
            <a:r>
              <a:rPr lang="zh-CN" altLang="en-US">
                <a:latin typeface="方正大标宋简体" pitchFamily="2" charset="-122"/>
                <a:ea typeface="方正大标宋简体" pitchFamily="2" charset="-122"/>
              </a:rPr>
              <a:t>创建控件</a:t>
            </a:r>
          </a:p>
        </p:txBody>
      </p:sp>
      <p:sp>
        <p:nvSpPr>
          <p:cNvPr id="142339" name="Rectangle 3"/>
          <p:cNvSpPr>
            <a:spLocks noGrp="1" noChangeArrowheads="1"/>
          </p:cNvSpPr>
          <p:nvPr>
            <p:ph type="body" idx="1"/>
          </p:nvPr>
        </p:nvSpPr>
        <p:spPr/>
        <p:txBody>
          <a:bodyPr/>
          <a:lstStyle/>
          <a:p>
            <a:pPr eaLnBrk="1" hangingPunct="1"/>
            <a:r>
              <a:rPr lang="zh-CN" altLang="en-US">
                <a:ea typeface="方正楷体简体" pitchFamily="2" charset="-122"/>
              </a:rPr>
              <a:t>在</a:t>
            </a:r>
            <a:r>
              <a:rPr lang="en-US" altLang="zh-CN">
                <a:ea typeface="方正楷体简体" pitchFamily="2" charset="-122"/>
              </a:rPr>
              <a:t>Visual C++</a:t>
            </a:r>
            <a:r>
              <a:rPr lang="zh-CN" altLang="en-US">
                <a:ea typeface="方正楷体简体" pitchFamily="2" charset="-122"/>
              </a:rPr>
              <a:t>中，创建控件有两种方法：一种是静态创建，另一种是动态创建。</a:t>
            </a:r>
          </a:p>
          <a:p>
            <a:pPr eaLnBrk="1" hangingPunct="1"/>
            <a:r>
              <a:rPr lang="zh-CN" altLang="en-US">
                <a:ea typeface="方正楷体简体" pitchFamily="2" charset="-122"/>
              </a:rPr>
              <a:t>静态创建：所谓静态创建就是在对话框模板中利用控件工具栏，直接将控件拖动到对话框上。然后通过</a:t>
            </a:r>
            <a:r>
              <a:rPr lang="en-US" altLang="zh-CN">
                <a:ea typeface="方正楷体简体" pitchFamily="2" charset="-122"/>
              </a:rPr>
              <a:t>Class Wizard</a:t>
            </a:r>
            <a:r>
              <a:rPr lang="zh-CN" altLang="en-US">
                <a:ea typeface="方正楷体简体" pitchFamily="2" charset="-122"/>
              </a:rPr>
              <a:t>为控件添加变量、消息响应函数。</a:t>
            </a:r>
          </a:p>
          <a:p>
            <a:pPr eaLnBrk="1" hangingPunct="1"/>
            <a:r>
              <a:rPr lang="zh-CN" altLang="en-US">
                <a:ea typeface="方正楷体简体" pitchFamily="2" charset="-122"/>
              </a:rPr>
              <a:t>动态创建：所谓动态创建，就是在编写代码时，利用控件对应的控件类构造一个控件对象，然后调用</a:t>
            </a:r>
            <a:r>
              <a:rPr lang="en-US" altLang="zh-CN">
                <a:ea typeface="方正楷体简体" pitchFamily="2" charset="-122"/>
              </a:rPr>
              <a:t>Create()</a:t>
            </a:r>
            <a:r>
              <a:rPr lang="zh-CN" altLang="en-US">
                <a:ea typeface="方正楷体简体" pitchFamily="2" charset="-122"/>
              </a:rPr>
              <a:t>函数来创建该控件。</a:t>
            </a:r>
          </a:p>
          <a:p>
            <a:pPr eaLnBrk="1" hangingPunct="1"/>
            <a:r>
              <a:rPr lang="zh-CN" altLang="en-US">
                <a:ea typeface="方正楷体简体" pitchFamily="2" charset="-122"/>
              </a:rPr>
              <a:t>说明：静态创建控件是常用的创建控件的方法。本章示例都是采用这种方法。</a:t>
            </a:r>
          </a:p>
          <a:p>
            <a:pPr eaLnBrk="1" hangingPunct="1"/>
            <a:r>
              <a:rPr lang="zh-CN" altLang="en-US">
                <a:ea typeface="方正楷体简体" pitchFamily="2" charset="-122"/>
              </a:rPr>
              <a:t>下面通过一个示例，向读者介绍如何创建控件。</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7.2  </a:t>
            </a:r>
            <a:r>
              <a:rPr lang="zh-CN" altLang="en-US">
                <a:latin typeface="方正大标宋简体" pitchFamily="2" charset="-122"/>
                <a:ea typeface="方正大标宋简体" pitchFamily="2" charset="-122"/>
              </a:rPr>
              <a:t>按钮控件</a:t>
            </a:r>
          </a:p>
        </p:txBody>
      </p:sp>
      <p:sp>
        <p:nvSpPr>
          <p:cNvPr id="143363" name="Rectangle 3"/>
          <p:cNvSpPr>
            <a:spLocks noGrp="1" noChangeArrowheads="1"/>
          </p:cNvSpPr>
          <p:nvPr>
            <p:ph type="body" idx="1"/>
          </p:nvPr>
        </p:nvSpPr>
        <p:spPr/>
        <p:txBody>
          <a:bodyPr/>
          <a:lstStyle/>
          <a:p>
            <a:pPr eaLnBrk="1" hangingPunct="1"/>
            <a:r>
              <a:rPr lang="zh-CN" altLang="en-US">
                <a:ea typeface="方正楷体简体" pitchFamily="2" charset="-122"/>
              </a:rPr>
              <a:t>按钮控件可以说是最常用的控件。从表中可以看出，按钮分为三类：下压式按钮、单行按钮、复选框。下面分别对这几种按钮进行介绍。</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7.2.1  </a:t>
            </a:r>
            <a:r>
              <a:rPr lang="zh-CN" altLang="en-US">
                <a:latin typeface="方正大标宋简体" pitchFamily="2" charset="-122"/>
                <a:ea typeface="方正大标宋简体" pitchFamily="2" charset="-122"/>
              </a:rPr>
              <a:t>单选按钮</a:t>
            </a:r>
          </a:p>
        </p:txBody>
      </p:sp>
      <p:sp>
        <p:nvSpPr>
          <p:cNvPr id="144387" name="Rectangle 3"/>
          <p:cNvSpPr>
            <a:spLocks noGrp="1" noChangeArrowheads="1"/>
          </p:cNvSpPr>
          <p:nvPr>
            <p:ph type="body" idx="1"/>
          </p:nvPr>
        </p:nvSpPr>
        <p:spPr/>
        <p:txBody>
          <a:bodyPr/>
          <a:lstStyle/>
          <a:p>
            <a:pPr eaLnBrk="1" hangingPunct="1"/>
            <a:r>
              <a:rPr lang="zh-CN" altLang="en-US">
                <a:ea typeface="方正楷体简体" pitchFamily="2" charset="-122"/>
              </a:rPr>
              <a:t>单选按钮由一个圆形按钮和一个静态文本框组成。单选按钮可以有选中和未选中两种状态。当单击它时，会在中间显示一个小黑点，否则为空。单选按钮经常是成组出现的，但一次仅可以选择一组中的一个单选按钮。</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1.2.4  </a:t>
            </a:r>
            <a:r>
              <a:rPr lang="zh-CN" altLang="en-US">
                <a:latin typeface="方正大标宋简体" pitchFamily="2" charset="-122"/>
                <a:ea typeface="方正大标宋简体" pitchFamily="2" charset="-122"/>
              </a:rPr>
              <a:t>联机帮助</a:t>
            </a:r>
            <a:endParaRPr lang="zh-CN" altLang="en-US">
              <a:solidFill>
                <a:srgbClr val="FF0000"/>
              </a:solidFill>
              <a:latin typeface="方正大标宋简体" pitchFamily="2" charset="-122"/>
              <a:ea typeface="方正大标宋简体" pitchFamily="2" charset="-122"/>
            </a:endParaRPr>
          </a:p>
        </p:txBody>
      </p:sp>
      <p:sp>
        <p:nvSpPr>
          <p:cNvPr id="16387" name="Rectangle 3"/>
          <p:cNvSpPr>
            <a:spLocks noGrp="1" noChangeArrowheads="1"/>
          </p:cNvSpPr>
          <p:nvPr>
            <p:ph type="body" idx="1"/>
          </p:nvPr>
        </p:nvSpPr>
        <p:spPr/>
        <p:txBody>
          <a:bodyPr/>
          <a:lstStyle/>
          <a:p>
            <a:pPr eaLnBrk="1" hangingPunct="1"/>
            <a:r>
              <a:rPr lang="en-US" altLang="zh-CN">
                <a:ea typeface="方正楷体简体" pitchFamily="2" charset="-122"/>
              </a:rPr>
              <a:t>Visual C++6.0</a:t>
            </a:r>
            <a:r>
              <a:rPr lang="zh-CN" altLang="en-US">
                <a:ea typeface="方正楷体简体" pitchFamily="2" charset="-122"/>
              </a:rPr>
              <a:t>不像其他集成开发环境一样把帮助系统集成在开发环境内部，而是提供了一个专门为</a:t>
            </a:r>
            <a:r>
              <a:rPr lang="en-US" altLang="zh-CN">
                <a:ea typeface="方正楷体简体" pitchFamily="2" charset="-122"/>
              </a:rPr>
              <a:t>Visual C++</a:t>
            </a:r>
            <a:r>
              <a:rPr lang="zh-CN" altLang="en-US">
                <a:ea typeface="方正楷体简体" pitchFamily="2" charset="-122"/>
              </a:rPr>
              <a:t>设计的</a:t>
            </a:r>
            <a:r>
              <a:rPr lang="en-US" altLang="zh-CN">
                <a:ea typeface="方正楷体简体" pitchFamily="2" charset="-122"/>
              </a:rPr>
              <a:t>MSDN</a:t>
            </a:r>
            <a:r>
              <a:rPr lang="zh-CN" altLang="en-US">
                <a:ea typeface="方正楷体简体" pitchFamily="2" charset="-122"/>
              </a:rPr>
              <a:t>类库。</a:t>
            </a:r>
            <a:r>
              <a:rPr lang="en-US" altLang="zh-CN">
                <a:ea typeface="方正楷体简体" pitchFamily="2" charset="-122"/>
              </a:rPr>
              <a:t>MSDN</a:t>
            </a:r>
            <a:r>
              <a:rPr lang="zh-CN" altLang="en-US">
                <a:ea typeface="方正楷体简体" pitchFamily="2" charset="-122"/>
              </a:rPr>
              <a:t>虽然是一个独立的帮助系统，但却能很好地和</a:t>
            </a:r>
            <a:r>
              <a:rPr lang="en-US" altLang="zh-CN">
                <a:ea typeface="方正楷体简体" pitchFamily="2" charset="-122"/>
              </a:rPr>
              <a:t>Visual C++6.0</a:t>
            </a:r>
            <a:r>
              <a:rPr lang="zh-CN" altLang="en-US">
                <a:ea typeface="方正楷体简体" pitchFamily="2" charset="-122"/>
              </a:rPr>
              <a:t>集成在一起。</a:t>
            </a:r>
          </a:p>
          <a:p>
            <a:pPr eaLnBrk="1" hangingPunct="1"/>
            <a:r>
              <a:rPr lang="en-US" altLang="zh-CN">
                <a:ea typeface="方正楷体简体" pitchFamily="2" charset="-122"/>
              </a:rPr>
              <a:t>MSDN</a:t>
            </a:r>
            <a:r>
              <a:rPr lang="zh-CN" altLang="en-US">
                <a:ea typeface="方正楷体简体" pitchFamily="2" charset="-122"/>
              </a:rPr>
              <a:t>的使用方式有以下几种：</a:t>
            </a:r>
          </a:p>
          <a:p>
            <a:pPr eaLnBrk="1" hangingPunct="1"/>
            <a:r>
              <a:rPr lang="zh-CN" altLang="en-US">
                <a:ea typeface="方正楷体简体" pitchFamily="2" charset="-122"/>
              </a:rPr>
              <a:t>单击</a:t>
            </a:r>
            <a:r>
              <a:rPr lang="en-US" altLang="zh-CN">
                <a:ea typeface="方正楷体简体" pitchFamily="2" charset="-122"/>
              </a:rPr>
              <a:t>【Help】|【Contents】</a:t>
            </a:r>
            <a:r>
              <a:rPr lang="zh-CN" altLang="en-US">
                <a:ea typeface="方正楷体简体" pitchFamily="2" charset="-122"/>
              </a:rPr>
              <a:t>命令；</a:t>
            </a:r>
          </a:p>
          <a:p>
            <a:pPr eaLnBrk="1" hangingPunct="1"/>
            <a:r>
              <a:rPr lang="zh-CN" altLang="en-US">
                <a:ea typeface="方正楷体简体" pitchFamily="2" charset="-122"/>
              </a:rPr>
              <a:t>单击</a:t>
            </a:r>
            <a:r>
              <a:rPr lang="en-US" altLang="zh-CN">
                <a:ea typeface="方正楷体简体" pitchFamily="2" charset="-122"/>
              </a:rPr>
              <a:t>【Help】|【Search】</a:t>
            </a:r>
            <a:r>
              <a:rPr lang="zh-CN" altLang="en-US">
                <a:ea typeface="方正楷体简体" pitchFamily="2" charset="-122"/>
              </a:rPr>
              <a:t>命令；</a:t>
            </a:r>
          </a:p>
          <a:p>
            <a:pPr eaLnBrk="1" hangingPunct="1"/>
            <a:r>
              <a:rPr lang="zh-CN" altLang="en-US">
                <a:ea typeface="方正楷体简体" pitchFamily="2" charset="-122"/>
              </a:rPr>
              <a:t>单击</a:t>
            </a:r>
            <a:r>
              <a:rPr lang="en-US" altLang="zh-CN">
                <a:ea typeface="方正楷体简体" pitchFamily="2" charset="-122"/>
              </a:rPr>
              <a:t>【Help】|【Index】</a:t>
            </a:r>
            <a:r>
              <a:rPr lang="zh-CN" altLang="en-US">
                <a:ea typeface="方正楷体简体" pitchFamily="2" charset="-122"/>
              </a:rPr>
              <a:t>命令；</a:t>
            </a:r>
          </a:p>
          <a:p>
            <a:pPr eaLnBrk="1" hangingPunct="1"/>
            <a:r>
              <a:rPr lang="zh-CN" altLang="en-US">
                <a:ea typeface="方正楷体简体" pitchFamily="2" charset="-122"/>
              </a:rPr>
              <a:t>按下</a:t>
            </a:r>
            <a:r>
              <a:rPr lang="en-US" altLang="zh-CN">
                <a:ea typeface="方正楷体简体" pitchFamily="2" charset="-122"/>
              </a:rPr>
              <a:t>【F2】</a:t>
            </a:r>
            <a:r>
              <a:rPr lang="zh-CN" altLang="en-US">
                <a:ea typeface="方正楷体简体" pitchFamily="2" charset="-122"/>
              </a:rPr>
              <a:t>键。</a:t>
            </a:r>
          </a:p>
          <a:p>
            <a:pPr eaLnBrk="1" hangingPunct="1"/>
            <a:r>
              <a:rPr lang="zh-CN" altLang="en-US">
                <a:ea typeface="方正楷体简体" pitchFamily="2" charset="-122"/>
              </a:rPr>
              <a:t>通过上述几种命令方式，即可运行</a:t>
            </a:r>
            <a:r>
              <a:rPr lang="en-US" altLang="zh-CN">
                <a:ea typeface="方正楷体简体" pitchFamily="2" charset="-122"/>
              </a:rPr>
              <a:t>MSDN</a:t>
            </a:r>
            <a:r>
              <a:rPr lang="zh-CN" altLang="en-US">
                <a:ea typeface="方正楷体简体" pitchFamily="2" charset="-122"/>
              </a:rPr>
              <a:t>。</a:t>
            </a:r>
            <a:endParaRPr lang="zh-CN" altLang="en-US">
              <a:solidFill>
                <a:srgbClr val="FF0000"/>
              </a:solidFill>
              <a:ea typeface="方正楷体简体"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7.2.2  </a:t>
            </a:r>
            <a:r>
              <a:rPr lang="zh-CN" altLang="en-US">
                <a:latin typeface="方正大标宋简体" pitchFamily="2" charset="-122"/>
                <a:ea typeface="方正大标宋简体" pitchFamily="2" charset="-122"/>
              </a:rPr>
              <a:t>复选框</a:t>
            </a:r>
          </a:p>
        </p:txBody>
      </p:sp>
      <p:sp>
        <p:nvSpPr>
          <p:cNvPr id="145411" name="Rectangle 3"/>
          <p:cNvSpPr>
            <a:spLocks noGrp="1" noChangeArrowheads="1"/>
          </p:cNvSpPr>
          <p:nvPr>
            <p:ph type="body" idx="1"/>
          </p:nvPr>
        </p:nvSpPr>
        <p:spPr/>
        <p:txBody>
          <a:bodyPr/>
          <a:lstStyle/>
          <a:p>
            <a:pPr eaLnBrk="1" hangingPunct="1"/>
            <a:r>
              <a:rPr lang="zh-CN" altLang="en-US">
                <a:ea typeface="方正楷体简体" pitchFamily="2" charset="-122"/>
              </a:rPr>
              <a:t>复选框由一个方框标记和一个静态文本框组成。同单选按钮一样，复选框也可以有选中和未选中两种状态。当单击它时，会在中间一个对号，否则为空。复选框可以单个出现，也可以成组出现。当复选框成组出现时，可以选择一个或多个复选框。</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7.3  </a:t>
            </a:r>
            <a:r>
              <a:rPr lang="zh-CN" altLang="en-US">
                <a:latin typeface="方正大标宋简体" pitchFamily="2" charset="-122"/>
                <a:ea typeface="方正大标宋简体" pitchFamily="2" charset="-122"/>
              </a:rPr>
              <a:t>静态控件</a:t>
            </a:r>
          </a:p>
        </p:txBody>
      </p:sp>
      <p:sp>
        <p:nvSpPr>
          <p:cNvPr id="146435" name="Rectangle 3"/>
          <p:cNvSpPr>
            <a:spLocks noGrp="1" noChangeArrowheads="1"/>
          </p:cNvSpPr>
          <p:nvPr>
            <p:ph type="body" idx="1"/>
          </p:nvPr>
        </p:nvSpPr>
        <p:spPr/>
        <p:txBody>
          <a:bodyPr/>
          <a:lstStyle/>
          <a:p>
            <a:pPr eaLnBrk="1" hangingPunct="1"/>
            <a:r>
              <a:rPr lang="zh-CN" altLang="en-US">
                <a:ea typeface="方正楷体简体" pitchFamily="2" charset="-122"/>
              </a:rPr>
              <a:t>静态控件与编辑控件都可以显示文本信息，但静态控件一般不接受用户的输入，而编辑控件允许用户进行输入操作。在控件工具栏中，静态文本（</a:t>
            </a:r>
            <a:r>
              <a:rPr lang="en-US" altLang="zh-CN">
                <a:ea typeface="方正楷体简体" pitchFamily="2" charset="-122"/>
              </a:rPr>
              <a:t>Static Text</a:t>
            </a:r>
            <a:r>
              <a:rPr lang="zh-CN" altLang="en-US">
                <a:ea typeface="方正楷体简体" pitchFamily="2" charset="-122"/>
              </a:rPr>
              <a:t>）、图片（</a:t>
            </a:r>
            <a:r>
              <a:rPr lang="en-US" altLang="zh-CN">
                <a:ea typeface="方正楷体简体" pitchFamily="2" charset="-122"/>
              </a:rPr>
              <a:t>Picture</a:t>
            </a:r>
            <a:r>
              <a:rPr lang="zh-CN" altLang="en-US">
                <a:ea typeface="方正楷体简体" pitchFamily="2" charset="-122"/>
              </a:rPr>
              <a:t>）和分组框（</a:t>
            </a:r>
            <a:r>
              <a:rPr lang="en-US" altLang="zh-CN">
                <a:ea typeface="方正楷体简体" pitchFamily="2" charset="-122"/>
              </a:rPr>
              <a:t>Group Box</a:t>
            </a:r>
            <a:r>
              <a:rPr lang="zh-CN" altLang="en-US">
                <a:ea typeface="方正楷体简体" pitchFamily="2" charset="-122"/>
              </a:rPr>
              <a:t>）都是静态控件。这些静态控件可以用来显示静态的文本信息、图片及位图信息。</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7.3.1  </a:t>
            </a:r>
            <a:r>
              <a:rPr lang="zh-CN" altLang="en-US">
                <a:latin typeface="方正大标宋简体" pitchFamily="2" charset="-122"/>
                <a:ea typeface="方正大标宋简体" pitchFamily="2" charset="-122"/>
              </a:rPr>
              <a:t>静态文本</a:t>
            </a:r>
          </a:p>
        </p:txBody>
      </p:sp>
      <p:sp>
        <p:nvSpPr>
          <p:cNvPr id="147459" name="Rectangle 3"/>
          <p:cNvSpPr>
            <a:spLocks noGrp="1" noChangeArrowheads="1"/>
          </p:cNvSpPr>
          <p:nvPr>
            <p:ph type="body" idx="1"/>
          </p:nvPr>
        </p:nvSpPr>
        <p:spPr/>
        <p:txBody>
          <a:bodyPr/>
          <a:lstStyle/>
          <a:p>
            <a:pPr eaLnBrk="1" hangingPunct="1"/>
            <a:r>
              <a:rPr lang="zh-CN" altLang="en-US">
                <a:ea typeface="方正楷体简体" pitchFamily="2" charset="-122"/>
              </a:rPr>
              <a:t>静态文本控件在一般情况下，仅仅用于显示一些文本信息。其通常与编辑框一同使用。例如，在设计一个用户登录对话框时，需要将静态文本和编辑框结合使用，如下图所示。</a:t>
            </a:r>
          </a:p>
        </p:txBody>
      </p:sp>
      <p:pic>
        <p:nvPicPr>
          <p:cNvPr id="147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3068638"/>
            <a:ext cx="3167063"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7.3.2  </a:t>
            </a:r>
            <a:r>
              <a:rPr lang="zh-CN" altLang="en-US">
                <a:latin typeface="方正大标宋简体" pitchFamily="2" charset="-122"/>
                <a:ea typeface="方正大标宋简体" pitchFamily="2" charset="-122"/>
              </a:rPr>
              <a:t>图片</a:t>
            </a:r>
          </a:p>
        </p:txBody>
      </p:sp>
      <p:sp>
        <p:nvSpPr>
          <p:cNvPr id="148483" name="Rectangle 3"/>
          <p:cNvSpPr>
            <a:spLocks noGrp="1" noChangeArrowheads="1"/>
          </p:cNvSpPr>
          <p:nvPr>
            <p:ph type="body" idx="1"/>
          </p:nvPr>
        </p:nvSpPr>
        <p:spPr/>
        <p:txBody>
          <a:bodyPr/>
          <a:lstStyle/>
          <a:p>
            <a:pPr eaLnBrk="1" hangingPunct="1"/>
            <a:r>
              <a:rPr lang="zh-CN" altLang="en-US">
                <a:ea typeface="方正楷体简体" pitchFamily="2" charset="-122"/>
              </a:rPr>
              <a:t>在应用程序中适当地引入一些图片，会增加程序的美观性。这时，可以使用图片控件。</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7.3.3  </a:t>
            </a:r>
            <a:r>
              <a:rPr lang="zh-CN" altLang="en-US">
                <a:latin typeface="方正大标宋简体" pitchFamily="2" charset="-122"/>
                <a:ea typeface="方正大标宋简体" pitchFamily="2" charset="-122"/>
              </a:rPr>
              <a:t>分组框</a:t>
            </a:r>
          </a:p>
        </p:txBody>
      </p:sp>
      <p:sp>
        <p:nvSpPr>
          <p:cNvPr id="149507" name="Rectangle 3"/>
          <p:cNvSpPr>
            <a:spLocks noGrp="1" noChangeArrowheads="1"/>
          </p:cNvSpPr>
          <p:nvPr>
            <p:ph type="body" idx="1"/>
          </p:nvPr>
        </p:nvSpPr>
        <p:spPr/>
        <p:txBody>
          <a:bodyPr/>
          <a:lstStyle/>
          <a:p>
            <a:pPr eaLnBrk="1" hangingPunct="1">
              <a:lnSpc>
                <a:spcPct val="90000"/>
              </a:lnSpc>
            </a:pPr>
            <a:r>
              <a:rPr lang="zh-CN" altLang="en-US">
                <a:ea typeface="方正楷体简体" pitchFamily="2" charset="-122"/>
              </a:rPr>
              <a:t>分组框又称选择组，其通常包含一些单选按钮和复选框的组合，如下图所示。</a:t>
            </a: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r>
              <a:rPr lang="zh-CN" altLang="en-US">
                <a:ea typeface="方正楷体简体" pitchFamily="2" charset="-122"/>
              </a:rPr>
              <a:t>其使用方法和静态文本有些类似，因此有关分组框的其他用法，在此不再具体介绍。</a:t>
            </a:r>
          </a:p>
        </p:txBody>
      </p:sp>
      <p:pic>
        <p:nvPicPr>
          <p:cNvPr id="149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133600"/>
            <a:ext cx="28384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7.4  </a:t>
            </a:r>
            <a:r>
              <a:rPr lang="zh-CN" altLang="en-US">
                <a:latin typeface="方正大标宋简体" pitchFamily="2" charset="-122"/>
                <a:ea typeface="方正大标宋简体" pitchFamily="2" charset="-122"/>
              </a:rPr>
              <a:t>列表框控件与组合框控件</a:t>
            </a:r>
          </a:p>
        </p:txBody>
      </p:sp>
      <p:sp>
        <p:nvSpPr>
          <p:cNvPr id="150531" name="Rectangle 3"/>
          <p:cNvSpPr>
            <a:spLocks noGrp="1" noChangeArrowheads="1"/>
          </p:cNvSpPr>
          <p:nvPr>
            <p:ph type="body" idx="1"/>
          </p:nvPr>
        </p:nvSpPr>
        <p:spPr/>
        <p:txBody>
          <a:bodyPr/>
          <a:lstStyle/>
          <a:p>
            <a:pPr eaLnBrk="1" hangingPunct="1"/>
            <a:r>
              <a:rPr lang="zh-CN" altLang="en-US">
                <a:ea typeface="方正楷体简体" pitchFamily="2" charset="-122"/>
              </a:rPr>
              <a:t>列表框控件从表面上看起来像是一个拉大的编辑框。其实，列表框控件的作用和组合框控件的作用是类似的，就是供用户选择信息。下面对这两种控件分别进行介绍。</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7.4.1  </a:t>
            </a:r>
            <a:r>
              <a:rPr lang="zh-CN" altLang="en-US">
                <a:latin typeface="方正大标宋简体" pitchFamily="2" charset="-122"/>
                <a:ea typeface="方正大标宋简体" pitchFamily="2" charset="-122"/>
              </a:rPr>
              <a:t>列表框（</a:t>
            </a:r>
            <a:r>
              <a:rPr lang="en-US" altLang="zh-CN">
                <a:latin typeface="方正大标宋简体" pitchFamily="2" charset="-122"/>
                <a:ea typeface="方正大标宋简体" pitchFamily="2" charset="-122"/>
              </a:rPr>
              <a:t>List Box</a:t>
            </a:r>
            <a:r>
              <a:rPr lang="zh-CN" altLang="en-US">
                <a:latin typeface="方正大标宋简体" pitchFamily="2" charset="-122"/>
                <a:ea typeface="方正大标宋简体" pitchFamily="2" charset="-122"/>
              </a:rPr>
              <a:t>）</a:t>
            </a:r>
          </a:p>
        </p:txBody>
      </p:sp>
      <p:sp>
        <p:nvSpPr>
          <p:cNvPr id="151555" name="Rectangle 3"/>
          <p:cNvSpPr>
            <a:spLocks noGrp="1" noChangeArrowheads="1"/>
          </p:cNvSpPr>
          <p:nvPr>
            <p:ph type="body" idx="1"/>
          </p:nvPr>
        </p:nvSpPr>
        <p:spPr/>
        <p:txBody>
          <a:bodyPr/>
          <a:lstStyle/>
          <a:p>
            <a:pPr eaLnBrk="1" hangingPunct="1"/>
            <a:r>
              <a:rPr lang="zh-CN" altLang="en-US">
                <a:ea typeface="方正楷体简体" pitchFamily="2" charset="-122"/>
              </a:rPr>
              <a:t>列表框中的内容通常是一系列的供用户选择的信息选项。当用户从中进行选择时，可以选择其中的一项，也可以选择多项。列表框的风格属性是通过其属性对话框中</a:t>
            </a:r>
            <a:r>
              <a:rPr lang="en-US" altLang="zh-CN">
                <a:ea typeface="方正楷体简体" pitchFamily="2" charset="-122"/>
              </a:rPr>
              <a:t>Styles</a:t>
            </a:r>
            <a:r>
              <a:rPr lang="zh-CN" altLang="en-US">
                <a:ea typeface="方正楷体简体" pitchFamily="2" charset="-122"/>
              </a:rPr>
              <a:t>进行设置的，其属性对话框如下图所示。</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en-US" altLang="zh-CN">
              <a:ea typeface="方正楷体简体" pitchFamily="2" charset="-122"/>
            </a:endParaRPr>
          </a:p>
        </p:txBody>
      </p:sp>
      <p:pic>
        <p:nvPicPr>
          <p:cNvPr id="151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924175"/>
            <a:ext cx="3600450"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7.4.1  </a:t>
            </a:r>
            <a:r>
              <a:rPr lang="zh-CN" altLang="en-US">
                <a:latin typeface="方正大标宋简体" pitchFamily="2" charset="-122"/>
                <a:ea typeface="方正大标宋简体" pitchFamily="2" charset="-122"/>
              </a:rPr>
              <a:t>列表框（</a:t>
            </a:r>
            <a:r>
              <a:rPr lang="en-US" altLang="zh-CN">
                <a:latin typeface="方正大标宋简体" pitchFamily="2" charset="-122"/>
                <a:ea typeface="方正大标宋简体" pitchFamily="2" charset="-122"/>
              </a:rPr>
              <a:t>List Box</a:t>
            </a:r>
            <a:r>
              <a:rPr lang="zh-CN" altLang="en-US">
                <a:latin typeface="方正大标宋简体" pitchFamily="2" charset="-122"/>
                <a:ea typeface="方正大标宋简体" pitchFamily="2" charset="-122"/>
              </a:rPr>
              <a:t>）</a:t>
            </a:r>
          </a:p>
        </p:txBody>
      </p:sp>
      <p:sp>
        <p:nvSpPr>
          <p:cNvPr id="152579" name="Rectangle 3"/>
          <p:cNvSpPr>
            <a:spLocks noGrp="1" noChangeArrowheads="1"/>
          </p:cNvSpPr>
          <p:nvPr>
            <p:ph type="body" idx="1"/>
          </p:nvPr>
        </p:nvSpPr>
        <p:spPr/>
        <p:txBody>
          <a:bodyPr/>
          <a:lstStyle/>
          <a:p>
            <a:pPr eaLnBrk="1" hangingPunct="1"/>
            <a:r>
              <a:rPr lang="en-US" altLang="zh-CN">
                <a:ea typeface="方正楷体简体" pitchFamily="2" charset="-122"/>
              </a:rPr>
              <a:t>【Styles】</a:t>
            </a:r>
            <a:r>
              <a:rPr lang="zh-CN" altLang="en-US">
                <a:ea typeface="方正楷体简体" pitchFamily="2" charset="-122"/>
              </a:rPr>
              <a:t>选择卡中各属性的含义如下表所示。</a:t>
            </a:r>
          </a:p>
        </p:txBody>
      </p:sp>
      <p:pic>
        <p:nvPicPr>
          <p:cNvPr id="152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989138"/>
            <a:ext cx="67691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7.4.1  </a:t>
            </a:r>
            <a:r>
              <a:rPr lang="zh-CN" altLang="en-US">
                <a:latin typeface="方正大标宋简体" pitchFamily="2" charset="-122"/>
                <a:ea typeface="方正大标宋简体" pitchFamily="2" charset="-122"/>
              </a:rPr>
              <a:t>列表框（</a:t>
            </a:r>
            <a:r>
              <a:rPr lang="en-US" altLang="zh-CN">
                <a:latin typeface="方正大标宋简体" pitchFamily="2" charset="-122"/>
                <a:ea typeface="方正大标宋简体" pitchFamily="2" charset="-122"/>
              </a:rPr>
              <a:t>List Box</a:t>
            </a:r>
            <a:r>
              <a:rPr lang="zh-CN" altLang="en-US">
                <a:latin typeface="方正大标宋简体" pitchFamily="2" charset="-122"/>
                <a:ea typeface="方正大标宋简体" pitchFamily="2" charset="-122"/>
              </a:rPr>
              <a:t>）</a:t>
            </a:r>
          </a:p>
        </p:txBody>
      </p:sp>
      <p:sp>
        <p:nvSpPr>
          <p:cNvPr id="153603" name="Rectangle 3"/>
          <p:cNvSpPr>
            <a:spLocks noGrp="1" noChangeArrowheads="1"/>
          </p:cNvSpPr>
          <p:nvPr>
            <p:ph type="body" idx="1"/>
          </p:nvPr>
        </p:nvSpPr>
        <p:spPr/>
        <p:txBody>
          <a:bodyPr/>
          <a:lstStyle/>
          <a:p>
            <a:pPr eaLnBrk="1" hangingPunct="1"/>
            <a:r>
              <a:rPr lang="zh-CN" altLang="en-US">
                <a:ea typeface="方正楷体简体" pitchFamily="2" charset="-122"/>
              </a:rPr>
              <a:t>列表框对应的</a:t>
            </a:r>
            <a:r>
              <a:rPr lang="en-US" altLang="zh-CN">
                <a:ea typeface="方正楷体简体" pitchFamily="2" charset="-122"/>
              </a:rPr>
              <a:t>MFC</a:t>
            </a:r>
            <a:r>
              <a:rPr lang="zh-CN" altLang="en-US">
                <a:ea typeface="方正楷体简体" pitchFamily="2" charset="-122"/>
              </a:rPr>
              <a:t>类为</a:t>
            </a:r>
            <a:r>
              <a:rPr lang="en-US" altLang="zh-CN">
                <a:ea typeface="方正楷体简体" pitchFamily="2" charset="-122"/>
              </a:rPr>
              <a:t>CListBox</a:t>
            </a:r>
            <a:r>
              <a:rPr lang="zh-CN" altLang="en-US">
                <a:ea typeface="方正楷体简体" pitchFamily="2" charset="-122"/>
              </a:rPr>
              <a:t>类。</a:t>
            </a:r>
            <a:r>
              <a:rPr lang="en-US" altLang="zh-CN">
                <a:ea typeface="方正楷体简体" pitchFamily="2" charset="-122"/>
              </a:rPr>
              <a:t>CListBox</a:t>
            </a:r>
            <a:r>
              <a:rPr lang="zh-CN" altLang="en-US">
                <a:ea typeface="方正楷体简体" pitchFamily="2" charset="-122"/>
              </a:rPr>
              <a:t>类封装了对列表控件进行的各种操作。其中，常用的操作如下表所示。</a:t>
            </a:r>
          </a:p>
          <a:p>
            <a:pPr eaLnBrk="1" hangingPunct="1"/>
            <a:endParaRPr lang="zh-CN" altLang="en-US"/>
          </a:p>
          <a:p>
            <a:pPr eaLnBrk="1" hangingPunct="1"/>
            <a:endParaRPr lang="en-US" altLang="zh-CN"/>
          </a:p>
        </p:txBody>
      </p:sp>
      <p:pic>
        <p:nvPicPr>
          <p:cNvPr id="153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276475"/>
            <a:ext cx="62293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7.4.2  </a:t>
            </a:r>
            <a:r>
              <a:rPr lang="zh-CN" altLang="en-US">
                <a:latin typeface="方正大标宋简体" pitchFamily="2" charset="-122"/>
                <a:ea typeface="方正大标宋简体" pitchFamily="2" charset="-122"/>
              </a:rPr>
              <a:t>组合框（</a:t>
            </a:r>
            <a:r>
              <a:rPr lang="en-US" altLang="zh-CN">
                <a:latin typeface="方正大标宋简体" pitchFamily="2" charset="-122"/>
                <a:ea typeface="方正大标宋简体" pitchFamily="2" charset="-122"/>
              </a:rPr>
              <a:t>Combo Box</a:t>
            </a:r>
            <a:r>
              <a:rPr lang="zh-CN" altLang="en-US">
                <a:latin typeface="方正大标宋简体" pitchFamily="2" charset="-122"/>
                <a:ea typeface="方正大标宋简体" pitchFamily="2" charset="-122"/>
              </a:rPr>
              <a:t>）</a:t>
            </a:r>
          </a:p>
        </p:txBody>
      </p:sp>
      <p:sp>
        <p:nvSpPr>
          <p:cNvPr id="154627" name="Rectangle 3"/>
          <p:cNvSpPr>
            <a:spLocks noGrp="1" noChangeArrowheads="1"/>
          </p:cNvSpPr>
          <p:nvPr>
            <p:ph type="body" idx="1"/>
          </p:nvPr>
        </p:nvSpPr>
        <p:spPr/>
        <p:txBody>
          <a:bodyPr/>
          <a:lstStyle/>
          <a:p>
            <a:pPr eaLnBrk="1" hangingPunct="1"/>
            <a:r>
              <a:rPr lang="zh-CN" altLang="en-US" sz="1600">
                <a:ea typeface="方正楷体简体" pitchFamily="2" charset="-122"/>
              </a:rPr>
              <a:t>组合框是一个很简单的控件，它实际上是其他控件的一个集合。从表面上面，组合框是由一个编辑框和一个下拉列表框组合而成。用户可以从组合框预定义的列表中进行选择，也可以从编辑框中进行输入。组合框如左图中的主题所示。</a:t>
            </a:r>
          </a:p>
          <a:p>
            <a:pPr eaLnBrk="1" hangingPunct="1"/>
            <a:r>
              <a:rPr lang="zh-CN" altLang="en-US" sz="1600">
                <a:ea typeface="方正楷体简体" pitchFamily="2" charset="-122"/>
              </a:rPr>
              <a:t>列表框的风格可以通过其属性对话框中的</a:t>
            </a:r>
            <a:r>
              <a:rPr lang="en-US" altLang="zh-CN" sz="1600">
                <a:ea typeface="方正楷体简体" pitchFamily="2" charset="-122"/>
              </a:rPr>
              <a:t>【Styles】</a:t>
            </a:r>
            <a:r>
              <a:rPr lang="zh-CN" altLang="en-US" sz="1600">
                <a:ea typeface="方正楷体简体" pitchFamily="2" charset="-122"/>
              </a:rPr>
              <a:t>选择卡进行设置。列表框的属性对话框如右图所示。</a:t>
            </a:r>
          </a:p>
        </p:txBody>
      </p:sp>
      <p:pic>
        <p:nvPicPr>
          <p:cNvPr id="154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068638"/>
            <a:ext cx="5903913" cy="302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br>
              <a:rPr lang="en-US" altLang="zh-CN" sz="2800"/>
            </a:br>
            <a:r>
              <a:rPr lang="en-US" altLang="zh-CN" sz="2800"/>
              <a:t>1.2.4  Visual C++</a:t>
            </a:r>
            <a:r>
              <a:rPr lang="zh-CN" altLang="en-US" sz="2800"/>
              <a:t>中的文件扩展名</a:t>
            </a:r>
            <a:br>
              <a:rPr lang="zh-CN" altLang="en-US" sz="2800"/>
            </a:br>
            <a:endParaRPr lang="zh-CN" altLang="en-US" sz="2800"/>
          </a:p>
        </p:txBody>
      </p:sp>
      <p:sp>
        <p:nvSpPr>
          <p:cNvPr id="17411" name="Rectangle 3"/>
          <p:cNvSpPr>
            <a:spLocks noGrp="1" noChangeArrowheads="1"/>
          </p:cNvSpPr>
          <p:nvPr>
            <p:ph type="body" idx="1"/>
          </p:nvPr>
        </p:nvSpPr>
        <p:spPr/>
        <p:txBody>
          <a:bodyPr/>
          <a:lstStyle/>
          <a:p>
            <a:pPr eaLnBrk="1" hangingPunct="1"/>
            <a:r>
              <a:rPr lang="zh-CN" altLang="en-US"/>
              <a:t>打开程序</a:t>
            </a:r>
            <a:r>
              <a:rPr lang="en-US" altLang="zh-CN"/>
              <a:t>Hello World</a:t>
            </a:r>
            <a:r>
              <a:rPr lang="zh-CN" altLang="en-US"/>
              <a:t>所在的文件夹，看到该文件夹自动生成了许多扩展名不同的文件，如下图所示。</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708275"/>
            <a:ext cx="424815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7.4.2  </a:t>
            </a:r>
            <a:r>
              <a:rPr lang="zh-CN" altLang="en-US">
                <a:latin typeface="方正大标宋简体" pitchFamily="2" charset="-122"/>
                <a:ea typeface="方正大标宋简体" pitchFamily="2" charset="-122"/>
              </a:rPr>
              <a:t>组合框（</a:t>
            </a:r>
            <a:r>
              <a:rPr lang="en-US" altLang="zh-CN">
                <a:latin typeface="方正大标宋简体" pitchFamily="2" charset="-122"/>
                <a:ea typeface="方正大标宋简体" pitchFamily="2" charset="-122"/>
              </a:rPr>
              <a:t>Combo Box</a:t>
            </a:r>
            <a:r>
              <a:rPr lang="zh-CN" altLang="en-US">
                <a:latin typeface="方正大标宋简体" pitchFamily="2" charset="-122"/>
                <a:ea typeface="方正大标宋简体" pitchFamily="2" charset="-122"/>
              </a:rPr>
              <a:t>）</a:t>
            </a:r>
          </a:p>
        </p:txBody>
      </p:sp>
      <p:sp>
        <p:nvSpPr>
          <p:cNvPr id="155651" name="Rectangle 3"/>
          <p:cNvSpPr>
            <a:spLocks noGrp="1" noChangeArrowheads="1"/>
          </p:cNvSpPr>
          <p:nvPr>
            <p:ph type="body" idx="1"/>
          </p:nvPr>
        </p:nvSpPr>
        <p:spPr/>
        <p:txBody>
          <a:bodyPr/>
          <a:lstStyle/>
          <a:p>
            <a:pPr eaLnBrk="1" hangingPunct="1"/>
            <a:r>
              <a:rPr lang="en-US" altLang="zh-CN"/>
              <a:t>【Styles】</a:t>
            </a:r>
            <a:r>
              <a:rPr lang="zh-CN" altLang="en-US"/>
              <a:t>选择卡常用属性及其含义如下表所示。</a:t>
            </a:r>
          </a:p>
        </p:txBody>
      </p:sp>
      <p:pic>
        <p:nvPicPr>
          <p:cNvPr id="155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636838"/>
            <a:ext cx="69119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7.4.2  </a:t>
            </a:r>
            <a:r>
              <a:rPr lang="zh-CN" altLang="en-US">
                <a:latin typeface="方正大标宋简体" pitchFamily="2" charset="-122"/>
                <a:ea typeface="方正大标宋简体" pitchFamily="2" charset="-122"/>
              </a:rPr>
              <a:t>组合框（</a:t>
            </a:r>
            <a:r>
              <a:rPr lang="en-US" altLang="zh-CN">
                <a:latin typeface="方正大标宋简体" pitchFamily="2" charset="-122"/>
                <a:ea typeface="方正大标宋简体" pitchFamily="2" charset="-122"/>
              </a:rPr>
              <a:t>Combo Box</a:t>
            </a:r>
            <a:r>
              <a:rPr lang="zh-CN" altLang="en-US">
                <a:latin typeface="方正大标宋简体" pitchFamily="2" charset="-122"/>
                <a:ea typeface="方正大标宋简体" pitchFamily="2" charset="-122"/>
              </a:rPr>
              <a:t>）</a:t>
            </a:r>
          </a:p>
        </p:txBody>
      </p:sp>
      <p:sp>
        <p:nvSpPr>
          <p:cNvPr id="156675" name="Rectangle 3"/>
          <p:cNvSpPr>
            <a:spLocks noGrp="1" noChangeArrowheads="1"/>
          </p:cNvSpPr>
          <p:nvPr>
            <p:ph type="body" idx="1"/>
          </p:nvPr>
        </p:nvSpPr>
        <p:spPr/>
        <p:txBody>
          <a:bodyPr/>
          <a:lstStyle/>
          <a:p>
            <a:pPr eaLnBrk="1" hangingPunct="1">
              <a:lnSpc>
                <a:spcPct val="90000"/>
              </a:lnSpc>
            </a:pPr>
            <a:r>
              <a:rPr lang="zh-CN" altLang="en-US" sz="1800">
                <a:ea typeface="方正楷体简体" pitchFamily="2" charset="-122"/>
              </a:rPr>
              <a:t>在使用组合框控件时，可以直接在</a:t>
            </a:r>
            <a:r>
              <a:rPr lang="en-US" altLang="zh-CN" sz="1800">
                <a:ea typeface="方正楷体简体" pitchFamily="2" charset="-122"/>
              </a:rPr>
              <a:t>【Data】</a:t>
            </a:r>
            <a:r>
              <a:rPr lang="zh-CN" altLang="en-US" sz="1800">
                <a:ea typeface="方正楷体简体" pitchFamily="2" charset="-122"/>
              </a:rPr>
              <a:t>选择卡中为其添加选项。</a:t>
            </a:r>
          </a:p>
          <a:p>
            <a:pPr eaLnBrk="1" hangingPunct="1">
              <a:lnSpc>
                <a:spcPct val="90000"/>
              </a:lnSpc>
            </a:pPr>
            <a:r>
              <a:rPr lang="zh-CN" altLang="en-US" sz="1800">
                <a:ea typeface="方正楷体简体" pitchFamily="2" charset="-122"/>
              </a:rPr>
              <a:t>注意：当填写完一个选项，需要按下</a:t>
            </a:r>
            <a:r>
              <a:rPr lang="en-US" altLang="zh-CN" sz="1800">
                <a:ea typeface="方正楷体简体" pitchFamily="2" charset="-122"/>
              </a:rPr>
              <a:t>【Ctrl + Enter】</a:t>
            </a:r>
            <a:r>
              <a:rPr lang="zh-CN" altLang="en-US" sz="1800">
                <a:ea typeface="方正楷体简体" pitchFamily="2" charset="-122"/>
              </a:rPr>
              <a:t>键，再填写另一下选项。</a:t>
            </a:r>
          </a:p>
          <a:p>
            <a:pPr eaLnBrk="1" hangingPunct="1">
              <a:lnSpc>
                <a:spcPct val="90000"/>
              </a:lnSpc>
            </a:pPr>
            <a:r>
              <a:rPr lang="zh-CN" altLang="en-US" sz="1800">
                <a:ea typeface="方正楷体简体" pitchFamily="2" charset="-122"/>
              </a:rPr>
              <a:t>组合框对应的</a:t>
            </a:r>
            <a:r>
              <a:rPr lang="en-US" altLang="zh-CN" sz="1800">
                <a:ea typeface="方正楷体简体" pitchFamily="2" charset="-122"/>
              </a:rPr>
              <a:t>MFC</a:t>
            </a:r>
            <a:r>
              <a:rPr lang="zh-CN" altLang="en-US" sz="1800">
                <a:ea typeface="方正楷体简体" pitchFamily="2" charset="-122"/>
              </a:rPr>
              <a:t>类为</a:t>
            </a:r>
            <a:r>
              <a:rPr lang="en-US" altLang="zh-CN" sz="1800">
                <a:ea typeface="方正楷体简体" pitchFamily="2" charset="-122"/>
              </a:rPr>
              <a:t>CComboBox</a:t>
            </a:r>
            <a:r>
              <a:rPr lang="zh-CN" altLang="en-US" sz="1800">
                <a:ea typeface="方正楷体简体" pitchFamily="2" charset="-122"/>
              </a:rPr>
              <a:t>类。</a:t>
            </a:r>
            <a:r>
              <a:rPr lang="en-US" altLang="zh-CN" sz="1800">
                <a:ea typeface="方正楷体简体" pitchFamily="2" charset="-122"/>
              </a:rPr>
              <a:t>CComboBox</a:t>
            </a:r>
            <a:r>
              <a:rPr lang="zh-CN" altLang="en-US" sz="1800">
                <a:ea typeface="方正楷体简体" pitchFamily="2" charset="-122"/>
              </a:rPr>
              <a:t>类封装了对组合框控件进行的各种操作。如果想要为组合框动态的添加选项，可以使用</a:t>
            </a:r>
            <a:r>
              <a:rPr lang="en-US" altLang="zh-CN" sz="1800">
                <a:ea typeface="方正楷体简体" pitchFamily="2" charset="-122"/>
              </a:rPr>
              <a:t>AddString()</a:t>
            </a:r>
            <a:r>
              <a:rPr lang="zh-CN" altLang="en-US" sz="1800">
                <a:ea typeface="方正楷体简体" pitchFamily="2" charset="-122"/>
              </a:rPr>
              <a:t>函数。</a:t>
            </a:r>
            <a:r>
              <a:rPr lang="en-US" altLang="zh-CN" sz="1800">
                <a:ea typeface="方正楷体简体" pitchFamily="2" charset="-122"/>
              </a:rPr>
              <a:t>AddString()</a:t>
            </a:r>
            <a:r>
              <a:rPr lang="zh-CN" altLang="en-US" sz="1800">
                <a:ea typeface="方正楷体简体" pitchFamily="2" charset="-122"/>
              </a:rPr>
              <a:t>函数的原型如下：</a:t>
            </a:r>
          </a:p>
          <a:p>
            <a:pPr eaLnBrk="1" hangingPunct="1">
              <a:lnSpc>
                <a:spcPct val="90000"/>
              </a:lnSpc>
            </a:pPr>
            <a:r>
              <a:rPr lang="en-US" altLang="zh-CN" sz="1800">
                <a:ea typeface="方正楷体简体" pitchFamily="2" charset="-122"/>
              </a:rPr>
              <a:t>int AddString(LPCTSTR lpszString);</a:t>
            </a:r>
          </a:p>
          <a:p>
            <a:pPr eaLnBrk="1" hangingPunct="1">
              <a:lnSpc>
                <a:spcPct val="90000"/>
              </a:lnSpc>
            </a:pPr>
            <a:r>
              <a:rPr lang="zh-CN" altLang="en-US" sz="1800">
                <a:ea typeface="方正楷体简体" pitchFamily="2" charset="-122"/>
              </a:rPr>
              <a:t>如果想要全部清除组合框中的内容，可以使用</a:t>
            </a:r>
            <a:r>
              <a:rPr lang="en-US" altLang="zh-CN" sz="1800">
                <a:solidFill>
                  <a:srgbClr val="333333"/>
                </a:solidFill>
                <a:ea typeface="方正楷体简体" pitchFamily="2" charset="-122"/>
              </a:rPr>
              <a:t>ResetContent()</a:t>
            </a:r>
            <a:r>
              <a:rPr lang="zh-CN" altLang="en-US" sz="1800">
                <a:solidFill>
                  <a:srgbClr val="333333"/>
                </a:solidFill>
                <a:ea typeface="方正楷体简体" pitchFamily="2" charset="-122"/>
              </a:rPr>
              <a:t>函数。</a:t>
            </a:r>
            <a:r>
              <a:rPr lang="en-US" altLang="zh-CN" sz="1800">
                <a:solidFill>
                  <a:srgbClr val="333333"/>
                </a:solidFill>
                <a:ea typeface="方正楷体简体" pitchFamily="2" charset="-122"/>
              </a:rPr>
              <a:t>ResetContent()</a:t>
            </a:r>
            <a:r>
              <a:rPr lang="zh-CN" altLang="en-US" sz="1800">
                <a:solidFill>
                  <a:srgbClr val="333333"/>
                </a:solidFill>
                <a:ea typeface="方正楷体简体" pitchFamily="2" charset="-122"/>
              </a:rPr>
              <a:t>函数的原型如下：</a:t>
            </a:r>
          </a:p>
          <a:p>
            <a:pPr eaLnBrk="1" hangingPunct="1">
              <a:lnSpc>
                <a:spcPct val="90000"/>
              </a:lnSpc>
            </a:pPr>
            <a:r>
              <a:rPr lang="en-US" altLang="zh-CN" sz="1800">
                <a:ea typeface="方正楷体简体" pitchFamily="2" charset="-122"/>
              </a:rPr>
              <a:t>void ResetContent( );</a:t>
            </a:r>
          </a:p>
          <a:p>
            <a:pPr eaLnBrk="1" hangingPunct="1">
              <a:lnSpc>
                <a:spcPct val="90000"/>
              </a:lnSpc>
            </a:pPr>
            <a:r>
              <a:rPr lang="zh-CN" altLang="en-US" sz="1800">
                <a:ea typeface="方正楷体简体" pitchFamily="2" charset="-122"/>
              </a:rPr>
              <a:t>在组合框的使用中，最常用的操作就是获取当前选项的内容。该操作需要用到以下几个函数。</a:t>
            </a:r>
          </a:p>
          <a:p>
            <a:pPr eaLnBrk="1" hangingPunct="1">
              <a:lnSpc>
                <a:spcPct val="90000"/>
              </a:lnSpc>
            </a:pPr>
            <a:r>
              <a:rPr lang="en-US" altLang="zh-CN" sz="1800">
                <a:ea typeface="方正楷体简体" pitchFamily="2" charset="-122"/>
              </a:rPr>
              <a:t>GetDlogItem()</a:t>
            </a:r>
            <a:r>
              <a:rPr lang="zh-CN" altLang="en-US" sz="1800">
                <a:ea typeface="方正楷体简体" pitchFamily="2" charset="-122"/>
              </a:rPr>
              <a:t>：获取组合框的指针。</a:t>
            </a:r>
          </a:p>
          <a:p>
            <a:pPr eaLnBrk="1" hangingPunct="1">
              <a:lnSpc>
                <a:spcPct val="90000"/>
              </a:lnSpc>
            </a:pPr>
            <a:r>
              <a:rPr lang="en-US" altLang="zh-CN" sz="1800">
                <a:ea typeface="方正楷体简体" pitchFamily="2" charset="-122"/>
              </a:rPr>
              <a:t>GetCurSel()</a:t>
            </a:r>
            <a:r>
              <a:rPr lang="zh-CN" altLang="en-US" sz="1800">
                <a:ea typeface="方正楷体简体" pitchFamily="2" charset="-122"/>
              </a:rPr>
              <a:t>：获取组合框当前选项的索引值。</a:t>
            </a:r>
          </a:p>
          <a:p>
            <a:pPr eaLnBrk="1" hangingPunct="1">
              <a:lnSpc>
                <a:spcPct val="90000"/>
              </a:lnSpc>
            </a:pPr>
            <a:r>
              <a:rPr lang="en-US" altLang="zh-CN" sz="1800">
                <a:ea typeface="方正楷体简体" pitchFamily="2" charset="-122"/>
              </a:rPr>
              <a:t>GetLBText()</a:t>
            </a:r>
            <a:r>
              <a:rPr lang="zh-CN" altLang="en-US" sz="1800">
                <a:ea typeface="方正楷体简体" pitchFamily="2" charset="-122"/>
              </a:rPr>
              <a:t>：获取组合框当前选项的字符串。</a:t>
            </a:r>
          </a:p>
          <a:p>
            <a:pPr eaLnBrk="1" hangingPunct="1">
              <a:lnSpc>
                <a:spcPct val="90000"/>
              </a:lnSpc>
            </a:pPr>
            <a:endParaRPr lang="en-US" altLang="zh-CN" sz="180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7.5  </a:t>
            </a:r>
            <a:r>
              <a:rPr lang="zh-CN" altLang="en-US">
                <a:latin typeface="方正大标宋简体" pitchFamily="2" charset="-122"/>
                <a:ea typeface="方正大标宋简体" pitchFamily="2" charset="-122"/>
              </a:rPr>
              <a:t>树形控件与列表视图控件</a:t>
            </a:r>
          </a:p>
        </p:txBody>
      </p:sp>
      <p:sp>
        <p:nvSpPr>
          <p:cNvPr id="157699" name="Rectangle 3"/>
          <p:cNvSpPr>
            <a:spLocks noGrp="1" noChangeArrowheads="1"/>
          </p:cNvSpPr>
          <p:nvPr>
            <p:ph type="body" idx="1"/>
          </p:nvPr>
        </p:nvSpPr>
        <p:spPr/>
        <p:txBody>
          <a:bodyPr/>
          <a:lstStyle/>
          <a:p>
            <a:pPr eaLnBrk="1" hangingPunct="1"/>
            <a:r>
              <a:rPr lang="zh-CN" altLang="en-US"/>
              <a:t>树形控件（</a:t>
            </a:r>
            <a:r>
              <a:rPr lang="en-US" altLang="zh-CN"/>
              <a:t>Tree Control</a:t>
            </a:r>
            <a:r>
              <a:rPr lang="zh-CN" altLang="en-US"/>
              <a:t>）通常与列表视图控件（</a:t>
            </a:r>
            <a:r>
              <a:rPr lang="en-US" altLang="zh-CN"/>
              <a:t>List Control</a:t>
            </a:r>
            <a:r>
              <a:rPr lang="zh-CN" altLang="en-US"/>
              <a:t>）结合使用。二者通过不同的方式向使用者显示信息。下面对这两个控件进行详细介绍。</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7.5.1  </a:t>
            </a:r>
            <a:r>
              <a:rPr lang="zh-CN" altLang="en-US">
                <a:latin typeface="方正大标宋简体" pitchFamily="2" charset="-122"/>
                <a:ea typeface="方正大标宋简体" pitchFamily="2" charset="-122"/>
              </a:rPr>
              <a:t>树形控件</a:t>
            </a:r>
          </a:p>
        </p:txBody>
      </p:sp>
      <p:sp>
        <p:nvSpPr>
          <p:cNvPr id="158723" name="Rectangle 3"/>
          <p:cNvSpPr>
            <a:spLocks noGrp="1" noChangeArrowheads="1"/>
          </p:cNvSpPr>
          <p:nvPr>
            <p:ph type="body" idx="1"/>
          </p:nvPr>
        </p:nvSpPr>
        <p:spPr/>
        <p:txBody>
          <a:bodyPr/>
          <a:lstStyle/>
          <a:p>
            <a:pPr eaLnBrk="1" hangingPunct="1"/>
            <a:r>
              <a:rPr lang="zh-CN" altLang="en-US">
                <a:ea typeface="方正楷体简体" pitchFamily="2" charset="-122"/>
              </a:rPr>
              <a:t>树形控件（</a:t>
            </a:r>
            <a:r>
              <a:rPr lang="en-US" altLang="zh-CN">
                <a:ea typeface="方正楷体简体" pitchFamily="2" charset="-122"/>
              </a:rPr>
              <a:t>Tree Control</a:t>
            </a:r>
            <a:r>
              <a:rPr lang="zh-CN" altLang="en-US">
                <a:ea typeface="方正楷体简体" pitchFamily="2" charset="-122"/>
              </a:rPr>
              <a:t>）用于显示具有层次结构的数据。该控件有一个根结点（</a:t>
            </a:r>
            <a:r>
              <a:rPr lang="en-US" altLang="zh-CN">
                <a:ea typeface="方正楷体简体" pitchFamily="2" charset="-122"/>
              </a:rPr>
              <a:t>Root</a:t>
            </a:r>
            <a:r>
              <a:rPr lang="zh-CN" altLang="en-US">
                <a:ea typeface="方正楷体简体" pitchFamily="2" charset="-122"/>
              </a:rPr>
              <a:t>），根结点下面有许多子结点。每个子结点又可以作为父结点拥有自己的子结点。</a:t>
            </a:r>
          </a:p>
          <a:p>
            <a:pPr eaLnBrk="1" hangingPunct="1"/>
            <a:r>
              <a:rPr lang="zh-CN" altLang="en-US">
                <a:ea typeface="方正楷体简体" pitchFamily="2" charset="-122"/>
              </a:rPr>
              <a:t>树形控件的风格可以通过其属性对话框的</a:t>
            </a:r>
            <a:r>
              <a:rPr lang="en-US" altLang="zh-CN">
                <a:ea typeface="方正楷体简体" pitchFamily="2" charset="-122"/>
              </a:rPr>
              <a:t>【Styles】</a:t>
            </a:r>
            <a:r>
              <a:rPr lang="zh-CN" altLang="en-US">
                <a:ea typeface="方正楷体简体" pitchFamily="2" charset="-122"/>
              </a:rPr>
              <a:t>和</a:t>
            </a:r>
            <a:r>
              <a:rPr lang="en-US" altLang="zh-CN">
                <a:ea typeface="方正楷体简体" pitchFamily="2" charset="-122"/>
              </a:rPr>
              <a:t>【More Styles】</a:t>
            </a:r>
            <a:r>
              <a:rPr lang="zh-CN" altLang="en-US">
                <a:ea typeface="方正楷体简体" pitchFamily="2" charset="-122"/>
              </a:rPr>
              <a:t>选项卡进行设置。树形控件的属性对话框如下图所示。</a:t>
            </a:r>
          </a:p>
        </p:txBody>
      </p:sp>
      <p:pic>
        <p:nvPicPr>
          <p:cNvPr id="158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789363"/>
            <a:ext cx="410527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7.5.1  </a:t>
            </a:r>
            <a:r>
              <a:rPr lang="zh-CN" altLang="en-US">
                <a:latin typeface="方正大标宋简体" pitchFamily="2" charset="-122"/>
                <a:ea typeface="方正大标宋简体" pitchFamily="2" charset="-122"/>
              </a:rPr>
              <a:t>树形控件</a:t>
            </a:r>
          </a:p>
        </p:txBody>
      </p:sp>
      <p:sp>
        <p:nvSpPr>
          <p:cNvPr id="159747" name="Rectangle 3"/>
          <p:cNvSpPr>
            <a:spLocks noGrp="1" noChangeArrowheads="1"/>
          </p:cNvSpPr>
          <p:nvPr>
            <p:ph type="body" idx="1"/>
          </p:nvPr>
        </p:nvSpPr>
        <p:spPr/>
        <p:txBody>
          <a:bodyPr/>
          <a:lstStyle/>
          <a:p>
            <a:pPr eaLnBrk="1" hangingPunct="1"/>
            <a:r>
              <a:rPr lang="en-US" altLang="zh-CN">
                <a:ea typeface="方正楷体简体" pitchFamily="2" charset="-122"/>
              </a:rPr>
              <a:t>【Styles】</a:t>
            </a:r>
            <a:r>
              <a:rPr lang="zh-CN" altLang="en-US">
                <a:ea typeface="方正楷体简体" pitchFamily="2" charset="-122"/>
              </a:rPr>
              <a:t>和</a:t>
            </a:r>
            <a:r>
              <a:rPr lang="en-US" altLang="zh-CN">
                <a:ea typeface="方正楷体简体" pitchFamily="2" charset="-122"/>
              </a:rPr>
              <a:t>【More Styles】</a:t>
            </a:r>
            <a:r>
              <a:rPr lang="zh-CN" altLang="en-US">
                <a:ea typeface="方正楷体简体" pitchFamily="2" charset="-122"/>
              </a:rPr>
              <a:t>选择卡常用属性及其含义如下表所示。</a:t>
            </a:r>
          </a:p>
          <a:p>
            <a:pPr eaLnBrk="1" hangingPunct="1"/>
            <a:endParaRPr lang="en-US" altLang="zh-CN"/>
          </a:p>
        </p:txBody>
      </p:sp>
      <p:pic>
        <p:nvPicPr>
          <p:cNvPr id="159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20938"/>
            <a:ext cx="6769100"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7.5.1  </a:t>
            </a:r>
            <a:r>
              <a:rPr lang="zh-CN" altLang="en-US">
                <a:latin typeface="方正大标宋简体" pitchFamily="2" charset="-122"/>
                <a:ea typeface="方正大标宋简体" pitchFamily="2" charset="-122"/>
              </a:rPr>
              <a:t>树形控件</a:t>
            </a:r>
          </a:p>
        </p:txBody>
      </p:sp>
      <p:sp>
        <p:nvSpPr>
          <p:cNvPr id="160771" name="Rectangle 3"/>
          <p:cNvSpPr>
            <a:spLocks noGrp="1" noChangeArrowheads="1"/>
          </p:cNvSpPr>
          <p:nvPr>
            <p:ph type="body" idx="1"/>
          </p:nvPr>
        </p:nvSpPr>
        <p:spPr/>
        <p:txBody>
          <a:bodyPr/>
          <a:lstStyle/>
          <a:p>
            <a:pPr eaLnBrk="1" hangingPunct="1"/>
            <a:r>
              <a:rPr lang="zh-CN" altLang="en-US">
                <a:ea typeface="方正楷体简体" pitchFamily="2" charset="-122"/>
              </a:rPr>
              <a:t>树形控件对应的</a:t>
            </a:r>
            <a:r>
              <a:rPr lang="en-US" altLang="zh-CN">
                <a:ea typeface="方正楷体简体" pitchFamily="2" charset="-122"/>
              </a:rPr>
              <a:t>MFC</a:t>
            </a:r>
            <a:r>
              <a:rPr lang="zh-CN" altLang="en-US">
                <a:ea typeface="方正楷体简体" pitchFamily="2" charset="-122"/>
              </a:rPr>
              <a:t>类为</a:t>
            </a:r>
            <a:r>
              <a:rPr lang="en-US" altLang="zh-CN">
                <a:ea typeface="方正楷体简体" pitchFamily="2" charset="-122"/>
              </a:rPr>
              <a:t>CTreeCtrl</a:t>
            </a:r>
            <a:r>
              <a:rPr lang="zh-CN" altLang="en-US">
                <a:ea typeface="方正楷体简体" pitchFamily="2" charset="-122"/>
              </a:rPr>
              <a:t>。</a:t>
            </a:r>
            <a:r>
              <a:rPr lang="en-US" altLang="zh-CN">
                <a:ea typeface="方正楷体简体" pitchFamily="2" charset="-122"/>
              </a:rPr>
              <a:t>CTreeCtrl</a:t>
            </a:r>
            <a:r>
              <a:rPr lang="zh-CN" altLang="en-US">
                <a:ea typeface="方正楷体简体" pitchFamily="2" charset="-122"/>
              </a:rPr>
              <a:t>类封装了对树形控件的大量操作。如果想要获取一个树形控件中的选项的项目，可以使用</a:t>
            </a:r>
            <a:r>
              <a:rPr lang="en-US" altLang="zh-CN">
                <a:ea typeface="方正楷体简体" pitchFamily="2" charset="-122"/>
              </a:rPr>
              <a:t>GetCount()</a:t>
            </a:r>
            <a:r>
              <a:rPr lang="zh-CN" altLang="en-US">
                <a:ea typeface="方正楷体简体" pitchFamily="2" charset="-122"/>
              </a:rPr>
              <a:t>函数。</a:t>
            </a:r>
            <a:r>
              <a:rPr lang="en-US" altLang="zh-CN">
                <a:ea typeface="方正楷体简体" pitchFamily="2" charset="-122"/>
              </a:rPr>
              <a:t>GetCount()</a:t>
            </a:r>
            <a:r>
              <a:rPr lang="zh-CN" altLang="en-US">
                <a:ea typeface="方正楷体简体" pitchFamily="2" charset="-122"/>
              </a:rPr>
              <a:t>函数的原型如下：</a:t>
            </a:r>
          </a:p>
          <a:p>
            <a:pPr eaLnBrk="1" hangingPunct="1"/>
            <a:r>
              <a:rPr lang="en-US" altLang="zh-CN">
                <a:ea typeface="方正楷体简体" pitchFamily="2" charset="-122"/>
              </a:rPr>
              <a:t>UINT GetCount( ) const;</a:t>
            </a:r>
          </a:p>
          <a:p>
            <a:pPr eaLnBrk="1" hangingPunct="1"/>
            <a:r>
              <a:rPr lang="zh-CN" altLang="en-US">
                <a:ea typeface="方正楷体简体" pitchFamily="2" charset="-122"/>
              </a:rPr>
              <a:t>如果想要查看一个结点是否存在子结点，可以使用</a:t>
            </a:r>
            <a:r>
              <a:rPr lang="en-US" altLang="zh-CN">
                <a:ea typeface="方正楷体简体" pitchFamily="2" charset="-122"/>
              </a:rPr>
              <a:t>ItemHasChildren()</a:t>
            </a:r>
            <a:r>
              <a:rPr lang="zh-CN" altLang="en-US">
                <a:ea typeface="方正楷体简体" pitchFamily="2" charset="-122"/>
              </a:rPr>
              <a:t>函数。</a:t>
            </a:r>
            <a:r>
              <a:rPr lang="en-US" altLang="zh-CN">
                <a:ea typeface="方正楷体简体" pitchFamily="2" charset="-122"/>
              </a:rPr>
              <a:t>ItemHasChildren()</a:t>
            </a:r>
            <a:r>
              <a:rPr lang="zh-CN" altLang="en-US">
                <a:ea typeface="方正楷体简体" pitchFamily="2" charset="-122"/>
              </a:rPr>
              <a:t>函数的原型如下：</a:t>
            </a:r>
          </a:p>
          <a:p>
            <a:pPr eaLnBrk="1" hangingPunct="1"/>
            <a:r>
              <a:rPr lang="en-US" altLang="zh-CN">
                <a:ea typeface="方正楷体简体" pitchFamily="2" charset="-122"/>
              </a:rPr>
              <a:t>Bool ItemHasChildren ( HTREEITEM hItem );</a:t>
            </a:r>
          </a:p>
          <a:p>
            <a:pPr eaLnBrk="1" hangingPunct="1"/>
            <a:r>
              <a:rPr lang="zh-CN" altLang="en-US">
                <a:ea typeface="方正楷体简体" pitchFamily="2" charset="-122"/>
              </a:rPr>
              <a:t>如果想要获取一个树形控件指定项的子项，可以使用</a:t>
            </a:r>
            <a:r>
              <a:rPr lang="en-US" altLang="zh-CN">
                <a:ea typeface="方正楷体简体" pitchFamily="2" charset="-122"/>
              </a:rPr>
              <a:t>GetChildItem()</a:t>
            </a:r>
            <a:r>
              <a:rPr lang="zh-CN" altLang="en-US">
                <a:ea typeface="方正楷体简体" pitchFamily="2" charset="-122"/>
              </a:rPr>
              <a:t>函数。</a:t>
            </a:r>
            <a:r>
              <a:rPr lang="en-US" altLang="zh-CN">
                <a:ea typeface="方正楷体简体" pitchFamily="2" charset="-122"/>
              </a:rPr>
              <a:t>GetChildItem()</a:t>
            </a:r>
            <a:r>
              <a:rPr lang="zh-CN" altLang="en-US">
                <a:ea typeface="方正楷体简体" pitchFamily="2" charset="-122"/>
              </a:rPr>
              <a:t>函数的原型如下：</a:t>
            </a:r>
          </a:p>
          <a:p>
            <a:pPr eaLnBrk="1" hangingPunct="1"/>
            <a:r>
              <a:rPr lang="en-US" altLang="zh-CN">
                <a:ea typeface="方正楷体简体" pitchFamily="2" charset="-122"/>
              </a:rPr>
              <a:t>HTREEITEM GetChildItem ( HTREEITEM hItem ) const;</a:t>
            </a:r>
          </a:p>
          <a:p>
            <a:pPr eaLnBrk="1" hangingPunct="1"/>
            <a:r>
              <a:rPr lang="zh-CN" altLang="en-US">
                <a:ea typeface="方正楷体简体" pitchFamily="2" charset="-122"/>
              </a:rPr>
              <a:t>如果想要获取一个树形控件指定项的父项，可以使用</a:t>
            </a:r>
            <a:r>
              <a:rPr lang="en-US" altLang="zh-CN">
                <a:ea typeface="方正楷体简体" pitchFamily="2" charset="-122"/>
              </a:rPr>
              <a:t>GetParentItem()</a:t>
            </a:r>
            <a:r>
              <a:rPr lang="zh-CN" altLang="en-US">
                <a:ea typeface="方正楷体简体" pitchFamily="2" charset="-122"/>
              </a:rPr>
              <a:t>函数。</a:t>
            </a:r>
            <a:r>
              <a:rPr lang="en-US" altLang="zh-CN">
                <a:ea typeface="方正楷体简体" pitchFamily="2" charset="-122"/>
              </a:rPr>
              <a:t>GetParentItem()</a:t>
            </a:r>
            <a:r>
              <a:rPr lang="zh-CN" altLang="en-US">
                <a:ea typeface="方正楷体简体" pitchFamily="2" charset="-122"/>
              </a:rPr>
              <a:t>函数的原型如下：</a:t>
            </a:r>
          </a:p>
          <a:p>
            <a:pPr eaLnBrk="1" hangingPunct="1"/>
            <a:r>
              <a:rPr lang="en-US" altLang="zh-CN">
                <a:ea typeface="方正楷体简体" pitchFamily="2" charset="-122"/>
              </a:rPr>
              <a:t>HTREEITEM GetParentItem ( HTREEITEM hItem ) const;</a:t>
            </a:r>
          </a:p>
          <a:p>
            <a:pPr eaLnBrk="1" hangingPunct="1"/>
            <a:endParaRPr lang="en-US"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7.5.1  </a:t>
            </a:r>
            <a:r>
              <a:rPr lang="zh-CN" altLang="en-US">
                <a:latin typeface="方正大标宋简体" pitchFamily="2" charset="-122"/>
                <a:ea typeface="方正大标宋简体" pitchFamily="2" charset="-122"/>
              </a:rPr>
              <a:t>树形控件</a:t>
            </a:r>
          </a:p>
        </p:txBody>
      </p:sp>
      <p:sp>
        <p:nvSpPr>
          <p:cNvPr id="161795" name="Rectangle 3"/>
          <p:cNvSpPr>
            <a:spLocks noGrp="1" noChangeArrowheads="1"/>
          </p:cNvSpPr>
          <p:nvPr>
            <p:ph type="body" idx="1"/>
          </p:nvPr>
        </p:nvSpPr>
        <p:spPr/>
        <p:txBody>
          <a:bodyPr/>
          <a:lstStyle/>
          <a:p>
            <a:pPr eaLnBrk="1" hangingPunct="1"/>
            <a:r>
              <a:rPr lang="zh-CN" altLang="en-US">
                <a:ea typeface="方正楷体简体" pitchFamily="2" charset="-122"/>
              </a:rPr>
              <a:t>如果想要获取一个树形控件的当前项，可以使用</a:t>
            </a:r>
            <a:r>
              <a:rPr lang="en-US" altLang="zh-CN">
                <a:ea typeface="方正楷体简体" pitchFamily="2" charset="-122"/>
              </a:rPr>
              <a:t>GetSelectItem()</a:t>
            </a:r>
            <a:r>
              <a:rPr lang="zh-CN" altLang="en-US">
                <a:ea typeface="方正楷体简体" pitchFamily="2" charset="-122"/>
              </a:rPr>
              <a:t>函数。</a:t>
            </a:r>
            <a:r>
              <a:rPr lang="en-US" altLang="zh-CN">
                <a:ea typeface="方正楷体简体" pitchFamily="2" charset="-122"/>
              </a:rPr>
              <a:t>GetSelectItem()</a:t>
            </a:r>
            <a:r>
              <a:rPr lang="zh-CN" altLang="en-US">
                <a:ea typeface="方正楷体简体" pitchFamily="2" charset="-122"/>
              </a:rPr>
              <a:t>函数的原型如下：</a:t>
            </a:r>
          </a:p>
          <a:p>
            <a:pPr eaLnBrk="1" hangingPunct="1"/>
            <a:r>
              <a:rPr lang="en-US" altLang="zh-CN">
                <a:ea typeface="方正楷体简体" pitchFamily="2" charset="-122"/>
              </a:rPr>
              <a:t>HTREEITEM GetSelectedItem( ) const;</a:t>
            </a:r>
          </a:p>
          <a:p>
            <a:pPr eaLnBrk="1" hangingPunct="1"/>
            <a:r>
              <a:rPr lang="zh-CN" altLang="en-US">
                <a:ea typeface="方正楷体简体" pitchFamily="2" charset="-122"/>
              </a:rPr>
              <a:t>如果想要获取获取一个树形控件指定项的根结点，可以使用</a:t>
            </a:r>
            <a:r>
              <a:rPr lang="en-US" altLang="zh-CN">
                <a:ea typeface="方正楷体简体" pitchFamily="2" charset="-122"/>
              </a:rPr>
              <a:t>GetRootItem()</a:t>
            </a:r>
            <a:r>
              <a:rPr lang="zh-CN" altLang="en-US">
                <a:ea typeface="方正楷体简体" pitchFamily="2" charset="-122"/>
              </a:rPr>
              <a:t>函数。</a:t>
            </a:r>
            <a:r>
              <a:rPr lang="en-US" altLang="zh-CN">
                <a:ea typeface="方正楷体简体" pitchFamily="2" charset="-122"/>
              </a:rPr>
              <a:t>GetRootItem()</a:t>
            </a:r>
            <a:r>
              <a:rPr lang="zh-CN" altLang="en-US">
                <a:ea typeface="方正楷体简体" pitchFamily="2" charset="-122"/>
              </a:rPr>
              <a:t>函数的原型如下：</a:t>
            </a:r>
          </a:p>
          <a:p>
            <a:pPr eaLnBrk="1" hangingPunct="1"/>
            <a:r>
              <a:rPr lang="en-US" altLang="zh-CN">
                <a:ea typeface="方正楷体简体" pitchFamily="2" charset="-122"/>
              </a:rPr>
              <a:t>HTREEITEM GetRootItem( ) const;</a:t>
            </a:r>
          </a:p>
          <a:p>
            <a:pPr eaLnBrk="1" hangingPunct="1"/>
            <a:r>
              <a:rPr lang="zh-CN" altLang="en-US">
                <a:ea typeface="方正楷体简体" pitchFamily="2" charset="-122"/>
              </a:rPr>
              <a:t>如果想要获取一个树形控件指定项的文本信息，可以使用</a:t>
            </a:r>
            <a:r>
              <a:rPr lang="en-US" altLang="zh-CN">
                <a:ea typeface="方正楷体简体" pitchFamily="2" charset="-122"/>
              </a:rPr>
              <a:t>GetItemText()</a:t>
            </a:r>
            <a:r>
              <a:rPr lang="zh-CN" altLang="en-US">
                <a:ea typeface="方正楷体简体" pitchFamily="2" charset="-122"/>
              </a:rPr>
              <a:t>函数。</a:t>
            </a:r>
            <a:r>
              <a:rPr lang="en-US" altLang="zh-CN">
                <a:ea typeface="方正楷体简体" pitchFamily="2" charset="-122"/>
              </a:rPr>
              <a:t>GetItemText()</a:t>
            </a:r>
            <a:r>
              <a:rPr lang="zh-CN" altLang="en-US">
                <a:ea typeface="方正楷体简体" pitchFamily="2" charset="-122"/>
              </a:rPr>
              <a:t>函数的原型如下：</a:t>
            </a:r>
          </a:p>
          <a:p>
            <a:pPr eaLnBrk="1" hangingPunct="1"/>
            <a:r>
              <a:rPr lang="en-US" altLang="zh-CN">
                <a:ea typeface="方正楷体简体" pitchFamily="2" charset="-122"/>
              </a:rPr>
              <a:t>CString GetItemText ( HTREEITEM hItem ) const;</a:t>
            </a:r>
          </a:p>
          <a:p>
            <a:pPr eaLnBrk="1" hangingPunct="1"/>
            <a:r>
              <a:rPr lang="zh-CN" altLang="en-US">
                <a:ea typeface="方正楷体简体" pitchFamily="2" charset="-122"/>
              </a:rPr>
              <a:t>如果想要设置一个树形控件指定项的文本信息，可以使用</a:t>
            </a:r>
            <a:r>
              <a:rPr lang="en-US" altLang="zh-CN">
                <a:ea typeface="方正楷体简体" pitchFamily="2" charset="-122"/>
              </a:rPr>
              <a:t>SetItemText()</a:t>
            </a:r>
            <a:r>
              <a:rPr lang="zh-CN" altLang="en-US">
                <a:ea typeface="方正楷体简体" pitchFamily="2" charset="-122"/>
              </a:rPr>
              <a:t>函数。</a:t>
            </a:r>
            <a:r>
              <a:rPr lang="en-US" altLang="zh-CN">
                <a:ea typeface="方正楷体简体" pitchFamily="2" charset="-122"/>
              </a:rPr>
              <a:t>SetItemText()</a:t>
            </a:r>
            <a:r>
              <a:rPr lang="zh-CN" altLang="en-US">
                <a:ea typeface="方正楷体简体" pitchFamily="2" charset="-122"/>
              </a:rPr>
              <a:t>函数的原型如下：</a:t>
            </a:r>
          </a:p>
          <a:p>
            <a:pPr eaLnBrk="1" hangingPunct="1"/>
            <a:r>
              <a:rPr lang="en-US" altLang="zh-CN">
                <a:ea typeface="方正楷体简体" pitchFamily="2" charset="-122"/>
              </a:rPr>
              <a:t>BOOL SetItemText ( HTREEITEM hItem,LPCTSTR lpszItem );</a:t>
            </a:r>
          </a:p>
          <a:p>
            <a:pPr eaLnBrk="1" hangingPunct="1"/>
            <a:endParaRPr lang="en-US"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7.5.1  </a:t>
            </a:r>
            <a:r>
              <a:rPr lang="zh-CN" altLang="en-US">
                <a:latin typeface="方正大标宋简体" pitchFamily="2" charset="-122"/>
                <a:ea typeface="方正大标宋简体" pitchFamily="2" charset="-122"/>
              </a:rPr>
              <a:t>树形控件</a:t>
            </a:r>
          </a:p>
        </p:txBody>
      </p:sp>
      <p:sp>
        <p:nvSpPr>
          <p:cNvPr id="162819" name="Rectangle 3"/>
          <p:cNvSpPr>
            <a:spLocks noGrp="1" noChangeArrowheads="1"/>
          </p:cNvSpPr>
          <p:nvPr>
            <p:ph type="body" idx="1"/>
          </p:nvPr>
        </p:nvSpPr>
        <p:spPr/>
        <p:txBody>
          <a:bodyPr/>
          <a:lstStyle/>
          <a:p>
            <a:pPr eaLnBrk="1" hangingPunct="1"/>
            <a:r>
              <a:rPr lang="zh-CN" altLang="en-US">
                <a:ea typeface="方正楷体简体" pitchFamily="2" charset="-122"/>
              </a:rPr>
              <a:t>如果想要在一个树形控件中插入一个新项，可以使用</a:t>
            </a:r>
            <a:r>
              <a:rPr lang="en-US" altLang="zh-CN">
                <a:ea typeface="方正楷体简体" pitchFamily="2" charset="-122"/>
              </a:rPr>
              <a:t>InsertItem()</a:t>
            </a:r>
            <a:r>
              <a:rPr lang="zh-CN" altLang="en-US">
                <a:ea typeface="方正楷体简体" pitchFamily="2" charset="-122"/>
              </a:rPr>
              <a:t>函数。</a:t>
            </a:r>
            <a:r>
              <a:rPr lang="en-US" altLang="zh-CN">
                <a:ea typeface="方正楷体简体" pitchFamily="2" charset="-122"/>
              </a:rPr>
              <a:t>InsertItem()</a:t>
            </a:r>
            <a:r>
              <a:rPr lang="zh-CN" altLang="en-US">
                <a:ea typeface="方正楷体简体" pitchFamily="2" charset="-122"/>
              </a:rPr>
              <a:t>函数的原型如下：</a:t>
            </a:r>
          </a:p>
          <a:p>
            <a:pPr eaLnBrk="1" hangingPunct="1"/>
            <a:r>
              <a:rPr lang="en-US" altLang="zh-CN">
                <a:ea typeface="方正楷体简体" pitchFamily="2" charset="-122"/>
              </a:rPr>
              <a:t>HTREEITEM InsertItem ( LPTVINSERTSTRUCT lpInsertStruct );</a:t>
            </a:r>
          </a:p>
          <a:p>
            <a:pPr eaLnBrk="1" hangingPunct="1"/>
            <a:r>
              <a:rPr lang="zh-CN" altLang="en-US">
                <a:ea typeface="方正楷体简体" pitchFamily="2" charset="-122"/>
              </a:rPr>
              <a:t>如果想要从一个树形控件中删除一个项，可以使用</a:t>
            </a:r>
            <a:r>
              <a:rPr lang="en-US" altLang="zh-CN">
                <a:ea typeface="方正楷体简体" pitchFamily="2" charset="-122"/>
              </a:rPr>
              <a:t>DeleteItem()</a:t>
            </a:r>
            <a:r>
              <a:rPr lang="zh-CN" altLang="en-US">
                <a:ea typeface="方正楷体简体" pitchFamily="2" charset="-122"/>
              </a:rPr>
              <a:t>函数。</a:t>
            </a:r>
            <a:r>
              <a:rPr lang="en-US" altLang="zh-CN">
                <a:ea typeface="方正楷体简体" pitchFamily="2" charset="-122"/>
              </a:rPr>
              <a:t>DeleteItem()</a:t>
            </a:r>
            <a:r>
              <a:rPr lang="zh-CN" altLang="en-US">
                <a:ea typeface="方正楷体简体" pitchFamily="2" charset="-122"/>
              </a:rPr>
              <a:t>函数的原型如下：</a:t>
            </a:r>
          </a:p>
          <a:p>
            <a:pPr eaLnBrk="1" hangingPunct="1"/>
            <a:r>
              <a:rPr lang="en-US" altLang="zh-CN">
                <a:ea typeface="方正楷体简体" pitchFamily="2" charset="-122"/>
              </a:rPr>
              <a:t>BOOL DeleteItem ( HTREEITEM hItem );</a:t>
            </a:r>
          </a:p>
          <a:p>
            <a:pPr eaLnBrk="1" hangingPunct="1"/>
            <a:r>
              <a:rPr lang="zh-CN" altLang="en-US">
                <a:ea typeface="方正楷体简体" pitchFamily="2" charset="-122"/>
              </a:rPr>
              <a:t>如果想要从一个树形控件中删除所有的项，可以使用</a:t>
            </a:r>
            <a:r>
              <a:rPr lang="en-US" altLang="zh-CN">
                <a:ea typeface="方正楷体简体" pitchFamily="2" charset="-122"/>
              </a:rPr>
              <a:t>DeleteAllItems()</a:t>
            </a:r>
            <a:r>
              <a:rPr lang="zh-CN" altLang="en-US">
                <a:ea typeface="方正楷体简体" pitchFamily="2" charset="-122"/>
              </a:rPr>
              <a:t>函数。</a:t>
            </a:r>
            <a:r>
              <a:rPr lang="en-US" altLang="zh-CN">
                <a:ea typeface="方正楷体简体" pitchFamily="2" charset="-122"/>
              </a:rPr>
              <a:t>DeleteAllItems()</a:t>
            </a:r>
            <a:r>
              <a:rPr lang="zh-CN" altLang="en-US">
                <a:ea typeface="方正楷体简体" pitchFamily="2" charset="-122"/>
              </a:rPr>
              <a:t>函数的原型如下：</a:t>
            </a:r>
          </a:p>
          <a:p>
            <a:pPr eaLnBrk="1" hangingPunct="1"/>
            <a:r>
              <a:rPr lang="en-US" altLang="zh-CN">
                <a:ea typeface="方正楷体简体" pitchFamily="2" charset="-122"/>
              </a:rPr>
              <a:t>BOOL DeleteAllItems( );</a:t>
            </a:r>
          </a:p>
          <a:p>
            <a:pPr eaLnBrk="1" hangingPunct="1"/>
            <a:r>
              <a:rPr lang="zh-CN" altLang="en-US">
                <a:ea typeface="方正楷体简体" pitchFamily="2" charset="-122"/>
              </a:rPr>
              <a:t>如果想要一个树形控件在生成时，将所有的结点都展开，可以使用</a:t>
            </a:r>
            <a:r>
              <a:rPr lang="en-US" altLang="zh-CN">
                <a:ea typeface="方正楷体简体" pitchFamily="2" charset="-122"/>
              </a:rPr>
              <a:t>Expand()</a:t>
            </a:r>
            <a:r>
              <a:rPr lang="zh-CN" altLang="en-US">
                <a:ea typeface="方正楷体简体" pitchFamily="2" charset="-122"/>
              </a:rPr>
              <a:t>函数。</a:t>
            </a:r>
            <a:r>
              <a:rPr lang="en-US" altLang="zh-CN">
                <a:ea typeface="方正楷体简体" pitchFamily="2" charset="-122"/>
              </a:rPr>
              <a:t>Expand()</a:t>
            </a:r>
            <a:r>
              <a:rPr lang="zh-CN" altLang="en-US">
                <a:ea typeface="方正楷体简体" pitchFamily="2" charset="-122"/>
              </a:rPr>
              <a:t>函数的原型如下：</a:t>
            </a:r>
          </a:p>
          <a:p>
            <a:pPr eaLnBrk="1" hangingPunct="1"/>
            <a:r>
              <a:rPr lang="en-US" altLang="zh-CN">
                <a:ea typeface="方正楷体简体" pitchFamily="2" charset="-122"/>
              </a:rPr>
              <a:t>BOOL Expand ( HTREEITEM hItem,UINT nCode );</a:t>
            </a:r>
          </a:p>
          <a:p>
            <a:pPr eaLnBrk="1" hangingPunct="1"/>
            <a:endParaRPr lang="en-US" altLang="zh-C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7.5.2  </a:t>
            </a:r>
            <a:r>
              <a:rPr lang="zh-CN" altLang="en-US">
                <a:latin typeface="方正大标宋简体" pitchFamily="2" charset="-122"/>
                <a:ea typeface="方正大标宋简体" pitchFamily="2" charset="-122"/>
              </a:rPr>
              <a:t>列表视图控件</a:t>
            </a:r>
          </a:p>
        </p:txBody>
      </p:sp>
      <p:sp>
        <p:nvSpPr>
          <p:cNvPr id="163843" name="Rectangle 3"/>
          <p:cNvSpPr>
            <a:spLocks noGrp="1" noChangeArrowheads="1"/>
          </p:cNvSpPr>
          <p:nvPr>
            <p:ph type="body" idx="1"/>
          </p:nvPr>
        </p:nvSpPr>
        <p:spPr/>
        <p:txBody>
          <a:bodyPr/>
          <a:lstStyle/>
          <a:p>
            <a:pPr eaLnBrk="1" hangingPunct="1"/>
            <a:r>
              <a:rPr lang="zh-CN" altLang="en-US">
                <a:ea typeface="方正楷体简体" pitchFamily="2" charset="-122"/>
              </a:rPr>
              <a:t>列表视图控件（</a:t>
            </a:r>
            <a:r>
              <a:rPr lang="en-US" altLang="zh-CN">
                <a:ea typeface="方正楷体简体" pitchFamily="2" charset="-122"/>
              </a:rPr>
              <a:t>List Control</a:t>
            </a:r>
            <a:r>
              <a:rPr lang="zh-CN" altLang="en-US">
                <a:ea typeface="方正楷体简体" pitchFamily="2" charset="-122"/>
              </a:rPr>
              <a:t>）以列表的形式显示数据。通常情况下，在显示数据库中的记录时会用到该控件。列表视图控件的风格可以通过其属性对话框进行设置。列表视图控件的属性对话框如下图所示。</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en-US" altLang="zh-CN">
              <a:ea typeface="方正楷体简体" pitchFamily="2" charset="-122"/>
            </a:endParaRPr>
          </a:p>
        </p:txBody>
      </p:sp>
      <p:pic>
        <p:nvPicPr>
          <p:cNvPr id="163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213100"/>
            <a:ext cx="403225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7.5.2  </a:t>
            </a:r>
            <a:r>
              <a:rPr lang="zh-CN" altLang="en-US">
                <a:latin typeface="方正大标宋简体" pitchFamily="2" charset="-122"/>
                <a:ea typeface="方正大标宋简体" pitchFamily="2" charset="-122"/>
              </a:rPr>
              <a:t>列表视图控件</a:t>
            </a:r>
          </a:p>
        </p:txBody>
      </p:sp>
      <p:sp>
        <p:nvSpPr>
          <p:cNvPr id="164867" name="Rectangle 3"/>
          <p:cNvSpPr>
            <a:spLocks noGrp="1" noChangeArrowheads="1"/>
          </p:cNvSpPr>
          <p:nvPr>
            <p:ph type="body" idx="1"/>
          </p:nvPr>
        </p:nvSpPr>
        <p:spPr/>
        <p:txBody>
          <a:bodyPr/>
          <a:lstStyle/>
          <a:p>
            <a:pPr eaLnBrk="1" hangingPunct="1"/>
            <a:r>
              <a:rPr lang="zh-CN" altLang="en-US">
                <a:ea typeface="方正楷体简体" pitchFamily="2" charset="-122"/>
              </a:rPr>
              <a:t>列表视图控件中常用属性及其各属性的说明如下表所示。</a:t>
            </a:r>
          </a:p>
        </p:txBody>
      </p:sp>
      <p:pic>
        <p:nvPicPr>
          <p:cNvPr id="164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2205038"/>
            <a:ext cx="6410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spcBef>
                <a:spcPts val="3000"/>
              </a:spcBef>
              <a:spcAft>
                <a:spcPts val="3000"/>
              </a:spcAft>
            </a:pPr>
            <a:br>
              <a:rPr lang="en-US" altLang="zh-CN" sz="2800"/>
            </a:br>
            <a:r>
              <a:rPr lang="en-US" altLang="zh-CN" sz="2800"/>
              <a:t>1.2.6  Visual C++</a:t>
            </a:r>
            <a:r>
              <a:rPr lang="zh-CN" altLang="en-US" sz="2800"/>
              <a:t>中的文件扩展名</a:t>
            </a:r>
            <a:br>
              <a:rPr lang="zh-CN" altLang="en-US" sz="2800"/>
            </a:br>
            <a:endParaRPr lang="zh-CN" altLang="en-US" sz="2800"/>
          </a:p>
        </p:txBody>
      </p:sp>
      <p:sp>
        <p:nvSpPr>
          <p:cNvPr id="18435" name="Rectangle 3"/>
          <p:cNvSpPr>
            <a:spLocks noGrp="1" noChangeArrowheads="1"/>
          </p:cNvSpPr>
          <p:nvPr>
            <p:ph type="body" idx="1"/>
          </p:nvPr>
        </p:nvSpPr>
        <p:spPr/>
        <p:txBody>
          <a:bodyPr/>
          <a:lstStyle/>
          <a:p>
            <a:pPr eaLnBrk="1" hangingPunct="1"/>
            <a:r>
              <a:rPr lang="zh-CN" altLang="en-US"/>
              <a:t>了解这些不同的扩展名文件，对于理解</a:t>
            </a:r>
            <a:r>
              <a:rPr lang="en-US" altLang="zh-CN"/>
              <a:t>Visual C++6.0</a:t>
            </a:r>
            <a:r>
              <a:rPr lang="zh-CN" altLang="en-US"/>
              <a:t>如何组织和管理项目文件是很有必要的。有关这些文件扩展名及其说明，如下表所示。</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708275"/>
            <a:ext cx="6324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7.5.2  </a:t>
            </a:r>
            <a:r>
              <a:rPr lang="zh-CN" altLang="en-US">
                <a:latin typeface="方正大标宋简体" pitchFamily="2" charset="-122"/>
                <a:ea typeface="方正大标宋简体" pitchFamily="2" charset="-122"/>
              </a:rPr>
              <a:t>列表视图控件</a:t>
            </a:r>
          </a:p>
        </p:txBody>
      </p:sp>
      <p:sp>
        <p:nvSpPr>
          <p:cNvPr id="165891" name="Rectangle 3"/>
          <p:cNvSpPr>
            <a:spLocks noGrp="1" noChangeArrowheads="1"/>
          </p:cNvSpPr>
          <p:nvPr>
            <p:ph type="body" idx="1"/>
          </p:nvPr>
        </p:nvSpPr>
        <p:spPr/>
        <p:txBody>
          <a:bodyPr/>
          <a:lstStyle/>
          <a:p>
            <a:pPr eaLnBrk="1" hangingPunct="1">
              <a:lnSpc>
                <a:spcPct val="80000"/>
              </a:lnSpc>
            </a:pPr>
            <a:r>
              <a:rPr lang="zh-CN" altLang="en-US" sz="1800">
                <a:ea typeface="方正楷体简体" pitchFamily="2" charset="-122"/>
              </a:rPr>
              <a:t>列表视图控件对应的</a:t>
            </a:r>
            <a:r>
              <a:rPr lang="en-US" altLang="zh-CN" sz="1800">
                <a:ea typeface="方正楷体简体" pitchFamily="2" charset="-122"/>
              </a:rPr>
              <a:t>MFC</a:t>
            </a:r>
            <a:r>
              <a:rPr lang="zh-CN" altLang="en-US" sz="1800">
                <a:ea typeface="方正楷体简体" pitchFamily="2" charset="-122"/>
              </a:rPr>
              <a:t>类为</a:t>
            </a:r>
            <a:r>
              <a:rPr lang="en-US" altLang="zh-CN" sz="1800">
                <a:ea typeface="方正楷体简体" pitchFamily="2" charset="-122"/>
              </a:rPr>
              <a:t>CListCtrl</a:t>
            </a:r>
            <a:r>
              <a:rPr lang="zh-CN" altLang="en-US" sz="1800">
                <a:ea typeface="方正楷体简体" pitchFamily="2" charset="-122"/>
              </a:rPr>
              <a:t>。</a:t>
            </a:r>
            <a:r>
              <a:rPr lang="en-US" altLang="zh-CN" sz="1800">
                <a:ea typeface="方正楷体简体" pitchFamily="2" charset="-122"/>
              </a:rPr>
              <a:t>CListCtrl</a:t>
            </a:r>
            <a:r>
              <a:rPr lang="zh-CN" altLang="en-US" sz="1800">
                <a:ea typeface="方正楷体简体" pitchFamily="2" charset="-122"/>
              </a:rPr>
              <a:t>类中封装了大量对列表视图控件的操作。</a:t>
            </a:r>
          </a:p>
          <a:p>
            <a:pPr eaLnBrk="1" hangingPunct="1">
              <a:lnSpc>
                <a:spcPct val="80000"/>
              </a:lnSpc>
            </a:pPr>
            <a:r>
              <a:rPr lang="zh-CN" altLang="en-US" sz="1800">
                <a:ea typeface="方正楷体简体" pitchFamily="2" charset="-122"/>
              </a:rPr>
              <a:t>如果想要获取一个条目的状态，可以使用</a:t>
            </a:r>
            <a:r>
              <a:rPr lang="en-US" altLang="zh-CN" sz="1800">
                <a:ea typeface="方正楷体简体" pitchFamily="2" charset="-122"/>
              </a:rPr>
              <a:t>GetItemState()</a:t>
            </a:r>
            <a:r>
              <a:rPr lang="zh-CN" altLang="en-US" sz="1800">
                <a:ea typeface="方正楷体简体" pitchFamily="2" charset="-122"/>
              </a:rPr>
              <a:t>函数。该函数的原型如下：</a:t>
            </a:r>
          </a:p>
          <a:p>
            <a:pPr eaLnBrk="1" hangingPunct="1">
              <a:lnSpc>
                <a:spcPct val="80000"/>
              </a:lnSpc>
            </a:pPr>
            <a:r>
              <a:rPr lang="en-US" altLang="zh-CN" sz="1800">
                <a:ea typeface="方正楷体简体" pitchFamily="2" charset="-122"/>
              </a:rPr>
              <a:t>UINT GetItemState ( int nItem , UINT nMask ) const;</a:t>
            </a:r>
          </a:p>
          <a:p>
            <a:pPr eaLnBrk="1" hangingPunct="1">
              <a:lnSpc>
                <a:spcPct val="80000"/>
              </a:lnSpc>
            </a:pPr>
            <a:r>
              <a:rPr lang="zh-CN" altLang="en-US" sz="1800">
                <a:ea typeface="方正楷体简体" pitchFamily="2" charset="-122"/>
              </a:rPr>
              <a:t>如果想要改变一个条目的状态，可以使用</a:t>
            </a:r>
            <a:r>
              <a:rPr lang="en-US" altLang="zh-CN" sz="1800">
                <a:ea typeface="方正楷体简体" pitchFamily="2" charset="-122"/>
              </a:rPr>
              <a:t>SetItemState()</a:t>
            </a:r>
            <a:r>
              <a:rPr lang="zh-CN" altLang="en-US" sz="1800">
                <a:ea typeface="方正楷体简体" pitchFamily="2" charset="-122"/>
              </a:rPr>
              <a:t>函数。该函数的原型如下：</a:t>
            </a:r>
          </a:p>
          <a:p>
            <a:pPr eaLnBrk="1" hangingPunct="1">
              <a:lnSpc>
                <a:spcPct val="80000"/>
              </a:lnSpc>
            </a:pPr>
            <a:r>
              <a:rPr lang="en-US" altLang="zh-CN" sz="1800">
                <a:ea typeface="方正楷体简体" pitchFamily="2" charset="-122"/>
              </a:rPr>
              <a:t>BOOL SetItemState ( int nItem , LVITEM* pItem );</a:t>
            </a:r>
          </a:p>
          <a:p>
            <a:pPr eaLnBrk="1" hangingPunct="1">
              <a:lnSpc>
                <a:spcPct val="80000"/>
              </a:lnSpc>
            </a:pPr>
            <a:r>
              <a:rPr lang="en-US" altLang="zh-CN" sz="1800">
                <a:ea typeface="方正楷体简体" pitchFamily="2" charset="-122"/>
              </a:rPr>
              <a:t>BOOL SetItemState ( int nItem , UINT nState , UINT nMask );</a:t>
            </a:r>
          </a:p>
          <a:p>
            <a:pPr eaLnBrk="1" hangingPunct="1">
              <a:lnSpc>
                <a:spcPct val="80000"/>
              </a:lnSpc>
            </a:pPr>
            <a:r>
              <a:rPr lang="zh-CN" altLang="en-US" sz="1800">
                <a:ea typeface="方正楷体简体" pitchFamily="2" charset="-122"/>
              </a:rPr>
              <a:t>如果想要获取一个条目的文本，可以使用</a:t>
            </a:r>
            <a:r>
              <a:rPr lang="en-US" altLang="zh-CN" sz="1800">
                <a:ea typeface="方正楷体简体" pitchFamily="2" charset="-122"/>
              </a:rPr>
              <a:t>GetItemText()</a:t>
            </a:r>
            <a:r>
              <a:rPr lang="zh-CN" altLang="en-US" sz="1800">
                <a:ea typeface="方正楷体简体" pitchFamily="2" charset="-122"/>
              </a:rPr>
              <a:t>函数。该函数的原型如下：</a:t>
            </a:r>
          </a:p>
          <a:p>
            <a:pPr eaLnBrk="1" hangingPunct="1">
              <a:lnSpc>
                <a:spcPct val="80000"/>
              </a:lnSpc>
            </a:pPr>
            <a:r>
              <a:rPr lang="en-US" altLang="zh-CN" sz="1800">
                <a:ea typeface="方正楷体简体" pitchFamily="2" charset="-122"/>
              </a:rPr>
              <a:t>int GetItemText ( int nItem , int nSubItem , LPTSTR lpszText , int nLen ) const;</a:t>
            </a:r>
          </a:p>
          <a:p>
            <a:pPr eaLnBrk="1" hangingPunct="1">
              <a:lnSpc>
                <a:spcPct val="80000"/>
              </a:lnSpc>
            </a:pPr>
            <a:r>
              <a:rPr lang="en-US" altLang="zh-CN" sz="1800">
                <a:ea typeface="方正楷体简体" pitchFamily="2" charset="-122"/>
              </a:rPr>
              <a:t>CString GetItemText ( int nItem , int nSubItem ) const;</a:t>
            </a:r>
          </a:p>
          <a:p>
            <a:pPr eaLnBrk="1" hangingPunct="1">
              <a:lnSpc>
                <a:spcPct val="80000"/>
              </a:lnSpc>
            </a:pPr>
            <a:r>
              <a:rPr lang="zh-CN" altLang="en-US" sz="1800">
                <a:ea typeface="方正楷体简体" pitchFamily="2" charset="-122"/>
              </a:rPr>
              <a:t>如果想要改变一个条目的文本，可以使用</a:t>
            </a:r>
            <a:r>
              <a:rPr lang="en-US" altLang="zh-CN" sz="1800">
                <a:ea typeface="方正楷体简体" pitchFamily="2" charset="-122"/>
              </a:rPr>
              <a:t>SetItemText()</a:t>
            </a:r>
            <a:r>
              <a:rPr lang="zh-CN" altLang="en-US" sz="1800">
                <a:ea typeface="方正楷体简体" pitchFamily="2" charset="-122"/>
              </a:rPr>
              <a:t>函数。该函数的原型如下：</a:t>
            </a:r>
          </a:p>
          <a:p>
            <a:pPr eaLnBrk="1" hangingPunct="1">
              <a:lnSpc>
                <a:spcPct val="80000"/>
              </a:lnSpc>
            </a:pPr>
            <a:r>
              <a:rPr lang="en-US" altLang="zh-CN" sz="1800">
                <a:ea typeface="方正楷体简体" pitchFamily="2" charset="-122"/>
              </a:rPr>
              <a:t>BOOL SetItemText ( int nItem , int nSubItem , LPCTSTR lpszText );</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7.5.2  </a:t>
            </a:r>
            <a:r>
              <a:rPr lang="zh-CN" altLang="en-US">
                <a:latin typeface="方正大标宋简体" pitchFamily="2" charset="-122"/>
                <a:ea typeface="方正大标宋简体" pitchFamily="2" charset="-122"/>
              </a:rPr>
              <a:t>列表视图控件</a:t>
            </a:r>
          </a:p>
        </p:txBody>
      </p:sp>
      <p:sp>
        <p:nvSpPr>
          <p:cNvPr id="166915" name="Rectangle 3"/>
          <p:cNvSpPr>
            <a:spLocks noGrp="1" noChangeArrowheads="1"/>
          </p:cNvSpPr>
          <p:nvPr>
            <p:ph type="body" idx="1"/>
          </p:nvPr>
        </p:nvSpPr>
        <p:spPr/>
        <p:txBody>
          <a:bodyPr/>
          <a:lstStyle/>
          <a:p>
            <a:pPr eaLnBrk="1" hangingPunct="1"/>
            <a:r>
              <a:rPr lang="zh-CN" altLang="en-US" sz="1800">
                <a:ea typeface="方正楷体简体" pitchFamily="2" charset="-122"/>
              </a:rPr>
              <a:t>如果想要查找具有特定字符的条目，可以使用</a:t>
            </a:r>
            <a:r>
              <a:rPr lang="en-US" altLang="zh-CN" sz="1800">
                <a:ea typeface="方正楷体简体" pitchFamily="2" charset="-122"/>
              </a:rPr>
              <a:t>FindItem()</a:t>
            </a:r>
            <a:r>
              <a:rPr lang="zh-CN" altLang="en-US" sz="1800">
                <a:ea typeface="方正楷体简体" pitchFamily="2" charset="-122"/>
              </a:rPr>
              <a:t>函数。该函数的原型如下：</a:t>
            </a:r>
          </a:p>
          <a:p>
            <a:pPr eaLnBrk="1" hangingPunct="1"/>
            <a:r>
              <a:rPr lang="en-US" altLang="zh-CN" sz="1800">
                <a:ea typeface="方正楷体简体" pitchFamily="2" charset="-122"/>
              </a:rPr>
              <a:t>int FindItem ( LVFINDINFO* pFindInfo,int nStart = -1 ) const;</a:t>
            </a:r>
          </a:p>
          <a:p>
            <a:pPr eaLnBrk="1" hangingPunct="1"/>
            <a:r>
              <a:rPr lang="zh-CN" altLang="en-US" sz="1800">
                <a:ea typeface="方正楷体简体" pitchFamily="2" charset="-122"/>
              </a:rPr>
              <a:t>如果想要将所有的条目排序，可以使用</a:t>
            </a:r>
            <a:r>
              <a:rPr lang="en-US" altLang="zh-CN" sz="1800">
                <a:ea typeface="方正楷体简体" pitchFamily="2" charset="-122"/>
              </a:rPr>
              <a:t>SortItems()</a:t>
            </a:r>
            <a:r>
              <a:rPr lang="zh-CN" altLang="en-US" sz="1800">
                <a:ea typeface="方正楷体简体" pitchFamily="2" charset="-122"/>
              </a:rPr>
              <a:t>函数。该函数的原型如下：</a:t>
            </a:r>
          </a:p>
          <a:p>
            <a:pPr eaLnBrk="1" hangingPunct="1"/>
            <a:r>
              <a:rPr lang="en-US" altLang="zh-CN" sz="1800">
                <a:ea typeface="方正楷体简体" pitchFamily="2" charset="-122"/>
              </a:rPr>
              <a:t>BOOL SortItems ( PFNLVCOMPARE pfnCompare , DWORD_PTR dwData );</a:t>
            </a:r>
          </a:p>
          <a:p>
            <a:pPr eaLnBrk="1" hangingPunct="1"/>
            <a:r>
              <a:rPr lang="zh-CN" altLang="en-US" sz="1800">
                <a:ea typeface="方正楷体简体" pitchFamily="2" charset="-122"/>
              </a:rPr>
              <a:t>如果想要插入新的一列，可以使用</a:t>
            </a:r>
            <a:r>
              <a:rPr lang="en-US" altLang="zh-CN" sz="1800">
                <a:ea typeface="方正楷体简体" pitchFamily="2" charset="-122"/>
              </a:rPr>
              <a:t>InsertColumn()</a:t>
            </a:r>
            <a:r>
              <a:rPr lang="zh-CN" altLang="en-US" sz="1800">
                <a:ea typeface="方正楷体简体" pitchFamily="2" charset="-122"/>
              </a:rPr>
              <a:t>函数。该函数的原型如下：</a:t>
            </a:r>
          </a:p>
          <a:p>
            <a:pPr eaLnBrk="1" hangingPunct="1"/>
            <a:r>
              <a:rPr lang="en-US" altLang="zh-CN" sz="1800">
                <a:ea typeface="方正楷体简体" pitchFamily="2" charset="-122"/>
              </a:rPr>
              <a:t>int InsertColumn(int nCol,const LVCOLUMN* pColumn);</a:t>
            </a:r>
          </a:p>
          <a:p>
            <a:pPr eaLnBrk="1" hangingPunct="1"/>
            <a:r>
              <a:rPr lang="en-US" altLang="zh-CN" sz="1800">
                <a:ea typeface="方正楷体简体" pitchFamily="2" charset="-122"/>
              </a:rPr>
              <a:t>int InsertColumn ( int nCol,LPCTSTR lpszColumnHeading,int nFormat = LVCFMT_LEFT,</a:t>
            </a:r>
          </a:p>
          <a:p>
            <a:pPr eaLnBrk="1" hangingPunct="1"/>
            <a:r>
              <a:rPr lang="en-US" altLang="zh-CN" sz="1800">
                <a:ea typeface="方正楷体简体" pitchFamily="2" charset="-122"/>
              </a:rPr>
              <a:t>   int nWidth = -1 , int nSubItem = -1 );</a:t>
            </a:r>
          </a:p>
          <a:p>
            <a:pPr eaLnBrk="1" hangingPunct="1"/>
            <a:r>
              <a:rPr lang="zh-CN" altLang="en-US" sz="1800">
                <a:ea typeface="方正楷体简体" pitchFamily="2" charset="-122"/>
              </a:rPr>
              <a:t>如果想要删除一列，可以使用</a:t>
            </a:r>
            <a:r>
              <a:rPr lang="en-US" altLang="zh-CN" sz="1800">
                <a:ea typeface="方正楷体简体" pitchFamily="2" charset="-122"/>
              </a:rPr>
              <a:t>DeleteColumn()</a:t>
            </a:r>
            <a:r>
              <a:rPr lang="zh-CN" altLang="en-US" sz="1800">
                <a:ea typeface="方正楷体简体" pitchFamily="2" charset="-122"/>
              </a:rPr>
              <a:t>函数。该函数的作用如下：</a:t>
            </a:r>
          </a:p>
          <a:p>
            <a:pPr eaLnBrk="1" hangingPunct="1"/>
            <a:r>
              <a:rPr lang="en-US" altLang="zh-CN" sz="1800">
                <a:ea typeface="方正楷体简体" pitchFamily="2" charset="-122"/>
              </a:rPr>
              <a:t>BOOL DeleteColumn ( int nCol );</a:t>
            </a:r>
            <a:endParaRPr lang="en-US" altLang="zh-CN" sz="180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7.5.2  </a:t>
            </a:r>
            <a:r>
              <a:rPr lang="zh-CN" altLang="en-US">
                <a:latin typeface="方正大标宋简体" pitchFamily="2" charset="-122"/>
                <a:ea typeface="方正大标宋简体" pitchFamily="2" charset="-122"/>
              </a:rPr>
              <a:t>列表视图控件</a:t>
            </a:r>
          </a:p>
        </p:txBody>
      </p:sp>
      <p:sp>
        <p:nvSpPr>
          <p:cNvPr id="167939" name="Rectangle 3"/>
          <p:cNvSpPr>
            <a:spLocks noGrp="1" noChangeArrowheads="1"/>
          </p:cNvSpPr>
          <p:nvPr>
            <p:ph type="body" idx="1"/>
          </p:nvPr>
        </p:nvSpPr>
        <p:spPr/>
        <p:txBody>
          <a:bodyPr/>
          <a:lstStyle/>
          <a:p>
            <a:pPr eaLnBrk="1" hangingPunct="1">
              <a:lnSpc>
                <a:spcPct val="90000"/>
              </a:lnSpc>
            </a:pPr>
            <a:r>
              <a:rPr lang="zh-CN" altLang="en-US" sz="1800">
                <a:ea typeface="方正楷体简体" pitchFamily="2" charset="-122"/>
              </a:rPr>
              <a:t>如果想要准备一个列表视图控件以添加大量的项，可以使用</a:t>
            </a:r>
            <a:r>
              <a:rPr lang="en-US" altLang="zh-CN" sz="1800">
                <a:ea typeface="方正楷体简体" pitchFamily="2" charset="-122"/>
              </a:rPr>
              <a:t>SetItemCount</a:t>
            </a:r>
            <a:r>
              <a:rPr lang="zh-CN" altLang="en-US" sz="1800">
                <a:ea typeface="方正楷体简体" pitchFamily="2" charset="-122"/>
              </a:rPr>
              <a:t>函数。该函数的原型如下：</a:t>
            </a:r>
          </a:p>
          <a:p>
            <a:pPr eaLnBrk="1" hangingPunct="1">
              <a:lnSpc>
                <a:spcPct val="90000"/>
              </a:lnSpc>
            </a:pPr>
            <a:r>
              <a:rPr lang="en-US" altLang="zh-CN" sz="1800">
                <a:ea typeface="方正楷体简体" pitchFamily="2" charset="-122"/>
              </a:rPr>
              <a:t>void SetItemCount ( int nItems );</a:t>
            </a:r>
          </a:p>
          <a:p>
            <a:pPr eaLnBrk="1" hangingPunct="1">
              <a:lnSpc>
                <a:spcPct val="90000"/>
              </a:lnSpc>
            </a:pPr>
            <a:r>
              <a:rPr lang="zh-CN" altLang="en-US" sz="1800">
                <a:ea typeface="方正楷体简体" pitchFamily="2" charset="-122"/>
              </a:rPr>
              <a:t>如果想要添加一个新的条目，可以使用</a:t>
            </a:r>
            <a:r>
              <a:rPr lang="en-US" altLang="zh-CN" sz="1800">
                <a:ea typeface="方正楷体简体" pitchFamily="2" charset="-122"/>
              </a:rPr>
              <a:t>InsertItem()</a:t>
            </a:r>
            <a:r>
              <a:rPr lang="zh-CN" altLang="en-US" sz="1800">
                <a:ea typeface="方正楷体简体" pitchFamily="2" charset="-122"/>
              </a:rPr>
              <a:t>函数。该函数的原型如下：</a:t>
            </a:r>
          </a:p>
          <a:p>
            <a:pPr eaLnBrk="1" hangingPunct="1">
              <a:lnSpc>
                <a:spcPct val="90000"/>
              </a:lnSpc>
            </a:pPr>
            <a:r>
              <a:rPr lang="en-US" altLang="zh-CN" sz="1800">
                <a:ea typeface="方正楷体简体" pitchFamily="2" charset="-122"/>
              </a:rPr>
              <a:t>int InsertItem ( const LVITEM* pItem );</a:t>
            </a:r>
          </a:p>
          <a:p>
            <a:pPr eaLnBrk="1" hangingPunct="1">
              <a:lnSpc>
                <a:spcPct val="90000"/>
              </a:lnSpc>
            </a:pPr>
            <a:r>
              <a:rPr lang="en-US" altLang="zh-CN" sz="1800">
                <a:ea typeface="方正楷体简体" pitchFamily="2" charset="-122"/>
              </a:rPr>
              <a:t>int InsertItem ( int nItem , LPCTSTR lpszItem );</a:t>
            </a:r>
          </a:p>
          <a:p>
            <a:pPr eaLnBrk="1" hangingPunct="1">
              <a:lnSpc>
                <a:spcPct val="90000"/>
              </a:lnSpc>
            </a:pPr>
            <a:r>
              <a:rPr lang="en-US" altLang="zh-CN" sz="1800">
                <a:ea typeface="方正楷体简体" pitchFamily="2" charset="-122"/>
              </a:rPr>
              <a:t>int InsertItem ( int nItem , LPCTSTR lpszItem , int nImage );</a:t>
            </a:r>
          </a:p>
          <a:p>
            <a:pPr eaLnBrk="1" hangingPunct="1">
              <a:lnSpc>
                <a:spcPct val="90000"/>
              </a:lnSpc>
            </a:pPr>
            <a:r>
              <a:rPr lang="en-US" altLang="zh-CN" sz="1800">
                <a:ea typeface="方正楷体简体" pitchFamily="2" charset="-122"/>
              </a:rPr>
              <a:t>int InsertItem(UINT nMask,int nItem,LPCTSTR lpszItem,UINT nState,</a:t>
            </a:r>
          </a:p>
          <a:p>
            <a:pPr eaLnBrk="1" hangingPunct="1">
              <a:lnSpc>
                <a:spcPct val="90000"/>
              </a:lnSpc>
            </a:pPr>
            <a:r>
              <a:rPr lang="en-US" altLang="zh-CN" sz="1800">
                <a:ea typeface="方正楷体简体" pitchFamily="2" charset="-122"/>
              </a:rPr>
              <a:t>UINT nStateMask,int nImage,LPARAM lParam);</a:t>
            </a:r>
          </a:p>
          <a:p>
            <a:pPr eaLnBrk="1" hangingPunct="1">
              <a:lnSpc>
                <a:spcPct val="90000"/>
              </a:lnSpc>
            </a:pPr>
            <a:r>
              <a:rPr lang="zh-CN" altLang="en-US" sz="1800">
                <a:ea typeface="方正楷体简体" pitchFamily="2" charset="-122"/>
              </a:rPr>
              <a:t>如果想要删除一个条目，可以使用</a:t>
            </a:r>
            <a:r>
              <a:rPr lang="en-US" altLang="zh-CN" sz="1800">
                <a:ea typeface="方正楷体简体" pitchFamily="2" charset="-122"/>
              </a:rPr>
              <a:t>DeleteItem()</a:t>
            </a:r>
            <a:r>
              <a:rPr lang="zh-CN" altLang="en-US" sz="1800">
                <a:ea typeface="方正楷体简体" pitchFamily="2" charset="-122"/>
              </a:rPr>
              <a:t>函数。该函数的原型如下：</a:t>
            </a:r>
          </a:p>
          <a:p>
            <a:pPr eaLnBrk="1" hangingPunct="1">
              <a:lnSpc>
                <a:spcPct val="90000"/>
              </a:lnSpc>
            </a:pPr>
            <a:r>
              <a:rPr lang="en-US" altLang="zh-CN" sz="1800">
                <a:ea typeface="方正楷体简体" pitchFamily="2" charset="-122"/>
              </a:rPr>
              <a:t>BOOL DeleteItem ( int nItem );</a:t>
            </a:r>
          </a:p>
          <a:p>
            <a:pPr eaLnBrk="1" hangingPunct="1">
              <a:lnSpc>
                <a:spcPct val="90000"/>
              </a:lnSpc>
            </a:pPr>
            <a:r>
              <a:rPr lang="zh-CN" altLang="en-US" sz="1800">
                <a:ea typeface="方正楷体简体" pitchFamily="2" charset="-122"/>
              </a:rPr>
              <a:t>如果想要将全部的条目删除，可以使用</a:t>
            </a:r>
            <a:r>
              <a:rPr lang="en-US" altLang="zh-CN" sz="1800">
                <a:ea typeface="方正楷体简体" pitchFamily="2" charset="-122"/>
              </a:rPr>
              <a:t>DeleteAllItems()</a:t>
            </a:r>
            <a:r>
              <a:rPr lang="zh-CN" altLang="en-US" sz="1800">
                <a:ea typeface="方正楷体简体" pitchFamily="2" charset="-122"/>
              </a:rPr>
              <a:t>函数。该函数的原型如下</a:t>
            </a:r>
            <a:r>
              <a:rPr lang="en-US" altLang="zh-CN" sz="1800">
                <a:ea typeface="方正楷体简体" pitchFamily="2" charset="-122"/>
              </a:rPr>
              <a:t>;</a:t>
            </a:r>
          </a:p>
          <a:p>
            <a:pPr eaLnBrk="1" hangingPunct="1">
              <a:lnSpc>
                <a:spcPct val="90000"/>
              </a:lnSpc>
            </a:pPr>
            <a:r>
              <a:rPr lang="en-US" altLang="zh-CN" sz="1800">
                <a:ea typeface="方正楷体简体" pitchFamily="2" charset="-122"/>
              </a:rPr>
              <a:t>BOOL DeleteAllItems( );</a:t>
            </a:r>
            <a:endParaRPr lang="en-US" altLang="zh-CN" sz="180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7.6  </a:t>
            </a:r>
            <a:r>
              <a:rPr lang="zh-CN" altLang="en-US">
                <a:latin typeface="方正大标宋简体" pitchFamily="2" charset="-122"/>
                <a:ea typeface="方正大标宋简体" pitchFamily="2" charset="-122"/>
              </a:rPr>
              <a:t>滑块控件与进度条控件</a:t>
            </a:r>
          </a:p>
        </p:txBody>
      </p:sp>
      <p:sp>
        <p:nvSpPr>
          <p:cNvPr id="168963" name="Rectangle 3"/>
          <p:cNvSpPr>
            <a:spLocks noGrp="1" noChangeArrowheads="1"/>
          </p:cNvSpPr>
          <p:nvPr>
            <p:ph type="body" idx="1"/>
          </p:nvPr>
        </p:nvSpPr>
        <p:spPr/>
        <p:txBody>
          <a:bodyPr/>
          <a:lstStyle/>
          <a:p>
            <a:pPr eaLnBrk="1" hangingPunct="1"/>
            <a:r>
              <a:rPr lang="zh-CN" altLang="en-US">
                <a:ea typeface="方正楷体简体" pitchFamily="2" charset="-122"/>
              </a:rPr>
              <a:t>滑块控件和进度条控件都是向用户显示某种事物的变化。但不同的是，滑块控件是通过手工拖动的方式来改变数据的大小，而进度条是自动向用户展示程序的进度。下面就对这两种控件进行详细介绍。</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7.6.1  </a:t>
            </a:r>
            <a:r>
              <a:rPr lang="zh-CN" altLang="en-US">
                <a:latin typeface="方正大标宋简体" pitchFamily="2" charset="-122"/>
                <a:ea typeface="方正大标宋简体" pitchFamily="2" charset="-122"/>
              </a:rPr>
              <a:t>滑块控件</a:t>
            </a:r>
          </a:p>
        </p:txBody>
      </p:sp>
      <p:sp>
        <p:nvSpPr>
          <p:cNvPr id="169987" name="Rectangle 3"/>
          <p:cNvSpPr>
            <a:spLocks noGrp="1" noChangeArrowheads="1"/>
          </p:cNvSpPr>
          <p:nvPr>
            <p:ph type="body" idx="1"/>
          </p:nvPr>
        </p:nvSpPr>
        <p:spPr/>
        <p:txBody>
          <a:bodyPr/>
          <a:lstStyle/>
          <a:p>
            <a:pPr eaLnBrk="1" hangingPunct="1"/>
            <a:r>
              <a:rPr lang="zh-CN" altLang="en-US">
                <a:ea typeface="方正楷体简体" pitchFamily="2" charset="-122"/>
              </a:rPr>
              <a:t>滑块控件（</a:t>
            </a:r>
            <a:r>
              <a:rPr lang="en-US" altLang="zh-CN">
                <a:ea typeface="方正楷体简体" pitchFamily="2" charset="-122"/>
              </a:rPr>
              <a:t>Slider</a:t>
            </a:r>
            <a:r>
              <a:rPr lang="zh-CN" altLang="en-US">
                <a:ea typeface="方正楷体简体" pitchFamily="2" charset="-122"/>
              </a:rPr>
              <a:t>）由刻度和“滑块”组成。用户可以通过鼠标或是键盘手动对其进行控制。滑块控件的风格可以通过其属性对话框进行设置。滑块控件的属性对话框如下图所示。</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en-US" altLang="zh-CN">
              <a:ea typeface="方正楷体简体" pitchFamily="2" charset="-122"/>
            </a:endParaRPr>
          </a:p>
        </p:txBody>
      </p:sp>
      <p:pic>
        <p:nvPicPr>
          <p:cNvPr id="169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708275"/>
            <a:ext cx="32099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7.6.1  </a:t>
            </a:r>
            <a:r>
              <a:rPr lang="zh-CN" altLang="en-US">
                <a:latin typeface="方正大标宋简体" pitchFamily="2" charset="-122"/>
                <a:ea typeface="方正大标宋简体" pitchFamily="2" charset="-122"/>
              </a:rPr>
              <a:t>滑块控件</a:t>
            </a:r>
          </a:p>
        </p:txBody>
      </p:sp>
      <p:sp>
        <p:nvSpPr>
          <p:cNvPr id="171011" name="Rectangle 3"/>
          <p:cNvSpPr>
            <a:spLocks noGrp="1" noChangeArrowheads="1"/>
          </p:cNvSpPr>
          <p:nvPr>
            <p:ph type="body" idx="1"/>
          </p:nvPr>
        </p:nvSpPr>
        <p:spPr/>
        <p:txBody>
          <a:bodyPr/>
          <a:lstStyle/>
          <a:p>
            <a:pPr eaLnBrk="1" hangingPunct="1"/>
            <a:r>
              <a:rPr lang="zh-CN" altLang="en-US">
                <a:ea typeface="方正楷体简体" pitchFamily="2" charset="-122"/>
              </a:rPr>
              <a:t>滑块控件中的常用属性及其说明如下表所示。</a:t>
            </a:r>
          </a:p>
          <a:p>
            <a:pPr eaLnBrk="1" hangingPunct="1"/>
            <a:endParaRPr lang="en-US" altLang="zh-CN"/>
          </a:p>
        </p:txBody>
      </p:sp>
      <p:pic>
        <p:nvPicPr>
          <p:cNvPr id="171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20938"/>
            <a:ext cx="63912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7.6.1  </a:t>
            </a:r>
            <a:r>
              <a:rPr lang="zh-CN" altLang="en-US">
                <a:latin typeface="方正大标宋简体" pitchFamily="2" charset="-122"/>
                <a:ea typeface="方正大标宋简体" pitchFamily="2" charset="-122"/>
              </a:rPr>
              <a:t>滑块控件</a:t>
            </a:r>
          </a:p>
        </p:txBody>
      </p:sp>
      <p:sp>
        <p:nvSpPr>
          <p:cNvPr id="172035" name="Rectangle 3"/>
          <p:cNvSpPr>
            <a:spLocks noGrp="1" noChangeArrowheads="1"/>
          </p:cNvSpPr>
          <p:nvPr>
            <p:ph type="body" idx="1"/>
          </p:nvPr>
        </p:nvSpPr>
        <p:spPr/>
        <p:txBody>
          <a:bodyPr/>
          <a:lstStyle/>
          <a:p>
            <a:pPr eaLnBrk="1" hangingPunct="1">
              <a:lnSpc>
                <a:spcPct val="80000"/>
              </a:lnSpc>
            </a:pPr>
            <a:r>
              <a:rPr lang="zh-CN" altLang="en-US" sz="1800">
                <a:ea typeface="方正楷体简体" pitchFamily="2" charset="-122"/>
              </a:rPr>
              <a:t>滑块控件对应的</a:t>
            </a:r>
            <a:r>
              <a:rPr lang="en-US" altLang="zh-CN" sz="1800">
                <a:ea typeface="方正楷体简体" pitchFamily="2" charset="-122"/>
              </a:rPr>
              <a:t>MFC</a:t>
            </a:r>
            <a:r>
              <a:rPr lang="zh-CN" altLang="en-US" sz="1800">
                <a:ea typeface="方正楷体简体" pitchFamily="2" charset="-122"/>
              </a:rPr>
              <a:t>类为</a:t>
            </a:r>
            <a:r>
              <a:rPr lang="en-US" altLang="zh-CN" sz="1800">
                <a:ea typeface="方正楷体简体" pitchFamily="2" charset="-122"/>
              </a:rPr>
              <a:t>CSliderCtrl</a:t>
            </a:r>
            <a:r>
              <a:rPr lang="zh-CN" altLang="en-US" sz="1800">
                <a:ea typeface="方正楷体简体" pitchFamily="2" charset="-122"/>
              </a:rPr>
              <a:t>。</a:t>
            </a:r>
            <a:r>
              <a:rPr lang="en-US" altLang="zh-CN" sz="1800">
                <a:ea typeface="方正楷体简体" pitchFamily="2" charset="-122"/>
              </a:rPr>
              <a:t>CSliderCtrl</a:t>
            </a:r>
            <a:r>
              <a:rPr lang="zh-CN" altLang="en-US" sz="1800">
                <a:ea typeface="方正楷体简体" pitchFamily="2" charset="-122"/>
              </a:rPr>
              <a:t>类封装了大量对滑块控件的操作。</a:t>
            </a:r>
          </a:p>
          <a:p>
            <a:pPr eaLnBrk="1" hangingPunct="1">
              <a:lnSpc>
                <a:spcPct val="80000"/>
              </a:lnSpc>
            </a:pPr>
            <a:r>
              <a:rPr lang="zh-CN" altLang="en-US" sz="1800">
                <a:ea typeface="方正楷体简体" pitchFamily="2" charset="-122"/>
              </a:rPr>
              <a:t>如果想要获取滑块移动一格时改变的数值大小，可以使用</a:t>
            </a:r>
            <a:r>
              <a:rPr lang="en-US" altLang="zh-CN" sz="1800">
                <a:ea typeface="方正楷体简体" pitchFamily="2" charset="-122"/>
              </a:rPr>
              <a:t>GetLineSize()</a:t>
            </a:r>
            <a:r>
              <a:rPr lang="zh-CN" altLang="en-US" sz="1800">
                <a:ea typeface="方正楷体简体" pitchFamily="2" charset="-122"/>
              </a:rPr>
              <a:t>函数。该函数的原型如下：</a:t>
            </a:r>
          </a:p>
          <a:p>
            <a:pPr eaLnBrk="1" hangingPunct="1">
              <a:lnSpc>
                <a:spcPct val="80000"/>
              </a:lnSpc>
            </a:pPr>
            <a:r>
              <a:rPr lang="en-US" altLang="zh-CN" sz="1800">
                <a:ea typeface="方正楷体简体" pitchFamily="2" charset="-122"/>
              </a:rPr>
              <a:t>int GetLineSize( ) const;</a:t>
            </a:r>
          </a:p>
          <a:p>
            <a:pPr eaLnBrk="1" hangingPunct="1">
              <a:lnSpc>
                <a:spcPct val="80000"/>
              </a:lnSpc>
            </a:pPr>
            <a:r>
              <a:rPr lang="zh-CN" altLang="en-US" sz="1800">
                <a:ea typeface="方正楷体简体" pitchFamily="2" charset="-122"/>
              </a:rPr>
              <a:t>如果想要设置滑块移动一格时改变的数值大小，可以使用</a:t>
            </a:r>
            <a:r>
              <a:rPr lang="en-US" altLang="zh-CN" sz="1800">
                <a:ea typeface="方正楷体简体" pitchFamily="2" charset="-122"/>
              </a:rPr>
              <a:t>GetPageSize()</a:t>
            </a:r>
            <a:r>
              <a:rPr lang="zh-CN" altLang="en-US" sz="1800">
                <a:ea typeface="方正楷体简体" pitchFamily="2" charset="-122"/>
              </a:rPr>
              <a:t>函数。该函数的原型如下：</a:t>
            </a:r>
          </a:p>
          <a:p>
            <a:pPr eaLnBrk="1" hangingPunct="1">
              <a:lnSpc>
                <a:spcPct val="80000"/>
              </a:lnSpc>
            </a:pPr>
            <a:r>
              <a:rPr lang="en-US" altLang="zh-CN" sz="1800">
                <a:ea typeface="方正楷体简体" pitchFamily="2" charset="-122"/>
              </a:rPr>
              <a:t>int GetPageSize( ) const;</a:t>
            </a:r>
          </a:p>
          <a:p>
            <a:pPr eaLnBrk="1" hangingPunct="1">
              <a:lnSpc>
                <a:spcPct val="80000"/>
              </a:lnSpc>
            </a:pPr>
            <a:r>
              <a:rPr lang="zh-CN" altLang="en-US" sz="1800">
                <a:ea typeface="方正楷体简体" pitchFamily="2" charset="-122"/>
              </a:rPr>
              <a:t>如果想要获取滑块上表示的数值范围，可以使用</a:t>
            </a:r>
            <a:r>
              <a:rPr lang="en-US" altLang="zh-CN" sz="1800">
                <a:ea typeface="方正楷体简体" pitchFamily="2" charset="-122"/>
              </a:rPr>
              <a:t>GetRange()</a:t>
            </a:r>
            <a:r>
              <a:rPr lang="zh-CN" altLang="en-US" sz="1800">
                <a:ea typeface="方正楷体简体" pitchFamily="2" charset="-122"/>
              </a:rPr>
              <a:t>函数。该函数的原型如下：</a:t>
            </a:r>
          </a:p>
          <a:p>
            <a:pPr eaLnBrk="1" hangingPunct="1">
              <a:lnSpc>
                <a:spcPct val="80000"/>
              </a:lnSpc>
            </a:pPr>
            <a:r>
              <a:rPr lang="en-US" altLang="zh-CN" sz="1800">
                <a:ea typeface="方正楷体简体" pitchFamily="2" charset="-122"/>
              </a:rPr>
              <a:t>void GetRange ( int&amp; nMin , int&amp; nMax ) const;</a:t>
            </a:r>
          </a:p>
          <a:p>
            <a:pPr eaLnBrk="1" hangingPunct="1">
              <a:lnSpc>
                <a:spcPct val="80000"/>
              </a:lnSpc>
            </a:pPr>
            <a:r>
              <a:rPr lang="zh-CN" altLang="en-US" sz="1800">
                <a:ea typeface="方正楷体简体" pitchFamily="2" charset="-122"/>
              </a:rPr>
              <a:t>如果想要设置滑块上表示的数值范围，可以使用</a:t>
            </a:r>
            <a:r>
              <a:rPr lang="en-US" altLang="zh-CN" sz="1800">
                <a:ea typeface="方正楷体简体" pitchFamily="2" charset="-122"/>
              </a:rPr>
              <a:t>SetRange()</a:t>
            </a:r>
            <a:r>
              <a:rPr lang="zh-CN" altLang="en-US" sz="1800">
                <a:ea typeface="方正楷体简体" pitchFamily="2" charset="-122"/>
              </a:rPr>
              <a:t>函数。该函数的原型如下：</a:t>
            </a:r>
          </a:p>
          <a:p>
            <a:pPr eaLnBrk="1" hangingPunct="1">
              <a:lnSpc>
                <a:spcPct val="80000"/>
              </a:lnSpc>
            </a:pPr>
            <a:r>
              <a:rPr lang="en-US" altLang="zh-CN" sz="1800">
                <a:ea typeface="方正楷体简体" pitchFamily="2" charset="-122"/>
              </a:rPr>
              <a:t>void SetRange ( int nMin , int nMax , BOOL bRedraw = FALSE );</a:t>
            </a:r>
          </a:p>
          <a:p>
            <a:pPr eaLnBrk="1" hangingPunct="1">
              <a:lnSpc>
                <a:spcPct val="80000"/>
              </a:lnSpc>
            </a:pPr>
            <a:r>
              <a:rPr lang="zh-CN" altLang="en-US" sz="1800">
                <a:ea typeface="方正楷体简体" pitchFamily="2" charset="-122"/>
              </a:rPr>
              <a:t>如果想要获取滑块上刻度的最小值，可以使用</a:t>
            </a:r>
            <a:r>
              <a:rPr lang="en-US" altLang="zh-CN" sz="1800">
                <a:ea typeface="方正楷体简体" pitchFamily="2" charset="-122"/>
              </a:rPr>
              <a:t>GetRangeMin()</a:t>
            </a:r>
            <a:r>
              <a:rPr lang="zh-CN" altLang="en-US" sz="1800">
                <a:ea typeface="方正楷体简体" pitchFamily="2" charset="-122"/>
              </a:rPr>
              <a:t>函数。该函数的原型如下：</a:t>
            </a:r>
          </a:p>
          <a:p>
            <a:pPr eaLnBrk="1" hangingPunct="1">
              <a:lnSpc>
                <a:spcPct val="80000"/>
              </a:lnSpc>
            </a:pPr>
            <a:r>
              <a:rPr lang="en-US" altLang="zh-CN" sz="1800">
                <a:ea typeface="方正楷体简体" pitchFamily="2" charset="-122"/>
              </a:rPr>
              <a:t>int GetRangeMin( ) const;</a:t>
            </a:r>
          </a:p>
          <a:p>
            <a:pPr eaLnBrk="1" hangingPunct="1">
              <a:lnSpc>
                <a:spcPct val="80000"/>
              </a:lnSpc>
            </a:pPr>
            <a:endParaRPr lang="en-US" altLang="zh-CN" sz="180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7.6.1  </a:t>
            </a:r>
            <a:r>
              <a:rPr lang="zh-CN" altLang="en-US">
                <a:latin typeface="方正大标宋简体" pitchFamily="2" charset="-122"/>
                <a:ea typeface="方正大标宋简体" pitchFamily="2" charset="-122"/>
              </a:rPr>
              <a:t>滑块控件</a:t>
            </a:r>
          </a:p>
        </p:txBody>
      </p:sp>
      <p:sp>
        <p:nvSpPr>
          <p:cNvPr id="173059" name="Rectangle 3"/>
          <p:cNvSpPr>
            <a:spLocks noGrp="1" noChangeArrowheads="1"/>
          </p:cNvSpPr>
          <p:nvPr>
            <p:ph type="body" idx="1"/>
          </p:nvPr>
        </p:nvSpPr>
        <p:spPr/>
        <p:txBody>
          <a:bodyPr/>
          <a:lstStyle/>
          <a:p>
            <a:pPr eaLnBrk="1" hangingPunct="1">
              <a:lnSpc>
                <a:spcPct val="90000"/>
              </a:lnSpc>
            </a:pPr>
            <a:r>
              <a:rPr lang="zh-CN" altLang="en-US" sz="1600">
                <a:ea typeface="方正楷体简体" pitchFamily="2" charset="-122"/>
              </a:rPr>
              <a:t>如果想要设置滑块上刻度的最小值，可以使用</a:t>
            </a:r>
            <a:r>
              <a:rPr lang="en-US" altLang="zh-CN" sz="1600">
                <a:ea typeface="方正楷体简体" pitchFamily="2" charset="-122"/>
              </a:rPr>
              <a:t>SetRangeMin()</a:t>
            </a:r>
            <a:r>
              <a:rPr lang="zh-CN" altLang="en-US" sz="1600">
                <a:ea typeface="方正楷体简体" pitchFamily="2" charset="-122"/>
              </a:rPr>
              <a:t>函数。该函数的原型如下：</a:t>
            </a:r>
          </a:p>
          <a:p>
            <a:pPr eaLnBrk="1" hangingPunct="1">
              <a:lnSpc>
                <a:spcPct val="90000"/>
              </a:lnSpc>
            </a:pPr>
            <a:r>
              <a:rPr lang="en-US" altLang="zh-CN" sz="1600">
                <a:ea typeface="方正楷体简体" pitchFamily="2" charset="-122"/>
              </a:rPr>
              <a:t>void SetRangeMin ( int nMin , BOOL bRedraw = FALSE );</a:t>
            </a:r>
          </a:p>
          <a:p>
            <a:pPr eaLnBrk="1" hangingPunct="1">
              <a:lnSpc>
                <a:spcPct val="90000"/>
              </a:lnSpc>
            </a:pPr>
            <a:r>
              <a:rPr lang="zh-CN" altLang="en-US" sz="1600">
                <a:ea typeface="方正楷体简体" pitchFamily="2" charset="-122"/>
              </a:rPr>
              <a:t>如果想要获取滑块上刻度的最大值，可以使用</a:t>
            </a:r>
            <a:r>
              <a:rPr lang="en-US" altLang="zh-CN" sz="1600">
                <a:ea typeface="方正楷体简体" pitchFamily="2" charset="-122"/>
              </a:rPr>
              <a:t>GetRangeMax()</a:t>
            </a:r>
            <a:r>
              <a:rPr lang="zh-CN" altLang="en-US" sz="1600">
                <a:ea typeface="方正楷体简体" pitchFamily="2" charset="-122"/>
              </a:rPr>
              <a:t>函数。该函数的原型如下：</a:t>
            </a:r>
          </a:p>
          <a:p>
            <a:pPr eaLnBrk="1" hangingPunct="1">
              <a:lnSpc>
                <a:spcPct val="90000"/>
              </a:lnSpc>
            </a:pPr>
            <a:r>
              <a:rPr lang="en-US" altLang="zh-CN" sz="1600">
                <a:ea typeface="方正楷体简体" pitchFamily="2" charset="-122"/>
              </a:rPr>
              <a:t>int GetRangeMax( ) const;</a:t>
            </a:r>
          </a:p>
          <a:p>
            <a:pPr eaLnBrk="1" hangingPunct="1">
              <a:lnSpc>
                <a:spcPct val="90000"/>
              </a:lnSpc>
            </a:pPr>
            <a:r>
              <a:rPr lang="zh-CN" altLang="en-US" sz="1600">
                <a:ea typeface="方正楷体简体" pitchFamily="2" charset="-122"/>
              </a:rPr>
              <a:t>如果想要设置滑块上刻度的最大值，可以使用</a:t>
            </a:r>
            <a:r>
              <a:rPr lang="en-US" altLang="zh-CN" sz="1600">
                <a:ea typeface="方正楷体简体" pitchFamily="2" charset="-122"/>
              </a:rPr>
              <a:t>SetRangeMax()</a:t>
            </a:r>
            <a:r>
              <a:rPr lang="zh-CN" altLang="en-US" sz="1600">
                <a:ea typeface="方正楷体简体" pitchFamily="2" charset="-122"/>
              </a:rPr>
              <a:t>函数。该函数的原型如下：</a:t>
            </a:r>
          </a:p>
          <a:p>
            <a:pPr eaLnBrk="1" hangingPunct="1">
              <a:lnSpc>
                <a:spcPct val="90000"/>
              </a:lnSpc>
            </a:pPr>
            <a:r>
              <a:rPr lang="en-US" altLang="zh-CN" sz="1600">
                <a:ea typeface="方正楷体简体" pitchFamily="2" charset="-122"/>
              </a:rPr>
              <a:t>void SetRangeMax ( int nMax , BOOL bRedraw = FALSE );</a:t>
            </a:r>
          </a:p>
          <a:p>
            <a:pPr eaLnBrk="1" hangingPunct="1">
              <a:lnSpc>
                <a:spcPct val="90000"/>
              </a:lnSpc>
            </a:pPr>
            <a:r>
              <a:rPr lang="zh-CN" altLang="en-US" sz="1600">
                <a:ea typeface="方正楷体简体" pitchFamily="2" charset="-122"/>
              </a:rPr>
              <a:t>如果想要获取滑块上选择部分的范围，可以使用</a:t>
            </a:r>
            <a:r>
              <a:rPr lang="en-US" altLang="zh-CN" sz="1600">
                <a:ea typeface="方正楷体简体" pitchFamily="2" charset="-122"/>
              </a:rPr>
              <a:t>GetSelection()</a:t>
            </a:r>
            <a:r>
              <a:rPr lang="zh-CN" altLang="en-US" sz="1600">
                <a:ea typeface="方正楷体简体" pitchFamily="2" charset="-122"/>
              </a:rPr>
              <a:t>函数。该函数的原型如下：</a:t>
            </a:r>
          </a:p>
          <a:p>
            <a:pPr eaLnBrk="1" hangingPunct="1">
              <a:lnSpc>
                <a:spcPct val="90000"/>
              </a:lnSpc>
            </a:pPr>
            <a:r>
              <a:rPr lang="en-US" altLang="zh-CN" sz="1600">
                <a:ea typeface="方正楷体简体" pitchFamily="2" charset="-122"/>
              </a:rPr>
              <a:t>void GetSelection ( int&amp; nMin , int&amp; nMax ) const;</a:t>
            </a:r>
          </a:p>
          <a:p>
            <a:pPr eaLnBrk="1" hangingPunct="1">
              <a:lnSpc>
                <a:spcPct val="90000"/>
              </a:lnSpc>
            </a:pPr>
            <a:r>
              <a:rPr lang="zh-CN" altLang="en-US" sz="1600">
                <a:ea typeface="方正楷体简体" pitchFamily="2" charset="-122"/>
              </a:rPr>
              <a:t>如果想要在滑块上进行选择，可以使用</a:t>
            </a:r>
            <a:r>
              <a:rPr lang="en-US" altLang="zh-CN" sz="1600">
                <a:ea typeface="方正楷体简体" pitchFamily="2" charset="-122"/>
              </a:rPr>
              <a:t>SetSelection()</a:t>
            </a:r>
            <a:r>
              <a:rPr lang="zh-CN" altLang="en-US" sz="1600">
                <a:ea typeface="方正楷体简体" pitchFamily="2" charset="-122"/>
              </a:rPr>
              <a:t>函数。该函数的原型如下：</a:t>
            </a:r>
          </a:p>
          <a:p>
            <a:pPr eaLnBrk="1" hangingPunct="1">
              <a:lnSpc>
                <a:spcPct val="90000"/>
              </a:lnSpc>
            </a:pPr>
            <a:r>
              <a:rPr lang="en-US" altLang="zh-CN" sz="1600">
                <a:ea typeface="方正楷体简体" pitchFamily="2" charset="-122"/>
              </a:rPr>
              <a:t>void SetSelection ( int nMin , int nMax );</a:t>
            </a:r>
          </a:p>
          <a:p>
            <a:pPr eaLnBrk="1" hangingPunct="1">
              <a:lnSpc>
                <a:spcPct val="90000"/>
              </a:lnSpc>
            </a:pPr>
            <a:r>
              <a:rPr lang="zh-CN" altLang="en-US" sz="1600">
                <a:ea typeface="方正楷体简体" pitchFamily="2" charset="-122"/>
              </a:rPr>
              <a:t>如果想要设置滑块的当前位置，可以使用</a:t>
            </a:r>
            <a:r>
              <a:rPr lang="en-US" altLang="zh-CN" sz="1600">
                <a:ea typeface="方正楷体简体" pitchFamily="2" charset="-122"/>
              </a:rPr>
              <a:t>SetPos()</a:t>
            </a:r>
            <a:r>
              <a:rPr lang="zh-CN" altLang="en-US" sz="1600">
                <a:ea typeface="方正楷体简体" pitchFamily="2" charset="-122"/>
              </a:rPr>
              <a:t>函数。该函数的原型如下：</a:t>
            </a:r>
          </a:p>
          <a:p>
            <a:pPr eaLnBrk="1" hangingPunct="1">
              <a:lnSpc>
                <a:spcPct val="90000"/>
              </a:lnSpc>
            </a:pPr>
            <a:r>
              <a:rPr lang="en-US" altLang="zh-CN" sz="1600">
                <a:ea typeface="方正楷体简体" pitchFamily="2" charset="-122"/>
              </a:rPr>
              <a:t>void SetPos ( int nPos );</a:t>
            </a:r>
          </a:p>
          <a:p>
            <a:pPr eaLnBrk="1" hangingPunct="1">
              <a:lnSpc>
                <a:spcPct val="90000"/>
              </a:lnSpc>
            </a:pPr>
            <a:endParaRPr lang="en-US" altLang="zh-CN" sz="160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7.6.2  </a:t>
            </a:r>
            <a:r>
              <a:rPr lang="zh-CN" altLang="en-US">
                <a:latin typeface="方正大标宋简体" pitchFamily="2" charset="-122"/>
                <a:ea typeface="方正大标宋简体" pitchFamily="2" charset="-122"/>
              </a:rPr>
              <a:t>进度条控件</a:t>
            </a:r>
          </a:p>
        </p:txBody>
      </p:sp>
      <p:sp>
        <p:nvSpPr>
          <p:cNvPr id="174083" name="Rectangle 3"/>
          <p:cNvSpPr>
            <a:spLocks noGrp="1" noChangeArrowheads="1"/>
          </p:cNvSpPr>
          <p:nvPr>
            <p:ph type="body" idx="1"/>
          </p:nvPr>
        </p:nvSpPr>
        <p:spPr/>
        <p:txBody>
          <a:bodyPr/>
          <a:lstStyle/>
          <a:p>
            <a:pPr eaLnBrk="1" hangingPunct="1"/>
            <a:r>
              <a:rPr lang="zh-CN" altLang="en-US">
                <a:ea typeface="方正楷体简体" pitchFamily="2" charset="-122"/>
              </a:rPr>
              <a:t>进度条控件（</a:t>
            </a:r>
            <a:r>
              <a:rPr lang="en-US" altLang="zh-CN">
                <a:ea typeface="方正楷体简体" pitchFamily="2" charset="-122"/>
              </a:rPr>
              <a:t>Progress</a:t>
            </a:r>
            <a:r>
              <a:rPr lang="zh-CN" altLang="en-US">
                <a:ea typeface="方正楷体简体" pitchFamily="2" charset="-122"/>
              </a:rPr>
              <a:t>）用于显示程序的进度。进度条由一个范围和一个当前位置组成。进度条控件的风格可以通过其属性对话框进行设置。进度条控件的属性对话框如下图所示。</a:t>
            </a:r>
          </a:p>
        </p:txBody>
      </p:sp>
      <p:pic>
        <p:nvPicPr>
          <p:cNvPr id="174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068638"/>
            <a:ext cx="4103688"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7.6.2  </a:t>
            </a:r>
            <a:r>
              <a:rPr lang="zh-CN" altLang="en-US">
                <a:latin typeface="方正大标宋简体" pitchFamily="2" charset="-122"/>
                <a:ea typeface="方正大标宋简体" pitchFamily="2" charset="-122"/>
              </a:rPr>
              <a:t>进度条控件</a:t>
            </a:r>
          </a:p>
        </p:txBody>
      </p:sp>
      <p:sp>
        <p:nvSpPr>
          <p:cNvPr id="175107" name="Rectangle 3"/>
          <p:cNvSpPr>
            <a:spLocks noGrp="1" noChangeArrowheads="1"/>
          </p:cNvSpPr>
          <p:nvPr>
            <p:ph type="body" idx="1"/>
          </p:nvPr>
        </p:nvSpPr>
        <p:spPr/>
        <p:txBody>
          <a:bodyPr/>
          <a:lstStyle/>
          <a:p>
            <a:pPr eaLnBrk="1" hangingPunct="1"/>
            <a:r>
              <a:rPr lang="zh-CN" altLang="en-US">
                <a:ea typeface="方正楷体简体" pitchFamily="2" charset="-122"/>
              </a:rPr>
              <a:t>进度条控件对应的类为</a:t>
            </a:r>
            <a:r>
              <a:rPr lang="en-US" altLang="zh-CN">
                <a:ea typeface="方正楷体简体" pitchFamily="2" charset="-122"/>
              </a:rPr>
              <a:t>CProgressCtrl</a:t>
            </a:r>
            <a:r>
              <a:rPr lang="zh-CN" altLang="en-US">
                <a:ea typeface="方正楷体简体" pitchFamily="2" charset="-122"/>
              </a:rPr>
              <a:t>。</a:t>
            </a:r>
            <a:r>
              <a:rPr lang="en-US" altLang="zh-CN">
                <a:ea typeface="方正楷体简体" pitchFamily="2" charset="-122"/>
              </a:rPr>
              <a:t>CProgressCtrl</a:t>
            </a:r>
            <a:r>
              <a:rPr lang="zh-CN" altLang="en-US">
                <a:ea typeface="方正楷体简体" pitchFamily="2" charset="-122"/>
              </a:rPr>
              <a:t>类封装了大量对进度条控件的操作。</a:t>
            </a:r>
          </a:p>
          <a:p>
            <a:pPr eaLnBrk="1" hangingPunct="1"/>
            <a:r>
              <a:rPr lang="zh-CN" altLang="en-US">
                <a:ea typeface="方正楷体简体" pitchFamily="2" charset="-122"/>
              </a:rPr>
              <a:t>如果想要获取进度条的范围，可以使用</a:t>
            </a:r>
            <a:r>
              <a:rPr lang="en-US" altLang="zh-CN">
                <a:ea typeface="方正楷体简体" pitchFamily="2" charset="-122"/>
              </a:rPr>
              <a:t>GetRange()</a:t>
            </a:r>
            <a:r>
              <a:rPr lang="zh-CN" altLang="en-US">
                <a:ea typeface="方正楷体简体" pitchFamily="2" charset="-122"/>
              </a:rPr>
              <a:t>函数。该函数的原型如下：</a:t>
            </a:r>
          </a:p>
          <a:p>
            <a:pPr eaLnBrk="1" hangingPunct="1"/>
            <a:r>
              <a:rPr lang="en-US" altLang="zh-CN">
                <a:ea typeface="方正楷体简体" pitchFamily="2" charset="-122"/>
              </a:rPr>
              <a:t>void GetRange ( int&amp; nLower , int&amp; nUpper );</a:t>
            </a:r>
          </a:p>
          <a:p>
            <a:pPr eaLnBrk="1" hangingPunct="1"/>
            <a:r>
              <a:rPr lang="zh-CN" altLang="en-US">
                <a:ea typeface="方正楷体简体" pitchFamily="2" charset="-122"/>
              </a:rPr>
              <a:t>如果想要设置进度条的范围，可以使用</a:t>
            </a:r>
            <a:r>
              <a:rPr lang="en-US" altLang="zh-CN">
                <a:ea typeface="方正楷体简体" pitchFamily="2" charset="-122"/>
              </a:rPr>
              <a:t>SetRange()</a:t>
            </a:r>
            <a:r>
              <a:rPr lang="zh-CN" altLang="en-US">
                <a:ea typeface="方正楷体简体" pitchFamily="2" charset="-122"/>
              </a:rPr>
              <a:t>函数。该函数的原型如下：</a:t>
            </a:r>
          </a:p>
          <a:p>
            <a:pPr eaLnBrk="1" hangingPunct="1"/>
            <a:r>
              <a:rPr lang="en-US" altLang="zh-CN">
                <a:ea typeface="方正楷体简体" pitchFamily="2" charset="-122"/>
              </a:rPr>
              <a:t>void SetRange ( short nLower , short nUpper );</a:t>
            </a:r>
          </a:p>
          <a:p>
            <a:pPr eaLnBrk="1" hangingPunct="1"/>
            <a:r>
              <a:rPr lang="en-US" altLang="zh-CN">
                <a:ea typeface="方正楷体简体" pitchFamily="2" charset="-122"/>
              </a:rPr>
              <a:t>void SetRange32 ( int nLower, int nUpper );</a:t>
            </a:r>
          </a:p>
          <a:p>
            <a:pPr eaLnBrk="1" hangingPunct="1"/>
            <a:r>
              <a:rPr lang="zh-CN" altLang="en-US">
                <a:ea typeface="方正楷体简体" pitchFamily="2" charset="-122"/>
              </a:rPr>
              <a:t>如果想要获取进度条当前的位置，可以使用</a:t>
            </a:r>
            <a:r>
              <a:rPr lang="en-US" altLang="zh-CN">
                <a:ea typeface="方正楷体简体" pitchFamily="2" charset="-122"/>
              </a:rPr>
              <a:t>GetPos()</a:t>
            </a:r>
            <a:r>
              <a:rPr lang="zh-CN" altLang="en-US">
                <a:ea typeface="方正楷体简体" pitchFamily="2" charset="-122"/>
              </a:rPr>
              <a:t>函数。该函数的原型如下：</a:t>
            </a:r>
          </a:p>
          <a:p>
            <a:pPr eaLnBrk="1" hangingPunct="1"/>
            <a:r>
              <a:rPr lang="en-US" altLang="zh-CN">
                <a:ea typeface="方正楷体简体" pitchFamily="2" charset="-122"/>
              </a:rPr>
              <a:t>int GetPos( );</a:t>
            </a:r>
          </a:p>
          <a:p>
            <a:pPr eaLnBrk="1" hangingPunct="1"/>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spcBef>
                <a:spcPts val="3000"/>
              </a:spcBef>
              <a:spcAft>
                <a:spcPts val="3000"/>
              </a:spcAft>
            </a:pPr>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章  </a:t>
            </a:r>
            <a:r>
              <a:rPr lang="en-US" altLang="zh-CN">
                <a:latin typeface="方正大标宋简体" pitchFamily="2" charset="-122"/>
                <a:ea typeface="方正大标宋简体" pitchFamily="2" charset="-122"/>
              </a:rPr>
              <a:t>MFC</a:t>
            </a:r>
            <a:r>
              <a:rPr lang="zh-CN" altLang="en-US">
                <a:latin typeface="方正大标宋简体" pitchFamily="2" charset="-122"/>
                <a:ea typeface="方正大标宋简体" pitchFamily="2" charset="-122"/>
              </a:rPr>
              <a:t>与应用程序框架</a:t>
            </a:r>
          </a:p>
        </p:txBody>
      </p:sp>
      <p:sp>
        <p:nvSpPr>
          <p:cNvPr id="19459" name="Rectangle 3"/>
          <p:cNvSpPr>
            <a:spLocks noGrp="1" noChangeArrowheads="1"/>
          </p:cNvSpPr>
          <p:nvPr>
            <p:ph type="body" idx="1"/>
          </p:nvPr>
        </p:nvSpPr>
        <p:spPr/>
        <p:txBody>
          <a:bodyPr/>
          <a:lstStyle/>
          <a:p>
            <a:pPr eaLnBrk="1" hangingPunct="1"/>
            <a:r>
              <a:rPr lang="zh-CN" altLang="en-US">
                <a:ea typeface="方正楷体简体" pitchFamily="2" charset="-122"/>
              </a:rPr>
              <a:t>在</a:t>
            </a:r>
            <a:r>
              <a:rPr lang="en-US" altLang="zh-CN">
                <a:ea typeface="方正楷体简体" pitchFamily="2" charset="-122"/>
              </a:rPr>
              <a:t>Visual C++</a:t>
            </a:r>
            <a:r>
              <a:rPr lang="zh-CN" altLang="en-US">
                <a:ea typeface="方正楷体简体" pitchFamily="2" charset="-122"/>
              </a:rPr>
              <a:t>集成开发环境下，使用微软基础类库</a:t>
            </a:r>
            <a:r>
              <a:rPr lang="en-US" altLang="zh-CN">
                <a:ea typeface="方正楷体简体" pitchFamily="2" charset="-122"/>
              </a:rPr>
              <a:t>MFC</a:t>
            </a:r>
            <a:r>
              <a:rPr lang="zh-CN" altLang="en-US">
                <a:ea typeface="方正楷体简体" pitchFamily="2" charset="-122"/>
              </a:rPr>
              <a:t>，可以开发出功能强大的</a:t>
            </a:r>
            <a:r>
              <a:rPr lang="en-US" altLang="zh-CN">
                <a:ea typeface="方正楷体简体" pitchFamily="2" charset="-122"/>
              </a:rPr>
              <a:t>Windows</a:t>
            </a:r>
            <a:r>
              <a:rPr lang="zh-CN" altLang="en-US">
                <a:ea typeface="方正楷体简体" pitchFamily="2" charset="-122"/>
              </a:rPr>
              <a:t>应用程序。另外，通过</a:t>
            </a:r>
            <a:r>
              <a:rPr lang="en-US" altLang="zh-CN">
                <a:ea typeface="方正楷体简体" pitchFamily="2" charset="-122"/>
              </a:rPr>
              <a:t>MFC AppWizard</a:t>
            </a:r>
            <a:r>
              <a:rPr lang="zh-CN" altLang="en-US">
                <a:ea typeface="方正楷体简体" pitchFamily="2" charset="-122"/>
              </a:rPr>
              <a:t>自动生成的</a:t>
            </a:r>
            <a:r>
              <a:rPr lang="en-US" altLang="zh-CN">
                <a:ea typeface="方正楷体简体" pitchFamily="2" charset="-122"/>
              </a:rPr>
              <a:t>MFC</a:t>
            </a:r>
            <a:r>
              <a:rPr lang="zh-CN" altLang="en-US">
                <a:ea typeface="方正楷体简体" pitchFamily="2" charset="-122"/>
              </a:rPr>
              <a:t>应用程序框架，还可以很方便地开发自己想要实现的功能。本章将先介绍有关</a:t>
            </a:r>
            <a:r>
              <a:rPr lang="en-US" altLang="zh-CN">
                <a:ea typeface="方正楷体简体" pitchFamily="2" charset="-122"/>
              </a:rPr>
              <a:t>MFC</a:t>
            </a:r>
            <a:r>
              <a:rPr lang="zh-CN" altLang="en-US">
                <a:ea typeface="方正楷体简体" pitchFamily="2" charset="-122"/>
              </a:rPr>
              <a:t>的基础知识，然后对</a:t>
            </a:r>
            <a:r>
              <a:rPr lang="en-US" altLang="zh-CN">
                <a:ea typeface="方正楷体简体" pitchFamily="2" charset="-122"/>
              </a:rPr>
              <a:t>MFC</a:t>
            </a:r>
            <a:r>
              <a:rPr lang="zh-CN" altLang="en-US">
                <a:ea typeface="方正楷体简体" pitchFamily="2" charset="-122"/>
              </a:rPr>
              <a:t>应用程序框架作具体介绍。</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7.6.2  </a:t>
            </a:r>
            <a:r>
              <a:rPr lang="zh-CN" altLang="en-US">
                <a:latin typeface="方正大标宋简体" pitchFamily="2" charset="-122"/>
                <a:ea typeface="方正大标宋简体" pitchFamily="2" charset="-122"/>
              </a:rPr>
              <a:t>进度条控件</a:t>
            </a:r>
          </a:p>
        </p:txBody>
      </p:sp>
      <p:sp>
        <p:nvSpPr>
          <p:cNvPr id="176131" name="Rectangle 3"/>
          <p:cNvSpPr>
            <a:spLocks noGrp="1" noChangeArrowheads="1"/>
          </p:cNvSpPr>
          <p:nvPr>
            <p:ph type="body" idx="1"/>
          </p:nvPr>
        </p:nvSpPr>
        <p:spPr/>
        <p:txBody>
          <a:bodyPr/>
          <a:lstStyle/>
          <a:p>
            <a:pPr eaLnBrk="1" hangingPunct="1"/>
            <a:r>
              <a:rPr lang="zh-CN" altLang="en-US">
                <a:ea typeface="方正楷体简体" pitchFamily="2" charset="-122"/>
              </a:rPr>
              <a:t>如果想要设置进度条当前的位置，可以使用</a:t>
            </a:r>
            <a:r>
              <a:rPr lang="en-US" altLang="zh-CN">
                <a:ea typeface="方正楷体简体" pitchFamily="2" charset="-122"/>
              </a:rPr>
              <a:t>SetPos()</a:t>
            </a:r>
            <a:r>
              <a:rPr lang="zh-CN" altLang="en-US">
                <a:ea typeface="方正楷体简体" pitchFamily="2" charset="-122"/>
              </a:rPr>
              <a:t>函数。该函数的原型如下：</a:t>
            </a:r>
          </a:p>
          <a:p>
            <a:pPr eaLnBrk="1" hangingPunct="1"/>
            <a:r>
              <a:rPr lang="en-US" altLang="zh-CN">
                <a:ea typeface="方正楷体简体" pitchFamily="2" charset="-122"/>
              </a:rPr>
              <a:t>int SetPos ( int nPos );</a:t>
            </a:r>
          </a:p>
          <a:p>
            <a:pPr eaLnBrk="1" hangingPunct="1"/>
            <a:r>
              <a:rPr lang="zh-CN" altLang="en-US">
                <a:ea typeface="方正楷体简体" pitchFamily="2" charset="-122"/>
              </a:rPr>
              <a:t>如果想要在进度条上偏移一定的位置，可以使用</a:t>
            </a:r>
            <a:r>
              <a:rPr lang="en-US" altLang="zh-CN">
                <a:ea typeface="方正楷体简体" pitchFamily="2" charset="-122"/>
              </a:rPr>
              <a:t>OffsetPos()</a:t>
            </a:r>
            <a:r>
              <a:rPr lang="zh-CN" altLang="en-US">
                <a:ea typeface="方正楷体简体" pitchFamily="2" charset="-122"/>
              </a:rPr>
              <a:t>函数。该函数的原型如下：</a:t>
            </a:r>
          </a:p>
          <a:p>
            <a:pPr eaLnBrk="1" hangingPunct="1"/>
            <a:r>
              <a:rPr lang="en-US" altLang="zh-CN">
                <a:ea typeface="方正楷体简体" pitchFamily="2" charset="-122"/>
              </a:rPr>
              <a:t>int OffsetPos ( int nPos );</a:t>
            </a:r>
          </a:p>
          <a:p>
            <a:pPr eaLnBrk="1" hangingPunct="1"/>
            <a:r>
              <a:rPr lang="zh-CN" altLang="en-US">
                <a:ea typeface="方正楷体简体" pitchFamily="2" charset="-122"/>
              </a:rPr>
              <a:t>如果想要设置进度条的步长，可以使用</a:t>
            </a:r>
            <a:r>
              <a:rPr lang="en-US" altLang="zh-CN">
                <a:ea typeface="方正楷体简体" pitchFamily="2" charset="-122"/>
              </a:rPr>
              <a:t>SetStep()</a:t>
            </a:r>
            <a:r>
              <a:rPr lang="zh-CN" altLang="en-US">
                <a:ea typeface="方正楷体简体" pitchFamily="2" charset="-122"/>
              </a:rPr>
              <a:t>函数。该函数的原型如下：</a:t>
            </a:r>
          </a:p>
          <a:p>
            <a:pPr eaLnBrk="1" hangingPunct="1"/>
            <a:r>
              <a:rPr lang="en-US" altLang="zh-CN">
                <a:ea typeface="方正楷体简体" pitchFamily="2" charset="-122"/>
              </a:rPr>
              <a:t>int SetStep ( int nStep );</a:t>
            </a:r>
          </a:p>
          <a:p>
            <a:pPr eaLnBrk="1" hangingPunct="1"/>
            <a:r>
              <a:rPr lang="zh-CN" altLang="en-US">
                <a:ea typeface="方正楷体简体" pitchFamily="2" charset="-122"/>
              </a:rPr>
              <a:t>如果想要进度条以设置的步长为单位向前进展，可以使用</a:t>
            </a:r>
            <a:r>
              <a:rPr lang="en-US" altLang="zh-CN">
                <a:ea typeface="方正楷体简体" pitchFamily="2" charset="-122"/>
              </a:rPr>
              <a:t>StepIt()</a:t>
            </a:r>
            <a:r>
              <a:rPr lang="zh-CN" altLang="en-US">
                <a:ea typeface="方正楷体简体" pitchFamily="2" charset="-122"/>
              </a:rPr>
              <a:t>函数。该函数的原型如下：</a:t>
            </a:r>
          </a:p>
          <a:p>
            <a:pPr eaLnBrk="1" hangingPunct="1"/>
            <a:r>
              <a:rPr lang="en-US" altLang="zh-CN">
                <a:ea typeface="方正楷体简体" pitchFamily="2" charset="-122"/>
              </a:rPr>
              <a:t>int StepIt( );</a:t>
            </a:r>
          </a:p>
          <a:p>
            <a:pPr eaLnBrk="1" hangingPunct="1"/>
            <a:endParaRPr lang="en-US"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spcBef>
                <a:spcPts val="3000"/>
              </a:spcBef>
              <a:spcAft>
                <a:spcPts val="3000"/>
              </a:spcAft>
            </a:pPr>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8</a:t>
            </a:r>
            <a:r>
              <a:rPr lang="zh-CN" altLang="en-US">
                <a:latin typeface="方正大标宋简体" pitchFamily="2" charset="-122"/>
                <a:ea typeface="方正大标宋简体" pitchFamily="2" charset="-122"/>
              </a:rPr>
              <a:t>章  </a:t>
            </a:r>
            <a:r>
              <a:rPr lang="en-US" altLang="zh-CN">
                <a:latin typeface="方正大标宋简体" pitchFamily="2" charset="-122"/>
                <a:ea typeface="方正大标宋简体" pitchFamily="2" charset="-122"/>
              </a:rPr>
              <a:t>MFC</a:t>
            </a:r>
            <a:r>
              <a:rPr lang="zh-CN" altLang="en-US">
                <a:latin typeface="方正大标宋简体" pitchFamily="2" charset="-122"/>
                <a:ea typeface="方正大标宋简体" pitchFamily="2" charset="-122"/>
              </a:rPr>
              <a:t>常用类</a:t>
            </a:r>
          </a:p>
        </p:txBody>
      </p:sp>
      <p:sp>
        <p:nvSpPr>
          <p:cNvPr id="177155"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MFC</a:t>
            </a:r>
            <a:r>
              <a:rPr lang="zh-CN" altLang="en-US">
                <a:latin typeface="Times New Roman" panose="02020603050405020304" pitchFamily="18" charset="0"/>
                <a:ea typeface="方正楷体简体" pitchFamily="2" charset="-122"/>
              </a:rPr>
              <a:t>提供了大量封装好的类，其中有一些类不经常使用，但有一些类使用的频率要高一些。这些类用于处理字符串、日期和时间、文件操作以及异常等。本章将分别介绍这些类，通过本章的学习，读者可以熟悉</a:t>
            </a:r>
            <a:r>
              <a:rPr lang="en-US" altLang="zh-CN">
                <a:latin typeface="Times New Roman" panose="02020603050405020304" pitchFamily="18" charset="0"/>
                <a:ea typeface="方正楷体简体" pitchFamily="2" charset="-122"/>
              </a:rPr>
              <a:t>MFC</a:t>
            </a:r>
            <a:r>
              <a:rPr lang="zh-CN" altLang="en-US">
                <a:latin typeface="Times New Roman" panose="02020603050405020304" pitchFamily="18" charset="0"/>
                <a:ea typeface="方正楷体简体" pitchFamily="2" charset="-122"/>
              </a:rPr>
              <a:t>的常用类，并熟练使用这些</a:t>
            </a:r>
            <a:r>
              <a:rPr lang="en-US" altLang="zh-CN">
                <a:latin typeface="Times New Roman" panose="02020603050405020304" pitchFamily="18" charset="0"/>
                <a:ea typeface="方正楷体简体" pitchFamily="2" charset="-122"/>
              </a:rPr>
              <a:t>MFC</a:t>
            </a:r>
            <a:r>
              <a:rPr lang="zh-CN" altLang="en-US">
                <a:latin typeface="Times New Roman" panose="02020603050405020304" pitchFamily="18" charset="0"/>
                <a:ea typeface="方正楷体简体" pitchFamily="2" charset="-122"/>
              </a:rPr>
              <a:t>常用类。</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8.1  </a:t>
            </a:r>
            <a:r>
              <a:rPr lang="zh-CN" altLang="en-US">
                <a:latin typeface="方正大标宋简体" pitchFamily="2" charset="-122"/>
                <a:ea typeface="方正大标宋简体" pitchFamily="2" charset="-122"/>
              </a:rPr>
              <a:t>字符串类（</a:t>
            </a:r>
            <a:r>
              <a:rPr lang="en-US" altLang="zh-CN">
                <a:latin typeface="方正大标宋简体" pitchFamily="2" charset="-122"/>
                <a:ea typeface="方正大标宋简体" pitchFamily="2" charset="-122"/>
              </a:rPr>
              <a:t>CString</a:t>
            </a:r>
            <a:r>
              <a:rPr lang="zh-CN" altLang="en-US">
                <a:latin typeface="方正大标宋简体" pitchFamily="2" charset="-122"/>
                <a:ea typeface="方正大标宋简体" pitchFamily="2" charset="-122"/>
              </a:rPr>
              <a:t>）</a:t>
            </a:r>
          </a:p>
        </p:txBody>
      </p:sp>
      <p:sp>
        <p:nvSpPr>
          <p:cNvPr id="178179"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类是一种用途广泛的数据类型。</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类简化了</a:t>
            </a:r>
            <a:r>
              <a:rPr lang="en-US" altLang="zh-CN">
                <a:latin typeface="Times New Roman" panose="02020603050405020304" pitchFamily="18" charset="0"/>
                <a:ea typeface="方正楷体简体" pitchFamily="2" charset="-122"/>
              </a:rPr>
              <a:t>MFC</a:t>
            </a:r>
            <a:r>
              <a:rPr lang="zh-CN" altLang="en-US">
                <a:latin typeface="Times New Roman" panose="02020603050405020304" pitchFamily="18" charset="0"/>
                <a:ea typeface="方正楷体简体" pitchFamily="2" charset="-122"/>
              </a:rPr>
              <a:t>中的许多操作，使得操作字符串更加方便。下面将详细介绍</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类对字符串的具体操作。</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8.1.1  </a:t>
            </a:r>
            <a:r>
              <a:rPr lang="zh-CN" altLang="en-US">
                <a:latin typeface="方正大标宋简体" pitchFamily="2" charset="-122"/>
                <a:ea typeface="方正大标宋简体" pitchFamily="2" charset="-122"/>
              </a:rPr>
              <a:t>创建字符串对象</a:t>
            </a:r>
          </a:p>
        </p:txBody>
      </p:sp>
      <p:sp>
        <p:nvSpPr>
          <p:cNvPr id="179203" name="Rectangle 3"/>
          <p:cNvSpPr>
            <a:spLocks noGrp="1" noChangeArrowheads="1"/>
          </p:cNvSpPr>
          <p:nvPr>
            <p:ph type="body" idx="1"/>
          </p:nvPr>
        </p:nvSpPr>
        <p:spPr/>
        <p:txBody>
          <a:bodyPr/>
          <a:lstStyle/>
          <a:p>
            <a:pPr eaLnBrk="1" hangingPunct="1">
              <a:lnSpc>
                <a:spcPct val="90000"/>
              </a:lnSpc>
            </a:pP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对象采用了动态分配内存的机制。也就是说，在创建</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对象时，不需对该对象指明内存大小，</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会根据实际情况动态地进行分配。创建一个</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类对象并为其赋值的方法有以下几种方法。</a:t>
            </a: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r>
              <a:rPr lang="zh-CN" altLang="en-US">
                <a:latin typeface="Times New Roman" panose="02020603050405020304" pitchFamily="18" charset="0"/>
                <a:ea typeface="方正楷体简体" pitchFamily="2" charset="-122"/>
              </a:rPr>
              <a:t>第一种方法是先构造一个</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类的对象，然后再使用赋值语句为其赋值。</a:t>
            </a:r>
          </a:p>
          <a:p>
            <a:pPr eaLnBrk="1" hangingPunct="1">
              <a:lnSpc>
                <a:spcPct val="90000"/>
              </a:lnSpc>
            </a:pPr>
            <a:r>
              <a:rPr lang="zh-CN" altLang="en-US">
                <a:latin typeface="Times New Roman" panose="02020603050405020304" pitchFamily="18" charset="0"/>
                <a:ea typeface="方正楷体简体" pitchFamily="2" charset="-122"/>
              </a:rPr>
              <a:t>第二种方法是在构造</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类对象的同时，直接为其赋值。</a:t>
            </a:r>
          </a:p>
          <a:p>
            <a:pPr eaLnBrk="1" hangingPunct="1">
              <a:lnSpc>
                <a:spcPct val="90000"/>
              </a:lnSpc>
            </a:pPr>
            <a:r>
              <a:rPr lang="zh-CN" altLang="en-US">
                <a:latin typeface="Times New Roman" panose="02020603050405020304" pitchFamily="18" charset="0"/>
                <a:ea typeface="方正楷体简体" pitchFamily="2" charset="-122"/>
              </a:rPr>
              <a:t>第三种方法是在构造</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类对象的同时，利用引用来的值为其赋值。</a:t>
            </a:r>
          </a:p>
          <a:p>
            <a:pPr eaLnBrk="1" hangingPunct="1">
              <a:lnSpc>
                <a:spcPct val="90000"/>
              </a:lnSpc>
            </a:pPr>
            <a:r>
              <a:rPr lang="zh-CN" altLang="en-US">
                <a:latin typeface="Times New Roman" panose="02020603050405020304" pitchFamily="18" charset="0"/>
                <a:ea typeface="方正楷体简体" pitchFamily="2" charset="-122"/>
              </a:rPr>
              <a:t>第四种方法是在构造</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类对象的同时，采用单字符为其赋值。</a:t>
            </a:r>
          </a:p>
          <a:p>
            <a:pPr eaLnBrk="1" hangingPunct="1">
              <a:lnSpc>
                <a:spcPct val="90000"/>
              </a:lnSpc>
            </a:pPr>
            <a:r>
              <a:rPr lang="zh-CN" altLang="en-US">
                <a:latin typeface="Times New Roman" panose="02020603050405020304" pitchFamily="18" charset="0"/>
                <a:ea typeface="方正楷体简体" pitchFamily="2" charset="-122"/>
              </a:rPr>
              <a:t>第五种方法是在构造</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类对象的同时，产生了一个字符串。</a:t>
            </a:r>
          </a:p>
        </p:txBody>
      </p:sp>
      <p:pic>
        <p:nvPicPr>
          <p:cNvPr id="179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492375"/>
            <a:ext cx="36004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8.1.2  CString</a:t>
            </a:r>
            <a:r>
              <a:rPr lang="zh-CN" altLang="en-US">
                <a:latin typeface="方正大标宋简体" pitchFamily="2" charset="-122"/>
                <a:ea typeface="方正大标宋简体" pitchFamily="2" charset="-122"/>
              </a:rPr>
              <a:t>类的成员函数</a:t>
            </a:r>
          </a:p>
        </p:txBody>
      </p:sp>
      <p:sp>
        <p:nvSpPr>
          <p:cNvPr id="18022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类中，存在大量对字符串进行各种操作的函数。</a:t>
            </a:r>
            <a:r>
              <a:rPr lang="en-US" altLang="zh-CN">
                <a:latin typeface="Times New Roman" panose="02020603050405020304" pitchFamily="18" charset="0"/>
                <a:ea typeface="方正楷体简体" pitchFamily="2" charset="-122"/>
              </a:rPr>
              <a:t>CSting</a:t>
            </a:r>
            <a:r>
              <a:rPr lang="zh-CN" altLang="en-US">
                <a:latin typeface="Times New Roman" panose="02020603050405020304" pitchFamily="18" charset="0"/>
                <a:ea typeface="方正楷体简体" pitchFamily="2" charset="-122"/>
              </a:rPr>
              <a:t>类中常用函数及其说明如下表所示。</a:t>
            </a:r>
          </a:p>
        </p:txBody>
      </p:sp>
      <p:pic>
        <p:nvPicPr>
          <p:cNvPr id="180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349500"/>
            <a:ext cx="631507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8.1.3  </a:t>
            </a:r>
            <a:r>
              <a:rPr lang="zh-CN" altLang="en-US">
                <a:latin typeface="方正大标宋简体" pitchFamily="2" charset="-122"/>
                <a:ea typeface="方正大标宋简体" pitchFamily="2" charset="-122"/>
              </a:rPr>
              <a:t>字符串的大小写转换</a:t>
            </a:r>
          </a:p>
        </p:txBody>
      </p:sp>
      <p:sp>
        <p:nvSpPr>
          <p:cNvPr id="181251" name="Rectangle 3"/>
          <p:cNvSpPr>
            <a:spLocks noGrp="1" noChangeArrowheads="1"/>
          </p:cNvSpPr>
          <p:nvPr>
            <p:ph type="body" idx="1"/>
          </p:nvPr>
        </p:nvSpPr>
        <p:spPr/>
        <p:txBody>
          <a:bodyPr/>
          <a:lstStyle/>
          <a:p>
            <a:pPr eaLnBrk="1" hangingPunct="1">
              <a:lnSpc>
                <a:spcPct val="90000"/>
              </a:lnSpc>
            </a:pPr>
            <a:r>
              <a:rPr lang="zh-CN" altLang="en-US" sz="1800">
                <a:latin typeface="Times New Roman" panose="02020603050405020304" pitchFamily="18" charset="0"/>
                <a:ea typeface="方正楷体简体" pitchFamily="2" charset="-122"/>
              </a:rPr>
              <a:t>在实际操作中，经常会将字符串进行大小写的转换。</a:t>
            </a:r>
            <a:r>
              <a:rPr lang="en-US" altLang="zh-CN" sz="1800">
                <a:latin typeface="Times New Roman" panose="02020603050405020304" pitchFamily="18" charset="0"/>
                <a:ea typeface="方正楷体简体" pitchFamily="2" charset="-122"/>
              </a:rPr>
              <a:t>CString</a:t>
            </a:r>
            <a:r>
              <a:rPr lang="zh-CN" altLang="en-US" sz="1800">
                <a:latin typeface="Times New Roman" panose="02020603050405020304" pitchFamily="18" charset="0"/>
                <a:ea typeface="方正楷体简体" pitchFamily="2" charset="-122"/>
              </a:rPr>
              <a:t>类中进行大小写转换的函数分别是：</a:t>
            </a:r>
            <a:r>
              <a:rPr lang="en-US" altLang="zh-CN" sz="1800">
                <a:latin typeface="Times New Roman" panose="02020603050405020304" pitchFamily="18" charset="0"/>
                <a:ea typeface="方正楷体简体" pitchFamily="2" charset="-122"/>
              </a:rPr>
              <a:t>MakeUpper()</a:t>
            </a:r>
            <a:r>
              <a:rPr lang="zh-CN" altLang="en-US" sz="1800">
                <a:latin typeface="Times New Roman" panose="02020603050405020304" pitchFamily="18" charset="0"/>
                <a:ea typeface="方正楷体简体" pitchFamily="2" charset="-122"/>
              </a:rPr>
              <a:t>和</a:t>
            </a:r>
            <a:r>
              <a:rPr lang="en-US" altLang="zh-CN" sz="1800">
                <a:latin typeface="Times New Roman" panose="02020603050405020304" pitchFamily="18" charset="0"/>
                <a:ea typeface="方正楷体简体" pitchFamily="2" charset="-122"/>
              </a:rPr>
              <a:t>MakeLower()</a:t>
            </a:r>
            <a:r>
              <a:rPr lang="zh-CN" altLang="en-US" sz="1800">
                <a:latin typeface="Times New Roman" panose="02020603050405020304" pitchFamily="18" charset="0"/>
                <a:ea typeface="方正楷体简体" pitchFamily="2" charset="-122"/>
              </a:rPr>
              <a:t>函数。其中，</a:t>
            </a:r>
            <a:r>
              <a:rPr lang="en-US" altLang="zh-CN" sz="1800">
                <a:latin typeface="Times New Roman" panose="02020603050405020304" pitchFamily="18" charset="0"/>
                <a:ea typeface="方正楷体简体" pitchFamily="2" charset="-122"/>
              </a:rPr>
              <a:t>MakeUpper()</a:t>
            </a:r>
            <a:r>
              <a:rPr lang="zh-CN" altLang="en-US" sz="1800">
                <a:latin typeface="Times New Roman" panose="02020603050405020304" pitchFamily="18" charset="0"/>
                <a:ea typeface="方正楷体简体" pitchFamily="2" charset="-122"/>
              </a:rPr>
              <a:t>是大写转化函数，</a:t>
            </a:r>
            <a:r>
              <a:rPr lang="en-US" altLang="zh-CN" sz="1800">
                <a:latin typeface="Times New Roman" panose="02020603050405020304" pitchFamily="18" charset="0"/>
                <a:ea typeface="方正楷体简体" pitchFamily="2" charset="-122"/>
              </a:rPr>
              <a:t>MakeLower()</a:t>
            </a:r>
            <a:r>
              <a:rPr lang="zh-CN" altLang="en-US" sz="1800">
                <a:latin typeface="Times New Roman" panose="02020603050405020304" pitchFamily="18" charset="0"/>
                <a:ea typeface="方正楷体简体" pitchFamily="2" charset="-122"/>
              </a:rPr>
              <a:t>小写转化函数。</a:t>
            </a:r>
          </a:p>
          <a:p>
            <a:pPr eaLnBrk="1" hangingPunct="1">
              <a:lnSpc>
                <a:spcPct val="90000"/>
              </a:lnSpc>
            </a:pPr>
            <a:r>
              <a:rPr lang="en-US" altLang="zh-CN" sz="1800">
                <a:latin typeface="Times New Roman" panose="02020603050405020304" pitchFamily="18" charset="0"/>
                <a:ea typeface="方正楷体简体" pitchFamily="2" charset="-122"/>
              </a:rPr>
              <a:t>【</a:t>
            </a:r>
            <a:r>
              <a:rPr lang="zh-CN" altLang="en-US" sz="1800">
                <a:latin typeface="Times New Roman" panose="02020603050405020304" pitchFamily="18" charset="0"/>
                <a:ea typeface="方正楷体简体" pitchFamily="2" charset="-122"/>
              </a:rPr>
              <a:t>示例</a:t>
            </a:r>
            <a:r>
              <a:rPr lang="en-US" altLang="zh-CN" sz="1800">
                <a:latin typeface="Times New Roman" panose="02020603050405020304" pitchFamily="18" charset="0"/>
                <a:ea typeface="方正楷体简体" pitchFamily="2" charset="-122"/>
              </a:rPr>
              <a:t>8-1】</a:t>
            </a:r>
            <a:r>
              <a:rPr lang="zh-CN" altLang="en-US" sz="1800">
                <a:latin typeface="Times New Roman" panose="02020603050405020304" pitchFamily="18" charset="0"/>
                <a:ea typeface="方正楷体简体" pitchFamily="2" charset="-122"/>
              </a:rPr>
              <a:t>将指定字符串进行大写转换。</a:t>
            </a:r>
          </a:p>
          <a:p>
            <a:pPr eaLnBrk="1" hangingPunct="1">
              <a:lnSpc>
                <a:spcPct val="90000"/>
              </a:lnSpc>
            </a:pPr>
            <a:endParaRPr lang="zh-CN" altLang="en-US" sz="1800">
              <a:latin typeface="Times New Roman" panose="02020603050405020304" pitchFamily="18" charset="0"/>
              <a:ea typeface="方正楷体简体" pitchFamily="2" charset="-122"/>
            </a:endParaRPr>
          </a:p>
          <a:p>
            <a:pPr eaLnBrk="1" hangingPunct="1">
              <a:lnSpc>
                <a:spcPct val="90000"/>
              </a:lnSpc>
            </a:pPr>
            <a:endParaRPr lang="zh-CN" altLang="en-US" sz="1800">
              <a:latin typeface="Times New Roman" panose="02020603050405020304" pitchFamily="18" charset="0"/>
              <a:ea typeface="方正楷体简体" pitchFamily="2" charset="-122"/>
            </a:endParaRPr>
          </a:p>
          <a:p>
            <a:pPr eaLnBrk="1" hangingPunct="1">
              <a:lnSpc>
                <a:spcPct val="90000"/>
              </a:lnSpc>
            </a:pPr>
            <a:endParaRPr lang="zh-CN" altLang="en-US" sz="1800">
              <a:latin typeface="Times New Roman" panose="02020603050405020304" pitchFamily="18" charset="0"/>
              <a:ea typeface="方正楷体简体" pitchFamily="2" charset="-122"/>
            </a:endParaRPr>
          </a:p>
          <a:p>
            <a:pPr eaLnBrk="1" hangingPunct="1">
              <a:lnSpc>
                <a:spcPct val="90000"/>
              </a:lnSpc>
            </a:pPr>
            <a:r>
              <a:rPr lang="zh-CN" altLang="en-US" sz="1800">
                <a:latin typeface="Times New Roman" panose="02020603050405020304" pitchFamily="18" charset="0"/>
                <a:ea typeface="方正楷体简体" pitchFamily="2" charset="-122"/>
              </a:rPr>
              <a:t>运行程序，输出结果为“</a:t>
            </a:r>
            <a:r>
              <a:rPr lang="en-US" altLang="zh-CN" sz="1800">
                <a:latin typeface="Times New Roman" panose="02020603050405020304" pitchFamily="18" charset="0"/>
                <a:ea typeface="方正楷体简体" pitchFamily="2" charset="-122"/>
              </a:rPr>
              <a:t>HELLO!”</a:t>
            </a:r>
            <a:r>
              <a:rPr lang="zh-CN" altLang="en-US" sz="1800">
                <a:latin typeface="Times New Roman" panose="02020603050405020304" pitchFamily="18" charset="0"/>
                <a:ea typeface="方正楷体简体" pitchFamily="2" charset="-122"/>
              </a:rPr>
              <a:t>。</a:t>
            </a:r>
          </a:p>
          <a:p>
            <a:pPr eaLnBrk="1" hangingPunct="1">
              <a:lnSpc>
                <a:spcPct val="90000"/>
              </a:lnSpc>
            </a:pPr>
            <a:r>
              <a:rPr lang="en-US" altLang="zh-CN" sz="1800">
                <a:latin typeface="Times New Roman" panose="02020603050405020304" pitchFamily="18" charset="0"/>
                <a:ea typeface="方正楷体简体" pitchFamily="2" charset="-122"/>
              </a:rPr>
              <a:t>【</a:t>
            </a:r>
            <a:r>
              <a:rPr lang="zh-CN" altLang="en-US" sz="1800">
                <a:latin typeface="Times New Roman" panose="02020603050405020304" pitchFamily="18" charset="0"/>
                <a:ea typeface="方正楷体简体" pitchFamily="2" charset="-122"/>
              </a:rPr>
              <a:t>示例</a:t>
            </a:r>
            <a:r>
              <a:rPr lang="en-US" altLang="zh-CN" sz="1800">
                <a:latin typeface="Times New Roman" panose="02020603050405020304" pitchFamily="18" charset="0"/>
                <a:ea typeface="方正楷体简体" pitchFamily="2" charset="-122"/>
              </a:rPr>
              <a:t>8-2】</a:t>
            </a:r>
            <a:r>
              <a:rPr lang="zh-CN" altLang="en-US" sz="1800">
                <a:latin typeface="Times New Roman" panose="02020603050405020304" pitchFamily="18" charset="0"/>
                <a:ea typeface="方正楷体简体" pitchFamily="2" charset="-122"/>
              </a:rPr>
              <a:t>将指定字符串进行小写转换。</a:t>
            </a:r>
          </a:p>
          <a:p>
            <a:pPr eaLnBrk="1" hangingPunct="1">
              <a:lnSpc>
                <a:spcPct val="90000"/>
              </a:lnSpc>
            </a:pPr>
            <a:endParaRPr lang="zh-CN" altLang="en-US" sz="1800">
              <a:latin typeface="Times New Roman" panose="02020603050405020304" pitchFamily="18" charset="0"/>
              <a:ea typeface="方正楷体简体" pitchFamily="2" charset="-122"/>
            </a:endParaRPr>
          </a:p>
          <a:p>
            <a:pPr eaLnBrk="1" hangingPunct="1">
              <a:lnSpc>
                <a:spcPct val="90000"/>
              </a:lnSpc>
            </a:pPr>
            <a:endParaRPr lang="zh-CN" altLang="en-US" sz="1800">
              <a:latin typeface="Times New Roman" panose="02020603050405020304" pitchFamily="18" charset="0"/>
              <a:ea typeface="方正楷体简体" pitchFamily="2" charset="-122"/>
            </a:endParaRPr>
          </a:p>
          <a:p>
            <a:pPr eaLnBrk="1" hangingPunct="1">
              <a:lnSpc>
                <a:spcPct val="90000"/>
              </a:lnSpc>
            </a:pPr>
            <a:endParaRPr lang="zh-CN" altLang="en-US" sz="1800">
              <a:latin typeface="Times New Roman" panose="02020603050405020304" pitchFamily="18" charset="0"/>
              <a:ea typeface="方正楷体简体" pitchFamily="2" charset="-122"/>
            </a:endParaRPr>
          </a:p>
          <a:p>
            <a:pPr eaLnBrk="1" hangingPunct="1">
              <a:lnSpc>
                <a:spcPct val="90000"/>
              </a:lnSpc>
            </a:pPr>
            <a:r>
              <a:rPr lang="zh-CN" altLang="en-US" sz="1800">
                <a:latin typeface="Times New Roman" panose="02020603050405020304" pitchFamily="18" charset="0"/>
                <a:ea typeface="方正楷体简体" pitchFamily="2" charset="-122"/>
              </a:rPr>
              <a:t>运行程序，输出结果为“</a:t>
            </a:r>
            <a:r>
              <a:rPr lang="en-US" altLang="zh-CN" sz="1800">
                <a:latin typeface="Times New Roman" panose="02020603050405020304" pitchFamily="18" charset="0"/>
                <a:ea typeface="方正楷体简体" pitchFamily="2" charset="-122"/>
              </a:rPr>
              <a:t>hello!”</a:t>
            </a:r>
            <a:r>
              <a:rPr lang="zh-CN" altLang="en-US" sz="1800">
                <a:latin typeface="Times New Roman" panose="02020603050405020304" pitchFamily="18" charset="0"/>
                <a:ea typeface="方正楷体简体" pitchFamily="2" charset="-122"/>
              </a:rPr>
              <a:t>。</a:t>
            </a:r>
          </a:p>
          <a:p>
            <a:pPr eaLnBrk="1" hangingPunct="1">
              <a:lnSpc>
                <a:spcPct val="90000"/>
              </a:lnSpc>
            </a:pPr>
            <a:r>
              <a:rPr lang="zh-CN" altLang="en-US" sz="1800">
                <a:latin typeface="Times New Roman" panose="02020603050405020304" pitchFamily="18" charset="0"/>
                <a:ea typeface="方正楷体简体" pitchFamily="2" charset="-122"/>
              </a:rPr>
              <a:t>由上述两个输出结果看出，</a:t>
            </a:r>
            <a:r>
              <a:rPr lang="en-US" altLang="zh-CN" sz="1800">
                <a:latin typeface="Times New Roman" panose="02020603050405020304" pitchFamily="18" charset="0"/>
                <a:ea typeface="方正楷体简体" pitchFamily="2" charset="-122"/>
              </a:rPr>
              <a:t>MakeUpper()</a:t>
            </a:r>
            <a:r>
              <a:rPr lang="zh-CN" altLang="en-US" sz="1800">
                <a:latin typeface="Times New Roman" panose="02020603050405020304" pitchFamily="18" charset="0"/>
                <a:ea typeface="方正楷体简体" pitchFamily="2" charset="-122"/>
              </a:rPr>
              <a:t>和</a:t>
            </a:r>
            <a:r>
              <a:rPr lang="en-US" altLang="zh-CN" sz="1800">
                <a:latin typeface="Times New Roman" panose="02020603050405020304" pitchFamily="18" charset="0"/>
                <a:ea typeface="方正楷体简体" pitchFamily="2" charset="-122"/>
              </a:rPr>
              <a:t>MakeLower()</a:t>
            </a:r>
            <a:r>
              <a:rPr lang="zh-CN" altLang="en-US" sz="1800">
                <a:latin typeface="Times New Roman" panose="02020603050405020304" pitchFamily="18" charset="0"/>
                <a:ea typeface="方正楷体简体" pitchFamily="2" charset="-122"/>
              </a:rPr>
              <a:t>函数只对字母进行相应的转换，其他字符不会受到任何影响。</a:t>
            </a:r>
          </a:p>
        </p:txBody>
      </p:sp>
      <p:pic>
        <p:nvPicPr>
          <p:cNvPr id="181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781300"/>
            <a:ext cx="5113337"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12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437063"/>
            <a:ext cx="424973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8.1.4  </a:t>
            </a:r>
            <a:r>
              <a:rPr lang="zh-CN" altLang="en-US">
                <a:latin typeface="方正大标宋简体" pitchFamily="2" charset="-122"/>
                <a:ea typeface="方正大标宋简体" pitchFamily="2" charset="-122"/>
              </a:rPr>
              <a:t>字符串的连接</a:t>
            </a:r>
          </a:p>
        </p:txBody>
      </p:sp>
      <p:sp>
        <p:nvSpPr>
          <p:cNvPr id="18227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进行字符串的连接有两种方法：一是直接使用“</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进行直接连接，二是使用</a:t>
            </a:r>
            <a:r>
              <a:rPr lang="en-US" altLang="zh-CN">
                <a:latin typeface="Times New Roman" panose="02020603050405020304" pitchFamily="18" charset="0"/>
                <a:ea typeface="方正楷体简体" pitchFamily="2" charset="-122"/>
              </a:rPr>
              <a:t>Insert()</a:t>
            </a:r>
            <a:r>
              <a:rPr lang="zh-CN" altLang="en-US">
                <a:latin typeface="Times New Roman" panose="02020603050405020304" pitchFamily="18" charset="0"/>
                <a:ea typeface="方正楷体简体" pitchFamily="2" charset="-122"/>
              </a:rPr>
              <a:t>函数进行特殊的插入。下面通过实例对这两种方法进行具体介绍。</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a:t>
            </a:r>
            <a:r>
              <a:rPr lang="zh-CN" altLang="en-US">
                <a:ea typeface="方正大标宋简体" pitchFamily="2" charset="-122"/>
              </a:rPr>
              <a:t>“</a:t>
            </a:r>
            <a:r>
              <a:rPr lang="en-US" altLang="zh-CN">
                <a:latin typeface="方正大标宋简体" pitchFamily="2" charset="-122"/>
                <a:ea typeface="方正大标宋简体" pitchFamily="2" charset="-122"/>
              </a:rPr>
              <a:t>+</a:t>
            </a:r>
            <a:r>
              <a:rPr lang="en-US" altLang="zh-CN">
                <a:ea typeface="方正大标宋简体" pitchFamily="2" charset="-122"/>
              </a:rPr>
              <a:t>”</a:t>
            </a:r>
            <a:r>
              <a:rPr lang="zh-CN" altLang="en-US">
                <a:latin typeface="方正大标宋简体" pitchFamily="2" charset="-122"/>
                <a:ea typeface="方正大标宋简体" pitchFamily="2" charset="-122"/>
              </a:rPr>
              <a:t>连接字符串</a:t>
            </a:r>
          </a:p>
        </p:txBody>
      </p:sp>
      <p:sp>
        <p:nvSpPr>
          <p:cNvPr id="18329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使用“</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连接字符串是最常用的连接字符串的方法。</a:t>
            </a:r>
          </a:p>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8-3】</a:t>
            </a:r>
            <a:r>
              <a:rPr lang="zh-CN" altLang="en-US">
                <a:latin typeface="Times New Roman" panose="02020603050405020304" pitchFamily="18" charset="0"/>
                <a:ea typeface="方正楷体简体" pitchFamily="2" charset="-122"/>
              </a:rPr>
              <a:t>使用“</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连接字符串。</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运行程序，输出结果</a:t>
            </a:r>
            <a:r>
              <a:rPr lang="en-US" altLang="zh-CN">
                <a:latin typeface="Times New Roman" panose="02020603050405020304" pitchFamily="18" charset="0"/>
                <a:ea typeface="方正楷体简体" pitchFamily="2" charset="-122"/>
              </a:rPr>
              <a:t>str3</a:t>
            </a:r>
            <a:r>
              <a:rPr lang="zh-CN" altLang="en-US">
                <a:latin typeface="Times New Roman" panose="02020603050405020304" pitchFamily="18" charset="0"/>
                <a:ea typeface="方正楷体简体" pitchFamily="2" charset="-122"/>
              </a:rPr>
              <a:t>为</a:t>
            </a:r>
            <a:r>
              <a:rPr lang="en-US" altLang="zh-CN">
                <a:latin typeface="Times New Roman" panose="02020603050405020304" pitchFamily="18" charset="0"/>
                <a:ea typeface="方正楷体简体" pitchFamily="2" charset="-122"/>
              </a:rPr>
              <a:t>Hello</a:t>
            </a:r>
            <a:r>
              <a:rPr lang="zh-CN" altLang="en-US">
                <a:latin typeface="Times New Roman" panose="02020603050405020304" pitchFamily="18" charset="0"/>
                <a:ea typeface="方正楷体简体" pitchFamily="2" charset="-122"/>
              </a:rPr>
              <a:t>，而</a:t>
            </a:r>
            <a:r>
              <a:rPr lang="en-US" altLang="zh-CN">
                <a:latin typeface="Times New Roman" panose="02020603050405020304" pitchFamily="18" charset="0"/>
                <a:ea typeface="方正楷体简体" pitchFamily="2" charset="-122"/>
              </a:rPr>
              <a:t>str4</a:t>
            </a:r>
            <a:r>
              <a:rPr lang="zh-CN" altLang="en-US">
                <a:latin typeface="Times New Roman" panose="02020603050405020304" pitchFamily="18" charset="0"/>
                <a:ea typeface="方正楷体简体" pitchFamily="2" charset="-122"/>
              </a:rPr>
              <a:t>为</a:t>
            </a:r>
            <a:r>
              <a:rPr lang="en-US" altLang="zh-CN">
                <a:latin typeface="Times New Roman" panose="02020603050405020304" pitchFamily="18" charset="0"/>
                <a:ea typeface="方正楷体简体" pitchFamily="2" charset="-122"/>
              </a:rPr>
              <a:t>lloHe</a:t>
            </a:r>
            <a:r>
              <a:rPr lang="zh-CN" altLang="en-US">
                <a:latin typeface="Times New Roman" panose="02020603050405020304" pitchFamily="18" charset="0"/>
                <a:ea typeface="方正楷体简体" pitchFamily="2" charset="-122"/>
              </a:rPr>
              <a:t>。由程序结果可以看出，使用“</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进行字符串连接时，是在“</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前面字符串的末尾加上“</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后面的字符串。</a:t>
            </a:r>
          </a:p>
        </p:txBody>
      </p:sp>
      <p:pic>
        <p:nvPicPr>
          <p:cNvPr id="183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565400"/>
            <a:ext cx="48958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a:t>
            </a:r>
            <a:r>
              <a:rPr lang="en-US" altLang="zh-CN">
                <a:latin typeface="方正大标宋简体" pitchFamily="2" charset="-122"/>
                <a:ea typeface="方正大标宋简体" pitchFamily="2" charset="-122"/>
              </a:rPr>
              <a:t>Insert()</a:t>
            </a:r>
            <a:r>
              <a:rPr lang="zh-CN" altLang="en-US">
                <a:latin typeface="方正大标宋简体" pitchFamily="2" charset="-122"/>
                <a:ea typeface="方正大标宋简体" pitchFamily="2" charset="-122"/>
              </a:rPr>
              <a:t>函数</a:t>
            </a:r>
          </a:p>
        </p:txBody>
      </p:sp>
      <p:sp>
        <p:nvSpPr>
          <p:cNvPr id="18432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在连接字符串时，并不一定都是在字符串的末尾进行连接。此时，应该使用</a:t>
            </a:r>
            <a:r>
              <a:rPr lang="en-US" altLang="zh-CN">
                <a:latin typeface="Times New Roman" panose="02020603050405020304" pitchFamily="18" charset="0"/>
                <a:ea typeface="方正楷体简体" pitchFamily="2" charset="-122"/>
              </a:rPr>
              <a:t>Insert</a:t>
            </a:r>
            <a:r>
              <a:rPr lang="zh-CN" altLang="en-US">
                <a:latin typeface="Times New Roman" panose="02020603050405020304" pitchFamily="18" charset="0"/>
                <a:ea typeface="方正楷体简体" pitchFamily="2" charset="-122"/>
              </a:rPr>
              <a:t>函数。</a:t>
            </a:r>
            <a:r>
              <a:rPr lang="en-US" altLang="zh-CN">
                <a:latin typeface="Times New Roman" panose="02020603050405020304" pitchFamily="18" charset="0"/>
                <a:ea typeface="方正楷体简体" pitchFamily="2" charset="-122"/>
              </a:rPr>
              <a:t>Insert()</a:t>
            </a:r>
            <a:r>
              <a:rPr lang="zh-CN" altLang="en-US">
                <a:latin typeface="Times New Roman" panose="02020603050405020304" pitchFamily="18" charset="0"/>
                <a:ea typeface="方正楷体简体" pitchFamily="2" charset="-122"/>
              </a:rPr>
              <a:t>函数有两种原型。</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）第一种原型如下：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其中，</a:t>
            </a:r>
            <a:r>
              <a:rPr lang="en-US" altLang="zh-CN">
                <a:latin typeface="Times New Roman" panose="02020603050405020304" pitchFamily="18" charset="0"/>
                <a:ea typeface="方正楷体简体" pitchFamily="2" charset="-122"/>
              </a:rPr>
              <a:t>nIndex</a:t>
            </a:r>
            <a:r>
              <a:rPr lang="zh-CN" altLang="en-US">
                <a:latin typeface="Times New Roman" panose="02020603050405020304" pitchFamily="18" charset="0"/>
                <a:ea typeface="方正楷体简体" pitchFamily="2" charset="-122"/>
              </a:rPr>
              <a:t>用来表示插入字符串的位置，</a:t>
            </a:r>
            <a:r>
              <a:rPr lang="en-US" altLang="zh-CN">
                <a:latin typeface="Times New Roman" panose="02020603050405020304" pitchFamily="18" charset="0"/>
                <a:ea typeface="方正楷体简体" pitchFamily="2" charset="-122"/>
              </a:rPr>
              <a:t>ch</a:t>
            </a:r>
            <a:r>
              <a:rPr lang="zh-CN" altLang="en-US">
                <a:latin typeface="Times New Roman" panose="02020603050405020304" pitchFamily="18" charset="0"/>
                <a:ea typeface="方正楷体简体" pitchFamily="2" charset="-122"/>
              </a:rPr>
              <a:t>表示将要插入的字符串。该函数的返回值</a:t>
            </a:r>
            <a:r>
              <a:rPr lang="en-US" altLang="zh-CN">
                <a:latin typeface="Times New Roman" panose="02020603050405020304" pitchFamily="18" charset="0"/>
                <a:ea typeface="方正楷体简体" pitchFamily="2" charset="-122"/>
              </a:rPr>
              <a:t>int</a:t>
            </a:r>
            <a:r>
              <a:rPr lang="zh-CN" altLang="en-US">
                <a:latin typeface="Times New Roman" panose="02020603050405020304" pitchFamily="18" charset="0"/>
                <a:ea typeface="方正楷体简体" pitchFamily="2" charset="-122"/>
              </a:rPr>
              <a:t>，表示改变后的字符串的长度。</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）第二种原型如下：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其中，其中，</a:t>
            </a:r>
            <a:r>
              <a:rPr lang="en-US" altLang="zh-CN">
                <a:latin typeface="Times New Roman" panose="02020603050405020304" pitchFamily="18" charset="0"/>
                <a:ea typeface="方正楷体简体" pitchFamily="2" charset="-122"/>
              </a:rPr>
              <a:t>nIndex</a:t>
            </a:r>
            <a:r>
              <a:rPr lang="zh-CN" altLang="en-US">
                <a:latin typeface="Times New Roman" panose="02020603050405020304" pitchFamily="18" charset="0"/>
                <a:ea typeface="方正楷体简体" pitchFamily="2" charset="-122"/>
              </a:rPr>
              <a:t>用来表示插入字符串的位置，</a:t>
            </a:r>
            <a:r>
              <a:rPr lang="en-US" altLang="zh-CN">
                <a:latin typeface="Times New Roman" panose="02020603050405020304" pitchFamily="18" charset="0"/>
                <a:ea typeface="方正楷体简体" pitchFamily="2" charset="-122"/>
              </a:rPr>
              <a:t>pstr</a:t>
            </a:r>
            <a:r>
              <a:rPr lang="zh-CN" altLang="en-US">
                <a:latin typeface="Times New Roman" panose="02020603050405020304" pitchFamily="18" charset="0"/>
                <a:ea typeface="方正楷体简体" pitchFamily="2" charset="-122"/>
              </a:rPr>
              <a:t>表示需要插入的子链的指针。该函数的返回值</a:t>
            </a:r>
            <a:r>
              <a:rPr lang="en-US" altLang="zh-CN">
                <a:latin typeface="Times New Roman" panose="02020603050405020304" pitchFamily="18" charset="0"/>
                <a:ea typeface="方正楷体简体" pitchFamily="2" charset="-122"/>
              </a:rPr>
              <a:t>int</a:t>
            </a:r>
            <a:r>
              <a:rPr lang="zh-CN" altLang="en-US">
                <a:latin typeface="Times New Roman" panose="02020603050405020304" pitchFamily="18" charset="0"/>
                <a:ea typeface="方正楷体简体" pitchFamily="2" charset="-122"/>
              </a:rPr>
              <a:t>，表示改变后的字符串的长度。</a:t>
            </a:r>
          </a:p>
        </p:txBody>
      </p:sp>
      <p:pic>
        <p:nvPicPr>
          <p:cNvPr id="184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708275"/>
            <a:ext cx="3240087"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149725"/>
            <a:ext cx="36004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8.1.5  </a:t>
            </a:r>
            <a:r>
              <a:rPr lang="zh-CN" altLang="en-US">
                <a:latin typeface="方正大标宋简体" pitchFamily="2" charset="-122"/>
                <a:ea typeface="方正大标宋简体" pitchFamily="2" charset="-122"/>
              </a:rPr>
              <a:t>字符串的比较</a:t>
            </a:r>
          </a:p>
        </p:txBody>
      </p:sp>
      <p:sp>
        <p:nvSpPr>
          <p:cNvPr id="18534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字符串的比较是根据字母对应的</a:t>
            </a:r>
            <a:r>
              <a:rPr lang="en-US" altLang="zh-CN">
                <a:latin typeface="Times New Roman" panose="02020603050405020304" pitchFamily="18" charset="0"/>
                <a:ea typeface="方正楷体简体" pitchFamily="2" charset="-122"/>
              </a:rPr>
              <a:t>ASCII</a:t>
            </a:r>
            <a:r>
              <a:rPr lang="zh-CN" altLang="en-US">
                <a:latin typeface="Times New Roman" panose="02020603050405020304" pitchFamily="18" charset="0"/>
                <a:ea typeface="方正楷体简体" pitchFamily="2" charset="-122"/>
              </a:rPr>
              <a:t>值。当两个字符串进行进行比较时，首先从第一个字符开始进行比较。如果两个字符串的第一个字母的</a:t>
            </a:r>
            <a:r>
              <a:rPr lang="en-US" altLang="zh-CN">
                <a:latin typeface="Times New Roman" panose="02020603050405020304" pitchFamily="18" charset="0"/>
                <a:ea typeface="方正楷体简体" pitchFamily="2" charset="-122"/>
              </a:rPr>
              <a:t>ASCII</a:t>
            </a:r>
            <a:r>
              <a:rPr lang="zh-CN" altLang="en-US">
                <a:latin typeface="Times New Roman" panose="02020603050405020304" pitchFamily="18" charset="0"/>
                <a:ea typeface="方正楷体简体" pitchFamily="2" charset="-122"/>
              </a:rPr>
              <a:t>值相同，则比较第二个字母。依此类推，直到比较完为止。</a:t>
            </a:r>
          </a:p>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类中，比较字符串的函数有两个，分别如下：</a:t>
            </a:r>
          </a:p>
          <a:p>
            <a:pPr eaLnBrk="1" hangingPunct="1"/>
            <a:r>
              <a:rPr lang="zh-CN" altLang="en-US">
                <a:solidFill>
                  <a:srgbClr val="FF0000"/>
                </a:solidFill>
                <a:latin typeface="Times New Roman" panose="02020603050405020304" pitchFamily="18" charset="0"/>
                <a:ea typeface="方正楷体简体" pitchFamily="2" charset="-122"/>
              </a:rPr>
              <a:t> </a:t>
            </a:r>
          </a:p>
          <a:p>
            <a:pPr eaLnBrk="1" hangingPunct="1"/>
            <a:r>
              <a:rPr lang="zh-CN" altLang="en-US">
                <a:latin typeface="Times New Roman" panose="02020603050405020304" pitchFamily="18" charset="0"/>
                <a:ea typeface="方正楷体简体" pitchFamily="2" charset="-122"/>
              </a:rPr>
              <a:t>和</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其中，</a:t>
            </a:r>
            <a:r>
              <a:rPr lang="en-US" altLang="zh-CN">
                <a:latin typeface="Times New Roman" panose="02020603050405020304" pitchFamily="18" charset="0"/>
                <a:ea typeface="方正楷体简体" pitchFamily="2" charset="-122"/>
              </a:rPr>
              <a:t>Compare()</a:t>
            </a:r>
            <a:r>
              <a:rPr lang="zh-CN" altLang="en-US">
                <a:latin typeface="Times New Roman" panose="02020603050405020304" pitchFamily="18" charset="0"/>
                <a:ea typeface="方正楷体简体" pitchFamily="2" charset="-122"/>
              </a:rPr>
              <a:t>函数在比较时区分大小写，而</a:t>
            </a:r>
            <a:r>
              <a:rPr lang="en-US" altLang="zh-CN">
                <a:latin typeface="Times New Roman" panose="02020603050405020304" pitchFamily="18" charset="0"/>
                <a:ea typeface="方正楷体简体" pitchFamily="2" charset="-122"/>
              </a:rPr>
              <a:t>CompareNoCase()</a:t>
            </a:r>
            <a:r>
              <a:rPr lang="zh-CN" altLang="en-US">
                <a:latin typeface="Times New Roman" panose="02020603050405020304" pitchFamily="18" charset="0"/>
                <a:ea typeface="方正楷体简体" pitchFamily="2" charset="-122"/>
              </a:rPr>
              <a:t>函数则不区分大小写。</a:t>
            </a:r>
          </a:p>
        </p:txBody>
      </p:sp>
      <p:pic>
        <p:nvPicPr>
          <p:cNvPr id="185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357563"/>
            <a:ext cx="439261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53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005263"/>
            <a:ext cx="44640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2.1  </a:t>
            </a:r>
            <a:r>
              <a:rPr lang="zh-CN" altLang="en-US">
                <a:latin typeface="方正大标宋简体" pitchFamily="2" charset="-122"/>
                <a:ea typeface="方正大标宋简体" pitchFamily="2" charset="-122"/>
              </a:rPr>
              <a:t>微软基础类库</a:t>
            </a:r>
            <a:r>
              <a:rPr lang="en-US" altLang="zh-CN">
                <a:latin typeface="方正大标宋简体" pitchFamily="2" charset="-122"/>
                <a:ea typeface="方正大标宋简体" pitchFamily="2" charset="-122"/>
              </a:rPr>
              <a:t>MFC</a:t>
            </a:r>
          </a:p>
        </p:txBody>
      </p:sp>
      <p:sp>
        <p:nvSpPr>
          <p:cNvPr id="20483" name="Rectangle 3"/>
          <p:cNvSpPr>
            <a:spLocks noGrp="1" noChangeArrowheads="1"/>
          </p:cNvSpPr>
          <p:nvPr>
            <p:ph type="body" idx="1"/>
          </p:nvPr>
        </p:nvSpPr>
        <p:spPr/>
        <p:txBody>
          <a:bodyPr/>
          <a:lstStyle/>
          <a:p>
            <a:pPr eaLnBrk="1" hangingPunct="1"/>
            <a:r>
              <a:rPr lang="en-US" altLang="zh-CN">
                <a:ea typeface="方正楷体简体" pitchFamily="2" charset="-122"/>
              </a:rPr>
              <a:t>MFC</a:t>
            </a:r>
            <a:r>
              <a:rPr lang="zh-CN" altLang="en-US">
                <a:ea typeface="方正楷体简体" pitchFamily="2" charset="-122"/>
              </a:rPr>
              <a:t>是一种重要的编程方法，它是微软公司的特定的应用程序包装接口。本节将讲解</a:t>
            </a:r>
            <a:r>
              <a:rPr lang="en-US" altLang="zh-CN">
                <a:ea typeface="方正楷体简体" pitchFamily="2" charset="-122"/>
              </a:rPr>
              <a:t>MFC</a:t>
            </a:r>
            <a:r>
              <a:rPr lang="zh-CN" altLang="en-US">
                <a:ea typeface="方正楷体简体" pitchFamily="2" charset="-122"/>
              </a:rPr>
              <a:t>概述及其类库结构。</a:t>
            </a:r>
            <a:endParaRPr lang="zh-CN" alt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8.1.6  </a:t>
            </a:r>
            <a:r>
              <a:rPr lang="zh-CN" altLang="en-US">
                <a:latin typeface="方正大标宋简体" pitchFamily="2" charset="-122"/>
                <a:ea typeface="方正大标宋简体" pitchFamily="2" charset="-122"/>
              </a:rPr>
              <a:t>字符串的提取</a:t>
            </a:r>
          </a:p>
        </p:txBody>
      </p:sp>
      <p:sp>
        <p:nvSpPr>
          <p:cNvPr id="18637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类中，提取字符串可以使用</a:t>
            </a:r>
            <a:r>
              <a:rPr lang="en-US" altLang="zh-CN">
                <a:latin typeface="Times New Roman" panose="02020603050405020304" pitchFamily="18" charset="0"/>
                <a:ea typeface="方正楷体简体" pitchFamily="2" charset="-122"/>
              </a:rPr>
              <a:t>Left()</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Mid()</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Right()3</a:t>
            </a:r>
            <a:r>
              <a:rPr lang="zh-CN" altLang="en-US">
                <a:latin typeface="Times New Roman" panose="02020603050405020304" pitchFamily="18" charset="0"/>
                <a:ea typeface="方正楷体简体" pitchFamily="2" charset="-122"/>
              </a:rPr>
              <a:t>种函数。三者分别从左边、中间和右边开始提取字符串。</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种函数的原型分别如下：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其中，</a:t>
            </a:r>
            <a:r>
              <a:rPr lang="en-US" altLang="zh-CN">
                <a:latin typeface="Times New Roman" panose="02020603050405020304" pitchFamily="18" charset="0"/>
                <a:ea typeface="方正楷体简体" pitchFamily="2" charset="-122"/>
              </a:rPr>
              <a:t>nCount</a:t>
            </a:r>
            <a:r>
              <a:rPr lang="zh-CN" altLang="en-US">
                <a:latin typeface="Times New Roman" panose="02020603050405020304" pitchFamily="18" charset="0"/>
                <a:ea typeface="方正楷体简体" pitchFamily="2" charset="-122"/>
              </a:rPr>
              <a:t>表示开始提取字符串的长度，</a:t>
            </a:r>
            <a:r>
              <a:rPr lang="en-US" altLang="zh-CN">
                <a:latin typeface="Times New Roman" panose="02020603050405020304" pitchFamily="18" charset="0"/>
                <a:ea typeface="方正楷体简体" pitchFamily="2" charset="-122"/>
              </a:rPr>
              <a:t>nFirst</a:t>
            </a:r>
            <a:r>
              <a:rPr lang="zh-CN" altLang="en-US">
                <a:latin typeface="Times New Roman" panose="02020603050405020304" pitchFamily="18" charset="0"/>
                <a:ea typeface="方正楷体简体" pitchFamily="2" charset="-122"/>
              </a:rPr>
              <a:t>代表要提取的开始索引位置。</a:t>
            </a:r>
          </a:p>
        </p:txBody>
      </p:sp>
      <p:pic>
        <p:nvPicPr>
          <p:cNvPr id="186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708275"/>
            <a:ext cx="41036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8.1.7  </a:t>
            </a:r>
            <a:r>
              <a:rPr lang="zh-CN" altLang="en-US">
                <a:latin typeface="方正大标宋简体" pitchFamily="2" charset="-122"/>
                <a:ea typeface="方正大标宋简体" pitchFamily="2" charset="-122"/>
              </a:rPr>
              <a:t>字符串的查找</a:t>
            </a:r>
          </a:p>
        </p:txBody>
      </p:sp>
      <p:sp>
        <p:nvSpPr>
          <p:cNvPr id="18739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中，</a:t>
            </a:r>
            <a:r>
              <a:rPr lang="en-US" altLang="zh-CN">
                <a:latin typeface="Times New Roman" panose="02020603050405020304" pitchFamily="18" charset="0"/>
                <a:ea typeface="方正楷体简体" pitchFamily="2" charset="-122"/>
              </a:rPr>
              <a:t>Find()</a:t>
            </a:r>
            <a:r>
              <a:rPr lang="zh-CN" altLang="en-US">
                <a:latin typeface="Times New Roman" panose="02020603050405020304" pitchFamily="18" charset="0"/>
                <a:ea typeface="方正楷体简体" pitchFamily="2" charset="-122"/>
              </a:rPr>
              <a:t>和</a:t>
            </a:r>
            <a:r>
              <a:rPr lang="en-US" altLang="zh-CN">
                <a:latin typeface="Times New Roman" panose="02020603050405020304" pitchFamily="18" charset="0"/>
                <a:ea typeface="方正楷体简体" pitchFamily="2" charset="-122"/>
              </a:rPr>
              <a:t>ReverseFind()</a:t>
            </a:r>
            <a:r>
              <a:rPr lang="zh-CN" altLang="en-US">
                <a:latin typeface="Times New Roman" panose="02020603050405020304" pitchFamily="18" charset="0"/>
                <a:ea typeface="方正楷体简体" pitchFamily="2" charset="-122"/>
              </a:rPr>
              <a:t>函数用于字符串指定位置的查找。</a:t>
            </a:r>
            <a:r>
              <a:rPr lang="en-US" altLang="zh-CN">
                <a:latin typeface="Times New Roman" panose="02020603050405020304" pitchFamily="18" charset="0"/>
                <a:ea typeface="方正楷体简体" pitchFamily="2" charset="-122"/>
              </a:rPr>
              <a:t>Find()</a:t>
            </a:r>
            <a:r>
              <a:rPr lang="zh-CN" altLang="en-US">
                <a:latin typeface="Times New Roman" panose="02020603050405020304" pitchFamily="18" charset="0"/>
                <a:ea typeface="方正楷体简体" pitchFamily="2" charset="-122"/>
              </a:rPr>
              <a:t>函数是从一个字符串中查找字符串。</a:t>
            </a:r>
            <a:r>
              <a:rPr lang="en-US" altLang="zh-CN">
                <a:latin typeface="Times New Roman" panose="02020603050405020304" pitchFamily="18" charset="0"/>
                <a:ea typeface="方正楷体简体" pitchFamily="2" charset="-122"/>
              </a:rPr>
              <a:t>Find()</a:t>
            </a:r>
            <a:r>
              <a:rPr lang="zh-CN" altLang="en-US">
                <a:latin typeface="Times New Roman" panose="02020603050405020304" pitchFamily="18" charset="0"/>
                <a:ea typeface="方正楷体简体" pitchFamily="2" charset="-122"/>
              </a:rPr>
              <a:t>函数的原型有几中，分别如下：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其中，</a:t>
            </a:r>
            <a:r>
              <a:rPr lang="en-US" altLang="zh-CN">
                <a:latin typeface="Times New Roman" panose="02020603050405020304" pitchFamily="18" charset="0"/>
                <a:ea typeface="方正楷体简体" pitchFamily="2" charset="-122"/>
              </a:rPr>
              <a:t>ch</a:t>
            </a:r>
            <a:r>
              <a:rPr lang="zh-CN" altLang="en-US">
                <a:latin typeface="Times New Roman" panose="02020603050405020304" pitchFamily="18" charset="0"/>
                <a:ea typeface="方正楷体简体" pitchFamily="2" charset="-122"/>
              </a:rPr>
              <a:t>表示要查找的字符串，</a:t>
            </a:r>
            <a:r>
              <a:rPr lang="en-US" altLang="zh-CN">
                <a:latin typeface="Times New Roman" panose="02020603050405020304" pitchFamily="18" charset="0"/>
                <a:ea typeface="方正楷体简体" pitchFamily="2" charset="-122"/>
              </a:rPr>
              <a:t>nStart</a:t>
            </a:r>
            <a:r>
              <a:rPr lang="zh-CN" altLang="en-US">
                <a:latin typeface="Times New Roman" panose="02020603050405020304" pitchFamily="18" charset="0"/>
                <a:ea typeface="方正楷体简体" pitchFamily="2" charset="-122"/>
              </a:rPr>
              <a:t>表示开始查找的索引值。</a:t>
            </a:r>
            <a:r>
              <a:rPr lang="en-US" altLang="zh-CN">
                <a:latin typeface="Times New Roman" panose="02020603050405020304" pitchFamily="18" charset="0"/>
                <a:ea typeface="方正楷体简体" pitchFamily="2" charset="-122"/>
              </a:rPr>
              <a:t>Find()</a:t>
            </a:r>
            <a:r>
              <a:rPr lang="zh-CN" altLang="en-US">
                <a:latin typeface="Times New Roman" panose="02020603050405020304" pitchFamily="18" charset="0"/>
                <a:ea typeface="方正楷体简体" pitchFamily="2" charset="-122"/>
              </a:rPr>
              <a:t>函数返回查找到的字符串的位置。</a:t>
            </a:r>
          </a:p>
          <a:p>
            <a:pPr eaLnBrk="1" hangingPunct="1"/>
            <a:r>
              <a:rPr lang="en-US" altLang="zh-CN">
                <a:latin typeface="Times New Roman" panose="02020603050405020304" pitchFamily="18" charset="0"/>
                <a:ea typeface="方正楷体简体" pitchFamily="2" charset="-122"/>
              </a:rPr>
              <a:t>ReverseFind()</a:t>
            </a:r>
            <a:r>
              <a:rPr lang="zh-CN" altLang="en-US">
                <a:latin typeface="Times New Roman" panose="02020603050405020304" pitchFamily="18" charset="0"/>
                <a:ea typeface="方正楷体简体" pitchFamily="2" charset="-122"/>
              </a:rPr>
              <a:t>函数是从一个字符串的末尾开始查找字符。</a:t>
            </a:r>
            <a:r>
              <a:rPr lang="en-US" altLang="zh-CN">
                <a:latin typeface="Times New Roman" panose="02020603050405020304" pitchFamily="18" charset="0"/>
                <a:ea typeface="方正楷体简体" pitchFamily="2" charset="-122"/>
              </a:rPr>
              <a:t>ReverseFind()</a:t>
            </a:r>
            <a:r>
              <a:rPr lang="zh-CN" altLang="en-US">
                <a:latin typeface="Times New Roman" panose="02020603050405020304" pitchFamily="18" charset="0"/>
                <a:ea typeface="方正楷体简体" pitchFamily="2" charset="-122"/>
              </a:rPr>
              <a:t>函数的原型如下：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其中，</a:t>
            </a:r>
            <a:r>
              <a:rPr lang="en-US" altLang="zh-CN">
                <a:latin typeface="Times New Roman" panose="02020603050405020304" pitchFamily="18" charset="0"/>
                <a:ea typeface="方正楷体简体" pitchFamily="2" charset="-122"/>
              </a:rPr>
              <a:t>ch</a:t>
            </a:r>
            <a:r>
              <a:rPr lang="zh-CN" altLang="en-US">
                <a:latin typeface="Times New Roman" panose="02020603050405020304" pitchFamily="18" charset="0"/>
                <a:ea typeface="方正楷体简体" pitchFamily="2" charset="-122"/>
              </a:rPr>
              <a:t>表示要查找的字符。该函数的返回值是查找到的字符串的索引值。</a:t>
            </a:r>
          </a:p>
        </p:txBody>
      </p:sp>
      <p:pic>
        <p:nvPicPr>
          <p:cNvPr id="187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636838"/>
            <a:ext cx="62642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7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5021263"/>
            <a:ext cx="6480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8.1.8  </a:t>
            </a:r>
            <a:r>
              <a:rPr lang="zh-CN" altLang="en-US">
                <a:latin typeface="方正大标宋简体" pitchFamily="2" charset="-122"/>
                <a:ea typeface="方正大标宋简体" pitchFamily="2" charset="-122"/>
              </a:rPr>
              <a:t>字符串的移除</a:t>
            </a:r>
          </a:p>
        </p:txBody>
      </p:sp>
      <p:sp>
        <p:nvSpPr>
          <p:cNvPr id="18841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类中，想要移除字符串可以调用</a:t>
            </a:r>
            <a:r>
              <a:rPr lang="en-US" altLang="zh-CN">
                <a:latin typeface="Times New Roman" panose="02020603050405020304" pitchFamily="18" charset="0"/>
                <a:ea typeface="方正楷体简体" pitchFamily="2" charset="-122"/>
              </a:rPr>
              <a:t>Remove()</a:t>
            </a:r>
            <a:r>
              <a:rPr lang="zh-CN" altLang="en-US">
                <a:latin typeface="Times New Roman" panose="02020603050405020304" pitchFamily="18" charset="0"/>
                <a:ea typeface="方正楷体简体" pitchFamily="2" charset="-122"/>
              </a:rPr>
              <a:t>和</a:t>
            </a:r>
            <a:r>
              <a:rPr lang="en-US" altLang="zh-CN">
                <a:latin typeface="Times New Roman" panose="02020603050405020304" pitchFamily="18" charset="0"/>
                <a:ea typeface="方正楷体简体" pitchFamily="2" charset="-122"/>
              </a:rPr>
              <a:t>Delete()</a:t>
            </a:r>
            <a:r>
              <a:rPr lang="zh-CN" altLang="en-US">
                <a:latin typeface="Times New Roman" panose="02020603050405020304" pitchFamily="18" charset="0"/>
                <a:ea typeface="方正楷体简体" pitchFamily="2" charset="-122"/>
              </a:rPr>
              <a:t>函数。其中，</a:t>
            </a:r>
            <a:r>
              <a:rPr lang="en-US" altLang="zh-CN">
                <a:latin typeface="Times New Roman" panose="02020603050405020304" pitchFamily="18" charset="0"/>
                <a:ea typeface="方正楷体简体" pitchFamily="2" charset="-122"/>
              </a:rPr>
              <a:t>Remove()</a:t>
            </a:r>
            <a:r>
              <a:rPr lang="zh-CN" altLang="en-US">
                <a:latin typeface="Times New Roman" panose="02020603050405020304" pitchFamily="18" charset="0"/>
                <a:ea typeface="方正楷体简体" pitchFamily="2" charset="-122"/>
              </a:rPr>
              <a:t>用于从字符串中移除特定的字符。</a:t>
            </a:r>
            <a:r>
              <a:rPr lang="en-US" altLang="zh-CN">
                <a:latin typeface="Times New Roman" panose="02020603050405020304" pitchFamily="18" charset="0"/>
                <a:ea typeface="方正楷体简体" pitchFamily="2" charset="-122"/>
              </a:rPr>
              <a:t>Remove()</a:t>
            </a:r>
            <a:r>
              <a:rPr lang="zh-CN" altLang="en-US">
                <a:latin typeface="Times New Roman" panose="02020603050405020304" pitchFamily="18" charset="0"/>
                <a:ea typeface="方正楷体简体" pitchFamily="2" charset="-122"/>
              </a:rPr>
              <a:t>函数的原型如下：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其中，</a:t>
            </a:r>
            <a:r>
              <a:rPr lang="en-US" altLang="zh-CN">
                <a:latin typeface="Times New Roman" panose="02020603050405020304" pitchFamily="18" charset="0"/>
                <a:ea typeface="方正楷体简体" pitchFamily="2" charset="-122"/>
              </a:rPr>
              <a:t>ch</a:t>
            </a:r>
            <a:r>
              <a:rPr lang="zh-CN" altLang="en-US">
                <a:latin typeface="Times New Roman" panose="02020603050405020304" pitchFamily="18" charset="0"/>
                <a:ea typeface="方正楷体简体" pitchFamily="2" charset="-122"/>
              </a:rPr>
              <a:t>表示想要移除的字符。该函数的返回值是返回从字符串中移走的字符数。如果字符串没有变化，则返回</a:t>
            </a:r>
            <a:r>
              <a:rPr lang="en-US" altLang="zh-CN">
                <a:latin typeface="Times New Roman" panose="02020603050405020304" pitchFamily="18" charset="0"/>
                <a:ea typeface="方正楷体简体" pitchFamily="2" charset="-122"/>
              </a:rPr>
              <a:t>0</a:t>
            </a:r>
            <a:r>
              <a:rPr lang="zh-CN" altLang="en-US">
                <a:latin typeface="Times New Roman" panose="02020603050405020304" pitchFamily="18" charset="0"/>
                <a:ea typeface="方正楷体简体" pitchFamily="2" charset="-122"/>
              </a:rPr>
              <a:t>。</a:t>
            </a:r>
          </a:p>
        </p:txBody>
      </p:sp>
      <p:pic>
        <p:nvPicPr>
          <p:cNvPr id="188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565400"/>
            <a:ext cx="48958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8.1.9  CString</a:t>
            </a:r>
            <a:r>
              <a:rPr lang="zh-CN" altLang="en-US">
                <a:latin typeface="方正大标宋简体" pitchFamily="2" charset="-122"/>
                <a:ea typeface="方正大标宋简体" pitchFamily="2" charset="-122"/>
              </a:rPr>
              <a:t>类的格式化</a:t>
            </a:r>
          </a:p>
        </p:txBody>
      </p:sp>
      <p:sp>
        <p:nvSpPr>
          <p:cNvPr id="189443" name="Rectangle 3"/>
          <p:cNvSpPr>
            <a:spLocks noGrp="1" noChangeArrowheads="1"/>
          </p:cNvSpPr>
          <p:nvPr>
            <p:ph type="body" idx="1"/>
          </p:nvPr>
        </p:nvSpPr>
        <p:spPr/>
        <p:txBody>
          <a:bodyPr/>
          <a:lstStyle/>
          <a:p>
            <a:pPr eaLnBrk="1" hangingPunct="1"/>
            <a:r>
              <a:rPr lang="zh-CN" altLang="en-US" sz="1800">
                <a:latin typeface="Times New Roman" panose="02020603050405020304" pitchFamily="18" charset="0"/>
                <a:ea typeface="方正楷体简体" pitchFamily="2" charset="-122"/>
              </a:rPr>
              <a:t>在前面几个例子中，已经用到过</a:t>
            </a:r>
            <a:r>
              <a:rPr lang="en-US" altLang="zh-CN" sz="1800">
                <a:latin typeface="Times New Roman" panose="02020603050405020304" pitchFamily="18" charset="0"/>
                <a:ea typeface="方正楷体简体" pitchFamily="2" charset="-122"/>
              </a:rPr>
              <a:t>Format()</a:t>
            </a:r>
            <a:r>
              <a:rPr lang="zh-CN" altLang="en-US" sz="1800">
                <a:latin typeface="Times New Roman" panose="02020603050405020304" pitchFamily="18" charset="0"/>
                <a:ea typeface="方正楷体简体" pitchFamily="2" charset="-122"/>
              </a:rPr>
              <a:t>函数。该函数就是用于实现字符串的格式化。</a:t>
            </a:r>
            <a:r>
              <a:rPr lang="en-US" altLang="zh-CN" sz="1800">
                <a:latin typeface="Times New Roman" panose="02020603050405020304" pitchFamily="18" charset="0"/>
                <a:ea typeface="方正楷体简体" pitchFamily="2" charset="-122"/>
              </a:rPr>
              <a:t>Format()</a:t>
            </a:r>
            <a:r>
              <a:rPr lang="zh-CN" altLang="en-US" sz="1800">
                <a:latin typeface="Times New Roman" panose="02020603050405020304" pitchFamily="18" charset="0"/>
                <a:ea typeface="方正楷体简体" pitchFamily="2" charset="-122"/>
              </a:rPr>
              <a:t>函数的原型如下：</a:t>
            </a:r>
          </a:p>
          <a:p>
            <a:pPr eaLnBrk="1" hangingPunct="1"/>
            <a:endParaRPr lang="zh-CN" altLang="en-US" sz="1800">
              <a:latin typeface="Times New Roman" panose="02020603050405020304" pitchFamily="18" charset="0"/>
              <a:ea typeface="方正楷体简体" pitchFamily="2" charset="-122"/>
            </a:endParaRPr>
          </a:p>
          <a:p>
            <a:pPr eaLnBrk="1" hangingPunct="1"/>
            <a:r>
              <a:rPr lang="zh-CN" altLang="en-US" sz="1800">
                <a:latin typeface="Times New Roman" panose="02020603050405020304" pitchFamily="18" charset="0"/>
                <a:ea typeface="方正楷体简体" pitchFamily="2" charset="-122"/>
              </a:rPr>
              <a:t>其中，</a:t>
            </a:r>
            <a:r>
              <a:rPr lang="en-US" altLang="zh-CN" sz="1800">
                <a:latin typeface="Times New Roman" panose="02020603050405020304" pitchFamily="18" charset="0"/>
                <a:ea typeface="方正楷体简体" pitchFamily="2" charset="-122"/>
              </a:rPr>
              <a:t>fromat</a:t>
            </a:r>
            <a:r>
              <a:rPr lang="zh-CN" altLang="en-US" sz="1800">
                <a:latin typeface="Times New Roman" panose="02020603050405020304" pitchFamily="18" charset="0"/>
                <a:ea typeface="方正楷体简体" pitchFamily="2" charset="-122"/>
              </a:rPr>
              <a:t>用于表示格式化字符串，</a:t>
            </a:r>
            <a:r>
              <a:rPr lang="en-US" altLang="zh-CN" sz="1800">
                <a:latin typeface="Times New Roman" panose="02020603050405020304" pitchFamily="18" charset="0"/>
                <a:ea typeface="方正楷体简体" pitchFamily="2" charset="-122"/>
              </a:rPr>
              <a:t>args</a:t>
            </a:r>
            <a:r>
              <a:rPr lang="zh-CN" altLang="en-US" sz="1800">
                <a:latin typeface="Times New Roman" panose="02020603050405020304" pitchFamily="18" charset="0"/>
                <a:ea typeface="方正楷体简体" pitchFamily="2" charset="-122"/>
              </a:rPr>
              <a:t>表示输出文本。</a:t>
            </a:r>
          </a:p>
          <a:p>
            <a:pPr eaLnBrk="1" hangingPunct="1"/>
            <a:r>
              <a:rPr lang="zh-CN" altLang="en-US" sz="1800"/>
              <a:t>从上述代码分析，格式化字符串由三部分组成：％、％前的表述性文字和％后各种格式字符。</a:t>
            </a:r>
          </a:p>
          <a:p>
            <a:pPr eaLnBrk="1" hangingPunct="1"/>
            <a:r>
              <a:rPr lang="zh-CN" altLang="en-US" sz="1800"/>
              <a:t>在</a:t>
            </a:r>
            <a:r>
              <a:rPr lang="en-US" altLang="zh-CN" sz="1800"/>
              <a:t>Visual C++</a:t>
            </a:r>
            <a:r>
              <a:rPr lang="zh-CN" altLang="en-US" sz="1800"/>
              <a:t>中，％后的格式字符有以下几种，如下表所示。</a:t>
            </a:r>
          </a:p>
        </p:txBody>
      </p:sp>
      <p:pic>
        <p:nvPicPr>
          <p:cNvPr id="189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38877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94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4221163"/>
            <a:ext cx="61245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8.1.10  CString</a:t>
            </a:r>
            <a:r>
              <a:rPr lang="zh-CN" altLang="en-US">
                <a:latin typeface="方正大标宋简体" pitchFamily="2" charset="-122"/>
                <a:ea typeface="方正大标宋简体" pitchFamily="2" charset="-122"/>
              </a:rPr>
              <a:t>类的类型转换</a:t>
            </a:r>
          </a:p>
        </p:txBody>
      </p:sp>
      <p:sp>
        <p:nvSpPr>
          <p:cNvPr id="190467"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类型的数据可以转换成其他类型的数据。</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a:t>
            </a:r>
            <a:r>
              <a:rPr lang="en-US" altLang="zh-CN">
                <a:latin typeface="方正大标宋简体" pitchFamily="2" charset="-122"/>
                <a:ea typeface="方正大标宋简体" pitchFamily="2" charset="-122"/>
              </a:rPr>
              <a:t>CString</a:t>
            </a:r>
            <a:r>
              <a:rPr lang="zh-CN" altLang="en-US">
                <a:latin typeface="方正大标宋简体" pitchFamily="2" charset="-122"/>
                <a:ea typeface="方正大标宋简体" pitchFamily="2" charset="-122"/>
              </a:rPr>
              <a:t>类型转换成整型</a:t>
            </a:r>
          </a:p>
        </p:txBody>
      </p:sp>
      <p:sp>
        <p:nvSpPr>
          <p:cNvPr id="19149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如果将</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类型的数据转换成整型数据，可以使用</a:t>
            </a:r>
            <a:r>
              <a:rPr lang="en-US" altLang="zh-CN">
                <a:latin typeface="Times New Roman" panose="02020603050405020304" pitchFamily="18" charset="0"/>
                <a:ea typeface="方正楷体简体" pitchFamily="2" charset="-122"/>
              </a:rPr>
              <a:t>atoi()</a:t>
            </a:r>
            <a:r>
              <a:rPr lang="zh-CN" altLang="en-US">
                <a:latin typeface="Times New Roman" panose="02020603050405020304" pitchFamily="18" charset="0"/>
                <a:ea typeface="方正楷体简体" pitchFamily="2" charset="-122"/>
              </a:rPr>
              <a:t>函数。</a:t>
            </a:r>
            <a:r>
              <a:rPr lang="en-US" altLang="zh-CN">
                <a:latin typeface="Times New Roman" panose="02020603050405020304" pitchFamily="18" charset="0"/>
                <a:ea typeface="方正楷体简体" pitchFamily="2" charset="-122"/>
              </a:rPr>
              <a:t>atoi()</a:t>
            </a:r>
            <a:r>
              <a:rPr lang="zh-CN" altLang="en-US">
                <a:latin typeface="Times New Roman" panose="02020603050405020304" pitchFamily="18" charset="0"/>
                <a:ea typeface="方正楷体简体" pitchFamily="2" charset="-122"/>
              </a:rPr>
              <a:t>函数的原型如下：</a:t>
            </a: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8-14】CString</a:t>
            </a:r>
            <a:r>
              <a:rPr lang="zh-CN" altLang="en-US">
                <a:latin typeface="Times New Roman" panose="02020603050405020304" pitchFamily="18" charset="0"/>
                <a:ea typeface="方正楷体简体" pitchFamily="2" charset="-122"/>
              </a:rPr>
              <a:t>类型转换成整型。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运行程序，输出转换后的整型数据</a:t>
            </a:r>
            <a:r>
              <a:rPr lang="en-US" altLang="zh-CN">
                <a:latin typeface="Times New Roman" panose="02020603050405020304" pitchFamily="18" charset="0"/>
                <a:ea typeface="方正楷体简体" pitchFamily="2" charset="-122"/>
              </a:rPr>
              <a:t>114</a:t>
            </a:r>
            <a:r>
              <a:rPr lang="zh-CN" altLang="en-US">
                <a:latin typeface="Times New Roman" panose="02020603050405020304" pitchFamily="18" charset="0"/>
                <a:ea typeface="方正楷体简体" pitchFamily="2" charset="-122"/>
              </a:rPr>
              <a:t>。</a:t>
            </a:r>
          </a:p>
        </p:txBody>
      </p:sp>
      <p:pic>
        <p:nvPicPr>
          <p:cNvPr id="191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25" y="2317750"/>
            <a:ext cx="34575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1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997200"/>
            <a:ext cx="22764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a:t>
            </a:r>
            <a:r>
              <a:rPr lang="en-US" altLang="zh-CN">
                <a:latin typeface="方正大标宋简体" pitchFamily="2" charset="-122"/>
                <a:ea typeface="方正大标宋简体" pitchFamily="2" charset="-122"/>
              </a:rPr>
              <a:t>CString</a:t>
            </a:r>
            <a:r>
              <a:rPr lang="zh-CN" altLang="en-US">
                <a:latin typeface="方正大标宋简体" pitchFamily="2" charset="-122"/>
                <a:ea typeface="方正大标宋简体" pitchFamily="2" charset="-122"/>
              </a:rPr>
              <a:t>类型转换成</a:t>
            </a:r>
            <a:r>
              <a:rPr lang="en-US" altLang="zh-CN">
                <a:latin typeface="方正大标宋简体" pitchFamily="2" charset="-122"/>
                <a:ea typeface="方正大标宋简体" pitchFamily="2" charset="-122"/>
              </a:rPr>
              <a:t>char*</a:t>
            </a:r>
            <a:r>
              <a:rPr lang="zh-CN" altLang="en-US">
                <a:latin typeface="方正大标宋简体" pitchFamily="2" charset="-122"/>
                <a:ea typeface="方正大标宋简体" pitchFamily="2" charset="-122"/>
              </a:rPr>
              <a:t>类型</a:t>
            </a:r>
          </a:p>
        </p:txBody>
      </p:sp>
      <p:sp>
        <p:nvSpPr>
          <p:cNvPr id="19251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如果将</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类型的数据转换成</a:t>
            </a:r>
            <a:r>
              <a:rPr lang="en-US" altLang="zh-CN">
                <a:latin typeface="Times New Roman" panose="02020603050405020304" pitchFamily="18" charset="0"/>
                <a:ea typeface="方正楷体简体" pitchFamily="2" charset="-122"/>
              </a:rPr>
              <a:t>char*odga</a:t>
            </a:r>
            <a:r>
              <a:rPr lang="zh-CN" altLang="en-US">
                <a:latin typeface="Times New Roman" panose="02020603050405020304" pitchFamily="18" charset="0"/>
                <a:ea typeface="方正楷体简体" pitchFamily="2" charset="-122"/>
              </a:rPr>
              <a:t>，可以有多种方法。</a:t>
            </a:r>
          </a:p>
          <a:p>
            <a:pPr eaLnBrk="1" hangingPunct="1"/>
            <a:r>
              <a:rPr lang="zh-CN" altLang="en-US">
                <a:latin typeface="Times New Roman" panose="02020603050405020304" pitchFamily="18" charset="0"/>
                <a:ea typeface="方正楷体简体" pitchFamily="2" charset="-122"/>
              </a:rPr>
              <a:t>使用</a:t>
            </a:r>
            <a:r>
              <a:rPr lang="en-US" altLang="zh-CN">
                <a:latin typeface="Times New Roman" panose="02020603050405020304" pitchFamily="18" charset="0"/>
                <a:ea typeface="方正楷体简体" pitchFamily="2" charset="-122"/>
              </a:rPr>
              <a:t>GetBuffer()</a:t>
            </a:r>
            <a:r>
              <a:rPr lang="zh-CN" altLang="en-US">
                <a:latin typeface="Times New Roman" panose="02020603050405020304" pitchFamily="18" charset="0"/>
                <a:ea typeface="方正楷体简体" pitchFamily="2" charset="-122"/>
              </a:rPr>
              <a:t>函数。</a:t>
            </a:r>
            <a:r>
              <a:rPr lang="en-US" altLang="zh-CN">
                <a:latin typeface="Times New Roman" panose="02020603050405020304" pitchFamily="18" charset="0"/>
                <a:ea typeface="方正楷体简体" pitchFamily="2" charset="-122"/>
              </a:rPr>
              <a:t>GetBuffer()</a:t>
            </a:r>
            <a:r>
              <a:rPr lang="zh-CN" altLang="en-US">
                <a:latin typeface="Times New Roman" panose="02020603050405020304" pitchFamily="18" charset="0"/>
                <a:ea typeface="方正楷体简体" pitchFamily="2" charset="-122"/>
              </a:rPr>
              <a:t>函数的原型如下：</a:t>
            </a: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8-15】</a:t>
            </a:r>
            <a:r>
              <a:rPr lang="zh-CN" altLang="en-US">
                <a:latin typeface="Times New Roman" panose="02020603050405020304" pitchFamily="18" charset="0"/>
                <a:ea typeface="方正楷体简体" pitchFamily="2" charset="-122"/>
              </a:rPr>
              <a:t>使用</a:t>
            </a:r>
            <a:r>
              <a:rPr lang="en-US" altLang="zh-CN">
                <a:latin typeface="Times New Roman" panose="02020603050405020304" pitchFamily="18" charset="0"/>
                <a:ea typeface="方正楷体简体" pitchFamily="2" charset="-122"/>
              </a:rPr>
              <a:t>GetBuffer()</a:t>
            </a:r>
            <a:r>
              <a:rPr lang="zh-CN" altLang="en-US">
                <a:latin typeface="Times New Roman" panose="02020603050405020304" pitchFamily="18" charset="0"/>
                <a:ea typeface="方正楷体简体" pitchFamily="2" charset="-122"/>
              </a:rPr>
              <a:t>函数将</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类型转换类型。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使用</a:t>
            </a:r>
            <a:r>
              <a:rPr lang="en-US" altLang="zh-CN">
                <a:latin typeface="Times New Roman" panose="02020603050405020304" pitchFamily="18" charset="0"/>
                <a:ea typeface="方正楷体简体" pitchFamily="2" charset="-122"/>
              </a:rPr>
              <a:t>memcpy()</a:t>
            </a:r>
            <a:r>
              <a:rPr lang="zh-CN" altLang="en-US">
                <a:latin typeface="Times New Roman" panose="02020603050405020304" pitchFamily="18" charset="0"/>
                <a:ea typeface="方正楷体简体" pitchFamily="2" charset="-122"/>
              </a:rPr>
              <a:t>函数。</a:t>
            </a:r>
            <a:r>
              <a:rPr lang="en-US" altLang="zh-CN">
                <a:latin typeface="Times New Roman" panose="02020603050405020304" pitchFamily="18" charset="0"/>
                <a:ea typeface="方正楷体简体" pitchFamily="2" charset="-122"/>
              </a:rPr>
              <a:t>memcpy()</a:t>
            </a:r>
            <a:r>
              <a:rPr lang="zh-CN" altLang="en-US">
                <a:latin typeface="Times New Roman" panose="02020603050405020304" pitchFamily="18" charset="0"/>
                <a:ea typeface="方正楷体简体" pitchFamily="2" charset="-122"/>
              </a:rPr>
              <a:t>函数的原型如下：</a:t>
            </a: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8-16】</a:t>
            </a:r>
            <a:r>
              <a:rPr lang="zh-CN" altLang="en-US">
                <a:latin typeface="Times New Roman" panose="02020603050405020304" pitchFamily="18" charset="0"/>
                <a:ea typeface="方正楷体简体" pitchFamily="2" charset="-122"/>
              </a:rPr>
              <a:t>使用</a:t>
            </a:r>
            <a:r>
              <a:rPr lang="en-US" altLang="zh-CN">
                <a:latin typeface="Times New Roman" panose="02020603050405020304" pitchFamily="18" charset="0"/>
                <a:ea typeface="方正楷体简体" pitchFamily="2" charset="-122"/>
              </a:rPr>
              <a:t>memcpy()</a:t>
            </a:r>
            <a:r>
              <a:rPr lang="zh-CN" altLang="en-US">
                <a:latin typeface="Times New Roman" panose="02020603050405020304" pitchFamily="18" charset="0"/>
                <a:ea typeface="方正楷体简体" pitchFamily="2" charset="-122"/>
              </a:rPr>
              <a:t>函数将</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类型转换类型。</a:t>
            </a:r>
          </a:p>
          <a:p>
            <a:pPr eaLnBrk="1" hangingPunct="1"/>
            <a:endParaRPr lang="zh-CN" altLang="en-US">
              <a:latin typeface="Times New Roman" panose="02020603050405020304" pitchFamily="18" charset="0"/>
              <a:ea typeface="方正楷体简体" pitchFamily="2" charset="-122"/>
            </a:endParaRPr>
          </a:p>
          <a:p>
            <a:pPr eaLnBrk="1" hangingPunct="1"/>
            <a:endParaRPr lang="en-US" altLang="zh-CN">
              <a:latin typeface="Times New Roman" panose="02020603050405020304" pitchFamily="18" charset="0"/>
              <a:ea typeface="方正楷体简体" pitchFamily="2" charset="-122"/>
            </a:endParaRPr>
          </a:p>
        </p:txBody>
      </p:sp>
      <p:pic>
        <p:nvPicPr>
          <p:cNvPr id="192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00300"/>
            <a:ext cx="46085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2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068638"/>
            <a:ext cx="34559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25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221163"/>
            <a:ext cx="532923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25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5013325"/>
            <a:ext cx="331311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8.2  </a:t>
            </a:r>
            <a:r>
              <a:rPr lang="zh-CN" altLang="en-US">
                <a:latin typeface="方正大标宋简体" pitchFamily="2" charset="-122"/>
                <a:ea typeface="方正大标宋简体" pitchFamily="2" charset="-122"/>
              </a:rPr>
              <a:t>日期、时间类</a:t>
            </a:r>
          </a:p>
        </p:txBody>
      </p:sp>
      <p:sp>
        <p:nvSpPr>
          <p:cNvPr id="19353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中，有关日期和时间的类有两个：</a:t>
            </a:r>
            <a:r>
              <a:rPr lang="en-US" altLang="zh-CN">
                <a:latin typeface="Times New Roman" panose="02020603050405020304" pitchFamily="18" charset="0"/>
                <a:ea typeface="方正楷体简体" pitchFamily="2" charset="-122"/>
              </a:rPr>
              <a:t>CTime</a:t>
            </a:r>
            <a:r>
              <a:rPr lang="zh-CN" altLang="en-US">
                <a:latin typeface="Times New Roman" panose="02020603050405020304" pitchFamily="18" charset="0"/>
                <a:ea typeface="方正楷体简体" pitchFamily="2" charset="-122"/>
              </a:rPr>
              <a:t>类和</a:t>
            </a:r>
            <a:r>
              <a:rPr lang="en-US" altLang="zh-CN">
                <a:latin typeface="Times New Roman" panose="02020603050405020304" pitchFamily="18" charset="0"/>
                <a:ea typeface="方正楷体简体" pitchFamily="2" charset="-122"/>
              </a:rPr>
              <a:t>CTimeSpan</a:t>
            </a:r>
            <a:r>
              <a:rPr lang="zh-CN" altLang="en-US">
                <a:latin typeface="Times New Roman" panose="02020603050405020304" pitchFamily="18" charset="0"/>
                <a:ea typeface="方正楷体简体" pitchFamily="2" charset="-122"/>
              </a:rPr>
              <a:t>类。</a:t>
            </a:r>
            <a:r>
              <a:rPr lang="en-US" altLang="zh-CN">
                <a:latin typeface="Times New Roman" panose="02020603050405020304" pitchFamily="18" charset="0"/>
                <a:ea typeface="方正楷体简体" pitchFamily="2" charset="-122"/>
              </a:rPr>
              <a:t>CTime</a:t>
            </a:r>
            <a:r>
              <a:rPr lang="zh-CN" altLang="en-US">
                <a:latin typeface="Times New Roman" panose="02020603050405020304" pitchFamily="18" charset="0"/>
                <a:ea typeface="方正楷体简体" pitchFamily="2" charset="-122"/>
              </a:rPr>
              <a:t>表示是的绝对时间，而</a:t>
            </a:r>
            <a:r>
              <a:rPr lang="en-US" altLang="zh-CN">
                <a:latin typeface="Times New Roman" panose="02020603050405020304" pitchFamily="18" charset="0"/>
                <a:ea typeface="方正楷体简体" pitchFamily="2" charset="-122"/>
              </a:rPr>
              <a:t>CTimeSpan</a:t>
            </a:r>
            <a:r>
              <a:rPr lang="zh-CN" altLang="en-US">
                <a:latin typeface="Times New Roman" panose="02020603050405020304" pitchFamily="18" charset="0"/>
                <a:ea typeface="方正楷体简体" pitchFamily="2" charset="-122"/>
              </a:rPr>
              <a:t>表示的是时间差。本节将分别对这个两个类进行详细介绍。</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8.2.1  CTime</a:t>
            </a:r>
            <a:r>
              <a:rPr lang="zh-CN" altLang="en-US">
                <a:latin typeface="方正大标宋简体" pitchFamily="2" charset="-122"/>
                <a:ea typeface="方正大标宋简体" pitchFamily="2" charset="-122"/>
              </a:rPr>
              <a:t>类</a:t>
            </a:r>
          </a:p>
        </p:txBody>
      </p:sp>
      <p:sp>
        <p:nvSpPr>
          <p:cNvPr id="194563"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CTime</a:t>
            </a:r>
            <a:r>
              <a:rPr lang="zh-CN" altLang="en-US">
                <a:latin typeface="Times New Roman" panose="02020603050405020304" pitchFamily="18" charset="0"/>
                <a:ea typeface="方正楷体简体" pitchFamily="2" charset="-122"/>
              </a:rPr>
              <a:t>类计算的时间是从</a:t>
            </a:r>
            <a:r>
              <a:rPr lang="en-US" altLang="zh-CN">
                <a:latin typeface="Times New Roman" panose="02020603050405020304" pitchFamily="18" charset="0"/>
                <a:ea typeface="方正楷体简体" pitchFamily="2" charset="-122"/>
              </a:rPr>
              <a:t>1970</a:t>
            </a:r>
            <a:r>
              <a:rPr lang="zh-CN" altLang="en-US">
                <a:latin typeface="Times New Roman" panose="02020603050405020304" pitchFamily="18" charset="0"/>
                <a:ea typeface="方正楷体简体" pitchFamily="2" charset="-122"/>
              </a:rPr>
              <a:t>年</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月</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日之后的秒数。由于</a:t>
            </a:r>
            <a:r>
              <a:rPr lang="en-US" altLang="zh-CN">
                <a:latin typeface="Times New Roman" panose="02020603050405020304" pitchFamily="18" charset="0"/>
                <a:ea typeface="方正楷体简体" pitchFamily="2" charset="-122"/>
              </a:rPr>
              <a:t>CTime</a:t>
            </a:r>
            <a:r>
              <a:rPr lang="zh-CN" altLang="en-US">
                <a:latin typeface="Times New Roman" panose="02020603050405020304" pitchFamily="18" charset="0"/>
                <a:ea typeface="方正楷体简体" pitchFamily="2" charset="-122"/>
              </a:rPr>
              <a:t>类没有基类，因此它可以在程序中任意位置调用。通常情况下，构造一个</a:t>
            </a:r>
            <a:r>
              <a:rPr lang="en-US" altLang="zh-CN">
                <a:latin typeface="Times New Roman" panose="02020603050405020304" pitchFamily="18" charset="0"/>
                <a:ea typeface="方正楷体简体" pitchFamily="2" charset="-122"/>
              </a:rPr>
              <a:t>CTime</a:t>
            </a:r>
            <a:r>
              <a:rPr lang="zh-CN" altLang="en-US">
                <a:latin typeface="Times New Roman" panose="02020603050405020304" pitchFamily="18" charset="0"/>
                <a:ea typeface="方正楷体简体" pitchFamily="2" charset="-122"/>
              </a:rPr>
              <a:t>对象采用如下方式：</a:t>
            </a: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8-18】</a:t>
            </a:r>
            <a:r>
              <a:rPr lang="zh-CN" altLang="en-US">
                <a:latin typeface="Times New Roman" panose="02020603050405020304" pitchFamily="18" charset="0"/>
                <a:ea typeface="方正楷体简体" pitchFamily="2" charset="-122"/>
              </a:rPr>
              <a:t>构造一个</a:t>
            </a:r>
            <a:r>
              <a:rPr lang="en-US" altLang="zh-CN">
                <a:latin typeface="Times New Roman" panose="02020603050405020304" pitchFamily="18" charset="0"/>
                <a:ea typeface="方正楷体简体" pitchFamily="2" charset="-122"/>
              </a:rPr>
              <a:t>CTime</a:t>
            </a:r>
            <a:r>
              <a:rPr lang="zh-CN" altLang="en-US">
                <a:latin typeface="Times New Roman" panose="02020603050405020304" pitchFamily="18" charset="0"/>
                <a:ea typeface="方正楷体简体" pitchFamily="2" charset="-122"/>
              </a:rPr>
              <a:t>类对象。</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上述内容表示的时间是</a:t>
            </a:r>
            <a:r>
              <a:rPr lang="en-US" altLang="zh-CN">
                <a:latin typeface="Times New Roman" panose="02020603050405020304" pitchFamily="18" charset="0"/>
                <a:ea typeface="方正楷体简体" pitchFamily="2" charset="-122"/>
              </a:rPr>
              <a:t>2008</a:t>
            </a:r>
            <a:r>
              <a:rPr lang="zh-CN" altLang="en-US">
                <a:latin typeface="Times New Roman" panose="02020603050405020304" pitchFamily="18" charset="0"/>
                <a:ea typeface="方正楷体简体" pitchFamily="2" charset="-122"/>
              </a:rPr>
              <a:t>年</a:t>
            </a:r>
            <a:r>
              <a:rPr lang="en-US" altLang="zh-CN">
                <a:latin typeface="Times New Roman" panose="02020603050405020304" pitchFamily="18" charset="0"/>
                <a:ea typeface="方正楷体简体" pitchFamily="2" charset="-122"/>
              </a:rPr>
              <a:t>5</a:t>
            </a:r>
            <a:r>
              <a:rPr lang="zh-CN" altLang="en-US">
                <a:latin typeface="Times New Roman" panose="02020603050405020304" pitchFamily="18" charset="0"/>
                <a:ea typeface="方正楷体简体" pitchFamily="2" charset="-122"/>
              </a:rPr>
              <a:t>月</a:t>
            </a:r>
            <a:r>
              <a:rPr lang="en-US" altLang="zh-CN">
                <a:latin typeface="Times New Roman" panose="02020603050405020304" pitchFamily="18" charset="0"/>
                <a:ea typeface="方正楷体简体" pitchFamily="2" charset="-122"/>
              </a:rPr>
              <a:t>19</a:t>
            </a:r>
            <a:r>
              <a:rPr lang="zh-CN" altLang="en-US">
                <a:latin typeface="Times New Roman" panose="02020603050405020304" pitchFamily="18" charset="0"/>
                <a:ea typeface="方正楷体简体" pitchFamily="2" charset="-122"/>
              </a:rPr>
              <a:t>日</a:t>
            </a:r>
            <a:r>
              <a:rPr lang="en-US" altLang="zh-CN">
                <a:latin typeface="Times New Roman" panose="02020603050405020304" pitchFamily="18" charset="0"/>
                <a:ea typeface="方正楷体简体" pitchFamily="2" charset="-122"/>
              </a:rPr>
              <a:t>22</a:t>
            </a:r>
            <a:r>
              <a:rPr lang="zh-CN" altLang="en-US">
                <a:latin typeface="Times New Roman" panose="02020603050405020304" pitchFamily="18" charset="0"/>
                <a:ea typeface="方正楷体简体" pitchFamily="2" charset="-122"/>
              </a:rPr>
              <a:t>时</a:t>
            </a:r>
            <a:r>
              <a:rPr lang="en-US" altLang="zh-CN">
                <a:latin typeface="Times New Roman" panose="02020603050405020304" pitchFamily="18" charset="0"/>
                <a:ea typeface="方正楷体简体" pitchFamily="2" charset="-122"/>
              </a:rPr>
              <a:t>18</a:t>
            </a:r>
            <a:r>
              <a:rPr lang="zh-CN" altLang="en-US">
                <a:latin typeface="Times New Roman" panose="02020603050405020304" pitchFamily="18" charset="0"/>
                <a:ea typeface="方正楷体简体" pitchFamily="2" charset="-122"/>
              </a:rPr>
              <a:t>分</a:t>
            </a:r>
            <a:r>
              <a:rPr lang="en-US" altLang="zh-CN">
                <a:latin typeface="Times New Roman" panose="02020603050405020304" pitchFamily="18" charset="0"/>
                <a:ea typeface="方正楷体简体" pitchFamily="2" charset="-122"/>
              </a:rPr>
              <a:t>33</a:t>
            </a:r>
            <a:r>
              <a:rPr lang="zh-CN" altLang="en-US">
                <a:latin typeface="Times New Roman" panose="02020603050405020304" pitchFamily="18" charset="0"/>
                <a:ea typeface="方正楷体简体" pitchFamily="2" charset="-122"/>
              </a:rPr>
              <a:t>秒。</a:t>
            </a:r>
          </a:p>
          <a:p>
            <a:pPr eaLnBrk="1" hangingPunct="1"/>
            <a:r>
              <a:rPr lang="zh-CN" altLang="en-US">
                <a:latin typeface="Times New Roman" panose="02020603050405020304" pitchFamily="18" charset="0"/>
                <a:ea typeface="方正楷体简体" pitchFamily="2" charset="-122"/>
              </a:rPr>
              <a:t>如果想要获取当时系统时间，可以使用</a:t>
            </a:r>
            <a:r>
              <a:rPr lang="en-US" altLang="zh-CN">
                <a:latin typeface="Times New Roman" panose="02020603050405020304" pitchFamily="18" charset="0"/>
                <a:ea typeface="方正楷体简体" pitchFamily="2" charset="-122"/>
              </a:rPr>
              <a:t>GetCurrentTime()</a:t>
            </a:r>
            <a:r>
              <a:rPr lang="zh-CN" altLang="en-US">
                <a:latin typeface="Times New Roman" panose="02020603050405020304" pitchFamily="18" charset="0"/>
                <a:ea typeface="方正楷体简体" pitchFamily="2" charset="-122"/>
              </a:rPr>
              <a:t>函数，代码如下：</a:t>
            </a:r>
          </a:p>
          <a:p>
            <a:pPr eaLnBrk="1" hangingPunct="1"/>
            <a:endParaRPr lang="zh-CN" altLang="en-US">
              <a:latin typeface="Times New Roman" panose="02020603050405020304" pitchFamily="18" charset="0"/>
              <a:ea typeface="方正楷体简体" pitchFamily="2" charset="-122"/>
            </a:endParaRPr>
          </a:p>
          <a:p>
            <a:pPr eaLnBrk="1" hangingPunct="1"/>
            <a:endParaRPr lang="en-US" altLang="zh-CN">
              <a:latin typeface="Times New Roman" panose="02020603050405020304" pitchFamily="18" charset="0"/>
              <a:ea typeface="方正楷体简体" pitchFamily="2" charset="-122"/>
            </a:endParaRPr>
          </a:p>
        </p:txBody>
      </p:sp>
      <p:pic>
        <p:nvPicPr>
          <p:cNvPr id="194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565400"/>
            <a:ext cx="431958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5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357563"/>
            <a:ext cx="4321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5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437063"/>
            <a:ext cx="44640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8.2.1  CTime</a:t>
            </a:r>
            <a:r>
              <a:rPr lang="zh-CN" altLang="en-US">
                <a:latin typeface="方正大标宋简体" pitchFamily="2" charset="-122"/>
                <a:ea typeface="方正大标宋简体" pitchFamily="2" charset="-122"/>
              </a:rPr>
              <a:t>类</a:t>
            </a:r>
          </a:p>
        </p:txBody>
      </p:sp>
      <p:sp>
        <p:nvSpPr>
          <p:cNvPr id="19558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CTime</a:t>
            </a:r>
            <a:r>
              <a:rPr lang="zh-CN" altLang="en-US">
                <a:latin typeface="Times New Roman" panose="02020603050405020304" pitchFamily="18" charset="0"/>
                <a:ea typeface="方正楷体简体" pitchFamily="2" charset="-122"/>
              </a:rPr>
              <a:t>类中，还有许多和</a:t>
            </a:r>
            <a:r>
              <a:rPr lang="en-US" altLang="zh-CN">
                <a:latin typeface="Times New Roman" panose="02020603050405020304" pitchFamily="18" charset="0"/>
                <a:ea typeface="方正楷体简体" pitchFamily="2" charset="-122"/>
              </a:rPr>
              <a:t>GetCurrentTime()</a:t>
            </a:r>
            <a:r>
              <a:rPr lang="zh-CN" altLang="en-US">
                <a:latin typeface="Times New Roman" panose="02020603050405020304" pitchFamily="18" charset="0"/>
                <a:ea typeface="方正楷体简体" pitchFamily="2" charset="-122"/>
              </a:rPr>
              <a:t>类似的函数，如表</a:t>
            </a:r>
            <a:r>
              <a:rPr lang="en-US" altLang="zh-CN">
                <a:latin typeface="Times New Roman" panose="02020603050405020304" pitchFamily="18" charset="0"/>
                <a:ea typeface="方正楷体简体" pitchFamily="2" charset="-122"/>
              </a:rPr>
              <a:t>8.3</a:t>
            </a:r>
            <a:r>
              <a:rPr lang="zh-CN" altLang="en-US">
                <a:latin typeface="Times New Roman" panose="02020603050405020304" pitchFamily="18" charset="0"/>
                <a:ea typeface="方正楷体简体" pitchFamily="2" charset="-122"/>
              </a:rPr>
              <a:t>所示。</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使用</a:t>
            </a:r>
            <a:r>
              <a:rPr lang="en-US" altLang="zh-CN">
                <a:latin typeface="Times New Roman" panose="02020603050405020304" pitchFamily="18" charset="0"/>
                <a:ea typeface="方正楷体简体" pitchFamily="2" charset="-122"/>
              </a:rPr>
              <a:t>CTime</a:t>
            </a:r>
            <a:r>
              <a:rPr lang="zh-CN" altLang="en-US">
                <a:latin typeface="Times New Roman" panose="02020603050405020304" pitchFamily="18" charset="0"/>
                <a:ea typeface="方正楷体简体" pitchFamily="2" charset="-122"/>
              </a:rPr>
              <a:t>类获取的当前系统时间可以转化成字符串，此时可以使用</a:t>
            </a:r>
            <a:r>
              <a:rPr lang="en-US" altLang="zh-CN">
                <a:latin typeface="Times New Roman" panose="02020603050405020304" pitchFamily="18" charset="0"/>
                <a:ea typeface="方正楷体简体" pitchFamily="2" charset="-122"/>
              </a:rPr>
              <a:t>CTime</a:t>
            </a:r>
            <a:r>
              <a:rPr lang="zh-CN" altLang="en-US">
                <a:latin typeface="Times New Roman" panose="02020603050405020304" pitchFamily="18" charset="0"/>
                <a:ea typeface="方正楷体简体" pitchFamily="2" charset="-122"/>
              </a:rPr>
              <a:t>类的</a:t>
            </a:r>
            <a:r>
              <a:rPr lang="en-US" altLang="zh-CN">
                <a:latin typeface="Times New Roman" panose="02020603050405020304" pitchFamily="18" charset="0"/>
                <a:ea typeface="方正楷体简体" pitchFamily="2" charset="-122"/>
              </a:rPr>
              <a:t>Format</a:t>
            </a:r>
            <a:r>
              <a:rPr lang="zh-CN" altLang="en-US">
                <a:latin typeface="Times New Roman" panose="02020603050405020304" pitchFamily="18" charset="0"/>
                <a:ea typeface="方正楷体简体" pitchFamily="2" charset="-122"/>
              </a:rPr>
              <a:t>函数。</a:t>
            </a:r>
            <a:r>
              <a:rPr lang="en-US" altLang="zh-CN">
                <a:latin typeface="Times New Roman" panose="02020603050405020304" pitchFamily="18" charset="0"/>
                <a:ea typeface="方正楷体简体" pitchFamily="2" charset="-122"/>
              </a:rPr>
              <a:t>Format</a:t>
            </a:r>
            <a:r>
              <a:rPr lang="zh-CN" altLang="en-US">
                <a:latin typeface="Times New Roman" panose="02020603050405020304" pitchFamily="18" charset="0"/>
                <a:ea typeface="方正楷体简体" pitchFamily="2" charset="-122"/>
              </a:rPr>
              <a:t>函数的原型有以下两种：</a:t>
            </a:r>
          </a:p>
          <a:p>
            <a:pPr eaLnBrk="1" hangingPunct="1"/>
            <a:endParaRPr lang="en-US" altLang="zh-CN">
              <a:latin typeface="Times New Roman" panose="02020603050405020304" pitchFamily="18" charset="0"/>
              <a:ea typeface="方正楷体简体" pitchFamily="2" charset="-122"/>
            </a:endParaRPr>
          </a:p>
        </p:txBody>
      </p:sp>
      <p:pic>
        <p:nvPicPr>
          <p:cNvPr id="195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276475"/>
            <a:ext cx="6408738"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55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5300663"/>
            <a:ext cx="4032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2.1.1  MFC</a:t>
            </a:r>
            <a:r>
              <a:rPr lang="zh-CN" altLang="en-US">
                <a:latin typeface="方正大标宋简体" pitchFamily="2" charset="-122"/>
                <a:ea typeface="方正大标宋简体" pitchFamily="2" charset="-122"/>
              </a:rPr>
              <a:t>概述</a:t>
            </a:r>
          </a:p>
        </p:txBody>
      </p:sp>
      <p:sp>
        <p:nvSpPr>
          <p:cNvPr id="21507" name="Rectangle 3"/>
          <p:cNvSpPr>
            <a:spLocks noGrp="1" noChangeArrowheads="1"/>
          </p:cNvSpPr>
          <p:nvPr>
            <p:ph type="body" idx="1"/>
          </p:nvPr>
        </p:nvSpPr>
        <p:spPr/>
        <p:txBody>
          <a:bodyPr/>
          <a:lstStyle/>
          <a:p>
            <a:pPr eaLnBrk="1" hangingPunct="1"/>
            <a:r>
              <a:rPr lang="en-US" altLang="zh-CN">
                <a:ea typeface="方正楷体简体" pitchFamily="2" charset="-122"/>
              </a:rPr>
              <a:t>MFC</a:t>
            </a:r>
            <a:r>
              <a:rPr lang="zh-CN" altLang="en-US">
                <a:ea typeface="方正楷体简体" pitchFamily="2" charset="-122"/>
              </a:rPr>
              <a:t>的英文全称是</a:t>
            </a:r>
            <a:r>
              <a:rPr lang="en-US" altLang="zh-CN">
                <a:ea typeface="方正楷体简体" pitchFamily="2" charset="-122"/>
              </a:rPr>
              <a:t>Microsoft Foundation Classes</a:t>
            </a:r>
            <a:r>
              <a:rPr lang="zh-CN" altLang="en-US">
                <a:ea typeface="方正楷体简体" pitchFamily="2" charset="-122"/>
              </a:rPr>
              <a:t>，即微软的基础类库。</a:t>
            </a:r>
            <a:r>
              <a:rPr lang="en-US" altLang="zh-CN">
                <a:ea typeface="方正楷体简体" pitchFamily="2" charset="-122"/>
              </a:rPr>
              <a:t>MFC</a:t>
            </a:r>
            <a:r>
              <a:rPr lang="zh-CN" altLang="en-US">
                <a:ea typeface="方正楷体简体" pitchFamily="2" charset="-122"/>
              </a:rPr>
              <a:t>的本质就是一个包含了许多微软公司已经定义好的对象的类库。</a:t>
            </a:r>
          </a:p>
          <a:p>
            <a:pPr eaLnBrk="1" hangingPunct="1"/>
            <a:r>
              <a:rPr lang="zh-CN" altLang="en-US">
                <a:ea typeface="方正楷体简体" pitchFamily="2" charset="-122"/>
              </a:rPr>
              <a:t>虽然开发人员要编写的程序在功能上各有不同，但是从结构上讲，都可以化分为对用户界面的设计、对文件的操作、对数据库的访问及对多媒体的使用等一些最主要的方面。这一点正是微软提出</a:t>
            </a:r>
            <a:r>
              <a:rPr lang="en-US" altLang="zh-CN">
                <a:ea typeface="方正楷体简体" pitchFamily="2" charset="-122"/>
              </a:rPr>
              <a:t>MFC</a:t>
            </a:r>
            <a:r>
              <a:rPr lang="zh-CN" altLang="en-US">
                <a:ea typeface="方正楷体简体" pitchFamily="2" charset="-122"/>
              </a:rPr>
              <a:t>类库最重要的原因。</a:t>
            </a:r>
          </a:p>
          <a:p>
            <a:pPr eaLnBrk="1" hangingPunct="1"/>
            <a:r>
              <a:rPr lang="zh-CN" altLang="en-US">
                <a:ea typeface="方正楷体简体" pitchFamily="2" charset="-122"/>
              </a:rPr>
              <a:t>在</a:t>
            </a:r>
            <a:r>
              <a:rPr lang="en-US" altLang="zh-CN">
                <a:ea typeface="方正楷体简体" pitchFamily="2" charset="-122"/>
              </a:rPr>
              <a:t>MFC</a:t>
            </a:r>
            <a:r>
              <a:rPr lang="zh-CN" altLang="en-US">
                <a:ea typeface="方正楷体简体" pitchFamily="2" charset="-122"/>
              </a:rPr>
              <a:t>类库中，大约有</a:t>
            </a:r>
            <a:r>
              <a:rPr lang="en-US" altLang="zh-CN">
                <a:ea typeface="方正楷体简体" pitchFamily="2" charset="-122"/>
              </a:rPr>
              <a:t>200</a:t>
            </a:r>
            <a:r>
              <a:rPr lang="zh-CN" altLang="en-US">
                <a:ea typeface="方正楷体简体" pitchFamily="2" charset="-122"/>
              </a:rPr>
              <a:t>个类。在进行程序设计时，只需简单地调用已有的类及类中的方法即可。另外，还可以利用“继承”方法从已有类中派生出自己想要的类。这时，派生出来的类不但拥有父类中的方法和属性，还可以根据自己的需求，自定义一些特殊的属性和方法，使得派生类功能更加强大。</a:t>
            </a:r>
            <a:r>
              <a:rPr lang="en-US" altLang="zh-CN">
                <a:ea typeface="方正楷体简体" pitchFamily="2" charset="-122"/>
              </a:rPr>
              <a:t>MFC</a:t>
            </a:r>
            <a:r>
              <a:rPr lang="zh-CN" altLang="en-US">
                <a:ea typeface="方正楷体简体" pitchFamily="2" charset="-122"/>
              </a:rPr>
              <a:t>有较好的移植性，可应用于众多平台。</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8.2.2  CTimeSpan</a:t>
            </a:r>
            <a:r>
              <a:rPr lang="zh-CN" altLang="en-US">
                <a:latin typeface="方正大标宋简体" pitchFamily="2" charset="-122"/>
                <a:ea typeface="方正大标宋简体" pitchFamily="2" charset="-122"/>
              </a:rPr>
              <a:t>类</a:t>
            </a:r>
          </a:p>
        </p:txBody>
      </p:sp>
      <p:sp>
        <p:nvSpPr>
          <p:cNvPr id="196611"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CTimeSpan</a:t>
            </a:r>
            <a:r>
              <a:rPr lang="zh-CN" altLang="en-US">
                <a:latin typeface="Times New Roman" panose="02020603050405020304" pitchFamily="18" charset="0"/>
                <a:ea typeface="方正楷体简体" pitchFamily="2" charset="-122"/>
              </a:rPr>
              <a:t>类主要用于保存两个时间之间的间隔。</a:t>
            </a:r>
            <a:r>
              <a:rPr lang="en-US" altLang="zh-CN">
                <a:latin typeface="Times New Roman" panose="02020603050405020304" pitchFamily="18" charset="0"/>
                <a:ea typeface="方正楷体简体" pitchFamily="2" charset="-122"/>
              </a:rPr>
              <a:t>CTimeSpan</a:t>
            </a:r>
            <a:r>
              <a:rPr lang="zh-CN" altLang="en-US">
                <a:latin typeface="Times New Roman" panose="02020603050405020304" pitchFamily="18" charset="0"/>
                <a:ea typeface="方正楷体简体" pitchFamily="2" charset="-122"/>
              </a:rPr>
              <a:t>类的构造函数有以下三种：</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其中，常用的是第三种方法。</a:t>
            </a:r>
          </a:p>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8-20】</a:t>
            </a:r>
            <a:r>
              <a:rPr lang="zh-CN" altLang="en-US">
                <a:latin typeface="Times New Roman" panose="02020603050405020304" pitchFamily="18" charset="0"/>
                <a:ea typeface="方正楷体简体" pitchFamily="2" charset="-122"/>
              </a:rPr>
              <a:t>构造一个</a:t>
            </a:r>
            <a:r>
              <a:rPr lang="en-US" altLang="zh-CN">
                <a:latin typeface="Times New Roman" panose="02020603050405020304" pitchFamily="18" charset="0"/>
                <a:ea typeface="方正楷体简体" pitchFamily="2" charset="-122"/>
              </a:rPr>
              <a:t>CTimeSpan</a:t>
            </a:r>
            <a:r>
              <a:rPr lang="zh-CN" altLang="en-US">
                <a:latin typeface="Times New Roman" panose="02020603050405020304" pitchFamily="18" charset="0"/>
                <a:ea typeface="方正楷体简体" pitchFamily="2" charset="-122"/>
              </a:rPr>
              <a:t>类的对象。</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en-US" altLang="zh-CN">
              <a:latin typeface="Times New Roman" panose="02020603050405020304" pitchFamily="18" charset="0"/>
              <a:ea typeface="方正楷体简体" pitchFamily="2" charset="-122"/>
            </a:endParaRPr>
          </a:p>
        </p:txBody>
      </p:sp>
      <p:pic>
        <p:nvPicPr>
          <p:cNvPr id="196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235200"/>
            <a:ext cx="4465637"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6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437063"/>
            <a:ext cx="6049962"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8.2.1  CTime</a:t>
            </a:r>
            <a:r>
              <a:rPr lang="zh-CN" altLang="en-US">
                <a:latin typeface="方正大标宋简体" pitchFamily="2" charset="-122"/>
                <a:ea typeface="方正大标宋简体" pitchFamily="2" charset="-122"/>
              </a:rPr>
              <a:t>类</a:t>
            </a:r>
          </a:p>
        </p:txBody>
      </p:sp>
      <p:sp>
        <p:nvSpPr>
          <p:cNvPr id="197635" name="Rectangle 3"/>
          <p:cNvSpPr>
            <a:spLocks noGrp="1" noChangeArrowheads="1"/>
          </p:cNvSpPr>
          <p:nvPr>
            <p:ph type="body" idx="1"/>
          </p:nvPr>
        </p:nvSpPr>
        <p:spPr/>
        <p:txBody>
          <a:bodyPr/>
          <a:lstStyle/>
          <a:p>
            <a:pPr eaLnBrk="1" hangingPunct="1"/>
            <a:r>
              <a:rPr lang="zh-CN" altLang="en-US"/>
              <a:t>在</a:t>
            </a:r>
            <a:r>
              <a:rPr lang="en-US" altLang="zh-CN"/>
              <a:t>CTimeSpan</a:t>
            </a:r>
            <a:r>
              <a:rPr lang="zh-CN" altLang="en-US"/>
              <a:t>类中，有一些常用的函数，如下表所示。</a:t>
            </a:r>
          </a:p>
        </p:txBody>
      </p:sp>
      <p:pic>
        <p:nvPicPr>
          <p:cNvPr id="197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349500"/>
            <a:ext cx="67691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8.2.3  </a:t>
            </a:r>
            <a:r>
              <a:rPr lang="zh-CN" altLang="en-US">
                <a:latin typeface="方正大标宋简体" pitchFamily="2" charset="-122"/>
                <a:ea typeface="方正大标宋简体" pitchFamily="2" charset="-122"/>
              </a:rPr>
              <a:t>计时器</a:t>
            </a:r>
          </a:p>
        </p:txBody>
      </p:sp>
      <p:sp>
        <p:nvSpPr>
          <p:cNvPr id="19865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计时器的作用就是用于计时，当到达规定的时间点时，会触发事先设置好的动作。</a:t>
            </a:r>
            <a:r>
              <a:rPr lang="en-US" altLang="zh-CN">
                <a:latin typeface="Times New Roman" panose="02020603050405020304" pitchFamily="18" charset="0"/>
                <a:ea typeface="方正楷体简体" pitchFamily="2" charset="-122"/>
              </a:rPr>
              <a:t>SetTimer</a:t>
            </a:r>
            <a:r>
              <a:rPr lang="zh-CN" altLang="en-US">
                <a:latin typeface="Times New Roman" panose="02020603050405020304" pitchFamily="18" charset="0"/>
                <a:ea typeface="方正楷体简体" pitchFamily="2" charset="-122"/>
              </a:rPr>
              <a:t>函数用于创建一个计时器，</a:t>
            </a:r>
            <a:r>
              <a:rPr lang="en-US" altLang="zh-CN">
                <a:latin typeface="Times New Roman" panose="02020603050405020304" pitchFamily="18" charset="0"/>
                <a:ea typeface="方正楷体简体" pitchFamily="2" charset="-122"/>
              </a:rPr>
              <a:t>KillTimer</a:t>
            </a:r>
            <a:r>
              <a:rPr lang="zh-CN" altLang="en-US">
                <a:latin typeface="Times New Roman" panose="02020603050405020304" pitchFamily="18" charset="0"/>
                <a:ea typeface="方正楷体简体" pitchFamily="2" charset="-122"/>
              </a:rPr>
              <a:t>函数用于销毁一个计时器。计时器属于系统资源，使用完应及时销毁。</a:t>
            </a:r>
          </a:p>
          <a:p>
            <a:pPr eaLnBrk="1" hangingPunct="1"/>
            <a:r>
              <a:rPr lang="en-US" altLang="zh-CN">
                <a:latin typeface="Times New Roman" panose="02020603050405020304" pitchFamily="18" charset="0"/>
              </a:rPr>
              <a:t>SetTimer</a:t>
            </a:r>
            <a:r>
              <a:rPr lang="zh-CN" altLang="en-US">
                <a:latin typeface="Times New Roman" panose="02020603050405020304" pitchFamily="18" charset="0"/>
              </a:rPr>
              <a:t>函数的原型如下：</a:t>
            </a:r>
          </a:p>
          <a:p>
            <a:pPr lvl="1" eaLnBrk="1" hangingPunct="1"/>
            <a:endParaRPr lang="zh-CN" altLang="en-US" sz="2000">
              <a:latin typeface="Times New Roman" panose="02020603050405020304" pitchFamily="18" charset="0"/>
            </a:endParaRPr>
          </a:p>
          <a:p>
            <a:pPr lvl="1" eaLnBrk="1" hangingPunct="1"/>
            <a:endParaRPr lang="zh-CN" altLang="en-US">
              <a:latin typeface="Times New Roman" panose="02020603050405020304" pitchFamily="18" charset="0"/>
            </a:endParaRPr>
          </a:p>
          <a:p>
            <a:pPr lvl="1" eaLnBrk="1" hangingPunct="1"/>
            <a:endParaRPr lang="zh-CN" altLang="en-US" sz="1800">
              <a:latin typeface="Times New Roman" panose="02020603050405020304" pitchFamily="18" charset="0"/>
              <a:ea typeface="方正楷体简体" pitchFamily="2" charset="-122"/>
            </a:endParaRPr>
          </a:p>
          <a:p>
            <a:pPr lvl="1" eaLnBrk="1" hangingPunct="1"/>
            <a:endParaRPr lang="zh-CN" altLang="en-US" sz="1800">
              <a:latin typeface="Times New Roman" panose="02020603050405020304" pitchFamily="18" charset="0"/>
              <a:ea typeface="方正楷体简体" pitchFamily="2" charset="-122"/>
            </a:endParaRPr>
          </a:p>
          <a:p>
            <a:pPr eaLnBrk="1" hangingPunct="1"/>
            <a:r>
              <a:rPr lang="en-US" altLang="zh-CN" sz="1800">
                <a:latin typeface="Times New Roman" panose="02020603050405020304" pitchFamily="18" charset="0"/>
                <a:ea typeface="方正楷体简体" pitchFamily="2" charset="-122"/>
              </a:rPr>
              <a:t>nIDEvent</a:t>
            </a:r>
            <a:r>
              <a:rPr lang="zh-CN" altLang="en-US" sz="1800">
                <a:latin typeface="Times New Roman" panose="02020603050405020304" pitchFamily="18" charset="0"/>
                <a:ea typeface="方正楷体简体" pitchFamily="2" charset="-122"/>
              </a:rPr>
              <a:t>：表示计时器的</a:t>
            </a:r>
            <a:r>
              <a:rPr lang="en-US" altLang="zh-CN" sz="1800">
                <a:latin typeface="Times New Roman" panose="02020603050405020304" pitchFamily="18" charset="0"/>
                <a:ea typeface="方正楷体简体" pitchFamily="2" charset="-122"/>
              </a:rPr>
              <a:t>ID</a:t>
            </a:r>
            <a:r>
              <a:rPr lang="zh-CN" altLang="en-US" sz="1800">
                <a:latin typeface="Times New Roman" panose="02020603050405020304" pitchFamily="18" charset="0"/>
                <a:ea typeface="方正楷体简体" pitchFamily="2" charset="-122"/>
              </a:rPr>
              <a:t>。由于一个程序中可能存在多个计时器，因此用此</a:t>
            </a:r>
            <a:r>
              <a:rPr lang="en-US" altLang="zh-CN" sz="1800">
                <a:latin typeface="Times New Roman" panose="02020603050405020304" pitchFamily="18" charset="0"/>
                <a:ea typeface="方正楷体简体" pitchFamily="2" charset="-122"/>
              </a:rPr>
              <a:t>ID</a:t>
            </a:r>
            <a:r>
              <a:rPr lang="zh-CN" altLang="en-US" sz="1800">
                <a:latin typeface="Times New Roman" panose="02020603050405020304" pitchFamily="18" charset="0"/>
                <a:ea typeface="方正楷体简体" pitchFamily="2" charset="-122"/>
              </a:rPr>
              <a:t>号进行标记。</a:t>
            </a:r>
          </a:p>
          <a:p>
            <a:pPr eaLnBrk="1" hangingPunct="1"/>
            <a:r>
              <a:rPr lang="en-US" altLang="zh-CN">
                <a:latin typeface="Times New Roman" panose="02020603050405020304" pitchFamily="18" charset="0"/>
                <a:ea typeface="方正楷体简体" pitchFamily="2" charset="-122"/>
              </a:rPr>
              <a:t>nElapse</a:t>
            </a:r>
            <a:r>
              <a:rPr lang="zh-CN" altLang="en-US">
                <a:latin typeface="Times New Roman" panose="02020603050405020304" pitchFamily="18" charset="0"/>
                <a:ea typeface="方正楷体简体" pitchFamily="2" charset="-122"/>
              </a:rPr>
              <a:t>：表示时间间隔，单位是</a:t>
            </a:r>
            <a:r>
              <a:rPr lang="en-US" altLang="zh-CN">
                <a:latin typeface="Times New Roman" panose="02020603050405020304" pitchFamily="18" charset="0"/>
                <a:ea typeface="方正楷体简体" pitchFamily="2" charset="-122"/>
              </a:rPr>
              <a:t>ms</a:t>
            </a:r>
            <a:r>
              <a:rPr lang="zh-CN" altLang="en-US">
                <a:latin typeface="Times New Roman" panose="02020603050405020304" pitchFamily="18" charset="0"/>
                <a:ea typeface="方正楷体简体" pitchFamily="2" charset="-122"/>
              </a:rPr>
              <a:t>（毫秒）。</a:t>
            </a:r>
          </a:p>
          <a:p>
            <a:pPr eaLnBrk="1" hangingPunct="1"/>
            <a:r>
              <a:rPr lang="zh-CN" altLang="en-US">
                <a:latin typeface="Times New Roman" panose="02020603050405020304" pitchFamily="18" charset="0"/>
                <a:ea typeface="方正楷体简体" pitchFamily="2" charset="-122"/>
              </a:rPr>
              <a:t>第三个参数看起来很复杂，一般情况下，设置其为</a:t>
            </a:r>
            <a:r>
              <a:rPr lang="en-US" altLang="zh-CN">
                <a:latin typeface="Times New Roman" panose="02020603050405020304" pitchFamily="18" charset="0"/>
                <a:ea typeface="方正楷体简体" pitchFamily="2" charset="-122"/>
              </a:rPr>
              <a:t>NULL</a:t>
            </a:r>
            <a:r>
              <a:rPr lang="zh-CN" altLang="en-US">
                <a:latin typeface="Times New Roman" panose="02020603050405020304" pitchFamily="18" charset="0"/>
                <a:ea typeface="方正楷体简体" pitchFamily="2" charset="-122"/>
              </a:rPr>
              <a:t>。</a:t>
            </a:r>
          </a:p>
        </p:txBody>
      </p:sp>
      <p:pic>
        <p:nvPicPr>
          <p:cNvPr id="1986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003550"/>
            <a:ext cx="28765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8.2.3  </a:t>
            </a:r>
            <a:r>
              <a:rPr lang="zh-CN" altLang="en-US">
                <a:latin typeface="方正大标宋简体" pitchFamily="2" charset="-122"/>
                <a:ea typeface="方正大标宋简体" pitchFamily="2" charset="-122"/>
              </a:rPr>
              <a:t>计时器</a:t>
            </a:r>
          </a:p>
        </p:txBody>
      </p:sp>
      <p:sp>
        <p:nvSpPr>
          <p:cNvPr id="199683"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8-24】</a:t>
            </a:r>
            <a:r>
              <a:rPr lang="zh-CN" altLang="en-US">
                <a:latin typeface="Times New Roman" panose="02020603050405020304" pitchFamily="18" charset="0"/>
                <a:ea typeface="方正楷体简体" pitchFamily="2" charset="-122"/>
              </a:rPr>
              <a:t>使用</a:t>
            </a:r>
            <a:r>
              <a:rPr lang="en-US" altLang="zh-CN">
                <a:latin typeface="Times New Roman" panose="02020603050405020304" pitchFamily="18" charset="0"/>
                <a:ea typeface="方正楷体简体" pitchFamily="2" charset="-122"/>
              </a:rPr>
              <a:t>SetTime</a:t>
            </a:r>
            <a:r>
              <a:rPr lang="zh-CN" altLang="en-US">
                <a:latin typeface="Times New Roman" panose="02020603050405020304" pitchFamily="18" charset="0"/>
                <a:ea typeface="方正楷体简体" pitchFamily="2" charset="-122"/>
              </a:rPr>
              <a:t>函数创建一个计时器。</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由于计时器属于系统资源，因此在使用完应该及时地销毁。在</a:t>
            </a:r>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中，使用</a:t>
            </a:r>
            <a:r>
              <a:rPr lang="en-US" altLang="zh-CN">
                <a:latin typeface="Times New Roman" panose="02020603050405020304" pitchFamily="18" charset="0"/>
                <a:ea typeface="方正楷体简体" pitchFamily="2" charset="-122"/>
              </a:rPr>
              <a:t>KillTimer</a:t>
            </a:r>
            <a:r>
              <a:rPr lang="zh-CN" altLang="en-US">
                <a:latin typeface="Times New Roman" panose="02020603050405020304" pitchFamily="18" charset="0"/>
                <a:ea typeface="方正楷体简体" pitchFamily="2" charset="-122"/>
              </a:rPr>
              <a:t>函数来销毁所创建的计时器。</a:t>
            </a:r>
            <a:r>
              <a:rPr lang="en-US" altLang="zh-CN">
                <a:latin typeface="Times New Roman" panose="02020603050405020304" pitchFamily="18" charset="0"/>
                <a:ea typeface="方正楷体简体" pitchFamily="2" charset="-122"/>
              </a:rPr>
              <a:t>KillTimer</a:t>
            </a:r>
            <a:r>
              <a:rPr lang="zh-CN" altLang="en-US">
                <a:latin typeface="Times New Roman" panose="02020603050405020304" pitchFamily="18" charset="0"/>
                <a:ea typeface="方正楷体简体" pitchFamily="2" charset="-122"/>
              </a:rPr>
              <a:t>函数的原型如下：</a:t>
            </a: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8-25】</a:t>
            </a:r>
            <a:r>
              <a:rPr lang="zh-CN" altLang="en-US">
                <a:latin typeface="Times New Roman" panose="02020603050405020304" pitchFamily="18" charset="0"/>
                <a:ea typeface="方正楷体简体" pitchFamily="2" charset="-122"/>
              </a:rPr>
              <a:t>使用</a:t>
            </a:r>
            <a:r>
              <a:rPr lang="en-US" altLang="zh-CN">
                <a:latin typeface="Times New Roman" panose="02020603050405020304" pitchFamily="18" charset="0"/>
                <a:ea typeface="方正楷体简体" pitchFamily="2" charset="-122"/>
              </a:rPr>
              <a:t>KillTimer</a:t>
            </a:r>
            <a:r>
              <a:rPr lang="zh-CN" altLang="en-US">
                <a:latin typeface="Times New Roman" panose="02020603050405020304" pitchFamily="18" charset="0"/>
                <a:ea typeface="方正楷体简体" pitchFamily="2" charset="-122"/>
              </a:rPr>
              <a:t>函数销毁上例所创建的计时器。</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读者通过阅读上面的内容可以发现，程序只是创建了计时器，而并没有说明计时器到达规定时间所做的操作。此时，应该使用</a:t>
            </a:r>
            <a:r>
              <a:rPr lang="en-US" altLang="zh-CN">
                <a:latin typeface="Times New Roman" panose="02020603050405020304" pitchFamily="18" charset="0"/>
                <a:ea typeface="方正楷体简体" pitchFamily="2" charset="-122"/>
              </a:rPr>
              <a:t>OnTimer</a:t>
            </a:r>
            <a:r>
              <a:rPr lang="zh-CN" altLang="en-US">
                <a:latin typeface="Times New Roman" panose="02020603050405020304" pitchFamily="18" charset="0"/>
                <a:ea typeface="方正楷体简体" pitchFamily="2" charset="-122"/>
              </a:rPr>
              <a:t>函数对计时器进行消息处理。</a:t>
            </a:r>
          </a:p>
          <a:p>
            <a:pPr eaLnBrk="1" hangingPunct="1"/>
            <a:endParaRPr lang="en-US" altLang="zh-CN"/>
          </a:p>
        </p:txBody>
      </p:sp>
      <p:pic>
        <p:nvPicPr>
          <p:cNvPr id="199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9138"/>
            <a:ext cx="61928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96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357563"/>
            <a:ext cx="59769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96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130675"/>
            <a:ext cx="59055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8.3  </a:t>
            </a:r>
            <a:r>
              <a:rPr lang="zh-CN" altLang="en-US">
                <a:latin typeface="方正大标宋简体" pitchFamily="2" charset="-122"/>
                <a:ea typeface="方正大标宋简体" pitchFamily="2" charset="-122"/>
              </a:rPr>
              <a:t>文件操作类（</a:t>
            </a:r>
            <a:r>
              <a:rPr lang="en-US" altLang="zh-CN">
                <a:latin typeface="方正大标宋简体" pitchFamily="2" charset="-122"/>
                <a:ea typeface="方正大标宋简体" pitchFamily="2" charset="-122"/>
              </a:rPr>
              <a:t>CFile</a:t>
            </a:r>
            <a:r>
              <a:rPr lang="zh-CN" altLang="en-US">
                <a:latin typeface="方正大标宋简体" pitchFamily="2" charset="-122"/>
                <a:ea typeface="方正大标宋简体" pitchFamily="2" charset="-122"/>
              </a:rPr>
              <a:t>）</a:t>
            </a:r>
          </a:p>
        </p:txBody>
      </p:sp>
      <p:sp>
        <p:nvSpPr>
          <p:cNvPr id="200707"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提供的</a:t>
            </a:r>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类封装了对文件打开和关闭、读写和定位、删除、获取文件信息等操作。</a:t>
            </a:r>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类是最基本的文件操作类，它的派生类是</a:t>
            </a:r>
            <a:r>
              <a:rPr lang="en-US" altLang="zh-CN">
                <a:latin typeface="Times New Roman" panose="02020603050405020304" pitchFamily="18" charset="0"/>
                <a:ea typeface="方正楷体简体" pitchFamily="2" charset="-122"/>
              </a:rPr>
              <a:t>CObject</a:t>
            </a:r>
            <a:r>
              <a:rPr lang="zh-CN" altLang="en-US">
                <a:latin typeface="Times New Roman" panose="02020603050405020304" pitchFamily="18" charset="0"/>
                <a:ea typeface="方正楷体简体" pitchFamily="2" charset="-122"/>
              </a:rPr>
              <a:t>。本节将具体介绍</a:t>
            </a:r>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如何对文件进行操作。</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8.3.1  </a:t>
            </a:r>
            <a:r>
              <a:rPr lang="zh-CN" altLang="en-US">
                <a:latin typeface="方正大标宋简体" pitchFamily="2" charset="-122"/>
                <a:ea typeface="方正大标宋简体" pitchFamily="2" charset="-122"/>
              </a:rPr>
              <a:t>文件的打开和关闭</a:t>
            </a:r>
          </a:p>
        </p:txBody>
      </p:sp>
      <p:sp>
        <p:nvSpPr>
          <p:cNvPr id="201731"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类有两种构造函数，使用默认的构造函数创建一个</a:t>
            </a:r>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对象后，还需要使用</a:t>
            </a:r>
            <a:r>
              <a:rPr lang="en-US" altLang="zh-CN">
                <a:latin typeface="Times New Roman" panose="02020603050405020304" pitchFamily="18" charset="0"/>
                <a:ea typeface="方正楷体简体" pitchFamily="2" charset="-122"/>
              </a:rPr>
              <a:t>Open()</a:t>
            </a:r>
            <a:r>
              <a:rPr lang="zh-CN" altLang="en-US">
                <a:latin typeface="Times New Roman" panose="02020603050405020304" pitchFamily="18" charset="0"/>
                <a:ea typeface="方正楷体简体" pitchFamily="2" charset="-122"/>
              </a:rPr>
              <a:t>函数将文件打开。使用带参数的构造函数创建一个</a:t>
            </a:r>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对象的同时，就将该文件打开了。下面对这两种打开文件的方式分别进行介绍。</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．使用默认的构造函数打开文件</a:t>
            </a:r>
          </a:p>
        </p:txBody>
      </p:sp>
      <p:sp>
        <p:nvSpPr>
          <p:cNvPr id="202755"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类默认的构造函数原型如下：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如果在构造</a:t>
            </a:r>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类的对象采用这个默认的构造函数，那么仅仅创建了一个对象，而并没有打开文件。此时，需要用到</a:t>
            </a:r>
            <a:r>
              <a:rPr lang="en-US" altLang="zh-CN">
                <a:latin typeface="Times New Roman" panose="02020603050405020304" pitchFamily="18" charset="0"/>
                <a:ea typeface="方正楷体简体" pitchFamily="2" charset="-122"/>
              </a:rPr>
              <a:t>Open()</a:t>
            </a:r>
            <a:r>
              <a:rPr lang="zh-CN" altLang="en-US">
                <a:latin typeface="Times New Roman" panose="02020603050405020304" pitchFamily="18" charset="0"/>
                <a:ea typeface="方正楷体简体" pitchFamily="2" charset="-122"/>
              </a:rPr>
              <a:t>函数。</a:t>
            </a:r>
            <a:r>
              <a:rPr lang="en-US" altLang="zh-CN">
                <a:latin typeface="Times New Roman" panose="02020603050405020304" pitchFamily="18" charset="0"/>
                <a:ea typeface="方正楷体简体" pitchFamily="2" charset="-122"/>
              </a:rPr>
              <a:t>Open()</a:t>
            </a:r>
            <a:r>
              <a:rPr lang="zh-CN" altLang="en-US">
                <a:latin typeface="Times New Roman" panose="02020603050405020304" pitchFamily="18" charset="0"/>
                <a:ea typeface="方正楷体简体" pitchFamily="2" charset="-122"/>
              </a:rPr>
              <a:t>函数的原型如下：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lpszFileName</a:t>
            </a:r>
            <a:r>
              <a:rPr lang="zh-CN" altLang="en-US">
                <a:latin typeface="Times New Roman" panose="02020603050405020304" pitchFamily="18" charset="0"/>
                <a:ea typeface="方正楷体简体" pitchFamily="2" charset="-122"/>
              </a:rPr>
              <a:t>：用于指定文件名。</a:t>
            </a:r>
          </a:p>
          <a:p>
            <a:pPr eaLnBrk="1" hangingPunct="1"/>
            <a:r>
              <a:rPr lang="en-US" altLang="zh-CN">
                <a:latin typeface="Times New Roman" panose="02020603050405020304" pitchFamily="18" charset="0"/>
                <a:ea typeface="方正楷体简体" pitchFamily="2" charset="-122"/>
              </a:rPr>
              <a:t>nOpenFlags</a:t>
            </a:r>
            <a:r>
              <a:rPr lang="zh-CN" altLang="en-US">
                <a:latin typeface="Times New Roman" panose="02020603050405020304" pitchFamily="18" charset="0"/>
                <a:ea typeface="方正楷体简体" pitchFamily="2" charset="-122"/>
              </a:rPr>
              <a:t>：指定打开文件的方式。该参数可以几个值的组合，以“｜”进行分隔。该参数的取值如下表所示。</a:t>
            </a:r>
          </a:p>
          <a:p>
            <a:pPr eaLnBrk="1" hangingPunct="1"/>
            <a:r>
              <a:rPr lang="en-US" altLang="zh-CN">
                <a:latin typeface="Times New Roman" panose="02020603050405020304" pitchFamily="18" charset="0"/>
                <a:ea typeface="方正楷体简体" pitchFamily="2" charset="-122"/>
              </a:rPr>
              <a:t>pError</a:t>
            </a:r>
            <a:r>
              <a:rPr lang="zh-CN" altLang="en-US">
                <a:latin typeface="Times New Roman" panose="02020603050405020304" pitchFamily="18" charset="0"/>
                <a:ea typeface="方正楷体简体" pitchFamily="2" charset="-122"/>
              </a:rPr>
              <a:t>：指向</a:t>
            </a:r>
            <a:r>
              <a:rPr lang="en-US" altLang="zh-CN">
                <a:latin typeface="Times New Roman" panose="02020603050405020304" pitchFamily="18" charset="0"/>
                <a:ea typeface="方正楷体简体" pitchFamily="2" charset="-122"/>
              </a:rPr>
              <a:t>CFileException</a:t>
            </a:r>
            <a:r>
              <a:rPr lang="zh-CN" altLang="en-US">
                <a:latin typeface="Times New Roman" panose="02020603050405020304" pitchFamily="18" charset="0"/>
                <a:ea typeface="方正楷体简体" pitchFamily="2" charset="-122"/>
              </a:rPr>
              <a:t>对象，用于异常操作。</a:t>
            </a:r>
          </a:p>
        </p:txBody>
      </p:sp>
      <p:pic>
        <p:nvPicPr>
          <p:cNvPr id="202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41036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2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357563"/>
            <a:ext cx="4103687"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．使用默认的构造函数打开文件</a:t>
            </a:r>
          </a:p>
        </p:txBody>
      </p:sp>
      <p:pic>
        <p:nvPicPr>
          <p:cNvPr id="20377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．使用带有一个参数的构造函数打开文件</a:t>
            </a:r>
          </a:p>
        </p:txBody>
      </p:sp>
      <p:sp>
        <p:nvSpPr>
          <p:cNvPr id="204803" name="Rectangle 3"/>
          <p:cNvSpPr>
            <a:spLocks noGrp="1" noChangeArrowheads="1"/>
          </p:cNvSpPr>
          <p:nvPr>
            <p:ph type="body" idx="1"/>
          </p:nvPr>
        </p:nvSpPr>
        <p:spPr/>
        <p:txBody>
          <a:bodyPr/>
          <a:lstStyle/>
          <a:p>
            <a:pPr eaLnBrk="1" hangingPunct="1"/>
            <a:r>
              <a:rPr lang="en-US" altLang="zh-CN" dirty="0" err="1">
                <a:latin typeface="Times New Roman" panose="02020603050405020304" pitchFamily="18" charset="0"/>
                <a:ea typeface="方正楷体简体" pitchFamily="2" charset="-122"/>
              </a:rPr>
              <a:t>CFile</a:t>
            </a:r>
            <a:r>
              <a:rPr lang="zh-CN" altLang="en-US" dirty="0">
                <a:latin typeface="Times New Roman" panose="02020603050405020304" pitchFamily="18" charset="0"/>
                <a:ea typeface="方正楷体简体" pitchFamily="2" charset="-122"/>
              </a:rPr>
              <a:t>类有两个带参数的构造函数。其中，带一个参数的构造函数的原型如下：</a:t>
            </a:r>
          </a:p>
          <a:p>
            <a:pPr eaLnBrk="1" hangingPunct="1"/>
            <a:endParaRPr lang="zh-CN" altLang="en-US" dirty="0">
              <a:latin typeface="Times New Roman" panose="02020603050405020304" pitchFamily="18" charset="0"/>
              <a:ea typeface="方正楷体简体" pitchFamily="2" charset="-122"/>
            </a:endParaRPr>
          </a:p>
          <a:p>
            <a:pPr eaLnBrk="1" hangingPunct="1"/>
            <a:r>
              <a:rPr lang="zh-CN" altLang="en-US" dirty="0">
                <a:latin typeface="Times New Roman" panose="02020603050405020304" pitchFamily="18" charset="0"/>
                <a:ea typeface="方正楷体简体" pitchFamily="2" charset="-122"/>
              </a:rPr>
              <a:t>该构造函数已经打开了一个文件，参数</a:t>
            </a:r>
            <a:r>
              <a:rPr lang="en-US" altLang="zh-CN" dirty="0" err="1">
                <a:latin typeface="Times New Roman" panose="02020603050405020304" pitchFamily="18" charset="0"/>
                <a:ea typeface="方正楷体简体" pitchFamily="2" charset="-122"/>
              </a:rPr>
              <a:t>hFile</a:t>
            </a:r>
            <a:r>
              <a:rPr lang="zh-CN" altLang="en-US" dirty="0">
                <a:latin typeface="Times New Roman" panose="02020603050405020304" pitchFamily="18" charset="0"/>
                <a:ea typeface="方正楷体简体" pitchFamily="2" charset="-122"/>
              </a:rPr>
              <a:t>就是打开文件的文件句柄。该函数将新创建的</a:t>
            </a:r>
            <a:r>
              <a:rPr lang="en-US" altLang="zh-CN" dirty="0" err="1">
                <a:latin typeface="Times New Roman" panose="02020603050405020304" pitchFamily="18" charset="0"/>
                <a:ea typeface="方正楷体简体" pitchFamily="2" charset="-122"/>
              </a:rPr>
              <a:t>CFile</a:t>
            </a:r>
            <a:r>
              <a:rPr lang="zh-CN" altLang="en-US" dirty="0">
                <a:latin typeface="Times New Roman" panose="02020603050405020304" pitchFamily="18" charset="0"/>
                <a:ea typeface="方正楷体简体" pitchFamily="2" charset="-122"/>
              </a:rPr>
              <a:t>对象绑定到一个已经打开的文件句柄上。</a:t>
            </a:r>
            <a:r>
              <a:rPr lang="en-US" altLang="zh-CN" dirty="0" err="1">
                <a:latin typeface="Times New Roman" panose="02020603050405020304" pitchFamily="18" charset="0"/>
                <a:ea typeface="方正楷体简体" pitchFamily="2" charset="-122"/>
              </a:rPr>
              <a:t>HFile</a:t>
            </a:r>
            <a:r>
              <a:rPr lang="zh-CN" altLang="en-US" dirty="0">
                <a:latin typeface="Times New Roman" panose="02020603050405020304" pitchFamily="18" charset="0"/>
                <a:ea typeface="方正楷体简体" pitchFamily="2" charset="-122"/>
              </a:rPr>
              <a:t>可以赋值给</a:t>
            </a:r>
            <a:r>
              <a:rPr lang="en-US" altLang="zh-CN" dirty="0" err="1">
                <a:latin typeface="Times New Roman" panose="02020603050405020304" pitchFamily="18" charset="0"/>
                <a:ea typeface="方正楷体简体" pitchFamily="2" charset="-122"/>
              </a:rPr>
              <a:t>CFile</a:t>
            </a:r>
            <a:r>
              <a:rPr lang="zh-CN" altLang="en-US" dirty="0">
                <a:latin typeface="Times New Roman" panose="02020603050405020304" pitchFamily="18" charset="0"/>
                <a:ea typeface="方正楷体简体" pitchFamily="2" charset="-122"/>
              </a:rPr>
              <a:t>的成员变量</a:t>
            </a:r>
            <a:r>
              <a:rPr lang="en-US" altLang="zh-CN" dirty="0" err="1">
                <a:latin typeface="Times New Roman" panose="02020603050405020304" pitchFamily="18" charset="0"/>
                <a:ea typeface="方正楷体简体" pitchFamily="2" charset="-122"/>
              </a:rPr>
              <a:t>m_hFile</a:t>
            </a:r>
            <a:r>
              <a:rPr lang="zh-CN" altLang="en-US" dirty="0">
                <a:latin typeface="Times New Roman" panose="02020603050405020304" pitchFamily="18" charset="0"/>
                <a:ea typeface="方正楷体简体" pitchFamily="2" charset="-122"/>
              </a:rPr>
              <a:t>。</a:t>
            </a:r>
            <a:r>
              <a:rPr lang="en-US" altLang="zh-CN" dirty="0" err="1">
                <a:latin typeface="Times New Roman" panose="02020603050405020304" pitchFamily="18" charset="0"/>
                <a:ea typeface="方正楷体简体" pitchFamily="2" charset="-122"/>
              </a:rPr>
              <a:t>HFile</a:t>
            </a:r>
            <a:r>
              <a:rPr lang="zh-CN" altLang="en-US" dirty="0">
                <a:latin typeface="Times New Roman" panose="02020603050405020304" pitchFamily="18" charset="0"/>
                <a:ea typeface="方正楷体简体" pitchFamily="2" charset="-122"/>
              </a:rPr>
              <a:t>也可以使用</a:t>
            </a:r>
            <a:r>
              <a:rPr lang="en-US" altLang="zh-CN" dirty="0" err="1">
                <a:latin typeface="Times New Roman" panose="02020603050405020304" pitchFamily="18" charset="0"/>
                <a:ea typeface="方正楷体简体" pitchFamily="2" charset="-122"/>
              </a:rPr>
              <a:t>CreateFile</a:t>
            </a:r>
            <a:r>
              <a:rPr lang="en-US" altLang="zh-CN" dirty="0">
                <a:latin typeface="Times New Roman" panose="02020603050405020304" pitchFamily="18" charset="0"/>
                <a:ea typeface="方正楷体简体" pitchFamily="2" charset="-122"/>
              </a:rPr>
              <a:t>()</a:t>
            </a:r>
            <a:r>
              <a:rPr lang="zh-CN" altLang="en-US" dirty="0">
                <a:latin typeface="Times New Roman" panose="02020603050405020304" pitchFamily="18" charset="0"/>
                <a:ea typeface="方正楷体简体" pitchFamily="2" charset="-122"/>
              </a:rPr>
              <a:t>函数打开。</a:t>
            </a:r>
            <a:r>
              <a:rPr lang="en-US" altLang="zh-CN" dirty="0" err="1">
                <a:latin typeface="Times New Roman" panose="02020603050405020304" pitchFamily="18" charset="0"/>
                <a:ea typeface="方正楷体简体" pitchFamily="2" charset="-122"/>
              </a:rPr>
              <a:t>CreateFile</a:t>
            </a:r>
            <a:r>
              <a:rPr lang="en-US" altLang="zh-CN" dirty="0">
                <a:latin typeface="Times New Roman" panose="02020603050405020304" pitchFamily="18" charset="0"/>
                <a:ea typeface="方正楷体简体" pitchFamily="2" charset="-122"/>
              </a:rPr>
              <a:t>()</a:t>
            </a:r>
            <a:r>
              <a:rPr lang="zh-CN" altLang="en-US" dirty="0">
                <a:latin typeface="Times New Roman" panose="02020603050405020304" pitchFamily="18" charset="0"/>
                <a:ea typeface="方正楷体简体" pitchFamily="2" charset="-122"/>
              </a:rPr>
              <a:t>函数的原型如下：</a:t>
            </a:r>
          </a:p>
          <a:p>
            <a:pPr eaLnBrk="1" hangingPunct="1"/>
            <a:endParaRPr lang="en-US" altLang="zh-CN" dirty="0">
              <a:latin typeface="Times New Roman" panose="02020603050405020304" pitchFamily="18" charset="0"/>
              <a:ea typeface="方正楷体简体" pitchFamily="2" charset="-122"/>
            </a:endParaRPr>
          </a:p>
        </p:txBody>
      </p:sp>
      <p:pic>
        <p:nvPicPr>
          <p:cNvPr id="204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301875"/>
            <a:ext cx="46799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021138"/>
            <a:ext cx="5400675"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．使用带有一个参数的构造函数打开文件</a:t>
            </a:r>
          </a:p>
        </p:txBody>
      </p:sp>
      <p:sp>
        <p:nvSpPr>
          <p:cNvPr id="205827"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hTemplateFile</a:t>
            </a:r>
            <a:r>
              <a:rPr lang="zh-CN" altLang="en-US">
                <a:latin typeface="Times New Roman" panose="02020603050405020304" pitchFamily="18" charset="0"/>
                <a:ea typeface="方正楷体简体" pitchFamily="2" charset="-122"/>
              </a:rPr>
              <a:t>：为</a:t>
            </a:r>
            <a:r>
              <a:rPr lang="en-US" altLang="zh-CN">
                <a:latin typeface="Times New Roman" panose="02020603050405020304" pitchFamily="18" charset="0"/>
                <a:ea typeface="方正楷体简体" pitchFamily="2" charset="-122"/>
              </a:rPr>
              <a:t>GENERIC_READ</a:t>
            </a:r>
            <a:r>
              <a:rPr lang="zh-CN" altLang="en-US">
                <a:latin typeface="Times New Roman" panose="02020603050405020304" pitchFamily="18" charset="0"/>
                <a:ea typeface="方正楷体简体" pitchFamily="2" charset="-122"/>
              </a:rPr>
              <a:t>访问的模式指定一个句柄到模板文件。</a:t>
            </a:r>
          </a:p>
          <a:p>
            <a:pPr eaLnBrk="1" hangingPunct="1"/>
            <a:r>
              <a:rPr lang="en-US" altLang="zh-CN">
                <a:latin typeface="Times New Roman" panose="02020603050405020304" pitchFamily="18" charset="0"/>
                <a:ea typeface="方正楷体简体" pitchFamily="2" charset="-122"/>
              </a:rPr>
              <a:t>lpFileName</a:t>
            </a:r>
            <a:r>
              <a:rPr lang="zh-CN" altLang="en-US">
                <a:latin typeface="Times New Roman" panose="02020603050405020304" pitchFamily="18" charset="0"/>
                <a:ea typeface="方正楷体简体" pitchFamily="2" charset="-122"/>
              </a:rPr>
              <a:t>：指向一个空结尾字符串。该参数指定了用于创建或打开句柄的对象。</a:t>
            </a:r>
          </a:p>
          <a:p>
            <a:pPr eaLnBrk="1" hangingPunct="1"/>
            <a:r>
              <a:rPr lang="en-US" altLang="zh-CN">
                <a:latin typeface="Times New Roman" panose="02020603050405020304" pitchFamily="18" charset="0"/>
                <a:ea typeface="方正楷体简体" pitchFamily="2" charset="-122"/>
              </a:rPr>
              <a:t>dwDesiredAccess</a:t>
            </a:r>
            <a:r>
              <a:rPr lang="zh-CN" altLang="en-US">
                <a:latin typeface="Times New Roman" panose="02020603050405020304" pitchFamily="18" charset="0"/>
                <a:ea typeface="方正楷体简体" pitchFamily="2" charset="-122"/>
              </a:rPr>
              <a:t>：指定对象的访问方式。程序可以获得读访问权，写访问权，读写访问权或者是询问设备（</a:t>
            </a:r>
            <a:r>
              <a:rPr lang="en-US" altLang="zh-CN">
                <a:latin typeface="Times New Roman" panose="02020603050405020304" pitchFamily="18" charset="0"/>
                <a:ea typeface="方正楷体简体" pitchFamily="2" charset="-122"/>
              </a:rPr>
              <a:t>device query</a:t>
            </a:r>
            <a:r>
              <a:rPr lang="zh-CN" altLang="en-US">
                <a:latin typeface="Times New Roman" panose="02020603050405020304" pitchFamily="18" charset="0"/>
                <a:ea typeface="方正楷体简体" pitchFamily="2" charset="-122"/>
              </a:rPr>
              <a:t>）访问权。</a:t>
            </a:r>
          </a:p>
          <a:p>
            <a:pPr eaLnBrk="1" hangingPunct="1"/>
            <a:r>
              <a:rPr lang="en-US" altLang="zh-CN">
                <a:latin typeface="Times New Roman" panose="02020603050405020304" pitchFamily="18" charset="0"/>
                <a:ea typeface="方正楷体简体" pitchFamily="2" charset="-122"/>
              </a:rPr>
              <a:t>dwShareMode</a:t>
            </a:r>
            <a:r>
              <a:rPr lang="zh-CN" altLang="en-US">
                <a:latin typeface="Times New Roman" panose="02020603050405020304" pitchFamily="18" charset="0"/>
                <a:ea typeface="方正楷体简体" pitchFamily="2" charset="-122"/>
              </a:rPr>
              <a:t>：设置共享模式。</a:t>
            </a:r>
          </a:p>
          <a:p>
            <a:pPr eaLnBrk="1" hangingPunct="1"/>
            <a:r>
              <a:rPr lang="en-US" altLang="zh-CN">
                <a:latin typeface="Times New Roman" panose="02020603050405020304" pitchFamily="18" charset="0"/>
                <a:ea typeface="方正楷体简体" pitchFamily="2" charset="-122"/>
              </a:rPr>
              <a:t>lpSecurityAttributes</a:t>
            </a:r>
            <a:r>
              <a:rPr lang="zh-CN" altLang="en-US">
                <a:latin typeface="Times New Roman" panose="02020603050405020304" pitchFamily="18" charset="0"/>
                <a:ea typeface="方正楷体简体" pitchFamily="2" charset="-122"/>
              </a:rPr>
              <a:t>：指向一个</a:t>
            </a:r>
            <a:r>
              <a:rPr lang="en-US" altLang="zh-CN">
                <a:latin typeface="Times New Roman" panose="02020603050405020304" pitchFamily="18" charset="0"/>
                <a:ea typeface="方正楷体简体" pitchFamily="2" charset="-122"/>
              </a:rPr>
              <a:t>SECURITY_ATTRIBUTES</a:t>
            </a:r>
            <a:r>
              <a:rPr lang="zh-CN" altLang="en-US">
                <a:latin typeface="Times New Roman" panose="02020603050405020304" pitchFamily="18" charset="0"/>
                <a:ea typeface="方正楷体简体" pitchFamily="2" charset="-122"/>
              </a:rPr>
              <a:t>结构的指针用于确定如何在子进程中继承这个句柄。如果这个参数是</a:t>
            </a:r>
            <a:r>
              <a:rPr lang="en-US" altLang="zh-CN">
                <a:latin typeface="Times New Roman" panose="02020603050405020304" pitchFamily="18" charset="0"/>
                <a:ea typeface="方正楷体简体" pitchFamily="2" charset="-122"/>
              </a:rPr>
              <a:t>NULL</a:t>
            </a:r>
            <a:r>
              <a:rPr lang="zh-CN" altLang="en-US">
                <a:latin typeface="Times New Roman" panose="02020603050405020304" pitchFamily="18" charset="0"/>
                <a:ea typeface="方正楷体简体" pitchFamily="2" charset="-122"/>
              </a:rPr>
              <a:t>，则该句柄不可继承。</a:t>
            </a:r>
          </a:p>
          <a:p>
            <a:pPr eaLnBrk="1" hangingPunct="1"/>
            <a:r>
              <a:rPr lang="en-US" altLang="zh-CN">
                <a:latin typeface="Times New Roman" panose="02020603050405020304" pitchFamily="18" charset="0"/>
                <a:ea typeface="方正楷体简体" pitchFamily="2" charset="-122"/>
              </a:rPr>
              <a:t>dwCreationDisposition</a:t>
            </a:r>
            <a:r>
              <a:rPr lang="zh-CN" altLang="en-US">
                <a:latin typeface="Times New Roman" panose="02020603050405020304" pitchFamily="18" charset="0"/>
                <a:ea typeface="方正楷体简体" pitchFamily="2" charset="-122"/>
              </a:rPr>
              <a:t>：指定当文件存在或者不存在时如何动作。</a:t>
            </a:r>
          </a:p>
          <a:p>
            <a:pPr eaLnBrk="1" hangingPunct="1"/>
            <a:r>
              <a:rPr lang="en-US" altLang="zh-CN">
                <a:latin typeface="Times New Roman" panose="02020603050405020304" pitchFamily="18" charset="0"/>
                <a:ea typeface="方正楷体简体" pitchFamily="2" charset="-122"/>
              </a:rPr>
              <a:t>dwFlagsAndAttributes</a:t>
            </a:r>
            <a:r>
              <a:rPr lang="zh-CN" altLang="en-US">
                <a:latin typeface="Times New Roman" panose="02020603050405020304" pitchFamily="18" charset="0"/>
                <a:ea typeface="方正楷体简体" pitchFamily="2" charset="-122"/>
              </a:rPr>
              <a:t>：</a:t>
            </a:r>
            <a:r>
              <a:rPr lang="zh-CN" altLang="en-US">
                <a:latin typeface="宋体" panose="02010600030101010101" pitchFamily="2" charset="-122"/>
                <a:ea typeface="方正楷体简体" pitchFamily="2" charset="-122"/>
              </a:rPr>
              <a:t>为文件指定属性和标志位。</a:t>
            </a:r>
            <a:endParaRPr lang="zh-CN" altLang="en-US">
              <a:latin typeface="Times New Roman" panose="02020603050405020304" pitchFamily="18" charset="0"/>
              <a:ea typeface="方正楷体简体" pitchFamily="2" charset="-122"/>
            </a:endParaRPr>
          </a:p>
          <a:p>
            <a:pPr eaLnBrk="1" hangingPunct="1"/>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spcBef>
                <a:spcPts val="3000"/>
              </a:spcBef>
              <a:spcAft>
                <a:spcPts val="3000"/>
              </a:spcAft>
            </a:pPr>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章  </a:t>
            </a:r>
            <a:r>
              <a:rPr lang="en-US" altLang="zh-CN">
                <a:latin typeface="方正大标宋简体" pitchFamily="2" charset="-122"/>
                <a:ea typeface="方正大标宋简体" pitchFamily="2" charset="-122"/>
              </a:rPr>
              <a:t>Visual C++</a:t>
            </a:r>
            <a:r>
              <a:rPr lang="zh-CN" altLang="en-US">
                <a:latin typeface="方正大标宋简体" pitchFamily="2" charset="-122"/>
                <a:ea typeface="方正大标宋简体" pitchFamily="2" charset="-122"/>
              </a:rPr>
              <a:t>集成开发环境</a:t>
            </a:r>
          </a:p>
        </p:txBody>
      </p:sp>
      <p:sp>
        <p:nvSpPr>
          <p:cNvPr id="4099" name="Rectangle 3"/>
          <p:cNvSpPr>
            <a:spLocks noGrp="1" noChangeArrowheads="1"/>
          </p:cNvSpPr>
          <p:nvPr>
            <p:ph type="body" idx="1"/>
          </p:nvPr>
        </p:nvSpPr>
        <p:spPr>
          <a:xfrm>
            <a:off x="457200" y="1556792"/>
            <a:ext cx="8229600" cy="4525963"/>
          </a:xfrm>
        </p:spPr>
        <p:txBody>
          <a:bodyPr/>
          <a:lstStyle/>
          <a:p>
            <a:pPr eaLnBrk="1" hangingPunct="1"/>
            <a:r>
              <a:rPr lang="en-US" altLang="zh-CN">
                <a:ea typeface="方正楷体简体" pitchFamily="2" charset="-122"/>
              </a:rPr>
              <a:t>Visual C++</a:t>
            </a:r>
            <a:r>
              <a:rPr lang="zh-CN" altLang="en-US">
                <a:ea typeface="方正楷体简体" pitchFamily="2" charset="-122"/>
              </a:rPr>
              <a:t>是一个功能强大的可视化应用程序开发工具。其凭借强大功能，受大了广大程序员的欢迎。当今流行的</a:t>
            </a:r>
            <a:r>
              <a:rPr lang="en-US" altLang="zh-CN">
                <a:ea typeface="方正楷体简体" pitchFamily="2" charset="-122"/>
              </a:rPr>
              <a:t>Visual C++</a:t>
            </a:r>
            <a:r>
              <a:rPr lang="zh-CN" altLang="en-US">
                <a:ea typeface="方正楷体简体" pitchFamily="2" charset="-122"/>
              </a:rPr>
              <a:t>的开发工具是</a:t>
            </a:r>
            <a:r>
              <a:rPr lang="en-US" altLang="zh-CN">
                <a:ea typeface="方正楷体简体" pitchFamily="2" charset="-122"/>
              </a:rPr>
              <a:t>6.0</a:t>
            </a:r>
            <a:r>
              <a:rPr lang="zh-CN" altLang="en-US">
                <a:ea typeface="方正楷体简体" pitchFamily="2" charset="-122"/>
              </a:rPr>
              <a:t>版本。下面来介绍</a:t>
            </a:r>
            <a:r>
              <a:rPr lang="en-US" altLang="zh-CN">
                <a:ea typeface="方正楷体简体" pitchFamily="2" charset="-122"/>
              </a:rPr>
              <a:t>Visual C++ 6.0</a:t>
            </a:r>
            <a:r>
              <a:rPr lang="zh-CN" altLang="en-US">
                <a:ea typeface="方正楷体简体" pitchFamily="2" charset="-122"/>
              </a:rPr>
              <a:t>的一些基本情况。</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2.1.2  MFC</a:t>
            </a:r>
            <a:r>
              <a:rPr lang="zh-CN" altLang="en-US">
                <a:latin typeface="方正大标宋简体" pitchFamily="2" charset="-122"/>
                <a:ea typeface="方正大标宋简体" pitchFamily="2" charset="-122"/>
              </a:rPr>
              <a:t>类库结构</a:t>
            </a:r>
          </a:p>
        </p:txBody>
      </p:sp>
      <p:sp>
        <p:nvSpPr>
          <p:cNvPr id="22531" name="Rectangle 3"/>
          <p:cNvSpPr>
            <a:spLocks noGrp="1" noChangeArrowheads="1"/>
          </p:cNvSpPr>
          <p:nvPr>
            <p:ph type="body" idx="1"/>
          </p:nvPr>
        </p:nvSpPr>
        <p:spPr/>
        <p:txBody>
          <a:bodyPr/>
          <a:lstStyle/>
          <a:p>
            <a:pPr eaLnBrk="1" hangingPunct="1"/>
            <a:r>
              <a:rPr lang="en-US" altLang="zh-CN">
                <a:ea typeface="方正楷体简体" pitchFamily="2" charset="-122"/>
              </a:rPr>
              <a:t>MFC</a:t>
            </a:r>
            <a:r>
              <a:rPr lang="zh-CN" altLang="en-US">
                <a:ea typeface="方正楷体简体" pitchFamily="2" charset="-122"/>
              </a:rPr>
              <a:t>中类可划分为基类、应用程序结构类、窗口类、</a:t>
            </a:r>
            <a:r>
              <a:rPr lang="en-US" altLang="zh-CN">
                <a:ea typeface="方正楷体简体" pitchFamily="2" charset="-122"/>
              </a:rPr>
              <a:t>OLE</a:t>
            </a:r>
            <a:r>
              <a:rPr lang="zh-CN" altLang="en-US">
                <a:ea typeface="方正楷体简体" pitchFamily="2" charset="-122"/>
              </a:rPr>
              <a:t>类、数据库类等</a:t>
            </a:r>
            <a:r>
              <a:rPr lang="en-US" altLang="zh-CN">
                <a:ea typeface="方正楷体简体" pitchFamily="2" charset="-122"/>
              </a:rPr>
              <a:t>10</a:t>
            </a:r>
            <a:r>
              <a:rPr lang="zh-CN" altLang="en-US">
                <a:ea typeface="方正楷体简体" pitchFamily="2" charset="-122"/>
              </a:rPr>
              <a:t>大类，而且在其中的一些大类的基础上又派生出许多子类。</a:t>
            </a:r>
            <a:r>
              <a:rPr lang="en-US" altLang="zh-CN">
                <a:ea typeface="方正楷体简体" pitchFamily="2" charset="-122"/>
              </a:rPr>
              <a:t>MFC</a:t>
            </a:r>
            <a:r>
              <a:rPr lang="zh-CN" altLang="en-US">
                <a:ea typeface="方正楷体简体" pitchFamily="2" charset="-122"/>
              </a:rPr>
              <a:t>的类库结构的层次图如下图所示。</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636838"/>
            <a:ext cx="3816350" cy="348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a:t>
            </a:r>
            <a:r>
              <a:rPr lang="zh-CN" altLang="en-US">
                <a:latin typeface="方正大标宋简体" pitchFamily="2" charset="-122"/>
                <a:ea typeface="方正大标宋简体" pitchFamily="2" charset="-122"/>
              </a:rPr>
              <a:t>．使用带有两个参数的构造函数打开文件</a:t>
            </a:r>
          </a:p>
        </p:txBody>
      </p:sp>
      <p:sp>
        <p:nvSpPr>
          <p:cNvPr id="206851"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类的第二个带有参数的构造函数有两个参数，其原型如下：</a:t>
            </a: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lpszFileName</a:t>
            </a:r>
            <a:r>
              <a:rPr lang="zh-CN" altLang="en-US">
                <a:latin typeface="Times New Roman" panose="02020603050405020304" pitchFamily="18" charset="0"/>
                <a:ea typeface="方正楷体简体" pitchFamily="2" charset="-122"/>
              </a:rPr>
              <a:t>：表示将要打开的文件的路径名。</a:t>
            </a:r>
          </a:p>
          <a:p>
            <a:pPr eaLnBrk="1" hangingPunct="1"/>
            <a:r>
              <a:rPr lang="en-US" altLang="zh-CN">
                <a:latin typeface="Times New Roman" panose="02020603050405020304" pitchFamily="18" charset="0"/>
                <a:ea typeface="方正楷体简体" pitchFamily="2" charset="-122"/>
              </a:rPr>
              <a:t>nOpenFlags</a:t>
            </a:r>
            <a:r>
              <a:rPr lang="zh-CN" altLang="en-US">
                <a:latin typeface="Times New Roman" panose="02020603050405020304" pitchFamily="18" charset="0"/>
                <a:ea typeface="方正楷体简体" pitchFamily="2" charset="-122"/>
              </a:rPr>
              <a:t>：表示文件的共享和存取模式。该参数与</a:t>
            </a:r>
            <a:r>
              <a:rPr lang="en-US" altLang="zh-CN">
                <a:latin typeface="Times New Roman" panose="02020603050405020304" pitchFamily="18" charset="0"/>
                <a:ea typeface="方正楷体简体" pitchFamily="2" charset="-122"/>
              </a:rPr>
              <a:t>Open()</a:t>
            </a:r>
            <a:r>
              <a:rPr lang="zh-CN" altLang="en-US">
                <a:latin typeface="Times New Roman" panose="02020603050405020304" pitchFamily="18" charset="0"/>
                <a:ea typeface="方正楷体简体" pitchFamily="2" charset="-122"/>
              </a:rPr>
              <a:t>函数的</a:t>
            </a:r>
            <a:r>
              <a:rPr lang="en-US" altLang="zh-CN">
                <a:latin typeface="Times New Roman" panose="02020603050405020304" pitchFamily="18" charset="0"/>
                <a:ea typeface="方正楷体简体" pitchFamily="2" charset="-122"/>
              </a:rPr>
              <a:t>nOpenFlags</a:t>
            </a:r>
            <a:r>
              <a:rPr lang="zh-CN" altLang="en-US">
                <a:latin typeface="Times New Roman" panose="02020603050405020304" pitchFamily="18" charset="0"/>
                <a:ea typeface="方正楷体简体" pitchFamily="2" charset="-122"/>
              </a:rPr>
              <a:t>参数完全相同。</a:t>
            </a:r>
          </a:p>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8-29】</a:t>
            </a:r>
            <a:r>
              <a:rPr lang="zh-CN" altLang="en-US">
                <a:latin typeface="Times New Roman" panose="02020603050405020304" pitchFamily="18" charset="0"/>
                <a:ea typeface="方正楷体简体" pitchFamily="2" charset="-122"/>
              </a:rPr>
              <a:t>使用带有两个参数的构造函数打开文件。</a:t>
            </a:r>
          </a:p>
        </p:txBody>
      </p:sp>
      <p:pic>
        <p:nvPicPr>
          <p:cNvPr id="206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504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68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789363"/>
            <a:ext cx="4752975"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8.3.3  </a:t>
            </a:r>
            <a:r>
              <a:rPr lang="zh-CN" altLang="en-US">
                <a:latin typeface="方正大标宋简体" pitchFamily="2" charset="-122"/>
                <a:ea typeface="方正大标宋简体" pitchFamily="2" charset="-122"/>
              </a:rPr>
              <a:t>文件的读写</a:t>
            </a:r>
          </a:p>
        </p:txBody>
      </p:sp>
      <p:sp>
        <p:nvSpPr>
          <p:cNvPr id="20787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类中，有专门对文件进行读写操作的函数</a:t>
            </a:r>
            <a:r>
              <a:rPr lang="en-US" altLang="zh-CN">
                <a:latin typeface="Times New Roman" panose="02020603050405020304" pitchFamily="18" charset="0"/>
                <a:ea typeface="方正楷体简体" pitchFamily="2" charset="-122"/>
              </a:rPr>
              <a:t>Read()</a:t>
            </a:r>
            <a:r>
              <a:rPr lang="zh-CN" altLang="en-US">
                <a:latin typeface="Times New Roman" panose="02020603050405020304" pitchFamily="18" charset="0"/>
                <a:ea typeface="方正楷体简体" pitchFamily="2" charset="-122"/>
              </a:rPr>
              <a:t>和</a:t>
            </a:r>
            <a:r>
              <a:rPr lang="en-US" altLang="zh-CN">
                <a:latin typeface="Times New Roman" panose="02020603050405020304" pitchFamily="18" charset="0"/>
                <a:ea typeface="方正楷体简体" pitchFamily="2" charset="-122"/>
              </a:rPr>
              <a:t>Write()</a:t>
            </a:r>
            <a:r>
              <a:rPr lang="zh-CN" altLang="en-US">
                <a:latin typeface="Times New Roman" panose="02020603050405020304" pitchFamily="18" charset="0"/>
                <a:ea typeface="方正楷体简体" pitchFamily="2" charset="-122"/>
              </a:rPr>
              <a:t>。其中，</a:t>
            </a:r>
            <a:r>
              <a:rPr lang="en-US" altLang="zh-CN">
                <a:latin typeface="Times New Roman" panose="02020603050405020304" pitchFamily="18" charset="0"/>
                <a:ea typeface="方正楷体简体" pitchFamily="2" charset="-122"/>
              </a:rPr>
              <a:t>Read()</a:t>
            </a:r>
            <a:r>
              <a:rPr lang="zh-CN" altLang="en-US">
                <a:latin typeface="Times New Roman" panose="02020603050405020304" pitchFamily="18" charset="0"/>
                <a:ea typeface="方正楷体简体" pitchFamily="2" charset="-122"/>
              </a:rPr>
              <a:t>函数的原型如下：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lpBuf</a:t>
            </a:r>
            <a:r>
              <a:rPr lang="zh-CN" altLang="en-US">
                <a:latin typeface="Times New Roman" panose="02020603050405020304" pitchFamily="18" charset="0"/>
                <a:ea typeface="方正楷体简体" pitchFamily="2" charset="-122"/>
              </a:rPr>
              <a:t>：表示接收数据缓冲区的指针。</a:t>
            </a:r>
          </a:p>
          <a:p>
            <a:pPr eaLnBrk="1" hangingPunct="1"/>
            <a:r>
              <a:rPr lang="en-US" altLang="zh-CN">
                <a:latin typeface="Times New Roman" panose="02020603050405020304" pitchFamily="18" charset="0"/>
                <a:ea typeface="方正楷体简体" pitchFamily="2" charset="-122"/>
              </a:rPr>
              <a:t>nCount</a:t>
            </a:r>
            <a:r>
              <a:rPr lang="zh-CN" altLang="en-US">
                <a:latin typeface="Times New Roman" panose="02020603050405020304" pitchFamily="18" charset="0"/>
                <a:ea typeface="方正楷体简体" pitchFamily="2" charset="-122"/>
              </a:rPr>
              <a:t>：指定读操作的字节数。</a:t>
            </a:r>
          </a:p>
          <a:p>
            <a:pPr eaLnBrk="1" hangingPunct="1"/>
            <a:r>
              <a:rPr lang="en-US" altLang="zh-CN">
                <a:latin typeface="Times New Roman" panose="02020603050405020304" pitchFamily="18" charset="0"/>
                <a:ea typeface="方正楷体简体" pitchFamily="2" charset="-122"/>
              </a:rPr>
              <a:t>Write()</a:t>
            </a:r>
            <a:r>
              <a:rPr lang="zh-CN" altLang="en-US">
                <a:latin typeface="Times New Roman" panose="02020603050405020304" pitchFamily="18" charset="0"/>
                <a:ea typeface="方正楷体简体" pitchFamily="2" charset="-122"/>
              </a:rPr>
              <a:t>函数的原型如下：</a:t>
            </a:r>
          </a:p>
          <a:p>
            <a:pPr eaLnBrk="1" hangingPunct="1"/>
            <a:r>
              <a:rPr lang="en-US" altLang="zh-CN">
                <a:latin typeface="Times New Roman" panose="02020603050405020304" pitchFamily="18" charset="0"/>
                <a:ea typeface="方正楷体简体" pitchFamily="2" charset="-122"/>
              </a:rPr>
              <a:t>lpBuf</a:t>
            </a:r>
            <a:r>
              <a:rPr lang="zh-CN" altLang="en-US">
                <a:latin typeface="Times New Roman" panose="02020603050405020304" pitchFamily="18" charset="0"/>
                <a:ea typeface="方正楷体简体" pitchFamily="2" charset="-122"/>
              </a:rPr>
              <a:t>：表示接收数据缓冲区的指针。</a:t>
            </a:r>
          </a:p>
          <a:p>
            <a:pPr eaLnBrk="1" hangingPunct="1"/>
            <a:r>
              <a:rPr lang="en-US" altLang="zh-CN">
                <a:latin typeface="Times New Roman" panose="02020603050405020304" pitchFamily="18" charset="0"/>
                <a:ea typeface="方正楷体简体" pitchFamily="2" charset="-122"/>
              </a:rPr>
              <a:t>nCount</a:t>
            </a:r>
            <a:r>
              <a:rPr lang="zh-CN" altLang="en-US">
                <a:latin typeface="Times New Roman" panose="02020603050405020304" pitchFamily="18" charset="0"/>
                <a:ea typeface="方正楷体简体" pitchFamily="2" charset="-122"/>
              </a:rPr>
              <a:t>：指定写操作的字节数。</a:t>
            </a:r>
          </a:p>
        </p:txBody>
      </p:sp>
      <p:pic>
        <p:nvPicPr>
          <p:cNvPr id="207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276475"/>
            <a:ext cx="50403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8.3.3  </a:t>
            </a:r>
            <a:r>
              <a:rPr lang="zh-CN" altLang="en-US">
                <a:latin typeface="方正大标宋简体" pitchFamily="2" charset="-122"/>
                <a:ea typeface="方正大标宋简体" pitchFamily="2" charset="-122"/>
              </a:rPr>
              <a:t>文件的读写</a:t>
            </a:r>
          </a:p>
        </p:txBody>
      </p:sp>
      <p:sp>
        <p:nvSpPr>
          <p:cNvPr id="208899" name="AutoShape 3"/>
          <p:cNvSpPr>
            <a:spLocks noGrp="1" noChangeAspect="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8-30】</a:t>
            </a:r>
            <a:r>
              <a:rPr lang="zh-CN" altLang="en-US">
                <a:latin typeface="Times New Roman" panose="02020603050405020304" pitchFamily="18" charset="0"/>
                <a:ea typeface="方正楷体简体" pitchFamily="2" charset="-122"/>
              </a:rPr>
              <a:t>对文件进行读写操作。</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en-US" altLang="zh-CN"/>
          </a:p>
        </p:txBody>
      </p:sp>
      <p:pic>
        <p:nvPicPr>
          <p:cNvPr id="208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133600"/>
            <a:ext cx="56896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8.3.4  </a:t>
            </a:r>
            <a:r>
              <a:rPr lang="zh-CN" altLang="en-US">
                <a:latin typeface="方正大标宋简体" pitchFamily="2" charset="-122"/>
                <a:ea typeface="方正大标宋简体" pitchFamily="2" charset="-122"/>
              </a:rPr>
              <a:t>文件的定位</a:t>
            </a:r>
          </a:p>
        </p:txBody>
      </p:sp>
      <p:sp>
        <p:nvSpPr>
          <p:cNvPr id="20992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使用</a:t>
            </a:r>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类对文件进行读写操作时，可以进行随机读写。调用</a:t>
            </a:r>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类的</a:t>
            </a:r>
            <a:r>
              <a:rPr lang="en-US" altLang="zh-CN">
                <a:latin typeface="Times New Roman" panose="02020603050405020304" pitchFamily="18" charset="0"/>
                <a:ea typeface="方正楷体简体" pitchFamily="2" charset="-122"/>
              </a:rPr>
              <a:t>Seek()</a:t>
            </a:r>
            <a:r>
              <a:rPr lang="zh-CN" altLang="en-US">
                <a:latin typeface="Times New Roman" panose="02020603050405020304" pitchFamily="18" charset="0"/>
                <a:ea typeface="方正楷体简体" pitchFamily="2" charset="-122"/>
              </a:rPr>
              <a:t>函数，可以定位文件指针定位的位置，而调用</a:t>
            </a:r>
            <a:r>
              <a:rPr lang="en-US" altLang="zh-CN">
                <a:latin typeface="Times New Roman" panose="02020603050405020304" pitchFamily="18" charset="0"/>
                <a:ea typeface="方正楷体简体" pitchFamily="2" charset="-122"/>
              </a:rPr>
              <a:t>SeekToBegin()</a:t>
            </a:r>
            <a:r>
              <a:rPr lang="zh-CN" altLang="en-US">
                <a:latin typeface="Times New Roman" panose="02020603050405020304" pitchFamily="18" charset="0"/>
                <a:ea typeface="方正楷体简体" pitchFamily="2" charset="-122"/>
              </a:rPr>
              <a:t>和</a:t>
            </a:r>
            <a:r>
              <a:rPr lang="en-US" altLang="zh-CN">
                <a:latin typeface="Times New Roman" panose="02020603050405020304" pitchFamily="18" charset="0"/>
                <a:ea typeface="方正楷体简体" pitchFamily="2" charset="-122"/>
              </a:rPr>
              <a:t>SeekToEnd()</a:t>
            </a:r>
            <a:r>
              <a:rPr lang="zh-CN" altLang="en-US">
                <a:latin typeface="Times New Roman" panose="02020603050405020304" pitchFamily="18" charset="0"/>
                <a:ea typeface="方正楷体简体" pitchFamily="2" charset="-122"/>
              </a:rPr>
              <a:t>函数可以来回移动文件指针。</a:t>
            </a:r>
            <a:r>
              <a:rPr lang="en-US" altLang="zh-CN">
                <a:latin typeface="Times New Roman" panose="02020603050405020304" pitchFamily="18" charset="0"/>
                <a:ea typeface="方正楷体简体" pitchFamily="2" charset="-122"/>
              </a:rPr>
              <a:t>Seek()</a:t>
            </a:r>
            <a:r>
              <a:rPr lang="zh-CN" altLang="en-US">
                <a:latin typeface="Times New Roman" panose="02020603050405020304" pitchFamily="18" charset="0"/>
                <a:ea typeface="方正楷体简体" pitchFamily="2" charset="-122"/>
              </a:rPr>
              <a:t>函数的原型如下：</a:t>
            </a: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lOff</a:t>
            </a:r>
            <a:r>
              <a:rPr lang="zh-CN" altLang="en-US">
                <a:latin typeface="Times New Roman" panose="02020603050405020304" pitchFamily="18" charset="0"/>
                <a:ea typeface="方正楷体简体" pitchFamily="2" charset="-122"/>
              </a:rPr>
              <a:t>：指定从</a:t>
            </a:r>
            <a:r>
              <a:rPr lang="en-US" altLang="zh-CN">
                <a:latin typeface="Times New Roman" panose="02020603050405020304" pitchFamily="18" charset="0"/>
                <a:ea typeface="方正楷体简体" pitchFamily="2" charset="-122"/>
              </a:rPr>
              <a:t>nForm</a:t>
            </a:r>
            <a:r>
              <a:rPr lang="zh-CN" altLang="en-US">
                <a:latin typeface="Times New Roman" panose="02020603050405020304" pitchFamily="18" charset="0"/>
                <a:ea typeface="方正楷体简体" pitchFamily="2" charset="-122"/>
              </a:rPr>
              <a:t>位置开始的字节偏移量。</a:t>
            </a:r>
          </a:p>
          <a:p>
            <a:pPr eaLnBrk="1" hangingPunct="1"/>
            <a:r>
              <a:rPr lang="en-US" altLang="zh-CN">
                <a:latin typeface="Times New Roman" panose="02020603050405020304" pitchFamily="18" charset="0"/>
                <a:ea typeface="方正楷体简体" pitchFamily="2" charset="-122"/>
              </a:rPr>
              <a:t>nForm</a:t>
            </a:r>
            <a:r>
              <a:rPr lang="zh-CN" altLang="en-US">
                <a:latin typeface="Times New Roman" panose="02020603050405020304" pitchFamily="18" charset="0"/>
                <a:ea typeface="方正楷体简体" pitchFamily="2" charset="-122"/>
              </a:rPr>
              <a:t>：指定文件的定位方式。</a:t>
            </a:r>
          </a:p>
          <a:p>
            <a:pPr eaLnBrk="1" hangingPunct="1"/>
            <a:r>
              <a:rPr lang="en-US" altLang="zh-CN">
                <a:latin typeface="Times New Roman" panose="02020603050405020304" pitchFamily="18" charset="0"/>
                <a:ea typeface="方正楷体简体" pitchFamily="2" charset="-122"/>
              </a:rPr>
              <a:t>nForm</a:t>
            </a:r>
            <a:r>
              <a:rPr lang="zh-CN" altLang="en-US">
                <a:latin typeface="Times New Roman" panose="02020603050405020304" pitchFamily="18" charset="0"/>
                <a:ea typeface="方正楷体简体" pitchFamily="2" charset="-122"/>
              </a:rPr>
              <a:t>的取值有以下几种。</a:t>
            </a:r>
          </a:p>
          <a:p>
            <a:pPr eaLnBrk="1" hangingPunct="1"/>
            <a:r>
              <a:rPr lang="en-US" altLang="zh-CN">
                <a:latin typeface="Times New Roman" panose="02020603050405020304" pitchFamily="18" charset="0"/>
                <a:ea typeface="方正楷体简体" pitchFamily="2" charset="-122"/>
              </a:rPr>
              <a:t>CFile::begin</a:t>
            </a:r>
            <a:r>
              <a:rPr lang="zh-CN" altLang="en-US">
                <a:latin typeface="Times New Roman" panose="02020603050405020304" pitchFamily="18" charset="0"/>
                <a:ea typeface="方正楷体简体" pitchFamily="2" charset="-122"/>
              </a:rPr>
              <a:t>：文件的开始位置。</a:t>
            </a:r>
          </a:p>
          <a:p>
            <a:pPr eaLnBrk="1" hangingPunct="1"/>
            <a:r>
              <a:rPr lang="en-US" altLang="zh-CN">
                <a:latin typeface="Times New Roman" panose="02020603050405020304" pitchFamily="18" charset="0"/>
                <a:ea typeface="方正楷体简体" pitchFamily="2" charset="-122"/>
              </a:rPr>
              <a:t>CFile::current</a:t>
            </a:r>
            <a:r>
              <a:rPr lang="zh-CN" altLang="en-US">
                <a:latin typeface="Times New Roman" panose="02020603050405020304" pitchFamily="18" charset="0"/>
                <a:ea typeface="方正楷体简体" pitchFamily="2" charset="-122"/>
              </a:rPr>
              <a:t>：文件的当前位置。</a:t>
            </a:r>
          </a:p>
          <a:p>
            <a:pPr eaLnBrk="1" hangingPunct="1"/>
            <a:r>
              <a:rPr lang="en-US" altLang="zh-CN">
                <a:latin typeface="Times New Roman" panose="02020603050405020304" pitchFamily="18" charset="0"/>
                <a:ea typeface="方正楷体简体" pitchFamily="2" charset="-122"/>
              </a:rPr>
              <a:t>CFile::end</a:t>
            </a:r>
            <a:r>
              <a:rPr lang="zh-CN" altLang="en-US">
                <a:latin typeface="Times New Roman" panose="02020603050405020304" pitchFamily="18" charset="0"/>
                <a:ea typeface="方正楷体简体" pitchFamily="2" charset="-122"/>
              </a:rPr>
              <a:t>：文件的末尾位置。</a:t>
            </a:r>
          </a:p>
          <a:p>
            <a:pPr eaLnBrk="1" hangingPunct="1"/>
            <a:r>
              <a:rPr lang="zh-CN" altLang="en-US">
                <a:latin typeface="Times New Roman" panose="02020603050405020304" pitchFamily="18" charset="0"/>
                <a:ea typeface="方正楷体简体" pitchFamily="2" charset="-122"/>
              </a:rPr>
              <a:t>函数的返回值是文件定位后指针的绝对位置。</a:t>
            </a:r>
          </a:p>
        </p:txBody>
      </p:sp>
      <p:pic>
        <p:nvPicPr>
          <p:cNvPr id="209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924175"/>
            <a:ext cx="640873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8.3.4  </a:t>
            </a:r>
            <a:r>
              <a:rPr lang="zh-CN" altLang="en-US">
                <a:latin typeface="方正大标宋简体" pitchFamily="2" charset="-122"/>
                <a:ea typeface="方正大标宋简体" pitchFamily="2" charset="-122"/>
              </a:rPr>
              <a:t>文件的定位</a:t>
            </a:r>
          </a:p>
        </p:txBody>
      </p:sp>
      <p:sp>
        <p:nvSpPr>
          <p:cNvPr id="210947" name="Rectangle 3"/>
          <p:cNvSpPr>
            <a:spLocks noGrp="1" noChangeArrowheads="1"/>
          </p:cNvSpPr>
          <p:nvPr>
            <p:ph type="body" idx="1"/>
          </p:nvPr>
        </p:nvSpPr>
        <p:spPr/>
        <p:txBody>
          <a:bodyPr/>
          <a:lstStyle/>
          <a:p>
            <a:pPr eaLnBrk="1" hangingPunct="1">
              <a:lnSpc>
                <a:spcPct val="90000"/>
              </a:lnSpc>
            </a:pPr>
            <a:r>
              <a:rPr lang="en-US" altLang="zh-CN" sz="1800">
                <a:latin typeface="Times New Roman" panose="02020603050405020304" pitchFamily="18" charset="0"/>
                <a:ea typeface="方正楷体简体" pitchFamily="2" charset="-122"/>
              </a:rPr>
              <a:t>SeekToBegin()</a:t>
            </a:r>
            <a:r>
              <a:rPr lang="zh-CN" altLang="en-US" sz="1800">
                <a:latin typeface="Times New Roman" panose="02020603050405020304" pitchFamily="18" charset="0"/>
                <a:ea typeface="方正楷体简体" pitchFamily="2" charset="-122"/>
              </a:rPr>
              <a:t>函数的作用是将文件的定位指针移动到文件的开始位置，其函数原型如下：</a:t>
            </a:r>
          </a:p>
          <a:p>
            <a:pPr eaLnBrk="1" hangingPunct="1">
              <a:lnSpc>
                <a:spcPct val="90000"/>
              </a:lnSpc>
            </a:pPr>
            <a:endParaRPr lang="zh-CN" altLang="en-US" sz="1800">
              <a:latin typeface="Times New Roman" panose="02020603050405020304" pitchFamily="18" charset="0"/>
              <a:ea typeface="方正楷体简体" pitchFamily="2" charset="-122"/>
            </a:endParaRPr>
          </a:p>
          <a:p>
            <a:pPr eaLnBrk="1" hangingPunct="1">
              <a:lnSpc>
                <a:spcPct val="90000"/>
              </a:lnSpc>
            </a:pPr>
            <a:r>
              <a:rPr lang="en-US" altLang="zh-CN" sz="1800">
                <a:latin typeface="Times New Roman" panose="02020603050405020304" pitchFamily="18" charset="0"/>
                <a:ea typeface="方正楷体简体" pitchFamily="2" charset="-122"/>
              </a:rPr>
              <a:t>SeekToEnd()</a:t>
            </a:r>
            <a:r>
              <a:rPr lang="zh-CN" altLang="en-US" sz="1800">
                <a:latin typeface="Times New Roman" panose="02020603050405020304" pitchFamily="18" charset="0"/>
                <a:ea typeface="方正楷体简体" pitchFamily="2" charset="-122"/>
              </a:rPr>
              <a:t>函数的作用是将文件的定位指针移动到文件的开始位置，其函数原型如下：</a:t>
            </a:r>
          </a:p>
          <a:p>
            <a:pPr eaLnBrk="1" hangingPunct="1">
              <a:lnSpc>
                <a:spcPct val="90000"/>
              </a:lnSpc>
            </a:pPr>
            <a:endParaRPr lang="zh-CN" altLang="en-US" sz="1800">
              <a:latin typeface="Times New Roman" panose="02020603050405020304" pitchFamily="18" charset="0"/>
              <a:ea typeface="方正楷体简体" pitchFamily="2" charset="-122"/>
            </a:endParaRPr>
          </a:p>
          <a:p>
            <a:pPr eaLnBrk="1" hangingPunct="1">
              <a:lnSpc>
                <a:spcPct val="90000"/>
              </a:lnSpc>
            </a:pPr>
            <a:r>
              <a:rPr lang="zh-CN" altLang="en-US" sz="1800">
                <a:latin typeface="Times New Roman" panose="02020603050405020304" pitchFamily="18" charset="0"/>
                <a:ea typeface="方正楷体简体" pitchFamily="2" charset="-122"/>
              </a:rPr>
              <a:t>如果想要获取文件的定位指针所指向的位置，可以使用</a:t>
            </a:r>
            <a:r>
              <a:rPr lang="en-US" altLang="zh-CN" sz="1800">
                <a:latin typeface="Times New Roman" panose="02020603050405020304" pitchFamily="18" charset="0"/>
                <a:ea typeface="方正楷体简体" pitchFamily="2" charset="-122"/>
              </a:rPr>
              <a:t>GetPosition()</a:t>
            </a:r>
            <a:r>
              <a:rPr lang="zh-CN" altLang="en-US" sz="1800">
                <a:latin typeface="Times New Roman" panose="02020603050405020304" pitchFamily="18" charset="0"/>
                <a:ea typeface="方正楷体简体" pitchFamily="2" charset="-122"/>
              </a:rPr>
              <a:t>函数。</a:t>
            </a:r>
            <a:r>
              <a:rPr lang="en-US" altLang="zh-CN" sz="1800">
                <a:latin typeface="Times New Roman" panose="02020603050405020304" pitchFamily="18" charset="0"/>
                <a:ea typeface="方正楷体简体" pitchFamily="2" charset="-122"/>
              </a:rPr>
              <a:t>GetPosition()</a:t>
            </a:r>
            <a:r>
              <a:rPr lang="zh-CN" altLang="en-US" sz="1800">
                <a:latin typeface="Times New Roman" panose="02020603050405020304" pitchFamily="18" charset="0"/>
                <a:ea typeface="方正楷体简体" pitchFamily="2" charset="-122"/>
              </a:rPr>
              <a:t>函数的原型如下：</a:t>
            </a:r>
          </a:p>
          <a:p>
            <a:pPr eaLnBrk="1" hangingPunct="1">
              <a:lnSpc>
                <a:spcPct val="90000"/>
              </a:lnSpc>
            </a:pPr>
            <a:endParaRPr lang="zh-CN" altLang="en-US" sz="1800">
              <a:latin typeface="Times New Roman" panose="02020603050405020304" pitchFamily="18" charset="0"/>
              <a:ea typeface="方正楷体简体" pitchFamily="2" charset="-122"/>
            </a:endParaRPr>
          </a:p>
          <a:p>
            <a:pPr eaLnBrk="1" hangingPunct="1">
              <a:lnSpc>
                <a:spcPct val="90000"/>
              </a:lnSpc>
            </a:pPr>
            <a:r>
              <a:rPr lang="zh-CN" altLang="en-US" sz="1800">
                <a:latin typeface="Times New Roman" panose="02020603050405020304" pitchFamily="18" charset="0"/>
                <a:ea typeface="方正楷体简体" pitchFamily="2" charset="-122"/>
              </a:rPr>
              <a:t>如果想要获取文件的大小，可以使用</a:t>
            </a:r>
            <a:r>
              <a:rPr lang="en-US" altLang="zh-CN" sz="1800">
                <a:latin typeface="Times New Roman" panose="02020603050405020304" pitchFamily="18" charset="0"/>
                <a:ea typeface="方正楷体简体" pitchFamily="2" charset="-122"/>
              </a:rPr>
              <a:t>GetLength()</a:t>
            </a:r>
            <a:r>
              <a:rPr lang="zh-CN" altLang="en-US" sz="1800">
                <a:latin typeface="Times New Roman" panose="02020603050405020304" pitchFamily="18" charset="0"/>
                <a:ea typeface="方正楷体简体" pitchFamily="2" charset="-122"/>
              </a:rPr>
              <a:t>函数。</a:t>
            </a:r>
            <a:r>
              <a:rPr lang="en-US" altLang="zh-CN" sz="1800">
                <a:latin typeface="Times New Roman" panose="02020603050405020304" pitchFamily="18" charset="0"/>
                <a:ea typeface="方正楷体简体" pitchFamily="2" charset="-122"/>
              </a:rPr>
              <a:t>GetLength()</a:t>
            </a:r>
            <a:r>
              <a:rPr lang="zh-CN" altLang="en-US" sz="1800">
                <a:latin typeface="Times New Roman" panose="02020603050405020304" pitchFamily="18" charset="0"/>
                <a:ea typeface="方正楷体简体" pitchFamily="2" charset="-122"/>
              </a:rPr>
              <a:t>函数的原型如下：</a:t>
            </a:r>
          </a:p>
          <a:p>
            <a:pPr eaLnBrk="1" hangingPunct="1">
              <a:lnSpc>
                <a:spcPct val="90000"/>
              </a:lnSpc>
            </a:pPr>
            <a:endParaRPr lang="zh-CN" altLang="en-US" sz="1800">
              <a:latin typeface="Times New Roman" panose="02020603050405020304" pitchFamily="18" charset="0"/>
              <a:ea typeface="方正楷体简体" pitchFamily="2" charset="-122"/>
            </a:endParaRPr>
          </a:p>
          <a:p>
            <a:pPr eaLnBrk="1" hangingPunct="1">
              <a:lnSpc>
                <a:spcPct val="90000"/>
              </a:lnSpc>
            </a:pPr>
            <a:r>
              <a:rPr lang="zh-CN" altLang="en-US" sz="1800">
                <a:latin typeface="Times New Roman" panose="02020603050405020304" pitchFamily="18" charset="0"/>
                <a:ea typeface="方正楷体简体" pitchFamily="2" charset="-122"/>
              </a:rPr>
              <a:t>如果想要设置文件的大小，可以使用</a:t>
            </a:r>
            <a:r>
              <a:rPr lang="en-US" altLang="zh-CN" sz="1800">
                <a:latin typeface="Times New Roman" panose="02020603050405020304" pitchFamily="18" charset="0"/>
                <a:ea typeface="方正楷体简体" pitchFamily="2" charset="-122"/>
              </a:rPr>
              <a:t>SetLength()</a:t>
            </a:r>
            <a:r>
              <a:rPr lang="zh-CN" altLang="en-US" sz="1800">
                <a:latin typeface="Times New Roman" panose="02020603050405020304" pitchFamily="18" charset="0"/>
                <a:ea typeface="方正楷体简体" pitchFamily="2" charset="-122"/>
              </a:rPr>
              <a:t>函数。</a:t>
            </a:r>
            <a:r>
              <a:rPr lang="en-US" altLang="zh-CN" sz="1800">
                <a:latin typeface="Times New Roman" panose="02020603050405020304" pitchFamily="18" charset="0"/>
                <a:ea typeface="方正楷体简体" pitchFamily="2" charset="-122"/>
              </a:rPr>
              <a:t>SetLength()</a:t>
            </a:r>
            <a:r>
              <a:rPr lang="zh-CN" altLang="en-US" sz="1800">
                <a:latin typeface="Times New Roman" panose="02020603050405020304" pitchFamily="18" charset="0"/>
                <a:ea typeface="方正楷体简体" pitchFamily="2" charset="-122"/>
              </a:rPr>
              <a:t>函数的原型如下：</a:t>
            </a:r>
          </a:p>
          <a:p>
            <a:pPr eaLnBrk="1" hangingPunct="1">
              <a:lnSpc>
                <a:spcPct val="90000"/>
              </a:lnSpc>
            </a:pPr>
            <a:endParaRPr lang="zh-CN" altLang="en-US" sz="1800">
              <a:latin typeface="Times New Roman" panose="02020603050405020304" pitchFamily="18" charset="0"/>
              <a:ea typeface="方正楷体简体" pitchFamily="2" charset="-122"/>
            </a:endParaRPr>
          </a:p>
          <a:p>
            <a:pPr eaLnBrk="1" hangingPunct="1">
              <a:lnSpc>
                <a:spcPct val="90000"/>
              </a:lnSpc>
            </a:pPr>
            <a:endParaRPr lang="en-US" altLang="zh-CN" sz="1800"/>
          </a:p>
        </p:txBody>
      </p:sp>
      <p:pic>
        <p:nvPicPr>
          <p:cNvPr id="210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05038"/>
            <a:ext cx="34559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0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068638"/>
            <a:ext cx="3600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09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860800"/>
            <a:ext cx="3887787"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09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4724400"/>
            <a:ext cx="38877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09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589588"/>
            <a:ext cx="4392612"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8.3.5  </a:t>
            </a:r>
            <a:r>
              <a:rPr lang="zh-CN" altLang="en-US">
                <a:latin typeface="方正大标宋简体" pitchFamily="2" charset="-122"/>
                <a:ea typeface="方正大标宋简体" pitchFamily="2" charset="-122"/>
              </a:rPr>
              <a:t>文件的状态</a:t>
            </a:r>
          </a:p>
        </p:txBody>
      </p:sp>
      <p:sp>
        <p:nvSpPr>
          <p:cNvPr id="21197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使用</a:t>
            </a:r>
            <a:r>
              <a:rPr lang="en-US" altLang="zh-CN">
                <a:latin typeface="Times New Roman" panose="02020603050405020304" pitchFamily="18" charset="0"/>
                <a:ea typeface="方正楷体简体" pitchFamily="2" charset="-122"/>
              </a:rPr>
              <a:t>CFile</a:t>
            </a:r>
            <a:r>
              <a:rPr lang="zh-CN" altLang="en-US">
                <a:latin typeface="Times New Roman" panose="02020603050405020304" pitchFamily="18" charset="0"/>
                <a:ea typeface="方正楷体简体" pitchFamily="2" charset="-122"/>
              </a:rPr>
              <a:t>类的成员函数，可以对文件的状态进行相关操作。如果想要获取文件的状态，可以使用</a:t>
            </a:r>
            <a:r>
              <a:rPr lang="en-US" altLang="zh-CN">
                <a:latin typeface="Times New Roman" panose="02020603050405020304" pitchFamily="18" charset="0"/>
                <a:ea typeface="方正楷体简体" pitchFamily="2" charset="-122"/>
              </a:rPr>
              <a:t>GetStatus()</a:t>
            </a:r>
            <a:r>
              <a:rPr lang="zh-CN" altLang="en-US">
                <a:latin typeface="Times New Roman" panose="02020603050405020304" pitchFamily="18" charset="0"/>
                <a:ea typeface="方正楷体简体" pitchFamily="2" charset="-122"/>
              </a:rPr>
              <a:t>函数。</a:t>
            </a:r>
            <a:r>
              <a:rPr lang="en-US" altLang="zh-CN">
                <a:latin typeface="Times New Roman" panose="02020603050405020304" pitchFamily="18" charset="0"/>
                <a:ea typeface="方正楷体简体" pitchFamily="2" charset="-122"/>
              </a:rPr>
              <a:t>GetStatus()</a:t>
            </a:r>
            <a:r>
              <a:rPr lang="zh-CN" altLang="en-US">
                <a:latin typeface="Times New Roman" panose="02020603050405020304" pitchFamily="18" charset="0"/>
                <a:ea typeface="方正楷体简体" pitchFamily="2" charset="-122"/>
              </a:rPr>
              <a:t>函数有两种原型，第一种函数原型如下：</a:t>
            </a: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rStatus</a:t>
            </a:r>
            <a:r>
              <a:rPr lang="zh-CN" altLang="en-US">
                <a:latin typeface="Times New Roman" panose="02020603050405020304" pitchFamily="18" charset="0"/>
                <a:ea typeface="方正楷体简体" pitchFamily="2" charset="-122"/>
              </a:rPr>
              <a:t>：指向</a:t>
            </a:r>
            <a:r>
              <a:rPr lang="en-US" altLang="zh-CN">
                <a:latin typeface="Times New Roman" panose="02020603050405020304" pitchFamily="18" charset="0"/>
                <a:ea typeface="方正楷体简体" pitchFamily="2" charset="-122"/>
              </a:rPr>
              <a:t>CFileStatus</a:t>
            </a:r>
            <a:r>
              <a:rPr lang="zh-CN" altLang="en-US">
                <a:latin typeface="Times New Roman" panose="02020603050405020304" pitchFamily="18" charset="0"/>
                <a:ea typeface="方正楷体简体" pitchFamily="2" charset="-122"/>
              </a:rPr>
              <a:t>结构的指针。</a:t>
            </a:r>
          </a:p>
          <a:p>
            <a:pPr eaLnBrk="1" hangingPunct="1"/>
            <a:r>
              <a:rPr lang="en-US" altLang="zh-CN">
                <a:latin typeface="Times New Roman" panose="02020603050405020304" pitchFamily="18" charset="0"/>
                <a:ea typeface="方正楷体简体" pitchFamily="2" charset="-122"/>
              </a:rPr>
              <a:t>CFileStatus</a:t>
            </a:r>
            <a:r>
              <a:rPr lang="zh-CN" altLang="en-US">
                <a:latin typeface="Times New Roman" panose="02020603050405020304" pitchFamily="18" charset="0"/>
                <a:ea typeface="方正楷体简体" pitchFamily="2" charset="-122"/>
              </a:rPr>
              <a:t>结构成员如下表所示。</a:t>
            </a:r>
          </a:p>
        </p:txBody>
      </p:sp>
      <p:pic>
        <p:nvPicPr>
          <p:cNvPr id="2119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636838"/>
            <a:ext cx="52578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19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933825"/>
            <a:ext cx="62293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8.3.5  </a:t>
            </a:r>
            <a:r>
              <a:rPr lang="zh-CN" altLang="en-US">
                <a:latin typeface="方正大标宋简体" pitchFamily="2" charset="-122"/>
                <a:ea typeface="方正大标宋简体" pitchFamily="2" charset="-122"/>
              </a:rPr>
              <a:t>文件的状态</a:t>
            </a:r>
          </a:p>
        </p:txBody>
      </p:sp>
      <p:sp>
        <p:nvSpPr>
          <p:cNvPr id="21299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第二种函数原型如下：</a:t>
            </a: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lpszFileName</a:t>
            </a:r>
            <a:r>
              <a:rPr lang="zh-CN" altLang="en-US">
                <a:latin typeface="Times New Roman" panose="02020603050405020304" pitchFamily="18" charset="0"/>
                <a:ea typeface="方正楷体简体" pitchFamily="2" charset="-122"/>
              </a:rPr>
              <a:t>：指定文件名。</a:t>
            </a:r>
          </a:p>
          <a:p>
            <a:pPr eaLnBrk="1" hangingPunct="1"/>
            <a:r>
              <a:rPr lang="en-US" altLang="zh-CN">
                <a:latin typeface="Times New Roman" panose="02020603050405020304" pitchFamily="18" charset="0"/>
                <a:ea typeface="方正楷体简体" pitchFamily="2" charset="-122"/>
              </a:rPr>
              <a:t>rStatus</a:t>
            </a:r>
            <a:r>
              <a:rPr lang="zh-CN" altLang="en-US">
                <a:latin typeface="Times New Roman" panose="02020603050405020304" pitchFamily="18" charset="0"/>
                <a:ea typeface="方正楷体简体" pitchFamily="2" charset="-122"/>
              </a:rPr>
              <a:t>：指向</a:t>
            </a:r>
            <a:r>
              <a:rPr lang="en-US" altLang="zh-CN">
                <a:latin typeface="Times New Roman" panose="02020603050405020304" pitchFamily="18" charset="0"/>
                <a:ea typeface="方正楷体简体" pitchFamily="2" charset="-122"/>
              </a:rPr>
              <a:t>CFileStatus</a:t>
            </a:r>
            <a:r>
              <a:rPr lang="zh-CN" altLang="en-US">
                <a:latin typeface="Times New Roman" panose="02020603050405020304" pitchFamily="18" charset="0"/>
                <a:ea typeface="方正楷体简体" pitchFamily="2" charset="-122"/>
              </a:rPr>
              <a:t>结构的指针。</a:t>
            </a:r>
          </a:p>
          <a:p>
            <a:pPr eaLnBrk="1" hangingPunct="1"/>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示例</a:t>
            </a:r>
            <a:r>
              <a:rPr lang="en-US" altLang="zh-CN">
                <a:latin typeface="Times New Roman" panose="02020603050405020304" pitchFamily="18" charset="0"/>
                <a:ea typeface="方正楷体简体" pitchFamily="2" charset="-122"/>
              </a:rPr>
              <a:t>8-31】</a:t>
            </a:r>
            <a:r>
              <a:rPr lang="zh-CN" altLang="en-US">
                <a:latin typeface="Times New Roman" panose="02020603050405020304" pitchFamily="18" charset="0"/>
                <a:ea typeface="方正楷体简体" pitchFamily="2" charset="-122"/>
              </a:rPr>
              <a:t>对文件进行读写操作。</a:t>
            </a:r>
          </a:p>
          <a:p>
            <a:pPr eaLnBrk="1" hangingPunct="1"/>
            <a:endParaRPr lang="en-US" altLang="zh-CN"/>
          </a:p>
        </p:txBody>
      </p:sp>
      <p:pic>
        <p:nvPicPr>
          <p:cNvPr id="212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60575"/>
            <a:ext cx="66246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29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429000"/>
            <a:ext cx="583247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8.4  </a:t>
            </a:r>
            <a:r>
              <a:rPr lang="zh-CN" altLang="en-US">
                <a:latin typeface="方正大标宋简体" pitchFamily="2" charset="-122"/>
                <a:ea typeface="方正大标宋简体" pitchFamily="2" charset="-122"/>
              </a:rPr>
              <a:t>异常类</a:t>
            </a:r>
          </a:p>
        </p:txBody>
      </p:sp>
      <p:sp>
        <p:nvSpPr>
          <p:cNvPr id="21401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在编写程序时，往往会发生一些意想不到的错误，这些错误被称为异常（</a:t>
            </a:r>
            <a:r>
              <a:rPr lang="en-US" altLang="zh-CN">
                <a:latin typeface="Times New Roman" panose="02020603050405020304" pitchFamily="18" charset="0"/>
                <a:ea typeface="方正楷体简体" pitchFamily="2" charset="-122"/>
              </a:rPr>
              <a:t>Exception</a:t>
            </a:r>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中，</a:t>
            </a:r>
            <a:r>
              <a:rPr lang="en-US" altLang="zh-CN">
                <a:latin typeface="Times New Roman" panose="02020603050405020304" pitchFamily="18" charset="0"/>
                <a:ea typeface="方正楷体简体" pitchFamily="2" charset="-122"/>
              </a:rPr>
              <a:t>MFC</a:t>
            </a:r>
            <a:r>
              <a:rPr lang="zh-CN" altLang="en-US">
                <a:latin typeface="Times New Roman" panose="02020603050405020304" pitchFamily="18" charset="0"/>
                <a:ea typeface="方正楷体简体" pitchFamily="2" charset="-122"/>
              </a:rPr>
              <a:t>封装了异常类</a:t>
            </a:r>
            <a:r>
              <a:rPr lang="en-US" altLang="zh-CN">
                <a:latin typeface="Times New Roman" panose="02020603050405020304" pitchFamily="18" charset="0"/>
                <a:ea typeface="方正楷体简体" pitchFamily="2" charset="-122"/>
              </a:rPr>
              <a:t>CException</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CException</a:t>
            </a:r>
            <a:r>
              <a:rPr lang="zh-CN" altLang="en-US">
                <a:latin typeface="Times New Roman" panose="02020603050405020304" pitchFamily="18" charset="0"/>
                <a:ea typeface="方正楷体简体" pitchFamily="2" charset="-122"/>
              </a:rPr>
              <a:t>类是所有异常类的基类。</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8.4.1  </a:t>
            </a:r>
            <a:r>
              <a:rPr lang="zh-CN" altLang="en-US">
                <a:latin typeface="方正大标宋简体" pitchFamily="2" charset="-122"/>
                <a:ea typeface="方正大标宋简体" pitchFamily="2" charset="-122"/>
              </a:rPr>
              <a:t>异常类简介</a:t>
            </a:r>
          </a:p>
        </p:txBody>
      </p:sp>
      <p:sp>
        <p:nvSpPr>
          <p:cNvPr id="21504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在程序执行过程中，可能会产生</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种情况：正常执行、错误执行和非正常执行。</a:t>
            </a:r>
          </a:p>
          <a:p>
            <a:pPr eaLnBrk="1" hangingPunct="1"/>
            <a:r>
              <a:rPr lang="zh-CN" altLang="en-US">
                <a:latin typeface="Times New Roman" panose="02020603050405020304" pitchFamily="18" charset="0"/>
                <a:ea typeface="方正楷体简体" pitchFamily="2" charset="-122"/>
              </a:rPr>
              <a:t>正常执行：在正常执行的情况下，函数会正常执行并返回。</a:t>
            </a:r>
          </a:p>
          <a:p>
            <a:pPr eaLnBrk="1" hangingPunct="1"/>
            <a:r>
              <a:rPr lang="zh-CN" altLang="en-US">
                <a:latin typeface="Times New Roman" panose="02020603050405020304" pitchFamily="18" charset="0"/>
                <a:ea typeface="方正楷体简体" pitchFamily="2" charset="-122"/>
              </a:rPr>
              <a:t>错误执行：在错误执行的情况下，函数可能会在参数的传递过程中发生错误，或是在不适当的上下文中引用。</a:t>
            </a:r>
          </a:p>
          <a:p>
            <a:pPr eaLnBrk="1" hangingPunct="1"/>
            <a:r>
              <a:rPr lang="zh-CN" altLang="en-US">
                <a:latin typeface="Times New Roman" panose="02020603050405020304" pitchFamily="18" charset="0"/>
                <a:ea typeface="方正楷体简体" pitchFamily="2" charset="-122"/>
              </a:rPr>
              <a:t>非正常执行：在非正常执行的情况下，会超过程序的控件范围，从而影响函数的执行情况。此时，所产生的非正常执行就是异常，应该将其进行捕获或是抛出。</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8.4.2  </a:t>
            </a:r>
            <a:r>
              <a:rPr lang="zh-CN" altLang="en-US">
                <a:latin typeface="方正大标宋简体" pitchFamily="2" charset="-122"/>
                <a:ea typeface="方正大标宋简体" pitchFamily="2" charset="-122"/>
              </a:rPr>
              <a:t>文件异常操作</a:t>
            </a:r>
          </a:p>
        </p:txBody>
      </p:sp>
      <p:sp>
        <p:nvSpPr>
          <p:cNvPr id="21606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在进行文件操作时，经常会出现一些意外情况，如文件拒绝访问、未找到文件等，这些意外情况就被称作是文件操作异常。在</a:t>
            </a:r>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中，</a:t>
            </a:r>
            <a:r>
              <a:rPr lang="en-US" altLang="zh-CN">
                <a:latin typeface="Times New Roman" panose="02020603050405020304" pitchFamily="18" charset="0"/>
                <a:ea typeface="方正楷体简体" pitchFamily="2" charset="-122"/>
              </a:rPr>
              <a:t>MFC</a:t>
            </a:r>
            <a:r>
              <a:rPr lang="zh-CN" altLang="en-US">
                <a:latin typeface="Times New Roman" panose="02020603050405020304" pitchFamily="18" charset="0"/>
                <a:ea typeface="方正楷体简体" pitchFamily="2" charset="-122"/>
              </a:rPr>
              <a:t>提供了专门用于处理文件操作异常的类</a:t>
            </a:r>
            <a:r>
              <a:rPr lang="en-US" altLang="zh-CN">
                <a:latin typeface="Times New Roman" panose="02020603050405020304" pitchFamily="18" charset="0"/>
                <a:ea typeface="方正楷体简体" pitchFamily="2" charset="-122"/>
              </a:rPr>
              <a:t>CFileException</a:t>
            </a:r>
            <a:r>
              <a:rPr lang="zh-CN" altLang="en-US">
                <a:latin typeface="Times New Roman" panose="02020603050405020304" pitchFamily="18" charset="0"/>
                <a:ea typeface="方正楷体简体" pitchFamily="2" charset="-122"/>
              </a:rPr>
              <a:t>。</a:t>
            </a:r>
          </a:p>
          <a:p>
            <a:pPr eaLnBrk="1" hangingPunct="1"/>
            <a:r>
              <a:rPr lang="en-US" altLang="zh-CN">
                <a:latin typeface="Times New Roman" panose="02020603050405020304" pitchFamily="18" charset="0"/>
                <a:ea typeface="方正楷体简体" pitchFamily="2" charset="-122"/>
              </a:rPr>
              <a:t>CFileException</a:t>
            </a:r>
            <a:r>
              <a:rPr lang="zh-CN" altLang="en-US">
                <a:latin typeface="Times New Roman" panose="02020603050405020304" pitchFamily="18" charset="0"/>
                <a:ea typeface="方正楷体简体" pitchFamily="2" charset="-122"/>
              </a:rPr>
              <a:t>类定义了</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个成员变量用于描述异常原因，分别如下：</a:t>
            </a:r>
          </a:p>
          <a:p>
            <a:pPr eaLnBrk="1" hangingPunct="1"/>
            <a:r>
              <a:rPr lang="en-US" altLang="zh-CN">
                <a:latin typeface="Times New Roman" panose="02020603050405020304" pitchFamily="18" charset="0"/>
                <a:ea typeface="方正楷体简体" pitchFamily="2" charset="-122"/>
              </a:rPr>
              <a:t>m_cause</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int</a:t>
            </a:r>
            <a:r>
              <a:rPr lang="zh-CN" altLang="en-US">
                <a:latin typeface="Times New Roman" panose="02020603050405020304" pitchFamily="18" charset="0"/>
                <a:ea typeface="方正楷体简体" pitchFamily="2" charset="-122"/>
              </a:rPr>
              <a:t>类型，用于记录异常的原因。该成员变量的取值及其说明如表</a:t>
            </a:r>
            <a:r>
              <a:rPr lang="en-US" altLang="zh-CN">
                <a:latin typeface="Times New Roman" panose="02020603050405020304" pitchFamily="18" charset="0"/>
                <a:ea typeface="方正楷体简体" pitchFamily="2" charset="-122"/>
              </a:rPr>
              <a:t>8.7</a:t>
            </a:r>
            <a:r>
              <a:rPr lang="zh-CN" altLang="en-US">
                <a:latin typeface="Times New Roman" panose="02020603050405020304" pitchFamily="18" charset="0"/>
                <a:ea typeface="方正楷体简体" pitchFamily="2" charset="-122"/>
              </a:rPr>
              <a:t>所示。</a:t>
            </a:r>
          </a:p>
          <a:p>
            <a:pPr eaLnBrk="1" hangingPunct="1"/>
            <a:r>
              <a:rPr lang="en-US" altLang="zh-CN">
                <a:latin typeface="Times New Roman" panose="02020603050405020304" pitchFamily="18" charset="0"/>
                <a:ea typeface="方正楷体简体" pitchFamily="2" charset="-122"/>
              </a:rPr>
              <a:t>m_IOsError</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long</a:t>
            </a:r>
            <a:r>
              <a:rPr lang="zh-CN" altLang="en-US">
                <a:latin typeface="Times New Roman" panose="02020603050405020304" pitchFamily="18" charset="0"/>
                <a:ea typeface="方正楷体简体" pitchFamily="2" charset="-122"/>
              </a:rPr>
              <a:t>类型，用于记录操作系统</a:t>
            </a:r>
            <a:r>
              <a:rPr lang="en-US" altLang="zh-CN">
                <a:latin typeface="Times New Roman" panose="02020603050405020304" pitchFamily="18" charset="0"/>
                <a:ea typeface="方正楷体简体" pitchFamily="2" charset="-122"/>
              </a:rPr>
              <a:t>I/O</a:t>
            </a:r>
            <a:r>
              <a:rPr lang="zh-CN" altLang="en-US">
                <a:latin typeface="Times New Roman" panose="02020603050405020304" pitchFamily="18" charset="0"/>
                <a:ea typeface="方正楷体简体" pitchFamily="2" charset="-122"/>
              </a:rPr>
              <a:t>异常原因。</a:t>
            </a:r>
          </a:p>
          <a:p>
            <a:pPr eaLnBrk="1" hangingPunct="1"/>
            <a:r>
              <a:rPr lang="en-US" altLang="zh-CN">
                <a:latin typeface="Times New Roman" panose="02020603050405020304" pitchFamily="18" charset="0"/>
                <a:ea typeface="方正楷体简体" pitchFamily="2" charset="-122"/>
              </a:rPr>
              <a:t>m_strFileName</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CString</a:t>
            </a:r>
            <a:r>
              <a:rPr lang="zh-CN" altLang="en-US">
                <a:latin typeface="Times New Roman" panose="02020603050405020304" pitchFamily="18" charset="0"/>
                <a:ea typeface="方正楷体简体" pitchFamily="2" charset="-122"/>
              </a:rPr>
              <a:t>类型，用于记录出错的文件名。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spcBef>
                <a:spcPts val="600"/>
              </a:spcBef>
            </a:pPr>
            <a:r>
              <a:rPr lang="en-US" altLang="zh-CN">
                <a:latin typeface="方正大标宋简体" pitchFamily="2" charset="-122"/>
                <a:ea typeface="方正大标宋简体" pitchFamily="2" charset="-122"/>
              </a:rPr>
              <a:t>2.1.2  MFC</a:t>
            </a:r>
            <a:r>
              <a:rPr lang="zh-CN" altLang="en-US">
                <a:latin typeface="方正大标宋简体" pitchFamily="2" charset="-122"/>
                <a:ea typeface="方正大标宋简体" pitchFamily="2" charset="-122"/>
              </a:rPr>
              <a:t>类库结构</a:t>
            </a:r>
          </a:p>
        </p:txBody>
      </p:sp>
      <p:sp>
        <p:nvSpPr>
          <p:cNvPr id="23555" name="Rectangle 3"/>
          <p:cNvSpPr>
            <a:spLocks noGrp="1" noChangeArrowheads="1"/>
          </p:cNvSpPr>
          <p:nvPr>
            <p:ph type="body" idx="1"/>
          </p:nvPr>
        </p:nvSpPr>
        <p:spPr/>
        <p:txBody>
          <a:bodyPr/>
          <a:lstStyle/>
          <a:p>
            <a:pPr eaLnBrk="1" hangingPunct="1"/>
            <a:r>
              <a:rPr lang="zh-CN" altLang="en-US">
                <a:ea typeface="方正楷体简体" pitchFamily="2" charset="-122"/>
              </a:rPr>
              <a:t>从上图中可以看出，</a:t>
            </a:r>
            <a:r>
              <a:rPr lang="en-US" altLang="zh-CN">
                <a:ea typeface="方正楷体简体" pitchFamily="2" charset="-122"/>
              </a:rPr>
              <a:t>CObject</a:t>
            </a:r>
            <a:r>
              <a:rPr lang="zh-CN" altLang="en-US">
                <a:ea typeface="方正楷体简体" pitchFamily="2" charset="-122"/>
              </a:rPr>
              <a:t>是一个原始基类。绝大多数</a:t>
            </a:r>
            <a:r>
              <a:rPr lang="en-US" altLang="zh-CN">
                <a:ea typeface="方正楷体简体" pitchFamily="2" charset="-122"/>
              </a:rPr>
              <a:t>MFC</a:t>
            </a:r>
            <a:r>
              <a:rPr lang="zh-CN" altLang="en-US">
                <a:ea typeface="方正楷体简体" pitchFamily="2" charset="-122"/>
              </a:rPr>
              <a:t>类的最终基类都是</a:t>
            </a:r>
            <a:r>
              <a:rPr lang="en-US" altLang="zh-CN">
                <a:ea typeface="方正楷体简体" pitchFamily="2" charset="-122"/>
              </a:rPr>
              <a:t>CObject</a:t>
            </a:r>
            <a:r>
              <a:rPr lang="zh-CN" altLang="en-US">
                <a:ea typeface="方正楷体简体" pitchFamily="2" charset="-122"/>
              </a:rPr>
              <a:t>。原始基类下面，主要包括以下几种类：</a:t>
            </a:r>
            <a:r>
              <a:rPr lang="en-US" altLang="zh-CN">
                <a:ea typeface="方正楷体简体" pitchFamily="2" charset="-122"/>
              </a:rPr>
              <a:t>MFC</a:t>
            </a:r>
            <a:r>
              <a:rPr lang="zh-CN" altLang="en-US">
                <a:ea typeface="方正楷体简体" pitchFamily="2" charset="-122"/>
              </a:rPr>
              <a:t>应用程序结构类，窗口、对话框和控件类，输出（设备文本）和绘图类，简单数据类型类，数组、列表和映射类，文件和数据库类，</a:t>
            </a:r>
            <a:r>
              <a:rPr lang="en-US" altLang="zh-CN">
                <a:ea typeface="方正楷体简体" pitchFamily="2" charset="-122"/>
              </a:rPr>
              <a:t>Internet</a:t>
            </a:r>
            <a:r>
              <a:rPr lang="zh-CN" altLang="en-US">
                <a:ea typeface="方正楷体简体" pitchFamily="2" charset="-122"/>
              </a:rPr>
              <a:t>和网络类，</a:t>
            </a:r>
            <a:r>
              <a:rPr lang="en-US" altLang="zh-CN">
                <a:ea typeface="方正楷体简体" pitchFamily="2" charset="-122"/>
              </a:rPr>
              <a:t>OLE</a:t>
            </a:r>
            <a:r>
              <a:rPr lang="zh-CN" altLang="en-US">
                <a:ea typeface="方正楷体简体" pitchFamily="2" charset="-122"/>
              </a:rPr>
              <a:t>类以及高度和异常类。</a:t>
            </a:r>
          </a:p>
          <a:p>
            <a:pPr eaLnBrk="1" hangingPunct="1"/>
            <a:r>
              <a:rPr lang="en-US" altLang="zh-CN">
                <a:ea typeface="方正楷体简体" pitchFamily="2" charset="-122"/>
              </a:rPr>
              <a:t>MFC</a:t>
            </a:r>
            <a:r>
              <a:rPr lang="zh-CN" altLang="en-US">
                <a:ea typeface="方正楷体简体" pitchFamily="2" charset="-122"/>
              </a:rPr>
              <a:t>的应用程序结构类分为</a:t>
            </a:r>
            <a:r>
              <a:rPr lang="en-US" altLang="zh-CN">
                <a:ea typeface="方正楷体简体" pitchFamily="2" charset="-122"/>
              </a:rPr>
              <a:t>CWinApp</a:t>
            </a:r>
            <a:r>
              <a:rPr lang="zh-CN" altLang="en-US">
                <a:ea typeface="方正楷体简体" pitchFamily="2" charset="-122"/>
              </a:rPr>
              <a:t>和</a:t>
            </a:r>
            <a:r>
              <a:rPr lang="en-US" altLang="zh-CN">
                <a:ea typeface="方正楷体简体" pitchFamily="2" charset="-122"/>
              </a:rPr>
              <a:t>CWinThread</a:t>
            </a:r>
            <a:r>
              <a:rPr lang="zh-CN" altLang="en-US">
                <a:ea typeface="方正楷体简体" pitchFamily="2" charset="-122"/>
              </a:rPr>
              <a:t>。使用</a:t>
            </a:r>
            <a:r>
              <a:rPr lang="en-US" altLang="zh-CN">
                <a:ea typeface="方正楷体简体" pitchFamily="2" charset="-122"/>
              </a:rPr>
              <a:t>MFC</a:t>
            </a:r>
            <a:r>
              <a:rPr lang="zh-CN" altLang="en-US">
                <a:ea typeface="方正楷体简体" pitchFamily="2" charset="-122"/>
              </a:rPr>
              <a:t>创建的每一个应用程序都包含一个由类</a:t>
            </a:r>
            <a:r>
              <a:rPr lang="en-US" altLang="zh-CN">
                <a:ea typeface="方正楷体简体" pitchFamily="2" charset="-122"/>
              </a:rPr>
              <a:t>CWinApp</a:t>
            </a:r>
            <a:r>
              <a:rPr lang="zh-CN" altLang="en-US">
                <a:ea typeface="方正楷体简体" pitchFamily="2" charset="-122"/>
              </a:rPr>
              <a:t>派生而来的应用程序对象。该对象是一个全局对象。应用程序对象主要用于处理应用程序的初始化，同时也处理应用程序事件的消息循环。</a:t>
            </a:r>
          </a:p>
          <a:p>
            <a:pPr eaLnBrk="1" hangingPunct="1"/>
            <a:r>
              <a:rPr lang="en-US" altLang="zh-CN">
                <a:ea typeface="方正楷体简体" pitchFamily="2" charset="-122"/>
              </a:rPr>
              <a:t>CCmdTarget</a:t>
            </a:r>
            <a:r>
              <a:rPr lang="zh-CN" altLang="en-US">
                <a:ea typeface="方正楷体简体" pitchFamily="2" charset="-122"/>
              </a:rPr>
              <a:t>和</a:t>
            </a:r>
            <a:r>
              <a:rPr lang="en-US" altLang="zh-CN">
                <a:ea typeface="方正楷体简体" pitchFamily="2" charset="-122"/>
              </a:rPr>
              <a:t>CCmdUI</a:t>
            </a:r>
            <a:r>
              <a:rPr lang="zh-CN" altLang="en-US">
                <a:ea typeface="方正楷体简体" pitchFamily="2" charset="-122"/>
              </a:rPr>
              <a:t>为</a:t>
            </a:r>
            <a:r>
              <a:rPr lang="en-US" altLang="zh-CN">
                <a:ea typeface="方正楷体简体" pitchFamily="2" charset="-122"/>
              </a:rPr>
              <a:t>MFC</a:t>
            </a:r>
            <a:r>
              <a:rPr lang="zh-CN" altLang="en-US">
                <a:ea typeface="方正楷体简体" pitchFamily="2" charset="-122"/>
              </a:rPr>
              <a:t>中常用的有关发送命令的类。</a:t>
            </a:r>
            <a:r>
              <a:rPr lang="en-US" altLang="zh-CN">
                <a:ea typeface="方正楷体简体" pitchFamily="2" charset="-122"/>
              </a:rPr>
              <a:t>CDocument</a:t>
            </a:r>
            <a:r>
              <a:rPr lang="zh-CN" altLang="en-US">
                <a:ea typeface="方正楷体简体" pitchFamily="2" charset="-122"/>
              </a:rPr>
              <a:t>为</a:t>
            </a:r>
            <a:r>
              <a:rPr lang="en-US" altLang="zh-CN">
                <a:ea typeface="方正楷体简体" pitchFamily="2" charset="-122"/>
              </a:rPr>
              <a:t>MFC</a:t>
            </a:r>
            <a:r>
              <a:rPr lang="zh-CN" altLang="en-US">
                <a:ea typeface="方正楷体简体" pitchFamily="2" charset="-122"/>
              </a:rPr>
              <a:t>中常用的应用程序文档的基类。</a:t>
            </a:r>
            <a:r>
              <a:rPr lang="en-US" altLang="zh-CN">
                <a:ea typeface="方正楷体简体" pitchFamily="2" charset="-122"/>
              </a:rPr>
              <a:t>CDocTemplate</a:t>
            </a:r>
            <a:r>
              <a:rPr lang="zh-CN" altLang="en-US">
                <a:ea typeface="方正楷体简体" pitchFamily="2" charset="-122"/>
              </a:rPr>
              <a:t>为文档模版类，通常是应用程序的单文档或多文档的基类。</a:t>
            </a:r>
            <a:r>
              <a:rPr lang="en-US" altLang="zh-CN">
                <a:ea typeface="方正楷体简体" pitchFamily="2" charset="-122"/>
              </a:rPr>
              <a:t>CView</a:t>
            </a:r>
            <a:r>
              <a:rPr lang="zh-CN" altLang="en-US">
                <a:ea typeface="方正楷体简体" pitchFamily="2" charset="-122"/>
              </a:rPr>
              <a:t>类是常用的视图类。</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8.4.3  </a:t>
            </a:r>
            <a:r>
              <a:rPr lang="zh-CN" altLang="en-US">
                <a:latin typeface="方正大标宋简体" pitchFamily="2" charset="-122"/>
                <a:ea typeface="方正大标宋简体" pitchFamily="2" charset="-122"/>
              </a:rPr>
              <a:t>捕获异常</a:t>
            </a:r>
          </a:p>
        </p:txBody>
      </p:sp>
      <p:sp>
        <p:nvSpPr>
          <p:cNvPr id="21709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在进行异常捕获时，经常使用的语句是</a:t>
            </a:r>
            <a:r>
              <a:rPr lang="en-US" altLang="zh-CN">
                <a:latin typeface="Times New Roman" panose="02020603050405020304" pitchFamily="18" charset="0"/>
                <a:ea typeface="方正楷体简体" pitchFamily="2" charset="-122"/>
              </a:rPr>
              <a:t>try~catch</a:t>
            </a:r>
            <a:r>
              <a:rPr lang="zh-CN" altLang="en-US">
                <a:latin typeface="Times New Roman" panose="02020603050405020304" pitchFamily="18" charset="0"/>
                <a:ea typeface="方正楷体简体" pitchFamily="2" charset="-122"/>
              </a:rPr>
              <a:t>语句。该语句的语法格式如下：</a:t>
            </a:r>
          </a:p>
        </p:txBody>
      </p:sp>
      <p:pic>
        <p:nvPicPr>
          <p:cNvPr id="217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4103687"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spcBef>
                <a:spcPts val="3000"/>
              </a:spcBef>
              <a:spcAft>
                <a:spcPts val="3000"/>
              </a:spcAft>
            </a:pPr>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9</a:t>
            </a:r>
            <a:r>
              <a:rPr lang="zh-CN" altLang="en-US">
                <a:latin typeface="方正大标宋简体" pitchFamily="2" charset="-122"/>
                <a:ea typeface="方正大标宋简体" pitchFamily="2" charset="-122"/>
              </a:rPr>
              <a:t>章  多媒体技术</a:t>
            </a:r>
          </a:p>
        </p:txBody>
      </p:sp>
      <p:sp>
        <p:nvSpPr>
          <p:cNvPr id="21811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多媒体技术是一种迅速发展的综合性电子信息技术，它给传统的计算机系统、音频和视频设备带来了方向性的变革，将对大众传媒产生深远的影响。由于在现代人们的日常生活中，图文、音频和视频文件发挥着越来越重要的作用。在应用程序中，也经常需要处理各种各样的多媒体文件。</a:t>
            </a:r>
            <a:r>
              <a:rPr lang="zh-CN" altLang="en-US"/>
              <a:t>本章主要介绍多媒体技术的使用，内容包括：图像处理技术、音频处理技术、视频处理技术。通过本章的学习，读者可以了解各种多媒体技术，而且还会对多媒体资源进行简单处理。 </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9.1  </a:t>
            </a:r>
            <a:r>
              <a:rPr lang="zh-CN" altLang="en-US">
                <a:latin typeface="方正大标宋简体" pitchFamily="2" charset="-122"/>
                <a:ea typeface="方正大标宋简体" pitchFamily="2" charset="-122"/>
              </a:rPr>
              <a:t>图像处理技术</a:t>
            </a:r>
          </a:p>
        </p:txBody>
      </p:sp>
      <p:sp>
        <p:nvSpPr>
          <p:cNvPr id="21913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图像是多媒体的一个重要类型，其无处不在。在</a:t>
            </a:r>
            <a:r>
              <a:rPr lang="en-US" altLang="zh-CN">
                <a:latin typeface="Times New Roman" panose="02020603050405020304" pitchFamily="18" charset="0"/>
                <a:ea typeface="方正楷体简体" pitchFamily="2" charset="-122"/>
              </a:rPr>
              <a:t>Windows</a:t>
            </a:r>
            <a:r>
              <a:rPr lang="zh-CN" altLang="en-US">
                <a:latin typeface="Times New Roman" panose="02020603050405020304" pitchFamily="18" charset="0"/>
                <a:ea typeface="方正楷体简体" pitchFamily="2" charset="-122"/>
              </a:rPr>
              <a:t>中，有许多的图像文件。为了方便用户查看图像内容，系统提供了</a:t>
            </a:r>
            <a:r>
              <a:rPr lang="en-US" altLang="zh-CN">
                <a:latin typeface="Times New Roman" panose="02020603050405020304" pitchFamily="18" charset="0"/>
                <a:ea typeface="方正楷体简体" pitchFamily="2" charset="-122"/>
              </a:rPr>
              <a:t>Windows</a:t>
            </a:r>
            <a:r>
              <a:rPr lang="zh-CN" altLang="en-US">
                <a:latin typeface="Times New Roman" panose="02020603050405020304" pitchFamily="18" charset="0"/>
                <a:ea typeface="方正楷体简体" pitchFamily="2" charset="-122"/>
              </a:rPr>
              <a:t>图片和传真查看器。在计算机中，图像以多种形式进行存储，常见的图像格式有</a:t>
            </a:r>
            <a:r>
              <a:rPr lang="en-US" altLang="zh-CN">
                <a:latin typeface="Times New Roman" panose="02020603050405020304" pitchFamily="18" charset="0"/>
                <a:ea typeface="方正楷体简体" pitchFamily="2" charset="-122"/>
              </a:rPr>
              <a:t>BMP</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JPG</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GIF</a:t>
            </a:r>
            <a:r>
              <a:rPr lang="zh-CN" altLang="en-US">
                <a:latin typeface="Times New Roman" panose="02020603050405020304" pitchFamily="18" charset="0"/>
                <a:ea typeface="方正楷体简体" pitchFamily="2" charset="-122"/>
              </a:rPr>
              <a:t>和</a:t>
            </a:r>
            <a:r>
              <a:rPr lang="en-US" altLang="zh-CN">
                <a:latin typeface="Times New Roman" panose="02020603050405020304" pitchFamily="18" charset="0"/>
                <a:ea typeface="方正楷体简体" pitchFamily="2" charset="-122"/>
              </a:rPr>
              <a:t>WMF</a:t>
            </a:r>
            <a:r>
              <a:rPr lang="zh-CN" altLang="en-US">
                <a:latin typeface="Times New Roman" panose="02020603050405020304" pitchFamily="18" charset="0"/>
                <a:ea typeface="方正楷体简体" pitchFamily="2" charset="-122"/>
              </a:rPr>
              <a:t>等。本节介绍的图像处理技术，主要是以</a:t>
            </a:r>
            <a:r>
              <a:rPr lang="en-US" altLang="zh-CN">
                <a:latin typeface="Times New Roman" panose="02020603050405020304" pitchFamily="18" charset="0"/>
                <a:ea typeface="方正楷体简体" pitchFamily="2" charset="-122"/>
              </a:rPr>
              <a:t>BMP</a:t>
            </a:r>
            <a:r>
              <a:rPr lang="zh-CN" altLang="en-US">
                <a:latin typeface="Times New Roman" panose="02020603050405020304" pitchFamily="18" charset="0"/>
                <a:ea typeface="方正楷体简体" pitchFamily="2" charset="-122"/>
              </a:rPr>
              <a:t>文件为例。</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9.1.1  BMP</a:t>
            </a:r>
            <a:r>
              <a:rPr lang="zh-CN" altLang="en-US">
                <a:latin typeface="方正大标宋简体" pitchFamily="2" charset="-122"/>
                <a:ea typeface="方正大标宋简体" pitchFamily="2" charset="-122"/>
              </a:rPr>
              <a:t>文件结构</a:t>
            </a:r>
          </a:p>
        </p:txBody>
      </p:sp>
      <p:sp>
        <p:nvSpPr>
          <p:cNvPr id="22016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位图（</a:t>
            </a:r>
            <a:r>
              <a:rPr lang="en-US" altLang="zh-CN">
                <a:latin typeface="Times New Roman" panose="02020603050405020304" pitchFamily="18" charset="0"/>
                <a:ea typeface="方正楷体简体" pitchFamily="2" charset="-122"/>
              </a:rPr>
              <a:t>BMP</a:t>
            </a:r>
            <a:r>
              <a:rPr lang="zh-CN" altLang="en-US">
                <a:latin typeface="Times New Roman" panose="02020603050405020304" pitchFamily="18" charset="0"/>
                <a:ea typeface="方正楷体简体" pitchFamily="2" charset="-122"/>
              </a:rPr>
              <a:t>）文件是</a:t>
            </a:r>
            <a:r>
              <a:rPr lang="en-US" altLang="zh-CN">
                <a:latin typeface="Times New Roman" panose="02020603050405020304" pitchFamily="18" charset="0"/>
                <a:ea typeface="方正楷体简体" pitchFamily="2" charset="-122"/>
              </a:rPr>
              <a:t>Windows</a:t>
            </a:r>
            <a:r>
              <a:rPr lang="zh-CN" altLang="en-US">
                <a:latin typeface="Times New Roman" panose="02020603050405020304" pitchFamily="18" charset="0"/>
                <a:ea typeface="方正楷体简体" pitchFamily="2" charset="-122"/>
              </a:rPr>
              <a:t>中采用的图形文件格式，其扩展名为</a:t>
            </a:r>
            <a:r>
              <a:rPr lang="en-US" altLang="zh-CN">
                <a:latin typeface="Times New Roman" panose="02020603050405020304" pitchFamily="18" charset="0"/>
                <a:ea typeface="方正楷体简体" pitchFamily="2" charset="-122"/>
              </a:rPr>
              <a:t>bmp</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dib</a:t>
            </a:r>
            <a:r>
              <a:rPr lang="zh-CN" altLang="en-US">
                <a:latin typeface="Times New Roman" panose="02020603050405020304" pitchFamily="18" charset="0"/>
                <a:ea typeface="方正楷体简体" pitchFamily="2" charset="-122"/>
              </a:rPr>
              <a:t>或</a:t>
            </a:r>
            <a:r>
              <a:rPr lang="en-US" altLang="zh-CN">
                <a:latin typeface="Times New Roman" panose="02020603050405020304" pitchFamily="18" charset="0"/>
                <a:ea typeface="方正楷体简体" pitchFamily="2" charset="-122"/>
              </a:rPr>
              <a:t>rle</a:t>
            </a:r>
            <a:r>
              <a:rPr lang="zh-CN" altLang="en-US">
                <a:latin typeface="Times New Roman" panose="02020603050405020304" pitchFamily="18" charset="0"/>
                <a:ea typeface="方正楷体简体" pitchFamily="2" charset="-122"/>
              </a:rPr>
              <a:t>。位图实际上是一个像素点的集合，它将图像中的每个像素的颜色进行存储，所以文件本身比较大。</a:t>
            </a:r>
          </a:p>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中，位图文件由</a:t>
            </a:r>
            <a:r>
              <a:rPr lang="en-US" altLang="zh-CN">
                <a:latin typeface="Times New Roman" panose="02020603050405020304" pitchFamily="18" charset="0"/>
                <a:ea typeface="方正楷体简体" pitchFamily="2" charset="-122"/>
              </a:rPr>
              <a:t>4</a:t>
            </a:r>
            <a:r>
              <a:rPr lang="zh-CN" altLang="en-US">
                <a:latin typeface="Times New Roman" panose="02020603050405020304" pitchFamily="18" charset="0"/>
                <a:ea typeface="方正楷体简体" pitchFamily="2" charset="-122"/>
              </a:rPr>
              <a:t>部分组成：位图文件头、位图信息头、颜色信息表和位图像素数据。下面对这</a:t>
            </a:r>
            <a:r>
              <a:rPr lang="en-US" altLang="zh-CN">
                <a:latin typeface="Times New Roman" panose="02020603050405020304" pitchFamily="18" charset="0"/>
                <a:ea typeface="方正楷体简体" pitchFamily="2" charset="-122"/>
              </a:rPr>
              <a:t>4</a:t>
            </a:r>
            <a:r>
              <a:rPr lang="zh-CN" altLang="en-US">
                <a:latin typeface="Times New Roman" panose="02020603050405020304" pitchFamily="18" charset="0"/>
                <a:ea typeface="方正楷体简体" pitchFamily="2" charset="-122"/>
              </a:rPr>
              <a:t>部分分别进行介绍。</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．位图文件头</a:t>
            </a:r>
          </a:p>
        </p:txBody>
      </p:sp>
      <p:sp>
        <p:nvSpPr>
          <p:cNvPr id="22118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位图文件头主要用于识别位图文件，其数据结构如下：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bfType</a:t>
            </a:r>
            <a:r>
              <a:rPr lang="zh-CN" altLang="en-US">
                <a:latin typeface="Times New Roman" panose="02020603050405020304" pitchFamily="18" charset="0"/>
                <a:ea typeface="方正楷体简体" pitchFamily="2" charset="-122"/>
              </a:rPr>
              <a:t>：表示文件类型，必须为</a:t>
            </a:r>
            <a:r>
              <a:rPr lang="en-US" altLang="zh-CN">
                <a:latin typeface="Times New Roman" panose="02020603050405020304" pitchFamily="18" charset="0"/>
                <a:ea typeface="方正楷体简体" pitchFamily="2" charset="-122"/>
              </a:rPr>
              <a:t>BM</a:t>
            </a:r>
            <a:r>
              <a:rPr lang="zh-CN" altLang="en-US">
                <a:latin typeface="Times New Roman" panose="02020603050405020304" pitchFamily="18" charset="0"/>
                <a:ea typeface="方正楷体简体" pitchFamily="2" charset="-122"/>
              </a:rPr>
              <a:t>。</a:t>
            </a:r>
          </a:p>
          <a:p>
            <a:pPr eaLnBrk="1" hangingPunct="1"/>
            <a:r>
              <a:rPr lang="en-US" altLang="zh-CN">
                <a:latin typeface="Times New Roman" panose="02020603050405020304" pitchFamily="18" charset="0"/>
                <a:ea typeface="方正楷体简体" pitchFamily="2" charset="-122"/>
              </a:rPr>
              <a:t>bfSize</a:t>
            </a:r>
            <a:r>
              <a:rPr lang="zh-CN" altLang="en-US">
                <a:latin typeface="Times New Roman" panose="02020603050405020304" pitchFamily="18" charset="0"/>
                <a:ea typeface="方正楷体简体" pitchFamily="2" charset="-122"/>
              </a:rPr>
              <a:t>：表示文件大小。</a:t>
            </a:r>
          </a:p>
          <a:p>
            <a:pPr eaLnBrk="1" hangingPunct="1"/>
            <a:r>
              <a:rPr lang="en-US" altLang="zh-CN">
                <a:latin typeface="Times New Roman" panose="02020603050405020304" pitchFamily="18" charset="0"/>
                <a:ea typeface="方正楷体简体" pitchFamily="2" charset="-122"/>
              </a:rPr>
              <a:t>bfReserved1</a:t>
            </a:r>
            <a:r>
              <a:rPr lang="zh-CN" altLang="en-US">
                <a:latin typeface="Times New Roman" panose="02020603050405020304" pitchFamily="18" charset="0"/>
                <a:ea typeface="方正楷体简体" pitchFamily="2" charset="-122"/>
              </a:rPr>
              <a:t>：保留，必须是</a:t>
            </a:r>
            <a:r>
              <a:rPr lang="en-US" altLang="zh-CN">
                <a:latin typeface="Times New Roman" panose="02020603050405020304" pitchFamily="18" charset="0"/>
                <a:ea typeface="方正楷体简体" pitchFamily="2" charset="-122"/>
              </a:rPr>
              <a:t>0</a:t>
            </a:r>
            <a:r>
              <a:rPr lang="zh-CN" altLang="en-US">
                <a:latin typeface="Times New Roman" panose="02020603050405020304" pitchFamily="18" charset="0"/>
                <a:ea typeface="方正楷体简体" pitchFamily="2" charset="-122"/>
              </a:rPr>
              <a:t>。</a:t>
            </a:r>
          </a:p>
          <a:p>
            <a:pPr eaLnBrk="1" hangingPunct="1"/>
            <a:r>
              <a:rPr lang="en-US" altLang="zh-CN">
                <a:latin typeface="Times New Roman" panose="02020603050405020304" pitchFamily="18" charset="0"/>
                <a:ea typeface="方正楷体简体" pitchFamily="2" charset="-122"/>
              </a:rPr>
              <a:t>bfReserved2</a:t>
            </a:r>
            <a:r>
              <a:rPr lang="zh-CN" altLang="en-US">
                <a:latin typeface="Times New Roman" panose="02020603050405020304" pitchFamily="18" charset="0"/>
                <a:ea typeface="方正楷体简体" pitchFamily="2" charset="-122"/>
              </a:rPr>
              <a:t>：保留，必须是</a:t>
            </a:r>
            <a:r>
              <a:rPr lang="en-US" altLang="zh-CN">
                <a:latin typeface="Times New Roman" panose="02020603050405020304" pitchFamily="18" charset="0"/>
                <a:ea typeface="方正楷体简体" pitchFamily="2" charset="-122"/>
              </a:rPr>
              <a:t>0</a:t>
            </a:r>
          </a:p>
          <a:p>
            <a:pPr eaLnBrk="1" hangingPunct="1"/>
            <a:r>
              <a:rPr lang="en-US" altLang="zh-CN">
                <a:latin typeface="Times New Roman" panose="02020603050405020304" pitchFamily="18" charset="0"/>
                <a:ea typeface="方正楷体简体" pitchFamily="2" charset="-122"/>
              </a:rPr>
              <a:t>bfOffBits</a:t>
            </a:r>
            <a:r>
              <a:rPr lang="zh-CN" altLang="en-US">
                <a:latin typeface="Times New Roman" panose="02020603050405020304" pitchFamily="18" charset="0"/>
                <a:ea typeface="方正楷体简体" pitchFamily="2" charset="-122"/>
              </a:rPr>
              <a:t>：表示从文件头开始到图像数据的偏移字节数。</a:t>
            </a:r>
          </a:p>
        </p:txBody>
      </p:sp>
      <p:pic>
        <p:nvPicPr>
          <p:cNvPr id="221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133600"/>
            <a:ext cx="31813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．位图信息头</a:t>
            </a:r>
          </a:p>
        </p:txBody>
      </p:sp>
      <p:sp>
        <p:nvSpPr>
          <p:cNvPr id="22221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位图信息头的数据结构如下：</a:t>
            </a:r>
          </a:p>
          <a:p>
            <a:pPr eaLnBrk="1" hangingPunct="1"/>
            <a:r>
              <a:rPr lang="en-US" altLang="zh-CN">
                <a:latin typeface="Times New Roman" panose="02020603050405020304" pitchFamily="18" charset="0"/>
                <a:ea typeface="方正楷体简体" pitchFamily="2" charset="-122"/>
              </a:rPr>
              <a:t>biSize</a:t>
            </a:r>
            <a:r>
              <a:rPr lang="zh-CN" altLang="en-US">
                <a:latin typeface="Times New Roman" panose="02020603050405020304" pitchFamily="18" charset="0"/>
                <a:ea typeface="方正楷体简体" pitchFamily="2" charset="-122"/>
              </a:rPr>
              <a:t>：表示结构的字节数。</a:t>
            </a:r>
          </a:p>
          <a:p>
            <a:pPr eaLnBrk="1" hangingPunct="1"/>
            <a:r>
              <a:rPr lang="en-US" altLang="zh-CN">
                <a:latin typeface="Times New Roman" panose="02020603050405020304" pitchFamily="18" charset="0"/>
                <a:ea typeface="方正楷体简体" pitchFamily="2" charset="-122"/>
              </a:rPr>
              <a:t>biWidth</a:t>
            </a:r>
            <a:r>
              <a:rPr lang="zh-CN" altLang="en-US">
                <a:latin typeface="Times New Roman" panose="02020603050405020304" pitchFamily="18" charset="0"/>
                <a:ea typeface="方正楷体简体" pitchFamily="2" charset="-122"/>
              </a:rPr>
              <a:t>：表示位图的宽度（像素数）。</a:t>
            </a:r>
          </a:p>
          <a:p>
            <a:pPr eaLnBrk="1" hangingPunct="1"/>
            <a:r>
              <a:rPr lang="en-US" altLang="zh-CN">
                <a:latin typeface="Times New Roman" panose="02020603050405020304" pitchFamily="18" charset="0"/>
                <a:ea typeface="方正楷体简体" pitchFamily="2" charset="-122"/>
              </a:rPr>
              <a:t>biHeight</a:t>
            </a:r>
            <a:r>
              <a:rPr lang="zh-CN" altLang="en-US">
                <a:latin typeface="Times New Roman" panose="02020603050405020304" pitchFamily="18" charset="0"/>
                <a:ea typeface="方正楷体简体" pitchFamily="2" charset="-122"/>
              </a:rPr>
              <a:t>：表示位图的高度（像素数）。</a:t>
            </a:r>
          </a:p>
          <a:p>
            <a:pPr eaLnBrk="1" hangingPunct="1"/>
            <a:r>
              <a:rPr lang="en-US" altLang="zh-CN">
                <a:latin typeface="Times New Roman" panose="02020603050405020304" pitchFamily="18" charset="0"/>
                <a:ea typeface="方正楷体简体" pitchFamily="2" charset="-122"/>
              </a:rPr>
              <a:t>biPlanes</a:t>
            </a:r>
            <a:r>
              <a:rPr lang="zh-CN" altLang="en-US">
                <a:latin typeface="Times New Roman" panose="02020603050405020304" pitchFamily="18" charset="0"/>
                <a:ea typeface="方正楷体简体" pitchFamily="2" charset="-122"/>
              </a:rPr>
              <a:t>：表示位面数，该参数必须设置为</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a:t>
            </a:r>
          </a:p>
          <a:p>
            <a:pPr eaLnBrk="1" hangingPunct="1"/>
            <a:r>
              <a:rPr lang="en-US" altLang="zh-CN">
                <a:latin typeface="Times New Roman" panose="02020603050405020304" pitchFamily="18" charset="0"/>
                <a:ea typeface="方正楷体简体" pitchFamily="2" charset="-122"/>
              </a:rPr>
              <a:t>biBitCount</a:t>
            </a:r>
            <a:r>
              <a:rPr lang="zh-CN" altLang="en-US">
                <a:latin typeface="Times New Roman" panose="02020603050405020304" pitchFamily="18" charset="0"/>
                <a:ea typeface="方正楷体简体" pitchFamily="2" charset="-122"/>
              </a:rPr>
              <a:t>：表示每个像素的位数。</a:t>
            </a:r>
          </a:p>
          <a:p>
            <a:pPr eaLnBrk="1" hangingPunct="1"/>
            <a:r>
              <a:rPr lang="en-US" altLang="zh-CN">
                <a:latin typeface="Times New Roman" panose="02020603050405020304" pitchFamily="18" charset="0"/>
                <a:ea typeface="方正楷体简体" pitchFamily="2" charset="-122"/>
              </a:rPr>
              <a:t>biCompression</a:t>
            </a:r>
            <a:r>
              <a:rPr lang="zh-CN" altLang="en-US">
                <a:latin typeface="Times New Roman" panose="02020603050405020304" pitchFamily="18" charset="0"/>
                <a:ea typeface="方正楷体简体" pitchFamily="2" charset="-122"/>
              </a:rPr>
              <a:t>：表示图像数据压缩的类型。</a:t>
            </a:r>
          </a:p>
          <a:p>
            <a:pPr eaLnBrk="1" hangingPunct="1"/>
            <a:r>
              <a:rPr lang="en-US" altLang="zh-CN">
                <a:latin typeface="Times New Roman" panose="02020603050405020304" pitchFamily="18" charset="0"/>
                <a:ea typeface="方正楷体简体" pitchFamily="2" charset="-122"/>
              </a:rPr>
              <a:t>biSizeImage</a:t>
            </a:r>
            <a:r>
              <a:rPr lang="zh-CN" altLang="en-US">
                <a:latin typeface="Times New Roman" panose="02020603050405020304" pitchFamily="18" charset="0"/>
                <a:ea typeface="方正楷体简体" pitchFamily="2" charset="-122"/>
              </a:rPr>
              <a:t>：表示图像大小（字节数）。</a:t>
            </a:r>
          </a:p>
          <a:p>
            <a:pPr eaLnBrk="1" hangingPunct="1"/>
            <a:r>
              <a:rPr lang="en-US" altLang="zh-CN">
                <a:latin typeface="Times New Roman" panose="02020603050405020304" pitchFamily="18" charset="0"/>
                <a:ea typeface="方正楷体简体" pitchFamily="2" charset="-122"/>
              </a:rPr>
              <a:t>biXPelsPerMeter</a:t>
            </a:r>
            <a:r>
              <a:rPr lang="zh-CN" altLang="en-US">
                <a:latin typeface="Times New Roman" panose="02020603050405020304" pitchFamily="18" charset="0"/>
                <a:ea typeface="方正楷体简体" pitchFamily="2" charset="-122"/>
              </a:rPr>
              <a:t>：表示设备的水平分辨率。</a:t>
            </a:r>
          </a:p>
          <a:p>
            <a:pPr eaLnBrk="1" hangingPunct="1"/>
            <a:r>
              <a:rPr lang="en-US" altLang="zh-CN">
                <a:latin typeface="Times New Roman" panose="02020603050405020304" pitchFamily="18" charset="0"/>
                <a:ea typeface="方正楷体简体" pitchFamily="2" charset="-122"/>
              </a:rPr>
              <a:t>biYPelsPerMeter</a:t>
            </a:r>
            <a:r>
              <a:rPr lang="zh-CN" altLang="en-US">
                <a:latin typeface="Times New Roman" panose="02020603050405020304" pitchFamily="18" charset="0"/>
                <a:ea typeface="方正楷体简体" pitchFamily="2" charset="-122"/>
              </a:rPr>
              <a:t>：表示设备的垂直分辨率。</a:t>
            </a:r>
          </a:p>
          <a:p>
            <a:pPr eaLnBrk="1" hangingPunct="1"/>
            <a:r>
              <a:rPr lang="en-US" altLang="zh-CN">
                <a:latin typeface="Times New Roman" panose="02020603050405020304" pitchFamily="18" charset="0"/>
                <a:ea typeface="方正楷体简体" pitchFamily="2" charset="-122"/>
              </a:rPr>
              <a:t>biClrUsed</a:t>
            </a:r>
            <a:r>
              <a:rPr lang="zh-CN" altLang="en-US">
                <a:latin typeface="Times New Roman" panose="02020603050405020304" pitchFamily="18" charset="0"/>
                <a:ea typeface="方正楷体简体" pitchFamily="2" charset="-122"/>
              </a:rPr>
              <a:t>：表示实际用到的颜色表中的颜色数。</a:t>
            </a:r>
          </a:p>
          <a:p>
            <a:pPr eaLnBrk="1" hangingPunct="1"/>
            <a:r>
              <a:rPr lang="en-US" altLang="zh-CN">
                <a:latin typeface="Times New Roman" panose="02020603050405020304" pitchFamily="18" charset="0"/>
                <a:ea typeface="方正楷体简体" pitchFamily="2" charset="-122"/>
              </a:rPr>
              <a:t>biClrImportant</a:t>
            </a:r>
            <a:r>
              <a:rPr lang="zh-CN" altLang="en-US">
                <a:latin typeface="Times New Roman" panose="02020603050405020304" pitchFamily="18" charset="0"/>
                <a:ea typeface="方正楷体简体" pitchFamily="2" charset="-122"/>
              </a:rPr>
              <a:t>：表示显示位图所需的重要颜色数。</a:t>
            </a:r>
            <a:endParaRPr lang="zh-CN" altLang="en-US"/>
          </a:p>
        </p:txBody>
      </p:sp>
      <p:pic>
        <p:nvPicPr>
          <p:cNvPr id="2222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700213"/>
            <a:ext cx="273685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a:t>
            </a:r>
            <a:r>
              <a:rPr lang="zh-CN" altLang="en-US">
                <a:latin typeface="方正大标宋简体" pitchFamily="2" charset="-122"/>
                <a:ea typeface="方正大标宋简体" pitchFamily="2" charset="-122"/>
              </a:rPr>
              <a:t>．颜色信息表</a:t>
            </a:r>
          </a:p>
        </p:txBody>
      </p:sp>
      <p:sp>
        <p:nvSpPr>
          <p:cNvPr id="22323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颜色信息表的数据结构如下：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rgbBlue</a:t>
            </a:r>
            <a:r>
              <a:rPr lang="zh-CN" altLang="en-US">
                <a:latin typeface="Times New Roman" panose="02020603050405020304" pitchFamily="18" charset="0"/>
                <a:ea typeface="方正楷体简体" pitchFamily="2" charset="-122"/>
              </a:rPr>
              <a:t>：表示蓝色值。</a:t>
            </a:r>
          </a:p>
          <a:p>
            <a:pPr eaLnBrk="1" hangingPunct="1"/>
            <a:r>
              <a:rPr lang="en-US" altLang="zh-CN">
                <a:latin typeface="Times New Roman" panose="02020603050405020304" pitchFamily="18" charset="0"/>
                <a:ea typeface="方正楷体简体" pitchFamily="2" charset="-122"/>
              </a:rPr>
              <a:t>rgbGreen</a:t>
            </a:r>
            <a:r>
              <a:rPr lang="zh-CN" altLang="en-US">
                <a:latin typeface="Times New Roman" panose="02020603050405020304" pitchFamily="18" charset="0"/>
                <a:ea typeface="方正楷体简体" pitchFamily="2" charset="-122"/>
              </a:rPr>
              <a:t>：表示绿色值。</a:t>
            </a:r>
          </a:p>
          <a:p>
            <a:pPr eaLnBrk="1" hangingPunct="1"/>
            <a:r>
              <a:rPr lang="en-US" altLang="zh-CN">
                <a:latin typeface="Times New Roman" panose="02020603050405020304" pitchFamily="18" charset="0"/>
                <a:ea typeface="方正楷体简体" pitchFamily="2" charset="-122"/>
              </a:rPr>
              <a:t>rgbRed</a:t>
            </a:r>
            <a:r>
              <a:rPr lang="zh-CN" altLang="en-US">
                <a:latin typeface="Times New Roman" panose="02020603050405020304" pitchFamily="18" charset="0"/>
                <a:ea typeface="方正楷体简体" pitchFamily="2" charset="-122"/>
              </a:rPr>
              <a:t>：表示红色值。</a:t>
            </a:r>
          </a:p>
          <a:p>
            <a:pPr eaLnBrk="1" hangingPunct="1"/>
            <a:r>
              <a:rPr lang="en-US" altLang="zh-CN">
                <a:latin typeface="Times New Roman" panose="02020603050405020304" pitchFamily="18" charset="0"/>
                <a:ea typeface="方正楷体简体" pitchFamily="2" charset="-122"/>
              </a:rPr>
              <a:t>rgbReserved</a:t>
            </a:r>
            <a:r>
              <a:rPr lang="zh-CN" altLang="en-US">
                <a:latin typeface="Times New Roman" panose="02020603050405020304" pitchFamily="18" charset="0"/>
                <a:ea typeface="方正楷体简体" pitchFamily="2" charset="-122"/>
              </a:rPr>
              <a:t>：保留，必须为</a:t>
            </a:r>
            <a:r>
              <a:rPr lang="en-US" altLang="zh-CN">
                <a:latin typeface="Times New Roman" panose="02020603050405020304" pitchFamily="18" charset="0"/>
                <a:ea typeface="方正楷体简体" pitchFamily="2" charset="-122"/>
              </a:rPr>
              <a:t>0</a:t>
            </a:r>
            <a:r>
              <a:rPr lang="zh-CN" altLang="en-US">
                <a:latin typeface="Times New Roman" panose="02020603050405020304" pitchFamily="18" charset="0"/>
                <a:ea typeface="方正楷体简体" pitchFamily="2" charset="-122"/>
              </a:rPr>
              <a:t>。</a:t>
            </a:r>
          </a:p>
        </p:txBody>
      </p:sp>
      <p:pic>
        <p:nvPicPr>
          <p:cNvPr id="223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205038"/>
            <a:ext cx="30241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a:t>
            </a:r>
            <a:r>
              <a:rPr lang="zh-CN" altLang="en-US">
                <a:latin typeface="方正大标宋简体" pitchFamily="2" charset="-122"/>
                <a:ea typeface="方正大标宋简体" pitchFamily="2" charset="-122"/>
              </a:rPr>
              <a:t>．位图信息</a:t>
            </a:r>
          </a:p>
        </p:txBody>
      </p:sp>
      <p:sp>
        <p:nvSpPr>
          <p:cNvPr id="224259" name="Rectangle 3"/>
          <p:cNvSpPr>
            <a:spLocks noGrp="1" noChangeArrowheads="1"/>
          </p:cNvSpPr>
          <p:nvPr>
            <p:ph type="body" idx="1"/>
          </p:nvPr>
        </p:nvSpPr>
        <p:spPr>
          <a:xfrm>
            <a:off x="457200" y="1600200"/>
            <a:ext cx="8229600" cy="3197225"/>
          </a:xfrm>
        </p:spPr>
        <p:txBody>
          <a:bodyPr/>
          <a:lstStyle/>
          <a:p>
            <a:pPr eaLnBrk="1" hangingPunct="1"/>
            <a:r>
              <a:rPr lang="zh-CN" altLang="en-US">
                <a:latin typeface="Times New Roman" panose="02020603050405020304" pitchFamily="18" charset="0"/>
                <a:ea typeface="方正楷体简体" pitchFamily="2" charset="-122"/>
              </a:rPr>
              <a:t>由位图信息头和颜色信息表组成了位图信息。位图信息的数据结构如下：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BmiHeader</a:t>
            </a:r>
            <a:r>
              <a:rPr lang="zh-CN" altLang="en-US">
                <a:latin typeface="Times New Roman" panose="02020603050405020304" pitchFamily="18" charset="0"/>
                <a:ea typeface="方正楷体简体" pitchFamily="2" charset="-122"/>
              </a:rPr>
              <a:t>：表示位图信息头。</a:t>
            </a:r>
          </a:p>
          <a:p>
            <a:pPr eaLnBrk="1" hangingPunct="1"/>
            <a:r>
              <a:rPr lang="en-US" altLang="zh-CN">
                <a:latin typeface="Times New Roman" panose="02020603050405020304" pitchFamily="18" charset="0"/>
                <a:ea typeface="方正楷体简体" pitchFamily="2" charset="-122"/>
              </a:rPr>
              <a:t>BmiColors</a:t>
            </a:r>
            <a:r>
              <a:rPr lang="zh-CN" altLang="en-US">
                <a:latin typeface="Times New Roman" panose="02020603050405020304" pitchFamily="18" charset="0"/>
                <a:ea typeface="方正楷体简体" pitchFamily="2" charset="-122"/>
              </a:rPr>
              <a:t>：表示颜色信息表。</a:t>
            </a:r>
          </a:p>
        </p:txBody>
      </p:sp>
      <p:pic>
        <p:nvPicPr>
          <p:cNvPr id="224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349500"/>
            <a:ext cx="4176713"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5</a:t>
            </a:r>
            <a:r>
              <a:rPr lang="zh-CN" altLang="en-US">
                <a:latin typeface="方正大标宋简体" pitchFamily="2" charset="-122"/>
                <a:ea typeface="方正大标宋简体" pitchFamily="2" charset="-122"/>
              </a:rPr>
              <a:t>．位图像素数据</a:t>
            </a:r>
          </a:p>
        </p:txBody>
      </p:sp>
      <p:sp>
        <p:nvSpPr>
          <p:cNvPr id="22528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位图像素数据是位图的主体部分，存储了位图所有的像素的数据。根据不同的位图，位图数据所占字节数也是不同的。</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9.1.2  </a:t>
            </a:r>
            <a:r>
              <a:rPr lang="zh-CN" altLang="en-US">
                <a:latin typeface="方正大标宋简体" pitchFamily="2" charset="-122"/>
                <a:ea typeface="方正大标宋简体" pitchFamily="2" charset="-122"/>
              </a:rPr>
              <a:t>在程序中显示</a:t>
            </a:r>
            <a:r>
              <a:rPr lang="en-US" altLang="zh-CN">
                <a:latin typeface="方正大标宋简体" pitchFamily="2" charset="-122"/>
                <a:ea typeface="方正大标宋简体" pitchFamily="2" charset="-122"/>
              </a:rPr>
              <a:t>BMP</a:t>
            </a:r>
            <a:r>
              <a:rPr lang="zh-CN" altLang="en-US">
                <a:latin typeface="方正大标宋简体" pitchFamily="2" charset="-122"/>
                <a:ea typeface="方正大标宋简体" pitchFamily="2" charset="-122"/>
              </a:rPr>
              <a:t>文件</a:t>
            </a:r>
          </a:p>
        </p:txBody>
      </p:sp>
      <p:sp>
        <p:nvSpPr>
          <p:cNvPr id="226307" name="Rectangle 3"/>
          <p:cNvSpPr>
            <a:spLocks noGrp="1" noChangeArrowheads="1"/>
          </p:cNvSpPr>
          <p:nvPr>
            <p:ph type="body" idx="1"/>
          </p:nvPr>
        </p:nvSpPr>
        <p:spPr/>
        <p:txBody>
          <a:bodyPr/>
          <a:lstStyle/>
          <a:p>
            <a:pPr eaLnBrk="1" hangingPunct="1"/>
            <a:r>
              <a:rPr lang="zh-CN" altLang="en-US" sz="1800">
                <a:latin typeface="Times New Roman" panose="02020603050405020304" pitchFamily="18" charset="0"/>
                <a:ea typeface="方正楷体简体" pitchFamily="2" charset="-122"/>
              </a:rPr>
              <a:t>为了美化应用程序，在编写程序时，需要加载一些图片。例如，为一个对话框添加背景。但是使用图片控件显示图片时，显示图片的大小不能随着对话框的改变而改变。为了解决这一问题，可以使用</a:t>
            </a:r>
            <a:r>
              <a:rPr lang="en-US" altLang="zh-CN" sz="1800">
                <a:latin typeface="Times New Roman" panose="02020603050405020304" pitchFamily="18" charset="0"/>
                <a:ea typeface="方正楷体简体" pitchFamily="2" charset="-122"/>
              </a:rPr>
              <a:t>CDC</a:t>
            </a:r>
            <a:r>
              <a:rPr lang="zh-CN" altLang="en-US" sz="1800">
                <a:latin typeface="Times New Roman" panose="02020603050405020304" pitchFamily="18" charset="0"/>
                <a:ea typeface="方正楷体简体" pitchFamily="2" charset="-122"/>
              </a:rPr>
              <a:t>类中的</a:t>
            </a:r>
            <a:r>
              <a:rPr lang="en-US" altLang="zh-CN" sz="1800">
                <a:latin typeface="Times New Roman" panose="02020603050405020304" pitchFamily="18" charset="0"/>
                <a:ea typeface="方正楷体简体" pitchFamily="2" charset="-122"/>
              </a:rPr>
              <a:t>StretchBlt()</a:t>
            </a:r>
            <a:r>
              <a:rPr lang="zh-CN" altLang="en-US" sz="1800">
                <a:latin typeface="Times New Roman" panose="02020603050405020304" pitchFamily="18" charset="0"/>
                <a:ea typeface="方正楷体简体" pitchFamily="2" charset="-122"/>
              </a:rPr>
              <a:t>函数。</a:t>
            </a:r>
            <a:r>
              <a:rPr lang="en-US" altLang="zh-CN" sz="1800">
                <a:latin typeface="Times New Roman" panose="02020603050405020304" pitchFamily="18" charset="0"/>
                <a:ea typeface="方正楷体简体" pitchFamily="2" charset="-122"/>
              </a:rPr>
              <a:t>StretchBlt()</a:t>
            </a:r>
            <a:r>
              <a:rPr lang="zh-CN" altLang="en-US" sz="1800">
                <a:latin typeface="Times New Roman" panose="02020603050405020304" pitchFamily="18" charset="0"/>
                <a:ea typeface="方正楷体简体" pitchFamily="2" charset="-122"/>
              </a:rPr>
              <a:t>函数的原型如下：</a:t>
            </a:r>
          </a:p>
          <a:p>
            <a:pPr eaLnBrk="1" hangingPunct="1"/>
            <a:r>
              <a:rPr lang="en-US" altLang="zh-CN" sz="1800">
                <a:latin typeface="Times New Roman" panose="02020603050405020304" pitchFamily="18" charset="0"/>
                <a:ea typeface="方正楷体简体" pitchFamily="2" charset="-122"/>
              </a:rPr>
              <a:t>x</a:t>
            </a:r>
            <a:r>
              <a:rPr lang="zh-CN" altLang="en-US" sz="1800">
                <a:latin typeface="Times New Roman" panose="02020603050405020304" pitchFamily="18" charset="0"/>
                <a:ea typeface="方正楷体简体" pitchFamily="2" charset="-122"/>
              </a:rPr>
              <a:t>：表示左上角横坐标。</a:t>
            </a:r>
          </a:p>
          <a:p>
            <a:pPr eaLnBrk="1" hangingPunct="1"/>
            <a:r>
              <a:rPr lang="en-US" altLang="zh-CN" sz="1800">
                <a:latin typeface="Times New Roman" panose="02020603050405020304" pitchFamily="18" charset="0"/>
                <a:ea typeface="方正楷体简体" pitchFamily="2" charset="-122"/>
              </a:rPr>
              <a:t>y</a:t>
            </a:r>
            <a:r>
              <a:rPr lang="zh-CN" altLang="en-US" sz="1800">
                <a:latin typeface="Times New Roman" panose="02020603050405020304" pitchFamily="18" charset="0"/>
                <a:ea typeface="方正楷体简体" pitchFamily="2" charset="-122"/>
              </a:rPr>
              <a:t>：表示左上角纵坐标。</a:t>
            </a:r>
          </a:p>
          <a:p>
            <a:pPr eaLnBrk="1" hangingPunct="1"/>
            <a:r>
              <a:rPr lang="en-US" altLang="zh-CN" sz="1800">
                <a:latin typeface="Times New Roman" panose="02020603050405020304" pitchFamily="18" charset="0"/>
                <a:ea typeface="方正楷体简体" pitchFamily="2" charset="-122"/>
              </a:rPr>
              <a:t>nWidth</a:t>
            </a:r>
            <a:r>
              <a:rPr lang="zh-CN" altLang="en-US" sz="1800">
                <a:latin typeface="Times New Roman" panose="02020603050405020304" pitchFamily="18" charset="0"/>
                <a:ea typeface="方正楷体简体" pitchFamily="2" charset="-122"/>
              </a:rPr>
              <a:t>：表示显示宽度。</a:t>
            </a:r>
          </a:p>
          <a:p>
            <a:pPr eaLnBrk="1" hangingPunct="1"/>
            <a:r>
              <a:rPr lang="en-US" altLang="zh-CN" sz="1800">
                <a:latin typeface="Times New Roman" panose="02020603050405020304" pitchFamily="18" charset="0"/>
                <a:ea typeface="方正楷体简体" pitchFamily="2" charset="-122"/>
              </a:rPr>
              <a:t>nHeight</a:t>
            </a:r>
            <a:r>
              <a:rPr lang="zh-CN" altLang="en-US" sz="1800">
                <a:latin typeface="Times New Roman" panose="02020603050405020304" pitchFamily="18" charset="0"/>
                <a:ea typeface="方正楷体简体" pitchFamily="2" charset="-122"/>
              </a:rPr>
              <a:t>：表示显示高度。</a:t>
            </a:r>
          </a:p>
          <a:p>
            <a:pPr eaLnBrk="1" hangingPunct="1"/>
            <a:r>
              <a:rPr lang="en-US" altLang="zh-CN" sz="1800">
                <a:latin typeface="Times New Roman" panose="02020603050405020304" pitchFamily="18" charset="0"/>
                <a:ea typeface="方正楷体简体" pitchFamily="2" charset="-122"/>
              </a:rPr>
              <a:t>pSrcDC</a:t>
            </a:r>
            <a:r>
              <a:rPr lang="zh-CN" altLang="en-US" sz="1800">
                <a:latin typeface="Times New Roman" panose="02020603050405020304" pitchFamily="18" charset="0"/>
                <a:ea typeface="方正楷体简体" pitchFamily="2" charset="-122"/>
              </a:rPr>
              <a:t>：表示设备环境指针。</a:t>
            </a:r>
          </a:p>
          <a:p>
            <a:pPr eaLnBrk="1" hangingPunct="1"/>
            <a:r>
              <a:rPr lang="en-US" altLang="zh-CN" sz="1800">
                <a:latin typeface="Times New Roman" panose="02020603050405020304" pitchFamily="18" charset="0"/>
                <a:ea typeface="方正楷体简体" pitchFamily="2" charset="-122"/>
              </a:rPr>
              <a:t>xSrc</a:t>
            </a:r>
            <a:r>
              <a:rPr lang="zh-CN" altLang="en-US" sz="1800">
                <a:latin typeface="Times New Roman" panose="02020603050405020304" pitchFamily="18" charset="0"/>
                <a:ea typeface="方正楷体简体" pitchFamily="2" charset="-122"/>
              </a:rPr>
              <a:t>：表示复制位图左上角横坐标。</a:t>
            </a:r>
          </a:p>
          <a:p>
            <a:pPr eaLnBrk="1" hangingPunct="1"/>
            <a:r>
              <a:rPr lang="en-US" altLang="zh-CN" sz="1800">
                <a:latin typeface="Times New Roman" panose="02020603050405020304" pitchFamily="18" charset="0"/>
                <a:ea typeface="方正楷体简体" pitchFamily="2" charset="-122"/>
              </a:rPr>
              <a:t>ySrc</a:t>
            </a:r>
            <a:r>
              <a:rPr lang="zh-CN" altLang="en-US" sz="1800">
                <a:latin typeface="Times New Roman" panose="02020603050405020304" pitchFamily="18" charset="0"/>
                <a:ea typeface="方正楷体简体" pitchFamily="2" charset="-122"/>
              </a:rPr>
              <a:t>：表示复制位图左上角纵坐标。</a:t>
            </a:r>
          </a:p>
          <a:p>
            <a:pPr eaLnBrk="1" hangingPunct="1"/>
            <a:r>
              <a:rPr lang="en-US" altLang="zh-CN" sz="1800">
                <a:latin typeface="Times New Roman" panose="02020603050405020304" pitchFamily="18" charset="0"/>
                <a:ea typeface="方正楷体简体" pitchFamily="2" charset="-122"/>
              </a:rPr>
              <a:t>nSrcWidth</a:t>
            </a:r>
            <a:r>
              <a:rPr lang="zh-CN" altLang="en-US" sz="1800">
                <a:latin typeface="Times New Roman" panose="02020603050405020304" pitchFamily="18" charset="0"/>
                <a:ea typeface="方正楷体简体" pitchFamily="2" charset="-122"/>
              </a:rPr>
              <a:t>：表示源位图宽度。</a:t>
            </a:r>
          </a:p>
          <a:p>
            <a:pPr eaLnBrk="1" hangingPunct="1"/>
            <a:r>
              <a:rPr lang="en-US" altLang="zh-CN" sz="1800">
                <a:latin typeface="Times New Roman" panose="02020603050405020304" pitchFamily="18" charset="0"/>
                <a:ea typeface="方正楷体简体" pitchFamily="2" charset="-122"/>
              </a:rPr>
              <a:t>nSrcHeight</a:t>
            </a:r>
            <a:r>
              <a:rPr lang="zh-CN" altLang="en-US" sz="1800">
                <a:latin typeface="Times New Roman" panose="02020603050405020304" pitchFamily="18" charset="0"/>
                <a:ea typeface="方正楷体简体" pitchFamily="2" charset="-122"/>
              </a:rPr>
              <a:t>：表示源位图高度。</a:t>
            </a:r>
          </a:p>
          <a:p>
            <a:pPr eaLnBrk="1" hangingPunct="1"/>
            <a:r>
              <a:rPr lang="en-US" altLang="zh-CN" sz="1800">
                <a:latin typeface="Times New Roman" panose="02020603050405020304" pitchFamily="18" charset="0"/>
                <a:ea typeface="方正楷体简体" pitchFamily="2" charset="-122"/>
              </a:rPr>
              <a:t>dwRop</a:t>
            </a:r>
            <a:r>
              <a:rPr lang="zh-CN" altLang="en-US" sz="1800">
                <a:latin typeface="Times New Roman" panose="02020603050405020304" pitchFamily="18" charset="0"/>
                <a:ea typeface="方正楷体简体" pitchFamily="2" charset="-122"/>
              </a:rPr>
              <a:t>：表示光栅运算操作类型。</a:t>
            </a:r>
          </a:p>
        </p:txBody>
      </p:sp>
      <p:pic>
        <p:nvPicPr>
          <p:cNvPr id="226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565400"/>
            <a:ext cx="3106738"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2.2  MFC</a:t>
            </a:r>
            <a:r>
              <a:rPr lang="zh-CN" altLang="en-US">
                <a:latin typeface="方正大标宋简体" pitchFamily="2" charset="-122"/>
                <a:ea typeface="方正大标宋简体" pitchFamily="2" charset="-122"/>
              </a:rPr>
              <a:t>应用程序框架分析</a:t>
            </a:r>
          </a:p>
        </p:txBody>
      </p:sp>
      <p:sp>
        <p:nvSpPr>
          <p:cNvPr id="24579" name="Rectangle 3"/>
          <p:cNvSpPr>
            <a:spLocks noGrp="1" noChangeArrowheads="1"/>
          </p:cNvSpPr>
          <p:nvPr>
            <p:ph type="body" idx="1"/>
          </p:nvPr>
        </p:nvSpPr>
        <p:spPr/>
        <p:txBody>
          <a:bodyPr/>
          <a:lstStyle/>
          <a:p>
            <a:pPr eaLnBrk="1" hangingPunct="1"/>
            <a:r>
              <a:rPr lang="zh-CN" altLang="en-US">
                <a:ea typeface="方正楷体简体" pitchFamily="2" charset="-122"/>
              </a:rPr>
              <a:t>在前面介绍过如何创建一个基于单文档的应用程序。对于如何选择性地创建基于多文档或是基于对话框的应用程序，将会在后续章节详细介绍。本节主要对</a:t>
            </a:r>
            <a:r>
              <a:rPr lang="en-US" altLang="zh-CN">
                <a:ea typeface="方正楷体简体" pitchFamily="2" charset="-122"/>
              </a:rPr>
              <a:t>MFC</a:t>
            </a:r>
            <a:r>
              <a:rPr lang="zh-CN" altLang="en-US">
                <a:ea typeface="方正楷体简体" pitchFamily="2" charset="-122"/>
              </a:rPr>
              <a:t>应用程序框进行简单的概括，使读者了解</a:t>
            </a:r>
            <a:r>
              <a:rPr lang="en-US" altLang="zh-CN">
                <a:ea typeface="方正楷体简体" pitchFamily="2" charset="-122"/>
              </a:rPr>
              <a:t>MFC</a:t>
            </a:r>
            <a:r>
              <a:rPr lang="zh-CN" altLang="en-US">
                <a:ea typeface="方正楷体简体" pitchFamily="2" charset="-122"/>
              </a:rPr>
              <a:t>应用程序框架的结构与工作机制。</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9.1.3  </a:t>
            </a:r>
            <a:r>
              <a:rPr lang="zh-CN" altLang="en-US">
                <a:latin typeface="方正大标宋简体" pitchFamily="2" charset="-122"/>
                <a:ea typeface="方正大标宋简体" pitchFamily="2" charset="-122"/>
              </a:rPr>
              <a:t>在程序中显示</a:t>
            </a:r>
            <a:r>
              <a:rPr lang="en-US" altLang="zh-CN">
                <a:latin typeface="方正大标宋简体" pitchFamily="2" charset="-122"/>
                <a:ea typeface="方正大标宋简体" pitchFamily="2" charset="-122"/>
              </a:rPr>
              <a:t>JPEG</a:t>
            </a:r>
            <a:r>
              <a:rPr lang="zh-CN" altLang="en-US">
                <a:latin typeface="方正大标宋简体" pitchFamily="2" charset="-122"/>
                <a:ea typeface="方正大标宋简体" pitchFamily="2" charset="-122"/>
              </a:rPr>
              <a:t>和</a:t>
            </a:r>
            <a:r>
              <a:rPr lang="en-US" altLang="zh-CN">
                <a:latin typeface="方正大标宋简体" pitchFamily="2" charset="-122"/>
                <a:ea typeface="方正大标宋简体" pitchFamily="2" charset="-122"/>
              </a:rPr>
              <a:t>GIF</a:t>
            </a:r>
            <a:r>
              <a:rPr lang="zh-CN" altLang="en-US">
                <a:latin typeface="方正大标宋简体" pitchFamily="2" charset="-122"/>
                <a:ea typeface="方正大标宋简体" pitchFamily="2" charset="-122"/>
              </a:rPr>
              <a:t>文件</a:t>
            </a:r>
          </a:p>
        </p:txBody>
      </p:sp>
      <p:sp>
        <p:nvSpPr>
          <p:cNvPr id="227331" name="Rectangle 3"/>
          <p:cNvSpPr>
            <a:spLocks noGrp="1" noChangeArrowheads="1"/>
          </p:cNvSpPr>
          <p:nvPr>
            <p:ph type="body" idx="1"/>
          </p:nvPr>
        </p:nvSpPr>
        <p:spPr/>
        <p:txBody>
          <a:bodyPr/>
          <a:lstStyle/>
          <a:p>
            <a:pPr eaLnBrk="1" hangingPunct="1"/>
            <a:r>
              <a:rPr lang="zh-CN" altLang="en-US" sz="1800">
                <a:latin typeface="Times New Roman" panose="02020603050405020304" pitchFamily="18" charset="0"/>
                <a:ea typeface="方正楷体简体" pitchFamily="2" charset="-122"/>
              </a:rPr>
              <a:t>在</a:t>
            </a:r>
            <a:r>
              <a:rPr lang="en-US" altLang="zh-CN" sz="1800">
                <a:latin typeface="Times New Roman" panose="02020603050405020304" pitchFamily="18" charset="0"/>
                <a:ea typeface="方正楷体简体" pitchFamily="2" charset="-122"/>
              </a:rPr>
              <a:t>Visual C++6.0</a:t>
            </a:r>
            <a:r>
              <a:rPr lang="zh-CN" altLang="en-US" sz="1800">
                <a:latin typeface="Times New Roman" panose="02020603050405020304" pitchFamily="18" charset="0"/>
                <a:ea typeface="方正楷体简体" pitchFamily="2" charset="-122"/>
              </a:rPr>
              <a:t>环境中，没有提供对</a:t>
            </a:r>
            <a:r>
              <a:rPr lang="en-US" altLang="zh-CN" sz="1800">
                <a:latin typeface="Times New Roman" panose="02020603050405020304" pitchFamily="18" charset="0"/>
                <a:ea typeface="方正楷体简体" pitchFamily="2" charset="-122"/>
              </a:rPr>
              <a:t>JPEG/GIF</a:t>
            </a:r>
            <a:r>
              <a:rPr lang="zh-CN" altLang="en-US" sz="1800">
                <a:latin typeface="Times New Roman" panose="02020603050405020304" pitchFamily="18" charset="0"/>
                <a:ea typeface="方正楷体简体" pitchFamily="2" charset="-122"/>
              </a:rPr>
              <a:t>格式文件的支持。为了能在程序中显示</a:t>
            </a:r>
            <a:r>
              <a:rPr lang="en-US" altLang="zh-CN" sz="1800">
                <a:latin typeface="Times New Roman" panose="02020603050405020304" pitchFamily="18" charset="0"/>
                <a:ea typeface="方正楷体简体" pitchFamily="2" charset="-122"/>
              </a:rPr>
              <a:t>JPEG</a:t>
            </a:r>
            <a:r>
              <a:rPr lang="zh-CN" altLang="en-US" sz="1800">
                <a:latin typeface="Times New Roman" panose="02020603050405020304" pitchFamily="18" charset="0"/>
                <a:ea typeface="方正楷体简体" pitchFamily="2" charset="-122"/>
              </a:rPr>
              <a:t>和</a:t>
            </a:r>
            <a:r>
              <a:rPr lang="en-US" altLang="zh-CN" sz="1800">
                <a:latin typeface="Times New Roman" panose="02020603050405020304" pitchFamily="18" charset="0"/>
                <a:ea typeface="方正楷体简体" pitchFamily="2" charset="-122"/>
              </a:rPr>
              <a:t>GIF</a:t>
            </a:r>
            <a:r>
              <a:rPr lang="zh-CN" altLang="en-US" sz="1800">
                <a:latin typeface="Times New Roman" panose="02020603050405020304" pitchFamily="18" charset="0"/>
                <a:ea typeface="方正楷体简体" pitchFamily="2" charset="-122"/>
              </a:rPr>
              <a:t>文件，可以通过</a:t>
            </a:r>
            <a:r>
              <a:rPr lang="en-US" altLang="zh-CN" sz="1800">
                <a:latin typeface="Times New Roman" panose="02020603050405020304" pitchFamily="18" charset="0"/>
                <a:ea typeface="方正楷体简体" pitchFamily="2" charset="-122"/>
              </a:rPr>
              <a:t>IPicture</a:t>
            </a:r>
            <a:r>
              <a:rPr lang="zh-CN" altLang="en-US" sz="1800">
                <a:latin typeface="Times New Roman" panose="02020603050405020304" pitchFamily="18" charset="0"/>
                <a:ea typeface="方正楷体简体" pitchFamily="2" charset="-122"/>
              </a:rPr>
              <a:t>接口来实现。</a:t>
            </a:r>
          </a:p>
          <a:p>
            <a:pPr eaLnBrk="1" hangingPunct="1"/>
            <a:r>
              <a:rPr lang="zh-CN" altLang="en-US" sz="1800">
                <a:latin typeface="Times New Roman" panose="02020603050405020304" pitchFamily="18" charset="0"/>
                <a:ea typeface="方正楷体简体" pitchFamily="2" charset="-122"/>
              </a:rPr>
              <a:t>利用</a:t>
            </a:r>
            <a:r>
              <a:rPr lang="en-US" altLang="zh-CN" sz="1800">
                <a:latin typeface="Times New Roman" panose="02020603050405020304" pitchFamily="18" charset="0"/>
                <a:ea typeface="方正楷体简体" pitchFamily="2" charset="-122"/>
              </a:rPr>
              <a:t>IPicture</a:t>
            </a:r>
            <a:r>
              <a:rPr lang="zh-CN" altLang="en-US" sz="1800">
                <a:latin typeface="Times New Roman" panose="02020603050405020304" pitchFamily="18" charset="0"/>
                <a:ea typeface="方正楷体简体" pitchFamily="2" charset="-122"/>
              </a:rPr>
              <a:t>接口来操作</a:t>
            </a:r>
            <a:r>
              <a:rPr lang="en-US" altLang="zh-CN" sz="1800">
                <a:latin typeface="Times New Roman" panose="02020603050405020304" pitchFamily="18" charset="0"/>
                <a:ea typeface="方正楷体简体" pitchFamily="2" charset="-122"/>
              </a:rPr>
              <a:t>JPEG/GIF</a:t>
            </a:r>
            <a:r>
              <a:rPr lang="zh-CN" altLang="en-US" sz="1800">
                <a:latin typeface="Times New Roman" panose="02020603050405020304" pitchFamily="18" charset="0"/>
                <a:ea typeface="方正楷体简体" pitchFamily="2" charset="-122"/>
              </a:rPr>
              <a:t>图像文件时，只需要调用</a:t>
            </a:r>
            <a:r>
              <a:rPr lang="en-US" altLang="zh-CN" sz="1800">
                <a:latin typeface="Times New Roman" panose="02020603050405020304" pitchFamily="18" charset="0"/>
                <a:ea typeface="方正楷体简体" pitchFamily="2" charset="-122"/>
              </a:rPr>
              <a:t>OleLoadPicture()</a:t>
            </a:r>
            <a:r>
              <a:rPr lang="zh-CN" altLang="en-US" sz="1800">
                <a:latin typeface="Times New Roman" panose="02020603050405020304" pitchFamily="18" charset="0"/>
                <a:ea typeface="方正楷体简体" pitchFamily="2" charset="-122"/>
              </a:rPr>
              <a:t>函数加载图像信息，然后调用</a:t>
            </a:r>
            <a:r>
              <a:rPr lang="en-US" altLang="zh-CN" sz="1800">
                <a:latin typeface="Times New Roman" panose="02020603050405020304" pitchFamily="18" charset="0"/>
                <a:ea typeface="方正楷体简体" pitchFamily="2" charset="-122"/>
              </a:rPr>
              <a:t>IPicture</a:t>
            </a:r>
            <a:r>
              <a:rPr lang="zh-CN" altLang="en-US" sz="1800">
                <a:latin typeface="Times New Roman" panose="02020603050405020304" pitchFamily="18" charset="0"/>
                <a:ea typeface="方正楷体简体" pitchFamily="2" charset="-122"/>
              </a:rPr>
              <a:t>的</a:t>
            </a:r>
            <a:r>
              <a:rPr lang="en-US" altLang="zh-CN" sz="1800">
                <a:latin typeface="Times New Roman" panose="02020603050405020304" pitchFamily="18" charset="0"/>
                <a:ea typeface="方正楷体简体" pitchFamily="2" charset="-122"/>
              </a:rPr>
              <a:t>Render()</a:t>
            </a:r>
            <a:r>
              <a:rPr lang="zh-CN" altLang="en-US" sz="1800">
                <a:latin typeface="Times New Roman" panose="02020603050405020304" pitchFamily="18" charset="0"/>
                <a:ea typeface="方正楷体简体" pitchFamily="2" charset="-122"/>
              </a:rPr>
              <a:t>函数绘制并显示图像。</a:t>
            </a:r>
          </a:p>
          <a:p>
            <a:pPr eaLnBrk="1" hangingPunct="1"/>
            <a:r>
              <a:rPr lang="zh-CN" altLang="en-US" sz="1800">
                <a:latin typeface="Times New Roman" panose="02020603050405020304" pitchFamily="18" charset="0"/>
                <a:ea typeface="方正楷体简体" pitchFamily="2" charset="-122"/>
              </a:rPr>
              <a:t>其中，</a:t>
            </a:r>
            <a:r>
              <a:rPr lang="en-US" altLang="zh-CN" sz="1800">
                <a:latin typeface="Times New Roman" panose="02020603050405020304" pitchFamily="18" charset="0"/>
                <a:ea typeface="方正楷体简体" pitchFamily="2" charset="-122"/>
              </a:rPr>
              <a:t>OleLoadPicture()</a:t>
            </a:r>
            <a:r>
              <a:rPr lang="zh-CN" altLang="en-US" sz="1800">
                <a:latin typeface="Times New Roman" panose="02020603050405020304" pitchFamily="18" charset="0"/>
                <a:ea typeface="方正楷体简体" pitchFamily="2" charset="-122"/>
              </a:rPr>
              <a:t>函数的原型如下：</a:t>
            </a:r>
          </a:p>
          <a:p>
            <a:pPr eaLnBrk="1" hangingPunct="1"/>
            <a:endParaRPr lang="zh-CN" altLang="en-US" sz="1800">
              <a:latin typeface="Times New Roman" panose="02020603050405020304" pitchFamily="18" charset="0"/>
              <a:ea typeface="方正楷体简体" pitchFamily="2" charset="-122"/>
            </a:endParaRPr>
          </a:p>
          <a:p>
            <a:pPr eaLnBrk="1" hangingPunct="1"/>
            <a:endParaRPr lang="zh-CN" altLang="en-US" sz="1800">
              <a:latin typeface="Times New Roman" panose="02020603050405020304" pitchFamily="18" charset="0"/>
              <a:ea typeface="方正楷体简体" pitchFamily="2" charset="-122"/>
            </a:endParaRPr>
          </a:p>
          <a:p>
            <a:pPr eaLnBrk="1" hangingPunct="1"/>
            <a:endParaRPr lang="zh-CN" altLang="en-US" sz="1800">
              <a:latin typeface="Times New Roman" panose="02020603050405020304" pitchFamily="18" charset="0"/>
              <a:ea typeface="方正楷体简体" pitchFamily="2" charset="-122"/>
            </a:endParaRPr>
          </a:p>
          <a:p>
            <a:pPr eaLnBrk="1" hangingPunct="1"/>
            <a:r>
              <a:rPr lang="en-US" altLang="zh-CN" sz="1800">
                <a:latin typeface="Times New Roman" panose="02020603050405020304" pitchFamily="18" charset="0"/>
                <a:ea typeface="方正楷体简体" pitchFamily="2" charset="-122"/>
              </a:rPr>
              <a:t>pStream</a:t>
            </a:r>
            <a:r>
              <a:rPr lang="zh-CN" altLang="en-US" sz="1800">
                <a:latin typeface="Times New Roman" panose="02020603050405020304" pitchFamily="18" charset="0"/>
                <a:ea typeface="方正楷体简体" pitchFamily="2" charset="-122"/>
              </a:rPr>
              <a:t>：表示指向包含有图像数据的流的指针。</a:t>
            </a:r>
          </a:p>
          <a:p>
            <a:pPr eaLnBrk="1" hangingPunct="1"/>
            <a:r>
              <a:rPr lang="en-US" altLang="zh-CN" sz="1800">
                <a:latin typeface="Times New Roman" panose="02020603050405020304" pitchFamily="18" charset="0"/>
                <a:ea typeface="方正楷体简体" pitchFamily="2" charset="-122"/>
              </a:rPr>
              <a:t>lSize</a:t>
            </a:r>
            <a:r>
              <a:rPr lang="zh-CN" altLang="en-US" sz="1800">
                <a:latin typeface="Times New Roman" panose="02020603050405020304" pitchFamily="18" charset="0"/>
                <a:ea typeface="方正楷体简体" pitchFamily="2" charset="-122"/>
              </a:rPr>
              <a:t>：表示从流中读取的字节数。</a:t>
            </a:r>
          </a:p>
          <a:p>
            <a:pPr eaLnBrk="1" hangingPunct="1"/>
            <a:r>
              <a:rPr lang="en-US" altLang="zh-CN" sz="1800">
                <a:latin typeface="Times New Roman" panose="02020603050405020304" pitchFamily="18" charset="0"/>
                <a:ea typeface="方正楷体简体" pitchFamily="2" charset="-122"/>
              </a:rPr>
              <a:t>fRunmode</a:t>
            </a:r>
            <a:r>
              <a:rPr lang="zh-CN" altLang="en-US" sz="1800">
                <a:latin typeface="Times New Roman" panose="02020603050405020304" pitchFamily="18" charset="0"/>
                <a:ea typeface="方正楷体简体" pitchFamily="2" charset="-122"/>
              </a:rPr>
              <a:t>：表示运行模式。</a:t>
            </a:r>
          </a:p>
          <a:p>
            <a:pPr eaLnBrk="1" hangingPunct="1"/>
            <a:r>
              <a:rPr lang="en-US" altLang="zh-CN" sz="1800">
                <a:latin typeface="Times New Roman" panose="02020603050405020304" pitchFamily="18" charset="0"/>
                <a:ea typeface="方正楷体简体" pitchFamily="2" charset="-122"/>
              </a:rPr>
              <a:t>riid</a:t>
            </a:r>
            <a:r>
              <a:rPr lang="zh-CN" altLang="en-US" sz="1800">
                <a:latin typeface="Times New Roman" panose="02020603050405020304" pitchFamily="18" charset="0"/>
                <a:ea typeface="方正楷体简体" pitchFamily="2" charset="-122"/>
              </a:rPr>
              <a:t>：表示涉及到的接口标识，描述要返回的接口指针的类型。</a:t>
            </a:r>
          </a:p>
          <a:p>
            <a:pPr eaLnBrk="1" hangingPunct="1"/>
            <a:r>
              <a:rPr lang="en-US" altLang="zh-CN" sz="1800">
                <a:latin typeface="Times New Roman" panose="02020603050405020304" pitchFamily="18" charset="0"/>
                <a:ea typeface="方正楷体简体" pitchFamily="2" charset="-122"/>
              </a:rPr>
              <a:t>ppvObj</a:t>
            </a:r>
            <a:r>
              <a:rPr lang="zh-CN" altLang="en-US" sz="1800">
                <a:latin typeface="Times New Roman" panose="02020603050405020304" pitchFamily="18" charset="0"/>
                <a:ea typeface="方正楷体简体" pitchFamily="2" charset="-122"/>
              </a:rPr>
              <a:t>：表示在</a:t>
            </a:r>
            <a:r>
              <a:rPr lang="en-US" altLang="zh-CN" sz="1800">
                <a:latin typeface="Times New Roman" panose="02020603050405020304" pitchFamily="18" charset="0"/>
                <a:ea typeface="方正楷体简体" pitchFamily="2" charset="-122"/>
              </a:rPr>
              <a:t>rrid</a:t>
            </a:r>
            <a:r>
              <a:rPr lang="zh-CN" altLang="en-US" sz="1800">
                <a:latin typeface="Times New Roman" panose="02020603050405020304" pitchFamily="18" charset="0"/>
                <a:ea typeface="方正楷体简体" pitchFamily="2" charset="-122"/>
              </a:rPr>
              <a:t>中用到的接口指针变量的地址。</a:t>
            </a:r>
          </a:p>
          <a:p>
            <a:pPr eaLnBrk="1" hangingPunct="1"/>
            <a:endParaRPr lang="en-US" altLang="zh-CN" sz="1800">
              <a:latin typeface="Times New Roman" panose="02020603050405020304" pitchFamily="18" charset="0"/>
              <a:ea typeface="方正楷体简体" pitchFamily="2" charset="-122"/>
            </a:endParaRPr>
          </a:p>
        </p:txBody>
      </p:sp>
      <p:pic>
        <p:nvPicPr>
          <p:cNvPr id="227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141663"/>
            <a:ext cx="31337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Render()</a:t>
            </a:r>
            <a:r>
              <a:rPr lang="zh-CN" altLang="en-US">
                <a:latin typeface="Times New Roman" panose="02020603050405020304" pitchFamily="18" charset="0"/>
                <a:ea typeface="方正楷体简体" pitchFamily="2" charset="-122"/>
              </a:rPr>
              <a:t>函数的原型如下：</a:t>
            </a:r>
          </a:p>
          <a:p>
            <a:pPr eaLnBrk="1" hangingPunct="1"/>
            <a:r>
              <a:rPr lang="en-US" altLang="zh-CN">
                <a:latin typeface="Times New Roman" panose="02020603050405020304" pitchFamily="18" charset="0"/>
                <a:ea typeface="方正楷体简体" pitchFamily="2" charset="-122"/>
              </a:rPr>
              <a:t>hdc</a:t>
            </a:r>
            <a:r>
              <a:rPr lang="zh-CN" altLang="en-US">
                <a:latin typeface="Times New Roman" panose="02020603050405020304" pitchFamily="18" charset="0"/>
                <a:ea typeface="方正楷体简体" pitchFamily="2" charset="-122"/>
              </a:rPr>
              <a:t>：表示设备环境句柄。</a:t>
            </a:r>
          </a:p>
          <a:p>
            <a:pPr eaLnBrk="1" hangingPunct="1"/>
            <a:r>
              <a:rPr lang="en-US" altLang="zh-CN">
                <a:latin typeface="Times New Roman" panose="02020603050405020304" pitchFamily="18" charset="0"/>
                <a:ea typeface="方正楷体简体" pitchFamily="2" charset="-122"/>
              </a:rPr>
              <a:t>x</a:t>
            </a:r>
            <a:r>
              <a:rPr lang="zh-CN" altLang="en-US">
                <a:latin typeface="Times New Roman" panose="02020603050405020304" pitchFamily="18" charset="0"/>
                <a:ea typeface="方正楷体简体" pitchFamily="2" charset="-122"/>
              </a:rPr>
              <a:t>：表示目标矩形区域左上角的</a:t>
            </a:r>
            <a:r>
              <a:rPr lang="en-US" altLang="zh-CN">
                <a:latin typeface="Times New Roman" panose="02020603050405020304" pitchFamily="18" charset="0"/>
                <a:ea typeface="方正楷体简体" pitchFamily="2" charset="-122"/>
              </a:rPr>
              <a:t>x</a:t>
            </a:r>
            <a:r>
              <a:rPr lang="zh-CN" altLang="en-US">
                <a:latin typeface="Times New Roman" panose="02020603050405020304" pitchFamily="18" charset="0"/>
                <a:ea typeface="方正楷体简体" pitchFamily="2" charset="-122"/>
              </a:rPr>
              <a:t>坐标</a:t>
            </a:r>
          </a:p>
          <a:p>
            <a:pPr eaLnBrk="1" hangingPunct="1"/>
            <a:r>
              <a:rPr lang="en-US" altLang="zh-CN">
                <a:latin typeface="Times New Roman" panose="02020603050405020304" pitchFamily="18" charset="0"/>
                <a:ea typeface="方正楷体简体" pitchFamily="2" charset="-122"/>
              </a:rPr>
              <a:t>y</a:t>
            </a:r>
            <a:r>
              <a:rPr lang="zh-CN" altLang="en-US">
                <a:latin typeface="Times New Roman" panose="02020603050405020304" pitchFamily="18" charset="0"/>
                <a:ea typeface="方正楷体简体" pitchFamily="2" charset="-122"/>
              </a:rPr>
              <a:t>：表示目标矩形区域左上角的</a:t>
            </a:r>
            <a:r>
              <a:rPr lang="en-US" altLang="zh-CN">
                <a:latin typeface="Times New Roman" panose="02020603050405020304" pitchFamily="18" charset="0"/>
                <a:ea typeface="方正楷体简体" pitchFamily="2" charset="-122"/>
              </a:rPr>
              <a:t>y</a:t>
            </a:r>
            <a:r>
              <a:rPr lang="zh-CN" altLang="en-US">
                <a:latin typeface="Times New Roman" panose="02020603050405020304" pitchFamily="18" charset="0"/>
                <a:ea typeface="方正楷体简体" pitchFamily="2" charset="-122"/>
              </a:rPr>
              <a:t>坐标</a:t>
            </a:r>
          </a:p>
          <a:p>
            <a:pPr eaLnBrk="1" hangingPunct="1"/>
            <a:r>
              <a:rPr lang="en-US" altLang="zh-CN">
                <a:latin typeface="Times New Roman" panose="02020603050405020304" pitchFamily="18" charset="0"/>
                <a:ea typeface="方正楷体简体" pitchFamily="2" charset="-122"/>
              </a:rPr>
              <a:t>cx</a:t>
            </a:r>
            <a:r>
              <a:rPr lang="zh-CN" altLang="en-US">
                <a:latin typeface="Times New Roman" panose="02020603050405020304" pitchFamily="18" charset="0"/>
                <a:ea typeface="方正楷体简体" pitchFamily="2" charset="-122"/>
              </a:rPr>
              <a:t>：表示目标矩形区域的宽度。</a:t>
            </a:r>
          </a:p>
          <a:p>
            <a:pPr eaLnBrk="1" hangingPunct="1"/>
            <a:r>
              <a:rPr lang="en-US" altLang="zh-CN">
                <a:latin typeface="Times New Roman" panose="02020603050405020304" pitchFamily="18" charset="0"/>
                <a:ea typeface="方正楷体简体" pitchFamily="2" charset="-122"/>
              </a:rPr>
              <a:t>cy</a:t>
            </a:r>
            <a:r>
              <a:rPr lang="zh-CN" altLang="en-US">
                <a:latin typeface="Times New Roman" panose="02020603050405020304" pitchFamily="18" charset="0"/>
                <a:ea typeface="方正楷体简体" pitchFamily="2" charset="-122"/>
              </a:rPr>
              <a:t>：表示目标矩形区域的高度。</a:t>
            </a:r>
          </a:p>
          <a:p>
            <a:pPr eaLnBrk="1" hangingPunct="1"/>
            <a:r>
              <a:rPr lang="en-US" altLang="zh-CN">
                <a:latin typeface="Times New Roman" panose="02020603050405020304" pitchFamily="18" charset="0"/>
                <a:ea typeface="方正楷体简体" pitchFamily="2" charset="-122"/>
              </a:rPr>
              <a:t>xSrc</a:t>
            </a:r>
            <a:r>
              <a:rPr lang="zh-CN" altLang="en-US">
                <a:latin typeface="Times New Roman" panose="02020603050405020304" pitchFamily="18" charset="0"/>
                <a:ea typeface="方正楷体简体" pitchFamily="2" charset="-122"/>
              </a:rPr>
              <a:t>：表示源图像的水平偏移。</a:t>
            </a:r>
          </a:p>
          <a:p>
            <a:pPr eaLnBrk="1" hangingPunct="1"/>
            <a:r>
              <a:rPr lang="en-US" altLang="zh-CN">
                <a:latin typeface="Times New Roman" panose="02020603050405020304" pitchFamily="18" charset="0"/>
                <a:ea typeface="方正楷体简体" pitchFamily="2" charset="-122"/>
              </a:rPr>
              <a:t>ySrc</a:t>
            </a:r>
            <a:r>
              <a:rPr lang="zh-CN" altLang="en-US">
                <a:latin typeface="Times New Roman" panose="02020603050405020304" pitchFamily="18" charset="0"/>
                <a:ea typeface="方正楷体简体" pitchFamily="2" charset="-122"/>
              </a:rPr>
              <a:t>：表示源图像的垂直偏移。</a:t>
            </a:r>
          </a:p>
          <a:p>
            <a:pPr eaLnBrk="1" hangingPunct="1"/>
            <a:r>
              <a:rPr lang="en-US" altLang="zh-CN">
                <a:latin typeface="Times New Roman" panose="02020603050405020304" pitchFamily="18" charset="0"/>
                <a:ea typeface="方正楷体简体" pitchFamily="2" charset="-122"/>
              </a:rPr>
              <a:t>cxSrc</a:t>
            </a:r>
            <a:r>
              <a:rPr lang="zh-CN" altLang="en-US">
                <a:latin typeface="Times New Roman" panose="02020603050405020304" pitchFamily="18" charset="0"/>
                <a:ea typeface="方正楷体简体" pitchFamily="2" charset="-122"/>
              </a:rPr>
              <a:t>：表示源图像上水平拷贝的数量。</a:t>
            </a:r>
          </a:p>
          <a:p>
            <a:pPr eaLnBrk="1" hangingPunct="1"/>
            <a:r>
              <a:rPr lang="en-US" altLang="zh-CN">
                <a:latin typeface="Times New Roman" panose="02020603050405020304" pitchFamily="18" charset="0"/>
                <a:ea typeface="方正楷体简体" pitchFamily="2" charset="-122"/>
              </a:rPr>
              <a:t>cySrc</a:t>
            </a:r>
            <a:r>
              <a:rPr lang="zh-CN" altLang="en-US">
                <a:latin typeface="Times New Roman" panose="02020603050405020304" pitchFamily="18" charset="0"/>
                <a:ea typeface="方正楷体简体" pitchFamily="2" charset="-122"/>
              </a:rPr>
              <a:t>：表示源图像上垂直拷贝的数量。</a:t>
            </a:r>
          </a:p>
          <a:p>
            <a:pPr eaLnBrk="1" hangingPunct="1"/>
            <a:r>
              <a:rPr lang="en-US" altLang="zh-CN">
                <a:latin typeface="Times New Roman" panose="02020603050405020304" pitchFamily="18" charset="0"/>
                <a:ea typeface="方正楷体简体" pitchFamily="2" charset="-122"/>
              </a:rPr>
              <a:t>prcWBounds</a:t>
            </a:r>
            <a:r>
              <a:rPr lang="zh-CN" altLang="en-US">
                <a:latin typeface="Times New Roman" panose="02020603050405020304" pitchFamily="18" charset="0"/>
                <a:ea typeface="方正楷体简体" pitchFamily="2" charset="-122"/>
              </a:rPr>
              <a:t>：表示指向目标图元设备环境句柄的指针。</a:t>
            </a:r>
          </a:p>
        </p:txBody>
      </p:sp>
      <p:pic>
        <p:nvPicPr>
          <p:cNvPr id="2283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700213"/>
            <a:ext cx="3455988"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9.2  </a:t>
            </a:r>
            <a:r>
              <a:rPr lang="zh-CN" altLang="en-US">
                <a:latin typeface="方正大标宋简体" pitchFamily="2" charset="-122"/>
                <a:ea typeface="方正大标宋简体" pitchFamily="2" charset="-122"/>
              </a:rPr>
              <a:t>音频媒体</a:t>
            </a:r>
          </a:p>
        </p:txBody>
      </p:sp>
      <p:sp>
        <p:nvSpPr>
          <p:cNvPr id="22937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在音频文件中，</a:t>
            </a:r>
            <a:r>
              <a:rPr lang="en-US" altLang="zh-CN">
                <a:latin typeface="Times New Roman" panose="02020603050405020304" pitchFamily="18" charset="0"/>
                <a:ea typeface="方正楷体简体" pitchFamily="2" charset="-122"/>
              </a:rPr>
              <a:t>WAVE</a:t>
            </a:r>
            <a:r>
              <a:rPr lang="zh-CN" altLang="en-US">
                <a:latin typeface="Times New Roman" panose="02020603050405020304" pitchFamily="18" charset="0"/>
                <a:ea typeface="方正楷体简体" pitchFamily="2" charset="-122"/>
              </a:rPr>
              <a:t>格式的音频文件是比较常用的类型。本节主要介绍了如何在应用程序中播放</a:t>
            </a:r>
            <a:r>
              <a:rPr lang="en-US" altLang="zh-CN">
                <a:latin typeface="Times New Roman" panose="02020603050405020304" pitchFamily="18" charset="0"/>
                <a:ea typeface="方正楷体简体" pitchFamily="2" charset="-122"/>
              </a:rPr>
              <a:t>WAVE</a:t>
            </a:r>
            <a:r>
              <a:rPr lang="zh-CN" altLang="en-US">
                <a:latin typeface="Times New Roman" panose="02020603050405020304" pitchFamily="18" charset="0"/>
                <a:ea typeface="方正楷体简体" pitchFamily="2" charset="-122"/>
              </a:rPr>
              <a:t>资源和</a:t>
            </a:r>
            <a:r>
              <a:rPr lang="en-US" altLang="zh-CN">
                <a:latin typeface="Times New Roman" panose="02020603050405020304" pitchFamily="18" charset="0"/>
                <a:ea typeface="方正楷体简体" pitchFamily="2" charset="-122"/>
              </a:rPr>
              <a:t>WAVE</a:t>
            </a:r>
            <a:r>
              <a:rPr lang="zh-CN" altLang="en-US">
                <a:latin typeface="Times New Roman" panose="02020603050405020304" pitchFamily="18" charset="0"/>
                <a:ea typeface="方正楷体简体" pitchFamily="2" charset="-122"/>
              </a:rPr>
              <a:t>文件，并对调整音量大小进行了简单介绍。</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9.2.1  </a:t>
            </a:r>
            <a:r>
              <a:rPr lang="zh-CN" altLang="en-US">
                <a:latin typeface="方正大标宋简体" pitchFamily="2" charset="-122"/>
                <a:ea typeface="方正大标宋简体" pitchFamily="2" charset="-122"/>
              </a:rPr>
              <a:t>播放</a:t>
            </a:r>
            <a:r>
              <a:rPr lang="en-US" altLang="zh-CN">
                <a:latin typeface="方正大标宋简体" pitchFamily="2" charset="-122"/>
                <a:ea typeface="方正大标宋简体" pitchFamily="2" charset="-122"/>
              </a:rPr>
              <a:t>WAVE</a:t>
            </a:r>
            <a:r>
              <a:rPr lang="zh-CN" altLang="en-US">
                <a:latin typeface="方正大标宋简体" pitchFamily="2" charset="-122"/>
                <a:ea typeface="方正大标宋简体" pitchFamily="2" charset="-122"/>
              </a:rPr>
              <a:t>资源</a:t>
            </a:r>
          </a:p>
        </p:txBody>
      </p:sp>
      <p:sp>
        <p:nvSpPr>
          <p:cNvPr id="23040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在应用程序中播放</a:t>
            </a:r>
            <a:r>
              <a:rPr lang="en-US" altLang="zh-CN">
                <a:latin typeface="Times New Roman" panose="02020603050405020304" pitchFamily="18" charset="0"/>
                <a:ea typeface="方正楷体简体" pitchFamily="2" charset="-122"/>
              </a:rPr>
              <a:t>WAVE</a:t>
            </a:r>
            <a:r>
              <a:rPr lang="zh-CN" altLang="en-US">
                <a:latin typeface="Times New Roman" panose="02020603050405020304" pitchFamily="18" charset="0"/>
                <a:ea typeface="方正楷体简体" pitchFamily="2" charset="-122"/>
              </a:rPr>
              <a:t>资源时，需要用到以下几个步骤：</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）调用</a:t>
            </a:r>
            <a:r>
              <a:rPr lang="en-US" altLang="zh-CN">
                <a:latin typeface="Times New Roman" panose="02020603050405020304" pitchFamily="18" charset="0"/>
                <a:ea typeface="方正楷体简体" pitchFamily="2" charset="-122"/>
              </a:rPr>
              <a:t>FindResource()</a:t>
            </a:r>
            <a:r>
              <a:rPr lang="zh-CN" altLang="en-US">
                <a:latin typeface="Times New Roman" panose="02020603050405020304" pitchFamily="18" charset="0"/>
                <a:ea typeface="方正楷体简体" pitchFamily="2" charset="-122"/>
              </a:rPr>
              <a:t>函数搜索指定的音频资源。该函数的原型如下：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hModule</a:t>
            </a:r>
            <a:r>
              <a:rPr lang="zh-CN" altLang="en-US">
                <a:latin typeface="Times New Roman" panose="02020603050405020304" pitchFamily="18" charset="0"/>
                <a:ea typeface="方正楷体简体" pitchFamily="2" charset="-122"/>
              </a:rPr>
              <a:t>：表示资源模块句柄。</a:t>
            </a:r>
          </a:p>
          <a:p>
            <a:pPr eaLnBrk="1" hangingPunct="1"/>
            <a:r>
              <a:rPr lang="en-US" altLang="zh-CN">
                <a:latin typeface="Times New Roman" panose="02020603050405020304" pitchFamily="18" charset="0"/>
                <a:ea typeface="方正楷体简体" pitchFamily="2" charset="-122"/>
              </a:rPr>
              <a:t>lpName</a:t>
            </a:r>
            <a:r>
              <a:rPr lang="zh-CN" altLang="en-US">
                <a:latin typeface="Times New Roman" panose="02020603050405020304" pitchFamily="18" charset="0"/>
                <a:ea typeface="方正楷体简体" pitchFamily="2" charset="-122"/>
              </a:rPr>
              <a:t>：表示资源名称。</a:t>
            </a:r>
          </a:p>
          <a:p>
            <a:pPr eaLnBrk="1" hangingPunct="1"/>
            <a:r>
              <a:rPr lang="en-US" altLang="zh-CN">
                <a:latin typeface="Times New Roman" panose="02020603050405020304" pitchFamily="18" charset="0"/>
                <a:ea typeface="方正楷体简体" pitchFamily="2" charset="-122"/>
              </a:rPr>
              <a:t>lpType</a:t>
            </a:r>
            <a:r>
              <a:rPr lang="zh-CN" altLang="en-US">
                <a:latin typeface="Times New Roman" panose="02020603050405020304" pitchFamily="18" charset="0"/>
                <a:ea typeface="方正楷体简体" pitchFamily="2" charset="-122"/>
              </a:rPr>
              <a:t>：表示资源类型。</a:t>
            </a:r>
          </a:p>
          <a:p>
            <a:pPr eaLnBrk="1" hangingPunct="1"/>
            <a:endParaRPr lang="en-US" altLang="zh-CN">
              <a:latin typeface="Times New Roman" panose="02020603050405020304" pitchFamily="18" charset="0"/>
              <a:ea typeface="方正楷体简体" pitchFamily="2" charset="-122"/>
            </a:endParaRPr>
          </a:p>
        </p:txBody>
      </p:sp>
      <p:pic>
        <p:nvPicPr>
          <p:cNvPr id="230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565400"/>
            <a:ext cx="28098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9.2.1  </a:t>
            </a:r>
            <a:r>
              <a:rPr lang="zh-CN" altLang="en-US">
                <a:latin typeface="方正大标宋简体" pitchFamily="2" charset="-122"/>
                <a:ea typeface="方正大标宋简体" pitchFamily="2" charset="-122"/>
              </a:rPr>
              <a:t>播放</a:t>
            </a:r>
            <a:r>
              <a:rPr lang="en-US" altLang="zh-CN">
                <a:latin typeface="方正大标宋简体" pitchFamily="2" charset="-122"/>
                <a:ea typeface="方正大标宋简体" pitchFamily="2" charset="-122"/>
              </a:rPr>
              <a:t>WAVE</a:t>
            </a:r>
            <a:r>
              <a:rPr lang="zh-CN" altLang="en-US">
                <a:latin typeface="方正大标宋简体" pitchFamily="2" charset="-122"/>
                <a:ea typeface="方正大标宋简体" pitchFamily="2" charset="-122"/>
              </a:rPr>
              <a:t>资源</a:t>
            </a:r>
          </a:p>
        </p:txBody>
      </p:sp>
      <p:sp>
        <p:nvSpPr>
          <p:cNvPr id="23142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）调用</a:t>
            </a:r>
            <a:r>
              <a:rPr lang="en-US" altLang="zh-CN">
                <a:latin typeface="Times New Roman" panose="02020603050405020304" pitchFamily="18" charset="0"/>
                <a:ea typeface="方正楷体简体" pitchFamily="2" charset="-122"/>
              </a:rPr>
              <a:t>LoadResource()</a:t>
            </a:r>
            <a:r>
              <a:rPr lang="zh-CN" altLang="en-US">
                <a:latin typeface="Times New Roman" panose="02020603050405020304" pitchFamily="18" charset="0"/>
                <a:ea typeface="方正楷体简体" pitchFamily="2" charset="-122"/>
              </a:rPr>
              <a:t>加载资源到存储器。该函数的原型如下：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hModule</a:t>
            </a:r>
            <a:r>
              <a:rPr lang="zh-CN" altLang="en-US">
                <a:latin typeface="Times New Roman" panose="02020603050405020304" pitchFamily="18" charset="0"/>
                <a:ea typeface="方正楷体简体" pitchFamily="2" charset="-122"/>
              </a:rPr>
              <a:t>：表示资源模块句柄。</a:t>
            </a:r>
          </a:p>
          <a:p>
            <a:pPr eaLnBrk="1" hangingPunct="1"/>
            <a:r>
              <a:rPr lang="en-US" altLang="zh-CN">
                <a:latin typeface="Times New Roman" panose="02020603050405020304" pitchFamily="18" charset="0"/>
                <a:ea typeface="方正楷体简体" pitchFamily="2" charset="-122"/>
              </a:rPr>
              <a:t>hResInfo</a:t>
            </a:r>
            <a:r>
              <a:rPr lang="zh-CN" altLang="en-US">
                <a:latin typeface="Times New Roman" panose="02020603050405020304" pitchFamily="18" charset="0"/>
                <a:ea typeface="方正楷体简体" pitchFamily="2" charset="-122"/>
              </a:rPr>
              <a:t>：表示资源句柄。</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）调用</a:t>
            </a:r>
            <a:r>
              <a:rPr lang="en-US" altLang="zh-CN">
                <a:latin typeface="Times New Roman" panose="02020603050405020304" pitchFamily="18" charset="0"/>
                <a:ea typeface="方正楷体简体" pitchFamily="2" charset="-122"/>
              </a:rPr>
              <a:t>LockResource()</a:t>
            </a:r>
            <a:r>
              <a:rPr lang="zh-CN" altLang="en-US">
                <a:latin typeface="Times New Roman" panose="02020603050405020304" pitchFamily="18" charset="0"/>
                <a:ea typeface="方正楷体简体" pitchFamily="2" charset="-122"/>
              </a:rPr>
              <a:t>函数获取资源句柄。该函数的原型如下：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LockResource</a:t>
            </a:r>
            <a:r>
              <a:rPr lang="zh-CN" altLang="en-US">
                <a:latin typeface="Times New Roman" panose="02020603050405020304" pitchFamily="18" charset="0"/>
                <a:ea typeface="方正楷体简体" pitchFamily="2" charset="-122"/>
              </a:rPr>
              <a:t>：表示要锁定的资源句柄。</a:t>
            </a:r>
          </a:p>
          <a:p>
            <a:pPr eaLnBrk="1" hangingPunct="1"/>
            <a:endParaRPr lang="zh-CN" altLang="en-US">
              <a:latin typeface="Times New Roman" panose="02020603050405020304" pitchFamily="18" charset="0"/>
              <a:ea typeface="方正楷体简体" pitchFamily="2" charset="-122"/>
            </a:endParaRPr>
          </a:p>
          <a:p>
            <a:pPr eaLnBrk="1" hangingPunct="1"/>
            <a:endParaRPr lang="en-US" altLang="zh-CN">
              <a:latin typeface="Times New Roman" panose="02020603050405020304" pitchFamily="18" charset="0"/>
              <a:ea typeface="方正楷体简体" pitchFamily="2" charset="-122"/>
            </a:endParaRPr>
          </a:p>
        </p:txBody>
      </p:sp>
      <p:pic>
        <p:nvPicPr>
          <p:cNvPr id="231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30956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314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860800"/>
            <a:ext cx="32400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9.2.1  </a:t>
            </a:r>
            <a:r>
              <a:rPr lang="zh-CN" altLang="en-US">
                <a:latin typeface="方正大标宋简体" pitchFamily="2" charset="-122"/>
                <a:ea typeface="方正大标宋简体" pitchFamily="2" charset="-122"/>
              </a:rPr>
              <a:t>播放</a:t>
            </a:r>
            <a:r>
              <a:rPr lang="en-US" altLang="zh-CN">
                <a:latin typeface="方正大标宋简体" pitchFamily="2" charset="-122"/>
                <a:ea typeface="方正大标宋简体" pitchFamily="2" charset="-122"/>
              </a:rPr>
              <a:t>WAVE</a:t>
            </a:r>
            <a:r>
              <a:rPr lang="zh-CN" altLang="en-US">
                <a:latin typeface="方正大标宋简体" pitchFamily="2" charset="-122"/>
                <a:ea typeface="方正大标宋简体" pitchFamily="2" charset="-122"/>
              </a:rPr>
              <a:t>资源</a:t>
            </a:r>
          </a:p>
        </p:txBody>
      </p:sp>
      <p:sp>
        <p:nvSpPr>
          <p:cNvPr id="23245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4</a:t>
            </a:r>
            <a:r>
              <a:rPr lang="zh-CN" altLang="en-US">
                <a:latin typeface="Times New Roman" panose="02020603050405020304" pitchFamily="18" charset="0"/>
                <a:ea typeface="方正楷体简体" pitchFamily="2" charset="-122"/>
              </a:rPr>
              <a:t>）调用</a:t>
            </a:r>
            <a:r>
              <a:rPr lang="en-US" altLang="zh-CN">
                <a:latin typeface="Times New Roman" panose="02020603050405020304" pitchFamily="18" charset="0"/>
                <a:ea typeface="方正楷体简体" pitchFamily="2" charset="-122"/>
              </a:rPr>
              <a:t>sndPlaySound()</a:t>
            </a:r>
            <a:r>
              <a:rPr lang="zh-CN" altLang="en-US">
                <a:latin typeface="Times New Roman" panose="02020603050405020304" pitchFamily="18" charset="0"/>
                <a:ea typeface="方正楷体简体" pitchFamily="2" charset="-122"/>
              </a:rPr>
              <a:t>函数播放</a:t>
            </a:r>
            <a:r>
              <a:rPr lang="en-US" altLang="zh-CN">
                <a:latin typeface="Times New Roman" panose="02020603050405020304" pitchFamily="18" charset="0"/>
                <a:ea typeface="方正楷体简体" pitchFamily="2" charset="-122"/>
              </a:rPr>
              <a:t>WAVE</a:t>
            </a:r>
            <a:r>
              <a:rPr lang="zh-CN" altLang="en-US">
                <a:latin typeface="Times New Roman" panose="02020603050405020304" pitchFamily="18" charset="0"/>
                <a:ea typeface="方正楷体简体" pitchFamily="2" charset="-122"/>
              </a:rPr>
              <a:t>资源。该函数的原型如下：</a:t>
            </a: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lpszSound</a:t>
            </a:r>
            <a:r>
              <a:rPr lang="zh-CN" altLang="en-US">
                <a:latin typeface="Times New Roman" panose="02020603050405020304" pitchFamily="18" charset="0"/>
                <a:ea typeface="方正楷体简体" pitchFamily="2" charset="-122"/>
              </a:rPr>
              <a:t>：表示要播放的资源字符串。</a:t>
            </a:r>
          </a:p>
          <a:p>
            <a:pPr eaLnBrk="1" hangingPunct="1"/>
            <a:r>
              <a:rPr lang="en-US" altLang="zh-CN">
                <a:latin typeface="Times New Roman" panose="02020603050405020304" pitchFamily="18" charset="0"/>
                <a:ea typeface="方正楷体简体" pitchFamily="2" charset="-122"/>
              </a:rPr>
              <a:t>fuSound</a:t>
            </a:r>
            <a:r>
              <a:rPr lang="zh-CN" altLang="en-US">
                <a:latin typeface="Times New Roman" panose="02020603050405020304" pitchFamily="18" charset="0"/>
                <a:ea typeface="方正楷体简体" pitchFamily="2" charset="-122"/>
              </a:rPr>
              <a:t>：表示如何播放声音的标志。该参数的取值如下表所示。</a:t>
            </a:r>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en-US" altLang="zh-CN"/>
          </a:p>
        </p:txBody>
      </p:sp>
      <p:pic>
        <p:nvPicPr>
          <p:cNvPr id="23245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060575"/>
            <a:ext cx="454183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324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357563"/>
            <a:ext cx="727392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9.2.1  </a:t>
            </a:r>
            <a:r>
              <a:rPr lang="zh-CN" altLang="en-US">
                <a:latin typeface="方正大标宋简体" pitchFamily="2" charset="-122"/>
                <a:ea typeface="方正大标宋简体" pitchFamily="2" charset="-122"/>
              </a:rPr>
              <a:t>播放</a:t>
            </a:r>
            <a:r>
              <a:rPr lang="en-US" altLang="zh-CN">
                <a:latin typeface="方正大标宋简体" pitchFamily="2" charset="-122"/>
                <a:ea typeface="方正大标宋简体" pitchFamily="2" charset="-122"/>
              </a:rPr>
              <a:t>WAVE</a:t>
            </a:r>
            <a:r>
              <a:rPr lang="zh-CN" altLang="en-US">
                <a:latin typeface="方正大标宋简体" pitchFamily="2" charset="-122"/>
                <a:ea typeface="方正大标宋简体" pitchFamily="2" charset="-122"/>
              </a:rPr>
              <a:t>资源</a:t>
            </a:r>
          </a:p>
        </p:txBody>
      </p:sp>
      <p:sp>
        <p:nvSpPr>
          <p:cNvPr id="23347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5</a:t>
            </a:r>
            <a:r>
              <a:rPr lang="zh-CN" altLang="en-US">
                <a:latin typeface="Times New Roman" panose="02020603050405020304" pitchFamily="18" charset="0"/>
                <a:ea typeface="方正楷体简体" pitchFamily="2" charset="-122"/>
              </a:rPr>
              <a:t>）调用</a:t>
            </a:r>
            <a:r>
              <a:rPr lang="en-US" altLang="zh-CN">
                <a:latin typeface="Times New Roman" panose="02020603050405020304" pitchFamily="18" charset="0"/>
                <a:ea typeface="方正楷体简体" pitchFamily="2" charset="-122"/>
              </a:rPr>
              <a:t>FreeResource()</a:t>
            </a:r>
            <a:r>
              <a:rPr lang="zh-CN" altLang="en-US">
                <a:latin typeface="Times New Roman" panose="02020603050405020304" pitchFamily="18" charset="0"/>
                <a:ea typeface="方正楷体简体" pitchFamily="2" charset="-122"/>
              </a:rPr>
              <a:t>函数释放资源句柄。该函数的原型如下：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hglbResource</a:t>
            </a:r>
            <a:r>
              <a:rPr lang="zh-CN" altLang="en-US">
                <a:latin typeface="Times New Roman" panose="02020603050405020304" pitchFamily="18" charset="0"/>
                <a:ea typeface="方正楷体简体" pitchFamily="2" charset="-122"/>
              </a:rPr>
              <a:t>：表示要释放的资源句柄。</a:t>
            </a:r>
          </a:p>
          <a:p>
            <a:pPr eaLnBrk="1" hangingPunct="1"/>
            <a:endParaRPr lang="en-US" altLang="zh-CN"/>
          </a:p>
        </p:txBody>
      </p:sp>
      <p:pic>
        <p:nvPicPr>
          <p:cNvPr id="233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133600"/>
            <a:ext cx="3384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9.2.2  </a:t>
            </a:r>
            <a:r>
              <a:rPr lang="zh-CN" altLang="en-US">
                <a:latin typeface="方正大标宋简体" pitchFamily="2" charset="-122"/>
                <a:ea typeface="方正大标宋简体" pitchFamily="2" charset="-122"/>
              </a:rPr>
              <a:t>播放</a:t>
            </a:r>
            <a:r>
              <a:rPr lang="en-US" altLang="zh-CN">
                <a:latin typeface="方正大标宋简体" pitchFamily="2" charset="-122"/>
                <a:ea typeface="方正大标宋简体" pitchFamily="2" charset="-122"/>
              </a:rPr>
              <a:t>WAVE</a:t>
            </a:r>
            <a:r>
              <a:rPr lang="zh-CN" altLang="en-US">
                <a:latin typeface="方正大标宋简体" pitchFamily="2" charset="-122"/>
                <a:ea typeface="方正大标宋简体" pitchFamily="2" charset="-122"/>
              </a:rPr>
              <a:t>文件</a:t>
            </a:r>
          </a:p>
        </p:txBody>
      </p:sp>
      <p:sp>
        <p:nvSpPr>
          <p:cNvPr id="234499"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WAVE</a:t>
            </a:r>
            <a:r>
              <a:rPr lang="zh-CN" altLang="en-US">
                <a:latin typeface="Times New Roman" panose="02020603050405020304" pitchFamily="18" charset="0"/>
                <a:ea typeface="方正楷体简体" pitchFamily="2" charset="-122"/>
              </a:rPr>
              <a:t>音频文件是比较常用的音频文件。在</a:t>
            </a:r>
            <a:r>
              <a:rPr lang="en-US" altLang="zh-CN">
                <a:latin typeface="Times New Roman" panose="02020603050405020304" pitchFamily="18" charset="0"/>
                <a:ea typeface="方正楷体简体" pitchFamily="2" charset="-122"/>
              </a:rPr>
              <a:t>9.2.1</a:t>
            </a:r>
            <a:r>
              <a:rPr lang="zh-CN" altLang="en-US">
                <a:latin typeface="Times New Roman" panose="02020603050405020304" pitchFamily="18" charset="0"/>
                <a:ea typeface="方正楷体简体" pitchFamily="2" charset="-122"/>
              </a:rPr>
              <a:t>节中，是当载入并获取音频资源的句柄后调用</a:t>
            </a:r>
            <a:r>
              <a:rPr lang="en-US" altLang="zh-CN">
                <a:latin typeface="Times New Roman" panose="02020603050405020304" pitchFamily="18" charset="0"/>
                <a:ea typeface="方正楷体简体" pitchFamily="2" charset="-122"/>
              </a:rPr>
              <a:t>sndPlaySound()</a:t>
            </a:r>
            <a:r>
              <a:rPr lang="zh-CN" altLang="en-US">
                <a:latin typeface="Times New Roman" panose="02020603050405020304" pitchFamily="18" charset="0"/>
                <a:ea typeface="方正楷体简体" pitchFamily="2" charset="-122"/>
              </a:rPr>
              <a:t>函数进行播放。其实，播放</a:t>
            </a:r>
            <a:r>
              <a:rPr lang="en-US" altLang="zh-CN">
                <a:latin typeface="Times New Roman" panose="02020603050405020304" pitchFamily="18" charset="0"/>
                <a:ea typeface="方正楷体简体" pitchFamily="2" charset="-122"/>
              </a:rPr>
              <a:t>WAVE</a:t>
            </a:r>
            <a:r>
              <a:rPr lang="zh-CN" altLang="en-US">
                <a:latin typeface="Times New Roman" panose="02020603050405020304" pitchFamily="18" charset="0"/>
                <a:ea typeface="方正楷体简体" pitchFamily="2" charset="-122"/>
              </a:rPr>
              <a:t>音频文件的方式有多种，可以使用</a:t>
            </a:r>
            <a:r>
              <a:rPr lang="en-US" altLang="zh-CN">
                <a:latin typeface="Times New Roman" panose="02020603050405020304" pitchFamily="18" charset="0"/>
                <a:ea typeface="方正楷体简体" pitchFamily="2" charset="-122"/>
              </a:rPr>
              <a:t>sndPlaySound()</a:t>
            </a:r>
            <a:r>
              <a:rPr lang="zh-CN" altLang="en-US">
                <a:latin typeface="Times New Roman" panose="02020603050405020304" pitchFamily="18" charset="0"/>
                <a:ea typeface="方正楷体简体" pitchFamily="2" charset="-122"/>
              </a:rPr>
              <a:t>函数直接进行播放。</a:t>
            </a:r>
          </a:p>
          <a:p>
            <a:pPr eaLnBrk="1" hangingPunct="1"/>
            <a:r>
              <a:rPr lang="en-US" altLang="zh-CN"/>
              <a:t>【</a:t>
            </a:r>
            <a:r>
              <a:rPr lang="zh-CN" altLang="en-US"/>
              <a:t>示例</a:t>
            </a:r>
            <a:r>
              <a:rPr lang="en-US" altLang="zh-CN"/>
              <a:t>9-4】</a:t>
            </a:r>
            <a:r>
              <a:rPr lang="zh-CN" altLang="en-US"/>
              <a:t>使用</a:t>
            </a:r>
            <a:r>
              <a:rPr lang="en-US" altLang="zh-CN"/>
              <a:t>sndPlaySound()</a:t>
            </a:r>
            <a:r>
              <a:rPr lang="zh-CN" altLang="en-US"/>
              <a:t>函数直接进行播放。修改程序</a:t>
            </a:r>
            <a:r>
              <a:rPr lang="en-US" altLang="zh-CN"/>
              <a:t>CSample0903Dlg</a:t>
            </a:r>
            <a:r>
              <a:rPr lang="zh-CN" altLang="en-US"/>
              <a:t>中的</a:t>
            </a:r>
            <a:r>
              <a:rPr lang="en-US" altLang="zh-CN"/>
              <a:t>OnPlay()</a:t>
            </a:r>
            <a:r>
              <a:rPr lang="zh-CN" altLang="en-US"/>
              <a:t>函数。</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运行程序</a:t>
            </a:r>
            <a:r>
              <a:rPr lang="en-US" altLang="zh-CN">
                <a:latin typeface="Times New Roman" panose="02020603050405020304" pitchFamily="18" charset="0"/>
                <a:ea typeface="方正楷体简体" pitchFamily="2" charset="-122"/>
              </a:rPr>
              <a:t>sample0903</a:t>
            </a:r>
            <a:r>
              <a:rPr lang="zh-CN" altLang="en-US">
                <a:latin typeface="Times New Roman" panose="02020603050405020304" pitchFamily="18" charset="0"/>
                <a:ea typeface="方正楷体简体" pitchFamily="2" charset="-122"/>
              </a:rPr>
              <a:t>，和没有修改前的效果相同。</a:t>
            </a:r>
          </a:p>
        </p:txBody>
      </p:sp>
      <p:pic>
        <p:nvPicPr>
          <p:cNvPr id="2345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716338"/>
            <a:ext cx="71120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9.3.3  </a:t>
            </a:r>
            <a:r>
              <a:rPr lang="zh-CN" altLang="en-US">
                <a:latin typeface="方正大标宋简体" pitchFamily="2" charset="-122"/>
                <a:ea typeface="方正大标宋简体" pitchFamily="2" charset="-122"/>
              </a:rPr>
              <a:t>音量大小控制实现原理</a:t>
            </a:r>
          </a:p>
        </p:txBody>
      </p:sp>
      <p:sp>
        <p:nvSpPr>
          <p:cNvPr id="23552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音量控制是多媒体应用的主要部分。为了实现对音量的控制，微软提供了一些与</a:t>
            </a:r>
            <a:r>
              <a:rPr lang="en-US" altLang="zh-CN">
                <a:latin typeface="Times New Roman" panose="02020603050405020304" pitchFamily="18" charset="0"/>
                <a:ea typeface="方正楷体简体" pitchFamily="2" charset="-122"/>
              </a:rPr>
              <a:t>Mixer</a:t>
            </a:r>
            <a:r>
              <a:rPr lang="zh-CN" altLang="en-US">
                <a:latin typeface="Times New Roman" panose="02020603050405020304" pitchFamily="18" charset="0"/>
                <a:ea typeface="方正楷体简体" pitchFamily="2" charset="-122"/>
              </a:rPr>
              <a:t>（混音器）</a:t>
            </a:r>
            <a:r>
              <a:rPr lang="en-US" altLang="zh-CN">
                <a:latin typeface="Times New Roman" panose="02020603050405020304" pitchFamily="18" charset="0"/>
                <a:ea typeface="方正楷体简体" pitchFamily="2" charset="-122"/>
              </a:rPr>
              <a:t>API</a:t>
            </a:r>
            <a:r>
              <a:rPr lang="zh-CN" altLang="en-US">
                <a:latin typeface="Times New Roman" panose="02020603050405020304" pitchFamily="18" charset="0"/>
                <a:ea typeface="方正楷体简体" pitchFamily="2" charset="-122"/>
              </a:rPr>
              <a:t>函数。下面对音量大小控制实现过程做简单介绍。</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）通过</a:t>
            </a:r>
            <a:r>
              <a:rPr lang="en-US" altLang="zh-CN">
                <a:latin typeface="Times New Roman" panose="02020603050405020304" pitchFamily="18" charset="0"/>
                <a:ea typeface="方正楷体简体" pitchFamily="2" charset="-122"/>
              </a:rPr>
              <a:t>mixerOpen()</a:t>
            </a:r>
            <a:r>
              <a:rPr lang="zh-CN" altLang="en-US">
                <a:latin typeface="Times New Roman" panose="02020603050405020304" pitchFamily="18" charset="0"/>
                <a:ea typeface="方正楷体简体" pitchFamily="2" charset="-122"/>
              </a:rPr>
              <a:t>函数，可以打开指定的混音器设置。该函数的原型如下：</a:t>
            </a:r>
          </a:p>
          <a:p>
            <a:pPr eaLnBrk="1" hangingPunct="1"/>
            <a:r>
              <a:rPr lang="en-US" altLang="zh-CN">
                <a:latin typeface="Times New Roman" panose="02020603050405020304" pitchFamily="18" charset="0"/>
                <a:ea typeface="方正楷体简体" pitchFamily="2" charset="-122"/>
              </a:rPr>
              <a:t>phmx</a:t>
            </a:r>
            <a:r>
              <a:rPr lang="zh-CN" altLang="en-US">
                <a:latin typeface="Times New Roman" panose="02020603050405020304" pitchFamily="18" charset="0"/>
                <a:ea typeface="方正楷体简体" pitchFamily="2" charset="-122"/>
              </a:rPr>
              <a:t>：返回已经打开的混音设备的标识句柄。</a:t>
            </a:r>
          </a:p>
          <a:p>
            <a:pPr eaLnBrk="1" hangingPunct="1"/>
            <a:r>
              <a:rPr lang="en-US" altLang="zh-CN">
                <a:latin typeface="Times New Roman" panose="02020603050405020304" pitchFamily="18" charset="0"/>
                <a:ea typeface="方正楷体简体" pitchFamily="2" charset="-122"/>
              </a:rPr>
              <a:t>uMxId</a:t>
            </a:r>
            <a:r>
              <a:rPr lang="zh-CN" altLang="en-US">
                <a:latin typeface="Times New Roman" panose="02020603050405020304" pitchFamily="18" charset="0"/>
                <a:ea typeface="方正楷体简体" pitchFamily="2" charset="-122"/>
              </a:rPr>
              <a:t>：指定要打开的混音器设备标识。</a:t>
            </a:r>
          </a:p>
          <a:p>
            <a:pPr eaLnBrk="1" hangingPunct="1"/>
            <a:r>
              <a:rPr lang="en-US" altLang="zh-CN">
                <a:latin typeface="Times New Roman" panose="02020603050405020304" pitchFamily="18" charset="0"/>
                <a:ea typeface="方正楷体简体" pitchFamily="2" charset="-122"/>
              </a:rPr>
              <a:t>dwCallback</a:t>
            </a:r>
            <a:r>
              <a:rPr lang="zh-CN" altLang="en-US">
                <a:latin typeface="Times New Roman" panose="02020603050405020304" pitchFamily="18" charset="0"/>
                <a:ea typeface="方正楷体简体" pitchFamily="2" charset="-122"/>
              </a:rPr>
              <a:t>：指定调用窗口句柄。</a:t>
            </a:r>
          </a:p>
          <a:p>
            <a:pPr eaLnBrk="1" hangingPunct="1"/>
            <a:r>
              <a:rPr lang="en-US" altLang="zh-CN">
                <a:latin typeface="Times New Roman" panose="02020603050405020304" pitchFamily="18" charset="0"/>
                <a:ea typeface="方正楷体简体" pitchFamily="2" charset="-122"/>
              </a:rPr>
              <a:t>dwInstance</a:t>
            </a:r>
            <a:r>
              <a:rPr lang="zh-CN" altLang="en-US">
                <a:latin typeface="Times New Roman" panose="02020603050405020304" pitchFamily="18" charset="0"/>
                <a:ea typeface="方正楷体简体" pitchFamily="2" charset="-122"/>
              </a:rPr>
              <a:t>：指定调用实例句柄。</a:t>
            </a:r>
          </a:p>
          <a:p>
            <a:pPr eaLnBrk="1" hangingPunct="1"/>
            <a:r>
              <a:rPr lang="en-US" altLang="zh-CN">
                <a:latin typeface="Times New Roman" panose="02020603050405020304" pitchFamily="18" charset="0"/>
                <a:ea typeface="方正楷体简体" pitchFamily="2" charset="-122"/>
              </a:rPr>
              <a:t>fdwOpen</a:t>
            </a:r>
            <a:r>
              <a:rPr lang="zh-CN" altLang="en-US">
                <a:latin typeface="Times New Roman" panose="02020603050405020304" pitchFamily="18" charset="0"/>
                <a:ea typeface="方正楷体简体" pitchFamily="2" charset="-122"/>
              </a:rPr>
              <a:t>：表示设备打开标志。</a:t>
            </a:r>
          </a:p>
        </p:txBody>
      </p:sp>
      <p:pic>
        <p:nvPicPr>
          <p:cNvPr id="235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076700"/>
            <a:ext cx="3960813"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）调用</a:t>
            </a:r>
            <a:r>
              <a:rPr lang="en-US" altLang="zh-CN">
                <a:latin typeface="Times New Roman" panose="02020603050405020304" pitchFamily="18" charset="0"/>
                <a:ea typeface="方正楷体简体" pitchFamily="2" charset="-122"/>
              </a:rPr>
              <a:t>mixerGetLineInfo()</a:t>
            </a:r>
            <a:r>
              <a:rPr lang="zh-CN" altLang="en-US">
                <a:latin typeface="Times New Roman" panose="02020603050405020304" pitchFamily="18" charset="0"/>
                <a:ea typeface="方正楷体简体" pitchFamily="2" charset="-122"/>
              </a:rPr>
              <a:t>函数获取混音器设备指定的线路信息。该函数的原型如下：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hmxobj</a:t>
            </a:r>
            <a:r>
              <a:rPr lang="zh-CN" altLang="en-US">
                <a:latin typeface="Times New Roman" panose="02020603050405020304" pitchFamily="18" charset="0"/>
                <a:ea typeface="方正楷体简体" pitchFamily="2" charset="-122"/>
              </a:rPr>
              <a:t>：用于指定音频线路的混音器设备对象句柄。</a:t>
            </a:r>
          </a:p>
          <a:p>
            <a:pPr eaLnBrk="1" hangingPunct="1"/>
            <a:r>
              <a:rPr lang="en-US" altLang="zh-CN">
                <a:latin typeface="Times New Roman" panose="02020603050405020304" pitchFamily="18" charset="0"/>
                <a:ea typeface="方正楷体简体" pitchFamily="2" charset="-122"/>
              </a:rPr>
              <a:t>pmxl</a:t>
            </a:r>
            <a:r>
              <a:rPr lang="zh-CN" altLang="en-US">
                <a:latin typeface="Times New Roman" panose="02020603050405020304" pitchFamily="18" charset="0"/>
                <a:ea typeface="方正楷体简体" pitchFamily="2" charset="-122"/>
              </a:rPr>
              <a:t>：表示</a:t>
            </a:r>
            <a:r>
              <a:rPr lang="en-US" altLang="zh-CN">
                <a:latin typeface="Times New Roman" panose="02020603050405020304" pitchFamily="18" charset="0"/>
                <a:ea typeface="方正楷体简体" pitchFamily="2" charset="-122"/>
              </a:rPr>
              <a:t>MIXERLINE</a:t>
            </a:r>
            <a:r>
              <a:rPr lang="zh-CN" altLang="en-US">
                <a:latin typeface="Times New Roman" panose="02020603050405020304" pitchFamily="18" charset="0"/>
                <a:ea typeface="方正楷体简体" pitchFamily="2" charset="-122"/>
              </a:rPr>
              <a:t>结构对象。</a:t>
            </a:r>
          </a:p>
          <a:p>
            <a:pPr eaLnBrk="1" hangingPunct="1"/>
            <a:r>
              <a:rPr lang="en-US" altLang="zh-CN">
                <a:latin typeface="Times New Roman" panose="02020603050405020304" pitchFamily="18" charset="0"/>
                <a:ea typeface="方正楷体简体" pitchFamily="2" charset="-122"/>
              </a:rPr>
              <a:t>fdwInfo</a:t>
            </a:r>
            <a:r>
              <a:rPr lang="zh-CN" altLang="en-US">
                <a:latin typeface="Times New Roman" panose="02020603050405020304" pitchFamily="18" charset="0"/>
                <a:ea typeface="方正楷体简体" pitchFamily="2" charset="-122"/>
              </a:rPr>
              <a:t>：用于指定要获取的信息标志。</a:t>
            </a:r>
          </a:p>
          <a:p>
            <a:pPr eaLnBrk="1" hangingPunct="1"/>
            <a:endParaRPr lang="en-US" altLang="zh-CN"/>
          </a:p>
        </p:txBody>
      </p:sp>
      <p:pic>
        <p:nvPicPr>
          <p:cNvPr id="236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420938"/>
            <a:ext cx="29527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2.2.1  </a:t>
            </a:r>
            <a:r>
              <a:rPr lang="zh-CN" altLang="en-US">
                <a:latin typeface="方正大标宋简体" pitchFamily="2" charset="-122"/>
                <a:ea typeface="方正大标宋简体" pitchFamily="2" charset="-122"/>
              </a:rPr>
              <a:t>入口函数</a:t>
            </a:r>
          </a:p>
        </p:txBody>
      </p:sp>
      <p:sp>
        <p:nvSpPr>
          <p:cNvPr id="25603" name="Rectangle 3"/>
          <p:cNvSpPr>
            <a:spLocks noGrp="1" noChangeArrowheads="1"/>
          </p:cNvSpPr>
          <p:nvPr>
            <p:ph type="body" idx="1"/>
          </p:nvPr>
        </p:nvSpPr>
        <p:spPr/>
        <p:txBody>
          <a:bodyPr/>
          <a:lstStyle/>
          <a:p>
            <a:pPr eaLnBrk="1" hangingPunct="1"/>
            <a:r>
              <a:rPr lang="zh-CN" altLang="en-US">
                <a:ea typeface="方正楷体简体" pitchFamily="2" charset="-122"/>
              </a:rPr>
              <a:t>入口函数就是指一个程序的入口点。</a:t>
            </a:r>
            <a:r>
              <a:rPr lang="en-US" altLang="zh-CN">
                <a:ea typeface="方正楷体简体" pitchFamily="2" charset="-122"/>
              </a:rPr>
              <a:t>WinMain</a:t>
            </a:r>
            <a:r>
              <a:rPr lang="zh-CN" altLang="en-US">
                <a:ea typeface="方正楷体简体" pitchFamily="2" charset="-122"/>
              </a:rPr>
              <a:t>函数是</a:t>
            </a:r>
            <a:r>
              <a:rPr lang="en-US" altLang="zh-CN">
                <a:ea typeface="方正楷体简体" pitchFamily="2" charset="-122"/>
              </a:rPr>
              <a:t>Windows</a:t>
            </a:r>
            <a:r>
              <a:rPr lang="zh-CN" altLang="en-US">
                <a:ea typeface="方正楷体简体" pitchFamily="2" charset="-122"/>
              </a:rPr>
              <a:t>程序的入口函数。为了便于讲解，首先要创建一个</a:t>
            </a:r>
            <a:r>
              <a:rPr lang="en-US" altLang="zh-CN">
                <a:ea typeface="方正楷体简体" pitchFamily="2" charset="-122"/>
              </a:rPr>
              <a:t>MFC</a:t>
            </a:r>
            <a:r>
              <a:rPr lang="zh-CN" altLang="en-US">
                <a:ea typeface="方正楷体简体" pitchFamily="2" charset="-122"/>
              </a:rPr>
              <a:t>应用程序，程序名命名为</a:t>
            </a:r>
            <a:r>
              <a:rPr lang="en-US" altLang="zh-CN">
                <a:ea typeface="方正楷体简体" pitchFamily="2" charset="-122"/>
              </a:rPr>
              <a:t>sample0201</a:t>
            </a:r>
            <a:r>
              <a:rPr lang="zh-CN" altLang="en-US">
                <a:ea typeface="方正楷体简体" pitchFamily="2" charset="-122"/>
              </a:rPr>
              <a:t>。具体创建步骤不再详细介绍。</a:t>
            </a:r>
          </a:p>
          <a:p>
            <a:pPr eaLnBrk="1" hangingPunct="1"/>
            <a:r>
              <a:rPr lang="zh-CN" altLang="en-US">
                <a:ea typeface="方正楷体简体" pitchFamily="2" charset="-122"/>
              </a:rPr>
              <a:t>从创建好的</a:t>
            </a:r>
            <a:r>
              <a:rPr lang="en-US" altLang="zh-CN">
                <a:ea typeface="方正楷体简体" pitchFamily="2" charset="-122"/>
              </a:rPr>
              <a:t>sample0201</a:t>
            </a:r>
            <a:r>
              <a:rPr lang="zh-CN" altLang="en-US">
                <a:ea typeface="方正楷体简体" pitchFamily="2" charset="-122"/>
              </a:rPr>
              <a:t>程序中，并不能找到</a:t>
            </a:r>
            <a:r>
              <a:rPr lang="en-US" altLang="zh-CN">
                <a:ea typeface="方正楷体简体" pitchFamily="2" charset="-122"/>
              </a:rPr>
              <a:t>WinMain</a:t>
            </a:r>
            <a:r>
              <a:rPr lang="zh-CN" altLang="en-US">
                <a:ea typeface="方正楷体简体" pitchFamily="2" charset="-122"/>
              </a:rPr>
              <a:t>函数。这是因为典型</a:t>
            </a:r>
            <a:r>
              <a:rPr lang="en-US" altLang="zh-CN">
                <a:ea typeface="方正楷体简体" pitchFamily="2" charset="-122"/>
              </a:rPr>
              <a:t>Windows</a:t>
            </a:r>
            <a:r>
              <a:rPr lang="zh-CN" altLang="en-US">
                <a:ea typeface="方正楷体简体" pitchFamily="2" charset="-122"/>
              </a:rPr>
              <a:t>程序的大部分初始化工作都是标准化的，因此把</a:t>
            </a:r>
            <a:r>
              <a:rPr lang="en-US" altLang="zh-CN">
                <a:ea typeface="方正楷体简体" pitchFamily="2" charset="-122"/>
              </a:rPr>
              <a:t>WinMain</a:t>
            </a:r>
            <a:r>
              <a:rPr lang="zh-CN" altLang="en-US">
                <a:ea typeface="方正楷体简体" pitchFamily="2" charset="-122"/>
              </a:rPr>
              <a:t>函数隐藏在应用程序的框架中。当一个程序编译时，会自动将该函数链接到程序中。</a:t>
            </a:r>
          </a:p>
          <a:p>
            <a:pPr eaLnBrk="1" hangingPunct="1"/>
            <a:r>
              <a:rPr lang="zh-CN" altLang="en-US">
                <a:ea typeface="方正楷体简体" pitchFamily="2" charset="-122"/>
              </a:rPr>
              <a:t>在计算机中找到</a:t>
            </a:r>
            <a:r>
              <a:rPr lang="en-US" altLang="zh-CN">
                <a:ea typeface="方正楷体简体" pitchFamily="2" charset="-122"/>
              </a:rPr>
              <a:t>Visual C++</a:t>
            </a:r>
            <a:r>
              <a:rPr lang="zh-CN" altLang="en-US">
                <a:ea typeface="方正楷体简体" pitchFamily="2" charset="-122"/>
              </a:rPr>
              <a:t>的安装目录，笔者安装在</a:t>
            </a:r>
            <a:r>
              <a:rPr lang="en-US" altLang="zh-CN">
                <a:ea typeface="方正楷体简体" pitchFamily="2" charset="-122"/>
              </a:rPr>
              <a:t>F</a:t>
            </a:r>
            <a:r>
              <a:rPr lang="zh-CN" altLang="en-US">
                <a:ea typeface="方正楷体简体" pitchFamily="2" charset="-122"/>
              </a:rPr>
              <a:t>盘，则按照下面这个路径依次打开文件夹，“</a:t>
            </a:r>
            <a:r>
              <a:rPr lang="en-US" altLang="zh-CN">
                <a:ea typeface="方正楷体简体" pitchFamily="2" charset="-122"/>
              </a:rPr>
              <a:t>F:\Program Files\Microsoft Visual Studio\VC98\MFC\SRC”</a:t>
            </a:r>
            <a:r>
              <a:rPr lang="zh-CN" altLang="en-US">
                <a:ea typeface="方正楷体简体" pitchFamily="2" charset="-122"/>
              </a:rPr>
              <a:t>。打开后，会发现一个源文件“</a:t>
            </a:r>
            <a:r>
              <a:rPr lang="en-US" altLang="zh-CN">
                <a:ea typeface="方正楷体简体" pitchFamily="2" charset="-122"/>
              </a:rPr>
              <a:t>WinMain.cpp”</a:t>
            </a:r>
            <a:r>
              <a:rPr lang="zh-CN" altLang="en-US">
                <a:ea typeface="方正楷体简体" pitchFamily="2" charset="-122"/>
              </a:rPr>
              <a:t>。该文件中则定义了</a:t>
            </a:r>
            <a:r>
              <a:rPr lang="en-US" altLang="zh-CN">
                <a:ea typeface="方正楷体简体" pitchFamily="2" charset="-122"/>
              </a:rPr>
              <a:t>MFC</a:t>
            </a:r>
            <a:r>
              <a:rPr lang="zh-CN" altLang="en-US">
                <a:ea typeface="方正楷体简体" pitchFamily="2" charset="-122"/>
              </a:rPr>
              <a:t>应用程序的入口函数</a:t>
            </a:r>
            <a:r>
              <a:rPr lang="en-US" altLang="zh-CN">
                <a:ea typeface="方正楷体简体" pitchFamily="2" charset="-122"/>
              </a:rPr>
              <a:t>AfxWinMain</a:t>
            </a:r>
            <a:r>
              <a:rPr lang="zh-CN" altLang="en-US">
                <a:ea typeface="方正楷体简体" pitchFamily="2" charset="-122"/>
              </a:rPr>
              <a:t>。文件的源代码如下：</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）调用</a:t>
            </a:r>
            <a:r>
              <a:rPr lang="en-US" altLang="zh-CN">
                <a:latin typeface="Times New Roman" panose="02020603050405020304" pitchFamily="18" charset="0"/>
                <a:ea typeface="方正楷体简体" pitchFamily="2" charset="-122"/>
              </a:rPr>
              <a:t>mixerGetLineControls()</a:t>
            </a:r>
            <a:r>
              <a:rPr lang="zh-CN" altLang="en-US">
                <a:latin typeface="Times New Roman" panose="02020603050405020304" pitchFamily="18" charset="0"/>
                <a:ea typeface="方正楷体简体" pitchFamily="2" charset="-122"/>
              </a:rPr>
              <a:t>函数获取关联音频线路的一个或多个控件器。该函数的原型如下：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hmxobj</a:t>
            </a:r>
            <a:r>
              <a:rPr lang="zh-CN" altLang="en-US">
                <a:latin typeface="Times New Roman" panose="02020603050405020304" pitchFamily="18" charset="0"/>
                <a:ea typeface="方正楷体简体" pitchFamily="2" charset="-122"/>
              </a:rPr>
              <a:t>：指定要查询的混音器设备对象句柄。</a:t>
            </a:r>
          </a:p>
          <a:p>
            <a:pPr eaLnBrk="1" hangingPunct="1"/>
            <a:r>
              <a:rPr lang="en-US" altLang="zh-CN">
                <a:latin typeface="Times New Roman" panose="02020603050405020304" pitchFamily="18" charset="0"/>
                <a:ea typeface="方正楷体简体" pitchFamily="2" charset="-122"/>
              </a:rPr>
              <a:t>pmxlc</a:t>
            </a:r>
            <a:r>
              <a:rPr lang="zh-CN" altLang="en-US">
                <a:latin typeface="Times New Roman" panose="02020603050405020304" pitchFamily="18" charset="0"/>
                <a:ea typeface="方正楷体简体" pitchFamily="2" charset="-122"/>
              </a:rPr>
              <a:t>：表示</a:t>
            </a:r>
            <a:r>
              <a:rPr lang="en-US" altLang="zh-CN">
                <a:latin typeface="Times New Roman" panose="02020603050405020304" pitchFamily="18" charset="0"/>
                <a:ea typeface="方正楷体简体" pitchFamily="2" charset="-122"/>
              </a:rPr>
              <a:t>MIXERLINECONTROLS</a:t>
            </a:r>
            <a:r>
              <a:rPr lang="zh-CN" altLang="en-US">
                <a:latin typeface="Times New Roman" panose="02020603050405020304" pitchFamily="18" charset="0"/>
                <a:ea typeface="方正楷体简体" pitchFamily="2" charset="-122"/>
              </a:rPr>
              <a:t>结构对象。</a:t>
            </a:r>
          </a:p>
          <a:p>
            <a:pPr eaLnBrk="1" hangingPunct="1"/>
            <a:r>
              <a:rPr lang="en-US" altLang="zh-CN">
                <a:latin typeface="Times New Roman" panose="02020603050405020304" pitchFamily="18" charset="0"/>
                <a:ea typeface="方正楷体简体" pitchFamily="2" charset="-122"/>
              </a:rPr>
              <a:t>fdwControls</a:t>
            </a:r>
            <a:r>
              <a:rPr lang="zh-CN" altLang="en-US">
                <a:latin typeface="Times New Roman" panose="02020603050405020304" pitchFamily="18" charset="0"/>
                <a:ea typeface="方正楷体简体" pitchFamily="2" charset="-122"/>
              </a:rPr>
              <a:t>：指定要获取的信息标志。</a:t>
            </a:r>
          </a:p>
          <a:p>
            <a:pPr eaLnBrk="1" hangingPunct="1"/>
            <a:endParaRPr lang="en-US" altLang="zh-CN"/>
          </a:p>
        </p:txBody>
      </p:sp>
      <p:pic>
        <p:nvPicPr>
          <p:cNvPr id="237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349500"/>
            <a:ext cx="345598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endParaRPr lang="zh-CN" altLang="zh-CN"/>
          </a:p>
        </p:txBody>
      </p:sp>
      <p:sp>
        <p:nvSpPr>
          <p:cNvPr id="23859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4</a:t>
            </a:r>
            <a:r>
              <a:rPr lang="zh-CN" altLang="en-US">
                <a:latin typeface="Times New Roman" panose="02020603050405020304" pitchFamily="18" charset="0"/>
                <a:ea typeface="方正楷体简体" pitchFamily="2" charset="-122"/>
              </a:rPr>
              <a:t>）调用</a:t>
            </a:r>
            <a:r>
              <a:rPr lang="en-US" altLang="zh-CN">
                <a:latin typeface="Times New Roman" panose="02020603050405020304" pitchFamily="18" charset="0"/>
                <a:ea typeface="方正楷体简体" pitchFamily="2" charset="-122"/>
              </a:rPr>
              <a:t>mixerSetControlDetails()</a:t>
            </a:r>
            <a:r>
              <a:rPr lang="zh-CN" altLang="en-US">
                <a:latin typeface="Times New Roman" panose="02020603050405020304" pitchFamily="18" charset="0"/>
                <a:ea typeface="方正楷体简体" pitchFamily="2" charset="-122"/>
              </a:rPr>
              <a:t>函数获取指定控制器的详细信息。该函数的原型如下：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hmxobj</a:t>
            </a:r>
            <a:r>
              <a:rPr lang="zh-CN" altLang="en-US">
                <a:latin typeface="Times New Roman" panose="02020603050405020304" pitchFamily="18" charset="0"/>
                <a:ea typeface="方正楷体简体" pitchFamily="2" charset="-122"/>
              </a:rPr>
              <a:t>：指定要查询的混合器设备对象句柄。</a:t>
            </a:r>
          </a:p>
          <a:p>
            <a:pPr eaLnBrk="1" hangingPunct="1"/>
            <a:r>
              <a:rPr lang="en-US" altLang="zh-CN">
                <a:latin typeface="Times New Roman" panose="02020603050405020304" pitchFamily="18" charset="0"/>
                <a:ea typeface="方正楷体简体" pitchFamily="2" charset="-122"/>
              </a:rPr>
              <a:t>pmxcd</a:t>
            </a:r>
            <a:r>
              <a:rPr lang="zh-CN" altLang="en-US">
                <a:latin typeface="Times New Roman" panose="02020603050405020304" pitchFamily="18" charset="0"/>
                <a:ea typeface="方正楷体简体" pitchFamily="2" charset="-122"/>
              </a:rPr>
              <a:t>：表示</a:t>
            </a:r>
            <a:r>
              <a:rPr lang="en-US" altLang="zh-CN">
                <a:latin typeface="Times New Roman" panose="02020603050405020304" pitchFamily="18" charset="0"/>
                <a:ea typeface="方正楷体简体" pitchFamily="2" charset="-122"/>
              </a:rPr>
              <a:t>MIXERCONTROLDETAILS</a:t>
            </a:r>
            <a:r>
              <a:rPr lang="zh-CN" altLang="en-US">
                <a:latin typeface="Times New Roman" panose="02020603050405020304" pitchFamily="18" charset="0"/>
                <a:ea typeface="方正楷体简体" pitchFamily="2" charset="-122"/>
              </a:rPr>
              <a:t>结构对象。</a:t>
            </a:r>
          </a:p>
          <a:p>
            <a:pPr eaLnBrk="1" hangingPunct="1"/>
            <a:r>
              <a:rPr lang="en-US" altLang="zh-CN">
                <a:latin typeface="Times New Roman" panose="02020603050405020304" pitchFamily="18" charset="0"/>
                <a:ea typeface="方正楷体简体" pitchFamily="2" charset="-122"/>
              </a:rPr>
              <a:t>fdwDetails</a:t>
            </a:r>
            <a:r>
              <a:rPr lang="zh-CN" altLang="en-US">
                <a:latin typeface="Times New Roman" panose="02020603050405020304" pitchFamily="18" charset="0"/>
                <a:ea typeface="方正楷体简体" pitchFamily="2" charset="-122"/>
              </a:rPr>
              <a:t>：指定要获取的信息标志。</a:t>
            </a:r>
          </a:p>
          <a:p>
            <a:pPr eaLnBrk="1" hangingPunct="1"/>
            <a:endParaRPr lang="en-US" altLang="zh-CN"/>
          </a:p>
        </p:txBody>
      </p:sp>
      <p:pic>
        <p:nvPicPr>
          <p:cNvPr id="2385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28956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endParaRPr lang="zh-CN" altLang="zh-CN"/>
          </a:p>
        </p:txBody>
      </p:sp>
      <p:sp>
        <p:nvSpPr>
          <p:cNvPr id="23961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5</a:t>
            </a:r>
            <a:r>
              <a:rPr lang="zh-CN" altLang="en-US">
                <a:latin typeface="Times New Roman" panose="02020603050405020304" pitchFamily="18" charset="0"/>
                <a:ea typeface="方正楷体简体" pitchFamily="2" charset="-122"/>
              </a:rPr>
              <a:t>）调用</a:t>
            </a:r>
            <a:r>
              <a:rPr lang="en-US" altLang="zh-CN">
                <a:latin typeface="Times New Roman" panose="02020603050405020304" pitchFamily="18" charset="0"/>
                <a:ea typeface="方正楷体简体" pitchFamily="2" charset="-122"/>
              </a:rPr>
              <a:t>mixerSetControlDetails()</a:t>
            </a:r>
            <a:r>
              <a:rPr lang="zh-CN" altLang="en-US">
                <a:latin typeface="Times New Roman" panose="02020603050405020304" pitchFamily="18" charset="0"/>
                <a:ea typeface="方正楷体简体" pitchFamily="2" charset="-122"/>
              </a:rPr>
              <a:t>函数设置指定控制器的详细信息。该函数的原型如下：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hmxobj</a:t>
            </a:r>
            <a:r>
              <a:rPr lang="zh-CN" altLang="en-US">
                <a:latin typeface="Times New Roman" panose="02020603050405020304" pitchFamily="18" charset="0"/>
                <a:ea typeface="方正楷体简体" pitchFamily="2" charset="-122"/>
              </a:rPr>
              <a:t>：指定要查询的混合器设备对象句柄。</a:t>
            </a:r>
          </a:p>
          <a:p>
            <a:pPr eaLnBrk="1" hangingPunct="1"/>
            <a:r>
              <a:rPr lang="en-US" altLang="zh-CN">
                <a:latin typeface="Times New Roman" panose="02020603050405020304" pitchFamily="18" charset="0"/>
                <a:ea typeface="方正楷体简体" pitchFamily="2" charset="-122"/>
              </a:rPr>
              <a:t>pmxcd</a:t>
            </a:r>
            <a:r>
              <a:rPr lang="zh-CN" altLang="en-US">
                <a:latin typeface="Times New Roman" panose="02020603050405020304" pitchFamily="18" charset="0"/>
                <a:ea typeface="方正楷体简体" pitchFamily="2" charset="-122"/>
              </a:rPr>
              <a:t>：表示</a:t>
            </a:r>
            <a:r>
              <a:rPr lang="en-US" altLang="zh-CN">
                <a:latin typeface="Times New Roman" panose="02020603050405020304" pitchFamily="18" charset="0"/>
                <a:ea typeface="方正楷体简体" pitchFamily="2" charset="-122"/>
              </a:rPr>
              <a:t>MIXERCONTROLDETAILS</a:t>
            </a:r>
            <a:r>
              <a:rPr lang="zh-CN" altLang="en-US">
                <a:latin typeface="Times New Roman" panose="02020603050405020304" pitchFamily="18" charset="0"/>
                <a:ea typeface="方正楷体简体" pitchFamily="2" charset="-122"/>
              </a:rPr>
              <a:t>结构对象。</a:t>
            </a:r>
          </a:p>
          <a:p>
            <a:pPr eaLnBrk="1" hangingPunct="1"/>
            <a:r>
              <a:rPr lang="en-US" altLang="zh-CN">
                <a:latin typeface="Times New Roman" panose="02020603050405020304" pitchFamily="18" charset="0"/>
                <a:ea typeface="方正楷体简体" pitchFamily="2" charset="-122"/>
              </a:rPr>
              <a:t>fdwDetails</a:t>
            </a:r>
            <a:r>
              <a:rPr lang="zh-CN" altLang="en-US">
                <a:latin typeface="Times New Roman" panose="02020603050405020304" pitchFamily="18" charset="0"/>
                <a:ea typeface="方正楷体简体" pitchFamily="2" charset="-122"/>
              </a:rPr>
              <a:t>：指定要获取的信息标志。</a:t>
            </a:r>
          </a:p>
          <a:p>
            <a:pPr eaLnBrk="1" hangingPunct="1"/>
            <a:endParaRPr lang="en-US" altLang="zh-CN"/>
          </a:p>
        </p:txBody>
      </p:sp>
      <p:pic>
        <p:nvPicPr>
          <p:cNvPr id="2396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20938"/>
            <a:ext cx="3671888"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9.3.4  </a:t>
            </a:r>
            <a:r>
              <a:rPr lang="zh-CN" altLang="en-US">
                <a:latin typeface="方正大标宋简体" pitchFamily="2" charset="-122"/>
                <a:ea typeface="方正大标宋简体" pitchFamily="2" charset="-122"/>
              </a:rPr>
              <a:t>音量调节器实例</a:t>
            </a:r>
          </a:p>
        </p:txBody>
      </p:sp>
      <p:sp>
        <p:nvSpPr>
          <p:cNvPr id="24064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了解了音量大小控制的实现原理后，下面通过一个实例来实现对音量调节器的控制。</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9.3  </a:t>
            </a:r>
            <a:r>
              <a:rPr lang="zh-CN" altLang="en-US">
                <a:latin typeface="方正大标宋简体" pitchFamily="2" charset="-122"/>
                <a:ea typeface="方正大标宋简体" pitchFamily="2" charset="-122"/>
              </a:rPr>
              <a:t>视频媒体</a:t>
            </a:r>
          </a:p>
        </p:txBody>
      </p:sp>
      <p:sp>
        <p:nvSpPr>
          <p:cNvPr id="24166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在视频媒体中，</a:t>
            </a:r>
            <a:r>
              <a:rPr lang="en-US" altLang="zh-CN">
                <a:latin typeface="Times New Roman" panose="02020603050405020304" pitchFamily="18" charset="0"/>
                <a:ea typeface="方正楷体简体" pitchFamily="2" charset="-122"/>
              </a:rPr>
              <a:t>AVI</a:t>
            </a:r>
            <a:r>
              <a:rPr lang="zh-CN" altLang="en-US">
                <a:latin typeface="Times New Roman" panose="02020603050405020304" pitchFamily="18" charset="0"/>
                <a:ea typeface="方正楷体简体" pitchFamily="2" charset="-122"/>
              </a:rPr>
              <a:t>文件是比较流行的影音文件。而</a:t>
            </a:r>
            <a:r>
              <a:rPr lang="en-US" altLang="zh-CN">
                <a:latin typeface="Times New Roman" panose="02020603050405020304" pitchFamily="18" charset="0"/>
                <a:ea typeface="方正楷体简体" pitchFamily="2" charset="-122"/>
              </a:rPr>
              <a:t>Flash</a:t>
            </a:r>
            <a:r>
              <a:rPr lang="zh-CN" altLang="en-US">
                <a:latin typeface="Times New Roman" panose="02020603050405020304" pitchFamily="18" charset="0"/>
                <a:ea typeface="方正楷体简体" pitchFamily="2" charset="-122"/>
              </a:rPr>
              <a:t>动画，在网络上也是随处可见。下面对在应用程序中如何播放</a:t>
            </a:r>
            <a:r>
              <a:rPr lang="en-US" altLang="zh-CN">
                <a:latin typeface="Times New Roman" panose="02020603050405020304" pitchFamily="18" charset="0"/>
                <a:ea typeface="方正楷体简体" pitchFamily="2" charset="-122"/>
              </a:rPr>
              <a:t>AVI</a:t>
            </a:r>
            <a:r>
              <a:rPr lang="zh-CN" altLang="en-US">
                <a:latin typeface="Times New Roman" panose="02020603050405020304" pitchFamily="18" charset="0"/>
                <a:ea typeface="方正楷体简体" pitchFamily="2" charset="-122"/>
              </a:rPr>
              <a:t>文件和</a:t>
            </a:r>
            <a:r>
              <a:rPr lang="en-US" altLang="zh-CN">
                <a:latin typeface="Times New Roman" panose="02020603050405020304" pitchFamily="18" charset="0"/>
                <a:ea typeface="方正楷体简体" pitchFamily="2" charset="-122"/>
              </a:rPr>
              <a:t>Flash</a:t>
            </a:r>
            <a:r>
              <a:rPr lang="zh-CN" altLang="en-US">
                <a:latin typeface="Times New Roman" panose="02020603050405020304" pitchFamily="18" charset="0"/>
                <a:ea typeface="方正楷体简体" pitchFamily="2" charset="-122"/>
              </a:rPr>
              <a:t>文件做简单介绍。</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9.3.1  </a:t>
            </a:r>
            <a:r>
              <a:rPr lang="zh-CN" altLang="en-US">
                <a:latin typeface="方正大标宋简体" pitchFamily="2" charset="-122"/>
                <a:ea typeface="方正大标宋简体" pitchFamily="2" charset="-122"/>
              </a:rPr>
              <a:t>播放</a:t>
            </a:r>
            <a:r>
              <a:rPr lang="en-US" altLang="zh-CN">
                <a:latin typeface="方正大标宋简体" pitchFamily="2" charset="-122"/>
                <a:ea typeface="方正大标宋简体" pitchFamily="2" charset="-122"/>
              </a:rPr>
              <a:t>AVI</a:t>
            </a:r>
            <a:r>
              <a:rPr lang="zh-CN" altLang="en-US">
                <a:latin typeface="方正大标宋简体" pitchFamily="2" charset="-122"/>
                <a:ea typeface="方正大标宋简体" pitchFamily="2" charset="-122"/>
              </a:rPr>
              <a:t>文件</a:t>
            </a:r>
          </a:p>
        </p:txBody>
      </p:sp>
      <p:sp>
        <p:nvSpPr>
          <p:cNvPr id="24269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如果想要在对话框中播放</a:t>
            </a:r>
            <a:r>
              <a:rPr lang="en-US" altLang="zh-CN">
                <a:latin typeface="Times New Roman" panose="02020603050405020304" pitchFamily="18" charset="0"/>
                <a:ea typeface="方正楷体简体" pitchFamily="2" charset="-122"/>
              </a:rPr>
              <a:t>AVI</a:t>
            </a:r>
            <a:r>
              <a:rPr lang="zh-CN" altLang="en-US">
                <a:latin typeface="Times New Roman" panose="02020603050405020304" pitchFamily="18" charset="0"/>
                <a:ea typeface="方正楷体简体" pitchFamily="2" charset="-122"/>
              </a:rPr>
              <a:t>文件，可以使用</a:t>
            </a:r>
            <a:r>
              <a:rPr lang="en-US" altLang="zh-CN">
                <a:latin typeface="Times New Roman" panose="02020603050405020304" pitchFamily="18" charset="0"/>
                <a:ea typeface="方正楷体简体" pitchFamily="2" charset="-122"/>
              </a:rPr>
              <a:t>CAnimation</a:t>
            </a:r>
            <a:r>
              <a:rPr lang="zh-CN" altLang="en-US">
                <a:latin typeface="Times New Roman" panose="02020603050405020304" pitchFamily="18" charset="0"/>
                <a:ea typeface="方正楷体简体" pitchFamily="2" charset="-122"/>
              </a:rPr>
              <a:t>控件。</a:t>
            </a:r>
            <a:r>
              <a:rPr lang="en-US" altLang="zh-CN">
                <a:latin typeface="Times New Roman" panose="02020603050405020304" pitchFamily="18" charset="0"/>
                <a:ea typeface="方正楷体简体" pitchFamily="2" charset="-122"/>
              </a:rPr>
              <a:t>CAnimation</a:t>
            </a:r>
            <a:r>
              <a:rPr lang="zh-CN" altLang="en-US">
                <a:latin typeface="Times New Roman" panose="02020603050405020304" pitchFamily="18" charset="0"/>
                <a:ea typeface="方正楷体简体" pitchFamily="2" charset="-122"/>
              </a:rPr>
              <a:t>的主要成员函数及其说明如下表所示。</a:t>
            </a:r>
          </a:p>
        </p:txBody>
      </p:sp>
      <p:pic>
        <p:nvPicPr>
          <p:cNvPr id="2426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373313"/>
            <a:ext cx="6624638"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9.3.2  </a:t>
            </a:r>
            <a:r>
              <a:rPr lang="zh-CN" altLang="en-US">
                <a:latin typeface="方正大标宋简体" pitchFamily="2" charset="-122"/>
                <a:ea typeface="方正大标宋简体" pitchFamily="2" charset="-122"/>
              </a:rPr>
              <a:t>播放</a:t>
            </a:r>
            <a:r>
              <a:rPr lang="en-US" altLang="zh-CN">
                <a:latin typeface="方正大标宋简体" pitchFamily="2" charset="-122"/>
                <a:ea typeface="方正大标宋简体" pitchFamily="2" charset="-122"/>
              </a:rPr>
              <a:t>Flash</a:t>
            </a:r>
            <a:r>
              <a:rPr lang="zh-CN" altLang="en-US">
                <a:latin typeface="方正大标宋简体" pitchFamily="2" charset="-122"/>
                <a:ea typeface="方正大标宋简体" pitchFamily="2" charset="-122"/>
              </a:rPr>
              <a:t>文件</a:t>
            </a:r>
          </a:p>
        </p:txBody>
      </p:sp>
      <p:sp>
        <p:nvSpPr>
          <p:cNvPr id="24371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如果想要播放</a:t>
            </a:r>
            <a:r>
              <a:rPr lang="en-US" altLang="zh-CN">
                <a:latin typeface="Times New Roman" panose="02020603050405020304" pitchFamily="18" charset="0"/>
                <a:ea typeface="方正楷体简体" pitchFamily="2" charset="-122"/>
              </a:rPr>
              <a:t>Flash</a:t>
            </a:r>
            <a:r>
              <a:rPr lang="zh-CN" altLang="en-US">
                <a:latin typeface="Times New Roman" panose="02020603050405020304" pitchFamily="18" charset="0"/>
                <a:ea typeface="方正楷体简体" pitchFamily="2" charset="-122"/>
              </a:rPr>
              <a:t>文件，可以使用</a:t>
            </a:r>
            <a:r>
              <a:rPr lang="en-US" altLang="zh-CN">
                <a:latin typeface="Times New Roman" panose="02020603050405020304" pitchFamily="18" charset="0"/>
                <a:ea typeface="方正楷体简体" pitchFamily="2" charset="-122"/>
              </a:rPr>
              <a:t>ActiveX</a:t>
            </a:r>
            <a:r>
              <a:rPr lang="zh-CN" altLang="en-US">
                <a:latin typeface="Times New Roman" panose="02020603050405020304" pitchFamily="18" charset="0"/>
                <a:ea typeface="方正楷体简体" pitchFamily="2" charset="-122"/>
              </a:rPr>
              <a:t>控件中的</a:t>
            </a:r>
            <a:r>
              <a:rPr lang="en-US" altLang="zh-CN">
                <a:latin typeface="Times New Roman" panose="02020603050405020304" pitchFamily="18" charset="0"/>
                <a:ea typeface="方正楷体简体" pitchFamily="2" charset="-122"/>
              </a:rPr>
              <a:t>Shock wave Flash</a:t>
            </a:r>
            <a:r>
              <a:rPr lang="zh-CN" altLang="en-US">
                <a:latin typeface="Times New Roman" panose="02020603050405020304" pitchFamily="18" charset="0"/>
                <a:ea typeface="方正楷体简体" pitchFamily="2" charset="-122"/>
              </a:rPr>
              <a:t>控件。</a:t>
            </a:r>
            <a:r>
              <a:rPr lang="en-US" altLang="zh-CN">
                <a:latin typeface="Times New Roman" panose="02020603050405020304" pitchFamily="18" charset="0"/>
                <a:ea typeface="方正楷体简体" pitchFamily="2" charset="-122"/>
              </a:rPr>
              <a:t>Shock wave Flash</a:t>
            </a:r>
            <a:r>
              <a:rPr lang="zh-CN" altLang="en-US">
                <a:latin typeface="Times New Roman" panose="02020603050405020304" pitchFamily="18" charset="0"/>
                <a:ea typeface="方正楷体简体" pitchFamily="2" charset="-122"/>
              </a:rPr>
              <a:t>的主要成员函数及其说明如下表所示。</a:t>
            </a:r>
          </a:p>
        </p:txBody>
      </p:sp>
      <p:pic>
        <p:nvPicPr>
          <p:cNvPr id="243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708275"/>
            <a:ext cx="705802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spcBef>
                <a:spcPts val="1200"/>
              </a:spcBef>
              <a:spcAft>
                <a:spcPts val="1200"/>
              </a:spcAft>
            </a:pPr>
            <a:r>
              <a:rPr lang="zh-CN" altLang="en-US">
                <a:ea typeface="黑体" panose="02010609060101010101" pitchFamily="49" charset="-122"/>
              </a:rPr>
              <a:t>第</a:t>
            </a:r>
            <a:r>
              <a:rPr lang="en-US" altLang="zh-CN">
                <a:ea typeface="黑体" panose="02010609060101010101" pitchFamily="49" charset="-122"/>
              </a:rPr>
              <a:t>10</a:t>
            </a:r>
            <a:r>
              <a:rPr lang="zh-CN" altLang="en-US">
                <a:ea typeface="黑体" panose="02010609060101010101" pitchFamily="49" charset="-122"/>
              </a:rPr>
              <a:t>章  </a:t>
            </a:r>
            <a:r>
              <a:rPr lang="en-US" altLang="zh-CN">
                <a:ea typeface="黑体" panose="02010609060101010101" pitchFamily="49" charset="-122"/>
              </a:rPr>
              <a:t>DLL</a:t>
            </a:r>
            <a:r>
              <a:rPr lang="zh-CN" altLang="en-US">
                <a:ea typeface="黑体" panose="02010609060101010101" pitchFamily="49" charset="-122"/>
              </a:rPr>
              <a:t>的开发与调用</a:t>
            </a:r>
          </a:p>
        </p:txBody>
      </p:sp>
      <p:sp>
        <p:nvSpPr>
          <p:cNvPr id="244739" name="Rectangle 3"/>
          <p:cNvSpPr>
            <a:spLocks noGrp="1" noChangeArrowheads="1"/>
          </p:cNvSpPr>
          <p:nvPr>
            <p:ph type="body" idx="1"/>
          </p:nvPr>
        </p:nvSpPr>
        <p:spPr/>
        <p:txBody>
          <a:bodyPr/>
          <a:lstStyle/>
          <a:p>
            <a:pPr eaLnBrk="1" hangingPunct="1">
              <a:spcBef>
                <a:spcPts val="1200"/>
              </a:spcBef>
              <a:spcAft>
                <a:spcPts val="1200"/>
              </a:spcAft>
            </a:pPr>
            <a:r>
              <a:rPr lang="en-US" altLang="zh-CN"/>
              <a:t>Windows</a:t>
            </a:r>
            <a:r>
              <a:rPr lang="zh-CN" altLang="en-US"/>
              <a:t>系统平台提供了一种有效的编程和运行环境，可以把独立的程序模块创建为较小的</a:t>
            </a:r>
            <a:r>
              <a:rPr lang="en-US" altLang="zh-CN"/>
              <a:t>DLL</a:t>
            </a:r>
            <a:r>
              <a:rPr lang="zh-CN" altLang="en-US"/>
              <a:t>（</a:t>
            </a:r>
            <a:r>
              <a:rPr lang="en-US" altLang="zh-CN"/>
              <a:t>Dynamic Linkable Library</a:t>
            </a:r>
            <a:r>
              <a:rPr lang="zh-CN" altLang="en-US"/>
              <a:t>，动态链接库）文件，并可对它们单独编译和测试。</a:t>
            </a:r>
            <a:r>
              <a:rPr lang="en-US" altLang="zh-CN"/>
              <a:t>Windows</a:t>
            </a:r>
            <a:r>
              <a:rPr lang="zh-CN" altLang="en-US"/>
              <a:t>操作系统的核心功能、系统服务、应用程序服务等多数是由一组动态链接库实现的。</a:t>
            </a:r>
          </a:p>
          <a:p>
            <a:pPr eaLnBrk="1" hangingPunct="1">
              <a:spcBef>
                <a:spcPts val="1200"/>
              </a:spcBef>
              <a:spcAft>
                <a:spcPts val="1200"/>
              </a:spcAft>
            </a:pPr>
            <a:r>
              <a:rPr lang="zh-CN" altLang="en-US"/>
              <a:t>使用动态链接库有很多优点。在运行时，只有当</a:t>
            </a:r>
            <a:r>
              <a:rPr lang="en-US" altLang="zh-CN"/>
              <a:t>EXE</a:t>
            </a:r>
            <a:r>
              <a:rPr lang="zh-CN" altLang="en-US"/>
              <a:t>程序确实要调用这些</a:t>
            </a:r>
            <a:r>
              <a:rPr lang="en-US" altLang="zh-CN"/>
              <a:t>DLL</a:t>
            </a:r>
            <a:r>
              <a:rPr lang="zh-CN" altLang="en-US"/>
              <a:t>模块的情况下，系统才会将它们装载到内存空间中。这种方式不仅减少了</a:t>
            </a:r>
            <a:r>
              <a:rPr lang="en-US" altLang="zh-CN"/>
              <a:t>EXE</a:t>
            </a:r>
            <a:r>
              <a:rPr lang="zh-CN" altLang="en-US"/>
              <a:t>文件的大小和对内存空间的需求，而且使这些</a:t>
            </a:r>
            <a:r>
              <a:rPr lang="en-US" altLang="zh-CN"/>
              <a:t>DLL</a:t>
            </a:r>
            <a:r>
              <a:rPr lang="zh-CN" altLang="en-US"/>
              <a:t>模块可以同时被多个应用程序使用。而且当动态链接库中的函数改变后，只要不是参数改变，调用这个函数的应用程序并不需要重新编译，这在编程时是十分有用的。</a:t>
            </a:r>
          </a:p>
          <a:p>
            <a:pPr eaLnBrk="1" hangingPunct="1">
              <a:spcBef>
                <a:spcPts val="1200"/>
              </a:spcBef>
              <a:spcAft>
                <a:spcPts val="1200"/>
              </a:spcAft>
            </a:pPr>
            <a:r>
              <a:rPr lang="zh-CN" altLang="en-US"/>
              <a:t>通过本章的学习，读者会了解</a:t>
            </a:r>
            <a:r>
              <a:rPr lang="en-US" altLang="zh-CN"/>
              <a:t>DLL</a:t>
            </a:r>
            <a:r>
              <a:rPr lang="zh-CN" altLang="en-US"/>
              <a:t>的基本概念、能够使用</a:t>
            </a:r>
            <a:r>
              <a:rPr lang="en-US" altLang="zh-CN"/>
              <a:t>VC</a:t>
            </a:r>
            <a:r>
              <a:rPr lang="zh-CN" altLang="en-US"/>
              <a:t>实现几种类型的</a:t>
            </a:r>
            <a:r>
              <a:rPr lang="en-US" altLang="zh-CN"/>
              <a:t>DLL</a:t>
            </a:r>
            <a:r>
              <a:rPr lang="zh-CN" altLang="en-US"/>
              <a:t>的开发与调用操作。</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10.1  DLL</a:t>
            </a:r>
            <a:r>
              <a:rPr lang="zh-CN" altLang="en-US">
                <a:ea typeface="黑体" panose="02010609060101010101" pitchFamily="49" charset="-122"/>
              </a:rPr>
              <a:t>的基础知识</a:t>
            </a:r>
          </a:p>
        </p:txBody>
      </p:sp>
      <p:sp>
        <p:nvSpPr>
          <p:cNvPr id="245763" name="Rectangle 3"/>
          <p:cNvSpPr>
            <a:spLocks noGrp="1" noChangeArrowheads="1"/>
          </p:cNvSpPr>
          <p:nvPr>
            <p:ph type="body" idx="1"/>
          </p:nvPr>
        </p:nvSpPr>
        <p:spPr/>
        <p:txBody>
          <a:bodyPr/>
          <a:lstStyle/>
          <a:p>
            <a:pPr eaLnBrk="1" hangingPunct="1">
              <a:spcBef>
                <a:spcPts val="1200"/>
              </a:spcBef>
              <a:spcAft>
                <a:spcPts val="1200"/>
              </a:spcAft>
            </a:pPr>
            <a:r>
              <a:rPr lang="zh-CN" altLang="en-US"/>
              <a:t>在程序开发中，比较大的应用程序，往往被划分为很多模块，这些模块以二进制的方式提供，并能完成相对独立的功能。其中一些比较通用的模块，在构造其他软件系统时，也经常用到，就把这些模块汇集起来，形成“仓库”。而动态链接库（</a:t>
            </a:r>
            <a:r>
              <a:rPr lang="en-US" altLang="zh-CN"/>
              <a:t>DLL</a:t>
            </a:r>
            <a:r>
              <a:rPr lang="zh-CN" altLang="en-US"/>
              <a:t>）就可以看成一种“仓库”，提供可以直接使用的变量、函数或类。</a:t>
            </a:r>
          </a:p>
          <a:p>
            <a:pPr eaLnBrk="1" hangingPunct="1">
              <a:spcBef>
                <a:spcPts val="1200"/>
              </a:spcBef>
              <a:spcAft>
                <a:spcPts val="1200"/>
              </a:spcAft>
            </a:pPr>
            <a:r>
              <a:rPr lang="zh-CN" altLang="en-US"/>
              <a:t>在开发和调用</a:t>
            </a:r>
            <a:r>
              <a:rPr lang="en-US" altLang="zh-CN"/>
              <a:t>DLL</a:t>
            </a:r>
            <a:r>
              <a:rPr lang="zh-CN" altLang="en-US"/>
              <a:t>之前，有必要了解一下动态链接库的相关概念。只有了解了动态链接库的结构和工作机制，才能灵活有效地开发和使用它。</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10.1.1  DLL</a:t>
            </a:r>
            <a:r>
              <a:rPr lang="zh-CN" altLang="en-US">
                <a:ea typeface="黑体" panose="02010609060101010101" pitchFamily="49" charset="-122"/>
              </a:rPr>
              <a:t>与</a:t>
            </a:r>
            <a:r>
              <a:rPr lang="en-US" altLang="zh-CN">
                <a:ea typeface="黑体" panose="02010609060101010101" pitchFamily="49" charset="-122"/>
              </a:rPr>
              <a:t>LIB</a:t>
            </a:r>
          </a:p>
        </p:txBody>
      </p:sp>
      <p:sp>
        <p:nvSpPr>
          <p:cNvPr id="246787" name="Rectangle 3"/>
          <p:cNvSpPr>
            <a:spLocks noGrp="1" noChangeArrowheads="1"/>
          </p:cNvSpPr>
          <p:nvPr>
            <p:ph type="body" idx="1"/>
          </p:nvPr>
        </p:nvSpPr>
        <p:spPr/>
        <p:txBody>
          <a:bodyPr/>
          <a:lstStyle/>
          <a:p>
            <a:pPr eaLnBrk="1" hangingPunct="1">
              <a:spcBef>
                <a:spcPts val="1200"/>
              </a:spcBef>
              <a:spcAft>
                <a:spcPts val="1200"/>
              </a:spcAft>
            </a:pPr>
            <a:r>
              <a:rPr lang="zh-CN" altLang="en-US"/>
              <a:t>与动态链接库（</a:t>
            </a:r>
            <a:r>
              <a:rPr lang="en-US" altLang="zh-CN"/>
              <a:t>DLL</a:t>
            </a:r>
            <a:r>
              <a:rPr lang="zh-CN" altLang="en-US"/>
              <a:t>）相对应的是静态链接库（</a:t>
            </a:r>
            <a:r>
              <a:rPr lang="en-US" altLang="zh-CN"/>
              <a:t>LIB</a:t>
            </a:r>
            <a:r>
              <a:rPr lang="zh-CN" altLang="en-US"/>
              <a:t>文件）。其相似之处是它们都是将一部分可执行代码以及数据放在库中供用户程序使用，而且在使用时，这些代码就象是用户程序本身的一部分。而二者的主要区别就是在使用方法上。</a:t>
            </a:r>
          </a:p>
          <a:p>
            <a:pPr eaLnBrk="1" hangingPunct="1">
              <a:spcBef>
                <a:spcPts val="1200"/>
              </a:spcBef>
              <a:spcAft>
                <a:spcPts val="1200"/>
              </a:spcAft>
            </a:pPr>
            <a:r>
              <a:rPr lang="zh-CN" altLang="en-US"/>
              <a:t>使用静态链接库的应用程序从函数库（</a:t>
            </a:r>
            <a:r>
              <a:rPr lang="en-US" altLang="zh-CN"/>
              <a:t>LIB</a:t>
            </a:r>
            <a:r>
              <a:rPr lang="zh-CN" altLang="en-US"/>
              <a:t>）得到所引用的函数的执行代码，然后把执行代码放进自身的执行文件中，这样，应用程序在运行时就可以不再需要静态函数库的支持。</a:t>
            </a:r>
          </a:p>
          <a:p>
            <a:pPr eaLnBrk="1" hangingPunct="1">
              <a:spcBef>
                <a:spcPts val="1200"/>
              </a:spcBef>
              <a:spcAft>
                <a:spcPts val="1200"/>
              </a:spcAft>
            </a:pPr>
            <a:r>
              <a:rPr lang="zh-CN" altLang="en-US"/>
              <a:t>使用动态链接库的应用程序只包括了用于从</a:t>
            </a:r>
            <a:r>
              <a:rPr lang="en-US" altLang="zh-CN"/>
              <a:t>DLL</a:t>
            </a:r>
            <a:r>
              <a:rPr lang="zh-CN" altLang="en-US"/>
              <a:t>中定位所引用的函数的信息，而没有函数具体实现，要等到程序运行时才从</a:t>
            </a:r>
            <a:r>
              <a:rPr lang="en-US" altLang="zh-CN"/>
              <a:t>DLL</a:t>
            </a:r>
            <a:r>
              <a:rPr lang="zh-CN" altLang="en-US"/>
              <a:t>中获得函数的实现代码。因此，使用了</a:t>
            </a:r>
            <a:r>
              <a:rPr lang="en-US" altLang="zh-CN"/>
              <a:t>DLL</a:t>
            </a:r>
            <a:r>
              <a:rPr lang="zh-CN" altLang="en-US"/>
              <a:t>的应用程序在运行时必须要有相应的</a:t>
            </a:r>
            <a:r>
              <a:rPr lang="en-US" altLang="zh-CN"/>
              <a:t>DLL</a:t>
            </a:r>
            <a:r>
              <a:rPr lang="zh-CN" altLang="en-US"/>
              <a:t>的支持。</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2.2.1  </a:t>
            </a:r>
            <a:r>
              <a:rPr lang="zh-CN" altLang="en-US">
                <a:latin typeface="方正大标宋简体" pitchFamily="2" charset="-122"/>
                <a:ea typeface="方正大标宋简体" pitchFamily="2" charset="-122"/>
              </a:rPr>
              <a:t>入口函数</a:t>
            </a:r>
          </a:p>
        </p:txBody>
      </p:sp>
      <p:sp>
        <p:nvSpPr>
          <p:cNvPr id="26627" name="AutoShape 3"/>
          <p:cNvSpPr>
            <a:spLocks noGrp="1" noChangeAspect="1" noChangeArrowheads="1"/>
          </p:cNvSpPr>
          <p:nvPr>
            <p:ph type="body" idx="1"/>
          </p:nvPr>
        </p:nvSpPr>
        <p:spPr/>
        <p:txBody>
          <a:bodyPr/>
          <a:lstStyle/>
          <a:p>
            <a:pPr eaLnBrk="1" hangingPunct="1"/>
            <a:r>
              <a:rPr lang="en-US" altLang="zh-CN"/>
              <a:t>……</a:t>
            </a:r>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en-US" altLang="zh-CN"/>
              <a:t>……</a:t>
            </a: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40767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r>
              <a:rPr lang="en-US" altLang="zh-CN">
                <a:ea typeface="黑体" panose="02010609060101010101" pitchFamily="49" charset="-122"/>
              </a:rPr>
              <a:t>10.1.1  DLL</a:t>
            </a:r>
            <a:r>
              <a:rPr lang="zh-CN" altLang="en-US">
                <a:ea typeface="黑体" panose="02010609060101010101" pitchFamily="49" charset="-122"/>
              </a:rPr>
              <a:t>与</a:t>
            </a:r>
            <a:r>
              <a:rPr lang="en-US" altLang="zh-CN">
                <a:ea typeface="黑体" panose="02010609060101010101" pitchFamily="49" charset="-122"/>
              </a:rPr>
              <a:t>LIB</a:t>
            </a:r>
          </a:p>
        </p:txBody>
      </p:sp>
      <p:sp>
        <p:nvSpPr>
          <p:cNvPr id="247811" name="Rectangle 3"/>
          <p:cNvSpPr>
            <a:spLocks noGrp="1" noChangeArrowheads="1"/>
          </p:cNvSpPr>
          <p:nvPr>
            <p:ph type="body" idx="1"/>
          </p:nvPr>
        </p:nvSpPr>
        <p:spPr/>
        <p:txBody>
          <a:bodyPr/>
          <a:lstStyle/>
          <a:p>
            <a:pPr eaLnBrk="1" hangingPunct="1">
              <a:lnSpc>
                <a:spcPct val="90000"/>
              </a:lnSpc>
              <a:spcBef>
                <a:spcPts val="1200"/>
              </a:spcBef>
              <a:spcAft>
                <a:spcPts val="1200"/>
              </a:spcAft>
            </a:pPr>
            <a:r>
              <a:rPr lang="zh-CN" altLang="en-US"/>
              <a:t>如果与应用程序连接的是静态链接库，每一个应用程序在编译过程中都必须拷贝一份库的代码，这样就造成了资源的浪费，增大程序本身的代码开销。而动态链接库在编译过程中并不连接应用程序，而当应用程序运行时连接，可以与其他应用程序共享库中的函数和资源，减少了因重复拷贝而造成的应用程序的冗长和计算机资源的占用。</a:t>
            </a:r>
          </a:p>
          <a:p>
            <a:pPr eaLnBrk="1" hangingPunct="1">
              <a:lnSpc>
                <a:spcPct val="90000"/>
              </a:lnSpc>
              <a:spcBef>
                <a:spcPts val="1200"/>
              </a:spcBef>
              <a:spcAft>
                <a:spcPts val="1200"/>
              </a:spcAft>
            </a:pPr>
            <a:r>
              <a:rPr lang="zh-CN" altLang="en-US"/>
              <a:t>当对目标代码链接形成可执行文件时，静态链接形成的程序是完整的，即从一台机器复制到另一台机器就可以直接运行。相比而言，其程序的文件比较大。而动态链接生成的可执行程序在不同机器间迁移时，必须要带着相应的库，否则就不能运行。相对而言，动态链接的可执行文件本身比闲　</a:t>
            </a:r>
          </a:p>
          <a:p>
            <a:pPr eaLnBrk="1" hangingPunct="1">
              <a:lnSpc>
                <a:spcPct val="90000"/>
              </a:lnSpc>
              <a:spcBef>
                <a:spcPts val="1200"/>
              </a:spcBef>
              <a:spcAft>
                <a:spcPts val="1200"/>
              </a:spcAft>
            </a:pPr>
            <a:r>
              <a:rPr lang="zh-CN" altLang="en-US"/>
              <a:t>另外，静态链接库和动态链接库还有一个区别，那就是静态链接库中不能再包含其他的动态或静态链接库，而动态链接库中还可以再包含其他的动态或静态链接库。</a:t>
            </a:r>
          </a:p>
          <a:p>
            <a:pPr eaLnBrk="1" hangingPunct="1">
              <a:lnSpc>
                <a:spcPct val="90000"/>
              </a:lnSpc>
            </a:pPr>
            <a:endParaRPr lang="en-US" altLang="zh-CN"/>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10.1.2  DLL</a:t>
            </a:r>
            <a:r>
              <a:rPr lang="zh-CN" altLang="en-US">
                <a:ea typeface="黑体" panose="02010609060101010101" pitchFamily="49" charset="-122"/>
              </a:rPr>
              <a:t>与</a:t>
            </a:r>
            <a:r>
              <a:rPr lang="en-US" altLang="zh-CN">
                <a:ea typeface="黑体" panose="02010609060101010101" pitchFamily="49" charset="-122"/>
              </a:rPr>
              <a:t>EXE</a:t>
            </a:r>
          </a:p>
        </p:txBody>
      </p:sp>
      <p:sp>
        <p:nvSpPr>
          <p:cNvPr id="248835" name="Rectangle 3"/>
          <p:cNvSpPr>
            <a:spLocks noGrp="1" noChangeArrowheads="1"/>
          </p:cNvSpPr>
          <p:nvPr>
            <p:ph type="body" idx="1"/>
          </p:nvPr>
        </p:nvSpPr>
        <p:spPr/>
        <p:txBody>
          <a:bodyPr/>
          <a:lstStyle/>
          <a:p>
            <a:pPr eaLnBrk="1" hangingPunct="1">
              <a:spcBef>
                <a:spcPts val="1200"/>
              </a:spcBef>
              <a:spcAft>
                <a:spcPts val="1200"/>
              </a:spcAft>
            </a:pPr>
            <a:r>
              <a:rPr lang="en-US" altLang="zh-CN"/>
              <a:t>DLL</a:t>
            </a:r>
            <a:r>
              <a:rPr lang="zh-CN" altLang="en-US"/>
              <a:t>和</a:t>
            </a:r>
            <a:r>
              <a:rPr lang="en-US" altLang="zh-CN"/>
              <a:t>EXE</a:t>
            </a:r>
            <a:r>
              <a:rPr lang="zh-CN" altLang="en-US"/>
              <a:t>都是</a:t>
            </a:r>
            <a:r>
              <a:rPr lang="en-US" altLang="zh-CN"/>
              <a:t>Windows</a:t>
            </a:r>
            <a:r>
              <a:rPr lang="zh-CN" altLang="en-US"/>
              <a:t>下的可执行模块，在对应的文件结构上，它们也类似的：具有文件头，重定位信息表，导入动态库表等，另外，</a:t>
            </a:r>
            <a:r>
              <a:rPr lang="en-US" altLang="zh-CN"/>
              <a:t>DLL</a:t>
            </a:r>
            <a:r>
              <a:rPr lang="zh-CN" altLang="en-US"/>
              <a:t>作为供程序调用的服务者，主要用来提供输出变量和函数供别的程序调用。</a:t>
            </a:r>
            <a:r>
              <a:rPr lang="en-US" altLang="zh-CN"/>
              <a:t>DLL</a:t>
            </a:r>
            <a:r>
              <a:rPr lang="zh-CN" altLang="en-US"/>
              <a:t>文件中包含函数（或类）的执行代码还包含导出的函数表和变量表，表中包含了函数的名字和函数的地址。</a:t>
            </a:r>
            <a:r>
              <a:rPr lang="en-US" altLang="zh-CN"/>
              <a:t>DLL</a:t>
            </a:r>
            <a:r>
              <a:rPr lang="zh-CN" altLang="en-US"/>
              <a:t>的结构可简单表示如下图所示。</a:t>
            </a:r>
          </a:p>
        </p:txBody>
      </p:sp>
      <p:pic>
        <p:nvPicPr>
          <p:cNvPr id="2488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141663"/>
            <a:ext cx="4967288"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en-US" altLang="zh-CN">
                <a:ea typeface="黑体" panose="02010609060101010101" pitchFamily="49" charset="-122"/>
              </a:rPr>
              <a:t>10.1.2  DLL</a:t>
            </a:r>
            <a:r>
              <a:rPr lang="zh-CN" altLang="en-US">
                <a:ea typeface="黑体" panose="02010609060101010101" pitchFamily="49" charset="-122"/>
              </a:rPr>
              <a:t>与</a:t>
            </a:r>
            <a:r>
              <a:rPr lang="en-US" altLang="zh-CN">
                <a:ea typeface="黑体" panose="02010609060101010101" pitchFamily="49" charset="-122"/>
              </a:rPr>
              <a:t>EXE</a:t>
            </a:r>
          </a:p>
        </p:txBody>
      </p:sp>
      <p:sp>
        <p:nvSpPr>
          <p:cNvPr id="249859" name="Rectangle 3"/>
          <p:cNvSpPr>
            <a:spLocks noGrp="1" noChangeArrowheads="1"/>
          </p:cNvSpPr>
          <p:nvPr>
            <p:ph type="body" idx="1"/>
          </p:nvPr>
        </p:nvSpPr>
        <p:spPr/>
        <p:txBody>
          <a:bodyPr/>
          <a:lstStyle/>
          <a:p>
            <a:pPr eaLnBrk="1" hangingPunct="1">
              <a:spcBef>
                <a:spcPts val="1200"/>
              </a:spcBef>
              <a:spcAft>
                <a:spcPts val="1200"/>
              </a:spcAft>
            </a:pPr>
            <a:r>
              <a:rPr lang="zh-CN" altLang="en-US" sz="1800"/>
              <a:t>在</a:t>
            </a:r>
            <a:r>
              <a:rPr lang="en-US" altLang="zh-CN" sz="1800"/>
              <a:t>DLL</a:t>
            </a:r>
            <a:r>
              <a:rPr lang="zh-CN" altLang="en-US" sz="1800"/>
              <a:t>被装入的时候，以及进程中创建线程的时候，</a:t>
            </a:r>
            <a:r>
              <a:rPr lang="en-US" altLang="zh-CN" sz="1800"/>
              <a:t>Windows</a:t>
            </a:r>
            <a:r>
              <a:rPr lang="zh-CN" altLang="en-US" sz="1800"/>
              <a:t>都会以不同的参数调用入口点函数，然后该函数进行某些初始化工作后返回，</a:t>
            </a:r>
            <a:r>
              <a:rPr lang="en-US" altLang="zh-CN" sz="1800"/>
              <a:t>DLL</a:t>
            </a:r>
            <a:r>
              <a:rPr lang="zh-CN" altLang="en-US" sz="1800"/>
              <a:t>的执行就停止了。</a:t>
            </a:r>
            <a:r>
              <a:rPr lang="en-US" altLang="zh-CN" sz="1800"/>
              <a:t>Windows</a:t>
            </a:r>
            <a:r>
              <a:rPr lang="zh-CN" altLang="en-US" sz="1800"/>
              <a:t>并不为</a:t>
            </a:r>
            <a:r>
              <a:rPr lang="en-US" altLang="zh-CN" sz="1800"/>
              <a:t>DLL</a:t>
            </a:r>
            <a:r>
              <a:rPr lang="zh-CN" altLang="en-US" sz="1800"/>
              <a:t>创建单独的进程空间，而是将其装入共享地址，然后将其映射到不同的进程供进程调用，从而达到代码共享的目的。</a:t>
            </a:r>
          </a:p>
          <a:p>
            <a:pPr eaLnBrk="1" hangingPunct="1">
              <a:spcBef>
                <a:spcPts val="1200"/>
              </a:spcBef>
              <a:spcAft>
                <a:spcPts val="1200"/>
              </a:spcAft>
            </a:pPr>
            <a:r>
              <a:rPr lang="en-US" altLang="zh-CN" sz="1800"/>
              <a:t>DLL</a:t>
            </a:r>
            <a:r>
              <a:rPr lang="zh-CN" altLang="en-US" sz="1800"/>
              <a:t>是一个相对独立的应用程序，它有自己的模块句柄和模块资源，多个应用程序可以同时使用一个</a:t>
            </a:r>
            <a:r>
              <a:rPr lang="en-US" altLang="zh-CN" sz="1800"/>
              <a:t>DLL</a:t>
            </a:r>
            <a:r>
              <a:rPr lang="zh-CN" altLang="en-US" sz="1800"/>
              <a:t>模块。不管有多少进程访问</a:t>
            </a:r>
            <a:r>
              <a:rPr lang="en-US" altLang="zh-CN" sz="1800"/>
              <a:t>DLL</a:t>
            </a:r>
            <a:r>
              <a:rPr lang="zh-CN" altLang="en-US" sz="1800"/>
              <a:t>，同一个</a:t>
            </a:r>
            <a:r>
              <a:rPr lang="en-US" altLang="zh-CN" sz="1800"/>
              <a:t>DLL</a:t>
            </a:r>
            <a:r>
              <a:rPr lang="zh-CN" altLang="en-US" sz="1800"/>
              <a:t>在内存中仅仅只有一份。</a:t>
            </a:r>
          </a:p>
          <a:p>
            <a:pPr eaLnBrk="1" hangingPunct="1">
              <a:spcBef>
                <a:spcPts val="1200"/>
              </a:spcBef>
              <a:spcAft>
                <a:spcPts val="1200"/>
              </a:spcAft>
            </a:pPr>
            <a:r>
              <a:rPr lang="en-US" altLang="zh-CN" sz="1800"/>
              <a:t>EXE</a:t>
            </a:r>
            <a:r>
              <a:rPr lang="zh-CN" altLang="en-US" sz="1800"/>
              <a:t>是</a:t>
            </a:r>
            <a:r>
              <a:rPr lang="en-US" altLang="zh-CN" sz="1800"/>
              <a:t>DLL</a:t>
            </a:r>
            <a:r>
              <a:rPr lang="zh-CN" altLang="en-US" sz="1800"/>
              <a:t>所提供服务的使用者，调用</a:t>
            </a:r>
            <a:r>
              <a:rPr lang="en-US" altLang="zh-CN" sz="1800"/>
              <a:t>DLL</a:t>
            </a:r>
            <a:r>
              <a:rPr lang="zh-CN" altLang="en-US" sz="1800"/>
              <a:t>中的输出的函数和变量，每一个</a:t>
            </a:r>
            <a:r>
              <a:rPr lang="en-US" altLang="zh-CN" sz="1800"/>
              <a:t>EXE</a:t>
            </a:r>
            <a:r>
              <a:rPr lang="zh-CN" altLang="en-US" sz="1800"/>
              <a:t>在运行的时候，</a:t>
            </a:r>
            <a:r>
              <a:rPr lang="en-US" altLang="zh-CN" sz="1800"/>
              <a:t>Windows</a:t>
            </a:r>
            <a:r>
              <a:rPr lang="zh-CN" altLang="en-US" sz="1800"/>
              <a:t>均为它创建单独的进程环境，包括进程地址空间，</a:t>
            </a:r>
            <a:r>
              <a:rPr lang="en-US" altLang="zh-CN" sz="1800"/>
              <a:t>EXE</a:t>
            </a:r>
            <a:r>
              <a:rPr lang="zh-CN" altLang="en-US" sz="1800"/>
              <a:t>就在它的地址空间中运行，对别的进程是不透明的，因此也就无法为别的进程调用，因此在许多情况下只能使用</a:t>
            </a:r>
            <a:r>
              <a:rPr lang="en-US" altLang="zh-CN" sz="1800"/>
              <a:t>DLL</a:t>
            </a:r>
            <a:r>
              <a:rPr lang="zh-CN" altLang="en-US" sz="1800"/>
              <a:t>来实现某些功能。 用户可能在应用程序中基于如下要求创建和使用</a:t>
            </a:r>
            <a:r>
              <a:rPr lang="en-US" altLang="zh-CN" sz="1800"/>
              <a:t>DLL</a:t>
            </a:r>
            <a:r>
              <a:rPr lang="zh-CN" altLang="en-US" sz="1800"/>
              <a:t>：</a:t>
            </a:r>
          </a:p>
          <a:p>
            <a:pPr eaLnBrk="1" hangingPunct="1"/>
            <a:endParaRPr lang="en-US" altLang="zh-CN" sz="180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r>
              <a:rPr lang="en-US" altLang="zh-CN">
                <a:ea typeface="黑体" panose="02010609060101010101" pitchFamily="49" charset="-122"/>
              </a:rPr>
              <a:t>10.1.2  DLL</a:t>
            </a:r>
            <a:r>
              <a:rPr lang="zh-CN" altLang="en-US">
                <a:ea typeface="黑体" panose="02010609060101010101" pitchFamily="49" charset="-122"/>
              </a:rPr>
              <a:t>与</a:t>
            </a:r>
            <a:r>
              <a:rPr lang="en-US" altLang="zh-CN">
                <a:ea typeface="黑体" panose="02010609060101010101" pitchFamily="49" charset="-122"/>
              </a:rPr>
              <a:t>EXE</a:t>
            </a:r>
          </a:p>
        </p:txBody>
      </p:sp>
      <p:sp>
        <p:nvSpPr>
          <p:cNvPr id="250883" name="Rectangle 3"/>
          <p:cNvSpPr>
            <a:spLocks noGrp="1" noChangeArrowheads="1"/>
          </p:cNvSpPr>
          <p:nvPr>
            <p:ph type="body" idx="1"/>
          </p:nvPr>
        </p:nvSpPr>
        <p:spPr/>
        <p:txBody>
          <a:bodyPr/>
          <a:lstStyle/>
          <a:p>
            <a:pPr eaLnBrk="1" hangingPunct="1">
              <a:spcBef>
                <a:spcPts val="1200"/>
              </a:spcBef>
              <a:spcAft>
                <a:spcPts val="1200"/>
              </a:spcAft>
            </a:pPr>
            <a:r>
              <a:rPr lang="zh-CN" altLang="en-US"/>
              <a:t>在不用的可执行文件（</a:t>
            </a:r>
            <a:r>
              <a:rPr lang="en-US" altLang="zh-CN"/>
              <a:t>EXE</a:t>
            </a:r>
            <a:r>
              <a:rPr lang="zh-CN" altLang="en-US"/>
              <a:t>）之间共享公共的程序。</a:t>
            </a:r>
          </a:p>
          <a:p>
            <a:pPr eaLnBrk="1" hangingPunct="1">
              <a:spcBef>
                <a:spcPts val="1200"/>
              </a:spcBef>
              <a:spcAft>
                <a:spcPts val="1200"/>
              </a:spcAft>
            </a:pPr>
            <a:r>
              <a:rPr lang="zh-CN" altLang="en-US"/>
              <a:t>在设计应用程序时，将其拆分为各个相互独立的功能部件，便于以后对这些功能部件进行独立的升级操作。</a:t>
            </a:r>
          </a:p>
          <a:p>
            <a:pPr eaLnBrk="1" hangingPunct="1">
              <a:spcBef>
                <a:spcPts val="1200"/>
              </a:spcBef>
              <a:spcAft>
                <a:spcPts val="1200"/>
              </a:spcAft>
            </a:pPr>
            <a:r>
              <a:rPr lang="zh-CN" altLang="en-US"/>
              <a:t>使资源数据独立于可执行的应用程序之外，且又能够方便快捷地访问它。其典型使用例子就是为一个应用程序设计各种语言的</a:t>
            </a:r>
            <a:r>
              <a:rPr lang="en-US" altLang="zh-CN"/>
              <a:t>DLL</a:t>
            </a:r>
            <a:r>
              <a:rPr lang="zh-CN" altLang="en-US"/>
              <a:t>，每个</a:t>
            </a:r>
            <a:r>
              <a:rPr lang="en-US" altLang="zh-CN"/>
              <a:t>DLL</a:t>
            </a:r>
            <a:r>
              <a:rPr lang="zh-CN" altLang="en-US"/>
              <a:t>中都包含有指定语言的字符串表。在应用程序中就可以通过调用不同语言的</a:t>
            </a:r>
            <a:r>
              <a:rPr lang="en-US" altLang="zh-CN"/>
              <a:t>DLL</a:t>
            </a:r>
            <a:r>
              <a:rPr lang="zh-CN" altLang="en-US"/>
              <a:t>，实现程序的不同语言版本。</a:t>
            </a:r>
          </a:p>
          <a:p>
            <a:pPr eaLnBrk="1" hangingPunct="1"/>
            <a:endParaRPr lang="en-US" altLang="zh-CN"/>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10.1.4  DLL</a:t>
            </a:r>
            <a:r>
              <a:rPr lang="zh-CN" altLang="en-US">
                <a:ea typeface="黑体" panose="02010609060101010101" pitchFamily="49" charset="-122"/>
              </a:rPr>
              <a:t>的动态链接方法</a:t>
            </a:r>
          </a:p>
        </p:txBody>
      </p:sp>
      <p:sp>
        <p:nvSpPr>
          <p:cNvPr id="251907" name="Rectangle 3"/>
          <p:cNvSpPr>
            <a:spLocks noGrp="1" noChangeArrowheads="1"/>
          </p:cNvSpPr>
          <p:nvPr>
            <p:ph type="body" idx="1"/>
          </p:nvPr>
        </p:nvSpPr>
        <p:spPr/>
        <p:txBody>
          <a:bodyPr/>
          <a:lstStyle/>
          <a:p>
            <a:pPr eaLnBrk="1" hangingPunct="1">
              <a:spcBef>
                <a:spcPts val="1200"/>
              </a:spcBef>
              <a:spcAft>
                <a:spcPts val="1200"/>
              </a:spcAft>
            </a:pPr>
            <a:r>
              <a:rPr lang="zh-CN" altLang="en-US" sz="1800"/>
              <a:t>在开发</a:t>
            </a:r>
            <a:r>
              <a:rPr lang="en-US" altLang="zh-CN" sz="1800"/>
              <a:t>DLL</a:t>
            </a:r>
            <a:r>
              <a:rPr lang="zh-CN" altLang="en-US" sz="1800"/>
              <a:t>时，需要把一些函数或类导出，这些函数或类就被称为导出函数或导出类；而在使用</a:t>
            </a:r>
            <a:r>
              <a:rPr lang="en-US" altLang="zh-CN" sz="1800"/>
              <a:t>DLL</a:t>
            </a:r>
            <a:r>
              <a:rPr lang="zh-CN" altLang="en-US" sz="1800"/>
              <a:t>时，则要把</a:t>
            </a:r>
            <a:r>
              <a:rPr lang="en-US" altLang="zh-CN" sz="1800"/>
              <a:t>DLL</a:t>
            </a:r>
            <a:r>
              <a:rPr lang="zh-CN" altLang="en-US" sz="1800"/>
              <a:t>的导出内容导入到应用程序中。在应用程序中访问</a:t>
            </a:r>
            <a:r>
              <a:rPr lang="en-US" altLang="zh-CN" sz="1800"/>
              <a:t>DLL</a:t>
            </a:r>
            <a:r>
              <a:rPr lang="zh-CN" altLang="en-US" sz="1800"/>
              <a:t>，实际上就是应用程序中的导入函数与</a:t>
            </a:r>
            <a:r>
              <a:rPr lang="en-US" altLang="zh-CN" sz="1800"/>
              <a:t>DLL</a:t>
            </a:r>
            <a:r>
              <a:rPr lang="zh-CN" altLang="en-US" sz="1800"/>
              <a:t>文件中的导出函数进行链接。有两种方式链接：加载时动态链接（也称为隐式链接）和运行时动态链接（也称为显式链接）。</a:t>
            </a:r>
          </a:p>
          <a:p>
            <a:pPr eaLnBrk="1" hangingPunct="1">
              <a:spcBef>
                <a:spcPts val="1200"/>
              </a:spcBef>
              <a:spcAft>
                <a:spcPts val="1200"/>
              </a:spcAft>
            </a:pPr>
            <a:r>
              <a:rPr lang="zh-CN" altLang="en-US" sz="1800"/>
              <a:t>加载时动态链接：由编译系统完成对</a:t>
            </a:r>
            <a:r>
              <a:rPr lang="en-US" altLang="zh-CN" sz="1800"/>
              <a:t>DLL</a:t>
            </a:r>
            <a:r>
              <a:rPr lang="zh-CN" altLang="en-US" sz="1800"/>
              <a:t>的加载和应用程序结束时</a:t>
            </a:r>
            <a:r>
              <a:rPr lang="en-US" altLang="zh-CN" sz="1800"/>
              <a:t>DLL</a:t>
            </a:r>
            <a:r>
              <a:rPr lang="zh-CN" altLang="en-US" sz="1800"/>
              <a:t>卸载的编码（如还有其它程序使用该</a:t>
            </a:r>
            <a:r>
              <a:rPr lang="en-US" altLang="zh-CN" sz="1800"/>
              <a:t>DLL</a:t>
            </a:r>
            <a:r>
              <a:rPr lang="zh-CN" altLang="en-US" sz="1800"/>
              <a:t>，则</a:t>
            </a:r>
            <a:r>
              <a:rPr lang="en-US" altLang="zh-CN" sz="1800"/>
              <a:t>Windows</a:t>
            </a:r>
            <a:r>
              <a:rPr lang="zh-CN" altLang="en-US" sz="1800"/>
              <a:t>对</a:t>
            </a:r>
            <a:r>
              <a:rPr lang="en-US" altLang="zh-CN" sz="1800"/>
              <a:t>DLL</a:t>
            </a:r>
            <a:r>
              <a:rPr lang="zh-CN" altLang="en-US" sz="1800"/>
              <a:t>的应用记录减</a:t>
            </a:r>
            <a:r>
              <a:rPr lang="en-US" altLang="zh-CN" sz="1800"/>
              <a:t>1</a:t>
            </a:r>
            <a:r>
              <a:rPr lang="zh-CN" altLang="en-US" sz="1800"/>
              <a:t>，直到所有相关程序都结束对该</a:t>
            </a:r>
            <a:r>
              <a:rPr lang="en-US" altLang="zh-CN" sz="1800"/>
              <a:t>DLL</a:t>
            </a:r>
            <a:r>
              <a:rPr lang="zh-CN" altLang="en-US" sz="1800"/>
              <a:t>的使用时才释放它），简单实用，但不够灵活，只能满足一般要求。</a:t>
            </a:r>
          </a:p>
          <a:p>
            <a:pPr eaLnBrk="1" hangingPunct="1">
              <a:spcBef>
                <a:spcPts val="1200"/>
              </a:spcBef>
              <a:spcAft>
                <a:spcPts val="1200"/>
              </a:spcAft>
            </a:pPr>
            <a:r>
              <a:rPr lang="zh-CN" altLang="en-US" sz="1800"/>
              <a:t>运行时动态链接：由编程者用</a:t>
            </a:r>
            <a:r>
              <a:rPr lang="en-US" altLang="zh-CN" sz="1800"/>
              <a:t>API</a:t>
            </a:r>
            <a:r>
              <a:rPr lang="zh-CN" altLang="en-US" sz="1800"/>
              <a:t>函数加载和卸载</a:t>
            </a:r>
            <a:r>
              <a:rPr lang="en-US" altLang="zh-CN" sz="1800"/>
              <a:t>DLL</a:t>
            </a:r>
            <a:r>
              <a:rPr lang="zh-CN" altLang="en-US" sz="1800"/>
              <a:t>来达到调用</a:t>
            </a:r>
            <a:r>
              <a:rPr lang="en-US" altLang="zh-CN" sz="1800"/>
              <a:t>DLL</a:t>
            </a:r>
            <a:r>
              <a:rPr lang="zh-CN" altLang="en-US" sz="1800"/>
              <a:t>的目的，使用上较复杂，但能更加有效地使用内存，是编写大型应用程序时的重要方式。有关这两种动态链接方法的具体应用在下面结合具体的</a:t>
            </a:r>
            <a:r>
              <a:rPr lang="en-US" altLang="zh-CN" sz="1800"/>
              <a:t>DLL</a:t>
            </a:r>
            <a:r>
              <a:rPr lang="zh-CN" altLang="en-US" sz="1800"/>
              <a:t>开发与调用时，再详细介绍。</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10.1.5  DLL</a:t>
            </a:r>
            <a:r>
              <a:rPr lang="zh-CN" altLang="en-US">
                <a:ea typeface="黑体" panose="02010609060101010101" pitchFamily="49" charset="-122"/>
              </a:rPr>
              <a:t>文件构成</a:t>
            </a:r>
          </a:p>
        </p:txBody>
      </p:sp>
      <p:sp>
        <p:nvSpPr>
          <p:cNvPr id="252931" name="Rectangle 3"/>
          <p:cNvSpPr>
            <a:spLocks noGrp="1" noChangeArrowheads="1"/>
          </p:cNvSpPr>
          <p:nvPr>
            <p:ph type="body" idx="1"/>
          </p:nvPr>
        </p:nvSpPr>
        <p:spPr/>
        <p:txBody>
          <a:bodyPr/>
          <a:lstStyle/>
          <a:p>
            <a:pPr eaLnBrk="1" hangingPunct="1">
              <a:spcBef>
                <a:spcPts val="1200"/>
              </a:spcBef>
              <a:spcAft>
                <a:spcPts val="1200"/>
              </a:spcAft>
            </a:pPr>
            <a:r>
              <a:rPr lang="zh-CN" altLang="en-US" sz="1800"/>
              <a:t>一般而言，发布的动态链接库，需要包含三个文件：包含文件（</a:t>
            </a:r>
            <a:r>
              <a:rPr lang="en-US" altLang="zh-CN" sz="1800"/>
              <a:t>.H</a:t>
            </a:r>
            <a:r>
              <a:rPr lang="zh-CN" altLang="en-US" sz="1800"/>
              <a:t>）、导入库文件（</a:t>
            </a:r>
            <a:r>
              <a:rPr lang="en-US" altLang="zh-CN" sz="1800"/>
              <a:t>.LIB</a:t>
            </a:r>
            <a:r>
              <a:rPr lang="zh-CN" altLang="en-US" sz="1800"/>
              <a:t>）和实际代码文件（</a:t>
            </a:r>
            <a:r>
              <a:rPr lang="en-US" altLang="zh-CN" sz="1800"/>
              <a:t>.DLL</a:t>
            </a:r>
            <a:r>
              <a:rPr lang="zh-CN" altLang="en-US" sz="1800"/>
              <a:t>）。</a:t>
            </a:r>
          </a:p>
          <a:p>
            <a:pPr eaLnBrk="1" hangingPunct="1">
              <a:spcBef>
                <a:spcPts val="1200"/>
              </a:spcBef>
              <a:spcAft>
                <a:spcPts val="1200"/>
              </a:spcAft>
            </a:pPr>
            <a:r>
              <a:rPr lang="zh-CN" altLang="en-US" sz="1800"/>
              <a:t>包含文件（</a:t>
            </a:r>
            <a:r>
              <a:rPr lang="en-US" altLang="zh-CN" sz="1800"/>
              <a:t>.H</a:t>
            </a:r>
            <a:r>
              <a:rPr lang="zh-CN" altLang="en-US" sz="1800"/>
              <a:t>）为后缀名为</a:t>
            </a:r>
            <a:r>
              <a:rPr lang="en-US" altLang="zh-CN" sz="1800"/>
              <a:t>.H</a:t>
            </a:r>
            <a:r>
              <a:rPr lang="zh-CN" altLang="en-US" sz="1800"/>
              <a:t>的头文件。在该文件中，定义了</a:t>
            </a:r>
            <a:r>
              <a:rPr lang="en-US" altLang="zh-CN" sz="1800"/>
              <a:t>DLL</a:t>
            </a:r>
            <a:r>
              <a:rPr lang="zh-CN" altLang="en-US" sz="1800"/>
              <a:t>能够导出的函数、数据结构或类的声明。在</a:t>
            </a:r>
            <a:r>
              <a:rPr lang="en-US" altLang="zh-CN" sz="1800"/>
              <a:t>DLL</a:t>
            </a:r>
            <a:r>
              <a:rPr lang="zh-CN" altLang="en-US" sz="1800"/>
              <a:t>开发时，包含文件所声明的内容需要在</a:t>
            </a:r>
            <a:r>
              <a:rPr lang="en-US" altLang="zh-CN" sz="1800"/>
              <a:t>.CPP</a:t>
            </a:r>
            <a:r>
              <a:rPr lang="zh-CN" altLang="en-US" sz="1800"/>
              <a:t>文件中实现，</a:t>
            </a:r>
            <a:r>
              <a:rPr lang="en-US" altLang="zh-CN" sz="1800"/>
              <a:t>.CPP</a:t>
            </a:r>
            <a:r>
              <a:rPr lang="zh-CN" altLang="en-US" sz="1800"/>
              <a:t>文件形成的源程序代码被封装在</a:t>
            </a:r>
            <a:r>
              <a:rPr lang="en-US" altLang="zh-CN" sz="1800"/>
              <a:t>DLL</a:t>
            </a:r>
            <a:r>
              <a:rPr lang="zh-CN" altLang="en-US" sz="1800"/>
              <a:t>中。当要使用</a:t>
            </a:r>
            <a:r>
              <a:rPr lang="en-US" altLang="zh-CN" sz="1800"/>
              <a:t>DLL</a:t>
            </a:r>
            <a:r>
              <a:rPr lang="zh-CN" altLang="en-US" sz="1800"/>
              <a:t>时，必须将</a:t>
            </a:r>
            <a:r>
              <a:rPr lang="en-US" altLang="zh-CN" sz="1800"/>
              <a:t>DLL</a:t>
            </a:r>
            <a:r>
              <a:rPr lang="zh-CN" altLang="en-US" sz="1800"/>
              <a:t>的这个头文件添加到使用该</a:t>
            </a:r>
            <a:r>
              <a:rPr lang="en-US" altLang="zh-CN" sz="1800"/>
              <a:t>DLL</a:t>
            </a:r>
            <a:r>
              <a:rPr lang="zh-CN" altLang="en-US" sz="1800"/>
              <a:t>的源程序代码中。</a:t>
            </a:r>
          </a:p>
          <a:p>
            <a:pPr eaLnBrk="1" hangingPunct="1">
              <a:spcBef>
                <a:spcPts val="1200"/>
              </a:spcBef>
              <a:spcAft>
                <a:spcPts val="1200"/>
              </a:spcAft>
            </a:pPr>
            <a:r>
              <a:rPr lang="zh-CN" altLang="en-US" sz="1800"/>
              <a:t>导入库文件（</a:t>
            </a:r>
            <a:r>
              <a:rPr lang="en-US" altLang="zh-CN" sz="1800"/>
              <a:t>.LIB</a:t>
            </a:r>
            <a:r>
              <a:rPr lang="zh-CN" altLang="en-US" sz="1800"/>
              <a:t>）虽然与静态链接库文件扩展名一样，但它不同于静态链接库文件。导入库文件包含了调用使用</a:t>
            </a:r>
            <a:r>
              <a:rPr lang="en-US" altLang="zh-CN" sz="1800"/>
              <a:t>DLL</a:t>
            </a:r>
            <a:r>
              <a:rPr lang="zh-CN" altLang="en-US" sz="1800"/>
              <a:t>的一些隐式链接，即加载时动态链接的信息。当应用程序以隐含的方式链接</a:t>
            </a:r>
            <a:r>
              <a:rPr lang="en-US" altLang="zh-CN" sz="1800"/>
              <a:t>DLL</a:t>
            </a:r>
            <a:r>
              <a:rPr lang="zh-CN" altLang="en-US" sz="1800"/>
              <a:t>时，导入库文件中的信息，如函数名、函数地址等，被拷贝到应用程序的代码中去。</a:t>
            </a:r>
          </a:p>
          <a:p>
            <a:pPr eaLnBrk="1" hangingPunct="1">
              <a:spcBef>
                <a:spcPts val="1200"/>
              </a:spcBef>
              <a:spcAft>
                <a:spcPts val="1200"/>
              </a:spcAft>
            </a:pPr>
            <a:r>
              <a:rPr lang="zh-CN" altLang="en-US" sz="1800"/>
              <a:t>实际代码文件（</a:t>
            </a:r>
            <a:r>
              <a:rPr lang="en-US" altLang="zh-CN" sz="1800"/>
              <a:t>.DLL</a:t>
            </a:r>
            <a:r>
              <a:rPr lang="zh-CN" altLang="en-US" sz="1800"/>
              <a:t>）包含有</a:t>
            </a:r>
            <a:r>
              <a:rPr lang="en-US" altLang="zh-CN" sz="1800"/>
              <a:t>DLL</a:t>
            </a:r>
            <a:r>
              <a:rPr lang="zh-CN" altLang="en-US" sz="1800"/>
              <a:t>的真正可执行代码。应用程序调用</a:t>
            </a:r>
            <a:r>
              <a:rPr lang="en-US" altLang="zh-CN" sz="1800"/>
              <a:t>DLL</a:t>
            </a:r>
            <a:r>
              <a:rPr lang="zh-CN" altLang="en-US" sz="1800"/>
              <a:t>运行时，</a:t>
            </a:r>
            <a:r>
              <a:rPr lang="en-US" altLang="zh-CN" sz="1800"/>
              <a:t>.DLL</a:t>
            </a:r>
            <a:r>
              <a:rPr lang="zh-CN" altLang="en-US" sz="1800"/>
              <a:t>文件中实际代码被动态装入运行。</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r>
              <a:rPr lang="en-US" altLang="zh-CN">
                <a:ea typeface="黑体" panose="02010609060101010101" pitchFamily="49" charset="-122"/>
              </a:rPr>
              <a:t>10.1.5  DLL</a:t>
            </a:r>
            <a:r>
              <a:rPr lang="zh-CN" altLang="en-US">
                <a:ea typeface="黑体" panose="02010609060101010101" pitchFamily="49" charset="-122"/>
              </a:rPr>
              <a:t>文件构成</a:t>
            </a:r>
          </a:p>
        </p:txBody>
      </p:sp>
      <p:sp>
        <p:nvSpPr>
          <p:cNvPr id="253955" name="Rectangle 3"/>
          <p:cNvSpPr>
            <a:spLocks noGrp="1" noChangeArrowheads="1"/>
          </p:cNvSpPr>
          <p:nvPr>
            <p:ph type="body" idx="1"/>
          </p:nvPr>
        </p:nvSpPr>
        <p:spPr/>
        <p:txBody>
          <a:bodyPr/>
          <a:lstStyle/>
          <a:p>
            <a:pPr eaLnBrk="1" hangingPunct="1">
              <a:spcBef>
                <a:spcPts val="1200"/>
              </a:spcBef>
              <a:spcAft>
                <a:spcPts val="1200"/>
              </a:spcAft>
            </a:pPr>
            <a:r>
              <a:rPr lang="zh-CN" altLang="en-US" sz="1800"/>
              <a:t>一般情况下，使用</a:t>
            </a:r>
            <a:r>
              <a:rPr lang="en-US" altLang="zh-CN" sz="1800"/>
              <a:t>VC</a:t>
            </a:r>
            <a:r>
              <a:rPr lang="zh-CN" altLang="en-US" sz="1800"/>
              <a:t>开发应用程序需要加载</a:t>
            </a:r>
            <a:r>
              <a:rPr lang="en-US" altLang="zh-CN" sz="1800"/>
              <a:t>DLL</a:t>
            </a:r>
            <a:r>
              <a:rPr lang="zh-CN" altLang="en-US" sz="1800"/>
              <a:t>时，该</a:t>
            </a:r>
            <a:r>
              <a:rPr lang="en-US" altLang="zh-CN" sz="1800"/>
              <a:t>DLL</a:t>
            </a:r>
            <a:r>
              <a:rPr lang="zh-CN" altLang="en-US" sz="1800"/>
              <a:t>的包含文件（</a:t>
            </a:r>
            <a:r>
              <a:rPr lang="en-US" altLang="zh-CN" sz="1800"/>
              <a:t>.H</a:t>
            </a:r>
            <a:r>
              <a:rPr lang="zh-CN" altLang="en-US" sz="1800"/>
              <a:t>）和实际代码文件（</a:t>
            </a:r>
            <a:r>
              <a:rPr lang="en-US" altLang="zh-CN" sz="1800"/>
              <a:t>.DLL</a:t>
            </a:r>
            <a:r>
              <a:rPr lang="zh-CN" altLang="en-US" sz="1800"/>
              <a:t>）都是必须要用到的，而如果采用加载时动态链接</a:t>
            </a:r>
            <a:r>
              <a:rPr lang="en-US" altLang="zh-CN" sz="1800"/>
              <a:t>DLL</a:t>
            </a:r>
            <a:r>
              <a:rPr lang="zh-CN" altLang="en-US" sz="1800"/>
              <a:t>的方式，则导入库文件（</a:t>
            </a:r>
            <a:r>
              <a:rPr lang="en-US" altLang="zh-CN" sz="1800"/>
              <a:t>.LIB</a:t>
            </a:r>
            <a:r>
              <a:rPr lang="zh-CN" altLang="en-US" sz="1800"/>
              <a:t>）也是必要的。而当工程被编译成可执行文件时，只需要</a:t>
            </a:r>
            <a:r>
              <a:rPr lang="en-US" altLang="zh-CN" sz="1800"/>
              <a:t>.EXE</a:t>
            </a:r>
            <a:r>
              <a:rPr lang="zh-CN" altLang="en-US" sz="1800"/>
              <a:t>文件和</a:t>
            </a:r>
            <a:r>
              <a:rPr lang="en-US" altLang="zh-CN" sz="1800"/>
              <a:t>DLL</a:t>
            </a:r>
            <a:r>
              <a:rPr lang="zh-CN" altLang="en-US" sz="1800"/>
              <a:t>的实际代码文件（</a:t>
            </a:r>
            <a:r>
              <a:rPr lang="en-US" altLang="zh-CN" sz="1800"/>
              <a:t>.DLL</a:t>
            </a:r>
            <a:r>
              <a:rPr lang="zh-CN" altLang="en-US" sz="1800"/>
              <a:t>）即可运行程序。包含文件（</a:t>
            </a:r>
            <a:r>
              <a:rPr lang="en-US" altLang="zh-CN" sz="1800"/>
              <a:t>.H</a:t>
            </a:r>
            <a:r>
              <a:rPr lang="zh-CN" altLang="en-US" sz="1800"/>
              <a:t>）和导入库文件（</a:t>
            </a:r>
            <a:r>
              <a:rPr lang="en-US" altLang="zh-CN" sz="1800"/>
              <a:t>.LIB</a:t>
            </a:r>
            <a:r>
              <a:rPr lang="zh-CN" altLang="en-US" sz="1800"/>
              <a:t>）中的信息都被拷贝到了</a:t>
            </a:r>
            <a:r>
              <a:rPr lang="en-US" altLang="zh-CN" sz="1800"/>
              <a:t>.EXE</a:t>
            </a:r>
            <a:r>
              <a:rPr lang="zh-CN" altLang="en-US" sz="1800"/>
              <a:t>文件中，因此也就不再需要了。</a:t>
            </a:r>
          </a:p>
          <a:p>
            <a:pPr eaLnBrk="1" hangingPunct="1"/>
            <a:endParaRPr lang="en-US" altLang="zh-CN"/>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10.2  Win32 DLL</a:t>
            </a:r>
            <a:r>
              <a:rPr lang="zh-CN" altLang="en-US">
                <a:ea typeface="黑体" panose="02010609060101010101" pitchFamily="49" charset="-122"/>
              </a:rPr>
              <a:t>的开发与动态链接</a:t>
            </a:r>
          </a:p>
        </p:txBody>
      </p:sp>
      <p:sp>
        <p:nvSpPr>
          <p:cNvPr id="254979" name="Rectangle 3"/>
          <p:cNvSpPr>
            <a:spLocks noGrp="1" noChangeArrowheads="1"/>
          </p:cNvSpPr>
          <p:nvPr>
            <p:ph type="body" idx="1"/>
          </p:nvPr>
        </p:nvSpPr>
        <p:spPr/>
        <p:txBody>
          <a:bodyPr/>
          <a:lstStyle/>
          <a:p>
            <a:pPr eaLnBrk="1" hangingPunct="1">
              <a:spcBef>
                <a:spcPts val="1200"/>
              </a:spcBef>
              <a:spcAft>
                <a:spcPts val="1200"/>
              </a:spcAft>
            </a:pPr>
            <a:r>
              <a:rPr lang="zh-CN" altLang="en-US"/>
              <a:t>本节将结合具体的实例开发，讲解</a:t>
            </a:r>
            <a:r>
              <a:rPr lang="en-US" altLang="zh-CN"/>
              <a:t>DLL</a:t>
            </a:r>
            <a:r>
              <a:rPr lang="zh-CN" altLang="en-US"/>
              <a:t>开发与动态链接的相关知识点。由于</a:t>
            </a:r>
            <a:r>
              <a:rPr lang="en-US" altLang="zh-CN"/>
              <a:t>Win32 DLL</a:t>
            </a:r>
            <a:r>
              <a:rPr lang="zh-CN" altLang="en-US"/>
              <a:t>不使用</a:t>
            </a:r>
            <a:r>
              <a:rPr lang="en-US" altLang="zh-CN"/>
              <a:t>MFC</a:t>
            </a:r>
            <a:r>
              <a:rPr lang="zh-CN" altLang="en-US"/>
              <a:t>类库，其导出的函数是标准的</a:t>
            </a:r>
            <a:r>
              <a:rPr lang="en-US" altLang="zh-CN"/>
              <a:t>C</a:t>
            </a:r>
            <a:r>
              <a:rPr lang="zh-CN" altLang="en-US"/>
              <a:t>接口，能被非</a:t>
            </a:r>
            <a:r>
              <a:rPr lang="en-US" altLang="zh-CN"/>
              <a:t>MFC</a:t>
            </a:r>
            <a:r>
              <a:rPr lang="zh-CN" altLang="en-US"/>
              <a:t>和</a:t>
            </a:r>
            <a:r>
              <a:rPr lang="en-US" altLang="zh-CN"/>
              <a:t>MFC</a:t>
            </a:r>
            <a:r>
              <a:rPr lang="zh-CN" altLang="en-US"/>
              <a:t>的应用程序调用，因而其应用十分广泛。</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10.2.2  </a:t>
            </a:r>
            <a:r>
              <a:rPr lang="zh-CN" altLang="en-US">
                <a:ea typeface="黑体" panose="02010609060101010101" pitchFamily="49" charset="-122"/>
              </a:rPr>
              <a:t>从</a:t>
            </a:r>
            <a:r>
              <a:rPr lang="en-US" altLang="zh-CN">
                <a:ea typeface="黑体" panose="02010609060101010101" pitchFamily="49" charset="-122"/>
              </a:rPr>
              <a:t>DLL</a:t>
            </a:r>
            <a:r>
              <a:rPr lang="zh-CN" altLang="en-US">
                <a:ea typeface="黑体" panose="02010609060101010101" pitchFamily="49" charset="-122"/>
              </a:rPr>
              <a:t>中导出函数</a:t>
            </a:r>
          </a:p>
        </p:txBody>
      </p:sp>
      <p:sp>
        <p:nvSpPr>
          <p:cNvPr id="256003" name="Rectangle 3"/>
          <p:cNvSpPr>
            <a:spLocks noGrp="1" noChangeArrowheads="1"/>
          </p:cNvSpPr>
          <p:nvPr>
            <p:ph type="body" idx="1"/>
          </p:nvPr>
        </p:nvSpPr>
        <p:spPr/>
        <p:txBody>
          <a:bodyPr/>
          <a:lstStyle/>
          <a:p>
            <a:pPr eaLnBrk="1" hangingPunct="1">
              <a:spcBef>
                <a:spcPts val="1200"/>
              </a:spcBef>
              <a:spcAft>
                <a:spcPts val="1200"/>
              </a:spcAft>
            </a:pPr>
            <a:r>
              <a:rPr lang="zh-CN" altLang="en-US"/>
              <a:t>在动态链接库中定义有两种函数：导出函数（</a:t>
            </a:r>
            <a:r>
              <a:rPr lang="en-US" altLang="zh-CN"/>
              <a:t>export function</a:t>
            </a:r>
            <a:r>
              <a:rPr lang="zh-CN" altLang="en-US"/>
              <a:t>）和内部函数（</a:t>
            </a:r>
            <a:r>
              <a:rPr lang="en-US" altLang="zh-CN"/>
              <a:t>internal function</a:t>
            </a:r>
            <a:r>
              <a:rPr lang="zh-CN" altLang="en-US"/>
              <a:t>）。导出函数可以被其它模块调用，内部函数在定义它们的</a:t>
            </a:r>
            <a:r>
              <a:rPr lang="en-US" altLang="zh-CN"/>
              <a:t>DLL</a:t>
            </a:r>
            <a:r>
              <a:rPr lang="zh-CN" altLang="en-US"/>
              <a:t>程序内部使用。使用</a:t>
            </a:r>
            <a:r>
              <a:rPr lang="en-US" altLang="zh-CN"/>
              <a:t>VC</a:t>
            </a:r>
            <a:r>
              <a:rPr lang="zh-CN" altLang="en-US"/>
              <a:t>开发</a:t>
            </a:r>
            <a:r>
              <a:rPr lang="en-US" altLang="zh-CN"/>
              <a:t>DLL</a:t>
            </a:r>
            <a:r>
              <a:rPr lang="zh-CN" altLang="en-US"/>
              <a:t>，声明导出函数有三种方法：</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a:t>
            </a:r>
            <a:r>
              <a:rPr lang="zh-CN" altLang="en-US">
                <a:ea typeface="黑体" panose="02010609060101010101" pitchFamily="49" charset="-122"/>
              </a:rPr>
              <a:t>．使用关键字</a:t>
            </a:r>
            <a:r>
              <a:rPr lang="en-US" altLang="zh-CN">
                <a:ea typeface="黑体" panose="02010609060101010101" pitchFamily="49" charset="-122"/>
              </a:rPr>
              <a:t>_declspec</a:t>
            </a:r>
            <a:r>
              <a:rPr lang="zh-CN" altLang="en-US">
                <a:ea typeface="黑体" panose="02010609060101010101" pitchFamily="49" charset="-122"/>
              </a:rPr>
              <a:t>（</a:t>
            </a:r>
            <a:r>
              <a:rPr lang="en-US" altLang="zh-CN">
                <a:ea typeface="黑体" panose="02010609060101010101" pitchFamily="49" charset="-122"/>
              </a:rPr>
              <a:t>dllexport</a:t>
            </a:r>
            <a:r>
              <a:rPr lang="zh-CN" altLang="en-US">
                <a:ea typeface="黑体" panose="02010609060101010101" pitchFamily="49" charset="-122"/>
              </a:rPr>
              <a:t>）</a:t>
            </a:r>
          </a:p>
        </p:txBody>
      </p:sp>
      <p:sp>
        <p:nvSpPr>
          <p:cNvPr id="257027" name="Rectangle 3"/>
          <p:cNvSpPr>
            <a:spLocks noGrp="1" noChangeArrowheads="1"/>
          </p:cNvSpPr>
          <p:nvPr>
            <p:ph type="body" idx="1"/>
          </p:nvPr>
        </p:nvSpPr>
        <p:spPr/>
        <p:txBody>
          <a:bodyPr/>
          <a:lstStyle/>
          <a:p>
            <a:pPr eaLnBrk="1" hangingPunct="1">
              <a:spcBef>
                <a:spcPts val="1200"/>
              </a:spcBef>
              <a:spcAft>
                <a:spcPts val="1200"/>
              </a:spcAft>
            </a:pPr>
            <a:r>
              <a:rPr lang="zh-CN" altLang="en-US"/>
              <a:t>使用</a:t>
            </a:r>
            <a:r>
              <a:rPr lang="en-US" altLang="zh-CN"/>
              <a:t>MFC</a:t>
            </a:r>
            <a:r>
              <a:rPr lang="zh-CN" altLang="en-US"/>
              <a:t>提供的修饰符号</a:t>
            </a:r>
            <a:r>
              <a:rPr lang="en-US" altLang="zh-CN"/>
              <a:t>_declspec</a:t>
            </a:r>
            <a:r>
              <a:rPr lang="zh-CN" altLang="en-US"/>
              <a:t>（</a:t>
            </a:r>
            <a:r>
              <a:rPr lang="en-US" altLang="zh-CN"/>
              <a:t>DLLexport</a:t>
            </a:r>
            <a:r>
              <a:rPr lang="zh-CN" altLang="en-US"/>
              <a:t>），在要输出的函数、类或数据的声明前加上</a:t>
            </a:r>
            <a:r>
              <a:rPr lang="en-US" altLang="zh-CN"/>
              <a:t>_declspec</a:t>
            </a:r>
            <a:r>
              <a:rPr lang="zh-CN" altLang="en-US"/>
              <a:t>（</a:t>
            </a:r>
            <a:r>
              <a:rPr lang="en-US" altLang="zh-CN"/>
              <a:t>DLLexport</a:t>
            </a:r>
            <a:r>
              <a:rPr lang="zh-CN" altLang="en-US"/>
              <a:t>）的修饰符，表示输出。</a:t>
            </a:r>
            <a:r>
              <a:rPr lang="en-US" altLang="zh-CN"/>
              <a:t>__declspec</a:t>
            </a:r>
            <a:r>
              <a:rPr lang="zh-CN" altLang="en-US"/>
              <a:t>（</a:t>
            </a:r>
            <a:r>
              <a:rPr lang="en-US" altLang="zh-CN"/>
              <a:t>DLLexport</a:t>
            </a:r>
            <a:r>
              <a:rPr lang="zh-CN" altLang="en-US"/>
              <a:t>）在</a:t>
            </a:r>
            <a:r>
              <a:rPr lang="en-US" altLang="zh-CN"/>
              <a:t>C</a:t>
            </a:r>
            <a:r>
              <a:rPr lang="zh-CN" altLang="en-US"/>
              <a:t>调用约定、</a:t>
            </a:r>
            <a:r>
              <a:rPr lang="en-US" altLang="zh-CN"/>
              <a:t>C</a:t>
            </a:r>
            <a:r>
              <a:rPr lang="zh-CN" altLang="en-US"/>
              <a:t>编译情况下可以去掉输出函数名的下划线前缀。</a:t>
            </a:r>
            <a:r>
              <a:rPr lang="en-US" altLang="zh-CN"/>
              <a:t>extern "C"</a:t>
            </a:r>
            <a:r>
              <a:rPr lang="zh-CN" altLang="en-US"/>
              <a:t>使得在</a:t>
            </a:r>
            <a:r>
              <a:rPr lang="en-US" altLang="zh-CN"/>
              <a:t>C++</a:t>
            </a:r>
            <a:r>
              <a:rPr lang="zh-CN" altLang="en-US"/>
              <a:t>中使用</a:t>
            </a:r>
            <a:r>
              <a:rPr lang="en-US" altLang="zh-CN"/>
              <a:t>C</a:t>
            </a:r>
            <a:r>
              <a:rPr lang="zh-CN" altLang="en-US"/>
              <a:t>编译方式成为可能。在</a:t>
            </a:r>
            <a:r>
              <a:rPr lang="en-US" altLang="zh-CN"/>
              <a:t>C++</a:t>
            </a:r>
            <a:r>
              <a:rPr lang="zh-CN" altLang="en-US"/>
              <a:t>下定义</a:t>
            </a:r>
            <a:r>
              <a:rPr lang="en-US" altLang="zh-CN"/>
              <a:t>C</a:t>
            </a:r>
            <a:r>
              <a:rPr lang="zh-CN" altLang="en-US"/>
              <a:t>函数，需要加</a:t>
            </a:r>
            <a:r>
              <a:rPr lang="en-US" altLang="zh-CN"/>
              <a:t>extern "C"</a:t>
            </a:r>
            <a:r>
              <a:rPr lang="zh-CN" altLang="en-US"/>
              <a:t>关键词。用</a:t>
            </a:r>
            <a:r>
              <a:rPr lang="en-US" altLang="zh-CN"/>
              <a:t>extern "C"</a:t>
            </a:r>
            <a:r>
              <a:rPr lang="zh-CN" altLang="en-US"/>
              <a:t>来指明该函数使用</a:t>
            </a:r>
            <a:r>
              <a:rPr lang="en-US" altLang="zh-CN"/>
              <a:t>C</a:t>
            </a:r>
            <a:r>
              <a:rPr lang="zh-CN" altLang="en-US"/>
              <a:t>编译方式，输出的</a:t>
            </a:r>
            <a:r>
              <a:rPr lang="en-US" altLang="zh-CN"/>
              <a:t>C</a:t>
            </a:r>
            <a:r>
              <a:rPr lang="zh-CN" altLang="en-US"/>
              <a:t>函数可以从</a:t>
            </a:r>
            <a:r>
              <a:rPr lang="en-US" altLang="zh-CN"/>
              <a:t>C</a:t>
            </a:r>
            <a:r>
              <a:rPr lang="zh-CN" altLang="en-US"/>
              <a:t>代码里调用。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2.2.1  </a:t>
            </a:r>
            <a:r>
              <a:rPr lang="zh-CN" altLang="en-US">
                <a:latin typeface="方正大标宋简体" pitchFamily="2" charset="-122"/>
                <a:ea typeface="方正大标宋简体" pitchFamily="2" charset="-122"/>
              </a:rPr>
              <a:t>入口函数</a:t>
            </a:r>
          </a:p>
        </p:txBody>
      </p:sp>
      <p:sp>
        <p:nvSpPr>
          <p:cNvPr id="27651" name="Rectangle 3"/>
          <p:cNvSpPr>
            <a:spLocks noGrp="1" noChangeArrowheads="1"/>
          </p:cNvSpPr>
          <p:nvPr>
            <p:ph type="body" idx="1"/>
          </p:nvPr>
        </p:nvSpPr>
        <p:spPr/>
        <p:txBody>
          <a:bodyPr/>
          <a:lstStyle/>
          <a:p>
            <a:pPr eaLnBrk="1" hangingPunct="1"/>
            <a:r>
              <a:rPr lang="zh-CN" altLang="en-US">
                <a:ea typeface="方正楷体简体" pitchFamily="2" charset="-122"/>
              </a:rPr>
              <a:t>当一个应用程序启动时，会自动调用应用程序框架内部的</a:t>
            </a:r>
            <a:r>
              <a:rPr lang="en-US" altLang="zh-CN">
                <a:ea typeface="方正楷体简体" pitchFamily="2" charset="-122"/>
              </a:rPr>
              <a:t>AfxWinMain</a:t>
            </a:r>
            <a:r>
              <a:rPr lang="zh-CN" altLang="en-US">
                <a:ea typeface="方正楷体简体" pitchFamily="2" charset="-122"/>
              </a:rPr>
              <a:t>函数。根据其前缀</a:t>
            </a:r>
            <a:r>
              <a:rPr lang="en-US" altLang="zh-CN">
                <a:ea typeface="方正楷体简体" pitchFamily="2" charset="-122"/>
              </a:rPr>
              <a:t>Afx</a:t>
            </a:r>
            <a:r>
              <a:rPr lang="zh-CN" altLang="en-US">
                <a:ea typeface="方正楷体简体" pitchFamily="2" charset="-122"/>
              </a:rPr>
              <a:t>就知道</a:t>
            </a:r>
            <a:r>
              <a:rPr lang="en-US" altLang="zh-CN">
                <a:ea typeface="方正楷体简体" pitchFamily="2" charset="-122"/>
              </a:rPr>
              <a:t>WinMain</a:t>
            </a:r>
            <a:r>
              <a:rPr lang="zh-CN" altLang="en-US">
                <a:ea typeface="方正楷体简体" pitchFamily="2" charset="-122"/>
              </a:rPr>
              <a:t>是一个全局的</a:t>
            </a:r>
            <a:r>
              <a:rPr lang="en-US" altLang="zh-CN">
                <a:ea typeface="方正楷体简体" pitchFamily="2" charset="-122"/>
              </a:rPr>
              <a:t>MFC</a:t>
            </a:r>
            <a:r>
              <a:rPr lang="zh-CN" altLang="en-US">
                <a:ea typeface="方正楷体简体" pitchFamily="2" charset="-122"/>
              </a:rPr>
              <a:t>函数。从上述代码中可以看出，</a:t>
            </a:r>
            <a:r>
              <a:rPr lang="en-US" altLang="zh-CN">
                <a:ea typeface="方正楷体简体" pitchFamily="2" charset="-122"/>
              </a:rPr>
              <a:t>WinMain</a:t>
            </a:r>
            <a:r>
              <a:rPr lang="zh-CN" altLang="en-US">
                <a:ea typeface="方正楷体简体" pitchFamily="2" charset="-122"/>
              </a:rPr>
              <a:t>函数会查找该应用程序的一个全局构造对象。该对象是由</a:t>
            </a:r>
            <a:r>
              <a:rPr lang="en-US" altLang="zh-CN">
                <a:ea typeface="方正楷体简体" pitchFamily="2" charset="-122"/>
              </a:rPr>
              <a:t>CWinApp</a:t>
            </a:r>
            <a:r>
              <a:rPr lang="zh-CN" altLang="en-US">
                <a:ea typeface="方正楷体简体" pitchFamily="2" charset="-122"/>
              </a:rPr>
              <a:t>的派生类创建，因此有程序启动时，它就被创建好了。然后</a:t>
            </a:r>
            <a:r>
              <a:rPr lang="en-US" altLang="zh-CN">
                <a:ea typeface="方正楷体简体" pitchFamily="2" charset="-122"/>
              </a:rPr>
              <a:t>WinMain</a:t>
            </a:r>
            <a:r>
              <a:rPr lang="zh-CN" altLang="en-US">
                <a:ea typeface="方正楷体简体" pitchFamily="2" charset="-122"/>
              </a:rPr>
              <a:t>对该应用程序进行初始化，在此过程调用的是该程序全局构造对象的</a:t>
            </a:r>
            <a:r>
              <a:rPr lang="en-US" altLang="zh-CN">
                <a:ea typeface="方正楷体简体" pitchFamily="2" charset="-122"/>
              </a:rPr>
              <a:t>InitApplication()</a:t>
            </a:r>
            <a:r>
              <a:rPr lang="zh-CN" altLang="en-US">
                <a:ea typeface="方正楷体简体" pitchFamily="2" charset="-122"/>
              </a:rPr>
              <a:t>和</a:t>
            </a:r>
            <a:r>
              <a:rPr lang="en-US" altLang="zh-CN">
                <a:ea typeface="方正楷体简体" pitchFamily="2" charset="-122"/>
              </a:rPr>
              <a:t>InitInstance()</a:t>
            </a:r>
            <a:r>
              <a:rPr lang="zh-CN" altLang="en-US">
                <a:ea typeface="方正楷体简体" pitchFamily="2" charset="-122"/>
              </a:rPr>
              <a:t>函数。完成初始化后，</a:t>
            </a:r>
            <a:r>
              <a:rPr lang="en-US" altLang="zh-CN">
                <a:ea typeface="方正楷体简体" pitchFamily="2" charset="-122"/>
              </a:rPr>
              <a:t>WinMain</a:t>
            </a:r>
            <a:r>
              <a:rPr lang="zh-CN" altLang="en-US">
                <a:ea typeface="方正楷体简体" pitchFamily="2" charset="-122"/>
              </a:rPr>
              <a:t>调用</a:t>
            </a:r>
            <a:r>
              <a:rPr lang="en-US" altLang="zh-CN">
                <a:ea typeface="方正楷体简体" pitchFamily="2" charset="-122"/>
              </a:rPr>
              <a:t>Run()</a:t>
            </a:r>
            <a:r>
              <a:rPr lang="zh-CN" altLang="en-US">
                <a:ea typeface="方正楷体简体" pitchFamily="2" charset="-122"/>
              </a:rPr>
              <a:t>函数，运行应用程序的消息循环。最后结束应用程序时，</a:t>
            </a:r>
            <a:r>
              <a:rPr lang="en-US" altLang="zh-CN">
                <a:ea typeface="方正楷体简体" pitchFamily="2" charset="-122"/>
              </a:rPr>
              <a:t>WinMain</a:t>
            </a:r>
            <a:r>
              <a:rPr lang="zh-CN" altLang="en-US">
                <a:ea typeface="方正楷体简体" pitchFamily="2" charset="-122"/>
              </a:rPr>
              <a:t>调用</a:t>
            </a:r>
            <a:r>
              <a:rPr lang="en-US" altLang="zh-CN">
                <a:ea typeface="方正楷体简体" pitchFamily="2" charset="-122"/>
              </a:rPr>
              <a:t>AfxWinTerm()</a:t>
            </a:r>
            <a:r>
              <a:rPr lang="zh-CN" altLang="en-US">
                <a:ea typeface="方正楷体简体" pitchFamily="2" charset="-122"/>
              </a:rPr>
              <a:t>函数，做一些清理工作。</a:t>
            </a:r>
          </a:p>
          <a:p>
            <a:pPr eaLnBrk="1" hangingPunct="1"/>
            <a:endParaRPr lang="en-US" altLang="zh-CN"/>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2</a:t>
            </a:r>
            <a:r>
              <a:rPr lang="zh-CN" altLang="en-US">
                <a:ea typeface="黑体" panose="02010609060101010101" pitchFamily="49" charset="-122"/>
              </a:rPr>
              <a:t>．使用</a:t>
            </a:r>
            <a:r>
              <a:rPr lang="en-US" altLang="zh-CN">
                <a:ea typeface="黑体" panose="02010609060101010101" pitchFamily="49" charset="-122"/>
              </a:rPr>
              <a:t>DEF</a:t>
            </a:r>
            <a:r>
              <a:rPr lang="zh-CN" altLang="en-US">
                <a:ea typeface="黑体" panose="02010609060101010101" pitchFamily="49" charset="-122"/>
              </a:rPr>
              <a:t>文件导出函数</a:t>
            </a:r>
          </a:p>
        </p:txBody>
      </p:sp>
      <p:sp>
        <p:nvSpPr>
          <p:cNvPr id="258051" name="Rectangle 3"/>
          <p:cNvSpPr>
            <a:spLocks noGrp="1" noChangeArrowheads="1"/>
          </p:cNvSpPr>
          <p:nvPr>
            <p:ph type="body" idx="1"/>
          </p:nvPr>
        </p:nvSpPr>
        <p:spPr/>
        <p:txBody>
          <a:bodyPr/>
          <a:lstStyle/>
          <a:p>
            <a:pPr eaLnBrk="1" hangingPunct="1">
              <a:spcBef>
                <a:spcPts val="1200"/>
              </a:spcBef>
              <a:spcAft>
                <a:spcPts val="1200"/>
              </a:spcAft>
            </a:pPr>
            <a:r>
              <a:rPr lang="zh-CN" altLang="en-US"/>
              <a:t>模块定义文件（</a:t>
            </a:r>
            <a:r>
              <a:rPr lang="en-US" altLang="zh-CN"/>
              <a:t>.DEF</a:t>
            </a:r>
            <a:r>
              <a:rPr lang="zh-CN" altLang="en-US"/>
              <a:t>）是一个或多个用于描述</a:t>
            </a:r>
            <a:r>
              <a:rPr lang="en-US" altLang="zh-CN"/>
              <a:t>DLL</a:t>
            </a:r>
            <a:r>
              <a:rPr lang="zh-CN" altLang="en-US"/>
              <a:t>属性的模块语句组成的文本文件，每个</a:t>
            </a:r>
            <a:r>
              <a:rPr lang="en-US" altLang="zh-CN"/>
              <a:t>DEF</a:t>
            </a:r>
            <a:r>
              <a:rPr lang="zh-CN" altLang="en-US"/>
              <a:t>文件至少必须包含以下模块定义语句：</a:t>
            </a:r>
          </a:p>
          <a:p>
            <a:pPr eaLnBrk="1" hangingPunct="1">
              <a:spcBef>
                <a:spcPts val="1200"/>
              </a:spcBef>
              <a:spcAft>
                <a:spcPts val="1200"/>
              </a:spcAft>
            </a:pPr>
            <a:r>
              <a:rPr lang="zh-CN" altLang="en-US"/>
              <a:t>第一个语句必须是</a:t>
            </a:r>
            <a:r>
              <a:rPr lang="en-US" altLang="zh-CN"/>
              <a:t>LIBRARY</a:t>
            </a:r>
            <a:r>
              <a:rPr lang="zh-CN" altLang="en-US"/>
              <a:t>语句，指出</a:t>
            </a:r>
            <a:r>
              <a:rPr lang="en-US" altLang="zh-CN"/>
              <a:t>DLL</a:t>
            </a:r>
            <a:r>
              <a:rPr lang="zh-CN" altLang="en-US"/>
              <a:t>的名字；</a:t>
            </a:r>
          </a:p>
          <a:p>
            <a:pPr eaLnBrk="1" hangingPunct="1">
              <a:spcBef>
                <a:spcPts val="1200"/>
              </a:spcBef>
              <a:spcAft>
                <a:spcPts val="1200"/>
              </a:spcAft>
            </a:pPr>
            <a:r>
              <a:rPr lang="en-US" altLang="zh-CN"/>
              <a:t>EXPORTS</a:t>
            </a:r>
            <a:r>
              <a:rPr lang="zh-CN" altLang="en-US"/>
              <a:t>语句列出被导出函数的名字；将要输出的函数修饰名罗列在</a:t>
            </a:r>
            <a:r>
              <a:rPr lang="en-US" altLang="zh-CN"/>
              <a:t>EXPORTS</a:t>
            </a:r>
            <a:r>
              <a:rPr lang="zh-CN" altLang="en-US"/>
              <a:t>之下，这个名字必须与定义函数的名字完全一致，如此就得到一个没有任何修饰的函数名了。</a:t>
            </a:r>
          </a:p>
          <a:p>
            <a:pPr eaLnBrk="1" hangingPunct="1">
              <a:spcBef>
                <a:spcPts val="1200"/>
              </a:spcBef>
              <a:spcAft>
                <a:spcPts val="1200"/>
              </a:spcAft>
            </a:pPr>
            <a:r>
              <a:rPr lang="zh-CN" altLang="en-US"/>
              <a:t>可以使用</a:t>
            </a:r>
            <a:r>
              <a:rPr lang="en-US" altLang="zh-CN"/>
              <a:t>DESCRIPTION</a:t>
            </a:r>
            <a:r>
              <a:rPr lang="zh-CN" altLang="en-US"/>
              <a:t>语句描述</a:t>
            </a:r>
            <a:r>
              <a:rPr lang="en-US" altLang="zh-CN"/>
              <a:t>DLL</a:t>
            </a:r>
            <a:r>
              <a:rPr lang="zh-CN" altLang="en-US"/>
              <a:t>的用途（此句可选）。</a:t>
            </a:r>
          </a:p>
          <a:p>
            <a:pPr eaLnBrk="1" hangingPunct="1">
              <a:spcBef>
                <a:spcPts val="1200"/>
              </a:spcBef>
              <a:spcAft>
                <a:spcPts val="1200"/>
              </a:spcAft>
            </a:pPr>
            <a:r>
              <a:rPr lang="zh-CN" altLang="en-US"/>
              <a:t>可以使用“；”对一行进行注释（可选）。</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3</a:t>
            </a:r>
            <a:r>
              <a:rPr lang="zh-CN" altLang="en-US">
                <a:ea typeface="黑体" panose="02010609060101010101" pitchFamily="49" charset="-122"/>
              </a:rPr>
              <a:t>．使用</a:t>
            </a:r>
            <a:r>
              <a:rPr lang="en-US" altLang="zh-CN">
                <a:ea typeface="黑体" panose="02010609060101010101" pitchFamily="49" charset="-122"/>
              </a:rPr>
              <a:t>AFX_EXT_CLASS</a:t>
            </a:r>
            <a:r>
              <a:rPr lang="zh-CN" altLang="en-US">
                <a:ea typeface="黑体" panose="02010609060101010101" pitchFamily="49" charset="-122"/>
              </a:rPr>
              <a:t>导出</a:t>
            </a:r>
          </a:p>
        </p:txBody>
      </p:sp>
      <p:sp>
        <p:nvSpPr>
          <p:cNvPr id="259075" name="Rectangle 3"/>
          <p:cNvSpPr>
            <a:spLocks noGrp="1" noChangeArrowheads="1"/>
          </p:cNvSpPr>
          <p:nvPr>
            <p:ph type="body" idx="1"/>
          </p:nvPr>
        </p:nvSpPr>
        <p:spPr/>
        <p:txBody>
          <a:bodyPr/>
          <a:lstStyle/>
          <a:p>
            <a:pPr eaLnBrk="1" hangingPunct="1">
              <a:spcBef>
                <a:spcPts val="1200"/>
              </a:spcBef>
              <a:spcAft>
                <a:spcPts val="1200"/>
              </a:spcAft>
            </a:pPr>
            <a:r>
              <a:rPr lang="en-US" altLang="zh-CN"/>
              <a:t>MFC</a:t>
            </a:r>
            <a:r>
              <a:rPr lang="zh-CN" altLang="en-US"/>
              <a:t>扩展</a:t>
            </a:r>
            <a:r>
              <a:rPr lang="en-US" altLang="zh-CN"/>
              <a:t>DLL</a:t>
            </a:r>
            <a:r>
              <a:rPr lang="zh-CN" altLang="en-US"/>
              <a:t>使用</a:t>
            </a:r>
            <a:r>
              <a:rPr lang="en-US" altLang="zh-CN"/>
              <a:t>AFX_EXT_CLASS</a:t>
            </a:r>
            <a:r>
              <a:rPr lang="zh-CN" altLang="en-US"/>
              <a:t>宏来导出类，链接这种</a:t>
            </a:r>
            <a:r>
              <a:rPr lang="en-US" altLang="zh-CN"/>
              <a:t>DLL</a:t>
            </a:r>
            <a:r>
              <a:rPr lang="zh-CN" altLang="en-US"/>
              <a:t>的应用程序或其他</a:t>
            </a:r>
            <a:r>
              <a:rPr lang="en-US" altLang="zh-CN"/>
              <a:t>DLL</a:t>
            </a:r>
            <a:r>
              <a:rPr lang="zh-CN" altLang="en-US"/>
              <a:t>使用这个宏来导入类。</a:t>
            </a:r>
          </a:p>
          <a:p>
            <a:pPr eaLnBrk="1" hangingPunct="1">
              <a:spcBef>
                <a:spcPts val="1200"/>
              </a:spcBef>
              <a:spcAft>
                <a:spcPts val="1200"/>
              </a:spcAft>
            </a:pPr>
            <a:r>
              <a:rPr lang="en-US" altLang="zh-CN"/>
              <a:t>AFX_EXT_CLASS</a:t>
            </a:r>
            <a:r>
              <a:rPr lang="zh-CN" altLang="en-US"/>
              <a:t>宏如果用于</a:t>
            </a:r>
            <a:r>
              <a:rPr lang="en-US" altLang="zh-CN"/>
              <a:t>DLL</a:t>
            </a:r>
            <a:r>
              <a:rPr lang="zh-CN" altLang="en-US"/>
              <a:t>应用程序的实现中，则表示输出；如果用于使用</a:t>
            </a:r>
            <a:r>
              <a:rPr lang="en-US" altLang="zh-CN"/>
              <a:t>DLL</a:t>
            </a:r>
            <a:r>
              <a:rPr lang="zh-CN" altLang="en-US"/>
              <a:t>的应用程序中，则表示输入。要输出整个的类，对类使用</a:t>
            </a:r>
            <a:r>
              <a:rPr lang="en-US" altLang="zh-CN"/>
              <a:t>_declspec(_DLLexpot)</a:t>
            </a:r>
            <a:r>
              <a:rPr lang="zh-CN" altLang="en-US"/>
              <a:t>；要输出类的成员函数，则对该函数使用</a:t>
            </a:r>
            <a:r>
              <a:rPr lang="en-US" altLang="zh-CN"/>
              <a:t>_declspec(_DLLexport)</a:t>
            </a:r>
            <a:r>
              <a:rPr lang="zh-CN" altLang="en-US"/>
              <a:t>。</a:t>
            </a:r>
          </a:p>
          <a:p>
            <a:pPr eaLnBrk="1" hangingPunct="1">
              <a:spcBef>
                <a:spcPts val="1200"/>
              </a:spcBef>
              <a:spcAft>
                <a:spcPts val="1200"/>
              </a:spcAft>
            </a:pPr>
            <a:r>
              <a:rPr lang="zh-CN" altLang="en-US"/>
              <a:t>对于上节创建的</a:t>
            </a:r>
            <a:r>
              <a:rPr lang="en-US" altLang="zh-CN"/>
              <a:t>DLL</a:t>
            </a:r>
            <a:r>
              <a:rPr lang="zh-CN" altLang="en-US"/>
              <a:t>，如果不采用关键字</a:t>
            </a:r>
            <a:r>
              <a:rPr lang="en-US" altLang="zh-CN"/>
              <a:t>_declspec(DLLexport)</a:t>
            </a:r>
            <a:r>
              <a:rPr lang="zh-CN" altLang="en-US"/>
              <a:t>的方法，即在头文件“</a:t>
            </a:r>
            <a:r>
              <a:rPr lang="en-US" altLang="zh-CN"/>
              <a:t>Cal.h”</a:t>
            </a:r>
            <a:r>
              <a:rPr lang="zh-CN" altLang="en-US"/>
              <a:t>中，导出函数的声明不含</a:t>
            </a:r>
            <a:r>
              <a:rPr lang="en-US" altLang="zh-CN"/>
              <a:t>_declspec(dllexport)</a:t>
            </a:r>
            <a:r>
              <a:rPr lang="zh-CN" altLang="en-US"/>
              <a:t>关键字，而采用模块定义文件的方法，实现如下：</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r>
              <a:rPr lang="en-US" altLang="zh-CN">
                <a:ea typeface="黑体" panose="02010609060101010101" pitchFamily="49" charset="-122"/>
              </a:rPr>
              <a:t>3</a:t>
            </a:r>
            <a:r>
              <a:rPr lang="zh-CN" altLang="en-US">
                <a:ea typeface="黑体" panose="02010609060101010101" pitchFamily="49" charset="-122"/>
              </a:rPr>
              <a:t>．使用</a:t>
            </a:r>
            <a:r>
              <a:rPr lang="en-US" altLang="zh-CN">
                <a:ea typeface="黑体" panose="02010609060101010101" pitchFamily="49" charset="-122"/>
              </a:rPr>
              <a:t>AFX_EXT_CLASS</a:t>
            </a:r>
            <a:r>
              <a:rPr lang="zh-CN" altLang="en-US">
                <a:ea typeface="黑体" panose="02010609060101010101" pitchFamily="49" charset="-122"/>
              </a:rPr>
              <a:t>导出</a:t>
            </a:r>
          </a:p>
        </p:txBody>
      </p:sp>
      <p:sp>
        <p:nvSpPr>
          <p:cNvPr id="260099" name="Rectangle 3"/>
          <p:cNvSpPr>
            <a:spLocks noGrp="1" noChangeArrowheads="1"/>
          </p:cNvSpPr>
          <p:nvPr>
            <p:ph type="body" idx="1"/>
          </p:nvPr>
        </p:nvSpPr>
        <p:spPr/>
        <p:txBody>
          <a:bodyPr/>
          <a:lstStyle/>
          <a:p>
            <a:pPr eaLnBrk="1" hangingPunct="1">
              <a:spcBef>
                <a:spcPts val="1200"/>
              </a:spcBef>
              <a:spcAft>
                <a:spcPts val="1200"/>
              </a:spcAft>
            </a:pPr>
            <a:r>
              <a:rPr lang="zh-CN" altLang="en-US" sz="1600"/>
              <a:t>在项目中，执行“</a:t>
            </a:r>
            <a:r>
              <a:rPr lang="en-US" altLang="zh-CN" sz="1600"/>
              <a:t>File”</a:t>
            </a:r>
            <a:r>
              <a:rPr lang="en-US" altLang="zh-CN" sz="1600">
                <a:latin typeface="宋体" panose="02010600030101010101" pitchFamily="2" charset="-122"/>
              </a:rPr>
              <a:t>→</a:t>
            </a:r>
            <a:r>
              <a:rPr lang="en-US" altLang="zh-CN" sz="1600"/>
              <a:t>“New”</a:t>
            </a:r>
            <a:r>
              <a:rPr lang="zh-CN" altLang="en-US" sz="1600"/>
              <a:t>菜单命令，在弹出的</a:t>
            </a:r>
            <a:r>
              <a:rPr lang="en-US" altLang="zh-CN" sz="1600"/>
              <a:t>New</a:t>
            </a:r>
            <a:r>
              <a:rPr lang="zh-CN" altLang="en-US" sz="1600"/>
              <a:t>对话框中，添加一文本文件（</a:t>
            </a:r>
            <a:r>
              <a:rPr lang="en-US" altLang="zh-CN" sz="1600"/>
              <a:t>TextFile</a:t>
            </a:r>
            <a:r>
              <a:rPr lang="zh-CN" altLang="en-US" sz="1600"/>
              <a:t>），命名为“</a:t>
            </a:r>
            <a:r>
              <a:rPr lang="en-US" altLang="zh-CN" sz="1600"/>
              <a:t>CalDLL”</a:t>
            </a:r>
            <a:r>
              <a:rPr lang="zh-CN" altLang="en-US" sz="1600"/>
              <a:t>，在该文件中添加如下代码：</a:t>
            </a:r>
          </a:p>
          <a:p>
            <a:pPr eaLnBrk="1" hangingPunct="1">
              <a:spcBef>
                <a:spcPts val="1200"/>
              </a:spcBef>
              <a:spcAft>
                <a:spcPts val="1200"/>
              </a:spcAft>
            </a:pPr>
            <a:endParaRPr lang="zh-CN" altLang="en-US" sz="1600"/>
          </a:p>
          <a:p>
            <a:pPr eaLnBrk="1" hangingPunct="1">
              <a:spcBef>
                <a:spcPts val="1200"/>
              </a:spcBef>
              <a:spcAft>
                <a:spcPts val="1200"/>
              </a:spcAft>
            </a:pPr>
            <a:endParaRPr lang="zh-CN" altLang="en-US" sz="1600"/>
          </a:p>
          <a:p>
            <a:pPr eaLnBrk="1" hangingPunct="1">
              <a:spcBef>
                <a:spcPts val="1200"/>
              </a:spcBef>
              <a:spcAft>
                <a:spcPts val="1200"/>
              </a:spcAft>
            </a:pPr>
            <a:r>
              <a:rPr lang="zh-CN" altLang="en-US" sz="1600"/>
              <a:t>在</a:t>
            </a:r>
            <a:r>
              <a:rPr lang="en-US" altLang="zh-CN" sz="1600"/>
              <a:t>DEF</a:t>
            </a:r>
            <a:r>
              <a:rPr lang="zh-CN" altLang="en-US" sz="1600"/>
              <a:t>文件中的第一条语句必须是</a:t>
            </a:r>
            <a:r>
              <a:rPr lang="en-US" altLang="zh-CN" sz="1600"/>
              <a:t>LIBRARY</a:t>
            </a:r>
            <a:r>
              <a:rPr lang="zh-CN" altLang="en-US" sz="1600"/>
              <a:t>语句，该语句表明该</a:t>
            </a:r>
            <a:r>
              <a:rPr lang="en-US" altLang="zh-CN" sz="1600"/>
              <a:t>DEF</a:t>
            </a:r>
            <a:r>
              <a:rPr lang="zh-CN" altLang="en-US" sz="1600"/>
              <a:t>文件属于一个</a:t>
            </a:r>
            <a:r>
              <a:rPr lang="en-US" altLang="zh-CN" sz="1600"/>
              <a:t>DLL</a:t>
            </a:r>
            <a:r>
              <a:rPr lang="zh-CN" altLang="en-US" sz="1600"/>
              <a:t>，在</a:t>
            </a:r>
            <a:r>
              <a:rPr lang="en-US" altLang="zh-CN" sz="1600"/>
              <a:t>LIBRARY</a:t>
            </a:r>
            <a:r>
              <a:rPr lang="zh-CN" altLang="en-US" sz="1600"/>
              <a:t>之后是</a:t>
            </a:r>
            <a:r>
              <a:rPr lang="en-US" altLang="zh-CN" sz="1600"/>
              <a:t>DLL</a:t>
            </a:r>
            <a:r>
              <a:rPr lang="zh-CN" altLang="en-US" sz="1600"/>
              <a:t>的名称，这个名称在链接时将放到</a:t>
            </a:r>
            <a:r>
              <a:rPr lang="en-US" altLang="zh-CN" sz="1600"/>
              <a:t>DLL</a:t>
            </a:r>
            <a:r>
              <a:rPr lang="zh-CN" altLang="en-US" sz="1600"/>
              <a:t>的引入库中。</a:t>
            </a:r>
          </a:p>
          <a:p>
            <a:pPr eaLnBrk="1" hangingPunct="1">
              <a:spcBef>
                <a:spcPts val="1200"/>
              </a:spcBef>
              <a:spcAft>
                <a:spcPts val="1200"/>
              </a:spcAft>
            </a:pPr>
            <a:r>
              <a:rPr lang="en-US" altLang="zh-CN" sz="1600"/>
              <a:t>EXPORTS</a:t>
            </a:r>
            <a:r>
              <a:rPr lang="zh-CN" altLang="en-US" sz="1600"/>
              <a:t>语句下列出了</a:t>
            </a:r>
            <a:r>
              <a:rPr lang="en-US" altLang="zh-CN" sz="1600"/>
              <a:t>DLL</a:t>
            </a:r>
            <a:r>
              <a:rPr lang="zh-CN" altLang="en-US" sz="1600"/>
              <a:t>的所有导出函数以及它们的顺序值。函数的顺序值不是必须的，在指定导出函数的顺序值时，在函数名后跟上一个</a:t>
            </a:r>
            <a:r>
              <a:rPr lang="en-US" altLang="zh-CN" sz="1600"/>
              <a:t>@</a:t>
            </a:r>
            <a:r>
              <a:rPr lang="zh-CN" altLang="en-US" sz="1600"/>
              <a:t>符号和一个数字，该数字即导出函数的顺序值。如果在</a:t>
            </a:r>
            <a:r>
              <a:rPr lang="en-US" altLang="zh-CN" sz="1600"/>
              <a:t>DEF</a:t>
            </a:r>
            <a:r>
              <a:rPr lang="zh-CN" altLang="en-US" sz="1600"/>
              <a:t>中指定了顺序值，它必须不小于</a:t>
            </a:r>
            <a:r>
              <a:rPr lang="en-US" altLang="zh-CN" sz="1600"/>
              <a:t>1</a:t>
            </a:r>
            <a:r>
              <a:rPr lang="zh-CN" altLang="en-US" sz="1600"/>
              <a:t>，且不大于</a:t>
            </a:r>
            <a:r>
              <a:rPr lang="en-US" altLang="zh-CN" sz="1600"/>
              <a:t>DLL</a:t>
            </a:r>
            <a:r>
              <a:rPr lang="zh-CN" altLang="en-US" sz="1600"/>
              <a:t>中所有导出函数的数目。</a:t>
            </a:r>
          </a:p>
          <a:p>
            <a:pPr eaLnBrk="1" hangingPunct="1">
              <a:spcBef>
                <a:spcPts val="1200"/>
              </a:spcBef>
              <a:spcAft>
                <a:spcPts val="1200"/>
              </a:spcAft>
            </a:pPr>
            <a:r>
              <a:rPr lang="zh-CN" altLang="en-US" sz="1600"/>
              <a:t>此时编译程序，即可形成同样的</a:t>
            </a:r>
            <a:r>
              <a:rPr lang="en-US" altLang="zh-CN" sz="1600"/>
              <a:t>DLL</a:t>
            </a:r>
            <a:r>
              <a:rPr lang="zh-CN" altLang="en-US" sz="1600"/>
              <a:t>。</a:t>
            </a:r>
          </a:p>
        </p:txBody>
      </p:sp>
      <p:pic>
        <p:nvPicPr>
          <p:cNvPr id="260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05038"/>
            <a:ext cx="439261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10.2.4  </a:t>
            </a:r>
            <a:r>
              <a:rPr lang="zh-CN" altLang="en-US">
                <a:ea typeface="黑体" panose="02010609060101010101" pitchFamily="49" charset="-122"/>
              </a:rPr>
              <a:t>加载时动态链接</a:t>
            </a:r>
            <a:r>
              <a:rPr lang="en-US" altLang="zh-CN">
                <a:ea typeface="黑体" panose="02010609060101010101" pitchFamily="49" charset="-122"/>
              </a:rPr>
              <a:t>DLL</a:t>
            </a:r>
          </a:p>
        </p:txBody>
      </p:sp>
      <p:sp>
        <p:nvSpPr>
          <p:cNvPr id="261123" name="Rectangle 3"/>
          <p:cNvSpPr>
            <a:spLocks noGrp="1" noChangeArrowheads="1"/>
          </p:cNvSpPr>
          <p:nvPr>
            <p:ph type="body" idx="1"/>
          </p:nvPr>
        </p:nvSpPr>
        <p:spPr/>
        <p:txBody>
          <a:bodyPr/>
          <a:lstStyle/>
          <a:p>
            <a:pPr eaLnBrk="1" hangingPunct="1">
              <a:spcBef>
                <a:spcPts val="1200"/>
              </a:spcBef>
              <a:spcAft>
                <a:spcPts val="1200"/>
              </a:spcAft>
            </a:pPr>
            <a:r>
              <a:rPr lang="zh-CN" altLang="en-US"/>
              <a:t>与运行时链接的动态调用方式相对应的是加载时链接</a:t>
            </a:r>
            <a:r>
              <a:rPr lang="en-US" altLang="zh-CN"/>
              <a:t>DLL</a:t>
            </a:r>
            <a:r>
              <a:rPr lang="zh-CN" altLang="en-US"/>
              <a:t>。加载时链接的特点是由编译系统完成对</a:t>
            </a:r>
            <a:r>
              <a:rPr lang="en-US" altLang="zh-CN"/>
              <a:t>DLL</a:t>
            </a:r>
            <a:r>
              <a:rPr lang="zh-CN" altLang="en-US"/>
              <a:t>的加载和应用程序结束时对</a:t>
            </a:r>
            <a:r>
              <a:rPr lang="en-US" altLang="zh-CN"/>
              <a:t>DLL</a:t>
            </a:r>
            <a:r>
              <a:rPr lang="zh-CN" altLang="en-US"/>
              <a:t>的卸载。该方法简单实用，但缺少灵活性。</a:t>
            </a:r>
          </a:p>
          <a:p>
            <a:pPr eaLnBrk="1" hangingPunct="1">
              <a:spcBef>
                <a:spcPts val="1200"/>
              </a:spcBef>
              <a:spcAft>
                <a:spcPts val="1200"/>
              </a:spcAft>
            </a:pPr>
            <a:r>
              <a:rPr lang="zh-CN" altLang="en-US"/>
              <a:t>在开发的应用程序中，使用加载时链接</a:t>
            </a:r>
            <a:r>
              <a:rPr lang="en-US" altLang="zh-CN"/>
              <a:t>DLL</a:t>
            </a:r>
            <a:r>
              <a:rPr lang="zh-CN" altLang="en-US"/>
              <a:t>时，需要将</a:t>
            </a:r>
            <a:r>
              <a:rPr lang="en-US" altLang="zh-CN"/>
              <a:t>DLL</a:t>
            </a:r>
            <a:r>
              <a:rPr lang="zh-CN" altLang="en-US"/>
              <a:t>的引入库（</a:t>
            </a:r>
            <a:r>
              <a:rPr lang="en-US" altLang="zh-CN"/>
              <a:t>.LIB</a:t>
            </a:r>
            <a:r>
              <a:rPr lang="zh-CN" altLang="en-US"/>
              <a:t>）文件与应用程序进行静态链接。引入库文件中包含</a:t>
            </a:r>
            <a:r>
              <a:rPr lang="en-US" altLang="zh-CN"/>
              <a:t>DLL</a:t>
            </a:r>
            <a:r>
              <a:rPr lang="zh-CN" altLang="en-US"/>
              <a:t>的各种输出资源（函数、类等）的链接信息，这些链接信息可以理解为指向</a:t>
            </a:r>
            <a:r>
              <a:rPr lang="en-US" altLang="zh-CN"/>
              <a:t>DLL</a:t>
            </a:r>
            <a:r>
              <a:rPr lang="zh-CN" altLang="en-US"/>
              <a:t>库文件中的实际代码的指针。当应用程序执行时，这些链接信息被复制到执行文件中，</a:t>
            </a:r>
            <a:r>
              <a:rPr lang="en-US" altLang="zh-CN"/>
              <a:t>EXE</a:t>
            </a:r>
            <a:r>
              <a:rPr lang="zh-CN" altLang="en-US"/>
              <a:t>执行时，</a:t>
            </a:r>
            <a:r>
              <a:rPr lang="en-US" altLang="zh-CN"/>
              <a:t>DLL</a:t>
            </a:r>
            <a:r>
              <a:rPr lang="zh-CN" altLang="en-US"/>
              <a:t>被“自动”加载，对</a:t>
            </a:r>
            <a:r>
              <a:rPr lang="en-US" altLang="zh-CN"/>
              <a:t>DLL</a:t>
            </a:r>
            <a:r>
              <a:rPr lang="zh-CN" altLang="en-US"/>
              <a:t>资源的调用“自动”完成。下面通过一个实例具体讲解其实现。</a:t>
            </a:r>
          </a:p>
          <a:p>
            <a:pPr eaLnBrk="1" hangingPunct="1">
              <a:spcBef>
                <a:spcPts val="1200"/>
              </a:spcBef>
              <a:spcAft>
                <a:spcPts val="1200"/>
              </a:spcAft>
            </a:pPr>
            <a:r>
              <a:rPr lang="zh-CN" altLang="en-US"/>
              <a:t>与</a:t>
            </a:r>
            <a:r>
              <a:rPr lang="en-US" altLang="zh-CN"/>
              <a:t>10.2.3</a:t>
            </a:r>
            <a:r>
              <a:rPr lang="zh-CN" altLang="en-US"/>
              <a:t>节的实例相似，创建一个基于对话框的</a:t>
            </a:r>
            <a:r>
              <a:rPr lang="en-US" altLang="zh-CN"/>
              <a:t>MFC</a:t>
            </a:r>
            <a:r>
              <a:rPr lang="zh-CN" altLang="en-US"/>
              <a:t>工程，在对话框资源模板中，添加用于设置长方体的参数和显示计算结果的编辑控件，并添加相关的成员变量和计算按钮消息响应函数。下面重点介绍一下程序代码的设计。</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r>
              <a:rPr lang="en-US" altLang="zh-CN">
                <a:ea typeface="黑体" panose="02010609060101010101" pitchFamily="49" charset="-122"/>
              </a:rPr>
              <a:t>10.2.4  </a:t>
            </a:r>
            <a:r>
              <a:rPr lang="zh-CN" altLang="en-US">
                <a:ea typeface="黑体" panose="02010609060101010101" pitchFamily="49" charset="-122"/>
              </a:rPr>
              <a:t>加载时动态链接</a:t>
            </a:r>
            <a:r>
              <a:rPr lang="en-US" altLang="zh-CN">
                <a:ea typeface="黑体" panose="02010609060101010101" pitchFamily="49" charset="-122"/>
              </a:rPr>
              <a:t>DLL</a:t>
            </a:r>
          </a:p>
        </p:txBody>
      </p:sp>
      <p:sp>
        <p:nvSpPr>
          <p:cNvPr id="262147" name="Rectangle 3"/>
          <p:cNvSpPr>
            <a:spLocks noGrp="1" noChangeArrowheads="1"/>
          </p:cNvSpPr>
          <p:nvPr>
            <p:ph type="body" idx="1"/>
          </p:nvPr>
        </p:nvSpPr>
        <p:spPr/>
        <p:txBody>
          <a:bodyPr/>
          <a:lstStyle/>
          <a:p>
            <a:pPr eaLnBrk="1" hangingPunct="1">
              <a:spcBef>
                <a:spcPts val="1200"/>
              </a:spcBef>
              <a:spcAft>
                <a:spcPts val="1200"/>
              </a:spcAft>
            </a:pPr>
            <a:r>
              <a:rPr lang="zh-CN" altLang="en-US"/>
              <a:t>在对话框类源文件的顶部，添加代码实现加载</a:t>
            </a:r>
            <a:r>
              <a:rPr lang="en-US" altLang="zh-CN"/>
              <a:t>DLL</a:t>
            </a:r>
            <a:r>
              <a:rPr lang="zh-CN" altLang="en-US"/>
              <a:t>的导入库文件，并声明</a:t>
            </a:r>
            <a:r>
              <a:rPr lang="en-US" altLang="zh-CN"/>
              <a:t>DLL</a:t>
            </a:r>
            <a:r>
              <a:rPr lang="zh-CN" altLang="en-US"/>
              <a:t>的导入函数，如下：</a:t>
            </a:r>
          </a:p>
          <a:p>
            <a:pPr eaLnBrk="1" hangingPunct="1">
              <a:spcBef>
                <a:spcPts val="1200"/>
              </a:spcBef>
              <a:spcAft>
                <a:spcPts val="1200"/>
              </a:spcAft>
            </a:pPr>
            <a:endParaRPr lang="zh-CN" altLang="en-US"/>
          </a:p>
          <a:p>
            <a:pPr eaLnBrk="1" hangingPunct="1">
              <a:spcBef>
                <a:spcPts val="1200"/>
              </a:spcBef>
              <a:spcAft>
                <a:spcPts val="1200"/>
              </a:spcAft>
            </a:pPr>
            <a:r>
              <a:rPr lang="zh-CN" altLang="en-US"/>
              <a:t>此时，在计算按钮的响应函数中，就可以直接调用</a:t>
            </a:r>
            <a:r>
              <a:rPr lang="en-US" altLang="zh-CN"/>
              <a:t>SurArea</a:t>
            </a:r>
            <a:r>
              <a:rPr lang="zh-CN" altLang="en-US"/>
              <a:t>函数和</a:t>
            </a:r>
            <a:r>
              <a:rPr lang="en-US" altLang="zh-CN"/>
              <a:t>Volumn</a:t>
            </a:r>
            <a:r>
              <a:rPr lang="zh-CN" altLang="en-US"/>
              <a:t>函数计算长方体的表面积和体积，实现代码如下：</a:t>
            </a:r>
          </a:p>
          <a:p>
            <a:pPr eaLnBrk="1" hangingPunct="1">
              <a:spcBef>
                <a:spcPts val="1200"/>
              </a:spcBef>
              <a:spcAft>
                <a:spcPts val="1200"/>
              </a:spcAft>
            </a:pPr>
            <a:endParaRPr lang="zh-CN" altLang="en-US"/>
          </a:p>
          <a:p>
            <a:pPr eaLnBrk="1" hangingPunct="1">
              <a:spcBef>
                <a:spcPts val="1200"/>
              </a:spcBef>
              <a:spcAft>
                <a:spcPts val="1200"/>
              </a:spcAft>
            </a:pPr>
            <a:endParaRPr lang="zh-CN" altLang="en-US"/>
          </a:p>
          <a:p>
            <a:pPr eaLnBrk="1" hangingPunct="1"/>
            <a:endParaRPr lang="en-US" altLang="zh-CN"/>
          </a:p>
        </p:txBody>
      </p:sp>
      <p:pic>
        <p:nvPicPr>
          <p:cNvPr id="262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276475"/>
            <a:ext cx="69119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62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933825"/>
            <a:ext cx="640873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eaLnBrk="1" hangingPunct="1"/>
            <a:r>
              <a:rPr lang="en-US" altLang="zh-CN">
                <a:ea typeface="黑体" panose="02010609060101010101" pitchFamily="49" charset="-122"/>
              </a:rPr>
              <a:t>10.2.4  </a:t>
            </a:r>
            <a:r>
              <a:rPr lang="zh-CN" altLang="en-US">
                <a:ea typeface="黑体" panose="02010609060101010101" pitchFamily="49" charset="-122"/>
              </a:rPr>
              <a:t>加载时动态链接</a:t>
            </a:r>
            <a:r>
              <a:rPr lang="en-US" altLang="zh-CN">
                <a:ea typeface="黑体" panose="02010609060101010101" pitchFamily="49" charset="-122"/>
              </a:rPr>
              <a:t>DLL</a:t>
            </a:r>
          </a:p>
        </p:txBody>
      </p:sp>
      <p:sp>
        <p:nvSpPr>
          <p:cNvPr id="263171" name="Rectangle 3"/>
          <p:cNvSpPr>
            <a:spLocks noGrp="1" noChangeArrowheads="1"/>
          </p:cNvSpPr>
          <p:nvPr>
            <p:ph type="body" idx="1"/>
          </p:nvPr>
        </p:nvSpPr>
        <p:spPr/>
        <p:txBody>
          <a:bodyPr/>
          <a:lstStyle/>
          <a:p>
            <a:pPr eaLnBrk="1" hangingPunct="1"/>
            <a:r>
              <a:rPr lang="zh-CN" altLang="en-US"/>
              <a:t>此时，直接编译程序，会发现有一个链接错误，提示不能打开</a:t>
            </a:r>
            <a:r>
              <a:rPr lang="en-US" altLang="zh-CN"/>
              <a:t>DLL</a:t>
            </a:r>
            <a:r>
              <a:rPr lang="zh-CN" altLang="en-US"/>
              <a:t>的导入库文件“</a:t>
            </a:r>
            <a:r>
              <a:rPr lang="en-US" altLang="zh-CN"/>
              <a:t>Cal32DllDemo.lib”</a:t>
            </a:r>
            <a:r>
              <a:rPr lang="zh-CN" altLang="en-US"/>
              <a:t>，如下图所示。</a:t>
            </a:r>
          </a:p>
        </p:txBody>
      </p:sp>
      <p:pic>
        <p:nvPicPr>
          <p:cNvPr id="263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636838"/>
            <a:ext cx="7272337"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r>
              <a:rPr lang="en-US" altLang="zh-CN">
                <a:ea typeface="黑体" panose="02010609060101010101" pitchFamily="49" charset="-122"/>
              </a:rPr>
              <a:t>10.2.4  </a:t>
            </a:r>
            <a:r>
              <a:rPr lang="zh-CN" altLang="en-US">
                <a:ea typeface="黑体" panose="02010609060101010101" pitchFamily="49" charset="-122"/>
              </a:rPr>
              <a:t>加载时动态链接</a:t>
            </a:r>
            <a:r>
              <a:rPr lang="en-US" altLang="zh-CN">
                <a:ea typeface="黑体" panose="02010609060101010101" pitchFamily="49" charset="-122"/>
              </a:rPr>
              <a:t>DLL</a:t>
            </a:r>
          </a:p>
        </p:txBody>
      </p:sp>
      <p:sp>
        <p:nvSpPr>
          <p:cNvPr id="264195" name="Rectangle 3"/>
          <p:cNvSpPr>
            <a:spLocks noGrp="1" noChangeArrowheads="1"/>
          </p:cNvSpPr>
          <p:nvPr>
            <p:ph type="body" idx="1"/>
          </p:nvPr>
        </p:nvSpPr>
        <p:spPr/>
        <p:txBody>
          <a:bodyPr/>
          <a:lstStyle/>
          <a:p>
            <a:pPr eaLnBrk="1" hangingPunct="1">
              <a:lnSpc>
                <a:spcPct val="90000"/>
              </a:lnSpc>
              <a:spcBef>
                <a:spcPts val="1200"/>
              </a:spcBef>
              <a:spcAft>
                <a:spcPts val="1200"/>
              </a:spcAft>
            </a:pPr>
            <a:r>
              <a:rPr lang="zh-CN" altLang="en-US" sz="1800"/>
              <a:t>这是因为程序中，</a:t>
            </a:r>
            <a:r>
              <a:rPr lang="en-US" altLang="zh-CN" sz="1800"/>
              <a:t>#pragma comment(lib," Cal32DllDemo.lib ")</a:t>
            </a:r>
            <a:r>
              <a:rPr lang="zh-CN" altLang="en-US" sz="1800"/>
              <a:t>语句并没有指明导入库文件“</a:t>
            </a:r>
            <a:r>
              <a:rPr lang="en-US" altLang="zh-CN" sz="1800"/>
              <a:t>Cal32DllDemo.lib”</a:t>
            </a:r>
            <a:r>
              <a:rPr lang="zh-CN" altLang="en-US" sz="1800"/>
              <a:t>所在路径，而程序默认为该工程所在目录，因此需要将</a:t>
            </a:r>
            <a:r>
              <a:rPr lang="en-US" altLang="zh-CN" sz="1800"/>
              <a:t>10.2.1</a:t>
            </a:r>
            <a:r>
              <a:rPr lang="zh-CN" altLang="en-US" sz="1800"/>
              <a:t>节开发</a:t>
            </a:r>
            <a:r>
              <a:rPr lang="en-US" altLang="zh-CN" sz="1800"/>
              <a:t>DLL</a:t>
            </a:r>
            <a:r>
              <a:rPr lang="zh-CN" altLang="en-US" sz="1800"/>
              <a:t>生成的“</a:t>
            </a:r>
            <a:r>
              <a:rPr lang="en-US" altLang="zh-CN" sz="1800"/>
              <a:t>Cal32DllDemo.lib”</a:t>
            </a:r>
            <a:r>
              <a:rPr lang="zh-CN" altLang="en-US" sz="1800"/>
              <a:t>文件拷贝到</a:t>
            </a:r>
            <a:r>
              <a:rPr lang="en-US" altLang="zh-CN" sz="1800"/>
              <a:t>NewLoadCal32</a:t>
            </a:r>
            <a:r>
              <a:rPr lang="zh-CN" altLang="en-US" sz="1800"/>
              <a:t>工程目录下。此时再编译工程即可成功完成。</a:t>
            </a:r>
          </a:p>
          <a:p>
            <a:pPr eaLnBrk="1" hangingPunct="1">
              <a:lnSpc>
                <a:spcPct val="90000"/>
              </a:lnSpc>
              <a:spcBef>
                <a:spcPts val="1200"/>
              </a:spcBef>
              <a:spcAft>
                <a:spcPts val="1200"/>
              </a:spcAft>
            </a:pPr>
            <a:r>
              <a:rPr lang="zh-CN" altLang="en-US" sz="1800"/>
              <a:t>另外，也可以不采用</a:t>
            </a:r>
            <a:r>
              <a:rPr lang="en-US" altLang="zh-CN" sz="1800"/>
              <a:t>#pragma comment(lib," Cal32DllDemo.lib ")</a:t>
            </a:r>
            <a:r>
              <a:rPr lang="zh-CN" altLang="en-US" sz="1800"/>
              <a:t>语句，通过设置</a:t>
            </a:r>
            <a:r>
              <a:rPr lang="en-US" altLang="zh-CN" sz="1800"/>
              <a:t>VC++6.0</a:t>
            </a:r>
            <a:r>
              <a:rPr lang="zh-CN" altLang="en-US" sz="1800"/>
              <a:t>编译环境的方法来实现。具体方法如下：</a:t>
            </a:r>
          </a:p>
          <a:p>
            <a:pPr eaLnBrk="1" hangingPunct="1">
              <a:lnSpc>
                <a:spcPct val="90000"/>
              </a:lnSpc>
              <a:spcBef>
                <a:spcPts val="1200"/>
              </a:spcBef>
              <a:spcAft>
                <a:spcPts val="1200"/>
              </a:spcAft>
            </a:pPr>
            <a:r>
              <a:rPr lang="zh-CN" altLang="en-US" sz="1800"/>
              <a:t>将引入库文件“</a:t>
            </a:r>
            <a:r>
              <a:rPr lang="en-US" altLang="zh-CN" sz="1800"/>
              <a:t>Cal32DllDemo.lib”</a:t>
            </a:r>
            <a:r>
              <a:rPr lang="zh-CN" altLang="en-US" sz="1800"/>
              <a:t>复制到当前的工程目录下，在</a:t>
            </a:r>
            <a:r>
              <a:rPr lang="en-US" altLang="zh-CN" sz="1800"/>
              <a:t>VC++6.0</a:t>
            </a:r>
            <a:r>
              <a:rPr lang="zh-CN" altLang="en-US" sz="1800"/>
              <a:t>中执行“</a:t>
            </a:r>
            <a:r>
              <a:rPr lang="en-US" altLang="zh-CN" sz="1800"/>
              <a:t>Project</a:t>
            </a:r>
            <a:r>
              <a:rPr lang="en-US" altLang="zh-CN" sz="1800">
                <a:latin typeface="宋体" panose="02010600030101010101" pitchFamily="2" charset="-122"/>
              </a:rPr>
              <a:t>→</a:t>
            </a:r>
            <a:r>
              <a:rPr lang="en-US" altLang="zh-CN" sz="1800"/>
              <a:t>Settings”</a:t>
            </a:r>
            <a:r>
              <a:rPr lang="zh-CN" altLang="en-US" sz="1800"/>
              <a:t>菜单命令，在弹出的“</a:t>
            </a:r>
            <a:r>
              <a:rPr lang="en-US" altLang="zh-CN" sz="1800"/>
              <a:t>Project</a:t>
            </a:r>
            <a:r>
              <a:rPr lang="en-US" altLang="zh-CN" sz="1800">
                <a:latin typeface="宋体" panose="02010600030101010101" pitchFamily="2" charset="-122"/>
              </a:rPr>
              <a:t> </a:t>
            </a:r>
            <a:r>
              <a:rPr lang="en-US" altLang="zh-CN" sz="1800"/>
              <a:t>Settings”</a:t>
            </a:r>
            <a:r>
              <a:rPr lang="zh-CN" altLang="en-US" sz="1800"/>
              <a:t>对话框中打开“</a:t>
            </a:r>
            <a:r>
              <a:rPr lang="en-US" altLang="zh-CN" sz="1800"/>
              <a:t>Link”</a:t>
            </a:r>
            <a:r>
              <a:rPr lang="zh-CN" altLang="en-US" sz="1800"/>
              <a:t>页面，在“</a:t>
            </a:r>
            <a:r>
              <a:rPr lang="en-US" altLang="zh-CN" sz="1800"/>
              <a:t>Object/library modules”</a:t>
            </a:r>
            <a:r>
              <a:rPr lang="zh-CN" altLang="en-US" sz="1800"/>
              <a:t>中添加</a:t>
            </a:r>
            <a:r>
              <a:rPr lang="en-US" altLang="zh-CN" sz="1800"/>
              <a:t>DLL</a:t>
            </a:r>
            <a:r>
              <a:rPr lang="zh-CN" altLang="en-US" sz="1800"/>
              <a:t>的导入库文件的名称，即“</a:t>
            </a:r>
            <a:r>
              <a:rPr lang="en-US" altLang="zh-CN" sz="1800"/>
              <a:t>Cal32DllDemo.lib”</a:t>
            </a:r>
            <a:r>
              <a:rPr lang="zh-CN" altLang="en-US" sz="1800"/>
              <a:t>，并以空格与其他的导入库文件名之间用空格分隔。单击“</a:t>
            </a:r>
            <a:r>
              <a:rPr lang="en-US" altLang="zh-CN" sz="1800"/>
              <a:t>OK”</a:t>
            </a:r>
            <a:r>
              <a:rPr lang="zh-CN" altLang="en-US" sz="1800"/>
              <a:t>按钮，即完成了当前应用程序的链接设置，就可以编译链接应用程序了。</a:t>
            </a:r>
          </a:p>
          <a:p>
            <a:pPr eaLnBrk="1" hangingPunct="1">
              <a:lnSpc>
                <a:spcPct val="90000"/>
              </a:lnSpc>
              <a:spcBef>
                <a:spcPts val="1200"/>
              </a:spcBef>
              <a:spcAft>
                <a:spcPts val="1200"/>
              </a:spcAft>
            </a:pPr>
            <a:r>
              <a:rPr lang="zh-CN" altLang="en-US" sz="1800"/>
              <a:t>此时，使用“</a:t>
            </a:r>
            <a:r>
              <a:rPr lang="en-US" altLang="zh-CN" sz="1800"/>
              <a:t>F5”</a:t>
            </a:r>
            <a:r>
              <a:rPr lang="zh-CN" altLang="en-US" sz="1800"/>
              <a:t>快捷键运行程序，会发现弹出提示框，提示没有找到相关的</a:t>
            </a:r>
            <a:r>
              <a:rPr lang="en-US" altLang="zh-CN" sz="1800"/>
              <a:t>DLL</a:t>
            </a:r>
            <a:r>
              <a:rPr lang="zh-CN" altLang="en-US" sz="1800"/>
              <a:t>文件“</a:t>
            </a:r>
            <a:r>
              <a:rPr lang="en-US" altLang="zh-CN" sz="1800"/>
              <a:t>Cal32DllDemo.dll”</a:t>
            </a:r>
            <a:r>
              <a:rPr lang="zh-CN" altLang="en-US" sz="1800"/>
              <a:t>。</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r>
              <a:rPr lang="en-US" altLang="zh-CN">
                <a:ea typeface="黑体" panose="02010609060101010101" pitchFamily="49" charset="-122"/>
              </a:rPr>
              <a:t>10.2.4  </a:t>
            </a:r>
            <a:r>
              <a:rPr lang="zh-CN" altLang="en-US">
                <a:ea typeface="黑体" panose="02010609060101010101" pitchFamily="49" charset="-122"/>
              </a:rPr>
              <a:t>加载时动态链接</a:t>
            </a:r>
            <a:r>
              <a:rPr lang="en-US" altLang="zh-CN">
                <a:ea typeface="黑体" panose="02010609060101010101" pitchFamily="49" charset="-122"/>
              </a:rPr>
              <a:t>DLL</a:t>
            </a:r>
          </a:p>
        </p:txBody>
      </p:sp>
      <p:sp>
        <p:nvSpPr>
          <p:cNvPr id="265219" name="Rectangle 3"/>
          <p:cNvSpPr>
            <a:spLocks noGrp="1" noChangeArrowheads="1"/>
          </p:cNvSpPr>
          <p:nvPr>
            <p:ph type="body" idx="1"/>
          </p:nvPr>
        </p:nvSpPr>
        <p:spPr/>
        <p:txBody>
          <a:bodyPr/>
          <a:lstStyle/>
          <a:p>
            <a:pPr eaLnBrk="1" hangingPunct="1">
              <a:lnSpc>
                <a:spcPct val="80000"/>
              </a:lnSpc>
              <a:spcBef>
                <a:spcPts val="1200"/>
              </a:spcBef>
              <a:spcAft>
                <a:spcPts val="1200"/>
              </a:spcAft>
            </a:pPr>
            <a:r>
              <a:rPr lang="zh-CN" altLang="en-US" sz="1800"/>
              <a:t>这是因为在采用加载时链接</a:t>
            </a:r>
            <a:r>
              <a:rPr lang="en-US" altLang="zh-CN" sz="1800"/>
              <a:t>DLL</a:t>
            </a:r>
            <a:r>
              <a:rPr lang="zh-CN" altLang="en-US" sz="1800"/>
              <a:t>方法，在应用程序开始运行之前，</a:t>
            </a:r>
            <a:r>
              <a:rPr lang="en-US" altLang="zh-CN" sz="1800"/>
              <a:t>Windows</a:t>
            </a:r>
            <a:r>
              <a:rPr lang="zh-CN" altLang="en-US" sz="1800"/>
              <a:t>操作系统会加载</a:t>
            </a:r>
            <a:r>
              <a:rPr lang="en-US" altLang="zh-CN" sz="1800"/>
              <a:t>DLL</a:t>
            </a:r>
            <a:r>
              <a:rPr lang="zh-CN" altLang="en-US" sz="1800"/>
              <a:t>。但在程序中，并没有指明要加载</a:t>
            </a:r>
            <a:r>
              <a:rPr lang="en-US" altLang="zh-CN" sz="1800"/>
              <a:t>DLL</a:t>
            </a:r>
            <a:r>
              <a:rPr lang="zh-CN" altLang="en-US" sz="1800"/>
              <a:t>的路径，因此</a:t>
            </a:r>
            <a:r>
              <a:rPr lang="en-US" altLang="zh-CN" sz="1800"/>
              <a:t>Windows</a:t>
            </a:r>
            <a:r>
              <a:rPr lang="zh-CN" altLang="en-US" sz="1800"/>
              <a:t>按照一定的搜索顺序自动查找并加载</a:t>
            </a:r>
            <a:r>
              <a:rPr lang="en-US" altLang="zh-CN" sz="1800"/>
              <a:t>DLL</a:t>
            </a:r>
            <a:r>
              <a:rPr lang="zh-CN" altLang="en-US" sz="1800"/>
              <a:t>，搜索顺序如下：</a:t>
            </a:r>
          </a:p>
          <a:p>
            <a:pPr eaLnBrk="1" hangingPunct="1">
              <a:lnSpc>
                <a:spcPct val="80000"/>
              </a:lnSpc>
              <a:spcBef>
                <a:spcPts val="1200"/>
              </a:spcBef>
              <a:spcAft>
                <a:spcPts val="1200"/>
              </a:spcAft>
            </a:pPr>
            <a:r>
              <a:rPr lang="zh-CN" altLang="en-US" sz="1800"/>
              <a:t>（</a:t>
            </a:r>
            <a:r>
              <a:rPr lang="en-US" altLang="zh-CN" sz="1800"/>
              <a:t>1</a:t>
            </a:r>
            <a:r>
              <a:rPr lang="zh-CN" altLang="en-US" sz="1800"/>
              <a:t>）包含</a:t>
            </a:r>
            <a:r>
              <a:rPr lang="en-US" altLang="zh-CN" sz="1800"/>
              <a:t>EXE</a:t>
            </a:r>
            <a:r>
              <a:rPr lang="zh-CN" altLang="en-US" sz="1800"/>
              <a:t>文件的目录。</a:t>
            </a:r>
          </a:p>
          <a:p>
            <a:pPr eaLnBrk="1" hangingPunct="1">
              <a:lnSpc>
                <a:spcPct val="80000"/>
              </a:lnSpc>
              <a:spcBef>
                <a:spcPts val="1200"/>
              </a:spcBef>
              <a:spcAft>
                <a:spcPts val="1200"/>
              </a:spcAft>
            </a:pPr>
            <a:r>
              <a:rPr lang="zh-CN" altLang="en-US" sz="1800"/>
              <a:t>（</a:t>
            </a:r>
            <a:r>
              <a:rPr lang="en-US" altLang="zh-CN" sz="1800"/>
              <a:t>2</a:t>
            </a:r>
            <a:r>
              <a:rPr lang="zh-CN" altLang="en-US" sz="1800"/>
              <a:t>）进程的当前工作目录。</a:t>
            </a:r>
          </a:p>
          <a:p>
            <a:pPr eaLnBrk="1" hangingPunct="1">
              <a:lnSpc>
                <a:spcPct val="80000"/>
              </a:lnSpc>
              <a:spcBef>
                <a:spcPts val="1200"/>
              </a:spcBef>
              <a:spcAft>
                <a:spcPts val="1200"/>
              </a:spcAft>
            </a:pPr>
            <a:r>
              <a:rPr lang="zh-CN" altLang="en-US" sz="1800"/>
              <a:t>（</a:t>
            </a:r>
            <a:r>
              <a:rPr lang="en-US" altLang="zh-CN" sz="1800"/>
              <a:t>3</a:t>
            </a:r>
            <a:r>
              <a:rPr lang="zh-CN" altLang="en-US" sz="1800"/>
              <a:t>）</a:t>
            </a:r>
            <a:r>
              <a:rPr lang="en-US" altLang="zh-CN" sz="1800"/>
              <a:t>Windows</a:t>
            </a:r>
            <a:r>
              <a:rPr lang="zh-CN" altLang="en-US" sz="1800"/>
              <a:t>系统目录（如</a:t>
            </a:r>
            <a:r>
              <a:rPr lang="en-US" altLang="zh-CN" sz="1800"/>
              <a:t>WINNT/system32</a:t>
            </a:r>
            <a:r>
              <a:rPr lang="zh-CN" altLang="en-US" sz="1800"/>
              <a:t>）。</a:t>
            </a:r>
          </a:p>
          <a:p>
            <a:pPr eaLnBrk="1" hangingPunct="1">
              <a:lnSpc>
                <a:spcPct val="80000"/>
              </a:lnSpc>
              <a:spcBef>
                <a:spcPts val="1200"/>
              </a:spcBef>
              <a:spcAft>
                <a:spcPts val="1200"/>
              </a:spcAft>
            </a:pPr>
            <a:r>
              <a:rPr lang="zh-CN" altLang="en-US" sz="1800"/>
              <a:t>（</a:t>
            </a:r>
            <a:r>
              <a:rPr lang="en-US" altLang="zh-CN" sz="1800"/>
              <a:t>4</a:t>
            </a:r>
            <a:r>
              <a:rPr lang="zh-CN" altLang="en-US" sz="1800"/>
              <a:t>）</a:t>
            </a:r>
            <a:r>
              <a:rPr lang="en-US" altLang="zh-CN" sz="1800"/>
              <a:t>Windows</a:t>
            </a:r>
            <a:r>
              <a:rPr lang="zh-CN" altLang="en-US" sz="1800"/>
              <a:t>所在目录（如</a:t>
            </a:r>
            <a:r>
              <a:rPr lang="en-US" altLang="zh-CN" sz="1800"/>
              <a:t>WINNT</a:t>
            </a:r>
            <a:r>
              <a:rPr lang="zh-CN" altLang="en-US" sz="1800"/>
              <a:t>）。</a:t>
            </a:r>
          </a:p>
          <a:p>
            <a:pPr eaLnBrk="1" hangingPunct="1">
              <a:lnSpc>
                <a:spcPct val="80000"/>
              </a:lnSpc>
              <a:spcBef>
                <a:spcPts val="1200"/>
              </a:spcBef>
              <a:spcAft>
                <a:spcPts val="1200"/>
              </a:spcAft>
            </a:pPr>
            <a:r>
              <a:rPr lang="zh-CN" altLang="en-US" sz="1800"/>
              <a:t>（</a:t>
            </a:r>
            <a:r>
              <a:rPr lang="en-US" altLang="zh-CN" sz="1800"/>
              <a:t>5</a:t>
            </a:r>
            <a:r>
              <a:rPr lang="zh-CN" altLang="en-US" sz="1800"/>
              <a:t>）在</a:t>
            </a:r>
            <a:r>
              <a:rPr lang="en-US" altLang="zh-CN" sz="1800"/>
              <a:t>Path</a:t>
            </a:r>
            <a:r>
              <a:rPr lang="zh-CN" altLang="en-US" sz="1800"/>
              <a:t>环境变量中所指定的一系列目录。</a:t>
            </a:r>
          </a:p>
          <a:p>
            <a:pPr eaLnBrk="1" hangingPunct="1">
              <a:lnSpc>
                <a:spcPct val="80000"/>
              </a:lnSpc>
              <a:spcBef>
                <a:spcPts val="1200"/>
              </a:spcBef>
              <a:spcAft>
                <a:spcPts val="1200"/>
              </a:spcAft>
            </a:pPr>
            <a:r>
              <a:rPr lang="zh-CN" altLang="en-US" sz="1800"/>
              <a:t>如果</a:t>
            </a:r>
            <a:r>
              <a:rPr lang="en-US" altLang="zh-CN" sz="1800"/>
              <a:t>Windows</a:t>
            </a:r>
            <a:r>
              <a:rPr lang="zh-CN" altLang="en-US" sz="1800"/>
              <a:t>没有找到相关的</a:t>
            </a:r>
            <a:r>
              <a:rPr lang="en-US" altLang="zh-CN" sz="1800"/>
              <a:t>DLL</a:t>
            </a:r>
            <a:r>
              <a:rPr lang="zh-CN" altLang="en-US" sz="1800"/>
              <a:t>文件，系统将显示对话框提示并终止程序的执行。因此，要程序正常运行，需要把需要链接的</a:t>
            </a:r>
            <a:r>
              <a:rPr lang="en-US" altLang="zh-CN" sz="1800"/>
              <a:t>DLL</a:t>
            </a:r>
            <a:r>
              <a:rPr lang="zh-CN" altLang="en-US" sz="1800"/>
              <a:t>文件拷贝到这些目录其中之一的下面。</a:t>
            </a:r>
          </a:p>
          <a:p>
            <a:pPr eaLnBrk="1" hangingPunct="1">
              <a:lnSpc>
                <a:spcPct val="80000"/>
              </a:lnSpc>
            </a:pPr>
            <a:endParaRPr lang="en-US" altLang="zh-CN" sz="180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r>
              <a:rPr lang="en-US" altLang="zh-CN">
                <a:ea typeface="黑体" panose="02010609060101010101" pitchFamily="49" charset="-122"/>
              </a:rPr>
              <a:t>10.2.4  </a:t>
            </a:r>
            <a:r>
              <a:rPr lang="zh-CN" altLang="en-US">
                <a:ea typeface="黑体" panose="02010609060101010101" pitchFamily="49" charset="-122"/>
              </a:rPr>
              <a:t>加载时动态链接</a:t>
            </a:r>
            <a:r>
              <a:rPr lang="en-US" altLang="zh-CN">
                <a:ea typeface="黑体" panose="02010609060101010101" pitchFamily="49" charset="-122"/>
              </a:rPr>
              <a:t>DLL</a:t>
            </a:r>
          </a:p>
        </p:txBody>
      </p:sp>
      <p:sp>
        <p:nvSpPr>
          <p:cNvPr id="266243" name="Rectangle 3"/>
          <p:cNvSpPr>
            <a:spLocks noGrp="1" noChangeArrowheads="1"/>
          </p:cNvSpPr>
          <p:nvPr>
            <p:ph type="body" idx="1"/>
          </p:nvPr>
        </p:nvSpPr>
        <p:spPr/>
        <p:txBody>
          <a:bodyPr/>
          <a:lstStyle/>
          <a:p>
            <a:pPr eaLnBrk="1" hangingPunct="1">
              <a:spcBef>
                <a:spcPts val="1200"/>
              </a:spcBef>
              <a:spcAft>
                <a:spcPts val="1200"/>
              </a:spcAft>
            </a:pPr>
            <a:r>
              <a:rPr lang="zh-CN" altLang="en-US" sz="1600"/>
              <a:t>一般选择当前工作目录，即把“</a:t>
            </a:r>
            <a:r>
              <a:rPr lang="en-US" altLang="zh-CN" sz="1600"/>
              <a:t>Cal32DllDemo.dll”</a:t>
            </a:r>
            <a:r>
              <a:rPr lang="zh-CN" altLang="en-US" sz="1600"/>
              <a:t>文件拷贝到</a:t>
            </a:r>
            <a:r>
              <a:rPr lang="en-US" altLang="zh-CN" sz="1600"/>
              <a:t>NewLoadCal32</a:t>
            </a:r>
            <a:r>
              <a:rPr lang="zh-CN" altLang="en-US" sz="1600"/>
              <a:t>工程目录下。此时，程序即可正确编译运行，运行结果如下图所示。</a:t>
            </a:r>
          </a:p>
          <a:p>
            <a:pPr eaLnBrk="1" hangingPunct="1">
              <a:spcBef>
                <a:spcPts val="1200"/>
              </a:spcBef>
              <a:spcAft>
                <a:spcPts val="1200"/>
              </a:spcAft>
            </a:pPr>
            <a:endParaRPr lang="zh-CN" altLang="en-US" sz="1600"/>
          </a:p>
          <a:p>
            <a:pPr eaLnBrk="1" hangingPunct="1">
              <a:spcBef>
                <a:spcPts val="1200"/>
              </a:spcBef>
              <a:spcAft>
                <a:spcPts val="1200"/>
              </a:spcAft>
            </a:pPr>
            <a:endParaRPr lang="zh-CN" altLang="en-US" sz="1600"/>
          </a:p>
          <a:p>
            <a:pPr eaLnBrk="1" hangingPunct="1">
              <a:spcBef>
                <a:spcPts val="1200"/>
              </a:spcBef>
              <a:spcAft>
                <a:spcPts val="1200"/>
              </a:spcAft>
            </a:pPr>
            <a:endParaRPr lang="zh-CN" altLang="en-US" sz="1600"/>
          </a:p>
          <a:p>
            <a:pPr eaLnBrk="1" hangingPunct="1">
              <a:spcBef>
                <a:spcPts val="1200"/>
              </a:spcBef>
              <a:spcAft>
                <a:spcPts val="1200"/>
              </a:spcAft>
            </a:pPr>
            <a:endParaRPr lang="zh-CN" altLang="en-US" sz="1600"/>
          </a:p>
          <a:p>
            <a:pPr eaLnBrk="1" hangingPunct="1">
              <a:spcBef>
                <a:spcPts val="1200"/>
              </a:spcBef>
              <a:spcAft>
                <a:spcPts val="1200"/>
              </a:spcAft>
            </a:pPr>
            <a:endParaRPr lang="zh-CN" altLang="en-US" sz="1600"/>
          </a:p>
          <a:p>
            <a:pPr eaLnBrk="1" hangingPunct="1">
              <a:spcBef>
                <a:spcPts val="1200"/>
              </a:spcBef>
              <a:spcAft>
                <a:spcPts val="1200"/>
              </a:spcAft>
            </a:pPr>
            <a:r>
              <a:rPr lang="zh-CN" altLang="en-US" sz="1600"/>
              <a:t>显然，使用加载时链接</a:t>
            </a:r>
            <a:r>
              <a:rPr lang="en-US" altLang="zh-CN" sz="1600"/>
              <a:t>DLL</a:t>
            </a:r>
            <a:r>
              <a:rPr lang="zh-CN" altLang="en-US" sz="1600"/>
              <a:t>，调用</a:t>
            </a:r>
            <a:r>
              <a:rPr lang="en-US" altLang="zh-CN" sz="1600"/>
              <a:t>DLL</a:t>
            </a:r>
            <a:r>
              <a:rPr lang="zh-CN" altLang="en-US" sz="1600"/>
              <a:t>中的导出函数要比运行时链接</a:t>
            </a:r>
            <a:r>
              <a:rPr lang="en-US" altLang="zh-CN" sz="1600"/>
              <a:t>DLL</a:t>
            </a:r>
            <a:r>
              <a:rPr lang="zh-CN" altLang="en-US" sz="1600"/>
              <a:t>方便得多。但在某些情况下必须在运行时链接</a:t>
            </a:r>
            <a:r>
              <a:rPr lang="en-US" altLang="zh-CN" sz="1600"/>
              <a:t>DLL</a:t>
            </a:r>
            <a:r>
              <a:rPr lang="zh-CN" altLang="en-US" sz="1600"/>
              <a:t>，尤其是当用户无法获取与</a:t>
            </a:r>
            <a:r>
              <a:rPr lang="en-US" altLang="zh-CN" sz="1600"/>
              <a:t>DLL</a:t>
            </a:r>
            <a:r>
              <a:rPr lang="zh-CN" altLang="en-US" sz="1600"/>
              <a:t>相对应的导入库（</a:t>
            </a:r>
            <a:r>
              <a:rPr lang="en-US" altLang="zh-CN" sz="1600"/>
              <a:t>.LIB</a:t>
            </a:r>
            <a:r>
              <a:rPr lang="zh-CN" altLang="en-US" sz="1600"/>
              <a:t>）文件时，只能采用运行时链接来调用</a:t>
            </a:r>
            <a:r>
              <a:rPr lang="en-US" altLang="zh-CN" sz="1600"/>
              <a:t>DLL</a:t>
            </a:r>
            <a:r>
              <a:rPr lang="zh-CN" altLang="en-US" sz="1600"/>
              <a:t>中的导出函数。</a:t>
            </a:r>
          </a:p>
        </p:txBody>
      </p:sp>
      <p:pic>
        <p:nvPicPr>
          <p:cNvPr id="266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205038"/>
            <a:ext cx="40005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10.2.5  </a:t>
            </a:r>
            <a:r>
              <a:rPr lang="zh-CN" altLang="en-US">
                <a:ea typeface="黑体" panose="02010609060101010101" pitchFamily="49" charset="-122"/>
              </a:rPr>
              <a:t>调试</a:t>
            </a:r>
            <a:r>
              <a:rPr lang="en-US" altLang="zh-CN">
                <a:ea typeface="黑体" panose="02010609060101010101" pitchFamily="49" charset="-122"/>
              </a:rPr>
              <a:t>DLL</a:t>
            </a:r>
            <a:r>
              <a:rPr lang="zh-CN" altLang="en-US">
                <a:ea typeface="黑体" panose="02010609060101010101" pitchFamily="49" charset="-122"/>
              </a:rPr>
              <a:t>程序</a:t>
            </a:r>
          </a:p>
        </p:txBody>
      </p:sp>
      <p:sp>
        <p:nvSpPr>
          <p:cNvPr id="267267" name="Rectangle 3"/>
          <p:cNvSpPr>
            <a:spLocks noGrp="1" noChangeArrowheads="1"/>
          </p:cNvSpPr>
          <p:nvPr>
            <p:ph type="body" idx="1"/>
          </p:nvPr>
        </p:nvSpPr>
        <p:spPr/>
        <p:txBody>
          <a:bodyPr/>
          <a:lstStyle/>
          <a:p>
            <a:pPr eaLnBrk="1" hangingPunct="1">
              <a:spcBef>
                <a:spcPts val="1200"/>
              </a:spcBef>
              <a:spcAft>
                <a:spcPts val="1200"/>
              </a:spcAft>
            </a:pPr>
            <a:r>
              <a:rPr lang="zh-CN" altLang="en-US"/>
              <a:t>在</a:t>
            </a:r>
            <a:r>
              <a:rPr lang="en-US" altLang="zh-CN"/>
              <a:t>DLL</a:t>
            </a:r>
            <a:r>
              <a:rPr lang="zh-CN" altLang="en-US"/>
              <a:t>开发过程中，由于</a:t>
            </a:r>
            <a:r>
              <a:rPr lang="en-US" altLang="zh-CN"/>
              <a:t>DLL</a:t>
            </a:r>
            <a:r>
              <a:rPr lang="zh-CN" altLang="en-US"/>
              <a:t>文件本身不能执行，因此不能直接对</a:t>
            </a:r>
            <a:r>
              <a:rPr lang="en-US" altLang="zh-CN"/>
              <a:t>DLL</a:t>
            </a:r>
            <a:r>
              <a:rPr lang="zh-CN" altLang="en-US"/>
              <a:t>进行功能调试，必须结合</a:t>
            </a:r>
            <a:r>
              <a:rPr lang="en-US" altLang="zh-CN"/>
              <a:t>DLL</a:t>
            </a:r>
            <a:r>
              <a:rPr lang="zh-CN" altLang="en-US"/>
              <a:t>的调用程序。</a:t>
            </a:r>
            <a:r>
              <a:rPr lang="en-US" altLang="zh-CN"/>
              <a:t>Visual C++</a:t>
            </a:r>
            <a:r>
              <a:rPr lang="zh-CN" altLang="en-US"/>
              <a:t>是开发和测试</a:t>
            </a:r>
            <a:r>
              <a:rPr lang="en-US" altLang="zh-CN"/>
              <a:t>DLL</a:t>
            </a:r>
            <a:r>
              <a:rPr lang="zh-CN" altLang="en-US"/>
              <a:t>的有效工具，可以有两种方法对</a:t>
            </a:r>
            <a:r>
              <a:rPr lang="en-US" altLang="zh-CN"/>
              <a:t>DLL</a:t>
            </a:r>
            <a:r>
              <a:rPr lang="zh-CN" altLang="en-US"/>
              <a:t>进行调试（测试）。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2.2.2  InitInstance()</a:t>
            </a:r>
            <a:r>
              <a:rPr lang="zh-CN" altLang="en-US">
                <a:latin typeface="方正大标宋简体" pitchFamily="2" charset="-122"/>
                <a:ea typeface="方正大标宋简体" pitchFamily="2" charset="-122"/>
              </a:rPr>
              <a:t>函数</a:t>
            </a:r>
          </a:p>
        </p:txBody>
      </p:sp>
      <p:sp>
        <p:nvSpPr>
          <p:cNvPr id="28675" name="Rectangle 3"/>
          <p:cNvSpPr>
            <a:spLocks noGrp="1" noChangeArrowheads="1"/>
          </p:cNvSpPr>
          <p:nvPr>
            <p:ph type="body" idx="1"/>
          </p:nvPr>
        </p:nvSpPr>
        <p:spPr/>
        <p:txBody>
          <a:bodyPr/>
          <a:lstStyle/>
          <a:p>
            <a:pPr eaLnBrk="1" hangingPunct="1">
              <a:lnSpc>
                <a:spcPct val="90000"/>
              </a:lnSpc>
            </a:pPr>
            <a:r>
              <a:rPr lang="en-US" altLang="zh-CN">
                <a:ea typeface="方正楷体简体" pitchFamily="2" charset="-122"/>
              </a:rPr>
              <a:t>InitInstance()</a:t>
            </a:r>
            <a:r>
              <a:rPr lang="zh-CN" altLang="en-US">
                <a:ea typeface="方正楷体简体" pitchFamily="2" charset="-122"/>
              </a:rPr>
              <a:t>函数的作用是初始化程序。每次启动一个应用程序时，</a:t>
            </a:r>
            <a:r>
              <a:rPr lang="en-US" altLang="zh-CN">
                <a:ea typeface="方正楷体简体" pitchFamily="2" charset="-122"/>
              </a:rPr>
              <a:t>Winmain</a:t>
            </a:r>
            <a:r>
              <a:rPr lang="zh-CN" altLang="en-US">
                <a:ea typeface="方正楷体简体" pitchFamily="2" charset="-122"/>
              </a:rPr>
              <a:t>函数会自动调用</a:t>
            </a:r>
            <a:r>
              <a:rPr lang="en-US" altLang="zh-CN">
                <a:ea typeface="方正楷体简体" pitchFamily="2" charset="-122"/>
              </a:rPr>
              <a:t>InitInstance()</a:t>
            </a:r>
            <a:r>
              <a:rPr lang="zh-CN" altLang="en-US">
                <a:ea typeface="方正楷体简体" pitchFamily="2" charset="-122"/>
              </a:rPr>
              <a:t>函数。打开创建的程序</a:t>
            </a:r>
            <a:r>
              <a:rPr lang="en-US" altLang="zh-CN">
                <a:ea typeface="方正楷体简体" pitchFamily="2" charset="-122"/>
              </a:rPr>
              <a:t>sample0201</a:t>
            </a:r>
            <a:r>
              <a:rPr lang="zh-CN" altLang="en-US">
                <a:ea typeface="方正楷体简体" pitchFamily="2" charset="-122"/>
              </a:rPr>
              <a:t>，在该程序的</a:t>
            </a:r>
            <a:r>
              <a:rPr lang="en-US" altLang="zh-CN">
                <a:ea typeface="方正楷体简体" pitchFamily="2" charset="-122"/>
              </a:rPr>
              <a:t>CSample0201App</a:t>
            </a:r>
            <a:r>
              <a:rPr lang="zh-CN" altLang="en-US">
                <a:ea typeface="方正楷体简体" pitchFamily="2" charset="-122"/>
              </a:rPr>
              <a:t>类中，可以看到该程序对</a:t>
            </a:r>
            <a:r>
              <a:rPr lang="en-US" altLang="zh-CN">
                <a:ea typeface="方正楷体简体" pitchFamily="2" charset="-122"/>
              </a:rPr>
              <a:t>InitInstance()</a:t>
            </a:r>
            <a:r>
              <a:rPr lang="zh-CN" altLang="en-US">
                <a:ea typeface="方正楷体简体" pitchFamily="2" charset="-122"/>
              </a:rPr>
              <a:t>函数进行了重载。该重载代码如下：</a:t>
            </a:r>
          </a:p>
          <a:p>
            <a:pPr eaLnBrk="1" hangingPunct="1">
              <a:lnSpc>
                <a:spcPct val="90000"/>
              </a:lnSpc>
            </a:pPr>
            <a:r>
              <a:rPr lang="en-US" altLang="zh-CN">
                <a:ea typeface="方正楷体简体" pitchFamily="2" charset="-122"/>
              </a:rPr>
              <a:t>……</a:t>
            </a:r>
          </a:p>
          <a:p>
            <a:pPr eaLnBrk="1" hangingPunct="1">
              <a:lnSpc>
                <a:spcPct val="90000"/>
              </a:lnSpc>
            </a:pPr>
            <a:endParaRPr lang="en-US" altLang="zh-CN">
              <a:ea typeface="方正楷体简体" pitchFamily="2" charset="-122"/>
            </a:endParaRPr>
          </a:p>
          <a:p>
            <a:pPr eaLnBrk="1" hangingPunct="1">
              <a:lnSpc>
                <a:spcPct val="90000"/>
              </a:lnSpc>
            </a:pPr>
            <a:endParaRPr lang="en-US" altLang="zh-CN">
              <a:ea typeface="方正楷体简体" pitchFamily="2" charset="-122"/>
            </a:endParaRPr>
          </a:p>
          <a:p>
            <a:pPr eaLnBrk="1" hangingPunct="1">
              <a:lnSpc>
                <a:spcPct val="90000"/>
              </a:lnSpc>
            </a:pPr>
            <a:endParaRPr lang="en-US" altLang="zh-CN">
              <a:ea typeface="方正楷体简体" pitchFamily="2" charset="-122"/>
            </a:endParaRPr>
          </a:p>
          <a:p>
            <a:pPr eaLnBrk="1" hangingPunct="1">
              <a:lnSpc>
                <a:spcPct val="90000"/>
              </a:lnSpc>
            </a:pPr>
            <a:endParaRPr lang="en-US" altLang="zh-CN">
              <a:ea typeface="方正楷体简体" pitchFamily="2" charset="-122"/>
            </a:endParaRPr>
          </a:p>
          <a:p>
            <a:pPr eaLnBrk="1" hangingPunct="1">
              <a:lnSpc>
                <a:spcPct val="90000"/>
              </a:lnSpc>
            </a:pPr>
            <a:endParaRPr lang="en-US" altLang="zh-CN">
              <a:ea typeface="方正楷体简体" pitchFamily="2" charset="-122"/>
            </a:endParaRPr>
          </a:p>
          <a:p>
            <a:pPr eaLnBrk="1" hangingPunct="1">
              <a:lnSpc>
                <a:spcPct val="90000"/>
              </a:lnSpc>
            </a:pPr>
            <a:endParaRPr lang="en-US" altLang="zh-CN">
              <a:ea typeface="方正楷体简体" pitchFamily="2" charset="-122"/>
            </a:endParaRPr>
          </a:p>
          <a:p>
            <a:pPr eaLnBrk="1" hangingPunct="1">
              <a:lnSpc>
                <a:spcPct val="90000"/>
              </a:lnSpc>
            </a:pPr>
            <a:endParaRPr lang="en-US" altLang="zh-CN">
              <a:ea typeface="方正楷体简体" pitchFamily="2" charset="-122"/>
            </a:endParaRPr>
          </a:p>
          <a:p>
            <a:pPr eaLnBrk="1" hangingPunct="1">
              <a:lnSpc>
                <a:spcPct val="90000"/>
              </a:lnSpc>
            </a:pPr>
            <a:r>
              <a:rPr lang="en-US" altLang="zh-CN">
                <a:ea typeface="方正楷体简体" pitchFamily="2" charset="-122"/>
              </a:rPr>
              <a:t>……</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213100"/>
            <a:ext cx="42386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spcBef>
                <a:spcPts val="1200"/>
              </a:spcBef>
              <a:spcAft>
                <a:spcPts val="1200"/>
              </a:spcAft>
            </a:pPr>
            <a:r>
              <a:rPr lang="en-US" altLang="zh-CN" sz="2400">
                <a:ea typeface="黑体" panose="02010609060101010101" pitchFamily="49" charset="-122"/>
              </a:rPr>
              <a:t>1</a:t>
            </a:r>
            <a:r>
              <a:rPr lang="zh-CN" altLang="en-US" sz="2400">
                <a:ea typeface="黑体" panose="02010609060101010101" pitchFamily="49" charset="-122"/>
              </a:rPr>
              <a:t>．在同一工作区内同时加载</a:t>
            </a:r>
            <a:r>
              <a:rPr lang="en-US" altLang="zh-CN" sz="2400">
                <a:ea typeface="黑体" panose="02010609060101010101" pitchFamily="49" charset="-122"/>
              </a:rPr>
              <a:t>DLL</a:t>
            </a:r>
            <a:r>
              <a:rPr lang="zh-CN" altLang="en-US" sz="2400">
                <a:ea typeface="黑体" panose="02010609060101010101" pitchFamily="49" charset="-122"/>
              </a:rPr>
              <a:t>工程和调用</a:t>
            </a:r>
            <a:r>
              <a:rPr lang="en-US" altLang="zh-CN" sz="2400">
                <a:ea typeface="黑体" panose="02010609060101010101" pitchFamily="49" charset="-122"/>
              </a:rPr>
              <a:t>DLL</a:t>
            </a:r>
            <a:r>
              <a:rPr lang="zh-CN" altLang="en-US" sz="2400">
                <a:ea typeface="黑体" panose="02010609060101010101" pitchFamily="49" charset="-122"/>
              </a:rPr>
              <a:t>的工程</a:t>
            </a:r>
          </a:p>
        </p:txBody>
      </p:sp>
      <p:sp>
        <p:nvSpPr>
          <p:cNvPr id="268291" name="Rectangle 3"/>
          <p:cNvSpPr>
            <a:spLocks noGrp="1" noChangeArrowheads="1"/>
          </p:cNvSpPr>
          <p:nvPr>
            <p:ph type="body" idx="1"/>
          </p:nvPr>
        </p:nvSpPr>
        <p:spPr/>
        <p:txBody>
          <a:bodyPr/>
          <a:lstStyle/>
          <a:p>
            <a:pPr eaLnBrk="1" hangingPunct="1">
              <a:spcBef>
                <a:spcPts val="1200"/>
              </a:spcBef>
              <a:spcAft>
                <a:spcPts val="1200"/>
              </a:spcAft>
            </a:pPr>
            <a:r>
              <a:rPr lang="zh-CN" altLang="en-US"/>
              <a:t>如果同时具有</a:t>
            </a:r>
            <a:r>
              <a:rPr lang="en-US" altLang="zh-CN"/>
              <a:t>DLL</a:t>
            </a:r>
            <a:r>
              <a:rPr lang="zh-CN" altLang="en-US"/>
              <a:t>工程和调用</a:t>
            </a:r>
            <a:r>
              <a:rPr lang="en-US" altLang="zh-CN"/>
              <a:t>DLL</a:t>
            </a:r>
            <a:r>
              <a:rPr lang="zh-CN" altLang="en-US"/>
              <a:t>程序的源代码，可以将</a:t>
            </a:r>
            <a:r>
              <a:rPr lang="en-US" altLang="zh-CN"/>
              <a:t>DLL</a:t>
            </a:r>
            <a:r>
              <a:rPr lang="zh-CN" altLang="en-US"/>
              <a:t>工程与调用</a:t>
            </a:r>
            <a:r>
              <a:rPr lang="en-US" altLang="zh-CN"/>
              <a:t>DLL</a:t>
            </a:r>
            <a:r>
              <a:rPr lang="zh-CN" altLang="en-US"/>
              <a:t>的工程放置在同一个</a:t>
            </a:r>
            <a:r>
              <a:rPr lang="en-US" altLang="zh-CN"/>
              <a:t>VC</a:t>
            </a:r>
            <a:r>
              <a:rPr lang="zh-CN" altLang="en-US"/>
              <a:t>工作区内。这样只需要对调用</a:t>
            </a:r>
            <a:r>
              <a:rPr lang="en-US" altLang="zh-CN"/>
              <a:t>DLL</a:t>
            </a:r>
            <a:r>
              <a:rPr lang="zh-CN" altLang="en-US"/>
              <a:t>的程序进行调试，即在调用</a:t>
            </a:r>
            <a:r>
              <a:rPr lang="en-US" altLang="zh-CN"/>
              <a:t>DLL</a:t>
            </a:r>
            <a:r>
              <a:rPr lang="zh-CN" altLang="en-US"/>
              <a:t>中函数的语句处设置断点，执行到断点后，按下快捷键</a:t>
            </a:r>
            <a:r>
              <a:rPr lang="en-US" altLang="zh-CN"/>
              <a:t>【F11】</a:t>
            </a:r>
            <a:r>
              <a:rPr lang="zh-CN" altLang="en-US"/>
              <a:t>，就单步进入</a:t>
            </a:r>
            <a:r>
              <a:rPr lang="en-US" altLang="zh-CN"/>
              <a:t>DLL</a:t>
            </a:r>
            <a:r>
              <a:rPr lang="zh-CN" altLang="en-US"/>
              <a:t>中的相关导出函数的实现代码。</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2</a:t>
            </a:r>
            <a:r>
              <a:rPr lang="zh-CN" altLang="en-US">
                <a:ea typeface="黑体" panose="02010609060101010101" pitchFamily="49" charset="-122"/>
              </a:rPr>
              <a:t>．直接在</a:t>
            </a:r>
            <a:r>
              <a:rPr lang="en-US" altLang="zh-CN">
                <a:ea typeface="黑体" panose="02010609060101010101" pitchFamily="49" charset="-122"/>
              </a:rPr>
              <a:t>VC</a:t>
            </a:r>
            <a:r>
              <a:rPr lang="zh-CN" altLang="en-US">
                <a:ea typeface="黑体" panose="02010609060101010101" pitchFamily="49" charset="-122"/>
              </a:rPr>
              <a:t>的</a:t>
            </a:r>
            <a:r>
              <a:rPr lang="en-US" altLang="zh-CN">
                <a:ea typeface="黑体" panose="02010609060101010101" pitchFamily="49" charset="-122"/>
              </a:rPr>
              <a:t>DLL</a:t>
            </a:r>
            <a:r>
              <a:rPr lang="zh-CN" altLang="en-US">
                <a:ea typeface="黑体" panose="02010609060101010101" pitchFamily="49" charset="-122"/>
              </a:rPr>
              <a:t>工程中进行调试</a:t>
            </a:r>
          </a:p>
        </p:txBody>
      </p:sp>
      <p:sp>
        <p:nvSpPr>
          <p:cNvPr id="269315" name="Rectangle 3"/>
          <p:cNvSpPr>
            <a:spLocks noGrp="1" noChangeArrowheads="1"/>
          </p:cNvSpPr>
          <p:nvPr>
            <p:ph type="body" idx="1"/>
          </p:nvPr>
        </p:nvSpPr>
        <p:spPr/>
        <p:txBody>
          <a:bodyPr/>
          <a:lstStyle/>
          <a:p>
            <a:pPr eaLnBrk="1" hangingPunct="1">
              <a:spcBef>
                <a:spcPts val="1200"/>
              </a:spcBef>
              <a:spcAft>
                <a:spcPts val="1200"/>
              </a:spcAft>
            </a:pPr>
            <a:r>
              <a:rPr lang="zh-CN" altLang="en-US"/>
              <a:t>如果用户没有调用</a:t>
            </a:r>
            <a:r>
              <a:rPr lang="en-US" altLang="zh-CN"/>
              <a:t>DLL</a:t>
            </a:r>
            <a:r>
              <a:rPr lang="zh-CN" altLang="en-US"/>
              <a:t>程序的源代码，只有其程序的可执行文件，这时可以直接在</a:t>
            </a:r>
            <a:r>
              <a:rPr lang="en-US" altLang="zh-CN"/>
              <a:t>DLL</a:t>
            </a:r>
            <a:r>
              <a:rPr lang="zh-CN" altLang="en-US"/>
              <a:t>工程中对可执行文件调用的</a:t>
            </a:r>
            <a:r>
              <a:rPr lang="en-US" altLang="zh-CN"/>
              <a:t>DLL</a:t>
            </a:r>
            <a:r>
              <a:rPr lang="zh-CN" altLang="en-US"/>
              <a:t>导出函数进行调试。</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10.2.6  </a:t>
            </a:r>
            <a:r>
              <a:rPr lang="zh-CN" altLang="en-US">
                <a:ea typeface="黑体" panose="02010609060101010101" pitchFamily="49" charset="-122"/>
              </a:rPr>
              <a:t>使用</a:t>
            </a:r>
            <a:r>
              <a:rPr lang="en-US" altLang="zh-CN">
                <a:ea typeface="黑体" panose="02010609060101010101" pitchFamily="49" charset="-122"/>
              </a:rPr>
              <a:t>Depends</a:t>
            </a:r>
            <a:r>
              <a:rPr lang="zh-CN" altLang="en-US">
                <a:ea typeface="黑体" panose="02010609060101010101" pitchFamily="49" charset="-122"/>
              </a:rPr>
              <a:t>工具查看</a:t>
            </a:r>
            <a:r>
              <a:rPr lang="en-US" altLang="zh-CN">
                <a:ea typeface="黑体" panose="02010609060101010101" pitchFamily="49" charset="-122"/>
              </a:rPr>
              <a:t>DLL</a:t>
            </a:r>
            <a:r>
              <a:rPr lang="zh-CN" altLang="en-US">
                <a:ea typeface="黑体" panose="02010609060101010101" pitchFamily="49" charset="-122"/>
              </a:rPr>
              <a:t>的信息</a:t>
            </a:r>
          </a:p>
        </p:txBody>
      </p:sp>
      <p:sp>
        <p:nvSpPr>
          <p:cNvPr id="270339" name="Rectangle 3"/>
          <p:cNvSpPr>
            <a:spLocks noGrp="1" noChangeArrowheads="1"/>
          </p:cNvSpPr>
          <p:nvPr>
            <p:ph type="body" idx="1"/>
          </p:nvPr>
        </p:nvSpPr>
        <p:spPr/>
        <p:txBody>
          <a:bodyPr/>
          <a:lstStyle/>
          <a:p>
            <a:pPr eaLnBrk="1" hangingPunct="1">
              <a:spcBef>
                <a:spcPts val="1200"/>
              </a:spcBef>
              <a:spcAft>
                <a:spcPts val="1200"/>
              </a:spcAft>
            </a:pPr>
            <a:r>
              <a:rPr lang="zh-CN" altLang="en-US"/>
              <a:t>用户在发布程序时，往往需要获取编译的</a:t>
            </a:r>
            <a:r>
              <a:rPr lang="en-US" altLang="zh-CN"/>
              <a:t>exe</a:t>
            </a:r>
            <a:r>
              <a:rPr lang="zh-CN" altLang="en-US"/>
              <a:t>或者</a:t>
            </a:r>
            <a:r>
              <a:rPr lang="en-US" altLang="zh-CN"/>
              <a:t>DLL</a:t>
            </a:r>
            <a:r>
              <a:rPr lang="zh-CN" altLang="en-US"/>
              <a:t>中包含其他哪些</a:t>
            </a:r>
            <a:r>
              <a:rPr lang="en-US" altLang="zh-CN"/>
              <a:t>DLL</a:t>
            </a:r>
            <a:r>
              <a:rPr lang="zh-CN" altLang="en-US"/>
              <a:t>文件。同样，在调用</a:t>
            </a:r>
            <a:r>
              <a:rPr lang="en-US" altLang="zh-CN"/>
              <a:t>DLL</a:t>
            </a:r>
            <a:r>
              <a:rPr lang="zh-CN" altLang="en-US"/>
              <a:t>时，也经常需要观察</a:t>
            </a:r>
            <a:r>
              <a:rPr lang="en-US" altLang="zh-CN"/>
              <a:t>DLL</a:t>
            </a:r>
            <a:r>
              <a:rPr lang="zh-CN" altLang="en-US"/>
              <a:t>提供的接口信息。</a:t>
            </a:r>
            <a:r>
              <a:rPr lang="en-US" altLang="zh-CN"/>
              <a:t>Visual C++ 6.0</a:t>
            </a:r>
            <a:r>
              <a:rPr lang="zh-CN" altLang="en-US"/>
              <a:t>提供了</a:t>
            </a:r>
            <a:r>
              <a:rPr lang="en-US" altLang="zh-CN"/>
              <a:t>Depends</a:t>
            </a:r>
            <a:r>
              <a:rPr lang="zh-CN" altLang="en-US"/>
              <a:t>工具，使用它可以查看应用程序调用了哪些</a:t>
            </a:r>
            <a:r>
              <a:rPr lang="en-US" altLang="zh-CN"/>
              <a:t>DLL</a:t>
            </a:r>
            <a:r>
              <a:rPr lang="zh-CN" altLang="en-US"/>
              <a:t>以及</a:t>
            </a:r>
            <a:r>
              <a:rPr lang="en-US" altLang="zh-CN"/>
              <a:t>DLL</a:t>
            </a:r>
            <a:r>
              <a:rPr lang="zh-CN" altLang="en-US"/>
              <a:t>提供的导出接口。</a:t>
            </a:r>
          </a:p>
          <a:p>
            <a:pPr eaLnBrk="1" hangingPunct="1">
              <a:spcBef>
                <a:spcPts val="1200"/>
              </a:spcBef>
              <a:spcAft>
                <a:spcPts val="1200"/>
              </a:spcAft>
            </a:pPr>
            <a:r>
              <a:rPr lang="zh-CN" altLang="en-US"/>
              <a:t>在系统菜单“开始”→“所有程序”→“</a:t>
            </a:r>
            <a:r>
              <a:rPr lang="en-US" altLang="zh-CN"/>
              <a:t>Microsoft Visual Stadio 6.0”→“Microsoft Visual Stadio 6.0 Tools”</a:t>
            </a:r>
            <a:r>
              <a:rPr lang="zh-CN" altLang="en-US"/>
              <a:t>下，会发现</a:t>
            </a:r>
            <a:r>
              <a:rPr lang="en-US" altLang="zh-CN"/>
              <a:t>Depends</a:t>
            </a:r>
            <a:r>
              <a:rPr lang="zh-CN" altLang="en-US"/>
              <a:t>工具。双击启动</a:t>
            </a:r>
            <a:r>
              <a:rPr lang="en-US" altLang="zh-CN"/>
              <a:t>Depends</a:t>
            </a:r>
            <a:r>
              <a:rPr lang="zh-CN" altLang="en-US"/>
              <a:t>，执行“</a:t>
            </a:r>
            <a:r>
              <a:rPr lang="en-US" altLang="zh-CN"/>
              <a:t>File”→“Open”</a:t>
            </a:r>
            <a:r>
              <a:rPr lang="zh-CN" altLang="en-US"/>
              <a:t>菜单命令即可打开要查看的</a:t>
            </a:r>
            <a:r>
              <a:rPr lang="en-US" altLang="zh-CN"/>
              <a:t>DLL</a:t>
            </a:r>
            <a:r>
              <a:rPr lang="zh-CN" altLang="en-US"/>
              <a:t>。这里打开</a:t>
            </a:r>
            <a:r>
              <a:rPr lang="en-US" altLang="zh-CN"/>
              <a:t>10.2.4</a:t>
            </a:r>
            <a:r>
              <a:rPr lang="zh-CN" altLang="en-US"/>
              <a:t>节创建的调用</a:t>
            </a:r>
            <a:r>
              <a:rPr lang="en-US" altLang="zh-CN"/>
              <a:t>DLL</a:t>
            </a:r>
            <a:r>
              <a:rPr lang="zh-CN" altLang="en-US"/>
              <a:t>的可执行文件“</a:t>
            </a:r>
            <a:r>
              <a:rPr lang="en-US" altLang="zh-CN"/>
              <a:t>NewLoadCal32.exe”</a:t>
            </a:r>
            <a:r>
              <a:rPr lang="zh-CN" altLang="en-US"/>
              <a:t>，如下图所示。</a:t>
            </a:r>
          </a:p>
          <a:p>
            <a:pPr eaLnBrk="1" hangingPunct="1">
              <a:spcBef>
                <a:spcPts val="1200"/>
              </a:spcBef>
              <a:spcAft>
                <a:spcPts val="1200"/>
              </a:spcAft>
            </a:pPr>
            <a:endParaRPr lang="en-US" altLang="zh-CN"/>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r>
              <a:rPr lang="en-US" altLang="zh-CN">
                <a:ea typeface="黑体" panose="02010609060101010101" pitchFamily="49" charset="-122"/>
              </a:rPr>
              <a:t>10.2.6  </a:t>
            </a:r>
            <a:r>
              <a:rPr lang="zh-CN" altLang="en-US">
                <a:ea typeface="黑体" panose="02010609060101010101" pitchFamily="49" charset="-122"/>
              </a:rPr>
              <a:t>使用</a:t>
            </a:r>
            <a:r>
              <a:rPr lang="en-US" altLang="zh-CN">
                <a:ea typeface="黑体" panose="02010609060101010101" pitchFamily="49" charset="-122"/>
              </a:rPr>
              <a:t>Depends</a:t>
            </a:r>
            <a:r>
              <a:rPr lang="zh-CN" altLang="en-US">
                <a:ea typeface="黑体" panose="02010609060101010101" pitchFamily="49" charset="-122"/>
              </a:rPr>
              <a:t>工具查看</a:t>
            </a:r>
            <a:r>
              <a:rPr lang="en-US" altLang="zh-CN">
                <a:ea typeface="黑体" panose="02010609060101010101" pitchFamily="49" charset="-122"/>
              </a:rPr>
              <a:t>DLL</a:t>
            </a:r>
            <a:r>
              <a:rPr lang="zh-CN" altLang="en-US">
                <a:ea typeface="黑体" panose="02010609060101010101" pitchFamily="49" charset="-122"/>
              </a:rPr>
              <a:t>的信息</a:t>
            </a:r>
          </a:p>
        </p:txBody>
      </p:sp>
      <p:sp>
        <p:nvSpPr>
          <p:cNvPr id="271363" name="Rectangle 3"/>
          <p:cNvSpPr>
            <a:spLocks noGrp="1" noChangeArrowheads="1"/>
          </p:cNvSpPr>
          <p:nvPr>
            <p:ph type="body" idx="1"/>
          </p:nvPr>
        </p:nvSpPr>
        <p:spPr/>
        <p:txBody>
          <a:bodyPr/>
          <a:lstStyle/>
          <a:p>
            <a:pPr eaLnBrk="1" hangingPunct="1">
              <a:lnSpc>
                <a:spcPct val="80000"/>
              </a:lnSpc>
              <a:spcBef>
                <a:spcPts val="1200"/>
              </a:spcBef>
              <a:spcAft>
                <a:spcPts val="1200"/>
              </a:spcAft>
            </a:pPr>
            <a:endParaRPr lang="en-US" altLang="zh-CN" sz="1600"/>
          </a:p>
          <a:p>
            <a:pPr eaLnBrk="1" hangingPunct="1">
              <a:lnSpc>
                <a:spcPct val="80000"/>
              </a:lnSpc>
              <a:spcBef>
                <a:spcPts val="1200"/>
              </a:spcBef>
              <a:spcAft>
                <a:spcPts val="1200"/>
              </a:spcAft>
            </a:pPr>
            <a:endParaRPr lang="en-US" altLang="zh-CN" sz="1600"/>
          </a:p>
          <a:p>
            <a:pPr eaLnBrk="1" hangingPunct="1">
              <a:lnSpc>
                <a:spcPct val="80000"/>
              </a:lnSpc>
              <a:spcBef>
                <a:spcPts val="1200"/>
              </a:spcBef>
              <a:spcAft>
                <a:spcPts val="1200"/>
              </a:spcAft>
            </a:pPr>
            <a:endParaRPr lang="en-US" altLang="zh-CN" sz="1600"/>
          </a:p>
          <a:p>
            <a:pPr eaLnBrk="1" hangingPunct="1">
              <a:lnSpc>
                <a:spcPct val="80000"/>
              </a:lnSpc>
              <a:spcBef>
                <a:spcPts val="1200"/>
              </a:spcBef>
              <a:spcAft>
                <a:spcPts val="1200"/>
              </a:spcAft>
            </a:pPr>
            <a:endParaRPr lang="en-US" altLang="zh-CN" sz="1600"/>
          </a:p>
          <a:p>
            <a:pPr eaLnBrk="1" hangingPunct="1">
              <a:lnSpc>
                <a:spcPct val="80000"/>
              </a:lnSpc>
              <a:spcBef>
                <a:spcPts val="1200"/>
              </a:spcBef>
              <a:spcAft>
                <a:spcPts val="1200"/>
              </a:spcAft>
            </a:pPr>
            <a:endParaRPr lang="en-US" altLang="zh-CN" sz="1600"/>
          </a:p>
          <a:p>
            <a:pPr eaLnBrk="1" hangingPunct="1">
              <a:lnSpc>
                <a:spcPct val="80000"/>
              </a:lnSpc>
              <a:spcBef>
                <a:spcPts val="1200"/>
              </a:spcBef>
              <a:spcAft>
                <a:spcPts val="1200"/>
              </a:spcAft>
            </a:pPr>
            <a:endParaRPr lang="en-US" altLang="zh-CN" sz="1600"/>
          </a:p>
          <a:p>
            <a:pPr eaLnBrk="1" hangingPunct="1">
              <a:lnSpc>
                <a:spcPct val="80000"/>
              </a:lnSpc>
              <a:spcBef>
                <a:spcPts val="1200"/>
              </a:spcBef>
              <a:spcAft>
                <a:spcPts val="1200"/>
              </a:spcAft>
            </a:pPr>
            <a:endParaRPr lang="en-US" altLang="zh-CN" sz="1600"/>
          </a:p>
          <a:p>
            <a:pPr eaLnBrk="1" hangingPunct="1">
              <a:lnSpc>
                <a:spcPct val="80000"/>
              </a:lnSpc>
              <a:spcBef>
                <a:spcPts val="1200"/>
              </a:spcBef>
              <a:spcAft>
                <a:spcPts val="1200"/>
              </a:spcAft>
            </a:pPr>
            <a:r>
              <a:rPr lang="zh-CN" altLang="en-US" sz="1600"/>
              <a:t>从中可以发现，“</a:t>
            </a:r>
            <a:r>
              <a:rPr lang="en-US" altLang="zh-CN" sz="1600"/>
              <a:t>NewLoadCal32.exe”</a:t>
            </a:r>
            <a:r>
              <a:rPr lang="zh-CN" altLang="en-US" sz="1600"/>
              <a:t>可执行程序调用了</a:t>
            </a:r>
            <a:r>
              <a:rPr lang="en-US" altLang="zh-CN" sz="1600"/>
              <a:t>CAL32DLLDEMO.DLL</a:t>
            </a:r>
            <a:r>
              <a:rPr lang="zh-CN" altLang="en-US" sz="1600"/>
              <a:t>和其他一些与</a:t>
            </a:r>
            <a:r>
              <a:rPr lang="en-US" altLang="zh-CN" sz="1600"/>
              <a:t>MFC</a:t>
            </a:r>
            <a:r>
              <a:rPr lang="zh-CN" altLang="en-US" sz="1600"/>
              <a:t>和系统相关的</a:t>
            </a:r>
            <a:r>
              <a:rPr lang="en-US" altLang="zh-CN" sz="1600"/>
              <a:t>DLL</a:t>
            </a:r>
            <a:r>
              <a:rPr lang="zh-CN" altLang="en-US" sz="1600"/>
              <a:t>。另外，还可以查看各</a:t>
            </a:r>
            <a:r>
              <a:rPr lang="en-US" altLang="zh-CN" sz="1600"/>
              <a:t>DLL</a:t>
            </a:r>
            <a:r>
              <a:rPr lang="zh-CN" altLang="en-US" sz="1600"/>
              <a:t>（如</a:t>
            </a:r>
            <a:r>
              <a:rPr lang="en-US" altLang="zh-CN" sz="1600"/>
              <a:t>CAL32DLLDEMO.DLL</a:t>
            </a:r>
            <a:r>
              <a:rPr lang="zh-CN" altLang="en-US" sz="1600"/>
              <a:t>）提供的导出函数接口信息。</a:t>
            </a:r>
          </a:p>
          <a:p>
            <a:pPr eaLnBrk="1" hangingPunct="1">
              <a:lnSpc>
                <a:spcPct val="80000"/>
              </a:lnSpc>
            </a:pPr>
            <a:endParaRPr lang="en-US" altLang="zh-CN" sz="1600"/>
          </a:p>
        </p:txBody>
      </p:sp>
      <p:pic>
        <p:nvPicPr>
          <p:cNvPr id="271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84313"/>
            <a:ext cx="4176712" cy="34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r>
              <a:rPr lang="en-US" altLang="zh-CN"/>
              <a:t>10.3  MFC</a:t>
            </a:r>
            <a:r>
              <a:rPr lang="zh-CN" altLang="en-US"/>
              <a:t>常规</a:t>
            </a:r>
            <a:r>
              <a:rPr lang="en-US" altLang="zh-CN"/>
              <a:t>DLL</a:t>
            </a:r>
            <a:r>
              <a:rPr lang="zh-CN" altLang="en-US"/>
              <a:t>的开发与链接</a:t>
            </a:r>
          </a:p>
        </p:txBody>
      </p:sp>
      <p:sp>
        <p:nvSpPr>
          <p:cNvPr id="272387" name="Rectangle 3"/>
          <p:cNvSpPr>
            <a:spLocks noGrp="1" noChangeArrowheads="1"/>
          </p:cNvSpPr>
          <p:nvPr>
            <p:ph type="body" idx="1"/>
          </p:nvPr>
        </p:nvSpPr>
        <p:spPr/>
        <p:txBody>
          <a:bodyPr/>
          <a:lstStyle/>
          <a:p>
            <a:pPr eaLnBrk="1" hangingPunct="1"/>
            <a:r>
              <a:rPr lang="zh-CN" altLang="en-US"/>
              <a:t>使用</a:t>
            </a:r>
            <a:r>
              <a:rPr lang="en-US" altLang="zh-CN"/>
              <a:t>VC6.0</a:t>
            </a:r>
            <a:r>
              <a:rPr lang="zh-CN" altLang="en-US"/>
              <a:t>除了前面介绍的开发</a:t>
            </a:r>
            <a:r>
              <a:rPr lang="en-US" altLang="zh-CN"/>
              <a:t>Win32 DLL</a:t>
            </a:r>
            <a:r>
              <a:rPr lang="zh-CN" altLang="en-US"/>
              <a:t>外，还可以开发</a:t>
            </a:r>
            <a:r>
              <a:rPr lang="en-US" altLang="zh-CN"/>
              <a:t>MFC DLL</a:t>
            </a:r>
            <a:r>
              <a:rPr lang="zh-CN" altLang="en-US"/>
              <a:t>。可开发的</a:t>
            </a:r>
            <a:r>
              <a:rPr lang="en-US" altLang="zh-CN"/>
              <a:t>MFC DLL</a:t>
            </a:r>
            <a:r>
              <a:rPr lang="zh-CN" altLang="en-US"/>
              <a:t>包括</a:t>
            </a:r>
            <a:r>
              <a:rPr lang="en-US" altLang="zh-CN"/>
              <a:t>MFC</a:t>
            </a:r>
            <a:r>
              <a:rPr lang="zh-CN" altLang="en-US"/>
              <a:t>常规</a:t>
            </a:r>
            <a:r>
              <a:rPr lang="en-US" altLang="zh-CN"/>
              <a:t>DLL</a:t>
            </a:r>
            <a:r>
              <a:rPr lang="zh-CN" altLang="en-US"/>
              <a:t>和</a:t>
            </a:r>
            <a:r>
              <a:rPr lang="en-US" altLang="zh-CN"/>
              <a:t>MFC</a:t>
            </a:r>
            <a:r>
              <a:rPr lang="zh-CN" altLang="en-US"/>
              <a:t>扩展</a:t>
            </a:r>
            <a:r>
              <a:rPr lang="en-US" altLang="zh-CN"/>
              <a:t>DLL</a:t>
            </a:r>
            <a:r>
              <a:rPr lang="zh-CN" altLang="en-US"/>
              <a:t>。</a:t>
            </a:r>
            <a:r>
              <a:rPr lang="en-US" altLang="zh-CN"/>
              <a:t>MFC</a:t>
            </a:r>
            <a:r>
              <a:rPr lang="zh-CN" altLang="en-US"/>
              <a:t>常规</a:t>
            </a:r>
            <a:r>
              <a:rPr lang="en-US" altLang="zh-CN"/>
              <a:t>DLL</a:t>
            </a:r>
            <a:r>
              <a:rPr lang="zh-CN" altLang="en-US"/>
              <a:t>可以在</a:t>
            </a:r>
            <a:r>
              <a:rPr lang="en-US" altLang="zh-CN"/>
              <a:t>DLL</a:t>
            </a:r>
            <a:r>
              <a:rPr lang="zh-CN" altLang="en-US"/>
              <a:t>的内部使用</a:t>
            </a:r>
            <a:r>
              <a:rPr lang="en-US" altLang="zh-CN"/>
              <a:t>MFC</a:t>
            </a:r>
            <a:r>
              <a:rPr lang="zh-CN" altLang="en-US"/>
              <a:t>类库，但其与客户程序的接口不能使用</a:t>
            </a:r>
            <a:r>
              <a:rPr lang="en-US" altLang="zh-CN"/>
              <a:t>MFC</a:t>
            </a:r>
            <a:r>
              <a:rPr lang="zh-CN" altLang="en-US"/>
              <a:t>。</a:t>
            </a:r>
            <a:r>
              <a:rPr lang="en-US" altLang="zh-CN"/>
              <a:t>MFC</a:t>
            </a:r>
            <a:r>
              <a:rPr lang="zh-CN" altLang="en-US"/>
              <a:t>常规</a:t>
            </a:r>
            <a:r>
              <a:rPr lang="en-US" altLang="zh-CN"/>
              <a:t>DLL</a:t>
            </a:r>
            <a:r>
              <a:rPr lang="zh-CN" altLang="en-US"/>
              <a:t>可以被所有支持</a:t>
            </a:r>
            <a:r>
              <a:rPr lang="en-US" altLang="zh-CN"/>
              <a:t>DLL</a:t>
            </a:r>
            <a:r>
              <a:rPr lang="zh-CN" altLang="en-US"/>
              <a:t>技术的语言编写的应用程序调用。本节将具体介绍</a:t>
            </a:r>
            <a:r>
              <a:rPr lang="en-US" altLang="zh-CN"/>
              <a:t>MFC</a:t>
            </a:r>
            <a:r>
              <a:rPr lang="zh-CN" altLang="en-US"/>
              <a:t>常规</a:t>
            </a:r>
            <a:r>
              <a:rPr lang="en-US" altLang="zh-CN"/>
              <a:t>DLL</a:t>
            </a:r>
            <a:r>
              <a:rPr lang="zh-CN" altLang="en-US"/>
              <a:t>的开发与链接。</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10.3.1  </a:t>
            </a:r>
            <a:r>
              <a:rPr lang="zh-CN" altLang="en-US">
                <a:ea typeface="黑体" panose="02010609060101010101" pitchFamily="49" charset="-122"/>
              </a:rPr>
              <a:t>开发使用</a:t>
            </a:r>
            <a:r>
              <a:rPr lang="en-US" altLang="zh-CN">
                <a:ea typeface="黑体" panose="02010609060101010101" pitchFamily="49" charset="-122"/>
              </a:rPr>
              <a:t>MFC</a:t>
            </a:r>
            <a:r>
              <a:rPr lang="zh-CN" altLang="en-US">
                <a:ea typeface="黑体" panose="02010609060101010101" pitchFamily="49" charset="-122"/>
              </a:rPr>
              <a:t>类库的</a:t>
            </a:r>
            <a:r>
              <a:rPr lang="en-US" altLang="zh-CN">
                <a:ea typeface="黑体" panose="02010609060101010101" pitchFamily="49" charset="-122"/>
              </a:rPr>
              <a:t>MFC</a:t>
            </a:r>
            <a:r>
              <a:rPr lang="zh-CN" altLang="en-US">
                <a:ea typeface="黑体" panose="02010609060101010101" pitchFamily="49" charset="-122"/>
              </a:rPr>
              <a:t>常规</a:t>
            </a:r>
            <a:r>
              <a:rPr lang="en-US" altLang="zh-CN">
                <a:ea typeface="黑体" panose="02010609060101010101" pitchFamily="49" charset="-122"/>
              </a:rPr>
              <a:t>DLL</a:t>
            </a:r>
          </a:p>
        </p:txBody>
      </p:sp>
      <p:sp>
        <p:nvSpPr>
          <p:cNvPr id="273411" name="Rectangle 3"/>
          <p:cNvSpPr>
            <a:spLocks noGrp="1" noChangeArrowheads="1"/>
          </p:cNvSpPr>
          <p:nvPr>
            <p:ph type="body" idx="1"/>
          </p:nvPr>
        </p:nvSpPr>
        <p:spPr/>
        <p:txBody>
          <a:bodyPr/>
          <a:lstStyle/>
          <a:p>
            <a:pPr eaLnBrk="1" hangingPunct="1">
              <a:spcBef>
                <a:spcPts val="1200"/>
              </a:spcBef>
              <a:spcAft>
                <a:spcPts val="1200"/>
              </a:spcAft>
            </a:pPr>
            <a:r>
              <a:rPr lang="zh-CN" altLang="en-US"/>
              <a:t>在</a:t>
            </a:r>
            <a:r>
              <a:rPr lang="en-US" altLang="zh-CN"/>
              <a:t>10.1.3</a:t>
            </a:r>
            <a:r>
              <a:rPr lang="zh-CN" altLang="en-US"/>
              <a:t>节已经介绍过，</a:t>
            </a:r>
            <a:r>
              <a:rPr lang="en-US" altLang="zh-CN"/>
              <a:t>MFC</a:t>
            </a:r>
            <a:r>
              <a:rPr lang="zh-CN" altLang="en-US"/>
              <a:t>常规</a:t>
            </a:r>
            <a:r>
              <a:rPr lang="en-US" altLang="zh-CN"/>
              <a:t>DLL</a:t>
            </a:r>
            <a:r>
              <a:rPr lang="zh-CN" altLang="en-US"/>
              <a:t>有两种类型：静态链接到</a:t>
            </a:r>
            <a:r>
              <a:rPr lang="en-US" altLang="zh-CN"/>
              <a:t>MFC</a:t>
            </a:r>
            <a:r>
              <a:rPr lang="zh-CN" altLang="en-US"/>
              <a:t>库的常规</a:t>
            </a:r>
            <a:r>
              <a:rPr lang="en-US" altLang="zh-CN"/>
              <a:t>DLL</a:t>
            </a:r>
            <a:r>
              <a:rPr lang="zh-CN" altLang="en-US"/>
              <a:t>（</a:t>
            </a:r>
            <a:r>
              <a:rPr lang="en-US" altLang="zh-CN"/>
              <a:t>Regular DLL with MFC statically linked</a:t>
            </a:r>
            <a:r>
              <a:rPr lang="zh-CN" altLang="en-US"/>
              <a:t>）和动态链接到</a:t>
            </a:r>
            <a:r>
              <a:rPr lang="en-US" altLang="zh-CN"/>
              <a:t>MFC</a:t>
            </a:r>
            <a:r>
              <a:rPr lang="zh-CN" altLang="en-US"/>
              <a:t>库的常规</a:t>
            </a:r>
            <a:r>
              <a:rPr lang="en-US" altLang="zh-CN"/>
              <a:t>DLL</a:t>
            </a:r>
            <a:r>
              <a:rPr lang="zh-CN" altLang="en-US"/>
              <a:t>（</a:t>
            </a:r>
            <a:r>
              <a:rPr lang="en-US" altLang="zh-CN"/>
              <a:t>Regular DLL using shared MFC DLL</a:t>
            </a:r>
            <a:r>
              <a:rPr lang="zh-CN" altLang="en-US"/>
              <a:t>）。从开发角度讲，两者的开发过程一样的，只不过最终形成的</a:t>
            </a:r>
            <a:r>
              <a:rPr lang="en-US" altLang="zh-CN"/>
              <a:t>DLL</a:t>
            </a:r>
            <a:r>
              <a:rPr lang="zh-CN" altLang="en-US"/>
              <a:t>使用</a:t>
            </a:r>
            <a:r>
              <a:rPr lang="en-US" altLang="zh-CN"/>
              <a:t>MFC</a:t>
            </a:r>
            <a:r>
              <a:rPr lang="zh-CN" altLang="en-US"/>
              <a:t>库的方式不一样。</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10.3.2  DLL</a:t>
            </a:r>
            <a:r>
              <a:rPr lang="zh-CN" altLang="en-US">
                <a:ea typeface="黑体" panose="02010609060101010101" pitchFamily="49" charset="-122"/>
              </a:rPr>
              <a:t>的入</a:t>
            </a:r>
            <a:r>
              <a:rPr lang="en-US" altLang="zh-CN">
                <a:ea typeface="黑体" panose="02010609060101010101" pitchFamily="49" charset="-122"/>
              </a:rPr>
              <a:t>/</a:t>
            </a:r>
            <a:r>
              <a:rPr lang="zh-CN" altLang="en-US">
                <a:ea typeface="黑体" panose="02010609060101010101" pitchFamily="49" charset="-122"/>
              </a:rPr>
              <a:t>出口函数</a:t>
            </a:r>
          </a:p>
        </p:txBody>
      </p:sp>
      <p:sp>
        <p:nvSpPr>
          <p:cNvPr id="274435" name="Rectangle 3"/>
          <p:cNvSpPr>
            <a:spLocks noGrp="1" noChangeArrowheads="1"/>
          </p:cNvSpPr>
          <p:nvPr>
            <p:ph type="body" idx="1"/>
          </p:nvPr>
        </p:nvSpPr>
        <p:spPr/>
        <p:txBody>
          <a:bodyPr/>
          <a:lstStyle/>
          <a:p>
            <a:pPr eaLnBrk="1" hangingPunct="1">
              <a:spcBef>
                <a:spcPts val="1200"/>
              </a:spcBef>
              <a:spcAft>
                <a:spcPts val="1200"/>
              </a:spcAft>
            </a:pPr>
            <a:r>
              <a:rPr lang="zh-CN" altLang="en-US"/>
              <a:t>正如同控制台程序需要</a:t>
            </a:r>
            <a:r>
              <a:rPr lang="en-US" altLang="zh-CN"/>
              <a:t>main( )</a:t>
            </a:r>
            <a:r>
              <a:rPr lang="zh-CN" altLang="en-US"/>
              <a:t>函数、</a:t>
            </a:r>
            <a:r>
              <a:rPr lang="en-US" altLang="zh-CN"/>
              <a:t>Win32</a:t>
            </a:r>
            <a:r>
              <a:rPr lang="zh-CN" altLang="en-US"/>
              <a:t>程序需要</a:t>
            </a:r>
            <a:r>
              <a:rPr lang="en-US" altLang="zh-CN"/>
              <a:t>WinMain()</a:t>
            </a:r>
            <a:r>
              <a:rPr lang="zh-CN" altLang="en-US"/>
              <a:t>函数</a:t>
            </a:r>
            <a:r>
              <a:rPr lang="zh-CN" altLang="en-US">
                <a:latin typeface="宋体" panose="02010600030101010101" pitchFamily="2" charset="-122"/>
              </a:rPr>
              <a:t>一样，</a:t>
            </a:r>
            <a:r>
              <a:rPr lang="zh-CN" altLang="en-US"/>
              <a:t>每一个</a:t>
            </a:r>
            <a:r>
              <a:rPr lang="en-US" altLang="zh-CN"/>
              <a:t>DLL</a:t>
            </a:r>
            <a:r>
              <a:rPr lang="zh-CN" altLang="en-US"/>
              <a:t>必须有一个入口点，</a:t>
            </a:r>
            <a:r>
              <a:rPr lang="en-US" altLang="zh-CN"/>
              <a:t>DLLMain</a:t>
            </a:r>
            <a:r>
              <a:rPr lang="zh-CN" altLang="en-US"/>
              <a:t>是一个缺省的入口函数。</a:t>
            </a:r>
            <a:r>
              <a:rPr lang="en-US" altLang="zh-CN"/>
              <a:t>DLLMain</a:t>
            </a:r>
            <a:r>
              <a:rPr lang="zh-CN" altLang="en-US"/>
              <a:t>负责初始化（</a:t>
            </a:r>
            <a:r>
              <a:rPr lang="en-US" altLang="zh-CN"/>
              <a:t>Initialization</a:t>
            </a:r>
            <a:r>
              <a:rPr lang="zh-CN" altLang="en-US"/>
              <a:t>）和结束（</a:t>
            </a:r>
            <a:r>
              <a:rPr lang="en-US" altLang="zh-CN"/>
              <a:t>Termination</a:t>
            </a:r>
            <a:r>
              <a:rPr lang="zh-CN" altLang="en-US"/>
              <a:t>）工作，每当一个新的进程或者该进程的新的线程访问</a:t>
            </a:r>
            <a:r>
              <a:rPr lang="en-US" altLang="zh-CN"/>
              <a:t>DLL</a:t>
            </a:r>
            <a:r>
              <a:rPr lang="zh-CN" altLang="en-US"/>
              <a:t>时，或者访问</a:t>
            </a:r>
            <a:r>
              <a:rPr lang="en-US" altLang="zh-CN"/>
              <a:t>DLL</a:t>
            </a:r>
            <a:r>
              <a:rPr lang="zh-CN" altLang="en-US"/>
              <a:t>的每一个进程或者线程不再使用</a:t>
            </a:r>
            <a:r>
              <a:rPr lang="en-US" altLang="zh-CN"/>
              <a:t>DLL</a:t>
            </a:r>
            <a:r>
              <a:rPr lang="zh-CN" altLang="en-US"/>
              <a:t>或者结束时，都会调用</a:t>
            </a:r>
            <a:r>
              <a:rPr lang="en-US" altLang="zh-CN"/>
              <a:t>DLLMain</a:t>
            </a:r>
            <a:r>
              <a:rPr lang="zh-CN" altLang="en-US"/>
              <a:t>函数。但是，使用</a:t>
            </a:r>
            <a:r>
              <a:rPr lang="en-US" altLang="zh-CN"/>
              <a:t>TerminateProcess</a:t>
            </a:r>
            <a:r>
              <a:rPr lang="zh-CN" altLang="en-US"/>
              <a:t>或</a:t>
            </a:r>
            <a:r>
              <a:rPr lang="en-US" altLang="zh-CN"/>
              <a:t>TerminateThread</a:t>
            </a:r>
            <a:r>
              <a:rPr lang="zh-CN" altLang="en-US"/>
              <a:t>结束进程或者线程，不会调用</a:t>
            </a:r>
            <a:r>
              <a:rPr lang="en-US" altLang="zh-CN"/>
              <a:t>DLLMain</a:t>
            </a:r>
            <a:r>
              <a:rPr lang="zh-CN" altLang="en-US"/>
              <a:t>函数。</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r>
              <a:rPr lang="en-US" altLang="zh-CN">
                <a:ea typeface="黑体" panose="02010609060101010101" pitchFamily="49" charset="-122"/>
              </a:rPr>
              <a:t>10.3.2  DLL</a:t>
            </a:r>
            <a:r>
              <a:rPr lang="zh-CN" altLang="en-US">
                <a:ea typeface="黑体" panose="02010609060101010101" pitchFamily="49" charset="-122"/>
              </a:rPr>
              <a:t>的入</a:t>
            </a:r>
            <a:r>
              <a:rPr lang="en-US" altLang="zh-CN">
                <a:ea typeface="黑体" panose="02010609060101010101" pitchFamily="49" charset="-122"/>
              </a:rPr>
              <a:t>/</a:t>
            </a:r>
            <a:r>
              <a:rPr lang="zh-CN" altLang="en-US">
                <a:ea typeface="黑体" panose="02010609060101010101" pitchFamily="49" charset="-122"/>
              </a:rPr>
              <a:t>出口函数</a:t>
            </a:r>
          </a:p>
        </p:txBody>
      </p:sp>
      <p:sp>
        <p:nvSpPr>
          <p:cNvPr id="275459" name="Rectangle 3"/>
          <p:cNvSpPr>
            <a:spLocks noGrp="1" noChangeArrowheads="1"/>
          </p:cNvSpPr>
          <p:nvPr>
            <p:ph type="body" idx="1"/>
          </p:nvPr>
        </p:nvSpPr>
        <p:spPr/>
        <p:txBody>
          <a:bodyPr/>
          <a:lstStyle/>
          <a:p>
            <a:pPr eaLnBrk="1" hangingPunct="1">
              <a:spcBef>
                <a:spcPts val="1200"/>
              </a:spcBef>
              <a:spcAft>
                <a:spcPts val="1200"/>
              </a:spcAft>
            </a:pPr>
            <a:r>
              <a:rPr lang="en-US" altLang="zh-CN"/>
              <a:t>Windows</a:t>
            </a:r>
            <a:r>
              <a:rPr lang="zh-CN" altLang="en-US"/>
              <a:t>必须查找并执行</a:t>
            </a:r>
            <a:r>
              <a:rPr lang="en-US" altLang="zh-CN"/>
              <a:t>DLL</a:t>
            </a:r>
            <a:r>
              <a:rPr lang="zh-CN" altLang="en-US"/>
              <a:t>里的</a:t>
            </a:r>
            <a:r>
              <a:rPr lang="en-US" altLang="zh-CN"/>
              <a:t>DllMain</a:t>
            </a:r>
            <a:r>
              <a:rPr lang="zh-CN" altLang="en-US"/>
              <a:t>函数作为加载</a:t>
            </a:r>
            <a:r>
              <a:rPr lang="en-US" altLang="zh-CN"/>
              <a:t>DLL</a:t>
            </a:r>
            <a:r>
              <a:rPr lang="zh-CN" altLang="en-US"/>
              <a:t>的依据，它是</a:t>
            </a:r>
            <a:r>
              <a:rPr lang="en-US" altLang="zh-CN"/>
              <a:t>DLL</a:t>
            </a:r>
            <a:r>
              <a:rPr lang="zh-CN" altLang="en-US"/>
              <a:t>的内部函数，所以不能直接在应用工程中引用，它是被自动调用的。</a:t>
            </a:r>
            <a:r>
              <a:rPr lang="en-US" altLang="zh-CN"/>
              <a:t>DllMain</a:t>
            </a:r>
            <a:r>
              <a:rPr lang="zh-CN" altLang="en-US"/>
              <a:t>的函数一般具有有如下结构：</a:t>
            </a:r>
          </a:p>
          <a:p>
            <a:pPr eaLnBrk="1" hangingPunct="1"/>
            <a:endParaRPr lang="en-US" altLang="zh-CN"/>
          </a:p>
        </p:txBody>
      </p:sp>
      <p:pic>
        <p:nvPicPr>
          <p:cNvPr id="275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565400"/>
            <a:ext cx="5472113"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r>
              <a:rPr lang="en-US" altLang="zh-CN">
                <a:ea typeface="黑体" panose="02010609060101010101" pitchFamily="49" charset="-122"/>
              </a:rPr>
              <a:t>10.3.2  DLL</a:t>
            </a:r>
            <a:r>
              <a:rPr lang="zh-CN" altLang="en-US">
                <a:ea typeface="黑体" panose="02010609060101010101" pitchFamily="49" charset="-122"/>
              </a:rPr>
              <a:t>的入</a:t>
            </a:r>
            <a:r>
              <a:rPr lang="en-US" altLang="zh-CN">
                <a:ea typeface="黑体" panose="02010609060101010101" pitchFamily="49" charset="-122"/>
              </a:rPr>
              <a:t>/</a:t>
            </a:r>
            <a:r>
              <a:rPr lang="zh-CN" altLang="en-US">
                <a:ea typeface="黑体" panose="02010609060101010101" pitchFamily="49" charset="-122"/>
              </a:rPr>
              <a:t>出口函数</a:t>
            </a:r>
          </a:p>
        </p:txBody>
      </p:sp>
      <p:sp>
        <p:nvSpPr>
          <p:cNvPr id="276483" name="Rectangle 3"/>
          <p:cNvSpPr>
            <a:spLocks noGrp="1" noChangeArrowheads="1"/>
          </p:cNvSpPr>
          <p:nvPr>
            <p:ph type="body" idx="1"/>
          </p:nvPr>
        </p:nvSpPr>
        <p:spPr/>
        <p:txBody>
          <a:bodyPr/>
          <a:lstStyle/>
          <a:p>
            <a:pPr eaLnBrk="1" hangingPunct="1">
              <a:spcBef>
                <a:spcPts val="1200"/>
              </a:spcBef>
              <a:spcAft>
                <a:spcPts val="1200"/>
              </a:spcAft>
            </a:pPr>
            <a:r>
              <a:rPr lang="zh-CN" altLang="en-US"/>
              <a:t>然而，在前面所创建的</a:t>
            </a:r>
            <a:r>
              <a:rPr lang="en-US" altLang="zh-CN"/>
              <a:t>DLL</a:t>
            </a:r>
            <a:r>
              <a:rPr lang="zh-CN" altLang="en-US"/>
              <a:t>并没有提供</a:t>
            </a:r>
            <a:r>
              <a:rPr lang="en-US" altLang="zh-CN"/>
              <a:t>DllMain</a:t>
            </a:r>
            <a:r>
              <a:rPr lang="zh-CN" altLang="en-US"/>
              <a:t>函数，但是仍然被应用程序成功地调用。这是因为当</a:t>
            </a:r>
            <a:r>
              <a:rPr lang="en-US" altLang="zh-CN"/>
              <a:t>Windows</a:t>
            </a:r>
            <a:r>
              <a:rPr lang="zh-CN" altLang="en-US"/>
              <a:t>找不到</a:t>
            </a:r>
            <a:r>
              <a:rPr lang="en-US" altLang="zh-CN"/>
              <a:t>DllMain</a:t>
            </a:r>
            <a:r>
              <a:rPr lang="zh-CN" altLang="en-US"/>
              <a:t>函数时，系统会从其他库中引入一个不作任何操作的缺省的</a:t>
            </a:r>
            <a:r>
              <a:rPr lang="en-US" altLang="zh-CN"/>
              <a:t>DllMain</a:t>
            </a:r>
            <a:r>
              <a:rPr lang="zh-CN" altLang="en-US"/>
              <a:t>函数版本。</a:t>
            </a:r>
          </a:p>
          <a:p>
            <a:pPr eaLnBrk="1" hangingPunct="1">
              <a:spcBef>
                <a:spcPts val="1200"/>
              </a:spcBef>
              <a:spcAft>
                <a:spcPts val="1200"/>
              </a:spcAft>
            </a:pPr>
            <a:r>
              <a:rPr lang="zh-CN" altLang="en-US"/>
              <a:t>而每个</a:t>
            </a:r>
            <a:r>
              <a:rPr lang="en-US" altLang="zh-CN"/>
              <a:t>MFC</a:t>
            </a:r>
            <a:r>
              <a:rPr lang="zh-CN" altLang="en-US"/>
              <a:t>常规</a:t>
            </a:r>
            <a:r>
              <a:rPr lang="en-US" altLang="zh-CN"/>
              <a:t>DLL</a:t>
            </a:r>
            <a:r>
              <a:rPr lang="zh-CN" altLang="en-US"/>
              <a:t>都有</a:t>
            </a:r>
            <a:r>
              <a:rPr lang="en-US" altLang="zh-CN"/>
              <a:t>MFC AppWizard</a:t>
            </a:r>
            <a:r>
              <a:rPr lang="zh-CN" altLang="en-US"/>
              <a:t>自动生成的</a:t>
            </a:r>
            <a:r>
              <a:rPr lang="en-US" altLang="zh-CN"/>
              <a:t>CWinApp</a:t>
            </a:r>
            <a:r>
              <a:rPr lang="zh-CN" altLang="en-US"/>
              <a:t>派生类的对象，与其它</a:t>
            </a:r>
            <a:r>
              <a:rPr lang="en-US" altLang="zh-CN"/>
              <a:t>MFC</a:t>
            </a:r>
            <a:r>
              <a:rPr lang="zh-CN" altLang="en-US"/>
              <a:t>应用程序一样，它是在</a:t>
            </a:r>
            <a:r>
              <a:rPr lang="en-US" altLang="zh-CN"/>
              <a:t>CWinApp</a:t>
            </a:r>
            <a:r>
              <a:rPr lang="zh-CN" altLang="en-US"/>
              <a:t>派生类的成员函数</a:t>
            </a:r>
            <a:r>
              <a:rPr lang="en-US" altLang="zh-CN"/>
              <a:t>InitInstance</a:t>
            </a:r>
            <a:r>
              <a:rPr lang="zh-CN" altLang="en-US"/>
              <a:t>和</a:t>
            </a:r>
            <a:r>
              <a:rPr lang="en-US" altLang="zh-CN"/>
              <a:t>ExitInstance</a:t>
            </a:r>
            <a:r>
              <a:rPr lang="zh-CN" altLang="en-US"/>
              <a:t>完成初始化和终止的工作。实际上，</a:t>
            </a:r>
            <a:r>
              <a:rPr lang="en-US" altLang="zh-CN"/>
              <a:t>MFC</a:t>
            </a:r>
            <a:r>
              <a:rPr lang="zh-CN" altLang="en-US"/>
              <a:t>提供了一个基本的</a:t>
            </a:r>
            <a:r>
              <a:rPr lang="en-US" altLang="zh-CN"/>
              <a:t>DllMain</a:t>
            </a:r>
            <a:r>
              <a:rPr lang="zh-CN" altLang="en-US"/>
              <a:t>函数，在这种</a:t>
            </a:r>
            <a:r>
              <a:rPr lang="en-US" altLang="zh-CN"/>
              <a:t>DLL</a:t>
            </a:r>
            <a:r>
              <a:rPr lang="zh-CN" altLang="en-US"/>
              <a:t>中不必自己编写</a:t>
            </a:r>
            <a:r>
              <a:rPr lang="en-US" altLang="zh-CN"/>
              <a:t>DllMain</a:t>
            </a:r>
            <a:r>
              <a:rPr lang="zh-CN" altLang="en-US"/>
              <a:t>函数，由</a:t>
            </a:r>
            <a:r>
              <a:rPr lang="en-US" altLang="zh-CN"/>
              <a:t>MFC</a:t>
            </a:r>
            <a:r>
              <a:rPr lang="zh-CN" altLang="en-US"/>
              <a:t>提供的这个函数在装载</a:t>
            </a:r>
            <a:r>
              <a:rPr lang="en-US" altLang="zh-CN"/>
              <a:t>DLL</a:t>
            </a:r>
            <a:r>
              <a:rPr lang="zh-CN" altLang="en-US"/>
              <a:t>的时候调用</a:t>
            </a:r>
            <a:r>
              <a:rPr lang="en-US" altLang="zh-CN"/>
              <a:t>InitInstance</a:t>
            </a:r>
            <a:r>
              <a:rPr lang="zh-CN" altLang="en-US"/>
              <a:t>函数，而在</a:t>
            </a:r>
            <a:r>
              <a:rPr lang="en-US" altLang="zh-CN"/>
              <a:t>DLL</a:t>
            </a:r>
            <a:r>
              <a:rPr lang="zh-CN" altLang="en-US"/>
              <a:t>退出的时候调用</a:t>
            </a:r>
            <a:r>
              <a:rPr lang="en-US" altLang="zh-CN"/>
              <a:t>ExitInstance</a:t>
            </a:r>
            <a:r>
              <a:rPr lang="zh-CN" altLang="en-US"/>
              <a:t>函数。所需要完成的初始化和终止的工作需要在这两个函数中完成。</a:t>
            </a:r>
          </a:p>
          <a:p>
            <a:pPr eaLnBrk="1" hangingPunct="1"/>
            <a:endParaRPr lang="en-US" altLang="zh-CN"/>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10.4  MFC</a:t>
            </a:r>
            <a:r>
              <a:rPr lang="zh-CN" altLang="en-US">
                <a:ea typeface="黑体" panose="02010609060101010101" pitchFamily="49" charset="-122"/>
              </a:rPr>
              <a:t>扩展</a:t>
            </a:r>
            <a:r>
              <a:rPr lang="en-US" altLang="zh-CN">
                <a:ea typeface="黑体" panose="02010609060101010101" pitchFamily="49" charset="-122"/>
              </a:rPr>
              <a:t>DLL</a:t>
            </a:r>
            <a:r>
              <a:rPr lang="zh-CN" altLang="en-US">
                <a:ea typeface="黑体" panose="02010609060101010101" pitchFamily="49" charset="-122"/>
              </a:rPr>
              <a:t>的开发与链接</a:t>
            </a:r>
          </a:p>
        </p:txBody>
      </p:sp>
      <p:sp>
        <p:nvSpPr>
          <p:cNvPr id="277507" name="Rectangle 3"/>
          <p:cNvSpPr>
            <a:spLocks noGrp="1" noChangeArrowheads="1"/>
          </p:cNvSpPr>
          <p:nvPr>
            <p:ph type="body" idx="1"/>
          </p:nvPr>
        </p:nvSpPr>
        <p:spPr/>
        <p:txBody>
          <a:bodyPr/>
          <a:lstStyle/>
          <a:p>
            <a:pPr eaLnBrk="1" hangingPunct="1">
              <a:spcBef>
                <a:spcPts val="1200"/>
              </a:spcBef>
              <a:spcAft>
                <a:spcPts val="1200"/>
              </a:spcAft>
            </a:pPr>
            <a:r>
              <a:rPr lang="zh-CN" altLang="en-US"/>
              <a:t>不同于</a:t>
            </a:r>
            <a:r>
              <a:rPr lang="en-US" altLang="zh-CN"/>
              <a:t>MFC</a:t>
            </a:r>
            <a:r>
              <a:rPr lang="zh-CN" altLang="en-US"/>
              <a:t>常规</a:t>
            </a:r>
            <a:r>
              <a:rPr lang="en-US" altLang="zh-CN"/>
              <a:t>DLL</a:t>
            </a:r>
            <a:r>
              <a:rPr lang="zh-CN" altLang="en-US"/>
              <a:t>，</a:t>
            </a:r>
            <a:r>
              <a:rPr lang="en-US" altLang="zh-CN"/>
              <a:t>MFC</a:t>
            </a:r>
            <a:r>
              <a:rPr lang="zh-CN" altLang="en-US"/>
              <a:t>扩展</a:t>
            </a:r>
            <a:r>
              <a:rPr lang="en-US" altLang="zh-CN"/>
              <a:t>DLL</a:t>
            </a:r>
            <a:r>
              <a:rPr lang="zh-CN" altLang="en-US"/>
              <a:t>支持</a:t>
            </a:r>
            <a:r>
              <a:rPr lang="en-US" altLang="zh-CN"/>
              <a:t>C++</a:t>
            </a:r>
            <a:r>
              <a:rPr lang="zh-CN" altLang="en-US"/>
              <a:t>接口，即该</a:t>
            </a:r>
            <a:r>
              <a:rPr lang="en-US" altLang="zh-CN"/>
              <a:t>DLL</a:t>
            </a:r>
            <a:r>
              <a:rPr lang="zh-CN" altLang="en-US"/>
              <a:t>能够导出基于</a:t>
            </a:r>
            <a:r>
              <a:rPr lang="en-US" altLang="zh-CN"/>
              <a:t>MFC</a:t>
            </a:r>
            <a:r>
              <a:rPr lang="zh-CN" altLang="en-US"/>
              <a:t>的扩展类。应用程序通过链接</a:t>
            </a:r>
            <a:r>
              <a:rPr lang="en-US" altLang="zh-CN"/>
              <a:t>DLL</a:t>
            </a:r>
            <a:r>
              <a:rPr lang="zh-CN" altLang="en-US"/>
              <a:t>构造这些类的对象，也可以从这些类继承派生新的类。在实际应用中，</a:t>
            </a:r>
            <a:r>
              <a:rPr lang="en-US" altLang="zh-CN"/>
              <a:t>MFC</a:t>
            </a:r>
            <a:r>
              <a:rPr lang="zh-CN" altLang="en-US"/>
              <a:t>扩展</a:t>
            </a:r>
            <a:r>
              <a:rPr lang="en-US" altLang="zh-CN"/>
              <a:t>DLL</a:t>
            </a:r>
            <a:r>
              <a:rPr lang="zh-CN" altLang="en-US"/>
              <a:t>比较常用，它一般用来包含一些</a:t>
            </a:r>
            <a:r>
              <a:rPr lang="en-US" altLang="zh-CN"/>
              <a:t>MFC</a:t>
            </a:r>
            <a:r>
              <a:rPr lang="zh-CN" altLang="en-US"/>
              <a:t>的增强功能，如扩展</a:t>
            </a:r>
            <a:r>
              <a:rPr lang="en-US" altLang="zh-CN"/>
              <a:t>MFC</a:t>
            </a:r>
            <a:r>
              <a:rPr lang="zh-CN" altLang="en-US"/>
              <a:t>的</a:t>
            </a:r>
            <a:r>
              <a:rPr lang="en-US" altLang="zh-CN"/>
              <a:t>CButton</a:t>
            </a:r>
            <a:r>
              <a:rPr lang="zh-CN" altLang="en-US"/>
              <a:t>、</a:t>
            </a:r>
            <a:r>
              <a:rPr lang="en-US" altLang="zh-CN"/>
              <a:t>CMenu</a:t>
            </a:r>
            <a:r>
              <a:rPr lang="zh-CN" altLang="en-US"/>
              <a:t>等类，使之具有更强大的功能。本节将具体介绍</a:t>
            </a:r>
            <a:r>
              <a:rPr lang="en-US" altLang="zh-CN"/>
              <a:t>MFC</a:t>
            </a:r>
            <a:r>
              <a:rPr lang="zh-CN" altLang="en-US"/>
              <a:t>扩展</a:t>
            </a:r>
            <a:r>
              <a:rPr lang="en-US" altLang="zh-CN"/>
              <a:t>DLL</a:t>
            </a:r>
            <a:r>
              <a:rPr lang="zh-CN" altLang="en-US"/>
              <a:t>的开发与链接。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2.2.2  InitInstance()</a:t>
            </a:r>
            <a:r>
              <a:rPr lang="zh-CN" altLang="en-US">
                <a:latin typeface="方正大标宋简体" pitchFamily="2" charset="-122"/>
                <a:ea typeface="方正大标宋简体" pitchFamily="2" charset="-122"/>
              </a:rPr>
              <a:t>函数</a:t>
            </a:r>
          </a:p>
        </p:txBody>
      </p:sp>
      <p:sp>
        <p:nvSpPr>
          <p:cNvPr id="29699" name="Rectangle 3"/>
          <p:cNvSpPr>
            <a:spLocks noGrp="1" noChangeArrowheads="1"/>
          </p:cNvSpPr>
          <p:nvPr>
            <p:ph type="body" idx="1"/>
          </p:nvPr>
        </p:nvSpPr>
        <p:spPr/>
        <p:txBody>
          <a:bodyPr/>
          <a:lstStyle/>
          <a:p>
            <a:pPr eaLnBrk="1" hangingPunct="1"/>
            <a:r>
              <a:rPr lang="zh-CN" altLang="en-US">
                <a:ea typeface="方正楷体简体" pitchFamily="2" charset="-122"/>
              </a:rPr>
              <a:t>从上述代码中可以看出，在</a:t>
            </a:r>
            <a:r>
              <a:rPr lang="en-US" altLang="zh-CN">
                <a:ea typeface="方正楷体简体" pitchFamily="2" charset="-122"/>
              </a:rPr>
              <a:t>ShowWindow</a:t>
            </a:r>
            <a:r>
              <a:rPr lang="zh-CN" altLang="en-US">
                <a:ea typeface="方正楷体简体" pitchFamily="2" charset="-122"/>
              </a:rPr>
              <a:t>和</a:t>
            </a:r>
            <a:r>
              <a:rPr lang="en-US" altLang="zh-CN">
                <a:ea typeface="方正楷体简体" pitchFamily="2" charset="-122"/>
              </a:rPr>
              <a:t>UpdateWindos</a:t>
            </a:r>
            <a:r>
              <a:rPr lang="zh-CN" altLang="en-US">
                <a:ea typeface="方正楷体简体" pitchFamily="2" charset="-122"/>
              </a:rPr>
              <a:t>之前，程序要做两个动作，一个是注册窗口类，另一个是构建窗口类。</a:t>
            </a:r>
            <a:r>
              <a:rPr lang="en-US" altLang="zh-CN">
                <a:ea typeface="方正楷体简体" pitchFamily="2" charset="-122"/>
              </a:rPr>
              <a:t>InitInstance()</a:t>
            </a:r>
            <a:r>
              <a:rPr lang="zh-CN" altLang="en-US">
                <a:ea typeface="方正楷体简体" pitchFamily="2" charset="-122"/>
              </a:rPr>
              <a:t>函数规定了生成的应用程序是基于单文档的、基于多文档的或是基于对话框的。因此在</a:t>
            </a:r>
            <a:r>
              <a:rPr lang="en-US" altLang="zh-CN">
                <a:ea typeface="方正楷体简体" pitchFamily="2" charset="-122"/>
              </a:rPr>
              <a:t>CWinApp</a:t>
            </a:r>
            <a:r>
              <a:rPr lang="zh-CN" altLang="en-US">
                <a:ea typeface="方正楷体简体" pitchFamily="2" charset="-122"/>
              </a:rPr>
              <a:t>中必须重载</a:t>
            </a:r>
            <a:r>
              <a:rPr lang="en-US" altLang="zh-CN">
                <a:ea typeface="方正楷体简体" pitchFamily="2" charset="-122"/>
              </a:rPr>
              <a:t>InitInstance()</a:t>
            </a:r>
            <a:r>
              <a:rPr lang="zh-CN" altLang="en-US">
                <a:ea typeface="方正楷体简体" pitchFamily="2" charset="-122"/>
              </a:rPr>
              <a:t>函数。</a:t>
            </a:r>
          </a:p>
          <a:p>
            <a:pPr eaLnBrk="1" hangingPunct="1"/>
            <a:endParaRPr lang="en-US" altLang="zh-CN"/>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10.4.1  </a:t>
            </a:r>
            <a:r>
              <a:rPr lang="zh-CN" altLang="en-US">
                <a:ea typeface="黑体" panose="02010609060101010101" pitchFamily="49" charset="-122"/>
              </a:rPr>
              <a:t>开发扩展</a:t>
            </a:r>
            <a:r>
              <a:rPr lang="en-US" altLang="zh-CN">
                <a:ea typeface="黑体" panose="02010609060101010101" pitchFamily="49" charset="-122"/>
              </a:rPr>
              <a:t>MFC</a:t>
            </a:r>
            <a:r>
              <a:rPr lang="zh-CN" altLang="en-US">
                <a:ea typeface="黑体" panose="02010609060101010101" pitchFamily="49" charset="-122"/>
              </a:rPr>
              <a:t>类的</a:t>
            </a:r>
            <a:r>
              <a:rPr lang="en-US" altLang="zh-CN">
                <a:ea typeface="黑体" panose="02010609060101010101" pitchFamily="49" charset="-122"/>
              </a:rPr>
              <a:t>MFC</a:t>
            </a:r>
            <a:r>
              <a:rPr lang="zh-CN" altLang="en-US">
                <a:ea typeface="黑体" panose="02010609060101010101" pitchFamily="49" charset="-122"/>
              </a:rPr>
              <a:t>扩展</a:t>
            </a:r>
            <a:r>
              <a:rPr lang="en-US" altLang="zh-CN">
                <a:ea typeface="黑体" panose="02010609060101010101" pitchFamily="49" charset="-122"/>
              </a:rPr>
              <a:t>DLL</a:t>
            </a:r>
          </a:p>
        </p:txBody>
      </p:sp>
      <p:sp>
        <p:nvSpPr>
          <p:cNvPr id="278531" name="Rectangle 3"/>
          <p:cNvSpPr>
            <a:spLocks noGrp="1" noChangeArrowheads="1"/>
          </p:cNvSpPr>
          <p:nvPr>
            <p:ph type="body" idx="1"/>
          </p:nvPr>
        </p:nvSpPr>
        <p:spPr/>
        <p:txBody>
          <a:bodyPr/>
          <a:lstStyle/>
          <a:p>
            <a:pPr eaLnBrk="1" hangingPunct="1">
              <a:spcBef>
                <a:spcPts val="1200"/>
              </a:spcBef>
              <a:spcAft>
                <a:spcPts val="1200"/>
              </a:spcAft>
            </a:pPr>
            <a:r>
              <a:rPr lang="zh-CN" altLang="en-US"/>
              <a:t>在</a:t>
            </a:r>
            <a:r>
              <a:rPr lang="en-US" altLang="zh-CN"/>
              <a:t>Visual C++ 6.0</a:t>
            </a:r>
            <a:r>
              <a:rPr lang="zh-CN" altLang="en-US"/>
              <a:t>中，可以通过创建</a:t>
            </a:r>
            <a:r>
              <a:rPr lang="en-US" altLang="zh-CN"/>
              <a:t>MFC</a:t>
            </a:r>
            <a:r>
              <a:rPr lang="zh-CN" altLang="en-US"/>
              <a:t>扩展</a:t>
            </a:r>
            <a:r>
              <a:rPr lang="en-US" altLang="zh-CN"/>
              <a:t>DLL</a:t>
            </a:r>
            <a:r>
              <a:rPr lang="zh-CN" altLang="en-US"/>
              <a:t>（</a:t>
            </a:r>
            <a:r>
              <a:rPr lang="en-US" altLang="zh-CN"/>
              <a:t>MFC Extension DLL</a:t>
            </a:r>
            <a:r>
              <a:rPr lang="zh-CN" altLang="en-US"/>
              <a:t>）来实现从</a:t>
            </a:r>
            <a:r>
              <a:rPr lang="en-US" altLang="zh-CN"/>
              <a:t>MFC</a:t>
            </a:r>
            <a:r>
              <a:rPr lang="zh-CN" altLang="en-US"/>
              <a:t>派生的一些可重用类。通过这种方式可以扩展</a:t>
            </a:r>
            <a:r>
              <a:rPr lang="en-US" altLang="zh-CN"/>
              <a:t>MFC</a:t>
            </a:r>
            <a:r>
              <a:rPr lang="zh-CN" altLang="en-US"/>
              <a:t>所包括的内容，使得使用</a:t>
            </a:r>
            <a:r>
              <a:rPr lang="en-US" altLang="zh-CN"/>
              <a:t>MFC</a:t>
            </a:r>
            <a:r>
              <a:rPr lang="zh-CN" altLang="en-US"/>
              <a:t>编程更加的方便。此外，如果需要在应用程序和</a:t>
            </a:r>
            <a:r>
              <a:rPr lang="en-US" altLang="zh-CN"/>
              <a:t>DLL</a:t>
            </a:r>
            <a:r>
              <a:rPr lang="zh-CN" altLang="en-US"/>
              <a:t>之间传递</a:t>
            </a:r>
            <a:r>
              <a:rPr lang="en-US" altLang="zh-CN"/>
              <a:t>MFC</a:t>
            </a:r>
            <a:r>
              <a:rPr lang="zh-CN" altLang="en-US"/>
              <a:t>或者由</a:t>
            </a:r>
            <a:r>
              <a:rPr lang="en-US" altLang="zh-CN"/>
              <a:t>MFC</a:t>
            </a:r>
            <a:r>
              <a:rPr lang="zh-CN" altLang="en-US"/>
              <a:t>派生的对象的指针，也必须使用</a:t>
            </a:r>
            <a:r>
              <a:rPr lang="en-US" altLang="zh-CN"/>
              <a:t>MFC</a:t>
            </a:r>
            <a:r>
              <a:rPr lang="zh-CN" altLang="en-US"/>
              <a:t>扩展</a:t>
            </a:r>
            <a:r>
              <a:rPr lang="en-US" altLang="zh-CN"/>
              <a:t>DLL</a:t>
            </a:r>
            <a:r>
              <a:rPr lang="zh-CN" altLang="en-US"/>
              <a:t>。</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spcBef>
                <a:spcPts val="3000"/>
              </a:spcBef>
              <a:spcAft>
                <a:spcPts val="3000"/>
              </a:spcAft>
            </a:pPr>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11</a:t>
            </a:r>
            <a:r>
              <a:rPr lang="zh-CN" altLang="en-US">
                <a:latin typeface="方正大标宋简体" pitchFamily="2" charset="-122"/>
                <a:ea typeface="方正大标宋简体" pitchFamily="2" charset="-122"/>
              </a:rPr>
              <a:t>章  文档和视图</a:t>
            </a:r>
          </a:p>
        </p:txBody>
      </p:sp>
      <p:sp>
        <p:nvSpPr>
          <p:cNvPr id="279555" name="Rectangle 3"/>
          <p:cNvSpPr>
            <a:spLocks noGrp="1" noChangeArrowheads="1"/>
          </p:cNvSpPr>
          <p:nvPr>
            <p:ph type="body" idx="1"/>
          </p:nvPr>
        </p:nvSpPr>
        <p:spPr/>
        <p:txBody>
          <a:bodyPr/>
          <a:lstStyle/>
          <a:p>
            <a:pPr eaLnBrk="1" hangingPunct="1"/>
            <a:r>
              <a:rPr lang="zh-CN" altLang="en-US">
                <a:ea typeface="方正楷体简体" pitchFamily="2" charset="-122"/>
              </a:rPr>
              <a:t>文档</a:t>
            </a:r>
            <a:r>
              <a:rPr lang="en-US" altLang="zh-CN">
                <a:ea typeface="方正楷体简体" pitchFamily="2" charset="-122"/>
              </a:rPr>
              <a:t>/</a:t>
            </a:r>
            <a:r>
              <a:rPr lang="zh-CN" altLang="en-US">
                <a:ea typeface="方正楷体简体" pitchFamily="2" charset="-122"/>
              </a:rPr>
              <a:t>视图结构是</a:t>
            </a:r>
            <a:r>
              <a:rPr lang="en-US" altLang="zh-CN">
                <a:ea typeface="方正楷体简体" pitchFamily="2" charset="-122"/>
              </a:rPr>
              <a:t>Visual C++</a:t>
            </a:r>
            <a:r>
              <a:rPr lang="zh-CN" altLang="en-US">
                <a:ea typeface="方正楷体简体" pitchFamily="2" charset="-122"/>
              </a:rPr>
              <a:t>基于文档开发应用程序的基础。通常情况下，文档用于存储数据，视图在框架窗口的工作区显示用户的数据并管理用户与数据的交互。文档和视图之间进行通信从而得到和更新数据。本章将具体讲解文档</a:t>
            </a:r>
            <a:r>
              <a:rPr lang="en-US" altLang="zh-CN">
                <a:ea typeface="方正楷体简体" pitchFamily="2" charset="-122"/>
              </a:rPr>
              <a:t>/</a:t>
            </a:r>
            <a:r>
              <a:rPr lang="zh-CN" altLang="en-US">
                <a:ea typeface="方正楷体简体" pitchFamily="2" charset="-122"/>
              </a:rPr>
              <a:t>视图结构，内容包括文档</a:t>
            </a:r>
            <a:r>
              <a:rPr lang="en-US" altLang="zh-CN">
                <a:ea typeface="方正楷体简体" pitchFamily="2" charset="-122"/>
              </a:rPr>
              <a:t>/</a:t>
            </a:r>
            <a:r>
              <a:rPr lang="zh-CN" altLang="en-US">
                <a:ea typeface="方正楷体简体" pitchFamily="2" charset="-122"/>
              </a:rPr>
              <a:t>视图结构简介、文档</a:t>
            </a:r>
            <a:r>
              <a:rPr lang="en-US" altLang="zh-CN">
                <a:ea typeface="方正楷体简体" pitchFamily="2" charset="-122"/>
              </a:rPr>
              <a:t>/</a:t>
            </a:r>
            <a:r>
              <a:rPr lang="zh-CN" altLang="en-US">
                <a:ea typeface="方正楷体简体" pitchFamily="2" charset="-122"/>
              </a:rPr>
              <a:t>视图结构的应用、切分窗口和一档多视等。通过本章的学习，读者会熟练使用文档</a:t>
            </a:r>
            <a:r>
              <a:rPr lang="en-US" altLang="zh-CN">
                <a:ea typeface="方正楷体简体" pitchFamily="2" charset="-122"/>
              </a:rPr>
              <a:t>/</a:t>
            </a:r>
            <a:r>
              <a:rPr lang="zh-CN" altLang="en-US">
                <a:ea typeface="方正楷体简体" pitchFamily="2" charset="-122"/>
              </a:rPr>
              <a:t>视图结构。</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11.1  </a:t>
            </a:r>
            <a:r>
              <a:rPr lang="zh-CN" altLang="en-US">
                <a:latin typeface="方正大标宋简体" pitchFamily="2" charset="-122"/>
                <a:ea typeface="方正大标宋简体" pitchFamily="2" charset="-122"/>
              </a:rPr>
              <a:t>文档</a:t>
            </a:r>
            <a:r>
              <a:rPr lang="en-US" altLang="zh-CN">
                <a:latin typeface="方正大标宋简体" pitchFamily="2" charset="-122"/>
                <a:ea typeface="方正大标宋简体" pitchFamily="2" charset="-122"/>
              </a:rPr>
              <a:t>/</a:t>
            </a:r>
            <a:r>
              <a:rPr lang="zh-CN" altLang="en-US">
                <a:latin typeface="方正大标宋简体" pitchFamily="2" charset="-122"/>
                <a:ea typeface="方正大标宋简体" pitchFamily="2" charset="-122"/>
              </a:rPr>
              <a:t>视图结构简介</a:t>
            </a:r>
          </a:p>
        </p:txBody>
      </p:sp>
      <p:sp>
        <p:nvSpPr>
          <p:cNvPr id="280579" name="Rectangle 3"/>
          <p:cNvSpPr>
            <a:spLocks noGrp="1" noChangeArrowheads="1"/>
          </p:cNvSpPr>
          <p:nvPr>
            <p:ph type="body" idx="1"/>
          </p:nvPr>
        </p:nvSpPr>
        <p:spPr/>
        <p:txBody>
          <a:bodyPr/>
          <a:lstStyle/>
          <a:p>
            <a:pPr eaLnBrk="1" hangingPunct="1"/>
            <a:r>
              <a:rPr lang="zh-CN" altLang="en-US">
                <a:ea typeface="方正楷体简体" pitchFamily="2" charset="-122"/>
              </a:rPr>
              <a:t>应用程序的文档数据通过视图与用户交互。文档可以看作是用于存储数据的容器，而视图可以看作是用于查看数据的窗口或是与数据发生交互的窗口。下面对文档</a:t>
            </a:r>
            <a:r>
              <a:rPr lang="en-US" altLang="zh-CN">
                <a:ea typeface="方正楷体简体" pitchFamily="2" charset="-122"/>
              </a:rPr>
              <a:t>/</a:t>
            </a:r>
            <a:r>
              <a:rPr lang="zh-CN" altLang="en-US">
                <a:ea typeface="方正楷体简体" pitchFamily="2" charset="-122"/>
              </a:rPr>
              <a:t>视图结构进行详细介绍。</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11.1.1  </a:t>
            </a:r>
            <a:r>
              <a:rPr lang="zh-CN" altLang="en-US">
                <a:latin typeface="方正大标宋简体" pitchFamily="2" charset="-122"/>
                <a:ea typeface="方正大标宋简体" pitchFamily="2" charset="-122"/>
              </a:rPr>
              <a:t>文档</a:t>
            </a:r>
            <a:r>
              <a:rPr lang="en-US" altLang="zh-CN">
                <a:latin typeface="方正大标宋简体" pitchFamily="2" charset="-122"/>
                <a:ea typeface="方正大标宋简体" pitchFamily="2" charset="-122"/>
              </a:rPr>
              <a:t>/</a:t>
            </a:r>
            <a:r>
              <a:rPr lang="zh-CN" altLang="en-US">
                <a:latin typeface="方正大标宋简体" pitchFamily="2" charset="-122"/>
                <a:ea typeface="方正大标宋简体" pitchFamily="2" charset="-122"/>
              </a:rPr>
              <a:t>视图结构概述</a:t>
            </a:r>
          </a:p>
        </p:txBody>
      </p:sp>
      <p:sp>
        <p:nvSpPr>
          <p:cNvPr id="281603" name="Rectangle 3"/>
          <p:cNvSpPr>
            <a:spLocks noGrp="1" noChangeArrowheads="1"/>
          </p:cNvSpPr>
          <p:nvPr>
            <p:ph type="body" idx="1"/>
          </p:nvPr>
        </p:nvSpPr>
        <p:spPr/>
        <p:txBody>
          <a:bodyPr/>
          <a:lstStyle/>
          <a:p>
            <a:pPr eaLnBrk="1" hangingPunct="1"/>
            <a:r>
              <a:rPr lang="zh-CN" altLang="en-US">
                <a:ea typeface="方正楷体简体" pitchFamily="2" charset="-122"/>
              </a:rPr>
              <a:t>文档</a:t>
            </a:r>
            <a:r>
              <a:rPr lang="en-US" altLang="zh-CN">
                <a:ea typeface="方正楷体简体" pitchFamily="2" charset="-122"/>
              </a:rPr>
              <a:t>/</a:t>
            </a:r>
            <a:r>
              <a:rPr lang="zh-CN" altLang="en-US">
                <a:ea typeface="方正楷体简体" pitchFamily="2" charset="-122"/>
              </a:rPr>
              <a:t>视图结构是一种新型的应用程序结构。文档</a:t>
            </a:r>
            <a:r>
              <a:rPr lang="en-US" altLang="zh-CN">
                <a:ea typeface="方正楷体简体" pitchFamily="2" charset="-122"/>
              </a:rPr>
              <a:t>/</a:t>
            </a:r>
            <a:r>
              <a:rPr lang="zh-CN" altLang="en-US">
                <a:ea typeface="方正楷体简体" pitchFamily="2" charset="-122"/>
              </a:rPr>
              <a:t>视图结构的出现给广大程序员带来了很大的便利性，因为其大大简化了多数应用程序的设计开发过程。文档</a:t>
            </a:r>
            <a:r>
              <a:rPr lang="en-US" altLang="zh-CN">
                <a:ea typeface="方正楷体简体" pitchFamily="2" charset="-122"/>
              </a:rPr>
              <a:t>/</a:t>
            </a:r>
            <a:r>
              <a:rPr lang="zh-CN" altLang="en-US">
                <a:ea typeface="方正楷体简体" pitchFamily="2" charset="-122"/>
              </a:rPr>
              <a:t>视图结构的优点如下：</a:t>
            </a:r>
          </a:p>
          <a:p>
            <a:pPr eaLnBrk="1" hangingPunct="1"/>
            <a:r>
              <a:rPr lang="zh-CN" altLang="en-US">
                <a:ea typeface="方正楷体简体" pitchFamily="2" charset="-122"/>
              </a:rPr>
              <a:t>文档</a:t>
            </a:r>
            <a:r>
              <a:rPr lang="en-US" altLang="zh-CN">
                <a:ea typeface="方正楷体简体" pitchFamily="2" charset="-122"/>
              </a:rPr>
              <a:t>/</a:t>
            </a:r>
            <a:r>
              <a:rPr lang="zh-CN" altLang="en-US">
                <a:ea typeface="方正楷体简体" pitchFamily="2" charset="-122"/>
              </a:rPr>
              <a:t>视图结构将数据操作、数据显示和用户界面分开，使得模块划分更加合理，增加了模块的独立性。文档负责数据在存储，视图负责数据的输入与用户的交互，二者各司其职，互不干扰。</a:t>
            </a:r>
          </a:p>
          <a:p>
            <a:pPr eaLnBrk="1" hangingPunct="1"/>
            <a:r>
              <a:rPr lang="zh-CN" altLang="en-US">
                <a:ea typeface="方正楷体简体" pitchFamily="2" charset="-122"/>
              </a:rPr>
              <a:t>文档</a:t>
            </a:r>
            <a:r>
              <a:rPr lang="en-US" altLang="zh-CN">
                <a:ea typeface="方正楷体简体" pitchFamily="2" charset="-122"/>
              </a:rPr>
              <a:t>/</a:t>
            </a:r>
            <a:r>
              <a:rPr lang="zh-CN" altLang="en-US">
                <a:ea typeface="方正楷体简体" pitchFamily="2" charset="-122"/>
              </a:rPr>
              <a:t>视图结构为用户提供了许多标准操作界面。例如，新建、打开、保存、关闭等。因此，用户不必为上述操作而重复书写代码。</a:t>
            </a:r>
          </a:p>
          <a:p>
            <a:pPr eaLnBrk="1" hangingPunct="1"/>
            <a:r>
              <a:rPr lang="zh-CN" altLang="en-US">
                <a:ea typeface="方正楷体简体" pitchFamily="2" charset="-122"/>
              </a:rPr>
              <a:t>文档</a:t>
            </a:r>
            <a:r>
              <a:rPr lang="en-US" altLang="zh-CN">
                <a:ea typeface="方正楷体简体" pitchFamily="2" charset="-122"/>
              </a:rPr>
              <a:t>/</a:t>
            </a:r>
            <a:r>
              <a:rPr lang="zh-CN" altLang="en-US">
                <a:ea typeface="方正楷体简体" pitchFamily="2" charset="-122"/>
              </a:rPr>
              <a:t>视图结构支持打印预览的功能。用户不必书写大量的代码来实现打印预览的功能，而是书写少量代码来引用该功能。</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11.1.1  </a:t>
            </a:r>
            <a:r>
              <a:rPr lang="zh-CN" altLang="en-US">
                <a:latin typeface="方正大标宋简体" pitchFamily="2" charset="-122"/>
                <a:ea typeface="方正大标宋简体" pitchFamily="2" charset="-122"/>
              </a:rPr>
              <a:t>文档</a:t>
            </a:r>
            <a:r>
              <a:rPr lang="en-US" altLang="zh-CN">
                <a:latin typeface="方正大标宋简体" pitchFamily="2" charset="-122"/>
                <a:ea typeface="方正大标宋简体" pitchFamily="2" charset="-122"/>
              </a:rPr>
              <a:t>/</a:t>
            </a:r>
            <a:r>
              <a:rPr lang="zh-CN" altLang="en-US">
                <a:latin typeface="方正大标宋简体" pitchFamily="2" charset="-122"/>
                <a:ea typeface="方正大标宋简体" pitchFamily="2" charset="-122"/>
              </a:rPr>
              <a:t>视图结构概述</a:t>
            </a:r>
          </a:p>
        </p:txBody>
      </p:sp>
      <p:sp>
        <p:nvSpPr>
          <p:cNvPr id="282627" name="Rectangle 3"/>
          <p:cNvSpPr>
            <a:spLocks noGrp="1" noChangeArrowheads="1"/>
          </p:cNvSpPr>
          <p:nvPr>
            <p:ph type="body" idx="1"/>
          </p:nvPr>
        </p:nvSpPr>
        <p:spPr/>
        <p:txBody>
          <a:bodyPr/>
          <a:lstStyle/>
          <a:p>
            <a:pPr eaLnBrk="1" hangingPunct="1">
              <a:lnSpc>
                <a:spcPct val="90000"/>
              </a:lnSpc>
            </a:pPr>
            <a:r>
              <a:rPr lang="zh-CN" altLang="en-US" sz="1800">
                <a:ea typeface="方正楷体简体" pitchFamily="2" charset="-122"/>
              </a:rPr>
              <a:t>文档的主要功能是用于存储数据，而视图是用户用于显示数据的可视窗口。二者的关系如下图所示。</a:t>
            </a: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r>
              <a:rPr lang="zh-CN" altLang="en-US" sz="1800">
                <a:ea typeface="方正楷体简体" pitchFamily="2" charset="-122"/>
              </a:rPr>
              <a:t>每个文档都会有一个或多个视图显示，而一个视图只能对应一个文档。当文档中的数据发生改变时，视图中显示的数据也会随之发生变化。一个视图既可以输出到窗口中，也可以输出到打印机上。</a:t>
            </a:r>
            <a:endParaRPr lang="zh-CN" altLang="en-US" sz="1800"/>
          </a:p>
        </p:txBody>
      </p:sp>
      <p:pic>
        <p:nvPicPr>
          <p:cNvPr id="282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205038"/>
            <a:ext cx="4105275"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11.1.2  </a:t>
            </a:r>
            <a:r>
              <a:rPr lang="zh-CN" altLang="en-US">
                <a:latin typeface="方正大标宋简体" pitchFamily="2" charset="-122"/>
                <a:ea typeface="方正大标宋简体" pitchFamily="2" charset="-122"/>
              </a:rPr>
              <a:t>文档</a:t>
            </a:r>
            <a:r>
              <a:rPr lang="en-US" altLang="zh-CN">
                <a:latin typeface="方正大标宋简体" pitchFamily="2" charset="-122"/>
                <a:ea typeface="方正大标宋简体" pitchFamily="2" charset="-122"/>
              </a:rPr>
              <a:t>/</a:t>
            </a:r>
            <a:r>
              <a:rPr lang="zh-CN" altLang="en-US">
                <a:latin typeface="方正大标宋简体" pitchFamily="2" charset="-122"/>
                <a:ea typeface="方正大标宋简体" pitchFamily="2" charset="-122"/>
              </a:rPr>
              <a:t>视图结构分类</a:t>
            </a:r>
          </a:p>
        </p:txBody>
      </p:sp>
      <p:sp>
        <p:nvSpPr>
          <p:cNvPr id="283651" name="Rectangle 3"/>
          <p:cNvSpPr>
            <a:spLocks noGrp="1" noChangeArrowheads="1"/>
          </p:cNvSpPr>
          <p:nvPr>
            <p:ph type="body" idx="1"/>
          </p:nvPr>
        </p:nvSpPr>
        <p:spPr/>
        <p:txBody>
          <a:bodyPr/>
          <a:lstStyle/>
          <a:p>
            <a:pPr eaLnBrk="1" hangingPunct="1"/>
            <a:r>
              <a:rPr lang="zh-CN" altLang="en-US">
                <a:ea typeface="方正楷体简体" pitchFamily="2" charset="-122"/>
              </a:rPr>
              <a:t>在</a:t>
            </a:r>
            <a:r>
              <a:rPr lang="en-US" altLang="zh-CN">
                <a:ea typeface="方正楷体简体" pitchFamily="2" charset="-122"/>
              </a:rPr>
              <a:t>Visual C++</a:t>
            </a:r>
            <a:r>
              <a:rPr lang="zh-CN" altLang="en-US">
                <a:ea typeface="方正楷体简体" pitchFamily="2" charset="-122"/>
              </a:rPr>
              <a:t>中，文档</a:t>
            </a:r>
            <a:r>
              <a:rPr lang="en-US" altLang="zh-CN">
                <a:ea typeface="方正楷体简体" pitchFamily="2" charset="-122"/>
              </a:rPr>
              <a:t>/</a:t>
            </a:r>
            <a:r>
              <a:rPr lang="zh-CN" altLang="en-US">
                <a:ea typeface="方正楷体简体" pitchFamily="2" charset="-122"/>
              </a:rPr>
              <a:t>视图结构的程序分为两类：单文档应用程序和多文档应用程序。</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．文档应用程序（</a:t>
            </a:r>
            <a:r>
              <a:rPr lang="en-US" altLang="zh-CN">
                <a:latin typeface="方正大标宋简体" pitchFamily="2" charset="-122"/>
                <a:ea typeface="方正大标宋简体" pitchFamily="2" charset="-122"/>
              </a:rPr>
              <a:t>SDI</a:t>
            </a:r>
            <a:r>
              <a:rPr lang="zh-CN" altLang="en-US">
                <a:latin typeface="方正大标宋简体" pitchFamily="2" charset="-122"/>
                <a:ea typeface="方正大标宋简体" pitchFamily="2" charset="-122"/>
              </a:rPr>
              <a:t>）</a:t>
            </a:r>
          </a:p>
        </p:txBody>
      </p:sp>
      <p:sp>
        <p:nvSpPr>
          <p:cNvPr id="284675" name="Rectangle 3"/>
          <p:cNvSpPr>
            <a:spLocks noGrp="1" noChangeArrowheads="1"/>
          </p:cNvSpPr>
          <p:nvPr>
            <p:ph type="body" idx="1"/>
          </p:nvPr>
        </p:nvSpPr>
        <p:spPr/>
        <p:txBody>
          <a:bodyPr/>
          <a:lstStyle/>
          <a:p>
            <a:pPr eaLnBrk="1" hangingPunct="1"/>
            <a:r>
              <a:rPr lang="zh-CN" altLang="en-US">
                <a:ea typeface="方正楷体简体" pitchFamily="2" charset="-122"/>
              </a:rPr>
              <a:t>在单文档程序中，用户在同一时刻只能操作一个文档。例如，</a:t>
            </a:r>
            <a:r>
              <a:rPr lang="en-US" altLang="zh-CN">
                <a:ea typeface="方正楷体简体" pitchFamily="2" charset="-122"/>
              </a:rPr>
              <a:t>Window</a:t>
            </a:r>
            <a:r>
              <a:rPr lang="zh-CN" altLang="en-US">
                <a:ea typeface="方正楷体简体" pitchFamily="2" charset="-122"/>
              </a:rPr>
              <a:t>下的记事本就是典型的单文档应用程序。</a:t>
            </a:r>
          </a:p>
          <a:p>
            <a:pPr eaLnBrk="1" hangingPunct="1"/>
            <a:r>
              <a:rPr lang="zh-CN" altLang="en-US">
                <a:ea typeface="方正楷体简体" pitchFamily="2" charset="-122"/>
              </a:rPr>
              <a:t>当使用记事本操作文件时，如果想打开另一个文档，记事本会自动关闭当前的文档。如果当前文档内容有变化并未保存时，其会提示用户是否对所做的修改加以保存。</a:t>
            </a:r>
          </a:p>
          <a:p>
            <a:pPr eaLnBrk="1" hangingPunct="1"/>
            <a:endParaRPr lang="en-US" altLang="zh-CN">
              <a:ea typeface="方正楷体简体" pitchFamily="2" charset="-122"/>
            </a:endParaRP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．文档应用程序（</a:t>
            </a:r>
            <a:r>
              <a:rPr lang="en-US" altLang="zh-CN">
                <a:latin typeface="方正大标宋简体" pitchFamily="2" charset="-122"/>
                <a:ea typeface="方正大标宋简体" pitchFamily="2" charset="-122"/>
              </a:rPr>
              <a:t>SDI</a:t>
            </a:r>
            <a:r>
              <a:rPr lang="zh-CN" altLang="en-US">
                <a:latin typeface="方正大标宋简体" pitchFamily="2" charset="-122"/>
                <a:ea typeface="方正大标宋简体" pitchFamily="2" charset="-122"/>
              </a:rPr>
              <a:t>）</a:t>
            </a:r>
          </a:p>
        </p:txBody>
      </p:sp>
      <p:sp>
        <p:nvSpPr>
          <p:cNvPr id="285699" name="Rectangle 3"/>
          <p:cNvSpPr>
            <a:spLocks noGrp="1" noChangeArrowheads="1"/>
          </p:cNvSpPr>
          <p:nvPr>
            <p:ph type="body" idx="1"/>
          </p:nvPr>
        </p:nvSpPr>
        <p:spPr/>
        <p:txBody>
          <a:bodyPr/>
          <a:lstStyle/>
          <a:p>
            <a:pPr eaLnBrk="1" hangingPunct="1"/>
            <a:r>
              <a:rPr lang="zh-CN" altLang="en-US">
                <a:ea typeface="方正楷体简体" pitchFamily="2" charset="-122"/>
              </a:rPr>
              <a:t>单文档程序一般只提供一个文件菜单。在该文件菜单下，一般有新建文档、打开文档、保存文档或另存为文档等子菜单，如下图所示。这类程序相对比较简单，常用的应用程序有终端仿真程序和一些工具程序。</a:t>
            </a:r>
          </a:p>
        </p:txBody>
      </p:sp>
      <p:pic>
        <p:nvPicPr>
          <p:cNvPr id="285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141663"/>
            <a:ext cx="3600450" cy="223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．多文档应用程序（</a:t>
            </a:r>
            <a:r>
              <a:rPr lang="en-US" altLang="zh-CN">
                <a:latin typeface="方正大标宋简体" pitchFamily="2" charset="-122"/>
                <a:ea typeface="方正大标宋简体" pitchFamily="2" charset="-122"/>
              </a:rPr>
              <a:t>MDI</a:t>
            </a:r>
            <a:r>
              <a:rPr lang="zh-CN" altLang="en-US">
                <a:latin typeface="方正大标宋简体" pitchFamily="2" charset="-122"/>
                <a:ea typeface="方正大标宋简体" pitchFamily="2" charset="-122"/>
              </a:rPr>
              <a:t>）</a:t>
            </a:r>
          </a:p>
        </p:txBody>
      </p:sp>
      <p:sp>
        <p:nvSpPr>
          <p:cNvPr id="286723" name="Rectangle 3"/>
          <p:cNvSpPr>
            <a:spLocks noGrp="1" noChangeArrowheads="1"/>
          </p:cNvSpPr>
          <p:nvPr>
            <p:ph type="body" idx="1"/>
          </p:nvPr>
        </p:nvSpPr>
        <p:spPr/>
        <p:txBody>
          <a:bodyPr/>
          <a:lstStyle/>
          <a:p>
            <a:pPr eaLnBrk="1" hangingPunct="1"/>
            <a:r>
              <a:rPr lang="zh-CN" altLang="en-US">
                <a:ea typeface="方正楷体简体" pitchFamily="2" charset="-122"/>
              </a:rPr>
              <a:t>在多文档程序中，允许用户在同一时刻操作多个文档。例如，</a:t>
            </a:r>
            <a:r>
              <a:rPr lang="en-US" altLang="zh-CN">
                <a:ea typeface="方正楷体简体" pitchFamily="2" charset="-122"/>
              </a:rPr>
              <a:t>Viusal C++ 6.0</a:t>
            </a:r>
            <a:r>
              <a:rPr lang="zh-CN" altLang="en-US">
                <a:ea typeface="方正楷体简体" pitchFamily="2" charset="-122"/>
              </a:rPr>
              <a:t>集成开发环境就是一个多文档应用程序，如下图所示。</a:t>
            </a:r>
          </a:p>
          <a:p>
            <a:pPr eaLnBrk="1" hangingPunct="1"/>
            <a:endParaRPr lang="en-US" altLang="zh-CN">
              <a:ea typeface="方正楷体简体" pitchFamily="2" charset="-122"/>
            </a:endParaRPr>
          </a:p>
        </p:txBody>
      </p:sp>
      <p:pic>
        <p:nvPicPr>
          <p:cNvPr id="286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420938"/>
            <a:ext cx="5040312" cy="369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．多文档应用程序（</a:t>
            </a:r>
            <a:r>
              <a:rPr lang="en-US" altLang="zh-CN">
                <a:latin typeface="方正大标宋简体" pitchFamily="2" charset="-122"/>
                <a:ea typeface="方正大标宋简体" pitchFamily="2" charset="-122"/>
              </a:rPr>
              <a:t>MDI</a:t>
            </a:r>
            <a:r>
              <a:rPr lang="zh-CN" altLang="en-US">
                <a:latin typeface="方正大标宋简体" pitchFamily="2" charset="-122"/>
                <a:ea typeface="方正大标宋简体" pitchFamily="2" charset="-122"/>
              </a:rPr>
              <a:t>）</a:t>
            </a:r>
          </a:p>
        </p:txBody>
      </p:sp>
      <p:sp>
        <p:nvSpPr>
          <p:cNvPr id="287747" name="Rectangle 3"/>
          <p:cNvSpPr>
            <a:spLocks noGrp="1" noChangeArrowheads="1"/>
          </p:cNvSpPr>
          <p:nvPr>
            <p:ph type="body" idx="1"/>
          </p:nvPr>
        </p:nvSpPr>
        <p:spPr/>
        <p:txBody>
          <a:bodyPr/>
          <a:lstStyle/>
          <a:p>
            <a:pPr eaLnBrk="1" hangingPunct="1"/>
            <a:r>
              <a:rPr lang="zh-CN" altLang="en-US">
                <a:ea typeface="方正楷体简体" pitchFamily="2" charset="-122"/>
              </a:rPr>
              <a:t>当使用</a:t>
            </a:r>
            <a:r>
              <a:rPr lang="en-US" altLang="zh-CN">
                <a:ea typeface="方正楷体简体" pitchFamily="2" charset="-122"/>
              </a:rPr>
              <a:t>Viusal C++ 6.0</a:t>
            </a:r>
            <a:r>
              <a:rPr lang="zh-CN" altLang="en-US">
                <a:ea typeface="方正楷体简体" pitchFamily="2" charset="-122"/>
              </a:rPr>
              <a:t>集成开发环境时，在界面中可以同时打开多个文件，而且为每个文件打开一个窗口。用户可以通过切换活动窗口激活相应的文档进行编辑。</a:t>
            </a:r>
          </a:p>
          <a:p>
            <a:pPr eaLnBrk="1" hangingPunct="1"/>
            <a:r>
              <a:rPr lang="zh-CN" altLang="en-US">
                <a:ea typeface="方正楷体简体" pitchFamily="2" charset="-122"/>
              </a:rPr>
              <a:t>多文档应用程序也提供一个</a:t>
            </a:r>
            <a:r>
              <a:rPr lang="en-US" altLang="zh-CN">
                <a:ea typeface="方正楷体简体" pitchFamily="2" charset="-122"/>
              </a:rPr>
              <a:t>File</a:t>
            </a:r>
            <a:r>
              <a:rPr lang="zh-CN" altLang="en-US">
                <a:ea typeface="方正楷体简体" pitchFamily="2" charset="-122"/>
              </a:rPr>
              <a:t>菜单，用于新建、打开、保存文档。与单文档应用程序不同的是，它往往还提供提供一个</a:t>
            </a:r>
            <a:r>
              <a:rPr lang="en-US" altLang="zh-CN">
                <a:ea typeface="方正楷体简体" pitchFamily="2" charset="-122"/>
              </a:rPr>
              <a:t>Close</a:t>
            </a:r>
            <a:r>
              <a:rPr lang="zh-CN" altLang="en-US">
                <a:ea typeface="方正楷体简体" pitchFamily="2" charset="-122"/>
              </a:rPr>
              <a:t>（关闭）菜单项，用于关闭当前打开的文档。多文档应用程序还提供一个窗口菜单，管理所有打开的子窗口，包括对子窗口的新建、关闭、层叠和平铺等。关闭一个窗口时，窗口内的文档也被自动关闭。</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2.2.3  </a:t>
            </a:r>
            <a:r>
              <a:rPr lang="zh-CN" altLang="en-US">
                <a:latin typeface="方正大标宋简体" pitchFamily="2" charset="-122"/>
                <a:ea typeface="方正大标宋简体" pitchFamily="2" charset="-122"/>
              </a:rPr>
              <a:t>应用类</a:t>
            </a:r>
            <a:r>
              <a:rPr lang="en-US" altLang="zh-CN">
                <a:latin typeface="方正大标宋简体" pitchFamily="2" charset="-122"/>
                <a:ea typeface="方正大标宋简体" pitchFamily="2" charset="-122"/>
              </a:rPr>
              <a:t>Run()</a:t>
            </a:r>
            <a:r>
              <a:rPr lang="zh-CN" altLang="en-US">
                <a:latin typeface="方正大标宋简体" pitchFamily="2" charset="-122"/>
                <a:ea typeface="方正大标宋简体" pitchFamily="2" charset="-122"/>
              </a:rPr>
              <a:t>函数</a:t>
            </a:r>
          </a:p>
        </p:txBody>
      </p:sp>
      <p:sp>
        <p:nvSpPr>
          <p:cNvPr id="30723" name="Rectangle 3"/>
          <p:cNvSpPr>
            <a:spLocks noGrp="1" noChangeArrowheads="1"/>
          </p:cNvSpPr>
          <p:nvPr>
            <p:ph type="body" idx="1"/>
          </p:nvPr>
        </p:nvSpPr>
        <p:spPr/>
        <p:txBody>
          <a:bodyPr/>
          <a:lstStyle/>
          <a:p>
            <a:pPr eaLnBrk="1" hangingPunct="1"/>
            <a:r>
              <a:rPr lang="zh-CN" altLang="en-US" sz="1800">
                <a:ea typeface="方正楷体简体" pitchFamily="2" charset="-122"/>
              </a:rPr>
              <a:t>与查找</a:t>
            </a:r>
            <a:r>
              <a:rPr lang="en-US" altLang="zh-CN" sz="1800">
                <a:ea typeface="方正楷体简体" pitchFamily="2" charset="-122"/>
              </a:rPr>
              <a:t>WinMain</a:t>
            </a:r>
            <a:r>
              <a:rPr lang="zh-CN" altLang="en-US" sz="1800">
                <a:ea typeface="方正楷体简体" pitchFamily="2" charset="-122"/>
              </a:rPr>
              <a:t>函数类似，在</a:t>
            </a:r>
            <a:r>
              <a:rPr lang="en-US" altLang="zh-CN" sz="1800">
                <a:ea typeface="方正楷体简体" pitchFamily="2" charset="-122"/>
              </a:rPr>
              <a:t>Visual C++</a:t>
            </a:r>
            <a:r>
              <a:rPr lang="zh-CN" altLang="en-US" sz="1800">
                <a:ea typeface="方正楷体简体" pitchFamily="2" charset="-122"/>
              </a:rPr>
              <a:t>的安装目录下，按照下面这个路径依次打开文件夹，“</a:t>
            </a:r>
            <a:r>
              <a:rPr lang="en-US" altLang="zh-CN" sz="1800">
                <a:ea typeface="方正楷体简体" pitchFamily="2" charset="-122"/>
              </a:rPr>
              <a:t>F:\Program Files\Microsoft Visual Studio\VC98\MFC\SRC”</a:t>
            </a:r>
            <a:r>
              <a:rPr lang="zh-CN" altLang="en-US" sz="1800">
                <a:ea typeface="方正楷体简体" pitchFamily="2" charset="-122"/>
              </a:rPr>
              <a:t>。打开后，会发现一个源文件“</a:t>
            </a:r>
            <a:r>
              <a:rPr lang="en-US" altLang="zh-CN" sz="1800">
                <a:ea typeface="方正楷体简体" pitchFamily="2" charset="-122"/>
              </a:rPr>
              <a:t>THRDCORE.CPP”</a:t>
            </a:r>
            <a:r>
              <a:rPr lang="zh-CN" altLang="en-US" sz="1800">
                <a:ea typeface="方正楷体简体" pitchFamily="2" charset="-122"/>
              </a:rPr>
              <a:t>。该文件中定义了应用类</a:t>
            </a:r>
            <a:r>
              <a:rPr lang="en-US" altLang="zh-CN" sz="1800">
                <a:ea typeface="方正楷体简体" pitchFamily="2" charset="-122"/>
              </a:rPr>
              <a:t>Run()</a:t>
            </a:r>
            <a:r>
              <a:rPr lang="zh-CN" altLang="en-US" sz="1800">
                <a:ea typeface="方正楷体简体" pitchFamily="2" charset="-122"/>
              </a:rPr>
              <a:t>函数，源代码如下：</a:t>
            </a:r>
          </a:p>
          <a:p>
            <a:pPr eaLnBrk="1" hangingPunct="1"/>
            <a:r>
              <a:rPr lang="en-US" altLang="zh-CN" sz="1800">
                <a:ea typeface="方正楷体简体" pitchFamily="2" charset="-122"/>
              </a:rPr>
              <a:t>……</a:t>
            </a:r>
          </a:p>
          <a:p>
            <a:pPr eaLnBrk="1" hangingPunct="1"/>
            <a:endParaRPr lang="en-US" altLang="zh-CN" sz="1800">
              <a:ea typeface="方正楷体简体" pitchFamily="2" charset="-122"/>
            </a:endParaRPr>
          </a:p>
          <a:p>
            <a:pPr eaLnBrk="1" hangingPunct="1"/>
            <a:endParaRPr lang="en-US" altLang="zh-CN" sz="1800">
              <a:ea typeface="方正楷体简体" pitchFamily="2" charset="-122"/>
            </a:endParaRPr>
          </a:p>
          <a:p>
            <a:pPr eaLnBrk="1" hangingPunct="1"/>
            <a:endParaRPr lang="en-US" altLang="zh-CN" sz="1800">
              <a:ea typeface="方正楷体简体" pitchFamily="2" charset="-122"/>
            </a:endParaRPr>
          </a:p>
          <a:p>
            <a:pPr eaLnBrk="1" hangingPunct="1"/>
            <a:endParaRPr lang="en-US" altLang="zh-CN" sz="1800">
              <a:ea typeface="方正楷体简体" pitchFamily="2" charset="-122"/>
            </a:endParaRPr>
          </a:p>
          <a:p>
            <a:pPr eaLnBrk="1" hangingPunct="1"/>
            <a:endParaRPr lang="en-US" altLang="zh-CN" sz="1800">
              <a:ea typeface="方正楷体简体" pitchFamily="2" charset="-122"/>
            </a:endParaRPr>
          </a:p>
          <a:p>
            <a:pPr eaLnBrk="1" hangingPunct="1"/>
            <a:endParaRPr lang="en-US" altLang="zh-CN" sz="1800">
              <a:ea typeface="方正楷体简体" pitchFamily="2" charset="-122"/>
            </a:endParaRPr>
          </a:p>
          <a:p>
            <a:pPr eaLnBrk="1" hangingPunct="1"/>
            <a:endParaRPr lang="en-US" altLang="zh-CN" sz="1800">
              <a:ea typeface="方正楷体简体" pitchFamily="2" charset="-122"/>
            </a:endParaRPr>
          </a:p>
          <a:p>
            <a:pPr eaLnBrk="1" hangingPunct="1"/>
            <a:endParaRPr lang="en-US" altLang="zh-CN" sz="1800">
              <a:ea typeface="方正楷体简体" pitchFamily="2" charset="-122"/>
            </a:endParaRPr>
          </a:p>
          <a:p>
            <a:pPr eaLnBrk="1" hangingPunct="1"/>
            <a:r>
              <a:rPr lang="en-US" altLang="zh-CN" sz="1800">
                <a:ea typeface="方正楷体简体" pitchFamily="2" charset="-122"/>
              </a:rPr>
              <a:t>……</a:t>
            </a: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49149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11.2  </a:t>
            </a:r>
            <a:r>
              <a:rPr lang="zh-CN" altLang="en-US">
                <a:latin typeface="方正大标宋简体" pitchFamily="2" charset="-122"/>
                <a:ea typeface="方正大标宋简体" pitchFamily="2" charset="-122"/>
              </a:rPr>
              <a:t>文档</a:t>
            </a:r>
            <a:r>
              <a:rPr lang="en-US" altLang="zh-CN">
                <a:latin typeface="方正大标宋简体" pitchFamily="2" charset="-122"/>
                <a:ea typeface="方正大标宋简体" pitchFamily="2" charset="-122"/>
              </a:rPr>
              <a:t>/</a:t>
            </a:r>
            <a:r>
              <a:rPr lang="zh-CN" altLang="en-US">
                <a:latin typeface="方正大标宋简体" pitchFamily="2" charset="-122"/>
                <a:ea typeface="方正大标宋简体" pitchFamily="2" charset="-122"/>
              </a:rPr>
              <a:t>视图结构应用程序框架分析</a:t>
            </a:r>
          </a:p>
        </p:txBody>
      </p:sp>
      <p:sp>
        <p:nvSpPr>
          <p:cNvPr id="288771" name="Rectangle 3"/>
          <p:cNvSpPr>
            <a:spLocks noGrp="1" noChangeArrowheads="1"/>
          </p:cNvSpPr>
          <p:nvPr>
            <p:ph type="body" idx="1"/>
          </p:nvPr>
        </p:nvSpPr>
        <p:spPr/>
        <p:txBody>
          <a:bodyPr/>
          <a:lstStyle/>
          <a:p>
            <a:pPr eaLnBrk="1" hangingPunct="1"/>
            <a:r>
              <a:rPr lang="zh-CN" altLang="en-US">
                <a:ea typeface="方正楷体简体" pitchFamily="2" charset="-122"/>
              </a:rPr>
              <a:t>在</a:t>
            </a:r>
            <a:r>
              <a:rPr lang="en-US" altLang="zh-CN">
                <a:ea typeface="方正楷体简体" pitchFamily="2" charset="-122"/>
              </a:rPr>
              <a:t>Visual C++ 6.0</a:t>
            </a:r>
            <a:r>
              <a:rPr lang="zh-CN" altLang="en-US">
                <a:ea typeface="方正楷体简体" pitchFamily="2" charset="-122"/>
              </a:rPr>
              <a:t>中，使用</a:t>
            </a:r>
            <a:r>
              <a:rPr lang="en-US" altLang="zh-CN">
                <a:ea typeface="方正楷体简体" pitchFamily="2" charset="-122"/>
              </a:rPr>
              <a:t>AppWizard</a:t>
            </a:r>
            <a:r>
              <a:rPr lang="zh-CN" altLang="en-US">
                <a:ea typeface="方正楷体简体" pitchFamily="2" charset="-122"/>
              </a:rPr>
              <a:t>可以方便地创建文档</a:t>
            </a:r>
            <a:r>
              <a:rPr lang="en-US" altLang="zh-CN">
                <a:ea typeface="方正楷体简体" pitchFamily="2" charset="-122"/>
              </a:rPr>
              <a:t>/</a:t>
            </a:r>
            <a:r>
              <a:rPr lang="zh-CN" altLang="en-US">
                <a:ea typeface="方正楷体简体" pitchFamily="2" charset="-122"/>
              </a:rPr>
              <a:t>视图结构的应用程序。下面对文档</a:t>
            </a:r>
            <a:r>
              <a:rPr lang="en-US" altLang="zh-CN">
                <a:ea typeface="方正楷体简体" pitchFamily="2" charset="-122"/>
              </a:rPr>
              <a:t>/</a:t>
            </a:r>
            <a:r>
              <a:rPr lang="zh-CN" altLang="en-US">
                <a:ea typeface="方正楷体简体" pitchFamily="2" charset="-122"/>
              </a:rPr>
              <a:t>视图结构应用程序的创建、实现过程和工作机制作简单介绍。</a:t>
            </a: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11.2.2  </a:t>
            </a:r>
            <a:r>
              <a:rPr lang="zh-CN" altLang="en-US">
                <a:latin typeface="方正大标宋简体" pitchFamily="2" charset="-122"/>
                <a:ea typeface="方正大标宋简体" pitchFamily="2" charset="-122"/>
              </a:rPr>
              <a:t>单文档应用程序的执行过程</a:t>
            </a:r>
          </a:p>
        </p:txBody>
      </p:sp>
      <p:sp>
        <p:nvSpPr>
          <p:cNvPr id="289795" name="Rectangle 3"/>
          <p:cNvSpPr>
            <a:spLocks noGrp="1" noChangeArrowheads="1"/>
          </p:cNvSpPr>
          <p:nvPr>
            <p:ph type="body" idx="1"/>
          </p:nvPr>
        </p:nvSpPr>
        <p:spPr/>
        <p:txBody>
          <a:bodyPr/>
          <a:lstStyle/>
          <a:p>
            <a:pPr eaLnBrk="1" hangingPunct="1"/>
            <a:r>
              <a:rPr lang="zh-CN" altLang="en-US">
                <a:ea typeface="方正楷体简体" pitchFamily="2" charset="-122"/>
              </a:rPr>
              <a:t>想要熟练地运用单文档应用程序，首先要了解该应用程序的执行过程。具体过程如下：</a:t>
            </a:r>
          </a:p>
          <a:p>
            <a:pPr eaLnBrk="1" hangingPunct="1"/>
            <a:r>
              <a:rPr lang="zh-CN" altLang="en-US">
                <a:ea typeface="方正楷体简体" pitchFamily="2" charset="-122"/>
              </a:rPr>
              <a:t>（</a:t>
            </a:r>
            <a:r>
              <a:rPr lang="en-US" altLang="zh-CN">
                <a:ea typeface="方正楷体简体" pitchFamily="2" charset="-122"/>
              </a:rPr>
              <a:t>1</a:t>
            </a:r>
            <a:r>
              <a:rPr lang="zh-CN" altLang="en-US">
                <a:ea typeface="方正楷体简体" pitchFamily="2" charset="-122"/>
              </a:rPr>
              <a:t>）应用程序首先创建了一个</a:t>
            </a:r>
            <a:r>
              <a:rPr lang="en-US" altLang="zh-CN">
                <a:ea typeface="方正楷体简体" pitchFamily="2" charset="-122"/>
              </a:rPr>
              <a:t>CWinApp</a:t>
            </a:r>
            <a:r>
              <a:rPr lang="zh-CN" altLang="en-US">
                <a:ea typeface="方正楷体简体" pitchFamily="2" charset="-122"/>
              </a:rPr>
              <a:t>应用程序的对象</a:t>
            </a:r>
            <a:r>
              <a:rPr lang="en-US" altLang="zh-CN">
                <a:ea typeface="方正楷体简体" pitchFamily="2" charset="-122"/>
              </a:rPr>
              <a:t>theApp</a:t>
            </a:r>
            <a:r>
              <a:rPr lang="zh-CN" altLang="en-US">
                <a:ea typeface="方正楷体简体" pitchFamily="2" charset="-122"/>
              </a:rPr>
              <a:t>。该对象是一个全局对象并且只有一个。在应用程序中可以找到这个全局对象。</a:t>
            </a:r>
          </a:p>
          <a:p>
            <a:pPr eaLnBrk="1" hangingPunct="1"/>
            <a:endParaRPr lang="zh-CN" altLang="en-US">
              <a:ea typeface="方正楷体简体" pitchFamily="2" charset="-122"/>
            </a:endParaRPr>
          </a:p>
          <a:p>
            <a:pPr eaLnBrk="1" hangingPunct="1"/>
            <a:r>
              <a:rPr lang="zh-CN" altLang="en-US">
                <a:ea typeface="方正楷体简体" pitchFamily="2" charset="-122"/>
              </a:rPr>
              <a:t>（</a:t>
            </a:r>
            <a:r>
              <a:rPr lang="en-US" altLang="zh-CN">
                <a:ea typeface="方正楷体简体" pitchFamily="2" charset="-122"/>
              </a:rPr>
              <a:t>2</a:t>
            </a:r>
            <a:r>
              <a:rPr lang="zh-CN" altLang="en-US">
                <a:ea typeface="方正楷体简体" pitchFamily="2" charset="-122"/>
              </a:rPr>
              <a:t>）在</a:t>
            </a:r>
            <a:r>
              <a:rPr lang="en-US" altLang="zh-CN">
                <a:ea typeface="方正楷体简体" pitchFamily="2" charset="-122"/>
              </a:rPr>
              <a:t>InitInstance()</a:t>
            </a:r>
            <a:r>
              <a:rPr lang="zh-CN" altLang="en-US">
                <a:ea typeface="方正楷体简体" pitchFamily="2" charset="-122"/>
              </a:rPr>
              <a:t>函数创建文档模板</a:t>
            </a:r>
            <a:r>
              <a:rPr lang="en-US" altLang="zh-CN">
                <a:ea typeface="方正楷体简体" pitchFamily="2" charset="-122"/>
              </a:rPr>
              <a:t>pDocTemplate</a:t>
            </a:r>
            <a:r>
              <a:rPr lang="zh-CN" altLang="en-US">
                <a:ea typeface="方正楷体简体" pitchFamily="2" charset="-122"/>
              </a:rPr>
              <a:t>。在动态创建文档、视图和框架的同时，将三者绑定到一起。</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en-US" altLang="zh-CN">
              <a:ea typeface="方正楷体简体" pitchFamily="2" charset="-122"/>
            </a:endParaRPr>
          </a:p>
        </p:txBody>
      </p:sp>
      <p:pic>
        <p:nvPicPr>
          <p:cNvPr id="289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319463"/>
            <a:ext cx="4752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9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365625"/>
            <a:ext cx="49688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11.2.2  </a:t>
            </a:r>
            <a:r>
              <a:rPr lang="zh-CN" altLang="en-US">
                <a:latin typeface="方正大标宋简体" pitchFamily="2" charset="-122"/>
                <a:ea typeface="方正大标宋简体" pitchFamily="2" charset="-122"/>
              </a:rPr>
              <a:t>单文档应用程序的执行过程</a:t>
            </a:r>
          </a:p>
        </p:txBody>
      </p:sp>
      <p:sp>
        <p:nvSpPr>
          <p:cNvPr id="290819"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3</a:t>
            </a:r>
            <a:r>
              <a:rPr lang="zh-CN" altLang="en-US">
                <a:ea typeface="方正楷体简体" pitchFamily="2" charset="-122"/>
              </a:rPr>
              <a:t>）在</a:t>
            </a:r>
            <a:r>
              <a:rPr lang="en-US" altLang="zh-CN">
                <a:ea typeface="方正楷体简体" pitchFamily="2" charset="-122"/>
              </a:rPr>
              <a:t>InitInstance()</a:t>
            </a:r>
            <a:r>
              <a:rPr lang="zh-CN" altLang="en-US">
                <a:ea typeface="方正楷体简体" pitchFamily="2" charset="-122"/>
              </a:rPr>
              <a:t>函数中，将单文档模板</a:t>
            </a:r>
            <a:r>
              <a:rPr lang="en-US" altLang="zh-CN">
                <a:ea typeface="方正楷体简体" pitchFamily="2" charset="-122"/>
              </a:rPr>
              <a:t>pDocTemplate</a:t>
            </a:r>
            <a:r>
              <a:rPr lang="zh-CN" altLang="en-US">
                <a:ea typeface="方正楷体简体" pitchFamily="2" charset="-122"/>
              </a:rPr>
              <a:t>添加到文档模板的链表中。</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a:t>
            </a:r>
            <a:r>
              <a:rPr lang="en-US" altLang="zh-CN">
                <a:ea typeface="方正楷体简体" pitchFamily="2" charset="-122"/>
              </a:rPr>
              <a:t>4</a:t>
            </a:r>
            <a:r>
              <a:rPr lang="zh-CN" altLang="en-US">
                <a:ea typeface="方正楷体简体" pitchFamily="2" charset="-122"/>
              </a:rPr>
              <a:t>）初始化文档</a:t>
            </a:r>
            <a:r>
              <a:rPr lang="en-US" altLang="zh-CN">
                <a:ea typeface="方正楷体简体" pitchFamily="2" charset="-122"/>
              </a:rPr>
              <a:t>/</a:t>
            </a:r>
            <a:r>
              <a:rPr lang="zh-CN" altLang="en-US">
                <a:ea typeface="方正楷体简体" pitchFamily="2" charset="-122"/>
              </a:rPr>
              <a:t>视图框架。</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a:t>
            </a:r>
            <a:r>
              <a:rPr lang="en-US" altLang="zh-CN">
                <a:ea typeface="方正楷体简体" pitchFamily="2" charset="-122"/>
              </a:rPr>
              <a:t>5</a:t>
            </a:r>
            <a:r>
              <a:rPr lang="zh-CN" altLang="en-US">
                <a:ea typeface="方正楷体简体" pitchFamily="2" charset="-122"/>
              </a:rPr>
              <a:t>）显示并刷新窗口，进入消息循环。</a:t>
            </a:r>
          </a:p>
          <a:p>
            <a:pPr eaLnBrk="1" hangingPunct="1"/>
            <a:endParaRPr lang="zh-CN" altLang="en-US">
              <a:ea typeface="方正楷体简体" pitchFamily="2" charset="-122"/>
            </a:endParaRPr>
          </a:p>
          <a:p>
            <a:pPr eaLnBrk="1" hangingPunct="1"/>
            <a:endParaRPr lang="en-US" altLang="zh-CN"/>
          </a:p>
        </p:txBody>
      </p:sp>
      <p:pic>
        <p:nvPicPr>
          <p:cNvPr id="290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349500"/>
            <a:ext cx="36734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0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860800"/>
            <a:ext cx="36734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08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5013325"/>
            <a:ext cx="36734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eaLnBrk="1" hangingPunct="1"/>
            <a:r>
              <a:rPr lang="en-US" altLang="zh-CN">
                <a:ea typeface="方正楷体简体" pitchFamily="2" charset="-122"/>
              </a:rPr>
              <a:t>11.2.3  </a:t>
            </a:r>
            <a:r>
              <a:rPr lang="zh-CN" altLang="en-US">
                <a:ea typeface="方正楷体简体" pitchFamily="2" charset="-122"/>
              </a:rPr>
              <a:t>程序框架中的主要类及相互关系</a:t>
            </a:r>
          </a:p>
        </p:txBody>
      </p:sp>
      <p:sp>
        <p:nvSpPr>
          <p:cNvPr id="291843" name="Rectangle 3"/>
          <p:cNvSpPr>
            <a:spLocks noGrp="1" noChangeArrowheads="1"/>
          </p:cNvSpPr>
          <p:nvPr>
            <p:ph type="body" idx="1"/>
          </p:nvPr>
        </p:nvSpPr>
        <p:spPr/>
        <p:txBody>
          <a:bodyPr/>
          <a:lstStyle/>
          <a:p>
            <a:pPr eaLnBrk="1" hangingPunct="1"/>
            <a:r>
              <a:rPr lang="zh-CN" altLang="en-US">
                <a:ea typeface="方正楷体简体" pitchFamily="2" charset="-122"/>
              </a:rPr>
              <a:t>从创建一个单文档的应用程序过程中可以看出，一个完整的应用程序由</a:t>
            </a:r>
            <a:r>
              <a:rPr lang="en-US" altLang="zh-CN">
                <a:ea typeface="方正楷体简体" pitchFamily="2" charset="-122"/>
              </a:rPr>
              <a:t>4</a:t>
            </a:r>
            <a:r>
              <a:rPr lang="zh-CN" altLang="en-US">
                <a:ea typeface="方正楷体简体" pitchFamily="2" charset="-122"/>
              </a:rPr>
              <a:t>个类组成：</a:t>
            </a:r>
            <a:r>
              <a:rPr lang="en-US" altLang="zh-CN">
                <a:ea typeface="方正楷体简体" pitchFamily="2" charset="-122"/>
              </a:rPr>
              <a:t>CWinApp</a:t>
            </a:r>
            <a:r>
              <a:rPr lang="zh-CN" altLang="en-US">
                <a:ea typeface="方正楷体简体" pitchFamily="2" charset="-122"/>
              </a:rPr>
              <a:t>类、</a:t>
            </a:r>
            <a:r>
              <a:rPr lang="en-US" altLang="zh-CN">
                <a:ea typeface="方正楷体简体" pitchFamily="2" charset="-122"/>
              </a:rPr>
              <a:t>CFrameWnd</a:t>
            </a:r>
            <a:r>
              <a:rPr lang="zh-CN" altLang="en-US">
                <a:ea typeface="方正楷体简体" pitchFamily="2" charset="-122"/>
              </a:rPr>
              <a:t>类、</a:t>
            </a:r>
            <a:r>
              <a:rPr lang="en-US" altLang="zh-CN">
                <a:ea typeface="方正楷体简体" pitchFamily="2" charset="-122"/>
              </a:rPr>
              <a:t>CDocument</a:t>
            </a:r>
            <a:r>
              <a:rPr lang="zh-CN" altLang="en-US">
                <a:ea typeface="方正楷体简体" pitchFamily="2" charset="-122"/>
              </a:rPr>
              <a:t>类、</a:t>
            </a:r>
            <a:r>
              <a:rPr lang="en-US" altLang="zh-CN">
                <a:ea typeface="方正楷体简体" pitchFamily="2" charset="-122"/>
              </a:rPr>
              <a:t>CView</a:t>
            </a:r>
            <a:r>
              <a:rPr lang="zh-CN" altLang="en-US">
                <a:ea typeface="方正楷体简体" pitchFamily="2" charset="-122"/>
              </a:rPr>
              <a:t>类。</a:t>
            </a:r>
          </a:p>
          <a:p>
            <a:pPr eaLnBrk="1" hangingPunct="1"/>
            <a:r>
              <a:rPr lang="en-US" altLang="zh-CN">
                <a:ea typeface="方正楷体简体" pitchFamily="2" charset="-122"/>
              </a:rPr>
              <a:t>CWinApp</a:t>
            </a:r>
            <a:r>
              <a:rPr lang="zh-CN" altLang="en-US">
                <a:ea typeface="方正楷体简体" pitchFamily="2" charset="-122"/>
              </a:rPr>
              <a:t>类：应用程序类。该类是应用程序的起点。</a:t>
            </a:r>
          </a:p>
          <a:p>
            <a:pPr eaLnBrk="1" hangingPunct="1"/>
            <a:r>
              <a:rPr lang="en-US" altLang="zh-CN">
                <a:ea typeface="方正楷体简体" pitchFamily="2" charset="-122"/>
              </a:rPr>
              <a:t>CFrameWnd</a:t>
            </a:r>
            <a:r>
              <a:rPr lang="zh-CN" altLang="en-US">
                <a:ea typeface="方正楷体简体" pitchFamily="2" charset="-122"/>
              </a:rPr>
              <a:t>类：框架窗口类。该类是应用程序的框架窗口，用于接收消息循环。</a:t>
            </a:r>
          </a:p>
          <a:p>
            <a:pPr eaLnBrk="1" hangingPunct="1"/>
            <a:r>
              <a:rPr lang="en-US" altLang="zh-CN">
                <a:ea typeface="方正楷体简体" pitchFamily="2" charset="-122"/>
              </a:rPr>
              <a:t>CDocument</a:t>
            </a:r>
            <a:r>
              <a:rPr lang="zh-CN" altLang="en-US">
                <a:ea typeface="方正楷体简体" pitchFamily="2" charset="-122"/>
              </a:rPr>
              <a:t>类：文档类。该类用于存储应用程序中的数据成员和成员函数。</a:t>
            </a:r>
          </a:p>
          <a:p>
            <a:pPr eaLnBrk="1" hangingPunct="1"/>
            <a:r>
              <a:rPr lang="en-US" altLang="zh-CN">
                <a:ea typeface="方正楷体简体" pitchFamily="2" charset="-122"/>
              </a:rPr>
              <a:t>CView</a:t>
            </a:r>
            <a:r>
              <a:rPr lang="zh-CN" altLang="en-US">
                <a:ea typeface="方正楷体简体" pitchFamily="2" charset="-122"/>
              </a:rPr>
              <a:t>类：视图类。该类主要是负责用户数据的输入和显示文档的内容，打印和打印预览也是在</a:t>
            </a:r>
            <a:r>
              <a:rPr lang="en-US" altLang="zh-CN">
                <a:ea typeface="方正楷体简体" pitchFamily="2" charset="-122"/>
              </a:rPr>
              <a:t>CView</a:t>
            </a:r>
            <a:r>
              <a:rPr lang="zh-CN" altLang="en-US">
                <a:ea typeface="方正楷体简体" pitchFamily="2" charset="-122"/>
              </a:rPr>
              <a:t>类中完成的。</a:t>
            </a:r>
          </a:p>
          <a:p>
            <a:pPr eaLnBrk="1" hangingPunct="1"/>
            <a:r>
              <a:rPr lang="en-US" altLang="zh-CN">
                <a:ea typeface="方正楷体简体" pitchFamily="2" charset="-122"/>
              </a:rPr>
              <a:t>4</a:t>
            </a:r>
            <a:r>
              <a:rPr lang="zh-CN" altLang="en-US">
                <a:ea typeface="方正楷体简体" pitchFamily="2" charset="-122"/>
              </a:rPr>
              <a:t>个类之间的相互作用可以由以下成员函数直接体现。</a:t>
            </a:r>
          </a:p>
          <a:p>
            <a:pPr eaLnBrk="1" hangingPunct="1"/>
            <a:endParaRPr lang="en-US" altLang="zh-CN"/>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eaLnBrk="1" hangingPunct="1"/>
            <a:r>
              <a:rPr lang="en-US" altLang="zh-CN">
                <a:ea typeface="方正楷体简体" pitchFamily="2" charset="-122"/>
              </a:rPr>
              <a:t>11.2.3  </a:t>
            </a:r>
            <a:r>
              <a:rPr lang="zh-CN" altLang="en-US">
                <a:ea typeface="方正楷体简体" pitchFamily="2" charset="-122"/>
              </a:rPr>
              <a:t>程序框架中的主要类及相互关系</a:t>
            </a:r>
          </a:p>
        </p:txBody>
      </p:sp>
      <p:sp>
        <p:nvSpPr>
          <p:cNvPr id="292867"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1</a:t>
            </a:r>
            <a:r>
              <a:rPr lang="zh-CN" altLang="en-US">
                <a:ea typeface="方正楷体简体" pitchFamily="2" charset="-122"/>
              </a:rPr>
              <a:t>）通过全局函数</a:t>
            </a:r>
            <a:r>
              <a:rPr lang="en-US" altLang="zh-CN">
                <a:ea typeface="方正楷体简体" pitchFamily="2" charset="-122"/>
              </a:rPr>
              <a:t>AfxGetApp()</a:t>
            </a:r>
            <a:r>
              <a:rPr lang="zh-CN" altLang="en-US">
                <a:ea typeface="方正楷体简体" pitchFamily="2" charset="-122"/>
              </a:rPr>
              <a:t>可以获取</a:t>
            </a:r>
            <a:r>
              <a:rPr lang="en-US" altLang="zh-CN">
                <a:ea typeface="方正楷体简体" pitchFamily="2" charset="-122"/>
              </a:rPr>
              <a:t>CWinApp</a:t>
            </a:r>
            <a:r>
              <a:rPr lang="zh-CN" altLang="en-US">
                <a:ea typeface="方正楷体简体" pitchFamily="2" charset="-122"/>
              </a:rPr>
              <a:t>应用程序类的全局对象。该函数的原型如下：</a:t>
            </a:r>
          </a:p>
          <a:p>
            <a:pPr eaLnBrk="1" hangingPunct="1"/>
            <a:endParaRPr lang="zh-CN" altLang="en-US">
              <a:ea typeface="方正楷体简体" pitchFamily="2" charset="-122"/>
            </a:endParaRPr>
          </a:p>
          <a:p>
            <a:pPr eaLnBrk="1" hangingPunct="1"/>
            <a:r>
              <a:rPr lang="zh-CN" altLang="en-US">
                <a:ea typeface="方正楷体简体" pitchFamily="2" charset="-122"/>
              </a:rPr>
              <a:t>（</a:t>
            </a:r>
            <a:r>
              <a:rPr lang="en-US" altLang="zh-CN">
                <a:ea typeface="方正楷体简体" pitchFamily="2" charset="-122"/>
              </a:rPr>
              <a:t>2</a:t>
            </a:r>
            <a:r>
              <a:rPr lang="zh-CN" altLang="en-US">
                <a:ea typeface="方正楷体简体" pitchFamily="2" charset="-122"/>
              </a:rPr>
              <a:t>）</a:t>
            </a:r>
            <a:r>
              <a:rPr lang="en-US" altLang="zh-CN">
                <a:ea typeface="方正楷体简体" pitchFamily="2" charset="-122"/>
              </a:rPr>
              <a:t>CWinApp</a:t>
            </a:r>
            <a:r>
              <a:rPr lang="zh-CN" altLang="en-US">
                <a:ea typeface="方正楷体简体" pitchFamily="2" charset="-122"/>
              </a:rPr>
              <a:t>类中主要包含以下成员函数。</a:t>
            </a:r>
          </a:p>
          <a:p>
            <a:pPr eaLnBrk="1" hangingPunct="1"/>
            <a:endParaRPr lang="zh-CN" altLang="en-US">
              <a:ea typeface="方正楷体简体" pitchFamily="2" charset="-122"/>
            </a:endParaRPr>
          </a:p>
          <a:p>
            <a:pPr eaLnBrk="1" hangingPunct="1"/>
            <a:r>
              <a:rPr lang="zh-CN" altLang="en-US">
                <a:ea typeface="方正楷体简体" pitchFamily="2" charset="-122"/>
              </a:rPr>
              <a:t>（</a:t>
            </a:r>
            <a:r>
              <a:rPr lang="en-US" altLang="zh-CN">
                <a:ea typeface="方正楷体简体" pitchFamily="2" charset="-122"/>
              </a:rPr>
              <a:t>3</a:t>
            </a:r>
            <a:r>
              <a:rPr lang="zh-CN" altLang="en-US">
                <a:ea typeface="方正楷体简体" pitchFamily="2" charset="-122"/>
              </a:rPr>
              <a:t>）</a:t>
            </a:r>
            <a:r>
              <a:rPr lang="en-US" altLang="zh-CN">
                <a:ea typeface="方正楷体简体" pitchFamily="2" charset="-122"/>
              </a:rPr>
              <a:t>CFrameWnd</a:t>
            </a:r>
            <a:r>
              <a:rPr lang="zh-CN" altLang="en-US">
                <a:ea typeface="方正楷体简体" pitchFamily="2" charset="-122"/>
              </a:rPr>
              <a:t>类中主要包含以下成员函数。</a:t>
            </a:r>
          </a:p>
          <a:p>
            <a:pPr eaLnBrk="1" hangingPunct="1"/>
            <a:endParaRPr lang="zh-CN" altLang="en-US">
              <a:ea typeface="方正楷体简体" pitchFamily="2" charset="-122"/>
            </a:endParaRPr>
          </a:p>
          <a:p>
            <a:pPr eaLnBrk="1" hangingPunct="1"/>
            <a:endParaRPr lang="en-US" altLang="zh-CN"/>
          </a:p>
        </p:txBody>
      </p:sp>
      <p:pic>
        <p:nvPicPr>
          <p:cNvPr id="292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295525"/>
            <a:ext cx="34575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28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068638"/>
            <a:ext cx="4032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28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860800"/>
            <a:ext cx="489743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r>
              <a:rPr lang="en-US" altLang="zh-CN">
                <a:ea typeface="方正楷体简体" pitchFamily="2" charset="-122"/>
              </a:rPr>
              <a:t>11.2.3  </a:t>
            </a:r>
            <a:r>
              <a:rPr lang="zh-CN" altLang="en-US">
                <a:ea typeface="方正楷体简体" pitchFamily="2" charset="-122"/>
              </a:rPr>
              <a:t>程序框架中的主要类及相互关系</a:t>
            </a:r>
          </a:p>
        </p:txBody>
      </p:sp>
      <p:sp>
        <p:nvSpPr>
          <p:cNvPr id="293891"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4</a:t>
            </a:r>
            <a:r>
              <a:rPr lang="zh-CN" altLang="en-US">
                <a:ea typeface="方正楷体简体" pitchFamily="2" charset="-122"/>
              </a:rPr>
              <a:t>）</a:t>
            </a:r>
            <a:r>
              <a:rPr lang="en-US" altLang="zh-CN">
                <a:ea typeface="方正楷体简体" pitchFamily="2" charset="-122"/>
              </a:rPr>
              <a:t>CDocument</a:t>
            </a:r>
            <a:r>
              <a:rPr lang="zh-CN" altLang="en-US">
                <a:ea typeface="方正楷体简体" pitchFamily="2" charset="-122"/>
              </a:rPr>
              <a:t>类中主要包括以下成员函数。</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a:t>
            </a:r>
            <a:r>
              <a:rPr lang="en-US" altLang="zh-CN">
                <a:ea typeface="方正楷体简体" pitchFamily="2" charset="-122"/>
              </a:rPr>
              <a:t>5</a:t>
            </a:r>
            <a:r>
              <a:rPr lang="zh-CN" altLang="en-US">
                <a:ea typeface="方正楷体简体" pitchFamily="2" charset="-122"/>
              </a:rPr>
              <a:t>）</a:t>
            </a:r>
            <a:r>
              <a:rPr lang="en-US" altLang="zh-CN">
                <a:ea typeface="方正楷体简体" pitchFamily="2" charset="-122"/>
              </a:rPr>
              <a:t>CView</a:t>
            </a:r>
            <a:r>
              <a:rPr lang="zh-CN" altLang="en-US">
                <a:ea typeface="方正楷体简体" pitchFamily="2" charset="-122"/>
              </a:rPr>
              <a:t>类中主要包含以下成员函数。</a:t>
            </a:r>
          </a:p>
          <a:p>
            <a:pPr eaLnBrk="1" hangingPunct="1"/>
            <a:endParaRPr lang="en-US" altLang="zh-CN"/>
          </a:p>
        </p:txBody>
      </p:sp>
      <p:pic>
        <p:nvPicPr>
          <p:cNvPr id="293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060575"/>
            <a:ext cx="4752975"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3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652963"/>
            <a:ext cx="47529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11.2.5  </a:t>
            </a:r>
            <a:r>
              <a:rPr lang="zh-CN" altLang="en-US">
                <a:latin typeface="方正大标宋简体" pitchFamily="2" charset="-122"/>
                <a:ea typeface="方正大标宋简体" pitchFamily="2" charset="-122"/>
              </a:rPr>
              <a:t>多文档应用程序框架</a:t>
            </a:r>
          </a:p>
        </p:txBody>
      </p:sp>
      <p:sp>
        <p:nvSpPr>
          <p:cNvPr id="294915" name="Rectangle 3"/>
          <p:cNvSpPr>
            <a:spLocks noGrp="1" noChangeArrowheads="1"/>
          </p:cNvSpPr>
          <p:nvPr>
            <p:ph type="body" idx="1"/>
          </p:nvPr>
        </p:nvSpPr>
        <p:spPr/>
        <p:txBody>
          <a:bodyPr/>
          <a:lstStyle/>
          <a:p>
            <a:pPr eaLnBrk="1" hangingPunct="1"/>
            <a:r>
              <a:rPr lang="zh-CN" altLang="en-US">
                <a:ea typeface="方正楷体简体" pitchFamily="2" charset="-122"/>
              </a:rPr>
              <a:t>多文档应用程序与单文档应用程序具有许多相同的特点。二者最大的区别是，单文档应用程序在同一时刻只能打开一个文档，而多文档应用程序可以同时打开多个文档。虽然多文档应用程序可以同时打开多个文档，但这些文档只能在父窗口的范围内显示。</a:t>
            </a:r>
          </a:p>
          <a:p>
            <a:pPr eaLnBrk="1" hangingPunct="1"/>
            <a:r>
              <a:rPr lang="zh-CN" altLang="en-US">
                <a:ea typeface="方正楷体简体" pitchFamily="2" charset="-122"/>
              </a:rPr>
              <a:t>创建多文档应用程序的过程与创建单文档应用程序的过程有些类似，只是在</a:t>
            </a:r>
            <a:r>
              <a:rPr lang="en-US" altLang="zh-CN">
                <a:ea typeface="方正楷体简体" pitchFamily="2" charset="-122"/>
              </a:rPr>
              <a:t>【MFC AppWizard – Step 1】</a:t>
            </a:r>
            <a:r>
              <a:rPr lang="zh-CN" altLang="en-US">
                <a:ea typeface="方正楷体简体" pitchFamily="2" charset="-122"/>
              </a:rPr>
              <a:t>对话框中选择</a:t>
            </a:r>
            <a:r>
              <a:rPr lang="en-US" altLang="zh-CN">
                <a:ea typeface="方正楷体简体" pitchFamily="2" charset="-122"/>
              </a:rPr>
              <a:t>【Multiple document】</a:t>
            </a:r>
            <a:r>
              <a:rPr lang="zh-CN" altLang="en-US">
                <a:ea typeface="方正楷体简体" pitchFamily="2" charset="-122"/>
              </a:rPr>
              <a:t>。</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11.3  </a:t>
            </a:r>
            <a:r>
              <a:rPr lang="zh-CN" altLang="en-US">
                <a:latin typeface="方正大标宋简体" pitchFamily="2" charset="-122"/>
                <a:ea typeface="方正大标宋简体" pitchFamily="2" charset="-122"/>
              </a:rPr>
              <a:t>切分窗口与多视</a:t>
            </a:r>
          </a:p>
        </p:txBody>
      </p:sp>
      <p:sp>
        <p:nvSpPr>
          <p:cNvPr id="295939" name="Rectangle 3"/>
          <p:cNvSpPr>
            <a:spLocks noGrp="1" noChangeArrowheads="1"/>
          </p:cNvSpPr>
          <p:nvPr>
            <p:ph type="body" idx="1"/>
          </p:nvPr>
        </p:nvSpPr>
        <p:spPr/>
        <p:txBody>
          <a:bodyPr/>
          <a:lstStyle/>
          <a:p>
            <a:pPr eaLnBrk="1" hangingPunct="1"/>
            <a:r>
              <a:rPr lang="zh-CN" altLang="en-US">
                <a:ea typeface="方正楷体简体" pitchFamily="2" charset="-122"/>
              </a:rPr>
              <a:t>当用户需要同时对文当的不同部分进行编辑时，经常会用到切分窗口。在应用程序中，有许多方式来显示多视图，切分窗口是常用的技术之一。</a:t>
            </a:r>
          </a:p>
          <a:p>
            <a:pPr eaLnBrk="1" hangingPunct="1"/>
            <a:r>
              <a:rPr lang="zh-CN" altLang="en-US">
                <a:ea typeface="方正楷体简体" pitchFamily="2" charset="-122"/>
              </a:rPr>
              <a:t>切分窗口分为两种：动态切分窗口和静态切分窗口。动态切分可以将视图切分成任意的行列组合</a:t>
            </a:r>
            <a:r>
              <a:rPr lang="en-US" altLang="zh-CN">
                <a:ea typeface="方正楷体简体" pitchFamily="2" charset="-122"/>
              </a:rPr>
              <a:t>,</a:t>
            </a:r>
            <a:r>
              <a:rPr lang="zh-CN" altLang="en-US">
                <a:ea typeface="方正楷体简体" pitchFamily="2" charset="-122"/>
              </a:rPr>
              <a:t>而静态切分不能万完全达到静态切分的效果。静态切分可以对每个视图创建不同的</a:t>
            </a:r>
            <a:r>
              <a:rPr lang="en-US" altLang="zh-CN">
                <a:ea typeface="方正楷体简体" pitchFamily="2" charset="-122"/>
              </a:rPr>
              <a:t>CView</a:t>
            </a:r>
            <a:r>
              <a:rPr lang="zh-CN" altLang="en-US">
                <a:ea typeface="方正楷体简体" pitchFamily="2" charset="-122"/>
              </a:rPr>
              <a:t>类，而动态切分不能。下面对这两种切分窗口的方法分别进行介绍。</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11.3.1  </a:t>
            </a:r>
            <a:r>
              <a:rPr lang="zh-CN" altLang="en-US">
                <a:latin typeface="方正大标宋简体" pitchFamily="2" charset="-122"/>
                <a:ea typeface="方正大标宋简体" pitchFamily="2" charset="-122"/>
              </a:rPr>
              <a:t>动态切分窗口</a:t>
            </a:r>
          </a:p>
        </p:txBody>
      </p:sp>
      <p:sp>
        <p:nvSpPr>
          <p:cNvPr id="296963" name="Rectangle 3"/>
          <p:cNvSpPr>
            <a:spLocks noGrp="1" noChangeArrowheads="1"/>
          </p:cNvSpPr>
          <p:nvPr>
            <p:ph type="body" idx="1"/>
          </p:nvPr>
        </p:nvSpPr>
        <p:spPr/>
        <p:txBody>
          <a:bodyPr/>
          <a:lstStyle/>
          <a:p>
            <a:pPr eaLnBrk="1" hangingPunct="1"/>
            <a:r>
              <a:rPr lang="zh-CN" altLang="en-US">
                <a:ea typeface="方正楷体简体" pitchFamily="2" charset="-122"/>
              </a:rPr>
              <a:t>动态切分窗口允许用户在任何时候都对窗口进行切分，即可以通过选择菜单项来对窗口进行切分，也可以通过滚动条中的切分框对窗口进行切分。</a:t>
            </a:r>
          </a:p>
          <a:p>
            <a:pPr eaLnBrk="1" hangingPunct="1"/>
            <a:r>
              <a:rPr lang="zh-CN" altLang="en-US">
                <a:ea typeface="方正楷体简体" pitchFamily="2" charset="-122"/>
              </a:rPr>
              <a:t>在</a:t>
            </a:r>
            <a:r>
              <a:rPr lang="en-US" altLang="zh-CN">
                <a:ea typeface="方正楷体简体" pitchFamily="2" charset="-122"/>
              </a:rPr>
              <a:t>Visual C++ 6.0</a:t>
            </a:r>
            <a:r>
              <a:rPr lang="zh-CN" altLang="en-US">
                <a:ea typeface="方正楷体简体" pitchFamily="2" charset="-122"/>
              </a:rPr>
              <a:t>中，切分窗口需要用到</a:t>
            </a:r>
            <a:r>
              <a:rPr lang="en-US" altLang="zh-CN">
                <a:ea typeface="方正楷体简体" pitchFamily="2" charset="-122"/>
              </a:rPr>
              <a:t>CSplitterWnd</a:t>
            </a:r>
            <a:r>
              <a:rPr lang="zh-CN" altLang="en-US">
                <a:ea typeface="方正楷体简体" pitchFamily="2" charset="-122"/>
              </a:rPr>
              <a:t>类。从表面上看，</a:t>
            </a:r>
            <a:r>
              <a:rPr lang="en-US" altLang="zh-CN">
                <a:ea typeface="方正楷体简体" pitchFamily="2" charset="-122"/>
              </a:rPr>
              <a:t>CSplitterWnd</a:t>
            </a:r>
            <a:r>
              <a:rPr lang="zh-CN" altLang="en-US">
                <a:ea typeface="方正楷体简体" pitchFamily="2" charset="-122"/>
              </a:rPr>
              <a:t>类像是一种特殊的框架，每个窗口都被相同或是不同的视图所填充。当窗口切分后，用户通过鼠标可以移动切分条来调整窗口的相对尺寸。</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11.3.1  </a:t>
            </a:r>
            <a:r>
              <a:rPr lang="zh-CN" altLang="en-US">
                <a:latin typeface="方正大标宋简体" pitchFamily="2" charset="-122"/>
                <a:ea typeface="方正大标宋简体" pitchFamily="2" charset="-122"/>
              </a:rPr>
              <a:t>动态切分窗口</a:t>
            </a:r>
          </a:p>
        </p:txBody>
      </p:sp>
      <p:sp>
        <p:nvSpPr>
          <p:cNvPr id="297987" name="Rectangle 3"/>
          <p:cNvSpPr>
            <a:spLocks noGrp="1" noChangeArrowheads="1"/>
          </p:cNvSpPr>
          <p:nvPr>
            <p:ph type="body" idx="1"/>
          </p:nvPr>
        </p:nvSpPr>
        <p:spPr/>
        <p:txBody>
          <a:bodyPr/>
          <a:lstStyle/>
          <a:p>
            <a:pPr eaLnBrk="1" hangingPunct="1"/>
            <a:r>
              <a:rPr lang="zh-CN" altLang="en-US">
                <a:ea typeface="方正楷体简体" pitchFamily="2" charset="-122"/>
              </a:rPr>
              <a:t>创建动态切分窗口一般使用</a:t>
            </a:r>
            <a:r>
              <a:rPr lang="en-US" altLang="zh-CN">
                <a:ea typeface="方正楷体简体" pitchFamily="2" charset="-122"/>
              </a:rPr>
              <a:t>Create()</a:t>
            </a:r>
            <a:r>
              <a:rPr lang="zh-CN" altLang="en-US">
                <a:ea typeface="方正楷体简体" pitchFamily="2" charset="-122"/>
              </a:rPr>
              <a:t>函数。该函数的原型如下：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pParentWnd</a:t>
            </a:r>
            <a:r>
              <a:rPr lang="zh-CN" altLang="en-US">
                <a:ea typeface="方正楷体简体" pitchFamily="2" charset="-122"/>
              </a:rPr>
              <a:t>：表示切分窗口的父框架窗口。</a:t>
            </a:r>
          </a:p>
          <a:p>
            <a:pPr eaLnBrk="1" hangingPunct="1"/>
            <a:r>
              <a:rPr lang="en-US" altLang="zh-CN">
                <a:ea typeface="方正楷体简体" pitchFamily="2" charset="-122"/>
              </a:rPr>
              <a:t>nMaxRows</a:t>
            </a:r>
            <a:r>
              <a:rPr lang="zh-CN" altLang="en-US">
                <a:ea typeface="方正楷体简体" pitchFamily="2" charset="-122"/>
              </a:rPr>
              <a:t>：表示创建的最大的行数。行数不大于</a:t>
            </a:r>
            <a:r>
              <a:rPr lang="en-US" altLang="zh-CN">
                <a:ea typeface="方正楷体简体" pitchFamily="2" charset="-122"/>
              </a:rPr>
              <a:t>2</a:t>
            </a:r>
            <a:r>
              <a:rPr lang="zh-CN" altLang="en-US">
                <a:ea typeface="方正楷体简体" pitchFamily="2" charset="-122"/>
              </a:rPr>
              <a:t>。</a:t>
            </a:r>
          </a:p>
          <a:p>
            <a:pPr eaLnBrk="1" hangingPunct="1"/>
            <a:r>
              <a:rPr lang="en-US" altLang="zh-CN">
                <a:ea typeface="方正楷体简体" pitchFamily="2" charset="-122"/>
              </a:rPr>
              <a:t>nMaxCols</a:t>
            </a:r>
            <a:r>
              <a:rPr lang="zh-CN" altLang="en-US">
                <a:ea typeface="方正楷体简体" pitchFamily="2" charset="-122"/>
              </a:rPr>
              <a:t>：表示创建的最大的列数。列数不大于</a:t>
            </a:r>
            <a:r>
              <a:rPr lang="en-US" altLang="zh-CN">
                <a:ea typeface="方正楷体简体" pitchFamily="2" charset="-122"/>
              </a:rPr>
              <a:t>2</a:t>
            </a:r>
            <a:r>
              <a:rPr lang="zh-CN" altLang="en-US">
                <a:ea typeface="方正楷体简体" pitchFamily="2" charset="-122"/>
              </a:rPr>
              <a:t>。</a:t>
            </a:r>
          </a:p>
          <a:p>
            <a:pPr eaLnBrk="1" hangingPunct="1"/>
            <a:r>
              <a:rPr lang="en-US" altLang="zh-CN">
                <a:ea typeface="方正楷体简体" pitchFamily="2" charset="-122"/>
              </a:rPr>
              <a:t>sizeMin</a:t>
            </a:r>
            <a:r>
              <a:rPr lang="zh-CN" altLang="en-US">
                <a:ea typeface="方正楷体简体" pitchFamily="2" charset="-122"/>
              </a:rPr>
              <a:t>：表示窗格的现实大小。</a:t>
            </a:r>
          </a:p>
          <a:p>
            <a:pPr eaLnBrk="1" hangingPunct="1"/>
            <a:r>
              <a:rPr lang="en-US" altLang="zh-CN">
                <a:ea typeface="方正楷体简体" pitchFamily="2" charset="-122"/>
              </a:rPr>
              <a:t>pContext</a:t>
            </a:r>
            <a:r>
              <a:rPr lang="zh-CN" altLang="en-US">
                <a:ea typeface="方正楷体简体" pitchFamily="2" charset="-122"/>
              </a:rPr>
              <a:t>：表示大多数情况下传给父窗口。</a:t>
            </a:r>
          </a:p>
          <a:p>
            <a:pPr eaLnBrk="1" hangingPunct="1"/>
            <a:r>
              <a:rPr lang="en-US" altLang="zh-CN">
                <a:ea typeface="方正楷体简体" pitchFamily="2" charset="-122"/>
              </a:rPr>
              <a:t>nID</a:t>
            </a:r>
            <a:r>
              <a:rPr lang="zh-CN" altLang="en-US">
                <a:ea typeface="方正楷体简体" pitchFamily="2" charset="-122"/>
              </a:rPr>
              <a:t>：表示子窗口的</a:t>
            </a:r>
            <a:r>
              <a:rPr lang="en-US" altLang="zh-CN">
                <a:ea typeface="方正楷体简体" pitchFamily="2" charset="-122"/>
              </a:rPr>
              <a:t>ID</a:t>
            </a:r>
            <a:r>
              <a:rPr lang="zh-CN" altLang="en-US">
                <a:ea typeface="方正楷体简体" pitchFamily="2" charset="-122"/>
              </a:rPr>
              <a:t>号。</a:t>
            </a:r>
            <a:endParaRPr lang="zh-CN" altLang="en-US"/>
          </a:p>
        </p:txBody>
      </p:sp>
      <p:pic>
        <p:nvPicPr>
          <p:cNvPr id="297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146300"/>
            <a:ext cx="54006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2.2.3  </a:t>
            </a:r>
            <a:r>
              <a:rPr lang="zh-CN" altLang="en-US">
                <a:latin typeface="方正大标宋简体" pitchFamily="2" charset="-122"/>
                <a:ea typeface="方正大标宋简体" pitchFamily="2" charset="-122"/>
              </a:rPr>
              <a:t>应用类</a:t>
            </a:r>
            <a:r>
              <a:rPr lang="en-US" altLang="zh-CN">
                <a:latin typeface="方正大标宋简体" pitchFamily="2" charset="-122"/>
                <a:ea typeface="方正大标宋简体" pitchFamily="2" charset="-122"/>
              </a:rPr>
              <a:t>Run()</a:t>
            </a:r>
            <a:r>
              <a:rPr lang="zh-CN" altLang="en-US">
                <a:latin typeface="方正大标宋简体" pitchFamily="2" charset="-122"/>
                <a:ea typeface="方正大标宋简体" pitchFamily="2" charset="-122"/>
              </a:rPr>
              <a:t>函数</a:t>
            </a:r>
          </a:p>
        </p:txBody>
      </p:sp>
      <p:sp>
        <p:nvSpPr>
          <p:cNvPr id="31747" name="Rectangle 3"/>
          <p:cNvSpPr>
            <a:spLocks noGrp="1" noChangeArrowheads="1"/>
          </p:cNvSpPr>
          <p:nvPr>
            <p:ph type="body" idx="1"/>
          </p:nvPr>
        </p:nvSpPr>
        <p:spPr/>
        <p:txBody>
          <a:bodyPr/>
          <a:lstStyle/>
          <a:p>
            <a:pPr eaLnBrk="1" hangingPunct="1"/>
            <a:r>
              <a:rPr lang="zh-CN" altLang="en-US">
                <a:ea typeface="方正楷体简体" pitchFamily="2" charset="-122"/>
              </a:rPr>
              <a:t>从上述代码中可以看出，如果消息队列没有消息，则调用</a:t>
            </a:r>
            <a:r>
              <a:rPr lang="en-US" altLang="zh-CN">
                <a:ea typeface="方正楷体简体" pitchFamily="2" charset="-122"/>
              </a:rPr>
              <a:t>OnIdle( )</a:t>
            </a:r>
            <a:r>
              <a:rPr lang="zh-CN" altLang="en-US">
                <a:ea typeface="方正楷体简体" pitchFamily="2" charset="-122"/>
              </a:rPr>
              <a:t>函数，并递增</a:t>
            </a:r>
            <a:r>
              <a:rPr lang="en-US" altLang="zh-CN">
                <a:ea typeface="方正楷体简体" pitchFamily="2" charset="-122"/>
              </a:rPr>
              <a:t>iIdleCount</a:t>
            </a:r>
            <a:r>
              <a:rPr lang="zh-CN" altLang="en-US">
                <a:ea typeface="方正楷体简体" pitchFamily="2" charset="-122"/>
              </a:rPr>
              <a:t>计数标志，该计数标志表示在两次消息处理过程只共调用了多少次</a:t>
            </a:r>
            <a:r>
              <a:rPr lang="en-US" altLang="zh-CN">
                <a:ea typeface="方正楷体简体" pitchFamily="2" charset="-122"/>
              </a:rPr>
              <a:t>OnIdle()</a:t>
            </a:r>
            <a:r>
              <a:rPr lang="zh-CN" altLang="en-US">
                <a:ea typeface="方正楷体简体" pitchFamily="2" charset="-122"/>
              </a:rPr>
              <a:t>函数。</a:t>
            </a:r>
            <a:r>
              <a:rPr lang="en-US" altLang="zh-CN">
                <a:ea typeface="方正楷体简体" pitchFamily="2" charset="-122"/>
              </a:rPr>
              <a:t>bIdle</a:t>
            </a:r>
            <a:r>
              <a:rPr lang="zh-CN" altLang="en-US">
                <a:ea typeface="方正楷体简体" pitchFamily="2" charset="-122"/>
              </a:rPr>
              <a:t>是消息队列空闲的标志，当消息队列有消息时，则调用</a:t>
            </a:r>
            <a:r>
              <a:rPr lang="en-US" altLang="zh-CN">
                <a:ea typeface="方正楷体简体" pitchFamily="2" charset="-122"/>
              </a:rPr>
              <a:t>PumpMessage()</a:t>
            </a:r>
            <a:r>
              <a:rPr lang="zh-CN" altLang="en-US">
                <a:ea typeface="方正楷体简体" pitchFamily="2" charset="-122"/>
              </a:rPr>
              <a:t>函数，进行消息翻译和消息派发。其中</a:t>
            </a:r>
            <a:r>
              <a:rPr lang="en-US" altLang="zh-CN">
                <a:ea typeface="方正楷体简体" pitchFamily="2" charset="-122"/>
              </a:rPr>
              <a:t>PreTranslateMessage(&amp;m_msgCur)</a:t>
            </a:r>
            <a:r>
              <a:rPr lang="zh-CN" altLang="en-US">
                <a:ea typeface="方正楷体简体" pitchFamily="2" charset="-122"/>
              </a:rPr>
              <a:t>对消息进行翻译，</a:t>
            </a:r>
            <a:r>
              <a:rPr lang="en-US" altLang="zh-CN">
                <a:ea typeface="方正楷体简体" pitchFamily="2" charset="-122"/>
              </a:rPr>
              <a:t>DispatchMessage(&amp;m_msgCur)</a:t>
            </a:r>
            <a:r>
              <a:rPr lang="zh-CN" altLang="en-US">
                <a:ea typeface="方正楷体简体" pitchFamily="2" charset="-122"/>
              </a:rPr>
              <a:t>把消息</a:t>
            </a:r>
            <a:r>
              <a:rPr lang="en-US" altLang="zh-CN">
                <a:ea typeface="方正楷体简体" pitchFamily="2" charset="-122"/>
              </a:rPr>
              <a:t>m_madCur</a:t>
            </a:r>
            <a:r>
              <a:rPr lang="zh-CN" altLang="en-US">
                <a:ea typeface="方正楷体简体" pitchFamily="2" charset="-122"/>
              </a:rPr>
              <a:t>发送到应用程序主框架窗口。</a:t>
            </a:r>
          </a:p>
          <a:p>
            <a:pPr eaLnBrk="1" hangingPunct="1"/>
            <a:r>
              <a:rPr lang="zh-CN" altLang="en-US">
                <a:ea typeface="方正楷体简体" pitchFamily="2" charset="-122"/>
              </a:rPr>
              <a:t>注意：在应用程序</a:t>
            </a:r>
            <a:r>
              <a:rPr lang="en-US" altLang="zh-CN">
                <a:ea typeface="方正楷体简体" pitchFamily="2" charset="-122"/>
              </a:rPr>
              <a:t>sample0201</a:t>
            </a:r>
            <a:r>
              <a:rPr lang="zh-CN" altLang="en-US">
                <a:ea typeface="方正楷体简体" pitchFamily="2" charset="-122"/>
              </a:rPr>
              <a:t>的</a:t>
            </a:r>
            <a:r>
              <a:rPr lang="en-US" altLang="zh-CN">
                <a:ea typeface="方正楷体简体" pitchFamily="2" charset="-122"/>
              </a:rPr>
              <a:t>CSample0201App</a:t>
            </a:r>
            <a:r>
              <a:rPr lang="zh-CN" altLang="en-US">
                <a:ea typeface="方正楷体简体" pitchFamily="2" charset="-122"/>
              </a:rPr>
              <a:t>的</a:t>
            </a:r>
            <a:r>
              <a:rPr lang="en-US" altLang="zh-CN">
                <a:ea typeface="方正楷体简体" pitchFamily="2" charset="-122"/>
              </a:rPr>
              <a:t>Run</a:t>
            </a:r>
            <a:r>
              <a:rPr lang="zh-CN" altLang="en-US">
                <a:ea typeface="方正楷体简体" pitchFamily="2" charset="-122"/>
              </a:rPr>
              <a:t>函数继承了</a:t>
            </a:r>
            <a:r>
              <a:rPr lang="en-US" altLang="zh-CN">
                <a:ea typeface="方正楷体简体" pitchFamily="2" charset="-122"/>
              </a:rPr>
              <a:t>CWinApp</a:t>
            </a:r>
            <a:r>
              <a:rPr lang="zh-CN" altLang="en-US">
                <a:ea typeface="方正楷体简体" pitchFamily="2" charset="-122"/>
              </a:rPr>
              <a:t>的虚函数</a:t>
            </a:r>
            <a:r>
              <a:rPr lang="en-US" altLang="zh-CN">
                <a:ea typeface="方正楷体简体" pitchFamily="2" charset="-122"/>
              </a:rPr>
              <a:t>Run()</a:t>
            </a:r>
            <a:r>
              <a:rPr lang="zh-CN" altLang="en-US">
                <a:ea typeface="方正楷体简体" pitchFamily="2" charset="-122"/>
              </a:rPr>
              <a:t>。而</a:t>
            </a:r>
            <a:r>
              <a:rPr lang="en-US" altLang="zh-CN">
                <a:ea typeface="方正楷体简体" pitchFamily="2" charset="-122"/>
              </a:rPr>
              <a:t>CWinApp</a:t>
            </a:r>
            <a:r>
              <a:rPr lang="zh-CN" altLang="en-US">
                <a:ea typeface="方正楷体简体" pitchFamily="2" charset="-122"/>
              </a:rPr>
              <a:t>的</a:t>
            </a:r>
            <a:r>
              <a:rPr lang="en-US" altLang="zh-CN">
                <a:ea typeface="方正楷体简体" pitchFamily="2" charset="-122"/>
              </a:rPr>
              <a:t>Run()</a:t>
            </a:r>
            <a:r>
              <a:rPr lang="zh-CN" altLang="en-US">
                <a:ea typeface="方正楷体简体" pitchFamily="2" charset="-122"/>
              </a:rPr>
              <a:t>函数调用了</a:t>
            </a:r>
            <a:r>
              <a:rPr lang="en-US" altLang="zh-CN">
                <a:ea typeface="方正楷体简体" pitchFamily="2" charset="-122"/>
              </a:rPr>
              <a:t>CWinThread</a:t>
            </a:r>
            <a:r>
              <a:rPr lang="zh-CN" altLang="en-US">
                <a:ea typeface="方正楷体简体" pitchFamily="2" charset="-122"/>
              </a:rPr>
              <a:t>的</a:t>
            </a:r>
            <a:r>
              <a:rPr lang="en-US" altLang="zh-CN">
                <a:ea typeface="方正楷体简体" pitchFamily="2" charset="-122"/>
              </a:rPr>
              <a:t>Run()</a:t>
            </a:r>
            <a:r>
              <a:rPr lang="zh-CN" altLang="en-US">
                <a:ea typeface="方正楷体简体" pitchFamily="2" charset="-122"/>
              </a:rPr>
              <a:t>函数。</a:t>
            </a:r>
          </a:p>
          <a:p>
            <a:pPr eaLnBrk="1" hangingPunct="1"/>
            <a:endParaRPr lang="en-US" altLang="zh-CN"/>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11.3.2  </a:t>
            </a:r>
            <a:r>
              <a:rPr lang="zh-CN" altLang="en-US">
                <a:latin typeface="方正大标宋简体" pitchFamily="2" charset="-122"/>
                <a:ea typeface="方正大标宋简体" pitchFamily="2" charset="-122"/>
              </a:rPr>
              <a:t>静态切分窗口</a:t>
            </a:r>
          </a:p>
        </p:txBody>
      </p:sp>
      <p:sp>
        <p:nvSpPr>
          <p:cNvPr id="299011" name="Rectangle 3"/>
          <p:cNvSpPr>
            <a:spLocks noGrp="1" noChangeArrowheads="1"/>
          </p:cNvSpPr>
          <p:nvPr>
            <p:ph type="body" idx="1"/>
          </p:nvPr>
        </p:nvSpPr>
        <p:spPr/>
        <p:txBody>
          <a:bodyPr/>
          <a:lstStyle/>
          <a:p>
            <a:pPr eaLnBrk="1" hangingPunct="1"/>
            <a:r>
              <a:rPr lang="zh-CN" altLang="en-US">
                <a:ea typeface="方正楷体简体" pitchFamily="2" charset="-122"/>
              </a:rPr>
              <a:t>当静态切分窗口时，需要使用</a:t>
            </a:r>
            <a:r>
              <a:rPr lang="en-US" altLang="zh-CN">
                <a:ea typeface="方正楷体简体" pitchFamily="2" charset="-122"/>
              </a:rPr>
              <a:t>CreateStatic()</a:t>
            </a:r>
            <a:r>
              <a:rPr lang="zh-CN" altLang="en-US">
                <a:ea typeface="方正楷体简体" pitchFamily="2" charset="-122"/>
              </a:rPr>
              <a:t>函数。该函数的原型如下：</a:t>
            </a:r>
          </a:p>
          <a:p>
            <a:pPr eaLnBrk="1" hangingPunct="1"/>
            <a:endParaRPr lang="zh-CN" altLang="en-US">
              <a:ea typeface="方正楷体简体" pitchFamily="2" charset="-122"/>
            </a:endParaRPr>
          </a:p>
          <a:p>
            <a:pPr eaLnBrk="1" hangingPunct="1"/>
            <a:r>
              <a:rPr lang="en-US" altLang="zh-CN">
                <a:ea typeface="方正楷体简体" pitchFamily="2" charset="-122"/>
              </a:rPr>
              <a:t>pParentWnd</a:t>
            </a:r>
            <a:r>
              <a:rPr lang="zh-CN" altLang="en-US">
                <a:ea typeface="方正楷体简体" pitchFamily="2" charset="-122"/>
              </a:rPr>
              <a:t>：表示切分窗口的父框架窗口。</a:t>
            </a:r>
          </a:p>
          <a:p>
            <a:pPr eaLnBrk="1" hangingPunct="1"/>
            <a:r>
              <a:rPr lang="en-US" altLang="zh-CN">
                <a:ea typeface="方正楷体简体" pitchFamily="2" charset="-122"/>
              </a:rPr>
              <a:t>nMaxRows</a:t>
            </a:r>
            <a:r>
              <a:rPr lang="zh-CN" altLang="en-US">
                <a:ea typeface="方正楷体简体" pitchFamily="2" charset="-122"/>
              </a:rPr>
              <a:t>：表示创建的最大的行数。行数不大于</a:t>
            </a:r>
            <a:r>
              <a:rPr lang="en-US" altLang="zh-CN">
                <a:ea typeface="方正楷体简体" pitchFamily="2" charset="-122"/>
              </a:rPr>
              <a:t>16</a:t>
            </a:r>
            <a:r>
              <a:rPr lang="zh-CN" altLang="en-US">
                <a:ea typeface="方正楷体简体" pitchFamily="2" charset="-122"/>
              </a:rPr>
              <a:t>。</a:t>
            </a:r>
          </a:p>
          <a:p>
            <a:pPr eaLnBrk="1" hangingPunct="1"/>
            <a:r>
              <a:rPr lang="en-US" altLang="zh-CN">
                <a:ea typeface="方正楷体简体" pitchFamily="2" charset="-122"/>
              </a:rPr>
              <a:t>nMaxCols</a:t>
            </a:r>
            <a:r>
              <a:rPr lang="zh-CN" altLang="en-US">
                <a:ea typeface="方正楷体简体" pitchFamily="2" charset="-122"/>
              </a:rPr>
              <a:t>：表示创建的最大的列数。列数不大于</a:t>
            </a:r>
            <a:r>
              <a:rPr lang="en-US" altLang="zh-CN">
                <a:ea typeface="方正楷体简体" pitchFamily="2" charset="-122"/>
              </a:rPr>
              <a:t>16</a:t>
            </a:r>
            <a:r>
              <a:rPr lang="zh-CN" altLang="en-US">
                <a:ea typeface="方正楷体简体" pitchFamily="2" charset="-122"/>
              </a:rPr>
              <a:t>。</a:t>
            </a:r>
          </a:p>
          <a:p>
            <a:pPr eaLnBrk="1" hangingPunct="1"/>
            <a:r>
              <a:rPr lang="en-US" altLang="zh-CN">
                <a:ea typeface="方正楷体简体" pitchFamily="2" charset="-122"/>
              </a:rPr>
              <a:t>nID</a:t>
            </a:r>
            <a:r>
              <a:rPr lang="zh-CN" altLang="en-US">
                <a:ea typeface="方正楷体简体" pitchFamily="2" charset="-122"/>
              </a:rPr>
              <a:t>：表示子窗口的</a:t>
            </a:r>
            <a:r>
              <a:rPr lang="en-US" altLang="zh-CN">
                <a:ea typeface="方正楷体简体" pitchFamily="2" charset="-122"/>
              </a:rPr>
              <a:t>ID</a:t>
            </a:r>
            <a:r>
              <a:rPr lang="zh-CN" altLang="en-US">
                <a:ea typeface="方正楷体简体" pitchFamily="2" charset="-122"/>
              </a:rPr>
              <a:t>号。</a:t>
            </a:r>
          </a:p>
        </p:txBody>
      </p:sp>
      <p:pic>
        <p:nvPicPr>
          <p:cNvPr id="299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349500"/>
            <a:ext cx="6335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11.3.3  </a:t>
            </a:r>
            <a:r>
              <a:rPr lang="zh-CN" altLang="en-US">
                <a:latin typeface="方正大标宋简体" pitchFamily="2" charset="-122"/>
                <a:ea typeface="方正大标宋简体" pitchFamily="2" charset="-122"/>
              </a:rPr>
              <a:t>一档多视</a:t>
            </a:r>
          </a:p>
        </p:txBody>
      </p:sp>
      <p:sp>
        <p:nvSpPr>
          <p:cNvPr id="300035" name="Rectangle 3"/>
          <p:cNvSpPr>
            <a:spLocks noGrp="1" noChangeArrowheads="1"/>
          </p:cNvSpPr>
          <p:nvPr>
            <p:ph type="body" idx="1"/>
          </p:nvPr>
        </p:nvSpPr>
        <p:spPr/>
        <p:txBody>
          <a:bodyPr/>
          <a:lstStyle/>
          <a:p>
            <a:pPr eaLnBrk="1" hangingPunct="1"/>
            <a:r>
              <a:rPr lang="zh-CN" altLang="en-US">
                <a:ea typeface="方正楷体简体" pitchFamily="2" charset="-122"/>
              </a:rPr>
              <a:t>通常情况下，一个单文档应用程序就可以满足用户的需求。但有些特殊情况，需要文档数据的多种显示方式。例如，一个学生的成绩单，既需要以文本的内容显示，又需要以图形的方式显示。此时，就应该用到一档多视。</a:t>
            </a:r>
          </a:p>
          <a:p>
            <a:pPr eaLnBrk="1" hangingPunct="1"/>
            <a:r>
              <a:rPr lang="zh-CN" altLang="en-US">
                <a:ea typeface="方正楷体简体" pitchFamily="2" charset="-122"/>
              </a:rPr>
              <a:t>在实现一档多视之前，首先应该了解一档多视程序中，文档与视图以及视图与视图之间的关系。例如，视图如何得到文档中存放的原始数据，文档如何得到在视图中输入或修改后的数据，以及当一个视图中的内容发生变化时，其他的视图如何感知这一变化等。</a:t>
            </a: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11.3.3  </a:t>
            </a:r>
            <a:r>
              <a:rPr lang="zh-CN" altLang="en-US">
                <a:latin typeface="方正大标宋简体" pitchFamily="2" charset="-122"/>
                <a:ea typeface="方正大标宋简体" pitchFamily="2" charset="-122"/>
              </a:rPr>
              <a:t>一档多视</a:t>
            </a:r>
          </a:p>
        </p:txBody>
      </p:sp>
      <p:sp>
        <p:nvSpPr>
          <p:cNvPr id="301059" name="Rectangle 3"/>
          <p:cNvSpPr>
            <a:spLocks noGrp="1" noChangeArrowheads="1"/>
          </p:cNvSpPr>
          <p:nvPr>
            <p:ph type="body" idx="1"/>
          </p:nvPr>
        </p:nvSpPr>
        <p:spPr>
          <a:xfrm>
            <a:off x="468313" y="1412875"/>
            <a:ext cx="8229600" cy="4752975"/>
          </a:xfrm>
        </p:spPr>
        <p:txBody>
          <a:bodyPr/>
          <a:lstStyle/>
          <a:p>
            <a:pPr eaLnBrk="1" hangingPunct="1">
              <a:lnSpc>
                <a:spcPct val="90000"/>
              </a:lnSpc>
            </a:pPr>
            <a:r>
              <a:rPr lang="zh-CN" altLang="en-US" sz="1800">
                <a:ea typeface="方正楷体简体" pitchFamily="2" charset="-122"/>
              </a:rPr>
              <a:t>下面以一个学生的成绩单为例，来说明上述的几个问题。假设文档类</a:t>
            </a:r>
            <a:r>
              <a:rPr lang="en-US" altLang="zh-CN" sz="1800">
                <a:ea typeface="方正楷体简体" pitchFamily="2" charset="-122"/>
              </a:rPr>
              <a:t>CStudentDoc</a:t>
            </a:r>
            <a:r>
              <a:rPr lang="zh-CN" altLang="en-US" sz="1800">
                <a:ea typeface="方正楷体简体" pitchFamily="2" charset="-122"/>
              </a:rPr>
              <a:t>对应的成员变量为</a:t>
            </a:r>
            <a:r>
              <a:rPr lang="en-US" altLang="zh-CN" sz="1800">
                <a:ea typeface="方正楷体简体" pitchFamily="2" charset="-122"/>
              </a:rPr>
              <a:t>m_studentDoc</a:t>
            </a:r>
            <a:r>
              <a:rPr lang="zh-CN" altLang="en-US" sz="1800">
                <a:ea typeface="方正楷体简体" pitchFamily="2" charset="-122"/>
              </a:rPr>
              <a:t>，主视图类</a:t>
            </a:r>
            <a:r>
              <a:rPr lang="en-US" altLang="zh-CN" sz="1800">
                <a:ea typeface="方正楷体简体" pitchFamily="2" charset="-122"/>
              </a:rPr>
              <a:t>CMainView</a:t>
            </a:r>
            <a:r>
              <a:rPr lang="zh-CN" altLang="en-US" sz="1800">
                <a:ea typeface="方正楷体简体" pitchFamily="2" charset="-122"/>
              </a:rPr>
              <a:t>对应的成员变量为</a:t>
            </a:r>
            <a:r>
              <a:rPr lang="en-US" altLang="zh-CN" sz="1800">
                <a:ea typeface="方正楷体简体" pitchFamily="2" charset="-122"/>
              </a:rPr>
              <a:t>m_mainView</a:t>
            </a:r>
            <a:r>
              <a:rPr lang="zh-CN" altLang="en-US" sz="1800">
                <a:ea typeface="方正楷体简体" pitchFamily="2" charset="-122"/>
              </a:rPr>
              <a:t>，次视图类</a:t>
            </a:r>
            <a:r>
              <a:rPr lang="en-US" altLang="zh-CN" sz="1800">
                <a:ea typeface="方正楷体简体" pitchFamily="2" charset="-122"/>
              </a:rPr>
              <a:t>CSubView</a:t>
            </a:r>
            <a:r>
              <a:rPr lang="zh-CN" altLang="en-US" sz="1800">
                <a:ea typeface="方正楷体简体" pitchFamily="2" charset="-122"/>
              </a:rPr>
              <a:t>对应的成员变量为</a:t>
            </a:r>
            <a:r>
              <a:rPr lang="en-US" altLang="zh-CN" sz="1800">
                <a:ea typeface="方正楷体简体" pitchFamily="2" charset="-122"/>
              </a:rPr>
              <a:t>m_subView</a:t>
            </a:r>
            <a:r>
              <a:rPr lang="zh-CN" altLang="en-US" sz="1800">
                <a:ea typeface="方正楷体简体" pitchFamily="2" charset="-122"/>
              </a:rPr>
              <a:t>。</a:t>
            </a:r>
          </a:p>
          <a:p>
            <a:pPr eaLnBrk="1" hangingPunct="1">
              <a:lnSpc>
                <a:spcPct val="90000"/>
              </a:lnSpc>
            </a:pPr>
            <a:r>
              <a:rPr lang="zh-CN" altLang="en-US" sz="1800">
                <a:ea typeface="方正楷体简体" pitchFamily="2" charset="-122"/>
              </a:rPr>
              <a:t>（</a:t>
            </a:r>
            <a:r>
              <a:rPr lang="en-US" altLang="zh-CN" sz="1800">
                <a:ea typeface="方正楷体简体" pitchFamily="2" charset="-122"/>
              </a:rPr>
              <a:t>1</a:t>
            </a:r>
            <a:r>
              <a:rPr lang="zh-CN" altLang="en-US" sz="1800">
                <a:ea typeface="方正楷体简体" pitchFamily="2" charset="-122"/>
              </a:rPr>
              <a:t>）当视图类（如</a:t>
            </a:r>
            <a:r>
              <a:rPr lang="en-US" altLang="zh-CN" sz="1800">
                <a:ea typeface="方正楷体简体" pitchFamily="2" charset="-122"/>
              </a:rPr>
              <a:t>CMainView</a:t>
            </a:r>
            <a:r>
              <a:rPr lang="zh-CN" altLang="en-US" sz="1800">
                <a:ea typeface="方正楷体简体" pitchFamily="2" charset="-122"/>
              </a:rPr>
              <a:t>类）想要得到文档类中存放的原始数据（</a:t>
            </a:r>
            <a:r>
              <a:rPr lang="en-US" altLang="zh-CN" sz="1800">
                <a:ea typeface="方正楷体简体" pitchFamily="2" charset="-122"/>
              </a:rPr>
              <a:t>m_studentDoc</a:t>
            </a:r>
            <a:r>
              <a:rPr lang="zh-CN" altLang="en-US" sz="1800">
                <a:ea typeface="方正楷体简体" pitchFamily="2" charset="-122"/>
              </a:rPr>
              <a:t>）时，可以使用如下语句：</a:t>
            </a:r>
          </a:p>
          <a:p>
            <a:pPr eaLnBrk="1" hangingPunct="1">
              <a:lnSpc>
                <a:spcPct val="90000"/>
              </a:lnSpc>
            </a:pPr>
            <a:endParaRPr lang="zh-CN" altLang="en-US" sz="1800">
              <a:ea typeface="方正楷体简体" pitchFamily="2" charset="-122"/>
            </a:endParaRPr>
          </a:p>
          <a:p>
            <a:pPr eaLnBrk="1" hangingPunct="1">
              <a:lnSpc>
                <a:spcPct val="90000"/>
              </a:lnSpc>
            </a:pPr>
            <a:r>
              <a:rPr lang="zh-CN" altLang="en-US" sz="1800">
                <a:ea typeface="方正楷体简体" pitchFamily="2" charset="-122"/>
              </a:rPr>
              <a:t>（</a:t>
            </a:r>
            <a:r>
              <a:rPr lang="en-US" altLang="zh-CN" sz="1800">
                <a:ea typeface="方正楷体简体" pitchFamily="2" charset="-122"/>
              </a:rPr>
              <a:t>2</a:t>
            </a:r>
            <a:r>
              <a:rPr lang="zh-CN" altLang="en-US" sz="1800">
                <a:ea typeface="方正楷体简体" pitchFamily="2" charset="-122"/>
              </a:rPr>
              <a:t>）当在视图类（如</a:t>
            </a:r>
            <a:r>
              <a:rPr lang="en-US" altLang="zh-CN" sz="1800">
                <a:ea typeface="方正楷体简体" pitchFamily="2" charset="-122"/>
              </a:rPr>
              <a:t>CMainView</a:t>
            </a:r>
            <a:r>
              <a:rPr lang="zh-CN" altLang="en-US" sz="1800">
                <a:ea typeface="方正楷体简体" pitchFamily="2" charset="-122"/>
              </a:rPr>
              <a:t>类）中输入或修改了文档中的原始数据，需要将文档中的原始数据进行赋值或重新赋值时，可以使用如下语句：</a:t>
            </a:r>
          </a:p>
          <a:p>
            <a:pPr eaLnBrk="1" hangingPunct="1">
              <a:lnSpc>
                <a:spcPct val="90000"/>
              </a:lnSpc>
            </a:pPr>
            <a:endParaRPr lang="zh-CN" altLang="en-US" sz="1800">
              <a:ea typeface="方正楷体简体" pitchFamily="2" charset="-122"/>
            </a:endParaRPr>
          </a:p>
          <a:p>
            <a:pPr eaLnBrk="1" hangingPunct="1">
              <a:lnSpc>
                <a:spcPct val="90000"/>
              </a:lnSpc>
            </a:pPr>
            <a:r>
              <a:rPr lang="zh-CN" altLang="en-US" sz="1800">
                <a:ea typeface="方正楷体简体" pitchFamily="2" charset="-122"/>
              </a:rPr>
              <a:t>（</a:t>
            </a:r>
            <a:r>
              <a:rPr lang="en-US" altLang="zh-CN" sz="1800">
                <a:ea typeface="方正楷体简体" pitchFamily="2" charset="-122"/>
              </a:rPr>
              <a:t>3</a:t>
            </a:r>
            <a:r>
              <a:rPr lang="zh-CN" altLang="en-US" sz="1800">
                <a:ea typeface="方正楷体简体" pitchFamily="2" charset="-122"/>
              </a:rPr>
              <a:t>）当在视图类（如</a:t>
            </a:r>
            <a:r>
              <a:rPr lang="en-US" altLang="zh-CN" sz="1800">
                <a:ea typeface="方正楷体简体" pitchFamily="2" charset="-122"/>
              </a:rPr>
              <a:t>CMainView</a:t>
            </a:r>
            <a:r>
              <a:rPr lang="zh-CN" altLang="en-US" sz="1800">
                <a:ea typeface="方正楷体简体" pitchFamily="2" charset="-122"/>
              </a:rPr>
              <a:t>类）中输入或修改了文档中的原始数据，需要通过其他视图类（如</a:t>
            </a:r>
            <a:r>
              <a:rPr lang="en-US" altLang="zh-CN" sz="1800">
                <a:ea typeface="方正楷体简体" pitchFamily="2" charset="-122"/>
              </a:rPr>
              <a:t>CSubView</a:t>
            </a:r>
            <a:r>
              <a:rPr lang="zh-CN" altLang="en-US" sz="1800">
                <a:ea typeface="方正楷体简体" pitchFamily="2" charset="-122"/>
              </a:rPr>
              <a:t>类）时，可以使用如下语句：</a:t>
            </a:r>
          </a:p>
          <a:p>
            <a:pPr eaLnBrk="1" hangingPunct="1">
              <a:lnSpc>
                <a:spcPct val="90000"/>
              </a:lnSpc>
            </a:pPr>
            <a:endParaRPr lang="zh-CN" altLang="en-US" sz="1800">
              <a:ea typeface="方正楷体简体" pitchFamily="2" charset="-122"/>
            </a:endParaRPr>
          </a:p>
          <a:p>
            <a:pPr eaLnBrk="1" hangingPunct="1">
              <a:lnSpc>
                <a:spcPct val="90000"/>
              </a:lnSpc>
            </a:pPr>
            <a:r>
              <a:rPr lang="zh-CN" altLang="en-US" sz="1800">
                <a:ea typeface="方正楷体简体" pitchFamily="2" charset="-122"/>
              </a:rPr>
              <a:t>（</a:t>
            </a:r>
            <a:r>
              <a:rPr lang="en-US" altLang="zh-CN" sz="1800">
                <a:ea typeface="方正楷体简体" pitchFamily="2" charset="-122"/>
              </a:rPr>
              <a:t>4</a:t>
            </a:r>
            <a:r>
              <a:rPr lang="zh-CN" altLang="en-US" sz="1800">
                <a:ea typeface="方正楷体简体" pitchFamily="2" charset="-122"/>
              </a:rPr>
              <a:t>）当在视图类（如</a:t>
            </a:r>
            <a:r>
              <a:rPr lang="en-US" altLang="zh-CN" sz="1800">
                <a:ea typeface="方正楷体简体" pitchFamily="2" charset="-122"/>
              </a:rPr>
              <a:t>CMainView</a:t>
            </a:r>
            <a:r>
              <a:rPr lang="zh-CN" altLang="en-US" sz="1800">
                <a:ea typeface="方正楷体简体" pitchFamily="2" charset="-122"/>
              </a:rPr>
              <a:t>类）中输入或修改了文档中的数据并通知其他视图类（如</a:t>
            </a:r>
            <a:r>
              <a:rPr lang="en-US" altLang="zh-CN" sz="1800">
                <a:ea typeface="方正楷体简体" pitchFamily="2" charset="-122"/>
              </a:rPr>
              <a:t>CSubView</a:t>
            </a:r>
            <a:r>
              <a:rPr lang="zh-CN" altLang="en-US" sz="1800">
                <a:ea typeface="方正楷体简体" pitchFamily="2" charset="-122"/>
              </a:rPr>
              <a:t>类）后，其他视图类要做出相应的反应。例如，其他视图类想要读取新的数据，可以在该类的</a:t>
            </a:r>
            <a:r>
              <a:rPr lang="en-US" altLang="zh-CN" sz="1800">
                <a:ea typeface="方正楷体简体" pitchFamily="2" charset="-122"/>
              </a:rPr>
              <a:t>OnUpdate()</a:t>
            </a:r>
            <a:r>
              <a:rPr lang="zh-CN" altLang="en-US" sz="1800">
                <a:ea typeface="方正楷体简体" pitchFamily="2" charset="-122"/>
              </a:rPr>
              <a:t>函数中添加如下语句：</a:t>
            </a:r>
            <a:endParaRPr lang="zh-CN" altLang="en-US" sz="1800"/>
          </a:p>
        </p:txBody>
      </p:sp>
      <p:pic>
        <p:nvPicPr>
          <p:cNvPr id="301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068638"/>
            <a:ext cx="39608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1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933825"/>
            <a:ext cx="3960812"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10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797425"/>
            <a:ext cx="34559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10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5805488"/>
            <a:ext cx="36004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11.3.3  </a:t>
            </a:r>
            <a:r>
              <a:rPr lang="zh-CN" altLang="en-US">
                <a:latin typeface="方正大标宋简体" pitchFamily="2" charset="-122"/>
                <a:ea typeface="方正大标宋简体" pitchFamily="2" charset="-122"/>
              </a:rPr>
              <a:t>一档多视</a:t>
            </a:r>
          </a:p>
        </p:txBody>
      </p:sp>
      <p:sp>
        <p:nvSpPr>
          <p:cNvPr id="302083" name="Rectangle 3"/>
          <p:cNvSpPr>
            <a:spLocks noGrp="1" noChangeArrowheads="1"/>
          </p:cNvSpPr>
          <p:nvPr>
            <p:ph type="body" idx="1"/>
          </p:nvPr>
        </p:nvSpPr>
        <p:spPr/>
        <p:txBody>
          <a:bodyPr/>
          <a:lstStyle/>
          <a:p>
            <a:pPr eaLnBrk="1" hangingPunct="1"/>
            <a:r>
              <a:rPr lang="zh-CN" altLang="en-US">
                <a:ea typeface="方正楷体简体" pitchFamily="2" charset="-122"/>
              </a:rPr>
              <a:t>上述工作原理如下图所示。</a:t>
            </a:r>
          </a:p>
          <a:p>
            <a:pPr eaLnBrk="1" hangingPunct="1"/>
            <a:endParaRPr lang="en-US" altLang="zh-CN"/>
          </a:p>
        </p:txBody>
      </p:sp>
      <p:pic>
        <p:nvPicPr>
          <p:cNvPr id="302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636838"/>
            <a:ext cx="583247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11.4  </a:t>
            </a:r>
            <a:r>
              <a:rPr lang="zh-CN" altLang="en-US">
                <a:latin typeface="方正大标宋简体" pitchFamily="2" charset="-122"/>
                <a:ea typeface="方正大标宋简体" pitchFamily="2" charset="-122"/>
              </a:rPr>
              <a:t>在视图窗口中显示网页</a:t>
            </a:r>
          </a:p>
        </p:txBody>
      </p:sp>
      <p:sp>
        <p:nvSpPr>
          <p:cNvPr id="303107" name="Rectangle 3"/>
          <p:cNvSpPr>
            <a:spLocks noGrp="1" noChangeArrowheads="1"/>
          </p:cNvSpPr>
          <p:nvPr>
            <p:ph type="body" idx="1"/>
          </p:nvPr>
        </p:nvSpPr>
        <p:spPr/>
        <p:txBody>
          <a:bodyPr/>
          <a:lstStyle/>
          <a:p>
            <a:pPr eaLnBrk="1" hangingPunct="1"/>
            <a:r>
              <a:rPr lang="zh-CN" altLang="en-US">
                <a:ea typeface="方正楷体简体" pitchFamily="2" charset="-122"/>
              </a:rPr>
              <a:t>在文档</a:t>
            </a:r>
            <a:r>
              <a:rPr lang="en-US" altLang="zh-CN">
                <a:ea typeface="方正楷体简体" pitchFamily="2" charset="-122"/>
              </a:rPr>
              <a:t>\</a:t>
            </a:r>
            <a:r>
              <a:rPr lang="zh-CN" altLang="en-US">
                <a:ea typeface="方正楷体简体" pitchFamily="2" charset="-122"/>
              </a:rPr>
              <a:t>视图结构的应用中，</a:t>
            </a:r>
            <a:r>
              <a:rPr lang="en-US" altLang="zh-CN">
                <a:ea typeface="方正楷体简体" pitchFamily="2" charset="-122"/>
              </a:rPr>
              <a:t>MFC</a:t>
            </a:r>
            <a:r>
              <a:rPr lang="zh-CN" altLang="en-US">
                <a:ea typeface="方正楷体简体" pitchFamily="2" charset="-122"/>
              </a:rPr>
              <a:t>中提供了多个视图类供开发者使用。其中，</a:t>
            </a:r>
            <a:r>
              <a:rPr lang="en-US" altLang="zh-CN">
                <a:ea typeface="方正楷体简体" pitchFamily="2" charset="-122"/>
              </a:rPr>
              <a:t>CHtmlView</a:t>
            </a:r>
            <a:r>
              <a:rPr lang="zh-CN" altLang="en-US">
                <a:ea typeface="方正楷体简体" pitchFamily="2" charset="-122"/>
              </a:rPr>
              <a:t>类可以用于在视图窗口中添加网页。</a:t>
            </a:r>
          </a:p>
          <a:p>
            <a:pPr eaLnBrk="1" hangingPunct="1"/>
            <a:r>
              <a:rPr lang="en-US" altLang="zh-CN">
                <a:ea typeface="方正楷体简体" pitchFamily="2" charset="-122"/>
              </a:rPr>
              <a:t>CHtmlView</a:t>
            </a:r>
            <a:r>
              <a:rPr lang="zh-CN" altLang="en-US">
                <a:ea typeface="方正楷体简体" pitchFamily="2" charset="-122"/>
              </a:rPr>
              <a:t>类提供的</a:t>
            </a:r>
            <a:r>
              <a:rPr lang="en-US" altLang="zh-CN">
                <a:ea typeface="方正楷体简体" pitchFamily="2" charset="-122"/>
              </a:rPr>
              <a:t>Navigate2()</a:t>
            </a:r>
            <a:r>
              <a:rPr lang="zh-CN" altLang="en-US">
                <a:ea typeface="方正楷体简体" pitchFamily="2" charset="-122"/>
              </a:rPr>
              <a:t>函数用于浏览网页，该函数的原型如下：</a:t>
            </a:r>
          </a:p>
        </p:txBody>
      </p:sp>
      <p:pic>
        <p:nvPicPr>
          <p:cNvPr id="303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708275"/>
            <a:ext cx="2965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11.4  </a:t>
            </a:r>
            <a:r>
              <a:rPr lang="zh-CN" altLang="en-US">
                <a:latin typeface="方正大标宋简体" pitchFamily="2" charset="-122"/>
                <a:ea typeface="方正大标宋简体" pitchFamily="2" charset="-122"/>
              </a:rPr>
              <a:t>在视图窗口中显示网页</a:t>
            </a:r>
          </a:p>
        </p:txBody>
      </p:sp>
      <p:sp>
        <p:nvSpPr>
          <p:cNvPr id="304131" name="Rectangle 3"/>
          <p:cNvSpPr>
            <a:spLocks noGrp="1" noChangeArrowheads="1"/>
          </p:cNvSpPr>
          <p:nvPr>
            <p:ph type="body" idx="1"/>
          </p:nvPr>
        </p:nvSpPr>
        <p:spPr/>
        <p:txBody>
          <a:bodyPr/>
          <a:lstStyle/>
          <a:p>
            <a:pPr eaLnBrk="1" hangingPunct="1"/>
            <a:r>
              <a:rPr lang="en-US" altLang="zh-CN">
                <a:ea typeface="方正楷体简体" pitchFamily="2" charset="-122"/>
              </a:rPr>
              <a:t>pIDL</a:t>
            </a:r>
            <a:r>
              <a:rPr lang="zh-CN" altLang="en-US">
                <a:ea typeface="方正楷体简体" pitchFamily="2" charset="-122"/>
              </a:rPr>
              <a:t>：表示</a:t>
            </a:r>
            <a:r>
              <a:rPr lang="en-US" altLang="zh-CN">
                <a:ea typeface="方正楷体简体" pitchFamily="2" charset="-122"/>
              </a:rPr>
              <a:t>ITEMIDLIST</a:t>
            </a:r>
            <a:r>
              <a:rPr lang="zh-CN" altLang="en-US">
                <a:ea typeface="方正楷体简体" pitchFamily="2" charset="-122"/>
              </a:rPr>
              <a:t>结构指针。</a:t>
            </a:r>
          </a:p>
          <a:p>
            <a:pPr eaLnBrk="1" hangingPunct="1"/>
            <a:r>
              <a:rPr lang="en-US" altLang="zh-CN">
                <a:ea typeface="方正楷体简体" pitchFamily="2" charset="-122"/>
              </a:rPr>
              <a:t>dwFlags</a:t>
            </a:r>
            <a:r>
              <a:rPr lang="zh-CN" altLang="en-US">
                <a:ea typeface="方正楷体简体" pitchFamily="2" charset="-122"/>
              </a:rPr>
              <a:t>：表示浏览网页的标识。</a:t>
            </a:r>
          </a:p>
          <a:p>
            <a:pPr eaLnBrk="1" hangingPunct="1"/>
            <a:r>
              <a:rPr lang="en-US" altLang="zh-CN">
                <a:ea typeface="方正楷体简体" pitchFamily="2" charset="-122"/>
              </a:rPr>
              <a:t>lpszTargetFrameName</a:t>
            </a:r>
            <a:r>
              <a:rPr lang="zh-CN" altLang="en-US">
                <a:ea typeface="方正楷体简体" pitchFamily="2" charset="-122"/>
              </a:rPr>
              <a:t>：字符串指针，表示显示资源的框架名称，默认为</a:t>
            </a:r>
            <a:r>
              <a:rPr lang="en-US" altLang="zh-CN">
                <a:ea typeface="方正楷体简体" pitchFamily="2" charset="-122"/>
              </a:rPr>
              <a:t>NULL</a:t>
            </a:r>
            <a:r>
              <a:rPr lang="zh-CN" altLang="en-US">
                <a:ea typeface="方正楷体简体" pitchFamily="2" charset="-122"/>
              </a:rPr>
              <a:t>。</a:t>
            </a:r>
          </a:p>
          <a:p>
            <a:pPr eaLnBrk="1" hangingPunct="1"/>
            <a:r>
              <a:rPr lang="en-US" altLang="zh-CN">
                <a:ea typeface="方正楷体简体" pitchFamily="2" charset="-122"/>
              </a:rPr>
              <a:t>lpszURL</a:t>
            </a:r>
            <a:r>
              <a:rPr lang="zh-CN" altLang="en-US">
                <a:ea typeface="方正楷体简体" pitchFamily="2" charset="-122"/>
              </a:rPr>
              <a:t>：字符串指针，表示一个</a:t>
            </a:r>
            <a:r>
              <a:rPr lang="en-US" altLang="zh-CN">
                <a:ea typeface="方正楷体简体" pitchFamily="2" charset="-122"/>
              </a:rPr>
              <a:t>URL</a:t>
            </a:r>
            <a:r>
              <a:rPr lang="zh-CN" altLang="en-US">
                <a:ea typeface="方正楷体简体" pitchFamily="2" charset="-122"/>
              </a:rPr>
              <a:t>。</a:t>
            </a:r>
          </a:p>
          <a:p>
            <a:pPr eaLnBrk="1" hangingPunct="1"/>
            <a:r>
              <a:rPr lang="en-US" altLang="zh-CN">
                <a:ea typeface="方正楷体简体" pitchFamily="2" charset="-122"/>
              </a:rPr>
              <a:t>lpszHeaders</a:t>
            </a:r>
            <a:r>
              <a:rPr lang="zh-CN" altLang="en-US">
                <a:ea typeface="方正楷体简体" pitchFamily="2" charset="-122"/>
              </a:rPr>
              <a:t>：表示发送到</a:t>
            </a:r>
            <a:r>
              <a:rPr lang="en-US" altLang="zh-CN">
                <a:ea typeface="方正楷体简体" pitchFamily="2" charset="-122"/>
              </a:rPr>
              <a:t>HTTP</a:t>
            </a:r>
            <a:r>
              <a:rPr lang="zh-CN" altLang="en-US">
                <a:ea typeface="方正楷体简体" pitchFamily="2" charset="-122"/>
              </a:rPr>
              <a:t>服务器的标题。这些标题被添加到默认</a:t>
            </a:r>
            <a:r>
              <a:rPr lang="en-US" altLang="zh-CN">
                <a:ea typeface="方正楷体简体" pitchFamily="2" charset="-122"/>
              </a:rPr>
              <a:t>IE</a:t>
            </a:r>
            <a:r>
              <a:rPr lang="zh-CN" altLang="en-US">
                <a:ea typeface="方正楷体简体" pitchFamily="2" charset="-122"/>
              </a:rPr>
              <a:t>浏览器的标题中。如果</a:t>
            </a:r>
            <a:r>
              <a:rPr lang="en-US" altLang="zh-CN">
                <a:ea typeface="方正楷体简体" pitchFamily="2" charset="-122"/>
              </a:rPr>
              <a:t>lpszURL</a:t>
            </a:r>
            <a:r>
              <a:rPr lang="zh-CN" altLang="en-US">
                <a:ea typeface="方正楷体简体" pitchFamily="2" charset="-122"/>
              </a:rPr>
              <a:t>不表示一个</a:t>
            </a:r>
            <a:r>
              <a:rPr lang="en-US" altLang="zh-CN">
                <a:ea typeface="方正楷体简体" pitchFamily="2" charset="-122"/>
              </a:rPr>
              <a:t>HTTPURL</a:t>
            </a:r>
            <a:r>
              <a:rPr lang="zh-CN" altLang="en-US">
                <a:ea typeface="方正楷体简体" pitchFamily="2" charset="-122"/>
              </a:rPr>
              <a:t>，该参数将被忽略。</a:t>
            </a:r>
          </a:p>
          <a:p>
            <a:pPr eaLnBrk="1" hangingPunct="1"/>
            <a:r>
              <a:rPr lang="en-US" altLang="zh-CN">
                <a:ea typeface="方正楷体简体" pitchFamily="2" charset="-122"/>
              </a:rPr>
              <a:t>lpvPostData</a:t>
            </a:r>
            <a:r>
              <a:rPr lang="zh-CN" altLang="en-US">
                <a:ea typeface="方正楷体简体" pitchFamily="2" charset="-122"/>
              </a:rPr>
              <a:t>：表示使用</a:t>
            </a:r>
            <a:r>
              <a:rPr lang="en-US" altLang="zh-CN">
                <a:ea typeface="方正楷体简体" pitchFamily="2" charset="-122"/>
              </a:rPr>
              <a:t>HTTP</a:t>
            </a:r>
            <a:r>
              <a:rPr lang="zh-CN" altLang="en-US">
                <a:ea typeface="方正楷体简体" pitchFamily="2" charset="-122"/>
              </a:rPr>
              <a:t>提交事物时发送的数据，类型为无符号指针。</a:t>
            </a:r>
          </a:p>
          <a:p>
            <a:pPr eaLnBrk="1" hangingPunct="1"/>
            <a:r>
              <a:rPr lang="en-US" altLang="zh-CN">
                <a:ea typeface="方正楷体简体" pitchFamily="2" charset="-122"/>
              </a:rPr>
              <a:t>dwPostDataLen</a:t>
            </a:r>
            <a:r>
              <a:rPr lang="zh-CN" altLang="en-US">
                <a:ea typeface="方正楷体简体" pitchFamily="2" charset="-122"/>
              </a:rPr>
              <a:t>：表示</a:t>
            </a:r>
            <a:r>
              <a:rPr lang="en-US" altLang="zh-CN">
                <a:ea typeface="方正楷体简体" pitchFamily="2" charset="-122"/>
              </a:rPr>
              <a:t>lpPostData</a:t>
            </a:r>
            <a:r>
              <a:rPr lang="zh-CN" altLang="en-US">
                <a:ea typeface="方正楷体简体" pitchFamily="2" charset="-122"/>
              </a:rPr>
              <a:t>参数的长度。</a:t>
            </a:r>
          </a:p>
          <a:p>
            <a:pPr eaLnBrk="1" hangingPunct="1"/>
            <a:r>
              <a:rPr lang="en-US" altLang="zh-CN">
                <a:ea typeface="方正楷体简体" pitchFamily="2" charset="-122"/>
              </a:rPr>
              <a:t>baPostedData</a:t>
            </a:r>
            <a:r>
              <a:rPr lang="zh-CN" altLang="en-US">
                <a:ea typeface="方正楷体简体" pitchFamily="2" charset="-122"/>
              </a:rPr>
              <a:t>：表示使用</a:t>
            </a:r>
            <a:r>
              <a:rPr lang="en-US" altLang="zh-CN">
                <a:ea typeface="方正楷体简体" pitchFamily="2" charset="-122"/>
              </a:rPr>
              <a:t>HTTP</a:t>
            </a:r>
            <a:r>
              <a:rPr lang="zh-CN" altLang="en-US">
                <a:ea typeface="方正楷体简体" pitchFamily="2" charset="-122"/>
              </a:rPr>
              <a:t>提交事物时发送的数据，类型为</a:t>
            </a:r>
            <a:r>
              <a:rPr lang="en-US" altLang="zh-CN">
                <a:ea typeface="方正楷体简体" pitchFamily="2" charset="-122"/>
              </a:rPr>
              <a:t>CByteArray</a:t>
            </a:r>
            <a:r>
              <a:rPr lang="zh-CN" altLang="en-US">
                <a:ea typeface="方正楷体简体" pitchFamily="2" charset="-122"/>
              </a:rPr>
              <a:t>。</a:t>
            </a:r>
          </a:p>
          <a:p>
            <a:pPr eaLnBrk="1" hangingPunct="1"/>
            <a:endParaRPr lang="en-US" altLang="zh-CN"/>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spcBef>
                <a:spcPts val="3000"/>
              </a:spcBef>
              <a:spcAft>
                <a:spcPts val="3000"/>
              </a:spcAft>
            </a:pPr>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12</a:t>
            </a:r>
            <a:r>
              <a:rPr lang="zh-CN" altLang="en-US">
                <a:latin typeface="方正大标宋简体" pitchFamily="2" charset="-122"/>
                <a:ea typeface="方正大标宋简体" pitchFamily="2" charset="-122"/>
              </a:rPr>
              <a:t>章  数据库编程</a:t>
            </a:r>
          </a:p>
        </p:txBody>
      </p:sp>
      <p:sp>
        <p:nvSpPr>
          <p:cNvPr id="305155" name="Rectangle 3"/>
          <p:cNvSpPr>
            <a:spLocks noGrp="1" noChangeArrowheads="1"/>
          </p:cNvSpPr>
          <p:nvPr>
            <p:ph type="body" idx="1"/>
          </p:nvPr>
        </p:nvSpPr>
        <p:spPr/>
        <p:txBody>
          <a:bodyPr/>
          <a:lstStyle/>
          <a:p>
            <a:pPr eaLnBrk="1" hangingPunct="1"/>
            <a:r>
              <a:rPr lang="zh-CN" altLang="en-US">
                <a:ea typeface="方正楷体简体" pitchFamily="2" charset="-122"/>
              </a:rPr>
              <a:t>数据库技术是当今世界范围内最为热门的一大技术。通常情况下，数据库是网络计算的后台支柱。因此，数据库技术无论在现在还是在将来都是一门不可或缺的商业应用技术。运用</a:t>
            </a:r>
            <a:r>
              <a:rPr lang="en-US" altLang="zh-CN">
                <a:ea typeface="方正楷体简体" pitchFamily="2" charset="-122"/>
              </a:rPr>
              <a:t>Visual C++</a:t>
            </a:r>
            <a:r>
              <a:rPr lang="zh-CN" altLang="en-US">
                <a:ea typeface="方正楷体简体" pitchFamily="2" charset="-122"/>
              </a:rPr>
              <a:t>中的数据库编程，可以方便地管理数据库中的数据。本章向读者介绍数据库编程技术，内容包括数据库基础、</a:t>
            </a:r>
            <a:r>
              <a:rPr lang="en-US" altLang="zh-CN">
                <a:ea typeface="方正楷体简体" pitchFamily="2" charset="-122"/>
              </a:rPr>
              <a:t>ODBC</a:t>
            </a:r>
            <a:r>
              <a:rPr lang="zh-CN" altLang="en-US">
                <a:ea typeface="方正楷体简体" pitchFamily="2" charset="-122"/>
              </a:rPr>
              <a:t>数据库编程、</a:t>
            </a:r>
            <a:r>
              <a:rPr lang="en-US" altLang="zh-CN">
                <a:ea typeface="方正楷体简体" pitchFamily="2" charset="-122"/>
              </a:rPr>
              <a:t>ADO</a:t>
            </a:r>
            <a:r>
              <a:rPr lang="zh-CN" altLang="en-US">
                <a:ea typeface="方正楷体简体" pitchFamily="2" charset="-122"/>
              </a:rPr>
              <a:t>数据库编程。</a:t>
            </a:r>
          </a:p>
          <a:p>
            <a:pPr eaLnBrk="1" hangingPunct="1"/>
            <a:r>
              <a:rPr lang="zh-CN" altLang="en-US">
                <a:ea typeface="方正楷体简体" pitchFamily="2" charset="-122"/>
              </a:rPr>
              <a:t>通过本章的学习，读者可以熟练地使用数据库编程技术管理数据库中的数据。</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12.1  </a:t>
            </a:r>
            <a:r>
              <a:rPr lang="zh-CN" altLang="en-US">
                <a:latin typeface="方正大标宋简体" pitchFamily="2" charset="-122"/>
                <a:ea typeface="方正大标宋简体" pitchFamily="2" charset="-122"/>
              </a:rPr>
              <a:t>数据库基础</a:t>
            </a:r>
          </a:p>
        </p:txBody>
      </p:sp>
      <p:sp>
        <p:nvSpPr>
          <p:cNvPr id="306179" name="Rectangle 3"/>
          <p:cNvSpPr>
            <a:spLocks noGrp="1" noChangeArrowheads="1"/>
          </p:cNvSpPr>
          <p:nvPr>
            <p:ph type="body" idx="1"/>
          </p:nvPr>
        </p:nvSpPr>
        <p:spPr/>
        <p:txBody>
          <a:bodyPr/>
          <a:lstStyle/>
          <a:p>
            <a:pPr eaLnBrk="1" hangingPunct="1"/>
            <a:r>
              <a:rPr lang="zh-CN" altLang="en-US">
                <a:ea typeface="方正楷体简体" pitchFamily="2" charset="-122"/>
              </a:rPr>
              <a:t>掌握数据库技术，需要了解与数据库技术相关的</a:t>
            </a:r>
            <a:r>
              <a:rPr lang="en-US" altLang="zh-CN">
                <a:ea typeface="方正楷体简体" pitchFamily="2" charset="-122"/>
              </a:rPr>
              <a:t>4</a:t>
            </a:r>
            <a:r>
              <a:rPr lang="zh-CN" altLang="en-US">
                <a:ea typeface="方正楷体简体" pitchFamily="2" charset="-122"/>
              </a:rPr>
              <a:t>个基本概念：数据、数据库、数据库管理系统和数据库系统。</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．数据</a:t>
            </a:r>
          </a:p>
        </p:txBody>
      </p:sp>
      <p:sp>
        <p:nvSpPr>
          <p:cNvPr id="307203" name="Rectangle 3"/>
          <p:cNvSpPr>
            <a:spLocks noGrp="1" noChangeArrowheads="1"/>
          </p:cNvSpPr>
          <p:nvPr>
            <p:ph type="body" idx="1"/>
          </p:nvPr>
        </p:nvSpPr>
        <p:spPr/>
        <p:txBody>
          <a:bodyPr/>
          <a:lstStyle/>
          <a:p>
            <a:pPr eaLnBrk="1" hangingPunct="1"/>
            <a:r>
              <a:rPr lang="zh-CN" altLang="en-US">
                <a:ea typeface="方正楷体简体" pitchFamily="2" charset="-122"/>
              </a:rPr>
              <a:t>所谓数据，就是描述事物的符号。在人类的日常生活中，数据无所不在。数字、字母、文字、图片、声音等都是数据。在</a:t>
            </a:r>
            <a:r>
              <a:rPr lang="en-US" altLang="zh-CN">
                <a:ea typeface="方正楷体简体" pitchFamily="2" charset="-122"/>
              </a:rPr>
              <a:t>Visual C++</a:t>
            </a:r>
            <a:r>
              <a:rPr lang="zh-CN" altLang="en-US">
                <a:ea typeface="方正楷体简体" pitchFamily="2" charset="-122"/>
              </a:rPr>
              <a:t>中，各种变量、常量都是数据。</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．数据库</a:t>
            </a:r>
          </a:p>
        </p:txBody>
      </p:sp>
      <p:sp>
        <p:nvSpPr>
          <p:cNvPr id="308227" name="Rectangle 3"/>
          <p:cNvSpPr>
            <a:spLocks noGrp="1" noChangeArrowheads="1"/>
          </p:cNvSpPr>
          <p:nvPr>
            <p:ph type="body" idx="1"/>
          </p:nvPr>
        </p:nvSpPr>
        <p:spPr/>
        <p:txBody>
          <a:bodyPr/>
          <a:lstStyle/>
          <a:p>
            <a:pPr eaLnBrk="1" hangingPunct="1"/>
            <a:r>
              <a:rPr lang="zh-CN" altLang="en-US">
                <a:ea typeface="方正楷体简体" pitchFamily="2" charset="-122"/>
              </a:rPr>
              <a:t>数据库，顾名思义，就是用于存储数据的地方。在计算机中，数据以一定的格式和规则存放在存储设备上。另外，在计算机中，数据库是数据和数据对象的集合。所谓数据对象，就是指的表（</a:t>
            </a:r>
            <a:r>
              <a:rPr lang="en-US" altLang="zh-CN">
                <a:ea typeface="方正楷体简体" pitchFamily="2" charset="-122"/>
              </a:rPr>
              <a:t>Table</a:t>
            </a:r>
            <a:r>
              <a:rPr lang="zh-CN" altLang="en-US">
                <a:ea typeface="方正楷体简体" pitchFamily="2" charset="-122"/>
              </a:rPr>
              <a:t>）、视图（</a:t>
            </a:r>
            <a:r>
              <a:rPr lang="en-US" altLang="zh-CN">
                <a:ea typeface="方正楷体简体" pitchFamily="2" charset="-122"/>
              </a:rPr>
              <a:t>View</a:t>
            </a:r>
            <a:r>
              <a:rPr lang="zh-CN" altLang="en-US">
                <a:ea typeface="方正楷体简体" pitchFamily="2" charset="-122"/>
              </a:rPr>
              <a:t>）、存储过程（</a:t>
            </a:r>
            <a:r>
              <a:rPr lang="en-US" altLang="zh-CN">
                <a:ea typeface="方正楷体简体" pitchFamily="2" charset="-122"/>
              </a:rPr>
              <a:t>Stored Procedure</a:t>
            </a:r>
            <a:r>
              <a:rPr lang="zh-CN" altLang="en-US">
                <a:ea typeface="方正楷体简体" pitchFamily="2" charset="-122"/>
              </a:rPr>
              <a:t>）、触发器（</a:t>
            </a:r>
            <a:r>
              <a:rPr lang="en-US" altLang="zh-CN">
                <a:ea typeface="方正楷体简体" pitchFamily="2" charset="-122"/>
              </a:rPr>
              <a:t>Trigger</a:t>
            </a:r>
            <a:r>
              <a:rPr lang="zh-CN" altLang="en-US">
                <a:ea typeface="方正楷体简体" pitchFamily="2" charset="-122"/>
              </a:rPr>
              <a:t>）等。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1.1  Visual C++ 6.0</a:t>
            </a:r>
            <a:r>
              <a:rPr lang="zh-CN" altLang="en-US">
                <a:latin typeface="方正大标宋简体" pitchFamily="2" charset="-122"/>
                <a:ea typeface="方正大标宋简体" pitchFamily="2" charset="-122"/>
              </a:rPr>
              <a:t>概述</a:t>
            </a:r>
          </a:p>
        </p:txBody>
      </p:sp>
      <p:sp>
        <p:nvSpPr>
          <p:cNvPr id="5123" name="Rectangle 3"/>
          <p:cNvSpPr>
            <a:spLocks noGrp="1" noChangeArrowheads="1"/>
          </p:cNvSpPr>
          <p:nvPr>
            <p:ph type="body" idx="1"/>
          </p:nvPr>
        </p:nvSpPr>
        <p:spPr/>
        <p:txBody>
          <a:bodyPr/>
          <a:lstStyle/>
          <a:p>
            <a:pPr eaLnBrk="1" hangingPunct="1"/>
            <a:r>
              <a:rPr lang="en-US" altLang="zh-CN">
                <a:ea typeface="方正楷体简体" pitchFamily="2" charset="-122"/>
              </a:rPr>
              <a:t>Visual C++</a:t>
            </a:r>
            <a:r>
              <a:rPr lang="zh-CN" altLang="en-US">
                <a:ea typeface="方正楷体简体" pitchFamily="2" charset="-122"/>
              </a:rPr>
              <a:t>是一种</a:t>
            </a:r>
            <a:r>
              <a:rPr lang="en-US" altLang="zh-CN">
                <a:ea typeface="方正楷体简体" pitchFamily="2" charset="-122"/>
              </a:rPr>
              <a:t>C/C++</a:t>
            </a:r>
            <a:r>
              <a:rPr lang="zh-CN" altLang="en-US">
                <a:ea typeface="方正楷体简体" pitchFamily="2" charset="-122"/>
              </a:rPr>
              <a:t>语言的集成开发环境（</a:t>
            </a:r>
            <a:r>
              <a:rPr lang="en-US" altLang="zh-CN">
                <a:ea typeface="方正楷体简体" pitchFamily="2" charset="-122"/>
              </a:rPr>
              <a:t>IDE</a:t>
            </a:r>
            <a:r>
              <a:rPr lang="zh-CN" altLang="en-US">
                <a:ea typeface="方正楷体简体" pitchFamily="2" charset="-122"/>
              </a:rPr>
              <a:t>）。当最初还处于</a:t>
            </a:r>
            <a:r>
              <a:rPr lang="en-US" altLang="zh-CN">
                <a:ea typeface="方正楷体简体" pitchFamily="2" charset="-122"/>
              </a:rPr>
              <a:t>DOS</a:t>
            </a:r>
            <a:r>
              <a:rPr lang="zh-CN" altLang="en-US">
                <a:ea typeface="方正楷体简体" pitchFamily="2" charset="-122"/>
              </a:rPr>
              <a:t>时代的</a:t>
            </a:r>
            <a:r>
              <a:rPr lang="en-US" altLang="zh-CN">
                <a:ea typeface="方正楷体简体" pitchFamily="2" charset="-122"/>
              </a:rPr>
              <a:t>Borland</a:t>
            </a:r>
            <a:r>
              <a:rPr lang="zh-CN" altLang="en-US">
                <a:ea typeface="方正楷体简体" pitchFamily="2" charset="-122"/>
              </a:rPr>
              <a:t>公司推出了</a:t>
            </a:r>
            <a:r>
              <a:rPr lang="en-US" altLang="zh-CN">
                <a:ea typeface="方正楷体简体" pitchFamily="2" charset="-122"/>
              </a:rPr>
              <a:t>Turbo Pascal</a:t>
            </a:r>
            <a:r>
              <a:rPr lang="zh-CN" altLang="en-US">
                <a:ea typeface="方正楷体简体" pitchFamily="2" charset="-122"/>
              </a:rPr>
              <a:t>和</a:t>
            </a:r>
            <a:r>
              <a:rPr lang="en-US" altLang="zh-CN">
                <a:ea typeface="方正楷体简体" pitchFamily="2" charset="-122"/>
              </a:rPr>
              <a:t>Turbo C</a:t>
            </a:r>
            <a:r>
              <a:rPr lang="zh-CN" altLang="en-US">
                <a:ea typeface="方正楷体简体" pitchFamily="2" charset="-122"/>
              </a:rPr>
              <a:t>，让程序员感受到了把编译器和编辑器集成在一起使用时的方便。</a:t>
            </a:r>
            <a:r>
              <a:rPr lang="en-US" altLang="zh-CN">
                <a:ea typeface="方正楷体简体" pitchFamily="2" charset="-122"/>
              </a:rPr>
              <a:t>Microsoft</a:t>
            </a:r>
            <a:r>
              <a:rPr lang="zh-CN" altLang="en-US">
                <a:ea typeface="方正楷体简体" pitchFamily="2" charset="-122"/>
              </a:rPr>
              <a:t>公司也看到了这一点，于是，两个公司开始合作，推出了</a:t>
            </a:r>
            <a:r>
              <a:rPr lang="en-US" altLang="zh-CN">
                <a:ea typeface="方正楷体简体" pitchFamily="2" charset="-122"/>
              </a:rPr>
              <a:t>Quick C</a:t>
            </a:r>
            <a:r>
              <a:rPr lang="zh-CN" altLang="en-US">
                <a:ea typeface="方正楷体简体" pitchFamily="2" charset="-122"/>
              </a:rPr>
              <a:t>和</a:t>
            </a:r>
            <a:r>
              <a:rPr lang="en-US" altLang="zh-CN">
                <a:ea typeface="方正楷体简体" pitchFamily="2" charset="-122"/>
              </a:rPr>
              <a:t>Microsoft</a:t>
            </a:r>
            <a:r>
              <a:rPr lang="en-US" altLang="zh-CN">
                <a:solidFill>
                  <a:srgbClr val="FF0000"/>
                </a:solidFill>
                <a:ea typeface="方正楷体简体" pitchFamily="2" charset="-122"/>
              </a:rPr>
              <a:t> </a:t>
            </a:r>
            <a:r>
              <a:rPr lang="en-US" altLang="zh-CN">
                <a:ea typeface="方正楷体简体" pitchFamily="2" charset="-122"/>
              </a:rPr>
              <a:t>C/C++</a:t>
            </a:r>
            <a:r>
              <a:rPr lang="zh-CN" altLang="en-US">
                <a:ea typeface="方正楷体简体" pitchFamily="2" charset="-122"/>
              </a:rPr>
              <a:t>等多个</a:t>
            </a:r>
            <a:r>
              <a:rPr lang="en-US" altLang="zh-CN">
                <a:ea typeface="方正楷体简体" pitchFamily="2" charset="-122"/>
              </a:rPr>
              <a:t>DOS</a:t>
            </a:r>
            <a:r>
              <a:rPr lang="zh-CN" altLang="en-US">
                <a:ea typeface="方正楷体简体" pitchFamily="2" charset="-122"/>
              </a:rPr>
              <a:t>版本的</a:t>
            </a:r>
            <a:r>
              <a:rPr lang="en-US" altLang="zh-CN">
                <a:ea typeface="方正楷体简体" pitchFamily="2" charset="-122"/>
              </a:rPr>
              <a:t>C/C++</a:t>
            </a:r>
            <a:r>
              <a:rPr lang="zh-CN" altLang="en-US">
                <a:ea typeface="方正楷体简体" pitchFamily="2" charset="-122"/>
              </a:rPr>
              <a:t>集成开发环境。</a:t>
            </a:r>
          </a:p>
          <a:p>
            <a:pPr eaLnBrk="1" hangingPunct="1"/>
            <a:r>
              <a:rPr lang="zh-CN" altLang="en-US">
                <a:ea typeface="方正楷体简体" pitchFamily="2" charset="-122"/>
              </a:rPr>
              <a:t>随着</a:t>
            </a:r>
            <a:r>
              <a:rPr lang="en-US" altLang="zh-CN">
                <a:ea typeface="方正楷体简体" pitchFamily="2" charset="-122"/>
              </a:rPr>
              <a:t>Windows</a:t>
            </a:r>
            <a:r>
              <a:rPr lang="zh-CN" altLang="en-US">
                <a:ea typeface="方正楷体简体" pitchFamily="2" charset="-122"/>
              </a:rPr>
              <a:t>的不断成熟，于是</a:t>
            </a:r>
            <a:r>
              <a:rPr lang="en-US" altLang="zh-CN">
                <a:ea typeface="方正楷体简体" pitchFamily="2" charset="-122"/>
              </a:rPr>
              <a:t>Microsoft</a:t>
            </a:r>
            <a:r>
              <a:rPr lang="zh-CN" altLang="en-US">
                <a:ea typeface="方正楷体简体" pitchFamily="2" charset="-122"/>
              </a:rPr>
              <a:t>开始开发</a:t>
            </a:r>
            <a:r>
              <a:rPr lang="en-US" altLang="zh-CN">
                <a:ea typeface="方正楷体简体" pitchFamily="2" charset="-122"/>
              </a:rPr>
              <a:t>Windows</a:t>
            </a:r>
            <a:r>
              <a:rPr lang="zh-CN" altLang="en-US">
                <a:ea typeface="方正楷体简体" pitchFamily="2" charset="-122"/>
              </a:rPr>
              <a:t>下的</a:t>
            </a:r>
            <a:r>
              <a:rPr lang="en-US" altLang="zh-CN">
                <a:ea typeface="方正楷体简体" pitchFamily="2" charset="-122"/>
              </a:rPr>
              <a:t>Visual C++</a:t>
            </a:r>
            <a:r>
              <a:rPr lang="zh-CN" altLang="en-US">
                <a:ea typeface="方正楷体简体" pitchFamily="2" charset="-122"/>
              </a:rPr>
              <a:t>。经过多次版本的修订与更新，现在大多数程序员使用的是</a:t>
            </a:r>
            <a:r>
              <a:rPr lang="en-US" altLang="zh-CN">
                <a:ea typeface="方正楷体简体" pitchFamily="2" charset="-122"/>
              </a:rPr>
              <a:t>Visual C++ 6.0</a:t>
            </a:r>
            <a:r>
              <a:rPr lang="zh-CN" altLang="en-US">
                <a:ea typeface="方正楷体简体" pitchFamily="2" charset="-122"/>
              </a:rPr>
              <a:t>版本。</a:t>
            </a:r>
          </a:p>
          <a:p>
            <a:pPr eaLnBrk="1" hangingPunct="1"/>
            <a:r>
              <a:rPr lang="en-US" altLang="zh-CN">
                <a:ea typeface="方正楷体简体" pitchFamily="2" charset="-122"/>
              </a:rPr>
              <a:t>Visual C++</a:t>
            </a:r>
            <a:r>
              <a:rPr lang="zh-CN" altLang="en-US">
                <a:ea typeface="方正楷体简体" pitchFamily="2" charset="-122"/>
              </a:rPr>
              <a:t>是一个可视化的</a:t>
            </a:r>
            <a:r>
              <a:rPr lang="en-US" altLang="zh-CN">
                <a:ea typeface="方正楷体简体" pitchFamily="2" charset="-122"/>
              </a:rPr>
              <a:t>C++</a:t>
            </a:r>
            <a:r>
              <a:rPr lang="zh-CN" altLang="en-US">
                <a:ea typeface="方正楷体简体" pitchFamily="2" charset="-122"/>
              </a:rPr>
              <a:t>的集成开发环境。在使用</a:t>
            </a:r>
            <a:r>
              <a:rPr lang="en-US" altLang="zh-CN">
                <a:ea typeface="方正楷体简体" pitchFamily="2" charset="-122"/>
              </a:rPr>
              <a:t>Visual C++</a:t>
            </a:r>
            <a:r>
              <a:rPr lang="zh-CN" altLang="en-US">
                <a:ea typeface="方正楷体简体" pitchFamily="2" charset="-122"/>
              </a:rPr>
              <a:t>时，开发人员可以通过鼠标拖动方便地设计程序的界面，相应的代码系统会自动生成。</a:t>
            </a:r>
            <a:r>
              <a:rPr lang="en-US" altLang="zh-CN">
                <a:ea typeface="方正楷体简体" pitchFamily="2" charset="-122"/>
              </a:rPr>
              <a:t>MFC</a:t>
            </a:r>
            <a:r>
              <a:rPr lang="zh-CN" altLang="en-US">
                <a:ea typeface="方正楷体简体" pitchFamily="2" charset="-122"/>
              </a:rPr>
              <a:t>（</a:t>
            </a:r>
            <a:r>
              <a:rPr lang="en-US" altLang="zh-CN">
                <a:ea typeface="方正楷体简体" pitchFamily="2" charset="-122"/>
              </a:rPr>
              <a:t>Microsoft Fundermental Classes</a:t>
            </a:r>
            <a:r>
              <a:rPr lang="zh-CN" altLang="en-US">
                <a:ea typeface="方正楷体简体" pitchFamily="2" charset="-122"/>
              </a:rPr>
              <a:t>）是微软提供的</a:t>
            </a:r>
            <a:r>
              <a:rPr lang="en-US" altLang="zh-CN">
                <a:ea typeface="方正楷体简体" pitchFamily="2" charset="-122"/>
              </a:rPr>
              <a:t>Visual C++</a:t>
            </a:r>
            <a:r>
              <a:rPr lang="zh-CN" altLang="en-US">
                <a:ea typeface="方正楷体简体" pitchFamily="2" charset="-122"/>
              </a:rPr>
              <a:t>可以调用的类库，其中封装了开发人员常用的类。使用</a:t>
            </a:r>
            <a:r>
              <a:rPr lang="en-US" altLang="zh-CN">
                <a:ea typeface="方正楷体简体" pitchFamily="2" charset="-122"/>
              </a:rPr>
              <a:t>MFC</a:t>
            </a:r>
            <a:r>
              <a:rPr lang="zh-CN" altLang="en-US">
                <a:ea typeface="方正楷体简体" pitchFamily="2" charset="-122"/>
              </a:rPr>
              <a:t>可以大大提高编程人员的工作效率。</a:t>
            </a:r>
            <a:endParaRPr lang="zh-CN" altLang="en-US">
              <a:solidFill>
                <a:srgbClr val="FF0000"/>
              </a:solidFill>
              <a:ea typeface="方正楷体简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2.2.4  </a:t>
            </a:r>
            <a:r>
              <a:rPr lang="zh-CN" altLang="en-US">
                <a:latin typeface="方正大标宋简体" pitchFamily="2" charset="-122"/>
                <a:ea typeface="方正大标宋简体" pitchFamily="2" charset="-122"/>
              </a:rPr>
              <a:t>消息映射表</a:t>
            </a:r>
          </a:p>
        </p:txBody>
      </p:sp>
      <p:sp>
        <p:nvSpPr>
          <p:cNvPr id="32771" name="Rectangle 3"/>
          <p:cNvSpPr>
            <a:spLocks noGrp="1" noChangeArrowheads="1"/>
          </p:cNvSpPr>
          <p:nvPr>
            <p:ph type="body" idx="1"/>
          </p:nvPr>
        </p:nvSpPr>
        <p:spPr/>
        <p:txBody>
          <a:bodyPr/>
          <a:lstStyle/>
          <a:p>
            <a:pPr eaLnBrk="1" hangingPunct="1"/>
            <a:r>
              <a:rPr lang="zh-CN" altLang="en-US">
                <a:ea typeface="方正楷体简体" pitchFamily="2" charset="-122"/>
              </a:rPr>
              <a:t>当</a:t>
            </a:r>
            <a:r>
              <a:rPr lang="en-US" altLang="zh-CN">
                <a:ea typeface="方正楷体简体" pitchFamily="2" charset="-122"/>
              </a:rPr>
              <a:t>MFC</a:t>
            </a:r>
            <a:r>
              <a:rPr lang="zh-CN" altLang="en-US">
                <a:ea typeface="方正楷体简体" pitchFamily="2" charset="-122"/>
              </a:rPr>
              <a:t>应用程序类中的</a:t>
            </a:r>
            <a:r>
              <a:rPr lang="en-US" altLang="zh-CN">
                <a:ea typeface="方正楷体简体" pitchFamily="2" charset="-122"/>
              </a:rPr>
              <a:t>Run()</a:t>
            </a:r>
            <a:r>
              <a:rPr lang="zh-CN" altLang="en-US">
                <a:ea typeface="方正楷体简体" pitchFamily="2" charset="-122"/>
              </a:rPr>
              <a:t>函数把消息交给主窗口的窗口函数后，窗口函数将如何处理这些消息。在</a:t>
            </a:r>
            <a:r>
              <a:rPr lang="en-US" altLang="zh-CN">
                <a:ea typeface="方正楷体简体" pitchFamily="2" charset="-122"/>
              </a:rPr>
              <a:t>Win32</a:t>
            </a:r>
            <a:r>
              <a:rPr lang="zh-CN" altLang="en-US">
                <a:ea typeface="方正楷体简体" pitchFamily="2" charset="-122"/>
              </a:rPr>
              <a:t>程序中，处理窗口消息的窗口函数</a:t>
            </a:r>
            <a:r>
              <a:rPr lang="en-US" altLang="zh-CN">
                <a:ea typeface="方正楷体简体" pitchFamily="2" charset="-122"/>
              </a:rPr>
              <a:t>WinProc()</a:t>
            </a:r>
            <a:r>
              <a:rPr lang="zh-CN" altLang="en-US">
                <a:ea typeface="方正楷体简体" pitchFamily="2" charset="-122"/>
              </a:rPr>
              <a:t>函数通过</a:t>
            </a:r>
            <a:r>
              <a:rPr lang="en-US" altLang="zh-CN">
                <a:ea typeface="方正楷体简体" pitchFamily="2" charset="-122"/>
              </a:rPr>
              <a:t>switch~case</a:t>
            </a:r>
            <a:r>
              <a:rPr lang="zh-CN" altLang="en-US">
                <a:ea typeface="方正楷体简体" pitchFamily="2" charset="-122"/>
              </a:rPr>
              <a:t>结构对消息进行判断并分别进行处理。但在</a:t>
            </a:r>
            <a:r>
              <a:rPr lang="en-US" altLang="zh-CN">
                <a:ea typeface="方正楷体简体" pitchFamily="2" charset="-122"/>
              </a:rPr>
              <a:t>MFC</a:t>
            </a:r>
            <a:r>
              <a:rPr lang="zh-CN" altLang="en-US">
                <a:ea typeface="方正楷体简体" pitchFamily="2" charset="-122"/>
              </a:rPr>
              <a:t>应用程序的主窗口类对消息的处理并没有沿袭</a:t>
            </a:r>
            <a:r>
              <a:rPr lang="en-US" altLang="zh-CN">
                <a:ea typeface="方正楷体简体" pitchFamily="2" charset="-122"/>
              </a:rPr>
              <a:t>Win32</a:t>
            </a:r>
            <a:r>
              <a:rPr lang="zh-CN" altLang="en-US">
                <a:ea typeface="方正楷体简体" pitchFamily="2" charset="-122"/>
              </a:rPr>
              <a:t>程序的做法。</a:t>
            </a:r>
          </a:p>
          <a:p>
            <a:pPr eaLnBrk="1" hangingPunct="1"/>
            <a:r>
              <a:rPr lang="en-US" altLang="zh-CN">
                <a:ea typeface="方正楷体简体" pitchFamily="2" charset="-122"/>
              </a:rPr>
              <a:t>MFC</a:t>
            </a:r>
            <a:r>
              <a:rPr lang="zh-CN" altLang="en-US">
                <a:ea typeface="方正楷体简体" pitchFamily="2" charset="-122"/>
              </a:rPr>
              <a:t>应用程序中进行消息处理，是为每一个要处理的消息添加一个消息处理函数。这种定义消息和消息处理函数的对照表，称为消息映射表。</a:t>
            </a:r>
            <a:r>
              <a:rPr lang="en-US" altLang="zh-CN">
                <a:ea typeface="方正楷体简体" pitchFamily="2" charset="-122"/>
              </a:rPr>
              <a:t>MFC</a:t>
            </a:r>
            <a:r>
              <a:rPr lang="zh-CN" altLang="en-US">
                <a:ea typeface="方正楷体简体" pitchFamily="2" charset="-122"/>
              </a:rPr>
              <a:t>的消息映射表采用映射宏的方式，将消息和消息处理函数一一对应起来。以应用程序的主框架为例，在类的声明文件</a:t>
            </a:r>
            <a:r>
              <a:rPr lang="en-US" altLang="zh-CN">
                <a:ea typeface="方正楷体简体" pitchFamily="2" charset="-122"/>
              </a:rPr>
              <a:t>MainFrame.h</a:t>
            </a:r>
            <a:r>
              <a:rPr lang="zh-CN" altLang="en-US">
                <a:ea typeface="方正楷体简体" pitchFamily="2" charset="-122"/>
              </a:rPr>
              <a:t>中添加声明消息映射的宏。</a:t>
            </a:r>
          </a:p>
          <a:p>
            <a:pPr eaLnBrk="1" hangingPunct="1"/>
            <a:endParaRPr lang="en-US" altLang="zh-CN">
              <a:ea typeface="方正楷体简体" pitchFamily="2" charset="-122"/>
            </a:endParaRPr>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797425"/>
            <a:ext cx="35433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a:t>
            </a:r>
            <a:r>
              <a:rPr lang="zh-CN" altLang="en-US">
                <a:latin typeface="方正大标宋简体" pitchFamily="2" charset="-122"/>
                <a:ea typeface="方正大标宋简体" pitchFamily="2" charset="-122"/>
              </a:rPr>
              <a:t>．数据库管理系统</a:t>
            </a:r>
          </a:p>
        </p:txBody>
      </p:sp>
      <p:sp>
        <p:nvSpPr>
          <p:cNvPr id="309251" name="Rectangle 3"/>
          <p:cNvSpPr>
            <a:spLocks noGrp="1" noChangeArrowheads="1"/>
          </p:cNvSpPr>
          <p:nvPr>
            <p:ph type="body" idx="1"/>
          </p:nvPr>
        </p:nvSpPr>
        <p:spPr/>
        <p:txBody>
          <a:bodyPr/>
          <a:lstStyle/>
          <a:p>
            <a:pPr eaLnBrk="1" hangingPunct="1"/>
            <a:r>
              <a:rPr lang="zh-CN" altLang="en-US">
                <a:ea typeface="方正楷体简体" pitchFamily="2" charset="-122"/>
              </a:rPr>
              <a:t>数据库管理系统（</a:t>
            </a:r>
            <a:r>
              <a:rPr lang="en-US" altLang="zh-CN">
                <a:ea typeface="方正楷体简体" pitchFamily="2" charset="-122"/>
              </a:rPr>
              <a:t>Database Management System</a:t>
            </a:r>
            <a:r>
              <a:rPr lang="zh-CN" altLang="en-US">
                <a:ea typeface="方正楷体简体" pitchFamily="2" charset="-122"/>
              </a:rPr>
              <a:t>，</a:t>
            </a:r>
            <a:r>
              <a:rPr lang="en-US" altLang="zh-CN">
                <a:ea typeface="方正楷体简体" pitchFamily="2" charset="-122"/>
              </a:rPr>
              <a:t>DBMS</a:t>
            </a:r>
            <a:r>
              <a:rPr lang="zh-CN" altLang="en-US">
                <a:ea typeface="方正楷体简体" pitchFamily="2" charset="-122"/>
              </a:rPr>
              <a:t>）是一种管理和操作数据库的软件，主要用于建立、使用和维护数据库。例如，</a:t>
            </a:r>
            <a:r>
              <a:rPr lang="en-US" altLang="zh-CN">
                <a:ea typeface="方正楷体简体" pitchFamily="2" charset="-122"/>
              </a:rPr>
              <a:t>Oracle</a:t>
            </a:r>
            <a:r>
              <a:rPr lang="zh-CN" altLang="en-US">
                <a:ea typeface="方正楷体简体" pitchFamily="2" charset="-122"/>
              </a:rPr>
              <a:t>、</a:t>
            </a:r>
            <a:r>
              <a:rPr lang="en-US" altLang="zh-CN">
                <a:ea typeface="方正楷体简体" pitchFamily="2" charset="-122"/>
              </a:rPr>
              <a:t>Access</a:t>
            </a:r>
            <a:r>
              <a:rPr lang="zh-CN" altLang="en-US">
                <a:ea typeface="方正楷体简体" pitchFamily="2" charset="-122"/>
              </a:rPr>
              <a:t>、</a:t>
            </a:r>
            <a:r>
              <a:rPr lang="en-US" altLang="zh-CN">
                <a:ea typeface="方正楷体简体" pitchFamily="2" charset="-122"/>
              </a:rPr>
              <a:t>Sybase</a:t>
            </a:r>
            <a:r>
              <a:rPr lang="zh-CN" altLang="en-US">
                <a:ea typeface="方正楷体简体" pitchFamily="2" charset="-122"/>
              </a:rPr>
              <a:t>和</a:t>
            </a:r>
            <a:r>
              <a:rPr lang="en-US" altLang="zh-CN">
                <a:ea typeface="方正楷体简体" pitchFamily="2" charset="-122"/>
              </a:rPr>
              <a:t>SQL Server</a:t>
            </a:r>
            <a:r>
              <a:rPr lang="zh-CN" altLang="en-US">
                <a:ea typeface="方正楷体简体" pitchFamily="2" charset="-122"/>
              </a:rPr>
              <a:t>等都是</a:t>
            </a:r>
            <a:r>
              <a:rPr lang="en-US" altLang="zh-CN">
                <a:ea typeface="方正楷体简体" pitchFamily="2" charset="-122"/>
              </a:rPr>
              <a:t>DBMS</a:t>
            </a:r>
            <a:r>
              <a:rPr lang="zh-CN" altLang="en-US">
                <a:ea typeface="方正楷体简体" pitchFamily="2" charset="-122"/>
              </a:rPr>
              <a:t>。</a:t>
            </a:r>
            <a:r>
              <a:rPr lang="en-US" altLang="zh-CN">
                <a:ea typeface="方正楷体简体" pitchFamily="2" charset="-122"/>
              </a:rPr>
              <a:t>DBMS</a:t>
            </a:r>
            <a:r>
              <a:rPr lang="zh-CN" altLang="en-US">
                <a:ea typeface="方正楷体简体" pitchFamily="2" charset="-122"/>
              </a:rPr>
              <a:t>对数据进行统一的管理，以保证数据的安全性和完整性。从计算机软件系统的构成来看，</a:t>
            </a:r>
            <a:r>
              <a:rPr lang="en-US" altLang="zh-CN">
                <a:ea typeface="方正楷体简体" pitchFamily="2" charset="-122"/>
              </a:rPr>
              <a:t>DBMS</a:t>
            </a:r>
            <a:r>
              <a:rPr lang="zh-CN" altLang="en-US">
                <a:ea typeface="方正楷体简体" pitchFamily="2" charset="-122"/>
              </a:rPr>
              <a:t>是介于用户和操作系统之间的一组软件，如图下所示。</a:t>
            </a:r>
          </a:p>
        </p:txBody>
      </p:sp>
      <p:pic>
        <p:nvPicPr>
          <p:cNvPr id="309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005263"/>
            <a:ext cx="4752975"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a:t>
            </a:r>
            <a:r>
              <a:rPr lang="zh-CN" altLang="en-US">
                <a:latin typeface="方正大标宋简体" pitchFamily="2" charset="-122"/>
                <a:ea typeface="方正大标宋简体" pitchFamily="2" charset="-122"/>
              </a:rPr>
              <a:t>．数据库系统</a:t>
            </a:r>
          </a:p>
        </p:txBody>
      </p:sp>
      <p:sp>
        <p:nvSpPr>
          <p:cNvPr id="310275" name="Rectangle 3"/>
          <p:cNvSpPr>
            <a:spLocks noGrp="1" noChangeArrowheads="1"/>
          </p:cNvSpPr>
          <p:nvPr>
            <p:ph type="body" idx="1"/>
          </p:nvPr>
        </p:nvSpPr>
        <p:spPr/>
        <p:txBody>
          <a:bodyPr/>
          <a:lstStyle/>
          <a:p>
            <a:pPr eaLnBrk="1" hangingPunct="1"/>
            <a:r>
              <a:rPr lang="zh-CN" altLang="en-US">
                <a:ea typeface="方正楷体简体" pitchFamily="2" charset="-122"/>
              </a:rPr>
              <a:t>数据库系统（</a:t>
            </a:r>
            <a:r>
              <a:rPr lang="en-US" altLang="zh-CN">
                <a:ea typeface="方正楷体简体" pitchFamily="2" charset="-122"/>
              </a:rPr>
              <a:t>Database System</a:t>
            </a:r>
            <a:r>
              <a:rPr lang="zh-CN" altLang="en-US">
                <a:ea typeface="方正楷体简体" pitchFamily="2" charset="-122"/>
              </a:rPr>
              <a:t>，</a:t>
            </a:r>
            <a:r>
              <a:rPr lang="en-US" altLang="zh-CN">
                <a:ea typeface="方正楷体简体" pitchFamily="2" charset="-122"/>
              </a:rPr>
              <a:t>DBS</a:t>
            </a:r>
            <a:r>
              <a:rPr lang="zh-CN" altLang="en-US">
                <a:ea typeface="方正楷体简体" pitchFamily="2" charset="-122"/>
              </a:rPr>
              <a:t>）是由计算机硬件、操作系统、数据库管理系统以及在它支持下建立起来的数据库、应用程序、用户和维护人员组成的一个整体。目前使用最广泛的数据库系统是关系型数据库。</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12.4  </a:t>
            </a:r>
            <a:r>
              <a:rPr lang="zh-CN" altLang="en-US">
                <a:latin typeface="方正大标宋简体" pitchFamily="2" charset="-122"/>
                <a:ea typeface="方正大标宋简体" pitchFamily="2" charset="-122"/>
              </a:rPr>
              <a:t>结构化查询语言（</a:t>
            </a:r>
            <a:r>
              <a:rPr lang="en-US" altLang="zh-CN">
                <a:latin typeface="方正大标宋简体" pitchFamily="2" charset="-122"/>
                <a:ea typeface="方正大标宋简体" pitchFamily="2" charset="-122"/>
              </a:rPr>
              <a:t>SQL</a:t>
            </a:r>
            <a:r>
              <a:rPr lang="zh-CN" altLang="en-US">
                <a:latin typeface="方正大标宋简体" pitchFamily="2" charset="-122"/>
                <a:ea typeface="方正大标宋简体" pitchFamily="2" charset="-122"/>
              </a:rPr>
              <a:t>）</a:t>
            </a:r>
          </a:p>
        </p:txBody>
      </p:sp>
      <p:sp>
        <p:nvSpPr>
          <p:cNvPr id="311299" name="Rectangle 3"/>
          <p:cNvSpPr>
            <a:spLocks noGrp="1" noChangeArrowheads="1"/>
          </p:cNvSpPr>
          <p:nvPr>
            <p:ph type="body" idx="1"/>
          </p:nvPr>
        </p:nvSpPr>
        <p:spPr/>
        <p:txBody>
          <a:bodyPr/>
          <a:lstStyle/>
          <a:p>
            <a:pPr eaLnBrk="1" hangingPunct="1"/>
            <a:r>
              <a:rPr lang="en-US" altLang="zh-CN">
                <a:ea typeface="方正楷体简体" pitchFamily="2" charset="-122"/>
              </a:rPr>
              <a:t>SQL</a:t>
            </a:r>
            <a:r>
              <a:rPr lang="zh-CN" altLang="en-US">
                <a:ea typeface="方正楷体简体" pitchFamily="2" charset="-122"/>
              </a:rPr>
              <a:t>（</a:t>
            </a:r>
            <a:r>
              <a:rPr lang="en-US" altLang="zh-CN">
                <a:ea typeface="方正楷体简体" pitchFamily="2" charset="-122"/>
              </a:rPr>
              <a:t>Structured Quary Language</a:t>
            </a:r>
            <a:r>
              <a:rPr lang="zh-CN" altLang="en-US">
                <a:ea typeface="方正楷体简体" pitchFamily="2" charset="-122"/>
              </a:rPr>
              <a:t>），即结构化查询语言。</a:t>
            </a:r>
            <a:r>
              <a:rPr lang="en-US" altLang="zh-CN">
                <a:ea typeface="方正楷体简体" pitchFamily="2" charset="-122"/>
              </a:rPr>
              <a:t>SQL</a:t>
            </a:r>
            <a:r>
              <a:rPr lang="zh-CN" altLang="en-US">
                <a:ea typeface="方正楷体简体" pitchFamily="2" charset="-122"/>
              </a:rPr>
              <a:t>语言结构简洁，功能强大，简单易学。因此，</a:t>
            </a:r>
            <a:r>
              <a:rPr lang="en-US" altLang="zh-CN">
                <a:ea typeface="方正楷体简体" pitchFamily="2" charset="-122"/>
              </a:rPr>
              <a:t>SQL</a:t>
            </a:r>
            <a:r>
              <a:rPr lang="zh-CN" altLang="en-US">
                <a:ea typeface="方正楷体简体" pitchFamily="2" charset="-122"/>
              </a:rPr>
              <a:t>语言得到了广泛应用。下面对</a:t>
            </a:r>
            <a:r>
              <a:rPr lang="en-US" altLang="zh-CN">
                <a:ea typeface="方正楷体简体" pitchFamily="2" charset="-122"/>
              </a:rPr>
              <a:t>SQL</a:t>
            </a:r>
            <a:r>
              <a:rPr lang="zh-CN" altLang="en-US">
                <a:ea typeface="方正楷体简体" pitchFamily="2" charset="-122"/>
              </a:rPr>
              <a:t>语言进行详细介绍。</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12.4.1  SQL</a:t>
            </a:r>
            <a:r>
              <a:rPr lang="zh-CN" altLang="en-US">
                <a:latin typeface="方正大标宋简体" pitchFamily="2" charset="-122"/>
                <a:ea typeface="方正大标宋简体" pitchFamily="2" charset="-122"/>
              </a:rPr>
              <a:t>语言的分类</a:t>
            </a:r>
          </a:p>
        </p:txBody>
      </p:sp>
      <p:sp>
        <p:nvSpPr>
          <p:cNvPr id="312323" name="Rectangle 3"/>
          <p:cNvSpPr>
            <a:spLocks noGrp="1" noChangeArrowheads="1"/>
          </p:cNvSpPr>
          <p:nvPr>
            <p:ph type="body" idx="1"/>
          </p:nvPr>
        </p:nvSpPr>
        <p:spPr/>
        <p:txBody>
          <a:bodyPr/>
          <a:lstStyle/>
          <a:p>
            <a:pPr eaLnBrk="1" hangingPunct="1">
              <a:lnSpc>
                <a:spcPct val="90000"/>
              </a:lnSpc>
            </a:pPr>
            <a:r>
              <a:rPr lang="zh-CN" altLang="en-US">
                <a:ea typeface="方正楷体简体" pitchFamily="2" charset="-122"/>
              </a:rPr>
              <a:t>根据</a:t>
            </a:r>
            <a:r>
              <a:rPr lang="en-US" altLang="zh-CN">
                <a:ea typeface="方正楷体简体" pitchFamily="2" charset="-122"/>
              </a:rPr>
              <a:t>SQL</a:t>
            </a:r>
            <a:r>
              <a:rPr lang="zh-CN" altLang="en-US">
                <a:ea typeface="方正楷体简体" pitchFamily="2" charset="-122"/>
              </a:rPr>
              <a:t>语言的执行功能，可以将其分为</a:t>
            </a:r>
            <a:r>
              <a:rPr lang="en-US" altLang="zh-CN">
                <a:ea typeface="方正楷体简体" pitchFamily="2" charset="-122"/>
              </a:rPr>
              <a:t>4</a:t>
            </a:r>
            <a:r>
              <a:rPr lang="zh-CN" altLang="en-US">
                <a:ea typeface="方正楷体简体" pitchFamily="2" charset="-122"/>
              </a:rPr>
              <a:t>类。</a:t>
            </a:r>
          </a:p>
          <a:p>
            <a:pPr eaLnBrk="1" hangingPunct="1">
              <a:lnSpc>
                <a:spcPct val="90000"/>
              </a:lnSpc>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．数据定义语言</a:t>
            </a:r>
          </a:p>
          <a:p>
            <a:pPr eaLnBrk="1" hangingPunct="1">
              <a:lnSpc>
                <a:spcPct val="90000"/>
              </a:lnSpc>
            </a:pPr>
            <a:r>
              <a:rPr lang="zh-CN" altLang="en-US">
                <a:ea typeface="方正楷体简体" pitchFamily="2" charset="-122"/>
              </a:rPr>
              <a:t>数据定义语言（</a:t>
            </a:r>
            <a:r>
              <a:rPr lang="en-US" altLang="zh-CN">
                <a:ea typeface="方正楷体简体" pitchFamily="2" charset="-122"/>
              </a:rPr>
              <a:t>Data Definition Language</a:t>
            </a:r>
            <a:r>
              <a:rPr lang="zh-CN" altLang="en-US">
                <a:ea typeface="方正楷体简体" pitchFamily="2" charset="-122"/>
              </a:rPr>
              <a:t>，</a:t>
            </a:r>
            <a:r>
              <a:rPr lang="en-US" altLang="zh-CN">
                <a:ea typeface="方正楷体简体" pitchFamily="2" charset="-122"/>
              </a:rPr>
              <a:t>DDL</a:t>
            </a:r>
            <a:r>
              <a:rPr lang="zh-CN" altLang="en-US">
                <a:ea typeface="方正楷体简体" pitchFamily="2" charset="-122"/>
              </a:rPr>
              <a:t>）完成数据的定义。</a:t>
            </a:r>
            <a:r>
              <a:rPr lang="en-US" altLang="zh-CN">
                <a:ea typeface="方正楷体简体" pitchFamily="2" charset="-122"/>
              </a:rPr>
              <a:t>DDL</a:t>
            </a:r>
            <a:r>
              <a:rPr lang="zh-CN" altLang="en-US">
                <a:ea typeface="方正楷体简体" pitchFamily="2" charset="-122"/>
              </a:rPr>
              <a:t>主要用于创建、修改和删除表、视图和索引。</a:t>
            </a:r>
          </a:p>
          <a:p>
            <a:pPr eaLnBrk="1" hangingPunct="1">
              <a:lnSpc>
                <a:spcPct val="90000"/>
              </a:lnSpc>
            </a:pPr>
            <a:r>
              <a:rPr lang="en-US" altLang="zh-CN">
                <a:latin typeface="宋体" panose="02010600030101010101" pitchFamily="2" charset="-122"/>
              </a:rPr>
              <a:t>2</a:t>
            </a:r>
            <a:r>
              <a:rPr lang="zh-CN" altLang="en-US">
                <a:latin typeface="宋体" panose="02010600030101010101" pitchFamily="2" charset="-122"/>
              </a:rPr>
              <a:t>．查询语言</a:t>
            </a:r>
          </a:p>
          <a:p>
            <a:pPr eaLnBrk="1" hangingPunct="1">
              <a:lnSpc>
                <a:spcPct val="90000"/>
              </a:lnSpc>
            </a:pPr>
            <a:r>
              <a:rPr lang="zh-CN" altLang="en-US"/>
              <a:t>查询语言（</a:t>
            </a:r>
            <a:r>
              <a:rPr lang="en-US" altLang="zh-CN"/>
              <a:t>Quary Language</a:t>
            </a:r>
            <a:r>
              <a:rPr lang="zh-CN" altLang="en-US"/>
              <a:t>，</a:t>
            </a:r>
            <a:r>
              <a:rPr lang="en-US" altLang="zh-CN"/>
              <a:t>QL</a:t>
            </a:r>
            <a:r>
              <a:rPr lang="zh-CN" altLang="en-US"/>
              <a:t>）完成数据的查询功能。</a:t>
            </a:r>
            <a:r>
              <a:rPr lang="en-US" altLang="zh-CN"/>
              <a:t>QL</a:t>
            </a:r>
            <a:r>
              <a:rPr lang="zh-CN" altLang="en-US"/>
              <a:t>主要用于单表查询、连接查询、嵌套查询以及集合查询等不同的查询操作。</a:t>
            </a:r>
            <a:endParaRPr lang="zh-CN" altLang="en-US" b="1"/>
          </a:p>
          <a:p>
            <a:pPr eaLnBrk="1" hangingPunct="1">
              <a:lnSpc>
                <a:spcPct val="90000"/>
              </a:lnSpc>
            </a:pPr>
            <a:r>
              <a:rPr lang="en-US" altLang="zh-CN">
                <a:latin typeface="宋体" panose="02010600030101010101" pitchFamily="2" charset="-122"/>
              </a:rPr>
              <a:t>3</a:t>
            </a:r>
            <a:r>
              <a:rPr lang="zh-CN" altLang="en-US">
                <a:latin typeface="宋体" panose="02010600030101010101" pitchFamily="2" charset="-122"/>
              </a:rPr>
              <a:t>．数据操纵语言</a:t>
            </a:r>
          </a:p>
          <a:p>
            <a:pPr eaLnBrk="1" hangingPunct="1">
              <a:lnSpc>
                <a:spcPct val="90000"/>
              </a:lnSpc>
            </a:pPr>
            <a:r>
              <a:rPr lang="zh-CN" altLang="en-US"/>
              <a:t>数据操纵语言（</a:t>
            </a:r>
            <a:r>
              <a:rPr lang="en-US" altLang="zh-CN"/>
              <a:t>Data Manipulation Language</a:t>
            </a:r>
            <a:r>
              <a:rPr lang="zh-CN" altLang="en-US"/>
              <a:t>，</a:t>
            </a:r>
            <a:r>
              <a:rPr lang="en-US" altLang="zh-CN"/>
              <a:t>DML</a:t>
            </a:r>
            <a:r>
              <a:rPr lang="zh-CN" altLang="en-US"/>
              <a:t>）完成数据库中添加、修改、删除存储在数据库中的数据对象。</a:t>
            </a:r>
            <a:endParaRPr lang="zh-CN" altLang="en-US" b="1"/>
          </a:p>
          <a:p>
            <a:pPr eaLnBrk="1" hangingPunct="1">
              <a:lnSpc>
                <a:spcPct val="90000"/>
              </a:lnSpc>
            </a:pPr>
            <a:r>
              <a:rPr lang="en-US" altLang="zh-CN">
                <a:latin typeface="宋体" panose="02010600030101010101" pitchFamily="2" charset="-122"/>
              </a:rPr>
              <a:t>4</a:t>
            </a:r>
            <a:r>
              <a:rPr lang="zh-CN" altLang="en-US">
                <a:latin typeface="宋体" panose="02010600030101010101" pitchFamily="2" charset="-122"/>
              </a:rPr>
              <a:t>．数据控制语言</a:t>
            </a:r>
          </a:p>
          <a:p>
            <a:pPr eaLnBrk="1" hangingPunct="1">
              <a:lnSpc>
                <a:spcPct val="90000"/>
              </a:lnSpc>
            </a:pPr>
            <a:r>
              <a:rPr lang="zh-CN" altLang="en-US"/>
              <a:t>数据控制语言（</a:t>
            </a:r>
            <a:r>
              <a:rPr lang="en-US" altLang="zh-CN"/>
              <a:t>Data Control Language</a:t>
            </a:r>
            <a:r>
              <a:rPr lang="zh-CN" altLang="en-US"/>
              <a:t>，</a:t>
            </a:r>
            <a:r>
              <a:rPr lang="en-US" altLang="zh-CN"/>
              <a:t>DCL</a:t>
            </a:r>
            <a:r>
              <a:rPr lang="zh-CN" altLang="en-US"/>
              <a:t>）用于控制访问数据库的用户，还可以控制用户对数据库的访问类型。另外，</a:t>
            </a:r>
            <a:r>
              <a:rPr lang="en-US" altLang="zh-CN"/>
              <a:t>DCL</a:t>
            </a:r>
            <a:r>
              <a:rPr lang="zh-CN" altLang="en-US"/>
              <a:t>还可以用于对数据库的监控。</a:t>
            </a:r>
            <a:endParaRPr lang="zh-CN" altLang="en-US">
              <a:ea typeface="方正楷体简体" pitchFamily="2" charset="-122"/>
            </a:endParaRPr>
          </a:p>
          <a:p>
            <a:pPr eaLnBrk="1" hangingPunct="1">
              <a:lnSpc>
                <a:spcPct val="90000"/>
              </a:lnSpc>
            </a:pPr>
            <a:endParaRPr lang="en-US" altLang="zh-CN">
              <a:ea typeface="方正楷体简体" pitchFamily="2" charset="-122"/>
            </a:endParaRP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12.4.2  SQL</a:t>
            </a:r>
            <a:r>
              <a:rPr lang="zh-CN" altLang="en-US">
                <a:latin typeface="方正大标宋简体" pitchFamily="2" charset="-122"/>
                <a:ea typeface="方正大标宋简体" pitchFamily="2" charset="-122"/>
              </a:rPr>
              <a:t>语言的数据类型</a:t>
            </a:r>
          </a:p>
        </p:txBody>
      </p:sp>
      <p:sp>
        <p:nvSpPr>
          <p:cNvPr id="313347" name="Rectangle 3"/>
          <p:cNvSpPr>
            <a:spLocks noGrp="1" noChangeArrowheads="1"/>
          </p:cNvSpPr>
          <p:nvPr>
            <p:ph type="body" idx="1"/>
          </p:nvPr>
        </p:nvSpPr>
        <p:spPr/>
        <p:txBody>
          <a:bodyPr/>
          <a:lstStyle/>
          <a:p>
            <a:pPr eaLnBrk="1" hangingPunct="1"/>
            <a:r>
              <a:rPr lang="zh-CN" altLang="en-US">
                <a:ea typeface="方正楷体简体" pitchFamily="2" charset="-122"/>
              </a:rPr>
              <a:t>数据库的基本组成单位是表，而表又是由数据组成的。表中每个字段的数据都需要说明它的数据类型。</a:t>
            </a:r>
            <a:r>
              <a:rPr lang="en-US" altLang="zh-CN">
                <a:ea typeface="方正楷体简体" pitchFamily="2" charset="-122"/>
              </a:rPr>
              <a:t>SQL</a:t>
            </a:r>
            <a:r>
              <a:rPr lang="zh-CN" altLang="en-US">
                <a:ea typeface="方正楷体简体" pitchFamily="2" charset="-122"/>
              </a:rPr>
              <a:t>语言中常用的数据类型如下表所示。</a:t>
            </a:r>
          </a:p>
        </p:txBody>
      </p:sp>
      <p:pic>
        <p:nvPicPr>
          <p:cNvPr id="313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565400"/>
            <a:ext cx="7488238"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12.4.3  SQL</a:t>
            </a:r>
            <a:r>
              <a:rPr lang="zh-CN" altLang="en-US">
                <a:latin typeface="方正大标宋简体" pitchFamily="2" charset="-122"/>
                <a:ea typeface="方正大标宋简体" pitchFamily="2" charset="-122"/>
              </a:rPr>
              <a:t>语句</a:t>
            </a:r>
          </a:p>
        </p:txBody>
      </p:sp>
      <p:sp>
        <p:nvSpPr>
          <p:cNvPr id="314371" name="Rectangle 3"/>
          <p:cNvSpPr>
            <a:spLocks noGrp="1" noChangeArrowheads="1"/>
          </p:cNvSpPr>
          <p:nvPr>
            <p:ph type="body" idx="1"/>
          </p:nvPr>
        </p:nvSpPr>
        <p:spPr/>
        <p:txBody>
          <a:bodyPr/>
          <a:lstStyle/>
          <a:p>
            <a:pPr eaLnBrk="1" hangingPunct="1"/>
            <a:r>
              <a:rPr lang="zh-CN" altLang="en-US">
                <a:ea typeface="方正楷体简体" pitchFamily="2" charset="-122"/>
              </a:rPr>
              <a:t>在查询分析器中，通过使用</a:t>
            </a:r>
            <a:r>
              <a:rPr lang="en-US" altLang="zh-CN">
                <a:ea typeface="方正楷体简体" pitchFamily="2" charset="-122"/>
              </a:rPr>
              <a:t>SQL</a:t>
            </a:r>
            <a:r>
              <a:rPr lang="zh-CN" altLang="en-US">
                <a:ea typeface="方正楷体简体" pitchFamily="2" charset="-122"/>
              </a:rPr>
              <a:t>语句，同样可以创建、修改和删除数据库中的数据对象。打开查询分析器的方法和打开企业管理器的方法一样。在开始菜单中选择所有程序，单击</a:t>
            </a:r>
            <a:r>
              <a:rPr lang="en-US" altLang="zh-CN">
                <a:ea typeface="方正楷体简体" pitchFamily="2" charset="-122"/>
              </a:rPr>
              <a:t>【Microsoft SQL Server】|【</a:t>
            </a:r>
            <a:r>
              <a:rPr lang="zh-CN" altLang="en-US">
                <a:ea typeface="方正楷体简体" pitchFamily="2" charset="-122"/>
              </a:rPr>
              <a:t>查询分析器</a:t>
            </a:r>
            <a:r>
              <a:rPr lang="en-US" altLang="zh-CN">
                <a:ea typeface="方正楷体简体" pitchFamily="2" charset="-122"/>
              </a:rPr>
              <a:t>】</a:t>
            </a:r>
            <a:r>
              <a:rPr lang="zh-CN" altLang="en-US">
                <a:ea typeface="方正楷体简体" pitchFamily="2" charset="-122"/>
              </a:rPr>
              <a:t>命令，即可弹出查询分析器的窗口。下面对常用的</a:t>
            </a:r>
            <a:r>
              <a:rPr lang="en-US" altLang="zh-CN">
                <a:ea typeface="方正楷体简体" pitchFamily="2" charset="-122"/>
              </a:rPr>
              <a:t>SQL</a:t>
            </a:r>
            <a:r>
              <a:rPr lang="zh-CN" altLang="en-US">
                <a:ea typeface="方正楷体简体" pitchFamily="2" charset="-122"/>
              </a:rPr>
              <a:t>语句进行简单介绍。</a:t>
            </a: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．创建表</a:t>
            </a:r>
          </a:p>
        </p:txBody>
      </p:sp>
      <p:sp>
        <p:nvSpPr>
          <p:cNvPr id="315395" name="Rectangle 3"/>
          <p:cNvSpPr>
            <a:spLocks noGrp="1" noChangeArrowheads="1"/>
          </p:cNvSpPr>
          <p:nvPr>
            <p:ph type="body" idx="1"/>
          </p:nvPr>
        </p:nvSpPr>
        <p:spPr/>
        <p:txBody>
          <a:bodyPr/>
          <a:lstStyle/>
          <a:p>
            <a:pPr eaLnBrk="1" hangingPunct="1"/>
            <a:r>
              <a:rPr lang="zh-CN" altLang="en-US">
                <a:ea typeface="方正楷体简体" pitchFamily="2" charset="-122"/>
              </a:rPr>
              <a:t>如果想要创建一个数据库表，可以使用如下语句：</a:t>
            </a:r>
          </a:p>
          <a:p>
            <a:pPr eaLnBrk="1" hangingPunct="1"/>
            <a:endParaRPr lang="zh-CN" altLang="en-US">
              <a:ea typeface="方正楷体简体" pitchFamily="2" charset="-122"/>
            </a:endParaRPr>
          </a:p>
          <a:p>
            <a:pPr eaLnBrk="1" hangingPunct="1"/>
            <a:r>
              <a:rPr lang="zh-CN" altLang="en-US">
                <a:ea typeface="方正楷体简体" pitchFamily="2" charset="-122"/>
              </a:rPr>
              <a:t>其中，限制条件的关键字可以是</a:t>
            </a:r>
            <a:r>
              <a:rPr lang="en-US" altLang="zh-CN">
                <a:ea typeface="方正楷体简体" pitchFamily="2" charset="-122"/>
              </a:rPr>
              <a:t>null</a:t>
            </a:r>
            <a:r>
              <a:rPr lang="zh-CN" altLang="en-US">
                <a:ea typeface="方正楷体简体" pitchFamily="2" charset="-122"/>
              </a:rPr>
              <a:t>（允许为空）、</a:t>
            </a:r>
            <a:r>
              <a:rPr lang="en-US" altLang="zh-CN">
                <a:ea typeface="方正楷体简体" pitchFamily="2" charset="-122"/>
              </a:rPr>
              <a:t>not null</a:t>
            </a:r>
            <a:r>
              <a:rPr lang="zh-CN" altLang="en-US">
                <a:ea typeface="方正楷体简体" pitchFamily="2" charset="-122"/>
              </a:rPr>
              <a:t>（不允许为空）、</a:t>
            </a:r>
            <a:r>
              <a:rPr lang="en-US" altLang="zh-CN">
                <a:ea typeface="方正楷体简体" pitchFamily="2" charset="-122"/>
              </a:rPr>
              <a:t>unique</a:t>
            </a:r>
            <a:r>
              <a:rPr lang="zh-CN" altLang="en-US">
                <a:ea typeface="方正楷体简体" pitchFamily="2" charset="-122"/>
              </a:rPr>
              <a:t>（唯一）等。</a:t>
            </a:r>
          </a:p>
          <a:p>
            <a:pPr eaLnBrk="1" hangingPunct="1"/>
            <a:r>
              <a:rPr lang="en-US" altLang="zh-CN">
                <a:ea typeface="方正楷体简体" pitchFamily="2" charset="-122"/>
              </a:rPr>
              <a:t>【</a:t>
            </a:r>
            <a:r>
              <a:rPr lang="zh-CN" altLang="en-US">
                <a:ea typeface="方正楷体简体" pitchFamily="2" charset="-122"/>
              </a:rPr>
              <a:t>示例</a:t>
            </a:r>
            <a:r>
              <a:rPr lang="en-US" altLang="zh-CN">
                <a:ea typeface="方正楷体简体" pitchFamily="2" charset="-122"/>
              </a:rPr>
              <a:t>12-2】</a:t>
            </a:r>
            <a:r>
              <a:rPr lang="zh-CN" altLang="en-US">
                <a:ea typeface="方正楷体简体" pitchFamily="2" charset="-122"/>
              </a:rPr>
              <a:t>创建一个学生表，其由学号、姓名、性别、年龄和住址</a:t>
            </a:r>
            <a:r>
              <a:rPr lang="en-US" altLang="zh-CN">
                <a:ea typeface="方正楷体简体" pitchFamily="2" charset="-122"/>
              </a:rPr>
              <a:t>5</a:t>
            </a:r>
            <a:r>
              <a:rPr lang="zh-CN" altLang="en-US">
                <a:ea typeface="方正楷体简体" pitchFamily="2" charset="-122"/>
              </a:rPr>
              <a:t>个字段组成。其中，学号应该是唯一的，且不能为空。</a:t>
            </a:r>
            <a:r>
              <a:rPr lang="en-US" altLang="zh-CN">
                <a:ea typeface="方正楷体简体" pitchFamily="2" charset="-122"/>
              </a:rPr>
              <a:t>SQL</a:t>
            </a:r>
            <a:r>
              <a:rPr lang="zh-CN" altLang="en-US">
                <a:ea typeface="方正楷体简体" pitchFamily="2" charset="-122"/>
              </a:rPr>
              <a:t>语句如下：</a:t>
            </a:r>
            <a:endParaRPr lang="zh-CN" altLang="en-US">
              <a:solidFill>
                <a:srgbClr val="FF0000"/>
              </a:solidFill>
              <a:ea typeface="方正楷体简体" pitchFamily="2" charset="-122"/>
            </a:endParaRPr>
          </a:p>
        </p:txBody>
      </p:sp>
      <p:pic>
        <p:nvPicPr>
          <p:cNvPr id="315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72723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5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005263"/>
            <a:ext cx="6624637"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．向表中插入数据</a:t>
            </a:r>
          </a:p>
        </p:txBody>
      </p:sp>
      <p:sp>
        <p:nvSpPr>
          <p:cNvPr id="316419" name="Rectangle 3"/>
          <p:cNvSpPr>
            <a:spLocks noGrp="1" noChangeArrowheads="1"/>
          </p:cNvSpPr>
          <p:nvPr>
            <p:ph type="body" idx="1"/>
          </p:nvPr>
        </p:nvSpPr>
        <p:spPr/>
        <p:txBody>
          <a:bodyPr/>
          <a:lstStyle/>
          <a:p>
            <a:pPr eaLnBrk="1" hangingPunct="1"/>
            <a:r>
              <a:rPr lang="zh-CN" altLang="en-US">
                <a:ea typeface="方正楷体简体" pitchFamily="2" charset="-122"/>
              </a:rPr>
              <a:t>如果想要向数据库表中添加一行新的数据，可以使用如下语句：</a:t>
            </a:r>
          </a:p>
          <a:p>
            <a:pPr eaLnBrk="1" hangingPunct="1"/>
            <a:endParaRPr lang="zh-CN" altLang="en-US">
              <a:ea typeface="方正楷体简体" pitchFamily="2" charset="-122"/>
            </a:endParaRPr>
          </a:p>
          <a:p>
            <a:pPr eaLnBrk="1" hangingPunct="1"/>
            <a:r>
              <a:rPr lang="en-US" altLang="zh-CN">
                <a:ea typeface="方正楷体简体" pitchFamily="2" charset="-122"/>
              </a:rPr>
              <a:t>【</a:t>
            </a:r>
            <a:r>
              <a:rPr lang="zh-CN" altLang="en-US">
                <a:ea typeface="方正楷体简体" pitchFamily="2" charset="-122"/>
              </a:rPr>
              <a:t>示例</a:t>
            </a:r>
            <a:r>
              <a:rPr lang="en-US" altLang="zh-CN">
                <a:ea typeface="方正楷体简体" pitchFamily="2" charset="-122"/>
              </a:rPr>
              <a:t>12-3】</a:t>
            </a:r>
            <a:r>
              <a:rPr lang="zh-CN" altLang="en-US">
                <a:ea typeface="方正楷体简体" pitchFamily="2" charset="-122"/>
              </a:rPr>
              <a:t>向创建的学生表中插入数据，</a:t>
            </a:r>
            <a:r>
              <a:rPr lang="en-US" altLang="zh-CN">
                <a:ea typeface="方正楷体简体" pitchFamily="2" charset="-122"/>
              </a:rPr>
              <a:t>SQL</a:t>
            </a:r>
            <a:r>
              <a:rPr lang="zh-CN" altLang="en-US">
                <a:ea typeface="方正楷体简体" pitchFamily="2" charset="-122"/>
              </a:rPr>
              <a:t>语句如下：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注意：向表中插入内容时，如果是字符串类型，需要用单引号。</a:t>
            </a:r>
          </a:p>
        </p:txBody>
      </p:sp>
      <p:pic>
        <p:nvPicPr>
          <p:cNvPr id="316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6119812"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64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781300"/>
            <a:ext cx="62642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a:t>
            </a:r>
            <a:r>
              <a:rPr lang="zh-CN" altLang="en-US">
                <a:latin typeface="方正大标宋简体" pitchFamily="2" charset="-122"/>
                <a:ea typeface="方正大标宋简体" pitchFamily="2" charset="-122"/>
              </a:rPr>
              <a:t>．查询表中数据</a:t>
            </a:r>
          </a:p>
        </p:txBody>
      </p:sp>
      <p:sp>
        <p:nvSpPr>
          <p:cNvPr id="317443" name="Rectangle 3"/>
          <p:cNvSpPr>
            <a:spLocks noGrp="1" noChangeArrowheads="1"/>
          </p:cNvSpPr>
          <p:nvPr>
            <p:ph type="body" idx="1"/>
          </p:nvPr>
        </p:nvSpPr>
        <p:spPr/>
        <p:txBody>
          <a:bodyPr/>
          <a:lstStyle/>
          <a:p>
            <a:pPr eaLnBrk="1" hangingPunct="1"/>
            <a:r>
              <a:rPr lang="zh-CN" altLang="en-US">
                <a:ea typeface="方正楷体简体" pitchFamily="2" charset="-122"/>
              </a:rPr>
              <a:t>如果想要对表中的数据进行查询，可以使用如下语句：</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a:t>
            </a:r>
            <a:r>
              <a:rPr lang="zh-CN" altLang="en-US">
                <a:ea typeface="方正楷体简体" pitchFamily="2" charset="-122"/>
              </a:rPr>
              <a:t>示例</a:t>
            </a:r>
            <a:r>
              <a:rPr lang="en-US" altLang="zh-CN">
                <a:ea typeface="方正楷体简体" pitchFamily="2" charset="-122"/>
              </a:rPr>
              <a:t>12-4】</a:t>
            </a:r>
            <a:r>
              <a:rPr lang="zh-CN" altLang="en-US">
                <a:ea typeface="方正楷体简体" pitchFamily="2" charset="-122"/>
              </a:rPr>
              <a:t>对学生表中的数据进行查询，</a:t>
            </a:r>
            <a:r>
              <a:rPr lang="en-US" altLang="zh-CN">
                <a:ea typeface="方正楷体简体" pitchFamily="2" charset="-122"/>
              </a:rPr>
              <a:t>SQL</a:t>
            </a:r>
            <a:r>
              <a:rPr lang="zh-CN" altLang="en-US">
                <a:ea typeface="方正楷体简体" pitchFamily="2" charset="-122"/>
              </a:rPr>
              <a:t>语句如下：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en-US" altLang="zh-CN">
              <a:ea typeface="方正楷体简体" pitchFamily="2" charset="-122"/>
            </a:endParaRPr>
          </a:p>
        </p:txBody>
      </p:sp>
      <p:pic>
        <p:nvPicPr>
          <p:cNvPr id="317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16113"/>
            <a:ext cx="561657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4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429000"/>
            <a:ext cx="5472113"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a:t>
            </a:r>
            <a:r>
              <a:rPr lang="zh-CN" altLang="en-US">
                <a:latin typeface="方正大标宋简体" pitchFamily="2" charset="-122"/>
                <a:ea typeface="方正大标宋简体" pitchFamily="2" charset="-122"/>
              </a:rPr>
              <a:t>．修改表中数据</a:t>
            </a:r>
          </a:p>
        </p:txBody>
      </p:sp>
      <p:sp>
        <p:nvSpPr>
          <p:cNvPr id="318467" name="Rectangle 3"/>
          <p:cNvSpPr>
            <a:spLocks noGrp="1" noChangeArrowheads="1"/>
          </p:cNvSpPr>
          <p:nvPr>
            <p:ph type="body" idx="1"/>
          </p:nvPr>
        </p:nvSpPr>
        <p:spPr/>
        <p:txBody>
          <a:bodyPr/>
          <a:lstStyle/>
          <a:p>
            <a:pPr eaLnBrk="1" hangingPunct="1"/>
            <a:r>
              <a:rPr lang="zh-CN" altLang="en-US">
                <a:ea typeface="方正楷体简体" pitchFamily="2" charset="-122"/>
              </a:rPr>
              <a:t>如果想要修改一个数据库表中的数据，可以使用如下语句：</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a:t>
            </a:r>
            <a:r>
              <a:rPr lang="zh-CN" altLang="en-US">
                <a:ea typeface="方正楷体简体" pitchFamily="2" charset="-122"/>
              </a:rPr>
              <a:t>示例</a:t>
            </a:r>
            <a:r>
              <a:rPr lang="en-US" altLang="zh-CN">
                <a:ea typeface="方正楷体简体" pitchFamily="2" charset="-122"/>
              </a:rPr>
              <a:t>12-5】</a:t>
            </a:r>
            <a:r>
              <a:rPr lang="zh-CN" altLang="en-US">
                <a:ea typeface="方正楷体简体" pitchFamily="2" charset="-122"/>
              </a:rPr>
              <a:t>向学生表中插入新的一列“爱好”，然后对表中的内容进行修改</a:t>
            </a:r>
            <a:r>
              <a:rPr lang="en-US" altLang="zh-CN">
                <a:ea typeface="方正楷体简体" pitchFamily="2" charset="-122"/>
              </a:rPr>
              <a:t>SQL</a:t>
            </a:r>
            <a:r>
              <a:rPr lang="zh-CN" altLang="en-US">
                <a:ea typeface="方正楷体简体" pitchFamily="2" charset="-122"/>
              </a:rPr>
              <a:t>语句如下：</a:t>
            </a:r>
          </a:p>
        </p:txBody>
      </p:sp>
      <p:pic>
        <p:nvPicPr>
          <p:cNvPr id="318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7416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8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357563"/>
            <a:ext cx="5905500"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2.2.4  </a:t>
            </a:r>
            <a:r>
              <a:rPr lang="zh-CN" altLang="en-US">
                <a:latin typeface="方正大标宋简体" pitchFamily="2" charset="-122"/>
                <a:ea typeface="方正大标宋简体" pitchFamily="2" charset="-122"/>
              </a:rPr>
              <a:t>消息映射表</a:t>
            </a:r>
          </a:p>
        </p:txBody>
      </p:sp>
      <p:sp>
        <p:nvSpPr>
          <p:cNvPr id="33795" name="Rectangle 3"/>
          <p:cNvSpPr>
            <a:spLocks noGrp="1" noChangeArrowheads="1"/>
          </p:cNvSpPr>
          <p:nvPr>
            <p:ph type="body" idx="1"/>
          </p:nvPr>
        </p:nvSpPr>
        <p:spPr/>
        <p:txBody>
          <a:bodyPr/>
          <a:lstStyle/>
          <a:p>
            <a:pPr eaLnBrk="1" hangingPunct="1"/>
            <a:r>
              <a:rPr lang="zh-CN" altLang="en-US">
                <a:ea typeface="方正楷体简体" pitchFamily="2" charset="-122"/>
              </a:rPr>
              <a:t>在类的实现文件</a:t>
            </a:r>
            <a:r>
              <a:rPr lang="en-US" altLang="zh-CN">
                <a:ea typeface="方正楷体简体" pitchFamily="2" charset="-122"/>
              </a:rPr>
              <a:t>MainFrame.cpp</a:t>
            </a:r>
            <a:r>
              <a:rPr lang="zh-CN" altLang="en-US">
                <a:ea typeface="方正楷体简体" pitchFamily="2" charset="-122"/>
              </a:rPr>
              <a:t>中，添加消息映射宏的定义语句。</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其中，</a:t>
            </a:r>
            <a:r>
              <a:rPr lang="en-US" altLang="zh-CN">
                <a:ea typeface="方正楷体简体" pitchFamily="2" charset="-122"/>
              </a:rPr>
              <a:t>ID_MY_MESSAGE</a:t>
            </a:r>
            <a:r>
              <a:rPr lang="zh-CN" altLang="en-US">
                <a:ea typeface="方正楷体简体" pitchFamily="2" charset="-122"/>
              </a:rPr>
              <a:t>为自定义的菜单项命令</a:t>
            </a:r>
            <a:r>
              <a:rPr lang="en-US" altLang="zh-CN">
                <a:ea typeface="方正楷体简体" pitchFamily="2" charset="-122"/>
              </a:rPr>
              <a:t>ID</a:t>
            </a:r>
            <a:r>
              <a:rPr lang="zh-CN" altLang="en-US">
                <a:ea typeface="方正楷体简体" pitchFamily="2" charset="-122"/>
              </a:rPr>
              <a:t>号，</a:t>
            </a:r>
            <a:r>
              <a:rPr lang="en-US" altLang="zh-CN">
                <a:ea typeface="方正楷体简体" pitchFamily="2" charset="-122"/>
              </a:rPr>
              <a:t>OnMymessage()</a:t>
            </a:r>
            <a:r>
              <a:rPr lang="zh-CN" altLang="en-US">
                <a:ea typeface="方正楷体简体" pitchFamily="2" charset="-122"/>
              </a:rPr>
              <a:t>为响应菜单命令的成员函数。</a:t>
            </a:r>
          </a:p>
          <a:p>
            <a:pPr eaLnBrk="1" hangingPunct="1"/>
            <a:endParaRPr lang="en-US" altLang="zh-CN"/>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133600"/>
            <a:ext cx="4392612"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5</a:t>
            </a:r>
            <a:r>
              <a:rPr lang="zh-CN" altLang="en-US">
                <a:latin typeface="方正大标宋简体" pitchFamily="2" charset="-122"/>
                <a:ea typeface="方正大标宋简体" pitchFamily="2" charset="-122"/>
              </a:rPr>
              <a:t>．删除表中数据</a:t>
            </a:r>
          </a:p>
        </p:txBody>
      </p:sp>
      <p:sp>
        <p:nvSpPr>
          <p:cNvPr id="319491" name="Rectangle 3"/>
          <p:cNvSpPr>
            <a:spLocks noGrp="1" noChangeArrowheads="1"/>
          </p:cNvSpPr>
          <p:nvPr>
            <p:ph type="body" idx="1"/>
          </p:nvPr>
        </p:nvSpPr>
        <p:spPr/>
        <p:txBody>
          <a:bodyPr/>
          <a:lstStyle/>
          <a:p>
            <a:pPr eaLnBrk="1" hangingPunct="1"/>
            <a:r>
              <a:rPr lang="zh-CN" altLang="en-US">
                <a:ea typeface="方正楷体简体" pitchFamily="2" charset="-122"/>
              </a:rPr>
              <a:t>如果想要删除表中的一行或多行记录，可以使用如下语句：</a:t>
            </a:r>
          </a:p>
          <a:p>
            <a:pPr eaLnBrk="1" hangingPunct="1"/>
            <a:endParaRPr lang="zh-CN" altLang="en-US">
              <a:ea typeface="方正楷体简体" pitchFamily="2" charset="-122"/>
            </a:endParaRPr>
          </a:p>
          <a:p>
            <a:pPr eaLnBrk="1" hangingPunct="1"/>
            <a:r>
              <a:rPr lang="en-US" altLang="zh-CN">
                <a:ea typeface="方正楷体简体" pitchFamily="2" charset="-122"/>
              </a:rPr>
              <a:t>【</a:t>
            </a:r>
            <a:r>
              <a:rPr lang="zh-CN" altLang="en-US">
                <a:ea typeface="方正楷体简体" pitchFamily="2" charset="-122"/>
              </a:rPr>
              <a:t>示例</a:t>
            </a:r>
            <a:r>
              <a:rPr lang="en-US" altLang="zh-CN">
                <a:ea typeface="方正楷体简体" pitchFamily="2" charset="-122"/>
              </a:rPr>
              <a:t>12-6】</a:t>
            </a:r>
            <a:r>
              <a:rPr lang="zh-CN" altLang="en-US">
                <a:ea typeface="方正楷体简体" pitchFamily="2" charset="-122"/>
              </a:rPr>
              <a:t>删除学生表中一条记录，</a:t>
            </a:r>
            <a:r>
              <a:rPr lang="en-US" altLang="zh-CN">
                <a:ea typeface="方正楷体简体" pitchFamily="2" charset="-122"/>
              </a:rPr>
              <a:t>SQL</a:t>
            </a:r>
            <a:r>
              <a:rPr lang="zh-CN" altLang="en-US">
                <a:ea typeface="方正楷体简体" pitchFamily="2" charset="-122"/>
              </a:rPr>
              <a:t>语句如下：</a:t>
            </a:r>
          </a:p>
          <a:p>
            <a:pPr eaLnBrk="1" hangingPunct="1"/>
            <a:endParaRPr lang="zh-CN" altLang="en-US">
              <a:ea typeface="方正楷体简体" pitchFamily="2" charset="-122"/>
            </a:endParaRPr>
          </a:p>
          <a:p>
            <a:pPr eaLnBrk="1" hangingPunct="1"/>
            <a:r>
              <a:rPr lang="zh-CN" altLang="en-US">
                <a:ea typeface="方正楷体简体" pitchFamily="2" charset="-122"/>
              </a:rPr>
              <a:t>如果想要删除一个数据库表中所有的记录，可以使用如下语句：</a:t>
            </a:r>
          </a:p>
          <a:p>
            <a:pPr eaLnBrk="1" hangingPunct="1"/>
            <a:endParaRPr lang="zh-CN" altLang="en-US">
              <a:ea typeface="方正楷体简体" pitchFamily="2" charset="-122"/>
            </a:endParaRPr>
          </a:p>
          <a:p>
            <a:pPr eaLnBrk="1" hangingPunct="1"/>
            <a:r>
              <a:rPr lang="en-US" altLang="zh-CN">
                <a:ea typeface="方正楷体简体" pitchFamily="2" charset="-122"/>
              </a:rPr>
              <a:t>【</a:t>
            </a:r>
            <a:r>
              <a:rPr lang="zh-CN" altLang="en-US">
                <a:ea typeface="方正楷体简体" pitchFamily="2" charset="-122"/>
              </a:rPr>
              <a:t>示例</a:t>
            </a:r>
            <a:r>
              <a:rPr lang="en-US" altLang="zh-CN">
                <a:ea typeface="方正楷体简体" pitchFamily="2" charset="-122"/>
              </a:rPr>
              <a:t>12-7】</a:t>
            </a:r>
            <a:r>
              <a:rPr lang="zh-CN" altLang="en-US">
                <a:ea typeface="方正楷体简体" pitchFamily="2" charset="-122"/>
              </a:rPr>
              <a:t>删除学生表中的所有记录，</a:t>
            </a:r>
            <a:r>
              <a:rPr lang="en-US" altLang="zh-CN">
                <a:ea typeface="方正楷体简体" pitchFamily="2" charset="-122"/>
              </a:rPr>
              <a:t>SQL</a:t>
            </a:r>
            <a:r>
              <a:rPr lang="zh-CN" altLang="en-US">
                <a:ea typeface="方正楷体简体" pitchFamily="2" charset="-122"/>
              </a:rPr>
              <a:t>语句如下：</a:t>
            </a:r>
          </a:p>
        </p:txBody>
      </p:sp>
      <p:pic>
        <p:nvPicPr>
          <p:cNvPr id="319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575945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9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08275"/>
            <a:ext cx="540067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949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429000"/>
            <a:ext cx="5329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949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4149725"/>
            <a:ext cx="41767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6</a:t>
            </a:r>
            <a:r>
              <a:rPr lang="zh-CN" altLang="en-US">
                <a:latin typeface="方正大标宋简体" pitchFamily="2" charset="-122"/>
                <a:ea typeface="方正大标宋简体" pitchFamily="2" charset="-122"/>
              </a:rPr>
              <a:t>．删除表</a:t>
            </a:r>
          </a:p>
        </p:txBody>
      </p:sp>
      <p:sp>
        <p:nvSpPr>
          <p:cNvPr id="320515" name="Rectangle 3"/>
          <p:cNvSpPr>
            <a:spLocks noGrp="1" noChangeArrowheads="1"/>
          </p:cNvSpPr>
          <p:nvPr>
            <p:ph type="body" idx="1"/>
          </p:nvPr>
        </p:nvSpPr>
        <p:spPr/>
        <p:txBody>
          <a:bodyPr/>
          <a:lstStyle/>
          <a:p>
            <a:pPr eaLnBrk="1" hangingPunct="1"/>
            <a:r>
              <a:rPr lang="zh-CN" altLang="en-US">
                <a:ea typeface="方正楷体简体" pitchFamily="2" charset="-122"/>
              </a:rPr>
              <a:t>如果想要删除一个表，可以使用如下语句：</a:t>
            </a:r>
          </a:p>
          <a:p>
            <a:pPr eaLnBrk="1" hangingPunct="1"/>
            <a:endParaRPr lang="zh-CN" altLang="en-US">
              <a:ea typeface="方正楷体简体" pitchFamily="2" charset="-122"/>
            </a:endParaRPr>
          </a:p>
          <a:p>
            <a:pPr eaLnBrk="1" hangingPunct="1"/>
            <a:r>
              <a:rPr lang="en-US" altLang="zh-CN">
                <a:ea typeface="方正楷体简体" pitchFamily="2" charset="-122"/>
              </a:rPr>
              <a:t>【</a:t>
            </a:r>
            <a:r>
              <a:rPr lang="zh-CN" altLang="en-US">
                <a:ea typeface="方正楷体简体" pitchFamily="2" charset="-122"/>
              </a:rPr>
              <a:t>示例</a:t>
            </a:r>
            <a:r>
              <a:rPr lang="en-US" altLang="zh-CN">
                <a:ea typeface="方正楷体简体" pitchFamily="2" charset="-122"/>
              </a:rPr>
              <a:t>12-8】</a:t>
            </a:r>
            <a:r>
              <a:rPr lang="zh-CN" altLang="en-US">
                <a:ea typeface="方正楷体简体" pitchFamily="2" charset="-122"/>
              </a:rPr>
              <a:t>删除数据库中的学生表，</a:t>
            </a:r>
            <a:r>
              <a:rPr lang="en-US" altLang="zh-CN">
                <a:ea typeface="方正楷体简体" pitchFamily="2" charset="-122"/>
              </a:rPr>
              <a:t>SQL</a:t>
            </a:r>
            <a:r>
              <a:rPr lang="zh-CN" altLang="en-US">
                <a:ea typeface="方正楷体简体" pitchFamily="2" charset="-122"/>
              </a:rPr>
              <a:t>语句如下：</a:t>
            </a:r>
          </a:p>
        </p:txBody>
      </p:sp>
      <p:pic>
        <p:nvPicPr>
          <p:cNvPr id="320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060575"/>
            <a:ext cx="50403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0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08275"/>
            <a:ext cx="50403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7</a:t>
            </a:r>
            <a:r>
              <a:rPr lang="zh-CN" altLang="en-US">
                <a:latin typeface="方正大标宋简体" pitchFamily="2" charset="-122"/>
                <a:ea typeface="方正大标宋简体" pitchFamily="2" charset="-122"/>
              </a:rPr>
              <a:t>．视图的相关操作</a:t>
            </a:r>
          </a:p>
        </p:txBody>
      </p:sp>
      <p:sp>
        <p:nvSpPr>
          <p:cNvPr id="321539" name="Rectangle 3"/>
          <p:cNvSpPr>
            <a:spLocks noGrp="1" noChangeArrowheads="1"/>
          </p:cNvSpPr>
          <p:nvPr>
            <p:ph type="body" idx="1"/>
          </p:nvPr>
        </p:nvSpPr>
        <p:spPr/>
        <p:txBody>
          <a:bodyPr/>
          <a:lstStyle/>
          <a:p>
            <a:pPr eaLnBrk="1" hangingPunct="1"/>
            <a:r>
              <a:rPr lang="zh-CN" altLang="en-US" sz="1800">
                <a:ea typeface="方正楷体简体" pitchFamily="2" charset="-122"/>
              </a:rPr>
              <a:t>视图（</a:t>
            </a:r>
            <a:r>
              <a:rPr lang="en-US" altLang="zh-CN" sz="1800">
                <a:ea typeface="方正楷体简体" pitchFamily="2" charset="-122"/>
              </a:rPr>
              <a:t>view</a:t>
            </a:r>
            <a:r>
              <a:rPr lang="zh-CN" altLang="en-US" sz="1800">
                <a:ea typeface="方正楷体简体" pitchFamily="2" charset="-122"/>
              </a:rPr>
              <a:t>）是一种从一个或几个基本表中根据用户需要而做成一个虚表。由于视图是虚表，因此它在存储时只存储视图的定义，而没有存储对应的数据。视图只在刚刚打开的一瞬间，通过定义从基表中搜集数据，并展现给用户。</a:t>
            </a:r>
          </a:p>
          <a:p>
            <a:pPr eaLnBrk="1" hangingPunct="1"/>
            <a:r>
              <a:rPr lang="zh-CN" altLang="en-US" sz="1800">
                <a:ea typeface="方正楷体简体" pitchFamily="2" charset="-122"/>
              </a:rPr>
              <a:t>如果想要创建一个视图，可以使用如下语句：</a:t>
            </a:r>
          </a:p>
          <a:p>
            <a:pPr eaLnBrk="1" hangingPunct="1"/>
            <a:endParaRPr lang="zh-CN" altLang="en-US" sz="1800">
              <a:ea typeface="方正楷体简体" pitchFamily="2" charset="-122"/>
            </a:endParaRPr>
          </a:p>
          <a:p>
            <a:pPr eaLnBrk="1" hangingPunct="1"/>
            <a:endParaRPr lang="zh-CN" altLang="en-US" sz="1800">
              <a:ea typeface="方正楷体简体" pitchFamily="2" charset="-122"/>
            </a:endParaRPr>
          </a:p>
          <a:p>
            <a:pPr eaLnBrk="1" hangingPunct="1"/>
            <a:r>
              <a:rPr lang="en-US" altLang="zh-CN" sz="1800">
                <a:ea typeface="方正楷体简体" pitchFamily="2" charset="-122"/>
              </a:rPr>
              <a:t>【</a:t>
            </a:r>
            <a:r>
              <a:rPr lang="zh-CN" altLang="en-US" sz="1800">
                <a:ea typeface="方正楷体简体" pitchFamily="2" charset="-122"/>
              </a:rPr>
              <a:t>示例</a:t>
            </a:r>
            <a:r>
              <a:rPr lang="en-US" altLang="zh-CN" sz="1800">
                <a:ea typeface="方正楷体简体" pitchFamily="2" charset="-122"/>
              </a:rPr>
              <a:t>12-9】</a:t>
            </a:r>
            <a:r>
              <a:rPr lang="zh-CN" altLang="en-US" sz="1800">
                <a:ea typeface="方正楷体简体" pitchFamily="2" charset="-122"/>
              </a:rPr>
              <a:t>创建有关学生平均年龄的视图，</a:t>
            </a:r>
            <a:r>
              <a:rPr lang="en-US" altLang="zh-CN" sz="1800">
                <a:ea typeface="方正楷体简体" pitchFamily="2" charset="-122"/>
              </a:rPr>
              <a:t>SQL</a:t>
            </a:r>
            <a:r>
              <a:rPr lang="zh-CN" altLang="en-US" sz="1800">
                <a:ea typeface="方正楷体简体" pitchFamily="2" charset="-122"/>
              </a:rPr>
              <a:t>语句如下：</a:t>
            </a:r>
          </a:p>
          <a:p>
            <a:pPr eaLnBrk="1" hangingPunct="1"/>
            <a:endParaRPr lang="zh-CN" altLang="en-US" sz="1800">
              <a:ea typeface="方正楷体简体" pitchFamily="2" charset="-122"/>
            </a:endParaRPr>
          </a:p>
          <a:p>
            <a:pPr eaLnBrk="1" hangingPunct="1"/>
            <a:endParaRPr lang="zh-CN" altLang="en-US" sz="1800">
              <a:ea typeface="方正楷体简体" pitchFamily="2" charset="-122"/>
            </a:endParaRPr>
          </a:p>
          <a:p>
            <a:pPr eaLnBrk="1" hangingPunct="1"/>
            <a:r>
              <a:rPr lang="zh-CN" altLang="en-US" sz="1800">
                <a:ea typeface="方正楷体简体" pitchFamily="2" charset="-122"/>
              </a:rPr>
              <a:t>如果想要删除一个视图，可以使用如下语句：</a:t>
            </a:r>
          </a:p>
          <a:p>
            <a:pPr eaLnBrk="1" hangingPunct="1"/>
            <a:endParaRPr lang="zh-CN" altLang="en-US" sz="1800">
              <a:ea typeface="方正楷体简体" pitchFamily="2" charset="-122"/>
            </a:endParaRPr>
          </a:p>
          <a:p>
            <a:pPr eaLnBrk="1" hangingPunct="1"/>
            <a:r>
              <a:rPr lang="en-US" altLang="zh-CN" sz="1800">
                <a:ea typeface="方正楷体简体" pitchFamily="2" charset="-122"/>
              </a:rPr>
              <a:t>【</a:t>
            </a:r>
            <a:r>
              <a:rPr lang="zh-CN" altLang="en-US" sz="1800">
                <a:ea typeface="方正楷体简体" pitchFamily="2" charset="-122"/>
              </a:rPr>
              <a:t>示例</a:t>
            </a:r>
            <a:r>
              <a:rPr lang="en-US" altLang="zh-CN" sz="1800">
                <a:ea typeface="方正楷体简体" pitchFamily="2" charset="-122"/>
              </a:rPr>
              <a:t>12-10】</a:t>
            </a:r>
            <a:r>
              <a:rPr lang="zh-CN" altLang="en-US" sz="1800">
                <a:ea typeface="方正楷体简体" pitchFamily="2" charset="-122"/>
              </a:rPr>
              <a:t>删除有关学生平均年龄的视图，</a:t>
            </a:r>
            <a:r>
              <a:rPr lang="en-US" altLang="zh-CN" sz="1800">
                <a:ea typeface="方正楷体简体" pitchFamily="2" charset="-122"/>
              </a:rPr>
              <a:t>SQL</a:t>
            </a:r>
            <a:r>
              <a:rPr lang="zh-CN" altLang="en-US" sz="1800">
                <a:ea typeface="方正楷体简体" pitchFamily="2" charset="-122"/>
              </a:rPr>
              <a:t>语句如下：</a:t>
            </a:r>
          </a:p>
          <a:p>
            <a:pPr eaLnBrk="1" hangingPunct="1"/>
            <a:endParaRPr lang="en-US" altLang="zh-CN" sz="1800">
              <a:ea typeface="方正楷体简体" pitchFamily="2" charset="-122"/>
            </a:endParaRPr>
          </a:p>
        </p:txBody>
      </p:sp>
      <p:pic>
        <p:nvPicPr>
          <p:cNvPr id="321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611981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1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149725"/>
            <a:ext cx="47529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15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084763"/>
            <a:ext cx="3455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154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5734050"/>
            <a:ext cx="33845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12.5  </a:t>
            </a:r>
            <a:r>
              <a:rPr lang="zh-CN" altLang="en-US">
                <a:latin typeface="方正大标宋简体" pitchFamily="2" charset="-122"/>
                <a:ea typeface="方正大标宋简体" pitchFamily="2" charset="-122"/>
              </a:rPr>
              <a:t>数据库开发技术简介</a:t>
            </a:r>
          </a:p>
        </p:txBody>
      </p:sp>
      <p:sp>
        <p:nvSpPr>
          <p:cNvPr id="322563" name="Rectangle 3"/>
          <p:cNvSpPr>
            <a:spLocks noGrp="1" noChangeArrowheads="1"/>
          </p:cNvSpPr>
          <p:nvPr>
            <p:ph type="body" idx="1"/>
          </p:nvPr>
        </p:nvSpPr>
        <p:spPr/>
        <p:txBody>
          <a:bodyPr/>
          <a:lstStyle/>
          <a:p>
            <a:pPr eaLnBrk="1" hangingPunct="1"/>
            <a:r>
              <a:rPr lang="en-US" altLang="zh-CN">
                <a:ea typeface="方正楷体简体" pitchFamily="2" charset="-122"/>
              </a:rPr>
              <a:t>MFC</a:t>
            </a:r>
            <a:r>
              <a:rPr lang="zh-CN" altLang="en-US">
                <a:ea typeface="方正楷体简体" pitchFamily="2" charset="-122"/>
              </a:rPr>
              <a:t>中封装了支持数据库操作的类，因此大大简化了在</a:t>
            </a:r>
            <a:r>
              <a:rPr lang="en-US" altLang="zh-CN">
                <a:ea typeface="方正楷体简体" pitchFamily="2" charset="-122"/>
              </a:rPr>
              <a:t>Visual C++</a:t>
            </a:r>
            <a:r>
              <a:rPr lang="zh-CN" altLang="en-US">
                <a:ea typeface="方正楷体简体" pitchFamily="2" charset="-122"/>
              </a:rPr>
              <a:t>集成开发环境下的数据库编程。数据库开技术有多种，</a:t>
            </a:r>
            <a:r>
              <a:rPr lang="en-US" altLang="zh-CN">
                <a:ea typeface="方正楷体简体" pitchFamily="2" charset="-122"/>
              </a:rPr>
              <a:t>ODBC</a:t>
            </a:r>
            <a:r>
              <a:rPr lang="zh-CN" altLang="en-US">
                <a:ea typeface="方正楷体简体" pitchFamily="2" charset="-122"/>
              </a:rPr>
              <a:t>、</a:t>
            </a:r>
            <a:r>
              <a:rPr lang="en-US" altLang="zh-CN">
                <a:ea typeface="方正楷体简体" pitchFamily="2" charset="-122"/>
              </a:rPr>
              <a:t>DAO</a:t>
            </a:r>
            <a:r>
              <a:rPr lang="zh-CN" altLang="en-US">
                <a:ea typeface="方正楷体简体" pitchFamily="2" charset="-122"/>
              </a:rPr>
              <a:t>、</a:t>
            </a:r>
            <a:r>
              <a:rPr lang="en-US" altLang="zh-CN">
                <a:ea typeface="方正楷体简体" pitchFamily="2" charset="-122"/>
              </a:rPr>
              <a:t>ADO</a:t>
            </a:r>
            <a:r>
              <a:rPr lang="zh-CN" altLang="en-US">
                <a:ea typeface="方正楷体简体" pitchFamily="2" charset="-122"/>
              </a:rPr>
              <a:t>等。下面分别对这三种技术进行介绍。</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12.5.1  ODBC</a:t>
            </a:r>
            <a:r>
              <a:rPr lang="zh-CN" altLang="en-US">
                <a:latin typeface="方正大标宋简体" pitchFamily="2" charset="-122"/>
                <a:ea typeface="方正大标宋简体" pitchFamily="2" charset="-122"/>
              </a:rPr>
              <a:t>技术</a:t>
            </a:r>
          </a:p>
        </p:txBody>
      </p:sp>
      <p:sp>
        <p:nvSpPr>
          <p:cNvPr id="323587" name="Rectangle 3"/>
          <p:cNvSpPr>
            <a:spLocks noGrp="1" noChangeArrowheads="1"/>
          </p:cNvSpPr>
          <p:nvPr>
            <p:ph type="body" idx="1"/>
          </p:nvPr>
        </p:nvSpPr>
        <p:spPr>
          <a:xfrm>
            <a:off x="457200" y="1600200"/>
            <a:ext cx="8229600" cy="1108075"/>
          </a:xfrm>
        </p:spPr>
        <p:txBody>
          <a:bodyPr/>
          <a:lstStyle/>
          <a:p>
            <a:pPr eaLnBrk="1" hangingPunct="1"/>
            <a:r>
              <a:rPr lang="en-US" altLang="zh-CN">
                <a:ea typeface="方正楷体简体" pitchFamily="2" charset="-122"/>
              </a:rPr>
              <a:t>ODBC</a:t>
            </a:r>
            <a:r>
              <a:rPr lang="zh-CN" altLang="en-US">
                <a:ea typeface="方正楷体简体" pitchFamily="2" charset="-122"/>
              </a:rPr>
              <a:t>是</a:t>
            </a:r>
            <a:r>
              <a:rPr lang="en-US" altLang="zh-CN">
                <a:ea typeface="方正楷体简体" pitchFamily="2" charset="-122"/>
              </a:rPr>
              <a:t>Open Database Conectivity</a:t>
            </a:r>
            <a:r>
              <a:rPr lang="zh-CN" altLang="en-US">
                <a:ea typeface="方正楷体简体" pitchFamily="2" charset="-122"/>
              </a:rPr>
              <a:t>（开放数据库互联）的缩写。</a:t>
            </a:r>
            <a:r>
              <a:rPr lang="en-US" altLang="zh-CN">
                <a:ea typeface="方正楷体简体" pitchFamily="2" charset="-122"/>
              </a:rPr>
              <a:t>ODBC</a:t>
            </a:r>
            <a:r>
              <a:rPr lang="zh-CN" altLang="en-US">
                <a:ea typeface="方正楷体简体" pitchFamily="2" charset="-122"/>
              </a:rPr>
              <a:t>提供了一组标准应用程序编程接口</a:t>
            </a:r>
            <a:r>
              <a:rPr lang="en-US" altLang="zh-CN">
                <a:ea typeface="方正楷体简体" pitchFamily="2" charset="-122"/>
              </a:rPr>
              <a:t>API</a:t>
            </a:r>
            <a:r>
              <a:rPr lang="zh-CN" altLang="en-US">
                <a:ea typeface="方正楷体简体" pitchFamily="2" charset="-122"/>
              </a:rPr>
              <a:t>，用户通过</a:t>
            </a:r>
            <a:r>
              <a:rPr lang="en-US" altLang="zh-CN">
                <a:ea typeface="方正楷体简体" pitchFamily="2" charset="-122"/>
              </a:rPr>
              <a:t>SQL</a:t>
            </a:r>
            <a:r>
              <a:rPr lang="zh-CN" altLang="en-US">
                <a:ea typeface="方正楷体简体" pitchFamily="2" charset="-122"/>
              </a:rPr>
              <a:t>语句实现对数据库管理系统的访问。</a:t>
            </a:r>
          </a:p>
          <a:p>
            <a:pPr eaLnBrk="1" hangingPunct="1"/>
            <a:endParaRPr lang="en-US" altLang="zh-CN">
              <a:ea typeface="方正楷体简体" pitchFamily="2" charset="-122"/>
            </a:endParaRPr>
          </a:p>
        </p:txBody>
      </p:sp>
      <p:pic>
        <p:nvPicPr>
          <p:cNvPr id="3235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2781300"/>
            <a:ext cx="224790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23589" name="Rectangle 5"/>
          <p:cNvSpPr>
            <a:spLocks noChangeArrowheads="1"/>
          </p:cNvSpPr>
          <p:nvPr/>
        </p:nvSpPr>
        <p:spPr bwMode="auto">
          <a:xfrm>
            <a:off x="898525" y="3036888"/>
            <a:ext cx="3529013"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2700" tIns="12700" rIns="12700" bIns="12700">
            <a:spAutoFit/>
          </a:bodyPr>
          <a:lstStyle>
            <a:lvl1pPr defTabSz="228600">
              <a:defRPr sz="3200" b="1">
                <a:solidFill>
                  <a:schemeClr val="tx1"/>
                </a:solidFill>
                <a:latin typeface="宋体" panose="02010600030101010101" pitchFamily="2" charset="-122"/>
                <a:ea typeface="宋体" panose="02010600030101010101" pitchFamily="2" charset="-122"/>
              </a:defRPr>
            </a:lvl1pPr>
            <a:lvl2pPr marL="742950" indent="-285750" defTabSz="228600">
              <a:defRPr sz="3200" b="1">
                <a:solidFill>
                  <a:schemeClr val="tx1"/>
                </a:solidFill>
                <a:latin typeface="宋体" panose="02010600030101010101" pitchFamily="2" charset="-122"/>
                <a:ea typeface="宋体" panose="02010600030101010101" pitchFamily="2" charset="-122"/>
              </a:defRPr>
            </a:lvl2pPr>
            <a:lvl3pPr marL="1143000" indent="-228600" defTabSz="228600">
              <a:defRPr sz="3200" b="1">
                <a:solidFill>
                  <a:schemeClr val="tx1"/>
                </a:solidFill>
                <a:latin typeface="宋体" panose="02010600030101010101" pitchFamily="2" charset="-122"/>
                <a:ea typeface="宋体" panose="02010600030101010101" pitchFamily="2" charset="-122"/>
              </a:defRPr>
            </a:lvl3pPr>
            <a:lvl4pPr marL="1600200" indent="-228600" defTabSz="228600">
              <a:defRPr sz="3200" b="1">
                <a:solidFill>
                  <a:schemeClr val="tx1"/>
                </a:solidFill>
                <a:latin typeface="宋体" panose="02010600030101010101" pitchFamily="2" charset="-122"/>
                <a:ea typeface="宋体" panose="02010600030101010101" pitchFamily="2" charset="-122"/>
              </a:defRPr>
            </a:lvl4pPr>
            <a:lvl5pPr marL="2057400" indent="-228600" defTabSz="228600">
              <a:defRPr sz="3200" b="1">
                <a:solidFill>
                  <a:schemeClr val="tx1"/>
                </a:solidFill>
                <a:latin typeface="宋体" panose="02010600030101010101" pitchFamily="2" charset="-122"/>
                <a:ea typeface="宋体" panose="02010600030101010101" pitchFamily="2" charset="-122"/>
              </a:defRPr>
            </a:lvl5pPr>
            <a:lvl6pPr marL="25146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lgn="just"/>
            <a:r>
              <a:rPr lang="en-US" altLang="zh-CN" sz="2000" b="0"/>
              <a:t>  </a:t>
            </a:r>
            <a:r>
              <a:rPr lang="zh-CN" altLang="en-US" sz="2000" b="0"/>
              <a:t>任何应用程序同路人要系统包含某种数据库的</a:t>
            </a:r>
            <a:r>
              <a:rPr lang="en-US" altLang="zh-CN" sz="2000" b="0"/>
              <a:t>ODBC</a:t>
            </a:r>
            <a:r>
              <a:rPr lang="zh-CN" altLang="en-US" sz="2000" b="0"/>
              <a:t>驱动程序，就可以使用</a:t>
            </a:r>
            <a:r>
              <a:rPr lang="en-US" altLang="zh-CN" sz="2000" b="0"/>
              <a:t>API</a:t>
            </a:r>
            <a:r>
              <a:rPr lang="zh-CN" altLang="en-US" sz="2000" b="0"/>
              <a:t>访问数据库，每个不同的数据源都由一个</a:t>
            </a:r>
            <a:r>
              <a:rPr lang="en-US" altLang="zh-CN" sz="2000" b="0"/>
              <a:t>ODBC</a:t>
            </a:r>
            <a:r>
              <a:rPr lang="zh-CN" altLang="en-US" sz="2000" b="0"/>
              <a:t>驱动支持。用户使用</a:t>
            </a:r>
            <a:r>
              <a:rPr lang="en-US" altLang="zh-CN" sz="2000" b="0"/>
              <a:t>ODBC</a:t>
            </a:r>
            <a:r>
              <a:rPr lang="zh-CN" altLang="en-US" sz="2000" b="0"/>
              <a:t>环境中的驱动程序管理器，实现驱动程序与</a:t>
            </a:r>
            <a:r>
              <a:rPr lang="en-US" altLang="zh-CN" sz="2000" b="0"/>
              <a:t>DBMS</a:t>
            </a:r>
            <a:r>
              <a:rPr lang="zh-CN" altLang="en-US" sz="2000" b="0"/>
              <a:t>的连接。</a:t>
            </a:r>
            <a:r>
              <a:rPr lang="en-US" altLang="zh-CN" sz="2000" b="0"/>
              <a:t>ODBC</a:t>
            </a:r>
            <a:r>
              <a:rPr lang="zh-CN" altLang="en-US" sz="2000" b="0"/>
              <a:t>的结构是分层管理的，其体系结构如右图所示。</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12.5.2  DAO</a:t>
            </a:r>
            <a:r>
              <a:rPr lang="zh-CN" altLang="en-US">
                <a:latin typeface="方正大标宋简体" pitchFamily="2" charset="-122"/>
                <a:ea typeface="方正大标宋简体" pitchFamily="2" charset="-122"/>
              </a:rPr>
              <a:t>技术</a:t>
            </a:r>
          </a:p>
        </p:txBody>
      </p:sp>
      <p:sp>
        <p:nvSpPr>
          <p:cNvPr id="324611" name="Rectangle 3"/>
          <p:cNvSpPr>
            <a:spLocks noGrp="1" noChangeArrowheads="1"/>
          </p:cNvSpPr>
          <p:nvPr>
            <p:ph type="body" idx="1"/>
          </p:nvPr>
        </p:nvSpPr>
        <p:spPr/>
        <p:txBody>
          <a:bodyPr/>
          <a:lstStyle/>
          <a:p>
            <a:pPr eaLnBrk="1" hangingPunct="1"/>
            <a:r>
              <a:rPr lang="en-US" altLang="zh-CN">
                <a:ea typeface="方正楷体简体" pitchFamily="2" charset="-122"/>
              </a:rPr>
              <a:t>DAO</a:t>
            </a:r>
            <a:r>
              <a:rPr lang="zh-CN" altLang="en-US">
                <a:ea typeface="方正楷体简体" pitchFamily="2" charset="-122"/>
              </a:rPr>
              <a:t>是</a:t>
            </a:r>
            <a:r>
              <a:rPr lang="en-US" altLang="zh-CN">
                <a:ea typeface="方正楷体简体" pitchFamily="2" charset="-122"/>
              </a:rPr>
              <a:t>Data Access Object</a:t>
            </a:r>
            <a:r>
              <a:rPr lang="zh-CN" altLang="en-US">
                <a:ea typeface="方正楷体简体" pitchFamily="2" charset="-122"/>
              </a:rPr>
              <a:t>（数据访问对象）的简称。</a:t>
            </a:r>
            <a:r>
              <a:rPr lang="en-US" altLang="zh-CN">
                <a:ea typeface="方正楷体简体" pitchFamily="2" charset="-122"/>
              </a:rPr>
              <a:t>DAO</a:t>
            </a:r>
            <a:r>
              <a:rPr lang="zh-CN" altLang="en-US">
                <a:ea typeface="方正楷体简体" pitchFamily="2" charset="-122"/>
              </a:rPr>
              <a:t>是第一个面向对象的接口，其通过</a:t>
            </a:r>
            <a:r>
              <a:rPr lang="en-US" altLang="zh-CN">
                <a:ea typeface="方正楷体简体" pitchFamily="2" charset="-122"/>
              </a:rPr>
              <a:t>Microsoft Access</a:t>
            </a:r>
            <a:r>
              <a:rPr lang="zh-CN" altLang="en-US">
                <a:ea typeface="方正楷体简体" pitchFamily="2" charset="-122"/>
              </a:rPr>
              <a:t>自动获得</a:t>
            </a:r>
            <a:r>
              <a:rPr lang="en-US" altLang="zh-CN">
                <a:ea typeface="方正楷体简体" pitchFamily="2" charset="-122"/>
              </a:rPr>
              <a:t>Microsoft Jet</a:t>
            </a:r>
            <a:r>
              <a:rPr lang="zh-CN" altLang="en-US">
                <a:ea typeface="方正楷体简体" pitchFamily="2" charset="-122"/>
              </a:rPr>
              <a:t>数据库引擎，进而可以访问数据库。</a:t>
            </a:r>
          </a:p>
          <a:p>
            <a:pPr eaLnBrk="1" hangingPunct="1"/>
            <a:r>
              <a:rPr lang="en-US" altLang="zh-CN">
                <a:ea typeface="方正楷体简体" pitchFamily="2" charset="-122"/>
              </a:rPr>
              <a:t>DAO</a:t>
            </a:r>
            <a:r>
              <a:rPr lang="zh-CN" altLang="en-US">
                <a:ea typeface="方正楷体简体" pitchFamily="2" charset="-122"/>
              </a:rPr>
              <a:t>技术通常用于操作</a:t>
            </a:r>
            <a:r>
              <a:rPr lang="en-US" altLang="zh-CN">
                <a:ea typeface="方正楷体简体" pitchFamily="2" charset="-122"/>
              </a:rPr>
              <a:t>.mdb</a:t>
            </a:r>
            <a:r>
              <a:rPr lang="zh-CN" altLang="en-US">
                <a:ea typeface="方正楷体简体" pitchFamily="2" charset="-122"/>
              </a:rPr>
              <a:t>数据库文件，但其可以使用</a:t>
            </a:r>
            <a:r>
              <a:rPr lang="en-US" altLang="zh-CN">
                <a:ea typeface="方正楷体简体" pitchFamily="2" charset="-122"/>
              </a:rPr>
              <a:t>Microsoft Access/Jet</a:t>
            </a:r>
            <a:r>
              <a:rPr lang="zh-CN" altLang="en-US">
                <a:ea typeface="方正楷体简体" pitchFamily="2" charset="-122"/>
              </a:rPr>
              <a:t>数据库引擎来访问</a:t>
            </a:r>
            <a:r>
              <a:rPr lang="en-US" altLang="zh-CN">
                <a:ea typeface="方正楷体简体" pitchFamily="2" charset="-122"/>
              </a:rPr>
              <a:t>ODBC</a:t>
            </a:r>
            <a:r>
              <a:rPr lang="zh-CN" altLang="en-US">
                <a:ea typeface="方正楷体简体" pitchFamily="2" charset="-122"/>
              </a:rPr>
              <a:t>数据源。</a:t>
            </a:r>
            <a:r>
              <a:rPr lang="en-US" altLang="zh-CN">
                <a:ea typeface="方正楷体简体" pitchFamily="2" charset="-122"/>
              </a:rPr>
              <a:t>DAO</a:t>
            </a:r>
            <a:r>
              <a:rPr lang="zh-CN" altLang="en-US">
                <a:ea typeface="方正楷体简体" pitchFamily="2" charset="-122"/>
              </a:rPr>
              <a:t>的体系结构如下图所示。</a:t>
            </a:r>
          </a:p>
        </p:txBody>
      </p:sp>
      <p:pic>
        <p:nvPicPr>
          <p:cNvPr id="324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284538"/>
            <a:ext cx="2608262"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12.5.3  ADO</a:t>
            </a:r>
            <a:r>
              <a:rPr lang="zh-CN" altLang="en-US">
                <a:latin typeface="方正大标宋简体" pitchFamily="2" charset="-122"/>
                <a:ea typeface="方正大标宋简体" pitchFamily="2" charset="-122"/>
              </a:rPr>
              <a:t>技术</a:t>
            </a:r>
          </a:p>
        </p:txBody>
      </p:sp>
      <p:sp>
        <p:nvSpPr>
          <p:cNvPr id="325635" name="Rectangle 3"/>
          <p:cNvSpPr>
            <a:spLocks noGrp="1" noChangeArrowheads="1"/>
          </p:cNvSpPr>
          <p:nvPr>
            <p:ph type="body" idx="1"/>
          </p:nvPr>
        </p:nvSpPr>
        <p:spPr/>
        <p:txBody>
          <a:bodyPr/>
          <a:lstStyle/>
          <a:p>
            <a:pPr eaLnBrk="1" hangingPunct="1"/>
            <a:r>
              <a:rPr lang="en-US" altLang="zh-CN">
                <a:ea typeface="方正楷体简体" pitchFamily="2" charset="-122"/>
              </a:rPr>
              <a:t>ADO</a:t>
            </a:r>
            <a:r>
              <a:rPr lang="zh-CN" altLang="en-US">
                <a:ea typeface="方正楷体简体" pitchFamily="2" charset="-122"/>
              </a:rPr>
              <a:t>是</a:t>
            </a:r>
            <a:r>
              <a:rPr lang="en-US" altLang="zh-CN">
                <a:ea typeface="方正楷体简体" pitchFamily="2" charset="-122"/>
              </a:rPr>
              <a:t>ActiveX Data Object</a:t>
            </a:r>
            <a:r>
              <a:rPr lang="zh-CN" altLang="en-US">
                <a:ea typeface="方正楷体简体" pitchFamily="2" charset="-122"/>
              </a:rPr>
              <a:t>（</a:t>
            </a:r>
            <a:r>
              <a:rPr lang="en-US" altLang="zh-CN">
                <a:ea typeface="方正楷体简体" pitchFamily="2" charset="-122"/>
              </a:rPr>
              <a:t>ActiveX</a:t>
            </a:r>
            <a:r>
              <a:rPr lang="zh-CN" altLang="en-US">
                <a:ea typeface="方正楷体简体" pitchFamily="2" charset="-122"/>
              </a:rPr>
              <a:t>数据对象）的简称。</a:t>
            </a:r>
            <a:r>
              <a:rPr lang="en-US" altLang="zh-CN">
                <a:ea typeface="方正楷体简体" pitchFamily="2" charset="-122"/>
              </a:rPr>
              <a:t>ADO</a:t>
            </a:r>
            <a:r>
              <a:rPr lang="zh-CN" altLang="en-US">
                <a:ea typeface="方正楷体简体" pitchFamily="2" charset="-122"/>
              </a:rPr>
              <a:t>是一种特殊的</a:t>
            </a:r>
            <a:r>
              <a:rPr lang="en-US" altLang="zh-CN">
                <a:ea typeface="方正楷体简体" pitchFamily="2" charset="-122"/>
              </a:rPr>
              <a:t>OLEDB</a:t>
            </a:r>
            <a:r>
              <a:rPr lang="zh-CN" altLang="en-US">
                <a:ea typeface="方正楷体简体" pitchFamily="2" charset="-122"/>
              </a:rPr>
              <a:t>客户程序，它完全继承了</a:t>
            </a:r>
            <a:r>
              <a:rPr lang="en-US" altLang="zh-CN">
                <a:ea typeface="方正楷体简体" pitchFamily="2" charset="-122"/>
              </a:rPr>
              <a:t>OLEDB</a:t>
            </a:r>
            <a:r>
              <a:rPr lang="zh-CN" altLang="en-US">
                <a:ea typeface="方正楷体简体" pitchFamily="2" charset="-122"/>
              </a:rPr>
              <a:t>技术的优点，但又对</a:t>
            </a:r>
            <a:r>
              <a:rPr lang="en-US" altLang="zh-CN">
                <a:ea typeface="方正楷体简体" pitchFamily="2" charset="-122"/>
              </a:rPr>
              <a:t>OLEDB</a:t>
            </a:r>
            <a:r>
              <a:rPr lang="zh-CN" altLang="en-US">
                <a:ea typeface="方正楷体简体" pitchFamily="2" charset="-122"/>
              </a:rPr>
              <a:t>的接口作了封装。</a:t>
            </a:r>
            <a:r>
              <a:rPr lang="en-US" altLang="zh-CN">
                <a:ea typeface="方正楷体简体" pitchFamily="2" charset="-122"/>
              </a:rPr>
              <a:t>ADO</a:t>
            </a:r>
            <a:r>
              <a:rPr lang="zh-CN" altLang="en-US">
                <a:ea typeface="方正楷体简体" pitchFamily="2" charset="-122"/>
              </a:rPr>
              <a:t>技术是一种高层的访问技术，并且是跨平台使用的。</a:t>
            </a:r>
            <a:r>
              <a:rPr lang="en-US" altLang="zh-CN">
                <a:ea typeface="方正楷体简体" pitchFamily="2" charset="-122"/>
              </a:rPr>
              <a:t>ADO</a:t>
            </a:r>
            <a:r>
              <a:rPr lang="zh-CN" altLang="en-US">
                <a:ea typeface="方正楷体简体" pitchFamily="2" charset="-122"/>
              </a:rPr>
              <a:t>允许访问</a:t>
            </a:r>
            <a:r>
              <a:rPr lang="en-US" altLang="zh-CN">
                <a:ea typeface="方正楷体简体" pitchFamily="2" charset="-122"/>
              </a:rPr>
              <a:t>Visual C++</a:t>
            </a:r>
            <a:r>
              <a:rPr lang="zh-CN" altLang="en-US">
                <a:ea typeface="方正楷体简体" pitchFamily="2" charset="-122"/>
              </a:rPr>
              <a:t>、</a:t>
            </a:r>
            <a:r>
              <a:rPr lang="en-US" altLang="zh-CN">
                <a:ea typeface="方正楷体简体" pitchFamily="2" charset="-122"/>
              </a:rPr>
              <a:t>Visual Basic</a:t>
            </a:r>
            <a:r>
              <a:rPr lang="zh-CN" altLang="en-US">
                <a:ea typeface="方正楷体简体" pitchFamily="2" charset="-122"/>
              </a:rPr>
              <a:t>、</a:t>
            </a:r>
            <a:r>
              <a:rPr lang="en-US" altLang="zh-CN">
                <a:ea typeface="方正楷体简体" pitchFamily="2" charset="-122"/>
              </a:rPr>
              <a:t>Delphi</a:t>
            </a:r>
            <a:r>
              <a:rPr lang="zh-CN" altLang="en-US">
                <a:ea typeface="方正楷体简体" pitchFamily="2" charset="-122"/>
              </a:rPr>
              <a:t>等开发语言。</a:t>
            </a:r>
            <a:r>
              <a:rPr lang="en-US" altLang="zh-CN">
                <a:ea typeface="方正楷体简体" pitchFamily="2" charset="-122"/>
              </a:rPr>
              <a:t>ADO</a:t>
            </a:r>
            <a:r>
              <a:rPr lang="zh-CN" altLang="en-US">
                <a:ea typeface="方正楷体简体" pitchFamily="2" charset="-122"/>
              </a:rPr>
              <a:t>的体系结构如下图所示。</a:t>
            </a:r>
          </a:p>
        </p:txBody>
      </p:sp>
      <p:pic>
        <p:nvPicPr>
          <p:cNvPr id="325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213100"/>
            <a:ext cx="209391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12.6  ODBC</a:t>
            </a:r>
            <a:r>
              <a:rPr lang="zh-CN" altLang="en-US">
                <a:latin typeface="方正大标宋简体" pitchFamily="2" charset="-122"/>
                <a:ea typeface="方正大标宋简体" pitchFamily="2" charset="-122"/>
              </a:rPr>
              <a:t>数据库编程</a:t>
            </a:r>
          </a:p>
        </p:txBody>
      </p:sp>
      <p:sp>
        <p:nvSpPr>
          <p:cNvPr id="326659" name="Rectangle 3"/>
          <p:cNvSpPr>
            <a:spLocks noGrp="1" noChangeArrowheads="1"/>
          </p:cNvSpPr>
          <p:nvPr>
            <p:ph type="body" idx="1"/>
          </p:nvPr>
        </p:nvSpPr>
        <p:spPr/>
        <p:txBody>
          <a:bodyPr/>
          <a:lstStyle/>
          <a:p>
            <a:pPr eaLnBrk="1" hangingPunct="1"/>
            <a:r>
              <a:rPr lang="en-US" altLang="zh-CN">
                <a:ea typeface="方正楷体简体" pitchFamily="2" charset="-122"/>
              </a:rPr>
              <a:t>ODBC</a:t>
            </a:r>
            <a:r>
              <a:rPr lang="zh-CN" altLang="en-US">
                <a:ea typeface="方正楷体简体" pitchFamily="2" charset="-122"/>
              </a:rPr>
              <a:t>是开放数据数据库互联标准协议，它是</a:t>
            </a:r>
            <a:r>
              <a:rPr lang="en-US" altLang="zh-CN">
                <a:ea typeface="方正楷体简体" pitchFamily="2" charset="-122"/>
              </a:rPr>
              <a:t>Microsoft</a:t>
            </a:r>
            <a:r>
              <a:rPr lang="zh-CN" altLang="en-US">
                <a:ea typeface="方正楷体简体" pitchFamily="2" charset="-122"/>
              </a:rPr>
              <a:t>客户</a:t>
            </a:r>
            <a:r>
              <a:rPr lang="en-US" altLang="zh-CN">
                <a:ea typeface="方正楷体简体" pitchFamily="2" charset="-122"/>
              </a:rPr>
              <a:t>/</a:t>
            </a:r>
            <a:r>
              <a:rPr lang="zh-CN" altLang="en-US">
                <a:ea typeface="方正楷体简体" pitchFamily="2" charset="-122"/>
              </a:rPr>
              <a:t>服务器环境下的数据访问标准。在</a:t>
            </a:r>
            <a:r>
              <a:rPr lang="en-US" altLang="zh-CN">
                <a:ea typeface="方正楷体简体" pitchFamily="2" charset="-122"/>
              </a:rPr>
              <a:t>Win32</a:t>
            </a:r>
            <a:r>
              <a:rPr lang="zh-CN" altLang="en-US">
                <a:ea typeface="方正楷体简体" pitchFamily="2" charset="-122"/>
              </a:rPr>
              <a:t>环境下，用户可以使用</a:t>
            </a:r>
            <a:r>
              <a:rPr lang="en-US" altLang="zh-CN">
                <a:ea typeface="方正楷体简体" pitchFamily="2" charset="-122"/>
              </a:rPr>
              <a:t>ODBC</a:t>
            </a:r>
            <a:r>
              <a:rPr lang="zh-CN" altLang="en-US">
                <a:ea typeface="方正楷体简体" pitchFamily="2" charset="-122"/>
              </a:rPr>
              <a:t>数据源管理器获得对数据库的访问权限。</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12.6.1  </a:t>
            </a:r>
            <a:r>
              <a:rPr lang="zh-CN" altLang="en-US">
                <a:latin typeface="方正大标宋简体" pitchFamily="2" charset="-122"/>
                <a:ea typeface="方正大标宋简体" pitchFamily="2" charset="-122"/>
              </a:rPr>
              <a:t>设置</a:t>
            </a:r>
            <a:r>
              <a:rPr lang="en-US" altLang="zh-CN">
                <a:latin typeface="方正大标宋简体" pitchFamily="2" charset="-122"/>
                <a:ea typeface="方正大标宋简体" pitchFamily="2" charset="-122"/>
              </a:rPr>
              <a:t>ODBC</a:t>
            </a:r>
            <a:r>
              <a:rPr lang="zh-CN" altLang="en-US">
                <a:latin typeface="方正大标宋简体" pitchFamily="2" charset="-122"/>
                <a:ea typeface="方正大标宋简体" pitchFamily="2" charset="-122"/>
              </a:rPr>
              <a:t>数据源</a:t>
            </a:r>
          </a:p>
        </p:txBody>
      </p:sp>
      <p:sp>
        <p:nvSpPr>
          <p:cNvPr id="327683" name="Rectangle 3"/>
          <p:cNvSpPr>
            <a:spLocks noGrp="1" noChangeArrowheads="1"/>
          </p:cNvSpPr>
          <p:nvPr>
            <p:ph type="body" idx="1"/>
          </p:nvPr>
        </p:nvSpPr>
        <p:spPr/>
        <p:txBody>
          <a:bodyPr/>
          <a:lstStyle/>
          <a:p>
            <a:pPr eaLnBrk="1" hangingPunct="1"/>
            <a:r>
              <a:rPr lang="zh-CN" altLang="en-US">
                <a:ea typeface="方正楷体简体" pitchFamily="2" charset="-122"/>
              </a:rPr>
              <a:t>由于</a:t>
            </a:r>
            <a:r>
              <a:rPr lang="en-US" altLang="zh-CN">
                <a:ea typeface="方正楷体简体" pitchFamily="2" charset="-122"/>
              </a:rPr>
              <a:t>Visual C++</a:t>
            </a:r>
            <a:r>
              <a:rPr lang="zh-CN" altLang="en-US">
                <a:ea typeface="方正楷体简体" pitchFamily="2" charset="-122"/>
              </a:rPr>
              <a:t>应用程序与创建数据库表的数据库管理系统是两个不同的操作平台，要实现应用程序对数据库的访问，就必须要为数据库表选择适当的数据驱动程序，将</a:t>
            </a:r>
            <a:r>
              <a:rPr lang="en-US" altLang="zh-CN">
                <a:ea typeface="方正楷体简体" pitchFamily="2" charset="-122"/>
              </a:rPr>
              <a:t>Visual C++</a:t>
            </a:r>
            <a:r>
              <a:rPr lang="zh-CN" altLang="en-US">
                <a:ea typeface="方正楷体简体" pitchFamily="2" charset="-122"/>
              </a:rPr>
              <a:t>环境中的对数据库的操作转化成数据库系统可理解的操作。为了实现这个转换，</a:t>
            </a:r>
            <a:r>
              <a:rPr lang="en-US" altLang="zh-CN">
                <a:ea typeface="方正楷体简体" pitchFamily="2" charset="-122"/>
              </a:rPr>
              <a:t>Windows</a:t>
            </a:r>
            <a:r>
              <a:rPr lang="zh-CN" altLang="en-US">
                <a:ea typeface="方正楷体简体" pitchFamily="2" charset="-122"/>
              </a:rPr>
              <a:t>系统向用户提供了一个极为简便的接口</a:t>
            </a:r>
            <a:r>
              <a:rPr lang="en-US" altLang="zh-CN">
                <a:ea typeface="方正楷体简体" pitchFamily="2" charset="-122"/>
              </a:rPr>
              <a:t>——ODBC</a:t>
            </a:r>
            <a:r>
              <a:rPr lang="zh-CN" altLang="en-US">
                <a:ea typeface="方正楷体简体" pitchFamily="2" charset="-122"/>
              </a:rPr>
              <a:t>数据源。</a:t>
            </a: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12.6.2  </a:t>
            </a:r>
            <a:r>
              <a:rPr lang="zh-CN" altLang="en-US">
                <a:latin typeface="方正大标宋简体" pitchFamily="2" charset="-122"/>
                <a:ea typeface="方正大标宋简体" pitchFamily="2" charset="-122"/>
              </a:rPr>
              <a:t>连接数据库</a:t>
            </a:r>
          </a:p>
        </p:txBody>
      </p:sp>
      <p:sp>
        <p:nvSpPr>
          <p:cNvPr id="328707" name="Rectangle 3"/>
          <p:cNvSpPr>
            <a:spLocks noGrp="1" noChangeArrowheads="1"/>
          </p:cNvSpPr>
          <p:nvPr>
            <p:ph type="body" idx="1"/>
          </p:nvPr>
        </p:nvSpPr>
        <p:spPr/>
        <p:txBody>
          <a:bodyPr/>
          <a:lstStyle/>
          <a:p>
            <a:pPr eaLnBrk="1" hangingPunct="1"/>
            <a:r>
              <a:rPr lang="zh-CN" altLang="en-US">
                <a:ea typeface="方正楷体简体" pitchFamily="2" charset="-122"/>
              </a:rPr>
              <a:t>使用</a:t>
            </a:r>
            <a:r>
              <a:rPr lang="en-US" altLang="zh-CN">
                <a:ea typeface="方正楷体简体" pitchFamily="2" charset="-122"/>
              </a:rPr>
              <a:t>ODBC</a:t>
            </a:r>
            <a:r>
              <a:rPr lang="zh-CN" altLang="en-US">
                <a:ea typeface="方正楷体简体" pitchFamily="2" charset="-122"/>
              </a:rPr>
              <a:t>驱动程序时，应用程序对掌握库的访问需要用到</a:t>
            </a:r>
            <a:r>
              <a:rPr lang="en-US" altLang="zh-CN">
                <a:ea typeface="方正楷体简体" pitchFamily="2" charset="-122"/>
              </a:rPr>
              <a:t>MFC</a:t>
            </a:r>
            <a:r>
              <a:rPr lang="zh-CN" altLang="en-US">
                <a:ea typeface="方正楷体简体" pitchFamily="2" charset="-122"/>
              </a:rPr>
              <a:t>类中的</a:t>
            </a:r>
            <a:r>
              <a:rPr lang="en-US" altLang="zh-CN">
                <a:ea typeface="方正楷体简体" pitchFamily="2" charset="-122"/>
              </a:rPr>
              <a:t>CDatabase</a:t>
            </a:r>
            <a:r>
              <a:rPr lang="zh-CN" altLang="en-US">
                <a:ea typeface="方正楷体简体" pitchFamily="2" charset="-122"/>
              </a:rPr>
              <a:t>和</a:t>
            </a:r>
            <a:r>
              <a:rPr lang="en-US" altLang="zh-CN">
                <a:ea typeface="方正楷体简体" pitchFamily="2" charset="-122"/>
              </a:rPr>
              <a:t>CRecordset</a:t>
            </a:r>
            <a:r>
              <a:rPr lang="zh-CN" altLang="en-US">
                <a:ea typeface="方正楷体简体" pitchFamily="2" charset="-122"/>
              </a:rPr>
              <a:t>。其中，连接数据库时使用的是</a:t>
            </a:r>
            <a:r>
              <a:rPr lang="en-US" altLang="zh-CN">
                <a:ea typeface="方正楷体简体" pitchFamily="2" charset="-122"/>
              </a:rPr>
              <a:t>CDatabase</a:t>
            </a:r>
            <a:r>
              <a:rPr lang="zh-CN" altLang="en-US">
                <a:ea typeface="方正楷体简体" pitchFamily="2" charset="-122"/>
              </a:rPr>
              <a:t>类，对数据库中的记录进行操作时使用的是</a:t>
            </a:r>
            <a:r>
              <a:rPr lang="en-US" altLang="zh-CN">
                <a:ea typeface="方正楷体简体" pitchFamily="2" charset="-122"/>
              </a:rPr>
              <a:t>CRecordset</a:t>
            </a:r>
            <a:r>
              <a:rPr lang="zh-CN" altLang="en-US">
                <a:ea typeface="方正楷体简体" pitchFamily="2" charset="-122"/>
              </a:rPr>
              <a:t>类。</a:t>
            </a:r>
            <a:r>
              <a:rPr lang="en-US" altLang="zh-CN">
                <a:ea typeface="方正楷体简体" pitchFamily="2" charset="-122"/>
              </a:rPr>
              <a:t>CDatabase</a:t>
            </a:r>
            <a:r>
              <a:rPr lang="zh-CN" altLang="en-US">
                <a:ea typeface="方正楷体简体" pitchFamily="2" charset="-122"/>
              </a:rPr>
              <a:t>类封装了建立数据库的连接、使用</a:t>
            </a:r>
            <a:r>
              <a:rPr lang="en-US" altLang="zh-CN">
                <a:ea typeface="方正楷体简体" pitchFamily="2" charset="-122"/>
              </a:rPr>
              <a:t>SQL</a:t>
            </a:r>
            <a:r>
              <a:rPr lang="zh-CN" altLang="en-US">
                <a:ea typeface="方正楷体简体" pitchFamily="2" charset="-122"/>
              </a:rPr>
              <a:t>语句对数据库数据进行操作及事务处理</a:t>
            </a:r>
            <a:r>
              <a:rPr lang="en-US" altLang="zh-CN">
                <a:ea typeface="方正楷体简体" pitchFamily="2" charset="-122"/>
              </a:rPr>
              <a:t>3</a:t>
            </a:r>
            <a:r>
              <a:rPr lang="zh-CN" altLang="en-US">
                <a:ea typeface="方正楷体简体" pitchFamily="2" charset="-122"/>
              </a:rPr>
              <a:t>个功能。</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2.2.5  MFC</a:t>
            </a:r>
            <a:r>
              <a:rPr lang="zh-CN" altLang="en-US">
                <a:latin typeface="方正大标宋简体" pitchFamily="2" charset="-122"/>
                <a:ea typeface="方正大标宋简体" pitchFamily="2" charset="-122"/>
              </a:rPr>
              <a:t>消息分类</a:t>
            </a:r>
          </a:p>
        </p:txBody>
      </p:sp>
      <p:sp>
        <p:nvSpPr>
          <p:cNvPr id="34819" name="Rectangle 3"/>
          <p:cNvSpPr>
            <a:spLocks noGrp="1" noChangeArrowheads="1"/>
          </p:cNvSpPr>
          <p:nvPr>
            <p:ph type="body" idx="1"/>
          </p:nvPr>
        </p:nvSpPr>
        <p:spPr/>
        <p:txBody>
          <a:bodyPr/>
          <a:lstStyle/>
          <a:p>
            <a:pPr eaLnBrk="1" hangingPunct="1"/>
            <a:r>
              <a:rPr lang="en-US" altLang="zh-CN">
                <a:ea typeface="方正楷体简体" pitchFamily="2" charset="-122"/>
              </a:rPr>
              <a:t>MFC</a:t>
            </a:r>
            <a:r>
              <a:rPr lang="zh-CN" altLang="en-US">
                <a:ea typeface="方正楷体简体" pitchFamily="2" charset="-122"/>
              </a:rPr>
              <a:t>应用程序对消息的描述一般分为</a:t>
            </a:r>
            <a:r>
              <a:rPr lang="en-US" altLang="zh-CN">
                <a:ea typeface="方正楷体简体" pitchFamily="2" charset="-122"/>
              </a:rPr>
              <a:t>3</a:t>
            </a:r>
            <a:r>
              <a:rPr lang="zh-CN" altLang="en-US">
                <a:ea typeface="方正楷体简体" pitchFamily="2" charset="-122"/>
              </a:rPr>
              <a:t>类：窗口消息、命令消息和控件消息。</a:t>
            </a: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．建立数据库的连接</a:t>
            </a:r>
          </a:p>
        </p:txBody>
      </p:sp>
      <p:sp>
        <p:nvSpPr>
          <p:cNvPr id="329731" name="Rectangle 3"/>
          <p:cNvSpPr>
            <a:spLocks noGrp="1" noChangeArrowheads="1"/>
          </p:cNvSpPr>
          <p:nvPr>
            <p:ph type="body" idx="1"/>
          </p:nvPr>
        </p:nvSpPr>
        <p:spPr/>
        <p:txBody>
          <a:bodyPr/>
          <a:lstStyle/>
          <a:p>
            <a:pPr eaLnBrk="1" hangingPunct="1"/>
            <a:r>
              <a:rPr lang="zh-CN" altLang="en-US" sz="1800">
                <a:ea typeface="方正楷体简体" pitchFamily="2" charset="-122"/>
              </a:rPr>
              <a:t>想要建立与数据源的连接，首先应构造一个</a:t>
            </a:r>
            <a:r>
              <a:rPr lang="en-US" altLang="zh-CN" sz="1800">
                <a:ea typeface="方正楷体简体" pitchFamily="2" charset="-122"/>
              </a:rPr>
              <a:t>CDatabase</a:t>
            </a:r>
            <a:r>
              <a:rPr lang="zh-CN" altLang="en-US" sz="1800">
                <a:ea typeface="方正楷体简体" pitchFamily="2" charset="-122"/>
              </a:rPr>
              <a:t>对象，然后再调用</a:t>
            </a:r>
            <a:r>
              <a:rPr lang="en-US" altLang="zh-CN" sz="1800">
                <a:ea typeface="方正楷体简体" pitchFamily="2" charset="-122"/>
              </a:rPr>
              <a:t>CDatabase</a:t>
            </a:r>
            <a:r>
              <a:rPr lang="zh-CN" altLang="en-US" sz="1800">
                <a:ea typeface="方正楷体简体" pitchFamily="2" charset="-122"/>
              </a:rPr>
              <a:t>的</a:t>
            </a:r>
            <a:r>
              <a:rPr lang="en-US" altLang="zh-CN" sz="1800">
                <a:ea typeface="方正楷体简体" pitchFamily="2" charset="-122"/>
              </a:rPr>
              <a:t>Open</a:t>
            </a:r>
            <a:r>
              <a:rPr lang="zh-CN" altLang="en-US" sz="1800">
                <a:ea typeface="方正楷体简体" pitchFamily="2" charset="-122"/>
              </a:rPr>
              <a:t>成员函数。</a:t>
            </a:r>
            <a:r>
              <a:rPr lang="en-US" altLang="zh-CN" sz="1800">
                <a:ea typeface="方正楷体简体" pitchFamily="2" charset="-122"/>
              </a:rPr>
              <a:t>Open</a:t>
            </a:r>
            <a:r>
              <a:rPr lang="zh-CN" altLang="en-US" sz="1800">
                <a:ea typeface="方正楷体简体" pitchFamily="2" charset="-122"/>
              </a:rPr>
              <a:t>函数的原型如下：</a:t>
            </a:r>
          </a:p>
          <a:p>
            <a:pPr eaLnBrk="1" hangingPunct="1"/>
            <a:endParaRPr lang="zh-CN" altLang="en-US" sz="1800">
              <a:ea typeface="方正楷体简体" pitchFamily="2" charset="-122"/>
            </a:endParaRP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r>
              <a:rPr lang="en-US" altLang="zh-CN" sz="1600">
                <a:ea typeface="方正楷体简体" pitchFamily="2" charset="-122"/>
              </a:rPr>
              <a:t>lpszDSN</a:t>
            </a:r>
            <a:r>
              <a:rPr lang="zh-CN" altLang="en-US" sz="1600">
                <a:ea typeface="方正楷体简体" pitchFamily="2" charset="-122"/>
              </a:rPr>
              <a:t>：表示数据源名。</a:t>
            </a:r>
          </a:p>
          <a:p>
            <a:pPr eaLnBrk="1" hangingPunct="1"/>
            <a:r>
              <a:rPr lang="en-US" altLang="zh-CN" sz="1600">
                <a:ea typeface="方正楷体简体" pitchFamily="2" charset="-122"/>
              </a:rPr>
              <a:t>bExclusive</a:t>
            </a:r>
            <a:r>
              <a:rPr lang="zh-CN" altLang="en-US" sz="1600">
                <a:ea typeface="方正楷体简体" pitchFamily="2" charset="-122"/>
              </a:rPr>
              <a:t>：表示是否独占数据源。由于已连接的</a:t>
            </a:r>
            <a:r>
              <a:rPr lang="en-US" altLang="zh-CN" sz="1600">
                <a:ea typeface="方正楷体简体" pitchFamily="2" charset="-122"/>
              </a:rPr>
              <a:t>ODBC</a:t>
            </a:r>
            <a:r>
              <a:rPr lang="zh-CN" altLang="en-US" sz="1600">
                <a:ea typeface="方正楷体简体" pitchFamily="2" charset="-122"/>
              </a:rPr>
              <a:t>数据源是被多用户共享的，因此该参数默认为</a:t>
            </a:r>
            <a:r>
              <a:rPr lang="en-US" altLang="zh-CN" sz="1600">
                <a:ea typeface="方正楷体简体" pitchFamily="2" charset="-122"/>
              </a:rPr>
              <a:t>FALSE</a:t>
            </a:r>
            <a:r>
              <a:rPr lang="zh-CN" altLang="en-US" sz="1600">
                <a:ea typeface="方正楷体简体" pitchFamily="2" charset="-122"/>
              </a:rPr>
              <a:t>。</a:t>
            </a:r>
          </a:p>
          <a:p>
            <a:pPr eaLnBrk="1" hangingPunct="1"/>
            <a:r>
              <a:rPr lang="en-US" altLang="zh-CN" sz="1600">
                <a:ea typeface="方正楷体简体" pitchFamily="2" charset="-122"/>
              </a:rPr>
              <a:t>bReadOnly</a:t>
            </a:r>
            <a:r>
              <a:rPr lang="zh-CN" altLang="en-US" sz="1600">
                <a:ea typeface="方正楷体简体" pitchFamily="2" charset="-122"/>
              </a:rPr>
              <a:t>：设置数据库数据是否为只读数据。如果该参数为</a:t>
            </a:r>
            <a:r>
              <a:rPr lang="en-US" altLang="zh-CN" sz="1600">
                <a:ea typeface="方正楷体简体" pitchFamily="2" charset="-122"/>
              </a:rPr>
              <a:t>TRUE</a:t>
            </a:r>
            <a:r>
              <a:rPr lang="zh-CN" altLang="en-US" sz="1600">
                <a:ea typeface="方正楷体简体" pitchFamily="2" charset="-122"/>
              </a:rPr>
              <a:t>，则数据库的数据为只读状态，用户不能对数据库的数据进行更新操作。</a:t>
            </a:r>
          </a:p>
          <a:p>
            <a:pPr eaLnBrk="1" hangingPunct="1"/>
            <a:r>
              <a:rPr lang="en-US" altLang="zh-CN" sz="1600">
                <a:ea typeface="方正楷体简体" pitchFamily="2" charset="-122"/>
              </a:rPr>
              <a:t>lpszConnect</a:t>
            </a:r>
            <a:r>
              <a:rPr lang="zh-CN" altLang="en-US" sz="1600">
                <a:ea typeface="方正楷体简体" pitchFamily="2" charset="-122"/>
              </a:rPr>
              <a:t>：表示连接数据源的字符串。该字符串包含数据源名、用户帐号（</a:t>
            </a:r>
            <a:r>
              <a:rPr lang="en-US" altLang="zh-CN" sz="1600">
                <a:ea typeface="方正楷体简体" pitchFamily="2" charset="-122"/>
              </a:rPr>
              <a:t>ID</a:t>
            </a:r>
            <a:r>
              <a:rPr lang="zh-CN" altLang="en-US" sz="1600">
                <a:ea typeface="方正楷体简体" pitchFamily="2" charset="-122"/>
              </a:rPr>
              <a:t>）和口令等信息。其中，字符串中的“</a:t>
            </a:r>
            <a:r>
              <a:rPr lang="en-US" altLang="zh-CN" sz="1600">
                <a:ea typeface="方正楷体简体" pitchFamily="2" charset="-122"/>
              </a:rPr>
              <a:t>ODBC”</a:t>
            </a:r>
            <a:r>
              <a:rPr lang="zh-CN" altLang="en-US" sz="1600">
                <a:ea typeface="方正楷体简体" pitchFamily="2" charset="-122"/>
              </a:rPr>
              <a:t>表示要连接到一个</a:t>
            </a:r>
            <a:r>
              <a:rPr lang="en-US" altLang="zh-CN" sz="1600">
                <a:ea typeface="方正楷体简体" pitchFamily="2" charset="-122"/>
              </a:rPr>
              <a:t>ODBC</a:t>
            </a:r>
            <a:r>
              <a:rPr lang="zh-CN" altLang="en-US" sz="1600">
                <a:ea typeface="方正楷体简体" pitchFamily="2" charset="-122"/>
              </a:rPr>
              <a:t>数据源上。</a:t>
            </a:r>
          </a:p>
          <a:p>
            <a:pPr eaLnBrk="1" hangingPunct="1"/>
            <a:r>
              <a:rPr lang="en-US" altLang="zh-CN" sz="1600">
                <a:ea typeface="方正楷体简体" pitchFamily="2" charset="-122"/>
              </a:rPr>
              <a:t>bUseCursorLib</a:t>
            </a:r>
            <a:r>
              <a:rPr lang="zh-CN" altLang="en-US" sz="1600">
                <a:ea typeface="方正楷体简体" pitchFamily="2" charset="-122"/>
              </a:rPr>
              <a:t>：表示是否加载</a:t>
            </a:r>
            <a:r>
              <a:rPr lang="en-US" altLang="zh-CN" sz="1600">
                <a:ea typeface="方正楷体简体" pitchFamily="2" charset="-122"/>
              </a:rPr>
              <a:t>ODBC</a:t>
            </a:r>
            <a:r>
              <a:rPr lang="zh-CN" altLang="en-US" sz="1600">
                <a:ea typeface="方正楷体简体" pitchFamily="2" charset="-122"/>
              </a:rPr>
              <a:t>光标库。如果为</a:t>
            </a:r>
            <a:r>
              <a:rPr lang="en-US" altLang="zh-CN" sz="1600">
                <a:ea typeface="方正楷体简体" pitchFamily="2" charset="-122"/>
              </a:rPr>
              <a:t>TRUE</a:t>
            </a:r>
            <a:r>
              <a:rPr lang="zh-CN" altLang="en-US" sz="1600">
                <a:ea typeface="方正楷体简体" pitchFamily="2" charset="-122"/>
              </a:rPr>
              <a:t>，则会加载光标库，否则不会加载。其中，快照需要加载光标库，动态集不需要加载光标库。</a:t>
            </a:r>
          </a:p>
          <a:p>
            <a:pPr eaLnBrk="1" hangingPunct="1"/>
            <a:r>
              <a:rPr lang="zh-CN" altLang="en-US" sz="1600">
                <a:ea typeface="方正楷体简体" pitchFamily="2" charset="-122"/>
              </a:rPr>
              <a:t>使用</a:t>
            </a:r>
            <a:r>
              <a:rPr lang="en-US" altLang="zh-CN" sz="1600">
                <a:ea typeface="方正楷体简体" pitchFamily="2" charset="-122"/>
              </a:rPr>
              <a:t>Open</a:t>
            </a:r>
            <a:r>
              <a:rPr lang="zh-CN" altLang="en-US" sz="1600">
                <a:ea typeface="方正楷体简体" pitchFamily="2" charset="-122"/>
              </a:rPr>
              <a:t>函数连接数据库时，如果连接成功，函数返回非</a:t>
            </a:r>
            <a:r>
              <a:rPr lang="en-US" altLang="zh-CN" sz="1600">
                <a:ea typeface="方正楷体简体" pitchFamily="2" charset="-122"/>
              </a:rPr>
              <a:t>0</a:t>
            </a:r>
            <a:r>
              <a:rPr lang="zh-CN" altLang="en-US" sz="1600">
                <a:ea typeface="方正楷体简体" pitchFamily="2" charset="-122"/>
              </a:rPr>
              <a:t>，否则返回</a:t>
            </a:r>
            <a:r>
              <a:rPr lang="en-US" altLang="zh-CN" sz="1600">
                <a:ea typeface="方正楷体简体" pitchFamily="2" charset="-122"/>
              </a:rPr>
              <a:t>0</a:t>
            </a:r>
            <a:r>
              <a:rPr lang="zh-CN" altLang="en-US" sz="1600">
                <a:ea typeface="方正楷体简体" pitchFamily="2" charset="-122"/>
              </a:rPr>
              <a:t>。</a:t>
            </a:r>
          </a:p>
        </p:txBody>
      </p:sp>
      <p:pic>
        <p:nvPicPr>
          <p:cNvPr id="3297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193925"/>
            <a:ext cx="4103688"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．使用</a:t>
            </a:r>
            <a:r>
              <a:rPr lang="en-US" altLang="zh-CN">
                <a:latin typeface="方正大标宋简体" pitchFamily="2" charset="-122"/>
                <a:ea typeface="方正大标宋简体" pitchFamily="2" charset="-122"/>
              </a:rPr>
              <a:t>SQL</a:t>
            </a:r>
            <a:r>
              <a:rPr lang="zh-CN" altLang="en-US">
                <a:latin typeface="方正大标宋简体" pitchFamily="2" charset="-122"/>
                <a:ea typeface="方正大标宋简体" pitchFamily="2" charset="-122"/>
              </a:rPr>
              <a:t>命令操作数据库</a:t>
            </a:r>
          </a:p>
        </p:txBody>
      </p:sp>
      <p:sp>
        <p:nvSpPr>
          <p:cNvPr id="330755" name="Rectangle 3"/>
          <p:cNvSpPr>
            <a:spLocks noGrp="1" noChangeArrowheads="1"/>
          </p:cNvSpPr>
          <p:nvPr>
            <p:ph type="body" idx="1"/>
          </p:nvPr>
        </p:nvSpPr>
        <p:spPr/>
        <p:txBody>
          <a:bodyPr/>
          <a:lstStyle/>
          <a:p>
            <a:pPr eaLnBrk="1" hangingPunct="1"/>
            <a:r>
              <a:rPr lang="zh-CN" altLang="en-US">
                <a:ea typeface="方正楷体简体" pitchFamily="2" charset="-122"/>
              </a:rPr>
              <a:t>想要使用</a:t>
            </a:r>
            <a:r>
              <a:rPr lang="en-US" altLang="zh-CN">
                <a:ea typeface="方正楷体简体" pitchFamily="2" charset="-122"/>
              </a:rPr>
              <a:t>SQL</a:t>
            </a:r>
            <a:r>
              <a:rPr lang="zh-CN" altLang="en-US">
                <a:ea typeface="方正楷体简体" pitchFamily="2" charset="-122"/>
              </a:rPr>
              <a:t>命令操作数据库，可以使用</a:t>
            </a:r>
            <a:r>
              <a:rPr lang="en-US" altLang="zh-CN">
                <a:ea typeface="方正楷体简体" pitchFamily="2" charset="-122"/>
              </a:rPr>
              <a:t>CDatabase</a:t>
            </a:r>
            <a:r>
              <a:rPr lang="zh-CN" altLang="en-US">
                <a:ea typeface="方正楷体简体" pitchFamily="2" charset="-122"/>
              </a:rPr>
              <a:t>类的</a:t>
            </a:r>
            <a:r>
              <a:rPr lang="en-US" altLang="zh-CN">
                <a:ea typeface="方正楷体简体" pitchFamily="2" charset="-122"/>
              </a:rPr>
              <a:t>ExecuteSQL()</a:t>
            </a:r>
            <a:r>
              <a:rPr lang="zh-CN" altLang="en-US">
                <a:ea typeface="方正楷体简体" pitchFamily="2" charset="-122"/>
              </a:rPr>
              <a:t>函数。该函数的原型如下：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lpszSQL</a:t>
            </a:r>
            <a:r>
              <a:rPr lang="zh-CN" altLang="en-US">
                <a:ea typeface="方正楷体简体" pitchFamily="2" charset="-122"/>
              </a:rPr>
              <a:t>：表示指向字符串常量的指针或是字符串常量。该参数包含了有效的字符串命令。</a:t>
            </a:r>
          </a:p>
          <a:p>
            <a:pPr eaLnBrk="1" hangingPunct="1"/>
            <a:r>
              <a:rPr lang="en-US" altLang="zh-CN">
                <a:ea typeface="方正楷体简体" pitchFamily="2" charset="-122"/>
              </a:rPr>
              <a:t>【</a:t>
            </a:r>
            <a:r>
              <a:rPr lang="zh-CN" altLang="en-US">
                <a:ea typeface="方正楷体简体" pitchFamily="2" charset="-122"/>
              </a:rPr>
              <a:t>示例</a:t>
            </a:r>
            <a:r>
              <a:rPr lang="en-US" altLang="zh-CN">
                <a:ea typeface="方正楷体简体" pitchFamily="2" charset="-122"/>
              </a:rPr>
              <a:t>12-12】</a:t>
            </a:r>
            <a:r>
              <a:rPr lang="zh-CN" altLang="en-US">
                <a:ea typeface="方正楷体简体" pitchFamily="2" charset="-122"/>
              </a:rPr>
              <a:t>使用</a:t>
            </a:r>
            <a:r>
              <a:rPr lang="en-US" altLang="zh-CN">
                <a:ea typeface="方正楷体简体" pitchFamily="2" charset="-122"/>
              </a:rPr>
              <a:t>SQL</a:t>
            </a:r>
            <a:r>
              <a:rPr lang="zh-CN" altLang="en-US">
                <a:ea typeface="方正楷体简体" pitchFamily="2" charset="-122"/>
              </a:rPr>
              <a:t>命令查询数据库中内容。</a:t>
            </a:r>
          </a:p>
        </p:txBody>
      </p:sp>
      <p:pic>
        <p:nvPicPr>
          <p:cNvPr id="3307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349500"/>
            <a:ext cx="52562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07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149725"/>
            <a:ext cx="6119812"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a:t>
            </a:r>
            <a:r>
              <a:rPr lang="zh-CN" altLang="en-US">
                <a:latin typeface="方正大标宋简体" pitchFamily="2" charset="-122"/>
                <a:ea typeface="方正大标宋简体" pitchFamily="2" charset="-122"/>
              </a:rPr>
              <a:t>．</a:t>
            </a:r>
            <a:r>
              <a:rPr lang="en-US" altLang="zh-CN">
                <a:latin typeface="方正大标宋简体" pitchFamily="2" charset="-122"/>
                <a:ea typeface="方正大标宋简体" pitchFamily="2" charset="-122"/>
              </a:rPr>
              <a:t>CDBException</a:t>
            </a:r>
            <a:r>
              <a:rPr lang="zh-CN" altLang="en-US">
                <a:latin typeface="方正大标宋简体" pitchFamily="2" charset="-122"/>
                <a:ea typeface="方正大标宋简体" pitchFamily="2" charset="-122"/>
              </a:rPr>
              <a:t>类</a:t>
            </a:r>
          </a:p>
        </p:txBody>
      </p:sp>
      <p:sp>
        <p:nvSpPr>
          <p:cNvPr id="331779" name="Rectangle 3"/>
          <p:cNvSpPr>
            <a:spLocks noGrp="1" noChangeArrowheads="1"/>
          </p:cNvSpPr>
          <p:nvPr>
            <p:ph type="body" idx="1"/>
          </p:nvPr>
        </p:nvSpPr>
        <p:spPr/>
        <p:txBody>
          <a:bodyPr/>
          <a:lstStyle/>
          <a:p>
            <a:pPr eaLnBrk="1" hangingPunct="1"/>
            <a:r>
              <a:rPr lang="zh-CN" altLang="en-US">
                <a:ea typeface="方正楷体简体" pitchFamily="2" charset="-122"/>
              </a:rPr>
              <a:t>在使用</a:t>
            </a:r>
            <a:r>
              <a:rPr lang="en-US" altLang="zh-CN">
                <a:ea typeface="方正楷体简体" pitchFamily="2" charset="-122"/>
              </a:rPr>
              <a:t>CDatabase</a:t>
            </a:r>
            <a:r>
              <a:rPr lang="zh-CN" altLang="en-US">
                <a:ea typeface="方正楷体简体" pitchFamily="2" charset="-122"/>
              </a:rPr>
              <a:t>类对数据库进行操作时，如果产生异常情况，会由</a:t>
            </a:r>
            <a:r>
              <a:rPr lang="en-US" altLang="zh-CN">
                <a:ea typeface="方正楷体简体" pitchFamily="2" charset="-122"/>
              </a:rPr>
              <a:t>CDBException</a:t>
            </a:r>
            <a:r>
              <a:rPr lang="zh-CN" altLang="en-US">
                <a:ea typeface="方正楷体简体" pitchFamily="2" charset="-122"/>
              </a:rPr>
              <a:t>类自动捕获异常。使用</a:t>
            </a:r>
            <a:r>
              <a:rPr lang="en-US" altLang="zh-CN">
                <a:ea typeface="方正楷体简体" pitchFamily="2" charset="-122"/>
              </a:rPr>
              <a:t>CDBException</a:t>
            </a:r>
            <a:r>
              <a:rPr lang="zh-CN" altLang="en-US">
                <a:ea typeface="方正楷体简体" pitchFamily="2" charset="-122"/>
              </a:rPr>
              <a:t>类捕获异常时，一般使用如下形式：</a:t>
            </a:r>
          </a:p>
        </p:txBody>
      </p:sp>
      <p:pic>
        <p:nvPicPr>
          <p:cNvPr id="331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636838"/>
            <a:ext cx="56165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12.6.3  </a:t>
            </a:r>
            <a:r>
              <a:rPr lang="zh-CN" altLang="en-US">
                <a:latin typeface="方正大标宋简体" pitchFamily="2" charset="-122"/>
                <a:ea typeface="方正大标宋简体" pitchFamily="2" charset="-122"/>
              </a:rPr>
              <a:t>记录集的建立和关闭</a:t>
            </a:r>
          </a:p>
        </p:txBody>
      </p:sp>
      <p:sp>
        <p:nvSpPr>
          <p:cNvPr id="332803" name="Rectangle 3"/>
          <p:cNvSpPr>
            <a:spLocks noGrp="1" noChangeArrowheads="1"/>
          </p:cNvSpPr>
          <p:nvPr>
            <p:ph type="body" idx="1"/>
          </p:nvPr>
        </p:nvSpPr>
        <p:spPr/>
        <p:txBody>
          <a:bodyPr/>
          <a:lstStyle/>
          <a:p>
            <a:pPr eaLnBrk="1" hangingPunct="1"/>
            <a:r>
              <a:rPr lang="zh-CN" altLang="en-US">
                <a:ea typeface="方正楷体简体" pitchFamily="2" charset="-122"/>
              </a:rPr>
              <a:t>使用记录集对应的类</a:t>
            </a:r>
            <a:r>
              <a:rPr lang="en-US" altLang="zh-CN">
                <a:ea typeface="方正楷体简体" pitchFamily="2" charset="-122"/>
              </a:rPr>
              <a:t>CRecordset</a:t>
            </a:r>
            <a:r>
              <a:rPr lang="zh-CN" altLang="en-US">
                <a:ea typeface="方正楷体简体" pitchFamily="2" charset="-122"/>
              </a:rPr>
              <a:t>可以对数据库表记录进行添加、删除、修改和查询等操作。想要使用</a:t>
            </a:r>
            <a:r>
              <a:rPr lang="en-US" altLang="zh-CN">
                <a:ea typeface="方正楷体简体" pitchFamily="2" charset="-122"/>
              </a:rPr>
              <a:t>CRecordset</a:t>
            </a:r>
            <a:r>
              <a:rPr lang="zh-CN" altLang="en-US">
                <a:ea typeface="方正楷体简体" pitchFamily="2" charset="-122"/>
              </a:rPr>
              <a:t>类，首先需要建立数据库的连接，然后创建</a:t>
            </a:r>
            <a:r>
              <a:rPr lang="en-US" altLang="zh-CN">
                <a:ea typeface="方正楷体简体" pitchFamily="2" charset="-122"/>
              </a:rPr>
              <a:t>CRecordset</a:t>
            </a:r>
            <a:r>
              <a:rPr lang="zh-CN" altLang="en-US">
                <a:ea typeface="方正楷体简体" pitchFamily="2" charset="-122"/>
              </a:rPr>
              <a:t>类的对象，最后使用</a:t>
            </a:r>
            <a:r>
              <a:rPr lang="en-US" altLang="zh-CN">
                <a:ea typeface="方正楷体简体" pitchFamily="2" charset="-122"/>
              </a:rPr>
              <a:t>select</a:t>
            </a:r>
            <a:r>
              <a:rPr lang="zh-CN" altLang="en-US">
                <a:ea typeface="方正楷体简体" pitchFamily="2" charset="-122"/>
              </a:rPr>
              <a:t>命令打开动态记录集。</a:t>
            </a:r>
          </a:p>
          <a:p>
            <a:pPr eaLnBrk="1" hangingPunct="1"/>
            <a:r>
              <a:rPr lang="en-US" altLang="zh-CN">
                <a:ea typeface="方正楷体简体" pitchFamily="2" charset="-122"/>
              </a:rPr>
              <a:t>CRecordset</a:t>
            </a:r>
            <a:r>
              <a:rPr lang="zh-CN" altLang="en-US">
                <a:ea typeface="方正楷体简体" pitchFamily="2" charset="-122"/>
              </a:rPr>
              <a:t>类中的成员变量如下：</a:t>
            </a:r>
          </a:p>
          <a:p>
            <a:pPr eaLnBrk="1" hangingPunct="1"/>
            <a:r>
              <a:rPr lang="en-US" altLang="zh-CN">
                <a:ea typeface="方正楷体简体" pitchFamily="2" charset="-122"/>
              </a:rPr>
              <a:t>m_hstmt</a:t>
            </a:r>
            <a:r>
              <a:rPr lang="zh-CN" altLang="en-US">
                <a:ea typeface="方正楷体简体" pitchFamily="2" charset="-122"/>
              </a:rPr>
              <a:t>：包含记录集</a:t>
            </a:r>
            <a:r>
              <a:rPr lang="en-US" altLang="zh-CN">
                <a:ea typeface="方正楷体简体" pitchFamily="2" charset="-122"/>
              </a:rPr>
              <a:t>ODBC</a:t>
            </a:r>
            <a:r>
              <a:rPr lang="zh-CN" altLang="en-US">
                <a:ea typeface="方正楷体简体" pitchFamily="2" charset="-122"/>
              </a:rPr>
              <a:t>句柄。</a:t>
            </a:r>
          </a:p>
          <a:p>
            <a:pPr eaLnBrk="1" hangingPunct="1"/>
            <a:r>
              <a:rPr lang="en-US" altLang="zh-CN">
                <a:ea typeface="方正楷体简体" pitchFamily="2" charset="-122"/>
              </a:rPr>
              <a:t>m_nFields</a:t>
            </a:r>
            <a:r>
              <a:rPr lang="zh-CN" altLang="en-US">
                <a:ea typeface="方正楷体简体" pitchFamily="2" charset="-122"/>
              </a:rPr>
              <a:t>：包含记录集中的字段数量。</a:t>
            </a:r>
          </a:p>
          <a:p>
            <a:pPr eaLnBrk="1" hangingPunct="1"/>
            <a:r>
              <a:rPr lang="en-US" altLang="zh-CN">
                <a:ea typeface="方正楷体简体" pitchFamily="2" charset="-122"/>
              </a:rPr>
              <a:t>m_Params</a:t>
            </a:r>
            <a:r>
              <a:rPr lang="zh-CN" altLang="en-US">
                <a:ea typeface="方正楷体简体" pitchFamily="2" charset="-122"/>
              </a:rPr>
              <a:t>：包含记录信中参数数据成员的数量。</a:t>
            </a:r>
          </a:p>
          <a:p>
            <a:pPr eaLnBrk="1" hangingPunct="1"/>
            <a:r>
              <a:rPr lang="en-US" altLang="zh-CN">
                <a:ea typeface="方正楷体简体" pitchFamily="2" charset="-122"/>
              </a:rPr>
              <a:t>m_pDatabase</a:t>
            </a:r>
            <a:r>
              <a:rPr lang="zh-CN" altLang="en-US">
                <a:ea typeface="方正楷体简体" pitchFamily="2" charset="-122"/>
              </a:rPr>
              <a:t>：指向数据源的</a:t>
            </a:r>
            <a:r>
              <a:rPr lang="en-US" altLang="zh-CN">
                <a:ea typeface="方正楷体简体" pitchFamily="2" charset="-122"/>
              </a:rPr>
              <a:t>CDatabase</a:t>
            </a:r>
            <a:r>
              <a:rPr lang="zh-CN" altLang="en-US">
                <a:ea typeface="方正楷体简体" pitchFamily="2" charset="-122"/>
              </a:rPr>
              <a:t>对象的指针。</a:t>
            </a:r>
          </a:p>
          <a:p>
            <a:pPr eaLnBrk="1" hangingPunct="1"/>
            <a:r>
              <a:rPr lang="en-US" altLang="zh-CN">
                <a:ea typeface="方正楷体简体" pitchFamily="2" charset="-122"/>
              </a:rPr>
              <a:t>m_strFilter</a:t>
            </a:r>
            <a:r>
              <a:rPr lang="zh-CN" altLang="en-US">
                <a:ea typeface="方正楷体简体" pitchFamily="2" charset="-122"/>
              </a:rPr>
              <a:t>：表示一个过滤器，用于选择符合条件的记录。在</a:t>
            </a:r>
            <a:r>
              <a:rPr lang="en-US" altLang="zh-CN">
                <a:ea typeface="方正楷体简体" pitchFamily="2" charset="-122"/>
              </a:rPr>
              <a:t>select</a:t>
            </a:r>
            <a:r>
              <a:rPr lang="zh-CN" altLang="en-US">
                <a:ea typeface="方正楷体简体" pitchFamily="2" charset="-122"/>
              </a:rPr>
              <a:t>语句中起到</a:t>
            </a:r>
            <a:r>
              <a:rPr lang="en-US" altLang="zh-CN">
                <a:ea typeface="方正楷体简体" pitchFamily="2" charset="-122"/>
              </a:rPr>
              <a:t>where</a:t>
            </a:r>
            <a:r>
              <a:rPr lang="zh-CN" altLang="en-US">
                <a:ea typeface="方正楷体简体" pitchFamily="2" charset="-122"/>
              </a:rPr>
              <a:t>子句的作用。</a:t>
            </a:r>
          </a:p>
          <a:p>
            <a:pPr eaLnBrk="1" hangingPunct="1"/>
            <a:r>
              <a:rPr lang="en-US" altLang="zh-CN">
                <a:ea typeface="方正楷体简体" pitchFamily="2" charset="-122"/>
              </a:rPr>
              <a:t>m_strSort</a:t>
            </a:r>
            <a:r>
              <a:rPr lang="zh-CN" altLang="en-US">
                <a:ea typeface="方正楷体简体" pitchFamily="2" charset="-122"/>
              </a:rPr>
              <a:t>：表示一个字段排序依据。在</a:t>
            </a:r>
            <a:r>
              <a:rPr lang="en-US" altLang="zh-CN">
                <a:ea typeface="方正楷体简体" pitchFamily="2" charset="-122"/>
              </a:rPr>
              <a:t>select</a:t>
            </a:r>
            <a:r>
              <a:rPr lang="zh-CN" altLang="en-US">
                <a:ea typeface="方正楷体简体" pitchFamily="2" charset="-122"/>
              </a:rPr>
              <a:t>语句起到</a:t>
            </a:r>
            <a:r>
              <a:rPr lang="en-US" altLang="zh-CN">
                <a:ea typeface="方正楷体简体" pitchFamily="2" charset="-122"/>
              </a:rPr>
              <a:t>order by</a:t>
            </a:r>
            <a:r>
              <a:rPr lang="zh-CN" altLang="en-US">
                <a:ea typeface="方正楷体简体" pitchFamily="2" charset="-122"/>
              </a:rPr>
              <a:t>子句的作用。</a:t>
            </a: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12.6.3  </a:t>
            </a:r>
            <a:r>
              <a:rPr lang="zh-CN" altLang="en-US">
                <a:latin typeface="方正大标宋简体" pitchFamily="2" charset="-122"/>
                <a:ea typeface="方正大标宋简体" pitchFamily="2" charset="-122"/>
              </a:rPr>
              <a:t>记录集的建立和关闭</a:t>
            </a:r>
          </a:p>
        </p:txBody>
      </p:sp>
      <p:sp>
        <p:nvSpPr>
          <p:cNvPr id="333827" name="Rectangle 3"/>
          <p:cNvSpPr>
            <a:spLocks noGrp="1" noChangeArrowheads="1"/>
          </p:cNvSpPr>
          <p:nvPr>
            <p:ph type="body" idx="1"/>
          </p:nvPr>
        </p:nvSpPr>
        <p:spPr/>
        <p:txBody>
          <a:bodyPr/>
          <a:lstStyle/>
          <a:p>
            <a:pPr eaLnBrk="1" hangingPunct="1"/>
            <a:r>
              <a:rPr lang="en-US" altLang="zh-CN">
                <a:ea typeface="方正楷体简体" pitchFamily="2" charset="-122"/>
              </a:rPr>
              <a:t>CRecordset</a:t>
            </a:r>
            <a:r>
              <a:rPr lang="zh-CN" altLang="en-US">
                <a:ea typeface="方正楷体简体" pitchFamily="2" charset="-122"/>
              </a:rPr>
              <a:t>类中封装了对记录集的操作。其中，</a:t>
            </a:r>
            <a:r>
              <a:rPr lang="en-US" altLang="zh-CN">
                <a:ea typeface="方正楷体简体" pitchFamily="2" charset="-122"/>
              </a:rPr>
              <a:t>CRecordset</a:t>
            </a:r>
            <a:r>
              <a:rPr lang="zh-CN" altLang="en-US">
                <a:ea typeface="方正楷体简体" pitchFamily="2" charset="-122"/>
              </a:rPr>
              <a:t>类中常用函数如下表所示。</a:t>
            </a:r>
          </a:p>
          <a:p>
            <a:pPr eaLnBrk="1" hangingPunct="1"/>
            <a:endParaRPr lang="en-US" altLang="zh-CN"/>
          </a:p>
        </p:txBody>
      </p:sp>
      <p:pic>
        <p:nvPicPr>
          <p:cNvPr id="333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636838"/>
            <a:ext cx="6286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12.6.3  </a:t>
            </a:r>
            <a:r>
              <a:rPr lang="zh-CN" altLang="en-US">
                <a:latin typeface="方正大标宋简体" pitchFamily="2" charset="-122"/>
                <a:ea typeface="方正大标宋简体" pitchFamily="2" charset="-122"/>
              </a:rPr>
              <a:t>记录集的建立和关闭</a:t>
            </a:r>
          </a:p>
        </p:txBody>
      </p:sp>
      <p:sp>
        <p:nvSpPr>
          <p:cNvPr id="334851" name="Rectangle 3"/>
          <p:cNvSpPr>
            <a:spLocks noGrp="1" noChangeArrowheads="1"/>
          </p:cNvSpPr>
          <p:nvPr>
            <p:ph type="body" idx="1"/>
          </p:nvPr>
        </p:nvSpPr>
        <p:spPr>
          <a:xfrm>
            <a:off x="457200" y="1600200"/>
            <a:ext cx="8229600" cy="820738"/>
          </a:xfrm>
        </p:spPr>
        <p:txBody>
          <a:bodyPr/>
          <a:lstStyle/>
          <a:p>
            <a:pPr eaLnBrk="1" hangingPunct="1"/>
            <a:r>
              <a:rPr lang="zh-CN" altLang="en-US">
                <a:ea typeface="方正楷体简体" pitchFamily="2" charset="-122"/>
              </a:rPr>
              <a:t>如果想要获取一个字段的值，可以使用</a:t>
            </a:r>
            <a:r>
              <a:rPr lang="en-US" altLang="zh-CN">
                <a:ea typeface="方正楷体简体" pitchFamily="2" charset="-122"/>
              </a:rPr>
              <a:t>GetFieldValue()</a:t>
            </a:r>
            <a:r>
              <a:rPr lang="zh-CN" altLang="en-US">
                <a:ea typeface="方正楷体简体" pitchFamily="2" charset="-122"/>
              </a:rPr>
              <a:t>函数。该函数的原型如下：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en-US" altLang="zh-CN"/>
          </a:p>
        </p:txBody>
      </p:sp>
      <p:pic>
        <p:nvPicPr>
          <p:cNvPr id="3348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349500"/>
            <a:ext cx="4356100" cy="37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34853" name="Rectangle 5"/>
          <p:cNvSpPr>
            <a:spLocks noChangeArrowheads="1"/>
          </p:cNvSpPr>
          <p:nvPr/>
        </p:nvSpPr>
        <p:spPr bwMode="auto">
          <a:xfrm>
            <a:off x="4932363" y="2668588"/>
            <a:ext cx="40322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2700" tIns="12700" rIns="12700" bIns="12700">
            <a:spAutoFit/>
          </a:bodyPr>
          <a:lstStyle>
            <a:lvl1pPr defTabSz="228600">
              <a:defRPr sz="3200" b="1">
                <a:solidFill>
                  <a:schemeClr val="tx1"/>
                </a:solidFill>
                <a:latin typeface="宋体" panose="02010600030101010101" pitchFamily="2" charset="-122"/>
                <a:ea typeface="宋体" panose="02010600030101010101" pitchFamily="2" charset="-122"/>
              </a:defRPr>
            </a:lvl1pPr>
            <a:lvl2pPr marL="742950" indent="-285750" defTabSz="228600">
              <a:defRPr sz="3200" b="1">
                <a:solidFill>
                  <a:schemeClr val="tx1"/>
                </a:solidFill>
                <a:latin typeface="宋体" panose="02010600030101010101" pitchFamily="2" charset="-122"/>
                <a:ea typeface="宋体" panose="02010600030101010101" pitchFamily="2" charset="-122"/>
              </a:defRPr>
            </a:lvl2pPr>
            <a:lvl3pPr marL="1143000" indent="-228600" defTabSz="228600">
              <a:defRPr sz="3200" b="1">
                <a:solidFill>
                  <a:schemeClr val="tx1"/>
                </a:solidFill>
                <a:latin typeface="宋体" panose="02010600030101010101" pitchFamily="2" charset="-122"/>
                <a:ea typeface="宋体" panose="02010600030101010101" pitchFamily="2" charset="-122"/>
              </a:defRPr>
            </a:lvl3pPr>
            <a:lvl4pPr marL="1600200" indent="-228600" defTabSz="228600">
              <a:defRPr sz="3200" b="1">
                <a:solidFill>
                  <a:schemeClr val="tx1"/>
                </a:solidFill>
                <a:latin typeface="宋体" panose="02010600030101010101" pitchFamily="2" charset="-122"/>
                <a:ea typeface="宋体" panose="02010600030101010101" pitchFamily="2" charset="-122"/>
              </a:defRPr>
            </a:lvl4pPr>
            <a:lvl5pPr marL="2057400" indent="-228600" defTabSz="228600">
              <a:defRPr sz="3200" b="1">
                <a:solidFill>
                  <a:schemeClr val="tx1"/>
                </a:solidFill>
                <a:latin typeface="宋体" panose="02010600030101010101" pitchFamily="2" charset="-122"/>
                <a:ea typeface="宋体" panose="02010600030101010101" pitchFamily="2" charset="-122"/>
              </a:defRPr>
            </a:lvl5pPr>
            <a:lvl6pPr marL="25146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lgn="l"/>
            <a:r>
              <a:rPr lang="en-US" altLang="zh-CN" sz="2000" b="0"/>
              <a:t>lpszName</a:t>
            </a:r>
            <a:r>
              <a:rPr lang="zh-CN" altLang="en-US" sz="2000" b="0"/>
              <a:t>：指定字段名。</a:t>
            </a:r>
          </a:p>
          <a:p>
            <a:pPr algn="l"/>
            <a:r>
              <a:rPr lang="en-US" altLang="zh-CN" sz="2000" b="0"/>
              <a:t>varValue</a:t>
            </a:r>
            <a:r>
              <a:rPr lang="zh-CN" altLang="en-US" sz="2000" b="0"/>
              <a:t>：用于存储指定字段值的</a:t>
            </a:r>
            <a:r>
              <a:rPr lang="en-US" altLang="zh-CN" sz="2000" b="0"/>
              <a:t>CDBVariant</a:t>
            </a:r>
            <a:r>
              <a:rPr lang="zh-CN" altLang="en-US" sz="2000" b="0"/>
              <a:t>类型的引用。</a:t>
            </a:r>
          </a:p>
          <a:p>
            <a:pPr algn="l"/>
            <a:r>
              <a:rPr lang="en-US" altLang="zh-CN" sz="2000" b="0"/>
              <a:t>nFieldType</a:t>
            </a:r>
            <a:r>
              <a:rPr lang="zh-CN" altLang="en-US" sz="2000" b="0"/>
              <a:t>：指定字段类型。</a:t>
            </a:r>
          </a:p>
          <a:p>
            <a:pPr algn="l"/>
            <a:r>
              <a:rPr lang="en-US" altLang="zh-CN" sz="2000" b="0"/>
              <a:t>nIndex</a:t>
            </a:r>
            <a:r>
              <a:rPr lang="zh-CN" altLang="en-US" sz="2000" b="0"/>
              <a:t>：表示基于</a:t>
            </a:r>
            <a:r>
              <a:rPr lang="en-US" altLang="zh-CN" sz="2000" b="0"/>
              <a:t>0</a:t>
            </a:r>
            <a:r>
              <a:rPr lang="zh-CN" altLang="en-US" sz="2000" b="0"/>
              <a:t>的字段索引值。</a:t>
            </a:r>
          </a:p>
          <a:p>
            <a:pPr algn="l"/>
            <a:r>
              <a:rPr lang="en-US" altLang="zh-CN" sz="2000" b="0"/>
              <a:t>strValue</a:t>
            </a:r>
            <a:r>
              <a:rPr lang="zh-CN" altLang="en-US" sz="2000" b="0"/>
              <a:t>：将字段值转换为文本。</a:t>
            </a: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12.6.4  </a:t>
            </a:r>
            <a:r>
              <a:rPr lang="zh-CN" altLang="en-US">
                <a:latin typeface="方正大标宋简体" pitchFamily="2" charset="-122"/>
                <a:ea typeface="方正大标宋简体" pitchFamily="2" charset="-122"/>
              </a:rPr>
              <a:t>添加、删除和修改记录</a:t>
            </a:r>
          </a:p>
        </p:txBody>
      </p:sp>
      <p:sp>
        <p:nvSpPr>
          <p:cNvPr id="335875" name="Rectangle 3"/>
          <p:cNvSpPr>
            <a:spLocks noGrp="1" noChangeArrowheads="1"/>
          </p:cNvSpPr>
          <p:nvPr>
            <p:ph type="body" idx="1"/>
          </p:nvPr>
        </p:nvSpPr>
        <p:spPr/>
        <p:txBody>
          <a:bodyPr/>
          <a:lstStyle/>
          <a:p>
            <a:pPr eaLnBrk="1" hangingPunct="1">
              <a:lnSpc>
                <a:spcPct val="90000"/>
              </a:lnSpc>
            </a:pPr>
            <a:r>
              <a:rPr lang="zh-CN" altLang="en-US">
                <a:ea typeface="方正楷体简体" pitchFamily="2" charset="-122"/>
              </a:rPr>
              <a:t>使用</a:t>
            </a:r>
            <a:r>
              <a:rPr lang="en-US" altLang="zh-CN">
                <a:ea typeface="方正楷体简体" pitchFamily="2" charset="-122"/>
              </a:rPr>
              <a:t>CRecordset</a:t>
            </a:r>
            <a:r>
              <a:rPr lang="zh-CN" altLang="en-US">
                <a:ea typeface="方正楷体简体" pitchFamily="2" charset="-122"/>
              </a:rPr>
              <a:t>类，可以对数据库中的记录进行添加、删除和修改等操作。下面对这</a:t>
            </a:r>
            <a:r>
              <a:rPr lang="en-US" altLang="zh-CN">
                <a:ea typeface="方正楷体简体" pitchFamily="2" charset="-122"/>
              </a:rPr>
              <a:t>3</a:t>
            </a:r>
            <a:r>
              <a:rPr lang="zh-CN" altLang="en-US">
                <a:ea typeface="方正楷体简体" pitchFamily="2" charset="-122"/>
              </a:rPr>
              <a:t>种操作进行详细介绍。</a:t>
            </a:r>
          </a:p>
          <a:p>
            <a:pPr eaLnBrk="1" hangingPunct="1">
              <a:lnSpc>
                <a:spcPct val="90000"/>
              </a:lnSpc>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．添加记录</a:t>
            </a:r>
          </a:p>
          <a:p>
            <a:pPr eaLnBrk="1" hangingPunct="1">
              <a:lnSpc>
                <a:spcPct val="90000"/>
              </a:lnSpc>
            </a:pPr>
            <a:r>
              <a:rPr lang="zh-CN" altLang="en-US">
                <a:ea typeface="方正楷体简体" pitchFamily="2" charset="-122"/>
              </a:rPr>
              <a:t>如果想要向记录集中添加一条新的记录，可以使用</a:t>
            </a:r>
            <a:r>
              <a:rPr lang="en-US" altLang="zh-CN">
                <a:ea typeface="方正楷体简体" pitchFamily="2" charset="-122"/>
              </a:rPr>
              <a:t>AddNew()</a:t>
            </a:r>
            <a:r>
              <a:rPr lang="zh-CN" altLang="en-US">
                <a:ea typeface="方正楷体简体" pitchFamily="2" charset="-122"/>
              </a:rPr>
              <a:t>函数。该函数的原型如下：</a:t>
            </a:r>
          </a:p>
          <a:p>
            <a:pPr eaLnBrk="1" hangingPunct="1">
              <a:lnSpc>
                <a:spcPct val="90000"/>
              </a:lnSpc>
            </a:pPr>
            <a:endParaRPr lang="zh-CN" altLang="en-US">
              <a:ea typeface="方正楷体简体" pitchFamily="2" charset="-122"/>
            </a:endParaRPr>
          </a:p>
          <a:p>
            <a:pPr eaLnBrk="1" hangingPunct="1">
              <a:lnSpc>
                <a:spcPct val="90000"/>
              </a:lnSpc>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．修改记录</a:t>
            </a:r>
            <a:endParaRPr lang="zh-CN" altLang="en-US">
              <a:ea typeface="方正楷体简体" pitchFamily="2" charset="-122"/>
            </a:endParaRPr>
          </a:p>
          <a:p>
            <a:pPr eaLnBrk="1" hangingPunct="1">
              <a:lnSpc>
                <a:spcPct val="90000"/>
              </a:lnSpc>
            </a:pPr>
            <a:r>
              <a:rPr lang="zh-CN" altLang="en-US">
                <a:ea typeface="方正楷体简体" pitchFamily="2" charset="-122"/>
              </a:rPr>
              <a:t>如果想要修改记录集中的数据，可以使用</a:t>
            </a:r>
            <a:r>
              <a:rPr lang="en-US" altLang="zh-CN">
                <a:ea typeface="方正楷体简体" pitchFamily="2" charset="-122"/>
              </a:rPr>
              <a:t>Edit()</a:t>
            </a:r>
            <a:r>
              <a:rPr lang="zh-CN" altLang="en-US">
                <a:ea typeface="方正楷体简体" pitchFamily="2" charset="-122"/>
              </a:rPr>
              <a:t>函数。该函数的原型如下：</a:t>
            </a:r>
          </a:p>
          <a:p>
            <a:pPr eaLnBrk="1" hangingPunct="1">
              <a:lnSpc>
                <a:spcPct val="90000"/>
              </a:lnSpc>
            </a:pPr>
            <a:endParaRPr lang="zh-CN" altLang="en-US">
              <a:ea typeface="方正楷体简体" pitchFamily="2" charset="-122"/>
            </a:endParaRPr>
          </a:p>
          <a:p>
            <a:pPr eaLnBrk="1" hangingPunct="1">
              <a:lnSpc>
                <a:spcPct val="90000"/>
              </a:lnSpc>
            </a:pPr>
            <a:r>
              <a:rPr lang="en-US" altLang="zh-CN">
                <a:latin typeface="方正大标宋简体" pitchFamily="2" charset="-122"/>
                <a:ea typeface="方正大标宋简体" pitchFamily="2" charset="-122"/>
              </a:rPr>
              <a:t>3</a:t>
            </a:r>
            <a:r>
              <a:rPr lang="zh-CN" altLang="en-US">
                <a:latin typeface="方正大标宋简体" pitchFamily="2" charset="-122"/>
                <a:ea typeface="方正大标宋简体" pitchFamily="2" charset="-122"/>
              </a:rPr>
              <a:t>．删除记录</a:t>
            </a:r>
          </a:p>
          <a:p>
            <a:pPr eaLnBrk="1" hangingPunct="1">
              <a:lnSpc>
                <a:spcPct val="90000"/>
              </a:lnSpc>
            </a:pPr>
            <a:r>
              <a:rPr lang="zh-CN" altLang="en-US">
                <a:ea typeface="方正楷体简体" pitchFamily="2" charset="-122"/>
              </a:rPr>
              <a:t>如果想要删除记录集中数据，可以使用</a:t>
            </a:r>
            <a:r>
              <a:rPr lang="en-US" altLang="zh-CN">
                <a:ea typeface="方正楷体简体" pitchFamily="2" charset="-122"/>
              </a:rPr>
              <a:t>Delete()</a:t>
            </a:r>
            <a:r>
              <a:rPr lang="zh-CN" altLang="en-US">
                <a:ea typeface="方正楷体简体" pitchFamily="2" charset="-122"/>
              </a:rPr>
              <a:t>函数。该函数的原型如下：</a:t>
            </a:r>
          </a:p>
        </p:txBody>
      </p:sp>
      <p:pic>
        <p:nvPicPr>
          <p:cNvPr id="3358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141663"/>
            <a:ext cx="52578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587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437063"/>
            <a:ext cx="46085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587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5661025"/>
            <a:ext cx="43195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12.7  </a:t>
            </a:r>
            <a:r>
              <a:rPr lang="zh-CN" altLang="en-US">
                <a:latin typeface="方正大标宋简体" pitchFamily="2" charset="-122"/>
                <a:ea typeface="方正大标宋简体" pitchFamily="2" charset="-122"/>
              </a:rPr>
              <a:t>使用</a:t>
            </a:r>
            <a:r>
              <a:rPr lang="en-US" altLang="zh-CN">
                <a:latin typeface="方正大标宋简体" pitchFamily="2" charset="-122"/>
                <a:ea typeface="方正大标宋简体" pitchFamily="2" charset="-122"/>
              </a:rPr>
              <a:t>ADO</a:t>
            </a:r>
            <a:r>
              <a:rPr lang="zh-CN" altLang="en-US">
                <a:latin typeface="方正大标宋简体" pitchFamily="2" charset="-122"/>
                <a:ea typeface="方正大标宋简体" pitchFamily="2" charset="-122"/>
              </a:rPr>
              <a:t>操作数据库</a:t>
            </a:r>
          </a:p>
        </p:txBody>
      </p:sp>
      <p:sp>
        <p:nvSpPr>
          <p:cNvPr id="336899" name="Rectangle 3"/>
          <p:cNvSpPr>
            <a:spLocks noGrp="1" noChangeArrowheads="1"/>
          </p:cNvSpPr>
          <p:nvPr>
            <p:ph type="body" idx="1"/>
          </p:nvPr>
        </p:nvSpPr>
        <p:spPr/>
        <p:txBody>
          <a:bodyPr/>
          <a:lstStyle/>
          <a:p>
            <a:pPr eaLnBrk="1" hangingPunct="1"/>
            <a:r>
              <a:rPr lang="zh-CN" altLang="en-US">
                <a:ea typeface="方正楷体简体" pitchFamily="2" charset="-122"/>
              </a:rPr>
              <a:t>在</a:t>
            </a:r>
            <a:r>
              <a:rPr lang="en-US" altLang="zh-CN">
                <a:ea typeface="方正楷体简体" pitchFamily="2" charset="-122"/>
              </a:rPr>
              <a:t>12.4.3</a:t>
            </a:r>
            <a:r>
              <a:rPr lang="zh-CN" altLang="en-US">
                <a:ea typeface="方正楷体简体" pitchFamily="2" charset="-122"/>
              </a:rPr>
              <a:t>节中已经了解到，</a:t>
            </a:r>
            <a:r>
              <a:rPr lang="en-US" altLang="zh-CN">
                <a:ea typeface="方正楷体简体" pitchFamily="2" charset="-122"/>
              </a:rPr>
              <a:t>ADO</a:t>
            </a:r>
            <a:r>
              <a:rPr lang="zh-CN" altLang="en-US">
                <a:ea typeface="方正楷体简体" pitchFamily="2" charset="-122"/>
              </a:rPr>
              <a:t>提供了双重接口，既可以在高级编程语言（例如，</a:t>
            </a:r>
            <a:r>
              <a:rPr lang="en-US" altLang="zh-CN">
                <a:ea typeface="方正楷体简体" pitchFamily="2" charset="-122"/>
              </a:rPr>
              <a:t>Visual C++</a:t>
            </a:r>
            <a:r>
              <a:rPr lang="zh-CN" altLang="en-US">
                <a:ea typeface="方正楷体简体" pitchFamily="2" charset="-122"/>
              </a:rPr>
              <a:t>、</a:t>
            </a:r>
            <a:r>
              <a:rPr lang="en-US" altLang="zh-CN">
                <a:ea typeface="方正楷体简体" pitchFamily="2" charset="-122"/>
              </a:rPr>
              <a:t>Visual Basic</a:t>
            </a:r>
            <a:r>
              <a:rPr lang="zh-CN" altLang="en-US">
                <a:ea typeface="方正楷体简体" pitchFamily="2" charset="-122"/>
              </a:rPr>
              <a:t>、</a:t>
            </a:r>
            <a:r>
              <a:rPr lang="en-US" altLang="zh-CN">
                <a:ea typeface="方正楷体简体" pitchFamily="2" charset="-122"/>
              </a:rPr>
              <a:t>Java</a:t>
            </a:r>
            <a:r>
              <a:rPr lang="zh-CN" altLang="en-US">
                <a:ea typeface="方正楷体简体" pitchFamily="2" charset="-122"/>
              </a:rPr>
              <a:t>等）中使用，也可以在各种脚本语言或一些宏语言中直接使用。本章将重点介绍在</a:t>
            </a:r>
            <a:r>
              <a:rPr lang="en-US" altLang="zh-CN">
                <a:ea typeface="方正楷体简体" pitchFamily="2" charset="-122"/>
              </a:rPr>
              <a:t>Visual C++</a:t>
            </a:r>
            <a:r>
              <a:rPr lang="zh-CN" altLang="en-US">
                <a:ea typeface="方正楷体简体" pitchFamily="2" charset="-122"/>
              </a:rPr>
              <a:t>中，如何使用</a:t>
            </a:r>
            <a:r>
              <a:rPr lang="en-US" altLang="zh-CN">
                <a:ea typeface="方正楷体简体" pitchFamily="2" charset="-122"/>
              </a:rPr>
              <a:t>ADO</a:t>
            </a:r>
            <a:r>
              <a:rPr lang="zh-CN" altLang="en-US">
                <a:ea typeface="方正楷体简体" pitchFamily="2" charset="-122"/>
              </a:rPr>
              <a:t>操作数据库。</a:t>
            </a:r>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12.7.1  ADO</a:t>
            </a:r>
            <a:r>
              <a:rPr lang="zh-CN" altLang="en-US">
                <a:latin typeface="方正大标宋简体" pitchFamily="2" charset="-122"/>
                <a:ea typeface="方正大标宋简体" pitchFamily="2" charset="-122"/>
              </a:rPr>
              <a:t>基础</a:t>
            </a:r>
          </a:p>
        </p:txBody>
      </p:sp>
      <p:sp>
        <p:nvSpPr>
          <p:cNvPr id="337923" name="Rectangle 3"/>
          <p:cNvSpPr>
            <a:spLocks noGrp="1" noChangeArrowheads="1"/>
          </p:cNvSpPr>
          <p:nvPr>
            <p:ph type="body" idx="1"/>
          </p:nvPr>
        </p:nvSpPr>
        <p:spPr/>
        <p:txBody>
          <a:bodyPr/>
          <a:lstStyle/>
          <a:p>
            <a:pPr eaLnBrk="1" hangingPunct="1"/>
            <a:r>
              <a:rPr lang="zh-CN" altLang="en-US">
                <a:ea typeface="方正楷体简体" pitchFamily="2" charset="-122"/>
              </a:rPr>
              <a:t>在使用</a:t>
            </a:r>
            <a:r>
              <a:rPr lang="en-US" altLang="zh-CN">
                <a:ea typeface="方正楷体简体" pitchFamily="2" charset="-122"/>
              </a:rPr>
              <a:t>ADO</a:t>
            </a:r>
            <a:r>
              <a:rPr lang="zh-CN" altLang="en-US">
                <a:ea typeface="方正楷体简体" pitchFamily="2" charset="-122"/>
              </a:rPr>
              <a:t>对数据库进行操作时，具体步骤如下：</a:t>
            </a:r>
          </a:p>
          <a:p>
            <a:pPr eaLnBrk="1" hangingPunct="1"/>
            <a:r>
              <a:rPr lang="zh-CN" altLang="en-US">
                <a:ea typeface="方正楷体简体" pitchFamily="2" charset="-122"/>
              </a:rPr>
              <a:t>（</a:t>
            </a:r>
            <a:r>
              <a:rPr lang="en-US" altLang="zh-CN">
                <a:ea typeface="方正楷体简体" pitchFamily="2" charset="-122"/>
              </a:rPr>
              <a:t>1</a:t>
            </a:r>
            <a:r>
              <a:rPr lang="zh-CN" altLang="en-US">
                <a:ea typeface="方正楷体简体" pitchFamily="2" charset="-122"/>
              </a:rPr>
              <a:t>）初始化</a:t>
            </a:r>
            <a:r>
              <a:rPr lang="en-US" altLang="zh-CN">
                <a:ea typeface="方正楷体简体" pitchFamily="2" charset="-122"/>
              </a:rPr>
              <a:t>OLE/COM</a:t>
            </a:r>
            <a:r>
              <a:rPr lang="zh-CN" altLang="en-US">
                <a:ea typeface="方正楷体简体" pitchFamily="2" charset="-122"/>
              </a:rPr>
              <a:t>库。</a:t>
            </a:r>
          </a:p>
          <a:p>
            <a:pPr eaLnBrk="1" hangingPunct="1"/>
            <a:r>
              <a:rPr lang="zh-CN" altLang="en-US">
                <a:ea typeface="方正楷体简体" pitchFamily="2" charset="-122"/>
              </a:rPr>
              <a:t>（</a:t>
            </a:r>
            <a:r>
              <a:rPr lang="en-US" altLang="zh-CN">
                <a:ea typeface="方正楷体简体" pitchFamily="2" charset="-122"/>
              </a:rPr>
              <a:t>2</a:t>
            </a:r>
            <a:r>
              <a:rPr lang="zh-CN" altLang="en-US">
                <a:ea typeface="方正楷体简体" pitchFamily="2" charset="-122"/>
              </a:rPr>
              <a:t>）使用</a:t>
            </a:r>
            <a:r>
              <a:rPr lang="en-US" altLang="zh-CN">
                <a:ea typeface="方正楷体简体" pitchFamily="2" charset="-122"/>
              </a:rPr>
              <a:t>Connection</a:t>
            </a:r>
            <a:r>
              <a:rPr lang="zh-CN" altLang="en-US">
                <a:ea typeface="方正楷体简体" pitchFamily="2" charset="-122"/>
              </a:rPr>
              <a:t>对象连接数据库。</a:t>
            </a:r>
          </a:p>
          <a:p>
            <a:pPr eaLnBrk="1" hangingPunct="1"/>
            <a:r>
              <a:rPr lang="zh-CN" altLang="en-US">
                <a:ea typeface="方正楷体简体" pitchFamily="2" charset="-122"/>
              </a:rPr>
              <a:t>（</a:t>
            </a:r>
            <a:r>
              <a:rPr lang="en-US" altLang="zh-CN">
                <a:ea typeface="方正楷体简体" pitchFamily="2" charset="-122"/>
              </a:rPr>
              <a:t>3</a:t>
            </a:r>
            <a:r>
              <a:rPr lang="zh-CN" altLang="en-US">
                <a:ea typeface="方正楷体简体" pitchFamily="2" charset="-122"/>
              </a:rPr>
              <a:t>）创建对该数据源的操作（例如，添加、删除、修改数据）。</a:t>
            </a:r>
          </a:p>
          <a:p>
            <a:pPr eaLnBrk="1" hangingPunct="1"/>
            <a:r>
              <a:rPr lang="zh-CN" altLang="en-US">
                <a:ea typeface="方正楷体简体" pitchFamily="2" charset="-122"/>
              </a:rPr>
              <a:t>（</a:t>
            </a:r>
            <a:r>
              <a:rPr lang="en-US" altLang="zh-CN">
                <a:ea typeface="方正楷体简体" pitchFamily="2" charset="-122"/>
              </a:rPr>
              <a:t>4</a:t>
            </a:r>
            <a:r>
              <a:rPr lang="zh-CN" altLang="en-US">
                <a:ea typeface="方正楷体简体" pitchFamily="2" charset="-122"/>
              </a:rPr>
              <a:t>）执行该操作。</a:t>
            </a:r>
          </a:p>
          <a:p>
            <a:pPr eaLnBrk="1" hangingPunct="1"/>
            <a:r>
              <a:rPr lang="zh-CN" altLang="en-US">
                <a:ea typeface="方正楷体简体" pitchFamily="2" charset="-122"/>
              </a:rPr>
              <a:t>（</a:t>
            </a:r>
            <a:r>
              <a:rPr lang="en-US" altLang="zh-CN">
                <a:ea typeface="方正楷体简体" pitchFamily="2" charset="-122"/>
              </a:rPr>
              <a:t>5</a:t>
            </a:r>
            <a:r>
              <a:rPr lang="zh-CN" altLang="en-US">
                <a:ea typeface="方正楷体简体" pitchFamily="2" charset="-122"/>
              </a:rPr>
              <a:t>）把操作后的数据存储到可访问的对象中。</a:t>
            </a:r>
          </a:p>
          <a:p>
            <a:pPr eaLnBrk="1" hangingPunct="1"/>
            <a:r>
              <a:rPr lang="zh-CN" altLang="en-US">
                <a:ea typeface="方正楷体简体" pitchFamily="2" charset="-122"/>
              </a:rPr>
              <a:t>（</a:t>
            </a:r>
            <a:r>
              <a:rPr lang="en-US" altLang="zh-CN">
                <a:ea typeface="方正楷体简体" pitchFamily="2" charset="-122"/>
              </a:rPr>
              <a:t>6</a:t>
            </a:r>
            <a:r>
              <a:rPr lang="zh-CN" altLang="en-US">
                <a:ea typeface="方正楷体简体" pitchFamily="2" charset="-122"/>
              </a:rPr>
              <a:t>）更新数据源。</a:t>
            </a:r>
          </a:p>
          <a:p>
            <a:pPr eaLnBrk="1" hangingPunct="1"/>
            <a:r>
              <a:rPr lang="zh-CN" altLang="en-US">
                <a:ea typeface="方正楷体简体" pitchFamily="2" charset="-122"/>
              </a:rPr>
              <a:t>（</a:t>
            </a:r>
            <a:r>
              <a:rPr lang="en-US" altLang="zh-CN">
                <a:ea typeface="方正楷体简体" pitchFamily="2" charset="-122"/>
              </a:rPr>
              <a:t>7</a:t>
            </a:r>
            <a:r>
              <a:rPr lang="zh-CN" altLang="en-US">
                <a:ea typeface="方正楷体简体" pitchFamily="2" charset="-122"/>
              </a:rPr>
              <a:t>）关闭连接，释放对象。</a:t>
            </a: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12.7.1  ADO</a:t>
            </a:r>
            <a:r>
              <a:rPr lang="zh-CN" altLang="en-US">
                <a:latin typeface="方正大标宋简体" pitchFamily="2" charset="-122"/>
                <a:ea typeface="方正大标宋简体" pitchFamily="2" charset="-122"/>
              </a:rPr>
              <a:t>基础</a:t>
            </a:r>
          </a:p>
        </p:txBody>
      </p:sp>
      <p:sp>
        <p:nvSpPr>
          <p:cNvPr id="338947" name="Rectangle 3"/>
          <p:cNvSpPr>
            <a:spLocks noGrp="1" noChangeArrowheads="1"/>
          </p:cNvSpPr>
          <p:nvPr>
            <p:ph type="body" idx="1"/>
          </p:nvPr>
        </p:nvSpPr>
        <p:spPr/>
        <p:txBody>
          <a:bodyPr/>
          <a:lstStyle/>
          <a:p>
            <a:pPr eaLnBrk="1" hangingPunct="1"/>
            <a:r>
              <a:rPr lang="zh-CN" altLang="en-US">
                <a:ea typeface="方正楷体简体" pitchFamily="2" charset="-122"/>
              </a:rPr>
              <a:t>在使用</a:t>
            </a:r>
            <a:r>
              <a:rPr lang="en-US" altLang="zh-CN">
                <a:ea typeface="方正楷体简体" pitchFamily="2" charset="-122"/>
              </a:rPr>
              <a:t>ADO</a:t>
            </a:r>
            <a:r>
              <a:rPr lang="zh-CN" altLang="en-US">
                <a:ea typeface="方正楷体简体" pitchFamily="2" charset="-122"/>
              </a:rPr>
              <a:t>对数据库进行操作时，常用的操作对象如下：</a:t>
            </a:r>
          </a:p>
          <a:p>
            <a:pPr eaLnBrk="1" hangingPunct="1"/>
            <a:r>
              <a:rPr lang="en-US" altLang="zh-CN">
                <a:ea typeface="方正楷体简体" pitchFamily="2" charset="-122"/>
              </a:rPr>
              <a:t>_ConnectionPtr</a:t>
            </a:r>
            <a:r>
              <a:rPr lang="zh-CN" altLang="en-US">
                <a:ea typeface="方正楷体简体" pitchFamily="2" charset="-122"/>
              </a:rPr>
              <a:t>：指向</a:t>
            </a:r>
            <a:r>
              <a:rPr lang="en-US" altLang="zh-CN">
                <a:ea typeface="方正楷体简体" pitchFamily="2" charset="-122"/>
              </a:rPr>
              <a:t>Connection</a:t>
            </a:r>
            <a:r>
              <a:rPr lang="zh-CN" altLang="en-US">
                <a:ea typeface="方正楷体简体" pitchFamily="2" charset="-122"/>
              </a:rPr>
              <a:t>连接对象的智能指针。</a:t>
            </a:r>
          </a:p>
          <a:p>
            <a:pPr eaLnBrk="1" hangingPunct="1"/>
            <a:r>
              <a:rPr lang="en-US" altLang="zh-CN">
                <a:ea typeface="方正楷体简体" pitchFamily="2" charset="-122"/>
              </a:rPr>
              <a:t>_RecordsetPtr</a:t>
            </a:r>
            <a:r>
              <a:rPr lang="zh-CN" altLang="en-US">
                <a:ea typeface="方正楷体简体" pitchFamily="2" charset="-122"/>
              </a:rPr>
              <a:t>：指向的</a:t>
            </a:r>
            <a:r>
              <a:rPr lang="en-US" altLang="zh-CN">
                <a:ea typeface="方正楷体简体" pitchFamily="2" charset="-122"/>
              </a:rPr>
              <a:t>Recordset</a:t>
            </a:r>
            <a:r>
              <a:rPr lang="zh-CN" altLang="en-US">
                <a:ea typeface="方正楷体简体" pitchFamily="2" charset="-122"/>
              </a:rPr>
              <a:t>记录集对象的智能指针。</a:t>
            </a:r>
          </a:p>
          <a:p>
            <a:pPr eaLnBrk="1" hangingPunct="1"/>
            <a:r>
              <a:rPr lang="en-US" altLang="zh-CN">
                <a:ea typeface="方正楷体简体" pitchFamily="2" charset="-122"/>
              </a:rPr>
              <a:t>_CommandPtr</a:t>
            </a:r>
            <a:r>
              <a:rPr lang="zh-CN" altLang="en-US">
                <a:ea typeface="方正楷体简体" pitchFamily="2" charset="-122"/>
              </a:rPr>
              <a:t>：指向</a:t>
            </a:r>
            <a:r>
              <a:rPr lang="en-US" altLang="zh-CN">
                <a:ea typeface="方正楷体简体" pitchFamily="2" charset="-122"/>
              </a:rPr>
              <a:t>Command</a:t>
            </a:r>
            <a:r>
              <a:rPr lang="zh-CN" altLang="en-US">
                <a:ea typeface="方正楷体简体" pitchFamily="2" charset="-122"/>
              </a:rPr>
              <a:t>命令对象的智能指针。</a:t>
            </a:r>
          </a:p>
          <a:p>
            <a:pPr eaLnBrk="1" hangingPunct="1"/>
            <a:r>
              <a:rPr lang="en-US" altLang="zh-CN">
                <a:ea typeface="方正楷体简体" pitchFamily="2" charset="-122"/>
              </a:rPr>
              <a:t>_ParameterPtr</a:t>
            </a:r>
            <a:r>
              <a:rPr lang="zh-CN" altLang="en-US">
                <a:ea typeface="方正楷体简体" pitchFamily="2" charset="-122"/>
              </a:rPr>
              <a:t>：指向</a:t>
            </a:r>
            <a:r>
              <a:rPr lang="en-US" altLang="zh-CN">
                <a:ea typeface="方正楷体简体" pitchFamily="2" charset="-122"/>
              </a:rPr>
              <a:t>Parameter</a:t>
            </a:r>
            <a:r>
              <a:rPr lang="zh-CN" altLang="en-US">
                <a:ea typeface="方正楷体简体" pitchFamily="2" charset="-122"/>
              </a:rPr>
              <a:t>对象的指针。</a:t>
            </a:r>
          </a:p>
          <a:p>
            <a:pPr eaLnBrk="1" hangingPunct="1"/>
            <a:r>
              <a:rPr lang="en-US" altLang="zh-CN">
                <a:ea typeface="方正楷体简体" pitchFamily="2" charset="-122"/>
              </a:rPr>
              <a:t>FieldPtr</a:t>
            </a:r>
            <a:r>
              <a:rPr lang="zh-CN" altLang="en-US">
                <a:ea typeface="方正楷体简体" pitchFamily="2" charset="-122"/>
              </a:rPr>
              <a:t>：指向</a:t>
            </a:r>
            <a:r>
              <a:rPr lang="en-US" altLang="zh-CN">
                <a:ea typeface="方正楷体简体" pitchFamily="2" charset="-122"/>
              </a:rPr>
              <a:t>Field</a:t>
            </a:r>
            <a:r>
              <a:rPr lang="zh-CN" altLang="en-US">
                <a:ea typeface="方正楷体简体" pitchFamily="2" charset="-122"/>
              </a:rPr>
              <a:t>对象的指针。</a:t>
            </a:r>
          </a:p>
          <a:p>
            <a:pPr eaLnBrk="1" hangingPunct="1"/>
            <a:r>
              <a:rPr lang="en-US" altLang="zh-CN">
                <a:ea typeface="方正楷体简体" pitchFamily="2" charset="-122"/>
              </a:rPr>
              <a:t>ErrorPtr</a:t>
            </a:r>
            <a:r>
              <a:rPr lang="zh-CN" altLang="en-US">
                <a:ea typeface="方正楷体简体" pitchFamily="2" charset="-122"/>
              </a:rPr>
              <a:t>：指向</a:t>
            </a:r>
            <a:r>
              <a:rPr lang="en-US" altLang="zh-CN">
                <a:ea typeface="方正楷体简体" pitchFamily="2" charset="-122"/>
              </a:rPr>
              <a:t>Error</a:t>
            </a:r>
            <a:r>
              <a:rPr lang="zh-CN" altLang="en-US">
                <a:ea typeface="方正楷体简体" pitchFamily="2" charset="-122"/>
              </a:rPr>
              <a:t>对象的指针。</a:t>
            </a:r>
          </a:p>
          <a:p>
            <a:pPr eaLnBrk="1" hangingPunct="1"/>
            <a:r>
              <a:rPr lang="en-US" altLang="zh-CN">
                <a:ea typeface="方正楷体简体" pitchFamily="2" charset="-122"/>
              </a:rPr>
              <a:t>ProtertyPtr</a:t>
            </a:r>
            <a:r>
              <a:rPr lang="zh-CN" altLang="en-US">
                <a:ea typeface="方正楷体简体" pitchFamily="2" charset="-122"/>
              </a:rPr>
              <a:t>：指向</a:t>
            </a:r>
            <a:r>
              <a:rPr lang="en-US" altLang="zh-CN">
                <a:ea typeface="方正楷体简体" pitchFamily="2" charset="-122"/>
              </a:rPr>
              <a:t>Property</a:t>
            </a:r>
            <a:r>
              <a:rPr lang="zh-CN" altLang="en-US">
                <a:ea typeface="方正楷体简体" pitchFamily="2" charset="-122"/>
              </a:rPr>
              <a:t>对象的指针。</a:t>
            </a:r>
          </a:p>
          <a:p>
            <a:pPr eaLnBrk="1" hangingPunct="1"/>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．窗口消息</a:t>
            </a:r>
          </a:p>
        </p:txBody>
      </p:sp>
      <p:sp>
        <p:nvSpPr>
          <p:cNvPr id="35843" name="Rectangle 3"/>
          <p:cNvSpPr>
            <a:spLocks noGrp="1" noChangeArrowheads="1"/>
          </p:cNvSpPr>
          <p:nvPr>
            <p:ph type="body" idx="1"/>
          </p:nvPr>
        </p:nvSpPr>
        <p:spPr/>
        <p:txBody>
          <a:bodyPr/>
          <a:lstStyle/>
          <a:p>
            <a:pPr eaLnBrk="1" hangingPunct="1"/>
            <a:r>
              <a:rPr lang="zh-CN" altLang="en-US">
                <a:ea typeface="方正楷体简体" pitchFamily="2" charset="-122"/>
              </a:rPr>
              <a:t>窗口消息一般与创建窗口、绘制窗口、移动窗口和销毁窗口等操作有关。另外，当使用鼠标、键盘等与操作窗口有关的动作时，也会产生窗口消息。窗口消息的一般的表示形式是以“</a:t>
            </a:r>
            <a:r>
              <a:rPr lang="en-US" altLang="zh-CN">
                <a:ea typeface="方正楷体简体" pitchFamily="2" charset="-122"/>
              </a:rPr>
              <a:t>WM_”</a:t>
            </a:r>
            <a:r>
              <a:rPr lang="zh-CN" altLang="en-US">
                <a:ea typeface="方正楷体简体" pitchFamily="2" charset="-122"/>
              </a:rPr>
              <a:t>开头的消息。常见的窗口消息如下所述。</a:t>
            </a:r>
          </a:p>
          <a:p>
            <a:pPr eaLnBrk="1" hangingPunct="1"/>
            <a:r>
              <a:rPr lang="en-US" altLang="zh-CN">
                <a:ea typeface="方正楷体简体" pitchFamily="2" charset="-122"/>
              </a:rPr>
              <a:t>WM_CHAR</a:t>
            </a:r>
            <a:r>
              <a:rPr lang="zh-CN" altLang="en-US">
                <a:ea typeface="方正楷体简体" pitchFamily="2" charset="-122"/>
              </a:rPr>
              <a:t>：使用键盘时产生的消息。其对应的消息处理函数为</a:t>
            </a:r>
            <a:r>
              <a:rPr lang="en-US" altLang="zh-CN">
                <a:ea typeface="方正楷体简体" pitchFamily="2" charset="-122"/>
              </a:rPr>
              <a:t>OnChar(UINT nChar, UINT nRepCnt, UINT nFlags)</a:t>
            </a:r>
            <a:r>
              <a:rPr lang="zh-CN" altLang="en-US">
                <a:ea typeface="方正楷体简体" pitchFamily="2" charset="-122"/>
              </a:rPr>
              <a:t>。</a:t>
            </a:r>
          </a:p>
          <a:p>
            <a:pPr eaLnBrk="1" hangingPunct="1"/>
            <a:r>
              <a:rPr lang="en-US" altLang="zh-CN">
                <a:ea typeface="方正楷体简体" pitchFamily="2" charset="-122"/>
              </a:rPr>
              <a:t>WM_CREATE</a:t>
            </a:r>
            <a:r>
              <a:rPr lang="zh-CN" altLang="en-US">
                <a:ea typeface="方正楷体简体" pitchFamily="2" charset="-122"/>
              </a:rPr>
              <a:t>：创建窗口时产生的消息，用于窗口的初始化。其对应的消息处理函数为</a:t>
            </a:r>
            <a:r>
              <a:rPr lang="en-US" altLang="zh-CN">
                <a:ea typeface="方正楷体简体" pitchFamily="2" charset="-122"/>
              </a:rPr>
              <a:t>OnCreate(LPCREATESTRUCT lpCreateStruct)</a:t>
            </a:r>
            <a:r>
              <a:rPr lang="zh-CN" altLang="en-US">
                <a:ea typeface="方正楷体简体" pitchFamily="2" charset="-122"/>
              </a:rPr>
              <a:t>。</a:t>
            </a:r>
          </a:p>
          <a:p>
            <a:pPr eaLnBrk="1" hangingPunct="1"/>
            <a:r>
              <a:rPr lang="en-US" altLang="zh-CN">
                <a:ea typeface="方正楷体简体" pitchFamily="2" charset="-122"/>
              </a:rPr>
              <a:t>WM_PAINT</a:t>
            </a:r>
            <a:r>
              <a:rPr lang="zh-CN" altLang="en-US">
                <a:ea typeface="方正楷体简体" pitchFamily="2" charset="-122"/>
              </a:rPr>
              <a:t>：通知窗口对自身进行绘制。一般在移动窗口、改变窗口大小、绘制图形时使用。其对应的消息处理函数为</a:t>
            </a:r>
            <a:r>
              <a:rPr lang="en-US" altLang="zh-CN">
                <a:ea typeface="方正楷体简体" pitchFamily="2" charset="-122"/>
              </a:rPr>
              <a:t>OnPaint()</a:t>
            </a:r>
            <a:r>
              <a:rPr lang="zh-CN" altLang="en-US">
                <a:ea typeface="方正楷体简体" pitchFamily="2" charset="-122"/>
              </a:rPr>
              <a:t>。</a:t>
            </a: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eaLnBrk="1" hangingPunct="1"/>
            <a:r>
              <a:rPr lang="en-US" altLang="zh-CN"/>
              <a:t>12.7.2  ADO</a:t>
            </a:r>
            <a:r>
              <a:rPr lang="zh-CN" altLang="en-US"/>
              <a:t>编程方法 </a:t>
            </a:r>
          </a:p>
        </p:txBody>
      </p:sp>
      <p:sp>
        <p:nvSpPr>
          <p:cNvPr id="339971" name="Rectangle 3"/>
          <p:cNvSpPr>
            <a:spLocks noGrp="1" noChangeArrowheads="1"/>
          </p:cNvSpPr>
          <p:nvPr>
            <p:ph type="body" idx="1"/>
          </p:nvPr>
        </p:nvSpPr>
        <p:spPr/>
        <p:txBody>
          <a:bodyPr/>
          <a:lstStyle/>
          <a:p>
            <a:pPr eaLnBrk="1" hangingPunct="1"/>
            <a:r>
              <a:rPr lang="zh-CN" altLang="en-US"/>
              <a:t>在使用</a:t>
            </a:r>
            <a:r>
              <a:rPr lang="en-US" altLang="zh-CN"/>
              <a:t>ADO</a:t>
            </a:r>
            <a:r>
              <a:rPr lang="zh-CN" altLang="en-US"/>
              <a:t>编程之前，先建立一个</a:t>
            </a:r>
            <a:r>
              <a:rPr lang="en-US" altLang="zh-CN"/>
              <a:t>Access</a:t>
            </a:r>
            <a:r>
              <a:rPr lang="zh-CN" altLang="en-US"/>
              <a:t>数据库</a:t>
            </a:r>
            <a:r>
              <a:rPr lang="en-US" altLang="zh-CN"/>
              <a:t>test.mdb</a:t>
            </a:r>
            <a:r>
              <a:rPr lang="zh-CN" altLang="en-US"/>
              <a:t>。下面介绍</a:t>
            </a:r>
            <a:r>
              <a:rPr lang="en-US" altLang="zh-CN"/>
              <a:t>ADO</a:t>
            </a:r>
            <a:r>
              <a:rPr lang="zh-CN" altLang="en-US"/>
              <a:t>编程的具体方法。</a:t>
            </a:r>
          </a:p>
          <a:p>
            <a:pPr eaLnBrk="1" hangingPunct="1"/>
            <a:r>
              <a:rPr lang="zh-CN" altLang="en-US"/>
              <a:t>（</a:t>
            </a:r>
            <a:r>
              <a:rPr lang="en-US" altLang="zh-CN"/>
              <a:t>1</a:t>
            </a:r>
            <a:r>
              <a:rPr lang="zh-CN" altLang="en-US"/>
              <a:t>）创建应用程序。使用</a:t>
            </a:r>
            <a:r>
              <a:rPr lang="en-US" altLang="zh-CN"/>
              <a:t>MFC ClassWizard</a:t>
            </a:r>
            <a:r>
              <a:rPr lang="zh-CN" altLang="en-US"/>
              <a:t>创建一个基于对话框的应用程序，其他各选项均采用默认设置。</a:t>
            </a:r>
          </a:p>
          <a:p>
            <a:pPr eaLnBrk="1" hangingPunct="1"/>
            <a:r>
              <a:rPr lang="zh-CN" altLang="en-US"/>
              <a:t>（</a:t>
            </a:r>
            <a:r>
              <a:rPr lang="en-US" altLang="zh-CN"/>
              <a:t>2</a:t>
            </a:r>
            <a:r>
              <a:rPr lang="zh-CN" altLang="en-US"/>
              <a:t>）初始化</a:t>
            </a:r>
            <a:r>
              <a:rPr lang="en-US" altLang="zh-CN"/>
              <a:t>OLE/COM</a:t>
            </a:r>
            <a:r>
              <a:rPr lang="zh-CN" altLang="en-US"/>
              <a:t>库。在使用</a:t>
            </a:r>
            <a:r>
              <a:rPr lang="en-US" altLang="zh-CN"/>
              <a:t>ADO</a:t>
            </a:r>
            <a:r>
              <a:rPr lang="zh-CN" altLang="en-US"/>
              <a:t>操作数据库时，应该使用</a:t>
            </a:r>
            <a:r>
              <a:rPr lang="en-US" altLang="zh-CN"/>
              <a:t>AfxOleInit()</a:t>
            </a:r>
            <a:r>
              <a:rPr lang="zh-CN" altLang="en-US"/>
              <a:t>来初始化</a:t>
            </a:r>
            <a:r>
              <a:rPr lang="en-US" altLang="zh-CN"/>
              <a:t>OLE/COM</a:t>
            </a:r>
            <a:r>
              <a:rPr lang="zh-CN" altLang="en-US"/>
              <a:t>库。该函数原型如下：</a:t>
            </a:r>
          </a:p>
          <a:p>
            <a:pPr eaLnBrk="1" hangingPunct="1"/>
            <a:endParaRPr lang="zh-CN" altLang="en-US"/>
          </a:p>
          <a:p>
            <a:pPr eaLnBrk="1" hangingPunct="1"/>
            <a:r>
              <a:rPr lang="zh-CN" altLang="en-US"/>
              <a:t>在使用</a:t>
            </a:r>
            <a:r>
              <a:rPr lang="en-US" altLang="zh-CN"/>
              <a:t>AfxOleInit()</a:t>
            </a:r>
            <a:r>
              <a:rPr lang="zh-CN" altLang="en-US"/>
              <a:t>函数时，通常将其放在</a:t>
            </a:r>
            <a:r>
              <a:rPr lang="en-US" altLang="zh-CN"/>
              <a:t>CWinApp::InitInstance()</a:t>
            </a:r>
            <a:r>
              <a:rPr lang="zh-CN" altLang="en-US"/>
              <a:t>的重载函数中。</a:t>
            </a:r>
          </a:p>
        </p:txBody>
      </p:sp>
      <p:pic>
        <p:nvPicPr>
          <p:cNvPr id="3399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644900"/>
            <a:ext cx="28082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eaLnBrk="1" hangingPunct="1"/>
            <a:r>
              <a:rPr lang="en-US" altLang="zh-CN"/>
              <a:t>12.7.2  ADO</a:t>
            </a:r>
            <a:r>
              <a:rPr lang="zh-CN" altLang="en-US"/>
              <a:t>编程方法 </a:t>
            </a:r>
          </a:p>
        </p:txBody>
      </p:sp>
      <p:sp>
        <p:nvSpPr>
          <p:cNvPr id="340995" name="Rectangle 3"/>
          <p:cNvSpPr>
            <a:spLocks noGrp="1" noChangeArrowheads="1"/>
          </p:cNvSpPr>
          <p:nvPr>
            <p:ph type="body" idx="1"/>
          </p:nvPr>
        </p:nvSpPr>
        <p:spPr/>
        <p:txBody>
          <a:bodyPr/>
          <a:lstStyle/>
          <a:p>
            <a:pPr eaLnBrk="1" hangingPunct="1"/>
            <a:r>
              <a:rPr lang="zh-CN" altLang="en-US"/>
              <a:t>（</a:t>
            </a:r>
            <a:r>
              <a:rPr lang="en-US" altLang="zh-CN"/>
              <a:t>3</a:t>
            </a:r>
            <a:r>
              <a:rPr lang="zh-CN" altLang="en-US"/>
              <a:t>）引入</a:t>
            </a:r>
            <a:r>
              <a:rPr lang="en-US" altLang="zh-CN"/>
              <a:t>ADO</a:t>
            </a:r>
            <a:r>
              <a:rPr lang="zh-CN" altLang="en-US"/>
              <a:t>库文件。一般在工程的</a:t>
            </a:r>
            <a:r>
              <a:rPr lang="en-US" altLang="zh-CN"/>
              <a:t>stdafx.h</a:t>
            </a:r>
            <a:r>
              <a:rPr lang="zh-CN" altLang="en-US"/>
              <a:t>头文件里，直接使用预编译指令</a:t>
            </a:r>
            <a:r>
              <a:rPr lang="en-US" altLang="zh-CN"/>
              <a:t>#import</a:t>
            </a:r>
            <a:r>
              <a:rPr lang="zh-CN" altLang="en-US"/>
              <a:t>来导入</a:t>
            </a:r>
            <a:r>
              <a:rPr lang="en-US" altLang="zh-CN"/>
              <a:t>ADO</a:t>
            </a:r>
            <a:r>
              <a:rPr lang="zh-CN" altLang="en-US"/>
              <a:t>库文件。</a:t>
            </a:r>
          </a:p>
          <a:p>
            <a:pPr eaLnBrk="1" hangingPunct="1"/>
            <a:endParaRPr lang="zh-CN" altLang="en-US"/>
          </a:p>
          <a:p>
            <a:pPr eaLnBrk="1" hangingPunct="1"/>
            <a:endParaRPr lang="zh-CN" altLang="en-US"/>
          </a:p>
          <a:p>
            <a:pPr eaLnBrk="1" hangingPunct="1"/>
            <a:endParaRPr lang="zh-CN" altLang="en-US"/>
          </a:p>
          <a:p>
            <a:pPr eaLnBrk="1" hangingPunct="1"/>
            <a:r>
              <a:rPr lang="zh-CN" altLang="en-US"/>
              <a:t>其中，</a:t>
            </a:r>
            <a:r>
              <a:rPr lang="en-US" altLang="zh-CN"/>
              <a:t>no_namespace</a:t>
            </a:r>
            <a:r>
              <a:rPr lang="zh-CN" altLang="en-US"/>
              <a:t>表示</a:t>
            </a:r>
            <a:r>
              <a:rPr lang="en-US" altLang="zh-CN"/>
              <a:t>ADO</a:t>
            </a:r>
            <a:r>
              <a:rPr lang="zh-CN" altLang="en-US"/>
              <a:t>对象不使用名称空间。使用上述代码的作用是使系统自动生成</a:t>
            </a:r>
            <a:r>
              <a:rPr lang="en-US" altLang="zh-CN"/>
              <a:t>msado15.tlh</a:t>
            </a:r>
            <a:r>
              <a:rPr lang="zh-CN" altLang="en-US"/>
              <a:t>、</a:t>
            </a:r>
            <a:r>
              <a:rPr lang="en-US" altLang="zh-CN"/>
              <a:t>ado15.tli</a:t>
            </a:r>
            <a:r>
              <a:rPr lang="zh-CN" altLang="en-US"/>
              <a:t>两个头文件来定义</a:t>
            </a:r>
            <a:r>
              <a:rPr lang="en-US" altLang="zh-CN"/>
              <a:t>ADO</a:t>
            </a:r>
            <a:r>
              <a:rPr lang="zh-CN" altLang="en-US"/>
              <a:t>库。值得注意的是，</a:t>
            </a:r>
            <a:r>
              <a:rPr lang="en-US" altLang="zh-CN"/>
              <a:t>msado15.dll</a:t>
            </a:r>
            <a:r>
              <a:rPr lang="zh-CN" altLang="en-US"/>
              <a:t>文件不一定在这个目录下，可按实际情况修改。另外，在编译的时候可能会出现如下警告，对此，微软在</a:t>
            </a:r>
            <a:r>
              <a:rPr lang="en-US" altLang="zh-CN"/>
              <a:t>MSDN</a:t>
            </a:r>
            <a:r>
              <a:rPr lang="zh-CN" altLang="en-US"/>
              <a:t>中作了说明，并建议开发人员不要理会这个警告。 </a:t>
            </a:r>
          </a:p>
        </p:txBody>
      </p:sp>
      <p:pic>
        <p:nvPicPr>
          <p:cNvPr id="340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420938"/>
            <a:ext cx="568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09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941888"/>
            <a:ext cx="7200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eaLnBrk="1" hangingPunct="1"/>
            <a:r>
              <a:rPr lang="en-US" altLang="zh-CN"/>
              <a:t>12.7.2  ADO</a:t>
            </a:r>
            <a:r>
              <a:rPr lang="zh-CN" altLang="en-US"/>
              <a:t>编程方法 </a:t>
            </a:r>
          </a:p>
        </p:txBody>
      </p:sp>
      <p:sp>
        <p:nvSpPr>
          <p:cNvPr id="342019" name="Rectangle 3"/>
          <p:cNvSpPr>
            <a:spLocks noGrp="1" noChangeArrowheads="1"/>
          </p:cNvSpPr>
          <p:nvPr>
            <p:ph type="body" idx="1"/>
          </p:nvPr>
        </p:nvSpPr>
        <p:spPr/>
        <p:txBody>
          <a:bodyPr/>
          <a:lstStyle/>
          <a:p>
            <a:pPr eaLnBrk="1" hangingPunct="1"/>
            <a:r>
              <a:rPr lang="zh-CN" altLang="en-US"/>
              <a:t>（</a:t>
            </a:r>
            <a:r>
              <a:rPr lang="en-US" altLang="zh-CN"/>
              <a:t>4</a:t>
            </a:r>
            <a:r>
              <a:rPr lang="zh-CN" altLang="en-US"/>
              <a:t>）创建</a:t>
            </a:r>
            <a:r>
              <a:rPr lang="en-US" altLang="zh-CN"/>
              <a:t>ADO</a:t>
            </a:r>
            <a:r>
              <a:rPr lang="zh-CN" altLang="en-US"/>
              <a:t>与数据源的连接。创建</a:t>
            </a:r>
            <a:r>
              <a:rPr lang="en-US" altLang="zh-CN"/>
              <a:t>ADO</a:t>
            </a:r>
            <a:r>
              <a:rPr lang="zh-CN" altLang="en-US"/>
              <a:t>与数据源的连接时，首先需要添加一个指向连接对象的指针，然后调用</a:t>
            </a:r>
            <a:r>
              <a:rPr lang="en-US" altLang="zh-CN"/>
              <a:t>CreateInstance()</a:t>
            </a:r>
            <a:r>
              <a:rPr lang="zh-CN" altLang="en-US"/>
              <a:t>来创建一个连接对象的实例。</a:t>
            </a:r>
          </a:p>
          <a:p>
            <a:pPr eaLnBrk="1" hangingPunct="1"/>
            <a:r>
              <a:rPr lang="zh-CN" altLang="en-US"/>
              <a:t>创建指向连接对象的代码如下： </a:t>
            </a:r>
          </a:p>
          <a:p>
            <a:pPr eaLnBrk="1" hangingPunct="1"/>
            <a:endParaRPr lang="zh-CN" altLang="en-US"/>
          </a:p>
          <a:p>
            <a:pPr eaLnBrk="1" hangingPunct="1"/>
            <a:r>
              <a:rPr lang="zh-CN" altLang="en-US"/>
              <a:t>调用该对象的</a:t>
            </a:r>
            <a:r>
              <a:rPr lang="en-US" altLang="zh-CN"/>
              <a:t>CreateInstance()</a:t>
            </a:r>
            <a:r>
              <a:rPr lang="zh-CN" altLang="en-US"/>
              <a:t>方法，可以有两种方式。其中，一种方式如下： </a:t>
            </a:r>
          </a:p>
          <a:p>
            <a:pPr eaLnBrk="1" hangingPunct="1"/>
            <a:endParaRPr lang="zh-CN" altLang="en-US"/>
          </a:p>
          <a:p>
            <a:pPr eaLnBrk="1" hangingPunct="1"/>
            <a:r>
              <a:rPr lang="zh-CN" altLang="en-US"/>
              <a:t>另一种方式如下：</a:t>
            </a:r>
          </a:p>
          <a:p>
            <a:pPr eaLnBrk="1" hangingPunct="1"/>
            <a:endParaRPr lang="zh-CN" altLang="en-US"/>
          </a:p>
          <a:p>
            <a:pPr eaLnBrk="1" hangingPunct="1"/>
            <a:r>
              <a:rPr lang="zh-CN" altLang="en-US"/>
              <a:t>然后调用</a:t>
            </a:r>
            <a:r>
              <a:rPr lang="en-US" altLang="zh-CN"/>
              <a:t>Open()</a:t>
            </a:r>
            <a:r>
              <a:rPr lang="zh-CN" altLang="en-US"/>
              <a:t>函数打开连接。 </a:t>
            </a:r>
          </a:p>
        </p:txBody>
      </p:sp>
      <p:pic>
        <p:nvPicPr>
          <p:cNvPr id="342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924175"/>
            <a:ext cx="23764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20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005263"/>
            <a:ext cx="46799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20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724400"/>
            <a:ext cx="467995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r>
              <a:rPr lang="en-US" altLang="zh-CN"/>
              <a:t>12.7.2  ADO</a:t>
            </a:r>
            <a:r>
              <a:rPr lang="zh-CN" altLang="en-US"/>
              <a:t>编程方法 </a:t>
            </a:r>
          </a:p>
        </p:txBody>
      </p:sp>
      <p:sp>
        <p:nvSpPr>
          <p:cNvPr id="343043" name="Rectangle 3"/>
          <p:cNvSpPr>
            <a:spLocks noGrp="1" noChangeArrowheads="1"/>
          </p:cNvSpPr>
          <p:nvPr>
            <p:ph type="body" idx="1"/>
          </p:nvPr>
        </p:nvSpPr>
        <p:spPr/>
        <p:txBody>
          <a:bodyPr/>
          <a:lstStyle/>
          <a:p>
            <a:pPr eaLnBrk="1" hangingPunct="1"/>
            <a:r>
              <a:rPr lang="en-US" altLang="zh-CN" sz="1600"/>
              <a:t>Open()</a:t>
            </a:r>
            <a:r>
              <a:rPr lang="zh-CN" altLang="en-US" sz="1600"/>
              <a:t>函数的原型如下： </a:t>
            </a:r>
          </a:p>
          <a:p>
            <a:pPr eaLnBrk="1" hangingPunct="1"/>
            <a:endParaRPr lang="zh-CN" altLang="en-US" sz="1600"/>
          </a:p>
          <a:p>
            <a:pPr eaLnBrk="1" hangingPunct="1"/>
            <a:endParaRPr lang="zh-CN" altLang="en-US" sz="1600"/>
          </a:p>
          <a:p>
            <a:pPr eaLnBrk="1" hangingPunct="1"/>
            <a:r>
              <a:rPr lang="en-US" altLang="zh-CN" sz="1600"/>
              <a:t>Source</a:t>
            </a:r>
            <a:r>
              <a:rPr lang="zh-CN" altLang="en-US" sz="1600"/>
              <a:t>：用于指明数据源，该参数是一个</a:t>
            </a:r>
            <a:r>
              <a:rPr lang="en-US" altLang="zh-CN" sz="1600"/>
              <a:t>_variant_t</a:t>
            </a:r>
            <a:r>
              <a:rPr lang="zh-CN" altLang="en-US" sz="1600"/>
              <a:t>类型的引用。</a:t>
            </a:r>
          </a:p>
          <a:p>
            <a:pPr eaLnBrk="1" hangingPunct="1"/>
            <a:r>
              <a:rPr lang="en-US" altLang="zh-CN" sz="1600"/>
              <a:t>ActiveConnection</a:t>
            </a:r>
            <a:r>
              <a:rPr lang="zh-CN" altLang="en-US" sz="1600"/>
              <a:t>：表示一个连接对象的变量名或是一个包含连接信息的字符串。该参数也是一个</a:t>
            </a:r>
            <a:r>
              <a:rPr lang="en-US" altLang="zh-CN" sz="1600"/>
              <a:t>_variant_t</a:t>
            </a:r>
            <a:r>
              <a:rPr lang="zh-CN" altLang="en-US" sz="1600"/>
              <a:t>类型的引用。</a:t>
            </a:r>
          </a:p>
          <a:p>
            <a:pPr eaLnBrk="1" hangingPunct="1"/>
            <a:r>
              <a:rPr lang="en-US" altLang="zh-CN" sz="1600"/>
              <a:t>CursorType</a:t>
            </a:r>
            <a:r>
              <a:rPr lang="zh-CN" altLang="en-US" sz="1600"/>
              <a:t>：用于设置游标类型。该参数的默认值为</a:t>
            </a:r>
            <a:r>
              <a:rPr lang="en-US" altLang="zh-CN" sz="1600"/>
              <a:t>adOpenFowardOnly</a:t>
            </a:r>
            <a:r>
              <a:rPr lang="zh-CN" altLang="en-US" sz="1600"/>
              <a:t>，该参数的其他取值如下表所示。</a:t>
            </a:r>
          </a:p>
        </p:txBody>
      </p:sp>
      <p:pic>
        <p:nvPicPr>
          <p:cNvPr id="343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67675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30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933825"/>
            <a:ext cx="7704138"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eaLnBrk="1" hangingPunct="1"/>
            <a:r>
              <a:rPr lang="en-US" altLang="zh-CN"/>
              <a:t>12.7.2  ADO</a:t>
            </a:r>
            <a:r>
              <a:rPr lang="zh-CN" altLang="en-US"/>
              <a:t>编程方法 </a:t>
            </a:r>
          </a:p>
        </p:txBody>
      </p:sp>
      <p:sp>
        <p:nvSpPr>
          <p:cNvPr id="344067" name="Rectangle 3"/>
          <p:cNvSpPr>
            <a:spLocks noGrp="1" noChangeArrowheads="1"/>
          </p:cNvSpPr>
          <p:nvPr>
            <p:ph type="body" idx="1"/>
          </p:nvPr>
        </p:nvSpPr>
        <p:spPr/>
        <p:txBody>
          <a:bodyPr/>
          <a:lstStyle/>
          <a:p>
            <a:pPr eaLnBrk="1" hangingPunct="1"/>
            <a:r>
              <a:rPr lang="en-US" altLang="zh-CN"/>
              <a:t>LockType</a:t>
            </a:r>
            <a:r>
              <a:rPr lang="zh-CN" altLang="en-US"/>
              <a:t>：用于设置当打开记录集时的锁定类型。该参数的默认值为</a:t>
            </a:r>
            <a:r>
              <a:rPr lang="en-US" altLang="zh-CN"/>
              <a:t>adLockReadOnly</a:t>
            </a:r>
            <a:r>
              <a:rPr lang="zh-CN" altLang="en-US"/>
              <a:t>，该参数的其他取值如下表所示。</a:t>
            </a:r>
          </a:p>
        </p:txBody>
      </p:sp>
      <p:pic>
        <p:nvPicPr>
          <p:cNvPr id="3440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492375"/>
            <a:ext cx="7561262"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eaLnBrk="1" hangingPunct="1"/>
            <a:r>
              <a:rPr lang="en-US" altLang="zh-CN"/>
              <a:t>12.7.2  ADO</a:t>
            </a:r>
            <a:r>
              <a:rPr lang="zh-CN" altLang="en-US"/>
              <a:t>编程方法 </a:t>
            </a:r>
          </a:p>
        </p:txBody>
      </p:sp>
      <p:sp>
        <p:nvSpPr>
          <p:cNvPr id="345091" name="Rectangle 3"/>
          <p:cNvSpPr>
            <a:spLocks noGrp="1" noChangeArrowheads="1"/>
          </p:cNvSpPr>
          <p:nvPr>
            <p:ph type="body" idx="1"/>
          </p:nvPr>
        </p:nvSpPr>
        <p:spPr/>
        <p:txBody>
          <a:bodyPr/>
          <a:lstStyle/>
          <a:p>
            <a:pPr eaLnBrk="1" hangingPunct="1"/>
            <a:r>
              <a:rPr lang="en-US" altLang="zh-CN"/>
              <a:t>Options</a:t>
            </a:r>
            <a:r>
              <a:rPr lang="zh-CN" altLang="en-US"/>
              <a:t>：用于设置获取</a:t>
            </a:r>
            <a:r>
              <a:rPr lang="en-US" altLang="zh-CN"/>
              <a:t>Source</a:t>
            </a:r>
            <a:r>
              <a:rPr lang="zh-CN" altLang="en-US"/>
              <a:t>的方式。该参数的取值如下表所示。</a:t>
            </a:r>
          </a:p>
        </p:txBody>
      </p:sp>
      <p:pic>
        <p:nvPicPr>
          <p:cNvPr id="345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492375"/>
            <a:ext cx="6969125"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r>
              <a:rPr lang="en-US" altLang="zh-CN"/>
              <a:t>12.7.2  ADO</a:t>
            </a:r>
            <a:r>
              <a:rPr lang="zh-CN" altLang="en-US"/>
              <a:t>编程方法</a:t>
            </a:r>
          </a:p>
        </p:txBody>
      </p:sp>
      <p:sp>
        <p:nvSpPr>
          <p:cNvPr id="346115" name="Rectangle 3"/>
          <p:cNvSpPr>
            <a:spLocks noGrp="1" noChangeArrowheads="1"/>
          </p:cNvSpPr>
          <p:nvPr>
            <p:ph type="body" idx="1"/>
          </p:nvPr>
        </p:nvSpPr>
        <p:spPr/>
        <p:txBody>
          <a:bodyPr/>
          <a:lstStyle/>
          <a:p>
            <a:pPr eaLnBrk="1" hangingPunct="1">
              <a:lnSpc>
                <a:spcPct val="90000"/>
              </a:lnSpc>
            </a:pPr>
            <a:r>
              <a:rPr lang="zh-CN" altLang="en-US"/>
              <a:t>（</a:t>
            </a:r>
            <a:r>
              <a:rPr lang="en-US" altLang="zh-CN"/>
              <a:t>5</a:t>
            </a:r>
            <a:r>
              <a:rPr lang="zh-CN" altLang="en-US"/>
              <a:t>）获取记录集。获取记录集时，首先需要定义一个指向记录集对象的指针，然后为其创建一个实例对象。代码如下：</a:t>
            </a:r>
          </a:p>
          <a:p>
            <a:pPr eaLnBrk="1" hangingPunct="1">
              <a:lnSpc>
                <a:spcPct val="90000"/>
              </a:lnSpc>
            </a:pPr>
            <a:endParaRPr lang="zh-CN" altLang="en-US"/>
          </a:p>
          <a:p>
            <a:pPr eaLnBrk="1" hangingPunct="1">
              <a:lnSpc>
                <a:spcPct val="90000"/>
              </a:lnSpc>
            </a:pPr>
            <a:endParaRPr lang="zh-CN" altLang="en-US"/>
          </a:p>
          <a:p>
            <a:pPr eaLnBrk="1" hangingPunct="1">
              <a:lnSpc>
                <a:spcPct val="90000"/>
              </a:lnSpc>
            </a:pPr>
            <a:r>
              <a:rPr lang="zh-CN" altLang="en-US"/>
              <a:t>（</a:t>
            </a:r>
            <a:r>
              <a:rPr lang="en-US" altLang="zh-CN"/>
              <a:t>6</a:t>
            </a:r>
            <a:r>
              <a:rPr lang="zh-CN" altLang="en-US"/>
              <a:t>）对记录集进行操作。获取记录集后，可以对记录集进行操作。对记录集操作有两种方法：利用连接对象的</a:t>
            </a:r>
            <a:r>
              <a:rPr lang="en-US" altLang="zh-CN"/>
              <a:t>Execute()</a:t>
            </a:r>
            <a:r>
              <a:rPr lang="zh-CN" altLang="en-US"/>
              <a:t>方法执行</a:t>
            </a:r>
            <a:r>
              <a:rPr lang="en-US" altLang="zh-CN"/>
              <a:t>SQL</a:t>
            </a:r>
            <a:r>
              <a:rPr lang="zh-CN" altLang="en-US"/>
              <a:t>语句和利用命令对象执行</a:t>
            </a:r>
            <a:r>
              <a:rPr lang="en-US" altLang="zh-CN"/>
              <a:t>SQL</a:t>
            </a:r>
            <a:r>
              <a:rPr lang="zh-CN" altLang="en-US"/>
              <a:t>语句。</a:t>
            </a:r>
          </a:p>
          <a:p>
            <a:pPr eaLnBrk="1" hangingPunct="1">
              <a:lnSpc>
                <a:spcPct val="90000"/>
              </a:lnSpc>
            </a:pPr>
            <a:r>
              <a:rPr lang="zh-CN" altLang="en-US"/>
              <a:t>利用连接对象执行</a:t>
            </a:r>
            <a:r>
              <a:rPr lang="en-US" altLang="zh-CN"/>
              <a:t>SQL</a:t>
            </a:r>
            <a:r>
              <a:rPr lang="zh-CN" altLang="en-US"/>
              <a:t>语句时，需要用到</a:t>
            </a:r>
            <a:r>
              <a:rPr lang="en-US" altLang="zh-CN"/>
              <a:t>Execute()</a:t>
            </a:r>
            <a:r>
              <a:rPr lang="zh-CN" altLang="en-US"/>
              <a:t>函数。该函数的原型如下：</a:t>
            </a:r>
          </a:p>
          <a:p>
            <a:pPr eaLnBrk="1" hangingPunct="1">
              <a:lnSpc>
                <a:spcPct val="90000"/>
              </a:lnSpc>
            </a:pPr>
            <a:endParaRPr lang="zh-CN" altLang="en-US"/>
          </a:p>
          <a:p>
            <a:pPr eaLnBrk="1" hangingPunct="1">
              <a:lnSpc>
                <a:spcPct val="90000"/>
              </a:lnSpc>
            </a:pPr>
            <a:r>
              <a:rPr lang="en-US" altLang="zh-CN"/>
              <a:t>CommandText</a:t>
            </a:r>
            <a:r>
              <a:rPr lang="zh-CN" altLang="en-US"/>
              <a:t>：表示命令字符串，通常是</a:t>
            </a:r>
            <a:r>
              <a:rPr lang="en-US" altLang="zh-CN"/>
              <a:t>SQL</a:t>
            </a:r>
            <a:r>
              <a:rPr lang="zh-CN" altLang="en-US"/>
              <a:t>命令。</a:t>
            </a:r>
          </a:p>
          <a:p>
            <a:pPr eaLnBrk="1" hangingPunct="1">
              <a:lnSpc>
                <a:spcPct val="90000"/>
              </a:lnSpc>
            </a:pPr>
            <a:r>
              <a:rPr lang="en-US" altLang="zh-CN"/>
              <a:t>RecordsAffected</a:t>
            </a:r>
            <a:r>
              <a:rPr lang="zh-CN" altLang="en-US"/>
              <a:t>：表示对记录集进行操作后所影响的行数。</a:t>
            </a:r>
          </a:p>
          <a:p>
            <a:pPr eaLnBrk="1" hangingPunct="1">
              <a:lnSpc>
                <a:spcPct val="90000"/>
              </a:lnSpc>
            </a:pPr>
            <a:r>
              <a:rPr lang="en-US" altLang="zh-CN"/>
              <a:t>Options</a:t>
            </a:r>
            <a:r>
              <a:rPr lang="zh-CN" altLang="en-US"/>
              <a:t>：表示</a:t>
            </a:r>
            <a:r>
              <a:rPr lang="en-US" altLang="zh-CN"/>
              <a:t>CommandText</a:t>
            </a:r>
            <a:r>
              <a:rPr lang="zh-CN" altLang="en-US"/>
              <a:t>中内容的类型。</a:t>
            </a:r>
          </a:p>
        </p:txBody>
      </p:sp>
      <p:pic>
        <p:nvPicPr>
          <p:cNvPr id="346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76475"/>
            <a:ext cx="42481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61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437063"/>
            <a:ext cx="748823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eaLnBrk="1" hangingPunct="1"/>
            <a:r>
              <a:rPr lang="en-US" altLang="zh-CN"/>
              <a:t>12.7.2  ADO</a:t>
            </a:r>
            <a:r>
              <a:rPr lang="zh-CN" altLang="en-US"/>
              <a:t>编程方法</a:t>
            </a:r>
          </a:p>
        </p:txBody>
      </p:sp>
      <p:sp>
        <p:nvSpPr>
          <p:cNvPr id="347139" name="Rectangle 3"/>
          <p:cNvSpPr>
            <a:spLocks noGrp="1" noChangeArrowheads="1"/>
          </p:cNvSpPr>
          <p:nvPr>
            <p:ph type="body" idx="1"/>
          </p:nvPr>
        </p:nvSpPr>
        <p:spPr/>
        <p:txBody>
          <a:bodyPr/>
          <a:lstStyle/>
          <a:p>
            <a:pPr eaLnBrk="1" hangingPunct="1"/>
            <a:r>
              <a:rPr lang="zh-CN" altLang="en-US"/>
              <a:t>执行简单操作时，一般采用连接对象执行</a:t>
            </a:r>
            <a:r>
              <a:rPr lang="en-US" altLang="zh-CN"/>
              <a:t>SQL</a:t>
            </a:r>
            <a:r>
              <a:rPr lang="zh-CN" altLang="en-US"/>
              <a:t>语句。但当执行比较复杂的命令时，一般采用命令对象执行</a:t>
            </a:r>
            <a:r>
              <a:rPr lang="en-US" altLang="zh-CN"/>
              <a:t>SQL</a:t>
            </a:r>
            <a:r>
              <a:rPr lang="zh-CN" altLang="en-US"/>
              <a:t>语句。</a:t>
            </a:r>
          </a:p>
          <a:p>
            <a:pPr eaLnBrk="1" hangingPunct="1"/>
            <a:r>
              <a:rPr lang="zh-CN" altLang="en-US"/>
              <a:t>使用命令对象执行</a:t>
            </a:r>
            <a:r>
              <a:rPr lang="en-US" altLang="zh-CN"/>
              <a:t>SQL</a:t>
            </a:r>
            <a:r>
              <a:rPr lang="zh-CN" altLang="en-US"/>
              <a:t>语句时，首先需要创建命令对象，然后得用该对象所拥有的函数进行操作。</a:t>
            </a:r>
          </a:p>
          <a:p>
            <a:pPr eaLnBrk="1" hangingPunct="1"/>
            <a:r>
              <a:rPr lang="zh-CN" altLang="en-US"/>
              <a:t>（</a:t>
            </a:r>
            <a:r>
              <a:rPr lang="en-US" altLang="zh-CN"/>
              <a:t>7</a:t>
            </a:r>
            <a:r>
              <a:rPr lang="zh-CN" altLang="en-US"/>
              <a:t>）记录集的添加、修改和删除。当向记录集中添加记录时，首先需要调用</a:t>
            </a:r>
            <a:r>
              <a:rPr lang="en-US" altLang="zh-CN"/>
              <a:t>AddNew()</a:t>
            </a:r>
            <a:r>
              <a:rPr lang="zh-CN" altLang="en-US"/>
              <a:t>方法添加一个新的行，然后使用</a:t>
            </a:r>
            <a:r>
              <a:rPr lang="en-US" altLang="zh-CN"/>
              <a:t>PutCollect()</a:t>
            </a:r>
            <a:r>
              <a:rPr lang="zh-CN" altLang="en-US"/>
              <a:t>函数向新插入的行中添加对应字段的值，最后调用</a:t>
            </a:r>
            <a:r>
              <a:rPr lang="en-US" altLang="zh-CN"/>
              <a:t>Recordset</a:t>
            </a:r>
            <a:r>
              <a:rPr lang="zh-CN" altLang="en-US"/>
              <a:t>对象的</a:t>
            </a:r>
            <a:r>
              <a:rPr lang="en-US" altLang="zh-CN"/>
              <a:t>Update()</a:t>
            </a:r>
            <a:r>
              <a:rPr lang="zh-CN" altLang="en-US"/>
              <a:t>方法。</a:t>
            </a:r>
          </a:p>
          <a:p>
            <a:pPr eaLnBrk="1" hangingPunct="1"/>
            <a:r>
              <a:rPr lang="zh-CN" altLang="en-US"/>
              <a:t>当修改记录集中的记录时，同样要使用</a:t>
            </a:r>
            <a:r>
              <a:rPr lang="en-US" altLang="zh-CN"/>
              <a:t>PutCollect()</a:t>
            </a:r>
            <a:r>
              <a:rPr lang="zh-CN" altLang="en-US"/>
              <a:t>函数。</a:t>
            </a:r>
          </a:p>
          <a:p>
            <a:pPr eaLnBrk="1" hangingPunct="1"/>
            <a:r>
              <a:rPr lang="en-US" altLang="zh-CN"/>
              <a:t>Recordset</a:t>
            </a:r>
            <a:r>
              <a:rPr lang="zh-CN" altLang="en-US"/>
              <a:t>对象可支持两类更新：立即更新和批量更新。使用立即更新，一旦调用</a:t>
            </a:r>
            <a:r>
              <a:rPr lang="en-US" altLang="zh-CN"/>
              <a:t>Update()</a:t>
            </a:r>
            <a:r>
              <a:rPr lang="zh-CN" altLang="en-US"/>
              <a:t>方法，对数据的所有更改将被立即写入基本数据源。也可以使用</a:t>
            </a:r>
            <a:r>
              <a:rPr lang="en-US" altLang="zh-CN"/>
              <a:t>AddNew()</a:t>
            </a:r>
            <a:r>
              <a:rPr lang="zh-CN" altLang="en-US"/>
              <a:t>和</a:t>
            </a:r>
            <a:r>
              <a:rPr lang="en-US" altLang="zh-CN"/>
              <a:t>Update()</a:t>
            </a:r>
            <a:r>
              <a:rPr lang="zh-CN" altLang="en-US"/>
              <a:t>方法将值的数组作为参数传递，同时更新记录的若干字段。</a:t>
            </a:r>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pPr eaLnBrk="1" hangingPunct="1"/>
            <a:r>
              <a:rPr lang="en-US" altLang="zh-CN"/>
              <a:t>12.7.2  ADO</a:t>
            </a:r>
            <a:r>
              <a:rPr lang="zh-CN" altLang="en-US"/>
              <a:t>编程方法</a:t>
            </a:r>
          </a:p>
        </p:txBody>
      </p:sp>
      <p:sp>
        <p:nvSpPr>
          <p:cNvPr id="348163" name="Rectangle 3"/>
          <p:cNvSpPr>
            <a:spLocks noGrp="1" noChangeArrowheads="1"/>
          </p:cNvSpPr>
          <p:nvPr>
            <p:ph type="body" idx="1"/>
          </p:nvPr>
        </p:nvSpPr>
        <p:spPr/>
        <p:txBody>
          <a:bodyPr/>
          <a:lstStyle/>
          <a:p>
            <a:pPr eaLnBrk="1" hangingPunct="1"/>
            <a:r>
              <a:rPr lang="zh-CN" altLang="en-US"/>
              <a:t>如果提供者支持批量更新，可以使提供者将多个记录的更改存入缓存，然后使用</a:t>
            </a:r>
            <a:r>
              <a:rPr lang="en-US" altLang="zh-CN"/>
              <a:t>UpdateBatch()</a:t>
            </a:r>
            <a:r>
              <a:rPr lang="zh-CN" altLang="en-US"/>
              <a:t>方法在单个调用中将它们传送给数据库。这种情况应用于使用</a:t>
            </a:r>
            <a:r>
              <a:rPr lang="en-US" altLang="zh-CN"/>
              <a:t>AddNew()</a:t>
            </a:r>
            <a:r>
              <a:rPr lang="zh-CN" altLang="en-US"/>
              <a:t>、</a:t>
            </a:r>
            <a:r>
              <a:rPr lang="en-US" altLang="zh-CN"/>
              <a:t>Update()</a:t>
            </a:r>
            <a:r>
              <a:rPr lang="zh-CN" altLang="en-US"/>
              <a:t>和</a:t>
            </a:r>
            <a:r>
              <a:rPr lang="en-US" altLang="zh-CN"/>
              <a:t>DeleteSt()</a:t>
            </a:r>
            <a:r>
              <a:rPr lang="zh-CN" altLang="en-US"/>
              <a:t>方法所做的更改。调用</a:t>
            </a:r>
            <a:r>
              <a:rPr lang="en-US" altLang="zh-CN"/>
              <a:t>UpdateBatch()</a:t>
            </a:r>
            <a:r>
              <a:rPr lang="zh-CN" altLang="en-US"/>
              <a:t>方法后，可以使用</a:t>
            </a:r>
            <a:r>
              <a:rPr lang="en-US" altLang="zh-CN"/>
              <a:t>atus</a:t>
            </a:r>
            <a:r>
              <a:rPr lang="zh-CN" altLang="en-US"/>
              <a:t>属性检查任何数据冲突并加以解决。</a:t>
            </a:r>
          </a:p>
          <a:p>
            <a:pPr eaLnBrk="1" hangingPunct="1"/>
            <a:r>
              <a:rPr lang="en-US" altLang="zh-CN"/>
              <a:t>UpdateBatch()</a:t>
            </a:r>
            <a:r>
              <a:rPr lang="zh-CN" altLang="en-US"/>
              <a:t>函数的原型如下：</a:t>
            </a:r>
          </a:p>
          <a:p>
            <a:pPr eaLnBrk="1" hangingPunct="1"/>
            <a:r>
              <a:rPr lang="en-US" altLang="zh-CN"/>
              <a:t>HRESULT UpdateBatch(enum AffectEnum AffectRecords);</a:t>
            </a:r>
          </a:p>
          <a:p>
            <a:pPr eaLnBrk="1" hangingPunct="1"/>
            <a:r>
              <a:rPr lang="en-US" altLang="zh-CN"/>
              <a:t>AffectRecords</a:t>
            </a:r>
            <a:r>
              <a:rPr lang="zh-CN" altLang="en-US"/>
              <a:t>：用于记录数据源中哪些数据被更新，默认值为</a:t>
            </a:r>
            <a:r>
              <a:rPr lang="en-US" altLang="zh-CN"/>
              <a:t>adAffectAll</a:t>
            </a:r>
            <a:r>
              <a:rPr lang="zh-CN" altLang="en-US"/>
              <a:t>。</a:t>
            </a:r>
          </a:p>
          <a:p>
            <a:pPr eaLnBrk="1" hangingPunct="1"/>
            <a:r>
              <a:rPr lang="zh-CN" altLang="en-US"/>
              <a:t>如果想要取消当前的批量更新，可以使用</a:t>
            </a:r>
            <a:r>
              <a:rPr lang="en-US" altLang="zh-CN"/>
              <a:t>CancelBatch()</a:t>
            </a:r>
            <a:r>
              <a:rPr lang="zh-CN" altLang="en-US"/>
              <a:t>函数。</a:t>
            </a:r>
          </a:p>
          <a:p>
            <a:pPr eaLnBrk="1" hangingPunct="1"/>
            <a:r>
              <a:rPr lang="en-US" altLang="zh-CN"/>
              <a:t>recordset.CancelBatch(enum AffectEnum AffectRecords);</a:t>
            </a:r>
          </a:p>
          <a:p>
            <a:pPr eaLnBrk="1" hangingPunct="1"/>
            <a:r>
              <a:rPr lang="en-US" altLang="zh-CN"/>
              <a:t>AffectRecords</a:t>
            </a:r>
            <a:r>
              <a:rPr lang="zh-CN" altLang="en-US"/>
              <a:t>：表示</a:t>
            </a:r>
            <a:r>
              <a:rPr lang="en-US" altLang="zh-CN"/>
              <a:t>CancelBatch()</a:t>
            </a:r>
            <a:r>
              <a:rPr lang="zh-CN" altLang="en-US"/>
              <a:t>函数所影响的行数。 </a:t>
            </a:r>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eaLnBrk="1" hangingPunct="1"/>
            <a:r>
              <a:rPr lang="en-US" altLang="zh-CN"/>
              <a:t>12.7.2  ADO</a:t>
            </a:r>
            <a:r>
              <a:rPr lang="zh-CN" altLang="en-US"/>
              <a:t>编程方法</a:t>
            </a:r>
          </a:p>
        </p:txBody>
      </p:sp>
      <p:sp>
        <p:nvSpPr>
          <p:cNvPr id="349187" name="Rectangle 3"/>
          <p:cNvSpPr>
            <a:spLocks noGrp="1" noChangeArrowheads="1"/>
          </p:cNvSpPr>
          <p:nvPr>
            <p:ph type="body" idx="1"/>
          </p:nvPr>
        </p:nvSpPr>
        <p:spPr/>
        <p:txBody>
          <a:bodyPr/>
          <a:lstStyle/>
          <a:p>
            <a:pPr eaLnBrk="1" hangingPunct="1"/>
            <a:r>
              <a:rPr lang="zh-CN" altLang="en-US"/>
              <a:t>当删除记录集中的记录时，可以使用</a:t>
            </a:r>
            <a:r>
              <a:rPr lang="en-US" altLang="zh-CN"/>
              <a:t>Delete()</a:t>
            </a:r>
            <a:r>
              <a:rPr lang="zh-CN" altLang="en-US"/>
              <a:t>函数。该函数的原型如下：</a:t>
            </a:r>
          </a:p>
          <a:p>
            <a:pPr eaLnBrk="1" hangingPunct="1"/>
            <a:r>
              <a:rPr lang="en-US" altLang="zh-CN"/>
              <a:t>HRESULT Delete ( enum AffectEnum AffectRecords);</a:t>
            </a:r>
          </a:p>
          <a:p>
            <a:pPr eaLnBrk="1" hangingPunct="1"/>
            <a:r>
              <a:rPr lang="en-US" altLang="zh-CN"/>
              <a:t>AffectRecords</a:t>
            </a:r>
            <a:r>
              <a:rPr lang="zh-CN" altLang="en-US"/>
              <a:t>：用于指定删除记录的行数。</a:t>
            </a:r>
          </a:p>
          <a:p>
            <a:pPr eaLnBrk="1" hangingPunct="1"/>
            <a:r>
              <a:rPr lang="zh-CN" altLang="en-US"/>
              <a:t>（</a:t>
            </a:r>
            <a:r>
              <a:rPr lang="en-US" altLang="zh-CN"/>
              <a:t>8</a:t>
            </a:r>
            <a:r>
              <a:rPr lang="zh-CN" altLang="en-US"/>
              <a:t>）关闭记录集。对记录集进行一系列的操作完毕后，需要将记录集和数据库的连接关闭。</a:t>
            </a:r>
          </a:p>
          <a:p>
            <a:pPr eaLnBrk="1" hangingPunct="1"/>
            <a:r>
              <a:rPr lang="zh-CN" altLang="en-US"/>
              <a:t>	</a:t>
            </a:r>
            <a:r>
              <a:rPr lang="en-US" altLang="zh-CN"/>
              <a:t>m_pRecordset-&gt;Close();			//</a:t>
            </a:r>
            <a:r>
              <a:rPr lang="zh-CN" altLang="en-US"/>
              <a:t>关闭记录集</a:t>
            </a:r>
          </a:p>
          <a:p>
            <a:pPr eaLnBrk="1" hangingPunct="1"/>
            <a:r>
              <a:rPr lang="zh-CN" altLang="en-US"/>
              <a:t>	</a:t>
            </a:r>
            <a:r>
              <a:rPr lang="en-US" altLang="zh-CN"/>
              <a:t>m_pConnection-&gt;Close();			//</a:t>
            </a:r>
            <a:r>
              <a:rPr lang="zh-CN" altLang="en-US"/>
              <a:t>关闭连接</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．窗口消息</a:t>
            </a:r>
          </a:p>
        </p:txBody>
      </p:sp>
      <p:sp>
        <p:nvSpPr>
          <p:cNvPr id="36867" name="Rectangle 3"/>
          <p:cNvSpPr>
            <a:spLocks noGrp="1" noChangeArrowheads="1"/>
          </p:cNvSpPr>
          <p:nvPr>
            <p:ph type="body" idx="1"/>
          </p:nvPr>
        </p:nvSpPr>
        <p:spPr/>
        <p:txBody>
          <a:bodyPr/>
          <a:lstStyle/>
          <a:p>
            <a:pPr eaLnBrk="1" hangingPunct="1"/>
            <a:r>
              <a:rPr lang="en-US" altLang="zh-CN">
                <a:ea typeface="方正楷体简体" pitchFamily="2" charset="-122"/>
              </a:rPr>
              <a:t>WM_LBUTTONDOWM</a:t>
            </a:r>
            <a:r>
              <a:rPr lang="zh-CN" altLang="en-US">
                <a:ea typeface="方正楷体简体" pitchFamily="2" charset="-122"/>
              </a:rPr>
              <a:t>：使用鼠标左键时产生的消息。通知窗口单击了左键。其对应的消息处理函数为</a:t>
            </a:r>
            <a:r>
              <a:rPr lang="en-US" altLang="zh-CN">
                <a:ea typeface="方正楷体简体" pitchFamily="2" charset="-122"/>
              </a:rPr>
              <a:t>OnLButtonDown(UINT nFlags, CPoint point)</a:t>
            </a:r>
            <a:r>
              <a:rPr lang="zh-CN" altLang="en-US">
                <a:ea typeface="方正楷体简体" pitchFamily="2" charset="-122"/>
              </a:rPr>
              <a:t>。</a:t>
            </a:r>
          </a:p>
          <a:p>
            <a:pPr eaLnBrk="1" hangingPunct="1"/>
            <a:r>
              <a:rPr lang="en-US" altLang="zh-CN">
                <a:ea typeface="方正楷体简体" pitchFamily="2" charset="-122"/>
              </a:rPr>
              <a:t>WM_MOUSEMOVE</a:t>
            </a:r>
            <a:r>
              <a:rPr lang="zh-CN" altLang="en-US">
                <a:ea typeface="方正楷体简体" pitchFamily="2" charset="-122"/>
              </a:rPr>
              <a:t>：移动鼠标时产生的消息。其对应的消息处理函数为</a:t>
            </a:r>
            <a:r>
              <a:rPr lang="en-US" altLang="zh-CN">
                <a:ea typeface="方正楷体简体" pitchFamily="2" charset="-122"/>
              </a:rPr>
              <a:t>OnMouseMove(UINT nFlags, CPoint point)</a:t>
            </a:r>
            <a:r>
              <a:rPr lang="zh-CN" altLang="en-US">
                <a:ea typeface="方正楷体简体" pitchFamily="2" charset="-122"/>
              </a:rPr>
              <a:t>。</a:t>
            </a:r>
          </a:p>
          <a:p>
            <a:pPr eaLnBrk="1" hangingPunct="1"/>
            <a:r>
              <a:rPr lang="en-US" altLang="zh-CN">
                <a:ea typeface="方正楷体简体" pitchFamily="2" charset="-122"/>
              </a:rPr>
              <a:t>WM_CLOSE</a:t>
            </a:r>
            <a:r>
              <a:rPr lang="zh-CN" altLang="en-US">
                <a:ea typeface="方正楷体简体" pitchFamily="2" charset="-122"/>
              </a:rPr>
              <a:t>：关闭窗口时产生的消息。其对应的消息处理函数为</a:t>
            </a:r>
            <a:r>
              <a:rPr lang="en-US" altLang="zh-CN">
                <a:ea typeface="方正楷体简体" pitchFamily="2" charset="-122"/>
              </a:rPr>
              <a:t>OnClose()</a:t>
            </a:r>
            <a:r>
              <a:rPr lang="zh-CN" altLang="en-US">
                <a:ea typeface="方正楷体简体" pitchFamily="2" charset="-122"/>
              </a:rPr>
              <a:t>。</a:t>
            </a:r>
          </a:p>
          <a:p>
            <a:pPr eaLnBrk="1" hangingPunct="1"/>
            <a:r>
              <a:rPr lang="en-US" altLang="zh-CN">
                <a:ea typeface="方正楷体简体" pitchFamily="2" charset="-122"/>
              </a:rPr>
              <a:t>WM_DESTROY</a:t>
            </a:r>
            <a:r>
              <a:rPr lang="zh-CN" altLang="en-US">
                <a:ea typeface="方正楷体简体" pitchFamily="2" charset="-122"/>
              </a:rPr>
              <a:t>：销毁窗口时产生的消息。其对应的消息处理函数为</a:t>
            </a:r>
            <a:r>
              <a:rPr lang="en-US" altLang="zh-CN">
                <a:ea typeface="方正楷体简体" pitchFamily="2" charset="-122"/>
              </a:rPr>
              <a:t>OnDestroy()</a:t>
            </a:r>
            <a:r>
              <a:rPr lang="zh-CN" altLang="en-US">
                <a:ea typeface="方正楷体简体" pitchFamily="2" charset="-122"/>
              </a:rPr>
              <a:t>。</a:t>
            </a:r>
          </a:p>
          <a:p>
            <a:pPr eaLnBrk="1" hangingPunct="1"/>
            <a:endParaRPr lang="en-US" altLang="zh-CN"/>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eaLnBrk="1" hangingPunct="1"/>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13</a:t>
            </a:r>
            <a:r>
              <a:rPr lang="zh-CN" altLang="en-US">
                <a:latin typeface="方正大标宋简体" pitchFamily="2" charset="-122"/>
                <a:ea typeface="方正大标宋简体" pitchFamily="2" charset="-122"/>
              </a:rPr>
              <a:t>章  多线程编程</a:t>
            </a:r>
          </a:p>
        </p:txBody>
      </p:sp>
      <p:sp>
        <p:nvSpPr>
          <p:cNvPr id="350211" name="Rectangle 3"/>
          <p:cNvSpPr>
            <a:spLocks noGrp="1" noChangeArrowheads="1"/>
          </p:cNvSpPr>
          <p:nvPr>
            <p:ph type="body" idx="1"/>
          </p:nvPr>
        </p:nvSpPr>
        <p:spPr/>
        <p:txBody>
          <a:bodyPr/>
          <a:lstStyle/>
          <a:p>
            <a:pPr eaLnBrk="1" hangingPunct="1"/>
            <a:r>
              <a:rPr lang="en-US" altLang="zh-CN">
                <a:ea typeface="方正楷体简体" pitchFamily="2" charset="-122"/>
              </a:rPr>
              <a:t>Windows</a:t>
            </a:r>
            <a:r>
              <a:rPr lang="zh-CN" altLang="en-US">
                <a:ea typeface="方正楷体简体" pitchFamily="2" charset="-122"/>
              </a:rPr>
              <a:t>是一个多任务的操作系统。多线程运行可以提高系统的运行效率，因此使用比较广泛。本章将对进程与线程进行简单介绍。内容包括：进程与线程、线程的使用、线程的终止与通信等。通过本章的学习，读者可以在程序中调用其他应用程序，可以实现进程间的通信，可以实现线程的同步。</a:t>
            </a:r>
            <a:r>
              <a:rPr lang="zh-CN" altLang="en-US"/>
              <a:t>下面对多线程技术进行详细介绍。 </a:t>
            </a: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13.1  </a:t>
            </a:r>
            <a:r>
              <a:rPr lang="zh-CN" altLang="en-US">
                <a:latin typeface="方正大标宋简体" pitchFamily="2" charset="-122"/>
                <a:ea typeface="方正大标宋简体" pitchFamily="2" charset="-122"/>
              </a:rPr>
              <a:t>进程与线程</a:t>
            </a:r>
          </a:p>
        </p:txBody>
      </p:sp>
      <p:sp>
        <p:nvSpPr>
          <p:cNvPr id="351235" name="Rectangle 3"/>
          <p:cNvSpPr>
            <a:spLocks noGrp="1" noChangeArrowheads="1"/>
          </p:cNvSpPr>
          <p:nvPr>
            <p:ph type="body" idx="1"/>
          </p:nvPr>
        </p:nvSpPr>
        <p:spPr>
          <a:xfrm>
            <a:off x="457200" y="1600200"/>
            <a:ext cx="8229600" cy="1036638"/>
          </a:xfrm>
        </p:spPr>
        <p:txBody>
          <a:bodyPr/>
          <a:lstStyle/>
          <a:p>
            <a:pPr eaLnBrk="1" hangingPunct="1"/>
            <a:r>
              <a:rPr lang="zh-CN" altLang="en-US">
                <a:ea typeface="方正楷体简体" pitchFamily="2" charset="-122"/>
              </a:rPr>
              <a:t>进程（</a:t>
            </a:r>
            <a:r>
              <a:rPr lang="en-US" altLang="zh-CN">
                <a:ea typeface="方正楷体简体" pitchFamily="2" charset="-122"/>
              </a:rPr>
              <a:t>Process</a:t>
            </a:r>
            <a:r>
              <a:rPr lang="zh-CN" altLang="en-US">
                <a:ea typeface="方正楷体简体" pitchFamily="2" charset="-122"/>
              </a:rPr>
              <a:t>）是应用程序的执行实例。每个进行都可以访问进程中的所有资源。一个进程是由一个或多个进行、代码、数据和应用程序在内存中的其他资源组成。</a:t>
            </a:r>
          </a:p>
        </p:txBody>
      </p:sp>
      <p:pic>
        <p:nvPicPr>
          <p:cNvPr id="3512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708275"/>
            <a:ext cx="31845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51237" name="Rectangle 5"/>
          <p:cNvSpPr>
            <a:spLocks noChangeArrowheads="1"/>
          </p:cNvSpPr>
          <p:nvPr/>
        </p:nvSpPr>
        <p:spPr bwMode="auto">
          <a:xfrm>
            <a:off x="900113" y="2781300"/>
            <a:ext cx="43561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2700" tIns="12700" rIns="12700" bIns="12700">
            <a:spAutoFit/>
          </a:bodyPr>
          <a:lstStyle>
            <a:lvl1pPr defTabSz="228600">
              <a:defRPr sz="3200" b="1">
                <a:solidFill>
                  <a:schemeClr val="tx1"/>
                </a:solidFill>
                <a:latin typeface="宋体" panose="02010600030101010101" pitchFamily="2" charset="-122"/>
                <a:ea typeface="宋体" panose="02010600030101010101" pitchFamily="2" charset="-122"/>
              </a:defRPr>
            </a:lvl1pPr>
            <a:lvl2pPr marL="742950" indent="-285750" defTabSz="228600">
              <a:defRPr sz="3200" b="1">
                <a:solidFill>
                  <a:schemeClr val="tx1"/>
                </a:solidFill>
                <a:latin typeface="宋体" panose="02010600030101010101" pitchFamily="2" charset="-122"/>
                <a:ea typeface="宋体" panose="02010600030101010101" pitchFamily="2" charset="-122"/>
              </a:defRPr>
            </a:lvl2pPr>
            <a:lvl3pPr marL="1143000" indent="-228600" defTabSz="228600">
              <a:defRPr sz="3200" b="1">
                <a:solidFill>
                  <a:schemeClr val="tx1"/>
                </a:solidFill>
                <a:latin typeface="宋体" panose="02010600030101010101" pitchFamily="2" charset="-122"/>
                <a:ea typeface="宋体" panose="02010600030101010101" pitchFamily="2" charset="-122"/>
              </a:defRPr>
            </a:lvl3pPr>
            <a:lvl4pPr marL="1600200" indent="-228600" defTabSz="228600">
              <a:defRPr sz="3200" b="1">
                <a:solidFill>
                  <a:schemeClr val="tx1"/>
                </a:solidFill>
                <a:latin typeface="宋体" panose="02010600030101010101" pitchFamily="2" charset="-122"/>
                <a:ea typeface="宋体" panose="02010600030101010101" pitchFamily="2" charset="-122"/>
              </a:defRPr>
            </a:lvl4pPr>
            <a:lvl5pPr marL="2057400" indent="-228600" defTabSz="228600">
              <a:defRPr sz="3200" b="1">
                <a:solidFill>
                  <a:schemeClr val="tx1"/>
                </a:solidFill>
                <a:latin typeface="宋体" panose="02010600030101010101" pitchFamily="2" charset="-122"/>
                <a:ea typeface="宋体" panose="02010600030101010101" pitchFamily="2" charset="-122"/>
              </a:defRPr>
            </a:lvl5pPr>
            <a:lvl6pPr marL="25146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lgn="l" eaLnBrk="1" hangingPunct="1">
              <a:buClrTx/>
              <a:buFontTx/>
              <a:buChar char="•"/>
            </a:pPr>
            <a:r>
              <a:rPr lang="zh-CN" altLang="en-US" sz="2000" b="0"/>
              <a:t>当一个应用程序启动，相应的一个进程进行也会启动，这个进行称为父进程。一个应用程序还可以启动其他进程，被启动的其他进程称为子进程。想要查看进程，可以打开</a:t>
            </a:r>
            <a:r>
              <a:rPr lang="en-US" altLang="zh-CN" sz="2000" b="0"/>
              <a:t>Windows</a:t>
            </a:r>
            <a:r>
              <a:rPr lang="zh-CN" altLang="en-US" sz="2000" b="0"/>
              <a:t>的任务管理器。单击</a:t>
            </a:r>
            <a:r>
              <a:rPr lang="en-US" altLang="zh-CN" sz="2000" b="0"/>
              <a:t>【</a:t>
            </a:r>
            <a:r>
              <a:rPr lang="zh-CN" altLang="en-US" sz="2000" b="0"/>
              <a:t>进程</a:t>
            </a:r>
            <a:r>
              <a:rPr lang="en-US" altLang="zh-CN" sz="2000" b="0"/>
              <a:t>】</a:t>
            </a:r>
            <a:r>
              <a:rPr lang="zh-CN" altLang="en-US" sz="2000" b="0"/>
              <a:t>标签，在</a:t>
            </a:r>
            <a:r>
              <a:rPr lang="en-US" altLang="zh-CN" sz="2000" b="0"/>
              <a:t>【</a:t>
            </a:r>
            <a:r>
              <a:rPr lang="zh-CN" altLang="en-US" sz="2000" b="0"/>
              <a:t>进程</a:t>
            </a:r>
            <a:r>
              <a:rPr lang="en-US" altLang="zh-CN" sz="2000" b="0"/>
              <a:t>】</a:t>
            </a:r>
            <a:r>
              <a:rPr lang="zh-CN" altLang="en-US" sz="2000" b="0"/>
              <a:t>选择卡中可以查看当前系统中的各个进程，如右图所示。进程是资源的分配单位，每个进程都拥有自己的地址空间和上下文环境。</a:t>
            </a: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13.1  </a:t>
            </a:r>
            <a:r>
              <a:rPr lang="zh-CN" altLang="en-US">
                <a:latin typeface="方正大标宋简体" pitchFamily="2" charset="-122"/>
                <a:ea typeface="方正大标宋简体" pitchFamily="2" charset="-122"/>
              </a:rPr>
              <a:t>进程与线程</a:t>
            </a:r>
          </a:p>
        </p:txBody>
      </p:sp>
      <p:sp>
        <p:nvSpPr>
          <p:cNvPr id="352259" name="Rectangle 3"/>
          <p:cNvSpPr>
            <a:spLocks noGrp="1" noChangeArrowheads="1"/>
          </p:cNvSpPr>
          <p:nvPr>
            <p:ph type="body" idx="1"/>
          </p:nvPr>
        </p:nvSpPr>
        <p:spPr/>
        <p:txBody>
          <a:bodyPr/>
          <a:lstStyle/>
          <a:p>
            <a:pPr eaLnBrk="1" hangingPunct="1"/>
            <a:r>
              <a:rPr lang="zh-CN" altLang="en-US">
                <a:ea typeface="方正楷体简体" pitchFamily="2" charset="-122"/>
              </a:rPr>
              <a:t>进程是线程的容器，线程是进程内部的一个执行单元。一个进程可以有一个或是多个线程，但这些线程仅生存于该进程中。也就是说，线程是在它所属的进程地址空间里执行代码，并在进程的地址空间对数据进行操作。</a:t>
            </a:r>
          </a:p>
          <a:p>
            <a:pPr eaLnBrk="1" hangingPunct="1"/>
            <a:r>
              <a:rPr lang="zh-CN" altLang="en-US">
                <a:ea typeface="方正楷体简体" pitchFamily="2" charset="-122"/>
              </a:rPr>
              <a:t>线程用于描述进程中的运行路径。当一个进程被启动时，系统就要创建一个主线程。该主线程是应用程序需要的唯一线程，但进程也可以创建其他线程来完善进程的其他操作。</a:t>
            </a:r>
          </a:p>
          <a:p>
            <a:pPr eaLnBrk="1" hangingPunct="1"/>
            <a:endParaRPr lang="en-US" altLang="zh-CN"/>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13.2  </a:t>
            </a:r>
            <a:r>
              <a:rPr lang="zh-CN" altLang="en-US">
                <a:latin typeface="方正大标宋简体" pitchFamily="2" charset="-122"/>
                <a:ea typeface="方正大标宋简体" pitchFamily="2" charset="-122"/>
              </a:rPr>
              <a:t>线程的分类</a:t>
            </a:r>
          </a:p>
        </p:txBody>
      </p:sp>
      <p:sp>
        <p:nvSpPr>
          <p:cNvPr id="353283" name="Rectangle 3"/>
          <p:cNvSpPr>
            <a:spLocks noGrp="1" noChangeArrowheads="1"/>
          </p:cNvSpPr>
          <p:nvPr>
            <p:ph type="body" idx="1"/>
          </p:nvPr>
        </p:nvSpPr>
        <p:spPr/>
        <p:txBody>
          <a:bodyPr/>
          <a:lstStyle/>
          <a:p>
            <a:pPr eaLnBrk="1" hangingPunct="1"/>
            <a:r>
              <a:rPr lang="zh-CN" altLang="en-US">
                <a:ea typeface="方正楷体简体" pitchFamily="2" charset="-122"/>
              </a:rPr>
              <a:t>在</a:t>
            </a:r>
            <a:r>
              <a:rPr lang="en-US" altLang="zh-CN">
                <a:ea typeface="方正楷体简体" pitchFamily="2" charset="-122"/>
              </a:rPr>
              <a:t>MFC</a:t>
            </a:r>
            <a:r>
              <a:rPr lang="zh-CN" altLang="en-US">
                <a:ea typeface="方正楷体简体" pitchFamily="2" charset="-122"/>
              </a:rPr>
              <a:t>中，线程分为两类：用户界面线程（</a:t>
            </a:r>
            <a:r>
              <a:rPr lang="en-US" altLang="zh-CN">
                <a:ea typeface="方正楷体简体" pitchFamily="2" charset="-122"/>
              </a:rPr>
              <a:t>User-Interface Thread</a:t>
            </a:r>
            <a:r>
              <a:rPr lang="zh-CN" altLang="en-US">
                <a:ea typeface="方正楷体简体" pitchFamily="2" charset="-122"/>
              </a:rPr>
              <a:t>）和工作者线程（</a:t>
            </a:r>
            <a:r>
              <a:rPr lang="en-US" altLang="zh-CN">
                <a:ea typeface="方正楷体简体" pitchFamily="2" charset="-122"/>
              </a:rPr>
              <a:t>Worker Thread</a:t>
            </a:r>
            <a:r>
              <a:rPr lang="zh-CN" altLang="en-US">
                <a:ea typeface="方正楷体简体" pitchFamily="2" charset="-122"/>
              </a:rPr>
              <a:t>）。</a:t>
            </a:r>
          </a:p>
          <a:p>
            <a:pPr eaLnBrk="1" hangingPunct="1"/>
            <a:r>
              <a:rPr lang="zh-CN" altLang="en-US">
                <a:ea typeface="方正楷体简体" pitchFamily="2" charset="-122"/>
              </a:rPr>
              <a:t>用户界面线程：该线程通常用来处理用户的输入并响应用户生成的事件和消息。用户界面线程是从</a:t>
            </a:r>
            <a:r>
              <a:rPr lang="en-US" altLang="zh-CN">
                <a:ea typeface="方正楷体简体" pitchFamily="2" charset="-122"/>
              </a:rPr>
              <a:t>CWinThread</a:t>
            </a:r>
            <a:r>
              <a:rPr lang="zh-CN" altLang="en-US">
                <a:ea typeface="方正楷体简体" pitchFamily="2" charset="-122"/>
              </a:rPr>
              <a:t>类派生而来的。在</a:t>
            </a:r>
            <a:r>
              <a:rPr lang="en-US" altLang="zh-CN">
                <a:ea typeface="方正楷体简体" pitchFamily="2" charset="-122"/>
              </a:rPr>
              <a:t>MFC</a:t>
            </a:r>
            <a:r>
              <a:rPr lang="zh-CN" altLang="en-US">
                <a:ea typeface="方正楷体简体" pitchFamily="2" charset="-122"/>
              </a:rPr>
              <a:t>中，</a:t>
            </a:r>
            <a:r>
              <a:rPr lang="en-US" altLang="zh-CN">
                <a:ea typeface="方正楷体简体" pitchFamily="2" charset="-122"/>
              </a:rPr>
              <a:t>CWinApp</a:t>
            </a:r>
            <a:r>
              <a:rPr lang="zh-CN" altLang="en-US">
                <a:ea typeface="方正楷体简体" pitchFamily="2" charset="-122"/>
              </a:rPr>
              <a:t>对象就是一个用户界面线程。通常情况下，用户界面线程都是主线程。当应用程序启动时，用户界面线程随之启动。当应用程序退出时，用户界面线程也会随之终止。</a:t>
            </a:r>
          </a:p>
          <a:p>
            <a:pPr eaLnBrk="1" hangingPunct="1"/>
            <a:r>
              <a:rPr lang="zh-CN" altLang="en-US">
                <a:ea typeface="方正楷体简体" pitchFamily="2" charset="-122"/>
              </a:rPr>
              <a:t>工作者线程：该线程通常不需要用户进行输入，由后台进行处理。因此，工作者线程又被称为后台线程。工作者线程和用户界面线程的区别在于，工作者线程不用从</a:t>
            </a:r>
            <a:r>
              <a:rPr lang="en-US" altLang="zh-CN">
                <a:ea typeface="方正楷体简体" pitchFamily="2" charset="-122"/>
              </a:rPr>
              <a:t>CWinThread</a:t>
            </a:r>
            <a:r>
              <a:rPr lang="zh-CN" altLang="en-US">
                <a:ea typeface="方正楷体简体" pitchFamily="2" charset="-122"/>
              </a:rPr>
              <a:t>类派生。</a:t>
            </a:r>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13.3  </a:t>
            </a:r>
            <a:r>
              <a:rPr lang="zh-CN" altLang="en-US">
                <a:latin typeface="方正大标宋简体" pitchFamily="2" charset="-122"/>
                <a:ea typeface="方正大标宋简体" pitchFamily="2" charset="-122"/>
              </a:rPr>
              <a:t>线程类（</a:t>
            </a:r>
            <a:r>
              <a:rPr lang="en-US" altLang="zh-CN">
                <a:latin typeface="方正大标宋简体" pitchFamily="2" charset="-122"/>
                <a:ea typeface="方正大标宋简体" pitchFamily="2" charset="-122"/>
              </a:rPr>
              <a:t>CWinThread</a:t>
            </a:r>
            <a:r>
              <a:rPr lang="zh-CN" altLang="en-US">
                <a:latin typeface="方正大标宋简体" pitchFamily="2" charset="-122"/>
                <a:ea typeface="方正大标宋简体" pitchFamily="2" charset="-122"/>
              </a:rPr>
              <a:t>）</a:t>
            </a:r>
          </a:p>
        </p:txBody>
      </p:sp>
      <p:sp>
        <p:nvSpPr>
          <p:cNvPr id="354307" name="Rectangle 3"/>
          <p:cNvSpPr>
            <a:spLocks noGrp="1" noChangeArrowheads="1"/>
          </p:cNvSpPr>
          <p:nvPr>
            <p:ph type="body" idx="1"/>
          </p:nvPr>
        </p:nvSpPr>
        <p:spPr/>
        <p:txBody>
          <a:bodyPr/>
          <a:lstStyle/>
          <a:p>
            <a:pPr eaLnBrk="1" hangingPunct="1"/>
            <a:r>
              <a:rPr lang="zh-CN" altLang="en-US">
                <a:ea typeface="方正楷体简体" pitchFamily="2" charset="-122"/>
              </a:rPr>
              <a:t>在</a:t>
            </a:r>
            <a:r>
              <a:rPr lang="en-US" altLang="zh-CN">
                <a:ea typeface="方正楷体简体" pitchFamily="2" charset="-122"/>
              </a:rPr>
              <a:t>MFC</a:t>
            </a:r>
            <a:r>
              <a:rPr lang="zh-CN" altLang="en-US">
                <a:ea typeface="方正楷体简体" pitchFamily="2" charset="-122"/>
              </a:rPr>
              <a:t>上，</a:t>
            </a:r>
            <a:r>
              <a:rPr lang="en-US" altLang="zh-CN">
                <a:ea typeface="方正楷体简体" pitchFamily="2" charset="-122"/>
              </a:rPr>
              <a:t>CWinThread</a:t>
            </a:r>
            <a:r>
              <a:rPr lang="zh-CN" altLang="en-US">
                <a:ea typeface="方正楷体简体" pitchFamily="2" charset="-122"/>
              </a:rPr>
              <a:t>类封装了对线程的操作。下面对</a:t>
            </a:r>
            <a:r>
              <a:rPr lang="en-US" altLang="zh-CN">
                <a:ea typeface="方正楷体简体" pitchFamily="2" charset="-122"/>
              </a:rPr>
              <a:t>CWinThtead</a:t>
            </a:r>
            <a:r>
              <a:rPr lang="zh-CN" altLang="en-US">
                <a:ea typeface="方正楷体简体" pitchFamily="2" charset="-122"/>
              </a:rPr>
              <a:t>类中的成员函数和成员变量作具体介绍。</a:t>
            </a:r>
          </a:p>
          <a:p>
            <a:pPr eaLnBrk="1" hangingPunct="1"/>
            <a:r>
              <a:rPr lang="zh-CN" altLang="en-US">
                <a:ea typeface="方正楷体简体" pitchFamily="2" charset="-122"/>
              </a:rPr>
              <a:t>其中，</a:t>
            </a:r>
            <a:r>
              <a:rPr lang="en-US" altLang="zh-CN">
                <a:ea typeface="方正楷体简体" pitchFamily="2" charset="-122"/>
              </a:rPr>
              <a:t>CWinThread</a:t>
            </a:r>
            <a:r>
              <a:rPr lang="zh-CN" altLang="en-US">
                <a:ea typeface="方正楷体简体" pitchFamily="2" charset="-122"/>
              </a:rPr>
              <a:t>类中常用的函数如下：</a:t>
            </a:r>
          </a:p>
          <a:p>
            <a:pPr eaLnBrk="1" hangingPunct="1"/>
            <a:r>
              <a:rPr lang="zh-CN" altLang="en-US">
                <a:ea typeface="方正楷体简体" pitchFamily="2" charset="-122"/>
              </a:rPr>
              <a:t>（</a:t>
            </a:r>
            <a:r>
              <a:rPr lang="en-US" altLang="zh-CN">
                <a:ea typeface="方正楷体简体" pitchFamily="2" charset="-122"/>
              </a:rPr>
              <a:t>1</a:t>
            </a:r>
            <a:r>
              <a:rPr lang="zh-CN" altLang="en-US">
                <a:ea typeface="方正楷体简体" pitchFamily="2" charset="-122"/>
              </a:rPr>
              <a:t>）调用</a:t>
            </a:r>
            <a:r>
              <a:rPr lang="en-US" altLang="zh-CN">
                <a:ea typeface="方正楷体简体" pitchFamily="2" charset="-122"/>
              </a:rPr>
              <a:t>CreateThread()</a:t>
            </a:r>
            <a:r>
              <a:rPr lang="zh-CN" altLang="en-US">
                <a:ea typeface="方正楷体简体" pitchFamily="2" charset="-122"/>
              </a:rPr>
              <a:t>函数可以创建一个新的线程，该函数的原型如下：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dwCreateFlags</a:t>
            </a:r>
            <a:r>
              <a:rPr lang="zh-CN" altLang="en-US">
                <a:ea typeface="方正楷体简体" pitchFamily="2" charset="-122"/>
              </a:rPr>
              <a:t>：表示线程创建的标志。</a:t>
            </a:r>
          </a:p>
          <a:p>
            <a:pPr eaLnBrk="1" hangingPunct="1"/>
            <a:r>
              <a:rPr lang="en-US" altLang="zh-CN">
                <a:ea typeface="方正楷体简体" pitchFamily="2" charset="-122"/>
              </a:rPr>
              <a:t>nStackSize</a:t>
            </a:r>
            <a:r>
              <a:rPr lang="zh-CN" altLang="en-US">
                <a:ea typeface="方正楷体简体" pitchFamily="2" charset="-122"/>
              </a:rPr>
              <a:t>：表示线程堆栈的大小。</a:t>
            </a:r>
          </a:p>
          <a:p>
            <a:pPr eaLnBrk="1" hangingPunct="1"/>
            <a:r>
              <a:rPr lang="en-US" altLang="zh-CN">
                <a:ea typeface="方正楷体简体" pitchFamily="2" charset="-122"/>
              </a:rPr>
              <a:t>lpSecurityAttrs</a:t>
            </a:r>
            <a:r>
              <a:rPr lang="zh-CN" altLang="en-US">
                <a:ea typeface="方正楷体简体" pitchFamily="2" charset="-122"/>
              </a:rPr>
              <a:t>：表示线程的安全属性。</a:t>
            </a:r>
          </a:p>
        </p:txBody>
      </p:sp>
      <p:pic>
        <p:nvPicPr>
          <p:cNvPr id="354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403225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13.3  </a:t>
            </a:r>
            <a:r>
              <a:rPr lang="zh-CN" altLang="en-US">
                <a:latin typeface="方正大标宋简体" pitchFamily="2" charset="-122"/>
                <a:ea typeface="方正大标宋简体" pitchFamily="2" charset="-122"/>
              </a:rPr>
              <a:t>线程类（</a:t>
            </a:r>
            <a:r>
              <a:rPr lang="en-US" altLang="zh-CN">
                <a:latin typeface="方正大标宋简体" pitchFamily="2" charset="-122"/>
                <a:ea typeface="方正大标宋简体" pitchFamily="2" charset="-122"/>
              </a:rPr>
              <a:t>CWinThread</a:t>
            </a:r>
            <a:r>
              <a:rPr lang="zh-CN" altLang="en-US">
                <a:latin typeface="方正大标宋简体" pitchFamily="2" charset="-122"/>
                <a:ea typeface="方正大标宋简体" pitchFamily="2" charset="-122"/>
              </a:rPr>
              <a:t>）</a:t>
            </a:r>
          </a:p>
        </p:txBody>
      </p:sp>
      <p:sp>
        <p:nvSpPr>
          <p:cNvPr id="355331"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2</a:t>
            </a:r>
            <a:r>
              <a:rPr lang="zh-CN" altLang="en-US">
                <a:ea typeface="方正楷体简体" pitchFamily="2" charset="-122"/>
              </a:rPr>
              <a:t>）调用</a:t>
            </a:r>
            <a:r>
              <a:rPr lang="en-US" altLang="zh-CN">
                <a:ea typeface="方正楷体简体" pitchFamily="2" charset="-122"/>
              </a:rPr>
              <a:t>SetThreadPriority()</a:t>
            </a:r>
            <a:r>
              <a:rPr lang="zh-CN" altLang="en-US">
                <a:ea typeface="方正楷体简体" pitchFamily="2" charset="-122"/>
              </a:rPr>
              <a:t>函数可以设置线程的优先级，该函数的原型如下：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其中，</a:t>
            </a:r>
            <a:r>
              <a:rPr lang="en-US" altLang="zh-CN">
                <a:ea typeface="方正楷体简体" pitchFamily="2" charset="-122"/>
              </a:rPr>
              <a:t>nPriority</a:t>
            </a:r>
            <a:r>
              <a:rPr lang="zh-CN" altLang="en-US">
                <a:ea typeface="方正楷体简体" pitchFamily="2" charset="-122"/>
              </a:rPr>
              <a:t>参数定义了线程的优先级。其取值如下表所示。</a:t>
            </a:r>
          </a:p>
          <a:p>
            <a:pPr eaLnBrk="1" hangingPunct="1"/>
            <a:endParaRPr lang="en-US" altLang="zh-CN"/>
          </a:p>
        </p:txBody>
      </p:sp>
      <p:pic>
        <p:nvPicPr>
          <p:cNvPr id="355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2951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53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860800"/>
            <a:ext cx="74168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13.3  </a:t>
            </a:r>
            <a:r>
              <a:rPr lang="zh-CN" altLang="en-US">
                <a:latin typeface="方正大标宋简体" pitchFamily="2" charset="-122"/>
                <a:ea typeface="方正大标宋简体" pitchFamily="2" charset="-122"/>
              </a:rPr>
              <a:t>线程类（</a:t>
            </a:r>
            <a:r>
              <a:rPr lang="en-US" altLang="zh-CN">
                <a:latin typeface="方正大标宋简体" pitchFamily="2" charset="-122"/>
                <a:ea typeface="方正大标宋简体" pitchFamily="2" charset="-122"/>
              </a:rPr>
              <a:t>CWinThread</a:t>
            </a:r>
            <a:r>
              <a:rPr lang="zh-CN" altLang="en-US">
                <a:latin typeface="方正大标宋简体" pitchFamily="2" charset="-122"/>
                <a:ea typeface="方正大标宋简体" pitchFamily="2" charset="-122"/>
              </a:rPr>
              <a:t>）</a:t>
            </a:r>
          </a:p>
        </p:txBody>
      </p:sp>
      <p:sp>
        <p:nvSpPr>
          <p:cNvPr id="356355" name="Rectangle 3"/>
          <p:cNvSpPr>
            <a:spLocks noGrp="1" noChangeArrowheads="1"/>
          </p:cNvSpPr>
          <p:nvPr>
            <p:ph type="body" idx="1"/>
          </p:nvPr>
        </p:nvSpPr>
        <p:spPr/>
        <p:txBody>
          <a:bodyPr/>
          <a:lstStyle/>
          <a:p>
            <a:pPr eaLnBrk="1" hangingPunct="1">
              <a:lnSpc>
                <a:spcPct val="90000"/>
              </a:lnSpc>
            </a:pPr>
            <a:r>
              <a:rPr lang="zh-CN" altLang="en-US" sz="1800">
                <a:ea typeface="方正楷体简体" pitchFamily="2" charset="-122"/>
              </a:rPr>
              <a:t>（</a:t>
            </a:r>
            <a:r>
              <a:rPr lang="en-US" altLang="zh-CN" sz="1800">
                <a:ea typeface="方正楷体简体" pitchFamily="2" charset="-122"/>
              </a:rPr>
              <a:t>3</a:t>
            </a:r>
            <a:r>
              <a:rPr lang="zh-CN" altLang="en-US" sz="1800">
                <a:ea typeface="方正楷体简体" pitchFamily="2" charset="-122"/>
              </a:rPr>
              <a:t>）调用</a:t>
            </a:r>
            <a:r>
              <a:rPr lang="en-US" altLang="zh-CN" sz="1800">
                <a:ea typeface="方正楷体简体" pitchFamily="2" charset="-122"/>
              </a:rPr>
              <a:t>GetThreadPriority()</a:t>
            </a:r>
            <a:r>
              <a:rPr lang="zh-CN" altLang="en-US" sz="1800">
                <a:ea typeface="方正楷体简体" pitchFamily="2" charset="-122"/>
              </a:rPr>
              <a:t>函数可以获取线程的优先级，该函数原型如下：</a:t>
            </a:r>
          </a:p>
          <a:p>
            <a:pPr eaLnBrk="1" hangingPunct="1">
              <a:lnSpc>
                <a:spcPct val="90000"/>
              </a:lnSpc>
            </a:pPr>
            <a:endParaRPr lang="zh-CN" altLang="en-US" sz="1800">
              <a:ea typeface="方正楷体简体" pitchFamily="2" charset="-122"/>
            </a:endParaRPr>
          </a:p>
          <a:p>
            <a:pPr eaLnBrk="1" hangingPunct="1">
              <a:lnSpc>
                <a:spcPct val="90000"/>
              </a:lnSpc>
            </a:pPr>
            <a:r>
              <a:rPr lang="zh-CN" altLang="en-US" sz="1800">
                <a:ea typeface="方正楷体简体" pitchFamily="2" charset="-122"/>
              </a:rPr>
              <a:t>（</a:t>
            </a:r>
            <a:r>
              <a:rPr lang="en-US" altLang="zh-CN" sz="1800">
                <a:ea typeface="方正楷体简体" pitchFamily="2" charset="-122"/>
              </a:rPr>
              <a:t>4</a:t>
            </a:r>
            <a:r>
              <a:rPr lang="zh-CN" altLang="en-US" sz="1800">
                <a:ea typeface="方正楷体简体" pitchFamily="2" charset="-122"/>
              </a:rPr>
              <a:t>）调用</a:t>
            </a:r>
            <a:r>
              <a:rPr lang="en-US" altLang="zh-CN" sz="1800">
                <a:ea typeface="方正楷体简体" pitchFamily="2" charset="-122"/>
              </a:rPr>
              <a:t>PostThreadMessage()</a:t>
            </a:r>
            <a:r>
              <a:rPr lang="zh-CN" altLang="en-US" sz="1800">
                <a:ea typeface="方正楷体简体" pitchFamily="2" charset="-122"/>
              </a:rPr>
              <a:t>函数可以向另一个</a:t>
            </a:r>
            <a:r>
              <a:rPr lang="en-US" altLang="zh-CN" sz="1800">
                <a:ea typeface="方正楷体简体" pitchFamily="2" charset="-122"/>
              </a:rPr>
              <a:t>CWinThread</a:t>
            </a:r>
            <a:r>
              <a:rPr lang="zh-CN" altLang="en-US" sz="1800">
                <a:ea typeface="方正楷体简体" pitchFamily="2" charset="-122"/>
              </a:rPr>
              <a:t>对象发送消息，该函数的原型如下：</a:t>
            </a: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r>
              <a:rPr lang="en-US" altLang="zh-CN" sz="1800">
                <a:ea typeface="方正楷体简体" pitchFamily="2" charset="-122"/>
              </a:rPr>
              <a:t>message</a:t>
            </a:r>
            <a:r>
              <a:rPr lang="zh-CN" altLang="en-US" sz="1800">
                <a:ea typeface="方正楷体简体" pitchFamily="2" charset="-122"/>
              </a:rPr>
              <a:t>：表示用户定义消息的标识。</a:t>
            </a:r>
          </a:p>
          <a:p>
            <a:pPr eaLnBrk="1" hangingPunct="1">
              <a:lnSpc>
                <a:spcPct val="90000"/>
              </a:lnSpc>
            </a:pPr>
            <a:r>
              <a:rPr lang="en-US" altLang="zh-CN" sz="1800">
                <a:ea typeface="方正楷体简体" pitchFamily="2" charset="-122"/>
              </a:rPr>
              <a:t>wParam</a:t>
            </a:r>
            <a:r>
              <a:rPr lang="zh-CN" altLang="en-US" sz="1800">
                <a:ea typeface="方正楷体简体" pitchFamily="2" charset="-122"/>
              </a:rPr>
              <a:t>：表示消息的第一个参数。</a:t>
            </a:r>
          </a:p>
          <a:p>
            <a:pPr eaLnBrk="1" hangingPunct="1">
              <a:lnSpc>
                <a:spcPct val="90000"/>
              </a:lnSpc>
            </a:pPr>
            <a:r>
              <a:rPr lang="en-US" altLang="zh-CN" sz="1800">
                <a:ea typeface="方正楷体简体" pitchFamily="2" charset="-122"/>
              </a:rPr>
              <a:t>lParam</a:t>
            </a:r>
            <a:r>
              <a:rPr lang="zh-CN" altLang="en-US" sz="1800">
                <a:ea typeface="方正楷体简体" pitchFamily="2" charset="-122"/>
              </a:rPr>
              <a:t>：表示消息的第二个参数。</a:t>
            </a:r>
          </a:p>
        </p:txBody>
      </p:sp>
      <p:pic>
        <p:nvPicPr>
          <p:cNvPr id="356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133600"/>
            <a:ext cx="31670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63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068638"/>
            <a:ext cx="3240088"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13.3  </a:t>
            </a:r>
            <a:r>
              <a:rPr lang="zh-CN" altLang="en-US">
                <a:latin typeface="方正大标宋简体" pitchFamily="2" charset="-122"/>
                <a:ea typeface="方正大标宋简体" pitchFamily="2" charset="-122"/>
              </a:rPr>
              <a:t>线程类（</a:t>
            </a:r>
            <a:r>
              <a:rPr lang="en-US" altLang="zh-CN">
                <a:latin typeface="方正大标宋简体" pitchFamily="2" charset="-122"/>
                <a:ea typeface="方正大标宋简体" pitchFamily="2" charset="-122"/>
              </a:rPr>
              <a:t>CWinThread</a:t>
            </a:r>
            <a:r>
              <a:rPr lang="zh-CN" altLang="en-US">
                <a:latin typeface="方正大标宋简体" pitchFamily="2" charset="-122"/>
                <a:ea typeface="方正大标宋简体" pitchFamily="2" charset="-122"/>
              </a:rPr>
              <a:t>）</a:t>
            </a:r>
          </a:p>
        </p:txBody>
      </p:sp>
      <p:sp>
        <p:nvSpPr>
          <p:cNvPr id="357379" name="Rectangle 3"/>
          <p:cNvSpPr>
            <a:spLocks noGrp="1" noChangeArrowheads="1"/>
          </p:cNvSpPr>
          <p:nvPr>
            <p:ph type="body" idx="1"/>
          </p:nvPr>
        </p:nvSpPr>
        <p:spPr/>
        <p:txBody>
          <a:bodyPr/>
          <a:lstStyle/>
          <a:p>
            <a:pPr eaLnBrk="1" hangingPunct="1"/>
            <a:r>
              <a:rPr lang="zh-CN" altLang="en-US" sz="1800">
                <a:ea typeface="方正楷体简体" pitchFamily="2" charset="-122"/>
              </a:rPr>
              <a:t>（</a:t>
            </a:r>
            <a:r>
              <a:rPr lang="en-US" altLang="zh-CN" sz="1800">
                <a:ea typeface="方正楷体简体" pitchFamily="2" charset="-122"/>
              </a:rPr>
              <a:t>5</a:t>
            </a:r>
            <a:r>
              <a:rPr lang="zh-CN" altLang="en-US" sz="1800">
                <a:ea typeface="方正楷体简体" pitchFamily="2" charset="-122"/>
              </a:rPr>
              <a:t>）调用</a:t>
            </a:r>
            <a:r>
              <a:rPr lang="en-US" altLang="zh-CN" sz="1800">
                <a:ea typeface="方正楷体简体" pitchFamily="2" charset="-122"/>
              </a:rPr>
              <a:t>SuspendThread()</a:t>
            </a:r>
            <a:r>
              <a:rPr lang="zh-CN" altLang="en-US" sz="1800">
                <a:ea typeface="方正楷体简体" pitchFamily="2" charset="-122"/>
              </a:rPr>
              <a:t>函数可以将线程的挂起计数加</a:t>
            </a:r>
            <a:r>
              <a:rPr lang="en-US" altLang="zh-CN" sz="1800">
                <a:ea typeface="方正楷体简体" pitchFamily="2" charset="-122"/>
              </a:rPr>
              <a:t>1</a:t>
            </a:r>
            <a:r>
              <a:rPr lang="zh-CN" altLang="en-US" sz="1800">
                <a:ea typeface="方正楷体简体" pitchFamily="2" charset="-122"/>
              </a:rPr>
              <a:t>，当线程的挂起计数大于</a:t>
            </a:r>
            <a:r>
              <a:rPr lang="en-US" altLang="zh-CN" sz="1800">
                <a:ea typeface="方正楷体简体" pitchFamily="2" charset="-122"/>
              </a:rPr>
              <a:t>0</a:t>
            </a:r>
            <a:r>
              <a:rPr lang="zh-CN" altLang="en-US" sz="1800">
                <a:ea typeface="方正楷体简体" pitchFamily="2" charset="-122"/>
              </a:rPr>
              <a:t>时，该线程将暂停执行，称之为挂起状态。该函数的原型如下：</a:t>
            </a:r>
          </a:p>
          <a:p>
            <a:pPr eaLnBrk="1" hangingPunct="1"/>
            <a:endParaRPr lang="zh-CN" altLang="en-US" sz="1800">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a:t>
            </a:r>
            <a:r>
              <a:rPr lang="en-US" altLang="zh-CN">
                <a:ea typeface="方正楷体简体" pitchFamily="2" charset="-122"/>
              </a:rPr>
              <a:t>6</a:t>
            </a:r>
            <a:r>
              <a:rPr lang="zh-CN" altLang="en-US">
                <a:ea typeface="方正楷体简体" pitchFamily="2" charset="-122"/>
              </a:rPr>
              <a:t>）调用</a:t>
            </a:r>
            <a:r>
              <a:rPr lang="en-US" altLang="zh-CN">
                <a:ea typeface="方正楷体简体" pitchFamily="2" charset="-122"/>
              </a:rPr>
              <a:t>ResumeThread()</a:t>
            </a:r>
            <a:r>
              <a:rPr lang="zh-CN" altLang="en-US">
                <a:ea typeface="方正楷体简体" pitchFamily="2" charset="-122"/>
              </a:rPr>
              <a:t>函数可以将线程的挂起计数减</a:t>
            </a:r>
            <a:r>
              <a:rPr lang="en-US" altLang="zh-CN">
                <a:ea typeface="方正楷体简体" pitchFamily="2" charset="-122"/>
              </a:rPr>
              <a:t>1</a:t>
            </a:r>
            <a:r>
              <a:rPr lang="zh-CN" altLang="en-US">
                <a:ea typeface="方正楷体简体" pitchFamily="2" charset="-122"/>
              </a:rPr>
              <a:t>。当线程的挂起计数减少到</a:t>
            </a:r>
            <a:r>
              <a:rPr lang="en-US" altLang="zh-CN">
                <a:ea typeface="方正楷体简体" pitchFamily="2" charset="-122"/>
              </a:rPr>
              <a:t>0</a:t>
            </a:r>
            <a:r>
              <a:rPr lang="zh-CN" altLang="en-US">
                <a:ea typeface="方正楷体简体" pitchFamily="2" charset="-122"/>
              </a:rPr>
              <a:t>时，恢复线程的执行。该函数的原型如下：</a:t>
            </a:r>
          </a:p>
          <a:p>
            <a:pPr eaLnBrk="1" hangingPunct="1"/>
            <a:endParaRPr lang="zh-CN" altLang="en-US">
              <a:ea typeface="方正楷体简体" pitchFamily="2" charset="-122"/>
            </a:endParaRPr>
          </a:p>
          <a:p>
            <a:pPr eaLnBrk="1" hangingPunct="1"/>
            <a:endParaRPr lang="en-US" altLang="zh-CN">
              <a:ea typeface="方正楷体简体" pitchFamily="2" charset="-122"/>
            </a:endParaRPr>
          </a:p>
        </p:txBody>
      </p:sp>
      <p:pic>
        <p:nvPicPr>
          <p:cNvPr id="357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437063"/>
            <a:ext cx="28797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73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420938"/>
            <a:ext cx="23764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13.3  </a:t>
            </a:r>
            <a:r>
              <a:rPr lang="zh-CN" altLang="en-US">
                <a:latin typeface="方正大标宋简体" pitchFamily="2" charset="-122"/>
                <a:ea typeface="方正大标宋简体" pitchFamily="2" charset="-122"/>
              </a:rPr>
              <a:t>线程类（</a:t>
            </a:r>
            <a:r>
              <a:rPr lang="en-US" altLang="zh-CN">
                <a:latin typeface="方正大标宋简体" pitchFamily="2" charset="-122"/>
                <a:ea typeface="方正大标宋简体" pitchFamily="2" charset="-122"/>
              </a:rPr>
              <a:t>CWinThread</a:t>
            </a:r>
            <a:r>
              <a:rPr lang="zh-CN" altLang="en-US">
                <a:latin typeface="方正大标宋简体" pitchFamily="2" charset="-122"/>
                <a:ea typeface="方正大标宋简体" pitchFamily="2" charset="-122"/>
              </a:rPr>
              <a:t>）</a:t>
            </a:r>
          </a:p>
        </p:txBody>
      </p:sp>
      <p:sp>
        <p:nvSpPr>
          <p:cNvPr id="358403" name="Rectangle 3"/>
          <p:cNvSpPr>
            <a:spLocks noGrp="1" noChangeArrowheads="1"/>
          </p:cNvSpPr>
          <p:nvPr>
            <p:ph type="body" idx="1"/>
          </p:nvPr>
        </p:nvSpPr>
        <p:spPr/>
        <p:txBody>
          <a:bodyPr/>
          <a:lstStyle/>
          <a:p>
            <a:pPr eaLnBrk="1" hangingPunct="1"/>
            <a:r>
              <a:rPr lang="zh-CN" altLang="en-US" sz="1800">
                <a:ea typeface="方正楷体简体" pitchFamily="2" charset="-122"/>
              </a:rPr>
              <a:t>在</a:t>
            </a:r>
            <a:r>
              <a:rPr lang="en-US" altLang="zh-CN" sz="1800">
                <a:ea typeface="方正楷体简体" pitchFamily="2" charset="-122"/>
              </a:rPr>
              <a:t>CWinThread</a:t>
            </a:r>
            <a:r>
              <a:rPr lang="zh-CN" altLang="en-US" sz="1800">
                <a:ea typeface="方正楷体简体" pitchFamily="2" charset="-122"/>
              </a:rPr>
              <a:t>类中，还需要重载一些函数来完成对线程的操作。</a:t>
            </a:r>
          </a:p>
          <a:p>
            <a:pPr eaLnBrk="1" hangingPunct="1"/>
            <a:r>
              <a:rPr lang="zh-CN" altLang="en-US" sz="1800">
                <a:ea typeface="方正楷体简体" pitchFamily="2" charset="-122"/>
              </a:rPr>
              <a:t>（</a:t>
            </a:r>
            <a:r>
              <a:rPr lang="en-US" altLang="zh-CN" sz="1800">
                <a:ea typeface="方正楷体简体" pitchFamily="2" charset="-122"/>
              </a:rPr>
              <a:t>1</a:t>
            </a:r>
            <a:r>
              <a:rPr lang="zh-CN" altLang="en-US" sz="1800">
                <a:ea typeface="方正楷体简体" pitchFamily="2" charset="-122"/>
              </a:rPr>
              <a:t>）重载</a:t>
            </a:r>
            <a:r>
              <a:rPr lang="en-US" altLang="zh-CN" sz="1800">
                <a:ea typeface="方正楷体简体" pitchFamily="2" charset="-122"/>
              </a:rPr>
              <a:t>InitInstance()</a:t>
            </a:r>
            <a:r>
              <a:rPr lang="zh-CN" altLang="en-US" sz="1800">
                <a:ea typeface="方正楷体简体" pitchFamily="2" charset="-122"/>
              </a:rPr>
              <a:t>函数用于控制用户界面线程实例的初始化工作，该函数的原型如下：</a:t>
            </a:r>
          </a:p>
          <a:p>
            <a:pPr eaLnBrk="1" hangingPunct="1"/>
            <a:endParaRPr lang="zh-CN" altLang="en-US" sz="1800">
              <a:ea typeface="方正楷体简体" pitchFamily="2" charset="-122"/>
            </a:endParaRPr>
          </a:p>
          <a:p>
            <a:pPr eaLnBrk="1" hangingPunct="1"/>
            <a:r>
              <a:rPr lang="zh-CN" altLang="en-US" sz="1800">
                <a:ea typeface="方正楷体简体" pitchFamily="2" charset="-122"/>
              </a:rPr>
              <a:t>（</a:t>
            </a:r>
            <a:r>
              <a:rPr lang="en-US" altLang="zh-CN" sz="1800">
                <a:ea typeface="方正楷体简体" pitchFamily="2" charset="-122"/>
              </a:rPr>
              <a:t>2</a:t>
            </a:r>
            <a:r>
              <a:rPr lang="zh-CN" altLang="en-US" sz="1800">
                <a:ea typeface="方正楷体简体" pitchFamily="2" charset="-122"/>
              </a:rPr>
              <a:t>）重载</a:t>
            </a:r>
            <a:r>
              <a:rPr lang="en-US" altLang="zh-CN" sz="1800">
                <a:ea typeface="方正楷体简体" pitchFamily="2" charset="-122"/>
              </a:rPr>
              <a:t>ExitInstance()</a:t>
            </a:r>
            <a:r>
              <a:rPr lang="zh-CN" altLang="en-US" sz="1800">
                <a:ea typeface="方正楷体简体" pitchFamily="2" charset="-122"/>
              </a:rPr>
              <a:t>函数用于控制清理操作，该函数的原型如下：</a:t>
            </a:r>
          </a:p>
          <a:p>
            <a:pPr eaLnBrk="1" hangingPunct="1"/>
            <a:endParaRPr lang="zh-CN" altLang="en-US" sz="1800">
              <a:ea typeface="方正楷体简体" pitchFamily="2" charset="-122"/>
            </a:endParaRPr>
          </a:p>
          <a:p>
            <a:pPr eaLnBrk="1" hangingPunct="1"/>
            <a:r>
              <a:rPr lang="zh-CN" altLang="en-US" sz="1800">
                <a:ea typeface="方正楷体简体" pitchFamily="2" charset="-122"/>
              </a:rPr>
              <a:t>（</a:t>
            </a:r>
            <a:r>
              <a:rPr lang="en-US" altLang="zh-CN" sz="1800">
                <a:ea typeface="方正楷体简体" pitchFamily="2" charset="-122"/>
              </a:rPr>
              <a:t>3</a:t>
            </a:r>
            <a:r>
              <a:rPr lang="zh-CN" altLang="en-US" sz="1800">
                <a:ea typeface="方正楷体简体" pitchFamily="2" charset="-122"/>
              </a:rPr>
              <a:t>）重载</a:t>
            </a:r>
            <a:r>
              <a:rPr lang="en-US" altLang="zh-CN" sz="1800">
                <a:ea typeface="方正楷体简体" pitchFamily="2" charset="-122"/>
              </a:rPr>
              <a:t>OnIdle()</a:t>
            </a:r>
            <a:r>
              <a:rPr lang="zh-CN" altLang="en-US" sz="1800">
                <a:ea typeface="方正楷体简体" pitchFamily="2" charset="-122"/>
              </a:rPr>
              <a:t>函数用于控制线程空闲处理操作，该函数的原型如下：</a:t>
            </a:r>
          </a:p>
          <a:p>
            <a:pPr eaLnBrk="1" hangingPunct="1"/>
            <a:endParaRPr lang="zh-CN" altLang="en-US" sz="1800">
              <a:ea typeface="方正楷体简体" pitchFamily="2" charset="-122"/>
            </a:endParaRPr>
          </a:p>
          <a:p>
            <a:pPr eaLnBrk="1" hangingPunct="1"/>
            <a:endParaRPr lang="zh-CN" altLang="en-US" sz="1800">
              <a:ea typeface="方正楷体简体" pitchFamily="2" charset="-122"/>
            </a:endParaRPr>
          </a:p>
          <a:p>
            <a:pPr eaLnBrk="1" hangingPunct="1"/>
            <a:r>
              <a:rPr lang="en-US" altLang="zh-CN" sz="1600">
                <a:ea typeface="方正楷体简体" pitchFamily="2" charset="-122"/>
              </a:rPr>
              <a:t>lCount</a:t>
            </a:r>
            <a:r>
              <a:rPr lang="zh-CN" altLang="en-US" sz="1600">
                <a:ea typeface="方正楷体简体" pitchFamily="2" charset="-122"/>
              </a:rPr>
              <a:t>：表示计数器。</a:t>
            </a:r>
          </a:p>
          <a:p>
            <a:pPr eaLnBrk="1" hangingPunct="1"/>
            <a:r>
              <a:rPr lang="zh-CN" altLang="en-US" sz="1600">
                <a:ea typeface="方正楷体简体" pitchFamily="2" charset="-122"/>
              </a:rPr>
              <a:t>此外，</a:t>
            </a:r>
            <a:r>
              <a:rPr lang="en-US" altLang="zh-CN" sz="1600">
                <a:ea typeface="方正楷体简体" pitchFamily="2" charset="-122"/>
              </a:rPr>
              <a:t>CWinThread</a:t>
            </a:r>
            <a:r>
              <a:rPr lang="zh-CN" altLang="en-US" sz="1600">
                <a:ea typeface="方正楷体简体" pitchFamily="2" charset="-122"/>
              </a:rPr>
              <a:t>类中有以下几个重要的成员变量。</a:t>
            </a:r>
          </a:p>
          <a:p>
            <a:pPr eaLnBrk="1" hangingPunct="1"/>
            <a:r>
              <a:rPr lang="en-US" altLang="zh-CN" sz="1600">
                <a:ea typeface="方正楷体简体" pitchFamily="2" charset="-122"/>
              </a:rPr>
              <a:t>m_hThread</a:t>
            </a:r>
            <a:r>
              <a:rPr lang="zh-CN" altLang="en-US" sz="1600">
                <a:ea typeface="方正楷体简体" pitchFamily="2" charset="-122"/>
              </a:rPr>
              <a:t>：表示当前线程的句柄。</a:t>
            </a:r>
          </a:p>
          <a:p>
            <a:pPr eaLnBrk="1" hangingPunct="1"/>
            <a:r>
              <a:rPr lang="en-US" altLang="zh-CN" sz="1600">
                <a:ea typeface="方正楷体简体" pitchFamily="2" charset="-122"/>
              </a:rPr>
              <a:t>m_nThreadID</a:t>
            </a:r>
            <a:r>
              <a:rPr lang="zh-CN" altLang="en-US" sz="1600">
                <a:ea typeface="方正楷体简体" pitchFamily="2" charset="-122"/>
              </a:rPr>
              <a:t>：表示当前线程的</a:t>
            </a:r>
            <a:r>
              <a:rPr lang="en-US" altLang="zh-CN" sz="1600">
                <a:ea typeface="方正楷体简体" pitchFamily="2" charset="-122"/>
              </a:rPr>
              <a:t>ID</a:t>
            </a:r>
            <a:r>
              <a:rPr lang="zh-CN" altLang="en-US" sz="1600">
                <a:ea typeface="方正楷体简体" pitchFamily="2" charset="-122"/>
              </a:rPr>
              <a:t>。</a:t>
            </a:r>
          </a:p>
          <a:p>
            <a:pPr eaLnBrk="1" hangingPunct="1"/>
            <a:r>
              <a:rPr lang="en-US" altLang="zh-CN" sz="1600">
                <a:ea typeface="方正楷体简体" pitchFamily="2" charset="-122"/>
              </a:rPr>
              <a:t>m_pMainWnd</a:t>
            </a:r>
            <a:r>
              <a:rPr lang="zh-CN" altLang="en-US" sz="1600">
                <a:ea typeface="方正楷体简体" pitchFamily="2" charset="-122"/>
              </a:rPr>
              <a:t>：表示指向应用程序主窗口的指针。</a:t>
            </a:r>
            <a:endParaRPr lang="zh-CN" altLang="en-US" sz="1600"/>
          </a:p>
        </p:txBody>
      </p:sp>
      <p:pic>
        <p:nvPicPr>
          <p:cNvPr id="358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565400"/>
            <a:ext cx="29527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84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213100"/>
            <a:ext cx="24479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84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860800"/>
            <a:ext cx="21605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  </a:t>
            </a:r>
            <a:r>
              <a:rPr lang="zh-CN" altLang="en-US">
                <a:latin typeface="方正大标宋简体" pitchFamily="2" charset="-122"/>
                <a:ea typeface="方正大标宋简体" pitchFamily="2" charset="-122"/>
              </a:rPr>
              <a:t>线程的使用</a:t>
            </a:r>
          </a:p>
        </p:txBody>
      </p:sp>
      <p:sp>
        <p:nvSpPr>
          <p:cNvPr id="359427" name="Rectangle 3"/>
          <p:cNvSpPr>
            <a:spLocks noGrp="1" noChangeArrowheads="1"/>
          </p:cNvSpPr>
          <p:nvPr>
            <p:ph type="body" idx="1"/>
          </p:nvPr>
        </p:nvSpPr>
        <p:spPr/>
        <p:txBody>
          <a:bodyPr/>
          <a:lstStyle/>
          <a:p>
            <a:pPr eaLnBrk="1" hangingPunct="1"/>
            <a:r>
              <a:rPr lang="zh-CN" altLang="en-US">
                <a:ea typeface="方正楷体简体" pitchFamily="2" charset="-122"/>
              </a:rPr>
              <a:t>在</a:t>
            </a:r>
            <a:r>
              <a:rPr lang="en-US" altLang="zh-CN">
                <a:ea typeface="方正楷体简体" pitchFamily="2" charset="-122"/>
              </a:rPr>
              <a:t>MFC</a:t>
            </a:r>
            <a:r>
              <a:rPr lang="zh-CN" altLang="en-US">
                <a:ea typeface="方正楷体简体" pitchFamily="2" charset="-122"/>
              </a:rPr>
              <a:t>中，创建一个新的线程时，可以使用全局函数</a:t>
            </a:r>
            <a:r>
              <a:rPr lang="en-US" altLang="zh-CN">
                <a:ea typeface="方正楷体简体" pitchFamily="2" charset="-122"/>
              </a:rPr>
              <a:t>AfxBeginThread()</a:t>
            </a:r>
            <a:r>
              <a:rPr lang="zh-CN" altLang="en-US">
                <a:ea typeface="方正楷体简体" pitchFamily="2" charset="-122"/>
              </a:rPr>
              <a:t>。</a:t>
            </a:r>
            <a:r>
              <a:rPr lang="en-US" altLang="zh-CN">
                <a:ea typeface="方正楷体简体" pitchFamily="2" charset="-122"/>
              </a:rPr>
              <a:t>AfxBeginThread()</a:t>
            </a:r>
            <a:r>
              <a:rPr lang="zh-CN" altLang="en-US">
                <a:ea typeface="方正楷体简体" pitchFamily="2" charset="-122"/>
              </a:rPr>
              <a:t>有两种原型，分别用于创建用户界面线程和工作者线程。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．命令消息</a:t>
            </a:r>
          </a:p>
        </p:txBody>
      </p:sp>
      <p:sp>
        <p:nvSpPr>
          <p:cNvPr id="37891" name="Rectangle 3"/>
          <p:cNvSpPr>
            <a:spLocks noGrp="1" noChangeArrowheads="1"/>
          </p:cNvSpPr>
          <p:nvPr>
            <p:ph type="body" idx="1"/>
          </p:nvPr>
        </p:nvSpPr>
        <p:spPr/>
        <p:txBody>
          <a:bodyPr/>
          <a:lstStyle/>
          <a:p>
            <a:pPr eaLnBrk="1" hangingPunct="1"/>
            <a:r>
              <a:rPr lang="zh-CN" altLang="en-US">
                <a:ea typeface="方正楷体简体" pitchFamily="2" charset="-122"/>
              </a:rPr>
              <a:t>命令消息一般与处理用户的某个请求或执行用户的某个命令有关。一般通过选择菜单项、单击工具栏按钮和按加速键产生命令消息。在</a:t>
            </a:r>
            <a:r>
              <a:rPr lang="en-US" altLang="zh-CN">
                <a:ea typeface="方正楷体简体" pitchFamily="2" charset="-122"/>
              </a:rPr>
              <a:t>MFC</a:t>
            </a:r>
            <a:r>
              <a:rPr lang="zh-CN" altLang="en-US">
                <a:ea typeface="方正楷体简体" pitchFamily="2" charset="-122"/>
              </a:rPr>
              <a:t>应用程序中，凡是从基类</a:t>
            </a:r>
            <a:r>
              <a:rPr lang="en-US" altLang="zh-CN">
                <a:ea typeface="方正楷体简体" pitchFamily="2" charset="-122"/>
              </a:rPr>
              <a:t>CCmdTarget</a:t>
            </a:r>
            <a:r>
              <a:rPr lang="zh-CN" altLang="en-US">
                <a:ea typeface="方正楷体简体" pitchFamily="2" charset="-122"/>
              </a:rPr>
              <a:t>派生出来的子类，都能处理命令消息。另外，文档类、视图类和应用程序类都能处理命令消息。</a:t>
            </a:r>
          </a:p>
          <a:p>
            <a:pPr eaLnBrk="1" hangingPunct="1"/>
            <a:r>
              <a:rPr lang="zh-CN" altLang="en-US">
                <a:ea typeface="方正楷体简体" pitchFamily="2" charset="-122"/>
              </a:rPr>
              <a:t>创建命令消息时，可以使用</a:t>
            </a:r>
            <a:r>
              <a:rPr lang="en-US" altLang="zh-CN">
                <a:ea typeface="方正楷体简体" pitchFamily="2" charset="-122"/>
              </a:rPr>
              <a:t>MFC Class Wizard</a:t>
            </a:r>
            <a:r>
              <a:rPr lang="zh-CN" altLang="en-US">
                <a:ea typeface="方正楷体简体" pitchFamily="2" charset="-122"/>
              </a:rPr>
              <a:t>建立消息映射和消息处理函数之间的关系。例如，应用程序类发出文件打开命令，假设打开文件对应的菜单资源</a:t>
            </a:r>
            <a:r>
              <a:rPr lang="en-US" altLang="zh-CN">
                <a:ea typeface="方正楷体简体" pitchFamily="2" charset="-122"/>
              </a:rPr>
              <a:t>ID</a:t>
            </a:r>
            <a:r>
              <a:rPr lang="zh-CN" altLang="en-US">
                <a:ea typeface="方正楷体简体" pitchFamily="2" charset="-122"/>
              </a:rPr>
              <a:t>为</a:t>
            </a:r>
            <a:r>
              <a:rPr lang="en-US" altLang="zh-CN">
                <a:ea typeface="方正楷体简体" pitchFamily="2" charset="-122"/>
              </a:rPr>
              <a:t>ID_FILE_IPEN</a:t>
            </a:r>
            <a:r>
              <a:rPr lang="zh-CN" altLang="en-US">
                <a:ea typeface="方正楷体简体" pitchFamily="2" charset="-122"/>
              </a:rPr>
              <a:t>，则其命令消息如下：</a:t>
            </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221163"/>
            <a:ext cx="3671887"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13.4.1  </a:t>
            </a:r>
            <a:r>
              <a:rPr lang="zh-CN" altLang="en-US">
                <a:latin typeface="方正大标宋简体" pitchFamily="2" charset="-122"/>
                <a:ea typeface="方正大标宋简体" pitchFamily="2" charset="-122"/>
              </a:rPr>
              <a:t>启用用户界面线程</a:t>
            </a:r>
          </a:p>
        </p:txBody>
      </p:sp>
      <p:sp>
        <p:nvSpPr>
          <p:cNvPr id="360451" name="Rectangle 3"/>
          <p:cNvSpPr>
            <a:spLocks noGrp="1" noChangeArrowheads="1"/>
          </p:cNvSpPr>
          <p:nvPr>
            <p:ph type="body" idx="1"/>
          </p:nvPr>
        </p:nvSpPr>
        <p:spPr/>
        <p:txBody>
          <a:bodyPr/>
          <a:lstStyle/>
          <a:p>
            <a:pPr eaLnBrk="1" hangingPunct="1"/>
            <a:r>
              <a:rPr lang="zh-CN" altLang="en-US">
                <a:ea typeface="方正楷体简体" pitchFamily="2" charset="-122"/>
              </a:rPr>
              <a:t>当启用用户界面线程时，调用</a:t>
            </a:r>
            <a:r>
              <a:rPr lang="en-US" altLang="zh-CN">
                <a:ea typeface="方正楷体简体" pitchFamily="2" charset="-122"/>
              </a:rPr>
              <a:t>AfxBeginThread()</a:t>
            </a:r>
            <a:r>
              <a:rPr lang="zh-CN" altLang="en-US">
                <a:ea typeface="方正楷体简体" pitchFamily="2" charset="-122"/>
              </a:rPr>
              <a:t>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pThreadClass</a:t>
            </a:r>
            <a:r>
              <a:rPr lang="zh-CN" altLang="en-US">
                <a:ea typeface="方正楷体简体" pitchFamily="2" charset="-122"/>
              </a:rPr>
              <a:t>：表示用户界面线程对象运程时类结构指针。</a:t>
            </a:r>
          </a:p>
          <a:p>
            <a:pPr eaLnBrk="1" hangingPunct="1"/>
            <a:r>
              <a:rPr lang="en-US" altLang="zh-CN">
                <a:ea typeface="方正楷体简体" pitchFamily="2" charset="-122"/>
              </a:rPr>
              <a:t>pParam</a:t>
            </a:r>
            <a:r>
              <a:rPr lang="zh-CN" altLang="en-US">
                <a:ea typeface="方正楷体简体" pitchFamily="2" charset="-122"/>
              </a:rPr>
              <a:t>：表示传递给控制函数的参数。</a:t>
            </a:r>
          </a:p>
          <a:p>
            <a:pPr eaLnBrk="1" hangingPunct="1"/>
            <a:r>
              <a:rPr lang="en-US" altLang="zh-CN">
                <a:ea typeface="方正楷体简体" pitchFamily="2" charset="-122"/>
              </a:rPr>
              <a:t>nPriority</a:t>
            </a:r>
            <a:r>
              <a:rPr lang="zh-CN" altLang="en-US">
                <a:ea typeface="方正楷体简体" pitchFamily="2" charset="-122"/>
              </a:rPr>
              <a:t>：表示线程的优先级。</a:t>
            </a:r>
          </a:p>
          <a:p>
            <a:pPr eaLnBrk="1" hangingPunct="1"/>
            <a:r>
              <a:rPr lang="en-US" altLang="zh-CN">
                <a:ea typeface="方正楷体简体" pitchFamily="2" charset="-122"/>
              </a:rPr>
              <a:t>nStackSize</a:t>
            </a:r>
            <a:r>
              <a:rPr lang="zh-CN" altLang="en-US">
                <a:ea typeface="方正楷体简体" pitchFamily="2" charset="-122"/>
              </a:rPr>
              <a:t>：表示线程堆栈的大小。</a:t>
            </a:r>
          </a:p>
          <a:p>
            <a:pPr eaLnBrk="1" hangingPunct="1"/>
            <a:r>
              <a:rPr lang="en-US" altLang="zh-CN">
                <a:ea typeface="方正楷体简体" pitchFamily="2" charset="-122"/>
              </a:rPr>
              <a:t>dwCreateFlags</a:t>
            </a:r>
            <a:r>
              <a:rPr lang="zh-CN" altLang="en-US">
                <a:ea typeface="方正楷体简体" pitchFamily="2" charset="-122"/>
              </a:rPr>
              <a:t>：表示线程创建的标志。</a:t>
            </a:r>
          </a:p>
          <a:p>
            <a:pPr eaLnBrk="1" hangingPunct="1"/>
            <a:r>
              <a:rPr lang="en-US" altLang="zh-CN">
                <a:ea typeface="方正楷体简体" pitchFamily="2" charset="-122"/>
              </a:rPr>
              <a:t>lpSecurityAttrs</a:t>
            </a:r>
            <a:r>
              <a:rPr lang="zh-CN" altLang="en-US">
                <a:ea typeface="方正楷体简体" pitchFamily="2" charset="-122"/>
              </a:rPr>
              <a:t>：表示安全属性（</a:t>
            </a:r>
            <a:r>
              <a:rPr lang="en-US" altLang="zh-CN">
                <a:ea typeface="方正楷体简体" pitchFamily="2" charset="-122"/>
              </a:rPr>
              <a:t>SECURITY_ATTRIBUTES</a:t>
            </a:r>
            <a:r>
              <a:rPr lang="zh-CN" altLang="en-US">
                <a:ea typeface="方正楷体简体" pitchFamily="2" charset="-122"/>
              </a:rPr>
              <a:t>）结构指针。</a:t>
            </a:r>
          </a:p>
          <a:p>
            <a:pPr eaLnBrk="1" hangingPunct="1"/>
            <a:endParaRPr lang="en-US" altLang="zh-CN">
              <a:ea typeface="方正楷体简体" pitchFamily="2" charset="-122"/>
            </a:endParaRPr>
          </a:p>
        </p:txBody>
      </p:sp>
      <p:pic>
        <p:nvPicPr>
          <p:cNvPr id="360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3959225"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13.4.1  </a:t>
            </a:r>
            <a:r>
              <a:rPr lang="zh-CN" altLang="en-US">
                <a:latin typeface="方正大标宋简体" pitchFamily="2" charset="-122"/>
                <a:ea typeface="方正大标宋简体" pitchFamily="2" charset="-122"/>
              </a:rPr>
              <a:t>启用用户界面线程</a:t>
            </a:r>
          </a:p>
        </p:txBody>
      </p:sp>
      <p:sp>
        <p:nvSpPr>
          <p:cNvPr id="361475" name="Rectangle 3"/>
          <p:cNvSpPr>
            <a:spLocks noGrp="1" noChangeArrowheads="1"/>
          </p:cNvSpPr>
          <p:nvPr>
            <p:ph type="body" idx="1"/>
          </p:nvPr>
        </p:nvSpPr>
        <p:spPr/>
        <p:txBody>
          <a:bodyPr/>
          <a:lstStyle/>
          <a:p>
            <a:pPr eaLnBrk="1" hangingPunct="1"/>
            <a:r>
              <a:rPr lang="zh-CN" altLang="en-US">
                <a:ea typeface="方正楷体简体" pitchFamily="2" charset="-122"/>
              </a:rPr>
              <a:t>另外，启用用户界面线程还可以先创建一个</a:t>
            </a:r>
            <a:r>
              <a:rPr lang="en-US" altLang="zh-CN">
                <a:ea typeface="方正楷体简体" pitchFamily="2" charset="-122"/>
              </a:rPr>
              <a:t>CWinThread</a:t>
            </a:r>
            <a:r>
              <a:rPr lang="zh-CN" altLang="en-US">
                <a:ea typeface="方正楷体简体" pitchFamily="2" charset="-122"/>
              </a:rPr>
              <a:t>类的对象，然后调用</a:t>
            </a:r>
            <a:r>
              <a:rPr lang="en-US" altLang="zh-CN">
                <a:ea typeface="方正楷体简体" pitchFamily="2" charset="-122"/>
              </a:rPr>
              <a:t>CreateThread()</a:t>
            </a:r>
            <a:r>
              <a:rPr lang="zh-CN" altLang="en-US">
                <a:ea typeface="方正楷体简体" pitchFamily="2" charset="-122"/>
              </a:rPr>
              <a:t>函数。代码如下：</a:t>
            </a:r>
          </a:p>
        </p:txBody>
      </p:sp>
      <p:pic>
        <p:nvPicPr>
          <p:cNvPr id="361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20938"/>
            <a:ext cx="49672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13.4.2  </a:t>
            </a:r>
            <a:r>
              <a:rPr lang="zh-CN" altLang="en-US">
                <a:latin typeface="方正大标宋简体" pitchFamily="2" charset="-122"/>
                <a:ea typeface="方正大标宋简体" pitchFamily="2" charset="-122"/>
              </a:rPr>
              <a:t>启用工作者线程</a:t>
            </a:r>
          </a:p>
        </p:txBody>
      </p:sp>
      <p:sp>
        <p:nvSpPr>
          <p:cNvPr id="362499" name="Rectangle 3"/>
          <p:cNvSpPr>
            <a:spLocks noGrp="1" noChangeArrowheads="1"/>
          </p:cNvSpPr>
          <p:nvPr>
            <p:ph type="body" idx="1"/>
          </p:nvPr>
        </p:nvSpPr>
        <p:spPr/>
        <p:txBody>
          <a:bodyPr/>
          <a:lstStyle/>
          <a:p>
            <a:pPr eaLnBrk="1" hangingPunct="1">
              <a:lnSpc>
                <a:spcPct val="90000"/>
              </a:lnSpc>
            </a:pPr>
            <a:r>
              <a:rPr lang="zh-CN" altLang="en-US" sz="1800">
                <a:ea typeface="方正楷体简体" pitchFamily="2" charset="-122"/>
              </a:rPr>
              <a:t>当启用工作者线程时，调用</a:t>
            </a:r>
            <a:r>
              <a:rPr lang="en-US" altLang="zh-CN" sz="1800">
                <a:ea typeface="方正楷体简体" pitchFamily="2" charset="-122"/>
              </a:rPr>
              <a:t>AfxBeginThread()</a:t>
            </a:r>
            <a:r>
              <a:rPr lang="zh-CN" altLang="en-US" sz="1800">
                <a:ea typeface="方正楷体简体" pitchFamily="2" charset="-122"/>
              </a:rPr>
              <a:t>的原型如下：</a:t>
            </a: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800">
              <a:ea typeface="方正楷体简体" pitchFamily="2" charset="-122"/>
            </a:endParaRPr>
          </a:p>
          <a:p>
            <a:pPr eaLnBrk="1" hangingPunct="1">
              <a:lnSpc>
                <a:spcPct val="90000"/>
              </a:lnSpc>
            </a:pPr>
            <a:endParaRPr lang="zh-CN" altLang="en-US" sz="1600">
              <a:ea typeface="方正楷体简体" pitchFamily="2" charset="-122"/>
            </a:endParaRPr>
          </a:p>
          <a:p>
            <a:pPr eaLnBrk="1" hangingPunct="1">
              <a:lnSpc>
                <a:spcPct val="90000"/>
              </a:lnSpc>
            </a:pPr>
            <a:r>
              <a:rPr lang="en-US" altLang="zh-CN" sz="1600">
                <a:ea typeface="方正楷体简体" pitchFamily="2" charset="-122"/>
              </a:rPr>
              <a:t>pfnThreadProc</a:t>
            </a:r>
            <a:r>
              <a:rPr lang="zh-CN" altLang="en-US" sz="1600">
                <a:ea typeface="方正楷体简体" pitchFamily="2" charset="-122"/>
              </a:rPr>
              <a:t>：表示工作者线程的控制函数指针。</a:t>
            </a:r>
          </a:p>
          <a:p>
            <a:pPr eaLnBrk="1" hangingPunct="1">
              <a:lnSpc>
                <a:spcPct val="90000"/>
              </a:lnSpc>
            </a:pPr>
            <a:r>
              <a:rPr lang="en-US" altLang="zh-CN" sz="1600">
                <a:ea typeface="方正楷体简体" pitchFamily="2" charset="-122"/>
              </a:rPr>
              <a:t>pParam</a:t>
            </a:r>
            <a:r>
              <a:rPr lang="zh-CN" altLang="en-US" sz="1600">
                <a:ea typeface="方正楷体简体" pitchFamily="2" charset="-122"/>
              </a:rPr>
              <a:t>：表示传递给控制函数的参数。</a:t>
            </a:r>
          </a:p>
          <a:p>
            <a:pPr eaLnBrk="1" hangingPunct="1">
              <a:lnSpc>
                <a:spcPct val="90000"/>
              </a:lnSpc>
            </a:pPr>
            <a:r>
              <a:rPr lang="en-US" altLang="zh-CN" sz="1600">
                <a:ea typeface="方正楷体简体" pitchFamily="2" charset="-122"/>
              </a:rPr>
              <a:t>nPriority</a:t>
            </a:r>
            <a:r>
              <a:rPr lang="zh-CN" altLang="en-US" sz="1600">
                <a:ea typeface="方正楷体简体" pitchFamily="2" charset="-122"/>
              </a:rPr>
              <a:t>：表示线程的优先级。</a:t>
            </a:r>
          </a:p>
          <a:p>
            <a:pPr eaLnBrk="1" hangingPunct="1">
              <a:lnSpc>
                <a:spcPct val="90000"/>
              </a:lnSpc>
            </a:pPr>
            <a:r>
              <a:rPr lang="en-US" altLang="zh-CN" sz="1600">
                <a:ea typeface="方正楷体简体" pitchFamily="2" charset="-122"/>
              </a:rPr>
              <a:t>nStackSize</a:t>
            </a:r>
            <a:r>
              <a:rPr lang="zh-CN" altLang="en-US" sz="1600">
                <a:ea typeface="方正楷体简体" pitchFamily="2" charset="-122"/>
              </a:rPr>
              <a:t>：表示线程堆栈的大小。</a:t>
            </a:r>
          </a:p>
          <a:p>
            <a:pPr eaLnBrk="1" hangingPunct="1">
              <a:lnSpc>
                <a:spcPct val="90000"/>
              </a:lnSpc>
            </a:pPr>
            <a:r>
              <a:rPr lang="en-US" altLang="zh-CN" sz="1600">
                <a:ea typeface="方正楷体简体" pitchFamily="2" charset="-122"/>
              </a:rPr>
              <a:t>dwCreateFlags</a:t>
            </a:r>
            <a:r>
              <a:rPr lang="zh-CN" altLang="en-US" sz="1600">
                <a:ea typeface="方正楷体简体" pitchFamily="2" charset="-122"/>
              </a:rPr>
              <a:t>：表示线程创建的标志。</a:t>
            </a:r>
          </a:p>
          <a:p>
            <a:pPr eaLnBrk="1" hangingPunct="1">
              <a:lnSpc>
                <a:spcPct val="90000"/>
              </a:lnSpc>
            </a:pPr>
            <a:r>
              <a:rPr lang="en-US" altLang="zh-CN" sz="1600">
                <a:ea typeface="方正楷体简体" pitchFamily="2" charset="-122"/>
              </a:rPr>
              <a:t>lpSecurityAttrs</a:t>
            </a:r>
            <a:r>
              <a:rPr lang="zh-CN" altLang="en-US" sz="1600">
                <a:ea typeface="方正楷体简体" pitchFamily="2" charset="-122"/>
              </a:rPr>
              <a:t>：表示安全属性（</a:t>
            </a:r>
            <a:r>
              <a:rPr lang="en-US" altLang="zh-CN" sz="1600">
                <a:ea typeface="方正楷体简体" pitchFamily="2" charset="-122"/>
              </a:rPr>
              <a:t>SECURITY_ATTRIBUTES</a:t>
            </a:r>
            <a:r>
              <a:rPr lang="zh-CN" altLang="en-US" sz="1600">
                <a:ea typeface="方正楷体简体" pitchFamily="2" charset="-122"/>
              </a:rPr>
              <a:t>）结构指针。</a:t>
            </a:r>
          </a:p>
          <a:p>
            <a:pPr eaLnBrk="1" hangingPunct="1">
              <a:lnSpc>
                <a:spcPct val="90000"/>
              </a:lnSpc>
            </a:pPr>
            <a:r>
              <a:rPr lang="zh-CN" altLang="en-US" sz="1600">
                <a:ea typeface="方正楷体简体" pitchFamily="2" charset="-122"/>
              </a:rPr>
              <a:t>注意：函数的返回值是一个线程指针。一般情况下，需要保存该指针，以便于以后根据该指针来终止该线程。</a:t>
            </a:r>
          </a:p>
        </p:txBody>
      </p:sp>
      <p:pic>
        <p:nvPicPr>
          <p:cNvPr id="3625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36750"/>
            <a:ext cx="403225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13.4.3  </a:t>
            </a:r>
            <a:r>
              <a:rPr lang="zh-CN" altLang="en-US">
                <a:latin typeface="方正大标宋简体" pitchFamily="2" charset="-122"/>
                <a:ea typeface="方正大标宋简体" pitchFamily="2" charset="-122"/>
              </a:rPr>
              <a:t>用户界面线程</a:t>
            </a:r>
          </a:p>
        </p:txBody>
      </p:sp>
      <p:sp>
        <p:nvSpPr>
          <p:cNvPr id="363523" name="Rectangle 3"/>
          <p:cNvSpPr>
            <a:spLocks noGrp="1" noChangeArrowheads="1"/>
          </p:cNvSpPr>
          <p:nvPr>
            <p:ph type="body" idx="1"/>
          </p:nvPr>
        </p:nvSpPr>
        <p:spPr/>
        <p:txBody>
          <a:bodyPr/>
          <a:lstStyle/>
          <a:p>
            <a:pPr eaLnBrk="1" hangingPunct="1"/>
            <a:r>
              <a:rPr lang="zh-CN" altLang="en-US">
                <a:ea typeface="方正楷体简体" pitchFamily="2" charset="-122"/>
              </a:rPr>
              <a:t>在实际应用过程中，有时需要在线程中创建对话框。此时，可以使用用户界面线程来实现。在</a:t>
            </a:r>
            <a:r>
              <a:rPr lang="en-US" altLang="zh-CN">
                <a:ea typeface="方正楷体简体" pitchFamily="2" charset="-122"/>
              </a:rPr>
              <a:t>MFC</a:t>
            </a:r>
            <a:r>
              <a:rPr lang="zh-CN" altLang="en-US">
                <a:ea typeface="方正楷体简体" pitchFamily="2" charset="-122"/>
              </a:rPr>
              <a:t>中，创建用户界面线程的具体步骤如下：</a:t>
            </a:r>
          </a:p>
          <a:p>
            <a:pPr eaLnBrk="1" hangingPunct="1"/>
            <a:r>
              <a:rPr lang="zh-CN" altLang="en-US">
                <a:ea typeface="方正楷体简体" pitchFamily="2" charset="-122"/>
              </a:rPr>
              <a:t>（</a:t>
            </a:r>
            <a:r>
              <a:rPr lang="en-US" altLang="zh-CN">
                <a:ea typeface="方正楷体简体" pitchFamily="2" charset="-122"/>
              </a:rPr>
              <a:t>1</a:t>
            </a:r>
            <a:r>
              <a:rPr lang="zh-CN" altLang="en-US">
                <a:ea typeface="方正楷体简体" pitchFamily="2" charset="-122"/>
              </a:rPr>
              <a:t>）从</a:t>
            </a:r>
            <a:r>
              <a:rPr lang="en-US" altLang="zh-CN">
                <a:ea typeface="方正楷体简体" pitchFamily="2" charset="-122"/>
              </a:rPr>
              <a:t>CWinThread</a:t>
            </a:r>
            <a:r>
              <a:rPr lang="zh-CN" altLang="en-US">
                <a:ea typeface="方正楷体简体" pitchFamily="2" charset="-122"/>
              </a:rPr>
              <a:t>类派生一个子类。</a:t>
            </a:r>
          </a:p>
          <a:p>
            <a:pPr eaLnBrk="1" hangingPunct="1"/>
            <a:r>
              <a:rPr lang="zh-CN" altLang="en-US">
                <a:ea typeface="方正楷体简体" pitchFamily="2" charset="-122"/>
              </a:rPr>
              <a:t>（</a:t>
            </a:r>
            <a:r>
              <a:rPr lang="en-US" altLang="zh-CN">
                <a:ea typeface="方正楷体简体" pitchFamily="2" charset="-122"/>
              </a:rPr>
              <a:t>2</a:t>
            </a:r>
            <a:r>
              <a:rPr lang="zh-CN" altLang="en-US">
                <a:ea typeface="方正楷体简体" pitchFamily="2" charset="-122"/>
              </a:rPr>
              <a:t>）在子类的</a:t>
            </a:r>
            <a:r>
              <a:rPr lang="en-US" altLang="zh-CN">
                <a:ea typeface="方正楷体简体" pitchFamily="2" charset="-122"/>
              </a:rPr>
              <a:t>InitInstance()</a:t>
            </a:r>
            <a:r>
              <a:rPr lang="zh-CN" altLang="en-US">
                <a:ea typeface="方正楷体简体" pitchFamily="2" charset="-122"/>
              </a:rPr>
              <a:t>函数中设置线程的主窗口。</a:t>
            </a:r>
          </a:p>
          <a:p>
            <a:pPr eaLnBrk="1" hangingPunct="1"/>
            <a:r>
              <a:rPr lang="zh-CN" altLang="en-US">
                <a:ea typeface="方正楷体简体" pitchFamily="2" charset="-122"/>
              </a:rPr>
              <a:t>（</a:t>
            </a:r>
            <a:r>
              <a:rPr lang="en-US" altLang="zh-CN">
                <a:ea typeface="方正楷体简体" pitchFamily="2" charset="-122"/>
              </a:rPr>
              <a:t>3</a:t>
            </a:r>
            <a:r>
              <a:rPr lang="zh-CN" altLang="en-US">
                <a:ea typeface="方正楷体简体" pitchFamily="2" charset="-122"/>
              </a:rPr>
              <a:t>）调用</a:t>
            </a:r>
            <a:r>
              <a:rPr lang="en-US" altLang="zh-CN">
                <a:ea typeface="方正楷体简体" pitchFamily="2" charset="-122"/>
              </a:rPr>
              <a:t>AfxBeginThread()</a:t>
            </a:r>
            <a:r>
              <a:rPr lang="zh-CN" altLang="en-US">
                <a:ea typeface="方正楷体简体" pitchFamily="2" charset="-122"/>
              </a:rPr>
              <a:t>函数创建用户界面线程。</a:t>
            </a:r>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13.4.3  </a:t>
            </a:r>
            <a:r>
              <a:rPr lang="zh-CN" altLang="en-US">
                <a:latin typeface="方正大标宋简体" pitchFamily="2" charset="-122"/>
                <a:ea typeface="方正大标宋简体" pitchFamily="2" charset="-122"/>
              </a:rPr>
              <a:t>用户界面线程</a:t>
            </a:r>
          </a:p>
        </p:txBody>
      </p:sp>
      <p:sp>
        <p:nvSpPr>
          <p:cNvPr id="364547" name="Rectangle 3"/>
          <p:cNvSpPr>
            <a:spLocks noGrp="1" noChangeArrowheads="1"/>
          </p:cNvSpPr>
          <p:nvPr>
            <p:ph type="body" idx="1"/>
          </p:nvPr>
        </p:nvSpPr>
        <p:spPr/>
        <p:txBody>
          <a:bodyPr/>
          <a:lstStyle/>
          <a:p>
            <a:pPr eaLnBrk="1" hangingPunct="1"/>
            <a:r>
              <a:rPr lang="en-US" altLang="zh-CN">
                <a:ea typeface="方正楷体简体" pitchFamily="2" charset="-122"/>
              </a:rPr>
              <a:t>【</a:t>
            </a:r>
            <a:r>
              <a:rPr lang="zh-CN" altLang="en-US">
                <a:ea typeface="方正楷体简体" pitchFamily="2" charset="-122"/>
              </a:rPr>
              <a:t>示例</a:t>
            </a:r>
            <a:r>
              <a:rPr lang="en-US" altLang="zh-CN">
                <a:ea typeface="方正楷体简体" pitchFamily="2" charset="-122"/>
              </a:rPr>
              <a:t>13-1】</a:t>
            </a:r>
            <a:r>
              <a:rPr lang="zh-CN" altLang="en-US">
                <a:ea typeface="方正楷体简体" pitchFamily="2" charset="-122"/>
              </a:rPr>
              <a:t>创建用户界面线程。在一个基于对话框的</a:t>
            </a:r>
            <a:r>
              <a:rPr lang="en-US" altLang="zh-CN">
                <a:ea typeface="方正楷体简体" pitchFamily="2" charset="-122"/>
              </a:rPr>
              <a:t>MFC</a:t>
            </a:r>
            <a:r>
              <a:rPr lang="zh-CN" altLang="en-US">
                <a:ea typeface="方正楷体简体" pitchFamily="2" charset="-122"/>
              </a:rPr>
              <a:t>应用程序中，创建一个用户界面线程用来启动另外一个对话框。</a:t>
            </a:r>
          </a:p>
          <a:p>
            <a:pPr eaLnBrk="1" hangingPunct="1"/>
            <a:r>
              <a:rPr lang="zh-CN" altLang="en-US">
                <a:ea typeface="方正楷体简体" pitchFamily="2" charset="-122"/>
              </a:rPr>
              <a:t>（</a:t>
            </a:r>
            <a:r>
              <a:rPr lang="en-US" altLang="zh-CN">
                <a:ea typeface="方正楷体简体" pitchFamily="2" charset="-122"/>
              </a:rPr>
              <a:t>1</a:t>
            </a:r>
            <a:r>
              <a:rPr lang="zh-CN" altLang="en-US">
                <a:ea typeface="方正楷体简体" pitchFamily="2" charset="-122"/>
              </a:rPr>
              <a:t>）创建一个基于对话框的</a:t>
            </a:r>
            <a:r>
              <a:rPr lang="en-US" altLang="zh-CN">
                <a:ea typeface="方正楷体简体" pitchFamily="2" charset="-122"/>
              </a:rPr>
              <a:t>MFC</a:t>
            </a:r>
            <a:r>
              <a:rPr lang="zh-CN" altLang="en-US">
                <a:ea typeface="方正楷体简体" pitchFamily="2" charset="-122"/>
              </a:rPr>
              <a:t>应用程序</a:t>
            </a:r>
            <a:r>
              <a:rPr lang="en-US" altLang="zh-CN">
                <a:ea typeface="方正楷体简体" pitchFamily="2" charset="-122"/>
              </a:rPr>
              <a:t>sample1301</a:t>
            </a:r>
            <a:r>
              <a:rPr lang="zh-CN" altLang="en-US">
                <a:ea typeface="方正楷体简体" pitchFamily="2" charset="-122"/>
              </a:rPr>
              <a:t>。</a:t>
            </a:r>
          </a:p>
          <a:p>
            <a:pPr eaLnBrk="1" hangingPunct="1"/>
            <a:r>
              <a:rPr lang="zh-CN" altLang="en-US">
                <a:ea typeface="方正楷体简体" pitchFamily="2" charset="-122"/>
              </a:rPr>
              <a:t>（</a:t>
            </a:r>
            <a:r>
              <a:rPr lang="en-US" altLang="zh-CN">
                <a:ea typeface="方正楷体简体" pitchFamily="2" charset="-122"/>
              </a:rPr>
              <a:t>2</a:t>
            </a:r>
            <a:r>
              <a:rPr lang="zh-CN" altLang="en-US">
                <a:ea typeface="方正楷体简体" pitchFamily="2" charset="-122"/>
              </a:rPr>
              <a:t>）设计对话框资源，如下图所示。</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en-US" altLang="zh-CN"/>
          </a:p>
        </p:txBody>
      </p:sp>
      <p:pic>
        <p:nvPicPr>
          <p:cNvPr id="364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213100"/>
            <a:ext cx="27781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13.4.3  </a:t>
            </a:r>
            <a:r>
              <a:rPr lang="zh-CN" altLang="en-US">
                <a:latin typeface="方正大标宋简体" pitchFamily="2" charset="-122"/>
                <a:ea typeface="方正大标宋简体" pitchFamily="2" charset="-122"/>
              </a:rPr>
              <a:t>用户界面线程</a:t>
            </a:r>
          </a:p>
        </p:txBody>
      </p:sp>
      <p:sp>
        <p:nvSpPr>
          <p:cNvPr id="365571"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3</a:t>
            </a:r>
            <a:r>
              <a:rPr lang="zh-CN" altLang="en-US">
                <a:ea typeface="方正楷体简体" pitchFamily="2" charset="-122"/>
              </a:rPr>
              <a:t>）单击</a:t>
            </a:r>
            <a:r>
              <a:rPr lang="en-US" altLang="zh-CN">
                <a:ea typeface="方正楷体简体" pitchFamily="2" charset="-122"/>
              </a:rPr>
              <a:t>【Insert】|【Resource】</a:t>
            </a:r>
            <a:r>
              <a:rPr lang="zh-CN" altLang="en-US">
                <a:ea typeface="方正楷体简体" pitchFamily="2" charset="-122"/>
              </a:rPr>
              <a:t>命令，弹出</a:t>
            </a:r>
            <a:r>
              <a:rPr lang="en-US" altLang="zh-CN">
                <a:ea typeface="方正楷体简体" pitchFamily="2" charset="-122"/>
              </a:rPr>
              <a:t>【Insert Resource】</a:t>
            </a:r>
            <a:r>
              <a:rPr lang="zh-CN" altLang="en-US">
                <a:ea typeface="方正楷体简体" pitchFamily="2" charset="-122"/>
              </a:rPr>
              <a:t>（插入资源）对话框。选择</a:t>
            </a:r>
            <a:r>
              <a:rPr lang="en-US" altLang="zh-CN">
                <a:ea typeface="方正楷体简体" pitchFamily="2" charset="-122"/>
              </a:rPr>
              <a:t>Dialog</a:t>
            </a:r>
            <a:r>
              <a:rPr lang="zh-CN" altLang="en-US">
                <a:ea typeface="方正楷体简体" pitchFamily="2" charset="-122"/>
              </a:rPr>
              <a:t>结点，如左图所示。</a:t>
            </a:r>
          </a:p>
          <a:p>
            <a:pPr eaLnBrk="1" hangingPunct="1"/>
            <a:r>
              <a:rPr lang="zh-CN" altLang="en-US">
                <a:ea typeface="方正楷体简体" pitchFamily="2" charset="-122"/>
              </a:rPr>
              <a:t>（</a:t>
            </a:r>
            <a:r>
              <a:rPr lang="en-US" altLang="zh-CN">
                <a:ea typeface="方正楷体简体" pitchFamily="2" charset="-122"/>
              </a:rPr>
              <a:t>4</a:t>
            </a:r>
            <a:r>
              <a:rPr lang="zh-CN" altLang="en-US">
                <a:ea typeface="方正楷体简体" pitchFamily="2" charset="-122"/>
              </a:rPr>
              <a:t>）设计新插入的对话框资源，如右图所示。</a:t>
            </a:r>
          </a:p>
          <a:p>
            <a:pPr eaLnBrk="1" hangingPunct="1"/>
            <a:endParaRPr lang="zh-CN" altLang="en-US">
              <a:ea typeface="方正楷体简体" pitchFamily="2" charset="-122"/>
            </a:endParaRPr>
          </a:p>
          <a:p>
            <a:pPr eaLnBrk="1" hangingPunct="1"/>
            <a:endParaRPr lang="en-US" altLang="zh-CN"/>
          </a:p>
        </p:txBody>
      </p:sp>
      <p:pic>
        <p:nvPicPr>
          <p:cNvPr id="365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852738"/>
            <a:ext cx="6335713"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13.4.3  </a:t>
            </a:r>
            <a:r>
              <a:rPr lang="zh-CN" altLang="en-US">
                <a:latin typeface="方正大标宋简体" pitchFamily="2" charset="-122"/>
                <a:ea typeface="方正大标宋简体" pitchFamily="2" charset="-122"/>
              </a:rPr>
              <a:t>用户界面线程</a:t>
            </a:r>
          </a:p>
        </p:txBody>
      </p:sp>
      <p:sp>
        <p:nvSpPr>
          <p:cNvPr id="366595"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5</a:t>
            </a:r>
            <a:r>
              <a:rPr lang="zh-CN" altLang="en-US">
                <a:ea typeface="方正楷体简体" pitchFamily="2" charset="-122"/>
              </a:rPr>
              <a:t>）双击新添加的对话框资源，为其添加相应的类</a:t>
            </a:r>
            <a:r>
              <a:rPr lang="en-US" altLang="zh-CN">
                <a:ea typeface="方正楷体简体" pitchFamily="2" charset="-122"/>
              </a:rPr>
              <a:t>CSubDlg</a:t>
            </a:r>
            <a:r>
              <a:rPr lang="zh-CN" altLang="en-US">
                <a:ea typeface="方正楷体简体" pitchFamily="2" charset="-122"/>
              </a:rPr>
              <a:t>，如左图所示。</a:t>
            </a:r>
          </a:p>
          <a:p>
            <a:pPr eaLnBrk="1" hangingPunct="1"/>
            <a:r>
              <a:rPr lang="zh-CN" altLang="en-US">
                <a:ea typeface="方正楷体简体" pitchFamily="2" charset="-122"/>
              </a:rPr>
              <a:t>（</a:t>
            </a:r>
            <a:r>
              <a:rPr lang="en-US" altLang="zh-CN">
                <a:ea typeface="方正楷体简体" pitchFamily="2" charset="-122"/>
              </a:rPr>
              <a:t>6</a:t>
            </a:r>
            <a:r>
              <a:rPr lang="zh-CN" altLang="en-US">
                <a:ea typeface="方正楷体简体" pitchFamily="2" charset="-122"/>
              </a:rPr>
              <a:t>）单击</a:t>
            </a:r>
            <a:r>
              <a:rPr lang="en-US" altLang="zh-CN">
                <a:ea typeface="方正楷体简体" pitchFamily="2" charset="-122"/>
              </a:rPr>
              <a:t>【Insert】|【New Class】</a:t>
            </a:r>
            <a:r>
              <a:rPr lang="zh-CN" altLang="en-US">
                <a:ea typeface="方正楷体简体" pitchFamily="2" charset="-122"/>
              </a:rPr>
              <a:t>命令，弹出</a:t>
            </a:r>
            <a:r>
              <a:rPr lang="en-US" altLang="zh-CN">
                <a:ea typeface="方正楷体简体" pitchFamily="2" charset="-122"/>
              </a:rPr>
              <a:t>【New Class】</a:t>
            </a:r>
            <a:r>
              <a:rPr lang="zh-CN" altLang="en-US">
                <a:ea typeface="方正楷体简体" pitchFamily="2" charset="-122"/>
              </a:rPr>
              <a:t>对话框。添加一个</a:t>
            </a:r>
            <a:r>
              <a:rPr lang="en-US" altLang="zh-CN">
                <a:ea typeface="方正楷体简体" pitchFamily="2" charset="-122"/>
              </a:rPr>
              <a:t>CWinThread</a:t>
            </a:r>
            <a:r>
              <a:rPr lang="zh-CN" altLang="en-US">
                <a:ea typeface="方正楷体简体" pitchFamily="2" charset="-122"/>
              </a:rPr>
              <a:t>类的子类</a:t>
            </a:r>
            <a:r>
              <a:rPr lang="en-US" altLang="zh-CN">
                <a:ea typeface="方正楷体简体" pitchFamily="2" charset="-122"/>
              </a:rPr>
              <a:t>CSubThread</a:t>
            </a:r>
            <a:r>
              <a:rPr lang="zh-CN" altLang="en-US">
                <a:ea typeface="方正楷体简体" pitchFamily="2" charset="-122"/>
              </a:rPr>
              <a:t>，如右图所示。</a:t>
            </a:r>
          </a:p>
        </p:txBody>
      </p:sp>
      <p:pic>
        <p:nvPicPr>
          <p:cNvPr id="3665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141663"/>
            <a:ext cx="648176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13.4.3  </a:t>
            </a:r>
            <a:r>
              <a:rPr lang="zh-CN" altLang="en-US">
                <a:latin typeface="方正大标宋简体" pitchFamily="2" charset="-122"/>
                <a:ea typeface="方正大标宋简体" pitchFamily="2" charset="-122"/>
              </a:rPr>
              <a:t>用户界面线程</a:t>
            </a:r>
          </a:p>
        </p:txBody>
      </p:sp>
      <p:sp>
        <p:nvSpPr>
          <p:cNvPr id="367619" name="Rectangle 3"/>
          <p:cNvSpPr>
            <a:spLocks noGrp="1" noChangeArrowheads="1"/>
          </p:cNvSpPr>
          <p:nvPr>
            <p:ph type="body" idx="1"/>
          </p:nvPr>
        </p:nvSpPr>
        <p:spPr/>
        <p:txBody>
          <a:bodyPr/>
          <a:lstStyle/>
          <a:p>
            <a:pPr eaLnBrk="1" hangingPunct="1">
              <a:lnSpc>
                <a:spcPct val="90000"/>
              </a:lnSpc>
            </a:pPr>
            <a:r>
              <a:rPr lang="zh-CN" altLang="en-US">
                <a:ea typeface="方正楷体简体" pitchFamily="2" charset="-122"/>
              </a:rPr>
              <a:t>（</a:t>
            </a:r>
            <a:r>
              <a:rPr lang="en-US" altLang="zh-CN">
                <a:ea typeface="方正楷体简体" pitchFamily="2" charset="-122"/>
              </a:rPr>
              <a:t>7</a:t>
            </a:r>
            <a:r>
              <a:rPr lang="zh-CN" altLang="en-US">
                <a:ea typeface="方正楷体简体" pitchFamily="2" charset="-122"/>
              </a:rPr>
              <a:t>）添加并修改</a:t>
            </a:r>
            <a:r>
              <a:rPr lang="en-US" altLang="zh-CN">
                <a:ea typeface="方正楷体简体" pitchFamily="2" charset="-122"/>
              </a:rPr>
              <a:t>CSubThread</a:t>
            </a:r>
            <a:r>
              <a:rPr lang="zh-CN" altLang="en-US">
                <a:ea typeface="方正楷体简体" pitchFamily="2" charset="-122"/>
              </a:rPr>
              <a:t>类中的数据成员和成员函数。其中，</a:t>
            </a:r>
            <a:r>
              <a:rPr lang="en-US" altLang="zh-CN">
                <a:ea typeface="方正楷体简体" pitchFamily="2" charset="-122"/>
              </a:rPr>
              <a:t>SubThread.h</a:t>
            </a:r>
            <a:r>
              <a:rPr lang="zh-CN" altLang="en-US">
                <a:ea typeface="方正楷体简体" pitchFamily="2" charset="-122"/>
              </a:rPr>
              <a:t>文件中的代码如下：</a:t>
            </a: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r>
              <a:rPr lang="en-US" altLang="zh-CN">
                <a:ea typeface="方正楷体简体" pitchFamily="2" charset="-122"/>
              </a:rPr>
              <a:t>……</a:t>
            </a:r>
          </a:p>
          <a:p>
            <a:pPr eaLnBrk="1" hangingPunct="1">
              <a:lnSpc>
                <a:spcPct val="90000"/>
              </a:lnSpc>
            </a:pPr>
            <a:r>
              <a:rPr lang="en-US" altLang="zh-CN"/>
              <a:t>SubThread.cpp</a:t>
            </a:r>
            <a:r>
              <a:rPr lang="zh-CN" altLang="en-US"/>
              <a:t>文件中的代码如下：</a:t>
            </a:r>
          </a:p>
          <a:p>
            <a:pPr eaLnBrk="1" hangingPunct="1">
              <a:lnSpc>
                <a:spcPct val="90000"/>
              </a:lnSpc>
            </a:pPr>
            <a:endParaRPr lang="zh-CN" altLang="en-US"/>
          </a:p>
          <a:p>
            <a:pPr eaLnBrk="1" hangingPunct="1">
              <a:lnSpc>
                <a:spcPct val="90000"/>
              </a:lnSpc>
            </a:pPr>
            <a:endParaRPr lang="zh-CN" altLang="en-US"/>
          </a:p>
          <a:p>
            <a:pPr eaLnBrk="1" hangingPunct="1">
              <a:lnSpc>
                <a:spcPct val="90000"/>
              </a:lnSpc>
            </a:pPr>
            <a:endParaRPr lang="zh-CN" altLang="en-US"/>
          </a:p>
          <a:p>
            <a:pPr eaLnBrk="1" hangingPunct="1">
              <a:lnSpc>
                <a:spcPct val="90000"/>
              </a:lnSpc>
            </a:pPr>
            <a:r>
              <a:rPr lang="en-US" altLang="zh-CN"/>
              <a:t>……</a:t>
            </a:r>
            <a:endParaRPr lang="en-US" altLang="zh-CN">
              <a:ea typeface="方正楷体简体" pitchFamily="2" charset="-122"/>
            </a:endParaRPr>
          </a:p>
          <a:p>
            <a:pPr eaLnBrk="1" hangingPunct="1">
              <a:lnSpc>
                <a:spcPct val="90000"/>
              </a:lnSpc>
            </a:pPr>
            <a:endParaRPr lang="en-US" altLang="zh-CN"/>
          </a:p>
        </p:txBody>
      </p:sp>
      <p:pic>
        <p:nvPicPr>
          <p:cNvPr id="3676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349500"/>
            <a:ext cx="381635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76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652963"/>
            <a:ext cx="2376487"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13.4.3  </a:t>
            </a:r>
            <a:r>
              <a:rPr lang="zh-CN" altLang="en-US">
                <a:latin typeface="方正大标宋简体" pitchFamily="2" charset="-122"/>
                <a:ea typeface="方正大标宋简体" pitchFamily="2" charset="-122"/>
              </a:rPr>
              <a:t>用户界面线程</a:t>
            </a:r>
          </a:p>
        </p:txBody>
      </p:sp>
      <p:sp>
        <p:nvSpPr>
          <p:cNvPr id="368643" name="Rectangle 3"/>
          <p:cNvSpPr>
            <a:spLocks noGrp="1" noChangeArrowheads="1"/>
          </p:cNvSpPr>
          <p:nvPr>
            <p:ph type="body" idx="1"/>
          </p:nvPr>
        </p:nvSpPr>
        <p:spPr>
          <a:xfrm>
            <a:off x="395288" y="1268413"/>
            <a:ext cx="8229600" cy="4897437"/>
          </a:xfrm>
        </p:spPr>
        <p:txBody>
          <a:bodyPr/>
          <a:lstStyle/>
          <a:p>
            <a:pPr eaLnBrk="1" hangingPunct="1"/>
            <a:r>
              <a:rPr lang="zh-CN" altLang="en-US">
                <a:ea typeface="方正楷体简体" pitchFamily="2" charset="-122"/>
              </a:rPr>
              <a:t>（</a:t>
            </a:r>
            <a:r>
              <a:rPr lang="en-US" altLang="zh-CN">
                <a:ea typeface="方正楷体简体" pitchFamily="2" charset="-122"/>
              </a:rPr>
              <a:t>8</a:t>
            </a:r>
            <a:r>
              <a:rPr lang="zh-CN" altLang="en-US">
                <a:ea typeface="方正楷体简体" pitchFamily="2" charset="-122"/>
              </a:rPr>
              <a:t>）在对话框类</a:t>
            </a:r>
            <a:r>
              <a:rPr lang="en-US" altLang="zh-CN">
                <a:ea typeface="方正楷体简体" pitchFamily="2" charset="-122"/>
              </a:rPr>
              <a:t>CSample1301Dlg</a:t>
            </a:r>
            <a:r>
              <a:rPr lang="zh-CN" altLang="en-US">
                <a:ea typeface="方正楷体简体" pitchFamily="2" charset="-122"/>
              </a:rPr>
              <a:t>的</a:t>
            </a:r>
            <a:r>
              <a:rPr lang="en-US" altLang="zh-CN">
                <a:ea typeface="方正楷体简体" pitchFamily="2" charset="-122"/>
              </a:rPr>
              <a:t>【</a:t>
            </a:r>
            <a:r>
              <a:rPr lang="zh-CN" altLang="en-US">
                <a:ea typeface="方正楷体简体" pitchFamily="2" charset="-122"/>
              </a:rPr>
              <a:t>创建用户界面线程</a:t>
            </a:r>
            <a:r>
              <a:rPr lang="en-US" altLang="zh-CN">
                <a:ea typeface="方正楷体简体" pitchFamily="2" charset="-122"/>
              </a:rPr>
              <a:t>】</a:t>
            </a:r>
            <a:r>
              <a:rPr lang="zh-CN" altLang="en-US">
                <a:ea typeface="方正楷体简体" pitchFamily="2" charset="-122"/>
              </a:rPr>
              <a:t>按钮中添加如下代码：</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在</a:t>
            </a:r>
            <a:r>
              <a:rPr lang="en-US" altLang="zh-CN">
                <a:ea typeface="方正楷体简体" pitchFamily="2" charset="-122"/>
              </a:rPr>
              <a:t>【</a:t>
            </a:r>
            <a:r>
              <a:rPr lang="zh-CN" altLang="en-US">
                <a:ea typeface="方正楷体简体" pitchFamily="2" charset="-122"/>
              </a:rPr>
              <a:t>取消</a:t>
            </a:r>
            <a:r>
              <a:rPr lang="en-US" altLang="zh-CN">
                <a:ea typeface="方正楷体简体" pitchFamily="2" charset="-122"/>
              </a:rPr>
              <a:t>】</a:t>
            </a:r>
            <a:r>
              <a:rPr lang="zh-CN" altLang="en-US">
                <a:ea typeface="方正楷体简体" pitchFamily="2" charset="-122"/>
              </a:rPr>
              <a:t>按钮中添加如下代码：</a:t>
            </a:r>
          </a:p>
          <a:p>
            <a:pPr eaLnBrk="1" hangingPunct="1"/>
            <a:endParaRPr lang="en-US" altLang="zh-CN">
              <a:ea typeface="方正楷体简体" pitchFamily="2" charset="-122"/>
            </a:endParaRPr>
          </a:p>
        </p:txBody>
      </p:sp>
      <p:pic>
        <p:nvPicPr>
          <p:cNvPr id="3686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16113"/>
            <a:ext cx="7488237"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86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789363"/>
            <a:ext cx="2520950" cy="237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13.4.3  </a:t>
            </a:r>
            <a:r>
              <a:rPr lang="zh-CN" altLang="en-US">
                <a:latin typeface="方正大标宋简体" pitchFamily="2" charset="-122"/>
                <a:ea typeface="方正大标宋简体" pitchFamily="2" charset="-122"/>
              </a:rPr>
              <a:t>用户界面线程</a:t>
            </a:r>
          </a:p>
        </p:txBody>
      </p:sp>
      <p:sp>
        <p:nvSpPr>
          <p:cNvPr id="369667"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9</a:t>
            </a:r>
            <a:r>
              <a:rPr lang="zh-CN" altLang="en-US">
                <a:ea typeface="方正楷体简体" pitchFamily="2" charset="-122"/>
              </a:rPr>
              <a:t>）运行程序</a:t>
            </a:r>
            <a:r>
              <a:rPr lang="en-US" altLang="zh-CN">
                <a:ea typeface="方正楷体简体" pitchFamily="2" charset="-122"/>
              </a:rPr>
              <a:t>sample1301</a:t>
            </a:r>
            <a:r>
              <a:rPr lang="zh-CN" altLang="en-US">
                <a:ea typeface="方正楷体简体" pitchFamily="2" charset="-122"/>
              </a:rPr>
              <a:t>，弹出主对话框。单击</a:t>
            </a:r>
            <a:r>
              <a:rPr lang="en-US" altLang="zh-CN">
                <a:ea typeface="方正楷体简体" pitchFamily="2" charset="-122"/>
              </a:rPr>
              <a:t>【</a:t>
            </a:r>
            <a:r>
              <a:rPr lang="zh-CN" altLang="en-US">
                <a:ea typeface="方正楷体简体" pitchFamily="2" charset="-122"/>
              </a:rPr>
              <a:t>创建用户界面线程</a:t>
            </a:r>
            <a:r>
              <a:rPr lang="en-US" altLang="zh-CN">
                <a:ea typeface="方正楷体简体" pitchFamily="2" charset="-122"/>
              </a:rPr>
              <a:t>】</a:t>
            </a:r>
            <a:r>
              <a:rPr lang="zh-CN" altLang="en-US">
                <a:ea typeface="方正楷体简体" pitchFamily="2" charset="-122"/>
              </a:rPr>
              <a:t>按钮，弹出</a:t>
            </a:r>
            <a:r>
              <a:rPr lang="en-US" altLang="zh-CN">
                <a:ea typeface="方正楷体简体" pitchFamily="2" charset="-122"/>
              </a:rPr>
              <a:t>【</a:t>
            </a:r>
            <a:r>
              <a:rPr lang="zh-CN" altLang="en-US">
                <a:ea typeface="方正楷体简体" pitchFamily="2" charset="-122"/>
              </a:rPr>
              <a:t>用户界面线程</a:t>
            </a:r>
            <a:r>
              <a:rPr lang="en-US" altLang="zh-CN">
                <a:ea typeface="方正楷体简体" pitchFamily="2" charset="-122"/>
              </a:rPr>
              <a:t>】</a:t>
            </a:r>
            <a:r>
              <a:rPr lang="zh-CN" altLang="en-US">
                <a:ea typeface="方正楷体简体" pitchFamily="2" charset="-122"/>
              </a:rPr>
              <a:t>对话框。</a:t>
            </a:r>
          </a:p>
          <a:p>
            <a:pPr eaLnBrk="1" hangingPunct="1"/>
            <a:r>
              <a:rPr lang="zh-CN" altLang="en-US">
                <a:ea typeface="方正楷体简体" pitchFamily="2" charset="-122"/>
              </a:rPr>
              <a:t>当运行程序</a:t>
            </a:r>
            <a:r>
              <a:rPr lang="en-US" altLang="zh-CN">
                <a:ea typeface="方正楷体简体" pitchFamily="2" charset="-122"/>
              </a:rPr>
              <a:t>sample1301</a:t>
            </a:r>
            <a:r>
              <a:rPr lang="zh-CN" altLang="en-US">
                <a:ea typeface="方正楷体简体" pitchFamily="2" charset="-122"/>
              </a:rPr>
              <a:t>的同时，可以打开系统的任务管理器进行查看。当主对话框弹出时，进程中多了一个</a:t>
            </a:r>
            <a:r>
              <a:rPr lang="en-US" altLang="zh-CN">
                <a:ea typeface="方正楷体简体" pitchFamily="2" charset="-122"/>
              </a:rPr>
              <a:t>sample1301.exe</a:t>
            </a:r>
            <a:r>
              <a:rPr lang="zh-CN" altLang="en-US">
                <a:ea typeface="方正楷体简体" pitchFamily="2" charset="-122"/>
              </a:rPr>
              <a:t>进程。当弹出</a:t>
            </a:r>
            <a:r>
              <a:rPr lang="en-US" altLang="zh-CN">
                <a:ea typeface="方正楷体简体" pitchFamily="2" charset="-122"/>
              </a:rPr>
              <a:t>【</a:t>
            </a:r>
            <a:r>
              <a:rPr lang="zh-CN" altLang="en-US">
                <a:ea typeface="方正楷体简体" pitchFamily="2" charset="-122"/>
              </a:rPr>
              <a:t>用户界面线程</a:t>
            </a:r>
            <a:r>
              <a:rPr lang="en-US" altLang="zh-CN">
                <a:ea typeface="方正楷体简体" pitchFamily="2" charset="-122"/>
              </a:rPr>
              <a:t>】</a:t>
            </a:r>
            <a:r>
              <a:rPr lang="zh-CN" altLang="en-US">
                <a:ea typeface="方正楷体简体" pitchFamily="2" charset="-122"/>
              </a:rPr>
              <a:t>对话框时，没有相应的进程出现。从上述内容中可以看出，本例成功地创建了一个用户界面线程。</a:t>
            </a:r>
          </a:p>
          <a:p>
            <a:pPr eaLnBrk="1" hangingPunct="1"/>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a:t>
            </a:r>
            <a:r>
              <a:rPr lang="zh-CN" altLang="en-US">
                <a:latin typeface="方正大标宋简体" pitchFamily="2" charset="-122"/>
                <a:ea typeface="方正大标宋简体" pitchFamily="2" charset="-122"/>
              </a:rPr>
              <a:t>．控件消息</a:t>
            </a:r>
          </a:p>
        </p:txBody>
      </p:sp>
      <p:sp>
        <p:nvSpPr>
          <p:cNvPr id="38915" name="Rectangle 3"/>
          <p:cNvSpPr>
            <a:spLocks noGrp="1" noChangeArrowheads="1"/>
          </p:cNvSpPr>
          <p:nvPr>
            <p:ph type="body" idx="1"/>
          </p:nvPr>
        </p:nvSpPr>
        <p:spPr/>
        <p:txBody>
          <a:bodyPr/>
          <a:lstStyle/>
          <a:p>
            <a:pPr eaLnBrk="1" hangingPunct="1"/>
            <a:r>
              <a:rPr lang="zh-CN" altLang="en-US">
                <a:ea typeface="方正楷体简体" pitchFamily="2" charset="-122"/>
              </a:rPr>
              <a:t>普通的控件都是子窗口，因为其都继承自</a:t>
            </a:r>
            <a:r>
              <a:rPr lang="en-US" altLang="zh-CN">
                <a:ea typeface="方正楷体简体" pitchFamily="2" charset="-122"/>
              </a:rPr>
              <a:t>CWnd</a:t>
            </a:r>
            <a:r>
              <a:rPr lang="zh-CN" altLang="en-US">
                <a:ea typeface="方正楷体简体" pitchFamily="2" charset="-122"/>
              </a:rPr>
              <a:t>。它们通过向其父窗口（一般为对话框）发关消息，响应用户的动作（如移动鼠标，单击等）。控件消息一般是由按钮（</a:t>
            </a:r>
            <a:r>
              <a:rPr lang="en-US" altLang="zh-CN">
                <a:ea typeface="方正楷体简体" pitchFamily="2" charset="-122"/>
              </a:rPr>
              <a:t>BN_</a:t>
            </a:r>
            <a:r>
              <a:rPr lang="zh-CN" altLang="en-US">
                <a:ea typeface="方正楷体简体" pitchFamily="2" charset="-122"/>
              </a:rPr>
              <a:t>）、编辑框</a:t>
            </a:r>
            <a:r>
              <a:rPr lang="en-US" altLang="zh-CN">
                <a:ea typeface="方正楷体简体" pitchFamily="2" charset="-122"/>
              </a:rPr>
              <a:t>(EN_)</a:t>
            </a:r>
            <a:r>
              <a:rPr lang="zh-CN" altLang="en-US">
                <a:ea typeface="方正楷体简体" pitchFamily="2" charset="-122"/>
              </a:rPr>
              <a:t>、下拉列表框（</a:t>
            </a:r>
            <a:r>
              <a:rPr lang="en-US" altLang="zh-CN">
                <a:ea typeface="方正楷体简体" pitchFamily="2" charset="-122"/>
              </a:rPr>
              <a:t>LBN_</a:t>
            </a:r>
            <a:r>
              <a:rPr lang="zh-CN" altLang="en-US">
                <a:ea typeface="方正楷体简体" pitchFamily="2" charset="-122"/>
              </a:rPr>
              <a:t>）和组合框</a:t>
            </a:r>
            <a:r>
              <a:rPr lang="en-US" altLang="zh-CN">
                <a:ea typeface="方正楷体简体" pitchFamily="2" charset="-122"/>
              </a:rPr>
              <a:t>(CBN_)</a:t>
            </a:r>
            <a:r>
              <a:rPr lang="zh-CN" altLang="en-US">
                <a:ea typeface="方正楷体简体" pitchFamily="2" charset="-122"/>
              </a:rPr>
              <a:t>等控件产生的。其消息映射宏是在消息名前加上</a:t>
            </a:r>
            <a:r>
              <a:rPr lang="en-US" altLang="zh-CN">
                <a:ea typeface="方正楷体简体" pitchFamily="2" charset="-122"/>
              </a:rPr>
              <a:t>ON_</a:t>
            </a:r>
            <a:r>
              <a:rPr lang="zh-CN" altLang="en-US">
                <a:ea typeface="方正楷体简体" pitchFamily="2" charset="-122"/>
              </a:rPr>
              <a:t>，例如：</a:t>
            </a:r>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13100"/>
            <a:ext cx="4824412"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13.4.4  </a:t>
            </a:r>
            <a:r>
              <a:rPr lang="zh-CN" altLang="en-US">
                <a:latin typeface="方正大标宋简体" pitchFamily="2" charset="-122"/>
                <a:ea typeface="方正大标宋简体" pitchFamily="2" charset="-122"/>
              </a:rPr>
              <a:t>工作者线程</a:t>
            </a:r>
          </a:p>
        </p:txBody>
      </p:sp>
      <p:sp>
        <p:nvSpPr>
          <p:cNvPr id="370691" name="Rectangle 3"/>
          <p:cNvSpPr>
            <a:spLocks noGrp="1" noChangeArrowheads="1"/>
          </p:cNvSpPr>
          <p:nvPr>
            <p:ph type="body" idx="1"/>
          </p:nvPr>
        </p:nvSpPr>
        <p:spPr/>
        <p:txBody>
          <a:bodyPr/>
          <a:lstStyle/>
          <a:p>
            <a:pPr eaLnBrk="1" hangingPunct="1"/>
            <a:r>
              <a:rPr lang="zh-CN" altLang="en-US" sz="1600">
                <a:ea typeface="方正楷体简体" pitchFamily="2" charset="-122"/>
              </a:rPr>
              <a:t>创建工作者线程不需要使用</a:t>
            </a:r>
            <a:r>
              <a:rPr lang="en-US" altLang="zh-CN" sz="1600">
                <a:ea typeface="方正楷体简体" pitchFamily="2" charset="-122"/>
              </a:rPr>
              <a:t>CWinThread</a:t>
            </a:r>
            <a:r>
              <a:rPr lang="zh-CN" altLang="en-US" sz="1600">
                <a:ea typeface="方正楷体简体" pitchFamily="2" charset="-122"/>
              </a:rPr>
              <a:t>类的派生类，而是需要实现控制函数。在工作者线程的控制函数中，定义了线程的生命周期。当进入控制函数时，线程将被启动。而当退出函数时，线程将被终止。</a:t>
            </a:r>
          </a:p>
          <a:p>
            <a:pPr eaLnBrk="1" hangingPunct="1"/>
            <a:r>
              <a:rPr lang="en-US" altLang="zh-CN" sz="1600">
                <a:ea typeface="方正楷体简体" pitchFamily="2" charset="-122"/>
              </a:rPr>
              <a:t>【</a:t>
            </a:r>
            <a:r>
              <a:rPr lang="zh-CN" altLang="en-US" sz="1600">
                <a:ea typeface="方正楷体简体" pitchFamily="2" charset="-122"/>
              </a:rPr>
              <a:t>示例</a:t>
            </a:r>
            <a:r>
              <a:rPr lang="en-US" altLang="zh-CN" sz="1600">
                <a:ea typeface="方正楷体简体" pitchFamily="2" charset="-122"/>
              </a:rPr>
              <a:t>13-2】</a:t>
            </a:r>
            <a:r>
              <a:rPr lang="zh-CN" altLang="en-US" sz="1600">
                <a:ea typeface="方正楷体简体" pitchFamily="2" charset="-122"/>
              </a:rPr>
              <a:t>创建工作者线程。在一个基于对话框的</a:t>
            </a:r>
            <a:r>
              <a:rPr lang="en-US" altLang="zh-CN" sz="1600">
                <a:ea typeface="方正楷体简体" pitchFamily="2" charset="-122"/>
              </a:rPr>
              <a:t>MFC</a:t>
            </a:r>
            <a:r>
              <a:rPr lang="zh-CN" altLang="en-US" sz="1600">
                <a:ea typeface="方正楷体简体" pitchFamily="2" charset="-122"/>
              </a:rPr>
              <a:t>应用程序中，创建工作者线程，并在对话框进行初始化时启用。</a:t>
            </a:r>
          </a:p>
          <a:p>
            <a:pPr eaLnBrk="1" hangingPunct="1"/>
            <a:r>
              <a:rPr lang="zh-CN" altLang="en-US" sz="1600">
                <a:ea typeface="方正楷体简体" pitchFamily="2" charset="-122"/>
              </a:rPr>
              <a:t>（</a:t>
            </a:r>
            <a:r>
              <a:rPr lang="en-US" altLang="zh-CN" sz="1600">
                <a:ea typeface="方正楷体简体" pitchFamily="2" charset="-122"/>
              </a:rPr>
              <a:t>1</a:t>
            </a:r>
            <a:r>
              <a:rPr lang="zh-CN" altLang="en-US" sz="1600">
                <a:ea typeface="方正楷体简体" pitchFamily="2" charset="-122"/>
              </a:rPr>
              <a:t>）创建一个基于对话框的</a:t>
            </a:r>
            <a:r>
              <a:rPr lang="en-US" altLang="zh-CN" sz="1600">
                <a:ea typeface="方正楷体简体" pitchFamily="2" charset="-122"/>
              </a:rPr>
              <a:t>MFC</a:t>
            </a:r>
            <a:r>
              <a:rPr lang="zh-CN" altLang="en-US" sz="1600">
                <a:ea typeface="方正楷体简体" pitchFamily="2" charset="-122"/>
              </a:rPr>
              <a:t>应用程序</a:t>
            </a:r>
            <a:r>
              <a:rPr lang="en-US" altLang="zh-CN" sz="1600">
                <a:ea typeface="方正楷体简体" pitchFamily="2" charset="-122"/>
              </a:rPr>
              <a:t>sample1302</a:t>
            </a:r>
            <a:r>
              <a:rPr lang="zh-CN" altLang="en-US" sz="1600">
                <a:ea typeface="方正楷体简体" pitchFamily="2" charset="-122"/>
              </a:rPr>
              <a:t>。</a:t>
            </a:r>
          </a:p>
          <a:p>
            <a:pPr eaLnBrk="1" hangingPunct="1"/>
            <a:r>
              <a:rPr lang="zh-CN" altLang="en-US" sz="1600">
                <a:ea typeface="方正楷体简体" pitchFamily="2" charset="-122"/>
              </a:rPr>
              <a:t>（</a:t>
            </a:r>
            <a:r>
              <a:rPr lang="en-US" altLang="zh-CN" sz="1600">
                <a:ea typeface="方正楷体简体" pitchFamily="2" charset="-122"/>
              </a:rPr>
              <a:t>2</a:t>
            </a:r>
            <a:r>
              <a:rPr lang="zh-CN" altLang="en-US" sz="1600">
                <a:ea typeface="方正楷体简体" pitchFamily="2" charset="-122"/>
              </a:rPr>
              <a:t>）设计对话框资源，如下图所示。</a:t>
            </a:r>
          </a:p>
        </p:txBody>
      </p:sp>
      <p:pic>
        <p:nvPicPr>
          <p:cNvPr id="3706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3573463"/>
            <a:ext cx="38163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13.4.4  </a:t>
            </a:r>
            <a:r>
              <a:rPr lang="zh-CN" altLang="en-US">
                <a:latin typeface="方正大标宋简体" pitchFamily="2" charset="-122"/>
                <a:ea typeface="方正大标宋简体" pitchFamily="2" charset="-122"/>
              </a:rPr>
              <a:t>工作者线程</a:t>
            </a:r>
          </a:p>
        </p:txBody>
      </p:sp>
      <p:sp>
        <p:nvSpPr>
          <p:cNvPr id="371715" name="Rectangle 3"/>
          <p:cNvSpPr>
            <a:spLocks noGrp="1" noChangeArrowheads="1"/>
          </p:cNvSpPr>
          <p:nvPr>
            <p:ph type="body" idx="1"/>
          </p:nvPr>
        </p:nvSpPr>
        <p:spPr/>
        <p:txBody>
          <a:bodyPr/>
          <a:lstStyle/>
          <a:p>
            <a:pPr eaLnBrk="1" hangingPunct="1"/>
            <a:r>
              <a:rPr lang="zh-CN" altLang="en-US" sz="1600">
                <a:ea typeface="方正楷体简体" pitchFamily="2" charset="-122"/>
              </a:rPr>
              <a:t>（</a:t>
            </a:r>
            <a:r>
              <a:rPr lang="en-US" altLang="zh-CN" sz="1600">
                <a:ea typeface="方正楷体简体" pitchFamily="2" charset="-122"/>
              </a:rPr>
              <a:t>3</a:t>
            </a:r>
            <a:r>
              <a:rPr lang="zh-CN" altLang="en-US" sz="1600">
                <a:ea typeface="方正楷体简体" pitchFamily="2" charset="-122"/>
              </a:rPr>
              <a:t>）添加成员变量。为两个</a:t>
            </a:r>
            <a:r>
              <a:rPr lang="en-US" altLang="zh-CN" sz="1600">
                <a:ea typeface="方正楷体简体" pitchFamily="2" charset="-122"/>
              </a:rPr>
              <a:t>ListBox</a:t>
            </a:r>
            <a:r>
              <a:rPr lang="zh-CN" altLang="en-US" sz="1600">
                <a:ea typeface="方正楷体简体" pitchFamily="2" charset="-122"/>
              </a:rPr>
              <a:t>控件添加成员变量，分别为</a:t>
            </a:r>
            <a:r>
              <a:rPr lang="en-US" altLang="zh-CN" sz="1600">
                <a:ea typeface="方正楷体简体" pitchFamily="2" charset="-122"/>
              </a:rPr>
              <a:t>m_list1</a:t>
            </a:r>
            <a:r>
              <a:rPr lang="zh-CN" altLang="en-US" sz="1600">
                <a:ea typeface="方正楷体简体" pitchFamily="2" charset="-122"/>
              </a:rPr>
              <a:t>和</a:t>
            </a:r>
            <a:r>
              <a:rPr lang="en-US" altLang="zh-CN" sz="1600">
                <a:ea typeface="方正楷体简体" pitchFamily="2" charset="-122"/>
              </a:rPr>
              <a:t>m_list2</a:t>
            </a:r>
            <a:r>
              <a:rPr lang="zh-CN" altLang="en-US" sz="1600">
                <a:ea typeface="方正楷体简体" pitchFamily="2" charset="-122"/>
              </a:rPr>
              <a:t>。其中，类别为</a:t>
            </a:r>
            <a:r>
              <a:rPr lang="en-US" altLang="zh-CN" sz="1600">
                <a:ea typeface="方正楷体简体" pitchFamily="2" charset="-122"/>
              </a:rPr>
              <a:t>Control</a:t>
            </a:r>
            <a:r>
              <a:rPr lang="zh-CN" altLang="en-US" sz="1600">
                <a:ea typeface="方正楷体简体" pitchFamily="2" charset="-122"/>
              </a:rPr>
              <a:t>，类型为</a:t>
            </a:r>
            <a:r>
              <a:rPr lang="en-US" altLang="zh-CN" sz="1600">
                <a:ea typeface="方正楷体简体" pitchFamily="2" charset="-122"/>
              </a:rPr>
              <a:t>CListBox</a:t>
            </a:r>
            <a:r>
              <a:rPr lang="zh-CN" altLang="en-US" sz="1600">
                <a:ea typeface="方正楷体简体" pitchFamily="2" charset="-122"/>
              </a:rPr>
              <a:t>。</a:t>
            </a:r>
          </a:p>
          <a:p>
            <a:pPr eaLnBrk="1" hangingPunct="1"/>
            <a:r>
              <a:rPr lang="zh-CN" altLang="en-US" sz="1600">
                <a:ea typeface="方正楷体简体" pitchFamily="2" charset="-122"/>
              </a:rPr>
              <a:t>（</a:t>
            </a:r>
            <a:r>
              <a:rPr lang="en-US" altLang="zh-CN" sz="1600">
                <a:ea typeface="方正楷体简体" pitchFamily="2" charset="-122"/>
              </a:rPr>
              <a:t>4</a:t>
            </a:r>
            <a:r>
              <a:rPr lang="zh-CN" altLang="en-US" sz="1600">
                <a:ea typeface="方正楷体简体" pitchFamily="2" charset="-122"/>
              </a:rPr>
              <a:t>）为</a:t>
            </a:r>
            <a:r>
              <a:rPr lang="en-US" altLang="zh-CN" sz="1600">
                <a:ea typeface="方正楷体简体" pitchFamily="2" charset="-122"/>
              </a:rPr>
              <a:t>CSample1302Dlg</a:t>
            </a:r>
            <a:r>
              <a:rPr lang="zh-CN" altLang="en-US" sz="1600">
                <a:ea typeface="方正楷体简体" pitchFamily="2" charset="-122"/>
              </a:rPr>
              <a:t>类添加两个自定义函数，分别如下：</a:t>
            </a: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r>
              <a:rPr lang="zh-CN" altLang="en-US" sz="1600">
                <a:ea typeface="方正楷体简体" pitchFamily="2" charset="-122"/>
              </a:rPr>
              <a:t>（</a:t>
            </a:r>
            <a:r>
              <a:rPr lang="en-US" altLang="zh-CN" sz="1600">
                <a:ea typeface="方正楷体简体" pitchFamily="2" charset="-122"/>
              </a:rPr>
              <a:t>5</a:t>
            </a:r>
            <a:r>
              <a:rPr lang="zh-CN" altLang="en-US" sz="1600">
                <a:ea typeface="方正楷体简体" pitchFamily="2" charset="-122"/>
              </a:rPr>
              <a:t>）为控制函数添加代码。其中，</a:t>
            </a:r>
            <a:r>
              <a:rPr lang="en-US" altLang="zh-CN" sz="1600">
                <a:ea typeface="方正楷体简体" pitchFamily="2" charset="-122"/>
              </a:rPr>
              <a:t>FirstThread()</a:t>
            </a:r>
            <a:r>
              <a:rPr lang="zh-CN" altLang="en-US" sz="1600">
                <a:ea typeface="方正楷体简体" pitchFamily="2" charset="-122"/>
              </a:rPr>
              <a:t>函数中添加的代码如下：</a:t>
            </a: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r>
              <a:rPr lang="en-US" altLang="zh-CN" sz="1600">
                <a:ea typeface="方正楷体简体" pitchFamily="2" charset="-122"/>
              </a:rPr>
              <a:t>……</a:t>
            </a:r>
          </a:p>
          <a:p>
            <a:pPr eaLnBrk="1" hangingPunct="1"/>
            <a:r>
              <a:rPr lang="en-US" altLang="zh-CN" sz="1600">
                <a:ea typeface="方正楷体简体" pitchFamily="2" charset="-122"/>
              </a:rPr>
              <a:t>SecondThread()</a:t>
            </a:r>
            <a:r>
              <a:rPr lang="zh-CN" altLang="en-US" sz="1600">
                <a:ea typeface="方正楷体简体" pitchFamily="2" charset="-122"/>
              </a:rPr>
              <a:t>函数中添加的代码如下：</a:t>
            </a: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r>
              <a:rPr lang="en-US" altLang="zh-CN" sz="1600">
                <a:ea typeface="方正楷体简体" pitchFamily="2" charset="-122"/>
              </a:rPr>
              <a:t>……</a:t>
            </a:r>
            <a:endParaRPr lang="en-US" altLang="zh-CN" sz="1600"/>
          </a:p>
        </p:txBody>
      </p:sp>
      <p:pic>
        <p:nvPicPr>
          <p:cNvPr id="371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92375"/>
            <a:ext cx="42481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17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357563"/>
            <a:ext cx="37719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17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868863"/>
            <a:ext cx="29908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13.4.4  </a:t>
            </a:r>
            <a:r>
              <a:rPr lang="zh-CN" altLang="en-US">
                <a:latin typeface="方正大标宋简体" pitchFamily="2" charset="-122"/>
                <a:ea typeface="方正大标宋简体" pitchFamily="2" charset="-122"/>
              </a:rPr>
              <a:t>工作者线程</a:t>
            </a:r>
          </a:p>
        </p:txBody>
      </p:sp>
      <p:sp>
        <p:nvSpPr>
          <p:cNvPr id="372739"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6</a:t>
            </a:r>
            <a:r>
              <a:rPr lang="zh-CN" altLang="en-US">
                <a:ea typeface="方正楷体简体" pitchFamily="2" charset="-122"/>
              </a:rPr>
              <a:t>）在对话框类</a:t>
            </a:r>
            <a:r>
              <a:rPr lang="en-US" altLang="zh-CN">
                <a:ea typeface="方正楷体简体" pitchFamily="2" charset="-122"/>
              </a:rPr>
              <a:t>CSample1302Dlg</a:t>
            </a:r>
            <a:r>
              <a:rPr lang="zh-CN" altLang="en-US">
                <a:ea typeface="方正楷体简体" pitchFamily="2" charset="-122"/>
              </a:rPr>
              <a:t>的</a:t>
            </a:r>
            <a:r>
              <a:rPr lang="en-US" altLang="zh-CN">
                <a:ea typeface="方正楷体简体" pitchFamily="2" charset="-122"/>
              </a:rPr>
              <a:t>OnInitDialog()</a:t>
            </a:r>
            <a:r>
              <a:rPr lang="zh-CN" altLang="en-US">
                <a:ea typeface="方正楷体简体" pitchFamily="2" charset="-122"/>
              </a:rPr>
              <a:t>函数中添加如下代码：</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a:t>
            </a:r>
            <a:r>
              <a:rPr lang="en-US" altLang="zh-CN">
                <a:ea typeface="方正楷体简体" pitchFamily="2" charset="-122"/>
              </a:rPr>
              <a:t>7</a:t>
            </a:r>
            <a:r>
              <a:rPr lang="zh-CN" altLang="en-US">
                <a:ea typeface="方正楷体简体" pitchFamily="2" charset="-122"/>
              </a:rPr>
              <a:t>）修改</a:t>
            </a:r>
            <a:r>
              <a:rPr lang="en-US" altLang="zh-CN">
                <a:ea typeface="方正楷体简体" pitchFamily="2" charset="-122"/>
              </a:rPr>
              <a:t>Sample1302Dlg.h</a:t>
            </a:r>
            <a:r>
              <a:rPr lang="zh-CN" altLang="en-US">
                <a:ea typeface="方正楷体简体" pitchFamily="2" charset="-122"/>
              </a:rPr>
              <a:t>文件中的函数声明，将线程函数声明为</a:t>
            </a:r>
            <a:r>
              <a:rPr lang="en-US" altLang="zh-CN">
                <a:ea typeface="方正楷体简体" pitchFamily="2" charset="-122"/>
              </a:rPr>
              <a:t>static</a:t>
            </a:r>
            <a:r>
              <a:rPr lang="zh-CN" altLang="en-US">
                <a:ea typeface="方正楷体简体" pitchFamily="2" charset="-122"/>
              </a:rPr>
              <a:t>函数。 </a:t>
            </a:r>
          </a:p>
          <a:p>
            <a:pPr eaLnBrk="1" hangingPunct="1"/>
            <a:endParaRPr lang="en-US" altLang="zh-CN"/>
          </a:p>
        </p:txBody>
      </p:sp>
      <p:pic>
        <p:nvPicPr>
          <p:cNvPr id="372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76475"/>
            <a:ext cx="3960813"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27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724400"/>
            <a:ext cx="360045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13.4.4  </a:t>
            </a:r>
            <a:r>
              <a:rPr lang="zh-CN" altLang="en-US">
                <a:latin typeface="方正大标宋简体" pitchFamily="2" charset="-122"/>
                <a:ea typeface="方正大标宋简体" pitchFamily="2" charset="-122"/>
              </a:rPr>
              <a:t>工作者线程</a:t>
            </a:r>
          </a:p>
        </p:txBody>
      </p:sp>
      <p:sp>
        <p:nvSpPr>
          <p:cNvPr id="373763"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8</a:t>
            </a:r>
            <a:r>
              <a:rPr lang="zh-CN" altLang="en-US">
                <a:ea typeface="方正楷体简体" pitchFamily="2" charset="-122"/>
              </a:rPr>
              <a:t>）运行程序</a:t>
            </a:r>
            <a:r>
              <a:rPr lang="en-US" altLang="zh-CN">
                <a:ea typeface="方正楷体简体" pitchFamily="2" charset="-122"/>
              </a:rPr>
              <a:t>sample1302</a:t>
            </a:r>
            <a:r>
              <a:rPr lang="zh-CN" altLang="en-US">
                <a:ea typeface="方正楷体简体" pitchFamily="2" charset="-122"/>
              </a:rPr>
              <a:t>，结果如图</a:t>
            </a:r>
            <a:r>
              <a:rPr lang="en-US" altLang="zh-CN">
                <a:ea typeface="方正楷体简体" pitchFamily="2" charset="-122"/>
              </a:rPr>
              <a:t>13.8</a:t>
            </a:r>
            <a:r>
              <a:rPr lang="zh-CN" altLang="en-US">
                <a:ea typeface="方正楷体简体" pitchFamily="2" charset="-122"/>
              </a:rPr>
              <a:t>所示。</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注意：如果不按照第（</a:t>
            </a:r>
            <a:r>
              <a:rPr lang="en-US" altLang="zh-CN">
                <a:ea typeface="方正楷体简体" pitchFamily="2" charset="-122"/>
              </a:rPr>
              <a:t>7</a:t>
            </a:r>
            <a:r>
              <a:rPr lang="zh-CN" altLang="en-US">
                <a:ea typeface="方正楷体简体" pitchFamily="2" charset="-122"/>
              </a:rPr>
              <a:t>）步骤对</a:t>
            </a:r>
            <a:r>
              <a:rPr lang="en-US" altLang="zh-CN">
                <a:ea typeface="方正楷体简体" pitchFamily="2" charset="-122"/>
              </a:rPr>
              <a:t>Sample1302Dlg.h</a:t>
            </a:r>
            <a:r>
              <a:rPr lang="zh-CN" altLang="en-US">
                <a:ea typeface="方正楷体简体" pitchFamily="2" charset="-122"/>
              </a:rPr>
              <a:t>文件进行修改，会出现如下错误提示：</a:t>
            </a:r>
          </a:p>
          <a:p>
            <a:pPr eaLnBrk="1" hangingPunct="1"/>
            <a:r>
              <a:rPr lang="en-US" altLang="zh-CN">
                <a:ea typeface="方正楷体简体" pitchFamily="2" charset="-122"/>
              </a:rPr>
              <a:t>'AfxBeginThread' : none of the 2 overloads can convert parameter 1 from type 'unsigned int (void *)'</a:t>
            </a:r>
            <a:r>
              <a:rPr lang="zh-CN" altLang="en-US">
                <a:ea typeface="方正楷体简体" pitchFamily="2" charset="-122"/>
              </a:rPr>
              <a:t>。</a:t>
            </a:r>
            <a:endParaRPr lang="zh-CN" altLang="en-US"/>
          </a:p>
        </p:txBody>
      </p:sp>
      <p:pic>
        <p:nvPicPr>
          <p:cNvPr id="373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989138"/>
            <a:ext cx="37449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13.5  </a:t>
            </a:r>
            <a:r>
              <a:rPr lang="zh-CN" altLang="en-US">
                <a:latin typeface="方正大标宋简体" pitchFamily="2" charset="-122"/>
                <a:ea typeface="方正大标宋简体" pitchFamily="2" charset="-122"/>
              </a:rPr>
              <a:t>线程的终止</a:t>
            </a:r>
          </a:p>
        </p:txBody>
      </p:sp>
      <p:sp>
        <p:nvSpPr>
          <p:cNvPr id="374787" name="Rectangle 3"/>
          <p:cNvSpPr>
            <a:spLocks noGrp="1" noChangeArrowheads="1"/>
          </p:cNvSpPr>
          <p:nvPr>
            <p:ph type="body" idx="1"/>
          </p:nvPr>
        </p:nvSpPr>
        <p:spPr/>
        <p:txBody>
          <a:bodyPr/>
          <a:lstStyle/>
          <a:p>
            <a:pPr eaLnBrk="1" hangingPunct="1"/>
            <a:r>
              <a:rPr lang="zh-CN" altLang="en-US">
                <a:ea typeface="方正楷体简体" pitchFamily="2" charset="-122"/>
              </a:rPr>
              <a:t>当一个线程终止时，关闭该线程所属的所有对象句柄，将该线程对象状态变为有信息号状态，并将该线程对象终止状态</a:t>
            </a:r>
            <a:r>
              <a:rPr lang="en-US" altLang="zh-CN">
                <a:ea typeface="方正楷体简体" pitchFamily="2" charset="-122"/>
              </a:rPr>
              <a:t>STILL_ACTIVE</a:t>
            </a:r>
            <a:r>
              <a:rPr lang="zh-CN" altLang="en-US">
                <a:ea typeface="方正楷体简体" pitchFamily="2" charset="-122"/>
              </a:rPr>
              <a:t>改为退出码。通常情况下，线程终止分为两种：正常终止和异常终止。</a:t>
            </a:r>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13.5.1  </a:t>
            </a:r>
            <a:r>
              <a:rPr lang="zh-CN" altLang="en-US">
                <a:latin typeface="方正大标宋简体" pitchFamily="2" charset="-122"/>
                <a:ea typeface="方正大标宋简体" pitchFamily="2" charset="-122"/>
              </a:rPr>
              <a:t>正常终止线程</a:t>
            </a:r>
          </a:p>
        </p:txBody>
      </p:sp>
      <p:sp>
        <p:nvSpPr>
          <p:cNvPr id="375811" name="Rectangle 3"/>
          <p:cNvSpPr>
            <a:spLocks noGrp="1" noChangeArrowheads="1"/>
          </p:cNvSpPr>
          <p:nvPr>
            <p:ph type="body" idx="1"/>
          </p:nvPr>
        </p:nvSpPr>
        <p:spPr/>
        <p:txBody>
          <a:bodyPr/>
          <a:lstStyle/>
          <a:p>
            <a:pPr eaLnBrk="1" hangingPunct="1"/>
            <a:r>
              <a:rPr lang="zh-CN" altLang="en-US">
                <a:ea typeface="方正楷体简体" pitchFamily="2" charset="-122"/>
              </a:rPr>
              <a:t>对于用户界面线程而言，使其正常终止只需在用户界面线程中调用</a:t>
            </a:r>
            <a:r>
              <a:rPr lang="en-US" altLang="zh-CN">
                <a:ea typeface="方正楷体简体" pitchFamily="2" charset="-122"/>
              </a:rPr>
              <a:t>PostQuitMessage()</a:t>
            </a:r>
            <a:r>
              <a:rPr lang="zh-CN" altLang="en-US">
                <a:ea typeface="方正楷体简体" pitchFamily="2" charset="-122"/>
              </a:rPr>
              <a:t>即可。该函数的原型如下：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nExitCode</a:t>
            </a:r>
            <a:r>
              <a:rPr lang="zh-CN" altLang="en-US">
                <a:ea typeface="方正楷体简体" pitchFamily="2" charset="-122"/>
              </a:rPr>
              <a:t>：表示线程的退出码。</a:t>
            </a:r>
          </a:p>
          <a:p>
            <a:pPr eaLnBrk="1" hangingPunct="1"/>
            <a:r>
              <a:rPr lang="zh-CN" altLang="en-US">
                <a:ea typeface="方正楷体简体" pitchFamily="2" charset="-122"/>
              </a:rPr>
              <a:t>对于工作者线程而言，当控制函数正常执行到函数的结束点（</a:t>
            </a:r>
            <a:r>
              <a:rPr lang="en-US" altLang="zh-CN">
                <a:ea typeface="方正楷体简体" pitchFamily="2" charset="-122"/>
              </a:rPr>
              <a:t>return</a:t>
            </a:r>
            <a:r>
              <a:rPr lang="zh-CN" altLang="en-US">
                <a:ea typeface="方正楷体简体" pitchFamily="2" charset="-122"/>
              </a:rPr>
              <a:t>语句）后，该线程也就正常终止了。另外，用户也可以选择使用</a:t>
            </a:r>
            <a:r>
              <a:rPr lang="en-US" altLang="zh-CN">
                <a:ea typeface="方正楷体简体" pitchFamily="2" charset="-122"/>
              </a:rPr>
              <a:t>AfxEndThread()</a:t>
            </a:r>
            <a:r>
              <a:rPr lang="zh-CN" altLang="en-US">
                <a:ea typeface="方正楷体简体" pitchFamily="2" charset="-122"/>
              </a:rPr>
              <a:t>函数来终止该线程。</a:t>
            </a:r>
            <a:r>
              <a:rPr lang="en-US" altLang="zh-CN">
                <a:ea typeface="方正楷体简体" pitchFamily="2" charset="-122"/>
              </a:rPr>
              <a:t>AfxEndThread()</a:t>
            </a:r>
            <a:r>
              <a:rPr lang="zh-CN" altLang="en-US">
                <a:ea typeface="方正楷体简体" pitchFamily="2" charset="-122"/>
              </a:rPr>
              <a:t>函数的原型如下：</a:t>
            </a:r>
          </a:p>
        </p:txBody>
      </p:sp>
      <p:pic>
        <p:nvPicPr>
          <p:cNvPr id="3758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2159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58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724400"/>
            <a:ext cx="21605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13.5.2  </a:t>
            </a:r>
            <a:r>
              <a:rPr lang="zh-CN" altLang="en-US">
                <a:latin typeface="方正大标宋简体" pitchFamily="2" charset="-122"/>
                <a:ea typeface="方正大标宋简体" pitchFamily="2" charset="-122"/>
              </a:rPr>
              <a:t>异常终止线程</a:t>
            </a:r>
          </a:p>
        </p:txBody>
      </p:sp>
      <p:sp>
        <p:nvSpPr>
          <p:cNvPr id="376835" name="Rectangle 3"/>
          <p:cNvSpPr>
            <a:spLocks noGrp="1" noChangeArrowheads="1"/>
          </p:cNvSpPr>
          <p:nvPr>
            <p:ph type="body" idx="1"/>
          </p:nvPr>
        </p:nvSpPr>
        <p:spPr/>
        <p:txBody>
          <a:bodyPr/>
          <a:lstStyle/>
          <a:p>
            <a:pPr eaLnBrk="1" hangingPunct="1"/>
            <a:r>
              <a:rPr lang="zh-CN" altLang="en-US">
                <a:ea typeface="方正楷体简体" pitchFamily="2" charset="-122"/>
              </a:rPr>
              <a:t>异常终止是指线程内部出现自身无法终止的情况，在其他线程中强行终止该线程。异常终止用于在紧急情况下安全退出控制。如果想要终止线程，可以使用</a:t>
            </a:r>
            <a:r>
              <a:rPr lang="en-US" altLang="zh-CN">
                <a:ea typeface="方正楷体简体" pitchFamily="2" charset="-122"/>
              </a:rPr>
              <a:t>TerminateThread()</a:t>
            </a:r>
            <a:r>
              <a:rPr lang="zh-CN" altLang="en-US">
                <a:ea typeface="方正楷体简体" pitchFamily="2" charset="-122"/>
              </a:rPr>
              <a:t>函数。该函数的原型如下：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hThread</a:t>
            </a:r>
            <a:r>
              <a:rPr lang="zh-CN" altLang="en-US">
                <a:ea typeface="方正楷体简体" pitchFamily="2" charset="-122"/>
              </a:rPr>
              <a:t>：表示将要终止的线程句柄。该参数可以使用创建线程返回时返回的</a:t>
            </a:r>
            <a:r>
              <a:rPr lang="en-US" altLang="zh-CN">
                <a:ea typeface="方正楷体简体" pitchFamily="2" charset="-122"/>
              </a:rPr>
              <a:t>CWinThread</a:t>
            </a:r>
            <a:r>
              <a:rPr lang="zh-CN" altLang="en-US">
                <a:ea typeface="方正楷体简体" pitchFamily="2" charset="-122"/>
              </a:rPr>
              <a:t>从</a:t>
            </a:r>
            <a:r>
              <a:rPr lang="en-US" altLang="zh-CN">
                <a:ea typeface="方正楷体简体" pitchFamily="2" charset="-122"/>
              </a:rPr>
              <a:t>m_hThread</a:t>
            </a:r>
            <a:r>
              <a:rPr lang="zh-CN" altLang="en-US">
                <a:ea typeface="方正楷体简体" pitchFamily="2" charset="-122"/>
              </a:rPr>
              <a:t>成员变量中得到。</a:t>
            </a:r>
          </a:p>
          <a:p>
            <a:pPr eaLnBrk="1" hangingPunct="1"/>
            <a:r>
              <a:rPr lang="en-US" altLang="zh-CN">
                <a:ea typeface="方正楷体简体" pitchFamily="2" charset="-122"/>
              </a:rPr>
              <a:t>dwExitCode</a:t>
            </a:r>
            <a:r>
              <a:rPr lang="zh-CN" altLang="en-US">
                <a:ea typeface="方正楷体简体" pitchFamily="2" charset="-122"/>
              </a:rPr>
              <a:t>：表示线程的退出码。</a:t>
            </a:r>
          </a:p>
        </p:txBody>
      </p:sp>
      <p:pic>
        <p:nvPicPr>
          <p:cNvPr id="376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708275"/>
            <a:ext cx="2447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13.5.3  </a:t>
            </a:r>
            <a:r>
              <a:rPr lang="zh-CN" altLang="en-US">
                <a:latin typeface="方正大标宋简体" pitchFamily="2" charset="-122"/>
                <a:ea typeface="方正大标宋简体" pitchFamily="2" charset="-122"/>
              </a:rPr>
              <a:t>线程的退出码</a:t>
            </a:r>
          </a:p>
        </p:txBody>
      </p:sp>
      <p:sp>
        <p:nvSpPr>
          <p:cNvPr id="377859" name="Rectangle 3"/>
          <p:cNvSpPr>
            <a:spLocks noGrp="1" noChangeArrowheads="1"/>
          </p:cNvSpPr>
          <p:nvPr>
            <p:ph type="body" idx="1"/>
          </p:nvPr>
        </p:nvSpPr>
        <p:spPr/>
        <p:txBody>
          <a:bodyPr/>
          <a:lstStyle/>
          <a:p>
            <a:pPr eaLnBrk="1" hangingPunct="1"/>
            <a:r>
              <a:rPr lang="zh-CN" altLang="en-US">
                <a:ea typeface="方正楷体简体" pitchFamily="2" charset="-122"/>
              </a:rPr>
              <a:t>根据线程的退出码，可以判断线程的执行情况。使用</a:t>
            </a:r>
            <a:r>
              <a:rPr lang="en-US" altLang="zh-CN">
                <a:ea typeface="方正楷体简体" pitchFamily="2" charset="-122"/>
              </a:rPr>
              <a:t>GetExitCode()</a:t>
            </a:r>
            <a:r>
              <a:rPr lang="zh-CN" altLang="en-US">
                <a:ea typeface="方正楷体简体" pitchFamily="2" charset="-122"/>
              </a:rPr>
              <a:t>函数可以获取工作者线程或用户界面线程退出码。该函数的原型如下：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hThread</a:t>
            </a:r>
            <a:r>
              <a:rPr lang="zh-CN" altLang="en-US">
                <a:ea typeface="方正楷体简体" pitchFamily="2" charset="-122"/>
              </a:rPr>
              <a:t>：表示线程句柄。该参数可以使用创建线程返回时返回的</a:t>
            </a:r>
            <a:r>
              <a:rPr lang="en-US" altLang="zh-CN">
                <a:ea typeface="方正楷体简体" pitchFamily="2" charset="-122"/>
              </a:rPr>
              <a:t>CWinThread</a:t>
            </a:r>
            <a:r>
              <a:rPr lang="zh-CN" altLang="en-US">
                <a:ea typeface="方正楷体简体" pitchFamily="2" charset="-122"/>
              </a:rPr>
              <a:t>从</a:t>
            </a:r>
            <a:r>
              <a:rPr lang="en-US" altLang="zh-CN">
                <a:ea typeface="方正楷体简体" pitchFamily="2" charset="-122"/>
              </a:rPr>
              <a:t>m_hThread</a:t>
            </a:r>
            <a:r>
              <a:rPr lang="zh-CN" altLang="en-US">
                <a:ea typeface="方正楷体简体" pitchFamily="2" charset="-122"/>
              </a:rPr>
              <a:t>成员变量中得到。</a:t>
            </a:r>
          </a:p>
          <a:p>
            <a:pPr eaLnBrk="1" hangingPunct="1"/>
            <a:r>
              <a:rPr lang="en-US" altLang="zh-CN">
                <a:ea typeface="方正楷体简体" pitchFamily="2" charset="-122"/>
              </a:rPr>
              <a:t>lpExitCode</a:t>
            </a:r>
            <a:r>
              <a:rPr lang="zh-CN" altLang="en-US">
                <a:ea typeface="方正楷体简体" pitchFamily="2" charset="-122"/>
              </a:rPr>
              <a:t>：表示接收返回的终止状态的地址。</a:t>
            </a:r>
          </a:p>
        </p:txBody>
      </p:sp>
      <p:pic>
        <p:nvPicPr>
          <p:cNvPr id="3778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636838"/>
            <a:ext cx="23764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13.5.3  </a:t>
            </a:r>
            <a:r>
              <a:rPr lang="zh-CN" altLang="en-US">
                <a:latin typeface="方正大标宋简体" pitchFamily="2" charset="-122"/>
                <a:ea typeface="方正大标宋简体" pitchFamily="2" charset="-122"/>
              </a:rPr>
              <a:t>线程的退出码</a:t>
            </a:r>
          </a:p>
        </p:txBody>
      </p:sp>
      <p:sp>
        <p:nvSpPr>
          <p:cNvPr id="378883" name="Rectangle 3"/>
          <p:cNvSpPr>
            <a:spLocks noGrp="1" noChangeArrowheads="1"/>
          </p:cNvSpPr>
          <p:nvPr>
            <p:ph type="body" idx="1"/>
          </p:nvPr>
        </p:nvSpPr>
        <p:spPr/>
        <p:txBody>
          <a:bodyPr/>
          <a:lstStyle/>
          <a:p>
            <a:pPr eaLnBrk="1" hangingPunct="1"/>
            <a:r>
              <a:rPr lang="zh-CN" altLang="en-US">
                <a:ea typeface="方正楷体简体" pitchFamily="2" charset="-122"/>
              </a:rPr>
              <a:t>如果线程没有被终止，则终止状态返回</a:t>
            </a:r>
            <a:r>
              <a:rPr lang="en-US" altLang="zh-CN">
                <a:ea typeface="方正楷体简体" pitchFamily="2" charset="-122"/>
              </a:rPr>
              <a:t>STILL_ACTIVE</a:t>
            </a:r>
            <a:r>
              <a:rPr lang="zh-CN" altLang="en-US">
                <a:ea typeface="方正楷体简体" pitchFamily="2" charset="-122"/>
              </a:rPr>
              <a:t>。如果线程已经被终止，则返回的终止状态可以是以下取值中的一个：</a:t>
            </a:r>
          </a:p>
          <a:p>
            <a:pPr eaLnBrk="1" hangingPunct="1"/>
            <a:r>
              <a:rPr lang="zh-CN" altLang="en-US">
                <a:ea typeface="方正楷体简体" pitchFamily="2" charset="-122"/>
              </a:rPr>
              <a:t>在</a:t>
            </a:r>
            <a:r>
              <a:rPr lang="en-US" altLang="zh-CN">
                <a:ea typeface="方正楷体简体" pitchFamily="2" charset="-122"/>
              </a:rPr>
              <a:t>ExitThread()</a:t>
            </a:r>
            <a:r>
              <a:rPr lang="zh-CN" altLang="en-US">
                <a:ea typeface="方正楷体简体" pitchFamily="2" charset="-122"/>
              </a:rPr>
              <a:t>或</a:t>
            </a:r>
            <a:r>
              <a:rPr lang="en-US" altLang="zh-CN">
                <a:ea typeface="方正楷体简体" pitchFamily="2" charset="-122"/>
              </a:rPr>
              <a:t>TerminateThread()</a:t>
            </a:r>
            <a:r>
              <a:rPr lang="zh-CN" altLang="en-US">
                <a:ea typeface="方正楷体简体" pitchFamily="2" charset="-122"/>
              </a:rPr>
              <a:t>函数中指定的退出值。</a:t>
            </a:r>
          </a:p>
          <a:p>
            <a:pPr eaLnBrk="1" hangingPunct="1"/>
            <a:r>
              <a:rPr lang="zh-CN" altLang="en-US">
                <a:ea typeface="方正楷体简体" pitchFamily="2" charset="-122"/>
              </a:rPr>
              <a:t>在线程函数的</a:t>
            </a:r>
            <a:r>
              <a:rPr lang="en-US" altLang="zh-CN">
                <a:ea typeface="方正楷体简体" pitchFamily="2" charset="-122"/>
              </a:rPr>
              <a:t>return</a:t>
            </a:r>
            <a:r>
              <a:rPr lang="zh-CN" altLang="en-US">
                <a:ea typeface="方正楷体简体" pitchFamily="2" charset="-122"/>
              </a:rPr>
              <a:t>语句中的返回值。</a:t>
            </a:r>
          </a:p>
          <a:p>
            <a:pPr eaLnBrk="1" hangingPunct="1"/>
            <a:r>
              <a:rPr lang="zh-CN" altLang="en-US">
                <a:ea typeface="方正楷体简体" pitchFamily="2" charset="-122"/>
              </a:rPr>
              <a:t>线程所属进程中的退出值。</a:t>
            </a:r>
          </a:p>
          <a:p>
            <a:pPr eaLnBrk="1" hangingPunct="1"/>
            <a:endParaRPr lang="en-US" altLang="zh-CN"/>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13.5.3  </a:t>
            </a:r>
            <a:r>
              <a:rPr lang="zh-CN" altLang="en-US">
                <a:latin typeface="方正大标宋简体" pitchFamily="2" charset="-122"/>
                <a:ea typeface="方正大标宋简体" pitchFamily="2" charset="-122"/>
              </a:rPr>
              <a:t>线程的退出码</a:t>
            </a:r>
          </a:p>
        </p:txBody>
      </p:sp>
      <p:sp>
        <p:nvSpPr>
          <p:cNvPr id="379907" name="Rectangle 3"/>
          <p:cNvSpPr>
            <a:spLocks noGrp="1" noChangeArrowheads="1"/>
          </p:cNvSpPr>
          <p:nvPr>
            <p:ph type="body" idx="1"/>
          </p:nvPr>
        </p:nvSpPr>
        <p:spPr/>
        <p:txBody>
          <a:bodyPr/>
          <a:lstStyle/>
          <a:p>
            <a:pPr eaLnBrk="1" hangingPunct="1"/>
            <a:r>
              <a:rPr lang="zh-CN" altLang="en-US">
                <a:ea typeface="方正楷体简体" pitchFamily="2" charset="-122"/>
              </a:rPr>
              <a:t>想要获取线程的退出码，还要做一些其他工作。一般线程终止后，线程对象将被删除，用户不能获取</a:t>
            </a:r>
            <a:r>
              <a:rPr lang="en-US" altLang="zh-CN">
                <a:ea typeface="方正楷体简体" pitchFamily="2" charset="-122"/>
              </a:rPr>
              <a:t>m_hThread</a:t>
            </a:r>
            <a:r>
              <a:rPr lang="zh-CN" altLang="en-US">
                <a:ea typeface="方正楷体简体" pitchFamily="2" charset="-122"/>
              </a:rPr>
              <a:t>句柄。想要解决这个问题，可以采用以下两个办法。</a:t>
            </a:r>
          </a:p>
          <a:p>
            <a:pPr eaLnBrk="1" hangingPunct="1"/>
            <a:r>
              <a:rPr lang="zh-CN" altLang="en-US">
                <a:ea typeface="方正楷体简体" pitchFamily="2" charset="-122"/>
              </a:rPr>
              <a:t>（</a:t>
            </a:r>
            <a:r>
              <a:rPr lang="en-US" altLang="zh-CN">
                <a:ea typeface="方正楷体简体" pitchFamily="2" charset="-122"/>
              </a:rPr>
              <a:t>1</a:t>
            </a:r>
            <a:r>
              <a:rPr lang="zh-CN" altLang="en-US">
                <a:ea typeface="方正楷体简体" pitchFamily="2" charset="-122"/>
              </a:rPr>
              <a:t>）在创建线程后，设置线程对象的</a:t>
            </a:r>
            <a:r>
              <a:rPr lang="en-US" altLang="zh-CN">
                <a:ea typeface="方正楷体简体" pitchFamily="2" charset="-122"/>
              </a:rPr>
              <a:t>m_bAutoDelete</a:t>
            </a:r>
            <a:r>
              <a:rPr lang="zh-CN" altLang="en-US">
                <a:ea typeface="方正楷体简体" pitchFamily="2" charset="-122"/>
              </a:rPr>
              <a:t>成员变量为</a:t>
            </a:r>
            <a:r>
              <a:rPr lang="en-US" altLang="zh-CN">
                <a:ea typeface="方正楷体简体" pitchFamily="2" charset="-122"/>
              </a:rPr>
              <a:t>FALSE</a:t>
            </a:r>
            <a:r>
              <a:rPr lang="zh-CN" altLang="en-US">
                <a:ea typeface="方正楷体简体" pitchFamily="2" charset="-122"/>
              </a:rPr>
              <a:t>。这样，</a:t>
            </a:r>
            <a:r>
              <a:rPr lang="en-US" altLang="zh-CN">
                <a:ea typeface="方正楷体简体" pitchFamily="2" charset="-122"/>
              </a:rPr>
              <a:t>CWinThread</a:t>
            </a:r>
            <a:r>
              <a:rPr lang="zh-CN" altLang="en-US">
                <a:ea typeface="方正楷体简体" pitchFamily="2" charset="-122"/>
              </a:rPr>
              <a:t>对象在线程终止后仍将存在。在退出应用程序之前，还需要手动添加删除</a:t>
            </a:r>
            <a:r>
              <a:rPr lang="en-US" altLang="zh-CN">
                <a:ea typeface="方正楷体简体" pitchFamily="2" charset="-122"/>
              </a:rPr>
              <a:t>CWinThread</a:t>
            </a:r>
            <a:r>
              <a:rPr lang="zh-CN" altLang="en-US">
                <a:ea typeface="方正楷体简体" pitchFamily="2" charset="-122"/>
              </a:rPr>
              <a:t>线程对象的代码。</a:t>
            </a:r>
          </a:p>
          <a:p>
            <a:pPr eaLnBrk="1" hangingPunct="1"/>
            <a:r>
              <a:rPr lang="zh-CN" altLang="en-US">
                <a:ea typeface="方正楷体简体" pitchFamily="2" charset="-122"/>
              </a:rPr>
              <a:t>（</a:t>
            </a:r>
            <a:r>
              <a:rPr lang="en-US" altLang="zh-CN">
                <a:ea typeface="方正楷体简体" pitchFamily="2" charset="-122"/>
              </a:rPr>
              <a:t>2</a:t>
            </a:r>
            <a:r>
              <a:rPr lang="zh-CN" altLang="en-US">
                <a:ea typeface="方正楷体简体" pitchFamily="2" charset="-122"/>
              </a:rPr>
              <a:t>）单独选择保存线程句柄。在创建线程后，使用</a:t>
            </a:r>
            <a:r>
              <a:rPr lang="en-US" altLang="zh-CN">
                <a:ea typeface="方正楷体简体" pitchFamily="2" charset="-122"/>
              </a:rPr>
              <a:t>Win32</a:t>
            </a:r>
            <a:r>
              <a:rPr lang="zh-CN" altLang="en-US">
                <a:ea typeface="方正楷体简体" pitchFamily="2" charset="-122"/>
              </a:rPr>
              <a:t>函数</a:t>
            </a:r>
            <a:r>
              <a:rPr lang="en-US" altLang="zh-CN">
                <a:ea typeface="方正楷体简体" pitchFamily="2" charset="-122"/>
              </a:rPr>
              <a:t>DuplicateHandle()</a:t>
            </a:r>
            <a:r>
              <a:rPr lang="zh-CN" altLang="en-US">
                <a:ea typeface="方正楷体简体" pitchFamily="2" charset="-122"/>
              </a:rPr>
              <a:t>将</a:t>
            </a:r>
            <a:r>
              <a:rPr lang="en-US" altLang="zh-CN">
                <a:ea typeface="方正楷体简体" pitchFamily="2" charset="-122"/>
              </a:rPr>
              <a:t>m_hThread</a:t>
            </a:r>
            <a:r>
              <a:rPr lang="zh-CN" altLang="en-US">
                <a:ea typeface="方正楷体简体" pitchFamily="2" charset="-122"/>
              </a:rPr>
              <a:t>复制到另一个句柄。这样，尽管对象被自动删除了，但使用复制的句仍然可以获取线程的退出码。</a:t>
            </a:r>
          </a:p>
          <a:p>
            <a:pPr eaLnBrk="1" hangingPunct="1"/>
            <a:r>
              <a:rPr lang="zh-CN" altLang="en-US">
                <a:ea typeface="方正楷体简体" pitchFamily="2" charset="-122"/>
              </a:rPr>
              <a:t>注意：采用第二种方法时，在复制句柄之前，线程不能终止。最安全的方法是在创建线程进使用</a:t>
            </a:r>
            <a:r>
              <a:rPr lang="en-US" altLang="zh-CN">
                <a:ea typeface="方正楷体简体" pitchFamily="2" charset="-122"/>
              </a:rPr>
              <a:t>CREATE_SUSPENDED</a:t>
            </a:r>
            <a:r>
              <a:rPr lang="zh-CN" altLang="en-US">
                <a:ea typeface="方正楷体简体" pitchFamily="2" charset="-122"/>
              </a:rPr>
              <a:t>挂起，复制好后，调用</a:t>
            </a:r>
            <a:r>
              <a:rPr lang="en-US" altLang="zh-CN">
                <a:ea typeface="方正楷体简体" pitchFamily="2" charset="-122"/>
              </a:rPr>
              <a:t>ResumeThread()</a:t>
            </a:r>
            <a:r>
              <a:rPr lang="zh-CN" altLang="en-US">
                <a:ea typeface="方正楷体简体" pitchFamily="2" charset="-122"/>
              </a:rPr>
              <a:t>函数恢复线程的执行。</a:t>
            </a:r>
          </a:p>
          <a:p>
            <a:pPr eaLnBrk="1" hangingPunct="1"/>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spcBef>
                <a:spcPts val="3000"/>
              </a:spcBef>
              <a:spcAft>
                <a:spcPts val="3000"/>
              </a:spcAft>
            </a:pPr>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3</a:t>
            </a:r>
            <a:r>
              <a:rPr lang="zh-CN" altLang="en-US">
                <a:latin typeface="方正大标宋简体" pitchFamily="2" charset="-122"/>
                <a:ea typeface="方正大标宋简体" pitchFamily="2" charset="-122"/>
              </a:rPr>
              <a:t>章  </a:t>
            </a:r>
            <a:r>
              <a:rPr lang="en-US" altLang="zh-CN">
                <a:latin typeface="方正大标宋简体" pitchFamily="2" charset="-122"/>
                <a:ea typeface="方正大标宋简体" pitchFamily="2" charset="-122"/>
              </a:rPr>
              <a:t>C++</a:t>
            </a:r>
            <a:r>
              <a:rPr lang="zh-CN" altLang="en-US">
                <a:latin typeface="方正大标宋简体" pitchFamily="2" charset="-122"/>
                <a:ea typeface="方正大标宋简体" pitchFamily="2" charset="-122"/>
              </a:rPr>
              <a:t>语言基础</a:t>
            </a:r>
          </a:p>
        </p:txBody>
      </p:sp>
      <p:sp>
        <p:nvSpPr>
          <p:cNvPr id="39939" name="Rectangle 3"/>
          <p:cNvSpPr>
            <a:spLocks noGrp="1" noChangeArrowheads="1"/>
          </p:cNvSpPr>
          <p:nvPr>
            <p:ph type="body" idx="1"/>
          </p:nvPr>
        </p:nvSpPr>
        <p:spPr>
          <a:xfrm>
            <a:off x="457200" y="1600200"/>
            <a:ext cx="8229600" cy="3203575"/>
          </a:xfrm>
        </p:spPr>
        <p:txBody>
          <a:bodyPr/>
          <a:lstStyle/>
          <a:p>
            <a:pPr eaLnBrk="1" hangingPunct="1"/>
            <a:r>
              <a:rPr lang="zh-CN" altLang="en-US">
                <a:latin typeface="Times New Roman" panose="02020603050405020304" pitchFamily="18" charset="0"/>
                <a:ea typeface="方正楷体简体" pitchFamily="2" charset="-122"/>
              </a:rPr>
              <a:t>要使用</a:t>
            </a:r>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进行</a:t>
            </a:r>
            <a:r>
              <a:rPr lang="en-US" altLang="zh-CN">
                <a:latin typeface="Times New Roman" panose="02020603050405020304" pitchFamily="18" charset="0"/>
                <a:ea typeface="方正楷体简体" pitchFamily="2" charset="-122"/>
              </a:rPr>
              <a:t>Windows</a:t>
            </a:r>
            <a:r>
              <a:rPr lang="zh-CN" altLang="en-US">
                <a:latin typeface="Times New Roman" panose="02020603050405020304" pitchFamily="18" charset="0"/>
                <a:ea typeface="方正楷体简体" pitchFamily="2" charset="-122"/>
              </a:rPr>
              <a:t>应用程序的开发，就要掌握面向对象的思想和</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语言。本章先讲述一个简单的</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程序，然后根据这个程序，向读者介绍</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中语言基础。</a:t>
            </a:r>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13.6  </a:t>
            </a:r>
            <a:r>
              <a:rPr lang="zh-CN" altLang="en-US">
                <a:latin typeface="方正大标宋简体" pitchFamily="2" charset="-122"/>
                <a:ea typeface="方正大标宋简体" pitchFamily="2" charset="-122"/>
              </a:rPr>
              <a:t>线程的通信</a:t>
            </a:r>
          </a:p>
        </p:txBody>
      </p:sp>
      <p:sp>
        <p:nvSpPr>
          <p:cNvPr id="380931" name="Rectangle 3"/>
          <p:cNvSpPr>
            <a:spLocks noGrp="1" noChangeArrowheads="1"/>
          </p:cNvSpPr>
          <p:nvPr>
            <p:ph type="body" idx="1"/>
          </p:nvPr>
        </p:nvSpPr>
        <p:spPr/>
        <p:txBody>
          <a:bodyPr/>
          <a:lstStyle/>
          <a:p>
            <a:pPr eaLnBrk="1" hangingPunct="1"/>
            <a:r>
              <a:rPr lang="zh-CN" altLang="en-US">
                <a:ea typeface="方正楷体简体" pitchFamily="2" charset="-122"/>
              </a:rPr>
              <a:t>通常情况下，在次线程是为主线程服务的，这就预示着主线程和次线程之间会进行及时的通信。下面对线程间的通信作简单介绍。</a:t>
            </a:r>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13.6.1  </a:t>
            </a:r>
            <a:r>
              <a:rPr lang="zh-CN" altLang="en-US">
                <a:latin typeface="方正大标宋简体" pitchFamily="2" charset="-122"/>
                <a:ea typeface="方正大标宋简体" pitchFamily="2" charset="-122"/>
              </a:rPr>
              <a:t>通信原理</a:t>
            </a:r>
          </a:p>
        </p:txBody>
      </p:sp>
      <p:sp>
        <p:nvSpPr>
          <p:cNvPr id="381955" name="Rectangle 3"/>
          <p:cNvSpPr>
            <a:spLocks noGrp="1" noChangeArrowheads="1"/>
          </p:cNvSpPr>
          <p:nvPr>
            <p:ph type="body" idx="1"/>
          </p:nvPr>
        </p:nvSpPr>
        <p:spPr/>
        <p:txBody>
          <a:bodyPr/>
          <a:lstStyle/>
          <a:p>
            <a:pPr eaLnBrk="1" hangingPunct="1"/>
            <a:r>
              <a:rPr lang="zh-CN" altLang="en-US">
                <a:ea typeface="方正楷体简体" pitchFamily="2" charset="-122"/>
              </a:rPr>
              <a:t>在线程间进行通信的过程中，需要用到以下几个函数。其中，调用</a:t>
            </a:r>
            <a:r>
              <a:rPr lang="en-US" altLang="zh-CN">
                <a:ea typeface="方正楷体简体" pitchFamily="2" charset="-122"/>
              </a:rPr>
              <a:t>PostMessage()</a:t>
            </a:r>
            <a:r>
              <a:rPr lang="zh-CN" altLang="en-US">
                <a:ea typeface="方正楷体简体" pitchFamily="2" charset="-122"/>
              </a:rPr>
              <a:t>函数可以进行线程间的通信。该函数的原型如下：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hWnd</a:t>
            </a:r>
            <a:r>
              <a:rPr lang="zh-CN" altLang="en-US">
                <a:ea typeface="方正楷体简体" pitchFamily="2" charset="-122"/>
              </a:rPr>
              <a:t>：表示消息发送的目的窗口句柄。</a:t>
            </a:r>
          </a:p>
          <a:p>
            <a:pPr eaLnBrk="1" hangingPunct="1"/>
            <a:r>
              <a:rPr lang="en-US" altLang="zh-CN">
                <a:ea typeface="方正楷体简体" pitchFamily="2" charset="-122"/>
              </a:rPr>
              <a:t>Msg</a:t>
            </a:r>
            <a:r>
              <a:rPr lang="zh-CN" altLang="en-US">
                <a:ea typeface="方正楷体简体" pitchFamily="2" charset="-122"/>
              </a:rPr>
              <a:t>：表示将要发送的消息。</a:t>
            </a:r>
          </a:p>
          <a:p>
            <a:pPr eaLnBrk="1" hangingPunct="1"/>
            <a:r>
              <a:rPr lang="en-US" altLang="zh-CN">
                <a:ea typeface="方正楷体简体" pitchFamily="2" charset="-122"/>
              </a:rPr>
              <a:t>wParam</a:t>
            </a:r>
            <a:r>
              <a:rPr lang="zh-CN" altLang="en-US">
                <a:ea typeface="方正楷体简体" pitchFamily="2" charset="-122"/>
              </a:rPr>
              <a:t>：表示消息的第</a:t>
            </a:r>
            <a:r>
              <a:rPr lang="en-US" altLang="zh-CN">
                <a:ea typeface="方正楷体简体" pitchFamily="2" charset="-122"/>
              </a:rPr>
              <a:t>1</a:t>
            </a:r>
            <a:r>
              <a:rPr lang="zh-CN" altLang="en-US">
                <a:ea typeface="方正楷体简体" pitchFamily="2" charset="-122"/>
              </a:rPr>
              <a:t>个参数。</a:t>
            </a:r>
          </a:p>
          <a:p>
            <a:pPr eaLnBrk="1" hangingPunct="1"/>
            <a:r>
              <a:rPr lang="en-US" altLang="zh-CN">
                <a:ea typeface="方正楷体简体" pitchFamily="2" charset="-122"/>
              </a:rPr>
              <a:t>lParam</a:t>
            </a:r>
            <a:r>
              <a:rPr lang="zh-CN" altLang="en-US">
                <a:ea typeface="方正楷体简体" pitchFamily="2" charset="-122"/>
              </a:rPr>
              <a:t>：表示消息的第</a:t>
            </a:r>
            <a:r>
              <a:rPr lang="en-US" altLang="zh-CN">
                <a:ea typeface="方正楷体简体" pitchFamily="2" charset="-122"/>
              </a:rPr>
              <a:t>2</a:t>
            </a:r>
            <a:r>
              <a:rPr lang="zh-CN" altLang="en-US">
                <a:ea typeface="方正楷体简体" pitchFamily="2" charset="-122"/>
              </a:rPr>
              <a:t>个参数。</a:t>
            </a:r>
          </a:p>
        </p:txBody>
      </p:sp>
      <p:pic>
        <p:nvPicPr>
          <p:cNvPr id="3819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349500"/>
            <a:ext cx="244792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13.6.1  </a:t>
            </a:r>
            <a:r>
              <a:rPr lang="zh-CN" altLang="en-US">
                <a:latin typeface="方正大标宋简体" pitchFamily="2" charset="-122"/>
                <a:ea typeface="方正大标宋简体" pitchFamily="2" charset="-122"/>
              </a:rPr>
              <a:t>通信原理</a:t>
            </a:r>
          </a:p>
        </p:txBody>
      </p:sp>
      <p:sp>
        <p:nvSpPr>
          <p:cNvPr id="382979" name="Rectangle 3"/>
          <p:cNvSpPr>
            <a:spLocks noGrp="1" noChangeArrowheads="1"/>
          </p:cNvSpPr>
          <p:nvPr>
            <p:ph type="body" idx="1"/>
          </p:nvPr>
        </p:nvSpPr>
        <p:spPr/>
        <p:txBody>
          <a:bodyPr/>
          <a:lstStyle/>
          <a:p>
            <a:pPr eaLnBrk="1" hangingPunct="1"/>
            <a:r>
              <a:rPr lang="zh-CN" altLang="en-US">
                <a:ea typeface="方正楷体简体" pitchFamily="2" charset="-122"/>
              </a:rPr>
              <a:t>调用</a:t>
            </a:r>
            <a:r>
              <a:rPr lang="en-US" altLang="zh-CN">
                <a:ea typeface="方正楷体简体" pitchFamily="2" charset="-122"/>
              </a:rPr>
              <a:t>PostThreadMessage()</a:t>
            </a:r>
            <a:r>
              <a:rPr lang="zh-CN" altLang="en-US">
                <a:ea typeface="方正楷体简体" pitchFamily="2" charset="-122"/>
              </a:rPr>
              <a:t>函数可以向某个线程发送消息，该函数的原型如下：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idThread</a:t>
            </a:r>
            <a:r>
              <a:rPr lang="zh-CN" altLang="en-US">
                <a:ea typeface="方正楷体简体" pitchFamily="2" charset="-122"/>
              </a:rPr>
              <a:t>：表示线程标识。</a:t>
            </a:r>
          </a:p>
          <a:p>
            <a:pPr eaLnBrk="1" hangingPunct="1"/>
            <a:r>
              <a:rPr lang="en-US" altLang="zh-CN">
                <a:ea typeface="方正楷体简体" pitchFamily="2" charset="-122"/>
              </a:rPr>
              <a:t>Msg</a:t>
            </a:r>
            <a:r>
              <a:rPr lang="zh-CN" altLang="en-US">
                <a:ea typeface="方正楷体简体" pitchFamily="2" charset="-122"/>
              </a:rPr>
              <a:t>：表示将要发送的消息。</a:t>
            </a:r>
          </a:p>
          <a:p>
            <a:pPr eaLnBrk="1" hangingPunct="1"/>
            <a:r>
              <a:rPr lang="en-US" altLang="zh-CN">
                <a:ea typeface="方正楷体简体" pitchFamily="2" charset="-122"/>
              </a:rPr>
              <a:t>wParam</a:t>
            </a:r>
            <a:r>
              <a:rPr lang="zh-CN" altLang="en-US">
                <a:ea typeface="方正楷体简体" pitchFamily="2" charset="-122"/>
              </a:rPr>
              <a:t>：表示消息的第</a:t>
            </a:r>
            <a:r>
              <a:rPr lang="en-US" altLang="zh-CN">
                <a:ea typeface="方正楷体简体" pitchFamily="2" charset="-122"/>
              </a:rPr>
              <a:t>1</a:t>
            </a:r>
            <a:r>
              <a:rPr lang="zh-CN" altLang="en-US">
                <a:ea typeface="方正楷体简体" pitchFamily="2" charset="-122"/>
              </a:rPr>
              <a:t>个参数。</a:t>
            </a:r>
          </a:p>
          <a:p>
            <a:pPr eaLnBrk="1" hangingPunct="1"/>
            <a:r>
              <a:rPr lang="en-US" altLang="zh-CN">
                <a:ea typeface="方正楷体简体" pitchFamily="2" charset="-122"/>
              </a:rPr>
              <a:t>lParam</a:t>
            </a:r>
            <a:r>
              <a:rPr lang="zh-CN" altLang="en-US">
                <a:ea typeface="方正楷体简体" pitchFamily="2" charset="-122"/>
              </a:rPr>
              <a:t>：表示消息的第</a:t>
            </a:r>
            <a:r>
              <a:rPr lang="en-US" altLang="zh-CN">
                <a:ea typeface="方正楷体简体" pitchFamily="2" charset="-122"/>
              </a:rPr>
              <a:t>2</a:t>
            </a:r>
            <a:r>
              <a:rPr lang="zh-CN" altLang="en-US">
                <a:ea typeface="方正楷体简体" pitchFamily="2" charset="-122"/>
              </a:rPr>
              <a:t>个参数。</a:t>
            </a:r>
          </a:p>
          <a:p>
            <a:pPr eaLnBrk="1" hangingPunct="1"/>
            <a:endParaRPr lang="en-US" altLang="zh-CN"/>
          </a:p>
        </p:txBody>
      </p:sp>
      <p:pic>
        <p:nvPicPr>
          <p:cNvPr id="382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76475"/>
            <a:ext cx="2447925"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13.6.1  </a:t>
            </a:r>
            <a:r>
              <a:rPr lang="zh-CN" altLang="en-US">
                <a:latin typeface="方正大标宋简体" pitchFamily="2" charset="-122"/>
                <a:ea typeface="方正大标宋简体" pitchFamily="2" charset="-122"/>
              </a:rPr>
              <a:t>通信原理</a:t>
            </a:r>
          </a:p>
        </p:txBody>
      </p:sp>
      <p:sp>
        <p:nvSpPr>
          <p:cNvPr id="384003" name="Rectangle 3"/>
          <p:cNvSpPr>
            <a:spLocks noGrp="1" noChangeArrowheads="1"/>
          </p:cNvSpPr>
          <p:nvPr>
            <p:ph type="body" idx="1"/>
          </p:nvPr>
        </p:nvSpPr>
        <p:spPr/>
        <p:txBody>
          <a:bodyPr/>
          <a:lstStyle/>
          <a:p>
            <a:pPr eaLnBrk="1" hangingPunct="1"/>
            <a:r>
              <a:rPr lang="zh-CN" altLang="en-US" sz="1800">
                <a:ea typeface="方正楷体简体" pitchFamily="2" charset="-122"/>
              </a:rPr>
              <a:t>如果想要对消息进行外理，用户界面线程和工作者线程的处理方式不同。</a:t>
            </a:r>
          </a:p>
          <a:p>
            <a:pPr eaLnBrk="1" hangingPunct="1"/>
            <a:r>
              <a:rPr lang="zh-CN" altLang="en-US" sz="1800">
                <a:ea typeface="方正楷体简体" pitchFamily="2" charset="-122"/>
              </a:rPr>
              <a:t>在用户界面线程中，有两种方式对消息进行处理。</a:t>
            </a:r>
          </a:p>
          <a:p>
            <a:pPr eaLnBrk="1" hangingPunct="1"/>
            <a:r>
              <a:rPr lang="zh-CN" altLang="en-US" sz="1800">
                <a:ea typeface="方正楷体简体" pitchFamily="2" charset="-122"/>
              </a:rPr>
              <a:t>（</a:t>
            </a:r>
            <a:r>
              <a:rPr lang="en-US" altLang="zh-CN" sz="1800">
                <a:ea typeface="方正楷体简体" pitchFamily="2" charset="-122"/>
              </a:rPr>
              <a:t>1</a:t>
            </a:r>
            <a:r>
              <a:rPr lang="zh-CN" altLang="en-US" sz="1800">
                <a:ea typeface="方正楷体简体" pitchFamily="2" charset="-122"/>
              </a:rPr>
              <a:t>）使用消息映射宏</a:t>
            </a:r>
            <a:r>
              <a:rPr lang="en-US" altLang="zh-CN" sz="1800">
                <a:ea typeface="方正楷体简体" pitchFamily="2" charset="-122"/>
              </a:rPr>
              <a:t>ON_THREAD_MESSAGE</a:t>
            </a:r>
            <a:r>
              <a:rPr lang="zh-CN" altLang="en-US" sz="1800">
                <a:ea typeface="方正楷体简体" pitchFamily="2" charset="-122"/>
              </a:rPr>
              <a:t>。该宏的定义格式如下：</a:t>
            </a:r>
          </a:p>
          <a:p>
            <a:pPr eaLnBrk="1" hangingPunct="1"/>
            <a:endParaRPr lang="zh-CN" altLang="en-US" sz="1800">
              <a:ea typeface="方正楷体简体" pitchFamily="2" charset="-122"/>
            </a:endParaRPr>
          </a:p>
          <a:p>
            <a:pPr eaLnBrk="1" hangingPunct="1"/>
            <a:r>
              <a:rPr lang="en-US" altLang="zh-CN" sz="1800">
                <a:ea typeface="方正楷体简体" pitchFamily="2" charset="-122"/>
              </a:rPr>
              <a:t>message</a:t>
            </a:r>
            <a:r>
              <a:rPr lang="zh-CN" altLang="en-US" sz="1800">
                <a:ea typeface="方正楷体简体" pitchFamily="2" charset="-122"/>
              </a:rPr>
              <a:t>：表示消息标识</a:t>
            </a:r>
            <a:r>
              <a:rPr lang="en-US" altLang="zh-CN" sz="1800">
                <a:ea typeface="方正楷体简体" pitchFamily="2" charset="-122"/>
              </a:rPr>
              <a:t>ID</a:t>
            </a:r>
            <a:r>
              <a:rPr lang="zh-CN" altLang="en-US" sz="1800">
                <a:ea typeface="方正楷体简体" pitchFamily="2" charset="-122"/>
              </a:rPr>
              <a:t>。</a:t>
            </a:r>
          </a:p>
          <a:p>
            <a:pPr eaLnBrk="1" hangingPunct="1"/>
            <a:r>
              <a:rPr lang="en-US" altLang="zh-CN" sz="1800">
                <a:ea typeface="方正楷体简体" pitchFamily="2" charset="-122"/>
              </a:rPr>
              <a:t>memberFxn</a:t>
            </a:r>
            <a:r>
              <a:rPr lang="zh-CN" altLang="en-US" sz="1800">
                <a:ea typeface="方正楷体简体" pitchFamily="2" charset="-122"/>
              </a:rPr>
              <a:t>：表示</a:t>
            </a:r>
            <a:r>
              <a:rPr lang="en-US" altLang="zh-CN" sz="1800">
                <a:ea typeface="方正楷体简体" pitchFamily="2" charset="-122"/>
              </a:rPr>
              <a:t>CWinThread</a:t>
            </a:r>
            <a:r>
              <a:rPr lang="zh-CN" altLang="en-US" sz="1800">
                <a:ea typeface="方正楷体简体" pitchFamily="2" charset="-122"/>
              </a:rPr>
              <a:t>消息处理函数的名称。</a:t>
            </a:r>
          </a:p>
          <a:p>
            <a:pPr eaLnBrk="1" hangingPunct="1"/>
            <a:r>
              <a:rPr lang="zh-CN" altLang="en-US" sz="1800">
                <a:ea typeface="方正楷体简体" pitchFamily="2" charset="-122"/>
              </a:rPr>
              <a:t>（</a:t>
            </a:r>
            <a:r>
              <a:rPr lang="en-US" altLang="zh-CN" sz="1800">
                <a:ea typeface="方正楷体简体" pitchFamily="2" charset="-122"/>
              </a:rPr>
              <a:t>2</a:t>
            </a:r>
            <a:r>
              <a:rPr lang="zh-CN" altLang="en-US" sz="1800">
                <a:ea typeface="方正楷体简体" pitchFamily="2" charset="-122"/>
              </a:rPr>
              <a:t>）使用</a:t>
            </a:r>
            <a:r>
              <a:rPr lang="en-US" altLang="zh-CN" sz="1800">
                <a:ea typeface="方正楷体简体" pitchFamily="2" charset="-122"/>
              </a:rPr>
              <a:t>PreTranslateMessage()</a:t>
            </a:r>
            <a:r>
              <a:rPr lang="zh-CN" altLang="en-US" sz="1800">
                <a:ea typeface="方正楷体简体" pitchFamily="2" charset="-122"/>
              </a:rPr>
              <a:t>函数，直接对消息进行处理。该函数的原型如下：</a:t>
            </a:r>
          </a:p>
          <a:p>
            <a:pPr eaLnBrk="1" hangingPunct="1"/>
            <a:endParaRPr lang="zh-CN" altLang="en-US" sz="1800">
              <a:ea typeface="方正楷体简体" pitchFamily="2" charset="-122"/>
            </a:endParaRPr>
          </a:p>
          <a:p>
            <a:pPr eaLnBrk="1" hangingPunct="1"/>
            <a:endParaRPr lang="zh-CN" altLang="en-US" sz="1800">
              <a:ea typeface="方正楷体简体" pitchFamily="2" charset="-122"/>
            </a:endParaRPr>
          </a:p>
          <a:p>
            <a:pPr eaLnBrk="1" hangingPunct="1"/>
            <a:endParaRPr lang="zh-CN" altLang="en-US" sz="1800">
              <a:ea typeface="方正楷体简体" pitchFamily="2" charset="-122"/>
            </a:endParaRPr>
          </a:p>
          <a:p>
            <a:pPr eaLnBrk="1" hangingPunct="1"/>
            <a:r>
              <a:rPr lang="en-US" altLang="zh-CN" sz="1800">
                <a:ea typeface="方正楷体简体" pitchFamily="2" charset="-122"/>
              </a:rPr>
              <a:t>pMeg</a:t>
            </a:r>
            <a:r>
              <a:rPr lang="zh-CN" altLang="en-US" sz="1800">
                <a:ea typeface="方正楷体简体" pitchFamily="2" charset="-122"/>
              </a:rPr>
              <a:t>：表示包含消息的</a:t>
            </a:r>
            <a:r>
              <a:rPr lang="en-US" altLang="zh-CN" sz="1800">
                <a:ea typeface="方正楷体简体" pitchFamily="2" charset="-122"/>
              </a:rPr>
              <a:t>MSG</a:t>
            </a:r>
            <a:r>
              <a:rPr lang="zh-CN" altLang="en-US" sz="1800">
                <a:ea typeface="方正楷体简体" pitchFamily="2" charset="-122"/>
              </a:rPr>
              <a:t>结构指针。</a:t>
            </a:r>
          </a:p>
          <a:p>
            <a:pPr eaLnBrk="1" hangingPunct="1"/>
            <a:endParaRPr lang="en-US" altLang="zh-CN" sz="1800"/>
          </a:p>
        </p:txBody>
      </p:sp>
      <p:pic>
        <p:nvPicPr>
          <p:cNvPr id="384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636838"/>
            <a:ext cx="4319587"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40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437063"/>
            <a:ext cx="25923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13.6.1  </a:t>
            </a:r>
            <a:r>
              <a:rPr lang="zh-CN" altLang="en-US">
                <a:latin typeface="方正大标宋简体" pitchFamily="2" charset="-122"/>
                <a:ea typeface="方正大标宋简体" pitchFamily="2" charset="-122"/>
              </a:rPr>
              <a:t>通信原理</a:t>
            </a:r>
          </a:p>
        </p:txBody>
      </p:sp>
      <p:sp>
        <p:nvSpPr>
          <p:cNvPr id="385027" name="Rectangle 3"/>
          <p:cNvSpPr>
            <a:spLocks noGrp="1" noChangeArrowheads="1"/>
          </p:cNvSpPr>
          <p:nvPr>
            <p:ph type="body" idx="1"/>
          </p:nvPr>
        </p:nvSpPr>
        <p:spPr/>
        <p:txBody>
          <a:bodyPr/>
          <a:lstStyle/>
          <a:p>
            <a:pPr eaLnBrk="1" hangingPunct="1"/>
            <a:r>
              <a:rPr lang="zh-CN" altLang="en-US">
                <a:ea typeface="方正楷体简体" pitchFamily="2" charset="-122"/>
              </a:rPr>
              <a:t>在工作者线程中，可以使用</a:t>
            </a:r>
            <a:r>
              <a:rPr lang="en-US" altLang="zh-CN">
                <a:ea typeface="方正楷体简体" pitchFamily="2" charset="-122"/>
              </a:rPr>
              <a:t>GetMessage()</a:t>
            </a:r>
            <a:r>
              <a:rPr lang="zh-CN" altLang="en-US">
                <a:ea typeface="方正楷体简体" pitchFamily="2" charset="-122"/>
              </a:rPr>
              <a:t>函数对消息进行处理。该函数的原型如下：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lpMsg</a:t>
            </a:r>
            <a:r>
              <a:rPr lang="zh-CN" altLang="en-US">
                <a:ea typeface="方正楷体简体" pitchFamily="2" charset="-122"/>
              </a:rPr>
              <a:t>：表示消息</a:t>
            </a:r>
            <a:r>
              <a:rPr lang="en-US" altLang="zh-CN">
                <a:ea typeface="方正楷体简体" pitchFamily="2" charset="-122"/>
              </a:rPr>
              <a:t>MSG</a:t>
            </a:r>
            <a:r>
              <a:rPr lang="zh-CN" altLang="en-US">
                <a:ea typeface="方正楷体简体" pitchFamily="2" charset="-122"/>
              </a:rPr>
              <a:t>结构指针。</a:t>
            </a:r>
          </a:p>
          <a:p>
            <a:pPr eaLnBrk="1" hangingPunct="1"/>
            <a:r>
              <a:rPr lang="en-US" altLang="zh-CN">
                <a:ea typeface="方正楷体简体" pitchFamily="2" charset="-122"/>
              </a:rPr>
              <a:t>hWnd</a:t>
            </a:r>
            <a:r>
              <a:rPr lang="zh-CN" altLang="en-US">
                <a:ea typeface="方正楷体简体" pitchFamily="2" charset="-122"/>
              </a:rPr>
              <a:t>：表示窗口句柄。</a:t>
            </a:r>
          </a:p>
          <a:p>
            <a:pPr eaLnBrk="1" hangingPunct="1"/>
            <a:r>
              <a:rPr lang="en-US" altLang="zh-CN">
                <a:ea typeface="方正楷体简体" pitchFamily="2" charset="-122"/>
              </a:rPr>
              <a:t>wMsgFilterMin</a:t>
            </a:r>
            <a:r>
              <a:rPr lang="zh-CN" altLang="en-US">
                <a:ea typeface="方正楷体简体" pitchFamily="2" charset="-122"/>
              </a:rPr>
              <a:t>：表示第</a:t>
            </a:r>
            <a:r>
              <a:rPr lang="en-US" altLang="zh-CN">
                <a:ea typeface="方正楷体简体" pitchFamily="2" charset="-122"/>
              </a:rPr>
              <a:t>1</a:t>
            </a:r>
            <a:r>
              <a:rPr lang="zh-CN" altLang="en-US">
                <a:ea typeface="方正楷体简体" pitchFamily="2" charset="-122"/>
              </a:rPr>
              <a:t>个消息。</a:t>
            </a:r>
          </a:p>
          <a:p>
            <a:pPr eaLnBrk="1" hangingPunct="1"/>
            <a:r>
              <a:rPr lang="en-US" altLang="zh-CN">
                <a:ea typeface="方正楷体简体" pitchFamily="2" charset="-122"/>
              </a:rPr>
              <a:t>wMsgFilterMax</a:t>
            </a:r>
            <a:r>
              <a:rPr lang="zh-CN" altLang="en-US">
                <a:ea typeface="方正楷体简体" pitchFamily="2" charset="-122"/>
              </a:rPr>
              <a:t>：表示最后一个消息。</a:t>
            </a:r>
          </a:p>
          <a:p>
            <a:pPr eaLnBrk="1" hangingPunct="1"/>
            <a:endParaRPr lang="en-US" altLang="zh-CN"/>
          </a:p>
        </p:txBody>
      </p:sp>
      <p:pic>
        <p:nvPicPr>
          <p:cNvPr id="385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2663825"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13.6.2  </a:t>
            </a:r>
            <a:r>
              <a:rPr lang="zh-CN" altLang="en-US">
                <a:latin typeface="方正大标宋简体" pitchFamily="2" charset="-122"/>
                <a:ea typeface="方正大标宋简体" pitchFamily="2" charset="-122"/>
              </a:rPr>
              <a:t>用户界面线程通信</a:t>
            </a:r>
          </a:p>
        </p:txBody>
      </p:sp>
      <p:sp>
        <p:nvSpPr>
          <p:cNvPr id="386051" name="Rectangle 3"/>
          <p:cNvSpPr>
            <a:spLocks noGrp="1" noChangeArrowheads="1"/>
          </p:cNvSpPr>
          <p:nvPr>
            <p:ph type="body" idx="1"/>
          </p:nvPr>
        </p:nvSpPr>
        <p:spPr/>
        <p:txBody>
          <a:bodyPr/>
          <a:lstStyle/>
          <a:p>
            <a:pPr eaLnBrk="1" hangingPunct="1"/>
            <a:r>
              <a:rPr lang="zh-CN" altLang="en-US">
                <a:ea typeface="方正楷体简体" pitchFamily="2" charset="-122"/>
              </a:rPr>
              <a:t>下面通过一个实例来介绍用户界面线程间的通信。</a:t>
            </a:r>
          </a:p>
          <a:p>
            <a:pPr eaLnBrk="1" hangingPunct="1"/>
            <a:r>
              <a:rPr lang="en-US" altLang="zh-CN">
                <a:ea typeface="方正楷体简体" pitchFamily="2" charset="-122"/>
              </a:rPr>
              <a:t>【</a:t>
            </a:r>
            <a:r>
              <a:rPr lang="zh-CN" altLang="en-US">
                <a:ea typeface="方正楷体简体" pitchFamily="2" charset="-122"/>
              </a:rPr>
              <a:t>示例</a:t>
            </a:r>
            <a:r>
              <a:rPr lang="en-US" altLang="zh-CN">
                <a:ea typeface="方正楷体简体" pitchFamily="2" charset="-122"/>
              </a:rPr>
              <a:t>13-3】</a:t>
            </a:r>
            <a:r>
              <a:rPr lang="zh-CN" altLang="en-US">
                <a:ea typeface="方正楷体简体" pitchFamily="2" charset="-122"/>
              </a:rPr>
              <a:t>实现用户界面线程间的通信。</a:t>
            </a:r>
          </a:p>
          <a:p>
            <a:pPr eaLnBrk="1" hangingPunct="1"/>
            <a:r>
              <a:rPr lang="zh-CN" altLang="en-US">
                <a:ea typeface="方正楷体简体" pitchFamily="2" charset="-122"/>
              </a:rPr>
              <a:t>（</a:t>
            </a:r>
            <a:r>
              <a:rPr lang="en-US" altLang="zh-CN">
                <a:ea typeface="方正楷体简体" pitchFamily="2" charset="-122"/>
              </a:rPr>
              <a:t>1</a:t>
            </a:r>
            <a:r>
              <a:rPr lang="zh-CN" altLang="en-US">
                <a:ea typeface="方正楷体简体" pitchFamily="2" charset="-122"/>
              </a:rPr>
              <a:t>）创建一个基于对话框的</a:t>
            </a:r>
            <a:r>
              <a:rPr lang="en-US" altLang="zh-CN">
                <a:ea typeface="方正楷体简体" pitchFamily="2" charset="-122"/>
              </a:rPr>
              <a:t>MFC</a:t>
            </a:r>
            <a:r>
              <a:rPr lang="zh-CN" altLang="en-US">
                <a:ea typeface="方正楷体简体" pitchFamily="2" charset="-122"/>
              </a:rPr>
              <a:t>应用程序</a:t>
            </a:r>
            <a:r>
              <a:rPr lang="en-US" altLang="zh-CN">
                <a:ea typeface="方正楷体简体" pitchFamily="2" charset="-122"/>
              </a:rPr>
              <a:t>sample1303</a:t>
            </a:r>
            <a:r>
              <a:rPr lang="zh-CN" altLang="en-US">
                <a:ea typeface="方正楷体简体" pitchFamily="2" charset="-122"/>
              </a:rPr>
              <a:t>。</a:t>
            </a:r>
          </a:p>
          <a:p>
            <a:pPr eaLnBrk="1" hangingPunct="1"/>
            <a:r>
              <a:rPr lang="zh-CN" altLang="en-US">
                <a:ea typeface="方正楷体简体" pitchFamily="2" charset="-122"/>
              </a:rPr>
              <a:t>（</a:t>
            </a:r>
            <a:r>
              <a:rPr lang="en-US" altLang="zh-CN">
                <a:ea typeface="方正楷体简体" pitchFamily="2" charset="-122"/>
              </a:rPr>
              <a:t>2</a:t>
            </a:r>
            <a:r>
              <a:rPr lang="zh-CN" altLang="en-US">
                <a:ea typeface="方正楷体简体" pitchFamily="2" charset="-122"/>
              </a:rPr>
              <a:t>）设计对话框资源，如下图所示。</a:t>
            </a:r>
          </a:p>
          <a:p>
            <a:pPr eaLnBrk="1" hangingPunct="1"/>
            <a:r>
              <a:rPr lang="zh-CN" altLang="en-US">
                <a:ea typeface="方正楷体简体" pitchFamily="2" charset="-122"/>
              </a:rPr>
              <a:t>（</a:t>
            </a:r>
            <a:r>
              <a:rPr lang="en-US" altLang="zh-CN">
                <a:ea typeface="方正楷体简体" pitchFamily="2" charset="-122"/>
              </a:rPr>
              <a:t>3</a:t>
            </a:r>
            <a:r>
              <a:rPr lang="zh-CN" altLang="en-US">
                <a:ea typeface="方正楷体简体" pitchFamily="2" charset="-122"/>
              </a:rPr>
              <a:t>）添加成员变量。其中，从上到下，各文本框对应的成员变量分别为</a:t>
            </a:r>
            <a:r>
              <a:rPr lang="en-US" altLang="zh-CN">
                <a:ea typeface="方正楷体简体" pitchFamily="2" charset="-122"/>
              </a:rPr>
              <a:t>m_edit1</a:t>
            </a:r>
            <a:r>
              <a:rPr lang="zh-CN" altLang="en-US">
                <a:ea typeface="方正楷体简体" pitchFamily="2" charset="-122"/>
              </a:rPr>
              <a:t>、</a:t>
            </a:r>
            <a:r>
              <a:rPr lang="en-US" altLang="zh-CN">
                <a:ea typeface="方正楷体简体" pitchFamily="2" charset="-122"/>
              </a:rPr>
              <a:t>m_edit2</a:t>
            </a:r>
            <a:r>
              <a:rPr lang="zh-CN" altLang="en-US">
                <a:ea typeface="方正楷体简体" pitchFamily="2" charset="-122"/>
              </a:rPr>
              <a:t>和</a:t>
            </a:r>
            <a:r>
              <a:rPr lang="en-US" altLang="zh-CN">
                <a:ea typeface="方正楷体简体" pitchFamily="2" charset="-122"/>
              </a:rPr>
              <a:t>m_edit3</a:t>
            </a:r>
            <a:r>
              <a:rPr lang="zh-CN" altLang="en-US">
                <a:ea typeface="方正楷体简体" pitchFamily="2" charset="-122"/>
              </a:rPr>
              <a:t>。其中，</a:t>
            </a:r>
            <a:r>
              <a:rPr lang="en-US" altLang="zh-CN">
                <a:ea typeface="方正楷体简体" pitchFamily="2" charset="-122"/>
              </a:rPr>
              <a:t>m_edit1</a:t>
            </a:r>
            <a:r>
              <a:rPr lang="zh-CN" altLang="en-US">
                <a:ea typeface="方正楷体简体" pitchFamily="2" charset="-122"/>
              </a:rPr>
              <a:t>、</a:t>
            </a:r>
            <a:r>
              <a:rPr lang="en-US" altLang="zh-CN">
                <a:ea typeface="方正楷体简体" pitchFamily="2" charset="-122"/>
              </a:rPr>
              <a:t>m_edit2</a:t>
            </a:r>
            <a:r>
              <a:rPr lang="zh-CN" altLang="en-US">
                <a:ea typeface="方正楷体简体" pitchFamily="2" charset="-122"/>
              </a:rPr>
              <a:t>的类别为</a:t>
            </a:r>
            <a:r>
              <a:rPr lang="en-US" altLang="zh-CN">
                <a:ea typeface="方正楷体简体" pitchFamily="2" charset="-122"/>
              </a:rPr>
              <a:t>Value</a:t>
            </a:r>
            <a:r>
              <a:rPr lang="zh-CN" altLang="en-US">
                <a:ea typeface="方正楷体简体" pitchFamily="2" charset="-122"/>
              </a:rPr>
              <a:t>，类型为</a:t>
            </a:r>
            <a:r>
              <a:rPr lang="en-US" altLang="zh-CN">
                <a:ea typeface="方正楷体简体" pitchFamily="2" charset="-122"/>
              </a:rPr>
              <a:t>int</a:t>
            </a:r>
            <a:r>
              <a:rPr lang="zh-CN" altLang="en-US">
                <a:ea typeface="方正楷体简体" pitchFamily="2" charset="-122"/>
              </a:rPr>
              <a:t>。</a:t>
            </a:r>
            <a:r>
              <a:rPr lang="en-US" altLang="zh-CN">
                <a:ea typeface="方正楷体简体" pitchFamily="2" charset="-122"/>
              </a:rPr>
              <a:t>m_edit3</a:t>
            </a:r>
            <a:r>
              <a:rPr lang="zh-CN" altLang="en-US">
                <a:ea typeface="方正楷体简体" pitchFamily="2" charset="-122"/>
              </a:rPr>
              <a:t>的类别为</a:t>
            </a:r>
            <a:r>
              <a:rPr lang="en-US" altLang="zh-CN">
                <a:ea typeface="方正楷体简体" pitchFamily="2" charset="-122"/>
              </a:rPr>
              <a:t>Control</a:t>
            </a:r>
            <a:r>
              <a:rPr lang="zh-CN" altLang="en-US">
                <a:ea typeface="方正楷体简体" pitchFamily="2" charset="-122"/>
              </a:rPr>
              <a:t>，类型为</a:t>
            </a:r>
            <a:r>
              <a:rPr lang="en-US" altLang="zh-CN">
                <a:ea typeface="方正楷体简体" pitchFamily="2" charset="-122"/>
              </a:rPr>
              <a:t>CEdit</a:t>
            </a:r>
            <a:r>
              <a:rPr lang="zh-CN" altLang="en-US">
                <a:ea typeface="方正楷体简体" pitchFamily="2" charset="-122"/>
              </a:rPr>
              <a:t>。</a:t>
            </a:r>
          </a:p>
          <a:p>
            <a:pPr eaLnBrk="1" hangingPunct="1"/>
            <a:endParaRPr lang="en-US" altLang="zh-CN">
              <a:ea typeface="方正楷体简体" pitchFamily="2" charset="-122"/>
            </a:endParaRPr>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13.6.2  </a:t>
            </a:r>
            <a:r>
              <a:rPr lang="zh-CN" altLang="en-US">
                <a:latin typeface="方正大标宋简体" pitchFamily="2" charset="-122"/>
                <a:ea typeface="方正大标宋简体" pitchFamily="2" charset="-122"/>
              </a:rPr>
              <a:t>用户界面线程通信</a:t>
            </a:r>
          </a:p>
        </p:txBody>
      </p:sp>
      <p:sp>
        <p:nvSpPr>
          <p:cNvPr id="387075"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4</a:t>
            </a:r>
            <a:r>
              <a:rPr lang="zh-CN" altLang="en-US">
                <a:ea typeface="方正楷体简体" pitchFamily="2" charset="-122"/>
              </a:rPr>
              <a:t>）添加</a:t>
            </a:r>
            <a:r>
              <a:rPr lang="en-US" altLang="zh-CN">
                <a:ea typeface="方正楷体简体" pitchFamily="2" charset="-122"/>
              </a:rPr>
              <a:t>CWinThread</a:t>
            </a:r>
            <a:r>
              <a:rPr lang="zh-CN" altLang="en-US">
                <a:ea typeface="方正楷体简体" pitchFamily="2" charset="-122"/>
              </a:rPr>
              <a:t>类的派生类。单击</a:t>
            </a:r>
            <a:r>
              <a:rPr lang="en-US" altLang="zh-CN">
                <a:ea typeface="方正楷体简体" pitchFamily="2" charset="-122"/>
              </a:rPr>
              <a:t>【Insert】|【New Class】</a:t>
            </a:r>
            <a:r>
              <a:rPr lang="zh-CN" altLang="en-US">
                <a:ea typeface="方正楷体简体" pitchFamily="2" charset="-122"/>
              </a:rPr>
              <a:t>命令，弹出</a:t>
            </a:r>
            <a:r>
              <a:rPr lang="en-US" altLang="zh-CN">
                <a:ea typeface="方正楷体简体" pitchFamily="2" charset="-122"/>
              </a:rPr>
              <a:t>【New Class】</a:t>
            </a:r>
            <a:r>
              <a:rPr lang="zh-CN" altLang="en-US">
                <a:ea typeface="方正楷体简体" pitchFamily="2" charset="-122"/>
              </a:rPr>
              <a:t>对话框。添加一个</a:t>
            </a:r>
            <a:r>
              <a:rPr lang="en-US" altLang="zh-CN">
                <a:ea typeface="方正楷体简体" pitchFamily="2" charset="-122"/>
              </a:rPr>
              <a:t>CWinThread</a:t>
            </a:r>
            <a:r>
              <a:rPr lang="zh-CN" altLang="en-US">
                <a:ea typeface="方正楷体简体" pitchFamily="2" charset="-122"/>
              </a:rPr>
              <a:t>类的子类</a:t>
            </a:r>
            <a:r>
              <a:rPr lang="en-US" altLang="zh-CN">
                <a:ea typeface="方正楷体简体" pitchFamily="2" charset="-122"/>
              </a:rPr>
              <a:t>CWinThread</a:t>
            </a:r>
            <a:r>
              <a:rPr lang="zh-CN" altLang="en-US">
                <a:ea typeface="方正楷体简体" pitchFamily="2" charset="-122"/>
              </a:rPr>
              <a:t>，如图</a:t>
            </a:r>
            <a:r>
              <a:rPr lang="en-US" altLang="zh-CN">
                <a:ea typeface="方正楷体简体" pitchFamily="2" charset="-122"/>
              </a:rPr>
              <a:t>13.10</a:t>
            </a:r>
            <a:r>
              <a:rPr lang="zh-CN" altLang="en-US">
                <a:ea typeface="方正楷体简体" pitchFamily="2" charset="-122"/>
              </a:rPr>
              <a:t>所示。</a:t>
            </a:r>
          </a:p>
        </p:txBody>
      </p:sp>
      <p:pic>
        <p:nvPicPr>
          <p:cNvPr id="387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924175"/>
            <a:ext cx="597693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13.6.2  </a:t>
            </a:r>
            <a:r>
              <a:rPr lang="zh-CN" altLang="en-US">
                <a:latin typeface="方正大标宋简体" pitchFamily="2" charset="-122"/>
                <a:ea typeface="方正大标宋简体" pitchFamily="2" charset="-122"/>
              </a:rPr>
              <a:t>用户界面线程通信</a:t>
            </a:r>
          </a:p>
        </p:txBody>
      </p:sp>
      <p:sp>
        <p:nvSpPr>
          <p:cNvPr id="388099"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5</a:t>
            </a:r>
            <a:r>
              <a:rPr lang="zh-CN" altLang="en-US">
                <a:ea typeface="方正楷体简体" pitchFamily="2" charset="-122"/>
              </a:rPr>
              <a:t>）在</a:t>
            </a:r>
            <a:r>
              <a:rPr lang="en-US" altLang="zh-CN">
                <a:ea typeface="方正楷体简体" pitchFamily="2" charset="-122"/>
              </a:rPr>
              <a:t>CompareThread.h</a:t>
            </a:r>
            <a:r>
              <a:rPr lang="zh-CN" altLang="en-US">
                <a:ea typeface="方正楷体简体" pitchFamily="2" charset="-122"/>
              </a:rPr>
              <a:t>文件中添加如下代码：</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在</a:t>
            </a:r>
            <a:r>
              <a:rPr lang="en-US" altLang="zh-CN">
                <a:ea typeface="方正楷体简体" pitchFamily="2" charset="-122"/>
              </a:rPr>
              <a:t>CompareThread.cpp</a:t>
            </a:r>
            <a:r>
              <a:rPr lang="zh-CN" altLang="en-US">
                <a:ea typeface="方正楷体简体" pitchFamily="2" charset="-122"/>
              </a:rPr>
              <a:t>文件中添加如下代码：</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a:t>
            </a:r>
            <a:r>
              <a:rPr lang="en-US" altLang="zh-CN">
                <a:ea typeface="方正楷体简体" pitchFamily="2" charset="-122"/>
              </a:rPr>
              <a:t>6</a:t>
            </a:r>
            <a:r>
              <a:rPr lang="zh-CN" altLang="en-US">
                <a:ea typeface="方正楷体简体" pitchFamily="2" charset="-122"/>
              </a:rPr>
              <a:t>）在</a:t>
            </a:r>
            <a:r>
              <a:rPr lang="en-US" altLang="zh-CN">
                <a:ea typeface="方正楷体简体" pitchFamily="2" charset="-122"/>
              </a:rPr>
              <a:t>CSample1303Dlg</a:t>
            </a:r>
            <a:r>
              <a:rPr lang="zh-CN" altLang="en-US">
                <a:ea typeface="方正楷体简体" pitchFamily="2" charset="-122"/>
              </a:rPr>
              <a:t>类中添加一条自定义消息，代码如下：</a:t>
            </a:r>
          </a:p>
          <a:p>
            <a:pPr eaLnBrk="1" hangingPunct="1"/>
            <a:endParaRPr lang="en-US" altLang="zh-CN"/>
          </a:p>
        </p:txBody>
      </p:sp>
      <p:pic>
        <p:nvPicPr>
          <p:cNvPr id="388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060575"/>
            <a:ext cx="35623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8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933825"/>
            <a:ext cx="367188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8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5373688"/>
            <a:ext cx="36004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13.6.2  </a:t>
            </a:r>
            <a:r>
              <a:rPr lang="zh-CN" altLang="en-US">
                <a:latin typeface="方正大标宋简体" pitchFamily="2" charset="-122"/>
                <a:ea typeface="方正大标宋简体" pitchFamily="2" charset="-122"/>
              </a:rPr>
              <a:t>用户界面线程通信</a:t>
            </a:r>
          </a:p>
        </p:txBody>
      </p:sp>
      <p:sp>
        <p:nvSpPr>
          <p:cNvPr id="389123"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7</a:t>
            </a:r>
            <a:r>
              <a:rPr lang="zh-CN" altLang="en-US">
                <a:ea typeface="方正楷体简体" pitchFamily="2" charset="-122"/>
              </a:rPr>
              <a:t>）重载</a:t>
            </a:r>
            <a:r>
              <a:rPr lang="en-US" altLang="zh-CN">
                <a:ea typeface="方正楷体简体" pitchFamily="2" charset="-122"/>
              </a:rPr>
              <a:t>CCompareThread</a:t>
            </a:r>
            <a:r>
              <a:rPr lang="zh-CN" altLang="en-US">
                <a:ea typeface="方正楷体简体" pitchFamily="2" charset="-122"/>
              </a:rPr>
              <a:t>类的</a:t>
            </a:r>
            <a:r>
              <a:rPr lang="en-US" altLang="zh-CN">
                <a:ea typeface="方正楷体简体" pitchFamily="2" charset="-122"/>
              </a:rPr>
              <a:t>PreTranslateMessage()</a:t>
            </a:r>
            <a:r>
              <a:rPr lang="zh-CN" altLang="en-US">
                <a:ea typeface="方正楷体简体" pitchFamily="2" charset="-122"/>
              </a:rPr>
              <a:t>函数。右击</a:t>
            </a:r>
            <a:r>
              <a:rPr lang="en-US" altLang="zh-CN">
                <a:ea typeface="方正楷体简体" pitchFamily="2" charset="-122"/>
              </a:rPr>
              <a:t>CCompareThread</a:t>
            </a:r>
            <a:r>
              <a:rPr lang="zh-CN" altLang="en-US">
                <a:ea typeface="方正楷体简体" pitchFamily="2" charset="-122"/>
              </a:rPr>
              <a:t>类，在弹出的弹出式菜单中选择</a:t>
            </a:r>
            <a:r>
              <a:rPr lang="en-US" altLang="zh-CN">
                <a:ea typeface="方正楷体简体" pitchFamily="2" charset="-122"/>
              </a:rPr>
              <a:t>【Add Virtual Function】</a:t>
            </a:r>
            <a:r>
              <a:rPr lang="zh-CN" altLang="en-US">
                <a:ea typeface="方正楷体简体" pitchFamily="2" charset="-122"/>
              </a:rPr>
              <a:t>菜单项，弹出</a:t>
            </a:r>
            <a:r>
              <a:rPr lang="en-US" altLang="zh-CN">
                <a:ea typeface="方正楷体简体" pitchFamily="2" charset="-122"/>
              </a:rPr>
              <a:t>【New Virtual Override for Class CCompareThread】</a:t>
            </a:r>
            <a:r>
              <a:rPr lang="zh-CN" altLang="en-US">
                <a:ea typeface="方正楷体简体" pitchFamily="2" charset="-122"/>
              </a:rPr>
              <a:t>对话框。从左边的列表框中双击</a:t>
            </a:r>
            <a:r>
              <a:rPr lang="en-US" altLang="zh-CN">
                <a:ea typeface="方正楷体简体" pitchFamily="2" charset="-122"/>
              </a:rPr>
              <a:t>【PreTranslateMessage】</a:t>
            </a:r>
            <a:r>
              <a:rPr lang="zh-CN" altLang="en-US">
                <a:ea typeface="方正楷体简体" pitchFamily="2" charset="-122"/>
              </a:rPr>
              <a:t>选项，将其移动到右边的列表框中，如下图所示。</a:t>
            </a:r>
          </a:p>
          <a:p>
            <a:pPr eaLnBrk="1" hangingPunct="1"/>
            <a:endParaRPr lang="en-US" altLang="zh-CN"/>
          </a:p>
        </p:txBody>
      </p:sp>
      <p:pic>
        <p:nvPicPr>
          <p:cNvPr id="389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284538"/>
            <a:ext cx="3960813"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spcBef>
                <a:spcPts val="300"/>
              </a:spcBef>
              <a:spcAft>
                <a:spcPts val="600"/>
              </a:spcAft>
            </a:pPr>
            <a:r>
              <a:rPr lang="en-US" altLang="zh-CN">
                <a:latin typeface="方正大标宋简体" pitchFamily="2" charset="-122"/>
                <a:ea typeface="方正大标宋简体" pitchFamily="2" charset="-122"/>
              </a:rPr>
              <a:t>13.6.2  </a:t>
            </a:r>
            <a:r>
              <a:rPr lang="zh-CN" altLang="en-US">
                <a:latin typeface="方正大标宋简体" pitchFamily="2" charset="-122"/>
                <a:ea typeface="方正大标宋简体" pitchFamily="2" charset="-122"/>
              </a:rPr>
              <a:t>用户界面线程通信</a:t>
            </a:r>
          </a:p>
        </p:txBody>
      </p:sp>
      <p:sp>
        <p:nvSpPr>
          <p:cNvPr id="390147" name="Rectangle 3"/>
          <p:cNvSpPr>
            <a:spLocks noGrp="1" noChangeArrowheads="1"/>
          </p:cNvSpPr>
          <p:nvPr>
            <p:ph type="body" idx="1"/>
          </p:nvPr>
        </p:nvSpPr>
        <p:spPr/>
        <p:txBody>
          <a:bodyPr/>
          <a:lstStyle/>
          <a:p>
            <a:pPr eaLnBrk="1" hangingPunct="1">
              <a:lnSpc>
                <a:spcPct val="90000"/>
              </a:lnSpc>
            </a:pPr>
            <a:r>
              <a:rPr lang="zh-CN" altLang="en-US">
                <a:ea typeface="方正楷体简体" pitchFamily="2" charset="-122"/>
              </a:rPr>
              <a:t>（</a:t>
            </a:r>
            <a:r>
              <a:rPr lang="en-US" altLang="zh-CN">
                <a:ea typeface="方正楷体简体" pitchFamily="2" charset="-122"/>
              </a:rPr>
              <a:t>8</a:t>
            </a:r>
            <a:r>
              <a:rPr lang="zh-CN" altLang="en-US">
                <a:ea typeface="方正楷体简体" pitchFamily="2" charset="-122"/>
              </a:rPr>
              <a:t>）单击</a:t>
            </a:r>
            <a:r>
              <a:rPr lang="en-US" altLang="zh-CN">
                <a:ea typeface="方正楷体简体" pitchFamily="2" charset="-122"/>
              </a:rPr>
              <a:t>【Add and Edit】</a:t>
            </a:r>
            <a:r>
              <a:rPr lang="zh-CN" altLang="en-US">
                <a:ea typeface="方正楷体简体" pitchFamily="2" charset="-122"/>
              </a:rPr>
              <a:t>按钮，进入编辑区。在</a:t>
            </a:r>
            <a:r>
              <a:rPr lang="en-US" altLang="zh-CN">
                <a:ea typeface="方正楷体简体" pitchFamily="2" charset="-122"/>
              </a:rPr>
              <a:t>PreTranslateMessage()</a:t>
            </a:r>
            <a:r>
              <a:rPr lang="zh-CN" altLang="en-US">
                <a:ea typeface="方正楷体简体" pitchFamily="2" charset="-122"/>
              </a:rPr>
              <a:t>函数中添加代码如下：</a:t>
            </a: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r>
              <a:rPr lang="en-US" altLang="zh-CN">
                <a:ea typeface="方正楷体简体" pitchFamily="2" charset="-122"/>
              </a:rPr>
              <a:t>……</a:t>
            </a:r>
          </a:p>
        </p:txBody>
      </p:sp>
      <p:pic>
        <p:nvPicPr>
          <p:cNvPr id="3901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05038"/>
            <a:ext cx="44640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3.2  C++</a:t>
            </a:r>
            <a:r>
              <a:rPr lang="zh-CN" altLang="en-US">
                <a:latin typeface="方正大标宋简体" pitchFamily="2" charset="-122"/>
                <a:ea typeface="方正大标宋简体" pitchFamily="2" charset="-122"/>
              </a:rPr>
              <a:t>的基本数据类型及数据</a:t>
            </a:r>
          </a:p>
        </p:txBody>
      </p:sp>
      <p:sp>
        <p:nvSpPr>
          <p:cNvPr id="40963" name="Rectangle 3"/>
          <p:cNvSpPr>
            <a:spLocks noGrp="1" noChangeArrowheads="1"/>
          </p:cNvSpPr>
          <p:nvPr>
            <p:ph type="body" idx="1"/>
          </p:nvPr>
        </p:nvSpPr>
        <p:spPr>
          <a:xfrm>
            <a:off x="863600" y="1816100"/>
            <a:ext cx="7366000" cy="1700213"/>
          </a:xfrm>
        </p:spPr>
        <p:txBody>
          <a:bodyPr/>
          <a:lstStyle/>
          <a:p>
            <a:pPr eaLnBrk="1" hangingPunct="1"/>
            <a:r>
              <a:rPr lang="zh-CN" altLang="en-US">
                <a:latin typeface="Times New Roman" panose="02020603050405020304" pitchFamily="18" charset="0"/>
                <a:ea typeface="方正楷体简体" pitchFamily="2" charset="-122"/>
              </a:rPr>
              <a:t>数据类型是对数据的一种抽象描述。在计算机程序中能操作的数据有很多种，不同的数据所需要的存储空间有所不同。将数据按照类型进行分类，有助于程序员对于存储空间的分配。本节将具体介绍有关</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中的数据及其所属的数据类型。</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573463"/>
            <a:ext cx="7561262"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13.6.2  </a:t>
            </a:r>
            <a:r>
              <a:rPr lang="zh-CN" altLang="en-US">
                <a:latin typeface="方正大标宋简体" pitchFamily="2" charset="-122"/>
                <a:ea typeface="方正大标宋简体" pitchFamily="2" charset="-122"/>
              </a:rPr>
              <a:t>用户界面线程通信</a:t>
            </a:r>
          </a:p>
        </p:txBody>
      </p:sp>
      <p:sp>
        <p:nvSpPr>
          <p:cNvPr id="391171"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9</a:t>
            </a:r>
            <a:r>
              <a:rPr lang="zh-CN" altLang="en-US">
                <a:ea typeface="方正楷体简体" pitchFamily="2" charset="-122"/>
              </a:rPr>
              <a:t>）为对话框类</a:t>
            </a:r>
            <a:r>
              <a:rPr lang="en-US" altLang="zh-CN">
                <a:ea typeface="方正楷体简体" pitchFamily="2" charset="-122"/>
              </a:rPr>
              <a:t>CSample1303Dlg</a:t>
            </a:r>
            <a:r>
              <a:rPr lang="zh-CN" altLang="en-US">
                <a:ea typeface="方正楷体简体" pitchFamily="2" charset="-122"/>
              </a:rPr>
              <a:t>添加一个成员变量，如下图所示。该变量用于保存线程的标识。</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zh-CN" altLang="en-US">
                <a:ea typeface="方正楷体简体" pitchFamily="2" charset="-122"/>
              </a:rPr>
              <a:t>（</a:t>
            </a:r>
            <a:r>
              <a:rPr lang="en-US" altLang="zh-CN">
                <a:ea typeface="方正楷体简体" pitchFamily="2" charset="-122"/>
              </a:rPr>
              <a:t>10</a:t>
            </a:r>
            <a:r>
              <a:rPr lang="zh-CN" altLang="en-US">
                <a:ea typeface="方正楷体简体" pitchFamily="2" charset="-122"/>
              </a:rPr>
              <a:t>）在对话框类</a:t>
            </a:r>
            <a:r>
              <a:rPr lang="en-US" altLang="zh-CN">
                <a:ea typeface="方正楷体简体" pitchFamily="2" charset="-122"/>
              </a:rPr>
              <a:t>CSample1303Dlg</a:t>
            </a:r>
            <a:r>
              <a:rPr lang="zh-CN" altLang="en-US">
                <a:ea typeface="方正楷体简体" pitchFamily="2" charset="-122"/>
              </a:rPr>
              <a:t>的初始化函数中创建并启动用户界面线程，代码如下：</a:t>
            </a:r>
          </a:p>
          <a:p>
            <a:pPr eaLnBrk="1" hangingPunct="1"/>
            <a:endParaRPr lang="en-US" altLang="zh-CN"/>
          </a:p>
        </p:txBody>
      </p:sp>
      <p:pic>
        <p:nvPicPr>
          <p:cNvPr id="391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276475"/>
            <a:ext cx="309562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1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868863"/>
            <a:ext cx="3527425"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13.6.2  </a:t>
            </a:r>
            <a:r>
              <a:rPr lang="zh-CN" altLang="en-US">
                <a:latin typeface="方正大标宋简体" pitchFamily="2" charset="-122"/>
                <a:ea typeface="方正大标宋简体" pitchFamily="2" charset="-122"/>
              </a:rPr>
              <a:t>用户界面线程通信</a:t>
            </a:r>
          </a:p>
        </p:txBody>
      </p:sp>
      <p:sp>
        <p:nvSpPr>
          <p:cNvPr id="392195" name="Rectangle 3"/>
          <p:cNvSpPr>
            <a:spLocks noGrp="1" noChangeArrowheads="1"/>
          </p:cNvSpPr>
          <p:nvPr>
            <p:ph type="body" idx="1"/>
          </p:nvPr>
        </p:nvSpPr>
        <p:spPr/>
        <p:txBody>
          <a:bodyPr/>
          <a:lstStyle/>
          <a:p>
            <a:pPr eaLnBrk="1" hangingPunct="1"/>
            <a:r>
              <a:rPr lang="zh-CN" altLang="en-US">
                <a:ea typeface="方正楷体简体" pitchFamily="2" charset="-122"/>
              </a:rPr>
              <a:t>（</a:t>
            </a:r>
            <a:r>
              <a:rPr lang="en-US" altLang="zh-CN">
                <a:ea typeface="方正楷体简体" pitchFamily="2" charset="-122"/>
              </a:rPr>
              <a:t>11</a:t>
            </a:r>
            <a:r>
              <a:rPr lang="zh-CN" altLang="en-US">
                <a:ea typeface="方正楷体简体" pitchFamily="2" charset="-122"/>
              </a:rPr>
              <a:t>）在</a:t>
            </a:r>
            <a:r>
              <a:rPr lang="en-US" altLang="zh-CN">
                <a:ea typeface="方正楷体简体" pitchFamily="2" charset="-122"/>
              </a:rPr>
              <a:t>【</a:t>
            </a:r>
            <a:r>
              <a:rPr lang="zh-CN" altLang="en-US">
                <a:ea typeface="方正楷体简体" pitchFamily="2" charset="-122"/>
              </a:rPr>
              <a:t>比较</a:t>
            </a:r>
            <a:r>
              <a:rPr lang="en-US" altLang="zh-CN">
                <a:ea typeface="方正楷体简体" pitchFamily="2" charset="-122"/>
              </a:rPr>
              <a:t>】</a:t>
            </a:r>
            <a:r>
              <a:rPr lang="zh-CN" altLang="en-US">
                <a:ea typeface="方正楷体简体" pitchFamily="2" charset="-122"/>
              </a:rPr>
              <a:t>按钮的消息响应函数中添加如下代码：</a:t>
            </a:r>
          </a:p>
          <a:p>
            <a:pPr eaLnBrk="1" hangingPunct="1"/>
            <a:r>
              <a:rPr lang="zh-CN" altLang="en-US">
                <a:ea typeface="方正楷体简体" pitchFamily="2" charset="-122"/>
              </a:rPr>
              <a:t>（</a:t>
            </a:r>
            <a:r>
              <a:rPr lang="en-US" altLang="zh-CN">
                <a:ea typeface="方正楷体简体" pitchFamily="2" charset="-122"/>
              </a:rPr>
              <a:t>12</a:t>
            </a:r>
            <a:r>
              <a:rPr lang="zh-CN" altLang="en-US">
                <a:ea typeface="方正楷体简体" pitchFamily="2" charset="-122"/>
              </a:rPr>
              <a:t>）运行程序</a:t>
            </a:r>
            <a:r>
              <a:rPr lang="en-US" altLang="zh-CN">
                <a:ea typeface="方正楷体简体" pitchFamily="2" charset="-122"/>
              </a:rPr>
              <a:t>sample1303</a:t>
            </a:r>
            <a:r>
              <a:rPr lang="zh-CN" altLang="en-US">
                <a:ea typeface="方正楷体简体" pitchFamily="2" charset="-122"/>
              </a:rPr>
              <a:t>，结果如下图所示。</a:t>
            </a:r>
          </a:p>
          <a:p>
            <a:pPr eaLnBrk="1" hangingPunct="1"/>
            <a:r>
              <a:rPr lang="zh-CN" altLang="en-US">
                <a:ea typeface="方正楷体简体" pitchFamily="2" charset="-122"/>
              </a:rPr>
              <a:t>在运行程序时，单击</a:t>
            </a:r>
            <a:r>
              <a:rPr lang="en-US" altLang="zh-CN">
                <a:ea typeface="方正楷体简体" pitchFamily="2" charset="-122"/>
              </a:rPr>
              <a:t>【</a:t>
            </a:r>
            <a:r>
              <a:rPr lang="zh-CN" altLang="en-US">
                <a:ea typeface="方正楷体简体" pitchFamily="2" charset="-122"/>
              </a:rPr>
              <a:t>比较</a:t>
            </a:r>
            <a:r>
              <a:rPr lang="en-US" altLang="zh-CN">
                <a:ea typeface="方正楷体简体" pitchFamily="2" charset="-122"/>
              </a:rPr>
              <a:t>】</a:t>
            </a:r>
            <a:r>
              <a:rPr lang="zh-CN" altLang="en-US">
                <a:ea typeface="方正楷体简体" pitchFamily="2" charset="-122"/>
              </a:rPr>
              <a:t>按钮，并没有直接对</a:t>
            </a:r>
            <a:r>
              <a:rPr lang="en-US" altLang="zh-CN">
                <a:ea typeface="方正楷体简体" pitchFamily="2" charset="-122"/>
              </a:rPr>
              <a:t>a</a:t>
            </a:r>
            <a:r>
              <a:rPr lang="zh-CN" altLang="en-US">
                <a:ea typeface="方正楷体简体" pitchFamily="2" charset="-122"/>
              </a:rPr>
              <a:t>、</a:t>
            </a:r>
            <a:r>
              <a:rPr lang="en-US" altLang="zh-CN">
                <a:ea typeface="方正楷体简体" pitchFamily="2" charset="-122"/>
              </a:rPr>
              <a:t>b</a:t>
            </a:r>
            <a:r>
              <a:rPr lang="zh-CN" altLang="en-US">
                <a:ea typeface="方正楷体简体" pitchFamily="2" charset="-122"/>
              </a:rPr>
              <a:t>的值进行比较，而是发送一条</a:t>
            </a:r>
            <a:r>
              <a:rPr lang="en-US" altLang="zh-CN">
                <a:ea typeface="方正楷体简体" pitchFamily="2" charset="-122"/>
              </a:rPr>
              <a:t>WM_CPMPARE</a:t>
            </a:r>
            <a:r>
              <a:rPr lang="zh-CN" altLang="en-US">
                <a:ea typeface="方正楷体简体" pitchFamily="2" charset="-122"/>
              </a:rPr>
              <a:t>的消息，交由</a:t>
            </a:r>
            <a:r>
              <a:rPr lang="en-US" altLang="zh-CN">
                <a:ea typeface="方正楷体简体" pitchFamily="2" charset="-122"/>
              </a:rPr>
              <a:t>CCompareThread</a:t>
            </a:r>
            <a:r>
              <a:rPr lang="zh-CN" altLang="en-US">
                <a:ea typeface="方正楷体简体" pitchFamily="2" charset="-122"/>
              </a:rPr>
              <a:t>类的</a:t>
            </a:r>
            <a:r>
              <a:rPr lang="en-US" altLang="zh-CN">
                <a:ea typeface="方正楷体简体" pitchFamily="2" charset="-122"/>
              </a:rPr>
              <a:t>PreTranslateMessage()</a:t>
            </a:r>
            <a:r>
              <a:rPr lang="zh-CN" altLang="en-US">
                <a:ea typeface="方正楷体简体" pitchFamily="2" charset="-122"/>
              </a:rPr>
              <a:t>函数进行处理。</a:t>
            </a:r>
          </a:p>
          <a:p>
            <a:pPr eaLnBrk="1" hangingPunct="1"/>
            <a:endParaRPr lang="en-US" altLang="zh-CN"/>
          </a:p>
        </p:txBody>
      </p:sp>
      <p:pic>
        <p:nvPicPr>
          <p:cNvPr id="392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500438"/>
            <a:ext cx="316865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2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3573463"/>
            <a:ext cx="2376488"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  </a:t>
            </a:r>
            <a:r>
              <a:rPr lang="zh-CN" altLang="en-US">
                <a:latin typeface="方正大标宋简体" pitchFamily="2" charset="-122"/>
                <a:ea typeface="方正大标宋简体" pitchFamily="2" charset="-122"/>
              </a:rPr>
              <a:t>线程的同步</a:t>
            </a:r>
          </a:p>
        </p:txBody>
      </p:sp>
      <p:sp>
        <p:nvSpPr>
          <p:cNvPr id="393219" name="Rectangle 3"/>
          <p:cNvSpPr>
            <a:spLocks noGrp="1" noChangeArrowheads="1"/>
          </p:cNvSpPr>
          <p:nvPr>
            <p:ph type="body" idx="1"/>
          </p:nvPr>
        </p:nvSpPr>
        <p:spPr/>
        <p:txBody>
          <a:bodyPr/>
          <a:lstStyle/>
          <a:p>
            <a:pPr eaLnBrk="1" hangingPunct="1"/>
            <a:r>
              <a:rPr lang="zh-CN" altLang="en-US">
                <a:ea typeface="方正楷体简体" pitchFamily="2" charset="-122"/>
              </a:rPr>
              <a:t>在编写多线程应用程序时，经常会出现线程间同步访问共享资源的情况。多个线程同时访问同一个共享资源将可能发生无法预知的错误。例如，一个线程正在更新数据集，而同时另外一个线程正在读取数据。那么，第二个线程只会读取一部分正确的数据。</a:t>
            </a:r>
          </a:p>
          <a:p>
            <a:pPr eaLnBrk="1" hangingPunct="1"/>
            <a:r>
              <a:rPr lang="zh-CN" altLang="en-US">
                <a:ea typeface="方正楷体简体" pitchFamily="2" charset="-122"/>
              </a:rPr>
              <a:t>为了解决这个问题，</a:t>
            </a:r>
            <a:r>
              <a:rPr lang="en-US" altLang="zh-CN">
                <a:ea typeface="方正楷体简体" pitchFamily="2" charset="-122"/>
              </a:rPr>
              <a:t>Visual C++6.0</a:t>
            </a:r>
            <a:r>
              <a:rPr lang="zh-CN" altLang="en-US">
                <a:ea typeface="方正楷体简体" pitchFamily="2" charset="-122"/>
              </a:rPr>
              <a:t>提供了同步类。同步类包括同步对象和同步访问对象。其中，同步对象分为</a:t>
            </a:r>
            <a:r>
              <a:rPr lang="en-US" altLang="zh-CN">
                <a:ea typeface="方正楷体简体" pitchFamily="2" charset="-122"/>
              </a:rPr>
              <a:t>4</a:t>
            </a:r>
            <a:r>
              <a:rPr lang="zh-CN" altLang="en-US">
                <a:ea typeface="方正楷体简体" pitchFamily="2" charset="-122"/>
              </a:rPr>
              <a:t>种，分别是</a:t>
            </a:r>
            <a:r>
              <a:rPr lang="en-US" altLang="zh-CN">
                <a:ea typeface="方正楷体简体" pitchFamily="2" charset="-122"/>
              </a:rPr>
              <a:t>CSemaphore</a:t>
            </a:r>
            <a:r>
              <a:rPr lang="zh-CN" altLang="en-US">
                <a:ea typeface="方正楷体简体" pitchFamily="2" charset="-122"/>
              </a:rPr>
              <a:t>（信号量）、</a:t>
            </a:r>
            <a:r>
              <a:rPr lang="en-US" altLang="zh-CN">
                <a:ea typeface="方正楷体简体" pitchFamily="2" charset="-122"/>
              </a:rPr>
              <a:t>CCriticalSection(</a:t>
            </a:r>
            <a:r>
              <a:rPr lang="zh-CN" altLang="en-US">
                <a:ea typeface="方正楷体简体" pitchFamily="2" charset="-122"/>
              </a:rPr>
              <a:t>临界区</a:t>
            </a:r>
            <a:r>
              <a:rPr lang="en-US" altLang="zh-CN">
                <a:ea typeface="方正楷体简体" pitchFamily="2" charset="-122"/>
              </a:rPr>
              <a:t>)</a:t>
            </a:r>
            <a:r>
              <a:rPr lang="zh-CN" altLang="en-US">
                <a:ea typeface="方正楷体简体" pitchFamily="2" charset="-122"/>
              </a:rPr>
              <a:t>、</a:t>
            </a:r>
            <a:r>
              <a:rPr lang="en-US" altLang="zh-CN">
                <a:ea typeface="方正楷体简体" pitchFamily="2" charset="-122"/>
              </a:rPr>
              <a:t>CMutex</a:t>
            </a:r>
            <a:r>
              <a:rPr lang="zh-CN" altLang="en-US">
                <a:ea typeface="方正楷体简体" pitchFamily="2" charset="-122"/>
              </a:rPr>
              <a:t>（互斥量）和</a:t>
            </a:r>
            <a:r>
              <a:rPr lang="en-US" altLang="zh-CN">
                <a:ea typeface="方正楷体简体" pitchFamily="2" charset="-122"/>
              </a:rPr>
              <a:t>CEvent</a:t>
            </a:r>
            <a:r>
              <a:rPr lang="zh-CN" altLang="en-US">
                <a:ea typeface="方正楷体简体" pitchFamily="2" charset="-122"/>
              </a:rPr>
              <a:t>（事件）。下面对这些同步类分别进行介绍。</a:t>
            </a:r>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13.7.1  </a:t>
            </a:r>
            <a:r>
              <a:rPr lang="zh-CN" altLang="en-US">
                <a:latin typeface="方正大标宋简体" pitchFamily="2" charset="-122"/>
                <a:ea typeface="方正大标宋简体" pitchFamily="2" charset="-122"/>
              </a:rPr>
              <a:t>同步访问对象</a:t>
            </a:r>
          </a:p>
        </p:txBody>
      </p:sp>
      <p:sp>
        <p:nvSpPr>
          <p:cNvPr id="394243" name="Rectangle 3"/>
          <p:cNvSpPr>
            <a:spLocks noGrp="1" noChangeArrowheads="1"/>
          </p:cNvSpPr>
          <p:nvPr>
            <p:ph type="body" idx="1"/>
          </p:nvPr>
        </p:nvSpPr>
        <p:spPr/>
        <p:txBody>
          <a:bodyPr/>
          <a:lstStyle/>
          <a:p>
            <a:pPr eaLnBrk="1" hangingPunct="1"/>
            <a:r>
              <a:rPr lang="zh-CN" altLang="en-US" sz="1600">
                <a:ea typeface="方正楷体简体" pitchFamily="2" charset="-122"/>
              </a:rPr>
              <a:t>同步访问对象提供了对同步对象的封装。同步访问对象分为两种，分别是</a:t>
            </a:r>
            <a:r>
              <a:rPr lang="en-US" altLang="zh-CN" sz="1600">
                <a:ea typeface="方正楷体简体" pitchFamily="2" charset="-122"/>
              </a:rPr>
              <a:t>CSingleLock</a:t>
            </a:r>
            <a:r>
              <a:rPr lang="zh-CN" altLang="en-US" sz="1600">
                <a:ea typeface="方正楷体简体" pitchFamily="2" charset="-122"/>
              </a:rPr>
              <a:t>和</a:t>
            </a:r>
            <a:r>
              <a:rPr lang="en-US" altLang="zh-CN" sz="1600">
                <a:ea typeface="方正楷体简体" pitchFamily="2" charset="-122"/>
              </a:rPr>
              <a:t>CMultiLock</a:t>
            </a:r>
            <a:r>
              <a:rPr lang="zh-CN" altLang="en-US" sz="1600">
                <a:ea typeface="方正楷体简体" pitchFamily="2" charset="-122"/>
              </a:rPr>
              <a:t>。</a:t>
            </a:r>
          </a:p>
          <a:p>
            <a:pPr eaLnBrk="1" hangingPunct="1"/>
            <a:r>
              <a:rPr lang="en-US" altLang="zh-CN" sz="1600" b="1">
                <a:solidFill>
                  <a:srgbClr val="000000"/>
                </a:solidFill>
              </a:rPr>
              <a:t>1</a:t>
            </a:r>
            <a:r>
              <a:rPr lang="zh-CN" altLang="en-US" sz="1600" b="1">
                <a:solidFill>
                  <a:srgbClr val="000000"/>
                </a:solidFill>
              </a:rPr>
              <a:t>．</a:t>
            </a:r>
            <a:r>
              <a:rPr lang="en-US" altLang="zh-CN" sz="1600" b="1">
                <a:solidFill>
                  <a:srgbClr val="000000"/>
                </a:solidFill>
              </a:rPr>
              <a:t>CSingleLock</a:t>
            </a:r>
          </a:p>
          <a:p>
            <a:pPr eaLnBrk="1" hangingPunct="1"/>
            <a:r>
              <a:rPr lang="zh-CN" altLang="en-US" sz="1600">
                <a:ea typeface="方正楷体简体" pitchFamily="2" charset="-122"/>
              </a:rPr>
              <a:t>如果一次只需要等待一个同步对象，可以使用</a:t>
            </a:r>
            <a:r>
              <a:rPr lang="en-US" altLang="zh-CN" sz="1600">
                <a:ea typeface="方正楷体简体" pitchFamily="2" charset="-122"/>
              </a:rPr>
              <a:t>CSingleLock</a:t>
            </a:r>
            <a:r>
              <a:rPr lang="zh-CN" altLang="en-US" sz="1600">
                <a:ea typeface="方正楷体简体" pitchFamily="2" charset="-122"/>
              </a:rPr>
              <a:t>类的对象。</a:t>
            </a:r>
            <a:r>
              <a:rPr lang="en-US" altLang="zh-CN" sz="1600">
                <a:ea typeface="方正楷体简体" pitchFamily="2" charset="-122"/>
              </a:rPr>
              <a:t>CSingleLock</a:t>
            </a:r>
            <a:r>
              <a:rPr lang="zh-CN" altLang="en-US" sz="1600">
                <a:ea typeface="方正楷体简体" pitchFamily="2" charset="-122"/>
              </a:rPr>
              <a:t>类的构造函数如下：</a:t>
            </a: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r>
              <a:rPr lang="en-US" altLang="zh-CN" sz="1600">
                <a:ea typeface="方正楷体简体" pitchFamily="2" charset="-122"/>
              </a:rPr>
              <a:t>pObject</a:t>
            </a:r>
            <a:r>
              <a:rPr lang="zh-CN" altLang="en-US" sz="1600">
                <a:ea typeface="方正楷体简体" pitchFamily="2" charset="-122"/>
              </a:rPr>
              <a:t>：表示同步对象指针。该参数不能为</a:t>
            </a:r>
            <a:r>
              <a:rPr lang="en-US" altLang="zh-CN" sz="1600">
                <a:ea typeface="方正楷体简体" pitchFamily="2" charset="-122"/>
              </a:rPr>
              <a:t>NULL</a:t>
            </a:r>
            <a:r>
              <a:rPr lang="zh-CN" altLang="en-US" sz="1600">
                <a:ea typeface="方正楷体简体" pitchFamily="2" charset="-122"/>
              </a:rPr>
              <a:t>。</a:t>
            </a:r>
          </a:p>
          <a:p>
            <a:pPr eaLnBrk="1" hangingPunct="1"/>
            <a:r>
              <a:rPr lang="en-US" altLang="zh-CN" sz="1600">
                <a:ea typeface="方正楷体简体" pitchFamily="2" charset="-122"/>
              </a:rPr>
              <a:t>bInitialLock</a:t>
            </a:r>
            <a:r>
              <a:rPr lang="zh-CN" altLang="en-US" sz="1600">
                <a:ea typeface="方正楷体简体" pitchFamily="2" charset="-122"/>
              </a:rPr>
              <a:t>：表示是否在初始化时对同步对象进行访问。</a:t>
            </a:r>
          </a:p>
          <a:p>
            <a:pPr eaLnBrk="1" hangingPunct="1"/>
            <a:r>
              <a:rPr lang="zh-CN" altLang="en-US" sz="1600">
                <a:ea typeface="方正楷体简体" pitchFamily="2" charset="-122"/>
              </a:rPr>
              <a:t>如果想要获取同步对象，可以使用</a:t>
            </a:r>
            <a:r>
              <a:rPr lang="en-US" altLang="zh-CN" sz="1600">
                <a:ea typeface="方正楷体简体" pitchFamily="2" charset="-122"/>
              </a:rPr>
              <a:t>Lock()</a:t>
            </a:r>
            <a:r>
              <a:rPr lang="zh-CN" altLang="en-US" sz="1600">
                <a:ea typeface="方正楷体简体" pitchFamily="2" charset="-122"/>
              </a:rPr>
              <a:t>函数。该函数的原型如下：</a:t>
            </a: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endParaRPr lang="zh-CN" altLang="en-US" sz="1600">
              <a:ea typeface="方正楷体简体" pitchFamily="2" charset="-122"/>
            </a:endParaRPr>
          </a:p>
          <a:p>
            <a:pPr eaLnBrk="1" hangingPunct="1"/>
            <a:r>
              <a:rPr lang="en-US" altLang="zh-CN" sz="1600">
                <a:ea typeface="方正楷体简体" pitchFamily="2" charset="-122"/>
              </a:rPr>
              <a:t>dwTimeOut</a:t>
            </a:r>
            <a:r>
              <a:rPr lang="zh-CN" altLang="en-US" sz="1600">
                <a:ea typeface="方正楷体简体" pitchFamily="2" charset="-122"/>
              </a:rPr>
              <a:t>：表示同步对象等待的时间。</a:t>
            </a:r>
          </a:p>
        </p:txBody>
      </p:sp>
      <p:pic>
        <p:nvPicPr>
          <p:cNvPr id="394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997200"/>
            <a:ext cx="2879725"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4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5084763"/>
            <a:ext cx="33115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13.7.1  </a:t>
            </a:r>
            <a:r>
              <a:rPr lang="zh-CN" altLang="en-US">
                <a:latin typeface="方正大标宋简体" pitchFamily="2" charset="-122"/>
                <a:ea typeface="方正大标宋简体" pitchFamily="2" charset="-122"/>
              </a:rPr>
              <a:t>同步访问对象</a:t>
            </a:r>
          </a:p>
        </p:txBody>
      </p:sp>
      <p:sp>
        <p:nvSpPr>
          <p:cNvPr id="395267" name="Rectangle 3"/>
          <p:cNvSpPr>
            <a:spLocks noGrp="1" noChangeArrowheads="1"/>
          </p:cNvSpPr>
          <p:nvPr>
            <p:ph type="body" idx="1"/>
          </p:nvPr>
        </p:nvSpPr>
        <p:spPr/>
        <p:txBody>
          <a:bodyPr/>
          <a:lstStyle/>
          <a:p>
            <a:pPr eaLnBrk="1" hangingPunct="1"/>
            <a:r>
              <a:rPr lang="zh-CN" altLang="en-US">
                <a:ea typeface="方正楷体简体" pitchFamily="2" charset="-122"/>
              </a:rPr>
              <a:t>如果想要释放同步对象，可以使用</a:t>
            </a:r>
            <a:r>
              <a:rPr lang="en-US" altLang="zh-CN">
                <a:ea typeface="方正楷体简体" pitchFamily="2" charset="-122"/>
              </a:rPr>
              <a:t>Unlock()</a:t>
            </a:r>
            <a:r>
              <a:rPr lang="zh-CN" altLang="en-US">
                <a:ea typeface="方正楷体简体" pitchFamily="2" charset="-122"/>
              </a:rPr>
              <a:t>函数。该函数的原型如下：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lCount</a:t>
            </a:r>
            <a:r>
              <a:rPr lang="zh-CN" altLang="en-US">
                <a:ea typeface="方正楷体简体" pitchFamily="2" charset="-122"/>
              </a:rPr>
              <a:t>：表示要释放的对象数。</a:t>
            </a:r>
          </a:p>
          <a:p>
            <a:pPr eaLnBrk="1" hangingPunct="1"/>
            <a:r>
              <a:rPr lang="en-US" altLang="zh-CN">
                <a:ea typeface="方正楷体简体" pitchFamily="2" charset="-122"/>
              </a:rPr>
              <a:t>lPrevCount</a:t>
            </a:r>
            <a:r>
              <a:rPr lang="zh-CN" altLang="en-US">
                <a:ea typeface="方正楷体简体" pitchFamily="2" charset="-122"/>
              </a:rPr>
              <a:t>：表示同步对象接收的前一次的个数。</a:t>
            </a:r>
          </a:p>
          <a:p>
            <a:pPr eaLnBrk="1" hangingPunct="1"/>
            <a:r>
              <a:rPr lang="zh-CN" altLang="en-US">
                <a:ea typeface="方正楷体简体" pitchFamily="2" charset="-122"/>
              </a:rPr>
              <a:t>如果想要判断等待的同步对象是否被锁定，可以使用</a:t>
            </a:r>
            <a:r>
              <a:rPr lang="en-US" altLang="zh-CN">
                <a:ea typeface="方正楷体简体" pitchFamily="2" charset="-122"/>
              </a:rPr>
              <a:t>IsLocked()</a:t>
            </a:r>
            <a:r>
              <a:rPr lang="zh-CN" altLang="en-US">
                <a:ea typeface="方正楷体简体" pitchFamily="2" charset="-122"/>
              </a:rPr>
              <a:t>函数。该函数的原型如下：</a:t>
            </a:r>
          </a:p>
          <a:p>
            <a:pPr eaLnBrk="1" hangingPunct="1"/>
            <a:endParaRPr lang="en-US" altLang="zh-CN"/>
          </a:p>
        </p:txBody>
      </p:sp>
      <p:pic>
        <p:nvPicPr>
          <p:cNvPr id="395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349500"/>
            <a:ext cx="3455987"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5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5229225"/>
            <a:ext cx="251936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13.7.1  </a:t>
            </a:r>
            <a:r>
              <a:rPr lang="zh-CN" altLang="en-US">
                <a:latin typeface="方正大标宋简体" pitchFamily="2" charset="-122"/>
                <a:ea typeface="方正大标宋简体" pitchFamily="2" charset="-122"/>
              </a:rPr>
              <a:t>同步访问对象</a:t>
            </a:r>
          </a:p>
        </p:txBody>
      </p:sp>
      <p:sp>
        <p:nvSpPr>
          <p:cNvPr id="396291" name="Rectangle 3"/>
          <p:cNvSpPr>
            <a:spLocks noGrp="1" noChangeArrowheads="1"/>
          </p:cNvSpPr>
          <p:nvPr>
            <p:ph type="body" idx="1"/>
          </p:nvPr>
        </p:nvSpPr>
        <p:spPr/>
        <p:txBody>
          <a:bodyPr/>
          <a:lstStyle/>
          <a:p>
            <a:pPr eaLnBrk="1" hangingPunct="1"/>
            <a:r>
              <a:rPr lang="en-US" altLang="zh-CN" b="1">
                <a:solidFill>
                  <a:srgbClr val="000000"/>
                </a:solidFill>
              </a:rPr>
              <a:t>2</a:t>
            </a:r>
            <a:r>
              <a:rPr lang="zh-CN" altLang="en-US" b="1">
                <a:solidFill>
                  <a:srgbClr val="000000"/>
                </a:solidFill>
              </a:rPr>
              <a:t>．</a:t>
            </a:r>
            <a:r>
              <a:rPr lang="en-US" altLang="zh-CN" b="1">
                <a:solidFill>
                  <a:srgbClr val="000000"/>
                </a:solidFill>
              </a:rPr>
              <a:t>CMultiLock</a:t>
            </a:r>
          </a:p>
          <a:p>
            <a:pPr eaLnBrk="1" hangingPunct="1"/>
            <a:r>
              <a:rPr lang="zh-CN" altLang="en-US">
                <a:ea typeface="方正楷体简体" pitchFamily="2" charset="-122"/>
              </a:rPr>
              <a:t>如果在某个特定的时刻要使用多个同步对象，可以使用</a:t>
            </a:r>
            <a:r>
              <a:rPr lang="en-US" altLang="zh-CN">
                <a:ea typeface="方正楷体简体" pitchFamily="2" charset="-122"/>
              </a:rPr>
              <a:t>CMultiLock</a:t>
            </a:r>
            <a:r>
              <a:rPr lang="zh-CN" altLang="en-US">
                <a:ea typeface="方正楷体简体" pitchFamily="2" charset="-122"/>
              </a:rPr>
              <a:t>类的对象。</a:t>
            </a:r>
            <a:r>
              <a:rPr lang="en-US" altLang="zh-CN">
                <a:ea typeface="方正楷体简体" pitchFamily="2" charset="-122"/>
              </a:rPr>
              <a:t>CMultiLock</a:t>
            </a:r>
            <a:r>
              <a:rPr lang="zh-CN" altLang="en-US">
                <a:ea typeface="方正楷体简体" pitchFamily="2" charset="-122"/>
              </a:rPr>
              <a:t>类的构造函数原型如下：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ppObjects</a:t>
            </a:r>
            <a:r>
              <a:rPr lang="zh-CN" altLang="en-US">
                <a:ea typeface="方正楷体简体" pitchFamily="2" charset="-122"/>
              </a:rPr>
              <a:t>：表示同步对象数组指针。</a:t>
            </a:r>
          </a:p>
          <a:p>
            <a:pPr eaLnBrk="1" hangingPunct="1"/>
            <a:r>
              <a:rPr lang="en-US" altLang="zh-CN">
                <a:ea typeface="方正楷体简体" pitchFamily="2" charset="-122"/>
              </a:rPr>
              <a:t>dwCount</a:t>
            </a:r>
            <a:r>
              <a:rPr lang="zh-CN" altLang="en-US">
                <a:ea typeface="方正楷体简体" pitchFamily="2" charset="-122"/>
              </a:rPr>
              <a:t>：表示同步对象数组元素的个数。</a:t>
            </a:r>
          </a:p>
          <a:p>
            <a:pPr eaLnBrk="1" hangingPunct="1"/>
            <a:r>
              <a:rPr lang="en-US" altLang="zh-CN">
                <a:ea typeface="方正楷体简体" pitchFamily="2" charset="-122"/>
              </a:rPr>
              <a:t>bInitialLock</a:t>
            </a:r>
            <a:r>
              <a:rPr lang="zh-CN" altLang="en-US">
                <a:ea typeface="方正楷体简体" pitchFamily="2" charset="-122"/>
              </a:rPr>
              <a:t>：表示是否在初始化时对同步对象进行访问。</a:t>
            </a:r>
          </a:p>
        </p:txBody>
      </p:sp>
      <p:pic>
        <p:nvPicPr>
          <p:cNvPr id="396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636838"/>
            <a:ext cx="2447925"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13.7.1  </a:t>
            </a:r>
            <a:r>
              <a:rPr lang="zh-CN" altLang="en-US">
                <a:latin typeface="方正大标宋简体" pitchFamily="2" charset="-122"/>
                <a:ea typeface="方正大标宋简体" pitchFamily="2" charset="-122"/>
              </a:rPr>
              <a:t>同步访问对象</a:t>
            </a:r>
          </a:p>
        </p:txBody>
      </p:sp>
      <p:sp>
        <p:nvSpPr>
          <p:cNvPr id="397315" name="Rectangle 3"/>
          <p:cNvSpPr>
            <a:spLocks noGrp="1" noChangeArrowheads="1"/>
          </p:cNvSpPr>
          <p:nvPr>
            <p:ph type="body" idx="1"/>
          </p:nvPr>
        </p:nvSpPr>
        <p:spPr/>
        <p:txBody>
          <a:bodyPr/>
          <a:lstStyle/>
          <a:p>
            <a:pPr eaLnBrk="1" hangingPunct="1"/>
            <a:r>
              <a:rPr lang="zh-CN" altLang="en-US">
                <a:ea typeface="方正楷体简体" pitchFamily="2" charset="-122"/>
              </a:rPr>
              <a:t>如果想要获取同步对象，可以使用</a:t>
            </a:r>
            <a:r>
              <a:rPr lang="en-US" altLang="zh-CN">
                <a:ea typeface="方正楷体简体" pitchFamily="2" charset="-122"/>
              </a:rPr>
              <a:t>Lock()</a:t>
            </a:r>
            <a:r>
              <a:rPr lang="zh-CN" altLang="en-US">
                <a:ea typeface="方正楷体简体" pitchFamily="2" charset="-122"/>
              </a:rPr>
              <a:t>函数。该函数的原型如下：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dwTimeOut</a:t>
            </a:r>
            <a:r>
              <a:rPr lang="zh-CN" altLang="en-US">
                <a:ea typeface="方正楷体简体" pitchFamily="2" charset="-122"/>
              </a:rPr>
              <a:t>：表示同步对象等待的时间。</a:t>
            </a:r>
          </a:p>
          <a:p>
            <a:pPr eaLnBrk="1" hangingPunct="1"/>
            <a:r>
              <a:rPr lang="en-US" altLang="zh-CN">
                <a:ea typeface="方正楷体简体" pitchFamily="2" charset="-122"/>
              </a:rPr>
              <a:t>bWaitForAll</a:t>
            </a:r>
            <a:r>
              <a:rPr lang="zh-CN" altLang="en-US">
                <a:ea typeface="方正楷体简体" pitchFamily="2" charset="-122"/>
              </a:rPr>
              <a:t>：表示是否等待所有的同步对象。</a:t>
            </a:r>
          </a:p>
          <a:p>
            <a:pPr eaLnBrk="1" hangingPunct="1"/>
            <a:r>
              <a:rPr lang="en-US" altLang="zh-CN">
                <a:ea typeface="方正楷体简体" pitchFamily="2" charset="-122"/>
              </a:rPr>
              <a:t>dwWakeMask</a:t>
            </a:r>
            <a:r>
              <a:rPr lang="zh-CN" altLang="en-US">
                <a:ea typeface="方正楷体简体" pitchFamily="2" charset="-122"/>
              </a:rPr>
              <a:t>：指定其他放弃等待的条件。</a:t>
            </a:r>
            <a:endParaRPr lang="zh-CN" altLang="en-US"/>
          </a:p>
          <a:p>
            <a:pPr eaLnBrk="1" hangingPunct="1"/>
            <a:endParaRPr lang="en-US" altLang="zh-CN"/>
          </a:p>
        </p:txBody>
      </p:sp>
      <p:pic>
        <p:nvPicPr>
          <p:cNvPr id="397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060575"/>
            <a:ext cx="3240087"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13.7.1  </a:t>
            </a:r>
            <a:r>
              <a:rPr lang="zh-CN" altLang="en-US">
                <a:latin typeface="方正大标宋简体" pitchFamily="2" charset="-122"/>
                <a:ea typeface="方正大标宋简体" pitchFamily="2" charset="-122"/>
              </a:rPr>
              <a:t>同步访问对象</a:t>
            </a:r>
          </a:p>
        </p:txBody>
      </p:sp>
      <p:sp>
        <p:nvSpPr>
          <p:cNvPr id="398339" name="Rectangle 3"/>
          <p:cNvSpPr>
            <a:spLocks noGrp="1" noChangeArrowheads="1"/>
          </p:cNvSpPr>
          <p:nvPr>
            <p:ph type="body" idx="1"/>
          </p:nvPr>
        </p:nvSpPr>
        <p:spPr/>
        <p:txBody>
          <a:bodyPr/>
          <a:lstStyle/>
          <a:p>
            <a:pPr eaLnBrk="1" hangingPunct="1"/>
            <a:r>
              <a:rPr lang="zh-CN" altLang="en-US">
                <a:ea typeface="方正楷体简体" pitchFamily="2" charset="-122"/>
              </a:rPr>
              <a:t>如果想要释放同步对象，可以使用</a:t>
            </a:r>
            <a:r>
              <a:rPr lang="en-US" altLang="zh-CN">
                <a:ea typeface="方正楷体简体" pitchFamily="2" charset="-122"/>
              </a:rPr>
              <a:t>Unlock()</a:t>
            </a:r>
            <a:r>
              <a:rPr lang="zh-CN" altLang="en-US">
                <a:ea typeface="方正楷体简体" pitchFamily="2" charset="-122"/>
              </a:rPr>
              <a:t>函数。该函数的原型如下：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lCount</a:t>
            </a:r>
            <a:r>
              <a:rPr lang="zh-CN" altLang="en-US">
                <a:ea typeface="方正楷体简体" pitchFamily="2" charset="-122"/>
              </a:rPr>
              <a:t>：表示要师范的对象数，该参数必须大于</a:t>
            </a:r>
            <a:r>
              <a:rPr lang="en-US" altLang="zh-CN">
                <a:ea typeface="方正楷体简体" pitchFamily="2" charset="-122"/>
              </a:rPr>
              <a:t>0</a:t>
            </a:r>
            <a:r>
              <a:rPr lang="zh-CN" altLang="en-US">
                <a:ea typeface="方正楷体简体" pitchFamily="2" charset="-122"/>
              </a:rPr>
              <a:t>。</a:t>
            </a:r>
          </a:p>
          <a:p>
            <a:pPr eaLnBrk="1" hangingPunct="1"/>
            <a:r>
              <a:rPr lang="en-US" altLang="zh-CN">
                <a:ea typeface="方正楷体简体" pitchFamily="2" charset="-122"/>
              </a:rPr>
              <a:t>lPrevCount</a:t>
            </a:r>
            <a:r>
              <a:rPr lang="zh-CN" altLang="en-US">
                <a:ea typeface="方正楷体简体" pitchFamily="2" charset="-122"/>
              </a:rPr>
              <a:t>：表示同步对象接收的前一次的个数。</a:t>
            </a:r>
          </a:p>
          <a:p>
            <a:pPr eaLnBrk="1" hangingPunct="1"/>
            <a:r>
              <a:rPr lang="zh-CN" altLang="en-US">
                <a:ea typeface="方正楷体简体" pitchFamily="2" charset="-122"/>
              </a:rPr>
              <a:t>如果想要判断等待的同步对象是否被锁定，可以使用</a:t>
            </a:r>
            <a:r>
              <a:rPr lang="en-US" altLang="zh-CN">
                <a:ea typeface="方正楷体简体" pitchFamily="2" charset="-122"/>
              </a:rPr>
              <a:t>IsLocked()</a:t>
            </a:r>
            <a:r>
              <a:rPr lang="zh-CN" altLang="en-US">
                <a:ea typeface="方正楷体简体" pitchFamily="2" charset="-122"/>
              </a:rPr>
              <a:t>函数。该函数的原型如下：</a:t>
            </a:r>
          </a:p>
          <a:p>
            <a:pPr eaLnBrk="1" hangingPunct="1"/>
            <a:endParaRPr lang="en-US" altLang="zh-CN"/>
          </a:p>
        </p:txBody>
      </p:sp>
      <p:pic>
        <p:nvPicPr>
          <p:cNvPr id="398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00300"/>
            <a:ext cx="3024188"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8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5229225"/>
            <a:ext cx="259238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13.7.2  </a:t>
            </a:r>
            <a:r>
              <a:rPr lang="zh-CN" altLang="en-US">
                <a:latin typeface="方正大标宋简体" pitchFamily="2" charset="-122"/>
                <a:ea typeface="方正大标宋简体" pitchFamily="2" charset="-122"/>
              </a:rPr>
              <a:t>使用信号量实现线程同步</a:t>
            </a:r>
          </a:p>
        </p:txBody>
      </p:sp>
      <p:sp>
        <p:nvSpPr>
          <p:cNvPr id="399363" name="Rectangle 3"/>
          <p:cNvSpPr>
            <a:spLocks noGrp="1" noChangeArrowheads="1"/>
          </p:cNvSpPr>
          <p:nvPr>
            <p:ph type="body" idx="1"/>
          </p:nvPr>
        </p:nvSpPr>
        <p:spPr/>
        <p:txBody>
          <a:bodyPr/>
          <a:lstStyle/>
          <a:p>
            <a:pPr eaLnBrk="1" hangingPunct="1"/>
            <a:r>
              <a:rPr lang="en-US" altLang="zh-CN">
                <a:ea typeface="方正楷体简体" pitchFamily="2" charset="-122"/>
              </a:rPr>
              <a:t>CSemaphore</a:t>
            </a:r>
            <a:r>
              <a:rPr lang="zh-CN" altLang="en-US">
                <a:ea typeface="方正楷体简体" pitchFamily="2" charset="-122"/>
              </a:rPr>
              <a:t>类对象代表一个“信号量”，可以允许一定数目的线程访问某个共享资源。信号量对象中保存了当前同时访问某个共享资源的线程计数。如果该计数值为</a:t>
            </a:r>
            <a:r>
              <a:rPr lang="en-US" altLang="zh-CN">
                <a:ea typeface="方正楷体简体" pitchFamily="2" charset="-122"/>
              </a:rPr>
              <a:t>0</a:t>
            </a:r>
            <a:r>
              <a:rPr lang="zh-CN" altLang="en-US">
                <a:ea typeface="方正楷体简体" pitchFamily="2" charset="-122"/>
              </a:rPr>
              <a:t>，则所有对这个</a:t>
            </a:r>
            <a:r>
              <a:rPr lang="en-US" altLang="zh-CN">
                <a:ea typeface="方正楷体简体" pitchFamily="2" charset="-122"/>
              </a:rPr>
              <a:t>CSemaphore</a:t>
            </a:r>
            <a:r>
              <a:rPr lang="zh-CN" altLang="en-US">
                <a:ea typeface="方正楷体简体" pitchFamily="2" charset="-122"/>
              </a:rPr>
              <a:t>类对象所控制资源的访问将被放到一个队列中进行等待，直到超时或计数值不为</a:t>
            </a:r>
            <a:r>
              <a:rPr lang="en-US" altLang="zh-CN">
                <a:ea typeface="方正楷体简体" pitchFamily="2" charset="-122"/>
              </a:rPr>
              <a:t>0</a:t>
            </a:r>
            <a:r>
              <a:rPr lang="zh-CN" altLang="en-US">
                <a:ea typeface="方正楷体简体" pitchFamily="2" charset="-122"/>
              </a:rPr>
              <a:t>。</a:t>
            </a:r>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13.7.2  </a:t>
            </a:r>
            <a:r>
              <a:rPr lang="zh-CN" altLang="en-US">
                <a:latin typeface="方正大标宋简体" pitchFamily="2" charset="-122"/>
                <a:ea typeface="方正大标宋简体" pitchFamily="2" charset="-122"/>
              </a:rPr>
              <a:t>使用信号量实现线程同步</a:t>
            </a:r>
          </a:p>
        </p:txBody>
      </p:sp>
      <p:sp>
        <p:nvSpPr>
          <p:cNvPr id="400387" name="Rectangle 3"/>
          <p:cNvSpPr>
            <a:spLocks noGrp="1" noChangeArrowheads="1"/>
          </p:cNvSpPr>
          <p:nvPr>
            <p:ph type="body" idx="1"/>
          </p:nvPr>
        </p:nvSpPr>
        <p:spPr/>
        <p:txBody>
          <a:bodyPr/>
          <a:lstStyle/>
          <a:p>
            <a:pPr eaLnBrk="1" hangingPunct="1">
              <a:lnSpc>
                <a:spcPct val="90000"/>
              </a:lnSpc>
            </a:pPr>
            <a:r>
              <a:rPr lang="en-US" altLang="zh-CN">
                <a:ea typeface="方正楷体简体" pitchFamily="2" charset="-122"/>
              </a:rPr>
              <a:t>CSemaphore</a:t>
            </a:r>
            <a:r>
              <a:rPr lang="zh-CN" altLang="en-US">
                <a:ea typeface="方正楷体简体" pitchFamily="2" charset="-122"/>
              </a:rPr>
              <a:t>类的构造函数原型如下：</a:t>
            </a: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endParaRPr lang="zh-CN" altLang="en-US">
              <a:ea typeface="方正楷体简体" pitchFamily="2" charset="-122"/>
            </a:endParaRPr>
          </a:p>
          <a:p>
            <a:pPr eaLnBrk="1" hangingPunct="1">
              <a:lnSpc>
                <a:spcPct val="90000"/>
              </a:lnSpc>
            </a:pPr>
            <a:r>
              <a:rPr lang="en-US" altLang="zh-CN">
                <a:ea typeface="方正楷体简体" pitchFamily="2" charset="-122"/>
              </a:rPr>
              <a:t>lInitialCount</a:t>
            </a:r>
            <a:r>
              <a:rPr lang="zh-CN" altLang="en-US">
                <a:ea typeface="方正楷体简体" pitchFamily="2" charset="-122"/>
              </a:rPr>
              <a:t>：表示信号量对象初始化计数。该参数的值决定了在信号量对象建成后，能同时访问其中资源的最大线程数目。该参数的取值在</a:t>
            </a:r>
            <a:r>
              <a:rPr lang="en-US" altLang="zh-CN">
                <a:ea typeface="方正楷体简体" pitchFamily="2" charset="-122"/>
              </a:rPr>
              <a:t>0</a:t>
            </a:r>
            <a:r>
              <a:rPr lang="zh-CN" altLang="en-US">
                <a:ea typeface="方正楷体简体" pitchFamily="2" charset="-122"/>
              </a:rPr>
              <a:t>～</a:t>
            </a:r>
            <a:r>
              <a:rPr lang="en-US" altLang="zh-CN">
                <a:ea typeface="方正楷体简体" pitchFamily="2" charset="-122"/>
              </a:rPr>
              <a:t>IMaxCount</a:t>
            </a:r>
            <a:r>
              <a:rPr lang="zh-CN" altLang="en-US">
                <a:ea typeface="方正楷体简体" pitchFamily="2" charset="-122"/>
              </a:rPr>
              <a:t>之间。</a:t>
            </a:r>
          </a:p>
          <a:p>
            <a:pPr eaLnBrk="1" hangingPunct="1">
              <a:lnSpc>
                <a:spcPct val="90000"/>
              </a:lnSpc>
            </a:pPr>
            <a:r>
              <a:rPr lang="en-US" altLang="zh-CN">
                <a:ea typeface="方正楷体简体" pitchFamily="2" charset="-122"/>
              </a:rPr>
              <a:t>lMaxCount</a:t>
            </a:r>
            <a:r>
              <a:rPr lang="zh-CN" altLang="en-US">
                <a:ea typeface="方正楷体简体" pitchFamily="2" charset="-122"/>
              </a:rPr>
              <a:t>：表示信号量对象的最大计数。该参数必须大于</a:t>
            </a:r>
            <a:r>
              <a:rPr lang="en-US" altLang="zh-CN">
                <a:ea typeface="方正楷体简体" pitchFamily="2" charset="-122"/>
              </a:rPr>
              <a:t>0</a:t>
            </a:r>
            <a:r>
              <a:rPr lang="zh-CN" altLang="en-US">
                <a:ea typeface="方正楷体简体" pitchFamily="2" charset="-122"/>
              </a:rPr>
              <a:t>。</a:t>
            </a:r>
          </a:p>
          <a:p>
            <a:pPr eaLnBrk="1" hangingPunct="1">
              <a:lnSpc>
                <a:spcPct val="90000"/>
              </a:lnSpc>
            </a:pPr>
            <a:r>
              <a:rPr lang="en-US" altLang="zh-CN">
                <a:ea typeface="方正楷体简体" pitchFamily="2" charset="-122"/>
              </a:rPr>
              <a:t>pstrName</a:t>
            </a:r>
            <a:r>
              <a:rPr lang="zh-CN" altLang="en-US">
                <a:ea typeface="方正楷体简体" pitchFamily="2" charset="-122"/>
              </a:rPr>
              <a:t>：表示要创建的信号量对象的名称。</a:t>
            </a:r>
          </a:p>
          <a:p>
            <a:pPr eaLnBrk="1" hangingPunct="1">
              <a:lnSpc>
                <a:spcPct val="90000"/>
              </a:lnSpc>
            </a:pPr>
            <a:r>
              <a:rPr lang="en-US" altLang="zh-CN">
                <a:ea typeface="方正楷体简体" pitchFamily="2" charset="-122"/>
              </a:rPr>
              <a:t>lpsaAttributes</a:t>
            </a:r>
            <a:r>
              <a:rPr lang="zh-CN" altLang="en-US">
                <a:ea typeface="方正楷体简体" pitchFamily="2" charset="-122"/>
              </a:rPr>
              <a:t>：表示信号量对象的安全属性的指针。该参数一般设置为</a:t>
            </a:r>
            <a:r>
              <a:rPr lang="en-US" altLang="zh-CN">
                <a:ea typeface="方正楷体简体" pitchFamily="2" charset="-122"/>
              </a:rPr>
              <a:t>NULL</a:t>
            </a:r>
            <a:r>
              <a:rPr lang="zh-CN" altLang="en-US">
                <a:ea typeface="方正楷体简体" pitchFamily="2" charset="-122"/>
              </a:rPr>
              <a:t>。</a:t>
            </a:r>
            <a:endParaRPr lang="zh-CN" altLang="en-US"/>
          </a:p>
        </p:txBody>
      </p:sp>
      <p:pic>
        <p:nvPicPr>
          <p:cNvPr id="400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4679950"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3.2.2  </a:t>
            </a:r>
            <a:r>
              <a:rPr lang="zh-CN" altLang="en-US">
                <a:latin typeface="方正大标宋简体" pitchFamily="2" charset="-122"/>
                <a:ea typeface="方正大标宋简体" pitchFamily="2" charset="-122"/>
              </a:rPr>
              <a:t>变量</a:t>
            </a:r>
          </a:p>
        </p:txBody>
      </p:sp>
      <p:sp>
        <p:nvSpPr>
          <p:cNvPr id="41987" name="Rectangle 3"/>
          <p:cNvSpPr>
            <a:spLocks noGrp="1" noChangeArrowheads="1"/>
          </p:cNvSpPr>
          <p:nvPr>
            <p:ph type="body" idx="1"/>
          </p:nvPr>
        </p:nvSpPr>
        <p:spPr>
          <a:xfrm>
            <a:off x="863600" y="1816100"/>
            <a:ext cx="7366000" cy="3641725"/>
          </a:xfrm>
        </p:spPr>
        <p:txBody>
          <a:bodyPr/>
          <a:lstStyle/>
          <a:p>
            <a:pPr eaLnBrk="1" hangingPunct="1"/>
            <a:r>
              <a:rPr lang="zh-CN" altLang="en-US">
                <a:latin typeface="Times New Roman" panose="02020603050405020304" pitchFamily="18" charset="0"/>
                <a:ea typeface="方正楷体简体" pitchFamily="2" charset="-122"/>
              </a:rPr>
              <a:t>变量是一种特殊的标识符，在变量中可以存储数据。变量中存储的数据可以根据程序的需要而改变，因此称为变量。</a:t>
            </a:r>
          </a:p>
          <a:p>
            <a:pPr eaLnBrk="1" hangingPunct="1"/>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．定义变量</a:t>
            </a:r>
          </a:p>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中，使用一个变量必须先定义该变量。</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中定义变量的语法代码如下：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定义一个变量需要说明两点，一是变量的类型，二是变量的名称。其中，变量的类型是</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中的数据类型。变量名是用户为变量起的名称。</a:t>
            </a:r>
          </a:p>
          <a:p>
            <a:pPr eaLnBrk="1" hangingPunct="1"/>
            <a:endParaRPr lang="en-US" altLang="zh-CN">
              <a:latin typeface="Times New Roman" panose="02020603050405020304" pitchFamily="18" charset="0"/>
              <a:ea typeface="方正楷体简体" pitchFamily="2" charset="-122"/>
            </a:endParaRPr>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573463"/>
            <a:ext cx="34385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13.7.3  </a:t>
            </a:r>
            <a:r>
              <a:rPr lang="zh-CN" altLang="en-US">
                <a:latin typeface="方正大标宋简体" pitchFamily="2" charset="-122"/>
                <a:ea typeface="方正大标宋简体" pitchFamily="2" charset="-122"/>
              </a:rPr>
              <a:t>使用临界区对象实现线程同步</a:t>
            </a:r>
          </a:p>
        </p:txBody>
      </p:sp>
      <p:sp>
        <p:nvSpPr>
          <p:cNvPr id="401411" name="Rectangle 3"/>
          <p:cNvSpPr>
            <a:spLocks noGrp="1" noChangeArrowheads="1"/>
          </p:cNvSpPr>
          <p:nvPr>
            <p:ph type="body" idx="1"/>
          </p:nvPr>
        </p:nvSpPr>
        <p:spPr/>
        <p:txBody>
          <a:bodyPr/>
          <a:lstStyle/>
          <a:p>
            <a:pPr eaLnBrk="1" hangingPunct="1"/>
            <a:r>
              <a:rPr lang="en-US" altLang="zh-CN">
                <a:ea typeface="方正楷体简体" pitchFamily="2" charset="-122"/>
              </a:rPr>
              <a:t>CCriticalSection</a:t>
            </a:r>
            <a:r>
              <a:rPr lang="zh-CN" altLang="en-US">
                <a:ea typeface="方正楷体简体" pitchFamily="2" charset="-122"/>
              </a:rPr>
              <a:t>类对象代表一个“临界区”。当多个线程访问一个独占性共享资源时，可以使用临界区对象。在同一时刻，只允许一个线程可以拥有临界区对象，进而访问资源或是代码段，而其他线程需要等待。</a:t>
            </a:r>
          </a:p>
          <a:p>
            <a:pPr eaLnBrk="1" hangingPunct="1"/>
            <a:r>
              <a:rPr lang="en-US" altLang="zh-CN">
                <a:ea typeface="方正楷体简体" pitchFamily="2" charset="-122"/>
              </a:rPr>
              <a:t>CCriticalSection</a:t>
            </a:r>
            <a:r>
              <a:rPr lang="zh-CN" altLang="en-US">
                <a:ea typeface="方正楷体简体" pitchFamily="2" charset="-122"/>
              </a:rPr>
              <a:t>类的构造函数原型如下：</a:t>
            </a:r>
          </a:p>
        </p:txBody>
      </p:sp>
      <p:pic>
        <p:nvPicPr>
          <p:cNvPr id="401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357563"/>
            <a:ext cx="30956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13.7.4  </a:t>
            </a:r>
            <a:r>
              <a:rPr lang="zh-CN" altLang="en-US">
                <a:latin typeface="方正大标宋简体" pitchFamily="2" charset="-122"/>
                <a:ea typeface="方正大标宋简体" pitchFamily="2" charset="-122"/>
              </a:rPr>
              <a:t>使用互斥量对象实现线程同步</a:t>
            </a:r>
          </a:p>
        </p:txBody>
      </p:sp>
      <p:sp>
        <p:nvSpPr>
          <p:cNvPr id="402435" name="Rectangle 3"/>
          <p:cNvSpPr>
            <a:spLocks noGrp="1" noChangeArrowheads="1"/>
          </p:cNvSpPr>
          <p:nvPr>
            <p:ph type="body" idx="1"/>
          </p:nvPr>
        </p:nvSpPr>
        <p:spPr/>
        <p:txBody>
          <a:bodyPr/>
          <a:lstStyle/>
          <a:p>
            <a:pPr eaLnBrk="1" hangingPunct="1"/>
            <a:r>
              <a:rPr lang="en-US" altLang="zh-CN">
                <a:ea typeface="方正楷体简体" pitchFamily="2" charset="-122"/>
              </a:rPr>
              <a:t>CMutex</a:t>
            </a:r>
            <a:r>
              <a:rPr lang="zh-CN" altLang="en-US">
                <a:ea typeface="方正楷体简体" pitchFamily="2" charset="-122"/>
              </a:rPr>
              <a:t>类对象代表一个“互斥量”。互斥量对象属于系统内核对象，它能够使线程拥有对某个资源的绝对访问权限。</a:t>
            </a:r>
            <a:r>
              <a:rPr lang="en-US" altLang="zh-CN">
                <a:ea typeface="方正楷体简体" pitchFamily="2" charset="-122"/>
              </a:rPr>
              <a:t>CMutex</a:t>
            </a:r>
            <a:r>
              <a:rPr lang="zh-CN" altLang="en-US">
                <a:ea typeface="方正楷体简体" pitchFamily="2" charset="-122"/>
              </a:rPr>
              <a:t>类的构造函数原型如下：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bInitiallyOwn</a:t>
            </a:r>
            <a:r>
              <a:rPr lang="zh-CN" altLang="en-US">
                <a:ea typeface="方正楷体简体" pitchFamily="2" charset="-122"/>
              </a:rPr>
              <a:t>：表示互斥量对象的初始状态。</a:t>
            </a:r>
          </a:p>
          <a:p>
            <a:pPr eaLnBrk="1" hangingPunct="1"/>
            <a:r>
              <a:rPr lang="en-US" altLang="zh-CN">
                <a:ea typeface="方正楷体简体" pitchFamily="2" charset="-122"/>
              </a:rPr>
              <a:t>lpszName</a:t>
            </a:r>
            <a:r>
              <a:rPr lang="zh-CN" altLang="en-US">
                <a:ea typeface="方正楷体简体" pitchFamily="2" charset="-122"/>
              </a:rPr>
              <a:t>：表示互斥量对象的名称。</a:t>
            </a:r>
          </a:p>
          <a:p>
            <a:pPr eaLnBrk="1" hangingPunct="1"/>
            <a:r>
              <a:rPr lang="en-US" altLang="zh-CN">
                <a:ea typeface="方正楷体简体" pitchFamily="2" charset="-122"/>
              </a:rPr>
              <a:t>lpsaAttribute</a:t>
            </a:r>
            <a:r>
              <a:rPr lang="zh-CN" altLang="en-US">
                <a:ea typeface="方正楷体简体" pitchFamily="2" charset="-122"/>
              </a:rPr>
              <a:t>：表示互斥量对象的安全属性。</a:t>
            </a:r>
          </a:p>
        </p:txBody>
      </p:sp>
      <p:pic>
        <p:nvPicPr>
          <p:cNvPr id="402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636838"/>
            <a:ext cx="4751387"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13.7.5  </a:t>
            </a:r>
            <a:r>
              <a:rPr lang="zh-CN" altLang="en-US">
                <a:latin typeface="方正大标宋简体" pitchFamily="2" charset="-122"/>
                <a:ea typeface="方正大标宋简体" pitchFamily="2" charset="-122"/>
              </a:rPr>
              <a:t>使用事件对象实现线程同步</a:t>
            </a:r>
          </a:p>
        </p:txBody>
      </p:sp>
      <p:sp>
        <p:nvSpPr>
          <p:cNvPr id="403459" name="Rectangle 3"/>
          <p:cNvSpPr>
            <a:spLocks noGrp="1" noChangeArrowheads="1"/>
          </p:cNvSpPr>
          <p:nvPr>
            <p:ph type="body" idx="1"/>
          </p:nvPr>
        </p:nvSpPr>
        <p:spPr/>
        <p:txBody>
          <a:bodyPr/>
          <a:lstStyle/>
          <a:p>
            <a:pPr eaLnBrk="1" hangingPunct="1"/>
            <a:r>
              <a:rPr lang="en-US" altLang="zh-CN" sz="1800">
                <a:ea typeface="方正楷体简体" pitchFamily="2" charset="-122"/>
              </a:rPr>
              <a:t>CEvent</a:t>
            </a:r>
            <a:r>
              <a:rPr lang="zh-CN" altLang="en-US" sz="1800">
                <a:ea typeface="方正楷体简体" pitchFamily="2" charset="-122"/>
              </a:rPr>
              <a:t>类对象代表一个“事件”。事件对象是最基本的内核对象，在处理线程同步时，其使用的最为广泛。事件对象主要分为两种：人工重置事件对象和自动重置事件对象。对于人工重置事件对象，可以同时拥有多个线程等待到事件对象，成为可调度线程。对于自动重置事件对象，等待该事件对象的多个线程只能有一个线程成为可调度线程。</a:t>
            </a:r>
            <a:r>
              <a:rPr lang="en-US" altLang="zh-CN" sz="1800">
                <a:ea typeface="方正楷体简体" pitchFamily="2" charset="-122"/>
              </a:rPr>
              <a:t>CEvent</a:t>
            </a:r>
            <a:r>
              <a:rPr lang="zh-CN" altLang="en-US" sz="1800">
                <a:ea typeface="方正楷体简体" pitchFamily="2" charset="-122"/>
              </a:rPr>
              <a:t>类的构造函数原型如下：</a:t>
            </a:r>
          </a:p>
          <a:p>
            <a:pPr eaLnBrk="1" hangingPunct="1"/>
            <a:endParaRPr lang="zh-CN" altLang="en-US" sz="1800">
              <a:ea typeface="方正楷体简体" pitchFamily="2" charset="-122"/>
            </a:endParaRPr>
          </a:p>
          <a:p>
            <a:pPr eaLnBrk="1" hangingPunct="1"/>
            <a:endParaRPr lang="zh-CN" altLang="en-US" sz="1800">
              <a:ea typeface="方正楷体简体" pitchFamily="2" charset="-122"/>
            </a:endParaRPr>
          </a:p>
          <a:p>
            <a:pPr eaLnBrk="1" hangingPunct="1"/>
            <a:endParaRPr lang="zh-CN" altLang="en-US" sz="1800">
              <a:ea typeface="方正楷体简体" pitchFamily="2" charset="-122"/>
            </a:endParaRPr>
          </a:p>
          <a:p>
            <a:pPr eaLnBrk="1" hangingPunct="1"/>
            <a:endParaRPr lang="zh-CN" altLang="en-US" sz="1800">
              <a:ea typeface="方正楷体简体" pitchFamily="2" charset="-122"/>
            </a:endParaRPr>
          </a:p>
          <a:p>
            <a:pPr eaLnBrk="1" hangingPunct="1"/>
            <a:r>
              <a:rPr lang="en-US" altLang="zh-CN" sz="1800">
                <a:ea typeface="方正楷体简体" pitchFamily="2" charset="-122"/>
              </a:rPr>
              <a:t>bInitiallyOwn</a:t>
            </a:r>
            <a:r>
              <a:rPr lang="zh-CN" altLang="en-US" sz="1800">
                <a:ea typeface="方正楷体简体" pitchFamily="2" charset="-122"/>
              </a:rPr>
              <a:t>：表示初始化时是否允许同步访问对象拥有该对象。</a:t>
            </a:r>
          </a:p>
          <a:p>
            <a:pPr eaLnBrk="1" hangingPunct="1"/>
            <a:r>
              <a:rPr lang="en-US" altLang="zh-CN" sz="1800">
                <a:ea typeface="方正楷体简体" pitchFamily="2" charset="-122"/>
              </a:rPr>
              <a:t>bManualReset</a:t>
            </a:r>
            <a:r>
              <a:rPr lang="zh-CN" altLang="en-US" sz="1800">
                <a:ea typeface="方正楷体简体" pitchFamily="2" charset="-122"/>
              </a:rPr>
              <a:t>：指定事件对象类型，即人工重置事件对象和自动重置事件对象。</a:t>
            </a:r>
          </a:p>
          <a:p>
            <a:pPr eaLnBrk="1" hangingPunct="1"/>
            <a:r>
              <a:rPr lang="en-US" altLang="zh-CN" sz="1800">
                <a:ea typeface="方正楷体简体" pitchFamily="2" charset="-122"/>
              </a:rPr>
              <a:t>lpszName</a:t>
            </a:r>
            <a:r>
              <a:rPr lang="zh-CN" altLang="en-US" sz="1800">
                <a:ea typeface="方正楷体简体" pitchFamily="2" charset="-122"/>
              </a:rPr>
              <a:t>：表示事件对象的名称。</a:t>
            </a:r>
          </a:p>
          <a:p>
            <a:pPr eaLnBrk="1" hangingPunct="1"/>
            <a:r>
              <a:rPr lang="en-US" altLang="zh-CN" sz="1800">
                <a:ea typeface="方正楷体简体" pitchFamily="2" charset="-122"/>
              </a:rPr>
              <a:t>lpsaAttribute</a:t>
            </a:r>
            <a:r>
              <a:rPr lang="zh-CN" altLang="en-US" sz="1800">
                <a:ea typeface="方正楷体简体" pitchFamily="2" charset="-122"/>
              </a:rPr>
              <a:t>：表示事件对象的安全属性。</a:t>
            </a:r>
          </a:p>
        </p:txBody>
      </p:sp>
      <p:pic>
        <p:nvPicPr>
          <p:cNvPr id="403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068638"/>
            <a:ext cx="37433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13.7.5  </a:t>
            </a:r>
            <a:r>
              <a:rPr lang="zh-CN" altLang="en-US">
                <a:latin typeface="方正大标宋简体" pitchFamily="2" charset="-122"/>
                <a:ea typeface="方正大标宋简体" pitchFamily="2" charset="-122"/>
              </a:rPr>
              <a:t>使用事件对象实现线程同步</a:t>
            </a:r>
          </a:p>
        </p:txBody>
      </p:sp>
      <p:sp>
        <p:nvSpPr>
          <p:cNvPr id="404483" name="Rectangle 3"/>
          <p:cNvSpPr>
            <a:spLocks noGrp="1" noChangeArrowheads="1"/>
          </p:cNvSpPr>
          <p:nvPr>
            <p:ph type="body" idx="1"/>
          </p:nvPr>
        </p:nvSpPr>
        <p:spPr/>
        <p:txBody>
          <a:bodyPr/>
          <a:lstStyle/>
          <a:p>
            <a:pPr eaLnBrk="1" hangingPunct="1"/>
            <a:r>
              <a:rPr lang="en-US" altLang="zh-CN">
                <a:ea typeface="方正楷体简体" pitchFamily="2" charset="-122"/>
              </a:rPr>
              <a:t>Windows</a:t>
            </a:r>
            <a:r>
              <a:rPr lang="zh-CN" altLang="en-US">
                <a:ea typeface="方正楷体简体" pitchFamily="2" charset="-122"/>
              </a:rPr>
              <a:t>系统提供了</a:t>
            </a:r>
            <a:r>
              <a:rPr lang="en-US" altLang="zh-CN">
                <a:ea typeface="方正楷体简体" pitchFamily="2" charset="-122"/>
              </a:rPr>
              <a:t>CreateEvent()</a:t>
            </a:r>
            <a:r>
              <a:rPr lang="zh-CN" altLang="en-US">
                <a:ea typeface="方正楷体简体" pitchFamily="2" charset="-122"/>
              </a:rPr>
              <a:t>函数用于创建事件对象。该函数的原型如下：</a:t>
            </a: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endParaRPr lang="zh-CN" altLang="en-US">
              <a:ea typeface="方正楷体简体" pitchFamily="2" charset="-122"/>
            </a:endParaRPr>
          </a:p>
          <a:p>
            <a:pPr eaLnBrk="1" hangingPunct="1"/>
            <a:r>
              <a:rPr lang="en-US" altLang="zh-CN">
                <a:ea typeface="方正楷体简体" pitchFamily="2" charset="-122"/>
              </a:rPr>
              <a:t>lpEventAttributes</a:t>
            </a:r>
            <a:r>
              <a:rPr lang="zh-CN" altLang="en-US">
                <a:ea typeface="方正楷体简体" pitchFamily="2" charset="-122"/>
              </a:rPr>
              <a:t>：表示事件对象的安全属性。</a:t>
            </a:r>
          </a:p>
          <a:p>
            <a:pPr eaLnBrk="1" hangingPunct="1"/>
            <a:r>
              <a:rPr lang="en-US" altLang="zh-CN">
                <a:ea typeface="方正楷体简体" pitchFamily="2" charset="-122"/>
              </a:rPr>
              <a:t>bManualReset</a:t>
            </a:r>
            <a:r>
              <a:rPr lang="zh-CN" altLang="en-US">
                <a:ea typeface="方正楷体简体" pitchFamily="2" charset="-122"/>
              </a:rPr>
              <a:t>：指定事件对象类型，即人工重置事件对象和自动重置事件对象。</a:t>
            </a:r>
          </a:p>
          <a:p>
            <a:pPr eaLnBrk="1" hangingPunct="1"/>
            <a:r>
              <a:rPr lang="en-US" altLang="zh-CN">
                <a:ea typeface="方正楷体简体" pitchFamily="2" charset="-122"/>
              </a:rPr>
              <a:t>bInitialState</a:t>
            </a:r>
            <a:r>
              <a:rPr lang="zh-CN" altLang="en-US">
                <a:ea typeface="方正楷体简体" pitchFamily="2" charset="-122"/>
              </a:rPr>
              <a:t>：表示事件对象的初始状态。</a:t>
            </a:r>
          </a:p>
          <a:p>
            <a:pPr eaLnBrk="1" hangingPunct="1"/>
            <a:r>
              <a:rPr lang="en-US" altLang="zh-CN">
                <a:ea typeface="方正楷体简体" pitchFamily="2" charset="-122"/>
              </a:rPr>
              <a:t>lpName</a:t>
            </a:r>
            <a:r>
              <a:rPr lang="zh-CN" altLang="en-US">
                <a:ea typeface="方正楷体简体" pitchFamily="2" charset="-122"/>
              </a:rPr>
              <a:t>：表示事件对象的名称。</a:t>
            </a:r>
          </a:p>
        </p:txBody>
      </p:sp>
      <p:pic>
        <p:nvPicPr>
          <p:cNvPr id="404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3743325"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13.7.5  </a:t>
            </a:r>
            <a:r>
              <a:rPr lang="zh-CN" altLang="en-US">
                <a:latin typeface="方正大标宋简体" pitchFamily="2" charset="-122"/>
                <a:ea typeface="方正大标宋简体" pitchFamily="2" charset="-122"/>
              </a:rPr>
              <a:t>使用事件对象实现线程同步</a:t>
            </a:r>
          </a:p>
        </p:txBody>
      </p:sp>
      <p:sp>
        <p:nvSpPr>
          <p:cNvPr id="405507" name="Rectangle 3"/>
          <p:cNvSpPr>
            <a:spLocks noGrp="1" noChangeArrowheads="1"/>
          </p:cNvSpPr>
          <p:nvPr>
            <p:ph type="body" idx="1"/>
          </p:nvPr>
        </p:nvSpPr>
        <p:spPr/>
        <p:txBody>
          <a:bodyPr/>
          <a:lstStyle/>
          <a:p>
            <a:pPr eaLnBrk="1" hangingPunct="1"/>
            <a:r>
              <a:rPr lang="zh-CN" altLang="en-US">
                <a:ea typeface="方正楷体简体" pitchFamily="2" charset="-122"/>
              </a:rPr>
              <a:t>在事件对象创建后，可以使用</a:t>
            </a:r>
            <a:r>
              <a:rPr lang="en-US" altLang="zh-CN">
                <a:ea typeface="方正楷体简体" pitchFamily="2" charset="-122"/>
              </a:rPr>
              <a:t>SetEvent()</a:t>
            </a:r>
            <a:r>
              <a:rPr lang="zh-CN" altLang="en-US">
                <a:ea typeface="方正楷体简体" pitchFamily="2" charset="-122"/>
              </a:rPr>
              <a:t>函数设置事件对象为可用，并释放所有的等待线程。该函数的原型如下：</a:t>
            </a:r>
          </a:p>
          <a:p>
            <a:pPr eaLnBrk="1" hangingPunct="1"/>
            <a:endParaRPr lang="zh-CN" altLang="en-US">
              <a:ea typeface="方正楷体简体" pitchFamily="2" charset="-122"/>
            </a:endParaRPr>
          </a:p>
          <a:p>
            <a:pPr eaLnBrk="1" hangingPunct="1"/>
            <a:r>
              <a:rPr lang="en-US" altLang="zh-CN">
                <a:ea typeface="方正楷体简体" pitchFamily="2" charset="-122"/>
              </a:rPr>
              <a:t>hEvent</a:t>
            </a:r>
            <a:r>
              <a:rPr lang="zh-CN" altLang="en-US">
                <a:ea typeface="方正楷体简体" pitchFamily="2" charset="-122"/>
              </a:rPr>
              <a:t>：表示事件对象句柄。</a:t>
            </a:r>
          </a:p>
          <a:p>
            <a:pPr eaLnBrk="1" hangingPunct="1"/>
            <a:r>
              <a:rPr lang="zh-CN" altLang="en-US">
                <a:ea typeface="方正楷体简体" pitchFamily="2" charset="-122"/>
              </a:rPr>
              <a:t>使用</a:t>
            </a:r>
            <a:r>
              <a:rPr lang="en-US" altLang="zh-CN">
                <a:ea typeface="方正楷体简体" pitchFamily="2" charset="-122"/>
              </a:rPr>
              <a:t>ResetEvent()</a:t>
            </a:r>
            <a:r>
              <a:rPr lang="zh-CN" altLang="en-US">
                <a:ea typeface="方正楷体简体" pitchFamily="2" charset="-122"/>
              </a:rPr>
              <a:t>函数设置事件对象为无信号状态。该函数的原型如下：</a:t>
            </a:r>
          </a:p>
          <a:p>
            <a:pPr eaLnBrk="1" hangingPunct="1"/>
            <a:endParaRPr lang="zh-CN" altLang="en-US">
              <a:ea typeface="方正楷体简体" pitchFamily="2" charset="-122"/>
            </a:endParaRPr>
          </a:p>
          <a:p>
            <a:pPr eaLnBrk="1" hangingPunct="1"/>
            <a:r>
              <a:rPr lang="en-US" altLang="zh-CN">
                <a:ea typeface="方正楷体简体" pitchFamily="2" charset="-122"/>
              </a:rPr>
              <a:t>hEvent</a:t>
            </a:r>
            <a:r>
              <a:rPr lang="zh-CN" altLang="en-US">
                <a:ea typeface="方正楷体简体" pitchFamily="2" charset="-122"/>
              </a:rPr>
              <a:t>：表示事件对象句柄。</a:t>
            </a:r>
          </a:p>
          <a:p>
            <a:pPr eaLnBrk="1" hangingPunct="1"/>
            <a:endParaRPr lang="zh-CN" altLang="en-US"/>
          </a:p>
          <a:p>
            <a:pPr eaLnBrk="1" hangingPunct="1"/>
            <a:endParaRPr lang="en-US" altLang="zh-CN"/>
          </a:p>
        </p:txBody>
      </p:sp>
      <p:pic>
        <p:nvPicPr>
          <p:cNvPr id="405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84413"/>
            <a:ext cx="33845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5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16338"/>
            <a:ext cx="3240087"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eaLnBrk="1" hangingPunct="1">
              <a:spcBef>
                <a:spcPts val="1200"/>
              </a:spcBef>
              <a:spcAft>
                <a:spcPts val="1200"/>
              </a:spcAft>
            </a:pPr>
            <a:r>
              <a:rPr lang="zh-CN" altLang="en-US">
                <a:ea typeface="黑体" panose="02010609060101010101" pitchFamily="49" charset="-122"/>
              </a:rPr>
              <a:t>第</a:t>
            </a:r>
            <a:r>
              <a:rPr lang="en-US" altLang="zh-CN">
                <a:ea typeface="黑体" panose="02010609060101010101" pitchFamily="49" charset="-122"/>
              </a:rPr>
              <a:t>14</a:t>
            </a:r>
            <a:r>
              <a:rPr lang="zh-CN" altLang="en-US">
                <a:ea typeface="黑体" panose="02010609060101010101" pitchFamily="49" charset="-122"/>
              </a:rPr>
              <a:t>章 </a:t>
            </a:r>
            <a:r>
              <a:rPr lang="en-US" altLang="zh-CN">
                <a:ea typeface="黑体" panose="02010609060101010101" pitchFamily="49" charset="-122"/>
              </a:rPr>
              <a:t>WinSock</a:t>
            </a:r>
            <a:r>
              <a:rPr lang="zh-CN" altLang="en-US">
                <a:ea typeface="黑体" panose="02010609060101010101" pitchFamily="49" charset="-122"/>
              </a:rPr>
              <a:t>网络通信开发</a:t>
            </a:r>
          </a:p>
        </p:txBody>
      </p:sp>
      <p:sp>
        <p:nvSpPr>
          <p:cNvPr id="406531" name="Rectangle 3"/>
          <p:cNvSpPr>
            <a:spLocks noGrp="1" noChangeArrowheads="1"/>
          </p:cNvSpPr>
          <p:nvPr>
            <p:ph type="body" idx="1"/>
          </p:nvPr>
        </p:nvSpPr>
        <p:spPr/>
        <p:txBody>
          <a:bodyPr/>
          <a:lstStyle/>
          <a:p>
            <a:pPr eaLnBrk="1" hangingPunct="1">
              <a:spcBef>
                <a:spcPts val="1200"/>
              </a:spcBef>
              <a:spcAft>
                <a:spcPts val="1200"/>
              </a:spcAft>
            </a:pPr>
            <a:r>
              <a:rPr lang="en-US" altLang="zh-CN"/>
              <a:t>Windows</a:t>
            </a:r>
            <a:r>
              <a:rPr lang="zh-CN" altLang="en-US"/>
              <a:t>应用程序可以有无限的网络功能，都是建立在</a:t>
            </a:r>
            <a:r>
              <a:rPr lang="en-US" altLang="zh-CN"/>
              <a:t>WinSock</a:t>
            </a:r>
            <a:r>
              <a:rPr lang="zh-CN" altLang="en-US"/>
              <a:t>接口的基础上。</a:t>
            </a:r>
            <a:r>
              <a:rPr lang="en-US" altLang="zh-CN"/>
              <a:t>WinSock</a:t>
            </a:r>
            <a:r>
              <a:rPr lang="zh-CN" altLang="en-US"/>
              <a:t>是</a:t>
            </a:r>
            <a:r>
              <a:rPr lang="en-US" altLang="zh-CN"/>
              <a:t>Windows Sockets</a:t>
            </a:r>
            <a:r>
              <a:rPr lang="zh-CN" altLang="en-US"/>
              <a:t>的简称，也称为</a:t>
            </a:r>
            <a:r>
              <a:rPr lang="en-US" altLang="zh-CN"/>
              <a:t>Windows</a:t>
            </a:r>
            <a:r>
              <a:rPr lang="zh-CN" altLang="en-US"/>
              <a:t>套接字，是微软根据</a:t>
            </a:r>
            <a:r>
              <a:rPr lang="en-US" altLang="zh-CN"/>
              <a:t>BSD UNIX</a:t>
            </a:r>
            <a:r>
              <a:rPr lang="zh-CN" altLang="en-US"/>
              <a:t>操作系统中流行的</a:t>
            </a:r>
            <a:r>
              <a:rPr lang="en-US" altLang="zh-CN"/>
              <a:t>Berkeley</a:t>
            </a:r>
            <a:r>
              <a:rPr lang="zh-CN" altLang="en-US"/>
              <a:t>套接字规范而实现的一套</a:t>
            </a:r>
            <a:r>
              <a:rPr lang="en-US" altLang="zh-CN"/>
              <a:t>Micosoft Windows</a:t>
            </a:r>
            <a:r>
              <a:rPr lang="zh-CN" altLang="en-US"/>
              <a:t>下的网络编程接口。</a:t>
            </a:r>
          </a:p>
          <a:p>
            <a:pPr eaLnBrk="1" hangingPunct="1">
              <a:spcBef>
                <a:spcPts val="1200"/>
              </a:spcBef>
              <a:spcAft>
                <a:spcPts val="1200"/>
              </a:spcAft>
            </a:pPr>
            <a:r>
              <a:rPr lang="zh-CN" altLang="en-US"/>
              <a:t>本章将具体介绍在</a:t>
            </a:r>
            <a:r>
              <a:rPr lang="en-US" altLang="zh-CN"/>
              <a:t>VC</a:t>
            </a:r>
            <a:r>
              <a:rPr lang="zh-CN" altLang="en-US"/>
              <a:t>中，基于</a:t>
            </a:r>
            <a:r>
              <a:rPr lang="en-US" altLang="zh-CN"/>
              <a:t>Winsock</a:t>
            </a:r>
            <a:r>
              <a:rPr lang="zh-CN" altLang="en-US"/>
              <a:t>接口进行网络通信程序的开发的基础知识。</a:t>
            </a:r>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14.1 </a:t>
            </a:r>
            <a:r>
              <a:rPr lang="zh-CN" altLang="en-US">
                <a:ea typeface="黑体" panose="02010609060101010101" pitchFamily="49" charset="-122"/>
              </a:rPr>
              <a:t>网络通信与</a:t>
            </a:r>
            <a:r>
              <a:rPr lang="en-US" altLang="zh-CN">
                <a:ea typeface="黑体" panose="02010609060101010101" pitchFamily="49" charset="-122"/>
              </a:rPr>
              <a:t>WinSock</a:t>
            </a:r>
            <a:r>
              <a:rPr lang="zh-CN" altLang="en-US">
                <a:ea typeface="黑体" panose="02010609060101010101" pitchFamily="49" charset="-122"/>
              </a:rPr>
              <a:t>基础</a:t>
            </a:r>
          </a:p>
        </p:txBody>
      </p:sp>
      <p:sp>
        <p:nvSpPr>
          <p:cNvPr id="407555" name="Rectangle 3"/>
          <p:cNvSpPr>
            <a:spLocks noGrp="1" noChangeArrowheads="1"/>
          </p:cNvSpPr>
          <p:nvPr>
            <p:ph type="body" idx="1"/>
          </p:nvPr>
        </p:nvSpPr>
        <p:spPr/>
        <p:txBody>
          <a:bodyPr/>
          <a:lstStyle/>
          <a:p>
            <a:pPr eaLnBrk="1" hangingPunct="1">
              <a:spcBef>
                <a:spcPts val="1200"/>
              </a:spcBef>
              <a:spcAft>
                <a:spcPts val="1200"/>
              </a:spcAft>
            </a:pPr>
            <a:r>
              <a:rPr lang="zh-CN" altLang="en-US"/>
              <a:t>网络通信程序是指应用程序需要与网络中其他系统上的应用程序之间进行通讯。在介绍网络通信程序的开发之前，首先简单介绍一下网络通信和</a:t>
            </a:r>
            <a:r>
              <a:rPr lang="en-US" altLang="zh-CN"/>
              <a:t>WinSock</a:t>
            </a:r>
            <a:r>
              <a:rPr lang="zh-CN" altLang="en-US"/>
              <a:t>的基础知识和基本概念。</a:t>
            </a:r>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14.1.1 WinSock</a:t>
            </a:r>
            <a:r>
              <a:rPr lang="zh-CN" altLang="en-US">
                <a:ea typeface="黑体" panose="02010609060101010101" pitchFamily="49" charset="-122"/>
              </a:rPr>
              <a:t>的基本概念</a:t>
            </a:r>
          </a:p>
        </p:txBody>
      </p:sp>
      <p:sp>
        <p:nvSpPr>
          <p:cNvPr id="408579" name="Rectangle 3"/>
          <p:cNvSpPr>
            <a:spLocks noGrp="1" noChangeArrowheads="1"/>
          </p:cNvSpPr>
          <p:nvPr>
            <p:ph type="body" idx="1"/>
          </p:nvPr>
        </p:nvSpPr>
        <p:spPr/>
        <p:txBody>
          <a:bodyPr/>
          <a:lstStyle/>
          <a:p>
            <a:pPr eaLnBrk="1" hangingPunct="1">
              <a:spcBef>
                <a:spcPts val="1200"/>
              </a:spcBef>
              <a:spcAft>
                <a:spcPts val="1200"/>
              </a:spcAft>
            </a:pPr>
            <a:r>
              <a:rPr lang="en-US" altLang="zh-CN"/>
              <a:t>Windows</a:t>
            </a:r>
            <a:r>
              <a:rPr lang="zh-CN" altLang="en-US"/>
              <a:t>下网络编程的规范</a:t>
            </a:r>
            <a:r>
              <a:rPr lang="en-US" altLang="zh-CN"/>
              <a:t>——Windows Sockets</a:t>
            </a:r>
            <a:r>
              <a:rPr lang="zh-CN" altLang="en-US"/>
              <a:t>（简称</a:t>
            </a:r>
            <a:r>
              <a:rPr lang="en-US" altLang="zh-CN"/>
              <a:t>WinSock</a:t>
            </a:r>
            <a:r>
              <a:rPr lang="zh-CN" altLang="en-US"/>
              <a:t>）是</a:t>
            </a:r>
            <a:r>
              <a:rPr lang="en-US" altLang="zh-CN"/>
              <a:t>Windows</a:t>
            </a:r>
            <a:r>
              <a:rPr lang="zh-CN" altLang="en-US"/>
              <a:t>下得到广泛应用的、开放的、支持多种协议的网络编程接口。它经过不断完善，在</a:t>
            </a:r>
            <a:r>
              <a:rPr lang="en-US" altLang="zh-CN"/>
              <a:t>Intel</a:t>
            </a:r>
            <a:r>
              <a:rPr lang="zh-CN" altLang="en-US"/>
              <a:t>、</a:t>
            </a:r>
            <a:r>
              <a:rPr lang="en-US" altLang="zh-CN"/>
              <a:t>Microsoft</a:t>
            </a:r>
            <a:r>
              <a:rPr lang="zh-CN" altLang="en-US"/>
              <a:t>、</a:t>
            </a:r>
            <a:r>
              <a:rPr lang="en-US" altLang="zh-CN"/>
              <a:t>Sun</a:t>
            </a:r>
            <a:r>
              <a:rPr lang="zh-CN" altLang="en-US"/>
              <a:t>、</a:t>
            </a:r>
            <a:r>
              <a:rPr lang="en-US" altLang="zh-CN"/>
              <a:t>SGI</a:t>
            </a:r>
            <a:r>
              <a:rPr lang="zh-CN" altLang="en-US"/>
              <a:t>、</a:t>
            </a:r>
            <a:r>
              <a:rPr lang="en-US" altLang="zh-CN"/>
              <a:t>Informix</a:t>
            </a:r>
            <a:r>
              <a:rPr lang="zh-CN" altLang="en-US"/>
              <a:t>、</a:t>
            </a:r>
            <a:r>
              <a:rPr lang="en-US" altLang="zh-CN"/>
              <a:t>Novell</a:t>
            </a:r>
            <a:r>
              <a:rPr lang="zh-CN" altLang="en-US"/>
              <a:t>等公司的全力支持下，已成为</a:t>
            </a:r>
            <a:r>
              <a:rPr lang="en-US" altLang="zh-CN"/>
              <a:t>Windows</a:t>
            </a:r>
            <a:r>
              <a:rPr lang="zh-CN" altLang="en-US"/>
              <a:t>网络编程的事实上的标准。</a:t>
            </a:r>
          </a:p>
          <a:p>
            <a:pPr eaLnBrk="1" hangingPunct="1">
              <a:spcBef>
                <a:spcPts val="1200"/>
              </a:spcBef>
              <a:spcAft>
                <a:spcPts val="1200"/>
              </a:spcAft>
            </a:pPr>
            <a:r>
              <a:rPr lang="en-US" altLang="zh-CN"/>
              <a:t>Windows Sockets</a:t>
            </a:r>
            <a:r>
              <a:rPr lang="zh-CN" altLang="en-US"/>
              <a:t>规范意图在于提供给应用程序开发者一套简单的</a:t>
            </a:r>
            <a:r>
              <a:rPr lang="en-US" altLang="zh-CN"/>
              <a:t>API</a:t>
            </a:r>
            <a:r>
              <a:rPr lang="zh-CN" altLang="en-US"/>
              <a:t>，并让各家网络软件供应商共同遵守。任何能够与</a:t>
            </a:r>
            <a:r>
              <a:rPr lang="en-US" altLang="zh-CN"/>
              <a:t>WinSock</a:t>
            </a:r>
            <a:r>
              <a:rPr lang="zh-CN" altLang="en-US"/>
              <a:t>兼容实现协同工作的应用程序就被认为是具有</a:t>
            </a:r>
            <a:r>
              <a:rPr lang="en-US" altLang="zh-CN"/>
              <a:t>WinSock</a:t>
            </a:r>
            <a:r>
              <a:rPr lang="zh-CN" altLang="en-US"/>
              <a:t>接口。称这种应用程序为</a:t>
            </a:r>
            <a:r>
              <a:rPr lang="en-US" altLang="zh-CN"/>
              <a:t>WinSock</a:t>
            </a:r>
            <a:r>
              <a:rPr lang="zh-CN" altLang="en-US"/>
              <a:t>应用程序。</a:t>
            </a:r>
            <a:r>
              <a:rPr lang="en-US" altLang="zh-CN"/>
              <a:t>WinSock</a:t>
            </a:r>
            <a:r>
              <a:rPr lang="zh-CN" altLang="en-US"/>
              <a:t>规范定义并记录了如何使用</a:t>
            </a:r>
            <a:r>
              <a:rPr lang="en-US" altLang="zh-CN"/>
              <a:t>API</a:t>
            </a:r>
            <a:r>
              <a:rPr lang="zh-CN" altLang="en-US"/>
              <a:t>与</a:t>
            </a:r>
            <a:r>
              <a:rPr lang="en-US" altLang="zh-CN"/>
              <a:t>Internet</a:t>
            </a:r>
            <a:r>
              <a:rPr lang="zh-CN" altLang="en-US"/>
              <a:t>协议族（</a:t>
            </a:r>
            <a:r>
              <a:rPr lang="en-US" altLang="zh-CN"/>
              <a:t>IPS</a:t>
            </a:r>
            <a:r>
              <a:rPr lang="zh-CN" altLang="en-US"/>
              <a:t>，通常指的是</a:t>
            </a:r>
            <a:r>
              <a:rPr lang="en-US" altLang="zh-CN"/>
              <a:t>TCP/IP</a:t>
            </a:r>
            <a:r>
              <a:rPr lang="zh-CN" altLang="en-US"/>
              <a:t>）连接，尤其要指出的是所有的</a:t>
            </a:r>
            <a:r>
              <a:rPr lang="en-US" altLang="zh-CN"/>
              <a:t>WinSock</a:t>
            </a:r>
            <a:r>
              <a:rPr lang="zh-CN" altLang="en-US"/>
              <a:t>实现都支持流套接字和数据报套接字。</a:t>
            </a:r>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eaLnBrk="1" hangingPunct="1"/>
            <a:r>
              <a:rPr lang="en-US" altLang="zh-CN">
                <a:ea typeface="黑体" panose="02010609060101010101" pitchFamily="49" charset="-122"/>
              </a:rPr>
              <a:t>14.1.1 WinSock</a:t>
            </a:r>
            <a:r>
              <a:rPr lang="zh-CN" altLang="en-US">
                <a:ea typeface="黑体" panose="02010609060101010101" pitchFamily="49" charset="-122"/>
              </a:rPr>
              <a:t>的基本概念</a:t>
            </a:r>
          </a:p>
        </p:txBody>
      </p:sp>
      <p:sp>
        <p:nvSpPr>
          <p:cNvPr id="409603" name="Rectangle 3"/>
          <p:cNvSpPr>
            <a:spLocks noGrp="1" noChangeArrowheads="1"/>
          </p:cNvSpPr>
          <p:nvPr>
            <p:ph type="body" idx="1"/>
          </p:nvPr>
        </p:nvSpPr>
        <p:spPr/>
        <p:txBody>
          <a:bodyPr/>
          <a:lstStyle/>
          <a:p>
            <a:pPr eaLnBrk="1" hangingPunct="1">
              <a:spcBef>
                <a:spcPts val="1200"/>
              </a:spcBef>
              <a:spcAft>
                <a:spcPts val="1200"/>
              </a:spcAft>
            </a:pPr>
            <a:r>
              <a:rPr lang="zh-CN" altLang="en-US"/>
              <a:t>应用程序则通过调用</a:t>
            </a:r>
            <a:r>
              <a:rPr lang="en-US" altLang="zh-CN"/>
              <a:t>WinSock</a:t>
            </a:r>
            <a:r>
              <a:rPr lang="zh-CN" altLang="en-US"/>
              <a:t>提供的</a:t>
            </a:r>
            <a:r>
              <a:rPr lang="en-US" altLang="zh-CN"/>
              <a:t>API</a:t>
            </a:r>
            <a:r>
              <a:rPr lang="zh-CN" altLang="en-US"/>
              <a:t>实现相互之间的通讯，而</a:t>
            </a:r>
            <a:r>
              <a:rPr lang="en-US" altLang="zh-CN"/>
              <a:t>WinSock</a:t>
            </a:r>
            <a:r>
              <a:rPr lang="zh-CN" altLang="en-US"/>
              <a:t>又利用下层的网络通讯协议功能和操作系统调用实现实际的通讯工作。</a:t>
            </a:r>
          </a:p>
          <a:p>
            <a:pPr eaLnBrk="1" hangingPunct="1">
              <a:spcBef>
                <a:spcPts val="1200"/>
              </a:spcBef>
              <a:spcAft>
                <a:spcPts val="1200"/>
              </a:spcAft>
            </a:pPr>
            <a:r>
              <a:rPr lang="zh-CN" altLang="en-US"/>
              <a:t>在</a:t>
            </a:r>
            <a:r>
              <a:rPr lang="en-US" altLang="zh-CN"/>
              <a:t>ISO</a:t>
            </a:r>
            <a:r>
              <a:rPr lang="zh-CN" altLang="en-US"/>
              <a:t>的</a:t>
            </a:r>
            <a:r>
              <a:rPr lang="en-US" altLang="zh-CN"/>
              <a:t>OSI</a:t>
            </a:r>
            <a:r>
              <a:rPr lang="zh-CN" altLang="en-US"/>
              <a:t>网络七层协议中，</a:t>
            </a:r>
            <a:r>
              <a:rPr lang="en-US" altLang="zh-CN"/>
              <a:t>WinSock</a:t>
            </a:r>
            <a:r>
              <a:rPr lang="zh-CN" altLang="en-US"/>
              <a:t>主要负责的是控制数据的输入和输出，也就是传输层和网络层。它屏蔽了数据链路层和物理层，给</a:t>
            </a:r>
            <a:r>
              <a:rPr lang="en-US" altLang="zh-CN"/>
              <a:t>Windows</a:t>
            </a:r>
            <a:r>
              <a:rPr lang="zh-CN" altLang="en-US"/>
              <a:t>下的网络编程带来了巨大的变化。</a:t>
            </a:r>
          </a:p>
          <a:p>
            <a:pPr eaLnBrk="1" hangingPunct="1"/>
            <a:endParaRPr lang="en-US" altLang="zh-CN"/>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14.1.2 TCP/IP</a:t>
            </a:r>
            <a:r>
              <a:rPr lang="zh-CN" altLang="en-US">
                <a:ea typeface="黑体" panose="02010609060101010101" pitchFamily="49" charset="-122"/>
              </a:rPr>
              <a:t>协议与</a:t>
            </a:r>
            <a:r>
              <a:rPr lang="en-US" altLang="zh-CN">
                <a:ea typeface="黑体" panose="02010609060101010101" pitchFamily="49" charset="-122"/>
              </a:rPr>
              <a:t>WinSock</a:t>
            </a:r>
          </a:p>
        </p:txBody>
      </p:sp>
      <p:sp>
        <p:nvSpPr>
          <p:cNvPr id="410627" name="Rectangle 3"/>
          <p:cNvSpPr>
            <a:spLocks noGrp="1" noChangeArrowheads="1"/>
          </p:cNvSpPr>
          <p:nvPr>
            <p:ph type="body" idx="1"/>
          </p:nvPr>
        </p:nvSpPr>
        <p:spPr/>
        <p:txBody>
          <a:bodyPr/>
          <a:lstStyle/>
          <a:p>
            <a:pPr eaLnBrk="1" hangingPunct="1">
              <a:spcBef>
                <a:spcPts val="1200"/>
              </a:spcBef>
              <a:spcAft>
                <a:spcPts val="1200"/>
              </a:spcAft>
            </a:pPr>
            <a:r>
              <a:rPr lang="en-US" altLang="zh-CN" sz="1600"/>
              <a:t>Internet</a:t>
            </a:r>
            <a:r>
              <a:rPr lang="zh-CN" altLang="en-US" sz="1600"/>
              <a:t>是建立在</a:t>
            </a:r>
            <a:r>
              <a:rPr lang="en-US" altLang="zh-CN" sz="1600"/>
              <a:t>TCP/IP</a:t>
            </a:r>
            <a:r>
              <a:rPr lang="zh-CN" altLang="en-US" sz="1600"/>
              <a:t>协议基础之上，采用了</a:t>
            </a:r>
            <a:r>
              <a:rPr lang="en-US" altLang="zh-CN" sz="1600"/>
              <a:t>TCP/IP</a:t>
            </a:r>
            <a:r>
              <a:rPr lang="zh-CN" altLang="en-US" sz="1600"/>
              <a:t>的网络体系结构。</a:t>
            </a:r>
            <a:r>
              <a:rPr lang="en-US" altLang="zh-CN" sz="1600"/>
              <a:t>TCP/IP</a:t>
            </a:r>
            <a:r>
              <a:rPr lang="zh-CN" altLang="en-US" sz="1600"/>
              <a:t>不是一个简单的协议，而是一组小的、专业化协议，包括</a:t>
            </a:r>
            <a:r>
              <a:rPr lang="en-US" altLang="zh-CN" sz="1600"/>
              <a:t>TCP</a:t>
            </a:r>
            <a:r>
              <a:rPr lang="zh-CN" altLang="en-US" sz="1600"/>
              <a:t>、</a:t>
            </a:r>
            <a:r>
              <a:rPr lang="en-US" altLang="zh-CN" sz="1600"/>
              <a:t>IP</a:t>
            </a:r>
            <a:r>
              <a:rPr lang="zh-CN" altLang="en-US" sz="1600"/>
              <a:t>、</a:t>
            </a:r>
            <a:r>
              <a:rPr lang="en-US" altLang="zh-CN" sz="1600"/>
              <a:t>UDP</a:t>
            </a:r>
            <a:r>
              <a:rPr lang="zh-CN" altLang="en-US" sz="1600"/>
              <a:t>、</a:t>
            </a:r>
            <a:r>
              <a:rPr lang="en-US" altLang="zh-CN" sz="1600"/>
              <a:t>ARP</a:t>
            </a:r>
            <a:r>
              <a:rPr lang="zh-CN" altLang="en-US" sz="1600"/>
              <a:t>、</a:t>
            </a:r>
            <a:r>
              <a:rPr lang="en-US" altLang="zh-CN" sz="1600"/>
              <a:t>ICMP</a:t>
            </a:r>
            <a:r>
              <a:rPr lang="zh-CN" altLang="en-US" sz="1600"/>
              <a:t>以及其它的一些被称为子协议的协议。大部分网络管理员将整组协议称为</a:t>
            </a:r>
            <a:r>
              <a:rPr lang="en-US" altLang="zh-CN" sz="1600"/>
              <a:t>TCP/IP</a:t>
            </a:r>
            <a:r>
              <a:rPr lang="zh-CN" altLang="en-US" sz="1600"/>
              <a:t>，有时简称为</a:t>
            </a:r>
            <a:r>
              <a:rPr lang="en-US" altLang="zh-CN" sz="1600"/>
              <a:t>IP</a:t>
            </a:r>
            <a:r>
              <a:rPr lang="zh-CN" altLang="en-US" sz="1600"/>
              <a:t>。其中的几个重要协议介绍如下：</a:t>
            </a:r>
          </a:p>
          <a:p>
            <a:pPr eaLnBrk="1" hangingPunct="1">
              <a:spcBef>
                <a:spcPts val="1200"/>
              </a:spcBef>
              <a:spcAft>
                <a:spcPts val="1200"/>
              </a:spcAft>
            </a:pPr>
            <a:r>
              <a:rPr lang="en-US" altLang="zh-CN" sz="1600"/>
              <a:t>TCP</a:t>
            </a:r>
            <a:r>
              <a:rPr lang="zh-CN" altLang="en-US" sz="1600"/>
              <a:t>（</a:t>
            </a:r>
            <a:r>
              <a:rPr lang="en-US" altLang="zh-CN" sz="1600"/>
              <a:t>Transmission Control Protocol</a:t>
            </a:r>
            <a:r>
              <a:rPr lang="zh-CN" altLang="en-US" sz="1600"/>
              <a:t>，传送控制协议）：这是一种提供给用户进程的可靠的全双工字节流面向连接的协议。它要为用户进程提供虚电路服务，并为数据可靠传输建立检查。大多数网络用户程序使用</a:t>
            </a:r>
            <a:r>
              <a:rPr lang="en-US" altLang="zh-CN" sz="1600"/>
              <a:t>TCP</a:t>
            </a:r>
            <a:r>
              <a:rPr lang="zh-CN" altLang="en-US" sz="1600"/>
              <a:t>。</a:t>
            </a:r>
          </a:p>
          <a:p>
            <a:pPr eaLnBrk="1" hangingPunct="1">
              <a:spcBef>
                <a:spcPts val="1200"/>
              </a:spcBef>
              <a:spcAft>
                <a:spcPts val="1200"/>
              </a:spcAft>
            </a:pPr>
            <a:r>
              <a:rPr lang="en-US" altLang="zh-CN" sz="1600"/>
              <a:t>UDP</a:t>
            </a:r>
            <a:r>
              <a:rPr lang="zh-CN" altLang="en-US" sz="1600"/>
              <a:t>（</a:t>
            </a:r>
            <a:r>
              <a:rPr lang="en-US" altLang="zh-CN" sz="1600"/>
              <a:t>User Datagram Protocol</a:t>
            </a:r>
            <a:r>
              <a:rPr lang="zh-CN" altLang="en-US" sz="1600"/>
              <a:t>，用户数据报协议）：这是提供给用户进程的无连接协议，用于传送数据而不执行正确性检查。</a:t>
            </a:r>
          </a:p>
          <a:p>
            <a:pPr eaLnBrk="1" hangingPunct="1">
              <a:spcBef>
                <a:spcPts val="1200"/>
              </a:spcBef>
              <a:spcAft>
                <a:spcPts val="1200"/>
              </a:spcAft>
            </a:pPr>
            <a:r>
              <a:rPr lang="en-US" altLang="zh-CN" sz="1600"/>
              <a:t>IP</a:t>
            </a:r>
            <a:r>
              <a:rPr lang="zh-CN" altLang="en-US" sz="1600"/>
              <a:t>（</a:t>
            </a:r>
            <a:r>
              <a:rPr lang="en-US" altLang="zh-CN" sz="1600"/>
              <a:t>Internet Protocol</a:t>
            </a:r>
            <a:r>
              <a:rPr lang="zh-CN" altLang="en-US" sz="1600"/>
              <a:t>，网间协议）：负责主机间数据的路由和网络上数据的存储，同时为</a:t>
            </a:r>
            <a:r>
              <a:rPr lang="en-US" altLang="zh-CN" sz="1600"/>
              <a:t>ICMP</a:t>
            </a:r>
            <a:r>
              <a:rPr lang="zh-CN" altLang="en-US" sz="1600"/>
              <a:t>，</a:t>
            </a:r>
            <a:r>
              <a:rPr lang="en-US" altLang="zh-CN" sz="1600"/>
              <a:t>TCP</a:t>
            </a:r>
            <a:r>
              <a:rPr lang="zh-CN" altLang="en-US" sz="1600"/>
              <a:t>，</a:t>
            </a:r>
            <a:r>
              <a:rPr lang="en-US" altLang="zh-CN" sz="1600"/>
              <a:t>UDP</a:t>
            </a:r>
            <a:r>
              <a:rPr lang="zh-CN" altLang="en-US" sz="1600"/>
              <a:t>提供分组发送服务，用户进程通常不需要涉及这一层。</a:t>
            </a:r>
          </a:p>
          <a:p>
            <a:pPr eaLnBrk="1" hangingPunct="1">
              <a:spcBef>
                <a:spcPts val="1200"/>
              </a:spcBef>
              <a:spcAft>
                <a:spcPts val="1200"/>
              </a:spcAft>
            </a:pPr>
            <a:r>
              <a:rPr lang="en-US" altLang="zh-CN" sz="1600"/>
              <a:t>TCP/IP</a:t>
            </a:r>
            <a:r>
              <a:rPr lang="zh-CN" altLang="en-US" sz="1600"/>
              <a:t>协议的核心部分是传输层协议（</a:t>
            </a:r>
            <a:r>
              <a:rPr lang="en-US" altLang="zh-CN" sz="1600"/>
              <a:t>TCP</a:t>
            </a:r>
            <a:r>
              <a:rPr lang="zh-CN" altLang="en-US" sz="1600"/>
              <a:t>、</a:t>
            </a:r>
            <a:r>
              <a:rPr lang="en-US" altLang="zh-CN" sz="1600"/>
              <a:t>UDP</a:t>
            </a:r>
            <a:r>
              <a:rPr lang="zh-CN" altLang="en-US" sz="1600"/>
              <a:t>），网络层协议（</a:t>
            </a:r>
            <a:r>
              <a:rPr lang="en-US" altLang="zh-CN" sz="1600"/>
              <a:t>IP</a:t>
            </a:r>
            <a:r>
              <a:rPr lang="zh-CN" altLang="en-US" sz="1600"/>
              <a:t>）和物理接口层，这三层通常是在操作系统内核中实现，因此用户一般不涉及。</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  Visual C++6.0</a:t>
            </a:r>
            <a:r>
              <a:rPr lang="zh-CN" altLang="en-US">
                <a:latin typeface="方正大标宋简体" pitchFamily="2" charset="-122"/>
                <a:ea typeface="方正大标宋简体" pitchFamily="2" charset="-122"/>
              </a:rPr>
              <a:t>界面介绍</a:t>
            </a:r>
          </a:p>
        </p:txBody>
      </p:sp>
      <p:sp>
        <p:nvSpPr>
          <p:cNvPr id="6147" name="Rectangle 3"/>
          <p:cNvSpPr>
            <a:spLocks noGrp="1" noChangeArrowheads="1"/>
          </p:cNvSpPr>
          <p:nvPr>
            <p:ph type="body" idx="1"/>
          </p:nvPr>
        </p:nvSpPr>
        <p:spPr/>
        <p:txBody>
          <a:bodyPr/>
          <a:lstStyle/>
          <a:p>
            <a:pPr eaLnBrk="1" hangingPunct="1"/>
            <a:r>
              <a:rPr lang="zh-CN" altLang="en-US">
                <a:ea typeface="方正楷体简体" pitchFamily="2" charset="-122"/>
              </a:rPr>
              <a:t>安装好</a:t>
            </a:r>
            <a:r>
              <a:rPr lang="en-US" altLang="zh-CN">
                <a:ea typeface="方正楷体简体" pitchFamily="2" charset="-122"/>
              </a:rPr>
              <a:t>Visual C++</a:t>
            </a:r>
            <a:r>
              <a:rPr lang="zh-CN" altLang="en-US">
                <a:ea typeface="方正楷体简体" pitchFamily="2" charset="-122"/>
              </a:rPr>
              <a:t>开发环境后，桌面上并没有其快捷图标，需读者自己修改。选择“开始”菜单，从所有程序中，找到</a:t>
            </a:r>
            <a:r>
              <a:rPr lang="en-US" altLang="zh-CN">
                <a:ea typeface="方正楷体简体" pitchFamily="2" charset="-122"/>
              </a:rPr>
              <a:t>Microsoft Visual Studio 6.0</a:t>
            </a:r>
            <a:r>
              <a:rPr lang="zh-CN" altLang="en-US">
                <a:ea typeface="方正楷体简体" pitchFamily="2" charset="-122"/>
              </a:rPr>
              <a:t>级联菜单下的</a:t>
            </a:r>
            <a:r>
              <a:rPr lang="en-US" altLang="zh-CN">
                <a:ea typeface="方正楷体简体" pitchFamily="2" charset="-122"/>
              </a:rPr>
              <a:t>Microsoft Visual C++</a:t>
            </a:r>
            <a:r>
              <a:rPr lang="zh-CN" altLang="en-US">
                <a:ea typeface="方正楷体简体" pitchFamily="2" charset="-122"/>
              </a:rPr>
              <a:t>菜单项。选择该菜单项，并将其拖动到桌面上，则在桌面上创建了</a:t>
            </a:r>
            <a:r>
              <a:rPr lang="en-US" altLang="zh-CN">
                <a:ea typeface="方正楷体简体" pitchFamily="2" charset="-122"/>
              </a:rPr>
              <a:t>Microsoft Visual Studio</a:t>
            </a:r>
            <a:r>
              <a:rPr lang="zh-CN" altLang="en-US">
                <a:ea typeface="方正楷体简体" pitchFamily="2" charset="-122"/>
              </a:rPr>
              <a:t>的快捷图标。</a:t>
            </a:r>
          </a:p>
          <a:p>
            <a:pPr eaLnBrk="1" hangingPunct="1"/>
            <a:r>
              <a:rPr lang="zh-CN" altLang="en-US">
                <a:ea typeface="方正楷体简体" pitchFamily="2" charset="-122"/>
              </a:rPr>
              <a:t>双击快捷图标，即可启动</a:t>
            </a:r>
            <a:r>
              <a:rPr lang="en-US" altLang="zh-CN">
                <a:ea typeface="方正楷体简体" pitchFamily="2" charset="-122"/>
              </a:rPr>
              <a:t>Visual C++6.0</a:t>
            </a:r>
            <a:r>
              <a:rPr lang="zh-CN" altLang="en-US">
                <a:ea typeface="方正楷体简体" pitchFamily="2" charset="-122"/>
              </a:rPr>
              <a:t>集成开发环境。每次运行</a:t>
            </a:r>
            <a:r>
              <a:rPr lang="en-US" altLang="zh-CN">
                <a:ea typeface="方正楷体简体" pitchFamily="2" charset="-122"/>
              </a:rPr>
              <a:t>Visual C++6.0</a:t>
            </a:r>
            <a:r>
              <a:rPr lang="zh-CN" altLang="en-US">
                <a:ea typeface="方正楷体简体" pitchFamily="2" charset="-122"/>
              </a:rPr>
              <a:t>时，会弹出一个</a:t>
            </a:r>
            <a:r>
              <a:rPr lang="en-US" altLang="zh-CN">
                <a:ea typeface="方正楷体简体" pitchFamily="2" charset="-122"/>
              </a:rPr>
              <a:t>【Tip of the day】</a:t>
            </a:r>
            <a:r>
              <a:rPr lang="zh-CN" altLang="en-US">
                <a:ea typeface="方正楷体简体" pitchFamily="2" charset="-122"/>
              </a:rPr>
              <a:t>对话框，如下图所示。</a:t>
            </a:r>
          </a:p>
          <a:p>
            <a:pPr eaLnBrk="1" hangingPunct="1"/>
            <a:endParaRPr lang="en-US" altLang="zh-CN">
              <a:ea typeface="方正楷体简体" pitchFamily="2" charset="-122"/>
            </a:endParaRP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3860800"/>
            <a:ext cx="309721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3.2.2  </a:t>
            </a:r>
            <a:r>
              <a:rPr lang="zh-CN" altLang="en-US">
                <a:latin typeface="方正大标宋简体" pitchFamily="2" charset="-122"/>
                <a:ea typeface="方正大标宋简体" pitchFamily="2" charset="-122"/>
              </a:rPr>
              <a:t>变量</a:t>
            </a:r>
          </a:p>
        </p:txBody>
      </p:sp>
      <p:sp>
        <p:nvSpPr>
          <p:cNvPr id="43011" name="Rectangle 3"/>
          <p:cNvSpPr>
            <a:spLocks noGrp="1" noChangeArrowheads="1"/>
          </p:cNvSpPr>
          <p:nvPr>
            <p:ph type="body" idx="1"/>
          </p:nvPr>
        </p:nvSpPr>
        <p:spPr>
          <a:xfrm>
            <a:off x="863600" y="1816100"/>
            <a:ext cx="7366000" cy="3440113"/>
          </a:xfrm>
        </p:spPr>
        <p:txBody>
          <a:bodyPr/>
          <a:lstStyle/>
          <a:p>
            <a:pPr eaLnBrk="1" hangingPunct="1"/>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的变量名由字符及数字等组成。变量名必须满足以下几个条件。</a:t>
            </a:r>
          </a:p>
          <a:p>
            <a:pPr eaLnBrk="1" hangingPunct="1"/>
            <a:r>
              <a:rPr lang="zh-CN" altLang="en-US">
                <a:latin typeface="Times New Roman" panose="02020603050405020304" pitchFamily="18" charset="0"/>
                <a:ea typeface="方正楷体简体" pitchFamily="2" charset="-122"/>
              </a:rPr>
              <a:t>变量名只能由字母、数字和下划线（</a:t>
            </a:r>
            <a:r>
              <a:rPr lang="en-US" altLang="zh-CN">
                <a:latin typeface="Times New Roman" panose="02020603050405020304" pitchFamily="18" charset="0"/>
                <a:ea typeface="方正楷体简体" pitchFamily="2" charset="-122"/>
              </a:rPr>
              <a:t>_</a:t>
            </a:r>
            <a:r>
              <a:rPr lang="zh-CN" altLang="en-US">
                <a:latin typeface="Times New Roman" panose="02020603050405020304" pitchFamily="18" charset="0"/>
                <a:ea typeface="方正楷体简体" pitchFamily="2" charset="-122"/>
              </a:rPr>
              <a:t>）组成。</a:t>
            </a:r>
          </a:p>
          <a:p>
            <a:pPr eaLnBrk="1" hangingPunct="1"/>
            <a:r>
              <a:rPr lang="zh-CN" altLang="en-US">
                <a:latin typeface="Times New Roman" panose="02020603050405020304" pitchFamily="18" charset="0"/>
                <a:ea typeface="方正楷体简体" pitchFamily="2" charset="-122"/>
              </a:rPr>
              <a:t>变量名必须以字母或下划线开头。</a:t>
            </a:r>
          </a:p>
          <a:p>
            <a:pPr eaLnBrk="1" hangingPunct="1"/>
            <a:r>
              <a:rPr lang="zh-CN" altLang="en-US">
                <a:latin typeface="Times New Roman" panose="02020603050405020304" pitchFamily="18" charset="0"/>
                <a:ea typeface="方正楷体简体" pitchFamily="2" charset="-122"/>
              </a:rPr>
              <a:t>变量名不能包含空白字符（换行符、空格和制表符称为空白字符）。</a:t>
            </a:r>
          </a:p>
          <a:p>
            <a:pPr eaLnBrk="1" hangingPunct="1"/>
            <a:r>
              <a:rPr lang="zh-CN" altLang="en-US">
                <a:latin typeface="Times New Roman" panose="02020603050405020304" pitchFamily="18" charset="0"/>
                <a:ea typeface="方正楷体简体" pitchFamily="2" charset="-122"/>
              </a:rPr>
              <a:t>变量名不能与保留字名相同。</a:t>
            </a:r>
          </a:p>
          <a:p>
            <a:pPr eaLnBrk="1" hangingPunct="1"/>
            <a:r>
              <a:rPr lang="zh-CN" altLang="en-US">
                <a:latin typeface="Times New Roman" panose="02020603050405020304" pitchFamily="18" charset="0"/>
                <a:ea typeface="方正楷体简体" pitchFamily="2" charset="-122"/>
              </a:rPr>
              <a:t>变量名区分大小写。</a:t>
            </a:r>
          </a:p>
          <a:p>
            <a:pPr eaLnBrk="1" hangingPunct="1"/>
            <a:endParaRPr lang="en-US" altLang="zh-CN"/>
          </a:p>
        </p:txBody>
      </p:sp>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pPr eaLnBrk="1" hangingPunct="1"/>
            <a:r>
              <a:rPr lang="en-US" altLang="zh-CN">
                <a:ea typeface="黑体" panose="02010609060101010101" pitchFamily="49" charset="-122"/>
              </a:rPr>
              <a:t>14.1.2 TCP/IP</a:t>
            </a:r>
            <a:r>
              <a:rPr lang="zh-CN" altLang="en-US">
                <a:ea typeface="黑体" panose="02010609060101010101" pitchFamily="49" charset="-122"/>
              </a:rPr>
              <a:t>协议与</a:t>
            </a:r>
            <a:r>
              <a:rPr lang="en-US" altLang="zh-CN">
                <a:ea typeface="黑体" panose="02010609060101010101" pitchFamily="49" charset="-122"/>
              </a:rPr>
              <a:t>WinSock</a:t>
            </a:r>
          </a:p>
        </p:txBody>
      </p:sp>
      <p:sp>
        <p:nvSpPr>
          <p:cNvPr id="411651" name="Rectangle 3"/>
          <p:cNvSpPr>
            <a:spLocks noGrp="1" noChangeArrowheads="1"/>
          </p:cNvSpPr>
          <p:nvPr>
            <p:ph type="body" idx="1"/>
          </p:nvPr>
        </p:nvSpPr>
        <p:spPr/>
        <p:txBody>
          <a:bodyPr/>
          <a:lstStyle/>
          <a:p>
            <a:pPr eaLnBrk="1" hangingPunct="1">
              <a:spcBef>
                <a:spcPts val="1200"/>
              </a:spcBef>
              <a:spcAft>
                <a:spcPts val="1200"/>
              </a:spcAft>
            </a:pPr>
            <a:r>
              <a:rPr lang="zh-CN" altLang="en-US"/>
              <a:t>编程时，编程界面有两种形式：一是由内核心直接提供的系统调用；二是使用以库函数方式提供的各种函数。前者为核内实现，后者为核外实现。用户服务要通过核外的应用程序才能实现，所以要使用套接字（</a:t>
            </a:r>
            <a:r>
              <a:rPr lang="en-US" altLang="zh-CN"/>
              <a:t>WinSock</a:t>
            </a:r>
            <a:r>
              <a:rPr lang="zh-CN" altLang="en-US"/>
              <a:t>）来实现。</a:t>
            </a:r>
            <a:r>
              <a:rPr lang="en-US" altLang="zh-CN"/>
              <a:t>TCP/IP</a:t>
            </a:r>
            <a:r>
              <a:rPr lang="zh-CN" altLang="en-US"/>
              <a:t>协议核心与应用程序关系如下图所示。</a:t>
            </a:r>
          </a:p>
          <a:p>
            <a:pPr eaLnBrk="1" hangingPunct="1"/>
            <a:endParaRPr lang="en-US" altLang="zh-CN"/>
          </a:p>
        </p:txBody>
      </p:sp>
      <p:pic>
        <p:nvPicPr>
          <p:cNvPr id="411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924175"/>
            <a:ext cx="30003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14.1.3 WinSock</a:t>
            </a:r>
            <a:r>
              <a:rPr lang="zh-CN" altLang="en-US">
                <a:ea typeface="黑体" panose="02010609060101010101" pitchFamily="49" charset="-122"/>
              </a:rPr>
              <a:t>通信与</a:t>
            </a:r>
            <a:r>
              <a:rPr lang="en-US" altLang="zh-CN">
                <a:ea typeface="黑体" panose="02010609060101010101" pitchFamily="49" charset="-122"/>
              </a:rPr>
              <a:t>C/S</a:t>
            </a:r>
            <a:r>
              <a:rPr lang="zh-CN" altLang="en-US">
                <a:ea typeface="黑体" panose="02010609060101010101" pitchFamily="49" charset="-122"/>
              </a:rPr>
              <a:t>结构</a:t>
            </a:r>
          </a:p>
        </p:txBody>
      </p:sp>
      <p:sp>
        <p:nvSpPr>
          <p:cNvPr id="412675" name="Rectangle 3"/>
          <p:cNvSpPr>
            <a:spLocks noGrp="1" noChangeArrowheads="1"/>
          </p:cNvSpPr>
          <p:nvPr>
            <p:ph type="body" idx="1"/>
          </p:nvPr>
        </p:nvSpPr>
        <p:spPr/>
        <p:txBody>
          <a:bodyPr/>
          <a:lstStyle/>
          <a:p>
            <a:pPr eaLnBrk="1" hangingPunct="1">
              <a:spcBef>
                <a:spcPts val="1200"/>
              </a:spcBef>
              <a:spcAft>
                <a:spcPts val="1200"/>
              </a:spcAft>
            </a:pPr>
            <a:r>
              <a:rPr lang="en-US" altLang="zh-CN"/>
              <a:t>Windows Sockets</a:t>
            </a:r>
            <a:r>
              <a:rPr lang="zh-CN" altLang="en-US"/>
              <a:t>通信的基础是套接字（</a:t>
            </a:r>
            <a:r>
              <a:rPr lang="en-US" altLang="zh-CN"/>
              <a:t>Socket</a:t>
            </a:r>
            <a:r>
              <a:rPr lang="zh-CN" altLang="en-US"/>
              <a:t>）。与文件操作类似，当要读写一个文件时，必须用一个文件对象（文件指针或文件句柄）执行这个文件。而</a:t>
            </a:r>
            <a:r>
              <a:rPr lang="en-US" altLang="zh-CN"/>
              <a:t>Socket</a:t>
            </a:r>
            <a:r>
              <a:rPr lang="zh-CN" altLang="en-US"/>
              <a:t>就是在应用程序之间用来读（接收信息）或写（发送信息）的一个网络对象。</a:t>
            </a:r>
          </a:p>
          <a:p>
            <a:pPr eaLnBrk="1" hangingPunct="1">
              <a:spcBef>
                <a:spcPts val="1200"/>
              </a:spcBef>
              <a:spcAft>
                <a:spcPts val="1200"/>
              </a:spcAft>
            </a:pPr>
            <a:r>
              <a:rPr lang="en-US" altLang="zh-CN"/>
              <a:t>Windows Sockets</a:t>
            </a:r>
            <a:r>
              <a:rPr lang="zh-CN" altLang="en-US">
                <a:latin typeface="~Times New Roman~"/>
              </a:rPr>
              <a:t>支持两种类型的套接字：流式套接字（</a:t>
            </a:r>
            <a:r>
              <a:rPr lang="en-US" altLang="zh-CN"/>
              <a:t>SOCK_STREAM</a:t>
            </a:r>
            <a:r>
              <a:rPr lang="zh-CN" altLang="en-US">
                <a:latin typeface="~Times New Roman~"/>
              </a:rPr>
              <a:t>）和数据报套接字（</a:t>
            </a:r>
            <a:r>
              <a:rPr lang="en-US" altLang="zh-CN"/>
              <a:t>SOCK_DGRAM</a:t>
            </a:r>
            <a:r>
              <a:rPr lang="zh-CN" altLang="en-US">
                <a:latin typeface="~Times New Roman~"/>
              </a:rPr>
              <a:t>）。</a:t>
            </a:r>
            <a:endParaRPr lang="zh-CN" altLang="en-US"/>
          </a:p>
          <a:p>
            <a:pPr eaLnBrk="1" hangingPunct="1">
              <a:spcBef>
                <a:spcPts val="1200"/>
              </a:spcBef>
              <a:spcAft>
                <a:spcPts val="1200"/>
              </a:spcAft>
            </a:pPr>
            <a:r>
              <a:rPr lang="zh-CN" altLang="en-US"/>
              <a:t>流式套接字定义了一种可靠的面向连接的服务，实现了无差错无重复的顺序数据传输。</a:t>
            </a:r>
          </a:p>
          <a:p>
            <a:pPr eaLnBrk="1" hangingPunct="1">
              <a:spcBef>
                <a:spcPts val="1200"/>
              </a:spcBef>
              <a:spcAft>
                <a:spcPts val="1200"/>
              </a:spcAft>
            </a:pPr>
            <a:r>
              <a:rPr lang="zh-CN" altLang="en-US"/>
              <a:t>数据报套接字定义了一种无连接的服务，数据通过相互独立的报文进行传输，是无序的，并且不保证可靠、无差错。</a:t>
            </a:r>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eaLnBrk="1" hangingPunct="1"/>
            <a:r>
              <a:rPr lang="en-US" altLang="zh-CN">
                <a:ea typeface="黑体" panose="02010609060101010101" pitchFamily="49" charset="-122"/>
              </a:rPr>
              <a:t>14.1.3 WinSock</a:t>
            </a:r>
            <a:r>
              <a:rPr lang="zh-CN" altLang="en-US">
                <a:ea typeface="黑体" panose="02010609060101010101" pitchFamily="49" charset="-122"/>
              </a:rPr>
              <a:t>通信与</a:t>
            </a:r>
            <a:r>
              <a:rPr lang="en-US" altLang="zh-CN">
                <a:ea typeface="黑体" panose="02010609060101010101" pitchFamily="49" charset="-122"/>
              </a:rPr>
              <a:t>C/S</a:t>
            </a:r>
            <a:r>
              <a:rPr lang="zh-CN" altLang="en-US">
                <a:ea typeface="黑体" panose="02010609060101010101" pitchFamily="49" charset="-122"/>
              </a:rPr>
              <a:t>结构</a:t>
            </a:r>
          </a:p>
        </p:txBody>
      </p:sp>
      <p:sp>
        <p:nvSpPr>
          <p:cNvPr id="413699" name="Rectangle 3"/>
          <p:cNvSpPr>
            <a:spLocks noGrp="1" noChangeArrowheads="1"/>
          </p:cNvSpPr>
          <p:nvPr>
            <p:ph type="body" idx="1"/>
          </p:nvPr>
        </p:nvSpPr>
        <p:spPr/>
        <p:txBody>
          <a:bodyPr/>
          <a:lstStyle/>
          <a:p>
            <a:pPr eaLnBrk="1" hangingPunct="1">
              <a:spcBef>
                <a:spcPts val="1200"/>
              </a:spcBef>
              <a:spcAft>
                <a:spcPts val="1200"/>
              </a:spcAft>
            </a:pPr>
            <a:r>
              <a:rPr lang="zh-CN" altLang="en-US">
                <a:latin typeface="~Times New Roman~"/>
              </a:rPr>
              <a:t>对于要求精确传输数据的</a:t>
            </a:r>
            <a:r>
              <a:rPr lang="en-US" altLang="zh-CN"/>
              <a:t>Windows Sockets</a:t>
            </a:r>
            <a:r>
              <a:rPr lang="zh-CN" altLang="en-US">
                <a:latin typeface="~Times New Roman~"/>
              </a:rPr>
              <a:t>通信程序，一般采用流式套接字。采用流式套接字</a:t>
            </a:r>
            <a:r>
              <a:rPr lang="zh-CN" altLang="en-US"/>
              <a:t>通信的一个最典型的应用就是客户机</a:t>
            </a:r>
            <a:r>
              <a:rPr lang="en-US" altLang="zh-CN"/>
              <a:t>/</a:t>
            </a:r>
            <a:r>
              <a:rPr lang="zh-CN" altLang="en-US"/>
              <a:t>服务器（</a:t>
            </a:r>
            <a:r>
              <a:rPr lang="en-US" altLang="zh-CN"/>
              <a:t>C/S</a:t>
            </a:r>
            <a:r>
              <a:rPr lang="zh-CN" altLang="en-US"/>
              <a:t>）模型</a:t>
            </a:r>
            <a:r>
              <a:rPr lang="zh-CN" altLang="en-US">
                <a:latin typeface="~Times New Roman~"/>
              </a:rPr>
              <a:t>，这也是</a:t>
            </a:r>
            <a:r>
              <a:rPr lang="zh-CN" altLang="en-US"/>
              <a:t>在</a:t>
            </a:r>
            <a:r>
              <a:rPr lang="en-US" altLang="zh-CN"/>
              <a:t>TCP/IP</a:t>
            </a:r>
            <a:r>
              <a:rPr lang="zh-CN" altLang="en-US"/>
              <a:t>网络中，两个进程间的相互作用的主要模式。客户机</a:t>
            </a:r>
            <a:r>
              <a:rPr lang="en-US" altLang="zh-CN"/>
              <a:t>/</a:t>
            </a:r>
            <a:r>
              <a:rPr lang="zh-CN" altLang="en-US"/>
              <a:t>服务器模式在操作过程中采取的是主动请示方式，其具体工作流程如下图所示。</a:t>
            </a:r>
          </a:p>
          <a:p>
            <a:pPr eaLnBrk="1" hangingPunct="1"/>
            <a:endParaRPr lang="en-US" altLang="zh-CN"/>
          </a:p>
        </p:txBody>
      </p:sp>
      <p:pic>
        <p:nvPicPr>
          <p:cNvPr id="413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357563"/>
            <a:ext cx="5616575"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eaLnBrk="1" hangingPunct="1"/>
            <a:r>
              <a:rPr lang="en-US" altLang="zh-CN">
                <a:ea typeface="黑体" panose="02010609060101010101" pitchFamily="49" charset="-122"/>
              </a:rPr>
              <a:t>14.1.3 WinSock</a:t>
            </a:r>
            <a:r>
              <a:rPr lang="zh-CN" altLang="en-US">
                <a:ea typeface="黑体" panose="02010609060101010101" pitchFamily="49" charset="-122"/>
              </a:rPr>
              <a:t>通信与</a:t>
            </a:r>
            <a:r>
              <a:rPr lang="en-US" altLang="zh-CN">
                <a:ea typeface="黑体" panose="02010609060101010101" pitchFamily="49" charset="-122"/>
              </a:rPr>
              <a:t>C/S</a:t>
            </a:r>
            <a:r>
              <a:rPr lang="zh-CN" altLang="en-US">
                <a:ea typeface="黑体" panose="02010609060101010101" pitchFamily="49" charset="-122"/>
              </a:rPr>
              <a:t>结构</a:t>
            </a:r>
          </a:p>
        </p:txBody>
      </p:sp>
      <p:sp>
        <p:nvSpPr>
          <p:cNvPr id="414723" name="Rectangle 3"/>
          <p:cNvSpPr>
            <a:spLocks noGrp="1" noChangeArrowheads="1"/>
          </p:cNvSpPr>
          <p:nvPr>
            <p:ph type="body" idx="1"/>
          </p:nvPr>
        </p:nvSpPr>
        <p:spPr/>
        <p:txBody>
          <a:bodyPr/>
          <a:lstStyle/>
          <a:p>
            <a:pPr eaLnBrk="1" hangingPunct="1">
              <a:spcBef>
                <a:spcPts val="1200"/>
              </a:spcBef>
              <a:spcAft>
                <a:spcPts val="1200"/>
              </a:spcAft>
            </a:pPr>
            <a:r>
              <a:rPr lang="zh-CN" altLang="en-US"/>
              <a:t>首先服务器方要先启动，并根据请示提供相应服务，具体过程如下：</a:t>
            </a:r>
          </a:p>
          <a:p>
            <a:pPr eaLnBrk="1" hangingPunct="1">
              <a:spcBef>
                <a:spcPts val="1200"/>
              </a:spcBef>
              <a:spcAft>
                <a:spcPts val="1200"/>
              </a:spcAft>
            </a:pPr>
            <a:r>
              <a:rPr lang="zh-CN" altLang="en-US"/>
              <a:t>（</a:t>
            </a:r>
            <a:r>
              <a:rPr lang="en-US" altLang="zh-CN"/>
              <a:t>1</a:t>
            </a:r>
            <a:r>
              <a:rPr lang="zh-CN" altLang="en-US"/>
              <a:t>）打开一通信通道（</a:t>
            </a:r>
            <a:r>
              <a:rPr lang="en-US" altLang="zh-CN"/>
              <a:t>Socket</a:t>
            </a:r>
            <a:r>
              <a:rPr lang="zh-CN" altLang="en-US"/>
              <a:t>）并告知本地主机，它准备在某一个地址上接收客户的连接请求。</a:t>
            </a:r>
          </a:p>
          <a:p>
            <a:pPr eaLnBrk="1" hangingPunct="1">
              <a:spcBef>
                <a:spcPts val="1200"/>
              </a:spcBef>
              <a:spcAft>
                <a:spcPts val="1200"/>
              </a:spcAft>
            </a:pPr>
            <a:r>
              <a:rPr lang="zh-CN" altLang="en-US"/>
              <a:t>（</a:t>
            </a:r>
            <a:r>
              <a:rPr lang="en-US" altLang="zh-CN"/>
              <a:t>2</a:t>
            </a:r>
            <a:r>
              <a:rPr lang="zh-CN" altLang="en-US"/>
              <a:t>）进入监听状态，等待客户请求到达该端口。</a:t>
            </a:r>
          </a:p>
          <a:p>
            <a:pPr eaLnBrk="1" hangingPunct="1">
              <a:spcBef>
                <a:spcPts val="1200"/>
              </a:spcBef>
              <a:spcAft>
                <a:spcPts val="1200"/>
              </a:spcAft>
            </a:pPr>
            <a:r>
              <a:rPr lang="zh-CN" altLang="en-US"/>
              <a:t>（</a:t>
            </a:r>
            <a:r>
              <a:rPr lang="en-US" altLang="zh-CN"/>
              <a:t>3</a:t>
            </a:r>
            <a:r>
              <a:rPr lang="zh-CN" altLang="en-US"/>
              <a:t>）接收到客户服务请求，处理该请求并发送应答信号。</a:t>
            </a:r>
          </a:p>
          <a:p>
            <a:pPr eaLnBrk="1" hangingPunct="1">
              <a:spcBef>
                <a:spcPts val="1200"/>
              </a:spcBef>
              <a:spcAft>
                <a:spcPts val="1200"/>
              </a:spcAft>
            </a:pPr>
            <a:r>
              <a:rPr lang="zh-CN" altLang="en-US"/>
              <a:t>（</a:t>
            </a:r>
            <a:r>
              <a:rPr lang="en-US" altLang="zh-CN"/>
              <a:t>4</a:t>
            </a:r>
            <a:r>
              <a:rPr lang="zh-CN" altLang="en-US"/>
              <a:t>）返回第二步，等待另一客户请求。</a:t>
            </a:r>
          </a:p>
          <a:p>
            <a:pPr eaLnBrk="1" hangingPunct="1">
              <a:spcBef>
                <a:spcPts val="1200"/>
              </a:spcBef>
              <a:spcAft>
                <a:spcPts val="1200"/>
              </a:spcAft>
            </a:pPr>
            <a:r>
              <a:rPr lang="zh-CN" altLang="en-US"/>
              <a:t>（</a:t>
            </a:r>
            <a:r>
              <a:rPr lang="en-US" altLang="zh-CN"/>
              <a:t>5</a:t>
            </a:r>
            <a:r>
              <a:rPr lang="zh-CN" altLang="en-US"/>
              <a:t>）关闭服务器。</a:t>
            </a:r>
          </a:p>
          <a:p>
            <a:pPr eaLnBrk="1" hangingPunct="1"/>
            <a:endParaRPr lang="en-US" altLang="zh-CN"/>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eaLnBrk="1" hangingPunct="1"/>
            <a:r>
              <a:rPr lang="en-US" altLang="zh-CN">
                <a:ea typeface="黑体" panose="02010609060101010101" pitchFamily="49" charset="-122"/>
              </a:rPr>
              <a:t>14.1.3 WinSock</a:t>
            </a:r>
            <a:r>
              <a:rPr lang="zh-CN" altLang="en-US">
                <a:ea typeface="黑体" panose="02010609060101010101" pitchFamily="49" charset="-122"/>
              </a:rPr>
              <a:t>通信与</a:t>
            </a:r>
            <a:r>
              <a:rPr lang="en-US" altLang="zh-CN">
                <a:ea typeface="黑体" panose="02010609060101010101" pitchFamily="49" charset="-122"/>
              </a:rPr>
              <a:t>C/S</a:t>
            </a:r>
            <a:r>
              <a:rPr lang="zh-CN" altLang="en-US">
                <a:ea typeface="黑体" panose="02010609060101010101" pitchFamily="49" charset="-122"/>
              </a:rPr>
              <a:t>结构</a:t>
            </a:r>
          </a:p>
        </p:txBody>
      </p:sp>
      <p:sp>
        <p:nvSpPr>
          <p:cNvPr id="415747" name="Rectangle 3"/>
          <p:cNvSpPr>
            <a:spLocks noGrp="1" noChangeArrowheads="1"/>
          </p:cNvSpPr>
          <p:nvPr>
            <p:ph type="body" idx="1"/>
          </p:nvPr>
        </p:nvSpPr>
        <p:spPr/>
        <p:txBody>
          <a:bodyPr/>
          <a:lstStyle/>
          <a:p>
            <a:pPr eaLnBrk="1" hangingPunct="1">
              <a:spcBef>
                <a:spcPts val="1200"/>
              </a:spcBef>
              <a:spcAft>
                <a:spcPts val="1200"/>
              </a:spcAft>
            </a:pPr>
            <a:r>
              <a:rPr lang="zh-CN" altLang="en-US"/>
              <a:t>而客户方的工作过程如下：</a:t>
            </a:r>
          </a:p>
          <a:p>
            <a:pPr eaLnBrk="1" hangingPunct="1">
              <a:spcBef>
                <a:spcPts val="1200"/>
              </a:spcBef>
              <a:spcAft>
                <a:spcPts val="1200"/>
              </a:spcAft>
            </a:pPr>
            <a:r>
              <a:rPr lang="zh-CN" altLang="en-US"/>
              <a:t>（</a:t>
            </a:r>
            <a:r>
              <a:rPr lang="en-US" altLang="zh-CN"/>
              <a:t>1</a:t>
            </a:r>
            <a:r>
              <a:rPr lang="zh-CN" altLang="en-US"/>
              <a:t>）打开一通信通道（</a:t>
            </a:r>
            <a:r>
              <a:rPr lang="en-US" altLang="zh-CN"/>
              <a:t>Socket</a:t>
            </a:r>
            <a:r>
              <a:rPr lang="zh-CN" altLang="en-US"/>
              <a:t>），并连接到服务器所在主机的特定端口。</a:t>
            </a:r>
          </a:p>
          <a:p>
            <a:pPr eaLnBrk="1" hangingPunct="1">
              <a:spcBef>
                <a:spcPts val="1200"/>
              </a:spcBef>
              <a:spcAft>
                <a:spcPts val="1200"/>
              </a:spcAft>
            </a:pPr>
            <a:r>
              <a:rPr lang="zh-CN" altLang="en-US"/>
              <a:t>（</a:t>
            </a:r>
            <a:r>
              <a:rPr lang="en-US" altLang="zh-CN"/>
              <a:t>2</a:t>
            </a:r>
            <a:r>
              <a:rPr lang="zh-CN" altLang="en-US"/>
              <a:t>）向服务器发送服务请求报文，等待并接收应答，继续提出请求</a:t>
            </a:r>
            <a:r>
              <a:rPr lang="en-US" altLang="zh-CN"/>
              <a:t>……</a:t>
            </a:r>
            <a:r>
              <a:rPr lang="zh-CN" altLang="en-US"/>
              <a:t>。</a:t>
            </a:r>
          </a:p>
          <a:p>
            <a:pPr eaLnBrk="1" hangingPunct="1">
              <a:spcBef>
                <a:spcPts val="1200"/>
              </a:spcBef>
              <a:spcAft>
                <a:spcPts val="1200"/>
              </a:spcAft>
            </a:pPr>
            <a:r>
              <a:rPr lang="zh-CN" altLang="en-US"/>
              <a:t>（</a:t>
            </a:r>
            <a:r>
              <a:rPr lang="en-US" altLang="zh-CN"/>
              <a:t>3</a:t>
            </a:r>
            <a:r>
              <a:rPr lang="zh-CN" altLang="en-US"/>
              <a:t>）请求结束后关闭通信通道并终止。</a:t>
            </a:r>
          </a:p>
          <a:p>
            <a:pPr eaLnBrk="1" hangingPunct="1"/>
            <a:endParaRPr lang="en-US" altLang="zh-CN"/>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14.1.4 MFC</a:t>
            </a:r>
            <a:r>
              <a:rPr lang="zh-CN" altLang="en-US">
                <a:ea typeface="黑体" panose="02010609060101010101" pitchFamily="49" charset="-122"/>
              </a:rPr>
              <a:t>中</a:t>
            </a:r>
            <a:r>
              <a:rPr lang="en-US" altLang="zh-CN">
                <a:ea typeface="黑体" panose="02010609060101010101" pitchFamily="49" charset="-122"/>
              </a:rPr>
              <a:t>WinSock</a:t>
            </a:r>
            <a:r>
              <a:rPr lang="zh-CN" altLang="en-US">
                <a:ea typeface="黑体" panose="02010609060101010101" pitchFamily="49" charset="-122"/>
              </a:rPr>
              <a:t>的封装类</a:t>
            </a:r>
          </a:p>
        </p:txBody>
      </p:sp>
      <p:sp>
        <p:nvSpPr>
          <p:cNvPr id="416771" name="Rectangle 3"/>
          <p:cNvSpPr>
            <a:spLocks noGrp="1" noChangeArrowheads="1"/>
          </p:cNvSpPr>
          <p:nvPr>
            <p:ph type="body" idx="1"/>
          </p:nvPr>
        </p:nvSpPr>
        <p:spPr/>
        <p:txBody>
          <a:bodyPr/>
          <a:lstStyle/>
          <a:p>
            <a:pPr eaLnBrk="1" hangingPunct="1">
              <a:spcBef>
                <a:spcPts val="1200"/>
              </a:spcBef>
              <a:spcAft>
                <a:spcPts val="1200"/>
              </a:spcAft>
            </a:pPr>
            <a:r>
              <a:rPr lang="zh-CN" altLang="en-US"/>
              <a:t>当然，在</a:t>
            </a:r>
            <a:r>
              <a:rPr lang="en-US" altLang="zh-CN"/>
              <a:t>VC6.0</a:t>
            </a:r>
            <a:r>
              <a:rPr lang="zh-CN" altLang="en-US"/>
              <a:t>中，程序员可以直接使用</a:t>
            </a:r>
            <a:r>
              <a:rPr lang="en-US" altLang="zh-CN"/>
              <a:t>Windows Sockets API</a:t>
            </a:r>
            <a:r>
              <a:rPr lang="zh-CN" altLang="en-US"/>
              <a:t>函数进行</a:t>
            </a:r>
            <a:r>
              <a:rPr lang="en-US" altLang="zh-CN"/>
              <a:t>WinSock</a:t>
            </a:r>
            <a:r>
              <a:rPr lang="zh-CN" altLang="en-US"/>
              <a:t>网络程序的开发。</a:t>
            </a:r>
          </a:p>
          <a:p>
            <a:pPr eaLnBrk="1" hangingPunct="1">
              <a:spcBef>
                <a:spcPts val="1200"/>
              </a:spcBef>
              <a:spcAft>
                <a:spcPts val="1200"/>
              </a:spcAft>
            </a:pPr>
            <a:r>
              <a:rPr lang="en-US" altLang="zh-CN"/>
              <a:t>Windows Sockets API</a:t>
            </a:r>
            <a:r>
              <a:rPr lang="zh-CN" altLang="en-US"/>
              <a:t>是以</a:t>
            </a:r>
            <a:r>
              <a:rPr lang="en-US" altLang="zh-CN"/>
              <a:t>Berkeley Sockets API</a:t>
            </a:r>
            <a:r>
              <a:rPr lang="zh-CN" altLang="en-US"/>
              <a:t>为模型，提供了一个标准的</a:t>
            </a:r>
            <a:r>
              <a:rPr lang="en-US" altLang="zh-CN"/>
              <a:t>API</a:t>
            </a:r>
            <a:r>
              <a:rPr lang="zh-CN" altLang="en-US"/>
              <a:t>，</a:t>
            </a:r>
            <a:r>
              <a:rPr lang="en-US" altLang="zh-CN"/>
              <a:t>Windows</a:t>
            </a:r>
            <a:r>
              <a:rPr lang="zh-CN" altLang="en-US"/>
              <a:t>程序员可以使用它来编写网络应用程序。</a:t>
            </a:r>
            <a:r>
              <a:rPr lang="en-US" altLang="zh-CN"/>
              <a:t>Windows Sockets API</a:t>
            </a:r>
            <a:r>
              <a:rPr lang="zh-CN" altLang="en-US"/>
              <a:t>函数共包括三大类：套接字函数、数据库函数和针对</a:t>
            </a:r>
            <a:r>
              <a:rPr lang="en-US" altLang="zh-CN"/>
              <a:t>Microsoft Windows</a:t>
            </a:r>
            <a:r>
              <a:rPr lang="zh-CN" altLang="en-US"/>
              <a:t>的扩展函数。其具体使用本书不作详细介绍。</a:t>
            </a:r>
          </a:p>
          <a:p>
            <a:pPr eaLnBrk="1" hangingPunct="1">
              <a:spcBef>
                <a:spcPts val="1200"/>
              </a:spcBef>
              <a:spcAft>
                <a:spcPts val="1200"/>
              </a:spcAft>
            </a:pPr>
            <a:r>
              <a:rPr lang="en-US" altLang="zh-CN"/>
              <a:t>MFC</a:t>
            </a:r>
            <a:r>
              <a:rPr lang="zh-CN" altLang="en-US"/>
              <a:t>为套接字提供了封装类</a:t>
            </a:r>
            <a:r>
              <a:rPr lang="en-US" altLang="zh-CN"/>
              <a:t>CAsyncSocket</a:t>
            </a:r>
            <a:r>
              <a:rPr lang="zh-CN" altLang="en-US"/>
              <a:t>和</a:t>
            </a:r>
            <a:r>
              <a:rPr lang="en-US" altLang="zh-CN"/>
              <a:t>CSocket</a:t>
            </a:r>
            <a:r>
              <a:rPr lang="zh-CN" altLang="en-US"/>
              <a:t>，它们封装了</a:t>
            </a:r>
            <a:r>
              <a:rPr lang="en-US" altLang="zh-CN"/>
              <a:t>Windows Sockets</a:t>
            </a:r>
            <a:r>
              <a:rPr lang="zh-CN" altLang="en-US"/>
              <a:t>的</a:t>
            </a:r>
            <a:r>
              <a:rPr lang="en-US" altLang="zh-CN"/>
              <a:t>API</a:t>
            </a:r>
            <a:r>
              <a:rPr lang="zh-CN" altLang="en-US"/>
              <a:t>，从而程序员可以用面向对象的方法调用</a:t>
            </a:r>
            <a:r>
              <a:rPr lang="en-US" altLang="zh-CN"/>
              <a:t>Socket</a:t>
            </a:r>
            <a:r>
              <a:rPr lang="zh-CN" altLang="en-US"/>
              <a:t>。</a:t>
            </a:r>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eaLnBrk="1" hangingPunct="1"/>
            <a:r>
              <a:rPr lang="en-US" altLang="zh-CN">
                <a:ea typeface="黑体" panose="02010609060101010101" pitchFamily="49" charset="-122"/>
              </a:rPr>
              <a:t>14.1.4 MFC</a:t>
            </a:r>
            <a:r>
              <a:rPr lang="zh-CN" altLang="en-US">
                <a:ea typeface="黑体" panose="02010609060101010101" pitchFamily="49" charset="-122"/>
              </a:rPr>
              <a:t>中</a:t>
            </a:r>
            <a:r>
              <a:rPr lang="en-US" altLang="zh-CN">
                <a:ea typeface="黑体" panose="02010609060101010101" pitchFamily="49" charset="-122"/>
              </a:rPr>
              <a:t>WinSock</a:t>
            </a:r>
            <a:r>
              <a:rPr lang="zh-CN" altLang="en-US">
                <a:ea typeface="黑体" panose="02010609060101010101" pitchFamily="49" charset="-122"/>
              </a:rPr>
              <a:t>的封装类</a:t>
            </a:r>
          </a:p>
        </p:txBody>
      </p:sp>
      <p:sp>
        <p:nvSpPr>
          <p:cNvPr id="417795" name="Rectangle 3"/>
          <p:cNvSpPr>
            <a:spLocks noGrp="1" noChangeArrowheads="1"/>
          </p:cNvSpPr>
          <p:nvPr>
            <p:ph type="body" idx="1"/>
          </p:nvPr>
        </p:nvSpPr>
        <p:spPr/>
        <p:txBody>
          <a:bodyPr/>
          <a:lstStyle/>
          <a:p>
            <a:pPr eaLnBrk="1" hangingPunct="1">
              <a:spcBef>
                <a:spcPts val="1200"/>
              </a:spcBef>
              <a:spcAft>
                <a:spcPts val="1200"/>
              </a:spcAft>
            </a:pPr>
            <a:r>
              <a:rPr lang="en-US" altLang="zh-CN" sz="1600"/>
              <a:t>CAsyncSocket</a:t>
            </a:r>
            <a:r>
              <a:rPr lang="zh-CN" altLang="en-US" sz="1600"/>
              <a:t>类是在一个较低的层次上封装了</a:t>
            </a:r>
            <a:r>
              <a:rPr lang="en-US" altLang="zh-CN" sz="1600"/>
              <a:t>Windows Sockets API</a:t>
            </a:r>
            <a:r>
              <a:rPr lang="zh-CN" altLang="en-US" sz="1600"/>
              <a:t>，它封装了异步、非阻塞</a:t>
            </a:r>
            <a:r>
              <a:rPr lang="en-US" altLang="zh-CN" sz="1600"/>
              <a:t>Socket</a:t>
            </a:r>
            <a:r>
              <a:rPr lang="zh-CN" altLang="en-US" sz="1600"/>
              <a:t>的基本功能，提供了</a:t>
            </a:r>
            <a:r>
              <a:rPr lang="en-US" altLang="zh-CN" sz="1600"/>
              <a:t>Socket</a:t>
            </a:r>
            <a:r>
              <a:rPr lang="zh-CN" altLang="en-US" sz="1600"/>
              <a:t>的基本操作，用它做常用的网络通信软件很方便。</a:t>
            </a:r>
            <a:r>
              <a:rPr lang="en-US" altLang="zh-CN" sz="1600"/>
              <a:t>CSocket</a:t>
            </a:r>
            <a:r>
              <a:rPr lang="zh-CN" altLang="en-US" sz="1600"/>
              <a:t>类由</a:t>
            </a:r>
            <a:r>
              <a:rPr lang="en-US" altLang="zh-CN" sz="1600"/>
              <a:t>CAsyncSocket</a:t>
            </a:r>
            <a:r>
              <a:rPr lang="zh-CN" altLang="en-US" sz="1600"/>
              <a:t>派生，是</a:t>
            </a:r>
            <a:r>
              <a:rPr lang="en-US" altLang="zh-CN" sz="1600"/>
              <a:t>Windows Sockets API</a:t>
            </a:r>
            <a:r>
              <a:rPr lang="zh-CN" altLang="en-US" sz="1600"/>
              <a:t>的高层抽象，提供了更高层次的功能</a:t>
            </a:r>
            <a:r>
              <a:rPr lang="en-US" altLang="zh-CN" sz="1600"/>
              <a:t>——</a:t>
            </a:r>
            <a:r>
              <a:rPr lang="zh-CN" altLang="en-US" sz="1600"/>
              <a:t>阻塞式的访问方式。有关函数的原型及使用，在下面将结合具体的实例开发来介绍。</a:t>
            </a:r>
            <a:r>
              <a:rPr lang="en-US" altLang="zh-CN" sz="1600"/>
              <a:t>CSocket</a:t>
            </a:r>
            <a:r>
              <a:rPr lang="zh-CN" altLang="en-US" sz="1600"/>
              <a:t>类新提供的主要成员函数及其功能如下表所示。</a:t>
            </a:r>
          </a:p>
          <a:p>
            <a:pPr eaLnBrk="1" hangingPunct="1"/>
            <a:endParaRPr lang="en-US" altLang="zh-CN" sz="1600"/>
          </a:p>
        </p:txBody>
      </p:sp>
      <p:pic>
        <p:nvPicPr>
          <p:cNvPr id="417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357563"/>
            <a:ext cx="655320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eaLnBrk="1" hangingPunct="1"/>
            <a:r>
              <a:rPr lang="en-US" altLang="zh-CN" sz="2800"/>
              <a:t>14.1.5 WinSock</a:t>
            </a:r>
            <a:r>
              <a:rPr lang="zh-CN" altLang="en-US" sz="2800"/>
              <a:t>网络编程的常用术语</a:t>
            </a:r>
            <a:br>
              <a:rPr lang="zh-CN" altLang="en-US" sz="2800"/>
            </a:br>
            <a:endParaRPr lang="zh-CN" altLang="en-US" sz="2800"/>
          </a:p>
        </p:txBody>
      </p:sp>
      <p:sp>
        <p:nvSpPr>
          <p:cNvPr id="418819" name="Rectangle 3"/>
          <p:cNvSpPr>
            <a:spLocks noGrp="1" noChangeArrowheads="1"/>
          </p:cNvSpPr>
          <p:nvPr>
            <p:ph type="body" idx="1"/>
          </p:nvPr>
        </p:nvSpPr>
        <p:spPr/>
        <p:txBody>
          <a:bodyPr/>
          <a:lstStyle/>
          <a:p>
            <a:pPr eaLnBrk="1" hangingPunct="1">
              <a:spcBef>
                <a:spcPts val="1200"/>
              </a:spcBef>
              <a:spcAft>
                <a:spcPts val="1200"/>
              </a:spcAft>
            </a:pPr>
            <a:r>
              <a:rPr lang="zh-CN" altLang="en-US"/>
              <a:t>对于许多初学者来说，网络通信程序的开发，普遍的一个现象就是觉得难以入手。许多概念，诸如同步（</a:t>
            </a:r>
            <a:r>
              <a:rPr lang="en-US" altLang="zh-CN"/>
              <a:t>Sync</a:t>
            </a:r>
            <a:r>
              <a:rPr lang="zh-CN" altLang="en-US"/>
              <a:t>）、异步（</a:t>
            </a:r>
            <a:r>
              <a:rPr lang="en-US" altLang="zh-CN"/>
              <a:t>Async</a:t>
            </a:r>
            <a:r>
              <a:rPr lang="zh-CN" altLang="en-US"/>
              <a:t>）、阻塞（</a:t>
            </a:r>
            <a:r>
              <a:rPr lang="en-US" altLang="zh-CN"/>
              <a:t>Block</a:t>
            </a:r>
            <a:r>
              <a:rPr lang="zh-CN" altLang="en-US"/>
              <a:t>）、非阻塞（</a:t>
            </a:r>
            <a:r>
              <a:rPr lang="en-US" altLang="zh-CN"/>
              <a:t>Unblock</a:t>
            </a:r>
            <a:r>
              <a:rPr lang="zh-CN" altLang="en-US"/>
              <a:t>）等，初学者往往迷惑不清，这里对一些常用术语作一下简单介绍。</a:t>
            </a:r>
          </a:p>
          <a:p>
            <a:pPr eaLnBrk="1" hangingPunct="1"/>
            <a:endParaRPr lang="en-US" altLang="zh-CN"/>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a:t>
            </a:r>
            <a:r>
              <a:rPr lang="zh-CN" altLang="en-US">
                <a:ea typeface="黑体" panose="02010609060101010101" pitchFamily="49" charset="-122"/>
              </a:rPr>
              <a:t>、套接字</a:t>
            </a:r>
          </a:p>
        </p:txBody>
      </p:sp>
      <p:sp>
        <p:nvSpPr>
          <p:cNvPr id="419843" name="Rectangle 3"/>
          <p:cNvSpPr>
            <a:spLocks noGrp="1" noChangeArrowheads="1"/>
          </p:cNvSpPr>
          <p:nvPr>
            <p:ph type="body" idx="1"/>
          </p:nvPr>
        </p:nvSpPr>
        <p:spPr/>
        <p:txBody>
          <a:bodyPr/>
          <a:lstStyle/>
          <a:p>
            <a:pPr eaLnBrk="1" hangingPunct="1">
              <a:spcBef>
                <a:spcPts val="1200"/>
              </a:spcBef>
              <a:spcAft>
                <a:spcPts val="1200"/>
              </a:spcAft>
            </a:pPr>
            <a:r>
              <a:rPr lang="zh-CN" altLang="en-US"/>
              <a:t>套接字也就是前面多次提到的</a:t>
            </a:r>
            <a:r>
              <a:rPr lang="en-US" altLang="zh-CN"/>
              <a:t>Socket</a:t>
            </a:r>
            <a:r>
              <a:rPr lang="zh-CN" altLang="en-US"/>
              <a:t>，是可以被命名和寻址的通信端点，是网络的基本构件。实际上，套接字可以理解为在计算机中提供的一个通信端口，可以通过这个端口与任何一个具有</a:t>
            </a:r>
            <a:r>
              <a:rPr lang="en-US" altLang="zh-CN"/>
              <a:t>Socket</a:t>
            </a:r>
            <a:r>
              <a:rPr lang="zh-CN" altLang="en-US"/>
              <a:t>接口的计算机通信。应用程序在网络上传输、接收的信息都通过这个</a:t>
            </a:r>
            <a:r>
              <a:rPr lang="en-US" altLang="zh-CN"/>
              <a:t>Socket</a:t>
            </a:r>
            <a:r>
              <a:rPr lang="zh-CN" altLang="en-US"/>
              <a:t>接口来实现的。</a:t>
            </a:r>
          </a:p>
          <a:p>
            <a:pPr eaLnBrk="1" hangingPunct="1">
              <a:spcBef>
                <a:spcPts val="1200"/>
              </a:spcBef>
              <a:spcAft>
                <a:spcPts val="1200"/>
              </a:spcAft>
            </a:pPr>
            <a:r>
              <a:rPr lang="zh-CN" altLang="en-US"/>
              <a:t>使用中的每一个套接字都有其类型和一个与之相连的进程。</a:t>
            </a:r>
            <a:r>
              <a:rPr lang="en-US" altLang="zh-CN"/>
              <a:t>WINDOWS SOCKET 1.1 </a:t>
            </a:r>
            <a:r>
              <a:rPr lang="zh-CN" altLang="en-US"/>
              <a:t>版本支持两种类型的套接字：流套接字（</a:t>
            </a:r>
            <a:r>
              <a:rPr lang="en-US" altLang="zh-CN"/>
              <a:t>SOCK_STREAM</a:t>
            </a:r>
            <a:r>
              <a:rPr lang="zh-CN" altLang="en-US"/>
              <a:t>）和数据报套接字（</a:t>
            </a:r>
            <a:r>
              <a:rPr lang="en-US" altLang="zh-CN"/>
              <a:t>SOCK_DGRAM</a:t>
            </a:r>
            <a:r>
              <a:rPr lang="zh-CN" altLang="en-US"/>
              <a:t>）。</a:t>
            </a:r>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2</a:t>
            </a:r>
            <a:r>
              <a:rPr lang="zh-CN" altLang="en-US">
                <a:ea typeface="黑体" panose="02010609060101010101" pitchFamily="49" charset="-122"/>
              </a:rPr>
              <a:t>、同步</a:t>
            </a:r>
            <a:r>
              <a:rPr lang="en-US" altLang="zh-CN">
                <a:ea typeface="黑体" panose="02010609060101010101" pitchFamily="49" charset="-122"/>
              </a:rPr>
              <a:t>/</a:t>
            </a:r>
            <a:r>
              <a:rPr lang="zh-CN" altLang="en-US">
                <a:ea typeface="黑体" panose="02010609060101010101" pitchFamily="49" charset="-122"/>
              </a:rPr>
              <a:t>异步</a:t>
            </a:r>
          </a:p>
        </p:txBody>
      </p:sp>
      <p:sp>
        <p:nvSpPr>
          <p:cNvPr id="420867" name="Rectangle 3"/>
          <p:cNvSpPr>
            <a:spLocks noGrp="1" noChangeArrowheads="1"/>
          </p:cNvSpPr>
          <p:nvPr>
            <p:ph type="body" idx="1"/>
          </p:nvPr>
        </p:nvSpPr>
        <p:spPr/>
        <p:txBody>
          <a:bodyPr/>
          <a:lstStyle/>
          <a:p>
            <a:pPr eaLnBrk="1" hangingPunct="1">
              <a:spcBef>
                <a:spcPts val="1200"/>
              </a:spcBef>
              <a:spcAft>
                <a:spcPts val="1200"/>
              </a:spcAft>
            </a:pPr>
            <a:r>
              <a:rPr lang="zh-CN" altLang="en-US"/>
              <a:t>同步方式指的是发送方不等接收方响应，便接着发下个数据包的通信方式；而异步指发送方发出数据后，等收到接收方发回的响应，才发下一个数据包的通信方式。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3.2.2  </a:t>
            </a:r>
            <a:r>
              <a:rPr lang="zh-CN" altLang="en-US">
                <a:latin typeface="方正大标宋简体" pitchFamily="2" charset="-122"/>
                <a:ea typeface="方正大标宋简体" pitchFamily="2" charset="-122"/>
              </a:rPr>
              <a:t>变量</a:t>
            </a:r>
          </a:p>
        </p:txBody>
      </p:sp>
      <p:sp>
        <p:nvSpPr>
          <p:cNvPr id="44035" name="Rectangle 3"/>
          <p:cNvSpPr>
            <a:spLocks noGrp="1" noChangeArrowheads="1"/>
          </p:cNvSpPr>
          <p:nvPr>
            <p:ph type="body" idx="1"/>
          </p:nvPr>
        </p:nvSpPr>
        <p:spPr>
          <a:xfrm>
            <a:off x="863600" y="1816100"/>
            <a:ext cx="7308850" cy="4205288"/>
          </a:xfrm>
        </p:spPr>
        <p:txBody>
          <a:bodyPr/>
          <a:lstStyle/>
          <a:p>
            <a:pPr eaLnBrk="1" hangingPunct="1"/>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．变量赋值</a:t>
            </a:r>
          </a:p>
          <a:p>
            <a:pPr eaLnBrk="1" hangingPunct="1"/>
            <a:r>
              <a:rPr lang="zh-CN" altLang="en-US">
                <a:latin typeface="Times New Roman" panose="02020603050405020304" pitchFamily="18" charset="0"/>
                <a:ea typeface="方正楷体简体" pitchFamily="2" charset="-122"/>
              </a:rPr>
              <a:t>如果想要使用一个变量，就要为其进行赋值。如果没有对定义的变量赋值，</a:t>
            </a:r>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会为该变量默认一个值。例如，如果是一个</a:t>
            </a:r>
            <a:r>
              <a:rPr lang="en-US" altLang="zh-CN">
                <a:latin typeface="Times New Roman" panose="02020603050405020304" pitchFamily="18" charset="0"/>
                <a:ea typeface="方正楷体简体" pitchFamily="2" charset="-122"/>
              </a:rPr>
              <a:t>int</a:t>
            </a:r>
            <a:r>
              <a:rPr lang="zh-CN" altLang="en-US">
                <a:latin typeface="Times New Roman" panose="02020603050405020304" pitchFamily="18" charset="0"/>
                <a:ea typeface="方正楷体简体" pitchFamily="2" charset="-122"/>
              </a:rPr>
              <a:t>类型的变量且没有赋值，</a:t>
            </a:r>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将默认其值为</a:t>
            </a:r>
            <a:r>
              <a:rPr lang="en-US" altLang="zh-CN">
                <a:latin typeface="Times New Roman" panose="02020603050405020304" pitchFamily="18" charset="0"/>
                <a:ea typeface="方正楷体简体" pitchFamily="2" charset="-122"/>
              </a:rPr>
              <a:t>0</a:t>
            </a:r>
            <a:r>
              <a:rPr lang="zh-CN" altLang="en-US">
                <a:latin typeface="Times New Roman" panose="02020603050405020304" pitchFamily="18" charset="0"/>
                <a:ea typeface="方正楷体简体" pitchFamily="2" charset="-122"/>
              </a:rPr>
              <a:t>。</a:t>
            </a:r>
          </a:p>
          <a:p>
            <a:pPr eaLnBrk="1" hangingPunct="1"/>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中为变量赋值的方法有两种：一种是在定义变量的同时赋值，另一种是在定义变量后赋值。</a:t>
            </a:r>
          </a:p>
          <a:p>
            <a:pPr eaLnBrk="1" hangingPunct="1"/>
            <a:r>
              <a:rPr lang="zh-CN" altLang="en-US">
                <a:latin typeface="Times New Roman" panose="02020603050405020304" pitchFamily="18" charset="0"/>
                <a:ea typeface="方正楷体简体" pitchFamily="2" charset="-122"/>
              </a:rPr>
              <a:t>在定义变量的同时赋值，代码如下：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在定义变量后赋值，代码如下：</a:t>
            </a:r>
          </a:p>
          <a:p>
            <a:pPr eaLnBrk="1" hangingPunct="1"/>
            <a:endParaRPr lang="zh-CN" altLang="en-US">
              <a:latin typeface="Times New Roman" panose="02020603050405020304" pitchFamily="18" charset="0"/>
              <a:ea typeface="方正楷体简体" pitchFamily="2" charset="-122"/>
            </a:endParaRPr>
          </a:p>
          <a:p>
            <a:pPr eaLnBrk="1" hangingPunct="1"/>
            <a:endParaRPr lang="en-US" altLang="zh-CN"/>
          </a:p>
        </p:txBody>
      </p:sp>
      <p:pic>
        <p:nvPicPr>
          <p:cNvPr id="440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508500"/>
            <a:ext cx="2028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440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2376488"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3</a:t>
            </a:r>
            <a:r>
              <a:rPr lang="zh-CN" altLang="en-US">
                <a:ea typeface="黑体" panose="02010609060101010101" pitchFamily="49" charset="-122"/>
              </a:rPr>
              <a:t>、阻塞模式</a:t>
            </a:r>
            <a:r>
              <a:rPr lang="en-US" altLang="zh-CN">
                <a:ea typeface="黑体" panose="02010609060101010101" pitchFamily="49" charset="-122"/>
              </a:rPr>
              <a:t>/</a:t>
            </a:r>
            <a:r>
              <a:rPr lang="zh-CN" altLang="en-US">
                <a:ea typeface="黑体" panose="02010609060101010101" pitchFamily="49" charset="-122"/>
              </a:rPr>
              <a:t>非阻塞模式</a:t>
            </a:r>
          </a:p>
        </p:txBody>
      </p:sp>
      <p:sp>
        <p:nvSpPr>
          <p:cNvPr id="421891" name="Rectangle 3"/>
          <p:cNvSpPr>
            <a:spLocks noGrp="1" noChangeArrowheads="1"/>
          </p:cNvSpPr>
          <p:nvPr>
            <p:ph type="body" idx="1"/>
          </p:nvPr>
        </p:nvSpPr>
        <p:spPr/>
        <p:txBody>
          <a:bodyPr/>
          <a:lstStyle/>
          <a:p>
            <a:pPr eaLnBrk="1" hangingPunct="1">
              <a:spcBef>
                <a:spcPts val="1200"/>
              </a:spcBef>
              <a:spcAft>
                <a:spcPts val="1200"/>
              </a:spcAft>
            </a:pPr>
            <a:r>
              <a:rPr lang="en-US" altLang="zh-CN"/>
              <a:t>CSocket</a:t>
            </a:r>
            <a:r>
              <a:rPr lang="zh-CN" altLang="en-US"/>
              <a:t>类创建的套接字支持阻塞模式，阻塞模式简单来说就是服务端与客户端之间的通信处于同步状态下。所谓阻塞套接字是指执行此套接字的网络调用时，直到成功才返回，否则一直阻塞在此网络调用上。比如调用</a:t>
            </a:r>
            <a:r>
              <a:rPr lang="en-US" altLang="zh-CN"/>
              <a:t>Receive</a:t>
            </a:r>
            <a:r>
              <a:rPr lang="zh-CN" altLang="en-US"/>
              <a:t>函数读取网络缓冲区中的数据，如果没有数据到达，程序将一直停止在</a:t>
            </a:r>
            <a:r>
              <a:rPr lang="en-US" altLang="zh-CN"/>
              <a:t>Receive</a:t>
            </a:r>
            <a:r>
              <a:rPr lang="zh-CN" altLang="en-US"/>
              <a:t>这个函数调用上，直到读到一些数据，此函数调用才返回。</a:t>
            </a:r>
          </a:p>
          <a:p>
            <a:pPr eaLnBrk="1" hangingPunct="1">
              <a:spcBef>
                <a:spcPts val="1200"/>
              </a:spcBef>
              <a:spcAft>
                <a:spcPts val="1200"/>
              </a:spcAft>
            </a:pPr>
            <a:r>
              <a:rPr lang="zh-CN" altLang="en-US"/>
              <a:t>在非阻塞模式下利用</a:t>
            </a:r>
            <a:r>
              <a:rPr lang="en-US" altLang="zh-CN"/>
              <a:t>Socket</a:t>
            </a:r>
            <a:r>
              <a:rPr lang="zh-CN" altLang="en-US"/>
              <a:t>事件的消息机制，服务端与客户端之间的通信处于异步状态下。即执行非阻塞套接字的网络调用时，不管是否执行成功，都立即返回。比如调用</a:t>
            </a:r>
            <a:r>
              <a:rPr lang="en-US" altLang="zh-CN"/>
              <a:t>Receive</a:t>
            </a:r>
            <a:r>
              <a:rPr lang="zh-CN" altLang="en-US"/>
              <a:t>函数读取网络缓冲区中数据，不管是否读到数据都立即返回，而不会一直停止在此函数调用上。</a:t>
            </a:r>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14.2 </a:t>
            </a:r>
            <a:r>
              <a:rPr lang="zh-CN" altLang="en-US">
                <a:ea typeface="黑体" panose="02010609060101010101" pitchFamily="49" charset="-122"/>
              </a:rPr>
              <a:t>无连接通信开发</a:t>
            </a:r>
          </a:p>
        </p:txBody>
      </p:sp>
      <p:sp>
        <p:nvSpPr>
          <p:cNvPr id="422915" name="Rectangle 3"/>
          <p:cNvSpPr>
            <a:spLocks noGrp="1" noChangeArrowheads="1"/>
          </p:cNvSpPr>
          <p:nvPr>
            <p:ph type="body" idx="1"/>
          </p:nvPr>
        </p:nvSpPr>
        <p:spPr/>
        <p:txBody>
          <a:bodyPr/>
          <a:lstStyle/>
          <a:p>
            <a:pPr eaLnBrk="1" hangingPunct="1">
              <a:spcBef>
                <a:spcPts val="1200"/>
              </a:spcBef>
              <a:spcAft>
                <a:spcPts val="1200"/>
              </a:spcAft>
            </a:pPr>
            <a:r>
              <a:rPr lang="zh-CN" altLang="en-US"/>
              <a:t>使用</a:t>
            </a:r>
            <a:r>
              <a:rPr lang="en-US" altLang="zh-CN"/>
              <a:t>Socket</a:t>
            </a:r>
            <a:r>
              <a:rPr lang="zh-CN" altLang="en-US"/>
              <a:t>进行通信，有两种主要的方式：面向连接的流方式和无连接的数据报文方式。进行无连接通信时，通信的两台计算机像是把数据放在一个信封里，通过网络寄给对方，信在传送的过程种有可能会残缺，也有可能后发的先到。该种方式支持双向的数据流，但并不保证是可靠、有序、无重复的。使用</a:t>
            </a:r>
            <a:r>
              <a:rPr lang="en-US" altLang="zh-CN"/>
              <a:t>Socket</a:t>
            </a:r>
            <a:r>
              <a:rPr lang="zh-CN" altLang="en-US"/>
              <a:t>进行无连接通信开发时，需要创建</a:t>
            </a:r>
            <a:r>
              <a:rPr lang="zh-CN" altLang="en-US">
                <a:latin typeface="~Times New Roman~"/>
              </a:rPr>
              <a:t>数据报套接字（</a:t>
            </a:r>
            <a:r>
              <a:rPr lang="en-US" altLang="zh-CN"/>
              <a:t>SOCK_DGRAM</a:t>
            </a:r>
            <a:r>
              <a:rPr lang="zh-CN" altLang="en-US">
                <a:latin typeface="~Times New Roman~"/>
              </a:rPr>
              <a:t>）。</a:t>
            </a:r>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14.2.1 Socket</a:t>
            </a:r>
            <a:r>
              <a:rPr lang="zh-CN" altLang="en-US">
                <a:ea typeface="黑体" panose="02010609060101010101" pitchFamily="49" charset="-122"/>
              </a:rPr>
              <a:t>无连接通信机制</a:t>
            </a:r>
          </a:p>
        </p:txBody>
      </p:sp>
      <p:sp>
        <p:nvSpPr>
          <p:cNvPr id="423939" name="Rectangle 3"/>
          <p:cNvSpPr>
            <a:spLocks noGrp="1" noChangeArrowheads="1"/>
          </p:cNvSpPr>
          <p:nvPr>
            <p:ph type="body" idx="1"/>
          </p:nvPr>
        </p:nvSpPr>
        <p:spPr/>
        <p:txBody>
          <a:bodyPr/>
          <a:lstStyle/>
          <a:p>
            <a:pPr eaLnBrk="1" hangingPunct="1">
              <a:spcBef>
                <a:spcPts val="1200"/>
              </a:spcBef>
              <a:spcAft>
                <a:spcPts val="1200"/>
              </a:spcAft>
            </a:pPr>
            <a:r>
              <a:rPr lang="zh-CN" altLang="en-US"/>
              <a:t>在</a:t>
            </a:r>
            <a:r>
              <a:rPr lang="en-US" altLang="zh-CN"/>
              <a:t>IP</a:t>
            </a:r>
            <a:r>
              <a:rPr lang="zh-CN" altLang="en-US"/>
              <a:t>中，无连接通信是通过</a:t>
            </a:r>
            <a:r>
              <a:rPr lang="en-US" altLang="zh-CN"/>
              <a:t>UDP/IP</a:t>
            </a:r>
            <a:r>
              <a:rPr lang="zh-CN" altLang="en-US"/>
              <a:t>协议完成的。</a:t>
            </a:r>
            <a:r>
              <a:rPr lang="en-US" altLang="zh-CN"/>
              <a:t>UDP</a:t>
            </a:r>
            <a:r>
              <a:rPr lang="zh-CN" altLang="en-US"/>
              <a:t>不能确保可靠的数据传输，但能将数据发送到多个目标，或者接收多个源数据。如果一个客户端向服务器发送数据，则该数据会立刻被传输，不管服务器是否准备接收这些数据。如果服务器接收到客户端发送的数据，也不需要向客户端发送消息以确认数据被收到。</a:t>
            </a:r>
            <a:r>
              <a:rPr lang="en-US" altLang="zh-CN"/>
              <a:t>UDP/IP</a:t>
            </a:r>
            <a:r>
              <a:rPr lang="zh-CN" altLang="en-US"/>
              <a:t>的数据传输使用数据报，即离散的信息包。</a:t>
            </a:r>
          </a:p>
          <a:p>
            <a:pPr eaLnBrk="1" hangingPunct="1">
              <a:spcBef>
                <a:spcPts val="1200"/>
              </a:spcBef>
              <a:spcAft>
                <a:spcPts val="1200"/>
              </a:spcAft>
            </a:pPr>
            <a:r>
              <a:rPr lang="zh-CN" altLang="en-US"/>
              <a:t>使用无连接通信时，服务器端和客户端之间差别不大，通信双方处于完全对等状态，不存在监听与连接过程。这里就分别以发送端和接收端来区分双方，通过</a:t>
            </a:r>
            <a:r>
              <a:rPr lang="en-US" altLang="zh-CN"/>
              <a:t>CSocket</a:t>
            </a:r>
            <a:r>
              <a:rPr lang="zh-CN" altLang="en-US"/>
              <a:t>类实现</a:t>
            </a:r>
            <a:r>
              <a:rPr lang="en-US" altLang="zh-CN"/>
              <a:t>Socket</a:t>
            </a:r>
            <a:r>
              <a:rPr lang="zh-CN" altLang="en-US"/>
              <a:t>，简单介绍一下无连接通信的通信流程。</a:t>
            </a:r>
          </a:p>
        </p:txBody>
      </p:sp>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a:t>
            </a:r>
            <a:r>
              <a:rPr lang="zh-CN" altLang="en-US">
                <a:ea typeface="黑体" panose="02010609060101010101" pitchFamily="49" charset="-122"/>
              </a:rPr>
              <a:t>．接收端</a:t>
            </a:r>
          </a:p>
        </p:txBody>
      </p:sp>
      <p:sp>
        <p:nvSpPr>
          <p:cNvPr id="424963" name="Rectangle 3"/>
          <p:cNvSpPr>
            <a:spLocks noGrp="1" noChangeArrowheads="1"/>
          </p:cNvSpPr>
          <p:nvPr>
            <p:ph type="body" idx="1"/>
          </p:nvPr>
        </p:nvSpPr>
        <p:spPr/>
        <p:txBody>
          <a:bodyPr/>
          <a:lstStyle/>
          <a:p>
            <a:pPr eaLnBrk="1" hangingPunct="1">
              <a:spcBef>
                <a:spcPts val="1200"/>
              </a:spcBef>
              <a:spcAft>
                <a:spcPts val="1200"/>
              </a:spcAft>
            </a:pPr>
            <a:r>
              <a:rPr lang="zh-CN" altLang="en-US"/>
              <a:t>对于在一个无连接的套接字上接收数据来说，并不是很复杂。具体流程可表示如下：</a:t>
            </a:r>
          </a:p>
          <a:p>
            <a:pPr eaLnBrk="1" hangingPunct="1">
              <a:spcBef>
                <a:spcPts val="1200"/>
              </a:spcBef>
              <a:spcAft>
                <a:spcPts val="1200"/>
              </a:spcAft>
            </a:pPr>
            <a:r>
              <a:rPr lang="zh-CN" altLang="en-US"/>
              <a:t>（</a:t>
            </a:r>
            <a:r>
              <a:rPr lang="en-US" altLang="zh-CN"/>
              <a:t>1</a:t>
            </a:r>
            <a:r>
              <a:rPr lang="zh-CN" altLang="en-US"/>
              <a:t>）初始化</a:t>
            </a:r>
            <a:r>
              <a:rPr lang="en-US" altLang="zh-CN"/>
              <a:t>WinSock</a:t>
            </a:r>
            <a:r>
              <a:rPr lang="zh-CN" altLang="en-US"/>
              <a:t>的动态连接库后，首先构造</a:t>
            </a:r>
            <a:r>
              <a:rPr lang="en-US" altLang="zh-CN"/>
              <a:t>CSocket</a:t>
            </a:r>
            <a:r>
              <a:rPr lang="zh-CN" altLang="en-US"/>
              <a:t>套接字对象，使用</a:t>
            </a:r>
            <a:r>
              <a:rPr lang="en-US" altLang="zh-CN"/>
              <a:t>Creat</a:t>
            </a:r>
            <a:r>
              <a:rPr lang="zh-CN" altLang="en-US"/>
              <a:t>函数创建数据报格式的套接字。</a:t>
            </a:r>
          </a:p>
          <a:p>
            <a:pPr eaLnBrk="1" hangingPunct="1">
              <a:spcBef>
                <a:spcPts val="1200"/>
              </a:spcBef>
              <a:spcAft>
                <a:spcPts val="1200"/>
              </a:spcAft>
            </a:pPr>
            <a:r>
              <a:rPr lang="zh-CN" altLang="en-US"/>
              <a:t>（</a:t>
            </a:r>
            <a:r>
              <a:rPr lang="en-US" altLang="zh-CN"/>
              <a:t>2</a:t>
            </a:r>
            <a:r>
              <a:rPr lang="zh-CN" altLang="en-US"/>
              <a:t>）通过</a:t>
            </a:r>
            <a:r>
              <a:rPr lang="en-US" altLang="zh-CN"/>
              <a:t>Bind</a:t>
            </a:r>
            <a:r>
              <a:rPr lang="zh-CN" altLang="en-US"/>
              <a:t>函数在将该套接字与准备接收数据的接口绑定在一起。</a:t>
            </a:r>
          </a:p>
          <a:p>
            <a:pPr eaLnBrk="1" hangingPunct="1">
              <a:spcBef>
                <a:spcPts val="1200"/>
              </a:spcBef>
              <a:spcAft>
                <a:spcPts val="1200"/>
              </a:spcAft>
            </a:pPr>
            <a:r>
              <a:rPr lang="zh-CN" altLang="en-US"/>
              <a:t>（</a:t>
            </a:r>
            <a:r>
              <a:rPr lang="en-US" altLang="zh-CN"/>
              <a:t>3</a:t>
            </a:r>
            <a:r>
              <a:rPr lang="zh-CN" altLang="en-US"/>
              <a:t>）使用</a:t>
            </a:r>
            <a:r>
              <a:rPr lang="en-US" altLang="zh-CN"/>
              <a:t>Receive</a:t>
            </a:r>
            <a:r>
              <a:rPr lang="zh-CN" altLang="en-US"/>
              <a:t>函数接收对方发送的数据，此时程序处于阻塞状态，直到接收到数据自动返回。</a:t>
            </a:r>
          </a:p>
          <a:p>
            <a:pPr eaLnBrk="1" hangingPunct="1">
              <a:spcBef>
                <a:spcPts val="1200"/>
              </a:spcBef>
              <a:spcAft>
                <a:spcPts val="1200"/>
              </a:spcAft>
            </a:pPr>
            <a:r>
              <a:rPr lang="zh-CN" altLang="en-US"/>
              <a:t>（</a:t>
            </a:r>
            <a:r>
              <a:rPr lang="en-US" altLang="zh-CN"/>
              <a:t>4</a:t>
            </a:r>
            <a:r>
              <a:rPr lang="zh-CN" altLang="en-US"/>
              <a:t>）接收数据完毕，使用</a:t>
            </a:r>
            <a:r>
              <a:rPr lang="en-US" altLang="zh-CN"/>
              <a:t>Close</a:t>
            </a:r>
            <a:r>
              <a:rPr lang="zh-CN" altLang="en-US"/>
              <a:t>函数关闭套接字。</a:t>
            </a:r>
          </a:p>
        </p:txBody>
      </p:sp>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2</a:t>
            </a:r>
            <a:r>
              <a:rPr lang="zh-CN" altLang="en-US">
                <a:ea typeface="黑体" panose="02010609060101010101" pitchFamily="49" charset="-122"/>
              </a:rPr>
              <a:t>．发送端</a:t>
            </a:r>
          </a:p>
        </p:txBody>
      </p:sp>
      <p:sp>
        <p:nvSpPr>
          <p:cNvPr id="425987" name="Rectangle 3"/>
          <p:cNvSpPr>
            <a:spLocks noGrp="1" noChangeArrowheads="1"/>
          </p:cNvSpPr>
          <p:nvPr>
            <p:ph type="body" idx="1"/>
          </p:nvPr>
        </p:nvSpPr>
        <p:spPr/>
        <p:txBody>
          <a:bodyPr/>
          <a:lstStyle/>
          <a:p>
            <a:pPr eaLnBrk="1" hangingPunct="1">
              <a:spcBef>
                <a:spcPts val="1200"/>
              </a:spcBef>
              <a:spcAft>
                <a:spcPts val="1200"/>
              </a:spcAft>
            </a:pPr>
            <a:r>
              <a:rPr lang="zh-CN" altLang="en-US"/>
              <a:t>在一个无连接的套接字上发送数据的具体流程可表示如下：</a:t>
            </a:r>
          </a:p>
          <a:p>
            <a:pPr eaLnBrk="1" hangingPunct="1">
              <a:spcBef>
                <a:spcPts val="1200"/>
              </a:spcBef>
              <a:spcAft>
                <a:spcPts val="1200"/>
              </a:spcAft>
            </a:pPr>
            <a:r>
              <a:rPr lang="zh-CN" altLang="en-US"/>
              <a:t>（</a:t>
            </a:r>
            <a:r>
              <a:rPr lang="en-US" altLang="zh-CN"/>
              <a:t>1</a:t>
            </a:r>
            <a:r>
              <a:rPr lang="zh-CN" altLang="en-US"/>
              <a:t>）首先构造</a:t>
            </a:r>
            <a:r>
              <a:rPr lang="en-US" altLang="zh-CN"/>
              <a:t>CSocket</a:t>
            </a:r>
            <a:r>
              <a:rPr lang="zh-CN" altLang="en-US"/>
              <a:t>套接字对象，使用</a:t>
            </a:r>
            <a:r>
              <a:rPr lang="en-US" altLang="zh-CN"/>
              <a:t>Creat</a:t>
            </a:r>
            <a:r>
              <a:rPr lang="zh-CN" altLang="en-US"/>
              <a:t>函数创建数据报格式的套接字。</a:t>
            </a:r>
          </a:p>
          <a:p>
            <a:pPr eaLnBrk="1" hangingPunct="1">
              <a:spcBef>
                <a:spcPts val="1200"/>
              </a:spcBef>
              <a:spcAft>
                <a:spcPts val="1200"/>
              </a:spcAft>
            </a:pPr>
            <a:r>
              <a:rPr lang="zh-CN" altLang="en-US"/>
              <a:t>（</a:t>
            </a:r>
            <a:r>
              <a:rPr lang="en-US" altLang="zh-CN"/>
              <a:t>2</a:t>
            </a:r>
            <a:r>
              <a:rPr lang="zh-CN" altLang="en-US"/>
              <a:t>）通过</a:t>
            </a:r>
            <a:r>
              <a:rPr lang="en-US" altLang="zh-CN"/>
              <a:t>Bind</a:t>
            </a:r>
            <a:r>
              <a:rPr lang="zh-CN" altLang="en-US"/>
              <a:t>函数在将该套接字与准备发送数据的接口绑定在一起。</a:t>
            </a:r>
          </a:p>
          <a:p>
            <a:pPr eaLnBrk="1" hangingPunct="1">
              <a:spcBef>
                <a:spcPts val="1200"/>
              </a:spcBef>
              <a:spcAft>
                <a:spcPts val="1200"/>
              </a:spcAft>
            </a:pPr>
            <a:r>
              <a:rPr lang="zh-CN" altLang="en-US"/>
              <a:t>（</a:t>
            </a:r>
            <a:r>
              <a:rPr lang="en-US" altLang="zh-CN"/>
              <a:t>3</a:t>
            </a:r>
            <a:r>
              <a:rPr lang="zh-CN" altLang="en-US"/>
              <a:t>）使用</a:t>
            </a:r>
            <a:r>
              <a:rPr lang="en-US" altLang="zh-CN"/>
              <a:t>Send</a:t>
            </a:r>
            <a:r>
              <a:rPr lang="zh-CN" altLang="en-US"/>
              <a:t>函数向对方发送数据。</a:t>
            </a:r>
          </a:p>
          <a:p>
            <a:pPr eaLnBrk="1" hangingPunct="1">
              <a:spcBef>
                <a:spcPts val="1200"/>
              </a:spcBef>
              <a:spcAft>
                <a:spcPts val="1200"/>
              </a:spcAft>
            </a:pPr>
            <a:r>
              <a:rPr lang="zh-CN" altLang="en-US"/>
              <a:t>（</a:t>
            </a:r>
            <a:r>
              <a:rPr lang="en-US" altLang="zh-CN"/>
              <a:t>4</a:t>
            </a:r>
            <a:r>
              <a:rPr lang="zh-CN" altLang="en-US"/>
              <a:t>）发送完毕，使用</a:t>
            </a:r>
            <a:r>
              <a:rPr lang="en-US" altLang="zh-CN"/>
              <a:t>Close</a:t>
            </a:r>
            <a:r>
              <a:rPr lang="zh-CN" altLang="en-US"/>
              <a:t>函数关闭套接字。</a:t>
            </a:r>
          </a:p>
        </p:txBody>
      </p:sp>
    </p:spTree>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14.2.2 </a:t>
            </a:r>
            <a:r>
              <a:rPr lang="zh-CN" altLang="en-US">
                <a:ea typeface="黑体" panose="02010609060101010101" pitchFamily="49" charset="-122"/>
              </a:rPr>
              <a:t>主要功能函数介绍</a:t>
            </a:r>
          </a:p>
        </p:txBody>
      </p:sp>
      <p:sp>
        <p:nvSpPr>
          <p:cNvPr id="427011" name="Rectangle 3"/>
          <p:cNvSpPr>
            <a:spLocks noGrp="1" noChangeArrowheads="1"/>
          </p:cNvSpPr>
          <p:nvPr>
            <p:ph type="body" idx="1"/>
          </p:nvPr>
        </p:nvSpPr>
        <p:spPr/>
        <p:txBody>
          <a:bodyPr/>
          <a:lstStyle/>
          <a:p>
            <a:pPr eaLnBrk="1" hangingPunct="1">
              <a:spcBef>
                <a:spcPts val="1200"/>
              </a:spcBef>
              <a:spcAft>
                <a:spcPts val="1200"/>
              </a:spcAft>
            </a:pPr>
            <a:r>
              <a:rPr lang="zh-CN" altLang="en-US"/>
              <a:t>前面已经介绍过，在</a:t>
            </a:r>
            <a:r>
              <a:rPr lang="en-US" altLang="zh-CN"/>
              <a:t>MFC</a:t>
            </a:r>
            <a:r>
              <a:rPr lang="zh-CN" altLang="en-US"/>
              <a:t>中，</a:t>
            </a:r>
            <a:r>
              <a:rPr lang="en-US" altLang="zh-CN"/>
              <a:t>CAsyncSocket</a:t>
            </a:r>
            <a:r>
              <a:rPr lang="zh-CN" altLang="en-US"/>
              <a:t>和</a:t>
            </a:r>
            <a:r>
              <a:rPr lang="en-US" altLang="zh-CN"/>
              <a:t>CSocket</a:t>
            </a:r>
            <a:r>
              <a:rPr lang="zh-CN" altLang="en-US"/>
              <a:t>类封装了</a:t>
            </a:r>
            <a:r>
              <a:rPr lang="en-US" altLang="zh-CN"/>
              <a:t>Windows Sockets API</a:t>
            </a:r>
            <a:r>
              <a:rPr lang="zh-CN" altLang="en-US"/>
              <a:t>函数。本节将结合套接字的创建和使用过程，介绍无连接通信中，使用的</a:t>
            </a:r>
            <a:r>
              <a:rPr lang="en-US" altLang="zh-CN"/>
              <a:t>CAsyncSocket</a:t>
            </a:r>
            <a:r>
              <a:rPr lang="zh-CN" altLang="en-US"/>
              <a:t>类的主要成员函数（</a:t>
            </a:r>
            <a:r>
              <a:rPr lang="en-US" altLang="zh-CN"/>
              <a:t>CSocket</a:t>
            </a:r>
            <a:r>
              <a:rPr lang="zh-CN" altLang="en-US"/>
              <a:t>类由</a:t>
            </a:r>
            <a:r>
              <a:rPr lang="en-US" altLang="zh-CN"/>
              <a:t>CAsyncSocket</a:t>
            </a:r>
            <a:r>
              <a:rPr lang="zh-CN" altLang="en-US"/>
              <a:t>类派生）。</a:t>
            </a:r>
          </a:p>
        </p:txBody>
      </p:sp>
    </p:spTree>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a:t>
            </a:r>
            <a:r>
              <a:rPr lang="zh-CN" altLang="en-US">
                <a:ea typeface="黑体" panose="02010609060101010101" pitchFamily="49" charset="-122"/>
              </a:rPr>
              <a:t>．</a:t>
            </a:r>
            <a:r>
              <a:rPr lang="en-US" altLang="zh-CN">
                <a:ea typeface="黑体" panose="02010609060101010101" pitchFamily="49" charset="-122"/>
              </a:rPr>
              <a:t>WinSock</a:t>
            </a:r>
            <a:r>
              <a:rPr lang="zh-CN" altLang="en-US">
                <a:ea typeface="黑体" panose="02010609060101010101" pitchFamily="49" charset="-122"/>
              </a:rPr>
              <a:t>环境的初始化</a:t>
            </a:r>
          </a:p>
        </p:txBody>
      </p:sp>
      <p:sp>
        <p:nvSpPr>
          <p:cNvPr id="428035" name="Rectangle 3"/>
          <p:cNvSpPr>
            <a:spLocks noGrp="1" noChangeArrowheads="1"/>
          </p:cNvSpPr>
          <p:nvPr>
            <p:ph type="body" idx="1"/>
          </p:nvPr>
        </p:nvSpPr>
        <p:spPr/>
        <p:txBody>
          <a:bodyPr/>
          <a:lstStyle/>
          <a:p>
            <a:pPr eaLnBrk="1" hangingPunct="1">
              <a:spcBef>
                <a:spcPts val="1200"/>
              </a:spcBef>
              <a:spcAft>
                <a:spcPts val="1200"/>
              </a:spcAft>
            </a:pPr>
            <a:r>
              <a:rPr lang="zh-CN" altLang="en-US" sz="1600"/>
              <a:t>在使用</a:t>
            </a:r>
            <a:r>
              <a:rPr lang="en-US" altLang="zh-CN" sz="1600"/>
              <a:t>WinSock MFC</a:t>
            </a:r>
            <a:r>
              <a:rPr lang="zh-CN" altLang="en-US" sz="1600"/>
              <a:t>类之前，必须为应用程序初始化</a:t>
            </a:r>
            <a:r>
              <a:rPr lang="en-US" altLang="zh-CN" sz="1600"/>
              <a:t>WinSock</a:t>
            </a:r>
            <a:r>
              <a:rPr lang="zh-CN" altLang="en-US" sz="1600"/>
              <a:t>环境。其实现只要调用全局函数</a:t>
            </a:r>
            <a:r>
              <a:rPr lang="en-US" altLang="zh-CN" sz="1600"/>
              <a:t>AfxSocketInit</a:t>
            </a:r>
            <a:r>
              <a:rPr lang="zh-CN" altLang="en-US" sz="1600"/>
              <a:t>即可。如下面的代码：</a:t>
            </a:r>
          </a:p>
          <a:p>
            <a:pPr eaLnBrk="1" hangingPunct="1">
              <a:spcBef>
                <a:spcPts val="1200"/>
              </a:spcBef>
              <a:spcAft>
                <a:spcPts val="1200"/>
              </a:spcAft>
            </a:pPr>
            <a:endParaRPr lang="zh-CN" altLang="en-US" sz="1600"/>
          </a:p>
          <a:p>
            <a:pPr eaLnBrk="1" hangingPunct="1">
              <a:spcBef>
                <a:spcPts val="1200"/>
              </a:spcBef>
              <a:spcAft>
                <a:spcPts val="1200"/>
              </a:spcAft>
            </a:pPr>
            <a:endParaRPr lang="zh-CN" altLang="en-US" sz="1600"/>
          </a:p>
          <a:p>
            <a:pPr eaLnBrk="1" hangingPunct="1">
              <a:spcBef>
                <a:spcPts val="1200"/>
              </a:spcBef>
              <a:spcAft>
                <a:spcPts val="1200"/>
              </a:spcAft>
            </a:pPr>
            <a:endParaRPr lang="zh-CN" altLang="en-US" sz="1600"/>
          </a:p>
          <a:p>
            <a:pPr eaLnBrk="1" hangingPunct="1">
              <a:spcBef>
                <a:spcPts val="1200"/>
              </a:spcBef>
              <a:spcAft>
                <a:spcPts val="1200"/>
              </a:spcAft>
            </a:pPr>
            <a:endParaRPr lang="zh-CN" altLang="en-US" sz="1600"/>
          </a:p>
          <a:p>
            <a:pPr eaLnBrk="1" hangingPunct="1">
              <a:spcBef>
                <a:spcPts val="1200"/>
              </a:spcBef>
              <a:spcAft>
                <a:spcPts val="1200"/>
              </a:spcAft>
            </a:pPr>
            <a:r>
              <a:rPr lang="zh-CN" altLang="en-US" sz="1600"/>
              <a:t>同时，在“</a:t>
            </a:r>
            <a:r>
              <a:rPr lang="en-US" altLang="zh-CN" sz="1600"/>
              <a:t>stdafx.h”</a:t>
            </a:r>
            <a:r>
              <a:rPr lang="zh-CN" altLang="en-US" sz="1600"/>
              <a:t>文件中添加如下代码：</a:t>
            </a:r>
          </a:p>
          <a:p>
            <a:pPr eaLnBrk="1" hangingPunct="1">
              <a:spcBef>
                <a:spcPts val="1200"/>
              </a:spcBef>
              <a:spcAft>
                <a:spcPts val="1200"/>
              </a:spcAft>
            </a:pPr>
            <a:r>
              <a:rPr lang="zh-CN" altLang="en-US" sz="1600"/>
              <a:t>如果在使用</a:t>
            </a:r>
            <a:r>
              <a:rPr lang="en-US" altLang="zh-CN" sz="1600"/>
              <a:t>MFC AppWizard[EXE</a:t>
            </a:r>
            <a:r>
              <a:rPr lang="zh-CN" altLang="en-US" sz="1600"/>
              <a:t>创建</a:t>
            </a:r>
            <a:r>
              <a:rPr lang="en-US" altLang="zh-CN" sz="1600"/>
              <a:t>MFC</a:t>
            </a:r>
            <a:r>
              <a:rPr lang="zh-CN" altLang="en-US" sz="1600"/>
              <a:t>工程时，在</a:t>
            </a:r>
            <a:r>
              <a:rPr lang="en-US" altLang="zh-CN" sz="1600"/>
              <a:t>MFC AppWizard Step 2</a:t>
            </a:r>
            <a:r>
              <a:rPr lang="zh-CN" altLang="en-US" sz="1600"/>
              <a:t>对话框选择“</a:t>
            </a:r>
            <a:r>
              <a:rPr lang="en-US" altLang="zh-CN" sz="1600"/>
              <a:t>Windows Sockets”</a:t>
            </a:r>
            <a:r>
              <a:rPr lang="zh-CN" altLang="en-US" sz="1600"/>
              <a:t>选项，则程序回自动添加上面的代码，实现</a:t>
            </a:r>
            <a:r>
              <a:rPr lang="en-US" altLang="zh-CN" sz="1600"/>
              <a:t>WinSock</a:t>
            </a:r>
            <a:r>
              <a:rPr lang="zh-CN" altLang="en-US" sz="1600"/>
              <a:t>的初始化。</a:t>
            </a:r>
          </a:p>
        </p:txBody>
      </p:sp>
      <p:pic>
        <p:nvPicPr>
          <p:cNvPr id="428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276475"/>
            <a:ext cx="3960812"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280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941888"/>
            <a:ext cx="208756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2</a:t>
            </a:r>
            <a:r>
              <a:rPr lang="zh-CN" altLang="en-US">
                <a:ea typeface="黑体" panose="02010609060101010101" pitchFamily="49" charset="-122"/>
              </a:rPr>
              <a:t>．创建</a:t>
            </a:r>
            <a:r>
              <a:rPr lang="en-US" altLang="zh-CN">
                <a:ea typeface="黑体" panose="02010609060101010101" pitchFamily="49" charset="-122"/>
              </a:rPr>
              <a:t>Socket</a:t>
            </a:r>
          </a:p>
        </p:txBody>
      </p:sp>
      <p:sp>
        <p:nvSpPr>
          <p:cNvPr id="429059" name="Rectangle 3"/>
          <p:cNvSpPr>
            <a:spLocks noGrp="1" noChangeArrowheads="1"/>
          </p:cNvSpPr>
          <p:nvPr>
            <p:ph type="body" idx="1"/>
          </p:nvPr>
        </p:nvSpPr>
        <p:spPr/>
        <p:txBody>
          <a:bodyPr/>
          <a:lstStyle/>
          <a:p>
            <a:pPr eaLnBrk="1" hangingPunct="1">
              <a:spcBef>
                <a:spcPts val="1200"/>
              </a:spcBef>
              <a:spcAft>
                <a:spcPts val="1200"/>
              </a:spcAft>
            </a:pPr>
            <a:r>
              <a:rPr lang="zh-CN" altLang="en-US" sz="1600"/>
              <a:t>创建</a:t>
            </a:r>
            <a:r>
              <a:rPr lang="en-US" altLang="zh-CN" sz="1600"/>
              <a:t>Socket</a:t>
            </a:r>
            <a:r>
              <a:rPr lang="zh-CN" altLang="en-US" sz="1600"/>
              <a:t>，首先需要构造</a:t>
            </a:r>
            <a:r>
              <a:rPr lang="en-US" altLang="zh-CN" sz="1600"/>
              <a:t>Socket</a:t>
            </a:r>
            <a:r>
              <a:rPr lang="zh-CN" altLang="en-US" sz="1600"/>
              <a:t>对象，而后调用</a:t>
            </a:r>
            <a:r>
              <a:rPr lang="en-US" altLang="zh-CN" sz="1600"/>
              <a:t>Create</a:t>
            </a:r>
            <a:r>
              <a:rPr lang="zh-CN" altLang="en-US" sz="1600"/>
              <a:t>函数创建</a:t>
            </a:r>
            <a:r>
              <a:rPr lang="en-US" altLang="zh-CN" sz="1600"/>
              <a:t>Socket</a:t>
            </a:r>
            <a:r>
              <a:rPr lang="zh-CN" altLang="en-US" sz="1600"/>
              <a:t>。</a:t>
            </a:r>
            <a:r>
              <a:rPr lang="en-US" altLang="zh-CN" sz="1600"/>
              <a:t>Create</a:t>
            </a:r>
            <a:r>
              <a:rPr lang="zh-CN" altLang="en-US" sz="1600"/>
              <a:t>函数原型如下：</a:t>
            </a:r>
          </a:p>
          <a:p>
            <a:pPr eaLnBrk="1" hangingPunct="1">
              <a:spcBef>
                <a:spcPts val="1200"/>
              </a:spcBef>
              <a:spcAft>
                <a:spcPts val="1200"/>
              </a:spcAft>
            </a:pPr>
            <a:endParaRPr lang="zh-CN" altLang="en-US" sz="1600"/>
          </a:p>
          <a:p>
            <a:pPr eaLnBrk="1" hangingPunct="1">
              <a:spcBef>
                <a:spcPts val="1200"/>
              </a:spcBef>
              <a:spcAft>
                <a:spcPts val="1200"/>
              </a:spcAft>
            </a:pPr>
            <a:r>
              <a:rPr lang="zh-CN" altLang="en-US" sz="1600"/>
              <a:t>各参数含义如下：</a:t>
            </a:r>
          </a:p>
          <a:p>
            <a:pPr eaLnBrk="1" hangingPunct="1">
              <a:spcBef>
                <a:spcPts val="1200"/>
              </a:spcBef>
              <a:spcAft>
                <a:spcPts val="1200"/>
              </a:spcAft>
            </a:pPr>
            <a:r>
              <a:rPr lang="en-US" altLang="zh-CN" sz="1600"/>
              <a:t>nSocketPort</a:t>
            </a:r>
            <a:r>
              <a:rPr lang="zh-CN" altLang="en-US" sz="1600"/>
              <a:t>：为使用的端口号，默认为</a:t>
            </a:r>
            <a:r>
              <a:rPr lang="en-US" altLang="zh-CN" sz="1600"/>
              <a:t>0</a:t>
            </a:r>
            <a:r>
              <a:rPr lang="zh-CN" altLang="en-US" sz="1600"/>
              <a:t>，表示由系统自动选择，通常在客户端都使用这个选择。</a:t>
            </a:r>
          </a:p>
          <a:p>
            <a:pPr eaLnBrk="1" hangingPunct="1">
              <a:spcBef>
                <a:spcPts val="1200"/>
              </a:spcBef>
              <a:spcAft>
                <a:spcPts val="1200"/>
              </a:spcAft>
            </a:pPr>
            <a:r>
              <a:rPr lang="en-US" altLang="zh-CN" sz="1600"/>
              <a:t>nSocketType</a:t>
            </a:r>
            <a:r>
              <a:rPr lang="zh-CN" altLang="en-US" sz="1600"/>
              <a:t>：为使用的协议族，默认为</a:t>
            </a:r>
            <a:r>
              <a:rPr lang="en-US" altLang="zh-CN" sz="1600"/>
              <a:t>SOCK_STREAM</a:t>
            </a:r>
            <a:r>
              <a:rPr lang="zh-CN" altLang="en-US" sz="1600"/>
              <a:t>，表示使用面向连接的流服务；为</a:t>
            </a:r>
            <a:r>
              <a:rPr lang="en-US" altLang="zh-CN" sz="1600"/>
              <a:t>SOCK_DGRAM</a:t>
            </a:r>
            <a:r>
              <a:rPr lang="zh-CN" altLang="en-US" sz="1600"/>
              <a:t>，表示使用无连接的数据报服务。</a:t>
            </a:r>
          </a:p>
          <a:p>
            <a:pPr eaLnBrk="1" hangingPunct="1">
              <a:spcBef>
                <a:spcPts val="1200"/>
              </a:spcBef>
              <a:spcAft>
                <a:spcPts val="1200"/>
              </a:spcAft>
            </a:pPr>
            <a:r>
              <a:rPr lang="en-US" altLang="zh-CN" sz="1600"/>
              <a:t>lpszSocketAddress</a:t>
            </a:r>
            <a:r>
              <a:rPr lang="zh-CN" altLang="en-US" sz="1600"/>
              <a:t>：为本地的</a:t>
            </a:r>
            <a:r>
              <a:rPr lang="en-US" altLang="zh-CN" sz="1600"/>
              <a:t>IP</a:t>
            </a:r>
            <a:r>
              <a:rPr lang="zh-CN" altLang="en-US" sz="1600"/>
              <a:t>地址，可以使用点分法表示如“</a:t>
            </a:r>
            <a:r>
              <a:rPr lang="en-US" altLang="zh-CN" sz="1600"/>
              <a:t>127.0.0.1”</a:t>
            </a:r>
            <a:r>
              <a:rPr lang="zh-CN" altLang="en-US" sz="1600"/>
              <a:t>。</a:t>
            </a:r>
          </a:p>
        </p:txBody>
      </p:sp>
      <p:pic>
        <p:nvPicPr>
          <p:cNvPr id="429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276475"/>
            <a:ext cx="6696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eaLnBrk="1" hangingPunct="1"/>
            <a:r>
              <a:rPr lang="en-US" altLang="zh-CN">
                <a:ea typeface="黑体" panose="02010609060101010101" pitchFamily="49" charset="-122"/>
              </a:rPr>
              <a:t>2</a:t>
            </a:r>
            <a:r>
              <a:rPr lang="zh-CN" altLang="en-US">
                <a:ea typeface="黑体" panose="02010609060101010101" pitchFamily="49" charset="-122"/>
              </a:rPr>
              <a:t>．创建</a:t>
            </a:r>
            <a:r>
              <a:rPr lang="en-US" altLang="zh-CN">
                <a:ea typeface="黑体" panose="02010609060101010101" pitchFamily="49" charset="-122"/>
              </a:rPr>
              <a:t>Socket</a:t>
            </a:r>
          </a:p>
        </p:txBody>
      </p:sp>
      <p:sp>
        <p:nvSpPr>
          <p:cNvPr id="430083" name="Rectangle 3"/>
          <p:cNvSpPr>
            <a:spLocks noGrp="1" noChangeArrowheads="1"/>
          </p:cNvSpPr>
          <p:nvPr>
            <p:ph type="body" idx="1"/>
          </p:nvPr>
        </p:nvSpPr>
        <p:spPr/>
        <p:txBody>
          <a:bodyPr/>
          <a:lstStyle/>
          <a:p>
            <a:pPr eaLnBrk="1" hangingPunct="1">
              <a:spcBef>
                <a:spcPts val="1200"/>
              </a:spcBef>
              <a:spcAft>
                <a:spcPts val="1200"/>
              </a:spcAft>
            </a:pPr>
            <a:r>
              <a:rPr lang="zh-CN" altLang="en-US" sz="1800"/>
              <a:t>也可以通过使用</a:t>
            </a:r>
            <a:r>
              <a:rPr lang="en-US" altLang="zh-CN" sz="1800"/>
              <a:t>Bind</a:t>
            </a:r>
            <a:r>
              <a:rPr lang="zh-CN" altLang="en-US" sz="1800"/>
              <a:t>函数设置</a:t>
            </a:r>
            <a:r>
              <a:rPr lang="en-US" altLang="zh-CN" sz="1800"/>
              <a:t>Socket</a:t>
            </a:r>
            <a:r>
              <a:rPr lang="zh-CN" altLang="en-US" sz="1800"/>
              <a:t>的地址和端口号，如下：</a:t>
            </a:r>
          </a:p>
          <a:p>
            <a:pPr eaLnBrk="1" hangingPunct="1">
              <a:spcBef>
                <a:spcPts val="1200"/>
              </a:spcBef>
              <a:spcAft>
                <a:spcPts val="1200"/>
              </a:spcAft>
            </a:pPr>
            <a:endParaRPr lang="zh-CN" altLang="en-US" sz="1800"/>
          </a:p>
          <a:p>
            <a:pPr eaLnBrk="1" hangingPunct="1">
              <a:spcBef>
                <a:spcPts val="1200"/>
              </a:spcBef>
              <a:spcAft>
                <a:spcPts val="1200"/>
              </a:spcAft>
            </a:pPr>
            <a:r>
              <a:rPr lang="zh-CN" altLang="en-US" sz="1800"/>
              <a:t>表示该</a:t>
            </a:r>
            <a:r>
              <a:rPr lang="en-US" altLang="zh-CN" sz="1800"/>
              <a:t>Socket</a:t>
            </a:r>
            <a:r>
              <a:rPr lang="zh-CN" altLang="en-US" sz="1800"/>
              <a:t>对象的地址为“</a:t>
            </a:r>
            <a:r>
              <a:rPr lang="en-US" altLang="zh-CN" sz="1800"/>
              <a:t>168.0.1”</a:t>
            </a:r>
            <a:r>
              <a:rPr lang="zh-CN" altLang="en-US" sz="1800"/>
              <a:t>，端口为</a:t>
            </a:r>
            <a:r>
              <a:rPr lang="en-US" altLang="zh-CN" sz="1800"/>
              <a:t>4800</a:t>
            </a:r>
            <a:r>
              <a:rPr lang="zh-CN" altLang="en-US" sz="1800"/>
              <a:t>。</a:t>
            </a:r>
          </a:p>
          <a:p>
            <a:pPr eaLnBrk="1" hangingPunct="1">
              <a:spcBef>
                <a:spcPts val="1200"/>
              </a:spcBef>
              <a:spcAft>
                <a:spcPts val="1200"/>
              </a:spcAft>
            </a:pPr>
            <a:r>
              <a:rPr lang="zh-CN" altLang="en-US" sz="1800"/>
              <a:t>通过</a:t>
            </a:r>
            <a:r>
              <a:rPr lang="en-US" altLang="zh-CN" sz="1800"/>
              <a:t>Socket</a:t>
            </a:r>
            <a:r>
              <a:rPr lang="zh-CN" altLang="en-US" sz="1800"/>
              <a:t>提供的</a:t>
            </a:r>
            <a:r>
              <a:rPr lang="en-US" altLang="zh-CN" sz="1800"/>
              <a:t>send()</a:t>
            </a:r>
            <a:r>
              <a:rPr lang="zh-CN" altLang="en-US" sz="1800"/>
              <a:t>和</a:t>
            </a:r>
            <a:r>
              <a:rPr lang="en-US" altLang="zh-CN" sz="1800"/>
              <a:t>Receive()</a:t>
            </a:r>
            <a:r>
              <a:rPr lang="zh-CN" altLang="en-US" sz="1800"/>
              <a:t>函数可以实现任何类型数据的发送和接收。</a:t>
            </a:r>
          </a:p>
          <a:p>
            <a:pPr eaLnBrk="1" hangingPunct="1"/>
            <a:endParaRPr lang="en-US" altLang="zh-CN" sz="1800"/>
          </a:p>
        </p:txBody>
      </p:sp>
      <p:pic>
        <p:nvPicPr>
          <p:cNvPr id="430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133600"/>
            <a:ext cx="439261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3. </a:t>
            </a:r>
            <a:r>
              <a:rPr lang="zh-CN" altLang="en-US">
                <a:ea typeface="黑体" panose="02010609060101010101" pitchFamily="49" charset="-122"/>
              </a:rPr>
              <a:t>发送、接收数据</a:t>
            </a:r>
          </a:p>
        </p:txBody>
      </p:sp>
      <p:sp>
        <p:nvSpPr>
          <p:cNvPr id="431107" name="Rectangle 3"/>
          <p:cNvSpPr>
            <a:spLocks noGrp="1" noChangeArrowheads="1"/>
          </p:cNvSpPr>
          <p:nvPr>
            <p:ph type="body" idx="1"/>
          </p:nvPr>
        </p:nvSpPr>
        <p:spPr/>
        <p:txBody>
          <a:bodyPr/>
          <a:lstStyle/>
          <a:p>
            <a:pPr eaLnBrk="1" hangingPunct="1">
              <a:spcBef>
                <a:spcPts val="500"/>
              </a:spcBef>
              <a:spcAft>
                <a:spcPts val="500"/>
              </a:spcAft>
            </a:pPr>
            <a:r>
              <a:rPr lang="zh-CN" altLang="en-US" sz="1600"/>
              <a:t>通过</a:t>
            </a:r>
            <a:r>
              <a:rPr lang="en-US" altLang="zh-CN" sz="1600"/>
              <a:t>Socket</a:t>
            </a:r>
            <a:r>
              <a:rPr lang="zh-CN" altLang="en-US" sz="1600"/>
              <a:t>连接发送和接收数据比较简单。可以用</a:t>
            </a:r>
            <a:r>
              <a:rPr lang="en-US" altLang="zh-CN" sz="1600"/>
              <a:t>Socket</a:t>
            </a:r>
            <a:r>
              <a:rPr lang="zh-CN" altLang="en-US" sz="1600"/>
              <a:t>发送任何类型的数据，只需要一个指向存放数据的缓冲区指针即可。发送时，缓冲区存放待发送的数据；接收时，接收的数据将拷贝到缓冲区。</a:t>
            </a:r>
          </a:p>
          <a:p>
            <a:pPr eaLnBrk="1" hangingPunct="1">
              <a:spcBef>
                <a:spcPts val="500"/>
              </a:spcBef>
              <a:spcAft>
                <a:spcPts val="500"/>
              </a:spcAft>
            </a:pPr>
            <a:r>
              <a:rPr lang="zh-CN" altLang="en-US" sz="1600"/>
              <a:t>（</a:t>
            </a:r>
            <a:r>
              <a:rPr lang="en-US" altLang="zh-CN" sz="1600"/>
              <a:t>1</a:t>
            </a:r>
            <a:r>
              <a:rPr lang="zh-CN" altLang="en-US" sz="1600"/>
              <a:t>）发送数据</a:t>
            </a:r>
          </a:p>
          <a:p>
            <a:pPr eaLnBrk="1" hangingPunct="1">
              <a:spcBef>
                <a:spcPts val="500"/>
              </a:spcBef>
              <a:spcAft>
                <a:spcPts val="500"/>
              </a:spcAft>
            </a:pPr>
            <a:r>
              <a:rPr lang="zh-CN" altLang="en-US" sz="1600"/>
              <a:t>可以使用</a:t>
            </a:r>
            <a:r>
              <a:rPr lang="en-US" altLang="zh-CN" sz="1600"/>
              <a:t>Send</a:t>
            </a:r>
            <a:r>
              <a:rPr lang="zh-CN" altLang="en-US" sz="1600"/>
              <a:t>函数通过</a:t>
            </a:r>
            <a:r>
              <a:rPr lang="en-US" altLang="zh-CN" sz="1600"/>
              <a:t>Socket</a:t>
            </a:r>
            <a:r>
              <a:rPr lang="zh-CN" altLang="en-US" sz="1600"/>
              <a:t>连接发送数据，函数的原型如下：</a:t>
            </a:r>
          </a:p>
          <a:p>
            <a:pPr eaLnBrk="1" hangingPunct="1">
              <a:spcBef>
                <a:spcPts val="500"/>
              </a:spcBef>
              <a:spcAft>
                <a:spcPts val="500"/>
              </a:spcAft>
            </a:pPr>
            <a:endParaRPr lang="zh-CN" altLang="en-US" sz="1600"/>
          </a:p>
          <a:p>
            <a:pPr eaLnBrk="1" hangingPunct="1">
              <a:spcBef>
                <a:spcPts val="500"/>
              </a:spcBef>
              <a:spcAft>
                <a:spcPts val="500"/>
              </a:spcAft>
            </a:pPr>
            <a:r>
              <a:rPr lang="zh-CN" altLang="en-US" sz="1600"/>
              <a:t>各参数含义如下：</a:t>
            </a:r>
          </a:p>
          <a:p>
            <a:pPr eaLnBrk="1" hangingPunct="1">
              <a:spcBef>
                <a:spcPts val="500"/>
              </a:spcBef>
              <a:spcAft>
                <a:spcPts val="500"/>
              </a:spcAft>
            </a:pPr>
            <a:r>
              <a:rPr lang="en-US" altLang="zh-CN" sz="1600"/>
              <a:t>lpBuf</a:t>
            </a:r>
            <a:r>
              <a:rPr lang="zh-CN" altLang="en-US" sz="1600"/>
              <a:t>：指向发送数据缓冲区的指针，如果数据为</a:t>
            </a:r>
            <a:r>
              <a:rPr lang="en-US" altLang="zh-CN" sz="1600"/>
              <a:t>CString</a:t>
            </a:r>
            <a:r>
              <a:rPr lang="zh-CN" altLang="en-US" sz="1600"/>
              <a:t>变量，可使用</a:t>
            </a:r>
            <a:r>
              <a:rPr lang="en-US" altLang="zh-CN" sz="1600"/>
              <a:t>LPCTSTR</a:t>
            </a:r>
            <a:r>
              <a:rPr lang="zh-CN" altLang="en-US" sz="1600"/>
              <a:t>操作符把</a:t>
            </a:r>
            <a:r>
              <a:rPr lang="en-US" altLang="zh-CN" sz="1600"/>
              <a:t>CString</a:t>
            </a:r>
            <a:r>
              <a:rPr lang="zh-CN" altLang="en-US" sz="1600"/>
              <a:t>变量作为缓冲区传送。</a:t>
            </a:r>
          </a:p>
          <a:p>
            <a:pPr eaLnBrk="1" hangingPunct="1">
              <a:spcBef>
                <a:spcPts val="500"/>
              </a:spcBef>
              <a:spcAft>
                <a:spcPts val="500"/>
              </a:spcAft>
            </a:pPr>
            <a:r>
              <a:rPr lang="en-US" altLang="zh-CN" sz="1600"/>
              <a:t>nBufLen</a:t>
            </a:r>
            <a:r>
              <a:rPr lang="zh-CN" altLang="en-US" sz="1600"/>
              <a:t>：指明缓冲区要发送数据的长度。</a:t>
            </a:r>
          </a:p>
          <a:p>
            <a:pPr eaLnBrk="1" hangingPunct="1">
              <a:spcBef>
                <a:spcPts val="500"/>
              </a:spcBef>
              <a:spcAft>
                <a:spcPts val="500"/>
              </a:spcAft>
            </a:pPr>
            <a:r>
              <a:rPr lang="en-US" altLang="zh-CN" sz="1600"/>
              <a:t>nFlags</a:t>
            </a:r>
            <a:r>
              <a:rPr lang="zh-CN" altLang="en-US" sz="1600"/>
              <a:t>：该参数是可选的，用于控制消息的发送方式。</a:t>
            </a:r>
          </a:p>
          <a:p>
            <a:pPr eaLnBrk="1" hangingPunct="1">
              <a:spcBef>
                <a:spcPts val="500"/>
              </a:spcBef>
              <a:spcAft>
                <a:spcPts val="500"/>
              </a:spcAft>
            </a:pPr>
            <a:r>
              <a:rPr lang="zh-CN" altLang="en-US" sz="1600"/>
              <a:t>函数执行成功，返回发送到对方应用程序的数据总量。如果有错误产生，函数返回</a:t>
            </a:r>
            <a:r>
              <a:rPr lang="en-US" altLang="zh-CN" sz="1600"/>
              <a:t>SOCKET_ERROR</a:t>
            </a:r>
            <a:r>
              <a:rPr lang="zh-CN" altLang="en-US" sz="1600"/>
              <a:t>。</a:t>
            </a:r>
          </a:p>
        </p:txBody>
      </p:sp>
      <p:pic>
        <p:nvPicPr>
          <p:cNvPr id="431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213100"/>
            <a:ext cx="482441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3.2.3</a:t>
            </a:r>
            <a:r>
              <a:rPr lang="zh-CN" altLang="en-US">
                <a:latin typeface="方正大标宋简体" pitchFamily="2" charset="-122"/>
                <a:ea typeface="方正大标宋简体" pitchFamily="2" charset="-122"/>
              </a:rPr>
              <a:t>．常量</a:t>
            </a:r>
          </a:p>
        </p:txBody>
      </p:sp>
      <p:sp>
        <p:nvSpPr>
          <p:cNvPr id="45059" name="Rectangle 3"/>
          <p:cNvSpPr>
            <a:spLocks noGrp="1" noChangeArrowheads="1"/>
          </p:cNvSpPr>
          <p:nvPr>
            <p:ph type="body" idx="1"/>
          </p:nvPr>
        </p:nvSpPr>
        <p:spPr>
          <a:xfrm>
            <a:off x="863600" y="1816100"/>
            <a:ext cx="7366000" cy="4378325"/>
          </a:xfrm>
        </p:spPr>
        <p:txBody>
          <a:bodyPr/>
          <a:lstStyle/>
          <a:p>
            <a:pPr eaLnBrk="1" hangingPunct="1"/>
            <a:r>
              <a:rPr lang="zh-CN" altLang="en-US">
                <a:latin typeface="Times New Roman" panose="02020603050405020304" pitchFamily="18" charset="0"/>
                <a:ea typeface="方正楷体简体" pitchFamily="2" charset="-122"/>
              </a:rPr>
              <a:t>常量与变量相反，是一个不随时间和程序变化而变化的值。</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中，常量的命名规则和变量的大体相同。不同的是，常量名称中的字母都为大写。</a:t>
            </a:r>
          </a:p>
          <a:p>
            <a:pPr eaLnBrk="1" hangingPunct="1"/>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中定义符号常量的语法代码如下：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例如，在计算圆形面积的时候，经常用</a:t>
            </a:r>
            <a:r>
              <a:rPr lang="zh-CN" altLang="en-US">
                <a:latin typeface="宋体" panose="02010600030101010101" pitchFamily="2" charset="-122"/>
                <a:ea typeface="方正楷体简体" pitchFamily="2" charset="-122"/>
              </a:rPr>
              <a:t>到</a:t>
            </a:r>
            <a:r>
              <a:rPr lang="en-US" altLang="zh-CN">
                <a:latin typeface="宋体" panose="02010600030101010101" pitchFamily="2" charset="-122"/>
                <a:ea typeface="方正楷体简体" pitchFamily="2" charset="-122"/>
              </a:rPr>
              <a:t>PI</a:t>
            </a:r>
            <a:r>
              <a:rPr lang="zh-CN" altLang="en-US">
                <a:latin typeface="宋体" panose="02010600030101010101" pitchFamily="2" charset="-122"/>
                <a:ea typeface="方正楷体简体" pitchFamily="2" charset="-122"/>
              </a:rPr>
              <a:t>。为了避免重复地输入</a:t>
            </a:r>
            <a:r>
              <a:rPr lang="en-US" altLang="zh-CN">
                <a:latin typeface="宋体" panose="02010600030101010101" pitchFamily="2" charset="-122"/>
                <a:ea typeface="方正楷体简体" pitchFamily="2" charset="-122"/>
              </a:rPr>
              <a:t>PI</a:t>
            </a:r>
            <a:r>
              <a:rPr lang="zh-CN" altLang="en-US">
                <a:latin typeface="宋体" panose="02010600030101010101" pitchFamily="2" charset="-122"/>
                <a:ea typeface="方正楷体简体" pitchFamily="2" charset="-122"/>
              </a:rPr>
              <a:t>的实际取值，而用下面的形式声明</a:t>
            </a:r>
            <a:r>
              <a:rPr lang="en-US" altLang="zh-CN">
                <a:latin typeface="宋体" panose="02010600030101010101" pitchFamily="2" charset="-122"/>
                <a:ea typeface="方正楷体简体" pitchFamily="2" charset="-122"/>
              </a:rPr>
              <a:t>PI</a:t>
            </a:r>
            <a:r>
              <a:rPr lang="zh-CN" altLang="en-US">
                <a:latin typeface="宋体" panose="02010600030101010101" pitchFamily="2" charset="-122"/>
                <a:ea typeface="方正楷体简体" pitchFamily="2" charset="-122"/>
              </a:rPr>
              <a:t>的取值。</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这样，在程序中编译时，会将程序中出现的所有字符串</a:t>
            </a:r>
            <a:r>
              <a:rPr lang="en-US" altLang="zh-CN">
                <a:latin typeface="Times New Roman" panose="02020603050405020304" pitchFamily="18" charset="0"/>
                <a:ea typeface="方正楷体简体" pitchFamily="2" charset="-122"/>
              </a:rPr>
              <a:t>PI</a:t>
            </a:r>
            <a:r>
              <a:rPr lang="zh-CN" altLang="en-US">
                <a:latin typeface="Times New Roman" panose="02020603050405020304" pitchFamily="18" charset="0"/>
                <a:ea typeface="方正楷体简体" pitchFamily="2" charset="-122"/>
              </a:rPr>
              <a:t>全部置换成</a:t>
            </a:r>
            <a:r>
              <a:rPr lang="en-US" altLang="zh-CN">
                <a:latin typeface="Times New Roman" panose="02020603050405020304" pitchFamily="18" charset="0"/>
                <a:ea typeface="方正楷体简体" pitchFamily="2" charset="-122"/>
              </a:rPr>
              <a:t>3.14</a:t>
            </a:r>
            <a:r>
              <a:rPr lang="zh-CN" altLang="en-US">
                <a:latin typeface="Times New Roman" panose="02020603050405020304" pitchFamily="18" charset="0"/>
                <a:ea typeface="方正楷体简体" pitchFamily="2" charset="-122"/>
              </a:rPr>
              <a:t>。如果想要修改程序中</a:t>
            </a:r>
            <a:r>
              <a:rPr lang="en-US" altLang="zh-CN">
                <a:latin typeface="Times New Roman" panose="02020603050405020304" pitchFamily="18" charset="0"/>
                <a:ea typeface="方正楷体简体" pitchFamily="2" charset="-122"/>
              </a:rPr>
              <a:t>PI</a:t>
            </a:r>
            <a:r>
              <a:rPr lang="zh-CN" altLang="en-US">
                <a:latin typeface="Times New Roman" panose="02020603050405020304" pitchFamily="18" charset="0"/>
                <a:ea typeface="方正楷体简体" pitchFamily="2" charset="-122"/>
              </a:rPr>
              <a:t>的值，只需在头文件处修改，全部</a:t>
            </a:r>
            <a:r>
              <a:rPr lang="en-US" altLang="zh-CN">
                <a:latin typeface="Times New Roman" panose="02020603050405020304" pitchFamily="18" charset="0"/>
                <a:ea typeface="方正楷体简体" pitchFamily="2" charset="-122"/>
              </a:rPr>
              <a:t>PI</a:t>
            </a:r>
            <a:r>
              <a:rPr lang="zh-CN" altLang="en-US">
                <a:latin typeface="Times New Roman" panose="02020603050405020304" pitchFamily="18" charset="0"/>
                <a:ea typeface="方正楷体简体" pitchFamily="2" charset="-122"/>
              </a:rPr>
              <a:t>的取值都会发生变化。</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141663"/>
            <a:ext cx="38893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149725"/>
            <a:ext cx="31686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eaLnBrk="1" hangingPunct="1"/>
            <a:r>
              <a:rPr lang="en-US" altLang="zh-CN">
                <a:ea typeface="黑体" panose="02010609060101010101" pitchFamily="49" charset="-122"/>
              </a:rPr>
              <a:t>3. </a:t>
            </a:r>
            <a:r>
              <a:rPr lang="zh-CN" altLang="en-US">
                <a:ea typeface="黑体" panose="02010609060101010101" pitchFamily="49" charset="-122"/>
              </a:rPr>
              <a:t>发送、接收数据</a:t>
            </a:r>
          </a:p>
        </p:txBody>
      </p:sp>
      <p:sp>
        <p:nvSpPr>
          <p:cNvPr id="432131" name="Rectangle 3"/>
          <p:cNvSpPr>
            <a:spLocks noGrp="1" noChangeArrowheads="1"/>
          </p:cNvSpPr>
          <p:nvPr>
            <p:ph type="body" idx="1"/>
          </p:nvPr>
        </p:nvSpPr>
        <p:spPr/>
        <p:txBody>
          <a:bodyPr/>
          <a:lstStyle/>
          <a:p>
            <a:pPr eaLnBrk="1" hangingPunct="1">
              <a:spcBef>
                <a:spcPts val="1200"/>
              </a:spcBef>
              <a:spcAft>
                <a:spcPts val="1200"/>
              </a:spcAft>
            </a:pPr>
            <a:r>
              <a:rPr lang="zh-CN" altLang="en-US"/>
              <a:t>（</a:t>
            </a:r>
            <a:r>
              <a:rPr lang="en-US" altLang="zh-CN"/>
              <a:t>2</a:t>
            </a:r>
            <a:r>
              <a:rPr lang="zh-CN" altLang="en-US"/>
              <a:t>）接收数据</a:t>
            </a:r>
          </a:p>
          <a:p>
            <a:pPr eaLnBrk="1" hangingPunct="1">
              <a:spcBef>
                <a:spcPts val="1200"/>
              </a:spcBef>
              <a:spcAft>
                <a:spcPts val="1200"/>
              </a:spcAft>
            </a:pPr>
            <a:r>
              <a:rPr lang="en-US" altLang="zh-CN"/>
              <a:t>Socket</a:t>
            </a:r>
            <a:r>
              <a:rPr lang="zh-CN" altLang="en-US"/>
              <a:t>接收数据时，就需要调用</a:t>
            </a:r>
            <a:r>
              <a:rPr lang="en-US" altLang="zh-CN"/>
              <a:t>Receive</a:t>
            </a:r>
            <a:r>
              <a:rPr lang="zh-CN" altLang="en-US"/>
              <a:t>函数。</a:t>
            </a:r>
            <a:r>
              <a:rPr lang="en-US" altLang="zh-CN"/>
              <a:t>Receive</a:t>
            </a:r>
            <a:r>
              <a:rPr lang="zh-CN" altLang="en-US"/>
              <a:t>函数原型如下：</a:t>
            </a:r>
          </a:p>
          <a:p>
            <a:pPr eaLnBrk="1" hangingPunct="1">
              <a:spcBef>
                <a:spcPts val="500"/>
              </a:spcBef>
              <a:spcAft>
                <a:spcPts val="500"/>
              </a:spcAft>
            </a:pPr>
            <a:endParaRPr lang="zh-CN" altLang="en-US"/>
          </a:p>
          <a:p>
            <a:pPr eaLnBrk="1" hangingPunct="1">
              <a:spcBef>
                <a:spcPts val="500"/>
              </a:spcBef>
              <a:spcAft>
                <a:spcPts val="500"/>
              </a:spcAft>
            </a:pPr>
            <a:r>
              <a:rPr lang="en-US" altLang="zh-CN"/>
              <a:t>Receive</a:t>
            </a:r>
            <a:r>
              <a:rPr lang="zh-CN" altLang="en-US"/>
              <a:t>函数的参数与</a:t>
            </a:r>
            <a:r>
              <a:rPr lang="en-US" altLang="zh-CN"/>
              <a:t>Send</a:t>
            </a:r>
            <a:r>
              <a:rPr lang="zh-CN" altLang="en-US"/>
              <a:t>函数基本相同，</a:t>
            </a:r>
            <a:r>
              <a:rPr lang="en-US" altLang="zh-CN"/>
              <a:t>lpBuf</a:t>
            </a:r>
            <a:r>
              <a:rPr lang="zh-CN" altLang="en-US"/>
              <a:t>为缓冲区指针，指明接收数据存储的位置，参数</a:t>
            </a:r>
            <a:r>
              <a:rPr lang="en-US" altLang="zh-CN"/>
              <a:t>nBufLen</a:t>
            </a:r>
            <a:r>
              <a:rPr lang="zh-CN" altLang="en-US"/>
              <a:t>是缓冲区的长度，指示</a:t>
            </a:r>
            <a:r>
              <a:rPr lang="en-US" altLang="zh-CN"/>
              <a:t>Socket</a:t>
            </a:r>
            <a:r>
              <a:rPr lang="zh-CN" altLang="en-US"/>
              <a:t>能存储多少数据。</a:t>
            </a:r>
            <a:r>
              <a:rPr lang="en-US" altLang="zh-CN"/>
              <a:t>nFlags</a:t>
            </a:r>
            <a:r>
              <a:rPr lang="zh-CN" altLang="en-US"/>
              <a:t>为标记位，收发双方需要指明相同的标记。</a:t>
            </a:r>
          </a:p>
          <a:p>
            <a:pPr eaLnBrk="1" hangingPunct="1">
              <a:spcBef>
                <a:spcPts val="500"/>
              </a:spcBef>
              <a:spcAft>
                <a:spcPts val="500"/>
              </a:spcAft>
            </a:pPr>
            <a:r>
              <a:rPr lang="zh-CN" altLang="en-US"/>
              <a:t>执行成功后，</a:t>
            </a:r>
            <a:r>
              <a:rPr lang="en-US" altLang="zh-CN"/>
              <a:t>Receive</a:t>
            </a:r>
            <a:r>
              <a:rPr lang="zh-CN" altLang="en-US"/>
              <a:t>函数也返回接收到的数据的数据量。如果有错误产生，函数返回</a:t>
            </a:r>
            <a:r>
              <a:rPr lang="en-US" altLang="zh-CN"/>
              <a:t>SOCKET_ERROR</a:t>
            </a:r>
            <a:r>
              <a:rPr lang="zh-CN" altLang="en-US"/>
              <a:t>。</a:t>
            </a:r>
          </a:p>
        </p:txBody>
      </p:sp>
      <p:pic>
        <p:nvPicPr>
          <p:cNvPr id="432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616200"/>
            <a:ext cx="6121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pPr eaLnBrk="1" hangingPunct="1"/>
            <a:r>
              <a:rPr lang="en-US" altLang="zh-CN">
                <a:ea typeface="黑体" panose="02010609060101010101" pitchFamily="49" charset="-122"/>
              </a:rPr>
              <a:t>3. </a:t>
            </a:r>
            <a:r>
              <a:rPr lang="zh-CN" altLang="en-US">
                <a:ea typeface="黑体" panose="02010609060101010101" pitchFamily="49" charset="-122"/>
              </a:rPr>
              <a:t>发送、接收数据</a:t>
            </a:r>
          </a:p>
        </p:txBody>
      </p:sp>
      <p:sp>
        <p:nvSpPr>
          <p:cNvPr id="433155" name="Rectangle 3"/>
          <p:cNvSpPr>
            <a:spLocks noGrp="1" noChangeArrowheads="1"/>
          </p:cNvSpPr>
          <p:nvPr>
            <p:ph type="body" idx="1"/>
          </p:nvPr>
        </p:nvSpPr>
        <p:spPr/>
        <p:txBody>
          <a:bodyPr/>
          <a:lstStyle/>
          <a:p>
            <a:pPr eaLnBrk="1" hangingPunct="1">
              <a:spcBef>
                <a:spcPts val="1200"/>
              </a:spcBef>
              <a:spcAft>
                <a:spcPts val="500"/>
              </a:spcAft>
            </a:pPr>
            <a:r>
              <a:rPr lang="zh-CN" altLang="en-US" sz="1600"/>
              <a:t>有一点需要说明，在接收数据时，最后一个字符后面最好设置一个</a:t>
            </a:r>
            <a:r>
              <a:rPr lang="en-US" altLang="zh-CN" sz="1600"/>
              <a:t>NULL</a:t>
            </a:r>
            <a:r>
              <a:rPr lang="zh-CN" altLang="en-US" sz="1600"/>
              <a:t>字。因为缓冲区中可能会有一些垃圾数据，如果接收的数据后面不加</a:t>
            </a:r>
            <a:r>
              <a:rPr lang="en-US" altLang="zh-CN" sz="1600"/>
              <a:t>NULL</a:t>
            </a:r>
            <a:r>
              <a:rPr lang="zh-CN" altLang="en-US" sz="1600"/>
              <a:t>，应用程序可能会把这些垃圾数据作为接收数据的一部分。如下面的实现代码：</a:t>
            </a:r>
          </a:p>
          <a:p>
            <a:pPr eaLnBrk="1" hangingPunct="1">
              <a:spcBef>
                <a:spcPts val="1200"/>
              </a:spcBef>
              <a:spcAft>
                <a:spcPts val="500"/>
              </a:spcAft>
            </a:pPr>
            <a:endParaRPr lang="zh-CN" altLang="en-US" sz="1600"/>
          </a:p>
          <a:p>
            <a:pPr eaLnBrk="1" hangingPunct="1">
              <a:spcBef>
                <a:spcPts val="1200"/>
              </a:spcBef>
              <a:spcAft>
                <a:spcPts val="500"/>
              </a:spcAft>
            </a:pPr>
            <a:endParaRPr lang="zh-CN" altLang="en-US" sz="1600"/>
          </a:p>
          <a:p>
            <a:pPr eaLnBrk="1" hangingPunct="1">
              <a:spcBef>
                <a:spcPts val="1200"/>
              </a:spcBef>
              <a:spcAft>
                <a:spcPts val="500"/>
              </a:spcAft>
            </a:pPr>
            <a:endParaRPr lang="zh-CN" altLang="en-US" sz="1600"/>
          </a:p>
          <a:p>
            <a:pPr eaLnBrk="1" hangingPunct="1">
              <a:spcBef>
                <a:spcPts val="1200"/>
              </a:spcBef>
              <a:spcAft>
                <a:spcPts val="500"/>
              </a:spcAft>
            </a:pPr>
            <a:endParaRPr lang="zh-CN" altLang="en-US" sz="1600"/>
          </a:p>
          <a:p>
            <a:pPr eaLnBrk="1" hangingPunct="1">
              <a:spcBef>
                <a:spcPts val="1200"/>
              </a:spcBef>
              <a:spcAft>
                <a:spcPts val="500"/>
              </a:spcAft>
            </a:pPr>
            <a:endParaRPr lang="zh-CN" altLang="en-US" sz="1600"/>
          </a:p>
          <a:p>
            <a:pPr eaLnBrk="1" hangingPunct="1">
              <a:spcBef>
                <a:spcPts val="1200"/>
              </a:spcBef>
              <a:spcAft>
                <a:spcPts val="500"/>
              </a:spcAft>
            </a:pPr>
            <a:endParaRPr lang="zh-CN" altLang="en-US" sz="1600"/>
          </a:p>
          <a:p>
            <a:pPr eaLnBrk="1" hangingPunct="1">
              <a:spcBef>
                <a:spcPts val="1200"/>
              </a:spcBef>
              <a:spcAft>
                <a:spcPts val="500"/>
              </a:spcAft>
            </a:pPr>
            <a:r>
              <a:rPr lang="zh-CN" altLang="en-US" sz="1600"/>
              <a:t>对于无连接通信，即数据报类型的</a:t>
            </a:r>
            <a:r>
              <a:rPr lang="en-US" altLang="zh-CN" sz="1600"/>
              <a:t>Socket</a:t>
            </a:r>
            <a:r>
              <a:rPr lang="zh-CN" altLang="en-US" sz="1600"/>
              <a:t>，发送和接收数据还可以使用</a:t>
            </a:r>
            <a:r>
              <a:rPr lang="en-US" altLang="zh-CN" sz="1600"/>
              <a:t>SendTo</a:t>
            </a:r>
            <a:r>
              <a:rPr lang="zh-CN" altLang="en-US" sz="1600"/>
              <a:t>和</a:t>
            </a:r>
            <a:r>
              <a:rPr lang="en-US" altLang="zh-CN" sz="1600"/>
              <a:t>ReceiveFrom</a:t>
            </a:r>
            <a:r>
              <a:rPr lang="zh-CN" altLang="en-US" sz="1600"/>
              <a:t>函数，其功能和使用与</a:t>
            </a:r>
            <a:r>
              <a:rPr lang="en-US" altLang="zh-CN" sz="1600"/>
              <a:t>Send</a:t>
            </a:r>
            <a:r>
              <a:rPr lang="zh-CN" altLang="en-US" sz="1600"/>
              <a:t>和</a:t>
            </a:r>
            <a:r>
              <a:rPr lang="en-US" altLang="zh-CN" sz="1600"/>
              <a:t>Receive</a:t>
            </a:r>
            <a:r>
              <a:rPr lang="zh-CN" altLang="en-US" sz="1600"/>
              <a:t>函数基本相同。</a:t>
            </a:r>
          </a:p>
          <a:p>
            <a:pPr eaLnBrk="1" hangingPunct="1"/>
            <a:endParaRPr lang="en-US" altLang="zh-CN" sz="1600"/>
          </a:p>
        </p:txBody>
      </p:sp>
      <p:pic>
        <p:nvPicPr>
          <p:cNvPr id="433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420938"/>
            <a:ext cx="62642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4. </a:t>
            </a:r>
            <a:r>
              <a:rPr lang="zh-CN" altLang="en-US">
                <a:ea typeface="黑体" panose="02010609060101010101" pitchFamily="49" charset="-122"/>
              </a:rPr>
              <a:t>关闭</a:t>
            </a:r>
            <a:r>
              <a:rPr lang="en-US" altLang="zh-CN">
                <a:ea typeface="黑体" panose="02010609060101010101" pitchFamily="49" charset="-122"/>
              </a:rPr>
              <a:t>Socket</a:t>
            </a:r>
            <a:r>
              <a:rPr lang="zh-CN" altLang="en-US">
                <a:ea typeface="黑体" panose="02010609060101010101" pitchFamily="49" charset="-122"/>
              </a:rPr>
              <a:t>连接</a:t>
            </a:r>
          </a:p>
        </p:txBody>
      </p:sp>
      <p:sp>
        <p:nvSpPr>
          <p:cNvPr id="434179" name="Rectangle 3"/>
          <p:cNvSpPr>
            <a:spLocks noGrp="1" noChangeArrowheads="1"/>
          </p:cNvSpPr>
          <p:nvPr>
            <p:ph type="body" idx="1"/>
          </p:nvPr>
        </p:nvSpPr>
        <p:spPr/>
        <p:txBody>
          <a:bodyPr/>
          <a:lstStyle/>
          <a:p>
            <a:pPr eaLnBrk="1" hangingPunct="1">
              <a:spcBef>
                <a:spcPts val="1200"/>
              </a:spcBef>
              <a:spcAft>
                <a:spcPts val="1200"/>
              </a:spcAft>
            </a:pPr>
            <a:r>
              <a:rPr lang="zh-CN" altLang="en-US"/>
              <a:t>当应用程序完成与对端的所有通信之后，就可以调用</a:t>
            </a:r>
            <a:r>
              <a:rPr lang="en-US" altLang="zh-CN"/>
              <a:t>Close</a:t>
            </a:r>
            <a:r>
              <a:rPr lang="zh-CN" altLang="en-US"/>
              <a:t>函数关闭这次连接。</a:t>
            </a:r>
            <a:r>
              <a:rPr lang="en-US" altLang="zh-CN"/>
              <a:t>Close</a:t>
            </a:r>
            <a:r>
              <a:rPr lang="zh-CN" altLang="en-US"/>
              <a:t>函数不带任何参数，调用方式如下：</a:t>
            </a:r>
          </a:p>
          <a:p>
            <a:pPr eaLnBrk="1" hangingPunct="1">
              <a:spcBef>
                <a:spcPts val="1200"/>
              </a:spcBef>
              <a:spcAft>
                <a:spcPts val="1200"/>
              </a:spcAft>
            </a:pPr>
            <a:r>
              <a:rPr lang="zh-CN" altLang="en-US"/>
              <a:t>有时可能需要在</a:t>
            </a:r>
            <a:r>
              <a:rPr lang="en-US" altLang="zh-CN"/>
              <a:t>Socket</a:t>
            </a:r>
            <a:r>
              <a:rPr lang="zh-CN" altLang="en-US"/>
              <a:t>关闭之前就让其停止运行，这时可调用</a:t>
            </a:r>
            <a:r>
              <a:rPr lang="en-US" altLang="zh-CN"/>
              <a:t>Shutdown</a:t>
            </a:r>
            <a:r>
              <a:rPr lang="zh-CN" altLang="en-US"/>
              <a:t>函数。</a:t>
            </a:r>
            <a:r>
              <a:rPr lang="en-US" altLang="zh-CN"/>
              <a:t>Shutdown</a:t>
            </a:r>
            <a:r>
              <a:rPr lang="zh-CN" altLang="en-US"/>
              <a:t>函数原型如下：</a:t>
            </a:r>
          </a:p>
        </p:txBody>
      </p:sp>
      <p:pic>
        <p:nvPicPr>
          <p:cNvPr id="434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276475"/>
            <a:ext cx="20161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41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213100"/>
            <a:ext cx="29527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eaLnBrk="1" hangingPunct="1"/>
            <a:r>
              <a:rPr lang="en-US" altLang="zh-CN">
                <a:ea typeface="黑体" panose="02010609060101010101" pitchFamily="49" charset="-122"/>
              </a:rPr>
              <a:t>4. </a:t>
            </a:r>
            <a:r>
              <a:rPr lang="zh-CN" altLang="en-US">
                <a:ea typeface="黑体" panose="02010609060101010101" pitchFamily="49" charset="-122"/>
              </a:rPr>
              <a:t>关闭</a:t>
            </a:r>
            <a:r>
              <a:rPr lang="en-US" altLang="zh-CN">
                <a:ea typeface="黑体" panose="02010609060101010101" pitchFamily="49" charset="-122"/>
              </a:rPr>
              <a:t>Socket</a:t>
            </a:r>
            <a:r>
              <a:rPr lang="zh-CN" altLang="en-US">
                <a:ea typeface="黑体" panose="02010609060101010101" pitchFamily="49" charset="-122"/>
              </a:rPr>
              <a:t>连接</a:t>
            </a:r>
          </a:p>
        </p:txBody>
      </p:sp>
      <p:sp>
        <p:nvSpPr>
          <p:cNvPr id="435203" name="Rectangle 3"/>
          <p:cNvSpPr>
            <a:spLocks noGrp="1" noChangeArrowheads="1"/>
          </p:cNvSpPr>
          <p:nvPr>
            <p:ph type="body" idx="1"/>
          </p:nvPr>
        </p:nvSpPr>
        <p:spPr/>
        <p:txBody>
          <a:bodyPr/>
          <a:lstStyle/>
          <a:p>
            <a:pPr eaLnBrk="1" hangingPunct="1">
              <a:spcBef>
                <a:spcPts val="1200"/>
              </a:spcBef>
              <a:spcAft>
                <a:spcPts val="1200"/>
              </a:spcAft>
            </a:pPr>
            <a:r>
              <a:rPr lang="zh-CN" altLang="en-US"/>
              <a:t>该函数只需要一个整形参数</a:t>
            </a:r>
            <a:r>
              <a:rPr lang="en-US" altLang="zh-CN"/>
              <a:t>nHow</a:t>
            </a:r>
            <a:r>
              <a:rPr lang="zh-CN" altLang="en-US"/>
              <a:t>，指明是否关闭此</a:t>
            </a:r>
            <a:r>
              <a:rPr lang="en-US" altLang="zh-CN"/>
              <a:t>Socket</a:t>
            </a:r>
            <a:r>
              <a:rPr lang="zh-CN" altLang="en-US"/>
              <a:t>数据的发送或接收，如下表所示。</a:t>
            </a:r>
          </a:p>
          <a:p>
            <a:pPr eaLnBrk="1" hangingPunct="1">
              <a:spcBef>
                <a:spcPts val="1200"/>
              </a:spcBef>
              <a:spcAft>
                <a:spcPts val="1200"/>
              </a:spcAft>
            </a:pPr>
            <a:endParaRPr lang="zh-CN" altLang="en-US"/>
          </a:p>
          <a:p>
            <a:pPr eaLnBrk="1" hangingPunct="1">
              <a:spcBef>
                <a:spcPts val="1200"/>
              </a:spcBef>
              <a:spcAft>
                <a:spcPts val="1200"/>
              </a:spcAft>
            </a:pPr>
            <a:endParaRPr lang="zh-CN" altLang="en-US"/>
          </a:p>
          <a:p>
            <a:pPr eaLnBrk="1" hangingPunct="1">
              <a:spcBef>
                <a:spcPts val="1200"/>
              </a:spcBef>
              <a:spcAft>
                <a:spcPts val="1200"/>
              </a:spcAft>
            </a:pPr>
            <a:endParaRPr lang="zh-CN" altLang="en-US"/>
          </a:p>
          <a:p>
            <a:pPr eaLnBrk="1" hangingPunct="1">
              <a:spcBef>
                <a:spcPts val="1200"/>
              </a:spcBef>
              <a:spcAft>
                <a:spcPts val="1200"/>
              </a:spcAft>
            </a:pPr>
            <a:r>
              <a:rPr lang="zh-CN" altLang="en-US"/>
              <a:t>需要注意的是，调用</a:t>
            </a:r>
            <a:r>
              <a:rPr lang="en-US" altLang="zh-CN"/>
              <a:t>Shutdown</a:t>
            </a:r>
            <a:r>
              <a:rPr lang="zh-CN" altLang="en-US"/>
              <a:t>函数并不关闭网络连接，也不能释放</a:t>
            </a:r>
            <a:r>
              <a:rPr lang="en-US" altLang="zh-CN"/>
              <a:t>Socket</a:t>
            </a:r>
            <a:r>
              <a:rPr lang="zh-CN" altLang="en-US"/>
              <a:t>所占用的任何资源，程序完成后，仍然需要调用</a:t>
            </a:r>
            <a:r>
              <a:rPr lang="en-US" altLang="zh-CN"/>
              <a:t>Close</a:t>
            </a:r>
            <a:r>
              <a:rPr lang="zh-CN" altLang="en-US"/>
              <a:t>函数关闭</a:t>
            </a:r>
            <a:r>
              <a:rPr lang="en-US" altLang="zh-CN"/>
              <a:t>Socket</a:t>
            </a:r>
            <a:r>
              <a:rPr lang="zh-CN" altLang="en-US"/>
              <a:t>。</a:t>
            </a:r>
          </a:p>
          <a:p>
            <a:pPr eaLnBrk="1" hangingPunct="1"/>
            <a:endParaRPr lang="en-US" altLang="zh-CN"/>
          </a:p>
        </p:txBody>
      </p:sp>
      <p:pic>
        <p:nvPicPr>
          <p:cNvPr id="4352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492375"/>
            <a:ext cx="69135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14.2.3 </a:t>
            </a:r>
            <a:r>
              <a:rPr lang="zh-CN" altLang="en-US">
                <a:ea typeface="黑体" panose="02010609060101010101" pitchFamily="49" charset="-122"/>
              </a:rPr>
              <a:t>无连接通信接收端的实现</a:t>
            </a:r>
          </a:p>
        </p:txBody>
      </p:sp>
      <p:sp>
        <p:nvSpPr>
          <p:cNvPr id="436227" name="Rectangle 3"/>
          <p:cNvSpPr>
            <a:spLocks noGrp="1" noChangeArrowheads="1"/>
          </p:cNvSpPr>
          <p:nvPr>
            <p:ph type="body" idx="1"/>
          </p:nvPr>
        </p:nvSpPr>
        <p:spPr/>
        <p:txBody>
          <a:bodyPr/>
          <a:lstStyle/>
          <a:p>
            <a:pPr eaLnBrk="1" hangingPunct="1">
              <a:spcBef>
                <a:spcPts val="1200"/>
              </a:spcBef>
              <a:spcAft>
                <a:spcPts val="1200"/>
              </a:spcAft>
            </a:pPr>
            <a:r>
              <a:rPr lang="zh-CN" altLang="en-US"/>
              <a:t>无连接通信发送和接收方处于相同的地位没有主次之分。常用于对数据可靠性要求不高的通信，如实时的语音、图像传送和广播消息等。</a:t>
            </a:r>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14.2.4 </a:t>
            </a:r>
            <a:r>
              <a:rPr lang="zh-CN" altLang="en-US">
                <a:ea typeface="黑体" panose="02010609060101010101" pitchFamily="49" charset="-122"/>
              </a:rPr>
              <a:t>无连接通信发送端的实现</a:t>
            </a:r>
          </a:p>
        </p:txBody>
      </p:sp>
      <p:sp>
        <p:nvSpPr>
          <p:cNvPr id="437251" name="Rectangle 3"/>
          <p:cNvSpPr>
            <a:spLocks noGrp="1" noChangeArrowheads="1"/>
          </p:cNvSpPr>
          <p:nvPr>
            <p:ph type="body" idx="1"/>
          </p:nvPr>
        </p:nvSpPr>
        <p:spPr/>
        <p:txBody>
          <a:bodyPr/>
          <a:lstStyle/>
          <a:p>
            <a:pPr eaLnBrk="1" hangingPunct="1">
              <a:spcBef>
                <a:spcPts val="1200"/>
              </a:spcBef>
              <a:spcAft>
                <a:spcPts val="1200"/>
              </a:spcAft>
            </a:pPr>
            <a:r>
              <a:rPr lang="zh-CN" altLang="en-US"/>
              <a:t>要在一个无连接的套接字上发送数据，最简单的方法就是创建一个套接字，然后调用</a:t>
            </a:r>
            <a:r>
              <a:rPr lang="en-US" altLang="zh-CN"/>
              <a:t>SendTo</a:t>
            </a:r>
            <a:r>
              <a:rPr lang="zh-CN" altLang="en-US"/>
              <a:t>函数向指定接口发送数据即可。</a:t>
            </a:r>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14.3 </a:t>
            </a:r>
            <a:r>
              <a:rPr lang="zh-CN" altLang="en-US">
                <a:ea typeface="黑体" panose="02010609060101010101" pitchFamily="49" charset="-122"/>
              </a:rPr>
              <a:t>面向连接通信开发</a:t>
            </a:r>
          </a:p>
        </p:txBody>
      </p:sp>
      <p:sp>
        <p:nvSpPr>
          <p:cNvPr id="438275" name="Rectangle 3"/>
          <p:cNvSpPr>
            <a:spLocks noGrp="1" noChangeArrowheads="1"/>
          </p:cNvSpPr>
          <p:nvPr>
            <p:ph type="body" idx="1"/>
          </p:nvPr>
        </p:nvSpPr>
        <p:spPr/>
        <p:txBody>
          <a:bodyPr/>
          <a:lstStyle/>
          <a:p>
            <a:pPr eaLnBrk="1" hangingPunct="1">
              <a:spcBef>
                <a:spcPts val="1200"/>
              </a:spcBef>
              <a:spcAft>
                <a:spcPts val="1200"/>
              </a:spcAft>
            </a:pPr>
            <a:r>
              <a:rPr lang="zh-CN" altLang="en-US"/>
              <a:t>与无连接通信不同，面向连接通信要求两个通信的应用程序之间首先要建立一条连接链路，而后数据才能被正确接收和发送。面向连接通信的特点是通信可靠，对数据有重发和校验机制，通常用来做数据文件的传输如</a:t>
            </a:r>
            <a:r>
              <a:rPr lang="en-US" altLang="zh-CN"/>
              <a:t>FTP</a:t>
            </a:r>
            <a:r>
              <a:rPr lang="zh-CN" altLang="en-US"/>
              <a:t>，</a:t>
            </a:r>
            <a:r>
              <a:rPr lang="en-US" altLang="zh-CN"/>
              <a:t>Telnet</a:t>
            </a:r>
            <a:r>
              <a:rPr lang="zh-CN" altLang="en-US"/>
              <a:t>等。使用</a:t>
            </a:r>
            <a:r>
              <a:rPr lang="en-US" altLang="zh-CN"/>
              <a:t>Socket</a:t>
            </a:r>
            <a:r>
              <a:rPr lang="zh-CN" altLang="en-US"/>
              <a:t>进行面向连接通信开发时，需要创建</a:t>
            </a:r>
            <a:r>
              <a:rPr lang="zh-CN" altLang="en-US">
                <a:latin typeface="~Times New Roman~"/>
              </a:rPr>
              <a:t>流式套接字（</a:t>
            </a:r>
            <a:r>
              <a:rPr lang="en-US" altLang="zh-CN"/>
              <a:t>SOCK_STREAM</a:t>
            </a:r>
            <a:r>
              <a:rPr lang="zh-CN" altLang="en-US">
                <a:latin typeface="~Times New Roman~"/>
              </a:rPr>
              <a:t>）。</a:t>
            </a:r>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14.3.1 Socket</a:t>
            </a:r>
            <a:r>
              <a:rPr lang="zh-CN" altLang="en-US">
                <a:ea typeface="黑体" panose="02010609060101010101" pitchFamily="49" charset="-122"/>
              </a:rPr>
              <a:t>面向连接通信机制</a:t>
            </a:r>
          </a:p>
        </p:txBody>
      </p:sp>
      <p:sp>
        <p:nvSpPr>
          <p:cNvPr id="439299" name="Rectangle 3"/>
          <p:cNvSpPr>
            <a:spLocks noGrp="1" noChangeArrowheads="1"/>
          </p:cNvSpPr>
          <p:nvPr>
            <p:ph type="body" idx="1"/>
          </p:nvPr>
        </p:nvSpPr>
        <p:spPr/>
        <p:txBody>
          <a:bodyPr/>
          <a:lstStyle/>
          <a:p>
            <a:pPr eaLnBrk="1" hangingPunct="1">
              <a:spcBef>
                <a:spcPts val="1200"/>
              </a:spcBef>
              <a:spcAft>
                <a:spcPts val="1200"/>
              </a:spcAft>
            </a:pPr>
            <a:r>
              <a:rPr lang="zh-CN" altLang="en-US"/>
              <a:t>在</a:t>
            </a:r>
            <a:r>
              <a:rPr lang="en-US" altLang="zh-CN"/>
              <a:t>IP</a:t>
            </a:r>
            <a:r>
              <a:rPr lang="zh-CN" altLang="en-US"/>
              <a:t>中，面向连接地通信是通过</a:t>
            </a:r>
            <a:r>
              <a:rPr lang="en-US" altLang="zh-CN"/>
              <a:t>TCP/IP</a:t>
            </a:r>
            <a:r>
              <a:rPr lang="zh-CN" altLang="en-US"/>
              <a:t>协议完成地，</a:t>
            </a:r>
            <a:r>
              <a:rPr lang="en-US" altLang="zh-CN"/>
              <a:t>TCP</a:t>
            </a:r>
            <a:r>
              <a:rPr lang="zh-CN" altLang="en-US"/>
              <a:t>提供两个计算机间可靠无误地数据传输。应用程序使用</a:t>
            </a:r>
            <a:r>
              <a:rPr lang="en-US" altLang="zh-CN"/>
              <a:t>TCP</a:t>
            </a:r>
            <a:r>
              <a:rPr lang="zh-CN" altLang="en-US"/>
              <a:t>通信时，在源计算机和目标计算机之间，会建立起一个虚拟连接。建立连接之后，计算机之间便能以双向字节流的方式进行数据交换。</a:t>
            </a:r>
          </a:p>
          <a:p>
            <a:pPr eaLnBrk="1" hangingPunct="1">
              <a:spcBef>
                <a:spcPts val="1200"/>
              </a:spcBef>
              <a:spcAft>
                <a:spcPts val="1200"/>
              </a:spcAft>
            </a:pPr>
            <a:r>
              <a:rPr lang="zh-CN" altLang="en-US"/>
              <a:t>与无连接通信不同，面向连接通信，必需有一方扮演服务器的角色，等待另一方（客户端）的连接请求。服务器方需要首先创建一个监听套接字，在此套接字上等待连接。当连接建立后会产生一个新的套接字用于与客户端通信。以</a:t>
            </a:r>
            <a:r>
              <a:rPr lang="en-US" altLang="zh-CN"/>
              <a:t>CSocket</a:t>
            </a:r>
            <a:r>
              <a:rPr lang="zh-CN" altLang="en-US"/>
              <a:t>类实现</a:t>
            </a:r>
            <a:r>
              <a:rPr lang="en-US" altLang="zh-CN"/>
              <a:t>Socket</a:t>
            </a:r>
            <a:r>
              <a:rPr lang="zh-CN" altLang="en-US"/>
              <a:t>通信为例，简单介绍一下面向连接通信的通信流程。</a:t>
            </a:r>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a:t>
            </a:r>
            <a:r>
              <a:rPr lang="zh-CN" altLang="en-US">
                <a:ea typeface="黑体" panose="02010609060101010101" pitchFamily="49" charset="-122"/>
              </a:rPr>
              <a:t>．服务器端</a:t>
            </a:r>
          </a:p>
        </p:txBody>
      </p:sp>
      <p:sp>
        <p:nvSpPr>
          <p:cNvPr id="440323" name="Rectangle 3"/>
          <p:cNvSpPr>
            <a:spLocks noGrp="1" noChangeArrowheads="1"/>
          </p:cNvSpPr>
          <p:nvPr>
            <p:ph type="body" idx="1"/>
          </p:nvPr>
        </p:nvSpPr>
        <p:spPr/>
        <p:txBody>
          <a:bodyPr/>
          <a:lstStyle/>
          <a:p>
            <a:pPr eaLnBrk="1" hangingPunct="1">
              <a:spcBef>
                <a:spcPts val="500"/>
              </a:spcBef>
              <a:spcAft>
                <a:spcPts val="500"/>
              </a:spcAft>
            </a:pPr>
            <a:r>
              <a:rPr lang="zh-CN" altLang="en-US" sz="1600"/>
              <a:t>面向连接通信服务器端的具体实现流程可表示如下：</a:t>
            </a:r>
          </a:p>
          <a:p>
            <a:pPr eaLnBrk="1" hangingPunct="1">
              <a:spcBef>
                <a:spcPts val="500"/>
              </a:spcBef>
              <a:spcAft>
                <a:spcPts val="500"/>
              </a:spcAft>
            </a:pPr>
            <a:r>
              <a:rPr lang="zh-CN" altLang="en-US" sz="1600"/>
              <a:t>（</a:t>
            </a:r>
            <a:r>
              <a:rPr lang="en-US" altLang="zh-CN" sz="1600"/>
              <a:t>1</a:t>
            </a:r>
            <a:r>
              <a:rPr lang="zh-CN" altLang="en-US" sz="1600"/>
              <a:t>）创建监听</a:t>
            </a:r>
            <a:r>
              <a:rPr lang="en-US" altLang="zh-CN" sz="1600"/>
              <a:t>Socket</a:t>
            </a:r>
            <a:r>
              <a:rPr lang="zh-CN" altLang="en-US" sz="1600"/>
              <a:t>对象。初始化</a:t>
            </a:r>
            <a:r>
              <a:rPr lang="en-US" altLang="zh-CN" sz="1600"/>
              <a:t>WinSock</a:t>
            </a:r>
            <a:r>
              <a:rPr lang="zh-CN" altLang="en-US" sz="1600"/>
              <a:t>的动态连接库后，需要在服务器端建立一个监听的</a:t>
            </a:r>
            <a:r>
              <a:rPr lang="en-US" altLang="zh-CN" sz="1600"/>
              <a:t>Socket</a:t>
            </a:r>
            <a:r>
              <a:rPr lang="zh-CN" altLang="en-US" sz="1600"/>
              <a:t>，即使首先构造一个</a:t>
            </a:r>
            <a:r>
              <a:rPr lang="en-US" altLang="zh-CN" sz="1600"/>
              <a:t>CSocket</a:t>
            </a:r>
            <a:r>
              <a:rPr lang="zh-CN" altLang="en-US" sz="1600"/>
              <a:t>对象，而后通过调用</a:t>
            </a:r>
            <a:r>
              <a:rPr lang="en-US" altLang="zh-CN" sz="1600"/>
              <a:t>Create</a:t>
            </a:r>
            <a:r>
              <a:rPr lang="zh-CN" altLang="en-US" sz="1600"/>
              <a:t>函数创建一个流套接字。</a:t>
            </a:r>
          </a:p>
          <a:p>
            <a:pPr eaLnBrk="1" hangingPunct="1">
              <a:spcBef>
                <a:spcPts val="500"/>
              </a:spcBef>
              <a:spcAft>
                <a:spcPts val="500"/>
              </a:spcAft>
            </a:pPr>
            <a:r>
              <a:rPr lang="zh-CN" altLang="en-US" sz="1600"/>
              <a:t>（</a:t>
            </a:r>
            <a:r>
              <a:rPr lang="en-US" altLang="zh-CN" sz="1600"/>
              <a:t>2</a:t>
            </a:r>
            <a:r>
              <a:rPr lang="zh-CN" altLang="en-US" sz="1600"/>
              <a:t>）绑定监听</a:t>
            </a:r>
            <a:r>
              <a:rPr lang="en-US" altLang="zh-CN" sz="1600"/>
              <a:t>Socket</a:t>
            </a:r>
            <a:r>
              <a:rPr lang="zh-CN" altLang="en-US" sz="1600"/>
              <a:t>的端口。使用</a:t>
            </a:r>
            <a:r>
              <a:rPr lang="en-US" altLang="zh-CN" sz="1600"/>
              <a:t>Bind</a:t>
            </a:r>
            <a:r>
              <a:rPr lang="zh-CN" altLang="en-US" sz="1600"/>
              <a:t>函数为服务器端定义的这个监听的</a:t>
            </a:r>
            <a:r>
              <a:rPr lang="en-US" altLang="zh-CN" sz="1600"/>
              <a:t>Socket</a:t>
            </a:r>
            <a:r>
              <a:rPr lang="zh-CN" altLang="en-US" sz="1600"/>
              <a:t>指定一个地址及端口，这样客户端才知道要连接哪一个地址的哪个端口。</a:t>
            </a:r>
          </a:p>
          <a:p>
            <a:pPr eaLnBrk="1" hangingPunct="1">
              <a:spcBef>
                <a:spcPts val="500"/>
              </a:spcBef>
              <a:spcAft>
                <a:spcPts val="500"/>
              </a:spcAft>
            </a:pPr>
            <a:r>
              <a:rPr lang="zh-CN" altLang="en-US" sz="1600"/>
              <a:t>（</a:t>
            </a:r>
            <a:r>
              <a:rPr lang="en-US" altLang="zh-CN" sz="1600"/>
              <a:t>3</a:t>
            </a:r>
            <a:r>
              <a:rPr lang="zh-CN" altLang="en-US" sz="1600"/>
              <a:t>）进入监听状态。使用</a:t>
            </a:r>
            <a:r>
              <a:rPr lang="en-US" altLang="zh-CN" sz="1600"/>
              <a:t>Listen</a:t>
            </a:r>
            <a:r>
              <a:rPr lang="zh-CN" altLang="en-US" sz="1600"/>
              <a:t>函数使服务器端的</a:t>
            </a:r>
            <a:r>
              <a:rPr lang="en-US" altLang="zh-CN" sz="1600"/>
              <a:t>Socket</a:t>
            </a:r>
            <a:r>
              <a:rPr lang="zh-CN" altLang="en-US" sz="1600"/>
              <a:t>进入监听状态，并设定可以建立的最大连接数。</a:t>
            </a:r>
          </a:p>
          <a:p>
            <a:pPr eaLnBrk="1" hangingPunct="1">
              <a:spcBef>
                <a:spcPts val="500"/>
              </a:spcBef>
              <a:spcAft>
                <a:spcPts val="500"/>
              </a:spcAft>
            </a:pPr>
            <a:r>
              <a:rPr lang="zh-CN" altLang="en-US" sz="1600"/>
              <a:t>（</a:t>
            </a:r>
            <a:r>
              <a:rPr lang="en-US" altLang="zh-CN" sz="1600"/>
              <a:t>4</a:t>
            </a:r>
            <a:r>
              <a:rPr lang="zh-CN" altLang="en-US" sz="1600"/>
              <a:t>）接受用户的连接请求。服务器进入到监听模式后，便已经做好了可以接受客户端连接的准备了。下面就可以通过</a:t>
            </a:r>
            <a:r>
              <a:rPr lang="en-US" altLang="zh-CN" sz="1600"/>
              <a:t>Accept</a:t>
            </a:r>
            <a:r>
              <a:rPr lang="zh-CN" altLang="en-US" sz="1600"/>
              <a:t>函数来接受用户的连接请求。</a:t>
            </a:r>
          </a:p>
          <a:p>
            <a:pPr eaLnBrk="1" hangingPunct="1">
              <a:spcBef>
                <a:spcPts val="500"/>
              </a:spcBef>
              <a:spcAft>
                <a:spcPts val="500"/>
              </a:spcAft>
            </a:pPr>
            <a:r>
              <a:rPr lang="zh-CN" altLang="en-US" sz="1600"/>
              <a:t>（</a:t>
            </a:r>
            <a:r>
              <a:rPr lang="en-US" altLang="zh-CN" sz="1600"/>
              <a:t>5</a:t>
            </a:r>
            <a:r>
              <a:rPr lang="zh-CN" altLang="en-US" sz="1600"/>
              <a:t>）与客户端进行通信。</a:t>
            </a:r>
            <a:r>
              <a:rPr lang="en-US" altLang="zh-CN" sz="1600"/>
              <a:t>Accept</a:t>
            </a:r>
            <a:r>
              <a:rPr lang="zh-CN" altLang="en-US" sz="1600"/>
              <a:t>函数执行后，将新建一个通信</a:t>
            </a:r>
            <a:r>
              <a:rPr lang="en-US" altLang="zh-CN" sz="1600"/>
              <a:t>Socket</a:t>
            </a:r>
            <a:r>
              <a:rPr lang="zh-CN" altLang="en-US" sz="1600"/>
              <a:t>与客户端的</a:t>
            </a:r>
            <a:r>
              <a:rPr lang="en-US" altLang="zh-CN" sz="1600"/>
              <a:t>Socket</a:t>
            </a:r>
            <a:r>
              <a:rPr lang="zh-CN" altLang="en-US" sz="1600"/>
              <a:t>相通，原先的监听</a:t>
            </a:r>
            <a:r>
              <a:rPr lang="en-US" altLang="zh-CN" sz="1600"/>
              <a:t>Socket</a:t>
            </a:r>
            <a:r>
              <a:rPr lang="zh-CN" altLang="en-US" sz="1600"/>
              <a:t>继续进入监听状态，等待他人的连接要求。通信</a:t>
            </a:r>
            <a:r>
              <a:rPr lang="en-US" altLang="zh-CN" sz="1600"/>
              <a:t>Socket</a:t>
            </a:r>
            <a:r>
              <a:rPr lang="zh-CN" altLang="en-US" sz="1600"/>
              <a:t>就可以通过</a:t>
            </a:r>
            <a:r>
              <a:rPr lang="en-US" altLang="zh-CN" sz="1600"/>
              <a:t>Read</a:t>
            </a:r>
            <a:r>
              <a:rPr lang="zh-CN" altLang="en-US" sz="1600"/>
              <a:t>和</a:t>
            </a:r>
            <a:r>
              <a:rPr lang="en-US" altLang="zh-CN" sz="1600"/>
              <a:t>Write</a:t>
            </a:r>
            <a:r>
              <a:rPr lang="zh-CN" altLang="en-US" sz="1600"/>
              <a:t>函数与客户端进行通信。</a:t>
            </a:r>
          </a:p>
          <a:p>
            <a:pPr eaLnBrk="1" hangingPunct="1">
              <a:spcBef>
                <a:spcPts val="500"/>
              </a:spcBef>
              <a:spcAft>
                <a:spcPts val="500"/>
              </a:spcAft>
            </a:pPr>
            <a:r>
              <a:rPr lang="zh-CN" altLang="en-US" sz="1600"/>
              <a:t>（</a:t>
            </a:r>
            <a:r>
              <a:rPr lang="en-US" altLang="zh-CN" sz="1600"/>
              <a:t>6</a:t>
            </a:r>
            <a:r>
              <a:rPr lang="zh-CN" altLang="en-US" sz="1600"/>
              <a:t>）关闭服务。当要关闭服务器时，使用</a:t>
            </a:r>
            <a:r>
              <a:rPr lang="en-US" altLang="zh-CN" sz="1600"/>
              <a:t>Close</a:t>
            </a:r>
            <a:r>
              <a:rPr lang="zh-CN" altLang="en-US" sz="1600"/>
              <a:t>函数关闭监听套接字和通信套接字即可。</a:t>
            </a:r>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2</a:t>
            </a:r>
            <a:r>
              <a:rPr lang="zh-CN" altLang="en-US">
                <a:ea typeface="黑体" panose="02010609060101010101" pitchFamily="49" charset="-122"/>
              </a:rPr>
              <a:t>．客户端</a:t>
            </a:r>
          </a:p>
        </p:txBody>
      </p:sp>
      <p:sp>
        <p:nvSpPr>
          <p:cNvPr id="441347" name="Rectangle 3"/>
          <p:cNvSpPr>
            <a:spLocks noGrp="1" noChangeArrowheads="1"/>
          </p:cNvSpPr>
          <p:nvPr>
            <p:ph type="body" idx="1"/>
          </p:nvPr>
        </p:nvSpPr>
        <p:spPr/>
        <p:txBody>
          <a:bodyPr/>
          <a:lstStyle/>
          <a:p>
            <a:pPr eaLnBrk="1" hangingPunct="1">
              <a:spcBef>
                <a:spcPts val="700"/>
              </a:spcBef>
              <a:spcAft>
                <a:spcPts val="700"/>
              </a:spcAft>
            </a:pPr>
            <a:r>
              <a:rPr lang="zh-CN" altLang="en-US" sz="1800"/>
              <a:t>面向连接通信客户端网络连接的创建相对服务器端要简单，其具体实现流程可表示如下：</a:t>
            </a:r>
          </a:p>
          <a:p>
            <a:pPr eaLnBrk="1" hangingPunct="1">
              <a:spcBef>
                <a:spcPts val="700"/>
              </a:spcBef>
              <a:spcAft>
                <a:spcPts val="700"/>
              </a:spcAft>
            </a:pPr>
            <a:r>
              <a:rPr lang="zh-CN" altLang="en-US" sz="1800"/>
              <a:t>（</a:t>
            </a:r>
            <a:r>
              <a:rPr lang="en-US" altLang="zh-CN" sz="1800"/>
              <a:t>1</a:t>
            </a:r>
            <a:r>
              <a:rPr lang="zh-CN" altLang="en-US" sz="1800"/>
              <a:t>）创建客户端</a:t>
            </a:r>
            <a:r>
              <a:rPr lang="en-US" altLang="zh-CN" sz="1800"/>
              <a:t>Socket</a:t>
            </a:r>
            <a:r>
              <a:rPr lang="zh-CN" altLang="en-US" sz="1800"/>
              <a:t>。初始化</a:t>
            </a:r>
            <a:r>
              <a:rPr lang="en-US" altLang="zh-CN" sz="1800"/>
              <a:t>WinSock</a:t>
            </a:r>
            <a:r>
              <a:rPr lang="zh-CN" altLang="en-US" sz="1800"/>
              <a:t>的动态连接库后，首先构造</a:t>
            </a:r>
            <a:r>
              <a:rPr lang="en-US" altLang="zh-CN" sz="1800"/>
              <a:t>CSocket</a:t>
            </a:r>
            <a:r>
              <a:rPr lang="zh-CN" altLang="en-US" sz="1800"/>
              <a:t>套接字对象，使用</a:t>
            </a:r>
            <a:r>
              <a:rPr lang="en-US" altLang="zh-CN" sz="1800"/>
              <a:t>Creat</a:t>
            </a:r>
            <a:r>
              <a:rPr lang="zh-CN" altLang="en-US" sz="1800"/>
              <a:t>函数创建套接字。与服务器端的</a:t>
            </a:r>
            <a:r>
              <a:rPr lang="en-US" altLang="zh-CN" sz="1800"/>
              <a:t>Socket</a:t>
            </a:r>
            <a:r>
              <a:rPr lang="zh-CN" altLang="en-US" sz="1800"/>
              <a:t>不同的是，客户端的</a:t>
            </a:r>
            <a:r>
              <a:rPr lang="en-US" altLang="zh-CN" sz="1800"/>
              <a:t>Socket</a:t>
            </a:r>
            <a:r>
              <a:rPr lang="zh-CN" altLang="en-US" sz="1800"/>
              <a:t>可以调用</a:t>
            </a:r>
            <a:r>
              <a:rPr lang="en-US" altLang="zh-CN" sz="1800"/>
              <a:t>Bind</a:t>
            </a:r>
            <a:r>
              <a:rPr lang="zh-CN" altLang="en-US" sz="1800"/>
              <a:t>函数，由自己来指定</a:t>
            </a:r>
            <a:r>
              <a:rPr lang="en-US" altLang="zh-CN" sz="1800"/>
              <a:t>IP</a:t>
            </a:r>
            <a:r>
              <a:rPr lang="zh-CN" altLang="en-US" sz="1800"/>
              <a:t>地址及端口号，也可以不调用</a:t>
            </a:r>
            <a:r>
              <a:rPr lang="en-US" altLang="zh-CN" sz="1800"/>
              <a:t>Bind</a:t>
            </a:r>
            <a:r>
              <a:rPr lang="zh-CN" altLang="en-US" sz="1800"/>
              <a:t>，而由</a:t>
            </a:r>
            <a:r>
              <a:rPr lang="en-US" altLang="zh-CN" sz="1800"/>
              <a:t>Winsock</a:t>
            </a:r>
            <a:r>
              <a:rPr lang="zh-CN" altLang="en-US" sz="1800"/>
              <a:t>来自动设定</a:t>
            </a:r>
            <a:r>
              <a:rPr lang="en-US" altLang="zh-CN" sz="1800"/>
              <a:t>IP</a:t>
            </a:r>
            <a:r>
              <a:rPr lang="zh-CN" altLang="en-US" sz="1800"/>
              <a:t>地址和端口。</a:t>
            </a:r>
          </a:p>
          <a:p>
            <a:pPr eaLnBrk="1" hangingPunct="1">
              <a:spcBef>
                <a:spcPts val="700"/>
              </a:spcBef>
              <a:spcAft>
                <a:spcPts val="700"/>
              </a:spcAft>
            </a:pPr>
            <a:r>
              <a:rPr lang="zh-CN" altLang="en-US" sz="1800"/>
              <a:t>（</a:t>
            </a:r>
            <a:r>
              <a:rPr lang="en-US" altLang="zh-CN" sz="1800"/>
              <a:t>2</a:t>
            </a:r>
            <a:r>
              <a:rPr lang="zh-CN" altLang="en-US" sz="1800"/>
              <a:t>）提出连接请求。客户端的</a:t>
            </a:r>
            <a:r>
              <a:rPr lang="en-US" altLang="zh-CN" sz="1800"/>
              <a:t>Socket</a:t>
            </a:r>
            <a:r>
              <a:rPr lang="zh-CN" altLang="en-US" sz="1800"/>
              <a:t>使用</a:t>
            </a:r>
            <a:r>
              <a:rPr lang="en-US" altLang="zh-CN" sz="1800"/>
              <a:t>Connect</a:t>
            </a:r>
            <a:r>
              <a:rPr lang="zh-CN" altLang="en-US" sz="1800"/>
              <a:t>函数来提出与服务器端的</a:t>
            </a:r>
            <a:r>
              <a:rPr lang="en-US" altLang="zh-CN" sz="1800"/>
              <a:t>Socket</a:t>
            </a:r>
            <a:r>
              <a:rPr lang="zh-CN" altLang="en-US" sz="1800"/>
              <a:t>建立连接的申请。</a:t>
            </a:r>
          </a:p>
          <a:p>
            <a:pPr eaLnBrk="1" hangingPunct="1">
              <a:spcBef>
                <a:spcPts val="700"/>
              </a:spcBef>
              <a:spcAft>
                <a:spcPts val="700"/>
              </a:spcAft>
            </a:pPr>
            <a:r>
              <a:rPr lang="zh-CN" altLang="en-US" sz="1800"/>
              <a:t>（</a:t>
            </a:r>
            <a:r>
              <a:rPr lang="en-US" altLang="zh-CN" sz="1800"/>
              <a:t>3</a:t>
            </a:r>
            <a:r>
              <a:rPr lang="zh-CN" altLang="en-US" sz="1800"/>
              <a:t>）与服务器通信。服务器端接受客户</a:t>
            </a:r>
            <a:r>
              <a:rPr lang="en-US" altLang="zh-CN" sz="1800"/>
              <a:t>Socket</a:t>
            </a:r>
            <a:r>
              <a:rPr lang="zh-CN" altLang="en-US" sz="1800"/>
              <a:t>的连接请求后，便可以通过</a:t>
            </a:r>
            <a:r>
              <a:rPr lang="en-US" altLang="zh-CN" sz="1800"/>
              <a:t>Read</a:t>
            </a:r>
            <a:r>
              <a:rPr lang="zh-CN" altLang="en-US" sz="1800"/>
              <a:t>和</a:t>
            </a:r>
            <a:r>
              <a:rPr lang="en-US" altLang="zh-CN" sz="1800"/>
              <a:t>Write</a:t>
            </a:r>
            <a:r>
              <a:rPr lang="zh-CN" altLang="en-US" sz="1800"/>
              <a:t>函数与服务器端进行通信。</a:t>
            </a:r>
          </a:p>
          <a:p>
            <a:pPr eaLnBrk="1" hangingPunct="1">
              <a:spcBef>
                <a:spcPts val="700"/>
              </a:spcBef>
              <a:spcAft>
                <a:spcPts val="700"/>
              </a:spcAft>
            </a:pPr>
            <a:r>
              <a:rPr lang="zh-CN" altLang="en-US" sz="1800"/>
              <a:t>（</a:t>
            </a:r>
            <a:r>
              <a:rPr lang="en-US" altLang="zh-CN" sz="1800"/>
              <a:t>4</a:t>
            </a:r>
            <a:r>
              <a:rPr lang="zh-CN" altLang="en-US" sz="1800"/>
              <a:t>）断开连接。使用</a:t>
            </a:r>
            <a:r>
              <a:rPr lang="en-US" altLang="zh-CN" sz="1800"/>
              <a:t>Close</a:t>
            </a:r>
            <a:r>
              <a:rPr lang="zh-CN" altLang="en-US" sz="1800"/>
              <a:t>函数关闭客户端</a:t>
            </a:r>
            <a:r>
              <a:rPr lang="en-US" altLang="zh-CN" sz="1800"/>
              <a:t>Socket</a:t>
            </a:r>
            <a:r>
              <a:rPr lang="zh-CN" altLang="en-US" sz="1800"/>
              <a:t>即可实现断开与服务器的连接。</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3.2.3</a:t>
            </a:r>
            <a:r>
              <a:rPr lang="zh-CN" altLang="en-US">
                <a:latin typeface="方正大标宋简体" pitchFamily="2" charset="-122"/>
                <a:ea typeface="方正大标宋简体" pitchFamily="2" charset="-122"/>
              </a:rPr>
              <a:t>．常量</a:t>
            </a:r>
          </a:p>
        </p:txBody>
      </p:sp>
      <p:sp>
        <p:nvSpPr>
          <p:cNvPr id="46083"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中定义静态常量的语法代码如下：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中，同声符号常量一样，在声明静态常量时，也要对其进行初始化，代码如下：</a:t>
            </a:r>
          </a:p>
          <a:p>
            <a:pPr algn="ctr" eaLnBrk="1" hangingPunct="1"/>
            <a:endParaRPr lang="zh-CN" altLang="en-US"/>
          </a:p>
          <a:p>
            <a:pPr eaLnBrk="1" hangingPunct="1"/>
            <a:r>
              <a:rPr lang="zh-CN" altLang="en-US"/>
              <a:t>注意：在符号常量中，</a:t>
            </a:r>
            <a:r>
              <a:rPr lang="en-US" altLang="zh-CN"/>
              <a:t>PI</a:t>
            </a:r>
            <a:r>
              <a:rPr lang="zh-CN" altLang="en-US"/>
              <a:t>没有类型，不占有存储单元，且容易出错。而在</a:t>
            </a:r>
            <a:r>
              <a:rPr lang="en-US" altLang="zh-CN"/>
              <a:t>Const</a:t>
            </a:r>
            <a:r>
              <a:rPr lang="zh-CN" altLang="en-US"/>
              <a:t>常量中，</a:t>
            </a:r>
            <a:r>
              <a:rPr lang="en-US" altLang="zh-CN"/>
              <a:t>PI</a:t>
            </a:r>
            <a:r>
              <a:rPr lang="zh-CN" altLang="en-US"/>
              <a:t>有数据类型，并且占有存储单元，有地址，因此可以使用指针指向它。</a:t>
            </a:r>
          </a:p>
          <a:p>
            <a:pPr eaLnBrk="1" hangingPunct="1"/>
            <a:endParaRPr lang="zh-CN" altLang="en-US">
              <a:latin typeface="Times New Roman" panose="02020603050405020304" pitchFamily="18" charset="0"/>
              <a:ea typeface="方正楷体简体" pitchFamily="2" charset="-122"/>
            </a:endParaRPr>
          </a:p>
          <a:p>
            <a:pPr eaLnBrk="1" hangingPunct="1"/>
            <a:endParaRPr lang="en-US" altLang="zh-CN"/>
          </a:p>
        </p:txBody>
      </p:sp>
      <p:pic>
        <p:nvPicPr>
          <p:cNvPr id="460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005013"/>
            <a:ext cx="46799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4608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997200"/>
            <a:ext cx="4751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14.3.2 </a:t>
            </a:r>
            <a:r>
              <a:rPr lang="zh-CN" altLang="en-US">
                <a:ea typeface="黑体" panose="02010609060101010101" pitchFamily="49" charset="-122"/>
              </a:rPr>
              <a:t>主要功能函数介绍</a:t>
            </a:r>
          </a:p>
        </p:txBody>
      </p:sp>
      <p:sp>
        <p:nvSpPr>
          <p:cNvPr id="442371" name="Rectangle 3"/>
          <p:cNvSpPr>
            <a:spLocks noGrp="1" noChangeArrowheads="1"/>
          </p:cNvSpPr>
          <p:nvPr>
            <p:ph type="body" idx="1"/>
          </p:nvPr>
        </p:nvSpPr>
        <p:spPr/>
        <p:txBody>
          <a:bodyPr/>
          <a:lstStyle/>
          <a:p>
            <a:pPr eaLnBrk="1" hangingPunct="1">
              <a:spcBef>
                <a:spcPts val="1200"/>
              </a:spcBef>
              <a:spcAft>
                <a:spcPts val="1200"/>
              </a:spcAft>
            </a:pPr>
            <a:r>
              <a:rPr lang="zh-CN" altLang="en-US"/>
              <a:t>在上节介绍了面向连接通信程序开发的基本流程和使用的</a:t>
            </a:r>
            <a:r>
              <a:rPr lang="en-US" altLang="zh-CN"/>
              <a:t>Socket</a:t>
            </a:r>
            <a:r>
              <a:rPr lang="zh-CN" altLang="en-US"/>
              <a:t>类相关的成员函数。其中大部分函数在前面已有详细介绍，本节将详细介绍一下面向连接通信特有的有关连接的几个函数的使用。</a:t>
            </a:r>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 </a:t>
            </a:r>
            <a:r>
              <a:rPr lang="zh-CN" altLang="en-US">
                <a:ea typeface="黑体" panose="02010609060101010101" pitchFamily="49" charset="-122"/>
              </a:rPr>
              <a:t>监听函数</a:t>
            </a:r>
            <a:r>
              <a:rPr lang="en-US" altLang="zh-CN">
                <a:ea typeface="黑体" panose="02010609060101010101" pitchFamily="49" charset="-122"/>
              </a:rPr>
              <a:t>Listen</a:t>
            </a:r>
          </a:p>
        </p:txBody>
      </p:sp>
      <p:sp>
        <p:nvSpPr>
          <p:cNvPr id="443395" name="Rectangle 3"/>
          <p:cNvSpPr>
            <a:spLocks noGrp="1" noChangeArrowheads="1"/>
          </p:cNvSpPr>
          <p:nvPr>
            <p:ph type="body" idx="1"/>
          </p:nvPr>
        </p:nvSpPr>
        <p:spPr/>
        <p:txBody>
          <a:bodyPr/>
          <a:lstStyle/>
          <a:p>
            <a:pPr eaLnBrk="1" hangingPunct="1">
              <a:spcBef>
                <a:spcPts val="1200"/>
              </a:spcBef>
              <a:spcAft>
                <a:spcPts val="1200"/>
              </a:spcAft>
            </a:pPr>
            <a:r>
              <a:rPr lang="zh-CN" altLang="en-US"/>
              <a:t>服务器端的监听</a:t>
            </a:r>
            <a:r>
              <a:rPr lang="en-US" altLang="zh-CN"/>
              <a:t>Socke</a:t>
            </a:r>
            <a:r>
              <a:rPr lang="zh-CN" altLang="en-US"/>
              <a:t>通过调用</a:t>
            </a:r>
            <a:r>
              <a:rPr lang="en-US" altLang="zh-CN"/>
              <a:t>Listen</a:t>
            </a:r>
            <a:r>
              <a:rPr lang="zh-CN" altLang="en-US"/>
              <a:t>成员函数，使</a:t>
            </a:r>
            <a:r>
              <a:rPr lang="en-US" altLang="zh-CN"/>
              <a:t>Socket</a:t>
            </a:r>
            <a:r>
              <a:rPr lang="zh-CN" altLang="en-US"/>
              <a:t>处于监听状态，监听对方（客户端）的连接请求。</a:t>
            </a:r>
            <a:r>
              <a:rPr lang="en-US" altLang="zh-CN"/>
              <a:t>Listen</a:t>
            </a:r>
            <a:r>
              <a:rPr lang="zh-CN" altLang="en-US"/>
              <a:t>函数原型如下：</a:t>
            </a:r>
          </a:p>
          <a:p>
            <a:pPr eaLnBrk="1" hangingPunct="1">
              <a:spcBef>
                <a:spcPts val="1200"/>
              </a:spcBef>
              <a:spcAft>
                <a:spcPts val="1200"/>
              </a:spcAft>
            </a:pPr>
            <a:r>
              <a:rPr lang="zh-CN" altLang="en-US"/>
              <a:t>参数</a:t>
            </a:r>
            <a:r>
              <a:rPr lang="en-US" altLang="zh-CN"/>
              <a:t>nConnectionBacklog</a:t>
            </a:r>
            <a:r>
              <a:rPr lang="zh-CN" altLang="en-US"/>
              <a:t>为</a:t>
            </a:r>
            <a:r>
              <a:rPr lang="en-US" altLang="zh-CN"/>
              <a:t>Socket</a:t>
            </a:r>
            <a:r>
              <a:rPr lang="zh-CN" altLang="en-US"/>
              <a:t>同时可以接受的连接数，默认值为</a:t>
            </a:r>
            <a:r>
              <a:rPr lang="en-US" altLang="zh-CN"/>
              <a:t>5</a:t>
            </a:r>
            <a:r>
              <a:rPr lang="zh-CN" altLang="en-US"/>
              <a:t>，也是最大值。函数成功执行则返回一个非</a:t>
            </a:r>
            <a:r>
              <a:rPr lang="en-US" altLang="zh-CN"/>
              <a:t>0</a:t>
            </a:r>
            <a:r>
              <a:rPr lang="zh-CN" altLang="en-US"/>
              <a:t>值。</a:t>
            </a:r>
          </a:p>
          <a:p>
            <a:pPr eaLnBrk="1" hangingPunct="1">
              <a:spcBef>
                <a:spcPts val="1200"/>
              </a:spcBef>
              <a:spcAft>
                <a:spcPts val="1200"/>
              </a:spcAft>
            </a:pPr>
            <a:r>
              <a:rPr lang="en-US" altLang="zh-CN"/>
              <a:t>Listen</a:t>
            </a:r>
            <a:r>
              <a:rPr lang="zh-CN" altLang="en-US"/>
              <a:t>函数的典型调用代码如下：</a:t>
            </a:r>
          </a:p>
        </p:txBody>
      </p:sp>
      <p:pic>
        <p:nvPicPr>
          <p:cNvPr id="4433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860800"/>
            <a:ext cx="6767512"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33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76475"/>
            <a:ext cx="3960812"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2. </a:t>
            </a:r>
            <a:r>
              <a:rPr lang="zh-CN" altLang="en-US">
                <a:ea typeface="黑体" panose="02010609060101010101" pitchFamily="49" charset="-122"/>
              </a:rPr>
              <a:t>连接函数</a:t>
            </a:r>
            <a:r>
              <a:rPr lang="en-US" altLang="zh-CN">
                <a:ea typeface="黑体" panose="02010609060101010101" pitchFamily="49" charset="-122"/>
              </a:rPr>
              <a:t>Connect</a:t>
            </a:r>
          </a:p>
        </p:txBody>
      </p:sp>
      <p:sp>
        <p:nvSpPr>
          <p:cNvPr id="444419" name="Rectangle 3"/>
          <p:cNvSpPr>
            <a:spLocks noGrp="1" noChangeArrowheads="1"/>
          </p:cNvSpPr>
          <p:nvPr>
            <p:ph type="body" idx="1"/>
          </p:nvPr>
        </p:nvSpPr>
        <p:spPr/>
        <p:txBody>
          <a:bodyPr/>
          <a:lstStyle/>
          <a:p>
            <a:pPr eaLnBrk="1" hangingPunct="1">
              <a:lnSpc>
                <a:spcPct val="90000"/>
              </a:lnSpc>
              <a:spcBef>
                <a:spcPts val="700"/>
              </a:spcBef>
              <a:spcAft>
                <a:spcPts val="1200"/>
              </a:spcAft>
            </a:pPr>
            <a:r>
              <a:rPr lang="zh-CN" altLang="en-US"/>
              <a:t>客户端</a:t>
            </a:r>
            <a:r>
              <a:rPr lang="en-US" altLang="zh-CN"/>
              <a:t>Socket</a:t>
            </a:r>
            <a:r>
              <a:rPr lang="zh-CN" altLang="en-US"/>
              <a:t>通过调用</a:t>
            </a:r>
            <a:r>
              <a:rPr lang="en-US" altLang="zh-CN"/>
              <a:t>Connect</a:t>
            </a:r>
            <a:r>
              <a:rPr lang="zh-CN" altLang="en-US"/>
              <a:t>函数连接服务器，其原型如下：</a:t>
            </a:r>
          </a:p>
          <a:p>
            <a:pPr eaLnBrk="1" hangingPunct="1">
              <a:lnSpc>
                <a:spcPct val="90000"/>
              </a:lnSpc>
              <a:spcBef>
                <a:spcPts val="700"/>
              </a:spcBef>
              <a:spcAft>
                <a:spcPts val="1200"/>
              </a:spcAft>
            </a:pPr>
            <a:endParaRPr lang="zh-CN" altLang="en-US"/>
          </a:p>
          <a:p>
            <a:pPr eaLnBrk="1" hangingPunct="1">
              <a:lnSpc>
                <a:spcPct val="90000"/>
              </a:lnSpc>
              <a:spcBef>
                <a:spcPts val="700"/>
              </a:spcBef>
              <a:spcAft>
                <a:spcPts val="1200"/>
              </a:spcAft>
            </a:pPr>
            <a:r>
              <a:rPr lang="zh-CN" altLang="en-US"/>
              <a:t>两个参数分别为要连接的计算机（服务器）的</a:t>
            </a:r>
            <a:r>
              <a:rPr lang="en-US" altLang="zh-CN"/>
              <a:t>IP</a:t>
            </a:r>
            <a:r>
              <a:rPr lang="zh-CN" altLang="en-US"/>
              <a:t>地址和端口号。</a:t>
            </a:r>
          </a:p>
          <a:p>
            <a:pPr eaLnBrk="1" hangingPunct="1">
              <a:lnSpc>
                <a:spcPct val="90000"/>
              </a:lnSpc>
              <a:spcBef>
                <a:spcPts val="1200"/>
              </a:spcBef>
              <a:spcAft>
                <a:spcPts val="1200"/>
              </a:spcAft>
            </a:pPr>
            <a:r>
              <a:rPr lang="en-US" altLang="zh-CN"/>
              <a:t>Connect</a:t>
            </a:r>
            <a:r>
              <a:rPr lang="zh-CN" altLang="en-US"/>
              <a:t>函数的典型调用代码如下：</a:t>
            </a:r>
          </a:p>
          <a:p>
            <a:pPr eaLnBrk="1" hangingPunct="1">
              <a:lnSpc>
                <a:spcPct val="90000"/>
              </a:lnSpc>
              <a:spcBef>
                <a:spcPts val="1200"/>
              </a:spcBef>
              <a:spcAft>
                <a:spcPts val="1200"/>
              </a:spcAft>
            </a:pPr>
            <a:endParaRPr lang="zh-CN" altLang="en-US"/>
          </a:p>
          <a:p>
            <a:pPr eaLnBrk="1" hangingPunct="1">
              <a:lnSpc>
                <a:spcPct val="90000"/>
              </a:lnSpc>
              <a:spcBef>
                <a:spcPts val="1200"/>
              </a:spcBef>
              <a:spcAft>
                <a:spcPts val="1200"/>
              </a:spcAft>
            </a:pPr>
            <a:endParaRPr lang="zh-CN" altLang="en-US"/>
          </a:p>
          <a:p>
            <a:pPr eaLnBrk="1" hangingPunct="1">
              <a:lnSpc>
                <a:spcPct val="90000"/>
              </a:lnSpc>
              <a:spcBef>
                <a:spcPts val="1200"/>
              </a:spcBef>
              <a:spcAft>
                <a:spcPts val="1200"/>
              </a:spcAft>
            </a:pPr>
            <a:r>
              <a:rPr lang="zh-CN" altLang="en-US"/>
              <a:t>当执行</a:t>
            </a:r>
            <a:r>
              <a:rPr lang="en-US" altLang="zh-CN"/>
              <a:t>CSocket</a:t>
            </a:r>
            <a:r>
              <a:rPr lang="zh-CN" altLang="en-US"/>
              <a:t>类的</a:t>
            </a:r>
            <a:r>
              <a:rPr lang="en-US" altLang="zh-CN"/>
              <a:t>Connect</a:t>
            </a:r>
            <a:r>
              <a:rPr lang="zh-CN" altLang="en-US"/>
              <a:t>函数时，在连接成功之前不会返回，即程序处于阻塞状态，只有成功连接或者出了故障不能进行连接才返回。</a:t>
            </a:r>
          </a:p>
        </p:txBody>
      </p:sp>
      <p:pic>
        <p:nvPicPr>
          <p:cNvPr id="444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060575"/>
            <a:ext cx="57594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44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644900"/>
            <a:ext cx="69119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3. </a:t>
            </a:r>
            <a:r>
              <a:rPr lang="zh-CN" altLang="en-US">
                <a:ea typeface="黑体" panose="02010609060101010101" pitchFamily="49" charset="-122"/>
              </a:rPr>
              <a:t>接受连接函数</a:t>
            </a:r>
            <a:r>
              <a:rPr lang="en-US" altLang="zh-CN">
                <a:ea typeface="黑体" panose="02010609060101010101" pitchFamily="49" charset="-122"/>
              </a:rPr>
              <a:t>Acceptt</a:t>
            </a:r>
          </a:p>
        </p:txBody>
      </p:sp>
      <p:sp>
        <p:nvSpPr>
          <p:cNvPr id="445443" name="Rectangle 3"/>
          <p:cNvSpPr>
            <a:spLocks noGrp="1" noChangeArrowheads="1"/>
          </p:cNvSpPr>
          <p:nvPr>
            <p:ph type="body" idx="1"/>
          </p:nvPr>
        </p:nvSpPr>
        <p:spPr/>
        <p:txBody>
          <a:bodyPr/>
          <a:lstStyle/>
          <a:p>
            <a:pPr eaLnBrk="1" hangingPunct="1">
              <a:spcBef>
                <a:spcPts val="1200"/>
              </a:spcBef>
              <a:spcAft>
                <a:spcPts val="1200"/>
              </a:spcAft>
            </a:pPr>
            <a:r>
              <a:rPr lang="zh-CN" altLang="en-US"/>
              <a:t>服务端</a:t>
            </a:r>
            <a:r>
              <a:rPr lang="en-US" altLang="zh-CN"/>
              <a:t>Socke</a:t>
            </a:r>
            <a:r>
              <a:rPr lang="zh-CN" altLang="en-US"/>
              <a:t>通过调用</a:t>
            </a:r>
            <a:r>
              <a:rPr lang="en-US" altLang="zh-CN"/>
              <a:t>Accept</a:t>
            </a:r>
            <a:r>
              <a:rPr lang="zh-CN" altLang="en-US"/>
              <a:t>函数接受客户端连接请求。</a:t>
            </a:r>
            <a:r>
              <a:rPr lang="en-US" altLang="zh-CN"/>
              <a:t>Accept</a:t>
            </a:r>
            <a:r>
              <a:rPr lang="zh-CN" altLang="en-US"/>
              <a:t>函数的原型如下：</a:t>
            </a:r>
          </a:p>
          <a:p>
            <a:pPr eaLnBrk="1" hangingPunct="1">
              <a:spcBef>
                <a:spcPts val="1200"/>
              </a:spcBef>
              <a:spcAft>
                <a:spcPts val="1200"/>
              </a:spcAft>
            </a:pPr>
            <a:endParaRPr lang="zh-CN" altLang="en-US"/>
          </a:p>
          <a:p>
            <a:pPr eaLnBrk="1" hangingPunct="1">
              <a:spcBef>
                <a:spcPts val="1200"/>
              </a:spcBef>
              <a:spcAft>
                <a:spcPts val="1200"/>
              </a:spcAft>
            </a:pPr>
            <a:r>
              <a:rPr lang="zh-CN" altLang="en-US"/>
              <a:t>其中，参数</a:t>
            </a:r>
            <a:r>
              <a:rPr lang="en-US" altLang="zh-CN"/>
              <a:t>rConnectedSocket</a:t>
            </a:r>
            <a:r>
              <a:rPr lang="zh-CN" altLang="en-US"/>
              <a:t>为一个新的套接字，用于与连接方通信；参数</a:t>
            </a:r>
            <a:r>
              <a:rPr lang="en-US" altLang="zh-CN"/>
              <a:t>lpSockAddr</a:t>
            </a:r>
            <a:r>
              <a:rPr lang="zh-CN" altLang="en-US"/>
              <a:t>为</a:t>
            </a:r>
            <a:r>
              <a:rPr lang="en-US" altLang="zh-CN"/>
              <a:t>SOCKADDR</a:t>
            </a:r>
            <a:r>
              <a:rPr lang="zh-CN" altLang="en-US"/>
              <a:t>结构的指针，用于记录连接方（客户端）的</a:t>
            </a:r>
            <a:r>
              <a:rPr lang="en-US" altLang="zh-CN"/>
              <a:t>IP</a:t>
            </a:r>
            <a:r>
              <a:rPr lang="zh-CN" altLang="en-US"/>
              <a:t>地址信息；参数</a:t>
            </a:r>
            <a:r>
              <a:rPr lang="en-US" altLang="zh-CN"/>
              <a:t>lpSockAddrLen</a:t>
            </a:r>
            <a:r>
              <a:rPr lang="zh-CN" altLang="en-US"/>
              <a:t>则存储</a:t>
            </a:r>
            <a:r>
              <a:rPr lang="en-US" altLang="zh-CN"/>
              <a:t>lpSockAddr</a:t>
            </a:r>
            <a:r>
              <a:rPr lang="zh-CN" altLang="en-US"/>
              <a:t>信息的长度。</a:t>
            </a:r>
          </a:p>
        </p:txBody>
      </p:sp>
      <p:pic>
        <p:nvPicPr>
          <p:cNvPr id="445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420938"/>
            <a:ext cx="72009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pPr eaLnBrk="1" hangingPunct="1"/>
            <a:r>
              <a:rPr lang="en-US" altLang="zh-CN">
                <a:ea typeface="黑体" panose="02010609060101010101" pitchFamily="49" charset="-122"/>
              </a:rPr>
              <a:t>3. </a:t>
            </a:r>
            <a:r>
              <a:rPr lang="zh-CN" altLang="en-US">
                <a:ea typeface="黑体" panose="02010609060101010101" pitchFamily="49" charset="-122"/>
              </a:rPr>
              <a:t>接受连接函数</a:t>
            </a:r>
            <a:r>
              <a:rPr lang="en-US" altLang="zh-CN">
                <a:ea typeface="黑体" panose="02010609060101010101" pitchFamily="49" charset="-122"/>
              </a:rPr>
              <a:t>Acceptt</a:t>
            </a:r>
          </a:p>
        </p:txBody>
      </p:sp>
      <p:sp>
        <p:nvSpPr>
          <p:cNvPr id="446467" name="Rectangle 3"/>
          <p:cNvSpPr>
            <a:spLocks noGrp="1" noChangeArrowheads="1"/>
          </p:cNvSpPr>
          <p:nvPr>
            <p:ph type="body" idx="1"/>
          </p:nvPr>
        </p:nvSpPr>
        <p:spPr/>
        <p:txBody>
          <a:bodyPr/>
          <a:lstStyle/>
          <a:p>
            <a:pPr eaLnBrk="1" hangingPunct="1">
              <a:spcBef>
                <a:spcPts val="1200"/>
              </a:spcBef>
              <a:spcAft>
                <a:spcPts val="1200"/>
              </a:spcAft>
            </a:pPr>
            <a:r>
              <a:rPr lang="zh-CN" altLang="en-US"/>
              <a:t>当连接建立后，一个新的套接字将被创建，该套接字用于与对方应用程序连接。</a:t>
            </a:r>
          </a:p>
          <a:p>
            <a:pPr eaLnBrk="1" hangingPunct="1">
              <a:spcBef>
                <a:spcPts val="1200"/>
              </a:spcBef>
              <a:spcAft>
                <a:spcPts val="1200"/>
              </a:spcAft>
            </a:pPr>
            <a:r>
              <a:rPr lang="en-US" altLang="zh-CN"/>
              <a:t>Accept</a:t>
            </a:r>
            <a:r>
              <a:rPr lang="zh-CN" altLang="en-US"/>
              <a:t>函数的典型应用代码如下：</a:t>
            </a:r>
          </a:p>
          <a:p>
            <a:pPr eaLnBrk="1" hangingPunct="1">
              <a:spcBef>
                <a:spcPts val="1200"/>
              </a:spcBef>
              <a:spcAft>
                <a:spcPts val="1200"/>
              </a:spcAft>
            </a:pPr>
            <a:endParaRPr lang="zh-CN" altLang="en-US"/>
          </a:p>
          <a:p>
            <a:pPr eaLnBrk="1" hangingPunct="1">
              <a:spcBef>
                <a:spcPts val="1200"/>
              </a:spcBef>
              <a:spcAft>
                <a:spcPts val="1200"/>
              </a:spcAft>
            </a:pPr>
            <a:endParaRPr lang="zh-CN" altLang="en-US"/>
          </a:p>
          <a:p>
            <a:pPr eaLnBrk="1" hangingPunct="1">
              <a:spcBef>
                <a:spcPts val="1200"/>
              </a:spcBef>
              <a:spcAft>
                <a:spcPts val="1200"/>
              </a:spcAft>
            </a:pPr>
            <a:r>
              <a:rPr lang="zh-CN" altLang="en-US"/>
              <a:t>当使用</a:t>
            </a:r>
            <a:r>
              <a:rPr lang="en-US" altLang="zh-CN"/>
              <a:t>CSocket</a:t>
            </a:r>
            <a:r>
              <a:rPr lang="zh-CN" altLang="en-US"/>
              <a:t>类时，</a:t>
            </a:r>
            <a:r>
              <a:rPr lang="en-US" altLang="zh-CN"/>
              <a:t>Accept</a:t>
            </a:r>
            <a:r>
              <a:rPr lang="zh-CN" altLang="en-US"/>
              <a:t>函数直到收到连接请求并接受后，函数才返回。</a:t>
            </a:r>
          </a:p>
          <a:p>
            <a:pPr eaLnBrk="1" hangingPunct="1"/>
            <a:endParaRPr lang="en-US" altLang="zh-CN"/>
          </a:p>
        </p:txBody>
      </p:sp>
      <p:pic>
        <p:nvPicPr>
          <p:cNvPr id="446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997200"/>
            <a:ext cx="655161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457200" y="548680"/>
            <a:ext cx="8229600" cy="693737"/>
          </a:xfrm>
        </p:spPr>
        <p:txBody>
          <a:bodyPr/>
          <a:lstStyle/>
          <a:p>
            <a:pPr eaLnBrk="1" hangingPunct="1">
              <a:spcBef>
                <a:spcPts val="1200"/>
              </a:spcBef>
              <a:spcAft>
                <a:spcPts val="1200"/>
              </a:spcAft>
            </a:pPr>
            <a:r>
              <a:rPr lang="en-US" altLang="zh-CN">
                <a:ea typeface="黑体" panose="02010609060101010101" pitchFamily="49" charset="-122"/>
              </a:rPr>
              <a:t>14.3.3 </a:t>
            </a:r>
            <a:r>
              <a:rPr lang="zh-CN" altLang="en-US">
                <a:ea typeface="黑体" panose="02010609060101010101" pitchFamily="49" charset="-122"/>
              </a:rPr>
              <a:t>面向连接通信服务器端的实现</a:t>
            </a:r>
          </a:p>
        </p:txBody>
      </p:sp>
      <p:sp>
        <p:nvSpPr>
          <p:cNvPr id="447491" name="Rectangle 3"/>
          <p:cNvSpPr>
            <a:spLocks noGrp="1" noChangeArrowheads="1"/>
          </p:cNvSpPr>
          <p:nvPr>
            <p:ph type="body" idx="1"/>
          </p:nvPr>
        </p:nvSpPr>
        <p:spPr/>
        <p:txBody>
          <a:bodyPr/>
          <a:lstStyle/>
          <a:p>
            <a:pPr eaLnBrk="1" hangingPunct="1">
              <a:spcBef>
                <a:spcPts val="1200"/>
              </a:spcBef>
              <a:spcAft>
                <a:spcPts val="1200"/>
              </a:spcAft>
            </a:pPr>
            <a:r>
              <a:rPr lang="zh-CN" altLang="en-US"/>
              <a:t>与无连接通信的实例相对应，本节将给出一个面向连接通信服务器端的实例。实例将实现在固定端口创建监听套接字，等待客户端的连接。当有客户端连接时，通过新建的通信套接字向客户套接字定时（间隔</a:t>
            </a:r>
            <a:r>
              <a:rPr lang="en-US" altLang="zh-CN"/>
              <a:t>1.5</a:t>
            </a:r>
            <a:r>
              <a:rPr lang="zh-CN" altLang="en-US"/>
              <a:t>秒）发送数据，并显示当前的发送状态和发送的数据量。</a:t>
            </a:r>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14.4 Socket</a:t>
            </a:r>
            <a:r>
              <a:rPr lang="zh-CN" altLang="en-US">
                <a:ea typeface="黑体" panose="02010609060101010101" pitchFamily="49" charset="-122"/>
              </a:rPr>
              <a:t>非阻塞模式及开发</a:t>
            </a:r>
          </a:p>
        </p:txBody>
      </p:sp>
      <p:sp>
        <p:nvSpPr>
          <p:cNvPr id="448515" name="Rectangle 3"/>
          <p:cNvSpPr>
            <a:spLocks noGrp="1" noChangeArrowheads="1"/>
          </p:cNvSpPr>
          <p:nvPr>
            <p:ph type="body" idx="1"/>
          </p:nvPr>
        </p:nvSpPr>
        <p:spPr/>
        <p:txBody>
          <a:bodyPr/>
          <a:lstStyle/>
          <a:p>
            <a:pPr eaLnBrk="1" hangingPunct="1">
              <a:spcBef>
                <a:spcPts val="1200"/>
              </a:spcBef>
              <a:spcAft>
                <a:spcPts val="1200"/>
              </a:spcAft>
            </a:pPr>
            <a:r>
              <a:rPr lang="zh-CN" altLang="en-US"/>
              <a:t>当有多个客户端</a:t>
            </a:r>
            <a:r>
              <a:rPr lang="en-US" altLang="zh-CN"/>
              <a:t>Socket</a:t>
            </a:r>
            <a:r>
              <a:rPr lang="zh-CN" altLang="en-US"/>
              <a:t>与服务端</a:t>
            </a:r>
            <a:r>
              <a:rPr lang="en-US" altLang="zh-CN"/>
              <a:t>Socket</a:t>
            </a:r>
            <a:r>
              <a:rPr lang="zh-CN" altLang="en-US"/>
              <a:t>连接及通信时，服务端采用阻塞模式就显得不适合了，应该采用非阻塞模式，利用</a:t>
            </a:r>
            <a:r>
              <a:rPr lang="en-US" altLang="zh-CN"/>
              <a:t>Socket</a:t>
            </a:r>
            <a:r>
              <a:rPr lang="zh-CN" altLang="en-US"/>
              <a:t>事件的消息机制来接受多个客户端</a:t>
            </a:r>
            <a:r>
              <a:rPr lang="en-US" altLang="zh-CN"/>
              <a:t>Socket</a:t>
            </a:r>
            <a:r>
              <a:rPr lang="zh-CN" altLang="en-US"/>
              <a:t>的连接请求并进行通信。本节将重点介绍</a:t>
            </a:r>
            <a:r>
              <a:rPr lang="en-US" altLang="zh-CN"/>
              <a:t>Socket</a:t>
            </a:r>
            <a:r>
              <a:rPr lang="zh-CN" altLang="en-US"/>
              <a:t>事件的处理机制，并给出一个网络聊天室的开发实例。</a:t>
            </a:r>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14.4.1 CSocket</a:t>
            </a:r>
            <a:r>
              <a:rPr lang="zh-CN" altLang="en-US">
                <a:ea typeface="黑体" panose="02010609060101010101" pitchFamily="49" charset="-122"/>
              </a:rPr>
              <a:t>阻塞模式</a:t>
            </a:r>
          </a:p>
        </p:txBody>
      </p:sp>
      <p:sp>
        <p:nvSpPr>
          <p:cNvPr id="449539" name="Rectangle 3"/>
          <p:cNvSpPr>
            <a:spLocks noGrp="1" noChangeArrowheads="1"/>
          </p:cNvSpPr>
          <p:nvPr>
            <p:ph type="body" idx="1"/>
          </p:nvPr>
        </p:nvSpPr>
        <p:spPr/>
        <p:txBody>
          <a:bodyPr/>
          <a:lstStyle/>
          <a:p>
            <a:pPr eaLnBrk="1" hangingPunct="1">
              <a:spcBef>
                <a:spcPts val="1200"/>
              </a:spcBef>
              <a:spcAft>
                <a:spcPts val="1200"/>
              </a:spcAft>
            </a:pPr>
            <a:r>
              <a:rPr lang="zh-CN" altLang="en-US"/>
              <a:t>在前面介绍的的面向连接通信服务器端程序开发中，监听套接字采用的是</a:t>
            </a:r>
            <a:r>
              <a:rPr lang="en-US" altLang="zh-CN"/>
              <a:t>CSocket</a:t>
            </a:r>
            <a:r>
              <a:rPr lang="zh-CN" altLang="en-US"/>
              <a:t>的阻塞模式。 很显然，如果没有来自客户端</a:t>
            </a:r>
            <a:r>
              <a:rPr lang="en-US" altLang="zh-CN"/>
              <a:t>Socket</a:t>
            </a:r>
            <a:r>
              <a:rPr lang="zh-CN" altLang="en-US"/>
              <a:t>的连接请求，</a:t>
            </a:r>
            <a:r>
              <a:rPr lang="en-US" altLang="zh-CN"/>
              <a:t>Socket</a:t>
            </a:r>
            <a:r>
              <a:rPr lang="zh-CN" altLang="en-US"/>
              <a:t>就会不断调用</a:t>
            </a:r>
            <a:r>
              <a:rPr lang="en-US" altLang="zh-CN"/>
              <a:t>Accept</a:t>
            </a:r>
            <a:r>
              <a:rPr lang="zh-CN" altLang="en-US"/>
              <a:t>函数产生循环阻塞，直到有来自客户端</a:t>
            </a:r>
            <a:r>
              <a:rPr lang="en-US" altLang="zh-CN"/>
              <a:t>Socket</a:t>
            </a:r>
            <a:r>
              <a:rPr lang="zh-CN" altLang="en-US"/>
              <a:t>的连接请求而解除阻塞。阻塞解除后，表示服务端</a:t>
            </a:r>
            <a:r>
              <a:rPr lang="en-US" altLang="zh-CN"/>
              <a:t>Socket</a:t>
            </a:r>
            <a:r>
              <a:rPr lang="zh-CN" altLang="en-US"/>
              <a:t>和客户端</a:t>
            </a:r>
            <a:r>
              <a:rPr lang="en-US" altLang="zh-CN"/>
              <a:t>Socket</a:t>
            </a:r>
            <a:r>
              <a:rPr lang="zh-CN" altLang="en-US"/>
              <a:t>已成功连接，服务端与客户端彼此可相互调用</a:t>
            </a:r>
            <a:r>
              <a:rPr lang="en-US" altLang="zh-CN"/>
              <a:t>Send</a:t>
            </a:r>
            <a:r>
              <a:rPr lang="zh-CN" altLang="en-US"/>
              <a:t>和</a:t>
            </a:r>
            <a:r>
              <a:rPr lang="en-US" altLang="zh-CN"/>
              <a:t>Receive</a:t>
            </a:r>
            <a:r>
              <a:rPr lang="zh-CN" altLang="en-US"/>
              <a:t>方法开始通信。</a:t>
            </a:r>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r>
              <a:rPr lang="en-US" altLang="zh-CN">
                <a:ea typeface="黑体" panose="02010609060101010101" pitchFamily="49" charset="-122"/>
              </a:rPr>
              <a:t>14.4.1 CSocket</a:t>
            </a:r>
            <a:r>
              <a:rPr lang="zh-CN" altLang="en-US">
                <a:ea typeface="黑体" panose="02010609060101010101" pitchFamily="49" charset="-122"/>
              </a:rPr>
              <a:t>阻塞模式</a:t>
            </a:r>
          </a:p>
        </p:txBody>
      </p:sp>
      <p:sp>
        <p:nvSpPr>
          <p:cNvPr id="450563" name="Rectangle 3"/>
          <p:cNvSpPr>
            <a:spLocks noGrp="1" noChangeArrowheads="1"/>
          </p:cNvSpPr>
          <p:nvPr>
            <p:ph type="body" idx="1"/>
          </p:nvPr>
        </p:nvSpPr>
        <p:spPr/>
        <p:txBody>
          <a:bodyPr/>
          <a:lstStyle/>
          <a:p>
            <a:pPr eaLnBrk="1" hangingPunct="1">
              <a:spcBef>
                <a:spcPts val="1200"/>
              </a:spcBef>
              <a:spcAft>
                <a:spcPts val="1200"/>
              </a:spcAft>
            </a:pPr>
            <a:r>
              <a:rPr lang="zh-CN" altLang="en-US"/>
              <a:t>如果服务端用于监听的</a:t>
            </a:r>
            <a:r>
              <a:rPr lang="en-US" altLang="zh-CN"/>
              <a:t>Socket</a:t>
            </a:r>
            <a:r>
              <a:rPr lang="zh-CN" altLang="en-US"/>
              <a:t>在主线程中运行，这将导致主线程的阻塞。因此，当有多个客户连接服务器时，需要分别为其创建一个新的线程，以运行</a:t>
            </a:r>
            <a:r>
              <a:rPr lang="en-US" altLang="zh-CN"/>
              <a:t>Socket</a:t>
            </a:r>
            <a:r>
              <a:rPr lang="zh-CN" altLang="en-US"/>
              <a:t>服务，如下图所示。显然，采用这种方式增加了程序设计的复杂性。</a:t>
            </a:r>
          </a:p>
          <a:p>
            <a:pPr eaLnBrk="1" hangingPunct="1"/>
            <a:endParaRPr lang="en-US" altLang="zh-CN"/>
          </a:p>
        </p:txBody>
      </p:sp>
      <p:pic>
        <p:nvPicPr>
          <p:cNvPr id="450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2852738"/>
            <a:ext cx="381635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eaLnBrk="1" hangingPunct="1">
              <a:spcBef>
                <a:spcPts val="1200"/>
              </a:spcBef>
              <a:spcAft>
                <a:spcPts val="1200"/>
              </a:spcAft>
            </a:pPr>
            <a:r>
              <a:rPr lang="en-US" altLang="zh-CN">
                <a:ea typeface="黑体" panose="02010609060101010101" pitchFamily="49" charset="-122"/>
              </a:rPr>
              <a:t>14.4.2 CSocket</a:t>
            </a:r>
            <a:r>
              <a:rPr lang="zh-CN" altLang="en-US">
                <a:ea typeface="黑体" panose="02010609060101010101" pitchFamily="49" charset="-122"/>
              </a:rPr>
              <a:t>非阻塞模式</a:t>
            </a:r>
            <a:r>
              <a:rPr lang="en-US" altLang="zh-CN">
                <a:ea typeface="黑体" panose="02010609060101010101" pitchFamily="49" charset="-122"/>
              </a:rPr>
              <a:t>——</a:t>
            </a:r>
            <a:r>
              <a:rPr lang="zh-CN" altLang="en-US">
                <a:ea typeface="黑体" panose="02010609060101010101" pitchFamily="49" charset="-122"/>
              </a:rPr>
              <a:t>事件处理</a:t>
            </a:r>
          </a:p>
        </p:txBody>
      </p:sp>
      <p:sp>
        <p:nvSpPr>
          <p:cNvPr id="451587" name="Rectangle 3"/>
          <p:cNvSpPr>
            <a:spLocks noGrp="1" noChangeArrowheads="1"/>
          </p:cNvSpPr>
          <p:nvPr>
            <p:ph type="body" idx="1"/>
          </p:nvPr>
        </p:nvSpPr>
        <p:spPr/>
        <p:txBody>
          <a:bodyPr/>
          <a:lstStyle/>
          <a:p>
            <a:pPr eaLnBrk="1" hangingPunct="1">
              <a:spcBef>
                <a:spcPts val="1200"/>
              </a:spcBef>
              <a:spcAft>
                <a:spcPts val="1200"/>
              </a:spcAft>
            </a:pPr>
            <a:r>
              <a:rPr lang="zh-CN" altLang="en-US"/>
              <a:t>非阻塞模式是指服务端与客户端之间的通信处于异步状态下，可以通过</a:t>
            </a:r>
            <a:r>
              <a:rPr lang="en-US" altLang="zh-CN"/>
              <a:t>Socket</a:t>
            </a:r>
            <a:r>
              <a:rPr lang="zh-CN" altLang="en-US"/>
              <a:t>事件的消息机制来实现。</a:t>
            </a:r>
          </a:p>
          <a:p>
            <a:pPr eaLnBrk="1" hangingPunct="1">
              <a:spcBef>
                <a:spcPts val="1200"/>
              </a:spcBef>
              <a:spcAft>
                <a:spcPts val="1200"/>
              </a:spcAft>
            </a:pPr>
            <a:r>
              <a:rPr lang="zh-CN" altLang="en-US"/>
              <a:t>使用</a:t>
            </a:r>
            <a:r>
              <a:rPr lang="en-US" altLang="zh-CN"/>
              <a:t>CSocket</a:t>
            </a:r>
            <a:r>
              <a:rPr lang="zh-CN" altLang="en-US"/>
              <a:t>（或者</a:t>
            </a:r>
            <a:r>
              <a:rPr lang="en-US" altLang="zh-CN"/>
              <a:t>CAsyncSocket</a:t>
            </a:r>
            <a:r>
              <a:rPr lang="zh-CN" altLang="en-US"/>
              <a:t>）类创建的客户</a:t>
            </a:r>
            <a:r>
              <a:rPr lang="en-US" altLang="zh-CN"/>
              <a:t>Socket</a:t>
            </a:r>
            <a:r>
              <a:rPr lang="zh-CN" altLang="en-US"/>
              <a:t>与服务器</a:t>
            </a:r>
            <a:r>
              <a:rPr lang="en-US" altLang="zh-CN"/>
              <a:t>Socket</a:t>
            </a:r>
            <a:r>
              <a:rPr lang="zh-CN" altLang="en-US"/>
              <a:t>进行连接通信时，会触发许多事件。如当客户端</a:t>
            </a:r>
            <a:r>
              <a:rPr lang="en-US" altLang="zh-CN"/>
              <a:t>Socket</a:t>
            </a:r>
            <a:r>
              <a:rPr lang="zh-CN" altLang="en-US"/>
              <a:t>成功连接服务器时，会触发</a:t>
            </a:r>
            <a:r>
              <a:rPr lang="en-US" altLang="zh-CN"/>
              <a:t>FD_CONNECT</a:t>
            </a:r>
            <a:r>
              <a:rPr lang="zh-CN" altLang="en-US"/>
              <a:t>事件，而服务器端接受用户连接，会触发</a:t>
            </a:r>
            <a:r>
              <a:rPr lang="en-US" altLang="zh-CN"/>
              <a:t>FD_ACCEPT</a:t>
            </a:r>
            <a:r>
              <a:rPr lang="zh-CN" altLang="en-US"/>
              <a:t>事件等等。为了响应这些事件，在</a:t>
            </a:r>
            <a:r>
              <a:rPr lang="en-US" altLang="zh-CN"/>
              <a:t>CAsyncSocket</a:t>
            </a:r>
            <a:r>
              <a:rPr lang="zh-CN" altLang="en-US"/>
              <a:t>类中，定义了一系列可重载的函数，如</a:t>
            </a:r>
            <a:r>
              <a:rPr lang="en-US" altLang="zh-CN"/>
              <a:t>OnConnect</a:t>
            </a:r>
            <a:r>
              <a:rPr lang="zh-CN" altLang="en-US"/>
              <a:t>、</a:t>
            </a:r>
            <a:r>
              <a:rPr lang="en-US" altLang="zh-CN"/>
              <a:t>OnAccept</a:t>
            </a:r>
            <a:r>
              <a:rPr lang="zh-CN" altLang="en-US"/>
              <a:t>等。</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3.3  C++</a:t>
            </a:r>
            <a:r>
              <a:rPr lang="zh-CN" altLang="en-US">
                <a:latin typeface="方正大标宋简体" pitchFamily="2" charset="-122"/>
                <a:ea typeface="方正大标宋简体" pitchFamily="2" charset="-122"/>
              </a:rPr>
              <a:t>的运算符及表达式</a:t>
            </a:r>
          </a:p>
        </p:txBody>
      </p:sp>
      <p:sp>
        <p:nvSpPr>
          <p:cNvPr id="47107" name="Rectangle 3"/>
          <p:cNvSpPr>
            <a:spLocks noGrp="1" noChangeArrowheads="1"/>
          </p:cNvSpPr>
          <p:nvPr>
            <p:ph type="body" idx="1"/>
          </p:nvPr>
        </p:nvSpPr>
        <p:spPr>
          <a:xfrm>
            <a:off x="863600" y="1816100"/>
            <a:ext cx="7366000" cy="1700213"/>
          </a:xfrm>
        </p:spPr>
        <p:txBody>
          <a:bodyPr/>
          <a:lstStyle/>
          <a:p>
            <a:pPr eaLnBrk="1" hangingPunct="1"/>
            <a:r>
              <a:rPr lang="zh-CN" altLang="en-US">
                <a:latin typeface="Times New Roman" panose="02020603050405020304" pitchFamily="18" charset="0"/>
                <a:ea typeface="方正楷体简体" pitchFamily="2" charset="-122"/>
              </a:rPr>
              <a:t>运算符和表达式是一种程序语言的基础。运算符的作用是操作变量或表达式。</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中的运算符包括赋值运算符、算术运算符、逻辑运算符、关系运算符、位运算符、逗号运算符、条件运算符等。本节将介绍这些运算符及其所组成的表达式。</a:t>
            </a:r>
          </a:p>
        </p:txBody>
      </p:sp>
    </p:spTree>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hangingPunct="1"/>
            <a:r>
              <a:rPr lang="en-US" altLang="zh-CN">
                <a:ea typeface="黑体" panose="02010609060101010101" pitchFamily="49" charset="-122"/>
              </a:rPr>
              <a:t>14.4.2 CSocket</a:t>
            </a:r>
            <a:r>
              <a:rPr lang="zh-CN" altLang="en-US">
                <a:ea typeface="黑体" panose="02010609060101010101" pitchFamily="49" charset="-122"/>
              </a:rPr>
              <a:t>非阻塞模式</a:t>
            </a:r>
            <a:r>
              <a:rPr lang="en-US" altLang="zh-CN">
                <a:ea typeface="黑体" panose="02010609060101010101" pitchFamily="49" charset="-122"/>
              </a:rPr>
              <a:t>——</a:t>
            </a:r>
            <a:r>
              <a:rPr lang="zh-CN" altLang="en-US">
                <a:ea typeface="黑体" panose="02010609060101010101" pitchFamily="49" charset="-122"/>
              </a:rPr>
              <a:t>事件处理</a:t>
            </a:r>
          </a:p>
        </p:txBody>
      </p:sp>
      <p:sp>
        <p:nvSpPr>
          <p:cNvPr id="452611" name="Rectangle 3"/>
          <p:cNvSpPr>
            <a:spLocks noGrp="1" noChangeArrowheads="1"/>
          </p:cNvSpPr>
          <p:nvPr>
            <p:ph type="body" idx="1"/>
          </p:nvPr>
        </p:nvSpPr>
        <p:spPr/>
        <p:txBody>
          <a:bodyPr/>
          <a:lstStyle/>
          <a:p>
            <a:pPr eaLnBrk="1" hangingPunct="1"/>
            <a:r>
              <a:rPr lang="zh-CN" altLang="en-US"/>
              <a:t>各事件及其对应的响应函数如下表所示。</a:t>
            </a:r>
          </a:p>
        </p:txBody>
      </p:sp>
      <p:pic>
        <p:nvPicPr>
          <p:cNvPr id="452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349500"/>
            <a:ext cx="6264275"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pPr eaLnBrk="1" hangingPunct="1"/>
            <a:r>
              <a:rPr lang="en-US" altLang="zh-CN">
                <a:ea typeface="黑体" panose="02010609060101010101" pitchFamily="49" charset="-122"/>
              </a:rPr>
              <a:t>14.4.2 CSocket</a:t>
            </a:r>
            <a:r>
              <a:rPr lang="zh-CN" altLang="en-US">
                <a:ea typeface="黑体" panose="02010609060101010101" pitchFamily="49" charset="-122"/>
              </a:rPr>
              <a:t>非阻塞模式</a:t>
            </a:r>
            <a:r>
              <a:rPr lang="en-US" altLang="zh-CN">
                <a:ea typeface="黑体" panose="02010609060101010101" pitchFamily="49" charset="-122"/>
              </a:rPr>
              <a:t>——</a:t>
            </a:r>
            <a:r>
              <a:rPr lang="zh-CN" altLang="en-US">
                <a:ea typeface="黑体" panose="02010609060101010101" pitchFamily="49" charset="-122"/>
              </a:rPr>
              <a:t>事件处理</a:t>
            </a:r>
          </a:p>
        </p:txBody>
      </p:sp>
      <p:sp>
        <p:nvSpPr>
          <p:cNvPr id="453635" name="Rectangle 3"/>
          <p:cNvSpPr>
            <a:spLocks noGrp="1" noChangeArrowheads="1"/>
          </p:cNvSpPr>
          <p:nvPr>
            <p:ph type="body" idx="1"/>
          </p:nvPr>
        </p:nvSpPr>
        <p:spPr/>
        <p:txBody>
          <a:bodyPr/>
          <a:lstStyle/>
          <a:p>
            <a:pPr eaLnBrk="1" hangingPunct="1">
              <a:spcBef>
                <a:spcPts val="1200"/>
              </a:spcBef>
              <a:spcAft>
                <a:spcPts val="1200"/>
              </a:spcAft>
            </a:pPr>
            <a:r>
              <a:rPr lang="zh-CN" altLang="en-US"/>
              <a:t>这样，用户就可以从</a:t>
            </a:r>
            <a:r>
              <a:rPr lang="en-US" altLang="zh-CN"/>
              <a:t>CSocket</a:t>
            </a:r>
            <a:r>
              <a:rPr lang="zh-CN" altLang="en-US"/>
              <a:t>类（或者</a:t>
            </a:r>
            <a:r>
              <a:rPr lang="en-US" altLang="zh-CN"/>
              <a:t>CAsyncSocket</a:t>
            </a:r>
            <a:r>
              <a:rPr lang="zh-CN" altLang="en-US"/>
              <a:t>）派生一个新类，通过重载这些</a:t>
            </a:r>
            <a:r>
              <a:rPr lang="en-US" altLang="zh-CN"/>
              <a:t>Socket</a:t>
            </a:r>
            <a:r>
              <a:rPr lang="zh-CN" altLang="en-US"/>
              <a:t>事件的响应函数，实现非阻塞模式的面向连接通信。简单来讲，如前面介绍的面向连接的服务器端的例程，采用的是</a:t>
            </a:r>
            <a:r>
              <a:rPr lang="en-US" altLang="zh-CN"/>
              <a:t>CSocket</a:t>
            </a:r>
            <a:r>
              <a:rPr lang="zh-CN" altLang="en-US"/>
              <a:t>的阻塞模式，其启动按钮响应函数如下：</a:t>
            </a:r>
          </a:p>
          <a:p>
            <a:pPr eaLnBrk="1" hangingPunct="1"/>
            <a:endParaRPr lang="en-US" altLang="zh-CN"/>
          </a:p>
        </p:txBody>
      </p:sp>
      <p:pic>
        <p:nvPicPr>
          <p:cNvPr id="453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924175"/>
            <a:ext cx="6335712"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eaLnBrk="1" hangingPunct="1"/>
            <a:r>
              <a:rPr lang="en-US" altLang="zh-CN">
                <a:ea typeface="黑体" panose="02010609060101010101" pitchFamily="49" charset="-122"/>
              </a:rPr>
              <a:t>14.4.2 CSocket</a:t>
            </a:r>
            <a:r>
              <a:rPr lang="zh-CN" altLang="en-US">
                <a:ea typeface="黑体" panose="02010609060101010101" pitchFamily="49" charset="-122"/>
              </a:rPr>
              <a:t>非阻塞模式</a:t>
            </a:r>
            <a:r>
              <a:rPr lang="en-US" altLang="zh-CN">
                <a:ea typeface="黑体" panose="02010609060101010101" pitchFamily="49" charset="-122"/>
              </a:rPr>
              <a:t>——</a:t>
            </a:r>
            <a:r>
              <a:rPr lang="zh-CN" altLang="en-US">
                <a:ea typeface="黑体" panose="02010609060101010101" pitchFamily="49" charset="-122"/>
              </a:rPr>
              <a:t>事件处理</a:t>
            </a:r>
          </a:p>
        </p:txBody>
      </p:sp>
      <p:sp>
        <p:nvSpPr>
          <p:cNvPr id="454659" name="Rectangle 3"/>
          <p:cNvSpPr>
            <a:spLocks noGrp="1" noChangeArrowheads="1"/>
          </p:cNvSpPr>
          <p:nvPr>
            <p:ph type="body" idx="1"/>
          </p:nvPr>
        </p:nvSpPr>
        <p:spPr/>
        <p:txBody>
          <a:bodyPr/>
          <a:lstStyle/>
          <a:p>
            <a:pPr eaLnBrk="1" hangingPunct="1">
              <a:spcBef>
                <a:spcPts val="1200"/>
              </a:spcBef>
              <a:spcAft>
                <a:spcPts val="1200"/>
              </a:spcAft>
            </a:pPr>
            <a:r>
              <a:rPr lang="en-US" altLang="zh-CN"/>
              <a:t>Accept</a:t>
            </a:r>
            <a:r>
              <a:rPr lang="zh-CN" altLang="en-US"/>
              <a:t>函数阻塞了主线程，等待用户的连接。而如果这里采用</a:t>
            </a:r>
            <a:r>
              <a:rPr lang="en-US" altLang="zh-CN"/>
              <a:t>Socket</a:t>
            </a:r>
            <a:r>
              <a:rPr lang="zh-CN" altLang="en-US"/>
              <a:t>事件机制，便可以实现非阻塞方式。简单来说，就是从</a:t>
            </a:r>
            <a:r>
              <a:rPr lang="en-US" altLang="zh-CN"/>
              <a:t>CSocket</a:t>
            </a:r>
            <a:r>
              <a:rPr lang="zh-CN" altLang="en-US"/>
              <a:t>类派生新的监听</a:t>
            </a:r>
            <a:r>
              <a:rPr lang="en-US" altLang="zh-CN"/>
              <a:t>Socket</a:t>
            </a:r>
            <a:r>
              <a:rPr lang="zh-CN" altLang="en-US"/>
              <a:t>类</a:t>
            </a:r>
            <a:r>
              <a:rPr lang="en-US" altLang="zh-CN"/>
              <a:t>CListenSocket</a:t>
            </a:r>
            <a:r>
              <a:rPr lang="zh-CN" altLang="en-US"/>
              <a:t>，在其中重载</a:t>
            </a:r>
            <a:r>
              <a:rPr lang="en-US" altLang="zh-CN"/>
              <a:t>OnAccept</a:t>
            </a:r>
            <a:r>
              <a:rPr lang="zh-CN" altLang="en-US"/>
              <a:t>函数，在</a:t>
            </a:r>
            <a:r>
              <a:rPr lang="en-US" altLang="zh-CN"/>
              <a:t>OnAccept</a:t>
            </a:r>
            <a:r>
              <a:rPr lang="zh-CN" altLang="en-US"/>
              <a:t>函数中实现创建客户套接字与客户端进行通信。此时，启动按钮响应函数可表示如下：</a:t>
            </a:r>
          </a:p>
          <a:p>
            <a:pPr eaLnBrk="1" hangingPunct="1"/>
            <a:endParaRPr lang="en-US" altLang="zh-CN"/>
          </a:p>
        </p:txBody>
      </p:sp>
      <p:pic>
        <p:nvPicPr>
          <p:cNvPr id="454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213100"/>
            <a:ext cx="6408737"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3.3.1  </a:t>
            </a:r>
            <a:r>
              <a:rPr lang="zh-CN" altLang="en-US">
                <a:latin typeface="方正大标宋简体" pitchFamily="2" charset="-122"/>
                <a:ea typeface="方正大标宋简体" pitchFamily="2" charset="-122"/>
              </a:rPr>
              <a:t>表达式</a:t>
            </a:r>
          </a:p>
        </p:txBody>
      </p:sp>
      <p:sp>
        <p:nvSpPr>
          <p:cNvPr id="48131" name="Rectangle 3"/>
          <p:cNvSpPr>
            <a:spLocks noGrp="1" noChangeArrowheads="1"/>
          </p:cNvSpPr>
          <p:nvPr>
            <p:ph type="body" idx="1"/>
          </p:nvPr>
        </p:nvSpPr>
        <p:spPr>
          <a:xfrm>
            <a:off x="457200" y="1600200"/>
            <a:ext cx="8229600" cy="3203575"/>
          </a:xfrm>
        </p:spPr>
        <p:txBody>
          <a:bodyPr/>
          <a:lstStyle/>
          <a:p>
            <a:pPr eaLnBrk="1" hangingPunct="1"/>
            <a:r>
              <a:rPr lang="zh-CN" altLang="en-US">
                <a:latin typeface="Times New Roman" panose="02020603050405020304" pitchFamily="18" charset="0"/>
                <a:ea typeface="方正楷体简体" pitchFamily="2" charset="-122"/>
              </a:rPr>
              <a:t>表达式是</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程序中不可缺少的一部分。表达式是由运算符、操作数（变量、常量或函数等）和标点符号，按照一定规则组成的一个有意义的语句。例如：</a:t>
            </a:r>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708275"/>
            <a:ext cx="561657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3.3.2  </a:t>
            </a:r>
            <a:r>
              <a:rPr lang="zh-CN" altLang="en-US">
                <a:latin typeface="方正大标宋简体" pitchFamily="2" charset="-122"/>
                <a:ea typeface="方正大标宋简体" pitchFamily="2" charset="-122"/>
              </a:rPr>
              <a:t>运算符</a:t>
            </a:r>
          </a:p>
        </p:txBody>
      </p:sp>
      <p:sp>
        <p:nvSpPr>
          <p:cNvPr id="49155" name="Rectangle 4"/>
          <p:cNvSpPr>
            <a:spLocks noChangeArrowheads="1"/>
          </p:cNvSpPr>
          <p:nvPr/>
        </p:nvSpPr>
        <p:spPr bwMode="auto">
          <a:xfrm>
            <a:off x="900113" y="1514475"/>
            <a:ext cx="7272337"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sz="3200" b="1">
                <a:solidFill>
                  <a:schemeClr val="tx1"/>
                </a:solidFill>
                <a:latin typeface="宋体" panose="02010600030101010101" pitchFamily="2" charset="-122"/>
                <a:ea typeface="宋体" panose="02010600030101010101" pitchFamily="2" charset="-122"/>
              </a:defRPr>
            </a:lvl1pPr>
            <a:lvl2pPr marL="742950" indent="-285750" defTabSz="228600">
              <a:defRPr sz="3200" b="1">
                <a:solidFill>
                  <a:schemeClr val="tx1"/>
                </a:solidFill>
                <a:latin typeface="宋体" panose="02010600030101010101" pitchFamily="2" charset="-122"/>
                <a:ea typeface="宋体" panose="02010600030101010101" pitchFamily="2" charset="-122"/>
              </a:defRPr>
            </a:lvl2pPr>
            <a:lvl3pPr marL="1143000" indent="-228600" defTabSz="228600">
              <a:defRPr sz="3200" b="1">
                <a:solidFill>
                  <a:schemeClr val="tx1"/>
                </a:solidFill>
                <a:latin typeface="宋体" panose="02010600030101010101" pitchFamily="2" charset="-122"/>
                <a:ea typeface="宋体" panose="02010600030101010101" pitchFamily="2" charset="-122"/>
              </a:defRPr>
            </a:lvl3pPr>
            <a:lvl4pPr marL="1600200" indent="-228600" defTabSz="228600">
              <a:defRPr sz="3200" b="1">
                <a:solidFill>
                  <a:schemeClr val="tx1"/>
                </a:solidFill>
                <a:latin typeface="宋体" panose="02010600030101010101" pitchFamily="2" charset="-122"/>
                <a:ea typeface="宋体" panose="02010600030101010101" pitchFamily="2" charset="-122"/>
              </a:defRPr>
            </a:lvl4pPr>
            <a:lvl5pPr marL="2057400" indent="-228600" defTabSz="228600">
              <a:defRPr sz="3200" b="1">
                <a:solidFill>
                  <a:schemeClr val="tx1"/>
                </a:solidFill>
                <a:latin typeface="宋体" panose="02010600030101010101" pitchFamily="2" charset="-122"/>
                <a:ea typeface="宋体" panose="02010600030101010101" pitchFamily="2" charset="-122"/>
              </a:defRPr>
            </a:lvl5pPr>
            <a:lvl6pPr marL="25146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lgn="l"/>
            <a:r>
              <a:rPr lang="en-US" altLang="zh-CN" sz="2000" b="0"/>
              <a:t>C++</a:t>
            </a:r>
            <a:r>
              <a:rPr lang="zh-CN" altLang="en-US" sz="2000" b="0"/>
              <a:t>中的运算符就是一种符号，该符号可以用于处理数据。平时有数学计算中所使用的“</a:t>
            </a:r>
            <a:r>
              <a:rPr lang="en-US" altLang="zh-CN" sz="2000" b="0"/>
              <a:t>+”</a:t>
            </a:r>
            <a:r>
              <a:rPr lang="zh-CN" altLang="en-US" sz="2000" b="0"/>
              <a:t>、“</a:t>
            </a:r>
            <a:r>
              <a:rPr lang="en-US" altLang="zh-CN" sz="2000" b="0"/>
              <a:t>-”</a:t>
            </a:r>
            <a:r>
              <a:rPr lang="zh-CN" altLang="en-US" sz="2000" b="0"/>
              <a:t>、“</a:t>
            </a:r>
            <a:r>
              <a:rPr lang="en-US" altLang="zh-CN" sz="2000" b="0"/>
              <a:t>×”</a:t>
            </a:r>
            <a:r>
              <a:rPr lang="zh-CN" altLang="en-US" sz="2000" b="0"/>
              <a:t>、“</a:t>
            </a:r>
            <a:r>
              <a:rPr lang="en-US" altLang="zh-CN" sz="2000" b="0"/>
              <a:t>÷”</a:t>
            </a:r>
            <a:r>
              <a:rPr lang="zh-CN" altLang="en-US" sz="2000" b="0"/>
              <a:t>都属于运算符。只是这些运算符在</a:t>
            </a:r>
            <a:r>
              <a:rPr lang="en-US" altLang="zh-CN" sz="2000" b="0"/>
              <a:t>C++</a:t>
            </a:r>
            <a:r>
              <a:rPr lang="zh-CN" altLang="en-US" sz="2000" b="0"/>
              <a:t>中的表现形式可能与日常生活中有所不同。下面将对</a:t>
            </a:r>
            <a:r>
              <a:rPr lang="en-US" altLang="zh-CN" sz="2000" b="0"/>
              <a:t>C++</a:t>
            </a:r>
            <a:r>
              <a:rPr lang="zh-CN" altLang="en-US" sz="2000" b="0"/>
              <a:t>中的运算符作具体介绍。</a:t>
            </a:r>
          </a:p>
          <a:p>
            <a:pPr algn="l"/>
            <a:r>
              <a:rPr lang="en-US" altLang="zh-CN" sz="2000" b="0"/>
              <a:t>1</a:t>
            </a:r>
            <a:r>
              <a:rPr lang="zh-CN" altLang="en-US" sz="2000" b="0"/>
              <a:t>．赋值运算符</a:t>
            </a:r>
          </a:p>
          <a:p>
            <a:pPr algn="l"/>
            <a:r>
              <a:rPr lang="zh-CN" altLang="en-US" sz="2000" b="0"/>
              <a:t>赋值运算符是用于为变量或常量指定数值的运算体符。其操作符号为“＝”，示例代码如下：</a:t>
            </a:r>
          </a:p>
          <a:p>
            <a:pPr algn="l"/>
            <a:endParaRPr lang="zh-CN" altLang="en-US" sz="2000" b="0"/>
          </a:p>
          <a:p>
            <a:pPr algn="l"/>
            <a:r>
              <a:rPr lang="zh-CN" altLang="en-US" sz="2000" b="0"/>
              <a:t>上述表达式的意义是，把</a:t>
            </a:r>
            <a:r>
              <a:rPr lang="en-US" altLang="zh-CN" sz="2000" b="0"/>
              <a:t>b</a:t>
            </a:r>
            <a:r>
              <a:rPr lang="zh-CN" altLang="en-US" sz="2000" b="0"/>
              <a:t>的值赋值给</a:t>
            </a:r>
            <a:r>
              <a:rPr lang="en-US" altLang="zh-CN" sz="2000" b="0"/>
              <a:t>a</a:t>
            </a:r>
            <a:r>
              <a:rPr lang="zh-CN" altLang="en-US" sz="2000" b="0"/>
              <a:t>。其中，</a:t>
            </a:r>
            <a:r>
              <a:rPr lang="en-US" altLang="zh-CN" sz="2000" b="0"/>
              <a:t>b</a:t>
            </a:r>
            <a:r>
              <a:rPr lang="zh-CN" altLang="en-US" sz="2000" b="0"/>
              <a:t>可以是一个单纯的变量，也可以是一个表达式。</a:t>
            </a:r>
          </a:p>
        </p:txBody>
      </p:sp>
      <p:pic>
        <p:nvPicPr>
          <p:cNvPr id="491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856038"/>
            <a:ext cx="49688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3.3.2  </a:t>
            </a:r>
            <a:r>
              <a:rPr lang="zh-CN" altLang="en-US">
                <a:latin typeface="方正大标宋简体" pitchFamily="2" charset="-122"/>
                <a:ea typeface="方正大标宋简体" pitchFamily="2" charset="-122"/>
              </a:rPr>
              <a:t>运算符</a:t>
            </a:r>
          </a:p>
        </p:txBody>
      </p:sp>
      <p:sp>
        <p:nvSpPr>
          <p:cNvPr id="50179"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．算术运算符</a:t>
            </a:r>
          </a:p>
          <a:p>
            <a:pPr eaLnBrk="1" hangingPunct="1"/>
            <a:r>
              <a:rPr lang="zh-CN" altLang="en-US">
                <a:latin typeface="Times New Roman" panose="02020603050405020304" pitchFamily="18" charset="0"/>
                <a:ea typeface="方正楷体简体" pitchFamily="2" charset="-122"/>
              </a:rPr>
              <a:t>算术运算符是用于进行数学运算的运算符。例如，加、减、乘、除等就是算术运算符。操作完成后，返回一个数字型的值。算术运算符包括加法运算符（</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）、减法运算符（</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）、乘法运算符（*）、除法运算符（</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）、模运算符（％）。</a:t>
            </a:r>
          </a:p>
          <a:p>
            <a:pPr eaLnBrk="1" hangingPunct="1"/>
            <a:r>
              <a:rPr lang="zh-CN" altLang="en-US">
                <a:latin typeface="Times New Roman" panose="02020603050405020304" pitchFamily="18" charset="0"/>
                <a:ea typeface="方正楷体简体" pitchFamily="2" charset="-122"/>
              </a:rPr>
              <a:t>上述算术运算符都是二元运算符，该运算符两端的数据必须是数字。</a:t>
            </a:r>
            <a:endParaRPr lang="zh-CN" altLang="en-US">
              <a:solidFill>
                <a:srgbClr val="FF0000"/>
              </a:solidFill>
              <a:latin typeface="Times New Roman" panose="02020603050405020304" pitchFamily="18" charset="0"/>
              <a:ea typeface="方正楷体简体" pitchFamily="2" charset="-122"/>
            </a:endParaRPr>
          </a:p>
          <a:p>
            <a:pPr eaLnBrk="1" hangingPunct="1"/>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3.3.2  </a:t>
            </a:r>
            <a:r>
              <a:rPr lang="zh-CN" altLang="en-US">
                <a:latin typeface="方正大标宋简体" pitchFamily="2" charset="-122"/>
                <a:ea typeface="方正大标宋简体" pitchFamily="2" charset="-122"/>
              </a:rPr>
              <a:t>运算符</a:t>
            </a:r>
          </a:p>
        </p:txBody>
      </p:sp>
      <p:sp>
        <p:nvSpPr>
          <p:cNvPr id="51203" name="Rectangle 3"/>
          <p:cNvSpPr>
            <a:spLocks noGrp="1" noChangeArrowheads="1"/>
          </p:cNvSpPr>
          <p:nvPr>
            <p:ph type="body" idx="1"/>
          </p:nvPr>
        </p:nvSpPr>
        <p:spPr/>
        <p:txBody>
          <a:bodyPr/>
          <a:lstStyle/>
          <a:p>
            <a:pPr eaLnBrk="1" hangingPunct="1"/>
            <a:r>
              <a:rPr lang="en-US" altLang="zh-CN" sz="1800">
                <a:latin typeface="Times New Roman" panose="02020603050405020304" pitchFamily="18" charset="0"/>
                <a:ea typeface="方正楷体简体" pitchFamily="2" charset="-122"/>
              </a:rPr>
              <a:t>3</a:t>
            </a:r>
            <a:r>
              <a:rPr lang="zh-CN" altLang="en-US" sz="1800">
                <a:latin typeface="Times New Roman" panose="02020603050405020304" pitchFamily="18" charset="0"/>
                <a:ea typeface="方正楷体简体" pitchFamily="2" charset="-122"/>
              </a:rPr>
              <a:t>．逻辑运算符</a:t>
            </a:r>
          </a:p>
          <a:p>
            <a:pPr eaLnBrk="1" hangingPunct="1"/>
            <a:r>
              <a:rPr lang="zh-CN" altLang="en-US" sz="1800">
                <a:latin typeface="Times New Roman" panose="02020603050405020304" pitchFamily="18" charset="0"/>
                <a:ea typeface="方正楷体简体" pitchFamily="2" charset="-122"/>
              </a:rPr>
              <a:t>逻辑运算符，即用于处理逻辑值的运算符。逻辑运算符通常用在条件判断语句或循环语句中，如</a:t>
            </a:r>
            <a:r>
              <a:rPr lang="en-US" altLang="zh-CN" sz="1800">
                <a:latin typeface="Times New Roman" panose="02020603050405020304" pitchFamily="18" charset="0"/>
                <a:ea typeface="方正楷体简体" pitchFamily="2" charset="-122"/>
              </a:rPr>
              <a:t>if</a:t>
            </a:r>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while</a:t>
            </a:r>
            <a:r>
              <a:rPr lang="zh-CN" altLang="en-US" sz="1800">
                <a:latin typeface="Times New Roman" panose="02020603050405020304" pitchFamily="18" charset="0"/>
                <a:ea typeface="方正楷体简体" pitchFamily="2" charset="-122"/>
              </a:rPr>
              <a:t>语句等。</a:t>
            </a:r>
            <a:r>
              <a:rPr lang="en-US" altLang="zh-CN" sz="1800">
                <a:latin typeface="Times New Roman" panose="02020603050405020304" pitchFamily="18" charset="0"/>
                <a:ea typeface="方正楷体简体" pitchFamily="2" charset="-122"/>
              </a:rPr>
              <a:t>C++</a:t>
            </a:r>
            <a:r>
              <a:rPr lang="zh-CN" altLang="en-US" sz="1800">
                <a:latin typeface="Times New Roman" panose="02020603050405020304" pitchFamily="18" charset="0"/>
                <a:ea typeface="方正楷体简体" pitchFamily="2" charset="-122"/>
              </a:rPr>
              <a:t>中的逻辑运算符包括逻辑与运算符（</a:t>
            </a:r>
            <a:r>
              <a:rPr lang="en-US" altLang="zh-CN" sz="1800">
                <a:latin typeface="Times New Roman" panose="02020603050405020304" pitchFamily="18" charset="0"/>
                <a:ea typeface="方正楷体简体" pitchFamily="2" charset="-122"/>
              </a:rPr>
              <a:t>&amp;&amp;</a:t>
            </a:r>
            <a:r>
              <a:rPr lang="zh-CN" altLang="en-US" sz="1800">
                <a:latin typeface="Times New Roman" panose="02020603050405020304" pitchFamily="18" charset="0"/>
                <a:ea typeface="方正楷体简体" pitchFamily="2" charset="-122"/>
              </a:rPr>
              <a:t>）、逻辑或运算符（</a:t>
            </a:r>
            <a:r>
              <a:rPr lang="en-US" altLang="zh-CN" sz="1800">
                <a:latin typeface="Times New Roman" panose="02020603050405020304" pitchFamily="18" charset="0"/>
                <a:ea typeface="方正楷体简体" pitchFamily="2" charset="-122"/>
              </a:rPr>
              <a:t>||</a:t>
            </a:r>
            <a:r>
              <a:rPr lang="zh-CN" altLang="en-US" sz="1800">
                <a:latin typeface="Times New Roman" panose="02020603050405020304" pitchFamily="18" charset="0"/>
                <a:ea typeface="方正楷体简体" pitchFamily="2" charset="-122"/>
              </a:rPr>
              <a:t>）、逻辑非运算符（</a:t>
            </a:r>
            <a:r>
              <a:rPr lang="en-US" altLang="zh-CN" sz="1800">
                <a:latin typeface="Times New Roman" panose="02020603050405020304" pitchFamily="18" charset="0"/>
                <a:ea typeface="方正楷体简体" pitchFamily="2" charset="-122"/>
              </a:rPr>
              <a:t>!</a:t>
            </a:r>
            <a:r>
              <a:rPr lang="zh-CN" altLang="en-US" sz="1800">
                <a:latin typeface="Times New Roman" panose="02020603050405020304" pitchFamily="18" charset="0"/>
                <a:ea typeface="方正楷体简体" pitchFamily="2" charset="-122"/>
              </a:rPr>
              <a:t>）。由逻辑运算符构成的表达式，称为逻辑表达式。逻辑表达式的返回值为逻辑值（</a:t>
            </a:r>
            <a:r>
              <a:rPr lang="en-US" altLang="zh-CN" sz="1800">
                <a:latin typeface="Times New Roman" panose="02020603050405020304" pitchFamily="18" charset="0"/>
                <a:ea typeface="方正楷体简体" pitchFamily="2" charset="-122"/>
              </a:rPr>
              <a:t>true</a:t>
            </a:r>
            <a:r>
              <a:rPr lang="zh-CN" altLang="en-US" sz="1800">
                <a:latin typeface="Times New Roman" panose="02020603050405020304" pitchFamily="18" charset="0"/>
                <a:ea typeface="方正楷体简体" pitchFamily="2" charset="-122"/>
              </a:rPr>
              <a:t>或</a:t>
            </a:r>
            <a:r>
              <a:rPr lang="en-US" altLang="zh-CN" sz="1800">
                <a:latin typeface="Times New Roman" panose="02020603050405020304" pitchFamily="18" charset="0"/>
                <a:ea typeface="方正楷体简体" pitchFamily="2" charset="-122"/>
              </a:rPr>
              <a:t>false</a:t>
            </a:r>
            <a:r>
              <a:rPr lang="zh-CN" altLang="en-US" sz="1800">
                <a:latin typeface="Times New Roman" panose="02020603050405020304" pitchFamily="18" charset="0"/>
                <a:ea typeface="方正楷体简体" pitchFamily="2" charset="-122"/>
              </a:rPr>
              <a:t>），一般情况下，</a:t>
            </a:r>
            <a:r>
              <a:rPr lang="en-US" altLang="zh-CN" sz="1800">
                <a:latin typeface="Times New Roman" panose="02020603050405020304" pitchFamily="18" charset="0"/>
                <a:ea typeface="方正楷体简体" pitchFamily="2" charset="-122"/>
              </a:rPr>
              <a:t>1</a:t>
            </a:r>
            <a:r>
              <a:rPr lang="zh-CN" altLang="en-US" sz="1800">
                <a:latin typeface="Times New Roman" panose="02020603050405020304" pitchFamily="18" charset="0"/>
                <a:ea typeface="方正楷体简体" pitchFamily="2" charset="-122"/>
              </a:rPr>
              <a:t>代表</a:t>
            </a:r>
            <a:r>
              <a:rPr lang="en-US" altLang="zh-CN" sz="1800">
                <a:latin typeface="Times New Roman" panose="02020603050405020304" pitchFamily="18" charset="0"/>
                <a:ea typeface="方正楷体简体" pitchFamily="2" charset="-122"/>
              </a:rPr>
              <a:t>true</a:t>
            </a:r>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0</a:t>
            </a:r>
            <a:r>
              <a:rPr lang="zh-CN" altLang="en-US" sz="1800">
                <a:latin typeface="Times New Roman" panose="02020603050405020304" pitchFamily="18" charset="0"/>
                <a:ea typeface="方正楷体简体" pitchFamily="2" charset="-122"/>
              </a:rPr>
              <a:t>代表</a:t>
            </a:r>
            <a:r>
              <a:rPr lang="en-US" altLang="zh-CN" sz="1800">
                <a:latin typeface="Times New Roman" panose="02020603050405020304" pitchFamily="18" charset="0"/>
                <a:ea typeface="方正楷体简体" pitchFamily="2" charset="-122"/>
              </a:rPr>
              <a:t>false</a:t>
            </a:r>
            <a:r>
              <a:rPr lang="zh-CN" altLang="en-US" sz="1800">
                <a:latin typeface="Times New Roman" panose="02020603050405020304" pitchFamily="18" charset="0"/>
                <a:ea typeface="方正楷体简体" pitchFamily="2" charset="-122"/>
              </a:rPr>
              <a:t>。</a:t>
            </a:r>
          </a:p>
          <a:p>
            <a:pPr eaLnBrk="1" hangingPunct="1"/>
            <a:r>
              <a:rPr lang="zh-CN" altLang="en-US" sz="1800">
                <a:latin typeface="Times New Roman" panose="02020603050405020304" pitchFamily="18" charset="0"/>
                <a:ea typeface="方正楷体简体" pitchFamily="2" charset="-122"/>
              </a:rPr>
              <a:t>逻辑与运算符可以进行与操作，其操作方法为：如果逻辑与运算符前的数为</a:t>
            </a:r>
            <a:r>
              <a:rPr lang="en-US" altLang="zh-CN" sz="1800">
                <a:latin typeface="Times New Roman" panose="02020603050405020304" pitchFamily="18" charset="0"/>
                <a:ea typeface="方正楷体简体" pitchFamily="2" charset="-122"/>
              </a:rPr>
              <a:t>false</a:t>
            </a:r>
            <a:r>
              <a:rPr lang="zh-CN" altLang="en-US" sz="1800">
                <a:latin typeface="Times New Roman" panose="02020603050405020304" pitchFamily="18" charset="0"/>
                <a:ea typeface="方正楷体简体" pitchFamily="2" charset="-122"/>
              </a:rPr>
              <a:t>（或是可以得出</a:t>
            </a:r>
            <a:r>
              <a:rPr lang="en-US" altLang="zh-CN" sz="1800">
                <a:latin typeface="Times New Roman" panose="02020603050405020304" pitchFamily="18" charset="0"/>
                <a:ea typeface="方正楷体简体" pitchFamily="2" charset="-122"/>
              </a:rPr>
              <a:t>false</a:t>
            </a:r>
            <a:r>
              <a:rPr lang="zh-CN" altLang="en-US" sz="1800">
                <a:latin typeface="Times New Roman" panose="02020603050405020304" pitchFamily="18" charset="0"/>
                <a:ea typeface="方正楷体简体" pitchFamily="2" charset="-122"/>
              </a:rPr>
              <a:t>的逻辑表达式），则返回</a:t>
            </a:r>
            <a:r>
              <a:rPr lang="en-US" altLang="zh-CN" sz="1800">
                <a:latin typeface="Times New Roman" panose="02020603050405020304" pitchFamily="18" charset="0"/>
                <a:ea typeface="方正楷体简体" pitchFamily="2" charset="-122"/>
              </a:rPr>
              <a:t>false</a:t>
            </a:r>
            <a:r>
              <a:rPr lang="zh-CN" altLang="en-US" sz="1800">
                <a:latin typeface="Times New Roman" panose="02020603050405020304" pitchFamily="18" charset="0"/>
                <a:ea typeface="方正楷体简体" pitchFamily="2" charset="-122"/>
              </a:rPr>
              <a:t>，否则返回</a:t>
            </a:r>
            <a:r>
              <a:rPr lang="en-US" altLang="zh-CN" sz="1800">
                <a:latin typeface="Times New Roman" panose="02020603050405020304" pitchFamily="18" charset="0"/>
                <a:ea typeface="方正楷体简体" pitchFamily="2" charset="-122"/>
              </a:rPr>
              <a:t>true</a:t>
            </a:r>
            <a:r>
              <a:rPr lang="zh-CN" altLang="en-US" sz="1800">
                <a:latin typeface="Times New Roman" panose="02020603050405020304" pitchFamily="18" charset="0"/>
                <a:ea typeface="方正楷体简体" pitchFamily="2" charset="-122"/>
              </a:rPr>
              <a:t>；当逻辑与运算符前后两个数都为</a:t>
            </a:r>
            <a:r>
              <a:rPr lang="en-US" altLang="zh-CN" sz="1800">
                <a:latin typeface="Times New Roman" panose="02020603050405020304" pitchFamily="18" charset="0"/>
                <a:ea typeface="方正楷体简体" pitchFamily="2" charset="-122"/>
              </a:rPr>
              <a:t>true</a:t>
            </a:r>
            <a:r>
              <a:rPr lang="zh-CN" altLang="en-US" sz="1800">
                <a:latin typeface="Times New Roman" panose="02020603050405020304" pitchFamily="18" charset="0"/>
                <a:ea typeface="方正楷体简体" pitchFamily="2" charset="-122"/>
              </a:rPr>
              <a:t>时，才返回</a:t>
            </a:r>
            <a:r>
              <a:rPr lang="en-US" altLang="zh-CN" sz="1800">
                <a:latin typeface="Times New Roman" panose="02020603050405020304" pitchFamily="18" charset="0"/>
                <a:ea typeface="方正楷体简体" pitchFamily="2" charset="-122"/>
              </a:rPr>
              <a:t>true</a:t>
            </a:r>
            <a:r>
              <a:rPr lang="zh-CN" altLang="en-US" sz="1800">
                <a:latin typeface="Times New Roman" panose="02020603050405020304" pitchFamily="18" charset="0"/>
                <a:ea typeface="方正楷体简体" pitchFamily="2" charset="-122"/>
              </a:rPr>
              <a:t>。</a:t>
            </a:r>
          </a:p>
          <a:p>
            <a:pPr eaLnBrk="1" hangingPunct="1"/>
            <a:r>
              <a:rPr lang="zh-CN" altLang="en-US" sz="1800">
                <a:latin typeface="Times New Roman" panose="02020603050405020304" pitchFamily="18" charset="0"/>
                <a:ea typeface="方正楷体简体" pitchFamily="2" charset="-122"/>
              </a:rPr>
              <a:t>逻辑或运算符可以进行或操作，其操作方法为：只要逻辑或运算符前后的数据中有一个为</a:t>
            </a:r>
            <a:r>
              <a:rPr lang="en-US" altLang="zh-CN" sz="1800">
                <a:latin typeface="Times New Roman" panose="02020603050405020304" pitchFamily="18" charset="0"/>
                <a:ea typeface="方正楷体简体" pitchFamily="2" charset="-122"/>
              </a:rPr>
              <a:t>true</a:t>
            </a:r>
            <a:r>
              <a:rPr lang="zh-CN" altLang="en-US" sz="1800">
                <a:latin typeface="Times New Roman" panose="02020603050405020304" pitchFamily="18" charset="0"/>
                <a:ea typeface="方正楷体简体" pitchFamily="2" charset="-122"/>
              </a:rPr>
              <a:t>（或是可以得出</a:t>
            </a:r>
            <a:r>
              <a:rPr lang="en-US" altLang="zh-CN" sz="1800">
                <a:latin typeface="Times New Roman" panose="02020603050405020304" pitchFamily="18" charset="0"/>
                <a:ea typeface="方正楷体简体" pitchFamily="2" charset="-122"/>
              </a:rPr>
              <a:t>true</a:t>
            </a:r>
            <a:r>
              <a:rPr lang="zh-CN" altLang="en-US" sz="1800">
                <a:latin typeface="Times New Roman" panose="02020603050405020304" pitchFamily="18" charset="0"/>
                <a:ea typeface="方正楷体简体" pitchFamily="2" charset="-122"/>
              </a:rPr>
              <a:t>的逻辑表达式），则返回</a:t>
            </a:r>
            <a:r>
              <a:rPr lang="en-US" altLang="zh-CN" sz="1800">
                <a:latin typeface="Times New Roman" panose="02020603050405020304" pitchFamily="18" charset="0"/>
                <a:ea typeface="方正楷体简体" pitchFamily="2" charset="-122"/>
              </a:rPr>
              <a:t>true</a:t>
            </a:r>
            <a:r>
              <a:rPr lang="zh-CN" altLang="en-US" sz="1800">
                <a:latin typeface="Times New Roman" panose="02020603050405020304" pitchFamily="18" charset="0"/>
                <a:ea typeface="方正楷体简体" pitchFamily="2" charset="-122"/>
              </a:rPr>
              <a:t>；当逻辑或运算符前后两个数都为</a:t>
            </a:r>
            <a:r>
              <a:rPr lang="en-US" altLang="zh-CN" sz="1800">
                <a:latin typeface="Times New Roman" panose="02020603050405020304" pitchFamily="18" charset="0"/>
                <a:ea typeface="方正楷体简体" pitchFamily="2" charset="-122"/>
              </a:rPr>
              <a:t>false</a:t>
            </a:r>
            <a:r>
              <a:rPr lang="zh-CN" altLang="en-US" sz="1800">
                <a:latin typeface="Times New Roman" panose="02020603050405020304" pitchFamily="18" charset="0"/>
                <a:ea typeface="方正楷体简体" pitchFamily="2" charset="-122"/>
              </a:rPr>
              <a:t>时，才返回</a:t>
            </a:r>
            <a:r>
              <a:rPr lang="en-US" altLang="zh-CN" sz="1800">
                <a:latin typeface="Times New Roman" panose="02020603050405020304" pitchFamily="18" charset="0"/>
                <a:ea typeface="方正楷体简体" pitchFamily="2" charset="-122"/>
              </a:rPr>
              <a:t>false</a:t>
            </a:r>
            <a:r>
              <a:rPr lang="zh-CN" altLang="en-US" sz="1800">
                <a:latin typeface="Times New Roman" panose="02020603050405020304" pitchFamily="18" charset="0"/>
                <a:ea typeface="方正楷体简体" pitchFamily="2" charset="-122"/>
              </a:rPr>
              <a:t>。</a:t>
            </a:r>
          </a:p>
          <a:p>
            <a:pPr eaLnBrk="1" hangingPunct="1"/>
            <a:r>
              <a:rPr lang="zh-CN" altLang="en-US" sz="1800">
                <a:latin typeface="Times New Roman" panose="02020603050405020304" pitchFamily="18" charset="0"/>
                <a:ea typeface="方正楷体简体" pitchFamily="2" charset="-122"/>
              </a:rPr>
              <a:t>逻辑非运算符要求要操作的数据必须是逻辑值，或是能够转换成逻辑值的逻辑表达式。逻辑非运算符可以进行非操作，其操作方法为：如果要操作的数据为</a:t>
            </a:r>
            <a:r>
              <a:rPr lang="en-US" altLang="zh-CN" sz="1800">
                <a:latin typeface="Times New Roman" panose="02020603050405020304" pitchFamily="18" charset="0"/>
                <a:ea typeface="方正楷体简体" pitchFamily="2" charset="-122"/>
              </a:rPr>
              <a:t>true</a:t>
            </a:r>
            <a:r>
              <a:rPr lang="zh-CN" altLang="en-US" sz="1800">
                <a:latin typeface="Times New Roman" panose="02020603050405020304" pitchFamily="18" charset="0"/>
                <a:ea typeface="方正楷体简体" pitchFamily="2" charset="-122"/>
              </a:rPr>
              <a:t>，则返回</a:t>
            </a:r>
            <a:r>
              <a:rPr lang="en-US" altLang="zh-CN" sz="1800">
                <a:latin typeface="Times New Roman" panose="02020603050405020304" pitchFamily="18" charset="0"/>
                <a:ea typeface="方正楷体简体" pitchFamily="2" charset="-122"/>
              </a:rPr>
              <a:t>false</a:t>
            </a:r>
            <a:r>
              <a:rPr lang="zh-CN" altLang="en-US" sz="1800">
                <a:latin typeface="Times New Roman" panose="02020603050405020304" pitchFamily="18" charset="0"/>
                <a:ea typeface="方正楷体简体" pitchFamily="2" charset="-122"/>
              </a:rPr>
              <a:t>；如果要操作的数据为</a:t>
            </a:r>
            <a:r>
              <a:rPr lang="en-US" altLang="zh-CN" sz="1800">
                <a:latin typeface="Times New Roman" panose="02020603050405020304" pitchFamily="18" charset="0"/>
                <a:ea typeface="方正楷体简体" pitchFamily="2" charset="-122"/>
              </a:rPr>
              <a:t>false</a:t>
            </a:r>
            <a:r>
              <a:rPr lang="zh-CN" altLang="en-US" sz="1800">
                <a:latin typeface="Times New Roman" panose="02020603050405020304" pitchFamily="18" charset="0"/>
                <a:ea typeface="方正楷体简体" pitchFamily="2" charset="-122"/>
              </a:rPr>
              <a:t>，则返回</a:t>
            </a:r>
            <a:r>
              <a:rPr lang="en-US" altLang="zh-CN" sz="1800">
                <a:latin typeface="Times New Roman" panose="02020603050405020304" pitchFamily="18" charset="0"/>
                <a:ea typeface="方正楷体简体" pitchFamily="2" charset="-122"/>
              </a:rPr>
              <a:t>true</a:t>
            </a:r>
            <a:r>
              <a:rPr lang="zh-CN" altLang="en-US" sz="1800">
                <a:latin typeface="Times New Roman" panose="02020603050405020304" pitchFamily="18" charset="0"/>
                <a:ea typeface="方正楷体简体" pitchFamily="2" charset="-122"/>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3.3.2  </a:t>
            </a:r>
            <a:r>
              <a:rPr lang="zh-CN" altLang="en-US">
                <a:latin typeface="方正大标宋简体" pitchFamily="2" charset="-122"/>
                <a:ea typeface="方正大标宋简体" pitchFamily="2" charset="-122"/>
              </a:rPr>
              <a:t>运算符</a:t>
            </a:r>
          </a:p>
        </p:txBody>
      </p:sp>
      <p:sp>
        <p:nvSpPr>
          <p:cNvPr id="52227" name="Rectangle 3"/>
          <p:cNvSpPr>
            <a:spLocks noGrp="1" noChangeArrowheads="1"/>
          </p:cNvSpPr>
          <p:nvPr>
            <p:ph type="body" idx="1"/>
          </p:nvPr>
        </p:nvSpPr>
        <p:spPr>
          <a:xfrm>
            <a:off x="457200" y="1600200"/>
            <a:ext cx="8229600" cy="4565650"/>
          </a:xfrm>
        </p:spPr>
        <p:txBody>
          <a:bodyPr/>
          <a:lstStyle/>
          <a:p>
            <a:pPr eaLnBrk="1" hangingPunct="1"/>
            <a:r>
              <a:rPr lang="en-US" altLang="zh-CN">
                <a:latin typeface="Times New Roman" panose="02020603050405020304" pitchFamily="18" charset="0"/>
                <a:ea typeface="方正楷体简体" pitchFamily="2" charset="-122"/>
              </a:rPr>
              <a:t>4</a:t>
            </a:r>
            <a:r>
              <a:rPr lang="zh-CN" altLang="en-US">
                <a:latin typeface="Times New Roman" panose="02020603050405020304" pitchFamily="18" charset="0"/>
                <a:ea typeface="方正楷体简体" pitchFamily="2" charset="-122"/>
              </a:rPr>
              <a:t>．关系运算符</a:t>
            </a:r>
          </a:p>
          <a:p>
            <a:pPr eaLnBrk="1" hangingPunct="1"/>
            <a:r>
              <a:rPr lang="zh-CN" altLang="en-US">
                <a:latin typeface="Times New Roman" panose="02020603050405020304" pitchFamily="18" charset="0"/>
                <a:ea typeface="方正楷体简体" pitchFamily="2" charset="-122"/>
              </a:rPr>
              <a:t>关系运算符，即用于比较两个数据关系大小的运算符，并根据比较的结果返回一个逻辑值。关系运算符包括大于运算符（</a:t>
            </a:r>
            <a:r>
              <a:rPr lang="en-US" altLang="zh-CN">
                <a:latin typeface="Times New Roman" panose="02020603050405020304" pitchFamily="18" charset="0"/>
                <a:ea typeface="方正楷体简体" pitchFamily="2" charset="-122"/>
              </a:rPr>
              <a:t>&gt;</a:t>
            </a:r>
            <a:r>
              <a:rPr lang="zh-CN" altLang="en-US">
                <a:latin typeface="Times New Roman" panose="02020603050405020304" pitchFamily="18" charset="0"/>
                <a:ea typeface="方正楷体简体" pitchFamily="2" charset="-122"/>
              </a:rPr>
              <a:t>）、大于等于运算符（</a:t>
            </a:r>
            <a:r>
              <a:rPr lang="en-US" altLang="zh-CN">
                <a:latin typeface="Times New Roman" panose="02020603050405020304" pitchFamily="18" charset="0"/>
                <a:ea typeface="方正楷体简体" pitchFamily="2" charset="-122"/>
              </a:rPr>
              <a:t>&gt;=</a:t>
            </a:r>
            <a:r>
              <a:rPr lang="zh-CN" altLang="en-US">
                <a:latin typeface="Times New Roman" panose="02020603050405020304" pitchFamily="18" charset="0"/>
                <a:ea typeface="方正楷体简体" pitchFamily="2" charset="-122"/>
              </a:rPr>
              <a:t>）、小于运算符（</a:t>
            </a:r>
            <a:r>
              <a:rPr lang="en-US" altLang="zh-CN">
                <a:latin typeface="Times New Roman" panose="02020603050405020304" pitchFamily="18" charset="0"/>
                <a:ea typeface="方正楷体简体" pitchFamily="2" charset="-122"/>
              </a:rPr>
              <a:t>&lt;</a:t>
            </a:r>
            <a:r>
              <a:rPr lang="zh-CN" altLang="en-US">
                <a:latin typeface="Times New Roman" panose="02020603050405020304" pitchFamily="18" charset="0"/>
                <a:ea typeface="方正楷体简体" pitchFamily="2" charset="-122"/>
              </a:rPr>
              <a:t>）、小于等于运算符（</a:t>
            </a:r>
            <a:r>
              <a:rPr lang="en-US" altLang="zh-CN">
                <a:latin typeface="Times New Roman" panose="02020603050405020304" pitchFamily="18" charset="0"/>
                <a:ea typeface="方正楷体简体" pitchFamily="2" charset="-122"/>
              </a:rPr>
              <a:t>&lt;=</a:t>
            </a:r>
            <a:r>
              <a:rPr lang="zh-CN" altLang="en-US">
                <a:latin typeface="Times New Roman" panose="02020603050405020304" pitchFamily="18" charset="0"/>
                <a:ea typeface="方正楷体简体" pitchFamily="2" charset="-122"/>
              </a:rPr>
              <a:t>）、等于运算符（</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）以及不等于运算符（</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a:t>
            </a:r>
          </a:p>
          <a:p>
            <a:pPr eaLnBrk="1" hangingPunct="1"/>
            <a:r>
              <a:rPr lang="en-US" altLang="zh-CN">
                <a:latin typeface="Times New Roman" panose="02020603050405020304" pitchFamily="18" charset="0"/>
                <a:ea typeface="方正楷体简体" pitchFamily="2" charset="-122"/>
              </a:rPr>
              <a:t>5.</a:t>
            </a:r>
            <a:r>
              <a:rPr lang="zh-CN" altLang="en-US">
                <a:latin typeface="Times New Roman" panose="02020603050405020304" pitchFamily="18" charset="0"/>
                <a:ea typeface="方正楷体简体" pitchFamily="2" charset="-122"/>
              </a:rPr>
              <a:t>条件运算符</a:t>
            </a:r>
          </a:p>
          <a:p>
            <a:pPr eaLnBrk="1" hangingPunct="1"/>
            <a:r>
              <a:rPr lang="zh-CN" altLang="en-US">
                <a:latin typeface="Times New Roman" panose="02020603050405020304" pitchFamily="18" charset="0"/>
                <a:ea typeface="方正楷体简体" pitchFamily="2" charset="-122"/>
              </a:rPr>
              <a:t>条件运算符，即用于条件判断的运算符。其构成的表达式格式为：</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其中，如果表达式</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的值为非</a:t>
            </a:r>
            <a:r>
              <a:rPr lang="en-US" altLang="zh-CN">
                <a:latin typeface="Times New Roman" panose="02020603050405020304" pitchFamily="18" charset="0"/>
                <a:ea typeface="方正楷体简体" pitchFamily="2" charset="-122"/>
              </a:rPr>
              <a:t>0</a:t>
            </a:r>
            <a:r>
              <a:rPr lang="zh-CN" altLang="en-US">
                <a:latin typeface="Times New Roman" panose="02020603050405020304" pitchFamily="18" charset="0"/>
                <a:ea typeface="方正楷体简体" pitchFamily="2" charset="-122"/>
              </a:rPr>
              <a:t>，则执行表达式</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；如果表达式</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的值为</a:t>
            </a:r>
            <a:r>
              <a:rPr lang="en-US" altLang="zh-CN">
                <a:latin typeface="Times New Roman" panose="02020603050405020304" pitchFamily="18" charset="0"/>
                <a:ea typeface="方正楷体简体" pitchFamily="2" charset="-122"/>
              </a:rPr>
              <a:t>0</a:t>
            </a:r>
            <a:r>
              <a:rPr lang="zh-CN" altLang="en-US">
                <a:latin typeface="Times New Roman" panose="02020603050405020304" pitchFamily="18" charset="0"/>
                <a:ea typeface="方正楷体简体" pitchFamily="2" charset="-122"/>
              </a:rPr>
              <a:t>，则执行表达式</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a:t>
            </a:r>
          </a:p>
          <a:p>
            <a:pPr eaLnBrk="1" hangingPunct="1"/>
            <a:endParaRPr lang="en-US" altLang="zh-CN"/>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005263"/>
            <a:ext cx="5040312"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1.2  Visual C++6.0</a:t>
            </a:r>
            <a:r>
              <a:rPr lang="zh-CN" altLang="en-US">
                <a:latin typeface="方正大标宋简体" pitchFamily="2" charset="-122"/>
                <a:ea typeface="方正大标宋简体" pitchFamily="2" charset="-122"/>
              </a:rPr>
              <a:t>界面介绍</a:t>
            </a:r>
          </a:p>
        </p:txBody>
      </p:sp>
      <p:sp>
        <p:nvSpPr>
          <p:cNvPr id="7171" name="Rectangle 3"/>
          <p:cNvSpPr>
            <a:spLocks noGrp="1" noChangeArrowheads="1"/>
          </p:cNvSpPr>
          <p:nvPr>
            <p:ph type="body" idx="1"/>
          </p:nvPr>
        </p:nvSpPr>
        <p:spPr/>
        <p:txBody>
          <a:bodyPr/>
          <a:lstStyle/>
          <a:p>
            <a:pPr eaLnBrk="1" hangingPunct="1"/>
            <a:r>
              <a:rPr lang="zh-CN" altLang="en-US">
                <a:ea typeface="方正楷体简体" pitchFamily="2" charset="-122"/>
              </a:rPr>
              <a:t>技巧：</a:t>
            </a:r>
            <a:r>
              <a:rPr lang="en-US" altLang="zh-CN">
                <a:ea typeface="方正楷体简体" pitchFamily="2" charset="-122"/>
              </a:rPr>
              <a:t>【Tip of the day】</a:t>
            </a:r>
            <a:r>
              <a:rPr lang="zh-CN" altLang="en-US">
                <a:ea typeface="方正楷体简体" pitchFamily="2" charset="-122"/>
              </a:rPr>
              <a:t>对话框中介绍了很多关于开发环境的使用方法以及编程方面的小技巧。如果想在下次启动</a:t>
            </a:r>
            <a:r>
              <a:rPr lang="en-US" altLang="zh-CN">
                <a:ea typeface="方正楷体简体" pitchFamily="2" charset="-122"/>
              </a:rPr>
              <a:t>Visual C++ 6.0</a:t>
            </a:r>
            <a:r>
              <a:rPr lang="zh-CN" altLang="en-US">
                <a:ea typeface="方正楷体简体" pitchFamily="2" charset="-122"/>
              </a:rPr>
              <a:t>时不再显示该提示对话框，可以选择下一次启动时不再显示它。</a:t>
            </a:r>
          </a:p>
          <a:p>
            <a:pPr eaLnBrk="1" hangingPunct="1"/>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3.3.2  </a:t>
            </a:r>
            <a:r>
              <a:rPr lang="zh-CN" altLang="en-US">
                <a:latin typeface="方正大标宋简体" pitchFamily="2" charset="-122"/>
                <a:ea typeface="方正大标宋简体" pitchFamily="2" charset="-122"/>
              </a:rPr>
              <a:t>运算符</a:t>
            </a:r>
          </a:p>
        </p:txBody>
      </p:sp>
      <p:sp>
        <p:nvSpPr>
          <p:cNvPr id="53251"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6</a:t>
            </a:r>
            <a:r>
              <a:rPr lang="zh-CN" altLang="en-US">
                <a:latin typeface="Times New Roman" panose="02020603050405020304" pitchFamily="18" charset="0"/>
                <a:ea typeface="方正楷体简体" pitchFamily="2" charset="-122"/>
              </a:rPr>
              <a:t>．特殊运算符</a:t>
            </a:r>
          </a:p>
          <a:p>
            <a:pPr eaLnBrk="1" hangingPunct="1"/>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中还提供了一些特殊的运算符，如</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a:t>
            </a:r>
            <a:r>
              <a:rPr lang="zh-CN" altLang="en-US">
                <a:latin typeface="Times New Roman" panose="02020603050405020304" pitchFamily="18" charset="0"/>
                <a:ea typeface="方正楷体简体" pitchFamily="2" charset="-122"/>
              </a:rPr>
              <a:t>＝等。</a:t>
            </a:r>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636838"/>
            <a:ext cx="7532687"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3.4  C++</a:t>
            </a:r>
            <a:r>
              <a:rPr lang="zh-CN" altLang="en-US">
                <a:latin typeface="方正大标宋简体" pitchFamily="2" charset="-122"/>
                <a:ea typeface="方正大标宋简体" pitchFamily="2" charset="-122"/>
              </a:rPr>
              <a:t>的语句控制</a:t>
            </a:r>
          </a:p>
        </p:txBody>
      </p:sp>
      <p:sp>
        <p:nvSpPr>
          <p:cNvPr id="54275" name="Rectangle 3"/>
          <p:cNvSpPr>
            <a:spLocks noGrp="1" noChangeArrowheads="1"/>
          </p:cNvSpPr>
          <p:nvPr>
            <p:ph type="body" idx="1"/>
          </p:nvPr>
        </p:nvSpPr>
        <p:spPr>
          <a:xfrm>
            <a:off x="863600" y="1816100"/>
            <a:ext cx="7366000" cy="1700213"/>
          </a:xfrm>
        </p:spPr>
        <p:txBody>
          <a:bodyPr/>
          <a:lstStyle/>
          <a:p>
            <a:pPr eaLnBrk="1" hangingPunct="1"/>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中的控制语句主要用于完成分支结构程序和循环结构程序的控制。其主要包括以下</a:t>
            </a:r>
            <a:r>
              <a:rPr lang="en-US" altLang="zh-CN">
                <a:latin typeface="Times New Roman" panose="02020603050405020304" pitchFamily="18" charset="0"/>
                <a:ea typeface="方正楷体简体" pitchFamily="2" charset="-122"/>
              </a:rPr>
              <a:t>9</a:t>
            </a:r>
            <a:r>
              <a:rPr lang="zh-CN" altLang="en-US">
                <a:latin typeface="Times New Roman" panose="02020603050405020304" pitchFamily="18" charset="0"/>
                <a:ea typeface="方正楷体简体" pitchFamily="2" charset="-122"/>
              </a:rPr>
              <a:t>个控制语句：</a:t>
            </a:r>
            <a:r>
              <a:rPr lang="en-US" altLang="zh-CN">
                <a:latin typeface="Times New Roman" panose="02020603050405020304" pitchFamily="18" charset="0"/>
                <a:ea typeface="方正楷体简体" pitchFamily="2" charset="-122"/>
              </a:rPr>
              <a:t>if</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else</a:t>
            </a:r>
            <a:r>
              <a:rPr lang="zh-CN" altLang="en-US">
                <a:latin typeface="Times New Roman" panose="02020603050405020304" pitchFamily="18" charset="0"/>
                <a:ea typeface="方正楷体简体" pitchFamily="2" charset="-122"/>
              </a:rPr>
              <a:t>语句、</a:t>
            </a:r>
            <a:r>
              <a:rPr lang="en-US" altLang="zh-CN">
                <a:latin typeface="Times New Roman" panose="02020603050405020304" pitchFamily="18" charset="0"/>
                <a:ea typeface="方正楷体简体" pitchFamily="2" charset="-122"/>
              </a:rPr>
              <a:t>switch</a:t>
            </a:r>
            <a:r>
              <a:rPr lang="zh-CN" altLang="en-US">
                <a:latin typeface="Times New Roman" panose="02020603050405020304" pitchFamily="18" charset="0"/>
                <a:ea typeface="方正楷体简体" pitchFamily="2" charset="-122"/>
              </a:rPr>
              <a:t>语句、</a:t>
            </a:r>
            <a:r>
              <a:rPr lang="en-US" altLang="zh-CN">
                <a:latin typeface="Times New Roman" panose="02020603050405020304" pitchFamily="18" charset="0"/>
                <a:ea typeface="方正楷体简体" pitchFamily="2" charset="-122"/>
              </a:rPr>
              <a:t>for</a:t>
            </a:r>
            <a:r>
              <a:rPr lang="zh-CN" altLang="en-US">
                <a:latin typeface="Times New Roman" panose="02020603050405020304" pitchFamily="18" charset="0"/>
                <a:ea typeface="方正楷体简体" pitchFamily="2" charset="-122"/>
              </a:rPr>
              <a:t>语句、</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a:t>
            </a:r>
            <a:r>
              <a:rPr lang="en-US" altLang="zh-CN">
                <a:latin typeface="Times New Roman" panose="02020603050405020304" pitchFamily="18" charset="0"/>
                <a:ea typeface="方正楷体简体" pitchFamily="2" charset="-122"/>
              </a:rPr>
              <a:t>do</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a:t>
            </a:r>
            <a:r>
              <a:rPr lang="en-US" altLang="zh-CN">
                <a:latin typeface="Times New Roman" panose="02020603050405020304" pitchFamily="18" charset="0"/>
                <a:ea typeface="方正楷体简体" pitchFamily="2" charset="-122"/>
              </a:rPr>
              <a:t>continue</a:t>
            </a:r>
            <a:r>
              <a:rPr lang="zh-CN" altLang="en-US">
                <a:latin typeface="Times New Roman" panose="02020603050405020304" pitchFamily="18" charset="0"/>
                <a:ea typeface="方正楷体简体" pitchFamily="2" charset="-122"/>
              </a:rPr>
              <a:t>语句、</a:t>
            </a:r>
            <a:r>
              <a:rPr lang="en-US" altLang="zh-CN">
                <a:latin typeface="Times New Roman" panose="02020603050405020304" pitchFamily="18" charset="0"/>
                <a:ea typeface="方正楷体简体" pitchFamily="2" charset="-122"/>
              </a:rPr>
              <a:t>break</a:t>
            </a:r>
            <a:r>
              <a:rPr lang="zh-CN" altLang="en-US">
                <a:latin typeface="Times New Roman" panose="02020603050405020304" pitchFamily="18" charset="0"/>
                <a:ea typeface="方正楷体简体" pitchFamily="2" charset="-122"/>
              </a:rPr>
              <a:t>语句、</a:t>
            </a:r>
            <a:r>
              <a:rPr lang="en-US" altLang="zh-CN">
                <a:latin typeface="Times New Roman" panose="02020603050405020304" pitchFamily="18" charset="0"/>
                <a:ea typeface="方正楷体简体" pitchFamily="2" charset="-122"/>
              </a:rPr>
              <a:t>goto</a:t>
            </a:r>
            <a:r>
              <a:rPr lang="zh-CN" altLang="en-US">
                <a:latin typeface="Times New Roman" panose="02020603050405020304" pitchFamily="18" charset="0"/>
                <a:ea typeface="方正楷体简体" pitchFamily="2" charset="-122"/>
              </a:rPr>
              <a:t>语句和</a:t>
            </a:r>
            <a:r>
              <a:rPr lang="en-US" altLang="zh-CN">
                <a:latin typeface="Times New Roman" panose="02020603050405020304" pitchFamily="18" charset="0"/>
                <a:ea typeface="方正楷体简体" pitchFamily="2" charset="-122"/>
              </a:rPr>
              <a:t>return</a:t>
            </a:r>
            <a:r>
              <a:rPr lang="zh-CN" altLang="en-US">
                <a:latin typeface="Times New Roman" panose="02020603050405020304" pitchFamily="18" charset="0"/>
                <a:ea typeface="方正楷体简体" pitchFamily="2" charset="-122"/>
              </a:rPr>
              <a:t>语句。但在介绍这些控制语句之前，首先介绍一下输入输出语句。</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3.4.1  C++</a:t>
            </a:r>
            <a:r>
              <a:rPr lang="zh-CN" altLang="en-US">
                <a:latin typeface="方正大标宋简体" pitchFamily="2" charset="-122"/>
                <a:ea typeface="方正大标宋简体" pitchFamily="2" charset="-122"/>
              </a:rPr>
              <a:t>的输入输出</a:t>
            </a:r>
          </a:p>
        </p:txBody>
      </p:sp>
      <p:sp>
        <p:nvSpPr>
          <p:cNvPr id="55299" name="Rectangle 3"/>
          <p:cNvSpPr>
            <a:spLocks noGrp="1" noChangeArrowheads="1"/>
          </p:cNvSpPr>
          <p:nvPr>
            <p:ph type="body" idx="1"/>
          </p:nvPr>
        </p:nvSpPr>
        <p:spPr>
          <a:xfrm>
            <a:off x="539750" y="1476375"/>
            <a:ext cx="7366000" cy="4400550"/>
          </a:xfrm>
        </p:spPr>
        <p:txBody>
          <a:bodyPr/>
          <a:lstStyle/>
          <a:p>
            <a:pPr eaLnBrk="1" hangingPunct="1"/>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中除了可以使用</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语言中的</a:t>
            </a:r>
            <a:r>
              <a:rPr lang="en-US" altLang="zh-CN">
                <a:latin typeface="Times New Roman" panose="02020603050405020304" pitchFamily="18" charset="0"/>
                <a:ea typeface="方正楷体简体" pitchFamily="2" charset="-122"/>
              </a:rPr>
              <a:t>scanf</a:t>
            </a:r>
            <a:r>
              <a:rPr lang="zh-CN" altLang="en-US">
                <a:latin typeface="Times New Roman" panose="02020603050405020304" pitchFamily="18" charset="0"/>
                <a:ea typeface="方正楷体简体" pitchFamily="2" charset="-122"/>
              </a:rPr>
              <a:t>和</a:t>
            </a:r>
            <a:r>
              <a:rPr lang="en-US" altLang="zh-CN">
                <a:latin typeface="Times New Roman" panose="02020603050405020304" pitchFamily="18" charset="0"/>
                <a:ea typeface="方正楷体简体" pitchFamily="2" charset="-122"/>
              </a:rPr>
              <a:t>printf</a:t>
            </a:r>
            <a:r>
              <a:rPr lang="zh-CN" altLang="en-US">
                <a:latin typeface="Times New Roman" panose="02020603050405020304" pitchFamily="18" charset="0"/>
                <a:ea typeface="方正楷体简体" pitchFamily="2" charset="-122"/>
              </a:rPr>
              <a:t>函数进行输入输出外，还提供了标准的输入输出流。例如，从键盘输入时需要用到输入流，在显示器上面显示信息需要输出流。其中，</a:t>
            </a:r>
            <a:r>
              <a:rPr lang="en-US" altLang="zh-CN">
                <a:latin typeface="Times New Roman" panose="02020603050405020304" pitchFamily="18" charset="0"/>
                <a:ea typeface="方正楷体简体" pitchFamily="2" charset="-122"/>
              </a:rPr>
              <a:t>cin</a:t>
            </a:r>
            <a:r>
              <a:rPr lang="zh-CN" altLang="en-US">
                <a:latin typeface="Times New Roman" panose="02020603050405020304" pitchFamily="18" charset="0"/>
                <a:ea typeface="方正楷体简体" pitchFamily="2" charset="-122"/>
              </a:rPr>
              <a:t>代表输入流，</a:t>
            </a:r>
            <a:r>
              <a:rPr lang="en-US" altLang="zh-CN">
                <a:latin typeface="Times New Roman" panose="02020603050405020304" pitchFamily="18" charset="0"/>
                <a:ea typeface="方正楷体简体" pitchFamily="2" charset="-122"/>
              </a:rPr>
              <a:t>cout</a:t>
            </a:r>
            <a:r>
              <a:rPr lang="zh-CN" altLang="en-US">
                <a:latin typeface="Times New Roman" panose="02020603050405020304" pitchFamily="18" charset="0"/>
                <a:ea typeface="方正楷体简体" pitchFamily="2" charset="-122"/>
              </a:rPr>
              <a:t>代表输出流。它们是在头文件</a:t>
            </a:r>
            <a:r>
              <a:rPr lang="en-US" altLang="zh-CN">
                <a:latin typeface="Times New Roman" panose="02020603050405020304" pitchFamily="18" charset="0"/>
                <a:ea typeface="方正楷体简体" pitchFamily="2" charset="-122"/>
              </a:rPr>
              <a:t>iostream</a:t>
            </a:r>
            <a:r>
              <a:rPr lang="zh-CN" altLang="en-US">
                <a:latin typeface="Times New Roman" panose="02020603050405020304" pitchFamily="18" charset="0"/>
                <a:ea typeface="方正楷体简体" pitchFamily="2" charset="-122"/>
              </a:rPr>
              <a:t>中定义的。因此，在使用输入输出流的时候，需要引入</a:t>
            </a:r>
            <a:r>
              <a:rPr lang="en-US" altLang="zh-CN">
                <a:latin typeface="Times New Roman" panose="02020603050405020304" pitchFamily="18" charset="0"/>
                <a:ea typeface="方正楷体简体" pitchFamily="2" charset="-122"/>
              </a:rPr>
              <a:t>iostream</a:t>
            </a:r>
            <a:r>
              <a:rPr lang="zh-CN" altLang="en-US">
                <a:latin typeface="Times New Roman" panose="02020603050405020304" pitchFamily="18" charset="0"/>
                <a:ea typeface="方正楷体简体" pitchFamily="2" charset="-122"/>
              </a:rPr>
              <a:t>头文件。</a:t>
            </a:r>
          </a:p>
          <a:p>
            <a:pPr eaLnBrk="1" hangingPunct="1"/>
            <a:endParaRPr lang="en-US" altLang="zh-CN">
              <a:latin typeface="Times New Roman" panose="02020603050405020304" pitchFamily="18" charset="0"/>
              <a:ea typeface="方正楷体简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3.4.1  C++</a:t>
            </a:r>
            <a:r>
              <a:rPr lang="zh-CN" altLang="en-US">
                <a:latin typeface="方正大标宋简体" pitchFamily="2" charset="-122"/>
                <a:ea typeface="方正大标宋简体" pitchFamily="2" charset="-122"/>
              </a:rPr>
              <a:t>的输入输出</a:t>
            </a:r>
          </a:p>
        </p:txBody>
      </p:sp>
      <p:sp>
        <p:nvSpPr>
          <p:cNvPr id="56323"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．输入语句</a:t>
            </a:r>
          </a:p>
          <a:p>
            <a:pPr eaLnBrk="1" hangingPunct="1"/>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的输入语句用</a:t>
            </a:r>
            <a:r>
              <a:rPr lang="en-US" altLang="zh-CN">
                <a:latin typeface="Times New Roman" panose="02020603050405020304" pitchFamily="18" charset="0"/>
                <a:ea typeface="方正楷体简体" pitchFamily="2" charset="-122"/>
              </a:rPr>
              <a:t>cin</a:t>
            </a:r>
            <a:r>
              <a:rPr lang="zh-CN" altLang="en-US">
                <a:latin typeface="Times New Roman" panose="02020603050405020304" pitchFamily="18" charset="0"/>
                <a:ea typeface="方正楷体简体" pitchFamily="2" charset="-122"/>
              </a:rPr>
              <a:t>表示。其中，</a:t>
            </a:r>
            <a:r>
              <a:rPr lang="en-US" altLang="zh-CN">
                <a:latin typeface="Times New Roman" panose="02020603050405020304" pitchFamily="18" charset="0"/>
                <a:ea typeface="方正楷体简体" pitchFamily="2" charset="-122"/>
              </a:rPr>
              <a:t>cin</a:t>
            </a:r>
            <a:r>
              <a:rPr lang="zh-CN" altLang="en-US">
                <a:latin typeface="Times New Roman" panose="02020603050405020304" pitchFamily="18" charset="0"/>
                <a:ea typeface="方正楷体简体" pitchFamily="2" charset="-122"/>
              </a:rPr>
              <a:t>必须和“</a:t>
            </a:r>
            <a:r>
              <a:rPr lang="en-US" altLang="zh-CN">
                <a:latin typeface="Times New Roman" panose="02020603050405020304" pitchFamily="18" charset="0"/>
                <a:ea typeface="方正楷体简体" pitchFamily="2" charset="-122"/>
              </a:rPr>
              <a:t>&gt;&gt;”</a:t>
            </a:r>
            <a:r>
              <a:rPr lang="zh-CN" altLang="en-US">
                <a:latin typeface="Times New Roman" panose="02020603050405020304" pitchFamily="18" charset="0"/>
                <a:ea typeface="方正楷体简体" pitchFamily="2" charset="-122"/>
              </a:rPr>
              <a:t>一起使用。使用</a:t>
            </a:r>
            <a:r>
              <a:rPr lang="en-US" altLang="zh-CN">
                <a:latin typeface="Times New Roman" panose="02020603050405020304" pitchFamily="18" charset="0"/>
                <a:ea typeface="方正楷体简体" pitchFamily="2" charset="-122"/>
              </a:rPr>
              <a:t>cin</a:t>
            </a:r>
            <a:r>
              <a:rPr lang="zh-CN" altLang="en-US">
                <a:latin typeface="Times New Roman" panose="02020603050405020304" pitchFamily="18" charset="0"/>
                <a:ea typeface="方正楷体简体" pitchFamily="2" charset="-122"/>
              </a:rPr>
              <a:t>的语法代码如下：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例如，想要从键盘输入一些数据，将使用下述代码：</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如果想要一次性输入多个数据，不是使用逗号作为分隔符，而应该用“</a:t>
            </a:r>
            <a:r>
              <a:rPr lang="en-US" altLang="zh-CN">
                <a:latin typeface="Times New Roman" panose="02020603050405020304" pitchFamily="18" charset="0"/>
                <a:ea typeface="方正楷体简体" pitchFamily="2" charset="-122"/>
              </a:rPr>
              <a:t>&gt;&gt;”</a:t>
            </a:r>
            <a:r>
              <a:rPr lang="zh-CN" altLang="en-US">
                <a:latin typeface="Times New Roman" panose="02020603050405020304" pitchFamily="18" charset="0"/>
                <a:ea typeface="方正楷体简体" pitchFamily="2" charset="-122"/>
              </a:rPr>
              <a:t>分隔，应该写成：</a:t>
            </a:r>
          </a:p>
          <a:p>
            <a:pPr eaLnBrk="1" hangingPunct="1"/>
            <a:endParaRPr lang="en-US" altLang="zh-CN"/>
          </a:p>
        </p:txBody>
      </p:sp>
      <p:pic>
        <p:nvPicPr>
          <p:cNvPr id="56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25" y="2630488"/>
            <a:ext cx="403383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563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500438"/>
            <a:ext cx="41036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563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797425"/>
            <a:ext cx="41767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3.4.1  C++</a:t>
            </a:r>
            <a:r>
              <a:rPr lang="zh-CN" altLang="en-US">
                <a:latin typeface="方正大标宋简体" pitchFamily="2" charset="-122"/>
                <a:ea typeface="方正大标宋简体" pitchFamily="2" charset="-122"/>
              </a:rPr>
              <a:t>的输入输出</a:t>
            </a:r>
          </a:p>
        </p:txBody>
      </p:sp>
      <p:sp>
        <p:nvSpPr>
          <p:cNvPr id="57347"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．输出语句</a:t>
            </a:r>
          </a:p>
          <a:p>
            <a:pPr eaLnBrk="1" hangingPunct="1"/>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的输出语句用</a:t>
            </a:r>
            <a:r>
              <a:rPr lang="en-US" altLang="zh-CN">
                <a:latin typeface="Times New Roman" panose="02020603050405020304" pitchFamily="18" charset="0"/>
                <a:ea typeface="方正楷体简体" pitchFamily="2" charset="-122"/>
              </a:rPr>
              <a:t>cout</a:t>
            </a:r>
            <a:r>
              <a:rPr lang="zh-CN" altLang="en-US">
                <a:latin typeface="Times New Roman" panose="02020603050405020304" pitchFamily="18" charset="0"/>
                <a:ea typeface="方正楷体简体" pitchFamily="2" charset="-122"/>
              </a:rPr>
              <a:t>表示。其中，</a:t>
            </a:r>
            <a:r>
              <a:rPr lang="en-US" altLang="zh-CN">
                <a:latin typeface="Times New Roman" panose="02020603050405020304" pitchFamily="18" charset="0"/>
                <a:ea typeface="方正楷体简体" pitchFamily="2" charset="-122"/>
              </a:rPr>
              <a:t>cout</a:t>
            </a:r>
            <a:r>
              <a:rPr lang="zh-CN" altLang="en-US">
                <a:latin typeface="Times New Roman" panose="02020603050405020304" pitchFamily="18" charset="0"/>
                <a:ea typeface="方正楷体简体" pitchFamily="2" charset="-122"/>
              </a:rPr>
              <a:t>必须和“</a:t>
            </a:r>
            <a:r>
              <a:rPr lang="en-US" altLang="zh-CN">
                <a:latin typeface="Times New Roman" panose="02020603050405020304" pitchFamily="18" charset="0"/>
                <a:ea typeface="方正楷体简体" pitchFamily="2" charset="-122"/>
              </a:rPr>
              <a:t>&lt;&lt;”</a:t>
            </a:r>
            <a:r>
              <a:rPr lang="zh-CN" altLang="en-US">
                <a:latin typeface="Times New Roman" panose="02020603050405020304" pitchFamily="18" charset="0"/>
                <a:ea typeface="方正楷体简体" pitchFamily="2" charset="-122"/>
              </a:rPr>
              <a:t>一起使用，使用</a:t>
            </a:r>
            <a:r>
              <a:rPr lang="en-US" altLang="zh-CN">
                <a:latin typeface="Times New Roman" panose="02020603050405020304" pitchFamily="18" charset="0"/>
                <a:ea typeface="方正楷体简体" pitchFamily="2" charset="-122"/>
              </a:rPr>
              <a:t>cout</a:t>
            </a:r>
            <a:r>
              <a:rPr lang="zh-CN" altLang="en-US">
                <a:latin typeface="Times New Roman" panose="02020603050405020304" pitchFamily="18" charset="0"/>
                <a:ea typeface="方正楷体简体" pitchFamily="2" charset="-122"/>
              </a:rPr>
              <a:t>的语法代码如下：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例如，想要从键盘输出一些数据，将使用下述代码：</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如果想要一次性的输出多个数据，同样不是使用逗号作为分隔符，而是每项数据之间用“</a:t>
            </a:r>
            <a:r>
              <a:rPr lang="en-US" altLang="zh-CN">
                <a:latin typeface="Times New Roman" panose="02020603050405020304" pitchFamily="18" charset="0"/>
                <a:ea typeface="方正楷体简体" pitchFamily="2" charset="-122"/>
              </a:rPr>
              <a:t>&lt;&lt;”</a:t>
            </a:r>
            <a:r>
              <a:rPr lang="zh-CN" altLang="en-US">
                <a:latin typeface="Times New Roman" panose="02020603050405020304" pitchFamily="18" charset="0"/>
                <a:ea typeface="方正楷体简体" pitchFamily="2" charset="-122"/>
              </a:rPr>
              <a:t>分隔，如上述代码所示。</a:t>
            </a:r>
          </a:p>
          <a:p>
            <a:pPr eaLnBrk="1" hangingPunct="1"/>
            <a:r>
              <a:rPr lang="zh-CN" altLang="en-US"/>
              <a:t>注意：在</a:t>
            </a:r>
            <a:r>
              <a:rPr lang="en-US" altLang="zh-CN"/>
              <a:t>C++</a:t>
            </a:r>
            <a:r>
              <a:rPr lang="zh-CN" altLang="en-US"/>
              <a:t>中，可以不用“</a:t>
            </a:r>
            <a:r>
              <a:rPr lang="en-US" altLang="zh-CN"/>
              <a:t>\n”</a:t>
            </a:r>
            <a:r>
              <a:rPr lang="zh-CN" altLang="en-US"/>
              <a:t>控件换行，可以使用“</a:t>
            </a:r>
            <a:r>
              <a:rPr lang="en-US" altLang="zh-CN"/>
              <a:t>endl”</a:t>
            </a:r>
            <a:r>
              <a:rPr lang="zh-CN" altLang="en-US"/>
              <a:t>进行换行。因为在头文件</a:t>
            </a:r>
            <a:r>
              <a:rPr lang="en-US" altLang="zh-CN"/>
              <a:t>iostream</a:t>
            </a:r>
            <a:r>
              <a:rPr lang="zh-CN" altLang="en-US"/>
              <a:t>中定义</a:t>
            </a:r>
            <a:r>
              <a:rPr lang="en-US" altLang="zh-CN"/>
              <a:t>endl</a:t>
            </a:r>
            <a:r>
              <a:rPr lang="zh-CN" altLang="en-US"/>
              <a:t>（</a:t>
            </a:r>
            <a:r>
              <a:rPr lang="en-US" altLang="zh-CN"/>
              <a:t>end of line</a:t>
            </a:r>
            <a:r>
              <a:rPr lang="zh-CN" altLang="en-US"/>
              <a:t>）代表回车换行，其作用与“</a:t>
            </a:r>
            <a:r>
              <a:rPr lang="en-US" altLang="zh-CN"/>
              <a:t>\n”</a:t>
            </a:r>
            <a:r>
              <a:rPr lang="zh-CN" altLang="en-US"/>
              <a:t>相同。</a:t>
            </a:r>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357563"/>
            <a:ext cx="39624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573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06688"/>
            <a:ext cx="39592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3.4.2  </a:t>
            </a:r>
            <a:r>
              <a:rPr lang="zh-CN" altLang="en-US">
                <a:latin typeface="方正大标宋简体" pitchFamily="2" charset="-122"/>
                <a:ea typeface="方正大标宋简体" pitchFamily="2" charset="-122"/>
              </a:rPr>
              <a:t>选择语句</a:t>
            </a:r>
          </a:p>
        </p:txBody>
      </p:sp>
      <p:sp>
        <p:nvSpPr>
          <p:cNvPr id="58371" name="Rectangle 3"/>
          <p:cNvSpPr>
            <a:spLocks noGrp="1" noChangeArrowheads="1"/>
          </p:cNvSpPr>
          <p:nvPr>
            <p:ph type="body" idx="1"/>
          </p:nvPr>
        </p:nvSpPr>
        <p:spPr>
          <a:xfrm>
            <a:off x="684213" y="1557338"/>
            <a:ext cx="7366000" cy="2087562"/>
          </a:xfrm>
        </p:spPr>
        <p:txBody>
          <a:bodyPr/>
          <a:lstStyle/>
          <a:p>
            <a:pPr eaLnBrk="1" hangingPunct="1"/>
            <a:r>
              <a:rPr lang="zh-CN" altLang="en-US">
                <a:latin typeface="Times New Roman" panose="02020603050405020304" pitchFamily="18" charset="0"/>
                <a:ea typeface="方正楷体简体" pitchFamily="2" charset="-122"/>
              </a:rPr>
              <a:t>选择语句也称分支语句，即根据不同的条件执行不同的语句。在</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中，主要的选择语句有</a:t>
            </a:r>
            <a:r>
              <a:rPr lang="en-US" altLang="zh-CN">
                <a:latin typeface="Times New Roman" panose="02020603050405020304" pitchFamily="18" charset="0"/>
                <a:ea typeface="方正楷体简体" pitchFamily="2" charset="-122"/>
              </a:rPr>
              <a:t>if</a:t>
            </a:r>
            <a:r>
              <a:rPr lang="zh-CN" altLang="en-US">
                <a:latin typeface="Times New Roman" panose="02020603050405020304" pitchFamily="18" charset="0"/>
                <a:ea typeface="方正楷体简体" pitchFamily="2" charset="-122"/>
              </a:rPr>
              <a:t>语句和</a:t>
            </a:r>
            <a:r>
              <a:rPr lang="en-US" altLang="zh-CN">
                <a:latin typeface="Times New Roman" panose="02020603050405020304" pitchFamily="18" charset="0"/>
                <a:ea typeface="方正楷体简体" pitchFamily="2" charset="-122"/>
              </a:rPr>
              <a:t>switch</a:t>
            </a:r>
            <a:r>
              <a:rPr lang="zh-CN" altLang="en-US">
                <a:latin typeface="Times New Roman" panose="02020603050405020304" pitchFamily="18" charset="0"/>
                <a:ea typeface="方正楷体简体" pitchFamily="2" charset="-122"/>
              </a:rPr>
              <a:t>语句。</a:t>
            </a:r>
          </a:p>
          <a:p>
            <a:pPr eaLnBrk="1" hangingPunct="1"/>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if</a:t>
            </a:r>
            <a:r>
              <a:rPr lang="zh-CN" altLang="en-US">
                <a:latin typeface="Times New Roman" panose="02020603050405020304" pitchFamily="18" charset="0"/>
                <a:ea typeface="方正楷体简体" pitchFamily="2" charset="-122"/>
              </a:rPr>
              <a:t>语句</a:t>
            </a:r>
          </a:p>
          <a:p>
            <a:pPr eaLnBrk="1" hangingPunct="1"/>
            <a:r>
              <a:rPr lang="en-US" altLang="zh-CN">
                <a:latin typeface="Times New Roman" panose="02020603050405020304" pitchFamily="18" charset="0"/>
                <a:ea typeface="方正楷体简体" pitchFamily="2" charset="-122"/>
              </a:rPr>
              <a:t>if</a:t>
            </a:r>
            <a:r>
              <a:rPr lang="zh-CN" altLang="en-US">
                <a:latin typeface="Times New Roman" panose="02020603050405020304" pitchFamily="18" charset="0"/>
                <a:ea typeface="方正楷体简体" pitchFamily="2" charset="-122"/>
              </a:rPr>
              <a:t>语句有三种基本结构。</a:t>
            </a:r>
          </a:p>
          <a:p>
            <a:pPr eaLnBrk="1" hangingPunct="1"/>
            <a:r>
              <a:rPr lang="zh-CN" altLang="en-US"/>
              <a:t>（</a:t>
            </a:r>
            <a:r>
              <a:rPr lang="en-US" altLang="zh-CN"/>
              <a:t>1</a:t>
            </a:r>
            <a:r>
              <a:rPr lang="zh-CN" altLang="en-US"/>
              <a:t>）第一种基本结构的语法如下：</a:t>
            </a:r>
            <a:endParaRPr lang="zh-CN" altLang="en-US">
              <a:latin typeface="Times New Roman" panose="02020603050405020304" pitchFamily="18" charset="0"/>
              <a:ea typeface="方正楷体简体" pitchFamily="2" charset="-122"/>
            </a:endParaRPr>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500438"/>
            <a:ext cx="3240087"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583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3789363"/>
            <a:ext cx="17240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58374" name="Rectangle 6"/>
          <p:cNvSpPr>
            <a:spLocks noChangeArrowheads="1"/>
          </p:cNvSpPr>
          <p:nvPr/>
        </p:nvSpPr>
        <p:spPr bwMode="auto">
          <a:xfrm>
            <a:off x="684213" y="4437063"/>
            <a:ext cx="46799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sz="3200" b="1">
                <a:solidFill>
                  <a:schemeClr val="tx1"/>
                </a:solidFill>
                <a:latin typeface="宋体" panose="02010600030101010101" pitchFamily="2" charset="-122"/>
                <a:ea typeface="宋体" panose="02010600030101010101" pitchFamily="2" charset="-122"/>
              </a:defRPr>
            </a:lvl1pPr>
            <a:lvl2pPr marL="742950" indent="-285750" defTabSz="228600">
              <a:defRPr sz="3200" b="1">
                <a:solidFill>
                  <a:schemeClr val="tx1"/>
                </a:solidFill>
                <a:latin typeface="宋体" panose="02010600030101010101" pitchFamily="2" charset="-122"/>
                <a:ea typeface="宋体" panose="02010600030101010101" pitchFamily="2" charset="-122"/>
              </a:defRPr>
            </a:lvl2pPr>
            <a:lvl3pPr marL="1143000" indent="-228600" defTabSz="228600">
              <a:defRPr sz="3200" b="1">
                <a:solidFill>
                  <a:schemeClr val="tx1"/>
                </a:solidFill>
                <a:latin typeface="宋体" panose="02010600030101010101" pitchFamily="2" charset="-122"/>
                <a:ea typeface="宋体" panose="02010600030101010101" pitchFamily="2" charset="-122"/>
              </a:defRPr>
            </a:lvl3pPr>
            <a:lvl4pPr marL="1600200" indent="-228600" defTabSz="228600">
              <a:defRPr sz="3200" b="1">
                <a:solidFill>
                  <a:schemeClr val="tx1"/>
                </a:solidFill>
                <a:latin typeface="宋体" panose="02010600030101010101" pitchFamily="2" charset="-122"/>
                <a:ea typeface="宋体" panose="02010600030101010101" pitchFamily="2" charset="-122"/>
              </a:defRPr>
            </a:lvl4pPr>
            <a:lvl5pPr marL="2057400" indent="-228600" defTabSz="228600">
              <a:defRPr sz="3200" b="1">
                <a:solidFill>
                  <a:schemeClr val="tx1"/>
                </a:solidFill>
                <a:latin typeface="宋体" panose="02010600030101010101" pitchFamily="2" charset="-122"/>
                <a:ea typeface="宋体" panose="02010600030101010101" pitchFamily="2" charset="-122"/>
              </a:defRPr>
            </a:lvl5pPr>
            <a:lvl6pPr marL="25146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lgn="l">
              <a:buClrTx/>
              <a:buFontTx/>
              <a:buChar char="•"/>
            </a:pPr>
            <a:r>
              <a:rPr lang="zh-CN" altLang="en-US" sz="2000" b="0"/>
              <a:t>执行该</a:t>
            </a:r>
            <a:r>
              <a:rPr lang="en-US" altLang="zh-CN" sz="2000" b="0"/>
              <a:t>if</a:t>
            </a:r>
            <a:r>
              <a:rPr lang="zh-CN" altLang="en-US" sz="2000" b="0"/>
              <a:t>语句时，首先判断表达式是否正确。如果正确，则执行语句</a:t>
            </a:r>
            <a:r>
              <a:rPr lang="en-US" altLang="zh-CN" sz="2000" b="0"/>
              <a:t>1</a:t>
            </a:r>
            <a:r>
              <a:rPr lang="zh-CN" altLang="en-US" sz="2000" b="0"/>
              <a:t>。如果不正确，则不执行任何操作，执行</a:t>
            </a:r>
            <a:r>
              <a:rPr lang="en-US" altLang="zh-CN" sz="2000" b="0"/>
              <a:t>if</a:t>
            </a:r>
            <a:r>
              <a:rPr lang="zh-CN" altLang="en-US" sz="2000" b="0"/>
              <a:t>语句后的其他语句。该语句流程如右图所示。</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3.4.2  </a:t>
            </a:r>
            <a:r>
              <a:rPr lang="zh-CN" altLang="en-US">
                <a:latin typeface="方正大标宋简体" pitchFamily="2" charset="-122"/>
                <a:ea typeface="方正大标宋简体" pitchFamily="2" charset="-122"/>
              </a:rPr>
              <a:t>选择语句</a:t>
            </a:r>
          </a:p>
        </p:txBody>
      </p:sp>
      <p:sp>
        <p:nvSpPr>
          <p:cNvPr id="59395" name="Rectangle 3"/>
          <p:cNvSpPr>
            <a:spLocks noGrp="1" noChangeArrowheads="1"/>
          </p:cNvSpPr>
          <p:nvPr>
            <p:ph type="body" idx="1"/>
          </p:nvPr>
        </p:nvSpPr>
        <p:spPr>
          <a:xfrm>
            <a:off x="468313" y="1628775"/>
            <a:ext cx="8229600" cy="2305050"/>
          </a:xfrm>
        </p:spPr>
        <p:txBody>
          <a:bodyPr/>
          <a:lstStyle/>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）第二种基本结构的语法如下：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en-US" altLang="zh-CN">
              <a:latin typeface="Times New Roman" panose="02020603050405020304" pitchFamily="18" charset="0"/>
              <a:ea typeface="方正楷体简体" pitchFamily="2" charset="-122"/>
            </a:endParaRPr>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133600"/>
            <a:ext cx="44735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429000"/>
            <a:ext cx="28765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59398" name="Rectangle 6"/>
          <p:cNvSpPr>
            <a:spLocks noChangeArrowheads="1"/>
          </p:cNvSpPr>
          <p:nvPr/>
        </p:nvSpPr>
        <p:spPr bwMode="auto">
          <a:xfrm>
            <a:off x="684213" y="4076700"/>
            <a:ext cx="446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sz="3200" b="1">
                <a:solidFill>
                  <a:schemeClr val="tx1"/>
                </a:solidFill>
                <a:latin typeface="宋体" panose="02010600030101010101" pitchFamily="2" charset="-122"/>
                <a:ea typeface="宋体" panose="02010600030101010101" pitchFamily="2" charset="-122"/>
              </a:defRPr>
            </a:lvl1pPr>
            <a:lvl2pPr marL="742950" indent="-285750" defTabSz="228600">
              <a:defRPr sz="3200" b="1">
                <a:solidFill>
                  <a:schemeClr val="tx1"/>
                </a:solidFill>
                <a:latin typeface="宋体" panose="02010600030101010101" pitchFamily="2" charset="-122"/>
                <a:ea typeface="宋体" panose="02010600030101010101" pitchFamily="2" charset="-122"/>
              </a:defRPr>
            </a:lvl2pPr>
            <a:lvl3pPr marL="1143000" indent="-228600" defTabSz="228600">
              <a:defRPr sz="3200" b="1">
                <a:solidFill>
                  <a:schemeClr val="tx1"/>
                </a:solidFill>
                <a:latin typeface="宋体" panose="02010600030101010101" pitchFamily="2" charset="-122"/>
                <a:ea typeface="宋体" panose="02010600030101010101" pitchFamily="2" charset="-122"/>
              </a:defRPr>
            </a:lvl3pPr>
            <a:lvl4pPr marL="1600200" indent="-228600" defTabSz="228600">
              <a:defRPr sz="3200" b="1">
                <a:solidFill>
                  <a:schemeClr val="tx1"/>
                </a:solidFill>
                <a:latin typeface="宋体" panose="02010600030101010101" pitchFamily="2" charset="-122"/>
                <a:ea typeface="宋体" panose="02010600030101010101" pitchFamily="2" charset="-122"/>
              </a:defRPr>
            </a:lvl4pPr>
            <a:lvl5pPr marL="2057400" indent="-228600" defTabSz="228600">
              <a:defRPr sz="3200" b="1">
                <a:solidFill>
                  <a:schemeClr val="tx1"/>
                </a:solidFill>
                <a:latin typeface="宋体" panose="02010600030101010101" pitchFamily="2" charset="-122"/>
                <a:ea typeface="宋体" panose="02010600030101010101" pitchFamily="2" charset="-122"/>
              </a:defRPr>
            </a:lvl5pPr>
            <a:lvl6pPr marL="25146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lgn="just">
              <a:buClrTx/>
              <a:buFontTx/>
              <a:buChar char="•"/>
            </a:pPr>
            <a:r>
              <a:rPr lang="zh-CN" altLang="en-US" sz="2000" b="0"/>
              <a:t>执行该</a:t>
            </a:r>
            <a:r>
              <a:rPr lang="en-US" altLang="zh-CN" sz="2000" b="0"/>
              <a:t>if</a:t>
            </a:r>
            <a:r>
              <a:rPr lang="zh-CN" altLang="en-US" sz="2000" b="0"/>
              <a:t>语句时，首先判断表达式结果是否为真。如果判断结果为真，则执行语句</a:t>
            </a:r>
            <a:r>
              <a:rPr lang="en-US" altLang="zh-CN" sz="2000" b="0"/>
              <a:t>1</a:t>
            </a:r>
            <a:r>
              <a:rPr lang="zh-CN" altLang="en-US" sz="2000" b="0"/>
              <a:t>。如果判断结果为假，则执行语句</a:t>
            </a:r>
            <a:r>
              <a:rPr lang="en-US" altLang="zh-CN" sz="2000" b="0"/>
              <a:t>2</a:t>
            </a:r>
            <a:r>
              <a:rPr lang="zh-CN" altLang="en-US" sz="2000" b="0"/>
              <a:t>。该语句流程如右图所示。</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3.4.2  </a:t>
            </a:r>
            <a:r>
              <a:rPr lang="zh-CN" altLang="en-US">
                <a:latin typeface="方正大标宋简体" pitchFamily="2" charset="-122"/>
                <a:ea typeface="方正大标宋简体" pitchFamily="2" charset="-122"/>
              </a:rPr>
              <a:t>选择语句</a:t>
            </a:r>
          </a:p>
        </p:txBody>
      </p:sp>
      <p:sp>
        <p:nvSpPr>
          <p:cNvPr id="60419" name="Rectangle 3"/>
          <p:cNvSpPr>
            <a:spLocks noGrp="1" noChangeArrowheads="1"/>
          </p:cNvSpPr>
          <p:nvPr>
            <p:ph type="body" idx="1"/>
          </p:nvPr>
        </p:nvSpPr>
        <p:spPr/>
        <p:txBody>
          <a:bodyPr/>
          <a:lstStyle/>
          <a:p>
            <a:pPr eaLnBrk="1" hangingPunct="1">
              <a:lnSpc>
                <a:spcPct val="90000"/>
              </a:lnSpc>
            </a:pP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）第三种基本结构的语法如下：</a:t>
            </a: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endParaRPr lang="zh-CN" altLang="en-US">
              <a:latin typeface="Times New Roman" panose="02020603050405020304" pitchFamily="18" charset="0"/>
              <a:ea typeface="方正楷体简体" pitchFamily="2" charset="-122"/>
            </a:endParaRPr>
          </a:p>
          <a:p>
            <a:pPr eaLnBrk="1" hangingPunct="1">
              <a:lnSpc>
                <a:spcPct val="90000"/>
              </a:lnSpc>
            </a:pPr>
            <a:r>
              <a:rPr lang="zh-CN" altLang="en-US">
                <a:latin typeface="Times New Roman" panose="02020603050405020304" pitchFamily="18" charset="0"/>
                <a:ea typeface="方正楷体简体" pitchFamily="2" charset="-122"/>
              </a:rPr>
              <a:t>执行该</a:t>
            </a:r>
            <a:r>
              <a:rPr lang="en-US" altLang="zh-CN">
                <a:latin typeface="Times New Roman" panose="02020603050405020304" pitchFamily="18" charset="0"/>
                <a:ea typeface="方正楷体简体" pitchFamily="2" charset="-122"/>
              </a:rPr>
              <a:t>if</a:t>
            </a:r>
            <a:r>
              <a:rPr lang="zh-CN" altLang="en-US">
                <a:latin typeface="Times New Roman" panose="02020603050405020304" pitchFamily="18" charset="0"/>
                <a:ea typeface="方正楷体简体" pitchFamily="2" charset="-122"/>
              </a:rPr>
              <a:t>语句时，首先对表达式</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进行判断。如果判断结果为真，则执行语句</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。如果判断结果为假，则对表达式</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进行判断。如果表达式</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的判断结果为真，则执行语句</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。否则，执行语句</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。该语句的流程图如右图所示。</a:t>
            </a:r>
          </a:p>
          <a:p>
            <a:pPr eaLnBrk="1" hangingPunct="1">
              <a:lnSpc>
                <a:spcPct val="90000"/>
              </a:lnSpc>
            </a:pPr>
            <a:endParaRPr lang="en-US" altLang="zh-CN"/>
          </a:p>
        </p:txBody>
      </p:sp>
      <p:sp>
        <p:nvSpPr>
          <p:cNvPr id="60420" name="Rectangle 6"/>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a:defRPr sz="3200" b="1">
                <a:solidFill>
                  <a:schemeClr val="tx1"/>
                </a:solidFill>
                <a:latin typeface="宋体" panose="02010600030101010101" pitchFamily="2" charset="-122"/>
                <a:ea typeface="宋体" panose="02010600030101010101" pitchFamily="2" charset="-122"/>
              </a:defRPr>
            </a:lvl1pPr>
            <a:lvl2pPr marL="742950" indent="-285750">
              <a:defRPr sz="3200" b="1">
                <a:solidFill>
                  <a:schemeClr val="tx1"/>
                </a:solidFill>
                <a:latin typeface="宋体" panose="02010600030101010101" pitchFamily="2" charset="-122"/>
                <a:ea typeface="宋体" panose="02010600030101010101" pitchFamily="2" charset="-122"/>
              </a:defRPr>
            </a:lvl2pPr>
            <a:lvl3pPr marL="1143000" indent="-228600">
              <a:defRPr sz="3200" b="1">
                <a:solidFill>
                  <a:schemeClr val="tx1"/>
                </a:solidFill>
                <a:latin typeface="宋体" panose="02010600030101010101" pitchFamily="2" charset="-122"/>
                <a:ea typeface="宋体" panose="02010600030101010101" pitchFamily="2" charset="-122"/>
              </a:defRPr>
            </a:lvl3pPr>
            <a:lvl4pPr marL="1600200" indent="-228600">
              <a:defRPr sz="3200" b="1">
                <a:solidFill>
                  <a:schemeClr val="tx1"/>
                </a:solidFill>
                <a:latin typeface="宋体" panose="02010600030101010101" pitchFamily="2" charset="-122"/>
                <a:ea typeface="宋体" panose="02010600030101010101" pitchFamily="2" charset="-122"/>
              </a:defRPr>
            </a:lvl4pPr>
            <a:lvl5pPr marL="2057400" indent="-228600">
              <a:defRPr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endParaRPr lang="zh-CN" altLang="en-US"/>
          </a:p>
        </p:txBody>
      </p:sp>
      <p:pic>
        <p:nvPicPr>
          <p:cNvPr id="6042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916113"/>
            <a:ext cx="1871662"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6042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989138"/>
            <a:ext cx="26479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3.4.2  </a:t>
            </a:r>
            <a:r>
              <a:rPr lang="zh-CN" altLang="en-US">
                <a:latin typeface="方正大标宋简体" pitchFamily="2" charset="-122"/>
                <a:ea typeface="方正大标宋简体" pitchFamily="2" charset="-122"/>
              </a:rPr>
              <a:t>选择语句</a:t>
            </a:r>
          </a:p>
        </p:txBody>
      </p:sp>
      <p:sp>
        <p:nvSpPr>
          <p:cNvPr id="61443"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switch</a:t>
            </a:r>
            <a:r>
              <a:rPr lang="zh-CN" altLang="en-US">
                <a:latin typeface="Times New Roman" panose="02020603050405020304" pitchFamily="18" charset="0"/>
                <a:ea typeface="方正楷体简体" pitchFamily="2" charset="-122"/>
              </a:rPr>
              <a:t>语句</a:t>
            </a:r>
          </a:p>
          <a:p>
            <a:pPr eaLnBrk="1" hangingPunct="1"/>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中的另外一种选择语句是</a:t>
            </a:r>
            <a:r>
              <a:rPr lang="en-US" altLang="zh-CN">
                <a:latin typeface="Times New Roman" panose="02020603050405020304" pitchFamily="18" charset="0"/>
                <a:ea typeface="方正楷体简体" pitchFamily="2" charset="-122"/>
              </a:rPr>
              <a:t>switch</a:t>
            </a:r>
            <a:r>
              <a:rPr lang="zh-CN" altLang="en-US">
                <a:latin typeface="Times New Roman" panose="02020603050405020304" pitchFamily="18" charset="0"/>
                <a:ea typeface="方正楷体简体" pitchFamily="2" charset="-122"/>
              </a:rPr>
              <a:t>语句，其语法如下：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p>
          <a:p>
            <a:pPr eaLnBrk="1" hangingPunct="1"/>
            <a:endParaRPr lang="en-US" altLang="zh-CN"/>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76475"/>
            <a:ext cx="15335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61445" name="Rectangle 5"/>
          <p:cNvSpPr>
            <a:spLocks noChangeArrowheads="1"/>
          </p:cNvSpPr>
          <p:nvPr/>
        </p:nvSpPr>
        <p:spPr bwMode="auto">
          <a:xfrm>
            <a:off x="1033463" y="5527675"/>
            <a:ext cx="315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sz="3200" b="1">
                <a:solidFill>
                  <a:schemeClr val="tx1"/>
                </a:solidFill>
                <a:latin typeface="宋体" panose="02010600030101010101" pitchFamily="2" charset="-122"/>
                <a:ea typeface="宋体" panose="02010600030101010101" pitchFamily="2" charset="-122"/>
              </a:defRPr>
            </a:lvl1pPr>
            <a:lvl2pPr marL="742950" indent="-285750" defTabSz="228600">
              <a:defRPr sz="3200" b="1">
                <a:solidFill>
                  <a:schemeClr val="tx1"/>
                </a:solidFill>
                <a:latin typeface="宋体" panose="02010600030101010101" pitchFamily="2" charset="-122"/>
                <a:ea typeface="宋体" panose="02010600030101010101" pitchFamily="2" charset="-122"/>
              </a:defRPr>
            </a:lvl2pPr>
            <a:lvl3pPr marL="1143000" indent="-228600" defTabSz="228600">
              <a:defRPr sz="3200" b="1">
                <a:solidFill>
                  <a:schemeClr val="tx1"/>
                </a:solidFill>
                <a:latin typeface="宋体" panose="02010600030101010101" pitchFamily="2" charset="-122"/>
                <a:ea typeface="宋体" panose="02010600030101010101" pitchFamily="2" charset="-122"/>
              </a:defRPr>
            </a:lvl3pPr>
            <a:lvl4pPr marL="1600200" indent="-228600" defTabSz="228600">
              <a:defRPr sz="3200" b="1">
                <a:solidFill>
                  <a:schemeClr val="tx1"/>
                </a:solidFill>
                <a:latin typeface="宋体" panose="02010600030101010101" pitchFamily="2" charset="-122"/>
                <a:ea typeface="宋体" panose="02010600030101010101" pitchFamily="2" charset="-122"/>
              </a:defRPr>
            </a:lvl4pPr>
            <a:lvl5pPr marL="2057400" indent="-228600" defTabSz="228600">
              <a:defRPr sz="3200" b="1">
                <a:solidFill>
                  <a:schemeClr val="tx1"/>
                </a:solidFill>
                <a:latin typeface="宋体" panose="02010600030101010101" pitchFamily="2" charset="-122"/>
                <a:ea typeface="宋体" panose="02010600030101010101" pitchFamily="2" charset="-122"/>
              </a:defRPr>
            </a:lvl5pPr>
            <a:lvl6pPr marL="25146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r>
              <a:rPr lang="zh-CN" altLang="en-US" b="0"/>
              <a:t>该语句的流程图如右图所示。</a:t>
            </a:r>
          </a:p>
        </p:txBody>
      </p:sp>
      <p:pic>
        <p:nvPicPr>
          <p:cNvPr id="614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492375"/>
            <a:ext cx="4897438"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3.4.3  </a:t>
            </a:r>
            <a:r>
              <a:rPr lang="zh-CN" altLang="en-US">
                <a:latin typeface="方正大标宋简体" pitchFamily="2" charset="-122"/>
                <a:ea typeface="方正大标宋简体" pitchFamily="2" charset="-122"/>
              </a:rPr>
              <a:t>循环语句</a:t>
            </a:r>
          </a:p>
        </p:txBody>
      </p:sp>
      <p:sp>
        <p:nvSpPr>
          <p:cNvPr id="62467" name="Rectangle 3"/>
          <p:cNvSpPr>
            <a:spLocks noGrp="1" noChangeArrowheads="1"/>
          </p:cNvSpPr>
          <p:nvPr>
            <p:ph type="body" idx="1"/>
          </p:nvPr>
        </p:nvSpPr>
        <p:spPr>
          <a:xfrm>
            <a:off x="684213" y="1412875"/>
            <a:ext cx="7366000" cy="4392613"/>
          </a:xfrm>
        </p:spPr>
        <p:txBody>
          <a:bodyPr/>
          <a:lstStyle/>
          <a:p>
            <a:pPr eaLnBrk="1" hangingPunct="1"/>
            <a:r>
              <a:rPr lang="zh-CN" altLang="en-US" sz="1800">
                <a:latin typeface="Times New Roman" panose="02020603050405020304" pitchFamily="18" charset="0"/>
                <a:ea typeface="方正楷体简体" pitchFamily="2" charset="-122"/>
              </a:rPr>
              <a:t>在编写程序的过程中，经常会遇到一些许多有规律性的重复操作，则在程序中需要重复执行这些语句。为此，</a:t>
            </a:r>
            <a:r>
              <a:rPr lang="en-US" altLang="zh-CN" sz="1800">
                <a:latin typeface="Times New Roman" panose="02020603050405020304" pitchFamily="18" charset="0"/>
                <a:ea typeface="方正楷体简体" pitchFamily="2" charset="-122"/>
              </a:rPr>
              <a:t>C++</a:t>
            </a:r>
            <a:r>
              <a:rPr lang="zh-CN" altLang="en-US" sz="1800">
                <a:latin typeface="Times New Roman" panose="02020603050405020304" pitchFamily="18" charset="0"/>
                <a:ea typeface="方正楷体简体" pitchFamily="2" charset="-122"/>
              </a:rPr>
              <a:t>中提供了循环语句，可使代码大大简化。循环语句包括循环条件和循环体两部。</a:t>
            </a:r>
            <a:r>
              <a:rPr lang="en-US" altLang="zh-CN" sz="1800">
                <a:latin typeface="Times New Roman" panose="02020603050405020304" pitchFamily="18" charset="0"/>
                <a:ea typeface="方正楷体简体" pitchFamily="2" charset="-122"/>
              </a:rPr>
              <a:t>C++</a:t>
            </a:r>
            <a:r>
              <a:rPr lang="zh-CN" altLang="en-US" sz="1800">
                <a:latin typeface="Times New Roman" panose="02020603050405020304" pitchFamily="18" charset="0"/>
                <a:ea typeface="方正楷体简体" pitchFamily="2" charset="-122"/>
              </a:rPr>
              <a:t>中的循环语句包括</a:t>
            </a:r>
            <a:r>
              <a:rPr lang="en-US" altLang="zh-CN" sz="1800">
                <a:latin typeface="Times New Roman" panose="02020603050405020304" pitchFamily="18" charset="0"/>
                <a:ea typeface="方正楷体简体" pitchFamily="2" charset="-122"/>
              </a:rPr>
              <a:t>for</a:t>
            </a:r>
            <a:r>
              <a:rPr lang="zh-CN" altLang="en-US" sz="1800">
                <a:latin typeface="Times New Roman" panose="02020603050405020304" pitchFamily="18" charset="0"/>
                <a:ea typeface="方正楷体简体" pitchFamily="2" charset="-122"/>
              </a:rPr>
              <a:t>语句、</a:t>
            </a:r>
            <a:r>
              <a:rPr lang="en-US" altLang="zh-CN" sz="1800">
                <a:latin typeface="Times New Roman" panose="02020603050405020304" pitchFamily="18" charset="0"/>
                <a:ea typeface="方正楷体简体" pitchFamily="2" charset="-122"/>
              </a:rPr>
              <a:t>while</a:t>
            </a:r>
            <a:r>
              <a:rPr lang="zh-CN" altLang="en-US" sz="1800">
                <a:latin typeface="Times New Roman" panose="02020603050405020304" pitchFamily="18" charset="0"/>
                <a:ea typeface="方正楷体简体" pitchFamily="2" charset="-122"/>
              </a:rPr>
              <a:t>语句和</a:t>
            </a:r>
            <a:r>
              <a:rPr lang="en-US" altLang="zh-CN" sz="1800">
                <a:latin typeface="Times New Roman" panose="02020603050405020304" pitchFamily="18" charset="0"/>
                <a:ea typeface="方正楷体简体" pitchFamily="2" charset="-122"/>
              </a:rPr>
              <a:t>do</a:t>
            </a:r>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while</a:t>
            </a:r>
            <a:r>
              <a:rPr lang="zh-CN" altLang="en-US" sz="1800">
                <a:latin typeface="Times New Roman" panose="02020603050405020304" pitchFamily="18" charset="0"/>
                <a:ea typeface="方正楷体简体" pitchFamily="2" charset="-122"/>
              </a:rPr>
              <a:t>语句。</a:t>
            </a:r>
          </a:p>
          <a:p>
            <a:pPr eaLnBrk="1" hangingPunct="1"/>
            <a:r>
              <a:rPr lang="en-US" altLang="zh-CN" sz="1800">
                <a:latin typeface="Times New Roman" panose="02020603050405020304" pitchFamily="18" charset="0"/>
                <a:ea typeface="方正楷体简体" pitchFamily="2" charset="-122"/>
              </a:rPr>
              <a:t>1</a:t>
            </a:r>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for</a:t>
            </a:r>
            <a:r>
              <a:rPr lang="zh-CN" altLang="en-US" sz="1800">
                <a:latin typeface="Times New Roman" panose="02020603050405020304" pitchFamily="18" charset="0"/>
                <a:ea typeface="方正楷体简体" pitchFamily="2" charset="-122"/>
              </a:rPr>
              <a:t>语句</a:t>
            </a:r>
          </a:p>
          <a:p>
            <a:pPr eaLnBrk="1" hangingPunct="1"/>
            <a:r>
              <a:rPr lang="en-US" altLang="zh-CN" sz="1800">
                <a:latin typeface="Times New Roman" panose="02020603050405020304" pitchFamily="18" charset="0"/>
                <a:ea typeface="方正楷体简体" pitchFamily="2" charset="-122"/>
              </a:rPr>
              <a:t>for</a:t>
            </a:r>
            <a:r>
              <a:rPr lang="zh-CN" altLang="en-US" sz="1800">
                <a:latin typeface="Times New Roman" panose="02020603050405020304" pitchFamily="18" charset="0"/>
                <a:ea typeface="方正楷体简体" pitchFamily="2" charset="-122"/>
              </a:rPr>
              <a:t>语句是使用最频繁并且最灵活的循环语句。其语法代码如下：</a:t>
            </a:r>
          </a:p>
          <a:p>
            <a:pPr eaLnBrk="1" hangingPunct="1"/>
            <a:endParaRPr lang="zh-CN" altLang="en-US" sz="1800">
              <a:latin typeface="Times New Roman" panose="02020603050405020304" pitchFamily="18" charset="0"/>
              <a:ea typeface="方正楷体简体" pitchFamily="2" charset="-122"/>
            </a:endParaRPr>
          </a:p>
          <a:p>
            <a:pPr eaLnBrk="1" hangingPunct="1"/>
            <a:endParaRPr lang="zh-CN" altLang="en-US" sz="1800">
              <a:latin typeface="Times New Roman" panose="02020603050405020304" pitchFamily="18" charset="0"/>
              <a:ea typeface="方正楷体简体" pitchFamily="2" charset="-122"/>
            </a:endParaRPr>
          </a:p>
          <a:p>
            <a:pPr eaLnBrk="1" hangingPunct="1"/>
            <a:endParaRPr lang="zh-CN" altLang="en-US" sz="1800">
              <a:latin typeface="Times New Roman" panose="02020603050405020304" pitchFamily="18" charset="0"/>
              <a:ea typeface="方正楷体简体" pitchFamily="2" charset="-122"/>
            </a:endParaRPr>
          </a:p>
          <a:p>
            <a:pPr eaLnBrk="1" hangingPunct="1"/>
            <a:endParaRPr lang="zh-CN" altLang="en-US" sz="1800">
              <a:latin typeface="Times New Roman" panose="02020603050405020304" pitchFamily="18" charset="0"/>
              <a:ea typeface="方正楷体简体" pitchFamily="2" charset="-122"/>
            </a:endParaRPr>
          </a:p>
          <a:p>
            <a:pPr eaLnBrk="1" hangingPunct="1"/>
            <a:r>
              <a:rPr lang="zh-CN" altLang="en-US" sz="1800">
                <a:latin typeface="Times New Roman" panose="02020603050405020304" pitchFamily="18" charset="0"/>
                <a:ea typeface="方正楷体简体" pitchFamily="2" charset="-122"/>
              </a:rPr>
              <a:t>其中，表达式</a:t>
            </a:r>
            <a:r>
              <a:rPr lang="en-US" altLang="zh-CN" sz="1800">
                <a:latin typeface="Times New Roman" panose="02020603050405020304" pitchFamily="18" charset="0"/>
                <a:ea typeface="方正楷体简体" pitchFamily="2" charset="-122"/>
              </a:rPr>
              <a:t>1</a:t>
            </a:r>
            <a:r>
              <a:rPr lang="zh-CN" altLang="en-US" sz="1800">
                <a:latin typeface="Times New Roman" panose="02020603050405020304" pitchFamily="18" charset="0"/>
                <a:ea typeface="方正楷体简体" pitchFamily="2" charset="-122"/>
              </a:rPr>
              <a:t>通常用于为循环变量赋初值，表达式</a:t>
            </a:r>
            <a:r>
              <a:rPr lang="en-US" altLang="zh-CN" sz="1800">
                <a:latin typeface="Times New Roman" panose="02020603050405020304" pitchFamily="18" charset="0"/>
                <a:ea typeface="方正楷体简体" pitchFamily="2" charset="-122"/>
              </a:rPr>
              <a:t>2</a:t>
            </a:r>
            <a:r>
              <a:rPr lang="zh-CN" altLang="en-US" sz="1800">
                <a:latin typeface="Times New Roman" panose="02020603050405020304" pitchFamily="18" charset="0"/>
                <a:ea typeface="方正楷体简体" pitchFamily="2" charset="-122"/>
              </a:rPr>
              <a:t>为循环条件，表达式</a:t>
            </a:r>
            <a:r>
              <a:rPr lang="en-US" altLang="zh-CN" sz="1800">
                <a:latin typeface="Times New Roman" panose="02020603050405020304" pitchFamily="18" charset="0"/>
                <a:ea typeface="方正楷体简体" pitchFamily="2" charset="-122"/>
              </a:rPr>
              <a:t>3</a:t>
            </a:r>
            <a:r>
              <a:rPr lang="zh-CN" altLang="en-US" sz="1800">
                <a:latin typeface="Times New Roman" panose="02020603050405020304" pitchFamily="18" charset="0"/>
                <a:ea typeface="方正楷体简体" pitchFamily="2" charset="-122"/>
              </a:rPr>
              <a:t>用于循环变量的递增或是递减，使得循环趋于结束。</a:t>
            </a:r>
          </a:p>
        </p:txBody>
      </p:sp>
      <p:pic>
        <p:nvPicPr>
          <p:cNvPr id="62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429000"/>
            <a:ext cx="44640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1.2  Visual C++6.0</a:t>
            </a:r>
            <a:r>
              <a:rPr lang="zh-CN" altLang="en-US">
                <a:latin typeface="方正大标宋简体" pitchFamily="2" charset="-122"/>
                <a:ea typeface="方正大标宋简体" pitchFamily="2" charset="-122"/>
              </a:rPr>
              <a:t>界面介绍</a:t>
            </a:r>
          </a:p>
        </p:txBody>
      </p:sp>
      <p:sp>
        <p:nvSpPr>
          <p:cNvPr id="8195" name="Rectangle 3"/>
          <p:cNvSpPr>
            <a:spLocks noGrp="1" noChangeArrowheads="1"/>
          </p:cNvSpPr>
          <p:nvPr>
            <p:ph type="body" idx="1"/>
          </p:nvPr>
        </p:nvSpPr>
        <p:spPr/>
        <p:txBody>
          <a:bodyPr/>
          <a:lstStyle/>
          <a:p>
            <a:pPr eaLnBrk="1" hangingPunct="1"/>
            <a:r>
              <a:rPr lang="zh-CN" altLang="en-US">
                <a:ea typeface="方正楷体简体" pitchFamily="2" charset="-122"/>
              </a:rPr>
              <a:t>为了便于说明，首先创建一个</a:t>
            </a:r>
            <a:r>
              <a:rPr lang="en-US" altLang="zh-CN">
                <a:ea typeface="方正楷体简体" pitchFamily="2" charset="-122"/>
              </a:rPr>
              <a:t>IDE</a:t>
            </a:r>
            <a:r>
              <a:rPr lang="zh-CN" altLang="en-US">
                <a:ea typeface="方正楷体简体" pitchFamily="2" charset="-122"/>
              </a:rPr>
              <a:t>的</a:t>
            </a:r>
            <a:r>
              <a:rPr lang="en-US" altLang="zh-CN">
                <a:ea typeface="方正楷体简体" pitchFamily="2" charset="-122"/>
              </a:rPr>
              <a:t>MFC</a:t>
            </a:r>
            <a:r>
              <a:rPr lang="zh-CN" altLang="en-US">
                <a:ea typeface="方正楷体简体" pitchFamily="2" charset="-122"/>
              </a:rPr>
              <a:t>项目（具体创建步骤，后面会详细介绍），如下图所示。</a:t>
            </a:r>
          </a:p>
          <a:p>
            <a:pPr eaLnBrk="1" hangingPunct="1"/>
            <a:endParaRPr lang="en-US" altLang="zh-CN">
              <a:ea typeface="方正楷体简体" pitchFamily="2" charset="-122"/>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349500"/>
            <a:ext cx="456247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3.4.3  </a:t>
            </a:r>
            <a:r>
              <a:rPr lang="zh-CN" altLang="en-US">
                <a:latin typeface="方正大标宋简体" pitchFamily="2" charset="-122"/>
                <a:ea typeface="方正大标宋简体" pitchFamily="2" charset="-122"/>
              </a:rPr>
              <a:t>循环语句</a:t>
            </a:r>
          </a:p>
        </p:txBody>
      </p:sp>
      <p:sp>
        <p:nvSpPr>
          <p:cNvPr id="63491"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for</a:t>
            </a:r>
            <a:r>
              <a:rPr lang="zh-CN" altLang="en-US">
                <a:latin typeface="Times New Roman" panose="02020603050405020304" pitchFamily="18" charset="0"/>
                <a:ea typeface="方正楷体简体" pitchFamily="2" charset="-122"/>
              </a:rPr>
              <a:t>语句的执行过程如下：</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）初始化表达式。</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）执行循环表达式。如果不满足条件，则跳出循环语句。</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）如果满足条件，则执行语句块（循环体）。</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4</a:t>
            </a:r>
            <a:r>
              <a:rPr lang="zh-CN" altLang="en-US">
                <a:latin typeface="Times New Roman" panose="02020603050405020304" pitchFamily="18" charset="0"/>
                <a:ea typeface="方正楷体简体" pitchFamily="2" charset="-122"/>
              </a:rPr>
              <a:t>）循环变量递增或递减。</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5</a:t>
            </a:r>
            <a:r>
              <a:rPr lang="zh-CN" altLang="en-US">
                <a:latin typeface="Times New Roman" panose="02020603050405020304" pitchFamily="18" charset="0"/>
                <a:ea typeface="方正楷体简体" pitchFamily="2" charset="-122"/>
              </a:rPr>
              <a:t>）返回步骤</a:t>
            </a:r>
            <a:r>
              <a:rPr lang="zh-CN" altLang="en-US">
                <a:latin typeface="宋体" panose="02010600030101010101" pitchFamily="2" charset="-122"/>
                <a:ea typeface="方正楷体简体" pitchFamily="2" charset="-122"/>
              </a:rPr>
              <a:t>（</a:t>
            </a:r>
            <a:r>
              <a:rPr lang="en-US" altLang="zh-CN">
                <a:latin typeface="宋体" panose="02010600030101010101" pitchFamily="2" charset="-122"/>
                <a:ea typeface="方正楷体简体" pitchFamily="2" charset="-122"/>
              </a:rPr>
              <a:t>2</a:t>
            </a:r>
            <a:r>
              <a:rPr lang="zh-CN" altLang="en-US">
                <a:latin typeface="宋体" panose="02010600030101010101" pitchFamily="2" charset="-122"/>
                <a:ea typeface="方正楷体简体" pitchFamily="2" charset="-122"/>
              </a:rPr>
              <a:t>）。</a:t>
            </a:r>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6</a:t>
            </a:r>
            <a:r>
              <a:rPr lang="zh-CN" altLang="en-US">
                <a:latin typeface="Times New Roman" panose="02020603050405020304" pitchFamily="18" charset="0"/>
                <a:ea typeface="方正楷体简体" pitchFamily="2" charset="-122"/>
              </a:rPr>
              <a:t>）循环结束，执行</a:t>
            </a:r>
            <a:r>
              <a:rPr lang="en-US" altLang="zh-CN">
                <a:latin typeface="Times New Roman" panose="02020603050405020304" pitchFamily="18" charset="0"/>
                <a:ea typeface="方正楷体简体" pitchFamily="2" charset="-122"/>
              </a:rPr>
              <a:t>for</a:t>
            </a:r>
            <a:r>
              <a:rPr lang="zh-CN" altLang="en-US">
                <a:latin typeface="Times New Roman" panose="02020603050405020304" pitchFamily="18" charset="0"/>
                <a:ea typeface="方正楷体简体" pitchFamily="2" charset="-122"/>
              </a:rPr>
              <a:t>语句下的语句。</a:t>
            </a:r>
          </a:p>
          <a:p>
            <a:pPr eaLnBrk="1" hangingPunct="1"/>
            <a:r>
              <a:rPr lang="en-US" altLang="zh-CN">
                <a:latin typeface="Times New Roman" panose="02020603050405020304" pitchFamily="18" charset="0"/>
                <a:ea typeface="方正楷体简体" pitchFamily="2" charset="-122"/>
              </a:rPr>
              <a:t>for</a:t>
            </a:r>
            <a:r>
              <a:rPr lang="zh-CN" altLang="en-US">
                <a:latin typeface="Times New Roman" panose="02020603050405020304" pitchFamily="18" charset="0"/>
                <a:ea typeface="方正楷体简体" pitchFamily="2" charset="-122"/>
              </a:rPr>
              <a:t>语句的流程图如右图所示。</a:t>
            </a:r>
          </a:p>
          <a:p>
            <a:pPr eaLnBrk="1" hangingPunct="1"/>
            <a:endParaRPr lang="en-US" altLang="zh-CN"/>
          </a:p>
        </p:txBody>
      </p:sp>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2781300"/>
            <a:ext cx="2219325"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3.4.3  </a:t>
            </a:r>
            <a:r>
              <a:rPr lang="zh-CN" altLang="en-US">
                <a:latin typeface="方正大标宋简体" pitchFamily="2" charset="-122"/>
                <a:ea typeface="方正大标宋简体" pitchFamily="2" charset="-122"/>
              </a:rPr>
              <a:t>循环语句</a:t>
            </a:r>
          </a:p>
        </p:txBody>
      </p:sp>
      <p:sp>
        <p:nvSpPr>
          <p:cNvPr id="64515" name="Rectangle 3"/>
          <p:cNvSpPr>
            <a:spLocks noGrp="1" noChangeArrowheads="1"/>
          </p:cNvSpPr>
          <p:nvPr>
            <p:ph type="body" idx="1"/>
          </p:nvPr>
        </p:nvSpPr>
        <p:spPr/>
        <p:txBody>
          <a:bodyPr/>
          <a:lstStyle/>
          <a:p>
            <a:pPr eaLnBrk="1" hangingPunct="1"/>
            <a:r>
              <a:rPr lang="en-US" altLang="zh-CN" sz="1800">
                <a:latin typeface="Times New Roman" panose="02020603050405020304" pitchFamily="18" charset="0"/>
                <a:ea typeface="方正楷体简体" pitchFamily="2" charset="-122"/>
              </a:rPr>
              <a:t>2</a:t>
            </a:r>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while</a:t>
            </a:r>
            <a:r>
              <a:rPr lang="zh-CN" altLang="en-US" sz="1800">
                <a:latin typeface="Times New Roman" panose="02020603050405020304" pitchFamily="18" charset="0"/>
                <a:ea typeface="方正楷体简体" pitchFamily="2" charset="-122"/>
              </a:rPr>
              <a:t>语句</a:t>
            </a:r>
          </a:p>
          <a:p>
            <a:pPr eaLnBrk="1" hangingPunct="1"/>
            <a:r>
              <a:rPr lang="en-US" altLang="zh-CN" sz="1800">
                <a:latin typeface="Times New Roman" panose="02020603050405020304" pitchFamily="18" charset="0"/>
                <a:ea typeface="方正楷体简体" pitchFamily="2" charset="-122"/>
              </a:rPr>
              <a:t>while</a:t>
            </a:r>
            <a:r>
              <a:rPr lang="zh-CN" altLang="en-US" sz="1800">
                <a:latin typeface="Times New Roman" panose="02020603050405020304" pitchFamily="18" charset="0"/>
                <a:ea typeface="方正楷体简体" pitchFamily="2" charset="-122"/>
              </a:rPr>
              <a:t>语句用于“当满足某一条件时进入循环”的情况，其语法代码如下：</a:t>
            </a:r>
          </a:p>
          <a:p>
            <a:pPr eaLnBrk="1" hangingPunct="1"/>
            <a:endParaRPr lang="zh-CN" altLang="en-US" sz="1800">
              <a:latin typeface="Times New Roman" panose="02020603050405020304" pitchFamily="18" charset="0"/>
              <a:ea typeface="方正楷体简体" pitchFamily="2" charset="-122"/>
            </a:endParaRPr>
          </a:p>
          <a:p>
            <a:pPr eaLnBrk="1" hangingPunct="1"/>
            <a:endParaRPr lang="zh-CN" altLang="en-US" sz="1800">
              <a:latin typeface="Times New Roman" panose="02020603050405020304" pitchFamily="18" charset="0"/>
              <a:ea typeface="方正楷体简体" pitchFamily="2" charset="-122"/>
            </a:endParaRPr>
          </a:p>
          <a:p>
            <a:pPr eaLnBrk="1" hangingPunct="1"/>
            <a:r>
              <a:rPr lang="en-US" altLang="zh-CN" sz="1800">
                <a:latin typeface="Times New Roman" panose="02020603050405020304" pitchFamily="18" charset="0"/>
                <a:ea typeface="方正楷体简体" pitchFamily="2" charset="-122"/>
              </a:rPr>
              <a:t>while</a:t>
            </a:r>
            <a:r>
              <a:rPr lang="zh-CN" altLang="en-US" sz="1800">
                <a:latin typeface="Times New Roman" panose="02020603050405020304" pitchFamily="18" charset="0"/>
                <a:ea typeface="方正楷体简体" pitchFamily="2" charset="-122"/>
              </a:rPr>
              <a:t>语句的执行过程如下：</a:t>
            </a:r>
          </a:p>
          <a:p>
            <a:pPr eaLnBrk="1" hangingPunct="1"/>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1</a:t>
            </a:r>
            <a:r>
              <a:rPr lang="zh-CN" altLang="en-US" sz="1800">
                <a:latin typeface="Times New Roman" panose="02020603050405020304" pitchFamily="18" charset="0"/>
                <a:ea typeface="方正楷体简体" pitchFamily="2" charset="-122"/>
              </a:rPr>
              <a:t>）判断循环条件。</a:t>
            </a:r>
          </a:p>
          <a:p>
            <a:pPr eaLnBrk="1" hangingPunct="1"/>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2</a:t>
            </a:r>
            <a:r>
              <a:rPr lang="zh-CN" altLang="en-US" sz="1800">
                <a:latin typeface="Times New Roman" panose="02020603050405020304" pitchFamily="18" charset="0"/>
                <a:ea typeface="方正楷体简体" pitchFamily="2" charset="-122"/>
              </a:rPr>
              <a:t>）表达式如果为真，则进入循环体。否则，进入步骤（</a:t>
            </a:r>
            <a:r>
              <a:rPr lang="en-US" altLang="zh-CN" sz="1800">
                <a:latin typeface="Times New Roman" panose="02020603050405020304" pitchFamily="18" charset="0"/>
                <a:ea typeface="方正楷体简体" pitchFamily="2" charset="-122"/>
              </a:rPr>
              <a:t>4</a:t>
            </a:r>
            <a:r>
              <a:rPr lang="zh-CN" altLang="en-US" sz="1800">
                <a:latin typeface="Times New Roman" panose="02020603050405020304" pitchFamily="18" charset="0"/>
                <a:ea typeface="方正楷体简体" pitchFamily="2" charset="-122"/>
              </a:rPr>
              <a:t>）。</a:t>
            </a:r>
          </a:p>
          <a:p>
            <a:pPr eaLnBrk="1" hangingPunct="1"/>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3</a:t>
            </a:r>
            <a:r>
              <a:rPr lang="zh-CN" altLang="en-US" sz="1800">
                <a:latin typeface="Times New Roman" panose="02020603050405020304" pitchFamily="18" charset="0"/>
                <a:ea typeface="方正楷体简体" pitchFamily="2" charset="-122"/>
              </a:rPr>
              <a:t>）执行循环体表达式。</a:t>
            </a:r>
          </a:p>
          <a:p>
            <a:pPr eaLnBrk="1" hangingPunct="1"/>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4</a:t>
            </a:r>
            <a:r>
              <a:rPr lang="zh-CN" altLang="en-US" sz="1800">
                <a:latin typeface="Times New Roman" panose="02020603050405020304" pitchFamily="18" charset="0"/>
                <a:ea typeface="方正楷体简体" pitchFamily="2" charset="-122"/>
              </a:rPr>
              <a:t>）循环结束，执行</a:t>
            </a:r>
            <a:r>
              <a:rPr lang="en-US" altLang="zh-CN" sz="1800">
                <a:latin typeface="Times New Roman" panose="02020603050405020304" pitchFamily="18" charset="0"/>
                <a:ea typeface="方正楷体简体" pitchFamily="2" charset="-122"/>
              </a:rPr>
              <a:t>while</a:t>
            </a:r>
            <a:r>
              <a:rPr lang="zh-CN" altLang="en-US" sz="1800">
                <a:latin typeface="Times New Roman" panose="02020603050405020304" pitchFamily="18" charset="0"/>
                <a:ea typeface="方正楷体简体" pitchFamily="2" charset="-122"/>
              </a:rPr>
              <a:t>语句下的语句。</a:t>
            </a:r>
          </a:p>
          <a:p>
            <a:pPr eaLnBrk="1" hangingPunct="1"/>
            <a:r>
              <a:rPr lang="en-US" altLang="zh-CN" sz="1800">
                <a:latin typeface="Times New Roman" panose="02020603050405020304" pitchFamily="18" charset="0"/>
                <a:ea typeface="方正楷体简体" pitchFamily="2" charset="-122"/>
              </a:rPr>
              <a:t>while</a:t>
            </a:r>
            <a:r>
              <a:rPr lang="zh-CN" altLang="en-US" sz="1800">
                <a:latin typeface="Times New Roman" panose="02020603050405020304" pitchFamily="18" charset="0"/>
                <a:ea typeface="方正楷体简体" pitchFamily="2" charset="-122"/>
              </a:rPr>
              <a:t>语句的流程图如右图所示。</a:t>
            </a:r>
          </a:p>
          <a:p>
            <a:pPr eaLnBrk="1" hangingPunct="1"/>
            <a:endParaRPr lang="en-US" altLang="zh-CN" sz="1800"/>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05038"/>
            <a:ext cx="25908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64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3860800"/>
            <a:ext cx="197167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3.4.3  </a:t>
            </a:r>
            <a:r>
              <a:rPr lang="zh-CN" altLang="en-US">
                <a:latin typeface="方正大标宋简体" pitchFamily="2" charset="-122"/>
                <a:ea typeface="方正大标宋简体" pitchFamily="2" charset="-122"/>
              </a:rPr>
              <a:t>循环语句</a:t>
            </a:r>
          </a:p>
        </p:txBody>
      </p:sp>
      <p:sp>
        <p:nvSpPr>
          <p:cNvPr id="65539"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do</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a:t>
            </a:r>
          </a:p>
          <a:p>
            <a:pPr eaLnBrk="1" hangingPunct="1"/>
            <a:r>
              <a:rPr lang="en-US" altLang="zh-CN">
                <a:latin typeface="Times New Roman" panose="02020603050405020304" pitchFamily="18" charset="0"/>
                <a:ea typeface="方正楷体简体" pitchFamily="2" charset="-122"/>
              </a:rPr>
              <a:t>do</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语句和</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语句类似，其语句代码如下：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en-US" altLang="zh-CN">
                <a:latin typeface="Times New Roman" panose="02020603050405020304" pitchFamily="18" charset="0"/>
                <a:ea typeface="方正楷体简体" pitchFamily="2" charset="-122"/>
              </a:rPr>
              <a:t>do</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语句的执行过程如下：</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）执行循环体语句块。</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）判断循环条件。如果满足条件，返回步骤（</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）。否则，执行步骤（</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）退出</a:t>
            </a:r>
            <a:r>
              <a:rPr lang="en-US" altLang="zh-CN">
                <a:latin typeface="Times New Roman" panose="02020603050405020304" pitchFamily="18" charset="0"/>
                <a:ea typeface="方正楷体简体" pitchFamily="2" charset="-122"/>
              </a:rPr>
              <a:t>do</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a:t>
            </a:r>
          </a:p>
          <a:p>
            <a:pPr eaLnBrk="1" hangingPunct="1"/>
            <a:r>
              <a:rPr lang="en-US" altLang="zh-CN">
                <a:latin typeface="Times New Roman" panose="02020603050405020304" pitchFamily="18" charset="0"/>
                <a:ea typeface="方正楷体简体" pitchFamily="2" charset="-122"/>
              </a:rPr>
              <a:t>do</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语句的流程图如右图所示。</a:t>
            </a:r>
          </a:p>
          <a:p>
            <a:pPr eaLnBrk="1" hangingPunct="1"/>
            <a:endParaRPr lang="en-US" altLang="zh-CN"/>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29527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65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4149725"/>
            <a:ext cx="196215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3.4.3  </a:t>
            </a:r>
            <a:r>
              <a:rPr lang="zh-CN" altLang="en-US">
                <a:latin typeface="方正大标宋简体" pitchFamily="2" charset="-122"/>
                <a:ea typeface="方正大标宋简体" pitchFamily="2" charset="-122"/>
              </a:rPr>
              <a:t>循环语句</a:t>
            </a:r>
          </a:p>
        </p:txBody>
      </p:sp>
      <p:sp>
        <p:nvSpPr>
          <p:cNvPr id="6656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从上述代码中可以看出，</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语句和</a:t>
            </a:r>
            <a:r>
              <a:rPr lang="en-US" altLang="zh-CN">
                <a:latin typeface="Times New Roman" panose="02020603050405020304" pitchFamily="18" charset="0"/>
                <a:ea typeface="方正楷体简体" pitchFamily="2" charset="-122"/>
              </a:rPr>
              <a:t>do</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语句的区别：</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1</a:t>
            </a:r>
            <a:r>
              <a:rPr lang="zh-CN" altLang="en-US">
                <a:latin typeface="Times New Roman" panose="02020603050405020304" pitchFamily="18" charset="0"/>
                <a:ea typeface="方正楷体简体" pitchFamily="2" charset="-122"/>
              </a:rPr>
              <a:t>）从结构上看，</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语句的循环条件在前，循环体语句块在后。而</a:t>
            </a:r>
            <a:r>
              <a:rPr lang="en-US" altLang="zh-CN">
                <a:latin typeface="Times New Roman" panose="02020603050405020304" pitchFamily="18" charset="0"/>
                <a:ea typeface="方正楷体简体" pitchFamily="2" charset="-122"/>
              </a:rPr>
              <a:t>do</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语句的循环体语句块在前，循环条件在后。</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2</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语句的循环条件后没有分号，而</a:t>
            </a:r>
            <a:r>
              <a:rPr lang="en-US" altLang="zh-CN">
                <a:latin typeface="Times New Roman" panose="02020603050405020304" pitchFamily="18" charset="0"/>
                <a:ea typeface="方正楷体简体" pitchFamily="2" charset="-122"/>
              </a:rPr>
              <a:t>do</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语句的循环条件后有分号，且不能省略。</a:t>
            </a:r>
          </a:p>
          <a:p>
            <a:pPr eaLnBrk="1" hangingPunct="1"/>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）从执行流程上看，</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语句如是不满足循环条件，会直接跳过该循环。而</a:t>
            </a:r>
            <a:r>
              <a:rPr lang="en-US" altLang="zh-CN">
                <a:latin typeface="Times New Roman" panose="02020603050405020304" pitchFamily="18" charset="0"/>
                <a:ea typeface="方正楷体简体" pitchFamily="2" charset="-122"/>
              </a:rPr>
              <a:t>do</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while</a:t>
            </a:r>
            <a:r>
              <a:rPr lang="zh-CN" altLang="en-US">
                <a:latin typeface="Times New Roman" panose="02020603050405020304" pitchFamily="18" charset="0"/>
                <a:ea typeface="方正楷体简体" pitchFamily="2" charset="-122"/>
              </a:rPr>
              <a:t>语句是无条件地执行一次循环体语句块。</a:t>
            </a:r>
          </a:p>
          <a:p>
            <a:pPr eaLnBrk="1" hangingPunct="1"/>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3.4.4  </a:t>
            </a:r>
            <a:r>
              <a:rPr lang="zh-CN" altLang="en-US">
                <a:latin typeface="方正大标宋简体" pitchFamily="2" charset="-122"/>
                <a:ea typeface="方正大标宋简体" pitchFamily="2" charset="-122"/>
              </a:rPr>
              <a:t>其他语句</a:t>
            </a:r>
          </a:p>
        </p:txBody>
      </p:sp>
      <p:sp>
        <p:nvSpPr>
          <p:cNvPr id="67587" name="Rectangle 3"/>
          <p:cNvSpPr>
            <a:spLocks noGrp="1" noChangeArrowheads="1"/>
          </p:cNvSpPr>
          <p:nvPr>
            <p:ph type="body" idx="1"/>
          </p:nvPr>
        </p:nvSpPr>
        <p:spPr>
          <a:xfrm>
            <a:off x="863600" y="1816100"/>
            <a:ext cx="7366000" cy="4349750"/>
          </a:xfrm>
        </p:spPr>
        <p:txBody>
          <a:bodyPr/>
          <a:lstStyle/>
          <a:p>
            <a:pPr eaLnBrk="1" hangingPunct="1"/>
            <a:r>
              <a:rPr lang="zh-CN" altLang="en-US" sz="1800">
                <a:latin typeface="Times New Roman" panose="02020603050405020304" pitchFamily="18" charset="0"/>
                <a:ea typeface="方正楷体简体" pitchFamily="2" charset="-122"/>
              </a:rPr>
              <a:t>在循环语句中，经常用到一些语句，如</a:t>
            </a:r>
            <a:r>
              <a:rPr lang="en-US" altLang="zh-CN" sz="1800">
                <a:latin typeface="Times New Roman" panose="02020603050405020304" pitchFamily="18" charset="0"/>
                <a:ea typeface="方正楷体简体" pitchFamily="2" charset="-122"/>
              </a:rPr>
              <a:t>break</a:t>
            </a:r>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continue</a:t>
            </a:r>
            <a:r>
              <a:rPr lang="zh-CN" altLang="en-US" sz="1800">
                <a:latin typeface="Times New Roman" panose="02020603050405020304" pitchFamily="18" charset="0"/>
                <a:ea typeface="方正楷体简体" pitchFamily="2" charset="-122"/>
              </a:rPr>
              <a:t>和</a:t>
            </a:r>
            <a:r>
              <a:rPr lang="en-US" altLang="zh-CN" sz="1800">
                <a:latin typeface="Times New Roman" panose="02020603050405020304" pitchFamily="18" charset="0"/>
                <a:ea typeface="方正楷体简体" pitchFamily="2" charset="-122"/>
              </a:rPr>
              <a:t>goto</a:t>
            </a:r>
            <a:r>
              <a:rPr lang="zh-CN" altLang="en-US" sz="1800">
                <a:latin typeface="Times New Roman" panose="02020603050405020304" pitchFamily="18" charset="0"/>
                <a:ea typeface="方正楷体简体" pitchFamily="2" charset="-122"/>
              </a:rPr>
              <a:t>语句等。下面对这些语句做简单介绍。</a:t>
            </a:r>
          </a:p>
          <a:p>
            <a:pPr eaLnBrk="1" hangingPunct="1"/>
            <a:r>
              <a:rPr lang="en-US" altLang="zh-CN" sz="1800">
                <a:latin typeface="Times New Roman" panose="02020603050405020304" pitchFamily="18" charset="0"/>
                <a:ea typeface="方正楷体简体" pitchFamily="2" charset="-122"/>
              </a:rPr>
              <a:t>1</a:t>
            </a:r>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continue</a:t>
            </a:r>
            <a:r>
              <a:rPr lang="zh-CN" altLang="en-US" sz="1800">
                <a:latin typeface="Times New Roman" panose="02020603050405020304" pitchFamily="18" charset="0"/>
                <a:ea typeface="方正楷体简体" pitchFamily="2" charset="-122"/>
              </a:rPr>
              <a:t>语句</a:t>
            </a:r>
          </a:p>
          <a:p>
            <a:pPr eaLnBrk="1" hangingPunct="1"/>
            <a:r>
              <a:rPr lang="en-US" altLang="zh-CN" sz="1800">
                <a:latin typeface="Times New Roman" panose="02020603050405020304" pitchFamily="18" charset="0"/>
                <a:ea typeface="方正楷体简体" pitchFamily="2" charset="-122"/>
              </a:rPr>
              <a:t>continue</a:t>
            </a:r>
            <a:r>
              <a:rPr lang="zh-CN" altLang="en-US" sz="1800">
                <a:latin typeface="Times New Roman" panose="02020603050405020304" pitchFamily="18" charset="0"/>
                <a:ea typeface="方正楷体简体" pitchFamily="2" charset="-122"/>
              </a:rPr>
              <a:t>语句是跳过循环体中剩余的语句而强制执行下一次循环。其作用为</a:t>
            </a:r>
            <a:r>
              <a:rPr lang="zh-CN" altLang="en-US" sz="1800">
                <a:latin typeface="宋体" panose="02010600030101010101" pitchFamily="2" charset="-122"/>
                <a:ea typeface="方正楷体简体" pitchFamily="2" charset="-122"/>
              </a:rPr>
              <a:t>结束本次循环</a:t>
            </a:r>
            <a:r>
              <a:rPr lang="zh-CN" altLang="en-US" sz="1800">
                <a:latin typeface="Times New Roman" panose="02020603050405020304" pitchFamily="18" charset="0"/>
                <a:ea typeface="方正楷体简体" pitchFamily="2" charset="-122"/>
              </a:rPr>
              <a:t>，即跳过循环体中下面尚未执行的语句，接着进行下一次是否执行循环的判定。</a:t>
            </a:r>
          </a:p>
          <a:p>
            <a:pPr eaLnBrk="1" hangingPunct="1"/>
            <a:r>
              <a:rPr lang="en-US" altLang="zh-CN" sz="1800">
                <a:latin typeface="Times New Roman" panose="02020603050405020304" pitchFamily="18" charset="0"/>
                <a:ea typeface="方正楷体简体" pitchFamily="2" charset="-122"/>
              </a:rPr>
              <a:t>continue</a:t>
            </a:r>
            <a:r>
              <a:rPr lang="zh-CN" altLang="en-US" sz="1800">
                <a:latin typeface="Times New Roman" panose="02020603050405020304" pitchFamily="18" charset="0"/>
                <a:ea typeface="方正楷体简体" pitchFamily="2" charset="-122"/>
              </a:rPr>
              <a:t>语句只能用于循环语句中，通常与</a:t>
            </a:r>
            <a:r>
              <a:rPr lang="en-US" altLang="zh-CN" sz="1800">
                <a:latin typeface="Times New Roman" panose="02020603050405020304" pitchFamily="18" charset="0"/>
                <a:ea typeface="方正楷体简体" pitchFamily="2" charset="-122"/>
              </a:rPr>
              <a:t>if</a:t>
            </a:r>
            <a:r>
              <a:rPr lang="zh-CN" altLang="en-US" sz="1800">
                <a:latin typeface="Times New Roman" panose="02020603050405020304" pitchFamily="18" charset="0"/>
                <a:ea typeface="方正楷体简体" pitchFamily="2" charset="-122"/>
              </a:rPr>
              <a:t>语句配合使用。</a:t>
            </a:r>
          </a:p>
          <a:p>
            <a:pPr eaLnBrk="1" hangingPunct="1"/>
            <a:r>
              <a:rPr lang="en-US" altLang="zh-CN" sz="1800">
                <a:latin typeface="Times New Roman" panose="02020603050405020304" pitchFamily="18" charset="0"/>
                <a:ea typeface="方正楷体简体" pitchFamily="2" charset="-122"/>
              </a:rPr>
              <a:t>2</a:t>
            </a:r>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break</a:t>
            </a:r>
            <a:r>
              <a:rPr lang="zh-CN" altLang="en-US" sz="1800">
                <a:latin typeface="Times New Roman" panose="02020603050405020304" pitchFamily="18" charset="0"/>
                <a:ea typeface="方正楷体简体" pitchFamily="2" charset="-122"/>
              </a:rPr>
              <a:t>语句</a:t>
            </a:r>
          </a:p>
          <a:p>
            <a:pPr eaLnBrk="1" hangingPunct="1"/>
            <a:r>
              <a:rPr lang="zh-CN" altLang="en-US" sz="1800">
                <a:latin typeface="Times New Roman" panose="02020603050405020304" pitchFamily="18" charset="0"/>
                <a:ea typeface="方正楷体简体" pitchFamily="2" charset="-122"/>
              </a:rPr>
              <a:t>当程序运行到</a:t>
            </a:r>
            <a:r>
              <a:rPr lang="en-US" altLang="zh-CN" sz="1800">
                <a:latin typeface="Times New Roman" panose="02020603050405020304" pitchFamily="18" charset="0"/>
                <a:ea typeface="方正楷体简体" pitchFamily="2" charset="-122"/>
              </a:rPr>
              <a:t>break</a:t>
            </a:r>
            <a:r>
              <a:rPr lang="zh-CN" altLang="en-US" sz="1800">
                <a:latin typeface="Times New Roman" panose="02020603050405020304" pitchFamily="18" charset="0"/>
                <a:ea typeface="方正楷体简体" pitchFamily="2" charset="-122"/>
              </a:rPr>
              <a:t>语句时，立即结束</a:t>
            </a:r>
            <a:r>
              <a:rPr lang="en-US" altLang="zh-CN" sz="1800">
                <a:latin typeface="Times New Roman" panose="02020603050405020304" pitchFamily="18" charset="0"/>
                <a:ea typeface="方正楷体简体" pitchFamily="2" charset="-122"/>
              </a:rPr>
              <a:t>break</a:t>
            </a:r>
            <a:r>
              <a:rPr lang="zh-CN" altLang="en-US" sz="1800">
                <a:latin typeface="Times New Roman" panose="02020603050405020304" pitchFamily="18" charset="0"/>
                <a:ea typeface="方正楷体简体" pitchFamily="2" charset="-122"/>
              </a:rPr>
              <a:t>语句所在的整个循环，转向循环语句下面的语句继续执行。</a:t>
            </a:r>
          </a:p>
          <a:p>
            <a:pPr eaLnBrk="1" hangingPunct="1"/>
            <a:r>
              <a:rPr lang="en-US" altLang="zh-CN" sz="1800">
                <a:latin typeface="Times New Roman" panose="02020603050405020304" pitchFamily="18" charset="0"/>
                <a:ea typeface="方正楷体简体" pitchFamily="2" charset="-122"/>
              </a:rPr>
              <a:t>3</a:t>
            </a:r>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goto</a:t>
            </a:r>
            <a:r>
              <a:rPr lang="zh-CN" altLang="en-US" sz="1800">
                <a:latin typeface="Times New Roman" panose="02020603050405020304" pitchFamily="18" charset="0"/>
                <a:ea typeface="方正楷体简体" pitchFamily="2" charset="-122"/>
              </a:rPr>
              <a:t>语句</a:t>
            </a:r>
          </a:p>
          <a:p>
            <a:pPr eaLnBrk="1" hangingPunct="1"/>
            <a:r>
              <a:rPr lang="en-US" altLang="zh-CN" sz="1800">
                <a:latin typeface="Times New Roman" panose="02020603050405020304" pitchFamily="18" charset="0"/>
                <a:ea typeface="方正楷体简体" pitchFamily="2" charset="-122"/>
              </a:rPr>
              <a:t>goto</a:t>
            </a:r>
            <a:r>
              <a:rPr lang="zh-CN" altLang="en-US" sz="1800">
                <a:latin typeface="Times New Roman" panose="02020603050405020304" pitchFamily="18" charset="0"/>
                <a:ea typeface="方正楷体简体" pitchFamily="2" charset="-122"/>
              </a:rPr>
              <a:t>语句为无条件转向语句，通常与条件语句配合使用。但其易使程序流程混乱，一般不建议使用。所以在此不过多介绍。</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spcBef>
                <a:spcPts val="3000"/>
              </a:spcBef>
              <a:spcAft>
                <a:spcPts val="3000"/>
              </a:spcAft>
            </a:pPr>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4</a:t>
            </a:r>
            <a:r>
              <a:rPr lang="zh-CN" altLang="en-US">
                <a:latin typeface="方正大标宋简体" pitchFamily="2" charset="-122"/>
                <a:ea typeface="方正大标宋简体" pitchFamily="2" charset="-122"/>
              </a:rPr>
              <a:t>章  </a:t>
            </a:r>
            <a:r>
              <a:rPr lang="en-US" altLang="zh-CN">
                <a:latin typeface="方正大标宋简体" pitchFamily="2" charset="-122"/>
                <a:ea typeface="方正大标宋简体" pitchFamily="2" charset="-122"/>
              </a:rPr>
              <a:t>C++</a:t>
            </a:r>
            <a:r>
              <a:rPr lang="zh-CN" altLang="en-US">
                <a:latin typeface="方正大标宋简体" pitchFamily="2" charset="-122"/>
                <a:ea typeface="方正大标宋简体" pitchFamily="2" charset="-122"/>
              </a:rPr>
              <a:t>的面向对象</a:t>
            </a:r>
          </a:p>
        </p:txBody>
      </p:sp>
      <p:sp>
        <p:nvSpPr>
          <p:cNvPr id="6861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面向对象技术是当今软件开发的主流，很多开发人员都转向使用面向对象的语言进行编程。而</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也是面向对象程序设计语言的一种。本章将依次讲解</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中的类与对象。内容包括类与对象、类的继承与派生、类的多态性等。通过本章学习，读者能够熟练掌握面向对象的思想，并能将这种思想融入到代码中。</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4.1  </a:t>
            </a:r>
            <a:r>
              <a:rPr lang="zh-CN" altLang="en-US">
                <a:latin typeface="方正大标宋简体" pitchFamily="2" charset="-122"/>
                <a:ea typeface="方正大标宋简体" pitchFamily="2" charset="-122"/>
              </a:rPr>
              <a:t>类与对象</a:t>
            </a:r>
          </a:p>
        </p:txBody>
      </p:sp>
      <p:sp>
        <p:nvSpPr>
          <p:cNvPr id="6963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客观世界中，任何一个事物都可以看成是一个对象（</a:t>
            </a:r>
            <a:r>
              <a:rPr lang="en-US" altLang="zh-CN">
                <a:latin typeface="Times New Roman" panose="02020603050405020304" pitchFamily="18" charset="0"/>
                <a:ea typeface="方正楷体简体" pitchFamily="2" charset="-122"/>
              </a:rPr>
              <a:t>Object</a:t>
            </a:r>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中，对象的类型被称为类（</a:t>
            </a:r>
            <a:r>
              <a:rPr lang="en-US" altLang="zh-CN">
                <a:latin typeface="Times New Roman" panose="02020603050405020304" pitchFamily="18" charset="0"/>
                <a:ea typeface="方正楷体简体" pitchFamily="2" charset="-122"/>
              </a:rPr>
              <a:t>class</a:t>
            </a:r>
            <a:r>
              <a:rPr lang="zh-CN" altLang="en-US">
                <a:latin typeface="Times New Roman" panose="02020603050405020304" pitchFamily="18" charset="0"/>
                <a:ea typeface="方正楷体简体" pitchFamily="2" charset="-122"/>
              </a:rPr>
              <a:t>）。本节将具体介绍类与对象的相关概念与使用。</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4.1.1  </a:t>
            </a:r>
            <a:r>
              <a:rPr lang="zh-CN" altLang="en-US">
                <a:latin typeface="方正大标宋简体" pitchFamily="2" charset="-122"/>
                <a:ea typeface="方正大标宋简体" pitchFamily="2" charset="-122"/>
              </a:rPr>
              <a:t>面向对象思想</a:t>
            </a:r>
          </a:p>
        </p:txBody>
      </p:sp>
      <p:sp>
        <p:nvSpPr>
          <p:cNvPr id="7065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面向对象的思想和面向过程的思想是相对的。面向过程的程序，详细地描述了每一时刻的数据结构及对其的操作过程。而面向对象的程序，将一个个小的操作封装成对象。在以后的编写中，只需调用对象即可。面向对象的程序有三大特性：封装性、继承性与多态性。</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4.1.1  </a:t>
            </a:r>
            <a:r>
              <a:rPr lang="zh-CN" altLang="en-US">
                <a:latin typeface="方正大标宋简体" pitchFamily="2" charset="-122"/>
                <a:ea typeface="方正大标宋简体" pitchFamily="2" charset="-122"/>
              </a:rPr>
              <a:t>面向对象思想</a:t>
            </a:r>
          </a:p>
        </p:txBody>
      </p:sp>
      <p:sp>
        <p:nvSpPr>
          <p:cNvPr id="71683" name="Rectangle 3"/>
          <p:cNvSpPr>
            <a:spLocks noGrp="1" noChangeArrowheads="1"/>
          </p:cNvSpPr>
          <p:nvPr>
            <p:ph type="body" idx="1"/>
          </p:nvPr>
        </p:nvSpPr>
        <p:spPr/>
        <p:txBody>
          <a:bodyPr/>
          <a:lstStyle/>
          <a:p>
            <a:pPr eaLnBrk="1" hangingPunct="1"/>
            <a:r>
              <a:rPr lang="en-US" altLang="zh-CN" b="1"/>
              <a:t>1</a:t>
            </a:r>
            <a:r>
              <a:rPr lang="zh-CN" altLang="en-US" b="1"/>
              <a:t>．封装性</a:t>
            </a:r>
            <a:endParaRPr lang="zh-CN" altLang="en-US"/>
          </a:p>
          <a:p>
            <a:pPr eaLnBrk="1" hangingPunct="1"/>
            <a:r>
              <a:rPr lang="zh-CN" altLang="en-US"/>
              <a:t>所谓的封装性，有着两方面的含义：一是将基本数据和对此数据进行操作的过程和函数结合起来，形成一个对象，各个对象之间相互独立，互不干扰。二是对象将对外界公开的是一个界面，将具体的细节隐藏起来，保证了数据的安全性。</a:t>
            </a:r>
            <a:endParaRPr lang="zh-CN" altLang="en-US" b="1"/>
          </a:p>
          <a:p>
            <a:pPr eaLnBrk="1" hangingPunct="1"/>
            <a:r>
              <a:rPr lang="en-US" altLang="zh-CN" b="1"/>
              <a:t>2</a:t>
            </a:r>
            <a:r>
              <a:rPr lang="zh-CN" altLang="en-US" b="1"/>
              <a:t>．继承性</a:t>
            </a:r>
            <a:endParaRPr lang="zh-CN" altLang="en-US"/>
          </a:p>
          <a:p>
            <a:pPr eaLnBrk="1" hangingPunct="1"/>
            <a:r>
              <a:rPr lang="zh-CN" altLang="en-US"/>
              <a:t>继承性是面向对象程序设计中最重要的机制。通过继承机制，可以方便地利用一个已有的类（父类）建立一个新的类（子类）。新类不但可以继承已有类的属性和方法，还可以拥有自己特有的方法。</a:t>
            </a:r>
            <a:endParaRPr lang="zh-CN" altLang="en-US" b="1"/>
          </a:p>
          <a:p>
            <a:pPr eaLnBrk="1" hangingPunct="1"/>
            <a:r>
              <a:rPr lang="en-US" altLang="zh-CN" b="1"/>
              <a:t>3</a:t>
            </a:r>
            <a:r>
              <a:rPr lang="zh-CN" altLang="en-US" b="1"/>
              <a:t>．多态性</a:t>
            </a:r>
            <a:endParaRPr lang="zh-CN" altLang="en-US"/>
          </a:p>
          <a:p>
            <a:pPr eaLnBrk="1" hangingPunct="1"/>
            <a:r>
              <a:rPr lang="zh-CN" altLang="en-US"/>
              <a:t>所谓多态性是当不同的对象收到相同的消息时产生不同的动作。多态性是面向对象程序设计的一个重要特征，其增加了程序的灵活性。</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4.1.2  </a:t>
            </a:r>
            <a:r>
              <a:rPr lang="zh-CN" altLang="en-US">
                <a:latin typeface="方正大标宋简体" pitchFamily="2" charset="-122"/>
                <a:ea typeface="方正大标宋简体" pitchFamily="2" charset="-122"/>
              </a:rPr>
              <a:t>类的声明</a:t>
            </a:r>
          </a:p>
        </p:txBody>
      </p:sp>
      <p:sp>
        <p:nvSpPr>
          <p:cNvPr id="72707" name="Rectangle 3"/>
          <p:cNvSpPr>
            <a:spLocks noGrp="1" noChangeArrowheads="1"/>
          </p:cNvSpPr>
          <p:nvPr>
            <p:ph type="body" idx="1"/>
          </p:nvPr>
        </p:nvSpPr>
        <p:spPr>
          <a:xfrm>
            <a:off x="457200" y="1600200"/>
            <a:ext cx="8229600" cy="2765425"/>
          </a:xfrm>
        </p:spPr>
        <p:txBody>
          <a:bodyPr/>
          <a:lstStyle/>
          <a:p>
            <a:pPr eaLnBrk="1" hangingPunct="1"/>
            <a:r>
              <a:rPr lang="zh-CN" altLang="en-US">
                <a:latin typeface="Times New Roman" panose="02020603050405020304" pitchFamily="18" charset="0"/>
                <a:ea typeface="方正楷体简体" pitchFamily="2" charset="-122"/>
              </a:rPr>
              <a:t>类是具有相同属性和相同方法的对象的集合。类由类头（</a:t>
            </a:r>
            <a:r>
              <a:rPr lang="en-US" altLang="zh-CN">
                <a:latin typeface="Times New Roman" panose="02020603050405020304" pitchFamily="18" charset="0"/>
                <a:ea typeface="方正楷体简体" pitchFamily="2" charset="-122"/>
              </a:rPr>
              <a:t>class head</a:t>
            </a:r>
            <a:r>
              <a:rPr lang="zh-CN" altLang="en-US">
                <a:latin typeface="Times New Roman" panose="02020603050405020304" pitchFamily="18" charset="0"/>
                <a:ea typeface="方正楷体简体" pitchFamily="2" charset="-122"/>
              </a:rPr>
              <a:t>）和类体（</a:t>
            </a:r>
            <a:r>
              <a:rPr lang="en-US" altLang="zh-CN">
                <a:latin typeface="Times New Roman" panose="02020603050405020304" pitchFamily="18" charset="0"/>
                <a:ea typeface="方正楷体简体" pitchFamily="2" charset="-122"/>
              </a:rPr>
              <a:t>class body</a:t>
            </a:r>
            <a:r>
              <a:rPr lang="zh-CN" altLang="en-US">
                <a:latin typeface="Times New Roman" panose="02020603050405020304" pitchFamily="18" charset="0"/>
                <a:ea typeface="方正楷体简体" pitchFamily="2" charset="-122"/>
              </a:rPr>
              <a:t>）组成。类头由关键字</a:t>
            </a:r>
            <a:r>
              <a:rPr lang="en-US" altLang="zh-CN">
                <a:latin typeface="Times New Roman" panose="02020603050405020304" pitchFamily="18" charset="0"/>
                <a:ea typeface="方正楷体简体" pitchFamily="2" charset="-122"/>
              </a:rPr>
              <a:t>class</a:t>
            </a:r>
            <a:r>
              <a:rPr lang="zh-CN" altLang="en-US">
                <a:latin typeface="Times New Roman" panose="02020603050405020304" pitchFamily="18" charset="0"/>
                <a:ea typeface="方正楷体简体" pitchFamily="2" charset="-122"/>
              </a:rPr>
              <a:t>和类名组成。类体是指花括号（｛｝）中的内容。类体由数据成员和成员函数组成。需要注意提，类的声明以分号结束。声明类的一般形式为：</a:t>
            </a:r>
          </a:p>
        </p:txBody>
      </p:sp>
      <p:pic>
        <p:nvPicPr>
          <p:cNvPr id="727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5113337"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1.2  Visual C++6.0</a:t>
            </a:r>
            <a:r>
              <a:rPr lang="zh-CN" altLang="en-US">
                <a:latin typeface="方正大标宋简体" pitchFamily="2" charset="-122"/>
                <a:ea typeface="方正大标宋简体" pitchFamily="2" charset="-122"/>
              </a:rPr>
              <a:t>界面介绍</a:t>
            </a:r>
          </a:p>
        </p:txBody>
      </p:sp>
      <p:sp>
        <p:nvSpPr>
          <p:cNvPr id="9219" name="Rectangle 3"/>
          <p:cNvSpPr>
            <a:spLocks noGrp="1" noChangeArrowheads="1"/>
          </p:cNvSpPr>
          <p:nvPr>
            <p:ph type="body" idx="1"/>
          </p:nvPr>
        </p:nvSpPr>
        <p:spPr/>
        <p:txBody>
          <a:bodyPr/>
          <a:lstStyle/>
          <a:p>
            <a:pPr eaLnBrk="1" hangingPunct="1"/>
            <a:r>
              <a:rPr lang="zh-CN" altLang="en-US">
                <a:ea typeface="方正楷体简体" pitchFamily="2" charset="-122"/>
              </a:rPr>
              <a:t>从上图中可以看出，</a:t>
            </a:r>
            <a:r>
              <a:rPr lang="en-US" altLang="zh-CN">
                <a:ea typeface="方正楷体简体" pitchFamily="2" charset="-122"/>
              </a:rPr>
              <a:t>Visual C++</a:t>
            </a:r>
            <a:r>
              <a:rPr lang="zh-CN" altLang="en-US">
                <a:ea typeface="方正楷体简体" pitchFamily="2" charset="-122"/>
              </a:rPr>
              <a:t>的界面被分成了</a:t>
            </a:r>
            <a:r>
              <a:rPr lang="en-US" altLang="zh-CN">
                <a:ea typeface="方正楷体简体" pitchFamily="2" charset="-122"/>
              </a:rPr>
              <a:t>7</a:t>
            </a:r>
            <a:r>
              <a:rPr lang="zh-CN" altLang="en-US">
                <a:ea typeface="方正楷体简体" pitchFamily="2" charset="-122"/>
              </a:rPr>
              <a:t>部分。上面依次标题栏、菜单栏和工具栏。中间左侧部分是工作区窗口，右侧部分是编辑区。最下方是输出窗口和状态栏。</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4.1.2  </a:t>
            </a:r>
            <a:r>
              <a:rPr lang="zh-CN" altLang="en-US">
                <a:latin typeface="方正大标宋简体" pitchFamily="2" charset="-122"/>
                <a:ea typeface="方正大标宋简体" pitchFamily="2" charset="-122"/>
              </a:rPr>
              <a:t>类的声明</a:t>
            </a:r>
          </a:p>
        </p:txBody>
      </p:sp>
      <p:sp>
        <p:nvSpPr>
          <p:cNvPr id="7373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其中，关键字</a:t>
            </a:r>
            <a:r>
              <a:rPr lang="en-US" altLang="zh-CN">
                <a:latin typeface="Times New Roman" panose="02020603050405020304" pitchFamily="18" charset="0"/>
                <a:ea typeface="方正楷体简体" pitchFamily="2" charset="-122"/>
              </a:rPr>
              <a:t>private</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public</a:t>
            </a:r>
            <a:r>
              <a:rPr lang="zh-CN" altLang="en-US">
                <a:latin typeface="Times New Roman" panose="02020603050405020304" pitchFamily="18" charset="0"/>
                <a:ea typeface="方正楷体简体" pitchFamily="2" charset="-122"/>
              </a:rPr>
              <a:t>和</a:t>
            </a:r>
            <a:r>
              <a:rPr lang="en-US" altLang="zh-CN">
                <a:latin typeface="Times New Roman" panose="02020603050405020304" pitchFamily="18" charset="0"/>
                <a:ea typeface="方正楷体简体" pitchFamily="2" charset="-122"/>
              </a:rPr>
              <a:t>protected</a:t>
            </a:r>
            <a:r>
              <a:rPr lang="zh-CN" altLang="en-US">
                <a:latin typeface="Times New Roman" panose="02020603050405020304" pitchFamily="18" charset="0"/>
                <a:ea typeface="方正楷体简体" pitchFamily="2" charset="-122"/>
              </a:rPr>
              <a:t>称为成员访问限定符。用这些访问限定符来声明各成员的访问属性。</a:t>
            </a:r>
          </a:p>
          <a:p>
            <a:pPr eaLnBrk="1" hangingPunct="1"/>
            <a:r>
              <a:rPr lang="en-US" altLang="zh-CN">
                <a:latin typeface="Times New Roman" panose="02020603050405020304" pitchFamily="18" charset="0"/>
                <a:ea typeface="方正楷体简体" pitchFamily="2" charset="-122"/>
              </a:rPr>
              <a:t>private</a:t>
            </a:r>
            <a:r>
              <a:rPr lang="zh-CN" altLang="en-US">
                <a:latin typeface="Times New Roman" panose="02020603050405020304" pitchFamily="18" charset="0"/>
                <a:ea typeface="方正楷体简体" pitchFamily="2" charset="-122"/>
              </a:rPr>
              <a:t>：只能在本类中访问，在类外不能访问。</a:t>
            </a:r>
          </a:p>
          <a:p>
            <a:pPr eaLnBrk="1" hangingPunct="1"/>
            <a:r>
              <a:rPr lang="en-US" altLang="zh-CN">
                <a:latin typeface="Times New Roman" panose="02020603050405020304" pitchFamily="18" charset="0"/>
                <a:ea typeface="方正楷体简体" pitchFamily="2" charset="-122"/>
              </a:rPr>
              <a:t>public</a:t>
            </a:r>
            <a:r>
              <a:rPr lang="zh-CN" altLang="en-US">
                <a:latin typeface="Times New Roman" panose="02020603050405020304" pitchFamily="18" charset="0"/>
                <a:ea typeface="方正楷体简体" pitchFamily="2" charset="-122"/>
              </a:rPr>
              <a:t>：既能在本类中访问，又能在类外通过该类的对象进行访问。</a:t>
            </a:r>
          </a:p>
          <a:p>
            <a:pPr eaLnBrk="1" hangingPunct="1"/>
            <a:r>
              <a:rPr lang="en-US" altLang="zh-CN">
                <a:latin typeface="Times New Roman" panose="02020603050405020304" pitchFamily="18" charset="0"/>
                <a:ea typeface="方正楷体简体" pitchFamily="2" charset="-122"/>
              </a:rPr>
              <a:t>protected</a:t>
            </a:r>
            <a:r>
              <a:rPr lang="zh-CN" altLang="en-US">
                <a:latin typeface="Times New Roman" panose="02020603050405020304" pitchFamily="18" charset="0"/>
                <a:ea typeface="方正楷体简体" pitchFamily="2" charset="-122"/>
              </a:rPr>
              <a:t>：与</a:t>
            </a:r>
            <a:r>
              <a:rPr lang="en-US" altLang="zh-CN">
                <a:latin typeface="Times New Roman" panose="02020603050405020304" pitchFamily="18" charset="0"/>
                <a:ea typeface="方正楷体简体" pitchFamily="2" charset="-122"/>
              </a:rPr>
              <a:t>private</a:t>
            </a:r>
            <a:r>
              <a:rPr lang="zh-CN" altLang="en-US">
                <a:latin typeface="Times New Roman" panose="02020603050405020304" pitchFamily="18" charset="0"/>
                <a:ea typeface="方正楷体简体" pitchFamily="2" charset="-122"/>
              </a:rPr>
              <a:t>类似，不能被类外访问，但能被派生类的成员函数访问。</a:t>
            </a:r>
          </a:p>
          <a:p>
            <a:pPr eaLnBrk="1" hangingPunct="1"/>
            <a:r>
              <a:rPr lang="zh-CN" altLang="en-US">
                <a:latin typeface="Times New Roman" panose="02020603050405020304" pitchFamily="18" charset="0"/>
                <a:ea typeface="方正楷体简体" pitchFamily="2" charset="-122"/>
              </a:rPr>
              <a:t>说明：如果在类的声明中没有使用关键字，则系统将数据成员和函数默认为是私有的。</a:t>
            </a:r>
          </a:p>
          <a:p>
            <a:pPr eaLnBrk="1" hangingPunct="1"/>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4.1.3  </a:t>
            </a:r>
            <a:r>
              <a:rPr lang="zh-CN" altLang="en-US">
                <a:latin typeface="方正大标宋简体" pitchFamily="2" charset="-122"/>
                <a:ea typeface="方正大标宋简体" pitchFamily="2" charset="-122"/>
              </a:rPr>
              <a:t>成员函数的定义</a:t>
            </a:r>
          </a:p>
        </p:txBody>
      </p:sp>
      <p:sp>
        <p:nvSpPr>
          <p:cNvPr id="7475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中，定义成员函数可以在类中定义，也可以在类外定义。</a:t>
            </a:r>
          </a:p>
          <a:p>
            <a:pPr eaLnBrk="1" hangingPunct="1"/>
            <a:r>
              <a:rPr lang="zh-CN" altLang="en-US">
                <a:latin typeface="Times New Roman" panose="02020603050405020304" pitchFamily="18" charset="0"/>
                <a:ea typeface="方正楷体简体" pitchFamily="2" charset="-122"/>
              </a:rPr>
              <a:t>如例</a:t>
            </a:r>
            <a:r>
              <a:rPr lang="en-US" altLang="zh-CN">
                <a:latin typeface="Times New Roman" panose="02020603050405020304" pitchFamily="18" charset="0"/>
                <a:ea typeface="方正楷体简体" pitchFamily="2" charset="-122"/>
              </a:rPr>
              <a:t>4-1</a:t>
            </a:r>
            <a:r>
              <a:rPr lang="zh-CN" altLang="en-US">
                <a:latin typeface="Times New Roman" panose="02020603050405020304" pitchFamily="18" charset="0"/>
                <a:ea typeface="方正楷体简体" pitchFamily="2" charset="-122"/>
              </a:rPr>
              <a:t>所示，</a:t>
            </a:r>
            <a:r>
              <a:rPr lang="en-US" altLang="zh-CN">
                <a:latin typeface="Times New Roman" panose="02020603050405020304" pitchFamily="18" charset="0"/>
                <a:ea typeface="方正楷体简体" pitchFamily="2" charset="-122"/>
              </a:rPr>
              <a:t>display()</a:t>
            </a:r>
            <a:r>
              <a:rPr lang="zh-CN" altLang="en-US">
                <a:latin typeface="Times New Roman" panose="02020603050405020304" pitchFamily="18" charset="0"/>
                <a:ea typeface="方正楷体简体" pitchFamily="2" charset="-122"/>
              </a:rPr>
              <a:t>是在类中进行声明并且定义。而</a:t>
            </a:r>
            <a:r>
              <a:rPr lang="en-US" altLang="zh-CN">
                <a:latin typeface="Times New Roman" panose="02020603050405020304" pitchFamily="18" charset="0"/>
                <a:ea typeface="方正楷体简体" pitchFamily="2" charset="-122"/>
              </a:rPr>
              <a:t>GetName()</a:t>
            </a:r>
            <a:r>
              <a:rPr lang="zh-CN" altLang="en-US">
                <a:latin typeface="Times New Roman" panose="02020603050405020304" pitchFamily="18" charset="0"/>
                <a:ea typeface="方正楷体简体" pitchFamily="2" charset="-122"/>
              </a:rPr>
              <a:t>和</a:t>
            </a:r>
            <a:r>
              <a:rPr lang="en-US" altLang="zh-CN">
                <a:latin typeface="Times New Roman" panose="02020603050405020304" pitchFamily="18" charset="0"/>
                <a:ea typeface="方正楷体简体" pitchFamily="2" charset="-122"/>
              </a:rPr>
              <a:t>GetAge()</a:t>
            </a:r>
            <a:r>
              <a:rPr lang="zh-CN" altLang="en-US">
                <a:latin typeface="Times New Roman" panose="02020603050405020304" pitchFamily="18" charset="0"/>
                <a:ea typeface="方正楷体简体" pitchFamily="2" charset="-122"/>
              </a:rPr>
              <a:t>只是在类中有声明，并没有进行定义。这种函数的定义代码如下：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则在</a:t>
            </a:r>
            <a:r>
              <a:rPr lang="en-US" altLang="zh-CN">
                <a:latin typeface="Times New Roman" panose="02020603050405020304" pitchFamily="18" charset="0"/>
                <a:ea typeface="方正楷体简体" pitchFamily="2" charset="-122"/>
              </a:rPr>
              <a:t>Student</a:t>
            </a:r>
            <a:r>
              <a:rPr lang="zh-CN" altLang="en-US">
                <a:latin typeface="Times New Roman" panose="02020603050405020304" pitchFamily="18" charset="0"/>
                <a:ea typeface="方正楷体简体" pitchFamily="2" charset="-122"/>
              </a:rPr>
              <a:t>类中，函数</a:t>
            </a:r>
            <a:r>
              <a:rPr lang="en-US" altLang="zh-CN">
                <a:latin typeface="Times New Roman" panose="02020603050405020304" pitchFamily="18" charset="0"/>
                <a:ea typeface="方正楷体简体" pitchFamily="2" charset="-122"/>
              </a:rPr>
              <a:t>GetName()</a:t>
            </a:r>
            <a:r>
              <a:rPr lang="zh-CN" altLang="en-US">
                <a:latin typeface="Times New Roman" panose="02020603050405020304" pitchFamily="18" charset="0"/>
                <a:ea typeface="方正楷体简体" pitchFamily="2" charset="-122"/>
              </a:rPr>
              <a:t>和</a:t>
            </a:r>
            <a:r>
              <a:rPr lang="en-US" altLang="zh-CN">
                <a:latin typeface="Times New Roman" panose="02020603050405020304" pitchFamily="18" charset="0"/>
                <a:ea typeface="方正楷体简体" pitchFamily="2" charset="-122"/>
              </a:rPr>
              <a:t>GetAge()</a:t>
            </a:r>
            <a:r>
              <a:rPr lang="zh-CN" altLang="en-US">
                <a:latin typeface="Times New Roman" panose="02020603050405020304" pitchFamily="18" charset="0"/>
                <a:ea typeface="方正楷体简体" pitchFamily="2" charset="-122"/>
              </a:rPr>
              <a:t>的定义如下：</a:t>
            </a:r>
          </a:p>
        </p:txBody>
      </p:sp>
      <p:pic>
        <p:nvPicPr>
          <p:cNvPr id="74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997200"/>
            <a:ext cx="50403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89363"/>
            <a:ext cx="504031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4.1.4  </a:t>
            </a:r>
            <a:r>
              <a:rPr lang="zh-CN" altLang="en-US">
                <a:latin typeface="方正大标宋简体" pitchFamily="2" charset="-122"/>
                <a:ea typeface="方正大标宋简体" pitchFamily="2" charset="-122"/>
              </a:rPr>
              <a:t>类与对象的关系</a:t>
            </a:r>
          </a:p>
        </p:txBody>
      </p:sp>
      <p:sp>
        <p:nvSpPr>
          <p:cNvPr id="7577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在现实生活中，每一个实体事物都可以作为一个对象。例如，一部手机、一支铅笔、一本书等。但是有些对象是有着相似性的。</a:t>
            </a:r>
          </a:p>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中，将这些有着相似的对象归为一类（</a:t>
            </a:r>
            <a:r>
              <a:rPr lang="en-US" altLang="zh-CN">
                <a:latin typeface="Times New Roman" panose="02020603050405020304" pitchFamily="18" charset="0"/>
                <a:ea typeface="方正楷体简体" pitchFamily="2" charset="-122"/>
              </a:rPr>
              <a:t>class</a:t>
            </a:r>
            <a:r>
              <a:rPr lang="zh-CN" altLang="en-US">
                <a:latin typeface="Times New Roman" panose="02020603050405020304" pitchFamily="18" charset="0"/>
                <a:ea typeface="方正楷体简体" pitchFamily="2" charset="-122"/>
              </a:rPr>
              <a:t>）。类是对象的抽象，而对象是类的实例。在编写程序时，应该先声明一个类，再去实例化若干个同类型的对象。</a:t>
            </a:r>
          </a:p>
          <a:p>
            <a:pPr eaLnBrk="1" hangingPunct="1"/>
            <a:r>
              <a:rPr lang="zh-CN" altLang="en-US">
                <a:latin typeface="Times New Roman" panose="02020603050405020304" pitchFamily="18" charset="0"/>
                <a:ea typeface="方正楷体简体" pitchFamily="2" charset="-122"/>
              </a:rPr>
              <a:t>在一个类中，类的属性指的是类的数据成员，类的行为指的是类的方法。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4.1.5  </a:t>
            </a:r>
            <a:r>
              <a:rPr lang="zh-CN" altLang="en-US">
                <a:latin typeface="方正大标宋简体" pitchFamily="2" charset="-122"/>
                <a:ea typeface="方正大标宋简体" pitchFamily="2" charset="-122"/>
              </a:rPr>
              <a:t>对象的声明和实例化</a:t>
            </a:r>
          </a:p>
        </p:txBody>
      </p:sp>
      <p:sp>
        <p:nvSpPr>
          <p:cNvPr id="7680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类是一个抽象的概念，因此在程序中不能直接引用。而是将其实例化成为对象后，通过这个对象来对类进行相关的操作。对象的声明有</a:t>
            </a:r>
            <a:r>
              <a:rPr lang="en-US" altLang="zh-CN">
                <a:latin typeface="Times New Roman" panose="02020603050405020304" pitchFamily="18" charset="0"/>
                <a:ea typeface="方正楷体简体" pitchFamily="2" charset="-122"/>
              </a:rPr>
              <a:t>3</a:t>
            </a:r>
            <a:r>
              <a:rPr lang="zh-CN" altLang="en-US">
                <a:latin typeface="Times New Roman" panose="02020603050405020304" pitchFamily="18" charset="0"/>
                <a:ea typeface="方正楷体简体" pitchFamily="2" charset="-122"/>
              </a:rPr>
              <a:t>种方法。</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．先声明类类型，后定义对象</a:t>
            </a:r>
          </a:p>
        </p:txBody>
      </p:sp>
      <p:sp>
        <p:nvSpPr>
          <p:cNvPr id="7782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这种声明的语法代码如下：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用这种方式为</a:t>
            </a:r>
            <a:r>
              <a:rPr lang="en-US" altLang="zh-CN">
                <a:latin typeface="Times New Roman" panose="02020603050405020304" pitchFamily="18" charset="0"/>
                <a:ea typeface="方正楷体简体" pitchFamily="2" charset="-122"/>
              </a:rPr>
              <a:t>Student</a:t>
            </a:r>
            <a:r>
              <a:rPr lang="zh-CN" altLang="en-US">
                <a:latin typeface="Times New Roman" panose="02020603050405020304" pitchFamily="18" charset="0"/>
                <a:ea typeface="方正楷体简体" pitchFamily="2" charset="-122"/>
              </a:rPr>
              <a:t>类声明对象：</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如果想要一次性为某个类声明多个对象，可以用逗号作为分隔符。</a:t>
            </a:r>
          </a:p>
        </p:txBody>
      </p:sp>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28813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78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708275"/>
            <a:ext cx="2771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78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429000"/>
            <a:ext cx="288131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．在声明类的同时声明对象</a:t>
            </a:r>
          </a:p>
        </p:txBody>
      </p:sp>
      <p:sp>
        <p:nvSpPr>
          <p:cNvPr id="7885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这种声明的语法代码如下：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用这种方式为</a:t>
            </a:r>
            <a:r>
              <a:rPr lang="en-US" altLang="zh-CN">
                <a:latin typeface="Times New Roman" panose="02020603050405020304" pitchFamily="18" charset="0"/>
                <a:ea typeface="方正楷体简体" pitchFamily="2" charset="-122"/>
              </a:rPr>
              <a:t>Student</a:t>
            </a:r>
            <a:r>
              <a:rPr lang="zh-CN" altLang="en-US">
                <a:latin typeface="Times New Roman" panose="02020603050405020304" pitchFamily="18" charset="0"/>
                <a:ea typeface="方正楷体简体" pitchFamily="2" charset="-122"/>
              </a:rPr>
              <a:t>类声明对象：</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如果想要一次性为某个类声明多个对象，可以用逗号作为分隔符。</a:t>
            </a:r>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060575"/>
            <a:ext cx="2133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88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429000"/>
            <a:ext cx="23050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88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941888"/>
            <a:ext cx="3038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a:t>
            </a:r>
            <a:r>
              <a:rPr lang="zh-CN" altLang="en-US">
                <a:latin typeface="方正大标宋简体" pitchFamily="2" charset="-122"/>
                <a:ea typeface="方正大标宋简体" pitchFamily="2" charset="-122"/>
              </a:rPr>
              <a:t>．不出现类名，直接声明对象</a:t>
            </a:r>
          </a:p>
        </p:txBody>
      </p:sp>
      <p:sp>
        <p:nvSpPr>
          <p:cNvPr id="79875" name="Rectangle 3"/>
          <p:cNvSpPr>
            <a:spLocks noGrp="1" noChangeArrowheads="1"/>
          </p:cNvSpPr>
          <p:nvPr>
            <p:ph type="body" idx="1"/>
          </p:nvPr>
        </p:nvSpPr>
        <p:spPr>
          <a:xfrm>
            <a:off x="457200" y="1600200"/>
            <a:ext cx="4259263" cy="4525963"/>
          </a:xfrm>
        </p:spPr>
        <p:txBody>
          <a:bodyPr/>
          <a:lstStyle/>
          <a:p>
            <a:pPr eaLnBrk="1" hangingPunct="1"/>
            <a:r>
              <a:rPr lang="zh-CN" altLang="en-US" sz="1800">
                <a:latin typeface="宋体" panose="02010600030101010101" pitchFamily="2" charset="-122"/>
              </a:rPr>
              <a:t>这种声明的语法代码如下：</a:t>
            </a:r>
          </a:p>
          <a:p>
            <a:pPr eaLnBrk="1" hangingPunct="1"/>
            <a:endParaRPr lang="zh-CN" altLang="en-US" sz="1800">
              <a:latin typeface="宋体" panose="02010600030101010101" pitchFamily="2" charset="-122"/>
            </a:endParaRPr>
          </a:p>
          <a:p>
            <a:pPr eaLnBrk="1" hangingPunct="1"/>
            <a:endParaRPr lang="zh-CN" altLang="en-US" sz="1800">
              <a:latin typeface="宋体" panose="02010600030101010101" pitchFamily="2" charset="-122"/>
            </a:endParaRPr>
          </a:p>
          <a:p>
            <a:pPr eaLnBrk="1" hangingPunct="1"/>
            <a:endParaRPr lang="zh-CN" altLang="en-US" sz="1800">
              <a:latin typeface="宋体" panose="02010600030101010101" pitchFamily="2" charset="-122"/>
            </a:endParaRPr>
          </a:p>
          <a:p>
            <a:pPr eaLnBrk="1" hangingPunct="1"/>
            <a:r>
              <a:rPr lang="zh-CN" altLang="en-US" sz="1800">
                <a:latin typeface="宋体" panose="02010600030101010101" pitchFamily="2" charset="-122"/>
              </a:rPr>
              <a:t>如果想要一次性为某个类声明多个对象，可以用逗号作为分隔符。</a:t>
            </a:r>
          </a:p>
          <a:p>
            <a:pPr eaLnBrk="1" hangingPunct="1"/>
            <a:endParaRPr lang="zh-CN" altLang="en-US" sz="1800">
              <a:latin typeface="宋体" panose="02010600030101010101" pitchFamily="2" charset="-122"/>
            </a:endParaRPr>
          </a:p>
          <a:p>
            <a:pPr eaLnBrk="1" hangingPunct="1"/>
            <a:endParaRPr lang="en-US" altLang="zh-CN" sz="1800">
              <a:latin typeface="宋体" panose="02010600030101010101" pitchFamily="2" charset="-122"/>
            </a:endParaRPr>
          </a:p>
        </p:txBody>
      </p:sp>
      <p:pic>
        <p:nvPicPr>
          <p:cNvPr id="79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2228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1989138"/>
            <a:ext cx="22288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9878" name="Rectangle 6"/>
          <p:cNvSpPr>
            <a:spLocks noChangeArrowheads="1"/>
          </p:cNvSpPr>
          <p:nvPr/>
        </p:nvSpPr>
        <p:spPr bwMode="auto">
          <a:xfrm>
            <a:off x="5580063" y="1628775"/>
            <a:ext cx="280828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2700" tIns="12700" rIns="12700" bIns="12700">
            <a:spAutoFit/>
          </a:bodyPr>
          <a:lstStyle>
            <a:lvl1pPr defTabSz="228600">
              <a:defRPr sz="3200" b="1">
                <a:solidFill>
                  <a:schemeClr val="tx1"/>
                </a:solidFill>
                <a:latin typeface="宋体" panose="02010600030101010101" pitchFamily="2" charset="-122"/>
                <a:ea typeface="宋体" panose="02010600030101010101" pitchFamily="2" charset="-122"/>
              </a:defRPr>
            </a:lvl1pPr>
            <a:lvl2pPr marL="742950" indent="-285750" defTabSz="228600">
              <a:defRPr sz="3200" b="1">
                <a:solidFill>
                  <a:schemeClr val="tx1"/>
                </a:solidFill>
                <a:latin typeface="宋体" panose="02010600030101010101" pitchFamily="2" charset="-122"/>
                <a:ea typeface="宋体" panose="02010600030101010101" pitchFamily="2" charset="-122"/>
              </a:defRPr>
            </a:lvl2pPr>
            <a:lvl3pPr marL="1143000" indent="-228600" defTabSz="228600">
              <a:defRPr sz="3200" b="1">
                <a:solidFill>
                  <a:schemeClr val="tx1"/>
                </a:solidFill>
                <a:latin typeface="宋体" panose="02010600030101010101" pitchFamily="2" charset="-122"/>
                <a:ea typeface="宋体" panose="02010600030101010101" pitchFamily="2" charset="-122"/>
              </a:defRPr>
            </a:lvl3pPr>
            <a:lvl4pPr marL="1600200" indent="-228600" defTabSz="228600">
              <a:defRPr sz="3200" b="1">
                <a:solidFill>
                  <a:schemeClr val="tx1"/>
                </a:solidFill>
                <a:latin typeface="宋体" panose="02010600030101010101" pitchFamily="2" charset="-122"/>
                <a:ea typeface="宋体" panose="02010600030101010101" pitchFamily="2" charset="-122"/>
              </a:defRPr>
            </a:lvl4pPr>
            <a:lvl5pPr marL="2057400" indent="-228600" defTabSz="228600">
              <a:defRPr sz="3200" b="1">
                <a:solidFill>
                  <a:schemeClr val="tx1"/>
                </a:solidFill>
                <a:latin typeface="宋体" panose="02010600030101010101" pitchFamily="2" charset="-122"/>
                <a:ea typeface="宋体" panose="02010600030101010101" pitchFamily="2" charset="-122"/>
              </a:defRPr>
            </a:lvl5pPr>
            <a:lvl6pPr marL="25146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r>
              <a:rPr lang="zh-CN" altLang="en-US" sz="1800" b="0"/>
              <a:t>用这种方式为类声明对象：</a:t>
            </a:r>
          </a:p>
        </p:txBody>
      </p:sp>
      <p:pic>
        <p:nvPicPr>
          <p:cNvPr id="798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573463"/>
            <a:ext cx="2438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9880" name="Rectangle 8"/>
          <p:cNvSpPr>
            <a:spLocks noChangeArrowheads="1"/>
          </p:cNvSpPr>
          <p:nvPr/>
        </p:nvSpPr>
        <p:spPr bwMode="auto">
          <a:xfrm>
            <a:off x="827088" y="4652963"/>
            <a:ext cx="79216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2700" tIns="12700" rIns="12700" bIns="12700">
            <a:spAutoFit/>
          </a:bodyPr>
          <a:lstStyle>
            <a:lvl1pPr defTabSz="228600">
              <a:defRPr sz="3200" b="1">
                <a:solidFill>
                  <a:schemeClr val="tx1"/>
                </a:solidFill>
                <a:latin typeface="宋体" panose="02010600030101010101" pitchFamily="2" charset="-122"/>
                <a:ea typeface="宋体" panose="02010600030101010101" pitchFamily="2" charset="-122"/>
              </a:defRPr>
            </a:lvl1pPr>
            <a:lvl2pPr marL="742950" indent="-285750" defTabSz="228600">
              <a:defRPr sz="3200" b="1">
                <a:solidFill>
                  <a:schemeClr val="tx1"/>
                </a:solidFill>
                <a:latin typeface="宋体" panose="02010600030101010101" pitchFamily="2" charset="-122"/>
                <a:ea typeface="宋体" panose="02010600030101010101" pitchFamily="2" charset="-122"/>
              </a:defRPr>
            </a:lvl2pPr>
            <a:lvl3pPr marL="1143000" indent="-228600" defTabSz="228600">
              <a:defRPr sz="3200" b="1">
                <a:solidFill>
                  <a:schemeClr val="tx1"/>
                </a:solidFill>
                <a:latin typeface="宋体" panose="02010600030101010101" pitchFamily="2" charset="-122"/>
                <a:ea typeface="宋体" panose="02010600030101010101" pitchFamily="2" charset="-122"/>
              </a:defRPr>
            </a:lvl3pPr>
            <a:lvl4pPr marL="1600200" indent="-228600" defTabSz="228600">
              <a:defRPr sz="3200" b="1">
                <a:solidFill>
                  <a:schemeClr val="tx1"/>
                </a:solidFill>
                <a:latin typeface="宋体" panose="02010600030101010101" pitchFamily="2" charset="-122"/>
                <a:ea typeface="宋体" panose="02010600030101010101" pitchFamily="2" charset="-122"/>
              </a:defRPr>
            </a:lvl4pPr>
            <a:lvl5pPr marL="2057400" indent="-228600" defTabSz="228600">
              <a:defRPr sz="3200" b="1">
                <a:solidFill>
                  <a:schemeClr val="tx1"/>
                </a:solidFill>
                <a:latin typeface="宋体" panose="02010600030101010101" pitchFamily="2" charset="-122"/>
                <a:ea typeface="宋体" panose="02010600030101010101" pitchFamily="2" charset="-122"/>
              </a:defRPr>
            </a:lvl5pPr>
            <a:lvl6pPr marL="25146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algn="ctr" defTabSz="228600" eaLnBrk="0" fontAlgn="base" hangingPunct="0">
              <a:spcBef>
                <a:spcPct val="20000"/>
              </a:spcBef>
              <a:spcAft>
                <a:spcPct val="0"/>
              </a:spcAft>
              <a:buClr>
                <a:srgbClr val="000000"/>
              </a:buClr>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lgn="just"/>
            <a:r>
              <a:rPr lang="zh-CN" altLang="en-US" sz="1800" b="0"/>
              <a:t>在声明对象之后，可以调用类中的方法。例如，</a:t>
            </a:r>
            <a:r>
              <a:rPr lang="en-US" altLang="zh-CN" sz="1800" b="0"/>
              <a:t>stu1</a:t>
            </a:r>
            <a:r>
              <a:rPr lang="zh-CN" altLang="en-US" sz="1800" b="0"/>
              <a:t>为</a:t>
            </a:r>
            <a:r>
              <a:rPr lang="en-US" altLang="zh-CN" sz="1800" b="0"/>
              <a:t>Student</a:t>
            </a:r>
            <a:r>
              <a:rPr lang="zh-CN" altLang="en-US" sz="1800" b="0"/>
              <a:t>类的一个对象，使用该对象对</a:t>
            </a:r>
            <a:r>
              <a:rPr lang="en-US" altLang="zh-CN" sz="1800" b="0"/>
              <a:t>Student</a:t>
            </a:r>
            <a:r>
              <a:rPr lang="zh-CN" altLang="en-US" sz="1800" b="0"/>
              <a:t>类中的数据成员和函数进行调用。代码如下：</a:t>
            </a:r>
          </a:p>
        </p:txBody>
      </p:sp>
      <p:pic>
        <p:nvPicPr>
          <p:cNvPr id="7988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5445125"/>
            <a:ext cx="44656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4.1.6  </a:t>
            </a:r>
            <a:r>
              <a:rPr lang="zh-CN" altLang="en-US">
                <a:latin typeface="方正大标宋简体" pitchFamily="2" charset="-122"/>
                <a:ea typeface="方正大标宋简体" pitchFamily="2" charset="-122"/>
              </a:rPr>
              <a:t>构造函数和析构函数</a:t>
            </a:r>
          </a:p>
        </p:txBody>
      </p:sp>
      <p:sp>
        <p:nvSpPr>
          <p:cNvPr id="8089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下面介绍</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中两个特殊的函数：构造函数和析构函数。</a:t>
            </a:r>
          </a:p>
          <a:p>
            <a:pPr eaLnBrk="1" hangingPunct="1"/>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．构造函数</a:t>
            </a:r>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当声明一个类的属性时，可以不对其进行初始化，因为在</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中有专门的初始化函数对该属性进行初始化。这个专门用来处理对象的初始化的函数就是构造函数。</a:t>
            </a:r>
          </a:p>
          <a:p>
            <a:pPr eaLnBrk="1" hangingPunct="1"/>
            <a:r>
              <a:rPr lang="zh-CN" altLang="en-US">
                <a:latin typeface="Times New Roman" panose="02020603050405020304" pitchFamily="18" charset="0"/>
                <a:ea typeface="方正楷体简体" pitchFamily="2" charset="-122"/>
              </a:rPr>
              <a:t>构造函数是一种特殊的函数。其作用是在完成对象的初始化的同时，将对象的属性初始化。构造函数不需要用户自己来调用它，在创建对象时，由系统自动调用。定义构造函数的语法代码如下：</a:t>
            </a:r>
          </a:p>
          <a:p>
            <a:pPr eaLnBrk="1" hangingPunct="1"/>
            <a:endParaRPr lang="en-US" altLang="zh-CN">
              <a:latin typeface="Times New Roman" panose="02020603050405020304" pitchFamily="18" charset="0"/>
              <a:ea typeface="方正楷体简体" pitchFamily="2" charset="-122"/>
            </a:endParaRPr>
          </a:p>
        </p:txBody>
      </p:sp>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292600"/>
            <a:ext cx="4176712"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4.1.6  </a:t>
            </a:r>
            <a:r>
              <a:rPr lang="zh-CN" altLang="en-US">
                <a:latin typeface="方正大标宋简体" pitchFamily="2" charset="-122"/>
                <a:ea typeface="方正大标宋简体" pitchFamily="2" charset="-122"/>
              </a:rPr>
              <a:t>构造函数和析构函数</a:t>
            </a:r>
          </a:p>
        </p:txBody>
      </p:sp>
      <p:sp>
        <p:nvSpPr>
          <p:cNvPr id="8192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构造函数的特点如下所述。</a:t>
            </a:r>
          </a:p>
          <a:p>
            <a:pPr eaLnBrk="1" hangingPunct="1"/>
            <a:r>
              <a:rPr lang="zh-CN" altLang="en-US">
                <a:latin typeface="Times New Roman" panose="02020603050405020304" pitchFamily="18" charset="0"/>
                <a:ea typeface="方正楷体简体" pitchFamily="2" charset="-122"/>
              </a:rPr>
              <a:t>构造函数名与类名相同。</a:t>
            </a:r>
          </a:p>
          <a:p>
            <a:pPr eaLnBrk="1" hangingPunct="1"/>
            <a:r>
              <a:rPr lang="zh-CN" altLang="en-US">
                <a:latin typeface="Times New Roman" panose="02020603050405020304" pitchFamily="18" charset="0"/>
                <a:ea typeface="方正楷体简体" pitchFamily="2" charset="-122"/>
              </a:rPr>
              <a:t>构造函数不能指定返回值类型。</a:t>
            </a:r>
          </a:p>
          <a:p>
            <a:pPr eaLnBrk="1" hangingPunct="1"/>
            <a:r>
              <a:rPr lang="zh-CN" altLang="en-US">
                <a:latin typeface="Times New Roman" panose="02020603050405020304" pitchFamily="18" charset="0"/>
                <a:ea typeface="方正楷体简体" pitchFamily="2" charset="-122"/>
              </a:rPr>
              <a:t>构造函数可以有参数，也可以没有参数。</a:t>
            </a:r>
          </a:p>
          <a:p>
            <a:pPr eaLnBrk="1" hangingPunct="1"/>
            <a:r>
              <a:rPr lang="zh-CN" altLang="en-US">
                <a:latin typeface="Times New Roman" panose="02020603050405020304" pitchFamily="18" charset="0"/>
                <a:ea typeface="方正楷体简体" pitchFamily="2" charset="-122"/>
              </a:rPr>
              <a:t>构造函数不能被程序显示调用，只能由系统自动调用。</a:t>
            </a:r>
          </a:p>
          <a:p>
            <a:pPr eaLnBrk="1" hangingPunct="1"/>
            <a:r>
              <a:rPr lang="zh-CN" altLang="en-US">
                <a:latin typeface="Times New Roman" panose="02020603050405020304" pitchFamily="18" charset="0"/>
                <a:ea typeface="方正楷体简体" pitchFamily="2" charset="-122"/>
              </a:rPr>
              <a:t>每个类都必须有一个构造函数。如果在声明一个类时没有给出构造函数的定义，则系统会为该类自动添加一个默认的构造函数。该构造函数的参数列表为空，函数体也为空。类中各属性的值被指定为所属类型的默认值。</a:t>
            </a:r>
          </a:p>
          <a:p>
            <a:pPr eaLnBrk="1" hangingPunct="1"/>
            <a:r>
              <a:rPr lang="zh-CN" altLang="en-US">
                <a:latin typeface="Times New Roman" panose="02020603050405020304" pitchFamily="18" charset="0"/>
                <a:ea typeface="方正楷体简体" pitchFamily="2" charset="-122"/>
              </a:rPr>
              <a:t>构造函数可以重载（有关重载的概念，会在</a:t>
            </a:r>
            <a:r>
              <a:rPr lang="en-US" altLang="zh-CN">
                <a:latin typeface="Times New Roman" panose="02020603050405020304" pitchFamily="18" charset="0"/>
                <a:ea typeface="方正楷体简体" pitchFamily="2" charset="-122"/>
              </a:rPr>
              <a:t>4.2</a:t>
            </a:r>
            <a:r>
              <a:rPr lang="zh-CN" altLang="en-US">
                <a:latin typeface="Times New Roman" panose="02020603050405020304" pitchFamily="18" charset="0"/>
                <a:ea typeface="方正楷体简体" pitchFamily="2" charset="-122"/>
              </a:rPr>
              <a:t>节进行介绍）。也就是说，一个类可以有多个参数不同的构造函数。</a:t>
            </a:r>
          </a:p>
          <a:p>
            <a:pPr eaLnBrk="1" hangingPunct="1"/>
            <a:r>
              <a:rPr lang="zh-CN" altLang="en-US">
                <a:latin typeface="Times New Roman" panose="02020603050405020304" pitchFamily="18" charset="0"/>
                <a:ea typeface="方正楷体简体" pitchFamily="2" charset="-122"/>
              </a:rPr>
              <a:t>注意：当用户为声明的类添加一个自定义的构造函数时，系统则不再为程序添加默认的构造函数。</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4.1.6  </a:t>
            </a:r>
            <a:r>
              <a:rPr lang="zh-CN" altLang="en-US">
                <a:latin typeface="方正大标宋简体" pitchFamily="2" charset="-122"/>
                <a:ea typeface="方正大标宋简体" pitchFamily="2" charset="-122"/>
              </a:rPr>
              <a:t>构造函数和析构函数</a:t>
            </a:r>
          </a:p>
        </p:txBody>
      </p:sp>
      <p:sp>
        <p:nvSpPr>
          <p:cNvPr id="82947" name="Rectangle 3"/>
          <p:cNvSpPr>
            <a:spLocks noGrp="1" noChangeArrowheads="1"/>
          </p:cNvSpPr>
          <p:nvPr>
            <p:ph type="body" idx="1"/>
          </p:nvPr>
        </p:nvSpPr>
        <p:spPr/>
        <p:txBody>
          <a:bodyPr/>
          <a:lstStyle/>
          <a:p>
            <a:pPr eaLnBrk="1" hangingPunct="1"/>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．析构函数</a:t>
            </a:r>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当一个对象的生命周期结束时，应当去释放该对象所占用的内存空间。这时，系统会自动调用析构函数来进行一些清理工作。定义析构函数的语法代码如下：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析构函数的特点如下所述。</a:t>
            </a:r>
          </a:p>
          <a:p>
            <a:pPr eaLnBrk="1" hangingPunct="1"/>
            <a:r>
              <a:rPr lang="zh-CN" altLang="en-US">
                <a:latin typeface="Times New Roman" panose="02020603050405020304" pitchFamily="18" charset="0"/>
                <a:ea typeface="方正楷体简体" pitchFamily="2" charset="-122"/>
              </a:rPr>
              <a:t>析构函数不允许有返回值。</a:t>
            </a:r>
          </a:p>
          <a:p>
            <a:pPr eaLnBrk="1" hangingPunct="1"/>
            <a:r>
              <a:rPr lang="zh-CN" altLang="en-US">
                <a:latin typeface="Times New Roman" panose="02020603050405020304" pitchFamily="18" charset="0"/>
                <a:ea typeface="方正楷体简体" pitchFamily="2" charset="-122"/>
              </a:rPr>
              <a:t>析构函数不允许有参数。</a:t>
            </a:r>
          </a:p>
          <a:p>
            <a:pPr eaLnBrk="1" hangingPunct="1"/>
            <a:r>
              <a:rPr lang="zh-CN" altLang="en-US">
                <a:latin typeface="Times New Roman" panose="02020603050405020304" pitchFamily="18" charset="0"/>
                <a:ea typeface="方正楷体简体" pitchFamily="2" charset="-122"/>
              </a:rPr>
              <a:t>一个类中有且只有一个析构函数。因此，析构函数不能重载。</a:t>
            </a:r>
          </a:p>
          <a:p>
            <a:pPr eaLnBrk="1" hangingPunct="1"/>
            <a:r>
              <a:rPr lang="zh-CN" altLang="en-US">
                <a:latin typeface="Times New Roman" panose="02020603050405020304" pitchFamily="18" charset="0"/>
                <a:ea typeface="方正楷体简体" pitchFamily="2" charset="-122"/>
              </a:rPr>
              <a:t>对于一个对象来说，析构函数是最后一个被调用的函数。</a:t>
            </a:r>
          </a:p>
        </p:txBody>
      </p:sp>
      <p:pic>
        <p:nvPicPr>
          <p:cNvPr id="82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565400"/>
            <a:ext cx="33115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1.2.1  </a:t>
            </a:r>
            <a:r>
              <a:rPr lang="zh-CN" altLang="en-US">
                <a:latin typeface="方正大标宋简体" pitchFamily="2" charset="-122"/>
                <a:ea typeface="方正大标宋简体" pitchFamily="2" charset="-122"/>
              </a:rPr>
              <a:t>工作区窗口和输出窗口</a:t>
            </a:r>
          </a:p>
        </p:txBody>
      </p:sp>
      <p:sp>
        <p:nvSpPr>
          <p:cNvPr id="10243" name="Rectangle 3"/>
          <p:cNvSpPr>
            <a:spLocks noGrp="1" noChangeArrowheads="1"/>
          </p:cNvSpPr>
          <p:nvPr>
            <p:ph type="body" idx="1"/>
          </p:nvPr>
        </p:nvSpPr>
        <p:spPr/>
        <p:txBody>
          <a:bodyPr/>
          <a:lstStyle/>
          <a:p>
            <a:pPr eaLnBrk="1" hangingPunct="1"/>
            <a:r>
              <a:rPr lang="zh-CN" altLang="en-US">
                <a:ea typeface="方正楷体简体" pitchFamily="2" charset="-122"/>
              </a:rPr>
              <a:t>工作区窗口和输出窗口是在一个程序编译时使用最多的停靠式窗口。工作区窗口中显示了当前程序中的所有类、资源和文件信息。工作区窗口分为</a:t>
            </a:r>
            <a:r>
              <a:rPr lang="en-US" altLang="zh-CN">
                <a:ea typeface="方正楷体简体" pitchFamily="2" charset="-122"/>
              </a:rPr>
              <a:t>3</a:t>
            </a:r>
            <a:r>
              <a:rPr lang="zh-CN" altLang="en-US">
                <a:ea typeface="方正楷体简体" pitchFamily="2" charset="-122"/>
              </a:rPr>
              <a:t>个部分：</a:t>
            </a:r>
            <a:r>
              <a:rPr lang="en-US" altLang="zh-CN">
                <a:ea typeface="方正楷体简体" pitchFamily="2" charset="-122"/>
              </a:rPr>
              <a:t>Class View</a:t>
            </a:r>
            <a:r>
              <a:rPr lang="zh-CN" altLang="en-US">
                <a:ea typeface="方正楷体简体" pitchFamily="2" charset="-122"/>
              </a:rPr>
              <a:t>（类视图）、</a:t>
            </a:r>
            <a:r>
              <a:rPr lang="en-US" altLang="zh-CN">
                <a:ea typeface="方正楷体简体" pitchFamily="2" charset="-122"/>
              </a:rPr>
              <a:t>Resource View</a:t>
            </a:r>
            <a:r>
              <a:rPr lang="zh-CN" altLang="en-US">
                <a:ea typeface="方正楷体简体" pitchFamily="2" charset="-122"/>
              </a:rPr>
              <a:t>（资源视图）和</a:t>
            </a:r>
            <a:r>
              <a:rPr lang="en-US" altLang="zh-CN">
                <a:ea typeface="方正楷体简体" pitchFamily="2" charset="-122"/>
              </a:rPr>
              <a:t>File View</a:t>
            </a:r>
            <a:r>
              <a:rPr lang="zh-CN" altLang="en-US">
                <a:ea typeface="方正楷体简体" pitchFamily="2" charset="-122"/>
              </a:rPr>
              <a:t>（文件视图）。</a:t>
            </a:r>
          </a:p>
          <a:p>
            <a:pPr eaLnBrk="1" hangingPunct="1"/>
            <a:r>
              <a:rPr lang="en-US" altLang="zh-CN">
                <a:ea typeface="方正楷体简体" pitchFamily="2" charset="-122"/>
              </a:rPr>
              <a:t>Class View</a:t>
            </a:r>
            <a:r>
              <a:rPr lang="zh-CN" altLang="en-US">
                <a:ea typeface="方正楷体简体" pitchFamily="2" charset="-122"/>
              </a:rPr>
              <a:t>：显示当前工作区中所有工程定义的</a:t>
            </a:r>
            <a:r>
              <a:rPr lang="en-US" altLang="zh-CN">
                <a:ea typeface="方正楷体简体" pitchFamily="2" charset="-122"/>
              </a:rPr>
              <a:t>C++</a:t>
            </a:r>
            <a:r>
              <a:rPr lang="zh-CN" altLang="en-US">
                <a:ea typeface="方正楷体简体" pitchFamily="2" charset="-122"/>
              </a:rPr>
              <a:t>类。双击某个类名，</a:t>
            </a:r>
            <a:r>
              <a:rPr lang="en-US" altLang="zh-CN">
                <a:ea typeface="方正楷体简体" pitchFamily="2" charset="-122"/>
              </a:rPr>
              <a:t>Visual C++</a:t>
            </a:r>
            <a:r>
              <a:rPr lang="zh-CN" altLang="en-US">
                <a:ea typeface="方正楷体简体" pitchFamily="2" charset="-122"/>
              </a:rPr>
              <a:t>会自动打开这个类的文件，并将编辑区定位到该类的定义处。双击类中的成员函数和变量，编辑区则定位到该成员函数或变量的定义处。</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4.2  C++</a:t>
            </a:r>
            <a:r>
              <a:rPr lang="zh-CN" altLang="en-US">
                <a:latin typeface="方正大标宋简体" pitchFamily="2" charset="-122"/>
                <a:ea typeface="方正大标宋简体" pitchFamily="2" charset="-122"/>
              </a:rPr>
              <a:t>类的继承和派生</a:t>
            </a:r>
          </a:p>
        </p:txBody>
      </p:sp>
      <p:sp>
        <p:nvSpPr>
          <p:cNvPr id="8397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类的继承是指新的类从已有类中获得已有的特性，例如，数据成员、成员函数等。而从已有类产生新类的过程就称为派生。其中，已有类称为基类或父类，新的类称为派生类或子类。本节将具体绍有关继承与派生的有关知识。</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4.2.1  </a:t>
            </a:r>
            <a:r>
              <a:rPr lang="zh-CN" altLang="en-US">
                <a:latin typeface="方正大标宋简体" pitchFamily="2" charset="-122"/>
                <a:ea typeface="方正大标宋简体" pitchFamily="2" charset="-122"/>
              </a:rPr>
              <a:t>派生类的声明</a:t>
            </a:r>
          </a:p>
        </p:txBody>
      </p:sp>
      <p:sp>
        <p:nvSpPr>
          <p:cNvPr id="8499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派生类可以将基类中的已有的特性继承下来，也可以添加一些自己特有的新特性。声明派生类的语法代码如下：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从上述代码中可以看出，派生类</a:t>
            </a:r>
            <a:r>
              <a:rPr lang="en-US" altLang="zh-CN">
                <a:latin typeface="Times New Roman" panose="02020603050405020304" pitchFamily="18" charset="0"/>
                <a:ea typeface="方正楷体简体" pitchFamily="2" charset="-122"/>
              </a:rPr>
              <a:t>Student</a:t>
            </a:r>
            <a:r>
              <a:rPr lang="zh-CN" altLang="en-US">
                <a:latin typeface="Times New Roman" panose="02020603050405020304" pitchFamily="18" charset="0"/>
                <a:ea typeface="方正楷体简体" pitchFamily="2" charset="-122"/>
              </a:rPr>
              <a:t>不仅从基类</a:t>
            </a:r>
            <a:r>
              <a:rPr lang="en-US" altLang="zh-CN">
                <a:latin typeface="Times New Roman" panose="02020603050405020304" pitchFamily="18" charset="0"/>
                <a:ea typeface="方正楷体简体" pitchFamily="2" charset="-122"/>
              </a:rPr>
              <a:t>Student</a:t>
            </a:r>
            <a:r>
              <a:rPr lang="zh-CN" altLang="en-US">
                <a:latin typeface="Times New Roman" panose="02020603050405020304" pitchFamily="18" charset="0"/>
                <a:ea typeface="方正楷体简体" pitchFamily="2" charset="-122"/>
              </a:rPr>
              <a:t>中继承了</a:t>
            </a:r>
            <a:r>
              <a:rPr lang="en-US" altLang="zh-CN">
                <a:latin typeface="Times New Roman" panose="02020603050405020304" pitchFamily="18" charset="0"/>
                <a:ea typeface="方正楷体简体" pitchFamily="2" charset="-122"/>
              </a:rPr>
              <a:t>Student</a:t>
            </a:r>
            <a:r>
              <a:rPr lang="zh-CN" altLang="en-US">
                <a:latin typeface="Times New Roman" panose="02020603050405020304" pitchFamily="18" charset="0"/>
                <a:ea typeface="方正楷体简体" pitchFamily="2" charset="-122"/>
              </a:rPr>
              <a:t>类已有的数据成员和成员函数，还新添加了一些自己的数据成员和成员函数。另外，本例中采用的是公有继承。</a:t>
            </a:r>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359025"/>
            <a:ext cx="4321175"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4.2.2  </a:t>
            </a:r>
            <a:r>
              <a:rPr lang="zh-CN" altLang="en-US">
                <a:latin typeface="方正大标宋简体" pitchFamily="2" charset="-122"/>
                <a:ea typeface="方正大标宋简体" pitchFamily="2" charset="-122"/>
              </a:rPr>
              <a:t>派生类的继承方式</a:t>
            </a:r>
          </a:p>
        </p:txBody>
      </p:sp>
      <p:sp>
        <p:nvSpPr>
          <p:cNvPr id="8601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一个类中，其成员的访问权限有</a:t>
            </a:r>
            <a:r>
              <a:rPr lang="en-US" altLang="zh-CN">
                <a:latin typeface="Times New Roman" panose="02020603050405020304" pitchFamily="18" charset="0"/>
                <a:ea typeface="方正楷体简体" pitchFamily="2" charset="-122"/>
              </a:rPr>
              <a:t>public</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private</a:t>
            </a:r>
            <a:r>
              <a:rPr lang="zh-CN" altLang="en-US">
                <a:latin typeface="Times New Roman" panose="02020603050405020304" pitchFamily="18" charset="0"/>
                <a:ea typeface="方正楷体简体" pitchFamily="2" charset="-122"/>
              </a:rPr>
              <a:t>和</a:t>
            </a:r>
            <a:r>
              <a:rPr lang="en-US" altLang="zh-CN">
                <a:latin typeface="Times New Roman" panose="02020603050405020304" pitchFamily="18" charset="0"/>
                <a:ea typeface="方正楷体简体" pitchFamily="2" charset="-122"/>
              </a:rPr>
              <a:t>protected</a:t>
            </a:r>
            <a:r>
              <a:rPr lang="zh-CN" altLang="en-US">
                <a:latin typeface="Times New Roman" panose="02020603050405020304" pitchFamily="18" charset="0"/>
                <a:ea typeface="方正楷体简体" pitchFamily="2" charset="-122"/>
              </a:rPr>
              <a:t>之分。而类的继承方式也有三种：公有继承、私有继承和受保护继承。</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．公有继承</a:t>
            </a:r>
          </a:p>
        </p:txBody>
      </p:sp>
      <p:sp>
        <p:nvSpPr>
          <p:cNvPr id="8704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在声明一个派生类时，将继承方式设为</a:t>
            </a:r>
            <a:r>
              <a:rPr lang="en-US" altLang="zh-CN">
                <a:latin typeface="Times New Roman" panose="02020603050405020304" pitchFamily="18" charset="0"/>
                <a:ea typeface="方正楷体简体" pitchFamily="2" charset="-122"/>
              </a:rPr>
              <a:t>public</a:t>
            </a:r>
            <a:r>
              <a:rPr lang="zh-CN" altLang="en-US">
                <a:latin typeface="Times New Roman" panose="02020603050405020304" pitchFamily="18" charset="0"/>
                <a:ea typeface="方正楷体简体" pitchFamily="2" charset="-122"/>
              </a:rPr>
              <a:t>，则该种继承方式称为公有继承。使用公有继承方式派生出来的类称为公有派生类，其基类称为公有基类。</a:t>
            </a:r>
          </a:p>
          <a:p>
            <a:pPr eaLnBrk="1" hangingPunct="1"/>
            <a:r>
              <a:rPr lang="zh-CN" altLang="en-US">
                <a:latin typeface="Times New Roman" panose="02020603050405020304" pitchFamily="18" charset="0"/>
                <a:ea typeface="方正楷体简体" pitchFamily="2" charset="-122"/>
              </a:rPr>
              <a:t>采用公有方式继承时，基类的公有成员和受保护的成员在派生类中是可以引用的，而其私有成员则不能在派生类中引用。有关公有继承中成员的访问权限如下表所示。</a:t>
            </a:r>
          </a:p>
        </p:txBody>
      </p:sp>
      <p:pic>
        <p:nvPicPr>
          <p:cNvPr id="87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860800"/>
            <a:ext cx="7921625"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．私有继承</a:t>
            </a:r>
          </a:p>
        </p:txBody>
      </p:sp>
      <p:sp>
        <p:nvSpPr>
          <p:cNvPr id="8806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在声明一个派生类时，将继承方式设为</a:t>
            </a:r>
            <a:r>
              <a:rPr lang="en-US" altLang="zh-CN">
                <a:latin typeface="Times New Roman" panose="02020603050405020304" pitchFamily="18" charset="0"/>
                <a:ea typeface="方正楷体简体" pitchFamily="2" charset="-122"/>
              </a:rPr>
              <a:t>private</a:t>
            </a:r>
            <a:r>
              <a:rPr lang="zh-CN" altLang="en-US">
                <a:latin typeface="Times New Roman" panose="02020603050405020304" pitchFamily="18" charset="0"/>
                <a:ea typeface="方正楷体简体" pitchFamily="2" charset="-122"/>
              </a:rPr>
              <a:t>，则该种继承方式称为私有继承。使用私有继承方式派生出来的类称为私有派生类，其基类称为私有基类。</a:t>
            </a:r>
          </a:p>
          <a:p>
            <a:pPr eaLnBrk="1" hangingPunct="1"/>
            <a:r>
              <a:rPr lang="zh-CN" altLang="en-US">
                <a:latin typeface="Times New Roman" panose="02020603050405020304" pitchFamily="18" charset="0"/>
                <a:ea typeface="方正楷体简体" pitchFamily="2" charset="-122"/>
              </a:rPr>
              <a:t>采用私有方式继承时，基类的公有成员和受保护的成员在派生类中相当于是私有成员。而其私有成员不能在派生类中引用。有关私有继承中成员的访问权限如下表所示。</a:t>
            </a:r>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789363"/>
            <a:ext cx="7561263"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3</a:t>
            </a:r>
            <a:r>
              <a:rPr lang="zh-CN" altLang="en-US">
                <a:latin typeface="方正大标宋简体" pitchFamily="2" charset="-122"/>
                <a:ea typeface="方正大标宋简体" pitchFamily="2" charset="-122"/>
              </a:rPr>
              <a:t>．受保护继承</a:t>
            </a:r>
          </a:p>
        </p:txBody>
      </p:sp>
      <p:sp>
        <p:nvSpPr>
          <p:cNvPr id="89091"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在声明一个派生类时，将继承方式设为</a:t>
            </a:r>
            <a:r>
              <a:rPr lang="en-US" altLang="zh-CN">
                <a:latin typeface="Times New Roman" panose="02020603050405020304" pitchFamily="18" charset="0"/>
                <a:ea typeface="方正楷体简体" pitchFamily="2" charset="-122"/>
              </a:rPr>
              <a:t>protected</a:t>
            </a:r>
            <a:r>
              <a:rPr lang="zh-CN" altLang="en-US">
                <a:latin typeface="Times New Roman" panose="02020603050405020304" pitchFamily="18" charset="0"/>
                <a:ea typeface="方正楷体简体" pitchFamily="2" charset="-122"/>
              </a:rPr>
              <a:t>，则该种继承方式称为受保护继承。使用受保护继承方式派生出来的类称为受保护派生类，其基类称为受保护基类。</a:t>
            </a:r>
          </a:p>
          <a:p>
            <a:pPr eaLnBrk="1" hangingPunct="1"/>
            <a:r>
              <a:rPr lang="zh-CN" altLang="en-US">
                <a:latin typeface="Times New Roman" panose="02020603050405020304" pitchFamily="18" charset="0"/>
                <a:ea typeface="方正楷体简体" pitchFamily="2" charset="-122"/>
              </a:rPr>
              <a:t>采用受保护方式继承时，基类的公有成员和受保护成员在派生类中相当于是受保护成员。而其私有成员不能在派生类中引用。有关受保护继承中成员的访问权限如下表所示。</a:t>
            </a:r>
          </a:p>
        </p:txBody>
      </p:sp>
      <p:pic>
        <p:nvPicPr>
          <p:cNvPr id="89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860800"/>
            <a:ext cx="7596188"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4.2.2  </a:t>
            </a:r>
            <a:r>
              <a:rPr lang="zh-CN" altLang="en-US">
                <a:latin typeface="方正大标宋简体" pitchFamily="2" charset="-122"/>
                <a:ea typeface="方正大标宋简体" pitchFamily="2" charset="-122"/>
              </a:rPr>
              <a:t>单一继承和多重继承</a:t>
            </a:r>
          </a:p>
        </p:txBody>
      </p:sp>
      <p:sp>
        <p:nvSpPr>
          <p:cNvPr id="9011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中，继承分为两种：单一继承和多重继承。</a:t>
            </a:r>
          </a:p>
          <a:p>
            <a:pPr eaLnBrk="1" hangingPunct="1"/>
            <a:r>
              <a:rPr lang="en-US" altLang="zh-CN">
                <a:latin typeface="方正大标宋简体" pitchFamily="2" charset="-122"/>
                <a:ea typeface="方正大标宋简体" pitchFamily="2" charset="-122"/>
              </a:rPr>
              <a:t>1</a:t>
            </a:r>
            <a:r>
              <a:rPr lang="zh-CN" altLang="en-US">
                <a:latin typeface="方正大标宋简体" pitchFamily="2" charset="-122"/>
                <a:ea typeface="方正大标宋简体" pitchFamily="2" charset="-122"/>
              </a:rPr>
              <a:t>．单一继承</a:t>
            </a:r>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一个基类只能由一个派生类来继承，这种继承方式称为单一继承。单一继承关系所形成的是一种树形结构，如下图所示。</a:t>
            </a:r>
          </a:p>
        </p:txBody>
      </p:sp>
      <p:pic>
        <p:nvPicPr>
          <p:cNvPr id="90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3429000"/>
            <a:ext cx="29527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4.2.2  </a:t>
            </a:r>
            <a:r>
              <a:rPr lang="zh-CN" altLang="en-US">
                <a:latin typeface="方正大标宋简体" pitchFamily="2" charset="-122"/>
                <a:ea typeface="方正大标宋简体" pitchFamily="2" charset="-122"/>
              </a:rPr>
              <a:t>单一继承和多重继承</a:t>
            </a:r>
          </a:p>
        </p:txBody>
      </p:sp>
      <p:sp>
        <p:nvSpPr>
          <p:cNvPr id="91139" name="Rectangle 3"/>
          <p:cNvSpPr>
            <a:spLocks noGrp="1" noChangeArrowheads="1"/>
          </p:cNvSpPr>
          <p:nvPr>
            <p:ph type="body" idx="1"/>
          </p:nvPr>
        </p:nvSpPr>
        <p:spPr/>
        <p:txBody>
          <a:bodyPr/>
          <a:lstStyle/>
          <a:p>
            <a:pPr eaLnBrk="1" hangingPunct="1"/>
            <a:r>
              <a:rPr lang="en-US" altLang="zh-CN">
                <a:latin typeface="方正大标宋简体" pitchFamily="2" charset="-122"/>
                <a:ea typeface="方正大标宋简体" pitchFamily="2" charset="-122"/>
              </a:rPr>
              <a:t>2</a:t>
            </a:r>
            <a:r>
              <a:rPr lang="zh-CN" altLang="en-US">
                <a:latin typeface="方正大标宋简体" pitchFamily="2" charset="-122"/>
                <a:ea typeface="方正大标宋简体" pitchFamily="2" charset="-122"/>
              </a:rPr>
              <a:t>．多重继承</a:t>
            </a:r>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一个派生类不仅只能拥有一个基类，还可以拥有多个基类，这种继承方式称为多重继承。基于多重继承方式的派生类，同时拥有了多个基类的特性。多重继承的关系如下图所示。</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如果已经声明了类</a:t>
            </a:r>
            <a:r>
              <a:rPr lang="en-US" altLang="zh-CN">
                <a:latin typeface="Times New Roman" panose="02020603050405020304" pitchFamily="18" charset="0"/>
                <a:ea typeface="方正楷体简体" pitchFamily="2" charset="-122"/>
              </a:rPr>
              <a:t>A</a:t>
            </a:r>
            <a:r>
              <a:rPr lang="zh-CN" altLang="en-US">
                <a:latin typeface="Times New Roman" panose="02020603050405020304" pitchFamily="18" charset="0"/>
                <a:ea typeface="方正楷体简体" pitchFamily="2" charset="-122"/>
              </a:rPr>
              <a:t>、类</a:t>
            </a:r>
            <a:r>
              <a:rPr lang="en-US" altLang="zh-CN">
                <a:latin typeface="Times New Roman" panose="02020603050405020304" pitchFamily="18" charset="0"/>
                <a:ea typeface="方正楷体简体" pitchFamily="2" charset="-122"/>
              </a:rPr>
              <a:t>B</a:t>
            </a:r>
            <a:r>
              <a:rPr lang="zh-CN" altLang="en-US">
                <a:latin typeface="Times New Roman" panose="02020603050405020304" pitchFamily="18" charset="0"/>
                <a:ea typeface="方正楷体简体" pitchFamily="2" charset="-122"/>
              </a:rPr>
              <a:t>和类</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，而类</a:t>
            </a:r>
            <a:r>
              <a:rPr lang="en-US" altLang="zh-CN">
                <a:latin typeface="Times New Roman" panose="02020603050405020304" pitchFamily="18" charset="0"/>
                <a:ea typeface="方正楷体简体" pitchFamily="2" charset="-122"/>
              </a:rPr>
              <a:t>D</a:t>
            </a:r>
            <a:r>
              <a:rPr lang="zh-CN" altLang="en-US">
                <a:latin typeface="Times New Roman" panose="02020603050405020304" pitchFamily="18" charset="0"/>
                <a:ea typeface="方正楷体简体" pitchFamily="2" charset="-122"/>
              </a:rPr>
              <a:t>想要同时成为</a:t>
            </a:r>
            <a:r>
              <a:rPr lang="en-US" altLang="zh-CN">
                <a:latin typeface="Times New Roman" panose="02020603050405020304" pitchFamily="18" charset="0"/>
                <a:ea typeface="方正楷体简体" pitchFamily="2" charset="-122"/>
              </a:rPr>
              <a:t>A</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B</a:t>
            </a:r>
            <a:r>
              <a:rPr lang="zh-CN" altLang="en-US">
                <a:latin typeface="Times New Roman" panose="02020603050405020304" pitchFamily="18" charset="0"/>
                <a:ea typeface="方正楷体简体" pitchFamily="2" charset="-122"/>
              </a:rPr>
              <a:t>、</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三个类的派生类，即类</a:t>
            </a:r>
            <a:r>
              <a:rPr lang="en-US" altLang="zh-CN">
                <a:latin typeface="Times New Roman" panose="02020603050405020304" pitchFamily="18" charset="0"/>
                <a:ea typeface="方正楷体简体" pitchFamily="2" charset="-122"/>
              </a:rPr>
              <a:t>D</a:t>
            </a:r>
            <a:r>
              <a:rPr lang="zh-CN" altLang="en-US">
                <a:latin typeface="Times New Roman" panose="02020603050405020304" pitchFamily="18" charset="0"/>
                <a:ea typeface="方正楷体简体" pitchFamily="2" charset="-122"/>
              </a:rPr>
              <a:t>是多重继承的派生类。代码如下：</a:t>
            </a:r>
          </a:p>
        </p:txBody>
      </p:sp>
      <p:pic>
        <p:nvPicPr>
          <p:cNvPr id="91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997200"/>
            <a:ext cx="3455987"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11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5084763"/>
            <a:ext cx="37433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4.3  C++</a:t>
            </a:r>
            <a:r>
              <a:rPr lang="zh-CN" altLang="en-US">
                <a:latin typeface="方正大标宋简体" pitchFamily="2" charset="-122"/>
                <a:ea typeface="方正大标宋简体" pitchFamily="2" charset="-122"/>
              </a:rPr>
              <a:t>的多态性</a:t>
            </a:r>
          </a:p>
        </p:txBody>
      </p:sp>
      <p:sp>
        <p:nvSpPr>
          <p:cNvPr id="9216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在面向对象的程序中，多态性是一个非常重要的概念。同一操作作用于不同的对象，可以有不同的解释，产生不同的执行结果，这就是多态性。</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4.3.1  </a:t>
            </a:r>
            <a:r>
              <a:rPr lang="zh-CN" altLang="en-US">
                <a:latin typeface="方正大标宋简体" pitchFamily="2" charset="-122"/>
                <a:ea typeface="方正大标宋简体" pitchFamily="2" charset="-122"/>
              </a:rPr>
              <a:t>多态的分类</a:t>
            </a:r>
          </a:p>
        </p:txBody>
      </p:sp>
      <p:sp>
        <p:nvSpPr>
          <p:cNvPr id="93187" name="Rectangle 3"/>
          <p:cNvSpPr>
            <a:spLocks noGrp="1" noChangeArrowheads="1"/>
          </p:cNvSpPr>
          <p:nvPr>
            <p:ph type="body" idx="1"/>
          </p:nvPr>
        </p:nvSpPr>
        <p:spPr/>
        <p:txBody>
          <a:bodyPr/>
          <a:lstStyle/>
          <a:p>
            <a:pPr eaLnBrk="1" hangingPunct="1"/>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中的多态性是指同一个函数名称对应着功能类似的多个函数。这些函数执行不同但是功能类似的操作，从而实现了“一个接口，多种方法”。</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中的多态性分为两种：静态多态性和动态多态性。</a:t>
            </a:r>
          </a:p>
          <a:p>
            <a:pPr eaLnBrk="1" hangingPunct="1"/>
            <a:r>
              <a:rPr lang="zh-CN" altLang="en-US">
                <a:latin typeface="Times New Roman" panose="02020603050405020304" pitchFamily="18" charset="0"/>
                <a:ea typeface="方正楷体简体" pitchFamily="2" charset="-122"/>
              </a:rPr>
              <a:t>静态多态性是指在编译程序时，系统就能确定所调用的是哪一个函数。因此，静态多态性又称编译时多态性。静态多态性是通过函数重载和运算符重载实现的。</a:t>
            </a:r>
          </a:p>
          <a:p>
            <a:pPr eaLnBrk="1" hangingPunct="1"/>
            <a:r>
              <a:rPr lang="zh-CN" altLang="en-US">
                <a:latin typeface="Times New Roman" panose="02020603050405020304" pitchFamily="18" charset="0"/>
                <a:ea typeface="方正楷体简体" pitchFamily="2" charset="-122"/>
              </a:rPr>
              <a:t>动态多态性是指在程序运行的过程中才能动态地确定调用哪一个函数。因此，动态多态性又称运行时多态性。动态多态性是通过继承和虚函数实现的。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1.2.1  </a:t>
            </a:r>
            <a:r>
              <a:rPr lang="zh-CN" altLang="en-US">
                <a:latin typeface="方正大标宋简体" pitchFamily="2" charset="-122"/>
                <a:ea typeface="方正大标宋简体" pitchFamily="2" charset="-122"/>
              </a:rPr>
              <a:t>工作区窗口和输出窗口</a:t>
            </a:r>
          </a:p>
        </p:txBody>
      </p:sp>
      <p:sp>
        <p:nvSpPr>
          <p:cNvPr id="11267" name="Rectangle 3"/>
          <p:cNvSpPr>
            <a:spLocks noGrp="1" noChangeArrowheads="1"/>
          </p:cNvSpPr>
          <p:nvPr>
            <p:ph type="body" idx="1"/>
          </p:nvPr>
        </p:nvSpPr>
        <p:spPr/>
        <p:txBody>
          <a:bodyPr/>
          <a:lstStyle/>
          <a:p>
            <a:pPr eaLnBrk="1" hangingPunct="1"/>
            <a:r>
              <a:rPr lang="en-US" altLang="zh-CN">
                <a:ea typeface="方正楷体简体" pitchFamily="2" charset="-122"/>
              </a:rPr>
              <a:t>Resource View</a:t>
            </a:r>
            <a:r>
              <a:rPr lang="zh-CN" altLang="en-US">
                <a:ea typeface="方正楷体简体" pitchFamily="2" charset="-122"/>
              </a:rPr>
              <a:t>：显示当前工作区中所有的资源。这些资源包括快捷键、对话框、图标、菜单、字符条编辑器、工具栏和版本信息。双击其中的</a:t>
            </a:r>
            <a:r>
              <a:rPr lang="en-US" altLang="zh-CN">
                <a:ea typeface="方正楷体简体" pitchFamily="2" charset="-122"/>
              </a:rPr>
              <a:t>ID</a:t>
            </a:r>
            <a:r>
              <a:rPr lang="zh-CN" altLang="en-US">
                <a:ea typeface="方正楷体简体" pitchFamily="2" charset="-122"/>
              </a:rPr>
              <a:t>号，会显示相应的资源信息。</a:t>
            </a:r>
          </a:p>
          <a:p>
            <a:pPr eaLnBrk="1" hangingPunct="1"/>
            <a:r>
              <a:rPr lang="en-US" altLang="zh-CN">
                <a:ea typeface="方正楷体简体" pitchFamily="2" charset="-122"/>
              </a:rPr>
              <a:t>File View</a:t>
            </a:r>
            <a:r>
              <a:rPr lang="zh-CN" altLang="en-US">
                <a:ea typeface="方正楷体简体" pitchFamily="2" charset="-122"/>
              </a:rPr>
              <a:t>：显示属于当前工程的所有文件，包括</a:t>
            </a:r>
            <a:r>
              <a:rPr lang="en-US" altLang="zh-CN">
                <a:ea typeface="方正楷体简体" pitchFamily="2" charset="-122"/>
              </a:rPr>
              <a:t>C/C++</a:t>
            </a:r>
            <a:r>
              <a:rPr lang="zh-CN" altLang="en-US">
                <a:ea typeface="方正楷体简体" pitchFamily="2" charset="-122"/>
              </a:rPr>
              <a:t>源文件、头文件、资源文件等。</a:t>
            </a:r>
          </a:p>
          <a:p>
            <a:pPr eaLnBrk="1" hangingPunct="1"/>
            <a:r>
              <a:rPr lang="zh-CN" altLang="en-US">
                <a:ea typeface="方正楷体简体" pitchFamily="2" charset="-122"/>
              </a:rPr>
              <a:t>输出窗口与工作区一样，分为多个选择卡。其中最常用的选项卡被放在了最外面，分别为</a:t>
            </a:r>
            <a:r>
              <a:rPr lang="en-US" altLang="zh-CN">
                <a:ea typeface="方正楷体简体" pitchFamily="2" charset="-122"/>
              </a:rPr>
              <a:t>Build</a:t>
            </a:r>
            <a:r>
              <a:rPr lang="zh-CN" altLang="en-US">
                <a:ea typeface="方正楷体简体" pitchFamily="2" charset="-122"/>
              </a:rPr>
              <a:t>、</a:t>
            </a:r>
            <a:r>
              <a:rPr lang="en-US" altLang="zh-CN">
                <a:ea typeface="方正楷体简体" pitchFamily="2" charset="-122"/>
              </a:rPr>
              <a:t>Debug</a:t>
            </a:r>
            <a:r>
              <a:rPr lang="zh-CN" altLang="en-US">
                <a:ea typeface="方正楷体简体" pitchFamily="2" charset="-122"/>
              </a:rPr>
              <a:t>、</a:t>
            </a:r>
            <a:r>
              <a:rPr lang="en-US" altLang="zh-CN">
                <a:ea typeface="方正楷体简体" pitchFamily="2" charset="-122"/>
              </a:rPr>
              <a:t>Find in Files 1</a:t>
            </a:r>
            <a:r>
              <a:rPr lang="zh-CN" altLang="en-US">
                <a:ea typeface="方正楷体简体" pitchFamily="2" charset="-122"/>
              </a:rPr>
              <a:t>和</a:t>
            </a:r>
            <a:r>
              <a:rPr lang="en-US" altLang="zh-CN">
                <a:ea typeface="方正楷体简体" pitchFamily="2" charset="-122"/>
              </a:rPr>
              <a:t>Find in Files 2</a:t>
            </a:r>
            <a:r>
              <a:rPr lang="zh-CN" altLang="en-US">
                <a:ea typeface="方正楷体简体" pitchFamily="2" charset="-122"/>
              </a:rPr>
              <a:t>。</a:t>
            </a:r>
          </a:p>
          <a:p>
            <a:pPr eaLnBrk="1" hangingPunct="1"/>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4.3.2  </a:t>
            </a:r>
            <a:r>
              <a:rPr lang="zh-CN" altLang="en-US">
                <a:latin typeface="方正大标宋简体" pitchFamily="2" charset="-122"/>
                <a:ea typeface="方正大标宋简体" pitchFamily="2" charset="-122"/>
              </a:rPr>
              <a:t>运算符重载</a:t>
            </a:r>
          </a:p>
        </p:txBody>
      </p:sp>
      <p:sp>
        <p:nvSpPr>
          <p:cNvPr id="94211" name="Rectangle 3"/>
          <p:cNvSpPr>
            <a:spLocks noGrp="1" noChangeArrowheads="1"/>
          </p:cNvSpPr>
          <p:nvPr>
            <p:ph type="body" idx="1"/>
          </p:nvPr>
        </p:nvSpPr>
        <p:spPr/>
        <p:txBody>
          <a:bodyPr/>
          <a:lstStyle/>
          <a:p>
            <a:pPr eaLnBrk="1" hangingPunct="1"/>
            <a:r>
              <a:rPr lang="zh-CN" altLang="en-US" sz="1800">
                <a:latin typeface="Times New Roman" panose="02020603050405020304" pitchFamily="18" charset="0"/>
                <a:ea typeface="方正楷体简体" pitchFamily="2" charset="-122"/>
              </a:rPr>
              <a:t>所谓重载，就是对一个事物赋予新的含义。而运算符重载，就是对已有的运算符进行重新定义，赋予其另外一种功能，以适应不同的数据类型。运算符重载的语法代码如下：</a:t>
            </a:r>
          </a:p>
          <a:p>
            <a:pPr eaLnBrk="1" hangingPunct="1"/>
            <a:endParaRPr lang="zh-CN" altLang="en-US" sz="1800">
              <a:latin typeface="Times New Roman" panose="02020603050405020304" pitchFamily="18" charset="0"/>
              <a:ea typeface="方正楷体简体" pitchFamily="2" charset="-122"/>
            </a:endParaRPr>
          </a:p>
          <a:p>
            <a:pPr eaLnBrk="1" hangingPunct="1"/>
            <a:endParaRPr lang="zh-CN" altLang="en-US" sz="1800">
              <a:latin typeface="Times New Roman" panose="02020603050405020304" pitchFamily="18" charset="0"/>
              <a:ea typeface="方正楷体简体" pitchFamily="2" charset="-122"/>
            </a:endParaRPr>
          </a:p>
          <a:p>
            <a:pPr eaLnBrk="1" hangingPunct="1"/>
            <a:endParaRPr lang="zh-CN" altLang="en-US" sz="1800">
              <a:latin typeface="Times New Roman" panose="02020603050405020304" pitchFamily="18" charset="0"/>
              <a:ea typeface="方正楷体简体" pitchFamily="2" charset="-122"/>
            </a:endParaRPr>
          </a:p>
          <a:p>
            <a:pPr eaLnBrk="1" hangingPunct="1"/>
            <a:r>
              <a:rPr lang="zh-CN" altLang="en-US" sz="1800">
                <a:latin typeface="Times New Roman" panose="02020603050405020304" pitchFamily="18" charset="0"/>
                <a:ea typeface="方正楷体简体" pitchFamily="2" charset="-122"/>
              </a:rPr>
              <a:t>在</a:t>
            </a:r>
            <a:r>
              <a:rPr lang="en-US" altLang="zh-CN" sz="1800">
                <a:latin typeface="Times New Roman" panose="02020603050405020304" pitchFamily="18" charset="0"/>
                <a:ea typeface="方正楷体简体" pitchFamily="2" charset="-122"/>
              </a:rPr>
              <a:t>C++</a:t>
            </a:r>
            <a:r>
              <a:rPr lang="zh-CN" altLang="en-US" sz="1800">
                <a:latin typeface="Times New Roman" panose="02020603050405020304" pitchFamily="18" charset="0"/>
                <a:ea typeface="方正楷体简体" pitchFamily="2" charset="-122"/>
              </a:rPr>
              <a:t>中，有关重载运算符的规则如下：</a:t>
            </a:r>
          </a:p>
          <a:p>
            <a:pPr eaLnBrk="1" hangingPunct="1"/>
            <a:r>
              <a:rPr lang="zh-CN" altLang="en-US" sz="1800">
                <a:latin typeface="Times New Roman" panose="02020603050405020304" pitchFamily="18" charset="0"/>
                <a:ea typeface="方正楷体简体" pitchFamily="2" charset="-122"/>
              </a:rPr>
              <a:t>只能对</a:t>
            </a:r>
            <a:r>
              <a:rPr lang="en-US" altLang="zh-CN" sz="1800">
                <a:latin typeface="Times New Roman" panose="02020603050405020304" pitchFamily="18" charset="0"/>
                <a:ea typeface="方正楷体简体" pitchFamily="2" charset="-122"/>
              </a:rPr>
              <a:t>C++</a:t>
            </a:r>
            <a:r>
              <a:rPr lang="zh-CN" altLang="en-US" sz="1800">
                <a:latin typeface="Times New Roman" panose="02020603050405020304" pitchFamily="18" charset="0"/>
                <a:ea typeface="方正楷体简体" pitchFamily="2" charset="-122"/>
              </a:rPr>
              <a:t>中已有的运算符进行重载。</a:t>
            </a:r>
          </a:p>
          <a:p>
            <a:pPr eaLnBrk="1" hangingPunct="1"/>
            <a:r>
              <a:rPr lang="zh-CN" altLang="en-US" sz="1800">
                <a:latin typeface="Times New Roman" panose="02020603050405020304" pitchFamily="18" charset="0"/>
                <a:ea typeface="方正楷体简体" pitchFamily="2" charset="-122"/>
              </a:rPr>
              <a:t>并不是</a:t>
            </a:r>
            <a:r>
              <a:rPr lang="en-US" altLang="zh-CN" sz="1800">
                <a:latin typeface="Times New Roman" panose="02020603050405020304" pitchFamily="18" charset="0"/>
                <a:ea typeface="方正楷体简体" pitchFamily="2" charset="-122"/>
              </a:rPr>
              <a:t>C++</a:t>
            </a:r>
            <a:r>
              <a:rPr lang="zh-CN" altLang="en-US" sz="1800">
                <a:latin typeface="Times New Roman" panose="02020603050405020304" pitchFamily="18" charset="0"/>
                <a:ea typeface="方正楷体简体" pitchFamily="2" charset="-122"/>
              </a:rPr>
              <a:t>中的所有运算符都能进行重载，运算符“</a:t>
            </a:r>
            <a:r>
              <a:rPr lang="en-US" altLang="zh-CN" sz="1800">
                <a:latin typeface="Times New Roman" panose="02020603050405020304" pitchFamily="18" charset="0"/>
                <a:ea typeface="方正楷体简体" pitchFamily="2" charset="-122"/>
              </a:rPr>
              <a:t>.”</a:t>
            </a:r>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 </a:t>
            </a:r>
            <a:r>
              <a:rPr lang="zh-CN" altLang="en-US" sz="1800">
                <a:latin typeface="Times New Roman" panose="02020603050405020304" pitchFamily="18" charset="0"/>
                <a:ea typeface="方正楷体简体" pitchFamily="2" charset="-122"/>
              </a:rPr>
              <a:t>、“</a:t>
            </a:r>
            <a:r>
              <a:rPr lang="en-US" altLang="zh-CN" sz="1800">
                <a:latin typeface="Times New Roman" panose="02020603050405020304" pitchFamily="18" charset="0"/>
                <a:ea typeface="方正楷体简体" pitchFamily="2" charset="-122"/>
              </a:rPr>
              <a:t>?:”</a:t>
            </a:r>
            <a:r>
              <a:rPr lang="zh-CN" altLang="en-US" sz="1800">
                <a:latin typeface="Times New Roman" panose="02020603050405020304" pitchFamily="18" charset="0"/>
                <a:ea typeface="方正楷体简体" pitchFamily="2" charset="-122"/>
              </a:rPr>
              <a:t>等不能重载。</a:t>
            </a:r>
          </a:p>
          <a:p>
            <a:pPr eaLnBrk="1" hangingPunct="1"/>
            <a:r>
              <a:rPr lang="zh-CN" altLang="en-US" sz="1800">
                <a:latin typeface="Times New Roman" panose="02020603050405020304" pitchFamily="18" charset="0"/>
                <a:ea typeface="方正楷体简体" pitchFamily="2" charset="-122"/>
              </a:rPr>
              <a:t>重载运算符不能改变操作数的个数。</a:t>
            </a:r>
          </a:p>
          <a:p>
            <a:pPr eaLnBrk="1" hangingPunct="1"/>
            <a:r>
              <a:rPr lang="zh-CN" altLang="en-US" sz="1800">
                <a:latin typeface="Times New Roman" panose="02020603050405020304" pitchFamily="18" charset="0"/>
                <a:ea typeface="方正楷体简体" pitchFamily="2" charset="-122"/>
              </a:rPr>
              <a:t>重载运算符不能改变运算符的优先级。</a:t>
            </a:r>
          </a:p>
          <a:p>
            <a:pPr eaLnBrk="1" hangingPunct="1"/>
            <a:r>
              <a:rPr lang="zh-CN" altLang="en-US" sz="1800">
                <a:latin typeface="Times New Roman" panose="02020603050405020304" pitchFamily="18" charset="0"/>
                <a:ea typeface="方正楷体简体" pitchFamily="2" charset="-122"/>
              </a:rPr>
              <a:t>重载运算符不能改变运算符的结合性。</a:t>
            </a:r>
          </a:p>
          <a:p>
            <a:pPr eaLnBrk="1" hangingPunct="1"/>
            <a:r>
              <a:rPr lang="zh-CN" altLang="en-US" sz="1800">
                <a:latin typeface="Times New Roman" panose="02020603050405020304" pitchFamily="18" charset="0"/>
                <a:ea typeface="方正楷体简体" pitchFamily="2" charset="-122"/>
              </a:rPr>
              <a:t>重载运算符不能使用默认参数。</a:t>
            </a:r>
          </a:p>
        </p:txBody>
      </p:sp>
      <p:pic>
        <p:nvPicPr>
          <p:cNvPr id="942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636838"/>
            <a:ext cx="3671887"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4.3.3  </a:t>
            </a:r>
            <a:r>
              <a:rPr lang="zh-CN" altLang="en-US">
                <a:latin typeface="方正大标宋简体" pitchFamily="2" charset="-122"/>
                <a:ea typeface="方正大标宋简体" pitchFamily="2" charset="-122"/>
              </a:rPr>
              <a:t>虚函数</a:t>
            </a:r>
          </a:p>
        </p:txBody>
      </p:sp>
      <p:sp>
        <p:nvSpPr>
          <p:cNvPr id="9523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虚函数是指在派生类中定义与基类同名的函数，但基类中的该函数前有</a:t>
            </a:r>
            <a:r>
              <a:rPr lang="en-US" altLang="zh-CN">
                <a:latin typeface="Times New Roman" panose="02020603050405020304" pitchFamily="18" charset="0"/>
                <a:ea typeface="方正楷体简体" pitchFamily="2" charset="-122"/>
              </a:rPr>
              <a:t>virtual</a:t>
            </a:r>
            <a:r>
              <a:rPr lang="zh-CN" altLang="en-US">
                <a:latin typeface="Times New Roman" panose="02020603050405020304" pitchFamily="18" charset="0"/>
                <a:ea typeface="方正楷体简体" pitchFamily="2" charset="-122"/>
              </a:rPr>
              <a:t>修饰。声明虚函数的语法代码如下：</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C++</a:t>
            </a:r>
            <a:r>
              <a:rPr lang="zh-CN" altLang="en-US">
                <a:latin typeface="Times New Roman" panose="02020603050405020304" pitchFamily="18" charset="0"/>
                <a:ea typeface="方正楷体简体" pitchFamily="2" charset="-122"/>
              </a:rPr>
              <a:t>中，当一个成员函数被声明为虚函数后，其派生类中的同名函数将自动成为虚函数。因此，在派生类中重新声明该虚函数时，</a:t>
            </a:r>
            <a:r>
              <a:rPr lang="en-US" altLang="zh-CN">
                <a:latin typeface="Times New Roman" panose="02020603050405020304" pitchFamily="18" charset="0"/>
                <a:ea typeface="方正楷体简体" pitchFamily="2" charset="-122"/>
              </a:rPr>
              <a:t>virtual</a:t>
            </a:r>
            <a:r>
              <a:rPr lang="zh-CN" altLang="en-US">
                <a:latin typeface="Times New Roman" panose="02020603050405020304" pitchFamily="18" charset="0"/>
                <a:ea typeface="方正楷体简体" pitchFamily="2" charset="-122"/>
              </a:rPr>
              <a:t>可以不加。但为了使程序看起来清晰，一般在派生类中也加上</a:t>
            </a:r>
            <a:r>
              <a:rPr lang="en-US" altLang="zh-CN">
                <a:latin typeface="Times New Roman" panose="02020603050405020304" pitchFamily="18" charset="0"/>
                <a:ea typeface="方正楷体简体" pitchFamily="2" charset="-122"/>
              </a:rPr>
              <a:t>virtual</a:t>
            </a:r>
            <a:r>
              <a:rPr lang="zh-CN" altLang="en-US">
                <a:latin typeface="Times New Roman" panose="02020603050405020304" pitchFamily="18" charset="0"/>
                <a:ea typeface="方正楷体简体" pitchFamily="2" charset="-122"/>
              </a:rPr>
              <a:t>。</a:t>
            </a:r>
          </a:p>
        </p:txBody>
      </p:sp>
      <p:pic>
        <p:nvPicPr>
          <p:cNvPr id="952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349500"/>
            <a:ext cx="460851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spcBef>
                <a:spcPts val="3000"/>
              </a:spcBef>
              <a:spcAft>
                <a:spcPts val="3000"/>
              </a:spcAft>
            </a:pPr>
            <a:r>
              <a:rPr lang="en-US" altLang="zh-CN">
                <a:latin typeface="方正大标宋简体" pitchFamily="2" charset="-122"/>
                <a:ea typeface="方正大标宋简体" pitchFamily="2" charset="-122"/>
              </a:rPr>
              <a:t>4.3.4  </a:t>
            </a:r>
            <a:r>
              <a:rPr lang="zh-CN" altLang="en-US">
                <a:latin typeface="方正大标宋简体" pitchFamily="2" charset="-122"/>
                <a:ea typeface="方正大标宋简体" pitchFamily="2" charset="-122"/>
              </a:rPr>
              <a:t>纯虚函数</a:t>
            </a:r>
          </a:p>
        </p:txBody>
      </p:sp>
      <p:sp>
        <p:nvSpPr>
          <p:cNvPr id="9625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在某些特殊情况下，需要使用纯虚函数。例如，有一个动物类，其中有一个名为睡觉的函数。而各种动物的睡觉方式是不同的。此时，可以将动物类中的睡觉函数声明为纯虚函数，而该动物类则成为了抽象类。</a:t>
            </a:r>
          </a:p>
          <a:p>
            <a:pPr eaLnBrk="1" hangingPunct="1"/>
            <a:r>
              <a:rPr lang="zh-CN" altLang="en-US">
                <a:latin typeface="Times New Roman" panose="02020603050405020304" pitchFamily="18" charset="0"/>
                <a:ea typeface="方正楷体简体" pitchFamily="2" charset="-122"/>
              </a:rPr>
              <a:t>声明纯虚函数的语法代码如下：</a:t>
            </a: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纯虚函数没有函数体。</a:t>
            </a:r>
          </a:p>
          <a:p>
            <a:pPr eaLnBrk="1" hangingPunct="1"/>
            <a:r>
              <a:rPr lang="zh-CN" altLang="en-US">
                <a:latin typeface="Times New Roman" panose="02020603050405020304" pitchFamily="18" charset="0"/>
                <a:ea typeface="方正楷体简体" pitchFamily="2" charset="-122"/>
              </a:rPr>
              <a:t>语法代码后面的“＝</a:t>
            </a:r>
            <a:r>
              <a:rPr lang="en-US" altLang="zh-CN">
                <a:latin typeface="Times New Roman" panose="02020603050405020304" pitchFamily="18" charset="0"/>
                <a:ea typeface="方正楷体简体" pitchFamily="2" charset="-122"/>
              </a:rPr>
              <a:t>0”</a:t>
            </a:r>
            <a:r>
              <a:rPr lang="zh-CN" altLang="en-US">
                <a:latin typeface="Times New Roman" panose="02020603050405020304" pitchFamily="18" charset="0"/>
                <a:ea typeface="方正楷体简体" pitchFamily="2" charset="-122"/>
              </a:rPr>
              <a:t>不是代表该函数的返回值为</a:t>
            </a:r>
            <a:r>
              <a:rPr lang="en-US" altLang="zh-CN">
                <a:latin typeface="Times New Roman" panose="02020603050405020304" pitchFamily="18" charset="0"/>
                <a:ea typeface="方正楷体简体" pitchFamily="2" charset="-122"/>
              </a:rPr>
              <a:t>0</a:t>
            </a:r>
            <a:r>
              <a:rPr lang="zh-CN" altLang="en-US">
                <a:latin typeface="Times New Roman" panose="02020603050405020304" pitchFamily="18" charset="0"/>
                <a:ea typeface="方正楷体简体" pitchFamily="2" charset="-122"/>
              </a:rPr>
              <a:t>。此种表达方式仅仅是通知系统，这是一个纯虚函数。</a:t>
            </a:r>
          </a:p>
          <a:p>
            <a:pPr eaLnBrk="1" hangingPunct="1"/>
            <a:r>
              <a:rPr lang="zh-CN" altLang="en-US">
                <a:latin typeface="Times New Roman" panose="02020603050405020304" pitchFamily="18" charset="0"/>
                <a:ea typeface="方正楷体简体" pitchFamily="2" charset="-122"/>
              </a:rPr>
              <a:t>有些类不用来定义对象，而只是作为一个基类去派生新的类，这种类称为抽象类。在抽象类中，可以使用纯虚函数。</a:t>
            </a:r>
          </a:p>
        </p:txBody>
      </p:sp>
      <p:pic>
        <p:nvPicPr>
          <p:cNvPr id="96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357563"/>
            <a:ext cx="3959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a:latin typeface="方正大标宋简体" pitchFamily="2" charset="-122"/>
                <a:ea typeface="方正大标宋简体" pitchFamily="2" charset="-122"/>
              </a:rPr>
              <a:t>第</a:t>
            </a:r>
            <a:r>
              <a:rPr lang="en-US" altLang="zh-CN">
                <a:latin typeface="方正大标宋简体" pitchFamily="2" charset="-122"/>
                <a:ea typeface="方正大标宋简体" pitchFamily="2" charset="-122"/>
              </a:rPr>
              <a:t>5</a:t>
            </a:r>
            <a:r>
              <a:rPr lang="zh-CN" altLang="en-US">
                <a:latin typeface="方正大标宋简体" pitchFamily="2" charset="-122"/>
                <a:ea typeface="方正大标宋简体" pitchFamily="2" charset="-122"/>
              </a:rPr>
              <a:t>章  菜单栏、工具栏和状态栏</a:t>
            </a:r>
          </a:p>
        </p:txBody>
      </p:sp>
      <p:sp>
        <p:nvSpPr>
          <p:cNvPr id="9728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菜单栏、工具栏和状态栏是窗口界面的重要组成部分。三者是用户与应用程序交互的桥梁。合理地使用这三者，可以让用户更好地使用软件，提高用户体验度。本章将依次讲解在</a:t>
            </a:r>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中如何构建菜单栏、工具栏和状态栏。内容包括菜单的分类、使用下拉式菜单、使用弹出式菜单、编辑工具栏按钮、修改默认的工具栏等。通过本章的学习，读者会熟练地使用菜单栏、工具栏以及状态栏，并且可以根据自己的想法，设计出一个漂亮的窗口。</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5.1  </a:t>
            </a:r>
            <a:r>
              <a:rPr lang="zh-CN" altLang="en-US">
                <a:latin typeface="方正大标宋简体" pitchFamily="2" charset="-122"/>
                <a:ea typeface="方正大标宋简体" pitchFamily="2" charset="-122"/>
              </a:rPr>
              <a:t>菜单的分类</a:t>
            </a:r>
          </a:p>
        </p:txBody>
      </p:sp>
      <p:sp>
        <p:nvSpPr>
          <p:cNvPr id="9830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菜单栏一般位于应用程序窗口的顶部，如下图所示。</a:t>
            </a: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endParaRPr lang="zh-CN" altLang="en-US">
              <a:latin typeface="Times New Roman" panose="02020603050405020304" pitchFamily="18" charset="0"/>
              <a:ea typeface="方正楷体简体" pitchFamily="2" charset="-122"/>
            </a:endParaRPr>
          </a:p>
          <a:p>
            <a:pPr eaLnBrk="1" hangingPunct="1"/>
            <a:r>
              <a:rPr lang="zh-CN" altLang="en-US">
                <a:latin typeface="Times New Roman" panose="02020603050405020304" pitchFamily="18" charset="0"/>
                <a:ea typeface="方正楷体简体" pitchFamily="2" charset="-122"/>
              </a:rPr>
              <a:t>菜单是用于显示一组选项（即菜单项）的下拉窗口，用户可以从这些菜单项中进行选择。在</a:t>
            </a:r>
            <a:r>
              <a:rPr lang="en-US" altLang="zh-CN">
                <a:latin typeface="Times New Roman" panose="02020603050405020304" pitchFamily="18" charset="0"/>
                <a:ea typeface="方正楷体简体" pitchFamily="2" charset="-122"/>
              </a:rPr>
              <a:t>Windows</a:t>
            </a:r>
            <a:r>
              <a:rPr lang="zh-CN" altLang="en-US">
                <a:latin typeface="Times New Roman" panose="02020603050405020304" pitchFamily="18" charset="0"/>
                <a:ea typeface="方正楷体简体" pitchFamily="2" charset="-122"/>
              </a:rPr>
              <a:t>窗口中，菜单分为两种：下拉式菜单和弹出式菜单（又称为上下文菜单）。</a:t>
            </a:r>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060575"/>
            <a:ext cx="3455988"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5.1  </a:t>
            </a:r>
            <a:r>
              <a:rPr lang="zh-CN" altLang="en-US">
                <a:latin typeface="方正大标宋简体" pitchFamily="2" charset="-122"/>
                <a:ea typeface="方正大标宋简体" pitchFamily="2" charset="-122"/>
              </a:rPr>
              <a:t>菜单的分类</a:t>
            </a:r>
          </a:p>
        </p:txBody>
      </p:sp>
      <p:sp>
        <p:nvSpPr>
          <p:cNvPr id="99331" name="Rectangle 3"/>
          <p:cNvSpPr>
            <a:spLocks noGrp="1" noChangeArrowheads="1"/>
          </p:cNvSpPr>
          <p:nvPr>
            <p:ph type="body" idx="1"/>
          </p:nvPr>
        </p:nvSpPr>
        <p:spPr/>
        <p:txBody>
          <a:bodyPr/>
          <a:lstStyle/>
          <a:p>
            <a:pPr eaLnBrk="1" hangingPunct="1"/>
            <a:r>
              <a:rPr lang="en-US" altLang="zh-CN" sz="1600">
                <a:latin typeface="Times New Roman" panose="02020603050405020304" pitchFamily="18" charset="0"/>
                <a:ea typeface="方正楷体简体" pitchFamily="2" charset="-122"/>
              </a:rPr>
              <a:t>1</a:t>
            </a:r>
            <a:r>
              <a:rPr lang="zh-CN" altLang="en-US" sz="1600">
                <a:latin typeface="Times New Roman" panose="02020603050405020304" pitchFamily="18" charset="0"/>
                <a:ea typeface="方正楷体简体" pitchFamily="2" charset="-122"/>
              </a:rPr>
              <a:t>．下拉式菜单</a:t>
            </a:r>
          </a:p>
          <a:p>
            <a:pPr eaLnBrk="1" hangingPunct="1"/>
            <a:r>
              <a:rPr lang="zh-CN" altLang="en-US" sz="1600">
                <a:latin typeface="Times New Roman" panose="02020603050405020304" pitchFamily="18" charset="0"/>
                <a:ea typeface="方正楷体简体" pitchFamily="2" charset="-122"/>
              </a:rPr>
              <a:t>一般情况下，在应用程序窗口顶部的菜单栏中，选择菜单中的某个选项，就会显示一个下拉式菜单。在上图所示的窗口中，当用户选择菜单栏中的某一选项（如文件）时，就会显示一个下拉菜单。下图中的左图所示的菜单即为一个下拉式菜单。</a:t>
            </a:r>
          </a:p>
          <a:p>
            <a:pPr eaLnBrk="1" hangingPunct="1"/>
            <a:r>
              <a:rPr lang="en-US" altLang="zh-CN" sz="1600">
                <a:latin typeface="Times New Roman" panose="02020603050405020304" pitchFamily="18" charset="0"/>
                <a:ea typeface="方正楷体简体" pitchFamily="2" charset="-122"/>
              </a:rPr>
              <a:t>2</a:t>
            </a:r>
            <a:r>
              <a:rPr lang="zh-CN" altLang="en-US" sz="1600">
                <a:latin typeface="Times New Roman" panose="02020603050405020304" pitchFamily="18" charset="0"/>
                <a:ea typeface="方正楷体简体" pitchFamily="2" charset="-122"/>
              </a:rPr>
              <a:t>．弹出式菜单</a:t>
            </a:r>
          </a:p>
          <a:p>
            <a:pPr eaLnBrk="1" hangingPunct="1"/>
            <a:r>
              <a:rPr lang="zh-CN" altLang="en-US" sz="1600">
                <a:latin typeface="Times New Roman" panose="02020603050405020304" pitchFamily="18" charset="0"/>
                <a:ea typeface="方正楷体简体" pitchFamily="2" charset="-122"/>
              </a:rPr>
              <a:t>一般情况下，右击应用程序窗口中的空白处，就会显示一个弹出式菜单。该菜单处于自由浮动状态。下图中的右图所示的菜单即为一个弹出式菜单。 </a:t>
            </a:r>
          </a:p>
          <a:p>
            <a:pPr eaLnBrk="1" hangingPunct="1"/>
            <a:endParaRPr lang="en-US" altLang="zh-CN" sz="1600"/>
          </a:p>
        </p:txBody>
      </p:sp>
      <p:pic>
        <p:nvPicPr>
          <p:cNvPr id="993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573463"/>
            <a:ext cx="63373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5.2  </a:t>
            </a:r>
            <a:r>
              <a:rPr lang="zh-CN" altLang="en-US">
                <a:latin typeface="方正大标宋简体" pitchFamily="2" charset="-122"/>
                <a:ea typeface="方正大标宋简体" pitchFamily="2" charset="-122"/>
              </a:rPr>
              <a:t>使用下拉式菜单</a:t>
            </a:r>
          </a:p>
        </p:txBody>
      </p:sp>
      <p:sp>
        <p:nvSpPr>
          <p:cNvPr id="100355"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在</a:t>
            </a:r>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中，当创建的基于单文档或多文档的程序时，提供了一个默认的菜单栏。它包括文件、编辑、查看、窗口和帮助等菜单项。但是当创建一个基于对话框的工程时，</a:t>
            </a:r>
            <a:r>
              <a:rPr lang="en-US" altLang="zh-CN">
                <a:latin typeface="Times New Roman" panose="02020603050405020304" pitchFamily="18" charset="0"/>
                <a:ea typeface="方正楷体简体" pitchFamily="2" charset="-122"/>
              </a:rPr>
              <a:t>Visual C++</a:t>
            </a:r>
            <a:r>
              <a:rPr lang="zh-CN" altLang="en-US">
                <a:latin typeface="Times New Roman" panose="02020603050405020304" pitchFamily="18" charset="0"/>
                <a:ea typeface="方正楷体简体" pitchFamily="2" charset="-122"/>
              </a:rPr>
              <a:t>将不会为其提供菜单栏。本节将使用菜单编辑器定义一个自己的菜单栏，并将其添加到基于对话框的工程中。</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5.2.3  </a:t>
            </a:r>
            <a:r>
              <a:rPr lang="zh-CN" altLang="en-US">
                <a:latin typeface="方正大标宋简体" pitchFamily="2" charset="-122"/>
                <a:ea typeface="方正大标宋简体" pitchFamily="2" charset="-122"/>
              </a:rPr>
              <a:t>移动和删除菜单项</a:t>
            </a:r>
          </a:p>
        </p:txBody>
      </p:sp>
      <p:sp>
        <p:nvSpPr>
          <p:cNvPr id="101379"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如果在添加了某个菜单项后，有时觉得某些位置可能不合适。如果想要移动的是菜单栏上的菜单项，则可以直接选择想要移动的菜单项，将其进行左右拖动，放到预期的位置即可，如下图中的左图所示。</a:t>
            </a:r>
          </a:p>
          <a:p>
            <a:pPr eaLnBrk="1" hangingPunct="1"/>
            <a:r>
              <a:rPr lang="zh-CN" altLang="en-US">
                <a:latin typeface="Times New Roman" panose="02020603050405020304" pitchFamily="18" charset="0"/>
                <a:ea typeface="方正楷体简体" pitchFamily="2" charset="-122"/>
              </a:rPr>
              <a:t>如果想要移动的是下拉式菜单里的菜单项，则可以直接选择要移动的菜单项，将其进行上下拖动，放到预期的位置即可，如下图中的右图所示。</a:t>
            </a:r>
          </a:p>
          <a:p>
            <a:pPr eaLnBrk="1" hangingPunct="1"/>
            <a:r>
              <a:rPr lang="zh-CN" altLang="en-US">
                <a:latin typeface="Times New Roman" panose="02020603050405020304" pitchFamily="18" charset="0"/>
                <a:ea typeface="方正楷体简体" pitchFamily="2" charset="-122"/>
              </a:rPr>
              <a:t>如果想要删除某个菜单项，只需选择要删除的菜单项，按下</a:t>
            </a:r>
            <a:r>
              <a:rPr lang="en-US" altLang="zh-CN">
                <a:latin typeface="Times New Roman" panose="02020603050405020304" pitchFamily="18" charset="0"/>
                <a:ea typeface="方正楷体简体" pitchFamily="2" charset="-122"/>
              </a:rPr>
              <a:t>【Delete】</a:t>
            </a:r>
            <a:r>
              <a:rPr lang="zh-CN" altLang="en-US">
                <a:latin typeface="Times New Roman" panose="02020603050405020304" pitchFamily="18" charset="0"/>
                <a:ea typeface="方正楷体简体" pitchFamily="2" charset="-122"/>
              </a:rPr>
              <a:t>键即可。</a:t>
            </a:r>
          </a:p>
        </p:txBody>
      </p:sp>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4437063"/>
            <a:ext cx="6049963"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5.2.4  </a:t>
            </a:r>
            <a:r>
              <a:rPr lang="zh-CN" altLang="en-US">
                <a:latin typeface="方正大标宋简体" pitchFamily="2" charset="-122"/>
                <a:ea typeface="方正大标宋简体" pitchFamily="2" charset="-122"/>
              </a:rPr>
              <a:t>启用和禁用菜单项</a:t>
            </a:r>
          </a:p>
        </p:txBody>
      </p:sp>
      <p:sp>
        <p:nvSpPr>
          <p:cNvPr id="102403"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如果一个新的菜单没有添加命令处理函数，应用程序会自动将其禁用。要启用这个菜单项，使用</a:t>
            </a:r>
            <a:r>
              <a:rPr lang="en-US" altLang="zh-CN">
                <a:latin typeface="Times New Roman" panose="02020603050405020304" pitchFamily="18" charset="0"/>
                <a:ea typeface="方正楷体简体" pitchFamily="2" charset="-122"/>
              </a:rPr>
              <a:t>Class Wizard</a:t>
            </a:r>
            <a:r>
              <a:rPr lang="zh-CN" altLang="en-US">
                <a:latin typeface="Times New Roman" panose="02020603050405020304" pitchFamily="18" charset="0"/>
                <a:ea typeface="方正楷体简体" pitchFamily="2" charset="-122"/>
              </a:rPr>
              <a:t>为其添加一个命令处理函数即可。但是如果想要根据应用程序，有选择的启用和禁用某个菜单项，可以用</a:t>
            </a:r>
            <a:r>
              <a:rPr lang="en-US" altLang="zh-CN">
                <a:latin typeface="Times New Roman" panose="02020603050405020304" pitchFamily="18" charset="0"/>
                <a:ea typeface="方正楷体简体" pitchFamily="2" charset="-122"/>
              </a:rPr>
              <a:t>Class Wizard</a:t>
            </a:r>
            <a:r>
              <a:rPr lang="zh-CN" altLang="en-US">
                <a:latin typeface="Times New Roman" panose="02020603050405020304" pitchFamily="18" charset="0"/>
                <a:ea typeface="方正楷体简体" pitchFamily="2" charset="-122"/>
              </a:rPr>
              <a:t>添加一个界面消息处理函数。</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CN">
                <a:latin typeface="方正大标宋简体" pitchFamily="2" charset="-122"/>
                <a:ea typeface="方正大标宋简体" pitchFamily="2" charset="-122"/>
              </a:rPr>
              <a:t>5.2.5  </a:t>
            </a:r>
            <a:r>
              <a:rPr lang="zh-CN" altLang="en-US">
                <a:latin typeface="方正大标宋简体" pitchFamily="2" charset="-122"/>
                <a:ea typeface="方正大标宋简体" pitchFamily="2" charset="-122"/>
              </a:rPr>
              <a:t>标记菜单项</a:t>
            </a:r>
          </a:p>
        </p:txBody>
      </p:sp>
      <p:sp>
        <p:nvSpPr>
          <p:cNvPr id="103427"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ea typeface="方正楷体简体" pitchFamily="2" charset="-122"/>
              </a:rPr>
              <a:t>如果想要给一个菜单项添加选中标记，同样可以使用</a:t>
            </a:r>
            <a:r>
              <a:rPr lang="en-US" altLang="zh-CN">
                <a:latin typeface="Times New Roman" panose="02020603050405020304" pitchFamily="18" charset="0"/>
                <a:ea typeface="方正楷体简体" pitchFamily="2" charset="-122"/>
              </a:rPr>
              <a:t>Class Wizard</a:t>
            </a:r>
            <a:r>
              <a:rPr lang="zh-CN" altLang="en-US">
                <a:latin typeface="Times New Roman" panose="02020603050405020304" pitchFamily="18" charset="0"/>
                <a:ea typeface="方正楷体简体" pitchFamily="2" charset="-122"/>
              </a:rPr>
              <a:t>添加的界面消息处理函数。在处理函数中添加如下代码。如果</a:t>
            </a:r>
            <a:r>
              <a:rPr lang="en-US" altLang="zh-CN">
                <a:latin typeface="Times New Roman" panose="02020603050405020304" pitchFamily="18" charset="0"/>
                <a:ea typeface="方正楷体简体" pitchFamily="2" charset="-122"/>
              </a:rPr>
              <a:t>m_nCheck</a:t>
            </a:r>
            <a:r>
              <a:rPr lang="zh-CN" altLang="en-US">
                <a:latin typeface="Times New Roman" panose="02020603050405020304" pitchFamily="18" charset="0"/>
                <a:ea typeface="方正楷体简体" pitchFamily="2" charset="-122"/>
              </a:rPr>
              <a:t>为</a:t>
            </a:r>
            <a:r>
              <a:rPr lang="en-US" altLang="zh-CN">
                <a:latin typeface="Times New Roman" panose="02020603050405020304" pitchFamily="18" charset="0"/>
                <a:ea typeface="方正楷体简体" pitchFamily="2" charset="-122"/>
              </a:rPr>
              <a:t>TRUE</a:t>
            </a:r>
            <a:r>
              <a:rPr lang="zh-CN" altLang="en-US">
                <a:latin typeface="Times New Roman" panose="02020603050405020304" pitchFamily="18" charset="0"/>
                <a:ea typeface="方正楷体简体" pitchFamily="2" charset="-122"/>
              </a:rPr>
              <a:t>，则菜单项前有一个选中标记“√”。如果</a:t>
            </a:r>
            <a:r>
              <a:rPr lang="en-US" altLang="zh-CN">
                <a:latin typeface="Times New Roman" panose="02020603050405020304" pitchFamily="18" charset="0"/>
                <a:ea typeface="方正楷体简体" pitchFamily="2" charset="-122"/>
              </a:rPr>
              <a:t>m_nCheck</a:t>
            </a:r>
            <a:r>
              <a:rPr lang="zh-CN" altLang="en-US">
                <a:latin typeface="Times New Roman" panose="02020603050405020304" pitchFamily="18" charset="0"/>
                <a:ea typeface="方正楷体简体" pitchFamily="2" charset="-122"/>
              </a:rPr>
              <a:t>为</a:t>
            </a:r>
            <a:r>
              <a:rPr lang="en-US" altLang="zh-CN">
                <a:latin typeface="Times New Roman" panose="02020603050405020304" pitchFamily="18" charset="0"/>
                <a:ea typeface="方正楷体简体" pitchFamily="2" charset="-122"/>
              </a:rPr>
              <a:t>FALSE</a:t>
            </a:r>
            <a:r>
              <a:rPr lang="zh-CN" altLang="en-US">
                <a:latin typeface="Times New Roman" panose="02020603050405020304" pitchFamily="18" charset="0"/>
                <a:ea typeface="方正楷体简体" pitchFamily="2" charset="-122"/>
              </a:rPr>
              <a:t>，则菜单项前没有选中标记“√”。</a:t>
            </a:r>
          </a:p>
        </p:txBody>
      </p:sp>
      <p:pic>
        <p:nvPicPr>
          <p:cNvPr id="103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213100"/>
            <a:ext cx="766762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12700" tIns="12700" rIns="12700" bIns="12700" numCol="1" anchor="t" anchorCtr="0" compatLnSpc="1">
        <a:prstTxWarp prst="textNoShape">
          <a:avLst/>
        </a:prstTxWarp>
      </a:bodyPr>
      <a:lstStyle>
        <a:defPPr marL="0" marR="0" indent="0" algn="ctr" defTabSz="228600" rtl="0" eaLnBrk="0" fontAlgn="base" latinLnBrk="0" hangingPunct="0">
          <a:lnSpc>
            <a:spcPct val="100000"/>
          </a:lnSpc>
          <a:spcBef>
            <a:spcPct val="20000"/>
          </a:spcBef>
          <a:spcAft>
            <a:spcPct val="0"/>
          </a:spcAft>
          <a:buClr>
            <a:srgbClr val="000000"/>
          </a:buClr>
          <a:buSzTx/>
          <a:buFont typeface="Arial" charset="0"/>
          <a:buNone/>
          <a:tabLst/>
          <a:defRPr kumimoji="0" lang="zh-CN" altLang="en-US" sz="32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12700" tIns="12700" rIns="12700" bIns="12700" numCol="1" anchor="t" anchorCtr="0" compatLnSpc="1">
        <a:prstTxWarp prst="textNoShape">
          <a:avLst/>
        </a:prstTxWarp>
      </a:bodyPr>
      <a:lstStyle>
        <a:defPPr marL="0" marR="0" indent="0" algn="ctr" defTabSz="228600" rtl="0" eaLnBrk="0" fontAlgn="base" latinLnBrk="0" hangingPunct="0">
          <a:lnSpc>
            <a:spcPct val="100000"/>
          </a:lnSpc>
          <a:spcBef>
            <a:spcPct val="20000"/>
          </a:spcBef>
          <a:spcAft>
            <a:spcPct val="0"/>
          </a:spcAft>
          <a:buClr>
            <a:srgbClr val="000000"/>
          </a:buClr>
          <a:buSzTx/>
          <a:buFont typeface="Arial" charset="0"/>
          <a:buNone/>
          <a:tabLst/>
          <a:defRPr kumimoji="0" lang="zh-CN" altLang="en-US" sz="32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新模版</Template>
  <TotalTime>129</TotalTime>
  <Words>39185</Words>
  <Application>Microsoft Office PowerPoint</Application>
  <PresentationFormat>全屏显示(4:3)</PresentationFormat>
  <Paragraphs>2413</Paragraphs>
  <Slides>442</Slides>
  <Notes>85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442</vt:i4>
      </vt:variant>
    </vt:vector>
  </HeadingPairs>
  <TitlesOfParts>
    <vt:vector size="451" baseType="lpstr">
      <vt:lpstr>~Times New Roman~</vt:lpstr>
      <vt:lpstr>方正大标宋简体</vt:lpstr>
      <vt:lpstr>方正楷体简体</vt:lpstr>
      <vt:lpstr>黑体</vt:lpstr>
      <vt:lpstr>宋体</vt:lpstr>
      <vt:lpstr>Arial</vt:lpstr>
      <vt:lpstr>Calibri</vt:lpstr>
      <vt:lpstr>Times New Roman</vt:lpstr>
      <vt:lpstr>自定义设计方案</vt:lpstr>
      <vt:lpstr>             ppt简介</vt:lpstr>
      <vt:lpstr>第1章  Visual C++集成开发环境</vt:lpstr>
      <vt:lpstr>1.1  Visual C++ 6.0概述</vt:lpstr>
      <vt:lpstr>1.2  Visual C++6.0界面介绍</vt:lpstr>
      <vt:lpstr>1.2  Visual C++6.0界面介绍</vt:lpstr>
      <vt:lpstr>1.2  Visual C++6.0界面介绍</vt:lpstr>
      <vt:lpstr>1.2  Visual C++6.0界面介绍</vt:lpstr>
      <vt:lpstr>1.2.1  工作区窗口和输出窗口</vt:lpstr>
      <vt:lpstr>1.2.1  工作区窗口和输出窗口</vt:lpstr>
      <vt:lpstr>1.2.1  工作区窗口和输出窗口</vt:lpstr>
      <vt:lpstr>1.2.1  工作区窗口和输出窗口</vt:lpstr>
      <vt:lpstr>1.2.2  菜单栏和工具栏</vt:lpstr>
      <vt:lpstr>1.2.3  编辑区</vt:lpstr>
      <vt:lpstr>1.2.4  联机帮助</vt:lpstr>
      <vt:lpstr> 1.2.4  Visual C++中的文件扩展名 </vt:lpstr>
      <vt:lpstr> 1.2.6  Visual C++中的文件扩展名 </vt:lpstr>
      <vt:lpstr>第2章  MFC与应用程序框架</vt:lpstr>
      <vt:lpstr>2.1  微软基础类库MFC</vt:lpstr>
      <vt:lpstr>2.1.1  MFC概述</vt:lpstr>
      <vt:lpstr>2.1.2  MFC类库结构</vt:lpstr>
      <vt:lpstr>2.1.2  MFC类库结构</vt:lpstr>
      <vt:lpstr>2.2  MFC应用程序框架分析</vt:lpstr>
      <vt:lpstr>2.2.1  入口函数</vt:lpstr>
      <vt:lpstr>2.2.1  入口函数</vt:lpstr>
      <vt:lpstr>2.2.1  入口函数</vt:lpstr>
      <vt:lpstr>2.2.2  InitInstance()函数</vt:lpstr>
      <vt:lpstr>2.2.2  InitInstance()函数</vt:lpstr>
      <vt:lpstr>2.2.3  应用类Run()函数</vt:lpstr>
      <vt:lpstr>2.2.3  应用类Run()函数</vt:lpstr>
      <vt:lpstr>2.2.4  消息映射表</vt:lpstr>
      <vt:lpstr>2.2.4  消息映射表</vt:lpstr>
      <vt:lpstr>2.2.5  MFC消息分类</vt:lpstr>
      <vt:lpstr>1．窗口消息</vt:lpstr>
      <vt:lpstr>1．窗口消息</vt:lpstr>
      <vt:lpstr>2．命令消息</vt:lpstr>
      <vt:lpstr>3．控件消息</vt:lpstr>
      <vt:lpstr>第3章  C++语言基础</vt:lpstr>
      <vt:lpstr>3.2  C++的基本数据类型及数据</vt:lpstr>
      <vt:lpstr>3.2.2  变量</vt:lpstr>
      <vt:lpstr>3.2.2  变量</vt:lpstr>
      <vt:lpstr>3.2.2  变量</vt:lpstr>
      <vt:lpstr>3.2.3．常量</vt:lpstr>
      <vt:lpstr>3.2.3．常量</vt:lpstr>
      <vt:lpstr>3.3  C++的运算符及表达式</vt:lpstr>
      <vt:lpstr>3.3.1  表达式</vt:lpstr>
      <vt:lpstr>3.3.2  运算符</vt:lpstr>
      <vt:lpstr>3.3.2  运算符</vt:lpstr>
      <vt:lpstr>3.3.2  运算符</vt:lpstr>
      <vt:lpstr>3.3.2  运算符</vt:lpstr>
      <vt:lpstr>3.3.2  运算符</vt:lpstr>
      <vt:lpstr>3.4  C++的语句控制</vt:lpstr>
      <vt:lpstr>3.4.1  C++的输入输出</vt:lpstr>
      <vt:lpstr>3.4.1  C++的输入输出</vt:lpstr>
      <vt:lpstr>3.4.1  C++的输入输出</vt:lpstr>
      <vt:lpstr>3.4.2  选择语句</vt:lpstr>
      <vt:lpstr>3.4.2  选择语句</vt:lpstr>
      <vt:lpstr>3.4.2  选择语句</vt:lpstr>
      <vt:lpstr>3.4.2  选择语句</vt:lpstr>
      <vt:lpstr>3.4.3  循环语句</vt:lpstr>
      <vt:lpstr>3.4.3  循环语句</vt:lpstr>
      <vt:lpstr>3.4.3  循环语句</vt:lpstr>
      <vt:lpstr>3.4.3  循环语句</vt:lpstr>
      <vt:lpstr>3.4.3  循环语句</vt:lpstr>
      <vt:lpstr>3.4.4  其他语句</vt:lpstr>
      <vt:lpstr>第4章  C++的面向对象</vt:lpstr>
      <vt:lpstr>4.1  类与对象</vt:lpstr>
      <vt:lpstr>4.1.1  面向对象思想</vt:lpstr>
      <vt:lpstr>4.1.1  面向对象思想</vt:lpstr>
      <vt:lpstr>4.1.2  类的声明</vt:lpstr>
      <vt:lpstr>4.1.2  类的声明</vt:lpstr>
      <vt:lpstr>4.1.3  成员函数的定义</vt:lpstr>
      <vt:lpstr>4.1.4  类与对象的关系</vt:lpstr>
      <vt:lpstr>4.1.5  对象的声明和实例化</vt:lpstr>
      <vt:lpstr>1．先声明类类型，后定义对象</vt:lpstr>
      <vt:lpstr>2．在声明类的同时声明对象</vt:lpstr>
      <vt:lpstr>3．不出现类名，直接声明对象</vt:lpstr>
      <vt:lpstr>4.1.6  构造函数和析构函数</vt:lpstr>
      <vt:lpstr>4.1.6  构造函数和析构函数</vt:lpstr>
      <vt:lpstr>4.1.6  构造函数和析构函数</vt:lpstr>
      <vt:lpstr>4.2  C++类的继承和派生</vt:lpstr>
      <vt:lpstr>4.2.1  派生类的声明</vt:lpstr>
      <vt:lpstr>4.2.2  派生类的继承方式</vt:lpstr>
      <vt:lpstr>1．公有继承</vt:lpstr>
      <vt:lpstr>2．私有继承</vt:lpstr>
      <vt:lpstr>3．受保护继承</vt:lpstr>
      <vt:lpstr>4.2.2  单一继承和多重继承</vt:lpstr>
      <vt:lpstr>4.2.2  单一继承和多重继承</vt:lpstr>
      <vt:lpstr>4.3  C++的多态性</vt:lpstr>
      <vt:lpstr>4.3.1  多态的分类</vt:lpstr>
      <vt:lpstr>4.3.2  运算符重载</vt:lpstr>
      <vt:lpstr>4.3.3  虚函数</vt:lpstr>
      <vt:lpstr>4.3.4  纯虚函数</vt:lpstr>
      <vt:lpstr>第5章  菜单栏、工具栏和状态栏</vt:lpstr>
      <vt:lpstr>5.1  菜单的分类</vt:lpstr>
      <vt:lpstr>5.1  菜单的分类</vt:lpstr>
      <vt:lpstr>5.2  使用下拉式菜单</vt:lpstr>
      <vt:lpstr>5.2.3  移动和删除菜单项</vt:lpstr>
      <vt:lpstr>5.2.4  启用和禁用菜单项</vt:lpstr>
      <vt:lpstr>5.2.5  标记菜单项</vt:lpstr>
      <vt:lpstr>5.2.6  添加快捷键</vt:lpstr>
      <vt:lpstr>5.3  使用弹出式菜单</vt:lpstr>
      <vt:lpstr>5.4 工具栏的使用</vt:lpstr>
      <vt:lpstr>5.4.2  移动和删除工具栏按钮</vt:lpstr>
      <vt:lpstr>5.4.3  添加按钮消息响应函数</vt:lpstr>
      <vt:lpstr>5.5  状态栏的使用</vt:lpstr>
      <vt:lpstr>5.5.1  状态栏概述</vt:lpstr>
      <vt:lpstr>5.5.2  修改默认的状态栏</vt:lpstr>
      <vt:lpstr>第6章  对话框</vt:lpstr>
      <vt:lpstr>6.1  消息对话框</vt:lpstr>
      <vt:lpstr>6.1  消息对话框</vt:lpstr>
      <vt:lpstr>6.1  消息对话框</vt:lpstr>
      <vt:lpstr>6.1  消息对话框</vt:lpstr>
      <vt:lpstr>6.2  对话框的创建与使用</vt:lpstr>
      <vt:lpstr>6.2.1  对话框的分类</vt:lpstr>
      <vt:lpstr>1．模态对话框</vt:lpstr>
      <vt:lpstr>2．非模态对话框</vt:lpstr>
      <vt:lpstr>2．非模态对话框</vt:lpstr>
      <vt:lpstr>6.2.2  创建模态对话框</vt:lpstr>
      <vt:lpstr>6.3  非模态对话框</vt:lpstr>
      <vt:lpstr>6.4  通用对话框</vt:lpstr>
      <vt:lpstr>6.4.1  文件对话框</vt:lpstr>
      <vt:lpstr>6.4.1  文件对话框</vt:lpstr>
      <vt:lpstr>6.4.1  文件对话框</vt:lpstr>
      <vt:lpstr>6.4.2  颜色对话框</vt:lpstr>
      <vt:lpstr>6.4.2  颜色对话框</vt:lpstr>
      <vt:lpstr>6.4.3  字体对话框</vt:lpstr>
      <vt:lpstr>6.4.3  字体对话框</vt:lpstr>
      <vt:lpstr>6.4.4  查找和替换对话框</vt:lpstr>
      <vt:lpstr>6.4.4  查找和替换对话框</vt:lpstr>
      <vt:lpstr>6.4.4  查找和替换对话框</vt:lpstr>
      <vt:lpstr>6.4.5  打印对话框</vt:lpstr>
      <vt:lpstr>6.4.5  打印对话框</vt:lpstr>
      <vt:lpstr>6.4.5  打印对话框</vt:lpstr>
      <vt:lpstr>第7章  控件</vt:lpstr>
      <vt:lpstr>7.1  Visual C++中的标准控件 </vt:lpstr>
      <vt:lpstr>7.1.1  控件概述</vt:lpstr>
      <vt:lpstr>7.1.2  创建控件</vt:lpstr>
      <vt:lpstr>7.2  按钮控件</vt:lpstr>
      <vt:lpstr>7.2.1  单选按钮</vt:lpstr>
      <vt:lpstr>7.2.2  复选框</vt:lpstr>
      <vt:lpstr>7.3  静态控件</vt:lpstr>
      <vt:lpstr>7.3.1  静态文本</vt:lpstr>
      <vt:lpstr>7.3.2  图片</vt:lpstr>
      <vt:lpstr>7.3.3  分组框</vt:lpstr>
      <vt:lpstr>7.4  列表框控件与组合框控件</vt:lpstr>
      <vt:lpstr>7.4.1  列表框（List Box）</vt:lpstr>
      <vt:lpstr>7.4.1  列表框（List Box）</vt:lpstr>
      <vt:lpstr>7.4.1  列表框（List Box）</vt:lpstr>
      <vt:lpstr>7.4.2  组合框（Combo Box）</vt:lpstr>
      <vt:lpstr>7.4.2  组合框（Combo Box）</vt:lpstr>
      <vt:lpstr>7.4.2  组合框（Combo Box）</vt:lpstr>
      <vt:lpstr>7.5  树形控件与列表视图控件</vt:lpstr>
      <vt:lpstr>7.5.1  树形控件</vt:lpstr>
      <vt:lpstr>7.5.1  树形控件</vt:lpstr>
      <vt:lpstr>7.5.1  树形控件</vt:lpstr>
      <vt:lpstr>7.5.1  树形控件</vt:lpstr>
      <vt:lpstr>7.5.1  树形控件</vt:lpstr>
      <vt:lpstr>7.5.2  列表视图控件</vt:lpstr>
      <vt:lpstr>7.5.2  列表视图控件</vt:lpstr>
      <vt:lpstr>7.5.2  列表视图控件</vt:lpstr>
      <vt:lpstr>7.5.2  列表视图控件</vt:lpstr>
      <vt:lpstr>7.5.2  列表视图控件</vt:lpstr>
      <vt:lpstr>7.6  滑块控件与进度条控件</vt:lpstr>
      <vt:lpstr>7.6.1  滑块控件</vt:lpstr>
      <vt:lpstr>7.6.1  滑块控件</vt:lpstr>
      <vt:lpstr>7.6.1  滑块控件</vt:lpstr>
      <vt:lpstr>7.6.1  滑块控件</vt:lpstr>
      <vt:lpstr>7.6.2  进度条控件</vt:lpstr>
      <vt:lpstr>7.6.2  进度条控件</vt:lpstr>
      <vt:lpstr>7.6.2  进度条控件</vt:lpstr>
      <vt:lpstr>第8章  MFC常用类</vt:lpstr>
      <vt:lpstr>8.1  字符串类（CString）</vt:lpstr>
      <vt:lpstr>8.1.1  创建字符串对象</vt:lpstr>
      <vt:lpstr>8.1.2  CString类的成员函数</vt:lpstr>
      <vt:lpstr>8.1.3  字符串的大小写转换</vt:lpstr>
      <vt:lpstr>8.1.4  字符串的连接</vt:lpstr>
      <vt:lpstr>1．“+”连接字符串</vt:lpstr>
      <vt:lpstr>2．Insert()函数</vt:lpstr>
      <vt:lpstr>8.1.5  字符串的比较</vt:lpstr>
      <vt:lpstr>8.1.6  字符串的提取</vt:lpstr>
      <vt:lpstr>8.1.7  字符串的查找</vt:lpstr>
      <vt:lpstr>8.1.8  字符串的移除</vt:lpstr>
      <vt:lpstr>8.1.9  CString类的格式化</vt:lpstr>
      <vt:lpstr>8.1.10  CString类的类型转换</vt:lpstr>
      <vt:lpstr>1．CString类型转换成整型</vt:lpstr>
      <vt:lpstr>2．CString类型转换成char*类型</vt:lpstr>
      <vt:lpstr>8.2  日期、时间类</vt:lpstr>
      <vt:lpstr>8.2.1  CTime类</vt:lpstr>
      <vt:lpstr>8.2.1  CTime类</vt:lpstr>
      <vt:lpstr>8.2.2  CTimeSpan类</vt:lpstr>
      <vt:lpstr>8.2.1  CTime类</vt:lpstr>
      <vt:lpstr>8.2.3  计时器</vt:lpstr>
      <vt:lpstr>8.2.3  计时器</vt:lpstr>
      <vt:lpstr>8.3  文件操作类（CFile）</vt:lpstr>
      <vt:lpstr>8.3.1  文件的打开和关闭</vt:lpstr>
      <vt:lpstr>1．使用默认的构造函数打开文件</vt:lpstr>
      <vt:lpstr>1．使用默认的构造函数打开文件</vt:lpstr>
      <vt:lpstr>2．使用带有一个参数的构造函数打开文件</vt:lpstr>
      <vt:lpstr>2．使用带有一个参数的构造函数打开文件</vt:lpstr>
      <vt:lpstr>3．使用带有两个参数的构造函数打开文件</vt:lpstr>
      <vt:lpstr>8.3.3  文件的读写</vt:lpstr>
      <vt:lpstr>8.3.3  文件的读写</vt:lpstr>
      <vt:lpstr>8.3.4  文件的定位</vt:lpstr>
      <vt:lpstr>8.3.4  文件的定位</vt:lpstr>
      <vt:lpstr>8.3.5  文件的状态</vt:lpstr>
      <vt:lpstr>8.3.5  文件的状态</vt:lpstr>
      <vt:lpstr>8.4  异常类</vt:lpstr>
      <vt:lpstr>8.4.1  异常类简介</vt:lpstr>
      <vt:lpstr>8.4.2  文件异常操作</vt:lpstr>
      <vt:lpstr>8.4.3  捕获异常</vt:lpstr>
      <vt:lpstr>第9章  多媒体技术</vt:lpstr>
      <vt:lpstr>9.1  图像处理技术</vt:lpstr>
      <vt:lpstr>9.1.1  BMP文件结构</vt:lpstr>
      <vt:lpstr>1．位图文件头</vt:lpstr>
      <vt:lpstr>2．位图信息头</vt:lpstr>
      <vt:lpstr>3．颜色信息表</vt:lpstr>
      <vt:lpstr>4．位图信息</vt:lpstr>
      <vt:lpstr>5．位图像素数据</vt:lpstr>
      <vt:lpstr>9.1.2  在程序中显示BMP文件</vt:lpstr>
      <vt:lpstr>9.1.3  在程序中显示JPEG和GIF文件</vt:lpstr>
      <vt:lpstr>PowerPoint 演示文稿</vt:lpstr>
      <vt:lpstr>9.2  音频媒体</vt:lpstr>
      <vt:lpstr>9.2.1  播放WAVE资源</vt:lpstr>
      <vt:lpstr>9.2.1  播放WAVE资源</vt:lpstr>
      <vt:lpstr>9.2.1  播放WAVE资源</vt:lpstr>
      <vt:lpstr>9.2.1  播放WAVE资源</vt:lpstr>
      <vt:lpstr>9.2.2  播放WAVE文件</vt:lpstr>
      <vt:lpstr>9.3.3  音量大小控制实现原理</vt:lpstr>
      <vt:lpstr>PowerPoint 演示文稿</vt:lpstr>
      <vt:lpstr>PowerPoint 演示文稿</vt:lpstr>
      <vt:lpstr>PowerPoint 演示文稿</vt:lpstr>
      <vt:lpstr>PowerPoint 演示文稿</vt:lpstr>
      <vt:lpstr>9.3.4  音量调节器实例</vt:lpstr>
      <vt:lpstr>9.3  视频媒体</vt:lpstr>
      <vt:lpstr>9.3.1  播放AVI文件</vt:lpstr>
      <vt:lpstr>9.3.2  播放Flash文件</vt:lpstr>
      <vt:lpstr>第10章  DLL的开发与调用</vt:lpstr>
      <vt:lpstr>10.1  DLL的基础知识</vt:lpstr>
      <vt:lpstr>10.1.1  DLL与LIB</vt:lpstr>
      <vt:lpstr>10.1.1  DLL与LIB</vt:lpstr>
      <vt:lpstr>10.1.2  DLL与EXE</vt:lpstr>
      <vt:lpstr>10.1.2  DLL与EXE</vt:lpstr>
      <vt:lpstr>10.1.2  DLL与EXE</vt:lpstr>
      <vt:lpstr>10.1.4  DLL的动态链接方法</vt:lpstr>
      <vt:lpstr>10.1.5  DLL文件构成</vt:lpstr>
      <vt:lpstr>10.1.5  DLL文件构成</vt:lpstr>
      <vt:lpstr>10.2  Win32 DLL的开发与动态链接</vt:lpstr>
      <vt:lpstr>10.2.2  从DLL中导出函数</vt:lpstr>
      <vt:lpstr>1．使用关键字_declspec（dllexport）</vt:lpstr>
      <vt:lpstr>2．使用DEF文件导出函数</vt:lpstr>
      <vt:lpstr>3．使用AFX_EXT_CLASS导出</vt:lpstr>
      <vt:lpstr>3．使用AFX_EXT_CLASS导出</vt:lpstr>
      <vt:lpstr>10.2.4  加载时动态链接DLL</vt:lpstr>
      <vt:lpstr>10.2.4  加载时动态链接DLL</vt:lpstr>
      <vt:lpstr>10.2.4  加载时动态链接DLL</vt:lpstr>
      <vt:lpstr>10.2.4  加载时动态链接DLL</vt:lpstr>
      <vt:lpstr>10.2.4  加载时动态链接DLL</vt:lpstr>
      <vt:lpstr>10.2.4  加载时动态链接DLL</vt:lpstr>
      <vt:lpstr>10.2.5  调试DLL程序</vt:lpstr>
      <vt:lpstr>1．在同一工作区内同时加载DLL工程和调用DLL的工程</vt:lpstr>
      <vt:lpstr>2．直接在VC的DLL工程中进行调试</vt:lpstr>
      <vt:lpstr>10.2.6  使用Depends工具查看DLL的信息</vt:lpstr>
      <vt:lpstr>10.2.6  使用Depends工具查看DLL的信息</vt:lpstr>
      <vt:lpstr>10.3  MFC常规DLL的开发与链接</vt:lpstr>
      <vt:lpstr>10.3.1  开发使用MFC类库的MFC常规DLL</vt:lpstr>
      <vt:lpstr>10.3.2  DLL的入/出口函数</vt:lpstr>
      <vt:lpstr>10.3.2  DLL的入/出口函数</vt:lpstr>
      <vt:lpstr>10.3.2  DLL的入/出口函数</vt:lpstr>
      <vt:lpstr>10.4  MFC扩展DLL的开发与链接</vt:lpstr>
      <vt:lpstr>10.4.1  开发扩展MFC类的MFC扩展DLL</vt:lpstr>
      <vt:lpstr>第11章  文档和视图</vt:lpstr>
      <vt:lpstr>11.1  文档/视图结构简介</vt:lpstr>
      <vt:lpstr>11.1.1  文档/视图结构概述</vt:lpstr>
      <vt:lpstr>11.1.1  文档/视图结构概述</vt:lpstr>
      <vt:lpstr>11.1.2  文档/视图结构分类</vt:lpstr>
      <vt:lpstr>1．文档应用程序（SDI）</vt:lpstr>
      <vt:lpstr>1．文档应用程序（SDI）</vt:lpstr>
      <vt:lpstr>2．多文档应用程序（MDI）</vt:lpstr>
      <vt:lpstr>2．多文档应用程序（MDI）</vt:lpstr>
      <vt:lpstr>11.2  文档/视图结构应用程序框架分析</vt:lpstr>
      <vt:lpstr>11.2.2  单文档应用程序的执行过程</vt:lpstr>
      <vt:lpstr>11.2.2  单文档应用程序的执行过程</vt:lpstr>
      <vt:lpstr>11.2.3  程序框架中的主要类及相互关系</vt:lpstr>
      <vt:lpstr>11.2.3  程序框架中的主要类及相互关系</vt:lpstr>
      <vt:lpstr>11.2.3  程序框架中的主要类及相互关系</vt:lpstr>
      <vt:lpstr>11.2.5  多文档应用程序框架</vt:lpstr>
      <vt:lpstr>11.3  切分窗口与多视</vt:lpstr>
      <vt:lpstr>11.3.1  动态切分窗口</vt:lpstr>
      <vt:lpstr>11.3.1  动态切分窗口</vt:lpstr>
      <vt:lpstr>11.3.2  静态切分窗口</vt:lpstr>
      <vt:lpstr>11.3.3  一档多视</vt:lpstr>
      <vt:lpstr>11.3.3  一档多视</vt:lpstr>
      <vt:lpstr>11.3.3  一档多视</vt:lpstr>
      <vt:lpstr>11.4  在视图窗口中显示网页</vt:lpstr>
      <vt:lpstr>11.4  在视图窗口中显示网页</vt:lpstr>
      <vt:lpstr>第12章  数据库编程</vt:lpstr>
      <vt:lpstr>12.1  数据库基础</vt:lpstr>
      <vt:lpstr>1．数据</vt:lpstr>
      <vt:lpstr>2．数据库</vt:lpstr>
      <vt:lpstr>3．数据库管理系统</vt:lpstr>
      <vt:lpstr>4．数据库系统</vt:lpstr>
      <vt:lpstr>12.4  结构化查询语言（SQL）</vt:lpstr>
      <vt:lpstr>12.4.1  SQL语言的分类</vt:lpstr>
      <vt:lpstr>12.4.2  SQL语言的数据类型</vt:lpstr>
      <vt:lpstr>12.4.3  SQL语句</vt:lpstr>
      <vt:lpstr>1．创建表</vt:lpstr>
      <vt:lpstr>2．向表中插入数据</vt:lpstr>
      <vt:lpstr>3．查询表中数据</vt:lpstr>
      <vt:lpstr>4．修改表中数据</vt:lpstr>
      <vt:lpstr>5．删除表中数据</vt:lpstr>
      <vt:lpstr>6．删除表</vt:lpstr>
      <vt:lpstr>7．视图的相关操作</vt:lpstr>
      <vt:lpstr>12.5  数据库开发技术简介</vt:lpstr>
      <vt:lpstr>12.5.1  ODBC技术</vt:lpstr>
      <vt:lpstr>12.5.2  DAO技术</vt:lpstr>
      <vt:lpstr>12.5.3  ADO技术</vt:lpstr>
      <vt:lpstr>12.6  ODBC数据库编程</vt:lpstr>
      <vt:lpstr>12.6.1  设置ODBC数据源</vt:lpstr>
      <vt:lpstr>12.6.2  连接数据库</vt:lpstr>
      <vt:lpstr>1．建立数据库的连接</vt:lpstr>
      <vt:lpstr>2．使用SQL命令操作数据库</vt:lpstr>
      <vt:lpstr>3．CDBException类</vt:lpstr>
      <vt:lpstr>12.6.3  记录集的建立和关闭</vt:lpstr>
      <vt:lpstr>12.6.3  记录集的建立和关闭</vt:lpstr>
      <vt:lpstr>12.6.3  记录集的建立和关闭</vt:lpstr>
      <vt:lpstr>12.6.4  添加、删除和修改记录</vt:lpstr>
      <vt:lpstr>12.7  使用ADO操作数据库</vt:lpstr>
      <vt:lpstr>12.7.1  ADO基础</vt:lpstr>
      <vt:lpstr>12.7.1  ADO基础</vt:lpstr>
      <vt:lpstr>12.7.2  ADO编程方法 </vt:lpstr>
      <vt:lpstr>12.7.2  ADO编程方法 </vt:lpstr>
      <vt:lpstr>12.7.2  ADO编程方法 </vt:lpstr>
      <vt:lpstr>12.7.2  ADO编程方法 </vt:lpstr>
      <vt:lpstr>12.7.2  ADO编程方法 </vt:lpstr>
      <vt:lpstr>12.7.2  ADO编程方法 </vt:lpstr>
      <vt:lpstr>12.7.2  ADO编程方法</vt:lpstr>
      <vt:lpstr>12.7.2  ADO编程方法</vt:lpstr>
      <vt:lpstr>12.7.2  ADO编程方法</vt:lpstr>
      <vt:lpstr>12.7.2  ADO编程方法</vt:lpstr>
      <vt:lpstr>第13章  多线程编程</vt:lpstr>
      <vt:lpstr>13.1  进程与线程</vt:lpstr>
      <vt:lpstr>13.1  进程与线程</vt:lpstr>
      <vt:lpstr>13.2  线程的分类</vt:lpstr>
      <vt:lpstr>13.3  线程类（CWinThread）</vt:lpstr>
      <vt:lpstr>13.3  线程类（CWinThread）</vt:lpstr>
      <vt:lpstr>13.3  线程类（CWinThread）</vt:lpstr>
      <vt:lpstr>13.3  线程类（CWinThread）</vt:lpstr>
      <vt:lpstr>13.3  线程类（CWinThread）</vt:lpstr>
      <vt:lpstr>13.4  线程的使用</vt:lpstr>
      <vt:lpstr>13.4.1  启用用户界面线程</vt:lpstr>
      <vt:lpstr>13.4.1  启用用户界面线程</vt:lpstr>
      <vt:lpstr>13.4.2  启用工作者线程</vt:lpstr>
      <vt:lpstr>13.4.3  用户界面线程</vt:lpstr>
      <vt:lpstr>13.4.3  用户界面线程</vt:lpstr>
      <vt:lpstr>13.4.3  用户界面线程</vt:lpstr>
      <vt:lpstr>13.4.3  用户界面线程</vt:lpstr>
      <vt:lpstr>13.4.3  用户界面线程</vt:lpstr>
      <vt:lpstr>13.4.3  用户界面线程</vt:lpstr>
      <vt:lpstr>13.4.3  用户界面线程</vt:lpstr>
      <vt:lpstr>13.4.4  工作者线程</vt:lpstr>
      <vt:lpstr>13.4.4  工作者线程</vt:lpstr>
      <vt:lpstr>13.4.4  工作者线程</vt:lpstr>
      <vt:lpstr>13.4.4  工作者线程</vt:lpstr>
      <vt:lpstr>13.5  线程的终止</vt:lpstr>
      <vt:lpstr>13.5.1  正常终止线程</vt:lpstr>
      <vt:lpstr>13.5.2  异常终止线程</vt:lpstr>
      <vt:lpstr>13.5.3  线程的退出码</vt:lpstr>
      <vt:lpstr>13.5.3  线程的退出码</vt:lpstr>
      <vt:lpstr>13.5.3  线程的退出码</vt:lpstr>
      <vt:lpstr>13.6  线程的通信</vt:lpstr>
      <vt:lpstr>13.6.1  通信原理</vt:lpstr>
      <vt:lpstr>13.6.1  通信原理</vt:lpstr>
      <vt:lpstr>13.6.1  通信原理</vt:lpstr>
      <vt:lpstr>13.6.1  通信原理</vt:lpstr>
      <vt:lpstr>13.6.2  用户界面线程通信</vt:lpstr>
      <vt:lpstr>13.6.2  用户界面线程通信</vt:lpstr>
      <vt:lpstr>13.6.2  用户界面线程通信</vt:lpstr>
      <vt:lpstr>13.6.2  用户界面线程通信</vt:lpstr>
      <vt:lpstr>13.6.2  用户界面线程通信</vt:lpstr>
      <vt:lpstr>13.6.2  用户界面线程通信</vt:lpstr>
      <vt:lpstr>13.6.2  用户界面线程通信</vt:lpstr>
      <vt:lpstr>13.7  线程的同步</vt:lpstr>
      <vt:lpstr>13.7.1  同步访问对象</vt:lpstr>
      <vt:lpstr>13.7.1  同步访问对象</vt:lpstr>
      <vt:lpstr>13.7.1  同步访问对象</vt:lpstr>
      <vt:lpstr>13.7.1  同步访问对象</vt:lpstr>
      <vt:lpstr>13.7.1  同步访问对象</vt:lpstr>
      <vt:lpstr>13.7.2  使用信号量实现线程同步</vt:lpstr>
      <vt:lpstr>13.7.2  使用信号量实现线程同步</vt:lpstr>
      <vt:lpstr>13.7.3  使用临界区对象实现线程同步</vt:lpstr>
      <vt:lpstr>13.7.4  使用互斥量对象实现线程同步</vt:lpstr>
      <vt:lpstr>13.7.5  使用事件对象实现线程同步</vt:lpstr>
      <vt:lpstr>13.7.5  使用事件对象实现线程同步</vt:lpstr>
      <vt:lpstr>13.7.5  使用事件对象实现线程同步</vt:lpstr>
      <vt:lpstr>第14章 WinSock网络通信开发</vt:lpstr>
      <vt:lpstr>14.1 网络通信与WinSock基础</vt:lpstr>
      <vt:lpstr>14.1.1 WinSock的基本概念</vt:lpstr>
      <vt:lpstr>14.1.1 WinSock的基本概念</vt:lpstr>
      <vt:lpstr>14.1.2 TCP/IP协议与WinSock</vt:lpstr>
      <vt:lpstr>14.1.2 TCP/IP协议与WinSock</vt:lpstr>
      <vt:lpstr>14.1.3 WinSock通信与C/S结构</vt:lpstr>
      <vt:lpstr>14.1.3 WinSock通信与C/S结构</vt:lpstr>
      <vt:lpstr>14.1.3 WinSock通信与C/S结构</vt:lpstr>
      <vt:lpstr>14.1.3 WinSock通信与C/S结构</vt:lpstr>
      <vt:lpstr>14.1.4 MFC中WinSock的封装类</vt:lpstr>
      <vt:lpstr>14.1.4 MFC中WinSock的封装类</vt:lpstr>
      <vt:lpstr>14.1.5 WinSock网络编程的常用术语 </vt:lpstr>
      <vt:lpstr>1、套接字</vt:lpstr>
      <vt:lpstr>2、同步/异步</vt:lpstr>
      <vt:lpstr>3、阻塞模式/非阻塞模式</vt:lpstr>
      <vt:lpstr>14.2 无连接通信开发</vt:lpstr>
      <vt:lpstr>14.2.1 Socket无连接通信机制</vt:lpstr>
      <vt:lpstr>1．接收端</vt:lpstr>
      <vt:lpstr>2．发送端</vt:lpstr>
      <vt:lpstr>14.2.2 主要功能函数介绍</vt:lpstr>
      <vt:lpstr>1．WinSock环境的初始化</vt:lpstr>
      <vt:lpstr>2．创建Socket</vt:lpstr>
      <vt:lpstr>2．创建Socket</vt:lpstr>
      <vt:lpstr>3. 发送、接收数据</vt:lpstr>
      <vt:lpstr>3. 发送、接收数据</vt:lpstr>
      <vt:lpstr>3. 发送、接收数据</vt:lpstr>
      <vt:lpstr>4. 关闭Socket连接</vt:lpstr>
      <vt:lpstr>4. 关闭Socket连接</vt:lpstr>
      <vt:lpstr>14.2.3 无连接通信接收端的实现</vt:lpstr>
      <vt:lpstr>14.2.4 无连接通信发送端的实现</vt:lpstr>
      <vt:lpstr>14.3 面向连接通信开发</vt:lpstr>
      <vt:lpstr>14.3.1 Socket面向连接通信机制</vt:lpstr>
      <vt:lpstr>1．服务器端</vt:lpstr>
      <vt:lpstr>2．客户端</vt:lpstr>
      <vt:lpstr>14.3.2 主要功能函数介绍</vt:lpstr>
      <vt:lpstr>1. 监听函数Listen</vt:lpstr>
      <vt:lpstr>2. 连接函数Connect</vt:lpstr>
      <vt:lpstr>3. 接受连接函数Acceptt</vt:lpstr>
      <vt:lpstr>3. 接受连接函数Acceptt</vt:lpstr>
      <vt:lpstr>14.3.3 面向连接通信服务器端的实现</vt:lpstr>
      <vt:lpstr>14.4 Socket非阻塞模式及开发</vt:lpstr>
      <vt:lpstr>14.4.1 CSocket阻塞模式</vt:lpstr>
      <vt:lpstr>14.4.1 CSocket阻塞模式</vt:lpstr>
      <vt:lpstr>14.4.2 CSocket非阻塞模式——事件处理</vt:lpstr>
      <vt:lpstr>14.4.2 CSocket非阻塞模式——事件处理</vt:lpstr>
      <vt:lpstr>14.4.2 CSocket非阻塞模式——事件处理</vt:lpstr>
      <vt:lpstr>14.4.2 CSocket非阻塞模式——事件处理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Visual C++集成开发环境</dc:title>
  <dc:creator>*</dc:creator>
  <cp:lastModifiedBy>刘博</cp:lastModifiedBy>
  <cp:revision>20</cp:revision>
  <dcterms:created xsi:type="dcterms:W3CDTF">2009-04-07T01:28:04Z</dcterms:created>
  <dcterms:modified xsi:type="dcterms:W3CDTF">2016-09-01T02:17:23Z</dcterms:modified>
</cp:coreProperties>
</file>