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259" r:id="rId3"/>
    <p:sldId id="260" r:id="rId4"/>
    <p:sldId id="261" r:id="rId5"/>
    <p:sldId id="262" r:id="rId6"/>
    <p:sldId id="269" r:id="rId7"/>
    <p:sldId id="264" r:id="rId8"/>
    <p:sldId id="265" r:id="rId9"/>
    <p:sldId id="270" r:id="rId10"/>
    <p:sldId id="271" r:id="rId11"/>
    <p:sldId id="272" r:id="rId12"/>
    <p:sldId id="273" r:id="rId13"/>
    <p:sldId id="268" r:id="rId14"/>
    <p:sldId id="26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1" r:id="rId32"/>
    <p:sldId id="292" r:id="rId33"/>
    <p:sldId id="293" r:id="rId34"/>
    <p:sldId id="294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zh-CN" noProof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CN" altLang="zh-CN" noProof="0"/>
              <a:t>单击此处编辑母版副标题样式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2903C4E-6B18-4F54-BB2B-BAF53E63848E}" type="slidenum">
              <a:rPr lang="zh-CN" altLang="zh-CN"/>
              <a:pPr/>
              <a:t>‹#›</a:t>
            </a:fld>
            <a:endParaRPr lang="zh-CN" altLang="zh-CN"/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0 w 1000"/>
              <a:gd name="T3" fmla="*/ 0 h 1000"/>
              <a:gd name="T4" fmla="*/ 0 w 1000"/>
              <a:gd name="T5" fmla="*/ 0 h 1000"/>
              <a:gd name="T6" fmla="*/ 0 w 1000"/>
              <a:gd name="T7" fmla="*/ 0 h 1000"/>
              <a:gd name="T8" fmla="*/ 0 w 1000"/>
              <a:gd name="T9" fmla="*/ 0 h 1000"/>
              <a:gd name="T10" fmla="*/ 0 w 1000"/>
              <a:gd name="T11" fmla="*/ 0 h 1000"/>
              <a:gd name="T12" fmla="*/ 3163 w 1000"/>
              <a:gd name="T13" fmla="*/ 3163 h 1000"/>
              <a:gd name="T14" fmla="*/ 18437 w 1000"/>
              <a:gd name="T15" fmla="*/ 18437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D6A83F-3F0E-4CD0-929D-6167322EF2C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3027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0D20C-EF92-423D-82F1-689043D8D10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49943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9B7BC3C0-61DB-48D5-9410-38616CACF8C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27090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6E2D0D80-03E9-4056-848C-79E98E30BC9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1801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FF2415-09D3-4F55-84C4-79B05EAB5B0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9885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6DEF40-BC6E-4E4A-9287-DCAC9B71446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36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90F2B6-8EA3-44B1-A54B-4A4E5317C37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116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769EA2-1C44-4842-8BEF-485DEC94781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532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DB6427-3A40-4E14-978F-819990DD525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9923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30459-27C7-4087-892D-61C15805E3F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9431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7194C5-671F-495E-BDFE-084F962A199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8104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10ED6A-DF19-4F0C-91C8-42E1FB42B40A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2109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0 w 1000"/>
              <a:gd name="T3" fmla="*/ 0 h 1000"/>
              <a:gd name="T4" fmla="*/ 0 w 1000"/>
              <a:gd name="T5" fmla="*/ 0 h 1000"/>
              <a:gd name="T6" fmla="*/ 0 w 1000"/>
              <a:gd name="T7" fmla="*/ 0 h 1000"/>
              <a:gd name="T8" fmla="*/ 0 w 1000"/>
              <a:gd name="T9" fmla="*/ 0 h 1000"/>
              <a:gd name="T10" fmla="*/ 0 w 1000"/>
              <a:gd name="T11" fmla="*/ 0 h 1000"/>
              <a:gd name="T12" fmla="*/ 3163 w 1000"/>
              <a:gd name="T13" fmla="*/ 3163 h 1000"/>
              <a:gd name="T14" fmla="*/ 18437 w 1000"/>
              <a:gd name="T15" fmla="*/ 18437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zh-CN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EA8594-A183-43A7-A3B2-F4CF378FCE4F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908720"/>
            <a:ext cx="8001000" cy="612105"/>
          </a:xfrm>
        </p:spPr>
        <p:txBody>
          <a:bodyPr/>
          <a:lstStyle/>
          <a:p>
            <a:r>
              <a:rPr lang="zh-CN" altLang="zh-CN" sz="3200" b="1"/>
              <a:t>MFC面向对象设计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5949478" cy="4267200"/>
          </a:xfrm>
        </p:spPr>
        <p:txBody>
          <a:bodyPr/>
          <a:lstStyle/>
          <a:p>
            <a:r>
              <a:rPr lang="zh-CN" altLang="zh-CN"/>
              <a:t>Win32 API概述</a:t>
            </a:r>
          </a:p>
          <a:p>
            <a:r>
              <a:rPr lang="zh-CN" altLang="zh-CN"/>
              <a:t>Win32 API基本概念</a:t>
            </a:r>
          </a:p>
          <a:p>
            <a:r>
              <a:rPr lang="zh-CN" altLang="zh-CN"/>
              <a:t>Win32 API应用程序框架</a:t>
            </a:r>
          </a:p>
          <a:p>
            <a:r>
              <a:rPr lang="zh-CN" altLang="zh-CN"/>
              <a:t>Win32 API程序示例</a:t>
            </a:r>
          </a:p>
          <a:p>
            <a:r>
              <a:rPr lang="zh-CN" altLang="zh-CN"/>
              <a:t>MFC应用程序框架</a:t>
            </a:r>
          </a:p>
          <a:p>
            <a:r>
              <a:rPr lang="zh-CN" altLang="zh-CN"/>
              <a:t>MFC对Win32 API的封装</a:t>
            </a:r>
          </a:p>
          <a:p>
            <a:r>
              <a:rPr lang="zh-CN" altLang="zh-CN"/>
              <a:t>文档/视图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400" b="1"/>
              <a:t>Win32 API基本概念（4） </a:t>
            </a:r>
            <a:r>
              <a:rPr lang="zh-CN" altLang="zh-CN" sz="2400" b="1">
                <a:latin typeface="Arial" panose="020B0604020202020204" pitchFamily="34" charset="0"/>
              </a:rPr>
              <a:t>——</a:t>
            </a:r>
            <a:r>
              <a:rPr lang="zh-CN" altLang="zh-CN" sz="2400" b="1"/>
              <a:t>消息机制与事件驱动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120000"/>
              </a:lnSpc>
            </a:pPr>
            <a:r>
              <a:rPr lang="zh-CN" altLang="zh-CN" sz="2000" b="1"/>
              <a:t>系统消息和应用程序消息</a:t>
            </a:r>
          </a:p>
          <a:p>
            <a:pPr marL="571500" indent="-571500">
              <a:lnSpc>
                <a:spcPct val="120000"/>
              </a:lnSpc>
            </a:pPr>
            <a:r>
              <a:rPr lang="zh-CN" altLang="zh-CN" sz="2000" b="1"/>
              <a:t>从消息的来源来看，可以分为：系统定义的消息和应用程序定义的消息。</a:t>
            </a:r>
          </a:p>
          <a:p>
            <a:pPr marL="571500" indent="-571500">
              <a:lnSpc>
                <a:spcPct val="120000"/>
              </a:lnSpc>
            </a:pPr>
            <a:r>
              <a:rPr lang="zh-CN" altLang="zh-CN" sz="2000" b="1"/>
              <a:t>系统消息ID的范围是从0到WM_USER-1，或0X80000到0XBFFFF；应用程序消息从WM_USER（0X0400）到0X7FFF，或0XC000到0XFFFF；WM_USER到0X7FFF范围的消息由应用程序自己使用；0XC000到0XFFFF范围的消息用来和其他应用程序通信，为了ID的唯一性，使用::RegisterWindowMessage来得到该范围的消息ID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400" b="1"/>
              <a:t>Win32 API基本概念（5） </a:t>
            </a:r>
            <a:r>
              <a:rPr lang="zh-CN" altLang="zh-CN" sz="2400" b="1">
                <a:latin typeface="Arial" panose="020B0604020202020204" pitchFamily="34" charset="0"/>
              </a:rPr>
              <a:t>——</a:t>
            </a:r>
            <a:r>
              <a:rPr lang="zh-CN" altLang="zh-CN" sz="2400" b="1"/>
              <a:t>消息机制与事件驱动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108950" cy="1028700"/>
          </a:xfrm>
        </p:spPr>
        <p:txBody>
          <a:bodyPr/>
          <a:lstStyle/>
          <a:p>
            <a:r>
              <a:rPr lang="zh-CN" altLang="zh-CN" sz="2000" b="1"/>
              <a:t>标准Windows消息、命令消息和控件通知消息。</a:t>
            </a:r>
          </a:p>
        </p:txBody>
      </p:sp>
      <p:graphicFrame>
        <p:nvGraphicFramePr>
          <p:cNvPr id="14340" name="Group 4"/>
          <p:cNvGraphicFramePr>
            <a:graphicFrameLocks noGrp="1"/>
          </p:cNvGraphicFramePr>
          <p:nvPr>
            <p:ph sz="half" idx="2"/>
          </p:nvPr>
        </p:nvGraphicFramePr>
        <p:xfrm>
          <a:off x="1042988" y="2924175"/>
          <a:ext cx="7019925" cy="2991169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3555676421"/>
                    </a:ext>
                  </a:extLst>
                </a:gridCol>
                <a:gridCol w="2376487">
                  <a:extLst>
                    <a:ext uri="{9D8B030D-6E8A-4147-A177-3AD203B41FA5}">
                      <a16:colId xmlns:a16="http://schemas.microsoft.com/office/drawing/2014/main" val="636713594"/>
                    </a:ext>
                  </a:extLst>
                </a:gridCol>
                <a:gridCol w="2195513">
                  <a:extLst>
                    <a:ext uri="{9D8B030D-6E8A-4147-A177-3AD203B41FA5}">
                      <a16:colId xmlns:a16="http://schemas.microsoft.com/office/drawing/2014/main" val="2905393644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宏名称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对应消息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消息处理函数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041116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ON_WM_CHAR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WM_CHAR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OnChar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895334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ON_WM_CLOSE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WM_CLOSE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OnClose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6838531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ON_WM_CREATE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WM_CREATE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OnCreate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327804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ON_WM_DESTROY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WM_DESTORY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OnDestroy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622128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ON_MOUSEMOVE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WM_MOUSEMOVE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OnMouseMove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5192363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ON_WM_PAINT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WM_PAINT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OnPaint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046939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973451"/>
                  </a:ext>
                </a:extLst>
              </a:tr>
            </a:tbl>
          </a:graphicData>
        </a:graphic>
      </p:graphicFrame>
      <p:sp>
        <p:nvSpPr>
          <p:cNvPr id="14378" name="Text Box 42"/>
          <p:cNvSpPr txBox="1">
            <a:spLocks noChangeArrowheads="1"/>
          </p:cNvSpPr>
          <p:nvPr/>
        </p:nvSpPr>
        <p:spPr bwMode="auto">
          <a:xfrm>
            <a:off x="971550" y="2543175"/>
            <a:ext cx="2259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000" b="1"/>
              <a:t>Windows消息：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400" b="1"/>
              <a:t>Win32 API基本概念（6） </a:t>
            </a:r>
            <a:r>
              <a:rPr lang="zh-CN" altLang="zh-CN" sz="2400" b="1">
                <a:latin typeface="Arial" panose="020B0604020202020204" pitchFamily="34" charset="0"/>
              </a:rPr>
              <a:t>——</a:t>
            </a:r>
            <a:r>
              <a:rPr lang="zh-CN" altLang="zh-CN" sz="2400" b="1"/>
              <a:t>消息机制与事件驱动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zh-CN" sz="2400" b="1"/>
              <a:t>命令消息以WM_COMMAND为消息名，在消息中含有命令的标志符ID，以区分具体的命令由何种对象产生。</a:t>
            </a:r>
          </a:p>
          <a:p>
            <a:pPr lvl="1">
              <a:lnSpc>
                <a:spcPct val="110000"/>
              </a:lnSpc>
            </a:pPr>
            <a:r>
              <a:rPr lang="zh-CN" altLang="zh-CN" sz="2000" b="1"/>
              <a:t>例：ON_COMMAND(IDM_ABOUT,OnAbout)</a:t>
            </a:r>
          </a:p>
          <a:p>
            <a:pPr>
              <a:lnSpc>
                <a:spcPct val="110000"/>
              </a:lnSpc>
            </a:pPr>
            <a:r>
              <a:rPr lang="zh-CN" altLang="zh-CN" sz="2400" b="1"/>
              <a:t>控件通知消息是由编辑框、列表框等子窗口发送给父窗口的通知消息。这类消息也是以WM_COMMAND形式出现。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400" b="1"/>
              <a:t>Win32 API基本概念（4）</a:t>
            </a:r>
            <a:r>
              <a:rPr lang="zh-CN" altLang="zh-CN" sz="2400" b="1">
                <a:latin typeface="Arial" panose="020B0604020202020204" pitchFamily="34" charset="0"/>
              </a:rPr>
              <a:t>——</a:t>
            </a:r>
            <a:r>
              <a:rPr lang="zh-CN" altLang="zh-CN" sz="2400" b="1"/>
              <a:t>消息机制与事件驱动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68313" y="1628775"/>
            <a:ext cx="74168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</a:rPr>
              <a:t>        </a:t>
            </a:r>
            <a:r>
              <a:rPr lang="zh-CN" altLang="zh-CN" sz="2000" b="1">
                <a:latin typeface="Garamond" panose="02020404030301010803" pitchFamily="18" charset="0"/>
              </a:rPr>
              <a:t>操作系统是怎样将感知到的事件传递给应用程序的呢？这是通过消息机制(Message)来实现的。操作系统将每个事件都包装成一个称为消息的结构体MSG来传递给应用程序，参看MSDN。</a:t>
            </a:r>
          </a:p>
          <a:p>
            <a:pPr>
              <a:lnSpc>
                <a:spcPct val="120000"/>
              </a:lnSpc>
            </a:pPr>
            <a:r>
              <a:rPr lang="zh-CN" altLang="zh-CN" sz="2000" b="1">
                <a:latin typeface="Garamond" panose="02020404030301010803" pitchFamily="18" charset="0"/>
              </a:rPr>
              <a:t>MSG结构定义如下： </a:t>
            </a:r>
          </a:p>
          <a:p>
            <a:pPr>
              <a:lnSpc>
                <a:spcPct val="120000"/>
              </a:lnSpc>
            </a:pPr>
            <a:r>
              <a:rPr lang="zh-CN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</a:rPr>
              <a:t>typedef struct tagMSG {       </a:t>
            </a:r>
          </a:p>
          <a:p>
            <a:pPr>
              <a:lnSpc>
                <a:spcPct val="120000"/>
              </a:lnSpc>
            </a:pPr>
            <a:r>
              <a:rPr lang="zh-CN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</a:rPr>
              <a:t>    	HWND   hwnd;      </a:t>
            </a:r>
          </a:p>
          <a:p>
            <a:pPr>
              <a:lnSpc>
                <a:spcPct val="120000"/>
              </a:lnSpc>
            </a:pPr>
            <a:r>
              <a:rPr lang="zh-CN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</a:rPr>
              <a:t>    	UINT   message;</a:t>
            </a:r>
          </a:p>
          <a:p>
            <a:pPr>
              <a:lnSpc>
                <a:spcPct val="120000"/>
              </a:lnSpc>
            </a:pPr>
            <a:r>
              <a:rPr lang="zh-CN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</a:rPr>
              <a:t>    	WPARAM wParam;</a:t>
            </a:r>
          </a:p>
          <a:p>
            <a:pPr>
              <a:lnSpc>
                <a:spcPct val="120000"/>
              </a:lnSpc>
            </a:pPr>
            <a:r>
              <a:rPr lang="zh-CN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</a:rPr>
              <a:t>    	LPARAM lParam;</a:t>
            </a:r>
          </a:p>
          <a:p>
            <a:pPr>
              <a:lnSpc>
                <a:spcPct val="120000"/>
              </a:lnSpc>
            </a:pPr>
            <a:r>
              <a:rPr lang="zh-CN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</a:rPr>
              <a:t>    	DWORD  time;</a:t>
            </a:r>
          </a:p>
          <a:p>
            <a:pPr>
              <a:lnSpc>
                <a:spcPct val="120000"/>
              </a:lnSpc>
            </a:pPr>
            <a:r>
              <a:rPr lang="zh-CN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</a:rPr>
              <a:t>    	POINT  pt;</a:t>
            </a:r>
          </a:p>
          <a:p>
            <a:pPr>
              <a:lnSpc>
                <a:spcPct val="120000"/>
              </a:lnSpc>
            </a:pPr>
            <a:r>
              <a:rPr lang="zh-CN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</a:rPr>
              <a:t>} MSG; </a:t>
            </a:r>
            <a:endParaRPr lang="zh-CN" altLang="zh-CN" sz="2000" b="1">
              <a:latin typeface="Garamond" panose="02020404030301010803" pitchFamily="18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619250" y="6216650"/>
            <a:ext cx="597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>
                <a:solidFill>
                  <a:schemeClr val="hlink"/>
                </a:solidFill>
                <a:latin typeface="Garamond" panose="02020404030301010803" pitchFamily="18" charset="0"/>
              </a:rPr>
              <a:t>http://www.sunxin.org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0"/>
            <a:ext cx="6408738" cy="602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516688" y="260350"/>
            <a:ext cx="2303462" cy="54594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400" b="1"/>
              <a:t>      Windows 程式分为程序代码和UI（User Interface）资源两大部份，两部份最后以 RC编译器整合为一个完整的 EXE 文件。所谓 UI 资源是指功能菜单、对话框、图标、光标形状等等东西。这些 UI 资源的实际内容是借助各种工具产生，并以各种扩展名存在，如 .ico、.bmp、.cur 等等。程式员必须在一个所谓的资源描述文件（.rc）中描述它们。RC 编译器（RC.EXE）读取 RC 的描述后将所有 UI资源档集中制作出一个 .RES文件，再与源代码结合在一起，这才是㆒个完整的 Windows可执行文件。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b="1"/>
              <a:t>Win32 API应用程序框架</a:t>
            </a:r>
            <a:r>
              <a:rPr lang="zh-CN" altLang="zh-CN" sz="2800" b="1">
                <a:latin typeface="Arial" panose="020B0604020202020204" pitchFamily="34" charset="0"/>
              </a:rPr>
              <a:t>——</a:t>
            </a:r>
            <a:r>
              <a:rPr lang="zh-CN" altLang="zh-CN" sz="2800" b="1"/>
              <a:t>应用程序入口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zh-CN" sz="2000" b="1"/>
              <a:t>int WinMain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zh-CN" sz="2000" b="1"/>
              <a:t>   (HINSTANCE hInstance；//当前应用程序当前实例句柄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zh-CN" sz="2000" b="1"/>
              <a:t>    HINSTANCE hPrevInstance；//前一个应用程序实例句柄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zh-CN" sz="2000" b="1"/>
              <a:t>　 LPSTR lpCmdLine；//指向当前应用程序命令行的指针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zh-CN" sz="2000" b="1"/>
              <a:t>    int nCmdShow)//应用程序窗口的显示方式</a:t>
            </a:r>
          </a:p>
          <a:p>
            <a:endParaRPr lang="zh-CN" altLang="zh-CN" sz="20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/>
              <a:t>Win32 API应用程序框架</a:t>
            </a:r>
            <a:r>
              <a:rPr lang="zh-CN" altLang="zh-CN" sz="3200" b="1">
                <a:latin typeface="Arial" panose="020B0604020202020204" pitchFamily="34" charset="0"/>
              </a:rPr>
              <a:t>——</a:t>
            </a:r>
            <a:r>
              <a:rPr lang="zh-CN" altLang="zh-CN" sz="3200" b="1"/>
              <a:t>消息循环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zh-CN" sz="2400"/>
              <a:t>MSG msg;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zh-CN" sz="2400"/>
              <a:t>while (</a:t>
            </a:r>
            <a:r>
              <a:rPr lang="zh-CN" altLang="zh-CN" sz="2400" b="1"/>
              <a:t>GetMessage</a:t>
            </a:r>
            <a:r>
              <a:rPr lang="zh-CN" altLang="zh-CN" sz="2400"/>
              <a:t>(&amp;msg, NULL, 0, 0)) {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zh-CN" sz="2400" b="1"/>
              <a:t>     TranslateMessage</a:t>
            </a:r>
            <a:r>
              <a:rPr lang="zh-CN" altLang="zh-CN" sz="2400"/>
              <a:t>(&amp;msg);//转换键盘消息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zh-CN" sz="2400"/>
              <a:t>     </a:t>
            </a:r>
            <a:r>
              <a:rPr lang="zh-CN" altLang="zh-CN" sz="2400" b="1"/>
              <a:t>DispatchMessage</a:t>
            </a:r>
            <a:r>
              <a:rPr lang="zh-CN" altLang="zh-CN" sz="2400"/>
              <a:t>(&amp;msg);//分派消息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zh-CN" sz="2400"/>
              <a:t> }</a:t>
            </a:r>
          </a:p>
          <a:p>
            <a:pPr>
              <a:lnSpc>
                <a:spcPct val="120000"/>
              </a:lnSpc>
            </a:pPr>
            <a:r>
              <a:rPr lang="zh-CN" altLang="zh-CN" sz="2000" b="1"/>
              <a:t>每一个Windows应用程序都应有一个处理消息的循环。其中GetMessage函数从消息队列中取得消息，并通过DispatchMessage将消息传递给窗口，由窗口函数进行处理</a:t>
            </a:r>
            <a:r>
              <a:rPr lang="zh-CN" altLang="zh-CN" sz="2400"/>
              <a:t>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050"/>
            <a:ext cx="6443663" cy="469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6588125" y="1412875"/>
            <a:ext cx="1965325" cy="2838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b="1"/>
              <a:t>窗口负责接受并处理消息，每一个窗口都应该有相应的函数来处理消息，即所谓的窗口处理函数，窗口函数根据消息的类别决定其处理的方式。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/>
              <a:t>Win32 API应用程序框架</a:t>
            </a:r>
            <a:r>
              <a:rPr lang="zh-CN" altLang="zh-CN" sz="3200" b="1">
                <a:latin typeface="Arial" panose="020B0604020202020204" pitchFamily="34" charset="0"/>
              </a:rPr>
              <a:t>——</a:t>
            </a:r>
            <a:r>
              <a:rPr lang="zh-CN" altLang="zh-CN" sz="3200" b="1"/>
              <a:t>窗口函数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8037513" cy="49895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zh-CN" sz="2600" b="1"/>
              <a:t>窗口函数的作用就是处理消息。窗口函数利用switch/case方式判断消息的种类，以决定采用</a:t>
            </a:r>
          </a:p>
          <a:p>
            <a:pPr lvl="1">
              <a:lnSpc>
                <a:spcPct val="120000"/>
              </a:lnSpc>
            </a:pPr>
            <a:r>
              <a:rPr lang="zh-CN" altLang="zh-CN" sz="2200" b="1"/>
              <a:t>自定义消息的处理方式，</a:t>
            </a:r>
          </a:p>
          <a:p>
            <a:pPr lvl="1">
              <a:lnSpc>
                <a:spcPct val="120000"/>
              </a:lnSpc>
            </a:pPr>
            <a:r>
              <a:rPr lang="zh-CN" altLang="zh-CN" sz="2200" b="1"/>
              <a:t>使用DefWindowProc将消息交给操作系统进行默认处理。</a:t>
            </a:r>
          </a:p>
          <a:p>
            <a:pPr>
              <a:lnSpc>
                <a:spcPct val="120000"/>
              </a:lnSpc>
            </a:pPr>
            <a:r>
              <a:rPr lang="zh-CN" altLang="zh-CN" sz="2600" b="1"/>
              <a:t>窗口函数被定义为回调（CALLBACK）函数，当应用程序获得到消息后由操作系统所调用，应用程序不会直接调用它。</a:t>
            </a:r>
          </a:p>
          <a:p>
            <a:pPr>
              <a:lnSpc>
                <a:spcPct val="120000"/>
              </a:lnSpc>
            </a:pPr>
            <a:r>
              <a:rPr lang="zh-CN" altLang="zh-CN" sz="2600" b="1"/>
              <a:t>窗口函数的名称可以是任意的，但其函数形式必须一致。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/>
              <a:t>Win32 API应用程序框架</a:t>
            </a:r>
            <a:r>
              <a:rPr lang="zh-CN" altLang="zh-CN" sz="3200" b="1">
                <a:latin typeface="Arial" panose="020B0604020202020204" pitchFamily="34" charset="0"/>
              </a:rPr>
              <a:t>——</a:t>
            </a:r>
            <a:r>
              <a:rPr lang="zh-CN" altLang="zh-CN" sz="3200" b="1"/>
              <a:t>窗口类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zh-CN" sz="2000" b="1"/>
              <a:t>在创建应用程序窗口之前，必须先注册窗口类。</a:t>
            </a:r>
          </a:p>
          <a:p>
            <a:pPr>
              <a:lnSpc>
                <a:spcPct val="120000"/>
              </a:lnSpc>
            </a:pPr>
            <a:r>
              <a:rPr lang="zh-CN" altLang="zh-CN" sz="2000" b="1"/>
              <a:t>注册窗口类的方法是先设置WNDCLASS结构的信息，然后用指向WNDCLASS结构的指针作为参数调用RegisterClass函数。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835150" y="3228975"/>
            <a:ext cx="5838825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400" b="1"/>
              <a:t>typedef struct tagWNDCLASS{</a:t>
            </a:r>
          </a:p>
          <a:p>
            <a:pPr>
              <a:lnSpc>
                <a:spcPct val="120000"/>
              </a:lnSpc>
            </a:pPr>
            <a:r>
              <a:rPr lang="zh-CN" altLang="zh-CN" sz="1400" b="1"/>
              <a:t>    UINT style;                         //窗口类的样式，一般设置为0</a:t>
            </a:r>
          </a:p>
          <a:p>
            <a:pPr>
              <a:lnSpc>
                <a:spcPct val="120000"/>
              </a:lnSpc>
            </a:pPr>
            <a:r>
              <a:rPr lang="zh-CN" altLang="zh-CN" sz="1400" b="1"/>
              <a:t>    WNDPROC lpfnWndProc;  //指向窗口函数的指针</a:t>
            </a:r>
          </a:p>
          <a:p>
            <a:pPr>
              <a:lnSpc>
                <a:spcPct val="120000"/>
              </a:lnSpc>
            </a:pPr>
            <a:r>
              <a:rPr lang="zh-CN" altLang="zh-CN" sz="1400" b="1"/>
              <a:t>    int cbClsExtra;                  //分配在窗口类结构后的字节数</a:t>
            </a:r>
          </a:p>
          <a:p>
            <a:pPr>
              <a:lnSpc>
                <a:spcPct val="120000"/>
              </a:lnSpc>
            </a:pPr>
            <a:r>
              <a:rPr lang="zh-CN" altLang="zh-CN" sz="1400" b="1"/>
              <a:t>    int cbWndExtra;               //分配在窗口实例后的字节数</a:t>
            </a:r>
          </a:p>
          <a:p>
            <a:pPr>
              <a:lnSpc>
                <a:spcPct val="120000"/>
              </a:lnSpc>
            </a:pPr>
            <a:r>
              <a:rPr lang="zh-CN" altLang="zh-CN" sz="1400" b="1"/>
              <a:t>    HINSTANCE hInstance;   //定义窗口类的应用程序的实例句柄</a:t>
            </a:r>
          </a:p>
          <a:p>
            <a:pPr>
              <a:lnSpc>
                <a:spcPct val="120000"/>
              </a:lnSpc>
            </a:pPr>
            <a:r>
              <a:rPr lang="zh-CN" altLang="zh-CN" sz="1400" b="1"/>
              <a:t>    HICON hIcon;                  //窗口类的图标</a:t>
            </a:r>
          </a:p>
          <a:p>
            <a:pPr>
              <a:lnSpc>
                <a:spcPct val="120000"/>
              </a:lnSpc>
            </a:pPr>
            <a:r>
              <a:rPr lang="zh-CN" altLang="zh-CN" sz="1400" b="1"/>
              <a:t>    HCURSOR hCursor;          //窗口类的光标</a:t>
            </a:r>
          </a:p>
          <a:p>
            <a:pPr>
              <a:lnSpc>
                <a:spcPct val="120000"/>
              </a:lnSpc>
            </a:pPr>
            <a:r>
              <a:rPr lang="zh-CN" altLang="zh-CN" sz="1400" b="1"/>
              <a:t>    HBRUSH hbrBackground;//窗口类的背景刷</a:t>
            </a:r>
          </a:p>
          <a:p>
            <a:pPr>
              <a:lnSpc>
                <a:spcPct val="120000"/>
              </a:lnSpc>
            </a:pPr>
            <a:r>
              <a:rPr lang="zh-CN" altLang="zh-CN" sz="1400" b="1"/>
              <a:t>    LPCSTR  lpszMenuName; //窗口类的菜单名</a:t>
            </a:r>
          </a:p>
          <a:p>
            <a:pPr>
              <a:lnSpc>
                <a:spcPct val="120000"/>
              </a:lnSpc>
            </a:pPr>
            <a:r>
              <a:rPr lang="zh-CN" altLang="zh-CN" sz="1400" b="1"/>
              <a:t>    LPCSTR  lpszClassName;//窗口类名</a:t>
            </a:r>
          </a:p>
          <a:p>
            <a:pPr>
              <a:lnSpc>
                <a:spcPct val="120000"/>
              </a:lnSpc>
            </a:pPr>
            <a:r>
              <a:rPr lang="zh-CN" altLang="zh-CN" sz="1400" b="1"/>
              <a:t>}WNDCLASS;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/>
              <a:t>Win32 API概述（1）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619250" y="6216650"/>
            <a:ext cx="597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>
                <a:solidFill>
                  <a:schemeClr val="hlink"/>
                </a:solidFill>
                <a:latin typeface="Garamond" panose="02020404030301010803" pitchFamily="18" charset="0"/>
              </a:rPr>
              <a:t>http://www.sunxin.org</a:t>
            </a:r>
          </a:p>
        </p:txBody>
      </p:sp>
      <p:grpSp>
        <p:nvGrpSpPr>
          <p:cNvPr id="5124" name="Group 4"/>
          <p:cNvGrpSpPr>
            <a:grpSpLocks noChangeAspect="1"/>
          </p:cNvGrpSpPr>
          <p:nvPr/>
        </p:nvGrpSpPr>
        <p:grpSpPr bwMode="auto">
          <a:xfrm>
            <a:off x="2268538" y="2205038"/>
            <a:ext cx="4129087" cy="3006725"/>
            <a:chOff x="0" y="0"/>
            <a:chExt cx="2601" cy="1894"/>
          </a:xfrm>
        </p:grpSpPr>
        <p:sp>
          <p:nvSpPr>
            <p:cNvPr id="5125" name="AutoShape 5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2601" cy="1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0" y="28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zh-CN" altLang="zh-CN"/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5" y="5"/>
              <a:ext cx="1054" cy="2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5" y="5"/>
              <a:ext cx="1054" cy="295"/>
            </a:xfrm>
            <a:prstGeom prst="rect">
              <a:avLst/>
            </a:prstGeom>
            <a:noFill/>
            <a:ln w="14288" cmpd="sng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262" y="91"/>
              <a:ext cx="5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700">
                  <a:solidFill>
                    <a:srgbClr val="000000"/>
                  </a:solidFill>
                  <a:latin typeface="宋体" panose="02010600030101010101" pitchFamily="2" charset="-122"/>
                </a:rPr>
                <a:t>应用程序</a:t>
              </a:r>
              <a:endParaRPr lang="zh-CN" altLang="zh-CN"/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806" y="87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zh-CN" altLang="zh-CN"/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5" y="797"/>
              <a:ext cx="1054" cy="2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5" y="797"/>
              <a:ext cx="1054" cy="296"/>
            </a:xfrm>
            <a:prstGeom prst="rect">
              <a:avLst/>
            </a:prstGeom>
            <a:noFill/>
            <a:ln w="14288" cmpd="sng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262" y="879"/>
              <a:ext cx="5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700">
                  <a:solidFill>
                    <a:srgbClr val="000000"/>
                  </a:solidFill>
                  <a:latin typeface="宋体" panose="02010600030101010101" pitchFamily="2" charset="-122"/>
                </a:rPr>
                <a:t>操作系统</a:t>
              </a:r>
              <a:endParaRPr lang="zh-CN" altLang="zh-CN"/>
            </a:p>
          </p:txBody>
        </p:sp>
        <p:sp>
          <p:nvSpPr>
            <p:cNvPr id="5134" name="Rectangle 14"/>
            <p:cNvSpPr>
              <a:spLocks noChangeArrowheads="1"/>
            </p:cNvSpPr>
            <p:nvPr/>
          </p:nvSpPr>
          <p:spPr bwMode="auto">
            <a:xfrm>
              <a:off x="806" y="875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zh-CN" altLang="zh-CN"/>
            </a:p>
          </p:txBody>
        </p:sp>
        <p:sp>
          <p:nvSpPr>
            <p:cNvPr id="5135" name="未知"/>
            <p:cNvSpPr>
              <a:spLocks noEditPoints="1"/>
            </p:cNvSpPr>
            <p:nvPr/>
          </p:nvSpPr>
          <p:spPr bwMode="auto">
            <a:xfrm>
              <a:off x="202" y="1088"/>
              <a:ext cx="75" cy="496"/>
            </a:xfrm>
            <a:custGeom>
              <a:avLst/>
              <a:gdLst>
                <a:gd name="T0" fmla="*/ 42 w 75"/>
                <a:gd name="T1" fmla="*/ 5 h 496"/>
                <a:gd name="T2" fmla="*/ 42 w 75"/>
                <a:gd name="T3" fmla="*/ 433 h 496"/>
                <a:gd name="T4" fmla="*/ 42 w 75"/>
                <a:gd name="T5" fmla="*/ 437 h 496"/>
                <a:gd name="T6" fmla="*/ 37 w 75"/>
                <a:gd name="T7" fmla="*/ 437 h 496"/>
                <a:gd name="T8" fmla="*/ 32 w 75"/>
                <a:gd name="T9" fmla="*/ 437 h 496"/>
                <a:gd name="T10" fmla="*/ 32 w 75"/>
                <a:gd name="T11" fmla="*/ 433 h 496"/>
                <a:gd name="T12" fmla="*/ 32 w 75"/>
                <a:gd name="T13" fmla="*/ 5 h 496"/>
                <a:gd name="T14" fmla="*/ 32 w 75"/>
                <a:gd name="T15" fmla="*/ 0 h 496"/>
                <a:gd name="T16" fmla="*/ 37 w 75"/>
                <a:gd name="T17" fmla="*/ 0 h 496"/>
                <a:gd name="T18" fmla="*/ 42 w 75"/>
                <a:gd name="T19" fmla="*/ 0 h 496"/>
                <a:gd name="T20" fmla="*/ 42 w 75"/>
                <a:gd name="T21" fmla="*/ 5 h 496"/>
                <a:gd name="T22" fmla="*/ 42 w 75"/>
                <a:gd name="T23" fmla="*/ 5 h 496"/>
                <a:gd name="T24" fmla="*/ 75 w 75"/>
                <a:gd name="T25" fmla="*/ 419 h 496"/>
                <a:gd name="T26" fmla="*/ 37 w 75"/>
                <a:gd name="T27" fmla="*/ 496 h 496"/>
                <a:gd name="T28" fmla="*/ 0 w 75"/>
                <a:gd name="T29" fmla="*/ 419 h 496"/>
                <a:gd name="T30" fmla="*/ 75 w 75"/>
                <a:gd name="T31" fmla="*/ 419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496">
                  <a:moveTo>
                    <a:pt x="42" y="5"/>
                  </a:moveTo>
                  <a:lnTo>
                    <a:pt x="42" y="433"/>
                  </a:lnTo>
                  <a:lnTo>
                    <a:pt x="42" y="437"/>
                  </a:lnTo>
                  <a:lnTo>
                    <a:pt x="37" y="437"/>
                  </a:lnTo>
                  <a:lnTo>
                    <a:pt x="32" y="437"/>
                  </a:lnTo>
                  <a:lnTo>
                    <a:pt x="32" y="433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37" y="0"/>
                  </a:lnTo>
                  <a:lnTo>
                    <a:pt x="42" y="0"/>
                  </a:lnTo>
                  <a:lnTo>
                    <a:pt x="42" y="5"/>
                  </a:lnTo>
                  <a:lnTo>
                    <a:pt x="42" y="5"/>
                  </a:lnTo>
                  <a:close/>
                  <a:moveTo>
                    <a:pt x="75" y="419"/>
                  </a:moveTo>
                  <a:lnTo>
                    <a:pt x="37" y="496"/>
                  </a:lnTo>
                  <a:lnTo>
                    <a:pt x="0" y="419"/>
                  </a:lnTo>
                  <a:lnTo>
                    <a:pt x="75" y="419"/>
                  </a:lnTo>
                  <a:close/>
                </a:path>
              </a:pathLst>
            </a:custGeom>
            <a:solidFill>
              <a:srgbClr val="000000"/>
            </a:solidFill>
            <a:ln w="7938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" name="未知"/>
            <p:cNvSpPr>
              <a:spLocks noEditPoints="1"/>
            </p:cNvSpPr>
            <p:nvPr/>
          </p:nvSpPr>
          <p:spPr bwMode="auto">
            <a:xfrm>
              <a:off x="202" y="296"/>
              <a:ext cx="75" cy="501"/>
            </a:xfrm>
            <a:custGeom>
              <a:avLst/>
              <a:gdLst>
                <a:gd name="T0" fmla="*/ 42 w 75"/>
                <a:gd name="T1" fmla="*/ 4 h 501"/>
                <a:gd name="T2" fmla="*/ 42 w 75"/>
                <a:gd name="T3" fmla="*/ 437 h 501"/>
                <a:gd name="T4" fmla="*/ 42 w 75"/>
                <a:gd name="T5" fmla="*/ 437 h 501"/>
                <a:gd name="T6" fmla="*/ 37 w 75"/>
                <a:gd name="T7" fmla="*/ 442 h 501"/>
                <a:gd name="T8" fmla="*/ 32 w 75"/>
                <a:gd name="T9" fmla="*/ 437 h 501"/>
                <a:gd name="T10" fmla="*/ 32 w 75"/>
                <a:gd name="T11" fmla="*/ 437 h 501"/>
                <a:gd name="T12" fmla="*/ 32 w 75"/>
                <a:gd name="T13" fmla="*/ 4 h 501"/>
                <a:gd name="T14" fmla="*/ 32 w 75"/>
                <a:gd name="T15" fmla="*/ 0 h 501"/>
                <a:gd name="T16" fmla="*/ 37 w 75"/>
                <a:gd name="T17" fmla="*/ 0 h 501"/>
                <a:gd name="T18" fmla="*/ 42 w 75"/>
                <a:gd name="T19" fmla="*/ 0 h 501"/>
                <a:gd name="T20" fmla="*/ 42 w 75"/>
                <a:gd name="T21" fmla="*/ 4 h 501"/>
                <a:gd name="T22" fmla="*/ 42 w 75"/>
                <a:gd name="T23" fmla="*/ 4 h 501"/>
                <a:gd name="T24" fmla="*/ 75 w 75"/>
                <a:gd name="T25" fmla="*/ 423 h 501"/>
                <a:gd name="T26" fmla="*/ 37 w 75"/>
                <a:gd name="T27" fmla="*/ 501 h 501"/>
                <a:gd name="T28" fmla="*/ 0 w 75"/>
                <a:gd name="T29" fmla="*/ 423 h 501"/>
                <a:gd name="T30" fmla="*/ 75 w 75"/>
                <a:gd name="T31" fmla="*/ 423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501">
                  <a:moveTo>
                    <a:pt x="42" y="4"/>
                  </a:moveTo>
                  <a:lnTo>
                    <a:pt x="42" y="437"/>
                  </a:lnTo>
                  <a:lnTo>
                    <a:pt x="42" y="437"/>
                  </a:lnTo>
                  <a:lnTo>
                    <a:pt x="37" y="442"/>
                  </a:lnTo>
                  <a:lnTo>
                    <a:pt x="32" y="437"/>
                  </a:lnTo>
                  <a:lnTo>
                    <a:pt x="32" y="437"/>
                  </a:lnTo>
                  <a:lnTo>
                    <a:pt x="32" y="4"/>
                  </a:lnTo>
                  <a:lnTo>
                    <a:pt x="32" y="0"/>
                  </a:lnTo>
                  <a:lnTo>
                    <a:pt x="37" y="0"/>
                  </a:lnTo>
                  <a:lnTo>
                    <a:pt x="42" y="0"/>
                  </a:lnTo>
                  <a:lnTo>
                    <a:pt x="42" y="4"/>
                  </a:lnTo>
                  <a:lnTo>
                    <a:pt x="42" y="4"/>
                  </a:lnTo>
                  <a:close/>
                  <a:moveTo>
                    <a:pt x="75" y="423"/>
                  </a:moveTo>
                  <a:lnTo>
                    <a:pt x="37" y="501"/>
                  </a:lnTo>
                  <a:lnTo>
                    <a:pt x="0" y="423"/>
                  </a:lnTo>
                  <a:lnTo>
                    <a:pt x="75" y="423"/>
                  </a:lnTo>
                  <a:close/>
                </a:path>
              </a:pathLst>
            </a:custGeom>
            <a:solidFill>
              <a:srgbClr val="000000"/>
            </a:solidFill>
            <a:ln w="7938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5" y="1584"/>
              <a:ext cx="1054" cy="2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" name="Rectangle 18"/>
            <p:cNvSpPr>
              <a:spLocks noChangeArrowheads="1"/>
            </p:cNvSpPr>
            <p:nvPr/>
          </p:nvSpPr>
          <p:spPr bwMode="auto">
            <a:xfrm>
              <a:off x="5" y="1584"/>
              <a:ext cx="1054" cy="296"/>
            </a:xfrm>
            <a:prstGeom prst="rect">
              <a:avLst/>
            </a:prstGeom>
            <a:noFill/>
            <a:ln w="14288" cmpd="sng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9" name="Rectangle 19"/>
            <p:cNvSpPr>
              <a:spLocks noChangeArrowheads="1"/>
            </p:cNvSpPr>
            <p:nvPr/>
          </p:nvSpPr>
          <p:spPr bwMode="auto">
            <a:xfrm>
              <a:off x="108" y="1666"/>
              <a:ext cx="8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700">
                  <a:solidFill>
                    <a:srgbClr val="000000"/>
                  </a:solidFill>
                  <a:latin typeface="宋体" panose="02010600030101010101" pitchFamily="2" charset="-122"/>
                </a:rPr>
                <a:t>输入输出设备</a:t>
              </a:r>
              <a:endParaRPr lang="zh-CN" altLang="zh-CN"/>
            </a:p>
          </p:txBody>
        </p:sp>
        <p:sp>
          <p:nvSpPr>
            <p:cNvPr id="5140" name="Rectangle 20"/>
            <p:cNvSpPr>
              <a:spLocks noChangeArrowheads="1"/>
            </p:cNvSpPr>
            <p:nvPr/>
          </p:nvSpPr>
          <p:spPr bwMode="auto">
            <a:xfrm>
              <a:off x="923" y="1662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zh-CN" altLang="zh-CN"/>
            </a:p>
          </p:txBody>
        </p:sp>
        <p:sp>
          <p:nvSpPr>
            <p:cNvPr id="5141" name="未知"/>
            <p:cNvSpPr>
              <a:spLocks noEditPoints="1"/>
            </p:cNvSpPr>
            <p:nvPr/>
          </p:nvSpPr>
          <p:spPr bwMode="auto">
            <a:xfrm>
              <a:off x="787" y="1093"/>
              <a:ext cx="75" cy="496"/>
            </a:xfrm>
            <a:custGeom>
              <a:avLst/>
              <a:gdLst>
                <a:gd name="T0" fmla="*/ 33 w 75"/>
                <a:gd name="T1" fmla="*/ 491 h 496"/>
                <a:gd name="T2" fmla="*/ 33 w 75"/>
                <a:gd name="T3" fmla="*/ 59 h 496"/>
                <a:gd name="T4" fmla="*/ 33 w 75"/>
                <a:gd name="T5" fmla="*/ 59 h 496"/>
                <a:gd name="T6" fmla="*/ 38 w 75"/>
                <a:gd name="T7" fmla="*/ 54 h 496"/>
                <a:gd name="T8" fmla="*/ 43 w 75"/>
                <a:gd name="T9" fmla="*/ 59 h 496"/>
                <a:gd name="T10" fmla="*/ 43 w 75"/>
                <a:gd name="T11" fmla="*/ 59 h 496"/>
                <a:gd name="T12" fmla="*/ 43 w 75"/>
                <a:gd name="T13" fmla="*/ 491 h 496"/>
                <a:gd name="T14" fmla="*/ 43 w 75"/>
                <a:gd name="T15" fmla="*/ 496 h 496"/>
                <a:gd name="T16" fmla="*/ 38 w 75"/>
                <a:gd name="T17" fmla="*/ 496 h 496"/>
                <a:gd name="T18" fmla="*/ 33 w 75"/>
                <a:gd name="T19" fmla="*/ 496 h 496"/>
                <a:gd name="T20" fmla="*/ 33 w 75"/>
                <a:gd name="T21" fmla="*/ 491 h 496"/>
                <a:gd name="T22" fmla="*/ 33 w 75"/>
                <a:gd name="T23" fmla="*/ 491 h 496"/>
                <a:gd name="T24" fmla="*/ 0 w 75"/>
                <a:gd name="T25" fmla="*/ 73 h 496"/>
                <a:gd name="T26" fmla="*/ 38 w 75"/>
                <a:gd name="T27" fmla="*/ 0 h 496"/>
                <a:gd name="T28" fmla="*/ 75 w 75"/>
                <a:gd name="T29" fmla="*/ 73 h 496"/>
                <a:gd name="T30" fmla="*/ 0 w 75"/>
                <a:gd name="T31" fmla="*/ 7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496">
                  <a:moveTo>
                    <a:pt x="33" y="491"/>
                  </a:moveTo>
                  <a:lnTo>
                    <a:pt x="33" y="59"/>
                  </a:lnTo>
                  <a:lnTo>
                    <a:pt x="33" y="59"/>
                  </a:lnTo>
                  <a:lnTo>
                    <a:pt x="38" y="54"/>
                  </a:lnTo>
                  <a:lnTo>
                    <a:pt x="43" y="59"/>
                  </a:lnTo>
                  <a:lnTo>
                    <a:pt x="43" y="59"/>
                  </a:lnTo>
                  <a:lnTo>
                    <a:pt x="43" y="491"/>
                  </a:lnTo>
                  <a:lnTo>
                    <a:pt x="43" y="496"/>
                  </a:lnTo>
                  <a:lnTo>
                    <a:pt x="38" y="496"/>
                  </a:lnTo>
                  <a:lnTo>
                    <a:pt x="33" y="496"/>
                  </a:lnTo>
                  <a:lnTo>
                    <a:pt x="33" y="491"/>
                  </a:lnTo>
                  <a:lnTo>
                    <a:pt x="33" y="491"/>
                  </a:lnTo>
                  <a:close/>
                  <a:moveTo>
                    <a:pt x="0" y="73"/>
                  </a:moveTo>
                  <a:lnTo>
                    <a:pt x="38" y="0"/>
                  </a:lnTo>
                  <a:lnTo>
                    <a:pt x="75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 w="7938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2" name="未知"/>
            <p:cNvSpPr>
              <a:spLocks noEditPoints="1"/>
            </p:cNvSpPr>
            <p:nvPr/>
          </p:nvSpPr>
          <p:spPr bwMode="auto">
            <a:xfrm>
              <a:off x="787" y="300"/>
              <a:ext cx="75" cy="501"/>
            </a:xfrm>
            <a:custGeom>
              <a:avLst/>
              <a:gdLst>
                <a:gd name="T0" fmla="*/ 33 w 75"/>
                <a:gd name="T1" fmla="*/ 497 h 501"/>
                <a:gd name="T2" fmla="*/ 33 w 75"/>
                <a:gd name="T3" fmla="*/ 64 h 501"/>
                <a:gd name="T4" fmla="*/ 33 w 75"/>
                <a:gd name="T5" fmla="*/ 60 h 501"/>
                <a:gd name="T6" fmla="*/ 38 w 75"/>
                <a:gd name="T7" fmla="*/ 60 h 501"/>
                <a:gd name="T8" fmla="*/ 43 w 75"/>
                <a:gd name="T9" fmla="*/ 60 h 501"/>
                <a:gd name="T10" fmla="*/ 43 w 75"/>
                <a:gd name="T11" fmla="*/ 64 h 501"/>
                <a:gd name="T12" fmla="*/ 43 w 75"/>
                <a:gd name="T13" fmla="*/ 497 h 501"/>
                <a:gd name="T14" fmla="*/ 43 w 75"/>
                <a:gd name="T15" fmla="*/ 497 h 501"/>
                <a:gd name="T16" fmla="*/ 38 w 75"/>
                <a:gd name="T17" fmla="*/ 501 h 501"/>
                <a:gd name="T18" fmla="*/ 33 w 75"/>
                <a:gd name="T19" fmla="*/ 497 h 501"/>
                <a:gd name="T20" fmla="*/ 33 w 75"/>
                <a:gd name="T21" fmla="*/ 497 h 501"/>
                <a:gd name="T22" fmla="*/ 33 w 75"/>
                <a:gd name="T23" fmla="*/ 497 h 501"/>
                <a:gd name="T24" fmla="*/ 0 w 75"/>
                <a:gd name="T25" fmla="*/ 78 h 501"/>
                <a:gd name="T26" fmla="*/ 38 w 75"/>
                <a:gd name="T27" fmla="*/ 0 h 501"/>
                <a:gd name="T28" fmla="*/ 75 w 75"/>
                <a:gd name="T29" fmla="*/ 78 h 501"/>
                <a:gd name="T30" fmla="*/ 0 w 75"/>
                <a:gd name="T31" fmla="*/ 78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501">
                  <a:moveTo>
                    <a:pt x="33" y="497"/>
                  </a:moveTo>
                  <a:lnTo>
                    <a:pt x="33" y="64"/>
                  </a:lnTo>
                  <a:lnTo>
                    <a:pt x="33" y="60"/>
                  </a:lnTo>
                  <a:lnTo>
                    <a:pt x="38" y="60"/>
                  </a:lnTo>
                  <a:lnTo>
                    <a:pt x="43" y="60"/>
                  </a:lnTo>
                  <a:lnTo>
                    <a:pt x="43" y="64"/>
                  </a:lnTo>
                  <a:lnTo>
                    <a:pt x="43" y="497"/>
                  </a:lnTo>
                  <a:lnTo>
                    <a:pt x="43" y="497"/>
                  </a:lnTo>
                  <a:lnTo>
                    <a:pt x="38" y="501"/>
                  </a:lnTo>
                  <a:lnTo>
                    <a:pt x="33" y="497"/>
                  </a:lnTo>
                  <a:lnTo>
                    <a:pt x="33" y="497"/>
                  </a:lnTo>
                  <a:lnTo>
                    <a:pt x="33" y="497"/>
                  </a:lnTo>
                  <a:close/>
                  <a:moveTo>
                    <a:pt x="0" y="78"/>
                  </a:moveTo>
                  <a:lnTo>
                    <a:pt x="38" y="0"/>
                  </a:lnTo>
                  <a:lnTo>
                    <a:pt x="75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 w="7938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3" name="Rectangle 23"/>
            <p:cNvSpPr>
              <a:spLocks noChangeArrowheads="1"/>
            </p:cNvSpPr>
            <p:nvPr/>
          </p:nvSpPr>
          <p:spPr bwMode="auto">
            <a:xfrm>
              <a:off x="98" y="473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700">
                  <a:latin typeface="宋体" panose="02010600030101010101" pitchFamily="2" charset="-122"/>
                </a:rPr>
                <a:t>③</a:t>
              </a:r>
              <a:endParaRPr lang="zh-CN" altLang="zh-CN"/>
            </a:p>
          </p:txBody>
        </p:sp>
        <p:sp>
          <p:nvSpPr>
            <p:cNvPr id="5144" name="Rectangle 24"/>
            <p:cNvSpPr>
              <a:spLocks noChangeArrowheads="1"/>
            </p:cNvSpPr>
            <p:nvPr/>
          </p:nvSpPr>
          <p:spPr bwMode="auto">
            <a:xfrm>
              <a:off x="234" y="469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700">
                  <a:solidFill>
                    <a:srgbClr val="FFCC00"/>
                  </a:solidFill>
                  <a:latin typeface="Times New Roman" panose="02020603050405020304" pitchFamily="18" charset="0"/>
                </a:rPr>
                <a:t> </a:t>
              </a:r>
              <a:endParaRPr lang="zh-CN" altLang="zh-CN"/>
            </a:p>
          </p:txBody>
        </p:sp>
        <p:sp>
          <p:nvSpPr>
            <p:cNvPr id="5145" name="Rectangle 25"/>
            <p:cNvSpPr>
              <a:spLocks noChangeArrowheads="1"/>
            </p:cNvSpPr>
            <p:nvPr/>
          </p:nvSpPr>
          <p:spPr bwMode="auto">
            <a:xfrm>
              <a:off x="684" y="473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700">
                  <a:latin typeface="宋体" panose="02010600030101010101" pitchFamily="2" charset="-122"/>
                </a:rPr>
                <a:t>④</a:t>
              </a:r>
              <a:endParaRPr lang="zh-CN" altLang="zh-CN"/>
            </a:p>
          </p:txBody>
        </p:sp>
        <p:sp>
          <p:nvSpPr>
            <p:cNvPr id="5146" name="Rectangle 26"/>
            <p:cNvSpPr>
              <a:spLocks noChangeArrowheads="1"/>
            </p:cNvSpPr>
            <p:nvPr/>
          </p:nvSpPr>
          <p:spPr bwMode="auto">
            <a:xfrm>
              <a:off x="820" y="469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700">
                  <a:solidFill>
                    <a:srgbClr val="FFCC00"/>
                  </a:solidFill>
                  <a:latin typeface="Times New Roman" panose="02020603050405020304" pitchFamily="18" charset="0"/>
                </a:rPr>
                <a:t> </a:t>
              </a:r>
              <a:endParaRPr lang="zh-CN" altLang="zh-CN"/>
            </a:p>
          </p:txBody>
        </p:sp>
        <p:sp>
          <p:nvSpPr>
            <p:cNvPr id="5147" name="Rectangle 27"/>
            <p:cNvSpPr>
              <a:spLocks noChangeArrowheads="1"/>
            </p:cNvSpPr>
            <p:nvPr/>
          </p:nvSpPr>
          <p:spPr bwMode="auto">
            <a:xfrm>
              <a:off x="98" y="1266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700">
                  <a:latin typeface="宋体" panose="02010600030101010101" pitchFamily="2" charset="-122"/>
                </a:rPr>
                <a:t>①</a:t>
              </a:r>
              <a:endParaRPr lang="zh-CN" altLang="zh-CN"/>
            </a:p>
          </p:txBody>
        </p:sp>
        <p:sp>
          <p:nvSpPr>
            <p:cNvPr id="5148" name="Rectangle 28"/>
            <p:cNvSpPr>
              <a:spLocks noChangeArrowheads="1"/>
            </p:cNvSpPr>
            <p:nvPr/>
          </p:nvSpPr>
          <p:spPr bwMode="auto">
            <a:xfrm>
              <a:off x="234" y="1262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700">
                  <a:solidFill>
                    <a:srgbClr val="FFCC00"/>
                  </a:solidFill>
                  <a:latin typeface="Times New Roman" panose="02020603050405020304" pitchFamily="18" charset="0"/>
                </a:rPr>
                <a:t> </a:t>
              </a:r>
              <a:endParaRPr lang="zh-CN" altLang="zh-CN"/>
            </a:p>
          </p:txBody>
        </p:sp>
        <p:sp>
          <p:nvSpPr>
            <p:cNvPr id="5149" name="Rectangle 29"/>
            <p:cNvSpPr>
              <a:spLocks noChangeArrowheads="1"/>
            </p:cNvSpPr>
            <p:nvPr/>
          </p:nvSpPr>
          <p:spPr bwMode="auto">
            <a:xfrm>
              <a:off x="684" y="1266"/>
              <a:ext cx="13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700">
                  <a:latin typeface="宋体" panose="02010600030101010101" pitchFamily="2" charset="-122"/>
                </a:rPr>
                <a:t>②</a:t>
              </a:r>
              <a:endParaRPr lang="zh-CN" altLang="zh-CN"/>
            </a:p>
          </p:txBody>
        </p:sp>
        <p:sp>
          <p:nvSpPr>
            <p:cNvPr id="5150" name="Rectangle 30"/>
            <p:cNvSpPr>
              <a:spLocks noChangeArrowheads="1"/>
            </p:cNvSpPr>
            <p:nvPr/>
          </p:nvSpPr>
          <p:spPr bwMode="auto">
            <a:xfrm>
              <a:off x="820" y="1262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700">
                  <a:solidFill>
                    <a:srgbClr val="FFCC00"/>
                  </a:solidFill>
                  <a:latin typeface="Times New Roman" panose="02020603050405020304" pitchFamily="18" charset="0"/>
                </a:rPr>
                <a:t> </a:t>
              </a:r>
              <a:endParaRPr lang="zh-CN" altLang="zh-CN"/>
            </a:p>
          </p:txBody>
        </p:sp>
        <p:sp>
          <p:nvSpPr>
            <p:cNvPr id="5151" name="Rectangle 31"/>
            <p:cNvSpPr>
              <a:spLocks noChangeArrowheads="1"/>
            </p:cNvSpPr>
            <p:nvPr/>
          </p:nvSpPr>
          <p:spPr bwMode="auto">
            <a:xfrm>
              <a:off x="1528" y="5"/>
              <a:ext cx="1054" cy="2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2" name="Rectangle 32"/>
            <p:cNvSpPr>
              <a:spLocks noChangeArrowheads="1"/>
            </p:cNvSpPr>
            <p:nvPr/>
          </p:nvSpPr>
          <p:spPr bwMode="auto">
            <a:xfrm>
              <a:off x="1528" y="5"/>
              <a:ext cx="1054" cy="295"/>
            </a:xfrm>
            <a:prstGeom prst="rect">
              <a:avLst/>
            </a:prstGeom>
            <a:noFill/>
            <a:ln w="14288" cmpd="sng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3" name="Rectangle 33"/>
            <p:cNvSpPr>
              <a:spLocks noChangeArrowheads="1"/>
            </p:cNvSpPr>
            <p:nvPr/>
          </p:nvSpPr>
          <p:spPr bwMode="auto">
            <a:xfrm>
              <a:off x="1786" y="91"/>
              <a:ext cx="5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700">
                  <a:solidFill>
                    <a:srgbClr val="000000"/>
                  </a:solidFill>
                  <a:latin typeface="宋体" panose="02010600030101010101" pitchFamily="2" charset="-122"/>
                </a:rPr>
                <a:t>消息队列</a:t>
              </a:r>
              <a:endParaRPr lang="zh-CN" altLang="zh-CN"/>
            </a:p>
          </p:txBody>
        </p:sp>
        <p:sp>
          <p:nvSpPr>
            <p:cNvPr id="5154" name="Rectangle 34"/>
            <p:cNvSpPr>
              <a:spLocks noChangeArrowheads="1"/>
            </p:cNvSpPr>
            <p:nvPr/>
          </p:nvSpPr>
          <p:spPr bwMode="auto">
            <a:xfrm>
              <a:off x="2329" y="87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zh-CN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zh-CN" altLang="zh-CN"/>
            </a:p>
          </p:txBody>
        </p:sp>
        <p:sp>
          <p:nvSpPr>
            <p:cNvPr id="5155" name="未知"/>
            <p:cNvSpPr>
              <a:spLocks noEditPoints="1"/>
            </p:cNvSpPr>
            <p:nvPr/>
          </p:nvSpPr>
          <p:spPr bwMode="auto">
            <a:xfrm>
              <a:off x="1059" y="146"/>
              <a:ext cx="469" cy="18"/>
            </a:xfrm>
            <a:custGeom>
              <a:avLst/>
              <a:gdLst>
                <a:gd name="T0" fmla="*/ 14 w 469"/>
                <a:gd name="T1" fmla="*/ 0 h 18"/>
                <a:gd name="T2" fmla="*/ 0 w 469"/>
                <a:gd name="T3" fmla="*/ 18 h 18"/>
                <a:gd name="T4" fmla="*/ 33 w 469"/>
                <a:gd name="T5" fmla="*/ 0 h 18"/>
                <a:gd name="T6" fmla="*/ 47 w 469"/>
                <a:gd name="T7" fmla="*/ 18 h 18"/>
                <a:gd name="T8" fmla="*/ 33 w 469"/>
                <a:gd name="T9" fmla="*/ 0 h 18"/>
                <a:gd name="T10" fmla="*/ 80 w 469"/>
                <a:gd name="T11" fmla="*/ 0 h 18"/>
                <a:gd name="T12" fmla="*/ 66 w 469"/>
                <a:gd name="T13" fmla="*/ 18 h 18"/>
                <a:gd name="T14" fmla="*/ 99 w 469"/>
                <a:gd name="T15" fmla="*/ 0 h 18"/>
                <a:gd name="T16" fmla="*/ 113 w 469"/>
                <a:gd name="T17" fmla="*/ 18 h 18"/>
                <a:gd name="T18" fmla="*/ 99 w 469"/>
                <a:gd name="T19" fmla="*/ 0 h 18"/>
                <a:gd name="T20" fmla="*/ 145 w 469"/>
                <a:gd name="T21" fmla="*/ 0 h 18"/>
                <a:gd name="T22" fmla="*/ 131 w 469"/>
                <a:gd name="T23" fmla="*/ 18 h 18"/>
                <a:gd name="T24" fmla="*/ 164 w 469"/>
                <a:gd name="T25" fmla="*/ 0 h 18"/>
                <a:gd name="T26" fmla="*/ 178 w 469"/>
                <a:gd name="T27" fmla="*/ 18 h 18"/>
                <a:gd name="T28" fmla="*/ 164 w 469"/>
                <a:gd name="T29" fmla="*/ 0 h 18"/>
                <a:gd name="T30" fmla="*/ 211 w 469"/>
                <a:gd name="T31" fmla="*/ 0 h 18"/>
                <a:gd name="T32" fmla="*/ 197 w 469"/>
                <a:gd name="T33" fmla="*/ 18 h 18"/>
                <a:gd name="T34" fmla="*/ 230 w 469"/>
                <a:gd name="T35" fmla="*/ 0 h 18"/>
                <a:gd name="T36" fmla="*/ 244 w 469"/>
                <a:gd name="T37" fmla="*/ 18 h 18"/>
                <a:gd name="T38" fmla="*/ 230 w 469"/>
                <a:gd name="T39" fmla="*/ 0 h 18"/>
                <a:gd name="T40" fmla="*/ 277 w 469"/>
                <a:gd name="T41" fmla="*/ 0 h 18"/>
                <a:gd name="T42" fmla="*/ 263 w 469"/>
                <a:gd name="T43" fmla="*/ 18 h 18"/>
                <a:gd name="T44" fmla="*/ 291 w 469"/>
                <a:gd name="T45" fmla="*/ 0 h 18"/>
                <a:gd name="T46" fmla="*/ 309 w 469"/>
                <a:gd name="T47" fmla="*/ 18 h 18"/>
                <a:gd name="T48" fmla="*/ 291 w 469"/>
                <a:gd name="T49" fmla="*/ 0 h 18"/>
                <a:gd name="T50" fmla="*/ 342 w 469"/>
                <a:gd name="T51" fmla="*/ 0 h 18"/>
                <a:gd name="T52" fmla="*/ 324 w 469"/>
                <a:gd name="T53" fmla="*/ 18 h 18"/>
                <a:gd name="T54" fmla="*/ 356 w 469"/>
                <a:gd name="T55" fmla="*/ 0 h 18"/>
                <a:gd name="T56" fmla="*/ 375 w 469"/>
                <a:gd name="T57" fmla="*/ 18 h 18"/>
                <a:gd name="T58" fmla="*/ 356 w 469"/>
                <a:gd name="T59" fmla="*/ 0 h 18"/>
                <a:gd name="T60" fmla="*/ 408 w 469"/>
                <a:gd name="T61" fmla="*/ 0 h 18"/>
                <a:gd name="T62" fmla="*/ 389 w 469"/>
                <a:gd name="T63" fmla="*/ 18 h 18"/>
                <a:gd name="T64" fmla="*/ 422 w 469"/>
                <a:gd name="T65" fmla="*/ 0 h 18"/>
                <a:gd name="T66" fmla="*/ 441 w 469"/>
                <a:gd name="T67" fmla="*/ 18 h 18"/>
                <a:gd name="T68" fmla="*/ 422 w 469"/>
                <a:gd name="T69" fmla="*/ 0 h 18"/>
                <a:gd name="T70" fmla="*/ 469 w 469"/>
                <a:gd name="T71" fmla="*/ 0 h 18"/>
                <a:gd name="T72" fmla="*/ 455 w 469"/>
                <a:gd name="T7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9" h="18">
                  <a:moveTo>
                    <a:pt x="0" y="0"/>
                  </a:moveTo>
                  <a:lnTo>
                    <a:pt x="14" y="0"/>
                  </a:lnTo>
                  <a:lnTo>
                    <a:pt x="14" y="18"/>
                  </a:lnTo>
                  <a:lnTo>
                    <a:pt x="0" y="18"/>
                  </a:lnTo>
                  <a:lnTo>
                    <a:pt x="0" y="0"/>
                  </a:lnTo>
                  <a:close/>
                  <a:moveTo>
                    <a:pt x="33" y="0"/>
                  </a:moveTo>
                  <a:lnTo>
                    <a:pt x="47" y="0"/>
                  </a:lnTo>
                  <a:lnTo>
                    <a:pt x="47" y="18"/>
                  </a:lnTo>
                  <a:lnTo>
                    <a:pt x="33" y="18"/>
                  </a:lnTo>
                  <a:lnTo>
                    <a:pt x="33" y="0"/>
                  </a:lnTo>
                  <a:close/>
                  <a:moveTo>
                    <a:pt x="66" y="0"/>
                  </a:moveTo>
                  <a:lnTo>
                    <a:pt x="80" y="0"/>
                  </a:lnTo>
                  <a:lnTo>
                    <a:pt x="80" y="18"/>
                  </a:lnTo>
                  <a:lnTo>
                    <a:pt x="66" y="18"/>
                  </a:lnTo>
                  <a:lnTo>
                    <a:pt x="66" y="0"/>
                  </a:lnTo>
                  <a:close/>
                  <a:moveTo>
                    <a:pt x="99" y="0"/>
                  </a:moveTo>
                  <a:lnTo>
                    <a:pt x="113" y="0"/>
                  </a:lnTo>
                  <a:lnTo>
                    <a:pt x="113" y="18"/>
                  </a:lnTo>
                  <a:lnTo>
                    <a:pt x="99" y="18"/>
                  </a:lnTo>
                  <a:lnTo>
                    <a:pt x="99" y="0"/>
                  </a:lnTo>
                  <a:close/>
                  <a:moveTo>
                    <a:pt x="131" y="0"/>
                  </a:moveTo>
                  <a:lnTo>
                    <a:pt x="145" y="0"/>
                  </a:lnTo>
                  <a:lnTo>
                    <a:pt x="145" y="18"/>
                  </a:lnTo>
                  <a:lnTo>
                    <a:pt x="131" y="18"/>
                  </a:lnTo>
                  <a:lnTo>
                    <a:pt x="131" y="0"/>
                  </a:lnTo>
                  <a:close/>
                  <a:moveTo>
                    <a:pt x="164" y="0"/>
                  </a:moveTo>
                  <a:lnTo>
                    <a:pt x="178" y="0"/>
                  </a:lnTo>
                  <a:lnTo>
                    <a:pt x="178" y="18"/>
                  </a:lnTo>
                  <a:lnTo>
                    <a:pt x="164" y="18"/>
                  </a:lnTo>
                  <a:lnTo>
                    <a:pt x="164" y="0"/>
                  </a:lnTo>
                  <a:close/>
                  <a:moveTo>
                    <a:pt x="197" y="0"/>
                  </a:moveTo>
                  <a:lnTo>
                    <a:pt x="211" y="0"/>
                  </a:lnTo>
                  <a:lnTo>
                    <a:pt x="211" y="18"/>
                  </a:lnTo>
                  <a:lnTo>
                    <a:pt x="197" y="18"/>
                  </a:lnTo>
                  <a:lnTo>
                    <a:pt x="197" y="0"/>
                  </a:lnTo>
                  <a:close/>
                  <a:moveTo>
                    <a:pt x="230" y="0"/>
                  </a:moveTo>
                  <a:lnTo>
                    <a:pt x="244" y="0"/>
                  </a:lnTo>
                  <a:lnTo>
                    <a:pt x="244" y="18"/>
                  </a:lnTo>
                  <a:lnTo>
                    <a:pt x="230" y="18"/>
                  </a:lnTo>
                  <a:lnTo>
                    <a:pt x="230" y="0"/>
                  </a:lnTo>
                  <a:close/>
                  <a:moveTo>
                    <a:pt x="263" y="0"/>
                  </a:moveTo>
                  <a:lnTo>
                    <a:pt x="277" y="0"/>
                  </a:lnTo>
                  <a:lnTo>
                    <a:pt x="277" y="18"/>
                  </a:lnTo>
                  <a:lnTo>
                    <a:pt x="263" y="18"/>
                  </a:lnTo>
                  <a:lnTo>
                    <a:pt x="263" y="0"/>
                  </a:lnTo>
                  <a:close/>
                  <a:moveTo>
                    <a:pt x="291" y="0"/>
                  </a:moveTo>
                  <a:lnTo>
                    <a:pt x="309" y="0"/>
                  </a:lnTo>
                  <a:lnTo>
                    <a:pt x="309" y="18"/>
                  </a:lnTo>
                  <a:lnTo>
                    <a:pt x="291" y="18"/>
                  </a:lnTo>
                  <a:lnTo>
                    <a:pt x="291" y="0"/>
                  </a:lnTo>
                  <a:close/>
                  <a:moveTo>
                    <a:pt x="324" y="0"/>
                  </a:moveTo>
                  <a:lnTo>
                    <a:pt x="342" y="0"/>
                  </a:lnTo>
                  <a:lnTo>
                    <a:pt x="342" y="18"/>
                  </a:lnTo>
                  <a:lnTo>
                    <a:pt x="324" y="18"/>
                  </a:lnTo>
                  <a:lnTo>
                    <a:pt x="324" y="0"/>
                  </a:lnTo>
                  <a:close/>
                  <a:moveTo>
                    <a:pt x="356" y="0"/>
                  </a:moveTo>
                  <a:lnTo>
                    <a:pt x="375" y="0"/>
                  </a:lnTo>
                  <a:lnTo>
                    <a:pt x="375" y="18"/>
                  </a:lnTo>
                  <a:lnTo>
                    <a:pt x="356" y="18"/>
                  </a:lnTo>
                  <a:lnTo>
                    <a:pt x="356" y="0"/>
                  </a:lnTo>
                  <a:close/>
                  <a:moveTo>
                    <a:pt x="389" y="0"/>
                  </a:moveTo>
                  <a:lnTo>
                    <a:pt x="408" y="0"/>
                  </a:lnTo>
                  <a:lnTo>
                    <a:pt x="408" y="18"/>
                  </a:lnTo>
                  <a:lnTo>
                    <a:pt x="389" y="18"/>
                  </a:lnTo>
                  <a:lnTo>
                    <a:pt x="389" y="0"/>
                  </a:lnTo>
                  <a:close/>
                  <a:moveTo>
                    <a:pt x="422" y="0"/>
                  </a:moveTo>
                  <a:lnTo>
                    <a:pt x="441" y="0"/>
                  </a:lnTo>
                  <a:lnTo>
                    <a:pt x="441" y="18"/>
                  </a:lnTo>
                  <a:lnTo>
                    <a:pt x="422" y="18"/>
                  </a:lnTo>
                  <a:lnTo>
                    <a:pt x="422" y="0"/>
                  </a:lnTo>
                  <a:close/>
                  <a:moveTo>
                    <a:pt x="455" y="0"/>
                  </a:moveTo>
                  <a:lnTo>
                    <a:pt x="469" y="0"/>
                  </a:lnTo>
                  <a:lnTo>
                    <a:pt x="469" y="18"/>
                  </a:lnTo>
                  <a:lnTo>
                    <a:pt x="455" y="18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rgbClr val="000000"/>
            </a:solidFill>
            <a:ln w="7938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/>
              <a:t>Win32 API应用程序框架</a:t>
            </a:r>
            <a:br>
              <a:rPr lang="zh-CN" altLang="zh-CN" sz="3200" b="1"/>
            </a:br>
            <a:r>
              <a:rPr lang="zh-CN" altLang="zh-CN" sz="3200" b="1">
                <a:latin typeface="Arial" panose="020B0604020202020204" pitchFamily="34" charset="0"/>
              </a:rPr>
              <a:t>——</a:t>
            </a:r>
            <a:r>
              <a:rPr lang="zh-CN" altLang="zh-CN" sz="3200" b="1"/>
              <a:t>窗口的创建与显示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zh-CN" sz="2400" b="1"/>
              <a:t>使用CreateWindow函数可以创建窗口。</a:t>
            </a:r>
          </a:p>
          <a:p>
            <a:pPr>
              <a:lnSpc>
                <a:spcPct val="130000"/>
              </a:lnSpc>
            </a:pPr>
            <a:r>
              <a:rPr lang="zh-CN" altLang="zh-CN" sz="2400" b="1"/>
              <a:t>成功创建窗口后，该函数返回窗口的句柄</a:t>
            </a:r>
          </a:p>
          <a:p>
            <a:pPr>
              <a:lnSpc>
                <a:spcPct val="130000"/>
              </a:lnSpc>
            </a:pPr>
            <a:r>
              <a:rPr lang="zh-CN" altLang="zh-CN" sz="2400" b="1"/>
              <a:t>使用CreateWindow函数创建窗口后，窗口的显示由ShowWindow和UpdateWindow两个函数实现。</a:t>
            </a:r>
          </a:p>
          <a:p>
            <a:pPr>
              <a:lnSpc>
                <a:spcPct val="130000"/>
              </a:lnSpc>
            </a:pPr>
            <a:endParaRPr lang="zh-CN" altLang="zh-CN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4579" name="AutoShape 3"/>
          <p:cNvSpPr>
            <a:spLocks noChangeArrowheads="1"/>
          </p:cNvSpPr>
          <p:nvPr/>
        </p:nvSpPr>
        <p:spPr bwMode="auto">
          <a:xfrm>
            <a:off x="900113" y="2492375"/>
            <a:ext cx="1441450" cy="504825"/>
          </a:xfrm>
          <a:prstGeom prst="flowChartAlternateProcess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zh-CN" sz="1400"/>
              <a:t>注册窗口类</a:t>
            </a:r>
          </a:p>
          <a:p>
            <a:pPr algn="ctr"/>
            <a:r>
              <a:rPr lang="zh-CN" altLang="zh-CN" sz="1400"/>
              <a:t>RegisterClass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971550" y="3284538"/>
            <a:ext cx="1441450" cy="504825"/>
          </a:xfrm>
          <a:prstGeom prst="flowChartAlternateProcess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zh-CN" sz="1400"/>
              <a:t>创建主窗口</a:t>
            </a:r>
          </a:p>
          <a:p>
            <a:pPr algn="ctr"/>
            <a:r>
              <a:rPr lang="zh-CN" altLang="zh-CN" sz="1400"/>
              <a:t>CreateWindow</a:t>
            </a:r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971550" y="4076700"/>
            <a:ext cx="1439863" cy="865188"/>
          </a:xfrm>
          <a:prstGeom prst="flowChartAlternateProcess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zh-CN" sz="1400"/>
              <a:t>显示主窗口</a:t>
            </a:r>
          </a:p>
          <a:p>
            <a:pPr algn="ctr"/>
            <a:r>
              <a:rPr lang="zh-CN" altLang="zh-CN" sz="1400"/>
              <a:t>ShowWindow</a:t>
            </a:r>
          </a:p>
          <a:p>
            <a:pPr algn="ctr"/>
            <a:r>
              <a:rPr lang="zh-CN" altLang="zh-CN" sz="1400"/>
              <a:t>UpdateWindow</a:t>
            </a:r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2662238" y="1557338"/>
            <a:ext cx="6481762" cy="6477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zh-CN" sz="1400"/>
              <a:t>程序入口点</a:t>
            </a:r>
          </a:p>
          <a:p>
            <a:pPr algn="ctr"/>
            <a:r>
              <a:rPr lang="zh-CN" altLang="zh-CN" sz="1400"/>
              <a:t>Int WINAPI WinMain(hInstance,hPrevInstance,szCmdLine,iCmdShow)</a:t>
            </a:r>
          </a:p>
          <a:p>
            <a:pPr algn="ctr"/>
            <a:endParaRPr lang="zh-CN" altLang="zh-CN" sz="1400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1763713" y="1844675"/>
            <a:ext cx="8636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4" name="AutoShape 8"/>
          <p:cNvSpPr>
            <a:spLocks noChangeArrowheads="1"/>
          </p:cNvSpPr>
          <p:nvPr/>
        </p:nvSpPr>
        <p:spPr bwMode="auto">
          <a:xfrm>
            <a:off x="1619250" y="1773238"/>
            <a:ext cx="144463" cy="142875"/>
          </a:xfrm>
          <a:prstGeom prst="flowChartConnector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1692275" y="1916113"/>
            <a:ext cx="0" cy="57626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3419475" y="2781300"/>
            <a:ext cx="4319588" cy="223202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  <a:p>
            <a:pPr algn="ctr"/>
            <a:r>
              <a:rPr lang="zh-CN" altLang="zh-CN" sz="1400" b="1"/>
              <a:t>消息循环</a:t>
            </a:r>
          </a:p>
          <a:p>
            <a:pPr algn="ctr"/>
            <a:endParaRPr lang="zh-CN" altLang="zh-CN" b="1"/>
          </a:p>
          <a:p>
            <a:pPr algn="ctr"/>
            <a:endParaRPr lang="zh-CN" altLang="zh-CN"/>
          </a:p>
          <a:p>
            <a:pPr algn="ctr"/>
            <a:endParaRPr lang="zh-CN" altLang="zh-CN"/>
          </a:p>
          <a:p>
            <a:pPr algn="ctr"/>
            <a:endParaRPr lang="zh-CN" altLang="zh-CN"/>
          </a:p>
          <a:p>
            <a:pPr algn="ctr"/>
            <a:endParaRPr lang="zh-CN" altLang="zh-CN"/>
          </a:p>
          <a:p>
            <a:pPr algn="ctr"/>
            <a:endParaRPr lang="zh-CN" altLang="zh-CN"/>
          </a:p>
          <a:p>
            <a:pPr algn="ctr"/>
            <a:endParaRPr lang="zh-CN" altLang="zh-CN"/>
          </a:p>
          <a:p>
            <a:pPr algn="ctr"/>
            <a:endParaRPr lang="zh-CN" altLang="zh-CN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708400" y="3284538"/>
            <a:ext cx="1439863" cy="158432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zh-CN" sz="1400" b="1"/>
              <a:t>捕获消息</a:t>
            </a:r>
          </a:p>
          <a:p>
            <a:pPr algn="ctr"/>
            <a:endParaRPr lang="zh-CN" altLang="zh-CN" sz="1400" b="1"/>
          </a:p>
          <a:p>
            <a:pPr algn="ctr"/>
            <a:r>
              <a:rPr lang="zh-CN" altLang="zh-CN" sz="1200"/>
              <a:t>GetMessage</a:t>
            </a:r>
          </a:p>
          <a:p>
            <a:pPr algn="ctr"/>
            <a:endParaRPr lang="zh-CN" altLang="zh-CN" sz="1200"/>
          </a:p>
          <a:p>
            <a:pPr algn="ctr"/>
            <a:r>
              <a:rPr lang="zh-CN" altLang="zh-CN" sz="1200"/>
              <a:t>TranslateMessage</a:t>
            </a:r>
          </a:p>
          <a:p>
            <a:pPr algn="ctr"/>
            <a:endParaRPr lang="zh-CN" altLang="zh-CN" sz="1200"/>
          </a:p>
          <a:p>
            <a:pPr algn="ctr"/>
            <a:r>
              <a:rPr lang="zh-CN" altLang="zh-CN" sz="1200"/>
              <a:t>DispatchMessage</a:t>
            </a:r>
            <a:endParaRPr lang="zh-CN" altLang="zh-CN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6084888" y="3860800"/>
            <a:ext cx="1439862" cy="8636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zh-CN" sz="1400" b="1"/>
              <a:t>处理消息</a:t>
            </a:r>
          </a:p>
          <a:p>
            <a:pPr algn="ctr"/>
            <a:endParaRPr lang="zh-CN" altLang="zh-CN" sz="1400" b="1"/>
          </a:p>
          <a:p>
            <a:pPr algn="ctr"/>
            <a:r>
              <a:rPr lang="zh-CN" altLang="zh-CN" sz="1400" b="1"/>
              <a:t>窗口函数</a:t>
            </a:r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 flipH="1">
            <a:off x="5148263" y="4076700"/>
            <a:ext cx="936625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5148263" y="4508500"/>
            <a:ext cx="936625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1692275" y="2997200"/>
            <a:ext cx="0" cy="28733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1692275" y="3789363"/>
            <a:ext cx="0" cy="28733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2411413" y="4508500"/>
            <a:ext cx="1008062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5292725" y="5013325"/>
            <a:ext cx="0" cy="431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4595" name="Group 19"/>
          <p:cNvGrpSpPr>
            <a:grpSpLocks/>
          </p:cNvGrpSpPr>
          <p:nvPr/>
        </p:nvGrpSpPr>
        <p:grpSpPr bwMode="auto">
          <a:xfrm>
            <a:off x="5148263" y="5445125"/>
            <a:ext cx="287337" cy="288925"/>
            <a:chOff x="0" y="0"/>
            <a:chExt cx="181" cy="182"/>
          </a:xfrm>
        </p:grpSpPr>
        <p:sp>
          <p:nvSpPr>
            <p:cNvPr id="24596" name="AutoShape 20"/>
            <p:cNvSpPr>
              <a:spLocks noChangeArrowheads="1"/>
            </p:cNvSpPr>
            <p:nvPr/>
          </p:nvSpPr>
          <p:spPr bwMode="auto">
            <a:xfrm>
              <a:off x="45" y="46"/>
              <a:ext cx="91" cy="91"/>
            </a:xfrm>
            <a:prstGeom prst="flowChartConnector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7" name="Oval 21"/>
            <p:cNvSpPr>
              <a:spLocks noChangeArrowheads="1"/>
            </p:cNvSpPr>
            <p:nvPr/>
          </p:nvSpPr>
          <p:spPr bwMode="auto">
            <a:xfrm>
              <a:off x="0" y="0"/>
              <a:ext cx="181" cy="182"/>
            </a:xfrm>
            <a:prstGeom prst="ellips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5435600" y="5589588"/>
            <a:ext cx="4318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9" name="AutoShape 23"/>
          <p:cNvSpPr>
            <a:spLocks noChangeArrowheads="1"/>
          </p:cNvSpPr>
          <p:nvPr/>
        </p:nvSpPr>
        <p:spPr bwMode="auto">
          <a:xfrm>
            <a:off x="5940425" y="5445125"/>
            <a:ext cx="2592388" cy="792163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zh-CN" sz="1400" b="1"/>
              <a:t>程序出口点（WinMain返回）</a:t>
            </a:r>
          </a:p>
        </p:txBody>
      </p:sp>
      <p:sp>
        <p:nvSpPr>
          <p:cNvPr id="24600" name="AutoShape 24"/>
          <p:cNvSpPr>
            <a:spLocks noChangeArrowheads="1"/>
          </p:cNvSpPr>
          <p:nvPr/>
        </p:nvSpPr>
        <p:spPr bwMode="auto">
          <a:xfrm>
            <a:off x="5219700" y="404813"/>
            <a:ext cx="3384550" cy="1079500"/>
          </a:xfrm>
          <a:prstGeom prst="wedgeRoundRectCallout">
            <a:avLst>
              <a:gd name="adj1" fmla="val -70778"/>
              <a:gd name="adj2" fmla="val 55736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zh-CN" sz="1400" b="1"/>
              <a:t>首先调用加载器将应用程序加载到内存中，在执行C Runtime函数库中的Startup code，使其调用WinMain开始执行应用程序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0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/>
              <a:t>WIN32 API程序示例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/>
              <a:t>MFC应用程序框架</a:t>
            </a:r>
            <a:r>
              <a:rPr lang="zh-CN" altLang="zh-CN" b="1">
                <a:latin typeface="Arial" panose="020B0604020202020204" pitchFamily="34" charset="0"/>
              </a:rPr>
              <a:t>——</a:t>
            </a:r>
            <a:r>
              <a:rPr lang="zh-CN" altLang="zh-CN" b="1"/>
              <a:t>MFC概述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37512" cy="491648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zh-CN" sz="2600" b="1">
                <a:solidFill>
                  <a:schemeClr val="accent2"/>
                </a:solidFill>
              </a:rPr>
              <a:t>类库</a:t>
            </a:r>
            <a:r>
              <a:rPr lang="zh-CN" altLang="zh-CN" sz="2600" b="1"/>
              <a:t>是一个可以在应用程序中使用的相互关联的类的集合。</a:t>
            </a:r>
          </a:p>
          <a:p>
            <a:pPr>
              <a:lnSpc>
                <a:spcPct val="130000"/>
              </a:lnSpc>
            </a:pPr>
            <a:r>
              <a:rPr lang="zh-CN" altLang="zh-CN" sz="2600" b="1"/>
              <a:t>应用程序框架是类库的超集。是一组凝聚性极强、组织性极强的类的集合。</a:t>
            </a:r>
          </a:p>
          <a:p>
            <a:pPr>
              <a:lnSpc>
                <a:spcPct val="130000"/>
              </a:lnSpc>
            </a:pPr>
            <a:r>
              <a:rPr lang="zh-CN" altLang="zh-CN" sz="2600" b="1"/>
              <a:t>应用程序框架提供一个可以重复使用的框架模式，其中定义了系统内部信息的交互、消息的传递、系统与使用者之间的交互，以及应用程序的结构、流程和模型。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/>
              <a:t>MFC应用程序框架</a:t>
            </a:r>
            <a:r>
              <a:rPr lang="zh-CN" altLang="zh-CN" b="1">
                <a:latin typeface="Arial" panose="020B0604020202020204" pitchFamily="34" charset="0"/>
              </a:rPr>
              <a:t>——</a:t>
            </a:r>
            <a:r>
              <a:rPr lang="zh-CN" altLang="zh-CN" b="1"/>
              <a:t>MFC类库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zh-CN" sz="2000" b="1"/>
              <a:t>不仅封装了WIN32应用程序编程接口，而且封装了应用程序框架结构、OLE特性、ODBC和DAO数据访问概念等。</a:t>
            </a:r>
          </a:p>
          <a:p>
            <a:pPr>
              <a:lnSpc>
                <a:spcPct val="130000"/>
              </a:lnSpc>
            </a:pPr>
            <a:r>
              <a:rPr lang="zh-CN" altLang="zh-CN" sz="2000" b="1"/>
              <a:t>MFC将WIN32 API中定义窗口过程、注册窗口类、创建窗口等处理过程进行封装。</a:t>
            </a:r>
          </a:p>
          <a:p>
            <a:pPr>
              <a:lnSpc>
                <a:spcPct val="130000"/>
              </a:lnSpc>
            </a:pPr>
            <a:r>
              <a:rPr lang="zh-CN" altLang="zh-CN" sz="2000" b="1"/>
              <a:t>MFC提出了以文档</a:t>
            </a:r>
            <a:r>
              <a:rPr lang="zh-CN" altLang="zh-CN" sz="2000" b="1">
                <a:latin typeface="Arial" panose="020B0604020202020204" pitchFamily="34" charset="0"/>
              </a:rPr>
              <a:t>—</a:t>
            </a:r>
            <a:r>
              <a:rPr lang="zh-CN" altLang="zh-CN" sz="2000" b="1"/>
              <a:t>视图为中心的编程模式。将数据的管理和对数据的显示分离。</a:t>
            </a:r>
          </a:p>
          <a:p>
            <a:pPr lvl="1">
              <a:lnSpc>
                <a:spcPct val="130000"/>
              </a:lnSpc>
            </a:pPr>
            <a:r>
              <a:rPr lang="zh-CN" altLang="zh-CN" sz="1800" b="1"/>
              <a:t>文档：用户操作的数据对象</a:t>
            </a:r>
          </a:p>
          <a:p>
            <a:pPr lvl="1">
              <a:lnSpc>
                <a:spcPct val="130000"/>
              </a:lnSpc>
            </a:pPr>
            <a:r>
              <a:rPr lang="zh-CN" altLang="zh-CN" sz="1800" b="1"/>
              <a:t>视图：数据操作的窗口</a:t>
            </a:r>
          </a:p>
          <a:p>
            <a:pPr>
              <a:lnSpc>
                <a:spcPct val="130000"/>
              </a:lnSpc>
            </a:pPr>
            <a:r>
              <a:rPr lang="zh-CN" altLang="zh-CN" sz="2000" b="1"/>
              <a:t>MFC还抽象出众多类的共同特性，设计出一些基类作为实现其他类的基础。这些类中，最重要的类是CObject。</a:t>
            </a:r>
          </a:p>
          <a:p>
            <a:pPr>
              <a:lnSpc>
                <a:spcPct val="130000"/>
              </a:lnSpc>
            </a:pPr>
            <a:r>
              <a:rPr lang="zh-CN" altLang="zh-CN" sz="2000" b="1"/>
              <a:t>MFC以C++为基础，自然支持虚函数和多态性。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b="1"/>
              <a:t>MFC应用程序框架</a:t>
            </a:r>
            <a:r>
              <a:rPr lang="zh-CN" altLang="zh-CN" sz="2800" b="1">
                <a:latin typeface="Arial" panose="020B0604020202020204" pitchFamily="34" charset="0"/>
              </a:rPr>
              <a:t>——</a:t>
            </a:r>
            <a:r>
              <a:rPr lang="zh-CN" altLang="zh-CN" sz="2800" b="1"/>
              <a:t>MFC基础类（1）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8001000" cy="42672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084888" y="692150"/>
            <a:ext cx="3059112" cy="4772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1400" b="1"/>
              <a:t>由上可以看出，CObject定义了一个CRuntimeClass类型的静态成员变量：</a:t>
            </a:r>
          </a:p>
          <a:p>
            <a:r>
              <a:rPr lang="zh-CN" altLang="zh-CN" sz="1400" b="1"/>
              <a:t>CRuntimeClass classCObject</a:t>
            </a:r>
          </a:p>
          <a:p>
            <a:r>
              <a:rPr lang="zh-CN" altLang="zh-CN" sz="1400" b="1"/>
              <a:t>还定义了几组函数：</a:t>
            </a:r>
          </a:p>
          <a:p>
            <a:r>
              <a:rPr lang="zh-CN" altLang="zh-CN" sz="1400" b="1"/>
              <a:t>构造函数析构函数类，</a:t>
            </a:r>
          </a:p>
          <a:p>
            <a:r>
              <a:rPr lang="zh-CN" altLang="zh-CN" sz="1400" b="1"/>
              <a:t>诊断函数，</a:t>
            </a:r>
          </a:p>
          <a:p>
            <a:r>
              <a:rPr lang="zh-CN" altLang="zh-CN" sz="1400" b="1"/>
              <a:t>与运行时类信息相关的函数，</a:t>
            </a:r>
          </a:p>
          <a:p>
            <a:r>
              <a:rPr lang="zh-CN" altLang="zh-CN" sz="1400" b="1"/>
              <a:t>与串行化相关的函数。</a:t>
            </a:r>
          </a:p>
          <a:p>
            <a:r>
              <a:rPr lang="zh-CN" altLang="zh-CN" sz="1400" b="1"/>
              <a:t>其中，一个静态函数：_GetBaseClass；五个虚拟函数：析构函数、GetRuntimeClass、Serialize、AssertValid、Dump。这些虚拟函数，在CObject的派生类中应该有更具体的实现。必要的话，派生类实现它们时可能要求先调用基类的实现，例如Serialize和Dump就要求这样。</a:t>
            </a:r>
          </a:p>
          <a:p>
            <a:r>
              <a:rPr lang="zh-CN" altLang="zh-CN" sz="1400" b="1"/>
              <a:t>静态成员变量classCObject和相关函数实现了对CObjet特性的支持。</a:t>
            </a:r>
          </a:p>
          <a:p>
            <a:endParaRPr lang="zh-CN" altLang="zh-CN" sz="1400" b="1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323528" y="43221"/>
            <a:ext cx="6516688" cy="794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1200" b="1"/>
              <a:t>class CObject</a:t>
            </a:r>
          </a:p>
          <a:p>
            <a:r>
              <a:rPr lang="zh-CN" altLang="zh-CN" sz="1200" b="1"/>
              <a:t>{</a:t>
            </a:r>
          </a:p>
          <a:p>
            <a:r>
              <a:rPr lang="zh-CN" altLang="zh-CN" sz="1200" b="1"/>
              <a:t>public:</a:t>
            </a:r>
          </a:p>
          <a:p>
            <a:r>
              <a:rPr lang="zh-CN" altLang="zh-CN" sz="1200" b="1"/>
              <a:t>//与动态创建相关的函数</a:t>
            </a:r>
          </a:p>
          <a:p>
            <a:r>
              <a:rPr lang="zh-CN" altLang="zh-CN" sz="1200" b="1"/>
              <a:t>virtual CRuntimeClass* GetRuntimeClass() const;</a:t>
            </a:r>
          </a:p>
          <a:p>
            <a:r>
              <a:rPr lang="zh-CN" altLang="zh-CN" sz="1200" b="1"/>
              <a:t>析构函数</a:t>
            </a:r>
          </a:p>
          <a:p>
            <a:r>
              <a:rPr lang="zh-CN" altLang="zh-CN" sz="1200" b="1"/>
              <a:t>virtual ~CObject();  // virtual destructors are necessary</a:t>
            </a:r>
          </a:p>
          <a:p>
            <a:r>
              <a:rPr lang="zh-CN" altLang="zh-CN" sz="1200" b="1"/>
              <a:t>//与构造函数相关的内存分配函数，可以用于DEBUG下输出诊断信息</a:t>
            </a:r>
          </a:p>
          <a:p>
            <a:r>
              <a:rPr lang="zh-CN" altLang="zh-CN" sz="1200" b="1"/>
              <a:t>void* PASCAL operator new(size_t nSize);</a:t>
            </a:r>
          </a:p>
          <a:p>
            <a:r>
              <a:rPr lang="zh-CN" altLang="zh-CN" sz="1200" b="1"/>
              <a:t>void* PASCAL operator new(size_t, void* p);</a:t>
            </a:r>
          </a:p>
          <a:p>
            <a:r>
              <a:rPr lang="zh-CN" altLang="zh-CN" sz="1200" b="1"/>
              <a:t>void PASCAL operator delete(void* p);</a:t>
            </a:r>
          </a:p>
          <a:p>
            <a:r>
              <a:rPr lang="zh-CN" altLang="zh-CN" sz="1200" b="1"/>
              <a:t>#if defined(_DEBUG) &amp;&amp; !defined(_AFX_NO_DEBUG_CRT)</a:t>
            </a:r>
          </a:p>
          <a:p>
            <a:r>
              <a:rPr lang="zh-CN" altLang="zh-CN" sz="1200" b="1"/>
              <a:t>	void* PASCAL operator new(size_t nSize, LPCSTR lpszFileName, int nLine);</a:t>
            </a:r>
          </a:p>
          <a:p>
            <a:r>
              <a:rPr lang="zh-CN" altLang="zh-CN" sz="1200" b="1"/>
              <a:t>#endif</a:t>
            </a:r>
          </a:p>
          <a:p>
            <a:r>
              <a:rPr lang="zh-CN" altLang="zh-CN" sz="1200" b="1"/>
              <a:t>//缺省情况下，复制构造函数和赋值构造函数是不可用的</a:t>
            </a:r>
          </a:p>
          <a:p>
            <a:r>
              <a:rPr lang="zh-CN" altLang="zh-CN" sz="1200" b="1"/>
              <a:t>//如果程序员通过传值或者赋值来传递对象，将得到一个编译错误</a:t>
            </a:r>
          </a:p>
          <a:p>
            <a:r>
              <a:rPr lang="zh-CN" altLang="zh-CN" sz="1200" b="1"/>
              <a:t>protected:</a:t>
            </a:r>
          </a:p>
          <a:p>
            <a:r>
              <a:rPr lang="zh-CN" altLang="zh-CN" sz="1200" b="1"/>
              <a:t>//缺省构造函数</a:t>
            </a:r>
          </a:p>
          <a:p>
            <a:r>
              <a:rPr lang="zh-CN" altLang="zh-CN" sz="1200" b="1"/>
              <a:t>CObject();</a:t>
            </a:r>
          </a:p>
          <a:p>
            <a:r>
              <a:rPr lang="zh-CN" altLang="zh-CN" sz="1200" b="1"/>
              <a:t>private:</a:t>
            </a:r>
          </a:p>
          <a:p>
            <a:r>
              <a:rPr lang="zh-CN" altLang="zh-CN" sz="1200" b="1"/>
              <a:t>//复制构造函数，私有</a:t>
            </a:r>
          </a:p>
          <a:p>
            <a:r>
              <a:rPr lang="zh-CN" altLang="zh-CN" sz="1200" b="1"/>
              <a:t>CObject(const CObject&amp; objectSrc);        // no implementation</a:t>
            </a:r>
          </a:p>
          <a:p>
            <a:r>
              <a:rPr lang="zh-CN" altLang="zh-CN" sz="1200" b="1"/>
              <a:t>//赋值构造函数，私有</a:t>
            </a:r>
          </a:p>
          <a:p>
            <a:r>
              <a:rPr lang="zh-CN" altLang="zh-CN" sz="1200" b="1"/>
              <a:t>void operator=(const CObject&amp; objectSrc);     // no implementation</a:t>
            </a:r>
          </a:p>
          <a:p>
            <a:r>
              <a:rPr lang="zh-CN" altLang="zh-CN" sz="1200" b="1"/>
              <a:t>public:</a:t>
            </a:r>
          </a:p>
          <a:p>
            <a:r>
              <a:rPr lang="zh-CN" altLang="zh-CN" sz="1200" b="1"/>
              <a:t>//与运行时类信息、串行化相关的函数</a:t>
            </a:r>
          </a:p>
          <a:p>
            <a:r>
              <a:rPr lang="zh-CN" altLang="zh-CN" sz="1200" b="1"/>
              <a:t>BOOL IsSerializable() const;</a:t>
            </a:r>
          </a:p>
          <a:p>
            <a:r>
              <a:rPr lang="zh-CN" altLang="zh-CN" sz="1200" b="1"/>
              <a:t>BOOL IsKindOf(const CRuntimeClass* pClass) const;</a:t>
            </a:r>
          </a:p>
          <a:p>
            <a:r>
              <a:rPr lang="zh-CN" altLang="zh-CN" sz="1200" b="1"/>
              <a:t>// Overridables</a:t>
            </a:r>
          </a:p>
          <a:p>
            <a:r>
              <a:rPr lang="zh-CN" altLang="zh-CN" sz="1200" b="1"/>
              <a:t>virtual void Serialize(CArchive&amp; ar);</a:t>
            </a:r>
          </a:p>
          <a:p>
            <a:r>
              <a:rPr lang="zh-CN" altLang="zh-CN" sz="1200" b="1"/>
              <a:t>// 诊断函数</a:t>
            </a:r>
          </a:p>
          <a:p>
            <a:r>
              <a:rPr lang="zh-CN" altLang="zh-CN" sz="1200" b="1"/>
              <a:t>virtual void AssertValid() const;</a:t>
            </a:r>
          </a:p>
          <a:p>
            <a:r>
              <a:rPr lang="zh-CN" altLang="zh-CN" sz="1200" b="1"/>
              <a:t>virtual void Dump(CDumpContext&amp; dc) const;</a:t>
            </a:r>
          </a:p>
          <a:p>
            <a:r>
              <a:rPr lang="zh-CN" altLang="zh-CN" sz="1200" b="1"/>
              <a:t>// Implementation</a:t>
            </a:r>
          </a:p>
          <a:p>
            <a:r>
              <a:rPr lang="zh-CN" altLang="zh-CN" sz="1200" b="1"/>
              <a:t>public:</a:t>
            </a:r>
          </a:p>
          <a:p>
            <a:r>
              <a:rPr lang="zh-CN" altLang="zh-CN" sz="1200" b="1"/>
              <a:t>//与动态创建对象相关的函数</a:t>
            </a:r>
          </a:p>
          <a:p>
            <a:r>
              <a:rPr lang="zh-CN" altLang="zh-CN" sz="1200" b="1"/>
              <a:t>static const AFX_DATA CRuntimeClass classCObject;</a:t>
            </a:r>
          </a:p>
          <a:p>
            <a:r>
              <a:rPr lang="zh-CN" altLang="zh-CN" sz="1200" b="1"/>
              <a:t>#ifdef _AFXDLL</a:t>
            </a:r>
          </a:p>
          <a:p>
            <a:r>
              <a:rPr lang="zh-CN" altLang="zh-CN" sz="1200" b="1"/>
              <a:t>static CRuntimeClass* PASCAL _GetBaseClass();</a:t>
            </a:r>
          </a:p>
          <a:p>
            <a:r>
              <a:rPr lang="zh-CN" altLang="zh-CN" sz="1200" b="1"/>
              <a:t>#endif</a:t>
            </a:r>
          </a:p>
          <a:p>
            <a:r>
              <a:rPr lang="zh-CN" altLang="zh-CN" sz="1200" b="1"/>
              <a:t>};</a:t>
            </a:r>
          </a:p>
          <a:p>
            <a:endParaRPr lang="zh-CN" altLang="zh-CN" sz="12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b="1"/>
              <a:t>MFC应用程序框架</a:t>
            </a:r>
            <a:r>
              <a:rPr lang="zh-CN" altLang="zh-CN" sz="2800" b="1">
                <a:latin typeface="Arial" panose="020B0604020202020204" pitchFamily="34" charset="0"/>
              </a:rPr>
              <a:t>——</a:t>
            </a:r>
            <a:r>
              <a:rPr lang="zh-CN" altLang="zh-CN" sz="2800" b="1"/>
              <a:t>MFC基础类（2）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tIns="118800"/>
          <a:lstStyle/>
          <a:p>
            <a:pPr>
              <a:lnSpc>
                <a:spcPct val="130000"/>
              </a:lnSpc>
            </a:pPr>
            <a:r>
              <a:rPr lang="zh-CN" altLang="zh-CN" sz="2400" b="1"/>
              <a:t>（1）对诊断输出的支持</a:t>
            </a:r>
          </a:p>
          <a:p>
            <a:pPr>
              <a:lnSpc>
                <a:spcPct val="130000"/>
              </a:lnSpc>
            </a:pPr>
            <a:r>
              <a:rPr lang="zh-CN" altLang="zh-CN" sz="2400" b="1"/>
              <a:t>（2）对运行时类信息的支持</a:t>
            </a:r>
          </a:p>
          <a:p>
            <a:pPr>
              <a:lnSpc>
                <a:spcPct val="130000"/>
              </a:lnSpc>
            </a:pPr>
            <a:r>
              <a:rPr lang="zh-CN" altLang="zh-CN" sz="2400" b="1"/>
              <a:t>（3）对动态创建的支持</a:t>
            </a:r>
          </a:p>
          <a:p>
            <a:pPr>
              <a:lnSpc>
                <a:spcPct val="130000"/>
              </a:lnSpc>
            </a:pPr>
            <a:r>
              <a:rPr lang="zh-CN" altLang="zh-CN" sz="2400" b="1"/>
              <a:t>（4）对序列化的支持</a:t>
            </a:r>
          </a:p>
          <a:p>
            <a:pPr>
              <a:lnSpc>
                <a:spcPct val="130000"/>
              </a:lnSpc>
            </a:pPr>
            <a:endParaRPr lang="zh-CN" altLang="zh-CN" sz="2400" b="1"/>
          </a:p>
        </p:txBody>
      </p:sp>
      <p:sp>
        <p:nvSpPr>
          <p:cNvPr id="30724" name="AutoShape 4"/>
          <p:cNvSpPr>
            <a:spLocks noChangeArrowheads="1"/>
          </p:cNvSpPr>
          <p:nvPr/>
        </p:nvSpPr>
        <p:spPr bwMode="auto">
          <a:xfrm>
            <a:off x="4427538" y="3284538"/>
            <a:ext cx="4032250" cy="1944687"/>
          </a:xfrm>
          <a:prstGeom prst="wedgeRoundRectCallout">
            <a:avLst>
              <a:gd name="adj1" fmla="val -61810"/>
              <a:gd name="adj2" fmla="val -78245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zh-CN" sz="1200" b="1"/>
              <a:t>该特性用于在运行时确定一个对象是否属于一特定类（是该类的实例），或者从一个特定类派生来的。CObject提供IsKindOf函数来实现这个功能。</a:t>
            </a:r>
          </a:p>
          <a:p>
            <a:r>
              <a:rPr lang="zh-CN" altLang="zh-CN" sz="1200" b="1"/>
              <a:t>从CObject派生的类要具有这样的特性，需要：</a:t>
            </a:r>
          </a:p>
          <a:p>
            <a:r>
              <a:rPr lang="zh-CN" altLang="zh-CN" sz="1200" b="1"/>
              <a:t>定义该类时，在类说明中使用DECLARE_DYNAMIC（CLASSNMAE）宏；</a:t>
            </a:r>
          </a:p>
          <a:p>
            <a:r>
              <a:rPr lang="zh-CN" altLang="zh-CN" sz="1200" b="1"/>
              <a:t>在类的实现文件中使用IMPLEMENT_DYNAMIC(CLASSNAME，BASECLASS)宏。</a:t>
            </a:r>
          </a:p>
          <a:p>
            <a:pPr algn="ctr"/>
            <a:endParaRPr lang="zh-CN" altLang="zh-CN" sz="1200"/>
          </a:p>
        </p:txBody>
      </p:sp>
      <p:sp>
        <p:nvSpPr>
          <p:cNvPr id="30725" name="AutoShape 5"/>
          <p:cNvSpPr>
            <a:spLocks noChangeArrowheads="1"/>
          </p:cNvSpPr>
          <p:nvPr/>
        </p:nvSpPr>
        <p:spPr bwMode="auto">
          <a:xfrm>
            <a:off x="4716463" y="3860800"/>
            <a:ext cx="4319587" cy="2016125"/>
          </a:xfrm>
          <a:prstGeom prst="wedgeRoundRectCallout">
            <a:avLst>
              <a:gd name="adj1" fmla="val -71829"/>
              <a:gd name="adj2" fmla="val -74801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zh-CN" sz="1200" b="1"/>
              <a:t>从CObject派生的类要具有动态创建的功能，需要：</a:t>
            </a:r>
          </a:p>
          <a:p>
            <a:r>
              <a:rPr lang="zh-CN" altLang="zh-CN" sz="1200" b="1"/>
              <a:t>定义该类时，在类说明中使用DECLARE_DYNCREATE（CLASSNMAE）宏；</a:t>
            </a:r>
          </a:p>
          <a:p>
            <a:r>
              <a:rPr lang="zh-CN" altLang="zh-CN" sz="1200" b="1"/>
              <a:t>定义一个不带参数的构造函数（默认构造函数）；</a:t>
            </a:r>
          </a:p>
          <a:p>
            <a:r>
              <a:rPr lang="zh-CN" altLang="zh-CN" sz="1200" b="1"/>
              <a:t>在类的实现文件中使用IMPLEMENT_DYNCREATE（CLASSNAME，BASECLASS）宏；</a:t>
            </a:r>
          </a:p>
          <a:p>
            <a:r>
              <a:rPr lang="zh-CN" altLang="zh-CN" sz="1200" b="1"/>
              <a:t>使用时先通过宏RUNTIME_CLASS得到类的RunTime信息，然后使用CRuntimeClass的成员函数CreateObject创建一个该类的实例。</a:t>
            </a:r>
          </a:p>
        </p:txBody>
      </p:sp>
      <p:sp>
        <p:nvSpPr>
          <p:cNvPr id="30726" name="AutoShape 6"/>
          <p:cNvSpPr>
            <a:spLocks noChangeArrowheads="1"/>
          </p:cNvSpPr>
          <p:nvPr/>
        </p:nvSpPr>
        <p:spPr bwMode="auto">
          <a:xfrm>
            <a:off x="4284663" y="4437063"/>
            <a:ext cx="4608512" cy="2089150"/>
          </a:xfrm>
          <a:prstGeom prst="wedgeRoundRectCallout">
            <a:avLst>
              <a:gd name="adj1" fmla="val -63505"/>
              <a:gd name="adj2" fmla="val -81231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zh-CN" sz="1200" b="1">
                <a:latin typeface="Arial" panose="020B0604020202020204" pitchFamily="34" charset="0"/>
              </a:rPr>
              <a:t>“</a:t>
            </a:r>
            <a:r>
              <a:rPr lang="zh-CN" altLang="zh-CN" sz="1200" b="1"/>
              <a:t>序列化</a:t>
            </a:r>
            <a:r>
              <a:rPr lang="zh-CN" altLang="zh-CN" sz="1200" b="1">
                <a:latin typeface="Arial" panose="020B0604020202020204" pitchFamily="34" charset="0"/>
              </a:rPr>
              <a:t>”</a:t>
            </a:r>
            <a:r>
              <a:rPr lang="zh-CN" altLang="zh-CN" sz="1200" b="1"/>
              <a:t>就是把对象内容存入一个文件或从一个文件中读取对象内容的过程。从CObject派生的类要具有序列化的功能，需要：</a:t>
            </a:r>
          </a:p>
          <a:p>
            <a:r>
              <a:rPr lang="zh-CN" altLang="zh-CN" sz="1200" b="1"/>
              <a:t>定义该类时，在类说明中使用DECLARE_SERIAL（CLASSNMAE）宏；</a:t>
            </a:r>
          </a:p>
          <a:p>
            <a:r>
              <a:rPr lang="zh-CN" altLang="zh-CN" sz="1200" b="1"/>
              <a:t>定义一个不带参数的构造函数（默认构造函数）；</a:t>
            </a:r>
          </a:p>
          <a:p>
            <a:r>
              <a:rPr lang="zh-CN" altLang="zh-CN" sz="1200" b="1"/>
              <a:t>在类的实现文件中使用IMPLEMENT_SERIAL（CLASSNAME，BASECLASS）宏；</a:t>
            </a:r>
          </a:p>
          <a:p>
            <a:r>
              <a:rPr lang="zh-CN" altLang="zh-CN" sz="1200" b="1"/>
              <a:t>覆盖Serialize成员函数。（如果直接调用Serialize函数进行序列化读写，可以省略前面三步。）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684213" y="4508500"/>
            <a:ext cx="6697662" cy="14652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b="1"/>
              <a:t>对运行时类信息的支持、动态创建的支持、串行化的支持层（不包括直接调用Serailize实现序列化），这三种功能的层次依次升高。如果对后面的功能支持，必定对前面的功能支持。支持动态创建的话，必定支持运行时类信息；支持序列化，必定支持前面的两个功能，因为它们的声明和实现都是后者包含前者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 autoUpdateAnimBg="0"/>
      <p:bldP spid="30724" grpId="1" animBg="1" autoUpdateAnimBg="0"/>
      <p:bldP spid="30725" grpId="0" animBg="1" autoUpdateAnimBg="0"/>
      <p:bldP spid="30725" grpId="1" animBg="1" autoUpdateAnimBg="0"/>
      <p:bldP spid="30726" grpId="0" animBg="1" autoUpdateAnimBg="0"/>
      <p:bldP spid="30726" grpId="1" animBg="1" autoUpdateAnimBg="0"/>
      <p:bldP spid="30727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611188" y="1725613"/>
            <a:ext cx="8101012" cy="234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b="1"/>
              <a:t>例如：</a:t>
            </a:r>
          </a:p>
          <a:p>
            <a:pPr>
              <a:lnSpc>
                <a:spcPct val="120000"/>
              </a:lnSpc>
            </a:pPr>
            <a:r>
              <a:rPr lang="zh-CN" altLang="zh-CN" b="1"/>
              <a:t>CRuntimeClass* pRuntimeClass = RUNTIME_CLASS(CNname)</a:t>
            </a:r>
          </a:p>
          <a:p>
            <a:pPr>
              <a:lnSpc>
                <a:spcPct val="120000"/>
              </a:lnSpc>
            </a:pPr>
            <a:r>
              <a:rPr lang="zh-CN" altLang="zh-CN" b="1"/>
              <a:t>//CName必须有一个缺省构造函数</a:t>
            </a:r>
          </a:p>
          <a:p>
            <a:pPr>
              <a:lnSpc>
                <a:spcPct val="120000"/>
              </a:lnSpc>
            </a:pPr>
            <a:r>
              <a:rPr lang="zh-CN" altLang="zh-CN" b="1"/>
              <a:t>CObject* pObject = pRuntimeClass-&gt;CreateObject();</a:t>
            </a:r>
          </a:p>
          <a:p>
            <a:pPr>
              <a:lnSpc>
                <a:spcPct val="120000"/>
              </a:lnSpc>
            </a:pPr>
            <a:r>
              <a:rPr lang="zh-CN" altLang="zh-CN" b="1"/>
              <a:t>//用IsKindOf检测是否是CName类的实例</a:t>
            </a:r>
          </a:p>
          <a:p>
            <a:pPr>
              <a:lnSpc>
                <a:spcPct val="120000"/>
              </a:lnSpc>
            </a:pPr>
            <a:r>
              <a:rPr lang="zh-CN" altLang="zh-CN" b="1"/>
              <a:t>Assert( pObject-&gt;IsKindOf(RUNTIME_CLASS(CName));</a:t>
            </a:r>
          </a:p>
          <a:p>
            <a:endParaRPr lang="zh-CN" altLang="zh-CN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2386013"/>
            <a:ext cx="311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zh-CN" sz="600"/>
          </a:p>
          <a:p>
            <a:pPr eaLnBrk="0" hangingPunct="0"/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2386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32773" name="Group 5"/>
          <p:cNvGraphicFramePr>
            <a:graphicFrameLocks noGrp="1"/>
          </p:cNvGraphicFramePr>
          <p:nvPr/>
        </p:nvGraphicFramePr>
        <p:xfrm>
          <a:off x="0" y="2905125"/>
          <a:ext cx="208280" cy="48768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292316991"/>
                    </a:ext>
                  </a:extLst>
                </a:gridCol>
              </a:tblGrid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4672704"/>
                  </a:ext>
                </a:extLst>
              </a:tr>
            </a:tbl>
          </a:graphicData>
        </a:graphic>
      </p:graphicFrame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3276600" y="3243263"/>
            <a:ext cx="1585913" cy="379412"/>
          </a:xfrm>
          <a:prstGeom prst="rect">
            <a:avLst/>
          </a:prstGeom>
          <a:noFill/>
          <a:ln w="11113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3556000" y="3286125"/>
            <a:ext cx="6778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zh-CN" sz="1300" b="1">
                <a:solidFill>
                  <a:srgbClr val="000000"/>
                </a:solidFill>
                <a:latin typeface="Times New Roman" panose="02020603050405020304" pitchFamily="18" charset="0"/>
              </a:rPr>
              <a:t>CArchive</a:t>
            </a:r>
            <a:endParaRPr lang="zh-CN" altLang="zh-CN" b="1"/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4238625" y="3292475"/>
            <a:ext cx="3302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zh-CN" sz="1300" b="1">
                <a:solidFill>
                  <a:srgbClr val="000000"/>
                </a:solidFill>
                <a:latin typeface="宋体" panose="02010600030101010101" pitchFamily="2" charset="-122"/>
              </a:rPr>
              <a:t>对象</a:t>
            </a:r>
            <a:endParaRPr lang="zh-CN" altLang="zh-CN" b="1"/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2414588" y="2495550"/>
            <a:ext cx="1731962" cy="379413"/>
          </a:xfrm>
          <a:prstGeom prst="rect">
            <a:avLst/>
          </a:prstGeom>
          <a:noFill/>
          <a:ln w="11113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2771775" y="2546350"/>
            <a:ext cx="9906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zh-CN" sz="1300" b="1">
                <a:solidFill>
                  <a:srgbClr val="000000"/>
                </a:solidFill>
                <a:latin typeface="宋体" panose="02010600030101010101" pitchFamily="2" charset="-122"/>
              </a:rPr>
              <a:t>基本类型对象</a:t>
            </a:r>
            <a:endParaRPr lang="zh-CN" altLang="zh-CN" b="1"/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4425950" y="2495550"/>
            <a:ext cx="1730375" cy="379413"/>
          </a:xfrm>
          <a:prstGeom prst="rect">
            <a:avLst/>
          </a:prstGeom>
          <a:noFill/>
          <a:ln w="11113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4968875" y="2538413"/>
            <a:ext cx="30638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zh-CN" sz="1300" b="1">
                <a:solidFill>
                  <a:srgbClr val="000000"/>
                </a:solidFill>
                <a:latin typeface="Times New Roman" panose="02020603050405020304" pitchFamily="18" charset="0"/>
              </a:rPr>
              <a:t>C++</a:t>
            </a:r>
            <a:endParaRPr lang="zh-CN" altLang="zh-CN" b="1"/>
          </a:p>
        </p:txBody>
      </p:sp>
      <p:sp>
        <p:nvSpPr>
          <p:cNvPr id="32786" name="Rectangle 18"/>
          <p:cNvSpPr>
            <a:spLocks noChangeArrowheads="1"/>
          </p:cNvSpPr>
          <p:nvPr/>
        </p:nvSpPr>
        <p:spPr bwMode="auto">
          <a:xfrm>
            <a:off x="5272088" y="2546350"/>
            <a:ext cx="3302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zh-CN" sz="1300" b="1">
                <a:solidFill>
                  <a:srgbClr val="000000"/>
                </a:solidFill>
                <a:latin typeface="宋体" panose="02010600030101010101" pitchFamily="2" charset="-122"/>
              </a:rPr>
              <a:t>对象</a:t>
            </a:r>
            <a:endParaRPr lang="zh-CN" altLang="zh-CN" b="1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3851275" y="2871788"/>
            <a:ext cx="3175" cy="371475"/>
          </a:xfrm>
          <a:prstGeom prst="line">
            <a:avLst/>
          </a:prstGeom>
          <a:noFill/>
          <a:ln w="11113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>
            <a:off x="4570413" y="2871788"/>
            <a:ext cx="1587" cy="371475"/>
          </a:xfrm>
          <a:prstGeom prst="line">
            <a:avLst/>
          </a:prstGeom>
          <a:noFill/>
          <a:ln w="11113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2789" name="Group 21"/>
          <p:cNvGrpSpPr>
            <a:grpSpLocks/>
          </p:cNvGrpSpPr>
          <p:nvPr/>
        </p:nvGrpSpPr>
        <p:grpSpPr bwMode="auto">
          <a:xfrm>
            <a:off x="3957638" y="3619500"/>
            <a:ext cx="80962" cy="496888"/>
            <a:chOff x="0" y="0"/>
            <a:chExt cx="51" cy="313"/>
          </a:xfrm>
        </p:grpSpPr>
        <p:sp>
          <p:nvSpPr>
            <p:cNvPr id="32790" name="Line 22"/>
            <p:cNvSpPr>
              <a:spLocks noChangeShapeType="1"/>
            </p:cNvSpPr>
            <p:nvPr/>
          </p:nvSpPr>
          <p:spPr bwMode="auto">
            <a:xfrm>
              <a:off x="25" y="46"/>
              <a:ext cx="1" cy="267"/>
            </a:xfrm>
            <a:prstGeom prst="line">
              <a:avLst/>
            </a:prstGeom>
            <a:noFill/>
            <a:ln w="11113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1" name="未知"/>
            <p:cNvSpPr>
              <a:spLocks/>
            </p:cNvSpPr>
            <p:nvPr/>
          </p:nvSpPr>
          <p:spPr bwMode="auto">
            <a:xfrm>
              <a:off x="0" y="0"/>
              <a:ext cx="51" cy="50"/>
            </a:xfrm>
            <a:custGeom>
              <a:avLst/>
              <a:gdLst>
                <a:gd name="T0" fmla="*/ 51 w 51"/>
                <a:gd name="T1" fmla="*/ 50 h 50"/>
                <a:gd name="T2" fmla="*/ 25 w 51"/>
                <a:gd name="T3" fmla="*/ 0 h 50"/>
                <a:gd name="T4" fmla="*/ 0 w 51"/>
                <a:gd name="T5" fmla="*/ 50 h 50"/>
                <a:gd name="T6" fmla="*/ 51 w 51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50">
                  <a:moveTo>
                    <a:pt x="51" y="50"/>
                  </a:moveTo>
                  <a:lnTo>
                    <a:pt x="25" y="0"/>
                  </a:lnTo>
                  <a:lnTo>
                    <a:pt x="0" y="50"/>
                  </a:lnTo>
                  <a:lnTo>
                    <a:pt x="51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792" name="Group 24"/>
          <p:cNvGrpSpPr>
            <a:grpSpLocks/>
          </p:cNvGrpSpPr>
          <p:nvPr/>
        </p:nvGrpSpPr>
        <p:grpSpPr bwMode="auto">
          <a:xfrm>
            <a:off x="4241800" y="3619500"/>
            <a:ext cx="80963" cy="496888"/>
            <a:chOff x="0" y="0"/>
            <a:chExt cx="51" cy="313"/>
          </a:xfrm>
        </p:grpSpPr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>
              <a:off x="27" y="0"/>
              <a:ext cx="1" cy="268"/>
            </a:xfrm>
            <a:prstGeom prst="line">
              <a:avLst/>
            </a:prstGeom>
            <a:noFill/>
            <a:ln w="11113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4" name="未知"/>
            <p:cNvSpPr>
              <a:spLocks/>
            </p:cNvSpPr>
            <p:nvPr/>
          </p:nvSpPr>
          <p:spPr bwMode="auto">
            <a:xfrm>
              <a:off x="0" y="263"/>
              <a:ext cx="51" cy="50"/>
            </a:xfrm>
            <a:custGeom>
              <a:avLst/>
              <a:gdLst>
                <a:gd name="T0" fmla="*/ 0 w 51"/>
                <a:gd name="T1" fmla="*/ 0 h 50"/>
                <a:gd name="T2" fmla="*/ 27 w 51"/>
                <a:gd name="T3" fmla="*/ 50 h 50"/>
                <a:gd name="T4" fmla="*/ 51 w 51"/>
                <a:gd name="T5" fmla="*/ 0 h 50"/>
                <a:gd name="T6" fmla="*/ 0 w 51"/>
                <a:gd name="T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50">
                  <a:moveTo>
                    <a:pt x="0" y="0"/>
                  </a:moveTo>
                  <a:lnTo>
                    <a:pt x="27" y="50"/>
                  </a:lnTo>
                  <a:lnTo>
                    <a:pt x="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795" name="Rectangle 27"/>
          <p:cNvSpPr>
            <a:spLocks noChangeArrowheads="1"/>
          </p:cNvSpPr>
          <p:nvPr/>
        </p:nvSpPr>
        <p:spPr bwMode="auto">
          <a:xfrm>
            <a:off x="3563938" y="3741738"/>
            <a:ext cx="436562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6" name="Rectangle 28"/>
          <p:cNvSpPr>
            <a:spLocks noChangeArrowheads="1"/>
          </p:cNvSpPr>
          <p:nvPr/>
        </p:nvSpPr>
        <p:spPr bwMode="auto">
          <a:xfrm>
            <a:off x="3697288" y="3787775"/>
            <a:ext cx="1651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zh-CN" sz="1300" b="1">
                <a:solidFill>
                  <a:srgbClr val="000000"/>
                </a:solidFill>
                <a:latin typeface="宋体" panose="02010600030101010101" pitchFamily="2" charset="-122"/>
              </a:rPr>
              <a:t>读</a:t>
            </a:r>
            <a:endParaRPr lang="zh-CN" altLang="zh-CN" b="1"/>
          </a:p>
        </p:txBody>
      </p:sp>
      <p:sp>
        <p:nvSpPr>
          <p:cNvPr id="32797" name="Rectangle 29"/>
          <p:cNvSpPr>
            <a:spLocks noChangeArrowheads="1"/>
          </p:cNvSpPr>
          <p:nvPr/>
        </p:nvSpPr>
        <p:spPr bwMode="auto">
          <a:xfrm>
            <a:off x="4425950" y="3741738"/>
            <a:ext cx="436563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8" name="Rectangle 30"/>
          <p:cNvSpPr>
            <a:spLocks noChangeArrowheads="1"/>
          </p:cNvSpPr>
          <p:nvPr/>
        </p:nvSpPr>
        <p:spPr bwMode="auto">
          <a:xfrm>
            <a:off x="4559300" y="3787775"/>
            <a:ext cx="1651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zh-CN" sz="1300" b="1">
                <a:solidFill>
                  <a:srgbClr val="000000"/>
                </a:solidFill>
                <a:latin typeface="宋体" panose="02010600030101010101" pitchFamily="2" charset="-122"/>
              </a:rPr>
              <a:t>写</a:t>
            </a:r>
            <a:endParaRPr lang="zh-CN" altLang="zh-CN" b="1"/>
          </a:p>
        </p:txBody>
      </p:sp>
      <p:sp>
        <p:nvSpPr>
          <p:cNvPr id="32799" name="Rectangle 31"/>
          <p:cNvSpPr>
            <a:spLocks noChangeArrowheads="1"/>
          </p:cNvSpPr>
          <p:nvPr/>
        </p:nvSpPr>
        <p:spPr bwMode="auto">
          <a:xfrm>
            <a:off x="3276600" y="4116388"/>
            <a:ext cx="1730375" cy="376237"/>
          </a:xfrm>
          <a:prstGeom prst="rect">
            <a:avLst/>
          </a:prstGeom>
          <a:noFill/>
          <a:ln w="11113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0" name="Rectangle 32"/>
          <p:cNvSpPr>
            <a:spLocks noChangeArrowheads="1"/>
          </p:cNvSpPr>
          <p:nvPr/>
        </p:nvSpPr>
        <p:spPr bwMode="auto">
          <a:xfrm>
            <a:off x="3767138" y="4156075"/>
            <a:ext cx="3857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zh-CN" sz="1300" b="1">
                <a:solidFill>
                  <a:srgbClr val="000000"/>
                </a:solidFill>
                <a:latin typeface="Times New Roman" panose="02020603050405020304" pitchFamily="18" charset="0"/>
              </a:rPr>
              <a:t>CFile</a:t>
            </a:r>
            <a:endParaRPr lang="zh-CN" altLang="zh-CN" b="1"/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4176713" y="4162425"/>
            <a:ext cx="3302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zh-CN" sz="1300" b="1">
                <a:solidFill>
                  <a:srgbClr val="000000"/>
                </a:solidFill>
                <a:latin typeface="宋体" panose="02010600030101010101" pitchFamily="2" charset="-122"/>
              </a:rPr>
              <a:t>对象</a:t>
            </a:r>
            <a:endParaRPr lang="zh-CN" altLang="zh-CN" b="1"/>
          </a:p>
        </p:txBody>
      </p:sp>
      <p:sp>
        <p:nvSpPr>
          <p:cNvPr id="32802" name="Rectangle 34"/>
          <p:cNvSpPr>
            <a:spLocks noChangeArrowheads="1"/>
          </p:cNvSpPr>
          <p:nvPr/>
        </p:nvSpPr>
        <p:spPr bwMode="auto">
          <a:xfrm>
            <a:off x="3563938" y="4797425"/>
            <a:ext cx="9906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zh-CN" sz="1300" b="1">
                <a:solidFill>
                  <a:srgbClr val="000000"/>
                </a:solidFill>
                <a:latin typeface="宋体" panose="02010600030101010101" pitchFamily="2" charset="-122"/>
              </a:rPr>
              <a:t>序列化的机制</a:t>
            </a:r>
            <a:endParaRPr lang="zh-CN" altLang="zh-CN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/>
              <a:t>Win32 API概述（2）</a:t>
            </a:r>
            <a:r>
              <a:rPr lang="zh-CN" altLang="zh-CN" sz="3200" b="1">
                <a:latin typeface="Arial" panose="020B0604020202020204" pitchFamily="34" charset="0"/>
              </a:rPr>
              <a:t>——</a:t>
            </a:r>
            <a:r>
              <a:rPr lang="zh-CN" altLang="zh-CN" sz="3200" b="1"/>
              <a:t>关于API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84213" y="2060575"/>
            <a:ext cx="7920037" cy="323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>
                <a:latin typeface="Garamond" panose="02020404030301010803" pitchFamily="18" charset="0"/>
              </a:rPr>
              <a:t>       </a:t>
            </a:r>
            <a:r>
              <a:rPr lang="zh-CN" altLang="zh-CN" sz="2400" b="1">
                <a:latin typeface="Garamond" panose="02020404030301010803" pitchFamily="18" charset="0"/>
              </a:rPr>
              <a:t>向下的箭头③表示应用程序可以通知操作系统执行某个具体的动作，如操作系统能够控制声卡发出声音，但它并不知道应该何时发出何种声音，需要应用程序告诉操作系统该发出什么样的声音。这个关系好比有个机器人能够完成行走的功能，但是，如果人们不告诉它往哪个方向上走，机器人是不会主动行走的。这里的机器人就是操作系统，人们就是应用程序。 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619250" y="6216650"/>
            <a:ext cx="597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>
                <a:solidFill>
                  <a:schemeClr val="hlink"/>
                </a:solidFill>
                <a:latin typeface="Garamond" panose="02020404030301010803" pitchFamily="18" charset="0"/>
              </a:rPr>
              <a:t>http://www.sunxin.org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0" y="333375"/>
            <a:ext cx="5076825" cy="620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1600"/>
              <a:t>HelloMFC.h:</a:t>
            </a:r>
          </a:p>
          <a:p>
            <a:r>
              <a:rPr lang="zh-CN" altLang="zh-CN" sz="1600"/>
              <a:t>class CHelloWinApp:public CWinApp</a:t>
            </a:r>
          </a:p>
          <a:p>
            <a:r>
              <a:rPr lang="zh-CN" altLang="zh-CN" sz="1600"/>
              <a:t>{</a:t>
            </a:r>
          </a:p>
          <a:p>
            <a:r>
              <a:rPr lang="zh-CN" altLang="zh-CN" sz="1600"/>
              <a:t>  public:</a:t>
            </a:r>
          </a:p>
          <a:p>
            <a:r>
              <a:rPr lang="zh-CN" altLang="zh-CN" sz="1600"/>
              <a:t>    virtual BOOL InitInstance();</a:t>
            </a:r>
          </a:p>
          <a:p>
            <a:r>
              <a:rPr lang="zh-CN" altLang="zh-CN" sz="1600"/>
              <a:t>};</a:t>
            </a:r>
          </a:p>
          <a:p>
            <a:r>
              <a:rPr lang="zh-CN" altLang="zh-CN" sz="1600"/>
              <a:t>class CHelloFrameWnd:public CFrameWnd</a:t>
            </a:r>
          </a:p>
          <a:p>
            <a:r>
              <a:rPr lang="zh-CN" altLang="zh-CN" sz="1600"/>
              <a:t>{</a:t>
            </a:r>
          </a:p>
          <a:p>
            <a:r>
              <a:rPr lang="zh-CN" altLang="zh-CN" sz="1600"/>
              <a:t>  public:</a:t>
            </a:r>
          </a:p>
          <a:p>
            <a:r>
              <a:rPr lang="zh-CN" altLang="zh-CN" sz="1600"/>
              <a:t>     CHelloFrameWnd();</a:t>
            </a:r>
          </a:p>
          <a:p>
            <a:r>
              <a:rPr lang="zh-CN" altLang="zh-CN" sz="1600"/>
              <a:t>     afx_msg  void OnPaint();</a:t>
            </a:r>
          </a:p>
          <a:p>
            <a:r>
              <a:rPr lang="zh-CN" altLang="zh-CN" sz="1600"/>
              <a:t>     DECLARE_MESSAGE_MAP();</a:t>
            </a:r>
          </a:p>
          <a:p>
            <a:r>
              <a:rPr lang="zh-CN" altLang="zh-CN" sz="1600"/>
              <a:t>};</a:t>
            </a:r>
          </a:p>
          <a:p>
            <a:endParaRPr lang="zh-CN" altLang="zh-CN" sz="1600"/>
          </a:p>
          <a:p>
            <a:r>
              <a:rPr lang="zh-CN" altLang="zh-CN" sz="1600"/>
              <a:t>HelloMFC.cpp:</a:t>
            </a:r>
          </a:p>
          <a:p>
            <a:r>
              <a:rPr lang="zh-CN" altLang="zh-CN" sz="1600"/>
              <a:t>#include &lt;afxwin.h&gt;</a:t>
            </a:r>
          </a:p>
          <a:p>
            <a:r>
              <a:rPr lang="zh-CN" altLang="zh-CN" sz="1600"/>
              <a:t>#include </a:t>
            </a:r>
            <a:r>
              <a:rPr lang="zh-CN" altLang="zh-CN" sz="1600">
                <a:latin typeface="Arial" panose="020B0604020202020204" pitchFamily="34" charset="0"/>
              </a:rPr>
              <a:t>“</a:t>
            </a:r>
            <a:r>
              <a:rPr lang="zh-CN" altLang="zh-CN" sz="1600"/>
              <a:t>Hello.h</a:t>
            </a:r>
            <a:r>
              <a:rPr lang="zh-CN" altLang="zh-CN" sz="1600">
                <a:latin typeface="Arial" panose="020B0604020202020204" pitchFamily="34" charset="0"/>
              </a:rPr>
              <a:t>”</a:t>
            </a:r>
            <a:endParaRPr lang="zh-CN" altLang="zh-CN" sz="1600"/>
          </a:p>
          <a:p>
            <a:r>
              <a:rPr lang="zh-CN" altLang="zh-CN" sz="1600"/>
              <a:t>CHelloWinApp theApp;</a:t>
            </a:r>
          </a:p>
          <a:p>
            <a:r>
              <a:rPr lang="zh-CN" altLang="zh-CN" sz="1600"/>
              <a:t>BOOL CHelloWinApp::InitInstance()</a:t>
            </a:r>
          </a:p>
          <a:p>
            <a:r>
              <a:rPr lang="zh-CN" altLang="zh-CN" sz="1600"/>
              <a:t>{</a:t>
            </a:r>
          </a:p>
          <a:p>
            <a:r>
              <a:rPr lang="zh-CN" altLang="zh-CN" sz="1600"/>
              <a:t>   m_pMainWnd=new CHelloFrameWnd();</a:t>
            </a:r>
          </a:p>
          <a:p>
            <a:r>
              <a:rPr lang="zh-CN" altLang="zh-CN" sz="1600"/>
              <a:t>   m_pMainWnd-&gt;ShowWindow(m_nCmdShow);</a:t>
            </a:r>
          </a:p>
          <a:p>
            <a:r>
              <a:rPr lang="zh-CN" altLang="zh-CN" sz="1600"/>
              <a:t>   m_pMainWnd-&gt;UpdateWindow();</a:t>
            </a:r>
          </a:p>
          <a:p>
            <a:r>
              <a:rPr lang="zh-CN" altLang="zh-CN" sz="1600"/>
              <a:t>   return TRUE;</a:t>
            </a:r>
          </a:p>
          <a:p>
            <a:r>
              <a:rPr lang="zh-CN" altLang="zh-CN" sz="1600"/>
              <a:t>}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4932363" y="1773238"/>
            <a:ext cx="4357687" cy="40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1600"/>
              <a:t>CHelloFrameWnd::CHelloFrameWnd()</a:t>
            </a:r>
          </a:p>
          <a:p>
            <a:r>
              <a:rPr lang="zh-CN" altLang="zh-CN" sz="1600"/>
              <a:t>{</a:t>
            </a:r>
          </a:p>
          <a:p>
            <a:r>
              <a:rPr lang="zh-CN" altLang="zh-CN" sz="1600"/>
              <a:t>create(NULL,</a:t>
            </a:r>
            <a:r>
              <a:rPr lang="zh-CN" altLang="zh-CN" sz="1600">
                <a:latin typeface="Arial" panose="020B0604020202020204" pitchFamily="34" charset="0"/>
              </a:rPr>
              <a:t>””</a:t>
            </a:r>
            <a:r>
              <a:rPr lang="zh-CN" altLang="zh-CN" sz="1600"/>
              <a:t>,WS_OVERLAPPEDWINDOW,rectDefault,NULL,NULL)</a:t>
            </a:r>
          </a:p>
          <a:p>
            <a:r>
              <a:rPr lang="zh-CN" altLang="zh-CN" sz="1600"/>
              <a:t>}</a:t>
            </a:r>
          </a:p>
          <a:p>
            <a:r>
              <a:rPr lang="zh-CN" altLang="zh-CN" sz="1600"/>
              <a:t>BEGIN_MESSAGE_MAP(CHelloFrameWnd,CFrameWnd)</a:t>
            </a:r>
          </a:p>
          <a:p>
            <a:r>
              <a:rPr lang="zh-CN" altLang="zh-CN" sz="1600"/>
              <a:t>ON_WM_PAINT()</a:t>
            </a:r>
          </a:p>
          <a:p>
            <a:r>
              <a:rPr lang="zh-CN" altLang="zh-CN" sz="1600"/>
              <a:t>END_MESSAGE_MAP()</a:t>
            </a:r>
          </a:p>
          <a:p>
            <a:r>
              <a:rPr lang="zh-CN" altLang="zh-CN" sz="1600"/>
              <a:t>void CHelloFrameWnd::OnPaint()</a:t>
            </a:r>
          </a:p>
          <a:p>
            <a:r>
              <a:rPr lang="zh-CN" altLang="zh-CN" sz="1600"/>
              <a:t>{</a:t>
            </a:r>
          </a:p>
          <a:p>
            <a:r>
              <a:rPr lang="zh-CN" altLang="zh-CN" sz="1600"/>
              <a:t>   CPaintDC dc(this);</a:t>
            </a:r>
          </a:p>
          <a:p>
            <a:r>
              <a:rPr lang="zh-CN" altLang="zh-CN" sz="1600"/>
              <a:t>   CRect rect;</a:t>
            </a:r>
          </a:p>
          <a:p>
            <a:r>
              <a:rPr lang="zh-CN" altLang="zh-CN" sz="1600"/>
              <a:t>   GetClientRect(rect);</a:t>
            </a:r>
          </a:p>
          <a:p>
            <a:r>
              <a:rPr lang="zh-CN" altLang="zh-CN" sz="1600"/>
              <a:t>   dc.TextOut(100,100,</a:t>
            </a:r>
            <a:r>
              <a:rPr lang="zh-CN" altLang="zh-CN" sz="1600">
                <a:latin typeface="Arial" panose="020B0604020202020204" pitchFamily="34" charset="0"/>
              </a:rPr>
              <a:t>”</a:t>
            </a:r>
            <a:r>
              <a:rPr lang="zh-CN" altLang="zh-CN" sz="1600"/>
              <a:t>Hello MFC</a:t>
            </a:r>
            <a:r>
              <a:rPr lang="zh-CN" altLang="zh-CN" sz="1600">
                <a:latin typeface="Arial" panose="020B0604020202020204" pitchFamily="34" charset="0"/>
              </a:rPr>
              <a:t>”</a:t>
            </a:r>
            <a:r>
              <a:rPr lang="zh-CN" altLang="zh-CN" sz="1600"/>
              <a:t>);</a:t>
            </a:r>
          </a:p>
          <a:p>
            <a:r>
              <a:rPr lang="zh-CN" altLang="zh-CN" sz="1600"/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b="1"/>
              <a:t>MFC对WIN32 API的封装</a:t>
            </a:r>
            <a:r>
              <a:rPr lang="zh-CN" altLang="zh-CN" sz="2800" b="1">
                <a:latin typeface="Arial" panose="020B0604020202020204" pitchFamily="34" charset="0"/>
              </a:rPr>
              <a:t>——</a:t>
            </a:r>
            <a:r>
              <a:rPr lang="zh-CN" altLang="zh-CN" sz="2800" b="1"/>
              <a:t>消息循环(1)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zh-CN" sz="2000" b="1"/>
              <a:t>WIN32 API程序中的主体是WinMain,其行为对于任何Windows应用程序来说都比较固定，因此MFC将WinMain的内部操作封装到CWinApp中。</a:t>
            </a:r>
          </a:p>
          <a:p>
            <a:pPr>
              <a:lnSpc>
                <a:spcPct val="120000"/>
              </a:lnSpc>
            </a:pPr>
            <a:r>
              <a:rPr lang="zh-CN" altLang="zh-CN" sz="2000" b="1"/>
              <a:t>CWinApp取代了WIN32 API中WinMain的地位，并将WinMain完成的工作交给3个虚函数完成：</a:t>
            </a:r>
          </a:p>
          <a:p>
            <a:pPr lvl="1">
              <a:lnSpc>
                <a:spcPct val="120000"/>
              </a:lnSpc>
            </a:pPr>
            <a:r>
              <a:rPr lang="zh-CN" altLang="zh-CN" sz="1800" b="1"/>
              <a:t>Virtual BOOL InitApplication();</a:t>
            </a:r>
          </a:p>
          <a:p>
            <a:pPr lvl="1">
              <a:lnSpc>
                <a:spcPct val="120000"/>
              </a:lnSpc>
            </a:pPr>
            <a:r>
              <a:rPr lang="zh-CN" altLang="zh-CN" sz="1800" b="1"/>
              <a:t>Virtual BOOL InitInstance();</a:t>
            </a:r>
          </a:p>
          <a:p>
            <a:pPr lvl="1">
              <a:lnSpc>
                <a:spcPct val="120000"/>
              </a:lnSpc>
            </a:pPr>
            <a:r>
              <a:rPr lang="zh-CN" altLang="zh-CN" sz="1800" b="1"/>
              <a:t>Virtual int Run();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b="1"/>
              <a:t>MFC对WIN32 API的封装</a:t>
            </a:r>
            <a:r>
              <a:rPr lang="zh-CN" altLang="zh-CN" sz="2800" b="1">
                <a:latin typeface="Arial" panose="020B0604020202020204" pitchFamily="34" charset="0"/>
              </a:rPr>
              <a:t>——</a:t>
            </a:r>
            <a:r>
              <a:rPr lang="zh-CN" altLang="zh-CN" sz="2800" b="1"/>
              <a:t>消息循环(2)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042988" y="1989138"/>
            <a:ext cx="2089150" cy="6477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zh-CN"/>
              <a:t>CWinThread</a:t>
            </a:r>
          </a:p>
        </p:txBody>
      </p:sp>
      <p:sp>
        <p:nvSpPr>
          <p:cNvPr id="35844" name="AutoShape 4"/>
          <p:cNvSpPr>
            <a:spLocks noChangeArrowheads="1"/>
          </p:cNvSpPr>
          <p:nvPr/>
        </p:nvSpPr>
        <p:spPr bwMode="auto">
          <a:xfrm>
            <a:off x="2051050" y="2636838"/>
            <a:ext cx="144463" cy="576262"/>
          </a:xfrm>
          <a:prstGeom prst="upArrow">
            <a:avLst>
              <a:gd name="adj1" fmla="val 50000"/>
              <a:gd name="adj2" fmla="val 99725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042988" y="3213100"/>
            <a:ext cx="2089150" cy="6477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zh-CN"/>
              <a:t>CWinApp</a:t>
            </a:r>
          </a:p>
        </p:txBody>
      </p:sp>
      <p:sp>
        <p:nvSpPr>
          <p:cNvPr id="35846" name="AutoShape 6"/>
          <p:cNvSpPr>
            <a:spLocks noChangeArrowheads="1"/>
          </p:cNvSpPr>
          <p:nvPr/>
        </p:nvSpPr>
        <p:spPr bwMode="auto">
          <a:xfrm>
            <a:off x="1979613" y="3860800"/>
            <a:ext cx="144462" cy="576263"/>
          </a:xfrm>
          <a:prstGeom prst="upArrow">
            <a:avLst>
              <a:gd name="adj1" fmla="val 50000"/>
              <a:gd name="adj2" fmla="val 99726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1116013" y="4437063"/>
            <a:ext cx="2089150" cy="6477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zh-CN"/>
              <a:t>CHelloWinApp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3708400" y="1989138"/>
            <a:ext cx="3411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/>
              <a:t>virtual BOOL InitInstance();</a:t>
            </a:r>
          </a:p>
          <a:p>
            <a:r>
              <a:rPr lang="zh-CN" altLang="zh-CN"/>
              <a:t>virtual int Run();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3708400" y="3141663"/>
            <a:ext cx="368458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/>
              <a:t>virtual BOOL InitApplication();</a:t>
            </a:r>
          </a:p>
          <a:p>
            <a:r>
              <a:rPr lang="zh-CN" altLang="zh-CN"/>
              <a:t>virtual BOOL InitInstance();</a:t>
            </a:r>
          </a:p>
          <a:p>
            <a:r>
              <a:rPr lang="zh-CN" altLang="zh-CN"/>
              <a:t>virtual int Run();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3851275" y="4581525"/>
            <a:ext cx="3411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/>
              <a:t>virtual BOOL InitInstance();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395288" y="5589588"/>
            <a:ext cx="85613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b="1"/>
              <a:t>通常，CHelloWinApp只改写InitInstance，不改写InitApplication和Run</a:t>
            </a:r>
          </a:p>
          <a:p>
            <a:endParaRPr lang="zh-CN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043608" y="332656"/>
            <a:ext cx="7633096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zh-CN" sz="1600"/>
              <a:t>int CWinThread::Run()</a:t>
            </a:r>
          </a:p>
          <a:p>
            <a:r>
              <a:rPr lang="zh-CN" altLang="zh-CN" sz="1600"/>
              <a:t>{</a:t>
            </a:r>
          </a:p>
          <a:p>
            <a:r>
              <a:rPr lang="zh-CN" altLang="zh-CN" sz="1600"/>
              <a:t>   for (;;)</a:t>
            </a:r>
          </a:p>
          <a:p>
            <a:r>
              <a:rPr lang="zh-CN" altLang="zh-CN" sz="1600"/>
              <a:t>   {</a:t>
            </a:r>
          </a:p>
          <a:p>
            <a:r>
              <a:rPr lang="zh-CN" altLang="zh-CN" sz="1600"/>
              <a:t>       while (bIdle &amp;&amp; !::PeekMessage(&amp;m_msgCur,NULL,NULL,NULL,PM_NOREMOVE))</a:t>
            </a:r>
          </a:p>
          <a:p>
            <a:r>
              <a:rPr lang="zh-CN" altLang="zh-CN" sz="1600"/>
              <a:t>       {</a:t>
            </a:r>
          </a:p>
          <a:p>
            <a:r>
              <a:rPr lang="zh-CN" altLang="zh-CN" sz="1600"/>
              <a:t>           if (!OnIdle(lIdleCount++))</a:t>
            </a:r>
          </a:p>
          <a:p>
            <a:r>
              <a:rPr lang="zh-CN" altLang="zh-CN" sz="1600"/>
              <a:t>        }</a:t>
            </a:r>
          </a:p>
          <a:p>
            <a:r>
              <a:rPr lang="zh-CN" altLang="zh-CN" sz="1600"/>
              <a:t>       do</a:t>
            </a:r>
          </a:p>
          <a:p>
            <a:r>
              <a:rPr lang="zh-CN" altLang="zh-CN" sz="1600"/>
              <a:t>       {</a:t>
            </a:r>
          </a:p>
          <a:p>
            <a:r>
              <a:rPr lang="zh-CN" altLang="zh-CN" sz="1600"/>
              <a:t>           if (!PumpMessage())</a:t>
            </a:r>
          </a:p>
          <a:p>
            <a:r>
              <a:rPr lang="zh-CN" altLang="zh-CN" sz="1600"/>
              <a:t>                return ExitInstance();</a:t>
            </a:r>
          </a:p>
          <a:p>
            <a:r>
              <a:rPr lang="zh-CN" altLang="zh-CN" sz="1600"/>
              <a:t>           if (IsIdleMessage(&amp;m_msgCur))</a:t>
            </a:r>
          </a:p>
          <a:p>
            <a:r>
              <a:rPr lang="zh-CN" altLang="zh-CN" sz="1600"/>
              <a:t>            {</a:t>
            </a:r>
          </a:p>
          <a:p>
            <a:r>
              <a:rPr lang="zh-CN" altLang="zh-CN" sz="1600"/>
              <a:t>                  bIdle=TRUE;</a:t>
            </a:r>
          </a:p>
          <a:p>
            <a:r>
              <a:rPr lang="zh-CN" altLang="zh-CN" sz="1600"/>
              <a:t>                  lIdleCount=0;</a:t>
            </a:r>
          </a:p>
          <a:p>
            <a:r>
              <a:rPr lang="zh-CN" altLang="zh-CN" sz="1600"/>
              <a:t>             } </a:t>
            </a:r>
          </a:p>
          <a:p>
            <a:r>
              <a:rPr lang="zh-CN" altLang="zh-CN" sz="1600"/>
              <a:t>       }while (::PeekMessage(&amp;m_msgCur,NULL,NULL,NULL,M_NOREMOVE));</a:t>
            </a:r>
          </a:p>
          <a:p>
            <a:r>
              <a:rPr lang="zh-CN" altLang="zh-CN" sz="1600"/>
              <a:t>   }</a:t>
            </a:r>
          </a:p>
          <a:p>
            <a:r>
              <a:rPr lang="zh-CN" altLang="zh-CN" sz="1600"/>
              <a:t>  ASSERT(FALSE);</a:t>
            </a:r>
          </a:p>
          <a:p>
            <a:r>
              <a:rPr lang="zh-CN" altLang="zh-CN" sz="1600"/>
              <a:t>}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b="1"/>
              <a:t>MFC对WIN32 API的封装</a:t>
            </a:r>
            <a:r>
              <a:rPr lang="zh-CN" altLang="zh-CN" sz="2800" b="1">
                <a:latin typeface="Arial" panose="020B0604020202020204" pitchFamily="34" charset="0"/>
              </a:rPr>
              <a:t>——</a:t>
            </a:r>
            <a:r>
              <a:rPr lang="zh-CN" altLang="zh-CN" sz="2800" b="1"/>
              <a:t>窗口创建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166813" y="1863725"/>
            <a:ext cx="7100887" cy="294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/>
              <a:t>BOOL Create(LPCTSTR lpszClassName,</a:t>
            </a:r>
          </a:p>
          <a:p>
            <a:pPr>
              <a:lnSpc>
                <a:spcPct val="130000"/>
              </a:lnSpc>
            </a:pPr>
            <a:r>
              <a:rPr lang="zh-CN" altLang="zh-CN"/>
              <a:t>                    LPCTSTR lpszWindowName,</a:t>
            </a:r>
          </a:p>
          <a:p>
            <a:pPr>
              <a:lnSpc>
                <a:spcPct val="130000"/>
              </a:lnSpc>
            </a:pPr>
            <a:r>
              <a:rPr lang="zh-CN" altLang="zh-CN"/>
              <a:t>                    DWORD dwStyle=WS_OVERLAPPEDWINDOW,</a:t>
            </a:r>
          </a:p>
          <a:p>
            <a:pPr>
              <a:lnSpc>
                <a:spcPct val="130000"/>
              </a:lnSpc>
            </a:pPr>
            <a:r>
              <a:rPr lang="zh-CN" altLang="zh-CN"/>
              <a:t>                    const RECT&amp; rect=rectDefault,</a:t>
            </a:r>
          </a:p>
          <a:p>
            <a:pPr>
              <a:lnSpc>
                <a:spcPct val="130000"/>
              </a:lnSpc>
            </a:pPr>
            <a:r>
              <a:rPr lang="zh-CN" altLang="zh-CN"/>
              <a:t>                    CWnd* pParentWnd=NULL,</a:t>
            </a:r>
          </a:p>
          <a:p>
            <a:pPr>
              <a:lnSpc>
                <a:spcPct val="130000"/>
              </a:lnSpc>
            </a:pPr>
            <a:r>
              <a:rPr lang="zh-CN" altLang="zh-CN"/>
              <a:t>                    LPCTSTR lpszMenuName=NULL,</a:t>
            </a:r>
          </a:p>
          <a:p>
            <a:pPr>
              <a:lnSpc>
                <a:spcPct val="130000"/>
              </a:lnSpc>
            </a:pPr>
            <a:r>
              <a:rPr lang="zh-CN" altLang="zh-CN"/>
              <a:t>                    DWORD dwExStyle=0,</a:t>
            </a:r>
          </a:p>
          <a:p>
            <a:pPr>
              <a:lnSpc>
                <a:spcPct val="130000"/>
              </a:lnSpc>
            </a:pPr>
            <a:r>
              <a:rPr lang="zh-CN" altLang="zh-CN"/>
              <a:t>                    CCreateContext* pContext=NULL);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b="1"/>
              <a:t>MFC对WIN32 API的封装</a:t>
            </a:r>
            <a:r>
              <a:rPr lang="zh-CN" altLang="zh-CN" sz="2800" b="1">
                <a:latin typeface="Arial" panose="020B0604020202020204" pitchFamily="34" charset="0"/>
              </a:rPr>
              <a:t>——</a:t>
            </a:r>
            <a:r>
              <a:rPr lang="zh-CN" altLang="zh-CN" sz="2800" b="1"/>
              <a:t>消息处理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116013" y="2060575"/>
            <a:ext cx="2305050" cy="503238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zh-CN" b="1"/>
              <a:t>Frame窗口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116013" y="3141663"/>
            <a:ext cx="2305050" cy="503237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zh-CN" b="1"/>
              <a:t>View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116013" y="4221163"/>
            <a:ext cx="2305050" cy="503237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zh-CN" b="1"/>
              <a:t>Document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1116013" y="5445125"/>
            <a:ext cx="2305050" cy="503238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zh-CN" b="1"/>
              <a:t>Dialog box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5003800" y="1844675"/>
            <a:ext cx="2376488" cy="792163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0000" anchor="ctr"/>
          <a:lstStyle/>
          <a:p>
            <a:r>
              <a:rPr lang="zh-CN" altLang="zh-CN" sz="1400" b="1"/>
              <a:t>1.View</a:t>
            </a:r>
          </a:p>
          <a:p>
            <a:r>
              <a:rPr lang="zh-CN" altLang="zh-CN" sz="1400" b="1"/>
              <a:t>2.Frame窗口本身</a:t>
            </a:r>
          </a:p>
          <a:p>
            <a:r>
              <a:rPr lang="zh-CN" altLang="zh-CN" sz="1400" b="1"/>
              <a:t>3.CWinApp对象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5003800" y="2997200"/>
            <a:ext cx="2376488" cy="792163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0000" anchor="ctr"/>
          <a:lstStyle/>
          <a:p>
            <a:r>
              <a:rPr lang="zh-CN" altLang="zh-CN" sz="1400" b="1"/>
              <a:t>1.View本身</a:t>
            </a:r>
          </a:p>
          <a:p>
            <a:r>
              <a:rPr lang="zh-CN" altLang="zh-CN" sz="1400" b="1"/>
              <a:t>2.Document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5003800" y="4076700"/>
            <a:ext cx="2376488" cy="792163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6000" anchor="ctr"/>
          <a:lstStyle/>
          <a:p>
            <a:r>
              <a:rPr lang="zh-CN" altLang="zh-CN" sz="1400" b="1"/>
              <a:t>1. Document本身</a:t>
            </a:r>
          </a:p>
          <a:p>
            <a:r>
              <a:rPr lang="zh-CN" altLang="zh-CN" sz="1400" b="1"/>
              <a:t>2. Document Template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5003800" y="5229225"/>
            <a:ext cx="2376488" cy="792163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0000" anchor="ctr"/>
          <a:lstStyle/>
          <a:p>
            <a:r>
              <a:rPr lang="zh-CN" altLang="zh-CN" sz="1400" b="1"/>
              <a:t>1.Dialog box本身</a:t>
            </a:r>
          </a:p>
          <a:p>
            <a:r>
              <a:rPr lang="zh-CN" altLang="zh-CN" sz="1400" b="1"/>
              <a:t>2.CWnd</a:t>
            </a:r>
          </a:p>
          <a:p>
            <a:r>
              <a:rPr lang="zh-CN" altLang="zh-CN" sz="1400" b="1"/>
              <a:t>3.CWinApp对象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/>
              <a:t>文档/视图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zh-CN" altLang="zh-CN" b="1"/>
              <a:t>数据存储、管理</a:t>
            </a:r>
            <a:r>
              <a:rPr lang="zh-CN" altLang="zh-CN" b="1">
                <a:latin typeface="Arial" panose="020B0604020202020204" pitchFamily="34" charset="0"/>
              </a:rPr>
              <a:t>——</a:t>
            </a:r>
            <a:r>
              <a:rPr lang="zh-CN" altLang="zh-CN" b="1"/>
              <a:t>CDocument</a:t>
            </a:r>
          </a:p>
          <a:p>
            <a:pPr>
              <a:lnSpc>
                <a:spcPct val="160000"/>
              </a:lnSpc>
            </a:pPr>
            <a:r>
              <a:rPr lang="zh-CN" altLang="zh-CN" b="1"/>
              <a:t>数据显示与用户交互部分</a:t>
            </a:r>
            <a:r>
              <a:rPr lang="zh-CN" altLang="zh-CN" b="1">
                <a:latin typeface="Arial" panose="020B0604020202020204" pitchFamily="34" charset="0"/>
              </a:rPr>
              <a:t>——</a:t>
            </a:r>
            <a:r>
              <a:rPr lang="zh-CN" altLang="zh-CN" b="1"/>
              <a:t>CView</a:t>
            </a:r>
          </a:p>
          <a:p>
            <a:pPr>
              <a:lnSpc>
                <a:spcPct val="160000"/>
              </a:lnSpc>
            </a:pPr>
            <a:r>
              <a:rPr lang="zh-CN" altLang="zh-CN" b="1"/>
              <a:t>管理窗口框的大小、标题、菜单条、状态条的窗框</a:t>
            </a:r>
            <a:r>
              <a:rPr lang="zh-CN" altLang="zh-CN" b="1">
                <a:latin typeface="Arial" panose="020B0604020202020204" pitchFamily="34" charset="0"/>
              </a:rPr>
              <a:t>——</a:t>
            </a:r>
            <a:r>
              <a:rPr lang="zh-CN" altLang="zh-CN" b="1"/>
              <a:t>CFrameWnd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/>
              <a:t>CDocument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979613" y="1700213"/>
            <a:ext cx="5232400" cy="311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b="1"/>
              <a:t>class CMyDoc:public CDocument</a:t>
            </a:r>
          </a:p>
          <a:p>
            <a:r>
              <a:rPr lang="zh-CN" altLang="zh-CN" b="1"/>
              <a:t>{</a:t>
            </a:r>
          </a:p>
          <a:p>
            <a:r>
              <a:rPr lang="zh-CN" altLang="zh-CN" b="1"/>
              <a:t>  protected:</a:t>
            </a:r>
          </a:p>
          <a:p>
            <a:r>
              <a:rPr lang="zh-CN" altLang="zh-CN" b="1"/>
              <a:t>     CMyDoc();</a:t>
            </a:r>
          </a:p>
          <a:p>
            <a:r>
              <a:rPr lang="zh-CN" altLang="zh-CN" b="1"/>
              <a:t>     DECLARE_DYNCREATE(CMyDoc)</a:t>
            </a:r>
          </a:p>
          <a:p>
            <a:r>
              <a:rPr lang="zh-CN" altLang="zh-CN" b="1"/>
              <a:t>  public:</a:t>
            </a:r>
          </a:p>
          <a:p>
            <a:r>
              <a:rPr lang="zh-CN" altLang="zh-CN" b="1"/>
              <a:t>     virtual BOOL OnNewDocument();</a:t>
            </a:r>
          </a:p>
          <a:p>
            <a:r>
              <a:rPr lang="zh-CN" altLang="zh-CN" b="1"/>
              <a:t>     virtual void Serialize(CArchive &amp;ar);</a:t>
            </a:r>
          </a:p>
          <a:p>
            <a:r>
              <a:rPr lang="zh-CN" altLang="zh-CN" b="1"/>
              <a:t>     virtual ~CMyDoc();</a:t>
            </a:r>
          </a:p>
          <a:p>
            <a:r>
              <a:rPr lang="zh-CN" altLang="zh-CN" b="1"/>
              <a:t>     DECLARE_MESSAGE_MAP()</a:t>
            </a:r>
          </a:p>
          <a:p>
            <a:r>
              <a:rPr lang="zh-CN" altLang="zh-CN" b="1"/>
              <a:t>};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663575" y="5013325"/>
            <a:ext cx="76533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/>
              <a:t>      </a:t>
            </a:r>
            <a:r>
              <a:rPr lang="zh-CN" altLang="zh-CN" sz="2000" b="1"/>
              <a:t>当用户用菜单对文件进行新建、打开、保存等操作时，应用程序会自动调用这个函数，从文件读取数据，向文件存储数据。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/>
              <a:t>CView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539750" y="1700213"/>
            <a:ext cx="710565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b="1"/>
              <a:t>Class CMyView:public CView</a:t>
            </a:r>
          </a:p>
          <a:p>
            <a:r>
              <a:rPr lang="zh-CN" altLang="zh-CN" b="1"/>
              <a:t>{</a:t>
            </a:r>
          </a:p>
          <a:p>
            <a:r>
              <a:rPr lang="zh-CN" altLang="zh-CN" b="1"/>
              <a:t>protected:</a:t>
            </a:r>
          </a:p>
          <a:p>
            <a:r>
              <a:rPr lang="zh-CN" altLang="zh-CN" b="1"/>
              <a:t>CMyView();</a:t>
            </a:r>
          </a:p>
          <a:p>
            <a:r>
              <a:rPr lang="zh-CN" altLang="zh-CN" b="1"/>
              <a:t>DECLARE_DYNCREATE(CMyView)</a:t>
            </a:r>
          </a:p>
          <a:p>
            <a:r>
              <a:rPr lang="zh-CN" altLang="zh-CN" b="1"/>
              <a:t>Public:</a:t>
            </a:r>
          </a:p>
          <a:p>
            <a:r>
              <a:rPr lang="zh-CN" altLang="zh-CN" b="1"/>
              <a:t>  CMyDoc *GetDocument();</a:t>
            </a:r>
          </a:p>
          <a:p>
            <a:r>
              <a:rPr lang="zh-CN" altLang="zh-CN" b="1"/>
              <a:t>Virtual void OnDraw(CDC* pDC);</a:t>
            </a:r>
          </a:p>
          <a:p>
            <a:r>
              <a:rPr lang="zh-CN" altLang="zh-CN" b="1"/>
              <a:t>Virtual BOOL PreCreateWindow(CREATESTRUCT &amp;cs);</a:t>
            </a:r>
          </a:p>
          <a:p>
            <a:r>
              <a:rPr lang="zh-CN" altLang="zh-CN" b="1"/>
              <a:t>Protected：</a:t>
            </a:r>
          </a:p>
          <a:p>
            <a:endParaRPr lang="zh-CN" altLang="zh-CN" b="1"/>
          </a:p>
          <a:p>
            <a:r>
              <a:rPr lang="zh-CN" altLang="zh-CN" b="1"/>
              <a:t>Public:</a:t>
            </a:r>
          </a:p>
          <a:p>
            <a:r>
              <a:rPr lang="zh-CN" altLang="zh-CN" b="1"/>
              <a:t>Virtual ~CMyView();</a:t>
            </a:r>
          </a:p>
          <a:p>
            <a:r>
              <a:rPr lang="zh-CN" altLang="zh-CN" b="1"/>
              <a:t>Protected:</a:t>
            </a:r>
          </a:p>
          <a:p>
            <a:r>
              <a:rPr lang="zh-CN" altLang="zh-CN" b="1"/>
              <a:t>DECLARE_MESSAGE_MAP</a:t>
            </a:r>
          </a:p>
          <a:p>
            <a:r>
              <a:rPr lang="zh-CN" altLang="zh-CN" b="1"/>
              <a:t>};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5019675" y="476250"/>
            <a:ext cx="4124325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b="1"/>
              <a:t>1.GetDocument()获得文档类对象指针，是视图类对象与文档类对象进行联系的通道。</a:t>
            </a:r>
          </a:p>
          <a:p>
            <a:r>
              <a:rPr lang="zh-CN" altLang="zh-CN" b="1"/>
              <a:t>2.OnDraw()</a:t>
            </a:r>
          </a:p>
          <a:p>
            <a:r>
              <a:rPr lang="zh-CN" altLang="zh-CN" b="1"/>
              <a:t>这是一个消息处理函数。它的作用是用来更新视图的显示。当应用程序窗口出现及其大小发生变化时，系统自动调用、重画。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CFrameWnd</a:t>
            </a:r>
          </a:p>
          <a:p>
            <a:r>
              <a:rPr lang="zh-CN" altLang="zh-CN"/>
              <a:t>CDocTemplate</a:t>
            </a:r>
          </a:p>
          <a:p>
            <a:pPr lvl="1"/>
            <a:r>
              <a:rPr lang="zh-CN" altLang="zh-CN"/>
              <a:t>CSingleDocTemplate</a:t>
            </a:r>
          </a:p>
          <a:p>
            <a:pPr lvl="1"/>
            <a:r>
              <a:rPr lang="zh-CN" altLang="zh-CN"/>
              <a:t>CMultiDocTemplate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b="1"/>
              <a:t>Win32 API概述（3）</a:t>
            </a:r>
            <a:r>
              <a:rPr lang="zh-CN" altLang="zh-CN" sz="3600" b="1">
                <a:latin typeface="Arial" panose="020B0604020202020204" pitchFamily="34" charset="0"/>
              </a:rPr>
              <a:t>——</a:t>
            </a:r>
            <a:r>
              <a:rPr lang="zh-CN" altLang="zh-CN" sz="3600" b="1"/>
              <a:t>关于API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39750" y="1628775"/>
            <a:ext cx="799306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>
                <a:latin typeface="Garamond" panose="02020404030301010803" pitchFamily="18" charset="0"/>
              </a:rPr>
              <a:t>        </a:t>
            </a:r>
            <a:r>
              <a:rPr lang="zh-CN" altLang="zh-CN" sz="2400" b="1">
                <a:latin typeface="Garamond" panose="02020404030301010803" pitchFamily="18" charset="0"/>
              </a:rPr>
              <a:t>应用程序是以函数调用的方式来通知操作系统执行相应的功能的。操作系统所能够完成的每一个特殊功能通常都有一个函数与其对应，也就是说，操作系统把它所能够完成的功能以函数的形式提供给应用程序使用。</a:t>
            </a:r>
          </a:p>
          <a:p>
            <a:pPr>
              <a:spcBef>
                <a:spcPct val="50000"/>
              </a:spcBef>
            </a:pPr>
            <a:r>
              <a:rPr lang="zh-CN" altLang="zh-CN" sz="2400" b="1">
                <a:latin typeface="Garamond" panose="02020404030301010803" pitchFamily="18" charset="0"/>
              </a:rPr>
              <a:t>        应用程序对这些函数的调用就叫做</a:t>
            </a:r>
            <a:r>
              <a:rPr lang="zh-CN" altLang="zh-CN" sz="2400" b="1">
                <a:solidFill>
                  <a:schemeClr val="accent2"/>
                </a:solidFill>
                <a:latin typeface="Garamond" panose="02020404030301010803" pitchFamily="18" charset="0"/>
              </a:rPr>
              <a:t>系统调用</a:t>
            </a:r>
            <a:r>
              <a:rPr lang="zh-CN" altLang="zh-CN" sz="2400" b="1">
                <a:latin typeface="Garamond" panose="02020404030301010803" pitchFamily="18" charset="0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zh-CN" sz="2400" b="1">
                <a:latin typeface="Garamond" panose="02020404030301010803" pitchFamily="18" charset="0"/>
              </a:rPr>
              <a:t>        这些函数的集合就是Windows操作系统提供给应用程序编程的接口(Application Programming Interface),简称</a:t>
            </a:r>
            <a:r>
              <a:rPr lang="zh-CN" altLang="zh-CN" sz="2400" b="1">
                <a:solidFill>
                  <a:schemeClr val="accent2"/>
                </a:solidFill>
                <a:latin typeface="Garamond" panose="02020404030301010803" pitchFamily="18" charset="0"/>
              </a:rPr>
              <a:t>Windows API</a:t>
            </a:r>
            <a:r>
              <a:rPr lang="zh-CN" altLang="zh-CN" sz="2400" b="1">
                <a:latin typeface="Garamond" panose="02020404030301010803" pitchFamily="18" charset="0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zh-CN" sz="2400" b="1">
                <a:latin typeface="Garamond" panose="02020404030301010803" pitchFamily="18" charset="0"/>
              </a:rPr>
              <a:t>        如CreateWindow就是一个API函数，应用程序中调用这个函数，操作系统就会按照该函数提供的参数信息产生一个相应的窗口。 </a:t>
            </a:r>
            <a:endParaRPr lang="zh-CN" altLang="zh-CN" b="1">
              <a:latin typeface="Garamond" panose="02020404030301010803" pitchFamily="18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619250" y="6216650"/>
            <a:ext cx="597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>
                <a:solidFill>
                  <a:schemeClr val="hlink"/>
                </a:solidFill>
                <a:latin typeface="Garamond" panose="02020404030301010803" pitchFamily="18" charset="0"/>
              </a:rPr>
              <a:t>http://www.sunxin.org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/>
              <a:t>以文档为中心的结构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6756400" y="260350"/>
            <a:ext cx="593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1600" b="1"/>
              <a:t>系统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6453188" y="754063"/>
            <a:ext cx="1412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1600" b="1"/>
              <a:t>应用程序对象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6635750" y="1270000"/>
            <a:ext cx="1003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1600" b="1"/>
              <a:t>文档模板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724525" y="1789113"/>
            <a:ext cx="1003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1600" b="1"/>
              <a:t>文档对象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7364413" y="1736725"/>
            <a:ext cx="1412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1600" b="1"/>
              <a:t>框架窗口对象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7546975" y="2203450"/>
            <a:ext cx="1003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1600" b="1"/>
              <a:t>视图对象</a:t>
            </a:r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>
            <a:off x="7061200" y="466725"/>
            <a:ext cx="0" cy="26035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7092950" y="1071563"/>
            <a:ext cx="0" cy="20796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 flipH="1">
            <a:off x="6156325" y="1576388"/>
            <a:ext cx="850900" cy="25876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7380288" y="1576388"/>
            <a:ext cx="666750" cy="20637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8027988" y="2079625"/>
            <a:ext cx="0" cy="20637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4046" name="Group 14"/>
          <p:cNvGrpSpPr>
            <a:grpSpLocks/>
          </p:cNvGrpSpPr>
          <p:nvPr/>
        </p:nvGrpSpPr>
        <p:grpSpPr bwMode="auto">
          <a:xfrm>
            <a:off x="179388" y="1773238"/>
            <a:ext cx="5400675" cy="4319587"/>
            <a:chOff x="0" y="0"/>
            <a:chExt cx="3402" cy="2721"/>
          </a:xfrm>
        </p:grpSpPr>
        <p:sp>
          <p:nvSpPr>
            <p:cNvPr id="44047" name="AutoShape 15"/>
            <p:cNvSpPr>
              <a:spLocks noChangeArrowheads="1"/>
            </p:cNvSpPr>
            <p:nvPr/>
          </p:nvSpPr>
          <p:spPr bwMode="auto">
            <a:xfrm>
              <a:off x="91" y="1270"/>
              <a:ext cx="1224" cy="1451"/>
            </a:xfrm>
            <a:prstGeom prst="flowChartProcess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44048" name="AutoShape 16"/>
            <p:cNvSpPr>
              <a:spLocks noChangeArrowheads="1"/>
            </p:cNvSpPr>
            <p:nvPr/>
          </p:nvSpPr>
          <p:spPr bwMode="auto">
            <a:xfrm>
              <a:off x="680" y="0"/>
              <a:ext cx="680" cy="363"/>
            </a:xfrm>
            <a:prstGeom prst="flowChartManualInpu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zh-CN" sz="1600" b="1"/>
                <a:t>文档模板</a:t>
              </a:r>
            </a:p>
          </p:txBody>
        </p:sp>
        <p:sp>
          <p:nvSpPr>
            <p:cNvPr id="44049" name="AutoShape 17"/>
            <p:cNvSpPr>
              <a:spLocks noChangeArrowheads="1"/>
            </p:cNvSpPr>
            <p:nvPr/>
          </p:nvSpPr>
          <p:spPr bwMode="auto">
            <a:xfrm>
              <a:off x="408" y="227"/>
              <a:ext cx="680" cy="363"/>
            </a:xfrm>
            <a:prstGeom prst="flowChartManualInpu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zh-CN" sz="1600" b="1"/>
                <a:t>文档模板</a:t>
              </a:r>
            </a:p>
          </p:txBody>
        </p:sp>
        <p:sp>
          <p:nvSpPr>
            <p:cNvPr id="44050" name="AutoShape 18"/>
            <p:cNvSpPr>
              <a:spLocks noChangeArrowheads="1"/>
            </p:cNvSpPr>
            <p:nvPr/>
          </p:nvSpPr>
          <p:spPr bwMode="auto">
            <a:xfrm>
              <a:off x="181" y="408"/>
              <a:ext cx="680" cy="363"/>
            </a:xfrm>
            <a:prstGeom prst="flowChartManualInpu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zh-CN" sz="1600" b="1"/>
                <a:t>文档模板</a:t>
              </a:r>
            </a:p>
          </p:txBody>
        </p:sp>
        <p:sp>
          <p:nvSpPr>
            <p:cNvPr id="44051" name="AutoShape 19"/>
            <p:cNvSpPr>
              <a:spLocks noChangeArrowheads="1"/>
            </p:cNvSpPr>
            <p:nvPr/>
          </p:nvSpPr>
          <p:spPr bwMode="auto">
            <a:xfrm>
              <a:off x="0" y="589"/>
              <a:ext cx="680" cy="363"/>
            </a:xfrm>
            <a:prstGeom prst="flowChartManualInpu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zh-CN" sz="1600" b="1"/>
                <a:t>文档模板</a:t>
              </a:r>
            </a:p>
          </p:txBody>
        </p:sp>
        <p:sp>
          <p:nvSpPr>
            <p:cNvPr id="44052" name="Line 20"/>
            <p:cNvSpPr>
              <a:spLocks noChangeShapeType="1"/>
            </p:cNvSpPr>
            <p:nvPr/>
          </p:nvSpPr>
          <p:spPr bwMode="auto">
            <a:xfrm flipV="1">
              <a:off x="680" y="725"/>
              <a:ext cx="136" cy="13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3" name="Line 21"/>
            <p:cNvSpPr>
              <a:spLocks noChangeShapeType="1"/>
            </p:cNvSpPr>
            <p:nvPr/>
          </p:nvSpPr>
          <p:spPr bwMode="auto">
            <a:xfrm flipV="1">
              <a:off x="862" y="544"/>
              <a:ext cx="136" cy="13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4" name="Line 22"/>
            <p:cNvSpPr>
              <a:spLocks noChangeShapeType="1"/>
            </p:cNvSpPr>
            <p:nvPr/>
          </p:nvSpPr>
          <p:spPr bwMode="auto">
            <a:xfrm flipV="1">
              <a:off x="1089" y="317"/>
              <a:ext cx="136" cy="13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5" name="Text Box 23"/>
            <p:cNvSpPr txBox="1">
              <a:spLocks noChangeArrowheads="1"/>
            </p:cNvSpPr>
            <p:nvPr/>
          </p:nvSpPr>
          <p:spPr bwMode="auto">
            <a:xfrm>
              <a:off x="272" y="1270"/>
              <a:ext cx="6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sz="1600" b="1"/>
                <a:t>文档对象</a:t>
              </a:r>
            </a:p>
          </p:txBody>
        </p:sp>
        <p:sp>
          <p:nvSpPr>
            <p:cNvPr id="44056" name="Text Box 24"/>
            <p:cNvSpPr txBox="1">
              <a:spLocks noChangeArrowheads="1"/>
            </p:cNvSpPr>
            <p:nvPr/>
          </p:nvSpPr>
          <p:spPr bwMode="auto">
            <a:xfrm>
              <a:off x="227" y="1723"/>
              <a:ext cx="78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sz="1400" b="1"/>
                <a:t>视图指针链表</a:t>
              </a:r>
            </a:p>
          </p:txBody>
        </p:sp>
        <p:sp>
          <p:nvSpPr>
            <p:cNvPr id="44057" name="Rectangle 25"/>
            <p:cNvSpPr>
              <a:spLocks noChangeArrowheads="1"/>
            </p:cNvSpPr>
            <p:nvPr/>
          </p:nvSpPr>
          <p:spPr bwMode="auto">
            <a:xfrm>
              <a:off x="272" y="2313"/>
              <a:ext cx="272" cy="182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8" name="Rectangle 26"/>
            <p:cNvSpPr>
              <a:spLocks noChangeArrowheads="1"/>
            </p:cNvSpPr>
            <p:nvPr/>
          </p:nvSpPr>
          <p:spPr bwMode="auto">
            <a:xfrm>
              <a:off x="544" y="2222"/>
              <a:ext cx="272" cy="182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9" name="Rectangle 27"/>
            <p:cNvSpPr>
              <a:spLocks noChangeArrowheads="1"/>
            </p:cNvSpPr>
            <p:nvPr/>
          </p:nvSpPr>
          <p:spPr bwMode="auto">
            <a:xfrm>
              <a:off x="816" y="2132"/>
              <a:ext cx="272" cy="182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0" name="Line 28"/>
            <p:cNvSpPr>
              <a:spLocks noChangeShapeType="1"/>
            </p:cNvSpPr>
            <p:nvPr/>
          </p:nvSpPr>
          <p:spPr bwMode="auto">
            <a:xfrm flipV="1">
              <a:off x="317" y="2358"/>
              <a:ext cx="182" cy="9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1" name="Line 29"/>
            <p:cNvSpPr>
              <a:spLocks noChangeShapeType="1"/>
            </p:cNvSpPr>
            <p:nvPr/>
          </p:nvSpPr>
          <p:spPr bwMode="auto">
            <a:xfrm flipV="1">
              <a:off x="590" y="2268"/>
              <a:ext cx="182" cy="9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2" name="Line 30"/>
            <p:cNvSpPr>
              <a:spLocks noChangeShapeType="1"/>
            </p:cNvSpPr>
            <p:nvPr/>
          </p:nvSpPr>
          <p:spPr bwMode="auto">
            <a:xfrm flipV="1">
              <a:off x="862" y="2177"/>
              <a:ext cx="182" cy="9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3" name="Line 31"/>
            <p:cNvSpPr>
              <a:spLocks noChangeShapeType="1"/>
            </p:cNvSpPr>
            <p:nvPr/>
          </p:nvSpPr>
          <p:spPr bwMode="auto">
            <a:xfrm flipV="1">
              <a:off x="1089" y="2041"/>
              <a:ext cx="182" cy="9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4" name="Line 32"/>
            <p:cNvSpPr>
              <a:spLocks noChangeShapeType="1"/>
            </p:cNvSpPr>
            <p:nvPr/>
          </p:nvSpPr>
          <p:spPr bwMode="auto">
            <a:xfrm flipV="1">
              <a:off x="771" y="771"/>
              <a:ext cx="0" cy="499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5" name="Rectangle 33"/>
            <p:cNvSpPr>
              <a:spLocks noChangeArrowheads="1"/>
            </p:cNvSpPr>
            <p:nvPr/>
          </p:nvSpPr>
          <p:spPr bwMode="auto">
            <a:xfrm>
              <a:off x="1724" y="544"/>
              <a:ext cx="1678" cy="2177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6" name="Text Box 34"/>
            <p:cNvSpPr txBox="1">
              <a:spLocks noChangeArrowheads="1"/>
            </p:cNvSpPr>
            <p:nvPr/>
          </p:nvSpPr>
          <p:spPr bwMode="auto">
            <a:xfrm>
              <a:off x="2268" y="544"/>
              <a:ext cx="6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sz="1600" b="1"/>
                <a:t>框架窗口</a:t>
              </a:r>
            </a:p>
          </p:txBody>
        </p:sp>
        <p:sp>
          <p:nvSpPr>
            <p:cNvPr id="44067" name="Line 35"/>
            <p:cNvSpPr>
              <a:spLocks noChangeShapeType="1"/>
            </p:cNvSpPr>
            <p:nvPr/>
          </p:nvSpPr>
          <p:spPr bwMode="auto">
            <a:xfrm>
              <a:off x="1724" y="771"/>
              <a:ext cx="1678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8" name="Rectangle 36"/>
            <p:cNvSpPr>
              <a:spLocks noChangeArrowheads="1"/>
            </p:cNvSpPr>
            <p:nvPr/>
          </p:nvSpPr>
          <p:spPr bwMode="auto">
            <a:xfrm>
              <a:off x="2631" y="1270"/>
              <a:ext cx="590" cy="318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zh-CN" sz="1600" b="1"/>
                <a:t>视图对象</a:t>
              </a:r>
            </a:p>
          </p:txBody>
        </p:sp>
        <p:sp>
          <p:nvSpPr>
            <p:cNvPr id="44069" name="Rectangle 37"/>
            <p:cNvSpPr>
              <a:spLocks noChangeArrowheads="1"/>
            </p:cNvSpPr>
            <p:nvPr/>
          </p:nvSpPr>
          <p:spPr bwMode="auto">
            <a:xfrm>
              <a:off x="2449" y="1451"/>
              <a:ext cx="590" cy="318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zh-CN" sz="1600" b="1"/>
                <a:t>视图对象</a:t>
              </a:r>
            </a:p>
          </p:txBody>
        </p:sp>
        <p:sp>
          <p:nvSpPr>
            <p:cNvPr id="44070" name="Rectangle 38"/>
            <p:cNvSpPr>
              <a:spLocks noChangeArrowheads="1"/>
            </p:cNvSpPr>
            <p:nvPr/>
          </p:nvSpPr>
          <p:spPr bwMode="auto">
            <a:xfrm>
              <a:off x="2268" y="1678"/>
              <a:ext cx="590" cy="318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zh-CN" sz="1600" b="1"/>
                <a:t>视图对象</a:t>
              </a:r>
            </a:p>
          </p:txBody>
        </p:sp>
        <p:sp>
          <p:nvSpPr>
            <p:cNvPr id="44071" name="Rectangle 39"/>
            <p:cNvSpPr>
              <a:spLocks noChangeArrowheads="1"/>
            </p:cNvSpPr>
            <p:nvPr/>
          </p:nvSpPr>
          <p:spPr bwMode="auto">
            <a:xfrm>
              <a:off x="2086" y="1859"/>
              <a:ext cx="590" cy="318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zh-CN" sz="1600" b="1"/>
                <a:t>视图对象</a:t>
              </a:r>
            </a:p>
          </p:txBody>
        </p:sp>
        <p:sp>
          <p:nvSpPr>
            <p:cNvPr id="44072" name="Rectangle 40"/>
            <p:cNvSpPr>
              <a:spLocks noChangeArrowheads="1"/>
            </p:cNvSpPr>
            <p:nvPr/>
          </p:nvSpPr>
          <p:spPr bwMode="auto">
            <a:xfrm>
              <a:off x="1905" y="2086"/>
              <a:ext cx="590" cy="318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zh-CN" sz="1600" b="1"/>
                <a:t>视图对象</a:t>
              </a:r>
            </a:p>
          </p:txBody>
        </p:sp>
        <p:sp>
          <p:nvSpPr>
            <p:cNvPr id="44073" name="Text Box 41"/>
            <p:cNvSpPr txBox="1">
              <a:spLocks noChangeArrowheads="1"/>
            </p:cNvSpPr>
            <p:nvPr/>
          </p:nvSpPr>
          <p:spPr bwMode="auto">
            <a:xfrm>
              <a:off x="1905" y="1134"/>
              <a:ext cx="6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sz="1600" b="1"/>
                <a:t>活动视图</a:t>
              </a:r>
            </a:p>
          </p:txBody>
        </p:sp>
        <p:sp>
          <p:nvSpPr>
            <p:cNvPr id="44074" name="Line 42"/>
            <p:cNvSpPr>
              <a:spLocks noChangeShapeType="1"/>
            </p:cNvSpPr>
            <p:nvPr/>
          </p:nvSpPr>
          <p:spPr bwMode="auto">
            <a:xfrm>
              <a:off x="2313" y="1361"/>
              <a:ext cx="0" cy="317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5" name="Text Box 43"/>
            <p:cNvSpPr txBox="1">
              <a:spLocks noChangeArrowheads="1"/>
            </p:cNvSpPr>
            <p:nvPr/>
          </p:nvSpPr>
          <p:spPr bwMode="auto">
            <a:xfrm>
              <a:off x="2585" y="2313"/>
              <a:ext cx="6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sz="1600" b="1"/>
                <a:t>视图链表</a:t>
              </a:r>
            </a:p>
          </p:txBody>
        </p:sp>
        <p:sp>
          <p:nvSpPr>
            <p:cNvPr id="44076" name="Line 44"/>
            <p:cNvSpPr>
              <a:spLocks noChangeShapeType="1"/>
            </p:cNvSpPr>
            <p:nvPr/>
          </p:nvSpPr>
          <p:spPr bwMode="auto">
            <a:xfrm>
              <a:off x="1089" y="2222"/>
              <a:ext cx="816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7" name="Line 45"/>
            <p:cNvSpPr>
              <a:spLocks noChangeShapeType="1"/>
            </p:cNvSpPr>
            <p:nvPr/>
          </p:nvSpPr>
          <p:spPr bwMode="auto">
            <a:xfrm flipH="1">
              <a:off x="1315" y="2358"/>
              <a:ext cx="59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78" name="Text Box 46"/>
          <p:cNvSpPr txBox="1">
            <a:spLocks noChangeArrowheads="1"/>
          </p:cNvSpPr>
          <p:nvPr/>
        </p:nvSpPr>
        <p:spPr bwMode="auto">
          <a:xfrm>
            <a:off x="5651500" y="2852738"/>
            <a:ext cx="3492500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zh-CN" b="1"/>
              <a:t>文档模板：CDocManange类管理文档对象和窗口框架。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zh-CN" b="1"/>
              <a:t>文档对象：指向所属文档模板的指针，相关联视图对象链表。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zh-CN" b="1"/>
              <a:t>框架窗口对象：视图对象链表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zh-CN" b="1"/>
              <a:t>指向当前活动视图对象的指针。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zh-CN" b="1"/>
              <a:t>视图：文档指针。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CWinApp</a:t>
            </a:r>
            <a:r>
              <a:rPr lang="zh-CN" altLang="zh-CN">
                <a:latin typeface="Arial" panose="020B0604020202020204" pitchFamily="34" charset="0"/>
              </a:rPr>
              <a:t>——</a:t>
            </a:r>
            <a:r>
              <a:rPr lang="zh-CN" altLang="zh-CN"/>
              <a:t>InitInstance（）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73238"/>
            <a:ext cx="3644900" cy="4267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zh-CN" sz="1600" b="1"/>
              <a:t>声明文档模板指针</a:t>
            </a:r>
          </a:p>
          <a:p>
            <a:pPr>
              <a:lnSpc>
                <a:spcPct val="120000"/>
              </a:lnSpc>
            </a:pPr>
            <a:r>
              <a:rPr lang="zh-CN" altLang="zh-CN" sz="1600" b="1"/>
              <a:t>创建文档模板对象</a:t>
            </a:r>
          </a:p>
          <a:p>
            <a:pPr>
              <a:lnSpc>
                <a:spcPct val="120000"/>
              </a:lnSpc>
            </a:pPr>
            <a:r>
              <a:rPr lang="zh-CN" altLang="zh-CN" sz="1600" b="1"/>
              <a:t>文档模板使用的资源ID</a:t>
            </a:r>
          </a:p>
          <a:p>
            <a:pPr>
              <a:lnSpc>
                <a:spcPct val="120000"/>
              </a:lnSpc>
            </a:pPr>
            <a:r>
              <a:rPr lang="zh-CN" altLang="zh-CN" sz="1600" b="1"/>
              <a:t>创建文档对象</a:t>
            </a:r>
          </a:p>
          <a:p>
            <a:pPr>
              <a:lnSpc>
                <a:spcPct val="120000"/>
              </a:lnSpc>
            </a:pPr>
            <a:r>
              <a:rPr lang="zh-CN" altLang="zh-CN" sz="1600" b="1"/>
              <a:t>创建SDI框架窗口对象</a:t>
            </a:r>
          </a:p>
          <a:p>
            <a:pPr>
              <a:lnSpc>
                <a:spcPct val="120000"/>
              </a:lnSpc>
            </a:pPr>
            <a:r>
              <a:rPr lang="zh-CN" altLang="zh-CN" sz="1600" b="1"/>
              <a:t>创建视图对象</a:t>
            </a:r>
          </a:p>
          <a:p>
            <a:pPr>
              <a:lnSpc>
                <a:spcPct val="120000"/>
              </a:lnSpc>
            </a:pPr>
            <a:r>
              <a:rPr lang="zh-CN" altLang="zh-CN" sz="1600" b="1"/>
              <a:t>将文档模板加入模板链表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4643438" y="1773238"/>
            <a:ext cx="36449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1600" b="1"/>
              <a:t>声明文档模板指针</a:t>
            </a:r>
          </a:p>
          <a:p>
            <a:pPr>
              <a:lnSpc>
                <a:spcPct val="120000"/>
              </a:lnSpc>
            </a:pPr>
            <a:r>
              <a:rPr lang="zh-CN" altLang="zh-CN" sz="1600" b="1"/>
              <a:t>创建文档模板对象</a:t>
            </a:r>
          </a:p>
          <a:p>
            <a:pPr>
              <a:lnSpc>
                <a:spcPct val="120000"/>
              </a:lnSpc>
            </a:pPr>
            <a:r>
              <a:rPr lang="zh-CN" altLang="zh-CN" sz="1600" b="1"/>
              <a:t>文档模板使用的资源ID</a:t>
            </a:r>
          </a:p>
          <a:p>
            <a:pPr>
              <a:lnSpc>
                <a:spcPct val="120000"/>
              </a:lnSpc>
            </a:pPr>
            <a:r>
              <a:rPr lang="zh-CN" altLang="zh-CN" sz="1600" b="1"/>
              <a:t>创建文档对象</a:t>
            </a:r>
          </a:p>
          <a:p>
            <a:pPr>
              <a:lnSpc>
                <a:spcPct val="120000"/>
              </a:lnSpc>
            </a:pPr>
            <a:r>
              <a:rPr lang="zh-CN" altLang="zh-CN" sz="1600" b="1"/>
              <a:t>创建子窗口对象</a:t>
            </a:r>
          </a:p>
          <a:p>
            <a:pPr>
              <a:lnSpc>
                <a:spcPct val="120000"/>
              </a:lnSpc>
            </a:pPr>
            <a:r>
              <a:rPr lang="zh-CN" altLang="zh-CN" sz="1600" b="1"/>
              <a:t>创建视图对象</a:t>
            </a:r>
          </a:p>
          <a:p>
            <a:pPr>
              <a:lnSpc>
                <a:spcPct val="120000"/>
              </a:lnSpc>
            </a:pPr>
            <a:r>
              <a:rPr lang="zh-CN" altLang="zh-CN" sz="1600" b="1"/>
              <a:t>将文档模板加入模板链表</a:t>
            </a:r>
          </a:p>
          <a:p>
            <a:pPr>
              <a:lnSpc>
                <a:spcPct val="120000"/>
              </a:lnSpc>
            </a:pPr>
            <a:r>
              <a:rPr lang="zh-CN" altLang="zh-CN" sz="1600" b="1"/>
              <a:t>创建应用程序主窗口</a:t>
            </a:r>
          </a:p>
          <a:p>
            <a:pPr>
              <a:lnSpc>
                <a:spcPct val="120000"/>
              </a:lnSpc>
            </a:pPr>
            <a:r>
              <a:rPr lang="zh-CN" altLang="zh-CN" sz="1600" b="1"/>
              <a:t>加载资源</a:t>
            </a:r>
          </a:p>
          <a:p>
            <a:pPr>
              <a:lnSpc>
                <a:spcPct val="120000"/>
              </a:lnSpc>
            </a:pPr>
            <a:r>
              <a:rPr lang="zh-CN" altLang="zh-CN" sz="1600" b="1"/>
              <a:t>主窗口对象赋予指针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/>
              <a:t>应用程序个对象创建的顺序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zh-CN" sz="1800" b="1"/>
              <a:t>重写CWinApp派生类的虚函数InitInstance()。在这个函数中，按自己的需要创建和显示窗口。</a:t>
            </a:r>
          </a:p>
          <a:p>
            <a:pPr>
              <a:lnSpc>
                <a:spcPct val="130000"/>
              </a:lnSpc>
            </a:pPr>
            <a:r>
              <a:rPr lang="zh-CN" altLang="zh-CN" sz="1800" b="1"/>
              <a:t>在CDocument的派生类中，声明程序所需的数据和对这些数据进行必要操作的接口函数。</a:t>
            </a:r>
          </a:p>
          <a:p>
            <a:pPr>
              <a:lnSpc>
                <a:spcPct val="130000"/>
              </a:lnSpc>
            </a:pPr>
            <a:r>
              <a:rPr lang="zh-CN" altLang="zh-CN" sz="1800" b="1"/>
              <a:t>在CView类的派生类中编写处理消息的代码。如果在消息处理中需要文档中的数据，则应用调用该类的成员函数GetDocument()来获取文档对象，然后通过文档对象的接口函数对文档中的数据进行操作。</a:t>
            </a:r>
          </a:p>
          <a:p>
            <a:pPr>
              <a:lnSpc>
                <a:spcPct val="130000"/>
              </a:lnSpc>
            </a:pPr>
            <a:r>
              <a:rPr lang="zh-CN" altLang="zh-CN" sz="1800" b="1"/>
              <a:t>在CView类的派生类的OnDraw()函数中编写窗口重绘时的代码。</a:t>
            </a:r>
          </a:p>
          <a:p>
            <a:pPr>
              <a:lnSpc>
                <a:spcPct val="130000"/>
              </a:lnSpc>
            </a:pPr>
            <a:r>
              <a:rPr lang="zh-CN" altLang="zh-CN" sz="1800" b="1"/>
              <a:t>用宏实现类的消息映射表。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b="1"/>
              <a:t>Win32 API概述（4）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zh-CN" sz="2000" b="1"/>
              <a:t>在Windows核心中有3个动态链接库构成了Win32 API的主体：</a:t>
            </a:r>
          </a:p>
          <a:p>
            <a:pPr lvl="1">
              <a:lnSpc>
                <a:spcPct val="120000"/>
              </a:lnSpc>
            </a:pPr>
            <a:r>
              <a:rPr lang="zh-CN" altLang="zh-CN" sz="1800" b="1"/>
              <a:t>USER32.DLL：负责窗口管理，包括消息、菜单、光标、通信、计时器和其他控制显示窗口的函数。</a:t>
            </a:r>
          </a:p>
          <a:p>
            <a:pPr lvl="1">
              <a:lnSpc>
                <a:spcPct val="120000"/>
              </a:lnSpc>
            </a:pPr>
            <a:r>
              <a:rPr lang="zh-CN" altLang="zh-CN" sz="1800" b="1"/>
              <a:t>GDI32.DLL：图形设置接口，负责管理用户界面的生成和图形绘制，主要包括设置描述表、字体、位图等。</a:t>
            </a:r>
          </a:p>
          <a:p>
            <a:pPr lvl="1">
              <a:lnSpc>
                <a:spcPct val="120000"/>
              </a:lnSpc>
            </a:pPr>
            <a:r>
              <a:rPr lang="zh-CN" altLang="zh-CN" sz="1800" b="1"/>
              <a:t>KERNEL32.DLL：Windows的核心服务，负责管理内存调度、进度调度等底层功能。</a:t>
            </a:r>
          </a:p>
          <a:p>
            <a:pPr>
              <a:lnSpc>
                <a:spcPct val="120000"/>
              </a:lnSpc>
            </a:pPr>
            <a:r>
              <a:rPr lang="zh-CN" altLang="zh-CN" sz="2000" b="1"/>
              <a:t>随着Windows的不断发展，越来越多的API加入到WIN32 API中，但并没有包含在3个核心模块，而是以其他动态链接库的方式提供给开发人员使用。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/>
              <a:t>Win32 API概述（5）</a:t>
            </a:r>
            <a:r>
              <a:rPr lang="zh-CN" altLang="zh-CN" sz="2800" b="1">
                <a:latin typeface="Arial" panose="020B0604020202020204" pitchFamily="34" charset="0"/>
              </a:rPr>
              <a:t>——</a:t>
            </a:r>
            <a:r>
              <a:rPr lang="zh-CN" altLang="zh-CN" sz="2800" b="1"/>
              <a:t>消息及消息队列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84213" y="1773238"/>
            <a:ext cx="7775575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zh-CN" sz="2400">
                <a:latin typeface="Garamond" panose="02020404030301010803" pitchFamily="18" charset="0"/>
              </a:rPr>
              <a:t>       </a:t>
            </a:r>
            <a:r>
              <a:rPr lang="zh-CN" altLang="zh-CN" sz="2000" b="1">
                <a:latin typeface="Garamond" panose="02020404030301010803" pitchFamily="18" charset="0"/>
              </a:rPr>
              <a:t>向上的箭头④表示操作系统能够将输入设备的变化上传给应用程序。如用户在某个程序活动时按了一下键盘，操作系统马上能够感知到这一事件，并且能够知道用户按下的是哪一个键，操作系统并不决定对这一事件如何作出反应，而是将这一事件转交给应用程序，由应用程序决定如何对这一事件作出反应。好比有个蚊子叮了我们一口，我们的神经末梢（相当于操作系统）马上感知到这一事件，并传递给了我们的大脑（相当于应用程序），我们的大脑最终决定如何对这一事件作出反应，如将蚊子赶走，或是将蚊子拍死。对事件作出反应的过程就是消息响应。 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619250" y="6216650"/>
            <a:ext cx="597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>
                <a:solidFill>
                  <a:schemeClr val="hlink"/>
                </a:solidFill>
                <a:latin typeface="Garamond" panose="02020404030301010803" pitchFamily="18" charset="0"/>
              </a:rPr>
              <a:t>http://www.sunxin.org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/>
              <a:t>Win32 API基本概念（1）</a:t>
            </a:r>
            <a:r>
              <a:rPr lang="zh-CN" altLang="zh-CN" sz="3200" b="1">
                <a:latin typeface="Arial" panose="020B0604020202020204" pitchFamily="34" charset="0"/>
              </a:rPr>
              <a:t>——</a:t>
            </a:r>
            <a:r>
              <a:rPr lang="zh-CN" altLang="zh-CN" sz="3200" b="1"/>
              <a:t>句柄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zh-CN" sz="2400" b="1"/>
              <a:t>句柄（HANDLE），是Windows系统中对象或实例的标识。</a:t>
            </a:r>
          </a:p>
          <a:p>
            <a:pPr>
              <a:lnSpc>
                <a:spcPct val="120000"/>
              </a:lnSpc>
            </a:pPr>
            <a:r>
              <a:rPr lang="zh-CN" altLang="zh-CN" sz="2400" b="1"/>
              <a:t>这些对象包括模块、应用程序实例，窗口，控制，位图，GDI对象、资源、文件等。</a:t>
            </a:r>
          </a:p>
          <a:p>
            <a:pPr>
              <a:lnSpc>
                <a:spcPct val="120000"/>
              </a:lnSpc>
            </a:pPr>
            <a:r>
              <a:rPr lang="zh-CN" altLang="zh-CN" sz="2400" b="1"/>
              <a:t>Windows程序并不是用物理地址来标识一个文件或动态装入模块的，而是为这些对象分配确定的句柄，并将句柄返回给应用程序，然后通过句柄来对对象进行操作</a:t>
            </a:r>
            <a:r>
              <a:rPr lang="zh-CN" altLang="zh-CN" sz="2400"/>
              <a:t>。 </a:t>
            </a:r>
          </a:p>
          <a:p>
            <a:endParaRPr lang="zh-CN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b="1"/>
              <a:t>Win32 API基本概念（2） </a:t>
            </a:r>
            <a:r>
              <a:rPr lang="zh-CN" altLang="zh-CN" sz="3200" b="1">
                <a:latin typeface="Arial" panose="020B0604020202020204" pitchFamily="34" charset="0"/>
              </a:rPr>
              <a:t>——</a:t>
            </a:r>
            <a:r>
              <a:rPr lang="zh-CN" altLang="zh-CN" sz="3200" b="1"/>
              <a:t>句柄</a:t>
            </a:r>
          </a:p>
        </p:txBody>
      </p:sp>
      <p:graphicFrame>
        <p:nvGraphicFramePr>
          <p:cNvPr id="11267" name="Group 3"/>
          <p:cNvGraphicFramePr>
            <a:graphicFrameLocks noGrp="1"/>
          </p:cNvGraphicFramePr>
          <p:nvPr>
            <p:ph idx="1"/>
          </p:nvPr>
        </p:nvGraphicFramePr>
        <p:xfrm>
          <a:off x="539750" y="2349500"/>
          <a:ext cx="8001000" cy="3385821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3050525076"/>
                    </a:ext>
                  </a:extLst>
                </a:gridCol>
                <a:gridCol w="2220913">
                  <a:extLst>
                    <a:ext uri="{9D8B030D-6E8A-4147-A177-3AD203B41FA5}">
                      <a16:colId xmlns:a16="http://schemas.microsoft.com/office/drawing/2014/main" val="3890666164"/>
                    </a:ext>
                  </a:extLst>
                </a:gridCol>
                <a:gridCol w="1779587">
                  <a:extLst>
                    <a:ext uri="{9D8B030D-6E8A-4147-A177-3AD203B41FA5}">
                      <a16:colId xmlns:a16="http://schemas.microsoft.com/office/drawing/2014/main" val="1923356386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716464526"/>
                    </a:ext>
                  </a:extLst>
                </a:gridCol>
              </a:tblGrid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句柄类型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句柄类型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697824"/>
                  </a:ext>
                </a:extLst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HANDLE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对象句柄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HPEN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画笔句柄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45022"/>
                  </a:ext>
                </a:extLst>
              </a:tr>
              <a:tr h="433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HEND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窗口句柄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HBRUSH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画刷句柄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781409"/>
                  </a:ext>
                </a:extLst>
              </a:tr>
              <a:tr h="700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HINSTANCE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应用程序实例句柄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HBITMAP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位图句柄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84637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HDC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设备环境句柄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HICON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图标句柄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405783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HCURSOR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光标句柄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HMENU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菜单句柄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235843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HFONT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字体句柄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HFILE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文件句柄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10484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400" b="1"/>
              <a:t>Win32 API基本概念（3） </a:t>
            </a:r>
            <a:r>
              <a:rPr lang="zh-CN" altLang="zh-CN" sz="2400" b="1">
                <a:latin typeface="Arial" panose="020B0604020202020204" pitchFamily="34" charset="0"/>
              </a:rPr>
              <a:t>——</a:t>
            </a:r>
            <a:r>
              <a:rPr lang="zh-CN" altLang="zh-CN" sz="2400" b="1"/>
              <a:t>消息机制与事件驱动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zh-CN" sz="2100" b="1"/>
              <a:t>Windows程序设计与DOS最大的不同就在于事件驱动。</a:t>
            </a:r>
          </a:p>
          <a:p>
            <a:pPr>
              <a:lnSpc>
                <a:spcPct val="120000"/>
              </a:lnSpc>
            </a:pPr>
            <a:r>
              <a:rPr lang="zh-CN" altLang="zh-CN" sz="2100" b="1"/>
              <a:t>应用程序的工作是产生消息、传递消息和处理消息。</a:t>
            </a:r>
          </a:p>
          <a:p>
            <a:pPr>
              <a:lnSpc>
                <a:spcPct val="120000"/>
              </a:lnSpc>
            </a:pPr>
            <a:r>
              <a:rPr lang="zh-CN" altLang="zh-CN" sz="2100" b="1"/>
              <a:t>程序的流程不是由事件的顺序来控制，而是由事件的触发来控制。</a:t>
            </a:r>
          </a:p>
          <a:p>
            <a:pPr>
              <a:lnSpc>
                <a:spcPct val="120000"/>
              </a:lnSpc>
            </a:pPr>
            <a:r>
              <a:rPr lang="zh-CN" altLang="zh-CN" sz="2100" b="1"/>
              <a:t>事件的发生是随机的、不确定的，并没有预定的顺序，允许用户来安排。</a:t>
            </a:r>
          </a:p>
          <a:p>
            <a:pPr>
              <a:lnSpc>
                <a:spcPct val="120000"/>
              </a:lnSpc>
            </a:pPr>
            <a:r>
              <a:rPr lang="zh-CN" altLang="zh-CN" sz="2100" b="1"/>
              <a:t>Windows是一种以消息为基础的事件驱动系统，消息是应用程序运行的动力源泉。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8</TotalTime>
  <Pages>0</Pages>
  <Words>4008</Words>
  <Characters>0</Characters>
  <Application>Microsoft Office PowerPoint</Application>
  <DocSecurity>0</DocSecurity>
  <PresentationFormat>全屏显示(4:3)</PresentationFormat>
  <Lines>0</Lines>
  <Paragraphs>493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9" baseType="lpstr">
      <vt:lpstr>宋体</vt:lpstr>
      <vt:lpstr>Arial</vt:lpstr>
      <vt:lpstr>Garamond</vt:lpstr>
      <vt:lpstr>Times New Roman</vt:lpstr>
      <vt:lpstr>Verdana</vt:lpstr>
      <vt:lpstr>Wingdings</vt:lpstr>
      <vt:lpstr>Profile</vt:lpstr>
      <vt:lpstr>MFC面向对象设计</vt:lpstr>
      <vt:lpstr>Win32 API概述（1）</vt:lpstr>
      <vt:lpstr>Win32 API概述（2）——关于API</vt:lpstr>
      <vt:lpstr>Win32 API概述（3）——关于API</vt:lpstr>
      <vt:lpstr>Win32 API概述（4）</vt:lpstr>
      <vt:lpstr>Win32 API概述（5）——消息及消息队列</vt:lpstr>
      <vt:lpstr>Win32 API基本概念（1）——句柄</vt:lpstr>
      <vt:lpstr>Win32 API基本概念（2） ——句柄</vt:lpstr>
      <vt:lpstr>Win32 API基本概念（3） ——消息机制与事件驱动</vt:lpstr>
      <vt:lpstr>Win32 API基本概念（4） ——消息机制与事件驱动</vt:lpstr>
      <vt:lpstr>Win32 API基本概念（5） ——消息机制与事件驱动</vt:lpstr>
      <vt:lpstr>Win32 API基本概念（6） ——消息机制与事件驱动</vt:lpstr>
      <vt:lpstr>Win32 API基本概念（4）——消息机制与事件驱动</vt:lpstr>
      <vt:lpstr>PowerPoint 演示文稿</vt:lpstr>
      <vt:lpstr>Win32 API应用程序框架——应用程序入口</vt:lpstr>
      <vt:lpstr>Win32 API应用程序框架——消息循环</vt:lpstr>
      <vt:lpstr>PowerPoint 演示文稿</vt:lpstr>
      <vt:lpstr>Win32 API应用程序框架——窗口函数</vt:lpstr>
      <vt:lpstr>Win32 API应用程序框架——窗口类</vt:lpstr>
      <vt:lpstr>Win32 API应用程序框架 ——窗口的创建与显示</vt:lpstr>
      <vt:lpstr>PowerPoint 演示文稿</vt:lpstr>
      <vt:lpstr>WIN32 API程序示例</vt:lpstr>
      <vt:lpstr>MFC应用程序框架——MFC概述</vt:lpstr>
      <vt:lpstr>MFC应用程序框架——MFC类库</vt:lpstr>
      <vt:lpstr>MFC应用程序框架——MFC基础类（1）</vt:lpstr>
      <vt:lpstr>PowerPoint 演示文稿</vt:lpstr>
      <vt:lpstr>MFC应用程序框架——MFC基础类（2）</vt:lpstr>
      <vt:lpstr>PowerPoint 演示文稿</vt:lpstr>
      <vt:lpstr>PowerPoint 演示文稿</vt:lpstr>
      <vt:lpstr>PowerPoint 演示文稿</vt:lpstr>
      <vt:lpstr>MFC对WIN32 API的封装——消息循环(1)</vt:lpstr>
      <vt:lpstr>MFC对WIN32 API的封装——消息循环(2)</vt:lpstr>
      <vt:lpstr>PowerPoint 演示文稿</vt:lpstr>
      <vt:lpstr>MFC对WIN32 API的封装——窗口创建</vt:lpstr>
      <vt:lpstr>MFC对WIN32 API的封装——消息处理</vt:lpstr>
      <vt:lpstr>文档/视图</vt:lpstr>
      <vt:lpstr>CDocument</vt:lpstr>
      <vt:lpstr>CView</vt:lpstr>
      <vt:lpstr>PowerPoint 演示文稿</vt:lpstr>
      <vt:lpstr>以文档为中心的结构</vt:lpstr>
      <vt:lpstr>CWinApp——InitInstance（）</vt:lpstr>
      <vt:lpstr>应用程序个对象创建的顺序</vt:lpstr>
    </vt:vector>
  </TitlesOfParts>
  <Manager/>
  <Company> 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MFC面向对象设计</dc:title>
  <dc:subject/>
  <dc:creator>刘博</dc:creator>
  <cp:keywords/>
  <dc:description/>
  <cp:lastModifiedBy>刘博</cp:lastModifiedBy>
  <cp:revision>26</cp:revision>
  <dcterms:created xsi:type="dcterms:W3CDTF">2009-09-24T00:21:57Z</dcterms:created>
  <dcterms:modified xsi:type="dcterms:W3CDTF">2016-09-01T07:01:52Z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2052-8.1.0.3442</vt:lpwstr>
  </property>
</Properties>
</file>