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9" r:id="rId4"/>
    <p:sldId id="291" r:id="rId5"/>
    <p:sldId id="288" r:id="rId6"/>
    <p:sldId id="295" r:id="rId7"/>
    <p:sldId id="290" r:id="rId8"/>
    <p:sldId id="292" r:id="rId9"/>
    <p:sldId id="272" r:id="rId10"/>
    <p:sldId id="293" r:id="rId11"/>
    <p:sldId id="277" r:id="rId12"/>
    <p:sldId id="278" r:id="rId13"/>
    <p:sldId id="270" r:id="rId14"/>
    <p:sldId id="271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3"/>
    <p:restoredTop sz="94646"/>
  </p:normalViewPr>
  <p:slideViewPr>
    <p:cSldViewPr snapToGrid="0" snapToObjects="1">
      <p:cViewPr>
        <p:scale>
          <a:sx n="113" d="100"/>
          <a:sy n="113" d="100"/>
        </p:scale>
        <p:origin x="4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4266A-F4D1-5F43-A22C-4D4C7826AD2D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E273C-CE7C-A642-84A1-498E6FB1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9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178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</a:rPr>
              <a:t>Action description: Explain if  condition, and action is taken, then what result will happen.</a:t>
            </a: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281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842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figure, P-agent cannot deal with model change.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Pagent best on left?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 is NOT reward driven,but goal driven. Thus favors shortest plan, and  in left, the shortest happens == the most rewarding one. But things are different with the coupon case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5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9134E6-909B-A14F-A25E-73031381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E3C1D7A-543B-5E4B-A8D6-92DC5A769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963A1D-7E48-9C49-A20A-46A23CA1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014B-450C-3045-89B0-B494A9C6839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3D3F71-DFDE-4442-B8AA-C19A32F6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92B0F2-BA9B-FB45-BE18-EA16A728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26A-B42F-A248-8FAB-BF9F9F66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4E6D2-2526-9645-A387-24A506CC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652CC96-9DA2-9F48-8ECC-07421ECE6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074702-2AFD-E449-B0E4-CB731AFA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014B-450C-3045-89B0-B494A9C6839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75CD79-C43F-5A43-AD62-7D42765E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CE2E5E-02A5-474E-A71C-64B76D5C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26A-B42F-A248-8FAB-BF9F9F66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1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C4D5145-9A8A-664A-A60A-6C03ADCC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C6870C-E245-794C-81DB-6A10D2F90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B8827F-F341-D041-A7C3-83F5602FF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014B-450C-3045-89B0-B494A9C6839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125E31-6019-8449-B205-6BF7936C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C50997-68EA-D44D-8654-07ED1CD8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26A-B42F-A248-8FAB-BF9F9F66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839123-9751-FB45-B9A0-C193F13D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C4F0DA-695D-9E44-9C9E-9B4168035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E3FD37-B358-AE49-B8A5-BA9D0ECB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014B-450C-3045-89B0-B494A9C6839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E8A68B-1267-CB44-90ED-FB9A7C32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114559-35BF-7A47-83EC-8526DAC6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26A-B42F-A248-8FAB-BF9F9F66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86D10-7537-2C43-B747-E29BADB8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49EC9F-CDF9-BB4C-9F8F-1DF6474EE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DE5A85-26B0-8A4C-8C57-DDA4BD5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014B-450C-3045-89B0-B494A9C6839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2AD122-AD0C-0748-BDE3-2F75AA77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74A228-1E08-7946-A008-B418E0D1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26A-B42F-A248-8FAB-BF9F9F66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2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96E22-961D-714E-B827-EDE6BDB0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9FF840-31B8-0642-ADD4-F659599FB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A4AD8E-6E46-3145-A5B0-E46C0E502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E2C370-7F00-5B4A-8015-9B3438E0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014B-450C-3045-89B0-B494A9C6839F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CB91F1-06BE-8F47-AAB5-7405209F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3DDB76-6C6A-4142-9D19-3F5F2D16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26A-B42F-A248-8FAB-BF9F9F66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48C4E2-408C-484C-9FB8-D692A6CC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ADAB7E-3F89-FC4F-831D-6CBB3B29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4C6EE98-BFF1-7540-ADFC-CC872B508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E6F6B18-3527-D246-A26F-5B70421A4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AD234EF-0943-F04A-AF11-9DE58AEA5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6A8BEB7-711D-7C46-9D73-0E9560D4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014B-450C-3045-89B0-B494A9C6839F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4158BD7-C847-AF4E-9C12-FFFCEF91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77BA8C1-74AD-4E42-A9A7-D13F4B6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26A-B42F-A248-8FAB-BF9F9F66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2161C-82C2-3941-A6A3-33FAEF0F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6FA965F-7F0C-AB46-B5F2-5BD6D96C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014B-450C-3045-89B0-B494A9C6839F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ACC05F2-6A6E-D042-954D-74ADF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23A1F5-DADA-C945-9C7D-1CD3D4BF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26A-B42F-A248-8FAB-BF9F9F66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8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0345B0B-214F-1B4C-A15F-DF75DB22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014B-450C-3045-89B0-B494A9C6839F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F17378D-35FE-6B42-805A-6343CB48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687F946-1D3C-8341-B4B9-C8D77203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26A-B42F-A248-8FAB-BF9F9F66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F99A1F-F7D3-8641-8D0C-967A0E94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AE83FE-A633-B34E-A844-063472D9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6D6D41-2220-3842-BCD4-357C98D1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AFF810-1B1C-1143-88E2-4F90F98A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014B-450C-3045-89B0-B494A9C6839F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36A388-7B15-9349-AF4A-93EA1EBA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F3FB64-6057-F246-A551-A4C7EAEF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26A-B42F-A248-8FAB-BF9F9F66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F1EC0F-7158-6C4D-9ABD-C1409911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FB0EADA-13D8-9949-AB6A-9CACA7CB6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0FB457-6373-3B4A-8701-3BA1137E4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037C06-944D-8349-9931-91BA33ED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014B-450C-3045-89B0-B494A9C6839F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06713B-67E2-4649-8FFD-4E31CB42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C834AC-763A-7346-85B9-69EAAA01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4226A-B42F-A248-8FAB-BF9F9F66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6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112AC8-B123-154B-8832-AAF711F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72D345-59F4-6F4C-B394-5EBF93E0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042D8B-A5E8-C34B-A8FA-061EF4728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F014B-450C-3045-89B0-B494A9C6839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F45397-4EA1-A747-8D65-0F5BB48DD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803C70-35AD-824C-B300-B50DB3548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226A-B42F-A248-8FAB-BF9F9F66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5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9316A-0CB1-1B47-8B20-9DFB8D9BE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69298" cy="1776954"/>
          </a:xfrm>
        </p:spPr>
        <p:txBody>
          <a:bodyPr>
            <a:normAutofit/>
          </a:bodyPr>
          <a:lstStyle/>
          <a:p>
            <a:r>
              <a:rPr lang="en-US" sz="3600" b="1" dirty="0"/>
              <a:t>PEORL: Integrating Symbolic Planning and Hierarchical Reinforcement Learning for </a:t>
            </a:r>
            <a:br>
              <a:rPr lang="en-US" sz="3600" b="1" dirty="0"/>
            </a:br>
            <a:r>
              <a:rPr lang="en-US" sz="3600" b="1" dirty="0"/>
              <a:t>Robust Decision Making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436511-360A-DE41-9065-5EDF6DC58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303102"/>
            <a:ext cx="9303834" cy="2285999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Fangkai Yang</a:t>
            </a:r>
            <a:r>
              <a:rPr lang="en-US" altLang="zh-CN" b="1" u="sng" baseline="30000" dirty="0"/>
              <a:t>1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Daoming</a:t>
            </a:r>
            <a:r>
              <a:rPr lang="en-US" altLang="zh-CN" dirty="0"/>
              <a:t> Lyu</a:t>
            </a:r>
            <a:r>
              <a:rPr lang="en-US" altLang="zh-CN" baseline="30000" dirty="0"/>
              <a:t>2</a:t>
            </a:r>
            <a:r>
              <a:rPr lang="en-US" altLang="zh-CN" dirty="0"/>
              <a:t>, Bo Liu</a:t>
            </a:r>
            <a:r>
              <a:rPr lang="en-US" altLang="zh-CN" baseline="30000" dirty="0"/>
              <a:t>2</a:t>
            </a:r>
            <a:r>
              <a:rPr lang="en-US" altLang="zh-CN" dirty="0"/>
              <a:t>, Steven Gustafson</a:t>
            </a:r>
            <a:r>
              <a:rPr lang="en-US" altLang="zh-CN" baseline="30000" dirty="0"/>
              <a:t>1</a:t>
            </a:r>
          </a:p>
          <a:p>
            <a:endParaRPr lang="en-US" altLang="zh-CN" baseline="30000" dirty="0"/>
          </a:p>
          <a:p>
            <a:r>
              <a:rPr lang="en-US" altLang="zh-CN" baseline="30000" dirty="0"/>
              <a:t>1</a:t>
            </a:r>
            <a:r>
              <a:rPr lang="zh-CN" altLang="en-US" baseline="30000" dirty="0"/>
              <a:t> </a:t>
            </a:r>
            <a:r>
              <a:rPr lang="en-US" altLang="zh-CN" dirty="0" err="1"/>
              <a:t>Maana</a:t>
            </a:r>
            <a:r>
              <a:rPr lang="en-US" altLang="zh-CN" dirty="0"/>
              <a:t> Inc, Bellevue, WA, USA</a:t>
            </a:r>
          </a:p>
          <a:p>
            <a:r>
              <a:rPr lang="en-US" altLang="zh-CN" baseline="30000" dirty="0"/>
              <a:t>2</a:t>
            </a:r>
            <a:r>
              <a:rPr lang="en-US" altLang="zh-CN" dirty="0"/>
              <a:t> Auburn University, AL, USA</a:t>
            </a:r>
          </a:p>
          <a:p>
            <a:endParaRPr lang="en-US" altLang="zh-CN" dirty="0"/>
          </a:p>
          <a:p>
            <a:r>
              <a:rPr lang="en-US" altLang="zh-CN" i="1" baseline="30000" dirty="0"/>
              <a:t>27th International Joint Conference on Artificial Intelligence (IJCAI-18), </a:t>
            </a:r>
            <a:r>
              <a:rPr lang="en-US" altLang="zh-CN" baseline="30000" dirty="0"/>
              <a:t>July 13-19, Stockholm, Sweden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547320-DE99-C043-A560-F8495A15D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107" y="5759393"/>
            <a:ext cx="2276626" cy="666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00D36AB-1E36-8F48-9E8D-5D7E235E9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19" y="5860737"/>
            <a:ext cx="2233075" cy="56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3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9B7CE2-B971-6349-8C4F-3AD76742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5DB79AA-1427-DC4C-83F3-A0FC584F8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347" y="1588457"/>
            <a:ext cx="5170814" cy="47546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B0A105-02AD-324B-AB6B-857CCECA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973" y="5098134"/>
            <a:ext cx="3737827" cy="565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F5B104A-1CC3-AE40-A88B-184EB3B9F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300" y="3531303"/>
            <a:ext cx="4168454" cy="1018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7CE259D-F394-6345-80D3-6DB116AC2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253" y="2215685"/>
            <a:ext cx="4471547" cy="7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522890" y="541639"/>
            <a:ext cx="7769773" cy="10147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5"/>
              </a:buClr>
              <a:buSzPts val="3300"/>
            </a:pPr>
            <a:r>
              <a:rPr lang="en" dirty="0"/>
              <a:t>Taxi domain</a:t>
            </a:r>
            <a:endParaRPr sz="1467" dirty="0"/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0541" y="2002220"/>
            <a:ext cx="2701668" cy="274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28233" y="2002220"/>
            <a:ext cx="2701667" cy="274882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5890540" y="4940851"/>
            <a:ext cx="29569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867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Taxi domain (original setting)</a:t>
            </a:r>
            <a:endParaRPr sz="1467"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28234" y="4977143"/>
            <a:ext cx="2796261" cy="6968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ts val="1400"/>
              <a:buNone/>
            </a:pPr>
            <a:r>
              <a:rPr lang="en" sz="1867" b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 solution to taxi domain with extra reward (coupon)</a:t>
            </a:r>
            <a:endParaRPr sz="1467"/>
          </a:p>
        </p:txBody>
      </p:sp>
      <p:sp>
        <p:nvSpPr>
          <p:cNvPr id="312" name="Shape 312"/>
          <p:cNvSpPr txBox="1"/>
          <p:nvPr/>
        </p:nvSpPr>
        <p:spPr>
          <a:xfrm>
            <a:off x="791737" y="2002219"/>
            <a:ext cx="4783496" cy="392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lnSpc>
                <a:spcPct val="90000"/>
              </a:lnSpc>
              <a:buClr>
                <a:schemeClr val="accent5"/>
              </a:buClr>
              <a:buSzPts val="2400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Taxi domain (navigate, pick-up, drop-off)</a:t>
            </a:r>
          </a:p>
          <a:p>
            <a:pPr marL="457200" indent="-457200">
              <a:lnSpc>
                <a:spcPct val="90000"/>
              </a:lnSpc>
              <a:buClr>
                <a:schemeClr val="accent5"/>
              </a:buClr>
              <a:buSzPts val="2400"/>
              <a:buFontTx/>
              <a:buChar char="-"/>
            </a:pPr>
            <a:r>
              <a:rPr lang="en-US" sz="2000" dirty="0">
                <a:latin typeface="Calibri"/>
                <a:cs typeface="Calibri"/>
                <a:sym typeface="Calibri"/>
              </a:rPr>
              <a:t>E</a:t>
            </a:r>
            <a:r>
              <a:rPr lang="en" sz="2000" dirty="0">
                <a:latin typeface="Calibri"/>
                <a:cs typeface="Calibri"/>
                <a:sym typeface="Calibri"/>
              </a:rPr>
              <a:t>very movement (north, south, west, east) receives -1 reward</a:t>
            </a:r>
            <a:r>
              <a:rPr lang="en-US" sz="2000" dirty="0">
                <a:latin typeface="Calibri"/>
                <a:cs typeface="Calibri"/>
                <a:sym typeface="Calibri"/>
              </a:rPr>
              <a:t> </a:t>
            </a:r>
          </a:p>
          <a:p>
            <a:pPr marL="457200" indent="-457200">
              <a:lnSpc>
                <a:spcPct val="90000"/>
              </a:lnSpc>
              <a:buClr>
                <a:schemeClr val="accent5"/>
              </a:buClr>
              <a:buSzPts val="2400"/>
              <a:buFontTx/>
              <a:buChar char="-"/>
            </a:pPr>
            <a:r>
              <a:rPr lang="en-US" sz="2000" dirty="0">
                <a:latin typeface="Calibri"/>
                <a:cs typeface="Calibri"/>
                <a:sym typeface="Calibri"/>
              </a:rPr>
              <a:t>Successful</a:t>
            </a:r>
            <a:r>
              <a:rPr lang="en" sz="2000" dirty="0">
                <a:latin typeface="Calibri"/>
                <a:cs typeface="Calibri"/>
                <a:sym typeface="Calibri"/>
              </a:rPr>
              <a:t> drop off: +10</a:t>
            </a:r>
          </a:p>
          <a:p>
            <a:pPr marL="457200" indent="-457200">
              <a:lnSpc>
                <a:spcPct val="90000"/>
              </a:lnSpc>
              <a:buClr>
                <a:schemeClr val="accent5"/>
              </a:buClr>
              <a:buSzPts val="2400"/>
              <a:buFontTx/>
              <a:buChar char="-"/>
            </a:pPr>
            <a:r>
              <a:rPr lang="en" sz="2000" dirty="0">
                <a:latin typeface="Calibri"/>
                <a:cs typeface="Calibri"/>
                <a:sym typeface="Calibri"/>
              </a:rPr>
              <a:t>Improper pickup or drop off: -10</a:t>
            </a:r>
            <a:endParaRPr lang="en" sz="2000" dirty="0">
              <a:sym typeface="Calibri"/>
            </a:endParaRPr>
          </a:p>
          <a:p>
            <a:pPr>
              <a:lnSpc>
                <a:spcPct val="90000"/>
              </a:lnSpc>
              <a:buClr>
                <a:schemeClr val="accent5"/>
              </a:buClr>
              <a:buSzPts val="2400"/>
            </a:pPr>
            <a:endParaRPr lang="en" sz="2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buClr>
                <a:schemeClr val="accent5"/>
              </a:buClr>
              <a:buSzPts val="2400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We consider two scenarios:</a:t>
            </a:r>
          </a:p>
          <a:p>
            <a:pPr marL="342900" indent="-342900">
              <a:lnSpc>
                <a:spcPct val="90000"/>
              </a:lnSpc>
              <a:buClr>
                <a:schemeClr val="accent5"/>
              </a:buClr>
              <a:buSzPts val="2400"/>
              <a:buFontTx/>
              <a:buChar char="-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Scenario 1: original setting</a:t>
            </a:r>
            <a:endParaRPr lang="en" sz="2000" dirty="0">
              <a:sym typeface="Calibri"/>
            </a:endParaRPr>
          </a:p>
          <a:p>
            <a:pPr marL="342900" indent="-342900">
              <a:lnSpc>
                <a:spcPct val="90000"/>
              </a:lnSpc>
              <a:buClr>
                <a:schemeClr val="accent5"/>
              </a:buClr>
              <a:buSzPts val="2400"/>
              <a:buFontTx/>
              <a:buChar char="-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Scenario 2: original setting with extra reward at (4,4), leads to a +10 extra reward</a:t>
            </a:r>
            <a:endParaRPr sz="2000" dirty="0"/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/>
              <a:pPr>
                <a:buClr>
                  <a:srgbClr val="000000"/>
                </a:buClr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95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224" y="1376855"/>
            <a:ext cx="5305963" cy="37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9967" y="1275256"/>
            <a:ext cx="5308381" cy="371529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760732" y="5339733"/>
            <a:ext cx="5533600" cy="4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ts val="1400"/>
              <a:buNone/>
            </a:pPr>
            <a:r>
              <a:rPr lang="en" sz="1867" dirty="0">
                <a:latin typeface="Calibri"/>
                <a:ea typeface="Calibri"/>
                <a:cs typeface="Calibri"/>
                <a:sym typeface="Calibri"/>
              </a:rPr>
              <a:t>Learning curves on taxi domain (original setting)</a:t>
            </a:r>
            <a:endParaRPr sz="1867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6396090" y="5339750"/>
            <a:ext cx="5795911" cy="493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buClr>
                <a:schemeClr val="accent5"/>
              </a:buClr>
              <a:buSzPts val="1400"/>
            </a:pPr>
            <a:r>
              <a:rPr lang="en" sz="1867" dirty="0">
                <a:latin typeface="Calibri"/>
                <a:ea typeface="Calibri"/>
                <a:cs typeface="Calibri"/>
                <a:sym typeface="Calibri"/>
              </a:rPr>
              <a:t>Learning curves on taxi domain with extra reward (coupon)</a:t>
            </a:r>
            <a:endParaRPr sz="1467" dirty="0"/>
          </a:p>
        </p:txBody>
      </p:sp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475224" y="187457"/>
            <a:ext cx="7769600" cy="10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5"/>
              </a:buClr>
              <a:buSzPts val="3300"/>
            </a:pPr>
            <a:r>
              <a:rPr lang="en" dirty="0"/>
              <a:t>Experiment Result</a:t>
            </a:r>
            <a:endParaRPr sz="1467" dirty="0"/>
          </a:p>
        </p:txBody>
      </p:sp>
      <p:sp>
        <p:nvSpPr>
          <p:cNvPr id="323" name="Shape 3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/>
              <a:pPr>
                <a:buClr>
                  <a:srgbClr val="000000"/>
                </a:buClr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28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85301" y="1418896"/>
                <a:ext cx="4036823" cy="44642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Grid world (symbolic action: move, activate, push)</a:t>
                </a:r>
              </a:p>
              <a:p>
                <a:r>
                  <a:rPr lang="en-US" sz="2000" dirty="0"/>
                  <a:t>Agent navigates in a </a:t>
                </a:r>
                <a:r>
                  <a:rPr lang="en-US" sz="2000" dirty="0" err="1" smtClean="0"/>
                  <a:t>G</a:t>
                </a:r>
                <a:r>
                  <a:rPr lang="en-US" sz="2000" dirty="0" err="1" smtClean="0"/>
                  <a:t>ridworld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to a door, and then activate the door and enter it</a:t>
                </a:r>
              </a:p>
              <a:p>
                <a:pPr lvl="1"/>
                <a:r>
                  <a:rPr lang="en-US" sz="1600" dirty="0"/>
                  <a:t>Red grids: bumpers with reward of -30</a:t>
                </a:r>
              </a:p>
              <a:p>
                <a:pPr lvl="1"/>
                <a:r>
                  <a:rPr lang="en-US" sz="1600" dirty="0"/>
                  <a:t>Yellow grids: receive reward of -15</a:t>
                </a:r>
              </a:p>
              <a:p>
                <a:pPr lvl="1"/>
                <a:r>
                  <a:rPr lang="en-US" sz="1600" dirty="0"/>
                  <a:t>Activate door involves two MDP actions: grab door knob with force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600" dirty="0"/>
                  <a:t>, and rotate door knob clock-wise</a:t>
                </a:r>
              </a:p>
              <a:p>
                <a:pPr lvl="1"/>
                <a:r>
                  <a:rPr lang="en-US" sz="1600" dirty="0"/>
                  <a:t>Push the door involves MDP action push with force in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1" y="1418896"/>
                <a:ext cx="4036823" cy="4464283"/>
              </a:xfrm>
              <a:prstGeom prst="rect">
                <a:avLst/>
              </a:prstGeom>
              <a:blipFill rotWithShape="0">
                <a:blip r:embed="rId2"/>
                <a:stretch>
                  <a:fillRect l="-1360" t="-1503" r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220" y="1418896"/>
            <a:ext cx="3387238" cy="3556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489" y="1418896"/>
            <a:ext cx="3587468" cy="35563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1224" y="5280988"/>
            <a:ext cx="120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Grid world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64510" y="5280988"/>
            <a:ext cx="243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A solution to grid world</a:t>
            </a:r>
          </a:p>
        </p:txBody>
      </p:sp>
      <p:sp>
        <p:nvSpPr>
          <p:cNvPr id="9" name="Shape 307">
            <a:extLst>
              <a:ext uri="{FF2B5EF4-FFF2-40B4-BE49-F238E27FC236}">
                <a16:creationId xmlns:a16="http://schemas.microsoft.com/office/drawing/2014/main" xmlns="" id="{E417C061-BE36-AF4E-857A-868D93F04C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5301" y="251257"/>
            <a:ext cx="7769773" cy="10147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5"/>
              </a:buClr>
              <a:buSzPts val="3300"/>
            </a:pPr>
            <a:r>
              <a:rPr lang="en" dirty="0"/>
              <a:t>Grid World</a:t>
            </a:r>
            <a:endParaRPr sz="1467" dirty="0"/>
          </a:p>
        </p:txBody>
      </p:sp>
    </p:spTree>
    <p:extLst>
      <p:ext uri="{BB962C8B-B14F-4D97-AF65-F5344CB8AC3E}">
        <p14:creationId xmlns:p14="http://schemas.microsoft.com/office/powerpoint/2010/main" val="399498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376" y="1367322"/>
            <a:ext cx="5674765" cy="3876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9" y="1367323"/>
            <a:ext cx="5381041" cy="387617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75258" y="5424338"/>
            <a:ext cx="4414603" cy="579788"/>
          </a:xfrm>
        </p:spPr>
        <p:txBody>
          <a:bodyPr>
            <a:normAutofit/>
          </a:bodyPr>
          <a:lstStyle/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accent5"/>
                </a:solidFill>
              </a:rPr>
              <a:t>The comparison of execution failure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85314" y="5433067"/>
            <a:ext cx="4414603" cy="579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solidFill>
                  <a:schemeClr val="accent5"/>
                </a:solidFill>
              </a:rPr>
              <a:t>Learning curves on grid world domain</a:t>
            </a:r>
          </a:p>
        </p:txBody>
      </p:sp>
      <p:sp>
        <p:nvSpPr>
          <p:cNvPr id="8" name="Shape 322">
            <a:extLst>
              <a:ext uri="{FF2B5EF4-FFF2-40B4-BE49-F238E27FC236}">
                <a16:creationId xmlns:a16="http://schemas.microsoft.com/office/drawing/2014/main" xmlns="" id="{9ADD59FB-9339-8A48-82EC-79E18E7556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5224" y="187457"/>
            <a:ext cx="7769600" cy="10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5"/>
              </a:buClr>
              <a:buSzPts val="3300"/>
            </a:pPr>
            <a:r>
              <a:rPr lang="en" dirty="0"/>
              <a:t>Experiment Result</a:t>
            </a:r>
            <a:endParaRPr sz="1467" dirty="0"/>
          </a:p>
        </p:txBody>
      </p:sp>
    </p:spTree>
    <p:extLst>
      <p:ext uri="{BB962C8B-B14F-4D97-AF65-F5344CB8AC3E}">
        <p14:creationId xmlns:p14="http://schemas.microsoft.com/office/powerpoint/2010/main" val="315135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901ADD-03CC-C442-B0AE-6CB3F1B5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F62B76-30DA-2B4B-B51D-E6E9BE15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PEORL framework integrates symbolic planning and reinforcement learning to achieve rapid policy search and robust symbolic plan</a:t>
            </a:r>
          </a:p>
          <a:p>
            <a:r>
              <a:rPr lang="en-US" dirty="0"/>
              <a:t>Symbolic plan can adapt to domain uncertainty leveraging learning result</a:t>
            </a:r>
          </a:p>
          <a:p>
            <a:r>
              <a:rPr lang="en-US" dirty="0"/>
              <a:t>Reinforcement learning can leverage symbolic plan to learn policy faster and better</a:t>
            </a:r>
          </a:p>
          <a:p>
            <a:r>
              <a:rPr lang="en-US" dirty="0"/>
              <a:t>Future work: </a:t>
            </a:r>
          </a:p>
          <a:p>
            <a:pPr lvl="1"/>
            <a:r>
              <a:rPr lang="en-US" dirty="0"/>
              <a:t>Improve transferability of PEORL architecture</a:t>
            </a:r>
          </a:p>
          <a:p>
            <a:pPr lvl="1"/>
            <a:r>
              <a:rPr lang="en-US" dirty="0"/>
              <a:t>Generalize to continuous space by integrating with deep reinforcement learning</a:t>
            </a:r>
          </a:p>
          <a:p>
            <a:pPr lvl="1"/>
            <a:r>
              <a:rPr lang="en-US" dirty="0"/>
              <a:t>Automatically discover useful/learnable subtasks in complex domain</a:t>
            </a:r>
          </a:p>
        </p:txBody>
      </p:sp>
    </p:spTree>
    <p:extLst>
      <p:ext uri="{BB962C8B-B14F-4D97-AF65-F5344CB8AC3E}">
        <p14:creationId xmlns:p14="http://schemas.microsoft.com/office/powerpoint/2010/main" val="240695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BEC39F0-84E4-FE41-ADB4-BCBDAB6CA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92" y="3101098"/>
            <a:ext cx="3289300" cy="2273300"/>
          </a:xfrm>
          <a:prstGeom prst="rect">
            <a:avLst/>
          </a:prstGeom>
        </p:spPr>
      </p:pic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Planning Agent and Learning Agent</a:t>
            </a:r>
            <a:endParaRPr dirty="0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126997" indent="0">
              <a:spcBef>
                <a:spcPts val="1067"/>
              </a:spcBef>
              <a:buSzPts val="2100"/>
              <a:buNone/>
            </a:pPr>
            <a:r>
              <a:rPr lang="en-US" b="1" dirty="0">
                <a:solidFill>
                  <a:srgbClr val="00B0F0"/>
                </a:solidFill>
              </a:rPr>
              <a:t>Symbolic </a:t>
            </a:r>
            <a:r>
              <a:rPr lang="en-US" b="1" dirty="0" smtClean="0">
                <a:solidFill>
                  <a:srgbClr val="00B0F0"/>
                </a:solidFill>
              </a:rPr>
              <a:t>Planning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B0F0"/>
                </a:solidFill>
              </a:rPr>
              <a:t>R</a:t>
            </a:r>
            <a:r>
              <a:rPr lang="en-US" b="1" dirty="0" smtClean="0">
                <a:solidFill>
                  <a:srgbClr val="00B0F0"/>
                </a:solidFill>
              </a:rPr>
              <a:t>einforcement </a:t>
            </a:r>
            <a:r>
              <a:rPr lang="en-US" b="1" dirty="0">
                <a:solidFill>
                  <a:srgbClr val="00B0F0"/>
                </a:solidFill>
              </a:rPr>
              <a:t>L</a:t>
            </a:r>
            <a:r>
              <a:rPr lang="en-US" b="1" dirty="0" smtClean="0">
                <a:solidFill>
                  <a:srgbClr val="00B0F0"/>
                </a:solidFill>
              </a:rPr>
              <a:t>earning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/>
              <a:t>are two important paradigms to build intelligent agents</a:t>
            </a:r>
            <a:endParaRPr dirty="0"/>
          </a:p>
          <a:p>
            <a:pPr marL="0" indent="0">
              <a:spcBef>
                <a:spcPts val="1067"/>
              </a:spcBef>
              <a:buNone/>
            </a:pPr>
            <a:endParaRPr dirty="0"/>
          </a:p>
        </p:txBody>
      </p:sp>
      <p:pic>
        <p:nvPicPr>
          <p:cNvPr id="6" name="Shape 185">
            <a:extLst>
              <a:ext uri="{FF2B5EF4-FFF2-40B4-BE49-F238E27FC236}">
                <a16:creationId xmlns:a16="http://schemas.microsoft.com/office/drawing/2014/main" xmlns="" id="{02703F4D-1941-6247-BFFA-4E0B097F417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9035" y="3359426"/>
            <a:ext cx="3707295" cy="19182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FE7F4EE-2E9A-FA43-8607-37FA904A9FB0}"/>
              </a:ext>
            </a:extLst>
          </p:cNvPr>
          <p:cNvSpPr txBox="1"/>
          <p:nvPr/>
        </p:nvSpPr>
        <p:spPr>
          <a:xfrm>
            <a:off x="1123315" y="5544821"/>
            <a:ext cx="3707553" cy="1364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planning-agent</a:t>
            </a:r>
          </a:p>
          <a:p>
            <a:pPr marL="380990" indent="-380990">
              <a:buFontTx/>
              <a:buChar char="-"/>
            </a:pPr>
            <a:r>
              <a:rPr lang="en-US" sz="1467" dirty="0"/>
              <a:t>require prior knowledge</a:t>
            </a:r>
          </a:p>
          <a:p>
            <a:pPr marL="380990" indent="-380990">
              <a:buFontTx/>
              <a:buChar char="-"/>
            </a:pPr>
            <a:r>
              <a:rPr lang="en-US" sz="1467" dirty="0"/>
              <a:t>does not rely on trail-end-error</a:t>
            </a:r>
          </a:p>
          <a:p>
            <a:pPr marL="380990" indent="-380990">
              <a:buFontTx/>
              <a:buChar char="-"/>
            </a:pPr>
            <a:r>
              <a:rPr lang="en-US" sz="1467" dirty="0"/>
              <a:t>brittle to domain change and uncertainty</a:t>
            </a:r>
          </a:p>
          <a:p>
            <a:pPr marL="380990" indent="-380990">
              <a:buFontTx/>
              <a:buChar char="-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25E0401-6B41-A34E-A64F-BD8EC0D8A08A}"/>
              </a:ext>
            </a:extLst>
          </p:cNvPr>
          <p:cNvSpPr txBox="1"/>
          <p:nvPr/>
        </p:nvSpPr>
        <p:spPr>
          <a:xfrm>
            <a:off x="6096001" y="5494292"/>
            <a:ext cx="4951933" cy="995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/>
              <a:t>RL-agent</a:t>
            </a:r>
          </a:p>
          <a:p>
            <a:pPr marL="380990" indent="-380990">
              <a:buFontTx/>
              <a:buChar char="-"/>
            </a:pPr>
            <a:r>
              <a:rPr lang="en-US" sz="1467" dirty="0"/>
              <a:t>don’t require prior knowledge</a:t>
            </a:r>
          </a:p>
          <a:p>
            <a:pPr marL="380990" indent="-380990">
              <a:buFontTx/>
              <a:buChar char="-"/>
            </a:pPr>
            <a:r>
              <a:rPr lang="en-US" sz="1467" dirty="0"/>
              <a:t>Relies on trail-and-error from huge amount of experience</a:t>
            </a:r>
          </a:p>
          <a:p>
            <a:pPr marL="380990" indent="-380990">
              <a:buFontTx/>
              <a:buChar char="-"/>
            </a:pPr>
            <a:r>
              <a:rPr lang="en-US" sz="1467" dirty="0"/>
              <a:t>Highly adaptive and robust to domain uncertainty</a:t>
            </a:r>
          </a:p>
        </p:txBody>
      </p:sp>
      <p:pic>
        <p:nvPicPr>
          <p:cNvPr id="10" name="Shape 214">
            <a:extLst>
              <a:ext uri="{FF2B5EF4-FFF2-40B4-BE49-F238E27FC236}">
                <a16:creationId xmlns:a16="http://schemas.microsoft.com/office/drawing/2014/main" xmlns="" id="{D0720B01-8500-AF49-BACC-ABA5EF46B47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0410" y="2993896"/>
            <a:ext cx="3797805" cy="2465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2924AA5-2DDF-9C4E-9573-77488B2E81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61" y="2993896"/>
            <a:ext cx="4083469" cy="250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5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A7F3DF-4A3F-1546-BA46-A600A8F0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7BB3DC-14CF-0941-BBB0-795928D2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Symbolic planning can help RL to explore a meaningful part of state space, through a one-shot plan generation and compilation </a:t>
            </a:r>
            <a:r>
              <a:rPr lang="en-US" sz="2200" i="1" dirty="0"/>
              <a:t>[Parr and Russell, 1998; Ryan, 2002; Leonetti et al., 2012, 2016]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Learning method is also used to improve robustness and adaptiveness of symbolic plans </a:t>
            </a:r>
            <a:r>
              <a:rPr lang="en-US" sz="2200" i="1" dirty="0"/>
              <a:t>[</a:t>
            </a:r>
            <a:r>
              <a:rPr lang="en-US" sz="2200" i="1" dirty="0" err="1"/>
              <a:t>Khandewal</a:t>
            </a:r>
            <a:r>
              <a:rPr lang="en-US" sz="2200" i="1" dirty="0"/>
              <a:t>, </a:t>
            </a:r>
            <a:r>
              <a:rPr lang="en-US" sz="2200" i="1" dirty="0" err="1"/>
              <a:t>et.al</a:t>
            </a:r>
            <a:r>
              <a:rPr lang="en-US" sz="2200" i="1" dirty="0"/>
              <a:t>, 2014].</a:t>
            </a:r>
          </a:p>
          <a:p>
            <a:endParaRPr lang="en-US" dirty="0"/>
          </a:p>
          <a:p>
            <a:r>
              <a:rPr lang="en-US" dirty="0"/>
              <a:t>Can we have an integration of symbolic planning and RL such that they </a:t>
            </a:r>
            <a:r>
              <a:rPr lang="en-US" b="1" dirty="0">
                <a:solidFill>
                  <a:srgbClr val="00B0F0"/>
                </a:solidFill>
              </a:rPr>
              <a:t>mutually benefit </a:t>
            </a:r>
            <a:r>
              <a:rPr lang="en-US" dirty="0"/>
              <a:t>each other?</a:t>
            </a:r>
          </a:p>
          <a:p>
            <a:pPr lvl="1"/>
            <a:r>
              <a:rPr lang="en-US" dirty="0"/>
              <a:t>Symbolic planning uses domain knowledge to guide RL for efficient exploration and rapid convergence</a:t>
            </a:r>
          </a:p>
          <a:p>
            <a:pPr lvl="1"/>
            <a:r>
              <a:rPr lang="en-US" dirty="0"/>
              <a:t>RL helps symbolic planning to generate adaptive and robust plan to handle domain uncertainty and change</a:t>
            </a:r>
          </a:p>
        </p:txBody>
      </p:sp>
    </p:spTree>
    <p:extLst>
      <p:ext uri="{BB962C8B-B14F-4D97-AF65-F5344CB8AC3E}">
        <p14:creationId xmlns:p14="http://schemas.microsoft.com/office/powerpoint/2010/main" val="76378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02736C-526D-6D43-AFA7-C0BE5B9F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ea typeface="Calibri"/>
                <a:cs typeface="Calibri"/>
                <a:sym typeface="Calibri"/>
              </a:rPr>
              <a:t>Reinforcement Learning (RL)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9FC07CA-EA77-6040-B00A-3F94DCC926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" dirty="0">
                    <a:ea typeface="Calibri"/>
                    <a:cs typeface="Calibri"/>
                    <a:sym typeface="Calibri"/>
                  </a:rPr>
                  <a:t>RL is defined on </a:t>
                </a:r>
                <a:r>
                  <a:rPr lang="en" dirty="0" smtClean="0">
                    <a:ea typeface="Calibri"/>
                    <a:cs typeface="Calibri"/>
                    <a:sym typeface="Calibri"/>
                  </a:rPr>
                  <a:t>a</a:t>
                </a:r>
                <a:r>
                  <a:rPr lang="en-US" dirty="0" smtClean="0">
                    <a:ea typeface="Calibri"/>
                    <a:cs typeface="Calibri"/>
                    <a:sym typeface="Calibri"/>
                  </a:rPr>
                  <a:t>n</a:t>
                </a:r>
                <a:r>
                  <a:rPr lang="en" dirty="0" smtClean="0"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" b="1" dirty="0">
                    <a:solidFill>
                      <a:srgbClr val="00B0F0"/>
                    </a:solidFill>
                    <a:ea typeface="Calibri"/>
                    <a:cs typeface="Calibri"/>
                    <a:sym typeface="Calibri"/>
                  </a:rPr>
                  <a:t>Markov Decision Process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  <a:cs typeface="Calibri"/>
                                <a:sym typeface="Calibri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𝑠𝑠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′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𝛾</m:t>
                        </m:r>
                      </m:e>
                    </m:d>
                  </m:oMath>
                </a14:m>
                <a:r>
                  <a:rPr lang="en" dirty="0">
                    <a:ea typeface="Calibri"/>
                    <a:cs typeface="Calibri"/>
                    <a:sym typeface="Calibri"/>
                  </a:rPr>
                  <a:t>.</a:t>
                </a:r>
              </a:p>
              <a:p>
                <a:r>
                  <a:rPr lang="en-US" dirty="0"/>
                  <a:t>RL relies on interacting with the environment to achieve the optimal behavior, i.e., obtain maximal cumulative reward</a:t>
                </a:r>
              </a:p>
              <a:p>
                <a:r>
                  <a:rPr lang="en-US" dirty="0"/>
                  <a:t>R-learning iterates on two values: </a:t>
                </a:r>
              </a:p>
              <a:p>
                <a:pPr lvl="1"/>
                <a:r>
                  <a:rPr lang="en-US" dirty="0"/>
                  <a:t>long term average-adjusted cumulative reward </a:t>
                </a:r>
                <a:r>
                  <a:rPr lang="en-US" i="1" dirty="0"/>
                  <a:t>R</a:t>
                </a:r>
                <a:r>
                  <a:rPr lang="en-US" dirty="0"/>
                  <a:t>, and gain reward 𝜌</a:t>
                </a:r>
              </a:p>
              <a:p>
                <a:pPr lvl="1"/>
                <a:r>
                  <a:rPr lang="en" dirty="0"/>
                  <a:t>at any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" dirty="0"/>
                  <a:t>, choose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" dirty="0"/>
                  <a:t> , and reach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" dirty="0"/>
                  <a:t>, receive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" dirty="0"/>
                  <a:t>, then perform update: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When learning converges, a </a:t>
                </a:r>
                <a:r>
                  <a:rPr lang="en-US" b="1" i="1" dirty="0"/>
                  <a:t>policy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is learnt.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9FC07CA-EA77-6040-B00A-3F94DCC926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0C6152-B589-AF4C-AEF1-86ECC6ED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00" y="4381836"/>
            <a:ext cx="7399669" cy="1311696"/>
          </a:xfrm>
          <a:prstGeom prst="rect">
            <a:avLst/>
          </a:prstGeom>
        </p:spPr>
      </p:pic>
      <p:pic>
        <p:nvPicPr>
          <p:cNvPr id="5" name="Shape 185">
            <a:extLst>
              <a:ext uri="{FF2B5EF4-FFF2-40B4-BE49-F238E27FC236}">
                <a16:creationId xmlns:a16="http://schemas.microsoft.com/office/drawing/2014/main" xmlns="" id="{9B01970D-AF9A-7B45-910C-BCEE2F929D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8908" y="230188"/>
            <a:ext cx="2975344" cy="1347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824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DF59D-12E2-B346-B1A4-FB70FC17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Planning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5181EC5E-71AF-CB4E-BEB9-5253540FEFC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501658"/>
                <a:ext cx="5373030" cy="4675305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/>
                  <a:t>Representing dynamic domain using a </a:t>
                </a:r>
                <a:r>
                  <a:rPr lang="en-US" sz="1800" b="1" i="1" dirty="0"/>
                  <a:t>formal, logic-based language</a:t>
                </a:r>
                <a:r>
                  <a:rPr lang="en-US" sz="1800" dirty="0"/>
                  <a:t>, such as </a:t>
                </a:r>
                <a:r>
                  <a:rPr lang="en-US" sz="1800" dirty="0">
                    <a:latin typeface="Lucida Handwriting" panose="03010101010101010101" pitchFamily="66" charset="77"/>
                  </a:rPr>
                  <a:t>BC</a:t>
                </a:r>
                <a:r>
                  <a:rPr lang="en-US" sz="1800" dirty="0"/>
                  <a:t> (Lee, Yang, </a:t>
                </a:r>
                <a:r>
                  <a:rPr lang="en-US" sz="1800" dirty="0" err="1"/>
                  <a:t>Lifschitz</a:t>
                </a:r>
                <a:r>
                  <a:rPr lang="en-US" sz="1800" dirty="0"/>
                  <a:t>, IJCAI-13)</a:t>
                </a:r>
              </a:p>
              <a:p>
                <a:r>
                  <a:rPr lang="en-US" sz="1800" dirty="0"/>
                  <a:t>Dynamic system talks about </a:t>
                </a:r>
                <a:r>
                  <a:rPr lang="en-US" sz="1800" b="1" i="1" dirty="0"/>
                  <a:t>states </a:t>
                </a:r>
                <a:r>
                  <a:rPr lang="en-US" sz="1800" dirty="0"/>
                  <a:t>and </a:t>
                </a:r>
                <a:r>
                  <a:rPr lang="en-US" sz="1800" b="1" i="1" dirty="0"/>
                  <a:t>transitions</a:t>
                </a:r>
                <a:r>
                  <a:rPr lang="en-US" sz="1800" dirty="0"/>
                  <a:t>.</a:t>
                </a:r>
              </a:p>
              <a:p>
                <a:pPr lvl="1"/>
                <a:r>
                  <a:rPr lang="en-US" sz="1800" b="1" i="1" dirty="0"/>
                  <a:t>Fluent</a:t>
                </a:r>
                <a:r>
                  <a:rPr lang="en-US" sz="1800" dirty="0"/>
                  <a:t> describes a property of the state</a:t>
                </a:r>
              </a:p>
              <a:p>
                <a:pPr lvl="1"/>
                <a:r>
                  <a:rPr lang="en-US" sz="1800" b="1" i="1" dirty="0"/>
                  <a:t>Action</a:t>
                </a:r>
                <a:r>
                  <a:rPr lang="en-US" sz="1800" dirty="0"/>
                  <a:t> describes the transition of states </a:t>
                </a:r>
              </a:p>
              <a:p>
                <a:pPr lvl="1"/>
                <a:r>
                  <a:rPr lang="en-US" sz="1800" b="1" i="1" dirty="0"/>
                  <a:t>Action description</a:t>
                </a:r>
                <a:r>
                  <a:rPr lang="en-US" sz="1800" dirty="0"/>
                  <a:t> is a set of </a:t>
                </a:r>
                <a:r>
                  <a:rPr lang="en-US" sz="1800" b="1" i="1" dirty="0"/>
                  <a:t>causal laws</a:t>
                </a:r>
                <a:r>
                  <a:rPr lang="en-US" sz="1800" dirty="0"/>
                  <a:t> that describes how the fluent values are changed by executing actions</a:t>
                </a:r>
              </a:p>
              <a:p>
                <a:pPr lvl="1"/>
                <a:r>
                  <a:rPr lang="en-US" sz="1800" dirty="0"/>
                  <a:t>Action description characterize a transition system in its semantics</a:t>
                </a:r>
              </a:p>
              <a:p>
                <a:r>
                  <a:rPr lang="en-US" sz="1800" b="1" i="1" dirty="0"/>
                  <a:t>Planning task </a:t>
                </a:r>
                <a:r>
                  <a:rPr lang="en-US" sz="1800" dirty="0"/>
                  <a:t>is a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lvl="1"/>
                <a:r>
                  <a:rPr lang="en-US" sz="1800" dirty="0"/>
                  <a:t>given </a:t>
                </a:r>
                <a:r>
                  <a:rPr lang="en-US" sz="1800" b="1" i="1" dirty="0"/>
                  <a:t>initial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/>
                  <a:t> and </a:t>
                </a:r>
                <a:r>
                  <a:rPr lang="en-US" sz="1800" b="1" i="1" dirty="0"/>
                  <a:t>goal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/>
                  <a:t>, finding </a:t>
                </a:r>
                <a:r>
                  <a:rPr lang="en-US" sz="1800" b="1" i="1" dirty="0"/>
                  <a:t>plan</a:t>
                </a:r>
                <a:r>
                  <a:rPr lang="en-US" sz="1800" dirty="0"/>
                  <a:t>, i.e., a sequence of transitions between them by reasoning on action description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Plan can be automatically computed by translating action description into answer set program (ASP), and use an ASP solver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81EC5E-71AF-CB4E-BEB9-5253540FE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501658"/>
                <a:ext cx="5373030" cy="4675305"/>
              </a:xfrm>
              <a:blipFill>
                <a:blip r:embed="rId2"/>
                <a:stretch>
                  <a:fillRect l="-708" t="-813" b="-12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Shape 205">
            <a:extLst>
              <a:ext uri="{FF2B5EF4-FFF2-40B4-BE49-F238E27FC236}">
                <a16:creationId xmlns:a16="http://schemas.microsoft.com/office/drawing/2014/main" xmlns="" id="{5AA76093-DBE5-DC4B-B739-76E8C075DD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574" y="1501658"/>
            <a:ext cx="3278459" cy="2514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206">
            <a:extLst>
              <a:ext uri="{FF2B5EF4-FFF2-40B4-BE49-F238E27FC236}">
                <a16:creationId xmlns:a16="http://schemas.microsoft.com/office/drawing/2014/main" xmlns="" id="{B73D418E-2781-8D42-84DF-1D63C66CFC0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2986" y="2064664"/>
            <a:ext cx="1405053" cy="978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94">
            <a:extLst>
              <a:ext uri="{FF2B5EF4-FFF2-40B4-BE49-F238E27FC236}">
                <a16:creationId xmlns:a16="http://schemas.microsoft.com/office/drawing/2014/main" xmlns="" id="{65AAE9B8-BABD-344C-AF3C-07179FE7692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19574" y="4303057"/>
            <a:ext cx="279961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F56BEBA-3AD8-594D-A53C-4807464D13C5}"/>
              </a:ext>
            </a:extLst>
          </p:cNvPr>
          <p:cNvSpPr/>
          <p:nvPr/>
        </p:nvSpPr>
        <p:spPr>
          <a:xfrm>
            <a:off x="6912171" y="6176963"/>
            <a:ext cx="3446509" cy="25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800"/>
              </a:spcBef>
              <a:buClr>
                <a:schemeClr val="accent5"/>
              </a:buClr>
              <a:buSzPts val="1900"/>
            </a:pPr>
            <a:r>
              <a:rPr lang="en-US" sz="12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Plan: 1:Move(</a:t>
            </a:r>
            <a:r>
              <a:rPr lang="en-US" sz="120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C,table</a:t>
            </a:r>
            <a:r>
              <a:rPr lang="en-US" sz="12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</a:t>
            </a:r>
            <a:r>
              <a:rPr lang="en-US" sz="1200" dirty="0"/>
              <a:t> </a:t>
            </a:r>
            <a:r>
              <a:rPr lang="en-US" sz="12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2:Move(B,C),</a:t>
            </a:r>
            <a:r>
              <a:rPr lang="en-US" sz="1200" dirty="0"/>
              <a:t> </a:t>
            </a:r>
            <a:r>
              <a:rPr lang="en-US" sz="12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3:Move(A,B)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2887F71-3E08-5948-A52D-17C4E222CEC3}"/>
              </a:ext>
            </a:extLst>
          </p:cNvPr>
          <p:cNvSpPr txBox="1"/>
          <p:nvPr/>
        </p:nvSpPr>
        <p:spPr>
          <a:xfrm>
            <a:off x="6912171" y="5590296"/>
            <a:ext cx="1712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On(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A,table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),on(C,B),</a:t>
            </a:r>
          </a:p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on(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B,table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97DFD8-0A87-1546-9669-21F6367AF0D3}"/>
              </a:ext>
            </a:extLst>
          </p:cNvPr>
          <p:cNvSpPr txBox="1"/>
          <p:nvPr/>
        </p:nvSpPr>
        <p:spPr>
          <a:xfrm>
            <a:off x="8542961" y="5567565"/>
            <a:ext cx="1684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On(A,B),on(B,C),</a:t>
            </a:r>
          </a:p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on(</a:t>
            </a:r>
            <a:r>
              <a:rPr lang="en-US" sz="1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C,table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6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56EC7CD-BDF1-FC44-879C-A42BE975E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309688"/>
            <a:ext cx="8382000" cy="6696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93C9567-74C4-E846-AFDB-85526C854E22}"/>
              </a:ext>
            </a:extLst>
          </p:cNvPr>
          <p:cNvSpPr txBox="1"/>
          <p:nvPr/>
        </p:nvSpPr>
        <p:spPr>
          <a:xfrm>
            <a:off x="317500" y="1117600"/>
            <a:ext cx="2616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PEORL </a:t>
            </a:r>
          </a:p>
          <a:p>
            <a:r>
              <a:rPr lang="en-US" sz="4000" dirty="0"/>
              <a:t>framework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B0F0"/>
                </a:solidFill>
              </a:rPr>
              <a:t>P</a:t>
            </a:r>
            <a:r>
              <a:rPr lang="en-US" sz="2400" dirty="0"/>
              <a:t>lanning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E</a:t>
            </a:r>
            <a:r>
              <a:rPr lang="en-US" sz="2400" dirty="0"/>
              <a:t>xecution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O</a:t>
            </a:r>
            <a:r>
              <a:rPr lang="en-US" sz="2400" dirty="0"/>
              <a:t>bservation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R</a:t>
            </a:r>
            <a:r>
              <a:rPr lang="en-US" sz="2400" dirty="0"/>
              <a:t>einforcement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L</a:t>
            </a:r>
            <a:r>
              <a:rPr lang="en-US" sz="2400" dirty="0"/>
              <a:t>earning</a:t>
            </a:r>
          </a:p>
        </p:txBody>
      </p:sp>
    </p:spTree>
    <p:extLst>
      <p:ext uri="{BB962C8B-B14F-4D97-AF65-F5344CB8AC3E}">
        <p14:creationId xmlns:p14="http://schemas.microsoft.com/office/powerpoint/2010/main" val="106276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BA74C-8FB1-8B48-A54E-154C91F2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PEORL: Integrating Symbolic Planning with Reinforcement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918FE34-6B81-A749-957C-78709256E8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PEORL theory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consists of the element from a symbolic planning problem and </a:t>
                </a:r>
                <a:r>
                  <a:rPr lang="en-US" dirty="0" smtClean="0"/>
                  <a:t>an </a:t>
                </a:r>
                <a:r>
                  <a:rPr lang="en-US" dirty="0"/>
                  <a:t>MDP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a planning problem,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contains additional causal laws talking about cumulative gain reward,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consists of a linear constraint about </a:t>
                </a:r>
                <a:r>
                  <a:rPr lang="en-US" b="1" dirty="0">
                    <a:solidFill>
                      <a:srgbClr val="00B0F0"/>
                    </a:solidFill>
                  </a:rPr>
                  <a:t>plan quality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follows usual definition of an MDP problem.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is a mapping from a symbolic transition to an </a:t>
                </a:r>
                <a:r>
                  <a:rPr lang="en-US" b="1" i="1" dirty="0">
                    <a:solidFill>
                      <a:srgbClr val="00B0F0"/>
                    </a:solidFill>
                  </a:rPr>
                  <a:t>option</a:t>
                </a:r>
                <a:r>
                  <a:rPr lang="en-US" i="1" dirty="0"/>
                  <a:t> </a:t>
                </a:r>
                <a:r>
                  <a:rPr lang="en-US" dirty="0"/>
                  <a:t>in MDP space</a:t>
                </a:r>
              </a:p>
              <a:p>
                <a:pPr lvl="2"/>
                <a:r>
                  <a:rPr lang="en-US" dirty="0"/>
                  <a:t>An option consists of a policy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, an initiation state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and a termination condition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918FE34-6B81-A749-957C-78709256E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36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2CA624-1D6A-9E4B-B230-8F7550A3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Symbolic Transition to Option</a:t>
            </a:r>
          </a:p>
        </p:txBody>
      </p:sp>
      <p:pic>
        <p:nvPicPr>
          <p:cNvPr id="4" name="Shape 250">
            <a:extLst>
              <a:ext uri="{FF2B5EF4-FFF2-40B4-BE49-F238E27FC236}">
                <a16:creationId xmlns:a16="http://schemas.microsoft.com/office/drawing/2014/main" xmlns="" id="{24D2ADC7-B2C9-FF4B-9728-F106591DA4A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3873" y="2447712"/>
            <a:ext cx="9753600" cy="252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60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571669" y="164403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5"/>
              </a:buClr>
              <a:buSzPts val="3000"/>
            </a:pPr>
            <a:r>
              <a:rPr lang="en" sz="4000" dirty="0"/>
              <a:t>Interaction between Planning and Learning</a:t>
            </a:r>
            <a:endParaRPr sz="1467" dirty="0"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903248" y="1338146"/>
            <a:ext cx="11038151" cy="4886013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dirty="0"/>
              <a:t>Executing action increases cumulative quality, summed over</a:t>
            </a:r>
            <a:r>
              <a:rPr lang="en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b="1" i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cumulative gain reward</a:t>
            </a:r>
            <a:endParaRPr sz="2000" b="1" i="1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1867" i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1867" i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1867" i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1867" i="1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000" dirty="0"/>
              <a:t>Linear constraint in planning goal on</a:t>
            </a:r>
            <a:r>
              <a:rPr lang="en" sz="20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b="1" i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cumulative gain </a:t>
            </a:r>
            <a:r>
              <a:rPr lang="en" sz="2000" b="1" i="1" dirty="0" smtClean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reward</a:t>
            </a:r>
            <a:endParaRPr sz="2000" b="1" i="1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sz="2000" b="1" i="1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067"/>
              </a:spcBef>
              <a:buNone/>
            </a:pPr>
            <a:endParaRPr lang="en-US" sz="2400" dirty="0"/>
          </a:p>
          <a:p>
            <a:pPr marL="0" indent="0">
              <a:spcBef>
                <a:spcPts val="1067"/>
              </a:spcBef>
              <a:buNone/>
            </a:pPr>
            <a:r>
              <a:rPr lang="en-US" sz="2400" dirty="0"/>
              <a:t>where</a:t>
            </a:r>
            <a:endParaRPr lang="en" sz="2400" dirty="0"/>
          </a:p>
          <a:p>
            <a:pPr marL="0" indent="0">
              <a:spcBef>
                <a:spcPts val="1067"/>
              </a:spcBef>
              <a:buNone/>
            </a:pPr>
            <a:endParaRPr lang="en" sz="2400" dirty="0"/>
          </a:p>
          <a:p>
            <a:pPr marL="0" indent="0">
              <a:spcBef>
                <a:spcPts val="1067"/>
              </a:spcBef>
              <a:buNone/>
            </a:pPr>
            <a:r>
              <a:rPr lang="en" sz="2000" dirty="0"/>
              <a:t>R-learning is used to compute </a:t>
            </a:r>
            <a:r>
              <a:rPr lang="en" sz="2000" b="1" i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cumulative gain reward </a:t>
            </a:r>
            <a:r>
              <a:rPr lang="en" sz="2000" i="1" dirty="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2000" dirty="0">
                <a:latin typeface="Arial"/>
                <a:ea typeface="Arial"/>
                <a:cs typeface="Arial"/>
                <a:sym typeface="Arial"/>
              </a:rPr>
              <a:t>symbolic actions</a:t>
            </a:r>
            <a:r>
              <a:rPr lang="en" sz="2000" i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000" i="1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067"/>
              </a:spcBef>
              <a:buNone/>
            </a:pPr>
            <a:endParaRPr sz="2400" dirty="0">
              <a:solidFill>
                <a:schemeClr val="accent5"/>
              </a:solidFill>
            </a:endParaRP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801" y="1917300"/>
            <a:ext cx="6307599" cy="52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358" y="3368144"/>
            <a:ext cx="1635600" cy="382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5657" y="4021358"/>
            <a:ext cx="4235247" cy="571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1906" y="5419771"/>
            <a:ext cx="7760453" cy="66127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/>
              <a:pPr>
                <a:buClr>
                  <a:srgbClr val="000000"/>
                </a:buClr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9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672</Words>
  <Application>Microsoft Macintosh PowerPoint</Application>
  <PresentationFormat>Widescreen</PresentationFormat>
  <Paragraphs>120</Paragraphs>
  <Slides>15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Cambria Math</vt:lpstr>
      <vt:lpstr>Lucida Handwriting</vt:lpstr>
      <vt:lpstr>Times New Roman</vt:lpstr>
      <vt:lpstr>等线</vt:lpstr>
      <vt:lpstr>Arial</vt:lpstr>
      <vt:lpstr>Office Theme</vt:lpstr>
      <vt:lpstr>PEORL: Integrating Symbolic Planning and Hierarchical Reinforcement Learning for  Robust Decision Making</vt:lpstr>
      <vt:lpstr>Planning Agent and Learning Agent</vt:lpstr>
      <vt:lpstr>Motivation</vt:lpstr>
      <vt:lpstr>Reinforcement Learning (RL)</vt:lpstr>
      <vt:lpstr>Symbolic Planning</vt:lpstr>
      <vt:lpstr>PowerPoint Presentation</vt:lpstr>
      <vt:lpstr>PEORL: Integrating Symbolic Planning with Reinforcement Learning</vt:lpstr>
      <vt:lpstr>Mapping from Symbolic Transition to Option</vt:lpstr>
      <vt:lpstr>Interaction between Planning and Learning</vt:lpstr>
      <vt:lpstr>Complete Algorithm</vt:lpstr>
      <vt:lpstr>Taxi domain</vt:lpstr>
      <vt:lpstr>Experiment Result</vt:lpstr>
      <vt:lpstr>Grid World</vt:lpstr>
      <vt:lpstr>Experiment Result</vt:lpstr>
      <vt:lpstr>Conclusion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PEORL: Integrating Symbolic Planning and Hierarchical Reinforcement Learning for Robust Decision Making</dc:title>
  <dc:creator>Fangkai Yang</dc:creator>
  <cp:lastModifiedBy>Bo Liu</cp:lastModifiedBy>
  <cp:revision>114</cp:revision>
  <dcterms:created xsi:type="dcterms:W3CDTF">2018-06-07T03:01:32Z</dcterms:created>
  <dcterms:modified xsi:type="dcterms:W3CDTF">2018-07-09T23:29:23Z</dcterms:modified>
</cp:coreProperties>
</file>