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6" r:id="rId3"/>
    <p:sldId id="257" r:id="rId4"/>
    <p:sldId id="258" r:id="rId5"/>
    <p:sldId id="259" r:id="rId6"/>
    <p:sldId id="260" r:id="rId7"/>
    <p:sldId id="261" r:id="rId8"/>
    <p:sldId id="262" r:id="rId9"/>
    <p:sldId id="279" r:id="rId10"/>
    <p:sldId id="270" r:id="rId11"/>
    <p:sldId id="272" r:id="rId12"/>
    <p:sldId id="263" r:id="rId13"/>
    <p:sldId id="273" r:id="rId14"/>
    <p:sldId id="264" r:id="rId15"/>
    <p:sldId id="278" r:id="rId16"/>
    <p:sldId id="265" r:id="rId17"/>
    <p:sldId id="266" r:id="rId18"/>
    <p:sldId id="267" r:id="rId19"/>
    <p:sldId id="275" r:id="rId20"/>
    <p:sldId id="280" r:id="rId21"/>
    <p:sldId id="281" r:id="rId22"/>
    <p:sldId id="276" r:id="rId23"/>
    <p:sldId id="282" r:id="rId24"/>
    <p:sldId id="285" r:id="rId25"/>
    <p:sldId id="277"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62" autoAdjust="0"/>
  </p:normalViewPr>
  <p:slideViewPr>
    <p:cSldViewPr snapToGrid="0">
      <p:cViewPr varScale="1">
        <p:scale>
          <a:sx n="60" d="100"/>
          <a:sy n="60" d="100"/>
        </p:scale>
        <p:origin x="15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8677E-C550-4207-B242-8182371E666D}" type="datetimeFigureOut">
              <a:rPr lang="zh-CN" altLang="en-US" smtClean="0"/>
              <a:t>2020/8/19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43709-A04F-4647-B0D1-01D1EDD56A46}" type="slidenum">
              <a:rPr lang="zh-CN" altLang="en-US" smtClean="0"/>
              <a:t>‹#›</a:t>
            </a:fld>
            <a:endParaRPr lang="zh-CN" altLang="en-US"/>
          </a:p>
        </p:txBody>
      </p:sp>
    </p:spTree>
    <p:extLst>
      <p:ext uri="{BB962C8B-B14F-4D97-AF65-F5344CB8AC3E}">
        <p14:creationId xmlns:p14="http://schemas.microsoft.com/office/powerpoint/2010/main" val="16048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1</a:t>
            </a:fld>
            <a:endParaRPr lang="zh-CN" altLang="en-US"/>
          </a:p>
        </p:txBody>
      </p:sp>
    </p:spTree>
    <p:extLst>
      <p:ext uri="{BB962C8B-B14F-4D97-AF65-F5344CB8AC3E}">
        <p14:creationId xmlns:p14="http://schemas.microsoft.com/office/powerpoint/2010/main" val="196313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10</a:t>
            </a:fld>
            <a:endParaRPr lang="zh-CN" altLang="en-US"/>
          </a:p>
        </p:txBody>
      </p:sp>
    </p:spTree>
    <p:extLst>
      <p:ext uri="{BB962C8B-B14F-4D97-AF65-F5344CB8AC3E}">
        <p14:creationId xmlns:p14="http://schemas.microsoft.com/office/powerpoint/2010/main" val="1406107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11</a:t>
            </a:fld>
            <a:endParaRPr lang="zh-CN" altLang="en-US"/>
          </a:p>
        </p:txBody>
      </p:sp>
    </p:spTree>
    <p:extLst>
      <p:ext uri="{BB962C8B-B14F-4D97-AF65-F5344CB8AC3E}">
        <p14:creationId xmlns:p14="http://schemas.microsoft.com/office/powerpoint/2010/main" val="391491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15</a:t>
            </a:fld>
            <a:endParaRPr lang="zh-CN" altLang="en-US"/>
          </a:p>
        </p:txBody>
      </p:sp>
    </p:spTree>
    <p:extLst>
      <p:ext uri="{BB962C8B-B14F-4D97-AF65-F5344CB8AC3E}">
        <p14:creationId xmlns:p14="http://schemas.microsoft.com/office/powerpoint/2010/main" val="88374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16</a:t>
            </a:fld>
            <a:endParaRPr lang="zh-CN" altLang="en-US"/>
          </a:p>
        </p:txBody>
      </p:sp>
    </p:spTree>
    <p:extLst>
      <p:ext uri="{BB962C8B-B14F-4D97-AF65-F5344CB8AC3E}">
        <p14:creationId xmlns:p14="http://schemas.microsoft.com/office/powerpoint/2010/main" val="3524089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18</a:t>
            </a:fld>
            <a:endParaRPr lang="zh-CN" altLang="en-US"/>
          </a:p>
        </p:txBody>
      </p:sp>
    </p:spTree>
    <p:extLst>
      <p:ext uri="{BB962C8B-B14F-4D97-AF65-F5344CB8AC3E}">
        <p14:creationId xmlns:p14="http://schemas.microsoft.com/office/powerpoint/2010/main" val="139125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19</a:t>
            </a:fld>
            <a:endParaRPr lang="zh-CN" altLang="en-US"/>
          </a:p>
        </p:txBody>
      </p:sp>
    </p:spTree>
    <p:extLst>
      <p:ext uri="{BB962C8B-B14F-4D97-AF65-F5344CB8AC3E}">
        <p14:creationId xmlns:p14="http://schemas.microsoft.com/office/powerpoint/2010/main" val="608936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23</a:t>
            </a:fld>
            <a:endParaRPr lang="zh-CN" altLang="en-US"/>
          </a:p>
        </p:txBody>
      </p:sp>
    </p:spTree>
    <p:extLst>
      <p:ext uri="{BB962C8B-B14F-4D97-AF65-F5344CB8AC3E}">
        <p14:creationId xmlns:p14="http://schemas.microsoft.com/office/powerpoint/2010/main" val="1152463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26</a:t>
            </a:fld>
            <a:endParaRPr lang="zh-CN" altLang="en-US"/>
          </a:p>
        </p:txBody>
      </p:sp>
    </p:spTree>
    <p:extLst>
      <p:ext uri="{BB962C8B-B14F-4D97-AF65-F5344CB8AC3E}">
        <p14:creationId xmlns:p14="http://schemas.microsoft.com/office/powerpoint/2010/main" val="115066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2</a:t>
            </a:fld>
            <a:endParaRPr lang="zh-CN" altLang="en-US"/>
          </a:p>
        </p:txBody>
      </p:sp>
    </p:spTree>
    <p:extLst>
      <p:ext uri="{BB962C8B-B14F-4D97-AF65-F5344CB8AC3E}">
        <p14:creationId xmlns:p14="http://schemas.microsoft.com/office/powerpoint/2010/main" val="9306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3</a:t>
            </a:fld>
            <a:endParaRPr lang="zh-CN" altLang="en-US"/>
          </a:p>
        </p:txBody>
      </p:sp>
    </p:spTree>
    <p:extLst>
      <p:ext uri="{BB962C8B-B14F-4D97-AF65-F5344CB8AC3E}">
        <p14:creationId xmlns:p14="http://schemas.microsoft.com/office/powerpoint/2010/main" val="303764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4</a:t>
            </a:fld>
            <a:endParaRPr lang="zh-CN" altLang="en-US"/>
          </a:p>
        </p:txBody>
      </p:sp>
    </p:spTree>
    <p:extLst>
      <p:ext uri="{BB962C8B-B14F-4D97-AF65-F5344CB8AC3E}">
        <p14:creationId xmlns:p14="http://schemas.microsoft.com/office/powerpoint/2010/main" val="1782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5</a:t>
            </a:fld>
            <a:endParaRPr lang="zh-CN" altLang="en-US"/>
          </a:p>
        </p:txBody>
      </p:sp>
    </p:spTree>
    <p:extLst>
      <p:ext uri="{BB962C8B-B14F-4D97-AF65-F5344CB8AC3E}">
        <p14:creationId xmlns:p14="http://schemas.microsoft.com/office/powerpoint/2010/main" val="102532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6</a:t>
            </a:fld>
            <a:endParaRPr lang="zh-CN" altLang="en-US"/>
          </a:p>
        </p:txBody>
      </p:sp>
    </p:spTree>
    <p:extLst>
      <p:ext uri="{BB962C8B-B14F-4D97-AF65-F5344CB8AC3E}">
        <p14:creationId xmlns:p14="http://schemas.microsoft.com/office/powerpoint/2010/main" val="163453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7</a:t>
            </a:fld>
            <a:endParaRPr lang="zh-CN" altLang="en-US"/>
          </a:p>
        </p:txBody>
      </p:sp>
    </p:spTree>
    <p:extLst>
      <p:ext uri="{BB962C8B-B14F-4D97-AF65-F5344CB8AC3E}">
        <p14:creationId xmlns:p14="http://schemas.microsoft.com/office/powerpoint/2010/main" val="284076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8</a:t>
            </a:fld>
            <a:endParaRPr lang="zh-CN" altLang="en-US"/>
          </a:p>
        </p:txBody>
      </p:sp>
    </p:spTree>
    <p:extLst>
      <p:ext uri="{BB962C8B-B14F-4D97-AF65-F5344CB8AC3E}">
        <p14:creationId xmlns:p14="http://schemas.microsoft.com/office/powerpoint/2010/main" val="173884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143709-A04F-4647-B0D1-01D1EDD56A46}" type="slidenum">
              <a:rPr lang="zh-CN" altLang="en-US" smtClean="0"/>
              <a:t>9</a:t>
            </a:fld>
            <a:endParaRPr lang="zh-CN" altLang="en-US"/>
          </a:p>
        </p:txBody>
      </p:sp>
    </p:spTree>
    <p:extLst>
      <p:ext uri="{BB962C8B-B14F-4D97-AF65-F5344CB8AC3E}">
        <p14:creationId xmlns:p14="http://schemas.microsoft.com/office/powerpoint/2010/main" val="393549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BEB61-D1AB-4FED-9395-BCF8788195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C91DBA-D7E6-478F-893D-550126DA6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A78A73-70B9-4AE0-88D1-56EE4BD8D3C3}"/>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FB0AC707-D0BF-4B4A-B987-72250B2DD4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82B546-D61B-428B-AF88-5B35E5D5421E}"/>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74659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A0445-49CA-4766-B528-49514DD4BE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B1DE4F-D24A-42E2-9C7F-2168CBF38DD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0FA700-3F7C-4DB0-971B-817CA861C96B}"/>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1C52606A-4439-4D9C-9ED6-F2C625435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D8767A-CBBA-443E-86FF-B391262EA807}"/>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133529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5E1F30-14F9-463B-9E8C-58A13EDEA8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5532C21-79E3-4390-B6B1-10CFAF14E6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3F6C22-5566-4FC6-9446-FA53A4FE972D}"/>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2C8D3ADB-C72A-4BB2-89A1-EF18DD286C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14378B-6324-4A86-8B1D-49BAAA7DCECE}"/>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659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2CD19-B39D-4A73-A1E7-F493EE845D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A4865A-F3AA-41F6-BFC3-848835CEAB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260A11-E577-4F74-A702-67F410F40D93}"/>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7B2F885E-9F8B-4962-BCAF-D3DD95D625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976591-FDA7-4DB6-A235-4851834EB864}"/>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158724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27561-8BD0-4F4C-B3D2-4EC320A2D2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7C7EF7-C9BD-49F4-8EDC-DF414387C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B5C636-DFF1-43C6-973B-568E88A891D3}"/>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034F71AD-06CA-4303-B5E3-10B8A04EA1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FEA3CD-1DD3-46F7-A665-0D42EBB893AD}"/>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259476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E6AC9-F331-4AAA-8865-227DBC2BEA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C9C0C4-A854-4626-A808-2034CC9F32C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013B5D-0476-4FA1-B651-B8A18EC8D8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35D2EB6-14CA-462C-9801-6579298656E7}"/>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133FA9BD-E067-41F0-90E6-BC98875A32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491A68-FB2A-4F3D-9CE3-EE9E6CA35487}"/>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390124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21D2D-124F-46F9-970A-1D14E7CE5D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A4E136-01AE-486F-8E06-CC975520C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6F1F4B-69C0-46CE-9535-5C56F17048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69ADEE-A936-4DA5-BA98-FEBCC5643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8993128-C189-4783-940C-43D79688E12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D1A963-66CE-4611-98B8-70709537B1AD}"/>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8" name="页脚占位符 7">
            <a:extLst>
              <a:ext uri="{FF2B5EF4-FFF2-40B4-BE49-F238E27FC236}">
                <a16:creationId xmlns:a16="http://schemas.microsoft.com/office/drawing/2014/main" id="{F22FD8F8-0541-460E-B6EE-1276C526F0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03A564-2007-422A-8390-DB9ACE3DC5C8}"/>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402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7108E-49F1-445E-A9C9-9155932DE3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AEEF8E-F7A7-476A-AE80-D0B2EC644677}"/>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4" name="页脚占位符 3">
            <a:extLst>
              <a:ext uri="{FF2B5EF4-FFF2-40B4-BE49-F238E27FC236}">
                <a16:creationId xmlns:a16="http://schemas.microsoft.com/office/drawing/2014/main" id="{5FFE5844-7230-45BA-96A5-CD8C20B764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F9A443-8851-4C4B-92F3-CF0FD29A7B97}"/>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157191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093C53-EAC6-4491-8ADD-E33DC46780DE}"/>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3" name="页脚占位符 2">
            <a:extLst>
              <a:ext uri="{FF2B5EF4-FFF2-40B4-BE49-F238E27FC236}">
                <a16:creationId xmlns:a16="http://schemas.microsoft.com/office/drawing/2014/main" id="{B28DA1EF-DC88-4AD1-A7C2-B7FE6B2FFE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630BD7-62DE-402F-84F8-FC99870A09EB}"/>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184914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3F07A-27DF-4963-A388-2F266AE8AE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3C8359-55FA-49E5-B5CA-1721628A8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C9E7C6-5C99-4DE7-AD01-888A2346E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FCB95B-84AB-4820-8A47-439F925C8DD5}"/>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5AE2EAD4-4EC7-4EFE-92C4-090D673831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1B7591-821F-44E3-B3A7-801D6462577A}"/>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43905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2407A-54A9-477D-846E-87C4F759B9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F31453-0D4F-4A9F-9241-DDC12FE9B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375A50-C704-42C6-A812-A4C1B7075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5CF4A2-0439-4148-B3FB-60982C32B9B4}"/>
              </a:ext>
            </a:extLst>
          </p:cNvPr>
          <p:cNvSpPr>
            <a:spLocks noGrp="1"/>
          </p:cNvSpPr>
          <p:nvPr>
            <p:ph type="dt" sz="half" idx="10"/>
          </p:nvPr>
        </p:nvSpPr>
        <p:spPr/>
        <p:txBody>
          <a:bodyPr/>
          <a:lstStyle/>
          <a:p>
            <a:fld id="{D72640BC-4FE2-446E-B398-77786FE69701}"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EB0155B6-A879-4CC0-9382-8BF88BBF02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CC75CB-2AD0-4FF9-9230-9000BE8E2E92}"/>
              </a:ext>
            </a:extLst>
          </p:cNvPr>
          <p:cNvSpPr>
            <a:spLocks noGrp="1"/>
          </p:cNvSpPr>
          <p:nvPr>
            <p:ph type="sldNum" sz="quarter" idx="12"/>
          </p:nvPr>
        </p:nvSpPr>
        <p:spPr/>
        <p:txBody>
          <a:body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306990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F12697A-1FBB-4197-AD47-9B1BA554D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AE4234-777B-4E5C-BC75-3ECCC8EB7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CBE66E-465F-4CB8-9669-7BA5C80483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640BC-4FE2-446E-B398-77786FE69701}"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35E75D59-DE91-4BAB-8499-D60FD0815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1EEA0F-CB12-4871-9924-1679A0E46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FB2C4-623E-4D43-87CD-52AE2660C75D}" type="slidenum">
              <a:rPr lang="zh-CN" altLang="en-US" smtClean="0"/>
              <a:t>‹#›</a:t>
            </a:fld>
            <a:endParaRPr lang="zh-CN" altLang="en-US"/>
          </a:p>
        </p:txBody>
      </p:sp>
    </p:spTree>
    <p:extLst>
      <p:ext uri="{BB962C8B-B14F-4D97-AF65-F5344CB8AC3E}">
        <p14:creationId xmlns:p14="http://schemas.microsoft.com/office/powerpoint/2010/main" val="233496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28E29-BC35-4F7A-A8F8-B0AE28C12DDE}"/>
              </a:ext>
            </a:extLst>
          </p:cNvPr>
          <p:cNvSpPr>
            <a:spLocks noGrp="1"/>
          </p:cNvSpPr>
          <p:nvPr>
            <p:ph type="ctrTitle"/>
          </p:nvPr>
        </p:nvSpPr>
        <p:spPr/>
        <p:txBody>
          <a:bodyPr/>
          <a:lstStyle/>
          <a:p>
            <a:r>
              <a:rPr lang="zh-CN" altLang="en-US" b="1" dirty="0">
                <a:latin typeface="黑体" panose="02010609060101010101" pitchFamily="49" charset="-122"/>
                <a:ea typeface="黑体" panose="02010609060101010101" pitchFamily="49" charset="-122"/>
              </a:rPr>
              <a:t>开源社区的运作</a:t>
            </a:r>
          </a:p>
        </p:txBody>
      </p:sp>
      <p:sp>
        <p:nvSpPr>
          <p:cNvPr id="3" name="副标题 2">
            <a:extLst>
              <a:ext uri="{FF2B5EF4-FFF2-40B4-BE49-F238E27FC236}">
                <a16:creationId xmlns:a16="http://schemas.microsoft.com/office/drawing/2014/main" id="{D87144BE-5FA0-4640-BD1E-4602C18A5ACC}"/>
              </a:ext>
            </a:extLst>
          </p:cNvPr>
          <p:cNvSpPr>
            <a:spLocks noGrp="1"/>
          </p:cNvSpPr>
          <p:nvPr>
            <p:ph type="subTitle" idx="1"/>
          </p:nvPr>
        </p:nvSpPr>
        <p:spPr/>
        <p:txBody>
          <a:bodyPr/>
          <a:lstStyle/>
          <a:p>
            <a:endParaRPr lang="en-US" altLang="zh-CN" dirty="0"/>
          </a:p>
          <a:p>
            <a:pPr algn="r"/>
            <a:r>
              <a:rPr lang="en-US" altLang="zh-CN" dirty="0"/>
              <a:t>——</a:t>
            </a:r>
            <a:r>
              <a:rPr lang="zh-CN" altLang="en-US" dirty="0"/>
              <a:t>以</a:t>
            </a:r>
            <a:r>
              <a:rPr lang="en-US" altLang="zh-CN" dirty="0"/>
              <a:t>Linux</a:t>
            </a:r>
            <a:r>
              <a:rPr lang="zh-CN" altLang="en-US" dirty="0"/>
              <a:t>、</a:t>
            </a:r>
            <a:r>
              <a:rPr lang="en-US" altLang="zh-CN" dirty="0"/>
              <a:t>Apache</a:t>
            </a:r>
            <a:r>
              <a:rPr lang="zh-CN" altLang="en-US" dirty="0"/>
              <a:t>、</a:t>
            </a:r>
            <a:r>
              <a:rPr lang="en-US" altLang="zh-CN" dirty="0"/>
              <a:t>OpenStack</a:t>
            </a:r>
            <a:r>
              <a:rPr lang="zh-CN" altLang="en-US" dirty="0"/>
              <a:t>基金会为例</a:t>
            </a:r>
          </a:p>
        </p:txBody>
      </p:sp>
    </p:spTree>
    <p:extLst>
      <p:ext uri="{BB962C8B-B14F-4D97-AF65-F5344CB8AC3E}">
        <p14:creationId xmlns:p14="http://schemas.microsoft.com/office/powerpoint/2010/main" val="4023889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50C738A9-9B4C-4EEE-9097-D7A66109B0B1}"/>
              </a:ext>
            </a:extLst>
          </p:cNvPr>
          <p:cNvSpPr txBox="1"/>
          <p:nvPr/>
        </p:nvSpPr>
        <p:spPr>
          <a:xfrm>
            <a:off x="704234" y="923467"/>
            <a:ext cx="10569507" cy="461665"/>
          </a:xfrm>
          <a:prstGeom prst="rect">
            <a:avLst/>
          </a:prstGeom>
          <a:noFill/>
        </p:spPr>
        <p:txBody>
          <a:bodyPr wrap="square">
            <a:spAutoFit/>
          </a:bodyPr>
          <a:lstStyle/>
          <a:p>
            <a:pPr marL="457200" indent="-4572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rPr>
              <a:t>Linux</a:t>
            </a:r>
            <a:r>
              <a:rPr lang="zh-CN" altLang="en-US" sz="2400" b="1" dirty="0">
                <a:latin typeface="仿宋" panose="02010609060101010101" pitchFamily="49" charset="-122"/>
                <a:ea typeface="仿宋" panose="02010609060101010101" pitchFamily="49" charset="-122"/>
              </a:rPr>
              <a:t>基金会</a:t>
            </a:r>
          </a:p>
        </p:txBody>
      </p:sp>
      <p:graphicFrame>
        <p:nvGraphicFramePr>
          <p:cNvPr id="33" name="表格 33">
            <a:extLst>
              <a:ext uri="{FF2B5EF4-FFF2-40B4-BE49-F238E27FC236}">
                <a16:creationId xmlns:a16="http://schemas.microsoft.com/office/drawing/2014/main" id="{5A7E4A67-15D8-4C77-A06B-6F2F64E5C3AF}"/>
              </a:ext>
            </a:extLst>
          </p:cNvPr>
          <p:cNvGraphicFramePr>
            <a:graphicFrameLocks noGrp="1"/>
          </p:cNvGraphicFramePr>
          <p:nvPr>
            <p:extLst>
              <p:ext uri="{D42A27DB-BD31-4B8C-83A1-F6EECF244321}">
                <p14:modId xmlns:p14="http://schemas.microsoft.com/office/powerpoint/2010/main" val="1042171066"/>
              </p:ext>
            </p:extLst>
          </p:nvPr>
        </p:nvGraphicFramePr>
        <p:xfrm>
          <a:off x="1122743" y="1634063"/>
          <a:ext cx="10278320" cy="4850843"/>
        </p:xfrm>
        <a:graphic>
          <a:graphicData uri="http://schemas.openxmlformats.org/drawingml/2006/table">
            <a:tbl>
              <a:tblPr firstRow="1" bandRow="1">
                <a:tableStyleId>{5C22544A-7EE6-4342-B048-85BDC9FD1C3A}</a:tableStyleId>
              </a:tblPr>
              <a:tblGrid>
                <a:gridCol w="3426107">
                  <a:extLst>
                    <a:ext uri="{9D8B030D-6E8A-4147-A177-3AD203B41FA5}">
                      <a16:colId xmlns:a16="http://schemas.microsoft.com/office/drawing/2014/main" val="3088216689"/>
                    </a:ext>
                  </a:extLst>
                </a:gridCol>
                <a:gridCol w="3816770">
                  <a:extLst>
                    <a:ext uri="{9D8B030D-6E8A-4147-A177-3AD203B41FA5}">
                      <a16:colId xmlns:a16="http://schemas.microsoft.com/office/drawing/2014/main" val="1963612168"/>
                    </a:ext>
                  </a:extLst>
                </a:gridCol>
                <a:gridCol w="3035443">
                  <a:extLst>
                    <a:ext uri="{9D8B030D-6E8A-4147-A177-3AD203B41FA5}">
                      <a16:colId xmlns:a16="http://schemas.microsoft.com/office/drawing/2014/main" val="3882456054"/>
                    </a:ext>
                  </a:extLst>
                </a:gridCol>
              </a:tblGrid>
              <a:tr h="426228">
                <a:tc>
                  <a:txBody>
                    <a:bodyPr/>
                    <a:lstStyle/>
                    <a:p>
                      <a:pPr algn="ctr"/>
                      <a:r>
                        <a:rPr lang="zh-CN" altLang="en-US" sz="2000" dirty="0">
                          <a:latin typeface="黑体" panose="02010609060101010101" pitchFamily="49" charset="-122"/>
                          <a:ea typeface="黑体" panose="02010609060101010101" pitchFamily="49" charset="-122"/>
                        </a:rPr>
                        <a:t>成员</a:t>
                      </a:r>
                    </a:p>
                  </a:txBody>
                  <a:tcPr/>
                </a:tc>
                <a:tc>
                  <a:txBody>
                    <a:bodyPr/>
                    <a:lstStyle/>
                    <a:p>
                      <a:pPr algn="ctr"/>
                      <a:r>
                        <a:rPr lang="zh-CN" altLang="en-US" sz="2000" dirty="0">
                          <a:latin typeface="黑体" panose="02010609060101010101" pitchFamily="49" charset="-122"/>
                          <a:ea typeface="黑体" panose="02010609060101010101" pitchFamily="49" charset="-122"/>
                        </a:rPr>
                        <a:t>企业</a:t>
                      </a:r>
                    </a:p>
                  </a:txBody>
                  <a:tcPr/>
                </a:tc>
                <a:tc>
                  <a:txBody>
                    <a:bodyPr/>
                    <a:lstStyle/>
                    <a:p>
                      <a:pPr algn="ctr"/>
                      <a:r>
                        <a:rPr lang="zh-CN" altLang="en-US" sz="2000" dirty="0">
                          <a:latin typeface="黑体" panose="02010609060101010101" pitchFamily="49" charset="-122"/>
                          <a:ea typeface="黑体" panose="02010609060101010101" pitchFamily="49" charset="-122"/>
                        </a:rPr>
                        <a:t>说明</a:t>
                      </a:r>
                    </a:p>
                  </a:txBody>
                  <a:tcPr/>
                </a:tc>
                <a:extLst>
                  <a:ext uri="{0D108BD9-81ED-4DB2-BD59-A6C34878D82A}">
                    <a16:rowId xmlns:a16="http://schemas.microsoft.com/office/drawing/2014/main" val="3042094853"/>
                  </a:ext>
                </a:extLst>
              </a:tr>
              <a:tr h="736582">
                <a:tc>
                  <a:txBody>
                    <a:bodyPr/>
                    <a:lstStyle/>
                    <a:p>
                      <a:pPr algn="ctr"/>
                      <a:r>
                        <a:rPr lang="zh-CN" altLang="en-US" sz="2000" dirty="0">
                          <a:latin typeface="仿宋" panose="02010609060101010101" pitchFamily="49" charset="-122"/>
                          <a:ea typeface="仿宋" panose="02010609060101010101" pitchFamily="49" charset="-122"/>
                        </a:rPr>
                        <a:t>铂金会员</a:t>
                      </a:r>
                    </a:p>
                  </a:txBody>
                  <a:tcPr anchor="ctr"/>
                </a:tc>
                <a:tc>
                  <a:txBody>
                    <a:bodyPr/>
                    <a:lstStyle/>
                    <a:p>
                      <a:pPr algn="ctr"/>
                      <a:r>
                        <a:rPr lang="en-US" altLang="zh-CN" sz="2000" dirty="0">
                          <a:latin typeface="仿宋" panose="02010609060101010101" pitchFamily="49" charset="-122"/>
                          <a:ea typeface="仿宋" panose="02010609060101010101" pitchFamily="49" charset="-122"/>
                        </a:rPr>
                        <a:t>AT&amp;T</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Google</a:t>
                      </a:r>
                      <a:r>
                        <a:rPr lang="zh-CN" altLang="en-US" sz="2000" dirty="0">
                          <a:latin typeface="仿宋" panose="02010609060101010101" pitchFamily="49" charset="-122"/>
                          <a:ea typeface="仿宋" panose="02010609060101010101" pitchFamily="49" charset="-122"/>
                        </a:rPr>
                        <a:t>、思科、富士通、日立、华为、</a:t>
                      </a:r>
                      <a:r>
                        <a:rPr lang="en-US" altLang="zh-CN" sz="2000" dirty="0">
                          <a:latin typeface="仿宋" panose="02010609060101010101" pitchFamily="49" charset="-122"/>
                          <a:ea typeface="仿宋" panose="02010609060101010101" pitchFamily="49" charset="-122"/>
                        </a:rPr>
                        <a:t>IBM</a:t>
                      </a:r>
                      <a:r>
                        <a:rPr lang="zh-CN" altLang="en-US" sz="2000" dirty="0">
                          <a:latin typeface="仿宋" panose="02010609060101010101" pitchFamily="49" charset="-122"/>
                          <a:ea typeface="仿宋" panose="02010609060101010101" pitchFamily="49" charset="-122"/>
                        </a:rPr>
                        <a:t>、英特尔、微软、</a:t>
                      </a:r>
                      <a:r>
                        <a:rPr lang="en-US" altLang="zh-CN" sz="2000" dirty="0">
                          <a:latin typeface="仿宋" panose="02010609060101010101" pitchFamily="49" charset="-122"/>
                          <a:ea typeface="仿宋" panose="02010609060101010101" pitchFamily="49" charset="-122"/>
                        </a:rPr>
                        <a:t>NEC</a:t>
                      </a:r>
                      <a:r>
                        <a:rPr lang="zh-CN" altLang="en-US" sz="2000" dirty="0">
                          <a:latin typeface="仿宋" panose="02010609060101010101" pitchFamily="49" charset="-122"/>
                          <a:ea typeface="仿宋" panose="02010609060101010101" pitchFamily="49" charset="-122"/>
                        </a:rPr>
                        <a:t>、甲骨文、高通、三星、腾讯及</a:t>
                      </a:r>
                      <a:r>
                        <a:rPr lang="en-US" altLang="zh-CN" sz="2000" dirty="0">
                          <a:latin typeface="仿宋" panose="02010609060101010101" pitchFamily="49" charset="-122"/>
                          <a:ea typeface="仿宋" panose="02010609060101010101" pitchFamily="49" charset="-122"/>
                        </a:rPr>
                        <a:t>VMware</a:t>
                      </a:r>
                      <a:endParaRPr lang="zh-CN" altLang="en-US" sz="2000" dirty="0">
                        <a:latin typeface="仿宋" panose="02010609060101010101" pitchFamily="49" charset="-122"/>
                        <a:ea typeface="仿宋" panose="02010609060101010101" pitchFamily="49" charset="-122"/>
                      </a:endParaRPr>
                    </a:p>
                  </a:txBody>
                  <a:tcPr anchor="ctr"/>
                </a:tc>
                <a:tc rowSpan="3">
                  <a:txBody>
                    <a:bodyPr/>
                    <a:lstStyle/>
                    <a:p>
                      <a:r>
                        <a:rPr lang="zh-CN" altLang="en-US" sz="2000" dirty="0">
                          <a:latin typeface="仿宋" panose="02010609060101010101" pitchFamily="49" charset="-122"/>
                          <a:ea typeface="仿宋" panose="02010609060101010101" pitchFamily="49" charset="-122"/>
                        </a:rPr>
                        <a:t>铂金会员、黄金会员和白银会员有权就基金会章程或章程明确要求其投票的事项进行投票。铂金会员直接拥有董事会席位。</a:t>
                      </a:r>
                    </a:p>
                  </a:txBody>
                  <a:tcPr anchor="ctr"/>
                </a:tc>
                <a:extLst>
                  <a:ext uri="{0D108BD9-81ED-4DB2-BD59-A6C34878D82A}">
                    <a16:rowId xmlns:a16="http://schemas.microsoft.com/office/drawing/2014/main" val="2085620911"/>
                  </a:ext>
                </a:extLst>
              </a:tr>
              <a:tr h="678276">
                <a:tc>
                  <a:txBody>
                    <a:bodyPr/>
                    <a:lstStyle/>
                    <a:p>
                      <a:pPr algn="ctr"/>
                      <a:r>
                        <a:rPr lang="zh-CN" altLang="en-US" sz="2000" dirty="0">
                          <a:latin typeface="仿宋" panose="02010609060101010101" pitchFamily="49" charset="-122"/>
                          <a:ea typeface="仿宋" panose="02010609060101010101" pitchFamily="49" charset="-122"/>
                        </a:rPr>
                        <a:t>黄金会员</a:t>
                      </a:r>
                    </a:p>
                  </a:txBody>
                  <a:tcPr anchor="ctr"/>
                </a:tc>
                <a:tc>
                  <a:txBody>
                    <a:bodyPr/>
                    <a:lstStyle/>
                    <a:p>
                      <a:pPr algn="ctr"/>
                      <a:r>
                        <a:rPr lang="en-US" altLang="zh-CN" sz="2000" dirty="0">
                          <a:latin typeface="仿宋" panose="02010609060101010101" pitchFamily="49" charset="-122"/>
                          <a:ea typeface="仿宋" panose="02010609060101010101" pitchFamily="49" charset="-122"/>
                        </a:rPr>
                        <a:t>Accenture</a:t>
                      </a:r>
                      <a:r>
                        <a:rPr lang="zh-CN" altLang="en-US" sz="2000" dirty="0">
                          <a:latin typeface="仿宋" panose="02010609060101010101" pitchFamily="49" charset="-122"/>
                          <a:ea typeface="仿宋" panose="02010609060101010101" pitchFamily="49" charset="-122"/>
                        </a:rPr>
                        <a:t>、阿里云、百度、思杰、</a:t>
                      </a:r>
                      <a:r>
                        <a:rPr lang="en-US" altLang="zh-CN"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a:txBody>
                  <a:tcPr anchor="ctr"/>
                </a:tc>
                <a:tc vMerge="1">
                  <a:txBody>
                    <a:bodyPr/>
                    <a:lstStyle/>
                    <a:p>
                      <a:endParaRPr lang="zh-CN" altLang="en-US" dirty="0"/>
                    </a:p>
                  </a:txBody>
                  <a:tcPr/>
                </a:tc>
                <a:extLst>
                  <a:ext uri="{0D108BD9-81ED-4DB2-BD59-A6C34878D82A}">
                    <a16:rowId xmlns:a16="http://schemas.microsoft.com/office/drawing/2014/main" val="3730806311"/>
                  </a:ext>
                </a:extLst>
              </a:tr>
              <a:tr h="706055">
                <a:tc>
                  <a:txBody>
                    <a:bodyPr/>
                    <a:lstStyle/>
                    <a:p>
                      <a:pPr algn="ctr"/>
                      <a:r>
                        <a:rPr lang="zh-CN" altLang="en-US" sz="2000" dirty="0">
                          <a:latin typeface="仿宋" panose="02010609060101010101" pitchFamily="49" charset="-122"/>
                          <a:ea typeface="仿宋" panose="02010609060101010101" pitchFamily="49" charset="-122"/>
                        </a:rPr>
                        <a:t>白银会员</a:t>
                      </a:r>
                    </a:p>
                  </a:txBody>
                  <a:tcPr anchor="ctr"/>
                </a:tc>
                <a:tc>
                  <a:txBody>
                    <a:bodyPr/>
                    <a:lstStyle/>
                    <a:p>
                      <a:pPr algn="ctr"/>
                      <a:r>
                        <a:rPr lang="en-US" altLang="zh-CN" sz="2000" dirty="0">
                          <a:latin typeface="仿宋" panose="02010609060101010101" pitchFamily="49" charset="-122"/>
                          <a:ea typeface="仿宋" panose="02010609060101010101" pitchFamily="49" charset="-122"/>
                        </a:rPr>
                        <a:t>1NCE</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99Cloud</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A10</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Nginx</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a:txBody>
                  <a:tcPr anchor="ctr"/>
                </a:tc>
                <a:tc vMerge="1">
                  <a:txBody>
                    <a:bodyPr/>
                    <a:lstStyle/>
                    <a:p>
                      <a:endParaRPr lang="zh-CN" altLang="en-US" dirty="0"/>
                    </a:p>
                  </a:txBody>
                  <a:tcPr/>
                </a:tc>
                <a:extLst>
                  <a:ext uri="{0D108BD9-81ED-4DB2-BD59-A6C34878D82A}">
                    <a16:rowId xmlns:a16="http://schemas.microsoft.com/office/drawing/2014/main" val="3662854009"/>
                  </a:ext>
                </a:extLst>
              </a:tr>
              <a:tr h="625033">
                <a:tc>
                  <a:txBody>
                    <a:bodyPr/>
                    <a:lstStyle/>
                    <a:p>
                      <a:pPr algn="ctr"/>
                      <a:r>
                        <a:rPr lang="en-US" altLang="zh-CN" sz="2000" dirty="0">
                          <a:latin typeface="仿宋" panose="02010609060101010101" pitchFamily="49" charset="-122"/>
                          <a:ea typeface="仿宋" panose="02010609060101010101" pitchFamily="49" charset="-122"/>
                        </a:rPr>
                        <a:t>Associates</a:t>
                      </a:r>
                      <a:endParaRPr lang="zh-CN" altLang="en-US" sz="2000" dirty="0">
                        <a:latin typeface="仿宋" panose="02010609060101010101" pitchFamily="49" charset="-122"/>
                        <a:ea typeface="仿宋" panose="02010609060101010101" pitchFamily="49" charset="-122"/>
                      </a:endParaRPr>
                    </a:p>
                  </a:txBody>
                  <a:tcPr anchor="ctr"/>
                </a:tc>
                <a:tc>
                  <a:txBody>
                    <a:bodyPr/>
                    <a:lstStyle/>
                    <a:p>
                      <a:pPr algn="ctr"/>
                      <a:r>
                        <a:rPr lang="en-US" altLang="zh-CN" sz="2000" dirty="0">
                          <a:latin typeface="仿宋" panose="02010609060101010101" pitchFamily="49" charset="-122"/>
                          <a:ea typeface="仿宋" panose="02010609060101010101" pitchFamily="49" charset="-122"/>
                        </a:rPr>
                        <a:t>AAIS</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ECC</a:t>
                      </a:r>
                      <a:r>
                        <a:rPr lang="zh-CN" altLang="en-US" sz="2000" dirty="0">
                          <a:latin typeface="仿宋" panose="02010609060101010101" pitchFamily="49" charset="-122"/>
                          <a:ea typeface="仿宋" panose="02010609060101010101" pitchFamily="49" charset="-122"/>
                        </a:rPr>
                        <a:t>、中国信通院、浙江大学、</a:t>
                      </a:r>
                      <a:r>
                        <a:rPr lang="en-US" altLang="zh-CN"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a:txBody>
                  <a:tcPr anchor="ctr"/>
                </a:tc>
                <a:tc>
                  <a:txBody>
                    <a:bodyPr/>
                    <a:lstStyle/>
                    <a:p>
                      <a:pPr algn="ctr"/>
                      <a:r>
                        <a:rPr lang="zh-CN" altLang="en-US" sz="2000" dirty="0">
                          <a:latin typeface="仿宋" panose="02010609060101010101" pitchFamily="49" charset="-122"/>
                          <a:ea typeface="仿宋" panose="02010609060101010101" pitchFamily="49" charset="-122"/>
                        </a:rPr>
                        <a:t>无投票权</a:t>
                      </a:r>
                    </a:p>
                  </a:txBody>
                  <a:tcPr anchor="ctr"/>
                </a:tc>
                <a:extLst>
                  <a:ext uri="{0D108BD9-81ED-4DB2-BD59-A6C34878D82A}">
                    <a16:rowId xmlns:a16="http://schemas.microsoft.com/office/drawing/2014/main" val="469748715"/>
                  </a:ext>
                </a:extLst>
              </a:tr>
              <a:tr h="736582">
                <a:tc>
                  <a:txBody>
                    <a:bodyPr/>
                    <a:lstStyle/>
                    <a:p>
                      <a:pPr algn="ctr"/>
                      <a:r>
                        <a:rPr lang="zh-CN" altLang="en-US" sz="2000" dirty="0">
                          <a:latin typeface="仿宋" panose="02010609060101010101" pitchFamily="49" charset="-122"/>
                          <a:ea typeface="仿宋" panose="02010609060101010101" pitchFamily="49" charset="-122"/>
                        </a:rPr>
                        <a:t>个人会员</a:t>
                      </a:r>
                    </a:p>
                  </a:txBody>
                  <a:tcPr anchor="ctr"/>
                </a:tc>
                <a:tc>
                  <a:txBody>
                    <a:bodyPr/>
                    <a:lstStyle/>
                    <a:p>
                      <a:pPr algn="ctr"/>
                      <a:r>
                        <a:rPr lang="en-US" altLang="zh-CN"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a:txBody>
                  <a:tcPr anchor="ctr"/>
                </a:tc>
                <a:tc>
                  <a:txBody>
                    <a:bodyPr/>
                    <a:lstStyle/>
                    <a:p>
                      <a:r>
                        <a:rPr lang="zh-CN" altLang="en-US" sz="2000" dirty="0">
                          <a:latin typeface="仿宋" panose="02010609060101010101" pitchFamily="49" charset="-122"/>
                          <a:ea typeface="仿宋" panose="02010609060101010101" pitchFamily="49" charset="-122"/>
                        </a:rPr>
                        <a:t>参加</a:t>
                      </a:r>
                      <a:r>
                        <a:rPr lang="en-US" altLang="zh-CN" sz="2000" dirty="0">
                          <a:latin typeface="仿宋" panose="02010609060101010101" pitchFamily="49" charset="-122"/>
                          <a:ea typeface="仿宋" panose="02010609060101010101" pitchFamily="49" charset="-122"/>
                        </a:rPr>
                        <a:t>Linux</a:t>
                      </a:r>
                      <a:r>
                        <a:rPr lang="zh-CN" altLang="en-US" sz="2000" dirty="0">
                          <a:latin typeface="仿宋" panose="02010609060101010101" pitchFamily="49" charset="-122"/>
                          <a:ea typeface="仿宋" panose="02010609060101010101" pitchFamily="49" charset="-122"/>
                        </a:rPr>
                        <a:t>基金会活动或参加认证考试或培训课程等。</a:t>
                      </a:r>
                    </a:p>
                  </a:txBody>
                  <a:tcPr anchor="ctr"/>
                </a:tc>
                <a:extLst>
                  <a:ext uri="{0D108BD9-81ED-4DB2-BD59-A6C34878D82A}">
                    <a16:rowId xmlns:a16="http://schemas.microsoft.com/office/drawing/2014/main" val="2602311560"/>
                  </a:ext>
                </a:extLst>
              </a:tr>
            </a:tbl>
          </a:graphicData>
        </a:graphic>
      </p:graphicFrame>
    </p:spTree>
    <p:extLst>
      <p:ext uri="{BB962C8B-B14F-4D97-AF65-F5344CB8AC3E}">
        <p14:creationId xmlns:p14="http://schemas.microsoft.com/office/powerpoint/2010/main" val="302280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6F65C2F-73C9-49C1-9F01-73A56591D987}"/>
              </a:ext>
            </a:extLst>
          </p:cNvPr>
          <p:cNvSpPr txBox="1"/>
          <p:nvPr/>
        </p:nvSpPr>
        <p:spPr>
          <a:xfrm>
            <a:off x="704235" y="923467"/>
            <a:ext cx="6098458" cy="461665"/>
          </a:xfrm>
          <a:prstGeom prst="rect">
            <a:avLst/>
          </a:prstGeom>
          <a:noFill/>
        </p:spPr>
        <p:txBody>
          <a:bodyPr wrap="square">
            <a:spAutoFit/>
          </a:bodyPr>
          <a:lstStyle/>
          <a:p>
            <a:pPr marL="457200" indent="-4572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rPr>
              <a:t>OpenStack</a:t>
            </a:r>
            <a:r>
              <a:rPr lang="zh-CN" altLang="en-US" sz="2400" b="1" dirty="0">
                <a:latin typeface="仿宋" panose="02010609060101010101" pitchFamily="49" charset="-122"/>
                <a:ea typeface="仿宋" panose="02010609060101010101" pitchFamily="49" charset="-122"/>
              </a:rPr>
              <a:t>基金会</a:t>
            </a:r>
          </a:p>
        </p:txBody>
      </p:sp>
      <p:graphicFrame>
        <p:nvGraphicFramePr>
          <p:cNvPr id="28" name="表格 33">
            <a:extLst>
              <a:ext uri="{FF2B5EF4-FFF2-40B4-BE49-F238E27FC236}">
                <a16:creationId xmlns:a16="http://schemas.microsoft.com/office/drawing/2014/main" id="{981D9B61-CEA1-4E8A-88F6-65F479C7D348}"/>
              </a:ext>
            </a:extLst>
          </p:cNvPr>
          <p:cNvGraphicFramePr>
            <a:graphicFrameLocks noGrp="1"/>
          </p:cNvGraphicFramePr>
          <p:nvPr>
            <p:extLst>
              <p:ext uri="{D42A27DB-BD31-4B8C-83A1-F6EECF244321}">
                <p14:modId xmlns:p14="http://schemas.microsoft.com/office/powerpoint/2010/main" val="678575875"/>
              </p:ext>
            </p:extLst>
          </p:nvPr>
        </p:nvGraphicFramePr>
        <p:xfrm>
          <a:off x="1122743" y="1634063"/>
          <a:ext cx="10208872" cy="4591469"/>
        </p:xfrm>
        <a:graphic>
          <a:graphicData uri="http://schemas.openxmlformats.org/drawingml/2006/table">
            <a:tbl>
              <a:tblPr firstRow="1" bandRow="1">
                <a:tableStyleId>{5C22544A-7EE6-4342-B048-85BDC9FD1C3A}</a:tableStyleId>
              </a:tblPr>
              <a:tblGrid>
                <a:gridCol w="3402957">
                  <a:extLst>
                    <a:ext uri="{9D8B030D-6E8A-4147-A177-3AD203B41FA5}">
                      <a16:colId xmlns:a16="http://schemas.microsoft.com/office/drawing/2014/main" val="3088216689"/>
                    </a:ext>
                  </a:extLst>
                </a:gridCol>
                <a:gridCol w="2288401">
                  <a:extLst>
                    <a:ext uri="{9D8B030D-6E8A-4147-A177-3AD203B41FA5}">
                      <a16:colId xmlns:a16="http://schemas.microsoft.com/office/drawing/2014/main" val="1963612168"/>
                    </a:ext>
                  </a:extLst>
                </a:gridCol>
                <a:gridCol w="4517514">
                  <a:extLst>
                    <a:ext uri="{9D8B030D-6E8A-4147-A177-3AD203B41FA5}">
                      <a16:colId xmlns:a16="http://schemas.microsoft.com/office/drawing/2014/main" val="3882456054"/>
                    </a:ext>
                  </a:extLst>
                </a:gridCol>
              </a:tblGrid>
              <a:tr h="599918">
                <a:tc>
                  <a:txBody>
                    <a:bodyPr/>
                    <a:lstStyle/>
                    <a:p>
                      <a:pPr algn="ctr"/>
                      <a:r>
                        <a:rPr lang="zh-CN" altLang="en-US" sz="2000" dirty="0">
                          <a:latin typeface="黑体" panose="02010609060101010101" pitchFamily="49" charset="-122"/>
                          <a:ea typeface="黑体" panose="02010609060101010101" pitchFamily="49" charset="-122"/>
                        </a:rPr>
                        <a:t>成员</a:t>
                      </a:r>
                    </a:p>
                  </a:txBody>
                  <a:tcPr/>
                </a:tc>
                <a:tc>
                  <a:txBody>
                    <a:bodyPr/>
                    <a:lstStyle/>
                    <a:p>
                      <a:pPr algn="ctr"/>
                      <a:r>
                        <a:rPr lang="zh-CN" altLang="en-US" sz="2000" dirty="0">
                          <a:latin typeface="黑体" panose="02010609060101010101" pitchFamily="49" charset="-122"/>
                          <a:ea typeface="黑体" panose="02010609060101010101" pitchFamily="49" charset="-122"/>
                        </a:rPr>
                        <a:t>数量</a:t>
                      </a:r>
                    </a:p>
                  </a:txBody>
                  <a:tcPr/>
                </a:tc>
                <a:tc>
                  <a:txBody>
                    <a:bodyPr/>
                    <a:lstStyle/>
                    <a:p>
                      <a:pPr algn="ctr"/>
                      <a:r>
                        <a:rPr lang="zh-CN" altLang="en-US" sz="2000" dirty="0">
                          <a:latin typeface="黑体" panose="02010609060101010101" pitchFamily="49" charset="-122"/>
                          <a:ea typeface="黑体" panose="02010609060101010101" pitchFamily="49" charset="-122"/>
                        </a:rPr>
                        <a:t>企业</a:t>
                      </a:r>
                    </a:p>
                  </a:txBody>
                  <a:tcPr/>
                </a:tc>
                <a:extLst>
                  <a:ext uri="{0D108BD9-81ED-4DB2-BD59-A6C34878D82A}">
                    <a16:rowId xmlns:a16="http://schemas.microsoft.com/office/drawing/2014/main" val="3042094853"/>
                  </a:ext>
                </a:extLst>
              </a:tr>
              <a:tr h="1036743">
                <a:tc>
                  <a:txBody>
                    <a:bodyPr/>
                    <a:lstStyle/>
                    <a:p>
                      <a:pPr algn="ctr"/>
                      <a:r>
                        <a:rPr lang="zh-CN" altLang="en-US" sz="2000" dirty="0">
                          <a:latin typeface="仿宋" panose="02010609060101010101" pitchFamily="49" charset="-122"/>
                          <a:ea typeface="仿宋" panose="02010609060101010101" pitchFamily="49" charset="-122"/>
                        </a:rPr>
                        <a:t>铂金会员</a:t>
                      </a:r>
                    </a:p>
                  </a:txBody>
                  <a:tcPr anchor="ctr"/>
                </a:tc>
                <a:tc>
                  <a:txBody>
                    <a:bodyPr/>
                    <a:lstStyle/>
                    <a:p>
                      <a:pPr algn="ctr"/>
                      <a:r>
                        <a:rPr lang="en-US" altLang="zh-CN" sz="2000" dirty="0">
                          <a:latin typeface="仿宋" panose="02010609060101010101" pitchFamily="49" charset="-122"/>
                          <a:ea typeface="仿宋" panose="02010609060101010101" pitchFamily="49" charset="-122"/>
                        </a:rPr>
                        <a:t>&lt;=8</a:t>
                      </a:r>
                      <a:endParaRPr lang="zh-CN" altLang="en-US" sz="2000" dirty="0">
                        <a:latin typeface="仿宋" panose="02010609060101010101" pitchFamily="49" charset="-122"/>
                        <a:ea typeface="仿宋" panose="02010609060101010101" pitchFamily="49" charset="-122"/>
                      </a:endParaRPr>
                    </a:p>
                  </a:txBody>
                  <a:tcPr anchor="ctr"/>
                </a:tc>
                <a:tc>
                  <a:txBody>
                    <a:bodyPr/>
                    <a:lstStyle/>
                    <a:p>
                      <a:r>
                        <a:rPr lang="en-US" altLang="zh-CN" sz="2000" dirty="0">
                          <a:latin typeface="仿宋" panose="02010609060101010101" pitchFamily="49" charset="-122"/>
                          <a:ea typeface="仿宋" panose="02010609060101010101" pitchFamily="49" charset="-122"/>
                        </a:rPr>
                        <a:t>AT&amp;T</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Ericsson</a:t>
                      </a:r>
                      <a:r>
                        <a:rPr lang="zh-CN" altLang="en-US" sz="2000" dirty="0">
                          <a:latin typeface="仿宋" panose="02010609060101010101" pitchFamily="49" charset="-122"/>
                          <a:ea typeface="仿宋" panose="02010609060101010101" pitchFamily="49" charset="-122"/>
                        </a:rPr>
                        <a:t>、华为、</a:t>
                      </a:r>
                      <a:r>
                        <a:rPr lang="en-US" altLang="zh-CN" sz="2000" dirty="0">
                          <a:latin typeface="仿宋" panose="02010609060101010101" pitchFamily="49" charset="-122"/>
                          <a:ea typeface="仿宋" panose="02010609060101010101" pitchFamily="49" charset="-122"/>
                        </a:rPr>
                        <a:t>Intel</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Rackspace</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Red Hat</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SUSE</a:t>
                      </a:r>
                      <a:r>
                        <a:rPr lang="zh-CN" altLang="en-US" sz="2000" dirty="0">
                          <a:latin typeface="仿宋" panose="02010609060101010101" pitchFamily="49" charset="-122"/>
                          <a:ea typeface="仿宋" panose="02010609060101010101" pitchFamily="49" charset="-122"/>
                        </a:rPr>
                        <a:t>、腾讯云</a:t>
                      </a:r>
                    </a:p>
                  </a:txBody>
                  <a:tcPr anchor="ctr"/>
                </a:tc>
                <a:extLst>
                  <a:ext uri="{0D108BD9-81ED-4DB2-BD59-A6C34878D82A}">
                    <a16:rowId xmlns:a16="http://schemas.microsoft.com/office/drawing/2014/main" val="2085620911"/>
                  </a:ext>
                </a:extLst>
              </a:tr>
              <a:tr h="1961033">
                <a:tc>
                  <a:txBody>
                    <a:bodyPr/>
                    <a:lstStyle/>
                    <a:p>
                      <a:pPr algn="ctr"/>
                      <a:r>
                        <a:rPr lang="zh-CN" altLang="en-US" sz="2000" dirty="0">
                          <a:latin typeface="仿宋" panose="02010609060101010101" pitchFamily="49" charset="-122"/>
                          <a:ea typeface="仿宋" panose="02010609060101010101" pitchFamily="49" charset="-122"/>
                        </a:rPr>
                        <a:t>黄金会员</a:t>
                      </a:r>
                    </a:p>
                  </a:txBody>
                  <a:tcPr anchor="ctr"/>
                </a:tc>
                <a:tc>
                  <a:txBody>
                    <a:bodyPr/>
                    <a:lstStyle/>
                    <a:p>
                      <a:pPr algn="ctr"/>
                      <a:r>
                        <a:rPr lang="en-US" altLang="zh-CN" sz="2000" dirty="0">
                          <a:latin typeface="仿宋" panose="02010609060101010101" pitchFamily="49" charset="-122"/>
                          <a:ea typeface="仿宋" panose="02010609060101010101" pitchFamily="49" charset="-122"/>
                        </a:rPr>
                        <a:t>&lt;=24</a:t>
                      </a:r>
                      <a:endParaRPr lang="zh-CN" altLang="en-US" sz="2000" dirty="0">
                        <a:latin typeface="仿宋" panose="02010609060101010101" pitchFamily="49" charset="-122"/>
                        <a:ea typeface="仿宋" panose="02010609060101010101" pitchFamily="49" charset="-122"/>
                      </a:endParaRPr>
                    </a:p>
                  </a:txBody>
                  <a:tcPr anchor="ctr"/>
                </a:tc>
                <a:tc>
                  <a:txBody>
                    <a:bodyPr/>
                    <a:lstStyle/>
                    <a:p>
                      <a:r>
                        <a:rPr lang="en-US" altLang="zh-CN" sz="2000" dirty="0">
                          <a:latin typeface="仿宋" panose="02010609060101010101" pitchFamily="49" charset="-122"/>
                          <a:ea typeface="仿宋" panose="02010609060101010101" pitchFamily="49" charset="-122"/>
                        </a:rPr>
                        <a:t>99Cloud</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Canonical</a:t>
                      </a:r>
                      <a:r>
                        <a:rPr lang="zh-CN" altLang="en-US" sz="2000" dirty="0">
                          <a:latin typeface="仿宋" panose="02010609060101010101" pitchFamily="49" charset="-122"/>
                          <a:ea typeface="仿宋" panose="02010609060101010101" pitchFamily="49" charset="-122"/>
                        </a:rPr>
                        <a:t>、中国移动、中国联通、</a:t>
                      </a:r>
                      <a:r>
                        <a:rPr lang="en-US" altLang="zh-CN" sz="2000" dirty="0">
                          <a:latin typeface="仿宋" panose="02010609060101010101" pitchFamily="49" charset="-122"/>
                          <a:ea typeface="仿宋" panose="02010609060101010101" pitchFamily="49" charset="-122"/>
                        </a:rPr>
                        <a:t>Cisco</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City Network</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Dell Technologies</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Deutsche Telekom</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H3C</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NEC</a:t>
                      </a:r>
                      <a:r>
                        <a:rPr lang="zh-CN" altLang="en-US"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Mirantis</a:t>
                      </a:r>
                      <a:r>
                        <a:rPr lang="zh-CN" altLang="en-US" sz="2000" dirty="0">
                          <a:latin typeface="仿宋" panose="02010609060101010101" pitchFamily="49" charset="-122"/>
                          <a:ea typeface="仿宋" panose="02010609060101010101" pitchFamily="49" charset="-122"/>
                        </a:rPr>
                        <a:t>、浪潮、</a:t>
                      </a:r>
                      <a:r>
                        <a:rPr lang="en-US" altLang="zh-CN" sz="2000" dirty="0">
                          <a:latin typeface="仿宋" panose="02010609060101010101" pitchFamily="49" charset="-122"/>
                          <a:ea typeface="仿宋" panose="02010609060101010101" pitchFamily="49" charset="-122"/>
                        </a:rPr>
                        <a:t>ZTE</a:t>
                      </a:r>
                      <a:r>
                        <a:rPr lang="zh-CN" altLang="en-US"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FiberHome</a:t>
                      </a:r>
                      <a:r>
                        <a:rPr lang="zh-CN" altLang="en-US"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EasyStack</a:t>
                      </a:r>
                      <a:r>
                        <a:rPr lang="zh-CN" altLang="en-US"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UnitedStack</a:t>
                      </a:r>
                      <a:r>
                        <a:rPr lang="zh-CN" altLang="en-US"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Troila</a:t>
                      </a:r>
                      <a:r>
                        <a:rPr lang="en-US" altLang="zh-CN" sz="2000" dirty="0">
                          <a:latin typeface="仿宋" panose="02010609060101010101" pitchFamily="49" charset="-122"/>
                          <a:ea typeface="仿宋" panose="02010609060101010101" pitchFamily="49" charset="-122"/>
                        </a:rPr>
                        <a:t> Technology</a:t>
                      </a:r>
                      <a:endParaRPr lang="zh-CN" altLang="en-US" sz="20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3730806311"/>
                  </a:ext>
                </a:extLst>
              </a:tr>
              <a:tr h="993775">
                <a:tc>
                  <a:txBody>
                    <a:bodyPr/>
                    <a:lstStyle/>
                    <a:p>
                      <a:pPr algn="ctr"/>
                      <a:r>
                        <a:rPr lang="zh-CN" altLang="en-US" sz="2000" dirty="0">
                          <a:latin typeface="仿宋" panose="02010609060101010101" pitchFamily="49" charset="-122"/>
                          <a:ea typeface="仿宋" panose="02010609060101010101" pitchFamily="49" charset="-122"/>
                        </a:rPr>
                        <a:t>个人会员</a:t>
                      </a:r>
                    </a:p>
                  </a:txBody>
                  <a:tcPr anchor="ctr"/>
                </a:tc>
                <a:tc>
                  <a:txBody>
                    <a:bodyPr/>
                    <a:lstStyle/>
                    <a:p>
                      <a:pPr algn="ctr"/>
                      <a:r>
                        <a:rPr lang="zh-CN" altLang="en-US" sz="2000" dirty="0">
                          <a:latin typeface="仿宋" panose="02010609060101010101" pitchFamily="49" charset="-122"/>
                          <a:ea typeface="仿宋" panose="02010609060101010101" pitchFamily="49" charset="-122"/>
                        </a:rPr>
                        <a:t>无限制</a:t>
                      </a:r>
                    </a:p>
                  </a:txBody>
                  <a:tcPr anchor="ctr"/>
                </a:tc>
                <a:tc>
                  <a:txBody>
                    <a:bodyPr/>
                    <a:lstStyle/>
                    <a:p>
                      <a:endParaRPr lang="zh-CN" altLang="en-US" sz="20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3662854009"/>
                  </a:ext>
                </a:extLst>
              </a:tr>
            </a:tbl>
          </a:graphicData>
        </a:graphic>
      </p:graphicFrame>
    </p:spTree>
    <p:extLst>
      <p:ext uri="{BB962C8B-B14F-4D97-AF65-F5344CB8AC3E}">
        <p14:creationId xmlns:p14="http://schemas.microsoft.com/office/powerpoint/2010/main" val="49351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1BB07F-6173-4FDE-A928-7D18059F2B43}"/>
              </a:ext>
            </a:extLst>
          </p:cNvPr>
          <p:cNvSpPr>
            <a:spLocks noGrp="1"/>
          </p:cNvSpPr>
          <p:nvPr>
            <p:ph idx="1"/>
          </p:nvPr>
        </p:nvSpPr>
        <p:spPr>
          <a:xfrm>
            <a:off x="838200" y="535578"/>
            <a:ext cx="10515600" cy="5641386"/>
          </a:xfrm>
        </p:spPr>
        <p:txBody>
          <a:bodyPr>
            <a:normAutofit fontScale="92500"/>
          </a:bodyPr>
          <a:lstStyle/>
          <a:p>
            <a:pPr>
              <a:buFont typeface="Wingdings" panose="05000000000000000000" pitchFamily="2" charset="2"/>
              <a:buChar char="Ø"/>
            </a:pPr>
            <a:r>
              <a:rPr lang="zh-CN" altLang="en-US" sz="3000" dirty="0">
                <a:latin typeface="黑体" panose="02010609060101010101" pitchFamily="49" charset="-122"/>
                <a:ea typeface="黑体" panose="02010609060101010101" pitchFamily="49" charset="-122"/>
              </a:rPr>
              <a:t>基金会董事会</a:t>
            </a:r>
            <a:endParaRPr lang="en-US" altLang="zh-CN" sz="3000" dirty="0">
              <a:latin typeface="黑体" panose="02010609060101010101" pitchFamily="49" charset="-122"/>
              <a:ea typeface="黑体" panose="02010609060101010101" pitchFamily="49" charset="-122"/>
            </a:endParaRPr>
          </a:p>
          <a:p>
            <a:pPr marL="0" indent="0">
              <a:lnSpc>
                <a:spcPct val="120000"/>
              </a:lnSpc>
              <a:buNone/>
            </a:pPr>
            <a:r>
              <a:rPr lang="zh-CN" altLang="en-US" sz="2600" dirty="0">
                <a:latin typeface="仿宋" panose="02010609060101010101" pitchFamily="49" charset="-122"/>
                <a:ea typeface="仿宋" panose="02010609060101010101" pitchFamily="49" charset="-122"/>
              </a:rPr>
              <a:t>    董事会根据基金会章程全面管理和监督基金会，制定并确保政策。董事会选举出一名主席</a:t>
            </a:r>
            <a:r>
              <a:rPr lang="en-US" altLang="zh-CN" sz="2600" dirty="0">
                <a:latin typeface="仿宋" panose="02010609060101010101" pitchFamily="49" charset="-122"/>
                <a:ea typeface="仿宋" panose="02010609060101010101" pitchFamily="49" charset="-122"/>
              </a:rPr>
              <a:t>(</a:t>
            </a:r>
            <a:r>
              <a:rPr lang="zh-CN" altLang="en-US" sz="2600" dirty="0">
                <a:latin typeface="仿宋" panose="02010609060101010101" pitchFamily="49" charset="-122"/>
                <a:ea typeface="仿宋" panose="02010609060101010101" pitchFamily="49" charset="-122"/>
              </a:rPr>
              <a:t>董事</a:t>
            </a:r>
            <a:r>
              <a:rPr lang="en-US" altLang="zh-CN" sz="2600" dirty="0">
                <a:latin typeface="仿宋" panose="02010609060101010101" pitchFamily="49" charset="-122"/>
                <a:ea typeface="仿宋" panose="02010609060101010101" pitchFamily="49" charset="-122"/>
              </a:rPr>
              <a:t>)</a:t>
            </a:r>
            <a:r>
              <a:rPr lang="zh-CN" altLang="en-US" sz="2600" dirty="0">
                <a:latin typeface="仿宋" panose="02010609060101010101" pitchFamily="49" charset="-122"/>
                <a:ea typeface="仿宋" panose="02010609060101010101" pitchFamily="49" charset="-122"/>
              </a:rPr>
              <a:t>，并按惯例任命一批执行官员包括副主席、秘书、财务总监等负责具体职能。主要活动包括：</a:t>
            </a:r>
            <a:endParaRPr lang="en-US" altLang="zh-CN" dirty="0">
              <a:latin typeface="仿宋" panose="02010609060101010101" pitchFamily="49" charset="-122"/>
              <a:ea typeface="仿宋" panose="02010609060101010101" pitchFamily="49" charset="-122"/>
            </a:endParaRPr>
          </a:p>
          <a:p>
            <a:pPr lvl="1">
              <a:lnSpc>
                <a:spcPct val="120000"/>
              </a:lnSpc>
            </a:pPr>
            <a:r>
              <a:rPr lang="zh-CN" altLang="en-US" sz="2200" dirty="0">
                <a:latin typeface="仿宋" panose="02010609060101010101" pitchFamily="49" charset="-122"/>
                <a:ea typeface="仿宋" panose="02010609060101010101" pitchFamily="49" charset="-122"/>
              </a:rPr>
              <a:t>制定和维持有关基金会的政策或规则及程序；</a:t>
            </a:r>
          </a:p>
          <a:p>
            <a:pPr lvl="1">
              <a:lnSpc>
                <a:spcPct val="120000"/>
              </a:lnSpc>
            </a:pPr>
            <a:r>
              <a:rPr lang="zh-CN" altLang="en-US" sz="2200" dirty="0">
                <a:latin typeface="仿宋" panose="02010609060101010101" pitchFamily="49" charset="-122"/>
                <a:ea typeface="仿宋" panose="02010609060101010101" pitchFamily="49" charset="-122"/>
              </a:rPr>
              <a:t>对所有提交董事会的决定或事项进行投票；</a:t>
            </a:r>
            <a:endParaRPr lang="en-US" altLang="zh-CN" sz="2200" dirty="0">
              <a:latin typeface="仿宋" panose="02010609060101010101" pitchFamily="49" charset="-122"/>
              <a:ea typeface="仿宋" panose="02010609060101010101" pitchFamily="49" charset="-122"/>
            </a:endParaRPr>
          </a:p>
          <a:p>
            <a:pPr lvl="1">
              <a:lnSpc>
                <a:spcPct val="120000"/>
              </a:lnSpc>
            </a:pPr>
            <a:r>
              <a:rPr lang="zh-CN" altLang="en-US" sz="2200" dirty="0">
                <a:latin typeface="仿宋" panose="02010609060101010101" pitchFamily="49" charset="-122"/>
                <a:ea typeface="仿宋" panose="02010609060101010101" pitchFamily="49" charset="-122"/>
              </a:rPr>
              <a:t>审查项目报告，决定基金会项目的进入或关闭，制定新项目的方针和政策；</a:t>
            </a:r>
          </a:p>
          <a:p>
            <a:pPr lvl="1">
              <a:lnSpc>
                <a:spcPct val="120000"/>
              </a:lnSpc>
            </a:pPr>
            <a:r>
              <a:rPr lang="zh-CN" altLang="en-US" sz="2200" dirty="0">
                <a:latin typeface="仿宋" panose="02010609060101010101" pitchFamily="49" charset="-122"/>
                <a:ea typeface="仿宋" panose="02010609060101010101" pitchFamily="49" charset="-122"/>
              </a:rPr>
              <a:t>确定预算分配的原则和方针，确定年度预算分配的重点；</a:t>
            </a:r>
          </a:p>
          <a:p>
            <a:pPr lvl="1">
              <a:lnSpc>
                <a:spcPct val="120000"/>
              </a:lnSpc>
            </a:pPr>
            <a:r>
              <a:rPr lang="zh-CN" altLang="en-US" sz="2200" dirty="0">
                <a:latin typeface="仿宋" panose="02010609060101010101" pitchFamily="49" charset="-122"/>
                <a:ea typeface="仿宋" panose="02010609060101010101" pitchFamily="49" charset="-122"/>
              </a:rPr>
              <a:t>提名及选举基金会新成员</a:t>
            </a:r>
            <a:r>
              <a:rPr lang="en-US" altLang="zh-CN" sz="2200" dirty="0">
                <a:latin typeface="仿宋" panose="02010609060101010101" pitchFamily="49" charset="-122"/>
                <a:ea typeface="仿宋" panose="02010609060101010101" pitchFamily="49" charset="-122"/>
              </a:rPr>
              <a:t>;</a:t>
            </a:r>
          </a:p>
          <a:p>
            <a:pPr lvl="1">
              <a:lnSpc>
                <a:spcPct val="120000"/>
              </a:lnSpc>
            </a:pPr>
            <a:r>
              <a:rPr lang="zh-CN" altLang="en-US" sz="2200" dirty="0">
                <a:latin typeface="仿宋" panose="02010609060101010101" pitchFamily="49" charset="-122"/>
                <a:ea typeface="仿宋" panose="02010609060101010101" pitchFamily="49" charset="-122"/>
              </a:rPr>
              <a:t>设立或关闭特定委员会以解决某一特定事项或支持基金会事务，监督委员会的选举；</a:t>
            </a:r>
          </a:p>
          <a:p>
            <a:pPr lvl="1">
              <a:lnSpc>
                <a:spcPct val="120000"/>
              </a:lnSpc>
            </a:pPr>
            <a:r>
              <a:rPr lang="zh-CN" altLang="en-US" sz="2200" dirty="0">
                <a:latin typeface="仿宋" panose="02010609060101010101" pitchFamily="49" charset="-122"/>
                <a:ea typeface="仿宋" panose="02010609060101010101" pitchFamily="49" charset="-122"/>
              </a:rPr>
              <a:t>协助创建基金会网站内容，管理社区公告；</a:t>
            </a:r>
          </a:p>
          <a:p>
            <a:pPr lvl="1">
              <a:lnSpc>
                <a:spcPct val="120000"/>
              </a:lnSpc>
            </a:pPr>
            <a:r>
              <a:rPr lang="zh-CN" altLang="en-US" sz="2200" dirty="0">
                <a:latin typeface="仿宋" panose="02010609060101010101" pitchFamily="49" charset="-122"/>
                <a:ea typeface="仿宋" panose="02010609060101010101" pitchFamily="49" charset="-122"/>
              </a:rPr>
              <a:t>规划和组织基金会活动，推动发展与合作。</a:t>
            </a:r>
          </a:p>
        </p:txBody>
      </p:sp>
    </p:spTree>
    <p:extLst>
      <p:ext uri="{BB962C8B-B14F-4D97-AF65-F5344CB8AC3E}">
        <p14:creationId xmlns:p14="http://schemas.microsoft.com/office/powerpoint/2010/main" val="413436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13CCF6-CAE8-46A3-AF71-C35616CE4A53}"/>
              </a:ext>
            </a:extLst>
          </p:cNvPr>
          <p:cNvSpPr>
            <a:spLocks noGrp="1"/>
          </p:cNvSpPr>
          <p:nvPr>
            <p:ph idx="1"/>
          </p:nvPr>
        </p:nvSpPr>
        <p:spPr>
          <a:xfrm>
            <a:off x="838200" y="752354"/>
            <a:ext cx="10515600" cy="5424609"/>
          </a:xfrm>
        </p:spPr>
        <p:txBody>
          <a:bodyPr>
            <a:normAutofit/>
          </a:bodyPr>
          <a:lstStyle/>
          <a:p>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基金会董事会人数由董事会决议确定，最少为</a:t>
            </a:r>
            <a:r>
              <a:rPr lang="en-US" altLang="zh-CN" sz="2400" dirty="0">
                <a:latin typeface="仿宋" panose="02010609060101010101" pitchFamily="49" charset="-122"/>
                <a:ea typeface="仿宋" panose="02010609060101010101" pitchFamily="49" charset="-122"/>
              </a:rPr>
              <a:t>10</a:t>
            </a:r>
            <a:r>
              <a:rPr lang="zh-CN" altLang="en-US" sz="2400" dirty="0">
                <a:latin typeface="仿宋" panose="02010609060101010101" pitchFamily="49" charset="-122"/>
                <a:ea typeface="仿宋" panose="02010609060101010101" pitchFamily="49" charset="-122"/>
              </a:rPr>
              <a:t>人，目前由整个</a:t>
            </a:r>
            <a:r>
              <a:rPr lang="en-US" altLang="zh-CN" sz="2400" dirty="0">
                <a:latin typeface="仿宋" panose="02010609060101010101" pitchFamily="49" charset="-122"/>
                <a:ea typeface="仿宋" panose="02010609060101010101" pitchFamily="49" charset="-122"/>
              </a:rPr>
              <a:t>IT</a:t>
            </a:r>
            <a:r>
              <a:rPr lang="zh-CN" altLang="en-US" sz="2400" dirty="0">
                <a:latin typeface="仿宋" panose="02010609060101010101" pitchFamily="49" charset="-122"/>
                <a:ea typeface="仿宋" panose="02010609060101010101" pitchFamily="49" charset="-122"/>
              </a:rPr>
              <a:t>行业的</a:t>
            </a:r>
            <a:r>
              <a:rPr lang="en-US" altLang="zh-CN" sz="2400" dirty="0">
                <a:latin typeface="仿宋" panose="02010609060101010101" pitchFamily="49" charset="-122"/>
                <a:ea typeface="仿宋" panose="02010609060101010101" pitchFamily="49" charset="-122"/>
              </a:rPr>
              <a:t>22</a:t>
            </a:r>
            <a:r>
              <a:rPr lang="zh-CN" altLang="en-US" sz="2400" dirty="0">
                <a:latin typeface="仿宋" panose="02010609060101010101" pitchFamily="49" charset="-122"/>
                <a:ea typeface="仿宋" panose="02010609060101010101" pitchFamily="49" charset="-122"/>
              </a:rPr>
              <a:t>名高级领导人组成，铂金会员直接拥有董事会席位（但不超过</a:t>
            </a:r>
            <a:r>
              <a:rPr lang="en-US" altLang="zh-CN" sz="2400" dirty="0">
                <a:latin typeface="仿宋" panose="02010609060101010101" pitchFamily="49" charset="-122"/>
                <a:ea typeface="仿宋" panose="02010609060101010101" pitchFamily="49" charset="-122"/>
              </a:rPr>
              <a:t>20</a:t>
            </a:r>
            <a:r>
              <a:rPr lang="zh-CN" altLang="en-US" sz="2400" dirty="0">
                <a:latin typeface="仿宋" panose="02010609060101010101" pitchFamily="49" charset="-122"/>
                <a:ea typeface="仿宋" panose="02010609060101010101" pitchFamily="49" charset="-122"/>
              </a:rPr>
              <a:t>个），黄金会员中推选</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名或少于黄金会员总数的董事，白银会员推选</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名董事。董事任期两年。</a:t>
            </a:r>
            <a:endParaRPr lang="en-US" altLang="zh-CN" sz="2400" dirty="0">
              <a:latin typeface="仿宋" panose="02010609060101010101" pitchFamily="49" charset="-122"/>
              <a:ea typeface="仿宋" panose="02010609060101010101" pitchFamily="49" charset="-122"/>
            </a:endParaRPr>
          </a:p>
          <a:p>
            <a:endParaRPr lang="zh-CN" altLang="en-US"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基金会董事会目前由</a:t>
            </a:r>
            <a:r>
              <a:rPr lang="en-US" altLang="zh-CN" sz="2400" dirty="0">
                <a:latin typeface="仿宋" panose="02010609060101010101" pitchFamily="49" charset="-122"/>
                <a:ea typeface="仿宋" panose="02010609060101010101" pitchFamily="49" charset="-122"/>
              </a:rPr>
              <a:t>9</a:t>
            </a:r>
            <a:r>
              <a:rPr lang="zh-CN" altLang="en-US" sz="2400" dirty="0">
                <a:latin typeface="仿宋" panose="02010609060101010101" pitchFamily="49" charset="-122"/>
                <a:ea typeface="仿宋" panose="02010609060101010101" pitchFamily="49" charset="-122"/>
              </a:rPr>
              <a:t>人组成，由基金会成员之间选举产生，董事会至少每</a:t>
            </a:r>
            <a:r>
              <a:rPr lang="en-US" altLang="zh-CN" sz="2400" dirty="0">
                <a:latin typeface="仿宋" panose="02010609060101010101" pitchFamily="49" charset="-122"/>
                <a:ea typeface="仿宋" panose="02010609060101010101" pitchFamily="49" charset="-122"/>
              </a:rPr>
              <a:t>13</a:t>
            </a:r>
            <a:r>
              <a:rPr lang="zh-CN" altLang="en-US" sz="2400" dirty="0">
                <a:latin typeface="仿宋" panose="02010609060101010101" pitchFamily="49" charset="-122"/>
                <a:ea typeface="仿宋" panose="02010609060101010101" pitchFamily="49" charset="-122"/>
              </a:rPr>
              <a:t>个月召开一次年度成员大会，选举新董事会和新成员候选人。</a:t>
            </a:r>
            <a:endParaRPr lang="en-US" altLang="zh-CN" sz="2400" dirty="0">
              <a:latin typeface="仿宋" panose="02010609060101010101" pitchFamily="49" charset="-122"/>
              <a:ea typeface="仿宋" panose="02010609060101010101" pitchFamily="49" charset="-122"/>
            </a:endParaRPr>
          </a:p>
          <a:p>
            <a:endParaRPr lang="zh-CN" altLang="en-US"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基金会的白金会员在董事会设定</a:t>
            </a:r>
            <a:r>
              <a:rPr lang="en-US" altLang="zh-CN" sz="2400" dirty="0">
                <a:latin typeface="仿宋" panose="02010609060101010101" pitchFamily="49" charset="-122"/>
                <a:ea typeface="仿宋" panose="02010609060101010101" pitchFamily="49" charset="-122"/>
              </a:rPr>
              <a:t>8</a:t>
            </a:r>
            <a:r>
              <a:rPr lang="zh-CN" altLang="en-US" sz="2400" dirty="0">
                <a:latin typeface="仿宋" panose="02010609060101010101" pitchFamily="49" charset="-122"/>
                <a:ea typeface="仿宋" panose="02010609060101010101" pitchFamily="49" charset="-122"/>
              </a:rPr>
              <a:t>名固定席位不用竞选，在所有黄金会员里需要竞争</a:t>
            </a:r>
            <a:r>
              <a:rPr lang="en-US" altLang="zh-CN" sz="2400" dirty="0">
                <a:latin typeface="仿宋" panose="02010609060101010101" pitchFamily="49" charset="-122"/>
                <a:ea typeface="仿宋" panose="02010609060101010101" pitchFamily="49" charset="-122"/>
              </a:rPr>
              <a:t>8</a:t>
            </a:r>
            <a:r>
              <a:rPr lang="zh-CN" altLang="en-US" sz="2400" dirty="0">
                <a:latin typeface="仿宋" panose="02010609060101010101" pitchFamily="49" charset="-122"/>
                <a:ea typeface="仿宋" panose="02010609060101010101" pitchFamily="49" charset="-122"/>
              </a:rPr>
              <a:t>名黄金会员席位，由黄金会员们在</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天内投票决定，不对社区公开，再由千万个人会员经过</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周投票决定的</a:t>
            </a:r>
            <a:r>
              <a:rPr lang="en-US" altLang="zh-CN" sz="2400" dirty="0">
                <a:latin typeface="仿宋" panose="02010609060101010101" pitchFamily="49" charset="-122"/>
                <a:ea typeface="仿宋" panose="02010609060101010101" pitchFamily="49" charset="-122"/>
              </a:rPr>
              <a:t>8</a:t>
            </a:r>
            <a:r>
              <a:rPr lang="zh-CN" altLang="en-US" sz="2400" dirty="0">
                <a:latin typeface="仿宋" panose="02010609060101010101" pitchFamily="49" charset="-122"/>
                <a:ea typeface="仿宋" panose="02010609060101010101" pitchFamily="49" charset="-122"/>
              </a:rPr>
              <a:t>位个人独立董事席位，构成了</a:t>
            </a:r>
            <a:r>
              <a:rPr lang="en-US" altLang="zh-CN" sz="2400" dirty="0">
                <a:latin typeface="仿宋" panose="02010609060101010101" pitchFamily="49" charset="-122"/>
                <a:ea typeface="仿宋" panose="02010609060101010101" pitchFamily="49" charset="-122"/>
              </a:rPr>
              <a:t>24</a:t>
            </a:r>
            <a:r>
              <a:rPr lang="zh-CN" altLang="en-US" sz="2400" dirty="0">
                <a:latin typeface="仿宋" panose="02010609060101010101" pitchFamily="49" charset="-122"/>
                <a:ea typeface="仿宋" panose="02010609060101010101" pitchFamily="49" charset="-122"/>
              </a:rPr>
              <a:t>位基金会董事会。</a:t>
            </a:r>
          </a:p>
        </p:txBody>
      </p:sp>
    </p:spTree>
    <p:extLst>
      <p:ext uri="{BB962C8B-B14F-4D97-AF65-F5344CB8AC3E}">
        <p14:creationId xmlns:p14="http://schemas.microsoft.com/office/powerpoint/2010/main" val="88253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132267-2DD9-498A-9695-07FA7DDADCD0}"/>
              </a:ext>
            </a:extLst>
          </p:cNvPr>
          <p:cNvSpPr>
            <a:spLocks noGrp="1"/>
          </p:cNvSpPr>
          <p:nvPr>
            <p:ph idx="1"/>
          </p:nvPr>
        </p:nvSpPr>
        <p:spPr>
          <a:xfrm>
            <a:off x="838200" y="640080"/>
            <a:ext cx="10515600" cy="5536883"/>
          </a:xfrm>
        </p:spPr>
        <p:txBody>
          <a:bodyPr>
            <a:normAutofit/>
          </a:bodyPr>
          <a:lstStyle/>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技术委员会</a:t>
            </a:r>
            <a:r>
              <a:rPr lang="en-US" altLang="zh-CN" dirty="0">
                <a:latin typeface="黑体" panose="02010609060101010101" pitchFamily="49" charset="-122"/>
                <a:ea typeface="黑体" panose="02010609060101010101" pitchFamily="49" charset="-122"/>
              </a:rPr>
              <a:t>/TSC/PMC</a:t>
            </a:r>
          </a:p>
          <a:p>
            <a:pPr marL="0" indent="0">
              <a:buNone/>
            </a:pPr>
            <a:r>
              <a:rPr lang="zh-CN" altLang="en-US" sz="2400" dirty="0">
                <a:latin typeface="仿宋" panose="02010609060101010101" pitchFamily="49" charset="-122"/>
                <a:ea typeface="仿宋" panose="02010609060101010101" pitchFamily="49" charset="-122"/>
              </a:rPr>
              <a:t>    技术委员会</a:t>
            </a:r>
            <a:r>
              <a:rPr lang="en-US" altLang="zh-CN" sz="2400" dirty="0">
                <a:latin typeface="仿宋" panose="02010609060101010101" pitchFamily="49" charset="-122"/>
                <a:ea typeface="仿宋" panose="02010609060101010101" pitchFamily="49" charset="-122"/>
              </a:rPr>
              <a:t>/TSC/PMC</a:t>
            </a:r>
            <a:r>
              <a:rPr lang="zh-CN" altLang="en-US" sz="2400" dirty="0">
                <a:latin typeface="仿宋" panose="02010609060101010101" pitchFamily="49" charset="-122"/>
                <a:ea typeface="仿宋" panose="02010609060101010101" pitchFamily="49" charset="-122"/>
              </a:rPr>
              <a:t>主要负责管理与项目有关的技术事项，董事会不为其任何项目或活动提供技术指导。</a:t>
            </a:r>
            <a:endParaRPr lang="en-US" altLang="zh-CN" sz="2400" dirty="0">
              <a:latin typeface="仿宋" panose="02010609060101010101" pitchFamily="49" charset="-122"/>
              <a:ea typeface="仿宋" panose="02010609060101010101" pitchFamily="49" charset="-122"/>
            </a:endParaRPr>
          </a:p>
          <a:p>
            <a:pPr marL="0" indent="0">
              <a:buNone/>
            </a:pPr>
            <a:endParaRPr lang="en-US" altLang="zh-CN" sz="2400"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Linux</a:t>
            </a:r>
            <a:r>
              <a:rPr lang="zh-CN" altLang="en-US" sz="2400" b="1" dirty="0">
                <a:latin typeface="仿宋" panose="02010609060101010101" pitchFamily="49" charset="-122"/>
                <a:ea typeface="仿宋" panose="02010609060101010101" pitchFamily="49" charset="-122"/>
              </a:rPr>
              <a:t>基金会</a:t>
            </a:r>
            <a:endParaRPr lang="en-US" altLang="zh-CN" sz="2400" b="1" dirty="0">
              <a:latin typeface="仿宋" panose="02010609060101010101" pitchFamily="49" charset="-122"/>
              <a:ea typeface="仿宋" panose="02010609060101010101" pitchFamily="49" charset="-122"/>
            </a:endParaRPr>
          </a:p>
          <a:p>
            <a:pPr marL="0" indent="0">
              <a:buNone/>
            </a:pPr>
            <a:r>
              <a:rPr lang="en-US" altLang="zh-CN" sz="2400" dirty="0">
                <a:latin typeface="仿宋" panose="02010609060101010101" pitchFamily="49" charset="-122"/>
                <a:ea typeface="仿宋" panose="02010609060101010101" pitchFamily="49" charset="-122"/>
              </a:rPr>
              <a:t>    LF</a:t>
            </a:r>
            <a:r>
              <a:rPr lang="zh-CN" altLang="en-US" sz="2400" dirty="0">
                <a:latin typeface="仿宋" panose="02010609060101010101" pitchFamily="49" charset="-122"/>
                <a:ea typeface="仿宋" panose="02010609060101010101" pitchFamily="49" charset="-122"/>
              </a:rPr>
              <a:t>下的项目，拥有各自的管理以及技术指导委员会（</a:t>
            </a:r>
            <a:r>
              <a:rPr lang="en-US" altLang="zh-CN" sz="2400" dirty="0">
                <a:latin typeface="仿宋" panose="02010609060101010101" pitchFamily="49" charset="-122"/>
                <a:ea typeface="仿宋" panose="02010609060101010101" pitchFamily="49" charset="-122"/>
              </a:rPr>
              <a:t>TSC</a:t>
            </a:r>
            <a:r>
              <a:rPr lang="zh-CN" altLang="en-US" sz="2400" dirty="0">
                <a:latin typeface="仿宋" panose="02010609060101010101" pitchFamily="49" charset="-122"/>
                <a:ea typeface="仿宋" panose="02010609060101010101" pitchFamily="49" charset="-122"/>
              </a:rPr>
              <a:t>）；而</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基金会下子基金会，例如</a:t>
            </a:r>
            <a:r>
              <a:rPr lang="en-US" altLang="zh-CN" sz="2400" dirty="0">
                <a:latin typeface="仿宋" panose="02010609060101010101" pitchFamily="49" charset="-122"/>
                <a:ea typeface="仿宋" panose="02010609060101010101" pitchFamily="49" charset="-122"/>
              </a:rPr>
              <a:t>LF</a:t>
            </a:r>
            <a:r>
              <a:rPr lang="zh-CN" altLang="en-US" sz="2400" dirty="0">
                <a:latin typeface="仿宋" panose="02010609060101010101" pitchFamily="49" charset="-122"/>
                <a:ea typeface="仿宋" panose="02010609060101010101" pitchFamily="49" charset="-122"/>
              </a:rPr>
              <a:t>网络基金会（</a:t>
            </a:r>
            <a:r>
              <a:rPr lang="en-US" altLang="zh-CN" sz="2400" dirty="0">
                <a:latin typeface="仿宋" panose="02010609060101010101" pitchFamily="49" charset="-122"/>
                <a:ea typeface="仿宋" panose="02010609060101010101" pitchFamily="49" charset="-122"/>
              </a:rPr>
              <a:t>LF Networking Fund</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LFN</a:t>
            </a:r>
            <a:r>
              <a:rPr lang="zh-CN" altLang="en-US" sz="2400" dirty="0">
                <a:latin typeface="仿宋" panose="02010609060101010101" pitchFamily="49" charset="-122"/>
                <a:ea typeface="仿宋" panose="02010609060101010101" pitchFamily="49" charset="-122"/>
              </a:rPr>
              <a:t>），旗下的项目保留自己的技术指导委员会（</a:t>
            </a:r>
            <a:r>
              <a:rPr lang="en-US" altLang="zh-CN" sz="2400" dirty="0">
                <a:latin typeface="仿宋" panose="02010609060101010101" pitchFamily="49" charset="-122"/>
                <a:ea typeface="仿宋" panose="02010609060101010101" pitchFamily="49" charset="-122"/>
              </a:rPr>
              <a:t>Technical Steering Committee</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TSC</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并由技术咨询委员会（</a:t>
            </a:r>
            <a:r>
              <a:rPr lang="en-US" altLang="zh-CN" sz="2400" dirty="0">
                <a:latin typeface="仿宋" panose="02010609060101010101" pitchFamily="49" charset="-122"/>
                <a:ea typeface="仿宋" panose="02010609060101010101" pitchFamily="49" charset="-122"/>
              </a:rPr>
              <a:t>Technical Advisory Council</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TAC</a:t>
            </a:r>
            <a:r>
              <a:rPr lang="zh-CN" altLang="en-US" sz="2400" dirty="0">
                <a:latin typeface="仿宋" panose="02010609060101010101" pitchFamily="49" charset="-122"/>
                <a:ea typeface="仿宋" panose="02010609060101010101" pitchFamily="49" charset="-122"/>
              </a:rPr>
              <a:t>）统一监管。</a:t>
            </a:r>
            <a:endParaRPr lang="zh-CN" altLang="en-US" dirty="0"/>
          </a:p>
        </p:txBody>
      </p:sp>
    </p:spTree>
    <p:extLst>
      <p:ext uri="{BB962C8B-B14F-4D97-AF65-F5344CB8AC3E}">
        <p14:creationId xmlns:p14="http://schemas.microsoft.com/office/powerpoint/2010/main" val="31781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132267-2DD9-498A-9695-07FA7DDADCD0}"/>
              </a:ext>
            </a:extLst>
          </p:cNvPr>
          <p:cNvSpPr>
            <a:spLocks noGrp="1"/>
          </p:cNvSpPr>
          <p:nvPr>
            <p:ph idx="1"/>
          </p:nvPr>
        </p:nvSpPr>
        <p:spPr>
          <a:xfrm>
            <a:off x="838200" y="640080"/>
            <a:ext cx="10515600" cy="5536883"/>
          </a:xfrm>
        </p:spPr>
        <p:txBody>
          <a:bodyPr>
            <a:normAutofit/>
          </a:bodyPr>
          <a:lstStyle/>
          <a:p>
            <a:r>
              <a:rPr lang="en-US" altLang="zh-CN" sz="2400" b="1" dirty="0">
                <a:latin typeface="仿宋" panose="02010609060101010101" pitchFamily="49" charset="-122"/>
                <a:ea typeface="仿宋" panose="02010609060101010101" pitchFamily="49" charset="-122"/>
              </a:rPr>
              <a:t>Apache</a:t>
            </a:r>
            <a:r>
              <a:rPr lang="zh-CN" altLang="en-US" sz="2400" b="1" dirty="0">
                <a:latin typeface="仿宋" panose="02010609060101010101" pitchFamily="49" charset="-122"/>
                <a:ea typeface="仿宋" panose="02010609060101010101" pitchFamily="49" charset="-122"/>
              </a:rPr>
              <a:t>基金会</a:t>
            </a:r>
            <a:endParaRPr lang="en-US" altLang="zh-CN" sz="2400" b="1" dirty="0">
              <a:latin typeface="仿宋" panose="02010609060101010101" pitchFamily="49" charset="-122"/>
              <a:ea typeface="仿宋" panose="02010609060101010101" pitchFamily="49" charset="-122"/>
            </a:endParaRPr>
          </a:p>
          <a:p>
            <a:pPr marL="0" indent="0">
              <a:buNone/>
            </a:pPr>
            <a:r>
              <a:rPr lang="en-US" altLang="zh-CN" sz="2400" dirty="0">
                <a:latin typeface="仿宋" panose="02010609060101010101" pitchFamily="49" charset="-122"/>
                <a:ea typeface="仿宋" panose="02010609060101010101" pitchFamily="49" charset="-122"/>
              </a:rPr>
              <a:t>    Apache</a:t>
            </a:r>
            <a:r>
              <a:rPr lang="zh-CN" altLang="en-US" sz="2400" dirty="0">
                <a:latin typeface="仿宋" panose="02010609060101010101" pitchFamily="49" charset="-122"/>
                <a:ea typeface="仿宋" panose="02010609060101010101" pitchFamily="49" charset="-122"/>
              </a:rPr>
              <a:t>下的项目由项目管理委员会</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直接管理，</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由董事会决议成立，负责一个或多个项目社区的管理，包括一名主席和多名成员（他们由在这些项目中表现出优点和领导能力的个人组成的）。</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在许可、品牌、基础设施等方面遵循基金会的政策，使用“</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方式”独立地管理项目，特别是技术指导，</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针对新提交者和新</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成员进行投票，并对软件产品正式发布进行投票。</a:t>
            </a:r>
            <a:endParaRPr lang="en-US" altLang="zh-CN" sz="2400" dirty="0">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OpenStack</a:t>
            </a:r>
            <a:r>
              <a:rPr lang="zh-CN" altLang="en-US" sz="2400" b="1" dirty="0">
                <a:latin typeface="仿宋" panose="02010609060101010101" pitchFamily="49" charset="-122"/>
                <a:ea typeface="仿宋" panose="02010609060101010101" pitchFamily="49" charset="-122"/>
              </a:rPr>
              <a:t>基金会</a:t>
            </a:r>
            <a:endParaRPr lang="en-US" altLang="zh-CN" sz="2400" b="1" dirty="0">
              <a:latin typeface="仿宋" panose="02010609060101010101" pitchFamily="49" charset="-122"/>
              <a:ea typeface="仿宋" panose="02010609060101010101" pitchFamily="49" charset="-122"/>
            </a:endParaRPr>
          </a:p>
          <a:p>
            <a:pPr marL="0" indent="0">
              <a:buNone/>
            </a:pPr>
            <a:r>
              <a:rPr lang="en-US" altLang="zh-CN" sz="2400" dirty="0">
                <a:latin typeface="仿宋" panose="02010609060101010101" pitchFamily="49" charset="-122"/>
                <a:ea typeface="仿宋" panose="02010609060101010101" pitchFamily="49" charset="-122"/>
              </a:rPr>
              <a:t>    OpenStack</a:t>
            </a:r>
            <a:r>
              <a:rPr lang="zh-CN" altLang="en-US" sz="2400" dirty="0">
                <a:latin typeface="仿宋" panose="02010609060101010101" pitchFamily="49" charset="-122"/>
                <a:ea typeface="仿宋" panose="02010609060101010101" pitchFamily="49" charset="-122"/>
              </a:rPr>
              <a:t>技术委员会是</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开源项目的管理机构，代表项目的贡献者监督所有的技术问题。董事会有权批准技术委员会提名的技术委员会主席，除非董事会另有决定，技术委员会不得管理与开放基础设施项目有关的技术事宜。</a:t>
            </a:r>
          </a:p>
          <a:p>
            <a:pPr marL="0" indent="0">
              <a:buNone/>
            </a:pPr>
            <a:endParaRPr lang="zh-CN" altLang="en-US" dirty="0"/>
          </a:p>
        </p:txBody>
      </p:sp>
    </p:spTree>
    <p:extLst>
      <p:ext uri="{BB962C8B-B14F-4D97-AF65-F5344CB8AC3E}">
        <p14:creationId xmlns:p14="http://schemas.microsoft.com/office/powerpoint/2010/main" val="133869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46B590F-0D57-4BC9-B51C-D7F4FAEE0A96}"/>
              </a:ext>
            </a:extLst>
          </p:cNvPr>
          <p:cNvSpPr>
            <a:spLocks noGrp="1"/>
          </p:cNvSpPr>
          <p:nvPr>
            <p:ph idx="1"/>
          </p:nvPr>
        </p:nvSpPr>
        <p:spPr>
          <a:xfrm>
            <a:off x="838200" y="718457"/>
            <a:ext cx="10515600" cy="5458506"/>
          </a:xfrm>
        </p:spPr>
        <p:txBody>
          <a:bodyPr>
            <a:normAutofit/>
          </a:bodyPr>
          <a:lstStyle/>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其他工作组</a:t>
            </a:r>
            <a:endParaRPr lang="en-US" altLang="zh-CN" dirty="0">
              <a:latin typeface="黑体" panose="02010609060101010101" pitchFamily="49" charset="-122"/>
              <a:ea typeface="黑体" panose="02010609060101010101" pitchFamily="49" charset="-122"/>
            </a:endParaRPr>
          </a:p>
          <a:p>
            <a:pPr marL="0" indent="0">
              <a:buNone/>
            </a:pPr>
            <a:r>
              <a:rPr lang="zh-CN" altLang="en-US" sz="2400" dirty="0">
                <a:latin typeface="仿宋" panose="02010609060101010101" pitchFamily="49" charset="-122"/>
                <a:ea typeface="仿宋" panose="02010609060101010101" pitchFamily="49" charset="-122"/>
              </a:rPr>
              <a:t>    基金会董事会还可以设一些执行委员会，如法律委员会或其他工作小组（统称“委员会”），在其职权范围内行使董事会的权力，委员会向董事会报告工作。</a:t>
            </a:r>
            <a:endParaRPr lang="en-US" altLang="zh-CN" sz="2400" dirty="0">
              <a:latin typeface="仿宋" panose="02010609060101010101" pitchFamily="49" charset="-122"/>
              <a:ea typeface="仿宋" panose="02010609060101010101" pitchFamily="49" charset="-122"/>
            </a:endParaRPr>
          </a:p>
          <a:p>
            <a:pPr marL="0" indent="0">
              <a:buNone/>
            </a:pP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基金会董事会可以随时任命董事会认为必要或适当的委员会，以开展业务，实现基金会的目标。</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基金会下的项目通常还设有营销咨询委员会（</a:t>
            </a:r>
            <a:r>
              <a:rPr lang="en-US" altLang="zh-CN" sz="2400" dirty="0">
                <a:latin typeface="仿宋" panose="02010609060101010101" pitchFamily="49" charset="-122"/>
                <a:ea typeface="仿宋" panose="02010609060101010101" pitchFamily="49" charset="-122"/>
              </a:rPr>
              <a:t>MAC</a:t>
            </a:r>
            <a:r>
              <a:rPr lang="zh-CN" altLang="en-US" sz="2400" dirty="0">
                <a:latin typeface="仿宋" panose="02010609060101010101" pitchFamily="49" charset="-122"/>
                <a:ea typeface="仿宋" panose="02010609060101010101" pitchFamily="49" charset="-122"/>
              </a:rPr>
              <a:t>），法律委员会、财务委员会等协助董事会进行日常管理。</a:t>
            </a:r>
          </a:p>
          <a:p>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基金会董事会有两个执行委员会包括法律委员会和安全小组。董事会还任命一些官员（</a:t>
            </a:r>
            <a:r>
              <a:rPr lang="en-US" altLang="zh-CN" sz="2400" dirty="0">
                <a:latin typeface="仿宋" panose="02010609060101010101" pitchFamily="49" charset="-122"/>
                <a:ea typeface="仿宋" panose="02010609060101010101" pitchFamily="49" charset="-122"/>
              </a:rPr>
              <a:t>corporate officers</a:t>
            </a:r>
            <a:r>
              <a:rPr lang="zh-CN" altLang="en-US" sz="2400" dirty="0">
                <a:latin typeface="仿宋" panose="02010609060101010101" pitchFamily="49" charset="-122"/>
                <a:ea typeface="仿宋" panose="02010609060101010101" pitchFamily="49" charset="-122"/>
              </a:rPr>
              <a:t>）在特定领域</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法律、品牌、筹资、营销、基础设施等</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制定和执行基金会的政策。</a:t>
            </a:r>
          </a:p>
          <a:p>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董事会可以指定一个或多个委员会，例如用户委员会、法律委员会、薪酬委员会（</a:t>
            </a:r>
            <a:r>
              <a:rPr lang="en-US" altLang="zh-CN" sz="2400" dirty="0">
                <a:latin typeface="仿宋" panose="02010609060101010101" pitchFamily="49" charset="-122"/>
                <a:ea typeface="仿宋" panose="02010609060101010101" pitchFamily="49" charset="-122"/>
              </a:rPr>
              <a:t>compensation committee</a:t>
            </a:r>
            <a:r>
              <a:rPr lang="zh-CN" altLang="en-US" sz="2400" dirty="0">
                <a:latin typeface="仿宋" panose="02010609060101010101" pitchFamily="49" charset="-122"/>
                <a:ea typeface="仿宋" panose="02010609060101010101" pitchFamily="49" charset="-122"/>
              </a:rPr>
              <a:t>）、咨询委员会等。</a:t>
            </a:r>
          </a:p>
          <a:p>
            <a:pPr marL="0" indent="0">
              <a:buNone/>
            </a:pPr>
            <a:endParaRPr lang="zh-CN" altLang="en-US" dirty="0"/>
          </a:p>
        </p:txBody>
      </p:sp>
    </p:spTree>
    <p:extLst>
      <p:ext uri="{BB962C8B-B14F-4D97-AF65-F5344CB8AC3E}">
        <p14:creationId xmlns:p14="http://schemas.microsoft.com/office/powerpoint/2010/main" val="229339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C3EF99-9859-446F-87C0-937513D002F9}"/>
              </a:ext>
            </a:extLst>
          </p:cNvPr>
          <p:cNvSpPr>
            <a:spLocks noGrp="1"/>
          </p:cNvSpPr>
          <p:nvPr>
            <p:ph idx="1"/>
          </p:nvPr>
        </p:nvSpPr>
        <p:spPr>
          <a:xfrm>
            <a:off x="838200" y="718457"/>
            <a:ext cx="10515600" cy="5458506"/>
          </a:xfrm>
        </p:spPr>
        <p:txBody>
          <a:bodyPr/>
          <a:lstStyle/>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基金会非治理组</a:t>
            </a:r>
            <a:endParaRPr lang="en-US" altLang="zh-CN" dirty="0">
              <a:latin typeface="黑体" panose="02010609060101010101" pitchFamily="49" charset="-122"/>
              <a:ea typeface="黑体" panose="02010609060101010101" pitchFamily="49" charset="-122"/>
            </a:endParaRPr>
          </a:p>
          <a:p>
            <a:pPr marL="0" indent="0">
              <a:buNone/>
            </a:pPr>
            <a:r>
              <a:rPr lang="zh-CN" altLang="en-US" sz="2400" dirty="0">
                <a:latin typeface="仿宋" panose="02010609060101010101" pitchFamily="49" charset="-122"/>
                <a:ea typeface="仿宋" panose="02010609060101010101" pitchFamily="49" charset="-122"/>
              </a:rPr>
              <a:t>    作为一个基于社区的组织，还有许多其他的个人和组织团体为基金会项目提供有价值的工作和服务，但不属于基金会治理组织。包括赞助商、服务供应商（如会计、宽带服务）、开源软件用户、开源软件贡献者、其他合约商或员工等（如建设</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维护基础设施）。</a:t>
            </a:r>
          </a:p>
        </p:txBody>
      </p:sp>
    </p:spTree>
    <p:extLst>
      <p:ext uri="{BB962C8B-B14F-4D97-AF65-F5344CB8AC3E}">
        <p14:creationId xmlns:p14="http://schemas.microsoft.com/office/powerpoint/2010/main" val="302360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2896C-9BE1-44CF-8F96-1BC25D572BE0}"/>
              </a:ext>
            </a:extLst>
          </p:cNvPr>
          <p:cNvSpPr>
            <a:spLocks noGrp="1"/>
          </p:cNvSpPr>
          <p:nvPr>
            <p:ph type="title"/>
          </p:nvPr>
        </p:nvSpPr>
        <p:spPr/>
        <p:txBody>
          <a:bodyPr>
            <a:normAutofit/>
          </a:bodyPr>
          <a:lstStyle/>
          <a:p>
            <a:pPr marL="571500" indent="-571500">
              <a:buFont typeface="Wingdings" panose="05000000000000000000" pitchFamily="2" charset="2"/>
              <a:buChar char="p"/>
            </a:pPr>
            <a:r>
              <a:rPr lang="zh-CN" altLang="en-US" sz="3600" b="1" dirty="0">
                <a:solidFill>
                  <a:schemeClr val="accent1">
                    <a:lumMod val="50000"/>
                  </a:schemeClr>
                </a:solidFill>
              </a:rPr>
              <a:t>开源项目的孵化与进入</a:t>
            </a:r>
          </a:p>
        </p:txBody>
      </p:sp>
      <p:sp>
        <p:nvSpPr>
          <p:cNvPr id="3" name="内容占位符 2">
            <a:extLst>
              <a:ext uri="{FF2B5EF4-FFF2-40B4-BE49-F238E27FC236}">
                <a16:creationId xmlns:a16="http://schemas.microsoft.com/office/drawing/2014/main" id="{D12998D5-C27E-4465-A0AE-8AD0F84DE372}"/>
              </a:ext>
            </a:extLst>
          </p:cNvPr>
          <p:cNvSpPr>
            <a:spLocks noGrp="1"/>
          </p:cNvSpPr>
          <p:nvPr>
            <p:ph idx="1"/>
          </p:nvPr>
        </p:nvSpPr>
        <p:spPr/>
        <p:txBody>
          <a:bodyPr>
            <a:normAutofit/>
          </a:bodyPr>
          <a:lstStyle/>
          <a:p>
            <a:pPr marL="0" indent="0">
              <a:buNone/>
            </a:pPr>
            <a:r>
              <a:rPr lang="zh-CN" altLang="en-US" sz="2400" dirty="0">
                <a:latin typeface="仿宋" panose="02010609060101010101" pitchFamily="49" charset="-122"/>
                <a:ea typeface="仿宋" panose="02010609060101010101" pitchFamily="49" charset="-122"/>
              </a:rPr>
              <a:t>    任何人都可以在</a:t>
            </a:r>
            <a:r>
              <a:rPr lang="en-US" altLang="zh-CN" sz="2400" dirty="0">
                <a:latin typeface="仿宋" panose="02010609060101010101" pitchFamily="49" charset="-122"/>
                <a:ea typeface="仿宋" panose="02010609060101010101" pitchFamily="49" charset="-122"/>
              </a:rPr>
              <a:t>Internet</a:t>
            </a:r>
            <a:r>
              <a:rPr lang="zh-CN" altLang="en-US" sz="2400" dirty="0">
                <a:latin typeface="仿宋" panose="02010609060101010101" pitchFamily="49" charset="-122"/>
                <a:ea typeface="仿宋" panose="02010609060101010101" pitchFamily="49" charset="-122"/>
              </a:rPr>
              <a:t>上发布项目的源代码，但是要构建一个可持续的项目社区，仅靠代码是不够的，而基金会就扮演了“社区看门人”的角色。</a:t>
            </a:r>
            <a:endParaRPr lang="en-US" altLang="zh-CN"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9460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1440A8A-8074-4AE0-BF09-5AA5C7CE1103}"/>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Linux</a:t>
            </a:r>
            <a:r>
              <a:rPr lang="zh-CN" altLang="en-US" sz="2800" dirty="0">
                <a:latin typeface="黑体" panose="02010609060101010101" pitchFamily="49" charset="-122"/>
                <a:ea typeface="黑体" panose="02010609060101010101" pitchFamily="49" charset="-122"/>
              </a:rPr>
              <a:t>基金会</a:t>
            </a:r>
          </a:p>
        </p:txBody>
      </p:sp>
      <p:sp>
        <p:nvSpPr>
          <p:cNvPr id="7" name="文本框 6">
            <a:extLst>
              <a:ext uri="{FF2B5EF4-FFF2-40B4-BE49-F238E27FC236}">
                <a16:creationId xmlns:a16="http://schemas.microsoft.com/office/drawing/2014/main" id="{26EFA23E-A90F-4BBD-BF1B-3F16171F96E5}"/>
              </a:ext>
            </a:extLst>
          </p:cNvPr>
          <p:cNvSpPr txBox="1"/>
          <p:nvPr/>
        </p:nvSpPr>
        <p:spPr>
          <a:xfrm>
            <a:off x="704235" y="1075155"/>
            <a:ext cx="10824150" cy="1938992"/>
          </a:xfrm>
          <a:prstGeom prst="rect">
            <a:avLst/>
          </a:prstGeom>
          <a:noFill/>
        </p:spPr>
        <p:txBody>
          <a:bodyPr wrap="square">
            <a:spAutoFit/>
          </a:bodyPr>
          <a:lstStyle/>
          <a:p>
            <a:r>
              <a:rPr lang="en-US" altLang="zh-CN" sz="2400" dirty="0">
                <a:latin typeface="仿宋" panose="02010609060101010101" pitchFamily="49" charset="-122"/>
                <a:ea typeface="仿宋" panose="02010609060101010101" pitchFamily="49" charset="-122"/>
              </a:rPr>
              <a:t>    Linux</a:t>
            </a:r>
            <a:r>
              <a:rPr lang="zh-CN" altLang="en-US" sz="2400" dirty="0">
                <a:latin typeface="仿宋" panose="02010609060101010101" pitchFamily="49" charset="-122"/>
                <a:ea typeface="仿宋" panose="02010609060101010101" pitchFamily="49" charset="-122"/>
              </a:rPr>
              <a:t>基金会提供两种方式来支持开源项目：①</a:t>
            </a:r>
            <a:r>
              <a:rPr lang="en-US" altLang="zh-CN" sz="2400" dirty="0">
                <a:latin typeface="仿宋" panose="02010609060101010101" pitchFamily="49" charset="-122"/>
                <a:ea typeface="仿宋" panose="02010609060101010101" pitchFamily="49" charset="-122"/>
              </a:rPr>
              <a:t>Core Support Programs</a:t>
            </a:r>
            <a:r>
              <a:rPr lang="zh-CN" altLang="en-US" sz="2400" dirty="0">
                <a:latin typeface="仿宋" panose="02010609060101010101" pitchFamily="49" charset="-122"/>
                <a:ea typeface="仿宋" panose="02010609060101010101" pitchFamily="49" charset="-122"/>
              </a:rPr>
              <a:t>，在</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基金会托管的项目都可以利用</a:t>
            </a:r>
            <a:r>
              <a:rPr lang="en-US" altLang="zh-CN" sz="2400" dirty="0">
                <a:latin typeface="仿宋" panose="02010609060101010101" pitchFamily="49" charset="-122"/>
                <a:ea typeface="仿宋" panose="02010609060101010101" pitchFamily="49" charset="-122"/>
              </a:rPr>
              <a:t>Core Support Programs</a:t>
            </a:r>
            <a:r>
              <a:rPr lang="zh-CN" altLang="en-US" sz="2400" dirty="0">
                <a:latin typeface="仿宋" panose="02010609060101010101" pitchFamily="49" charset="-122"/>
                <a:ea typeface="仿宋" panose="02010609060101010101" pitchFamily="49" charset="-122"/>
              </a:rPr>
              <a:t>，② </a:t>
            </a:r>
            <a:r>
              <a:rPr lang="en-US" altLang="zh-CN" sz="2400" dirty="0">
                <a:latin typeface="仿宋" panose="02010609060101010101" pitchFamily="49" charset="-122"/>
                <a:ea typeface="仿宋" panose="02010609060101010101" pitchFamily="49" charset="-122"/>
              </a:rPr>
              <a:t>Collaboration Support Programs</a:t>
            </a:r>
            <a:r>
              <a:rPr lang="zh-CN" altLang="en-US" sz="2400" dirty="0">
                <a:latin typeface="仿宋" panose="02010609060101010101" pitchFamily="49" charset="-122"/>
                <a:ea typeface="仿宋" panose="02010609060101010101" pitchFamily="49" charset="-122"/>
              </a:rPr>
              <a:t>，基金会将专注于选择具有可持续生态系统的项目作为</a:t>
            </a:r>
            <a:r>
              <a:rPr lang="en-US" altLang="zh-CN" sz="2400" dirty="0">
                <a:latin typeface="仿宋" panose="02010609060101010101" pitchFamily="49" charset="-122"/>
                <a:ea typeface="仿宋" panose="02010609060101010101" pitchFamily="49" charset="-122"/>
              </a:rPr>
              <a:t>LF</a:t>
            </a:r>
            <a:r>
              <a:rPr lang="zh-CN" altLang="en-US" sz="2400" dirty="0">
                <a:latin typeface="仿宋" panose="02010609060101010101" pitchFamily="49" charset="-122"/>
                <a:ea typeface="仿宋" panose="02010609060101010101" pitchFamily="49" charset="-122"/>
              </a:rPr>
              <a:t>协作项目，可以通过</a:t>
            </a:r>
            <a:r>
              <a:rPr lang="en-US" altLang="zh-CN" sz="2400" dirty="0">
                <a:latin typeface="仿宋" panose="02010609060101010101" pitchFamily="49" charset="-122"/>
                <a:ea typeface="仿宋" panose="02010609060101010101" pitchFamily="49" charset="-122"/>
              </a:rPr>
              <a:t>Collaboration Support Programs</a:t>
            </a:r>
            <a:r>
              <a:rPr lang="zh-CN" altLang="en-US" sz="2400" dirty="0">
                <a:latin typeface="仿宋" panose="02010609060101010101" pitchFamily="49" charset="-122"/>
                <a:ea typeface="仿宋" panose="02010609060101010101" pitchFamily="49" charset="-122"/>
              </a:rPr>
              <a:t>来实现更高效、更有效和更透明的协作。</a:t>
            </a:r>
          </a:p>
        </p:txBody>
      </p:sp>
      <p:sp>
        <p:nvSpPr>
          <p:cNvPr id="9" name="文本框 8">
            <a:extLst>
              <a:ext uri="{FF2B5EF4-FFF2-40B4-BE49-F238E27FC236}">
                <a16:creationId xmlns:a16="http://schemas.microsoft.com/office/drawing/2014/main" id="{24B66914-6437-4EAE-A9C1-E1940BF2214C}"/>
              </a:ext>
            </a:extLst>
          </p:cNvPr>
          <p:cNvSpPr txBox="1"/>
          <p:nvPr/>
        </p:nvSpPr>
        <p:spPr>
          <a:xfrm>
            <a:off x="1762652" y="3014147"/>
            <a:ext cx="2913927" cy="369332"/>
          </a:xfrm>
          <a:prstGeom prst="rect">
            <a:avLst/>
          </a:prstGeom>
          <a:noFill/>
        </p:spPr>
        <p:txBody>
          <a:bodyPr wrap="square">
            <a:spAutoFit/>
          </a:bodyPr>
          <a:lstStyle/>
          <a:p>
            <a:r>
              <a:rPr lang="en-US" altLang="zh-CN" dirty="0"/>
              <a:t>Core Support Programs</a:t>
            </a:r>
            <a:endParaRPr lang="zh-CN" altLang="en-US" dirty="0"/>
          </a:p>
        </p:txBody>
      </p:sp>
      <p:sp>
        <p:nvSpPr>
          <p:cNvPr id="11" name="文本框 10">
            <a:extLst>
              <a:ext uri="{FF2B5EF4-FFF2-40B4-BE49-F238E27FC236}">
                <a16:creationId xmlns:a16="http://schemas.microsoft.com/office/drawing/2014/main" id="{D723B4F9-6ACC-4F91-8070-5F71630D5274}"/>
              </a:ext>
            </a:extLst>
          </p:cNvPr>
          <p:cNvSpPr txBox="1"/>
          <p:nvPr/>
        </p:nvSpPr>
        <p:spPr>
          <a:xfrm>
            <a:off x="6885468" y="3014146"/>
            <a:ext cx="3573683" cy="369332"/>
          </a:xfrm>
          <a:prstGeom prst="rect">
            <a:avLst/>
          </a:prstGeom>
          <a:noFill/>
        </p:spPr>
        <p:txBody>
          <a:bodyPr wrap="square">
            <a:spAutoFit/>
          </a:bodyPr>
          <a:lstStyle/>
          <a:p>
            <a:r>
              <a:rPr lang="en-US" altLang="zh-CN" dirty="0"/>
              <a:t>Collaboration Support Programs</a:t>
            </a:r>
            <a:endParaRPr lang="zh-CN" altLang="en-US" dirty="0"/>
          </a:p>
        </p:txBody>
      </p:sp>
      <p:cxnSp>
        <p:nvCxnSpPr>
          <p:cNvPr id="13" name="直接连接符 12">
            <a:extLst>
              <a:ext uri="{FF2B5EF4-FFF2-40B4-BE49-F238E27FC236}">
                <a16:creationId xmlns:a16="http://schemas.microsoft.com/office/drawing/2014/main" id="{4F0E7722-E73C-4F7A-805F-27A812255297}"/>
              </a:ext>
            </a:extLst>
          </p:cNvPr>
          <p:cNvCxnSpPr/>
          <p:nvPr/>
        </p:nvCxnSpPr>
        <p:spPr>
          <a:xfrm>
            <a:off x="5960968" y="3106747"/>
            <a:ext cx="0" cy="352554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B784150-84FC-4E93-B4BE-50728B2E1276}"/>
              </a:ext>
            </a:extLst>
          </p:cNvPr>
          <p:cNvSpPr txBox="1"/>
          <p:nvPr/>
        </p:nvSpPr>
        <p:spPr>
          <a:xfrm>
            <a:off x="6116310" y="3474522"/>
            <a:ext cx="5112000" cy="29586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dirty="0"/>
              <a:t>General and Administrative Support</a:t>
            </a:r>
          </a:p>
          <a:p>
            <a:pPr>
              <a:lnSpc>
                <a:spcPct val="150000"/>
              </a:lnSpc>
            </a:pPr>
            <a:r>
              <a:rPr lang="en-US" altLang="zh-CN" dirty="0"/>
              <a:t>Leadership and Community Management Support</a:t>
            </a:r>
          </a:p>
          <a:p>
            <a:pPr>
              <a:lnSpc>
                <a:spcPct val="150000"/>
              </a:lnSpc>
            </a:pPr>
            <a:r>
              <a:rPr lang="en-US" altLang="zh-CN" dirty="0"/>
              <a:t>Marketing and Communications Support</a:t>
            </a:r>
          </a:p>
          <a:p>
            <a:pPr>
              <a:lnSpc>
                <a:spcPct val="150000"/>
              </a:lnSpc>
            </a:pPr>
            <a:r>
              <a:rPr lang="en-US" altLang="zh-CN" dirty="0"/>
              <a:t>IT and Release Engineering Support</a:t>
            </a:r>
          </a:p>
          <a:p>
            <a:pPr>
              <a:lnSpc>
                <a:spcPct val="150000"/>
              </a:lnSpc>
            </a:pPr>
            <a:r>
              <a:rPr lang="en-US" altLang="zh-CN" dirty="0"/>
              <a:t>Community Event Support</a:t>
            </a:r>
          </a:p>
          <a:p>
            <a:pPr>
              <a:lnSpc>
                <a:spcPct val="150000"/>
              </a:lnSpc>
            </a:pPr>
            <a:r>
              <a:rPr lang="en-US" altLang="zh-CN" dirty="0"/>
              <a:t>Training Support</a:t>
            </a:r>
          </a:p>
          <a:p>
            <a:pPr>
              <a:lnSpc>
                <a:spcPct val="150000"/>
              </a:lnSpc>
            </a:pPr>
            <a:r>
              <a:rPr lang="en-US" altLang="zh-CN" dirty="0"/>
              <a:t>Funding Support</a:t>
            </a:r>
          </a:p>
        </p:txBody>
      </p:sp>
      <p:sp>
        <p:nvSpPr>
          <p:cNvPr id="17" name="文本框 16">
            <a:extLst>
              <a:ext uri="{FF2B5EF4-FFF2-40B4-BE49-F238E27FC236}">
                <a16:creationId xmlns:a16="http://schemas.microsoft.com/office/drawing/2014/main" id="{5F1C66AC-B9F8-48FC-BF0C-DBFBE06DC8EC}"/>
              </a:ext>
            </a:extLst>
          </p:cNvPr>
          <p:cNvSpPr txBox="1"/>
          <p:nvPr/>
        </p:nvSpPr>
        <p:spPr>
          <a:xfrm>
            <a:off x="663616" y="3466993"/>
            <a:ext cx="5112000" cy="29586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dirty="0"/>
              <a:t>Neutral Asset Ownership</a:t>
            </a:r>
          </a:p>
          <a:p>
            <a:pPr>
              <a:lnSpc>
                <a:spcPct val="150000"/>
              </a:lnSpc>
            </a:pPr>
            <a:r>
              <a:rPr lang="en-US" altLang="zh-CN" dirty="0"/>
              <a:t>Open Governance</a:t>
            </a:r>
          </a:p>
          <a:p>
            <a:pPr>
              <a:lnSpc>
                <a:spcPct val="150000"/>
              </a:lnSpc>
            </a:pPr>
            <a:r>
              <a:rPr lang="en-US" altLang="zh-CN" dirty="0"/>
              <a:t>Clear IP Terms</a:t>
            </a:r>
          </a:p>
          <a:p>
            <a:pPr>
              <a:lnSpc>
                <a:spcPct val="150000"/>
              </a:lnSpc>
            </a:pPr>
            <a:r>
              <a:rPr lang="en-US" altLang="zh-CN" dirty="0"/>
              <a:t>Base Policies</a:t>
            </a:r>
          </a:p>
          <a:p>
            <a:pPr>
              <a:lnSpc>
                <a:spcPct val="150000"/>
              </a:lnSpc>
            </a:pPr>
            <a:r>
              <a:rPr lang="en-US" altLang="zh-CN" dirty="0"/>
              <a:t>Entity Management</a:t>
            </a:r>
          </a:p>
          <a:p>
            <a:pPr>
              <a:lnSpc>
                <a:spcPct val="150000"/>
              </a:lnSpc>
            </a:pPr>
            <a:r>
              <a:rPr lang="en-US" altLang="zh-CN" dirty="0"/>
              <a:t>Community Tools</a:t>
            </a:r>
          </a:p>
          <a:p>
            <a:pPr>
              <a:lnSpc>
                <a:spcPct val="150000"/>
              </a:lnSpc>
            </a:pPr>
            <a:r>
              <a:rPr lang="en-US" altLang="zh-CN" dirty="0"/>
              <a:t>Community Event Engagement</a:t>
            </a:r>
          </a:p>
        </p:txBody>
      </p:sp>
    </p:spTree>
    <p:extLst>
      <p:ext uri="{BB962C8B-B14F-4D97-AF65-F5344CB8AC3E}">
        <p14:creationId xmlns:p14="http://schemas.microsoft.com/office/powerpoint/2010/main" val="386508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D72A5B-C42D-4322-9EAA-60BFFC80D1B6}"/>
              </a:ext>
            </a:extLst>
          </p:cNvPr>
          <p:cNvSpPr txBox="1"/>
          <p:nvPr/>
        </p:nvSpPr>
        <p:spPr>
          <a:xfrm>
            <a:off x="933007" y="628448"/>
            <a:ext cx="6097772" cy="4369466"/>
          </a:xfrm>
          <a:prstGeom prst="rect">
            <a:avLst/>
          </a:prstGeom>
          <a:noFill/>
        </p:spPr>
        <p:txBody>
          <a:bodyPr wrap="square">
            <a:spAutoFit/>
          </a:bodyPr>
          <a:lstStyle/>
          <a:p>
            <a:r>
              <a:rPr kumimoji="0" lang="zh-CN" altLang="en-US" sz="3600" b="1" i="0" u="none" strike="noStrike" kern="1200" cap="none" spc="0" normalizeH="0" baseline="0" noProof="0" dirty="0">
                <a:ln>
                  <a:noFill/>
                </a:ln>
                <a:solidFill>
                  <a:srgbClr val="4472C4">
                    <a:lumMod val="50000"/>
                  </a:srgbClr>
                </a:solidFill>
                <a:effectLst/>
                <a:uLnTx/>
                <a:uFillTx/>
                <a:latin typeface="黑体" panose="02010609060101010101" pitchFamily="49" charset="-122"/>
                <a:ea typeface="黑体" panose="02010609060101010101" pitchFamily="49" charset="-122"/>
                <a:cs typeface="+mj-cs"/>
              </a:rPr>
              <a:t>主要内容</a:t>
            </a:r>
            <a:r>
              <a:rPr kumimoji="0" lang="zh-CN" altLang="en-US" sz="3600" b="1" i="0" u="none" strike="noStrike" kern="1200" cap="none" spc="0" normalizeH="0" baseline="0" noProof="0" dirty="0">
                <a:ln>
                  <a:noFill/>
                </a:ln>
                <a:solidFill>
                  <a:srgbClr val="4472C4">
                    <a:lumMod val="50000"/>
                  </a:srgbClr>
                </a:solidFill>
                <a:effectLst/>
                <a:uLnTx/>
                <a:uFillTx/>
                <a:latin typeface="等线 Light" panose="020F0302020204030204"/>
                <a:ea typeface="等线 Light" panose="02010600030101010101" pitchFamily="2" charset="-122"/>
                <a:cs typeface="+mj-cs"/>
              </a:rPr>
              <a:t>：</a:t>
            </a:r>
            <a:endParaRPr lang="en-US" altLang="zh-CN" sz="3600" b="1" dirty="0">
              <a:solidFill>
                <a:srgbClr val="4472C4">
                  <a:lumMod val="50000"/>
                </a:srgbClr>
              </a:solidFill>
              <a:latin typeface="等线 Light" panose="020F0302020204030204"/>
              <a:ea typeface="等线 Light" panose="02010600030101010101" pitchFamily="2" charset="-122"/>
              <a:cs typeface="+mj-cs"/>
            </a:endParaRPr>
          </a:p>
          <a:p>
            <a:pPr lvl="2"/>
            <a:endParaRPr lang="en-US" altLang="zh-CN" sz="2800" dirty="0">
              <a:solidFill>
                <a:srgbClr val="4472C4">
                  <a:lumMod val="50000"/>
                </a:srgbClr>
              </a:solidFill>
              <a:latin typeface="宋体" panose="02010600030101010101" pitchFamily="2" charset="-122"/>
              <a:ea typeface="宋体" panose="02010600030101010101" pitchFamily="2" charset="-122"/>
              <a:cs typeface="+mj-cs"/>
            </a:endParaRPr>
          </a:p>
          <a:p>
            <a:pPr lvl="2">
              <a:lnSpc>
                <a:spcPct val="200000"/>
              </a:lnSpc>
            </a:pPr>
            <a:r>
              <a:rPr lang="en-US" altLang="zh-CN" sz="2800" dirty="0">
                <a:solidFill>
                  <a:srgbClr val="4472C4">
                    <a:lumMod val="50000"/>
                  </a:srgbClr>
                </a:solidFill>
                <a:latin typeface="宋体" panose="02010600030101010101" pitchFamily="2" charset="-122"/>
                <a:ea typeface="宋体" panose="02010600030101010101" pitchFamily="2" charset="-122"/>
                <a:cs typeface="+mj-cs"/>
              </a:rPr>
              <a:t>1</a:t>
            </a:r>
            <a:r>
              <a:rPr lang="zh-CN" altLang="en-US" sz="2800" dirty="0">
                <a:solidFill>
                  <a:srgbClr val="4472C4">
                    <a:lumMod val="50000"/>
                  </a:srgbClr>
                </a:solidFill>
                <a:latin typeface="宋体" panose="02010600030101010101" pitchFamily="2" charset="-122"/>
                <a:ea typeface="宋体" panose="02010600030101010101" pitchFamily="2" charset="-122"/>
                <a:cs typeface="+mj-cs"/>
              </a:rPr>
              <a:t>、什么是开源基金会？</a:t>
            </a:r>
            <a:endParaRPr lang="en-US" altLang="zh-CN" sz="2800" dirty="0">
              <a:solidFill>
                <a:srgbClr val="4472C4">
                  <a:lumMod val="50000"/>
                </a:srgbClr>
              </a:solidFill>
              <a:latin typeface="宋体" panose="02010600030101010101" pitchFamily="2" charset="-122"/>
              <a:ea typeface="宋体" panose="02010600030101010101" pitchFamily="2" charset="-122"/>
              <a:cs typeface="+mj-cs"/>
            </a:endParaRPr>
          </a:p>
          <a:p>
            <a:pPr lvl="2">
              <a:lnSpc>
                <a:spcPct val="200000"/>
              </a:lnSpc>
            </a:pPr>
            <a:r>
              <a:rPr lang="en-US" altLang="zh-CN" sz="2800" dirty="0">
                <a:solidFill>
                  <a:srgbClr val="4472C4">
                    <a:lumMod val="50000"/>
                  </a:srgbClr>
                </a:solidFill>
                <a:latin typeface="宋体" panose="02010600030101010101" pitchFamily="2" charset="-122"/>
                <a:ea typeface="宋体" panose="02010600030101010101" pitchFamily="2" charset="-122"/>
                <a:cs typeface="+mj-cs"/>
              </a:rPr>
              <a:t>2</a:t>
            </a:r>
            <a:r>
              <a:rPr lang="zh-CN" altLang="en-US" sz="2800" dirty="0">
                <a:solidFill>
                  <a:srgbClr val="4472C4">
                    <a:lumMod val="50000"/>
                  </a:srgbClr>
                </a:solidFill>
                <a:latin typeface="宋体" panose="02010600030101010101" pitchFamily="2" charset="-122"/>
                <a:ea typeface="宋体" panose="02010600030101010101" pitchFamily="2" charset="-122"/>
                <a:cs typeface="+mj-cs"/>
              </a:rPr>
              <a:t>、三大开源基金会概况</a:t>
            </a:r>
            <a:endParaRPr lang="en-US" altLang="zh-CN" sz="2800" dirty="0">
              <a:solidFill>
                <a:srgbClr val="4472C4">
                  <a:lumMod val="50000"/>
                </a:srgbClr>
              </a:solidFill>
              <a:latin typeface="宋体" panose="02010600030101010101" pitchFamily="2" charset="-122"/>
              <a:ea typeface="宋体" panose="02010600030101010101" pitchFamily="2" charset="-122"/>
              <a:cs typeface="+mj-cs"/>
            </a:endParaRPr>
          </a:p>
          <a:p>
            <a:pPr lvl="2">
              <a:lnSpc>
                <a:spcPct val="200000"/>
              </a:lnSpc>
            </a:pPr>
            <a:r>
              <a:rPr lang="en-US" altLang="zh-CN" sz="2800" dirty="0">
                <a:solidFill>
                  <a:srgbClr val="4472C4">
                    <a:lumMod val="50000"/>
                  </a:srgbClr>
                </a:solidFill>
                <a:latin typeface="宋体" panose="02010600030101010101" pitchFamily="2" charset="-122"/>
                <a:ea typeface="宋体" panose="02010600030101010101" pitchFamily="2" charset="-122"/>
                <a:cs typeface="+mj-cs"/>
              </a:rPr>
              <a:t>3</a:t>
            </a:r>
            <a:r>
              <a:rPr lang="zh-CN" altLang="en-US" sz="2800" dirty="0">
                <a:solidFill>
                  <a:srgbClr val="4472C4">
                    <a:lumMod val="50000"/>
                  </a:srgbClr>
                </a:solidFill>
                <a:latin typeface="宋体" panose="02010600030101010101" pitchFamily="2" charset="-122"/>
                <a:ea typeface="宋体" panose="02010600030101010101" pitchFamily="2" charset="-122"/>
                <a:cs typeface="+mj-cs"/>
              </a:rPr>
              <a:t>、开源基金会的组织架构</a:t>
            </a:r>
            <a:endParaRPr lang="en-US" altLang="zh-CN" sz="2800" dirty="0">
              <a:solidFill>
                <a:srgbClr val="4472C4">
                  <a:lumMod val="50000"/>
                </a:srgbClr>
              </a:solidFill>
              <a:latin typeface="宋体" panose="02010600030101010101" pitchFamily="2" charset="-122"/>
              <a:ea typeface="宋体" panose="02010600030101010101" pitchFamily="2" charset="-122"/>
              <a:cs typeface="+mj-cs"/>
            </a:endParaRPr>
          </a:p>
          <a:p>
            <a:pPr lvl="2">
              <a:lnSpc>
                <a:spcPct val="200000"/>
              </a:lnSpc>
            </a:pPr>
            <a:r>
              <a:rPr lang="en-US" altLang="zh-CN" sz="2800" dirty="0">
                <a:solidFill>
                  <a:srgbClr val="4472C4">
                    <a:lumMod val="50000"/>
                  </a:srgbClr>
                </a:solidFill>
                <a:latin typeface="宋体" panose="02010600030101010101" pitchFamily="2" charset="-122"/>
                <a:ea typeface="宋体" panose="02010600030101010101" pitchFamily="2" charset="-122"/>
                <a:cs typeface="+mj-cs"/>
              </a:rPr>
              <a:t>4</a:t>
            </a:r>
            <a:r>
              <a:rPr lang="zh-CN" altLang="en-US" sz="2800" dirty="0">
                <a:solidFill>
                  <a:srgbClr val="4472C4">
                    <a:lumMod val="50000"/>
                  </a:srgbClr>
                </a:solidFill>
                <a:latin typeface="宋体" panose="02010600030101010101" pitchFamily="2" charset="-122"/>
                <a:ea typeface="宋体" panose="02010600030101010101" pitchFamily="2" charset="-122"/>
                <a:cs typeface="+mj-cs"/>
              </a:rPr>
              <a:t>、开源项目的孵化与进入</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5849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1440A8A-8074-4AE0-BF09-5AA5C7CE1103}"/>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Linux</a:t>
            </a:r>
            <a:r>
              <a:rPr lang="zh-CN" altLang="en-US" sz="2800" dirty="0">
                <a:latin typeface="黑体" panose="02010609060101010101" pitchFamily="49" charset="-122"/>
                <a:ea typeface="黑体" panose="02010609060101010101" pitchFamily="49" charset="-122"/>
              </a:rPr>
              <a:t>基金会</a:t>
            </a:r>
          </a:p>
        </p:txBody>
      </p:sp>
      <p:sp>
        <p:nvSpPr>
          <p:cNvPr id="7" name="文本框 6">
            <a:extLst>
              <a:ext uri="{FF2B5EF4-FFF2-40B4-BE49-F238E27FC236}">
                <a16:creationId xmlns:a16="http://schemas.microsoft.com/office/drawing/2014/main" id="{26EFA23E-A90F-4BBD-BF1B-3F16171F96E5}"/>
              </a:ext>
            </a:extLst>
          </p:cNvPr>
          <p:cNvSpPr txBox="1"/>
          <p:nvPr/>
        </p:nvSpPr>
        <p:spPr>
          <a:xfrm>
            <a:off x="704235" y="1075155"/>
            <a:ext cx="5858611" cy="4893647"/>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latin typeface="仿宋" panose="02010609060101010101" pitchFamily="49" charset="-122"/>
                <a:ea typeface="仿宋" panose="02010609060101010101" pitchFamily="49" charset="-122"/>
              </a:rPr>
              <a:t>如何在</a:t>
            </a:r>
            <a:r>
              <a:rPr lang="en-US" altLang="zh-CN" sz="2400" b="1" dirty="0">
                <a:latin typeface="仿宋" panose="02010609060101010101" pitchFamily="49" charset="-122"/>
                <a:ea typeface="仿宋" panose="02010609060101010101" pitchFamily="49" charset="-122"/>
              </a:rPr>
              <a:t>Linux</a:t>
            </a:r>
            <a:r>
              <a:rPr lang="zh-CN" altLang="en-US" sz="2400" b="1" dirty="0">
                <a:latin typeface="仿宋" panose="02010609060101010101" pitchFamily="49" charset="-122"/>
                <a:ea typeface="仿宋" panose="02010609060101010101" pitchFamily="49" charset="-122"/>
              </a:rPr>
              <a:t>基金会上托管开源项目</a:t>
            </a:r>
            <a:endParaRPr lang="en-US" altLang="zh-CN" sz="2400" b="1" dirty="0">
              <a:latin typeface="仿宋" panose="02010609060101010101" pitchFamily="49" charset="-122"/>
              <a:ea typeface="仿宋" panose="02010609060101010101" pitchFamily="49" charset="-122"/>
            </a:endParaRPr>
          </a:p>
          <a:p>
            <a:pPr algn="just"/>
            <a:r>
              <a:rPr lang="en-US" altLang="zh-CN" sz="2400" dirty="0">
                <a:latin typeface="仿宋" panose="02010609060101010101" pitchFamily="49" charset="-122"/>
                <a:ea typeface="仿宋" panose="02010609060101010101" pitchFamily="49" charset="-122"/>
              </a:rPr>
              <a:t>    Linux</a:t>
            </a:r>
            <a:r>
              <a:rPr lang="zh-CN" altLang="en-US" sz="2400" dirty="0">
                <a:latin typeface="仿宋" panose="02010609060101010101" pitchFamily="49" charset="-122"/>
                <a:ea typeface="仿宋" panose="02010609060101010101" pitchFamily="49" charset="-122"/>
              </a:rPr>
              <a:t>基金会提供了一个平台</a:t>
            </a:r>
            <a:r>
              <a:rPr lang="en-US" altLang="zh-CN" sz="2400" dirty="0">
                <a:latin typeface="仿宋" panose="02010609060101010101" pitchFamily="49" charset="-122"/>
                <a:ea typeface="仿宋" panose="02010609060101010101" pitchFamily="49" charset="-122"/>
              </a:rPr>
              <a:t>CommunityBridge</a:t>
            </a:r>
            <a:r>
              <a:rPr lang="zh-CN" altLang="en-US" sz="2400" dirty="0">
                <a:latin typeface="仿宋" panose="02010609060101010101" pitchFamily="49" charset="-122"/>
                <a:ea typeface="仿宋" panose="02010609060101010101" pitchFamily="49" charset="-122"/>
              </a:rPr>
              <a:t>，旨在支持维护人员、贡献者、有抱负的开发人员以及创建和依赖开源软件的组织，可以为开源项目提供资金、安全以及人员三项关键资源</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促进开源社区的规模和多样性，推进开源可持续发展。项目维护者可以向</a:t>
            </a:r>
            <a:r>
              <a:rPr lang="en-US" altLang="zh-CN" sz="2400" dirty="0">
                <a:latin typeface="仿宋" panose="02010609060101010101" pitchFamily="49" charset="-122"/>
                <a:ea typeface="仿宋" panose="02010609060101010101" pitchFamily="49" charset="-122"/>
              </a:rPr>
              <a:t>CommunityBridge</a:t>
            </a:r>
            <a:r>
              <a:rPr lang="zh-CN" altLang="en-US" sz="2400" dirty="0">
                <a:latin typeface="仿宋" panose="02010609060101010101" pitchFamily="49" charset="-122"/>
                <a:ea typeface="仿宋" panose="02010609060101010101" pitchFamily="49" charset="-122"/>
              </a:rPr>
              <a:t>申请托管项目（免费），</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基金会审查批准后，即可在平台上托管一个或多个开源项目。</a:t>
            </a:r>
            <a:r>
              <a:rPr lang="en-US" altLang="zh-CN" sz="2400" dirty="0">
                <a:latin typeface="仿宋" panose="02010609060101010101" pitchFamily="49" charset="-122"/>
                <a:ea typeface="仿宋" panose="02010609060101010101" pitchFamily="49" charset="-122"/>
              </a:rPr>
              <a:t>CommunityBridge</a:t>
            </a:r>
            <a:r>
              <a:rPr lang="zh-CN" altLang="en-US" sz="2400" dirty="0">
                <a:latin typeface="仿宋" panose="02010609060101010101" pitchFamily="49" charset="-122"/>
                <a:ea typeface="仿宋" panose="02010609060101010101" pitchFamily="49" charset="-122"/>
              </a:rPr>
              <a:t>平台上的项目，有些由</a:t>
            </a:r>
            <a:r>
              <a:rPr lang="en-US" altLang="zh-CN" sz="2400" dirty="0">
                <a:latin typeface="仿宋" panose="02010609060101010101" pitchFamily="49" charset="-122"/>
                <a:ea typeface="仿宋" panose="02010609060101010101" pitchFamily="49" charset="-122"/>
              </a:rPr>
              <a:t>LF</a:t>
            </a:r>
            <a:r>
              <a:rPr lang="zh-CN" altLang="en-US" sz="2400" dirty="0">
                <a:latin typeface="仿宋" panose="02010609060101010101" pitchFamily="49" charset="-122"/>
                <a:ea typeface="仿宋" panose="02010609060101010101" pitchFamily="49" charset="-122"/>
              </a:rPr>
              <a:t>管理（</a:t>
            </a:r>
            <a:r>
              <a:rPr lang="en-US" altLang="zh-CN" sz="2400" dirty="0">
                <a:latin typeface="仿宋" panose="02010609060101010101" pitchFamily="49" charset="-122"/>
                <a:ea typeface="仿宋" panose="02010609060101010101" pitchFamily="49" charset="-122"/>
              </a:rPr>
              <a:t>LF</a:t>
            </a:r>
            <a:r>
              <a:rPr lang="zh-CN" altLang="en-US" sz="2400" dirty="0">
                <a:latin typeface="仿宋" panose="02010609060101010101" pitchFamily="49" charset="-122"/>
                <a:ea typeface="仿宋" panose="02010609060101010101" pitchFamily="49" charset="-122"/>
              </a:rPr>
              <a:t>项目），而另一些项目则不是。</a:t>
            </a:r>
          </a:p>
        </p:txBody>
      </p:sp>
      <p:pic>
        <p:nvPicPr>
          <p:cNvPr id="2" name="图片 1">
            <a:extLst>
              <a:ext uri="{FF2B5EF4-FFF2-40B4-BE49-F238E27FC236}">
                <a16:creationId xmlns:a16="http://schemas.microsoft.com/office/drawing/2014/main" id="{97201BE8-B219-4C11-9ED8-8E8AF19A6251}"/>
              </a:ext>
            </a:extLst>
          </p:cNvPr>
          <p:cNvPicPr>
            <a:picLocks noChangeAspect="1"/>
          </p:cNvPicPr>
          <p:nvPr/>
        </p:nvPicPr>
        <p:blipFill>
          <a:blip r:embed="rId2"/>
          <a:stretch>
            <a:fillRect/>
          </a:stretch>
        </p:blipFill>
        <p:spPr>
          <a:xfrm>
            <a:off x="6703588" y="4669783"/>
            <a:ext cx="5396642" cy="2097193"/>
          </a:xfrm>
          <a:prstGeom prst="rect">
            <a:avLst/>
          </a:prstGeom>
        </p:spPr>
      </p:pic>
      <p:sp>
        <p:nvSpPr>
          <p:cNvPr id="12" name="文本框 11">
            <a:extLst>
              <a:ext uri="{FF2B5EF4-FFF2-40B4-BE49-F238E27FC236}">
                <a16:creationId xmlns:a16="http://schemas.microsoft.com/office/drawing/2014/main" id="{6C3ABEAA-6039-4396-A148-117928D5BF2D}"/>
              </a:ext>
            </a:extLst>
          </p:cNvPr>
          <p:cNvSpPr txBox="1"/>
          <p:nvPr/>
        </p:nvSpPr>
        <p:spPr>
          <a:xfrm>
            <a:off x="6802693" y="1796457"/>
            <a:ext cx="5142381" cy="1938992"/>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审查条件包括但不限于：</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①项目是一个开源项目；</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②项目在社区广泛使用；</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③与</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基金会支持开源项目的宗旨是一致的。</a:t>
            </a:r>
          </a:p>
        </p:txBody>
      </p:sp>
    </p:spTree>
    <p:extLst>
      <p:ext uri="{BB962C8B-B14F-4D97-AF65-F5344CB8AC3E}">
        <p14:creationId xmlns:p14="http://schemas.microsoft.com/office/powerpoint/2010/main" val="2363568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1440A8A-8074-4AE0-BF09-5AA5C7CE1103}"/>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Linux</a:t>
            </a:r>
            <a:r>
              <a:rPr lang="zh-CN" altLang="en-US" sz="2800" dirty="0">
                <a:latin typeface="黑体" panose="02010609060101010101" pitchFamily="49" charset="-122"/>
                <a:ea typeface="黑体" panose="02010609060101010101" pitchFamily="49" charset="-122"/>
              </a:rPr>
              <a:t>基金会</a:t>
            </a:r>
          </a:p>
        </p:txBody>
      </p:sp>
      <p:sp>
        <p:nvSpPr>
          <p:cNvPr id="7" name="文本框 6">
            <a:extLst>
              <a:ext uri="{FF2B5EF4-FFF2-40B4-BE49-F238E27FC236}">
                <a16:creationId xmlns:a16="http://schemas.microsoft.com/office/drawing/2014/main" id="{26EFA23E-A90F-4BBD-BF1B-3F16171F96E5}"/>
              </a:ext>
            </a:extLst>
          </p:cNvPr>
          <p:cNvSpPr txBox="1"/>
          <p:nvPr/>
        </p:nvSpPr>
        <p:spPr>
          <a:xfrm>
            <a:off x="704235" y="1075155"/>
            <a:ext cx="10696828" cy="4154984"/>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latin typeface="仿宋" panose="02010609060101010101" pitchFamily="49" charset="-122"/>
                <a:ea typeface="仿宋" panose="02010609060101010101" pitchFamily="49" charset="-122"/>
              </a:rPr>
              <a:t>申请成为</a:t>
            </a:r>
            <a:r>
              <a:rPr lang="en-US" altLang="zh-CN" sz="2400" b="1" dirty="0">
                <a:latin typeface="仿宋" panose="02010609060101010101" pitchFamily="49" charset="-122"/>
                <a:ea typeface="仿宋" panose="02010609060101010101" pitchFamily="49" charset="-122"/>
              </a:rPr>
              <a:t>Linux</a:t>
            </a:r>
            <a:r>
              <a:rPr lang="zh-CN" altLang="en-US" sz="2400" b="1" dirty="0">
                <a:latin typeface="仿宋" panose="02010609060101010101" pitchFamily="49" charset="-122"/>
                <a:ea typeface="仿宋" panose="02010609060101010101" pitchFamily="49" charset="-122"/>
              </a:rPr>
              <a:t>基金会的协作项目（</a:t>
            </a:r>
            <a:r>
              <a:rPr lang="en-US" altLang="zh-CN" sz="2400" b="1" dirty="0">
                <a:latin typeface="仿宋" panose="02010609060101010101" pitchFamily="49" charset="-122"/>
                <a:ea typeface="仿宋" panose="02010609060101010101" pitchFamily="49" charset="-122"/>
              </a:rPr>
              <a:t>LF</a:t>
            </a:r>
            <a:r>
              <a:rPr lang="zh-CN" altLang="en-US" sz="2400" b="1" dirty="0">
                <a:latin typeface="仿宋" panose="02010609060101010101" pitchFamily="49" charset="-122"/>
                <a:ea typeface="仿宋" panose="02010609060101010101" pitchFamily="49" charset="-122"/>
              </a:rPr>
              <a:t>项目）的流程</a:t>
            </a:r>
            <a:endParaRPr lang="en-US" altLang="zh-CN" sz="2400" b="1"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一是确保接受</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基金会的核心要求。包括：①项目遵循开放、透明的治理模式；②任何商标、</a:t>
            </a:r>
            <a:r>
              <a:rPr lang="en-US" altLang="zh-CN" sz="2400" dirty="0">
                <a:latin typeface="仿宋" panose="02010609060101010101" pitchFamily="49" charset="-122"/>
                <a:ea typeface="仿宋" panose="02010609060101010101" pitchFamily="49" charset="-122"/>
              </a:rPr>
              <a:t>git repo</a:t>
            </a:r>
            <a:r>
              <a:rPr lang="zh-CN" altLang="en-US" sz="2400" dirty="0">
                <a:latin typeface="仿宋" panose="02010609060101010101" pitchFamily="49" charset="-122"/>
                <a:ea typeface="仿宋" panose="02010609060101010101" pitchFamily="49" charset="-122"/>
              </a:rPr>
              <a:t>账户或共同资产均应由</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基金会拥有；③确保项目在开放的许可证和</a:t>
            </a:r>
            <a:r>
              <a:rPr lang="en-US" altLang="zh-CN" sz="2400" dirty="0">
                <a:latin typeface="仿宋" panose="02010609060101010101" pitchFamily="49" charset="-122"/>
                <a:ea typeface="仿宋" panose="02010609060101010101" pitchFamily="49" charset="-122"/>
              </a:rPr>
              <a:t>IP</a:t>
            </a:r>
            <a:r>
              <a:rPr lang="zh-CN" altLang="en-US" sz="2400" dirty="0">
                <a:latin typeface="仿宋" panose="02010609060101010101" pitchFamily="49" charset="-122"/>
                <a:ea typeface="仿宋" panose="02010609060101010101" pitchFamily="49" charset="-122"/>
              </a:rPr>
              <a:t>模式下；④至少有一名</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基金会成员赞助了这个项目。</a:t>
            </a:r>
          </a:p>
          <a:p>
            <a:r>
              <a:rPr lang="zh-CN" altLang="en-US" sz="2400" dirty="0">
                <a:latin typeface="仿宋" panose="02010609060101010101" pitchFamily="49" charset="-122"/>
                <a:ea typeface="仿宋" panose="02010609060101010101" pitchFamily="49" charset="-122"/>
              </a:rPr>
              <a:t>    二是与</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基金会联系，讨论项目的使命和范围，包括已拥有或想要吸引的社区的任何背景。</a:t>
            </a:r>
          </a:p>
          <a:p>
            <a:r>
              <a:rPr lang="zh-CN" altLang="en-US" sz="2400" dirty="0">
                <a:latin typeface="仿宋" panose="02010609060101010101" pitchFamily="49" charset="-122"/>
                <a:ea typeface="仿宋" panose="02010609060101010101" pitchFamily="49" charset="-122"/>
              </a:rPr>
              <a:t>    三是考虑建立项目社区，并说明谁已经加入了</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我们的</a:t>
            </a:r>
            <a:r>
              <a:rPr lang="en-US" altLang="zh-CN" sz="2400" dirty="0">
                <a:latin typeface="仿宋" panose="02010609060101010101" pitchFamily="49" charset="-122"/>
                <a:ea typeface="仿宋" panose="02010609060101010101" pitchFamily="49" charset="-122"/>
              </a:rPr>
              <a:t>1600</a:t>
            </a:r>
            <a:r>
              <a:rPr lang="zh-CN" altLang="en-US" sz="2400" dirty="0">
                <a:latin typeface="仿宋" panose="02010609060101010101" pitchFamily="49" charset="-122"/>
                <a:ea typeface="仿宋" panose="02010609060101010101" pitchFamily="49" charset="-122"/>
              </a:rPr>
              <a:t>多家会员公司和组织中是否有可能有兴趣参与</a:t>
            </a:r>
            <a:r>
              <a:rPr lang="en-US" altLang="zh-CN" sz="2400" dirty="0">
                <a:latin typeface="仿宋" panose="02010609060101010101" pitchFamily="49" charset="-122"/>
                <a:ea typeface="仿宋" panose="02010609060101010101" pitchFamily="49" charset="-122"/>
              </a:rPr>
              <a:t>?</a:t>
            </a:r>
          </a:p>
          <a:p>
            <a:r>
              <a:rPr lang="zh-CN" altLang="en-US" sz="2400" dirty="0">
                <a:latin typeface="仿宋" panose="02010609060101010101" pitchFamily="49" charset="-122"/>
                <a:ea typeface="仿宋" panose="02010609060101010101" pitchFamily="49" charset="-122"/>
              </a:rPr>
              <a:t>    四是与财务总监共同起草项目治理文件。</a:t>
            </a:r>
          </a:p>
          <a:p>
            <a:r>
              <a:rPr lang="zh-CN" altLang="en-US" sz="2400" dirty="0">
                <a:latin typeface="仿宋" panose="02010609060101010101" pitchFamily="49" charset="-122"/>
                <a:ea typeface="仿宋" panose="02010609060101010101" pitchFamily="49" charset="-122"/>
              </a:rPr>
              <a:t>    五是设计一个公告，说明项目迁移到</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基金会。</a:t>
            </a:r>
          </a:p>
        </p:txBody>
      </p:sp>
    </p:spTree>
    <p:extLst>
      <p:ext uri="{BB962C8B-B14F-4D97-AF65-F5344CB8AC3E}">
        <p14:creationId xmlns:p14="http://schemas.microsoft.com/office/powerpoint/2010/main" val="3851674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BD80AE21-5669-4C15-95C4-DDF08902AADE}"/>
              </a:ext>
            </a:extLst>
          </p:cNvPr>
          <p:cNvSpPr txBox="1"/>
          <p:nvPr/>
        </p:nvSpPr>
        <p:spPr>
          <a:xfrm>
            <a:off x="5399591" y="2997933"/>
            <a:ext cx="6094070" cy="3416320"/>
          </a:xfrm>
          <a:prstGeom prst="rect">
            <a:avLst/>
          </a:prstGeom>
          <a:noFill/>
        </p:spPr>
        <p:txBody>
          <a:bodyPr wrap="square">
            <a:spAutoFit/>
          </a:bodyPr>
          <a:lstStyle/>
          <a:p>
            <a:r>
              <a:rPr lang="en-US" altLang="zh-CN" sz="2400" dirty="0">
                <a:latin typeface="仿宋" panose="02010609060101010101" pitchFamily="49" charset="-122"/>
                <a:ea typeface="仿宋" panose="02010609060101010101" pitchFamily="49" charset="-122"/>
              </a:rPr>
              <a:t>    Apache</a:t>
            </a:r>
            <a:r>
              <a:rPr lang="zh-CN" altLang="en-US" sz="2400" dirty="0">
                <a:latin typeface="仿宋" panose="02010609060101010101" pitchFamily="49" charset="-122"/>
                <a:ea typeface="仿宋" panose="02010609060101010101" pitchFamily="49" charset="-122"/>
              </a:rPr>
              <a:t>孵化器创建于</a:t>
            </a:r>
            <a:r>
              <a:rPr lang="en-US" altLang="zh-CN" sz="2400" dirty="0">
                <a:latin typeface="仿宋" panose="02010609060101010101" pitchFamily="49" charset="-122"/>
                <a:ea typeface="仿宋" panose="02010609060101010101" pitchFamily="49" charset="-122"/>
              </a:rPr>
              <a:t>2002</a:t>
            </a:r>
            <a:r>
              <a:rPr lang="zh-CN" altLang="en-US" sz="2400" dirty="0">
                <a:latin typeface="仿宋" panose="02010609060101010101" pitchFamily="49" charset="-122"/>
                <a:ea typeface="仿宋" panose="02010609060101010101" pitchFamily="49" charset="-122"/>
              </a:rPr>
              <a:t>年，主要帮助那些项目（称为“</a:t>
            </a:r>
            <a:r>
              <a:rPr lang="en-US" altLang="zh-CN" sz="2400" dirty="0">
                <a:latin typeface="仿宋" panose="02010609060101010101" pitchFamily="49" charset="-122"/>
                <a:ea typeface="仿宋" panose="02010609060101010101" pitchFamily="49" charset="-122"/>
              </a:rPr>
              <a:t>podlings”</a:t>
            </a:r>
            <a:r>
              <a:rPr lang="zh-CN" altLang="en-US" sz="2400" dirty="0">
                <a:latin typeface="仿宋" panose="02010609060101010101" pitchFamily="49" charset="-122"/>
                <a:ea typeface="仿宋" panose="02010609060101010101" pitchFamily="49" charset="-122"/>
              </a:rPr>
              <a:t>）遵循和采用</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的治理和操作方式，孵化器为每一个项目委派几名导师，与</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的各个团队</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孵化器</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、基础设施团队等</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保持联系，并指导项目团队使用</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服务，促进业务的发展和运营。截至</a:t>
            </a:r>
            <a:r>
              <a:rPr lang="en-US" altLang="zh-CN" sz="2400" dirty="0">
                <a:latin typeface="仿宋" panose="02010609060101010101" pitchFamily="49" charset="-122"/>
                <a:ea typeface="仿宋" panose="02010609060101010101" pitchFamily="49" charset="-122"/>
              </a:rPr>
              <a:t>2019</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11</a:t>
            </a:r>
            <a:r>
              <a:rPr lang="zh-CN" altLang="en-US" sz="2400" dirty="0">
                <a:latin typeface="仿宋" panose="02010609060101010101" pitchFamily="49" charset="-122"/>
                <a:ea typeface="仿宋" panose="02010609060101010101" pitchFamily="49" charset="-122"/>
              </a:rPr>
              <a:t>月，</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孵化器已经孵化了</a:t>
            </a:r>
            <a:r>
              <a:rPr lang="en-US" altLang="zh-CN" sz="2400" dirty="0">
                <a:latin typeface="仿宋" panose="02010609060101010101" pitchFamily="49" charset="-122"/>
                <a:ea typeface="仿宋" panose="02010609060101010101" pitchFamily="49" charset="-122"/>
              </a:rPr>
              <a:t>300</a:t>
            </a:r>
            <a:r>
              <a:rPr lang="zh-CN" altLang="en-US" sz="2400" dirty="0">
                <a:latin typeface="仿宋" panose="02010609060101010101" pitchFamily="49" charset="-122"/>
                <a:ea typeface="仿宋" panose="02010609060101010101" pitchFamily="49" charset="-122"/>
              </a:rPr>
              <a:t>个项目，其中</a:t>
            </a:r>
            <a:r>
              <a:rPr lang="en-US" altLang="zh-CN" sz="2400" dirty="0">
                <a:latin typeface="仿宋" panose="02010609060101010101" pitchFamily="49" charset="-122"/>
                <a:ea typeface="仿宋" panose="02010609060101010101" pitchFamily="49" charset="-122"/>
              </a:rPr>
              <a:t>200</a:t>
            </a:r>
            <a:r>
              <a:rPr lang="zh-CN" altLang="en-US" sz="2400" dirty="0">
                <a:latin typeface="仿宋" panose="02010609060101010101" pitchFamily="49" charset="-122"/>
                <a:ea typeface="仿宋" panose="02010609060101010101" pitchFamily="49" charset="-122"/>
              </a:rPr>
              <a:t>多个项目已经毕业。</a:t>
            </a:r>
            <a:endParaRPr lang="zh-CN" altLang="en-US" sz="2400" dirty="0"/>
          </a:p>
        </p:txBody>
      </p:sp>
      <p:sp>
        <p:nvSpPr>
          <p:cNvPr id="5" name="文本框 4">
            <a:extLst>
              <a:ext uri="{FF2B5EF4-FFF2-40B4-BE49-F238E27FC236}">
                <a16:creationId xmlns:a16="http://schemas.microsoft.com/office/drawing/2014/main" id="{08E8991A-9B63-487C-A5ED-42F715FCCE05}"/>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Apache</a:t>
            </a:r>
            <a:r>
              <a:rPr lang="zh-CN" altLang="en-US" sz="2800" dirty="0">
                <a:latin typeface="黑体" panose="02010609060101010101" pitchFamily="49" charset="-122"/>
                <a:ea typeface="黑体" panose="02010609060101010101" pitchFamily="49" charset="-122"/>
              </a:rPr>
              <a:t>基金会</a:t>
            </a:r>
          </a:p>
        </p:txBody>
      </p:sp>
      <p:sp>
        <p:nvSpPr>
          <p:cNvPr id="7" name="文本框 6">
            <a:extLst>
              <a:ext uri="{FF2B5EF4-FFF2-40B4-BE49-F238E27FC236}">
                <a16:creationId xmlns:a16="http://schemas.microsoft.com/office/drawing/2014/main" id="{0948B1EF-110E-4D15-ABE4-527AF2E3BCF8}"/>
              </a:ext>
            </a:extLst>
          </p:cNvPr>
          <p:cNvSpPr txBox="1"/>
          <p:nvPr/>
        </p:nvSpPr>
        <p:spPr>
          <a:xfrm>
            <a:off x="704235" y="1075948"/>
            <a:ext cx="10789426" cy="1569660"/>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    一个项目要进入</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基金会，须要按照基金会的要求进行“孵化”的过程。</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孵化器就是为那些想要进入</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基金会的项目提供服务的，孵化一般需要一年半的时间，满足一系列质量要求之后方可毕业，通过孵化毕业的项目要么成为顶级的</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项目（</a:t>
            </a:r>
            <a:r>
              <a:rPr lang="en-US" altLang="zh-CN" sz="2400" dirty="0">
                <a:latin typeface="仿宋" panose="02010609060101010101" pitchFamily="49" charset="-122"/>
                <a:ea typeface="仿宋" panose="02010609060101010101" pitchFamily="49" charset="-122"/>
              </a:rPr>
              <a:t>TLPs</a:t>
            </a:r>
            <a:r>
              <a:rPr lang="zh-CN" altLang="en-US" sz="2400" dirty="0">
                <a:latin typeface="仿宋" panose="02010609060101010101" pitchFamily="49" charset="-122"/>
                <a:ea typeface="仿宋" panose="02010609060101010101" pitchFamily="49" charset="-122"/>
              </a:rPr>
              <a:t>），要么成为其他顶级项目的子项目。</a:t>
            </a:r>
          </a:p>
        </p:txBody>
      </p:sp>
      <p:pic>
        <p:nvPicPr>
          <p:cNvPr id="9" name="图片 8">
            <a:extLst>
              <a:ext uri="{FF2B5EF4-FFF2-40B4-BE49-F238E27FC236}">
                <a16:creationId xmlns:a16="http://schemas.microsoft.com/office/drawing/2014/main" id="{74DBEAE1-12B0-478A-BAD2-C449D8C5D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71" y="3970116"/>
            <a:ext cx="4326859" cy="1090369"/>
          </a:xfrm>
          <a:prstGeom prst="rect">
            <a:avLst/>
          </a:prstGeom>
        </p:spPr>
      </p:pic>
    </p:spTree>
    <p:extLst>
      <p:ext uri="{BB962C8B-B14F-4D97-AF65-F5344CB8AC3E}">
        <p14:creationId xmlns:p14="http://schemas.microsoft.com/office/powerpoint/2010/main" val="3443620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8E8991A-9B63-487C-A5ED-42F715FCCE05}"/>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Apache</a:t>
            </a:r>
            <a:r>
              <a:rPr lang="zh-CN" altLang="en-US" sz="2800" dirty="0">
                <a:latin typeface="黑体" panose="02010609060101010101" pitchFamily="49" charset="-122"/>
                <a:ea typeface="黑体" panose="02010609060101010101" pitchFamily="49" charset="-122"/>
              </a:rPr>
              <a:t>基金会</a:t>
            </a:r>
          </a:p>
        </p:txBody>
      </p:sp>
      <p:sp>
        <p:nvSpPr>
          <p:cNvPr id="7" name="文本框 6">
            <a:extLst>
              <a:ext uri="{FF2B5EF4-FFF2-40B4-BE49-F238E27FC236}">
                <a16:creationId xmlns:a16="http://schemas.microsoft.com/office/drawing/2014/main" id="{0948B1EF-110E-4D15-ABE4-527AF2E3BCF8}"/>
              </a:ext>
            </a:extLst>
          </p:cNvPr>
          <p:cNvSpPr txBox="1"/>
          <p:nvPr/>
        </p:nvSpPr>
        <p:spPr>
          <a:xfrm>
            <a:off x="704235" y="1075948"/>
            <a:ext cx="10789426" cy="1569660"/>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    孵化器的职责包括：吸收新的孵化项目；指导孵化项目按照</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的方式管理和发展他们的社区；每月向董事会汇报孵化项目的进展情况；评估已孵化项目的成熟度，将其提升到正式项目</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子项目状态，或者将其退出；签署知识产权转让协议。</a:t>
            </a:r>
          </a:p>
        </p:txBody>
      </p:sp>
      <p:sp>
        <p:nvSpPr>
          <p:cNvPr id="8" name="文本框 7">
            <a:extLst>
              <a:ext uri="{FF2B5EF4-FFF2-40B4-BE49-F238E27FC236}">
                <a16:creationId xmlns:a16="http://schemas.microsoft.com/office/drawing/2014/main" id="{ADDEAF4E-C49E-40CF-9825-ACFCB879FE9A}"/>
              </a:ext>
            </a:extLst>
          </p:cNvPr>
          <p:cNvSpPr txBox="1"/>
          <p:nvPr/>
        </p:nvSpPr>
        <p:spPr>
          <a:xfrm>
            <a:off x="704235" y="2828027"/>
            <a:ext cx="10789426" cy="1938992"/>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    孵化器</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）负责管理孵化器，并帮助进入孵化器的项目完成孵化过程，任何</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成员都可以请求加入</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而无需投票。每一个孵化项目有一个</a:t>
            </a:r>
            <a:r>
              <a:rPr lang="en-US" altLang="zh-CN" sz="2400" dirty="0">
                <a:latin typeface="仿宋" panose="02010609060101010101" pitchFamily="49" charset="-122"/>
                <a:ea typeface="仿宋" panose="02010609060101010101" pitchFamily="49" charset="-122"/>
              </a:rPr>
              <a:t>PPMC</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Podling Project Management Committee</a:t>
            </a:r>
            <a:r>
              <a:rPr lang="zh-CN" altLang="en-US" sz="2400" dirty="0">
                <a:latin typeface="仿宋" panose="02010609060101010101" pitchFamily="49" charset="-122"/>
                <a:ea typeface="仿宋" panose="02010609060101010101" pitchFamily="49" charset="-122"/>
              </a:rPr>
              <a:t>），它像顶级项目的</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一样运作，但是需要将一些事情委托给</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，比如孵化毕业发布的最终投票，</a:t>
            </a:r>
            <a:r>
              <a:rPr lang="en-US" altLang="zh-CN" sz="2400" dirty="0">
                <a:latin typeface="仿宋" panose="02010609060101010101" pitchFamily="49" charset="-122"/>
                <a:ea typeface="仿宋" panose="02010609060101010101" pitchFamily="49" charset="-122"/>
              </a:rPr>
              <a:t>PPMC</a:t>
            </a:r>
            <a:r>
              <a:rPr lang="zh-CN" altLang="en-US" sz="2400" dirty="0">
                <a:latin typeface="仿宋" panose="02010609060101010101" pitchFamily="49" charset="-122"/>
                <a:ea typeface="仿宋" panose="02010609060101010101" pitchFamily="49" charset="-122"/>
              </a:rPr>
              <a:t>向</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报告。。</a:t>
            </a:r>
          </a:p>
        </p:txBody>
      </p:sp>
      <p:sp>
        <p:nvSpPr>
          <p:cNvPr id="2" name="文本框 1">
            <a:extLst>
              <a:ext uri="{FF2B5EF4-FFF2-40B4-BE49-F238E27FC236}">
                <a16:creationId xmlns:a16="http://schemas.microsoft.com/office/drawing/2014/main" id="{946A1C23-2AD5-4990-9B38-177B77B27567}"/>
              </a:ext>
            </a:extLst>
          </p:cNvPr>
          <p:cNvSpPr txBox="1"/>
          <p:nvPr/>
        </p:nvSpPr>
        <p:spPr>
          <a:xfrm>
            <a:off x="702839" y="4949438"/>
            <a:ext cx="6094070" cy="1569660"/>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进入孵化器的基本条件包括：</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①可用代码库。</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②</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基金会拥有该项目足够的知识产权。③</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成员或官员的赞助。</a:t>
            </a:r>
            <a:endParaRPr lang="zh-CN" altLang="en-US" sz="2400" dirty="0"/>
          </a:p>
        </p:txBody>
      </p:sp>
    </p:spTree>
    <p:extLst>
      <p:ext uri="{BB962C8B-B14F-4D97-AF65-F5344CB8AC3E}">
        <p14:creationId xmlns:p14="http://schemas.microsoft.com/office/powerpoint/2010/main" val="237668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8E8991A-9B63-487C-A5ED-42F715FCCE05}"/>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Apache</a:t>
            </a:r>
            <a:r>
              <a:rPr lang="zh-CN" altLang="en-US" sz="2800" dirty="0">
                <a:latin typeface="黑体" panose="02010609060101010101" pitchFamily="49" charset="-122"/>
                <a:ea typeface="黑体" panose="02010609060101010101" pitchFamily="49" charset="-122"/>
              </a:rPr>
              <a:t>基金会</a:t>
            </a:r>
          </a:p>
        </p:txBody>
      </p:sp>
      <p:pic>
        <p:nvPicPr>
          <p:cNvPr id="9" name="图片 8">
            <a:extLst>
              <a:ext uri="{FF2B5EF4-FFF2-40B4-BE49-F238E27FC236}">
                <a16:creationId xmlns:a16="http://schemas.microsoft.com/office/drawing/2014/main" id="{74DBEAE1-12B0-478A-BAD2-C449D8C5D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109" y="751512"/>
            <a:ext cx="4326859" cy="1090369"/>
          </a:xfrm>
          <a:prstGeom prst="rect">
            <a:avLst/>
          </a:prstGeom>
        </p:spPr>
      </p:pic>
      <p:sp>
        <p:nvSpPr>
          <p:cNvPr id="6" name="文本框 5">
            <a:extLst>
              <a:ext uri="{FF2B5EF4-FFF2-40B4-BE49-F238E27FC236}">
                <a16:creationId xmlns:a16="http://schemas.microsoft.com/office/drawing/2014/main" id="{75CD7BCC-0203-4E12-BA88-27DF8F942BD0}"/>
              </a:ext>
            </a:extLst>
          </p:cNvPr>
          <p:cNvSpPr txBox="1"/>
          <p:nvPr/>
        </p:nvSpPr>
        <p:spPr>
          <a:xfrm>
            <a:off x="704235" y="1415932"/>
            <a:ext cx="10803895" cy="4893647"/>
          </a:xfrm>
          <a:prstGeom prst="rect">
            <a:avLst/>
          </a:prstGeom>
          <a:noFill/>
        </p:spPr>
        <p:txBody>
          <a:bodyPr wrap="square">
            <a:spAutoFit/>
          </a:bodyPr>
          <a:lstStyle/>
          <a:p>
            <a:r>
              <a:rPr lang="zh-CN" altLang="en-US" sz="2400" b="1" dirty="0">
                <a:latin typeface="仿宋" panose="02010609060101010101" pitchFamily="49" charset="-122"/>
                <a:ea typeface="仿宋" panose="02010609060101010101" pitchFamily="49" charset="-122"/>
              </a:rPr>
              <a:t>项目孵化流程：</a:t>
            </a:r>
            <a:endParaRPr lang="en-US" altLang="zh-CN" sz="2400" b="1" dirty="0">
              <a:latin typeface="仿宋" panose="02010609060101010101" pitchFamily="49" charset="-122"/>
              <a:ea typeface="仿宋" panose="02010609060101010101" pitchFamily="49" charset="-122"/>
            </a:endParaRPr>
          </a:p>
          <a:p>
            <a:endParaRPr lang="en-US" altLang="zh-CN" sz="2400" b="1"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①确保项目符合“</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方式”；②找到一名引路人和至少两至三名孵化导师（他们将成为</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成员），讨论并准备孵化方案；③与</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讨论孵化方案，并根据</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的反馈，细化孵化方案；④</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对孵化方案在邮件列表进行至少</a:t>
            </a:r>
            <a:r>
              <a:rPr lang="en-US" altLang="zh-CN" sz="2400" dirty="0">
                <a:latin typeface="仿宋" panose="02010609060101010101" pitchFamily="49" charset="-122"/>
                <a:ea typeface="仿宋" panose="02010609060101010101" pitchFamily="49" charset="-122"/>
              </a:rPr>
              <a:t>72</a:t>
            </a:r>
            <a:r>
              <a:rPr lang="zh-CN" altLang="en-US" sz="2400" dirty="0">
                <a:latin typeface="仿宋" panose="02010609060101010101" pitchFamily="49" charset="-122"/>
                <a:ea typeface="仿宋" panose="02010609060101010101" pitchFamily="49" charset="-122"/>
              </a:rPr>
              <a:t>小时的投票，确定是否进入孵化器；⑤进入孵化器后，建设孵化项目的基础设施（包括邮件列表、网站、代码库等）；⑥迁移源码，基于软件授权或贡献者协议（</a:t>
            </a:r>
            <a:r>
              <a:rPr lang="en-US" altLang="zh-CN" sz="2400" dirty="0">
                <a:latin typeface="仿宋" panose="02010609060101010101" pitchFamily="49" charset="-122"/>
                <a:ea typeface="仿宋" panose="02010609060101010101" pitchFamily="49" charset="-122"/>
              </a:rPr>
              <a:t>CCLAs</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将代码转让给</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；⑦创建项目社区，邀请新的提交者和</a:t>
            </a:r>
            <a:r>
              <a:rPr lang="en-US" altLang="zh-CN" sz="2400" dirty="0">
                <a:latin typeface="仿宋" panose="02010609060101010101" pitchFamily="49" charset="-122"/>
                <a:ea typeface="仿宋" panose="02010609060101010101" pitchFamily="49" charset="-122"/>
              </a:rPr>
              <a:t>PPMC</a:t>
            </a:r>
            <a:r>
              <a:rPr lang="zh-CN" altLang="en-US" sz="2400" dirty="0">
                <a:latin typeface="仿宋" panose="02010609060101010101" pitchFamily="49" charset="-122"/>
                <a:ea typeface="仿宋" panose="02010609060101010101" pitchFamily="49" charset="-122"/>
              </a:rPr>
              <a:t>成员；⑧软件版本发布，编写文档并完善发布过程；⑨与孵化导师一起根据</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成熟度模型评估项目的孵化情况，准备毕业；⑩将现有商标转让给</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，与</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讨论毕业事宜；⑪由</a:t>
            </a:r>
            <a:r>
              <a:rPr lang="en-US" altLang="zh-CN" sz="2400" dirty="0">
                <a:latin typeface="仿宋" panose="02010609060101010101" pitchFamily="49" charset="-122"/>
                <a:ea typeface="仿宋" panose="02010609060101010101" pitchFamily="49" charset="-122"/>
              </a:rPr>
              <a:t>IPMC</a:t>
            </a:r>
            <a:r>
              <a:rPr lang="zh-CN" altLang="en-US" sz="2400" dirty="0">
                <a:latin typeface="仿宋" panose="02010609060101010101" pitchFamily="49" charset="-122"/>
                <a:ea typeface="仿宋" panose="02010609060101010101" pitchFamily="49" charset="-122"/>
              </a:rPr>
              <a:t>启动毕业投票，</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董事会决议设立顶级项目；⑫将基础设施资源从孵化器中转移；⑬更新项目状态，表明该项目不再孵化；⑭成立</a:t>
            </a:r>
            <a:r>
              <a:rPr lang="en-US" altLang="zh-CN" sz="2400" dirty="0">
                <a:latin typeface="仿宋" panose="02010609060101010101" pitchFamily="49" charset="-122"/>
                <a:ea typeface="仿宋" panose="02010609060101010101" pitchFamily="49" charset="-122"/>
              </a:rPr>
              <a:t>PMC</a:t>
            </a:r>
            <a:r>
              <a:rPr lang="zh-CN" altLang="en-US" sz="2400" dirty="0">
                <a:latin typeface="仿宋" panose="02010609060101010101" pitchFamily="49" charset="-122"/>
                <a:ea typeface="仿宋" panose="02010609060101010101" pitchFamily="49" charset="-122"/>
              </a:rPr>
              <a:t>对项目进行管理。</a:t>
            </a:r>
          </a:p>
        </p:txBody>
      </p:sp>
    </p:spTree>
    <p:extLst>
      <p:ext uri="{BB962C8B-B14F-4D97-AF65-F5344CB8AC3E}">
        <p14:creationId xmlns:p14="http://schemas.microsoft.com/office/powerpoint/2010/main" val="3465914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71BDE93-93BC-49D1-B75D-53792521EECD}"/>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OpenStack</a:t>
            </a:r>
            <a:r>
              <a:rPr lang="zh-CN" altLang="en-US" sz="2800" dirty="0">
                <a:latin typeface="黑体" panose="02010609060101010101" pitchFamily="49" charset="-122"/>
                <a:ea typeface="黑体" panose="02010609060101010101" pitchFamily="49" charset="-122"/>
              </a:rPr>
              <a:t>基金会</a:t>
            </a:r>
          </a:p>
        </p:txBody>
      </p:sp>
      <p:sp>
        <p:nvSpPr>
          <p:cNvPr id="7" name="文本框 6">
            <a:extLst>
              <a:ext uri="{FF2B5EF4-FFF2-40B4-BE49-F238E27FC236}">
                <a16:creationId xmlns:a16="http://schemas.microsoft.com/office/drawing/2014/main" id="{85352C50-F8CE-403F-9339-24108BEFBBC4}"/>
              </a:ext>
            </a:extLst>
          </p:cNvPr>
          <p:cNvSpPr txBox="1"/>
          <p:nvPr/>
        </p:nvSpPr>
        <p:spPr>
          <a:xfrm>
            <a:off x="704235" y="1087522"/>
            <a:ext cx="10731552" cy="4154984"/>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    在一个项目被集成到</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发布版之前，成为孵化项目是必经阶段。在这个阶段里，项目开发人员需要去了解</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的发布节奏、发布流程，以及要成为集成项目还有哪些工作需要完成等内容</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创建一个新项目可以参照</a:t>
            </a:r>
            <a:r>
              <a:rPr lang="en-US" altLang="zh-CN" sz="2400" dirty="0">
                <a:latin typeface="仿宋" panose="02010609060101010101" pitchFamily="49" charset="-122"/>
                <a:ea typeface="仿宋" panose="02010609060101010101" pitchFamily="49" charset="-122"/>
              </a:rPr>
              <a:t>Project Creators Guide</a:t>
            </a:r>
            <a:r>
              <a:rPr lang="zh-CN" altLang="en-US" sz="2400" dirty="0">
                <a:latin typeface="仿宋" panose="02010609060101010101" pitchFamily="49" charset="-122"/>
                <a:ea typeface="仿宋" panose="02010609060101010101" pitchFamily="49" charset="-122"/>
              </a:rPr>
              <a:t>指南</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。同时，也可以尽量寻求与其他项目合作或合并的机会。</a:t>
            </a:r>
          </a:p>
          <a:p>
            <a:r>
              <a:rPr lang="zh-CN" altLang="en-US" sz="2400" dirty="0">
                <a:latin typeface="仿宋" panose="02010609060101010101" pitchFamily="49" charset="-122"/>
                <a:ea typeface="仿宋" panose="02010609060101010101" pitchFamily="49" charset="-122"/>
              </a:rPr>
              <a:t>    一般来说，这个阶段至少需要持续两个开发周期。在孵化期间，孵化项目都会被移植到</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命名空间和目录中，在第一个开发周期结束时，</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技术委员会会对孵化项目做一个考核，考核的结果如果被证明是足够成熟的，并且已经准备好被集成到</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发布版当中时，就会被选择从孵化期“毕业”成为</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集成项目；在下一个开发周期里，该项目就正式成为集成项目，成为</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家族的正式成员之一。</a:t>
            </a:r>
          </a:p>
        </p:txBody>
      </p:sp>
    </p:spTree>
    <p:extLst>
      <p:ext uri="{BB962C8B-B14F-4D97-AF65-F5344CB8AC3E}">
        <p14:creationId xmlns:p14="http://schemas.microsoft.com/office/powerpoint/2010/main" val="2580619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71BDE93-93BC-49D1-B75D-53792521EECD}"/>
              </a:ext>
            </a:extLst>
          </p:cNvPr>
          <p:cNvSpPr txBox="1"/>
          <p:nvPr/>
        </p:nvSpPr>
        <p:spPr>
          <a:xfrm>
            <a:off x="704235" y="338902"/>
            <a:ext cx="6098458"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rPr>
              <a:t>OpenStack</a:t>
            </a:r>
            <a:r>
              <a:rPr lang="zh-CN" altLang="en-US" sz="2800" dirty="0">
                <a:latin typeface="黑体" panose="02010609060101010101" pitchFamily="49" charset="-122"/>
                <a:ea typeface="黑体" panose="02010609060101010101" pitchFamily="49" charset="-122"/>
              </a:rPr>
              <a:t>基金会</a:t>
            </a:r>
          </a:p>
        </p:txBody>
      </p:sp>
      <p:sp>
        <p:nvSpPr>
          <p:cNvPr id="7" name="文本框 6">
            <a:extLst>
              <a:ext uri="{FF2B5EF4-FFF2-40B4-BE49-F238E27FC236}">
                <a16:creationId xmlns:a16="http://schemas.microsoft.com/office/drawing/2014/main" id="{85352C50-F8CE-403F-9339-24108BEFBBC4}"/>
              </a:ext>
            </a:extLst>
          </p:cNvPr>
          <p:cNvSpPr txBox="1"/>
          <p:nvPr/>
        </p:nvSpPr>
        <p:spPr>
          <a:xfrm>
            <a:off x="704235" y="1087522"/>
            <a:ext cx="10731552" cy="3785652"/>
          </a:xfrm>
          <a:prstGeom prst="rect">
            <a:avLst/>
          </a:prstGeom>
          <a:noFill/>
        </p:spPr>
        <p:txBody>
          <a:bodyPr wrap="square">
            <a:spAutoFit/>
          </a:bodyPr>
          <a:lstStyle/>
          <a:p>
            <a:r>
              <a:rPr lang="en-US" altLang="zh-CN" sz="2400" dirty="0">
                <a:latin typeface="仿宋" panose="02010609060101010101" pitchFamily="49" charset="-122"/>
                <a:ea typeface="仿宋" panose="02010609060101010101" pitchFamily="49" charset="-122"/>
              </a:rPr>
              <a:t>    OpenStack</a:t>
            </a:r>
            <a:r>
              <a:rPr lang="zh-CN" altLang="en-US" sz="2400" dirty="0">
                <a:latin typeface="仿宋" panose="02010609060101010101" pitchFamily="49" charset="-122"/>
                <a:ea typeface="仿宋" panose="02010609060101010101" pitchFamily="49" charset="-122"/>
              </a:rPr>
              <a:t>技术委员会将对项目进行审查，通常需要几个月时间的考察期（“孵化期”），主要包括以下内容：</a:t>
            </a:r>
          </a:p>
          <a:p>
            <a:r>
              <a:rPr lang="zh-CN" altLang="en-US" sz="2400" dirty="0">
                <a:latin typeface="仿宋" panose="02010609060101010101" pitchFamily="49" charset="-122"/>
                <a:ea typeface="仿宋" panose="02010609060101010101" pitchFamily="49" charset="-122"/>
              </a:rPr>
              <a:t>    一是项目的任务和范围必须有明确定义，且与</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的任务一致。</a:t>
            </a:r>
          </a:p>
          <a:p>
            <a:r>
              <a:rPr lang="zh-CN" altLang="en-US" sz="2400" dirty="0">
                <a:latin typeface="仿宋" panose="02010609060101010101" pitchFamily="49" charset="-122"/>
                <a:ea typeface="仿宋" panose="02010609060101010101" pitchFamily="49" charset="-122"/>
              </a:rPr>
              <a:t>    二是项目遵循和采用</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方式（“</a:t>
            </a: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个</a:t>
            </a:r>
            <a:r>
              <a:rPr lang="en-US" altLang="zh-CN" sz="2400" dirty="0">
                <a:latin typeface="仿宋" panose="02010609060101010101" pitchFamily="49" charset="-122"/>
                <a:ea typeface="仿宋" panose="02010609060101010101" pitchFamily="49" charset="-122"/>
              </a:rPr>
              <a:t>open”</a:t>
            </a:r>
            <a:r>
              <a:rPr lang="zh-CN" altLang="en-US"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三是确保项目与</a:t>
            </a:r>
            <a:r>
              <a:rPr lang="en-US" altLang="zh-CN" sz="2400" dirty="0">
                <a:latin typeface="仿宋" panose="02010609060101010101" pitchFamily="49" charset="-122"/>
                <a:ea typeface="仿宋" panose="02010609060101010101" pitchFamily="49" charset="-122"/>
              </a:rPr>
              <a:t>OpenStack</a:t>
            </a:r>
            <a:r>
              <a:rPr lang="zh-CN" altLang="en-US" sz="2400" dirty="0">
                <a:latin typeface="仿宋" panose="02010609060101010101" pitchFamily="49" charset="-122"/>
                <a:ea typeface="仿宋" panose="02010609060101010101" pitchFamily="49" charset="-122"/>
              </a:rPr>
              <a:t>其他部分的基本互操作性。</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四是项目拥有由一个或多个贡献者组成的活跃团队。</a:t>
            </a:r>
          </a:p>
          <a:p>
            <a:r>
              <a:rPr lang="zh-CN" altLang="en-US" sz="2400" dirty="0">
                <a:latin typeface="仿宋" panose="02010609060101010101" pitchFamily="49" charset="-122"/>
                <a:ea typeface="仿宋" panose="02010609060101010101" pitchFamily="49" charset="-122"/>
              </a:rPr>
              <a:t>    五是项目参与实现由</a:t>
            </a:r>
            <a:r>
              <a:rPr lang="en-US" altLang="zh-CN" sz="2400" dirty="0">
                <a:latin typeface="仿宋" panose="02010609060101010101" pitchFamily="49" charset="-122"/>
                <a:ea typeface="仿宋" panose="02010609060101010101" pitchFamily="49" charset="-122"/>
              </a:rPr>
              <a:t>TC</a:t>
            </a:r>
            <a:r>
              <a:rPr lang="zh-CN" altLang="en-US" sz="2400" dirty="0">
                <a:latin typeface="仿宋" panose="02010609060101010101" pitchFamily="49" charset="-122"/>
                <a:ea typeface="仿宋" panose="02010609060101010101" pitchFamily="49" charset="-122"/>
              </a:rPr>
              <a:t>指定的任何目标，即</a:t>
            </a:r>
            <a:r>
              <a:rPr lang="en-US" altLang="zh-CN" sz="2400" dirty="0">
                <a:latin typeface="仿宋" panose="02010609060101010101" pitchFamily="49" charset="-122"/>
                <a:ea typeface="仿宋" panose="02010609060101010101" pitchFamily="49" charset="-122"/>
              </a:rPr>
              <a:t>OpenStack-wide Goals</a:t>
            </a:r>
            <a:r>
              <a:rPr lang="zh-CN" altLang="en-US" sz="2400" dirty="0">
                <a:latin typeface="仿宋" panose="02010609060101010101" pitchFamily="49" charset="-122"/>
                <a:ea typeface="仿宋" panose="02010609060101010101" pitchFamily="49" charset="-122"/>
              </a:rPr>
              <a:t>中定义的目标。</a:t>
            </a:r>
          </a:p>
          <a:p>
            <a:r>
              <a:rPr lang="zh-CN" altLang="en-US" sz="2400" dirty="0">
                <a:latin typeface="仿宋" panose="02010609060101010101" pitchFamily="49" charset="-122"/>
                <a:ea typeface="仿宋" panose="02010609060101010101" pitchFamily="49" charset="-122"/>
              </a:rPr>
              <a:t>    六是该项目满足</a:t>
            </a:r>
            <a:r>
              <a:rPr lang="en-US" altLang="zh-CN" sz="2400" dirty="0">
                <a:latin typeface="仿宋" panose="02010609060101010101" pitchFamily="49" charset="-122"/>
                <a:ea typeface="仿宋" panose="02010609060101010101" pitchFamily="49" charset="-122"/>
              </a:rPr>
              <a:t>TC</a:t>
            </a:r>
            <a:r>
              <a:rPr lang="zh-CN" altLang="en-US" sz="2400" dirty="0">
                <a:latin typeface="仿宋" panose="02010609060101010101" pitchFamily="49" charset="-122"/>
                <a:ea typeface="仿宋" panose="02010609060101010101" pitchFamily="49" charset="-122"/>
              </a:rPr>
              <a:t>要求的所有项目都要满足的任何政策。例如，项目测试接口。</a:t>
            </a:r>
          </a:p>
        </p:txBody>
      </p:sp>
      <p:sp>
        <p:nvSpPr>
          <p:cNvPr id="6" name="文本框 5">
            <a:extLst>
              <a:ext uri="{FF2B5EF4-FFF2-40B4-BE49-F238E27FC236}">
                <a16:creationId xmlns:a16="http://schemas.microsoft.com/office/drawing/2014/main" id="{6B7D7BE0-647D-47EA-9C7D-309D5691FB4D}"/>
              </a:ext>
            </a:extLst>
          </p:cNvPr>
          <p:cNvSpPr txBox="1"/>
          <p:nvPr/>
        </p:nvSpPr>
        <p:spPr>
          <a:xfrm>
            <a:off x="704235" y="5330074"/>
            <a:ext cx="10731552" cy="830997"/>
          </a:xfrm>
          <a:prstGeom prst="rect">
            <a:avLst/>
          </a:prstGeom>
          <a:noFill/>
        </p:spPr>
        <p:txBody>
          <a:bodyPr wrap="square">
            <a:spAutoFit/>
          </a:bodyPr>
          <a:lstStyle/>
          <a:p>
            <a:r>
              <a:rPr lang="zh-CN" altLang="en-US" sz="2400" b="1" dirty="0">
                <a:latin typeface="仿宋" panose="02010609060101010101" pitchFamily="49" charset="-122"/>
                <a:ea typeface="仿宋" panose="02010609060101010101" pitchFamily="49" charset="-122"/>
              </a:rPr>
              <a:t>    一旦项目进入了</a:t>
            </a:r>
            <a:r>
              <a:rPr lang="en-US" altLang="zh-CN" sz="2400" b="1" dirty="0">
                <a:latin typeface="仿宋" panose="02010609060101010101" pitchFamily="49" charset="-122"/>
                <a:ea typeface="仿宋" panose="02010609060101010101" pitchFamily="49" charset="-122"/>
              </a:rPr>
              <a:t>OpenStack</a:t>
            </a:r>
            <a:r>
              <a:rPr lang="zh-CN" altLang="en-US" sz="2400" b="1" dirty="0">
                <a:latin typeface="仿宋" panose="02010609060101010101" pitchFamily="49" charset="-122"/>
                <a:ea typeface="仿宋" panose="02010609060101010101" pitchFamily="49" charset="-122"/>
              </a:rPr>
              <a:t>，作为回报，项目的贡献者可以在技术委员会选举中投票。</a:t>
            </a:r>
          </a:p>
        </p:txBody>
      </p:sp>
    </p:spTree>
    <p:extLst>
      <p:ext uri="{BB962C8B-B14F-4D97-AF65-F5344CB8AC3E}">
        <p14:creationId xmlns:p14="http://schemas.microsoft.com/office/powerpoint/2010/main" val="383960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E0FD6-33A6-4548-9167-6709A43D7654}"/>
              </a:ext>
            </a:extLst>
          </p:cNvPr>
          <p:cNvSpPr>
            <a:spLocks noGrp="1"/>
          </p:cNvSpPr>
          <p:nvPr>
            <p:ph type="title"/>
          </p:nvPr>
        </p:nvSpPr>
        <p:spPr/>
        <p:txBody>
          <a:bodyPr>
            <a:normAutofit/>
          </a:bodyPr>
          <a:lstStyle/>
          <a:p>
            <a:pPr marL="571500" indent="-571500">
              <a:buFont typeface="Wingdings" panose="05000000000000000000" pitchFamily="2" charset="2"/>
              <a:buChar char="p"/>
            </a:pPr>
            <a:r>
              <a:rPr lang="zh-CN" altLang="en-US" sz="3600" b="1" dirty="0">
                <a:solidFill>
                  <a:schemeClr val="accent1">
                    <a:lumMod val="50000"/>
                  </a:schemeClr>
                </a:solidFill>
              </a:rPr>
              <a:t>什么是开源基金会</a:t>
            </a:r>
          </a:p>
        </p:txBody>
      </p:sp>
      <p:sp>
        <p:nvSpPr>
          <p:cNvPr id="3" name="内容占位符 2">
            <a:extLst>
              <a:ext uri="{FF2B5EF4-FFF2-40B4-BE49-F238E27FC236}">
                <a16:creationId xmlns:a16="http://schemas.microsoft.com/office/drawing/2014/main" id="{81F39554-7BEF-4634-AB01-9B40D17D0512}"/>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开源基金会作为管理和推广开源项目的非盈利机构，为开源项目提供基础设施、活动、培训以及法律、商业、技术等服务。</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特点是：开放性、共享性、分布式、合作性、创新性。</a:t>
            </a:r>
          </a:p>
        </p:txBody>
      </p:sp>
    </p:spTree>
    <p:extLst>
      <p:ext uri="{BB962C8B-B14F-4D97-AF65-F5344CB8AC3E}">
        <p14:creationId xmlns:p14="http://schemas.microsoft.com/office/powerpoint/2010/main" val="79438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ECAB23-1E70-4524-93F0-FFAAB2880C7F}"/>
              </a:ext>
            </a:extLst>
          </p:cNvPr>
          <p:cNvSpPr>
            <a:spLocks noGrp="1"/>
          </p:cNvSpPr>
          <p:nvPr>
            <p:ph idx="1"/>
          </p:nvPr>
        </p:nvSpPr>
        <p:spPr/>
        <p:txBody>
          <a:bodyPr/>
          <a:lstStyle/>
          <a:p>
            <a:pPr indent="0" algn="just">
              <a:buNone/>
            </a:pPr>
            <a:r>
              <a:rPr lang="zh-CN" altLang="zh-CN" dirty="0">
                <a:latin typeface="仿宋" panose="02010609060101010101" pitchFamily="49" charset="-122"/>
                <a:ea typeface="仿宋" panose="02010609060101010101" pitchFamily="49" charset="-122"/>
              </a:rPr>
              <a:t>“创建一个伟大的软件是一回事。让它在整个行业中留下印记是另一回事。苹果、</a:t>
            </a:r>
            <a:r>
              <a:rPr lang="en-US" altLang="zh-CN" dirty="0">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、谷歌、</a:t>
            </a:r>
            <a:r>
              <a:rPr lang="en-US" altLang="zh-CN" dirty="0">
                <a:latin typeface="仿宋" panose="02010609060101010101" pitchFamily="49" charset="-122"/>
                <a:ea typeface="仿宋" panose="02010609060101010101" pitchFamily="49" charset="-122"/>
              </a:rPr>
              <a:t>IBM</a:t>
            </a:r>
            <a:r>
              <a:rPr lang="zh-CN" altLang="zh-CN" dirty="0">
                <a:latin typeface="仿宋" panose="02010609060101010101" pitchFamily="49" charset="-122"/>
                <a:ea typeface="仿宋" panose="02010609060101010101" pitchFamily="49" charset="-122"/>
              </a:rPr>
              <a:t>、英特尔、微软、</a:t>
            </a:r>
            <a:r>
              <a:rPr lang="en-US" altLang="zh-CN" dirty="0">
                <a:latin typeface="仿宋" panose="02010609060101010101" pitchFamily="49" charset="-122"/>
                <a:ea typeface="仿宋" panose="02010609060101010101" pitchFamily="49" charset="-122"/>
              </a:rPr>
              <a:t>GitHub</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Netflix</a:t>
            </a:r>
            <a:r>
              <a:rPr lang="zh-CN" altLang="zh-CN" dirty="0">
                <a:latin typeface="仿宋" panose="02010609060101010101" pitchFamily="49" charset="-122"/>
                <a:ea typeface="仿宋" panose="02010609060101010101" pitchFamily="49" charset="-122"/>
              </a:rPr>
              <a:t>、红帽、</a:t>
            </a:r>
            <a:r>
              <a:rPr lang="en-US" altLang="zh-CN" dirty="0">
                <a:latin typeface="仿宋" panose="02010609060101010101" pitchFamily="49" charset="-122"/>
                <a:ea typeface="仿宋" panose="02010609060101010101" pitchFamily="49" charset="-122"/>
              </a:rPr>
              <a:t>Slack</a:t>
            </a:r>
            <a:r>
              <a:rPr lang="zh-CN" altLang="zh-CN" dirty="0">
                <a:latin typeface="仿宋" panose="02010609060101010101" pitchFamily="49" charset="-122"/>
                <a:ea typeface="仿宋" panose="02010609060101010101" pitchFamily="49" charset="-122"/>
              </a:rPr>
              <a:t>和</a:t>
            </a:r>
            <a:r>
              <a:rPr lang="en-US" altLang="zh-CN" dirty="0">
                <a:latin typeface="仿宋" panose="02010609060101010101" pitchFamily="49" charset="-122"/>
                <a:ea typeface="仿宋" panose="02010609060101010101" pitchFamily="49" charset="-122"/>
              </a:rPr>
              <a:t>Linux</a:t>
            </a:r>
            <a:r>
              <a:rPr lang="zh-CN" altLang="zh-CN" dirty="0">
                <a:latin typeface="仿宋" panose="02010609060101010101" pitchFamily="49" charset="-122"/>
                <a:ea typeface="仿宋" panose="02010609060101010101" pitchFamily="49" charset="-122"/>
              </a:rPr>
              <a:t>基金会，这些公司和组织的工作对其他人构建什么、如何构建，以及最终由谁来使用它产生了重大影响。”</a:t>
            </a:r>
          </a:p>
          <a:p>
            <a:pPr indent="0" algn="r">
              <a:buNone/>
            </a:pP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SD Times</a:t>
            </a:r>
            <a:endParaRPr lang="zh-CN" altLang="zh-CN"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6596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D0804-8A28-4D1C-B61A-7A5ECD1D870D}"/>
              </a:ext>
            </a:extLst>
          </p:cNvPr>
          <p:cNvSpPr>
            <a:spLocks noGrp="1"/>
          </p:cNvSpPr>
          <p:nvPr>
            <p:ph type="title"/>
          </p:nvPr>
        </p:nvSpPr>
        <p:spPr/>
        <p:txBody>
          <a:bodyPr>
            <a:normAutofit/>
          </a:bodyPr>
          <a:lstStyle/>
          <a:p>
            <a:pPr marL="571500" indent="-571500">
              <a:buFont typeface="Wingdings" panose="05000000000000000000" pitchFamily="2" charset="2"/>
              <a:buChar char="p"/>
            </a:pPr>
            <a:r>
              <a:rPr lang="zh-CN" altLang="en-US" sz="3600" b="1" dirty="0">
                <a:solidFill>
                  <a:schemeClr val="accent1">
                    <a:lumMod val="50000"/>
                  </a:schemeClr>
                </a:solidFill>
              </a:rPr>
              <a:t>三大开源基金会概况</a:t>
            </a:r>
          </a:p>
        </p:txBody>
      </p:sp>
      <p:sp>
        <p:nvSpPr>
          <p:cNvPr id="3" name="内容占位符 2">
            <a:extLst>
              <a:ext uri="{FF2B5EF4-FFF2-40B4-BE49-F238E27FC236}">
                <a16:creationId xmlns:a16="http://schemas.microsoft.com/office/drawing/2014/main" id="{C8014897-2458-4184-83B6-C969BD4B4804}"/>
              </a:ext>
            </a:extLst>
          </p:cNvPr>
          <p:cNvSpPr>
            <a:spLocks noGrp="1"/>
          </p:cNvSpPr>
          <p:nvPr>
            <p:ph idx="1"/>
          </p:nvPr>
        </p:nvSpPr>
        <p:spPr>
          <a:xfrm>
            <a:off x="838200" y="1541417"/>
            <a:ext cx="10515600" cy="4635546"/>
          </a:xfrm>
        </p:spPr>
        <p:txBody>
          <a:bodyPr/>
          <a:lstStyle/>
          <a:p>
            <a:pPr>
              <a:buFont typeface="Wingdings" panose="05000000000000000000" pitchFamily="2" charset="2"/>
              <a:buChar char="Ø"/>
            </a:pPr>
            <a:r>
              <a:rPr lang="en-US" altLang="zh-CN" dirty="0">
                <a:latin typeface="黑体" panose="02010609060101010101" pitchFamily="49" charset="-122"/>
                <a:ea typeface="黑体" panose="02010609060101010101" pitchFamily="49" charset="-122"/>
              </a:rPr>
              <a:t>Linux</a:t>
            </a:r>
            <a:r>
              <a:rPr lang="zh-CN" altLang="en-US" dirty="0">
                <a:latin typeface="黑体" panose="02010609060101010101" pitchFamily="49" charset="-122"/>
                <a:ea typeface="黑体" panose="02010609060101010101" pitchFamily="49" charset="-122"/>
              </a:rPr>
              <a:t>基金会</a:t>
            </a:r>
            <a:r>
              <a:rPr lang="en-US" altLang="zh-CN" dirty="0">
                <a:latin typeface="黑体" panose="02010609060101010101" pitchFamily="49" charset="-122"/>
                <a:ea typeface="黑体" panose="02010609060101010101" pitchFamily="49" charset="-122"/>
              </a:rPr>
              <a:t>(Linux Foundation, LF)</a:t>
            </a:r>
            <a:endParaRPr lang="zh-CN" altLang="en-US"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F83223F1-A9BC-4CA4-9C60-3FA2BF0119C0}"/>
              </a:ext>
            </a:extLst>
          </p:cNvPr>
          <p:cNvPicPr>
            <a:picLocks noChangeAspect="1"/>
          </p:cNvPicPr>
          <p:nvPr/>
        </p:nvPicPr>
        <p:blipFill rotWithShape="1">
          <a:blip r:embed="rId3">
            <a:extLst>
              <a:ext uri="{28A0092B-C50C-407E-A947-70E740481C1C}">
                <a14:useLocalDpi xmlns:a14="http://schemas.microsoft.com/office/drawing/2010/main" val="0"/>
              </a:ext>
            </a:extLst>
          </a:blip>
          <a:srcRect t="20984" b="26709"/>
          <a:stretch/>
        </p:blipFill>
        <p:spPr>
          <a:xfrm>
            <a:off x="1612892" y="2022377"/>
            <a:ext cx="3844225" cy="1381602"/>
          </a:xfrm>
          <a:prstGeom prst="rect">
            <a:avLst/>
          </a:prstGeom>
        </p:spPr>
      </p:pic>
      <p:sp>
        <p:nvSpPr>
          <p:cNvPr id="11" name="文本框 10">
            <a:extLst>
              <a:ext uri="{FF2B5EF4-FFF2-40B4-BE49-F238E27FC236}">
                <a16:creationId xmlns:a16="http://schemas.microsoft.com/office/drawing/2014/main" id="{762400D1-278E-4F6A-A543-01AFF9D26B38}"/>
              </a:ext>
            </a:extLst>
          </p:cNvPr>
          <p:cNvSpPr txBox="1"/>
          <p:nvPr/>
        </p:nvSpPr>
        <p:spPr>
          <a:xfrm>
            <a:off x="862571" y="3309272"/>
            <a:ext cx="5697886" cy="1938992"/>
          </a:xfrm>
          <a:prstGeom prst="rect">
            <a:avLst/>
          </a:prstGeom>
          <a:noFill/>
        </p:spPr>
        <p:txBody>
          <a:bodyPr wrap="square" rtlCol="0">
            <a:spAutoFit/>
          </a:bodyPr>
          <a:lstStyle/>
          <a:p>
            <a:r>
              <a:rPr lang="zh-CN" altLang="en-US" sz="2400" dirty="0">
                <a:latin typeface="仿宋" panose="02010609060101010101" pitchFamily="49" charset="-122"/>
                <a:ea typeface="仿宋" panose="02010609060101010101" pitchFamily="49" charset="-122"/>
              </a:rPr>
              <a:t>成立于</a:t>
            </a:r>
            <a:r>
              <a:rPr lang="en-US" altLang="zh-CN" sz="2400" dirty="0">
                <a:latin typeface="仿宋" panose="02010609060101010101" pitchFamily="49" charset="-122"/>
                <a:ea typeface="仿宋" panose="02010609060101010101" pitchFamily="49" charset="-122"/>
              </a:rPr>
              <a:t>2000</a:t>
            </a:r>
            <a:r>
              <a:rPr lang="zh-CN" altLang="en-US" sz="2400" dirty="0">
                <a:latin typeface="仿宋" panose="02010609060101010101" pitchFamily="49" charset="-122"/>
                <a:ea typeface="仿宋" panose="02010609060101010101" pitchFamily="49" charset="-122"/>
              </a:rPr>
              <a:t>年，</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LF</a:t>
            </a:r>
            <a:r>
              <a:rPr lang="zh-CN" altLang="en-US" sz="2400" dirty="0">
                <a:latin typeface="仿宋" panose="02010609060101010101" pitchFamily="49" charset="-122"/>
                <a:ea typeface="仿宋" panose="02010609060101010101" pitchFamily="49" charset="-122"/>
              </a:rPr>
              <a:t>致力于围绕开源项目构建可持续的生态系统，以加速技术开发和行业采用，</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核心目标是支持、促进、保护和标准化</a:t>
            </a:r>
            <a:r>
              <a:rPr lang="en-US" altLang="zh-CN" sz="2400" dirty="0">
                <a:latin typeface="仿宋" panose="02010609060101010101" pitchFamily="49" charset="-122"/>
                <a:ea typeface="仿宋" panose="02010609060101010101" pitchFamily="49" charset="-122"/>
              </a:rPr>
              <a:t>Linux</a:t>
            </a:r>
            <a:r>
              <a:rPr lang="zh-CN" altLang="en-US" sz="2400" dirty="0">
                <a:latin typeface="仿宋" panose="02010609060101010101" pitchFamily="49" charset="-122"/>
                <a:ea typeface="仿宋" panose="02010609060101010101" pitchFamily="49" charset="-122"/>
              </a:rPr>
              <a:t>和其他开源软件和技术。</a:t>
            </a:r>
            <a:endParaRPr lang="en-US" altLang="zh-CN" sz="2400" dirty="0">
              <a:latin typeface="仿宋" panose="02010609060101010101" pitchFamily="49" charset="-122"/>
              <a:ea typeface="仿宋" panose="02010609060101010101" pitchFamily="49" charset="-122"/>
            </a:endParaRPr>
          </a:p>
        </p:txBody>
      </p:sp>
      <p:sp>
        <p:nvSpPr>
          <p:cNvPr id="13" name="文本框 12">
            <a:extLst>
              <a:ext uri="{FF2B5EF4-FFF2-40B4-BE49-F238E27FC236}">
                <a16:creationId xmlns:a16="http://schemas.microsoft.com/office/drawing/2014/main" id="{D96CF106-1A8D-4596-99E9-7C03C156BFF2}"/>
              </a:ext>
            </a:extLst>
          </p:cNvPr>
          <p:cNvSpPr txBox="1"/>
          <p:nvPr/>
        </p:nvSpPr>
        <p:spPr>
          <a:xfrm>
            <a:off x="6665264" y="1434082"/>
            <a:ext cx="5257800" cy="3683188"/>
          </a:xfrm>
          <a:prstGeom prst="rect">
            <a:avLst/>
          </a:prstGeom>
          <a:noFill/>
        </p:spPr>
        <p:txBody>
          <a:bodyPr wrap="square" rtlCol="0">
            <a:spAutoFit/>
          </a:bodyPr>
          <a:lstStyle/>
          <a:p>
            <a:pPr algn="ctr">
              <a:lnSpc>
                <a:spcPct val="200000"/>
              </a:lnSpc>
            </a:pPr>
            <a:r>
              <a:rPr lang="en-US" altLang="zh-CN" sz="2400" dirty="0">
                <a:latin typeface="黑体" panose="02010609060101010101" pitchFamily="49" charset="-122"/>
                <a:ea typeface="黑体" panose="02010609060101010101" pitchFamily="49" charset="-122"/>
              </a:rPr>
              <a:t>100+</a:t>
            </a:r>
            <a:r>
              <a:rPr lang="zh-CN" altLang="en-US" sz="2400" dirty="0">
                <a:latin typeface="黑体" panose="02010609060101010101" pitchFamily="49" charset="-122"/>
                <a:ea typeface="黑体" panose="02010609060101010101" pitchFamily="49" charset="-122"/>
              </a:rPr>
              <a:t>项目</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160</a:t>
            </a:r>
            <a:r>
              <a:rPr lang="zh-CN" altLang="en-US" sz="2400" dirty="0">
                <a:latin typeface="黑体" panose="02010609060101010101" pitchFamily="49" charset="-122"/>
                <a:ea typeface="黑体" panose="02010609060101010101" pitchFamily="49" charset="-122"/>
              </a:rPr>
              <a:t>亿美元的代码总价值</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1600+</a:t>
            </a:r>
            <a:r>
              <a:rPr lang="zh-CN" altLang="en-US" sz="2400" dirty="0">
                <a:latin typeface="黑体" panose="02010609060101010101" pitchFamily="49" charset="-122"/>
                <a:ea typeface="黑体" panose="02010609060101010101" pitchFamily="49" charset="-122"/>
              </a:rPr>
              <a:t>企业会员</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35,000+</a:t>
            </a:r>
            <a:r>
              <a:rPr lang="zh-CN" altLang="en-US" sz="2400" dirty="0">
                <a:latin typeface="黑体" panose="02010609060101010101" pitchFamily="49" charset="-122"/>
                <a:ea typeface="黑体" panose="02010609060101010101" pitchFamily="49" charset="-122"/>
              </a:rPr>
              <a:t>技术专家参与社区活动</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1000,000+</a:t>
            </a:r>
            <a:r>
              <a:rPr lang="zh-CN" altLang="en-US" sz="2400" dirty="0">
                <a:latin typeface="黑体" panose="02010609060101010101" pitchFamily="49" charset="-122"/>
                <a:ea typeface="黑体" panose="02010609060101010101" pitchFamily="49" charset="-122"/>
              </a:rPr>
              <a:t>社区参与者</a:t>
            </a:r>
          </a:p>
        </p:txBody>
      </p:sp>
      <p:sp>
        <p:nvSpPr>
          <p:cNvPr id="15" name="文本框 14">
            <a:extLst>
              <a:ext uri="{FF2B5EF4-FFF2-40B4-BE49-F238E27FC236}">
                <a16:creationId xmlns:a16="http://schemas.microsoft.com/office/drawing/2014/main" id="{B8637343-5FC2-48FE-899D-C8B16B17FBB1}"/>
              </a:ext>
            </a:extLst>
          </p:cNvPr>
          <p:cNvSpPr txBox="1"/>
          <p:nvPr/>
        </p:nvSpPr>
        <p:spPr>
          <a:xfrm>
            <a:off x="843657" y="5296646"/>
            <a:ext cx="10899123" cy="830997"/>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跨越物联网、嵌入式系统、区块链和数据、云、网络、平台、安全和开源项目管理等领域</a:t>
            </a:r>
          </a:p>
        </p:txBody>
      </p:sp>
      <p:grpSp>
        <p:nvGrpSpPr>
          <p:cNvPr id="32" name="组合 31">
            <a:extLst>
              <a:ext uri="{FF2B5EF4-FFF2-40B4-BE49-F238E27FC236}">
                <a16:creationId xmlns:a16="http://schemas.microsoft.com/office/drawing/2014/main" id="{3718046B-BBC2-483C-8FFC-B6686DCC69D0}"/>
              </a:ext>
            </a:extLst>
          </p:cNvPr>
          <p:cNvGrpSpPr/>
          <p:nvPr/>
        </p:nvGrpSpPr>
        <p:grpSpPr>
          <a:xfrm>
            <a:off x="437382" y="6001209"/>
            <a:ext cx="11280254" cy="720000"/>
            <a:chOff x="437382" y="6001209"/>
            <a:chExt cx="11280254" cy="720000"/>
          </a:xfrm>
        </p:grpSpPr>
        <p:pic>
          <p:nvPicPr>
            <p:cNvPr id="17" name="图片 16">
              <a:extLst>
                <a:ext uri="{FF2B5EF4-FFF2-40B4-BE49-F238E27FC236}">
                  <a16:creationId xmlns:a16="http://schemas.microsoft.com/office/drawing/2014/main" id="{18699581-A523-4FF6-B006-B3477F392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2" y="6001209"/>
              <a:ext cx="1175510" cy="720000"/>
            </a:xfrm>
            <a:prstGeom prst="rect">
              <a:avLst/>
            </a:prstGeom>
          </p:spPr>
        </p:pic>
        <p:pic>
          <p:nvPicPr>
            <p:cNvPr id="19" name="图片 18">
              <a:extLst>
                <a:ext uri="{FF2B5EF4-FFF2-40B4-BE49-F238E27FC236}">
                  <a16:creationId xmlns:a16="http://schemas.microsoft.com/office/drawing/2014/main" id="{5818EFFB-F9B4-41B9-8F12-B607D0694A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1772" y="6001209"/>
              <a:ext cx="1175510" cy="720000"/>
            </a:xfrm>
            <a:prstGeom prst="rect">
              <a:avLst/>
            </a:prstGeom>
          </p:spPr>
        </p:pic>
        <p:pic>
          <p:nvPicPr>
            <p:cNvPr id="21" name="图片 20">
              <a:extLst>
                <a:ext uri="{FF2B5EF4-FFF2-40B4-BE49-F238E27FC236}">
                  <a16:creationId xmlns:a16="http://schemas.microsoft.com/office/drawing/2014/main" id="{C55DD6A3-BDAE-450C-8CBD-C74AC8BC0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162" y="6001209"/>
              <a:ext cx="1175510" cy="720000"/>
            </a:xfrm>
            <a:prstGeom prst="rect">
              <a:avLst/>
            </a:prstGeom>
          </p:spPr>
        </p:pic>
        <p:pic>
          <p:nvPicPr>
            <p:cNvPr id="25" name="图片 24">
              <a:extLst>
                <a:ext uri="{FF2B5EF4-FFF2-40B4-BE49-F238E27FC236}">
                  <a16:creationId xmlns:a16="http://schemas.microsoft.com/office/drawing/2014/main" id="{2F719C3E-4D50-46A2-9712-68852D03A6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0552" y="6001209"/>
              <a:ext cx="1175510" cy="720000"/>
            </a:xfrm>
            <a:prstGeom prst="rect">
              <a:avLst/>
            </a:prstGeom>
          </p:spPr>
        </p:pic>
        <p:pic>
          <p:nvPicPr>
            <p:cNvPr id="27" name="图片 26">
              <a:extLst>
                <a:ext uri="{FF2B5EF4-FFF2-40B4-BE49-F238E27FC236}">
                  <a16:creationId xmlns:a16="http://schemas.microsoft.com/office/drawing/2014/main" id="{5813B65A-C004-4631-B926-8CDFE43418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4942" y="6001209"/>
              <a:ext cx="1173912" cy="720000"/>
            </a:xfrm>
            <a:prstGeom prst="rect">
              <a:avLst/>
            </a:prstGeom>
          </p:spPr>
        </p:pic>
        <p:pic>
          <p:nvPicPr>
            <p:cNvPr id="29" name="图片 28">
              <a:extLst>
                <a:ext uri="{FF2B5EF4-FFF2-40B4-BE49-F238E27FC236}">
                  <a16:creationId xmlns:a16="http://schemas.microsoft.com/office/drawing/2014/main" id="{4E43BEE1-2CDD-4627-8376-A9C603EF6B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57734" y="6001209"/>
              <a:ext cx="1175510" cy="720000"/>
            </a:xfrm>
            <a:prstGeom prst="rect">
              <a:avLst/>
            </a:prstGeom>
          </p:spPr>
        </p:pic>
        <p:pic>
          <p:nvPicPr>
            <p:cNvPr id="31" name="图片 30">
              <a:extLst>
                <a:ext uri="{FF2B5EF4-FFF2-40B4-BE49-F238E27FC236}">
                  <a16:creationId xmlns:a16="http://schemas.microsoft.com/office/drawing/2014/main" id="{C3C9AACF-F1F8-4177-A654-4C7916DCBA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42126" y="6001209"/>
              <a:ext cx="1175510" cy="720000"/>
            </a:xfrm>
            <a:prstGeom prst="rect">
              <a:avLst/>
            </a:prstGeom>
          </p:spPr>
        </p:pic>
      </p:grpSp>
    </p:spTree>
    <p:extLst>
      <p:ext uri="{BB962C8B-B14F-4D97-AF65-F5344CB8AC3E}">
        <p14:creationId xmlns:p14="http://schemas.microsoft.com/office/powerpoint/2010/main" val="33647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324A63-CAFB-4B65-9CCD-62A90AEA703C}"/>
              </a:ext>
            </a:extLst>
          </p:cNvPr>
          <p:cNvSpPr>
            <a:spLocks noGrp="1"/>
          </p:cNvSpPr>
          <p:nvPr>
            <p:ph idx="1"/>
          </p:nvPr>
        </p:nvSpPr>
        <p:spPr>
          <a:xfrm>
            <a:off x="838200" y="430314"/>
            <a:ext cx="10515600" cy="5405998"/>
          </a:xfrm>
        </p:spPr>
        <p:txBody>
          <a:bodyPr/>
          <a:lstStyle/>
          <a:p>
            <a:pPr>
              <a:buFont typeface="Wingdings" panose="05000000000000000000" pitchFamily="2" charset="2"/>
              <a:buChar char="Ø"/>
            </a:pPr>
            <a:r>
              <a:rPr lang="en-US" altLang="zh-CN" dirty="0">
                <a:latin typeface="黑体" panose="02010609060101010101" pitchFamily="49" charset="-122"/>
                <a:ea typeface="黑体" panose="02010609060101010101" pitchFamily="49" charset="-122"/>
              </a:rPr>
              <a:t>Apache</a:t>
            </a:r>
            <a:r>
              <a:rPr lang="zh-CN" altLang="en-US" dirty="0">
                <a:latin typeface="黑体" panose="02010609060101010101" pitchFamily="49" charset="-122"/>
                <a:ea typeface="黑体" panose="02010609060101010101" pitchFamily="49" charset="-122"/>
              </a:rPr>
              <a:t>基金会</a:t>
            </a:r>
            <a:r>
              <a:rPr lang="en-US" altLang="zh-CN" dirty="0">
                <a:latin typeface="黑体" panose="02010609060101010101" pitchFamily="49" charset="-122"/>
                <a:ea typeface="黑体" panose="02010609060101010101" pitchFamily="49" charset="-122"/>
              </a:rPr>
              <a:t>(Apache Software Foundation, ASF)</a:t>
            </a:r>
            <a:endParaRPr lang="zh-CN" altLang="en-US"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114E5267-04F9-4FC6-9404-E6607AFB3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429" y="1036900"/>
            <a:ext cx="4181475" cy="1704975"/>
          </a:xfrm>
          <a:prstGeom prst="rect">
            <a:avLst/>
          </a:prstGeom>
        </p:spPr>
      </p:pic>
      <p:sp>
        <p:nvSpPr>
          <p:cNvPr id="8" name="文本框 7">
            <a:extLst>
              <a:ext uri="{FF2B5EF4-FFF2-40B4-BE49-F238E27FC236}">
                <a16:creationId xmlns:a16="http://schemas.microsoft.com/office/drawing/2014/main" id="{7C38CE44-90E7-4A1C-8209-397F51859ED2}"/>
              </a:ext>
            </a:extLst>
          </p:cNvPr>
          <p:cNvSpPr txBox="1"/>
          <p:nvPr/>
        </p:nvSpPr>
        <p:spPr>
          <a:xfrm>
            <a:off x="914797" y="3053390"/>
            <a:ext cx="5802693" cy="1938992"/>
          </a:xfrm>
          <a:prstGeom prst="rect">
            <a:avLst/>
          </a:prstGeom>
          <a:noFill/>
        </p:spPr>
        <p:txBody>
          <a:bodyPr wrap="square" rtlCol="0">
            <a:spAutoFit/>
          </a:bodyPr>
          <a:lstStyle/>
          <a:p>
            <a:r>
              <a:rPr lang="zh-CN" altLang="en-US" sz="2400" dirty="0">
                <a:latin typeface="仿宋" panose="02010609060101010101" pitchFamily="49" charset="-122"/>
                <a:ea typeface="仿宋" panose="02010609060101010101" pitchFamily="49" charset="-122"/>
              </a:rPr>
              <a:t>成立于</a:t>
            </a:r>
            <a:r>
              <a:rPr lang="en-US" altLang="zh-CN" sz="2400" dirty="0">
                <a:latin typeface="仿宋" panose="02010609060101010101" pitchFamily="49" charset="-122"/>
                <a:ea typeface="仿宋" panose="02010609060101010101" pitchFamily="49" charset="-122"/>
              </a:rPr>
              <a:t>1999</a:t>
            </a:r>
            <a:r>
              <a:rPr lang="zh-CN" altLang="en-US" sz="2400" dirty="0">
                <a:latin typeface="仿宋" panose="02010609060101010101" pitchFamily="49" charset="-122"/>
                <a:ea typeface="仿宋" panose="02010609060101010101" pitchFamily="49" charset="-122"/>
              </a:rPr>
              <a:t>年，</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的使命是为公众提供软件，</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通过为软件项目社区提供服务和支持来做到这一点，</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这些社区由选择参加</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活动的个人组成。</a:t>
            </a:r>
            <a:endParaRPr lang="en-US" altLang="zh-CN" sz="2400" dirty="0">
              <a:latin typeface="仿宋" panose="02010609060101010101" pitchFamily="49" charset="-122"/>
              <a:ea typeface="仿宋" panose="02010609060101010101" pitchFamily="49" charset="-122"/>
            </a:endParaRPr>
          </a:p>
        </p:txBody>
      </p:sp>
      <p:sp>
        <p:nvSpPr>
          <p:cNvPr id="10" name="文本框 9">
            <a:extLst>
              <a:ext uri="{FF2B5EF4-FFF2-40B4-BE49-F238E27FC236}">
                <a16:creationId xmlns:a16="http://schemas.microsoft.com/office/drawing/2014/main" id="{6FC76605-D660-4E32-9285-C909784A1468}"/>
              </a:ext>
            </a:extLst>
          </p:cNvPr>
          <p:cNvSpPr txBox="1"/>
          <p:nvPr/>
        </p:nvSpPr>
        <p:spPr>
          <a:xfrm>
            <a:off x="6665264" y="806544"/>
            <a:ext cx="5257800" cy="4421852"/>
          </a:xfrm>
          <a:prstGeom prst="rect">
            <a:avLst/>
          </a:prstGeom>
          <a:noFill/>
        </p:spPr>
        <p:txBody>
          <a:bodyPr wrap="square" rtlCol="0">
            <a:spAutoFit/>
          </a:bodyPr>
          <a:lstStyle/>
          <a:p>
            <a:pPr algn="ctr">
              <a:lnSpc>
                <a:spcPct val="200000"/>
              </a:lnSpc>
            </a:pPr>
            <a:r>
              <a:rPr lang="en-US" altLang="zh-CN" sz="2400" dirty="0">
                <a:latin typeface="黑体" panose="02010609060101010101" pitchFamily="49" charset="-122"/>
                <a:ea typeface="黑体" panose="02010609060101010101" pitchFamily="49" charset="-122"/>
              </a:rPr>
              <a:t>350+</a:t>
            </a:r>
            <a:r>
              <a:rPr lang="zh-CN" altLang="en-US" sz="2400" dirty="0">
                <a:latin typeface="黑体" panose="02010609060101010101" pitchFamily="49" charset="-122"/>
                <a:ea typeface="黑体" panose="02010609060101010101" pitchFamily="49" charset="-122"/>
              </a:rPr>
              <a:t>项目</a:t>
            </a:r>
            <a:r>
              <a:rPr lang="en-US" altLang="zh-CN" sz="2400" dirty="0">
                <a:latin typeface="黑体" panose="02010609060101010101" pitchFamily="49" charset="-122"/>
                <a:ea typeface="黑体" panose="02010609060101010101" pitchFamily="49" charset="-122"/>
              </a:rPr>
              <a:t>(300+</a:t>
            </a:r>
            <a:r>
              <a:rPr lang="zh-CN" altLang="en-US" sz="2400" dirty="0">
                <a:latin typeface="黑体" panose="02010609060101010101" pitchFamily="49" charset="-122"/>
                <a:ea typeface="黑体" panose="02010609060101010101" pitchFamily="49" charset="-122"/>
              </a:rPr>
              <a:t>顶级项目</a:t>
            </a:r>
            <a:r>
              <a:rPr lang="en-US" altLang="zh-CN" sz="2400" dirty="0">
                <a:latin typeface="黑体" panose="02010609060101010101" pitchFamily="49" charset="-122"/>
                <a:ea typeface="黑体" panose="02010609060101010101" pitchFamily="49" charset="-122"/>
              </a:rPr>
              <a:t>)</a:t>
            </a:r>
          </a:p>
          <a:p>
            <a:pPr algn="ctr">
              <a:lnSpc>
                <a:spcPct val="200000"/>
              </a:lnSpc>
            </a:pPr>
            <a:r>
              <a:rPr lang="en-US" altLang="zh-CN" sz="2400" dirty="0">
                <a:latin typeface="黑体" panose="02010609060101010101" pitchFamily="49" charset="-122"/>
                <a:ea typeface="黑体" panose="02010609060101010101" pitchFamily="49" charset="-122"/>
              </a:rPr>
              <a:t>45</a:t>
            </a:r>
            <a:r>
              <a:rPr lang="zh-CN" altLang="en-US" sz="2400" dirty="0">
                <a:latin typeface="黑体" panose="02010609060101010101" pitchFamily="49" charset="-122"/>
                <a:ea typeface="黑体" panose="02010609060101010101" pitchFamily="49" charset="-122"/>
              </a:rPr>
              <a:t>个项目正在孵化</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813</a:t>
            </a:r>
            <a:r>
              <a:rPr lang="zh-CN" altLang="en-US" sz="2400" dirty="0">
                <a:latin typeface="黑体" panose="02010609060101010101" pitchFamily="49" charset="-122"/>
                <a:ea typeface="黑体" panose="02010609060101010101" pitchFamily="49" charset="-122"/>
              </a:rPr>
              <a:t>名个人会员</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8000+</a:t>
            </a:r>
            <a:r>
              <a:rPr lang="zh-CN" altLang="en-US" sz="2400" dirty="0">
                <a:latin typeface="黑体" panose="02010609060101010101" pitchFamily="49" charset="-122"/>
                <a:ea typeface="黑体" panose="02010609060101010101" pitchFamily="49" charset="-122"/>
              </a:rPr>
              <a:t>代码提交者</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39,000+</a:t>
            </a:r>
            <a:r>
              <a:rPr lang="zh-CN" altLang="en-US" sz="2400" dirty="0">
                <a:latin typeface="黑体" panose="02010609060101010101" pitchFamily="49" charset="-122"/>
                <a:ea typeface="黑体" panose="02010609060101010101" pitchFamily="49" charset="-122"/>
              </a:rPr>
              <a:t>代码贡献者</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460,000+</a:t>
            </a:r>
            <a:r>
              <a:rPr lang="zh-CN" altLang="en-US" sz="2400" dirty="0">
                <a:latin typeface="黑体" panose="02010609060101010101" pitchFamily="49" charset="-122"/>
                <a:ea typeface="黑体" panose="02010609060101010101" pitchFamily="49" charset="-122"/>
              </a:rPr>
              <a:t>社区参与者</a:t>
            </a:r>
          </a:p>
        </p:txBody>
      </p:sp>
      <p:sp>
        <p:nvSpPr>
          <p:cNvPr id="12" name="文本框 11">
            <a:extLst>
              <a:ext uri="{FF2B5EF4-FFF2-40B4-BE49-F238E27FC236}">
                <a16:creationId xmlns:a16="http://schemas.microsoft.com/office/drawing/2014/main" id="{1C199366-2648-4E0C-96E5-6F4F49DA6A24}"/>
              </a:ext>
            </a:extLst>
          </p:cNvPr>
          <p:cNvSpPr txBox="1"/>
          <p:nvPr/>
        </p:nvSpPr>
        <p:spPr>
          <a:xfrm>
            <a:off x="646438" y="5322772"/>
            <a:ext cx="10899123" cy="830997"/>
          </a:xfrm>
          <a:prstGeom prst="rect">
            <a:avLst/>
          </a:prstGeom>
          <a:noFill/>
        </p:spPr>
        <p:txBody>
          <a:bodyPr wrap="square">
            <a:spAutoFit/>
          </a:bodyPr>
          <a:lstStyle/>
          <a:p>
            <a:r>
              <a:rPr lang="zh-CN" altLang="en-US" sz="2400" dirty="0">
                <a:latin typeface="仿宋" panose="02010609060101010101" pitchFamily="49" charset="-122"/>
                <a:ea typeface="仿宋" panose="02010609060101010101" pitchFamily="49" charset="-122"/>
              </a:rPr>
              <a:t>涉及大数据、云、搜索和</a:t>
            </a:r>
            <a:r>
              <a:rPr lang="en-US" altLang="zh-CN" sz="2400" dirty="0">
                <a:latin typeface="仿宋" panose="02010609060101010101" pitchFamily="49" charset="-122"/>
                <a:ea typeface="仿宋" panose="02010609060101010101" pitchFamily="49" charset="-122"/>
              </a:rPr>
              <a:t>CMS</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DevOps</a:t>
            </a:r>
            <a:r>
              <a:rPr lang="zh-CN" altLang="en-US" sz="2400" dirty="0">
                <a:latin typeface="仿宋" panose="02010609060101010101" pitchFamily="49" charset="-122"/>
                <a:ea typeface="仿宋" panose="02010609060101010101" pitchFamily="49" charset="-122"/>
              </a:rPr>
              <a:t>和构建管理、物联网和边缘计算、机器和深度学习、服务器、</a:t>
            </a:r>
            <a:r>
              <a:rPr lang="en-US" altLang="zh-CN" sz="2400" dirty="0">
                <a:latin typeface="仿宋" panose="02010609060101010101" pitchFamily="49" charset="-122"/>
                <a:ea typeface="仿宋" panose="02010609060101010101" pitchFamily="49" charset="-122"/>
              </a:rPr>
              <a:t>Web</a:t>
            </a:r>
            <a:r>
              <a:rPr lang="zh-CN" altLang="en-US" sz="2400" dirty="0">
                <a:latin typeface="仿宋" panose="02010609060101010101" pitchFamily="49" charset="-122"/>
                <a:ea typeface="仿宋" panose="02010609060101010101" pitchFamily="49" charset="-122"/>
              </a:rPr>
              <a:t>框架等领域</a:t>
            </a:r>
          </a:p>
        </p:txBody>
      </p:sp>
      <p:grpSp>
        <p:nvGrpSpPr>
          <p:cNvPr id="25" name="组合 24">
            <a:extLst>
              <a:ext uri="{FF2B5EF4-FFF2-40B4-BE49-F238E27FC236}">
                <a16:creationId xmlns:a16="http://schemas.microsoft.com/office/drawing/2014/main" id="{BC9AA029-9653-4E1F-9893-65B2FE1CDBA3}"/>
              </a:ext>
            </a:extLst>
          </p:cNvPr>
          <p:cNvGrpSpPr/>
          <p:nvPr/>
        </p:nvGrpSpPr>
        <p:grpSpPr>
          <a:xfrm>
            <a:off x="527325" y="6227126"/>
            <a:ext cx="11146408" cy="540000"/>
            <a:chOff x="527325" y="6227126"/>
            <a:chExt cx="11146408" cy="540000"/>
          </a:xfrm>
        </p:grpSpPr>
        <p:pic>
          <p:nvPicPr>
            <p:cNvPr id="14" name="图片 13">
              <a:extLst>
                <a:ext uri="{FF2B5EF4-FFF2-40B4-BE49-F238E27FC236}">
                  <a16:creationId xmlns:a16="http://schemas.microsoft.com/office/drawing/2014/main" id="{975BFD21-F05F-4EBB-B169-96F559ADD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25" y="6299126"/>
              <a:ext cx="1532903" cy="396000"/>
            </a:xfrm>
            <a:prstGeom prst="rect">
              <a:avLst/>
            </a:prstGeom>
          </p:spPr>
        </p:pic>
        <p:pic>
          <p:nvPicPr>
            <p:cNvPr id="16" name="图片 15">
              <a:extLst>
                <a:ext uri="{FF2B5EF4-FFF2-40B4-BE49-F238E27FC236}">
                  <a16:creationId xmlns:a16="http://schemas.microsoft.com/office/drawing/2014/main" id="{E8065DA8-708F-48E6-94E6-38E233F73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2835" y="6227126"/>
              <a:ext cx="470702" cy="540000"/>
            </a:xfrm>
            <a:prstGeom prst="rect">
              <a:avLst/>
            </a:prstGeom>
          </p:spPr>
        </p:pic>
        <p:pic>
          <p:nvPicPr>
            <p:cNvPr id="18" name="图片 17">
              <a:extLst>
                <a:ext uri="{FF2B5EF4-FFF2-40B4-BE49-F238E27FC236}">
                  <a16:creationId xmlns:a16="http://schemas.microsoft.com/office/drawing/2014/main" id="{7AF0C9AB-7D9F-45A3-AA3A-FDF010FB50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3816144" y="6281126"/>
              <a:ext cx="1690434" cy="432000"/>
            </a:xfrm>
            <a:prstGeom prst="rect">
              <a:avLst/>
            </a:prstGeom>
          </p:spPr>
        </p:pic>
        <p:pic>
          <p:nvPicPr>
            <p:cNvPr id="20" name="图片 19">
              <a:extLst>
                <a:ext uri="{FF2B5EF4-FFF2-40B4-BE49-F238E27FC236}">
                  <a16:creationId xmlns:a16="http://schemas.microsoft.com/office/drawing/2014/main" id="{BF2690FC-1241-4CE2-A61A-D62FAFEDD9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6992" y="6227126"/>
              <a:ext cx="588932" cy="540000"/>
            </a:xfrm>
            <a:prstGeom prst="rect">
              <a:avLst/>
            </a:prstGeom>
          </p:spPr>
        </p:pic>
        <p:pic>
          <p:nvPicPr>
            <p:cNvPr id="22" name="图片 21">
              <a:extLst>
                <a:ext uri="{FF2B5EF4-FFF2-40B4-BE49-F238E27FC236}">
                  <a16:creationId xmlns:a16="http://schemas.microsoft.com/office/drawing/2014/main" id="{3337E072-CD39-44AB-82E9-E265A2C7B4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9185" y="6335126"/>
              <a:ext cx="2635200" cy="324000"/>
            </a:xfrm>
            <a:prstGeom prst="rect">
              <a:avLst/>
            </a:prstGeom>
          </p:spPr>
        </p:pic>
        <p:pic>
          <p:nvPicPr>
            <p:cNvPr id="24" name="图片 23">
              <a:extLst>
                <a:ext uri="{FF2B5EF4-FFF2-40B4-BE49-F238E27FC236}">
                  <a16:creationId xmlns:a16="http://schemas.microsoft.com/office/drawing/2014/main" id="{6CDA5556-8B76-49E6-AE10-EFE7B42C24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8533" y="6227126"/>
              <a:ext cx="1015200" cy="540000"/>
            </a:xfrm>
            <a:prstGeom prst="rect">
              <a:avLst/>
            </a:prstGeom>
          </p:spPr>
        </p:pic>
      </p:grpSp>
    </p:spTree>
    <p:extLst>
      <p:ext uri="{BB962C8B-B14F-4D97-AF65-F5344CB8AC3E}">
        <p14:creationId xmlns:p14="http://schemas.microsoft.com/office/powerpoint/2010/main" val="251957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976284-C397-4276-B85F-6AAD24393A98}"/>
              </a:ext>
            </a:extLst>
          </p:cNvPr>
          <p:cNvSpPr>
            <a:spLocks noGrp="1"/>
          </p:cNvSpPr>
          <p:nvPr>
            <p:ph idx="1"/>
          </p:nvPr>
        </p:nvSpPr>
        <p:spPr>
          <a:xfrm>
            <a:off x="838200" y="466165"/>
            <a:ext cx="10515600" cy="5710798"/>
          </a:xfrm>
        </p:spPr>
        <p:txBody>
          <a:bodyPr/>
          <a:lstStyle/>
          <a:p>
            <a:pPr>
              <a:buFont typeface="Wingdings" panose="05000000000000000000" pitchFamily="2" charset="2"/>
              <a:buChar char="Ø"/>
            </a:pPr>
            <a:r>
              <a:rPr lang="en-US" altLang="zh-CN" dirty="0">
                <a:latin typeface="黑体" panose="02010609060101010101" pitchFamily="49" charset="-122"/>
                <a:ea typeface="黑体" panose="02010609060101010101" pitchFamily="49" charset="-122"/>
              </a:rPr>
              <a:t>OpenStack</a:t>
            </a:r>
            <a:r>
              <a:rPr lang="zh-CN" altLang="en-US" dirty="0">
                <a:latin typeface="黑体" panose="02010609060101010101" pitchFamily="49" charset="-122"/>
                <a:ea typeface="黑体" panose="02010609060101010101" pitchFamily="49" charset="-122"/>
              </a:rPr>
              <a:t>基金会（</a:t>
            </a:r>
            <a:r>
              <a:rPr lang="en-US" altLang="zh-CN" dirty="0">
                <a:latin typeface="黑体" panose="02010609060101010101" pitchFamily="49" charset="-122"/>
                <a:ea typeface="黑体" panose="02010609060101010101" pitchFamily="49" charset="-122"/>
              </a:rPr>
              <a:t>OpenStack Foundation, OSF</a:t>
            </a:r>
            <a:r>
              <a:rPr lang="zh-CN" altLang="en-US" dirty="0">
                <a:latin typeface="黑体" panose="02010609060101010101" pitchFamily="49" charset="-122"/>
                <a:ea typeface="黑体" panose="02010609060101010101" pitchFamily="49" charset="-122"/>
              </a:rPr>
              <a:t>）</a:t>
            </a:r>
          </a:p>
        </p:txBody>
      </p:sp>
      <p:pic>
        <p:nvPicPr>
          <p:cNvPr id="7" name="图片 6">
            <a:extLst>
              <a:ext uri="{FF2B5EF4-FFF2-40B4-BE49-F238E27FC236}">
                <a16:creationId xmlns:a16="http://schemas.microsoft.com/office/drawing/2014/main" id="{6931D9A6-FF7E-4833-8E71-6E35E420B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03" y="1570547"/>
            <a:ext cx="4795777" cy="1068150"/>
          </a:xfrm>
          <a:prstGeom prst="rect">
            <a:avLst/>
          </a:prstGeom>
        </p:spPr>
      </p:pic>
      <p:sp>
        <p:nvSpPr>
          <p:cNvPr id="9" name="文本框 8">
            <a:extLst>
              <a:ext uri="{FF2B5EF4-FFF2-40B4-BE49-F238E27FC236}">
                <a16:creationId xmlns:a16="http://schemas.microsoft.com/office/drawing/2014/main" id="{1026D3CD-D9A9-4A6B-90CD-81F70A4C554B}"/>
              </a:ext>
            </a:extLst>
          </p:cNvPr>
          <p:cNvSpPr txBox="1"/>
          <p:nvPr/>
        </p:nvSpPr>
        <p:spPr>
          <a:xfrm>
            <a:off x="862571" y="3079526"/>
            <a:ext cx="5802693" cy="1938992"/>
          </a:xfrm>
          <a:prstGeom prst="rect">
            <a:avLst/>
          </a:prstGeom>
          <a:noFill/>
        </p:spPr>
        <p:txBody>
          <a:bodyPr wrap="square" rtlCol="0">
            <a:spAutoFit/>
          </a:bodyPr>
          <a:lstStyle/>
          <a:p>
            <a:r>
              <a:rPr lang="zh-CN" altLang="en-US" sz="2400" dirty="0">
                <a:latin typeface="仿宋" panose="02010609060101010101" pitchFamily="49" charset="-122"/>
                <a:ea typeface="仿宋" panose="02010609060101010101" pitchFamily="49" charset="-122"/>
              </a:rPr>
              <a:t>成立于</a:t>
            </a:r>
            <a:r>
              <a:rPr lang="en-US" altLang="zh-CN" sz="2400" dirty="0">
                <a:latin typeface="仿宋" panose="02010609060101010101" pitchFamily="49" charset="-122"/>
                <a:ea typeface="仿宋" panose="02010609060101010101" pitchFamily="49" charset="-122"/>
              </a:rPr>
              <a:t>2012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9</a:t>
            </a:r>
            <a:r>
              <a:rPr lang="zh-CN" altLang="en-US" sz="2400" dirty="0">
                <a:latin typeface="仿宋" panose="02010609060101010101" pitchFamily="49" charset="-122"/>
                <a:ea typeface="仿宋" panose="02010609060101010101" pitchFamily="49" charset="-122"/>
              </a:rPr>
              <a:t>月，</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OSF</a:t>
            </a:r>
            <a:r>
              <a:rPr lang="zh-CN" altLang="en-US" sz="2400" dirty="0">
                <a:latin typeface="仿宋" panose="02010609060101010101" pitchFamily="49" charset="-122"/>
                <a:ea typeface="仿宋" panose="02010609060101010101" pitchFamily="49" charset="-122"/>
              </a:rPr>
              <a:t>的目标是通过提供一组共享资源来构建社区、促进协作并支持开源技术的集成，从而服务于开发人员、用户和整个开放基础设施生态系统。</a:t>
            </a:r>
            <a:endParaRPr lang="en-US" altLang="zh-CN" sz="2400" dirty="0">
              <a:latin typeface="仿宋" panose="02010609060101010101" pitchFamily="49" charset="-122"/>
              <a:ea typeface="仿宋" panose="02010609060101010101" pitchFamily="49" charset="-122"/>
            </a:endParaRPr>
          </a:p>
        </p:txBody>
      </p:sp>
      <p:sp>
        <p:nvSpPr>
          <p:cNvPr id="11" name="文本框 10">
            <a:extLst>
              <a:ext uri="{FF2B5EF4-FFF2-40B4-BE49-F238E27FC236}">
                <a16:creationId xmlns:a16="http://schemas.microsoft.com/office/drawing/2014/main" id="{8228ED2B-E5F0-4E3A-94A8-18AC11264382}"/>
              </a:ext>
            </a:extLst>
          </p:cNvPr>
          <p:cNvSpPr txBox="1"/>
          <p:nvPr/>
        </p:nvSpPr>
        <p:spPr>
          <a:xfrm>
            <a:off x="6665264" y="1147213"/>
            <a:ext cx="5257800" cy="3683188"/>
          </a:xfrm>
          <a:prstGeom prst="rect">
            <a:avLst/>
          </a:prstGeom>
          <a:noFill/>
        </p:spPr>
        <p:txBody>
          <a:bodyPr wrap="square" rtlCol="0">
            <a:spAutoFit/>
          </a:bodyPr>
          <a:lstStyle/>
          <a:p>
            <a:pPr algn="ctr">
              <a:lnSpc>
                <a:spcPct val="200000"/>
              </a:lnSpc>
            </a:pPr>
            <a:r>
              <a:rPr lang="en-US" altLang="zh-CN" sz="2400" dirty="0">
                <a:latin typeface="黑体" panose="02010609060101010101" pitchFamily="49" charset="-122"/>
                <a:ea typeface="黑体" panose="02010609060101010101" pitchFamily="49" charset="-122"/>
              </a:rPr>
              <a:t>55</a:t>
            </a:r>
            <a:r>
              <a:rPr lang="zh-CN" altLang="en-US" sz="2400" dirty="0">
                <a:latin typeface="黑体" panose="02010609060101010101" pitchFamily="49" charset="-122"/>
                <a:ea typeface="黑体" panose="02010609060101010101" pitchFamily="49" charset="-122"/>
              </a:rPr>
              <a:t>个官方</a:t>
            </a:r>
            <a:r>
              <a:rPr lang="en-US" altLang="zh-CN" sz="2400" dirty="0">
                <a:latin typeface="黑体" panose="02010609060101010101" pitchFamily="49" charset="-122"/>
                <a:ea typeface="黑体" panose="02010609060101010101" pitchFamily="49" charset="-122"/>
              </a:rPr>
              <a:t>OpenStack</a:t>
            </a:r>
            <a:r>
              <a:rPr lang="zh-CN" altLang="en-US" sz="2400" dirty="0">
                <a:latin typeface="黑体" panose="02010609060101010101" pitchFamily="49" charset="-122"/>
                <a:ea typeface="黑体" panose="02010609060101010101" pitchFamily="49" charset="-122"/>
              </a:rPr>
              <a:t>项目</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187</a:t>
            </a:r>
            <a:r>
              <a:rPr lang="zh-CN" altLang="en-US" sz="2400" dirty="0">
                <a:latin typeface="黑体" panose="02010609060101010101" pitchFamily="49" charset="-122"/>
                <a:ea typeface="黑体" panose="02010609060101010101" pitchFamily="49" charset="-122"/>
              </a:rPr>
              <a:t>个国家</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105,000</a:t>
            </a:r>
            <a:r>
              <a:rPr lang="zh-CN" altLang="en-US" sz="2400" dirty="0">
                <a:latin typeface="黑体" panose="02010609060101010101" pitchFamily="49" charset="-122"/>
                <a:ea typeface="黑体" panose="02010609060101010101" pitchFamily="49" charset="-122"/>
              </a:rPr>
              <a:t>名社区会员</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20,000</a:t>
            </a:r>
            <a:r>
              <a:rPr lang="zh-CN" altLang="en-US" sz="2400" dirty="0">
                <a:latin typeface="黑体" panose="02010609060101010101" pitchFamily="49" charset="-122"/>
                <a:ea typeface="黑体" panose="02010609060101010101" pitchFamily="49" charset="-122"/>
              </a:rPr>
              <a:t>名开放基础设施爱好者</a:t>
            </a:r>
            <a:endParaRPr lang="en-US" altLang="zh-CN" sz="2400" dirty="0">
              <a:latin typeface="黑体" panose="02010609060101010101" pitchFamily="49" charset="-122"/>
              <a:ea typeface="黑体" panose="02010609060101010101" pitchFamily="49" charset="-122"/>
            </a:endParaRPr>
          </a:p>
          <a:p>
            <a:pPr algn="ctr">
              <a:lnSpc>
                <a:spcPct val="200000"/>
              </a:lnSpc>
            </a:pPr>
            <a:r>
              <a:rPr lang="en-US" altLang="zh-CN" sz="2400" dirty="0">
                <a:latin typeface="黑体" panose="02010609060101010101" pitchFamily="49" charset="-122"/>
                <a:ea typeface="黑体" panose="02010609060101010101" pitchFamily="49" charset="-122"/>
              </a:rPr>
              <a:t>460,000+</a:t>
            </a:r>
            <a:r>
              <a:rPr lang="zh-CN" altLang="en-US" sz="2400" dirty="0">
                <a:latin typeface="黑体" panose="02010609060101010101" pitchFamily="49" charset="-122"/>
                <a:ea typeface="黑体" panose="02010609060101010101" pitchFamily="49" charset="-122"/>
              </a:rPr>
              <a:t>社区参与者</a:t>
            </a:r>
          </a:p>
        </p:txBody>
      </p:sp>
      <p:sp>
        <p:nvSpPr>
          <p:cNvPr id="15" name="文本框 14">
            <a:extLst>
              <a:ext uri="{FF2B5EF4-FFF2-40B4-BE49-F238E27FC236}">
                <a16:creationId xmlns:a16="http://schemas.microsoft.com/office/drawing/2014/main" id="{8BBEC4F6-C3E7-4E55-B226-7C93EB936E72}"/>
              </a:ext>
            </a:extLst>
          </p:cNvPr>
          <p:cNvSpPr txBox="1"/>
          <p:nvPr/>
        </p:nvSpPr>
        <p:spPr>
          <a:xfrm>
            <a:off x="646438" y="5228261"/>
            <a:ext cx="10899123" cy="830997"/>
          </a:xfrm>
          <a:prstGeom prst="rect">
            <a:avLst/>
          </a:prstGeom>
          <a:noFill/>
        </p:spPr>
        <p:txBody>
          <a:bodyPr wrap="square">
            <a:spAutoFit/>
          </a:bodyPr>
          <a:lstStyle/>
          <a:p>
            <a:r>
              <a:rPr lang="en-US" altLang="zh-CN" sz="2400" dirty="0">
                <a:latin typeface="仿宋" panose="02010609060101010101" pitchFamily="49" charset="-122"/>
                <a:ea typeface="仿宋" panose="02010609060101010101" pitchFamily="49" charset="-122"/>
              </a:rPr>
              <a:t>OSF</a:t>
            </a:r>
            <a:r>
              <a:rPr lang="zh-CN" altLang="en-US" sz="2400" dirty="0">
                <a:latin typeface="仿宋" panose="02010609060101010101" pitchFamily="49" charset="-122"/>
                <a:ea typeface="仿宋" panose="02010609060101010101" pitchFamily="49" charset="-122"/>
              </a:rPr>
              <a:t>专注于云计算平台的操作系统开源，</a:t>
            </a:r>
            <a:r>
              <a:rPr lang="en-US" altLang="zh-CN" sz="2400" dirty="0">
                <a:latin typeface="仿宋" panose="02010609060101010101" pitchFamily="49" charset="-122"/>
                <a:ea typeface="仿宋" panose="02010609060101010101" pitchFamily="49" charset="-122"/>
              </a:rPr>
              <a:t>2017</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12</a:t>
            </a:r>
            <a:r>
              <a:rPr lang="zh-CN" altLang="en-US" sz="2400" dirty="0">
                <a:latin typeface="仿宋" panose="02010609060101010101" pitchFamily="49" charset="-122"/>
                <a:ea typeface="仿宋" panose="02010609060101010101" pitchFamily="49" charset="-122"/>
              </a:rPr>
              <a:t>月开始孵化新的战略重点领域，从容器基础设施、</a:t>
            </a:r>
            <a:r>
              <a:rPr lang="en-US" altLang="zh-CN" sz="2400" dirty="0">
                <a:latin typeface="仿宋" panose="02010609060101010101" pitchFamily="49" charset="-122"/>
                <a:ea typeface="仿宋" panose="02010609060101010101" pitchFamily="49" charset="-122"/>
              </a:rPr>
              <a:t>CI/CD</a:t>
            </a:r>
            <a:r>
              <a:rPr lang="zh-CN" altLang="en-US" sz="2400" dirty="0">
                <a:latin typeface="仿宋" panose="02010609060101010101" pitchFamily="49" charset="-122"/>
                <a:ea typeface="仿宋" panose="02010609060101010101" pitchFamily="49" charset="-122"/>
              </a:rPr>
              <a:t>和边缘计算</a:t>
            </a:r>
          </a:p>
        </p:txBody>
      </p:sp>
      <p:grpSp>
        <p:nvGrpSpPr>
          <p:cNvPr id="28" name="组合 27">
            <a:extLst>
              <a:ext uri="{FF2B5EF4-FFF2-40B4-BE49-F238E27FC236}">
                <a16:creationId xmlns:a16="http://schemas.microsoft.com/office/drawing/2014/main" id="{187C9574-ED2C-4A2F-B728-85896655E828}"/>
              </a:ext>
            </a:extLst>
          </p:cNvPr>
          <p:cNvGrpSpPr/>
          <p:nvPr/>
        </p:nvGrpSpPr>
        <p:grpSpPr>
          <a:xfrm>
            <a:off x="653144" y="6088517"/>
            <a:ext cx="10856612" cy="720000"/>
            <a:chOff x="653144" y="6088517"/>
            <a:chExt cx="10856612" cy="720000"/>
          </a:xfrm>
        </p:grpSpPr>
        <p:pic>
          <p:nvPicPr>
            <p:cNvPr id="17" name="图片 16">
              <a:extLst>
                <a:ext uri="{FF2B5EF4-FFF2-40B4-BE49-F238E27FC236}">
                  <a16:creationId xmlns:a16="http://schemas.microsoft.com/office/drawing/2014/main" id="{63C7DC17-5507-4C96-A474-12B6C840BA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4" y="6088517"/>
              <a:ext cx="1490286" cy="720000"/>
            </a:xfrm>
            <a:prstGeom prst="rect">
              <a:avLst/>
            </a:prstGeom>
          </p:spPr>
        </p:pic>
        <p:pic>
          <p:nvPicPr>
            <p:cNvPr id="19" name="图片 18">
              <a:extLst>
                <a:ext uri="{FF2B5EF4-FFF2-40B4-BE49-F238E27FC236}">
                  <a16:creationId xmlns:a16="http://schemas.microsoft.com/office/drawing/2014/main" id="{304BBD66-76F6-4532-8581-B68E8ACA0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436" y="6088517"/>
              <a:ext cx="2026452" cy="720000"/>
            </a:xfrm>
            <a:prstGeom prst="rect">
              <a:avLst/>
            </a:prstGeom>
          </p:spPr>
        </p:pic>
        <p:pic>
          <p:nvPicPr>
            <p:cNvPr id="21" name="图片 20">
              <a:extLst>
                <a:ext uri="{FF2B5EF4-FFF2-40B4-BE49-F238E27FC236}">
                  <a16:creationId xmlns:a16="http://schemas.microsoft.com/office/drawing/2014/main" id="{6870F886-ED7D-4CC5-AC04-85214F69BE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3894" y="6088517"/>
              <a:ext cx="697263" cy="720000"/>
            </a:xfrm>
            <a:prstGeom prst="rect">
              <a:avLst/>
            </a:prstGeom>
          </p:spPr>
        </p:pic>
        <p:pic>
          <p:nvPicPr>
            <p:cNvPr id="23" name="图片 22">
              <a:extLst>
                <a:ext uri="{FF2B5EF4-FFF2-40B4-BE49-F238E27FC236}">
                  <a16:creationId xmlns:a16="http://schemas.microsoft.com/office/drawing/2014/main" id="{EB30F58C-BD9D-4769-BBB8-656A8DE201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13803" y="6088517"/>
              <a:ext cx="595953" cy="720000"/>
            </a:xfrm>
            <a:prstGeom prst="rect">
              <a:avLst/>
            </a:prstGeom>
          </p:spPr>
        </p:pic>
        <p:pic>
          <p:nvPicPr>
            <p:cNvPr id="25" name="图片 24">
              <a:extLst>
                <a:ext uri="{FF2B5EF4-FFF2-40B4-BE49-F238E27FC236}">
                  <a16:creationId xmlns:a16="http://schemas.microsoft.com/office/drawing/2014/main" id="{5A580BD0-A58D-4E1D-9D16-B1F76CAC9E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8163" y="6178517"/>
              <a:ext cx="2000000" cy="540000"/>
            </a:xfrm>
            <a:prstGeom prst="rect">
              <a:avLst/>
            </a:prstGeom>
          </p:spPr>
        </p:pic>
        <p:pic>
          <p:nvPicPr>
            <p:cNvPr id="27" name="图片 26">
              <a:extLst>
                <a:ext uri="{FF2B5EF4-FFF2-40B4-BE49-F238E27FC236}">
                  <a16:creationId xmlns:a16="http://schemas.microsoft.com/office/drawing/2014/main" id="{E0844505-96E7-4E8D-8D17-0B6F66F415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95169" y="6178517"/>
              <a:ext cx="2511628" cy="540000"/>
            </a:xfrm>
            <a:prstGeom prst="rect">
              <a:avLst/>
            </a:prstGeom>
          </p:spPr>
        </p:pic>
      </p:grpSp>
    </p:spTree>
    <p:extLst>
      <p:ext uri="{BB962C8B-B14F-4D97-AF65-F5344CB8AC3E}">
        <p14:creationId xmlns:p14="http://schemas.microsoft.com/office/powerpoint/2010/main" val="247364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646C0-01B8-41F3-96EC-E7C384E324EA}"/>
              </a:ext>
            </a:extLst>
          </p:cNvPr>
          <p:cNvSpPr>
            <a:spLocks noGrp="1"/>
          </p:cNvSpPr>
          <p:nvPr>
            <p:ph type="title"/>
          </p:nvPr>
        </p:nvSpPr>
        <p:spPr/>
        <p:txBody>
          <a:bodyPr>
            <a:normAutofit/>
          </a:bodyPr>
          <a:lstStyle/>
          <a:p>
            <a:pPr marL="571500" indent="-571500">
              <a:buFont typeface="Wingdings" panose="05000000000000000000" pitchFamily="2" charset="2"/>
              <a:buChar char="p"/>
            </a:pPr>
            <a:r>
              <a:rPr lang="zh-CN" altLang="en-US" sz="3600" b="1" dirty="0">
                <a:solidFill>
                  <a:schemeClr val="accent1">
                    <a:lumMod val="50000"/>
                  </a:schemeClr>
                </a:solidFill>
              </a:rPr>
              <a:t>开源基金会的组织架构</a:t>
            </a:r>
          </a:p>
        </p:txBody>
      </p:sp>
      <p:grpSp>
        <p:nvGrpSpPr>
          <p:cNvPr id="87" name="组合 86">
            <a:extLst>
              <a:ext uri="{FF2B5EF4-FFF2-40B4-BE49-F238E27FC236}">
                <a16:creationId xmlns:a16="http://schemas.microsoft.com/office/drawing/2014/main" id="{E5DE33A9-DE1C-4DBF-A842-2A68F81ACEC4}"/>
              </a:ext>
            </a:extLst>
          </p:cNvPr>
          <p:cNvGrpSpPr/>
          <p:nvPr/>
        </p:nvGrpSpPr>
        <p:grpSpPr>
          <a:xfrm>
            <a:off x="469740" y="735177"/>
            <a:ext cx="11224146" cy="6045279"/>
            <a:chOff x="469740" y="735177"/>
            <a:chExt cx="11224146" cy="6045279"/>
          </a:xfrm>
        </p:grpSpPr>
        <p:sp>
          <p:nvSpPr>
            <p:cNvPr id="8" name="椭圆 7">
              <a:extLst>
                <a:ext uri="{FF2B5EF4-FFF2-40B4-BE49-F238E27FC236}">
                  <a16:creationId xmlns:a16="http://schemas.microsoft.com/office/drawing/2014/main" id="{F9195BA6-712F-4D65-A2F2-C8D282592438}"/>
                </a:ext>
              </a:extLst>
            </p:cNvPr>
            <p:cNvSpPr/>
            <p:nvPr/>
          </p:nvSpPr>
          <p:spPr>
            <a:xfrm>
              <a:off x="469740" y="1711715"/>
              <a:ext cx="1896136" cy="88471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基金会成员</a:t>
              </a:r>
            </a:p>
          </p:txBody>
        </p:sp>
        <p:sp>
          <p:nvSpPr>
            <p:cNvPr id="9" name="矩形: 圆角 8">
              <a:extLst>
                <a:ext uri="{FF2B5EF4-FFF2-40B4-BE49-F238E27FC236}">
                  <a16:creationId xmlns:a16="http://schemas.microsoft.com/office/drawing/2014/main" id="{C1A5670B-E8C1-45C2-A5FB-0A7195F2C5D8}"/>
                </a:ext>
              </a:extLst>
            </p:cNvPr>
            <p:cNvSpPr/>
            <p:nvPr/>
          </p:nvSpPr>
          <p:spPr>
            <a:xfrm>
              <a:off x="3509058" y="1632737"/>
              <a:ext cx="2430684" cy="1076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基金会董事会</a:t>
              </a:r>
            </a:p>
          </p:txBody>
        </p:sp>
        <p:grpSp>
          <p:nvGrpSpPr>
            <p:cNvPr id="55" name="组合 54">
              <a:extLst>
                <a:ext uri="{FF2B5EF4-FFF2-40B4-BE49-F238E27FC236}">
                  <a16:creationId xmlns:a16="http://schemas.microsoft.com/office/drawing/2014/main" id="{67DB6F6F-E2A1-4D65-BEA4-326E1275E404}"/>
                </a:ext>
              </a:extLst>
            </p:cNvPr>
            <p:cNvGrpSpPr/>
            <p:nvPr/>
          </p:nvGrpSpPr>
          <p:grpSpPr>
            <a:xfrm>
              <a:off x="469740" y="3708627"/>
              <a:ext cx="1828800" cy="2946815"/>
              <a:chOff x="446590" y="1386656"/>
              <a:chExt cx="1828800" cy="2042344"/>
            </a:xfrm>
          </p:grpSpPr>
          <p:sp>
            <p:nvSpPr>
              <p:cNvPr id="10" name="矩形: 圆角 9">
                <a:extLst>
                  <a:ext uri="{FF2B5EF4-FFF2-40B4-BE49-F238E27FC236}">
                    <a16:creationId xmlns:a16="http://schemas.microsoft.com/office/drawing/2014/main" id="{9B6FD259-E1BD-418C-8986-D83A4796AF8D}"/>
                  </a:ext>
                </a:extLst>
              </p:cNvPr>
              <p:cNvSpPr/>
              <p:nvPr/>
            </p:nvSpPr>
            <p:spPr>
              <a:xfrm>
                <a:off x="446590" y="1386656"/>
                <a:ext cx="1828800" cy="2042344"/>
              </a:xfrm>
              <a:prstGeom prst="roundRect">
                <a:avLst/>
              </a:prstGeom>
              <a:solidFill>
                <a:schemeClr val="bg1"/>
              </a:solidFill>
              <a:ln w="19050">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7D77F68D-895B-4BCF-9C99-A0E809156637}"/>
                  </a:ext>
                </a:extLst>
              </p:cNvPr>
              <p:cNvSpPr/>
              <p:nvPr/>
            </p:nvSpPr>
            <p:spPr>
              <a:xfrm>
                <a:off x="838200" y="1858130"/>
                <a:ext cx="1025324" cy="4105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个人</a:t>
                </a:r>
              </a:p>
            </p:txBody>
          </p:sp>
          <p:sp>
            <p:nvSpPr>
              <p:cNvPr id="13" name="矩形 12">
                <a:extLst>
                  <a:ext uri="{FF2B5EF4-FFF2-40B4-BE49-F238E27FC236}">
                    <a16:creationId xmlns:a16="http://schemas.microsoft.com/office/drawing/2014/main" id="{939D8D3C-38A7-4F85-891E-9E12A4D74745}"/>
                  </a:ext>
                </a:extLst>
              </p:cNvPr>
              <p:cNvSpPr/>
              <p:nvPr/>
            </p:nvSpPr>
            <p:spPr>
              <a:xfrm>
                <a:off x="838200" y="2353047"/>
                <a:ext cx="1025324" cy="4105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企业</a:t>
                </a:r>
              </a:p>
            </p:txBody>
          </p:sp>
          <p:sp>
            <p:nvSpPr>
              <p:cNvPr id="15" name="矩形 14">
                <a:extLst>
                  <a:ext uri="{FF2B5EF4-FFF2-40B4-BE49-F238E27FC236}">
                    <a16:creationId xmlns:a16="http://schemas.microsoft.com/office/drawing/2014/main" id="{78302188-D0AA-4B16-ADF2-6BFFCBA8F101}"/>
                  </a:ext>
                </a:extLst>
              </p:cNvPr>
              <p:cNvSpPr/>
              <p:nvPr/>
            </p:nvSpPr>
            <p:spPr>
              <a:xfrm>
                <a:off x="838200" y="2839544"/>
                <a:ext cx="1025324" cy="4105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组织</a:t>
                </a:r>
              </a:p>
            </p:txBody>
          </p:sp>
          <p:sp>
            <p:nvSpPr>
              <p:cNvPr id="17" name="矩形 16">
                <a:extLst>
                  <a:ext uri="{FF2B5EF4-FFF2-40B4-BE49-F238E27FC236}">
                    <a16:creationId xmlns:a16="http://schemas.microsoft.com/office/drawing/2014/main" id="{C8701241-3AE0-4011-ACF3-B74EC4757EF3}"/>
                  </a:ext>
                </a:extLst>
              </p:cNvPr>
              <p:cNvSpPr/>
              <p:nvPr/>
            </p:nvSpPr>
            <p:spPr>
              <a:xfrm>
                <a:off x="446590" y="1406101"/>
                <a:ext cx="1828800" cy="410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开源社区</a:t>
                </a:r>
              </a:p>
            </p:txBody>
          </p:sp>
        </p:grpSp>
        <p:cxnSp>
          <p:nvCxnSpPr>
            <p:cNvPr id="19" name="直接箭头连接符 18">
              <a:extLst>
                <a:ext uri="{FF2B5EF4-FFF2-40B4-BE49-F238E27FC236}">
                  <a16:creationId xmlns:a16="http://schemas.microsoft.com/office/drawing/2014/main" id="{4F5D0021-B72E-4BEC-BE1C-EA1D30FFC1F3}"/>
                </a:ext>
              </a:extLst>
            </p:cNvPr>
            <p:cNvCxnSpPr>
              <a:cxnSpLocks/>
            </p:cNvCxnSpPr>
            <p:nvPr/>
          </p:nvCxnSpPr>
          <p:spPr>
            <a:xfrm flipV="1">
              <a:off x="1346674" y="2596427"/>
              <a:ext cx="0" cy="11038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AB19534-10B1-4E2A-9901-D4F089D0CC23}"/>
                </a:ext>
              </a:extLst>
            </p:cNvPr>
            <p:cNvCxnSpPr>
              <a:cxnSpLocks/>
            </p:cNvCxnSpPr>
            <p:nvPr/>
          </p:nvCxnSpPr>
          <p:spPr>
            <a:xfrm flipV="1">
              <a:off x="2367987" y="2179657"/>
              <a:ext cx="1116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779CA52C-83B4-4172-BDB3-765A16F66A6C}"/>
                </a:ext>
              </a:extLst>
            </p:cNvPr>
            <p:cNvSpPr txBox="1"/>
            <p:nvPr/>
          </p:nvSpPr>
          <p:spPr>
            <a:xfrm rot="16200000">
              <a:off x="545249" y="2960739"/>
              <a:ext cx="1188000" cy="307777"/>
            </a:xfrm>
            <a:prstGeom prst="rect">
              <a:avLst/>
            </a:prstGeom>
            <a:noFill/>
          </p:spPr>
          <p:txBody>
            <a:bodyPr wrap="square" rtlCol="0">
              <a:spAutoFit/>
            </a:bodyPr>
            <a:lstStyle/>
            <a:p>
              <a:r>
                <a:rPr lang="zh-CN" altLang="en-US" sz="1400" dirty="0"/>
                <a:t>提名、选举</a:t>
              </a:r>
            </a:p>
          </p:txBody>
        </p:sp>
        <p:sp>
          <p:nvSpPr>
            <p:cNvPr id="23" name="文本框 22">
              <a:extLst>
                <a:ext uri="{FF2B5EF4-FFF2-40B4-BE49-F238E27FC236}">
                  <a16:creationId xmlns:a16="http://schemas.microsoft.com/office/drawing/2014/main" id="{F96F5A77-0732-42AB-902E-948FCA1666AC}"/>
                </a:ext>
              </a:extLst>
            </p:cNvPr>
            <p:cNvSpPr txBox="1"/>
            <p:nvPr/>
          </p:nvSpPr>
          <p:spPr>
            <a:xfrm>
              <a:off x="2407127" y="1837611"/>
              <a:ext cx="1188000" cy="307777"/>
            </a:xfrm>
            <a:prstGeom prst="rect">
              <a:avLst/>
            </a:prstGeom>
            <a:noFill/>
          </p:spPr>
          <p:txBody>
            <a:bodyPr wrap="square" rtlCol="0">
              <a:spAutoFit/>
            </a:bodyPr>
            <a:lstStyle/>
            <a:p>
              <a:r>
                <a:rPr lang="zh-CN" altLang="en-US" sz="1400" dirty="0"/>
                <a:t>投票、选举</a:t>
              </a:r>
            </a:p>
          </p:txBody>
        </p:sp>
        <p:cxnSp>
          <p:nvCxnSpPr>
            <p:cNvPr id="24" name="直接箭头连接符 23">
              <a:extLst>
                <a:ext uri="{FF2B5EF4-FFF2-40B4-BE49-F238E27FC236}">
                  <a16:creationId xmlns:a16="http://schemas.microsoft.com/office/drawing/2014/main" id="{1794E9D0-1BA6-4F5C-9AAA-1A3D52664D6C}"/>
                </a:ext>
              </a:extLst>
            </p:cNvPr>
            <p:cNvCxnSpPr>
              <a:cxnSpLocks/>
            </p:cNvCxnSpPr>
            <p:nvPr/>
          </p:nvCxnSpPr>
          <p:spPr>
            <a:xfrm flipH="1">
              <a:off x="3879453" y="2639733"/>
              <a:ext cx="668439"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F419831-48AF-444D-8FD4-7D31BE1F9512}"/>
                </a:ext>
              </a:extLst>
            </p:cNvPr>
            <p:cNvCxnSpPr>
              <a:cxnSpLocks/>
            </p:cNvCxnSpPr>
            <p:nvPr/>
          </p:nvCxnSpPr>
          <p:spPr>
            <a:xfrm>
              <a:off x="4955899" y="2660777"/>
              <a:ext cx="648181"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8D0C5F3B-22FE-4FC5-A348-00E4B430B3B4}"/>
                </a:ext>
              </a:extLst>
            </p:cNvPr>
            <p:cNvSpPr/>
            <p:nvPr/>
          </p:nvSpPr>
          <p:spPr>
            <a:xfrm>
              <a:off x="3054385" y="3553477"/>
              <a:ext cx="1650134" cy="6661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主席</a:t>
              </a:r>
            </a:p>
          </p:txBody>
        </p:sp>
        <p:sp>
          <p:nvSpPr>
            <p:cNvPr id="30" name="椭圆 29">
              <a:extLst>
                <a:ext uri="{FF2B5EF4-FFF2-40B4-BE49-F238E27FC236}">
                  <a16:creationId xmlns:a16="http://schemas.microsoft.com/office/drawing/2014/main" id="{E3AE3AD5-37FA-4F91-8680-A0E776984C38}"/>
                </a:ext>
              </a:extLst>
            </p:cNvPr>
            <p:cNvSpPr/>
            <p:nvPr/>
          </p:nvSpPr>
          <p:spPr>
            <a:xfrm>
              <a:off x="4779013" y="3565052"/>
              <a:ext cx="1650134" cy="6661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执行官员</a:t>
              </a:r>
            </a:p>
          </p:txBody>
        </p:sp>
        <p:sp>
          <p:nvSpPr>
            <p:cNvPr id="34" name="文本框 33">
              <a:extLst>
                <a:ext uri="{FF2B5EF4-FFF2-40B4-BE49-F238E27FC236}">
                  <a16:creationId xmlns:a16="http://schemas.microsoft.com/office/drawing/2014/main" id="{FED642EC-A9F6-48E2-9401-444D04B2FF0F}"/>
                </a:ext>
              </a:extLst>
            </p:cNvPr>
            <p:cNvSpPr txBox="1"/>
            <p:nvPr/>
          </p:nvSpPr>
          <p:spPr>
            <a:xfrm>
              <a:off x="3932281" y="2954092"/>
              <a:ext cx="642025" cy="307777"/>
            </a:xfrm>
            <a:prstGeom prst="rect">
              <a:avLst/>
            </a:prstGeom>
            <a:noFill/>
          </p:spPr>
          <p:txBody>
            <a:bodyPr wrap="square" rtlCol="0">
              <a:spAutoFit/>
            </a:bodyPr>
            <a:lstStyle/>
            <a:p>
              <a:r>
                <a:rPr lang="zh-CN" altLang="en-US" sz="1400" dirty="0"/>
                <a:t>任命</a:t>
              </a:r>
            </a:p>
          </p:txBody>
        </p:sp>
        <p:sp>
          <p:nvSpPr>
            <p:cNvPr id="36" name="文本框 35">
              <a:extLst>
                <a:ext uri="{FF2B5EF4-FFF2-40B4-BE49-F238E27FC236}">
                  <a16:creationId xmlns:a16="http://schemas.microsoft.com/office/drawing/2014/main" id="{72C97D4F-88CE-4CA6-B780-1C0B2444AF94}"/>
                </a:ext>
              </a:extLst>
            </p:cNvPr>
            <p:cNvSpPr txBox="1"/>
            <p:nvPr/>
          </p:nvSpPr>
          <p:spPr>
            <a:xfrm>
              <a:off x="5015592" y="2977441"/>
              <a:ext cx="642025" cy="307777"/>
            </a:xfrm>
            <a:prstGeom prst="rect">
              <a:avLst/>
            </a:prstGeom>
            <a:noFill/>
          </p:spPr>
          <p:txBody>
            <a:bodyPr wrap="square" rtlCol="0">
              <a:spAutoFit/>
            </a:bodyPr>
            <a:lstStyle/>
            <a:p>
              <a:r>
                <a:rPr lang="zh-CN" altLang="en-US" sz="1400" dirty="0"/>
                <a:t>任命</a:t>
              </a:r>
            </a:p>
          </p:txBody>
        </p:sp>
        <p:sp>
          <p:nvSpPr>
            <p:cNvPr id="37" name="矩形 36">
              <a:extLst>
                <a:ext uri="{FF2B5EF4-FFF2-40B4-BE49-F238E27FC236}">
                  <a16:creationId xmlns:a16="http://schemas.microsoft.com/office/drawing/2014/main" id="{A7999E67-0942-4CBD-8613-C15ED1DD16EE}"/>
                </a:ext>
              </a:extLst>
            </p:cNvPr>
            <p:cNvSpPr/>
            <p:nvPr/>
          </p:nvSpPr>
          <p:spPr>
            <a:xfrm>
              <a:off x="2941902" y="4532191"/>
              <a:ext cx="1762618" cy="666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监督日常事务、主持会议</a:t>
              </a:r>
            </a:p>
          </p:txBody>
        </p:sp>
        <p:sp>
          <p:nvSpPr>
            <p:cNvPr id="39" name="矩形 38">
              <a:extLst>
                <a:ext uri="{FF2B5EF4-FFF2-40B4-BE49-F238E27FC236}">
                  <a16:creationId xmlns:a16="http://schemas.microsoft.com/office/drawing/2014/main" id="{B8D632AC-A70B-4B42-96D0-E5FA027EEE00}"/>
                </a:ext>
              </a:extLst>
            </p:cNvPr>
            <p:cNvSpPr/>
            <p:nvPr/>
          </p:nvSpPr>
          <p:spPr>
            <a:xfrm>
              <a:off x="4810510" y="4536162"/>
              <a:ext cx="1762618" cy="662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管理具体职能</a:t>
              </a:r>
            </a:p>
          </p:txBody>
        </p:sp>
        <p:cxnSp>
          <p:nvCxnSpPr>
            <p:cNvPr id="41" name="直接箭头连接符 40">
              <a:extLst>
                <a:ext uri="{FF2B5EF4-FFF2-40B4-BE49-F238E27FC236}">
                  <a16:creationId xmlns:a16="http://schemas.microsoft.com/office/drawing/2014/main" id="{B0EE5864-4333-43D7-BB4A-2BBBC76155A6}"/>
                </a:ext>
              </a:extLst>
            </p:cNvPr>
            <p:cNvCxnSpPr>
              <a:cxnSpLocks/>
              <a:stCxn id="28" idx="4"/>
              <a:endCxn id="37" idx="0"/>
            </p:cNvCxnSpPr>
            <p:nvPr/>
          </p:nvCxnSpPr>
          <p:spPr>
            <a:xfrm flipH="1">
              <a:off x="3823211" y="4219673"/>
              <a:ext cx="56241" cy="312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BF46B3D-DEA2-4AF9-8BC2-7C3A25411295}"/>
                </a:ext>
              </a:extLst>
            </p:cNvPr>
            <p:cNvCxnSpPr/>
            <p:nvPr/>
          </p:nvCxnSpPr>
          <p:spPr>
            <a:xfrm flipH="1">
              <a:off x="5649605" y="4219673"/>
              <a:ext cx="0" cy="312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C39BCD82-1E07-462E-9F29-31E39F07B2A4}"/>
                </a:ext>
              </a:extLst>
            </p:cNvPr>
            <p:cNvSpPr/>
            <p:nvPr/>
          </p:nvSpPr>
          <p:spPr>
            <a:xfrm>
              <a:off x="6858083" y="1053148"/>
              <a:ext cx="2430684" cy="1022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技术委员会</a:t>
              </a:r>
              <a:r>
                <a:rPr lang="en-US" altLang="zh-CN" dirty="0"/>
                <a:t>/PMC/TSC</a:t>
              </a:r>
              <a:endParaRPr lang="zh-CN" altLang="en-US" dirty="0"/>
            </a:p>
          </p:txBody>
        </p:sp>
        <p:sp>
          <p:nvSpPr>
            <p:cNvPr id="47" name="椭圆 46">
              <a:extLst>
                <a:ext uri="{FF2B5EF4-FFF2-40B4-BE49-F238E27FC236}">
                  <a16:creationId xmlns:a16="http://schemas.microsoft.com/office/drawing/2014/main" id="{D2F7A085-304D-4FB8-AEE7-F7D790423C61}"/>
                </a:ext>
              </a:extLst>
            </p:cNvPr>
            <p:cNvSpPr/>
            <p:nvPr/>
          </p:nvSpPr>
          <p:spPr>
            <a:xfrm>
              <a:off x="6950683" y="2900535"/>
              <a:ext cx="2430684"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法律委员会</a:t>
              </a:r>
            </a:p>
          </p:txBody>
        </p:sp>
        <p:sp>
          <p:nvSpPr>
            <p:cNvPr id="49" name="椭圆 48">
              <a:extLst>
                <a:ext uri="{FF2B5EF4-FFF2-40B4-BE49-F238E27FC236}">
                  <a16:creationId xmlns:a16="http://schemas.microsoft.com/office/drawing/2014/main" id="{6356A637-79C8-4BAC-A93F-D247F092D1B1}"/>
                </a:ext>
              </a:extLst>
            </p:cNvPr>
            <p:cNvSpPr/>
            <p:nvPr/>
          </p:nvSpPr>
          <p:spPr>
            <a:xfrm>
              <a:off x="6961293" y="3545167"/>
              <a:ext cx="2430684"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财务委员会</a:t>
              </a:r>
            </a:p>
          </p:txBody>
        </p:sp>
        <p:sp>
          <p:nvSpPr>
            <p:cNvPr id="50" name="矩形: 圆角 49">
              <a:extLst>
                <a:ext uri="{FF2B5EF4-FFF2-40B4-BE49-F238E27FC236}">
                  <a16:creationId xmlns:a16="http://schemas.microsoft.com/office/drawing/2014/main" id="{5045A589-BBDE-40D7-A5D2-D9455DE647D5}"/>
                </a:ext>
              </a:extLst>
            </p:cNvPr>
            <p:cNvSpPr/>
            <p:nvPr/>
          </p:nvSpPr>
          <p:spPr>
            <a:xfrm>
              <a:off x="6903562" y="2200602"/>
              <a:ext cx="2579453" cy="2456139"/>
            </a:xfrm>
            <a:prstGeom prst="round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2A493054-1FB8-4975-9CDE-060F74F4A922}"/>
                </a:ext>
              </a:extLst>
            </p:cNvPr>
            <p:cNvSpPr txBox="1"/>
            <p:nvPr/>
          </p:nvSpPr>
          <p:spPr>
            <a:xfrm>
              <a:off x="6961293" y="2328961"/>
              <a:ext cx="2420074"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n w="0"/>
                  <a:effectLst>
                    <a:outerShdw blurRad="38100" dist="19050" dir="2700000" algn="tl" rotWithShape="0">
                      <a:schemeClr val="dk1">
                        <a:alpha val="40000"/>
                      </a:schemeClr>
                    </a:outerShdw>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tx1"/>
                  </a:solidFill>
                </a:rPr>
                <a:t>其他工作组</a:t>
              </a:r>
            </a:p>
          </p:txBody>
        </p:sp>
        <p:sp>
          <p:nvSpPr>
            <p:cNvPr id="54" name="文本框 53">
              <a:extLst>
                <a:ext uri="{FF2B5EF4-FFF2-40B4-BE49-F238E27FC236}">
                  <a16:creationId xmlns:a16="http://schemas.microsoft.com/office/drawing/2014/main" id="{CC2D7FB8-C52C-41C3-B393-D51EF6D2C6C1}"/>
                </a:ext>
              </a:extLst>
            </p:cNvPr>
            <p:cNvSpPr txBox="1"/>
            <p:nvPr/>
          </p:nvSpPr>
          <p:spPr>
            <a:xfrm rot="5400000">
              <a:off x="7797869" y="4213875"/>
              <a:ext cx="744537" cy="358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ln w="0"/>
                  <a:effectLst>
                    <a:outerShdw blurRad="38100" dist="19050" dir="2700000" algn="tl" rotWithShape="0">
                      <a:schemeClr val="dk1">
                        <a:alpha val="40000"/>
                      </a:schemeClr>
                    </a:outerShdw>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1" dirty="0">
                  <a:solidFill>
                    <a:schemeClr val="tx1"/>
                  </a:solidFill>
                </a:rPr>
                <a:t>……</a:t>
              </a:r>
              <a:endParaRPr lang="zh-CN" altLang="en-US" b="1" dirty="0">
                <a:solidFill>
                  <a:schemeClr val="tx1"/>
                </a:solidFill>
              </a:endParaRPr>
            </a:p>
          </p:txBody>
        </p:sp>
        <p:cxnSp>
          <p:nvCxnSpPr>
            <p:cNvPr id="57" name="直接箭头连接符 56">
              <a:extLst>
                <a:ext uri="{FF2B5EF4-FFF2-40B4-BE49-F238E27FC236}">
                  <a16:creationId xmlns:a16="http://schemas.microsoft.com/office/drawing/2014/main" id="{ECAC830F-A1C4-4A02-AEF4-F40A224E3E39}"/>
                </a:ext>
              </a:extLst>
            </p:cNvPr>
            <p:cNvCxnSpPr>
              <a:cxnSpLocks/>
              <a:endCxn id="45" idx="2"/>
            </p:cNvCxnSpPr>
            <p:nvPr/>
          </p:nvCxnSpPr>
          <p:spPr>
            <a:xfrm flipV="1">
              <a:off x="5939742" y="1564368"/>
              <a:ext cx="918341" cy="66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44C1FCF6-C02C-49D4-8244-B49BB02CA1CE}"/>
                </a:ext>
              </a:extLst>
            </p:cNvPr>
            <p:cNvCxnSpPr>
              <a:cxnSpLocks/>
            </p:cNvCxnSpPr>
            <p:nvPr/>
          </p:nvCxnSpPr>
          <p:spPr>
            <a:xfrm>
              <a:off x="5944166" y="2383210"/>
              <a:ext cx="947821" cy="6634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C78B17AE-39BE-4FB6-A6F6-23345AB50BA7}"/>
                </a:ext>
              </a:extLst>
            </p:cNvPr>
            <p:cNvSpPr txBox="1"/>
            <p:nvPr/>
          </p:nvSpPr>
          <p:spPr>
            <a:xfrm>
              <a:off x="6119472" y="1736912"/>
              <a:ext cx="619350" cy="307777"/>
            </a:xfrm>
            <a:prstGeom prst="rect">
              <a:avLst/>
            </a:prstGeom>
            <a:noFill/>
          </p:spPr>
          <p:txBody>
            <a:bodyPr wrap="square" rtlCol="0">
              <a:spAutoFit/>
            </a:bodyPr>
            <a:lstStyle/>
            <a:p>
              <a:r>
                <a:rPr lang="zh-CN" altLang="en-US" sz="1400" dirty="0"/>
                <a:t>设立</a:t>
              </a:r>
            </a:p>
          </p:txBody>
        </p:sp>
        <p:sp>
          <p:nvSpPr>
            <p:cNvPr id="67" name="文本框 66">
              <a:extLst>
                <a:ext uri="{FF2B5EF4-FFF2-40B4-BE49-F238E27FC236}">
                  <a16:creationId xmlns:a16="http://schemas.microsoft.com/office/drawing/2014/main" id="{074F03FF-8A7D-406F-BF4E-E0E86EFD055C}"/>
                </a:ext>
              </a:extLst>
            </p:cNvPr>
            <p:cNvSpPr txBox="1"/>
            <p:nvPr/>
          </p:nvSpPr>
          <p:spPr>
            <a:xfrm>
              <a:off x="6119472" y="2488923"/>
              <a:ext cx="619350" cy="307777"/>
            </a:xfrm>
            <a:prstGeom prst="rect">
              <a:avLst/>
            </a:prstGeom>
            <a:noFill/>
          </p:spPr>
          <p:txBody>
            <a:bodyPr wrap="square" rtlCol="0">
              <a:spAutoFit/>
            </a:bodyPr>
            <a:lstStyle/>
            <a:p>
              <a:r>
                <a:rPr lang="zh-CN" altLang="en-US" sz="1400" dirty="0"/>
                <a:t>设立</a:t>
              </a:r>
            </a:p>
          </p:txBody>
        </p:sp>
        <p:sp>
          <p:nvSpPr>
            <p:cNvPr id="69" name="矩形 68">
              <a:extLst>
                <a:ext uri="{FF2B5EF4-FFF2-40B4-BE49-F238E27FC236}">
                  <a16:creationId xmlns:a16="http://schemas.microsoft.com/office/drawing/2014/main" id="{CDA67100-B727-4539-9F2B-FBD7023F400E}"/>
                </a:ext>
              </a:extLst>
            </p:cNvPr>
            <p:cNvSpPr/>
            <p:nvPr/>
          </p:nvSpPr>
          <p:spPr>
            <a:xfrm>
              <a:off x="9931268" y="735177"/>
              <a:ext cx="1762618" cy="16480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n w="0"/>
                  <a:solidFill>
                    <a:schemeClr val="tx1"/>
                  </a:solidFill>
                  <a:effectLst>
                    <a:outerShdw blurRad="38100" dist="19050" dir="2700000" algn="tl" rotWithShape="0">
                      <a:schemeClr val="dk1">
                        <a:alpha val="40000"/>
                      </a:schemeClr>
                    </a:outerShdw>
                  </a:effectLst>
                </a:rPr>
                <a:t>技术委员会主要负责管理与项目有关的技术事项，董事会不为其任何项目或活动提供技术指导。</a:t>
              </a:r>
            </a:p>
          </p:txBody>
        </p:sp>
        <p:sp>
          <p:nvSpPr>
            <p:cNvPr id="71" name="矩形 70">
              <a:extLst>
                <a:ext uri="{FF2B5EF4-FFF2-40B4-BE49-F238E27FC236}">
                  <a16:creationId xmlns:a16="http://schemas.microsoft.com/office/drawing/2014/main" id="{8C1CC7E5-3359-4FA0-82B3-3B135B662404}"/>
                </a:ext>
              </a:extLst>
            </p:cNvPr>
            <p:cNvSpPr/>
            <p:nvPr/>
          </p:nvSpPr>
          <p:spPr>
            <a:xfrm>
              <a:off x="9901188" y="3014517"/>
              <a:ext cx="1762618" cy="1061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n w="0"/>
                  <a:solidFill>
                    <a:schemeClr val="tx1"/>
                  </a:solidFill>
                  <a:effectLst>
                    <a:outerShdw blurRad="38100" dist="19050" dir="2700000" algn="tl" rotWithShape="0">
                      <a:schemeClr val="dk1">
                        <a:alpha val="40000"/>
                      </a:schemeClr>
                    </a:outerShdw>
                  </a:effectLst>
                </a:rPr>
                <a:t>在其职权范围内行使董事会的权力，委员会向董事会报告工作。</a:t>
              </a:r>
            </a:p>
          </p:txBody>
        </p:sp>
        <p:cxnSp>
          <p:nvCxnSpPr>
            <p:cNvPr id="72" name="直接箭头连接符 71">
              <a:extLst>
                <a:ext uri="{FF2B5EF4-FFF2-40B4-BE49-F238E27FC236}">
                  <a16:creationId xmlns:a16="http://schemas.microsoft.com/office/drawing/2014/main" id="{66DCB30C-6075-4027-B110-C1D00C4A0D81}"/>
                </a:ext>
              </a:extLst>
            </p:cNvPr>
            <p:cNvCxnSpPr>
              <a:cxnSpLocks/>
            </p:cNvCxnSpPr>
            <p:nvPr/>
          </p:nvCxnSpPr>
          <p:spPr>
            <a:xfrm>
              <a:off x="9316447" y="1572915"/>
              <a:ext cx="61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E55295BF-113E-46B2-914C-B4621A0A425D}"/>
                </a:ext>
              </a:extLst>
            </p:cNvPr>
            <p:cNvCxnSpPr>
              <a:cxnSpLocks/>
            </p:cNvCxnSpPr>
            <p:nvPr/>
          </p:nvCxnSpPr>
          <p:spPr>
            <a:xfrm>
              <a:off x="9483015" y="3511118"/>
              <a:ext cx="39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9D26B3B4-578C-4814-A0F6-02DE42F0CAE9}"/>
                </a:ext>
              </a:extLst>
            </p:cNvPr>
            <p:cNvCxnSpPr>
              <a:cxnSpLocks/>
            </p:cNvCxnSpPr>
            <p:nvPr/>
          </p:nvCxnSpPr>
          <p:spPr>
            <a:xfrm flipV="1">
              <a:off x="2298540" y="6070682"/>
              <a:ext cx="1116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7FF1ED31-64EE-494D-9FEE-19D0ED35BF78}"/>
                </a:ext>
              </a:extLst>
            </p:cNvPr>
            <p:cNvSpPr txBox="1"/>
            <p:nvPr/>
          </p:nvSpPr>
          <p:spPr>
            <a:xfrm>
              <a:off x="2365876" y="5706351"/>
              <a:ext cx="1048664" cy="307777"/>
            </a:xfrm>
            <a:prstGeom prst="rect">
              <a:avLst/>
            </a:prstGeom>
            <a:noFill/>
          </p:spPr>
          <p:txBody>
            <a:bodyPr wrap="square" rtlCol="0">
              <a:spAutoFit/>
            </a:bodyPr>
            <a:lstStyle/>
            <a:p>
              <a:pPr algn="ctr"/>
              <a:r>
                <a:rPr lang="zh-CN" altLang="en-US" sz="1400" dirty="0"/>
                <a:t>包含</a:t>
              </a:r>
            </a:p>
          </p:txBody>
        </p:sp>
        <p:sp>
          <p:nvSpPr>
            <p:cNvPr id="81" name="矩形: 圆角 80">
              <a:extLst>
                <a:ext uri="{FF2B5EF4-FFF2-40B4-BE49-F238E27FC236}">
                  <a16:creationId xmlns:a16="http://schemas.microsoft.com/office/drawing/2014/main" id="{093FCFA8-DBDB-4486-BA05-A95B2B4F4568}"/>
                </a:ext>
              </a:extLst>
            </p:cNvPr>
            <p:cNvSpPr/>
            <p:nvPr/>
          </p:nvSpPr>
          <p:spPr>
            <a:xfrm>
              <a:off x="3414540" y="5776328"/>
              <a:ext cx="2430684" cy="57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社区非治理组</a:t>
              </a:r>
            </a:p>
          </p:txBody>
        </p:sp>
        <p:sp>
          <p:nvSpPr>
            <p:cNvPr id="82" name="左大括号 81">
              <a:extLst>
                <a:ext uri="{FF2B5EF4-FFF2-40B4-BE49-F238E27FC236}">
                  <a16:creationId xmlns:a16="http://schemas.microsoft.com/office/drawing/2014/main" id="{9FB4E594-9695-4081-A8B2-2FDA746D5204}"/>
                </a:ext>
              </a:extLst>
            </p:cNvPr>
            <p:cNvSpPr/>
            <p:nvPr/>
          </p:nvSpPr>
          <p:spPr>
            <a:xfrm>
              <a:off x="6073753" y="5393805"/>
              <a:ext cx="355394" cy="1375076"/>
            </a:xfrm>
            <a:prstGeom prst="leftBrace">
              <a:avLst/>
            </a:prstGeom>
            <a:ln w="28575">
              <a:solidFill>
                <a:schemeClr val="accent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E877131D-C112-4846-8729-95A0BCE0C66A}"/>
                </a:ext>
              </a:extLst>
            </p:cNvPr>
            <p:cNvSpPr/>
            <p:nvPr/>
          </p:nvSpPr>
          <p:spPr>
            <a:xfrm>
              <a:off x="6657676" y="5293632"/>
              <a:ext cx="1762618" cy="1486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n w="0"/>
                  <a:solidFill>
                    <a:schemeClr val="tx1"/>
                  </a:solidFill>
                  <a:effectLst>
                    <a:outerShdw blurRad="38100" dist="19050" dir="2700000" algn="tl" rotWithShape="0">
                      <a:schemeClr val="dk1">
                        <a:alpha val="40000"/>
                      </a:schemeClr>
                    </a:outerShdw>
                  </a:effectLst>
                </a:rPr>
                <a:t>赞助商</a:t>
              </a:r>
              <a:endParaRPr lang="en-US" altLang="zh-CN" sz="1600" dirty="0">
                <a:ln w="0"/>
                <a:solidFill>
                  <a:schemeClr val="tx1"/>
                </a:solidFill>
                <a:effectLst>
                  <a:outerShdw blurRad="38100" dist="19050" dir="2700000" algn="tl" rotWithShape="0">
                    <a:schemeClr val="dk1">
                      <a:alpha val="40000"/>
                    </a:schemeClr>
                  </a:outerShdw>
                </a:effectLst>
              </a:endParaRPr>
            </a:p>
            <a:p>
              <a:r>
                <a:rPr lang="zh-CN" altLang="en-US" sz="1600" dirty="0">
                  <a:ln w="0"/>
                  <a:solidFill>
                    <a:schemeClr val="tx1"/>
                  </a:solidFill>
                  <a:effectLst>
                    <a:outerShdw blurRad="38100" dist="19050" dir="2700000" algn="tl" rotWithShape="0">
                      <a:schemeClr val="dk1">
                        <a:alpha val="40000"/>
                      </a:schemeClr>
                    </a:outerShdw>
                  </a:effectLst>
                </a:rPr>
                <a:t>服务供应商</a:t>
              </a:r>
              <a:endParaRPr lang="en-US" altLang="zh-CN" sz="1600" dirty="0">
                <a:ln w="0"/>
                <a:solidFill>
                  <a:schemeClr val="tx1"/>
                </a:solidFill>
                <a:effectLst>
                  <a:outerShdw blurRad="38100" dist="19050" dir="2700000" algn="tl" rotWithShape="0">
                    <a:schemeClr val="dk1">
                      <a:alpha val="40000"/>
                    </a:schemeClr>
                  </a:outerShdw>
                </a:effectLst>
              </a:endParaRPr>
            </a:p>
            <a:p>
              <a:r>
                <a:rPr lang="zh-CN" altLang="en-US" sz="1600" dirty="0">
                  <a:ln w="0"/>
                  <a:solidFill>
                    <a:schemeClr val="tx1"/>
                  </a:solidFill>
                  <a:effectLst>
                    <a:outerShdw blurRad="38100" dist="19050" dir="2700000" algn="tl" rotWithShape="0">
                      <a:schemeClr val="dk1">
                        <a:alpha val="40000"/>
                      </a:schemeClr>
                    </a:outerShdw>
                  </a:effectLst>
                </a:rPr>
                <a:t>开源社区用户</a:t>
              </a:r>
              <a:endParaRPr lang="en-US" altLang="zh-CN" sz="1600" dirty="0">
                <a:ln w="0"/>
                <a:solidFill>
                  <a:schemeClr val="tx1"/>
                </a:solidFill>
                <a:effectLst>
                  <a:outerShdw blurRad="38100" dist="19050" dir="2700000" algn="tl" rotWithShape="0">
                    <a:schemeClr val="dk1">
                      <a:alpha val="40000"/>
                    </a:schemeClr>
                  </a:outerShdw>
                </a:effectLst>
              </a:endParaRPr>
            </a:p>
            <a:p>
              <a:r>
                <a:rPr lang="zh-CN" altLang="en-US" sz="1600" dirty="0">
                  <a:ln w="0"/>
                  <a:solidFill>
                    <a:schemeClr val="tx1"/>
                  </a:solidFill>
                  <a:effectLst>
                    <a:outerShdw blurRad="38100" dist="19050" dir="2700000" algn="tl" rotWithShape="0">
                      <a:schemeClr val="dk1">
                        <a:alpha val="40000"/>
                      </a:schemeClr>
                    </a:outerShdw>
                  </a:effectLst>
                </a:rPr>
                <a:t>开源社区贡献者</a:t>
              </a:r>
              <a:endParaRPr lang="en-US" altLang="zh-CN" sz="1600" dirty="0">
                <a:ln w="0"/>
                <a:solidFill>
                  <a:schemeClr val="tx1"/>
                </a:solidFill>
                <a:effectLst>
                  <a:outerShdw blurRad="38100" dist="19050" dir="2700000" algn="tl" rotWithShape="0">
                    <a:schemeClr val="dk1">
                      <a:alpha val="40000"/>
                    </a:schemeClr>
                  </a:outerShdw>
                </a:effectLst>
              </a:endParaRPr>
            </a:p>
            <a:p>
              <a:r>
                <a:rPr lang="zh-CN" altLang="en-US" sz="1600" dirty="0">
                  <a:ln w="0"/>
                  <a:solidFill>
                    <a:schemeClr val="tx1"/>
                  </a:solidFill>
                  <a:effectLst>
                    <a:outerShdw blurRad="38100" dist="19050" dir="2700000" algn="tl" rotWithShape="0">
                      <a:schemeClr val="dk1">
                        <a:alpha val="40000"/>
                      </a:schemeClr>
                    </a:outerShdw>
                  </a:effectLst>
                </a:rPr>
                <a:t>其他合约商</a:t>
              </a:r>
              <a:r>
                <a:rPr lang="en-US" altLang="zh-CN" sz="1600" dirty="0">
                  <a:ln w="0"/>
                  <a:solidFill>
                    <a:schemeClr val="tx1"/>
                  </a:solidFill>
                  <a:effectLst>
                    <a:outerShdw blurRad="38100" dist="19050" dir="2700000" algn="tl" rotWithShape="0">
                      <a:schemeClr val="dk1">
                        <a:alpha val="40000"/>
                      </a:schemeClr>
                    </a:outerShdw>
                  </a:effectLst>
                </a:rPr>
                <a:t>/</a:t>
              </a:r>
              <a:r>
                <a:rPr lang="zh-CN" altLang="en-US" sz="1600" dirty="0">
                  <a:ln w="0"/>
                  <a:solidFill>
                    <a:schemeClr val="tx1"/>
                  </a:solidFill>
                  <a:effectLst>
                    <a:outerShdw blurRad="38100" dist="19050" dir="2700000" algn="tl" rotWithShape="0">
                      <a:schemeClr val="dk1">
                        <a:alpha val="40000"/>
                      </a:schemeClr>
                    </a:outerShdw>
                  </a:effectLst>
                </a:rPr>
                <a:t>员工</a:t>
              </a:r>
              <a:endParaRPr lang="en-US" altLang="zh-CN" sz="1600" dirty="0">
                <a:ln w="0"/>
                <a:solidFill>
                  <a:schemeClr val="tx1"/>
                </a:solidFill>
                <a:effectLst>
                  <a:outerShdw blurRad="38100" dist="19050" dir="2700000" algn="tl" rotWithShape="0">
                    <a:schemeClr val="dk1">
                      <a:alpha val="40000"/>
                    </a:schemeClr>
                  </a:outerShdw>
                </a:effectLst>
              </a:endParaRPr>
            </a:p>
            <a:p>
              <a:r>
                <a:rPr lang="en-US" altLang="zh-CN" sz="1600" dirty="0">
                  <a:ln w="0"/>
                  <a:solidFill>
                    <a:schemeClr val="tx1"/>
                  </a:solidFill>
                  <a:effectLst>
                    <a:outerShdw blurRad="38100" dist="19050" dir="2700000" algn="tl" rotWithShape="0">
                      <a:schemeClr val="dk1">
                        <a:alpha val="40000"/>
                      </a:schemeClr>
                    </a:outerShdw>
                  </a:effectLst>
                </a:rPr>
                <a:t>……</a:t>
              </a:r>
              <a:endParaRPr lang="zh-CN" altLang="en-US" sz="16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7372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900E1731-41B5-427F-A2F6-C47C1FE3CB1D}"/>
              </a:ext>
            </a:extLst>
          </p:cNvPr>
          <p:cNvSpPr txBox="1">
            <a:spLocks/>
          </p:cNvSpPr>
          <p:nvPr/>
        </p:nvSpPr>
        <p:spPr>
          <a:xfrm>
            <a:off x="838200" y="849086"/>
            <a:ext cx="10515600" cy="53278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基金会成员</a:t>
            </a:r>
            <a:endParaRPr lang="en-US" altLang="zh-CN"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2400" dirty="0">
                <a:latin typeface="仿宋" panose="02010609060101010101" pitchFamily="49" charset="-122"/>
                <a:ea typeface="仿宋" panose="02010609060101010101" pitchFamily="49" charset="-122"/>
              </a:rPr>
              <a:t>    基金会成员通常采取会员制，会员与股东类似，会员可提名新的候补会员，并可在新的候补会员选举中投一票，亦可在董事会选举中投一票。</a:t>
            </a:r>
          </a:p>
        </p:txBody>
      </p:sp>
      <p:sp>
        <p:nvSpPr>
          <p:cNvPr id="4" name="文本框 3">
            <a:extLst>
              <a:ext uri="{FF2B5EF4-FFF2-40B4-BE49-F238E27FC236}">
                <a16:creationId xmlns:a16="http://schemas.microsoft.com/office/drawing/2014/main" id="{225A0AFB-4B4B-4546-A0FD-2F545DC9FB45}"/>
              </a:ext>
            </a:extLst>
          </p:cNvPr>
          <p:cNvSpPr txBox="1"/>
          <p:nvPr/>
        </p:nvSpPr>
        <p:spPr>
          <a:xfrm>
            <a:off x="704235" y="2358731"/>
            <a:ext cx="6098458" cy="461665"/>
          </a:xfrm>
          <a:prstGeom prst="rect">
            <a:avLst/>
          </a:prstGeom>
          <a:noFill/>
        </p:spPr>
        <p:txBody>
          <a:bodyPr wrap="square">
            <a:spAutoFit/>
          </a:bodyPr>
          <a:lstStyle/>
          <a:p>
            <a:pPr marL="457200" indent="-4572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rPr>
              <a:t>Apache</a:t>
            </a:r>
            <a:r>
              <a:rPr lang="zh-CN" altLang="en-US" sz="2400" b="1" dirty="0">
                <a:latin typeface="仿宋" panose="02010609060101010101" pitchFamily="49" charset="-122"/>
                <a:ea typeface="仿宋" panose="02010609060101010101" pitchFamily="49" charset="-122"/>
              </a:rPr>
              <a:t>基金会</a:t>
            </a:r>
          </a:p>
        </p:txBody>
      </p:sp>
      <p:sp>
        <p:nvSpPr>
          <p:cNvPr id="6" name="文本框 5">
            <a:extLst>
              <a:ext uri="{FF2B5EF4-FFF2-40B4-BE49-F238E27FC236}">
                <a16:creationId xmlns:a16="http://schemas.microsoft.com/office/drawing/2014/main" id="{FDCD0B18-DA64-4AC5-93DC-F191D0BCB611}"/>
              </a:ext>
            </a:extLst>
          </p:cNvPr>
          <p:cNvSpPr txBox="1"/>
          <p:nvPr/>
        </p:nvSpPr>
        <p:spPr>
          <a:xfrm>
            <a:off x="704235" y="3090956"/>
            <a:ext cx="10921708" cy="2308324"/>
          </a:xfrm>
          <a:prstGeom prst="rect">
            <a:avLst/>
          </a:prstGeom>
          <a:noFill/>
        </p:spPr>
        <p:txBody>
          <a:bodyPr wrap="square">
            <a:spAutoFit/>
          </a:bodyPr>
          <a:lstStyle/>
          <a:p>
            <a:r>
              <a:rPr lang="en-US" altLang="zh-CN" sz="2400" dirty="0">
                <a:latin typeface="仿宋" panose="02010609060101010101" pitchFamily="49" charset="-122"/>
                <a:ea typeface="仿宋" panose="02010609060101010101" pitchFamily="49" charset="-122"/>
              </a:rPr>
              <a:t>    Apache</a:t>
            </a:r>
            <a:r>
              <a:rPr lang="zh-CN" altLang="en-US" sz="2400" dirty="0">
                <a:latin typeface="仿宋" panose="02010609060101010101" pitchFamily="49" charset="-122"/>
                <a:ea typeface="仿宋" panose="02010609060101010101" pitchFamily="49" charset="-122"/>
              </a:rPr>
              <a:t>基金会采取的是被称为“</a:t>
            </a:r>
            <a:r>
              <a:rPr lang="en-US" altLang="zh-CN" sz="2400" dirty="0">
                <a:latin typeface="仿宋" panose="02010609060101010101" pitchFamily="49" charset="-122"/>
                <a:ea typeface="仿宋" panose="02010609060101010101" pitchFamily="49" charset="-122"/>
              </a:rPr>
              <a:t>Apache</a:t>
            </a:r>
            <a:r>
              <a:rPr lang="zh-CN" altLang="en-US" sz="2400" dirty="0">
                <a:latin typeface="仿宋" panose="02010609060101010101" pitchFamily="49" charset="-122"/>
                <a:ea typeface="仿宋" panose="02010609060101010101" pitchFamily="49" charset="-122"/>
              </a:rPr>
              <a:t>方式”的精英管理程序，基金会成员都是以个人的身份加入</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，通过对基金会项目的持续参与和贡献，为协作开源软件有杰出贡献和价值的个人，都有资格成为</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的会员。因此，</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是由它最直接服务的社区，在它的项目中合作的人来管理的。</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    个人被授予会员资格后，可以提名和批准新</a:t>
            </a:r>
            <a:r>
              <a:rPr lang="en-US" altLang="zh-CN" sz="2400" dirty="0">
                <a:latin typeface="仿宋" panose="02010609060101010101" pitchFamily="49" charset="-122"/>
                <a:ea typeface="仿宋" panose="02010609060101010101" pitchFamily="49" charset="-122"/>
              </a:rPr>
              <a:t>ASF</a:t>
            </a:r>
            <a:r>
              <a:rPr lang="zh-CN" altLang="en-US" sz="2400" dirty="0">
                <a:latin typeface="仿宋" panose="02010609060101010101" pitchFamily="49" charset="-122"/>
                <a:ea typeface="仿宋" panose="02010609060101010101" pitchFamily="49" charset="-122"/>
              </a:rPr>
              <a:t>成员。</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    Apache</a:t>
            </a:r>
            <a:r>
              <a:rPr lang="zh-CN" altLang="en-US" sz="2400" dirty="0">
                <a:latin typeface="仿宋" panose="02010609060101010101" pitchFamily="49" charset="-122"/>
                <a:ea typeface="仿宋" panose="02010609060101010101" pitchFamily="49" charset="-122"/>
              </a:rPr>
              <a:t>基金会目前拥有</a:t>
            </a:r>
            <a:r>
              <a:rPr lang="en-US" altLang="zh-CN" sz="2400" dirty="0">
                <a:latin typeface="仿宋" panose="02010609060101010101" pitchFamily="49" charset="-122"/>
                <a:ea typeface="仿宋" panose="02010609060101010101" pitchFamily="49" charset="-122"/>
              </a:rPr>
              <a:t>730</a:t>
            </a:r>
            <a:r>
              <a:rPr lang="zh-CN" altLang="en-US" sz="2400" dirty="0">
                <a:latin typeface="仿宋" panose="02010609060101010101" pitchFamily="49" charset="-122"/>
                <a:ea typeface="仿宋" panose="02010609060101010101" pitchFamily="49" charset="-122"/>
              </a:rPr>
              <a:t>多名个人会员。</a:t>
            </a:r>
          </a:p>
        </p:txBody>
      </p:sp>
    </p:spTree>
    <p:extLst>
      <p:ext uri="{BB962C8B-B14F-4D97-AF65-F5344CB8AC3E}">
        <p14:creationId xmlns:p14="http://schemas.microsoft.com/office/powerpoint/2010/main" val="3311870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3243</Words>
  <Application>Microsoft Office PowerPoint</Application>
  <PresentationFormat>宽屏</PresentationFormat>
  <Paragraphs>222</Paragraphs>
  <Slides>26</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仿宋</vt:lpstr>
      <vt:lpstr>黑体</vt:lpstr>
      <vt:lpstr>宋体</vt:lpstr>
      <vt:lpstr>Arial</vt:lpstr>
      <vt:lpstr>Wingdings</vt:lpstr>
      <vt:lpstr>Office 主题​​</vt:lpstr>
      <vt:lpstr>开源社区的运作</vt:lpstr>
      <vt:lpstr>PowerPoint 演示文稿</vt:lpstr>
      <vt:lpstr>什么是开源基金会</vt:lpstr>
      <vt:lpstr>PowerPoint 演示文稿</vt:lpstr>
      <vt:lpstr>三大开源基金会概况</vt:lpstr>
      <vt:lpstr>PowerPoint 演示文稿</vt:lpstr>
      <vt:lpstr>PowerPoint 演示文稿</vt:lpstr>
      <vt:lpstr>开源基金会的组织架构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开源项目的孵化与进入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开源社区的运作</dc:title>
  <dc:creator>xin</dc:creator>
  <cp:lastModifiedBy>xin</cp:lastModifiedBy>
  <cp:revision>107</cp:revision>
  <dcterms:created xsi:type="dcterms:W3CDTF">2020-08-14T08:22:15Z</dcterms:created>
  <dcterms:modified xsi:type="dcterms:W3CDTF">2020-08-19T03:00:02Z</dcterms:modified>
</cp:coreProperties>
</file>