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5"/>
    <p:restoredTop sz="94673"/>
  </p:normalViewPr>
  <p:slideViewPr>
    <p:cSldViewPr snapToGrid="0" snapToObjects="1" showGuides="1">
      <p:cViewPr varScale="1">
        <p:scale>
          <a:sx n="122" d="100"/>
          <a:sy n="122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640A6-A445-C444-921F-74B7807A0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298229-C42B-174B-9E1F-26E5C649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1B681-860A-A944-8030-ECA66391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3D74B-EBF3-6C45-991B-ABC655BE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F956C9-0DC0-5849-B0B9-2F6529D8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5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5F8DD-2CCC-CB4A-B67C-054099E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47E48-F04B-4947-A725-9C3FB0E2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9FE74-EEA5-A34F-A460-9E46686B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BC924A-F56C-2C49-95B5-AEDFD737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1ED25-F243-EE44-A429-D0814A57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65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E8C20C-398F-9E48-BF49-4E8B6EE64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D27F90-D8F0-4E46-B9A3-B9758EE22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2166A-B08E-F54C-9776-FCA6DBFE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D9F10-E248-934F-A840-C9E79021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83B663-995A-0B40-862B-8F7A5770B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6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AAE0E-637A-0A47-ADA0-11BCD40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59D64E-0000-B846-A5BD-1F29D8164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B3996-66B4-8A4E-A567-1A2C5A6C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7DACC0-52DB-AC40-B9A8-B6153A96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02153-B5FF-9148-B563-26B1528A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627C2-7F52-7A4C-96FB-B90F17E5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845A2-3373-AF44-85F0-10838AE6E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5A32B-4EFD-1C4E-9307-50EC447A7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88D66B-F463-CD4C-A926-8AEE829D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9C511C-A285-C547-B563-762BBE0B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21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9C84D-ADBF-1D48-889E-36D73AE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80A32-D0AF-9F4F-B3F9-C0DF7708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958E2-8857-5B49-BB88-3CF6B22C6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CB4F8-F809-0242-973C-B7C4A679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1651C-F618-564D-93E7-B44DD521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524FA-0889-ED4C-A0D3-44D8F81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64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A9517-608A-E147-9D4A-3E391439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E8CF48-E169-F549-9FF4-1ACBC754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2225B4-06DC-E14B-940A-0B36A3E5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1253A2-69B7-E74F-AA7F-D691D57AA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244648-B3F8-CB4E-98AB-46DB888B2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F39056-FADA-8E46-B31F-F718C85AF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086F88-4E0B-0846-821A-7B5ED310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74EFCD-C243-AC41-B05C-0F80F4F7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40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53744-43D9-C148-802E-FC70C6CA8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2C43F-656F-2646-A1F8-05B8E44C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12D1E-57DC-6044-B2A8-BD88802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CF4210-82A0-234E-B6EC-AAC6FF5D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455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8CE384-7F52-734E-A644-B68B51B0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90E005-9694-5142-8392-F99816B9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8B1AB-D730-CA40-A141-E81FCA08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972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E4BC7-E104-F446-8A69-97FB56B3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F1E21-4594-B744-888D-5982B036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AEC10B-AEB5-864B-91B0-DCAF82BD5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90655-3D4E-7346-80E7-BE251AB6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9EC75-ECC3-C147-92C5-6A854717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31DB72-362F-C543-9C0D-45B91619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840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CE919-4AF8-044B-B27A-30259DDA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368A1F-45B9-8D4E-980F-58E194E36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8C0A9-2489-5F4E-88EC-EC3FF761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0FEC14-2E53-854F-A367-D6DA9F55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4235FA-6DD2-FA47-A586-D914BA1D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398CE0-8B2C-B64B-88F0-577E5ADF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07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0E247D-6B71-7842-BEC2-01BF657E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2E6A0D-1CCB-E842-9C5F-0EE3E887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AC5F9F-1CAE-B74A-8570-61B704BFE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ABE0-5A51-BC4E-B543-2126850C7A22}" type="datetimeFigureOut">
              <a:rPr kumimoji="1" lang="zh-CN" altLang="en-US" smtClean="0"/>
              <a:t>2025/2/13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E3AFF7-486E-9A4C-940A-0EE4801EF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6E51D-91A6-564E-B309-F9D7A6BF88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9315-9DCC-6F49-876C-80B724BFDCB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38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49CF6F08-289F-0B4C-8AC5-24E53AFA20AB}"/>
              </a:ext>
            </a:extLst>
          </p:cNvPr>
          <p:cNvSpPr/>
          <p:nvPr/>
        </p:nvSpPr>
        <p:spPr>
          <a:xfrm>
            <a:off x="893445" y="2086607"/>
            <a:ext cx="3028315" cy="3887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80ABEC5-538C-0243-9196-AFE1C11F6C3F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606425"/>
            <a:ext cx="9799320" cy="847725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DeepBirth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 Deep Learning Model for Pregnancy Outcome Prediction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FC99CB-B5AD-1648-9CE2-23376487C375}"/>
              </a:ext>
            </a:extLst>
          </p:cNvPr>
          <p:cNvSpPr/>
          <p:nvPr/>
        </p:nvSpPr>
        <p:spPr>
          <a:xfrm>
            <a:off x="599440" y="1596568"/>
            <a:ext cx="1692275" cy="43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7F63D4-91A1-F44A-81D3-F3A5924E5DB9}"/>
              </a:ext>
            </a:extLst>
          </p:cNvPr>
          <p:cNvSpPr/>
          <p:nvPr/>
        </p:nvSpPr>
        <p:spPr>
          <a:xfrm>
            <a:off x="599440" y="1526540"/>
            <a:ext cx="3632200" cy="4601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74A4FD-E9DC-A94D-A71A-24964816E79B}"/>
              </a:ext>
            </a:extLst>
          </p:cNvPr>
          <p:cNvSpPr/>
          <p:nvPr/>
        </p:nvSpPr>
        <p:spPr>
          <a:xfrm>
            <a:off x="1436370" y="2213608"/>
            <a:ext cx="1958340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Data Upload Method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C82F1B-2402-6342-9F31-BB329E5ADCB4}"/>
              </a:ext>
            </a:extLst>
          </p:cNvPr>
          <p:cNvSpPr/>
          <p:nvPr/>
        </p:nvSpPr>
        <p:spPr>
          <a:xfrm>
            <a:off x="1058545" y="3251200"/>
            <a:ext cx="992505" cy="51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Entry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E6378F-9C9D-934B-AEF1-EB6CB1DF1385}"/>
              </a:ext>
            </a:extLst>
          </p:cNvPr>
          <p:cNvSpPr/>
          <p:nvPr/>
        </p:nvSpPr>
        <p:spPr>
          <a:xfrm>
            <a:off x="2292350" y="2895415"/>
            <a:ext cx="1557655" cy="36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Form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EB6C1F-8FA5-A142-8551-983321CFBB0F}"/>
              </a:ext>
            </a:extLst>
          </p:cNvPr>
          <p:cNvSpPr/>
          <p:nvPr/>
        </p:nvSpPr>
        <p:spPr>
          <a:xfrm>
            <a:off x="972185" y="4222750"/>
            <a:ext cx="1164590" cy="5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as Required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8112F2-2492-D949-A72D-3F0E8F50B2FC}"/>
              </a:ext>
            </a:extLst>
          </p:cNvPr>
          <p:cNvSpPr/>
          <p:nvPr/>
        </p:nvSpPr>
        <p:spPr>
          <a:xfrm>
            <a:off x="2417716" y="3452402"/>
            <a:ext cx="131000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Template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D2D451-0B80-0344-928E-04B8A902C4F9}"/>
              </a:ext>
            </a:extLst>
          </p:cNvPr>
          <p:cNvSpPr/>
          <p:nvPr/>
        </p:nvSpPr>
        <p:spPr>
          <a:xfrm>
            <a:off x="2291080" y="4850404"/>
            <a:ext cx="1558290" cy="36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Data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E0BD20-8C68-9142-A73B-40FD1C883C28}"/>
              </a:ext>
            </a:extLst>
          </p:cNvPr>
          <p:cNvSpPr/>
          <p:nvPr/>
        </p:nvSpPr>
        <p:spPr>
          <a:xfrm>
            <a:off x="1198880" y="5363034"/>
            <a:ext cx="2113915" cy="384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Prediction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46BBDAF-B143-8F46-BB7A-ECC059E8F59F}"/>
              </a:ext>
            </a:extLst>
          </p:cNvPr>
          <p:cNvSpPr/>
          <p:nvPr/>
        </p:nvSpPr>
        <p:spPr>
          <a:xfrm>
            <a:off x="2490741" y="4149182"/>
            <a:ext cx="1164590" cy="5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as Required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E857B0-5BC7-E342-A7C5-1D84E83D0BE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554798" y="2734943"/>
            <a:ext cx="860742" cy="51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60222B-AA0E-114E-9A4F-C16BB40F7AF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415540" y="2734943"/>
            <a:ext cx="655638" cy="16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50D775-C9F0-1141-B90B-15AB5177BB2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3071178" y="3262445"/>
            <a:ext cx="1541" cy="18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12FB231-B981-D044-9F73-518BE44096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072719" y="3992402"/>
            <a:ext cx="317" cy="156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D686F6D-ED7A-1846-9E54-F45A11570DB7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3070225" y="4667977"/>
            <a:ext cx="2811" cy="18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F901A2-2610-A04B-A388-DD3634563172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554480" y="3764280"/>
            <a:ext cx="635" cy="45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7154A5-B700-2444-9BC6-8DF01F94A20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554480" y="4741545"/>
            <a:ext cx="701358" cy="62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0242C0-0FFB-6F43-8D06-C798DC071B0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255838" y="5217434"/>
            <a:ext cx="814387" cy="14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E1A2B43-8A9B-7E46-A43C-6C48E61B4FAE}"/>
              </a:ext>
            </a:extLst>
          </p:cNvPr>
          <p:cNvSpPr/>
          <p:nvPr/>
        </p:nvSpPr>
        <p:spPr>
          <a:xfrm>
            <a:off x="4282440" y="1526541"/>
            <a:ext cx="7120890" cy="4601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5F0D56F-95D9-5640-9379-24B714581F50}"/>
              </a:ext>
            </a:extLst>
          </p:cNvPr>
          <p:cNvSpPr/>
          <p:nvPr/>
        </p:nvSpPr>
        <p:spPr>
          <a:xfrm>
            <a:off x="4374515" y="1599286"/>
            <a:ext cx="6024880" cy="586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Data Upload</a:t>
            </a:r>
          </a:p>
          <a:p>
            <a:pPr algn="l"/>
            <a:r>
              <a:rPr lang="en-US" altLang="zh-CN" dirty="0">
                <a:solidFill>
                  <a:schemeClr val="tx1"/>
                </a:solidFill>
              </a:rPr>
              <a:t>Manual Entry</a:t>
            </a:r>
            <a:r>
              <a:rPr lang="en-US" altLang="zh-CN" b="1" dirty="0">
                <a:solidFill>
                  <a:schemeClr val="tx1"/>
                </a:solidFill>
              </a:rPr>
              <a:t>    Upload Form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7B8EFB-0724-814B-8F61-E76ABF2E50CB}"/>
              </a:ext>
            </a:extLst>
          </p:cNvPr>
          <p:cNvSpPr/>
          <p:nvPr/>
        </p:nvSpPr>
        <p:spPr>
          <a:xfrm>
            <a:off x="8933815" y="1649451"/>
            <a:ext cx="2407285" cy="455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sym typeface="+mn-ea"/>
              </a:rPr>
              <a:t>Download Template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Download Demo</a:t>
            </a:r>
          </a:p>
        </p:txBody>
      </p:sp>
      <p:sp>
        <p:nvSpPr>
          <p:cNvPr id="53" name="上箭头标注 52">
            <a:extLst>
              <a:ext uri="{FF2B5EF4-FFF2-40B4-BE49-F238E27FC236}">
                <a16:creationId xmlns:a16="http://schemas.microsoft.com/office/drawing/2014/main" id="{B0EC4E71-079D-AA4A-8169-996039E6E04A}"/>
              </a:ext>
            </a:extLst>
          </p:cNvPr>
          <p:cNvSpPr/>
          <p:nvPr/>
        </p:nvSpPr>
        <p:spPr>
          <a:xfrm>
            <a:off x="6816090" y="5101411"/>
            <a:ext cx="1769745" cy="855345"/>
          </a:xfrm>
          <a:prstGeom prst="up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AD26753-9671-5F47-9879-F2261C1CB355}"/>
              </a:ext>
            </a:extLst>
          </p:cNvPr>
          <p:cNvSpPr txBox="1"/>
          <p:nvPr/>
        </p:nvSpPr>
        <p:spPr>
          <a:xfrm>
            <a:off x="4460875" y="2203351"/>
            <a:ext cx="6776720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Instruction:  </a:t>
            </a:r>
          </a:p>
          <a:p>
            <a:r>
              <a:rPr lang="en-US" altLang="zh-CN" sz="1300" dirty="0"/>
              <a:t>1. Please only fill in the numbers corresponding pregnancy behaviors and remove the headers of the file when the file is uploaded.</a:t>
            </a:r>
          </a:p>
          <a:p>
            <a:r>
              <a:rPr lang="en-US" altLang="zh-CN" sz="1300" dirty="0"/>
              <a:t>2.</a:t>
            </a:r>
            <a:r>
              <a:rPr lang="zh-CN" altLang="en-US" sz="1300" dirty="0"/>
              <a:t> </a:t>
            </a:r>
            <a:r>
              <a:rPr lang="en-US" altLang="zh-CN" sz="1300" dirty="0"/>
              <a:t>For</a:t>
            </a:r>
            <a:r>
              <a:rPr lang="zh-CN" altLang="en-US" sz="1300" dirty="0"/>
              <a:t> </a:t>
            </a:r>
            <a:r>
              <a:rPr lang="en-US" altLang="zh-CN" sz="1300" dirty="0"/>
              <a:t>"</a:t>
            </a:r>
            <a:r>
              <a:rPr lang="en" altLang="zh-CN" sz="1300" dirty="0"/>
              <a:t>Ethnicity</a:t>
            </a:r>
            <a:r>
              <a:rPr lang="en-US" altLang="zh-CN" sz="1300" dirty="0"/>
              <a:t> ", enter your </a:t>
            </a:r>
            <a:r>
              <a:rPr lang="en" altLang="zh-CN" sz="1300" dirty="0"/>
              <a:t>ethnicity </a:t>
            </a:r>
            <a:r>
              <a:rPr lang="en-US" altLang="zh-CN" sz="1300" dirty="0"/>
              <a:t>: enter 1 if you are Han and 2 if you are else </a:t>
            </a:r>
            <a:r>
              <a:rPr lang="en" altLang="zh-CN" sz="1300" dirty="0"/>
              <a:t>ethnicity</a:t>
            </a:r>
            <a:r>
              <a:rPr lang="en-US" altLang="zh-CN" sz="1300" dirty="0"/>
              <a:t>.</a:t>
            </a:r>
          </a:p>
          <a:p>
            <a:r>
              <a:rPr lang="en-US" altLang="zh-CN" sz="1300" dirty="0"/>
              <a:t>3. For "</a:t>
            </a:r>
            <a:r>
              <a:rPr lang="en" altLang="zh-CN" sz="1300" dirty="0"/>
              <a:t>E</a:t>
            </a:r>
            <a:r>
              <a:rPr lang="en-US" altLang="zh-CN" sz="1300" dirty="0"/>
              <a:t>ducation", enter your </a:t>
            </a:r>
            <a:r>
              <a:rPr lang="en" altLang="zh-CN" sz="1300" dirty="0"/>
              <a:t>e</a:t>
            </a:r>
            <a:r>
              <a:rPr lang="en-US" altLang="zh-CN" sz="1300" dirty="0"/>
              <a:t>ducation</a:t>
            </a:r>
            <a:r>
              <a:rPr lang="en" altLang="zh-CN" sz="1300" dirty="0"/>
              <a:t> </a:t>
            </a:r>
            <a:r>
              <a:rPr lang="en-US" altLang="zh-CN" sz="1300" dirty="0"/>
              <a:t>: 1 for illiterate. 6 for elementary school, 9 for middle school, 12 for high school, 16 for university.</a:t>
            </a:r>
          </a:p>
          <a:p>
            <a:r>
              <a:rPr lang="en-US" altLang="zh-CN" sz="1300" dirty="0"/>
              <a:t>4. For "Hukou ", enter your hukou</a:t>
            </a:r>
            <a:r>
              <a:rPr lang="zh-CN" altLang="en-US" sz="1300" dirty="0"/>
              <a:t> </a:t>
            </a:r>
            <a:r>
              <a:rPr lang="en-US" altLang="zh-CN" sz="1300" dirty="0"/>
              <a:t>: 1 for rural household registration and 2 for urban, 3 for urban now but rural previously and 4 for rural now but urban previously.</a:t>
            </a:r>
          </a:p>
          <a:p>
            <a:r>
              <a:rPr lang="en-US" altLang="zh-CN" sz="1300" dirty="0"/>
              <a:t>5. Enter multiple pregnancy events. The full names of the seven behaviors that need to be filled in are as follows: Pregnancy year, pregnancy month (m/mm), delivery mode, pregnancy outcome, Survival status of children, next pregnancy year, next pregnancy month. For the last pregnancy, next pregnancy year/month is when you expect your next pregnancy to be.</a:t>
            </a:r>
          </a:p>
        </p:txBody>
      </p:sp>
    </p:spTree>
    <p:extLst>
      <p:ext uri="{BB962C8B-B14F-4D97-AF65-F5344CB8AC3E}">
        <p14:creationId xmlns:p14="http://schemas.microsoft.com/office/powerpoint/2010/main" val="321836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49CF6F08-289F-0B4C-8AC5-24E53AFA20AB}"/>
              </a:ext>
            </a:extLst>
          </p:cNvPr>
          <p:cNvSpPr/>
          <p:nvPr/>
        </p:nvSpPr>
        <p:spPr>
          <a:xfrm>
            <a:off x="893445" y="2086607"/>
            <a:ext cx="3028315" cy="38870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80ABEC5-538C-0243-9196-AFE1C11F6C3F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606425"/>
            <a:ext cx="9799320" cy="847725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DeepBirth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--A Deep Learning Model for Pregnancy Outcome Prediction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FC99CB-B5AD-1648-9CE2-23376487C375}"/>
              </a:ext>
            </a:extLst>
          </p:cNvPr>
          <p:cNvSpPr/>
          <p:nvPr/>
        </p:nvSpPr>
        <p:spPr>
          <a:xfrm>
            <a:off x="599440" y="1596568"/>
            <a:ext cx="1692275" cy="435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7F63D4-91A1-F44A-81D3-F3A5924E5DB9}"/>
              </a:ext>
            </a:extLst>
          </p:cNvPr>
          <p:cNvSpPr/>
          <p:nvPr/>
        </p:nvSpPr>
        <p:spPr>
          <a:xfrm>
            <a:off x="599440" y="1526540"/>
            <a:ext cx="3632200" cy="4601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FF3AFE-78D4-B24C-963D-AE11BB4E6C99}"/>
              </a:ext>
            </a:extLst>
          </p:cNvPr>
          <p:cNvSpPr/>
          <p:nvPr/>
        </p:nvSpPr>
        <p:spPr>
          <a:xfrm>
            <a:off x="4282440" y="1526541"/>
            <a:ext cx="7120890" cy="4601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596163-F2FC-CA46-9895-48CE6B50EAF4}"/>
              </a:ext>
            </a:extLst>
          </p:cNvPr>
          <p:cNvSpPr/>
          <p:nvPr/>
        </p:nvSpPr>
        <p:spPr>
          <a:xfrm>
            <a:off x="4374515" y="1588405"/>
            <a:ext cx="6024880" cy="5867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Upload</a:t>
            </a:r>
          </a:p>
          <a:p>
            <a:pPr algn="l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Entry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Form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74A4FD-E9DC-A94D-A71A-24964816E79B}"/>
              </a:ext>
            </a:extLst>
          </p:cNvPr>
          <p:cNvSpPr/>
          <p:nvPr/>
        </p:nvSpPr>
        <p:spPr>
          <a:xfrm>
            <a:off x="1436370" y="2213608"/>
            <a:ext cx="1958340" cy="5213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Data Upload Method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C82F1B-2402-6342-9F31-BB329E5ADCB4}"/>
              </a:ext>
            </a:extLst>
          </p:cNvPr>
          <p:cNvSpPr/>
          <p:nvPr/>
        </p:nvSpPr>
        <p:spPr>
          <a:xfrm>
            <a:off x="1058545" y="3251200"/>
            <a:ext cx="992505" cy="513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Entry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DE6378F-9C9D-934B-AEF1-EB6CB1DF1385}"/>
              </a:ext>
            </a:extLst>
          </p:cNvPr>
          <p:cNvSpPr/>
          <p:nvPr/>
        </p:nvSpPr>
        <p:spPr>
          <a:xfrm>
            <a:off x="2292350" y="2895415"/>
            <a:ext cx="1557655" cy="36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Form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EB6C1F-8FA5-A142-8551-983321CFBB0F}"/>
              </a:ext>
            </a:extLst>
          </p:cNvPr>
          <p:cNvSpPr/>
          <p:nvPr/>
        </p:nvSpPr>
        <p:spPr>
          <a:xfrm>
            <a:off x="972185" y="4222750"/>
            <a:ext cx="1164590" cy="5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as Required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88112F2-2492-D949-A72D-3F0E8F50B2FC}"/>
              </a:ext>
            </a:extLst>
          </p:cNvPr>
          <p:cNvSpPr/>
          <p:nvPr/>
        </p:nvSpPr>
        <p:spPr>
          <a:xfrm>
            <a:off x="2417716" y="3452402"/>
            <a:ext cx="1310005" cy="5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Template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0D2D451-0B80-0344-928E-04B8A902C4F9}"/>
              </a:ext>
            </a:extLst>
          </p:cNvPr>
          <p:cNvSpPr/>
          <p:nvPr/>
        </p:nvSpPr>
        <p:spPr>
          <a:xfrm>
            <a:off x="2291080" y="4850404"/>
            <a:ext cx="1558290" cy="36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Data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0E0BD20-8C68-9142-A73B-40FD1C883C28}"/>
              </a:ext>
            </a:extLst>
          </p:cNvPr>
          <p:cNvSpPr/>
          <p:nvPr/>
        </p:nvSpPr>
        <p:spPr>
          <a:xfrm>
            <a:off x="1198880" y="5363034"/>
            <a:ext cx="2113915" cy="384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 Prediction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46BBDAF-B143-8F46-BB7A-ECC059E8F59F}"/>
              </a:ext>
            </a:extLst>
          </p:cNvPr>
          <p:cNvSpPr/>
          <p:nvPr/>
        </p:nvSpPr>
        <p:spPr>
          <a:xfrm>
            <a:off x="2490741" y="4149182"/>
            <a:ext cx="1164590" cy="5187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as Required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DE857B0-5BC7-E342-A7C5-1D84E83D0BE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1554798" y="2734943"/>
            <a:ext cx="860742" cy="516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A60222B-AA0E-114E-9A4F-C16BB40F7AF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2415540" y="2734943"/>
            <a:ext cx="655638" cy="160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750D775-C9F0-1141-B90B-15AB5177BB2B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3071178" y="3262445"/>
            <a:ext cx="1541" cy="189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12FB231-B981-D044-9F73-518BE440966A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3072719" y="3992402"/>
            <a:ext cx="317" cy="156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D686F6D-ED7A-1846-9E54-F45A11570DB7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3070225" y="4667977"/>
            <a:ext cx="2811" cy="18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CF901A2-2610-A04B-A388-DD3634563172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1554480" y="3764280"/>
            <a:ext cx="635" cy="458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87154A5-B700-2444-9BC6-8DF01F94A20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554480" y="4741545"/>
            <a:ext cx="701358" cy="621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0242C0-0FFB-6F43-8D06-C798DC071B0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2255838" y="5217434"/>
            <a:ext cx="814387" cy="145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735A4FF0-1F78-CF46-91FD-DB34FCECA3B4}"/>
              </a:ext>
            </a:extLst>
          </p:cNvPr>
          <p:cNvSpPr/>
          <p:nvPr/>
        </p:nvSpPr>
        <p:spPr>
          <a:xfrm>
            <a:off x="4443095" y="2222769"/>
            <a:ext cx="6799580" cy="1344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DD36C59-0D69-4140-82AF-38C170EF6386}"/>
              </a:ext>
            </a:extLst>
          </p:cNvPr>
          <p:cNvSpPr txBox="1"/>
          <p:nvPr/>
        </p:nvSpPr>
        <p:spPr>
          <a:xfrm>
            <a:off x="4443095" y="221424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Demographic Information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A902A9B-8B81-9841-ACDD-66EF1B411F87}"/>
              </a:ext>
            </a:extLst>
          </p:cNvPr>
          <p:cNvSpPr/>
          <p:nvPr/>
        </p:nvSpPr>
        <p:spPr>
          <a:xfrm>
            <a:off x="4710747" y="2724062"/>
            <a:ext cx="882968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year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F42C8DC-E757-E949-B186-C2055C137102}"/>
              </a:ext>
            </a:extLst>
          </p:cNvPr>
          <p:cNvSpPr/>
          <p:nvPr/>
        </p:nvSpPr>
        <p:spPr>
          <a:xfrm>
            <a:off x="9766663" y="2801684"/>
            <a:ext cx="828000" cy="36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Hukou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631A11-ED1D-3749-81AD-BE0C06812450}"/>
              </a:ext>
            </a:extLst>
          </p:cNvPr>
          <p:cNvSpPr/>
          <p:nvPr/>
        </p:nvSpPr>
        <p:spPr>
          <a:xfrm>
            <a:off x="4443095" y="3738789"/>
            <a:ext cx="6799580" cy="2319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0DD9AF-CDD9-1B4F-9024-B6D716E9C28F}"/>
              </a:ext>
            </a:extLst>
          </p:cNvPr>
          <p:cNvSpPr txBox="1"/>
          <p:nvPr/>
        </p:nvSpPr>
        <p:spPr>
          <a:xfrm>
            <a:off x="4497070" y="3738789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Pregnancy Event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9496CF4-EB02-7C4A-BDCB-A6304C19E6B0}"/>
              </a:ext>
            </a:extLst>
          </p:cNvPr>
          <p:cNvSpPr/>
          <p:nvPr/>
        </p:nvSpPr>
        <p:spPr>
          <a:xfrm>
            <a:off x="4777784" y="4136483"/>
            <a:ext cx="1179493" cy="5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Pregnancy year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E7E747A-AEB4-7649-B446-29594E001039}"/>
              </a:ext>
            </a:extLst>
          </p:cNvPr>
          <p:cNvSpPr/>
          <p:nvPr/>
        </p:nvSpPr>
        <p:spPr>
          <a:xfrm>
            <a:off x="6408097" y="5005522"/>
            <a:ext cx="1348105" cy="835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Survival status of children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69B49E1-0CF3-D44C-89B9-B15EB6CE8F1B}"/>
              </a:ext>
            </a:extLst>
          </p:cNvPr>
          <p:cNvSpPr/>
          <p:nvPr/>
        </p:nvSpPr>
        <p:spPr>
          <a:xfrm>
            <a:off x="4777783" y="4772457"/>
            <a:ext cx="1179494" cy="5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Pregnancy month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9C4EBE2-FF7F-5D46-AF4E-8DD8C2856680}"/>
              </a:ext>
            </a:extLst>
          </p:cNvPr>
          <p:cNvSpPr/>
          <p:nvPr/>
        </p:nvSpPr>
        <p:spPr>
          <a:xfrm>
            <a:off x="4777784" y="5408432"/>
            <a:ext cx="1179493" cy="565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 mode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9755A1A-F090-2444-87D4-3FCF4EE84453}"/>
              </a:ext>
            </a:extLst>
          </p:cNvPr>
          <p:cNvSpPr/>
          <p:nvPr/>
        </p:nvSpPr>
        <p:spPr>
          <a:xfrm>
            <a:off x="6414135" y="4234089"/>
            <a:ext cx="1348740" cy="538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Pregnancy outcome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51D08B4-A885-8945-B44E-9D462CE16376}"/>
              </a:ext>
            </a:extLst>
          </p:cNvPr>
          <p:cNvSpPr txBox="1"/>
          <p:nvPr/>
        </p:nvSpPr>
        <p:spPr>
          <a:xfrm>
            <a:off x="8360601" y="4196234"/>
            <a:ext cx="26130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*You must fill all the seven behaviors. </a:t>
            </a:r>
            <a:r>
              <a:rPr lang="en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the last pregnancy, next pregnancy year/month is when you expect your next pregnancy to be.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1DB55E1-4F75-E949-B23A-6519672E564C}"/>
              </a:ext>
            </a:extLst>
          </p:cNvPr>
          <p:cNvSpPr/>
          <p:nvPr/>
        </p:nvSpPr>
        <p:spPr>
          <a:xfrm>
            <a:off x="8132140" y="4851719"/>
            <a:ext cx="1201088" cy="83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*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pregnancy year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4FF4AA4-E296-8546-9B7D-C57865191FA5}"/>
              </a:ext>
            </a:extLst>
          </p:cNvPr>
          <p:cNvSpPr/>
          <p:nvPr/>
        </p:nvSpPr>
        <p:spPr>
          <a:xfrm>
            <a:off x="9629011" y="4851719"/>
            <a:ext cx="1201089" cy="83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*Next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pregnancy month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D7BD8D8-9B02-FD49-826C-8ADF8E6BDF93}"/>
              </a:ext>
            </a:extLst>
          </p:cNvPr>
          <p:cNvSpPr/>
          <p:nvPr/>
        </p:nvSpPr>
        <p:spPr>
          <a:xfrm>
            <a:off x="5878910" y="2724062"/>
            <a:ext cx="882968" cy="5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 year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9DC1159-244A-2846-AE83-60045D17AFF9}"/>
              </a:ext>
            </a:extLst>
          </p:cNvPr>
          <p:cNvSpPr/>
          <p:nvPr/>
        </p:nvSpPr>
        <p:spPr>
          <a:xfrm>
            <a:off x="8363007" y="2808469"/>
            <a:ext cx="1118462" cy="36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541E1880-1B2C-9F42-9B0D-80282C93922D}"/>
              </a:ext>
            </a:extLst>
          </p:cNvPr>
          <p:cNvSpPr/>
          <p:nvPr/>
        </p:nvSpPr>
        <p:spPr>
          <a:xfrm>
            <a:off x="7047073" y="2808469"/>
            <a:ext cx="1030739" cy="367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Ethnicity</a:t>
            </a:r>
          </a:p>
        </p:txBody>
      </p:sp>
    </p:spTree>
    <p:extLst>
      <p:ext uri="{BB962C8B-B14F-4D97-AF65-F5344CB8AC3E}">
        <p14:creationId xmlns:p14="http://schemas.microsoft.com/office/powerpoint/2010/main" val="21832197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11635</TotalTime>
  <Words>335</Words>
  <Application>Microsoft Macintosh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DeepBirth --A Deep Learning Model for Pregnancy Outcome Prediction</vt:lpstr>
      <vt:lpstr>DeepBirth --A Deep Learning Model for Pregnancy Outcome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DeepBirth --A Dynamic Model for Pregnancy Outcome Prediction</dc:title>
  <dc:creator>刘 博</dc:creator>
  <cp:lastModifiedBy>刘 博</cp:lastModifiedBy>
  <cp:revision>5</cp:revision>
  <dcterms:created xsi:type="dcterms:W3CDTF">2025-02-08T03:37:05Z</dcterms:created>
  <dcterms:modified xsi:type="dcterms:W3CDTF">2025-02-16T05:37:29Z</dcterms:modified>
</cp:coreProperties>
</file>