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5220E-4A0F-4CEF-AC94-BE586D4DFB8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9943D-51F7-4C79-AA2D-F440AE8A6484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tx1"/>
              </a:solidFill>
              <a:latin typeface="Comfortaa" pitchFamily="2" charset="0"/>
            </a:rPr>
            <a:t>MTProto</a:t>
          </a:r>
          <a:endParaRPr lang="en-US" dirty="0">
            <a:solidFill>
              <a:schemeClr val="tx1"/>
            </a:solidFill>
            <a:latin typeface="Comfortaa" pitchFamily="2" charset="0"/>
          </a:endParaRPr>
        </a:p>
      </dgm:t>
    </dgm:pt>
    <dgm:pt modelId="{0372043F-97C1-4958-AB8F-208A4346A2F0}" type="parTrans" cxnId="{4D3871B1-795D-427B-88A9-DC183FB53EA8}">
      <dgm:prSet/>
      <dgm:spPr/>
      <dgm:t>
        <a:bodyPr/>
        <a:lstStyle/>
        <a:p>
          <a:endParaRPr lang="en-US"/>
        </a:p>
      </dgm:t>
    </dgm:pt>
    <dgm:pt modelId="{EC687BD9-085C-4C2A-9E83-3C8E39470682}" type="sibTrans" cxnId="{4D3871B1-795D-427B-88A9-DC183FB53EA8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A208C667-DEE0-4BA4-AD0F-E4F155E0E733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 w="28575"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err="1">
              <a:latin typeface="Comfortaa" pitchFamily="2" charset="0"/>
            </a:rPr>
            <a:t>MTProxy</a:t>
          </a:r>
          <a:endParaRPr lang="en-US" dirty="0">
            <a:latin typeface="Comfortaa" pitchFamily="2" charset="0"/>
          </a:endParaRPr>
        </a:p>
      </dgm:t>
    </dgm:pt>
    <dgm:pt modelId="{473A49F7-4803-4245-B11F-D00365E6ABF6}" type="parTrans" cxnId="{CFD4A389-878B-4AB9-B046-B9068E9B7F13}">
      <dgm:prSet/>
      <dgm:spPr/>
      <dgm:t>
        <a:bodyPr/>
        <a:lstStyle/>
        <a:p>
          <a:endParaRPr lang="en-US"/>
        </a:p>
      </dgm:t>
    </dgm:pt>
    <dgm:pt modelId="{204000B6-9E70-4058-9FF2-99B83D8D75C5}" type="sibTrans" cxnId="{CFD4A389-878B-4AB9-B046-B9068E9B7F13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A3FA95E9-DF52-4AD3-9F11-9B5748D4A862}" type="pres">
      <dgm:prSet presAssocID="{5DB5220E-4A0F-4CEF-AC94-BE586D4DFB81}" presName="cycle" presStyleCnt="0">
        <dgm:presLayoutVars>
          <dgm:dir/>
          <dgm:resizeHandles val="exact"/>
        </dgm:presLayoutVars>
      </dgm:prSet>
      <dgm:spPr/>
    </dgm:pt>
    <dgm:pt modelId="{BBFF7AB9-E196-4157-AE39-420456D803B1}" type="pres">
      <dgm:prSet presAssocID="{60C9943D-51F7-4C79-AA2D-F440AE8A6484}" presName="node" presStyleLbl="node1" presStyleIdx="0" presStyleCnt="2">
        <dgm:presLayoutVars>
          <dgm:bulletEnabled val="1"/>
        </dgm:presLayoutVars>
      </dgm:prSet>
      <dgm:spPr/>
    </dgm:pt>
    <dgm:pt modelId="{44CA6C41-E872-46FE-8D52-4979A11E807C}" type="pres">
      <dgm:prSet presAssocID="{60C9943D-51F7-4C79-AA2D-F440AE8A6484}" presName="spNode" presStyleCnt="0"/>
      <dgm:spPr/>
    </dgm:pt>
    <dgm:pt modelId="{1045F6FC-2C1B-4A55-AF5A-2B9373038FDC}" type="pres">
      <dgm:prSet presAssocID="{EC687BD9-085C-4C2A-9E83-3C8E39470682}" presName="sibTrans" presStyleLbl="sibTrans1D1" presStyleIdx="0" presStyleCnt="2"/>
      <dgm:spPr/>
    </dgm:pt>
    <dgm:pt modelId="{F51A5139-D719-4E9E-BD7D-62DC200B7C1A}" type="pres">
      <dgm:prSet presAssocID="{A208C667-DEE0-4BA4-AD0F-E4F155E0E733}" presName="node" presStyleLbl="node1" presStyleIdx="1" presStyleCnt="2">
        <dgm:presLayoutVars>
          <dgm:bulletEnabled val="1"/>
        </dgm:presLayoutVars>
      </dgm:prSet>
      <dgm:spPr/>
    </dgm:pt>
    <dgm:pt modelId="{7FCE13A1-4E7C-46F3-992F-945ACD25F3A6}" type="pres">
      <dgm:prSet presAssocID="{A208C667-DEE0-4BA4-AD0F-E4F155E0E733}" presName="spNode" presStyleCnt="0"/>
      <dgm:spPr/>
    </dgm:pt>
    <dgm:pt modelId="{8D5A6EBF-16E2-4F26-941C-41E4302F6F25}" type="pres">
      <dgm:prSet presAssocID="{204000B6-9E70-4058-9FF2-99B83D8D75C5}" presName="sibTrans" presStyleLbl="sibTrans1D1" presStyleIdx="1" presStyleCnt="2"/>
      <dgm:spPr/>
    </dgm:pt>
  </dgm:ptLst>
  <dgm:cxnLst>
    <dgm:cxn modelId="{3AF7FD01-3973-4EA5-8FE7-2D488095544B}" type="presOf" srcId="{60C9943D-51F7-4C79-AA2D-F440AE8A6484}" destId="{BBFF7AB9-E196-4157-AE39-420456D803B1}" srcOrd="0" destOrd="0" presId="urn:microsoft.com/office/officeart/2005/8/layout/cycle6"/>
    <dgm:cxn modelId="{3B020C7F-7FC4-4162-9ACB-AA7173D96C17}" type="presOf" srcId="{A208C667-DEE0-4BA4-AD0F-E4F155E0E733}" destId="{F51A5139-D719-4E9E-BD7D-62DC200B7C1A}" srcOrd="0" destOrd="0" presId="urn:microsoft.com/office/officeart/2005/8/layout/cycle6"/>
    <dgm:cxn modelId="{CFD4A389-878B-4AB9-B046-B9068E9B7F13}" srcId="{5DB5220E-4A0F-4CEF-AC94-BE586D4DFB81}" destId="{A208C667-DEE0-4BA4-AD0F-E4F155E0E733}" srcOrd="1" destOrd="0" parTransId="{473A49F7-4803-4245-B11F-D00365E6ABF6}" sibTransId="{204000B6-9E70-4058-9FF2-99B83D8D75C5}"/>
    <dgm:cxn modelId="{CAA0BAAB-A50C-460D-BDEE-6F5F22A6D59E}" type="presOf" srcId="{204000B6-9E70-4058-9FF2-99B83D8D75C5}" destId="{8D5A6EBF-16E2-4F26-941C-41E4302F6F25}" srcOrd="0" destOrd="0" presId="urn:microsoft.com/office/officeart/2005/8/layout/cycle6"/>
    <dgm:cxn modelId="{ECE18DAD-7984-4A39-A8D1-DFCF4799EE2B}" type="presOf" srcId="{5DB5220E-4A0F-4CEF-AC94-BE586D4DFB81}" destId="{A3FA95E9-DF52-4AD3-9F11-9B5748D4A862}" srcOrd="0" destOrd="0" presId="urn:microsoft.com/office/officeart/2005/8/layout/cycle6"/>
    <dgm:cxn modelId="{4D3871B1-795D-427B-88A9-DC183FB53EA8}" srcId="{5DB5220E-4A0F-4CEF-AC94-BE586D4DFB81}" destId="{60C9943D-51F7-4C79-AA2D-F440AE8A6484}" srcOrd="0" destOrd="0" parTransId="{0372043F-97C1-4958-AB8F-208A4346A2F0}" sibTransId="{EC687BD9-085C-4C2A-9E83-3C8E39470682}"/>
    <dgm:cxn modelId="{B1E0EFD7-9819-4C7A-B449-37CA6360056F}" type="presOf" srcId="{EC687BD9-085C-4C2A-9E83-3C8E39470682}" destId="{1045F6FC-2C1B-4A55-AF5A-2B9373038FDC}" srcOrd="0" destOrd="0" presId="urn:microsoft.com/office/officeart/2005/8/layout/cycle6"/>
    <dgm:cxn modelId="{13C9D334-0A86-4B7E-8E87-862B0CEF4010}" type="presParOf" srcId="{A3FA95E9-DF52-4AD3-9F11-9B5748D4A862}" destId="{BBFF7AB9-E196-4157-AE39-420456D803B1}" srcOrd="0" destOrd="0" presId="urn:microsoft.com/office/officeart/2005/8/layout/cycle6"/>
    <dgm:cxn modelId="{00D6E325-B9AD-4AB7-8B07-34FFD8076F28}" type="presParOf" srcId="{A3FA95E9-DF52-4AD3-9F11-9B5748D4A862}" destId="{44CA6C41-E872-46FE-8D52-4979A11E807C}" srcOrd="1" destOrd="0" presId="urn:microsoft.com/office/officeart/2005/8/layout/cycle6"/>
    <dgm:cxn modelId="{95DB12F0-F9D5-4C75-A129-CAEFD5FC6D28}" type="presParOf" srcId="{A3FA95E9-DF52-4AD3-9F11-9B5748D4A862}" destId="{1045F6FC-2C1B-4A55-AF5A-2B9373038FDC}" srcOrd="2" destOrd="0" presId="urn:microsoft.com/office/officeart/2005/8/layout/cycle6"/>
    <dgm:cxn modelId="{7FDA5C04-2432-4A69-B5F5-13C82A9E2AD6}" type="presParOf" srcId="{A3FA95E9-DF52-4AD3-9F11-9B5748D4A862}" destId="{F51A5139-D719-4E9E-BD7D-62DC200B7C1A}" srcOrd="3" destOrd="0" presId="urn:microsoft.com/office/officeart/2005/8/layout/cycle6"/>
    <dgm:cxn modelId="{87724406-AB4E-4F6F-85E9-103D301B997D}" type="presParOf" srcId="{A3FA95E9-DF52-4AD3-9F11-9B5748D4A862}" destId="{7FCE13A1-4E7C-46F3-992F-945ACD25F3A6}" srcOrd="4" destOrd="0" presId="urn:microsoft.com/office/officeart/2005/8/layout/cycle6"/>
    <dgm:cxn modelId="{2F2262E7-DDBD-4670-9878-924DD88CC28D}" type="presParOf" srcId="{A3FA95E9-DF52-4AD3-9F11-9B5748D4A862}" destId="{8D5A6EBF-16E2-4F26-941C-41E4302F6F25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F7AB9-E196-4157-AE39-420456D803B1}">
      <dsp:nvSpPr>
        <dsp:cNvPr id="0" name=""/>
        <dsp:cNvSpPr/>
      </dsp:nvSpPr>
      <dsp:spPr>
        <a:xfrm>
          <a:off x="192283" y="819142"/>
          <a:ext cx="2363852" cy="1536503"/>
        </a:xfrm>
        <a:prstGeom prst="roundRect">
          <a:avLst/>
        </a:prstGeom>
        <a:solidFill>
          <a:schemeClr val="bg1">
            <a:lumMod val="95000"/>
          </a:schemeClr>
        </a:solidFill>
        <a:ln w="28575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tx1"/>
              </a:solidFill>
              <a:latin typeface="Comfortaa" pitchFamily="2" charset="0"/>
            </a:rPr>
            <a:t>MTProto</a:t>
          </a:r>
          <a:endParaRPr lang="en-US" sz="3400" kern="1200" dirty="0">
            <a:solidFill>
              <a:schemeClr val="tx1"/>
            </a:solidFill>
            <a:latin typeface="Comfortaa" pitchFamily="2" charset="0"/>
          </a:endParaRPr>
        </a:p>
      </dsp:txBody>
      <dsp:txXfrm>
        <a:off x="267289" y="894148"/>
        <a:ext cx="2213840" cy="1386491"/>
      </dsp:txXfrm>
    </dsp:sp>
    <dsp:sp modelId="{1045F6FC-2C1B-4A55-AF5A-2B9373038FDC}">
      <dsp:nvSpPr>
        <dsp:cNvPr id="0" name=""/>
        <dsp:cNvSpPr/>
      </dsp:nvSpPr>
      <dsp:spPr>
        <a:xfrm>
          <a:off x="1374209" y="283965"/>
          <a:ext cx="2606856" cy="2606856"/>
        </a:xfrm>
        <a:custGeom>
          <a:avLst/>
          <a:gdLst/>
          <a:ahLst/>
          <a:cxnLst/>
          <a:rect l="0" t="0" r="0" b="0"/>
          <a:pathLst>
            <a:path>
              <a:moveTo>
                <a:pt x="263022" y="518265"/>
              </a:moveTo>
              <a:arcTo wR="1303428" hR="1303428" stAng="13022446" swAng="6355107"/>
            </a:path>
          </a:pathLst>
        </a:custGeom>
        <a:noFill/>
        <a:ln w="6350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F51A5139-D719-4E9E-BD7D-62DC200B7C1A}">
      <dsp:nvSpPr>
        <dsp:cNvPr id="0" name=""/>
        <dsp:cNvSpPr/>
      </dsp:nvSpPr>
      <dsp:spPr>
        <a:xfrm>
          <a:off x="2799140" y="819142"/>
          <a:ext cx="2363852" cy="1536503"/>
        </a:xfrm>
        <a:prstGeom prst="roundRect">
          <a:avLst/>
        </a:prstGeom>
        <a:solidFill>
          <a:schemeClr val="bg1">
            <a:lumMod val="95000"/>
          </a:schemeClr>
        </a:solidFill>
        <a:ln w="28575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Comfortaa" pitchFamily="2" charset="0"/>
            </a:rPr>
            <a:t>MTProxy</a:t>
          </a:r>
          <a:endParaRPr lang="en-US" sz="3400" kern="1200" dirty="0">
            <a:latin typeface="Comfortaa" pitchFamily="2" charset="0"/>
          </a:endParaRPr>
        </a:p>
      </dsp:txBody>
      <dsp:txXfrm>
        <a:off x="2874146" y="894148"/>
        <a:ext cx="2213840" cy="1386491"/>
      </dsp:txXfrm>
    </dsp:sp>
    <dsp:sp modelId="{8D5A6EBF-16E2-4F26-941C-41E4302F6F25}">
      <dsp:nvSpPr>
        <dsp:cNvPr id="0" name=""/>
        <dsp:cNvSpPr/>
      </dsp:nvSpPr>
      <dsp:spPr>
        <a:xfrm>
          <a:off x="1374209" y="283965"/>
          <a:ext cx="2606856" cy="2606856"/>
        </a:xfrm>
        <a:custGeom>
          <a:avLst/>
          <a:gdLst/>
          <a:ahLst/>
          <a:cxnLst/>
          <a:rect l="0" t="0" r="0" b="0"/>
          <a:pathLst>
            <a:path>
              <a:moveTo>
                <a:pt x="2343833" y="2088591"/>
              </a:moveTo>
              <a:arcTo wR="1303428" hR="1303428" stAng="2222446" swAng="6355107"/>
            </a:path>
          </a:pathLst>
        </a:custGeom>
        <a:noFill/>
        <a:ln w="6350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526DA-306D-6E93-9162-DD4F6CE7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fr-FR" b="1" dirty="0">
                <a:latin typeface="Comfortaa" pitchFamily="2" charset="0"/>
              </a:rPr>
              <a:t>Pavel Dourov</a:t>
            </a:r>
            <a:endParaRPr lang="uk-UA" b="1" dirty="0">
              <a:latin typeface="Comfortaa" pitchFamily="2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61A9610-42E7-9873-4850-5C4F9C1FF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fr-FR" sz="1800">
                <a:latin typeface="Comfortaa" pitchFamily="2" charset="0"/>
              </a:rPr>
              <a:t>Ou comment créer des logiciels de qualité</a:t>
            </a:r>
            <a:endParaRPr lang="uk-UA" sz="1800" dirty="0">
              <a:latin typeface="Comfortaa" pitchFamily="2" charset="0"/>
            </a:endParaRPr>
          </a:p>
        </p:txBody>
      </p:sp>
      <p:pic>
        <p:nvPicPr>
          <p:cNvPr id="5" name="Рисунок 4" descr="Зображення, що містить Обличчя людини, одежа, особа, чоловік&#10;&#10;Автоматично згенерований опис">
            <a:extLst>
              <a:ext uri="{FF2B5EF4-FFF2-40B4-BE49-F238E27FC236}">
                <a16:creationId xmlns:a16="http://schemas.microsoft.com/office/drawing/2014/main" id="{CDAF5906-8334-36FB-A149-86527656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6" r="25755" b="-2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74AF85-CBF8-F765-D7FF-2BA340616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47" y="3523337"/>
            <a:ext cx="1053960" cy="10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900E8-7EA2-24AA-EE4E-FF3BF29A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mfortaa" pitchFamily="2" charset="0"/>
              </a:rPr>
              <a:t>Plan</a:t>
            </a:r>
            <a:endParaRPr lang="uk-UA" b="1" dirty="0">
              <a:latin typeface="Comfortaa" pitchFamily="2" charset="0"/>
            </a:endParaRPr>
          </a:p>
        </p:txBody>
      </p:sp>
      <p:pic>
        <p:nvPicPr>
          <p:cNvPr id="5" name="Рисунок 4" descr="Зображення, що містить текст, іграшка, мультфільм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12EDB8C3-F053-6729-381A-048BEEEB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1" r="11780" b="1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BA056A-1E7B-2D2A-0C2F-44822892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mfortaa" pitchFamily="2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mfortaa" pitchFamily="2" charset="0"/>
              </a:rPr>
              <a:t>Éléments biographiques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mfortaa" pitchFamily="2" charset="0"/>
              </a:rPr>
              <a:t>Contributions scientifiques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mfortaa" pitchFamily="2" charset="0"/>
              </a:rPr>
              <a:t>Conclusion</a:t>
            </a:r>
            <a:endParaRPr lang="uk-UA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E8421-AC32-0DC2-32BB-8E256EC8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6151223" cy="1604126"/>
          </a:xfrm>
        </p:spPr>
        <p:txBody>
          <a:bodyPr>
            <a:normAutofit/>
          </a:bodyPr>
          <a:lstStyle/>
          <a:p>
            <a:r>
              <a:rPr lang="fr-FR" b="1">
                <a:latin typeface="Comfortaa" pitchFamily="2" charset="0"/>
              </a:rPr>
              <a:t>Éléments biographiques</a:t>
            </a:r>
            <a:endParaRPr lang="uk-UA" b="1">
              <a:latin typeface="Comfortaa" pitchFamily="2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6261E44-3E48-F4AC-FF41-9DD58616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6151223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Il est né à Leningrad le 10 octobre 1984.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En 2001, il a obtenu son diplôme avec mention au lycée académique.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En 2002, il entre à la faculté de philologie</a:t>
            </a:r>
            <a:r>
              <a:rPr lang="uk-U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14 août 2013, le premier client </a:t>
            </a:r>
            <a:r>
              <a:rPr lang="fr-FR" dirty="0" err="1"/>
              <a:t>Telegram</a:t>
            </a:r>
            <a:r>
              <a:rPr lang="fr-FR" dirty="0"/>
              <a:t> a été introduit.</a:t>
            </a:r>
            <a:endParaRPr lang="en-US" dirty="0"/>
          </a:p>
        </p:txBody>
      </p:sp>
      <p:pic>
        <p:nvPicPr>
          <p:cNvPr id="7" name="Місце для вмісту 6" descr="Зображення, що містить особа, будівля, одежа, просто неба&#10;&#10;Автоматично згенерований опис">
            <a:extLst>
              <a:ext uri="{FF2B5EF4-FFF2-40B4-BE49-F238E27FC236}">
                <a16:creationId xmlns:a16="http://schemas.microsoft.com/office/drawing/2014/main" id="{86BA9593-8B2C-379E-17EA-F79AC994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0"/>
          <a:stretch/>
        </p:blipFill>
        <p:spPr>
          <a:xfrm>
            <a:off x="7636300" y="10"/>
            <a:ext cx="4555700" cy="3857747"/>
          </a:xfrm>
          <a:custGeom>
            <a:avLst/>
            <a:gdLst/>
            <a:ahLst/>
            <a:cxnLst/>
            <a:rect l="l" t="t" r="r" b="b"/>
            <a:pathLst>
              <a:path w="4555700" h="3857757">
                <a:moveTo>
                  <a:pt x="2447915" y="3084896"/>
                </a:moveTo>
                <a:cubicBezTo>
                  <a:pt x="2508733" y="3080599"/>
                  <a:pt x="2571444" y="3093792"/>
                  <a:pt x="2628222" y="3126571"/>
                </a:cubicBezTo>
                <a:cubicBezTo>
                  <a:pt x="2779626" y="3213985"/>
                  <a:pt x="2831499" y="3407584"/>
                  <a:pt x="2744087" y="3558988"/>
                </a:cubicBezTo>
                <a:cubicBezTo>
                  <a:pt x="2656674" y="3710393"/>
                  <a:pt x="2463074" y="3762268"/>
                  <a:pt x="2311669" y="3674854"/>
                </a:cubicBezTo>
                <a:cubicBezTo>
                  <a:pt x="2160264" y="3587440"/>
                  <a:pt x="2108391" y="3393841"/>
                  <a:pt x="2195804" y="3242438"/>
                </a:cubicBezTo>
                <a:cubicBezTo>
                  <a:pt x="2250438" y="3147810"/>
                  <a:pt x="2346549" y="3092060"/>
                  <a:pt x="2447915" y="3084896"/>
                </a:cubicBezTo>
                <a:close/>
                <a:moveTo>
                  <a:pt x="505073" y="1299559"/>
                </a:moveTo>
                <a:cubicBezTo>
                  <a:pt x="596718" y="1293082"/>
                  <a:pt x="691212" y="1312962"/>
                  <a:pt x="776764" y="1362355"/>
                </a:cubicBezTo>
                <a:cubicBezTo>
                  <a:pt x="1004905" y="1494073"/>
                  <a:pt x="1083072" y="1785796"/>
                  <a:pt x="951354" y="2013937"/>
                </a:cubicBezTo>
                <a:cubicBezTo>
                  <a:pt x="819637" y="2242078"/>
                  <a:pt x="527915" y="2320244"/>
                  <a:pt x="299774" y="2188527"/>
                </a:cubicBezTo>
                <a:cubicBezTo>
                  <a:pt x="71633" y="2056810"/>
                  <a:pt x="-6534" y="1765087"/>
                  <a:pt x="125183" y="1536946"/>
                </a:cubicBezTo>
                <a:cubicBezTo>
                  <a:pt x="207507" y="1394358"/>
                  <a:pt x="352333" y="1310354"/>
                  <a:pt x="505073" y="1299559"/>
                </a:cubicBezTo>
                <a:close/>
                <a:moveTo>
                  <a:pt x="26604" y="0"/>
                </a:moveTo>
                <a:lnTo>
                  <a:pt x="4555700" y="0"/>
                </a:lnTo>
                <a:lnTo>
                  <a:pt x="4555700" y="3574963"/>
                </a:lnTo>
                <a:lnTo>
                  <a:pt x="4547299" y="3579746"/>
                </a:lnTo>
                <a:cubicBezTo>
                  <a:pt x="4383893" y="3659419"/>
                  <a:pt x="4198992" y="3698183"/>
                  <a:pt x="4028904" y="3679194"/>
                </a:cubicBezTo>
                <a:cubicBezTo>
                  <a:pt x="3490749" y="3619109"/>
                  <a:pt x="3442140" y="3018676"/>
                  <a:pt x="2819108" y="2894262"/>
                </a:cubicBezTo>
                <a:cubicBezTo>
                  <a:pt x="2383573" y="2807210"/>
                  <a:pt x="1998836" y="3019389"/>
                  <a:pt x="1967656" y="3037309"/>
                </a:cubicBezTo>
                <a:cubicBezTo>
                  <a:pt x="1523453" y="3290471"/>
                  <a:pt x="1560426" y="3727922"/>
                  <a:pt x="1139076" y="3824123"/>
                </a:cubicBezTo>
                <a:cubicBezTo>
                  <a:pt x="1049948" y="3844511"/>
                  <a:pt x="761716" y="3910281"/>
                  <a:pt x="523280" y="3772618"/>
                </a:cubicBezTo>
                <a:lnTo>
                  <a:pt x="523732" y="3772041"/>
                </a:lnTo>
                <a:cubicBezTo>
                  <a:pt x="488350" y="3751613"/>
                  <a:pt x="455375" y="3727427"/>
                  <a:pt x="425296" y="3699884"/>
                </a:cubicBezTo>
                <a:cubicBezTo>
                  <a:pt x="210007" y="3502423"/>
                  <a:pt x="152005" y="3142878"/>
                  <a:pt x="277475" y="2903987"/>
                </a:cubicBezTo>
                <a:cubicBezTo>
                  <a:pt x="446465" y="2582456"/>
                  <a:pt x="825348" y="2711638"/>
                  <a:pt x="1140355" y="2343772"/>
                </a:cubicBezTo>
                <a:cubicBezTo>
                  <a:pt x="1305778" y="2150580"/>
                  <a:pt x="1470401" y="1787252"/>
                  <a:pt x="1360076" y="1499040"/>
                </a:cubicBezTo>
                <a:cubicBezTo>
                  <a:pt x="1175408" y="1016672"/>
                  <a:pt x="391053" y="1195941"/>
                  <a:pt x="100023" y="653482"/>
                </a:cubicBezTo>
                <a:cubicBezTo>
                  <a:pt x="1489" y="469369"/>
                  <a:pt x="-22127" y="236830"/>
                  <a:pt x="19857" y="25326"/>
                </a:cubicBezTo>
                <a:close/>
              </a:path>
            </a:pathLst>
          </a:custGeom>
        </p:spPr>
      </p:pic>
      <p:pic>
        <p:nvPicPr>
          <p:cNvPr id="5" name="Місце для вмісту 4" descr="Зображення, що містить стіл, мультфільм&#10;&#10;Автоматично згенерований опис">
            <a:extLst>
              <a:ext uri="{FF2B5EF4-FFF2-40B4-BE49-F238E27FC236}">
                <a16:creationId xmlns:a16="http://schemas.microsoft.com/office/drawing/2014/main" id="{9198AD5E-89A9-B9ED-12B2-64970A31E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-1" b="3925"/>
          <a:stretch/>
        </p:blipFill>
        <p:spPr>
          <a:xfrm>
            <a:off x="7341170" y="4135778"/>
            <a:ext cx="4850830" cy="2722222"/>
          </a:xfrm>
          <a:custGeom>
            <a:avLst/>
            <a:gdLst/>
            <a:ahLst/>
            <a:cxnLst/>
            <a:rect l="l" t="t" r="r" b="b"/>
            <a:pathLst>
              <a:path w="4850830" h="2722222">
                <a:moveTo>
                  <a:pt x="1056187" y="193875"/>
                </a:moveTo>
                <a:cubicBezTo>
                  <a:pt x="1242761" y="193875"/>
                  <a:pt x="1394009" y="345123"/>
                  <a:pt x="1394009" y="531697"/>
                </a:cubicBezTo>
                <a:cubicBezTo>
                  <a:pt x="1394009" y="718271"/>
                  <a:pt x="1242761" y="869519"/>
                  <a:pt x="1056187" y="869519"/>
                </a:cubicBezTo>
                <a:cubicBezTo>
                  <a:pt x="869614" y="869519"/>
                  <a:pt x="718366" y="718271"/>
                  <a:pt x="718366" y="531697"/>
                </a:cubicBezTo>
                <a:cubicBezTo>
                  <a:pt x="718366" y="345123"/>
                  <a:pt x="869614" y="193875"/>
                  <a:pt x="1056187" y="193875"/>
                </a:cubicBezTo>
                <a:close/>
                <a:moveTo>
                  <a:pt x="4605308" y="20115"/>
                </a:moveTo>
                <a:cubicBezTo>
                  <a:pt x="4633496" y="20842"/>
                  <a:pt x="4662364" y="24209"/>
                  <a:pt x="4692032" y="30588"/>
                </a:cubicBezTo>
                <a:cubicBezTo>
                  <a:pt x="4728644" y="38475"/>
                  <a:pt x="4764337" y="50580"/>
                  <a:pt x="4798864" y="66300"/>
                </a:cubicBezTo>
                <a:lnTo>
                  <a:pt x="4850830" y="96175"/>
                </a:lnTo>
                <a:lnTo>
                  <a:pt x="4850830" y="2722222"/>
                </a:lnTo>
                <a:lnTo>
                  <a:pt x="526454" y="2722222"/>
                </a:lnTo>
                <a:lnTo>
                  <a:pt x="523632" y="2713577"/>
                </a:lnTo>
                <a:cubicBezTo>
                  <a:pt x="403183" y="2425404"/>
                  <a:pt x="-12552" y="2219342"/>
                  <a:pt x="292" y="1807517"/>
                </a:cubicBezTo>
                <a:cubicBezTo>
                  <a:pt x="9155" y="1532425"/>
                  <a:pt x="205901" y="1247889"/>
                  <a:pt x="446118" y="1141158"/>
                </a:cubicBezTo>
                <a:cubicBezTo>
                  <a:pt x="814587" y="977743"/>
                  <a:pt x="1091883" y="1317256"/>
                  <a:pt x="1399058" y="1144546"/>
                </a:cubicBezTo>
                <a:cubicBezTo>
                  <a:pt x="1653956" y="1001226"/>
                  <a:pt x="1614460" y="616746"/>
                  <a:pt x="1919143" y="334305"/>
                </a:cubicBezTo>
                <a:cubicBezTo>
                  <a:pt x="2146890" y="123117"/>
                  <a:pt x="2398212" y="140179"/>
                  <a:pt x="2680066" y="173053"/>
                </a:cubicBezTo>
                <a:cubicBezTo>
                  <a:pt x="3060904" y="217628"/>
                  <a:pt x="3070600" y="462675"/>
                  <a:pt x="3394107" y="512336"/>
                </a:cubicBezTo>
                <a:cubicBezTo>
                  <a:pt x="3912761" y="592039"/>
                  <a:pt x="4182490" y="9193"/>
                  <a:pt x="4605308" y="20115"/>
                </a:cubicBezTo>
                <a:close/>
                <a:moveTo>
                  <a:pt x="3494767" y="0"/>
                </a:moveTo>
                <a:cubicBezTo>
                  <a:pt x="3601841" y="0"/>
                  <a:pt x="3688642" y="86801"/>
                  <a:pt x="3688642" y="193875"/>
                </a:cubicBezTo>
                <a:cubicBezTo>
                  <a:pt x="3688642" y="300950"/>
                  <a:pt x="3601841" y="387751"/>
                  <a:pt x="3494767" y="387751"/>
                </a:cubicBezTo>
                <a:cubicBezTo>
                  <a:pt x="3387693" y="387751"/>
                  <a:pt x="3300892" y="300950"/>
                  <a:pt x="3300892" y="193875"/>
                </a:cubicBezTo>
                <a:cubicBezTo>
                  <a:pt x="3300892" y="86801"/>
                  <a:pt x="3387693" y="0"/>
                  <a:pt x="349476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06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35CD-7C65-C681-BF41-F3BABAF7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75276"/>
          </a:xfrm>
        </p:spPr>
        <p:txBody>
          <a:bodyPr>
            <a:normAutofit/>
          </a:bodyPr>
          <a:lstStyle/>
          <a:p>
            <a:r>
              <a:rPr lang="en-US" b="1" kern="1200">
                <a:latin typeface="Comfortaa" pitchFamily="2" charset="0"/>
              </a:rPr>
              <a:t>Contributions </a:t>
            </a:r>
            <a:r>
              <a:rPr lang="en-US" b="1" kern="1200" err="1">
                <a:latin typeface="Comfortaa" pitchFamily="2" charset="0"/>
              </a:rPr>
              <a:t>scientifiques</a:t>
            </a:r>
            <a:endParaRPr lang="uk-UA" b="1" dirty="0">
              <a:latin typeface="Comfortaa" pitchFamily="2" charset="0"/>
            </a:endParaRP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A2B82687-F310-BD97-A0AD-B8EC05EFF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047521"/>
              </p:ext>
            </p:extLst>
          </p:nvPr>
        </p:nvGraphicFramePr>
        <p:xfrm>
          <a:off x="610198" y="2391995"/>
          <a:ext cx="5355276" cy="31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Місце для вмісту 4" descr="Зображення, що містить мультфільм, Анімація, Мультфільм, іграшка&#10;&#10;Автоматично згенерований опис">
            <a:extLst>
              <a:ext uri="{FF2B5EF4-FFF2-40B4-BE49-F238E27FC236}">
                <a16:creationId xmlns:a16="http://schemas.microsoft.com/office/drawing/2014/main" id="{C4F0B8FC-6B09-8FE0-A523-976DC7CD3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9" r="21097" b="-1"/>
          <a:stretch/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645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4023-897B-D005-4663-BAC12EB0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mfortaa" pitchFamily="2" charset="0"/>
              </a:rPr>
              <a:t>MTProto</a:t>
            </a:r>
            <a:endParaRPr lang="uk-UA" b="1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859AD9C8-A282-2937-F88A-EDE65A29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fr-FR" dirty="0">
                <a:latin typeface="Comfortaa" pitchFamily="2" charset="0"/>
              </a:rPr>
              <a:t>Protocole cryptographique utilisé dans le système de messagerie </a:t>
            </a:r>
            <a:r>
              <a:rPr lang="fr-FR" dirty="0" err="1">
                <a:latin typeface="Comfortaa" pitchFamily="2" charset="0"/>
              </a:rPr>
              <a:t>Telegram</a:t>
            </a:r>
            <a:r>
              <a:rPr lang="fr-FR" dirty="0">
                <a:latin typeface="Comfortaa" pitchFamily="2" charset="0"/>
              </a:rPr>
              <a:t> pour chiffrer les messages et échanger des données.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5" name="Місце для вмісту 4" descr="Зображення, що містить текст, знімок екрана, Шрифт, число&#10;&#10;Автоматично згенерований опис">
            <a:extLst>
              <a:ext uri="{FF2B5EF4-FFF2-40B4-BE49-F238E27FC236}">
                <a16:creationId xmlns:a16="http://schemas.microsoft.com/office/drawing/2014/main" id="{899B130D-45A3-84B0-B106-6A357CDF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220561"/>
            <a:ext cx="4600913" cy="44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9FBDF-5518-43E0-48CA-D87F82B0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16510"/>
            <a:ext cx="4747014" cy="1326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 err="1">
                <a:latin typeface="Comfortaa" pitchFamily="2" charset="0"/>
              </a:rPr>
              <a:t>Échange</a:t>
            </a:r>
            <a:r>
              <a:rPr lang="en-US" sz="3600" b="1" dirty="0">
                <a:latin typeface="Comfortaa" pitchFamily="2" charset="0"/>
              </a:rPr>
              <a:t> de </a:t>
            </a:r>
            <a:r>
              <a:rPr lang="en-US" sz="3600" b="1" dirty="0" err="1">
                <a:latin typeface="Comfortaa" pitchFamily="2" charset="0"/>
              </a:rPr>
              <a:t>clés</a:t>
            </a:r>
            <a:r>
              <a:rPr lang="en-US" sz="3600" b="1" dirty="0">
                <a:latin typeface="Comfortaa" pitchFamily="2" charset="0"/>
              </a:rPr>
              <a:t> Diffie-Hellman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1213D1-937C-C3D5-44B7-840F5123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3188234"/>
            <a:ext cx="4747018" cy="10789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mfortaa" pitchFamily="2" charset="0"/>
              </a:rPr>
              <a:t>Une </a:t>
            </a:r>
            <a:r>
              <a:rPr lang="en-US" dirty="0" err="1">
                <a:latin typeface="Comfortaa" pitchFamily="2" charset="0"/>
              </a:rPr>
              <a:t>méthode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d'échange</a:t>
            </a:r>
            <a:r>
              <a:rPr lang="en-US" dirty="0">
                <a:latin typeface="Comfortaa" pitchFamily="2" charset="0"/>
              </a:rPr>
              <a:t> de </a:t>
            </a:r>
            <a:r>
              <a:rPr lang="en-US" dirty="0" err="1">
                <a:latin typeface="Comfortaa" pitchFamily="2" charset="0"/>
              </a:rPr>
              <a:t>clés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cryptographiques</a:t>
            </a:r>
            <a:r>
              <a:rPr lang="en-US" dirty="0">
                <a:latin typeface="Comfortaa" pitchFamily="2" charset="0"/>
              </a:rPr>
              <a:t>.</a:t>
            </a:r>
          </a:p>
        </p:txBody>
      </p:sp>
      <p:pic>
        <p:nvPicPr>
          <p:cNvPr id="5" name="Місце для вмісту 4" descr="Зображення, що містить Барвистість, знімок екрана, дизайн&#10;&#10;Автоматично згенерований опис">
            <a:extLst>
              <a:ext uri="{FF2B5EF4-FFF2-40B4-BE49-F238E27FC236}">
                <a16:creationId xmlns:a16="http://schemas.microsoft.com/office/drawing/2014/main" id="{E5FB73CA-A61A-72DA-B45B-1B3D148B9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41" y="663960"/>
            <a:ext cx="3357284" cy="50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0B369-E15E-400F-94C0-471CFE5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79582-89DB-6008-77F5-3EA65635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934" y="2549930"/>
            <a:ext cx="4233984" cy="77906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mfortaa" pitchFamily="2" charset="0"/>
              </a:rPr>
              <a:t>MTProxy</a:t>
            </a:r>
            <a:endParaRPr lang="uk-UA" b="1" dirty="0"/>
          </a:p>
        </p:txBody>
      </p:sp>
      <p:pic>
        <p:nvPicPr>
          <p:cNvPr id="7" name="Рисунок 6" descr="Зображення, що містить знімок екрана, синій, Лазурний, Електрик синій&#10;&#10;Автоматично згенерований опис">
            <a:extLst>
              <a:ext uri="{FF2B5EF4-FFF2-40B4-BE49-F238E27FC236}">
                <a16:creationId xmlns:a16="http://schemas.microsoft.com/office/drawing/2014/main" id="{53BCBAC1-6FEB-6F21-F44A-F2960B48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168"/>
          <a:stretch/>
        </p:blipFill>
        <p:spPr>
          <a:xfrm>
            <a:off x="-10" y="3426289"/>
            <a:ext cx="5655496" cy="3429001"/>
          </a:xfrm>
          <a:custGeom>
            <a:avLst/>
            <a:gdLst/>
            <a:ahLst/>
            <a:cxnLst/>
            <a:rect l="l" t="t" r="r" b="b"/>
            <a:pathLst>
              <a:path w="5655496" h="3429001">
                <a:moveTo>
                  <a:pt x="402799" y="808492"/>
                </a:moveTo>
                <a:cubicBezTo>
                  <a:pt x="681810" y="808492"/>
                  <a:pt x="907993" y="1034675"/>
                  <a:pt x="907993" y="1313687"/>
                </a:cubicBezTo>
                <a:cubicBezTo>
                  <a:pt x="907993" y="1592698"/>
                  <a:pt x="681810" y="1818881"/>
                  <a:pt x="402799" y="1818881"/>
                </a:cubicBezTo>
                <a:cubicBezTo>
                  <a:pt x="263293" y="1818881"/>
                  <a:pt x="136995" y="1762335"/>
                  <a:pt x="45573" y="1670913"/>
                </a:cubicBezTo>
                <a:lnTo>
                  <a:pt x="0" y="1615679"/>
                </a:lnTo>
                <a:lnTo>
                  <a:pt x="0" y="1011695"/>
                </a:lnTo>
                <a:lnTo>
                  <a:pt x="45573" y="956460"/>
                </a:lnTo>
                <a:cubicBezTo>
                  <a:pt x="136995" y="865038"/>
                  <a:pt x="263293" y="808492"/>
                  <a:pt x="402799" y="808492"/>
                </a:cubicBezTo>
                <a:close/>
                <a:moveTo>
                  <a:pt x="4591430" y="491"/>
                </a:moveTo>
                <a:cubicBezTo>
                  <a:pt x="4669259" y="-2429"/>
                  <a:pt x="4753916" y="7233"/>
                  <a:pt x="4835560" y="42030"/>
                </a:cubicBezTo>
                <a:lnTo>
                  <a:pt x="4835233" y="42570"/>
                </a:lnTo>
                <a:cubicBezTo>
                  <a:pt x="4867541" y="56340"/>
                  <a:pt x="4898182" y="73566"/>
                  <a:pt x="4926702" y="93958"/>
                </a:cubicBezTo>
                <a:cubicBezTo>
                  <a:pt x="5130853" y="240176"/>
                  <a:pt x="5217561" y="540987"/>
                  <a:pt x="5135218" y="757828"/>
                </a:cubicBezTo>
                <a:cubicBezTo>
                  <a:pt x="5024289" y="1049694"/>
                  <a:pt x="4687604" y="978672"/>
                  <a:pt x="4456870" y="1325189"/>
                </a:cubicBezTo>
                <a:cubicBezTo>
                  <a:pt x="4335703" y="1507170"/>
                  <a:pt x="4232829" y="1834248"/>
                  <a:pt x="4356803" y="2068774"/>
                </a:cubicBezTo>
                <a:cubicBezTo>
                  <a:pt x="4564311" y="2461284"/>
                  <a:pt x="5215078" y="2227127"/>
                  <a:pt x="5519570" y="2659906"/>
                </a:cubicBezTo>
                <a:cubicBezTo>
                  <a:pt x="5663964" y="2865586"/>
                  <a:pt x="5692878" y="3167455"/>
                  <a:pt x="5608404" y="3400224"/>
                </a:cubicBezTo>
                <a:lnTo>
                  <a:pt x="5595343" y="3429001"/>
                </a:lnTo>
                <a:lnTo>
                  <a:pt x="0" y="3429001"/>
                </a:lnTo>
                <a:lnTo>
                  <a:pt x="0" y="1900707"/>
                </a:lnTo>
                <a:lnTo>
                  <a:pt x="52327" y="1934726"/>
                </a:lnTo>
                <a:cubicBezTo>
                  <a:pt x="176818" y="2018358"/>
                  <a:pt x="317106" y="2111847"/>
                  <a:pt x="533987" y="2120323"/>
                </a:cubicBezTo>
                <a:cubicBezTo>
                  <a:pt x="591192" y="2122515"/>
                  <a:pt x="953862" y="2135522"/>
                  <a:pt x="1102281" y="1914383"/>
                </a:cubicBezTo>
                <a:cubicBezTo>
                  <a:pt x="1292655" y="1631185"/>
                  <a:pt x="964889" y="1330537"/>
                  <a:pt x="1125050" y="957718"/>
                </a:cubicBezTo>
                <a:cubicBezTo>
                  <a:pt x="1238656" y="693449"/>
                  <a:pt x="1559525" y="487382"/>
                  <a:pt x="1853740" y="484583"/>
                </a:cubicBezTo>
                <a:cubicBezTo>
                  <a:pt x="2319189" y="480158"/>
                  <a:pt x="2422813" y="987500"/>
                  <a:pt x="2967347" y="1029185"/>
                </a:cubicBezTo>
                <a:cubicBezTo>
                  <a:pt x="3348017" y="1058391"/>
                  <a:pt x="3654366" y="837511"/>
                  <a:pt x="3679119" y="818991"/>
                </a:cubicBezTo>
                <a:cubicBezTo>
                  <a:pt x="4031973" y="556984"/>
                  <a:pt x="3955147" y="187516"/>
                  <a:pt x="4304746" y="61814"/>
                </a:cubicBezTo>
                <a:cubicBezTo>
                  <a:pt x="4350964" y="45176"/>
                  <a:pt x="4461713" y="5359"/>
                  <a:pt x="4591430" y="491"/>
                </a:cubicBezTo>
                <a:close/>
              </a:path>
            </a:pathLst>
          </a:custGeom>
        </p:spPr>
      </p:pic>
      <p:pic>
        <p:nvPicPr>
          <p:cNvPr id="5" name="Рисунок 4" descr="Зображення, що містить логотип, символ, Шрифт, Графіка&#10;&#10;Автоматично згенерований опис">
            <a:extLst>
              <a:ext uri="{FF2B5EF4-FFF2-40B4-BE49-F238E27FC236}">
                <a16:creationId xmlns:a16="http://schemas.microsoft.com/office/drawing/2014/main" id="{0726AB5A-9B41-A9F3-1CB8-DCC6D7EBA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r="5515" b="3"/>
          <a:stretch/>
        </p:blipFill>
        <p:spPr>
          <a:xfrm>
            <a:off x="7" y="1"/>
            <a:ext cx="4238047" cy="347076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477BCD-326A-6E46-19CE-120FED2B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871" y="3426289"/>
            <a:ext cx="4238047" cy="1818056"/>
          </a:xfrm>
        </p:spPr>
        <p:txBody>
          <a:bodyPr anchor="t">
            <a:normAutofit/>
          </a:bodyPr>
          <a:lstStyle/>
          <a:p>
            <a:r>
              <a:rPr lang="fr-FR" dirty="0">
                <a:latin typeface="Comfortaa" pitchFamily="2" charset="0"/>
              </a:rPr>
              <a:t>Protocole de réseau</a:t>
            </a:r>
            <a:endParaRPr lang="uk-UA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7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6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496868F2-FC80-4334-887B-7DB3103A7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06672-FA3D-F209-3478-F17BF555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err="1">
                <a:latin typeface="Comfortaa" pitchFamily="2" charset="0"/>
              </a:rPr>
              <a:t>Logiciels</a:t>
            </a:r>
            <a:r>
              <a:rPr lang="en-US" sz="5400" b="1" dirty="0">
                <a:latin typeface="Comfortaa" pitchFamily="2" charset="0"/>
              </a:rPr>
              <a:t> </a:t>
            </a:r>
            <a:r>
              <a:rPr lang="en-US" sz="5400" b="1" dirty="0" err="1">
                <a:latin typeface="Comfortaa" pitchFamily="2" charset="0"/>
              </a:rPr>
              <a:t>libres</a:t>
            </a:r>
            <a:endParaRPr lang="en-US" sz="5400" b="1" dirty="0">
              <a:latin typeface="Comfortaa" pitchFamily="2" charset="0"/>
            </a:endParaRPr>
          </a:p>
        </p:txBody>
      </p:sp>
      <p:pic>
        <p:nvPicPr>
          <p:cNvPr id="7" name="Рисунок 6" descr="Зображення, що містить текст, знімок екрана, Шрифт, логотип&#10;&#10;Автоматично згенерований опис">
            <a:extLst>
              <a:ext uri="{FF2B5EF4-FFF2-40B4-BE49-F238E27FC236}">
                <a16:creationId xmlns:a16="http://schemas.microsoft.com/office/drawing/2014/main" id="{124A35E5-5D04-C84C-05D0-A60E14C8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19" y="3969164"/>
            <a:ext cx="3496779" cy="1748389"/>
          </a:xfrm>
          <a:prstGeom prst="rect">
            <a:avLst/>
          </a:prstGeom>
        </p:spPr>
      </p:pic>
      <p:pic>
        <p:nvPicPr>
          <p:cNvPr id="5" name="Місце для вмісту 4" descr="Зображення, що містить текст, знімок екрана, Шрифт, логотип&#10;&#10;Автоматично згенерований опис">
            <a:extLst>
              <a:ext uri="{FF2B5EF4-FFF2-40B4-BE49-F238E27FC236}">
                <a16:creationId xmlns:a16="http://schemas.microsoft.com/office/drawing/2014/main" id="{C5528D1C-7576-79D6-0A7E-F69E2AD7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9" y="3969164"/>
            <a:ext cx="3496779" cy="1748389"/>
          </a:xfrm>
          <a:prstGeom prst="rect">
            <a:avLst/>
          </a:prstGeom>
        </p:spPr>
      </p:pic>
      <p:pic>
        <p:nvPicPr>
          <p:cNvPr id="2050" name="Picture 2" descr="Unlocking the Power of GitHub: A Comprehensive Guide for Developers and  Teams">
            <a:extLst>
              <a:ext uri="{FF2B5EF4-FFF2-40B4-BE49-F238E27FC236}">
                <a16:creationId xmlns:a16="http://schemas.microsoft.com/office/drawing/2014/main" id="{6BE3F62D-5B1E-4E59-E373-4122DF89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196454"/>
            <a:ext cx="3496779" cy="129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1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Зображення, що містить текст, меблі, мультфільм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D89E3877-DA4C-4E87-7539-2EE41AEE3B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75D83-9A2B-AB5B-09FE-11FEABE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latin typeface="Comfortaa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0042306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107</Words>
  <Application>Microsoft Office PowerPoint</Application>
  <PresentationFormat>Широкий екран</PresentationFormat>
  <Paragraphs>23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Comfortaa</vt:lpstr>
      <vt:lpstr>Posterama</vt:lpstr>
      <vt:lpstr>SplashVTI</vt:lpstr>
      <vt:lpstr>Pavel Dourov</vt:lpstr>
      <vt:lpstr>Plan</vt:lpstr>
      <vt:lpstr>Éléments biographiques</vt:lpstr>
      <vt:lpstr>Contributions scientifiques</vt:lpstr>
      <vt:lpstr>MTProto</vt:lpstr>
      <vt:lpstr>Échange de clés Diffie-Hellman</vt:lpstr>
      <vt:lpstr>MTProxy</vt:lpstr>
      <vt:lpstr>Logiciels libres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Oleh Liubchenko</dc:creator>
  <cp:lastModifiedBy>Oleh Liubchenko</cp:lastModifiedBy>
  <cp:revision>1</cp:revision>
  <dcterms:created xsi:type="dcterms:W3CDTF">2024-11-25T14:12:46Z</dcterms:created>
  <dcterms:modified xsi:type="dcterms:W3CDTF">2024-11-25T16:08:57Z</dcterms:modified>
</cp:coreProperties>
</file>