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17.xml" ContentType="application/vnd.openxmlformats-officedocument.drawingml.diagramColors+xml"/>
  <Override PartName="/ppt/diagrams/colors18.xml" ContentType="application/vnd.openxmlformats-officedocument.drawingml.diagramColors+xml"/>
  <Override PartName="/ppt/diagrams/colors19.xml" ContentType="application/vnd.openxmlformats-officedocument.drawingml.diagramColors+xml"/>
  <Override PartName="/ppt/diagrams/colors2.xml" ContentType="application/vnd.openxmlformats-officedocument.drawingml.diagramColors+xml"/>
  <Override PartName="/ppt/diagrams/colors20.xml" ContentType="application/vnd.openxmlformats-officedocument.drawingml.diagramColors+xml"/>
  <Override PartName="/ppt/diagrams/colors21.xml" ContentType="application/vnd.openxmlformats-officedocument.drawingml.diagramColors+xml"/>
  <Override PartName="/ppt/diagrams/colors22.xml" ContentType="application/vnd.openxmlformats-officedocument.drawingml.diagramColors+xml"/>
  <Override PartName="/ppt/diagrams/colors23.xml" ContentType="application/vnd.openxmlformats-officedocument.drawingml.diagramColors+xml"/>
  <Override PartName="/ppt/diagrams/colors24.xml" ContentType="application/vnd.openxmlformats-officedocument.drawingml.diagramColors+xml"/>
  <Override PartName="/ppt/diagrams/colors25.xml" ContentType="application/vnd.openxmlformats-officedocument.drawingml.diagramColors+xml"/>
  <Override PartName="/ppt/diagrams/colors26.xml" ContentType="application/vnd.openxmlformats-officedocument.drawingml.diagramColors+xml"/>
  <Override PartName="/ppt/diagrams/colors27.xml" ContentType="application/vnd.openxmlformats-officedocument.drawingml.diagramColors+xml"/>
  <Override PartName="/ppt/diagrams/colors28.xml" ContentType="application/vnd.openxmlformats-officedocument.drawingml.diagramColors+xml"/>
  <Override PartName="/ppt/diagrams/colors29.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26.xml" ContentType="application/vnd.openxmlformats-officedocument.drawingml.diagramData+xml"/>
  <Override PartName="/ppt/diagrams/data27.xml" ContentType="application/vnd.openxmlformats-officedocument.drawingml.diagramData+xml"/>
  <Override PartName="/ppt/diagrams/data28.xml" ContentType="application/vnd.openxmlformats-officedocument.drawingml.diagramData+xml"/>
  <Override PartName="/ppt/diagrams/data29.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17.xml" ContentType="application/vnd.ms-office.drawingml.diagramDrawing+xml"/>
  <Override PartName="/ppt/diagrams/drawing18.xml" ContentType="application/vnd.ms-office.drawingml.diagramDrawing+xml"/>
  <Override PartName="/ppt/diagrams/drawing19.xml" ContentType="application/vnd.ms-office.drawingml.diagramDrawing+xml"/>
  <Override PartName="/ppt/diagrams/drawing2.xml" ContentType="application/vnd.ms-office.drawingml.diagramDrawing+xml"/>
  <Override PartName="/ppt/diagrams/drawing20.xml" ContentType="application/vnd.ms-office.drawingml.diagramDrawing+xml"/>
  <Override PartName="/ppt/diagrams/drawing21.xml" ContentType="application/vnd.ms-office.drawingml.diagramDrawing+xml"/>
  <Override PartName="/ppt/diagrams/drawing22.xml" ContentType="application/vnd.ms-office.drawingml.diagramDrawing+xml"/>
  <Override PartName="/ppt/diagrams/drawing23.xml" ContentType="application/vnd.ms-office.drawingml.diagramDrawing+xml"/>
  <Override PartName="/ppt/diagrams/drawing24.xml" ContentType="application/vnd.ms-office.drawingml.diagramDrawing+xml"/>
  <Override PartName="/ppt/diagrams/drawing25.xml" ContentType="application/vnd.ms-office.drawingml.diagramDrawing+xml"/>
  <Override PartName="/ppt/diagrams/drawing26.xml" ContentType="application/vnd.ms-office.drawingml.diagramDrawing+xml"/>
  <Override PartName="/ppt/diagrams/drawing27.xml" ContentType="application/vnd.ms-office.drawingml.diagramDrawing+xml"/>
  <Override PartName="/ppt/diagrams/drawing28.xml" ContentType="application/vnd.ms-office.drawingml.diagramDrawing+xml"/>
  <Override PartName="/ppt/diagrams/drawing29.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17.xml" ContentType="application/vnd.openxmlformats-officedocument.drawingml.diagramLayout+xml"/>
  <Override PartName="/ppt/diagrams/layout18.xml" ContentType="application/vnd.openxmlformats-officedocument.drawingml.diagramLayout+xml"/>
  <Override PartName="/ppt/diagrams/layout19.xml" ContentType="application/vnd.openxmlformats-officedocument.drawingml.diagramLayout+xml"/>
  <Override PartName="/ppt/diagrams/layout2.xml" ContentType="application/vnd.openxmlformats-officedocument.drawingml.diagramLayout+xml"/>
  <Override PartName="/ppt/diagrams/layout20.xml" ContentType="application/vnd.openxmlformats-officedocument.drawingml.diagramLayout+xml"/>
  <Override PartName="/ppt/diagrams/layout21.xml" ContentType="application/vnd.openxmlformats-officedocument.drawingml.diagramLayout+xml"/>
  <Override PartName="/ppt/diagrams/layout22.xml" ContentType="application/vnd.openxmlformats-officedocument.drawingml.diagramLayout+xml"/>
  <Override PartName="/ppt/diagrams/layout23.xml" ContentType="application/vnd.openxmlformats-officedocument.drawingml.diagramLayout+xml"/>
  <Override PartName="/ppt/diagrams/layout24.xml" ContentType="application/vnd.openxmlformats-officedocument.drawingml.diagramLayout+xml"/>
  <Override PartName="/ppt/diagrams/layout25.xml" ContentType="application/vnd.openxmlformats-officedocument.drawingml.diagramLayout+xml"/>
  <Override PartName="/ppt/diagrams/layout26.xml" ContentType="application/vnd.openxmlformats-officedocument.drawingml.diagramLayout+xml"/>
  <Override PartName="/ppt/diagrams/layout27.xml" ContentType="application/vnd.openxmlformats-officedocument.drawingml.diagramLayout+xml"/>
  <Override PartName="/ppt/diagrams/layout28.xml" ContentType="application/vnd.openxmlformats-officedocument.drawingml.diagramLayout+xml"/>
  <Override PartName="/ppt/diagrams/layout29.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17.xml" ContentType="application/vnd.openxmlformats-officedocument.drawingml.diagramStyle+xml"/>
  <Override PartName="/ppt/diagrams/quickStyle18.xml" ContentType="application/vnd.openxmlformats-officedocument.drawingml.diagramStyle+xml"/>
  <Override PartName="/ppt/diagrams/quickStyle19.xml" ContentType="application/vnd.openxmlformats-officedocument.drawingml.diagramStyle+xml"/>
  <Override PartName="/ppt/diagrams/quickStyle2.xml" ContentType="application/vnd.openxmlformats-officedocument.drawingml.diagramStyle+xml"/>
  <Override PartName="/ppt/diagrams/quickStyle20.xml" ContentType="application/vnd.openxmlformats-officedocument.drawingml.diagramStyle+xml"/>
  <Override PartName="/ppt/diagrams/quickStyle21.xml" ContentType="application/vnd.openxmlformats-officedocument.drawingml.diagramStyle+xml"/>
  <Override PartName="/ppt/diagrams/quickStyle22.xml" ContentType="application/vnd.openxmlformats-officedocument.drawingml.diagramStyle+xml"/>
  <Override PartName="/ppt/diagrams/quickStyle23.xml" ContentType="application/vnd.openxmlformats-officedocument.drawingml.diagramStyle+xml"/>
  <Override PartName="/ppt/diagrams/quickStyle24.xml" ContentType="application/vnd.openxmlformats-officedocument.drawingml.diagramStyle+xml"/>
  <Override PartName="/ppt/diagrams/quickStyle25.xml" ContentType="application/vnd.openxmlformats-officedocument.drawingml.diagramStyle+xml"/>
  <Override PartName="/ppt/diagrams/quickStyle26.xml" ContentType="application/vnd.openxmlformats-officedocument.drawingml.diagramStyle+xml"/>
  <Override PartName="/ppt/diagrams/quickStyle27.xml" ContentType="application/vnd.openxmlformats-officedocument.drawingml.diagramStyle+xml"/>
  <Override PartName="/ppt/diagrams/quickStyle28.xml" ContentType="application/vnd.openxmlformats-officedocument.drawingml.diagramStyle+xml"/>
  <Override PartName="/ppt/diagrams/quickStyle29.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3" r:id="rId3"/>
  </p:sldMasterIdLst>
  <p:notesMasterIdLst>
    <p:notesMasterId r:id="rId10"/>
  </p:notesMasterIdLst>
  <p:handoutMasterIdLst>
    <p:handoutMasterId r:id="rId62"/>
  </p:handoutMasterIdLst>
  <p:sldIdLst>
    <p:sldId id="256" r:id="rId4"/>
    <p:sldId id="291" r:id="rId5"/>
    <p:sldId id="257" r:id="rId6"/>
    <p:sldId id="292" r:id="rId7"/>
    <p:sldId id="294" r:id="rId8"/>
    <p:sldId id="293" r:id="rId9"/>
    <p:sldId id="295" r:id="rId11"/>
    <p:sldId id="296" r:id="rId12"/>
    <p:sldId id="297" r:id="rId13"/>
    <p:sldId id="299" r:id="rId14"/>
    <p:sldId id="300" r:id="rId15"/>
    <p:sldId id="306" r:id="rId16"/>
    <p:sldId id="302" r:id="rId17"/>
    <p:sldId id="301" r:id="rId18"/>
    <p:sldId id="312" r:id="rId19"/>
    <p:sldId id="313" r:id="rId20"/>
    <p:sldId id="314" r:id="rId21"/>
    <p:sldId id="315" r:id="rId22"/>
    <p:sldId id="316" r:id="rId23"/>
    <p:sldId id="317" r:id="rId24"/>
    <p:sldId id="307" r:id="rId25"/>
    <p:sldId id="318" r:id="rId26"/>
    <p:sldId id="319" r:id="rId27"/>
    <p:sldId id="320" r:id="rId28"/>
    <p:sldId id="321" r:id="rId29"/>
    <p:sldId id="322" r:id="rId30"/>
    <p:sldId id="323" r:id="rId31"/>
    <p:sldId id="324" r:id="rId32"/>
    <p:sldId id="325" r:id="rId33"/>
    <p:sldId id="326" r:id="rId34"/>
    <p:sldId id="327" r:id="rId35"/>
    <p:sldId id="328" r:id="rId36"/>
    <p:sldId id="311" r:id="rId37"/>
    <p:sldId id="329" r:id="rId38"/>
    <p:sldId id="341" r:id="rId39"/>
    <p:sldId id="342" r:id="rId40"/>
    <p:sldId id="330" r:id="rId41"/>
    <p:sldId id="343" r:id="rId42"/>
    <p:sldId id="331" r:id="rId43"/>
    <p:sldId id="344" r:id="rId44"/>
    <p:sldId id="351" r:id="rId45"/>
    <p:sldId id="332" r:id="rId46"/>
    <p:sldId id="333" r:id="rId47"/>
    <p:sldId id="334" r:id="rId48"/>
    <p:sldId id="335" r:id="rId49"/>
    <p:sldId id="336" r:id="rId50"/>
    <p:sldId id="337" r:id="rId51"/>
    <p:sldId id="338" r:id="rId52"/>
    <p:sldId id="339" r:id="rId53"/>
    <p:sldId id="345" r:id="rId54"/>
    <p:sldId id="346" r:id="rId55"/>
    <p:sldId id="347" r:id="rId56"/>
    <p:sldId id="348" r:id="rId57"/>
    <p:sldId id="350" r:id="rId58"/>
    <p:sldId id="349" r:id="rId59"/>
    <p:sldId id="353" r:id="rId60"/>
    <p:sldId id="262"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始" id="{68C0F8E9-D3FC-4FAB-9FFC-CE4E2FDD53C3}">
          <p14:sldIdLst>
            <p14:sldId id="256"/>
          </p14:sldIdLst>
        </p14:section>
        <p14:section name="目录" id="{4A4C9310-2DDB-4C81-9545-A0538E5FD9F1}">
          <p14:sldIdLst>
            <p14:sldId id="291"/>
          </p14:sldIdLst>
        </p14:section>
        <p14:section name="概述" id="{1085AE0C-2873-41B1-BB25-537C1F7B2446}">
          <p14:sldIdLst>
            <p14:sldId id="257"/>
          </p14:sldIdLst>
        </p14:section>
        <p14:section name="分析对象" id="{30E9F87F-60EA-4B57-9E06-83C3CF946673}">
          <p14:sldIdLst>
            <p14:sldId id="292"/>
          </p14:sldIdLst>
        </p14:section>
        <p14:section name="基本分析思路" id="{5107ACF0-1739-469B-8F2A-E50D0EC129D2}">
          <p14:sldIdLst>
            <p14:sldId id="294"/>
            <p14:sldId id="293"/>
            <p14:sldId id="295"/>
            <p14:sldId id="296"/>
          </p14:sldIdLst>
        </p14:section>
        <p14:section name="常用分析方法" id="{8185DC83-CB07-4BC4-A386-74340651C52A}">
          <p14:sldIdLst>
            <p14:sldId id="297"/>
            <p14:sldId id="299"/>
            <p14:sldId id="300"/>
          </p14:sldIdLst>
        </p14:section>
        <p14:section name="销售目标制定与追踪" id="{78E34F0D-C53F-4951-85D1-352393CBC383}">
          <p14:sldIdLst>
            <p14:sldId id="306"/>
          </p14:sldIdLst>
        </p14:section>
        <p14:section name="销售预测" id="{AB4E0677-5A94-40D2-954A-CD6E464930AC}">
          <p14:sldIdLst>
            <p14:sldId id="302"/>
            <p14:sldId id="301"/>
            <p14:sldId id="312"/>
          </p14:sldIdLst>
        </p14:section>
        <p14:section name="目标制定" id="{24BA6206-86F7-4A4A-B035-79573C684938}">
          <p14:sldIdLst>
            <p14:sldId id="313"/>
            <p14:sldId id="314"/>
          </p14:sldIdLst>
        </p14:section>
        <p14:section name="目标分解" id="{8CC835FC-5D24-4DF6-8B79-3D8EDAB2517C}">
          <p14:sldIdLst>
            <p14:sldId id="315"/>
            <p14:sldId id="316"/>
          </p14:sldIdLst>
        </p14:section>
        <p14:section name="销售追踪" id="{85656BB2-6970-4733-B1EF-5A56F019EC91}">
          <p14:sldIdLst>
            <p14:sldId id="317"/>
          </p14:sldIdLst>
        </p14:section>
        <p14:section name="顾客数据分析" id="{47058754-A2E4-4093-AC1B-1FAC2E318C70}">
          <p14:sldIdLst>
            <p14:sldId id="307"/>
          </p14:sldIdLst>
        </p14:section>
        <p14:section name="购物者数据分析" id="{213C1D81-9BAE-46CC-BF60-A2DB8E4D47BD}">
          <p14:sldIdLst>
            <p14:sldId id="318"/>
            <p14:sldId id="319"/>
            <p14:sldId id="320"/>
            <p14:sldId id="321"/>
            <p14:sldId id="322"/>
            <p14:sldId id="323"/>
            <p14:sldId id="324"/>
            <p14:sldId id="325"/>
          </p14:sldIdLst>
        </p14:section>
        <p14:section name="会员数据分析" id="{D2F39728-1E06-43BE-82F5-84C1B284FEAA}">
          <p14:sldIdLst>
            <p14:sldId id="326"/>
            <p14:sldId id="327"/>
            <p14:sldId id="328"/>
          </p14:sldIdLst>
        </p14:section>
        <p14:section name="商品数据分析" id="{B0359305-E5F8-45C8-8248-17A76AE44557}">
          <p14:sldIdLst>
            <p14:sldId id="311"/>
          </p14:sldIdLst>
        </p14:section>
        <p14:section name="采购环节" id="{37DCB1BB-C6A3-4563-AB70-BEDB8419A5F5}">
          <p14:sldIdLst>
            <p14:sldId id="329"/>
            <p14:sldId id="341"/>
            <p14:sldId id="342"/>
            <p14:sldId id="330"/>
            <p14:sldId id="343"/>
          </p14:sldIdLst>
        </p14:section>
        <p14:section name="销售环节" id="{952AD935-6031-4363-B58B-CEAD7BAA156E}">
          <p14:sldIdLst>
            <p14:sldId id="331"/>
            <p14:sldId id="344"/>
            <p14:sldId id="351"/>
            <p14:sldId id="332"/>
            <p14:sldId id="333"/>
            <p14:sldId id="334"/>
            <p14:sldId id="335"/>
            <p14:sldId id="336"/>
            <p14:sldId id="337"/>
            <p14:sldId id="338"/>
          </p14:sldIdLst>
        </p14:section>
        <p14:section name="供应环节" id="{C5D802B4-B040-4214-8BFF-4CD26B2E2C97}">
          <p14:sldIdLst>
            <p14:sldId id="339"/>
            <p14:sldId id="345"/>
            <p14:sldId id="346"/>
            <p14:sldId id="347"/>
            <p14:sldId id="348"/>
            <p14:sldId id="350"/>
            <p14:sldId id="349"/>
            <p14:sldId id="353"/>
            <p14:sldId id="262"/>
          </p14:sldIdLst>
        </p14:section>
      </p14:sectionLst>
    </p:ext>
  </p:extLst>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FF"/>
    <a:srgbClr val="6EA8CC"/>
    <a:srgbClr val="B2A32B"/>
    <a:srgbClr val="FFFFFF"/>
    <a:srgbClr val="FFC000"/>
    <a:srgbClr val="F98607"/>
    <a:srgbClr val="FEE9CF"/>
    <a:srgbClr val="EFDA37"/>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3" autoAdjust="0"/>
    <p:restoredTop sz="94295" autoAdjust="0"/>
  </p:normalViewPr>
  <p:slideViewPr>
    <p:cSldViewPr snapToGrid="0" snapToObjects="1">
      <p:cViewPr varScale="1">
        <p:scale>
          <a:sx n="98" d="100"/>
          <a:sy n="98" d="100"/>
        </p:scale>
        <p:origin x="720" y="184"/>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3" d="100"/>
          <a:sy n="83" d="100"/>
        </p:scale>
        <p:origin x="3284" y="8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handoutMaster" Target="handoutMasters/handoutMaster1.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dministrator\Desktop\&#20108;&#32974;%26&#31038;&#21306;\&#20108;&#32974;%26&#23567;&#21306;.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1.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Administrator.KIDSWAN-M1L9HFC\Desktop\&#21608;&#26435;&#37325;&#25351;&#25968;.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3.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1" i="0" u="none" strike="noStrike" kern="1200" cap="all" spc="120" normalizeH="0" baseline="0">
                <a:solidFill>
                  <a:schemeClr val="tx1">
                    <a:lumMod val="65000"/>
                    <a:lumOff val="35000"/>
                  </a:schemeClr>
                </a:solidFill>
                <a:latin typeface="微软雅黑" panose="020B0503020204020204" charset="-122"/>
                <a:ea typeface="微软雅黑" panose="020B0503020204020204" charset="-122"/>
                <a:cs typeface="+mn-cs"/>
              </a:defRPr>
            </a:pPr>
            <a:r>
              <a:rPr lang="zh-CN" altLang="en-US" sz="1400" dirty="0"/>
              <a:t>各小区会员月度频次、客单价分布</a:t>
            </a:r>
            <a:endParaRPr lang="zh-CN" altLang="en-US" sz="1400" dirty="0"/>
          </a:p>
        </c:rich>
      </c:tx>
      <c:layout/>
      <c:overlay val="0"/>
      <c:spPr>
        <a:noFill/>
        <a:ln>
          <a:noFill/>
        </a:ln>
        <a:effectLst/>
      </c:spPr>
    </c:title>
    <c:autoTitleDeleted val="0"/>
    <c:plotArea>
      <c:layout/>
      <c:scatterChart>
        <c:scatterStyle val="lineMarker"/>
        <c:varyColors val="0"/>
        <c:ser>
          <c:idx val="0"/>
          <c:order val="0"/>
          <c:tx>
            <c:strRef>
              <c:f>Sheet4!$N$1</c:f>
              <c:strCache>
                <c:ptCount val="1"/>
                <c:pt idx="0">
                  <c:v>频次</c:v>
                </c:pt>
              </c:strCache>
            </c:strRef>
          </c:tx>
          <c:spPr>
            <a:ln w="25400" cap="rnd">
              <a:noFill/>
              <a:round/>
            </a:ln>
            <a:effectLst/>
          </c:spPr>
          <c:marker>
            <c:symbol val="diamond"/>
            <c:size val="6"/>
            <c:spPr>
              <a:solidFill>
                <a:schemeClr val="accent1"/>
              </a:solidFill>
              <a:ln w="9525">
                <a:solidFill>
                  <a:schemeClr val="accent1"/>
                </a:solidFill>
                <a:round/>
              </a:ln>
              <a:effectLst/>
            </c:spPr>
          </c:marker>
          <c:dLbls>
            <c:dLbl>
              <c:idx val="0"/>
              <c:layout/>
              <c:tx>
                <c:strRef>
                  <c:f>Sheet4!$K$2</c:f>
                  <c:strCache>
                    <c:ptCount val="1"/>
                    <c:pt idx="0">
                      <c:v>八卦洲</c:v>
                    </c:pt>
                  </c:strCache>
                </c:strRef>
              </c:tx>
              <c:dLblPos val="r"/>
              <c:showLegendKey val="0"/>
              <c:showVal val="1"/>
              <c:showCatName val="0"/>
              <c:showSerName val="0"/>
              <c:showPercent val="0"/>
              <c:showBubbleSize val="0"/>
              <c:extLst>
                <c:ext xmlns:c15="http://schemas.microsoft.com/office/drawing/2012/chart" uri="{CE6537A1-D6FC-4f65-9D91-7224C49458BB}"/>
              </c:extLst>
            </c:dLbl>
            <c:dLbl>
              <c:idx val="1"/>
              <c:layout/>
              <c:tx>
                <c:strRef>
                  <c:f>Sheet4!$K$3</c:f>
                  <c:strCache>
                    <c:ptCount val="1"/>
                    <c:pt idx="0">
                      <c:v>和燕路</c:v>
                    </c:pt>
                  </c:strCache>
                </c:strRef>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838323340941296"/>
                  <c:y val="-0.0113167961080914"/>
                </c:manualLayout>
              </c:layout>
              <c:tx>
                <c:strRef>
                  <c:f>Sheet4!$K$4</c:f>
                  <c:strCache>
                    <c:ptCount val="1"/>
                    <c:pt idx="0">
                      <c:v>城市绿洲</c:v>
                    </c:pt>
                  </c:strCache>
                </c:strRef>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tx>
                <c:strRef>
                  <c:f>Sheet4!$K$5</c:f>
                  <c:strCache>
                    <c:ptCount val="1"/>
                    <c:pt idx="0">
                      <c:v>壹城</c:v>
                    </c:pt>
                  </c:strCache>
                </c:strRef>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510853285886103"/>
                  <c:y val="0.0367795873512972"/>
                </c:manualLayout>
              </c:layout>
              <c:tx>
                <c:strRef>
                  <c:f>Sheet4!$K$6</c:f>
                  <c:strCache>
                    <c:ptCount val="1"/>
                    <c:pt idx="0">
                      <c:v>太平村</c:v>
                    </c:pt>
                  </c:strCache>
                </c:strRef>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tx>
                <c:strRef>
                  <c:f>Sheet4!$K$7</c:f>
                  <c:strCache>
                    <c:ptCount val="1"/>
                    <c:pt idx="0">
                      <c:v>尧化门</c:v>
                    </c:pt>
                  </c:strCache>
                </c:strRef>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982410165165582"/>
                  <c:y val="-0.00282919902702286"/>
                </c:manualLayout>
              </c:layout>
              <c:tx>
                <c:strRef>
                  <c:f>Sheet4!$K$8</c:f>
                  <c:strCache>
                    <c:ptCount val="1"/>
                    <c:pt idx="0">
                      <c:v>幕府山庄</c:v>
                    </c:pt>
                  </c:strCache>
                </c:strRef>
              </c:tx>
              <c:dLblPos val="r"/>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03480537397441"/>
                  <c:y val="0.0169751941621371"/>
                </c:manualLayout>
              </c:layout>
              <c:tx>
                <c:strRef>
                  <c:f>Sheet4!$K$9</c:f>
                  <c:strCache>
                    <c:ptCount val="1"/>
                    <c:pt idx="0">
                      <c:v>晓庄村</c:v>
                    </c:pt>
                  </c:strCache>
                </c:strRef>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strRef>
                  <c:f>Sheet4!$K$10</c:f>
                  <c:strCache>
                    <c:ptCount val="1"/>
                    <c:pt idx="0">
                      <c:v>栖霞</c:v>
                    </c:pt>
                  </c:strCache>
                </c:strRef>
              </c:tx>
              <c:dLblPos val="r"/>
              <c:showLegendKey val="0"/>
              <c:showVal val="1"/>
              <c:showCatName val="0"/>
              <c:showSerName val="0"/>
              <c:showPercent val="0"/>
              <c:showBubbleSize val="0"/>
              <c:extLst>
                <c:ext xmlns:c15="http://schemas.microsoft.com/office/drawing/2012/chart" uri="{CE6537A1-D6FC-4f65-9D91-7224C49458BB}"/>
              </c:extLst>
            </c:dLbl>
            <c:dLbl>
              <c:idx val="9"/>
              <c:layout/>
              <c:tx>
                <c:strRef>
                  <c:f>Sheet4!$K$11</c:f>
                  <c:strCache>
                    <c:ptCount val="1"/>
                    <c:pt idx="0">
                      <c:v>栖霞区</c:v>
                    </c:pt>
                  </c:strCache>
                </c:strRef>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943113758558958"/>
                  <c:y val="0.0113167961080914"/>
                </c:manualLayout>
              </c:layout>
              <c:tx>
                <c:strRef>
                  <c:f>Sheet4!$K$12</c:f>
                  <c:strCache>
                    <c:ptCount val="1"/>
                    <c:pt idx="0">
                      <c:v>燕华花园</c:v>
                    </c:pt>
                  </c:strCache>
                </c:strRef>
              </c:tx>
              <c:dLblPos val="r"/>
              <c:showLegendKey val="0"/>
              <c:showVal val="1"/>
              <c:showCatName val="0"/>
              <c:showSerName val="0"/>
              <c:showPercent val="0"/>
              <c:showBubbleSize val="0"/>
              <c:extLst>
                <c:ext xmlns:c15="http://schemas.microsoft.com/office/drawing/2012/chart" uri="{CE6537A1-D6FC-4f65-9D91-7224C49458BB}">
                  <c15:layout/>
                </c:ext>
              </c:extLst>
            </c:dLbl>
            <c:dLbl>
              <c:idx val="11"/>
              <c:layout>
                <c:manualLayout>
                  <c:x val="-0.0785928132132466"/>
                  <c:y val="0.0565839805404572"/>
                </c:manualLayout>
              </c:layout>
              <c:tx>
                <c:strRef>
                  <c:f>Sheet4!$K$13</c:f>
                  <c:strCache>
                    <c:ptCount val="1"/>
                    <c:pt idx="0">
                      <c:v>燕子矶街道</c:v>
                    </c:pt>
                  </c:strCache>
                </c:strRef>
              </c:tx>
              <c:dLblPos val="r"/>
              <c:showLegendKey val="0"/>
              <c:showVal val="1"/>
              <c:showCatName val="0"/>
              <c:showSerName val="0"/>
              <c:showPercent val="0"/>
              <c:showBubbleSize val="0"/>
              <c:extLst>
                <c:ext xmlns:c15="http://schemas.microsoft.com/office/drawing/2012/chart" uri="{CE6537A1-D6FC-4f65-9D91-7224C49458BB}">
                  <c15:layout/>
                </c:ext>
              </c:extLst>
            </c:dLbl>
            <c:dLbl>
              <c:idx val="12"/>
              <c:layout/>
              <c:tx>
                <c:strRef>
                  <c:f>Sheet4!$K$14</c:f>
                  <c:strCache>
                    <c:ptCount val="1"/>
                    <c:pt idx="0">
                      <c:v>祥和雅苑</c:v>
                    </c:pt>
                  </c:strCache>
                </c:strRef>
              </c:tx>
              <c:dLblPos val="r"/>
              <c:showLegendKey val="0"/>
              <c:showVal val="1"/>
              <c:showCatName val="0"/>
              <c:showSerName val="0"/>
              <c:showPercent val="0"/>
              <c:showBubbleSize val="0"/>
              <c:extLst>
                <c:ext xmlns:c15="http://schemas.microsoft.com/office/drawing/2012/chart" uri="{CE6537A1-D6FC-4f65-9D91-7224C49458BB}"/>
              </c:extLst>
            </c:dLbl>
            <c:dLbl>
              <c:idx val="13"/>
              <c:layout>
                <c:manualLayout>
                  <c:x val="-0.0654940110110388"/>
                  <c:y val="-0.0282919902702287"/>
                </c:manualLayout>
              </c:layout>
              <c:tx>
                <c:strRef>
                  <c:f>Sheet4!$K$15</c:f>
                  <c:strCache>
                    <c:ptCount val="1"/>
                    <c:pt idx="0">
                      <c:v>联珠村</c:v>
                    </c:pt>
                  </c:strCache>
                </c:strRef>
              </c:tx>
              <c:dLblPos val="r"/>
              <c:showLegendKey val="0"/>
              <c:showVal val="1"/>
              <c:showCatName val="0"/>
              <c:showSerName val="0"/>
              <c:showPercent val="0"/>
              <c:showBubbleSize val="0"/>
              <c:extLst>
                <c:ext xmlns:c15="http://schemas.microsoft.com/office/drawing/2012/chart" uri="{CE6537A1-D6FC-4f65-9D91-7224C49458BB}">
                  <c15:layout/>
                </c:ext>
              </c:extLst>
            </c:dLbl>
            <c:dLbl>
              <c:idx val="14"/>
              <c:layout>
                <c:manualLayout>
                  <c:x val="-0.0576347296897142"/>
                  <c:y val="0.0933635678917545"/>
                </c:manualLayout>
              </c:layout>
              <c:tx>
                <c:strRef>
                  <c:f>Sheet4!$K$16</c:f>
                  <c:strCache>
                    <c:ptCount val="1"/>
                    <c:pt idx="0">
                      <c:v>胜利村</c:v>
                    </c:pt>
                  </c:strCache>
                </c:strRef>
              </c:tx>
              <c:dLblPos val="r"/>
              <c:showLegendKey val="0"/>
              <c:showVal val="1"/>
              <c:showCatName val="0"/>
              <c:showSerName val="0"/>
              <c:showPercent val="0"/>
              <c:showBubbleSize val="0"/>
              <c:extLst>
                <c:ext xmlns:c15="http://schemas.microsoft.com/office/drawing/2012/chart" uri="{CE6537A1-D6FC-4f65-9D91-7224C49458BB}">
                  <c15:layout/>
                </c:ext>
              </c:extLst>
            </c:dLbl>
            <c:dLbl>
              <c:idx val="15"/>
              <c:layout/>
              <c:tx>
                <c:strRef>
                  <c:f>Sheet4!$K$17</c:f>
                  <c:strCache>
                    <c:ptCount val="1"/>
                    <c:pt idx="0">
                      <c:v>迈皋桥街道</c:v>
                    </c:pt>
                  </c:strCache>
                </c:strRef>
              </c:tx>
              <c:dLblPos val="r"/>
              <c:showLegendKey val="0"/>
              <c:showVal val="1"/>
              <c:showCatName val="0"/>
              <c:showSerName val="0"/>
              <c:showPercent val="0"/>
              <c:showBubbleSize val="0"/>
              <c:extLst>
                <c:ext xmlns:c15="http://schemas.microsoft.com/office/drawing/2012/chart" uri="{CE6537A1-D6FC-4f65-9D91-7224C49458BB}"/>
              </c:extLst>
            </c:dLbl>
            <c:dLbl>
              <c:idx val="16"/>
              <c:layout>
                <c:manualLayout>
                  <c:x val="-0.00654940110110393"/>
                  <c:y val="0.00282919902702286"/>
                </c:manualLayout>
              </c:layout>
              <c:tx>
                <c:strRef>
                  <c:f>Sheet4!$K$18</c:f>
                  <c:strCache>
                    <c:ptCount val="1"/>
                    <c:pt idx="0">
                      <c:v>金山花苑</c:v>
                    </c:pt>
                  </c:strCache>
                </c:strRef>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lstStyle/>
              <a:p>
                <a:pPr>
                  <a:defRPr lang="zh-CN" sz="1065" b="0" i="0" u="none" strike="noStrike" kern="1200" baseline="0">
                    <a:solidFill>
                      <a:schemeClr val="tx1">
                        <a:lumMod val="50000"/>
                        <a:lumOff val="50000"/>
                      </a:schemeClr>
                    </a:solidFill>
                    <a:latin typeface="微软雅黑" panose="020B0503020204020204" charset="-122"/>
                    <a:ea typeface="微软雅黑" panose="020B0503020204020204" charset="-122"/>
                    <a:cs typeface="+mn-cs"/>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xVal>
            <c:numRef>
              <c:f>Sheet4!$M$2:$M$18</c:f>
              <c:numCache>
                <c:formatCode>0</c:formatCode>
                <c:ptCount val="17"/>
                <c:pt idx="0">
                  <c:v>206</c:v>
                </c:pt>
                <c:pt idx="1">
                  <c:v>192.2</c:v>
                </c:pt>
                <c:pt idx="2">
                  <c:v>143.4</c:v>
                </c:pt>
                <c:pt idx="3">
                  <c:v>229.5</c:v>
                </c:pt>
                <c:pt idx="4">
                  <c:v>158.5</c:v>
                </c:pt>
                <c:pt idx="5">
                  <c:v>407.6</c:v>
                </c:pt>
                <c:pt idx="6">
                  <c:v>150.9</c:v>
                </c:pt>
                <c:pt idx="7">
                  <c:v>161.3</c:v>
                </c:pt>
                <c:pt idx="8">
                  <c:v>208.3</c:v>
                </c:pt>
                <c:pt idx="9">
                  <c:v>197.9</c:v>
                </c:pt>
                <c:pt idx="10">
                  <c:v>164.5</c:v>
                </c:pt>
                <c:pt idx="11">
                  <c:v>191.6</c:v>
                </c:pt>
                <c:pt idx="12">
                  <c:v>146</c:v>
                </c:pt>
                <c:pt idx="13">
                  <c:v>179.6</c:v>
                </c:pt>
                <c:pt idx="14">
                  <c:v>183.7</c:v>
                </c:pt>
                <c:pt idx="15">
                  <c:v>215</c:v>
                </c:pt>
                <c:pt idx="16">
                  <c:v>166.5</c:v>
                </c:pt>
              </c:numCache>
            </c:numRef>
          </c:xVal>
          <c:yVal>
            <c:numRef>
              <c:f>Sheet4!$N$2:$N$18</c:f>
              <c:numCache>
                <c:formatCode>0.00</c:formatCode>
                <c:ptCount val="17"/>
                <c:pt idx="0">
                  <c:v>1.46</c:v>
                </c:pt>
                <c:pt idx="1">
                  <c:v>1.489</c:v>
                </c:pt>
                <c:pt idx="2">
                  <c:v>1.52</c:v>
                </c:pt>
                <c:pt idx="3">
                  <c:v>1.483</c:v>
                </c:pt>
                <c:pt idx="4">
                  <c:v>1.406</c:v>
                </c:pt>
                <c:pt idx="5">
                  <c:v>1.556</c:v>
                </c:pt>
                <c:pt idx="6">
                  <c:v>1.469</c:v>
                </c:pt>
                <c:pt idx="7">
                  <c:v>1.447</c:v>
                </c:pt>
                <c:pt idx="8">
                  <c:v>1.649</c:v>
                </c:pt>
                <c:pt idx="9">
                  <c:v>1.406</c:v>
                </c:pt>
                <c:pt idx="10">
                  <c:v>1.617</c:v>
                </c:pt>
                <c:pt idx="11">
                  <c:v>1.625</c:v>
                </c:pt>
                <c:pt idx="12">
                  <c:v>1.68</c:v>
                </c:pt>
                <c:pt idx="13">
                  <c:v>1.512</c:v>
                </c:pt>
                <c:pt idx="14">
                  <c:v>1.385</c:v>
                </c:pt>
                <c:pt idx="15">
                  <c:v>1.535</c:v>
                </c:pt>
                <c:pt idx="16">
                  <c:v>1.456</c:v>
                </c:pt>
              </c:numCache>
            </c:numRef>
          </c:yVal>
          <c:smooth val="0"/>
        </c:ser>
        <c:dLbls>
          <c:showLegendKey val="0"/>
          <c:showVal val="0"/>
          <c:showCatName val="0"/>
          <c:showSerName val="0"/>
          <c:showPercent val="0"/>
          <c:showBubbleSize val="0"/>
        </c:dLbls>
        <c:axId val="2131998944"/>
        <c:axId val="2132587200"/>
      </c:scatterChart>
      <c:valAx>
        <c:axId val="2131998944"/>
        <c:scaling>
          <c:orientation val="minMax"/>
          <c:max val="260"/>
          <c:min val="120"/>
        </c:scaling>
        <c:delete val="0"/>
        <c:axPos val="b"/>
        <c:numFmt formatCode="0" sourceLinked="1"/>
        <c:majorTickMark val="none"/>
        <c:minorTickMark val="none"/>
        <c:tickLblPos val="low"/>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p>
        </c:txPr>
        <c:crossAx val="2132587200"/>
        <c:crossesAt val="1.5"/>
        <c:crossBetween val="midCat"/>
      </c:valAx>
      <c:valAx>
        <c:axId val="2132587200"/>
        <c:scaling>
          <c:orientation val="minMax"/>
          <c:min val="1.2"/>
        </c:scaling>
        <c:delete val="0"/>
        <c:axPos val="l"/>
        <c:numFmt formatCode="#,##0.0_);[Red]\(#,##0.0\)" sourceLinked="0"/>
        <c:majorTickMark val="none"/>
        <c:minorTickMark val="none"/>
        <c:tickLblPos val="low"/>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p>
        </c:txPr>
        <c:crossAx val="2131998944"/>
        <c:crossesAt val="195"/>
        <c:crossBetween val="midCat"/>
      </c:valAx>
      <c:spPr>
        <a:noFill/>
        <a:ln>
          <a:noFill/>
        </a:ln>
        <a:effectLst/>
      </c:spPr>
    </c:plotArea>
    <c:plotVisOnly val="1"/>
    <c:dispBlanksAs val="gap"/>
    <c:showDLblsOverMax val="0"/>
  </c:chart>
  <c:spPr>
    <a:noFill/>
    <a:ln w="9525" cap="flat" cmpd="sng" algn="ctr">
      <a:noFill/>
      <a:round/>
    </a:ln>
    <a:effectLst/>
  </c:spPr>
  <c:txPr>
    <a:bodyPr/>
    <a:lstStyle/>
    <a:p>
      <a:pPr>
        <a:defRPr lang="zh-CN">
          <a:latin typeface="微软雅黑" panose="020B0503020204020204" charset="-122"/>
          <a:ea typeface="微软雅黑" panose="020B0503020204020204" charset="-122"/>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0616866103608"/>
          <c:y val="0.0552421620648565"/>
          <c:w val="0.690706099547464"/>
          <c:h val="0.73829406282397"/>
        </c:manualLayout>
      </c:layout>
      <c:scatterChart>
        <c:scatterStyle val="lineMarker"/>
        <c:varyColors val="0"/>
        <c:ser>
          <c:idx val="0"/>
          <c:order val="0"/>
          <c:tx>
            <c:strRef>
              <c:f>Sheet1!$B$1</c:f>
              <c:strCache>
                <c:ptCount val="1"/>
                <c:pt idx="0">
                  <c:v>新增顾客</c:v>
                </c:pt>
              </c:strCache>
            </c:strRef>
          </c:tx>
          <c:spPr>
            <a:ln w="19050" cap="rnd">
              <a:noFill/>
              <a:round/>
            </a:ln>
            <a:effectLst/>
          </c:spPr>
          <c:marker>
            <c:symbol val="circle"/>
            <c:size val="5"/>
            <c:spPr>
              <a:solidFill>
                <a:schemeClr val="accent1"/>
              </a:solidFill>
              <a:ln w="9525">
                <a:solidFill>
                  <a:schemeClr val="accent1"/>
                </a:solidFill>
              </a:ln>
              <a:effectLst/>
            </c:spPr>
          </c:marker>
          <c:dLbls>
            <c:delete val="1"/>
          </c:dLbls>
          <c:xVal>
            <c:numRef>
              <c:f>Sheet1!$A$2:$A$13</c:f>
              <c:numCache>
                <c:formatCode>General</c:formatCode>
                <c:ptCount val="12"/>
                <c:pt idx="0">
                  <c:v>0.1</c:v>
                </c:pt>
                <c:pt idx="1">
                  <c:v>0.2</c:v>
                </c:pt>
                <c:pt idx="2">
                  <c:v>0.3</c:v>
                </c:pt>
                <c:pt idx="3">
                  <c:v>0.4</c:v>
                </c:pt>
                <c:pt idx="4">
                  <c:v>0.5</c:v>
                </c:pt>
                <c:pt idx="5">
                  <c:v>0.6</c:v>
                </c:pt>
                <c:pt idx="6">
                  <c:v>0.7</c:v>
                </c:pt>
                <c:pt idx="7">
                  <c:v>0.8</c:v>
                </c:pt>
                <c:pt idx="8">
                  <c:v>0.9</c:v>
                </c:pt>
                <c:pt idx="9">
                  <c:v>1</c:v>
                </c:pt>
                <c:pt idx="10">
                  <c:v>1.1</c:v>
                </c:pt>
                <c:pt idx="11">
                  <c:v>1.2</c:v>
                </c:pt>
              </c:numCache>
            </c:numRef>
          </c:xVal>
          <c:yVal>
            <c:numRef>
              <c:f>Sheet1!$B$2:$B$13</c:f>
              <c:numCache>
                <c:formatCode>General</c:formatCode>
                <c:ptCount val="12"/>
                <c:pt idx="0">
                  <c:v>3000</c:v>
                </c:pt>
                <c:pt idx="1">
                  <c:v>2810</c:v>
                </c:pt>
                <c:pt idx="2">
                  <c:v>2800</c:v>
                </c:pt>
                <c:pt idx="3">
                  <c:v>2654</c:v>
                </c:pt>
                <c:pt idx="4">
                  <c:v>2600</c:v>
                </c:pt>
                <c:pt idx="5">
                  <c:v>2530</c:v>
                </c:pt>
                <c:pt idx="6">
                  <c:v>2400</c:v>
                </c:pt>
                <c:pt idx="7">
                  <c:v>2200</c:v>
                </c:pt>
                <c:pt idx="8">
                  <c:v>2200</c:v>
                </c:pt>
                <c:pt idx="9">
                  <c:v>2000</c:v>
                </c:pt>
                <c:pt idx="10">
                  <c:v>1800</c:v>
                </c:pt>
                <c:pt idx="11">
                  <c:v>1800</c:v>
                </c:pt>
              </c:numCache>
            </c:numRef>
          </c:yVal>
          <c:smooth val="0"/>
        </c:ser>
        <c:dLbls>
          <c:showLegendKey val="0"/>
          <c:showVal val="0"/>
          <c:showCatName val="0"/>
          <c:showSerName val="0"/>
          <c:showPercent val="0"/>
          <c:showBubbleSize val="0"/>
        </c:dLbls>
        <c:axId val="2029756896"/>
        <c:axId val="2132576256"/>
      </c:scatterChart>
      <c:valAx>
        <c:axId val="2029756896"/>
        <c:scaling>
          <c:orientation val="minMax"/>
          <c:max val="1.4"/>
          <c:min val="0"/>
        </c:scaling>
        <c:delete val="0"/>
        <c:axPos val="b"/>
        <c:title>
          <c:tx>
            <c:rich>
              <a:bodyPr rot="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r>
                  <a:rPr lang="zh-CN" altLang="en-US" sz="1200" dirty="0" smtClean="0"/>
                  <a:t>渗透率</a:t>
                </a:r>
                <a:endParaRPr lang="zh-CN" altLang="en-US" sz="1200" dirty="0"/>
              </a:p>
            </c:rich>
          </c:tx>
          <c:layout>
            <c:manualLayout>
              <c:xMode val="edge"/>
              <c:yMode val="edge"/>
              <c:x val="0.780942047254185"/>
              <c:y val="0.852133458525985"/>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2132576256"/>
        <c:crosses val="autoZero"/>
        <c:crossBetween val="midCat"/>
      </c:valAx>
      <c:valAx>
        <c:axId val="2132576256"/>
        <c:scaling>
          <c:orientation val="minMax"/>
          <c:min val="17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r>
                  <a:rPr lang="zh-CN" altLang="en-US" sz="1200" dirty="0" smtClean="0"/>
                  <a:t>新 增 顾 客</a:t>
                </a:r>
                <a:endParaRPr lang="zh-CN" altLang="en-US" sz="1200" dirty="0"/>
              </a:p>
            </c:rich>
          </c:tx>
          <c:layout>
            <c:manualLayout>
              <c:xMode val="edge"/>
              <c:yMode val="edge"/>
              <c:x val="0.000612984532799399"/>
              <c:y val="0.0236214740542822"/>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1100" b="0" i="0" u="none" strike="noStrike" kern="1200" baseline="0">
                <a:solidFill>
                  <a:schemeClr val="tx1">
                    <a:lumMod val="65000"/>
                    <a:lumOff val="35000"/>
                  </a:schemeClr>
                </a:solidFill>
                <a:latin typeface="+mn-lt"/>
                <a:ea typeface="+mn-ea"/>
                <a:cs typeface="+mn-cs"/>
              </a:defRPr>
            </a:pPr>
          </a:p>
        </c:txPr>
        <c:crossAx val="2029756896"/>
        <c:crosses val="autoZero"/>
        <c:crossBetween val="midCat"/>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577625044331178"/>
          <c:y val="0.0802193542830072"/>
          <c:w val="0.917962863113836"/>
          <c:h val="0.616989620867368"/>
        </c:manualLayout>
      </c:layout>
      <c:lineChart>
        <c:grouping val="standard"/>
        <c:varyColors val="0"/>
        <c:ser>
          <c:idx val="0"/>
          <c:order val="0"/>
          <c:tx>
            <c:strRef>
              <c:f>Sheet2!$X$1</c:f>
              <c:strCache>
                <c:ptCount val="1"/>
                <c:pt idx="0">
                  <c:v>销售额/万</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elete val="1"/>
          </c:dLbls>
          <c:cat>
            <c:multiLvlStrRef>
              <c:f>Sheet2!$V$2:$W$31</c:f>
              <c:multiLvlStrCache>
                <c:ptCount val="30"/>
                <c:lvl>
                  <c:pt idx="0">
                    <c:v>五</c:v>
                  </c:pt>
                  <c:pt idx="1">
                    <c:v>六</c:v>
                  </c:pt>
                  <c:pt idx="2">
                    <c:v>日</c:v>
                  </c:pt>
                  <c:pt idx="3">
                    <c:v>一</c:v>
                  </c:pt>
                  <c:pt idx="4">
                    <c:v>二</c:v>
                  </c:pt>
                  <c:pt idx="5">
                    <c:v>三</c:v>
                  </c:pt>
                  <c:pt idx="6">
                    <c:v>四</c:v>
                  </c:pt>
                  <c:pt idx="7">
                    <c:v>五</c:v>
                  </c:pt>
                  <c:pt idx="8">
                    <c:v>六</c:v>
                  </c:pt>
                  <c:pt idx="9">
                    <c:v>日</c:v>
                  </c:pt>
                  <c:pt idx="10">
                    <c:v>一</c:v>
                  </c:pt>
                  <c:pt idx="11">
                    <c:v>二</c:v>
                  </c:pt>
                  <c:pt idx="12">
                    <c:v>三</c:v>
                  </c:pt>
                  <c:pt idx="13">
                    <c:v>四</c:v>
                  </c:pt>
                  <c:pt idx="14">
                    <c:v>五</c:v>
                  </c:pt>
                  <c:pt idx="15">
                    <c:v>六</c:v>
                  </c:pt>
                  <c:pt idx="16">
                    <c:v>日</c:v>
                  </c:pt>
                  <c:pt idx="17">
                    <c:v>一</c:v>
                  </c:pt>
                  <c:pt idx="18">
                    <c:v>二</c:v>
                  </c:pt>
                  <c:pt idx="19">
                    <c:v>三</c:v>
                  </c:pt>
                  <c:pt idx="20">
                    <c:v>四</c:v>
                  </c:pt>
                  <c:pt idx="21">
                    <c:v>五</c:v>
                  </c:pt>
                  <c:pt idx="22">
                    <c:v>六</c:v>
                  </c:pt>
                  <c:pt idx="23">
                    <c:v>日</c:v>
                  </c:pt>
                  <c:pt idx="24">
                    <c:v>一</c:v>
                  </c:pt>
                  <c:pt idx="25">
                    <c:v>二</c:v>
                  </c:pt>
                  <c:pt idx="26">
                    <c:v>三</c:v>
                  </c:pt>
                  <c:pt idx="27">
                    <c:v>四</c:v>
                  </c:pt>
                  <c:pt idx="28">
                    <c:v>五</c:v>
                  </c:pt>
                  <c:pt idx="29">
                    <c:v>六</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lvl>
              </c:multiLvlStrCache>
            </c:multiLvlStrRef>
          </c:cat>
          <c:val>
            <c:numRef>
              <c:f>Sheet2!$X$2:$X$31</c:f>
              <c:numCache>
                <c:formatCode>0</c:formatCode>
                <c:ptCount val="30"/>
                <c:pt idx="0">
                  <c:v>17</c:v>
                </c:pt>
                <c:pt idx="1">
                  <c:v>18</c:v>
                </c:pt>
                <c:pt idx="2">
                  <c:v>19</c:v>
                </c:pt>
                <c:pt idx="3">
                  <c:v>15</c:v>
                </c:pt>
                <c:pt idx="4">
                  <c:v>16</c:v>
                </c:pt>
                <c:pt idx="5">
                  <c:v>15</c:v>
                </c:pt>
                <c:pt idx="6">
                  <c:v>16</c:v>
                </c:pt>
                <c:pt idx="7">
                  <c:v>16.5</c:v>
                </c:pt>
                <c:pt idx="8">
                  <c:v>17</c:v>
                </c:pt>
                <c:pt idx="9">
                  <c:v>20</c:v>
                </c:pt>
                <c:pt idx="10">
                  <c:v>15</c:v>
                </c:pt>
                <c:pt idx="11">
                  <c:v>14</c:v>
                </c:pt>
                <c:pt idx="12">
                  <c:v>13</c:v>
                </c:pt>
                <c:pt idx="13">
                  <c:v>23</c:v>
                </c:pt>
                <c:pt idx="14">
                  <c:v>22</c:v>
                </c:pt>
                <c:pt idx="15">
                  <c:v>21</c:v>
                </c:pt>
                <c:pt idx="16">
                  <c:v>23</c:v>
                </c:pt>
                <c:pt idx="17">
                  <c:v>14</c:v>
                </c:pt>
                <c:pt idx="18">
                  <c:v>15</c:v>
                </c:pt>
                <c:pt idx="19">
                  <c:v>15</c:v>
                </c:pt>
                <c:pt idx="20">
                  <c:v>17</c:v>
                </c:pt>
                <c:pt idx="21">
                  <c:v>15</c:v>
                </c:pt>
                <c:pt idx="22">
                  <c:v>16</c:v>
                </c:pt>
                <c:pt idx="23">
                  <c:v>17</c:v>
                </c:pt>
                <c:pt idx="24">
                  <c:v>16</c:v>
                </c:pt>
                <c:pt idx="25">
                  <c:v>16</c:v>
                </c:pt>
                <c:pt idx="26">
                  <c:v>16</c:v>
                </c:pt>
                <c:pt idx="27">
                  <c:v>17</c:v>
                </c:pt>
                <c:pt idx="28">
                  <c:v>14</c:v>
                </c:pt>
                <c:pt idx="29">
                  <c:v>11</c:v>
                </c:pt>
              </c:numCache>
            </c:numRef>
          </c:val>
          <c:smooth val="0"/>
        </c:ser>
        <c:dLbls>
          <c:showLegendKey val="0"/>
          <c:showVal val="0"/>
          <c:showCatName val="0"/>
          <c:showSerName val="0"/>
          <c:showPercent val="0"/>
          <c:showBubbleSize val="0"/>
        </c:dLbls>
        <c:marker val="1"/>
        <c:smooth val="0"/>
        <c:axId val="-2092529856"/>
        <c:axId val="-2092536400"/>
      </c:lineChart>
      <c:catAx>
        <c:axId val="-2092529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85000"/>
                    <a:lumOff val="15000"/>
                  </a:schemeClr>
                </a:solidFill>
                <a:latin typeface="微软雅黑" panose="020B0503020204020204" charset="-122"/>
                <a:ea typeface="微软雅黑" panose="020B0503020204020204" charset="-122"/>
                <a:cs typeface="+mn-cs"/>
              </a:defRPr>
            </a:pPr>
          </a:p>
        </c:txPr>
        <c:crossAx val="-2092536400"/>
        <c:crosses val="autoZero"/>
        <c:auto val="1"/>
        <c:lblAlgn val="ctr"/>
        <c:lblOffset val="100"/>
        <c:noMultiLvlLbl val="0"/>
      </c:catAx>
      <c:valAx>
        <c:axId val="-20925364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85000"/>
                    <a:lumOff val="15000"/>
                  </a:schemeClr>
                </a:solidFill>
                <a:latin typeface="微软雅黑" panose="020B0503020204020204" charset="-122"/>
                <a:ea typeface="微软雅黑" panose="020B0503020204020204" charset="-122"/>
                <a:cs typeface="+mn-cs"/>
              </a:defRPr>
            </a:pPr>
          </a:p>
        </c:txPr>
        <c:crossAx val="-2092529856"/>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9887000082254"/>
          <c:y val="0.0552421620648565"/>
          <c:w val="0.790837932560841"/>
          <c:h val="0.73829406282397"/>
        </c:manualLayout>
      </c:layout>
      <c:scatterChart>
        <c:scatterStyle val="lineMarker"/>
        <c:varyColors val="0"/>
        <c:ser>
          <c:idx val="0"/>
          <c:order val="0"/>
          <c:tx>
            <c:strRef>
              <c:f>Sheet1!$B$1</c:f>
              <c:strCache>
                <c:ptCount val="1"/>
                <c:pt idx="0">
                  <c:v>库存天数</c:v>
                </c:pt>
              </c:strCache>
            </c:strRef>
          </c:tx>
          <c:spPr>
            <a:ln w="19050" cap="rnd">
              <a:noFill/>
              <a:round/>
            </a:ln>
            <a:effectLst/>
          </c:spPr>
          <c:marker>
            <c:symbol val="circle"/>
            <c:size val="5"/>
            <c:spPr>
              <a:solidFill>
                <a:schemeClr val="accent1"/>
              </a:solidFill>
              <a:ln w="9525">
                <a:solidFill>
                  <a:schemeClr val="accent1"/>
                </a:solidFill>
              </a:ln>
              <a:effectLst/>
            </c:spPr>
          </c:marker>
          <c:dLbls>
            <c:delete val="1"/>
          </c:dLbls>
          <c:xVal>
            <c:numRef>
              <c:f>Sheet1!$A$2:$A$20</c:f>
              <c:numCache>
                <c:formatCode>General</c:formatCode>
                <c:ptCount val="19"/>
                <c:pt idx="0">
                  <c:v>0.7</c:v>
                </c:pt>
                <c:pt idx="1">
                  <c:v>0.2</c:v>
                </c:pt>
                <c:pt idx="2">
                  <c:v>0.5</c:v>
                </c:pt>
                <c:pt idx="3">
                  <c:v>0.6</c:v>
                </c:pt>
                <c:pt idx="4">
                  <c:v>0.4</c:v>
                </c:pt>
                <c:pt idx="5">
                  <c:v>0.6</c:v>
                </c:pt>
                <c:pt idx="6">
                  <c:v>0.15</c:v>
                </c:pt>
                <c:pt idx="7">
                  <c:v>0.1</c:v>
                </c:pt>
                <c:pt idx="8">
                  <c:v>0.13</c:v>
                </c:pt>
                <c:pt idx="9">
                  <c:v>0.12</c:v>
                </c:pt>
                <c:pt idx="10">
                  <c:v>0.18</c:v>
                </c:pt>
                <c:pt idx="11">
                  <c:v>0.25</c:v>
                </c:pt>
                <c:pt idx="12">
                  <c:v>0.26</c:v>
                </c:pt>
                <c:pt idx="13">
                  <c:v>0.33</c:v>
                </c:pt>
                <c:pt idx="14">
                  <c:v>0.78</c:v>
                </c:pt>
                <c:pt idx="15">
                  <c:v>0.86</c:v>
                </c:pt>
                <c:pt idx="16">
                  <c:v>0.6</c:v>
                </c:pt>
                <c:pt idx="17">
                  <c:v>0.64</c:v>
                </c:pt>
                <c:pt idx="18">
                  <c:v>0.5</c:v>
                </c:pt>
              </c:numCache>
            </c:numRef>
          </c:xVal>
          <c:yVal>
            <c:numRef>
              <c:f>Sheet1!$B$2:$B$20</c:f>
              <c:numCache>
                <c:formatCode>General</c:formatCode>
                <c:ptCount val="19"/>
                <c:pt idx="0">
                  <c:v>27</c:v>
                </c:pt>
                <c:pt idx="1">
                  <c:v>32</c:v>
                </c:pt>
                <c:pt idx="2">
                  <c:v>80</c:v>
                </c:pt>
                <c:pt idx="3">
                  <c:v>44</c:v>
                </c:pt>
                <c:pt idx="4">
                  <c:v>67</c:v>
                </c:pt>
                <c:pt idx="5">
                  <c:v>40</c:v>
                </c:pt>
                <c:pt idx="6">
                  <c:v>30</c:v>
                </c:pt>
                <c:pt idx="7">
                  <c:v>60</c:v>
                </c:pt>
                <c:pt idx="8">
                  <c:v>65</c:v>
                </c:pt>
                <c:pt idx="9">
                  <c:v>89</c:v>
                </c:pt>
                <c:pt idx="10">
                  <c:v>50</c:v>
                </c:pt>
                <c:pt idx="11">
                  <c:v>33</c:v>
                </c:pt>
                <c:pt idx="12">
                  <c:v>32</c:v>
                </c:pt>
                <c:pt idx="13">
                  <c:v>37</c:v>
                </c:pt>
                <c:pt idx="14">
                  <c:v>19</c:v>
                </c:pt>
                <c:pt idx="15">
                  <c:v>21</c:v>
                </c:pt>
                <c:pt idx="16">
                  <c:v>32</c:v>
                </c:pt>
                <c:pt idx="17">
                  <c:v>32</c:v>
                </c:pt>
                <c:pt idx="18">
                  <c:v>31</c:v>
                </c:pt>
              </c:numCache>
            </c:numRef>
          </c:yVal>
          <c:smooth val="0"/>
        </c:ser>
        <c:dLbls>
          <c:showLegendKey val="0"/>
          <c:showVal val="0"/>
          <c:showCatName val="0"/>
          <c:showSerName val="0"/>
          <c:showPercent val="0"/>
          <c:showBubbleSize val="0"/>
        </c:dLbls>
        <c:axId val="-2092005216"/>
        <c:axId val="2110527040"/>
      </c:scatterChart>
      <c:valAx>
        <c:axId val="-2092005216"/>
        <c:scaling>
          <c:orientation val="minMax"/>
          <c:max val="0.9"/>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r>
                  <a:rPr lang="zh-CN" altLang="en-US" sz="1200" dirty="0"/>
                  <a:t>库存周转率</a:t>
                </a:r>
                <a:endParaRPr lang="zh-CN" altLang="en-US" sz="1200" dirty="0"/>
              </a:p>
            </c:rich>
          </c:tx>
          <c:layout>
            <c:manualLayout>
              <c:xMode val="edge"/>
              <c:yMode val="edge"/>
              <c:x val="0.803053781147226"/>
              <c:y val="0.892589565771813"/>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2110527040"/>
        <c:crosses val="autoZero"/>
        <c:crossBetween val="midCat"/>
      </c:valAx>
      <c:valAx>
        <c:axId val="2110527040"/>
        <c:scaling>
          <c:orientation val="minMax"/>
          <c:max val="9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r>
                  <a:rPr lang="zh-CN" altLang="en-US" sz="1200" dirty="0"/>
                  <a:t>库存天数</a:t>
                </a:r>
                <a:endParaRPr lang="zh-CN" altLang="en-US" sz="1200" dirty="0"/>
              </a:p>
            </c:rich>
          </c:tx>
          <c:layout>
            <c:manualLayout>
              <c:xMode val="edge"/>
              <c:yMode val="edge"/>
              <c:x val="0.000612984532799399"/>
              <c:y val="0.0236214740542822"/>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2092005216"/>
        <c:crosses val="autoZero"/>
        <c:crossBetween val="midCat"/>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chemeClr val="accent1"/>
              </a:solidFill>
              <a:ln w="19050">
                <a:noFill/>
              </a:ln>
              <a:effectLst/>
            </c:spPr>
          </c:dPt>
          <c:dPt>
            <c:idx val="1"/>
            <c:bubble3D val="0"/>
            <c:spPr>
              <a:solidFill>
                <a:schemeClr val="bg1"/>
              </a:solidFill>
              <a:ln w="19050">
                <a:noFill/>
              </a:ln>
              <a:effectLst/>
            </c:spPr>
          </c:dPt>
          <c:dLbls>
            <c:delete val="1"/>
          </c:dLbls>
          <c:cat>
            <c:strRef>
              <c:f>Sheet1!$A$2:$A$3</c:f>
              <c:strCache>
                <c:ptCount val="2"/>
                <c:pt idx="0">
                  <c:v>第一季度</c:v>
                </c:pt>
                <c:pt idx="1">
                  <c:v>第二季度</c:v>
                </c:pt>
              </c:strCache>
            </c:strRef>
          </c:cat>
          <c:val>
            <c:numRef>
              <c:f>Sheet1!$B$2:$B$3</c:f>
              <c:numCache>
                <c:formatCode>0%</c:formatCode>
                <c:ptCount val="2"/>
                <c:pt idx="0">
                  <c:v>0.72</c:v>
                </c:pt>
                <c:pt idx="1">
                  <c:v>0.28</c:v>
                </c:pt>
              </c:numCache>
            </c:numRef>
          </c:val>
        </c:ser>
        <c:dLbls>
          <c:showLegendKey val="0"/>
          <c:showVal val="0"/>
          <c:showCatName val="0"/>
          <c:showSerName val="0"/>
          <c:showPercent val="0"/>
          <c:showBubbleSize val="0"/>
          <c:showLeaderLines val="1"/>
        </c:dLbls>
        <c:firstSliceAng val="0"/>
        <c:holeSize val="72"/>
      </c:doughnutChart>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50000"/>
        <a:lumOff val="50000"/>
      </a:schemeClr>
    </cs:fontRef>
    <cs:defRPr sz="1065"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065"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5"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E546EF8-77DE-44D1-8109-71AB21DAB502}"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zh-CN" altLang="en-US"/>
        </a:p>
      </dgm:t>
    </dgm:pt>
    <dgm:pt modelId="{20DFBEE1-2A3A-4ABD-BB75-D980282A08B0}">
      <dgm:prSet phldrT="[文本]"/>
      <dgm:spPr/>
      <dgm:t>
        <a:bodyPr/>
        <a:lstStyle/>
        <a:p>
          <a:r>
            <a:rPr lang="en-US" altLang="zh-CN" b="1" dirty="0">
              <a:solidFill>
                <a:schemeClr val="tx1"/>
              </a:solidFill>
            </a:rPr>
            <a:t>5W2H</a:t>
          </a:r>
          <a:endParaRPr lang="zh-CN" altLang="en-US" b="1" dirty="0">
            <a:solidFill>
              <a:schemeClr val="tx1"/>
            </a:solidFill>
          </a:endParaRPr>
        </a:p>
      </dgm:t>
    </dgm:pt>
    <dgm:pt modelId="{82E8D196-54D8-4762-B057-D4FA650A3980}" cxnId="{80D7C510-5CA1-4E6C-A204-11B5769E4074}" type="parTrans">
      <dgm:prSet/>
      <dgm:spPr/>
      <dgm:t>
        <a:bodyPr/>
        <a:lstStyle/>
        <a:p>
          <a:endParaRPr lang="zh-CN" altLang="en-US" b="0">
            <a:solidFill>
              <a:schemeClr val="tx1"/>
            </a:solidFill>
          </a:endParaRPr>
        </a:p>
      </dgm:t>
    </dgm:pt>
    <dgm:pt modelId="{1E78CBFD-4E38-4AB8-B435-74B52F107A89}" cxnId="{80D7C510-5CA1-4E6C-A204-11B5769E4074}" type="sibTrans">
      <dgm:prSet/>
      <dgm:spPr/>
      <dgm:t>
        <a:bodyPr/>
        <a:lstStyle/>
        <a:p>
          <a:endParaRPr lang="zh-CN" altLang="en-US" b="0">
            <a:solidFill>
              <a:schemeClr val="tx1"/>
            </a:solidFill>
          </a:endParaRPr>
        </a:p>
      </dgm:t>
    </dgm:pt>
    <dgm:pt modelId="{FDBB385A-A175-4632-AD26-E9C481A1B5A2}">
      <dgm:prSet phldrT="[文本]"/>
      <dgm:spPr/>
      <dgm:t>
        <a:bodyPr/>
        <a:lstStyle/>
        <a:p>
          <a:r>
            <a:rPr lang="en-US" altLang="zh-CN" b="1" dirty="0">
              <a:solidFill>
                <a:schemeClr val="tx1"/>
              </a:solidFill>
            </a:rPr>
            <a:t>Why</a:t>
          </a:r>
        </a:p>
        <a:p>
          <a:r>
            <a:rPr lang="zh-CN" altLang="en-US" b="0" dirty="0">
              <a:solidFill>
                <a:schemeClr val="tx1"/>
              </a:solidFill>
            </a:rPr>
            <a:t>原因目的</a:t>
          </a:r>
          <a:endParaRPr lang="en-US" altLang="zh-CN" b="0" dirty="0">
            <a:solidFill>
              <a:schemeClr val="tx1"/>
            </a:solidFill>
          </a:endParaRPr>
        </a:p>
      </dgm:t>
    </dgm:pt>
    <dgm:pt modelId="{5F0D8518-A63E-434D-84DC-94704E5B6906}" cxnId="{6E68096F-78E4-4BF9-8547-2ECD8A13B4A3}" type="parTrans">
      <dgm:prSet/>
      <dgm:spPr/>
      <dgm:t>
        <a:bodyPr/>
        <a:lstStyle/>
        <a:p>
          <a:endParaRPr lang="zh-CN" altLang="en-US" b="0">
            <a:solidFill>
              <a:schemeClr val="tx1"/>
            </a:solidFill>
          </a:endParaRPr>
        </a:p>
      </dgm:t>
    </dgm:pt>
    <dgm:pt modelId="{BFE7505E-1F90-48A5-9921-3B1FF5B3D770}" cxnId="{6E68096F-78E4-4BF9-8547-2ECD8A13B4A3}" type="sibTrans">
      <dgm:prSet/>
      <dgm:spPr/>
      <dgm:t>
        <a:bodyPr/>
        <a:lstStyle/>
        <a:p>
          <a:endParaRPr lang="zh-CN" altLang="en-US" b="0">
            <a:solidFill>
              <a:schemeClr val="tx1"/>
            </a:solidFill>
          </a:endParaRPr>
        </a:p>
      </dgm:t>
    </dgm:pt>
    <dgm:pt modelId="{6A61848F-9820-4221-83C7-F46C50BEDBDE}">
      <dgm:prSet phldrT="[文本]"/>
      <dgm:spPr/>
      <dgm:t>
        <a:bodyPr/>
        <a:lstStyle/>
        <a:p>
          <a:r>
            <a:rPr lang="en-US" altLang="zh-CN" b="1" dirty="0">
              <a:solidFill>
                <a:schemeClr val="tx1"/>
              </a:solidFill>
            </a:rPr>
            <a:t>When</a:t>
          </a:r>
        </a:p>
        <a:p>
          <a:r>
            <a:rPr lang="zh-CN" altLang="en-US" b="0" dirty="0">
              <a:solidFill>
                <a:schemeClr val="tx1"/>
              </a:solidFill>
            </a:rPr>
            <a:t>何时购买</a:t>
          </a:r>
        </a:p>
      </dgm:t>
    </dgm:pt>
    <dgm:pt modelId="{EA7D963F-95FC-49FF-B8BB-81318ED08AD7}" cxnId="{21D302CD-4A13-4F36-8CAB-CF73B4F689D8}" type="parTrans">
      <dgm:prSet/>
      <dgm:spPr/>
      <dgm:t>
        <a:bodyPr/>
        <a:lstStyle/>
        <a:p>
          <a:endParaRPr lang="zh-CN" altLang="en-US" b="0">
            <a:solidFill>
              <a:schemeClr val="tx1"/>
            </a:solidFill>
          </a:endParaRPr>
        </a:p>
      </dgm:t>
    </dgm:pt>
    <dgm:pt modelId="{3198A497-6C4E-443B-A78A-3658472D937F}" cxnId="{21D302CD-4A13-4F36-8CAB-CF73B4F689D8}" type="sibTrans">
      <dgm:prSet/>
      <dgm:spPr/>
      <dgm:t>
        <a:bodyPr/>
        <a:lstStyle/>
        <a:p>
          <a:endParaRPr lang="zh-CN" altLang="en-US" b="0">
            <a:solidFill>
              <a:schemeClr val="tx1"/>
            </a:solidFill>
          </a:endParaRPr>
        </a:p>
      </dgm:t>
    </dgm:pt>
    <dgm:pt modelId="{73574256-5F6F-4B55-A665-A96290B4938D}">
      <dgm:prSet phldrT="[文本]"/>
      <dgm:spPr/>
      <dgm:t>
        <a:bodyPr/>
        <a:lstStyle/>
        <a:p>
          <a:r>
            <a:rPr lang="en-US" altLang="zh-CN" b="1" dirty="0">
              <a:solidFill>
                <a:schemeClr val="tx1"/>
              </a:solidFill>
            </a:rPr>
            <a:t>Who</a:t>
          </a:r>
        </a:p>
        <a:p>
          <a:r>
            <a:rPr lang="zh-CN" altLang="en-US" b="0" dirty="0">
              <a:solidFill>
                <a:schemeClr val="tx1"/>
              </a:solidFill>
            </a:rPr>
            <a:t>何人购买</a:t>
          </a:r>
        </a:p>
      </dgm:t>
    </dgm:pt>
    <dgm:pt modelId="{BFF51568-6A35-4C90-9A1E-82B2E5742BCE}" cxnId="{A5F37776-440E-4B98-9E9A-38FDD6086F6F}" type="parTrans">
      <dgm:prSet/>
      <dgm:spPr/>
      <dgm:t>
        <a:bodyPr/>
        <a:lstStyle/>
        <a:p>
          <a:endParaRPr lang="zh-CN" altLang="en-US" b="0">
            <a:solidFill>
              <a:schemeClr val="tx1"/>
            </a:solidFill>
          </a:endParaRPr>
        </a:p>
      </dgm:t>
    </dgm:pt>
    <dgm:pt modelId="{C75E8B5A-75C0-44F6-B2D6-16A4E0FC1323}" cxnId="{A5F37776-440E-4B98-9E9A-38FDD6086F6F}" type="sibTrans">
      <dgm:prSet/>
      <dgm:spPr/>
      <dgm:t>
        <a:bodyPr/>
        <a:lstStyle/>
        <a:p>
          <a:endParaRPr lang="zh-CN" altLang="en-US" b="0">
            <a:solidFill>
              <a:schemeClr val="tx1"/>
            </a:solidFill>
          </a:endParaRPr>
        </a:p>
      </dgm:t>
    </dgm:pt>
    <dgm:pt modelId="{05816EDF-2851-4EF3-A187-D70299D2AEEB}">
      <dgm:prSet phldrT="[文本]"/>
      <dgm:spPr/>
      <dgm:t>
        <a:bodyPr/>
        <a:lstStyle/>
        <a:p>
          <a:r>
            <a:rPr lang="en-US" altLang="zh-CN" b="1" dirty="0">
              <a:solidFill>
                <a:schemeClr val="tx1"/>
              </a:solidFill>
            </a:rPr>
            <a:t>What</a:t>
          </a:r>
        </a:p>
        <a:p>
          <a:r>
            <a:rPr lang="zh-CN" altLang="en-US" b="0" dirty="0">
              <a:solidFill>
                <a:schemeClr val="tx1"/>
              </a:solidFill>
            </a:rPr>
            <a:t>何种商品</a:t>
          </a:r>
        </a:p>
      </dgm:t>
    </dgm:pt>
    <dgm:pt modelId="{2EE86542-10C7-4D5A-AABA-8C343F57A134}" cxnId="{FF0FA14D-7A15-4AA3-80FA-6BE7BFB30982}" type="parTrans">
      <dgm:prSet/>
      <dgm:spPr/>
      <dgm:t>
        <a:bodyPr/>
        <a:lstStyle/>
        <a:p>
          <a:endParaRPr lang="zh-CN" altLang="en-US" b="0">
            <a:solidFill>
              <a:schemeClr val="tx1"/>
            </a:solidFill>
          </a:endParaRPr>
        </a:p>
      </dgm:t>
    </dgm:pt>
    <dgm:pt modelId="{69E08A4B-1F14-4CEC-9AB2-B403E28E5177}" cxnId="{FF0FA14D-7A15-4AA3-80FA-6BE7BFB30982}" type="sibTrans">
      <dgm:prSet/>
      <dgm:spPr/>
      <dgm:t>
        <a:bodyPr/>
        <a:lstStyle/>
        <a:p>
          <a:endParaRPr lang="zh-CN" altLang="en-US" b="0">
            <a:solidFill>
              <a:schemeClr val="tx1"/>
            </a:solidFill>
          </a:endParaRPr>
        </a:p>
      </dgm:t>
    </dgm:pt>
    <dgm:pt modelId="{77C9477A-7C5D-41A4-8F48-D6C4EC22651B}">
      <dgm:prSet phldrT="[文本]"/>
      <dgm:spPr/>
      <dgm:t>
        <a:bodyPr/>
        <a:lstStyle/>
        <a:p>
          <a:r>
            <a:rPr lang="en-US" altLang="zh-CN" b="1" dirty="0">
              <a:solidFill>
                <a:schemeClr val="tx1"/>
              </a:solidFill>
            </a:rPr>
            <a:t>Where</a:t>
          </a:r>
        </a:p>
        <a:p>
          <a:r>
            <a:rPr lang="zh-CN" altLang="en-US" b="0" dirty="0">
              <a:solidFill>
                <a:schemeClr val="tx1"/>
              </a:solidFill>
            </a:rPr>
            <a:t>何处购买</a:t>
          </a:r>
        </a:p>
      </dgm:t>
    </dgm:pt>
    <dgm:pt modelId="{375E7AC9-CA68-4D2D-9CA1-4A0DB8ADC0C5}" cxnId="{07CFC6EA-9F26-47C4-A3F3-7547BB52AC3C}" type="parTrans">
      <dgm:prSet/>
      <dgm:spPr/>
      <dgm:t>
        <a:bodyPr/>
        <a:lstStyle/>
        <a:p>
          <a:endParaRPr lang="zh-CN" altLang="en-US" b="0">
            <a:solidFill>
              <a:schemeClr val="tx1"/>
            </a:solidFill>
          </a:endParaRPr>
        </a:p>
      </dgm:t>
    </dgm:pt>
    <dgm:pt modelId="{672F926A-6BBD-47B3-8F39-C43E3098922C}" cxnId="{07CFC6EA-9F26-47C4-A3F3-7547BB52AC3C}" type="sibTrans">
      <dgm:prSet/>
      <dgm:spPr/>
      <dgm:t>
        <a:bodyPr/>
        <a:lstStyle/>
        <a:p>
          <a:endParaRPr lang="zh-CN" altLang="en-US" b="0">
            <a:solidFill>
              <a:schemeClr val="tx1"/>
            </a:solidFill>
          </a:endParaRPr>
        </a:p>
      </dgm:t>
    </dgm:pt>
    <dgm:pt modelId="{BC913977-DE20-438C-B958-DE55FF8A073E}">
      <dgm:prSet phldrT="[文本]"/>
      <dgm:spPr/>
      <dgm:t>
        <a:bodyPr/>
        <a:lstStyle/>
        <a:p>
          <a:r>
            <a:rPr lang="en-US" altLang="zh-CN" b="1" dirty="0">
              <a:solidFill>
                <a:schemeClr val="tx1"/>
              </a:solidFill>
            </a:rPr>
            <a:t>How to  do</a:t>
          </a:r>
        </a:p>
        <a:p>
          <a:r>
            <a:rPr lang="zh-CN" altLang="en-US" b="0" dirty="0">
              <a:solidFill>
                <a:schemeClr val="tx1"/>
              </a:solidFill>
            </a:rPr>
            <a:t>如何成交</a:t>
          </a:r>
        </a:p>
      </dgm:t>
    </dgm:pt>
    <dgm:pt modelId="{483241AC-9C13-444E-B912-CC11BCAFC731}" cxnId="{680A851E-5902-4651-9DE5-A1598FAE9F08}" type="parTrans">
      <dgm:prSet/>
      <dgm:spPr/>
      <dgm:t>
        <a:bodyPr/>
        <a:lstStyle/>
        <a:p>
          <a:endParaRPr lang="zh-CN" altLang="en-US" b="0">
            <a:solidFill>
              <a:schemeClr val="tx1"/>
            </a:solidFill>
          </a:endParaRPr>
        </a:p>
      </dgm:t>
    </dgm:pt>
    <dgm:pt modelId="{6F3BB1AC-8151-4D27-85A0-7B77B2242F61}" cxnId="{680A851E-5902-4651-9DE5-A1598FAE9F08}" type="sibTrans">
      <dgm:prSet/>
      <dgm:spPr/>
      <dgm:t>
        <a:bodyPr/>
        <a:lstStyle/>
        <a:p>
          <a:endParaRPr lang="zh-CN" altLang="en-US" b="0">
            <a:solidFill>
              <a:schemeClr val="tx1"/>
            </a:solidFill>
          </a:endParaRPr>
        </a:p>
      </dgm:t>
    </dgm:pt>
    <dgm:pt modelId="{69AA9F2C-DE78-4FFB-AC94-FAE15C3B158E}">
      <dgm:prSet phldrT="[文本]"/>
      <dgm:spPr/>
      <dgm:t>
        <a:bodyPr/>
        <a:lstStyle/>
        <a:p>
          <a:r>
            <a:rPr lang="en-US" altLang="zh-CN" b="1" dirty="0">
              <a:solidFill>
                <a:schemeClr val="tx1"/>
              </a:solidFill>
            </a:rPr>
            <a:t>How much</a:t>
          </a:r>
        </a:p>
        <a:p>
          <a:r>
            <a:rPr lang="zh-CN" altLang="en-US" b="0" dirty="0">
              <a:solidFill>
                <a:schemeClr val="tx1"/>
              </a:solidFill>
            </a:rPr>
            <a:t>购买价格</a:t>
          </a:r>
        </a:p>
      </dgm:t>
    </dgm:pt>
    <dgm:pt modelId="{45AA7949-5772-428C-BF64-B711EA01A9C5}" cxnId="{1E996AF6-AA1D-431A-A644-1E0D899CDAE1}" type="parTrans">
      <dgm:prSet/>
      <dgm:spPr/>
      <dgm:t>
        <a:bodyPr/>
        <a:lstStyle/>
        <a:p>
          <a:endParaRPr lang="zh-CN" altLang="en-US" b="0">
            <a:solidFill>
              <a:schemeClr val="tx1"/>
            </a:solidFill>
          </a:endParaRPr>
        </a:p>
      </dgm:t>
    </dgm:pt>
    <dgm:pt modelId="{07D5691A-320F-4B85-BD8B-B249559446ED}" cxnId="{1E996AF6-AA1D-431A-A644-1E0D899CDAE1}" type="sibTrans">
      <dgm:prSet/>
      <dgm:spPr/>
      <dgm:t>
        <a:bodyPr/>
        <a:lstStyle/>
        <a:p>
          <a:endParaRPr lang="zh-CN" altLang="en-US" b="0">
            <a:solidFill>
              <a:schemeClr val="tx1"/>
            </a:solidFill>
          </a:endParaRPr>
        </a:p>
      </dgm:t>
    </dgm:pt>
    <dgm:pt modelId="{9667117D-2CF0-452E-9707-2875F7C3C5B4}" type="pres">
      <dgm:prSet presAssocID="{DE546EF8-77DE-44D1-8109-71AB21DAB502}" presName="cycle" presStyleCnt="0">
        <dgm:presLayoutVars>
          <dgm:chMax val="1"/>
          <dgm:dir/>
          <dgm:animLvl val="ctr"/>
          <dgm:resizeHandles val="exact"/>
        </dgm:presLayoutVars>
      </dgm:prSet>
      <dgm:spPr/>
      <dgm:t>
        <a:bodyPr/>
        <a:lstStyle/>
        <a:p>
          <a:endParaRPr lang="zh-CN" altLang="en-US"/>
        </a:p>
      </dgm:t>
    </dgm:pt>
    <dgm:pt modelId="{EFC0EB7A-86EA-47CD-97FB-42A4E897B4AE}" type="pres">
      <dgm:prSet presAssocID="{20DFBEE1-2A3A-4ABD-BB75-D980282A08B0}" presName="centerShape" presStyleLbl="node0" presStyleIdx="0" presStyleCnt="1"/>
      <dgm:spPr/>
      <dgm:t>
        <a:bodyPr/>
        <a:lstStyle/>
        <a:p>
          <a:endParaRPr lang="zh-CN" altLang="en-US"/>
        </a:p>
      </dgm:t>
    </dgm:pt>
    <dgm:pt modelId="{51DB1128-1F17-49A1-897A-F9CE22DEA739}" type="pres">
      <dgm:prSet presAssocID="{5F0D8518-A63E-434D-84DC-94704E5B6906}" presName="Name9" presStyleLbl="parChTrans1D2" presStyleIdx="0" presStyleCnt="7"/>
      <dgm:spPr/>
      <dgm:t>
        <a:bodyPr/>
        <a:lstStyle/>
        <a:p>
          <a:endParaRPr lang="zh-CN" altLang="en-US"/>
        </a:p>
      </dgm:t>
    </dgm:pt>
    <dgm:pt modelId="{BE8B460A-279D-4760-8427-F8A2624318E3}" type="pres">
      <dgm:prSet presAssocID="{5F0D8518-A63E-434D-84DC-94704E5B6906}" presName="connTx" presStyleLbl="parChTrans1D2" presStyleIdx="0" presStyleCnt="7"/>
      <dgm:spPr/>
      <dgm:t>
        <a:bodyPr/>
        <a:lstStyle/>
        <a:p>
          <a:endParaRPr lang="zh-CN" altLang="en-US"/>
        </a:p>
      </dgm:t>
    </dgm:pt>
    <dgm:pt modelId="{08B64F83-0DB6-446F-A29D-528D2747A5F1}" type="pres">
      <dgm:prSet presAssocID="{FDBB385A-A175-4632-AD26-E9C481A1B5A2}" presName="node" presStyleLbl="node1" presStyleIdx="0" presStyleCnt="7">
        <dgm:presLayoutVars>
          <dgm:bulletEnabled val="1"/>
        </dgm:presLayoutVars>
      </dgm:prSet>
      <dgm:spPr/>
      <dgm:t>
        <a:bodyPr/>
        <a:lstStyle/>
        <a:p>
          <a:endParaRPr lang="zh-CN" altLang="en-US"/>
        </a:p>
      </dgm:t>
    </dgm:pt>
    <dgm:pt modelId="{7B4572C5-E8CC-48B8-BAFC-6182A4AA890B}" type="pres">
      <dgm:prSet presAssocID="{EA7D963F-95FC-49FF-B8BB-81318ED08AD7}" presName="Name9" presStyleLbl="parChTrans1D2" presStyleIdx="1" presStyleCnt="7"/>
      <dgm:spPr/>
      <dgm:t>
        <a:bodyPr/>
        <a:lstStyle/>
        <a:p>
          <a:endParaRPr lang="zh-CN" altLang="en-US"/>
        </a:p>
      </dgm:t>
    </dgm:pt>
    <dgm:pt modelId="{23EF678E-6C1D-4AAC-BA02-1E99E69BDBCE}" type="pres">
      <dgm:prSet presAssocID="{EA7D963F-95FC-49FF-B8BB-81318ED08AD7}" presName="connTx" presStyleLbl="parChTrans1D2" presStyleIdx="1" presStyleCnt="7"/>
      <dgm:spPr/>
      <dgm:t>
        <a:bodyPr/>
        <a:lstStyle/>
        <a:p>
          <a:endParaRPr lang="zh-CN" altLang="en-US"/>
        </a:p>
      </dgm:t>
    </dgm:pt>
    <dgm:pt modelId="{8EFED381-7B18-4CE8-AD3B-B0D74FB3503F}" type="pres">
      <dgm:prSet presAssocID="{6A61848F-9820-4221-83C7-F46C50BEDBDE}" presName="node" presStyleLbl="node1" presStyleIdx="1" presStyleCnt="7">
        <dgm:presLayoutVars>
          <dgm:bulletEnabled val="1"/>
        </dgm:presLayoutVars>
      </dgm:prSet>
      <dgm:spPr/>
      <dgm:t>
        <a:bodyPr/>
        <a:lstStyle/>
        <a:p>
          <a:endParaRPr lang="zh-CN" altLang="en-US"/>
        </a:p>
      </dgm:t>
    </dgm:pt>
    <dgm:pt modelId="{AB123348-6DEF-406D-8B81-85FF85498F4E}" type="pres">
      <dgm:prSet presAssocID="{BFF51568-6A35-4C90-9A1E-82B2E5742BCE}" presName="Name9" presStyleLbl="parChTrans1D2" presStyleIdx="2" presStyleCnt="7"/>
      <dgm:spPr/>
      <dgm:t>
        <a:bodyPr/>
        <a:lstStyle/>
        <a:p>
          <a:endParaRPr lang="zh-CN" altLang="en-US"/>
        </a:p>
      </dgm:t>
    </dgm:pt>
    <dgm:pt modelId="{2A6F6C51-EE51-4703-B706-BC0EF01CD696}" type="pres">
      <dgm:prSet presAssocID="{BFF51568-6A35-4C90-9A1E-82B2E5742BCE}" presName="connTx" presStyleLbl="parChTrans1D2" presStyleIdx="2" presStyleCnt="7"/>
      <dgm:spPr/>
      <dgm:t>
        <a:bodyPr/>
        <a:lstStyle/>
        <a:p>
          <a:endParaRPr lang="zh-CN" altLang="en-US"/>
        </a:p>
      </dgm:t>
    </dgm:pt>
    <dgm:pt modelId="{9C3698CF-A0E8-4B32-8817-AB413BF7A163}" type="pres">
      <dgm:prSet presAssocID="{73574256-5F6F-4B55-A665-A96290B4938D}" presName="node" presStyleLbl="node1" presStyleIdx="2" presStyleCnt="7">
        <dgm:presLayoutVars>
          <dgm:bulletEnabled val="1"/>
        </dgm:presLayoutVars>
      </dgm:prSet>
      <dgm:spPr/>
      <dgm:t>
        <a:bodyPr/>
        <a:lstStyle/>
        <a:p>
          <a:endParaRPr lang="zh-CN" altLang="en-US"/>
        </a:p>
      </dgm:t>
    </dgm:pt>
    <dgm:pt modelId="{910AE347-69A9-479D-B91F-8A87B736F223}" type="pres">
      <dgm:prSet presAssocID="{375E7AC9-CA68-4D2D-9CA1-4A0DB8ADC0C5}" presName="Name9" presStyleLbl="parChTrans1D2" presStyleIdx="3" presStyleCnt="7"/>
      <dgm:spPr/>
      <dgm:t>
        <a:bodyPr/>
        <a:lstStyle/>
        <a:p>
          <a:endParaRPr lang="zh-CN" altLang="en-US"/>
        </a:p>
      </dgm:t>
    </dgm:pt>
    <dgm:pt modelId="{2BAD91B1-2343-4731-945E-D421246248AA}" type="pres">
      <dgm:prSet presAssocID="{375E7AC9-CA68-4D2D-9CA1-4A0DB8ADC0C5}" presName="connTx" presStyleLbl="parChTrans1D2" presStyleIdx="3" presStyleCnt="7"/>
      <dgm:spPr/>
      <dgm:t>
        <a:bodyPr/>
        <a:lstStyle/>
        <a:p>
          <a:endParaRPr lang="zh-CN" altLang="en-US"/>
        </a:p>
      </dgm:t>
    </dgm:pt>
    <dgm:pt modelId="{CDC24B5E-E7C6-441E-81E5-02D19E0C98AA}" type="pres">
      <dgm:prSet presAssocID="{77C9477A-7C5D-41A4-8F48-D6C4EC22651B}" presName="node" presStyleLbl="node1" presStyleIdx="3" presStyleCnt="7">
        <dgm:presLayoutVars>
          <dgm:bulletEnabled val="1"/>
        </dgm:presLayoutVars>
      </dgm:prSet>
      <dgm:spPr/>
      <dgm:t>
        <a:bodyPr/>
        <a:lstStyle/>
        <a:p>
          <a:endParaRPr lang="zh-CN" altLang="en-US"/>
        </a:p>
      </dgm:t>
    </dgm:pt>
    <dgm:pt modelId="{ED8924E5-930B-4EED-9C3E-DB49AFCEC4AE}" type="pres">
      <dgm:prSet presAssocID="{483241AC-9C13-444E-B912-CC11BCAFC731}" presName="Name9" presStyleLbl="parChTrans1D2" presStyleIdx="4" presStyleCnt="7"/>
      <dgm:spPr/>
      <dgm:t>
        <a:bodyPr/>
        <a:lstStyle/>
        <a:p>
          <a:endParaRPr lang="zh-CN" altLang="en-US"/>
        </a:p>
      </dgm:t>
    </dgm:pt>
    <dgm:pt modelId="{289D3F0D-58E8-4ADF-B8B1-74077A35DC20}" type="pres">
      <dgm:prSet presAssocID="{483241AC-9C13-444E-B912-CC11BCAFC731}" presName="connTx" presStyleLbl="parChTrans1D2" presStyleIdx="4" presStyleCnt="7"/>
      <dgm:spPr/>
      <dgm:t>
        <a:bodyPr/>
        <a:lstStyle/>
        <a:p>
          <a:endParaRPr lang="zh-CN" altLang="en-US"/>
        </a:p>
      </dgm:t>
    </dgm:pt>
    <dgm:pt modelId="{3DEFC8A1-94C2-4E49-86ED-8C7E0763DFC2}" type="pres">
      <dgm:prSet presAssocID="{BC913977-DE20-438C-B958-DE55FF8A073E}" presName="node" presStyleLbl="node1" presStyleIdx="4" presStyleCnt="7">
        <dgm:presLayoutVars>
          <dgm:bulletEnabled val="1"/>
        </dgm:presLayoutVars>
      </dgm:prSet>
      <dgm:spPr/>
      <dgm:t>
        <a:bodyPr/>
        <a:lstStyle/>
        <a:p>
          <a:endParaRPr lang="zh-CN" altLang="en-US"/>
        </a:p>
      </dgm:t>
    </dgm:pt>
    <dgm:pt modelId="{347F0C02-CA8C-495B-84FA-75F0293441C0}" type="pres">
      <dgm:prSet presAssocID="{45AA7949-5772-428C-BF64-B711EA01A9C5}" presName="Name9" presStyleLbl="parChTrans1D2" presStyleIdx="5" presStyleCnt="7"/>
      <dgm:spPr/>
      <dgm:t>
        <a:bodyPr/>
        <a:lstStyle/>
        <a:p>
          <a:endParaRPr lang="zh-CN" altLang="en-US"/>
        </a:p>
      </dgm:t>
    </dgm:pt>
    <dgm:pt modelId="{DF58BFB5-00A7-4CBE-A23A-CEB5F8332340}" type="pres">
      <dgm:prSet presAssocID="{45AA7949-5772-428C-BF64-B711EA01A9C5}" presName="connTx" presStyleLbl="parChTrans1D2" presStyleIdx="5" presStyleCnt="7"/>
      <dgm:spPr/>
      <dgm:t>
        <a:bodyPr/>
        <a:lstStyle/>
        <a:p>
          <a:endParaRPr lang="zh-CN" altLang="en-US"/>
        </a:p>
      </dgm:t>
    </dgm:pt>
    <dgm:pt modelId="{191F9300-DF92-4534-9D3D-FEB24B562720}" type="pres">
      <dgm:prSet presAssocID="{69AA9F2C-DE78-4FFB-AC94-FAE15C3B158E}" presName="node" presStyleLbl="node1" presStyleIdx="5" presStyleCnt="7">
        <dgm:presLayoutVars>
          <dgm:bulletEnabled val="1"/>
        </dgm:presLayoutVars>
      </dgm:prSet>
      <dgm:spPr/>
      <dgm:t>
        <a:bodyPr/>
        <a:lstStyle/>
        <a:p>
          <a:endParaRPr lang="zh-CN" altLang="en-US"/>
        </a:p>
      </dgm:t>
    </dgm:pt>
    <dgm:pt modelId="{6D6A2B9A-3EC7-4341-8F87-AF4CAF052631}" type="pres">
      <dgm:prSet presAssocID="{2EE86542-10C7-4D5A-AABA-8C343F57A134}" presName="Name9" presStyleLbl="parChTrans1D2" presStyleIdx="6" presStyleCnt="7"/>
      <dgm:spPr/>
      <dgm:t>
        <a:bodyPr/>
        <a:lstStyle/>
        <a:p>
          <a:endParaRPr lang="zh-CN" altLang="en-US"/>
        </a:p>
      </dgm:t>
    </dgm:pt>
    <dgm:pt modelId="{985D06AC-C71A-45E1-8C0A-85B99E376C7C}" type="pres">
      <dgm:prSet presAssocID="{2EE86542-10C7-4D5A-AABA-8C343F57A134}" presName="connTx" presStyleLbl="parChTrans1D2" presStyleIdx="6" presStyleCnt="7"/>
      <dgm:spPr/>
      <dgm:t>
        <a:bodyPr/>
        <a:lstStyle/>
        <a:p>
          <a:endParaRPr lang="zh-CN" altLang="en-US"/>
        </a:p>
      </dgm:t>
    </dgm:pt>
    <dgm:pt modelId="{A76CD8F6-09D3-4E98-8FE9-7E32C42CDC8D}" type="pres">
      <dgm:prSet presAssocID="{05816EDF-2851-4EF3-A187-D70299D2AEEB}" presName="node" presStyleLbl="node1" presStyleIdx="6" presStyleCnt="7">
        <dgm:presLayoutVars>
          <dgm:bulletEnabled val="1"/>
        </dgm:presLayoutVars>
      </dgm:prSet>
      <dgm:spPr/>
      <dgm:t>
        <a:bodyPr/>
        <a:lstStyle/>
        <a:p>
          <a:endParaRPr lang="zh-CN" altLang="en-US"/>
        </a:p>
      </dgm:t>
    </dgm:pt>
  </dgm:ptLst>
  <dgm:cxnLst>
    <dgm:cxn modelId="{C29689E4-0A18-4AF7-BBBF-797E92E3B773}" type="presOf" srcId="{6A61848F-9820-4221-83C7-F46C50BEDBDE}" destId="{8EFED381-7B18-4CE8-AD3B-B0D74FB3503F}" srcOrd="0" destOrd="0" presId="urn:microsoft.com/office/officeart/2005/8/layout/radial1"/>
    <dgm:cxn modelId="{2481BF6C-724F-4EDD-9E4A-FDD0821CFA51}" type="presOf" srcId="{DE546EF8-77DE-44D1-8109-71AB21DAB502}" destId="{9667117D-2CF0-452E-9707-2875F7C3C5B4}" srcOrd="0" destOrd="0" presId="urn:microsoft.com/office/officeart/2005/8/layout/radial1"/>
    <dgm:cxn modelId="{B73B9849-8F1C-41E0-A8A3-0C6BDA2C1BCA}" type="presOf" srcId="{73574256-5F6F-4B55-A665-A96290B4938D}" destId="{9C3698CF-A0E8-4B32-8817-AB413BF7A163}" srcOrd="0" destOrd="0" presId="urn:microsoft.com/office/officeart/2005/8/layout/radial1"/>
    <dgm:cxn modelId="{8FD75CB2-81D9-4329-B6DA-C10FD305D248}" type="presOf" srcId="{375E7AC9-CA68-4D2D-9CA1-4A0DB8ADC0C5}" destId="{910AE347-69A9-479D-B91F-8A87B736F223}" srcOrd="0" destOrd="0" presId="urn:microsoft.com/office/officeart/2005/8/layout/radial1"/>
    <dgm:cxn modelId="{A24545DE-C8E6-4969-AFD8-8BD4E96E40F2}" type="presOf" srcId="{69AA9F2C-DE78-4FFB-AC94-FAE15C3B158E}" destId="{191F9300-DF92-4534-9D3D-FEB24B562720}" srcOrd="0" destOrd="0" presId="urn:microsoft.com/office/officeart/2005/8/layout/radial1"/>
    <dgm:cxn modelId="{80D7C510-5CA1-4E6C-A204-11B5769E4074}" srcId="{DE546EF8-77DE-44D1-8109-71AB21DAB502}" destId="{20DFBEE1-2A3A-4ABD-BB75-D980282A08B0}" srcOrd="0" destOrd="0" parTransId="{82E8D196-54D8-4762-B057-D4FA650A3980}" sibTransId="{1E78CBFD-4E38-4AB8-B435-74B52F107A89}"/>
    <dgm:cxn modelId="{6452C536-19D4-40CF-B3DD-46882AFE9DD4}" type="presOf" srcId="{EA7D963F-95FC-49FF-B8BB-81318ED08AD7}" destId="{7B4572C5-E8CC-48B8-BAFC-6182A4AA890B}" srcOrd="0" destOrd="0" presId="urn:microsoft.com/office/officeart/2005/8/layout/radial1"/>
    <dgm:cxn modelId="{6EFD82D1-5CA5-4712-A6D9-FC7ED750DDDF}" type="presOf" srcId="{2EE86542-10C7-4D5A-AABA-8C343F57A134}" destId="{985D06AC-C71A-45E1-8C0A-85B99E376C7C}" srcOrd="1" destOrd="0" presId="urn:microsoft.com/office/officeart/2005/8/layout/radial1"/>
    <dgm:cxn modelId="{6DBA020A-92F9-4A62-99A1-A6C03A64C38B}" type="presOf" srcId="{483241AC-9C13-444E-B912-CC11BCAFC731}" destId="{ED8924E5-930B-4EED-9C3E-DB49AFCEC4AE}" srcOrd="0" destOrd="0" presId="urn:microsoft.com/office/officeart/2005/8/layout/radial1"/>
    <dgm:cxn modelId="{09DCA195-09F9-416F-8436-FC148F633333}" type="presOf" srcId="{483241AC-9C13-444E-B912-CC11BCAFC731}" destId="{289D3F0D-58E8-4ADF-B8B1-74077A35DC20}" srcOrd="1" destOrd="0" presId="urn:microsoft.com/office/officeart/2005/8/layout/radial1"/>
    <dgm:cxn modelId="{6E68096F-78E4-4BF9-8547-2ECD8A13B4A3}" srcId="{20DFBEE1-2A3A-4ABD-BB75-D980282A08B0}" destId="{FDBB385A-A175-4632-AD26-E9C481A1B5A2}" srcOrd="0" destOrd="0" parTransId="{5F0D8518-A63E-434D-84DC-94704E5B6906}" sibTransId="{BFE7505E-1F90-48A5-9921-3B1FF5B3D770}"/>
    <dgm:cxn modelId="{F804247A-F79A-4735-9D99-2F21F2063E15}" type="presOf" srcId="{20DFBEE1-2A3A-4ABD-BB75-D980282A08B0}" destId="{EFC0EB7A-86EA-47CD-97FB-42A4E897B4AE}" srcOrd="0" destOrd="0" presId="urn:microsoft.com/office/officeart/2005/8/layout/radial1"/>
    <dgm:cxn modelId="{198882F1-9727-40BD-BDEE-BA07143D9668}" type="presOf" srcId="{77C9477A-7C5D-41A4-8F48-D6C4EC22651B}" destId="{CDC24B5E-E7C6-441E-81E5-02D19E0C98AA}" srcOrd="0" destOrd="0" presId="urn:microsoft.com/office/officeart/2005/8/layout/radial1"/>
    <dgm:cxn modelId="{BF496549-B66D-4FE0-ADBD-A6CCE776A986}" type="presOf" srcId="{05816EDF-2851-4EF3-A187-D70299D2AEEB}" destId="{A76CD8F6-09D3-4E98-8FE9-7E32C42CDC8D}" srcOrd="0" destOrd="0" presId="urn:microsoft.com/office/officeart/2005/8/layout/radial1"/>
    <dgm:cxn modelId="{680A851E-5902-4651-9DE5-A1598FAE9F08}" srcId="{20DFBEE1-2A3A-4ABD-BB75-D980282A08B0}" destId="{BC913977-DE20-438C-B958-DE55FF8A073E}" srcOrd="4" destOrd="0" parTransId="{483241AC-9C13-444E-B912-CC11BCAFC731}" sibTransId="{6F3BB1AC-8151-4D27-85A0-7B77B2242F61}"/>
    <dgm:cxn modelId="{A18417ED-D403-445F-95E5-B369F64EC05E}" type="presOf" srcId="{BFF51568-6A35-4C90-9A1E-82B2E5742BCE}" destId="{2A6F6C51-EE51-4703-B706-BC0EF01CD696}" srcOrd="1" destOrd="0" presId="urn:microsoft.com/office/officeart/2005/8/layout/radial1"/>
    <dgm:cxn modelId="{A32BE533-AC4D-4A2C-AA33-D8585A7AD8DC}" type="presOf" srcId="{5F0D8518-A63E-434D-84DC-94704E5B6906}" destId="{BE8B460A-279D-4760-8427-F8A2624318E3}" srcOrd="1" destOrd="0" presId="urn:microsoft.com/office/officeart/2005/8/layout/radial1"/>
    <dgm:cxn modelId="{963AD3BA-2C9C-43ED-B62D-C844C8F66779}" type="presOf" srcId="{45AA7949-5772-428C-BF64-B711EA01A9C5}" destId="{DF58BFB5-00A7-4CBE-A23A-CEB5F8332340}" srcOrd="1" destOrd="0" presId="urn:microsoft.com/office/officeart/2005/8/layout/radial1"/>
    <dgm:cxn modelId="{8908D055-A751-4D94-9870-803C9D959ADB}" type="presOf" srcId="{2EE86542-10C7-4D5A-AABA-8C343F57A134}" destId="{6D6A2B9A-3EC7-4341-8F87-AF4CAF052631}" srcOrd="0" destOrd="0" presId="urn:microsoft.com/office/officeart/2005/8/layout/radial1"/>
    <dgm:cxn modelId="{403163E2-2F50-4614-A9AF-C5AA0A3F8CE9}" type="presOf" srcId="{375E7AC9-CA68-4D2D-9CA1-4A0DB8ADC0C5}" destId="{2BAD91B1-2343-4731-945E-D421246248AA}" srcOrd="1" destOrd="0" presId="urn:microsoft.com/office/officeart/2005/8/layout/radial1"/>
    <dgm:cxn modelId="{FF0FA14D-7A15-4AA3-80FA-6BE7BFB30982}" srcId="{20DFBEE1-2A3A-4ABD-BB75-D980282A08B0}" destId="{05816EDF-2851-4EF3-A187-D70299D2AEEB}" srcOrd="6" destOrd="0" parTransId="{2EE86542-10C7-4D5A-AABA-8C343F57A134}" sibTransId="{69E08A4B-1F14-4CEC-9AB2-B403E28E5177}"/>
    <dgm:cxn modelId="{1E996AF6-AA1D-431A-A644-1E0D899CDAE1}" srcId="{20DFBEE1-2A3A-4ABD-BB75-D980282A08B0}" destId="{69AA9F2C-DE78-4FFB-AC94-FAE15C3B158E}" srcOrd="5" destOrd="0" parTransId="{45AA7949-5772-428C-BF64-B711EA01A9C5}" sibTransId="{07D5691A-320F-4B85-BD8B-B249559446ED}"/>
    <dgm:cxn modelId="{07CFC6EA-9F26-47C4-A3F3-7547BB52AC3C}" srcId="{20DFBEE1-2A3A-4ABD-BB75-D980282A08B0}" destId="{77C9477A-7C5D-41A4-8F48-D6C4EC22651B}" srcOrd="3" destOrd="0" parTransId="{375E7AC9-CA68-4D2D-9CA1-4A0DB8ADC0C5}" sibTransId="{672F926A-6BBD-47B3-8F39-C43E3098922C}"/>
    <dgm:cxn modelId="{F58B6CA2-CDEA-4E8E-B3FC-C7BA24ECD79E}" type="presOf" srcId="{45AA7949-5772-428C-BF64-B711EA01A9C5}" destId="{347F0C02-CA8C-495B-84FA-75F0293441C0}" srcOrd="0" destOrd="0" presId="urn:microsoft.com/office/officeart/2005/8/layout/radial1"/>
    <dgm:cxn modelId="{81AB389B-A934-4C1B-BC68-710D774B2AA4}" type="presOf" srcId="{BFF51568-6A35-4C90-9A1E-82B2E5742BCE}" destId="{AB123348-6DEF-406D-8B81-85FF85498F4E}" srcOrd="0" destOrd="0" presId="urn:microsoft.com/office/officeart/2005/8/layout/radial1"/>
    <dgm:cxn modelId="{42A54EBB-8EAF-46D2-8060-6112BF954294}" type="presOf" srcId="{EA7D963F-95FC-49FF-B8BB-81318ED08AD7}" destId="{23EF678E-6C1D-4AAC-BA02-1E99E69BDBCE}" srcOrd="1" destOrd="0" presId="urn:microsoft.com/office/officeart/2005/8/layout/radial1"/>
    <dgm:cxn modelId="{A5F37776-440E-4B98-9E9A-38FDD6086F6F}" srcId="{20DFBEE1-2A3A-4ABD-BB75-D980282A08B0}" destId="{73574256-5F6F-4B55-A665-A96290B4938D}" srcOrd="2" destOrd="0" parTransId="{BFF51568-6A35-4C90-9A1E-82B2E5742BCE}" sibTransId="{C75E8B5A-75C0-44F6-B2D6-16A4E0FC1323}"/>
    <dgm:cxn modelId="{901C7F4B-9BC7-4B2C-AAE4-82BFB8C46916}" type="presOf" srcId="{BC913977-DE20-438C-B958-DE55FF8A073E}" destId="{3DEFC8A1-94C2-4E49-86ED-8C7E0763DFC2}" srcOrd="0" destOrd="0" presId="urn:microsoft.com/office/officeart/2005/8/layout/radial1"/>
    <dgm:cxn modelId="{C9AE04D4-4A1C-43F2-9CDF-1565D5F7544E}" type="presOf" srcId="{FDBB385A-A175-4632-AD26-E9C481A1B5A2}" destId="{08B64F83-0DB6-446F-A29D-528D2747A5F1}" srcOrd="0" destOrd="0" presId="urn:microsoft.com/office/officeart/2005/8/layout/radial1"/>
    <dgm:cxn modelId="{21D302CD-4A13-4F36-8CAB-CF73B4F689D8}" srcId="{20DFBEE1-2A3A-4ABD-BB75-D980282A08B0}" destId="{6A61848F-9820-4221-83C7-F46C50BEDBDE}" srcOrd="1" destOrd="0" parTransId="{EA7D963F-95FC-49FF-B8BB-81318ED08AD7}" sibTransId="{3198A497-6C4E-443B-A78A-3658472D937F}"/>
    <dgm:cxn modelId="{E7A352C2-7023-4A1B-8A99-6CC531D70E27}" type="presOf" srcId="{5F0D8518-A63E-434D-84DC-94704E5B6906}" destId="{51DB1128-1F17-49A1-897A-F9CE22DEA739}" srcOrd="0" destOrd="0" presId="urn:microsoft.com/office/officeart/2005/8/layout/radial1"/>
    <dgm:cxn modelId="{9D074404-DFF1-40C2-8B16-F39875E8B96D}" type="presParOf" srcId="{9667117D-2CF0-452E-9707-2875F7C3C5B4}" destId="{EFC0EB7A-86EA-47CD-97FB-42A4E897B4AE}" srcOrd="0" destOrd="0" presId="urn:microsoft.com/office/officeart/2005/8/layout/radial1"/>
    <dgm:cxn modelId="{AAFB9618-B991-4D27-9FD5-52AB9BFDE70B}" type="presParOf" srcId="{9667117D-2CF0-452E-9707-2875F7C3C5B4}" destId="{51DB1128-1F17-49A1-897A-F9CE22DEA739}" srcOrd="1" destOrd="0" presId="urn:microsoft.com/office/officeart/2005/8/layout/radial1"/>
    <dgm:cxn modelId="{9A6AB2D6-D161-4AF1-9250-449CFC26E146}" type="presParOf" srcId="{51DB1128-1F17-49A1-897A-F9CE22DEA739}" destId="{BE8B460A-279D-4760-8427-F8A2624318E3}" srcOrd="0" destOrd="0" presId="urn:microsoft.com/office/officeart/2005/8/layout/radial1"/>
    <dgm:cxn modelId="{E74DA17E-BD9C-4582-B3C0-2E1D82F63A13}" type="presParOf" srcId="{9667117D-2CF0-452E-9707-2875F7C3C5B4}" destId="{08B64F83-0DB6-446F-A29D-528D2747A5F1}" srcOrd="2" destOrd="0" presId="urn:microsoft.com/office/officeart/2005/8/layout/radial1"/>
    <dgm:cxn modelId="{F74459E4-6D6D-457D-9464-909B570061AD}" type="presParOf" srcId="{9667117D-2CF0-452E-9707-2875F7C3C5B4}" destId="{7B4572C5-E8CC-48B8-BAFC-6182A4AA890B}" srcOrd="3" destOrd="0" presId="urn:microsoft.com/office/officeart/2005/8/layout/radial1"/>
    <dgm:cxn modelId="{16F06D16-E97C-4DD8-A9E4-2593845E96E4}" type="presParOf" srcId="{7B4572C5-E8CC-48B8-BAFC-6182A4AA890B}" destId="{23EF678E-6C1D-4AAC-BA02-1E99E69BDBCE}" srcOrd="0" destOrd="0" presId="urn:microsoft.com/office/officeart/2005/8/layout/radial1"/>
    <dgm:cxn modelId="{E8265ED6-CFF8-49CE-8924-C320BE341322}" type="presParOf" srcId="{9667117D-2CF0-452E-9707-2875F7C3C5B4}" destId="{8EFED381-7B18-4CE8-AD3B-B0D74FB3503F}" srcOrd="4" destOrd="0" presId="urn:microsoft.com/office/officeart/2005/8/layout/radial1"/>
    <dgm:cxn modelId="{E8910E7E-8648-4117-8D72-F6C98EA028A7}" type="presParOf" srcId="{9667117D-2CF0-452E-9707-2875F7C3C5B4}" destId="{AB123348-6DEF-406D-8B81-85FF85498F4E}" srcOrd="5" destOrd="0" presId="urn:microsoft.com/office/officeart/2005/8/layout/radial1"/>
    <dgm:cxn modelId="{6201FA39-1AA8-49A6-BF13-0451D2549ACA}" type="presParOf" srcId="{AB123348-6DEF-406D-8B81-85FF85498F4E}" destId="{2A6F6C51-EE51-4703-B706-BC0EF01CD696}" srcOrd="0" destOrd="0" presId="urn:microsoft.com/office/officeart/2005/8/layout/radial1"/>
    <dgm:cxn modelId="{B70530DB-DCAF-4402-A8D6-71A574BCE3BA}" type="presParOf" srcId="{9667117D-2CF0-452E-9707-2875F7C3C5B4}" destId="{9C3698CF-A0E8-4B32-8817-AB413BF7A163}" srcOrd="6" destOrd="0" presId="urn:microsoft.com/office/officeart/2005/8/layout/radial1"/>
    <dgm:cxn modelId="{A5C083E4-9231-45C5-AA4D-90C596C4EB1E}" type="presParOf" srcId="{9667117D-2CF0-452E-9707-2875F7C3C5B4}" destId="{910AE347-69A9-479D-B91F-8A87B736F223}" srcOrd="7" destOrd="0" presId="urn:microsoft.com/office/officeart/2005/8/layout/radial1"/>
    <dgm:cxn modelId="{FF266A29-C019-4FB8-9AC0-C3E5C150D2D0}" type="presParOf" srcId="{910AE347-69A9-479D-B91F-8A87B736F223}" destId="{2BAD91B1-2343-4731-945E-D421246248AA}" srcOrd="0" destOrd="0" presId="urn:microsoft.com/office/officeart/2005/8/layout/radial1"/>
    <dgm:cxn modelId="{935F702E-7D3F-4B3F-8787-2E4CA20DD26A}" type="presParOf" srcId="{9667117D-2CF0-452E-9707-2875F7C3C5B4}" destId="{CDC24B5E-E7C6-441E-81E5-02D19E0C98AA}" srcOrd="8" destOrd="0" presId="urn:microsoft.com/office/officeart/2005/8/layout/radial1"/>
    <dgm:cxn modelId="{69C9B8E4-3D0F-4EFD-84A5-03356ECE4A2E}" type="presParOf" srcId="{9667117D-2CF0-452E-9707-2875F7C3C5B4}" destId="{ED8924E5-930B-4EED-9C3E-DB49AFCEC4AE}" srcOrd="9" destOrd="0" presId="urn:microsoft.com/office/officeart/2005/8/layout/radial1"/>
    <dgm:cxn modelId="{BAF1E79D-D40C-4DCF-A35C-0AAA854DDFCC}" type="presParOf" srcId="{ED8924E5-930B-4EED-9C3E-DB49AFCEC4AE}" destId="{289D3F0D-58E8-4ADF-B8B1-74077A35DC20}" srcOrd="0" destOrd="0" presId="urn:microsoft.com/office/officeart/2005/8/layout/radial1"/>
    <dgm:cxn modelId="{4B7E98D8-B53D-4D8F-915F-B43C653E6DAE}" type="presParOf" srcId="{9667117D-2CF0-452E-9707-2875F7C3C5B4}" destId="{3DEFC8A1-94C2-4E49-86ED-8C7E0763DFC2}" srcOrd="10" destOrd="0" presId="urn:microsoft.com/office/officeart/2005/8/layout/radial1"/>
    <dgm:cxn modelId="{DD62B971-AEB6-4D4D-AA3D-047CF04A7C01}" type="presParOf" srcId="{9667117D-2CF0-452E-9707-2875F7C3C5B4}" destId="{347F0C02-CA8C-495B-84FA-75F0293441C0}" srcOrd="11" destOrd="0" presId="urn:microsoft.com/office/officeart/2005/8/layout/radial1"/>
    <dgm:cxn modelId="{ECCC3037-B46A-4D56-AE69-18C06B0D3A3D}" type="presParOf" srcId="{347F0C02-CA8C-495B-84FA-75F0293441C0}" destId="{DF58BFB5-00A7-4CBE-A23A-CEB5F8332340}" srcOrd="0" destOrd="0" presId="urn:microsoft.com/office/officeart/2005/8/layout/radial1"/>
    <dgm:cxn modelId="{357902E9-DBD7-445C-AE72-B4BD3160CCC4}" type="presParOf" srcId="{9667117D-2CF0-452E-9707-2875F7C3C5B4}" destId="{191F9300-DF92-4534-9D3D-FEB24B562720}" srcOrd="12" destOrd="0" presId="urn:microsoft.com/office/officeart/2005/8/layout/radial1"/>
    <dgm:cxn modelId="{3098975A-27DD-468C-BC7C-9CB8458803A2}" type="presParOf" srcId="{9667117D-2CF0-452E-9707-2875F7C3C5B4}" destId="{6D6A2B9A-3EC7-4341-8F87-AF4CAF052631}" srcOrd="13" destOrd="0" presId="urn:microsoft.com/office/officeart/2005/8/layout/radial1"/>
    <dgm:cxn modelId="{3BC75E45-4016-462B-8437-8EA7DA04120D}" type="presParOf" srcId="{6D6A2B9A-3EC7-4341-8F87-AF4CAF052631}" destId="{985D06AC-C71A-45E1-8C0A-85B99E376C7C}" srcOrd="0" destOrd="0" presId="urn:microsoft.com/office/officeart/2005/8/layout/radial1"/>
    <dgm:cxn modelId="{4032CF53-8239-4DCD-A4B5-E92B09ED38A4}" type="presParOf" srcId="{9667117D-2CF0-452E-9707-2875F7C3C5B4}" destId="{A76CD8F6-09D3-4E98-8FE9-7E32C42CDC8D}" srcOrd="14" destOrd="0" presId="urn:microsoft.com/office/officeart/2005/8/layout/radial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购物者数据分析</a:t>
          </a:r>
        </a:p>
      </dgm:t>
    </dgm:pt>
    <dgm:pt modelId="{D7B80A3B-419C-41C1-BD0A-B2DEF31D0DB2}" cxnId="{616B4439-5081-4F85-B27C-83AA8A04009F}" type="parTrans">
      <dgm:prSet/>
      <dgm:spPr/>
      <dgm:t>
        <a:bodyPr/>
        <a:lstStyle/>
        <a:p>
          <a:endParaRPr lang="zh-CN" altLang="en-US">
            <a:solidFill>
              <a:schemeClr val="bg1"/>
            </a:solidFill>
          </a:endParaRPr>
        </a:p>
      </dgm:t>
    </dgm:pt>
    <dgm:pt modelId="{B727CE5E-03DC-46E9-969C-FC0514626756}" cxnId="{616B4439-5081-4F85-B27C-83AA8A04009F}" type="sibTrans">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概述</a:t>
          </a:r>
        </a:p>
      </dgm:t>
    </dgm:pt>
    <dgm:pt modelId="{925DBF1E-508C-4229-9B35-9DC9AC3EE8F2}" cxnId="{14165B7C-E68C-4851-9E9C-381B74E3C669}" type="parTrans">
      <dgm:prSet/>
      <dgm:spPr/>
      <dgm:t>
        <a:bodyPr/>
        <a:lstStyle/>
        <a:p>
          <a:endParaRPr lang="zh-CN" altLang="en-US">
            <a:solidFill>
              <a:schemeClr val="bg1"/>
            </a:solidFill>
          </a:endParaRPr>
        </a:p>
      </dgm:t>
    </dgm:pt>
    <dgm:pt modelId="{68F26177-7D41-4588-BCA5-8C0957540C00}" cxnId="{14165B7C-E68C-4851-9E9C-381B74E3C669}" type="sibTrans">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商圈调查数据分析</a:t>
          </a:r>
        </a:p>
      </dgm:t>
    </dgm:pt>
    <dgm:pt modelId="{F49D2672-9033-4A4E-8529-AD73E85E67B1}" cxnId="{1D6CDAC0-A746-4D84-87AC-F4655B87BAB9}" type="parTrans">
      <dgm:prSet/>
      <dgm:spPr/>
      <dgm:t>
        <a:bodyPr/>
        <a:lstStyle/>
        <a:p>
          <a:endParaRPr lang="zh-CN" altLang="en-US">
            <a:solidFill>
              <a:schemeClr val="bg1"/>
            </a:solidFill>
          </a:endParaRPr>
        </a:p>
      </dgm:t>
    </dgm:pt>
    <dgm:pt modelId="{F0B3B54E-F6DF-48A7-91E1-8C196CA179B5}" cxnId="{1D6CDAC0-A746-4D84-87AC-F4655B87BAB9}" type="sibTrans">
      <dgm:prSet/>
      <dgm:spPr/>
      <dgm:t>
        <a:bodyPr/>
        <a:lstStyle/>
        <a:p>
          <a:endParaRPr lang="zh-CN" altLang="en-US">
            <a:solidFill>
              <a:schemeClr val="bg1"/>
            </a:solidFill>
          </a:endParaRPr>
        </a:p>
      </dgm:t>
    </dgm:pt>
    <dgm:pt modelId="{26A7323C-A959-4328-8D1E-B75BDD3909F8}">
      <dgm:prSet phldrT="[文本]"/>
      <dgm:spPr/>
      <dgm:t>
        <a:bodyPr/>
        <a:lstStyle/>
        <a:p>
          <a:r>
            <a:rPr lang="zh-CN" altLang="en-US" dirty="0">
              <a:solidFill>
                <a:schemeClr val="bg1"/>
              </a:solidFill>
            </a:rPr>
            <a:t>购物者购买行为分析</a:t>
          </a:r>
        </a:p>
      </dgm:t>
    </dgm:pt>
    <dgm:pt modelId="{B3159739-3278-4529-8F6E-88D878FC6C1D}" cxnId="{3C9E7624-3E34-4A02-901B-6EFA5E2D8524}" type="parTrans">
      <dgm:prSet/>
      <dgm:spPr/>
      <dgm:t>
        <a:bodyPr/>
        <a:lstStyle/>
        <a:p>
          <a:endParaRPr lang="zh-CN" altLang="en-US">
            <a:solidFill>
              <a:schemeClr val="bg1"/>
            </a:solidFill>
          </a:endParaRPr>
        </a:p>
      </dgm:t>
    </dgm:pt>
    <dgm:pt modelId="{B91D5EF9-2A94-4621-BC15-C89DB558370A}" cxnId="{3C9E7624-3E34-4A02-901B-6EFA5E2D8524}" type="sibTrans">
      <dgm:prSet/>
      <dgm:spPr/>
      <dgm:t>
        <a:bodyPr/>
        <a:lstStyle/>
        <a:p>
          <a:endParaRPr lang="zh-CN" altLang="en-US">
            <a:solidFill>
              <a:schemeClr val="bg1"/>
            </a:solidFill>
          </a:endParaRPr>
        </a:p>
      </dgm:t>
    </dgm:pt>
    <dgm:pt modelId="{E59983F4-DCB9-4FB6-8F09-FD7050DE492C}">
      <dgm:prSet phldrT="[文本]"/>
      <dgm:spPr/>
      <dgm:t>
        <a:bodyPr/>
        <a:lstStyle/>
        <a:p>
          <a:r>
            <a:rPr lang="zh-CN" altLang="en-US" dirty="0">
              <a:solidFill>
                <a:schemeClr val="bg1"/>
              </a:solidFill>
            </a:rPr>
            <a:t>购物者购买决策树调查</a:t>
          </a:r>
        </a:p>
      </dgm:t>
    </dgm:pt>
    <dgm:pt modelId="{43080AE2-382D-42C9-9726-327B90BFDC00}" cxnId="{23B0FD95-F235-4ED9-A674-D468ED2A36B4}" type="parTrans">
      <dgm:prSet/>
      <dgm:spPr/>
      <dgm:t>
        <a:bodyPr/>
        <a:lstStyle/>
        <a:p>
          <a:endParaRPr lang="zh-CN" altLang="en-US"/>
        </a:p>
      </dgm:t>
    </dgm:pt>
    <dgm:pt modelId="{DF87DE68-81EF-498D-9AFE-BC9285D1D405}" cxnId="{23B0FD95-F235-4ED9-A674-D468ED2A36B4}" type="sibTrans">
      <dgm:prSet/>
      <dgm:spPr/>
      <dgm:t>
        <a:bodyPr/>
        <a:lstStyle/>
        <a:p>
          <a:endParaRPr lang="zh-CN" altLang="en-US"/>
        </a:p>
      </dgm:t>
    </dgm:pt>
    <dgm:pt modelId="{F0AF1F7B-ADA2-4C95-B6CF-AD3AAE0E037B}">
      <dgm:prSet phldrT="[文本]"/>
      <dgm:spPr/>
      <dgm:t>
        <a:bodyPr/>
        <a:lstStyle/>
        <a:p>
          <a:r>
            <a:rPr lang="zh-CN" altLang="en-US" dirty="0">
              <a:solidFill>
                <a:schemeClr val="bg1"/>
              </a:solidFill>
            </a:rPr>
            <a:t>注意事项</a:t>
          </a:r>
        </a:p>
      </dgm:t>
    </dgm:pt>
    <dgm:pt modelId="{84FAD13D-B1E5-4C24-96BF-C901EA7D2FAC}" cxnId="{68D8C3FF-AACD-40D6-B6FE-019C974F97B4}" type="parTrans">
      <dgm:prSet/>
      <dgm:spPr/>
      <dgm:t>
        <a:bodyPr/>
        <a:lstStyle/>
        <a:p>
          <a:endParaRPr lang="zh-CN" altLang="en-US"/>
        </a:p>
      </dgm:t>
    </dgm:pt>
    <dgm:pt modelId="{F62D933F-FA98-44CA-9EEC-8EB9B7045ED7}" cxnId="{68D8C3FF-AACD-40D6-B6FE-019C974F97B4}" type="sibTrans">
      <dgm:prSet/>
      <dgm:spPr/>
      <dgm:t>
        <a:bodyPr/>
        <a:lstStyle/>
        <a:p>
          <a:endParaRPr lang="zh-CN" altLang="en-US"/>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6">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5"/>
      <dgm:spPr/>
    </dgm:pt>
    <dgm:pt modelId="{BAA83108-025D-4153-8604-DE22A0DA91A2}" type="pres">
      <dgm:prSet presAssocID="{ECA0B330-5515-4981-B3F3-6EF59A503C02}" presName="Child" presStyleLbl="revTx" presStyleIdx="1" presStyleCnt="6">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5"/>
      <dgm:spPr/>
    </dgm:pt>
    <dgm:pt modelId="{19354C29-685D-4E58-BD79-61BDB1DE1147}" type="pres">
      <dgm:prSet presAssocID="{9AFC829D-F8F0-4927-8173-1EF0188067F0}" presName="Child" presStyleLbl="revTx" presStyleIdx="2" presStyleCnt="6">
        <dgm:presLayoutVars>
          <dgm:chMax val="0"/>
          <dgm:chPref val="0"/>
          <dgm:bulletEnabled val="1"/>
        </dgm:presLayoutVars>
      </dgm:prSet>
      <dgm:spPr/>
      <dgm:t>
        <a:bodyPr/>
        <a:lstStyle/>
        <a:p>
          <a:endParaRPr lang="zh-CN" altLang="en-US"/>
        </a:p>
      </dgm:t>
    </dgm:pt>
    <dgm:pt modelId="{9B529458-D5AE-44CB-B948-2D2A24153BA9}" type="pres">
      <dgm:prSet presAssocID="{26A7323C-A959-4328-8D1E-B75BDD3909F8}" presName="childComposite" presStyleCnt="0">
        <dgm:presLayoutVars>
          <dgm:chMax val="0"/>
          <dgm:chPref val="0"/>
        </dgm:presLayoutVars>
      </dgm:prSet>
      <dgm:spPr/>
    </dgm:pt>
    <dgm:pt modelId="{2A77102E-390E-4647-A7F8-A43672FD90CE}" type="pres">
      <dgm:prSet presAssocID="{26A7323C-A959-4328-8D1E-B75BDD3909F8}" presName="ChildAccent" presStyleLbl="solidFgAcc1" presStyleIdx="2" presStyleCnt="5"/>
      <dgm:spPr/>
    </dgm:pt>
    <dgm:pt modelId="{02A702E4-CB62-4550-9844-51A31DDA40B7}" type="pres">
      <dgm:prSet presAssocID="{26A7323C-A959-4328-8D1E-B75BDD3909F8}" presName="Child" presStyleLbl="revTx" presStyleIdx="3" presStyleCnt="6">
        <dgm:presLayoutVars>
          <dgm:chMax val="0"/>
          <dgm:chPref val="0"/>
          <dgm:bulletEnabled val="1"/>
        </dgm:presLayoutVars>
      </dgm:prSet>
      <dgm:spPr/>
      <dgm:t>
        <a:bodyPr/>
        <a:lstStyle/>
        <a:p>
          <a:endParaRPr lang="zh-CN" altLang="en-US"/>
        </a:p>
      </dgm:t>
    </dgm:pt>
    <dgm:pt modelId="{85214D49-411A-4515-9CAA-45DFD21394C6}" type="pres">
      <dgm:prSet presAssocID="{E59983F4-DCB9-4FB6-8F09-FD7050DE492C}" presName="childComposite" presStyleCnt="0">
        <dgm:presLayoutVars>
          <dgm:chMax val="0"/>
          <dgm:chPref val="0"/>
        </dgm:presLayoutVars>
      </dgm:prSet>
      <dgm:spPr/>
    </dgm:pt>
    <dgm:pt modelId="{623DDB70-85A4-4BCC-A6A1-E2A9CE270ED0}" type="pres">
      <dgm:prSet presAssocID="{E59983F4-DCB9-4FB6-8F09-FD7050DE492C}" presName="ChildAccent" presStyleLbl="solidFgAcc1" presStyleIdx="3" presStyleCnt="5"/>
      <dgm:spPr/>
    </dgm:pt>
    <dgm:pt modelId="{90031B7D-969C-4BD4-89EE-596B2C6AFE5D}" type="pres">
      <dgm:prSet presAssocID="{E59983F4-DCB9-4FB6-8F09-FD7050DE492C}" presName="Child" presStyleLbl="revTx" presStyleIdx="4" presStyleCnt="6">
        <dgm:presLayoutVars>
          <dgm:chMax val="0"/>
          <dgm:chPref val="0"/>
          <dgm:bulletEnabled val="1"/>
        </dgm:presLayoutVars>
      </dgm:prSet>
      <dgm:spPr/>
      <dgm:t>
        <a:bodyPr/>
        <a:lstStyle/>
        <a:p>
          <a:endParaRPr lang="zh-CN" altLang="en-US"/>
        </a:p>
      </dgm:t>
    </dgm:pt>
    <dgm:pt modelId="{5DF9B55A-18BE-40D7-88BB-CF9B9A58B627}" type="pres">
      <dgm:prSet presAssocID="{F0AF1F7B-ADA2-4C95-B6CF-AD3AAE0E037B}" presName="childComposite" presStyleCnt="0">
        <dgm:presLayoutVars>
          <dgm:chMax val="0"/>
          <dgm:chPref val="0"/>
        </dgm:presLayoutVars>
      </dgm:prSet>
      <dgm:spPr/>
    </dgm:pt>
    <dgm:pt modelId="{DDEF7E66-E27E-4F87-8A13-566A59397EF6}" type="pres">
      <dgm:prSet presAssocID="{F0AF1F7B-ADA2-4C95-B6CF-AD3AAE0E037B}" presName="ChildAccent" presStyleLbl="solidFgAcc1" presStyleIdx="4" presStyleCnt="5"/>
      <dgm:spPr/>
    </dgm:pt>
    <dgm:pt modelId="{41214E1D-41CF-4579-BF33-7DEECEBBABCD}" type="pres">
      <dgm:prSet presAssocID="{F0AF1F7B-ADA2-4C95-B6CF-AD3AAE0E037B}" presName="Child" presStyleLbl="revTx" presStyleIdx="5" presStyleCnt="6">
        <dgm:presLayoutVars>
          <dgm:chMax val="0"/>
          <dgm:chPref val="0"/>
          <dgm:bulletEnabled val="1"/>
        </dgm:presLayoutVars>
      </dgm:prSet>
      <dgm:spPr/>
      <dgm:t>
        <a:bodyPr/>
        <a:lstStyle/>
        <a:p>
          <a:endParaRPr lang="zh-CN" altLang="en-US"/>
        </a:p>
      </dgm:t>
    </dgm:pt>
  </dgm:ptLst>
  <dgm:cxnLst>
    <dgm:cxn modelId="{6B3107F4-250B-470C-BC4E-E8B2E1C65545}" type="presOf" srcId="{26A7323C-A959-4328-8D1E-B75BDD3909F8}" destId="{02A702E4-CB62-4550-9844-51A31DDA40B7}" srcOrd="0" destOrd="0" presId="urn:microsoft.com/office/officeart/2008/layout/SquareAccentList"/>
    <dgm:cxn modelId="{21D133B0-3BE8-4378-B4CD-61BBB60D5AD7}" type="presOf" srcId="{ECA0B330-5515-4981-B3F3-6EF59A503C02}" destId="{BAA83108-025D-4153-8604-DE22A0DA91A2}" srcOrd="0" destOrd="0" presId="urn:microsoft.com/office/officeart/2008/layout/SquareAccentList"/>
    <dgm:cxn modelId="{616B4439-5081-4F85-B27C-83AA8A04009F}" srcId="{D824A335-DB75-4EB5-835C-6967E468844F}" destId="{8909D5A3-75D7-4B07-942A-EDCCD450FEBC}" srcOrd="0" destOrd="0" parTransId="{D7B80A3B-419C-41C1-BD0A-B2DEF31D0DB2}" sibTransId="{B727CE5E-03DC-46E9-969C-FC0514626756}"/>
    <dgm:cxn modelId="{07F6DD25-0077-4F1A-A97E-53F82A4EA8F1}" type="presOf" srcId="{F0AF1F7B-ADA2-4C95-B6CF-AD3AAE0E037B}" destId="{41214E1D-41CF-4579-BF33-7DEECEBBABCD}" srcOrd="0" destOrd="0" presId="urn:microsoft.com/office/officeart/2008/layout/SquareAccentList"/>
    <dgm:cxn modelId="{BF5A0116-5E76-46FF-866C-5D32312CF27B}" type="presOf" srcId="{D824A335-DB75-4EB5-835C-6967E468844F}" destId="{EA0AD8AE-4B05-4C4E-B92A-A624DF48E5B0}" srcOrd="0" destOrd="0" presId="urn:microsoft.com/office/officeart/2008/layout/SquareAccentList"/>
    <dgm:cxn modelId="{FD3C5C38-09FE-4C55-A599-F271016AC6EC}" type="presOf" srcId="{E59983F4-DCB9-4FB6-8F09-FD7050DE492C}" destId="{90031B7D-969C-4BD4-89EE-596B2C6AFE5D}" srcOrd="0" destOrd="0" presId="urn:microsoft.com/office/officeart/2008/layout/SquareAccentList"/>
    <dgm:cxn modelId="{23B0FD95-F235-4ED9-A674-D468ED2A36B4}" srcId="{8909D5A3-75D7-4B07-942A-EDCCD450FEBC}" destId="{E59983F4-DCB9-4FB6-8F09-FD7050DE492C}" srcOrd="3" destOrd="0" parTransId="{43080AE2-382D-42C9-9726-327B90BFDC00}" sibTransId="{DF87DE68-81EF-498D-9AFE-BC9285D1D405}"/>
    <dgm:cxn modelId="{2A12A6BF-E0A9-4511-A8E2-A4468B4EA7E9}" type="presOf" srcId="{9AFC829D-F8F0-4927-8173-1EF0188067F0}" destId="{19354C29-685D-4E58-BD79-61BDB1DE1147}" srcOrd="0" destOrd="0" presId="urn:microsoft.com/office/officeart/2008/layout/SquareAccentList"/>
    <dgm:cxn modelId="{68D8C3FF-AACD-40D6-B6FE-019C974F97B4}" srcId="{8909D5A3-75D7-4B07-942A-EDCCD450FEBC}" destId="{F0AF1F7B-ADA2-4C95-B6CF-AD3AAE0E037B}" srcOrd="4" destOrd="0" parTransId="{84FAD13D-B1E5-4C24-96BF-C901EA7D2FAC}" sibTransId="{F62D933F-FA98-44CA-9EEC-8EB9B7045ED7}"/>
    <dgm:cxn modelId="{3C9E7624-3E34-4A02-901B-6EFA5E2D8524}" srcId="{8909D5A3-75D7-4B07-942A-EDCCD450FEBC}" destId="{26A7323C-A959-4328-8D1E-B75BDD3909F8}" srcOrd="2" destOrd="0" parTransId="{B3159739-3278-4529-8F6E-88D878FC6C1D}" sibTransId="{B91D5EF9-2A94-4621-BC15-C89DB558370A}"/>
    <dgm:cxn modelId="{98B7F6F1-5AB4-40BC-B64E-C890E124BF14}" type="presOf" srcId="{8909D5A3-75D7-4B07-942A-EDCCD450FEBC}" destId="{6BB124C7-1B33-4053-B269-A4D8BAC53E70}" srcOrd="0" destOrd="0" presId="urn:microsoft.com/office/officeart/2008/layout/SquareAccentList"/>
    <dgm:cxn modelId="{1D6CDAC0-A746-4D84-87AC-F4655B87BAB9}" srcId="{8909D5A3-75D7-4B07-942A-EDCCD450FEBC}" destId="{9AFC829D-F8F0-4927-8173-1EF0188067F0}" srcOrd="1" destOrd="0" parTransId="{F49D2672-9033-4A4E-8529-AD73E85E67B1}" sibTransId="{F0B3B54E-F6DF-48A7-91E1-8C196CA179B5}"/>
    <dgm:cxn modelId="{14165B7C-E68C-4851-9E9C-381B74E3C669}" srcId="{8909D5A3-75D7-4B07-942A-EDCCD450FEBC}" destId="{ECA0B330-5515-4981-B3F3-6EF59A503C02}" srcOrd="0" destOrd="0" parTransId="{925DBF1E-508C-4229-9B35-9DC9AC3EE8F2}" sibTransId="{68F26177-7D41-4588-BCA5-8C0957540C00}"/>
    <dgm:cxn modelId="{3CA11440-EB3B-433F-8EF5-257DCF669450}" type="presParOf" srcId="{EA0AD8AE-4B05-4C4E-B92A-A624DF48E5B0}" destId="{A28C6B7B-7BF5-4706-B1F7-E6053549BB5C}" srcOrd="0" destOrd="0" presId="urn:microsoft.com/office/officeart/2008/layout/SquareAccentList"/>
    <dgm:cxn modelId="{8324824C-10A9-40AF-BDD3-BDDE6212245F}" type="presParOf" srcId="{A28C6B7B-7BF5-4706-B1F7-E6053549BB5C}" destId="{AD8671DF-B2BD-42A2-AF25-D70B9355DD43}" srcOrd="0" destOrd="0" presId="urn:microsoft.com/office/officeart/2008/layout/SquareAccentList"/>
    <dgm:cxn modelId="{1A9CCE8C-92D2-44AE-8FF1-E2B2C1B2D828}" type="presParOf" srcId="{AD8671DF-B2BD-42A2-AF25-D70B9355DD43}" destId="{52D5B0C3-D9A4-4081-97EA-64350A027D6D}" srcOrd="0" destOrd="0" presId="urn:microsoft.com/office/officeart/2008/layout/SquareAccentList"/>
    <dgm:cxn modelId="{BE84FE7D-2FC4-4A48-B7CD-C70E33F4AA7C}" type="presParOf" srcId="{AD8671DF-B2BD-42A2-AF25-D70B9355DD43}" destId="{4EB64847-1EA2-4457-AD98-3ED2948E341E}" srcOrd="1" destOrd="0" presId="urn:microsoft.com/office/officeart/2008/layout/SquareAccentList"/>
    <dgm:cxn modelId="{1916BD59-179D-4903-BB26-B6DC4D1D94D4}" type="presParOf" srcId="{AD8671DF-B2BD-42A2-AF25-D70B9355DD43}" destId="{6BB124C7-1B33-4053-B269-A4D8BAC53E70}" srcOrd="2" destOrd="0" presId="urn:microsoft.com/office/officeart/2008/layout/SquareAccentList"/>
    <dgm:cxn modelId="{F9F621E9-6312-460D-AB02-76C0D1616D41}" type="presParOf" srcId="{A28C6B7B-7BF5-4706-B1F7-E6053549BB5C}" destId="{97AAD598-A3C9-4D16-B1E7-521DDAD4995A}" srcOrd="1" destOrd="0" presId="urn:microsoft.com/office/officeart/2008/layout/SquareAccentList"/>
    <dgm:cxn modelId="{95670C31-EC18-4652-A2DE-ED8582AA1621}" type="presParOf" srcId="{97AAD598-A3C9-4D16-B1E7-521DDAD4995A}" destId="{A62F63EC-7237-4048-BD94-2AA13B071333}" srcOrd="0" destOrd="0" presId="urn:microsoft.com/office/officeart/2008/layout/SquareAccentList"/>
    <dgm:cxn modelId="{6E46D230-175A-4616-8A80-CDD5CC0A8115}" type="presParOf" srcId="{A62F63EC-7237-4048-BD94-2AA13B071333}" destId="{E84FEC58-5A21-4CF4-9133-5B911326A988}" srcOrd="0" destOrd="0" presId="urn:microsoft.com/office/officeart/2008/layout/SquareAccentList"/>
    <dgm:cxn modelId="{5109DF65-1D07-4005-BE42-412D50281779}" type="presParOf" srcId="{A62F63EC-7237-4048-BD94-2AA13B071333}" destId="{BAA83108-025D-4153-8604-DE22A0DA91A2}" srcOrd="1" destOrd="0" presId="urn:microsoft.com/office/officeart/2008/layout/SquareAccentList"/>
    <dgm:cxn modelId="{078F5ACC-F78C-48C3-BD40-629DA45FA489}" type="presParOf" srcId="{97AAD598-A3C9-4D16-B1E7-521DDAD4995A}" destId="{F3903080-E1FB-4F46-B14F-70D8CBF7E0D7}" srcOrd="1" destOrd="0" presId="urn:microsoft.com/office/officeart/2008/layout/SquareAccentList"/>
    <dgm:cxn modelId="{35D22FC2-4B8C-4F82-93CA-A975A153E75A}" type="presParOf" srcId="{F3903080-E1FB-4F46-B14F-70D8CBF7E0D7}" destId="{5CB242FE-2476-42FE-84DA-B36D24364E53}" srcOrd="0" destOrd="0" presId="urn:microsoft.com/office/officeart/2008/layout/SquareAccentList"/>
    <dgm:cxn modelId="{DD518B57-1B75-407B-AAD6-EEC7705E7299}" type="presParOf" srcId="{F3903080-E1FB-4F46-B14F-70D8CBF7E0D7}" destId="{19354C29-685D-4E58-BD79-61BDB1DE1147}" srcOrd="1" destOrd="0" presId="urn:microsoft.com/office/officeart/2008/layout/SquareAccentList"/>
    <dgm:cxn modelId="{34618200-5536-4875-948A-FCBCA10E8D11}" type="presParOf" srcId="{97AAD598-A3C9-4D16-B1E7-521DDAD4995A}" destId="{9B529458-D5AE-44CB-B948-2D2A24153BA9}" srcOrd="2" destOrd="0" presId="urn:microsoft.com/office/officeart/2008/layout/SquareAccentList"/>
    <dgm:cxn modelId="{08C7BB86-2DE2-4D3D-94FB-71D2648E34F3}" type="presParOf" srcId="{9B529458-D5AE-44CB-B948-2D2A24153BA9}" destId="{2A77102E-390E-4647-A7F8-A43672FD90CE}" srcOrd="0" destOrd="0" presId="urn:microsoft.com/office/officeart/2008/layout/SquareAccentList"/>
    <dgm:cxn modelId="{E7A871FF-4A04-48C5-9FF8-04484DFE661C}" type="presParOf" srcId="{9B529458-D5AE-44CB-B948-2D2A24153BA9}" destId="{02A702E4-CB62-4550-9844-51A31DDA40B7}" srcOrd="1" destOrd="0" presId="urn:microsoft.com/office/officeart/2008/layout/SquareAccentList"/>
    <dgm:cxn modelId="{F42375C2-3CE7-4A8A-81C2-069A1F6154FC}" type="presParOf" srcId="{97AAD598-A3C9-4D16-B1E7-521DDAD4995A}" destId="{85214D49-411A-4515-9CAA-45DFD21394C6}" srcOrd="3" destOrd="0" presId="urn:microsoft.com/office/officeart/2008/layout/SquareAccentList"/>
    <dgm:cxn modelId="{A5A43064-1B12-4F95-AB71-F89D423E78C1}" type="presParOf" srcId="{85214D49-411A-4515-9CAA-45DFD21394C6}" destId="{623DDB70-85A4-4BCC-A6A1-E2A9CE270ED0}" srcOrd="0" destOrd="0" presId="urn:microsoft.com/office/officeart/2008/layout/SquareAccentList"/>
    <dgm:cxn modelId="{D68285F9-0FED-41F4-99AF-CA5239DA4AEB}" type="presParOf" srcId="{85214D49-411A-4515-9CAA-45DFD21394C6}" destId="{90031B7D-969C-4BD4-89EE-596B2C6AFE5D}" srcOrd="1" destOrd="0" presId="urn:microsoft.com/office/officeart/2008/layout/SquareAccentList"/>
    <dgm:cxn modelId="{74A608DF-F79D-45BA-97BB-1F67A5A91D87}" type="presParOf" srcId="{97AAD598-A3C9-4D16-B1E7-521DDAD4995A}" destId="{5DF9B55A-18BE-40D7-88BB-CF9B9A58B627}" srcOrd="4" destOrd="0" presId="urn:microsoft.com/office/officeart/2008/layout/SquareAccentList"/>
    <dgm:cxn modelId="{F84E8B39-12A0-474E-A6BD-9DCEEABBA976}" type="presParOf" srcId="{5DF9B55A-18BE-40D7-88BB-CF9B9A58B627}" destId="{DDEF7E66-E27E-4F87-8A13-566A59397EF6}" srcOrd="0" destOrd="0" presId="urn:microsoft.com/office/officeart/2008/layout/SquareAccentList"/>
    <dgm:cxn modelId="{91E60F2E-9B22-48B0-BE19-28C94F196A74}" type="presParOf" srcId="{5DF9B55A-18BE-40D7-88BB-CF9B9A58B627}" destId="{41214E1D-41CF-4579-BF33-7DEECEBBABCD}" srcOrd="1" destOrd="0" presId="urn:microsoft.com/office/officeart/2008/layout/SquareAccent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会员数据分析</a:t>
          </a:r>
        </a:p>
      </dgm:t>
    </dgm:pt>
    <dgm:pt modelId="{D7B80A3B-419C-41C1-BD0A-B2DEF31D0DB2}" cxnId="{616B4439-5081-4F85-B27C-83AA8A04009F}" type="parTrans">
      <dgm:prSet/>
      <dgm:spPr/>
      <dgm:t>
        <a:bodyPr/>
        <a:lstStyle/>
        <a:p>
          <a:endParaRPr lang="zh-CN" altLang="en-US">
            <a:solidFill>
              <a:schemeClr val="bg1"/>
            </a:solidFill>
          </a:endParaRPr>
        </a:p>
      </dgm:t>
    </dgm:pt>
    <dgm:pt modelId="{B727CE5E-03DC-46E9-969C-FC0514626756}" cxnId="{616B4439-5081-4F85-B27C-83AA8A04009F}" type="sibTrans">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会员基础数据收集与分析</a:t>
          </a:r>
        </a:p>
      </dgm:t>
    </dgm:pt>
    <dgm:pt modelId="{925DBF1E-508C-4229-9B35-9DC9AC3EE8F2}" cxnId="{14165B7C-E68C-4851-9E9C-381B74E3C669}" type="parTrans">
      <dgm:prSet/>
      <dgm:spPr/>
      <dgm:t>
        <a:bodyPr/>
        <a:lstStyle/>
        <a:p>
          <a:endParaRPr lang="zh-CN" altLang="en-US">
            <a:solidFill>
              <a:schemeClr val="bg1"/>
            </a:solidFill>
          </a:endParaRPr>
        </a:p>
      </dgm:t>
    </dgm:pt>
    <dgm:pt modelId="{68F26177-7D41-4588-BCA5-8C0957540C00}" cxnId="{14165B7C-E68C-4851-9E9C-381B74E3C669}" type="sibTrans">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会员价值分析</a:t>
          </a:r>
        </a:p>
      </dgm:t>
    </dgm:pt>
    <dgm:pt modelId="{F49D2672-9033-4A4E-8529-AD73E85E67B1}" cxnId="{1D6CDAC0-A746-4D84-87AC-F4655B87BAB9}" type="parTrans">
      <dgm:prSet/>
      <dgm:spPr/>
      <dgm:t>
        <a:bodyPr/>
        <a:lstStyle/>
        <a:p>
          <a:endParaRPr lang="zh-CN" altLang="en-US">
            <a:solidFill>
              <a:schemeClr val="bg1"/>
            </a:solidFill>
          </a:endParaRPr>
        </a:p>
      </dgm:t>
    </dgm:pt>
    <dgm:pt modelId="{F0B3B54E-F6DF-48A7-91E1-8C196CA179B5}" cxnId="{1D6CDAC0-A746-4D84-87AC-F4655B87BAB9}" type="sibTrans">
      <dgm:prSet/>
      <dgm:spPr/>
      <dgm:t>
        <a:bodyPr/>
        <a:lstStyle/>
        <a:p>
          <a:endParaRPr lang="zh-CN" altLang="en-US">
            <a:solidFill>
              <a:schemeClr val="bg1"/>
            </a:solidFill>
          </a:endParaRPr>
        </a:p>
      </dgm:t>
    </dgm:pt>
    <dgm:pt modelId="{26A7323C-A959-4328-8D1E-B75BDD3909F8}">
      <dgm:prSet phldrT="[文本]"/>
      <dgm:spPr/>
      <dgm:t>
        <a:bodyPr/>
        <a:lstStyle/>
        <a:p>
          <a:r>
            <a:rPr lang="zh-CN" altLang="en-US" dirty="0">
              <a:solidFill>
                <a:schemeClr val="bg1"/>
              </a:solidFill>
            </a:rPr>
            <a:t>会员生命周期管理</a:t>
          </a:r>
        </a:p>
      </dgm:t>
    </dgm:pt>
    <dgm:pt modelId="{B3159739-3278-4529-8F6E-88D878FC6C1D}" cxnId="{3C9E7624-3E34-4A02-901B-6EFA5E2D8524}" type="parTrans">
      <dgm:prSet/>
      <dgm:spPr/>
      <dgm:t>
        <a:bodyPr/>
        <a:lstStyle/>
        <a:p>
          <a:endParaRPr lang="zh-CN" altLang="en-US">
            <a:solidFill>
              <a:schemeClr val="bg1"/>
            </a:solidFill>
          </a:endParaRPr>
        </a:p>
      </dgm:t>
    </dgm:pt>
    <dgm:pt modelId="{B91D5EF9-2A94-4621-BC15-C89DB558370A}" cxnId="{3C9E7624-3E34-4A02-901B-6EFA5E2D8524}" type="sibTrans">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4">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3"/>
      <dgm:spPr/>
    </dgm:pt>
    <dgm:pt modelId="{BAA83108-025D-4153-8604-DE22A0DA91A2}" type="pres">
      <dgm:prSet presAssocID="{ECA0B330-5515-4981-B3F3-6EF59A503C02}" presName="Child" presStyleLbl="revTx" presStyleIdx="1" presStyleCnt="4">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3"/>
      <dgm:spPr/>
    </dgm:pt>
    <dgm:pt modelId="{19354C29-685D-4E58-BD79-61BDB1DE1147}" type="pres">
      <dgm:prSet presAssocID="{9AFC829D-F8F0-4927-8173-1EF0188067F0}" presName="Child" presStyleLbl="revTx" presStyleIdx="2" presStyleCnt="4">
        <dgm:presLayoutVars>
          <dgm:chMax val="0"/>
          <dgm:chPref val="0"/>
          <dgm:bulletEnabled val="1"/>
        </dgm:presLayoutVars>
      </dgm:prSet>
      <dgm:spPr/>
      <dgm:t>
        <a:bodyPr/>
        <a:lstStyle/>
        <a:p>
          <a:endParaRPr lang="zh-CN" altLang="en-US"/>
        </a:p>
      </dgm:t>
    </dgm:pt>
    <dgm:pt modelId="{9B529458-D5AE-44CB-B948-2D2A24153BA9}" type="pres">
      <dgm:prSet presAssocID="{26A7323C-A959-4328-8D1E-B75BDD3909F8}" presName="childComposite" presStyleCnt="0">
        <dgm:presLayoutVars>
          <dgm:chMax val="0"/>
          <dgm:chPref val="0"/>
        </dgm:presLayoutVars>
      </dgm:prSet>
      <dgm:spPr/>
    </dgm:pt>
    <dgm:pt modelId="{2A77102E-390E-4647-A7F8-A43672FD90CE}" type="pres">
      <dgm:prSet presAssocID="{26A7323C-A959-4328-8D1E-B75BDD3909F8}" presName="ChildAccent" presStyleLbl="solidFgAcc1" presStyleIdx="2" presStyleCnt="3"/>
      <dgm:spPr/>
    </dgm:pt>
    <dgm:pt modelId="{02A702E4-CB62-4550-9844-51A31DDA40B7}" type="pres">
      <dgm:prSet presAssocID="{26A7323C-A959-4328-8D1E-B75BDD3909F8}" presName="Child" presStyleLbl="revTx" presStyleIdx="3" presStyleCnt="4">
        <dgm:presLayoutVars>
          <dgm:chMax val="0"/>
          <dgm:chPref val="0"/>
          <dgm:bulletEnabled val="1"/>
        </dgm:presLayoutVars>
      </dgm:prSet>
      <dgm:spPr/>
      <dgm:t>
        <a:bodyPr/>
        <a:lstStyle/>
        <a:p>
          <a:endParaRPr lang="zh-CN" altLang="en-US"/>
        </a:p>
      </dgm:t>
    </dgm:pt>
  </dgm:ptLst>
  <dgm:cxnLst>
    <dgm:cxn modelId="{616B4439-5081-4F85-B27C-83AA8A04009F}" srcId="{D824A335-DB75-4EB5-835C-6967E468844F}" destId="{8909D5A3-75D7-4B07-942A-EDCCD450FEBC}" srcOrd="0" destOrd="0" parTransId="{D7B80A3B-419C-41C1-BD0A-B2DEF31D0DB2}" sibTransId="{B727CE5E-03DC-46E9-969C-FC0514626756}"/>
    <dgm:cxn modelId="{B06F4E62-9327-4376-98B9-9F4D0966E426}" type="presOf" srcId="{9AFC829D-F8F0-4927-8173-1EF0188067F0}" destId="{19354C29-685D-4E58-BD79-61BDB1DE1147}" srcOrd="0" destOrd="0" presId="urn:microsoft.com/office/officeart/2008/layout/SquareAccentList"/>
    <dgm:cxn modelId="{4EFA635C-B1B7-47B5-AF47-CC1E25DE4A0F}" type="presOf" srcId="{26A7323C-A959-4328-8D1E-B75BDD3909F8}" destId="{02A702E4-CB62-4550-9844-51A31DDA40B7}" srcOrd="0" destOrd="0" presId="urn:microsoft.com/office/officeart/2008/layout/SquareAccentList"/>
    <dgm:cxn modelId="{87DD8057-8523-4F72-A48C-2B8BD3BC04F8}" type="presOf" srcId="{D824A335-DB75-4EB5-835C-6967E468844F}" destId="{EA0AD8AE-4B05-4C4E-B92A-A624DF48E5B0}" srcOrd="0" destOrd="0" presId="urn:microsoft.com/office/officeart/2008/layout/SquareAccentList"/>
    <dgm:cxn modelId="{2FAE77F2-7676-4110-864D-25B143619713}" type="presOf" srcId="{8909D5A3-75D7-4B07-942A-EDCCD450FEBC}" destId="{6BB124C7-1B33-4053-B269-A4D8BAC53E70}" srcOrd="0" destOrd="0" presId="urn:microsoft.com/office/officeart/2008/layout/SquareAccentList"/>
    <dgm:cxn modelId="{5ED11901-33BA-4C5F-B1AE-7A4571F97F3E}" type="presOf" srcId="{ECA0B330-5515-4981-B3F3-6EF59A503C02}" destId="{BAA83108-025D-4153-8604-DE22A0DA91A2}" srcOrd="0" destOrd="0" presId="urn:microsoft.com/office/officeart/2008/layout/SquareAccentList"/>
    <dgm:cxn modelId="{3C9E7624-3E34-4A02-901B-6EFA5E2D8524}" srcId="{8909D5A3-75D7-4B07-942A-EDCCD450FEBC}" destId="{26A7323C-A959-4328-8D1E-B75BDD3909F8}" srcOrd="2" destOrd="0" parTransId="{B3159739-3278-4529-8F6E-88D878FC6C1D}" sibTransId="{B91D5EF9-2A94-4621-BC15-C89DB558370A}"/>
    <dgm:cxn modelId="{1D6CDAC0-A746-4D84-87AC-F4655B87BAB9}" srcId="{8909D5A3-75D7-4B07-942A-EDCCD450FEBC}" destId="{9AFC829D-F8F0-4927-8173-1EF0188067F0}" srcOrd="1" destOrd="0" parTransId="{F49D2672-9033-4A4E-8529-AD73E85E67B1}" sibTransId="{F0B3B54E-F6DF-48A7-91E1-8C196CA179B5}"/>
    <dgm:cxn modelId="{14165B7C-E68C-4851-9E9C-381B74E3C669}" srcId="{8909D5A3-75D7-4B07-942A-EDCCD450FEBC}" destId="{ECA0B330-5515-4981-B3F3-6EF59A503C02}" srcOrd="0" destOrd="0" parTransId="{925DBF1E-508C-4229-9B35-9DC9AC3EE8F2}" sibTransId="{68F26177-7D41-4588-BCA5-8C0957540C00}"/>
    <dgm:cxn modelId="{716BBBBD-F469-4206-97DC-62DB89A63ECC}" type="presParOf" srcId="{EA0AD8AE-4B05-4C4E-B92A-A624DF48E5B0}" destId="{A28C6B7B-7BF5-4706-B1F7-E6053549BB5C}" srcOrd="0" destOrd="0" presId="urn:microsoft.com/office/officeart/2008/layout/SquareAccentList"/>
    <dgm:cxn modelId="{CB1E5389-033D-4360-AF26-AEA567ABF96E}" type="presParOf" srcId="{A28C6B7B-7BF5-4706-B1F7-E6053549BB5C}" destId="{AD8671DF-B2BD-42A2-AF25-D70B9355DD43}" srcOrd="0" destOrd="0" presId="urn:microsoft.com/office/officeart/2008/layout/SquareAccentList"/>
    <dgm:cxn modelId="{EDD097BC-42B2-41E4-9A88-91C869745E7D}" type="presParOf" srcId="{AD8671DF-B2BD-42A2-AF25-D70B9355DD43}" destId="{52D5B0C3-D9A4-4081-97EA-64350A027D6D}" srcOrd="0" destOrd="0" presId="urn:microsoft.com/office/officeart/2008/layout/SquareAccentList"/>
    <dgm:cxn modelId="{6E451CE6-90DE-447B-A215-9A7FFA3392A1}" type="presParOf" srcId="{AD8671DF-B2BD-42A2-AF25-D70B9355DD43}" destId="{4EB64847-1EA2-4457-AD98-3ED2948E341E}" srcOrd="1" destOrd="0" presId="urn:microsoft.com/office/officeart/2008/layout/SquareAccentList"/>
    <dgm:cxn modelId="{5E79239B-4657-4CEB-94B9-73FE2A022996}" type="presParOf" srcId="{AD8671DF-B2BD-42A2-AF25-D70B9355DD43}" destId="{6BB124C7-1B33-4053-B269-A4D8BAC53E70}" srcOrd="2" destOrd="0" presId="urn:microsoft.com/office/officeart/2008/layout/SquareAccentList"/>
    <dgm:cxn modelId="{E8C8C0D5-85C1-4FBE-8A8A-96F8734C4ECB}" type="presParOf" srcId="{A28C6B7B-7BF5-4706-B1F7-E6053549BB5C}" destId="{97AAD598-A3C9-4D16-B1E7-521DDAD4995A}" srcOrd="1" destOrd="0" presId="urn:microsoft.com/office/officeart/2008/layout/SquareAccentList"/>
    <dgm:cxn modelId="{A90C2252-1ABA-475E-92D0-E29C5B5D0AA9}" type="presParOf" srcId="{97AAD598-A3C9-4D16-B1E7-521DDAD4995A}" destId="{A62F63EC-7237-4048-BD94-2AA13B071333}" srcOrd="0" destOrd="0" presId="urn:microsoft.com/office/officeart/2008/layout/SquareAccentList"/>
    <dgm:cxn modelId="{178E5DCF-DF8D-41FD-87EE-03605BE90852}" type="presParOf" srcId="{A62F63EC-7237-4048-BD94-2AA13B071333}" destId="{E84FEC58-5A21-4CF4-9133-5B911326A988}" srcOrd="0" destOrd="0" presId="urn:microsoft.com/office/officeart/2008/layout/SquareAccentList"/>
    <dgm:cxn modelId="{33338420-40DD-4374-A478-676F0F3F67C8}" type="presParOf" srcId="{A62F63EC-7237-4048-BD94-2AA13B071333}" destId="{BAA83108-025D-4153-8604-DE22A0DA91A2}" srcOrd="1" destOrd="0" presId="urn:microsoft.com/office/officeart/2008/layout/SquareAccentList"/>
    <dgm:cxn modelId="{6AC7D0CE-ACE1-4BFA-AAAC-458E698DD465}" type="presParOf" srcId="{97AAD598-A3C9-4D16-B1E7-521DDAD4995A}" destId="{F3903080-E1FB-4F46-B14F-70D8CBF7E0D7}" srcOrd="1" destOrd="0" presId="urn:microsoft.com/office/officeart/2008/layout/SquareAccentList"/>
    <dgm:cxn modelId="{9376F3CA-3C6F-4AA3-A6C7-DDA6E598028E}" type="presParOf" srcId="{F3903080-E1FB-4F46-B14F-70D8CBF7E0D7}" destId="{5CB242FE-2476-42FE-84DA-B36D24364E53}" srcOrd="0" destOrd="0" presId="urn:microsoft.com/office/officeart/2008/layout/SquareAccentList"/>
    <dgm:cxn modelId="{74F24FC5-D236-47D7-B07A-59F6A3710C3D}" type="presParOf" srcId="{F3903080-E1FB-4F46-B14F-70D8CBF7E0D7}" destId="{19354C29-685D-4E58-BD79-61BDB1DE1147}" srcOrd="1" destOrd="0" presId="urn:microsoft.com/office/officeart/2008/layout/SquareAccentList"/>
    <dgm:cxn modelId="{4768E138-C76B-4781-8C01-9518E30A43BF}" type="presParOf" srcId="{97AAD598-A3C9-4D16-B1E7-521DDAD4995A}" destId="{9B529458-D5AE-44CB-B948-2D2A24153BA9}" srcOrd="2" destOrd="0" presId="urn:microsoft.com/office/officeart/2008/layout/SquareAccentList"/>
    <dgm:cxn modelId="{FC9DA254-C605-4EF0-9A16-A09570B217C8}" type="presParOf" srcId="{9B529458-D5AE-44CB-B948-2D2A24153BA9}" destId="{2A77102E-390E-4647-A7F8-A43672FD90CE}" srcOrd="0" destOrd="0" presId="urn:microsoft.com/office/officeart/2008/layout/SquareAccentList"/>
    <dgm:cxn modelId="{E397A03E-AD8D-4D74-A18A-064F370A2C6F}" type="presParOf" srcId="{9B529458-D5AE-44CB-B948-2D2A24153BA9}" destId="{02A702E4-CB62-4550-9844-51A31DDA40B7}" srcOrd="1" destOrd="0" presId="urn:microsoft.com/office/officeart/2008/layout/SquareAccent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7CB3B6B-2C2B-43CE-9ADA-6A485B122D8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710306DC-4121-4490-B389-9BC0F15FDCDC}">
      <dgm:prSet phldrT="[文本]"/>
      <dgm:spPr/>
      <dgm:t>
        <a:bodyPr/>
        <a:lstStyle/>
        <a:p>
          <a:r>
            <a:rPr lang="zh-CN" altLang="en-US" dirty="0"/>
            <a:t>通过率</a:t>
          </a:r>
          <a:r>
            <a:rPr lang="en-US" altLang="zh-CN" dirty="0"/>
            <a:t>=</a:t>
          </a:r>
          <a:r>
            <a:rPr lang="zh-CN" altLang="en-US" dirty="0"/>
            <a:t>通过顾客数</a:t>
          </a:r>
          <a:r>
            <a:rPr lang="en-US" altLang="zh-CN" dirty="0"/>
            <a:t>/</a:t>
          </a:r>
          <a:r>
            <a:rPr lang="zh-CN" altLang="en-US" dirty="0"/>
            <a:t>调查对象数</a:t>
          </a:r>
          <a:r>
            <a:rPr lang="en-US" altLang="zh-CN" dirty="0"/>
            <a:t>*100%</a:t>
          </a:r>
          <a:endParaRPr lang="zh-CN" altLang="en-US" dirty="0"/>
        </a:p>
      </dgm:t>
    </dgm:pt>
    <dgm:pt modelId="{B87847DB-2452-41A9-8A5A-B2B8DC892FFA}" cxnId="{1B78806A-06FD-4407-BCBD-0C6029B14BB2}" type="parTrans">
      <dgm:prSet/>
      <dgm:spPr/>
      <dgm:t>
        <a:bodyPr/>
        <a:lstStyle/>
        <a:p>
          <a:endParaRPr lang="zh-CN" altLang="en-US"/>
        </a:p>
      </dgm:t>
    </dgm:pt>
    <dgm:pt modelId="{0D287E2C-EB19-4F0A-9D62-4E568B05A634}" cxnId="{1B78806A-06FD-4407-BCBD-0C6029B14BB2}" type="sibTrans">
      <dgm:prSet/>
      <dgm:spPr/>
      <dgm:t>
        <a:bodyPr/>
        <a:lstStyle/>
        <a:p>
          <a:endParaRPr lang="zh-CN" altLang="en-US"/>
        </a:p>
      </dgm:t>
    </dgm:pt>
    <dgm:pt modelId="{5D0A942E-11B8-4E29-B5B4-8272EBC6B515}">
      <dgm:prSet phldrT="[文本]"/>
      <dgm:spPr/>
      <dgm:t>
        <a:bodyPr/>
        <a:lstStyle/>
        <a:p>
          <a:r>
            <a:rPr lang="zh-CN" altLang="en-US" dirty="0"/>
            <a:t>顾客在主通道、辅通道等通过的比率，是卖场布局调整、商品调整的重要依据</a:t>
          </a:r>
        </a:p>
      </dgm:t>
    </dgm:pt>
    <dgm:pt modelId="{E4BC6B10-ECF9-41C0-BF8B-A435693D5CF2}" cxnId="{3E787F07-56C8-4AF9-8697-506071B7633B}" type="parTrans">
      <dgm:prSet/>
      <dgm:spPr/>
      <dgm:t>
        <a:bodyPr/>
        <a:lstStyle/>
        <a:p>
          <a:endParaRPr lang="zh-CN" altLang="en-US"/>
        </a:p>
      </dgm:t>
    </dgm:pt>
    <dgm:pt modelId="{E877F214-D230-4D69-874D-F25BFCBDAD39}" cxnId="{3E787F07-56C8-4AF9-8697-506071B7633B}" type="sibTrans">
      <dgm:prSet/>
      <dgm:spPr/>
      <dgm:t>
        <a:bodyPr/>
        <a:lstStyle/>
        <a:p>
          <a:endParaRPr lang="zh-CN" altLang="en-US"/>
        </a:p>
      </dgm:t>
    </dgm:pt>
    <dgm:pt modelId="{C5CA004E-1429-47D6-B22F-4EAFF98C2EF0}">
      <dgm:prSet phldrT="[文本]"/>
      <dgm:spPr/>
      <dgm:t>
        <a:bodyPr/>
        <a:lstStyle/>
        <a:p>
          <a:r>
            <a:rPr lang="zh-CN" altLang="en-US" dirty="0"/>
            <a:t>不高原因：强迫动线与磁石卖场的的使用不到位</a:t>
          </a:r>
        </a:p>
      </dgm:t>
    </dgm:pt>
    <dgm:pt modelId="{6FEF6135-64B0-47B6-AAD5-F1E89E5BE8D1}" cxnId="{55614C7B-B838-49E0-B57A-03C57181DE50}" type="parTrans">
      <dgm:prSet/>
      <dgm:spPr/>
      <dgm:t>
        <a:bodyPr/>
        <a:lstStyle/>
        <a:p>
          <a:endParaRPr lang="zh-CN" altLang="en-US"/>
        </a:p>
      </dgm:t>
    </dgm:pt>
    <dgm:pt modelId="{672B441E-FF96-48EA-935F-B2D70C9E59D5}" cxnId="{55614C7B-B838-49E0-B57A-03C57181DE50}" type="sibTrans">
      <dgm:prSet/>
      <dgm:spPr/>
      <dgm:t>
        <a:bodyPr/>
        <a:lstStyle/>
        <a:p>
          <a:endParaRPr lang="zh-CN" altLang="en-US"/>
        </a:p>
      </dgm:t>
    </dgm:pt>
    <dgm:pt modelId="{EBB405E9-2B1E-4A5A-A4A3-8BE165814CDC}">
      <dgm:prSet phldrT="[文本]" custT="1"/>
      <dgm:spPr/>
      <dgm:t>
        <a:bodyPr/>
        <a:lstStyle/>
        <a:p>
          <a:r>
            <a:rPr lang="zh-CN" altLang="en-US" sz="2000" dirty="0">
              <a:solidFill>
                <a:schemeClr val="tx1"/>
              </a:solidFill>
            </a:rPr>
            <a:t>通过率</a:t>
          </a:r>
        </a:p>
      </dgm:t>
    </dgm:pt>
    <dgm:pt modelId="{41546148-54EC-443F-8589-33B26733B77C}" cxnId="{C517CFE7-D451-4A85-B84C-24DD81E0B2FB}" type="sibTrans">
      <dgm:prSet/>
      <dgm:spPr/>
      <dgm:t>
        <a:bodyPr/>
        <a:lstStyle/>
        <a:p>
          <a:endParaRPr lang="zh-CN" altLang="en-US"/>
        </a:p>
      </dgm:t>
    </dgm:pt>
    <dgm:pt modelId="{BF5775DA-914B-4935-9C7B-6DAA7D6DA335}" cxnId="{C517CFE7-D451-4A85-B84C-24DD81E0B2FB}" type="parTrans">
      <dgm:prSet/>
      <dgm:spPr/>
      <dgm:t>
        <a:bodyPr/>
        <a:lstStyle/>
        <a:p>
          <a:endParaRPr lang="zh-CN" altLang="en-US"/>
        </a:p>
      </dgm:t>
    </dgm:pt>
    <dgm:pt modelId="{EDBE00B3-93BB-4C05-A707-3A6A6B91815B}" type="pres">
      <dgm:prSet presAssocID="{F7CB3B6B-2C2B-43CE-9ADA-6A485B122D85}" presName="linearFlow" presStyleCnt="0">
        <dgm:presLayoutVars>
          <dgm:dir/>
          <dgm:animLvl val="lvl"/>
          <dgm:resizeHandles val="exact"/>
        </dgm:presLayoutVars>
      </dgm:prSet>
      <dgm:spPr/>
      <dgm:t>
        <a:bodyPr/>
        <a:lstStyle/>
        <a:p>
          <a:endParaRPr lang="zh-CN" altLang="en-US"/>
        </a:p>
      </dgm:t>
    </dgm:pt>
    <dgm:pt modelId="{A98E5EE3-B5B8-4C7B-A6BC-C173F80E706D}" type="pres">
      <dgm:prSet presAssocID="{EBB405E9-2B1E-4A5A-A4A3-8BE165814CDC}" presName="composite" presStyleCnt="0"/>
      <dgm:spPr/>
    </dgm:pt>
    <dgm:pt modelId="{2D66D297-803E-472F-944A-7D96AE9A30B5}" type="pres">
      <dgm:prSet presAssocID="{EBB405E9-2B1E-4A5A-A4A3-8BE165814CDC}" presName="parentText" presStyleLbl="alignNode1" presStyleIdx="0" presStyleCnt="1" custScaleX="107121">
        <dgm:presLayoutVars>
          <dgm:chMax val="1"/>
          <dgm:bulletEnabled val="1"/>
        </dgm:presLayoutVars>
      </dgm:prSet>
      <dgm:spPr/>
      <dgm:t>
        <a:bodyPr/>
        <a:lstStyle/>
        <a:p>
          <a:endParaRPr lang="zh-CN" altLang="en-US"/>
        </a:p>
      </dgm:t>
    </dgm:pt>
    <dgm:pt modelId="{6AA27DEA-06CD-4F76-85E2-CD91867CB8D7}" type="pres">
      <dgm:prSet presAssocID="{EBB405E9-2B1E-4A5A-A4A3-8BE165814CDC}" presName="descendantText" presStyleLbl="alignAcc1" presStyleIdx="0" presStyleCnt="1" custScaleX="99422" custLinFactNeighborY="2596">
        <dgm:presLayoutVars>
          <dgm:bulletEnabled val="1"/>
        </dgm:presLayoutVars>
      </dgm:prSet>
      <dgm:spPr/>
      <dgm:t>
        <a:bodyPr/>
        <a:lstStyle/>
        <a:p>
          <a:endParaRPr lang="zh-CN" altLang="en-US"/>
        </a:p>
      </dgm:t>
    </dgm:pt>
  </dgm:ptLst>
  <dgm:cxnLst>
    <dgm:cxn modelId="{BCEB87E9-9178-42E2-8FF3-E2BB1EC304E4}" type="presOf" srcId="{710306DC-4121-4490-B389-9BC0F15FDCDC}" destId="{6AA27DEA-06CD-4F76-85E2-CD91867CB8D7}" srcOrd="0" destOrd="0" presId="urn:microsoft.com/office/officeart/2005/8/layout/chevron2"/>
    <dgm:cxn modelId="{59B8EFB7-8805-4F36-8C10-4778E9579EE9}" type="presOf" srcId="{F7CB3B6B-2C2B-43CE-9ADA-6A485B122D85}" destId="{EDBE00B3-93BB-4C05-A707-3A6A6B91815B}" srcOrd="0" destOrd="0" presId="urn:microsoft.com/office/officeart/2005/8/layout/chevron2"/>
    <dgm:cxn modelId="{1E0B8969-D521-4184-A737-2A21D12D7C64}" type="presOf" srcId="{C5CA004E-1429-47D6-B22F-4EAFF98C2EF0}" destId="{6AA27DEA-06CD-4F76-85E2-CD91867CB8D7}" srcOrd="0" destOrd="2" presId="urn:microsoft.com/office/officeart/2005/8/layout/chevron2"/>
    <dgm:cxn modelId="{BD448474-8CA2-4B1E-B670-3A03A6D51607}" type="presOf" srcId="{EBB405E9-2B1E-4A5A-A4A3-8BE165814CDC}" destId="{2D66D297-803E-472F-944A-7D96AE9A30B5}" srcOrd="0" destOrd="0" presId="urn:microsoft.com/office/officeart/2005/8/layout/chevron2"/>
    <dgm:cxn modelId="{55614C7B-B838-49E0-B57A-03C57181DE50}" srcId="{EBB405E9-2B1E-4A5A-A4A3-8BE165814CDC}" destId="{C5CA004E-1429-47D6-B22F-4EAFF98C2EF0}" srcOrd="2" destOrd="0" parTransId="{6FEF6135-64B0-47B6-AAD5-F1E89E5BE8D1}" sibTransId="{672B441E-FF96-48EA-935F-B2D70C9E59D5}"/>
    <dgm:cxn modelId="{3E787F07-56C8-4AF9-8697-506071B7633B}" srcId="{EBB405E9-2B1E-4A5A-A4A3-8BE165814CDC}" destId="{5D0A942E-11B8-4E29-B5B4-8272EBC6B515}" srcOrd="1" destOrd="0" parTransId="{E4BC6B10-ECF9-41C0-BF8B-A435693D5CF2}" sibTransId="{E877F214-D230-4D69-874D-F25BFCBDAD39}"/>
    <dgm:cxn modelId="{E0F9AB57-8CC0-47CF-ACFA-F9ADC73CD3A3}" type="presOf" srcId="{5D0A942E-11B8-4E29-B5B4-8272EBC6B515}" destId="{6AA27DEA-06CD-4F76-85E2-CD91867CB8D7}" srcOrd="0" destOrd="1" presId="urn:microsoft.com/office/officeart/2005/8/layout/chevron2"/>
    <dgm:cxn modelId="{1B78806A-06FD-4407-BCBD-0C6029B14BB2}" srcId="{EBB405E9-2B1E-4A5A-A4A3-8BE165814CDC}" destId="{710306DC-4121-4490-B389-9BC0F15FDCDC}" srcOrd="0" destOrd="0" parTransId="{B87847DB-2452-41A9-8A5A-B2B8DC892FFA}" sibTransId="{0D287E2C-EB19-4F0A-9D62-4E568B05A634}"/>
    <dgm:cxn modelId="{C517CFE7-D451-4A85-B84C-24DD81E0B2FB}" srcId="{F7CB3B6B-2C2B-43CE-9ADA-6A485B122D85}" destId="{EBB405E9-2B1E-4A5A-A4A3-8BE165814CDC}" srcOrd="0" destOrd="0" parTransId="{BF5775DA-914B-4935-9C7B-6DAA7D6DA335}" sibTransId="{41546148-54EC-443F-8589-33B26733B77C}"/>
    <dgm:cxn modelId="{201B79A8-55A3-461E-B7A7-D3A567554304}" type="presParOf" srcId="{EDBE00B3-93BB-4C05-A707-3A6A6B91815B}" destId="{A98E5EE3-B5B8-4C7B-A6BC-C173F80E706D}" srcOrd="0" destOrd="0" presId="urn:microsoft.com/office/officeart/2005/8/layout/chevron2"/>
    <dgm:cxn modelId="{6B5E271B-72FE-455C-98D1-94A007F2082C}" type="presParOf" srcId="{A98E5EE3-B5B8-4C7B-A6BC-C173F80E706D}" destId="{2D66D297-803E-472F-944A-7D96AE9A30B5}" srcOrd="0" destOrd="0" presId="urn:microsoft.com/office/officeart/2005/8/layout/chevron2"/>
    <dgm:cxn modelId="{E22486AF-0621-4C5A-B7D0-F37481BEFED7}" type="presParOf" srcId="{A98E5EE3-B5B8-4C7B-A6BC-C173F80E706D}" destId="{6AA27DEA-06CD-4F76-85E2-CD91867CB8D7}"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7CB3B6B-2C2B-43CE-9ADA-6A485B122D8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710306DC-4121-4490-B389-9BC0F15FDCDC}">
      <dgm:prSet phldrT="[文本]"/>
      <dgm:spPr/>
      <dgm:t>
        <a:bodyPr/>
        <a:lstStyle/>
        <a:p>
          <a:r>
            <a:rPr lang="zh-CN" altLang="en-US" dirty="0"/>
            <a:t>上楼率</a:t>
          </a:r>
          <a:r>
            <a:rPr lang="en-US" altLang="zh-CN" dirty="0"/>
            <a:t>=</a:t>
          </a:r>
          <a:r>
            <a:rPr lang="zh-CN" altLang="en-US" dirty="0"/>
            <a:t>本层向上的顾客数</a:t>
          </a:r>
          <a:r>
            <a:rPr lang="en-US" altLang="zh-CN" dirty="0"/>
            <a:t>/</a:t>
          </a:r>
          <a:r>
            <a:rPr lang="zh-CN" altLang="en-US" dirty="0"/>
            <a:t>进入本层的顾客数</a:t>
          </a:r>
          <a:r>
            <a:rPr lang="en-US" altLang="zh-CN" dirty="0"/>
            <a:t>*100%</a:t>
          </a:r>
          <a:endParaRPr lang="zh-CN" altLang="en-US" dirty="0"/>
        </a:p>
      </dgm:t>
    </dgm:pt>
    <dgm:pt modelId="{B87847DB-2452-41A9-8A5A-B2B8DC892FFA}" cxnId="{1B78806A-06FD-4407-BCBD-0C6029B14BB2}" type="parTrans">
      <dgm:prSet/>
      <dgm:spPr/>
      <dgm:t>
        <a:bodyPr/>
        <a:lstStyle/>
        <a:p>
          <a:endParaRPr lang="zh-CN" altLang="en-US"/>
        </a:p>
      </dgm:t>
    </dgm:pt>
    <dgm:pt modelId="{0D287E2C-EB19-4F0A-9D62-4E568B05A634}" cxnId="{1B78806A-06FD-4407-BCBD-0C6029B14BB2}" type="sibTrans">
      <dgm:prSet/>
      <dgm:spPr/>
      <dgm:t>
        <a:bodyPr/>
        <a:lstStyle/>
        <a:p>
          <a:endParaRPr lang="zh-CN" altLang="en-US"/>
        </a:p>
      </dgm:t>
    </dgm:pt>
    <dgm:pt modelId="{5D0A942E-11B8-4E29-B5B4-8272EBC6B515}">
      <dgm:prSet phldrT="[文本]"/>
      <dgm:spPr/>
      <dgm:t>
        <a:bodyPr/>
        <a:lstStyle/>
        <a:p>
          <a:r>
            <a:rPr lang="zh-CN" altLang="en-US" dirty="0"/>
            <a:t>对多楼层经营的门店是一个非常重要的指标</a:t>
          </a:r>
        </a:p>
      </dgm:t>
    </dgm:pt>
    <dgm:pt modelId="{E4BC6B10-ECF9-41C0-BF8B-A435693D5CF2}" cxnId="{3E787F07-56C8-4AF9-8697-506071B7633B}" type="parTrans">
      <dgm:prSet/>
      <dgm:spPr/>
      <dgm:t>
        <a:bodyPr/>
        <a:lstStyle/>
        <a:p>
          <a:endParaRPr lang="zh-CN" altLang="en-US"/>
        </a:p>
      </dgm:t>
    </dgm:pt>
    <dgm:pt modelId="{E877F214-D230-4D69-874D-F25BFCBDAD39}" cxnId="{3E787F07-56C8-4AF9-8697-506071B7633B}" type="sibTrans">
      <dgm:prSet/>
      <dgm:spPr/>
      <dgm:t>
        <a:bodyPr/>
        <a:lstStyle/>
        <a:p>
          <a:endParaRPr lang="zh-CN" altLang="en-US"/>
        </a:p>
      </dgm:t>
    </dgm:pt>
    <dgm:pt modelId="{C5CA004E-1429-47D6-B22F-4EAFF98C2EF0}">
      <dgm:prSet phldrT="[文本]"/>
      <dgm:spPr/>
      <dgm:t>
        <a:bodyPr/>
        <a:lstStyle/>
        <a:p>
          <a:r>
            <a:rPr lang="zh-CN" altLang="en-US" dirty="0"/>
            <a:t>不高原因：同通过率</a:t>
          </a:r>
        </a:p>
      </dgm:t>
    </dgm:pt>
    <dgm:pt modelId="{6FEF6135-64B0-47B6-AAD5-F1E89E5BE8D1}" cxnId="{55614C7B-B838-49E0-B57A-03C57181DE50}" type="parTrans">
      <dgm:prSet/>
      <dgm:spPr/>
      <dgm:t>
        <a:bodyPr/>
        <a:lstStyle/>
        <a:p>
          <a:endParaRPr lang="zh-CN" altLang="en-US"/>
        </a:p>
      </dgm:t>
    </dgm:pt>
    <dgm:pt modelId="{672B441E-FF96-48EA-935F-B2D70C9E59D5}" cxnId="{55614C7B-B838-49E0-B57A-03C57181DE50}" type="sibTrans">
      <dgm:prSet/>
      <dgm:spPr/>
      <dgm:t>
        <a:bodyPr/>
        <a:lstStyle/>
        <a:p>
          <a:endParaRPr lang="zh-CN" altLang="en-US"/>
        </a:p>
      </dgm:t>
    </dgm:pt>
    <dgm:pt modelId="{EBB405E9-2B1E-4A5A-A4A3-8BE165814CDC}">
      <dgm:prSet phldrT="[文本]" custT="1"/>
      <dgm:spPr/>
      <dgm:t>
        <a:bodyPr/>
        <a:lstStyle/>
        <a:p>
          <a:r>
            <a:rPr lang="zh-CN" altLang="en-US" sz="2000" dirty="0">
              <a:solidFill>
                <a:schemeClr val="tx1"/>
              </a:solidFill>
            </a:rPr>
            <a:t>上楼率</a:t>
          </a:r>
        </a:p>
      </dgm:t>
    </dgm:pt>
    <dgm:pt modelId="{41546148-54EC-443F-8589-33B26733B77C}" cxnId="{C517CFE7-D451-4A85-B84C-24DD81E0B2FB}" type="sibTrans">
      <dgm:prSet/>
      <dgm:spPr/>
      <dgm:t>
        <a:bodyPr/>
        <a:lstStyle/>
        <a:p>
          <a:endParaRPr lang="zh-CN" altLang="en-US"/>
        </a:p>
      </dgm:t>
    </dgm:pt>
    <dgm:pt modelId="{BF5775DA-914B-4935-9C7B-6DAA7D6DA335}" cxnId="{C517CFE7-D451-4A85-B84C-24DD81E0B2FB}" type="parTrans">
      <dgm:prSet/>
      <dgm:spPr/>
      <dgm:t>
        <a:bodyPr/>
        <a:lstStyle/>
        <a:p>
          <a:endParaRPr lang="zh-CN" altLang="en-US"/>
        </a:p>
      </dgm:t>
    </dgm:pt>
    <dgm:pt modelId="{EDBE00B3-93BB-4C05-A707-3A6A6B91815B}" type="pres">
      <dgm:prSet presAssocID="{F7CB3B6B-2C2B-43CE-9ADA-6A485B122D85}" presName="linearFlow" presStyleCnt="0">
        <dgm:presLayoutVars>
          <dgm:dir/>
          <dgm:animLvl val="lvl"/>
          <dgm:resizeHandles val="exact"/>
        </dgm:presLayoutVars>
      </dgm:prSet>
      <dgm:spPr/>
      <dgm:t>
        <a:bodyPr/>
        <a:lstStyle/>
        <a:p>
          <a:endParaRPr lang="zh-CN" altLang="en-US"/>
        </a:p>
      </dgm:t>
    </dgm:pt>
    <dgm:pt modelId="{A98E5EE3-B5B8-4C7B-A6BC-C173F80E706D}" type="pres">
      <dgm:prSet presAssocID="{EBB405E9-2B1E-4A5A-A4A3-8BE165814CDC}" presName="composite" presStyleCnt="0"/>
      <dgm:spPr/>
    </dgm:pt>
    <dgm:pt modelId="{2D66D297-803E-472F-944A-7D96AE9A30B5}" type="pres">
      <dgm:prSet presAssocID="{EBB405E9-2B1E-4A5A-A4A3-8BE165814CDC}" presName="parentText" presStyleLbl="alignNode1" presStyleIdx="0" presStyleCnt="1" custScaleX="107121">
        <dgm:presLayoutVars>
          <dgm:chMax val="1"/>
          <dgm:bulletEnabled val="1"/>
        </dgm:presLayoutVars>
      </dgm:prSet>
      <dgm:spPr/>
      <dgm:t>
        <a:bodyPr/>
        <a:lstStyle/>
        <a:p>
          <a:endParaRPr lang="zh-CN" altLang="en-US"/>
        </a:p>
      </dgm:t>
    </dgm:pt>
    <dgm:pt modelId="{6AA27DEA-06CD-4F76-85E2-CD91867CB8D7}" type="pres">
      <dgm:prSet presAssocID="{EBB405E9-2B1E-4A5A-A4A3-8BE165814CDC}" presName="descendantText" presStyleLbl="alignAcc1" presStyleIdx="0" presStyleCnt="1" custScaleX="99422" custLinFactNeighborY="2596">
        <dgm:presLayoutVars>
          <dgm:bulletEnabled val="1"/>
        </dgm:presLayoutVars>
      </dgm:prSet>
      <dgm:spPr/>
      <dgm:t>
        <a:bodyPr/>
        <a:lstStyle/>
        <a:p>
          <a:endParaRPr lang="zh-CN" altLang="en-US"/>
        </a:p>
      </dgm:t>
    </dgm:pt>
  </dgm:ptLst>
  <dgm:cxnLst>
    <dgm:cxn modelId="{A13DF39A-5D65-4DBE-B1A9-561F6FC0874F}" type="presOf" srcId="{C5CA004E-1429-47D6-B22F-4EAFF98C2EF0}" destId="{6AA27DEA-06CD-4F76-85E2-CD91867CB8D7}" srcOrd="0" destOrd="2" presId="urn:microsoft.com/office/officeart/2005/8/layout/chevron2"/>
    <dgm:cxn modelId="{1A8AF2AE-F5BC-477F-84ED-01911408A3B2}" type="presOf" srcId="{5D0A942E-11B8-4E29-B5B4-8272EBC6B515}" destId="{6AA27DEA-06CD-4F76-85E2-CD91867CB8D7}" srcOrd="0" destOrd="1" presId="urn:microsoft.com/office/officeart/2005/8/layout/chevron2"/>
    <dgm:cxn modelId="{55614C7B-B838-49E0-B57A-03C57181DE50}" srcId="{EBB405E9-2B1E-4A5A-A4A3-8BE165814CDC}" destId="{C5CA004E-1429-47D6-B22F-4EAFF98C2EF0}" srcOrd="2" destOrd="0" parTransId="{6FEF6135-64B0-47B6-AAD5-F1E89E5BE8D1}" sibTransId="{672B441E-FF96-48EA-935F-B2D70C9E59D5}"/>
    <dgm:cxn modelId="{339ED99D-DC5F-41D8-B164-A3C1DC8A4DC7}" type="presOf" srcId="{F7CB3B6B-2C2B-43CE-9ADA-6A485B122D85}" destId="{EDBE00B3-93BB-4C05-A707-3A6A6B91815B}" srcOrd="0" destOrd="0" presId="urn:microsoft.com/office/officeart/2005/8/layout/chevron2"/>
    <dgm:cxn modelId="{3E787F07-56C8-4AF9-8697-506071B7633B}" srcId="{EBB405E9-2B1E-4A5A-A4A3-8BE165814CDC}" destId="{5D0A942E-11B8-4E29-B5B4-8272EBC6B515}" srcOrd="1" destOrd="0" parTransId="{E4BC6B10-ECF9-41C0-BF8B-A435693D5CF2}" sibTransId="{E877F214-D230-4D69-874D-F25BFCBDAD39}"/>
    <dgm:cxn modelId="{C1941941-F567-44CD-9A87-373B6AAEC1FC}" type="presOf" srcId="{710306DC-4121-4490-B389-9BC0F15FDCDC}" destId="{6AA27DEA-06CD-4F76-85E2-CD91867CB8D7}" srcOrd="0" destOrd="0" presId="urn:microsoft.com/office/officeart/2005/8/layout/chevron2"/>
    <dgm:cxn modelId="{1B78806A-06FD-4407-BCBD-0C6029B14BB2}" srcId="{EBB405E9-2B1E-4A5A-A4A3-8BE165814CDC}" destId="{710306DC-4121-4490-B389-9BC0F15FDCDC}" srcOrd="0" destOrd="0" parTransId="{B87847DB-2452-41A9-8A5A-B2B8DC892FFA}" sibTransId="{0D287E2C-EB19-4F0A-9D62-4E568B05A634}"/>
    <dgm:cxn modelId="{6046B49D-6815-4655-BFEF-BFF4BBF7F3D8}" type="presOf" srcId="{EBB405E9-2B1E-4A5A-A4A3-8BE165814CDC}" destId="{2D66D297-803E-472F-944A-7D96AE9A30B5}" srcOrd="0" destOrd="0" presId="urn:microsoft.com/office/officeart/2005/8/layout/chevron2"/>
    <dgm:cxn modelId="{C517CFE7-D451-4A85-B84C-24DD81E0B2FB}" srcId="{F7CB3B6B-2C2B-43CE-9ADA-6A485B122D85}" destId="{EBB405E9-2B1E-4A5A-A4A3-8BE165814CDC}" srcOrd="0" destOrd="0" parTransId="{BF5775DA-914B-4935-9C7B-6DAA7D6DA335}" sibTransId="{41546148-54EC-443F-8589-33B26733B77C}"/>
    <dgm:cxn modelId="{2B1D3F62-ABDD-4D99-8D4B-204A7A522751}" type="presParOf" srcId="{EDBE00B3-93BB-4C05-A707-3A6A6B91815B}" destId="{A98E5EE3-B5B8-4C7B-A6BC-C173F80E706D}" srcOrd="0" destOrd="0" presId="urn:microsoft.com/office/officeart/2005/8/layout/chevron2"/>
    <dgm:cxn modelId="{A68FFFE4-A5D1-4CA5-A1DC-49B5C423B7E5}" type="presParOf" srcId="{A98E5EE3-B5B8-4C7B-A6BC-C173F80E706D}" destId="{2D66D297-803E-472F-944A-7D96AE9A30B5}" srcOrd="0" destOrd="0" presId="urn:microsoft.com/office/officeart/2005/8/layout/chevron2"/>
    <dgm:cxn modelId="{9ADA5D77-0A21-4CC7-8266-2421A1076934}" type="presParOf" srcId="{A98E5EE3-B5B8-4C7B-A6BC-C173F80E706D}" destId="{6AA27DEA-06CD-4F76-85E2-CD91867CB8D7}" srcOrd="1" destOrd="0" presId="urn:microsoft.com/office/officeart/2005/8/layout/chevron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7CB3B6B-2C2B-43CE-9ADA-6A485B122D8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710306DC-4121-4490-B389-9BC0F15FDCDC}">
      <dgm:prSet phldrT="[文本]" custT="1"/>
      <dgm:spPr/>
      <dgm:t>
        <a:bodyPr/>
        <a:lstStyle/>
        <a:p>
          <a:r>
            <a:rPr lang="zh-CN" altLang="en-US" sz="1400" dirty="0"/>
            <a:t>停留率</a:t>
          </a:r>
          <a:r>
            <a:rPr lang="en-US" altLang="zh-CN" sz="1400" dirty="0"/>
            <a:t>=</a:t>
          </a:r>
          <a:r>
            <a:rPr lang="zh-CN" altLang="en-US" sz="1400" dirty="0"/>
            <a:t>停留顾客数</a:t>
          </a:r>
          <a:r>
            <a:rPr lang="en-US" altLang="zh-CN" sz="1400" dirty="0"/>
            <a:t>/</a:t>
          </a:r>
          <a:r>
            <a:rPr lang="zh-CN" altLang="en-US" sz="1400" dirty="0"/>
            <a:t>通过顾客数</a:t>
          </a:r>
          <a:r>
            <a:rPr lang="en-US" altLang="zh-CN" sz="1400" dirty="0"/>
            <a:t>*100%</a:t>
          </a:r>
          <a:endParaRPr lang="zh-CN" altLang="en-US" sz="1400" dirty="0"/>
        </a:p>
      </dgm:t>
    </dgm:pt>
    <dgm:pt modelId="{B87847DB-2452-41A9-8A5A-B2B8DC892FFA}" cxnId="{1B78806A-06FD-4407-BCBD-0C6029B14BB2}" type="parTrans">
      <dgm:prSet/>
      <dgm:spPr/>
      <dgm:t>
        <a:bodyPr/>
        <a:lstStyle/>
        <a:p>
          <a:endParaRPr lang="zh-CN" altLang="en-US"/>
        </a:p>
      </dgm:t>
    </dgm:pt>
    <dgm:pt modelId="{0D287E2C-EB19-4F0A-9D62-4E568B05A634}" cxnId="{1B78806A-06FD-4407-BCBD-0C6029B14BB2}" type="sibTrans">
      <dgm:prSet/>
      <dgm:spPr/>
      <dgm:t>
        <a:bodyPr/>
        <a:lstStyle/>
        <a:p>
          <a:endParaRPr lang="zh-CN" altLang="en-US"/>
        </a:p>
      </dgm:t>
    </dgm:pt>
    <dgm:pt modelId="{EBB405E9-2B1E-4A5A-A4A3-8BE165814CDC}">
      <dgm:prSet phldrT="[文本]" custT="1"/>
      <dgm:spPr/>
      <dgm:t>
        <a:bodyPr/>
        <a:lstStyle/>
        <a:p>
          <a:r>
            <a:rPr lang="zh-CN" altLang="en-US" sz="2000" dirty="0">
              <a:solidFill>
                <a:schemeClr val="tx1"/>
              </a:solidFill>
            </a:rPr>
            <a:t>停留率</a:t>
          </a:r>
        </a:p>
      </dgm:t>
    </dgm:pt>
    <dgm:pt modelId="{41546148-54EC-443F-8589-33B26733B77C}" cxnId="{C517CFE7-D451-4A85-B84C-24DD81E0B2FB}" type="sibTrans">
      <dgm:prSet/>
      <dgm:spPr/>
      <dgm:t>
        <a:bodyPr/>
        <a:lstStyle/>
        <a:p>
          <a:endParaRPr lang="zh-CN" altLang="en-US"/>
        </a:p>
      </dgm:t>
    </dgm:pt>
    <dgm:pt modelId="{BF5775DA-914B-4935-9C7B-6DAA7D6DA335}" cxnId="{C517CFE7-D451-4A85-B84C-24DD81E0B2FB}" type="parTrans">
      <dgm:prSet/>
      <dgm:spPr/>
      <dgm:t>
        <a:bodyPr/>
        <a:lstStyle/>
        <a:p>
          <a:endParaRPr lang="zh-CN" altLang="en-US"/>
        </a:p>
      </dgm:t>
    </dgm:pt>
    <dgm:pt modelId="{5D0A942E-11B8-4E29-B5B4-8272EBC6B515}">
      <dgm:prSet phldrT="[文本]" custT="1"/>
      <dgm:spPr/>
      <dgm:t>
        <a:bodyPr/>
        <a:lstStyle/>
        <a:p>
          <a:r>
            <a:rPr lang="zh-CN" altLang="en-US" sz="1400" dirty="0"/>
            <a:t>指卖场中某商品部门顾客停留的比率，是磁石商品调整、商品陈列调整、商品促销调整的重要依据</a:t>
          </a:r>
        </a:p>
      </dgm:t>
    </dgm:pt>
    <dgm:pt modelId="{E877F214-D230-4D69-874D-F25BFCBDAD39}" cxnId="{3E787F07-56C8-4AF9-8697-506071B7633B}" type="sibTrans">
      <dgm:prSet/>
      <dgm:spPr/>
      <dgm:t>
        <a:bodyPr/>
        <a:lstStyle/>
        <a:p>
          <a:endParaRPr lang="zh-CN" altLang="en-US"/>
        </a:p>
      </dgm:t>
    </dgm:pt>
    <dgm:pt modelId="{E4BC6B10-ECF9-41C0-BF8B-A435693D5CF2}" cxnId="{3E787F07-56C8-4AF9-8697-506071B7633B}" type="parTrans">
      <dgm:prSet/>
      <dgm:spPr/>
      <dgm:t>
        <a:bodyPr/>
        <a:lstStyle/>
        <a:p>
          <a:endParaRPr lang="zh-CN" altLang="en-US"/>
        </a:p>
      </dgm:t>
    </dgm:pt>
    <dgm:pt modelId="{EDBE00B3-93BB-4C05-A707-3A6A6B91815B}" type="pres">
      <dgm:prSet presAssocID="{F7CB3B6B-2C2B-43CE-9ADA-6A485B122D85}" presName="linearFlow" presStyleCnt="0">
        <dgm:presLayoutVars>
          <dgm:dir/>
          <dgm:animLvl val="lvl"/>
          <dgm:resizeHandles val="exact"/>
        </dgm:presLayoutVars>
      </dgm:prSet>
      <dgm:spPr/>
      <dgm:t>
        <a:bodyPr/>
        <a:lstStyle/>
        <a:p>
          <a:endParaRPr lang="zh-CN" altLang="en-US"/>
        </a:p>
      </dgm:t>
    </dgm:pt>
    <dgm:pt modelId="{A98E5EE3-B5B8-4C7B-A6BC-C173F80E706D}" type="pres">
      <dgm:prSet presAssocID="{EBB405E9-2B1E-4A5A-A4A3-8BE165814CDC}" presName="composite" presStyleCnt="0"/>
      <dgm:spPr/>
    </dgm:pt>
    <dgm:pt modelId="{2D66D297-803E-472F-944A-7D96AE9A30B5}" type="pres">
      <dgm:prSet presAssocID="{EBB405E9-2B1E-4A5A-A4A3-8BE165814CDC}" presName="parentText" presStyleLbl="alignNode1" presStyleIdx="0" presStyleCnt="1" custScaleX="107121">
        <dgm:presLayoutVars>
          <dgm:chMax val="1"/>
          <dgm:bulletEnabled val="1"/>
        </dgm:presLayoutVars>
      </dgm:prSet>
      <dgm:spPr/>
      <dgm:t>
        <a:bodyPr/>
        <a:lstStyle/>
        <a:p>
          <a:endParaRPr lang="zh-CN" altLang="en-US"/>
        </a:p>
      </dgm:t>
    </dgm:pt>
    <dgm:pt modelId="{6AA27DEA-06CD-4F76-85E2-CD91867CB8D7}" type="pres">
      <dgm:prSet presAssocID="{EBB405E9-2B1E-4A5A-A4A3-8BE165814CDC}" presName="descendantText" presStyleLbl="alignAcc1" presStyleIdx="0" presStyleCnt="1" custScaleX="99422" custLinFactNeighborY="2596">
        <dgm:presLayoutVars>
          <dgm:bulletEnabled val="1"/>
        </dgm:presLayoutVars>
      </dgm:prSet>
      <dgm:spPr/>
      <dgm:t>
        <a:bodyPr/>
        <a:lstStyle/>
        <a:p>
          <a:endParaRPr lang="zh-CN" altLang="en-US"/>
        </a:p>
      </dgm:t>
    </dgm:pt>
  </dgm:ptLst>
  <dgm:cxnLst>
    <dgm:cxn modelId="{C517CFE7-D451-4A85-B84C-24DD81E0B2FB}" srcId="{F7CB3B6B-2C2B-43CE-9ADA-6A485B122D85}" destId="{EBB405E9-2B1E-4A5A-A4A3-8BE165814CDC}" srcOrd="0" destOrd="0" parTransId="{BF5775DA-914B-4935-9C7B-6DAA7D6DA335}" sibTransId="{41546148-54EC-443F-8589-33B26733B77C}"/>
    <dgm:cxn modelId="{8459B844-4C71-4CA1-A3B0-984ACAE77392}" type="presOf" srcId="{710306DC-4121-4490-B389-9BC0F15FDCDC}" destId="{6AA27DEA-06CD-4F76-85E2-CD91867CB8D7}" srcOrd="0" destOrd="0" presId="urn:microsoft.com/office/officeart/2005/8/layout/chevron2"/>
    <dgm:cxn modelId="{1B78806A-06FD-4407-BCBD-0C6029B14BB2}" srcId="{EBB405E9-2B1E-4A5A-A4A3-8BE165814CDC}" destId="{710306DC-4121-4490-B389-9BC0F15FDCDC}" srcOrd="0" destOrd="0" parTransId="{B87847DB-2452-41A9-8A5A-B2B8DC892FFA}" sibTransId="{0D287E2C-EB19-4F0A-9D62-4E568B05A634}"/>
    <dgm:cxn modelId="{BE8A8554-BF08-4F31-BAC5-10B3426A265E}" type="presOf" srcId="{F7CB3B6B-2C2B-43CE-9ADA-6A485B122D85}" destId="{EDBE00B3-93BB-4C05-A707-3A6A6B91815B}" srcOrd="0" destOrd="0" presId="urn:microsoft.com/office/officeart/2005/8/layout/chevron2"/>
    <dgm:cxn modelId="{78444A83-5765-4DC7-A1FE-4ACDECACDABD}" type="presOf" srcId="{EBB405E9-2B1E-4A5A-A4A3-8BE165814CDC}" destId="{2D66D297-803E-472F-944A-7D96AE9A30B5}" srcOrd="0" destOrd="0" presId="urn:microsoft.com/office/officeart/2005/8/layout/chevron2"/>
    <dgm:cxn modelId="{3E787F07-56C8-4AF9-8697-506071B7633B}" srcId="{EBB405E9-2B1E-4A5A-A4A3-8BE165814CDC}" destId="{5D0A942E-11B8-4E29-B5B4-8272EBC6B515}" srcOrd="1" destOrd="0" parTransId="{E4BC6B10-ECF9-41C0-BF8B-A435693D5CF2}" sibTransId="{E877F214-D230-4D69-874D-F25BFCBDAD39}"/>
    <dgm:cxn modelId="{5FE59D3F-0D1B-44FF-B448-D87979D765D7}" type="presOf" srcId="{5D0A942E-11B8-4E29-B5B4-8272EBC6B515}" destId="{6AA27DEA-06CD-4F76-85E2-CD91867CB8D7}" srcOrd="0" destOrd="1" presId="urn:microsoft.com/office/officeart/2005/8/layout/chevron2"/>
    <dgm:cxn modelId="{5CE47989-85E0-4C2A-AAB0-EE2A0098690E}" type="presParOf" srcId="{EDBE00B3-93BB-4C05-A707-3A6A6B91815B}" destId="{A98E5EE3-B5B8-4C7B-A6BC-C173F80E706D}" srcOrd="0" destOrd="0" presId="urn:microsoft.com/office/officeart/2005/8/layout/chevron2"/>
    <dgm:cxn modelId="{3873A82F-E511-4ACD-95FE-C588BE5C5FEC}" type="presParOf" srcId="{A98E5EE3-B5B8-4C7B-A6BC-C173F80E706D}" destId="{2D66D297-803E-472F-944A-7D96AE9A30B5}" srcOrd="0" destOrd="0" presId="urn:microsoft.com/office/officeart/2005/8/layout/chevron2"/>
    <dgm:cxn modelId="{FE108CE0-83C0-4C91-9603-7FAD89BB4F24}" type="presParOf" srcId="{A98E5EE3-B5B8-4C7B-A6BC-C173F80E706D}" destId="{6AA27DEA-06CD-4F76-85E2-CD91867CB8D7}" srcOrd="1" destOrd="0" presId="urn:microsoft.com/office/officeart/2005/8/layout/chevron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A8B3E7F-A832-4743-B03F-1A5980DDD86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11DD8068-12EC-4FD6-94A7-03DB39C4E945}">
      <dgm:prSet phldrT="[文本]" custT="1"/>
      <dgm:spPr/>
      <dgm:t>
        <a:bodyPr/>
        <a:lstStyle/>
        <a:p>
          <a:r>
            <a:rPr lang="zh-CN" altLang="en-US" sz="2000" b="1" kern="1200" dirty="0">
              <a:solidFill>
                <a:schemeClr val="tx1">
                  <a:lumMod val="75000"/>
                  <a:lumOff val="25000"/>
                </a:schemeClr>
              </a:solidFill>
              <a:latin typeface="+mn-lt"/>
              <a:ea typeface="+mn-ea"/>
              <a:cs typeface="+mn-cs"/>
            </a:rPr>
            <a:t>接触率指标</a:t>
          </a:r>
        </a:p>
      </dgm:t>
    </dgm:pt>
    <dgm:pt modelId="{DE0943C4-8039-49E0-A413-85E027A569CE}" cxnId="{71964508-F229-4C52-96E3-9B5140B360AB}" type="parTrans">
      <dgm:prSet/>
      <dgm:spPr/>
      <dgm:t>
        <a:bodyPr/>
        <a:lstStyle/>
        <a:p>
          <a:endParaRPr lang="zh-CN" altLang="en-US"/>
        </a:p>
      </dgm:t>
    </dgm:pt>
    <dgm:pt modelId="{2D3DF38B-B963-481E-A332-8986398A22EA}" cxnId="{71964508-F229-4C52-96E3-9B5140B360AB}" type="sibTrans">
      <dgm:prSet/>
      <dgm:spPr/>
      <dgm:t>
        <a:bodyPr/>
        <a:lstStyle/>
        <a:p>
          <a:endParaRPr lang="zh-CN" altLang="en-US"/>
        </a:p>
      </dgm:t>
    </dgm:pt>
    <dgm:pt modelId="{6758F13D-2C97-4C3E-BC3C-7A5158568E61}">
      <dgm:prSet phldrT="[文本]"/>
      <dgm:spPr/>
      <dgm:t>
        <a:bodyPr/>
        <a:lstStyle/>
        <a:p>
          <a:r>
            <a:rPr lang="zh-CN" altLang="en-US" dirty="0"/>
            <a:t>触摸率</a:t>
          </a:r>
          <a:r>
            <a:rPr lang="en-US" altLang="zh-CN" dirty="0"/>
            <a:t>=</a:t>
          </a:r>
          <a:r>
            <a:rPr lang="zh-CN" altLang="en-US" dirty="0"/>
            <a:t>触摸某商品的顾客数</a:t>
          </a:r>
          <a:r>
            <a:rPr lang="en-US" altLang="zh-CN" dirty="0"/>
            <a:t>/</a:t>
          </a:r>
          <a:r>
            <a:rPr lang="zh-CN" altLang="en-US" dirty="0"/>
            <a:t>通过顾客数</a:t>
          </a:r>
          <a:r>
            <a:rPr lang="en-US" altLang="zh-CN" dirty="0"/>
            <a:t>*100%</a:t>
          </a:r>
          <a:r>
            <a:rPr lang="zh-CN" altLang="en-US" dirty="0"/>
            <a:t>，反映商品外观被关注的程度</a:t>
          </a:r>
        </a:p>
      </dgm:t>
    </dgm:pt>
    <dgm:pt modelId="{DEC5694D-FEB9-472F-8255-909FB31A77E1}" cxnId="{BDDFC367-202E-4A75-9EDC-EE6AEE63D948}" type="parTrans">
      <dgm:prSet/>
      <dgm:spPr/>
      <dgm:t>
        <a:bodyPr/>
        <a:lstStyle/>
        <a:p>
          <a:endParaRPr lang="zh-CN" altLang="en-US"/>
        </a:p>
      </dgm:t>
    </dgm:pt>
    <dgm:pt modelId="{4696DCBE-C520-4908-BC48-722F48320D27}" cxnId="{BDDFC367-202E-4A75-9EDC-EE6AEE63D948}" type="sibTrans">
      <dgm:prSet/>
      <dgm:spPr/>
      <dgm:t>
        <a:bodyPr/>
        <a:lstStyle/>
        <a:p>
          <a:endParaRPr lang="zh-CN" altLang="en-US"/>
        </a:p>
      </dgm:t>
    </dgm:pt>
    <dgm:pt modelId="{E6059A74-2F88-4137-986F-B23F4F7B9B09}">
      <dgm:prSet phldrT="[文本]"/>
      <dgm:spPr/>
      <dgm:t>
        <a:bodyPr/>
        <a:lstStyle/>
        <a:p>
          <a:pPr algn="l"/>
          <a:r>
            <a:rPr lang="zh-CN" altLang="en-US" dirty="0"/>
            <a:t>试穿</a:t>
          </a:r>
          <a:r>
            <a:rPr lang="en-US" altLang="zh-CN" dirty="0"/>
            <a:t>/</a:t>
          </a:r>
          <a:r>
            <a:rPr lang="zh-CN" altLang="en-US" dirty="0"/>
            <a:t>试用率</a:t>
          </a:r>
          <a:r>
            <a:rPr lang="en-US" altLang="zh-CN" dirty="0"/>
            <a:t>=</a:t>
          </a:r>
          <a:r>
            <a:rPr lang="zh-CN" altLang="en-US" dirty="0"/>
            <a:t>试穿</a:t>
          </a:r>
          <a:r>
            <a:rPr lang="en-US" altLang="zh-CN" dirty="0"/>
            <a:t>/</a:t>
          </a:r>
          <a:r>
            <a:rPr lang="zh-CN" altLang="en-US" dirty="0"/>
            <a:t>试用某商品的顾客数</a:t>
          </a:r>
          <a:r>
            <a:rPr lang="en-US" altLang="zh-CN" dirty="0"/>
            <a:t>/</a:t>
          </a:r>
          <a:r>
            <a:rPr lang="zh-CN" altLang="en-US" dirty="0"/>
            <a:t>有接触的顾客数</a:t>
          </a:r>
          <a:r>
            <a:rPr lang="en-US" altLang="zh-CN" dirty="0"/>
            <a:t>*100%</a:t>
          </a:r>
          <a:endParaRPr lang="zh-CN" altLang="en-US" dirty="0"/>
        </a:p>
      </dgm:t>
    </dgm:pt>
    <dgm:pt modelId="{FB3C73D3-AA8C-42FE-8B83-77A85DA3407B}" cxnId="{E427F579-DD2D-4508-8A8B-215D5BC53842}" type="parTrans">
      <dgm:prSet/>
      <dgm:spPr/>
      <dgm:t>
        <a:bodyPr/>
        <a:lstStyle/>
        <a:p>
          <a:endParaRPr lang="zh-CN" altLang="en-US"/>
        </a:p>
      </dgm:t>
    </dgm:pt>
    <dgm:pt modelId="{AB2F0B1C-F9A7-471B-A9FC-47CE3A970FA6}" cxnId="{E427F579-DD2D-4508-8A8B-215D5BC53842}" type="sibTrans">
      <dgm:prSet/>
      <dgm:spPr/>
      <dgm:t>
        <a:bodyPr/>
        <a:lstStyle/>
        <a:p>
          <a:endParaRPr lang="zh-CN" altLang="en-US"/>
        </a:p>
      </dgm:t>
    </dgm:pt>
    <dgm:pt modelId="{DD9B59F8-FED0-4397-9F98-3BD342F4277F}" type="pres">
      <dgm:prSet presAssocID="{5A8B3E7F-A832-4743-B03F-1A5980DDD867}" presName="vert0" presStyleCnt="0">
        <dgm:presLayoutVars>
          <dgm:dir/>
          <dgm:animOne val="branch"/>
          <dgm:animLvl val="lvl"/>
        </dgm:presLayoutVars>
      </dgm:prSet>
      <dgm:spPr/>
      <dgm:t>
        <a:bodyPr/>
        <a:lstStyle/>
        <a:p>
          <a:endParaRPr lang="zh-CN" altLang="en-US"/>
        </a:p>
      </dgm:t>
    </dgm:pt>
    <dgm:pt modelId="{3BC2F499-16D4-4530-936B-F00EA1665C8A}" type="pres">
      <dgm:prSet presAssocID="{11DD8068-12EC-4FD6-94A7-03DB39C4E945}" presName="thickLine" presStyleLbl="alignNode1" presStyleIdx="0" presStyleCnt="1"/>
      <dgm:spPr/>
    </dgm:pt>
    <dgm:pt modelId="{28B9A5F4-363F-449F-AECB-503394189B67}" type="pres">
      <dgm:prSet presAssocID="{11DD8068-12EC-4FD6-94A7-03DB39C4E945}" presName="horz1" presStyleCnt="0"/>
      <dgm:spPr/>
    </dgm:pt>
    <dgm:pt modelId="{9EAEFB8E-755F-4D85-ADF0-2D92E01165D2}" type="pres">
      <dgm:prSet presAssocID="{11DD8068-12EC-4FD6-94A7-03DB39C4E945}" presName="tx1" presStyleLbl="revTx" presStyleIdx="0" presStyleCnt="3"/>
      <dgm:spPr/>
      <dgm:t>
        <a:bodyPr/>
        <a:lstStyle/>
        <a:p>
          <a:endParaRPr lang="zh-CN" altLang="en-US"/>
        </a:p>
      </dgm:t>
    </dgm:pt>
    <dgm:pt modelId="{1BC6B6A7-FF52-49E9-8469-DD0702CF3997}" type="pres">
      <dgm:prSet presAssocID="{11DD8068-12EC-4FD6-94A7-03DB39C4E945}" presName="vert1" presStyleCnt="0"/>
      <dgm:spPr/>
    </dgm:pt>
    <dgm:pt modelId="{AF3125D5-85BD-4A6D-8351-B94A557BC0A5}" type="pres">
      <dgm:prSet presAssocID="{6758F13D-2C97-4C3E-BC3C-7A5158568E61}" presName="vertSpace2a" presStyleCnt="0"/>
      <dgm:spPr/>
    </dgm:pt>
    <dgm:pt modelId="{6B1D0C9A-7B4B-4EEA-BC9E-771532982768}" type="pres">
      <dgm:prSet presAssocID="{6758F13D-2C97-4C3E-BC3C-7A5158568E61}" presName="horz2" presStyleCnt="0"/>
      <dgm:spPr/>
    </dgm:pt>
    <dgm:pt modelId="{65F5A868-91AF-4C0A-B7D3-CE01F5435421}" type="pres">
      <dgm:prSet presAssocID="{6758F13D-2C97-4C3E-BC3C-7A5158568E61}" presName="horzSpace2" presStyleCnt="0"/>
      <dgm:spPr/>
    </dgm:pt>
    <dgm:pt modelId="{DB85594F-960F-4EEB-8593-15FD194AD3BE}" type="pres">
      <dgm:prSet presAssocID="{6758F13D-2C97-4C3E-BC3C-7A5158568E61}" presName="tx2" presStyleLbl="revTx" presStyleIdx="1" presStyleCnt="3"/>
      <dgm:spPr/>
      <dgm:t>
        <a:bodyPr/>
        <a:lstStyle/>
        <a:p>
          <a:endParaRPr lang="zh-CN" altLang="en-US"/>
        </a:p>
      </dgm:t>
    </dgm:pt>
    <dgm:pt modelId="{E6B6019F-79DC-49CF-84CE-AD17E8312431}" type="pres">
      <dgm:prSet presAssocID="{6758F13D-2C97-4C3E-BC3C-7A5158568E61}" presName="vert2" presStyleCnt="0"/>
      <dgm:spPr/>
    </dgm:pt>
    <dgm:pt modelId="{0F5E19B6-080E-4993-A1D5-EEB49D820457}" type="pres">
      <dgm:prSet presAssocID="{6758F13D-2C97-4C3E-BC3C-7A5158568E61}" presName="thinLine2b" presStyleLbl="callout" presStyleIdx="0" presStyleCnt="2"/>
      <dgm:spPr/>
    </dgm:pt>
    <dgm:pt modelId="{6550C8B7-6C2A-4524-B883-D33341BEFC71}" type="pres">
      <dgm:prSet presAssocID="{6758F13D-2C97-4C3E-BC3C-7A5158568E61}" presName="vertSpace2b" presStyleCnt="0"/>
      <dgm:spPr/>
    </dgm:pt>
    <dgm:pt modelId="{4B67D2BC-AB8F-44A2-A4A5-79AFA8B183F6}" type="pres">
      <dgm:prSet presAssocID="{E6059A74-2F88-4137-986F-B23F4F7B9B09}" presName="horz2" presStyleCnt="0"/>
      <dgm:spPr/>
    </dgm:pt>
    <dgm:pt modelId="{B255E675-62B7-4A48-931A-D6E8B12291EE}" type="pres">
      <dgm:prSet presAssocID="{E6059A74-2F88-4137-986F-B23F4F7B9B09}" presName="horzSpace2" presStyleCnt="0"/>
      <dgm:spPr/>
    </dgm:pt>
    <dgm:pt modelId="{77E9A82D-E76C-483C-A072-3A79050EA640}" type="pres">
      <dgm:prSet presAssocID="{E6059A74-2F88-4137-986F-B23F4F7B9B09}" presName="tx2" presStyleLbl="revTx" presStyleIdx="2" presStyleCnt="3"/>
      <dgm:spPr/>
      <dgm:t>
        <a:bodyPr/>
        <a:lstStyle/>
        <a:p>
          <a:endParaRPr lang="zh-CN" altLang="en-US"/>
        </a:p>
      </dgm:t>
    </dgm:pt>
    <dgm:pt modelId="{734BB51D-F601-4C8E-988C-10DCDDFD6205}" type="pres">
      <dgm:prSet presAssocID="{E6059A74-2F88-4137-986F-B23F4F7B9B09}" presName="vert2" presStyleCnt="0"/>
      <dgm:spPr/>
    </dgm:pt>
    <dgm:pt modelId="{571F6FF1-A002-42E5-A90C-729164E18699}" type="pres">
      <dgm:prSet presAssocID="{E6059A74-2F88-4137-986F-B23F4F7B9B09}" presName="thinLine2b" presStyleLbl="callout" presStyleIdx="1" presStyleCnt="2"/>
      <dgm:spPr/>
    </dgm:pt>
    <dgm:pt modelId="{3B65CD1C-50A8-44EA-9883-89F212EABE19}" type="pres">
      <dgm:prSet presAssocID="{E6059A74-2F88-4137-986F-B23F4F7B9B09}" presName="vertSpace2b" presStyleCnt="0"/>
      <dgm:spPr/>
    </dgm:pt>
  </dgm:ptLst>
  <dgm:cxnLst>
    <dgm:cxn modelId="{5BA35E5F-B013-437F-B719-EB55B8C522F7}" type="presOf" srcId="{E6059A74-2F88-4137-986F-B23F4F7B9B09}" destId="{77E9A82D-E76C-483C-A072-3A79050EA640}" srcOrd="0" destOrd="0" presId="urn:microsoft.com/office/officeart/2008/layout/LinedList"/>
    <dgm:cxn modelId="{3DD4E05E-0460-425D-ADAA-4BD1D3F5AAD4}" type="presOf" srcId="{11DD8068-12EC-4FD6-94A7-03DB39C4E945}" destId="{9EAEFB8E-755F-4D85-ADF0-2D92E01165D2}" srcOrd="0" destOrd="0" presId="urn:microsoft.com/office/officeart/2008/layout/LinedList"/>
    <dgm:cxn modelId="{E3CE3F34-04DD-4F4F-8B99-011828C77B1E}" type="presOf" srcId="{5A8B3E7F-A832-4743-B03F-1A5980DDD867}" destId="{DD9B59F8-FED0-4397-9F98-3BD342F4277F}" srcOrd="0" destOrd="0" presId="urn:microsoft.com/office/officeart/2008/layout/LinedList"/>
    <dgm:cxn modelId="{1D43F835-0071-4D06-806A-E08599EBEEB6}" type="presOf" srcId="{6758F13D-2C97-4C3E-BC3C-7A5158568E61}" destId="{DB85594F-960F-4EEB-8593-15FD194AD3BE}" srcOrd="0" destOrd="0" presId="urn:microsoft.com/office/officeart/2008/layout/LinedList"/>
    <dgm:cxn modelId="{E427F579-DD2D-4508-8A8B-215D5BC53842}" srcId="{11DD8068-12EC-4FD6-94A7-03DB39C4E945}" destId="{E6059A74-2F88-4137-986F-B23F4F7B9B09}" srcOrd="1" destOrd="0" parTransId="{FB3C73D3-AA8C-42FE-8B83-77A85DA3407B}" sibTransId="{AB2F0B1C-F9A7-471B-A9FC-47CE3A970FA6}"/>
    <dgm:cxn modelId="{BDDFC367-202E-4A75-9EDC-EE6AEE63D948}" srcId="{11DD8068-12EC-4FD6-94A7-03DB39C4E945}" destId="{6758F13D-2C97-4C3E-BC3C-7A5158568E61}" srcOrd="0" destOrd="0" parTransId="{DEC5694D-FEB9-472F-8255-909FB31A77E1}" sibTransId="{4696DCBE-C520-4908-BC48-722F48320D27}"/>
    <dgm:cxn modelId="{71964508-F229-4C52-96E3-9B5140B360AB}" srcId="{5A8B3E7F-A832-4743-B03F-1A5980DDD867}" destId="{11DD8068-12EC-4FD6-94A7-03DB39C4E945}" srcOrd="0" destOrd="0" parTransId="{DE0943C4-8039-49E0-A413-85E027A569CE}" sibTransId="{2D3DF38B-B963-481E-A332-8986398A22EA}"/>
    <dgm:cxn modelId="{C1CF658C-08F4-4D9B-BE0D-F77DF626E3AB}" type="presParOf" srcId="{DD9B59F8-FED0-4397-9F98-3BD342F4277F}" destId="{3BC2F499-16D4-4530-936B-F00EA1665C8A}" srcOrd="0" destOrd="0" presId="urn:microsoft.com/office/officeart/2008/layout/LinedList"/>
    <dgm:cxn modelId="{E3B06573-ED7C-4937-B5CB-C056E038C851}" type="presParOf" srcId="{DD9B59F8-FED0-4397-9F98-3BD342F4277F}" destId="{28B9A5F4-363F-449F-AECB-503394189B67}" srcOrd="1" destOrd="0" presId="urn:microsoft.com/office/officeart/2008/layout/LinedList"/>
    <dgm:cxn modelId="{520FFE5E-B545-4048-8BDF-587ABD4E2D95}" type="presParOf" srcId="{28B9A5F4-363F-449F-AECB-503394189B67}" destId="{9EAEFB8E-755F-4D85-ADF0-2D92E01165D2}" srcOrd="0" destOrd="0" presId="urn:microsoft.com/office/officeart/2008/layout/LinedList"/>
    <dgm:cxn modelId="{F469FB30-4724-42D7-B830-91659A5EE2AB}" type="presParOf" srcId="{28B9A5F4-363F-449F-AECB-503394189B67}" destId="{1BC6B6A7-FF52-49E9-8469-DD0702CF3997}" srcOrd="1" destOrd="0" presId="urn:microsoft.com/office/officeart/2008/layout/LinedList"/>
    <dgm:cxn modelId="{10BE1F8A-E701-4018-8963-F746C9B7413D}" type="presParOf" srcId="{1BC6B6A7-FF52-49E9-8469-DD0702CF3997}" destId="{AF3125D5-85BD-4A6D-8351-B94A557BC0A5}" srcOrd="0" destOrd="0" presId="urn:microsoft.com/office/officeart/2008/layout/LinedList"/>
    <dgm:cxn modelId="{0758C8CC-691D-4AA1-88A2-E8C049FA907E}" type="presParOf" srcId="{1BC6B6A7-FF52-49E9-8469-DD0702CF3997}" destId="{6B1D0C9A-7B4B-4EEA-BC9E-771532982768}" srcOrd="1" destOrd="0" presId="urn:microsoft.com/office/officeart/2008/layout/LinedList"/>
    <dgm:cxn modelId="{649A0BD0-0A89-43BB-A221-B8A92C69E2F9}" type="presParOf" srcId="{6B1D0C9A-7B4B-4EEA-BC9E-771532982768}" destId="{65F5A868-91AF-4C0A-B7D3-CE01F5435421}" srcOrd="0" destOrd="0" presId="urn:microsoft.com/office/officeart/2008/layout/LinedList"/>
    <dgm:cxn modelId="{F9DB9542-ABCE-47CD-9FD5-3D2D1068E261}" type="presParOf" srcId="{6B1D0C9A-7B4B-4EEA-BC9E-771532982768}" destId="{DB85594F-960F-4EEB-8593-15FD194AD3BE}" srcOrd="1" destOrd="0" presId="urn:microsoft.com/office/officeart/2008/layout/LinedList"/>
    <dgm:cxn modelId="{E5DAC78C-395E-4696-AEB7-4CC6ECB0DF6F}" type="presParOf" srcId="{6B1D0C9A-7B4B-4EEA-BC9E-771532982768}" destId="{E6B6019F-79DC-49CF-84CE-AD17E8312431}" srcOrd="2" destOrd="0" presId="urn:microsoft.com/office/officeart/2008/layout/LinedList"/>
    <dgm:cxn modelId="{EE10F6A5-E3E8-427D-B51A-069C5EB9C89B}" type="presParOf" srcId="{1BC6B6A7-FF52-49E9-8469-DD0702CF3997}" destId="{0F5E19B6-080E-4993-A1D5-EEB49D820457}" srcOrd="2" destOrd="0" presId="urn:microsoft.com/office/officeart/2008/layout/LinedList"/>
    <dgm:cxn modelId="{EFB36078-74C4-4CAD-A10B-BD9A6FC4329D}" type="presParOf" srcId="{1BC6B6A7-FF52-49E9-8469-DD0702CF3997}" destId="{6550C8B7-6C2A-4524-B883-D33341BEFC71}" srcOrd="3" destOrd="0" presId="urn:microsoft.com/office/officeart/2008/layout/LinedList"/>
    <dgm:cxn modelId="{B5B7AAB8-2820-4BFC-BE88-1B95B43FF27D}" type="presParOf" srcId="{1BC6B6A7-FF52-49E9-8469-DD0702CF3997}" destId="{4B67D2BC-AB8F-44A2-A4A5-79AFA8B183F6}" srcOrd="4" destOrd="0" presId="urn:microsoft.com/office/officeart/2008/layout/LinedList"/>
    <dgm:cxn modelId="{579CDCFE-B620-4CA0-BF6A-8CEF10A7E625}" type="presParOf" srcId="{4B67D2BC-AB8F-44A2-A4A5-79AFA8B183F6}" destId="{B255E675-62B7-4A48-931A-D6E8B12291EE}" srcOrd="0" destOrd="0" presId="urn:microsoft.com/office/officeart/2008/layout/LinedList"/>
    <dgm:cxn modelId="{BD10B0D0-41B8-4293-B81B-DA6048F74AD6}" type="presParOf" srcId="{4B67D2BC-AB8F-44A2-A4A5-79AFA8B183F6}" destId="{77E9A82D-E76C-483C-A072-3A79050EA640}" srcOrd="1" destOrd="0" presId="urn:microsoft.com/office/officeart/2008/layout/LinedList"/>
    <dgm:cxn modelId="{644693AB-EB9B-4005-9023-5DD8C2ECA3CB}" type="presParOf" srcId="{4B67D2BC-AB8F-44A2-A4A5-79AFA8B183F6}" destId="{734BB51D-F601-4C8E-988C-10DCDDFD6205}" srcOrd="2" destOrd="0" presId="urn:microsoft.com/office/officeart/2008/layout/LinedList"/>
    <dgm:cxn modelId="{E930E325-2D2A-40D9-84BF-8B124C5D5513}" type="presParOf" srcId="{1BC6B6A7-FF52-49E9-8469-DD0702CF3997}" destId="{571F6FF1-A002-42E5-A90C-729164E18699}" srcOrd="5" destOrd="0" presId="urn:microsoft.com/office/officeart/2008/layout/LinedList"/>
    <dgm:cxn modelId="{73767AC2-CCBF-4102-8346-A908F474732B}" type="presParOf" srcId="{1BC6B6A7-FF52-49E9-8469-DD0702CF3997}" destId="{3B65CD1C-50A8-44EA-9883-89F212EABE19}" srcOrd="6"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DFFE740-418D-4745-B971-4E8B145943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8C426911-3703-4B5E-91BF-78F3A948EDA1}">
      <dgm:prSet phldrT="[文本]" custT="1"/>
      <dgm:spPr/>
      <dgm:t>
        <a:bodyPr/>
        <a:lstStyle/>
        <a:p>
          <a:r>
            <a:rPr lang="zh-CN" altLang="en-US" sz="1800" b="1" dirty="0">
              <a:solidFill>
                <a:schemeClr val="tx1">
                  <a:lumMod val="85000"/>
                  <a:lumOff val="15000"/>
                </a:schemeClr>
              </a:solidFill>
            </a:rPr>
            <a:t>人</a:t>
          </a:r>
        </a:p>
      </dgm:t>
    </dgm:pt>
    <dgm:pt modelId="{AB42A7C2-1AD5-4678-B498-2FAF2A2F8D52}" cxnId="{66196C61-FD4A-448E-BE32-5A2AD69BE07A}" type="parTrans">
      <dgm:prSet/>
      <dgm:spPr/>
      <dgm:t>
        <a:bodyPr/>
        <a:lstStyle/>
        <a:p>
          <a:endParaRPr lang="zh-CN" altLang="en-US"/>
        </a:p>
      </dgm:t>
    </dgm:pt>
    <dgm:pt modelId="{CFB960DA-6ECF-49F0-93D1-282E57DF5C6A}" cxnId="{66196C61-FD4A-448E-BE32-5A2AD69BE07A}" type="sibTrans">
      <dgm:prSet/>
      <dgm:spPr/>
      <dgm:t>
        <a:bodyPr/>
        <a:lstStyle/>
        <a:p>
          <a:endParaRPr lang="zh-CN" altLang="en-US"/>
        </a:p>
      </dgm:t>
    </dgm:pt>
    <dgm:pt modelId="{BDE5CB56-C842-41F0-B533-FDDCE8F9919F}">
      <dgm:prSet phldrT="[文本]" custT="1"/>
      <dgm:spPr>
        <a:solidFill>
          <a:schemeClr val="bg1">
            <a:lumMod val="95000"/>
            <a:alpha val="90000"/>
          </a:schemeClr>
        </a:solidFill>
        <a:ln w="19050">
          <a:solidFill>
            <a:schemeClr val="accent1"/>
          </a:solidFill>
        </a:ln>
      </dgm:spPr>
      <dgm:t>
        <a:bodyPr/>
        <a:lstStyle/>
        <a:p>
          <a:r>
            <a:rPr lang="zh-CN" altLang="en-US" sz="1200" dirty="0"/>
            <a:t>店员的销售技巧、服务态度</a:t>
          </a:r>
        </a:p>
      </dgm:t>
    </dgm:pt>
    <dgm:pt modelId="{78E5931B-A167-46BC-838A-FB789AEF03E3}" cxnId="{2A4B5FD5-CA88-478E-B49A-6A9052AFA67C}" type="parTrans">
      <dgm:prSet/>
      <dgm:spPr/>
      <dgm:t>
        <a:bodyPr/>
        <a:lstStyle/>
        <a:p>
          <a:endParaRPr lang="zh-CN" altLang="en-US"/>
        </a:p>
      </dgm:t>
    </dgm:pt>
    <dgm:pt modelId="{C58A59BF-9F87-4951-8E4E-DC0AB8263A1B}" cxnId="{2A4B5FD5-CA88-478E-B49A-6A9052AFA67C}" type="sibTrans">
      <dgm:prSet/>
      <dgm:spPr/>
      <dgm:t>
        <a:bodyPr/>
        <a:lstStyle/>
        <a:p>
          <a:endParaRPr lang="zh-CN" altLang="en-US"/>
        </a:p>
      </dgm:t>
    </dgm:pt>
    <dgm:pt modelId="{ACD71C48-EBA7-4F92-9351-13388F4B3AA6}">
      <dgm:prSet phldrT="[文本]" custT="1"/>
      <dgm:spPr/>
      <dgm:t>
        <a:bodyPr/>
        <a:lstStyle/>
        <a:p>
          <a:r>
            <a:rPr lang="zh-CN" altLang="en-US" sz="1800" b="1" dirty="0">
              <a:solidFill>
                <a:schemeClr val="tx1">
                  <a:lumMod val="85000"/>
                  <a:lumOff val="15000"/>
                </a:schemeClr>
              </a:solidFill>
            </a:rPr>
            <a:t>货</a:t>
          </a:r>
        </a:p>
      </dgm:t>
    </dgm:pt>
    <dgm:pt modelId="{4CADC8B7-6429-4DE2-B688-B8CB002B5916}" cxnId="{ECAF262D-72ED-4E85-A6C7-A756EBCBFD90}" type="parTrans">
      <dgm:prSet/>
      <dgm:spPr/>
      <dgm:t>
        <a:bodyPr/>
        <a:lstStyle/>
        <a:p>
          <a:endParaRPr lang="zh-CN" altLang="en-US"/>
        </a:p>
      </dgm:t>
    </dgm:pt>
    <dgm:pt modelId="{D5C0EE33-249A-426C-B2B4-086D95B7BDCA}" cxnId="{ECAF262D-72ED-4E85-A6C7-A756EBCBFD90}" type="sibTrans">
      <dgm:prSet/>
      <dgm:spPr/>
      <dgm:t>
        <a:bodyPr/>
        <a:lstStyle/>
        <a:p>
          <a:endParaRPr lang="zh-CN" altLang="en-US"/>
        </a:p>
      </dgm:t>
    </dgm:pt>
    <dgm:pt modelId="{59660C8F-FB34-474E-8457-5C37A4BA4045}">
      <dgm:prSet phldrT="[文本]" custT="1"/>
      <dgm:spPr>
        <a:solidFill>
          <a:schemeClr val="bg1">
            <a:lumMod val="95000"/>
            <a:alpha val="90000"/>
          </a:schemeClr>
        </a:solidFill>
      </dgm:spPr>
      <dgm:t>
        <a:bodyPr/>
        <a:lstStyle/>
        <a:p>
          <a:r>
            <a:rPr lang="zh-CN" altLang="en-US" sz="1200" dirty="0"/>
            <a:t>是否有刺激消费的促销活动</a:t>
          </a:r>
        </a:p>
      </dgm:t>
    </dgm:pt>
    <dgm:pt modelId="{30D8229A-B71F-4874-8559-6B0DCC25D36B}" cxnId="{C0ABDCDF-69F8-4343-98A9-FE71D4008ADA}" type="parTrans">
      <dgm:prSet/>
      <dgm:spPr/>
      <dgm:t>
        <a:bodyPr/>
        <a:lstStyle/>
        <a:p>
          <a:endParaRPr lang="zh-CN" altLang="en-US"/>
        </a:p>
      </dgm:t>
    </dgm:pt>
    <dgm:pt modelId="{6E12AA65-2C9E-4FB2-9EB9-836D30230B3D}" cxnId="{C0ABDCDF-69F8-4343-98A9-FE71D4008ADA}" type="sibTrans">
      <dgm:prSet/>
      <dgm:spPr/>
      <dgm:t>
        <a:bodyPr/>
        <a:lstStyle/>
        <a:p>
          <a:endParaRPr lang="zh-CN" altLang="en-US"/>
        </a:p>
      </dgm:t>
    </dgm:pt>
    <dgm:pt modelId="{CF6DDBE8-F68B-460C-A7E1-CD29C0A2EB48}">
      <dgm:prSet phldrT="[文本]" custT="1"/>
      <dgm:spPr/>
      <dgm:t>
        <a:bodyPr/>
        <a:lstStyle/>
        <a:p>
          <a:r>
            <a:rPr lang="zh-CN" altLang="en-US" sz="1800" b="1" dirty="0">
              <a:solidFill>
                <a:schemeClr val="tx1">
                  <a:lumMod val="85000"/>
                  <a:lumOff val="15000"/>
                </a:schemeClr>
              </a:solidFill>
            </a:rPr>
            <a:t>场</a:t>
          </a:r>
        </a:p>
      </dgm:t>
    </dgm:pt>
    <dgm:pt modelId="{A526C525-BF60-4C76-A7BE-6C04B0197E97}" cxnId="{A9691554-4E6E-42B0-9214-7F4AE9CEE189}" type="parTrans">
      <dgm:prSet/>
      <dgm:spPr/>
      <dgm:t>
        <a:bodyPr/>
        <a:lstStyle/>
        <a:p>
          <a:endParaRPr lang="zh-CN" altLang="en-US"/>
        </a:p>
      </dgm:t>
    </dgm:pt>
    <dgm:pt modelId="{E00BC234-3831-46C2-AD78-A9F182143AC9}" cxnId="{A9691554-4E6E-42B0-9214-7F4AE9CEE189}" type="sibTrans">
      <dgm:prSet/>
      <dgm:spPr/>
      <dgm:t>
        <a:bodyPr/>
        <a:lstStyle/>
        <a:p>
          <a:endParaRPr lang="zh-CN" altLang="en-US"/>
        </a:p>
      </dgm:t>
    </dgm:pt>
    <dgm:pt modelId="{AAA43EA7-A9AB-4471-AFC5-109C97EBAC20}">
      <dgm:prSet phldrT="[文本]" custT="1"/>
      <dgm:spPr>
        <a:solidFill>
          <a:schemeClr val="bg1">
            <a:lumMod val="95000"/>
            <a:alpha val="90000"/>
          </a:schemeClr>
        </a:solidFill>
      </dgm:spPr>
      <dgm:t>
        <a:bodyPr/>
        <a:lstStyle/>
        <a:p>
          <a:r>
            <a:rPr lang="zh-CN" altLang="en-US" sz="1200" dirty="0"/>
            <a:t>是否有试用装</a:t>
          </a:r>
        </a:p>
      </dgm:t>
    </dgm:pt>
    <dgm:pt modelId="{D47882EC-1539-4E82-97AF-C214F0AB6362}" cxnId="{80CA5FC0-EDD9-4B4C-9EF5-FB7874B81485}" type="parTrans">
      <dgm:prSet/>
      <dgm:spPr/>
      <dgm:t>
        <a:bodyPr/>
        <a:lstStyle/>
        <a:p>
          <a:endParaRPr lang="zh-CN" altLang="en-US"/>
        </a:p>
      </dgm:t>
    </dgm:pt>
    <dgm:pt modelId="{255B7852-01D8-4D4E-89F9-B3CB4C87BC7F}" cxnId="{80CA5FC0-EDD9-4B4C-9EF5-FB7874B81485}" type="sibTrans">
      <dgm:prSet/>
      <dgm:spPr/>
      <dgm:t>
        <a:bodyPr/>
        <a:lstStyle/>
        <a:p>
          <a:endParaRPr lang="zh-CN" altLang="en-US"/>
        </a:p>
      </dgm:t>
    </dgm:pt>
    <dgm:pt modelId="{EC7CD33C-2A8A-404F-A7B2-F71A72F0C8AF}">
      <dgm:prSet phldrT="[文本]" custT="1"/>
      <dgm:spPr>
        <a:solidFill>
          <a:schemeClr val="bg1">
            <a:lumMod val="95000"/>
            <a:alpha val="90000"/>
          </a:schemeClr>
        </a:solidFill>
        <a:ln w="19050">
          <a:solidFill>
            <a:schemeClr val="accent1"/>
          </a:solidFill>
        </a:ln>
      </dgm:spPr>
      <dgm:t>
        <a:bodyPr/>
        <a:lstStyle/>
        <a:p>
          <a:r>
            <a:rPr lang="zh-CN" altLang="en-US" sz="1200" dirty="0"/>
            <a:t>新员工比例</a:t>
          </a:r>
        </a:p>
      </dgm:t>
    </dgm:pt>
    <dgm:pt modelId="{2A4AA8F9-9BC4-41D8-B952-3C42BAFAC830}" cxnId="{A9C6D76D-2CD0-4077-BF4D-B1AAACB3CFB7}" type="parTrans">
      <dgm:prSet/>
      <dgm:spPr/>
      <dgm:t>
        <a:bodyPr/>
        <a:lstStyle/>
        <a:p>
          <a:endParaRPr lang="zh-CN" altLang="en-US"/>
        </a:p>
      </dgm:t>
    </dgm:pt>
    <dgm:pt modelId="{184A0C51-0C93-4AF9-A8B6-0B02782BC0D5}" cxnId="{A9C6D76D-2CD0-4077-BF4D-B1AAACB3CFB7}" type="sibTrans">
      <dgm:prSet/>
      <dgm:spPr/>
      <dgm:t>
        <a:bodyPr/>
        <a:lstStyle/>
        <a:p>
          <a:endParaRPr lang="zh-CN" altLang="en-US"/>
        </a:p>
      </dgm:t>
    </dgm:pt>
    <dgm:pt modelId="{1517D547-DD0F-461E-8DF1-A528F339FA59}">
      <dgm:prSet phldrT="[文本]" custT="1"/>
      <dgm:spPr>
        <a:solidFill>
          <a:schemeClr val="bg1">
            <a:lumMod val="95000"/>
            <a:alpha val="90000"/>
          </a:schemeClr>
        </a:solidFill>
        <a:ln w="19050">
          <a:solidFill>
            <a:schemeClr val="accent1"/>
          </a:solidFill>
        </a:ln>
      </dgm:spPr>
      <dgm:t>
        <a:bodyPr/>
        <a:lstStyle/>
        <a:p>
          <a:r>
            <a:rPr lang="zh-CN" altLang="en-US" sz="1200" dirty="0"/>
            <a:t>员工满编率、人员编制是否到位</a:t>
          </a:r>
        </a:p>
      </dgm:t>
    </dgm:pt>
    <dgm:pt modelId="{7035A2F7-0895-478C-BB04-A786FC8936D5}" cxnId="{EBC202A0-5B59-479C-8907-015CDA9B3A56}" type="parTrans">
      <dgm:prSet/>
      <dgm:spPr/>
      <dgm:t>
        <a:bodyPr/>
        <a:lstStyle/>
        <a:p>
          <a:endParaRPr lang="zh-CN" altLang="en-US"/>
        </a:p>
      </dgm:t>
    </dgm:pt>
    <dgm:pt modelId="{CD7CE25F-FD83-4697-A672-C17F21B06FB7}" cxnId="{EBC202A0-5B59-479C-8907-015CDA9B3A56}" type="sibTrans">
      <dgm:prSet/>
      <dgm:spPr/>
      <dgm:t>
        <a:bodyPr/>
        <a:lstStyle/>
        <a:p>
          <a:endParaRPr lang="zh-CN" altLang="en-US"/>
        </a:p>
      </dgm:t>
    </dgm:pt>
    <dgm:pt modelId="{0B4E0F94-3DFB-4FD6-B08A-F12E7018D137}">
      <dgm:prSet phldrT="[文本]" custT="1"/>
      <dgm:spPr>
        <a:solidFill>
          <a:schemeClr val="bg1">
            <a:lumMod val="95000"/>
            <a:alpha val="90000"/>
          </a:schemeClr>
        </a:solidFill>
        <a:ln w="19050">
          <a:solidFill>
            <a:schemeClr val="accent1"/>
          </a:solidFill>
        </a:ln>
      </dgm:spPr>
      <dgm:t>
        <a:bodyPr/>
        <a:lstStyle/>
        <a:p>
          <a:r>
            <a:rPr lang="zh-CN" altLang="en-US" sz="1200" dirty="0"/>
            <a:t>是否适当给顾客施加压力</a:t>
          </a:r>
        </a:p>
      </dgm:t>
    </dgm:pt>
    <dgm:pt modelId="{32D443B7-462A-415B-BC09-253F372E0D65}" cxnId="{DCAC4758-22D1-4B66-9EE4-CBD2A491C8B0}" type="parTrans">
      <dgm:prSet/>
      <dgm:spPr/>
      <dgm:t>
        <a:bodyPr/>
        <a:lstStyle/>
        <a:p>
          <a:endParaRPr lang="zh-CN" altLang="en-US"/>
        </a:p>
      </dgm:t>
    </dgm:pt>
    <dgm:pt modelId="{7A91C459-49B0-4AEC-A5A5-1334AFC64FE1}" cxnId="{DCAC4758-22D1-4B66-9EE4-CBD2A491C8B0}" type="sibTrans">
      <dgm:prSet/>
      <dgm:spPr/>
      <dgm:t>
        <a:bodyPr/>
        <a:lstStyle/>
        <a:p>
          <a:endParaRPr lang="zh-CN" altLang="en-US"/>
        </a:p>
      </dgm:t>
    </dgm:pt>
    <dgm:pt modelId="{A4F3F228-6BE3-407F-BABB-265807582F44}">
      <dgm:prSet phldrT="[文本]" custT="1"/>
      <dgm:spPr>
        <a:solidFill>
          <a:schemeClr val="bg1">
            <a:lumMod val="95000"/>
            <a:alpha val="90000"/>
          </a:schemeClr>
        </a:solidFill>
      </dgm:spPr>
      <dgm:t>
        <a:bodyPr/>
        <a:lstStyle/>
        <a:p>
          <a:r>
            <a:rPr lang="zh-CN" altLang="en-US" sz="1200" dirty="0"/>
            <a:t>是否有赠品</a:t>
          </a:r>
        </a:p>
      </dgm:t>
    </dgm:pt>
    <dgm:pt modelId="{311FAEFB-AA91-4D75-890C-398877A4BA93}" cxnId="{504D4EC1-4358-4E0C-8447-3FB73B6B990F}" type="parTrans">
      <dgm:prSet/>
      <dgm:spPr/>
      <dgm:t>
        <a:bodyPr/>
        <a:lstStyle/>
        <a:p>
          <a:endParaRPr lang="zh-CN" altLang="en-US"/>
        </a:p>
      </dgm:t>
    </dgm:pt>
    <dgm:pt modelId="{DF30FBE7-C3B7-4048-8E49-0EB38D66CCFC}" cxnId="{504D4EC1-4358-4E0C-8447-3FB73B6B990F}" type="sibTrans">
      <dgm:prSet/>
      <dgm:spPr/>
      <dgm:t>
        <a:bodyPr/>
        <a:lstStyle/>
        <a:p>
          <a:endParaRPr lang="zh-CN" altLang="en-US"/>
        </a:p>
      </dgm:t>
    </dgm:pt>
    <dgm:pt modelId="{09B46888-08A1-4F52-92EA-E572BC1B9C76}">
      <dgm:prSet phldrT="[文本]" custT="1"/>
      <dgm:spPr>
        <a:solidFill>
          <a:schemeClr val="bg1">
            <a:lumMod val="95000"/>
            <a:alpha val="90000"/>
          </a:schemeClr>
        </a:solidFill>
      </dgm:spPr>
      <dgm:t>
        <a:bodyPr/>
        <a:lstStyle/>
        <a:p>
          <a:r>
            <a:rPr lang="zh-CN" altLang="en-US" sz="1200" dirty="0"/>
            <a:t>是否缺货</a:t>
          </a:r>
        </a:p>
      </dgm:t>
    </dgm:pt>
    <dgm:pt modelId="{6432AAFA-61CF-44EB-A0C9-005F4D57952B}" cxnId="{D8E5E17F-0CAE-4539-A259-277A9A3855B7}" type="parTrans">
      <dgm:prSet/>
      <dgm:spPr/>
      <dgm:t>
        <a:bodyPr/>
        <a:lstStyle/>
        <a:p>
          <a:endParaRPr lang="zh-CN" altLang="en-US"/>
        </a:p>
      </dgm:t>
    </dgm:pt>
    <dgm:pt modelId="{A6EAFAD7-111C-4466-80AF-BA1516A09F0E}" cxnId="{D8E5E17F-0CAE-4539-A259-277A9A3855B7}" type="sibTrans">
      <dgm:prSet/>
      <dgm:spPr/>
      <dgm:t>
        <a:bodyPr/>
        <a:lstStyle/>
        <a:p>
          <a:endParaRPr lang="zh-CN" altLang="en-US"/>
        </a:p>
      </dgm:t>
    </dgm:pt>
    <dgm:pt modelId="{88CCE28A-14AA-4679-AC26-EC86F1E2387C}">
      <dgm:prSet phldrT="[文本]" custT="1"/>
      <dgm:spPr>
        <a:solidFill>
          <a:schemeClr val="bg1">
            <a:lumMod val="95000"/>
            <a:alpha val="90000"/>
          </a:schemeClr>
        </a:solidFill>
      </dgm:spPr>
      <dgm:t>
        <a:bodyPr/>
        <a:lstStyle/>
        <a:p>
          <a:r>
            <a:rPr lang="zh-CN" altLang="en-US" sz="1200" dirty="0"/>
            <a:t>商品是否是应急产品</a:t>
          </a:r>
        </a:p>
      </dgm:t>
    </dgm:pt>
    <dgm:pt modelId="{6E8CD903-CA2C-4DE3-BB8F-FC0F0B004F06}" cxnId="{C0A7D056-8706-420B-844B-966D7C8C924F}" type="parTrans">
      <dgm:prSet/>
      <dgm:spPr/>
      <dgm:t>
        <a:bodyPr/>
        <a:lstStyle/>
        <a:p>
          <a:endParaRPr lang="zh-CN" altLang="en-US"/>
        </a:p>
      </dgm:t>
    </dgm:pt>
    <dgm:pt modelId="{C4978E1E-8EB5-43C5-9F7C-A670B6DC19AE}" cxnId="{C0A7D056-8706-420B-844B-966D7C8C924F}" type="sibTrans">
      <dgm:prSet/>
      <dgm:spPr/>
      <dgm:t>
        <a:bodyPr/>
        <a:lstStyle/>
        <a:p>
          <a:endParaRPr lang="zh-CN" altLang="en-US"/>
        </a:p>
      </dgm:t>
    </dgm:pt>
    <dgm:pt modelId="{34745E2F-3347-4C67-8BDC-5A8DDC779359}">
      <dgm:prSet phldrT="[文本]" custT="1"/>
      <dgm:spPr>
        <a:solidFill>
          <a:schemeClr val="bg1">
            <a:lumMod val="95000"/>
            <a:alpha val="90000"/>
          </a:schemeClr>
        </a:solidFill>
      </dgm:spPr>
      <dgm:t>
        <a:bodyPr/>
        <a:lstStyle/>
        <a:p>
          <a:r>
            <a:rPr lang="zh-CN" altLang="en-US" sz="1200" dirty="0"/>
            <a:t>是否有抵扣券或礼品卡</a:t>
          </a:r>
        </a:p>
      </dgm:t>
    </dgm:pt>
    <dgm:pt modelId="{50130844-16C1-4154-B33E-1E38F3EF240F}" cxnId="{6D0EF495-CF50-4E9D-9485-9F35175AF195}" type="parTrans">
      <dgm:prSet/>
      <dgm:spPr/>
      <dgm:t>
        <a:bodyPr/>
        <a:lstStyle/>
        <a:p>
          <a:endParaRPr lang="zh-CN" altLang="en-US"/>
        </a:p>
      </dgm:t>
    </dgm:pt>
    <dgm:pt modelId="{FBDA0616-6848-4569-8FE0-288F81858858}" cxnId="{6D0EF495-CF50-4E9D-9485-9F35175AF195}" type="sibTrans">
      <dgm:prSet/>
      <dgm:spPr/>
      <dgm:t>
        <a:bodyPr/>
        <a:lstStyle/>
        <a:p>
          <a:endParaRPr lang="zh-CN" altLang="en-US"/>
        </a:p>
      </dgm:t>
    </dgm:pt>
    <dgm:pt modelId="{5DC63D1C-8DA2-4656-BF38-9CCDB06F95B2}">
      <dgm:prSet phldrT="[文本]" custT="1"/>
      <dgm:spPr>
        <a:solidFill>
          <a:schemeClr val="bg1">
            <a:lumMod val="95000"/>
            <a:alpha val="90000"/>
          </a:schemeClr>
        </a:solidFill>
      </dgm:spPr>
      <dgm:t>
        <a:bodyPr/>
        <a:lstStyle/>
        <a:p>
          <a:r>
            <a:rPr lang="zh-CN" altLang="en-US" sz="1200" dirty="0"/>
            <a:t>支付设备是否足够，支付方式是否多样</a:t>
          </a:r>
        </a:p>
      </dgm:t>
    </dgm:pt>
    <dgm:pt modelId="{98AB717A-0097-425D-978C-B0544119FA42}" cxnId="{3599AB44-EAEB-4708-8CD6-84A83C68760D}" type="parTrans">
      <dgm:prSet/>
      <dgm:spPr/>
      <dgm:t>
        <a:bodyPr/>
        <a:lstStyle/>
        <a:p>
          <a:endParaRPr lang="zh-CN" altLang="en-US"/>
        </a:p>
      </dgm:t>
    </dgm:pt>
    <dgm:pt modelId="{F89B9B4F-8737-4401-B798-FA1C2EBCC5D6}" cxnId="{3599AB44-EAEB-4708-8CD6-84A83C68760D}" type="sibTrans">
      <dgm:prSet/>
      <dgm:spPr/>
      <dgm:t>
        <a:bodyPr/>
        <a:lstStyle/>
        <a:p>
          <a:endParaRPr lang="zh-CN" altLang="en-US"/>
        </a:p>
      </dgm:t>
    </dgm:pt>
    <dgm:pt modelId="{51551F09-547B-4BCD-A661-4EF116E49A78}">
      <dgm:prSet phldrT="[文本]" custT="1"/>
      <dgm:spPr>
        <a:solidFill>
          <a:schemeClr val="bg1">
            <a:lumMod val="95000"/>
            <a:alpha val="90000"/>
          </a:schemeClr>
        </a:solidFill>
      </dgm:spPr>
      <dgm:t>
        <a:bodyPr/>
        <a:lstStyle/>
        <a:p>
          <a:r>
            <a:rPr lang="zh-CN" altLang="en-US" sz="1200" dirty="0"/>
            <a:t>店铺氛围是否利于成交</a:t>
          </a:r>
        </a:p>
      </dgm:t>
    </dgm:pt>
    <dgm:pt modelId="{B7F8756D-F2CF-44BB-A503-6C6E59B192C4}" cxnId="{541199E0-37BE-469C-BB54-E17904D41641}" type="parTrans">
      <dgm:prSet/>
      <dgm:spPr/>
      <dgm:t>
        <a:bodyPr/>
        <a:lstStyle/>
        <a:p>
          <a:endParaRPr lang="zh-CN" altLang="en-US"/>
        </a:p>
      </dgm:t>
    </dgm:pt>
    <dgm:pt modelId="{716106EF-DB6F-4108-9F38-7332D6943AC0}" cxnId="{541199E0-37BE-469C-BB54-E17904D41641}" type="sibTrans">
      <dgm:prSet/>
      <dgm:spPr/>
      <dgm:t>
        <a:bodyPr/>
        <a:lstStyle/>
        <a:p>
          <a:endParaRPr lang="zh-CN" altLang="en-US"/>
        </a:p>
      </dgm:t>
    </dgm:pt>
    <dgm:pt modelId="{93C22F33-B982-44B6-853F-E6FE83326063}" type="pres">
      <dgm:prSet presAssocID="{ADFFE740-418D-4745-B971-4E8B14594372}" presName="linear" presStyleCnt="0">
        <dgm:presLayoutVars>
          <dgm:dir/>
          <dgm:animLvl val="lvl"/>
          <dgm:resizeHandles val="exact"/>
        </dgm:presLayoutVars>
      </dgm:prSet>
      <dgm:spPr/>
      <dgm:t>
        <a:bodyPr/>
        <a:lstStyle/>
        <a:p>
          <a:endParaRPr lang="zh-CN" altLang="en-US"/>
        </a:p>
      </dgm:t>
    </dgm:pt>
    <dgm:pt modelId="{8CECE8FC-DFA9-4100-B532-3D7D7D5B5EF9}" type="pres">
      <dgm:prSet presAssocID="{8C426911-3703-4B5E-91BF-78F3A948EDA1}" presName="parentLin" presStyleCnt="0"/>
      <dgm:spPr/>
    </dgm:pt>
    <dgm:pt modelId="{DCB85508-2481-42A8-9361-57F6F3E510FB}" type="pres">
      <dgm:prSet presAssocID="{8C426911-3703-4B5E-91BF-78F3A948EDA1}" presName="parentLeftMargin" presStyleLbl="node1" presStyleIdx="0" presStyleCnt="3"/>
      <dgm:spPr/>
      <dgm:t>
        <a:bodyPr/>
        <a:lstStyle/>
        <a:p>
          <a:endParaRPr lang="zh-CN" altLang="en-US"/>
        </a:p>
      </dgm:t>
    </dgm:pt>
    <dgm:pt modelId="{7EB89955-6B9B-4BCD-9865-5BE66F88F5A8}" type="pres">
      <dgm:prSet presAssocID="{8C426911-3703-4B5E-91BF-78F3A948EDA1}" presName="parentText" presStyleLbl="node1" presStyleIdx="0" presStyleCnt="3">
        <dgm:presLayoutVars>
          <dgm:chMax val="0"/>
          <dgm:bulletEnabled val="1"/>
        </dgm:presLayoutVars>
      </dgm:prSet>
      <dgm:spPr/>
      <dgm:t>
        <a:bodyPr/>
        <a:lstStyle/>
        <a:p>
          <a:endParaRPr lang="zh-CN" altLang="en-US"/>
        </a:p>
      </dgm:t>
    </dgm:pt>
    <dgm:pt modelId="{EC823514-CB4F-47C1-ABC1-C05629EABA92}" type="pres">
      <dgm:prSet presAssocID="{8C426911-3703-4B5E-91BF-78F3A948EDA1}" presName="negativeSpace" presStyleCnt="0"/>
      <dgm:spPr/>
    </dgm:pt>
    <dgm:pt modelId="{3DA1A844-1B80-48DB-B42C-F47D53DDA21A}" type="pres">
      <dgm:prSet presAssocID="{8C426911-3703-4B5E-91BF-78F3A948EDA1}" presName="childText" presStyleLbl="conFgAcc1" presStyleIdx="0" presStyleCnt="3">
        <dgm:presLayoutVars>
          <dgm:bulletEnabled val="1"/>
        </dgm:presLayoutVars>
      </dgm:prSet>
      <dgm:spPr/>
      <dgm:t>
        <a:bodyPr/>
        <a:lstStyle/>
        <a:p>
          <a:endParaRPr lang="zh-CN" altLang="en-US"/>
        </a:p>
      </dgm:t>
    </dgm:pt>
    <dgm:pt modelId="{6D99D621-FB70-424D-9EA1-29545369B35D}" type="pres">
      <dgm:prSet presAssocID="{CFB960DA-6ECF-49F0-93D1-282E57DF5C6A}" presName="spaceBetweenRectangles" presStyleCnt="0"/>
      <dgm:spPr/>
    </dgm:pt>
    <dgm:pt modelId="{FA245BEE-C9F2-4788-A316-19D7CB628A35}" type="pres">
      <dgm:prSet presAssocID="{ACD71C48-EBA7-4F92-9351-13388F4B3AA6}" presName="parentLin" presStyleCnt="0"/>
      <dgm:spPr/>
    </dgm:pt>
    <dgm:pt modelId="{9BF27D64-C163-41DA-8A75-8442FE401CB5}" type="pres">
      <dgm:prSet presAssocID="{ACD71C48-EBA7-4F92-9351-13388F4B3AA6}" presName="parentLeftMargin" presStyleLbl="node1" presStyleIdx="0" presStyleCnt="3"/>
      <dgm:spPr/>
      <dgm:t>
        <a:bodyPr/>
        <a:lstStyle/>
        <a:p>
          <a:endParaRPr lang="zh-CN" altLang="en-US"/>
        </a:p>
      </dgm:t>
    </dgm:pt>
    <dgm:pt modelId="{2822FF60-69BD-47C6-BDE6-545955319B31}" type="pres">
      <dgm:prSet presAssocID="{ACD71C48-EBA7-4F92-9351-13388F4B3AA6}" presName="parentText" presStyleLbl="node1" presStyleIdx="1" presStyleCnt="3">
        <dgm:presLayoutVars>
          <dgm:chMax val="0"/>
          <dgm:bulletEnabled val="1"/>
        </dgm:presLayoutVars>
      </dgm:prSet>
      <dgm:spPr/>
      <dgm:t>
        <a:bodyPr/>
        <a:lstStyle/>
        <a:p>
          <a:endParaRPr lang="zh-CN" altLang="en-US"/>
        </a:p>
      </dgm:t>
    </dgm:pt>
    <dgm:pt modelId="{9EEB1FCC-0C0B-4746-BCC1-A1857A5CF9D1}" type="pres">
      <dgm:prSet presAssocID="{ACD71C48-EBA7-4F92-9351-13388F4B3AA6}" presName="negativeSpace" presStyleCnt="0"/>
      <dgm:spPr/>
    </dgm:pt>
    <dgm:pt modelId="{6D541B9C-7CC1-499E-B1C1-465F98630698}" type="pres">
      <dgm:prSet presAssocID="{ACD71C48-EBA7-4F92-9351-13388F4B3AA6}" presName="childText" presStyleLbl="conFgAcc1" presStyleIdx="1" presStyleCnt="3">
        <dgm:presLayoutVars>
          <dgm:bulletEnabled val="1"/>
        </dgm:presLayoutVars>
      </dgm:prSet>
      <dgm:spPr/>
      <dgm:t>
        <a:bodyPr/>
        <a:lstStyle/>
        <a:p>
          <a:endParaRPr lang="zh-CN" altLang="en-US"/>
        </a:p>
      </dgm:t>
    </dgm:pt>
    <dgm:pt modelId="{5B6DB5AB-F2E8-4D00-BD37-5F2112AF7DEF}" type="pres">
      <dgm:prSet presAssocID="{D5C0EE33-249A-426C-B2B4-086D95B7BDCA}" presName="spaceBetweenRectangles" presStyleCnt="0"/>
      <dgm:spPr/>
    </dgm:pt>
    <dgm:pt modelId="{3D8E6C9E-2B3E-49C2-BA2B-42B3E932AC03}" type="pres">
      <dgm:prSet presAssocID="{CF6DDBE8-F68B-460C-A7E1-CD29C0A2EB48}" presName="parentLin" presStyleCnt="0"/>
      <dgm:spPr/>
    </dgm:pt>
    <dgm:pt modelId="{97E5D5C5-E9F3-4AF6-9C23-B96A7237232C}" type="pres">
      <dgm:prSet presAssocID="{CF6DDBE8-F68B-460C-A7E1-CD29C0A2EB48}" presName="parentLeftMargin" presStyleLbl="node1" presStyleIdx="1" presStyleCnt="3"/>
      <dgm:spPr/>
      <dgm:t>
        <a:bodyPr/>
        <a:lstStyle/>
        <a:p>
          <a:endParaRPr lang="zh-CN" altLang="en-US"/>
        </a:p>
      </dgm:t>
    </dgm:pt>
    <dgm:pt modelId="{70E70D28-E796-4E4F-8F24-9DC209B38163}" type="pres">
      <dgm:prSet presAssocID="{CF6DDBE8-F68B-460C-A7E1-CD29C0A2EB48}" presName="parentText" presStyleLbl="node1" presStyleIdx="2" presStyleCnt="3">
        <dgm:presLayoutVars>
          <dgm:chMax val="0"/>
          <dgm:bulletEnabled val="1"/>
        </dgm:presLayoutVars>
      </dgm:prSet>
      <dgm:spPr/>
      <dgm:t>
        <a:bodyPr/>
        <a:lstStyle/>
        <a:p>
          <a:endParaRPr lang="zh-CN" altLang="en-US"/>
        </a:p>
      </dgm:t>
    </dgm:pt>
    <dgm:pt modelId="{ED02D26F-E4E0-40C6-A1D2-1D6F1BC0D633}" type="pres">
      <dgm:prSet presAssocID="{CF6DDBE8-F68B-460C-A7E1-CD29C0A2EB48}" presName="negativeSpace" presStyleCnt="0"/>
      <dgm:spPr/>
    </dgm:pt>
    <dgm:pt modelId="{3C967ED1-456E-4356-8827-9CFDB93E952B}" type="pres">
      <dgm:prSet presAssocID="{CF6DDBE8-F68B-460C-A7E1-CD29C0A2EB48}" presName="childText" presStyleLbl="conFgAcc1" presStyleIdx="2" presStyleCnt="3">
        <dgm:presLayoutVars>
          <dgm:bulletEnabled val="1"/>
        </dgm:presLayoutVars>
      </dgm:prSet>
      <dgm:spPr/>
      <dgm:t>
        <a:bodyPr/>
        <a:lstStyle/>
        <a:p>
          <a:endParaRPr lang="zh-CN" altLang="en-US"/>
        </a:p>
      </dgm:t>
    </dgm:pt>
  </dgm:ptLst>
  <dgm:cxnLst>
    <dgm:cxn modelId="{2A4B5FD5-CA88-478E-B49A-6A9052AFA67C}" srcId="{8C426911-3703-4B5E-91BF-78F3A948EDA1}" destId="{BDE5CB56-C842-41F0-B533-FDDCE8F9919F}" srcOrd="0" destOrd="0" parTransId="{78E5931B-A167-46BC-838A-FB789AEF03E3}" sibTransId="{C58A59BF-9F87-4951-8E4E-DC0AB8263A1B}"/>
    <dgm:cxn modelId="{C0A7D056-8706-420B-844B-966D7C8C924F}" srcId="{ACD71C48-EBA7-4F92-9351-13388F4B3AA6}" destId="{88CCE28A-14AA-4679-AC26-EC86F1E2387C}" srcOrd="3" destOrd="0" parTransId="{6E8CD903-CA2C-4DE3-BB8F-FC0F0B004F06}" sibTransId="{C4978E1E-8EB5-43C5-9F7C-A670B6DC19AE}"/>
    <dgm:cxn modelId="{541199E0-37BE-469C-BB54-E17904D41641}" srcId="{CF6DDBE8-F68B-460C-A7E1-CD29C0A2EB48}" destId="{51551F09-547B-4BCD-A661-4EF116E49A78}" srcOrd="2" destOrd="0" parTransId="{B7F8756D-F2CF-44BB-A503-6C6E59B192C4}" sibTransId="{716106EF-DB6F-4108-9F38-7332D6943AC0}"/>
    <dgm:cxn modelId="{66196C61-FD4A-448E-BE32-5A2AD69BE07A}" srcId="{ADFFE740-418D-4745-B971-4E8B14594372}" destId="{8C426911-3703-4B5E-91BF-78F3A948EDA1}" srcOrd="0" destOrd="0" parTransId="{AB42A7C2-1AD5-4678-B498-2FAF2A2F8D52}" sibTransId="{CFB960DA-6ECF-49F0-93D1-282E57DF5C6A}"/>
    <dgm:cxn modelId="{A9C6D76D-2CD0-4077-BF4D-B1AAACB3CFB7}" srcId="{8C426911-3703-4B5E-91BF-78F3A948EDA1}" destId="{EC7CD33C-2A8A-404F-A7B2-F71A72F0C8AF}" srcOrd="1" destOrd="0" parTransId="{2A4AA8F9-9BC4-41D8-B952-3C42BAFAC830}" sibTransId="{184A0C51-0C93-4AF9-A8B6-0B02782BC0D5}"/>
    <dgm:cxn modelId="{E07E3B51-BAC9-4589-B7E7-F591A36C6147}" type="presOf" srcId="{5DC63D1C-8DA2-4656-BF38-9CCDB06F95B2}" destId="{3C967ED1-456E-4356-8827-9CFDB93E952B}" srcOrd="0" destOrd="1" presId="urn:microsoft.com/office/officeart/2005/8/layout/list1"/>
    <dgm:cxn modelId="{D8E5E17F-0CAE-4539-A259-277A9A3855B7}" srcId="{ACD71C48-EBA7-4F92-9351-13388F4B3AA6}" destId="{09B46888-08A1-4F52-92EA-E572BC1B9C76}" srcOrd="2" destOrd="0" parTransId="{6432AAFA-61CF-44EB-A0C9-005F4D57952B}" sibTransId="{A6EAFAD7-111C-4466-80AF-BA1516A09F0E}"/>
    <dgm:cxn modelId="{DCAC4758-22D1-4B66-9EE4-CBD2A491C8B0}" srcId="{8C426911-3703-4B5E-91BF-78F3A948EDA1}" destId="{0B4E0F94-3DFB-4FD6-B08A-F12E7018D137}" srcOrd="3" destOrd="0" parTransId="{32D443B7-462A-415B-BC09-253F372E0D65}" sibTransId="{7A91C459-49B0-4AEC-A5A5-1334AFC64FE1}"/>
    <dgm:cxn modelId="{60216821-AD06-4C71-A972-7D1EDCDC2262}" type="presOf" srcId="{59660C8F-FB34-474E-8457-5C37A4BA4045}" destId="{6D541B9C-7CC1-499E-B1C1-465F98630698}" srcOrd="0" destOrd="0" presId="urn:microsoft.com/office/officeart/2005/8/layout/list1"/>
    <dgm:cxn modelId="{3599AB44-EAEB-4708-8CD6-84A83C68760D}" srcId="{CF6DDBE8-F68B-460C-A7E1-CD29C0A2EB48}" destId="{5DC63D1C-8DA2-4656-BF38-9CCDB06F95B2}" srcOrd="1" destOrd="0" parTransId="{98AB717A-0097-425D-978C-B0544119FA42}" sibTransId="{F89B9B4F-8737-4401-B798-FA1C2EBCC5D6}"/>
    <dgm:cxn modelId="{4E21507D-A4C1-4AB8-AB5D-E1758F94D92E}" type="presOf" srcId="{51551F09-547B-4BCD-A661-4EF116E49A78}" destId="{3C967ED1-456E-4356-8827-9CFDB93E952B}" srcOrd="0" destOrd="2" presId="urn:microsoft.com/office/officeart/2005/8/layout/list1"/>
    <dgm:cxn modelId="{724200AB-DA0B-4731-8035-AA345ACBB4CD}" type="presOf" srcId="{34745E2F-3347-4C67-8BDC-5A8DDC779359}" destId="{6D541B9C-7CC1-499E-B1C1-465F98630698}" srcOrd="0" destOrd="4" presId="urn:microsoft.com/office/officeart/2005/8/layout/list1"/>
    <dgm:cxn modelId="{97B43E81-3FDC-4AA4-B91A-237C5FE838C6}" type="presOf" srcId="{1517D547-DD0F-461E-8DF1-A528F339FA59}" destId="{3DA1A844-1B80-48DB-B42C-F47D53DDA21A}" srcOrd="0" destOrd="2" presId="urn:microsoft.com/office/officeart/2005/8/layout/list1"/>
    <dgm:cxn modelId="{80CA5FC0-EDD9-4B4C-9EF5-FB7874B81485}" srcId="{CF6DDBE8-F68B-460C-A7E1-CD29C0A2EB48}" destId="{AAA43EA7-A9AB-4471-AFC5-109C97EBAC20}" srcOrd="0" destOrd="0" parTransId="{D47882EC-1539-4E82-97AF-C214F0AB6362}" sibTransId="{255B7852-01D8-4D4E-89F9-B3CB4C87BC7F}"/>
    <dgm:cxn modelId="{C2A22CEF-1FB1-4031-B1B2-D3FD0A33023E}" type="presOf" srcId="{AAA43EA7-A9AB-4471-AFC5-109C97EBAC20}" destId="{3C967ED1-456E-4356-8827-9CFDB93E952B}" srcOrd="0" destOrd="0" presId="urn:microsoft.com/office/officeart/2005/8/layout/list1"/>
    <dgm:cxn modelId="{619DF4C0-E01E-4025-9D43-22F0FB82A57D}" type="presOf" srcId="{ACD71C48-EBA7-4F92-9351-13388F4B3AA6}" destId="{2822FF60-69BD-47C6-BDE6-545955319B31}" srcOrd="1" destOrd="0" presId="urn:microsoft.com/office/officeart/2005/8/layout/list1"/>
    <dgm:cxn modelId="{A9691554-4E6E-42B0-9214-7F4AE9CEE189}" srcId="{ADFFE740-418D-4745-B971-4E8B14594372}" destId="{CF6DDBE8-F68B-460C-A7E1-CD29C0A2EB48}" srcOrd="2" destOrd="0" parTransId="{A526C525-BF60-4C76-A7BE-6C04B0197E97}" sibTransId="{E00BC234-3831-46C2-AD78-A9F182143AC9}"/>
    <dgm:cxn modelId="{BB382307-6E88-4391-BC20-35626F656D18}" type="presOf" srcId="{09B46888-08A1-4F52-92EA-E572BC1B9C76}" destId="{6D541B9C-7CC1-499E-B1C1-465F98630698}" srcOrd="0" destOrd="2" presId="urn:microsoft.com/office/officeart/2005/8/layout/list1"/>
    <dgm:cxn modelId="{C0ABDCDF-69F8-4343-98A9-FE71D4008ADA}" srcId="{ACD71C48-EBA7-4F92-9351-13388F4B3AA6}" destId="{59660C8F-FB34-474E-8457-5C37A4BA4045}" srcOrd="0" destOrd="0" parTransId="{30D8229A-B71F-4874-8559-6B0DCC25D36B}" sibTransId="{6E12AA65-2C9E-4FB2-9EB9-836D30230B3D}"/>
    <dgm:cxn modelId="{8D71BACB-4461-47E9-AB21-2D0C70B9A5B8}" type="presOf" srcId="{CF6DDBE8-F68B-460C-A7E1-CD29C0A2EB48}" destId="{70E70D28-E796-4E4F-8F24-9DC209B38163}" srcOrd="1" destOrd="0" presId="urn:microsoft.com/office/officeart/2005/8/layout/list1"/>
    <dgm:cxn modelId="{6D0EF495-CF50-4E9D-9485-9F35175AF195}" srcId="{ACD71C48-EBA7-4F92-9351-13388F4B3AA6}" destId="{34745E2F-3347-4C67-8BDC-5A8DDC779359}" srcOrd="4" destOrd="0" parTransId="{50130844-16C1-4154-B33E-1E38F3EF240F}" sibTransId="{FBDA0616-6848-4569-8FE0-288F81858858}"/>
    <dgm:cxn modelId="{00F593E0-B17B-4136-8D3C-F6FCF643C946}" type="presOf" srcId="{0B4E0F94-3DFB-4FD6-B08A-F12E7018D137}" destId="{3DA1A844-1B80-48DB-B42C-F47D53DDA21A}" srcOrd="0" destOrd="3" presId="urn:microsoft.com/office/officeart/2005/8/layout/list1"/>
    <dgm:cxn modelId="{DCEB24DC-63A2-40A5-8338-85974E0DD6C5}" type="presOf" srcId="{BDE5CB56-C842-41F0-B533-FDDCE8F9919F}" destId="{3DA1A844-1B80-48DB-B42C-F47D53DDA21A}" srcOrd="0" destOrd="0" presId="urn:microsoft.com/office/officeart/2005/8/layout/list1"/>
    <dgm:cxn modelId="{504D4EC1-4358-4E0C-8447-3FB73B6B990F}" srcId="{ACD71C48-EBA7-4F92-9351-13388F4B3AA6}" destId="{A4F3F228-6BE3-407F-BABB-265807582F44}" srcOrd="1" destOrd="0" parTransId="{311FAEFB-AA91-4D75-890C-398877A4BA93}" sibTransId="{DF30FBE7-C3B7-4048-8E49-0EB38D66CCFC}"/>
    <dgm:cxn modelId="{1E3282E6-C16D-4DB8-9CD5-0561A535817F}" type="presOf" srcId="{8C426911-3703-4B5E-91BF-78F3A948EDA1}" destId="{7EB89955-6B9B-4BCD-9865-5BE66F88F5A8}" srcOrd="1" destOrd="0" presId="urn:microsoft.com/office/officeart/2005/8/layout/list1"/>
    <dgm:cxn modelId="{C99AE558-AFBF-4CC9-8EB9-07D86CC7CEA4}" type="presOf" srcId="{EC7CD33C-2A8A-404F-A7B2-F71A72F0C8AF}" destId="{3DA1A844-1B80-48DB-B42C-F47D53DDA21A}" srcOrd="0" destOrd="1" presId="urn:microsoft.com/office/officeart/2005/8/layout/list1"/>
    <dgm:cxn modelId="{EBC202A0-5B59-479C-8907-015CDA9B3A56}" srcId="{8C426911-3703-4B5E-91BF-78F3A948EDA1}" destId="{1517D547-DD0F-461E-8DF1-A528F339FA59}" srcOrd="2" destOrd="0" parTransId="{7035A2F7-0895-478C-BB04-A786FC8936D5}" sibTransId="{CD7CE25F-FD83-4697-A672-C17F21B06FB7}"/>
    <dgm:cxn modelId="{0DDA8015-8EE1-4736-8C99-42355D96CAA6}" type="presOf" srcId="{CF6DDBE8-F68B-460C-A7E1-CD29C0A2EB48}" destId="{97E5D5C5-E9F3-4AF6-9C23-B96A7237232C}" srcOrd="0" destOrd="0" presId="urn:microsoft.com/office/officeart/2005/8/layout/list1"/>
    <dgm:cxn modelId="{281B5D28-8FFF-4B98-A0A1-BADACA84757D}" type="presOf" srcId="{8C426911-3703-4B5E-91BF-78F3A948EDA1}" destId="{DCB85508-2481-42A8-9361-57F6F3E510FB}" srcOrd="0" destOrd="0" presId="urn:microsoft.com/office/officeart/2005/8/layout/list1"/>
    <dgm:cxn modelId="{8C352532-E7C7-47AD-8A53-E5137BCFCDC2}" type="presOf" srcId="{ADFFE740-418D-4745-B971-4E8B14594372}" destId="{93C22F33-B982-44B6-853F-E6FE83326063}" srcOrd="0" destOrd="0" presId="urn:microsoft.com/office/officeart/2005/8/layout/list1"/>
    <dgm:cxn modelId="{9B128D00-D9FA-427E-860D-03EE9CB04178}" type="presOf" srcId="{88CCE28A-14AA-4679-AC26-EC86F1E2387C}" destId="{6D541B9C-7CC1-499E-B1C1-465F98630698}" srcOrd="0" destOrd="3" presId="urn:microsoft.com/office/officeart/2005/8/layout/list1"/>
    <dgm:cxn modelId="{ECAF262D-72ED-4E85-A6C7-A756EBCBFD90}" srcId="{ADFFE740-418D-4745-B971-4E8B14594372}" destId="{ACD71C48-EBA7-4F92-9351-13388F4B3AA6}" srcOrd="1" destOrd="0" parTransId="{4CADC8B7-6429-4DE2-B688-B8CB002B5916}" sibTransId="{D5C0EE33-249A-426C-B2B4-086D95B7BDCA}"/>
    <dgm:cxn modelId="{E833F5CB-45A1-403B-A1A6-3A8067C2EF87}" type="presOf" srcId="{A4F3F228-6BE3-407F-BABB-265807582F44}" destId="{6D541B9C-7CC1-499E-B1C1-465F98630698}" srcOrd="0" destOrd="1" presId="urn:microsoft.com/office/officeart/2005/8/layout/list1"/>
    <dgm:cxn modelId="{BE0E5649-E019-4EE9-B83F-1667D8F8F003}" type="presOf" srcId="{ACD71C48-EBA7-4F92-9351-13388F4B3AA6}" destId="{9BF27D64-C163-41DA-8A75-8442FE401CB5}" srcOrd="0" destOrd="0" presId="urn:microsoft.com/office/officeart/2005/8/layout/list1"/>
    <dgm:cxn modelId="{23AF8386-1C2E-4D4D-9B6C-CE842C3D0E81}" type="presParOf" srcId="{93C22F33-B982-44B6-853F-E6FE83326063}" destId="{8CECE8FC-DFA9-4100-B532-3D7D7D5B5EF9}" srcOrd="0" destOrd="0" presId="urn:microsoft.com/office/officeart/2005/8/layout/list1"/>
    <dgm:cxn modelId="{9D8E69F4-D29C-4BF3-8121-197119B784DE}" type="presParOf" srcId="{8CECE8FC-DFA9-4100-B532-3D7D7D5B5EF9}" destId="{DCB85508-2481-42A8-9361-57F6F3E510FB}" srcOrd="0" destOrd="0" presId="urn:microsoft.com/office/officeart/2005/8/layout/list1"/>
    <dgm:cxn modelId="{8BA59805-7459-4A7C-ACB6-BFE5800BB7A8}" type="presParOf" srcId="{8CECE8FC-DFA9-4100-B532-3D7D7D5B5EF9}" destId="{7EB89955-6B9B-4BCD-9865-5BE66F88F5A8}" srcOrd="1" destOrd="0" presId="urn:microsoft.com/office/officeart/2005/8/layout/list1"/>
    <dgm:cxn modelId="{C4CBE498-2D5A-43AA-805C-982E2FDC09D6}" type="presParOf" srcId="{93C22F33-B982-44B6-853F-E6FE83326063}" destId="{EC823514-CB4F-47C1-ABC1-C05629EABA92}" srcOrd="1" destOrd="0" presId="urn:microsoft.com/office/officeart/2005/8/layout/list1"/>
    <dgm:cxn modelId="{45714174-07F6-4BF5-ADF7-31E9CF9BFEDB}" type="presParOf" srcId="{93C22F33-B982-44B6-853F-E6FE83326063}" destId="{3DA1A844-1B80-48DB-B42C-F47D53DDA21A}" srcOrd="2" destOrd="0" presId="urn:microsoft.com/office/officeart/2005/8/layout/list1"/>
    <dgm:cxn modelId="{088ED5A0-94E7-423E-89C9-F7EB25030387}" type="presParOf" srcId="{93C22F33-B982-44B6-853F-E6FE83326063}" destId="{6D99D621-FB70-424D-9EA1-29545369B35D}" srcOrd="3" destOrd="0" presId="urn:microsoft.com/office/officeart/2005/8/layout/list1"/>
    <dgm:cxn modelId="{3A132973-2927-46F7-A7AD-6DB02611965D}" type="presParOf" srcId="{93C22F33-B982-44B6-853F-E6FE83326063}" destId="{FA245BEE-C9F2-4788-A316-19D7CB628A35}" srcOrd="4" destOrd="0" presId="urn:microsoft.com/office/officeart/2005/8/layout/list1"/>
    <dgm:cxn modelId="{9E5095BD-0B78-4A54-B6A8-0CF80BB1B148}" type="presParOf" srcId="{FA245BEE-C9F2-4788-A316-19D7CB628A35}" destId="{9BF27D64-C163-41DA-8A75-8442FE401CB5}" srcOrd="0" destOrd="0" presId="urn:microsoft.com/office/officeart/2005/8/layout/list1"/>
    <dgm:cxn modelId="{A685D591-1262-4834-9418-A4A09534E74B}" type="presParOf" srcId="{FA245BEE-C9F2-4788-A316-19D7CB628A35}" destId="{2822FF60-69BD-47C6-BDE6-545955319B31}" srcOrd="1" destOrd="0" presId="urn:microsoft.com/office/officeart/2005/8/layout/list1"/>
    <dgm:cxn modelId="{61167D2D-91DE-434B-BCE2-56B9FBC38D7D}" type="presParOf" srcId="{93C22F33-B982-44B6-853F-E6FE83326063}" destId="{9EEB1FCC-0C0B-4746-BCC1-A1857A5CF9D1}" srcOrd="5" destOrd="0" presId="urn:microsoft.com/office/officeart/2005/8/layout/list1"/>
    <dgm:cxn modelId="{98386B08-AEBD-4DF9-8C18-2190349897C7}" type="presParOf" srcId="{93C22F33-B982-44B6-853F-E6FE83326063}" destId="{6D541B9C-7CC1-499E-B1C1-465F98630698}" srcOrd="6" destOrd="0" presId="urn:microsoft.com/office/officeart/2005/8/layout/list1"/>
    <dgm:cxn modelId="{38CAB7E5-3E0B-46D9-966B-2DAE78E89236}" type="presParOf" srcId="{93C22F33-B982-44B6-853F-E6FE83326063}" destId="{5B6DB5AB-F2E8-4D00-BD37-5F2112AF7DEF}" srcOrd="7" destOrd="0" presId="urn:microsoft.com/office/officeart/2005/8/layout/list1"/>
    <dgm:cxn modelId="{4440474B-37B5-4752-95CA-AB1FE3F8F7C4}" type="presParOf" srcId="{93C22F33-B982-44B6-853F-E6FE83326063}" destId="{3D8E6C9E-2B3E-49C2-BA2B-42B3E932AC03}" srcOrd="8" destOrd="0" presId="urn:microsoft.com/office/officeart/2005/8/layout/list1"/>
    <dgm:cxn modelId="{16807B60-387D-4AE1-A841-A1FF8C3650EB}" type="presParOf" srcId="{3D8E6C9E-2B3E-49C2-BA2B-42B3E932AC03}" destId="{97E5D5C5-E9F3-4AF6-9C23-B96A7237232C}" srcOrd="0" destOrd="0" presId="urn:microsoft.com/office/officeart/2005/8/layout/list1"/>
    <dgm:cxn modelId="{8BF622AB-342F-4C74-8E91-B4A7E5533C9D}" type="presParOf" srcId="{3D8E6C9E-2B3E-49C2-BA2B-42B3E932AC03}" destId="{70E70D28-E796-4E4F-8F24-9DC209B38163}" srcOrd="1" destOrd="0" presId="urn:microsoft.com/office/officeart/2005/8/layout/list1"/>
    <dgm:cxn modelId="{6B3F00B8-821C-4052-B33C-F3C3523E2778}" type="presParOf" srcId="{93C22F33-B982-44B6-853F-E6FE83326063}" destId="{ED02D26F-E4E0-40C6-A1D2-1D6F1BC0D633}" srcOrd="9" destOrd="0" presId="urn:microsoft.com/office/officeart/2005/8/layout/list1"/>
    <dgm:cxn modelId="{AD3D0B83-7F3D-4278-B527-33B3C759AED5}" type="presParOf" srcId="{93C22F33-B982-44B6-853F-E6FE83326063}" destId="{3C967ED1-456E-4356-8827-9CFDB93E952B}"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8A00A49-9EA5-4506-8577-D73441258B9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0BD7F397-D16D-4ECD-840F-C4C75FD50173}">
      <dgm:prSet phldrT="[文本]"/>
      <dgm:spPr/>
      <dgm:t>
        <a:bodyPr/>
        <a:lstStyle/>
        <a:p>
          <a:r>
            <a:rPr lang="zh-CN" altLang="en-US" b="1" dirty="0"/>
            <a:t>人</a:t>
          </a:r>
        </a:p>
      </dgm:t>
    </dgm:pt>
    <dgm:pt modelId="{1F7BBD15-A130-42D8-823A-FDBB9FC056EA}" cxnId="{93F0BBF7-5FB1-4B9B-A6F4-85C2817173FC}" type="parTrans">
      <dgm:prSet/>
      <dgm:spPr/>
      <dgm:t>
        <a:bodyPr/>
        <a:lstStyle/>
        <a:p>
          <a:endParaRPr lang="zh-CN" altLang="en-US"/>
        </a:p>
      </dgm:t>
    </dgm:pt>
    <dgm:pt modelId="{3817AF49-3133-4B47-B835-CA1ABF492F54}" cxnId="{93F0BBF7-5FB1-4B9B-A6F4-85C2817173FC}" type="sibTrans">
      <dgm:prSet/>
      <dgm:spPr/>
      <dgm:t>
        <a:bodyPr/>
        <a:lstStyle/>
        <a:p>
          <a:endParaRPr lang="zh-CN" altLang="en-US"/>
        </a:p>
      </dgm:t>
    </dgm:pt>
    <dgm:pt modelId="{A01D1F54-39E8-4BF5-8FBC-FC7E7B12D534}">
      <dgm:prSet phldrT="[文本]"/>
      <dgm:spPr/>
      <dgm:t>
        <a:bodyPr/>
        <a:lstStyle/>
        <a:p>
          <a:r>
            <a:rPr lang="zh-CN" altLang="en-US" dirty="0"/>
            <a:t>店员的销售技巧，新员工比例</a:t>
          </a:r>
        </a:p>
      </dgm:t>
    </dgm:pt>
    <dgm:pt modelId="{F4C2DC0D-E16F-47A1-9D5A-F73BD76E8D2A}" cxnId="{AAE8823C-7176-4E2C-9477-71DB6D4462BB}" type="parTrans">
      <dgm:prSet/>
      <dgm:spPr/>
      <dgm:t>
        <a:bodyPr/>
        <a:lstStyle/>
        <a:p>
          <a:endParaRPr lang="zh-CN" altLang="en-US"/>
        </a:p>
      </dgm:t>
    </dgm:pt>
    <dgm:pt modelId="{600E99B8-420B-4AEF-9303-1465FF828740}" cxnId="{AAE8823C-7176-4E2C-9477-71DB6D4462BB}" type="sibTrans">
      <dgm:prSet/>
      <dgm:spPr/>
      <dgm:t>
        <a:bodyPr/>
        <a:lstStyle/>
        <a:p>
          <a:endParaRPr lang="zh-CN" altLang="en-US"/>
        </a:p>
      </dgm:t>
    </dgm:pt>
    <dgm:pt modelId="{6264E21A-4A76-4F40-B96E-E0A591C1CBF9}">
      <dgm:prSet phldrT="[文本]"/>
      <dgm:spPr/>
      <dgm:t>
        <a:bodyPr/>
        <a:lstStyle/>
        <a:p>
          <a:r>
            <a:rPr lang="zh-CN" altLang="en-US" dirty="0"/>
            <a:t>是否有刺激员工提高关联销售的策略</a:t>
          </a:r>
        </a:p>
      </dgm:t>
    </dgm:pt>
    <dgm:pt modelId="{E0C7B43F-0DB0-43D0-89B4-66D1706A4EF5}" cxnId="{8D03608E-6CDF-4FF6-8114-6B02DAC5EE4A}" type="parTrans">
      <dgm:prSet/>
      <dgm:spPr/>
      <dgm:t>
        <a:bodyPr/>
        <a:lstStyle/>
        <a:p>
          <a:endParaRPr lang="zh-CN" altLang="en-US"/>
        </a:p>
      </dgm:t>
    </dgm:pt>
    <dgm:pt modelId="{8BE9D78D-169F-43A8-AE7D-E7B448395EE4}" cxnId="{8D03608E-6CDF-4FF6-8114-6B02DAC5EE4A}" type="sibTrans">
      <dgm:prSet/>
      <dgm:spPr/>
      <dgm:t>
        <a:bodyPr/>
        <a:lstStyle/>
        <a:p>
          <a:endParaRPr lang="zh-CN" altLang="en-US"/>
        </a:p>
      </dgm:t>
    </dgm:pt>
    <dgm:pt modelId="{95E6FF5A-F4B4-4E1F-BDD7-85754855DCF6}">
      <dgm:prSet phldrT="[文本]"/>
      <dgm:spPr/>
      <dgm:t>
        <a:bodyPr/>
        <a:lstStyle/>
        <a:p>
          <a:r>
            <a:rPr lang="zh-CN" altLang="en-US" b="1" dirty="0"/>
            <a:t>货</a:t>
          </a:r>
        </a:p>
      </dgm:t>
    </dgm:pt>
    <dgm:pt modelId="{74B54276-19AF-4686-B844-7BD508C9D44A}" cxnId="{DDCA209E-9A1A-4E71-BB35-A737F4C50F41}" type="parTrans">
      <dgm:prSet/>
      <dgm:spPr/>
      <dgm:t>
        <a:bodyPr/>
        <a:lstStyle/>
        <a:p>
          <a:endParaRPr lang="zh-CN" altLang="en-US"/>
        </a:p>
      </dgm:t>
    </dgm:pt>
    <dgm:pt modelId="{198253A5-A204-4842-9BD9-0A39F399DD9D}" cxnId="{DDCA209E-9A1A-4E71-BB35-A737F4C50F41}" type="sibTrans">
      <dgm:prSet/>
      <dgm:spPr/>
      <dgm:t>
        <a:bodyPr/>
        <a:lstStyle/>
        <a:p>
          <a:endParaRPr lang="zh-CN" altLang="en-US"/>
        </a:p>
      </dgm:t>
    </dgm:pt>
    <dgm:pt modelId="{3A4F202C-D058-469D-9A19-435FD0FAB646}">
      <dgm:prSet phldrT="[文本]"/>
      <dgm:spPr/>
      <dgm:t>
        <a:bodyPr/>
        <a:lstStyle/>
        <a:p>
          <a:r>
            <a:rPr lang="zh-CN" altLang="en-US" dirty="0"/>
            <a:t>商品的广度、宽度、深度是否合理</a:t>
          </a:r>
        </a:p>
      </dgm:t>
    </dgm:pt>
    <dgm:pt modelId="{03C800F9-CD9C-4CAD-A183-6AFA45532646}" cxnId="{0CD4B23D-0DB2-4330-9152-578A0E6C63E9}" type="parTrans">
      <dgm:prSet/>
      <dgm:spPr/>
      <dgm:t>
        <a:bodyPr/>
        <a:lstStyle/>
        <a:p>
          <a:endParaRPr lang="zh-CN" altLang="en-US"/>
        </a:p>
      </dgm:t>
    </dgm:pt>
    <dgm:pt modelId="{9D98DF47-0A54-481C-A737-F5DA1F7A790C}" cxnId="{0CD4B23D-0DB2-4330-9152-578A0E6C63E9}" type="sibTrans">
      <dgm:prSet/>
      <dgm:spPr/>
      <dgm:t>
        <a:bodyPr/>
        <a:lstStyle/>
        <a:p>
          <a:endParaRPr lang="zh-CN" altLang="en-US"/>
        </a:p>
      </dgm:t>
    </dgm:pt>
    <dgm:pt modelId="{5EB31F8B-6555-40A9-B54F-C4A066628DEE}">
      <dgm:prSet phldrT="[文本]"/>
      <dgm:spPr/>
      <dgm:t>
        <a:bodyPr/>
        <a:lstStyle/>
        <a:p>
          <a:r>
            <a:rPr lang="zh-CN" altLang="en-US" dirty="0"/>
            <a:t>是否有刺激消费者多买的促销活动</a:t>
          </a:r>
        </a:p>
      </dgm:t>
    </dgm:pt>
    <dgm:pt modelId="{794DD2B2-7D34-40D0-B87C-6ADA88BF7D7B}" cxnId="{2574FD81-4090-4EF0-B8A9-8CF4C1C352CC}" type="parTrans">
      <dgm:prSet/>
      <dgm:spPr/>
      <dgm:t>
        <a:bodyPr/>
        <a:lstStyle/>
        <a:p>
          <a:endParaRPr lang="zh-CN" altLang="en-US"/>
        </a:p>
      </dgm:t>
    </dgm:pt>
    <dgm:pt modelId="{7645D0CB-A774-4519-AEB8-F21958F0B3A6}" cxnId="{2574FD81-4090-4EF0-B8A9-8CF4C1C352CC}" type="sibTrans">
      <dgm:prSet/>
      <dgm:spPr/>
      <dgm:t>
        <a:bodyPr/>
        <a:lstStyle/>
        <a:p>
          <a:endParaRPr lang="zh-CN" altLang="en-US"/>
        </a:p>
      </dgm:t>
    </dgm:pt>
    <dgm:pt modelId="{A104C49B-BADF-4E97-A97B-C61F47CE7F68}">
      <dgm:prSet phldrT="[文本]"/>
      <dgm:spPr/>
      <dgm:t>
        <a:bodyPr/>
        <a:lstStyle/>
        <a:p>
          <a:r>
            <a:rPr lang="zh-CN" altLang="en-US" b="1" dirty="0"/>
            <a:t>场</a:t>
          </a:r>
        </a:p>
      </dgm:t>
    </dgm:pt>
    <dgm:pt modelId="{79F3642B-E1A7-4039-8D2B-9D2E81B63817}" cxnId="{38943A16-B460-4D31-8257-1726B3E39854}" type="parTrans">
      <dgm:prSet/>
      <dgm:spPr/>
      <dgm:t>
        <a:bodyPr/>
        <a:lstStyle/>
        <a:p>
          <a:endParaRPr lang="zh-CN" altLang="en-US"/>
        </a:p>
      </dgm:t>
    </dgm:pt>
    <dgm:pt modelId="{153C6247-05A1-48A9-8BED-B66AFCEAE3BD}" cxnId="{38943A16-B460-4D31-8257-1726B3E39854}" type="sibTrans">
      <dgm:prSet/>
      <dgm:spPr/>
      <dgm:t>
        <a:bodyPr/>
        <a:lstStyle/>
        <a:p>
          <a:endParaRPr lang="zh-CN" altLang="en-US"/>
        </a:p>
      </dgm:t>
    </dgm:pt>
    <dgm:pt modelId="{35E908FD-E0FC-4A35-A5C5-B30DB6D98AE3}">
      <dgm:prSet phldrT="[文本]"/>
      <dgm:spPr/>
      <dgm:t>
        <a:bodyPr/>
        <a:lstStyle/>
        <a:p>
          <a:r>
            <a:rPr lang="zh-CN" altLang="en-US" dirty="0"/>
            <a:t>动线设计是否合理</a:t>
          </a:r>
        </a:p>
      </dgm:t>
    </dgm:pt>
    <dgm:pt modelId="{2EB815C6-E10D-4F8C-8C87-B48121756BDD}" cxnId="{DA48F00C-E580-4D43-B239-44282EF099BC}" type="parTrans">
      <dgm:prSet/>
      <dgm:spPr/>
      <dgm:t>
        <a:bodyPr/>
        <a:lstStyle/>
        <a:p>
          <a:endParaRPr lang="zh-CN" altLang="en-US"/>
        </a:p>
      </dgm:t>
    </dgm:pt>
    <dgm:pt modelId="{5D3CA438-52BA-46EA-BA88-237BF1AC71D4}" cxnId="{DA48F00C-E580-4D43-B239-44282EF099BC}" type="sibTrans">
      <dgm:prSet/>
      <dgm:spPr/>
      <dgm:t>
        <a:bodyPr/>
        <a:lstStyle/>
        <a:p>
          <a:endParaRPr lang="zh-CN" altLang="en-US"/>
        </a:p>
      </dgm:t>
    </dgm:pt>
    <dgm:pt modelId="{5F9062C8-966C-4423-80E1-D82F7264C201}">
      <dgm:prSet phldrT="[文本]"/>
      <dgm:spPr/>
      <dgm:t>
        <a:bodyPr/>
        <a:lstStyle/>
        <a:p>
          <a:r>
            <a:rPr lang="zh-CN" altLang="en-US" dirty="0"/>
            <a:t>卖场氛围（灯光、音乐等）是否能够延长顾客停留时间</a:t>
          </a:r>
        </a:p>
      </dgm:t>
    </dgm:pt>
    <dgm:pt modelId="{22CC6574-A2FE-48A2-8198-F1F7C7807C76}" cxnId="{3B98B41F-0203-4F57-97BA-0498AE8AA248}" type="parTrans">
      <dgm:prSet/>
      <dgm:spPr/>
      <dgm:t>
        <a:bodyPr/>
        <a:lstStyle/>
        <a:p>
          <a:endParaRPr lang="zh-CN" altLang="en-US"/>
        </a:p>
      </dgm:t>
    </dgm:pt>
    <dgm:pt modelId="{76E5A8ED-D713-4031-A0C7-6C1226107958}" cxnId="{3B98B41F-0203-4F57-97BA-0498AE8AA248}" type="sibTrans">
      <dgm:prSet/>
      <dgm:spPr/>
      <dgm:t>
        <a:bodyPr/>
        <a:lstStyle/>
        <a:p>
          <a:endParaRPr lang="zh-CN" altLang="en-US"/>
        </a:p>
      </dgm:t>
    </dgm:pt>
    <dgm:pt modelId="{FEC52A78-B655-4E12-940B-909F5ED980F5}">
      <dgm:prSet phldrT="[文本]"/>
      <dgm:spPr/>
      <dgm:t>
        <a:bodyPr/>
        <a:lstStyle/>
        <a:p>
          <a:r>
            <a:rPr lang="zh-CN" altLang="en-US" dirty="0"/>
            <a:t>顾客的消费能力</a:t>
          </a:r>
        </a:p>
      </dgm:t>
    </dgm:pt>
    <dgm:pt modelId="{8D51811B-E77C-43E6-90B9-DEB73AED8FB2}" cxnId="{DF146F50-C222-46D2-8C1D-A206CC583543}" type="parTrans">
      <dgm:prSet/>
      <dgm:spPr/>
      <dgm:t>
        <a:bodyPr/>
        <a:lstStyle/>
        <a:p>
          <a:endParaRPr lang="zh-CN" altLang="en-US"/>
        </a:p>
      </dgm:t>
    </dgm:pt>
    <dgm:pt modelId="{FFABEB0B-E128-462B-A091-AC4E1B7C2286}" cxnId="{DF146F50-C222-46D2-8C1D-A206CC583543}" type="sibTrans">
      <dgm:prSet/>
      <dgm:spPr/>
      <dgm:t>
        <a:bodyPr/>
        <a:lstStyle/>
        <a:p>
          <a:endParaRPr lang="zh-CN" altLang="en-US"/>
        </a:p>
      </dgm:t>
    </dgm:pt>
    <dgm:pt modelId="{5AEF0FA6-1D50-4C3E-B734-02AEC569EC24}">
      <dgm:prSet phldrT="[文本]"/>
      <dgm:spPr/>
      <dgm:t>
        <a:bodyPr/>
        <a:lstStyle/>
        <a:p>
          <a:r>
            <a:rPr lang="zh-CN" altLang="en-US" dirty="0"/>
            <a:t>主推商品是否缺货</a:t>
          </a:r>
        </a:p>
      </dgm:t>
    </dgm:pt>
    <dgm:pt modelId="{2D996E3C-1AD0-4FD2-8A31-F652AFAC6D40}" cxnId="{E4062420-F4C3-414B-9004-25DF4B49FB04}" type="parTrans">
      <dgm:prSet/>
      <dgm:spPr/>
      <dgm:t>
        <a:bodyPr/>
        <a:lstStyle/>
        <a:p>
          <a:endParaRPr lang="zh-CN" altLang="en-US"/>
        </a:p>
      </dgm:t>
    </dgm:pt>
    <dgm:pt modelId="{B58282D5-29B0-401C-AA37-00A5B2B92C3F}" cxnId="{E4062420-F4C3-414B-9004-25DF4B49FB04}" type="sibTrans">
      <dgm:prSet/>
      <dgm:spPr/>
      <dgm:t>
        <a:bodyPr/>
        <a:lstStyle/>
        <a:p>
          <a:endParaRPr lang="zh-CN" altLang="en-US"/>
        </a:p>
      </dgm:t>
    </dgm:pt>
    <dgm:pt modelId="{A55E8A12-0E55-47A5-9EBA-81216131160C}">
      <dgm:prSet phldrT="[文本]"/>
      <dgm:spPr/>
      <dgm:t>
        <a:bodyPr/>
        <a:lstStyle/>
        <a:p>
          <a:r>
            <a:rPr lang="zh-CN" altLang="en-US" dirty="0"/>
            <a:t>商品的关联陈列是否合理</a:t>
          </a:r>
        </a:p>
      </dgm:t>
    </dgm:pt>
    <dgm:pt modelId="{0DC066F8-D273-4DAB-89BF-4828F90BBCB7}" cxnId="{ECF37D17-FE22-4F6D-95F6-E28CD061D9B1}" type="parTrans">
      <dgm:prSet/>
      <dgm:spPr/>
      <dgm:t>
        <a:bodyPr/>
        <a:lstStyle/>
        <a:p>
          <a:endParaRPr lang="zh-CN" altLang="en-US"/>
        </a:p>
      </dgm:t>
    </dgm:pt>
    <dgm:pt modelId="{F76CD764-F91E-4B88-8029-CAF34F6ED28E}" cxnId="{ECF37D17-FE22-4F6D-95F6-E28CD061D9B1}" type="sibTrans">
      <dgm:prSet/>
      <dgm:spPr/>
      <dgm:t>
        <a:bodyPr/>
        <a:lstStyle/>
        <a:p>
          <a:endParaRPr lang="zh-CN" altLang="en-US"/>
        </a:p>
      </dgm:t>
    </dgm:pt>
    <dgm:pt modelId="{B23ADDE6-43C2-4AC5-BD98-ECF628E94558}">
      <dgm:prSet phldrT="[文本]"/>
      <dgm:spPr/>
      <dgm:t>
        <a:bodyPr/>
        <a:lstStyle/>
        <a:p>
          <a:r>
            <a:rPr lang="zh-CN" altLang="en-US" dirty="0"/>
            <a:t>销售辅助工具是否缺失，如购物车</a:t>
          </a:r>
        </a:p>
      </dgm:t>
    </dgm:pt>
    <dgm:pt modelId="{79FE191B-2EF7-4143-B7F8-F97D389A3CD9}" cxnId="{C3BA5377-DD86-40E5-BFC5-E4EA11DEBCE2}" type="parTrans">
      <dgm:prSet/>
      <dgm:spPr/>
      <dgm:t>
        <a:bodyPr/>
        <a:lstStyle/>
        <a:p>
          <a:endParaRPr lang="zh-CN" altLang="en-US"/>
        </a:p>
      </dgm:t>
    </dgm:pt>
    <dgm:pt modelId="{BE782A59-2A83-4701-8B8C-E60320DFCFC6}" cxnId="{C3BA5377-DD86-40E5-BFC5-E4EA11DEBCE2}" type="sibTrans">
      <dgm:prSet/>
      <dgm:spPr/>
      <dgm:t>
        <a:bodyPr/>
        <a:lstStyle/>
        <a:p>
          <a:endParaRPr lang="zh-CN" altLang="en-US"/>
        </a:p>
      </dgm:t>
    </dgm:pt>
    <dgm:pt modelId="{6E869C48-2A18-4E27-B4CC-773DE04178B6}" type="pres">
      <dgm:prSet presAssocID="{D8A00A49-9EA5-4506-8577-D73441258B96}" presName="Name0" presStyleCnt="0">
        <dgm:presLayoutVars>
          <dgm:dir/>
          <dgm:animLvl val="lvl"/>
          <dgm:resizeHandles val="exact"/>
        </dgm:presLayoutVars>
      </dgm:prSet>
      <dgm:spPr/>
      <dgm:t>
        <a:bodyPr/>
        <a:lstStyle/>
        <a:p>
          <a:endParaRPr lang="zh-CN" altLang="en-US"/>
        </a:p>
      </dgm:t>
    </dgm:pt>
    <dgm:pt modelId="{F9A6FADA-DDB6-4A61-9810-FBF169E1E250}" type="pres">
      <dgm:prSet presAssocID="{0BD7F397-D16D-4ECD-840F-C4C75FD50173}" presName="composite" presStyleCnt="0"/>
      <dgm:spPr/>
    </dgm:pt>
    <dgm:pt modelId="{E0BDE4EC-A250-42D8-8B8F-BF70C82A6FF5}" type="pres">
      <dgm:prSet presAssocID="{0BD7F397-D16D-4ECD-840F-C4C75FD50173}" presName="parTx" presStyleLbl="alignNode1" presStyleIdx="0" presStyleCnt="3">
        <dgm:presLayoutVars>
          <dgm:chMax val="0"/>
          <dgm:chPref val="0"/>
          <dgm:bulletEnabled val="1"/>
        </dgm:presLayoutVars>
      </dgm:prSet>
      <dgm:spPr/>
      <dgm:t>
        <a:bodyPr/>
        <a:lstStyle/>
        <a:p>
          <a:endParaRPr lang="zh-CN" altLang="en-US"/>
        </a:p>
      </dgm:t>
    </dgm:pt>
    <dgm:pt modelId="{78A073FE-C025-4281-91DE-30742961727F}" type="pres">
      <dgm:prSet presAssocID="{0BD7F397-D16D-4ECD-840F-C4C75FD50173}" presName="desTx" presStyleLbl="alignAccFollowNode1" presStyleIdx="0" presStyleCnt="3">
        <dgm:presLayoutVars>
          <dgm:bulletEnabled val="1"/>
        </dgm:presLayoutVars>
      </dgm:prSet>
      <dgm:spPr/>
      <dgm:t>
        <a:bodyPr/>
        <a:lstStyle/>
        <a:p>
          <a:endParaRPr lang="zh-CN" altLang="en-US"/>
        </a:p>
      </dgm:t>
    </dgm:pt>
    <dgm:pt modelId="{582C4F80-206B-46A0-B92C-E2E7F3F37AC9}" type="pres">
      <dgm:prSet presAssocID="{3817AF49-3133-4B47-B835-CA1ABF492F54}" presName="space" presStyleCnt="0"/>
      <dgm:spPr/>
    </dgm:pt>
    <dgm:pt modelId="{2985CC8E-3F8E-4FC6-B9B6-E3548549E4B9}" type="pres">
      <dgm:prSet presAssocID="{95E6FF5A-F4B4-4E1F-BDD7-85754855DCF6}" presName="composite" presStyleCnt="0"/>
      <dgm:spPr/>
    </dgm:pt>
    <dgm:pt modelId="{11D67933-7CDD-4B3F-BAE2-F21128AC297C}" type="pres">
      <dgm:prSet presAssocID="{95E6FF5A-F4B4-4E1F-BDD7-85754855DCF6}" presName="parTx" presStyleLbl="alignNode1" presStyleIdx="1" presStyleCnt="3">
        <dgm:presLayoutVars>
          <dgm:chMax val="0"/>
          <dgm:chPref val="0"/>
          <dgm:bulletEnabled val="1"/>
        </dgm:presLayoutVars>
      </dgm:prSet>
      <dgm:spPr/>
      <dgm:t>
        <a:bodyPr/>
        <a:lstStyle/>
        <a:p>
          <a:endParaRPr lang="zh-CN" altLang="en-US"/>
        </a:p>
      </dgm:t>
    </dgm:pt>
    <dgm:pt modelId="{A0E81A81-40D3-4F7A-A168-0FB294FA02C1}" type="pres">
      <dgm:prSet presAssocID="{95E6FF5A-F4B4-4E1F-BDD7-85754855DCF6}" presName="desTx" presStyleLbl="alignAccFollowNode1" presStyleIdx="1" presStyleCnt="3">
        <dgm:presLayoutVars>
          <dgm:bulletEnabled val="1"/>
        </dgm:presLayoutVars>
      </dgm:prSet>
      <dgm:spPr/>
      <dgm:t>
        <a:bodyPr/>
        <a:lstStyle/>
        <a:p>
          <a:endParaRPr lang="zh-CN" altLang="en-US"/>
        </a:p>
      </dgm:t>
    </dgm:pt>
    <dgm:pt modelId="{7EF762FC-639B-458C-8FAD-F6C82D789973}" type="pres">
      <dgm:prSet presAssocID="{198253A5-A204-4842-9BD9-0A39F399DD9D}" presName="space" presStyleCnt="0"/>
      <dgm:spPr/>
    </dgm:pt>
    <dgm:pt modelId="{4958C60E-0FB1-4F30-9420-517A8DB10141}" type="pres">
      <dgm:prSet presAssocID="{A104C49B-BADF-4E97-A97B-C61F47CE7F68}" presName="composite" presStyleCnt="0"/>
      <dgm:spPr/>
    </dgm:pt>
    <dgm:pt modelId="{A178BA64-0419-4932-A605-53617776E0B2}" type="pres">
      <dgm:prSet presAssocID="{A104C49B-BADF-4E97-A97B-C61F47CE7F68}" presName="parTx" presStyleLbl="alignNode1" presStyleIdx="2" presStyleCnt="3">
        <dgm:presLayoutVars>
          <dgm:chMax val="0"/>
          <dgm:chPref val="0"/>
          <dgm:bulletEnabled val="1"/>
        </dgm:presLayoutVars>
      </dgm:prSet>
      <dgm:spPr/>
      <dgm:t>
        <a:bodyPr/>
        <a:lstStyle/>
        <a:p>
          <a:endParaRPr lang="zh-CN" altLang="en-US"/>
        </a:p>
      </dgm:t>
    </dgm:pt>
    <dgm:pt modelId="{F06A6202-6B70-46BB-AE6F-4D8F37DC081F}" type="pres">
      <dgm:prSet presAssocID="{A104C49B-BADF-4E97-A97B-C61F47CE7F68}" presName="desTx" presStyleLbl="alignAccFollowNode1" presStyleIdx="2" presStyleCnt="3">
        <dgm:presLayoutVars>
          <dgm:bulletEnabled val="1"/>
        </dgm:presLayoutVars>
      </dgm:prSet>
      <dgm:spPr/>
      <dgm:t>
        <a:bodyPr/>
        <a:lstStyle/>
        <a:p>
          <a:endParaRPr lang="zh-CN" altLang="en-US"/>
        </a:p>
      </dgm:t>
    </dgm:pt>
  </dgm:ptLst>
  <dgm:cxnLst>
    <dgm:cxn modelId="{93F0BBF7-5FB1-4B9B-A6F4-85C2817173FC}" srcId="{D8A00A49-9EA5-4506-8577-D73441258B96}" destId="{0BD7F397-D16D-4ECD-840F-C4C75FD50173}" srcOrd="0" destOrd="0" parTransId="{1F7BBD15-A130-42D8-823A-FDBB9FC056EA}" sibTransId="{3817AF49-3133-4B47-B835-CA1ABF492F54}"/>
    <dgm:cxn modelId="{DF146F50-C222-46D2-8C1D-A206CC583543}" srcId="{0BD7F397-D16D-4ECD-840F-C4C75FD50173}" destId="{FEC52A78-B655-4E12-940B-909F5ED980F5}" srcOrd="2" destOrd="0" parTransId="{8D51811B-E77C-43E6-90B9-DEB73AED8FB2}" sibTransId="{FFABEB0B-E128-462B-A091-AC4E1B7C2286}"/>
    <dgm:cxn modelId="{2574FD81-4090-4EF0-B8A9-8CF4C1C352CC}" srcId="{95E6FF5A-F4B4-4E1F-BDD7-85754855DCF6}" destId="{5EB31F8B-6555-40A9-B54F-C4A066628DEE}" srcOrd="1" destOrd="0" parTransId="{794DD2B2-7D34-40D0-B87C-6ADA88BF7D7B}" sibTransId="{7645D0CB-A774-4519-AEB8-F21958F0B3A6}"/>
    <dgm:cxn modelId="{38943A16-B460-4D31-8257-1726B3E39854}" srcId="{D8A00A49-9EA5-4506-8577-D73441258B96}" destId="{A104C49B-BADF-4E97-A97B-C61F47CE7F68}" srcOrd="2" destOrd="0" parTransId="{79F3642B-E1A7-4039-8D2B-9D2E81B63817}" sibTransId="{153C6247-05A1-48A9-8BED-B66AFCEAE3BD}"/>
    <dgm:cxn modelId="{E4062420-F4C3-414B-9004-25DF4B49FB04}" srcId="{95E6FF5A-F4B4-4E1F-BDD7-85754855DCF6}" destId="{5AEF0FA6-1D50-4C3E-B734-02AEC569EC24}" srcOrd="2" destOrd="0" parTransId="{2D996E3C-1AD0-4FD2-8A31-F652AFAC6D40}" sibTransId="{B58282D5-29B0-401C-AA37-00A5B2B92C3F}"/>
    <dgm:cxn modelId="{DA48F00C-E580-4D43-B239-44282EF099BC}" srcId="{A104C49B-BADF-4E97-A97B-C61F47CE7F68}" destId="{35E908FD-E0FC-4A35-A5C5-B30DB6D98AE3}" srcOrd="0" destOrd="0" parTransId="{2EB815C6-E10D-4F8C-8C87-B48121756BDD}" sibTransId="{5D3CA438-52BA-46EA-BA88-237BF1AC71D4}"/>
    <dgm:cxn modelId="{2A8B9B91-00DC-46D4-8EF7-469C4AE6ADC6}" type="presOf" srcId="{D8A00A49-9EA5-4506-8577-D73441258B96}" destId="{6E869C48-2A18-4E27-B4CC-773DE04178B6}" srcOrd="0" destOrd="0" presId="urn:microsoft.com/office/officeart/2005/8/layout/hList1"/>
    <dgm:cxn modelId="{B6AE1BE0-554E-4FB2-A797-4AA7D8C7DE61}" type="presOf" srcId="{35E908FD-E0FC-4A35-A5C5-B30DB6D98AE3}" destId="{F06A6202-6B70-46BB-AE6F-4D8F37DC081F}" srcOrd="0" destOrd="0" presId="urn:microsoft.com/office/officeart/2005/8/layout/hList1"/>
    <dgm:cxn modelId="{AAE8823C-7176-4E2C-9477-71DB6D4462BB}" srcId="{0BD7F397-D16D-4ECD-840F-C4C75FD50173}" destId="{A01D1F54-39E8-4BF5-8FBC-FC7E7B12D534}" srcOrd="0" destOrd="0" parTransId="{F4C2DC0D-E16F-47A1-9D5A-F73BD76E8D2A}" sibTransId="{600E99B8-420B-4AEF-9303-1465FF828740}"/>
    <dgm:cxn modelId="{EC9A5C5E-6BB8-4B3E-9827-4A3CEDD9B295}" type="presOf" srcId="{5EB31F8B-6555-40A9-B54F-C4A066628DEE}" destId="{A0E81A81-40D3-4F7A-A168-0FB294FA02C1}" srcOrd="0" destOrd="1" presId="urn:microsoft.com/office/officeart/2005/8/layout/hList1"/>
    <dgm:cxn modelId="{249D461E-019E-48A6-85F4-F7241190CF1C}" type="presOf" srcId="{A104C49B-BADF-4E97-A97B-C61F47CE7F68}" destId="{A178BA64-0419-4932-A605-53617776E0B2}" srcOrd="0" destOrd="0" presId="urn:microsoft.com/office/officeart/2005/8/layout/hList1"/>
    <dgm:cxn modelId="{04BD39DE-9A66-44A6-B83B-A2299EEF19DA}" type="presOf" srcId="{FEC52A78-B655-4E12-940B-909F5ED980F5}" destId="{78A073FE-C025-4281-91DE-30742961727F}" srcOrd="0" destOrd="2" presId="urn:microsoft.com/office/officeart/2005/8/layout/hList1"/>
    <dgm:cxn modelId="{ECF37D17-FE22-4F6D-95F6-E28CD061D9B1}" srcId="{95E6FF5A-F4B4-4E1F-BDD7-85754855DCF6}" destId="{A55E8A12-0E55-47A5-9EBA-81216131160C}" srcOrd="3" destOrd="0" parTransId="{0DC066F8-D273-4DAB-89BF-4828F90BBCB7}" sibTransId="{F76CD764-F91E-4B88-8029-CAF34F6ED28E}"/>
    <dgm:cxn modelId="{0C90E7AD-B93F-4F9E-B9A5-A2283FC9F65D}" type="presOf" srcId="{6264E21A-4A76-4F40-B96E-E0A591C1CBF9}" destId="{78A073FE-C025-4281-91DE-30742961727F}" srcOrd="0" destOrd="1" presId="urn:microsoft.com/office/officeart/2005/8/layout/hList1"/>
    <dgm:cxn modelId="{3B98B41F-0203-4F57-97BA-0498AE8AA248}" srcId="{A104C49B-BADF-4E97-A97B-C61F47CE7F68}" destId="{5F9062C8-966C-4423-80E1-D82F7264C201}" srcOrd="2" destOrd="0" parTransId="{22CC6574-A2FE-48A2-8198-F1F7C7807C76}" sibTransId="{76E5A8ED-D713-4031-A0C7-6C1226107958}"/>
    <dgm:cxn modelId="{8EEBDA0B-77B2-4272-81F7-C5E2B1375F3F}" type="presOf" srcId="{3A4F202C-D058-469D-9A19-435FD0FAB646}" destId="{A0E81A81-40D3-4F7A-A168-0FB294FA02C1}" srcOrd="0" destOrd="0" presId="urn:microsoft.com/office/officeart/2005/8/layout/hList1"/>
    <dgm:cxn modelId="{F3F1B4F8-62FD-4B6A-8E25-E31C814DC560}" type="presOf" srcId="{0BD7F397-D16D-4ECD-840F-C4C75FD50173}" destId="{E0BDE4EC-A250-42D8-8B8F-BF70C82A6FF5}" srcOrd="0" destOrd="0" presId="urn:microsoft.com/office/officeart/2005/8/layout/hList1"/>
    <dgm:cxn modelId="{0CD4B23D-0DB2-4330-9152-578A0E6C63E9}" srcId="{95E6FF5A-F4B4-4E1F-BDD7-85754855DCF6}" destId="{3A4F202C-D058-469D-9A19-435FD0FAB646}" srcOrd="0" destOrd="0" parTransId="{03C800F9-CD9C-4CAD-A183-6AFA45532646}" sibTransId="{9D98DF47-0A54-481C-A737-F5DA1F7A790C}"/>
    <dgm:cxn modelId="{58D30F07-6713-44F2-BD29-C73EE8EBD783}" type="presOf" srcId="{95E6FF5A-F4B4-4E1F-BDD7-85754855DCF6}" destId="{11D67933-7CDD-4B3F-BAE2-F21128AC297C}" srcOrd="0" destOrd="0" presId="urn:microsoft.com/office/officeart/2005/8/layout/hList1"/>
    <dgm:cxn modelId="{3C3ABADD-6B81-4EB2-AE04-C18DB5A6F0B9}" type="presOf" srcId="{5F9062C8-966C-4423-80E1-D82F7264C201}" destId="{F06A6202-6B70-46BB-AE6F-4D8F37DC081F}" srcOrd="0" destOrd="2" presId="urn:microsoft.com/office/officeart/2005/8/layout/hList1"/>
    <dgm:cxn modelId="{A92C5A3C-3A03-480B-AFFE-E20812F9AB32}" type="presOf" srcId="{B23ADDE6-43C2-4AC5-BD98-ECF628E94558}" destId="{F06A6202-6B70-46BB-AE6F-4D8F37DC081F}" srcOrd="0" destOrd="1" presId="urn:microsoft.com/office/officeart/2005/8/layout/hList1"/>
    <dgm:cxn modelId="{DDCA209E-9A1A-4E71-BB35-A737F4C50F41}" srcId="{D8A00A49-9EA5-4506-8577-D73441258B96}" destId="{95E6FF5A-F4B4-4E1F-BDD7-85754855DCF6}" srcOrd="1" destOrd="0" parTransId="{74B54276-19AF-4686-B844-7BD508C9D44A}" sibTransId="{198253A5-A204-4842-9BD9-0A39F399DD9D}"/>
    <dgm:cxn modelId="{33F36C22-B564-4E87-96F7-BFD5BE54DA3E}" type="presOf" srcId="{5AEF0FA6-1D50-4C3E-B734-02AEC569EC24}" destId="{A0E81A81-40D3-4F7A-A168-0FB294FA02C1}" srcOrd="0" destOrd="2" presId="urn:microsoft.com/office/officeart/2005/8/layout/hList1"/>
    <dgm:cxn modelId="{8D03608E-6CDF-4FF6-8114-6B02DAC5EE4A}" srcId="{0BD7F397-D16D-4ECD-840F-C4C75FD50173}" destId="{6264E21A-4A76-4F40-B96E-E0A591C1CBF9}" srcOrd="1" destOrd="0" parTransId="{E0C7B43F-0DB0-43D0-89B4-66D1706A4EF5}" sibTransId="{8BE9D78D-169F-43A8-AE7D-E7B448395EE4}"/>
    <dgm:cxn modelId="{23DC8BBE-0A3B-42ED-A242-4A6809F895D0}" type="presOf" srcId="{A55E8A12-0E55-47A5-9EBA-81216131160C}" destId="{A0E81A81-40D3-4F7A-A168-0FB294FA02C1}" srcOrd="0" destOrd="3" presId="urn:microsoft.com/office/officeart/2005/8/layout/hList1"/>
    <dgm:cxn modelId="{4D20F36F-64D2-47FD-9B1C-9DFD3BB85218}" type="presOf" srcId="{A01D1F54-39E8-4BF5-8FBC-FC7E7B12D534}" destId="{78A073FE-C025-4281-91DE-30742961727F}" srcOrd="0" destOrd="0" presId="urn:microsoft.com/office/officeart/2005/8/layout/hList1"/>
    <dgm:cxn modelId="{C3BA5377-DD86-40E5-BFC5-E4EA11DEBCE2}" srcId="{A104C49B-BADF-4E97-A97B-C61F47CE7F68}" destId="{B23ADDE6-43C2-4AC5-BD98-ECF628E94558}" srcOrd="1" destOrd="0" parTransId="{79FE191B-2EF7-4143-B7F8-F97D389A3CD9}" sibTransId="{BE782A59-2A83-4701-8B8C-E60320DFCFC6}"/>
    <dgm:cxn modelId="{B41407FD-CCB1-4727-AFDE-E4909E4A4A4D}" type="presParOf" srcId="{6E869C48-2A18-4E27-B4CC-773DE04178B6}" destId="{F9A6FADA-DDB6-4A61-9810-FBF169E1E250}" srcOrd="0" destOrd="0" presId="urn:microsoft.com/office/officeart/2005/8/layout/hList1"/>
    <dgm:cxn modelId="{1B46F32F-F7ED-4BE7-8575-42092A036C31}" type="presParOf" srcId="{F9A6FADA-DDB6-4A61-9810-FBF169E1E250}" destId="{E0BDE4EC-A250-42D8-8B8F-BF70C82A6FF5}" srcOrd="0" destOrd="0" presId="urn:microsoft.com/office/officeart/2005/8/layout/hList1"/>
    <dgm:cxn modelId="{C698F3B8-210B-4166-AAD8-3B80B7DD5CDF}" type="presParOf" srcId="{F9A6FADA-DDB6-4A61-9810-FBF169E1E250}" destId="{78A073FE-C025-4281-91DE-30742961727F}" srcOrd="1" destOrd="0" presId="urn:microsoft.com/office/officeart/2005/8/layout/hList1"/>
    <dgm:cxn modelId="{E9F7D1F8-C638-4C78-B7D1-9B8E54C4ABD0}" type="presParOf" srcId="{6E869C48-2A18-4E27-B4CC-773DE04178B6}" destId="{582C4F80-206B-46A0-B92C-E2E7F3F37AC9}" srcOrd="1" destOrd="0" presId="urn:microsoft.com/office/officeart/2005/8/layout/hList1"/>
    <dgm:cxn modelId="{9A6C65A7-7997-404B-8CD4-FC1734A7932C}" type="presParOf" srcId="{6E869C48-2A18-4E27-B4CC-773DE04178B6}" destId="{2985CC8E-3F8E-4FC6-B9B6-E3548549E4B9}" srcOrd="2" destOrd="0" presId="urn:microsoft.com/office/officeart/2005/8/layout/hList1"/>
    <dgm:cxn modelId="{1672D4E3-14A8-43CA-AE58-FCB4ABF1747E}" type="presParOf" srcId="{2985CC8E-3F8E-4FC6-B9B6-E3548549E4B9}" destId="{11D67933-7CDD-4B3F-BAE2-F21128AC297C}" srcOrd="0" destOrd="0" presId="urn:microsoft.com/office/officeart/2005/8/layout/hList1"/>
    <dgm:cxn modelId="{3DE9DBD2-A3AE-4F9E-9495-E1C1D36859AF}" type="presParOf" srcId="{2985CC8E-3F8E-4FC6-B9B6-E3548549E4B9}" destId="{A0E81A81-40D3-4F7A-A168-0FB294FA02C1}" srcOrd="1" destOrd="0" presId="urn:microsoft.com/office/officeart/2005/8/layout/hList1"/>
    <dgm:cxn modelId="{584BF9AA-2EE5-4CFC-B633-8E4376BDACD7}" type="presParOf" srcId="{6E869C48-2A18-4E27-B4CC-773DE04178B6}" destId="{7EF762FC-639B-458C-8FAD-F6C82D789973}" srcOrd="3" destOrd="0" presId="urn:microsoft.com/office/officeart/2005/8/layout/hList1"/>
    <dgm:cxn modelId="{1EC7B07D-8FA0-4516-91EB-68637B843D83}" type="presParOf" srcId="{6E869C48-2A18-4E27-B4CC-773DE04178B6}" destId="{4958C60E-0FB1-4F30-9420-517A8DB10141}" srcOrd="4" destOrd="0" presId="urn:microsoft.com/office/officeart/2005/8/layout/hList1"/>
    <dgm:cxn modelId="{04144FA7-FB4A-4DEE-9C02-F8A88855447A}" type="presParOf" srcId="{4958C60E-0FB1-4F30-9420-517A8DB10141}" destId="{A178BA64-0419-4932-A605-53617776E0B2}" srcOrd="0" destOrd="0" presId="urn:microsoft.com/office/officeart/2005/8/layout/hList1"/>
    <dgm:cxn modelId="{D821A18B-DF2E-4845-AF0C-20B2E255EF1D}" type="presParOf" srcId="{4958C60E-0FB1-4F30-9420-517A8DB10141}" destId="{F06A6202-6B70-46BB-AE6F-4D8F37DC081F}"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D0CF337-DB79-45BC-AA83-B0DABBFEF058}"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zh-CN" altLang="en-US"/>
        </a:p>
      </dgm:t>
    </dgm:pt>
    <dgm:pt modelId="{09F79E0B-E664-494B-81B3-2A75833D95F8}">
      <dgm:prSet phldrT="[文本]" custT="1"/>
      <dgm:spPr/>
      <dgm:t>
        <a:bodyPr/>
        <a:lstStyle/>
        <a:p>
          <a:r>
            <a:rPr lang="zh-CN" altLang="en-US" sz="1800" dirty="0"/>
            <a:t>定性研究</a:t>
          </a:r>
          <a:r>
            <a:rPr lang="en-US" altLang="zh-CN" sz="1800" dirty="0"/>
            <a:t>—</a:t>
          </a:r>
          <a:r>
            <a:rPr lang="zh-CN" altLang="en-US" sz="1800" dirty="0"/>
            <a:t>建立假设</a:t>
          </a:r>
        </a:p>
      </dgm:t>
    </dgm:pt>
    <dgm:pt modelId="{DAA7796F-C3D2-45E6-B902-52824029C56B}" cxnId="{BFB8CE62-EDD2-42F8-8AB6-AB9D565F9222}" type="parTrans">
      <dgm:prSet/>
      <dgm:spPr/>
      <dgm:t>
        <a:bodyPr/>
        <a:lstStyle/>
        <a:p>
          <a:endParaRPr lang="zh-CN" altLang="en-US"/>
        </a:p>
      </dgm:t>
    </dgm:pt>
    <dgm:pt modelId="{04D8DA02-6E33-4239-84D4-7224B144ACF7}" cxnId="{BFB8CE62-EDD2-42F8-8AB6-AB9D565F9222}" type="sibTrans">
      <dgm:prSet/>
      <dgm:spPr/>
      <dgm:t>
        <a:bodyPr/>
        <a:lstStyle/>
        <a:p>
          <a:endParaRPr lang="zh-CN" altLang="en-US"/>
        </a:p>
      </dgm:t>
    </dgm:pt>
    <dgm:pt modelId="{FA25AD9B-1A26-48EE-889E-5FDD99D6982B}">
      <dgm:prSet phldrT="[文本]"/>
      <dgm:spPr/>
      <dgm:t>
        <a:bodyPr/>
        <a:lstStyle/>
        <a:p>
          <a:pPr algn="l"/>
          <a:r>
            <a:rPr lang="zh-CN" altLang="en-US" dirty="0">
              <a:solidFill>
                <a:schemeClr val="tx1"/>
              </a:solidFill>
            </a:rPr>
            <a:t>▪通过座谈会形式</a:t>
          </a:r>
          <a:r>
            <a:rPr lang="en-US" altLang="zh-CN" dirty="0">
              <a:solidFill>
                <a:schemeClr val="tx1"/>
              </a:solidFill>
            </a:rPr>
            <a:t>/</a:t>
          </a:r>
          <a:r>
            <a:rPr lang="zh-CN" altLang="en-US" dirty="0">
              <a:solidFill>
                <a:schemeClr val="tx1"/>
              </a:solidFill>
            </a:rPr>
            <a:t>店内观察</a:t>
          </a:r>
          <a:endParaRPr lang="en-US" altLang="zh-CN" dirty="0">
            <a:solidFill>
              <a:schemeClr val="tx1"/>
            </a:solidFill>
          </a:endParaRPr>
        </a:p>
        <a:p>
          <a:pPr algn="l"/>
          <a:r>
            <a:rPr lang="zh-CN" altLang="en-US" dirty="0">
              <a:solidFill>
                <a:schemeClr val="tx1"/>
              </a:solidFill>
            </a:rPr>
            <a:t>▪合格被访对象：最近</a:t>
          </a:r>
          <a:r>
            <a:rPr lang="en-US" altLang="zh-CN" dirty="0">
              <a:solidFill>
                <a:schemeClr val="tx1"/>
              </a:solidFill>
            </a:rPr>
            <a:t>3</a:t>
          </a:r>
          <a:r>
            <a:rPr lang="zh-CN" altLang="en-US" dirty="0">
              <a:solidFill>
                <a:schemeClr val="tx1"/>
              </a:solidFill>
            </a:rPr>
            <a:t>个月内购买过该品类</a:t>
          </a:r>
        </a:p>
      </dgm:t>
    </dgm:pt>
    <dgm:pt modelId="{48495362-B843-48AC-9E5C-A1E78D5C565A}" cxnId="{EAE69047-1130-43B1-8817-0DFE758AF663}" type="parTrans">
      <dgm:prSet/>
      <dgm:spPr/>
      <dgm:t>
        <a:bodyPr/>
        <a:lstStyle/>
        <a:p>
          <a:endParaRPr lang="zh-CN" altLang="en-US"/>
        </a:p>
      </dgm:t>
    </dgm:pt>
    <dgm:pt modelId="{FB3A83CE-4373-4B24-A5E1-4AC4E7C28C59}" cxnId="{EAE69047-1130-43B1-8817-0DFE758AF663}" type="sibTrans">
      <dgm:prSet/>
      <dgm:spPr/>
      <dgm:t>
        <a:bodyPr/>
        <a:lstStyle/>
        <a:p>
          <a:endParaRPr lang="zh-CN" altLang="en-US"/>
        </a:p>
      </dgm:t>
    </dgm:pt>
    <dgm:pt modelId="{243E067D-EEC5-4BD3-AB8C-D41127139794}">
      <dgm:prSet phldrT="[文本]" custT="1"/>
      <dgm:spPr/>
      <dgm:t>
        <a:bodyPr/>
        <a:lstStyle/>
        <a:p>
          <a:r>
            <a:rPr lang="zh-CN" altLang="en-US" sz="1800" dirty="0"/>
            <a:t>购买决策树问卷设计</a:t>
          </a:r>
        </a:p>
      </dgm:t>
    </dgm:pt>
    <dgm:pt modelId="{932EA7A1-026B-4107-85F2-14363A0C1655}" cxnId="{05ED4C19-6184-4934-869B-C36B4C193085}" type="parTrans">
      <dgm:prSet/>
      <dgm:spPr/>
      <dgm:t>
        <a:bodyPr/>
        <a:lstStyle/>
        <a:p>
          <a:endParaRPr lang="zh-CN" altLang="en-US"/>
        </a:p>
      </dgm:t>
    </dgm:pt>
    <dgm:pt modelId="{DF43D9F9-3B73-4473-A2A8-94F8919F7631}" cxnId="{05ED4C19-6184-4934-869B-C36B4C193085}" type="sibTrans">
      <dgm:prSet/>
      <dgm:spPr/>
      <dgm:t>
        <a:bodyPr/>
        <a:lstStyle/>
        <a:p>
          <a:endParaRPr lang="zh-CN" altLang="en-US"/>
        </a:p>
      </dgm:t>
    </dgm:pt>
    <dgm:pt modelId="{6BC2DAA1-DF02-4B0F-99A6-EAF3B1743634}">
      <dgm:prSet phldrT="[文本]"/>
      <dgm:spPr/>
      <dgm:t>
        <a:bodyPr/>
        <a:lstStyle/>
        <a:p>
          <a:pPr algn="l"/>
          <a:r>
            <a:rPr lang="zh-CN" altLang="en-US" dirty="0">
              <a:solidFill>
                <a:schemeClr val="tx1"/>
              </a:solidFill>
            </a:rPr>
            <a:t>▪预先计划性，计划有多细</a:t>
          </a:r>
          <a:endParaRPr lang="en-US" altLang="zh-CN" dirty="0">
            <a:solidFill>
              <a:schemeClr val="tx1"/>
            </a:solidFill>
          </a:endParaRPr>
        </a:p>
        <a:p>
          <a:pPr algn="l"/>
          <a:r>
            <a:rPr lang="zh-CN" altLang="en-US" dirty="0">
              <a:solidFill>
                <a:schemeClr val="tx1"/>
              </a:solidFill>
            </a:rPr>
            <a:t>▪决策过程中各因素重要性</a:t>
          </a:r>
          <a:endParaRPr lang="en-US" altLang="zh-CN" dirty="0">
            <a:solidFill>
              <a:schemeClr val="tx1"/>
            </a:solidFill>
          </a:endParaRPr>
        </a:p>
        <a:p>
          <a:pPr algn="l"/>
          <a:r>
            <a:rPr lang="zh-CN" altLang="en-US" dirty="0">
              <a:solidFill>
                <a:schemeClr val="tx1"/>
              </a:solidFill>
            </a:rPr>
            <a:t>▪促销活动的影响</a:t>
          </a:r>
          <a:endParaRPr lang="en-US" altLang="zh-CN" dirty="0">
            <a:solidFill>
              <a:schemeClr val="tx1"/>
            </a:solidFill>
          </a:endParaRPr>
        </a:p>
        <a:p>
          <a:pPr algn="l"/>
          <a:r>
            <a:rPr lang="zh-CN" altLang="en-US" dirty="0">
              <a:solidFill>
                <a:schemeClr val="tx1"/>
              </a:solidFill>
            </a:rPr>
            <a:t>▪面对缺货的选择</a:t>
          </a:r>
          <a:endParaRPr lang="en-US" altLang="zh-CN" dirty="0">
            <a:solidFill>
              <a:schemeClr val="tx1"/>
            </a:solidFill>
          </a:endParaRPr>
        </a:p>
        <a:p>
          <a:pPr algn="l"/>
          <a:r>
            <a:rPr lang="zh-CN" altLang="en-US" dirty="0">
              <a:solidFill>
                <a:schemeClr val="tx1"/>
              </a:solidFill>
            </a:rPr>
            <a:t>▪购物者背景</a:t>
          </a:r>
          <a:endParaRPr lang="zh-CN" altLang="en-US" dirty="0"/>
        </a:p>
      </dgm:t>
    </dgm:pt>
    <dgm:pt modelId="{CD7BDD3D-0771-4549-859A-CD8E613244B6}" cxnId="{D689CD54-4CA5-4C5B-AABB-262882BAF573}" type="parTrans">
      <dgm:prSet/>
      <dgm:spPr/>
      <dgm:t>
        <a:bodyPr/>
        <a:lstStyle/>
        <a:p>
          <a:endParaRPr lang="zh-CN" altLang="en-US"/>
        </a:p>
      </dgm:t>
    </dgm:pt>
    <dgm:pt modelId="{A18972B8-EEED-4E3C-AC4E-6B871E7BEA06}" cxnId="{D689CD54-4CA5-4C5B-AABB-262882BAF573}" type="sibTrans">
      <dgm:prSet/>
      <dgm:spPr/>
      <dgm:t>
        <a:bodyPr/>
        <a:lstStyle/>
        <a:p>
          <a:endParaRPr lang="zh-CN" altLang="en-US"/>
        </a:p>
      </dgm:t>
    </dgm:pt>
    <dgm:pt modelId="{579CD141-79D8-4043-BC78-5FE5B33F3DE5}" type="pres">
      <dgm:prSet presAssocID="{AD0CF337-DB79-45BC-AA83-B0DABBFEF058}" presName="Name0" presStyleCnt="0">
        <dgm:presLayoutVars>
          <dgm:chMax val="7"/>
          <dgm:chPref val="7"/>
          <dgm:dir/>
          <dgm:animOne val="branch"/>
          <dgm:animLvl val="lvl"/>
        </dgm:presLayoutVars>
      </dgm:prSet>
      <dgm:spPr/>
      <dgm:t>
        <a:bodyPr/>
        <a:lstStyle/>
        <a:p>
          <a:endParaRPr lang="zh-CN" altLang="en-US"/>
        </a:p>
      </dgm:t>
    </dgm:pt>
    <dgm:pt modelId="{7E68A994-E1DF-45E1-AFDE-D4A96117D047}" type="pres">
      <dgm:prSet presAssocID="{09F79E0B-E664-494B-81B3-2A75833D95F8}" presName="composite" presStyleCnt="0"/>
      <dgm:spPr/>
    </dgm:pt>
    <dgm:pt modelId="{B1B3A2D8-75AC-402F-8F07-AFE0DFA72E71}" type="pres">
      <dgm:prSet presAssocID="{09F79E0B-E664-494B-81B3-2A75833D95F8}" presName="BackAccent" presStyleLbl="bgShp" presStyleIdx="0" presStyleCnt="2" custLinFactNeighborX="32314" custLinFactNeighborY="-10892"/>
      <dgm:spPr/>
    </dgm:pt>
    <dgm:pt modelId="{C277CE4E-0B70-439D-8984-AEB7D8B97B2C}" type="pres">
      <dgm:prSet presAssocID="{09F79E0B-E664-494B-81B3-2A75833D95F8}" presName="Accent" presStyleLbl="alignNode1" presStyleIdx="0" presStyleCnt="2" custLinFactNeighborX="38186" custLinFactNeighborY="-10416"/>
      <dgm:spPr/>
    </dgm:pt>
    <dgm:pt modelId="{E57C5A91-9D14-47CB-9A23-94C6128F2D5B}" type="pres">
      <dgm:prSet presAssocID="{09F79E0B-E664-494B-81B3-2A75833D95F8}" presName="Child" presStyleLbl="revTx" presStyleIdx="0" presStyleCnt="4" custScaleX="177126" custScaleY="64446" custLinFactNeighborX="42015" custLinFactNeighborY="-21679">
        <dgm:presLayoutVars>
          <dgm:chMax val="0"/>
          <dgm:chPref val="0"/>
          <dgm:bulletEnabled val="1"/>
        </dgm:presLayoutVars>
      </dgm:prSet>
      <dgm:spPr/>
      <dgm:t>
        <a:bodyPr/>
        <a:lstStyle/>
        <a:p>
          <a:endParaRPr lang="zh-CN" altLang="en-US"/>
        </a:p>
      </dgm:t>
    </dgm:pt>
    <dgm:pt modelId="{7EF83B3F-6585-4D73-A737-4DF8E7CD5AC2}" type="pres">
      <dgm:prSet presAssocID="{09F79E0B-E664-494B-81B3-2A75833D95F8}" presName="Parent" presStyleLbl="revTx" presStyleIdx="1" presStyleCnt="4" custScaleX="204752" custLinFactNeighborX="58353" custLinFactNeighborY="-3567">
        <dgm:presLayoutVars>
          <dgm:chMax val="1"/>
          <dgm:chPref val="1"/>
          <dgm:bulletEnabled val="1"/>
        </dgm:presLayoutVars>
      </dgm:prSet>
      <dgm:spPr/>
      <dgm:t>
        <a:bodyPr/>
        <a:lstStyle/>
        <a:p>
          <a:endParaRPr lang="zh-CN" altLang="en-US"/>
        </a:p>
      </dgm:t>
    </dgm:pt>
    <dgm:pt modelId="{D74191FD-6F12-42D7-B5C3-00EEC703C39E}" type="pres">
      <dgm:prSet presAssocID="{04D8DA02-6E33-4239-84D4-7224B144ACF7}" presName="sibTrans" presStyleCnt="0"/>
      <dgm:spPr/>
    </dgm:pt>
    <dgm:pt modelId="{CFE918AB-73EB-4897-9766-FA9D9EBAA99B}" type="pres">
      <dgm:prSet presAssocID="{243E067D-EEC5-4BD3-AB8C-D41127139794}" presName="composite" presStyleCnt="0"/>
      <dgm:spPr/>
    </dgm:pt>
    <dgm:pt modelId="{6557BDA8-D9A4-42E4-BD4A-9075B391D1F5}" type="pres">
      <dgm:prSet presAssocID="{243E067D-EEC5-4BD3-AB8C-D41127139794}" presName="BackAccent" presStyleLbl="bgShp" presStyleIdx="1" presStyleCnt="2" custLinFactX="-283580" custLinFactY="200000" custLinFactNeighborX="-300000" custLinFactNeighborY="200372"/>
      <dgm:spPr/>
    </dgm:pt>
    <dgm:pt modelId="{205AF17A-9678-45ED-BC12-F8820E5E766A}" type="pres">
      <dgm:prSet presAssocID="{243E067D-EEC5-4BD3-AB8C-D41127139794}" presName="Accent" presStyleLbl="alignNode1" presStyleIdx="1" presStyleCnt="2" custLinFactX="-334967" custLinFactY="200000" custLinFactNeighborX="-400000" custLinFactNeighborY="299111"/>
      <dgm:spPr/>
    </dgm:pt>
    <dgm:pt modelId="{B1C27501-5181-4C2E-923F-F2AC953B113D}" type="pres">
      <dgm:prSet presAssocID="{243E067D-EEC5-4BD3-AB8C-D41127139794}" presName="Child" presStyleLbl="revTx" presStyleIdx="2" presStyleCnt="4" custScaleX="194417" custLinFactX="-55247" custLinFactNeighborX="-100000" custLinFactNeighborY="95037">
        <dgm:presLayoutVars>
          <dgm:chMax val="0"/>
          <dgm:chPref val="0"/>
          <dgm:bulletEnabled val="1"/>
        </dgm:presLayoutVars>
      </dgm:prSet>
      <dgm:spPr/>
      <dgm:t>
        <a:bodyPr/>
        <a:lstStyle/>
        <a:p>
          <a:endParaRPr lang="zh-CN" altLang="en-US"/>
        </a:p>
      </dgm:t>
    </dgm:pt>
    <dgm:pt modelId="{8479CC0B-D224-4A22-A5A8-A8267386501C}" type="pres">
      <dgm:prSet presAssocID="{243E067D-EEC5-4BD3-AB8C-D41127139794}" presName="Parent" presStyleLbl="revTx" presStyleIdx="3" presStyleCnt="4" custScaleX="188292" custLinFactX="-57139" custLinFactY="200000" custLinFactNeighborX="-100000" custLinFactNeighborY="202816">
        <dgm:presLayoutVars>
          <dgm:chMax val="1"/>
          <dgm:chPref val="1"/>
          <dgm:bulletEnabled val="1"/>
        </dgm:presLayoutVars>
      </dgm:prSet>
      <dgm:spPr/>
      <dgm:t>
        <a:bodyPr/>
        <a:lstStyle/>
        <a:p>
          <a:endParaRPr lang="zh-CN" altLang="en-US"/>
        </a:p>
      </dgm:t>
    </dgm:pt>
  </dgm:ptLst>
  <dgm:cxnLst>
    <dgm:cxn modelId="{1B5FF27C-CFFD-4E7D-90BF-BD9071A4E9E5}" type="presOf" srcId="{243E067D-EEC5-4BD3-AB8C-D41127139794}" destId="{8479CC0B-D224-4A22-A5A8-A8267386501C}" srcOrd="0" destOrd="0" presId="urn:microsoft.com/office/officeart/2008/layout/IncreasingCircleProcess"/>
    <dgm:cxn modelId="{BFB8CE62-EDD2-42F8-8AB6-AB9D565F9222}" srcId="{AD0CF337-DB79-45BC-AA83-B0DABBFEF058}" destId="{09F79E0B-E664-494B-81B3-2A75833D95F8}" srcOrd="0" destOrd="0" parTransId="{DAA7796F-C3D2-45E6-B902-52824029C56B}" sibTransId="{04D8DA02-6E33-4239-84D4-7224B144ACF7}"/>
    <dgm:cxn modelId="{D689CD54-4CA5-4C5B-AABB-262882BAF573}" srcId="{243E067D-EEC5-4BD3-AB8C-D41127139794}" destId="{6BC2DAA1-DF02-4B0F-99A6-EAF3B1743634}" srcOrd="0" destOrd="0" parTransId="{CD7BDD3D-0771-4549-859A-CD8E613244B6}" sibTransId="{A18972B8-EEED-4E3C-AC4E-6B871E7BEA06}"/>
    <dgm:cxn modelId="{EAE69047-1130-43B1-8817-0DFE758AF663}" srcId="{09F79E0B-E664-494B-81B3-2A75833D95F8}" destId="{FA25AD9B-1A26-48EE-889E-5FDD99D6982B}" srcOrd="0" destOrd="0" parTransId="{48495362-B843-48AC-9E5C-A1E78D5C565A}" sibTransId="{FB3A83CE-4373-4B24-A5E1-4AC4E7C28C59}"/>
    <dgm:cxn modelId="{05ED4C19-6184-4934-869B-C36B4C193085}" srcId="{AD0CF337-DB79-45BC-AA83-B0DABBFEF058}" destId="{243E067D-EEC5-4BD3-AB8C-D41127139794}" srcOrd="1" destOrd="0" parTransId="{932EA7A1-026B-4107-85F2-14363A0C1655}" sibTransId="{DF43D9F9-3B73-4473-A2A8-94F8919F7631}"/>
    <dgm:cxn modelId="{EDA555F7-A459-4CB4-9027-6B916BFFD34C}" type="presOf" srcId="{09F79E0B-E664-494B-81B3-2A75833D95F8}" destId="{7EF83B3F-6585-4D73-A737-4DF8E7CD5AC2}" srcOrd="0" destOrd="0" presId="urn:microsoft.com/office/officeart/2008/layout/IncreasingCircleProcess"/>
    <dgm:cxn modelId="{148EAD98-5165-4DD3-AA1B-376E7DE8DDEC}" type="presOf" srcId="{AD0CF337-DB79-45BC-AA83-B0DABBFEF058}" destId="{579CD141-79D8-4043-BC78-5FE5B33F3DE5}" srcOrd="0" destOrd="0" presId="urn:microsoft.com/office/officeart/2008/layout/IncreasingCircleProcess"/>
    <dgm:cxn modelId="{BE092BF2-A6BD-4096-99C3-347BB29EA6E1}" type="presOf" srcId="{FA25AD9B-1A26-48EE-889E-5FDD99D6982B}" destId="{E57C5A91-9D14-47CB-9A23-94C6128F2D5B}" srcOrd="0" destOrd="0" presId="urn:microsoft.com/office/officeart/2008/layout/IncreasingCircleProcess"/>
    <dgm:cxn modelId="{524F0AE5-F381-47EB-9CE1-6D9DE3E62B53}" type="presOf" srcId="{6BC2DAA1-DF02-4B0F-99A6-EAF3B1743634}" destId="{B1C27501-5181-4C2E-923F-F2AC953B113D}" srcOrd="0" destOrd="0" presId="urn:microsoft.com/office/officeart/2008/layout/IncreasingCircleProcess"/>
    <dgm:cxn modelId="{77FD3C8C-E956-4438-B46B-EE0922F9BE65}" type="presParOf" srcId="{579CD141-79D8-4043-BC78-5FE5B33F3DE5}" destId="{7E68A994-E1DF-45E1-AFDE-D4A96117D047}" srcOrd="0" destOrd="0" presId="urn:microsoft.com/office/officeart/2008/layout/IncreasingCircleProcess"/>
    <dgm:cxn modelId="{630241A1-58EC-4FFE-8BEF-06D5503CB024}" type="presParOf" srcId="{7E68A994-E1DF-45E1-AFDE-D4A96117D047}" destId="{B1B3A2D8-75AC-402F-8F07-AFE0DFA72E71}" srcOrd="0" destOrd="0" presId="urn:microsoft.com/office/officeart/2008/layout/IncreasingCircleProcess"/>
    <dgm:cxn modelId="{371EDD25-7419-45A3-B568-99B2F46DC78C}" type="presParOf" srcId="{7E68A994-E1DF-45E1-AFDE-D4A96117D047}" destId="{C277CE4E-0B70-439D-8984-AEB7D8B97B2C}" srcOrd="1" destOrd="0" presId="urn:microsoft.com/office/officeart/2008/layout/IncreasingCircleProcess"/>
    <dgm:cxn modelId="{3C5620BB-3112-402A-B932-85B23B056BA5}" type="presParOf" srcId="{7E68A994-E1DF-45E1-AFDE-D4A96117D047}" destId="{E57C5A91-9D14-47CB-9A23-94C6128F2D5B}" srcOrd="2" destOrd="0" presId="urn:microsoft.com/office/officeart/2008/layout/IncreasingCircleProcess"/>
    <dgm:cxn modelId="{7B110FA7-712D-46BA-88A3-CEB686F930F3}" type="presParOf" srcId="{7E68A994-E1DF-45E1-AFDE-D4A96117D047}" destId="{7EF83B3F-6585-4D73-A737-4DF8E7CD5AC2}" srcOrd="3" destOrd="0" presId="urn:microsoft.com/office/officeart/2008/layout/IncreasingCircleProcess"/>
    <dgm:cxn modelId="{0A3243C0-8D25-4A42-90DB-525A0FD8FED1}" type="presParOf" srcId="{579CD141-79D8-4043-BC78-5FE5B33F3DE5}" destId="{D74191FD-6F12-42D7-B5C3-00EEC703C39E}" srcOrd="1" destOrd="0" presId="urn:microsoft.com/office/officeart/2008/layout/IncreasingCircleProcess"/>
    <dgm:cxn modelId="{CA2500FF-4827-4979-B75D-CE2744001789}" type="presParOf" srcId="{579CD141-79D8-4043-BC78-5FE5B33F3DE5}" destId="{CFE918AB-73EB-4897-9766-FA9D9EBAA99B}" srcOrd="2" destOrd="0" presId="urn:microsoft.com/office/officeart/2008/layout/IncreasingCircleProcess"/>
    <dgm:cxn modelId="{9F1A907E-4F69-447D-9F55-C7AB0519B5D1}" type="presParOf" srcId="{CFE918AB-73EB-4897-9766-FA9D9EBAA99B}" destId="{6557BDA8-D9A4-42E4-BD4A-9075B391D1F5}" srcOrd="0" destOrd="0" presId="urn:microsoft.com/office/officeart/2008/layout/IncreasingCircleProcess"/>
    <dgm:cxn modelId="{AF70461B-B436-47E4-AEF1-738459A2E248}" type="presParOf" srcId="{CFE918AB-73EB-4897-9766-FA9D9EBAA99B}" destId="{205AF17A-9678-45ED-BC12-F8820E5E766A}" srcOrd="1" destOrd="0" presId="urn:microsoft.com/office/officeart/2008/layout/IncreasingCircleProcess"/>
    <dgm:cxn modelId="{3AE9A03D-B4F0-455E-8F78-535774246E56}" type="presParOf" srcId="{CFE918AB-73EB-4897-9766-FA9D9EBAA99B}" destId="{B1C27501-5181-4C2E-923F-F2AC953B113D}" srcOrd="2" destOrd="0" presId="urn:microsoft.com/office/officeart/2008/layout/IncreasingCircleProcess"/>
    <dgm:cxn modelId="{691D1135-5D0A-48AC-BCD0-E206B23D608B}" type="presParOf" srcId="{CFE918AB-73EB-4897-9766-FA9D9EBAA99B}" destId="{8479CC0B-D224-4A22-A5A8-A8267386501C}" srcOrd="3" destOrd="0" presId="urn:microsoft.com/office/officeart/2008/layout/Increasing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596F5A5-1972-4F4A-A904-93A133F3EA44}" type="doc">
      <dgm:prSet loTypeId="urn:microsoft.com/office/officeart/2005/8/layout/funnel1" loCatId="relationship" qsTypeId="urn:microsoft.com/office/officeart/2005/8/quickstyle/simple1#2" qsCatId="simple" csTypeId="urn:microsoft.com/office/officeart/2005/8/colors/colorful5#1" csCatId="colorful" phldr="1"/>
      <dgm:spPr/>
      <dgm:t>
        <a:bodyPr/>
        <a:lstStyle/>
        <a:p>
          <a:endParaRPr lang="zh-CN" altLang="en-US"/>
        </a:p>
      </dgm:t>
    </dgm:pt>
    <dgm:pt modelId="{ABB5FA0A-3F4A-4E8A-9C35-B2557E2B3260}">
      <dgm:prSet phldrT="[文本]" custT="1"/>
      <dgm:spPr>
        <a:solidFill>
          <a:schemeClr val="accent1"/>
        </a:solidFill>
        <a:ln>
          <a:noFill/>
        </a:ln>
      </dgm:spPr>
      <dgm:t>
        <a:bodyPr/>
        <a:lstStyle/>
        <a:p>
          <a:r>
            <a:rPr lang="zh-CN" altLang="en-US" sz="1800" b="1" dirty="0">
              <a:solidFill>
                <a:schemeClr val="tx1">
                  <a:lumMod val="75000"/>
                  <a:lumOff val="25000"/>
                </a:schemeClr>
              </a:solidFill>
              <a:latin typeface="微软雅黑" panose="020B0503020204020204" charset="-122"/>
              <a:ea typeface="微软雅黑" panose="020B0503020204020204" charset="-122"/>
            </a:rPr>
            <a:t>新会员</a:t>
          </a:r>
        </a:p>
      </dgm:t>
    </dgm:pt>
    <dgm:pt modelId="{2F219966-502B-4CEB-B504-D9959D9E4F2F}" cxnId="{3EDFF51C-6F04-4136-AF0F-18D1E08E951E}" type="parTrans">
      <dgm:prSet/>
      <dgm:spPr/>
      <dgm:t>
        <a:bodyPr/>
        <a:lstStyle/>
        <a:p>
          <a:endParaRPr lang="zh-CN" altLang="en-US">
            <a:latin typeface="微软雅黑" panose="020B0503020204020204" charset="-122"/>
            <a:ea typeface="微软雅黑" panose="020B0503020204020204" charset="-122"/>
          </a:endParaRPr>
        </a:p>
      </dgm:t>
    </dgm:pt>
    <dgm:pt modelId="{B49C930D-EAE3-4F2E-9D74-BEC0EF2B6667}" cxnId="{3EDFF51C-6F04-4136-AF0F-18D1E08E951E}" type="sibTrans">
      <dgm:prSet/>
      <dgm:spPr/>
      <dgm:t>
        <a:bodyPr/>
        <a:lstStyle/>
        <a:p>
          <a:endParaRPr lang="zh-CN" altLang="en-US">
            <a:latin typeface="微软雅黑" panose="020B0503020204020204" charset="-122"/>
            <a:ea typeface="微软雅黑" panose="020B0503020204020204" charset="-122"/>
          </a:endParaRPr>
        </a:p>
      </dgm:t>
    </dgm:pt>
    <dgm:pt modelId="{D3C0FEC2-E9D8-4585-956B-19549913B0AF}">
      <dgm:prSet phldrT="[文本]" custT="1"/>
      <dgm:spPr>
        <a:solidFill>
          <a:schemeClr val="accent1"/>
        </a:solidFill>
        <a:ln>
          <a:noFill/>
        </a:ln>
      </dgm:spPr>
      <dgm:t>
        <a:bodyPr/>
        <a:lstStyle/>
        <a:p>
          <a:r>
            <a:rPr lang="zh-CN" altLang="en-US" sz="1800" b="1" dirty="0">
              <a:solidFill>
                <a:schemeClr val="tx1">
                  <a:lumMod val="75000"/>
                  <a:lumOff val="25000"/>
                </a:schemeClr>
              </a:solidFill>
              <a:latin typeface="微软雅黑" panose="020B0503020204020204" charset="-122"/>
              <a:ea typeface="微软雅黑" panose="020B0503020204020204" charset="-122"/>
            </a:rPr>
            <a:t>沉睡会员</a:t>
          </a:r>
        </a:p>
      </dgm:t>
    </dgm:pt>
    <dgm:pt modelId="{2869F4DE-3E3D-408F-B775-9B38C0D87E85}" cxnId="{C9296B54-5745-4C02-A883-9150B0C69419}" type="parTrans">
      <dgm:prSet/>
      <dgm:spPr/>
      <dgm:t>
        <a:bodyPr/>
        <a:lstStyle/>
        <a:p>
          <a:endParaRPr lang="zh-CN" altLang="en-US">
            <a:latin typeface="微软雅黑" panose="020B0503020204020204" charset="-122"/>
            <a:ea typeface="微软雅黑" panose="020B0503020204020204" charset="-122"/>
          </a:endParaRPr>
        </a:p>
      </dgm:t>
    </dgm:pt>
    <dgm:pt modelId="{CA0DC844-53F0-4737-BABE-BED30C12DB7F}" cxnId="{C9296B54-5745-4C02-A883-9150B0C69419}" type="sibTrans">
      <dgm:prSet/>
      <dgm:spPr/>
      <dgm:t>
        <a:bodyPr/>
        <a:lstStyle/>
        <a:p>
          <a:endParaRPr lang="zh-CN" altLang="en-US">
            <a:latin typeface="微软雅黑" panose="020B0503020204020204" charset="-122"/>
            <a:ea typeface="微软雅黑" panose="020B0503020204020204" charset="-122"/>
          </a:endParaRPr>
        </a:p>
      </dgm:t>
    </dgm:pt>
    <dgm:pt modelId="{8D4E5BD1-5D34-4A40-A0E3-21444126E0BF}">
      <dgm:prSet phldrT="[文本]" custT="1"/>
      <dgm:spPr/>
      <dgm:t>
        <a:bodyPr/>
        <a:lstStyle/>
        <a:p>
          <a:endParaRPr lang="zh-CN" altLang="en-US" sz="2400" dirty="0">
            <a:latin typeface="微软雅黑" panose="020B0503020204020204" charset="-122"/>
            <a:ea typeface="微软雅黑" panose="020B0503020204020204" charset="-122"/>
          </a:endParaRPr>
        </a:p>
      </dgm:t>
    </dgm:pt>
    <dgm:pt modelId="{85D02996-9927-4F87-8E71-3C8A216AE390}" cxnId="{A5CB47FB-5B2C-4CB7-9805-3ACD80247137}" type="sibTrans">
      <dgm:prSet/>
      <dgm:spPr/>
      <dgm:t>
        <a:bodyPr/>
        <a:lstStyle/>
        <a:p>
          <a:endParaRPr lang="zh-CN" altLang="en-US">
            <a:latin typeface="微软雅黑" panose="020B0503020204020204" charset="-122"/>
            <a:ea typeface="微软雅黑" panose="020B0503020204020204" charset="-122"/>
          </a:endParaRPr>
        </a:p>
      </dgm:t>
    </dgm:pt>
    <dgm:pt modelId="{98468262-6022-45EF-99E0-5F7A4A39ED73}" cxnId="{A5CB47FB-5B2C-4CB7-9805-3ACD80247137}" type="parTrans">
      <dgm:prSet/>
      <dgm:spPr/>
      <dgm:t>
        <a:bodyPr/>
        <a:lstStyle/>
        <a:p>
          <a:endParaRPr lang="zh-CN" altLang="en-US">
            <a:latin typeface="微软雅黑" panose="020B0503020204020204" charset="-122"/>
            <a:ea typeface="微软雅黑" panose="020B0503020204020204" charset="-122"/>
          </a:endParaRPr>
        </a:p>
      </dgm:t>
    </dgm:pt>
    <dgm:pt modelId="{8B1EC3FD-3469-4BD7-8B2F-6F9532D5B4C5}">
      <dgm:prSet phldrT="[文本]" custT="1"/>
      <dgm:spPr>
        <a:solidFill>
          <a:schemeClr val="accent1"/>
        </a:solidFill>
        <a:ln>
          <a:noFill/>
        </a:ln>
      </dgm:spPr>
      <dgm:t>
        <a:bodyPr/>
        <a:lstStyle/>
        <a:p>
          <a:r>
            <a:rPr lang="zh-CN" altLang="en-US" sz="1800" b="1" dirty="0">
              <a:solidFill>
                <a:schemeClr val="tx1"/>
              </a:solidFill>
              <a:latin typeface="微软雅黑" panose="020B0503020204020204" charset="-122"/>
              <a:ea typeface="微软雅黑" panose="020B0503020204020204" charset="-122"/>
            </a:rPr>
            <a:t>活跃会员</a:t>
          </a:r>
        </a:p>
      </dgm:t>
    </dgm:pt>
    <dgm:pt modelId="{99C553E3-8427-48CC-A6D2-1FE3D785E4C6}" cxnId="{6FA82A1B-2F1E-4169-9242-7C99F6A1F102}" type="sibTrans">
      <dgm:prSet/>
      <dgm:spPr/>
      <dgm:t>
        <a:bodyPr/>
        <a:lstStyle/>
        <a:p>
          <a:endParaRPr lang="zh-CN" altLang="en-US">
            <a:latin typeface="微软雅黑" panose="020B0503020204020204" charset="-122"/>
            <a:ea typeface="微软雅黑" panose="020B0503020204020204" charset="-122"/>
          </a:endParaRPr>
        </a:p>
      </dgm:t>
    </dgm:pt>
    <dgm:pt modelId="{EDAC4620-75BD-49A7-BA80-AEAB99035B0A}" cxnId="{6FA82A1B-2F1E-4169-9242-7C99F6A1F102}" type="parTrans">
      <dgm:prSet/>
      <dgm:spPr/>
      <dgm:t>
        <a:bodyPr/>
        <a:lstStyle/>
        <a:p>
          <a:endParaRPr lang="zh-CN" altLang="en-US">
            <a:latin typeface="微软雅黑" panose="020B0503020204020204" charset="-122"/>
            <a:ea typeface="微软雅黑" panose="020B0503020204020204" charset="-122"/>
          </a:endParaRPr>
        </a:p>
      </dgm:t>
    </dgm:pt>
    <dgm:pt modelId="{B04ED6AE-5D04-49DD-8699-A2D46C067155}" type="pres">
      <dgm:prSet presAssocID="{2596F5A5-1972-4F4A-A904-93A133F3EA44}" presName="Name0" presStyleCnt="0">
        <dgm:presLayoutVars>
          <dgm:chMax val="4"/>
          <dgm:resizeHandles val="exact"/>
        </dgm:presLayoutVars>
      </dgm:prSet>
      <dgm:spPr/>
      <dgm:t>
        <a:bodyPr/>
        <a:lstStyle/>
        <a:p>
          <a:endParaRPr lang="zh-CN" altLang="en-US"/>
        </a:p>
      </dgm:t>
    </dgm:pt>
    <dgm:pt modelId="{B2B27C7F-88B4-4A8A-BB8C-28177D3A23FA}" type="pres">
      <dgm:prSet presAssocID="{2596F5A5-1972-4F4A-A904-93A133F3EA44}" presName="ellipse" presStyleLbl="trBgShp" presStyleIdx="0" presStyleCnt="1"/>
      <dgm:spPr/>
    </dgm:pt>
    <dgm:pt modelId="{2BFBC99D-9A04-4865-8B3E-73AE51ED67F5}" type="pres">
      <dgm:prSet presAssocID="{2596F5A5-1972-4F4A-A904-93A133F3EA44}" presName="arrow1" presStyleLbl="fgShp" presStyleIdx="0" presStyleCnt="1" custLinFactNeighborX="9128"/>
      <dgm:spPr/>
    </dgm:pt>
    <dgm:pt modelId="{3A8F6E1B-D61B-42ED-B7B2-EDA384BAF1CF}" type="pres">
      <dgm:prSet presAssocID="{2596F5A5-1972-4F4A-A904-93A133F3EA44}" presName="rectangle" presStyleLbl="revTx" presStyleIdx="0" presStyleCnt="1" custLinFactNeighborX="1500" custLinFactNeighborY="21993">
        <dgm:presLayoutVars>
          <dgm:bulletEnabled val="1"/>
        </dgm:presLayoutVars>
      </dgm:prSet>
      <dgm:spPr/>
      <dgm:t>
        <a:bodyPr/>
        <a:lstStyle/>
        <a:p>
          <a:endParaRPr lang="zh-CN" altLang="en-US"/>
        </a:p>
      </dgm:t>
    </dgm:pt>
    <dgm:pt modelId="{8C3B10C9-BC03-4A71-82FE-D8C49C25130B}" type="pres">
      <dgm:prSet presAssocID="{D3C0FEC2-E9D8-4585-956B-19549913B0AF}" presName="item1" presStyleLbl="node1" presStyleIdx="0" presStyleCnt="3">
        <dgm:presLayoutVars>
          <dgm:bulletEnabled val="1"/>
        </dgm:presLayoutVars>
      </dgm:prSet>
      <dgm:spPr/>
      <dgm:t>
        <a:bodyPr/>
        <a:lstStyle/>
        <a:p>
          <a:endParaRPr lang="zh-CN" altLang="en-US"/>
        </a:p>
      </dgm:t>
    </dgm:pt>
    <dgm:pt modelId="{4DE01A08-A3A0-408A-84F7-002DC08F9E9C}" type="pres">
      <dgm:prSet presAssocID="{8B1EC3FD-3469-4BD7-8B2F-6F9532D5B4C5}" presName="item2" presStyleLbl="node1" presStyleIdx="1" presStyleCnt="3" custScaleX="100060" custScaleY="100060" custLinFactY="100000" custLinFactNeighborX="67527" custLinFactNeighborY="150512">
        <dgm:presLayoutVars>
          <dgm:bulletEnabled val="1"/>
        </dgm:presLayoutVars>
      </dgm:prSet>
      <dgm:spPr/>
      <dgm:t>
        <a:bodyPr/>
        <a:lstStyle/>
        <a:p>
          <a:endParaRPr lang="zh-CN" altLang="en-US"/>
        </a:p>
      </dgm:t>
    </dgm:pt>
    <dgm:pt modelId="{3E2CAAD5-6613-4D9F-99BD-44D92F06DE4E}" type="pres">
      <dgm:prSet presAssocID="{8D4E5BD1-5D34-4A40-A0E3-21444126E0BF}" presName="item3" presStyleLbl="node1" presStyleIdx="2" presStyleCnt="3" custLinFactNeighborX="-38113" custLinFactNeighborY="-15015">
        <dgm:presLayoutVars>
          <dgm:bulletEnabled val="1"/>
        </dgm:presLayoutVars>
      </dgm:prSet>
      <dgm:spPr/>
      <dgm:t>
        <a:bodyPr/>
        <a:lstStyle/>
        <a:p>
          <a:endParaRPr lang="zh-CN" altLang="en-US"/>
        </a:p>
      </dgm:t>
    </dgm:pt>
    <dgm:pt modelId="{BF642870-8B8A-4D9A-8B77-DCC359A592A0}" type="pres">
      <dgm:prSet presAssocID="{2596F5A5-1972-4F4A-A904-93A133F3EA44}" presName="funnel" presStyleLbl="trAlignAcc1" presStyleIdx="0" presStyleCnt="1" custLinFactNeighborX="-290" custLinFactNeighborY="-679"/>
      <dgm:spPr>
        <a:solidFill>
          <a:schemeClr val="tx1">
            <a:lumMod val="85000"/>
            <a:lumOff val="15000"/>
            <a:alpha val="40000"/>
          </a:schemeClr>
        </a:solidFill>
        <a:ln>
          <a:noFill/>
        </a:ln>
      </dgm:spPr>
    </dgm:pt>
  </dgm:ptLst>
  <dgm:cxnLst>
    <dgm:cxn modelId="{6FA82A1B-2F1E-4169-9242-7C99F6A1F102}" srcId="{2596F5A5-1972-4F4A-A904-93A133F3EA44}" destId="{8B1EC3FD-3469-4BD7-8B2F-6F9532D5B4C5}" srcOrd="2" destOrd="0" parTransId="{EDAC4620-75BD-49A7-BA80-AEAB99035B0A}" sibTransId="{99C553E3-8427-48CC-A6D2-1FE3D785E4C6}"/>
    <dgm:cxn modelId="{E3048EA1-CA04-47C2-9B75-A791C665F36F}" type="presOf" srcId="{2596F5A5-1972-4F4A-A904-93A133F3EA44}" destId="{B04ED6AE-5D04-49DD-8699-A2D46C067155}" srcOrd="0" destOrd="0" presId="urn:microsoft.com/office/officeart/2005/8/layout/funnel1"/>
    <dgm:cxn modelId="{A7F8F854-6978-47AE-843B-E9ACD0FF6889}" type="presOf" srcId="{8D4E5BD1-5D34-4A40-A0E3-21444126E0BF}" destId="{3A8F6E1B-D61B-42ED-B7B2-EDA384BAF1CF}" srcOrd="0" destOrd="0" presId="urn:microsoft.com/office/officeart/2005/8/layout/funnel1"/>
    <dgm:cxn modelId="{A5CB47FB-5B2C-4CB7-9805-3ACD80247137}" srcId="{2596F5A5-1972-4F4A-A904-93A133F3EA44}" destId="{8D4E5BD1-5D34-4A40-A0E3-21444126E0BF}" srcOrd="3" destOrd="0" parTransId="{98468262-6022-45EF-99E0-5F7A4A39ED73}" sibTransId="{85D02996-9927-4F87-8E71-3C8A216AE390}"/>
    <dgm:cxn modelId="{912DDF8E-9E4D-4BCD-9F3C-C53575349FC3}" type="presOf" srcId="{D3C0FEC2-E9D8-4585-956B-19549913B0AF}" destId="{4DE01A08-A3A0-408A-84F7-002DC08F9E9C}" srcOrd="0" destOrd="0" presId="urn:microsoft.com/office/officeart/2005/8/layout/funnel1"/>
    <dgm:cxn modelId="{C9296B54-5745-4C02-A883-9150B0C69419}" srcId="{2596F5A5-1972-4F4A-A904-93A133F3EA44}" destId="{D3C0FEC2-E9D8-4585-956B-19549913B0AF}" srcOrd="1" destOrd="0" parTransId="{2869F4DE-3E3D-408F-B775-9B38C0D87E85}" sibTransId="{CA0DC844-53F0-4737-BABE-BED30C12DB7F}"/>
    <dgm:cxn modelId="{D0597B4E-58BF-419C-B785-615787E4E86D}" type="presOf" srcId="{8B1EC3FD-3469-4BD7-8B2F-6F9532D5B4C5}" destId="{8C3B10C9-BC03-4A71-82FE-D8C49C25130B}" srcOrd="0" destOrd="0" presId="urn:microsoft.com/office/officeart/2005/8/layout/funnel1"/>
    <dgm:cxn modelId="{A9650693-2A74-4269-AD54-A6791B533BD2}" type="presOf" srcId="{ABB5FA0A-3F4A-4E8A-9C35-B2557E2B3260}" destId="{3E2CAAD5-6613-4D9F-99BD-44D92F06DE4E}" srcOrd="0" destOrd="0" presId="urn:microsoft.com/office/officeart/2005/8/layout/funnel1"/>
    <dgm:cxn modelId="{3EDFF51C-6F04-4136-AF0F-18D1E08E951E}" srcId="{2596F5A5-1972-4F4A-A904-93A133F3EA44}" destId="{ABB5FA0A-3F4A-4E8A-9C35-B2557E2B3260}" srcOrd="0" destOrd="0" parTransId="{2F219966-502B-4CEB-B504-D9959D9E4F2F}" sibTransId="{B49C930D-EAE3-4F2E-9D74-BEC0EF2B6667}"/>
    <dgm:cxn modelId="{9EB5B29B-02CF-4C64-B88A-7EB2CE6E4101}" type="presParOf" srcId="{B04ED6AE-5D04-49DD-8699-A2D46C067155}" destId="{B2B27C7F-88B4-4A8A-BB8C-28177D3A23FA}" srcOrd="0" destOrd="0" presId="urn:microsoft.com/office/officeart/2005/8/layout/funnel1"/>
    <dgm:cxn modelId="{3BBCB8CF-6999-4AE8-93F1-FE87796870A1}" type="presParOf" srcId="{B04ED6AE-5D04-49DD-8699-A2D46C067155}" destId="{2BFBC99D-9A04-4865-8B3E-73AE51ED67F5}" srcOrd="1" destOrd="0" presId="urn:microsoft.com/office/officeart/2005/8/layout/funnel1"/>
    <dgm:cxn modelId="{A655DAE1-537F-4526-9FE4-3AE5E0860591}" type="presParOf" srcId="{B04ED6AE-5D04-49DD-8699-A2D46C067155}" destId="{3A8F6E1B-D61B-42ED-B7B2-EDA384BAF1CF}" srcOrd="2" destOrd="0" presId="urn:microsoft.com/office/officeart/2005/8/layout/funnel1"/>
    <dgm:cxn modelId="{6868F894-0478-43A5-A5E8-3262C43923E5}" type="presParOf" srcId="{B04ED6AE-5D04-49DD-8699-A2D46C067155}" destId="{8C3B10C9-BC03-4A71-82FE-D8C49C25130B}" srcOrd="3" destOrd="0" presId="urn:microsoft.com/office/officeart/2005/8/layout/funnel1"/>
    <dgm:cxn modelId="{C0A845FD-FC8F-4D9F-B2DF-86E1BD94F935}" type="presParOf" srcId="{B04ED6AE-5D04-49DD-8699-A2D46C067155}" destId="{4DE01A08-A3A0-408A-84F7-002DC08F9E9C}" srcOrd="4" destOrd="0" presId="urn:microsoft.com/office/officeart/2005/8/layout/funnel1"/>
    <dgm:cxn modelId="{EB61414B-DABA-456C-A822-ACF03450672C}" type="presParOf" srcId="{B04ED6AE-5D04-49DD-8699-A2D46C067155}" destId="{3E2CAAD5-6613-4D9F-99BD-44D92F06DE4E}" srcOrd="5" destOrd="0" presId="urn:microsoft.com/office/officeart/2005/8/layout/funnel1"/>
    <dgm:cxn modelId="{5AB8AA38-D049-4B3C-AD82-AA1F6B790AB0}" type="presParOf" srcId="{B04ED6AE-5D04-49DD-8699-A2D46C067155}" destId="{BF642870-8B8A-4D9A-8B77-DCC359A592A0}" srcOrd="6" destOrd="0" presId="urn:microsoft.com/office/officeart/2005/8/layout/funnel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4409D0-E346-44A1-8AAD-4062530831D1}"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zh-CN" altLang="en-US"/>
        </a:p>
      </dgm:t>
    </dgm:pt>
    <dgm:pt modelId="{CE851128-05B0-45BF-A8E0-F216CFCB7799}">
      <dgm:prSet phldrT="[文本]"/>
      <dgm:spPr/>
      <dgm:t>
        <a:bodyPr/>
        <a:lstStyle/>
        <a:p>
          <a:r>
            <a:rPr lang="en-US" altLang="zh-CN" b="1" dirty="0">
              <a:solidFill>
                <a:schemeClr val="tx1"/>
              </a:solidFill>
            </a:rPr>
            <a:t>Product</a:t>
          </a:r>
        </a:p>
        <a:p>
          <a:r>
            <a:rPr lang="zh-CN" altLang="en-US" b="1" dirty="0">
              <a:solidFill>
                <a:schemeClr val="tx1"/>
              </a:solidFill>
            </a:rPr>
            <a:t>商品组合</a:t>
          </a:r>
        </a:p>
      </dgm:t>
    </dgm:pt>
    <dgm:pt modelId="{577A00C6-6703-42AC-8DAB-9D3E667D3D65}" cxnId="{0A72F071-785F-4572-AF89-2D3E2A56081A}" type="parTrans">
      <dgm:prSet/>
      <dgm:spPr/>
      <dgm:t>
        <a:bodyPr/>
        <a:lstStyle/>
        <a:p>
          <a:endParaRPr lang="zh-CN" altLang="en-US" b="1">
            <a:solidFill>
              <a:schemeClr val="tx1"/>
            </a:solidFill>
          </a:endParaRPr>
        </a:p>
      </dgm:t>
    </dgm:pt>
    <dgm:pt modelId="{B78462F4-4970-4F97-8FBA-FBB0007BE015}" cxnId="{0A72F071-785F-4572-AF89-2D3E2A56081A}" type="sibTrans">
      <dgm:prSet/>
      <dgm:spPr/>
      <dgm:t>
        <a:bodyPr/>
        <a:lstStyle/>
        <a:p>
          <a:endParaRPr lang="zh-CN" altLang="en-US" b="1">
            <a:solidFill>
              <a:schemeClr val="tx1"/>
            </a:solidFill>
          </a:endParaRPr>
        </a:p>
      </dgm:t>
    </dgm:pt>
    <dgm:pt modelId="{898E01E5-31FA-4AEA-B66F-4D707E2E17A0}">
      <dgm:prSet phldrT="[文本]"/>
      <dgm:spPr/>
      <dgm:t>
        <a:bodyPr/>
        <a:lstStyle/>
        <a:p>
          <a:r>
            <a:rPr lang="en-US" altLang="zh-CN" b="1" dirty="0">
              <a:solidFill>
                <a:schemeClr val="tx1"/>
              </a:solidFill>
            </a:rPr>
            <a:t>Price</a:t>
          </a:r>
        </a:p>
        <a:p>
          <a:r>
            <a:rPr lang="zh-CN" altLang="en-US" b="1" dirty="0">
              <a:solidFill>
                <a:schemeClr val="tx1"/>
              </a:solidFill>
            </a:rPr>
            <a:t>定价</a:t>
          </a:r>
        </a:p>
      </dgm:t>
    </dgm:pt>
    <dgm:pt modelId="{4CFBD41E-5350-4AC8-95EC-2F78DB31B93C}" cxnId="{E8738A1F-118D-4A16-9ABE-E770DFE7B959}" type="parTrans">
      <dgm:prSet/>
      <dgm:spPr/>
      <dgm:t>
        <a:bodyPr/>
        <a:lstStyle/>
        <a:p>
          <a:endParaRPr lang="zh-CN" altLang="en-US" b="1">
            <a:solidFill>
              <a:schemeClr val="tx1"/>
            </a:solidFill>
          </a:endParaRPr>
        </a:p>
      </dgm:t>
    </dgm:pt>
    <dgm:pt modelId="{00721F29-94A5-4EB7-90CE-83DDE1600FEE}" cxnId="{E8738A1F-118D-4A16-9ABE-E770DFE7B959}" type="sibTrans">
      <dgm:prSet/>
      <dgm:spPr/>
      <dgm:t>
        <a:bodyPr/>
        <a:lstStyle/>
        <a:p>
          <a:endParaRPr lang="zh-CN" altLang="en-US" b="1">
            <a:solidFill>
              <a:schemeClr val="tx1"/>
            </a:solidFill>
          </a:endParaRPr>
        </a:p>
      </dgm:t>
    </dgm:pt>
    <dgm:pt modelId="{D3806318-24C6-4F98-83ED-9977BEABCA3A}">
      <dgm:prSet phldrT="[文本]"/>
      <dgm:spPr/>
      <dgm:t>
        <a:bodyPr/>
        <a:lstStyle/>
        <a:p>
          <a:r>
            <a:rPr lang="en-US" altLang="zh-CN" b="1" dirty="0">
              <a:solidFill>
                <a:schemeClr val="tx1"/>
              </a:solidFill>
            </a:rPr>
            <a:t>Presentation</a:t>
          </a:r>
        </a:p>
        <a:p>
          <a:r>
            <a:rPr lang="zh-CN" altLang="en-US" b="1" dirty="0">
              <a:solidFill>
                <a:schemeClr val="tx1"/>
              </a:solidFill>
            </a:rPr>
            <a:t>陈列</a:t>
          </a:r>
        </a:p>
      </dgm:t>
    </dgm:pt>
    <dgm:pt modelId="{AA826F59-A066-4F0F-BD9E-9E12E5FE7AC5}" cxnId="{DE6A1A0C-A843-4244-B3BD-640333DD33CB}" type="parTrans">
      <dgm:prSet/>
      <dgm:spPr/>
      <dgm:t>
        <a:bodyPr/>
        <a:lstStyle/>
        <a:p>
          <a:endParaRPr lang="zh-CN" altLang="en-US" b="1">
            <a:solidFill>
              <a:schemeClr val="tx1"/>
            </a:solidFill>
          </a:endParaRPr>
        </a:p>
      </dgm:t>
    </dgm:pt>
    <dgm:pt modelId="{DCC2C132-0220-4278-9473-1DDA5D17E336}" cxnId="{DE6A1A0C-A843-4244-B3BD-640333DD33CB}" type="sibTrans">
      <dgm:prSet/>
      <dgm:spPr/>
      <dgm:t>
        <a:bodyPr/>
        <a:lstStyle/>
        <a:p>
          <a:endParaRPr lang="zh-CN" altLang="en-US" b="1">
            <a:solidFill>
              <a:schemeClr val="tx1"/>
            </a:solidFill>
          </a:endParaRPr>
        </a:p>
      </dgm:t>
    </dgm:pt>
    <dgm:pt modelId="{3636D052-64C7-48CA-A6A9-C8C97C20DEC9}">
      <dgm:prSet phldrT="[文本]"/>
      <dgm:spPr/>
      <dgm:t>
        <a:bodyPr/>
        <a:lstStyle/>
        <a:p>
          <a:r>
            <a:rPr lang="en-US" altLang="zh-CN" b="1" dirty="0">
              <a:solidFill>
                <a:schemeClr val="tx1"/>
              </a:solidFill>
            </a:rPr>
            <a:t>Promotion</a:t>
          </a:r>
        </a:p>
        <a:p>
          <a:r>
            <a:rPr lang="zh-CN" altLang="en-US" b="1" dirty="0">
              <a:solidFill>
                <a:schemeClr val="tx1"/>
              </a:solidFill>
            </a:rPr>
            <a:t>促销</a:t>
          </a:r>
        </a:p>
      </dgm:t>
    </dgm:pt>
    <dgm:pt modelId="{C0942393-03E3-4739-8F62-13C64C612E19}" cxnId="{95DEC721-D128-4D43-9503-732AE1887D9A}" type="parTrans">
      <dgm:prSet/>
      <dgm:spPr/>
      <dgm:t>
        <a:bodyPr/>
        <a:lstStyle/>
        <a:p>
          <a:endParaRPr lang="zh-CN" altLang="en-US" b="1">
            <a:solidFill>
              <a:schemeClr val="tx1"/>
            </a:solidFill>
          </a:endParaRPr>
        </a:p>
      </dgm:t>
    </dgm:pt>
    <dgm:pt modelId="{5F9BC9FE-61E8-4D63-8B7E-1EE4B52BB519}" cxnId="{95DEC721-D128-4D43-9503-732AE1887D9A}" type="sibTrans">
      <dgm:prSet/>
      <dgm:spPr/>
      <dgm:t>
        <a:bodyPr/>
        <a:lstStyle/>
        <a:p>
          <a:endParaRPr lang="zh-CN" altLang="en-US" b="1">
            <a:solidFill>
              <a:schemeClr val="tx1"/>
            </a:solidFill>
          </a:endParaRPr>
        </a:p>
      </dgm:t>
    </dgm:pt>
    <dgm:pt modelId="{5818F5C7-8912-4B49-9B62-5575EA60628D}" type="pres">
      <dgm:prSet presAssocID="{F34409D0-E346-44A1-8AAD-4062530831D1}" presName="cycle" presStyleCnt="0">
        <dgm:presLayoutVars>
          <dgm:dir/>
          <dgm:resizeHandles val="exact"/>
        </dgm:presLayoutVars>
      </dgm:prSet>
      <dgm:spPr/>
      <dgm:t>
        <a:bodyPr/>
        <a:lstStyle/>
        <a:p>
          <a:endParaRPr lang="zh-CN" altLang="en-US"/>
        </a:p>
      </dgm:t>
    </dgm:pt>
    <dgm:pt modelId="{C4832B70-812D-49C2-B061-8E9375A67449}" type="pres">
      <dgm:prSet presAssocID="{CE851128-05B0-45BF-A8E0-F216CFCB7799}" presName="node" presStyleLbl="node1" presStyleIdx="0" presStyleCnt="4">
        <dgm:presLayoutVars>
          <dgm:bulletEnabled val="1"/>
        </dgm:presLayoutVars>
      </dgm:prSet>
      <dgm:spPr/>
      <dgm:t>
        <a:bodyPr/>
        <a:lstStyle/>
        <a:p>
          <a:endParaRPr lang="zh-CN" altLang="en-US"/>
        </a:p>
      </dgm:t>
    </dgm:pt>
    <dgm:pt modelId="{5FEA2429-8DB3-4B52-A2C5-93D0D0637E3D}" type="pres">
      <dgm:prSet presAssocID="{CE851128-05B0-45BF-A8E0-F216CFCB7799}" presName="spNode" presStyleCnt="0"/>
      <dgm:spPr/>
    </dgm:pt>
    <dgm:pt modelId="{29CB99F4-3919-4F0A-855B-63C364F68CDA}" type="pres">
      <dgm:prSet presAssocID="{B78462F4-4970-4F97-8FBA-FBB0007BE015}" presName="sibTrans" presStyleLbl="sibTrans1D1" presStyleIdx="0" presStyleCnt="4"/>
      <dgm:spPr/>
      <dgm:t>
        <a:bodyPr/>
        <a:lstStyle/>
        <a:p>
          <a:endParaRPr lang="zh-CN" altLang="en-US"/>
        </a:p>
      </dgm:t>
    </dgm:pt>
    <dgm:pt modelId="{A52AAA86-505A-4848-9FF9-39A5AD4937AD}" type="pres">
      <dgm:prSet presAssocID="{898E01E5-31FA-4AEA-B66F-4D707E2E17A0}" presName="node" presStyleLbl="node1" presStyleIdx="1" presStyleCnt="4">
        <dgm:presLayoutVars>
          <dgm:bulletEnabled val="1"/>
        </dgm:presLayoutVars>
      </dgm:prSet>
      <dgm:spPr/>
      <dgm:t>
        <a:bodyPr/>
        <a:lstStyle/>
        <a:p>
          <a:endParaRPr lang="zh-CN" altLang="en-US"/>
        </a:p>
      </dgm:t>
    </dgm:pt>
    <dgm:pt modelId="{A9E98E99-63D0-4065-BFF4-D0ED49C63C65}" type="pres">
      <dgm:prSet presAssocID="{898E01E5-31FA-4AEA-B66F-4D707E2E17A0}" presName="spNode" presStyleCnt="0"/>
      <dgm:spPr/>
    </dgm:pt>
    <dgm:pt modelId="{C55038D7-558A-41B8-B4CC-BD2CDA5EC22A}" type="pres">
      <dgm:prSet presAssocID="{00721F29-94A5-4EB7-90CE-83DDE1600FEE}" presName="sibTrans" presStyleLbl="sibTrans1D1" presStyleIdx="1" presStyleCnt="4"/>
      <dgm:spPr/>
      <dgm:t>
        <a:bodyPr/>
        <a:lstStyle/>
        <a:p>
          <a:endParaRPr lang="zh-CN" altLang="en-US"/>
        </a:p>
      </dgm:t>
    </dgm:pt>
    <dgm:pt modelId="{434EC269-9537-4911-9FCB-022848CE524A}" type="pres">
      <dgm:prSet presAssocID="{D3806318-24C6-4F98-83ED-9977BEABCA3A}" presName="node" presStyleLbl="node1" presStyleIdx="2" presStyleCnt="4">
        <dgm:presLayoutVars>
          <dgm:bulletEnabled val="1"/>
        </dgm:presLayoutVars>
      </dgm:prSet>
      <dgm:spPr/>
      <dgm:t>
        <a:bodyPr/>
        <a:lstStyle/>
        <a:p>
          <a:endParaRPr lang="zh-CN" altLang="en-US"/>
        </a:p>
      </dgm:t>
    </dgm:pt>
    <dgm:pt modelId="{9785FE6E-90C8-46C8-B26F-EFDAF706FAA2}" type="pres">
      <dgm:prSet presAssocID="{D3806318-24C6-4F98-83ED-9977BEABCA3A}" presName="spNode" presStyleCnt="0"/>
      <dgm:spPr/>
    </dgm:pt>
    <dgm:pt modelId="{83A75D4D-15B2-47E1-858D-1E1041C479F3}" type="pres">
      <dgm:prSet presAssocID="{DCC2C132-0220-4278-9473-1DDA5D17E336}" presName="sibTrans" presStyleLbl="sibTrans1D1" presStyleIdx="2" presStyleCnt="4"/>
      <dgm:spPr/>
      <dgm:t>
        <a:bodyPr/>
        <a:lstStyle/>
        <a:p>
          <a:endParaRPr lang="zh-CN" altLang="en-US"/>
        </a:p>
      </dgm:t>
    </dgm:pt>
    <dgm:pt modelId="{3EA5E72D-4AAD-43C8-9B55-B3247BE2DD54}" type="pres">
      <dgm:prSet presAssocID="{3636D052-64C7-48CA-A6A9-C8C97C20DEC9}" presName="node" presStyleLbl="node1" presStyleIdx="3" presStyleCnt="4">
        <dgm:presLayoutVars>
          <dgm:bulletEnabled val="1"/>
        </dgm:presLayoutVars>
      </dgm:prSet>
      <dgm:spPr/>
      <dgm:t>
        <a:bodyPr/>
        <a:lstStyle/>
        <a:p>
          <a:endParaRPr lang="zh-CN" altLang="en-US"/>
        </a:p>
      </dgm:t>
    </dgm:pt>
    <dgm:pt modelId="{2F4A2CA8-BC52-41F0-8C5F-CC3EE2477C17}" type="pres">
      <dgm:prSet presAssocID="{3636D052-64C7-48CA-A6A9-C8C97C20DEC9}" presName="spNode" presStyleCnt="0"/>
      <dgm:spPr/>
    </dgm:pt>
    <dgm:pt modelId="{A6C4262F-A30A-432D-B777-A8D3B7481B78}" type="pres">
      <dgm:prSet presAssocID="{5F9BC9FE-61E8-4D63-8B7E-1EE4B52BB519}" presName="sibTrans" presStyleLbl="sibTrans1D1" presStyleIdx="3" presStyleCnt="4"/>
      <dgm:spPr/>
      <dgm:t>
        <a:bodyPr/>
        <a:lstStyle/>
        <a:p>
          <a:endParaRPr lang="zh-CN" altLang="en-US"/>
        </a:p>
      </dgm:t>
    </dgm:pt>
  </dgm:ptLst>
  <dgm:cxnLst>
    <dgm:cxn modelId="{4C99DA2D-A2F0-40F8-89A9-0D5FDADDA5CC}" type="presOf" srcId="{3636D052-64C7-48CA-A6A9-C8C97C20DEC9}" destId="{3EA5E72D-4AAD-43C8-9B55-B3247BE2DD54}" srcOrd="0" destOrd="0" presId="urn:microsoft.com/office/officeart/2005/8/layout/cycle6"/>
    <dgm:cxn modelId="{D8DC2194-122C-434A-AF72-F1D0938F6DC0}" type="presOf" srcId="{898E01E5-31FA-4AEA-B66F-4D707E2E17A0}" destId="{A52AAA86-505A-4848-9FF9-39A5AD4937AD}" srcOrd="0" destOrd="0" presId="urn:microsoft.com/office/officeart/2005/8/layout/cycle6"/>
    <dgm:cxn modelId="{2DA89BDD-D81F-4230-B3D3-7FD73A0D418B}" type="presOf" srcId="{B78462F4-4970-4F97-8FBA-FBB0007BE015}" destId="{29CB99F4-3919-4F0A-855B-63C364F68CDA}" srcOrd="0" destOrd="0" presId="urn:microsoft.com/office/officeart/2005/8/layout/cycle6"/>
    <dgm:cxn modelId="{0A72F071-785F-4572-AF89-2D3E2A56081A}" srcId="{F34409D0-E346-44A1-8AAD-4062530831D1}" destId="{CE851128-05B0-45BF-A8E0-F216CFCB7799}" srcOrd="0" destOrd="0" parTransId="{577A00C6-6703-42AC-8DAB-9D3E667D3D65}" sibTransId="{B78462F4-4970-4F97-8FBA-FBB0007BE015}"/>
    <dgm:cxn modelId="{0E666BEA-3FDC-497C-B8AA-76E9ECA80C46}" type="presOf" srcId="{CE851128-05B0-45BF-A8E0-F216CFCB7799}" destId="{C4832B70-812D-49C2-B061-8E9375A67449}" srcOrd="0" destOrd="0" presId="urn:microsoft.com/office/officeart/2005/8/layout/cycle6"/>
    <dgm:cxn modelId="{6A805A0F-4583-4D33-8525-CD97665608CB}" type="presOf" srcId="{5F9BC9FE-61E8-4D63-8B7E-1EE4B52BB519}" destId="{A6C4262F-A30A-432D-B777-A8D3B7481B78}" srcOrd="0" destOrd="0" presId="urn:microsoft.com/office/officeart/2005/8/layout/cycle6"/>
    <dgm:cxn modelId="{A8D79AD1-D2B3-4963-85FC-C1F9B7247FEF}" type="presOf" srcId="{00721F29-94A5-4EB7-90CE-83DDE1600FEE}" destId="{C55038D7-558A-41B8-B4CC-BD2CDA5EC22A}" srcOrd="0" destOrd="0" presId="urn:microsoft.com/office/officeart/2005/8/layout/cycle6"/>
    <dgm:cxn modelId="{95DEC721-D128-4D43-9503-732AE1887D9A}" srcId="{F34409D0-E346-44A1-8AAD-4062530831D1}" destId="{3636D052-64C7-48CA-A6A9-C8C97C20DEC9}" srcOrd="3" destOrd="0" parTransId="{C0942393-03E3-4739-8F62-13C64C612E19}" sibTransId="{5F9BC9FE-61E8-4D63-8B7E-1EE4B52BB519}"/>
    <dgm:cxn modelId="{D30D5B4C-F2DC-49C1-84E0-6CC0D0E5AFF1}" type="presOf" srcId="{D3806318-24C6-4F98-83ED-9977BEABCA3A}" destId="{434EC269-9537-4911-9FCB-022848CE524A}" srcOrd="0" destOrd="0" presId="urn:microsoft.com/office/officeart/2005/8/layout/cycle6"/>
    <dgm:cxn modelId="{DE6A1A0C-A843-4244-B3BD-640333DD33CB}" srcId="{F34409D0-E346-44A1-8AAD-4062530831D1}" destId="{D3806318-24C6-4F98-83ED-9977BEABCA3A}" srcOrd="2" destOrd="0" parTransId="{AA826F59-A066-4F0F-BD9E-9E12E5FE7AC5}" sibTransId="{DCC2C132-0220-4278-9473-1DDA5D17E336}"/>
    <dgm:cxn modelId="{5915F576-67C1-4923-A1CD-0DD9EBD10BFD}" type="presOf" srcId="{DCC2C132-0220-4278-9473-1DDA5D17E336}" destId="{83A75D4D-15B2-47E1-858D-1E1041C479F3}" srcOrd="0" destOrd="0" presId="urn:microsoft.com/office/officeart/2005/8/layout/cycle6"/>
    <dgm:cxn modelId="{E8738A1F-118D-4A16-9ABE-E770DFE7B959}" srcId="{F34409D0-E346-44A1-8AAD-4062530831D1}" destId="{898E01E5-31FA-4AEA-B66F-4D707E2E17A0}" srcOrd="1" destOrd="0" parTransId="{4CFBD41E-5350-4AC8-95EC-2F78DB31B93C}" sibTransId="{00721F29-94A5-4EB7-90CE-83DDE1600FEE}"/>
    <dgm:cxn modelId="{3EF55013-1094-4436-8AA6-1BEBB42AED4E}" type="presOf" srcId="{F34409D0-E346-44A1-8AAD-4062530831D1}" destId="{5818F5C7-8912-4B49-9B62-5575EA60628D}" srcOrd="0" destOrd="0" presId="urn:microsoft.com/office/officeart/2005/8/layout/cycle6"/>
    <dgm:cxn modelId="{FF1B2E07-EDC1-4C5F-9C2F-01B387340C12}" type="presParOf" srcId="{5818F5C7-8912-4B49-9B62-5575EA60628D}" destId="{C4832B70-812D-49C2-B061-8E9375A67449}" srcOrd="0" destOrd="0" presId="urn:microsoft.com/office/officeart/2005/8/layout/cycle6"/>
    <dgm:cxn modelId="{34C3054B-5642-4302-B3D1-FC76A8FB8D1B}" type="presParOf" srcId="{5818F5C7-8912-4B49-9B62-5575EA60628D}" destId="{5FEA2429-8DB3-4B52-A2C5-93D0D0637E3D}" srcOrd="1" destOrd="0" presId="urn:microsoft.com/office/officeart/2005/8/layout/cycle6"/>
    <dgm:cxn modelId="{75BF3987-BC97-4760-AC29-F1C917BA9463}" type="presParOf" srcId="{5818F5C7-8912-4B49-9B62-5575EA60628D}" destId="{29CB99F4-3919-4F0A-855B-63C364F68CDA}" srcOrd="2" destOrd="0" presId="urn:microsoft.com/office/officeart/2005/8/layout/cycle6"/>
    <dgm:cxn modelId="{6432911E-FA87-4818-A019-C4C52192B49D}" type="presParOf" srcId="{5818F5C7-8912-4B49-9B62-5575EA60628D}" destId="{A52AAA86-505A-4848-9FF9-39A5AD4937AD}" srcOrd="3" destOrd="0" presId="urn:microsoft.com/office/officeart/2005/8/layout/cycle6"/>
    <dgm:cxn modelId="{44ADB5D6-2BF3-45E8-BDBF-E75554E84ED0}" type="presParOf" srcId="{5818F5C7-8912-4B49-9B62-5575EA60628D}" destId="{A9E98E99-63D0-4065-BFF4-D0ED49C63C65}" srcOrd="4" destOrd="0" presId="urn:microsoft.com/office/officeart/2005/8/layout/cycle6"/>
    <dgm:cxn modelId="{53A9476A-3611-4390-A625-B4AADBCBC427}" type="presParOf" srcId="{5818F5C7-8912-4B49-9B62-5575EA60628D}" destId="{C55038D7-558A-41B8-B4CC-BD2CDA5EC22A}" srcOrd="5" destOrd="0" presId="urn:microsoft.com/office/officeart/2005/8/layout/cycle6"/>
    <dgm:cxn modelId="{614B53E4-DB1B-4254-966D-3C9FE4DDF9A0}" type="presParOf" srcId="{5818F5C7-8912-4B49-9B62-5575EA60628D}" destId="{434EC269-9537-4911-9FCB-022848CE524A}" srcOrd="6" destOrd="0" presId="urn:microsoft.com/office/officeart/2005/8/layout/cycle6"/>
    <dgm:cxn modelId="{A12073AD-B225-438E-A051-BE5EA358D5B6}" type="presParOf" srcId="{5818F5C7-8912-4B49-9B62-5575EA60628D}" destId="{9785FE6E-90C8-46C8-B26F-EFDAF706FAA2}" srcOrd="7" destOrd="0" presId="urn:microsoft.com/office/officeart/2005/8/layout/cycle6"/>
    <dgm:cxn modelId="{9AA7EBCA-2274-4410-829F-364888F16AA9}" type="presParOf" srcId="{5818F5C7-8912-4B49-9B62-5575EA60628D}" destId="{83A75D4D-15B2-47E1-858D-1E1041C479F3}" srcOrd="8" destOrd="0" presId="urn:microsoft.com/office/officeart/2005/8/layout/cycle6"/>
    <dgm:cxn modelId="{CE7D5E41-6797-446D-AD62-D5290D9C9203}" type="presParOf" srcId="{5818F5C7-8912-4B49-9B62-5575EA60628D}" destId="{3EA5E72D-4AAD-43C8-9B55-B3247BE2DD54}" srcOrd="9" destOrd="0" presId="urn:microsoft.com/office/officeart/2005/8/layout/cycle6"/>
    <dgm:cxn modelId="{AEE5B886-A14B-4A9F-963A-679322CFFAD8}" type="presParOf" srcId="{5818F5C7-8912-4B49-9B62-5575EA60628D}" destId="{2F4A2CA8-BC52-41F0-8C5F-CC3EE2477C17}" srcOrd="10" destOrd="0" presId="urn:microsoft.com/office/officeart/2005/8/layout/cycle6"/>
    <dgm:cxn modelId="{20FA4D8A-587C-4757-AF89-A74FB727ED51}" type="presParOf" srcId="{5818F5C7-8912-4B49-9B62-5575EA60628D}" destId="{A6C4262F-A30A-432D-B777-A8D3B7481B78}" srcOrd="11" destOrd="0" presId="urn:microsoft.com/office/officeart/2005/8/layout/cycle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销售环节数据分析</a:t>
          </a:r>
        </a:p>
      </dgm:t>
    </dgm:pt>
    <dgm:pt modelId="{D7B80A3B-419C-41C1-BD0A-B2DEF31D0DB2}" cxnId="{616B4439-5081-4F85-B27C-83AA8A04009F}" type="parTrans">
      <dgm:prSet/>
      <dgm:spPr/>
      <dgm:t>
        <a:bodyPr/>
        <a:lstStyle/>
        <a:p>
          <a:endParaRPr lang="zh-CN" altLang="en-US">
            <a:solidFill>
              <a:schemeClr val="bg1"/>
            </a:solidFill>
          </a:endParaRPr>
        </a:p>
      </dgm:t>
    </dgm:pt>
    <dgm:pt modelId="{B727CE5E-03DC-46E9-969C-FC0514626756}" cxnId="{616B4439-5081-4F85-B27C-83AA8A04009F}" type="sibTrans">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销售基本分析指标</a:t>
          </a:r>
        </a:p>
      </dgm:t>
    </dgm:pt>
    <dgm:pt modelId="{925DBF1E-508C-4229-9B35-9DC9AC3EE8F2}" cxnId="{14165B7C-E68C-4851-9E9C-381B74E3C669}" type="parTrans">
      <dgm:prSet/>
      <dgm:spPr/>
      <dgm:t>
        <a:bodyPr/>
        <a:lstStyle/>
        <a:p>
          <a:endParaRPr lang="zh-CN" altLang="en-US">
            <a:solidFill>
              <a:schemeClr val="bg1"/>
            </a:solidFill>
          </a:endParaRPr>
        </a:p>
      </dgm:t>
    </dgm:pt>
    <dgm:pt modelId="{68F26177-7D41-4588-BCA5-8C0957540C00}" cxnId="{14165B7C-E68C-4851-9E9C-381B74E3C669}" type="sibTrans">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商品关联度分析</a:t>
          </a:r>
        </a:p>
      </dgm:t>
    </dgm:pt>
    <dgm:pt modelId="{F49D2672-9033-4A4E-8529-AD73E85E67B1}" cxnId="{1D6CDAC0-A746-4D84-87AC-F4655B87BAB9}" type="parTrans">
      <dgm:prSet/>
      <dgm:spPr/>
      <dgm:t>
        <a:bodyPr/>
        <a:lstStyle/>
        <a:p>
          <a:endParaRPr lang="zh-CN" altLang="en-US">
            <a:solidFill>
              <a:schemeClr val="bg1"/>
            </a:solidFill>
          </a:endParaRPr>
        </a:p>
      </dgm:t>
    </dgm:pt>
    <dgm:pt modelId="{F0B3B54E-F6DF-48A7-91E1-8C196CA179B5}" cxnId="{1D6CDAC0-A746-4D84-87AC-F4655B87BAB9}" type="sibTrans">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3">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2"/>
      <dgm:spPr/>
    </dgm:pt>
    <dgm:pt modelId="{BAA83108-025D-4153-8604-DE22A0DA91A2}" type="pres">
      <dgm:prSet presAssocID="{ECA0B330-5515-4981-B3F3-6EF59A503C02}" presName="Child" presStyleLbl="revTx" presStyleIdx="1" presStyleCnt="3">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2"/>
      <dgm:spPr/>
    </dgm:pt>
    <dgm:pt modelId="{19354C29-685D-4E58-BD79-61BDB1DE1147}" type="pres">
      <dgm:prSet presAssocID="{9AFC829D-F8F0-4927-8173-1EF0188067F0}" presName="Child" presStyleLbl="revTx" presStyleIdx="2" presStyleCnt="3">
        <dgm:presLayoutVars>
          <dgm:chMax val="0"/>
          <dgm:chPref val="0"/>
          <dgm:bulletEnabled val="1"/>
        </dgm:presLayoutVars>
      </dgm:prSet>
      <dgm:spPr/>
      <dgm:t>
        <a:bodyPr/>
        <a:lstStyle/>
        <a:p>
          <a:endParaRPr lang="zh-CN" altLang="en-US"/>
        </a:p>
      </dgm:t>
    </dgm:pt>
  </dgm:ptLst>
  <dgm:cxnLst>
    <dgm:cxn modelId="{616B4439-5081-4F85-B27C-83AA8A04009F}" srcId="{D824A335-DB75-4EB5-835C-6967E468844F}" destId="{8909D5A3-75D7-4B07-942A-EDCCD450FEBC}" srcOrd="0" destOrd="0" parTransId="{D7B80A3B-419C-41C1-BD0A-B2DEF31D0DB2}" sibTransId="{B727CE5E-03DC-46E9-969C-FC0514626756}"/>
    <dgm:cxn modelId="{FB6364BA-0B08-4991-B2F4-05FF3F645082}" type="presOf" srcId="{9AFC829D-F8F0-4927-8173-1EF0188067F0}" destId="{19354C29-685D-4E58-BD79-61BDB1DE1147}" srcOrd="0" destOrd="0" presId="urn:microsoft.com/office/officeart/2008/layout/SquareAccentList"/>
    <dgm:cxn modelId="{1D846A0A-935A-4DD2-964F-DC482D153B97}" type="presOf" srcId="{D824A335-DB75-4EB5-835C-6967E468844F}" destId="{EA0AD8AE-4B05-4C4E-B92A-A624DF48E5B0}" srcOrd="0" destOrd="0" presId="urn:microsoft.com/office/officeart/2008/layout/SquareAccentList"/>
    <dgm:cxn modelId="{86019122-E76C-4781-936E-D81DC7F5EBA8}" type="presOf" srcId="{ECA0B330-5515-4981-B3F3-6EF59A503C02}" destId="{BAA83108-025D-4153-8604-DE22A0DA91A2}" srcOrd="0" destOrd="0" presId="urn:microsoft.com/office/officeart/2008/layout/SquareAccentList"/>
    <dgm:cxn modelId="{8CD493FF-98A5-481E-98F8-393759918CC4}" type="presOf" srcId="{8909D5A3-75D7-4B07-942A-EDCCD450FEBC}" destId="{6BB124C7-1B33-4053-B269-A4D8BAC53E70}" srcOrd="0" destOrd="0" presId="urn:microsoft.com/office/officeart/2008/layout/SquareAccentList"/>
    <dgm:cxn modelId="{1D6CDAC0-A746-4D84-87AC-F4655B87BAB9}" srcId="{8909D5A3-75D7-4B07-942A-EDCCD450FEBC}" destId="{9AFC829D-F8F0-4927-8173-1EF0188067F0}" srcOrd="1" destOrd="0" parTransId="{F49D2672-9033-4A4E-8529-AD73E85E67B1}" sibTransId="{F0B3B54E-F6DF-48A7-91E1-8C196CA179B5}"/>
    <dgm:cxn modelId="{14165B7C-E68C-4851-9E9C-381B74E3C669}" srcId="{8909D5A3-75D7-4B07-942A-EDCCD450FEBC}" destId="{ECA0B330-5515-4981-B3F3-6EF59A503C02}" srcOrd="0" destOrd="0" parTransId="{925DBF1E-508C-4229-9B35-9DC9AC3EE8F2}" sibTransId="{68F26177-7D41-4588-BCA5-8C0957540C00}"/>
    <dgm:cxn modelId="{CDF4F323-9065-4B7A-B3AC-BA4E490230FD}" type="presParOf" srcId="{EA0AD8AE-4B05-4C4E-B92A-A624DF48E5B0}" destId="{A28C6B7B-7BF5-4706-B1F7-E6053549BB5C}" srcOrd="0" destOrd="0" presId="urn:microsoft.com/office/officeart/2008/layout/SquareAccentList"/>
    <dgm:cxn modelId="{0E88B8FC-C8B7-4120-9CD5-521DF55056A6}" type="presParOf" srcId="{A28C6B7B-7BF5-4706-B1F7-E6053549BB5C}" destId="{AD8671DF-B2BD-42A2-AF25-D70B9355DD43}" srcOrd="0" destOrd="0" presId="urn:microsoft.com/office/officeart/2008/layout/SquareAccentList"/>
    <dgm:cxn modelId="{CD434739-F42E-45FE-990D-6841F6C407AF}" type="presParOf" srcId="{AD8671DF-B2BD-42A2-AF25-D70B9355DD43}" destId="{52D5B0C3-D9A4-4081-97EA-64350A027D6D}" srcOrd="0" destOrd="0" presId="urn:microsoft.com/office/officeart/2008/layout/SquareAccentList"/>
    <dgm:cxn modelId="{58E3B2AB-3E1F-4687-9776-49E8820691D7}" type="presParOf" srcId="{AD8671DF-B2BD-42A2-AF25-D70B9355DD43}" destId="{4EB64847-1EA2-4457-AD98-3ED2948E341E}" srcOrd="1" destOrd="0" presId="urn:microsoft.com/office/officeart/2008/layout/SquareAccentList"/>
    <dgm:cxn modelId="{069E69E5-1835-41AB-A76C-9CA8801D8D17}" type="presParOf" srcId="{AD8671DF-B2BD-42A2-AF25-D70B9355DD43}" destId="{6BB124C7-1B33-4053-B269-A4D8BAC53E70}" srcOrd="2" destOrd="0" presId="urn:microsoft.com/office/officeart/2008/layout/SquareAccentList"/>
    <dgm:cxn modelId="{A4EB8E19-1C98-42B4-982A-FC830BD9F811}" type="presParOf" srcId="{A28C6B7B-7BF5-4706-B1F7-E6053549BB5C}" destId="{97AAD598-A3C9-4D16-B1E7-521DDAD4995A}" srcOrd="1" destOrd="0" presId="urn:microsoft.com/office/officeart/2008/layout/SquareAccentList"/>
    <dgm:cxn modelId="{0CA1642C-E83D-4FB1-B0C4-6D9B011E3797}" type="presParOf" srcId="{97AAD598-A3C9-4D16-B1E7-521DDAD4995A}" destId="{A62F63EC-7237-4048-BD94-2AA13B071333}" srcOrd="0" destOrd="0" presId="urn:microsoft.com/office/officeart/2008/layout/SquareAccentList"/>
    <dgm:cxn modelId="{3D81D241-0F56-4EBB-90B4-2E4AADC728D1}" type="presParOf" srcId="{A62F63EC-7237-4048-BD94-2AA13B071333}" destId="{E84FEC58-5A21-4CF4-9133-5B911326A988}" srcOrd="0" destOrd="0" presId="urn:microsoft.com/office/officeart/2008/layout/SquareAccentList"/>
    <dgm:cxn modelId="{8BA28E01-0E4E-47D2-9832-76415A26B2EE}" type="presParOf" srcId="{A62F63EC-7237-4048-BD94-2AA13B071333}" destId="{BAA83108-025D-4153-8604-DE22A0DA91A2}" srcOrd="1" destOrd="0" presId="urn:microsoft.com/office/officeart/2008/layout/SquareAccentList"/>
    <dgm:cxn modelId="{F3E41793-4746-402B-A94D-61D1CFD2C61D}" type="presParOf" srcId="{97AAD598-A3C9-4D16-B1E7-521DDAD4995A}" destId="{F3903080-E1FB-4F46-B14F-70D8CBF7E0D7}" srcOrd="1" destOrd="0" presId="urn:microsoft.com/office/officeart/2008/layout/SquareAccentList"/>
    <dgm:cxn modelId="{2F071731-70F1-4B2C-8E1F-1AE3B0C8B7D8}" type="presParOf" srcId="{F3903080-E1FB-4F46-B14F-70D8CBF7E0D7}" destId="{5CB242FE-2476-42FE-84DA-B36D24364E53}" srcOrd="0" destOrd="0" presId="urn:microsoft.com/office/officeart/2008/layout/SquareAccentList"/>
    <dgm:cxn modelId="{8748E2DA-7DB7-4BD8-883C-4DD8E50FF715}" type="presParOf" srcId="{F3903080-E1FB-4F46-B14F-70D8CBF7E0D7}" destId="{19354C29-685D-4E58-BD79-61BDB1DE1147}" srcOrd="1" destOrd="0" presId="urn:microsoft.com/office/officeart/2008/layout/SquareAccent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采购环节数据分析</a:t>
          </a:r>
        </a:p>
      </dgm:t>
    </dgm:pt>
    <dgm:pt modelId="{D7B80A3B-419C-41C1-BD0A-B2DEF31D0DB2}" cxnId="{616B4439-5081-4F85-B27C-83AA8A04009F}" type="parTrans">
      <dgm:prSet/>
      <dgm:spPr/>
      <dgm:t>
        <a:bodyPr/>
        <a:lstStyle/>
        <a:p>
          <a:endParaRPr lang="zh-CN" altLang="en-US">
            <a:solidFill>
              <a:schemeClr val="bg1"/>
            </a:solidFill>
          </a:endParaRPr>
        </a:p>
      </dgm:t>
    </dgm:pt>
    <dgm:pt modelId="{B727CE5E-03DC-46E9-969C-FC0514626756}" cxnId="{616B4439-5081-4F85-B27C-83AA8A04009F}" type="sibTrans">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计算门店商品单品数</a:t>
          </a:r>
        </a:p>
      </dgm:t>
    </dgm:pt>
    <dgm:pt modelId="{925DBF1E-508C-4229-9B35-9DC9AC3EE8F2}" cxnId="{14165B7C-E68C-4851-9E9C-381B74E3C669}" type="parTrans">
      <dgm:prSet/>
      <dgm:spPr/>
      <dgm:t>
        <a:bodyPr/>
        <a:lstStyle/>
        <a:p>
          <a:endParaRPr lang="zh-CN" altLang="en-US">
            <a:solidFill>
              <a:schemeClr val="bg1"/>
            </a:solidFill>
          </a:endParaRPr>
        </a:p>
      </dgm:t>
    </dgm:pt>
    <dgm:pt modelId="{68F26177-7D41-4588-BCA5-8C0957540C00}" cxnId="{14165B7C-E68C-4851-9E9C-381B74E3C669}" type="sibTrans">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商品结构“三度”与采销匹配度</a:t>
          </a:r>
        </a:p>
      </dgm:t>
    </dgm:pt>
    <dgm:pt modelId="{F49D2672-9033-4A4E-8529-AD73E85E67B1}" cxnId="{1D6CDAC0-A746-4D84-87AC-F4655B87BAB9}" type="parTrans">
      <dgm:prSet/>
      <dgm:spPr/>
      <dgm:t>
        <a:bodyPr/>
        <a:lstStyle/>
        <a:p>
          <a:endParaRPr lang="zh-CN" altLang="en-US">
            <a:solidFill>
              <a:schemeClr val="bg1"/>
            </a:solidFill>
          </a:endParaRPr>
        </a:p>
      </dgm:t>
    </dgm:pt>
    <dgm:pt modelId="{F0B3B54E-F6DF-48A7-91E1-8C196CA179B5}" cxnId="{1D6CDAC0-A746-4D84-87AC-F4655B87BAB9}" type="sibTrans">
      <dgm:prSet/>
      <dgm:spPr/>
      <dgm:t>
        <a:bodyPr/>
        <a:lstStyle/>
        <a:p>
          <a:endParaRPr lang="zh-CN" altLang="en-US">
            <a:solidFill>
              <a:schemeClr val="bg1"/>
            </a:solidFill>
          </a:endParaRPr>
        </a:p>
      </dgm:t>
    </dgm:pt>
    <dgm:pt modelId="{26A7323C-A959-4328-8D1E-B75BDD3909F8}">
      <dgm:prSet phldrT="[文本]"/>
      <dgm:spPr/>
      <dgm:t>
        <a:bodyPr/>
        <a:lstStyle/>
        <a:p>
          <a:r>
            <a:rPr lang="zh-CN" altLang="en-US" dirty="0">
              <a:solidFill>
                <a:schemeClr val="bg1"/>
              </a:solidFill>
            </a:rPr>
            <a:t>价格带分析</a:t>
          </a:r>
        </a:p>
      </dgm:t>
    </dgm:pt>
    <dgm:pt modelId="{B3159739-3278-4529-8F6E-88D878FC6C1D}" cxnId="{3C9E7624-3E34-4A02-901B-6EFA5E2D8524}" type="parTrans">
      <dgm:prSet/>
      <dgm:spPr/>
      <dgm:t>
        <a:bodyPr/>
        <a:lstStyle/>
        <a:p>
          <a:endParaRPr lang="zh-CN" altLang="en-US">
            <a:solidFill>
              <a:schemeClr val="bg1"/>
            </a:solidFill>
          </a:endParaRPr>
        </a:p>
      </dgm:t>
    </dgm:pt>
    <dgm:pt modelId="{B91D5EF9-2A94-4621-BC15-C89DB558370A}" cxnId="{3C9E7624-3E34-4A02-901B-6EFA5E2D8524}" type="sibTrans">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4">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3"/>
      <dgm:spPr/>
    </dgm:pt>
    <dgm:pt modelId="{BAA83108-025D-4153-8604-DE22A0DA91A2}" type="pres">
      <dgm:prSet presAssocID="{ECA0B330-5515-4981-B3F3-6EF59A503C02}" presName="Child" presStyleLbl="revTx" presStyleIdx="1" presStyleCnt="4">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3"/>
      <dgm:spPr/>
    </dgm:pt>
    <dgm:pt modelId="{19354C29-685D-4E58-BD79-61BDB1DE1147}" type="pres">
      <dgm:prSet presAssocID="{9AFC829D-F8F0-4927-8173-1EF0188067F0}" presName="Child" presStyleLbl="revTx" presStyleIdx="2" presStyleCnt="4">
        <dgm:presLayoutVars>
          <dgm:chMax val="0"/>
          <dgm:chPref val="0"/>
          <dgm:bulletEnabled val="1"/>
        </dgm:presLayoutVars>
      </dgm:prSet>
      <dgm:spPr/>
      <dgm:t>
        <a:bodyPr/>
        <a:lstStyle/>
        <a:p>
          <a:endParaRPr lang="zh-CN" altLang="en-US"/>
        </a:p>
      </dgm:t>
    </dgm:pt>
    <dgm:pt modelId="{9B529458-D5AE-44CB-B948-2D2A24153BA9}" type="pres">
      <dgm:prSet presAssocID="{26A7323C-A959-4328-8D1E-B75BDD3909F8}" presName="childComposite" presStyleCnt="0">
        <dgm:presLayoutVars>
          <dgm:chMax val="0"/>
          <dgm:chPref val="0"/>
        </dgm:presLayoutVars>
      </dgm:prSet>
      <dgm:spPr/>
    </dgm:pt>
    <dgm:pt modelId="{2A77102E-390E-4647-A7F8-A43672FD90CE}" type="pres">
      <dgm:prSet presAssocID="{26A7323C-A959-4328-8D1E-B75BDD3909F8}" presName="ChildAccent" presStyleLbl="solidFgAcc1" presStyleIdx="2" presStyleCnt="3"/>
      <dgm:spPr/>
    </dgm:pt>
    <dgm:pt modelId="{02A702E4-CB62-4550-9844-51A31DDA40B7}" type="pres">
      <dgm:prSet presAssocID="{26A7323C-A959-4328-8D1E-B75BDD3909F8}" presName="Child" presStyleLbl="revTx" presStyleIdx="3" presStyleCnt="4">
        <dgm:presLayoutVars>
          <dgm:chMax val="0"/>
          <dgm:chPref val="0"/>
          <dgm:bulletEnabled val="1"/>
        </dgm:presLayoutVars>
      </dgm:prSet>
      <dgm:spPr/>
      <dgm:t>
        <a:bodyPr/>
        <a:lstStyle/>
        <a:p>
          <a:endParaRPr lang="zh-CN" altLang="en-US"/>
        </a:p>
      </dgm:t>
    </dgm:pt>
  </dgm:ptLst>
  <dgm:cxnLst>
    <dgm:cxn modelId="{ED04345D-D479-48C3-9F45-F96701CAB37D}" type="presOf" srcId="{ECA0B330-5515-4981-B3F3-6EF59A503C02}" destId="{BAA83108-025D-4153-8604-DE22A0DA91A2}" srcOrd="0" destOrd="0" presId="urn:microsoft.com/office/officeart/2008/layout/SquareAccentList"/>
    <dgm:cxn modelId="{616B4439-5081-4F85-B27C-83AA8A04009F}" srcId="{D824A335-DB75-4EB5-835C-6967E468844F}" destId="{8909D5A3-75D7-4B07-942A-EDCCD450FEBC}" srcOrd="0" destOrd="0" parTransId="{D7B80A3B-419C-41C1-BD0A-B2DEF31D0DB2}" sibTransId="{B727CE5E-03DC-46E9-969C-FC0514626756}"/>
    <dgm:cxn modelId="{8993B6C0-630A-4D17-98E4-CFD59CCB4412}" type="presOf" srcId="{9AFC829D-F8F0-4927-8173-1EF0188067F0}" destId="{19354C29-685D-4E58-BD79-61BDB1DE1147}" srcOrd="0" destOrd="0" presId="urn:microsoft.com/office/officeart/2008/layout/SquareAccentList"/>
    <dgm:cxn modelId="{9CC135CD-A9D7-43BF-BCBF-88D2FD33920D}" type="presOf" srcId="{D824A335-DB75-4EB5-835C-6967E468844F}" destId="{EA0AD8AE-4B05-4C4E-B92A-A624DF48E5B0}" srcOrd="0" destOrd="0" presId="urn:microsoft.com/office/officeart/2008/layout/SquareAccentList"/>
    <dgm:cxn modelId="{001688C9-DE40-4496-8721-FC7AC6FE6120}" type="presOf" srcId="{8909D5A3-75D7-4B07-942A-EDCCD450FEBC}" destId="{6BB124C7-1B33-4053-B269-A4D8BAC53E70}" srcOrd="0" destOrd="0" presId="urn:microsoft.com/office/officeart/2008/layout/SquareAccentList"/>
    <dgm:cxn modelId="{7548C250-CB8E-44B6-84D4-BF42988B1507}" type="presOf" srcId="{26A7323C-A959-4328-8D1E-B75BDD3909F8}" destId="{02A702E4-CB62-4550-9844-51A31DDA40B7}" srcOrd="0" destOrd="0" presId="urn:microsoft.com/office/officeart/2008/layout/SquareAccentList"/>
    <dgm:cxn modelId="{3C9E7624-3E34-4A02-901B-6EFA5E2D8524}" srcId="{8909D5A3-75D7-4B07-942A-EDCCD450FEBC}" destId="{26A7323C-A959-4328-8D1E-B75BDD3909F8}" srcOrd="2" destOrd="0" parTransId="{B3159739-3278-4529-8F6E-88D878FC6C1D}" sibTransId="{B91D5EF9-2A94-4621-BC15-C89DB558370A}"/>
    <dgm:cxn modelId="{1D6CDAC0-A746-4D84-87AC-F4655B87BAB9}" srcId="{8909D5A3-75D7-4B07-942A-EDCCD450FEBC}" destId="{9AFC829D-F8F0-4927-8173-1EF0188067F0}" srcOrd="1" destOrd="0" parTransId="{F49D2672-9033-4A4E-8529-AD73E85E67B1}" sibTransId="{F0B3B54E-F6DF-48A7-91E1-8C196CA179B5}"/>
    <dgm:cxn modelId="{14165B7C-E68C-4851-9E9C-381B74E3C669}" srcId="{8909D5A3-75D7-4B07-942A-EDCCD450FEBC}" destId="{ECA0B330-5515-4981-B3F3-6EF59A503C02}" srcOrd="0" destOrd="0" parTransId="{925DBF1E-508C-4229-9B35-9DC9AC3EE8F2}" sibTransId="{68F26177-7D41-4588-BCA5-8C0957540C00}"/>
    <dgm:cxn modelId="{D2A3C72D-FD12-4E6C-A1AD-0B1BDDD2A51C}" type="presParOf" srcId="{EA0AD8AE-4B05-4C4E-B92A-A624DF48E5B0}" destId="{A28C6B7B-7BF5-4706-B1F7-E6053549BB5C}" srcOrd="0" destOrd="0" presId="urn:microsoft.com/office/officeart/2008/layout/SquareAccentList"/>
    <dgm:cxn modelId="{011EE539-90BC-4227-9F58-82E24E7DDD53}" type="presParOf" srcId="{A28C6B7B-7BF5-4706-B1F7-E6053549BB5C}" destId="{AD8671DF-B2BD-42A2-AF25-D70B9355DD43}" srcOrd="0" destOrd="0" presId="urn:microsoft.com/office/officeart/2008/layout/SquareAccentList"/>
    <dgm:cxn modelId="{24E63596-ABFE-42DD-B7AF-54DA72EBB720}" type="presParOf" srcId="{AD8671DF-B2BD-42A2-AF25-D70B9355DD43}" destId="{52D5B0C3-D9A4-4081-97EA-64350A027D6D}" srcOrd="0" destOrd="0" presId="urn:microsoft.com/office/officeart/2008/layout/SquareAccentList"/>
    <dgm:cxn modelId="{CEB329CF-FFF8-4A44-AEA8-3E457B3BA6AF}" type="presParOf" srcId="{AD8671DF-B2BD-42A2-AF25-D70B9355DD43}" destId="{4EB64847-1EA2-4457-AD98-3ED2948E341E}" srcOrd="1" destOrd="0" presId="urn:microsoft.com/office/officeart/2008/layout/SquareAccentList"/>
    <dgm:cxn modelId="{87FBEC52-77C8-4786-B847-A09571735861}" type="presParOf" srcId="{AD8671DF-B2BD-42A2-AF25-D70B9355DD43}" destId="{6BB124C7-1B33-4053-B269-A4D8BAC53E70}" srcOrd="2" destOrd="0" presId="urn:microsoft.com/office/officeart/2008/layout/SquareAccentList"/>
    <dgm:cxn modelId="{0A1EFD28-546B-4F63-AEF9-6918FD47E50C}" type="presParOf" srcId="{A28C6B7B-7BF5-4706-B1F7-E6053549BB5C}" destId="{97AAD598-A3C9-4D16-B1E7-521DDAD4995A}" srcOrd="1" destOrd="0" presId="urn:microsoft.com/office/officeart/2008/layout/SquareAccentList"/>
    <dgm:cxn modelId="{E426BA50-CFF3-4E80-98BF-43E50D89F7F7}" type="presParOf" srcId="{97AAD598-A3C9-4D16-B1E7-521DDAD4995A}" destId="{A62F63EC-7237-4048-BD94-2AA13B071333}" srcOrd="0" destOrd="0" presId="urn:microsoft.com/office/officeart/2008/layout/SquareAccentList"/>
    <dgm:cxn modelId="{88079E6A-6F05-4D87-B63C-C03AFBA2D782}" type="presParOf" srcId="{A62F63EC-7237-4048-BD94-2AA13B071333}" destId="{E84FEC58-5A21-4CF4-9133-5B911326A988}" srcOrd="0" destOrd="0" presId="urn:microsoft.com/office/officeart/2008/layout/SquareAccentList"/>
    <dgm:cxn modelId="{102EC918-AC70-4AA0-BAF1-C988A34540CD}" type="presParOf" srcId="{A62F63EC-7237-4048-BD94-2AA13B071333}" destId="{BAA83108-025D-4153-8604-DE22A0DA91A2}" srcOrd="1" destOrd="0" presId="urn:microsoft.com/office/officeart/2008/layout/SquareAccentList"/>
    <dgm:cxn modelId="{59496493-1A9C-4395-B86A-35A0BC3E292F}" type="presParOf" srcId="{97AAD598-A3C9-4D16-B1E7-521DDAD4995A}" destId="{F3903080-E1FB-4F46-B14F-70D8CBF7E0D7}" srcOrd="1" destOrd="0" presId="urn:microsoft.com/office/officeart/2008/layout/SquareAccentList"/>
    <dgm:cxn modelId="{7D1DDF95-E7DF-463F-94B6-5A641A62A09E}" type="presParOf" srcId="{F3903080-E1FB-4F46-B14F-70D8CBF7E0D7}" destId="{5CB242FE-2476-42FE-84DA-B36D24364E53}" srcOrd="0" destOrd="0" presId="urn:microsoft.com/office/officeart/2008/layout/SquareAccentList"/>
    <dgm:cxn modelId="{3B980B7C-F1F7-4DC1-B7C4-5D2BB3520678}" type="presParOf" srcId="{F3903080-E1FB-4F46-B14F-70D8CBF7E0D7}" destId="{19354C29-685D-4E58-BD79-61BDB1DE1147}" srcOrd="1" destOrd="0" presId="urn:microsoft.com/office/officeart/2008/layout/SquareAccentList"/>
    <dgm:cxn modelId="{5CCA16A3-F78B-4F0F-9E2E-0861F8B11C5C}" type="presParOf" srcId="{97AAD598-A3C9-4D16-B1E7-521DDAD4995A}" destId="{9B529458-D5AE-44CB-B948-2D2A24153BA9}" srcOrd="2" destOrd="0" presId="urn:microsoft.com/office/officeart/2008/layout/SquareAccentList"/>
    <dgm:cxn modelId="{DF7B6FD4-2A77-40D4-A95A-B27101FD73DB}" type="presParOf" srcId="{9B529458-D5AE-44CB-B948-2D2A24153BA9}" destId="{2A77102E-390E-4647-A7F8-A43672FD90CE}" srcOrd="0" destOrd="0" presId="urn:microsoft.com/office/officeart/2008/layout/SquareAccentList"/>
    <dgm:cxn modelId="{124214A5-EE51-4899-AF6D-4D637D4D58F6}" type="presParOf" srcId="{9B529458-D5AE-44CB-B948-2D2A24153BA9}" destId="{02A702E4-CB62-4550-9844-51A31DDA40B7}" srcOrd="1" destOrd="0" presId="urn:microsoft.com/office/officeart/2008/layout/SquareAccent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供应环节数据分析</a:t>
          </a:r>
        </a:p>
      </dgm:t>
    </dgm:pt>
    <dgm:pt modelId="{D7B80A3B-419C-41C1-BD0A-B2DEF31D0DB2}" cxnId="{616B4439-5081-4F85-B27C-83AA8A04009F}" type="parTrans">
      <dgm:prSet/>
      <dgm:spPr/>
      <dgm:t>
        <a:bodyPr/>
        <a:lstStyle/>
        <a:p>
          <a:endParaRPr lang="zh-CN" altLang="en-US">
            <a:solidFill>
              <a:schemeClr val="bg1"/>
            </a:solidFill>
          </a:endParaRPr>
        </a:p>
      </dgm:t>
    </dgm:pt>
    <dgm:pt modelId="{B727CE5E-03DC-46E9-969C-FC0514626756}" cxnId="{616B4439-5081-4F85-B27C-83AA8A04009F}" type="sibTrans">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商品服务指标分析</a:t>
          </a:r>
        </a:p>
      </dgm:t>
    </dgm:pt>
    <dgm:pt modelId="{925DBF1E-508C-4229-9B35-9DC9AC3EE8F2}" cxnId="{14165B7C-E68C-4851-9E9C-381B74E3C669}" type="parTrans">
      <dgm:prSet/>
      <dgm:spPr/>
      <dgm:t>
        <a:bodyPr/>
        <a:lstStyle/>
        <a:p>
          <a:endParaRPr lang="zh-CN" altLang="en-US">
            <a:solidFill>
              <a:schemeClr val="bg1"/>
            </a:solidFill>
          </a:endParaRPr>
        </a:p>
      </dgm:t>
    </dgm:pt>
    <dgm:pt modelId="{68F26177-7D41-4588-BCA5-8C0957540C00}" cxnId="{14165B7C-E68C-4851-9E9C-381B74E3C669}" type="sibTrans">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商品库存管理分析</a:t>
          </a:r>
        </a:p>
      </dgm:t>
    </dgm:pt>
    <dgm:pt modelId="{F49D2672-9033-4A4E-8529-AD73E85E67B1}" cxnId="{1D6CDAC0-A746-4D84-87AC-F4655B87BAB9}" type="parTrans">
      <dgm:prSet/>
      <dgm:spPr/>
      <dgm:t>
        <a:bodyPr/>
        <a:lstStyle/>
        <a:p>
          <a:endParaRPr lang="zh-CN" altLang="en-US">
            <a:solidFill>
              <a:schemeClr val="bg1"/>
            </a:solidFill>
          </a:endParaRPr>
        </a:p>
      </dgm:t>
    </dgm:pt>
    <dgm:pt modelId="{F0B3B54E-F6DF-48A7-91E1-8C196CA179B5}" cxnId="{1D6CDAC0-A746-4D84-87AC-F4655B87BAB9}" type="sibTrans">
      <dgm:prSet/>
      <dgm:spPr/>
      <dgm:t>
        <a:bodyPr/>
        <a:lstStyle/>
        <a:p>
          <a:endParaRPr lang="zh-CN" altLang="en-US">
            <a:solidFill>
              <a:schemeClr val="bg1"/>
            </a:solidFill>
          </a:endParaRPr>
        </a:p>
      </dgm:t>
    </dgm:pt>
    <dgm:pt modelId="{26A7323C-A959-4328-8D1E-B75BDD3909F8}">
      <dgm:prSet phldrT="[文本]"/>
      <dgm:spPr/>
      <dgm:t>
        <a:bodyPr/>
        <a:lstStyle/>
        <a:p>
          <a:r>
            <a:rPr lang="en-US" altLang="zh-CN" dirty="0">
              <a:solidFill>
                <a:schemeClr val="bg1"/>
              </a:solidFill>
            </a:rPr>
            <a:t>GMROI</a:t>
          </a:r>
          <a:r>
            <a:rPr lang="zh-CN" altLang="en-US" dirty="0">
              <a:solidFill>
                <a:schemeClr val="bg1"/>
              </a:solidFill>
            </a:rPr>
            <a:t>分析</a:t>
          </a:r>
        </a:p>
      </dgm:t>
    </dgm:pt>
    <dgm:pt modelId="{B3159739-3278-4529-8F6E-88D878FC6C1D}" cxnId="{3C9E7624-3E34-4A02-901B-6EFA5E2D8524}" type="parTrans">
      <dgm:prSet/>
      <dgm:spPr/>
      <dgm:t>
        <a:bodyPr/>
        <a:lstStyle/>
        <a:p>
          <a:endParaRPr lang="zh-CN" altLang="en-US">
            <a:solidFill>
              <a:schemeClr val="bg1"/>
            </a:solidFill>
          </a:endParaRPr>
        </a:p>
      </dgm:t>
    </dgm:pt>
    <dgm:pt modelId="{B91D5EF9-2A94-4621-BC15-C89DB558370A}" cxnId="{3C9E7624-3E34-4A02-901B-6EFA5E2D8524}" type="sibTrans">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4">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3"/>
      <dgm:spPr/>
    </dgm:pt>
    <dgm:pt modelId="{BAA83108-025D-4153-8604-DE22A0DA91A2}" type="pres">
      <dgm:prSet presAssocID="{ECA0B330-5515-4981-B3F3-6EF59A503C02}" presName="Child" presStyleLbl="revTx" presStyleIdx="1" presStyleCnt="4">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3"/>
      <dgm:spPr/>
    </dgm:pt>
    <dgm:pt modelId="{19354C29-685D-4E58-BD79-61BDB1DE1147}" type="pres">
      <dgm:prSet presAssocID="{9AFC829D-F8F0-4927-8173-1EF0188067F0}" presName="Child" presStyleLbl="revTx" presStyleIdx="2" presStyleCnt="4">
        <dgm:presLayoutVars>
          <dgm:chMax val="0"/>
          <dgm:chPref val="0"/>
          <dgm:bulletEnabled val="1"/>
        </dgm:presLayoutVars>
      </dgm:prSet>
      <dgm:spPr/>
      <dgm:t>
        <a:bodyPr/>
        <a:lstStyle/>
        <a:p>
          <a:endParaRPr lang="zh-CN" altLang="en-US"/>
        </a:p>
      </dgm:t>
    </dgm:pt>
    <dgm:pt modelId="{9B529458-D5AE-44CB-B948-2D2A24153BA9}" type="pres">
      <dgm:prSet presAssocID="{26A7323C-A959-4328-8D1E-B75BDD3909F8}" presName="childComposite" presStyleCnt="0">
        <dgm:presLayoutVars>
          <dgm:chMax val="0"/>
          <dgm:chPref val="0"/>
        </dgm:presLayoutVars>
      </dgm:prSet>
      <dgm:spPr/>
    </dgm:pt>
    <dgm:pt modelId="{2A77102E-390E-4647-A7F8-A43672FD90CE}" type="pres">
      <dgm:prSet presAssocID="{26A7323C-A959-4328-8D1E-B75BDD3909F8}" presName="ChildAccent" presStyleLbl="solidFgAcc1" presStyleIdx="2" presStyleCnt="3"/>
      <dgm:spPr/>
    </dgm:pt>
    <dgm:pt modelId="{02A702E4-CB62-4550-9844-51A31DDA40B7}" type="pres">
      <dgm:prSet presAssocID="{26A7323C-A959-4328-8D1E-B75BDD3909F8}" presName="Child" presStyleLbl="revTx" presStyleIdx="3" presStyleCnt="4">
        <dgm:presLayoutVars>
          <dgm:chMax val="0"/>
          <dgm:chPref val="0"/>
          <dgm:bulletEnabled val="1"/>
        </dgm:presLayoutVars>
      </dgm:prSet>
      <dgm:spPr/>
      <dgm:t>
        <a:bodyPr/>
        <a:lstStyle/>
        <a:p>
          <a:endParaRPr lang="zh-CN" altLang="en-US"/>
        </a:p>
      </dgm:t>
    </dgm:pt>
  </dgm:ptLst>
  <dgm:cxnLst>
    <dgm:cxn modelId="{14165B7C-E68C-4851-9E9C-381B74E3C669}" srcId="{8909D5A3-75D7-4B07-942A-EDCCD450FEBC}" destId="{ECA0B330-5515-4981-B3F3-6EF59A503C02}" srcOrd="0" destOrd="0" parTransId="{925DBF1E-508C-4229-9B35-9DC9AC3EE8F2}" sibTransId="{68F26177-7D41-4588-BCA5-8C0957540C00}"/>
    <dgm:cxn modelId="{817C8FF6-79B1-401C-A615-28F5BA8FB60C}" type="presOf" srcId="{ECA0B330-5515-4981-B3F3-6EF59A503C02}" destId="{BAA83108-025D-4153-8604-DE22A0DA91A2}" srcOrd="0" destOrd="0" presId="urn:microsoft.com/office/officeart/2008/layout/SquareAccentList"/>
    <dgm:cxn modelId="{8A32E5DE-C1DC-43FF-9C5F-F30C470420B1}" type="presOf" srcId="{9AFC829D-F8F0-4927-8173-1EF0188067F0}" destId="{19354C29-685D-4E58-BD79-61BDB1DE1147}" srcOrd="0" destOrd="0" presId="urn:microsoft.com/office/officeart/2008/layout/SquareAccentList"/>
    <dgm:cxn modelId="{1D6CDAC0-A746-4D84-87AC-F4655B87BAB9}" srcId="{8909D5A3-75D7-4B07-942A-EDCCD450FEBC}" destId="{9AFC829D-F8F0-4927-8173-1EF0188067F0}" srcOrd="1" destOrd="0" parTransId="{F49D2672-9033-4A4E-8529-AD73E85E67B1}" sibTransId="{F0B3B54E-F6DF-48A7-91E1-8C196CA179B5}"/>
    <dgm:cxn modelId="{607650EF-A339-40F9-B16D-EB81FAE36DE7}" type="presOf" srcId="{D824A335-DB75-4EB5-835C-6967E468844F}" destId="{EA0AD8AE-4B05-4C4E-B92A-A624DF48E5B0}" srcOrd="0" destOrd="0" presId="urn:microsoft.com/office/officeart/2008/layout/SquareAccentList"/>
    <dgm:cxn modelId="{3C9E7624-3E34-4A02-901B-6EFA5E2D8524}" srcId="{8909D5A3-75D7-4B07-942A-EDCCD450FEBC}" destId="{26A7323C-A959-4328-8D1E-B75BDD3909F8}" srcOrd="2" destOrd="0" parTransId="{B3159739-3278-4529-8F6E-88D878FC6C1D}" sibTransId="{B91D5EF9-2A94-4621-BC15-C89DB558370A}"/>
    <dgm:cxn modelId="{616B4439-5081-4F85-B27C-83AA8A04009F}" srcId="{D824A335-DB75-4EB5-835C-6967E468844F}" destId="{8909D5A3-75D7-4B07-942A-EDCCD450FEBC}" srcOrd="0" destOrd="0" parTransId="{D7B80A3B-419C-41C1-BD0A-B2DEF31D0DB2}" sibTransId="{B727CE5E-03DC-46E9-969C-FC0514626756}"/>
    <dgm:cxn modelId="{24ABFB46-60D0-4A84-BFC9-81FFD2B30DA5}" type="presOf" srcId="{8909D5A3-75D7-4B07-942A-EDCCD450FEBC}" destId="{6BB124C7-1B33-4053-B269-A4D8BAC53E70}" srcOrd="0" destOrd="0" presId="urn:microsoft.com/office/officeart/2008/layout/SquareAccentList"/>
    <dgm:cxn modelId="{517EFD4C-C310-4278-8428-7AA9807AB5D2}" type="presOf" srcId="{26A7323C-A959-4328-8D1E-B75BDD3909F8}" destId="{02A702E4-CB62-4550-9844-51A31DDA40B7}" srcOrd="0" destOrd="0" presId="urn:microsoft.com/office/officeart/2008/layout/SquareAccentList"/>
    <dgm:cxn modelId="{963BBD54-C638-41D6-A129-C0174E5C44BD}" type="presParOf" srcId="{EA0AD8AE-4B05-4C4E-B92A-A624DF48E5B0}" destId="{A28C6B7B-7BF5-4706-B1F7-E6053549BB5C}" srcOrd="0" destOrd="0" presId="urn:microsoft.com/office/officeart/2008/layout/SquareAccentList"/>
    <dgm:cxn modelId="{73DBE02D-EE22-4B36-8B12-FF0C6B019C89}" type="presParOf" srcId="{A28C6B7B-7BF5-4706-B1F7-E6053549BB5C}" destId="{AD8671DF-B2BD-42A2-AF25-D70B9355DD43}" srcOrd="0" destOrd="0" presId="urn:microsoft.com/office/officeart/2008/layout/SquareAccentList"/>
    <dgm:cxn modelId="{E448CF85-4462-4306-B8C4-72A2FE890858}" type="presParOf" srcId="{AD8671DF-B2BD-42A2-AF25-D70B9355DD43}" destId="{52D5B0C3-D9A4-4081-97EA-64350A027D6D}" srcOrd="0" destOrd="0" presId="urn:microsoft.com/office/officeart/2008/layout/SquareAccentList"/>
    <dgm:cxn modelId="{604BD9E2-0F57-46AB-8181-FFC06451900B}" type="presParOf" srcId="{AD8671DF-B2BD-42A2-AF25-D70B9355DD43}" destId="{4EB64847-1EA2-4457-AD98-3ED2948E341E}" srcOrd="1" destOrd="0" presId="urn:microsoft.com/office/officeart/2008/layout/SquareAccentList"/>
    <dgm:cxn modelId="{BAA50DAA-7A8C-4F8C-AED6-7B997F44F457}" type="presParOf" srcId="{AD8671DF-B2BD-42A2-AF25-D70B9355DD43}" destId="{6BB124C7-1B33-4053-B269-A4D8BAC53E70}" srcOrd="2" destOrd="0" presId="urn:microsoft.com/office/officeart/2008/layout/SquareAccentList"/>
    <dgm:cxn modelId="{D8D0FF0C-F008-4CFC-A273-14EB20A3CB75}" type="presParOf" srcId="{A28C6B7B-7BF5-4706-B1F7-E6053549BB5C}" destId="{97AAD598-A3C9-4D16-B1E7-521DDAD4995A}" srcOrd="1" destOrd="0" presId="urn:microsoft.com/office/officeart/2008/layout/SquareAccentList"/>
    <dgm:cxn modelId="{CC1ABD0D-ED8D-4280-B7E5-C5DEE80A3F4B}" type="presParOf" srcId="{97AAD598-A3C9-4D16-B1E7-521DDAD4995A}" destId="{A62F63EC-7237-4048-BD94-2AA13B071333}" srcOrd="0" destOrd="0" presId="urn:microsoft.com/office/officeart/2008/layout/SquareAccentList"/>
    <dgm:cxn modelId="{FD3BC4A3-2EA1-4D00-BFA7-582DFF183098}" type="presParOf" srcId="{A62F63EC-7237-4048-BD94-2AA13B071333}" destId="{E84FEC58-5A21-4CF4-9133-5B911326A988}" srcOrd="0" destOrd="0" presId="urn:microsoft.com/office/officeart/2008/layout/SquareAccentList"/>
    <dgm:cxn modelId="{E233A956-4236-4BDF-AE28-49A742E2F2AE}" type="presParOf" srcId="{A62F63EC-7237-4048-BD94-2AA13B071333}" destId="{BAA83108-025D-4153-8604-DE22A0DA91A2}" srcOrd="1" destOrd="0" presId="urn:microsoft.com/office/officeart/2008/layout/SquareAccentList"/>
    <dgm:cxn modelId="{8DFAC9EA-0944-4B7C-8A01-E93BC3C22749}" type="presParOf" srcId="{97AAD598-A3C9-4D16-B1E7-521DDAD4995A}" destId="{F3903080-E1FB-4F46-B14F-70D8CBF7E0D7}" srcOrd="1" destOrd="0" presId="urn:microsoft.com/office/officeart/2008/layout/SquareAccentList"/>
    <dgm:cxn modelId="{D78B8A2C-4C0E-4B39-9D8C-BA7437BBB34F}" type="presParOf" srcId="{F3903080-E1FB-4F46-B14F-70D8CBF7E0D7}" destId="{5CB242FE-2476-42FE-84DA-B36D24364E53}" srcOrd="0" destOrd="0" presId="urn:microsoft.com/office/officeart/2008/layout/SquareAccentList"/>
    <dgm:cxn modelId="{522A87DC-9441-4350-B3C6-50597CE9A9F4}" type="presParOf" srcId="{F3903080-E1FB-4F46-B14F-70D8CBF7E0D7}" destId="{19354C29-685D-4E58-BD79-61BDB1DE1147}" srcOrd="1" destOrd="0" presId="urn:microsoft.com/office/officeart/2008/layout/SquareAccentList"/>
    <dgm:cxn modelId="{7DB7D952-C559-4527-81A4-DF0D1BB8355A}" type="presParOf" srcId="{97AAD598-A3C9-4D16-B1E7-521DDAD4995A}" destId="{9B529458-D5AE-44CB-B948-2D2A24153BA9}" srcOrd="2" destOrd="0" presId="urn:microsoft.com/office/officeart/2008/layout/SquareAccentList"/>
    <dgm:cxn modelId="{3714F68E-65D3-495D-BF7E-B8D54D18C0BC}" type="presParOf" srcId="{9B529458-D5AE-44CB-B948-2D2A24153BA9}" destId="{2A77102E-390E-4647-A7F8-A43672FD90CE}" srcOrd="0" destOrd="0" presId="urn:microsoft.com/office/officeart/2008/layout/SquareAccentList"/>
    <dgm:cxn modelId="{B757CB0C-D5A3-4575-B6B1-3DB3DD635232}" type="presParOf" srcId="{9B529458-D5AE-44CB-B948-2D2A24153BA9}" destId="{02A702E4-CB62-4550-9844-51A31DDA40B7}" srcOrd="1" destOrd="0" presId="urn:microsoft.com/office/officeart/2008/layout/SquareAccent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F1D20F1-ED24-4BBB-BDD2-74BBED6DC41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EA35FA7E-FE21-4F9C-B445-9F5C3F6FEE5A}">
      <dgm:prSet phldrT="[文本]"/>
      <dgm:spPr/>
      <dgm:t>
        <a:bodyPr/>
        <a:lstStyle/>
        <a:p>
          <a:r>
            <a:rPr lang="zh-CN" altLang="en-US" dirty="0"/>
            <a:t>广度</a:t>
          </a:r>
        </a:p>
      </dgm:t>
    </dgm:pt>
    <dgm:pt modelId="{A20A6F64-30FC-4549-B8B3-723504E016B1}" cxnId="{16C93E23-7A0A-4911-B477-CD01FEA0A27E}" type="parTrans">
      <dgm:prSet/>
      <dgm:spPr/>
      <dgm:t>
        <a:bodyPr/>
        <a:lstStyle/>
        <a:p>
          <a:endParaRPr lang="zh-CN" altLang="en-US"/>
        </a:p>
      </dgm:t>
    </dgm:pt>
    <dgm:pt modelId="{139B9D13-EC67-41FD-A4C6-C0E1C77F06F1}" cxnId="{16C93E23-7A0A-4911-B477-CD01FEA0A27E}" type="sibTrans">
      <dgm:prSet/>
      <dgm:spPr/>
      <dgm:t>
        <a:bodyPr/>
        <a:lstStyle/>
        <a:p>
          <a:endParaRPr lang="zh-CN" altLang="en-US"/>
        </a:p>
      </dgm:t>
    </dgm:pt>
    <dgm:pt modelId="{2CDF7CDA-EDF1-4324-974D-A33C9C4AE0AE}">
      <dgm:prSet phldrT="[文本]"/>
      <dgm:spPr/>
      <dgm:t>
        <a:bodyPr/>
        <a:lstStyle/>
        <a:p>
          <a:r>
            <a:rPr lang="zh-CN" altLang="en-US" dirty="0"/>
            <a:t>广度</a:t>
          </a:r>
          <a:r>
            <a:rPr lang="en-US" altLang="zh-CN" dirty="0"/>
            <a:t>=</a:t>
          </a:r>
          <a:r>
            <a:rPr lang="zh-CN" altLang="en-US" dirty="0"/>
            <a:t>采购的商品品类数，广度比</a:t>
          </a:r>
          <a:r>
            <a:rPr lang="en-US" altLang="zh-CN" dirty="0"/>
            <a:t>=</a:t>
          </a:r>
          <a:r>
            <a:rPr lang="zh-CN" altLang="en-US" dirty="0"/>
            <a:t>采购的商品品类数</a:t>
          </a:r>
          <a:r>
            <a:rPr lang="en-US" altLang="zh-CN" dirty="0"/>
            <a:t>/</a:t>
          </a:r>
          <a:r>
            <a:rPr lang="zh-CN" altLang="en-US" dirty="0"/>
            <a:t>可销售的商品总品类数</a:t>
          </a:r>
          <a:r>
            <a:rPr lang="en-US" altLang="zh-CN" dirty="0"/>
            <a:t>*100%</a:t>
          </a:r>
          <a:endParaRPr lang="zh-CN" altLang="en-US" dirty="0"/>
        </a:p>
      </dgm:t>
    </dgm:pt>
    <dgm:pt modelId="{E80D9245-2361-43FC-84AB-D84A725817D2}" cxnId="{9D9EE03C-43C6-4026-820E-AF4FFC781610}" type="parTrans">
      <dgm:prSet/>
      <dgm:spPr/>
      <dgm:t>
        <a:bodyPr/>
        <a:lstStyle/>
        <a:p>
          <a:endParaRPr lang="zh-CN" altLang="en-US"/>
        </a:p>
      </dgm:t>
    </dgm:pt>
    <dgm:pt modelId="{77CDA752-B705-47CD-AD05-A792ADDAB1CB}" cxnId="{9D9EE03C-43C6-4026-820E-AF4FFC781610}" type="sibTrans">
      <dgm:prSet/>
      <dgm:spPr/>
      <dgm:t>
        <a:bodyPr/>
        <a:lstStyle/>
        <a:p>
          <a:endParaRPr lang="zh-CN" altLang="en-US"/>
        </a:p>
      </dgm:t>
    </dgm:pt>
    <dgm:pt modelId="{0DD95219-258B-4145-9C3A-96AF58A2E00C}">
      <dgm:prSet phldrT="[文本]"/>
      <dgm:spPr/>
      <dgm:t>
        <a:bodyPr/>
        <a:lstStyle/>
        <a:p>
          <a:r>
            <a:rPr lang="zh-CN" altLang="en-US" b="1" dirty="0"/>
            <a:t>体现门店商品的丰富程度</a:t>
          </a:r>
          <a:r>
            <a:rPr lang="zh-CN" altLang="en-US" dirty="0"/>
            <a:t>，对于追求一站式购物的卖场，就要追求商品大广度</a:t>
          </a:r>
        </a:p>
      </dgm:t>
    </dgm:pt>
    <dgm:pt modelId="{310F5D75-3A6F-474A-84E6-BDF8578325FA}" cxnId="{2B9D762F-A5AF-40AE-8299-71CB9AD472E7}" type="parTrans">
      <dgm:prSet/>
      <dgm:spPr/>
      <dgm:t>
        <a:bodyPr/>
        <a:lstStyle/>
        <a:p>
          <a:endParaRPr lang="zh-CN" altLang="en-US"/>
        </a:p>
      </dgm:t>
    </dgm:pt>
    <dgm:pt modelId="{394073C0-2C33-43B7-A696-C22C8E435B6C}" cxnId="{2B9D762F-A5AF-40AE-8299-71CB9AD472E7}" type="sibTrans">
      <dgm:prSet/>
      <dgm:spPr/>
      <dgm:t>
        <a:bodyPr/>
        <a:lstStyle/>
        <a:p>
          <a:endParaRPr lang="zh-CN" altLang="en-US"/>
        </a:p>
      </dgm:t>
    </dgm:pt>
    <dgm:pt modelId="{13FB0A2E-DF8D-494F-ADD2-4D83A6181F65}">
      <dgm:prSet phldrT="[文本]"/>
      <dgm:spPr/>
      <dgm:t>
        <a:bodyPr/>
        <a:lstStyle/>
        <a:p>
          <a:r>
            <a:rPr lang="zh-CN" altLang="en-US" dirty="0"/>
            <a:t>宽度</a:t>
          </a:r>
        </a:p>
      </dgm:t>
    </dgm:pt>
    <dgm:pt modelId="{43D6A134-BFC6-4B00-BBDD-0C11A9B43CEC}" cxnId="{46C930F0-5DDB-482E-B513-688820D6074F}" type="parTrans">
      <dgm:prSet/>
      <dgm:spPr/>
      <dgm:t>
        <a:bodyPr/>
        <a:lstStyle/>
        <a:p>
          <a:endParaRPr lang="zh-CN" altLang="en-US"/>
        </a:p>
      </dgm:t>
    </dgm:pt>
    <dgm:pt modelId="{DA2AF95F-34F8-483E-9038-514F44B404B8}" cxnId="{46C930F0-5DDB-482E-B513-688820D6074F}" type="sibTrans">
      <dgm:prSet/>
      <dgm:spPr/>
      <dgm:t>
        <a:bodyPr/>
        <a:lstStyle/>
        <a:p>
          <a:endParaRPr lang="zh-CN" altLang="en-US"/>
        </a:p>
      </dgm:t>
    </dgm:pt>
    <dgm:pt modelId="{F4D8E3DA-8204-4699-A680-2D6F8B8BE04F}">
      <dgm:prSet phldrT="[文本]"/>
      <dgm:spPr/>
      <dgm:t>
        <a:bodyPr/>
        <a:lstStyle/>
        <a:p>
          <a:r>
            <a:rPr lang="zh-CN" altLang="en-US" dirty="0"/>
            <a:t>宽度</a:t>
          </a:r>
          <a:r>
            <a:rPr lang="en-US" altLang="zh-CN" dirty="0"/>
            <a:t>=</a:t>
          </a:r>
          <a:r>
            <a:rPr lang="zh-CN" altLang="en-US" dirty="0"/>
            <a:t>门店采购的</a:t>
          </a:r>
          <a:r>
            <a:rPr lang="en-US" altLang="zh-CN" dirty="0"/>
            <a:t>SKU</a:t>
          </a:r>
          <a:r>
            <a:rPr lang="zh-CN" altLang="en-US" dirty="0"/>
            <a:t>总数，宽度比</a:t>
          </a:r>
          <a:r>
            <a:rPr lang="en-US" altLang="zh-CN" dirty="0"/>
            <a:t>=</a:t>
          </a:r>
          <a:r>
            <a:rPr lang="zh-CN" altLang="en-US" dirty="0"/>
            <a:t>采购的</a:t>
          </a:r>
          <a:r>
            <a:rPr lang="en-US" altLang="zh-CN" dirty="0"/>
            <a:t>SKU</a:t>
          </a:r>
          <a:r>
            <a:rPr lang="zh-CN" altLang="en-US" dirty="0"/>
            <a:t>总数</a:t>
          </a:r>
          <a:r>
            <a:rPr lang="en-US" altLang="zh-CN" dirty="0"/>
            <a:t>/</a:t>
          </a:r>
          <a:r>
            <a:rPr lang="zh-CN" altLang="en-US" dirty="0"/>
            <a:t>可采购的商品</a:t>
          </a:r>
          <a:r>
            <a:rPr lang="en-US" altLang="zh-CN" dirty="0"/>
            <a:t>SKU</a:t>
          </a:r>
          <a:r>
            <a:rPr lang="zh-CN" altLang="en-US" dirty="0"/>
            <a:t>总数</a:t>
          </a:r>
          <a:r>
            <a:rPr lang="en-US" altLang="zh-CN" dirty="0"/>
            <a:t>*100%</a:t>
          </a:r>
          <a:endParaRPr lang="zh-CN" altLang="en-US" dirty="0"/>
        </a:p>
      </dgm:t>
    </dgm:pt>
    <dgm:pt modelId="{92D814FF-979B-47B4-B2BE-BEE29AD6A445}" cxnId="{3CAEB116-C1E5-4073-AB85-EF1B8F44D03C}" type="parTrans">
      <dgm:prSet/>
      <dgm:spPr/>
      <dgm:t>
        <a:bodyPr/>
        <a:lstStyle/>
        <a:p>
          <a:endParaRPr lang="zh-CN" altLang="en-US"/>
        </a:p>
      </dgm:t>
    </dgm:pt>
    <dgm:pt modelId="{F2ECB19E-DC8F-4B94-8CB3-D7AF2B2DF01A}" cxnId="{3CAEB116-C1E5-4073-AB85-EF1B8F44D03C}" type="sibTrans">
      <dgm:prSet/>
      <dgm:spPr/>
      <dgm:t>
        <a:bodyPr/>
        <a:lstStyle/>
        <a:p>
          <a:endParaRPr lang="zh-CN" altLang="en-US"/>
        </a:p>
      </dgm:t>
    </dgm:pt>
    <dgm:pt modelId="{D7F76304-2AC4-4801-AA8D-F94EDAF28116}">
      <dgm:prSet phldrT="[文本]"/>
      <dgm:spPr/>
      <dgm:t>
        <a:bodyPr/>
        <a:lstStyle/>
        <a:p>
          <a:r>
            <a:rPr lang="zh-CN" altLang="en-US" dirty="0"/>
            <a:t>宽度代表了商品的丰富且可供选择的程度，宽度越大的门店顾客挑选的余地就越大</a:t>
          </a:r>
        </a:p>
      </dgm:t>
    </dgm:pt>
    <dgm:pt modelId="{FE3782D5-1BCB-4877-BA35-078BFCEBD4FD}" cxnId="{CD83FA9B-0C54-4B26-A328-EAF9105DF5E7}" type="parTrans">
      <dgm:prSet/>
      <dgm:spPr/>
      <dgm:t>
        <a:bodyPr/>
        <a:lstStyle/>
        <a:p>
          <a:endParaRPr lang="zh-CN" altLang="en-US"/>
        </a:p>
      </dgm:t>
    </dgm:pt>
    <dgm:pt modelId="{D694546A-D452-4202-8099-55EF359A0C4D}" cxnId="{CD83FA9B-0C54-4B26-A328-EAF9105DF5E7}" type="sibTrans">
      <dgm:prSet/>
      <dgm:spPr/>
      <dgm:t>
        <a:bodyPr/>
        <a:lstStyle/>
        <a:p>
          <a:endParaRPr lang="zh-CN" altLang="en-US"/>
        </a:p>
      </dgm:t>
    </dgm:pt>
    <dgm:pt modelId="{C241358E-00C4-43FF-A1BA-60550687E0D0}">
      <dgm:prSet phldrT="[文本]"/>
      <dgm:spPr/>
      <dgm:t>
        <a:bodyPr/>
        <a:lstStyle/>
        <a:p>
          <a:r>
            <a:rPr lang="zh-CN" altLang="en-US" dirty="0"/>
            <a:t>深度</a:t>
          </a:r>
        </a:p>
      </dgm:t>
    </dgm:pt>
    <dgm:pt modelId="{40CC7CA5-6FA9-4091-A723-7B0776E383FE}" cxnId="{703ABB94-64D3-4231-9AD6-C722FB097226}" type="parTrans">
      <dgm:prSet/>
      <dgm:spPr/>
      <dgm:t>
        <a:bodyPr/>
        <a:lstStyle/>
        <a:p>
          <a:endParaRPr lang="zh-CN" altLang="en-US"/>
        </a:p>
      </dgm:t>
    </dgm:pt>
    <dgm:pt modelId="{AE933A77-69DB-42C9-9AE8-45609011DB9C}" cxnId="{703ABB94-64D3-4231-9AD6-C722FB097226}" type="sibTrans">
      <dgm:prSet/>
      <dgm:spPr/>
      <dgm:t>
        <a:bodyPr/>
        <a:lstStyle/>
        <a:p>
          <a:endParaRPr lang="zh-CN" altLang="en-US"/>
        </a:p>
      </dgm:t>
    </dgm:pt>
    <dgm:pt modelId="{A1EEB291-D002-4ADF-9B7B-4424E2549617}">
      <dgm:prSet phldrT="[文本]"/>
      <dgm:spPr/>
      <dgm:t>
        <a:bodyPr/>
        <a:lstStyle/>
        <a:p>
          <a:r>
            <a:rPr lang="zh-CN" altLang="en-US" dirty="0"/>
            <a:t>深度</a:t>
          </a:r>
          <a:r>
            <a:rPr lang="en-US" altLang="zh-CN" dirty="0"/>
            <a:t>=</a:t>
          </a:r>
          <a:r>
            <a:rPr lang="zh-CN" altLang="en-US" dirty="0"/>
            <a:t>采购的商品总数量</a:t>
          </a:r>
          <a:r>
            <a:rPr lang="en-US" altLang="zh-CN" dirty="0"/>
            <a:t>/</a:t>
          </a:r>
          <a:r>
            <a:rPr lang="zh-CN" altLang="en-US" dirty="0"/>
            <a:t>采购的</a:t>
          </a:r>
          <a:r>
            <a:rPr lang="en-US" altLang="zh-CN" dirty="0"/>
            <a:t>SKU</a:t>
          </a:r>
          <a:r>
            <a:rPr lang="zh-CN" altLang="en-US" dirty="0"/>
            <a:t>总数，深度比</a:t>
          </a:r>
          <a:r>
            <a:rPr lang="en-US" altLang="zh-CN" dirty="0"/>
            <a:t>=</a:t>
          </a:r>
          <a:r>
            <a:rPr lang="zh-CN" altLang="en-US" dirty="0"/>
            <a:t>深度</a:t>
          </a:r>
          <a:r>
            <a:rPr lang="en-US" altLang="zh-CN" dirty="0"/>
            <a:t>/</a:t>
          </a:r>
          <a:r>
            <a:rPr lang="zh-CN" altLang="en-US" dirty="0"/>
            <a:t>采购目标深度</a:t>
          </a:r>
          <a:r>
            <a:rPr lang="en-US" altLang="zh-CN" dirty="0"/>
            <a:t>*100%</a:t>
          </a:r>
          <a:endParaRPr lang="zh-CN" altLang="en-US" dirty="0"/>
        </a:p>
      </dgm:t>
    </dgm:pt>
    <dgm:pt modelId="{21DAD609-27B1-42F4-8E0C-8CE4F7A1485A}" cxnId="{5E625CFA-C02C-489C-ACAF-19715B372EE7}" type="parTrans">
      <dgm:prSet/>
      <dgm:spPr/>
      <dgm:t>
        <a:bodyPr/>
        <a:lstStyle/>
        <a:p>
          <a:endParaRPr lang="zh-CN" altLang="en-US"/>
        </a:p>
      </dgm:t>
    </dgm:pt>
    <dgm:pt modelId="{3A62E61B-C889-4036-83E3-2FC9350F0425}" cxnId="{5E625CFA-C02C-489C-ACAF-19715B372EE7}" type="sibTrans">
      <dgm:prSet/>
      <dgm:spPr/>
      <dgm:t>
        <a:bodyPr/>
        <a:lstStyle/>
        <a:p>
          <a:endParaRPr lang="zh-CN" altLang="en-US"/>
        </a:p>
      </dgm:t>
    </dgm:pt>
    <dgm:pt modelId="{6264504C-59B7-4ABF-A1F4-978506DA3837}">
      <dgm:prSet phldrT="[文本]"/>
      <dgm:spPr/>
      <dgm:t>
        <a:bodyPr/>
        <a:lstStyle/>
        <a:p>
          <a:r>
            <a:rPr lang="zh-CN" altLang="en-US" dirty="0"/>
            <a:t>深度越大越不容易缺货，但也会造成高库存</a:t>
          </a:r>
        </a:p>
      </dgm:t>
    </dgm:pt>
    <dgm:pt modelId="{B47EFDE0-5B48-4824-AE12-2CCD8A0773AA}" cxnId="{B055F229-E894-4925-A536-BEA99E3784B5}" type="parTrans">
      <dgm:prSet/>
      <dgm:spPr/>
      <dgm:t>
        <a:bodyPr/>
        <a:lstStyle/>
        <a:p>
          <a:endParaRPr lang="zh-CN" altLang="en-US"/>
        </a:p>
      </dgm:t>
    </dgm:pt>
    <dgm:pt modelId="{A8BCA351-E8E4-4317-8FFC-F18649C7E7CE}" cxnId="{B055F229-E894-4925-A536-BEA99E3784B5}" type="sibTrans">
      <dgm:prSet/>
      <dgm:spPr/>
      <dgm:t>
        <a:bodyPr/>
        <a:lstStyle/>
        <a:p>
          <a:endParaRPr lang="zh-CN" altLang="en-US"/>
        </a:p>
      </dgm:t>
    </dgm:pt>
    <dgm:pt modelId="{A0841E08-C682-487A-AB19-C59438C70EF6}">
      <dgm:prSet phldrT="[文本]"/>
      <dgm:spPr/>
      <dgm:t>
        <a:bodyPr/>
        <a:lstStyle/>
        <a:p>
          <a:r>
            <a:rPr lang="zh-CN" altLang="en-US" dirty="0"/>
            <a:t>广度不是越大越好，最佳的广度是用最经济的的成本且最能满足目标群体绝大部分需求的值</a:t>
          </a:r>
        </a:p>
      </dgm:t>
    </dgm:pt>
    <dgm:pt modelId="{9B8728CC-3EC9-46DB-A617-D254FDAA539F}" cxnId="{D5127F9B-1AF2-4D78-A725-8F2001A751EF}" type="parTrans">
      <dgm:prSet/>
      <dgm:spPr/>
      <dgm:t>
        <a:bodyPr/>
        <a:lstStyle/>
        <a:p>
          <a:endParaRPr lang="zh-CN" altLang="en-US"/>
        </a:p>
      </dgm:t>
    </dgm:pt>
    <dgm:pt modelId="{915FA28B-6C13-4023-9962-B35BE2E96494}" cxnId="{D5127F9B-1AF2-4D78-A725-8F2001A751EF}" type="sibTrans">
      <dgm:prSet/>
      <dgm:spPr/>
      <dgm:t>
        <a:bodyPr/>
        <a:lstStyle/>
        <a:p>
          <a:endParaRPr lang="zh-CN" altLang="en-US"/>
        </a:p>
      </dgm:t>
    </dgm:pt>
    <dgm:pt modelId="{8C33794C-B6D5-4440-AA08-E61B9D6271D1}">
      <dgm:prSet phldrT="[文本]"/>
      <dgm:spPr/>
      <dgm:t>
        <a:bodyPr/>
        <a:lstStyle/>
        <a:p>
          <a:r>
            <a:rPr lang="zh-CN" altLang="en-US" dirty="0"/>
            <a:t>宽度比是反映和竞争对手宽度、自己目标宽度或上游供应商宽度的对比程度的指标</a:t>
          </a:r>
        </a:p>
      </dgm:t>
    </dgm:pt>
    <dgm:pt modelId="{619EA92D-AC8C-49B4-B2BB-A4903B9D36AF}" cxnId="{0A46ED46-8696-4286-A991-CFE395CF2F89}" type="parTrans">
      <dgm:prSet/>
      <dgm:spPr/>
      <dgm:t>
        <a:bodyPr/>
        <a:lstStyle/>
        <a:p>
          <a:endParaRPr lang="zh-CN" altLang="en-US"/>
        </a:p>
      </dgm:t>
    </dgm:pt>
    <dgm:pt modelId="{4AA91597-EE9C-4708-9588-E6EF398989BB}" cxnId="{0A46ED46-8696-4286-A991-CFE395CF2F89}" type="sibTrans">
      <dgm:prSet/>
      <dgm:spPr/>
      <dgm:t>
        <a:bodyPr/>
        <a:lstStyle/>
        <a:p>
          <a:endParaRPr lang="zh-CN" altLang="en-US"/>
        </a:p>
      </dgm:t>
    </dgm:pt>
    <dgm:pt modelId="{DD629277-B7D8-4633-81CC-D98A3A251945}" type="pres">
      <dgm:prSet presAssocID="{CF1D20F1-ED24-4BBB-BDD2-74BBED6DC41F}" presName="Name0" presStyleCnt="0">
        <dgm:presLayoutVars>
          <dgm:dir/>
          <dgm:animLvl val="lvl"/>
          <dgm:resizeHandles val="exact"/>
        </dgm:presLayoutVars>
      </dgm:prSet>
      <dgm:spPr/>
      <dgm:t>
        <a:bodyPr/>
        <a:lstStyle/>
        <a:p>
          <a:endParaRPr lang="zh-CN" altLang="en-US"/>
        </a:p>
      </dgm:t>
    </dgm:pt>
    <dgm:pt modelId="{E6C2814B-F38C-4EAF-9FE1-F9BB4F0BFEEB}" type="pres">
      <dgm:prSet presAssocID="{EA35FA7E-FE21-4F9C-B445-9F5C3F6FEE5A}" presName="linNode" presStyleCnt="0"/>
      <dgm:spPr/>
    </dgm:pt>
    <dgm:pt modelId="{EF860FED-858F-43D5-8AA9-E25978F98E78}" type="pres">
      <dgm:prSet presAssocID="{EA35FA7E-FE21-4F9C-B445-9F5C3F6FEE5A}" presName="parentText" presStyleLbl="node1" presStyleIdx="0" presStyleCnt="3" custScaleX="29523">
        <dgm:presLayoutVars>
          <dgm:chMax val="1"/>
          <dgm:bulletEnabled val="1"/>
        </dgm:presLayoutVars>
      </dgm:prSet>
      <dgm:spPr/>
      <dgm:t>
        <a:bodyPr/>
        <a:lstStyle/>
        <a:p>
          <a:endParaRPr lang="zh-CN" altLang="en-US"/>
        </a:p>
      </dgm:t>
    </dgm:pt>
    <dgm:pt modelId="{6AF80EF7-159B-4A5D-B93A-3D32A2651A50}" type="pres">
      <dgm:prSet presAssocID="{EA35FA7E-FE21-4F9C-B445-9F5C3F6FEE5A}" presName="descendantText" presStyleLbl="alignAccFollowNode1" presStyleIdx="0" presStyleCnt="3" custScaleX="101385">
        <dgm:presLayoutVars>
          <dgm:bulletEnabled val="1"/>
        </dgm:presLayoutVars>
      </dgm:prSet>
      <dgm:spPr/>
      <dgm:t>
        <a:bodyPr/>
        <a:lstStyle/>
        <a:p>
          <a:endParaRPr lang="zh-CN" altLang="en-US"/>
        </a:p>
      </dgm:t>
    </dgm:pt>
    <dgm:pt modelId="{8DB12D30-B051-4C8E-9713-1734D59093A5}" type="pres">
      <dgm:prSet presAssocID="{139B9D13-EC67-41FD-A4C6-C0E1C77F06F1}" presName="sp" presStyleCnt="0"/>
      <dgm:spPr/>
    </dgm:pt>
    <dgm:pt modelId="{DD2F051A-BA41-4347-9D91-DFBEEEC3BF5A}" type="pres">
      <dgm:prSet presAssocID="{13FB0A2E-DF8D-494F-ADD2-4D83A6181F65}" presName="linNode" presStyleCnt="0"/>
      <dgm:spPr/>
    </dgm:pt>
    <dgm:pt modelId="{E5A6C3FD-1373-42B8-849E-46B7928AAE60}" type="pres">
      <dgm:prSet presAssocID="{13FB0A2E-DF8D-494F-ADD2-4D83A6181F65}" presName="parentText" presStyleLbl="node1" presStyleIdx="1" presStyleCnt="3" custFlipHor="1" custScaleX="29297">
        <dgm:presLayoutVars>
          <dgm:chMax val="1"/>
          <dgm:bulletEnabled val="1"/>
        </dgm:presLayoutVars>
      </dgm:prSet>
      <dgm:spPr/>
      <dgm:t>
        <a:bodyPr/>
        <a:lstStyle/>
        <a:p>
          <a:endParaRPr lang="zh-CN" altLang="en-US"/>
        </a:p>
      </dgm:t>
    </dgm:pt>
    <dgm:pt modelId="{F0FA5B67-E820-480F-BBD1-29F701E24CA9}" type="pres">
      <dgm:prSet presAssocID="{13FB0A2E-DF8D-494F-ADD2-4D83A6181F65}" presName="descendantText" presStyleLbl="alignAccFollowNode1" presStyleIdx="1" presStyleCnt="3" custScaleX="101008">
        <dgm:presLayoutVars>
          <dgm:bulletEnabled val="1"/>
        </dgm:presLayoutVars>
      </dgm:prSet>
      <dgm:spPr/>
      <dgm:t>
        <a:bodyPr/>
        <a:lstStyle/>
        <a:p>
          <a:endParaRPr lang="zh-CN" altLang="en-US"/>
        </a:p>
      </dgm:t>
    </dgm:pt>
    <dgm:pt modelId="{80296DAE-417A-4AC0-95BE-6926B94637EB}" type="pres">
      <dgm:prSet presAssocID="{DA2AF95F-34F8-483E-9038-514F44B404B8}" presName="sp" presStyleCnt="0"/>
      <dgm:spPr/>
    </dgm:pt>
    <dgm:pt modelId="{C6609141-DD49-4A61-8783-801B914BC824}" type="pres">
      <dgm:prSet presAssocID="{C241358E-00C4-43FF-A1BA-60550687E0D0}" presName="linNode" presStyleCnt="0"/>
      <dgm:spPr/>
    </dgm:pt>
    <dgm:pt modelId="{59E7D373-3D2F-4E82-B040-612D63A79B13}" type="pres">
      <dgm:prSet presAssocID="{C241358E-00C4-43FF-A1BA-60550687E0D0}" presName="parentText" presStyleLbl="node1" presStyleIdx="2" presStyleCnt="3" custScaleX="29524">
        <dgm:presLayoutVars>
          <dgm:chMax val="1"/>
          <dgm:bulletEnabled val="1"/>
        </dgm:presLayoutVars>
      </dgm:prSet>
      <dgm:spPr/>
      <dgm:t>
        <a:bodyPr/>
        <a:lstStyle/>
        <a:p>
          <a:endParaRPr lang="zh-CN" altLang="en-US"/>
        </a:p>
      </dgm:t>
    </dgm:pt>
    <dgm:pt modelId="{29D159DB-394E-40E6-8DE7-DA16294C18CF}" type="pres">
      <dgm:prSet presAssocID="{C241358E-00C4-43FF-A1BA-60550687E0D0}" presName="descendantText" presStyleLbl="alignAccFollowNode1" presStyleIdx="2" presStyleCnt="3" custScaleX="101342">
        <dgm:presLayoutVars>
          <dgm:bulletEnabled val="1"/>
        </dgm:presLayoutVars>
      </dgm:prSet>
      <dgm:spPr/>
      <dgm:t>
        <a:bodyPr/>
        <a:lstStyle/>
        <a:p>
          <a:endParaRPr lang="zh-CN" altLang="en-US"/>
        </a:p>
      </dgm:t>
    </dgm:pt>
  </dgm:ptLst>
  <dgm:cxnLst>
    <dgm:cxn modelId="{B393D8F4-292C-4B36-A389-47C98A770B1F}" type="presOf" srcId="{13FB0A2E-DF8D-494F-ADD2-4D83A6181F65}" destId="{E5A6C3FD-1373-42B8-849E-46B7928AAE60}" srcOrd="0" destOrd="0" presId="urn:microsoft.com/office/officeart/2005/8/layout/vList5"/>
    <dgm:cxn modelId="{46C930F0-5DDB-482E-B513-688820D6074F}" srcId="{CF1D20F1-ED24-4BBB-BDD2-74BBED6DC41F}" destId="{13FB0A2E-DF8D-494F-ADD2-4D83A6181F65}" srcOrd="1" destOrd="0" parTransId="{43D6A134-BFC6-4B00-BBDD-0C11A9B43CEC}" sibTransId="{DA2AF95F-34F8-483E-9038-514F44B404B8}"/>
    <dgm:cxn modelId="{CD83FA9B-0C54-4B26-A328-EAF9105DF5E7}" srcId="{13FB0A2E-DF8D-494F-ADD2-4D83A6181F65}" destId="{D7F76304-2AC4-4801-AA8D-F94EDAF28116}" srcOrd="1" destOrd="0" parTransId="{FE3782D5-1BCB-4877-BA35-078BFCEBD4FD}" sibTransId="{D694546A-D452-4202-8099-55EF359A0C4D}"/>
    <dgm:cxn modelId="{CF03DDF2-9376-4952-9389-0E3C240FB05D}" type="presOf" srcId="{EA35FA7E-FE21-4F9C-B445-9F5C3F6FEE5A}" destId="{EF860FED-858F-43D5-8AA9-E25978F98E78}" srcOrd="0" destOrd="0" presId="urn:microsoft.com/office/officeart/2005/8/layout/vList5"/>
    <dgm:cxn modelId="{5E625CFA-C02C-489C-ACAF-19715B372EE7}" srcId="{C241358E-00C4-43FF-A1BA-60550687E0D0}" destId="{A1EEB291-D002-4ADF-9B7B-4424E2549617}" srcOrd="0" destOrd="0" parTransId="{21DAD609-27B1-42F4-8E0C-8CE4F7A1485A}" sibTransId="{3A62E61B-C889-4036-83E3-2FC9350F0425}"/>
    <dgm:cxn modelId="{2B9D762F-A5AF-40AE-8299-71CB9AD472E7}" srcId="{EA35FA7E-FE21-4F9C-B445-9F5C3F6FEE5A}" destId="{0DD95219-258B-4145-9C3A-96AF58A2E00C}" srcOrd="1" destOrd="0" parTransId="{310F5D75-3A6F-474A-84E6-BDF8578325FA}" sibTransId="{394073C0-2C33-43B7-A696-C22C8E435B6C}"/>
    <dgm:cxn modelId="{0A46ED46-8696-4286-A991-CFE395CF2F89}" srcId="{13FB0A2E-DF8D-494F-ADD2-4D83A6181F65}" destId="{8C33794C-B6D5-4440-AA08-E61B9D6271D1}" srcOrd="2" destOrd="0" parTransId="{619EA92D-AC8C-49B4-B2BB-A4903B9D36AF}" sibTransId="{4AA91597-EE9C-4708-9588-E6EF398989BB}"/>
    <dgm:cxn modelId="{703ABB94-64D3-4231-9AD6-C722FB097226}" srcId="{CF1D20F1-ED24-4BBB-BDD2-74BBED6DC41F}" destId="{C241358E-00C4-43FF-A1BA-60550687E0D0}" srcOrd="2" destOrd="0" parTransId="{40CC7CA5-6FA9-4091-A723-7B0776E383FE}" sibTransId="{AE933A77-69DB-42C9-9AE8-45609011DB9C}"/>
    <dgm:cxn modelId="{3CAEB116-C1E5-4073-AB85-EF1B8F44D03C}" srcId="{13FB0A2E-DF8D-494F-ADD2-4D83A6181F65}" destId="{F4D8E3DA-8204-4699-A680-2D6F8B8BE04F}" srcOrd="0" destOrd="0" parTransId="{92D814FF-979B-47B4-B2BE-BEE29AD6A445}" sibTransId="{F2ECB19E-DC8F-4B94-8CB3-D7AF2B2DF01A}"/>
    <dgm:cxn modelId="{188B2065-0A79-40EC-A1AA-A70D4CD39475}" type="presOf" srcId="{D7F76304-2AC4-4801-AA8D-F94EDAF28116}" destId="{F0FA5B67-E820-480F-BBD1-29F701E24CA9}" srcOrd="0" destOrd="1" presId="urn:microsoft.com/office/officeart/2005/8/layout/vList5"/>
    <dgm:cxn modelId="{8D6D9B71-B1EB-4B87-8F64-67078B96A71B}" type="presOf" srcId="{F4D8E3DA-8204-4699-A680-2D6F8B8BE04F}" destId="{F0FA5B67-E820-480F-BBD1-29F701E24CA9}" srcOrd="0" destOrd="0" presId="urn:microsoft.com/office/officeart/2005/8/layout/vList5"/>
    <dgm:cxn modelId="{9D9EE03C-43C6-4026-820E-AF4FFC781610}" srcId="{EA35FA7E-FE21-4F9C-B445-9F5C3F6FEE5A}" destId="{2CDF7CDA-EDF1-4324-974D-A33C9C4AE0AE}" srcOrd="0" destOrd="0" parTransId="{E80D9245-2361-43FC-84AB-D84A725817D2}" sibTransId="{77CDA752-B705-47CD-AD05-A792ADDAB1CB}"/>
    <dgm:cxn modelId="{8212F63E-5FE9-467F-9E2D-43F9ABD4067E}" type="presOf" srcId="{0DD95219-258B-4145-9C3A-96AF58A2E00C}" destId="{6AF80EF7-159B-4A5D-B93A-3D32A2651A50}" srcOrd="0" destOrd="1" presId="urn:microsoft.com/office/officeart/2005/8/layout/vList5"/>
    <dgm:cxn modelId="{16C93E23-7A0A-4911-B477-CD01FEA0A27E}" srcId="{CF1D20F1-ED24-4BBB-BDD2-74BBED6DC41F}" destId="{EA35FA7E-FE21-4F9C-B445-9F5C3F6FEE5A}" srcOrd="0" destOrd="0" parTransId="{A20A6F64-30FC-4549-B8B3-723504E016B1}" sibTransId="{139B9D13-EC67-41FD-A4C6-C0E1C77F06F1}"/>
    <dgm:cxn modelId="{F3A29014-882C-407D-90B9-67B6EAFDC9DF}" type="presOf" srcId="{2CDF7CDA-EDF1-4324-974D-A33C9C4AE0AE}" destId="{6AF80EF7-159B-4A5D-B93A-3D32A2651A50}" srcOrd="0" destOrd="0" presId="urn:microsoft.com/office/officeart/2005/8/layout/vList5"/>
    <dgm:cxn modelId="{D5127F9B-1AF2-4D78-A725-8F2001A751EF}" srcId="{EA35FA7E-FE21-4F9C-B445-9F5C3F6FEE5A}" destId="{A0841E08-C682-487A-AB19-C59438C70EF6}" srcOrd="2" destOrd="0" parTransId="{9B8728CC-3EC9-46DB-A617-D254FDAA539F}" sibTransId="{915FA28B-6C13-4023-9962-B35BE2E96494}"/>
    <dgm:cxn modelId="{2C9F7A7A-58F5-4301-99C6-D13BE7D840A5}" type="presOf" srcId="{C241358E-00C4-43FF-A1BA-60550687E0D0}" destId="{59E7D373-3D2F-4E82-B040-612D63A79B13}" srcOrd="0" destOrd="0" presId="urn:microsoft.com/office/officeart/2005/8/layout/vList5"/>
    <dgm:cxn modelId="{B055F229-E894-4925-A536-BEA99E3784B5}" srcId="{C241358E-00C4-43FF-A1BA-60550687E0D0}" destId="{6264504C-59B7-4ABF-A1F4-978506DA3837}" srcOrd="1" destOrd="0" parTransId="{B47EFDE0-5B48-4824-AE12-2CCD8A0773AA}" sibTransId="{A8BCA351-E8E4-4317-8FFC-F18649C7E7CE}"/>
    <dgm:cxn modelId="{69C361A2-6352-4C12-8D65-E044B77C0DD5}" type="presOf" srcId="{8C33794C-B6D5-4440-AA08-E61B9D6271D1}" destId="{F0FA5B67-E820-480F-BBD1-29F701E24CA9}" srcOrd="0" destOrd="2" presId="urn:microsoft.com/office/officeart/2005/8/layout/vList5"/>
    <dgm:cxn modelId="{D45145AC-3DFC-4FE4-B43F-31EB25CD53A1}" type="presOf" srcId="{6264504C-59B7-4ABF-A1F4-978506DA3837}" destId="{29D159DB-394E-40E6-8DE7-DA16294C18CF}" srcOrd="0" destOrd="1" presId="urn:microsoft.com/office/officeart/2005/8/layout/vList5"/>
    <dgm:cxn modelId="{DC4C4B8C-8680-4B58-B62B-290946E996CA}" type="presOf" srcId="{A1EEB291-D002-4ADF-9B7B-4424E2549617}" destId="{29D159DB-394E-40E6-8DE7-DA16294C18CF}" srcOrd="0" destOrd="0" presId="urn:microsoft.com/office/officeart/2005/8/layout/vList5"/>
    <dgm:cxn modelId="{71B39055-90AF-4323-8DB3-1BC5BDA11F0E}" type="presOf" srcId="{CF1D20F1-ED24-4BBB-BDD2-74BBED6DC41F}" destId="{DD629277-B7D8-4633-81CC-D98A3A251945}" srcOrd="0" destOrd="0" presId="urn:microsoft.com/office/officeart/2005/8/layout/vList5"/>
    <dgm:cxn modelId="{4F158DB6-43E5-4143-8AE0-81CD3C31E975}" type="presOf" srcId="{A0841E08-C682-487A-AB19-C59438C70EF6}" destId="{6AF80EF7-159B-4A5D-B93A-3D32A2651A50}" srcOrd="0" destOrd="2" presId="urn:microsoft.com/office/officeart/2005/8/layout/vList5"/>
    <dgm:cxn modelId="{4F636AA1-DB55-4201-8482-9B843D78F9DB}" type="presParOf" srcId="{DD629277-B7D8-4633-81CC-D98A3A251945}" destId="{E6C2814B-F38C-4EAF-9FE1-F9BB4F0BFEEB}" srcOrd="0" destOrd="0" presId="urn:microsoft.com/office/officeart/2005/8/layout/vList5"/>
    <dgm:cxn modelId="{02B19337-CFA8-4C9C-BA39-802AC511CE17}" type="presParOf" srcId="{E6C2814B-F38C-4EAF-9FE1-F9BB4F0BFEEB}" destId="{EF860FED-858F-43D5-8AA9-E25978F98E78}" srcOrd="0" destOrd="0" presId="urn:microsoft.com/office/officeart/2005/8/layout/vList5"/>
    <dgm:cxn modelId="{F46CC58C-15EC-431A-855A-950BFE1D8485}" type="presParOf" srcId="{E6C2814B-F38C-4EAF-9FE1-F9BB4F0BFEEB}" destId="{6AF80EF7-159B-4A5D-B93A-3D32A2651A50}" srcOrd="1" destOrd="0" presId="urn:microsoft.com/office/officeart/2005/8/layout/vList5"/>
    <dgm:cxn modelId="{75BA8425-F553-4033-B80A-7FA5FFB58938}" type="presParOf" srcId="{DD629277-B7D8-4633-81CC-D98A3A251945}" destId="{8DB12D30-B051-4C8E-9713-1734D59093A5}" srcOrd="1" destOrd="0" presId="urn:microsoft.com/office/officeart/2005/8/layout/vList5"/>
    <dgm:cxn modelId="{4AC6D607-60E7-401A-83C7-1C3205679739}" type="presParOf" srcId="{DD629277-B7D8-4633-81CC-D98A3A251945}" destId="{DD2F051A-BA41-4347-9D91-DFBEEEC3BF5A}" srcOrd="2" destOrd="0" presId="urn:microsoft.com/office/officeart/2005/8/layout/vList5"/>
    <dgm:cxn modelId="{24177836-68B6-45BA-A619-451AAE8F7A1F}" type="presParOf" srcId="{DD2F051A-BA41-4347-9D91-DFBEEEC3BF5A}" destId="{E5A6C3FD-1373-42B8-849E-46B7928AAE60}" srcOrd="0" destOrd="0" presId="urn:microsoft.com/office/officeart/2005/8/layout/vList5"/>
    <dgm:cxn modelId="{C22A6F2F-C8E6-4B48-80FE-F5C3733033F6}" type="presParOf" srcId="{DD2F051A-BA41-4347-9D91-DFBEEEC3BF5A}" destId="{F0FA5B67-E820-480F-BBD1-29F701E24CA9}" srcOrd="1" destOrd="0" presId="urn:microsoft.com/office/officeart/2005/8/layout/vList5"/>
    <dgm:cxn modelId="{5926E07B-2C2E-4AE6-92B2-96C92049B6B3}" type="presParOf" srcId="{DD629277-B7D8-4633-81CC-D98A3A251945}" destId="{80296DAE-417A-4AC0-95BE-6926B94637EB}" srcOrd="3" destOrd="0" presId="urn:microsoft.com/office/officeart/2005/8/layout/vList5"/>
    <dgm:cxn modelId="{1F94C8D1-4145-4C41-9CCA-B631ABBB3FAF}" type="presParOf" srcId="{DD629277-B7D8-4633-81CC-D98A3A251945}" destId="{C6609141-DD49-4A61-8783-801B914BC824}" srcOrd="4" destOrd="0" presId="urn:microsoft.com/office/officeart/2005/8/layout/vList5"/>
    <dgm:cxn modelId="{AC28EB0F-E9EE-4258-A93F-88AC989A856D}" type="presParOf" srcId="{C6609141-DD49-4A61-8783-801B914BC824}" destId="{59E7D373-3D2F-4E82-B040-612D63A79B13}" srcOrd="0" destOrd="0" presId="urn:microsoft.com/office/officeart/2005/8/layout/vList5"/>
    <dgm:cxn modelId="{CD0CFEAE-6435-4A99-81C2-179442BD28CB}" type="presParOf" srcId="{C6609141-DD49-4A61-8783-801B914BC824}" destId="{29D159DB-394E-40E6-8DE7-DA16294C18CF}"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6269E2E-893D-4635-B3EE-F54BA00B100F}"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zh-CN" altLang="en-US"/>
        </a:p>
      </dgm:t>
    </dgm:pt>
    <dgm:pt modelId="{E25A0842-68C5-43A0-930E-7F3AB7F46DE3}">
      <dgm:prSet phldrT="[文本]" custT="1"/>
      <dgm:spPr/>
      <dgm:t>
        <a:bodyPr/>
        <a:lstStyle/>
        <a:p>
          <a:r>
            <a:rPr lang="zh-CN" altLang="en-US" sz="1400" b="1" dirty="0">
              <a:solidFill>
                <a:schemeClr val="tx1"/>
              </a:solidFill>
            </a:rPr>
            <a:t>交叉弹性</a:t>
          </a:r>
        </a:p>
      </dgm:t>
    </dgm:pt>
    <dgm:pt modelId="{917B549B-7320-46F0-92A6-6E68093658B2}" cxnId="{8E413781-D3E5-4A7E-9037-CFF064C6BD49}" type="parTrans">
      <dgm:prSet/>
      <dgm:spPr/>
      <dgm:t>
        <a:bodyPr/>
        <a:lstStyle/>
        <a:p>
          <a:endParaRPr lang="zh-CN" altLang="en-US" sz="1400" b="1">
            <a:solidFill>
              <a:schemeClr val="tx1"/>
            </a:solidFill>
          </a:endParaRPr>
        </a:p>
      </dgm:t>
    </dgm:pt>
    <dgm:pt modelId="{6D568D8C-FF64-4653-82A9-8AA0B59CC0F0}" cxnId="{8E413781-D3E5-4A7E-9037-CFF064C6BD49}" type="sibTrans">
      <dgm:prSet/>
      <dgm:spPr/>
      <dgm:t>
        <a:bodyPr/>
        <a:lstStyle/>
        <a:p>
          <a:endParaRPr lang="zh-CN" altLang="en-US" sz="1400" b="1">
            <a:solidFill>
              <a:schemeClr val="tx1"/>
            </a:solidFill>
          </a:endParaRPr>
        </a:p>
      </dgm:t>
    </dgm:pt>
    <dgm:pt modelId="{1590E3F5-F203-42DE-9382-D51EF26E4EB4}">
      <dgm:prSet phldrT="[文本]" custT="1"/>
      <dgm:spPr/>
      <dgm:t>
        <a:bodyPr/>
        <a:lstStyle/>
        <a:p>
          <a:r>
            <a:rPr lang="zh-CN" altLang="en-US" sz="1400" b="1" dirty="0">
              <a:solidFill>
                <a:schemeClr val="tx1"/>
              </a:solidFill>
            </a:rPr>
            <a:t>替代性商品</a:t>
          </a:r>
        </a:p>
      </dgm:t>
    </dgm:pt>
    <dgm:pt modelId="{8D671031-D36B-445E-89FB-03765911F97D}" cxnId="{A6D2F2ED-580C-40BE-9135-48514C52B776}" type="parTrans">
      <dgm:prSet/>
      <dgm:spPr/>
      <dgm:t>
        <a:bodyPr/>
        <a:lstStyle/>
        <a:p>
          <a:endParaRPr lang="zh-CN" altLang="en-US" sz="1400" b="1">
            <a:solidFill>
              <a:schemeClr val="tx1"/>
            </a:solidFill>
          </a:endParaRPr>
        </a:p>
      </dgm:t>
    </dgm:pt>
    <dgm:pt modelId="{755C1C41-D4FA-4E41-8DA4-ABCE4A1FA85F}" cxnId="{A6D2F2ED-580C-40BE-9135-48514C52B776}" type="sibTrans">
      <dgm:prSet/>
      <dgm:spPr/>
      <dgm:t>
        <a:bodyPr/>
        <a:lstStyle/>
        <a:p>
          <a:endParaRPr lang="zh-CN" altLang="en-US" sz="1400" b="1">
            <a:solidFill>
              <a:schemeClr val="tx1"/>
            </a:solidFill>
          </a:endParaRPr>
        </a:p>
      </dgm:t>
    </dgm:pt>
    <dgm:pt modelId="{8AC58BF9-52E4-474B-80DD-8FEBA3C1AEC1}">
      <dgm:prSet phldrT="[文本]" custT="1"/>
      <dgm:spPr/>
      <dgm:t>
        <a:bodyPr/>
        <a:lstStyle/>
        <a:p>
          <a:r>
            <a:rPr lang="zh-CN" altLang="en-US" sz="1400" b="1" dirty="0">
              <a:solidFill>
                <a:schemeClr val="tx1"/>
              </a:solidFill>
            </a:rPr>
            <a:t>无关性商品</a:t>
          </a:r>
        </a:p>
      </dgm:t>
    </dgm:pt>
    <dgm:pt modelId="{CD9346AC-1771-42CE-BDE3-BF58D3990F9B}" cxnId="{42DEFF32-4059-43FE-A351-49A18A841441}" type="parTrans">
      <dgm:prSet/>
      <dgm:spPr/>
      <dgm:t>
        <a:bodyPr/>
        <a:lstStyle/>
        <a:p>
          <a:endParaRPr lang="zh-CN" altLang="en-US" sz="1400" b="1">
            <a:solidFill>
              <a:schemeClr val="tx1"/>
            </a:solidFill>
          </a:endParaRPr>
        </a:p>
      </dgm:t>
    </dgm:pt>
    <dgm:pt modelId="{F77E8D84-639D-4346-BFBA-E67473220CD1}" cxnId="{42DEFF32-4059-43FE-A351-49A18A841441}" type="sibTrans">
      <dgm:prSet/>
      <dgm:spPr/>
      <dgm:t>
        <a:bodyPr/>
        <a:lstStyle/>
        <a:p>
          <a:endParaRPr lang="zh-CN" altLang="en-US" sz="1400" b="1">
            <a:solidFill>
              <a:schemeClr val="tx1"/>
            </a:solidFill>
          </a:endParaRPr>
        </a:p>
      </dgm:t>
    </dgm:pt>
    <dgm:pt modelId="{B6445785-A6A1-49F7-8ECE-5299D9A2FA45}">
      <dgm:prSet phldrT="[文本]" custT="1"/>
      <dgm:spPr/>
      <dgm:t>
        <a:bodyPr/>
        <a:lstStyle/>
        <a:p>
          <a:r>
            <a:rPr lang="zh-CN" altLang="en-US" sz="1400" b="1" dirty="0">
              <a:solidFill>
                <a:schemeClr val="tx1"/>
              </a:solidFill>
            </a:rPr>
            <a:t>互补性商品</a:t>
          </a:r>
        </a:p>
      </dgm:t>
    </dgm:pt>
    <dgm:pt modelId="{2B787927-AC94-480B-894A-4C62C78BEE90}" cxnId="{AB3FFB9F-977B-4632-B72A-742E3B48DC25}" type="parTrans">
      <dgm:prSet/>
      <dgm:spPr/>
      <dgm:t>
        <a:bodyPr/>
        <a:lstStyle/>
        <a:p>
          <a:endParaRPr lang="zh-CN" altLang="en-US" sz="1400" b="1">
            <a:solidFill>
              <a:schemeClr val="tx1"/>
            </a:solidFill>
          </a:endParaRPr>
        </a:p>
      </dgm:t>
    </dgm:pt>
    <dgm:pt modelId="{1788EF67-1473-4358-871A-9EDDF5987594}" cxnId="{AB3FFB9F-977B-4632-B72A-742E3B48DC25}" type="sibTrans">
      <dgm:prSet/>
      <dgm:spPr/>
      <dgm:t>
        <a:bodyPr/>
        <a:lstStyle/>
        <a:p>
          <a:endParaRPr lang="zh-CN" altLang="en-US" sz="1400" b="1">
            <a:solidFill>
              <a:schemeClr val="tx1"/>
            </a:solidFill>
          </a:endParaRPr>
        </a:p>
      </dgm:t>
    </dgm:pt>
    <dgm:pt modelId="{28EF5F65-58DF-4E58-9562-85FBE3801B9F}" type="pres">
      <dgm:prSet presAssocID="{26269E2E-893D-4635-B3EE-F54BA00B100F}" presName="Name0" presStyleCnt="0">
        <dgm:presLayoutVars>
          <dgm:chMax val="1"/>
          <dgm:chPref val="1"/>
          <dgm:dir/>
          <dgm:animOne val="branch"/>
          <dgm:animLvl val="lvl"/>
        </dgm:presLayoutVars>
      </dgm:prSet>
      <dgm:spPr/>
      <dgm:t>
        <a:bodyPr/>
        <a:lstStyle/>
        <a:p>
          <a:endParaRPr lang="zh-CN" altLang="en-US"/>
        </a:p>
      </dgm:t>
    </dgm:pt>
    <dgm:pt modelId="{32EF3E33-65F4-4236-A2E6-5F857D3F5FBA}" type="pres">
      <dgm:prSet presAssocID="{E25A0842-68C5-43A0-930E-7F3AB7F46DE3}" presName="singleCycle" presStyleCnt="0"/>
      <dgm:spPr/>
    </dgm:pt>
    <dgm:pt modelId="{9E71FCDD-6BCC-4903-ADE5-90D21B12CA0C}" type="pres">
      <dgm:prSet presAssocID="{E25A0842-68C5-43A0-930E-7F3AB7F46DE3}" presName="singleCenter" presStyleLbl="node1" presStyleIdx="0" presStyleCnt="4">
        <dgm:presLayoutVars>
          <dgm:chMax val="7"/>
          <dgm:chPref val="7"/>
        </dgm:presLayoutVars>
      </dgm:prSet>
      <dgm:spPr/>
      <dgm:t>
        <a:bodyPr/>
        <a:lstStyle/>
        <a:p>
          <a:endParaRPr lang="zh-CN" altLang="en-US"/>
        </a:p>
      </dgm:t>
    </dgm:pt>
    <dgm:pt modelId="{7C11E0B5-6DEE-4B03-873E-564FE60E6DC9}" type="pres">
      <dgm:prSet presAssocID="{8D671031-D36B-445E-89FB-03765911F97D}" presName="Name56" presStyleLbl="parChTrans1D2" presStyleIdx="0" presStyleCnt="3"/>
      <dgm:spPr/>
      <dgm:t>
        <a:bodyPr/>
        <a:lstStyle/>
        <a:p>
          <a:endParaRPr lang="zh-CN" altLang="en-US"/>
        </a:p>
      </dgm:t>
    </dgm:pt>
    <dgm:pt modelId="{105AB3ED-2B27-4B10-86E5-192FEDEB2600}" type="pres">
      <dgm:prSet presAssocID="{1590E3F5-F203-42DE-9382-D51EF26E4EB4}" presName="text0" presStyleLbl="node1" presStyleIdx="1" presStyleCnt="4" custScaleX="141334" custScaleY="109357">
        <dgm:presLayoutVars>
          <dgm:bulletEnabled val="1"/>
        </dgm:presLayoutVars>
      </dgm:prSet>
      <dgm:spPr/>
      <dgm:t>
        <a:bodyPr/>
        <a:lstStyle/>
        <a:p>
          <a:endParaRPr lang="zh-CN" altLang="en-US"/>
        </a:p>
      </dgm:t>
    </dgm:pt>
    <dgm:pt modelId="{110A8F60-589C-4EEC-A809-9C871DE4BAB6}" type="pres">
      <dgm:prSet presAssocID="{CD9346AC-1771-42CE-BDE3-BF58D3990F9B}" presName="Name56" presStyleLbl="parChTrans1D2" presStyleIdx="1" presStyleCnt="3"/>
      <dgm:spPr/>
      <dgm:t>
        <a:bodyPr/>
        <a:lstStyle/>
        <a:p>
          <a:endParaRPr lang="zh-CN" altLang="en-US"/>
        </a:p>
      </dgm:t>
    </dgm:pt>
    <dgm:pt modelId="{ECCFD8D3-FDC7-4B74-B770-9C02F5DD193A}" type="pres">
      <dgm:prSet presAssocID="{8AC58BF9-52E4-474B-80DD-8FEBA3C1AEC1}" presName="text0" presStyleLbl="node1" presStyleIdx="2" presStyleCnt="4" custScaleX="153843">
        <dgm:presLayoutVars>
          <dgm:bulletEnabled val="1"/>
        </dgm:presLayoutVars>
      </dgm:prSet>
      <dgm:spPr/>
      <dgm:t>
        <a:bodyPr/>
        <a:lstStyle/>
        <a:p>
          <a:endParaRPr lang="zh-CN" altLang="en-US"/>
        </a:p>
      </dgm:t>
    </dgm:pt>
    <dgm:pt modelId="{B565D113-3D98-48E2-A643-17D4962693C1}" type="pres">
      <dgm:prSet presAssocID="{2B787927-AC94-480B-894A-4C62C78BEE90}" presName="Name56" presStyleLbl="parChTrans1D2" presStyleIdx="2" presStyleCnt="3"/>
      <dgm:spPr/>
      <dgm:t>
        <a:bodyPr/>
        <a:lstStyle/>
        <a:p>
          <a:endParaRPr lang="zh-CN" altLang="en-US"/>
        </a:p>
      </dgm:t>
    </dgm:pt>
    <dgm:pt modelId="{3F57F3D2-3009-4D8B-A4B8-78855138F1B6}" type="pres">
      <dgm:prSet presAssocID="{B6445785-A6A1-49F7-8ECE-5299D9A2FA45}" presName="text0" presStyleLbl="node1" presStyleIdx="3" presStyleCnt="4" custScaleX="142802">
        <dgm:presLayoutVars>
          <dgm:bulletEnabled val="1"/>
        </dgm:presLayoutVars>
      </dgm:prSet>
      <dgm:spPr/>
      <dgm:t>
        <a:bodyPr/>
        <a:lstStyle/>
        <a:p>
          <a:endParaRPr lang="zh-CN" altLang="en-US"/>
        </a:p>
      </dgm:t>
    </dgm:pt>
  </dgm:ptLst>
  <dgm:cxnLst>
    <dgm:cxn modelId="{AB3FFB9F-977B-4632-B72A-742E3B48DC25}" srcId="{E25A0842-68C5-43A0-930E-7F3AB7F46DE3}" destId="{B6445785-A6A1-49F7-8ECE-5299D9A2FA45}" srcOrd="2" destOrd="0" parTransId="{2B787927-AC94-480B-894A-4C62C78BEE90}" sibTransId="{1788EF67-1473-4358-871A-9EDDF5987594}"/>
    <dgm:cxn modelId="{8E413781-D3E5-4A7E-9037-CFF064C6BD49}" srcId="{26269E2E-893D-4635-B3EE-F54BA00B100F}" destId="{E25A0842-68C5-43A0-930E-7F3AB7F46DE3}" srcOrd="0" destOrd="0" parTransId="{917B549B-7320-46F0-92A6-6E68093658B2}" sibTransId="{6D568D8C-FF64-4653-82A9-8AA0B59CC0F0}"/>
    <dgm:cxn modelId="{997B5EEE-B36D-4FB3-9E6B-5628EBEE1404}" type="presOf" srcId="{8AC58BF9-52E4-474B-80DD-8FEBA3C1AEC1}" destId="{ECCFD8D3-FDC7-4B74-B770-9C02F5DD193A}" srcOrd="0" destOrd="0" presId="urn:microsoft.com/office/officeart/2008/layout/RadialCluster"/>
    <dgm:cxn modelId="{CCF66C3E-F402-492F-A194-76A55F02D367}" type="presOf" srcId="{B6445785-A6A1-49F7-8ECE-5299D9A2FA45}" destId="{3F57F3D2-3009-4D8B-A4B8-78855138F1B6}" srcOrd="0" destOrd="0" presId="urn:microsoft.com/office/officeart/2008/layout/RadialCluster"/>
    <dgm:cxn modelId="{89F62446-FCA8-44FA-91C9-FE3DF4103D1E}" type="presOf" srcId="{CD9346AC-1771-42CE-BDE3-BF58D3990F9B}" destId="{110A8F60-589C-4EEC-A809-9C871DE4BAB6}" srcOrd="0" destOrd="0" presId="urn:microsoft.com/office/officeart/2008/layout/RadialCluster"/>
    <dgm:cxn modelId="{FC2F562B-D927-47C9-B731-1E55FB50A80B}" type="presOf" srcId="{2B787927-AC94-480B-894A-4C62C78BEE90}" destId="{B565D113-3D98-48E2-A643-17D4962693C1}" srcOrd="0" destOrd="0" presId="urn:microsoft.com/office/officeart/2008/layout/RadialCluster"/>
    <dgm:cxn modelId="{42DEFF32-4059-43FE-A351-49A18A841441}" srcId="{E25A0842-68C5-43A0-930E-7F3AB7F46DE3}" destId="{8AC58BF9-52E4-474B-80DD-8FEBA3C1AEC1}" srcOrd="1" destOrd="0" parTransId="{CD9346AC-1771-42CE-BDE3-BF58D3990F9B}" sibTransId="{F77E8D84-639D-4346-BFBA-E67473220CD1}"/>
    <dgm:cxn modelId="{2D08BBAD-FAA9-4D10-8845-ED24E76998CB}" type="presOf" srcId="{E25A0842-68C5-43A0-930E-7F3AB7F46DE3}" destId="{9E71FCDD-6BCC-4903-ADE5-90D21B12CA0C}" srcOrd="0" destOrd="0" presId="urn:microsoft.com/office/officeart/2008/layout/RadialCluster"/>
    <dgm:cxn modelId="{94F1CD3B-5AC6-4B74-8371-844C00058526}" type="presOf" srcId="{1590E3F5-F203-42DE-9382-D51EF26E4EB4}" destId="{105AB3ED-2B27-4B10-86E5-192FEDEB2600}" srcOrd="0" destOrd="0" presId="urn:microsoft.com/office/officeart/2008/layout/RadialCluster"/>
    <dgm:cxn modelId="{51065101-BE38-44DE-82BB-4C0D1DBC8E43}" type="presOf" srcId="{26269E2E-893D-4635-B3EE-F54BA00B100F}" destId="{28EF5F65-58DF-4E58-9562-85FBE3801B9F}" srcOrd="0" destOrd="0" presId="urn:microsoft.com/office/officeart/2008/layout/RadialCluster"/>
    <dgm:cxn modelId="{A6D2F2ED-580C-40BE-9135-48514C52B776}" srcId="{E25A0842-68C5-43A0-930E-7F3AB7F46DE3}" destId="{1590E3F5-F203-42DE-9382-D51EF26E4EB4}" srcOrd="0" destOrd="0" parTransId="{8D671031-D36B-445E-89FB-03765911F97D}" sibTransId="{755C1C41-D4FA-4E41-8DA4-ABCE4A1FA85F}"/>
    <dgm:cxn modelId="{B7F588C1-1CE3-43C4-A22F-CD676500A8F7}" type="presOf" srcId="{8D671031-D36B-445E-89FB-03765911F97D}" destId="{7C11E0B5-6DEE-4B03-873E-564FE60E6DC9}" srcOrd="0" destOrd="0" presId="urn:microsoft.com/office/officeart/2008/layout/RadialCluster"/>
    <dgm:cxn modelId="{88BFF880-8CCF-49F8-A9D3-4DAFA0615C2A}" type="presParOf" srcId="{28EF5F65-58DF-4E58-9562-85FBE3801B9F}" destId="{32EF3E33-65F4-4236-A2E6-5F857D3F5FBA}" srcOrd="0" destOrd="0" presId="urn:microsoft.com/office/officeart/2008/layout/RadialCluster"/>
    <dgm:cxn modelId="{48613634-8DF5-4E27-A590-5AD648898EF6}" type="presParOf" srcId="{32EF3E33-65F4-4236-A2E6-5F857D3F5FBA}" destId="{9E71FCDD-6BCC-4903-ADE5-90D21B12CA0C}" srcOrd="0" destOrd="0" presId="urn:microsoft.com/office/officeart/2008/layout/RadialCluster"/>
    <dgm:cxn modelId="{58AC5D18-269F-44A7-82C2-A69DB42FB1AC}" type="presParOf" srcId="{32EF3E33-65F4-4236-A2E6-5F857D3F5FBA}" destId="{7C11E0B5-6DEE-4B03-873E-564FE60E6DC9}" srcOrd="1" destOrd="0" presId="urn:microsoft.com/office/officeart/2008/layout/RadialCluster"/>
    <dgm:cxn modelId="{904C9E9C-C5D9-4A51-B96D-C3992C92592A}" type="presParOf" srcId="{32EF3E33-65F4-4236-A2E6-5F857D3F5FBA}" destId="{105AB3ED-2B27-4B10-86E5-192FEDEB2600}" srcOrd="2" destOrd="0" presId="urn:microsoft.com/office/officeart/2008/layout/RadialCluster"/>
    <dgm:cxn modelId="{852DF6F3-FC95-4B4C-A0C9-671577AC13AD}" type="presParOf" srcId="{32EF3E33-65F4-4236-A2E6-5F857D3F5FBA}" destId="{110A8F60-589C-4EEC-A809-9C871DE4BAB6}" srcOrd="3" destOrd="0" presId="urn:microsoft.com/office/officeart/2008/layout/RadialCluster"/>
    <dgm:cxn modelId="{798DE213-D722-40D2-882A-B8F892EE70AE}" type="presParOf" srcId="{32EF3E33-65F4-4236-A2E6-5F857D3F5FBA}" destId="{ECCFD8D3-FDC7-4B74-B770-9C02F5DD193A}" srcOrd="4" destOrd="0" presId="urn:microsoft.com/office/officeart/2008/layout/RadialCluster"/>
    <dgm:cxn modelId="{57EF5D7F-7BB5-42C1-8443-C722748B152F}" type="presParOf" srcId="{32EF3E33-65F4-4236-A2E6-5F857D3F5FBA}" destId="{B565D113-3D98-48E2-A643-17D4962693C1}" srcOrd="5" destOrd="0" presId="urn:microsoft.com/office/officeart/2008/layout/RadialCluster"/>
    <dgm:cxn modelId="{5A23ECD9-34CB-4C26-9F99-E16F4DFA7546}" type="presParOf" srcId="{32EF3E33-65F4-4236-A2E6-5F857D3F5FBA}" destId="{3F57F3D2-3009-4D8B-A4B8-78855138F1B6}" srcOrd="6" destOrd="0" presId="urn:microsoft.com/office/officeart/2008/layout/RadialCluster"/>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F6A1781-9A66-40A5-9462-65A938FAD0A4}"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zh-CN" altLang="en-US"/>
        </a:p>
      </dgm:t>
    </dgm:pt>
    <dgm:pt modelId="{AC307B7C-0FFE-4C9E-8CFF-D3FBF7F1EB11}">
      <dgm:prSet phldrT="[文本]"/>
      <dgm:spPr/>
      <dgm:t>
        <a:bodyPr/>
        <a:lstStyle/>
        <a:p>
          <a:r>
            <a:rPr lang="zh-CN" altLang="en-US" dirty="0"/>
            <a:t>商品间的关联关系</a:t>
          </a:r>
        </a:p>
      </dgm:t>
    </dgm:pt>
    <dgm:pt modelId="{8EE2A849-15D8-45B4-9056-1A0CB510648F}" cxnId="{E2194D8B-65EF-43FF-9422-582BB9A2611C}" type="parTrans">
      <dgm:prSet/>
      <dgm:spPr/>
      <dgm:t>
        <a:bodyPr/>
        <a:lstStyle/>
        <a:p>
          <a:endParaRPr lang="zh-CN" altLang="en-US"/>
        </a:p>
      </dgm:t>
    </dgm:pt>
    <dgm:pt modelId="{7FCF30A2-089A-4CB7-8048-635A384AC8FB}" cxnId="{E2194D8B-65EF-43FF-9422-582BB9A2611C}" type="sibTrans">
      <dgm:prSet/>
      <dgm:spPr/>
      <dgm:t>
        <a:bodyPr/>
        <a:lstStyle/>
        <a:p>
          <a:endParaRPr lang="zh-CN" altLang="en-US"/>
        </a:p>
      </dgm:t>
    </dgm:pt>
    <dgm:pt modelId="{D54E4062-A3AB-4C3E-BE07-1AB121B951EB}">
      <dgm:prSet phldrT="[文本]" custT="1"/>
      <dgm:spPr/>
      <dgm:t>
        <a:bodyPr/>
        <a:lstStyle/>
        <a:p>
          <a:r>
            <a:rPr lang="zh-CN" altLang="en-US" sz="1800" dirty="0"/>
            <a:t>强相关</a:t>
          </a:r>
        </a:p>
      </dgm:t>
    </dgm:pt>
    <dgm:pt modelId="{00002529-E978-4A54-962F-26D8CED4F0CE}" cxnId="{54EC0EE5-A587-48C2-B1C8-074B2C441BC6}" type="parTrans">
      <dgm:prSet/>
      <dgm:spPr/>
      <dgm:t>
        <a:bodyPr/>
        <a:lstStyle/>
        <a:p>
          <a:endParaRPr lang="zh-CN" altLang="en-US"/>
        </a:p>
      </dgm:t>
    </dgm:pt>
    <dgm:pt modelId="{D93F1CA1-E3E1-44D6-9C00-6EBC0D822A84}" cxnId="{54EC0EE5-A587-48C2-B1C8-074B2C441BC6}" type="sibTrans">
      <dgm:prSet/>
      <dgm:spPr/>
      <dgm:t>
        <a:bodyPr/>
        <a:lstStyle/>
        <a:p>
          <a:endParaRPr lang="zh-CN" altLang="en-US"/>
        </a:p>
      </dgm:t>
    </dgm:pt>
    <dgm:pt modelId="{07F161F4-040D-4049-B801-B4ECDC583367}">
      <dgm:prSet phldrT="[文本]" custT="1"/>
      <dgm:spPr/>
      <dgm:t>
        <a:bodyPr/>
        <a:lstStyle/>
        <a:p>
          <a:r>
            <a:rPr lang="zh-CN" altLang="en-US" sz="1800" dirty="0"/>
            <a:t>排斥关系</a:t>
          </a:r>
        </a:p>
      </dgm:t>
    </dgm:pt>
    <dgm:pt modelId="{B27A2B22-B5FA-472E-A6AC-86DA44D45CF1}" cxnId="{BBBB19CD-0DB2-4150-9BFA-F51FEAA925EC}" type="parTrans">
      <dgm:prSet/>
      <dgm:spPr/>
      <dgm:t>
        <a:bodyPr/>
        <a:lstStyle/>
        <a:p>
          <a:endParaRPr lang="zh-CN" altLang="en-US"/>
        </a:p>
      </dgm:t>
    </dgm:pt>
    <dgm:pt modelId="{29BF0915-B338-4AAD-BD1C-BFE7852AA6C2}" cxnId="{BBBB19CD-0DB2-4150-9BFA-F51FEAA925EC}" type="sibTrans">
      <dgm:prSet/>
      <dgm:spPr/>
      <dgm:t>
        <a:bodyPr/>
        <a:lstStyle/>
        <a:p>
          <a:endParaRPr lang="zh-CN" altLang="en-US"/>
        </a:p>
      </dgm:t>
    </dgm:pt>
    <dgm:pt modelId="{A7467486-CC4B-446F-B8EB-B6B6C9F66478}">
      <dgm:prSet phldrT="[文本]" custT="1"/>
      <dgm:spPr/>
      <dgm:t>
        <a:bodyPr/>
        <a:lstStyle/>
        <a:p>
          <a:r>
            <a:rPr lang="zh-CN" altLang="en-US" sz="1800" dirty="0"/>
            <a:t>弱相关</a:t>
          </a:r>
        </a:p>
      </dgm:t>
    </dgm:pt>
    <dgm:pt modelId="{216E0771-8EBD-4027-934E-F197AA7FC0E7}" cxnId="{B0B0AB97-AA6E-4D41-BE88-9FC491B8A521}" type="parTrans">
      <dgm:prSet/>
      <dgm:spPr/>
      <dgm:t>
        <a:bodyPr/>
        <a:lstStyle/>
        <a:p>
          <a:endParaRPr lang="zh-CN" altLang="en-US"/>
        </a:p>
      </dgm:t>
    </dgm:pt>
    <dgm:pt modelId="{F7D607DA-1D4C-4C73-8026-CBE733CB1566}" cxnId="{B0B0AB97-AA6E-4D41-BE88-9FC491B8A521}" type="sibTrans">
      <dgm:prSet/>
      <dgm:spPr/>
      <dgm:t>
        <a:bodyPr/>
        <a:lstStyle/>
        <a:p>
          <a:endParaRPr lang="zh-CN" altLang="en-US"/>
        </a:p>
      </dgm:t>
    </dgm:pt>
    <dgm:pt modelId="{51B708FC-FDE7-4BB6-A996-D9DC7EE08F21}" type="pres">
      <dgm:prSet presAssocID="{6F6A1781-9A66-40A5-9462-65A938FAD0A4}" presName="composite" presStyleCnt="0">
        <dgm:presLayoutVars>
          <dgm:chMax val="1"/>
          <dgm:dir/>
          <dgm:resizeHandles val="exact"/>
        </dgm:presLayoutVars>
      </dgm:prSet>
      <dgm:spPr/>
      <dgm:t>
        <a:bodyPr/>
        <a:lstStyle/>
        <a:p>
          <a:endParaRPr lang="zh-CN" altLang="en-US"/>
        </a:p>
      </dgm:t>
    </dgm:pt>
    <dgm:pt modelId="{4E86CCD8-CD31-4830-A763-39C4503358EB}" type="pres">
      <dgm:prSet presAssocID="{6F6A1781-9A66-40A5-9462-65A938FAD0A4}" presName="radial" presStyleCnt="0">
        <dgm:presLayoutVars>
          <dgm:animLvl val="ctr"/>
        </dgm:presLayoutVars>
      </dgm:prSet>
      <dgm:spPr/>
    </dgm:pt>
    <dgm:pt modelId="{458FBB1E-3C8B-4A07-8288-37F4CE8799EF}" type="pres">
      <dgm:prSet presAssocID="{AC307B7C-0FFE-4C9E-8CFF-D3FBF7F1EB11}" presName="centerShape" presStyleLbl="vennNode1" presStyleIdx="0" presStyleCnt="4" custScaleX="87354" custScaleY="85355" custLinFactNeighborY="-1640"/>
      <dgm:spPr/>
      <dgm:t>
        <a:bodyPr/>
        <a:lstStyle/>
        <a:p>
          <a:endParaRPr lang="zh-CN" altLang="en-US"/>
        </a:p>
      </dgm:t>
    </dgm:pt>
    <dgm:pt modelId="{B14446F0-C26B-4B37-A97A-74AC774FB9F2}" type="pres">
      <dgm:prSet presAssocID="{D54E4062-A3AB-4C3E-BE07-1AB121B951EB}" presName="node" presStyleLbl="vennNode1" presStyleIdx="1" presStyleCnt="4" custScaleX="142058" custScaleY="142316">
        <dgm:presLayoutVars>
          <dgm:bulletEnabled val="1"/>
        </dgm:presLayoutVars>
      </dgm:prSet>
      <dgm:spPr/>
      <dgm:t>
        <a:bodyPr/>
        <a:lstStyle/>
        <a:p>
          <a:endParaRPr lang="zh-CN" altLang="en-US"/>
        </a:p>
      </dgm:t>
    </dgm:pt>
    <dgm:pt modelId="{93775625-CB0A-4ED5-879F-95FCB26A67F9}" type="pres">
      <dgm:prSet presAssocID="{07F161F4-040D-4049-B801-B4ECDC583367}" presName="node" presStyleLbl="vennNode1" presStyleIdx="2" presStyleCnt="4" custScaleX="133195" custScaleY="133008">
        <dgm:presLayoutVars>
          <dgm:bulletEnabled val="1"/>
        </dgm:presLayoutVars>
      </dgm:prSet>
      <dgm:spPr/>
      <dgm:t>
        <a:bodyPr/>
        <a:lstStyle/>
        <a:p>
          <a:endParaRPr lang="zh-CN" altLang="en-US"/>
        </a:p>
      </dgm:t>
    </dgm:pt>
    <dgm:pt modelId="{3104A70D-AAD3-4F24-BCF8-973CF495234D}" type="pres">
      <dgm:prSet presAssocID="{A7467486-CC4B-446F-B8EB-B6B6C9F66478}" presName="node" presStyleLbl="vennNode1" presStyleIdx="3" presStyleCnt="4" custScaleX="134931" custScaleY="139115">
        <dgm:presLayoutVars>
          <dgm:bulletEnabled val="1"/>
        </dgm:presLayoutVars>
      </dgm:prSet>
      <dgm:spPr/>
      <dgm:t>
        <a:bodyPr/>
        <a:lstStyle/>
        <a:p>
          <a:endParaRPr lang="zh-CN" altLang="en-US"/>
        </a:p>
      </dgm:t>
    </dgm:pt>
  </dgm:ptLst>
  <dgm:cxnLst>
    <dgm:cxn modelId="{BF053DE2-5FFA-41D6-B335-A1736E69A0B2}" type="presOf" srcId="{6F6A1781-9A66-40A5-9462-65A938FAD0A4}" destId="{51B708FC-FDE7-4BB6-A996-D9DC7EE08F21}" srcOrd="0" destOrd="0" presId="urn:microsoft.com/office/officeart/2005/8/layout/radial3"/>
    <dgm:cxn modelId="{DE369DC9-1AD7-46DC-A948-5C37B8A90923}" type="presOf" srcId="{07F161F4-040D-4049-B801-B4ECDC583367}" destId="{93775625-CB0A-4ED5-879F-95FCB26A67F9}" srcOrd="0" destOrd="0" presId="urn:microsoft.com/office/officeart/2005/8/layout/radial3"/>
    <dgm:cxn modelId="{BB7AA5E4-D9B5-4628-933C-C86E2D986833}" type="presOf" srcId="{A7467486-CC4B-446F-B8EB-B6B6C9F66478}" destId="{3104A70D-AAD3-4F24-BCF8-973CF495234D}" srcOrd="0" destOrd="0" presId="urn:microsoft.com/office/officeart/2005/8/layout/radial3"/>
    <dgm:cxn modelId="{C6F54B50-1B7D-4262-A526-CFAC6ED385F8}" type="presOf" srcId="{AC307B7C-0FFE-4C9E-8CFF-D3FBF7F1EB11}" destId="{458FBB1E-3C8B-4A07-8288-37F4CE8799EF}" srcOrd="0" destOrd="0" presId="urn:microsoft.com/office/officeart/2005/8/layout/radial3"/>
    <dgm:cxn modelId="{B0B0AB97-AA6E-4D41-BE88-9FC491B8A521}" srcId="{AC307B7C-0FFE-4C9E-8CFF-D3FBF7F1EB11}" destId="{A7467486-CC4B-446F-B8EB-B6B6C9F66478}" srcOrd="2" destOrd="0" parTransId="{216E0771-8EBD-4027-934E-F197AA7FC0E7}" sibTransId="{F7D607DA-1D4C-4C73-8026-CBE733CB1566}"/>
    <dgm:cxn modelId="{AEC2FAC2-F07A-44B3-AB11-FBA1772C3CEA}" type="presOf" srcId="{D54E4062-A3AB-4C3E-BE07-1AB121B951EB}" destId="{B14446F0-C26B-4B37-A97A-74AC774FB9F2}" srcOrd="0" destOrd="0" presId="urn:microsoft.com/office/officeart/2005/8/layout/radial3"/>
    <dgm:cxn modelId="{54EC0EE5-A587-48C2-B1C8-074B2C441BC6}" srcId="{AC307B7C-0FFE-4C9E-8CFF-D3FBF7F1EB11}" destId="{D54E4062-A3AB-4C3E-BE07-1AB121B951EB}" srcOrd="0" destOrd="0" parTransId="{00002529-E978-4A54-962F-26D8CED4F0CE}" sibTransId="{D93F1CA1-E3E1-44D6-9C00-6EBC0D822A84}"/>
    <dgm:cxn modelId="{E2194D8B-65EF-43FF-9422-582BB9A2611C}" srcId="{6F6A1781-9A66-40A5-9462-65A938FAD0A4}" destId="{AC307B7C-0FFE-4C9E-8CFF-D3FBF7F1EB11}" srcOrd="0" destOrd="0" parTransId="{8EE2A849-15D8-45B4-9056-1A0CB510648F}" sibTransId="{7FCF30A2-089A-4CB7-8048-635A384AC8FB}"/>
    <dgm:cxn modelId="{BBBB19CD-0DB2-4150-9BFA-F51FEAA925EC}" srcId="{AC307B7C-0FFE-4C9E-8CFF-D3FBF7F1EB11}" destId="{07F161F4-040D-4049-B801-B4ECDC583367}" srcOrd="1" destOrd="0" parTransId="{B27A2B22-B5FA-472E-A6AC-86DA44D45CF1}" sibTransId="{29BF0915-B338-4AAD-BD1C-BFE7852AA6C2}"/>
    <dgm:cxn modelId="{E79CD520-4FE8-4470-9900-7BFD99A4F982}" type="presParOf" srcId="{51B708FC-FDE7-4BB6-A996-D9DC7EE08F21}" destId="{4E86CCD8-CD31-4830-A763-39C4503358EB}" srcOrd="0" destOrd="0" presId="urn:microsoft.com/office/officeart/2005/8/layout/radial3"/>
    <dgm:cxn modelId="{A4F8F6E8-634C-488D-ADAD-8068B25DA810}" type="presParOf" srcId="{4E86CCD8-CD31-4830-A763-39C4503358EB}" destId="{458FBB1E-3C8B-4A07-8288-37F4CE8799EF}" srcOrd="0" destOrd="0" presId="urn:microsoft.com/office/officeart/2005/8/layout/radial3"/>
    <dgm:cxn modelId="{B3E16D51-7B7B-474D-8688-276B97CEDEC5}" type="presParOf" srcId="{4E86CCD8-CD31-4830-A763-39C4503358EB}" destId="{B14446F0-C26B-4B37-A97A-74AC774FB9F2}" srcOrd="1" destOrd="0" presId="urn:microsoft.com/office/officeart/2005/8/layout/radial3"/>
    <dgm:cxn modelId="{0ACE0931-7A8B-4484-8FAD-A5D0E431738A}" type="presParOf" srcId="{4E86CCD8-CD31-4830-A763-39C4503358EB}" destId="{93775625-CB0A-4ED5-879F-95FCB26A67F9}" srcOrd="2" destOrd="0" presId="urn:microsoft.com/office/officeart/2005/8/layout/radial3"/>
    <dgm:cxn modelId="{1788CA99-147F-4FF8-ACB1-CBD681686F81}" type="presParOf" srcId="{4E86CCD8-CD31-4830-A763-39C4503358EB}" destId="{3104A70D-AAD3-4F24-BCF8-973CF495234D}" srcOrd="3" destOrd="0" presId="urn:microsoft.com/office/officeart/2005/8/layout/radial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084E1B8C-3360-4A05-892E-E7819DC9250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696CD10D-A3C8-46C4-85EE-AB92FA787E55}">
      <dgm:prSet phldrT="[文本]"/>
      <dgm:spPr/>
      <dgm:t>
        <a:bodyPr/>
        <a:lstStyle/>
        <a:p>
          <a:r>
            <a:rPr lang="zh-CN" altLang="en-US" dirty="0">
              <a:solidFill>
                <a:schemeClr val="tx1"/>
              </a:solidFill>
            </a:rPr>
            <a:t>以关联度设计卖场的陈列、促销、推广等，对关联度高的商品在销售中特殊对待。</a:t>
          </a:r>
        </a:p>
      </dgm:t>
    </dgm:pt>
    <dgm:pt modelId="{74F6E163-F362-43E6-8DEB-6AEDC1047D17}" cxnId="{A2B6A1A0-9424-4D9C-90A9-05EB88C12727}" type="parTrans">
      <dgm:prSet/>
      <dgm:spPr/>
      <dgm:t>
        <a:bodyPr/>
        <a:lstStyle/>
        <a:p>
          <a:endParaRPr lang="zh-CN" altLang="en-US">
            <a:solidFill>
              <a:schemeClr val="tx1"/>
            </a:solidFill>
          </a:endParaRPr>
        </a:p>
      </dgm:t>
    </dgm:pt>
    <dgm:pt modelId="{7191E79F-CCB9-406F-A2F3-2543D197CAB2}" cxnId="{A2B6A1A0-9424-4D9C-90A9-05EB88C12727}" type="sibTrans">
      <dgm:prSet/>
      <dgm:spPr/>
      <dgm:t>
        <a:bodyPr/>
        <a:lstStyle/>
        <a:p>
          <a:endParaRPr lang="zh-CN" altLang="en-US">
            <a:solidFill>
              <a:schemeClr val="tx1"/>
            </a:solidFill>
          </a:endParaRPr>
        </a:p>
      </dgm:t>
    </dgm:pt>
    <dgm:pt modelId="{BF536A1F-229A-45EA-9CC4-56C89CEFA0CE}">
      <dgm:prSet phldrT="[文本]"/>
      <dgm:spPr/>
      <dgm:t>
        <a:bodyPr/>
        <a:lstStyle/>
        <a:p>
          <a:r>
            <a:rPr lang="zh-CN" altLang="en-US" dirty="0">
              <a:solidFill>
                <a:schemeClr val="tx1"/>
              </a:solidFill>
            </a:rPr>
            <a:t>建立商品的人气档案，及时更新。</a:t>
          </a:r>
        </a:p>
      </dgm:t>
    </dgm:pt>
    <dgm:pt modelId="{82996533-241F-468C-A115-D6CEE5533D8E}" cxnId="{91A3E1B2-F000-4CE9-873F-59A969951EC6}" type="parTrans">
      <dgm:prSet/>
      <dgm:spPr/>
      <dgm:t>
        <a:bodyPr/>
        <a:lstStyle/>
        <a:p>
          <a:endParaRPr lang="zh-CN" altLang="en-US">
            <a:solidFill>
              <a:schemeClr val="tx1"/>
            </a:solidFill>
          </a:endParaRPr>
        </a:p>
      </dgm:t>
    </dgm:pt>
    <dgm:pt modelId="{33997A57-8430-4C3A-A047-FA2CCE0D9407}" cxnId="{91A3E1B2-F000-4CE9-873F-59A969951EC6}" type="sibTrans">
      <dgm:prSet/>
      <dgm:spPr/>
      <dgm:t>
        <a:bodyPr/>
        <a:lstStyle/>
        <a:p>
          <a:endParaRPr lang="zh-CN" altLang="en-US">
            <a:solidFill>
              <a:schemeClr val="tx1"/>
            </a:solidFill>
          </a:endParaRPr>
        </a:p>
      </dgm:t>
    </dgm:pt>
    <dgm:pt modelId="{82C3DC09-5620-4420-81E7-89EDA3EFA9FA}">
      <dgm:prSet phldrT="[文本]"/>
      <dgm:spPr/>
      <dgm:t>
        <a:bodyPr/>
        <a:lstStyle/>
        <a:p>
          <a:r>
            <a:rPr lang="zh-CN" altLang="en-US" dirty="0">
              <a:solidFill>
                <a:schemeClr val="tx1"/>
              </a:solidFill>
            </a:rPr>
            <a:t>利用特殊日期、特殊事件等进行关联销售。</a:t>
          </a:r>
        </a:p>
      </dgm:t>
    </dgm:pt>
    <dgm:pt modelId="{92284F3B-2718-4A05-8BC7-3769B2FF020C}" cxnId="{60ECEB7F-2D97-4C60-8A7D-065406E05DD9}" type="parTrans">
      <dgm:prSet/>
      <dgm:spPr/>
      <dgm:t>
        <a:bodyPr/>
        <a:lstStyle/>
        <a:p>
          <a:endParaRPr lang="zh-CN" altLang="en-US">
            <a:solidFill>
              <a:schemeClr val="tx1"/>
            </a:solidFill>
          </a:endParaRPr>
        </a:p>
      </dgm:t>
    </dgm:pt>
    <dgm:pt modelId="{69CF5241-E57A-45AD-A5D8-1C9373F6B906}" cxnId="{60ECEB7F-2D97-4C60-8A7D-065406E05DD9}" type="sibTrans">
      <dgm:prSet/>
      <dgm:spPr/>
      <dgm:t>
        <a:bodyPr/>
        <a:lstStyle/>
        <a:p>
          <a:endParaRPr lang="zh-CN" altLang="en-US">
            <a:solidFill>
              <a:schemeClr val="tx1"/>
            </a:solidFill>
          </a:endParaRPr>
        </a:p>
      </dgm:t>
    </dgm:pt>
    <dgm:pt modelId="{58CBC312-1195-4828-A8AD-FE3B469E12D7}">
      <dgm:prSet phldrT="[文本]"/>
      <dgm:spPr/>
      <dgm:t>
        <a:bodyPr/>
        <a:lstStyle/>
        <a:p>
          <a:r>
            <a:rPr lang="zh-CN" altLang="en-US" dirty="0">
              <a:solidFill>
                <a:schemeClr val="tx1"/>
              </a:solidFill>
            </a:rPr>
            <a:t>建立关联推荐机制。</a:t>
          </a:r>
        </a:p>
      </dgm:t>
    </dgm:pt>
    <dgm:pt modelId="{0B2B3B82-4926-4BD0-860A-82C8E234C964}" cxnId="{BEFD50C7-B6A0-440B-91F3-DE488E27CFDF}" type="parTrans">
      <dgm:prSet/>
      <dgm:spPr/>
      <dgm:t>
        <a:bodyPr/>
        <a:lstStyle/>
        <a:p>
          <a:endParaRPr lang="zh-CN" altLang="en-US">
            <a:solidFill>
              <a:schemeClr val="tx1"/>
            </a:solidFill>
          </a:endParaRPr>
        </a:p>
      </dgm:t>
    </dgm:pt>
    <dgm:pt modelId="{C291AE0E-14F4-4B30-B750-23E5570C0581}" cxnId="{BEFD50C7-B6A0-440B-91F3-DE488E27CFDF}" type="sibTrans">
      <dgm:prSet/>
      <dgm:spPr/>
      <dgm:t>
        <a:bodyPr/>
        <a:lstStyle/>
        <a:p>
          <a:endParaRPr lang="zh-CN" altLang="en-US">
            <a:solidFill>
              <a:schemeClr val="tx1"/>
            </a:solidFill>
          </a:endParaRPr>
        </a:p>
      </dgm:t>
    </dgm:pt>
    <dgm:pt modelId="{ECF40FC0-CF5C-45B6-A3B9-F663C9595FEC}">
      <dgm:prSet phldrT="[文本]" custT="1"/>
      <dgm:spPr/>
      <dgm:t>
        <a:bodyPr/>
        <a:lstStyle/>
        <a:p>
          <a:r>
            <a:rPr lang="zh-CN" altLang="en-US" sz="1800" kern="1200" dirty="0">
              <a:solidFill>
                <a:schemeClr val="tx1"/>
              </a:solidFill>
            </a:rPr>
            <a:t>利用数据挖掘提高关联销售</a:t>
          </a:r>
          <a:r>
            <a:rPr lang="zh-CN" altLang="en-US" sz="1800" kern="1200" dirty="0">
              <a:solidFill>
                <a:srgbClr val="000000"/>
              </a:solidFill>
              <a:latin typeface="Century Gothic" panose="020B0502020202020204"/>
              <a:ea typeface="微软雅黑" panose="020B0503020204020204" charset="-122"/>
              <a:cs typeface="+mn-cs"/>
            </a:rPr>
            <a:t>，将关联度高的商品做成套装销售，找到关联度高的商品组合背后的消费者细分群体进行精准营销。</a:t>
          </a:r>
        </a:p>
      </dgm:t>
    </dgm:pt>
    <dgm:pt modelId="{C3A75577-2B83-4120-9B30-7AFD64FCD68C}" cxnId="{90E8303B-E52C-45FB-8AD0-9C812922D588}" type="parTrans">
      <dgm:prSet/>
      <dgm:spPr/>
      <dgm:t>
        <a:bodyPr/>
        <a:lstStyle/>
        <a:p>
          <a:endParaRPr lang="zh-CN" altLang="en-US">
            <a:solidFill>
              <a:schemeClr val="tx1"/>
            </a:solidFill>
          </a:endParaRPr>
        </a:p>
      </dgm:t>
    </dgm:pt>
    <dgm:pt modelId="{53C122CA-6482-4798-BDE7-09C25C723813}" cxnId="{90E8303B-E52C-45FB-8AD0-9C812922D588}" type="sibTrans">
      <dgm:prSet/>
      <dgm:spPr/>
      <dgm:t>
        <a:bodyPr/>
        <a:lstStyle/>
        <a:p>
          <a:endParaRPr lang="zh-CN" altLang="en-US">
            <a:solidFill>
              <a:schemeClr val="tx1"/>
            </a:solidFill>
          </a:endParaRPr>
        </a:p>
      </dgm:t>
    </dgm:pt>
    <dgm:pt modelId="{96870DA0-7B83-4B86-BFAA-5BEA1B0EF8B5}" type="pres">
      <dgm:prSet presAssocID="{084E1B8C-3360-4A05-892E-E7819DC92503}" presName="Name0" presStyleCnt="0">
        <dgm:presLayoutVars>
          <dgm:chMax val="7"/>
          <dgm:chPref val="7"/>
          <dgm:dir/>
        </dgm:presLayoutVars>
      </dgm:prSet>
      <dgm:spPr/>
      <dgm:t>
        <a:bodyPr/>
        <a:lstStyle/>
        <a:p>
          <a:endParaRPr lang="zh-CN" altLang="en-US"/>
        </a:p>
      </dgm:t>
    </dgm:pt>
    <dgm:pt modelId="{97C5A7BF-E2DA-488E-9ADA-5CDB4E3B5A8F}" type="pres">
      <dgm:prSet presAssocID="{084E1B8C-3360-4A05-892E-E7819DC92503}" presName="Name1" presStyleCnt="0"/>
      <dgm:spPr/>
    </dgm:pt>
    <dgm:pt modelId="{3D6ABCF1-2C14-4BE1-81AC-517F9020657B}" type="pres">
      <dgm:prSet presAssocID="{084E1B8C-3360-4A05-892E-E7819DC92503}" presName="cycle" presStyleCnt="0"/>
      <dgm:spPr/>
    </dgm:pt>
    <dgm:pt modelId="{9AEFB663-4BBC-47A4-86CC-BD93CC245EFF}" type="pres">
      <dgm:prSet presAssocID="{084E1B8C-3360-4A05-892E-E7819DC92503}" presName="srcNode" presStyleLbl="node1" presStyleIdx="0" presStyleCnt="5"/>
      <dgm:spPr/>
    </dgm:pt>
    <dgm:pt modelId="{723BE6DD-6304-492D-B12F-D2F132733F50}" type="pres">
      <dgm:prSet presAssocID="{084E1B8C-3360-4A05-892E-E7819DC92503}" presName="conn" presStyleLbl="parChTrans1D2" presStyleIdx="0" presStyleCnt="1"/>
      <dgm:spPr/>
      <dgm:t>
        <a:bodyPr/>
        <a:lstStyle/>
        <a:p>
          <a:endParaRPr lang="zh-CN" altLang="en-US"/>
        </a:p>
      </dgm:t>
    </dgm:pt>
    <dgm:pt modelId="{C90B288B-A253-40AE-ACBA-826D2E834A8E}" type="pres">
      <dgm:prSet presAssocID="{084E1B8C-3360-4A05-892E-E7819DC92503}" presName="extraNode" presStyleLbl="node1" presStyleIdx="0" presStyleCnt="5"/>
      <dgm:spPr/>
    </dgm:pt>
    <dgm:pt modelId="{4232EFEF-6998-4D39-805D-9A276D73A7C4}" type="pres">
      <dgm:prSet presAssocID="{084E1B8C-3360-4A05-892E-E7819DC92503}" presName="dstNode" presStyleLbl="node1" presStyleIdx="0" presStyleCnt="5"/>
      <dgm:spPr/>
    </dgm:pt>
    <dgm:pt modelId="{4B4B1946-69FD-4FBF-AB01-0E1CB7454CEA}" type="pres">
      <dgm:prSet presAssocID="{696CD10D-A3C8-46C4-85EE-AB92FA787E55}" presName="text_1" presStyleLbl="node1" presStyleIdx="0" presStyleCnt="5">
        <dgm:presLayoutVars>
          <dgm:bulletEnabled val="1"/>
        </dgm:presLayoutVars>
      </dgm:prSet>
      <dgm:spPr/>
      <dgm:t>
        <a:bodyPr/>
        <a:lstStyle/>
        <a:p>
          <a:endParaRPr lang="zh-CN" altLang="en-US"/>
        </a:p>
      </dgm:t>
    </dgm:pt>
    <dgm:pt modelId="{667C7570-2B4E-40D6-956D-354A8E9E2369}" type="pres">
      <dgm:prSet presAssocID="{696CD10D-A3C8-46C4-85EE-AB92FA787E55}" presName="accent_1" presStyleCnt="0"/>
      <dgm:spPr/>
    </dgm:pt>
    <dgm:pt modelId="{0492B917-007C-4088-AD90-425EE2B384DA}" type="pres">
      <dgm:prSet presAssocID="{696CD10D-A3C8-46C4-85EE-AB92FA787E55}" presName="accentRepeatNode" presStyleLbl="solidFgAcc1" presStyleIdx="0" presStyleCnt="5"/>
      <dgm:spPr/>
    </dgm:pt>
    <dgm:pt modelId="{A8A466A5-4A98-440A-A97E-D523626032DE}" type="pres">
      <dgm:prSet presAssocID="{BF536A1F-229A-45EA-9CC4-56C89CEFA0CE}" presName="text_2" presStyleLbl="node1" presStyleIdx="1" presStyleCnt="5">
        <dgm:presLayoutVars>
          <dgm:bulletEnabled val="1"/>
        </dgm:presLayoutVars>
      </dgm:prSet>
      <dgm:spPr/>
      <dgm:t>
        <a:bodyPr/>
        <a:lstStyle/>
        <a:p>
          <a:endParaRPr lang="zh-CN" altLang="en-US"/>
        </a:p>
      </dgm:t>
    </dgm:pt>
    <dgm:pt modelId="{DEA25287-38D7-450B-8D39-01AE5D9F15C9}" type="pres">
      <dgm:prSet presAssocID="{BF536A1F-229A-45EA-9CC4-56C89CEFA0CE}" presName="accent_2" presStyleCnt="0"/>
      <dgm:spPr/>
    </dgm:pt>
    <dgm:pt modelId="{E14B9ECB-DC38-4E90-9DA7-9CD6AC707B3C}" type="pres">
      <dgm:prSet presAssocID="{BF536A1F-229A-45EA-9CC4-56C89CEFA0CE}" presName="accentRepeatNode" presStyleLbl="solidFgAcc1" presStyleIdx="1" presStyleCnt="5"/>
      <dgm:spPr/>
    </dgm:pt>
    <dgm:pt modelId="{F259FF9A-FF1E-4333-8979-5A534BD84DAC}" type="pres">
      <dgm:prSet presAssocID="{82C3DC09-5620-4420-81E7-89EDA3EFA9FA}" presName="text_3" presStyleLbl="node1" presStyleIdx="2" presStyleCnt="5">
        <dgm:presLayoutVars>
          <dgm:bulletEnabled val="1"/>
        </dgm:presLayoutVars>
      </dgm:prSet>
      <dgm:spPr/>
      <dgm:t>
        <a:bodyPr/>
        <a:lstStyle/>
        <a:p>
          <a:endParaRPr lang="zh-CN" altLang="en-US"/>
        </a:p>
      </dgm:t>
    </dgm:pt>
    <dgm:pt modelId="{5B620568-889F-48F2-AA33-113CD767A5EB}" type="pres">
      <dgm:prSet presAssocID="{82C3DC09-5620-4420-81E7-89EDA3EFA9FA}" presName="accent_3" presStyleCnt="0"/>
      <dgm:spPr/>
    </dgm:pt>
    <dgm:pt modelId="{90BEF153-6299-46EB-A562-853EEA37C9BA}" type="pres">
      <dgm:prSet presAssocID="{82C3DC09-5620-4420-81E7-89EDA3EFA9FA}" presName="accentRepeatNode" presStyleLbl="solidFgAcc1" presStyleIdx="2" presStyleCnt="5"/>
      <dgm:spPr/>
    </dgm:pt>
    <dgm:pt modelId="{4302350D-5449-47C1-8D33-9B5C94E21D4F}" type="pres">
      <dgm:prSet presAssocID="{58CBC312-1195-4828-A8AD-FE3B469E12D7}" presName="text_4" presStyleLbl="node1" presStyleIdx="3" presStyleCnt="5">
        <dgm:presLayoutVars>
          <dgm:bulletEnabled val="1"/>
        </dgm:presLayoutVars>
      </dgm:prSet>
      <dgm:spPr/>
      <dgm:t>
        <a:bodyPr/>
        <a:lstStyle/>
        <a:p>
          <a:endParaRPr lang="zh-CN" altLang="en-US"/>
        </a:p>
      </dgm:t>
    </dgm:pt>
    <dgm:pt modelId="{97AB7B5D-A2EC-4A12-8E7B-1533B8BFFA1B}" type="pres">
      <dgm:prSet presAssocID="{58CBC312-1195-4828-A8AD-FE3B469E12D7}" presName="accent_4" presStyleCnt="0"/>
      <dgm:spPr/>
    </dgm:pt>
    <dgm:pt modelId="{C21AFD3E-F8E1-419F-BC89-F19D7EB62253}" type="pres">
      <dgm:prSet presAssocID="{58CBC312-1195-4828-A8AD-FE3B469E12D7}" presName="accentRepeatNode" presStyleLbl="solidFgAcc1" presStyleIdx="3" presStyleCnt="5"/>
      <dgm:spPr/>
    </dgm:pt>
    <dgm:pt modelId="{907525ED-8DBA-43FF-8F79-F9DB504AE0AD}" type="pres">
      <dgm:prSet presAssocID="{ECF40FC0-CF5C-45B6-A3B9-F663C9595FEC}" presName="text_5" presStyleLbl="node1" presStyleIdx="4" presStyleCnt="5">
        <dgm:presLayoutVars>
          <dgm:bulletEnabled val="1"/>
        </dgm:presLayoutVars>
      </dgm:prSet>
      <dgm:spPr/>
      <dgm:t>
        <a:bodyPr/>
        <a:lstStyle/>
        <a:p>
          <a:endParaRPr lang="zh-CN" altLang="en-US"/>
        </a:p>
      </dgm:t>
    </dgm:pt>
    <dgm:pt modelId="{D675E610-FE5C-4D0B-913C-26D41DF9A75C}" type="pres">
      <dgm:prSet presAssocID="{ECF40FC0-CF5C-45B6-A3B9-F663C9595FEC}" presName="accent_5" presStyleCnt="0"/>
      <dgm:spPr/>
    </dgm:pt>
    <dgm:pt modelId="{74010AAA-864B-453F-A14E-CFEE17E9F7E0}" type="pres">
      <dgm:prSet presAssocID="{ECF40FC0-CF5C-45B6-A3B9-F663C9595FEC}" presName="accentRepeatNode" presStyleLbl="solidFgAcc1" presStyleIdx="4" presStyleCnt="5"/>
      <dgm:spPr/>
    </dgm:pt>
  </dgm:ptLst>
  <dgm:cxnLst>
    <dgm:cxn modelId="{A2B6A1A0-9424-4D9C-90A9-05EB88C12727}" srcId="{084E1B8C-3360-4A05-892E-E7819DC92503}" destId="{696CD10D-A3C8-46C4-85EE-AB92FA787E55}" srcOrd="0" destOrd="0" parTransId="{74F6E163-F362-43E6-8DEB-6AEDC1047D17}" sibTransId="{7191E79F-CCB9-406F-A2F3-2543D197CAB2}"/>
    <dgm:cxn modelId="{BEFD50C7-B6A0-440B-91F3-DE488E27CFDF}" srcId="{084E1B8C-3360-4A05-892E-E7819DC92503}" destId="{58CBC312-1195-4828-A8AD-FE3B469E12D7}" srcOrd="3" destOrd="0" parTransId="{0B2B3B82-4926-4BD0-860A-82C8E234C964}" sibTransId="{C291AE0E-14F4-4B30-B750-23E5570C0581}"/>
    <dgm:cxn modelId="{60ECEB7F-2D97-4C60-8A7D-065406E05DD9}" srcId="{084E1B8C-3360-4A05-892E-E7819DC92503}" destId="{82C3DC09-5620-4420-81E7-89EDA3EFA9FA}" srcOrd="2" destOrd="0" parTransId="{92284F3B-2718-4A05-8BC7-3769B2FF020C}" sibTransId="{69CF5241-E57A-45AD-A5D8-1C9373F6B906}"/>
    <dgm:cxn modelId="{5D55E93F-90AF-4DD8-8632-244E1703E51B}" type="presOf" srcId="{58CBC312-1195-4828-A8AD-FE3B469E12D7}" destId="{4302350D-5449-47C1-8D33-9B5C94E21D4F}" srcOrd="0" destOrd="0" presId="urn:microsoft.com/office/officeart/2008/layout/VerticalCurvedList"/>
    <dgm:cxn modelId="{7F80527F-7535-4149-89BF-1B3307B0C00A}" type="presOf" srcId="{ECF40FC0-CF5C-45B6-A3B9-F663C9595FEC}" destId="{907525ED-8DBA-43FF-8F79-F9DB504AE0AD}" srcOrd="0" destOrd="0" presId="urn:microsoft.com/office/officeart/2008/layout/VerticalCurvedList"/>
    <dgm:cxn modelId="{40F77174-831A-4FA3-9249-BDD982016E94}" type="presOf" srcId="{82C3DC09-5620-4420-81E7-89EDA3EFA9FA}" destId="{F259FF9A-FF1E-4333-8979-5A534BD84DAC}" srcOrd="0" destOrd="0" presId="urn:microsoft.com/office/officeart/2008/layout/VerticalCurvedList"/>
    <dgm:cxn modelId="{EF021956-3F83-42A8-9DE3-3691CF32BEB2}" type="presOf" srcId="{084E1B8C-3360-4A05-892E-E7819DC92503}" destId="{96870DA0-7B83-4B86-BFAA-5BEA1B0EF8B5}" srcOrd="0" destOrd="0" presId="urn:microsoft.com/office/officeart/2008/layout/VerticalCurvedList"/>
    <dgm:cxn modelId="{B1D12CBA-0E68-48E0-A3C5-722D427B7580}" type="presOf" srcId="{7191E79F-CCB9-406F-A2F3-2543D197CAB2}" destId="{723BE6DD-6304-492D-B12F-D2F132733F50}" srcOrd="0" destOrd="0" presId="urn:microsoft.com/office/officeart/2008/layout/VerticalCurvedList"/>
    <dgm:cxn modelId="{97CAC2B3-4F65-408D-A371-6ABD7B624D71}" type="presOf" srcId="{BF536A1F-229A-45EA-9CC4-56C89CEFA0CE}" destId="{A8A466A5-4A98-440A-A97E-D523626032DE}" srcOrd="0" destOrd="0" presId="urn:microsoft.com/office/officeart/2008/layout/VerticalCurvedList"/>
    <dgm:cxn modelId="{91A3E1B2-F000-4CE9-873F-59A969951EC6}" srcId="{084E1B8C-3360-4A05-892E-E7819DC92503}" destId="{BF536A1F-229A-45EA-9CC4-56C89CEFA0CE}" srcOrd="1" destOrd="0" parTransId="{82996533-241F-468C-A115-D6CEE5533D8E}" sibTransId="{33997A57-8430-4C3A-A047-FA2CCE0D9407}"/>
    <dgm:cxn modelId="{90E8303B-E52C-45FB-8AD0-9C812922D588}" srcId="{084E1B8C-3360-4A05-892E-E7819DC92503}" destId="{ECF40FC0-CF5C-45B6-A3B9-F663C9595FEC}" srcOrd="4" destOrd="0" parTransId="{C3A75577-2B83-4120-9B30-7AFD64FCD68C}" sibTransId="{53C122CA-6482-4798-BDE7-09C25C723813}"/>
    <dgm:cxn modelId="{E2C691E6-6222-462E-84BB-D25A24661615}" type="presOf" srcId="{696CD10D-A3C8-46C4-85EE-AB92FA787E55}" destId="{4B4B1946-69FD-4FBF-AB01-0E1CB7454CEA}" srcOrd="0" destOrd="0" presId="urn:microsoft.com/office/officeart/2008/layout/VerticalCurvedList"/>
    <dgm:cxn modelId="{3DE2C04E-A679-40F7-902D-D0AB4BF1C32A}" type="presParOf" srcId="{96870DA0-7B83-4B86-BFAA-5BEA1B0EF8B5}" destId="{97C5A7BF-E2DA-488E-9ADA-5CDB4E3B5A8F}" srcOrd="0" destOrd="0" presId="urn:microsoft.com/office/officeart/2008/layout/VerticalCurvedList"/>
    <dgm:cxn modelId="{CFE3D87E-9B2F-43C6-93BF-200B0270F6B9}" type="presParOf" srcId="{97C5A7BF-E2DA-488E-9ADA-5CDB4E3B5A8F}" destId="{3D6ABCF1-2C14-4BE1-81AC-517F9020657B}" srcOrd="0" destOrd="0" presId="urn:microsoft.com/office/officeart/2008/layout/VerticalCurvedList"/>
    <dgm:cxn modelId="{C1BCA183-898B-4479-91E3-5E85AE30D2F3}" type="presParOf" srcId="{3D6ABCF1-2C14-4BE1-81AC-517F9020657B}" destId="{9AEFB663-4BBC-47A4-86CC-BD93CC245EFF}" srcOrd="0" destOrd="0" presId="urn:microsoft.com/office/officeart/2008/layout/VerticalCurvedList"/>
    <dgm:cxn modelId="{5C041B42-258B-4FE7-B69A-9FC20394A254}" type="presParOf" srcId="{3D6ABCF1-2C14-4BE1-81AC-517F9020657B}" destId="{723BE6DD-6304-492D-B12F-D2F132733F50}" srcOrd="1" destOrd="0" presId="urn:microsoft.com/office/officeart/2008/layout/VerticalCurvedList"/>
    <dgm:cxn modelId="{3C35BCFB-4E5E-4CC2-8FE1-302CEE6BD33F}" type="presParOf" srcId="{3D6ABCF1-2C14-4BE1-81AC-517F9020657B}" destId="{C90B288B-A253-40AE-ACBA-826D2E834A8E}" srcOrd="2" destOrd="0" presId="urn:microsoft.com/office/officeart/2008/layout/VerticalCurvedList"/>
    <dgm:cxn modelId="{3401739B-36A3-4AA6-84A3-0C00D5CF555A}" type="presParOf" srcId="{3D6ABCF1-2C14-4BE1-81AC-517F9020657B}" destId="{4232EFEF-6998-4D39-805D-9A276D73A7C4}" srcOrd="3" destOrd="0" presId="urn:microsoft.com/office/officeart/2008/layout/VerticalCurvedList"/>
    <dgm:cxn modelId="{4D94A685-E3EA-4A37-A896-46D9ACB6BF14}" type="presParOf" srcId="{97C5A7BF-E2DA-488E-9ADA-5CDB4E3B5A8F}" destId="{4B4B1946-69FD-4FBF-AB01-0E1CB7454CEA}" srcOrd="1" destOrd="0" presId="urn:microsoft.com/office/officeart/2008/layout/VerticalCurvedList"/>
    <dgm:cxn modelId="{6283C0E1-60CA-495B-B9D7-C600262F0246}" type="presParOf" srcId="{97C5A7BF-E2DA-488E-9ADA-5CDB4E3B5A8F}" destId="{667C7570-2B4E-40D6-956D-354A8E9E2369}" srcOrd="2" destOrd="0" presId="urn:microsoft.com/office/officeart/2008/layout/VerticalCurvedList"/>
    <dgm:cxn modelId="{21F928E1-0FFA-457E-A52B-80A3806B7312}" type="presParOf" srcId="{667C7570-2B4E-40D6-956D-354A8E9E2369}" destId="{0492B917-007C-4088-AD90-425EE2B384DA}" srcOrd="0" destOrd="0" presId="urn:microsoft.com/office/officeart/2008/layout/VerticalCurvedList"/>
    <dgm:cxn modelId="{EDC3BB9E-C78F-470B-A565-C49064D237C4}" type="presParOf" srcId="{97C5A7BF-E2DA-488E-9ADA-5CDB4E3B5A8F}" destId="{A8A466A5-4A98-440A-A97E-D523626032DE}" srcOrd="3" destOrd="0" presId="urn:microsoft.com/office/officeart/2008/layout/VerticalCurvedList"/>
    <dgm:cxn modelId="{C8D1E276-05E3-46DD-BAFC-BF595CDA4AC5}" type="presParOf" srcId="{97C5A7BF-E2DA-488E-9ADA-5CDB4E3B5A8F}" destId="{DEA25287-38D7-450B-8D39-01AE5D9F15C9}" srcOrd="4" destOrd="0" presId="urn:microsoft.com/office/officeart/2008/layout/VerticalCurvedList"/>
    <dgm:cxn modelId="{AFE39AEF-CDFB-49F0-B11A-A680B8B63FD4}" type="presParOf" srcId="{DEA25287-38D7-450B-8D39-01AE5D9F15C9}" destId="{E14B9ECB-DC38-4E90-9DA7-9CD6AC707B3C}" srcOrd="0" destOrd="0" presId="urn:microsoft.com/office/officeart/2008/layout/VerticalCurvedList"/>
    <dgm:cxn modelId="{CF03CBFF-C1F1-49B3-A9CA-6D877BF04D0D}" type="presParOf" srcId="{97C5A7BF-E2DA-488E-9ADA-5CDB4E3B5A8F}" destId="{F259FF9A-FF1E-4333-8979-5A534BD84DAC}" srcOrd="5" destOrd="0" presId="urn:microsoft.com/office/officeart/2008/layout/VerticalCurvedList"/>
    <dgm:cxn modelId="{7E985661-1AF0-4762-A1E8-40A63DDD2E5C}" type="presParOf" srcId="{97C5A7BF-E2DA-488E-9ADA-5CDB4E3B5A8F}" destId="{5B620568-889F-48F2-AA33-113CD767A5EB}" srcOrd="6" destOrd="0" presId="urn:microsoft.com/office/officeart/2008/layout/VerticalCurvedList"/>
    <dgm:cxn modelId="{EF002B7F-0B54-47ED-BFFB-A7142B0B2B51}" type="presParOf" srcId="{5B620568-889F-48F2-AA33-113CD767A5EB}" destId="{90BEF153-6299-46EB-A562-853EEA37C9BA}" srcOrd="0" destOrd="0" presId="urn:microsoft.com/office/officeart/2008/layout/VerticalCurvedList"/>
    <dgm:cxn modelId="{56A712ED-BD68-439C-B002-A01AB256EF6F}" type="presParOf" srcId="{97C5A7BF-E2DA-488E-9ADA-5CDB4E3B5A8F}" destId="{4302350D-5449-47C1-8D33-9B5C94E21D4F}" srcOrd="7" destOrd="0" presId="urn:microsoft.com/office/officeart/2008/layout/VerticalCurvedList"/>
    <dgm:cxn modelId="{FDCF0FEF-E4FE-4023-9964-C35393D23C45}" type="presParOf" srcId="{97C5A7BF-E2DA-488E-9ADA-5CDB4E3B5A8F}" destId="{97AB7B5D-A2EC-4A12-8E7B-1533B8BFFA1B}" srcOrd="8" destOrd="0" presId="urn:microsoft.com/office/officeart/2008/layout/VerticalCurvedList"/>
    <dgm:cxn modelId="{D68DC8FF-4B36-42E1-8E7A-CBD640A1C7D3}" type="presParOf" srcId="{97AB7B5D-A2EC-4A12-8E7B-1533B8BFFA1B}" destId="{C21AFD3E-F8E1-419F-BC89-F19D7EB62253}" srcOrd="0" destOrd="0" presId="urn:microsoft.com/office/officeart/2008/layout/VerticalCurvedList"/>
    <dgm:cxn modelId="{5029FAAC-65C2-44A3-AD6E-A8D100D514D9}" type="presParOf" srcId="{97C5A7BF-E2DA-488E-9ADA-5CDB4E3B5A8F}" destId="{907525ED-8DBA-43FF-8F79-F9DB504AE0AD}" srcOrd="9" destOrd="0" presId="urn:microsoft.com/office/officeart/2008/layout/VerticalCurvedList"/>
    <dgm:cxn modelId="{C21FD495-FDDC-4E56-B7FA-261940576578}" type="presParOf" srcId="{97C5A7BF-E2DA-488E-9ADA-5CDB4E3B5A8F}" destId="{D675E610-FE5C-4D0B-913C-26D41DF9A75C}" srcOrd="10" destOrd="0" presId="urn:microsoft.com/office/officeart/2008/layout/VerticalCurvedList"/>
    <dgm:cxn modelId="{510BA49B-5552-4850-8BB0-3CC74FBB06EB}" type="presParOf" srcId="{D675E610-FE5C-4D0B-913C-26D41DF9A75C}" destId="{74010AAA-864B-453F-A14E-CFEE17E9F7E0}"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E3593F84-5826-4F9C-8A70-577BB66E717A}"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D652DEAE-BD1E-41AE-9587-1EB2807993C5}">
      <dgm:prSet phldrT="[文本]" custT="1"/>
      <dgm:spPr/>
      <dgm:t>
        <a:bodyPr/>
        <a:lstStyle/>
        <a:p>
          <a:pPr algn="ctr"/>
          <a:r>
            <a:rPr lang="zh-CN" altLang="en-US" sz="1800" b="1" dirty="0">
              <a:solidFill>
                <a:schemeClr val="tx1"/>
              </a:solidFill>
            </a:rPr>
            <a:t>切割库存</a:t>
          </a:r>
          <a:endParaRPr lang="zh-CN" altLang="en-US" sz="1800" dirty="0"/>
        </a:p>
      </dgm:t>
    </dgm:pt>
    <dgm:pt modelId="{F90F1441-A3D9-4329-8855-5FB7480A9F5C}" cxnId="{C0E9A200-9F8C-4507-AEE1-FDAF4CD70DCA}" type="parTrans">
      <dgm:prSet/>
      <dgm:spPr/>
      <dgm:t>
        <a:bodyPr/>
        <a:lstStyle/>
        <a:p>
          <a:endParaRPr lang="zh-CN" altLang="en-US"/>
        </a:p>
      </dgm:t>
    </dgm:pt>
    <dgm:pt modelId="{770F4D10-5EA1-41CD-ADC0-1A708C3F498E}" cxnId="{C0E9A200-9F8C-4507-AEE1-FDAF4CD70DCA}" type="sibTrans">
      <dgm:prSet/>
      <dgm:spPr/>
      <dgm:t>
        <a:bodyPr/>
        <a:lstStyle/>
        <a:p>
          <a:endParaRPr lang="zh-CN" altLang="en-US"/>
        </a:p>
      </dgm:t>
    </dgm:pt>
    <dgm:pt modelId="{D9AC97EA-1D6B-4351-98AA-EA8454F10413}">
      <dgm:prSet phldrT="[文本]" custT="1"/>
      <dgm:spPr/>
      <dgm:t>
        <a:bodyPr/>
        <a:lstStyle/>
        <a:p>
          <a:r>
            <a:rPr lang="zh-CN" altLang="en-US" sz="1400" dirty="0">
              <a:solidFill>
                <a:schemeClr val="tx1"/>
              </a:solidFill>
            </a:rPr>
            <a:t>有效库存比</a:t>
          </a:r>
          <a:r>
            <a:rPr lang="en-US" altLang="zh-CN" sz="1400" dirty="0">
              <a:solidFill>
                <a:schemeClr val="tx1"/>
              </a:solidFill>
            </a:rPr>
            <a:t>=</a:t>
          </a:r>
          <a:r>
            <a:rPr lang="zh-CN" altLang="en-US" sz="1400" dirty="0">
              <a:solidFill>
                <a:schemeClr val="tx1"/>
              </a:solidFill>
            </a:rPr>
            <a:t>有效库存金额</a:t>
          </a:r>
          <a:r>
            <a:rPr lang="en-US" altLang="zh-CN" sz="1400" dirty="0">
              <a:solidFill>
                <a:schemeClr val="tx1"/>
              </a:solidFill>
            </a:rPr>
            <a:t>/</a:t>
          </a:r>
          <a:r>
            <a:rPr lang="zh-CN" altLang="en-US" sz="1400" dirty="0">
              <a:solidFill>
                <a:schemeClr val="tx1"/>
              </a:solidFill>
            </a:rPr>
            <a:t>总库存金额</a:t>
          </a:r>
          <a:endParaRPr lang="zh-CN" altLang="en-US" sz="1400" dirty="0"/>
        </a:p>
      </dgm:t>
    </dgm:pt>
    <dgm:pt modelId="{54ACF360-9ABA-4A5F-A9FD-31B169CFC87A}" cxnId="{1DB89B30-8014-4AA7-ADD6-07EF2F1B5E06}" type="parTrans">
      <dgm:prSet/>
      <dgm:spPr/>
      <dgm:t>
        <a:bodyPr/>
        <a:lstStyle/>
        <a:p>
          <a:endParaRPr lang="zh-CN" altLang="en-US"/>
        </a:p>
      </dgm:t>
    </dgm:pt>
    <dgm:pt modelId="{751B4331-C3B0-4B0D-893C-6791EF9E3101}" cxnId="{1DB89B30-8014-4AA7-ADD6-07EF2F1B5E06}" type="sibTrans">
      <dgm:prSet/>
      <dgm:spPr/>
      <dgm:t>
        <a:bodyPr/>
        <a:lstStyle/>
        <a:p>
          <a:endParaRPr lang="zh-CN" altLang="en-US"/>
        </a:p>
      </dgm:t>
    </dgm:pt>
    <dgm:pt modelId="{A1E09BBF-02B0-4DEE-8D84-3EE83DC63A90}">
      <dgm:prSet phldrT="[文本]" custT="1"/>
      <dgm:spPr/>
      <dgm:t>
        <a:bodyPr/>
        <a:lstStyle/>
        <a:p>
          <a:pPr algn="ctr"/>
          <a:r>
            <a:rPr lang="zh-CN" altLang="en-US" sz="1800" b="1" dirty="0">
              <a:solidFill>
                <a:schemeClr val="tx1"/>
              </a:solidFill>
            </a:rPr>
            <a:t>量化库存</a:t>
          </a:r>
          <a:endParaRPr lang="zh-CN" altLang="en-US" sz="1800" dirty="0"/>
        </a:p>
      </dgm:t>
    </dgm:pt>
    <dgm:pt modelId="{3C58872E-0CAD-4F6A-8E0D-976009995E45}" cxnId="{8F207962-5F21-4388-A139-1BA7D0A1699F}" type="parTrans">
      <dgm:prSet/>
      <dgm:spPr/>
      <dgm:t>
        <a:bodyPr/>
        <a:lstStyle/>
        <a:p>
          <a:endParaRPr lang="zh-CN" altLang="en-US"/>
        </a:p>
      </dgm:t>
    </dgm:pt>
    <dgm:pt modelId="{6BE74138-5B96-4A2B-B934-E57DFD431B89}" cxnId="{8F207962-5F21-4388-A139-1BA7D0A1699F}" type="sibTrans">
      <dgm:prSet/>
      <dgm:spPr/>
      <dgm:t>
        <a:bodyPr/>
        <a:lstStyle/>
        <a:p>
          <a:endParaRPr lang="zh-CN" altLang="en-US"/>
        </a:p>
      </dgm:t>
    </dgm:pt>
    <dgm:pt modelId="{3E821F22-1AE0-457D-896F-446CCA85E665}">
      <dgm:prSet phldrT="[文本]" custT="1"/>
      <dgm:spPr/>
      <dgm:t>
        <a:bodyPr/>
        <a:lstStyle/>
        <a:p>
          <a:r>
            <a:rPr lang="zh-CN" altLang="en-US" sz="1400" dirty="0">
              <a:solidFill>
                <a:schemeClr val="tx1"/>
              </a:solidFill>
            </a:rPr>
            <a:t>库存天数</a:t>
          </a:r>
          <a:endParaRPr lang="zh-CN" altLang="en-US" sz="1400" dirty="0"/>
        </a:p>
      </dgm:t>
    </dgm:pt>
    <dgm:pt modelId="{AE412687-A327-479E-83EC-6C5F38B051E3}" cxnId="{86EE70CC-9EEF-49EF-BA8E-92861F8E1076}" type="parTrans">
      <dgm:prSet/>
      <dgm:spPr/>
      <dgm:t>
        <a:bodyPr/>
        <a:lstStyle/>
        <a:p>
          <a:endParaRPr lang="zh-CN" altLang="en-US"/>
        </a:p>
      </dgm:t>
    </dgm:pt>
    <dgm:pt modelId="{686BB9EE-BE10-4A5F-80FF-0656B98DCC3C}" cxnId="{86EE70CC-9EEF-49EF-BA8E-92861F8E1076}" type="sibTrans">
      <dgm:prSet/>
      <dgm:spPr/>
      <dgm:t>
        <a:bodyPr/>
        <a:lstStyle/>
        <a:p>
          <a:endParaRPr lang="zh-CN" altLang="en-US"/>
        </a:p>
      </dgm:t>
    </dgm:pt>
    <dgm:pt modelId="{CEF2FDB9-6B86-4538-9656-71FB09BF5373}">
      <dgm:prSet phldrT="[文本]" custT="1"/>
      <dgm:spPr/>
      <dgm:t>
        <a:bodyPr/>
        <a:lstStyle/>
        <a:p>
          <a:pPr algn="ctr"/>
          <a:r>
            <a:rPr lang="zh-CN" altLang="en-US" sz="1800" b="1" dirty="0">
              <a:solidFill>
                <a:schemeClr val="tx1"/>
              </a:solidFill>
            </a:rPr>
            <a:t>分析库存结构</a:t>
          </a:r>
          <a:endParaRPr lang="zh-CN" altLang="en-US" sz="1800" dirty="0"/>
        </a:p>
      </dgm:t>
    </dgm:pt>
    <dgm:pt modelId="{05933C8C-72A7-4DFD-945C-ABB6270087E8}" cxnId="{56031153-CD0C-404B-A845-6EC6663986CA}" type="parTrans">
      <dgm:prSet/>
      <dgm:spPr/>
      <dgm:t>
        <a:bodyPr/>
        <a:lstStyle/>
        <a:p>
          <a:endParaRPr lang="zh-CN" altLang="en-US"/>
        </a:p>
      </dgm:t>
    </dgm:pt>
    <dgm:pt modelId="{3B92BB58-4CCB-4994-B138-322B76AAB6FB}" cxnId="{56031153-CD0C-404B-A845-6EC6663986CA}" type="sibTrans">
      <dgm:prSet/>
      <dgm:spPr/>
      <dgm:t>
        <a:bodyPr/>
        <a:lstStyle/>
        <a:p>
          <a:endParaRPr lang="zh-CN" altLang="en-US"/>
        </a:p>
      </dgm:t>
    </dgm:pt>
    <dgm:pt modelId="{B4E281C1-3A4D-402D-A58A-E1EEA78F54FE}">
      <dgm:prSet phldrT="[文本]" custT="1"/>
      <dgm:spPr/>
      <dgm:t>
        <a:bodyPr/>
        <a:lstStyle/>
        <a:p>
          <a:r>
            <a:rPr lang="zh-CN" altLang="en-US" sz="1400" dirty="0"/>
            <a:t>库存</a:t>
          </a:r>
          <a:r>
            <a:rPr lang="en-US" altLang="zh-CN" sz="1400" dirty="0" err="1"/>
            <a:t>vs</a:t>
          </a:r>
          <a:r>
            <a:rPr lang="zh-CN" altLang="en-US" sz="1400" dirty="0"/>
            <a:t>销售</a:t>
          </a:r>
        </a:p>
      </dgm:t>
    </dgm:pt>
    <dgm:pt modelId="{4B0D42FB-C522-4A72-B0C8-EEDFCEFF40DA}" cxnId="{D2F3AB94-E7CC-400F-A0AB-8D3C786A3B81}" type="parTrans">
      <dgm:prSet/>
      <dgm:spPr/>
      <dgm:t>
        <a:bodyPr/>
        <a:lstStyle/>
        <a:p>
          <a:endParaRPr lang="zh-CN" altLang="en-US"/>
        </a:p>
      </dgm:t>
    </dgm:pt>
    <dgm:pt modelId="{5C8808F6-5A1F-430A-BB1B-80B7FBA18FBA}" cxnId="{D2F3AB94-E7CC-400F-A0AB-8D3C786A3B81}" type="sibTrans">
      <dgm:prSet/>
      <dgm:spPr/>
      <dgm:t>
        <a:bodyPr/>
        <a:lstStyle/>
        <a:p>
          <a:endParaRPr lang="zh-CN" altLang="en-US"/>
        </a:p>
      </dgm:t>
    </dgm:pt>
    <dgm:pt modelId="{E002C9C0-85E8-4F2D-AC25-AC338662159F}">
      <dgm:prSet phldrT="[文本]" custT="1"/>
      <dgm:spPr/>
      <dgm:t>
        <a:bodyPr/>
        <a:lstStyle/>
        <a:p>
          <a:pPr algn="ctr"/>
          <a:r>
            <a:rPr lang="zh-CN" altLang="en-US" sz="1800" b="1" dirty="0">
              <a:solidFill>
                <a:schemeClr val="tx1"/>
              </a:solidFill>
            </a:rPr>
            <a:t>预估销量，确保库存量</a:t>
          </a:r>
          <a:endParaRPr lang="zh-CN" altLang="en-US" sz="1800" dirty="0"/>
        </a:p>
      </dgm:t>
    </dgm:pt>
    <dgm:pt modelId="{97E1027F-C7F9-4C1B-9C61-A0B4D90DC5E2}" cxnId="{CCAF2789-33F0-4DB5-9052-C5F1D3837A75}" type="parTrans">
      <dgm:prSet/>
      <dgm:spPr/>
      <dgm:t>
        <a:bodyPr/>
        <a:lstStyle/>
        <a:p>
          <a:endParaRPr lang="zh-CN" altLang="en-US"/>
        </a:p>
      </dgm:t>
    </dgm:pt>
    <dgm:pt modelId="{59194ECA-AFD1-4BD7-98FA-A51AC2C07190}" cxnId="{CCAF2789-33F0-4DB5-9052-C5F1D3837A75}" type="sibTrans">
      <dgm:prSet/>
      <dgm:spPr/>
      <dgm:t>
        <a:bodyPr/>
        <a:lstStyle/>
        <a:p>
          <a:endParaRPr lang="zh-CN" altLang="en-US"/>
        </a:p>
      </dgm:t>
    </dgm:pt>
    <dgm:pt modelId="{5179F344-9C40-44BD-AA1D-5667C4C240DF}">
      <dgm:prSet phldrT="[文本]" custT="1"/>
      <dgm:spPr/>
      <dgm:t>
        <a:bodyPr/>
        <a:lstStyle/>
        <a:p>
          <a:r>
            <a:rPr lang="zh-CN" altLang="en-US" sz="1400" dirty="0"/>
            <a:t>考虑非正常销售因素</a:t>
          </a:r>
        </a:p>
      </dgm:t>
    </dgm:pt>
    <dgm:pt modelId="{33D3DEF0-92CC-4DF3-B156-C39AF03D381A}" cxnId="{B0B23B24-265D-4C79-9590-F77C6703226E}" type="parTrans">
      <dgm:prSet/>
      <dgm:spPr/>
      <dgm:t>
        <a:bodyPr/>
        <a:lstStyle/>
        <a:p>
          <a:endParaRPr lang="zh-CN" altLang="en-US"/>
        </a:p>
      </dgm:t>
    </dgm:pt>
    <dgm:pt modelId="{17F9EFC9-D81A-4E0C-BD7D-D538EC3A3C68}" cxnId="{B0B23B24-265D-4C79-9590-F77C6703226E}" type="sibTrans">
      <dgm:prSet/>
      <dgm:spPr/>
      <dgm:t>
        <a:bodyPr/>
        <a:lstStyle/>
        <a:p>
          <a:endParaRPr lang="zh-CN" altLang="en-US"/>
        </a:p>
      </dgm:t>
    </dgm:pt>
    <dgm:pt modelId="{D60F6107-A1B6-46E8-B4EB-12B293661368}">
      <dgm:prSet phldrT="[文本]" custT="1"/>
      <dgm:spPr/>
      <dgm:t>
        <a:bodyPr/>
        <a:lstStyle/>
        <a:p>
          <a:pPr algn="ctr"/>
          <a:r>
            <a:rPr lang="zh-CN" altLang="en-US" sz="1800" b="1" dirty="0">
              <a:solidFill>
                <a:schemeClr val="tx1"/>
              </a:solidFill>
            </a:rPr>
            <a:t>分析特殊库存</a:t>
          </a:r>
          <a:endParaRPr lang="zh-CN" altLang="en-US" sz="1800" dirty="0"/>
        </a:p>
      </dgm:t>
    </dgm:pt>
    <dgm:pt modelId="{E473DDD2-2AC4-4D31-9D10-01F7C8459785}" cxnId="{6C5EB0AF-BA5A-48A6-A21B-085ACD881356}" type="parTrans">
      <dgm:prSet/>
      <dgm:spPr/>
      <dgm:t>
        <a:bodyPr/>
        <a:lstStyle/>
        <a:p>
          <a:endParaRPr lang="zh-CN" altLang="en-US"/>
        </a:p>
      </dgm:t>
    </dgm:pt>
    <dgm:pt modelId="{70022C73-542B-41FB-8BE0-BB3D495E69F9}" cxnId="{6C5EB0AF-BA5A-48A6-A21B-085ACD881356}" type="sibTrans">
      <dgm:prSet/>
      <dgm:spPr/>
      <dgm:t>
        <a:bodyPr/>
        <a:lstStyle/>
        <a:p>
          <a:endParaRPr lang="zh-CN" altLang="en-US"/>
        </a:p>
      </dgm:t>
    </dgm:pt>
    <dgm:pt modelId="{7DE22042-7BCF-4817-BB5D-2D7A94DCBDE0}">
      <dgm:prSet phldrT="[文本]" phldr="1" custT="1"/>
      <dgm:spPr/>
      <dgm:t>
        <a:bodyPr/>
        <a:lstStyle/>
        <a:p>
          <a:endParaRPr lang="zh-CN" altLang="en-US" sz="1400" dirty="0"/>
        </a:p>
      </dgm:t>
    </dgm:pt>
    <dgm:pt modelId="{184D8044-1536-424E-9E34-96E664D4AEC4}" cxnId="{D6465451-1D20-4570-9BF4-1D70AD44BA6A}" type="parTrans">
      <dgm:prSet/>
      <dgm:spPr/>
      <dgm:t>
        <a:bodyPr/>
        <a:lstStyle/>
        <a:p>
          <a:endParaRPr lang="zh-CN" altLang="en-US"/>
        </a:p>
      </dgm:t>
    </dgm:pt>
    <dgm:pt modelId="{FCA11054-FEA7-4057-8364-287ABC693B1A}" cxnId="{D6465451-1D20-4570-9BF4-1D70AD44BA6A}" type="sibTrans">
      <dgm:prSet/>
      <dgm:spPr/>
      <dgm:t>
        <a:bodyPr/>
        <a:lstStyle/>
        <a:p>
          <a:endParaRPr lang="zh-CN" altLang="en-US"/>
        </a:p>
      </dgm:t>
    </dgm:pt>
    <dgm:pt modelId="{57FB9E76-594D-4C9E-B880-D81B8AAFC7E3}">
      <dgm:prSet phldrT="[文本]" phldr="1" custT="1"/>
      <dgm:spPr/>
      <dgm:t>
        <a:bodyPr/>
        <a:lstStyle/>
        <a:p>
          <a:endParaRPr lang="zh-CN" altLang="en-US" sz="1400" dirty="0"/>
        </a:p>
      </dgm:t>
    </dgm:pt>
    <dgm:pt modelId="{786CFCDC-8C95-4F49-A795-7C3A24C83B79}" cxnId="{974A4DBB-8470-4B03-9AEC-AEF2148ED42D}" type="parTrans">
      <dgm:prSet/>
      <dgm:spPr/>
      <dgm:t>
        <a:bodyPr/>
        <a:lstStyle/>
        <a:p>
          <a:endParaRPr lang="zh-CN" altLang="en-US"/>
        </a:p>
      </dgm:t>
    </dgm:pt>
    <dgm:pt modelId="{E275B1F0-8A13-4F7D-963A-C30F325D8111}" cxnId="{974A4DBB-8470-4B03-9AEC-AEF2148ED42D}" type="sibTrans">
      <dgm:prSet/>
      <dgm:spPr/>
      <dgm:t>
        <a:bodyPr/>
        <a:lstStyle/>
        <a:p>
          <a:endParaRPr lang="zh-CN" altLang="en-US"/>
        </a:p>
      </dgm:t>
    </dgm:pt>
    <dgm:pt modelId="{F5F24DE6-F513-4C68-AD13-84057CCF6C1C}">
      <dgm:prSet phldrT="[文本]" custT="1"/>
      <dgm:spPr/>
      <dgm:t>
        <a:bodyPr/>
        <a:lstStyle/>
        <a:p>
          <a:endParaRPr lang="zh-CN" altLang="en-US" sz="1400" dirty="0"/>
        </a:p>
      </dgm:t>
    </dgm:pt>
    <dgm:pt modelId="{FBD20A53-2067-4C94-90A3-FCDD4099BF72}" cxnId="{2BB34911-1BE5-4872-8353-7A13F8358234}" type="parTrans">
      <dgm:prSet/>
      <dgm:spPr/>
      <dgm:t>
        <a:bodyPr/>
        <a:lstStyle/>
        <a:p>
          <a:endParaRPr lang="zh-CN" altLang="en-US"/>
        </a:p>
      </dgm:t>
    </dgm:pt>
    <dgm:pt modelId="{E1071A63-B68B-4B91-AE9A-64BD62E6E662}" cxnId="{2BB34911-1BE5-4872-8353-7A13F8358234}" type="sibTrans">
      <dgm:prSet/>
      <dgm:spPr/>
      <dgm:t>
        <a:bodyPr/>
        <a:lstStyle/>
        <a:p>
          <a:endParaRPr lang="zh-CN" altLang="en-US"/>
        </a:p>
      </dgm:t>
    </dgm:pt>
    <dgm:pt modelId="{022AC2F5-3048-4338-9816-5A08AE4C8B70}">
      <dgm:prSet custT="1"/>
      <dgm:spPr/>
      <dgm:t>
        <a:bodyPr/>
        <a:lstStyle/>
        <a:p>
          <a:r>
            <a:rPr lang="zh-CN" altLang="en-US" sz="1400">
              <a:solidFill>
                <a:schemeClr val="tx1"/>
              </a:solidFill>
            </a:rPr>
            <a:t>库销比</a:t>
          </a:r>
          <a:endParaRPr lang="zh-CN" altLang="en-US" sz="1400" dirty="0">
            <a:solidFill>
              <a:schemeClr val="tx1"/>
            </a:solidFill>
          </a:endParaRPr>
        </a:p>
      </dgm:t>
    </dgm:pt>
    <dgm:pt modelId="{8E0F4F5A-E762-4F28-9DBA-220474B429AD}" cxnId="{D19C9E17-25F5-401C-90F6-3C6BDC6BB5E7}" type="parTrans">
      <dgm:prSet/>
      <dgm:spPr/>
      <dgm:t>
        <a:bodyPr/>
        <a:lstStyle/>
        <a:p>
          <a:endParaRPr lang="zh-CN" altLang="en-US"/>
        </a:p>
      </dgm:t>
    </dgm:pt>
    <dgm:pt modelId="{12D212BD-3C35-433A-BC11-25EB6E40611B}" cxnId="{D19C9E17-25F5-401C-90F6-3C6BDC6BB5E7}" type="sibTrans">
      <dgm:prSet/>
      <dgm:spPr/>
      <dgm:t>
        <a:bodyPr/>
        <a:lstStyle/>
        <a:p>
          <a:endParaRPr lang="zh-CN" altLang="en-US"/>
        </a:p>
      </dgm:t>
    </dgm:pt>
    <dgm:pt modelId="{88EB2311-C1A5-4424-AE45-7F2C05B430D1}">
      <dgm:prSet custT="1"/>
      <dgm:spPr/>
      <dgm:t>
        <a:bodyPr/>
        <a:lstStyle/>
        <a:p>
          <a:r>
            <a:rPr lang="zh-CN" altLang="en-US" sz="1400" dirty="0">
              <a:solidFill>
                <a:schemeClr val="tx1"/>
              </a:solidFill>
            </a:rPr>
            <a:t>库存周转率</a:t>
          </a:r>
        </a:p>
      </dgm:t>
    </dgm:pt>
    <dgm:pt modelId="{34C68D9A-CC39-4757-89C5-984E0828F098}" cxnId="{C21D3C7F-B33A-409E-905C-2BCD94F2959C}" type="parTrans">
      <dgm:prSet/>
      <dgm:spPr/>
      <dgm:t>
        <a:bodyPr/>
        <a:lstStyle/>
        <a:p>
          <a:endParaRPr lang="zh-CN" altLang="en-US"/>
        </a:p>
      </dgm:t>
    </dgm:pt>
    <dgm:pt modelId="{73A5973A-DC4C-47B2-A055-C7FA834F94B9}" cxnId="{C21D3C7F-B33A-409E-905C-2BCD94F2959C}" type="sibTrans">
      <dgm:prSet/>
      <dgm:spPr/>
      <dgm:t>
        <a:bodyPr/>
        <a:lstStyle/>
        <a:p>
          <a:endParaRPr lang="zh-CN" altLang="en-US"/>
        </a:p>
      </dgm:t>
    </dgm:pt>
    <dgm:pt modelId="{BFC4112B-E172-480A-97F3-235A48F66D5F}">
      <dgm:prSet phldrT="[文本]" custT="1"/>
      <dgm:spPr/>
      <dgm:t>
        <a:bodyPr/>
        <a:lstStyle/>
        <a:p>
          <a:r>
            <a:rPr lang="zh-CN" altLang="en-US" sz="1400" dirty="0"/>
            <a:t>动销率</a:t>
          </a:r>
        </a:p>
      </dgm:t>
    </dgm:pt>
    <dgm:pt modelId="{50C8A985-FC71-4B5C-81D0-554D29D60FAF}" cxnId="{EAC27327-242B-47D6-80D1-00DC51F50AA9}" type="parTrans">
      <dgm:prSet/>
      <dgm:spPr/>
      <dgm:t>
        <a:bodyPr/>
        <a:lstStyle/>
        <a:p>
          <a:endParaRPr lang="zh-CN" altLang="en-US"/>
        </a:p>
      </dgm:t>
    </dgm:pt>
    <dgm:pt modelId="{06C18907-A626-45CB-8E68-40EC90FCB6EB}" cxnId="{EAC27327-242B-47D6-80D1-00DC51F50AA9}" type="sibTrans">
      <dgm:prSet/>
      <dgm:spPr/>
      <dgm:t>
        <a:bodyPr/>
        <a:lstStyle/>
        <a:p>
          <a:endParaRPr lang="zh-CN" altLang="en-US"/>
        </a:p>
      </dgm:t>
    </dgm:pt>
    <dgm:pt modelId="{05382128-5448-4AEC-A696-7694E8CDF4D6}">
      <dgm:prSet phldrT="[文本]" custT="1"/>
      <dgm:spPr/>
      <dgm:t>
        <a:bodyPr/>
        <a:lstStyle/>
        <a:p>
          <a:r>
            <a:rPr lang="zh-CN" altLang="en-US" sz="1400" dirty="0"/>
            <a:t>“三度”</a:t>
          </a:r>
        </a:p>
      </dgm:t>
    </dgm:pt>
    <dgm:pt modelId="{128FB80E-F20D-489B-BCF4-3248948AE48A}" cxnId="{C9330F31-F365-48A0-B52F-FD71D398333E}" type="parTrans">
      <dgm:prSet/>
      <dgm:spPr/>
      <dgm:t>
        <a:bodyPr/>
        <a:lstStyle/>
        <a:p>
          <a:endParaRPr lang="zh-CN" altLang="en-US"/>
        </a:p>
      </dgm:t>
    </dgm:pt>
    <dgm:pt modelId="{A23FFD9B-7866-4749-8AAF-2557F2C487AB}" cxnId="{C9330F31-F365-48A0-B52F-FD71D398333E}" type="sibTrans">
      <dgm:prSet/>
      <dgm:spPr/>
      <dgm:t>
        <a:bodyPr/>
        <a:lstStyle/>
        <a:p>
          <a:endParaRPr lang="zh-CN" altLang="en-US"/>
        </a:p>
      </dgm:t>
    </dgm:pt>
    <dgm:pt modelId="{88427DD3-D9AA-4389-A7B1-8B08B9FECB98}">
      <dgm:prSet phldrT="[文本]" custT="1"/>
      <dgm:spPr/>
      <dgm:t>
        <a:bodyPr/>
        <a:lstStyle/>
        <a:p>
          <a:r>
            <a:rPr lang="zh-CN" altLang="en-US" sz="1400"/>
            <a:t>排行</a:t>
          </a:r>
          <a:endParaRPr lang="zh-CN" altLang="en-US" sz="1400" dirty="0"/>
        </a:p>
      </dgm:t>
    </dgm:pt>
    <dgm:pt modelId="{344FB409-E829-43C8-B789-5AAD211458BD}" cxnId="{3D678285-DD1B-4D31-A51D-F1D4882107FE}" type="parTrans">
      <dgm:prSet/>
      <dgm:spPr/>
      <dgm:t>
        <a:bodyPr/>
        <a:lstStyle/>
        <a:p>
          <a:endParaRPr lang="zh-CN" altLang="en-US"/>
        </a:p>
      </dgm:t>
    </dgm:pt>
    <dgm:pt modelId="{684870AC-5F54-45B5-A867-A1FA44C6F624}" cxnId="{3D678285-DD1B-4D31-A51D-F1D4882107FE}" type="sibTrans">
      <dgm:prSet/>
      <dgm:spPr/>
      <dgm:t>
        <a:bodyPr/>
        <a:lstStyle/>
        <a:p>
          <a:endParaRPr lang="zh-CN" altLang="en-US"/>
        </a:p>
      </dgm:t>
    </dgm:pt>
    <dgm:pt modelId="{6730CB18-03D8-4E5A-9911-5F9EC59583E7}" type="pres">
      <dgm:prSet presAssocID="{E3593F84-5826-4F9C-8A70-577BB66E717A}" presName="linearFlow" presStyleCnt="0">
        <dgm:presLayoutVars>
          <dgm:dir/>
          <dgm:animLvl val="lvl"/>
          <dgm:resizeHandles val="exact"/>
        </dgm:presLayoutVars>
      </dgm:prSet>
      <dgm:spPr/>
      <dgm:t>
        <a:bodyPr/>
        <a:lstStyle/>
        <a:p>
          <a:endParaRPr lang="zh-CN" altLang="en-US"/>
        </a:p>
      </dgm:t>
    </dgm:pt>
    <dgm:pt modelId="{8B9CE7AC-BF6D-4114-A3FC-524BE349B0CF}" type="pres">
      <dgm:prSet presAssocID="{D652DEAE-BD1E-41AE-9587-1EB2807993C5}" presName="composite" presStyleCnt="0"/>
      <dgm:spPr/>
    </dgm:pt>
    <dgm:pt modelId="{A7600DC4-71A2-4151-A63B-5AB7D83D8402}" type="pres">
      <dgm:prSet presAssocID="{D652DEAE-BD1E-41AE-9587-1EB2807993C5}" presName="parTx" presStyleLbl="node1" presStyleIdx="0" presStyleCnt="5">
        <dgm:presLayoutVars>
          <dgm:chMax val="0"/>
          <dgm:chPref val="0"/>
          <dgm:bulletEnabled val="1"/>
        </dgm:presLayoutVars>
      </dgm:prSet>
      <dgm:spPr/>
      <dgm:t>
        <a:bodyPr/>
        <a:lstStyle/>
        <a:p>
          <a:endParaRPr lang="zh-CN" altLang="en-US"/>
        </a:p>
      </dgm:t>
    </dgm:pt>
    <dgm:pt modelId="{14034558-699B-426F-9A93-E0494D4881A0}" type="pres">
      <dgm:prSet presAssocID="{D652DEAE-BD1E-41AE-9587-1EB2807993C5}" presName="parSh" presStyleLbl="node1" presStyleIdx="0" presStyleCnt="5"/>
      <dgm:spPr/>
      <dgm:t>
        <a:bodyPr/>
        <a:lstStyle/>
        <a:p>
          <a:endParaRPr lang="zh-CN" altLang="en-US"/>
        </a:p>
      </dgm:t>
    </dgm:pt>
    <dgm:pt modelId="{2E377F51-20FC-4AC6-9975-D374CF7084C9}" type="pres">
      <dgm:prSet presAssocID="{D652DEAE-BD1E-41AE-9587-1EB2807993C5}" presName="desTx" presStyleLbl="fgAcc1" presStyleIdx="0" presStyleCnt="5" custScaleY="71772" custLinFactNeighborY="27748">
        <dgm:presLayoutVars>
          <dgm:bulletEnabled val="1"/>
        </dgm:presLayoutVars>
      </dgm:prSet>
      <dgm:spPr/>
      <dgm:t>
        <a:bodyPr/>
        <a:lstStyle/>
        <a:p>
          <a:endParaRPr lang="zh-CN" altLang="en-US"/>
        </a:p>
      </dgm:t>
    </dgm:pt>
    <dgm:pt modelId="{C8241BA8-7F58-4428-BC59-8AD333A271DC}" type="pres">
      <dgm:prSet presAssocID="{770F4D10-5EA1-41CD-ADC0-1A708C3F498E}" presName="sibTrans" presStyleLbl="sibTrans2D1" presStyleIdx="0" presStyleCnt="4"/>
      <dgm:spPr/>
      <dgm:t>
        <a:bodyPr/>
        <a:lstStyle/>
        <a:p>
          <a:endParaRPr lang="zh-CN" altLang="en-US"/>
        </a:p>
      </dgm:t>
    </dgm:pt>
    <dgm:pt modelId="{FEF55268-4A6B-4AF9-BAEC-1BE9F6A9D0D9}" type="pres">
      <dgm:prSet presAssocID="{770F4D10-5EA1-41CD-ADC0-1A708C3F498E}" presName="connTx" presStyleLbl="sibTrans2D1" presStyleIdx="0" presStyleCnt="4"/>
      <dgm:spPr/>
      <dgm:t>
        <a:bodyPr/>
        <a:lstStyle/>
        <a:p>
          <a:endParaRPr lang="zh-CN" altLang="en-US"/>
        </a:p>
      </dgm:t>
    </dgm:pt>
    <dgm:pt modelId="{7E70AC47-1159-4DBB-AAEE-58C8EBCBA698}" type="pres">
      <dgm:prSet presAssocID="{A1E09BBF-02B0-4DEE-8D84-3EE83DC63A90}" presName="composite" presStyleCnt="0"/>
      <dgm:spPr/>
    </dgm:pt>
    <dgm:pt modelId="{B01CF3AB-BC2D-4931-9929-9AB88CD0438A}" type="pres">
      <dgm:prSet presAssocID="{A1E09BBF-02B0-4DEE-8D84-3EE83DC63A90}" presName="parTx" presStyleLbl="node1" presStyleIdx="0" presStyleCnt="5">
        <dgm:presLayoutVars>
          <dgm:chMax val="0"/>
          <dgm:chPref val="0"/>
          <dgm:bulletEnabled val="1"/>
        </dgm:presLayoutVars>
      </dgm:prSet>
      <dgm:spPr/>
      <dgm:t>
        <a:bodyPr/>
        <a:lstStyle/>
        <a:p>
          <a:endParaRPr lang="zh-CN" altLang="en-US"/>
        </a:p>
      </dgm:t>
    </dgm:pt>
    <dgm:pt modelId="{275A43D4-1D11-40B7-B7E8-866F9BFBD52B}" type="pres">
      <dgm:prSet presAssocID="{A1E09BBF-02B0-4DEE-8D84-3EE83DC63A90}" presName="parSh" presStyleLbl="node1" presStyleIdx="1" presStyleCnt="5"/>
      <dgm:spPr/>
      <dgm:t>
        <a:bodyPr/>
        <a:lstStyle/>
        <a:p>
          <a:endParaRPr lang="zh-CN" altLang="en-US"/>
        </a:p>
      </dgm:t>
    </dgm:pt>
    <dgm:pt modelId="{09F5876C-E7F0-4786-8904-5D0897BE0CAE}" type="pres">
      <dgm:prSet presAssocID="{A1E09BBF-02B0-4DEE-8D84-3EE83DC63A90}" presName="desTx" presStyleLbl="fgAcc1" presStyleIdx="1" presStyleCnt="5" custScaleY="71772" custLinFactNeighborY="27748">
        <dgm:presLayoutVars>
          <dgm:bulletEnabled val="1"/>
        </dgm:presLayoutVars>
      </dgm:prSet>
      <dgm:spPr/>
      <dgm:t>
        <a:bodyPr/>
        <a:lstStyle/>
        <a:p>
          <a:endParaRPr lang="zh-CN" altLang="en-US"/>
        </a:p>
      </dgm:t>
    </dgm:pt>
    <dgm:pt modelId="{679A49D5-F3D3-4883-8840-78CAB22F20A0}" type="pres">
      <dgm:prSet presAssocID="{6BE74138-5B96-4A2B-B934-E57DFD431B89}" presName="sibTrans" presStyleLbl="sibTrans2D1" presStyleIdx="1" presStyleCnt="4"/>
      <dgm:spPr/>
      <dgm:t>
        <a:bodyPr/>
        <a:lstStyle/>
        <a:p>
          <a:endParaRPr lang="zh-CN" altLang="en-US"/>
        </a:p>
      </dgm:t>
    </dgm:pt>
    <dgm:pt modelId="{2A6136D3-9457-4925-8F99-393E40CE6775}" type="pres">
      <dgm:prSet presAssocID="{6BE74138-5B96-4A2B-B934-E57DFD431B89}" presName="connTx" presStyleLbl="sibTrans2D1" presStyleIdx="1" presStyleCnt="4"/>
      <dgm:spPr/>
      <dgm:t>
        <a:bodyPr/>
        <a:lstStyle/>
        <a:p>
          <a:endParaRPr lang="zh-CN" altLang="en-US"/>
        </a:p>
      </dgm:t>
    </dgm:pt>
    <dgm:pt modelId="{FE83CA5B-3791-47DA-BABB-F734655F7C3E}" type="pres">
      <dgm:prSet presAssocID="{CEF2FDB9-6B86-4538-9656-71FB09BF5373}" presName="composite" presStyleCnt="0"/>
      <dgm:spPr/>
    </dgm:pt>
    <dgm:pt modelId="{CDD88CEF-49DB-4CF6-9B07-66362E73D4F4}" type="pres">
      <dgm:prSet presAssocID="{CEF2FDB9-6B86-4538-9656-71FB09BF5373}" presName="parTx" presStyleLbl="node1" presStyleIdx="1" presStyleCnt="5">
        <dgm:presLayoutVars>
          <dgm:chMax val="0"/>
          <dgm:chPref val="0"/>
          <dgm:bulletEnabled val="1"/>
        </dgm:presLayoutVars>
      </dgm:prSet>
      <dgm:spPr/>
      <dgm:t>
        <a:bodyPr/>
        <a:lstStyle/>
        <a:p>
          <a:endParaRPr lang="zh-CN" altLang="en-US"/>
        </a:p>
      </dgm:t>
    </dgm:pt>
    <dgm:pt modelId="{7520E089-7CF5-48B4-B303-F4889749CB86}" type="pres">
      <dgm:prSet presAssocID="{CEF2FDB9-6B86-4538-9656-71FB09BF5373}" presName="parSh" presStyleLbl="node1" presStyleIdx="2" presStyleCnt="5"/>
      <dgm:spPr/>
      <dgm:t>
        <a:bodyPr/>
        <a:lstStyle/>
        <a:p>
          <a:endParaRPr lang="zh-CN" altLang="en-US"/>
        </a:p>
      </dgm:t>
    </dgm:pt>
    <dgm:pt modelId="{943C7307-EB33-45D2-B9F7-78B6C2FEF47D}" type="pres">
      <dgm:prSet presAssocID="{CEF2FDB9-6B86-4538-9656-71FB09BF5373}" presName="desTx" presStyleLbl="fgAcc1" presStyleIdx="2" presStyleCnt="5" custScaleY="71772" custLinFactNeighborY="27748">
        <dgm:presLayoutVars>
          <dgm:bulletEnabled val="1"/>
        </dgm:presLayoutVars>
      </dgm:prSet>
      <dgm:spPr/>
      <dgm:t>
        <a:bodyPr/>
        <a:lstStyle/>
        <a:p>
          <a:endParaRPr lang="zh-CN" altLang="en-US"/>
        </a:p>
      </dgm:t>
    </dgm:pt>
    <dgm:pt modelId="{5681657A-7B6B-477F-AA62-23CDED7279A3}" type="pres">
      <dgm:prSet presAssocID="{3B92BB58-4CCB-4994-B138-322B76AAB6FB}" presName="sibTrans" presStyleLbl="sibTrans2D1" presStyleIdx="2" presStyleCnt="4"/>
      <dgm:spPr/>
      <dgm:t>
        <a:bodyPr/>
        <a:lstStyle/>
        <a:p>
          <a:endParaRPr lang="zh-CN" altLang="en-US"/>
        </a:p>
      </dgm:t>
    </dgm:pt>
    <dgm:pt modelId="{9706FA1A-F04B-4666-A30C-CA71F78A8C42}" type="pres">
      <dgm:prSet presAssocID="{3B92BB58-4CCB-4994-B138-322B76AAB6FB}" presName="connTx" presStyleLbl="sibTrans2D1" presStyleIdx="2" presStyleCnt="4"/>
      <dgm:spPr/>
      <dgm:t>
        <a:bodyPr/>
        <a:lstStyle/>
        <a:p>
          <a:endParaRPr lang="zh-CN" altLang="en-US"/>
        </a:p>
      </dgm:t>
    </dgm:pt>
    <dgm:pt modelId="{6A8195D8-CF25-4DEE-9F15-E1C3828B83B8}" type="pres">
      <dgm:prSet presAssocID="{E002C9C0-85E8-4F2D-AC25-AC338662159F}" presName="composite" presStyleCnt="0"/>
      <dgm:spPr/>
    </dgm:pt>
    <dgm:pt modelId="{76ED20AF-01C7-4200-84C8-3340F85991FA}" type="pres">
      <dgm:prSet presAssocID="{E002C9C0-85E8-4F2D-AC25-AC338662159F}" presName="parTx" presStyleLbl="node1" presStyleIdx="2" presStyleCnt="5">
        <dgm:presLayoutVars>
          <dgm:chMax val="0"/>
          <dgm:chPref val="0"/>
          <dgm:bulletEnabled val="1"/>
        </dgm:presLayoutVars>
      </dgm:prSet>
      <dgm:spPr/>
      <dgm:t>
        <a:bodyPr/>
        <a:lstStyle/>
        <a:p>
          <a:endParaRPr lang="zh-CN" altLang="en-US"/>
        </a:p>
      </dgm:t>
    </dgm:pt>
    <dgm:pt modelId="{894E00F2-0ED0-4C9A-997A-A9E13E39AB8C}" type="pres">
      <dgm:prSet presAssocID="{E002C9C0-85E8-4F2D-AC25-AC338662159F}" presName="parSh" presStyleLbl="node1" presStyleIdx="3" presStyleCnt="5" custScaleX="108828"/>
      <dgm:spPr/>
      <dgm:t>
        <a:bodyPr/>
        <a:lstStyle/>
        <a:p>
          <a:endParaRPr lang="zh-CN" altLang="en-US"/>
        </a:p>
      </dgm:t>
    </dgm:pt>
    <dgm:pt modelId="{75D20F15-F9D0-443F-BF4D-BDDD26546950}" type="pres">
      <dgm:prSet presAssocID="{E002C9C0-85E8-4F2D-AC25-AC338662159F}" presName="desTx" presStyleLbl="fgAcc1" presStyleIdx="3" presStyleCnt="5" custScaleY="71772" custLinFactNeighborY="27748">
        <dgm:presLayoutVars>
          <dgm:bulletEnabled val="1"/>
        </dgm:presLayoutVars>
      </dgm:prSet>
      <dgm:spPr/>
      <dgm:t>
        <a:bodyPr/>
        <a:lstStyle/>
        <a:p>
          <a:endParaRPr lang="zh-CN" altLang="en-US"/>
        </a:p>
      </dgm:t>
    </dgm:pt>
    <dgm:pt modelId="{238F2634-7562-41AC-A213-BDE3367CFD12}" type="pres">
      <dgm:prSet presAssocID="{59194ECA-AFD1-4BD7-98FA-A51AC2C07190}" presName="sibTrans" presStyleLbl="sibTrans2D1" presStyleIdx="3" presStyleCnt="4"/>
      <dgm:spPr/>
      <dgm:t>
        <a:bodyPr/>
        <a:lstStyle/>
        <a:p>
          <a:endParaRPr lang="zh-CN" altLang="en-US"/>
        </a:p>
      </dgm:t>
    </dgm:pt>
    <dgm:pt modelId="{341FCD85-CDEE-41D7-AEFB-593731F10176}" type="pres">
      <dgm:prSet presAssocID="{59194ECA-AFD1-4BD7-98FA-A51AC2C07190}" presName="connTx" presStyleLbl="sibTrans2D1" presStyleIdx="3" presStyleCnt="4"/>
      <dgm:spPr/>
      <dgm:t>
        <a:bodyPr/>
        <a:lstStyle/>
        <a:p>
          <a:endParaRPr lang="zh-CN" altLang="en-US"/>
        </a:p>
      </dgm:t>
    </dgm:pt>
    <dgm:pt modelId="{7ED301B7-C53E-4C98-B78F-A67470B7D04A}" type="pres">
      <dgm:prSet presAssocID="{D60F6107-A1B6-46E8-B4EB-12B293661368}" presName="composite" presStyleCnt="0"/>
      <dgm:spPr/>
    </dgm:pt>
    <dgm:pt modelId="{3EFBE906-1424-4E9B-9DCB-40B5E29A7B71}" type="pres">
      <dgm:prSet presAssocID="{D60F6107-A1B6-46E8-B4EB-12B293661368}" presName="parTx" presStyleLbl="node1" presStyleIdx="3" presStyleCnt="5">
        <dgm:presLayoutVars>
          <dgm:chMax val="0"/>
          <dgm:chPref val="0"/>
          <dgm:bulletEnabled val="1"/>
        </dgm:presLayoutVars>
      </dgm:prSet>
      <dgm:spPr/>
      <dgm:t>
        <a:bodyPr/>
        <a:lstStyle/>
        <a:p>
          <a:endParaRPr lang="zh-CN" altLang="en-US"/>
        </a:p>
      </dgm:t>
    </dgm:pt>
    <dgm:pt modelId="{8D7CBF59-6B99-4CEC-95EE-186571CAB383}" type="pres">
      <dgm:prSet presAssocID="{D60F6107-A1B6-46E8-B4EB-12B293661368}" presName="parSh" presStyleLbl="node1" presStyleIdx="4" presStyleCnt="5"/>
      <dgm:spPr/>
      <dgm:t>
        <a:bodyPr/>
        <a:lstStyle/>
        <a:p>
          <a:endParaRPr lang="zh-CN" altLang="en-US"/>
        </a:p>
      </dgm:t>
    </dgm:pt>
    <dgm:pt modelId="{F0A2F1A5-1861-4155-B013-F2DA55CB04BD}" type="pres">
      <dgm:prSet presAssocID="{D60F6107-A1B6-46E8-B4EB-12B293661368}" presName="desTx" presStyleLbl="fgAcc1" presStyleIdx="4" presStyleCnt="5" custScaleY="71772" custLinFactNeighborY="27748">
        <dgm:presLayoutVars>
          <dgm:bulletEnabled val="1"/>
        </dgm:presLayoutVars>
      </dgm:prSet>
      <dgm:spPr/>
      <dgm:t>
        <a:bodyPr/>
        <a:lstStyle/>
        <a:p>
          <a:endParaRPr lang="zh-CN" altLang="en-US"/>
        </a:p>
      </dgm:t>
    </dgm:pt>
  </dgm:ptLst>
  <dgm:cxnLst>
    <dgm:cxn modelId="{EAC27327-242B-47D6-80D1-00DC51F50AA9}" srcId="{CEF2FDB9-6B86-4538-9656-71FB09BF5373}" destId="{BFC4112B-E172-480A-97F3-235A48F66D5F}" srcOrd="1" destOrd="0" parTransId="{50C8A985-FC71-4B5C-81D0-554D29D60FAF}" sibTransId="{06C18907-A626-45CB-8E68-40EC90FCB6EB}"/>
    <dgm:cxn modelId="{974A4DBB-8470-4B03-9AEC-AEF2148ED42D}" srcId="{D60F6107-A1B6-46E8-B4EB-12B293661368}" destId="{57FB9E76-594D-4C9E-B880-D81B8AAFC7E3}" srcOrd="1" destOrd="0" parTransId="{786CFCDC-8C95-4F49-A795-7C3A24C83B79}" sibTransId="{E275B1F0-8A13-4F7D-963A-C30F325D8111}"/>
    <dgm:cxn modelId="{182A523C-D11C-4006-82C5-ECECD9E6589B}" type="presOf" srcId="{CEF2FDB9-6B86-4538-9656-71FB09BF5373}" destId="{CDD88CEF-49DB-4CF6-9B07-66362E73D4F4}" srcOrd="0" destOrd="0" presId="urn:microsoft.com/office/officeart/2005/8/layout/process3"/>
    <dgm:cxn modelId="{D58E934F-9C37-49D4-BE8B-1FE9D64C8ADA}" type="presOf" srcId="{D652DEAE-BD1E-41AE-9587-1EB2807993C5}" destId="{14034558-699B-426F-9A93-E0494D4881A0}" srcOrd="1" destOrd="0" presId="urn:microsoft.com/office/officeart/2005/8/layout/process3"/>
    <dgm:cxn modelId="{FCA0B396-74B9-4C33-9A04-EE470507B0BD}" type="presOf" srcId="{05382128-5448-4AEC-A696-7694E8CDF4D6}" destId="{943C7307-EB33-45D2-B9F7-78B6C2FEF47D}" srcOrd="0" destOrd="2" presId="urn:microsoft.com/office/officeart/2005/8/layout/process3"/>
    <dgm:cxn modelId="{D3369041-82FE-422E-A52B-B67807621139}" type="presOf" srcId="{E002C9C0-85E8-4F2D-AC25-AC338662159F}" destId="{76ED20AF-01C7-4200-84C8-3340F85991FA}" srcOrd="0" destOrd="0" presId="urn:microsoft.com/office/officeart/2005/8/layout/process3"/>
    <dgm:cxn modelId="{584EEC9D-3BD6-4C3B-9839-FD1ABDCD1C68}" type="presOf" srcId="{D60F6107-A1B6-46E8-B4EB-12B293661368}" destId="{8D7CBF59-6B99-4CEC-95EE-186571CAB383}" srcOrd="1" destOrd="0" presId="urn:microsoft.com/office/officeart/2005/8/layout/process3"/>
    <dgm:cxn modelId="{68D584E2-F7BC-40B0-B382-EF43538E368E}" type="presOf" srcId="{59194ECA-AFD1-4BD7-98FA-A51AC2C07190}" destId="{238F2634-7562-41AC-A213-BDE3367CFD12}" srcOrd="0" destOrd="0" presId="urn:microsoft.com/office/officeart/2005/8/layout/process3"/>
    <dgm:cxn modelId="{2DC5B7E6-18D9-4278-9129-447B089318C8}" type="presOf" srcId="{D652DEAE-BD1E-41AE-9587-1EB2807993C5}" destId="{A7600DC4-71A2-4151-A63B-5AB7D83D8402}" srcOrd="0" destOrd="0" presId="urn:microsoft.com/office/officeart/2005/8/layout/process3"/>
    <dgm:cxn modelId="{4256BF26-71EA-4413-BAED-9BFAA251BE0F}" type="presOf" srcId="{E002C9C0-85E8-4F2D-AC25-AC338662159F}" destId="{894E00F2-0ED0-4C9A-997A-A9E13E39AB8C}" srcOrd="1" destOrd="0" presId="urn:microsoft.com/office/officeart/2005/8/layout/process3"/>
    <dgm:cxn modelId="{7DBFA65F-D25A-4D1C-9022-31D873745BF9}" type="presOf" srcId="{022AC2F5-3048-4338-9816-5A08AE4C8B70}" destId="{09F5876C-E7F0-4786-8904-5D0897BE0CAE}" srcOrd="0" destOrd="1" presId="urn:microsoft.com/office/officeart/2005/8/layout/process3"/>
    <dgm:cxn modelId="{56031153-CD0C-404B-A845-6EC6663986CA}" srcId="{E3593F84-5826-4F9C-8A70-577BB66E717A}" destId="{CEF2FDB9-6B86-4538-9656-71FB09BF5373}" srcOrd="2" destOrd="0" parTransId="{05933C8C-72A7-4DFD-945C-ABB6270087E8}" sibTransId="{3B92BB58-4CCB-4994-B138-322B76AAB6FB}"/>
    <dgm:cxn modelId="{B0B23B24-265D-4C79-9590-F77C6703226E}" srcId="{E002C9C0-85E8-4F2D-AC25-AC338662159F}" destId="{5179F344-9C40-44BD-AA1D-5667C4C240DF}" srcOrd="0" destOrd="0" parTransId="{33D3DEF0-92CC-4DF3-B156-C39AF03D381A}" sibTransId="{17F9EFC9-D81A-4E0C-BD7D-D538EC3A3C68}"/>
    <dgm:cxn modelId="{3D678285-DD1B-4D31-A51D-F1D4882107FE}" srcId="{CEF2FDB9-6B86-4538-9656-71FB09BF5373}" destId="{88427DD3-D9AA-4389-A7B1-8B08B9FECB98}" srcOrd="3" destOrd="0" parTransId="{344FB409-E829-43C8-B789-5AAD211458BD}" sibTransId="{684870AC-5F54-45B5-A867-A1FA44C6F624}"/>
    <dgm:cxn modelId="{808527C5-00D9-4EF8-A01E-EF090BC8FD11}" type="presOf" srcId="{CEF2FDB9-6B86-4538-9656-71FB09BF5373}" destId="{7520E089-7CF5-48B4-B303-F4889749CB86}" srcOrd="1" destOrd="0" presId="urn:microsoft.com/office/officeart/2005/8/layout/process3"/>
    <dgm:cxn modelId="{7B408324-03A8-4400-AB41-26D18DD83383}" type="presOf" srcId="{BFC4112B-E172-480A-97F3-235A48F66D5F}" destId="{943C7307-EB33-45D2-B9F7-78B6C2FEF47D}" srcOrd="0" destOrd="1" presId="urn:microsoft.com/office/officeart/2005/8/layout/process3"/>
    <dgm:cxn modelId="{65AA79C1-65C6-4B0D-8D86-CC7D6B0A40DE}" type="presOf" srcId="{3E821F22-1AE0-457D-896F-446CCA85E665}" destId="{09F5876C-E7F0-4786-8904-5D0897BE0CAE}" srcOrd="0" destOrd="0" presId="urn:microsoft.com/office/officeart/2005/8/layout/process3"/>
    <dgm:cxn modelId="{A2AEBBC8-0177-43A1-BC4B-A3FF3837CAE0}" type="presOf" srcId="{59194ECA-AFD1-4BD7-98FA-A51AC2C07190}" destId="{341FCD85-CDEE-41D7-AEFB-593731F10176}" srcOrd="1" destOrd="0" presId="urn:microsoft.com/office/officeart/2005/8/layout/process3"/>
    <dgm:cxn modelId="{D004A517-E834-476D-8566-1E80492DD06C}" type="presOf" srcId="{E3593F84-5826-4F9C-8A70-577BB66E717A}" destId="{6730CB18-03D8-4E5A-9911-5F9EC59583E7}" srcOrd="0" destOrd="0" presId="urn:microsoft.com/office/officeart/2005/8/layout/process3"/>
    <dgm:cxn modelId="{9C624E74-462C-4A4E-89B1-E821373C2436}" type="presOf" srcId="{6BE74138-5B96-4A2B-B934-E57DFD431B89}" destId="{679A49D5-F3D3-4883-8840-78CAB22F20A0}" srcOrd="0" destOrd="0" presId="urn:microsoft.com/office/officeart/2005/8/layout/process3"/>
    <dgm:cxn modelId="{2BB34911-1BE5-4872-8353-7A13F8358234}" srcId="{D60F6107-A1B6-46E8-B4EB-12B293661368}" destId="{F5F24DE6-F513-4C68-AD13-84057CCF6C1C}" srcOrd="2" destOrd="0" parTransId="{FBD20A53-2067-4C94-90A3-FCDD4099BF72}" sibTransId="{E1071A63-B68B-4B91-AE9A-64BD62E6E662}"/>
    <dgm:cxn modelId="{36E3A944-BC5D-419A-8BA1-1FB28C710054}" type="presOf" srcId="{A1E09BBF-02B0-4DEE-8D84-3EE83DC63A90}" destId="{B01CF3AB-BC2D-4931-9929-9AB88CD0438A}" srcOrd="0" destOrd="0" presId="urn:microsoft.com/office/officeart/2005/8/layout/process3"/>
    <dgm:cxn modelId="{B9DB01AE-9F77-4209-A0AB-24E6184AF564}" type="presOf" srcId="{3B92BB58-4CCB-4994-B138-322B76AAB6FB}" destId="{9706FA1A-F04B-4666-A30C-CA71F78A8C42}" srcOrd="1" destOrd="0" presId="urn:microsoft.com/office/officeart/2005/8/layout/process3"/>
    <dgm:cxn modelId="{CCAF2789-33F0-4DB5-9052-C5F1D3837A75}" srcId="{E3593F84-5826-4F9C-8A70-577BB66E717A}" destId="{E002C9C0-85E8-4F2D-AC25-AC338662159F}" srcOrd="3" destOrd="0" parTransId="{97E1027F-C7F9-4C1B-9C61-A0B4D90DC5E2}" sibTransId="{59194ECA-AFD1-4BD7-98FA-A51AC2C07190}"/>
    <dgm:cxn modelId="{A44E8715-0E8E-4771-9308-6E8A3200CC43}" type="presOf" srcId="{88EB2311-C1A5-4424-AE45-7F2C05B430D1}" destId="{09F5876C-E7F0-4786-8904-5D0897BE0CAE}" srcOrd="0" destOrd="2" presId="urn:microsoft.com/office/officeart/2005/8/layout/process3"/>
    <dgm:cxn modelId="{C21D3C7F-B33A-409E-905C-2BCD94F2959C}" srcId="{A1E09BBF-02B0-4DEE-8D84-3EE83DC63A90}" destId="{88EB2311-C1A5-4424-AE45-7F2C05B430D1}" srcOrd="2" destOrd="0" parTransId="{34C68D9A-CC39-4757-89C5-984E0828F098}" sibTransId="{73A5973A-DC4C-47B2-A055-C7FA834F94B9}"/>
    <dgm:cxn modelId="{046E4382-70C2-4CF5-A218-A4CE80651839}" type="presOf" srcId="{A1E09BBF-02B0-4DEE-8D84-3EE83DC63A90}" destId="{275A43D4-1D11-40B7-B7E8-866F9BFBD52B}" srcOrd="1" destOrd="0" presId="urn:microsoft.com/office/officeart/2005/8/layout/process3"/>
    <dgm:cxn modelId="{067824B7-958A-4733-8315-3251AE7B07F5}" type="presOf" srcId="{770F4D10-5EA1-41CD-ADC0-1A708C3F498E}" destId="{FEF55268-4A6B-4AF9-BAEC-1BE9F6A9D0D9}" srcOrd="1" destOrd="0" presId="urn:microsoft.com/office/officeart/2005/8/layout/process3"/>
    <dgm:cxn modelId="{1DB89B30-8014-4AA7-ADD6-07EF2F1B5E06}" srcId="{D652DEAE-BD1E-41AE-9587-1EB2807993C5}" destId="{D9AC97EA-1D6B-4351-98AA-EA8454F10413}" srcOrd="0" destOrd="0" parTransId="{54ACF360-9ABA-4A5F-A9FD-31B169CFC87A}" sibTransId="{751B4331-C3B0-4B0D-893C-6791EF9E3101}"/>
    <dgm:cxn modelId="{3A21160C-B734-4785-A9D7-18295A8D5AD6}" type="presOf" srcId="{F5F24DE6-F513-4C68-AD13-84057CCF6C1C}" destId="{F0A2F1A5-1861-4155-B013-F2DA55CB04BD}" srcOrd="0" destOrd="2" presId="urn:microsoft.com/office/officeart/2005/8/layout/process3"/>
    <dgm:cxn modelId="{86EE70CC-9EEF-49EF-BA8E-92861F8E1076}" srcId="{A1E09BBF-02B0-4DEE-8D84-3EE83DC63A90}" destId="{3E821F22-1AE0-457D-896F-446CCA85E665}" srcOrd="0" destOrd="0" parTransId="{AE412687-A327-479E-83EC-6C5F38B051E3}" sibTransId="{686BB9EE-BE10-4A5F-80FF-0656B98DCC3C}"/>
    <dgm:cxn modelId="{FF753577-26D1-4EDA-8D5C-174082EC8C64}" type="presOf" srcId="{3B92BB58-4CCB-4994-B138-322B76AAB6FB}" destId="{5681657A-7B6B-477F-AA62-23CDED7279A3}" srcOrd="0" destOrd="0" presId="urn:microsoft.com/office/officeart/2005/8/layout/process3"/>
    <dgm:cxn modelId="{A19B119A-7373-41D5-85EB-62E1D7C9C0C1}" type="presOf" srcId="{D60F6107-A1B6-46E8-B4EB-12B293661368}" destId="{3EFBE906-1424-4E9B-9DCB-40B5E29A7B71}" srcOrd="0" destOrd="0" presId="urn:microsoft.com/office/officeart/2005/8/layout/process3"/>
    <dgm:cxn modelId="{01669AF1-2AD3-4FE4-A9C2-647A356AFA73}" type="presOf" srcId="{7DE22042-7BCF-4817-BB5D-2D7A94DCBDE0}" destId="{F0A2F1A5-1861-4155-B013-F2DA55CB04BD}" srcOrd="0" destOrd="0" presId="urn:microsoft.com/office/officeart/2005/8/layout/process3"/>
    <dgm:cxn modelId="{A2BB2E11-5A12-4EEA-9AAC-2B434D7538EF}" type="presOf" srcId="{6BE74138-5B96-4A2B-B934-E57DFD431B89}" destId="{2A6136D3-9457-4925-8F99-393E40CE6775}" srcOrd="1" destOrd="0" presId="urn:microsoft.com/office/officeart/2005/8/layout/process3"/>
    <dgm:cxn modelId="{50DB4EBD-6239-478A-83E4-B7B02B9CAC2D}" type="presOf" srcId="{57FB9E76-594D-4C9E-B880-D81B8AAFC7E3}" destId="{F0A2F1A5-1861-4155-B013-F2DA55CB04BD}" srcOrd="0" destOrd="1" presId="urn:microsoft.com/office/officeart/2005/8/layout/process3"/>
    <dgm:cxn modelId="{D6465451-1D20-4570-9BF4-1D70AD44BA6A}" srcId="{D60F6107-A1B6-46E8-B4EB-12B293661368}" destId="{7DE22042-7BCF-4817-BB5D-2D7A94DCBDE0}" srcOrd="0" destOrd="0" parTransId="{184D8044-1536-424E-9E34-96E664D4AEC4}" sibTransId="{FCA11054-FEA7-4057-8364-287ABC693B1A}"/>
    <dgm:cxn modelId="{53EF2CEC-3A7C-4B15-9FF0-00B467067A7B}" type="presOf" srcId="{88427DD3-D9AA-4389-A7B1-8B08B9FECB98}" destId="{943C7307-EB33-45D2-B9F7-78B6C2FEF47D}" srcOrd="0" destOrd="3" presId="urn:microsoft.com/office/officeart/2005/8/layout/process3"/>
    <dgm:cxn modelId="{8F207962-5F21-4388-A139-1BA7D0A1699F}" srcId="{E3593F84-5826-4F9C-8A70-577BB66E717A}" destId="{A1E09BBF-02B0-4DEE-8D84-3EE83DC63A90}" srcOrd="1" destOrd="0" parTransId="{3C58872E-0CAD-4F6A-8E0D-976009995E45}" sibTransId="{6BE74138-5B96-4A2B-B934-E57DFD431B89}"/>
    <dgm:cxn modelId="{C0E9A200-9F8C-4507-AEE1-FDAF4CD70DCA}" srcId="{E3593F84-5826-4F9C-8A70-577BB66E717A}" destId="{D652DEAE-BD1E-41AE-9587-1EB2807993C5}" srcOrd="0" destOrd="0" parTransId="{F90F1441-A3D9-4329-8855-5FB7480A9F5C}" sibTransId="{770F4D10-5EA1-41CD-ADC0-1A708C3F498E}"/>
    <dgm:cxn modelId="{C9330F31-F365-48A0-B52F-FD71D398333E}" srcId="{CEF2FDB9-6B86-4538-9656-71FB09BF5373}" destId="{05382128-5448-4AEC-A696-7694E8CDF4D6}" srcOrd="2" destOrd="0" parTransId="{128FB80E-F20D-489B-BCF4-3248948AE48A}" sibTransId="{A23FFD9B-7866-4749-8AAF-2557F2C487AB}"/>
    <dgm:cxn modelId="{6C5EB0AF-BA5A-48A6-A21B-085ACD881356}" srcId="{E3593F84-5826-4F9C-8A70-577BB66E717A}" destId="{D60F6107-A1B6-46E8-B4EB-12B293661368}" srcOrd="4" destOrd="0" parTransId="{E473DDD2-2AC4-4D31-9D10-01F7C8459785}" sibTransId="{70022C73-542B-41FB-8BE0-BB3D495E69F9}"/>
    <dgm:cxn modelId="{035679F6-4959-4243-A3E9-5C425D42AF9C}" type="presOf" srcId="{5179F344-9C40-44BD-AA1D-5667C4C240DF}" destId="{75D20F15-F9D0-443F-BF4D-BDDD26546950}" srcOrd="0" destOrd="0" presId="urn:microsoft.com/office/officeart/2005/8/layout/process3"/>
    <dgm:cxn modelId="{D7F27780-2AAB-46C1-828F-819B099CC76B}" type="presOf" srcId="{B4E281C1-3A4D-402D-A58A-E1EEA78F54FE}" destId="{943C7307-EB33-45D2-B9F7-78B6C2FEF47D}" srcOrd="0" destOrd="0" presId="urn:microsoft.com/office/officeart/2005/8/layout/process3"/>
    <dgm:cxn modelId="{C6D70B4C-D113-41C6-9A78-30F16EA4D4C3}" type="presOf" srcId="{D9AC97EA-1D6B-4351-98AA-EA8454F10413}" destId="{2E377F51-20FC-4AC6-9975-D374CF7084C9}" srcOrd="0" destOrd="0" presId="urn:microsoft.com/office/officeart/2005/8/layout/process3"/>
    <dgm:cxn modelId="{D2F3AB94-E7CC-400F-A0AB-8D3C786A3B81}" srcId="{CEF2FDB9-6B86-4538-9656-71FB09BF5373}" destId="{B4E281C1-3A4D-402D-A58A-E1EEA78F54FE}" srcOrd="0" destOrd="0" parTransId="{4B0D42FB-C522-4A72-B0C8-EEDFCEFF40DA}" sibTransId="{5C8808F6-5A1F-430A-BB1B-80B7FBA18FBA}"/>
    <dgm:cxn modelId="{55A63E6C-3C4B-4CF1-9FC3-10B6CC238695}" type="presOf" srcId="{770F4D10-5EA1-41CD-ADC0-1A708C3F498E}" destId="{C8241BA8-7F58-4428-BC59-8AD333A271DC}" srcOrd="0" destOrd="0" presId="urn:microsoft.com/office/officeart/2005/8/layout/process3"/>
    <dgm:cxn modelId="{D19C9E17-25F5-401C-90F6-3C6BDC6BB5E7}" srcId="{A1E09BBF-02B0-4DEE-8D84-3EE83DC63A90}" destId="{022AC2F5-3048-4338-9816-5A08AE4C8B70}" srcOrd="1" destOrd="0" parTransId="{8E0F4F5A-E762-4F28-9DBA-220474B429AD}" sibTransId="{12D212BD-3C35-433A-BC11-25EB6E40611B}"/>
    <dgm:cxn modelId="{3C8A285C-E48F-48AA-A8FE-1801F3BF958F}" type="presParOf" srcId="{6730CB18-03D8-4E5A-9911-5F9EC59583E7}" destId="{8B9CE7AC-BF6D-4114-A3FC-524BE349B0CF}" srcOrd="0" destOrd="0" presId="urn:microsoft.com/office/officeart/2005/8/layout/process3"/>
    <dgm:cxn modelId="{2394DC06-B94E-4B8C-BB38-4D461FC26828}" type="presParOf" srcId="{8B9CE7AC-BF6D-4114-A3FC-524BE349B0CF}" destId="{A7600DC4-71A2-4151-A63B-5AB7D83D8402}" srcOrd="0" destOrd="0" presId="urn:microsoft.com/office/officeart/2005/8/layout/process3"/>
    <dgm:cxn modelId="{CB51AA10-6506-4C15-967E-7EAF49B5742E}" type="presParOf" srcId="{8B9CE7AC-BF6D-4114-A3FC-524BE349B0CF}" destId="{14034558-699B-426F-9A93-E0494D4881A0}" srcOrd="1" destOrd="0" presId="urn:microsoft.com/office/officeart/2005/8/layout/process3"/>
    <dgm:cxn modelId="{6A62FC9E-5703-4F87-892B-7CEB169F9F35}" type="presParOf" srcId="{8B9CE7AC-BF6D-4114-A3FC-524BE349B0CF}" destId="{2E377F51-20FC-4AC6-9975-D374CF7084C9}" srcOrd="2" destOrd="0" presId="urn:microsoft.com/office/officeart/2005/8/layout/process3"/>
    <dgm:cxn modelId="{6103C0E5-83D9-4B2B-BDF9-2FBE8B977BEE}" type="presParOf" srcId="{6730CB18-03D8-4E5A-9911-5F9EC59583E7}" destId="{C8241BA8-7F58-4428-BC59-8AD333A271DC}" srcOrd="1" destOrd="0" presId="urn:microsoft.com/office/officeart/2005/8/layout/process3"/>
    <dgm:cxn modelId="{53D1EC79-ADA5-494B-85D1-935D4EAEEDDD}" type="presParOf" srcId="{C8241BA8-7F58-4428-BC59-8AD333A271DC}" destId="{FEF55268-4A6B-4AF9-BAEC-1BE9F6A9D0D9}" srcOrd="0" destOrd="0" presId="urn:microsoft.com/office/officeart/2005/8/layout/process3"/>
    <dgm:cxn modelId="{CD56DA44-82B2-4E75-914C-350E8A7089FB}" type="presParOf" srcId="{6730CB18-03D8-4E5A-9911-5F9EC59583E7}" destId="{7E70AC47-1159-4DBB-AAEE-58C8EBCBA698}" srcOrd="2" destOrd="0" presId="urn:microsoft.com/office/officeart/2005/8/layout/process3"/>
    <dgm:cxn modelId="{CCB5F001-5AAE-4426-8DE8-D6B56D0B026E}" type="presParOf" srcId="{7E70AC47-1159-4DBB-AAEE-58C8EBCBA698}" destId="{B01CF3AB-BC2D-4931-9929-9AB88CD0438A}" srcOrd="0" destOrd="0" presId="urn:microsoft.com/office/officeart/2005/8/layout/process3"/>
    <dgm:cxn modelId="{1F8FD40C-3569-4229-88D9-6264C704F8C1}" type="presParOf" srcId="{7E70AC47-1159-4DBB-AAEE-58C8EBCBA698}" destId="{275A43D4-1D11-40B7-B7E8-866F9BFBD52B}" srcOrd="1" destOrd="0" presId="urn:microsoft.com/office/officeart/2005/8/layout/process3"/>
    <dgm:cxn modelId="{88ACE9D5-BEE9-4EA8-A0C6-28FE9FDFB6A0}" type="presParOf" srcId="{7E70AC47-1159-4DBB-AAEE-58C8EBCBA698}" destId="{09F5876C-E7F0-4786-8904-5D0897BE0CAE}" srcOrd="2" destOrd="0" presId="urn:microsoft.com/office/officeart/2005/8/layout/process3"/>
    <dgm:cxn modelId="{E1E82610-ACE3-49A8-A959-1C24047B4CD5}" type="presParOf" srcId="{6730CB18-03D8-4E5A-9911-5F9EC59583E7}" destId="{679A49D5-F3D3-4883-8840-78CAB22F20A0}" srcOrd="3" destOrd="0" presId="urn:microsoft.com/office/officeart/2005/8/layout/process3"/>
    <dgm:cxn modelId="{0F58148F-04C2-4BE1-9082-2782B9D982B5}" type="presParOf" srcId="{679A49D5-F3D3-4883-8840-78CAB22F20A0}" destId="{2A6136D3-9457-4925-8F99-393E40CE6775}" srcOrd="0" destOrd="0" presId="urn:microsoft.com/office/officeart/2005/8/layout/process3"/>
    <dgm:cxn modelId="{65F991A7-53D4-44BD-8F1C-5F099B13930E}" type="presParOf" srcId="{6730CB18-03D8-4E5A-9911-5F9EC59583E7}" destId="{FE83CA5B-3791-47DA-BABB-F734655F7C3E}" srcOrd="4" destOrd="0" presId="urn:microsoft.com/office/officeart/2005/8/layout/process3"/>
    <dgm:cxn modelId="{8360094E-6AFC-4D2E-BD14-4614F2FBAAE8}" type="presParOf" srcId="{FE83CA5B-3791-47DA-BABB-F734655F7C3E}" destId="{CDD88CEF-49DB-4CF6-9B07-66362E73D4F4}" srcOrd="0" destOrd="0" presId="urn:microsoft.com/office/officeart/2005/8/layout/process3"/>
    <dgm:cxn modelId="{D43376E5-BC04-48E0-BF05-98AB95265D30}" type="presParOf" srcId="{FE83CA5B-3791-47DA-BABB-F734655F7C3E}" destId="{7520E089-7CF5-48B4-B303-F4889749CB86}" srcOrd="1" destOrd="0" presId="urn:microsoft.com/office/officeart/2005/8/layout/process3"/>
    <dgm:cxn modelId="{42FED8CC-9139-4B62-939A-102453ACF721}" type="presParOf" srcId="{FE83CA5B-3791-47DA-BABB-F734655F7C3E}" destId="{943C7307-EB33-45D2-B9F7-78B6C2FEF47D}" srcOrd="2" destOrd="0" presId="urn:microsoft.com/office/officeart/2005/8/layout/process3"/>
    <dgm:cxn modelId="{9E72CA62-E8AA-4155-9955-DDFF6BEE5D79}" type="presParOf" srcId="{6730CB18-03D8-4E5A-9911-5F9EC59583E7}" destId="{5681657A-7B6B-477F-AA62-23CDED7279A3}" srcOrd="5" destOrd="0" presId="urn:microsoft.com/office/officeart/2005/8/layout/process3"/>
    <dgm:cxn modelId="{78672365-8635-42B5-BDF7-0582167E0114}" type="presParOf" srcId="{5681657A-7B6B-477F-AA62-23CDED7279A3}" destId="{9706FA1A-F04B-4666-A30C-CA71F78A8C42}" srcOrd="0" destOrd="0" presId="urn:microsoft.com/office/officeart/2005/8/layout/process3"/>
    <dgm:cxn modelId="{1C9DE321-6146-43C6-A38C-A8459C7BC7F7}" type="presParOf" srcId="{6730CB18-03D8-4E5A-9911-5F9EC59583E7}" destId="{6A8195D8-CF25-4DEE-9F15-E1C3828B83B8}" srcOrd="6" destOrd="0" presId="urn:microsoft.com/office/officeart/2005/8/layout/process3"/>
    <dgm:cxn modelId="{01B61331-DB24-4D7F-9B38-D7F348EC4674}" type="presParOf" srcId="{6A8195D8-CF25-4DEE-9F15-E1C3828B83B8}" destId="{76ED20AF-01C7-4200-84C8-3340F85991FA}" srcOrd="0" destOrd="0" presId="urn:microsoft.com/office/officeart/2005/8/layout/process3"/>
    <dgm:cxn modelId="{979A8D24-C173-454E-914F-1B4193C6CB55}" type="presParOf" srcId="{6A8195D8-CF25-4DEE-9F15-E1C3828B83B8}" destId="{894E00F2-0ED0-4C9A-997A-A9E13E39AB8C}" srcOrd="1" destOrd="0" presId="urn:microsoft.com/office/officeart/2005/8/layout/process3"/>
    <dgm:cxn modelId="{D1A28846-B189-4CE0-BA78-C639178BAB27}" type="presParOf" srcId="{6A8195D8-CF25-4DEE-9F15-E1C3828B83B8}" destId="{75D20F15-F9D0-443F-BF4D-BDDD26546950}" srcOrd="2" destOrd="0" presId="urn:microsoft.com/office/officeart/2005/8/layout/process3"/>
    <dgm:cxn modelId="{6B7E34CB-9721-4AD0-8B0B-7D2A01ED2842}" type="presParOf" srcId="{6730CB18-03D8-4E5A-9911-5F9EC59583E7}" destId="{238F2634-7562-41AC-A213-BDE3367CFD12}" srcOrd="7" destOrd="0" presId="urn:microsoft.com/office/officeart/2005/8/layout/process3"/>
    <dgm:cxn modelId="{95DEF407-C4A1-4B24-B9B3-86F57474CF0A}" type="presParOf" srcId="{238F2634-7562-41AC-A213-BDE3367CFD12}" destId="{341FCD85-CDEE-41D7-AEFB-593731F10176}" srcOrd="0" destOrd="0" presId="urn:microsoft.com/office/officeart/2005/8/layout/process3"/>
    <dgm:cxn modelId="{35094992-B3B1-4BF5-AA88-132C551E89E0}" type="presParOf" srcId="{6730CB18-03D8-4E5A-9911-5F9EC59583E7}" destId="{7ED301B7-C53E-4C98-B78F-A67470B7D04A}" srcOrd="8" destOrd="0" presId="urn:microsoft.com/office/officeart/2005/8/layout/process3"/>
    <dgm:cxn modelId="{B04D1D0A-3739-4D60-9FC8-B7C5295AC087}" type="presParOf" srcId="{7ED301B7-C53E-4C98-B78F-A67470B7D04A}" destId="{3EFBE906-1424-4E9B-9DCB-40B5E29A7B71}" srcOrd="0" destOrd="0" presId="urn:microsoft.com/office/officeart/2005/8/layout/process3"/>
    <dgm:cxn modelId="{988FF930-A8C2-4EE9-A05E-A15EBCF19A9A}" type="presParOf" srcId="{7ED301B7-C53E-4C98-B78F-A67470B7D04A}" destId="{8D7CBF59-6B99-4CEC-95EE-186571CAB383}" srcOrd="1" destOrd="0" presId="urn:microsoft.com/office/officeart/2005/8/layout/process3"/>
    <dgm:cxn modelId="{86D6EF33-903B-43AE-B80D-2941A513244A}" type="presParOf" srcId="{7ED301B7-C53E-4C98-B78F-A67470B7D04A}" destId="{F0A2F1A5-1861-4155-B013-F2DA55CB04BD}" srcOrd="2" destOrd="0" presId="urn:microsoft.com/office/officeart/2005/8/layout/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5102D41-C803-4BF0-9E86-3833B806313C}"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zh-CN" altLang="en-US"/>
        </a:p>
      </dgm:t>
    </dgm:pt>
    <dgm:pt modelId="{B8A437E7-6515-4896-8C44-37556E5BAD4E}">
      <dgm:prSet phldrT="[文本]" custT="1"/>
      <dgm:spPr/>
      <dgm:t>
        <a:bodyPr/>
        <a:lstStyle/>
        <a:p>
          <a:r>
            <a:rPr lang="zh-CN" altLang="en-US" sz="2000" dirty="0"/>
            <a:t>确定库存结构是否合理的分析方法</a:t>
          </a:r>
        </a:p>
      </dgm:t>
    </dgm:pt>
    <dgm:pt modelId="{0A8A1B32-D58D-4300-BA81-B9456A198171}" cxnId="{6A782423-CEAE-41EA-932D-251F82BBECC6}" type="parTrans">
      <dgm:prSet/>
      <dgm:spPr/>
      <dgm:t>
        <a:bodyPr/>
        <a:lstStyle/>
        <a:p>
          <a:endParaRPr lang="zh-CN" altLang="en-US"/>
        </a:p>
      </dgm:t>
    </dgm:pt>
    <dgm:pt modelId="{AF0A6A92-15F7-4FDD-9586-EA331B364232}" cxnId="{6A782423-CEAE-41EA-932D-251F82BBECC6}" type="sibTrans">
      <dgm:prSet/>
      <dgm:spPr/>
      <dgm:t>
        <a:bodyPr/>
        <a:lstStyle/>
        <a:p>
          <a:endParaRPr lang="zh-CN" altLang="en-US"/>
        </a:p>
      </dgm:t>
    </dgm:pt>
    <dgm:pt modelId="{F0ED5041-56F2-46A3-97B8-B0137F965F36}">
      <dgm:prSet phldrT="[文本]" custT="1"/>
      <dgm:spPr/>
      <dgm:t>
        <a:bodyPr/>
        <a:lstStyle/>
        <a:p>
          <a:r>
            <a:rPr lang="zh-CN" altLang="en-US" sz="1800" dirty="0"/>
            <a:t>库存和销售结构对比</a:t>
          </a:r>
        </a:p>
      </dgm:t>
    </dgm:pt>
    <dgm:pt modelId="{CA10E995-EC14-4039-9F51-50C44CD308B4}" cxnId="{3D4BB035-BFE9-479A-BF00-F3B04990E6B1}" type="parTrans">
      <dgm:prSet/>
      <dgm:spPr/>
      <dgm:t>
        <a:bodyPr/>
        <a:lstStyle/>
        <a:p>
          <a:endParaRPr lang="zh-CN" altLang="en-US"/>
        </a:p>
      </dgm:t>
    </dgm:pt>
    <dgm:pt modelId="{03D0DF58-689B-44E3-9D4A-D3F3690B976B}" cxnId="{3D4BB035-BFE9-479A-BF00-F3B04990E6B1}" type="sibTrans">
      <dgm:prSet/>
      <dgm:spPr/>
      <dgm:t>
        <a:bodyPr/>
        <a:lstStyle/>
        <a:p>
          <a:endParaRPr lang="zh-CN" altLang="en-US"/>
        </a:p>
      </dgm:t>
    </dgm:pt>
    <dgm:pt modelId="{CFA9D3ED-B841-413D-9D04-645206165065}">
      <dgm:prSet phldrT="[文本]" custT="1"/>
      <dgm:spPr/>
      <dgm:t>
        <a:bodyPr/>
        <a:lstStyle/>
        <a:p>
          <a:r>
            <a:rPr lang="zh-CN" altLang="en-US" sz="1800" dirty="0"/>
            <a:t>动销率</a:t>
          </a:r>
        </a:p>
      </dgm:t>
    </dgm:pt>
    <dgm:pt modelId="{D90DAFAE-359B-4137-B18F-052D5907251E}" cxnId="{F709D232-F2F0-46DA-B3AA-45C71AD0223A}" type="parTrans">
      <dgm:prSet/>
      <dgm:spPr/>
      <dgm:t>
        <a:bodyPr/>
        <a:lstStyle/>
        <a:p>
          <a:endParaRPr lang="zh-CN" altLang="en-US"/>
        </a:p>
      </dgm:t>
    </dgm:pt>
    <dgm:pt modelId="{F340294C-B839-4A52-9490-15EC757A55A7}" cxnId="{F709D232-F2F0-46DA-B3AA-45C71AD0223A}" type="sibTrans">
      <dgm:prSet/>
      <dgm:spPr/>
      <dgm:t>
        <a:bodyPr/>
        <a:lstStyle/>
        <a:p>
          <a:endParaRPr lang="zh-CN" altLang="en-US"/>
        </a:p>
      </dgm:t>
    </dgm:pt>
    <dgm:pt modelId="{F69ED3BC-E0F8-4D39-8626-D667F077CBE5}">
      <dgm:prSet phldrT="[文本]" custT="1"/>
      <dgm:spPr/>
      <dgm:t>
        <a:bodyPr/>
        <a:lstStyle/>
        <a:p>
          <a:r>
            <a:rPr lang="zh-CN" altLang="en-US" sz="1800" dirty="0"/>
            <a:t>“三度”</a:t>
          </a:r>
        </a:p>
      </dgm:t>
    </dgm:pt>
    <dgm:pt modelId="{BEF5C3F3-3562-48D9-982C-76E0C857699C}" cxnId="{0C25E7D4-37F1-49EC-B1F8-A71AB8534C71}" type="parTrans">
      <dgm:prSet/>
      <dgm:spPr/>
      <dgm:t>
        <a:bodyPr/>
        <a:lstStyle/>
        <a:p>
          <a:endParaRPr lang="zh-CN" altLang="en-US"/>
        </a:p>
      </dgm:t>
    </dgm:pt>
    <dgm:pt modelId="{689382BF-D306-4F57-B0F3-D5115CA18811}" cxnId="{0C25E7D4-37F1-49EC-B1F8-A71AB8534C71}" type="sibTrans">
      <dgm:prSet/>
      <dgm:spPr/>
      <dgm:t>
        <a:bodyPr/>
        <a:lstStyle/>
        <a:p>
          <a:endParaRPr lang="zh-CN" altLang="en-US"/>
        </a:p>
      </dgm:t>
    </dgm:pt>
    <dgm:pt modelId="{5308FAE2-0B13-44D8-BF26-80383B8CDA02}">
      <dgm:prSet phldrT="[文本]" custT="1"/>
      <dgm:spPr/>
      <dgm:t>
        <a:bodyPr/>
        <a:lstStyle/>
        <a:p>
          <a:r>
            <a:rPr lang="zh-CN" altLang="en-US" sz="1800" dirty="0"/>
            <a:t>排行榜</a:t>
          </a:r>
        </a:p>
      </dgm:t>
    </dgm:pt>
    <dgm:pt modelId="{87715451-7C2B-45D6-8423-F00BA3F15C2B}" cxnId="{672AF152-8AE9-4770-B7E8-D4FE58F2B7F0}" type="parTrans">
      <dgm:prSet/>
      <dgm:spPr/>
      <dgm:t>
        <a:bodyPr/>
        <a:lstStyle/>
        <a:p>
          <a:endParaRPr lang="zh-CN" altLang="en-US"/>
        </a:p>
      </dgm:t>
    </dgm:pt>
    <dgm:pt modelId="{5AD5F6E7-EC73-4263-B5B5-F1EEDFE42A1D}" cxnId="{672AF152-8AE9-4770-B7E8-D4FE58F2B7F0}" type="sibTrans">
      <dgm:prSet/>
      <dgm:spPr/>
      <dgm:t>
        <a:bodyPr/>
        <a:lstStyle/>
        <a:p>
          <a:endParaRPr lang="zh-CN" altLang="en-US"/>
        </a:p>
      </dgm:t>
    </dgm:pt>
    <dgm:pt modelId="{EAD6BC97-A3F9-4EB5-85F4-CBE4B9C6BFC5}" type="pres">
      <dgm:prSet presAssocID="{F5102D41-C803-4BF0-9E86-3833B806313C}" presName="composite" presStyleCnt="0">
        <dgm:presLayoutVars>
          <dgm:chMax val="1"/>
          <dgm:dir/>
          <dgm:resizeHandles val="exact"/>
        </dgm:presLayoutVars>
      </dgm:prSet>
      <dgm:spPr/>
      <dgm:t>
        <a:bodyPr/>
        <a:lstStyle/>
        <a:p>
          <a:endParaRPr lang="zh-CN" altLang="en-US"/>
        </a:p>
      </dgm:t>
    </dgm:pt>
    <dgm:pt modelId="{F99EA4AF-90A3-40FA-9C24-59899E106C0D}" type="pres">
      <dgm:prSet presAssocID="{F5102D41-C803-4BF0-9E86-3833B806313C}" presName="radial" presStyleCnt="0">
        <dgm:presLayoutVars>
          <dgm:animLvl val="ctr"/>
        </dgm:presLayoutVars>
      </dgm:prSet>
      <dgm:spPr/>
    </dgm:pt>
    <dgm:pt modelId="{6BCEC09A-D57A-42EB-88ED-D6F612C313FD}" type="pres">
      <dgm:prSet presAssocID="{B8A437E7-6515-4896-8C44-37556E5BAD4E}" presName="centerShape" presStyleLbl="vennNode1" presStyleIdx="0" presStyleCnt="5" custScaleX="90317" custScaleY="90317" custLinFactNeighborX="312"/>
      <dgm:spPr/>
      <dgm:t>
        <a:bodyPr/>
        <a:lstStyle/>
        <a:p>
          <a:endParaRPr lang="zh-CN" altLang="en-US"/>
        </a:p>
      </dgm:t>
    </dgm:pt>
    <dgm:pt modelId="{141F6862-544A-4AFB-AA6A-500FD1FB1CFC}" type="pres">
      <dgm:prSet presAssocID="{F0ED5041-56F2-46A3-97B8-B0137F965F36}" presName="node" presStyleLbl="vennNode1" presStyleIdx="1" presStyleCnt="5" custRadScaleRad="91375" custRadScaleInc="1695">
        <dgm:presLayoutVars>
          <dgm:bulletEnabled val="1"/>
        </dgm:presLayoutVars>
      </dgm:prSet>
      <dgm:spPr/>
      <dgm:t>
        <a:bodyPr/>
        <a:lstStyle/>
        <a:p>
          <a:endParaRPr lang="zh-CN" altLang="en-US"/>
        </a:p>
      </dgm:t>
    </dgm:pt>
    <dgm:pt modelId="{28C9C0E2-A178-4222-B179-656312670723}" type="pres">
      <dgm:prSet presAssocID="{CFA9D3ED-B841-413D-9D04-645206165065}" presName="node" presStyleLbl="vennNode1" presStyleIdx="2" presStyleCnt="5" custRadScaleRad="92704" custRadScaleInc="-501">
        <dgm:presLayoutVars>
          <dgm:bulletEnabled val="1"/>
        </dgm:presLayoutVars>
      </dgm:prSet>
      <dgm:spPr/>
      <dgm:t>
        <a:bodyPr/>
        <a:lstStyle/>
        <a:p>
          <a:endParaRPr lang="zh-CN" altLang="en-US"/>
        </a:p>
      </dgm:t>
    </dgm:pt>
    <dgm:pt modelId="{73D219BE-816D-467B-98D3-873E1529B60C}" type="pres">
      <dgm:prSet presAssocID="{F69ED3BC-E0F8-4D39-8626-D667F077CBE5}" presName="node" presStyleLbl="vennNode1" presStyleIdx="3" presStyleCnt="5" custRadScaleRad="89814" custRadScaleInc="-1725">
        <dgm:presLayoutVars>
          <dgm:bulletEnabled val="1"/>
        </dgm:presLayoutVars>
      </dgm:prSet>
      <dgm:spPr/>
      <dgm:t>
        <a:bodyPr/>
        <a:lstStyle/>
        <a:p>
          <a:endParaRPr lang="zh-CN" altLang="en-US"/>
        </a:p>
      </dgm:t>
    </dgm:pt>
    <dgm:pt modelId="{2BB0BDBA-2628-40A9-9913-AEDA89BCD81F}" type="pres">
      <dgm:prSet presAssocID="{5308FAE2-0B13-44D8-BF26-80383B8CDA02}" presName="node" presStyleLbl="vennNode1" presStyleIdx="4" presStyleCnt="5" custRadScaleRad="89730" custRadScaleInc="2590">
        <dgm:presLayoutVars>
          <dgm:bulletEnabled val="1"/>
        </dgm:presLayoutVars>
      </dgm:prSet>
      <dgm:spPr/>
      <dgm:t>
        <a:bodyPr/>
        <a:lstStyle/>
        <a:p>
          <a:endParaRPr lang="zh-CN" altLang="en-US"/>
        </a:p>
      </dgm:t>
    </dgm:pt>
  </dgm:ptLst>
  <dgm:cxnLst>
    <dgm:cxn modelId="{FDEBEF96-CCA6-4885-95E4-A6C29DB11F34}" type="presOf" srcId="{F69ED3BC-E0F8-4D39-8626-D667F077CBE5}" destId="{73D219BE-816D-467B-98D3-873E1529B60C}" srcOrd="0" destOrd="0" presId="urn:microsoft.com/office/officeart/2005/8/layout/radial3"/>
    <dgm:cxn modelId="{3D4BB035-BFE9-479A-BF00-F3B04990E6B1}" srcId="{B8A437E7-6515-4896-8C44-37556E5BAD4E}" destId="{F0ED5041-56F2-46A3-97B8-B0137F965F36}" srcOrd="0" destOrd="0" parTransId="{CA10E995-EC14-4039-9F51-50C44CD308B4}" sibTransId="{03D0DF58-689B-44E3-9D4A-D3F3690B976B}"/>
    <dgm:cxn modelId="{E67E094F-13AA-46FE-8BEA-4E53228164F0}" type="presOf" srcId="{F5102D41-C803-4BF0-9E86-3833B806313C}" destId="{EAD6BC97-A3F9-4EB5-85F4-CBE4B9C6BFC5}" srcOrd="0" destOrd="0" presId="urn:microsoft.com/office/officeart/2005/8/layout/radial3"/>
    <dgm:cxn modelId="{672AF152-8AE9-4770-B7E8-D4FE58F2B7F0}" srcId="{B8A437E7-6515-4896-8C44-37556E5BAD4E}" destId="{5308FAE2-0B13-44D8-BF26-80383B8CDA02}" srcOrd="3" destOrd="0" parTransId="{87715451-7C2B-45D6-8423-F00BA3F15C2B}" sibTransId="{5AD5F6E7-EC73-4263-B5B5-F1EEDFE42A1D}"/>
    <dgm:cxn modelId="{6A782423-CEAE-41EA-932D-251F82BBECC6}" srcId="{F5102D41-C803-4BF0-9E86-3833B806313C}" destId="{B8A437E7-6515-4896-8C44-37556E5BAD4E}" srcOrd="0" destOrd="0" parTransId="{0A8A1B32-D58D-4300-BA81-B9456A198171}" sibTransId="{AF0A6A92-15F7-4FDD-9586-EA331B364232}"/>
    <dgm:cxn modelId="{F709D232-F2F0-46DA-B3AA-45C71AD0223A}" srcId="{B8A437E7-6515-4896-8C44-37556E5BAD4E}" destId="{CFA9D3ED-B841-413D-9D04-645206165065}" srcOrd="1" destOrd="0" parTransId="{D90DAFAE-359B-4137-B18F-052D5907251E}" sibTransId="{F340294C-B839-4A52-9490-15EC757A55A7}"/>
    <dgm:cxn modelId="{CB69853C-1ADA-40BB-A261-CE67967EE378}" type="presOf" srcId="{5308FAE2-0B13-44D8-BF26-80383B8CDA02}" destId="{2BB0BDBA-2628-40A9-9913-AEDA89BCD81F}" srcOrd="0" destOrd="0" presId="urn:microsoft.com/office/officeart/2005/8/layout/radial3"/>
    <dgm:cxn modelId="{6D220D63-C625-4127-9497-22FAC193BFE5}" type="presOf" srcId="{F0ED5041-56F2-46A3-97B8-B0137F965F36}" destId="{141F6862-544A-4AFB-AA6A-500FD1FB1CFC}" srcOrd="0" destOrd="0" presId="urn:microsoft.com/office/officeart/2005/8/layout/radial3"/>
    <dgm:cxn modelId="{0C25E7D4-37F1-49EC-B1F8-A71AB8534C71}" srcId="{B8A437E7-6515-4896-8C44-37556E5BAD4E}" destId="{F69ED3BC-E0F8-4D39-8626-D667F077CBE5}" srcOrd="2" destOrd="0" parTransId="{BEF5C3F3-3562-48D9-982C-76E0C857699C}" sibTransId="{689382BF-D306-4F57-B0F3-D5115CA18811}"/>
    <dgm:cxn modelId="{0BE60DED-7293-4A05-B0D1-60BA13EDE098}" type="presOf" srcId="{B8A437E7-6515-4896-8C44-37556E5BAD4E}" destId="{6BCEC09A-D57A-42EB-88ED-D6F612C313FD}" srcOrd="0" destOrd="0" presId="urn:microsoft.com/office/officeart/2005/8/layout/radial3"/>
    <dgm:cxn modelId="{24BD65A2-4E5E-47E3-AB99-1279D0CF0555}" type="presOf" srcId="{CFA9D3ED-B841-413D-9D04-645206165065}" destId="{28C9C0E2-A178-4222-B179-656312670723}" srcOrd="0" destOrd="0" presId="urn:microsoft.com/office/officeart/2005/8/layout/radial3"/>
    <dgm:cxn modelId="{E681C122-C9E4-48B2-870D-CD6003AB3F2F}" type="presParOf" srcId="{EAD6BC97-A3F9-4EB5-85F4-CBE4B9C6BFC5}" destId="{F99EA4AF-90A3-40FA-9C24-59899E106C0D}" srcOrd="0" destOrd="0" presId="urn:microsoft.com/office/officeart/2005/8/layout/radial3"/>
    <dgm:cxn modelId="{781D957A-FE3D-4FBF-A4F3-E54634176E1C}" type="presParOf" srcId="{F99EA4AF-90A3-40FA-9C24-59899E106C0D}" destId="{6BCEC09A-D57A-42EB-88ED-D6F612C313FD}" srcOrd="0" destOrd="0" presId="urn:microsoft.com/office/officeart/2005/8/layout/radial3"/>
    <dgm:cxn modelId="{90DB9844-F420-4F76-93B3-05E7AB3CA4A9}" type="presParOf" srcId="{F99EA4AF-90A3-40FA-9C24-59899E106C0D}" destId="{141F6862-544A-4AFB-AA6A-500FD1FB1CFC}" srcOrd="1" destOrd="0" presId="urn:microsoft.com/office/officeart/2005/8/layout/radial3"/>
    <dgm:cxn modelId="{C02D8DE6-8030-44FB-BB52-89965E03AAA7}" type="presParOf" srcId="{F99EA4AF-90A3-40FA-9C24-59899E106C0D}" destId="{28C9C0E2-A178-4222-B179-656312670723}" srcOrd="2" destOrd="0" presId="urn:microsoft.com/office/officeart/2005/8/layout/radial3"/>
    <dgm:cxn modelId="{1BC538BF-5763-4C42-88C9-D401076B81D6}" type="presParOf" srcId="{F99EA4AF-90A3-40FA-9C24-59899E106C0D}" destId="{73D219BE-816D-467B-98D3-873E1529B60C}" srcOrd="3" destOrd="0" presId="urn:microsoft.com/office/officeart/2005/8/layout/radial3"/>
    <dgm:cxn modelId="{76C1B73F-78F5-4C7E-B18C-8D02F0E01F84}" type="presParOf" srcId="{F99EA4AF-90A3-40FA-9C24-59899E106C0D}" destId="{2BB0BDBA-2628-40A9-9913-AEDA89BCD81F}" srcOrd="4" destOrd="0" presId="urn:microsoft.com/office/officeart/2005/8/layout/radial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EE968176-E08C-4D38-BD43-B7B76BD751FA}"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zh-CN" altLang="en-US"/>
        </a:p>
      </dgm:t>
    </dgm:pt>
    <dgm:pt modelId="{1AC6AAAF-EE4A-4901-82E5-4F0399224ED2}">
      <dgm:prSet phldrT="[文本]" custT="1"/>
      <dgm:spPr/>
      <dgm:t>
        <a:bodyPr/>
        <a:lstStyle/>
        <a:p>
          <a:r>
            <a:rPr lang="zh-CN" altLang="en-US" sz="1800" b="1" dirty="0" smtClean="0">
              <a:solidFill>
                <a:schemeClr val="tx1">
                  <a:lumMod val="85000"/>
                  <a:lumOff val="15000"/>
                </a:schemeClr>
              </a:solidFill>
            </a:rPr>
            <a:t>异常库存产生的原因</a:t>
          </a:r>
          <a:endParaRPr lang="zh-CN" altLang="en-US" sz="1800" dirty="0">
            <a:solidFill>
              <a:schemeClr val="tx1">
                <a:lumMod val="85000"/>
                <a:lumOff val="15000"/>
              </a:schemeClr>
            </a:solidFill>
          </a:endParaRPr>
        </a:p>
      </dgm:t>
    </dgm:pt>
    <dgm:pt modelId="{AA76CE4F-E2EF-4B8D-952E-2BBA2289D392}" cxnId="{31D32653-39F4-424D-9F87-CF85BC3F78C9}" type="parTrans">
      <dgm:prSet/>
      <dgm:spPr/>
      <dgm:t>
        <a:bodyPr/>
        <a:lstStyle/>
        <a:p>
          <a:endParaRPr lang="zh-CN" altLang="en-US" sz="1400">
            <a:solidFill>
              <a:schemeClr val="tx1">
                <a:lumMod val="85000"/>
                <a:lumOff val="15000"/>
              </a:schemeClr>
            </a:solidFill>
          </a:endParaRPr>
        </a:p>
      </dgm:t>
    </dgm:pt>
    <dgm:pt modelId="{544399A9-8C13-4ABC-8F01-90AE5819FE85}" cxnId="{31D32653-39F4-424D-9F87-CF85BC3F78C9}" type="sibTrans">
      <dgm:prSet/>
      <dgm:spPr/>
      <dgm:t>
        <a:bodyPr/>
        <a:lstStyle/>
        <a:p>
          <a:endParaRPr lang="zh-CN" altLang="en-US" sz="1400">
            <a:solidFill>
              <a:schemeClr val="tx1">
                <a:lumMod val="85000"/>
                <a:lumOff val="15000"/>
              </a:schemeClr>
            </a:solidFill>
          </a:endParaRPr>
        </a:p>
      </dgm:t>
    </dgm:pt>
    <dgm:pt modelId="{1DBD6444-0809-4CAF-BE57-C90B34955FF3}">
      <dgm:prSet phldrT="[文本]" custT="1"/>
      <dgm:spPr/>
      <dgm:t>
        <a:bodyPr/>
        <a:lstStyle/>
        <a:p>
          <a:r>
            <a:rPr lang="zh-CN" altLang="en-US" sz="1400" b="1" dirty="0" smtClean="0">
              <a:solidFill>
                <a:schemeClr val="tx1">
                  <a:lumMod val="85000"/>
                  <a:lumOff val="15000"/>
                </a:schemeClr>
              </a:solidFill>
            </a:rPr>
            <a:t>进退货单据录入系统时错误</a:t>
          </a:r>
          <a:endParaRPr lang="zh-CN" altLang="en-US" sz="1400" dirty="0">
            <a:solidFill>
              <a:schemeClr val="tx1">
                <a:lumMod val="85000"/>
                <a:lumOff val="15000"/>
              </a:schemeClr>
            </a:solidFill>
          </a:endParaRPr>
        </a:p>
      </dgm:t>
    </dgm:pt>
    <dgm:pt modelId="{72CE6EFB-262C-4051-933D-3B0F93A443CC}" cxnId="{33DB0402-3AE8-4961-BED2-A289E5EF47EE}" type="parTrans">
      <dgm:prSet/>
      <dgm:spPr/>
      <dgm:t>
        <a:bodyPr/>
        <a:lstStyle/>
        <a:p>
          <a:endParaRPr lang="zh-CN" altLang="en-US" sz="1400">
            <a:solidFill>
              <a:schemeClr val="tx1">
                <a:lumMod val="85000"/>
                <a:lumOff val="15000"/>
              </a:schemeClr>
            </a:solidFill>
          </a:endParaRPr>
        </a:p>
      </dgm:t>
    </dgm:pt>
    <dgm:pt modelId="{F4B4B0E9-427C-40F8-96B7-F098BFB3FEB1}" cxnId="{33DB0402-3AE8-4961-BED2-A289E5EF47EE}" type="sibTrans">
      <dgm:prSet/>
      <dgm:spPr/>
      <dgm:t>
        <a:bodyPr/>
        <a:lstStyle/>
        <a:p>
          <a:endParaRPr lang="zh-CN" altLang="en-US" sz="1400">
            <a:solidFill>
              <a:schemeClr val="tx1">
                <a:lumMod val="85000"/>
                <a:lumOff val="15000"/>
              </a:schemeClr>
            </a:solidFill>
          </a:endParaRPr>
        </a:p>
      </dgm:t>
    </dgm:pt>
    <dgm:pt modelId="{226FF690-C0B2-4D82-9EF0-59EC4BEC8749}">
      <dgm:prSet phldrT="[文本]" custT="1"/>
      <dgm:spPr/>
      <dgm:t>
        <a:bodyPr/>
        <a:lstStyle/>
        <a:p>
          <a:r>
            <a:rPr lang="zh-CN" altLang="en-US" sz="1400" b="1" dirty="0" smtClean="0">
              <a:solidFill>
                <a:schemeClr val="tx1">
                  <a:lumMod val="85000"/>
                  <a:lumOff val="15000"/>
                </a:schemeClr>
              </a:solidFill>
            </a:rPr>
            <a:t>销售中交货错误</a:t>
          </a:r>
          <a:endParaRPr lang="zh-CN" altLang="en-US" sz="1400" dirty="0">
            <a:solidFill>
              <a:schemeClr val="tx1">
                <a:lumMod val="85000"/>
                <a:lumOff val="15000"/>
              </a:schemeClr>
            </a:solidFill>
          </a:endParaRPr>
        </a:p>
      </dgm:t>
    </dgm:pt>
    <dgm:pt modelId="{5559A735-8912-4D01-A075-E1A140FC0FD9}" cxnId="{025D2BC4-BA1D-40B4-A0C9-20DD49FC4BB8}" type="parTrans">
      <dgm:prSet/>
      <dgm:spPr/>
      <dgm:t>
        <a:bodyPr/>
        <a:lstStyle/>
        <a:p>
          <a:endParaRPr lang="zh-CN" altLang="en-US" sz="1400">
            <a:solidFill>
              <a:schemeClr val="tx1">
                <a:lumMod val="85000"/>
                <a:lumOff val="15000"/>
              </a:schemeClr>
            </a:solidFill>
          </a:endParaRPr>
        </a:p>
      </dgm:t>
    </dgm:pt>
    <dgm:pt modelId="{DB365EB0-3498-4D7C-9000-9BB75E795DD3}" cxnId="{025D2BC4-BA1D-40B4-A0C9-20DD49FC4BB8}" type="sibTrans">
      <dgm:prSet/>
      <dgm:spPr/>
      <dgm:t>
        <a:bodyPr/>
        <a:lstStyle/>
        <a:p>
          <a:endParaRPr lang="zh-CN" altLang="en-US" sz="1400">
            <a:solidFill>
              <a:schemeClr val="tx1">
                <a:lumMod val="85000"/>
                <a:lumOff val="15000"/>
              </a:schemeClr>
            </a:solidFill>
          </a:endParaRPr>
        </a:p>
      </dgm:t>
    </dgm:pt>
    <dgm:pt modelId="{6593A123-2A29-41D1-9D21-DA946616877F}">
      <dgm:prSet phldrT="[文本]" custT="1"/>
      <dgm:spPr/>
      <dgm:t>
        <a:bodyPr/>
        <a:lstStyle/>
        <a:p>
          <a:r>
            <a:rPr lang="zh-CN" altLang="en-US" sz="1400" b="1" dirty="0" smtClean="0">
              <a:solidFill>
                <a:schemeClr val="tx1">
                  <a:lumMod val="85000"/>
                  <a:lumOff val="15000"/>
                </a:schemeClr>
              </a:solidFill>
            </a:rPr>
            <a:t>商品丢失</a:t>
          </a:r>
          <a:endParaRPr lang="zh-CN" altLang="en-US" sz="1400" b="1" dirty="0">
            <a:solidFill>
              <a:schemeClr val="tx1">
                <a:lumMod val="85000"/>
                <a:lumOff val="15000"/>
              </a:schemeClr>
            </a:solidFill>
          </a:endParaRPr>
        </a:p>
      </dgm:t>
    </dgm:pt>
    <dgm:pt modelId="{0E00EE63-8C9F-434D-8886-B1ED357DC2EF}" cxnId="{37B50A06-7F96-4102-92DE-FE42DD787BCF}" type="parTrans">
      <dgm:prSet/>
      <dgm:spPr/>
      <dgm:t>
        <a:bodyPr/>
        <a:lstStyle/>
        <a:p>
          <a:endParaRPr lang="zh-CN" altLang="en-US" sz="1400">
            <a:solidFill>
              <a:schemeClr val="tx1">
                <a:lumMod val="85000"/>
                <a:lumOff val="15000"/>
              </a:schemeClr>
            </a:solidFill>
          </a:endParaRPr>
        </a:p>
      </dgm:t>
    </dgm:pt>
    <dgm:pt modelId="{9C4040A8-874C-4BF2-9BC8-DD274CFD0DFC}" cxnId="{37B50A06-7F96-4102-92DE-FE42DD787BCF}" type="sibTrans">
      <dgm:prSet/>
      <dgm:spPr/>
      <dgm:t>
        <a:bodyPr/>
        <a:lstStyle/>
        <a:p>
          <a:endParaRPr lang="zh-CN" altLang="en-US" sz="1400">
            <a:solidFill>
              <a:schemeClr val="tx1">
                <a:lumMod val="85000"/>
                <a:lumOff val="15000"/>
              </a:schemeClr>
            </a:solidFill>
          </a:endParaRPr>
        </a:p>
      </dgm:t>
    </dgm:pt>
    <dgm:pt modelId="{8D3A2A24-05CA-414D-AF36-EF33810C3945}">
      <dgm:prSet phldrT="[文本]" custT="1"/>
      <dgm:spPr/>
      <dgm:t>
        <a:bodyPr/>
        <a:lstStyle/>
        <a:p>
          <a:r>
            <a:rPr lang="zh-CN" altLang="en-US" sz="1400" b="1" dirty="0" smtClean="0">
              <a:solidFill>
                <a:schemeClr val="tx1">
                  <a:lumMod val="85000"/>
                  <a:lumOff val="15000"/>
                </a:schemeClr>
              </a:solidFill>
            </a:rPr>
            <a:t>商品超卖</a:t>
          </a:r>
          <a:endParaRPr lang="zh-CN" altLang="en-US" sz="1400" b="1" dirty="0">
            <a:solidFill>
              <a:schemeClr val="tx1">
                <a:lumMod val="85000"/>
                <a:lumOff val="15000"/>
              </a:schemeClr>
            </a:solidFill>
          </a:endParaRPr>
        </a:p>
      </dgm:t>
    </dgm:pt>
    <dgm:pt modelId="{B49D6050-7883-402D-BD1C-512FFFC5E73E}" cxnId="{9169C550-5E86-4403-8E35-6E13B214B9E4}" type="parTrans">
      <dgm:prSet/>
      <dgm:spPr/>
      <dgm:t>
        <a:bodyPr/>
        <a:lstStyle/>
        <a:p>
          <a:endParaRPr lang="zh-CN" altLang="en-US" sz="1400">
            <a:solidFill>
              <a:schemeClr val="tx1">
                <a:lumMod val="85000"/>
                <a:lumOff val="15000"/>
              </a:schemeClr>
            </a:solidFill>
          </a:endParaRPr>
        </a:p>
      </dgm:t>
    </dgm:pt>
    <dgm:pt modelId="{029C3953-C248-4D0C-8166-CC85716A40DC}" cxnId="{9169C550-5E86-4403-8E35-6E13B214B9E4}" type="sibTrans">
      <dgm:prSet/>
      <dgm:spPr/>
      <dgm:t>
        <a:bodyPr/>
        <a:lstStyle/>
        <a:p>
          <a:endParaRPr lang="zh-CN" altLang="en-US" sz="1400">
            <a:solidFill>
              <a:schemeClr val="tx1">
                <a:lumMod val="85000"/>
                <a:lumOff val="15000"/>
              </a:schemeClr>
            </a:solidFill>
          </a:endParaRPr>
        </a:p>
      </dgm:t>
    </dgm:pt>
    <dgm:pt modelId="{90744F8D-59F2-4B31-8A6E-70FB598F7A96}">
      <dgm:prSet phldrT="[文本]" custT="1"/>
      <dgm:spPr/>
      <dgm:t>
        <a:bodyPr/>
        <a:lstStyle/>
        <a:p>
          <a:r>
            <a:rPr lang="en-US" altLang="zh-CN" sz="1400" b="1" dirty="0" smtClean="0">
              <a:solidFill>
                <a:schemeClr val="tx1">
                  <a:lumMod val="85000"/>
                  <a:lumOff val="15000"/>
                </a:schemeClr>
              </a:solidFill>
            </a:rPr>
            <a:t>……</a:t>
          </a:r>
          <a:endParaRPr lang="zh-CN" altLang="en-US" sz="1400" b="1" dirty="0">
            <a:solidFill>
              <a:schemeClr val="tx1">
                <a:lumMod val="85000"/>
                <a:lumOff val="15000"/>
              </a:schemeClr>
            </a:solidFill>
          </a:endParaRPr>
        </a:p>
      </dgm:t>
    </dgm:pt>
    <dgm:pt modelId="{B75E382D-C0D8-4D58-A23E-83133E4D2055}" cxnId="{0F503514-F551-4E9C-9897-17F88ED7407F}" type="parTrans">
      <dgm:prSet/>
      <dgm:spPr/>
      <dgm:t>
        <a:bodyPr/>
        <a:lstStyle/>
        <a:p>
          <a:endParaRPr lang="zh-CN" altLang="en-US"/>
        </a:p>
      </dgm:t>
    </dgm:pt>
    <dgm:pt modelId="{09692BD3-4C21-42E6-96CA-774BAC5BE556}" cxnId="{0F503514-F551-4E9C-9897-17F88ED7407F}" type="sibTrans">
      <dgm:prSet/>
      <dgm:spPr/>
      <dgm:t>
        <a:bodyPr/>
        <a:lstStyle/>
        <a:p>
          <a:endParaRPr lang="zh-CN" altLang="en-US"/>
        </a:p>
      </dgm:t>
    </dgm:pt>
    <dgm:pt modelId="{10B44062-D1A8-458B-8AA7-AD17F3D22DEA}" type="pres">
      <dgm:prSet presAssocID="{EE968176-E08C-4D38-BD43-B7B76BD751FA}" presName="Name0" presStyleCnt="0">
        <dgm:presLayoutVars>
          <dgm:chMax val="1"/>
          <dgm:chPref val="1"/>
        </dgm:presLayoutVars>
      </dgm:prSet>
      <dgm:spPr/>
      <dgm:t>
        <a:bodyPr/>
        <a:lstStyle/>
        <a:p>
          <a:endParaRPr lang="zh-CN" altLang="en-US"/>
        </a:p>
      </dgm:t>
    </dgm:pt>
    <dgm:pt modelId="{5DF0B19F-3FFD-46F7-8EDB-595E46903CE6}" type="pres">
      <dgm:prSet presAssocID="{1AC6AAAF-EE4A-4901-82E5-4F0399224ED2}" presName="Parent" presStyleLbl="node0" presStyleIdx="0" presStyleCnt="1">
        <dgm:presLayoutVars>
          <dgm:chMax val="5"/>
          <dgm:chPref val="5"/>
        </dgm:presLayoutVars>
      </dgm:prSet>
      <dgm:spPr/>
      <dgm:t>
        <a:bodyPr/>
        <a:lstStyle/>
        <a:p>
          <a:endParaRPr lang="zh-CN" altLang="en-US"/>
        </a:p>
      </dgm:t>
    </dgm:pt>
    <dgm:pt modelId="{76506A7A-E6CD-4A28-B53D-86ED54411726}" type="pres">
      <dgm:prSet presAssocID="{1AC6AAAF-EE4A-4901-82E5-4F0399224ED2}" presName="Accent2" presStyleLbl="node1" presStyleIdx="0" presStyleCnt="19"/>
      <dgm:spPr/>
    </dgm:pt>
    <dgm:pt modelId="{27F0DB64-0609-46E2-9C12-77645968414F}" type="pres">
      <dgm:prSet presAssocID="{1AC6AAAF-EE4A-4901-82E5-4F0399224ED2}" presName="Accent3" presStyleLbl="node1" presStyleIdx="1" presStyleCnt="19"/>
      <dgm:spPr/>
    </dgm:pt>
    <dgm:pt modelId="{59526E5D-0640-47EC-9FC3-9BF34675D865}" type="pres">
      <dgm:prSet presAssocID="{1AC6AAAF-EE4A-4901-82E5-4F0399224ED2}" presName="Accent4" presStyleLbl="node1" presStyleIdx="2" presStyleCnt="19"/>
      <dgm:spPr/>
    </dgm:pt>
    <dgm:pt modelId="{CE5F4704-5ABB-4E54-B797-9A57D8BA0699}" type="pres">
      <dgm:prSet presAssocID="{1AC6AAAF-EE4A-4901-82E5-4F0399224ED2}" presName="Accent5" presStyleLbl="node1" presStyleIdx="3" presStyleCnt="19"/>
      <dgm:spPr/>
    </dgm:pt>
    <dgm:pt modelId="{8E8F9DCB-0B16-418E-BFD3-E2A4BB6852B9}" type="pres">
      <dgm:prSet presAssocID="{1AC6AAAF-EE4A-4901-82E5-4F0399224ED2}" presName="Accent6" presStyleLbl="node1" presStyleIdx="4" presStyleCnt="19"/>
      <dgm:spPr/>
    </dgm:pt>
    <dgm:pt modelId="{650B5979-B36D-4E87-8716-FE97F7D57E38}" type="pres">
      <dgm:prSet presAssocID="{1DBD6444-0809-4CAF-BE57-C90B34955FF3}" presName="Child1" presStyleLbl="node1" presStyleIdx="5" presStyleCnt="19" custScaleX="136686" custScaleY="133373">
        <dgm:presLayoutVars>
          <dgm:chMax val="0"/>
          <dgm:chPref val="0"/>
        </dgm:presLayoutVars>
      </dgm:prSet>
      <dgm:spPr/>
      <dgm:t>
        <a:bodyPr/>
        <a:lstStyle/>
        <a:p>
          <a:endParaRPr lang="zh-CN" altLang="en-US"/>
        </a:p>
      </dgm:t>
    </dgm:pt>
    <dgm:pt modelId="{0D7B0FAC-9A4D-4D3A-8210-C6A920C248DE}" type="pres">
      <dgm:prSet presAssocID="{1DBD6444-0809-4CAF-BE57-C90B34955FF3}" presName="Accent7" presStyleCnt="0"/>
      <dgm:spPr/>
    </dgm:pt>
    <dgm:pt modelId="{B4196D58-9978-4BA0-BAE6-739FC4F60E5C}" type="pres">
      <dgm:prSet presAssocID="{1DBD6444-0809-4CAF-BE57-C90B34955FF3}" presName="AccentHold1" presStyleLbl="node1" presStyleIdx="6" presStyleCnt="19"/>
      <dgm:spPr/>
    </dgm:pt>
    <dgm:pt modelId="{6B2B4E03-1D7A-4DDB-9061-8477FC125A4C}" type="pres">
      <dgm:prSet presAssocID="{1DBD6444-0809-4CAF-BE57-C90B34955FF3}" presName="Accent8" presStyleCnt="0"/>
      <dgm:spPr/>
    </dgm:pt>
    <dgm:pt modelId="{8B0D5FDD-CFA4-45E3-A65F-B7FA20596808}" type="pres">
      <dgm:prSet presAssocID="{1DBD6444-0809-4CAF-BE57-C90B34955FF3}" presName="AccentHold2" presStyleLbl="node1" presStyleIdx="7" presStyleCnt="19"/>
      <dgm:spPr/>
    </dgm:pt>
    <dgm:pt modelId="{E1E43C0B-378A-462C-9415-098B06C7043C}" type="pres">
      <dgm:prSet presAssocID="{226FF690-C0B2-4D82-9EF0-59EC4BEC8749}" presName="Child2" presStyleLbl="node1" presStyleIdx="8" presStyleCnt="19" custScaleX="107788" custScaleY="108205">
        <dgm:presLayoutVars>
          <dgm:chMax val="0"/>
          <dgm:chPref val="0"/>
        </dgm:presLayoutVars>
      </dgm:prSet>
      <dgm:spPr/>
      <dgm:t>
        <a:bodyPr/>
        <a:lstStyle/>
        <a:p>
          <a:endParaRPr lang="zh-CN" altLang="en-US"/>
        </a:p>
      </dgm:t>
    </dgm:pt>
    <dgm:pt modelId="{5C582D7A-E1C5-40CF-B0DF-80B50E7C7757}" type="pres">
      <dgm:prSet presAssocID="{226FF690-C0B2-4D82-9EF0-59EC4BEC8749}" presName="Accent9" presStyleCnt="0"/>
      <dgm:spPr/>
    </dgm:pt>
    <dgm:pt modelId="{145550B4-6DEA-43EB-986A-B217EC03D145}" type="pres">
      <dgm:prSet presAssocID="{226FF690-C0B2-4D82-9EF0-59EC4BEC8749}" presName="AccentHold1" presStyleLbl="node1" presStyleIdx="9" presStyleCnt="19"/>
      <dgm:spPr/>
    </dgm:pt>
    <dgm:pt modelId="{E71B6B7B-FA35-4798-8907-CF4EEA4DD065}" type="pres">
      <dgm:prSet presAssocID="{226FF690-C0B2-4D82-9EF0-59EC4BEC8749}" presName="Accent10" presStyleCnt="0"/>
      <dgm:spPr/>
    </dgm:pt>
    <dgm:pt modelId="{83349BD6-A6C7-4B72-97CB-43CEC6D0E123}" type="pres">
      <dgm:prSet presAssocID="{226FF690-C0B2-4D82-9EF0-59EC4BEC8749}" presName="AccentHold2" presStyleLbl="node1" presStyleIdx="10" presStyleCnt="19"/>
      <dgm:spPr/>
    </dgm:pt>
    <dgm:pt modelId="{F82BEFEB-34C8-4E6A-BD9E-D7BD7CBD98CA}" type="pres">
      <dgm:prSet presAssocID="{226FF690-C0B2-4D82-9EF0-59EC4BEC8749}" presName="Accent11" presStyleCnt="0"/>
      <dgm:spPr/>
    </dgm:pt>
    <dgm:pt modelId="{72864D3E-A999-4230-9F54-0AEC20CA1411}" type="pres">
      <dgm:prSet presAssocID="{226FF690-C0B2-4D82-9EF0-59EC4BEC8749}" presName="AccentHold3" presStyleLbl="node1" presStyleIdx="11" presStyleCnt="19"/>
      <dgm:spPr/>
    </dgm:pt>
    <dgm:pt modelId="{082E70DE-B92F-45DA-8337-9E90836553CD}" type="pres">
      <dgm:prSet presAssocID="{6593A123-2A29-41D1-9D21-DA946616877F}" presName="Child3" presStyleLbl="node1" presStyleIdx="12" presStyleCnt="19" custScaleX="86690" custScaleY="84474">
        <dgm:presLayoutVars>
          <dgm:chMax val="0"/>
          <dgm:chPref val="0"/>
        </dgm:presLayoutVars>
      </dgm:prSet>
      <dgm:spPr/>
      <dgm:t>
        <a:bodyPr/>
        <a:lstStyle/>
        <a:p>
          <a:endParaRPr lang="zh-CN" altLang="en-US"/>
        </a:p>
      </dgm:t>
    </dgm:pt>
    <dgm:pt modelId="{30408919-48B5-4DF5-85A4-441B7B10C3F4}" type="pres">
      <dgm:prSet presAssocID="{6593A123-2A29-41D1-9D21-DA946616877F}" presName="Accent12" presStyleCnt="0"/>
      <dgm:spPr/>
    </dgm:pt>
    <dgm:pt modelId="{508673E8-B27A-49D5-B111-7B9E69937C67}" type="pres">
      <dgm:prSet presAssocID="{6593A123-2A29-41D1-9D21-DA946616877F}" presName="AccentHold1" presStyleLbl="node1" presStyleIdx="13" presStyleCnt="19"/>
      <dgm:spPr/>
    </dgm:pt>
    <dgm:pt modelId="{4A4D32A5-291E-48BB-B543-3B71A15A9E78}" type="pres">
      <dgm:prSet presAssocID="{8D3A2A24-05CA-414D-AF36-EF33810C3945}" presName="Child4" presStyleLbl="node1" presStyleIdx="14" presStyleCnt="19" custScaleX="84223" custScaleY="89215" custLinFactNeighborX="6262" custLinFactNeighborY="2696">
        <dgm:presLayoutVars>
          <dgm:chMax val="0"/>
          <dgm:chPref val="0"/>
        </dgm:presLayoutVars>
      </dgm:prSet>
      <dgm:spPr/>
      <dgm:t>
        <a:bodyPr/>
        <a:lstStyle/>
        <a:p>
          <a:endParaRPr lang="zh-CN" altLang="en-US"/>
        </a:p>
      </dgm:t>
    </dgm:pt>
    <dgm:pt modelId="{A21D70B0-07F5-4075-8226-3583E94F9412}" type="pres">
      <dgm:prSet presAssocID="{8D3A2A24-05CA-414D-AF36-EF33810C3945}" presName="Accent13" presStyleCnt="0"/>
      <dgm:spPr/>
    </dgm:pt>
    <dgm:pt modelId="{0548FCAF-F9B4-494A-B115-424485A657FB}" type="pres">
      <dgm:prSet presAssocID="{8D3A2A24-05CA-414D-AF36-EF33810C3945}" presName="AccentHold1" presStyleLbl="node1" presStyleIdx="15" presStyleCnt="19"/>
      <dgm:spPr/>
    </dgm:pt>
    <dgm:pt modelId="{77D7F625-3483-460C-8F29-B1C76CB5E945}" type="pres">
      <dgm:prSet presAssocID="{90744F8D-59F2-4B31-8A6E-70FB598F7A96}" presName="Child5" presStyleLbl="node1" presStyleIdx="16" presStyleCnt="19">
        <dgm:presLayoutVars>
          <dgm:chMax val="0"/>
          <dgm:chPref val="0"/>
        </dgm:presLayoutVars>
      </dgm:prSet>
      <dgm:spPr/>
      <dgm:t>
        <a:bodyPr/>
        <a:lstStyle/>
        <a:p>
          <a:endParaRPr lang="zh-CN" altLang="en-US"/>
        </a:p>
      </dgm:t>
    </dgm:pt>
    <dgm:pt modelId="{071900F3-958A-4922-A950-CD75626BC65D}" type="pres">
      <dgm:prSet presAssocID="{90744F8D-59F2-4B31-8A6E-70FB598F7A96}" presName="Accent15" presStyleCnt="0"/>
      <dgm:spPr/>
    </dgm:pt>
    <dgm:pt modelId="{04550CFB-4BFD-4405-8814-F7B396483A28}" type="pres">
      <dgm:prSet presAssocID="{90744F8D-59F2-4B31-8A6E-70FB598F7A96}" presName="AccentHold2" presStyleLbl="node1" presStyleIdx="17" presStyleCnt="19"/>
      <dgm:spPr/>
    </dgm:pt>
    <dgm:pt modelId="{13AEF1F4-CF78-4371-95D0-DDDBCD93E2D7}" type="pres">
      <dgm:prSet presAssocID="{90744F8D-59F2-4B31-8A6E-70FB598F7A96}" presName="Accent16" presStyleCnt="0"/>
      <dgm:spPr/>
    </dgm:pt>
    <dgm:pt modelId="{AAA3DA2D-021B-41CC-8B14-E14BE7EECCB4}" type="pres">
      <dgm:prSet presAssocID="{90744F8D-59F2-4B31-8A6E-70FB598F7A96}" presName="AccentHold3" presStyleLbl="node1" presStyleIdx="18" presStyleCnt="19"/>
      <dgm:spPr/>
    </dgm:pt>
  </dgm:ptLst>
  <dgm:cxnLst>
    <dgm:cxn modelId="{0B0462BB-A7CC-4704-963A-EA98DB9E1D7E}" type="presOf" srcId="{8D3A2A24-05CA-414D-AF36-EF33810C3945}" destId="{4A4D32A5-291E-48BB-B543-3B71A15A9E78}" srcOrd="0" destOrd="0" presId="urn:microsoft.com/office/officeart/2009/3/layout/CircleRelationship"/>
    <dgm:cxn modelId="{0F5F7267-A8CB-48E7-8A8B-765F33819E07}" type="presOf" srcId="{1AC6AAAF-EE4A-4901-82E5-4F0399224ED2}" destId="{5DF0B19F-3FFD-46F7-8EDB-595E46903CE6}" srcOrd="0" destOrd="0" presId="urn:microsoft.com/office/officeart/2009/3/layout/CircleRelationship"/>
    <dgm:cxn modelId="{689E7005-0A9A-4739-B0FA-67C75D37E247}" type="presOf" srcId="{1DBD6444-0809-4CAF-BE57-C90B34955FF3}" destId="{650B5979-B36D-4E87-8716-FE97F7D57E38}" srcOrd="0" destOrd="0" presId="urn:microsoft.com/office/officeart/2009/3/layout/CircleRelationship"/>
    <dgm:cxn modelId="{37B50A06-7F96-4102-92DE-FE42DD787BCF}" srcId="{1AC6AAAF-EE4A-4901-82E5-4F0399224ED2}" destId="{6593A123-2A29-41D1-9D21-DA946616877F}" srcOrd="2" destOrd="0" parTransId="{0E00EE63-8C9F-434D-8886-B1ED357DC2EF}" sibTransId="{9C4040A8-874C-4BF2-9BC8-DD274CFD0DFC}"/>
    <dgm:cxn modelId="{73101763-D2E2-427A-A15C-EF185CAB97F6}" type="presOf" srcId="{6593A123-2A29-41D1-9D21-DA946616877F}" destId="{082E70DE-B92F-45DA-8337-9E90836553CD}" srcOrd="0" destOrd="0" presId="urn:microsoft.com/office/officeart/2009/3/layout/CircleRelationship"/>
    <dgm:cxn modelId="{9169C550-5E86-4403-8E35-6E13B214B9E4}" srcId="{1AC6AAAF-EE4A-4901-82E5-4F0399224ED2}" destId="{8D3A2A24-05CA-414D-AF36-EF33810C3945}" srcOrd="3" destOrd="0" parTransId="{B49D6050-7883-402D-BD1C-512FFFC5E73E}" sibTransId="{029C3953-C248-4D0C-8166-CC85716A40DC}"/>
    <dgm:cxn modelId="{206EC6C0-A973-4BBD-9836-92CFAC18E0AB}" type="presOf" srcId="{EE968176-E08C-4D38-BD43-B7B76BD751FA}" destId="{10B44062-D1A8-458B-8AA7-AD17F3D22DEA}" srcOrd="0" destOrd="0" presId="urn:microsoft.com/office/officeart/2009/3/layout/CircleRelationship"/>
    <dgm:cxn modelId="{0F503514-F551-4E9C-9897-17F88ED7407F}" srcId="{1AC6AAAF-EE4A-4901-82E5-4F0399224ED2}" destId="{90744F8D-59F2-4B31-8A6E-70FB598F7A96}" srcOrd="4" destOrd="0" parTransId="{B75E382D-C0D8-4D58-A23E-83133E4D2055}" sibTransId="{09692BD3-4C21-42E6-96CA-774BAC5BE556}"/>
    <dgm:cxn modelId="{31D32653-39F4-424D-9F87-CF85BC3F78C9}" srcId="{EE968176-E08C-4D38-BD43-B7B76BD751FA}" destId="{1AC6AAAF-EE4A-4901-82E5-4F0399224ED2}" srcOrd="0" destOrd="0" parTransId="{AA76CE4F-E2EF-4B8D-952E-2BBA2289D392}" sibTransId="{544399A9-8C13-4ABC-8F01-90AE5819FE85}"/>
    <dgm:cxn modelId="{90D4D012-FB83-493D-8D92-CB635411FF63}" type="presOf" srcId="{90744F8D-59F2-4B31-8A6E-70FB598F7A96}" destId="{77D7F625-3483-460C-8F29-B1C76CB5E945}" srcOrd="0" destOrd="0" presId="urn:microsoft.com/office/officeart/2009/3/layout/CircleRelationship"/>
    <dgm:cxn modelId="{33DB0402-3AE8-4961-BED2-A289E5EF47EE}" srcId="{1AC6AAAF-EE4A-4901-82E5-4F0399224ED2}" destId="{1DBD6444-0809-4CAF-BE57-C90B34955FF3}" srcOrd="0" destOrd="0" parTransId="{72CE6EFB-262C-4051-933D-3B0F93A443CC}" sibTransId="{F4B4B0E9-427C-40F8-96B7-F098BFB3FEB1}"/>
    <dgm:cxn modelId="{9889AB62-B3B3-4D7A-9806-1192BACA66D7}" type="presOf" srcId="{226FF690-C0B2-4D82-9EF0-59EC4BEC8749}" destId="{E1E43C0B-378A-462C-9415-098B06C7043C}" srcOrd="0" destOrd="0" presId="urn:microsoft.com/office/officeart/2009/3/layout/CircleRelationship"/>
    <dgm:cxn modelId="{025D2BC4-BA1D-40B4-A0C9-20DD49FC4BB8}" srcId="{1AC6AAAF-EE4A-4901-82E5-4F0399224ED2}" destId="{226FF690-C0B2-4D82-9EF0-59EC4BEC8749}" srcOrd="1" destOrd="0" parTransId="{5559A735-8912-4D01-A075-E1A140FC0FD9}" sibTransId="{DB365EB0-3498-4D7C-9000-9BB75E795DD3}"/>
    <dgm:cxn modelId="{03FED392-34CA-4533-A0BC-12DC6E76CA0A}" type="presParOf" srcId="{10B44062-D1A8-458B-8AA7-AD17F3D22DEA}" destId="{5DF0B19F-3FFD-46F7-8EDB-595E46903CE6}" srcOrd="0" destOrd="0" presId="urn:microsoft.com/office/officeart/2009/3/layout/CircleRelationship"/>
    <dgm:cxn modelId="{39BD6A0B-9CB3-40D3-9FE3-4EABAEA2505E}" type="presParOf" srcId="{10B44062-D1A8-458B-8AA7-AD17F3D22DEA}" destId="{76506A7A-E6CD-4A28-B53D-86ED54411726}" srcOrd="1" destOrd="0" presId="urn:microsoft.com/office/officeart/2009/3/layout/CircleRelationship"/>
    <dgm:cxn modelId="{BFE7337D-2E66-4230-BD0E-4A6E2627BB67}" type="presParOf" srcId="{10B44062-D1A8-458B-8AA7-AD17F3D22DEA}" destId="{27F0DB64-0609-46E2-9C12-77645968414F}" srcOrd="2" destOrd="0" presId="urn:microsoft.com/office/officeart/2009/3/layout/CircleRelationship"/>
    <dgm:cxn modelId="{0BF59D1E-EE6A-40DE-A742-8593545816E2}" type="presParOf" srcId="{10B44062-D1A8-458B-8AA7-AD17F3D22DEA}" destId="{59526E5D-0640-47EC-9FC3-9BF34675D865}" srcOrd="3" destOrd="0" presId="urn:microsoft.com/office/officeart/2009/3/layout/CircleRelationship"/>
    <dgm:cxn modelId="{71941078-A862-4B3F-8845-3F50FF2B44D6}" type="presParOf" srcId="{10B44062-D1A8-458B-8AA7-AD17F3D22DEA}" destId="{CE5F4704-5ABB-4E54-B797-9A57D8BA0699}" srcOrd="4" destOrd="0" presId="urn:microsoft.com/office/officeart/2009/3/layout/CircleRelationship"/>
    <dgm:cxn modelId="{3A45DD3B-74D2-4CE7-B1D3-7EEE9B85B157}" type="presParOf" srcId="{10B44062-D1A8-458B-8AA7-AD17F3D22DEA}" destId="{8E8F9DCB-0B16-418E-BFD3-E2A4BB6852B9}" srcOrd="5" destOrd="0" presId="urn:microsoft.com/office/officeart/2009/3/layout/CircleRelationship"/>
    <dgm:cxn modelId="{C7C37BF8-F943-453A-8D33-28EF3EEA9931}" type="presParOf" srcId="{10B44062-D1A8-458B-8AA7-AD17F3D22DEA}" destId="{650B5979-B36D-4E87-8716-FE97F7D57E38}" srcOrd="6" destOrd="0" presId="urn:microsoft.com/office/officeart/2009/3/layout/CircleRelationship"/>
    <dgm:cxn modelId="{2437201D-EF22-4175-B744-D6ABD82F60BA}" type="presParOf" srcId="{10B44062-D1A8-458B-8AA7-AD17F3D22DEA}" destId="{0D7B0FAC-9A4D-4D3A-8210-C6A920C248DE}" srcOrd="7" destOrd="0" presId="urn:microsoft.com/office/officeart/2009/3/layout/CircleRelationship"/>
    <dgm:cxn modelId="{8D0D6248-FCC6-4E92-830D-F14BA24F9017}" type="presParOf" srcId="{0D7B0FAC-9A4D-4D3A-8210-C6A920C248DE}" destId="{B4196D58-9978-4BA0-BAE6-739FC4F60E5C}" srcOrd="0" destOrd="0" presId="urn:microsoft.com/office/officeart/2009/3/layout/CircleRelationship"/>
    <dgm:cxn modelId="{8CAABB3D-D42C-46C7-8E71-498B374C3E28}" type="presParOf" srcId="{10B44062-D1A8-458B-8AA7-AD17F3D22DEA}" destId="{6B2B4E03-1D7A-4DDB-9061-8477FC125A4C}" srcOrd="8" destOrd="0" presId="urn:microsoft.com/office/officeart/2009/3/layout/CircleRelationship"/>
    <dgm:cxn modelId="{9012952E-9B83-4437-A7F0-B48B9F60A4EC}" type="presParOf" srcId="{6B2B4E03-1D7A-4DDB-9061-8477FC125A4C}" destId="{8B0D5FDD-CFA4-45E3-A65F-B7FA20596808}" srcOrd="0" destOrd="0" presId="urn:microsoft.com/office/officeart/2009/3/layout/CircleRelationship"/>
    <dgm:cxn modelId="{622B9873-696C-4070-A8F2-03F3CC7B7AD0}" type="presParOf" srcId="{10B44062-D1A8-458B-8AA7-AD17F3D22DEA}" destId="{E1E43C0B-378A-462C-9415-098B06C7043C}" srcOrd="9" destOrd="0" presId="urn:microsoft.com/office/officeart/2009/3/layout/CircleRelationship"/>
    <dgm:cxn modelId="{6D2140F5-C861-4802-8AE3-B603D5C2952A}" type="presParOf" srcId="{10B44062-D1A8-458B-8AA7-AD17F3D22DEA}" destId="{5C582D7A-E1C5-40CF-B0DF-80B50E7C7757}" srcOrd="10" destOrd="0" presId="urn:microsoft.com/office/officeart/2009/3/layout/CircleRelationship"/>
    <dgm:cxn modelId="{09FE6AA3-C49A-488C-A463-492699BBB4FE}" type="presParOf" srcId="{5C582D7A-E1C5-40CF-B0DF-80B50E7C7757}" destId="{145550B4-6DEA-43EB-986A-B217EC03D145}" srcOrd="0" destOrd="0" presId="urn:microsoft.com/office/officeart/2009/3/layout/CircleRelationship"/>
    <dgm:cxn modelId="{A1F49254-6150-4BE0-98C8-B824DFBA7407}" type="presParOf" srcId="{10B44062-D1A8-458B-8AA7-AD17F3D22DEA}" destId="{E71B6B7B-FA35-4798-8907-CF4EEA4DD065}" srcOrd="11" destOrd="0" presId="urn:microsoft.com/office/officeart/2009/3/layout/CircleRelationship"/>
    <dgm:cxn modelId="{BE17AC4D-CF56-4BEF-98F6-3B51B957AE17}" type="presParOf" srcId="{E71B6B7B-FA35-4798-8907-CF4EEA4DD065}" destId="{83349BD6-A6C7-4B72-97CB-43CEC6D0E123}" srcOrd="0" destOrd="0" presId="urn:microsoft.com/office/officeart/2009/3/layout/CircleRelationship"/>
    <dgm:cxn modelId="{9E182248-9302-40BB-9EDD-73B1E9684678}" type="presParOf" srcId="{10B44062-D1A8-458B-8AA7-AD17F3D22DEA}" destId="{F82BEFEB-34C8-4E6A-BD9E-D7BD7CBD98CA}" srcOrd="12" destOrd="0" presId="urn:microsoft.com/office/officeart/2009/3/layout/CircleRelationship"/>
    <dgm:cxn modelId="{EF9A40F4-2010-40BA-892E-871AB9F30101}" type="presParOf" srcId="{F82BEFEB-34C8-4E6A-BD9E-D7BD7CBD98CA}" destId="{72864D3E-A999-4230-9F54-0AEC20CA1411}" srcOrd="0" destOrd="0" presId="urn:microsoft.com/office/officeart/2009/3/layout/CircleRelationship"/>
    <dgm:cxn modelId="{645853BD-1835-47F3-A365-84C4801DEB96}" type="presParOf" srcId="{10B44062-D1A8-458B-8AA7-AD17F3D22DEA}" destId="{082E70DE-B92F-45DA-8337-9E90836553CD}" srcOrd="13" destOrd="0" presId="urn:microsoft.com/office/officeart/2009/3/layout/CircleRelationship"/>
    <dgm:cxn modelId="{5CB8BCB9-7ABB-4D53-BDB6-1DBD5261CFA2}" type="presParOf" srcId="{10B44062-D1A8-458B-8AA7-AD17F3D22DEA}" destId="{30408919-48B5-4DF5-85A4-441B7B10C3F4}" srcOrd="14" destOrd="0" presId="urn:microsoft.com/office/officeart/2009/3/layout/CircleRelationship"/>
    <dgm:cxn modelId="{7FF4BFF9-C3EF-4713-A9F7-44E0CFEB2212}" type="presParOf" srcId="{30408919-48B5-4DF5-85A4-441B7B10C3F4}" destId="{508673E8-B27A-49D5-B111-7B9E69937C67}" srcOrd="0" destOrd="0" presId="urn:microsoft.com/office/officeart/2009/3/layout/CircleRelationship"/>
    <dgm:cxn modelId="{D06FEC1C-7D0E-4073-A717-938EC6BA7094}" type="presParOf" srcId="{10B44062-D1A8-458B-8AA7-AD17F3D22DEA}" destId="{4A4D32A5-291E-48BB-B543-3B71A15A9E78}" srcOrd="15" destOrd="0" presId="urn:microsoft.com/office/officeart/2009/3/layout/CircleRelationship"/>
    <dgm:cxn modelId="{F0B99AB9-4FEB-49CC-B269-88F3FDD5CBC6}" type="presParOf" srcId="{10B44062-D1A8-458B-8AA7-AD17F3D22DEA}" destId="{A21D70B0-07F5-4075-8226-3583E94F9412}" srcOrd="16" destOrd="0" presId="urn:microsoft.com/office/officeart/2009/3/layout/CircleRelationship"/>
    <dgm:cxn modelId="{324DD3EF-6A1F-47A5-B7A5-6BE22EF6E72F}" type="presParOf" srcId="{A21D70B0-07F5-4075-8226-3583E94F9412}" destId="{0548FCAF-F9B4-494A-B115-424485A657FB}" srcOrd="0" destOrd="0" presId="urn:microsoft.com/office/officeart/2009/3/layout/CircleRelationship"/>
    <dgm:cxn modelId="{53208D1A-F6CB-45F7-8248-635779E63DAF}" type="presParOf" srcId="{10B44062-D1A8-458B-8AA7-AD17F3D22DEA}" destId="{77D7F625-3483-460C-8F29-B1C76CB5E945}" srcOrd="17" destOrd="0" presId="urn:microsoft.com/office/officeart/2009/3/layout/CircleRelationship"/>
    <dgm:cxn modelId="{317B8E8C-34DF-456C-B9D4-43EEB30402D9}" type="presParOf" srcId="{10B44062-D1A8-458B-8AA7-AD17F3D22DEA}" destId="{071900F3-958A-4922-A950-CD75626BC65D}" srcOrd="18" destOrd="0" presId="urn:microsoft.com/office/officeart/2009/3/layout/CircleRelationship"/>
    <dgm:cxn modelId="{BD7D6FD1-C979-4814-9DC1-6F4F804EB2D3}" type="presParOf" srcId="{071900F3-958A-4922-A950-CD75626BC65D}" destId="{04550CFB-4BFD-4405-8814-F7B396483A28}" srcOrd="0" destOrd="0" presId="urn:microsoft.com/office/officeart/2009/3/layout/CircleRelationship"/>
    <dgm:cxn modelId="{A3404AB3-D939-4217-BF23-820485992ADC}" type="presParOf" srcId="{10B44062-D1A8-458B-8AA7-AD17F3D22DEA}" destId="{13AEF1F4-CF78-4371-95D0-DDDBCD93E2D7}" srcOrd="19" destOrd="0" presId="urn:microsoft.com/office/officeart/2009/3/layout/CircleRelationship"/>
    <dgm:cxn modelId="{EA7C566B-E1B2-4BE6-A9D4-A5F5842E56B3}" type="presParOf" srcId="{13AEF1F4-CF78-4371-95D0-DDDBCD93E2D7}" destId="{AAA3DA2D-021B-41CC-8B14-E14BE7EECCB4}" srcOrd="0" destOrd="0" presId="urn:microsoft.com/office/officeart/2009/3/layout/CircleRelationship"/>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6F4E2D-2BF3-4740-A160-92A8A60D595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D6F72272-FA4D-49C4-AD35-8C0CC4B6E519}">
      <dgm:prSet phldrT="[文本]"/>
      <dgm:spPr/>
      <dgm:t>
        <a:bodyPr/>
        <a:lstStyle/>
        <a:p>
          <a:r>
            <a:rPr lang="zh-CN" altLang="en-US" dirty="0">
              <a:solidFill>
                <a:schemeClr val="tx1"/>
              </a:solidFill>
            </a:rPr>
            <a:t>大问题</a:t>
          </a:r>
        </a:p>
      </dgm:t>
    </dgm:pt>
    <dgm:pt modelId="{60F8822D-98A9-498E-983A-912F7590B736}" cxnId="{924A1986-1AAC-4A2F-89BB-95CD219841E0}" type="parTrans">
      <dgm:prSet/>
      <dgm:spPr/>
      <dgm:t>
        <a:bodyPr/>
        <a:lstStyle/>
        <a:p>
          <a:endParaRPr lang="zh-CN" altLang="en-US">
            <a:solidFill>
              <a:schemeClr val="tx1"/>
            </a:solidFill>
          </a:endParaRPr>
        </a:p>
      </dgm:t>
    </dgm:pt>
    <dgm:pt modelId="{854546C4-B441-46D2-98F4-0D49B9988228}" cxnId="{924A1986-1AAC-4A2F-89BB-95CD219841E0}" type="sibTrans">
      <dgm:prSet/>
      <dgm:spPr/>
      <dgm:t>
        <a:bodyPr/>
        <a:lstStyle/>
        <a:p>
          <a:endParaRPr lang="zh-CN" altLang="en-US">
            <a:solidFill>
              <a:schemeClr val="tx1"/>
            </a:solidFill>
          </a:endParaRPr>
        </a:p>
      </dgm:t>
    </dgm:pt>
    <dgm:pt modelId="{7CAFBB18-C280-41E1-88E9-90F8F2128B71}">
      <dgm:prSet phldrT="[文本]"/>
      <dgm:spPr/>
      <dgm:t>
        <a:bodyPr/>
        <a:lstStyle/>
        <a:p>
          <a:r>
            <a:rPr lang="zh-CN" altLang="en-US" dirty="0">
              <a:solidFill>
                <a:schemeClr val="tx1"/>
              </a:solidFill>
            </a:rPr>
            <a:t>问题</a:t>
          </a:r>
          <a:r>
            <a:rPr lang="en-US" altLang="zh-CN" dirty="0">
              <a:solidFill>
                <a:schemeClr val="tx1"/>
              </a:solidFill>
            </a:rPr>
            <a:t>/</a:t>
          </a:r>
          <a:r>
            <a:rPr lang="zh-CN" altLang="en-US" dirty="0">
              <a:solidFill>
                <a:schemeClr val="tx1"/>
              </a:solidFill>
            </a:rPr>
            <a:t>陈述</a:t>
          </a:r>
          <a:r>
            <a:rPr lang="en-US" altLang="zh-CN" dirty="0">
              <a:solidFill>
                <a:schemeClr val="tx1"/>
              </a:solidFill>
            </a:rPr>
            <a:t>1</a:t>
          </a:r>
          <a:endParaRPr lang="zh-CN" altLang="en-US" dirty="0">
            <a:solidFill>
              <a:schemeClr val="tx1"/>
            </a:solidFill>
          </a:endParaRPr>
        </a:p>
      </dgm:t>
    </dgm:pt>
    <dgm:pt modelId="{2663BB5B-BD87-4ED5-AFEB-88C00A8D497A}" cxnId="{A1B98184-1431-4FAA-98E0-7DF047AEC1B1}" type="parTrans">
      <dgm:prSet/>
      <dgm:spPr/>
      <dgm:t>
        <a:bodyPr/>
        <a:lstStyle/>
        <a:p>
          <a:endParaRPr lang="zh-CN" altLang="en-US">
            <a:solidFill>
              <a:schemeClr val="tx1"/>
            </a:solidFill>
          </a:endParaRPr>
        </a:p>
      </dgm:t>
    </dgm:pt>
    <dgm:pt modelId="{9CFB860A-3233-4151-9C7C-3097E3CE931D}" cxnId="{A1B98184-1431-4FAA-98E0-7DF047AEC1B1}" type="sibTrans">
      <dgm:prSet/>
      <dgm:spPr/>
      <dgm:t>
        <a:bodyPr/>
        <a:lstStyle/>
        <a:p>
          <a:endParaRPr lang="zh-CN" altLang="en-US">
            <a:solidFill>
              <a:schemeClr val="tx1"/>
            </a:solidFill>
          </a:endParaRPr>
        </a:p>
      </dgm:t>
    </dgm:pt>
    <dgm:pt modelId="{71855936-C161-4B6D-A671-3BA8862EC60C}">
      <dgm:prSet phldrT="[文本]"/>
      <dgm:spPr/>
      <dgm:t>
        <a:bodyPr/>
        <a:lstStyle/>
        <a:p>
          <a:r>
            <a:rPr lang="zh-CN" altLang="en-US" dirty="0">
              <a:solidFill>
                <a:schemeClr val="tx1"/>
              </a:solidFill>
            </a:rPr>
            <a:t>更小的问题</a:t>
          </a:r>
        </a:p>
      </dgm:t>
    </dgm:pt>
    <dgm:pt modelId="{6BF786D5-DF6B-44FF-A4C8-8362E5B34B8B}" cxnId="{2BEEB129-D877-4573-AEFF-3AC9B16ECE4A}" type="parTrans">
      <dgm:prSet/>
      <dgm:spPr/>
      <dgm:t>
        <a:bodyPr/>
        <a:lstStyle/>
        <a:p>
          <a:endParaRPr lang="zh-CN" altLang="en-US">
            <a:solidFill>
              <a:schemeClr val="tx1"/>
            </a:solidFill>
          </a:endParaRPr>
        </a:p>
      </dgm:t>
    </dgm:pt>
    <dgm:pt modelId="{374D3734-C15F-4733-9D29-2E2AD12FAE9D}" cxnId="{2BEEB129-D877-4573-AEFF-3AC9B16ECE4A}" type="sibTrans">
      <dgm:prSet/>
      <dgm:spPr/>
      <dgm:t>
        <a:bodyPr/>
        <a:lstStyle/>
        <a:p>
          <a:endParaRPr lang="zh-CN" altLang="en-US">
            <a:solidFill>
              <a:schemeClr val="tx1"/>
            </a:solidFill>
          </a:endParaRPr>
        </a:p>
      </dgm:t>
    </dgm:pt>
    <dgm:pt modelId="{D8CD3597-57A8-45CC-9321-1CCACE615CE4}">
      <dgm:prSet phldrT="[文本]"/>
      <dgm:spPr/>
      <dgm:t>
        <a:bodyPr/>
        <a:lstStyle/>
        <a:p>
          <a:r>
            <a:rPr lang="zh-CN" altLang="en-US" dirty="0">
              <a:solidFill>
                <a:schemeClr val="tx1"/>
              </a:solidFill>
            </a:rPr>
            <a:t>更小的问题</a:t>
          </a:r>
        </a:p>
      </dgm:t>
    </dgm:pt>
    <dgm:pt modelId="{21B4F6FA-7322-4E3D-A50A-4713D1CBA92E}" cxnId="{64FE1C44-2C54-49CF-A7AF-3CAFCC655559}" type="parTrans">
      <dgm:prSet/>
      <dgm:spPr/>
      <dgm:t>
        <a:bodyPr/>
        <a:lstStyle/>
        <a:p>
          <a:endParaRPr lang="zh-CN" altLang="en-US">
            <a:solidFill>
              <a:schemeClr val="tx1"/>
            </a:solidFill>
          </a:endParaRPr>
        </a:p>
      </dgm:t>
    </dgm:pt>
    <dgm:pt modelId="{CFAEF8B1-55FB-4249-94E0-CA6C087C7A83}" cxnId="{64FE1C44-2C54-49CF-A7AF-3CAFCC655559}" type="sibTrans">
      <dgm:prSet/>
      <dgm:spPr/>
      <dgm:t>
        <a:bodyPr/>
        <a:lstStyle/>
        <a:p>
          <a:endParaRPr lang="zh-CN" altLang="en-US">
            <a:solidFill>
              <a:schemeClr val="tx1"/>
            </a:solidFill>
          </a:endParaRPr>
        </a:p>
      </dgm:t>
    </dgm:pt>
    <dgm:pt modelId="{01E70E55-DC3D-45ED-A14C-D2660D6B3D61}">
      <dgm:prSet phldrT="[文本]"/>
      <dgm:spPr/>
      <dgm:t>
        <a:bodyPr/>
        <a:lstStyle/>
        <a:p>
          <a:r>
            <a:rPr lang="zh-CN" altLang="en-US" dirty="0">
              <a:solidFill>
                <a:schemeClr val="tx1"/>
              </a:solidFill>
            </a:rPr>
            <a:t>问题</a:t>
          </a:r>
          <a:r>
            <a:rPr lang="en-US" altLang="zh-CN" dirty="0">
              <a:solidFill>
                <a:schemeClr val="tx1"/>
              </a:solidFill>
            </a:rPr>
            <a:t>/</a:t>
          </a:r>
          <a:r>
            <a:rPr lang="zh-CN" altLang="en-US" dirty="0">
              <a:solidFill>
                <a:schemeClr val="tx1"/>
              </a:solidFill>
            </a:rPr>
            <a:t>陈述</a:t>
          </a:r>
          <a:r>
            <a:rPr lang="en-US" altLang="zh-CN" dirty="0">
              <a:solidFill>
                <a:schemeClr val="tx1"/>
              </a:solidFill>
            </a:rPr>
            <a:t>3</a:t>
          </a:r>
          <a:endParaRPr lang="zh-CN" altLang="en-US" dirty="0">
            <a:solidFill>
              <a:schemeClr val="tx1"/>
            </a:solidFill>
          </a:endParaRPr>
        </a:p>
      </dgm:t>
    </dgm:pt>
    <dgm:pt modelId="{7D6582E9-7A3D-43EE-97E9-E68F2C333937}" cxnId="{54940D92-5ADF-4D4C-94D2-A1D30ECD33E3}" type="parTrans">
      <dgm:prSet/>
      <dgm:spPr/>
      <dgm:t>
        <a:bodyPr/>
        <a:lstStyle/>
        <a:p>
          <a:endParaRPr lang="zh-CN" altLang="en-US">
            <a:solidFill>
              <a:schemeClr val="tx1"/>
            </a:solidFill>
          </a:endParaRPr>
        </a:p>
      </dgm:t>
    </dgm:pt>
    <dgm:pt modelId="{83F27BC7-E543-436A-B2FF-A513824FCE0B}" cxnId="{54940D92-5ADF-4D4C-94D2-A1D30ECD33E3}" type="sibTrans">
      <dgm:prSet/>
      <dgm:spPr/>
      <dgm:t>
        <a:bodyPr/>
        <a:lstStyle/>
        <a:p>
          <a:endParaRPr lang="zh-CN" altLang="en-US">
            <a:solidFill>
              <a:schemeClr val="tx1"/>
            </a:solidFill>
          </a:endParaRPr>
        </a:p>
      </dgm:t>
    </dgm:pt>
    <dgm:pt modelId="{930A8830-523D-4A3C-B291-10B5ECB9BA2A}">
      <dgm:prSet phldrT="[文本]"/>
      <dgm:spPr/>
      <dgm:t>
        <a:bodyPr/>
        <a:lstStyle/>
        <a:p>
          <a:r>
            <a:rPr lang="zh-CN" altLang="en-US" dirty="0">
              <a:solidFill>
                <a:schemeClr val="tx1"/>
              </a:solidFill>
            </a:rPr>
            <a:t>更小的问题</a:t>
          </a:r>
        </a:p>
      </dgm:t>
    </dgm:pt>
    <dgm:pt modelId="{C3888B49-BCE5-4922-A8B1-DD3444748720}" cxnId="{8DDD4641-50F2-4611-AD6F-8D4E8C2BB91B}" type="parTrans">
      <dgm:prSet/>
      <dgm:spPr/>
      <dgm:t>
        <a:bodyPr/>
        <a:lstStyle/>
        <a:p>
          <a:endParaRPr lang="zh-CN" altLang="en-US">
            <a:solidFill>
              <a:schemeClr val="tx1"/>
            </a:solidFill>
          </a:endParaRPr>
        </a:p>
      </dgm:t>
    </dgm:pt>
    <dgm:pt modelId="{5325B2D8-6FD8-4C44-AEF5-DDE411F07D72}" cxnId="{8DDD4641-50F2-4611-AD6F-8D4E8C2BB91B}" type="sibTrans">
      <dgm:prSet/>
      <dgm:spPr/>
      <dgm:t>
        <a:bodyPr/>
        <a:lstStyle/>
        <a:p>
          <a:endParaRPr lang="zh-CN" altLang="en-US">
            <a:solidFill>
              <a:schemeClr val="tx1"/>
            </a:solidFill>
          </a:endParaRPr>
        </a:p>
      </dgm:t>
    </dgm:pt>
    <dgm:pt modelId="{427CE935-A22E-4AAF-9483-FEEA92D79F48}">
      <dgm:prSet phldrT="[文本]"/>
      <dgm:spPr/>
      <dgm:t>
        <a:bodyPr/>
        <a:lstStyle/>
        <a:p>
          <a:r>
            <a:rPr lang="zh-CN" altLang="en-US" dirty="0">
              <a:solidFill>
                <a:schemeClr val="tx1"/>
              </a:solidFill>
            </a:rPr>
            <a:t>更小的问题</a:t>
          </a:r>
        </a:p>
      </dgm:t>
    </dgm:pt>
    <dgm:pt modelId="{C10C3FF5-1DCE-49FC-82B5-F6F683F11AE9}" cxnId="{953042A7-9928-42D5-BA62-7B4936F96B5A}" type="parTrans">
      <dgm:prSet/>
      <dgm:spPr/>
      <dgm:t>
        <a:bodyPr/>
        <a:lstStyle/>
        <a:p>
          <a:endParaRPr lang="zh-CN" altLang="en-US">
            <a:solidFill>
              <a:schemeClr val="tx1"/>
            </a:solidFill>
          </a:endParaRPr>
        </a:p>
      </dgm:t>
    </dgm:pt>
    <dgm:pt modelId="{F5452678-4A6B-4A92-9AD7-F66AC0672E8C}" cxnId="{953042A7-9928-42D5-BA62-7B4936F96B5A}" type="sibTrans">
      <dgm:prSet/>
      <dgm:spPr/>
      <dgm:t>
        <a:bodyPr/>
        <a:lstStyle/>
        <a:p>
          <a:endParaRPr lang="zh-CN" altLang="en-US">
            <a:solidFill>
              <a:schemeClr val="tx1"/>
            </a:solidFill>
          </a:endParaRPr>
        </a:p>
      </dgm:t>
    </dgm:pt>
    <dgm:pt modelId="{17492687-2A52-4E32-8135-8ABB517C0272}">
      <dgm:prSet phldrT="[文本]"/>
      <dgm:spPr/>
      <dgm:t>
        <a:bodyPr/>
        <a:lstStyle/>
        <a:p>
          <a:r>
            <a:rPr lang="zh-CN" altLang="en-US" dirty="0">
              <a:solidFill>
                <a:schemeClr val="tx1"/>
              </a:solidFill>
            </a:rPr>
            <a:t>问题</a:t>
          </a:r>
          <a:r>
            <a:rPr lang="en-US" altLang="zh-CN" dirty="0">
              <a:solidFill>
                <a:schemeClr val="tx1"/>
              </a:solidFill>
            </a:rPr>
            <a:t>/</a:t>
          </a:r>
          <a:r>
            <a:rPr lang="zh-CN" altLang="en-US" dirty="0">
              <a:solidFill>
                <a:schemeClr val="tx1"/>
              </a:solidFill>
            </a:rPr>
            <a:t>陈述</a:t>
          </a:r>
          <a:r>
            <a:rPr lang="en-US" altLang="zh-CN" dirty="0">
              <a:solidFill>
                <a:schemeClr val="tx1"/>
              </a:solidFill>
            </a:rPr>
            <a:t>2</a:t>
          </a:r>
          <a:endParaRPr lang="zh-CN" altLang="en-US" dirty="0">
            <a:solidFill>
              <a:schemeClr val="tx1"/>
            </a:solidFill>
          </a:endParaRPr>
        </a:p>
      </dgm:t>
    </dgm:pt>
    <dgm:pt modelId="{726594EC-6046-4D89-A8A2-4349AA9352D0}" cxnId="{17837AF3-4AFA-4FA4-90ED-F74916236532}" type="parTrans">
      <dgm:prSet/>
      <dgm:spPr/>
      <dgm:t>
        <a:bodyPr/>
        <a:lstStyle/>
        <a:p>
          <a:endParaRPr lang="zh-CN" altLang="en-US">
            <a:solidFill>
              <a:schemeClr val="tx1"/>
            </a:solidFill>
          </a:endParaRPr>
        </a:p>
      </dgm:t>
    </dgm:pt>
    <dgm:pt modelId="{6B236227-3798-41B3-BB2B-90692F4B8F88}" cxnId="{17837AF3-4AFA-4FA4-90ED-F74916236532}" type="sibTrans">
      <dgm:prSet/>
      <dgm:spPr/>
      <dgm:t>
        <a:bodyPr/>
        <a:lstStyle/>
        <a:p>
          <a:endParaRPr lang="zh-CN" altLang="en-US">
            <a:solidFill>
              <a:schemeClr val="tx1"/>
            </a:solidFill>
          </a:endParaRPr>
        </a:p>
      </dgm:t>
    </dgm:pt>
    <dgm:pt modelId="{A67DBA78-7ED3-4C1F-885B-60E85244302C}">
      <dgm:prSet phldrT="[文本]"/>
      <dgm:spPr/>
      <dgm:t>
        <a:bodyPr/>
        <a:lstStyle/>
        <a:p>
          <a:r>
            <a:rPr lang="zh-CN" altLang="en-US" dirty="0">
              <a:solidFill>
                <a:schemeClr val="tx1"/>
              </a:solidFill>
            </a:rPr>
            <a:t>更小的问题</a:t>
          </a:r>
        </a:p>
      </dgm:t>
    </dgm:pt>
    <dgm:pt modelId="{1E2F7AB2-D8B5-48A1-8215-CA754251BA47}" cxnId="{EA200B14-6BBD-4DA1-9E5A-F7761A82BD47}" type="parTrans">
      <dgm:prSet/>
      <dgm:spPr/>
      <dgm:t>
        <a:bodyPr/>
        <a:lstStyle/>
        <a:p>
          <a:endParaRPr lang="zh-CN" altLang="en-US">
            <a:solidFill>
              <a:schemeClr val="tx1"/>
            </a:solidFill>
          </a:endParaRPr>
        </a:p>
      </dgm:t>
    </dgm:pt>
    <dgm:pt modelId="{BACA5CB8-391F-4DB8-B9F2-DE4677007C24}" cxnId="{EA200B14-6BBD-4DA1-9E5A-F7761A82BD47}" type="sibTrans">
      <dgm:prSet/>
      <dgm:spPr/>
      <dgm:t>
        <a:bodyPr/>
        <a:lstStyle/>
        <a:p>
          <a:endParaRPr lang="zh-CN" altLang="en-US">
            <a:solidFill>
              <a:schemeClr val="tx1"/>
            </a:solidFill>
          </a:endParaRPr>
        </a:p>
      </dgm:t>
    </dgm:pt>
    <dgm:pt modelId="{4EA7791B-34DA-42AF-8EB0-5B4202E0D89B}">
      <dgm:prSet phldrT="[文本]"/>
      <dgm:spPr/>
      <dgm:t>
        <a:bodyPr/>
        <a:lstStyle/>
        <a:p>
          <a:r>
            <a:rPr lang="zh-CN" altLang="en-US" dirty="0">
              <a:solidFill>
                <a:schemeClr val="tx1"/>
              </a:solidFill>
            </a:rPr>
            <a:t>更小的问题</a:t>
          </a:r>
        </a:p>
      </dgm:t>
    </dgm:pt>
    <dgm:pt modelId="{17167351-40FA-440D-B415-B265400E8D69}" cxnId="{17B345FC-F099-4F55-94C9-28738F028193}" type="parTrans">
      <dgm:prSet/>
      <dgm:spPr/>
      <dgm:t>
        <a:bodyPr/>
        <a:lstStyle/>
        <a:p>
          <a:endParaRPr lang="zh-CN" altLang="en-US">
            <a:solidFill>
              <a:schemeClr val="tx1"/>
            </a:solidFill>
          </a:endParaRPr>
        </a:p>
      </dgm:t>
    </dgm:pt>
    <dgm:pt modelId="{5CAA769C-3287-432F-A2C8-08C2A3BF7AEE}" cxnId="{17B345FC-F099-4F55-94C9-28738F028193}" type="sibTrans">
      <dgm:prSet/>
      <dgm:spPr/>
      <dgm:t>
        <a:bodyPr/>
        <a:lstStyle/>
        <a:p>
          <a:endParaRPr lang="zh-CN" altLang="en-US">
            <a:solidFill>
              <a:schemeClr val="tx1"/>
            </a:solidFill>
          </a:endParaRPr>
        </a:p>
      </dgm:t>
    </dgm:pt>
    <dgm:pt modelId="{D5B624FC-45D8-4536-B442-29842E5DC274}" type="pres">
      <dgm:prSet presAssocID="{676F4E2D-2BF3-4740-A160-92A8A60D5958}" presName="diagram" presStyleCnt="0">
        <dgm:presLayoutVars>
          <dgm:chPref val="1"/>
          <dgm:dir/>
          <dgm:animOne val="branch"/>
          <dgm:animLvl val="lvl"/>
          <dgm:resizeHandles val="exact"/>
        </dgm:presLayoutVars>
      </dgm:prSet>
      <dgm:spPr/>
      <dgm:t>
        <a:bodyPr/>
        <a:lstStyle/>
        <a:p>
          <a:endParaRPr lang="zh-CN" altLang="en-US"/>
        </a:p>
      </dgm:t>
    </dgm:pt>
    <dgm:pt modelId="{F33E1A48-3030-4304-BB3B-7094A2F07A0D}" type="pres">
      <dgm:prSet presAssocID="{D6F72272-FA4D-49C4-AD35-8C0CC4B6E519}" presName="root1" presStyleCnt="0"/>
      <dgm:spPr/>
    </dgm:pt>
    <dgm:pt modelId="{58882A93-2C4C-4631-A246-FF566CEFA0F6}" type="pres">
      <dgm:prSet presAssocID="{D6F72272-FA4D-49C4-AD35-8C0CC4B6E519}" presName="LevelOneTextNode" presStyleLbl="node0" presStyleIdx="0" presStyleCnt="1">
        <dgm:presLayoutVars>
          <dgm:chPref val="3"/>
        </dgm:presLayoutVars>
      </dgm:prSet>
      <dgm:spPr/>
      <dgm:t>
        <a:bodyPr/>
        <a:lstStyle/>
        <a:p>
          <a:endParaRPr lang="zh-CN" altLang="en-US"/>
        </a:p>
      </dgm:t>
    </dgm:pt>
    <dgm:pt modelId="{62EADA0A-7563-41D5-9AA7-3FEF7083BA0B}" type="pres">
      <dgm:prSet presAssocID="{D6F72272-FA4D-49C4-AD35-8C0CC4B6E519}" presName="level2hierChild" presStyleCnt="0"/>
      <dgm:spPr/>
    </dgm:pt>
    <dgm:pt modelId="{DF055627-D595-4F45-8CBE-1431F75AF3B9}" type="pres">
      <dgm:prSet presAssocID="{2663BB5B-BD87-4ED5-AFEB-88C00A8D497A}" presName="conn2-1" presStyleLbl="parChTrans1D2" presStyleIdx="0" presStyleCnt="3"/>
      <dgm:spPr/>
      <dgm:t>
        <a:bodyPr/>
        <a:lstStyle/>
        <a:p>
          <a:endParaRPr lang="zh-CN" altLang="en-US"/>
        </a:p>
      </dgm:t>
    </dgm:pt>
    <dgm:pt modelId="{46DE0E5E-44EB-4431-B0D7-ACCE140B237B}" type="pres">
      <dgm:prSet presAssocID="{2663BB5B-BD87-4ED5-AFEB-88C00A8D497A}" presName="connTx" presStyleLbl="parChTrans1D2" presStyleIdx="0" presStyleCnt="3"/>
      <dgm:spPr/>
      <dgm:t>
        <a:bodyPr/>
        <a:lstStyle/>
        <a:p>
          <a:endParaRPr lang="zh-CN" altLang="en-US"/>
        </a:p>
      </dgm:t>
    </dgm:pt>
    <dgm:pt modelId="{BB340EB2-4FA3-47A9-BA32-9F7C8790A02A}" type="pres">
      <dgm:prSet presAssocID="{7CAFBB18-C280-41E1-88E9-90F8F2128B71}" presName="root2" presStyleCnt="0"/>
      <dgm:spPr/>
    </dgm:pt>
    <dgm:pt modelId="{F1E0CCDD-0115-4F8C-B10D-744CC3CFF152}" type="pres">
      <dgm:prSet presAssocID="{7CAFBB18-C280-41E1-88E9-90F8F2128B71}" presName="LevelTwoTextNode" presStyleLbl="node2" presStyleIdx="0" presStyleCnt="3">
        <dgm:presLayoutVars>
          <dgm:chPref val="3"/>
        </dgm:presLayoutVars>
      </dgm:prSet>
      <dgm:spPr/>
      <dgm:t>
        <a:bodyPr/>
        <a:lstStyle/>
        <a:p>
          <a:endParaRPr lang="zh-CN" altLang="en-US"/>
        </a:p>
      </dgm:t>
    </dgm:pt>
    <dgm:pt modelId="{55B95B0D-4F8E-4A9A-B288-11170840617C}" type="pres">
      <dgm:prSet presAssocID="{7CAFBB18-C280-41E1-88E9-90F8F2128B71}" presName="level3hierChild" presStyleCnt="0"/>
      <dgm:spPr/>
    </dgm:pt>
    <dgm:pt modelId="{51E3B219-A9AE-4654-88CC-C43E6709664C}" type="pres">
      <dgm:prSet presAssocID="{6BF786D5-DF6B-44FF-A4C8-8362E5B34B8B}" presName="conn2-1" presStyleLbl="parChTrans1D3" presStyleIdx="0" presStyleCnt="6"/>
      <dgm:spPr/>
      <dgm:t>
        <a:bodyPr/>
        <a:lstStyle/>
        <a:p>
          <a:endParaRPr lang="zh-CN" altLang="en-US"/>
        </a:p>
      </dgm:t>
    </dgm:pt>
    <dgm:pt modelId="{ACE75DA0-A71A-4625-BE33-27E811E2A3A4}" type="pres">
      <dgm:prSet presAssocID="{6BF786D5-DF6B-44FF-A4C8-8362E5B34B8B}" presName="connTx" presStyleLbl="parChTrans1D3" presStyleIdx="0" presStyleCnt="6"/>
      <dgm:spPr/>
      <dgm:t>
        <a:bodyPr/>
        <a:lstStyle/>
        <a:p>
          <a:endParaRPr lang="zh-CN" altLang="en-US"/>
        </a:p>
      </dgm:t>
    </dgm:pt>
    <dgm:pt modelId="{8F2214DB-1EC6-4382-84D9-E55909131D20}" type="pres">
      <dgm:prSet presAssocID="{71855936-C161-4B6D-A671-3BA8862EC60C}" presName="root2" presStyleCnt="0"/>
      <dgm:spPr/>
    </dgm:pt>
    <dgm:pt modelId="{5AA145D9-973D-4CBA-8E51-3A493903F3B5}" type="pres">
      <dgm:prSet presAssocID="{71855936-C161-4B6D-A671-3BA8862EC60C}" presName="LevelTwoTextNode" presStyleLbl="node3" presStyleIdx="0" presStyleCnt="6">
        <dgm:presLayoutVars>
          <dgm:chPref val="3"/>
        </dgm:presLayoutVars>
      </dgm:prSet>
      <dgm:spPr/>
      <dgm:t>
        <a:bodyPr/>
        <a:lstStyle/>
        <a:p>
          <a:endParaRPr lang="zh-CN" altLang="en-US"/>
        </a:p>
      </dgm:t>
    </dgm:pt>
    <dgm:pt modelId="{B42B8471-3745-41DA-B942-172C26C6DDA6}" type="pres">
      <dgm:prSet presAssocID="{71855936-C161-4B6D-A671-3BA8862EC60C}" presName="level3hierChild" presStyleCnt="0"/>
      <dgm:spPr/>
    </dgm:pt>
    <dgm:pt modelId="{29931A6A-2527-4A40-B600-A790B9E7A631}" type="pres">
      <dgm:prSet presAssocID="{21B4F6FA-7322-4E3D-A50A-4713D1CBA92E}" presName="conn2-1" presStyleLbl="parChTrans1D3" presStyleIdx="1" presStyleCnt="6"/>
      <dgm:spPr/>
      <dgm:t>
        <a:bodyPr/>
        <a:lstStyle/>
        <a:p>
          <a:endParaRPr lang="zh-CN" altLang="en-US"/>
        </a:p>
      </dgm:t>
    </dgm:pt>
    <dgm:pt modelId="{DB677057-11DB-41F4-9239-44A2B683DAE2}" type="pres">
      <dgm:prSet presAssocID="{21B4F6FA-7322-4E3D-A50A-4713D1CBA92E}" presName="connTx" presStyleLbl="parChTrans1D3" presStyleIdx="1" presStyleCnt="6"/>
      <dgm:spPr/>
      <dgm:t>
        <a:bodyPr/>
        <a:lstStyle/>
        <a:p>
          <a:endParaRPr lang="zh-CN" altLang="en-US"/>
        </a:p>
      </dgm:t>
    </dgm:pt>
    <dgm:pt modelId="{54C2BA45-15DB-418D-997F-13070BC12068}" type="pres">
      <dgm:prSet presAssocID="{D8CD3597-57A8-45CC-9321-1CCACE615CE4}" presName="root2" presStyleCnt="0"/>
      <dgm:spPr/>
    </dgm:pt>
    <dgm:pt modelId="{A66DC27B-08B3-43A5-95D3-A8FA21D46AF6}" type="pres">
      <dgm:prSet presAssocID="{D8CD3597-57A8-45CC-9321-1CCACE615CE4}" presName="LevelTwoTextNode" presStyleLbl="node3" presStyleIdx="1" presStyleCnt="6">
        <dgm:presLayoutVars>
          <dgm:chPref val="3"/>
        </dgm:presLayoutVars>
      </dgm:prSet>
      <dgm:spPr/>
      <dgm:t>
        <a:bodyPr/>
        <a:lstStyle/>
        <a:p>
          <a:endParaRPr lang="zh-CN" altLang="en-US"/>
        </a:p>
      </dgm:t>
    </dgm:pt>
    <dgm:pt modelId="{22840495-0022-4400-A514-94F1422953A1}" type="pres">
      <dgm:prSet presAssocID="{D8CD3597-57A8-45CC-9321-1CCACE615CE4}" presName="level3hierChild" presStyleCnt="0"/>
      <dgm:spPr/>
    </dgm:pt>
    <dgm:pt modelId="{D59F1F11-4C4B-4A6B-8ED0-EC410434072A}" type="pres">
      <dgm:prSet presAssocID="{726594EC-6046-4D89-A8A2-4349AA9352D0}" presName="conn2-1" presStyleLbl="parChTrans1D2" presStyleIdx="1" presStyleCnt="3"/>
      <dgm:spPr/>
      <dgm:t>
        <a:bodyPr/>
        <a:lstStyle/>
        <a:p>
          <a:endParaRPr lang="zh-CN" altLang="en-US"/>
        </a:p>
      </dgm:t>
    </dgm:pt>
    <dgm:pt modelId="{CE025069-B342-4299-9412-7E926AB17345}" type="pres">
      <dgm:prSet presAssocID="{726594EC-6046-4D89-A8A2-4349AA9352D0}" presName="connTx" presStyleLbl="parChTrans1D2" presStyleIdx="1" presStyleCnt="3"/>
      <dgm:spPr/>
      <dgm:t>
        <a:bodyPr/>
        <a:lstStyle/>
        <a:p>
          <a:endParaRPr lang="zh-CN" altLang="en-US"/>
        </a:p>
      </dgm:t>
    </dgm:pt>
    <dgm:pt modelId="{D7C31B74-B770-425F-9AE7-BF7BFA0B0655}" type="pres">
      <dgm:prSet presAssocID="{17492687-2A52-4E32-8135-8ABB517C0272}" presName="root2" presStyleCnt="0"/>
      <dgm:spPr/>
    </dgm:pt>
    <dgm:pt modelId="{7CB129E4-B497-45C1-991C-5A9D5DFC35C1}" type="pres">
      <dgm:prSet presAssocID="{17492687-2A52-4E32-8135-8ABB517C0272}" presName="LevelTwoTextNode" presStyleLbl="node2" presStyleIdx="1" presStyleCnt="3">
        <dgm:presLayoutVars>
          <dgm:chPref val="3"/>
        </dgm:presLayoutVars>
      </dgm:prSet>
      <dgm:spPr/>
      <dgm:t>
        <a:bodyPr/>
        <a:lstStyle/>
        <a:p>
          <a:endParaRPr lang="zh-CN" altLang="en-US"/>
        </a:p>
      </dgm:t>
    </dgm:pt>
    <dgm:pt modelId="{7B8B4EA5-13A0-4195-ABC1-78797AAF0BBF}" type="pres">
      <dgm:prSet presAssocID="{17492687-2A52-4E32-8135-8ABB517C0272}" presName="level3hierChild" presStyleCnt="0"/>
      <dgm:spPr/>
    </dgm:pt>
    <dgm:pt modelId="{72165A52-3E76-43C0-992C-31B6E0FC5F91}" type="pres">
      <dgm:prSet presAssocID="{1E2F7AB2-D8B5-48A1-8215-CA754251BA47}" presName="conn2-1" presStyleLbl="parChTrans1D3" presStyleIdx="2" presStyleCnt="6"/>
      <dgm:spPr/>
      <dgm:t>
        <a:bodyPr/>
        <a:lstStyle/>
        <a:p>
          <a:endParaRPr lang="zh-CN" altLang="en-US"/>
        </a:p>
      </dgm:t>
    </dgm:pt>
    <dgm:pt modelId="{E2369922-823E-4C4A-80D3-55E6BF5D0194}" type="pres">
      <dgm:prSet presAssocID="{1E2F7AB2-D8B5-48A1-8215-CA754251BA47}" presName="connTx" presStyleLbl="parChTrans1D3" presStyleIdx="2" presStyleCnt="6"/>
      <dgm:spPr/>
      <dgm:t>
        <a:bodyPr/>
        <a:lstStyle/>
        <a:p>
          <a:endParaRPr lang="zh-CN" altLang="en-US"/>
        </a:p>
      </dgm:t>
    </dgm:pt>
    <dgm:pt modelId="{FFE5ABAC-ECA4-4EED-B16E-430209A59CEF}" type="pres">
      <dgm:prSet presAssocID="{A67DBA78-7ED3-4C1F-885B-60E85244302C}" presName="root2" presStyleCnt="0"/>
      <dgm:spPr/>
    </dgm:pt>
    <dgm:pt modelId="{50FC1FC3-53B2-4B8A-90C4-490048062779}" type="pres">
      <dgm:prSet presAssocID="{A67DBA78-7ED3-4C1F-885B-60E85244302C}" presName="LevelTwoTextNode" presStyleLbl="node3" presStyleIdx="2" presStyleCnt="6">
        <dgm:presLayoutVars>
          <dgm:chPref val="3"/>
        </dgm:presLayoutVars>
      </dgm:prSet>
      <dgm:spPr/>
      <dgm:t>
        <a:bodyPr/>
        <a:lstStyle/>
        <a:p>
          <a:endParaRPr lang="zh-CN" altLang="en-US"/>
        </a:p>
      </dgm:t>
    </dgm:pt>
    <dgm:pt modelId="{430E1A64-C1EE-498D-BD61-0EAE3B08D061}" type="pres">
      <dgm:prSet presAssocID="{A67DBA78-7ED3-4C1F-885B-60E85244302C}" presName="level3hierChild" presStyleCnt="0"/>
      <dgm:spPr/>
    </dgm:pt>
    <dgm:pt modelId="{B61233B9-18FB-41D1-84C7-CFA95D699B50}" type="pres">
      <dgm:prSet presAssocID="{17167351-40FA-440D-B415-B265400E8D69}" presName="conn2-1" presStyleLbl="parChTrans1D3" presStyleIdx="3" presStyleCnt="6"/>
      <dgm:spPr/>
      <dgm:t>
        <a:bodyPr/>
        <a:lstStyle/>
        <a:p>
          <a:endParaRPr lang="zh-CN" altLang="en-US"/>
        </a:p>
      </dgm:t>
    </dgm:pt>
    <dgm:pt modelId="{0FAE9D25-0BE1-4F14-B54B-141A1549854B}" type="pres">
      <dgm:prSet presAssocID="{17167351-40FA-440D-B415-B265400E8D69}" presName="connTx" presStyleLbl="parChTrans1D3" presStyleIdx="3" presStyleCnt="6"/>
      <dgm:spPr/>
      <dgm:t>
        <a:bodyPr/>
        <a:lstStyle/>
        <a:p>
          <a:endParaRPr lang="zh-CN" altLang="en-US"/>
        </a:p>
      </dgm:t>
    </dgm:pt>
    <dgm:pt modelId="{F59839A5-B477-4C41-B15B-B9CB4A60609E}" type="pres">
      <dgm:prSet presAssocID="{4EA7791B-34DA-42AF-8EB0-5B4202E0D89B}" presName="root2" presStyleCnt="0"/>
      <dgm:spPr/>
    </dgm:pt>
    <dgm:pt modelId="{15ED7353-3723-4117-AF62-E07140B3910A}" type="pres">
      <dgm:prSet presAssocID="{4EA7791B-34DA-42AF-8EB0-5B4202E0D89B}" presName="LevelTwoTextNode" presStyleLbl="node3" presStyleIdx="3" presStyleCnt="6">
        <dgm:presLayoutVars>
          <dgm:chPref val="3"/>
        </dgm:presLayoutVars>
      </dgm:prSet>
      <dgm:spPr/>
      <dgm:t>
        <a:bodyPr/>
        <a:lstStyle/>
        <a:p>
          <a:endParaRPr lang="zh-CN" altLang="en-US"/>
        </a:p>
      </dgm:t>
    </dgm:pt>
    <dgm:pt modelId="{CE3ECA63-CEE9-424A-B80A-90416E01D079}" type="pres">
      <dgm:prSet presAssocID="{4EA7791B-34DA-42AF-8EB0-5B4202E0D89B}" presName="level3hierChild" presStyleCnt="0"/>
      <dgm:spPr/>
    </dgm:pt>
    <dgm:pt modelId="{91798EA7-30A0-427E-8172-7F527D8D3867}" type="pres">
      <dgm:prSet presAssocID="{7D6582E9-7A3D-43EE-97E9-E68F2C333937}" presName="conn2-1" presStyleLbl="parChTrans1D2" presStyleIdx="2" presStyleCnt="3"/>
      <dgm:spPr/>
      <dgm:t>
        <a:bodyPr/>
        <a:lstStyle/>
        <a:p>
          <a:endParaRPr lang="zh-CN" altLang="en-US"/>
        </a:p>
      </dgm:t>
    </dgm:pt>
    <dgm:pt modelId="{9FB73FD9-9A43-45D3-8670-932366A6F1F2}" type="pres">
      <dgm:prSet presAssocID="{7D6582E9-7A3D-43EE-97E9-E68F2C333937}" presName="connTx" presStyleLbl="parChTrans1D2" presStyleIdx="2" presStyleCnt="3"/>
      <dgm:spPr/>
      <dgm:t>
        <a:bodyPr/>
        <a:lstStyle/>
        <a:p>
          <a:endParaRPr lang="zh-CN" altLang="en-US"/>
        </a:p>
      </dgm:t>
    </dgm:pt>
    <dgm:pt modelId="{C2D01D81-D450-4C4F-894C-CD70D88AF8EF}" type="pres">
      <dgm:prSet presAssocID="{01E70E55-DC3D-45ED-A14C-D2660D6B3D61}" presName="root2" presStyleCnt="0"/>
      <dgm:spPr/>
    </dgm:pt>
    <dgm:pt modelId="{40F3520D-9B6D-4BEA-817C-09E52D1C4F6E}" type="pres">
      <dgm:prSet presAssocID="{01E70E55-DC3D-45ED-A14C-D2660D6B3D61}" presName="LevelTwoTextNode" presStyleLbl="node2" presStyleIdx="2" presStyleCnt="3">
        <dgm:presLayoutVars>
          <dgm:chPref val="3"/>
        </dgm:presLayoutVars>
      </dgm:prSet>
      <dgm:spPr/>
      <dgm:t>
        <a:bodyPr/>
        <a:lstStyle/>
        <a:p>
          <a:endParaRPr lang="zh-CN" altLang="en-US"/>
        </a:p>
      </dgm:t>
    </dgm:pt>
    <dgm:pt modelId="{9FBBF3A4-E8A3-416C-BC03-006C46ED6D81}" type="pres">
      <dgm:prSet presAssocID="{01E70E55-DC3D-45ED-A14C-D2660D6B3D61}" presName="level3hierChild" presStyleCnt="0"/>
      <dgm:spPr/>
    </dgm:pt>
    <dgm:pt modelId="{F67E169C-05EF-4F93-999B-25A5D80ADA76}" type="pres">
      <dgm:prSet presAssocID="{C3888B49-BCE5-4922-A8B1-DD3444748720}" presName="conn2-1" presStyleLbl="parChTrans1D3" presStyleIdx="4" presStyleCnt="6"/>
      <dgm:spPr/>
      <dgm:t>
        <a:bodyPr/>
        <a:lstStyle/>
        <a:p>
          <a:endParaRPr lang="zh-CN" altLang="en-US"/>
        </a:p>
      </dgm:t>
    </dgm:pt>
    <dgm:pt modelId="{5D8E5911-32A9-40DC-A29F-4780820ED2C1}" type="pres">
      <dgm:prSet presAssocID="{C3888B49-BCE5-4922-A8B1-DD3444748720}" presName="connTx" presStyleLbl="parChTrans1D3" presStyleIdx="4" presStyleCnt="6"/>
      <dgm:spPr/>
      <dgm:t>
        <a:bodyPr/>
        <a:lstStyle/>
        <a:p>
          <a:endParaRPr lang="zh-CN" altLang="en-US"/>
        </a:p>
      </dgm:t>
    </dgm:pt>
    <dgm:pt modelId="{D30DA7BC-7645-4736-A356-42C3C2E83F70}" type="pres">
      <dgm:prSet presAssocID="{930A8830-523D-4A3C-B291-10B5ECB9BA2A}" presName="root2" presStyleCnt="0"/>
      <dgm:spPr/>
    </dgm:pt>
    <dgm:pt modelId="{A192A632-CF02-4A82-AEE0-CDCD95411D2C}" type="pres">
      <dgm:prSet presAssocID="{930A8830-523D-4A3C-B291-10B5ECB9BA2A}" presName="LevelTwoTextNode" presStyleLbl="node3" presStyleIdx="4" presStyleCnt="6">
        <dgm:presLayoutVars>
          <dgm:chPref val="3"/>
        </dgm:presLayoutVars>
      </dgm:prSet>
      <dgm:spPr/>
      <dgm:t>
        <a:bodyPr/>
        <a:lstStyle/>
        <a:p>
          <a:endParaRPr lang="zh-CN" altLang="en-US"/>
        </a:p>
      </dgm:t>
    </dgm:pt>
    <dgm:pt modelId="{72D45023-65EA-45AD-ACEA-A9A5CCDE8D3A}" type="pres">
      <dgm:prSet presAssocID="{930A8830-523D-4A3C-B291-10B5ECB9BA2A}" presName="level3hierChild" presStyleCnt="0"/>
      <dgm:spPr/>
    </dgm:pt>
    <dgm:pt modelId="{206B2CBE-6E74-495E-98BA-6C31E5FD84F6}" type="pres">
      <dgm:prSet presAssocID="{C10C3FF5-1DCE-49FC-82B5-F6F683F11AE9}" presName="conn2-1" presStyleLbl="parChTrans1D3" presStyleIdx="5" presStyleCnt="6"/>
      <dgm:spPr/>
      <dgm:t>
        <a:bodyPr/>
        <a:lstStyle/>
        <a:p>
          <a:endParaRPr lang="zh-CN" altLang="en-US"/>
        </a:p>
      </dgm:t>
    </dgm:pt>
    <dgm:pt modelId="{E994A823-2802-4705-896C-746BF347201D}" type="pres">
      <dgm:prSet presAssocID="{C10C3FF5-1DCE-49FC-82B5-F6F683F11AE9}" presName="connTx" presStyleLbl="parChTrans1D3" presStyleIdx="5" presStyleCnt="6"/>
      <dgm:spPr/>
      <dgm:t>
        <a:bodyPr/>
        <a:lstStyle/>
        <a:p>
          <a:endParaRPr lang="zh-CN" altLang="en-US"/>
        </a:p>
      </dgm:t>
    </dgm:pt>
    <dgm:pt modelId="{CC14DEB5-6A35-4EA9-A87C-EFCAE555B467}" type="pres">
      <dgm:prSet presAssocID="{427CE935-A22E-4AAF-9483-FEEA92D79F48}" presName="root2" presStyleCnt="0"/>
      <dgm:spPr/>
    </dgm:pt>
    <dgm:pt modelId="{FF4A2C14-298E-4A13-B5ED-D2F1C3D27C9B}" type="pres">
      <dgm:prSet presAssocID="{427CE935-A22E-4AAF-9483-FEEA92D79F48}" presName="LevelTwoTextNode" presStyleLbl="node3" presStyleIdx="5" presStyleCnt="6">
        <dgm:presLayoutVars>
          <dgm:chPref val="3"/>
        </dgm:presLayoutVars>
      </dgm:prSet>
      <dgm:spPr/>
      <dgm:t>
        <a:bodyPr/>
        <a:lstStyle/>
        <a:p>
          <a:endParaRPr lang="zh-CN" altLang="en-US"/>
        </a:p>
      </dgm:t>
    </dgm:pt>
    <dgm:pt modelId="{38093837-0DD6-4272-87E8-A5136A61B2D7}" type="pres">
      <dgm:prSet presAssocID="{427CE935-A22E-4AAF-9483-FEEA92D79F48}" presName="level3hierChild" presStyleCnt="0"/>
      <dgm:spPr/>
    </dgm:pt>
  </dgm:ptLst>
  <dgm:cxnLst>
    <dgm:cxn modelId="{B9033E7A-1255-4DEF-929F-FD39C31C7E7D}" type="presOf" srcId="{6BF786D5-DF6B-44FF-A4C8-8362E5B34B8B}" destId="{ACE75DA0-A71A-4625-BE33-27E811E2A3A4}" srcOrd="1" destOrd="0" presId="urn:microsoft.com/office/officeart/2005/8/layout/hierarchy2"/>
    <dgm:cxn modelId="{953042A7-9928-42D5-BA62-7B4936F96B5A}" srcId="{01E70E55-DC3D-45ED-A14C-D2660D6B3D61}" destId="{427CE935-A22E-4AAF-9483-FEEA92D79F48}" srcOrd="1" destOrd="0" parTransId="{C10C3FF5-1DCE-49FC-82B5-F6F683F11AE9}" sibTransId="{F5452678-4A6B-4A92-9AD7-F66AC0672E8C}"/>
    <dgm:cxn modelId="{924A1986-1AAC-4A2F-89BB-95CD219841E0}" srcId="{676F4E2D-2BF3-4740-A160-92A8A60D5958}" destId="{D6F72272-FA4D-49C4-AD35-8C0CC4B6E519}" srcOrd="0" destOrd="0" parTransId="{60F8822D-98A9-498E-983A-912F7590B736}" sibTransId="{854546C4-B441-46D2-98F4-0D49B9988228}"/>
    <dgm:cxn modelId="{560BEBE3-E5E1-4B3A-89CA-7FAF12414AE6}" type="presOf" srcId="{21B4F6FA-7322-4E3D-A50A-4713D1CBA92E}" destId="{DB677057-11DB-41F4-9239-44A2B683DAE2}" srcOrd="1" destOrd="0" presId="urn:microsoft.com/office/officeart/2005/8/layout/hierarchy2"/>
    <dgm:cxn modelId="{F3F0572D-0227-4D83-B570-4799138AD7F6}" type="presOf" srcId="{4EA7791B-34DA-42AF-8EB0-5B4202E0D89B}" destId="{15ED7353-3723-4117-AF62-E07140B3910A}" srcOrd="0" destOrd="0" presId="urn:microsoft.com/office/officeart/2005/8/layout/hierarchy2"/>
    <dgm:cxn modelId="{001CB88E-C8BE-4EC2-972A-B0D9A0787429}" type="presOf" srcId="{7D6582E9-7A3D-43EE-97E9-E68F2C333937}" destId="{9FB73FD9-9A43-45D3-8670-932366A6F1F2}" srcOrd="1" destOrd="0" presId="urn:microsoft.com/office/officeart/2005/8/layout/hierarchy2"/>
    <dgm:cxn modelId="{D3A0B400-9AF0-4515-A51C-38DC124B0AFD}" type="presOf" srcId="{17167351-40FA-440D-B415-B265400E8D69}" destId="{0FAE9D25-0BE1-4F14-B54B-141A1549854B}" srcOrd="1" destOrd="0" presId="urn:microsoft.com/office/officeart/2005/8/layout/hierarchy2"/>
    <dgm:cxn modelId="{64FE1C44-2C54-49CF-A7AF-3CAFCC655559}" srcId="{7CAFBB18-C280-41E1-88E9-90F8F2128B71}" destId="{D8CD3597-57A8-45CC-9321-1CCACE615CE4}" srcOrd="1" destOrd="0" parTransId="{21B4F6FA-7322-4E3D-A50A-4713D1CBA92E}" sibTransId="{CFAEF8B1-55FB-4249-94E0-CA6C087C7A83}"/>
    <dgm:cxn modelId="{F647B389-136B-4FE3-B4C3-5CA2B7FD510E}" type="presOf" srcId="{21B4F6FA-7322-4E3D-A50A-4713D1CBA92E}" destId="{29931A6A-2527-4A40-B600-A790B9E7A631}" srcOrd="0" destOrd="0" presId="urn:microsoft.com/office/officeart/2005/8/layout/hierarchy2"/>
    <dgm:cxn modelId="{2BEEB129-D877-4573-AEFF-3AC9B16ECE4A}" srcId="{7CAFBB18-C280-41E1-88E9-90F8F2128B71}" destId="{71855936-C161-4B6D-A671-3BA8862EC60C}" srcOrd="0" destOrd="0" parTransId="{6BF786D5-DF6B-44FF-A4C8-8362E5B34B8B}" sibTransId="{374D3734-C15F-4733-9D29-2E2AD12FAE9D}"/>
    <dgm:cxn modelId="{F7285EF7-B5A9-436E-AC1F-CBFA0B9DC618}" type="presOf" srcId="{A67DBA78-7ED3-4C1F-885B-60E85244302C}" destId="{50FC1FC3-53B2-4B8A-90C4-490048062779}" srcOrd="0" destOrd="0" presId="urn:microsoft.com/office/officeart/2005/8/layout/hierarchy2"/>
    <dgm:cxn modelId="{F4689C78-655E-4FC6-83D3-61BADF4CD191}" type="presOf" srcId="{01E70E55-DC3D-45ED-A14C-D2660D6B3D61}" destId="{40F3520D-9B6D-4BEA-817C-09E52D1C4F6E}" srcOrd="0" destOrd="0" presId="urn:microsoft.com/office/officeart/2005/8/layout/hierarchy2"/>
    <dgm:cxn modelId="{4E2DABEA-EB9C-4A6A-9018-F0DCD5FA7A12}" type="presOf" srcId="{676F4E2D-2BF3-4740-A160-92A8A60D5958}" destId="{D5B624FC-45D8-4536-B442-29842E5DC274}" srcOrd="0" destOrd="0" presId="urn:microsoft.com/office/officeart/2005/8/layout/hierarchy2"/>
    <dgm:cxn modelId="{EA200B14-6BBD-4DA1-9E5A-F7761A82BD47}" srcId="{17492687-2A52-4E32-8135-8ABB517C0272}" destId="{A67DBA78-7ED3-4C1F-885B-60E85244302C}" srcOrd="0" destOrd="0" parTransId="{1E2F7AB2-D8B5-48A1-8215-CA754251BA47}" sibTransId="{BACA5CB8-391F-4DB8-B9F2-DE4677007C24}"/>
    <dgm:cxn modelId="{17837AF3-4AFA-4FA4-90ED-F74916236532}" srcId="{D6F72272-FA4D-49C4-AD35-8C0CC4B6E519}" destId="{17492687-2A52-4E32-8135-8ABB517C0272}" srcOrd="1" destOrd="0" parTransId="{726594EC-6046-4D89-A8A2-4349AA9352D0}" sibTransId="{6B236227-3798-41B3-BB2B-90692F4B8F88}"/>
    <dgm:cxn modelId="{81AD598B-6957-43C6-8D62-BFE7567A7A2F}" type="presOf" srcId="{6BF786D5-DF6B-44FF-A4C8-8362E5B34B8B}" destId="{51E3B219-A9AE-4654-88CC-C43E6709664C}" srcOrd="0" destOrd="0" presId="urn:microsoft.com/office/officeart/2005/8/layout/hierarchy2"/>
    <dgm:cxn modelId="{DC38D008-5DDC-4488-8695-B6525EB615C9}" type="presOf" srcId="{D8CD3597-57A8-45CC-9321-1CCACE615CE4}" destId="{A66DC27B-08B3-43A5-95D3-A8FA21D46AF6}" srcOrd="0" destOrd="0" presId="urn:microsoft.com/office/officeart/2005/8/layout/hierarchy2"/>
    <dgm:cxn modelId="{94477077-6A8D-4B9F-AE1F-A9E466F7F8C1}" type="presOf" srcId="{7D6582E9-7A3D-43EE-97E9-E68F2C333937}" destId="{91798EA7-30A0-427E-8172-7F527D8D3867}" srcOrd="0" destOrd="0" presId="urn:microsoft.com/office/officeart/2005/8/layout/hierarchy2"/>
    <dgm:cxn modelId="{28F1734F-B6E7-4B55-97B2-6EC43FE3579D}" type="presOf" srcId="{71855936-C161-4B6D-A671-3BA8862EC60C}" destId="{5AA145D9-973D-4CBA-8E51-3A493903F3B5}" srcOrd="0" destOrd="0" presId="urn:microsoft.com/office/officeart/2005/8/layout/hierarchy2"/>
    <dgm:cxn modelId="{D4FCAF79-0044-4621-9674-443128E22A64}" type="presOf" srcId="{17167351-40FA-440D-B415-B265400E8D69}" destId="{B61233B9-18FB-41D1-84C7-CFA95D699B50}" srcOrd="0" destOrd="0" presId="urn:microsoft.com/office/officeart/2005/8/layout/hierarchy2"/>
    <dgm:cxn modelId="{8DDD4641-50F2-4611-AD6F-8D4E8C2BB91B}" srcId="{01E70E55-DC3D-45ED-A14C-D2660D6B3D61}" destId="{930A8830-523D-4A3C-B291-10B5ECB9BA2A}" srcOrd="0" destOrd="0" parTransId="{C3888B49-BCE5-4922-A8B1-DD3444748720}" sibTransId="{5325B2D8-6FD8-4C44-AEF5-DDE411F07D72}"/>
    <dgm:cxn modelId="{8670118A-1061-4851-99FD-BF6EE728381E}" type="presOf" srcId="{930A8830-523D-4A3C-B291-10B5ECB9BA2A}" destId="{A192A632-CF02-4A82-AEE0-CDCD95411D2C}" srcOrd="0" destOrd="0" presId="urn:microsoft.com/office/officeart/2005/8/layout/hierarchy2"/>
    <dgm:cxn modelId="{06D0056D-1579-4712-8B90-6F1F77AB3FB9}" type="presOf" srcId="{1E2F7AB2-D8B5-48A1-8215-CA754251BA47}" destId="{72165A52-3E76-43C0-992C-31B6E0FC5F91}" srcOrd="0" destOrd="0" presId="urn:microsoft.com/office/officeart/2005/8/layout/hierarchy2"/>
    <dgm:cxn modelId="{4AAD4712-EC0D-4BEF-B7D5-642280FD2AC2}" type="presOf" srcId="{726594EC-6046-4D89-A8A2-4349AA9352D0}" destId="{D59F1F11-4C4B-4A6B-8ED0-EC410434072A}" srcOrd="0" destOrd="0" presId="urn:microsoft.com/office/officeart/2005/8/layout/hierarchy2"/>
    <dgm:cxn modelId="{DFE7F6DE-7A6A-4506-B0C4-9B0FCDAC2651}" type="presOf" srcId="{17492687-2A52-4E32-8135-8ABB517C0272}" destId="{7CB129E4-B497-45C1-991C-5A9D5DFC35C1}" srcOrd="0" destOrd="0" presId="urn:microsoft.com/office/officeart/2005/8/layout/hierarchy2"/>
    <dgm:cxn modelId="{FD180A6F-2DE5-4F5A-9365-E08BF610C8ED}" type="presOf" srcId="{1E2F7AB2-D8B5-48A1-8215-CA754251BA47}" destId="{E2369922-823E-4C4A-80D3-55E6BF5D0194}" srcOrd="1" destOrd="0" presId="urn:microsoft.com/office/officeart/2005/8/layout/hierarchy2"/>
    <dgm:cxn modelId="{4F8DDFE4-E15A-462A-8183-9EDD42A87CF3}" type="presOf" srcId="{C3888B49-BCE5-4922-A8B1-DD3444748720}" destId="{F67E169C-05EF-4F93-999B-25A5D80ADA76}" srcOrd="0" destOrd="0" presId="urn:microsoft.com/office/officeart/2005/8/layout/hierarchy2"/>
    <dgm:cxn modelId="{311E9B0C-2171-4F95-A522-6A7FDBDD7C70}" type="presOf" srcId="{C3888B49-BCE5-4922-A8B1-DD3444748720}" destId="{5D8E5911-32A9-40DC-A29F-4780820ED2C1}" srcOrd="1" destOrd="0" presId="urn:microsoft.com/office/officeart/2005/8/layout/hierarchy2"/>
    <dgm:cxn modelId="{3D2BB97E-9E2A-46E2-B223-DF1C832AAFC2}" type="presOf" srcId="{C10C3FF5-1DCE-49FC-82B5-F6F683F11AE9}" destId="{206B2CBE-6E74-495E-98BA-6C31E5FD84F6}" srcOrd="0" destOrd="0" presId="urn:microsoft.com/office/officeart/2005/8/layout/hierarchy2"/>
    <dgm:cxn modelId="{5B8AFDDA-7DDA-4DA9-985A-934B6C5179E7}" type="presOf" srcId="{D6F72272-FA4D-49C4-AD35-8C0CC4B6E519}" destId="{58882A93-2C4C-4631-A246-FF566CEFA0F6}" srcOrd="0" destOrd="0" presId="urn:microsoft.com/office/officeart/2005/8/layout/hierarchy2"/>
    <dgm:cxn modelId="{17B345FC-F099-4F55-94C9-28738F028193}" srcId="{17492687-2A52-4E32-8135-8ABB517C0272}" destId="{4EA7791B-34DA-42AF-8EB0-5B4202E0D89B}" srcOrd="1" destOrd="0" parTransId="{17167351-40FA-440D-B415-B265400E8D69}" sibTransId="{5CAA769C-3287-432F-A2C8-08C2A3BF7AEE}"/>
    <dgm:cxn modelId="{DF19C3A2-BD70-44A2-B0F6-3AFAFB0AC415}" type="presOf" srcId="{726594EC-6046-4D89-A8A2-4349AA9352D0}" destId="{CE025069-B342-4299-9412-7E926AB17345}" srcOrd="1" destOrd="0" presId="urn:microsoft.com/office/officeart/2005/8/layout/hierarchy2"/>
    <dgm:cxn modelId="{A7926688-B367-496B-8C35-7068964F9357}" type="presOf" srcId="{7CAFBB18-C280-41E1-88E9-90F8F2128B71}" destId="{F1E0CCDD-0115-4F8C-B10D-744CC3CFF152}" srcOrd="0" destOrd="0" presId="urn:microsoft.com/office/officeart/2005/8/layout/hierarchy2"/>
    <dgm:cxn modelId="{54940D92-5ADF-4D4C-94D2-A1D30ECD33E3}" srcId="{D6F72272-FA4D-49C4-AD35-8C0CC4B6E519}" destId="{01E70E55-DC3D-45ED-A14C-D2660D6B3D61}" srcOrd="2" destOrd="0" parTransId="{7D6582E9-7A3D-43EE-97E9-E68F2C333937}" sibTransId="{83F27BC7-E543-436A-B2FF-A513824FCE0B}"/>
    <dgm:cxn modelId="{8D1322FF-0894-417A-AFDC-9CEAFCBE9AFC}" type="presOf" srcId="{427CE935-A22E-4AAF-9483-FEEA92D79F48}" destId="{FF4A2C14-298E-4A13-B5ED-D2F1C3D27C9B}" srcOrd="0" destOrd="0" presId="urn:microsoft.com/office/officeart/2005/8/layout/hierarchy2"/>
    <dgm:cxn modelId="{1578C187-2E32-410D-B4CD-2CDA71032DF1}" type="presOf" srcId="{C10C3FF5-1DCE-49FC-82B5-F6F683F11AE9}" destId="{E994A823-2802-4705-896C-746BF347201D}" srcOrd="1" destOrd="0" presId="urn:microsoft.com/office/officeart/2005/8/layout/hierarchy2"/>
    <dgm:cxn modelId="{37B10EC5-1906-4199-B407-B18CAEFB4FBF}" type="presOf" srcId="{2663BB5B-BD87-4ED5-AFEB-88C00A8D497A}" destId="{46DE0E5E-44EB-4431-B0D7-ACCE140B237B}" srcOrd="1" destOrd="0" presId="urn:microsoft.com/office/officeart/2005/8/layout/hierarchy2"/>
    <dgm:cxn modelId="{198CF962-CAD4-4292-92EA-E92AD7EB2716}" type="presOf" srcId="{2663BB5B-BD87-4ED5-AFEB-88C00A8D497A}" destId="{DF055627-D595-4F45-8CBE-1431F75AF3B9}" srcOrd="0" destOrd="0" presId="urn:microsoft.com/office/officeart/2005/8/layout/hierarchy2"/>
    <dgm:cxn modelId="{A1B98184-1431-4FAA-98E0-7DF047AEC1B1}" srcId="{D6F72272-FA4D-49C4-AD35-8C0CC4B6E519}" destId="{7CAFBB18-C280-41E1-88E9-90F8F2128B71}" srcOrd="0" destOrd="0" parTransId="{2663BB5B-BD87-4ED5-AFEB-88C00A8D497A}" sibTransId="{9CFB860A-3233-4151-9C7C-3097E3CE931D}"/>
    <dgm:cxn modelId="{D2254C3F-9067-4DC6-B970-4362E661A86A}" type="presParOf" srcId="{D5B624FC-45D8-4536-B442-29842E5DC274}" destId="{F33E1A48-3030-4304-BB3B-7094A2F07A0D}" srcOrd="0" destOrd="0" presId="urn:microsoft.com/office/officeart/2005/8/layout/hierarchy2"/>
    <dgm:cxn modelId="{B4AC7706-4BD4-4455-9F19-F3F03C1B0C78}" type="presParOf" srcId="{F33E1A48-3030-4304-BB3B-7094A2F07A0D}" destId="{58882A93-2C4C-4631-A246-FF566CEFA0F6}" srcOrd="0" destOrd="0" presId="urn:microsoft.com/office/officeart/2005/8/layout/hierarchy2"/>
    <dgm:cxn modelId="{DF880F58-3036-4C23-A5D1-16E9F34A10DA}" type="presParOf" srcId="{F33E1A48-3030-4304-BB3B-7094A2F07A0D}" destId="{62EADA0A-7563-41D5-9AA7-3FEF7083BA0B}" srcOrd="1" destOrd="0" presId="urn:microsoft.com/office/officeart/2005/8/layout/hierarchy2"/>
    <dgm:cxn modelId="{C80CCEE9-3838-49B6-A709-379C0640BF9C}" type="presParOf" srcId="{62EADA0A-7563-41D5-9AA7-3FEF7083BA0B}" destId="{DF055627-D595-4F45-8CBE-1431F75AF3B9}" srcOrd="0" destOrd="0" presId="urn:microsoft.com/office/officeart/2005/8/layout/hierarchy2"/>
    <dgm:cxn modelId="{80097731-4D2C-4043-8809-05CBA6F94C77}" type="presParOf" srcId="{DF055627-D595-4F45-8CBE-1431F75AF3B9}" destId="{46DE0E5E-44EB-4431-B0D7-ACCE140B237B}" srcOrd="0" destOrd="0" presId="urn:microsoft.com/office/officeart/2005/8/layout/hierarchy2"/>
    <dgm:cxn modelId="{FA94B91F-0994-496D-8072-46245EF46980}" type="presParOf" srcId="{62EADA0A-7563-41D5-9AA7-3FEF7083BA0B}" destId="{BB340EB2-4FA3-47A9-BA32-9F7C8790A02A}" srcOrd="1" destOrd="0" presId="urn:microsoft.com/office/officeart/2005/8/layout/hierarchy2"/>
    <dgm:cxn modelId="{514ABAC9-DFB3-42BF-A551-1E306A151C7D}" type="presParOf" srcId="{BB340EB2-4FA3-47A9-BA32-9F7C8790A02A}" destId="{F1E0CCDD-0115-4F8C-B10D-744CC3CFF152}" srcOrd="0" destOrd="0" presId="urn:microsoft.com/office/officeart/2005/8/layout/hierarchy2"/>
    <dgm:cxn modelId="{F7CB2D09-557F-4C53-B20F-8E49A55A9F9A}" type="presParOf" srcId="{BB340EB2-4FA3-47A9-BA32-9F7C8790A02A}" destId="{55B95B0D-4F8E-4A9A-B288-11170840617C}" srcOrd="1" destOrd="0" presId="urn:microsoft.com/office/officeart/2005/8/layout/hierarchy2"/>
    <dgm:cxn modelId="{C1025484-0653-4B6A-81B8-709EEC2A271D}" type="presParOf" srcId="{55B95B0D-4F8E-4A9A-B288-11170840617C}" destId="{51E3B219-A9AE-4654-88CC-C43E6709664C}" srcOrd="0" destOrd="0" presId="urn:microsoft.com/office/officeart/2005/8/layout/hierarchy2"/>
    <dgm:cxn modelId="{DBDB4A88-DD34-4EC0-8855-FCEDFBFDE211}" type="presParOf" srcId="{51E3B219-A9AE-4654-88CC-C43E6709664C}" destId="{ACE75DA0-A71A-4625-BE33-27E811E2A3A4}" srcOrd="0" destOrd="0" presId="urn:microsoft.com/office/officeart/2005/8/layout/hierarchy2"/>
    <dgm:cxn modelId="{52CC85C7-11C8-4B59-9963-D52F2BA467C7}" type="presParOf" srcId="{55B95B0D-4F8E-4A9A-B288-11170840617C}" destId="{8F2214DB-1EC6-4382-84D9-E55909131D20}" srcOrd="1" destOrd="0" presId="urn:microsoft.com/office/officeart/2005/8/layout/hierarchy2"/>
    <dgm:cxn modelId="{105DADE0-ECBD-431A-8B21-20DE83043679}" type="presParOf" srcId="{8F2214DB-1EC6-4382-84D9-E55909131D20}" destId="{5AA145D9-973D-4CBA-8E51-3A493903F3B5}" srcOrd="0" destOrd="0" presId="urn:microsoft.com/office/officeart/2005/8/layout/hierarchy2"/>
    <dgm:cxn modelId="{A3EA90C6-F2BA-4FB7-95F4-B734A2634E93}" type="presParOf" srcId="{8F2214DB-1EC6-4382-84D9-E55909131D20}" destId="{B42B8471-3745-41DA-B942-172C26C6DDA6}" srcOrd="1" destOrd="0" presId="urn:microsoft.com/office/officeart/2005/8/layout/hierarchy2"/>
    <dgm:cxn modelId="{0AD3E402-823C-4792-9939-22A1E6758072}" type="presParOf" srcId="{55B95B0D-4F8E-4A9A-B288-11170840617C}" destId="{29931A6A-2527-4A40-B600-A790B9E7A631}" srcOrd="2" destOrd="0" presId="urn:microsoft.com/office/officeart/2005/8/layout/hierarchy2"/>
    <dgm:cxn modelId="{489442D1-0C47-430F-9139-96028B2E4D09}" type="presParOf" srcId="{29931A6A-2527-4A40-B600-A790B9E7A631}" destId="{DB677057-11DB-41F4-9239-44A2B683DAE2}" srcOrd="0" destOrd="0" presId="urn:microsoft.com/office/officeart/2005/8/layout/hierarchy2"/>
    <dgm:cxn modelId="{51E068A3-285F-447F-B1D5-A75D8DB01B11}" type="presParOf" srcId="{55B95B0D-4F8E-4A9A-B288-11170840617C}" destId="{54C2BA45-15DB-418D-997F-13070BC12068}" srcOrd="3" destOrd="0" presId="urn:microsoft.com/office/officeart/2005/8/layout/hierarchy2"/>
    <dgm:cxn modelId="{CEE90519-3F39-4690-A3E3-1D0C113E2D84}" type="presParOf" srcId="{54C2BA45-15DB-418D-997F-13070BC12068}" destId="{A66DC27B-08B3-43A5-95D3-A8FA21D46AF6}" srcOrd="0" destOrd="0" presId="urn:microsoft.com/office/officeart/2005/8/layout/hierarchy2"/>
    <dgm:cxn modelId="{8CEA5D88-C04C-425C-88E3-01DEED5EA1C9}" type="presParOf" srcId="{54C2BA45-15DB-418D-997F-13070BC12068}" destId="{22840495-0022-4400-A514-94F1422953A1}" srcOrd="1" destOrd="0" presId="urn:microsoft.com/office/officeart/2005/8/layout/hierarchy2"/>
    <dgm:cxn modelId="{1D917436-C92A-4200-B57D-0A10FB842D42}" type="presParOf" srcId="{62EADA0A-7563-41D5-9AA7-3FEF7083BA0B}" destId="{D59F1F11-4C4B-4A6B-8ED0-EC410434072A}" srcOrd="2" destOrd="0" presId="urn:microsoft.com/office/officeart/2005/8/layout/hierarchy2"/>
    <dgm:cxn modelId="{4EC179C2-7F29-44B0-91E1-EE8C5B2972F0}" type="presParOf" srcId="{D59F1F11-4C4B-4A6B-8ED0-EC410434072A}" destId="{CE025069-B342-4299-9412-7E926AB17345}" srcOrd="0" destOrd="0" presId="urn:microsoft.com/office/officeart/2005/8/layout/hierarchy2"/>
    <dgm:cxn modelId="{0E677B1C-6CB7-485F-A3B0-F69E5B7A4BC5}" type="presParOf" srcId="{62EADA0A-7563-41D5-9AA7-3FEF7083BA0B}" destId="{D7C31B74-B770-425F-9AE7-BF7BFA0B0655}" srcOrd="3" destOrd="0" presId="urn:microsoft.com/office/officeart/2005/8/layout/hierarchy2"/>
    <dgm:cxn modelId="{6589DACC-CEDE-4E89-B944-F27DAF022C2F}" type="presParOf" srcId="{D7C31B74-B770-425F-9AE7-BF7BFA0B0655}" destId="{7CB129E4-B497-45C1-991C-5A9D5DFC35C1}" srcOrd="0" destOrd="0" presId="urn:microsoft.com/office/officeart/2005/8/layout/hierarchy2"/>
    <dgm:cxn modelId="{1CEBCF4F-2C92-43D1-9A7F-D41AB3AFAB67}" type="presParOf" srcId="{D7C31B74-B770-425F-9AE7-BF7BFA0B0655}" destId="{7B8B4EA5-13A0-4195-ABC1-78797AAF0BBF}" srcOrd="1" destOrd="0" presId="urn:microsoft.com/office/officeart/2005/8/layout/hierarchy2"/>
    <dgm:cxn modelId="{95C76D22-3D4D-49F3-8DA8-02AD195D2C8B}" type="presParOf" srcId="{7B8B4EA5-13A0-4195-ABC1-78797AAF0BBF}" destId="{72165A52-3E76-43C0-992C-31B6E0FC5F91}" srcOrd="0" destOrd="0" presId="urn:microsoft.com/office/officeart/2005/8/layout/hierarchy2"/>
    <dgm:cxn modelId="{8A0479B7-227A-460E-BD6D-DDFCD96D9018}" type="presParOf" srcId="{72165A52-3E76-43C0-992C-31B6E0FC5F91}" destId="{E2369922-823E-4C4A-80D3-55E6BF5D0194}" srcOrd="0" destOrd="0" presId="urn:microsoft.com/office/officeart/2005/8/layout/hierarchy2"/>
    <dgm:cxn modelId="{26A71136-1148-43E6-8DA2-277ACD2B502B}" type="presParOf" srcId="{7B8B4EA5-13A0-4195-ABC1-78797AAF0BBF}" destId="{FFE5ABAC-ECA4-4EED-B16E-430209A59CEF}" srcOrd="1" destOrd="0" presId="urn:microsoft.com/office/officeart/2005/8/layout/hierarchy2"/>
    <dgm:cxn modelId="{638EBE04-FC88-4BA1-B083-614A5AF3E607}" type="presParOf" srcId="{FFE5ABAC-ECA4-4EED-B16E-430209A59CEF}" destId="{50FC1FC3-53B2-4B8A-90C4-490048062779}" srcOrd="0" destOrd="0" presId="urn:microsoft.com/office/officeart/2005/8/layout/hierarchy2"/>
    <dgm:cxn modelId="{7C8788AF-7E49-4E80-BF2A-843745783390}" type="presParOf" srcId="{FFE5ABAC-ECA4-4EED-B16E-430209A59CEF}" destId="{430E1A64-C1EE-498D-BD61-0EAE3B08D061}" srcOrd="1" destOrd="0" presId="urn:microsoft.com/office/officeart/2005/8/layout/hierarchy2"/>
    <dgm:cxn modelId="{564725C8-F11B-463D-B157-32566BBAE34E}" type="presParOf" srcId="{7B8B4EA5-13A0-4195-ABC1-78797AAF0BBF}" destId="{B61233B9-18FB-41D1-84C7-CFA95D699B50}" srcOrd="2" destOrd="0" presId="urn:microsoft.com/office/officeart/2005/8/layout/hierarchy2"/>
    <dgm:cxn modelId="{4452E340-4DF9-44DA-B329-9A437F5ADC95}" type="presParOf" srcId="{B61233B9-18FB-41D1-84C7-CFA95D699B50}" destId="{0FAE9D25-0BE1-4F14-B54B-141A1549854B}" srcOrd="0" destOrd="0" presId="urn:microsoft.com/office/officeart/2005/8/layout/hierarchy2"/>
    <dgm:cxn modelId="{A0B9B120-7697-4680-962D-AD29B7AA60FE}" type="presParOf" srcId="{7B8B4EA5-13A0-4195-ABC1-78797AAF0BBF}" destId="{F59839A5-B477-4C41-B15B-B9CB4A60609E}" srcOrd="3" destOrd="0" presId="urn:microsoft.com/office/officeart/2005/8/layout/hierarchy2"/>
    <dgm:cxn modelId="{CA4E5E95-4C42-4D2D-B7AC-CA6205243752}" type="presParOf" srcId="{F59839A5-B477-4C41-B15B-B9CB4A60609E}" destId="{15ED7353-3723-4117-AF62-E07140B3910A}" srcOrd="0" destOrd="0" presId="urn:microsoft.com/office/officeart/2005/8/layout/hierarchy2"/>
    <dgm:cxn modelId="{4CA8A46C-B617-4DC1-B85D-141920649B9C}" type="presParOf" srcId="{F59839A5-B477-4C41-B15B-B9CB4A60609E}" destId="{CE3ECA63-CEE9-424A-B80A-90416E01D079}" srcOrd="1" destOrd="0" presId="urn:microsoft.com/office/officeart/2005/8/layout/hierarchy2"/>
    <dgm:cxn modelId="{93F3C08E-673A-4279-ABD8-BF494DF8D1EE}" type="presParOf" srcId="{62EADA0A-7563-41D5-9AA7-3FEF7083BA0B}" destId="{91798EA7-30A0-427E-8172-7F527D8D3867}" srcOrd="4" destOrd="0" presId="urn:microsoft.com/office/officeart/2005/8/layout/hierarchy2"/>
    <dgm:cxn modelId="{E899CAEB-626F-4EEB-A11D-9560482321D1}" type="presParOf" srcId="{91798EA7-30A0-427E-8172-7F527D8D3867}" destId="{9FB73FD9-9A43-45D3-8670-932366A6F1F2}" srcOrd="0" destOrd="0" presId="urn:microsoft.com/office/officeart/2005/8/layout/hierarchy2"/>
    <dgm:cxn modelId="{BE541730-6B71-4A77-A30D-27351A36F732}" type="presParOf" srcId="{62EADA0A-7563-41D5-9AA7-3FEF7083BA0B}" destId="{C2D01D81-D450-4C4F-894C-CD70D88AF8EF}" srcOrd="5" destOrd="0" presId="urn:microsoft.com/office/officeart/2005/8/layout/hierarchy2"/>
    <dgm:cxn modelId="{479D1412-8432-4F88-AA32-56731A2D8216}" type="presParOf" srcId="{C2D01D81-D450-4C4F-894C-CD70D88AF8EF}" destId="{40F3520D-9B6D-4BEA-817C-09E52D1C4F6E}" srcOrd="0" destOrd="0" presId="urn:microsoft.com/office/officeart/2005/8/layout/hierarchy2"/>
    <dgm:cxn modelId="{5786D091-F7F8-48C9-932E-06CD732F2300}" type="presParOf" srcId="{C2D01D81-D450-4C4F-894C-CD70D88AF8EF}" destId="{9FBBF3A4-E8A3-416C-BC03-006C46ED6D81}" srcOrd="1" destOrd="0" presId="urn:microsoft.com/office/officeart/2005/8/layout/hierarchy2"/>
    <dgm:cxn modelId="{B2FC09B2-16C2-4B2A-B702-39CCAFD21381}" type="presParOf" srcId="{9FBBF3A4-E8A3-416C-BC03-006C46ED6D81}" destId="{F67E169C-05EF-4F93-999B-25A5D80ADA76}" srcOrd="0" destOrd="0" presId="urn:microsoft.com/office/officeart/2005/8/layout/hierarchy2"/>
    <dgm:cxn modelId="{B1ED485E-15C7-408E-9217-62A535EF5870}" type="presParOf" srcId="{F67E169C-05EF-4F93-999B-25A5D80ADA76}" destId="{5D8E5911-32A9-40DC-A29F-4780820ED2C1}" srcOrd="0" destOrd="0" presId="urn:microsoft.com/office/officeart/2005/8/layout/hierarchy2"/>
    <dgm:cxn modelId="{9594C6C6-FE18-4745-B6A7-D577475DA367}" type="presParOf" srcId="{9FBBF3A4-E8A3-416C-BC03-006C46ED6D81}" destId="{D30DA7BC-7645-4736-A356-42C3C2E83F70}" srcOrd="1" destOrd="0" presId="urn:microsoft.com/office/officeart/2005/8/layout/hierarchy2"/>
    <dgm:cxn modelId="{62FC9F27-BAB1-42BA-ACB4-0E9339823525}" type="presParOf" srcId="{D30DA7BC-7645-4736-A356-42C3C2E83F70}" destId="{A192A632-CF02-4A82-AEE0-CDCD95411D2C}" srcOrd="0" destOrd="0" presId="urn:microsoft.com/office/officeart/2005/8/layout/hierarchy2"/>
    <dgm:cxn modelId="{5E3DE964-8812-4F73-B918-B6AA9302872D}" type="presParOf" srcId="{D30DA7BC-7645-4736-A356-42C3C2E83F70}" destId="{72D45023-65EA-45AD-ACEA-A9A5CCDE8D3A}" srcOrd="1" destOrd="0" presId="urn:microsoft.com/office/officeart/2005/8/layout/hierarchy2"/>
    <dgm:cxn modelId="{FF27E79A-8ADF-4C4A-8C8E-3C516CF4B338}" type="presParOf" srcId="{9FBBF3A4-E8A3-416C-BC03-006C46ED6D81}" destId="{206B2CBE-6E74-495E-98BA-6C31E5FD84F6}" srcOrd="2" destOrd="0" presId="urn:microsoft.com/office/officeart/2005/8/layout/hierarchy2"/>
    <dgm:cxn modelId="{461B5D7A-F4B9-4F83-9F9D-153222824AC2}" type="presParOf" srcId="{206B2CBE-6E74-495E-98BA-6C31E5FD84F6}" destId="{E994A823-2802-4705-896C-746BF347201D}" srcOrd="0" destOrd="0" presId="urn:microsoft.com/office/officeart/2005/8/layout/hierarchy2"/>
    <dgm:cxn modelId="{44CF9587-C4FE-432F-840E-3802DA4C1233}" type="presParOf" srcId="{9FBBF3A4-E8A3-416C-BC03-006C46ED6D81}" destId="{CC14DEB5-6A35-4EA9-A87C-EFCAE555B467}" srcOrd="3" destOrd="0" presId="urn:microsoft.com/office/officeart/2005/8/layout/hierarchy2"/>
    <dgm:cxn modelId="{845389AF-AE22-4752-A8C6-D81640D5A12D}" type="presParOf" srcId="{CC14DEB5-6A35-4EA9-A87C-EFCAE555B467}" destId="{FF4A2C14-298E-4A13-B5ED-D2F1C3D27C9B}" srcOrd="0" destOrd="0" presId="urn:microsoft.com/office/officeart/2005/8/layout/hierarchy2"/>
    <dgm:cxn modelId="{AA4E6531-0D72-4CE9-AB00-9B712F74A298}" type="presParOf" srcId="{CC14DEB5-6A35-4EA9-A87C-EFCAE555B467}" destId="{38093837-0DD6-4272-87E8-A5136A61B2D7}"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销售预测</a:t>
          </a:r>
        </a:p>
      </dgm:t>
    </dgm:pt>
    <dgm:pt modelId="{D7B80A3B-419C-41C1-BD0A-B2DEF31D0DB2}" cxnId="{616B4439-5081-4F85-B27C-83AA8A04009F}" type="parTrans">
      <dgm:prSet/>
      <dgm:spPr/>
      <dgm:t>
        <a:bodyPr/>
        <a:lstStyle/>
        <a:p>
          <a:endParaRPr lang="zh-CN" altLang="en-US">
            <a:solidFill>
              <a:schemeClr val="bg1"/>
            </a:solidFill>
          </a:endParaRPr>
        </a:p>
      </dgm:t>
    </dgm:pt>
    <dgm:pt modelId="{B727CE5E-03DC-46E9-969C-FC0514626756}" cxnId="{616B4439-5081-4F85-B27C-83AA8A04009F}" type="sibTrans">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新开店销售预测</a:t>
          </a:r>
        </a:p>
      </dgm:t>
    </dgm:pt>
    <dgm:pt modelId="{925DBF1E-508C-4229-9B35-9DC9AC3EE8F2}" cxnId="{14165B7C-E68C-4851-9E9C-381B74E3C669}" type="parTrans">
      <dgm:prSet/>
      <dgm:spPr/>
      <dgm:t>
        <a:bodyPr/>
        <a:lstStyle/>
        <a:p>
          <a:endParaRPr lang="zh-CN" altLang="en-US">
            <a:solidFill>
              <a:schemeClr val="bg1"/>
            </a:solidFill>
          </a:endParaRPr>
        </a:p>
      </dgm:t>
    </dgm:pt>
    <dgm:pt modelId="{68F26177-7D41-4588-BCA5-8C0957540C00}" cxnId="{14165B7C-E68C-4851-9E9C-381B74E3C669}" type="sibTrans">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日常运营销售预测</a:t>
          </a:r>
        </a:p>
      </dgm:t>
    </dgm:pt>
    <dgm:pt modelId="{F49D2672-9033-4A4E-8529-AD73E85E67B1}" cxnId="{1D6CDAC0-A746-4D84-87AC-F4655B87BAB9}" type="parTrans">
      <dgm:prSet/>
      <dgm:spPr/>
      <dgm:t>
        <a:bodyPr/>
        <a:lstStyle/>
        <a:p>
          <a:endParaRPr lang="zh-CN" altLang="en-US">
            <a:solidFill>
              <a:schemeClr val="bg1"/>
            </a:solidFill>
          </a:endParaRPr>
        </a:p>
      </dgm:t>
    </dgm:pt>
    <dgm:pt modelId="{F0B3B54E-F6DF-48A7-91E1-8C196CA179B5}" cxnId="{1D6CDAC0-A746-4D84-87AC-F4655B87BAB9}" type="sibTrans">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3">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2"/>
      <dgm:spPr/>
    </dgm:pt>
    <dgm:pt modelId="{BAA83108-025D-4153-8604-DE22A0DA91A2}" type="pres">
      <dgm:prSet presAssocID="{ECA0B330-5515-4981-B3F3-6EF59A503C02}" presName="Child" presStyleLbl="revTx" presStyleIdx="1" presStyleCnt="3">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2"/>
      <dgm:spPr/>
    </dgm:pt>
    <dgm:pt modelId="{19354C29-685D-4E58-BD79-61BDB1DE1147}" type="pres">
      <dgm:prSet presAssocID="{9AFC829D-F8F0-4927-8173-1EF0188067F0}" presName="Child" presStyleLbl="revTx" presStyleIdx="2" presStyleCnt="3">
        <dgm:presLayoutVars>
          <dgm:chMax val="0"/>
          <dgm:chPref val="0"/>
          <dgm:bulletEnabled val="1"/>
        </dgm:presLayoutVars>
      </dgm:prSet>
      <dgm:spPr/>
      <dgm:t>
        <a:bodyPr/>
        <a:lstStyle/>
        <a:p>
          <a:endParaRPr lang="zh-CN" altLang="en-US"/>
        </a:p>
      </dgm:t>
    </dgm:pt>
  </dgm:ptLst>
  <dgm:cxnLst>
    <dgm:cxn modelId="{1D6CDAC0-A746-4D84-87AC-F4655B87BAB9}" srcId="{8909D5A3-75D7-4B07-942A-EDCCD450FEBC}" destId="{9AFC829D-F8F0-4927-8173-1EF0188067F0}" srcOrd="1" destOrd="0" parTransId="{F49D2672-9033-4A4E-8529-AD73E85E67B1}" sibTransId="{F0B3B54E-F6DF-48A7-91E1-8C196CA179B5}"/>
    <dgm:cxn modelId="{14165B7C-E68C-4851-9E9C-381B74E3C669}" srcId="{8909D5A3-75D7-4B07-942A-EDCCD450FEBC}" destId="{ECA0B330-5515-4981-B3F3-6EF59A503C02}" srcOrd="0" destOrd="0" parTransId="{925DBF1E-508C-4229-9B35-9DC9AC3EE8F2}" sibTransId="{68F26177-7D41-4588-BCA5-8C0957540C00}"/>
    <dgm:cxn modelId="{616B4439-5081-4F85-B27C-83AA8A04009F}" srcId="{D824A335-DB75-4EB5-835C-6967E468844F}" destId="{8909D5A3-75D7-4B07-942A-EDCCD450FEBC}" srcOrd="0" destOrd="0" parTransId="{D7B80A3B-419C-41C1-BD0A-B2DEF31D0DB2}" sibTransId="{B727CE5E-03DC-46E9-969C-FC0514626756}"/>
    <dgm:cxn modelId="{4E7100F1-85E5-449D-A8D6-E2EBBE91CCD5}" type="presOf" srcId="{D824A335-DB75-4EB5-835C-6967E468844F}" destId="{EA0AD8AE-4B05-4C4E-B92A-A624DF48E5B0}" srcOrd="0" destOrd="0" presId="urn:microsoft.com/office/officeart/2008/layout/SquareAccentList"/>
    <dgm:cxn modelId="{608A9E33-99A3-40BE-9C9C-B669D719F4D4}" type="presOf" srcId="{8909D5A3-75D7-4B07-942A-EDCCD450FEBC}" destId="{6BB124C7-1B33-4053-B269-A4D8BAC53E70}" srcOrd="0" destOrd="0" presId="urn:microsoft.com/office/officeart/2008/layout/SquareAccentList"/>
    <dgm:cxn modelId="{EDF3DFB9-BBEB-4EAE-9A6A-DEC4CBF5A930}" type="presOf" srcId="{9AFC829D-F8F0-4927-8173-1EF0188067F0}" destId="{19354C29-685D-4E58-BD79-61BDB1DE1147}" srcOrd="0" destOrd="0" presId="urn:microsoft.com/office/officeart/2008/layout/SquareAccentList"/>
    <dgm:cxn modelId="{4D4E6F88-26DF-460F-BE5D-504FB6EEDD07}" type="presOf" srcId="{ECA0B330-5515-4981-B3F3-6EF59A503C02}" destId="{BAA83108-025D-4153-8604-DE22A0DA91A2}" srcOrd="0" destOrd="0" presId="urn:microsoft.com/office/officeart/2008/layout/SquareAccentList"/>
    <dgm:cxn modelId="{ADE2CBA5-9B0A-4819-9A4E-B52E0B0DBC24}" type="presParOf" srcId="{EA0AD8AE-4B05-4C4E-B92A-A624DF48E5B0}" destId="{A28C6B7B-7BF5-4706-B1F7-E6053549BB5C}" srcOrd="0" destOrd="0" presId="urn:microsoft.com/office/officeart/2008/layout/SquareAccentList"/>
    <dgm:cxn modelId="{797EE237-C37C-4FE7-A832-2A919FA7BB13}" type="presParOf" srcId="{A28C6B7B-7BF5-4706-B1F7-E6053549BB5C}" destId="{AD8671DF-B2BD-42A2-AF25-D70B9355DD43}" srcOrd="0" destOrd="0" presId="urn:microsoft.com/office/officeart/2008/layout/SquareAccentList"/>
    <dgm:cxn modelId="{9EA3A7E1-E6E8-40F6-B99D-F1FDB91B96D1}" type="presParOf" srcId="{AD8671DF-B2BD-42A2-AF25-D70B9355DD43}" destId="{52D5B0C3-D9A4-4081-97EA-64350A027D6D}" srcOrd="0" destOrd="0" presId="urn:microsoft.com/office/officeart/2008/layout/SquareAccentList"/>
    <dgm:cxn modelId="{A4CC4A25-D409-4954-B693-20AD9FA32C7C}" type="presParOf" srcId="{AD8671DF-B2BD-42A2-AF25-D70B9355DD43}" destId="{4EB64847-1EA2-4457-AD98-3ED2948E341E}" srcOrd="1" destOrd="0" presId="urn:microsoft.com/office/officeart/2008/layout/SquareAccentList"/>
    <dgm:cxn modelId="{3D3BD5F5-48B3-4245-86B9-860331ED575C}" type="presParOf" srcId="{AD8671DF-B2BD-42A2-AF25-D70B9355DD43}" destId="{6BB124C7-1B33-4053-B269-A4D8BAC53E70}" srcOrd="2" destOrd="0" presId="urn:microsoft.com/office/officeart/2008/layout/SquareAccentList"/>
    <dgm:cxn modelId="{34E3113D-21BA-4CEA-AFA4-56F6EB7DADBC}" type="presParOf" srcId="{A28C6B7B-7BF5-4706-B1F7-E6053549BB5C}" destId="{97AAD598-A3C9-4D16-B1E7-521DDAD4995A}" srcOrd="1" destOrd="0" presId="urn:microsoft.com/office/officeart/2008/layout/SquareAccentList"/>
    <dgm:cxn modelId="{A39B03B8-129C-4AE9-BBF4-CFE1FA780537}" type="presParOf" srcId="{97AAD598-A3C9-4D16-B1E7-521DDAD4995A}" destId="{A62F63EC-7237-4048-BD94-2AA13B071333}" srcOrd="0" destOrd="0" presId="urn:microsoft.com/office/officeart/2008/layout/SquareAccentList"/>
    <dgm:cxn modelId="{96FE4A3C-6748-49D1-BBB7-E07B4F3910A1}" type="presParOf" srcId="{A62F63EC-7237-4048-BD94-2AA13B071333}" destId="{E84FEC58-5A21-4CF4-9133-5B911326A988}" srcOrd="0" destOrd="0" presId="urn:microsoft.com/office/officeart/2008/layout/SquareAccentList"/>
    <dgm:cxn modelId="{13580173-F1B3-4E67-B3DC-DDC31E43A44B}" type="presParOf" srcId="{A62F63EC-7237-4048-BD94-2AA13B071333}" destId="{BAA83108-025D-4153-8604-DE22A0DA91A2}" srcOrd="1" destOrd="0" presId="urn:microsoft.com/office/officeart/2008/layout/SquareAccentList"/>
    <dgm:cxn modelId="{A206A488-72AC-4275-9F26-B74336BD7CD4}" type="presParOf" srcId="{97AAD598-A3C9-4D16-B1E7-521DDAD4995A}" destId="{F3903080-E1FB-4F46-B14F-70D8CBF7E0D7}" srcOrd="1" destOrd="0" presId="urn:microsoft.com/office/officeart/2008/layout/SquareAccentList"/>
    <dgm:cxn modelId="{F128BADC-ADCC-444F-A31B-1774F50B5923}" type="presParOf" srcId="{F3903080-E1FB-4F46-B14F-70D8CBF7E0D7}" destId="{5CB242FE-2476-42FE-84DA-B36D24364E53}" srcOrd="0" destOrd="0" presId="urn:microsoft.com/office/officeart/2008/layout/SquareAccentList"/>
    <dgm:cxn modelId="{2B7B160E-1195-4962-813F-7C2AB6DCE0EA}" type="presParOf" srcId="{F3903080-E1FB-4F46-B14F-70D8CBF7E0D7}" destId="{19354C29-685D-4E58-BD79-61BDB1DE1147}" srcOrd="1" destOrd="0" presId="urn:microsoft.com/office/officeart/2008/layout/SquareAccent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目标分解</a:t>
          </a:r>
        </a:p>
      </dgm:t>
    </dgm:pt>
    <dgm:pt modelId="{D7B80A3B-419C-41C1-BD0A-B2DEF31D0DB2}" cxnId="{616B4439-5081-4F85-B27C-83AA8A04009F}" type="parTrans">
      <dgm:prSet/>
      <dgm:spPr/>
      <dgm:t>
        <a:bodyPr/>
        <a:lstStyle/>
        <a:p>
          <a:endParaRPr lang="zh-CN" altLang="en-US">
            <a:solidFill>
              <a:schemeClr val="bg1"/>
            </a:solidFill>
          </a:endParaRPr>
        </a:p>
      </dgm:t>
    </dgm:pt>
    <dgm:pt modelId="{B727CE5E-03DC-46E9-969C-FC0514626756}" cxnId="{616B4439-5081-4F85-B27C-83AA8A04009F}" type="sibTrans">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季度指数法</a:t>
          </a:r>
        </a:p>
      </dgm:t>
    </dgm:pt>
    <dgm:pt modelId="{925DBF1E-508C-4229-9B35-9DC9AC3EE8F2}" cxnId="{14165B7C-E68C-4851-9E9C-381B74E3C669}" type="parTrans">
      <dgm:prSet/>
      <dgm:spPr/>
      <dgm:t>
        <a:bodyPr/>
        <a:lstStyle/>
        <a:p>
          <a:endParaRPr lang="zh-CN" altLang="en-US">
            <a:solidFill>
              <a:schemeClr val="bg1"/>
            </a:solidFill>
          </a:endParaRPr>
        </a:p>
      </dgm:t>
    </dgm:pt>
    <dgm:pt modelId="{68F26177-7D41-4588-BCA5-8C0957540C00}" cxnId="{14165B7C-E68C-4851-9E9C-381B74E3C669}" type="sibTrans">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周权重指数</a:t>
          </a:r>
        </a:p>
      </dgm:t>
    </dgm:pt>
    <dgm:pt modelId="{F49D2672-9033-4A4E-8529-AD73E85E67B1}" cxnId="{1D6CDAC0-A746-4D84-87AC-F4655B87BAB9}" type="parTrans">
      <dgm:prSet/>
      <dgm:spPr/>
      <dgm:t>
        <a:bodyPr/>
        <a:lstStyle/>
        <a:p>
          <a:endParaRPr lang="zh-CN" altLang="en-US">
            <a:solidFill>
              <a:schemeClr val="bg1"/>
            </a:solidFill>
          </a:endParaRPr>
        </a:p>
      </dgm:t>
    </dgm:pt>
    <dgm:pt modelId="{F0B3B54E-F6DF-48A7-91E1-8C196CA179B5}" cxnId="{1D6CDAC0-A746-4D84-87AC-F4655B87BAB9}" type="sibTrans">
      <dgm:prSet/>
      <dgm:spPr/>
      <dgm:t>
        <a:bodyPr/>
        <a:lstStyle/>
        <a:p>
          <a:endParaRPr lang="zh-CN" altLang="en-US">
            <a:solidFill>
              <a:schemeClr val="bg1"/>
            </a:solidFill>
          </a:endParaRPr>
        </a:p>
      </dgm:t>
    </dgm:pt>
    <dgm:pt modelId="{26A7323C-A959-4328-8D1E-B75BDD3909F8}">
      <dgm:prSet phldrT="[文本]"/>
      <dgm:spPr/>
      <dgm:t>
        <a:bodyPr/>
        <a:lstStyle/>
        <a:p>
          <a:r>
            <a:rPr lang="zh-CN" altLang="en-US" dirty="0">
              <a:solidFill>
                <a:schemeClr val="bg1"/>
              </a:solidFill>
            </a:rPr>
            <a:t>日权重指数</a:t>
          </a:r>
        </a:p>
      </dgm:t>
    </dgm:pt>
    <dgm:pt modelId="{B3159739-3278-4529-8F6E-88D878FC6C1D}" cxnId="{3C9E7624-3E34-4A02-901B-6EFA5E2D8524}" type="parTrans">
      <dgm:prSet/>
      <dgm:spPr/>
      <dgm:t>
        <a:bodyPr/>
        <a:lstStyle/>
        <a:p>
          <a:endParaRPr lang="zh-CN" altLang="en-US">
            <a:solidFill>
              <a:schemeClr val="bg1"/>
            </a:solidFill>
          </a:endParaRPr>
        </a:p>
      </dgm:t>
    </dgm:pt>
    <dgm:pt modelId="{B91D5EF9-2A94-4621-BC15-C89DB558370A}" cxnId="{3C9E7624-3E34-4A02-901B-6EFA5E2D8524}" type="sibTrans">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4">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3"/>
      <dgm:spPr/>
    </dgm:pt>
    <dgm:pt modelId="{BAA83108-025D-4153-8604-DE22A0DA91A2}" type="pres">
      <dgm:prSet presAssocID="{ECA0B330-5515-4981-B3F3-6EF59A503C02}" presName="Child" presStyleLbl="revTx" presStyleIdx="1" presStyleCnt="4">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3"/>
      <dgm:spPr/>
    </dgm:pt>
    <dgm:pt modelId="{19354C29-685D-4E58-BD79-61BDB1DE1147}" type="pres">
      <dgm:prSet presAssocID="{9AFC829D-F8F0-4927-8173-1EF0188067F0}" presName="Child" presStyleLbl="revTx" presStyleIdx="2" presStyleCnt="4">
        <dgm:presLayoutVars>
          <dgm:chMax val="0"/>
          <dgm:chPref val="0"/>
          <dgm:bulletEnabled val="1"/>
        </dgm:presLayoutVars>
      </dgm:prSet>
      <dgm:spPr/>
      <dgm:t>
        <a:bodyPr/>
        <a:lstStyle/>
        <a:p>
          <a:endParaRPr lang="zh-CN" altLang="en-US"/>
        </a:p>
      </dgm:t>
    </dgm:pt>
    <dgm:pt modelId="{9B529458-D5AE-44CB-B948-2D2A24153BA9}" type="pres">
      <dgm:prSet presAssocID="{26A7323C-A959-4328-8D1E-B75BDD3909F8}" presName="childComposite" presStyleCnt="0">
        <dgm:presLayoutVars>
          <dgm:chMax val="0"/>
          <dgm:chPref val="0"/>
        </dgm:presLayoutVars>
      </dgm:prSet>
      <dgm:spPr/>
    </dgm:pt>
    <dgm:pt modelId="{2A77102E-390E-4647-A7F8-A43672FD90CE}" type="pres">
      <dgm:prSet presAssocID="{26A7323C-A959-4328-8D1E-B75BDD3909F8}" presName="ChildAccent" presStyleLbl="solidFgAcc1" presStyleIdx="2" presStyleCnt="3"/>
      <dgm:spPr/>
    </dgm:pt>
    <dgm:pt modelId="{02A702E4-CB62-4550-9844-51A31DDA40B7}" type="pres">
      <dgm:prSet presAssocID="{26A7323C-A959-4328-8D1E-B75BDD3909F8}" presName="Child" presStyleLbl="revTx" presStyleIdx="3" presStyleCnt="4">
        <dgm:presLayoutVars>
          <dgm:chMax val="0"/>
          <dgm:chPref val="0"/>
          <dgm:bulletEnabled val="1"/>
        </dgm:presLayoutVars>
      </dgm:prSet>
      <dgm:spPr/>
      <dgm:t>
        <a:bodyPr/>
        <a:lstStyle/>
        <a:p>
          <a:endParaRPr lang="zh-CN" altLang="en-US"/>
        </a:p>
      </dgm:t>
    </dgm:pt>
  </dgm:ptLst>
  <dgm:cxnLst>
    <dgm:cxn modelId="{616B4439-5081-4F85-B27C-83AA8A04009F}" srcId="{D824A335-DB75-4EB5-835C-6967E468844F}" destId="{8909D5A3-75D7-4B07-942A-EDCCD450FEBC}" srcOrd="0" destOrd="0" parTransId="{D7B80A3B-419C-41C1-BD0A-B2DEF31D0DB2}" sibTransId="{B727CE5E-03DC-46E9-969C-FC0514626756}"/>
    <dgm:cxn modelId="{73872BED-4649-464E-990C-6F7571A35AEB}" type="presOf" srcId="{26A7323C-A959-4328-8D1E-B75BDD3909F8}" destId="{02A702E4-CB62-4550-9844-51A31DDA40B7}" srcOrd="0" destOrd="0" presId="urn:microsoft.com/office/officeart/2008/layout/SquareAccentList"/>
    <dgm:cxn modelId="{3DCF5679-591D-4208-A524-F9BE2F69D0F3}" type="presOf" srcId="{ECA0B330-5515-4981-B3F3-6EF59A503C02}" destId="{BAA83108-025D-4153-8604-DE22A0DA91A2}" srcOrd="0" destOrd="0" presId="urn:microsoft.com/office/officeart/2008/layout/SquareAccentList"/>
    <dgm:cxn modelId="{40C29AF9-BC98-4538-AA27-B9397FA53BCB}" type="presOf" srcId="{D824A335-DB75-4EB5-835C-6967E468844F}" destId="{EA0AD8AE-4B05-4C4E-B92A-A624DF48E5B0}" srcOrd="0" destOrd="0" presId="urn:microsoft.com/office/officeart/2008/layout/SquareAccentList"/>
    <dgm:cxn modelId="{BF0FF5BB-C8BC-4D07-9D88-FE6566A637C3}" type="presOf" srcId="{9AFC829D-F8F0-4927-8173-1EF0188067F0}" destId="{19354C29-685D-4E58-BD79-61BDB1DE1147}" srcOrd="0" destOrd="0" presId="urn:microsoft.com/office/officeart/2008/layout/SquareAccentList"/>
    <dgm:cxn modelId="{3C9E7624-3E34-4A02-901B-6EFA5E2D8524}" srcId="{8909D5A3-75D7-4B07-942A-EDCCD450FEBC}" destId="{26A7323C-A959-4328-8D1E-B75BDD3909F8}" srcOrd="2" destOrd="0" parTransId="{B3159739-3278-4529-8F6E-88D878FC6C1D}" sibTransId="{B91D5EF9-2A94-4621-BC15-C89DB558370A}"/>
    <dgm:cxn modelId="{24D14188-EF63-47CA-9E1B-085ECA41400E}" type="presOf" srcId="{8909D5A3-75D7-4B07-942A-EDCCD450FEBC}" destId="{6BB124C7-1B33-4053-B269-A4D8BAC53E70}" srcOrd="0" destOrd="0" presId="urn:microsoft.com/office/officeart/2008/layout/SquareAccentList"/>
    <dgm:cxn modelId="{1D6CDAC0-A746-4D84-87AC-F4655B87BAB9}" srcId="{8909D5A3-75D7-4B07-942A-EDCCD450FEBC}" destId="{9AFC829D-F8F0-4927-8173-1EF0188067F0}" srcOrd="1" destOrd="0" parTransId="{F49D2672-9033-4A4E-8529-AD73E85E67B1}" sibTransId="{F0B3B54E-F6DF-48A7-91E1-8C196CA179B5}"/>
    <dgm:cxn modelId="{14165B7C-E68C-4851-9E9C-381B74E3C669}" srcId="{8909D5A3-75D7-4B07-942A-EDCCD450FEBC}" destId="{ECA0B330-5515-4981-B3F3-6EF59A503C02}" srcOrd="0" destOrd="0" parTransId="{925DBF1E-508C-4229-9B35-9DC9AC3EE8F2}" sibTransId="{68F26177-7D41-4588-BCA5-8C0957540C00}"/>
    <dgm:cxn modelId="{E6986128-7FDC-46A5-BB23-236D493A1612}" type="presParOf" srcId="{EA0AD8AE-4B05-4C4E-B92A-A624DF48E5B0}" destId="{A28C6B7B-7BF5-4706-B1F7-E6053549BB5C}" srcOrd="0" destOrd="0" presId="urn:microsoft.com/office/officeart/2008/layout/SquareAccentList"/>
    <dgm:cxn modelId="{539A78F7-61FF-4FA4-B0CC-6AB09D710513}" type="presParOf" srcId="{A28C6B7B-7BF5-4706-B1F7-E6053549BB5C}" destId="{AD8671DF-B2BD-42A2-AF25-D70B9355DD43}" srcOrd="0" destOrd="0" presId="urn:microsoft.com/office/officeart/2008/layout/SquareAccentList"/>
    <dgm:cxn modelId="{F35C7FC3-82EA-4109-A7F2-208FDE503481}" type="presParOf" srcId="{AD8671DF-B2BD-42A2-AF25-D70B9355DD43}" destId="{52D5B0C3-D9A4-4081-97EA-64350A027D6D}" srcOrd="0" destOrd="0" presId="urn:microsoft.com/office/officeart/2008/layout/SquareAccentList"/>
    <dgm:cxn modelId="{9066F225-4782-4F75-B0E0-5D58D09A7BB5}" type="presParOf" srcId="{AD8671DF-B2BD-42A2-AF25-D70B9355DD43}" destId="{4EB64847-1EA2-4457-AD98-3ED2948E341E}" srcOrd="1" destOrd="0" presId="urn:microsoft.com/office/officeart/2008/layout/SquareAccentList"/>
    <dgm:cxn modelId="{750549A6-76EC-4747-8C4F-9F6F1E89892E}" type="presParOf" srcId="{AD8671DF-B2BD-42A2-AF25-D70B9355DD43}" destId="{6BB124C7-1B33-4053-B269-A4D8BAC53E70}" srcOrd="2" destOrd="0" presId="urn:microsoft.com/office/officeart/2008/layout/SquareAccentList"/>
    <dgm:cxn modelId="{87B60ACF-40BF-485E-9686-BA376F504333}" type="presParOf" srcId="{A28C6B7B-7BF5-4706-B1F7-E6053549BB5C}" destId="{97AAD598-A3C9-4D16-B1E7-521DDAD4995A}" srcOrd="1" destOrd="0" presId="urn:microsoft.com/office/officeart/2008/layout/SquareAccentList"/>
    <dgm:cxn modelId="{A8A39070-B423-4FFB-AEB9-C6A594B1302F}" type="presParOf" srcId="{97AAD598-A3C9-4D16-B1E7-521DDAD4995A}" destId="{A62F63EC-7237-4048-BD94-2AA13B071333}" srcOrd="0" destOrd="0" presId="urn:microsoft.com/office/officeart/2008/layout/SquareAccentList"/>
    <dgm:cxn modelId="{0AF016D8-6671-4803-A448-F06A23F5FD5D}" type="presParOf" srcId="{A62F63EC-7237-4048-BD94-2AA13B071333}" destId="{E84FEC58-5A21-4CF4-9133-5B911326A988}" srcOrd="0" destOrd="0" presId="urn:microsoft.com/office/officeart/2008/layout/SquareAccentList"/>
    <dgm:cxn modelId="{58A667DC-D963-43A4-B9B4-DD62D685CAF1}" type="presParOf" srcId="{A62F63EC-7237-4048-BD94-2AA13B071333}" destId="{BAA83108-025D-4153-8604-DE22A0DA91A2}" srcOrd="1" destOrd="0" presId="urn:microsoft.com/office/officeart/2008/layout/SquareAccentList"/>
    <dgm:cxn modelId="{A1987546-D363-40EB-9DA8-188F4DAA2992}" type="presParOf" srcId="{97AAD598-A3C9-4D16-B1E7-521DDAD4995A}" destId="{F3903080-E1FB-4F46-B14F-70D8CBF7E0D7}" srcOrd="1" destOrd="0" presId="urn:microsoft.com/office/officeart/2008/layout/SquareAccentList"/>
    <dgm:cxn modelId="{36D308E1-272D-4513-BC87-2899EF8DB5EF}" type="presParOf" srcId="{F3903080-E1FB-4F46-B14F-70D8CBF7E0D7}" destId="{5CB242FE-2476-42FE-84DA-B36D24364E53}" srcOrd="0" destOrd="0" presId="urn:microsoft.com/office/officeart/2008/layout/SquareAccentList"/>
    <dgm:cxn modelId="{50A1777D-078D-409B-8CD9-86FCCDB01EC5}" type="presParOf" srcId="{F3903080-E1FB-4F46-B14F-70D8CBF7E0D7}" destId="{19354C29-685D-4E58-BD79-61BDB1DE1147}" srcOrd="1" destOrd="0" presId="urn:microsoft.com/office/officeart/2008/layout/SquareAccentList"/>
    <dgm:cxn modelId="{7026F85E-CA92-444B-A4CC-3FE5EBBBC99C}" type="presParOf" srcId="{97AAD598-A3C9-4D16-B1E7-521DDAD4995A}" destId="{9B529458-D5AE-44CB-B948-2D2A24153BA9}" srcOrd="2" destOrd="0" presId="urn:microsoft.com/office/officeart/2008/layout/SquareAccentList"/>
    <dgm:cxn modelId="{206AB49E-EC46-42E0-B47C-B1261F568039}" type="presParOf" srcId="{9B529458-D5AE-44CB-B948-2D2A24153BA9}" destId="{2A77102E-390E-4647-A7F8-A43672FD90CE}" srcOrd="0" destOrd="0" presId="urn:microsoft.com/office/officeart/2008/layout/SquareAccentList"/>
    <dgm:cxn modelId="{D4C34ADE-E43A-488B-A97E-04BEED009F82}" type="presParOf" srcId="{9B529458-D5AE-44CB-B948-2D2A24153BA9}" destId="{02A702E4-CB62-4550-9844-51A31DDA40B7}" srcOrd="1" destOrd="0" presId="urn:microsoft.com/office/officeart/2008/layout/SquareAccent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销售追踪</a:t>
          </a:r>
        </a:p>
      </dgm:t>
    </dgm:pt>
    <dgm:pt modelId="{D7B80A3B-419C-41C1-BD0A-B2DEF31D0DB2}" cxnId="{616B4439-5081-4F85-B27C-83AA8A04009F}" type="parTrans">
      <dgm:prSet/>
      <dgm:spPr/>
      <dgm:t>
        <a:bodyPr/>
        <a:lstStyle/>
        <a:p>
          <a:endParaRPr lang="zh-CN" altLang="en-US">
            <a:solidFill>
              <a:schemeClr val="bg1"/>
            </a:solidFill>
          </a:endParaRPr>
        </a:p>
      </dgm:t>
    </dgm:pt>
    <dgm:pt modelId="{B727CE5E-03DC-46E9-969C-FC0514626756}" cxnId="{616B4439-5081-4F85-B27C-83AA8A04009F}" type="sibTrans">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销售追踪以目标和标准为前提</a:t>
          </a:r>
        </a:p>
      </dgm:t>
    </dgm:pt>
    <dgm:pt modelId="{925DBF1E-508C-4229-9B35-9DC9AC3EE8F2}" cxnId="{14165B7C-E68C-4851-9E9C-381B74E3C669}" type="parTrans">
      <dgm:prSet/>
      <dgm:spPr/>
      <dgm:t>
        <a:bodyPr/>
        <a:lstStyle/>
        <a:p>
          <a:endParaRPr lang="zh-CN" altLang="en-US">
            <a:solidFill>
              <a:schemeClr val="bg1"/>
            </a:solidFill>
          </a:endParaRPr>
        </a:p>
      </dgm:t>
    </dgm:pt>
    <dgm:pt modelId="{68F26177-7D41-4588-BCA5-8C0957540C00}" cxnId="{14165B7C-E68C-4851-9E9C-381B74E3C669}" type="sibTrans">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利用数据追踪</a:t>
          </a:r>
        </a:p>
      </dgm:t>
    </dgm:pt>
    <dgm:pt modelId="{F49D2672-9033-4A4E-8529-AD73E85E67B1}" cxnId="{1D6CDAC0-A746-4D84-87AC-F4655B87BAB9}" type="parTrans">
      <dgm:prSet/>
      <dgm:spPr/>
      <dgm:t>
        <a:bodyPr/>
        <a:lstStyle/>
        <a:p>
          <a:endParaRPr lang="zh-CN" altLang="en-US">
            <a:solidFill>
              <a:schemeClr val="bg1"/>
            </a:solidFill>
          </a:endParaRPr>
        </a:p>
      </dgm:t>
    </dgm:pt>
    <dgm:pt modelId="{F0B3B54E-F6DF-48A7-91E1-8C196CA179B5}" cxnId="{1D6CDAC0-A746-4D84-87AC-F4655B87BAB9}" type="sibTrans">
      <dgm:prSet/>
      <dgm:spPr/>
      <dgm:t>
        <a:bodyPr/>
        <a:lstStyle/>
        <a:p>
          <a:endParaRPr lang="zh-CN" altLang="en-US">
            <a:solidFill>
              <a:schemeClr val="bg1"/>
            </a:solidFill>
          </a:endParaRPr>
        </a:p>
      </dgm:t>
    </dgm:pt>
    <dgm:pt modelId="{26A7323C-A959-4328-8D1E-B75BDD3909F8}">
      <dgm:prSet phldrT="[文本]"/>
      <dgm:spPr/>
      <dgm:t>
        <a:bodyPr/>
        <a:lstStyle/>
        <a:p>
          <a:r>
            <a:rPr lang="zh-CN" altLang="en-US" dirty="0">
              <a:solidFill>
                <a:schemeClr val="bg1"/>
              </a:solidFill>
            </a:rPr>
            <a:t>注意事项</a:t>
          </a:r>
        </a:p>
      </dgm:t>
    </dgm:pt>
    <dgm:pt modelId="{B3159739-3278-4529-8F6E-88D878FC6C1D}" cxnId="{3C9E7624-3E34-4A02-901B-6EFA5E2D8524}" type="parTrans">
      <dgm:prSet/>
      <dgm:spPr/>
      <dgm:t>
        <a:bodyPr/>
        <a:lstStyle/>
        <a:p>
          <a:endParaRPr lang="zh-CN" altLang="en-US">
            <a:solidFill>
              <a:schemeClr val="bg1"/>
            </a:solidFill>
          </a:endParaRPr>
        </a:p>
      </dgm:t>
    </dgm:pt>
    <dgm:pt modelId="{B91D5EF9-2A94-4621-BC15-C89DB558370A}" cxnId="{3C9E7624-3E34-4A02-901B-6EFA5E2D8524}" type="sibTrans">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4">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3"/>
      <dgm:spPr/>
    </dgm:pt>
    <dgm:pt modelId="{BAA83108-025D-4153-8604-DE22A0DA91A2}" type="pres">
      <dgm:prSet presAssocID="{ECA0B330-5515-4981-B3F3-6EF59A503C02}" presName="Child" presStyleLbl="revTx" presStyleIdx="1" presStyleCnt="4">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3"/>
      <dgm:spPr/>
    </dgm:pt>
    <dgm:pt modelId="{19354C29-685D-4E58-BD79-61BDB1DE1147}" type="pres">
      <dgm:prSet presAssocID="{9AFC829D-F8F0-4927-8173-1EF0188067F0}" presName="Child" presStyleLbl="revTx" presStyleIdx="2" presStyleCnt="4">
        <dgm:presLayoutVars>
          <dgm:chMax val="0"/>
          <dgm:chPref val="0"/>
          <dgm:bulletEnabled val="1"/>
        </dgm:presLayoutVars>
      </dgm:prSet>
      <dgm:spPr/>
      <dgm:t>
        <a:bodyPr/>
        <a:lstStyle/>
        <a:p>
          <a:endParaRPr lang="zh-CN" altLang="en-US"/>
        </a:p>
      </dgm:t>
    </dgm:pt>
    <dgm:pt modelId="{9B529458-D5AE-44CB-B948-2D2A24153BA9}" type="pres">
      <dgm:prSet presAssocID="{26A7323C-A959-4328-8D1E-B75BDD3909F8}" presName="childComposite" presStyleCnt="0">
        <dgm:presLayoutVars>
          <dgm:chMax val="0"/>
          <dgm:chPref val="0"/>
        </dgm:presLayoutVars>
      </dgm:prSet>
      <dgm:spPr/>
    </dgm:pt>
    <dgm:pt modelId="{2A77102E-390E-4647-A7F8-A43672FD90CE}" type="pres">
      <dgm:prSet presAssocID="{26A7323C-A959-4328-8D1E-B75BDD3909F8}" presName="ChildAccent" presStyleLbl="solidFgAcc1" presStyleIdx="2" presStyleCnt="3"/>
      <dgm:spPr/>
    </dgm:pt>
    <dgm:pt modelId="{02A702E4-CB62-4550-9844-51A31DDA40B7}" type="pres">
      <dgm:prSet presAssocID="{26A7323C-A959-4328-8D1E-B75BDD3909F8}" presName="Child" presStyleLbl="revTx" presStyleIdx="3" presStyleCnt="4">
        <dgm:presLayoutVars>
          <dgm:chMax val="0"/>
          <dgm:chPref val="0"/>
          <dgm:bulletEnabled val="1"/>
        </dgm:presLayoutVars>
      </dgm:prSet>
      <dgm:spPr/>
      <dgm:t>
        <a:bodyPr/>
        <a:lstStyle/>
        <a:p>
          <a:endParaRPr lang="zh-CN" altLang="en-US"/>
        </a:p>
      </dgm:t>
    </dgm:pt>
  </dgm:ptLst>
  <dgm:cxnLst>
    <dgm:cxn modelId="{091D7F7D-C428-4B8C-888C-0299FEB47ABD}" type="presOf" srcId="{26A7323C-A959-4328-8D1E-B75BDD3909F8}" destId="{02A702E4-CB62-4550-9844-51A31DDA40B7}" srcOrd="0" destOrd="0" presId="urn:microsoft.com/office/officeart/2008/layout/SquareAccentList"/>
    <dgm:cxn modelId="{14165B7C-E68C-4851-9E9C-381B74E3C669}" srcId="{8909D5A3-75D7-4B07-942A-EDCCD450FEBC}" destId="{ECA0B330-5515-4981-B3F3-6EF59A503C02}" srcOrd="0" destOrd="0" parTransId="{925DBF1E-508C-4229-9B35-9DC9AC3EE8F2}" sibTransId="{68F26177-7D41-4588-BCA5-8C0957540C00}"/>
    <dgm:cxn modelId="{FC836092-ED4A-4021-AEC0-1AC0168BF3FE}" type="presOf" srcId="{9AFC829D-F8F0-4927-8173-1EF0188067F0}" destId="{19354C29-685D-4E58-BD79-61BDB1DE1147}" srcOrd="0" destOrd="0" presId="urn:microsoft.com/office/officeart/2008/layout/SquareAccentList"/>
    <dgm:cxn modelId="{1D6CDAC0-A746-4D84-87AC-F4655B87BAB9}" srcId="{8909D5A3-75D7-4B07-942A-EDCCD450FEBC}" destId="{9AFC829D-F8F0-4927-8173-1EF0188067F0}" srcOrd="1" destOrd="0" parTransId="{F49D2672-9033-4A4E-8529-AD73E85E67B1}" sibTransId="{F0B3B54E-F6DF-48A7-91E1-8C196CA179B5}"/>
    <dgm:cxn modelId="{3C9E7624-3E34-4A02-901B-6EFA5E2D8524}" srcId="{8909D5A3-75D7-4B07-942A-EDCCD450FEBC}" destId="{26A7323C-A959-4328-8D1E-B75BDD3909F8}" srcOrd="2" destOrd="0" parTransId="{B3159739-3278-4529-8F6E-88D878FC6C1D}" sibTransId="{B91D5EF9-2A94-4621-BC15-C89DB558370A}"/>
    <dgm:cxn modelId="{CF6A7605-C6A5-4EC6-9AF0-9D44AD6726B0}" type="presOf" srcId="{D824A335-DB75-4EB5-835C-6967E468844F}" destId="{EA0AD8AE-4B05-4C4E-B92A-A624DF48E5B0}" srcOrd="0" destOrd="0" presId="urn:microsoft.com/office/officeart/2008/layout/SquareAccentList"/>
    <dgm:cxn modelId="{616B4439-5081-4F85-B27C-83AA8A04009F}" srcId="{D824A335-DB75-4EB5-835C-6967E468844F}" destId="{8909D5A3-75D7-4B07-942A-EDCCD450FEBC}" srcOrd="0" destOrd="0" parTransId="{D7B80A3B-419C-41C1-BD0A-B2DEF31D0DB2}" sibTransId="{B727CE5E-03DC-46E9-969C-FC0514626756}"/>
    <dgm:cxn modelId="{7ADF1FB5-1638-443E-A25E-EACD4D063F81}" type="presOf" srcId="{8909D5A3-75D7-4B07-942A-EDCCD450FEBC}" destId="{6BB124C7-1B33-4053-B269-A4D8BAC53E70}" srcOrd="0" destOrd="0" presId="urn:microsoft.com/office/officeart/2008/layout/SquareAccentList"/>
    <dgm:cxn modelId="{83CF8DE8-219E-485B-9B28-0A670D2AF397}" type="presOf" srcId="{ECA0B330-5515-4981-B3F3-6EF59A503C02}" destId="{BAA83108-025D-4153-8604-DE22A0DA91A2}" srcOrd="0" destOrd="0" presId="urn:microsoft.com/office/officeart/2008/layout/SquareAccentList"/>
    <dgm:cxn modelId="{9BC599FE-9105-4F32-A6FA-33BD01B0C10F}" type="presParOf" srcId="{EA0AD8AE-4B05-4C4E-B92A-A624DF48E5B0}" destId="{A28C6B7B-7BF5-4706-B1F7-E6053549BB5C}" srcOrd="0" destOrd="0" presId="urn:microsoft.com/office/officeart/2008/layout/SquareAccentList"/>
    <dgm:cxn modelId="{A67ADC48-7A03-4F44-88BC-BCC561D46780}" type="presParOf" srcId="{A28C6B7B-7BF5-4706-B1F7-E6053549BB5C}" destId="{AD8671DF-B2BD-42A2-AF25-D70B9355DD43}" srcOrd="0" destOrd="0" presId="urn:microsoft.com/office/officeart/2008/layout/SquareAccentList"/>
    <dgm:cxn modelId="{5067E557-BE04-47F2-BFE4-39850DF4D9AC}" type="presParOf" srcId="{AD8671DF-B2BD-42A2-AF25-D70B9355DD43}" destId="{52D5B0C3-D9A4-4081-97EA-64350A027D6D}" srcOrd="0" destOrd="0" presId="urn:microsoft.com/office/officeart/2008/layout/SquareAccentList"/>
    <dgm:cxn modelId="{373893BF-91E4-48EC-942A-33B1F0E2101F}" type="presParOf" srcId="{AD8671DF-B2BD-42A2-AF25-D70B9355DD43}" destId="{4EB64847-1EA2-4457-AD98-3ED2948E341E}" srcOrd="1" destOrd="0" presId="urn:microsoft.com/office/officeart/2008/layout/SquareAccentList"/>
    <dgm:cxn modelId="{87236FE0-BFFB-4286-995B-960ADB5F2202}" type="presParOf" srcId="{AD8671DF-B2BD-42A2-AF25-D70B9355DD43}" destId="{6BB124C7-1B33-4053-B269-A4D8BAC53E70}" srcOrd="2" destOrd="0" presId="urn:microsoft.com/office/officeart/2008/layout/SquareAccentList"/>
    <dgm:cxn modelId="{E7C1454E-AC0A-42EE-8CDE-C7CDAC3E8B26}" type="presParOf" srcId="{A28C6B7B-7BF5-4706-B1F7-E6053549BB5C}" destId="{97AAD598-A3C9-4D16-B1E7-521DDAD4995A}" srcOrd="1" destOrd="0" presId="urn:microsoft.com/office/officeart/2008/layout/SquareAccentList"/>
    <dgm:cxn modelId="{19782A5C-C2A4-4053-A269-774EDDEE5F8B}" type="presParOf" srcId="{97AAD598-A3C9-4D16-B1E7-521DDAD4995A}" destId="{A62F63EC-7237-4048-BD94-2AA13B071333}" srcOrd="0" destOrd="0" presId="urn:microsoft.com/office/officeart/2008/layout/SquareAccentList"/>
    <dgm:cxn modelId="{7036F734-C8F5-418F-9711-A31310C3CECC}" type="presParOf" srcId="{A62F63EC-7237-4048-BD94-2AA13B071333}" destId="{E84FEC58-5A21-4CF4-9133-5B911326A988}" srcOrd="0" destOrd="0" presId="urn:microsoft.com/office/officeart/2008/layout/SquareAccentList"/>
    <dgm:cxn modelId="{2D21B3AA-826F-4D5A-9449-794211F4D7CF}" type="presParOf" srcId="{A62F63EC-7237-4048-BD94-2AA13B071333}" destId="{BAA83108-025D-4153-8604-DE22A0DA91A2}" srcOrd="1" destOrd="0" presId="urn:microsoft.com/office/officeart/2008/layout/SquareAccentList"/>
    <dgm:cxn modelId="{FDE85C58-6CD1-4110-B456-5742BD06462B}" type="presParOf" srcId="{97AAD598-A3C9-4D16-B1E7-521DDAD4995A}" destId="{F3903080-E1FB-4F46-B14F-70D8CBF7E0D7}" srcOrd="1" destOrd="0" presId="urn:microsoft.com/office/officeart/2008/layout/SquareAccentList"/>
    <dgm:cxn modelId="{75DAB52E-8AA5-4EF4-9DB4-F0DEC8FC7DE4}" type="presParOf" srcId="{F3903080-E1FB-4F46-B14F-70D8CBF7E0D7}" destId="{5CB242FE-2476-42FE-84DA-B36D24364E53}" srcOrd="0" destOrd="0" presId="urn:microsoft.com/office/officeart/2008/layout/SquareAccentList"/>
    <dgm:cxn modelId="{C6E7CA90-64C9-4D7E-8168-889B00600044}" type="presParOf" srcId="{F3903080-E1FB-4F46-B14F-70D8CBF7E0D7}" destId="{19354C29-685D-4E58-BD79-61BDB1DE1147}" srcOrd="1" destOrd="0" presId="urn:microsoft.com/office/officeart/2008/layout/SquareAccentList"/>
    <dgm:cxn modelId="{53429919-5A43-43BB-810F-667B171E7F23}" type="presParOf" srcId="{97AAD598-A3C9-4D16-B1E7-521DDAD4995A}" destId="{9B529458-D5AE-44CB-B948-2D2A24153BA9}" srcOrd="2" destOrd="0" presId="urn:microsoft.com/office/officeart/2008/layout/SquareAccentList"/>
    <dgm:cxn modelId="{0837C806-191A-4B04-B5C8-47D9D799848F}" type="presParOf" srcId="{9B529458-D5AE-44CB-B948-2D2A24153BA9}" destId="{2A77102E-390E-4647-A7F8-A43672FD90CE}" srcOrd="0" destOrd="0" presId="urn:microsoft.com/office/officeart/2008/layout/SquareAccentList"/>
    <dgm:cxn modelId="{ADE3C4CA-AB43-44C8-95EA-AAA6F4E627C4}" type="presParOf" srcId="{9B529458-D5AE-44CB-B948-2D2A24153BA9}" destId="{02A702E4-CB62-4550-9844-51A31DDA40B7}" srcOrd="1" destOrd="0" presId="urn:microsoft.com/office/officeart/2008/layout/SquareAccent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824A335-DB75-4EB5-835C-6967E468844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8909D5A3-75D7-4B07-942A-EDCCD450FEBC}">
      <dgm:prSet phldrT="[文本]"/>
      <dgm:spPr/>
      <dgm:t>
        <a:bodyPr/>
        <a:lstStyle/>
        <a:p>
          <a:r>
            <a:rPr lang="zh-CN" altLang="en-US" dirty="0">
              <a:solidFill>
                <a:schemeClr val="bg1"/>
              </a:solidFill>
            </a:rPr>
            <a:t>目标制定</a:t>
          </a:r>
        </a:p>
      </dgm:t>
    </dgm:pt>
    <dgm:pt modelId="{D7B80A3B-419C-41C1-BD0A-B2DEF31D0DB2}" cxnId="{616B4439-5081-4F85-B27C-83AA8A04009F}" type="parTrans">
      <dgm:prSet/>
      <dgm:spPr/>
      <dgm:t>
        <a:bodyPr/>
        <a:lstStyle/>
        <a:p>
          <a:endParaRPr lang="zh-CN" altLang="en-US">
            <a:solidFill>
              <a:schemeClr val="bg1"/>
            </a:solidFill>
          </a:endParaRPr>
        </a:p>
      </dgm:t>
    </dgm:pt>
    <dgm:pt modelId="{B727CE5E-03DC-46E9-969C-FC0514626756}" cxnId="{616B4439-5081-4F85-B27C-83AA8A04009F}" type="sibTrans">
      <dgm:prSet/>
      <dgm:spPr/>
      <dgm:t>
        <a:bodyPr/>
        <a:lstStyle/>
        <a:p>
          <a:endParaRPr lang="zh-CN" altLang="en-US">
            <a:solidFill>
              <a:schemeClr val="bg1"/>
            </a:solidFill>
          </a:endParaRPr>
        </a:p>
      </dgm:t>
    </dgm:pt>
    <dgm:pt modelId="{ECA0B330-5515-4981-B3F3-6EF59A503C02}">
      <dgm:prSet phldrT="[文本]"/>
      <dgm:spPr/>
      <dgm:t>
        <a:bodyPr/>
        <a:lstStyle/>
        <a:p>
          <a:r>
            <a:rPr lang="zh-CN" altLang="en-US" dirty="0">
              <a:solidFill>
                <a:schemeClr val="bg1"/>
              </a:solidFill>
            </a:rPr>
            <a:t>目标制定的原则</a:t>
          </a:r>
        </a:p>
      </dgm:t>
    </dgm:pt>
    <dgm:pt modelId="{925DBF1E-508C-4229-9B35-9DC9AC3EE8F2}" cxnId="{14165B7C-E68C-4851-9E9C-381B74E3C669}" type="parTrans">
      <dgm:prSet/>
      <dgm:spPr/>
      <dgm:t>
        <a:bodyPr/>
        <a:lstStyle/>
        <a:p>
          <a:endParaRPr lang="zh-CN" altLang="en-US">
            <a:solidFill>
              <a:schemeClr val="bg1"/>
            </a:solidFill>
          </a:endParaRPr>
        </a:p>
      </dgm:t>
    </dgm:pt>
    <dgm:pt modelId="{68F26177-7D41-4588-BCA5-8C0957540C00}" cxnId="{14165B7C-E68C-4851-9E9C-381B74E3C669}" type="sibTrans">
      <dgm:prSet/>
      <dgm:spPr/>
      <dgm:t>
        <a:bodyPr/>
        <a:lstStyle/>
        <a:p>
          <a:endParaRPr lang="zh-CN" altLang="en-US">
            <a:solidFill>
              <a:schemeClr val="bg1"/>
            </a:solidFill>
          </a:endParaRPr>
        </a:p>
      </dgm:t>
    </dgm:pt>
    <dgm:pt modelId="{9AFC829D-F8F0-4927-8173-1EF0188067F0}">
      <dgm:prSet phldrT="[文本]"/>
      <dgm:spPr/>
      <dgm:t>
        <a:bodyPr/>
        <a:lstStyle/>
        <a:p>
          <a:r>
            <a:rPr lang="zh-CN" altLang="en-US" dirty="0">
              <a:solidFill>
                <a:schemeClr val="bg1"/>
              </a:solidFill>
            </a:rPr>
            <a:t>制定年度销售目标</a:t>
          </a:r>
        </a:p>
      </dgm:t>
    </dgm:pt>
    <dgm:pt modelId="{F49D2672-9033-4A4E-8529-AD73E85E67B1}" cxnId="{1D6CDAC0-A746-4D84-87AC-F4655B87BAB9}" type="parTrans">
      <dgm:prSet/>
      <dgm:spPr/>
      <dgm:t>
        <a:bodyPr/>
        <a:lstStyle/>
        <a:p>
          <a:endParaRPr lang="zh-CN" altLang="en-US">
            <a:solidFill>
              <a:schemeClr val="bg1"/>
            </a:solidFill>
          </a:endParaRPr>
        </a:p>
      </dgm:t>
    </dgm:pt>
    <dgm:pt modelId="{F0B3B54E-F6DF-48A7-91E1-8C196CA179B5}" cxnId="{1D6CDAC0-A746-4D84-87AC-F4655B87BAB9}" type="sibTrans">
      <dgm:prSet/>
      <dgm:spPr/>
      <dgm:t>
        <a:bodyPr/>
        <a:lstStyle/>
        <a:p>
          <a:endParaRPr lang="zh-CN" altLang="en-US">
            <a:solidFill>
              <a:schemeClr val="bg1"/>
            </a:solidFill>
          </a:endParaRPr>
        </a:p>
      </dgm:t>
    </dgm:pt>
    <dgm:pt modelId="{EA0AD8AE-4B05-4C4E-B92A-A624DF48E5B0}" type="pres">
      <dgm:prSet presAssocID="{D824A335-DB75-4EB5-835C-6967E468844F}" presName="layout" presStyleCnt="0">
        <dgm:presLayoutVars>
          <dgm:chMax/>
          <dgm:chPref/>
          <dgm:dir/>
          <dgm:resizeHandles/>
        </dgm:presLayoutVars>
      </dgm:prSet>
      <dgm:spPr/>
      <dgm:t>
        <a:bodyPr/>
        <a:lstStyle/>
        <a:p>
          <a:endParaRPr lang="zh-CN" altLang="en-US"/>
        </a:p>
      </dgm:t>
    </dgm:pt>
    <dgm:pt modelId="{A28C6B7B-7BF5-4706-B1F7-E6053549BB5C}" type="pres">
      <dgm:prSet presAssocID="{8909D5A3-75D7-4B07-942A-EDCCD450FEBC}" presName="root" presStyleCnt="0">
        <dgm:presLayoutVars>
          <dgm:chMax/>
          <dgm:chPref/>
        </dgm:presLayoutVars>
      </dgm:prSet>
      <dgm:spPr/>
    </dgm:pt>
    <dgm:pt modelId="{AD8671DF-B2BD-42A2-AF25-D70B9355DD43}" type="pres">
      <dgm:prSet presAssocID="{8909D5A3-75D7-4B07-942A-EDCCD450FEBC}" presName="rootComposite" presStyleCnt="0">
        <dgm:presLayoutVars/>
      </dgm:prSet>
      <dgm:spPr/>
    </dgm:pt>
    <dgm:pt modelId="{52D5B0C3-D9A4-4081-97EA-64350A027D6D}" type="pres">
      <dgm:prSet presAssocID="{8909D5A3-75D7-4B07-942A-EDCCD450FEBC}" presName="ParentAccent" presStyleLbl="alignNode1" presStyleIdx="0" presStyleCnt="1"/>
      <dgm:spPr/>
    </dgm:pt>
    <dgm:pt modelId="{4EB64847-1EA2-4457-AD98-3ED2948E341E}" type="pres">
      <dgm:prSet presAssocID="{8909D5A3-75D7-4B07-942A-EDCCD450FEBC}" presName="ParentSmallAccent" presStyleLbl="fgAcc1" presStyleIdx="0" presStyleCnt="1"/>
      <dgm:spPr/>
    </dgm:pt>
    <dgm:pt modelId="{6BB124C7-1B33-4053-B269-A4D8BAC53E70}" type="pres">
      <dgm:prSet presAssocID="{8909D5A3-75D7-4B07-942A-EDCCD450FEBC}" presName="Parent" presStyleLbl="revTx" presStyleIdx="0" presStyleCnt="3">
        <dgm:presLayoutVars>
          <dgm:chMax/>
          <dgm:chPref val="4"/>
          <dgm:bulletEnabled val="1"/>
        </dgm:presLayoutVars>
      </dgm:prSet>
      <dgm:spPr/>
      <dgm:t>
        <a:bodyPr/>
        <a:lstStyle/>
        <a:p>
          <a:endParaRPr lang="zh-CN" altLang="en-US"/>
        </a:p>
      </dgm:t>
    </dgm:pt>
    <dgm:pt modelId="{97AAD598-A3C9-4D16-B1E7-521DDAD4995A}" type="pres">
      <dgm:prSet presAssocID="{8909D5A3-75D7-4B07-942A-EDCCD450FEBC}" presName="childShape" presStyleCnt="0">
        <dgm:presLayoutVars>
          <dgm:chMax val="0"/>
          <dgm:chPref val="0"/>
        </dgm:presLayoutVars>
      </dgm:prSet>
      <dgm:spPr/>
    </dgm:pt>
    <dgm:pt modelId="{A62F63EC-7237-4048-BD94-2AA13B071333}" type="pres">
      <dgm:prSet presAssocID="{ECA0B330-5515-4981-B3F3-6EF59A503C02}" presName="childComposite" presStyleCnt="0">
        <dgm:presLayoutVars>
          <dgm:chMax val="0"/>
          <dgm:chPref val="0"/>
        </dgm:presLayoutVars>
      </dgm:prSet>
      <dgm:spPr/>
    </dgm:pt>
    <dgm:pt modelId="{E84FEC58-5A21-4CF4-9133-5B911326A988}" type="pres">
      <dgm:prSet presAssocID="{ECA0B330-5515-4981-B3F3-6EF59A503C02}" presName="ChildAccent" presStyleLbl="solidFgAcc1" presStyleIdx="0" presStyleCnt="2"/>
      <dgm:spPr/>
    </dgm:pt>
    <dgm:pt modelId="{BAA83108-025D-4153-8604-DE22A0DA91A2}" type="pres">
      <dgm:prSet presAssocID="{ECA0B330-5515-4981-B3F3-6EF59A503C02}" presName="Child" presStyleLbl="revTx" presStyleIdx="1" presStyleCnt="3">
        <dgm:presLayoutVars>
          <dgm:chMax val="0"/>
          <dgm:chPref val="0"/>
          <dgm:bulletEnabled val="1"/>
        </dgm:presLayoutVars>
      </dgm:prSet>
      <dgm:spPr/>
      <dgm:t>
        <a:bodyPr/>
        <a:lstStyle/>
        <a:p>
          <a:endParaRPr lang="zh-CN" altLang="en-US"/>
        </a:p>
      </dgm:t>
    </dgm:pt>
    <dgm:pt modelId="{F3903080-E1FB-4F46-B14F-70D8CBF7E0D7}" type="pres">
      <dgm:prSet presAssocID="{9AFC829D-F8F0-4927-8173-1EF0188067F0}" presName="childComposite" presStyleCnt="0">
        <dgm:presLayoutVars>
          <dgm:chMax val="0"/>
          <dgm:chPref val="0"/>
        </dgm:presLayoutVars>
      </dgm:prSet>
      <dgm:spPr/>
    </dgm:pt>
    <dgm:pt modelId="{5CB242FE-2476-42FE-84DA-B36D24364E53}" type="pres">
      <dgm:prSet presAssocID="{9AFC829D-F8F0-4927-8173-1EF0188067F0}" presName="ChildAccent" presStyleLbl="solidFgAcc1" presStyleIdx="1" presStyleCnt="2"/>
      <dgm:spPr/>
    </dgm:pt>
    <dgm:pt modelId="{19354C29-685D-4E58-BD79-61BDB1DE1147}" type="pres">
      <dgm:prSet presAssocID="{9AFC829D-F8F0-4927-8173-1EF0188067F0}" presName="Child" presStyleLbl="revTx" presStyleIdx="2" presStyleCnt="3">
        <dgm:presLayoutVars>
          <dgm:chMax val="0"/>
          <dgm:chPref val="0"/>
          <dgm:bulletEnabled val="1"/>
        </dgm:presLayoutVars>
      </dgm:prSet>
      <dgm:spPr/>
      <dgm:t>
        <a:bodyPr/>
        <a:lstStyle/>
        <a:p>
          <a:endParaRPr lang="zh-CN" altLang="en-US"/>
        </a:p>
      </dgm:t>
    </dgm:pt>
  </dgm:ptLst>
  <dgm:cxnLst>
    <dgm:cxn modelId="{1D6CDAC0-A746-4D84-87AC-F4655B87BAB9}" srcId="{8909D5A3-75D7-4B07-942A-EDCCD450FEBC}" destId="{9AFC829D-F8F0-4927-8173-1EF0188067F0}" srcOrd="1" destOrd="0" parTransId="{F49D2672-9033-4A4E-8529-AD73E85E67B1}" sibTransId="{F0B3B54E-F6DF-48A7-91E1-8C196CA179B5}"/>
    <dgm:cxn modelId="{1DD2CD81-B24D-4F58-8BDF-925E0677FFA6}" type="presOf" srcId="{9AFC829D-F8F0-4927-8173-1EF0188067F0}" destId="{19354C29-685D-4E58-BD79-61BDB1DE1147}" srcOrd="0" destOrd="0" presId="urn:microsoft.com/office/officeart/2008/layout/SquareAccentList"/>
    <dgm:cxn modelId="{257F43A9-C7E1-4931-97F5-9D3024B9F48D}" type="presOf" srcId="{D824A335-DB75-4EB5-835C-6967E468844F}" destId="{EA0AD8AE-4B05-4C4E-B92A-A624DF48E5B0}" srcOrd="0" destOrd="0" presId="urn:microsoft.com/office/officeart/2008/layout/SquareAccentList"/>
    <dgm:cxn modelId="{14165B7C-E68C-4851-9E9C-381B74E3C669}" srcId="{8909D5A3-75D7-4B07-942A-EDCCD450FEBC}" destId="{ECA0B330-5515-4981-B3F3-6EF59A503C02}" srcOrd="0" destOrd="0" parTransId="{925DBF1E-508C-4229-9B35-9DC9AC3EE8F2}" sibTransId="{68F26177-7D41-4588-BCA5-8C0957540C00}"/>
    <dgm:cxn modelId="{616B4439-5081-4F85-B27C-83AA8A04009F}" srcId="{D824A335-DB75-4EB5-835C-6967E468844F}" destId="{8909D5A3-75D7-4B07-942A-EDCCD450FEBC}" srcOrd="0" destOrd="0" parTransId="{D7B80A3B-419C-41C1-BD0A-B2DEF31D0DB2}" sibTransId="{B727CE5E-03DC-46E9-969C-FC0514626756}"/>
    <dgm:cxn modelId="{A29A0E17-FA3B-4C87-9347-77679901C75D}" type="presOf" srcId="{ECA0B330-5515-4981-B3F3-6EF59A503C02}" destId="{BAA83108-025D-4153-8604-DE22A0DA91A2}" srcOrd="0" destOrd="0" presId="urn:microsoft.com/office/officeart/2008/layout/SquareAccentList"/>
    <dgm:cxn modelId="{07441501-914E-4E36-AE3B-BF394B64A7B1}" type="presOf" srcId="{8909D5A3-75D7-4B07-942A-EDCCD450FEBC}" destId="{6BB124C7-1B33-4053-B269-A4D8BAC53E70}" srcOrd="0" destOrd="0" presId="urn:microsoft.com/office/officeart/2008/layout/SquareAccentList"/>
    <dgm:cxn modelId="{3C4CB89C-65A6-48D5-A9C4-AE80BE57FAEB}" type="presParOf" srcId="{EA0AD8AE-4B05-4C4E-B92A-A624DF48E5B0}" destId="{A28C6B7B-7BF5-4706-B1F7-E6053549BB5C}" srcOrd="0" destOrd="0" presId="urn:microsoft.com/office/officeart/2008/layout/SquareAccentList"/>
    <dgm:cxn modelId="{EB5CAD86-1C33-4360-BC67-EC81D3F4575A}" type="presParOf" srcId="{A28C6B7B-7BF5-4706-B1F7-E6053549BB5C}" destId="{AD8671DF-B2BD-42A2-AF25-D70B9355DD43}" srcOrd="0" destOrd="0" presId="urn:microsoft.com/office/officeart/2008/layout/SquareAccentList"/>
    <dgm:cxn modelId="{34B08821-8868-44AB-86E9-50B238150E6E}" type="presParOf" srcId="{AD8671DF-B2BD-42A2-AF25-D70B9355DD43}" destId="{52D5B0C3-D9A4-4081-97EA-64350A027D6D}" srcOrd="0" destOrd="0" presId="urn:microsoft.com/office/officeart/2008/layout/SquareAccentList"/>
    <dgm:cxn modelId="{3B4EA2AF-C87D-4CB8-B1F6-C9DEFA2B0FB7}" type="presParOf" srcId="{AD8671DF-B2BD-42A2-AF25-D70B9355DD43}" destId="{4EB64847-1EA2-4457-AD98-3ED2948E341E}" srcOrd="1" destOrd="0" presId="urn:microsoft.com/office/officeart/2008/layout/SquareAccentList"/>
    <dgm:cxn modelId="{C09565C8-56B4-446F-AB56-EE909DBB0745}" type="presParOf" srcId="{AD8671DF-B2BD-42A2-AF25-D70B9355DD43}" destId="{6BB124C7-1B33-4053-B269-A4D8BAC53E70}" srcOrd="2" destOrd="0" presId="urn:microsoft.com/office/officeart/2008/layout/SquareAccentList"/>
    <dgm:cxn modelId="{4BBAD2F8-7478-45D1-9E63-D6B78C602484}" type="presParOf" srcId="{A28C6B7B-7BF5-4706-B1F7-E6053549BB5C}" destId="{97AAD598-A3C9-4D16-B1E7-521DDAD4995A}" srcOrd="1" destOrd="0" presId="urn:microsoft.com/office/officeart/2008/layout/SquareAccentList"/>
    <dgm:cxn modelId="{E935AFC3-803E-460E-BE83-412B7C296D61}" type="presParOf" srcId="{97AAD598-A3C9-4D16-B1E7-521DDAD4995A}" destId="{A62F63EC-7237-4048-BD94-2AA13B071333}" srcOrd="0" destOrd="0" presId="urn:microsoft.com/office/officeart/2008/layout/SquareAccentList"/>
    <dgm:cxn modelId="{3132C616-3EC5-4510-B16A-101908265D0B}" type="presParOf" srcId="{A62F63EC-7237-4048-BD94-2AA13B071333}" destId="{E84FEC58-5A21-4CF4-9133-5B911326A988}" srcOrd="0" destOrd="0" presId="urn:microsoft.com/office/officeart/2008/layout/SquareAccentList"/>
    <dgm:cxn modelId="{E418F557-424C-41FF-8FB6-9AB07EE2B2E9}" type="presParOf" srcId="{A62F63EC-7237-4048-BD94-2AA13B071333}" destId="{BAA83108-025D-4153-8604-DE22A0DA91A2}" srcOrd="1" destOrd="0" presId="urn:microsoft.com/office/officeart/2008/layout/SquareAccentList"/>
    <dgm:cxn modelId="{E4BA6174-8ED8-49BF-B0F1-94911ACA9CFD}" type="presParOf" srcId="{97AAD598-A3C9-4D16-B1E7-521DDAD4995A}" destId="{F3903080-E1FB-4F46-B14F-70D8CBF7E0D7}" srcOrd="1" destOrd="0" presId="urn:microsoft.com/office/officeart/2008/layout/SquareAccentList"/>
    <dgm:cxn modelId="{F9D426B1-087E-46D6-BBC6-944C4B941FDC}" type="presParOf" srcId="{F3903080-E1FB-4F46-B14F-70D8CBF7E0D7}" destId="{5CB242FE-2476-42FE-84DA-B36D24364E53}" srcOrd="0" destOrd="0" presId="urn:microsoft.com/office/officeart/2008/layout/SquareAccentList"/>
    <dgm:cxn modelId="{3B8774DB-F2EA-4FDC-9148-396D5D513AF8}" type="presParOf" srcId="{F3903080-E1FB-4F46-B14F-70D8CBF7E0D7}" destId="{19354C29-685D-4E58-BD79-61BDB1DE1147}" srcOrd="1" destOrd="0" presId="urn:microsoft.com/office/officeart/2008/layout/SquareAccentList"/>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1DB96A3-4F12-463A-9D1A-20901C35154B}"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zh-CN" altLang="en-US"/>
        </a:p>
      </dgm:t>
    </dgm:pt>
    <dgm:pt modelId="{EA9C3159-CA5E-4B3A-81E9-455426E83FF6}">
      <dgm:prSet phldrT="[文本]"/>
      <dgm:spPr/>
      <dgm:t>
        <a:bodyPr/>
        <a:lstStyle/>
        <a:p>
          <a:r>
            <a:rPr lang="zh-CN" altLang="en-US" dirty="0">
              <a:solidFill>
                <a:schemeClr val="tx1"/>
              </a:solidFill>
            </a:rPr>
            <a:t>预测方法</a:t>
          </a:r>
        </a:p>
      </dgm:t>
    </dgm:pt>
    <dgm:pt modelId="{AE9EEF91-D424-4B81-8B10-7F391363187C}" cxnId="{C9668692-5B56-4EC4-BE1A-97BC0965CFA9}" type="parTrans">
      <dgm:prSet/>
      <dgm:spPr/>
      <dgm:t>
        <a:bodyPr/>
        <a:lstStyle/>
        <a:p>
          <a:endParaRPr lang="zh-CN" altLang="en-US">
            <a:solidFill>
              <a:schemeClr val="tx1"/>
            </a:solidFill>
          </a:endParaRPr>
        </a:p>
      </dgm:t>
    </dgm:pt>
    <dgm:pt modelId="{02D841F9-5167-491E-9B24-3362C3367366}" cxnId="{C9668692-5B56-4EC4-BE1A-97BC0965CFA9}" type="sibTrans">
      <dgm:prSet/>
      <dgm:spPr/>
      <dgm:t>
        <a:bodyPr/>
        <a:lstStyle/>
        <a:p>
          <a:endParaRPr lang="zh-CN" altLang="en-US">
            <a:solidFill>
              <a:schemeClr val="tx1"/>
            </a:solidFill>
          </a:endParaRPr>
        </a:p>
      </dgm:t>
    </dgm:pt>
    <dgm:pt modelId="{8A42DE03-A6A1-4FF1-B03B-12DD14937C4A}">
      <dgm:prSet phldrT="[文本]"/>
      <dgm:spPr/>
      <dgm:t>
        <a:bodyPr/>
        <a:lstStyle/>
        <a:p>
          <a:r>
            <a:rPr lang="zh-CN" altLang="en-US" dirty="0">
              <a:solidFill>
                <a:schemeClr val="tx1"/>
              </a:solidFill>
            </a:rPr>
            <a:t>定性预测</a:t>
          </a:r>
        </a:p>
      </dgm:t>
    </dgm:pt>
    <dgm:pt modelId="{80EFCA3F-D266-4DE9-ADF4-0DE747808605}" cxnId="{17249999-83B2-446B-9CDA-FD8BAAE03E63}" type="parTrans">
      <dgm:prSet/>
      <dgm:spPr/>
      <dgm:t>
        <a:bodyPr/>
        <a:lstStyle/>
        <a:p>
          <a:endParaRPr lang="zh-CN" altLang="en-US">
            <a:solidFill>
              <a:schemeClr val="tx1"/>
            </a:solidFill>
          </a:endParaRPr>
        </a:p>
      </dgm:t>
    </dgm:pt>
    <dgm:pt modelId="{1B1556EA-AA24-42A5-8E0E-4D4C49E3A6C7}" cxnId="{17249999-83B2-446B-9CDA-FD8BAAE03E63}" type="sibTrans">
      <dgm:prSet/>
      <dgm:spPr/>
      <dgm:t>
        <a:bodyPr/>
        <a:lstStyle/>
        <a:p>
          <a:endParaRPr lang="zh-CN" altLang="en-US">
            <a:solidFill>
              <a:schemeClr val="tx1"/>
            </a:solidFill>
          </a:endParaRPr>
        </a:p>
      </dgm:t>
    </dgm:pt>
    <dgm:pt modelId="{1884958A-98AD-4206-AFAC-E1CA40A7304C}">
      <dgm:prSet phldrT="[文本]"/>
      <dgm:spPr/>
      <dgm:t>
        <a:bodyPr/>
        <a:lstStyle/>
        <a:p>
          <a:r>
            <a:rPr lang="zh-CN" altLang="en-US" dirty="0">
              <a:solidFill>
                <a:schemeClr val="tx1"/>
              </a:solidFill>
            </a:rPr>
            <a:t>专家意见法</a:t>
          </a:r>
        </a:p>
      </dgm:t>
    </dgm:pt>
    <dgm:pt modelId="{D333251E-BD39-4A42-AFC5-52F43CC75668}" cxnId="{B084F443-D815-4F79-AEE0-4444C7B5DE7C}" type="parTrans">
      <dgm:prSet/>
      <dgm:spPr/>
      <dgm:t>
        <a:bodyPr/>
        <a:lstStyle/>
        <a:p>
          <a:endParaRPr lang="zh-CN" altLang="en-US">
            <a:solidFill>
              <a:schemeClr val="tx1"/>
            </a:solidFill>
          </a:endParaRPr>
        </a:p>
      </dgm:t>
    </dgm:pt>
    <dgm:pt modelId="{1FC7ACEC-E2B1-4242-8576-95741954D968}" cxnId="{B084F443-D815-4F79-AEE0-4444C7B5DE7C}" type="sibTrans">
      <dgm:prSet/>
      <dgm:spPr/>
      <dgm:t>
        <a:bodyPr/>
        <a:lstStyle/>
        <a:p>
          <a:endParaRPr lang="zh-CN" altLang="en-US">
            <a:solidFill>
              <a:schemeClr val="tx1"/>
            </a:solidFill>
          </a:endParaRPr>
        </a:p>
      </dgm:t>
    </dgm:pt>
    <dgm:pt modelId="{32284DDD-E9CF-4CD3-9BFB-0DCA6CD7E468}">
      <dgm:prSet phldrT="[文本]"/>
      <dgm:spPr/>
      <dgm:t>
        <a:bodyPr/>
        <a:lstStyle/>
        <a:p>
          <a:r>
            <a:rPr lang="zh-CN" altLang="en-US" dirty="0">
              <a:solidFill>
                <a:schemeClr val="tx1"/>
              </a:solidFill>
            </a:rPr>
            <a:t>德尔斐法</a:t>
          </a:r>
        </a:p>
      </dgm:t>
    </dgm:pt>
    <dgm:pt modelId="{84707F9E-73CF-412B-A610-9E330CC74F9B}" cxnId="{228D2E6B-18F2-418C-92E8-64B73FCB40E9}" type="parTrans">
      <dgm:prSet/>
      <dgm:spPr/>
      <dgm:t>
        <a:bodyPr/>
        <a:lstStyle/>
        <a:p>
          <a:endParaRPr lang="zh-CN" altLang="en-US">
            <a:solidFill>
              <a:schemeClr val="tx1"/>
            </a:solidFill>
          </a:endParaRPr>
        </a:p>
      </dgm:t>
    </dgm:pt>
    <dgm:pt modelId="{E4656636-09ED-40B8-9B31-AE26CD329EE7}" cxnId="{228D2E6B-18F2-418C-92E8-64B73FCB40E9}" type="sibTrans">
      <dgm:prSet/>
      <dgm:spPr/>
      <dgm:t>
        <a:bodyPr/>
        <a:lstStyle/>
        <a:p>
          <a:endParaRPr lang="zh-CN" altLang="en-US">
            <a:solidFill>
              <a:schemeClr val="tx1"/>
            </a:solidFill>
          </a:endParaRPr>
        </a:p>
      </dgm:t>
    </dgm:pt>
    <dgm:pt modelId="{A59FFB5F-B134-4721-8B49-34DBCEFB2A9F}">
      <dgm:prSet phldrT="[文本]"/>
      <dgm:spPr/>
      <dgm:t>
        <a:bodyPr/>
        <a:lstStyle/>
        <a:p>
          <a:r>
            <a:rPr lang="zh-CN" altLang="en-US" dirty="0">
              <a:solidFill>
                <a:schemeClr val="tx1"/>
              </a:solidFill>
            </a:rPr>
            <a:t>定量预测</a:t>
          </a:r>
        </a:p>
      </dgm:t>
    </dgm:pt>
    <dgm:pt modelId="{FC844C29-E4B6-4EFC-883A-C22041D0E7B1}" cxnId="{95E2917B-D47B-4AB0-8BF9-D42D2CD5916A}" type="parTrans">
      <dgm:prSet/>
      <dgm:spPr/>
      <dgm:t>
        <a:bodyPr/>
        <a:lstStyle/>
        <a:p>
          <a:endParaRPr lang="zh-CN" altLang="en-US">
            <a:solidFill>
              <a:schemeClr val="tx1"/>
            </a:solidFill>
          </a:endParaRPr>
        </a:p>
      </dgm:t>
    </dgm:pt>
    <dgm:pt modelId="{181F5034-C18D-4413-A9C8-C3698942FE9C}" cxnId="{95E2917B-D47B-4AB0-8BF9-D42D2CD5916A}" type="sibTrans">
      <dgm:prSet/>
      <dgm:spPr/>
      <dgm:t>
        <a:bodyPr/>
        <a:lstStyle/>
        <a:p>
          <a:endParaRPr lang="zh-CN" altLang="en-US">
            <a:solidFill>
              <a:schemeClr val="tx1"/>
            </a:solidFill>
          </a:endParaRPr>
        </a:p>
      </dgm:t>
    </dgm:pt>
    <dgm:pt modelId="{DCCCE553-C70D-4D83-A6F3-00A5DDF74CFF}">
      <dgm:prSet phldrT="[文本]"/>
      <dgm:spPr/>
      <dgm:t>
        <a:bodyPr/>
        <a:lstStyle/>
        <a:p>
          <a:r>
            <a:rPr lang="zh-CN" altLang="en-US" dirty="0">
              <a:solidFill>
                <a:schemeClr val="tx1"/>
              </a:solidFill>
            </a:rPr>
            <a:t>市场调查法</a:t>
          </a:r>
        </a:p>
      </dgm:t>
    </dgm:pt>
    <dgm:pt modelId="{6887BC87-0831-45F1-8E57-A3D307A27BB5}" cxnId="{895C89B8-F285-40D7-9220-CAE9F073FB58}" type="parTrans">
      <dgm:prSet/>
      <dgm:spPr/>
      <dgm:t>
        <a:bodyPr/>
        <a:lstStyle/>
        <a:p>
          <a:endParaRPr lang="zh-CN" altLang="en-US">
            <a:solidFill>
              <a:schemeClr val="tx1"/>
            </a:solidFill>
          </a:endParaRPr>
        </a:p>
      </dgm:t>
    </dgm:pt>
    <dgm:pt modelId="{65EE59C8-D612-4A27-A705-3362E401B69D}" cxnId="{895C89B8-F285-40D7-9220-CAE9F073FB58}" type="sibTrans">
      <dgm:prSet/>
      <dgm:spPr/>
      <dgm:t>
        <a:bodyPr/>
        <a:lstStyle/>
        <a:p>
          <a:endParaRPr lang="zh-CN" altLang="en-US">
            <a:solidFill>
              <a:schemeClr val="tx1"/>
            </a:solidFill>
          </a:endParaRPr>
        </a:p>
      </dgm:t>
    </dgm:pt>
    <dgm:pt modelId="{8B79A641-D212-40AF-81C2-0CB4EF4AE02E}">
      <dgm:prSet phldrT="[文本]"/>
      <dgm:spPr/>
      <dgm:t>
        <a:bodyPr/>
        <a:lstStyle/>
        <a:p>
          <a:r>
            <a:rPr lang="zh-CN" altLang="en-US" dirty="0">
              <a:solidFill>
                <a:schemeClr val="tx1"/>
              </a:solidFill>
            </a:rPr>
            <a:t>业务人员预测法</a:t>
          </a:r>
        </a:p>
      </dgm:t>
    </dgm:pt>
    <dgm:pt modelId="{D4D9DAD0-603A-4297-91F5-3574087EF595}" cxnId="{F17C9FD6-61DB-4E04-BA28-1571C5B9F61B}" type="parTrans">
      <dgm:prSet/>
      <dgm:spPr/>
      <dgm:t>
        <a:bodyPr/>
        <a:lstStyle/>
        <a:p>
          <a:endParaRPr lang="zh-CN" altLang="en-US">
            <a:solidFill>
              <a:schemeClr val="tx1"/>
            </a:solidFill>
          </a:endParaRPr>
        </a:p>
      </dgm:t>
    </dgm:pt>
    <dgm:pt modelId="{CD07017E-FDAB-4996-9E22-65B23B5285B9}" cxnId="{F17C9FD6-61DB-4E04-BA28-1571C5B9F61B}" type="sibTrans">
      <dgm:prSet/>
      <dgm:spPr/>
      <dgm:t>
        <a:bodyPr/>
        <a:lstStyle/>
        <a:p>
          <a:endParaRPr lang="zh-CN" altLang="en-US">
            <a:solidFill>
              <a:schemeClr val="tx1"/>
            </a:solidFill>
          </a:endParaRPr>
        </a:p>
      </dgm:t>
    </dgm:pt>
    <dgm:pt modelId="{E9C4B879-2B07-45A1-8A3A-3880491E9302}">
      <dgm:prSet phldrT="[文本]"/>
      <dgm:spPr/>
      <dgm:t>
        <a:bodyPr/>
        <a:lstStyle/>
        <a:p>
          <a:r>
            <a:rPr lang="zh-CN" altLang="en-US" dirty="0">
              <a:solidFill>
                <a:schemeClr val="tx1"/>
              </a:solidFill>
            </a:rPr>
            <a:t>回归分析法</a:t>
          </a:r>
        </a:p>
      </dgm:t>
    </dgm:pt>
    <dgm:pt modelId="{8E72A70F-3116-4A39-B5C1-CC91F175AFC7}" cxnId="{BF5FC722-00B0-4714-8DA5-7439EDDA0CC6}" type="parTrans">
      <dgm:prSet/>
      <dgm:spPr/>
      <dgm:t>
        <a:bodyPr/>
        <a:lstStyle/>
        <a:p>
          <a:endParaRPr lang="zh-CN" altLang="en-US">
            <a:solidFill>
              <a:schemeClr val="tx1"/>
            </a:solidFill>
          </a:endParaRPr>
        </a:p>
      </dgm:t>
    </dgm:pt>
    <dgm:pt modelId="{A4AA7883-95ED-4241-8BAE-D45658541E65}" cxnId="{BF5FC722-00B0-4714-8DA5-7439EDDA0CC6}" type="sibTrans">
      <dgm:prSet/>
      <dgm:spPr/>
      <dgm:t>
        <a:bodyPr/>
        <a:lstStyle/>
        <a:p>
          <a:endParaRPr lang="zh-CN" altLang="en-US">
            <a:solidFill>
              <a:schemeClr val="tx1"/>
            </a:solidFill>
          </a:endParaRPr>
        </a:p>
      </dgm:t>
    </dgm:pt>
    <dgm:pt modelId="{1AC51A89-09D0-4F97-90D6-EEA62E174217}">
      <dgm:prSet phldrT="[文本]"/>
      <dgm:spPr/>
      <dgm:t>
        <a:bodyPr/>
        <a:lstStyle/>
        <a:p>
          <a:r>
            <a:rPr lang="zh-CN" altLang="en-US" dirty="0">
              <a:solidFill>
                <a:schemeClr val="tx1"/>
              </a:solidFill>
            </a:rPr>
            <a:t>一元回归分析</a:t>
          </a:r>
        </a:p>
      </dgm:t>
    </dgm:pt>
    <dgm:pt modelId="{F3DA0B91-FEE3-4D81-9213-3BC5702A7803}" cxnId="{2A3AFED2-09B2-404F-8B0C-A6C6DBD50EAB}" type="parTrans">
      <dgm:prSet/>
      <dgm:spPr/>
      <dgm:t>
        <a:bodyPr/>
        <a:lstStyle/>
        <a:p>
          <a:endParaRPr lang="zh-CN" altLang="en-US">
            <a:solidFill>
              <a:schemeClr val="tx1"/>
            </a:solidFill>
          </a:endParaRPr>
        </a:p>
      </dgm:t>
    </dgm:pt>
    <dgm:pt modelId="{22229C3E-E519-467F-92FE-B83481E3DBCC}" cxnId="{2A3AFED2-09B2-404F-8B0C-A6C6DBD50EAB}" type="sibTrans">
      <dgm:prSet/>
      <dgm:spPr/>
      <dgm:t>
        <a:bodyPr/>
        <a:lstStyle/>
        <a:p>
          <a:endParaRPr lang="zh-CN" altLang="en-US">
            <a:solidFill>
              <a:schemeClr val="tx1"/>
            </a:solidFill>
          </a:endParaRPr>
        </a:p>
      </dgm:t>
    </dgm:pt>
    <dgm:pt modelId="{C28A7501-EFDF-422D-9479-30337BF98C05}">
      <dgm:prSet phldrT="[文本]"/>
      <dgm:spPr/>
      <dgm:t>
        <a:bodyPr/>
        <a:lstStyle/>
        <a:p>
          <a:r>
            <a:rPr lang="zh-CN" altLang="en-US" dirty="0">
              <a:solidFill>
                <a:schemeClr val="tx1"/>
              </a:solidFill>
            </a:rPr>
            <a:t>多元回归分析</a:t>
          </a:r>
        </a:p>
      </dgm:t>
    </dgm:pt>
    <dgm:pt modelId="{803F187B-57CC-4885-B74A-BFE68E52E6FE}" cxnId="{C5E11879-5542-4E8C-8451-150DD883F7A1}" type="parTrans">
      <dgm:prSet/>
      <dgm:spPr/>
      <dgm:t>
        <a:bodyPr/>
        <a:lstStyle/>
        <a:p>
          <a:endParaRPr lang="zh-CN" altLang="en-US">
            <a:solidFill>
              <a:schemeClr val="tx1"/>
            </a:solidFill>
          </a:endParaRPr>
        </a:p>
      </dgm:t>
    </dgm:pt>
    <dgm:pt modelId="{065792C9-384F-4716-A369-58B66E44FEBD}" cxnId="{C5E11879-5542-4E8C-8451-150DD883F7A1}" type="sibTrans">
      <dgm:prSet/>
      <dgm:spPr/>
      <dgm:t>
        <a:bodyPr/>
        <a:lstStyle/>
        <a:p>
          <a:endParaRPr lang="zh-CN" altLang="en-US">
            <a:solidFill>
              <a:schemeClr val="tx1"/>
            </a:solidFill>
          </a:endParaRPr>
        </a:p>
      </dgm:t>
    </dgm:pt>
    <dgm:pt modelId="{E57828A7-316F-487A-886A-F6ECB169BB81}">
      <dgm:prSet phldrT="[文本]"/>
      <dgm:spPr/>
      <dgm:t>
        <a:bodyPr/>
        <a:lstStyle/>
        <a:p>
          <a:r>
            <a:rPr lang="zh-CN" altLang="en-US" dirty="0">
              <a:solidFill>
                <a:schemeClr val="tx1"/>
              </a:solidFill>
            </a:rPr>
            <a:t>时间序列法</a:t>
          </a:r>
        </a:p>
      </dgm:t>
    </dgm:pt>
    <dgm:pt modelId="{02C5A0DC-8C5A-4944-AA62-B2C18DF3BA20}" cxnId="{357FDB0B-6211-4A48-8A3F-092C4AE1DBC5}" type="parTrans">
      <dgm:prSet/>
      <dgm:spPr/>
      <dgm:t>
        <a:bodyPr/>
        <a:lstStyle/>
        <a:p>
          <a:endParaRPr lang="zh-CN" altLang="en-US">
            <a:solidFill>
              <a:schemeClr val="tx1"/>
            </a:solidFill>
          </a:endParaRPr>
        </a:p>
      </dgm:t>
    </dgm:pt>
    <dgm:pt modelId="{F2ECECB1-299A-4236-94AE-15810EB2C9C0}" cxnId="{357FDB0B-6211-4A48-8A3F-092C4AE1DBC5}" type="sibTrans">
      <dgm:prSet/>
      <dgm:spPr/>
      <dgm:t>
        <a:bodyPr/>
        <a:lstStyle/>
        <a:p>
          <a:endParaRPr lang="zh-CN" altLang="en-US">
            <a:solidFill>
              <a:schemeClr val="tx1"/>
            </a:solidFill>
          </a:endParaRPr>
        </a:p>
      </dgm:t>
    </dgm:pt>
    <dgm:pt modelId="{5F1ECC18-CFD6-4E77-89BE-78BC4C1D2979}">
      <dgm:prSet phldrT="[文本]"/>
      <dgm:spPr/>
      <dgm:t>
        <a:bodyPr/>
        <a:lstStyle/>
        <a:p>
          <a:r>
            <a:rPr lang="zh-CN" altLang="en-US" dirty="0">
              <a:solidFill>
                <a:schemeClr val="tx1"/>
              </a:solidFill>
            </a:rPr>
            <a:t>算术平均法</a:t>
          </a:r>
        </a:p>
      </dgm:t>
    </dgm:pt>
    <dgm:pt modelId="{B5468FBD-2A8A-435C-8EC2-484DF31BD83A}" cxnId="{6994E9A1-5831-465A-8FAB-132C2A934470}" type="parTrans">
      <dgm:prSet/>
      <dgm:spPr/>
      <dgm:t>
        <a:bodyPr/>
        <a:lstStyle/>
        <a:p>
          <a:endParaRPr lang="zh-CN" altLang="en-US">
            <a:solidFill>
              <a:schemeClr val="tx1"/>
            </a:solidFill>
          </a:endParaRPr>
        </a:p>
      </dgm:t>
    </dgm:pt>
    <dgm:pt modelId="{A7C5071F-36C3-465B-B640-B1A3AE91B6B2}" cxnId="{6994E9A1-5831-465A-8FAB-132C2A934470}" type="sibTrans">
      <dgm:prSet/>
      <dgm:spPr/>
      <dgm:t>
        <a:bodyPr/>
        <a:lstStyle/>
        <a:p>
          <a:endParaRPr lang="zh-CN" altLang="en-US">
            <a:solidFill>
              <a:schemeClr val="tx1"/>
            </a:solidFill>
          </a:endParaRPr>
        </a:p>
      </dgm:t>
    </dgm:pt>
    <dgm:pt modelId="{18DACB13-EF8A-493C-BA32-F995745B691D}">
      <dgm:prSet phldrT="[文本]"/>
      <dgm:spPr/>
      <dgm:t>
        <a:bodyPr/>
        <a:lstStyle/>
        <a:p>
          <a:r>
            <a:rPr lang="zh-CN" altLang="en-US" dirty="0">
              <a:solidFill>
                <a:schemeClr val="tx1"/>
              </a:solidFill>
            </a:rPr>
            <a:t>加权平均法</a:t>
          </a:r>
        </a:p>
      </dgm:t>
    </dgm:pt>
    <dgm:pt modelId="{B1CFFDFC-64B7-4279-82F0-9688559A575F}" cxnId="{35ECD62E-F764-4784-9384-B88160FAEBF5}" type="parTrans">
      <dgm:prSet/>
      <dgm:spPr/>
      <dgm:t>
        <a:bodyPr/>
        <a:lstStyle/>
        <a:p>
          <a:endParaRPr lang="zh-CN" altLang="en-US">
            <a:solidFill>
              <a:schemeClr val="tx1"/>
            </a:solidFill>
          </a:endParaRPr>
        </a:p>
      </dgm:t>
    </dgm:pt>
    <dgm:pt modelId="{87A72FD5-E829-4A35-A958-6CAFAD44109C}" cxnId="{35ECD62E-F764-4784-9384-B88160FAEBF5}" type="sibTrans">
      <dgm:prSet/>
      <dgm:spPr/>
      <dgm:t>
        <a:bodyPr/>
        <a:lstStyle/>
        <a:p>
          <a:endParaRPr lang="zh-CN" altLang="en-US">
            <a:solidFill>
              <a:schemeClr val="tx1"/>
            </a:solidFill>
          </a:endParaRPr>
        </a:p>
      </dgm:t>
    </dgm:pt>
    <dgm:pt modelId="{7A48E2F7-35C1-406C-9987-70F8AE573EAD}">
      <dgm:prSet phldrT="[文本]"/>
      <dgm:spPr/>
      <dgm:t>
        <a:bodyPr/>
        <a:lstStyle/>
        <a:p>
          <a:r>
            <a:rPr lang="zh-CN" altLang="en-US" dirty="0">
              <a:solidFill>
                <a:schemeClr val="tx1"/>
              </a:solidFill>
            </a:rPr>
            <a:t>移动平均法</a:t>
          </a:r>
        </a:p>
      </dgm:t>
    </dgm:pt>
    <dgm:pt modelId="{8D34D751-2F6F-460A-9AA1-31CC5A9D214E}" cxnId="{43975A4B-5D23-4B98-BB27-E2DF9A7E5302}" type="parTrans">
      <dgm:prSet/>
      <dgm:spPr/>
      <dgm:t>
        <a:bodyPr/>
        <a:lstStyle/>
        <a:p>
          <a:endParaRPr lang="zh-CN" altLang="en-US">
            <a:solidFill>
              <a:schemeClr val="tx1"/>
            </a:solidFill>
          </a:endParaRPr>
        </a:p>
      </dgm:t>
    </dgm:pt>
    <dgm:pt modelId="{8D618BA0-01C1-41E8-8CB7-5803EFEDE71F}" cxnId="{43975A4B-5D23-4B98-BB27-E2DF9A7E5302}" type="sibTrans">
      <dgm:prSet/>
      <dgm:spPr/>
      <dgm:t>
        <a:bodyPr/>
        <a:lstStyle/>
        <a:p>
          <a:endParaRPr lang="zh-CN" altLang="en-US">
            <a:solidFill>
              <a:schemeClr val="tx1"/>
            </a:solidFill>
          </a:endParaRPr>
        </a:p>
      </dgm:t>
    </dgm:pt>
    <dgm:pt modelId="{2CD5B4D9-E0EE-4B16-8144-88DB004322AB}">
      <dgm:prSet phldrT="[文本]"/>
      <dgm:spPr/>
      <dgm:t>
        <a:bodyPr/>
        <a:lstStyle/>
        <a:p>
          <a:r>
            <a:rPr lang="zh-CN" altLang="en-US" dirty="0">
              <a:solidFill>
                <a:schemeClr val="tx1"/>
              </a:solidFill>
            </a:rPr>
            <a:t>加权移动平均法</a:t>
          </a:r>
        </a:p>
      </dgm:t>
    </dgm:pt>
    <dgm:pt modelId="{DE14F406-70E8-4866-9027-F8F5D68F6220}" cxnId="{BEAE4AEC-C2EE-4113-B195-B007C06BEC77}" type="parTrans">
      <dgm:prSet/>
      <dgm:spPr/>
      <dgm:t>
        <a:bodyPr/>
        <a:lstStyle/>
        <a:p>
          <a:endParaRPr lang="zh-CN" altLang="en-US">
            <a:solidFill>
              <a:schemeClr val="tx1"/>
            </a:solidFill>
          </a:endParaRPr>
        </a:p>
      </dgm:t>
    </dgm:pt>
    <dgm:pt modelId="{603BBC06-7787-408C-A458-30593217A274}" cxnId="{BEAE4AEC-C2EE-4113-B195-B007C06BEC77}" type="sibTrans">
      <dgm:prSet/>
      <dgm:spPr/>
      <dgm:t>
        <a:bodyPr/>
        <a:lstStyle/>
        <a:p>
          <a:endParaRPr lang="zh-CN" altLang="en-US">
            <a:solidFill>
              <a:schemeClr val="tx1"/>
            </a:solidFill>
          </a:endParaRPr>
        </a:p>
      </dgm:t>
    </dgm:pt>
    <dgm:pt modelId="{57F0124A-3B12-4F2E-993F-1D2645BB91BB}" type="pres">
      <dgm:prSet presAssocID="{F1DB96A3-4F12-463A-9D1A-20901C35154B}" presName="hierChild1" presStyleCnt="0">
        <dgm:presLayoutVars>
          <dgm:orgChart val="1"/>
          <dgm:chPref val="1"/>
          <dgm:dir/>
          <dgm:animOne val="branch"/>
          <dgm:animLvl val="lvl"/>
          <dgm:resizeHandles/>
        </dgm:presLayoutVars>
      </dgm:prSet>
      <dgm:spPr/>
      <dgm:t>
        <a:bodyPr/>
        <a:lstStyle/>
        <a:p>
          <a:endParaRPr lang="zh-CN" altLang="en-US"/>
        </a:p>
      </dgm:t>
    </dgm:pt>
    <dgm:pt modelId="{4CAB171E-3C87-48F7-944A-4F2F4148EF66}" type="pres">
      <dgm:prSet presAssocID="{EA9C3159-CA5E-4B3A-81E9-455426E83FF6}" presName="hierRoot1" presStyleCnt="0">
        <dgm:presLayoutVars>
          <dgm:hierBranch val="init"/>
        </dgm:presLayoutVars>
      </dgm:prSet>
      <dgm:spPr/>
    </dgm:pt>
    <dgm:pt modelId="{20FBA8FC-0762-44BF-8195-FDD73624F22F}" type="pres">
      <dgm:prSet presAssocID="{EA9C3159-CA5E-4B3A-81E9-455426E83FF6}" presName="rootComposite1" presStyleCnt="0"/>
      <dgm:spPr/>
    </dgm:pt>
    <dgm:pt modelId="{A35528C1-8A48-4501-9B50-E020AF910FD6}" type="pres">
      <dgm:prSet presAssocID="{EA9C3159-CA5E-4B3A-81E9-455426E83FF6}" presName="rootText1" presStyleLbl="node0" presStyleIdx="0" presStyleCnt="1">
        <dgm:presLayoutVars>
          <dgm:chPref val="3"/>
        </dgm:presLayoutVars>
      </dgm:prSet>
      <dgm:spPr/>
      <dgm:t>
        <a:bodyPr/>
        <a:lstStyle/>
        <a:p>
          <a:endParaRPr lang="zh-CN" altLang="en-US"/>
        </a:p>
      </dgm:t>
    </dgm:pt>
    <dgm:pt modelId="{9EC7933E-4A6B-4432-83AC-8C1967124851}" type="pres">
      <dgm:prSet presAssocID="{EA9C3159-CA5E-4B3A-81E9-455426E83FF6}" presName="rootConnector1" presStyleLbl="node1" presStyleIdx="0" presStyleCnt="0"/>
      <dgm:spPr/>
      <dgm:t>
        <a:bodyPr/>
        <a:lstStyle/>
        <a:p>
          <a:endParaRPr lang="zh-CN" altLang="en-US"/>
        </a:p>
      </dgm:t>
    </dgm:pt>
    <dgm:pt modelId="{7DB5DA2E-A762-41E2-84F7-E46E853193BF}" type="pres">
      <dgm:prSet presAssocID="{EA9C3159-CA5E-4B3A-81E9-455426E83FF6}" presName="hierChild2" presStyleCnt="0"/>
      <dgm:spPr/>
    </dgm:pt>
    <dgm:pt modelId="{341A0E57-2AC1-4F0E-85E7-2E06D206AA29}" type="pres">
      <dgm:prSet presAssocID="{80EFCA3F-D266-4DE9-ADF4-0DE747808605}" presName="Name64" presStyleLbl="parChTrans1D2" presStyleIdx="0" presStyleCnt="2"/>
      <dgm:spPr/>
      <dgm:t>
        <a:bodyPr/>
        <a:lstStyle/>
        <a:p>
          <a:endParaRPr lang="zh-CN" altLang="en-US"/>
        </a:p>
      </dgm:t>
    </dgm:pt>
    <dgm:pt modelId="{E2E97B3D-A021-405B-8540-F46EAA8654D7}" type="pres">
      <dgm:prSet presAssocID="{8A42DE03-A6A1-4FF1-B03B-12DD14937C4A}" presName="hierRoot2" presStyleCnt="0">
        <dgm:presLayoutVars>
          <dgm:hierBranch val="init"/>
        </dgm:presLayoutVars>
      </dgm:prSet>
      <dgm:spPr/>
    </dgm:pt>
    <dgm:pt modelId="{72842687-39E0-4796-AC44-E868654015DD}" type="pres">
      <dgm:prSet presAssocID="{8A42DE03-A6A1-4FF1-B03B-12DD14937C4A}" presName="rootComposite" presStyleCnt="0"/>
      <dgm:spPr/>
    </dgm:pt>
    <dgm:pt modelId="{E43C6CE3-CFE8-477C-A3BB-EC85ED530D37}" type="pres">
      <dgm:prSet presAssocID="{8A42DE03-A6A1-4FF1-B03B-12DD14937C4A}" presName="rootText" presStyleLbl="node2" presStyleIdx="0" presStyleCnt="2">
        <dgm:presLayoutVars>
          <dgm:chPref val="3"/>
        </dgm:presLayoutVars>
      </dgm:prSet>
      <dgm:spPr/>
      <dgm:t>
        <a:bodyPr/>
        <a:lstStyle/>
        <a:p>
          <a:endParaRPr lang="zh-CN" altLang="en-US"/>
        </a:p>
      </dgm:t>
    </dgm:pt>
    <dgm:pt modelId="{9B3BA8BA-32BA-4E83-AB21-7A035E8E1E57}" type="pres">
      <dgm:prSet presAssocID="{8A42DE03-A6A1-4FF1-B03B-12DD14937C4A}" presName="rootConnector" presStyleLbl="node2" presStyleIdx="0" presStyleCnt="2"/>
      <dgm:spPr/>
      <dgm:t>
        <a:bodyPr/>
        <a:lstStyle/>
        <a:p>
          <a:endParaRPr lang="zh-CN" altLang="en-US"/>
        </a:p>
      </dgm:t>
    </dgm:pt>
    <dgm:pt modelId="{19E299B1-B172-423D-8AD0-6E1FC6F5FD57}" type="pres">
      <dgm:prSet presAssocID="{8A42DE03-A6A1-4FF1-B03B-12DD14937C4A}" presName="hierChild4" presStyleCnt="0"/>
      <dgm:spPr/>
    </dgm:pt>
    <dgm:pt modelId="{88FFA6D7-6CCB-4451-BBF1-EE3B9B31B11F}" type="pres">
      <dgm:prSet presAssocID="{D333251E-BD39-4A42-AFC5-52F43CC75668}" presName="Name64" presStyleLbl="parChTrans1D3" presStyleIdx="0" presStyleCnt="6"/>
      <dgm:spPr/>
      <dgm:t>
        <a:bodyPr/>
        <a:lstStyle/>
        <a:p>
          <a:endParaRPr lang="zh-CN" altLang="en-US"/>
        </a:p>
      </dgm:t>
    </dgm:pt>
    <dgm:pt modelId="{45182B62-4ECD-4CF7-AAD6-26444C7951F4}" type="pres">
      <dgm:prSet presAssocID="{1884958A-98AD-4206-AFAC-E1CA40A7304C}" presName="hierRoot2" presStyleCnt="0">
        <dgm:presLayoutVars>
          <dgm:hierBranch val="init"/>
        </dgm:presLayoutVars>
      </dgm:prSet>
      <dgm:spPr/>
    </dgm:pt>
    <dgm:pt modelId="{65B66639-E972-4DFD-9CC1-C3AA37375C00}" type="pres">
      <dgm:prSet presAssocID="{1884958A-98AD-4206-AFAC-E1CA40A7304C}" presName="rootComposite" presStyleCnt="0"/>
      <dgm:spPr/>
    </dgm:pt>
    <dgm:pt modelId="{3B3A85D4-8CC0-44A9-9794-384A83B83092}" type="pres">
      <dgm:prSet presAssocID="{1884958A-98AD-4206-AFAC-E1CA40A7304C}" presName="rootText" presStyleLbl="node3" presStyleIdx="0" presStyleCnt="6">
        <dgm:presLayoutVars>
          <dgm:chPref val="3"/>
        </dgm:presLayoutVars>
      </dgm:prSet>
      <dgm:spPr/>
      <dgm:t>
        <a:bodyPr/>
        <a:lstStyle/>
        <a:p>
          <a:endParaRPr lang="zh-CN" altLang="en-US"/>
        </a:p>
      </dgm:t>
    </dgm:pt>
    <dgm:pt modelId="{23E743FA-57CD-4BE8-8DA0-141D1D26F3EB}" type="pres">
      <dgm:prSet presAssocID="{1884958A-98AD-4206-AFAC-E1CA40A7304C}" presName="rootConnector" presStyleLbl="node3" presStyleIdx="0" presStyleCnt="6"/>
      <dgm:spPr/>
      <dgm:t>
        <a:bodyPr/>
        <a:lstStyle/>
        <a:p>
          <a:endParaRPr lang="zh-CN" altLang="en-US"/>
        </a:p>
      </dgm:t>
    </dgm:pt>
    <dgm:pt modelId="{0C446996-916F-4957-85A6-F0E5A162F58F}" type="pres">
      <dgm:prSet presAssocID="{1884958A-98AD-4206-AFAC-E1CA40A7304C}" presName="hierChild4" presStyleCnt="0"/>
      <dgm:spPr/>
    </dgm:pt>
    <dgm:pt modelId="{E0753BB7-8B56-4015-906D-FCD2B0A7B6BC}" type="pres">
      <dgm:prSet presAssocID="{1884958A-98AD-4206-AFAC-E1CA40A7304C}" presName="hierChild5" presStyleCnt="0"/>
      <dgm:spPr/>
    </dgm:pt>
    <dgm:pt modelId="{70F84050-2DCC-4758-A7CF-C44907C982BD}" type="pres">
      <dgm:prSet presAssocID="{84707F9E-73CF-412B-A610-9E330CC74F9B}" presName="Name64" presStyleLbl="parChTrans1D3" presStyleIdx="1" presStyleCnt="6"/>
      <dgm:spPr/>
      <dgm:t>
        <a:bodyPr/>
        <a:lstStyle/>
        <a:p>
          <a:endParaRPr lang="zh-CN" altLang="en-US"/>
        </a:p>
      </dgm:t>
    </dgm:pt>
    <dgm:pt modelId="{4D94D5F3-AABD-459C-9DCF-BAE9D417123A}" type="pres">
      <dgm:prSet presAssocID="{32284DDD-E9CF-4CD3-9BFB-0DCA6CD7E468}" presName="hierRoot2" presStyleCnt="0">
        <dgm:presLayoutVars>
          <dgm:hierBranch val="init"/>
        </dgm:presLayoutVars>
      </dgm:prSet>
      <dgm:spPr/>
    </dgm:pt>
    <dgm:pt modelId="{2B3A5193-DFE7-47D6-8920-F7AE51AFA497}" type="pres">
      <dgm:prSet presAssocID="{32284DDD-E9CF-4CD3-9BFB-0DCA6CD7E468}" presName="rootComposite" presStyleCnt="0"/>
      <dgm:spPr/>
    </dgm:pt>
    <dgm:pt modelId="{0B4175A7-F2E2-4125-8AF8-93993A3F9891}" type="pres">
      <dgm:prSet presAssocID="{32284DDD-E9CF-4CD3-9BFB-0DCA6CD7E468}" presName="rootText" presStyleLbl="node3" presStyleIdx="1" presStyleCnt="6">
        <dgm:presLayoutVars>
          <dgm:chPref val="3"/>
        </dgm:presLayoutVars>
      </dgm:prSet>
      <dgm:spPr/>
      <dgm:t>
        <a:bodyPr/>
        <a:lstStyle/>
        <a:p>
          <a:endParaRPr lang="zh-CN" altLang="en-US"/>
        </a:p>
      </dgm:t>
    </dgm:pt>
    <dgm:pt modelId="{50C47116-A0E8-4A72-848B-FE84C3A44B72}" type="pres">
      <dgm:prSet presAssocID="{32284DDD-E9CF-4CD3-9BFB-0DCA6CD7E468}" presName="rootConnector" presStyleLbl="node3" presStyleIdx="1" presStyleCnt="6"/>
      <dgm:spPr/>
      <dgm:t>
        <a:bodyPr/>
        <a:lstStyle/>
        <a:p>
          <a:endParaRPr lang="zh-CN" altLang="en-US"/>
        </a:p>
      </dgm:t>
    </dgm:pt>
    <dgm:pt modelId="{A7006EAA-547F-47B6-9DE5-FA9B8425053B}" type="pres">
      <dgm:prSet presAssocID="{32284DDD-E9CF-4CD3-9BFB-0DCA6CD7E468}" presName="hierChild4" presStyleCnt="0"/>
      <dgm:spPr/>
    </dgm:pt>
    <dgm:pt modelId="{742B7133-2E5A-452A-9A18-EBBF7F612166}" type="pres">
      <dgm:prSet presAssocID="{32284DDD-E9CF-4CD3-9BFB-0DCA6CD7E468}" presName="hierChild5" presStyleCnt="0"/>
      <dgm:spPr/>
    </dgm:pt>
    <dgm:pt modelId="{84A9A821-0A47-43C5-AC14-2CC00994A555}" type="pres">
      <dgm:prSet presAssocID="{6887BC87-0831-45F1-8E57-A3D307A27BB5}" presName="Name64" presStyleLbl="parChTrans1D3" presStyleIdx="2" presStyleCnt="6"/>
      <dgm:spPr/>
      <dgm:t>
        <a:bodyPr/>
        <a:lstStyle/>
        <a:p>
          <a:endParaRPr lang="zh-CN" altLang="en-US"/>
        </a:p>
      </dgm:t>
    </dgm:pt>
    <dgm:pt modelId="{C8CDD31D-96BD-4E16-9F4E-2970CACA2173}" type="pres">
      <dgm:prSet presAssocID="{DCCCE553-C70D-4D83-A6F3-00A5DDF74CFF}" presName="hierRoot2" presStyleCnt="0">
        <dgm:presLayoutVars>
          <dgm:hierBranch val="init"/>
        </dgm:presLayoutVars>
      </dgm:prSet>
      <dgm:spPr/>
    </dgm:pt>
    <dgm:pt modelId="{CEBB5D43-FAC9-4F3D-8C41-616500313109}" type="pres">
      <dgm:prSet presAssocID="{DCCCE553-C70D-4D83-A6F3-00A5DDF74CFF}" presName="rootComposite" presStyleCnt="0"/>
      <dgm:spPr/>
    </dgm:pt>
    <dgm:pt modelId="{FD6774F0-790B-47EC-B918-78EF27A3C266}" type="pres">
      <dgm:prSet presAssocID="{DCCCE553-C70D-4D83-A6F3-00A5DDF74CFF}" presName="rootText" presStyleLbl="node3" presStyleIdx="2" presStyleCnt="6">
        <dgm:presLayoutVars>
          <dgm:chPref val="3"/>
        </dgm:presLayoutVars>
      </dgm:prSet>
      <dgm:spPr/>
      <dgm:t>
        <a:bodyPr/>
        <a:lstStyle/>
        <a:p>
          <a:endParaRPr lang="zh-CN" altLang="en-US"/>
        </a:p>
      </dgm:t>
    </dgm:pt>
    <dgm:pt modelId="{83D07AA3-7D3E-443F-A0FB-CBA823971233}" type="pres">
      <dgm:prSet presAssocID="{DCCCE553-C70D-4D83-A6F3-00A5DDF74CFF}" presName="rootConnector" presStyleLbl="node3" presStyleIdx="2" presStyleCnt="6"/>
      <dgm:spPr/>
      <dgm:t>
        <a:bodyPr/>
        <a:lstStyle/>
        <a:p>
          <a:endParaRPr lang="zh-CN" altLang="en-US"/>
        </a:p>
      </dgm:t>
    </dgm:pt>
    <dgm:pt modelId="{FCD4F57B-5013-45BB-98A5-C1B57233B90B}" type="pres">
      <dgm:prSet presAssocID="{DCCCE553-C70D-4D83-A6F3-00A5DDF74CFF}" presName="hierChild4" presStyleCnt="0"/>
      <dgm:spPr/>
    </dgm:pt>
    <dgm:pt modelId="{A65D5228-2C87-4951-BA94-7625A471211D}" type="pres">
      <dgm:prSet presAssocID="{DCCCE553-C70D-4D83-A6F3-00A5DDF74CFF}" presName="hierChild5" presStyleCnt="0"/>
      <dgm:spPr/>
    </dgm:pt>
    <dgm:pt modelId="{270B9B4C-D1CA-448D-89F1-AC7920F23216}" type="pres">
      <dgm:prSet presAssocID="{D4D9DAD0-603A-4297-91F5-3574087EF595}" presName="Name64" presStyleLbl="parChTrans1D3" presStyleIdx="3" presStyleCnt="6"/>
      <dgm:spPr/>
      <dgm:t>
        <a:bodyPr/>
        <a:lstStyle/>
        <a:p>
          <a:endParaRPr lang="zh-CN" altLang="en-US"/>
        </a:p>
      </dgm:t>
    </dgm:pt>
    <dgm:pt modelId="{8A1F97A6-A4C4-426F-9818-EACAD8C040BF}" type="pres">
      <dgm:prSet presAssocID="{8B79A641-D212-40AF-81C2-0CB4EF4AE02E}" presName="hierRoot2" presStyleCnt="0">
        <dgm:presLayoutVars>
          <dgm:hierBranch val="init"/>
        </dgm:presLayoutVars>
      </dgm:prSet>
      <dgm:spPr/>
    </dgm:pt>
    <dgm:pt modelId="{AAA714D1-332F-4B97-BB35-07CC22BE9608}" type="pres">
      <dgm:prSet presAssocID="{8B79A641-D212-40AF-81C2-0CB4EF4AE02E}" presName="rootComposite" presStyleCnt="0"/>
      <dgm:spPr/>
    </dgm:pt>
    <dgm:pt modelId="{DE4C8CC2-AAC1-4BB8-A76E-6ED5A9383B6A}" type="pres">
      <dgm:prSet presAssocID="{8B79A641-D212-40AF-81C2-0CB4EF4AE02E}" presName="rootText" presStyleLbl="node3" presStyleIdx="3" presStyleCnt="6">
        <dgm:presLayoutVars>
          <dgm:chPref val="3"/>
        </dgm:presLayoutVars>
      </dgm:prSet>
      <dgm:spPr/>
      <dgm:t>
        <a:bodyPr/>
        <a:lstStyle/>
        <a:p>
          <a:endParaRPr lang="zh-CN" altLang="en-US"/>
        </a:p>
      </dgm:t>
    </dgm:pt>
    <dgm:pt modelId="{62511AB3-8E3F-49B3-804C-2D45D7B74A1D}" type="pres">
      <dgm:prSet presAssocID="{8B79A641-D212-40AF-81C2-0CB4EF4AE02E}" presName="rootConnector" presStyleLbl="node3" presStyleIdx="3" presStyleCnt="6"/>
      <dgm:spPr/>
      <dgm:t>
        <a:bodyPr/>
        <a:lstStyle/>
        <a:p>
          <a:endParaRPr lang="zh-CN" altLang="en-US"/>
        </a:p>
      </dgm:t>
    </dgm:pt>
    <dgm:pt modelId="{5623856F-68C0-479A-AB84-0595C3EF843C}" type="pres">
      <dgm:prSet presAssocID="{8B79A641-D212-40AF-81C2-0CB4EF4AE02E}" presName="hierChild4" presStyleCnt="0"/>
      <dgm:spPr/>
    </dgm:pt>
    <dgm:pt modelId="{29A381AD-22DC-4A52-9C36-009623F3353D}" type="pres">
      <dgm:prSet presAssocID="{8B79A641-D212-40AF-81C2-0CB4EF4AE02E}" presName="hierChild5" presStyleCnt="0"/>
      <dgm:spPr/>
    </dgm:pt>
    <dgm:pt modelId="{0222EA82-9DFC-49B5-AEC5-2BD94BFFB4D9}" type="pres">
      <dgm:prSet presAssocID="{8A42DE03-A6A1-4FF1-B03B-12DD14937C4A}" presName="hierChild5" presStyleCnt="0"/>
      <dgm:spPr/>
    </dgm:pt>
    <dgm:pt modelId="{FF3E4443-18C5-4A64-8F43-7A0E0CED71D8}" type="pres">
      <dgm:prSet presAssocID="{FC844C29-E4B6-4EFC-883A-C22041D0E7B1}" presName="Name64" presStyleLbl="parChTrans1D2" presStyleIdx="1" presStyleCnt="2"/>
      <dgm:spPr/>
      <dgm:t>
        <a:bodyPr/>
        <a:lstStyle/>
        <a:p>
          <a:endParaRPr lang="zh-CN" altLang="en-US"/>
        </a:p>
      </dgm:t>
    </dgm:pt>
    <dgm:pt modelId="{682BCD15-0FC8-4EAB-9639-43524CA499D2}" type="pres">
      <dgm:prSet presAssocID="{A59FFB5F-B134-4721-8B49-34DBCEFB2A9F}" presName="hierRoot2" presStyleCnt="0">
        <dgm:presLayoutVars>
          <dgm:hierBranch val="init"/>
        </dgm:presLayoutVars>
      </dgm:prSet>
      <dgm:spPr/>
    </dgm:pt>
    <dgm:pt modelId="{3DF64633-C3A5-451E-BB2C-8623D9F650C8}" type="pres">
      <dgm:prSet presAssocID="{A59FFB5F-B134-4721-8B49-34DBCEFB2A9F}" presName="rootComposite" presStyleCnt="0"/>
      <dgm:spPr/>
    </dgm:pt>
    <dgm:pt modelId="{60C5C414-B875-4F21-A663-160E6270EB60}" type="pres">
      <dgm:prSet presAssocID="{A59FFB5F-B134-4721-8B49-34DBCEFB2A9F}" presName="rootText" presStyleLbl="node2" presStyleIdx="1" presStyleCnt="2">
        <dgm:presLayoutVars>
          <dgm:chPref val="3"/>
        </dgm:presLayoutVars>
      </dgm:prSet>
      <dgm:spPr/>
      <dgm:t>
        <a:bodyPr/>
        <a:lstStyle/>
        <a:p>
          <a:endParaRPr lang="zh-CN" altLang="en-US"/>
        </a:p>
      </dgm:t>
    </dgm:pt>
    <dgm:pt modelId="{FF68DCCE-F463-4060-9270-7074543286E2}" type="pres">
      <dgm:prSet presAssocID="{A59FFB5F-B134-4721-8B49-34DBCEFB2A9F}" presName="rootConnector" presStyleLbl="node2" presStyleIdx="1" presStyleCnt="2"/>
      <dgm:spPr/>
      <dgm:t>
        <a:bodyPr/>
        <a:lstStyle/>
        <a:p>
          <a:endParaRPr lang="zh-CN" altLang="en-US"/>
        </a:p>
      </dgm:t>
    </dgm:pt>
    <dgm:pt modelId="{C3E648B9-6A54-4C22-8687-F88674E9F793}" type="pres">
      <dgm:prSet presAssocID="{A59FFB5F-B134-4721-8B49-34DBCEFB2A9F}" presName="hierChild4" presStyleCnt="0"/>
      <dgm:spPr/>
    </dgm:pt>
    <dgm:pt modelId="{7A82B53D-6F28-4D0B-AF53-444D6E6CA6BE}" type="pres">
      <dgm:prSet presAssocID="{02C5A0DC-8C5A-4944-AA62-B2C18DF3BA20}" presName="Name64" presStyleLbl="parChTrans1D3" presStyleIdx="4" presStyleCnt="6"/>
      <dgm:spPr/>
      <dgm:t>
        <a:bodyPr/>
        <a:lstStyle/>
        <a:p>
          <a:endParaRPr lang="zh-CN" altLang="en-US"/>
        </a:p>
      </dgm:t>
    </dgm:pt>
    <dgm:pt modelId="{893E2FB7-8427-4E13-AF9A-F044EF17C472}" type="pres">
      <dgm:prSet presAssocID="{E57828A7-316F-487A-886A-F6ECB169BB81}" presName="hierRoot2" presStyleCnt="0">
        <dgm:presLayoutVars>
          <dgm:hierBranch val="init"/>
        </dgm:presLayoutVars>
      </dgm:prSet>
      <dgm:spPr/>
    </dgm:pt>
    <dgm:pt modelId="{7F0D4694-A208-4861-BB1C-66DB90F05363}" type="pres">
      <dgm:prSet presAssocID="{E57828A7-316F-487A-886A-F6ECB169BB81}" presName="rootComposite" presStyleCnt="0"/>
      <dgm:spPr/>
    </dgm:pt>
    <dgm:pt modelId="{D4A1AC5E-6526-4927-A01C-47DE1C5B5537}" type="pres">
      <dgm:prSet presAssocID="{E57828A7-316F-487A-886A-F6ECB169BB81}" presName="rootText" presStyleLbl="node3" presStyleIdx="4" presStyleCnt="6">
        <dgm:presLayoutVars>
          <dgm:chPref val="3"/>
        </dgm:presLayoutVars>
      </dgm:prSet>
      <dgm:spPr/>
      <dgm:t>
        <a:bodyPr/>
        <a:lstStyle/>
        <a:p>
          <a:endParaRPr lang="zh-CN" altLang="en-US"/>
        </a:p>
      </dgm:t>
    </dgm:pt>
    <dgm:pt modelId="{520AFDE1-D05F-42E2-8F1E-AC7C4198F16A}" type="pres">
      <dgm:prSet presAssocID="{E57828A7-316F-487A-886A-F6ECB169BB81}" presName="rootConnector" presStyleLbl="node3" presStyleIdx="4" presStyleCnt="6"/>
      <dgm:spPr/>
      <dgm:t>
        <a:bodyPr/>
        <a:lstStyle/>
        <a:p>
          <a:endParaRPr lang="zh-CN" altLang="en-US"/>
        </a:p>
      </dgm:t>
    </dgm:pt>
    <dgm:pt modelId="{139BE50B-43C1-4297-8A60-224C948F2A5C}" type="pres">
      <dgm:prSet presAssocID="{E57828A7-316F-487A-886A-F6ECB169BB81}" presName="hierChild4" presStyleCnt="0"/>
      <dgm:spPr/>
    </dgm:pt>
    <dgm:pt modelId="{801D1363-8D12-4717-A3F3-53AEC61A8ECA}" type="pres">
      <dgm:prSet presAssocID="{B5468FBD-2A8A-435C-8EC2-484DF31BD83A}" presName="Name64" presStyleLbl="parChTrans1D4" presStyleIdx="0" presStyleCnt="6"/>
      <dgm:spPr/>
      <dgm:t>
        <a:bodyPr/>
        <a:lstStyle/>
        <a:p>
          <a:endParaRPr lang="zh-CN" altLang="en-US"/>
        </a:p>
      </dgm:t>
    </dgm:pt>
    <dgm:pt modelId="{69C57C82-9DC2-41B8-A768-2152BA6ED065}" type="pres">
      <dgm:prSet presAssocID="{5F1ECC18-CFD6-4E77-89BE-78BC4C1D2979}" presName="hierRoot2" presStyleCnt="0">
        <dgm:presLayoutVars>
          <dgm:hierBranch val="init"/>
        </dgm:presLayoutVars>
      </dgm:prSet>
      <dgm:spPr/>
    </dgm:pt>
    <dgm:pt modelId="{62E5C155-0B75-4DBA-84A3-3B1EE3EC8C87}" type="pres">
      <dgm:prSet presAssocID="{5F1ECC18-CFD6-4E77-89BE-78BC4C1D2979}" presName="rootComposite" presStyleCnt="0"/>
      <dgm:spPr/>
    </dgm:pt>
    <dgm:pt modelId="{2D42DFA9-FFE3-441B-AFF3-7FAB3D2F7D76}" type="pres">
      <dgm:prSet presAssocID="{5F1ECC18-CFD6-4E77-89BE-78BC4C1D2979}" presName="rootText" presStyleLbl="node4" presStyleIdx="0" presStyleCnt="6">
        <dgm:presLayoutVars>
          <dgm:chPref val="3"/>
        </dgm:presLayoutVars>
      </dgm:prSet>
      <dgm:spPr/>
      <dgm:t>
        <a:bodyPr/>
        <a:lstStyle/>
        <a:p>
          <a:endParaRPr lang="zh-CN" altLang="en-US"/>
        </a:p>
      </dgm:t>
    </dgm:pt>
    <dgm:pt modelId="{F1B9EF20-3B37-4C3C-8E4A-BCD2A66BAD92}" type="pres">
      <dgm:prSet presAssocID="{5F1ECC18-CFD6-4E77-89BE-78BC4C1D2979}" presName="rootConnector" presStyleLbl="node4" presStyleIdx="0" presStyleCnt="6"/>
      <dgm:spPr/>
      <dgm:t>
        <a:bodyPr/>
        <a:lstStyle/>
        <a:p>
          <a:endParaRPr lang="zh-CN" altLang="en-US"/>
        </a:p>
      </dgm:t>
    </dgm:pt>
    <dgm:pt modelId="{10FD8856-3928-4C17-8C93-C2FB39769022}" type="pres">
      <dgm:prSet presAssocID="{5F1ECC18-CFD6-4E77-89BE-78BC4C1D2979}" presName="hierChild4" presStyleCnt="0"/>
      <dgm:spPr/>
    </dgm:pt>
    <dgm:pt modelId="{DDD66138-71D1-4095-9F30-16DFF306E0EB}" type="pres">
      <dgm:prSet presAssocID="{5F1ECC18-CFD6-4E77-89BE-78BC4C1D2979}" presName="hierChild5" presStyleCnt="0"/>
      <dgm:spPr/>
    </dgm:pt>
    <dgm:pt modelId="{62512A15-40F9-4679-97C0-6386E8419B7A}" type="pres">
      <dgm:prSet presAssocID="{B1CFFDFC-64B7-4279-82F0-9688559A575F}" presName="Name64" presStyleLbl="parChTrans1D4" presStyleIdx="1" presStyleCnt="6"/>
      <dgm:spPr/>
      <dgm:t>
        <a:bodyPr/>
        <a:lstStyle/>
        <a:p>
          <a:endParaRPr lang="zh-CN" altLang="en-US"/>
        </a:p>
      </dgm:t>
    </dgm:pt>
    <dgm:pt modelId="{8F4BCC40-0FAC-4D50-9193-481A9DBF5D85}" type="pres">
      <dgm:prSet presAssocID="{18DACB13-EF8A-493C-BA32-F995745B691D}" presName="hierRoot2" presStyleCnt="0">
        <dgm:presLayoutVars>
          <dgm:hierBranch val="init"/>
        </dgm:presLayoutVars>
      </dgm:prSet>
      <dgm:spPr/>
    </dgm:pt>
    <dgm:pt modelId="{EB434E98-6416-4C19-9C46-1F83392BF02A}" type="pres">
      <dgm:prSet presAssocID="{18DACB13-EF8A-493C-BA32-F995745B691D}" presName="rootComposite" presStyleCnt="0"/>
      <dgm:spPr/>
    </dgm:pt>
    <dgm:pt modelId="{C2FF8A09-75A8-4D5B-AA77-D9727944853A}" type="pres">
      <dgm:prSet presAssocID="{18DACB13-EF8A-493C-BA32-F995745B691D}" presName="rootText" presStyleLbl="node4" presStyleIdx="1" presStyleCnt="6">
        <dgm:presLayoutVars>
          <dgm:chPref val="3"/>
        </dgm:presLayoutVars>
      </dgm:prSet>
      <dgm:spPr/>
      <dgm:t>
        <a:bodyPr/>
        <a:lstStyle/>
        <a:p>
          <a:endParaRPr lang="zh-CN" altLang="en-US"/>
        </a:p>
      </dgm:t>
    </dgm:pt>
    <dgm:pt modelId="{210839F0-52A6-4F24-9EC4-305BFDF82CE9}" type="pres">
      <dgm:prSet presAssocID="{18DACB13-EF8A-493C-BA32-F995745B691D}" presName="rootConnector" presStyleLbl="node4" presStyleIdx="1" presStyleCnt="6"/>
      <dgm:spPr/>
      <dgm:t>
        <a:bodyPr/>
        <a:lstStyle/>
        <a:p>
          <a:endParaRPr lang="zh-CN" altLang="en-US"/>
        </a:p>
      </dgm:t>
    </dgm:pt>
    <dgm:pt modelId="{9E64350A-E677-4DAA-942A-7FEF2260E612}" type="pres">
      <dgm:prSet presAssocID="{18DACB13-EF8A-493C-BA32-F995745B691D}" presName="hierChild4" presStyleCnt="0"/>
      <dgm:spPr/>
    </dgm:pt>
    <dgm:pt modelId="{FB08D534-B1C6-4AA2-AC35-37088528826F}" type="pres">
      <dgm:prSet presAssocID="{18DACB13-EF8A-493C-BA32-F995745B691D}" presName="hierChild5" presStyleCnt="0"/>
      <dgm:spPr/>
    </dgm:pt>
    <dgm:pt modelId="{AE78FC80-166E-43F4-B009-1572C2B20A98}" type="pres">
      <dgm:prSet presAssocID="{8D34D751-2F6F-460A-9AA1-31CC5A9D214E}" presName="Name64" presStyleLbl="parChTrans1D4" presStyleIdx="2" presStyleCnt="6"/>
      <dgm:spPr/>
      <dgm:t>
        <a:bodyPr/>
        <a:lstStyle/>
        <a:p>
          <a:endParaRPr lang="zh-CN" altLang="en-US"/>
        </a:p>
      </dgm:t>
    </dgm:pt>
    <dgm:pt modelId="{05C62851-3A83-4BCB-BF7A-DAAD6D83A476}" type="pres">
      <dgm:prSet presAssocID="{7A48E2F7-35C1-406C-9987-70F8AE573EAD}" presName="hierRoot2" presStyleCnt="0">
        <dgm:presLayoutVars>
          <dgm:hierBranch val="init"/>
        </dgm:presLayoutVars>
      </dgm:prSet>
      <dgm:spPr/>
    </dgm:pt>
    <dgm:pt modelId="{9494EAE9-A316-4430-BAB5-BE463C339021}" type="pres">
      <dgm:prSet presAssocID="{7A48E2F7-35C1-406C-9987-70F8AE573EAD}" presName="rootComposite" presStyleCnt="0"/>
      <dgm:spPr/>
    </dgm:pt>
    <dgm:pt modelId="{5BF82BE0-BE3D-486E-AAB8-92C50EA8838B}" type="pres">
      <dgm:prSet presAssocID="{7A48E2F7-35C1-406C-9987-70F8AE573EAD}" presName="rootText" presStyleLbl="node4" presStyleIdx="2" presStyleCnt="6">
        <dgm:presLayoutVars>
          <dgm:chPref val="3"/>
        </dgm:presLayoutVars>
      </dgm:prSet>
      <dgm:spPr/>
      <dgm:t>
        <a:bodyPr/>
        <a:lstStyle/>
        <a:p>
          <a:endParaRPr lang="zh-CN" altLang="en-US"/>
        </a:p>
      </dgm:t>
    </dgm:pt>
    <dgm:pt modelId="{7C85AED8-421E-4F3D-94A4-3FC6BA557541}" type="pres">
      <dgm:prSet presAssocID="{7A48E2F7-35C1-406C-9987-70F8AE573EAD}" presName="rootConnector" presStyleLbl="node4" presStyleIdx="2" presStyleCnt="6"/>
      <dgm:spPr/>
      <dgm:t>
        <a:bodyPr/>
        <a:lstStyle/>
        <a:p>
          <a:endParaRPr lang="zh-CN" altLang="en-US"/>
        </a:p>
      </dgm:t>
    </dgm:pt>
    <dgm:pt modelId="{327796D5-859E-46CA-AAD7-0F61F48D67FF}" type="pres">
      <dgm:prSet presAssocID="{7A48E2F7-35C1-406C-9987-70F8AE573EAD}" presName="hierChild4" presStyleCnt="0"/>
      <dgm:spPr/>
    </dgm:pt>
    <dgm:pt modelId="{AD9CDE06-4C68-47F6-9B6B-7A2A4720214B}" type="pres">
      <dgm:prSet presAssocID="{7A48E2F7-35C1-406C-9987-70F8AE573EAD}" presName="hierChild5" presStyleCnt="0"/>
      <dgm:spPr/>
    </dgm:pt>
    <dgm:pt modelId="{FA9D61EC-B4D1-462F-ACC3-007F4A8483F3}" type="pres">
      <dgm:prSet presAssocID="{DE14F406-70E8-4866-9027-F8F5D68F6220}" presName="Name64" presStyleLbl="parChTrans1D4" presStyleIdx="3" presStyleCnt="6"/>
      <dgm:spPr/>
      <dgm:t>
        <a:bodyPr/>
        <a:lstStyle/>
        <a:p>
          <a:endParaRPr lang="zh-CN" altLang="en-US"/>
        </a:p>
      </dgm:t>
    </dgm:pt>
    <dgm:pt modelId="{04B79266-5A3C-419D-9B9D-D39B7C40D038}" type="pres">
      <dgm:prSet presAssocID="{2CD5B4D9-E0EE-4B16-8144-88DB004322AB}" presName="hierRoot2" presStyleCnt="0">
        <dgm:presLayoutVars>
          <dgm:hierBranch val="init"/>
        </dgm:presLayoutVars>
      </dgm:prSet>
      <dgm:spPr/>
    </dgm:pt>
    <dgm:pt modelId="{46C1EB50-1838-4102-AE3D-EED48DAAF751}" type="pres">
      <dgm:prSet presAssocID="{2CD5B4D9-E0EE-4B16-8144-88DB004322AB}" presName="rootComposite" presStyleCnt="0"/>
      <dgm:spPr/>
    </dgm:pt>
    <dgm:pt modelId="{8D1FAA3A-50AD-4C68-BAFD-55BA740DF0C6}" type="pres">
      <dgm:prSet presAssocID="{2CD5B4D9-E0EE-4B16-8144-88DB004322AB}" presName="rootText" presStyleLbl="node4" presStyleIdx="3" presStyleCnt="6">
        <dgm:presLayoutVars>
          <dgm:chPref val="3"/>
        </dgm:presLayoutVars>
      </dgm:prSet>
      <dgm:spPr/>
      <dgm:t>
        <a:bodyPr/>
        <a:lstStyle/>
        <a:p>
          <a:endParaRPr lang="zh-CN" altLang="en-US"/>
        </a:p>
      </dgm:t>
    </dgm:pt>
    <dgm:pt modelId="{2B5E35C6-EE27-45D9-A9AF-9ACACD4A03F7}" type="pres">
      <dgm:prSet presAssocID="{2CD5B4D9-E0EE-4B16-8144-88DB004322AB}" presName="rootConnector" presStyleLbl="node4" presStyleIdx="3" presStyleCnt="6"/>
      <dgm:spPr/>
      <dgm:t>
        <a:bodyPr/>
        <a:lstStyle/>
        <a:p>
          <a:endParaRPr lang="zh-CN" altLang="en-US"/>
        </a:p>
      </dgm:t>
    </dgm:pt>
    <dgm:pt modelId="{C9B2125D-50D8-4B79-8129-5AC1BD43F0C7}" type="pres">
      <dgm:prSet presAssocID="{2CD5B4D9-E0EE-4B16-8144-88DB004322AB}" presName="hierChild4" presStyleCnt="0"/>
      <dgm:spPr/>
    </dgm:pt>
    <dgm:pt modelId="{01C4E9C0-647F-4249-821E-9007395B3AB6}" type="pres">
      <dgm:prSet presAssocID="{2CD5B4D9-E0EE-4B16-8144-88DB004322AB}" presName="hierChild5" presStyleCnt="0"/>
      <dgm:spPr/>
    </dgm:pt>
    <dgm:pt modelId="{7AC79648-0395-4B04-BAC4-230E8F4CB60D}" type="pres">
      <dgm:prSet presAssocID="{E57828A7-316F-487A-886A-F6ECB169BB81}" presName="hierChild5" presStyleCnt="0"/>
      <dgm:spPr/>
    </dgm:pt>
    <dgm:pt modelId="{E2F3E742-317E-4B08-B317-293F0D91AD40}" type="pres">
      <dgm:prSet presAssocID="{8E72A70F-3116-4A39-B5C1-CC91F175AFC7}" presName="Name64" presStyleLbl="parChTrans1D3" presStyleIdx="5" presStyleCnt="6"/>
      <dgm:spPr/>
      <dgm:t>
        <a:bodyPr/>
        <a:lstStyle/>
        <a:p>
          <a:endParaRPr lang="zh-CN" altLang="en-US"/>
        </a:p>
      </dgm:t>
    </dgm:pt>
    <dgm:pt modelId="{3A77205C-52D2-4ABA-BB59-3736044DD133}" type="pres">
      <dgm:prSet presAssocID="{E9C4B879-2B07-45A1-8A3A-3880491E9302}" presName="hierRoot2" presStyleCnt="0">
        <dgm:presLayoutVars>
          <dgm:hierBranch val="init"/>
        </dgm:presLayoutVars>
      </dgm:prSet>
      <dgm:spPr/>
    </dgm:pt>
    <dgm:pt modelId="{BF9C3E23-45D2-4EB2-A2BC-732467396E38}" type="pres">
      <dgm:prSet presAssocID="{E9C4B879-2B07-45A1-8A3A-3880491E9302}" presName="rootComposite" presStyleCnt="0"/>
      <dgm:spPr/>
    </dgm:pt>
    <dgm:pt modelId="{E7157601-8091-4BE5-A3C4-B29B65D3872B}" type="pres">
      <dgm:prSet presAssocID="{E9C4B879-2B07-45A1-8A3A-3880491E9302}" presName="rootText" presStyleLbl="node3" presStyleIdx="5" presStyleCnt="6">
        <dgm:presLayoutVars>
          <dgm:chPref val="3"/>
        </dgm:presLayoutVars>
      </dgm:prSet>
      <dgm:spPr/>
      <dgm:t>
        <a:bodyPr/>
        <a:lstStyle/>
        <a:p>
          <a:endParaRPr lang="zh-CN" altLang="en-US"/>
        </a:p>
      </dgm:t>
    </dgm:pt>
    <dgm:pt modelId="{017B95C9-A49D-4E05-B663-0E510B5CDB47}" type="pres">
      <dgm:prSet presAssocID="{E9C4B879-2B07-45A1-8A3A-3880491E9302}" presName="rootConnector" presStyleLbl="node3" presStyleIdx="5" presStyleCnt="6"/>
      <dgm:spPr/>
      <dgm:t>
        <a:bodyPr/>
        <a:lstStyle/>
        <a:p>
          <a:endParaRPr lang="zh-CN" altLang="en-US"/>
        </a:p>
      </dgm:t>
    </dgm:pt>
    <dgm:pt modelId="{72FBCF1A-EDA6-49C6-974A-C42341E991B9}" type="pres">
      <dgm:prSet presAssocID="{E9C4B879-2B07-45A1-8A3A-3880491E9302}" presName="hierChild4" presStyleCnt="0"/>
      <dgm:spPr/>
    </dgm:pt>
    <dgm:pt modelId="{4B365E34-A652-4E2B-ACED-687D4B0F6179}" type="pres">
      <dgm:prSet presAssocID="{F3DA0B91-FEE3-4D81-9213-3BC5702A7803}" presName="Name64" presStyleLbl="parChTrans1D4" presStyleIdx="4" presStyleCnt="6"/>
      <dgm:spPr/>
      <dgm:t>
        <a:bodyPr/>
        <a:lstStyle/>
        <a:p>
          <a:endParaRPr lang="zh-CN" altLang="en-US"/>
        </a:p>
      </dgm:t>
    </dgm:pt>
    <dgm:pt modelId="{0BB32FB1-A9FA-465A-AD17-E1C709300DB1}" type="pres">
      <dgm:prSet presAssocID="{1AC51A89-09D0-4F97-90D6-EEA62E174217}" presName="hierRoot2" presStyleCnt="0">
        <dgm:presLayoutVars>
          <dgm:hierBranch val="init"/>
        </dgm:presLayoutVars>
      </dgm:prSet>
      <dgm:spPr/>
    </dgm:pt>
    <dgm:pt modelId="{60FEF652-5331-41F1-9EF0-19D39BDCCA6E}" type="pres">
      <dgm:prSet presAssocID="{1AC51A89-09D0-4F97-90D6-EEA62E174217}" presName="rootComposite" presStyleCnt="0"/>
      <dgm:spPr/>
    </dgm:pt>
    <dgm:pt modelId="{44A6E0EC-0E94-45E0-8A46-BE2C2440FD4B}" type="pres">
      <dgm:prSet presAssocID="{1AC51A89-09D0-4F97-90D6-EEA62E174217}" presName="rootText" presStyleLbl="node4" presStyleIdx="4" presStyleCnt="6">
        <dgm:presLayoutVars>
          <dgm:chPref val="3"/>
        </dgm:presLayoutVars>
      </dgm:prSet>
      <dgm:spPr/>
      <dgm:t>
        <a:bodyPr/>
        <a:lstStyle/>
        <a:p>
          <a:endParaRPr lang="zh-CN" altLang="en-US"/>
        </a:p>
      </dgm:t>
    </dgm:pt>
    <dgm:pt modelId="{874A6E2C-3B14-465A-B325-43578FDFA1AB}" type="pres">
      <dgm:prSet presAssocID="{1AC51A89-09D0-4F97-90D6-EEA62E174217}" presName="rootConnector" presStyleLbl="node4" presStyleIdx="4" presStyleCnt="6"/>
      <dgm:spPr/>
      <dgm:t>
        <a:bodyPr/>
        <a:lstStyle/>
        <a:p>
          <a:endParaRPr lang="zh-CN" altLang="en-US"/>
        </a:p>
      </dgm:t>
    </dgm:pt>
    <dgm:pt modelId="{917A8BC4-E7E2-4F59-BA59-EED1CBDFE0A6}" type="pres">
      <dgm:prSet presAssocID="{1AC51A89-09D0-4F97-90D6-EEA62E174217}" presName="hierChild4" presStyleCnt="0"/>
      <dgm:spPr/>
    </dgm:pt>
    <dgm:pt modelId="{72465075-F395-40A2-82C6-47B0B554E6B4}" type="pres">
      <dgm:prSet presAssocID="{1AC51A89-09D0-4F97-90D6-EEA62E174217}" presName="hierChild5" presStyleCnt="0"/>
      <dgm:spPr/>
    </dgm:pt>
    <dgm:pt modelId="{2ACFC75A-8691-42EE-9AA7-D2793B8A35F8}" type="pres">
      <dgm:prSet presAssocID="{803F187B-57CC-4885-B74A-BFE68E52E6FE}" presName="Name64" presStyleLbl="parChTrans1D4" presStyleIdx="5" presStyleCnt="6"/>
      <dgm:spPr/>
      <dgm:t>
        <a:bodyPr/>
        <a:lstStyle/>
        <a:p>
          <a:endParaRPr lang="zh-CN" altLang="en-US"/>
        </a:p>
      </dgm:t>
    </dgm:pt>
    <dgm:pt modelId="{2AE40224-F844-4D97-B53E-53DFACD70B2D}" type="pres">
      <dgm:prSet presAssocID="{C28A7501-EFDF-422D-9479-30337BF98C05}" presName="hierRoot2" presStyleCnt="0">
        <dgm:presLayoutVars>
          <dgm:hierBranch val="init"/>
        </dgm:presLayoutVars>
      </dgm:prSet>
      <dgm:spPr/>
    </dgm:pt>
    <dgm:pt modelId="{246A6941-34C5-461A-9CFB-028A066E6390}" type="pres">
      <dgm:prSet presAssocID="{C28A7501-EFDF-422D-9479-30337BF98C05}" presName="rootComposite" presStyleCnt="0"/>
      <dgm:spPr/>
    </dgm:pt>
    <dgm:pt modelId="{611EBF4D-AF36-4C6B-9542-7DBC242087CC}" type="pres">
      <dgm:prSet presAssocID="{C28A7501-EFDF-422D-9479-30337BF98C05}" presName="rootText" presStyleLbl="node4" presStyleIdx="5" presStyleCnt="6">
        <dgm:presLayoutVars>
          <dgm:chPref val="3"/>
        </dgm:presLayoutVars>
      </dgm:prSet>
      <dgm:spPr/>
      <dgm:t>
        <a:bodyPr/>
        <a:lstStyle/>
        <a:p>
          <a:endParaRPr lang="zh-CN" altLang="en-US"/>
        </a:p>
      </dgm:t>
    </dgm:pt>
    <dgm:pt modelId="{EEE20358-BCC0-4DA8-9A20-2810CDFC4AC3}" type="pres">
      <dgm:prSet presAssocID="{C28A7501-EFDF-422D-9479-30337BF98C05}" presName="rootConnector" presStyleLbl="node4" presStyleIdx="5" presStyleCnt="6"/>
      <dgm:spPr/>
      <dgm:t>
        <a:bodyPr/>
        <a:lstStyle/>
        <a:p>
          <a:endParaRPr lang="zh-CN" altLang="en-US"/>
        </a:p>
      </dgm:t>
    </dgm:pt>
    <dgm:pt modelId="{E9E27FAA-8852-40AF-8D2A-AD4A5EC5ED52}" type="pres">
      <dgm:prSet presAssocID="{C28A7501-EFDF-422D-9479-30337BF98C05}" presName="hierChild4" presStyleCnt="0"/>
      <dgm:spPr/>
    </dgm:pt>
    <dgm:pt modelId="{E604A93A-A742-4C72-A72B-9C1B5BDF4F80}" type="pres">
      <dgm:prSet presAssocID="{C28A7501-EFDF-422D-9479-30337BF98C05}" presName="hierChild5" presStyleCnt="0"/>
      <dgm:spPr/>
    </dgm:pt>
    <dgm:pt modelId="{D13C5DFF-57E0-49C9-AB62-61930B4A0DE1}" type="pres">
      <dgm:prSet presAssocID="{E9C4B879-2B07-45A1-8A3A-3880491E9302}" presName="hierChild5" presStyleCnt="0"/>
      <dgm:spPr/>
    </dgm:pt>
    <dgm:pt modelId="{31FC09B8-50F8-4A30-B26E-4DE80F09980F}" type="pres">
      <dgm:prSet presAssocID="{A59FFB5F-B134-4721-8B49-34DBCEFB2A9F}" presName="hierChild5" presStyleCnt="0"/>
      <dgm:spPr/>
    </dgm:pt>
    <dgm:pt modelId="{8D5B2818-902B-421F-9E0A-CD4A444815C1}" type="pres">
      <dgm:prSet presAssocID="{EA9C3159-CA5E-4B3A-81E9-455426E83FF6}" presName="hierChild3" presStyleCnt="0"/>
      <dgm:spPr/>
    </dgm:pt>
  </dgm:ptLst>
  <dgm:cxnLst>
    <dgm:cxn modelId="{43AB32DF-4338-448B-B668-A22A50BF0CD7}" type="presOf" srcId="{F3DA0B91-FEE3-4D81-9213-3BC5702A7803}" destId="{4B365E34-A652-4E2B-ACED-687D4B0F6179}" srcOrd="0" destOrd="0" presId="urn:microsoft.com/office/officeart/2009/3/layout/HorizontalOrganizationChart"/>
    <dgm:cxn modelId="{9CF08145-CBAB-455D-BFA5-B1549A09109E}" type="presOf" srcId="{B1CFFDFC-64B7-4279-82F0-9688559A575F}" destId="{62512A15-40F9-4679-97C0-6386E8419B7A}" srcOrd="0" destOrd="0" presId="urn:microsoft.com/office/officeart/2009/3/layout/HorizontalOrganizationChart"/>
    <dgm:cxn modelId="{7B3BB5B6-F81D-4884-A0B8-C7C8C43FE11C}" type="presOf" srcId="{EA9C3159-CA5E-4B3A-81E9-455426E83FF6}" destId="{A35528C1-8A48-4501-9B50-E020AF910FD6}" srcOrd="0" destOrd="0" presId="urn:microsoft.com/office/officeart/2009/3/layout/HorizontalOrganizationChart"/>
    <dgm:cxn modelId="{3DC5F249-BE49-4AD8-B9F5-1AA6EFE6764F}" type="presOf" srcId="{84707F9E-73CF-412B-A610-9E330CC74F9B}" destId="{70F84050-2DCC-4758-A7CF-C44907C982BD}" srcOrd="0" destOrd="0" presId="urn:microsoft.com/office/officeart/2009/3/layout/HorizontalOrganizationChart"/>
    <dgm:cxn modelId="{45F94669-4834-42BE-8F48-14D25DEA07A2}" type="presOf" srcId="{E57828A7-316F-487A-886A-F6ECB169BB81}" destId="{D4A1AC5E-6526-4927-A01C-47DE1C5B5537}" srcOrd="0" destOrd="0" presId="urn:microsoft.com/office/officeart/2009/3/layout/HorizontalOrganizationChart"/>
    <dgm:cxn modelId="{228D2E6B-18F2-418C-92E8-64B73FCB40E9}" srcId="{8A42DE03-A6A1-4FF1-B03B-12DD14937C4A}" destId="{32284DDD-E9CF-4CD3-9BFB-0DCA6CD7E468}" srcOrd="1" destOrd="0" parTransId="{84707F9E-73CF-412B-A610-9E330CC74F9B}" sibTransId="{E4656636-09ED-40B8-9B31-AE26CD329EE7}"/>
    <dgm:cxn modelId="{5E1CD397-96AF-4A6A-8621-70A42687633A}" type="presOf" srcId="{02C5A0DC-8C5A-4944-AA62-B2C18DF3BA20}" destId="{7A82B53D-6F28-4D0B-AF53-444D6E6CA6BE}" srcOrd="0" destOrd="0" presId="urn:microsoft.com/office/officeart/2009/3/layout/HorizontalOrganizationChart"/>
    <dgm:cxn modelId="{C5E11879-5542-4E8C-8451-150DD883F7A1}" srcId="{E9C4B879-2B07-45A1-8A3A-3880491E9302}" destId="{C28A7501-EFDF-422D-9479-30337BF98C05}" srcOrd="1" destOrd="0" parTransId="{803F187B-57CC-4885-B74A-BFE68E52E6FE}" sibTransId="{065792C9-384F-4716-A369-58B66E44FEBD}"/>
    <dgm:cxn modelId="{A4A350A4-8CB5-483B-8BA7-5157F5558FA7}" type="presOf" srcId="{8E72A70F-3116-4A39-B5C1-CC91F175AFC7}" destId="{E2F3E742-317E-4B08-B317-293F0D91AD40}" srcOrd="0" destOrd="0" presId="urn:microsoft.com/office/officeart/2009/3/layout/HorizontalOrganizationChart"/>
    <dgm:cxn modelId="{35ECD62E-F764-4784-9384-B88160FAEBF5}" srcId="{E57828A7-316F-487A-886A-F6ECB169BB81}" destId="{18DACB13-EF8A-493C-BA32-F995745B691D}" srcOrd="1" destOrd="0" parTransId="{B1CFFDFC-64B7-4279-82F0-9688559A575F}" sibTransId="{87A72FD5-E829-4A35-A958-6CAFAD44109C}"/>
    <dgm:cxn modelId="{19A70440-ACBC-446C-BEDE-6F5BD1838544}" type="presOf" srcId="{8A42DE03-A6A1-4FF1-B03B-12DD14937C4A}" destId="{9B3BA8BA-32BA-4E83-AB21-7A035E8E1E57}" srcOrd="1" destOrd="0" presId="urn:microsoft.com/office/officeart/2009/3/layout/HorizontalOrganizationChart"/>
    <dgm:cxn modelId="{001C1669-09D3-4D61-BE86-B30600E3114A}" type="presOf" srcId="{1884958A-98AD-4206-AFAC-E1CA40A7304C}" destId="{23E743FA-57CD-4BE8-8DA0-141D1D26F3EB}" srcOrd="1" destOrd="0" presId="urn:microsoft.com/office/officeart/2009/3/layout/HorizontalOrganizationChart"/>
    <dgm:cxn modelId="{8AD6DC91-A9F0-4E98-917A-AA579F449E4A}" type="presOf" srcId="{5F1ECC18-CFD6-4E77-89BE-78BC4C1D2979}" destId="{2D42DFA9-FFE3-441B-AFF3-7FAB3D2F7D76}" srcOrd="0" destOrd="0" presId="urn:microsoft.com/office/officeart/2009/3/layout/HorizontalOrganizationChart"/>
    <dgm:cxn modelId="{CAA92BBF-E131-434A-9892-32C1A7D504FB}" type="presOf" srcId="{18DACB13-EF8A-493C-BA32-F995745B691D}" destId="{C2FF8A09-75A8-4D5B-AA77-D9727944853A}" srcOrd="0" destOrd="0" presId="urn:microsoft.com/office/officeart/2009/3/layout/HorizontalOrganizationChart"/>
    <dgm:cxn modelId="{17249999-83B2-446B-9CDA-FD8BAAE03E63}" srcId="{EA9C3159-CA5E-4B3A-81E9-455426E83FF6}" destId="{8A42DE03-A6A1-4FF1-B03B-12DD14937C4A}" srcOrd="0" destOrd="0" parTransId="{80EFCA3F-D266-4DE9-ADF4-0DE747808605}" sibTransId="{1B1556EA-AA24-42A5-8E0E-4D4C49E3A6C7}"/>
    <dgm:cxn modelId="{8E4057ED-A0B9-4422-B9F9-486EB044C82F}" type="presOf" srcId="{B5468FBD-2A8A-435C-8EC2-484DF31BD83A}" destId="{801D1363-8D12-4717-A3F3-53AEC61A8ECA}" srcOrd="0" destOrd="0" presId="urn:microsoft.com/office/officeart/2009/3/layout/HorizontalOrganizationChart"/>
    <dgm:cxn modelId="{6E6434EE-EDBB-4F89-8DD0-3A69CE027148}" type="presOf" srcId="{E9C4B879-2B07-45A1-8A3A-3880491E9302}" destId="{017B95C9-A49D-4E05-B663-0E510B5CDB47}" srcOrd="1" destOrd="0" presId="urn:microsoft.com/office/officeart/2009/3/layout/HorizontalOrganizationChart"/>
    <dgm:cxn modelId="{F8D65DD5-8C49-4228-A28F-AE8293160ED6}" type="presOf" srcId="{7A48E2F7-35C1-406C-9987-70F8AE573EAD}" destId="{5BF82BE0-BE3D-486E-AAB8-92C50EA8838B}" srcOrd="0" destOrd="0" presId="urn:microsoft.com/office/officeart/2009/3/layout/HorizontalOrganizationChart"/>
    <dgm:cxn modelId="{AA00E80D-3C68-47C1-B911-8BB01AC66D7E}" type="presOf" srcId="{DE14F406-70E8-4866-9027-F8F5D68F6220}" destId="{FA9D61EC-B4D1-462F-ACC3-007F4A8483F3}" srcOrd="0" destOrd="0" presId="urn:microsoft.com/office/officeart/2009/3/layout/HorizontalOrganizationChart"/>
    <dgm:cxn modelId="{895C89B8-F285-40D7-9220-CAE9F073FB58}" srcId="{8A42DE03-A6A1-4FF1-B03B-12DD14937C4A}" destId="{DCCCE553-C70D-4D83-A6F3-00A5DDF74CFF}" srcOrd="2" destOrd="0" parTransId="{6887BC87-0831-45F1-8E57-A3D307A27BB5}" sibTransId="{65EE59C8-D612-4A27-A705-3362E401B69D}"/>
    <dgm:cxn modelId="{452507DD-2DEB-44BD-9D2D-8F7796CF1BAE}" type="presOf" srcId="{18DACB13-EF8A-493C-BA32-F995745B691D}" destId="{210839F0-52A6-4F24-9EC4-305BFDF82CE9}" srcOrd="1" destOrd="0" presId="urn:microsoft.com/office/officeart/2009/3/layout/HorizontalOrganizationChart"/>
    <dgm:cxn modelId="{6994E9A1-5831-465A-8FAB-132C2A934470}" srcId="{E57828A7-316F-487A-886A-F6ECB169BB81}" destId="{5F1ECC18-CFD6-4E77-89BE-78BC4C1D2979}" srcOrd="0" destOrd="0" parTransId="{B5468FBD-2A8A-435C-8EC2-484DF31BD83A}" sibTransId="{A7C5071F-36C3-465B-B640-B1A3AE91B6B2}"/>
    <dgm:cxn modelId="{9116BCF3-E86B-47C2-814B-068C3DDE7577}" type="presOf" srcId="{D333251E-BD39-4A42-AFC5-52F43CC75668}" destId="{88FFA6D7-6CCB-4451-BBF1-EE3B9B31B11F}" srcOrd="0" destOrd="0" presId="urn:microsoft.com/office/officeart/2009/3/layout/HorizontalOrganizationChart"/>
    <dgm:cxn modelId="{4318CEC3-A479-4FFA-8777-55724DEBA7EB}" type="presOf" srcId="{DCCCE553-C70D-4D83-A6F3-00A5DDF74CFF}" destId="{FD6774F0-790B-47EC-B918-78EF27A3C266}" srcOrd="0" destOrd="0" presId="urn:microsoft.com/office/officeart/2009/3/layout/HorizontalOrganizationChart"/>
    <dgm:cxn modelId="{28ABCE8C-20D8-41CB-8B25-6543BC246623}" type="presOf" srcId="{8A42DE03-A6A1-4FF1-B03B-12DD14937C4A}" destId="{E43C6CE3-CFE8-477C-A3BB-EC85ED530D37}" srcOrd="0" destOrd="0" presId="urn:microsoft.com/office/officeart/2009/3/layout/HorizontalOrganizationChart"/>
    <dgm:cxn modelId="{163651E3-D002-44A1-8632-4C16C94928C8}" type="presOf" srcId="{1884958A-98AD-4206-AFAC-E1CA40A7304C}" destId="{3B3A85D4-8CC0-44A9-9794-384A83B83092}" srcOrd="0" destOrd="0" presId="urn:microsoft.com/office/officeart/2009/3/layout/HorizontalOrganizationChart"/>
    <dgm:cxn modelId="{E8B0C7B8-3F5B-42A2-8171-702A410F109A}" type="presOf" srcId="{8B79A641-D212-40AF-81C2-0CB4EF4AE02E}" destId="{DE4C8CC2-AAC1-4BB8-A76E-6ED5A9383B6A}" srcOrd="0" destOrd="0" presId="urn:microsoft.com/office/officeart/2009/3/layout/HorizontalOrganizationChart"/>
    <dgm:cxn modelId="{43975A4B-5D23-4B98-BB27-E2DF9A7E5302}" srcId="{E57828A7-316F-487A-886A-F6ECB169BB81}" destId="{7A48E2F7-35C1-406C-9987-70F8AE573EAD}" srcOrd="2" destOrd="0" parTransId="{8D34D751-2F6F-460A-9AA1-31CC5A9D214E}" sibTransId="{8D618BA0-01C1-41E8-8CB7-5803EFEDE71F}"/>
    <dgm:cxn modelId="{96361F14-D4EE-4AD3-8F0F-988D319FDCA6}" type="presOf" srcId="{8B79A641-D212-40AF-81C2-0CB4EF4AE02E}" destId="{62511AB3-8E3F-49B3-804C-2D45D7B74A1D}" srcOrd="1" destOrd="0" presId="urn:microsoft.com/office/officeart/2009/3/layout/HorizontalOrganizationChart"/>
    <dgm:cxn modelId="{2FBC1690-8620-473D-BFAE-4777178750F1}" type="presOf" srcId="{6887BC87-0831-45F1-8E57-A3D307A27BB5}" destId="{84A9A821-0A47-43C5-AC14-2CC00994A555}" srcOrd="0" destOrd="0" presId="urn:microsoft.com/office/officeart/2009/3/layout/HorizontalOrganizationChart"/>
    <dgm:cxn modelId="{7686F4B0-3080-4AD3-A6C2-9778363320B4}" type="presOf" srcId="{7A48E2F7-35C1-406C-9987-70F8AE573EAD}" destId="{7C85AED8-421E-4F3D-94A4-3FC6BA557541}" srcOrd="1" destOrd="0" presId="urn:microsoft.com/office/officeart/2009/3/layout/HorizontalOrganizationChart"/>
    <dgm:cxn modelId="{A59316C3-7BC9-4129-AFFB-AC0E2FC5BD01}" type="presOf" srcId="{E9C4B879-2B07-45A1-8A3A-3880491E9302}" destId="{E7157601-8091-4BE5-A3C4-B29B65D3872B}" srcOrd="0" destOrd="0" presId="urn:microsoft.com/office/officeart/2009/3/layout/HorizontalOrganizationChart"/>
    <dgm:cxn modelId="{2A3AFED2-09B2-404F-8B0C-A6C6DBD50EAB}" srcId="{E9C4B879-2B07-45A1-8A3A-3880491E9302}" destId="{1AC51A89-09D0-4F97-90D6-EEA62E174217}" srcOrd="0" destOrd="0" parTransId="{F3DA0B91-FEE3-4D81-9213-3BC5702A7803}" sibTransId="{22229C3E-E519-467F-92FE-B83481E3DBCC}"/>
    <dgm:cxn modelId="{F67CD8FA-ECC6-4945-9095-D13C31E2E354}" type="presOf" srcId="{D4D9DAD0-603A-4297-91F5-3574087EF595}" destId="{270B9B4C-D1CA-448D-89F1-AC7920F23216}" srcOrd="0" destOrd="0" presId="urn:microsoft.com/office/officeart/2009/3/layout/HorizontalOrganizationChart"/>
    <dgm:cxn modelId="{6E472B9B-922D-4A88-BE25-47187C5B593F}" type="presOf" srcId="{80EFCA3F-D266-4DE9-ADF4-0DE747808605}" destId="{341A0E57-2AC1-4F0E-85E7-2E06D206AA29}" srcOrd="0" destOrd="0" presId="urn:microsoft.com/office/officeart/2009/3/layout/HorizontalOrganizationChart"/>
    <dgm:cxn modelId="{C9668692-5B56-4EC4-BE1A-97BC0965CFA9}" srcId="{F1DB96A3-4F12-463A-9D1A-20901C35154B}" destId="{EA9C3159-CA5E-4B3A-81E9-455426E83FF6}" srcOrd="0" destOrd="0" parTransId="{AE9EEF91-D424-4B81-8B10-7F391363187C}" sibTransId="{02D841F9-5167-491E-9B24-3362C3367366}"/>
    <dgm:cxn modelId="{EE4E4739-D31E-4F7F-819A-7505A8835377}" type="presOf" srcId="{8D34D751-2F6F-460A-9AA1-31CC5A9D214E}" destId="{AE78FC80-166E-43F4-B009-1572C2B20A98}" srcOrd="0" destOrd="0" presId="urn:microsoft.com/office/officeart/2009/3/layout/HorizontalOrganizationChart"/>
    <dgm:cxn modelId="{BEAE4AEC-C2EE-4113-B195-B007C06BEC77}" srcId="{E57828A7-316F-487A-886A-F6ECB169BB81}" destId="{2CD5B4D9-E0EE-4B16-8144-88DB004322AB}" srcOrd="3" destOrd="0" parTransId="{DE14F406-70E8-4866-9027-F8F5D68F6220}" sibTransId="{603BBC06-7787-408C-A458-30593217A274}"/>
    <dgm:cxn modelId="{A167DB83-98D1-43CF-A411-637EB211CABD}" type="presOf" srcId="{1AC51A89-09D0-4F97-90D6-EEA62E174217}" destId="{874A6E2C-3B14-465A-B325-43578FDFA1AB}" srcOrd="1" destOrd="0" presId="urn:microsoft.com/office/officeart/2009/3/layout/HorizontalOrganizationChart"/>
    <dgm:cxn modelId="{72F8329A-A238-4581-AEAD-20E3F84AF7CB}" type="presOf" srcId="{FC844C29-E4B6-4EFC-883A-C22041D0E7B1}" destId="{FF3E4443-18C5-4A64-8F43-7A0E0CED71D8}" srcOrd="0" destOrd="0" presId="urn:microsoft.com/office/officeart/2009/3/layout/HorizontalOrganizationChart"/>
    <dgm:cxn modelId="{45560E6D-9F7A-49DE-8BAB-ED17752AD807}" type="presOf" srcId="{DCCCE553-C70D-4D83-A6F3-00A5DDF74CFF}" destId="{83D07AA3-7D3E-443F-A0FB-CBA823971233}" srcOrd="1" destOrd="0" presId="urn:microsoft.com/office/officeart/2009/3/layout/HorizontalOrganizationChart"/>
    <dgm:cxn modelId="{975C7F01-FCB0-4980-9E60-4FC00AAAB507}" type="presOf" srcId="{A59FFB5F-B134-4721-8B49-34DBCEFB2A9F}" destId="{60C5C414-B875-4F21-A663-160E6270EB60}" srcOrd="0" destOrd="0" presId="urn:microsoft.com/office/officeart/2009/3/layout/HorizontalOrganizationChart"/>
    <dgm:cxn modelId="{357FDB0B-6211-4A48-8A3F-092C4AE1DBC5}" srcId="{A59FFB5F-B134-4721-8B49-34DBCEFB2A9F}" destId="{E57828A7-316F-487A-886A-F6ECB169BB81}" srcOrd="0" destOrd="0" parTransId="{02C5A0DC-8C5A-4944-AA62-B2C18DF3BA20}" sibTransId="{F2ECECB1-299A-4236-94AE-15810EB2C9C0}"/>
    <dgm:cxn modelId="{19BA2471-836A-4B91-960D-B4D43428BEA5}" type="presOf" srcId="{1AC51A89-09D0-4F97-90D6-EEA62E174217}" destId="{44A6E0EC-0E94-45E0-8A46-BE2C2440FD4B}" srcOrd="0" destOrd="0" presId="urn:microsoft.com/office/officeart/2009/3/layout/HorizontalOrganizationChart"/>
    <dgm:cxn modelId="{5C034F32-7B36-46D7-B103-3EACF1C91C8F}" type="presOf" srcId="{EA9C3159-CA5E-4B3A-81E9-455426E83FF6}" destId="{9EC7933E-4A6B-4432-83AC-8C1967124851}" srcOrd="1" destOrd="0" presId="urn:microsoft.com/office/officeart/2009/3/layout/HorizontalOrganizationChart"/>
    <dgm:cxn modelId="{66CEAC7B-A1E2-4156-8045-45289EC31C1D}" type="presOf" srcId="{A59FFB5F-B134-4721-8B49-34DBCEFB2A9F}" destId="{FF68DCCE-F463-4060-9270-7074543286E2}" srcOrd="1" destOrd="0" presId="urn:microsoft.com/office/officeart/2009/3/layout/HorizontalOrganizationChart"/>
    <dgm:cxn modelId="{9C68FF1C-168C-4E4B-98A3-02ABA78C3DEB}" type="presOf" srcId="{803F187B-57CC-4885-B74A-BFE68E52E6FE}" destId="{2ACFC75A-8691-42EE-9AA7-D2793B8A35F8}" srcOrd="0" destOrd="0" presId="urn:microsoft.com/office/officeart/2009/3/layout/HorizontalOrganizationChart"/>
    <dgm:cxn modelId="{BA70489C-891E-4151-A06C-EC43CC668120}" type="presOf" srcId="{32284DDD-E9CF-4CD3-9BFB-0DCA6CD7E468}" destId="{50C47116-A0E8-4A72-848B-FE84C3A44B72}" srcOrd="1" destOrd="0" presId="urn:microsoft.com/office/officeart/2009/3/layout/HorizontalOrganizationChart"/>
    <dgm:cxn modelId="{E9FB2CAC-5091-4DA9-97C2-CF5E81586EC2}" type="presOf" srcId="{F1DB96A3-4F12-463A-9D1A-20901C35154B}" destId="{57F0124A-3B12-4F2E-993F-1D2645BB91BB}" srcOrd="0" destOrd="0" presId="urn:microsoft.com/office/officeart/2009/3/layout/HorizontalOrganizationChart"/>
    <dgm:cxn modelId="{EE5A825C-B37F-4FE2-A8E2-511267E70ADE}" type="presOf" srcId="{2CD5B4D9-E0EE-4B16-8144-88DB004322AB}" destId="{2B5E35C6-EE27-45D9-A9AF-9ACACD4A03F7}" srcOrd="1" destOrd="0" presId="urn:microsoft.com/office/officeart/2009/3/layout/HorizontalOrganizationChart"/>
    <dgm:cxn modelId="{B084F443-D815-4F79-AEE0-4444C7B5DE7C}" srcId="{8A42DE03-A6A1-4FF1-B03B-12DD14937C4A}" destId="{1884958A-98AD-4206-AFAC-E1CA40A7304C}" srcOrd="0" destOrd="0" parTransId="{D333251E-BD39-4A42-AFC5-52F43CC75668}" sibTransId="{1FC7ACEC-E2B1-4242-8576-95741954D968}"/>
    <dgm:cxn modelId="{0238EF6F-07C2-4C3F-B813-38CDBDAE0AC0}" type="presOf" srcId="{32284DDD-E9CF-4CD3-9BFB-0DCA6CD7E468}" destId="{0B4175A7-F2E2-4125-8AF8-93993A3F9891}" srcOrd="0" destOrd="0" presId="urn:microsoft.com/office/officeart/2009/3/layout/HorizontalOrganizationChart"/>
    <dgm:cxn modelId="{F17C9FD6-61DB-4E04-BA28-1571C5B9F61B}" srcId="{8A42DE03-A6A1-4FF1-B03B-12DD14937C4A}" destId="{8B79A641-D212-40AF-81C2-0CB4EF4AE02E}" srcOrd="3" destOrd="0" parTransId="{D4D9DAD0-603A-4297-91F5-3574087EF595}" sibTransId="{CD07017E-FDAB-4996-9E22-65B23B5285B9}"/>
    <dgm:cxn modelId="{BF5FC722-00B0-4714-8DA5-7439EDDA0CC6}" srcId="{A59FFB5F-B134-4721-8B49-34DBCEFB2A9F}" destId="{E9C4B879-2B07-45A1-8A3A-3880491E9302}" srcOrd="1" destOrd="0" parTransId="{8E72A70F-3116-4A39-B5C1-CC91F175AFC7}" sibTransId="{A4AA7883-95ED-4241-8BAE-D45658541E65}"/>
    <dgm:cxn modelId="{9FEC4FD5-DA1E-44ED-9454-853797970C74}" type="presOf" srcId="{C28A7501-EFDF-422D-9479-30337BF98C05}" destId="{EEE20358-BCC0-4DA8-9A20-2810CDFC4AC3}" srcOrd="1" destOrd="0" presId="urn:microsoft.com/office/officeart/2009/3/layout/HorizontalOrganizationChart"/>
    <dgm:cxn modelId="{9D8D07AE-DE33-4405-9A36-7A5B5AF07C29}" type="presOf" srcId="{E57828A7-316F-487A-886A-F6ECB169BB81}" destId="{520AFDE1-D05F-42E2-8F1E-AC7C4198F16A}" srcOrd="1" destOrd="0" presId="urn:microsoft.com/office/officeart/2009/3/layout/HorizontalOrganizationChart"/>
    <dgm:cxn modelId="{95E2917B-D47B-4AB0-8BF9-D42D2CD5916A}" srcId="{EA9C3159-CA5E-4B3A-81E9-455426E83FF6}" destId="{A59FFB5F-B134-4721-8B49-34DBCEFB2A9F}" srcOrd="1" destOrd="0" parTransId="{FC844C29-E4B6-4EFC-883A-C22041D0E7B1}" sibTransId="{181F5034-C18D-4413-A9C8-C3698942FE9C}"/>
    <dgm:cxn modelId="{A5ACF002-6DBC-4337-BB7A-BAD4D328A373}" type="presOf" srcId="{2CD5B4D9-E0EE-4B16-8144-88DB004322AB}" destId="{8D1FAA3A-50AD-4C68-BAFD-55BA740DF0C6}" srcOrd="0" destOrd="0" presId="urn:microsoft.com/office/officeart/2009/3/layout/HorizontalOrganizationChart"/>
    <dgm:cxn modelId="{4DF8A76A-9686-4F41-A154-4A6184C880B1}" type="presOf" srcId="{5F1ECC18-CFD6-4E77-89BE-78BC4C1D2979}" destId="{F1B9EF20-3B37-4C3C-8E4A-BCD2A66BAD92}" srcOrd="1" destOrd="0" presId="urn:microsoft.com/office/officeart/2009/3/layout/HorizontalOrganizationChart"/>
    <dgm:cxn modelId="{16B480D1-C0D3-4FE5-AA05-E7823090FA6C}" type="presOf" srcId="{C28A7501-EFDF-422D-9479-30337BF98C05}" destId="{611EBF4D-AF36-4C6B-9542-7DBC242087CC}" srcOrd="0" destOrd="0" presId="urn:microsoft.com/office/officeart/2009/3/layout/HorizontalOrganizationChart"/>
    <dgm:cxn modelId="{B2E29B8B-BE0F-4E83-913A-E3857A602872}" type="presParOf" srcId="{57F0124A-3B12-4F2E-993F-1D2645BB91BB}" destId="{4CAB171E-3C87-48F7-944A-4F2F4148EF66}" srcOrd="0" destOrd="0" presId="urn:microsoft.com/office/officeart/2009/3/layout/HorizontalOrganizationChart"/>
    <dgm:cxn modelId="{D73CE05F-B202-475D-AA66-B3C84CD4B776}" type="presParOf" srcId="{4CAB171E-3C87-48F7-944A-4F2F4148EF66}" destId="{20FBA8FC-0762-44BF-8195-FDD73624F22F}" srcOrd="0" destOrd="0" presId="urn:microsoft.com/office/officeart/2009/3/layout/HorizontalOrganizationChart"/>
    <dgm:cxn modelId="{F4C6D7B0-955C-424B-9B16-55571EAD2DA3}" type="presParOf" srcId="{20FBA8FC-0762-44BF-8195-FDD73624F22F}" destId="{A35528C1-8A48-4501-9B50-E020AF910FD6}" srcOrd="0" destOrd="0" presId="urn:microsoft.com/office/officeart/2009/3/layout/HorizontalOrganizationChart"/>
    <dgm:cxn modelId="{2F000C63-CCB4-4A77-8FAF-B89A1D6A96CC}" type="presParOf" srcId="{20FBA8FC-0762-44BF-8195-FDD73624F22F}" destId="{9EC7933E-4A6B-4432-83AC-8C1967124851}" srcOrd="1" destOrd="0" presId="urn:microsoft.com/office/officeart/2009/3/layout/HorizontalOrganizationChart"/>
    <dgm:cxn modelId="{2403A0ED-8997-484A-A31A-F6EBFBD7F6B4}" type="presParOf" srcId="{4CAB171E-3C87-48F7-944A-4F2F4148EF66}" destId="{7DB5DA2E-A762-41E2-84F7-E46E853193BF}" srcOrd="1" destOrd="0" presId="urn:microsoft.com/office/officeart/2009/3/layout/HorizontalOrganizationChart"/>
    <dgm:cxn modelId="{54CEE1E1-E564-4B44-828A-508E694EFB3F}" type="presParOf" srcId="{7DB5DA2E-A762-41E2-84F7-E46E853193BF}" destId="{341A0E57-2AC1-4F0E-85E7-2E06D206AA29}" srcOrd="0" destOrd="0" presId="urn:microsoft.com/office/officeart/2009/3/layout/HorizontalOrganizationChart"/>
    <dgm:cxn modelId="{FF749C87-897A-4C47-A4C7-19076E7848AA}" type="presParOf" srcId="{7DB5DA2E-A762-41E2-84F7-E46E853193BF}" destId="{E2E97B3D-A021-405B-8540-F46EAA8654D7}" srcOrd="1" destOrd="0" presId="urn:microsoft.com/office/officeart/2009/3/layout/HorizontalOrganizationChart"/>
    <dgm:cxn modelId="{00957CCB-F8B4-4074-8267-3F86C1F1C638}" type="presParOf" srcId="{E2E97B3D-A021-405B-8540-F46EAA8654D7}" destId="{72842687-39E0-4796-AC44-E868654015DD}" srcOrd="0" destOrd="0" presId="urn:microsoft.com/office/officeart/2009/3/layout/HorizontalOrganizationChart"/>
    <dgm:cxn modelId="{C36FDD4C-F64B-40F1-87C6-21F1F5FDB7EC}" type="presParOf" srcId="{72842687-39E0-4796-AC44-E868654015DD}" destId="{E43C6CE3-CFE8-477C-A3BB-EC85ED530D37}" srcOrd="0" destOrd="0" presId="urn:microsoft.com/office/officeart/2009/3/layout/HorizontalOrganizationChart"/>
    <dgm:cxn modelId="{4E6569AB-5172-4E82-84FB-A2C803AA8496}" type="presParOf" srcId="{72842687-39E0-4796-AC44-E868654015DD}" destId="{9B3BA8BA-32BA-4E83-AB21-7A035E8E1E57}" srcOrd="1" destOrd="0" presId="urn:microsoft.com/office/officeart/2009/3/layout/HorizontalOrganizationChart"/>
    <dgm:cxn modelId="{3A9A49E6-BAFB-41B9-B99B-A2647E1F8117}" type="presParOf" srcId="{E2E97B3D-A021-405B-8540-F46EAA8654D7}" destId="{19E299B1-B172-423D-8AD0-6E1FC6F5FD57}" srcOrd="1" destOrd="0" presId="urn:microsoft.com/office/officeart/2009/3/layout/HorizontalOrganizationChart"/>
    <dgm:cxn modelId="{CC6865E2-A604-4C10-A479-8FCAE9856596}" type="presParOf" srcId="{19E299B1-B172-423D-8AD0-6E1FC6F5FD57}" destId="{88FFA6D7-6CCB-4451-BBF1-EE3B9B31B11F}" srcOrd="0" destOrd="0" presId="urn:microsoft.com/office/officeart/2009/3/layout/HorizontalOrganizationChart"/>
    <dgm:cxn modelId="{97C892EB-7FB0-4DC6-8C1F-7ACF55298930}" type="presParOf" srcId="{19E299B1-B172-423D-8AD0-6E1FC6F5FD57}" destId="{45182B62-4ECD-4CF7-AAD6-26444C7951F4}" srcOrd="1" destOrd="0" presId="urn:microsoft.com/office/officeart/2009/3/layout/HorizontalOrganizationChart"/>
    <dgm:cxn modelId="{1F5E6675-2464-4781-92BA-81593B8ACDF4}" type="presParOf" srcId="{45182B62-4ECD-4CF7-AAD6-26444C7951F4}" destId="{65B66639-E972-4DFD-9CC1-C3AA37375C00}" srcOrd="0" destOrd="0" presId="urn:microsoft.com/office/officeart/2009/3/layout/HorizontalOrganizationChart"/>
    <dgm:cxn modelId="{CAB03C8B-AE4F-4C08-9D96-1918E3335EF1}" type="presParOf" srcId="{65B66639-E972-4DFD-9CC1-C3AA37375C00}" destId="{3B3A85D4-8CC0-44A9-9794-384A83B83092}" srcOrd="0" destOrd="0" presId="urn:microsoft.com/office/officeart/2009/3/layout/HorizontalOrganizationChart"/>
    <dgm:cxn modelId="{9F2B4EDF-6ED7-45CA-902A-794F415F2298}" type="presParOf" srcId="{65B66639-E972-4DFD-9CC1-C3AA37375C00}" destId="{23E743FA-57CD-4BE8-8DA0-141D1D26F3EB}" srcOrd="1" destOrd="0" presId="urn:microsoft.com/office/officeart/2009/3/layout/HorizontalOrganizationChart"/>
    <dgm:cxn modelId="{804ABCBF-DD25-487D-9A8D-C681180E5DCD}" type="presParOf" srcId="{45182B62-4ECD-4CF7-AAD6-26444C7951F4}" destId="{0C446996-916F-4957-85A6-F0E5A162F58F}" srcOrd="1" destOrd="0" presId="urn:microsoft.com/office/officeart/2009/3/layout/HorizontalOrganizationChart"/>
    <dgm:cxn modelId="{DD6F24DC-795C-4706-919F-E4E25E5560CA}" type="presParOf" srcId="{45182B62-4ECD-4CF7-AAD6-26444C7951F4}" destId="{E0753BB7-8B56-4015-906D-FCD2B0A7B6BC}" srcOrd="2" destOrd="0" presId="urn:microsoft.com/office/officeart/2009/3/layout/HorizontalOrganizationChart"/>
    <dgm:cxn modelId="{82A16E08-8AED-42FC-B752-0469E309EFB1}" type="presParOf" srcId="{19E299B1-B172-423D-8AD0-6E1FC6F5FD57}" destId="{70F84050-2DCC-4758-A7CF-C44907C982BD}" srcOrd="2" destOrd="0" presId="urn:microsoft.com/office/officeart/2009/3/layout/HorizontalOrganizationChart"/>
    <dgm:cxn modelId="{E4F34B1F-8B0E-4202-8EDA-EE574A33F8C8}" type="presParOf" srcId="{19E299B1-B172-423D-8AD0-6E1FC6F5FD57}" destId="{4D94D5F3-AABD-459C-9DCF-BAE9D417123A}" srcOrd="3" destOrd="0" presId="urn:microsoft.com/office/officeart/2009/3/layout/HorizontalOrganizationChart"/>
    <dgm:cxn modelId="{6BDBDCB8-54C1-45A1-B231-656F723080A5}" type="presParOf" srcId="{4D94D5F3-AABD-459C-9DCF-BAE9D417123A}" destId="{2B3A5193-DFE7-47D6-8920-F7AE51AFA497}" srcOrd="0" destOrd="0" presId="urn:microsoft.com/office/officeart/2009/3/layout/HorizontalOrganizationChart"/>
    <dgm:cxn modelId="{7E61B388-24E0-41D1-989B-5DA415056DF4}" type="presParOf" srcId="{2B3A5193-DFE7-47D6-8920-F7AE51AFA497}" destId="{0B4175A7-F2E2-4125-8AF8-93993A3F9891}" srcOrd="0" destOrd="0" presId="urn:microsoft.com/office/officeart/2009/3/layout/HorizontalOrganizationChart"/>
    <dgm:cxn modelId="{A0DCA5E3-74B9-4C42-A3D2-992C7926B808}" type="presParOf" srcId="{2B3A5193-DFE7-47D6-8920-F7AE51AFA497}" destId="{50C47116-A0E8-4A72-848B-FE84C3A44B72}" srcOrd="1" destOrd="0" presId="urn:microsoft.com/office/officeart/2009/3/layout/HorizontalOrganizationChart"/>
    <dgm:cxn modelId="{A9E4FEE5-7EEB-4FA0-9C37-520D419493C7}" type="presParOf" srcId="{4D94D5F3-AABD-459C-9DCF-BAE9D417123A}" destId="{A7006EAA-547F-47B6-9DE5-FA9B8425053B}" srcOrd="1" destOrd="0" presId="urn:microsoft.com/office/officeart/2009/3/layout/HorizontalOrganizationChart"/>
    <dgm:cxn modelId="{EEF933BB-AEDE-4709-B9EB-BB36E85E4313}" type="presParOf" srcId="{4D94D5F3-AABD-459C-9DCF-BAE9D417123A}" destId="{742B7133-2E5A-452A-9A18-EBBF7F612166}" srcOrd="2" destOrd="0" presId="urn:microsoft.com/office/officeart/2009/3/layout/HorizontalOrganizationChart"/>
    <dgm:cxn modelId="{C764020E-4186-4544-98C0-AFFB557A9919}" type="presParOf" srcId="{19E299B1-B172-423D-8AD0-6E1FC6F5FD57}" destId="{84A9A821-0A47-43C5-AC14-2CC00994A555}" srcOrd="4" destOrd="0" presId="urn:microsoft.com/office/officeart/2009/3/layout/HorizontalOrganizationChart"/>
    <dgm:cxn modelId="{0A3964CF-A7A6-49F1-AE55-31D314E081CD}" type="presParOf" srcId="{19E299B1-B172-423D-8AD0-6E1FC6F5FD57}" destId="{C8CDD31D-96BD-4E16-9F4E-2970CACA2173}" srcOrd="5" destOrd="0" presId="urn:microsoft.com/office/officeart/2009/3/layout/HorizontalOrganizationChart"/>
    <dgm:cxn modelId="{41D41A8C-9CB0-455B-B1E2-786EFA52172C}" type="presParOf" srcId="{C8CDD31D-96BD-4E16-9F4E-2970CACA2173}" destId="{CEBB5D43-FAC9-4F3D-8C41-616500313109}" srcOrd="0" destOrd="0" presId="urn:microsoft.com/office/officeart/2009/3/layout/HorizontalOrganizationChart"/>
    <dgm:cxn modelId="{12241856-FC03-4461-B861-53249D4A5671}" type="presParOf" srcId="{CEBB5D43-FAC9-4F3D-8C41-616500313109}" destId="{FD6774F0-790B-47EC-B918-78EF27A3C266}" srcOrd="0" destOrd="0" presId="urn:microsoft.com/office/officeart/2009/3/layout/HorizontalOrganizationChart"/>
    <dgm:cxn modelId="{7792F833-7647-4A10-9953-86DC4402F44B}" type="presParOf" srcId="{CEBB5D43-FAC9-4F3D-8C41-616500313109}" destId="{83D07AA3-7D3E-443F-A0FB-CBA823971233}" srcOrd="1" destOrd="0" presId="urn:microsoft.com/office/officeart/2009/3/layout/HorizontalOrganizationChart"/>
    <dgm:cxn modelId="{DE5B6F54-7E80-4819-AC22-9CB4E408421B}" type="presParOf" srcId="{C8CDD31D-96BD-4E16-9F4E-2970CACA2173}" destId="{FCD4F57B-5013-45BB-98A5-C1B57233B90B}" srcOrd="1" destOrd="0" presId="urn:microsoft.com/office/officeart/2009/3/layout/HorizontalOrganizationChart"/>
    <dgm:cxn modelId="{815634CA-61DA-4C47-B5EA-645623A73FF8}" type="presParOf" srcId="{C8CDD31D-96BD-4E16-9F4E-2970CACA2173}" destId="{A65D5228-2C87-4951-BA94-7625A471211D}" srcOrd="2" destOrd="0" presId="urn:microsoft.com/office/officeart/2009/3/layout/HorizontalOrganizationChart"/>
    <dgm:cxn modelId="{78606B60-495A-4789-8B6F-0589DBE290A0}" type="presParOf" srcId="{19E299B1-B172-423D-8AD0-6E1FC6F5FD57}" destId="{270B9B4C-D1CA-448D-89F1-AC7920F23216}" srcOrd="6" destOrd="0" presId="urn:microsoft.com/office/officeart/2009/3/layout/HorizontalOrganizationChart"/>
    <dgm:cxn modelId="{93B24633-360F-4FA0-BB75-5D3C5354B3EB}" type="presParOf" srcId="{19E299B1-B172-423D-8AD0-6E1FC6F5FD57}" destId="{8A1F97A6-A4C4-426F-9818-EACAD8C040BF}" srcOrd="7" destOrd="0" presId="urn:microsoft.com/office/officeart/2009/3/layout/HorizontalOrganizationChart"/>
    <dgm:cxn modelId="{D57A6D79-817D-4AA4-93EF-0800F03258DF}" type="presParOf" srcId="{8A1F97A6-A4C4-426F-9818-EACAD8C040BF}" destId="{AAA714D1-332F-4B97-BB35-07CC22BE9608}" srcOrd="0" destOrd="0" presId="urn:microsoft.com/office/officeart/2009/3/layout/HorizontalOrganizationChart"/>
    <dgm:cxn modelId="{73DD08A9-9C01-4E73-AF14-477C9C82110A}" type="presParOf" srcId="{AAA714D1-332F-4B97-BB35-07CC22BE9608}" destId="{DE4C8CC2-AAC1-4BB8-A76E-6ED5A9383B6A}" srcOrd="0" destOrd="0" presId="urn:microsoft.com/office/officeart/2009/3/layout/HorizontalOrganizationChart"/>
    <dgm:cxn modelId="{C11934D7-4918-47DB-AD87-DFCDEF3B54F8}" type="presParOf" srcId="{AAA714D1-332F-4B97-BB35-07CC22BE9608}" destId="{62511AB3-8E3F-49B3-804C-2D45D7B74A1D}" srcOrd="1" destOrd="0" presId="urn:microsoft.com/office/officeart/2009/3/layout/HorizontalOrganizationChart"/>
    <dgm:cxn modelId="{C9509261-5D41-4AD1-B0C9-B7C2DB9B26E6}" type="presParOf" srcId="{8A1F97A6-A4C4-426F-9818-EACAD8C040BF}" destId="{5623856F-68C0-479A-AB84-0595C3EF843C}" srcOrd="1" destOrd="0" presId="urn:microsoft.com/office/officeart/2009/3/layout/HorizontalOrganizationChart"/>
    <dgm:cxn modelId="{DBA816C2-3D18-43BE-AD99-BEDA0C5884C7}" type="presParOf" srcId="{8A1F97A6-A4C4-426F-9818-EACAD8C040BF}" destId="{29A381AD-22DC-4A52-9C36-009623F3353D}" srcOrd="2" destOrd="0" presId="urn:microsoft.com/office/officeart/2009/3/layout/HorizontalOrganizationChart"/>
    <dgm:cxn modelId="{8A7BE322-A972-4230-A68C-A4073CAD6A1D}" type="presParOf" srcId="{E2E97B3D-A021-405B-8540-F46EAA8654D7}" destId="{0222EA82-9DFC-49B5-AEC5-2BD94BFFB4D9}" srcOrd="2" destOrd="0" presId="urn:microsoft.com/office/officeart/2009/3/layout/HorizontalOrganizationChart"/>
    <dgm:cxn modelId="{D347A4B2-4F09-4C3F-B3F8-336D43FA71C8}" type="presParOf" srcId="{7DB5DA2E-A762-41E2-84F7-E46E853193BF}" destId="{FF3E4443-18C5-4A64-8F43-7A0E0CED71D8}" srcOrd="2" destOrd="0" presId="urn:microsoft.com/office/officeart/2009/3/layout/HorizontalOrganizationChart"/>
    <dgm:cxn modelId="{531A3243-2E97-4221-B1B7-7CF7847C8D1C}" type="presParOf" srcId="{7DB5DA2E-A762-41E2-84F7-E46E853193BF}" destId="{682BCD15-0FC8-4EAB-9639-43524CA499D2}" srcOrd="3" destOrd="0" presId="urn:microsoft.com/office/officeart/2009/3/layout/HorizontalOrganizationChart"/>
    <dgm:cxn modelId="{7E753192-6C9B-4408-9921-368BB4F9E1BD}" type="presParOf" srcId="{682BCD15-0FC8-4EAB-9639-43524CA499D2}" destId="{3DF64633-C3A5-451E-BB2C-8623D9F650C8}" srcOrd="0" destOrd="0" presId="urn:microsoft.com/office/officeart/2009/3/layout/HorizontalOrganizationChart"/>
    <dgm:cxn modelId="{DA546208-1C7A-4AC8-B2A6-2A9295731A4A}" type="presParOf" srcId="{3DF64633-C3A5-451E-BB2C-8623D9F650C8}" destId="{60C5C414-B875-4F21-A663-160E6270EB60}" srcOrd="0" destOrd="0" presId="urn:microsoft.com/office/officeart/2009/3/layout/HorizontalOrganizationChart"/>
    <dgm:cxn modelId="{697C7B2E-FD6B-4614-9240-9448AB76B45B}" type="presParOf" srcId="{3DF64633-C3A5-451E-BB2C-8623D9F650C8}" destId="{FF68DCCE-F463-4060-9270-7074543286E2}" srcOrd="1" destOrd="0" presId="urn:microsoft.com/office/officeart/2009/3/layout/HorizontalOrganizationChart"/>
    <dgm:cxn modelId="{66D8A4AE-5133-492B-85C8-36282373FB50}" type="presParOf" srcId="{682BCD15-0FC8-4EAB-9639-43524CA499D2}" destId="{C3E648B9-6A54-4C22-8687-F88674E9F793}" srcOrd="1" destOrd="0" presId="urn:microsoft.com/office/officeart/2009/3/layout/HorizontalOrganizationChart"/>
    <dgm:cxn modelId="{8491EDE4-C294-4C49-BC8A-1AA5DBB56008}" type="presParOf" srcId="{C3E648B9-6A54-4C22-8687-F88674E9F793}" destId="{7A82B53D-6F28-4D0B-AF53-444D6E6CA6BE}" srcOrd="0" destOrd="0" presId="urn:microsoft.com/office/officeart/2009/3/layout/HorizontalOrganizationChart"/>
    <dgm:cxn modelId="{800F04DD-A666-4AD6-956F-1D5D25E888CE}" type="presParOf" srcId="{C3E648B9-6A54-4C22-8687-F88674E9F793}" destId="{893E2FB7-8427-4E13-AF9A-F044EF17C472}" srcOrd="1" destOrd="0" presId="urn:microsoft.com/office/officeart/2009/3/layout/HorizontalOrganizationChart"/>
    <dgm:cxn modelId="{8909E219-6BE4-4B1A-969E-0CEB5A37CB20}" type="presParOf" srcId="{893E2FB7-8427-4E13-AF9A-F044EF17C472}" destId="{7F0D4694-A208-4861-BB1C-66DB90F05363}" srcOrd="0" destOrd="0" presId="urn:microsoft.com/office/officeart/2009/3/layout/HorizontalOrganizationChart"/>
    <dgm:cxn modelId="{9119D54E-1131-404E-B271-838B5BFCAFF4}" type="presParOf" srcId="{7F0D4694-A208-4861-BB1C-66DB90F05363}" destId="{D4A1AC5E-6526-4927-A01C-47DE1C5B5537}" srcOrd="0" destOrd="0" presId="urn:microsoft.com/office/officeart/2009/3/layout/HorizontalOrganizationChart"/>
    <dgm:cxn modelId="{1A90B708-F6D1-422B-AE07-F0E1E89B9DD5}" type="presParOf" srcId="{7F0D4694-A208-4861-BB1C-66DB90F05363}" destId="{520AFDE1-D05F-42E2-8F1E-AC7C4198F16A}" srcOrd="1" destOrd="0" presId="urn:microsoft.com/office/officeart/2009/3/layout/HorizontalOrganizationChart"/>
    <dgm:cxn modelId="{4C4BD1C5-A1D5-467F-840C-5ACA2915FD76}" type="presParOf" srcId="{893E2FB7-8427-4E13-AF9A-F044EF17C472}" destId="{139BE50B-43C1-4297-8A60-224C948F2A5C}" srcOrd="1" destOrd="0" presId="urn:microsoft.com/office/officeart/2009/3/layout/HorizontalOrganizationChart"/>
    <dgm:cxn modelId="{B103F6AA-977C-4DA8-A6A2-B95483FBF3B5}" type="presParOf" srcId="{139BE50B-43C1-4297-8A60-224C948F2A5C}" destId="{801D1363-8D12-4717-A3F3-53AEC61A8ECA}" srcOrd="0" destOrd="0" presId="urn:microsoft.com/office/officeart/2009/3/layout/HorizontalOrganizationChart"/>
    <dgm:cxn modelId="{20E6BA04-50A2-4084-9DCA-9B72D9669894}" type="presParOf" srcId="{139BE50B-43C1-4297-8A60-224C948F2A5C}" destId="{69C57C82-9DC2-41B8-A768-2152BA6ED065}" srcOrd="1" destOrd="0" presId="urn:microsoft.com/office/officeart/2009/3/layout/HorizontalOrganizationChart"/>
    <dgm:cxn modelId="{82994490-C45B-4D1A-9A43-90029936F5D9}" type="presParOf" srcId="{69C57C82-9DC2-41B8-A768-2152BA6ED065}" destId="{62E5C155-0B75-4DBA-84A3-3B1EE3EC8C87}" srcOrd="0" destOrd="0" presId="urn:microsoft.com/office/officeart/2009/3/layout/HorizontalOrganizationChart"/>
    <dgm:cxn modelId="{010FDB48-ADD8-4482-B868-99514C56CABF}" type="presParOf" srcId="{62E5C155-0B75-4DBA-84A3-3B1EE3EC8C87}" destId="{2D42DFA9-FFE3-441B-AFF3-7FAB3D2F7D76}" srcOrd="0" destOrd="0" presId="urn:microsoft.com/office/officeart/2009/3/layout/HorizontalOrganizationChart"/>
    <dgm:cxn modelId="{A3E08664-F662-4604-A454-FBD81EA61D37}" type="presParOf" srcId="{62E5C155-0B75-4DBA-84A3-3B1EE3EC8C87}" destId="{F1B9EF20-3B37-4C3C-8E4A-BCD2A66BAD92}" srcOrd="1" destOrd="0" presId="urn:microsoft.com/office/officeart/2009/3/layout/HorizontalOrganizationChart"/>
    <dgm:cxn modelId="{492509D6-4DB6-45B0-A109-29F9D3F7B5C9}" type="presParOf" srcId="{69C57C82-9DC2-41B8-A768-2152BA6ED065}" destId="{10FD8856-3928-4C17-8C93-C2FB39769022}" srcOrd="1" destOrd="0" presId="urn:microsoft.com/office/officeart/2009/3/layout/HorizontalOrganizationChart"/>
    <dgm:cxn modelId="{B59B727F-A53B-455A-AEC5-17332DFC8AB8}" type="presParOf" srcId="{69C57C82-9DC2-41B8-A768-2152BA6ED065}" destId="{DDD66138-71D1-4095-9F30-16DFF306E0EB}" srcOrd="2" destOrd="0" presId="urn:microsoft.com/office/officeart/2009/3/layout/HorizontalOrganizationChart"/>
    <dgm:cxn modelId="{C26A31A3-D41C-43E9-B36D-B4107C7C8687}" type="presParOf" srcId="{139BE50B-43C1-4297-8A60-224C948F2A5C}" destId="{62512A15-40F9-4679-97C0-6386E8419B7A}" srcOrd="2" destOrd="0" presId="urn:microsoft.com/office/officeart/2009/3/layout/HorizontalOrganizationChart"/>
    <dgm:cxn modelId="{924FE770-885B-48AF-B367-0B7A6F748352}" type="presParOf" srcId="{139BE50B-43C1-4297-8A60-224C948F2A5C}" destId="{8F4BCC40-0FAC-4D50-9193-481A9DBF5D85}" srcOrd="3" destOrd="0" presId="urn:microsoft.com/office/officeart/2009/3/layout/HorizontalOrganizationChart"/>
    <dgm:cxn modelId="{3EB99A1E-D1C1-4C6C-A4AE-E4AEB92CEE21}" type="presParOf" srcId="{8F4BCC40-0FAC-4D50-9193-481A9DBF5D85}" destId="{EB434E98-6416-4C19-9C46-1F83392BF02A}" srcOrd="0" destOrd="0" presId="urn:microsoft.com/office/officeart/2009/3/layout/HorizontalOrganizationChart"/>
    <dgm:cxn modelId="{56047770-4D34-46D6-94B2-BBEAB531491A}" type="presParOf" srcId="{EB434E98-6416-4C19-9C46-1F83392BF02A}" destId="{C2FF8A09-75A8-4D5B-AA77-D9727944853A}" srcOrd="0" destOrd="0" presId="urn:microsoft.com/office/officeart/2009/3/layout/HorizontalOrganizationChart"/>
    <dgm:cxn modelId="{50201914-CF57-4610-BD97-48E8872F953D}" type="presParOf" srcId="{EB434E98-6416-4C19-9C46-1F83392BF02A}" destId="{210839F0-52A6-4F24-9EC4-305BFDF82CE9}" srcOrd="1" destOrd="0" presId="urn:microsoft.com/office/officeart/2009/3/layout/HorizontalOrganizationChart"/>
    <dgm:cxn modelId="{F29934DC-F9DA-4D71-934E-5526D17A618A}" type="presParOf" srcId="{8F4BCC40-0FAC-4D50-9193-481A9DBF5D85}" destId="{9E64350A-E677-4DAA-942A-7FEF2260E612}" srcOrd="1" destOrd="0" presId="urn:microsoft.com/office/officeart/2009/3/layout/HorizontalOrganizationChart"/>
    <dgm:cxn modelId="{9DAF8E6E-427F-4AF4-9A4A-CB05584F9E1F}" type="presParOf" srcId="{8F4BCC40-0FAC-4D50-9193-481A9DBF5D85}" destId="{FB08D534-B1C6-4AA2-AC35-37088528826F}" srcOrd="2" destOrd="0" presId="urn:microsoft.com/office/officeart/2009/3/layout/HorizontalOrganizationChart"/>
    <dgm:cxn modelId="{862F62FC-7892-4CDD-A1AB-20A9B1CA8041}" type="presParOf" srcId="{139BE50B-43C1-4297-8A60-224C948F2A5C}" destId="{AE78FC80-166E-43F4-B009-1572C2B20A98}" srcOrd="4" destOrd="0" presId="urn:microsoft.com/office/officeart/2009/3/layout/HorizontalOrganizationChart"/>
    <dgm:cxn modelId="{BADCBA7E-EC24-45BB-A92A-83FE7CCD9C11}" type="presParOf" srcId="{139BE50B-43C1-4297-8A60-224C948F2A5C}" destId="{05C62851-3A83-4BCB-BF7A-DAAD6D83A476}" srcOrd="5" destOrd="0" presId="urn:microsoft.com/office/officeart/2009/3/layout/HorizontalOrganizationChart"/>
    <dgm:cxn modelId="{9D62C602-3849-4C02-9A6B-ADB66222A1AC}" type="presParOf" srcId="{05C62851-3A83-4BCB-BF7A-DAAD6D83A476}" destId="{9494EAE9-A316-4430-BAB5-BE463C339021}" srcOrd="0" destOrd="0" presId="urn:microsoft.com/office/officeart/2009/3/layout/HorizontalOrganizationChart"/>
    <dgm:cxn modelId="{267F35C0-5382-4213-BB6E-57BD088F5911}" type="presParOf" srcId="{9494EAE9-A316-4430-BAB5-BE463C339021}" destId="{5BF82BE0-BE3D-486E-AAB8-92C50EA8838B}" srcOrd="0" destOrd="0" presId="urn:microsoft.com/office/officeart/2009/3/layout/HorizontalOrganizationChart"/>
    <dgm:cxn modelId="{E30F32F1-E5EA-4114-B33F-F4945A2EAB4B}" type="presParOf" srcId="{9494EAE9-A316-4430-BAB5-BE463C339021}" destId="{7C85AED8-421E-4F3D-94A4-3FC6BA557541}" srcOrd="1" destOrd="0" presId="urn:microsoft.com/office/officeart/2009/3/layout/HorizontalOrganizationChart"/>
    <dgm:cxn modelId="{A8A26673-BB94-4702-816B-E3CD05DFFE45}" type="presParOf" srcId="{05C62851-3A83-4BCB-BF7A-DAAD6D83A476}" destId="{327796D5-859E-46CA-AAD7-0F61F48D67FF}" srcOrd="1" destOrd="0" presId="urn:microsoft.com/office/officeart/2009/3/layout/HorizontalOrganizationChart"/>
    <dgm:cxn modelId="{76598745-15E4-4C17-B5AD-490A623C5389}" type="presParOf" srcId="{05C62851-3A83-4BCB-BF7A-DAAD6D83A476}" destId="{AD9CDE06-4C68-47F6-9B6B-7A2A4720214B}" srcOrd="2" destOrd="0" presId="urn:microsoft.com/office/officeart/2009/3/layout/HorizontalOrganizationChart"/>
    <dgm:cxn modelId="{E0471B02-2AA4-47E8-B600-7B426F57393B}" type="presParOf" srcId="{139BE50B-43C1-4297-8A60-224C948F2A5C}" destId="{FA9D61EC-B4D1-462F-ACC3-007F4A8483F3}" srcOrd="6" destOrd="0" presId="urn:microsoft.com/office/officeart/2009/3/layout/HorizontalOrganizationChart"/>
    <dgm:cxn modelId="{D79B253F-7CC7-4F93-9467-56791E950BD0}" type="presParOf" srcId="{139BE50B-43C1-4297-8A60-224C948F2A5C}" destId="{04B79266-5A3C-419D-9B9D-D39B7C40D038}" srcOrd="7" destOrd="0" presId="urn:microsoft.com/office/officeart/2009/3/layout/HorizontalOrganizationChart"/>
    <dgm:cxn modelId="{403384DF-72E6-4B1D-92A8-D9930A90D0C8}" type="presParOf" srcId="{04B79266-5A3C-419D-9B9D-D39B7C40D038}" destId="{46C1EB50-1838-4102-AE3D-EED48DAAF751}" srcOrd="0" destOrd="0" presId="urn:microsoft.com/office/officeart/2009/3/layout/HorizontalOrganizationChart"/>
    <dgm:cxn modelId="{1F481433-EAA6-4BA6-A07F-1C4E5310354F}" type="presParOf" srcId="{46C1EB50-1838-4102-AE3D-EED48DAAF751}" destId="{8D1FAA3A-50AD-4C68-BAFD-55BA740DF0C6}" srcOrd="0" destOrd="0" presId="urn:microsoft.com/office/officeart/2009/3/layout/HorizontalOrganizationChart"/>
    <dgm:cxn modelId="{69844E17-B5CA-4A0B-8B1A-F6DABF6AD4A5}" type="presParOf" srcId="{46C1EB50-1838-4102-AE3D-EED48DAAF751}" destId="{2B5E35C6-EE27-45D9-A9AF-9ACACD4A03F7}" srcOrd="1" destOrd="0" presId="urn:microsoft.com/office/officeart/2009/3/layout/HorizontalOrganizationChart"/>
    <dgm:cxn modelId="{8FDC71E4-BDC8-4840-8438-0DC592098F15}" type="presParOf" srcId="{04B79266-5A3C-419D-9B9D-D39B7C40D038}" destId="{C9B2125D-50D8-4B79-8129-5AC1BD43F0C7}" srcOrd="1" destOrd="0" presId="urn:microsoft.com/office/officeart/2009/3/layout/HorizontalOrganizationChart"/>
    <dgm:cxn modelId="{700C75B0-6C80-43E9-B6BE-D1E0F5E355CA}" type="presParOf" srcId="{04B79266-5A3C-419D-9B9D-D39B7C40D038}" destId="{01C4E9C0-647F-4249-821E-9007395B3AB6}" srcOrd="2" destOrd="0" presId="urn:microsoft.com/office/officeart/2009/3/layout/HorizontalOrganizationChart"/>
    <dgm:cxn modelId="{E3E860C2-EF46-4DC6-B47E-638D4A17B64B}" type="presParOf" srcId="{893E2FB7-8427-4E13-AF9A-F044EF17C472}" destId="{7AC79648-0395-4B04-BAC4-230E8F4CB60D}" srcOrd="2" destOrd="0" presId="urn:microsoft.com/office/officeart/2009/3/layout/HorizontalOrganizationChart"/>
    <dgm:cxn modelId="{0F3E89BB-7AB8-46FA-B4B9-363C9C9D5874}" type="presParOf" srcId="{C3E648B9-6A54-4C22-8687-F88674E9F793}" destId="{E2F3E742-317E-4B08-B317-293F0D91AD40}" srcOrd="2" destOrd="0" presId="urn:microsoft.com/office/officeart/2009/3/layout/HorizontalOrganizationChart"/>
    <dgm:cxn modelId="{400CA182-0E28-465B-B9FD-CBE3B05C1369}" type="presParOf" srcId="{C3E648B9-6A54-4C22-8687-F88674E9F793}" destId="{3A77205C-52D2-4ABA-BB59-3736044DD133}" srcOrd="3" destOrd="0" presId="urn:microsoft.com/office/officeart/2009/3/layout/HorizontalOrganizationChart"/>
    <dgm:cxn modelId="{4DDB28D0-61E8-4501-BCB8-4D83911732F2}" type="presParOf" srcId="{3A77205C-52D2-4ABA-BB59-3736044DD133}" destId="{BF9C3E23-45D2-4EB2-A2BC-732467396E38}" srcOrd="0" destOrd="0" presId="urn:microsoft.com/office/officeart/2009/3/layout/HorizontalOrganizationChart"/>
    <dgm:cxn modelId="{7D638CD6-4679-40E0-938B-24A4B77612B1}" type="presParOf" srcId="{BF9C3E23-45D2-4EB2-A2BC-732467396E38}" destId="{E7157601-8091-4BE5-A3C4-B29B65D3872B}" srcOrd="0" destOrd="0" presId="urn:microsoft.com/office/officeart/2009/3/layout/HorizontalOrganizationChart"/>
    <dgm:cxn modelId="{B65BC4B3-978A-4B8D-A5BE-45DCF81C7C12}" type="presParOf" srcId="{BF9C3E23-45D2-4EB2-A2BC-732467396E38}" destId="{017B95C9-A49D-4E05-B663-0E510B5CDB47}" srcOrd="1" destOrd="0" presId="urn:microsoft.com/office/officeart/2009/3/layout/HorizontalOrganizationChart"/>
    <dgm:cxn modelId="{6658348D-0751-4860-AFE9-3D786778B33C}" type="presParOf" srcId="{3A77205C-52D2-4ABA-BB59-3736044DD133}" destId="{72FBCF1A-EDA6-49C6-974A-C42341E991B9}" srcOrd="1" destOrd="0" presId="urn:microsoft.com/office/officeart/2009/3/layout/HorizontalOrganizationChart"/>
    <dgm:cxn modelId="{22D709EB-4005-416B-9638-47AABB63298A}" type="presParOf" srcId="{72FBCF1A-EDA6-49C6-974A-C42341E991B9}" destId="{4B365E34-A652-4E2B-ACED-687D4B0F6179}" srcOrd="0" destOrd="0" presId="urn:microsoft.com/office/officeart/2009/3/layout/HorizontalOrganizationChart"/>
    <dgm:cxn modelId="{53ABB5BF-7214-4785-9A8E-FE1330B08D46}" type="presParOf" srcId="{72FBCF1A-EDA6-49C6-974A-C42341E991B9}" destId="{0BB32FB1-A9FA-465A-AD17-E1C709300DB1}" srcOrd="1" destOrd="0" presId="urn:microsoft.com/office/officeart/2009/3/layout/HorizontalOrganizationChart"/>
    <dgm:cxn modelId="{51B9D229-3E6E-4ACA-970B-81B869709CB5}" type="presParOf" srcId="{0BB32FB1-A9FA-465A-AD17-E1C709300DB1}" destId="{60FEF652-5331-41F1-9EF0-19D39BDCCA6E}" srcOrd="0" destOrd="0" presId="urn:microsoft.com/office/officeart/2009/3/layout/HorizontalOrganizationChart"/>
    <dgm:cxn modelId="{C9093B61-1C1F-4442-97AF-FC63F84EC5D1}" type="presParOf" srcId="{60FEF652-5331-41F1-9EF0-19D39BDCCA6E}" destId="{44A6E0EC-0E94-45E0-8A46-BE2C2440FD4B}" srcOrd="0" destOrd="0" presId="urn:microsoft.com/office/officeart/2009/3/layout/HorizontalOrganizationChart"/>
    <dgm:cxn modelId="{BFF8ACC4-94A5-4DDB-9379-3CD0A82CD5D1}" type="presParOf" srcId="{60FEF652-5331-41F1-9EF0-19D39BDCCA6E}" destId="{874A6E2C-3B14-465A-B325-43578FDFA1AB}" srcOrd="1" destOrd="0" presId="urn:microsoft.com/office/officeart/2009/3/layout/HorizontalOrganizationChart"/>
    <dgm:cxn modelId="{751A6638-20C3-4931-8430-D15301A1457A}" type="presParOf" srcId="{0BB32FB1-A9FA-465A-AD17-E1C709300DB1}" destId="{917A8BC4-E7E2-4F59-BA59-EED1CBDFE0A6}" srcOrd="1" destOrd="0" presId="urn:microsoft.com/office/officeart/2009/3/layout/HorizontalOrganizationChart"/>
    <dgm:cxn modelId="{5024599C-CA55-4360-BCCB-B6AE5CD4921A}" type="presParOf" srcId="{0BB32FB1-A9FA-465A-AD17-E1C709300DB1}" destId="{72465075-F395-40A2-82C6-47B0B554E6B4}" srcOrd="2" destOrd="0" presId="urn:microsoft.com/office/officeart/2009/3/layout/HorizontalOrganizationChart"/>
    <dgm:cxn modelId="{88EE2FCE-6EAF-4E34-8B33-E71FE13295A9}" type="presParOf" srcId="{72FBCF1A-EDA6-49C6-974A-C42341E991B9}" destId="{2ACFC75A-8691-42EE-9AA7-D2793B8A35F8}" srcOrd="2" destOrd="0" presId="urn:microsoft.com/office/officeart/2009/3/layout/HorizontalOrganizationChart"/>
    <dgm:cxn modelId="{71890149-9A2A-4BE6-9759-67B864626FD6}" type="presParOf" srcId="{72FBCF1A-EDA6-49C6-974A-C42341E991B9}" destId="{2AE40224-F844-4D97-B53E-53DFACD70B2D}" srcOrd="3" destOrd="0" presId="urn:microsoft.com/office/officeart/2009/3/layout/HorizontalOrganizationChart"/>
    <dgm:cxn modelId="{97D4F12D-5609-44FB-B0B8-D11430BA865E}" type="presParOf" srcId="{2AE40224-F844-4D97-B53E-53DFACD70B2D}" destId="{246A6941-34C5-461A-9CFB-028A066E6390}" srcOrd="0" destOrd="0" presId="urn:microsoft.com/office/officeart/2009/3/layout/HorizontalOrganizationChart"/>
    <dgm:cxn modelId="{FDF919BD-6DF2-4C97-90D9-D18A3F59F1C1}" type="presParOf" srcId="{246A6941-34C5-461A-9CFB-028A066E6390}" destId="{611EBF4D-AF36-4C6B-9542-7DBC242087CC}" srcOrd="0" destOrd="0" presId="urn:microsoft.com/office/officeart/2009/3/layout/HorizontalOrganizationChart"/>
    <dgm:cxn modelId="{FC367E7A-79DD-4060-B290-FFF74AF6AE6B}" type="presParOf" srcId="{246A6941-34C5-461A-9CFB-028A066E6390}" destId="{EEE20358-BCC0-4DA8-9A20-2810CDFC4AC3}" srcOrd="1" destOrd="0" presId="urn:microsoft.com/office/officeart/2009/3/layout/HorizontalOrganizationChart"/>
    <dgm:cxn modelId="{41F9CA90-3442-4CF3-89CC-61F2FEB8C66C}" type="presParOf" srcId="{2AE40224-F844-4D97-B53E-53DFACD70B2D}" destId="{E9E27FAA-8852-40AF-8D2A-AD4A5EC5ED52}" srcOrd="1" destOrd="0" presId="urn:microsoft.com/office/officeart/2009/3/layout/HorizontalOrganizationChart"/>
    <dgm:cxn modelId="{141D2B02-8EE2-4234-B5AA-ABE2A2A2AE39}" type="presParOf" srcId="{2AE40224-F844-4D97-B53E-53DFACD70B2D}" destId="{E604A93A-A742-4C72-A72B-9C1B5BDF4F80}" srcOrd="2" destOrd="0" presId="urn:microsoft.com/office/officeart/2009/3/layout/HorizontalOrganizationChart"/>
    <dgm:cxn modelId="{F78380F1-B8D2-4F89-BFE7-889D7E5DBDB0}" type="presParOf" srcId="{3A77205C-52D2-4ABA-BB59-3736044DD133}" destId="{D13C5DFF-57E0-49C9-AB62-61930B4A0DE1}" srcOrd="2" destOrd="0" presId="urn:microsoft.com/office/officeart/2009/3/layout/HorizontalOrganizationChart"/>
    <dgm:cxn modelId="{B555C536-5D0C-40B8-B85C-FF2CBA50F80E}" type="presParOf" srcId="{682BCD15-0FC8-4EAB-9639-43524CA499D2}" destId="{31FC09B8-50F8-4A30-B26E-4DE80F09980F}" srcOrd="2" destOrd="0" presId="urn:microsoft.com/office/officeart/2009/3/layout/HorizontalOrganizationChart"/>
    <dgm:cxn modelId="{6F1B8CE8-F042-424B-9360-26BC2A24AE2D}" type="presParOf" srcId="{4CAB171E-3C87-48F7-944A-4F2F4148EF66}" destId="{8D5B2818-902B-421F-9E0A-CD4A444815C1}" srcOrd="2" destOrd="0" presId="urn:microsoft.com/office/officeart/2009/3/layout/HorizontalOrganizationChar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77A922E-6664-406B-A904-5E8F0C90E085}" type="doc">
      <dgm:prSet loTypeId="urn:microsoft.com/office/officeart/2005/8/layout/chevron1" loCatId="process" qsTypeId="urn:microsoft.com/office/officeart/2005/8/quickstyle/simple1" qsCatId="simple" csTypeId="urn:microsoft.com/office/officeart/2005/8/colors/accent1_2" csCatId="accent1" phldr="1"/>
      <dgm:spPr/>
    </dgm:pt>
    <dgm:pt modelId="{55C7D5E4-439F-430A-8236-B1D5EBC262D9}">
      <dgm:prSet phldrT="[文本]"/>
      <dgm:spPr/>
      <dgm:t>
        <a:bodyPr/>
        <a:lstStyle/>
        <a:p>
          <a:r>
            <a:rPr lang="zh-CN" altLang="en-US" dirty="0">
              <a:solidFill>
                <a:schemeClr val="tx1"/>
              </a:solidFill>
            </a:rPr>
            <a:t>收集数据</a:t>
          </a:r>
        </a:p>
      </dgm:t>
    </dgm:pt>
    <dgm:pt modelId="{FC0BE247-6639-4B3E-A0BA-2C31CB0A361B}" cxnId="{847C2EBE-BD9F-48F9-A420-9E1C4CBD06ED}" type="parTrans">
      <dgm:prSet/>
      <dgm:spPr/>
      <dgm:t>
        <a:bodyPr/>
        <a:lstStyle/>
        <a:p>
          <a:endParaRPr lang="zh-CN" altLang="en-US">
            <a:solidFill>
              <a:schemeClr val="tx1"/>
            </a:solidFill>
          </a:endParaRPr>
        </a:p>
      </dgm:t>
    </dgm:pt>
    <dgm:pt modelId="{AE21AE84-DE86-4423-B583-E28D012C925B}" cxnId="{847C2EBE-BD9F-48F9-A420-9E1C4CBD06ED}" type="sibTrans">
      <dgm:prSet/>
      <dgm:spPr/>
      <dgm:t>
        <a:bodyPr/>
        <a:lstStyle/>
        <a:p>
          <a:endParaRPr lang="zh-CN" altLang="en-US">
            <a:solidFill>
              <a:schemeClr val="tx1"/>
            </a:solidFill>
          </a:endParaRPr>
        </a:p>
      </dgm:t>
    </dgm:pt>
    <dgm:pt modelId="{3001CDDF-63DC-48C2-8354-77904F194FE8}">
      <dgm:prSet phldrT="[文本]"/>
      <dgm:spPr/>
      <dgm:t>
        <a:bodyPr/>
        <a:lstStyle/>
        <a:p>
          <a:r>
            <a:rPr lang="zh-CN" altLang="en-US" dirty="0">
              <a:solidFill>
                <a:schemeClr val="tx1"/>
              </a:solidFill>
            </a:rPr>
            <a:t>制定策略</a:t>
          </a:r>
        </a:p>
      </dgm:t>
    </dgm:pt>
    <dgm:pt modelId="{57D83DEA-8039-4B12-BC33-8CF260974016}" cxnId="{E5C0FE0F-F6E7-4E7D-A0A7-C7B93335C09E}" type="parTrans">
      <dgm:prSet/>
      <dgm:spPr/>
      <dgm:t>
        <a:bodyPr/>
        <a:lstStyle/>
        <a:p>
          <a:endParaRPr lang="zh-CN" altLang="en-US">
            <a:solidFill>
              <a:schemeClr val="tx1"/>
            </a:solidFill>
          </a:endParaRPr>
        </a:p>
      </dgm:t>
    </dgm:pt>
    <dgm:pt modelId="{B085A3B8-2657-4743-974F-B7CA1989E195}" cxnId="{E5C0FE0F-F6E7-4E7D-A0A7-C7B93335C09E}" type="sibTrans">
      <dgm:prSet/>
      <dgm:spPr/>
      <dgm:t>
        <a:bodyPr/>
        <a:lstStyle/>
        <a:p>
          <a:endParaRPr lang="zh-CN" altLang="en-US">
            <a:solidFill>
              <a:schemeClr val="tx1"/>
            </a:solidFill>
          </a:endParaRPr>
        </a:p>
      </dgm:t>
    </dgm:pt>
    <dgm:pt modelId="{9B4458B6-EA5F-4919-8997-F48761697DB9}">
      <dgm:prSet phldrT="[文本]"/>
      <dgm:spPr/>
      <dgm:t>
        <a:bodyPr/>
        <a:lstStyle/>
        <a:p>
          <a:r>
            <a:rPr lang="zh-CN" altLang="en-US" dirty="0">
              <a:solidFill>
                <a:schemeClr val="tx1"/>
              </a:solidFill>
            </a:rPr>
            <a:t>设置目标</a:t>
          </a:r>
        </a:p>
      </dgm:t>
    </dgm:pt>
    <dgm:pt modelId="{E8980FEB-EF8A-4F9B-82CB-2FE36BAC10F7}" cxnId="{062F1E5D-B71B-4B8D-ABEE-E6FFA27D4F6A}" type="parTrans">
      <dgm:prSet/>
      <dgm:spPr/>
      <dgm:t>
        <a:bodyPr/>
        <a:lstStyle/>
        <a:p>
          <a:endParaRPr lang="zh-CN" altLang="en-US">
            <a:solidFill>
              <a:schemeClr val="tx1"/>
            </a:solidFill>
          </a:endParaRPr>
        </a:p>
      </dgm:t>
    </dgm:pt>
    <dgm:pt modelId="{F1884354-DA2B-4397-81CF-DA89E4978086}" cxnId="{062F1E5D-B71B-4B8D-ABEE-E6FFA27D4F6A}" type="sibTrans">
      <dgm:prSet/>
      <dgm:spPr/>
      <dgm:t>
        <a:bodyPr/>
        <a:lstStyle/>
        <a:p>
          <a:endParaRPr lang="zh-CN" altLang="en-US">
            <a:solidFill>
              <a:schemeClr val="tx1"/>
            </a:solidFill>
          </a:endParaRPr>
        </a:p>
      </dgm:t>
    </dgm:pt>
    <dgm:pt modelId="{975B597D-BCDC-4658-819E-52CF8898525D}">
      <dgm:prSet phldrT="[文本]"/>
      <dgm:spPr/>
      <dgm:t>
        <a:bodyPr/>
        <a:lstStyle/>
        <a:p>
          <a:r>
            <a:rPr lang="zh-CN" altLang="en-US" dirty="0">
              <a:solidFill>
                <a:schemeClr val="tx1"/>
              </a:solidFill>
            </a:rPr>
            <a:t>验证目标</a:t>
          </a:r>
        </a:p>
      </dgm:t>
    </dgm:pt>
    <dgm:pt modelId="{81CA759B-76D3-4872-BA53-55219B373970}" cxnId="{4343DB5D-6FBD-4A43-9E29-9285409C222B}" type="parTrans">
      <dgm:prSet/>
      <dgm:spPr/>
      <dgm:t>
        <a:bodyPr/>
        <a:lstStyle/>
        <a:p>
          <a:endParaRPr lang="zh-CN" altLang="en-US"/>
        </a:p>
      </dgm:t>
    </dgm:pt>
    <dgm:pt modelId="{9C6936DA-800D-4DC8-A3A4-82147D45B845}" cxnId="{4343DB5D-6FBD-4A43-9E29-9285409C222B}" type="sibTrans">
      <dgm:prSet/>
      <dgm:spPr/>
      <dgm:t>
        <a:bodyPr/>
        <a:lstStyle/>
        <a:p>
          <a:endParaRPr lang="zh-CN" altLang="en-US"/>
        </a:p>
      </dgm:t>
    </dgm:pt>
    <dgm:pt modelId="{96DD088D-38F8-4D97-89F9-4958EDF63EF9}">
      <dgm:prSet phldrT="[文本]"/>
      <dgm:spPr/>
      <dgm:t>
        <a:bodyPr/>
        <a:lstStyle/>
        <a:p>
          <a:r>
            <a:rPr lang="zh-CN" altLang="en-US" dirty="0">
              <a:solidFill>
                <a:schemeClr val="tx1"/>
              </a:solidFill>
            </a:rPr>
            <a:t>沟通目标</a:t>
          </a:r>
        </a:p>
      </dgm:t>
    </dgm:pt>
    <dgm:pt modelId="{6C1645CC-5338-4B40-B80A-79235F0B3ADF}" cxnId="{BF39BC28-D1BD-476E-970E-748927A38E51}" type="parTrans">
      <dgm:prSet/>
      <dgm:spPr/>
      <dgm:t>
        <a:bodyPr/>
        <a:lstStyle/>
        <a:p>
          <a:endParaRPr lang="zh-CN" altLang="en-US"/>
        </a:p>
      </dgm:t>
    </dgm:pt>
    <dgm:pt modelId="{DA0FB979-498C-4BF0-9CF0-69C20764351F}" cxnId="{BF39BC28-D1BD-476E-970E-748927A38E51}" type="sibTrans">
      <dgm:prSet/>
      <dgm:spPr/>
      <dgm:t>
        <a:bodyPr/>
        <a:lstStyle/>
        <a:p>
          <a:endParaRPr lang="zh-CN" altLang="en-US"/>
        </a:p>
      </dgm:t>
    </dgm:pt>
    <dgm:pt modelId="{1CF3FAC6-C8F2-4963-972E-0C664090BEA7}">
      <dgm:prSet phldrT="[文本]"/>
      <dgm:spPr/>
      <dgm:t>
        <a:bodyPr/>
        <a:lstStyle/>
        <a:p>
          <a:r>
            <a:rPr lang="zh-CN" altLang="en-US" dirty="0">
              <a:solidFill>
                <a:schemeClr val="tx1"/>
              </a:solidFill>
            </a:rPr>
            <a:t>确认目标</a:t>
          </a:r>
        </a:p>
      </dgm:t>
    </dgm:pt>
    <dgm:pt modelId="{F823F976-FC28-4E46-A0A8-99A40B505B03}" cxnId="{5ACA55BF-68D0-4631-92AA-71C6A7EFEF91}" type="parTrans">
      <dgm:prSet/>
      <dgm:spPr/>
      <dgm:t>
        <a:bodyPr/>
        <a:lstStyle/>
        <a:p>
          <a:endParaRPr lang="zh-CN" altLang="en-US"/>
        </a:p>
      </dgm:t>
    </dgm:pt>
    <dgm:pt modelId="{DD66370A-146E-49EB-A488-E6D12DA18092}" cxnId="{5ACA55BF-68D0-4631-92AA-71C6A7EFEF91}" type="sibTrans">
      <dgm:prSet/>
      <dgm:spPr/>
      <dgm:t>
        <a:bodyPr/>
        <a:lstStyle/>
        <a:p>
          <a:endParaRPr lang="zh-CN" altLang="en-US"/>
        </a:p>
      </dgm:t>
    </dgm:pt>
    <dgm:pt modelId="{D5F09D64-70DB-42D1-8485-0A4133309F57}" type="pres">
      <dgm:prSet presAssocID="{B77A922E-6664-406B-A904-5E8F0C90E085}" presName="Name0" presStyleCnt="0">
        <dgm:presLayoutVars>
          <dgm:dir/>
          <dgm:animLvl val="lvl"/>
          <dgm:resizeHandles val="exact"/>
        </dgm:presLayoutVars>
      </dgm:prSet>
      <dgm:spPr/>
    </dgm:pt>
    <dgm:pt modelId="{592F1537-A9AE-4CD6-B4CE-6073F9E23196}" type="pres">
      <dgm:prSet presAssocID="{55C7D5E4-439F-430A-8236-B1D5EBC262D9}" presName="parTxOnly" presStyleLbl="node1" presStyleIdx="0" presStyleCnt="6">
        <dgm:presLayoutVars>
          <dgm:chMax val="0"/>
          <dgm:chPref val="0"/>
          <dgm:bulletEnabled val="1"/>
        </dgm:presLayoutVars>
      </dgm:prSet>
      <dgm:spPr/>
      <dgm:t>
        <a:bodyPr/>
        <a:lstStyle/>
        <a:p>
          <a:endParaRPr lang="zh-CN" altLang="en-US"/>
        </a:p>
      </dgm:t>
    </dgm:pt>
    <dgm:pt modelId="{4157707E-A279-4205-9B1C-998BF543B807}" type="pres">
      <dgm:prSet presAssocID="{AE21AE84-DE86-4423-B583-E28D012C925B}" presName="parTxOnlySpace" presStyleCnt="0"/>
      <dgm:spPr/>
    </dgm:pt>
    <dgm:pt modelId="{B1289483-CB86-4186-85D3-2840BF8F39B1}" type="pres">
      <dgm:prSet presAssocID="{3001CDDF-63DC-48C2-8354-77904F194FE8}" presName="parTxOnly" presStyleLbl="node1" presStyleIdx="1" presStyleCnt="6">
        <dgm:presLayoutVars>
          <dgm:chMax val="0"/>
          <dgm:chPref val="0"/>
          <dgm:bulletEnabled val="1"/>
        </dgm:presLayoutVars>
      </dgm:prSet>
      <dgm:spPr/>
      <dgm:t>
        <a:bodyPr/>
        <a:lstStyle/>
        <a:p>
          <a:endParaRPr lang="zh-CN" altLang="en-US"/>
        </a:p>
      </dgm:t>
    </dgm:pt>
    <dgm:pt modelId="{EE26DE8F-B557-4B78-A072-2C03E730A5C2}" type="pres">
      <dgm:prSet presAssocID="{B085A3B8-2657-4743-974F-B7CA1989E195}" presName="parTxOnlySpace" presStyleCnt="0"/>
      <dgm:spPr/>
    </dgm:pt>
    <dgm:pt modelId="{710AF56F-2004-481F-A535-582C1250CE02}" type="pres">
      <dgm:prSet presAssocID="{9B4458B6-EA5F-4919-8997-F48761697DB9}" presName="parTxOnly" presStyleLbl="node1" presStyleIdx="2" presStyleCnt="6">
        <dgm:presLayoutVars>
          <dgm:chMax val="0"/>
          <dgm:chPref val="0"/>
          <dgm:bulletEnabled val="1"/>
        </dgm:presLayoutVars>
      </dgm:prSet>
      <dgm:spPr/>
      <dgm:t>
        <a:bodyPr/>
        <a:lstStyle/>
        <a:p>
          <a:endParaRPr lang="zh-CN" altLang="en-US"/>
        </a:p>
      </dgm:t>
    </dgm:pt>
    <dgm:pt modelId="{F80D6F7B-FB88-47FE-93DB-519000F131BA}" type="pres">
      <dgm:prSet presAssocID="{F1884354-DA2B-4397-81CF-DA89E4978086}" presName="parTxOnlySpace" presStyleCnt="0"/>
      <dgm:spPr/>
    </dgm:pt>
    <dgm:pt modelId="{0B5E7A9F-E82C-4098-A514-AB0EBFCEA439}" type="pres">
      <dgm:prSet presAssocID="{975B597D-BCDC-4658-819E-52CF8898525D}" presName="parTxOnly" presStyleLbl="node1" presStyleIdx="3" presStyleCnt="6">
        <dgm:presLayoutVars>
          <dgm:chMax val="0"/>
          <dgm:chPref val="0"/>
          <dgm:bulletEnabled val="1"/>
        </dgm:presLayoutVars>
      </dgm:prSet>
      <dgm:spPr/>
      <dgm:t>
        <a:bodyPr/>
        <a:lstStyle/>
        <a:p>
          <a:endParaRPr lang="zh-CN" altLang="en-US"/>
        </a:p>
      </dgm:t>
    </dgm:pt>
    <dgm:pt modelId="{D5A470E6-5AC0-4B39-97D5-6555FE1FFB02}" type="pres">
      <dgm:prSet presAssocID="{9C6936DA-800D-4DC8-A3A4-82147D45B845}" presName="parTxOnlySpace" presStyleCnt="0"/>
      <dgm:spPr/>
    </dgm:pt>
    <dgm:pt modelId="{EDC2D52E-6DBC-47BF-9719-7BE67F43B1D3}" type="pres">
      <dgm:prSet presAssocID="{96DD088D-38F8-4D97-89F9-4958EDF63EF9}" presName="parTxOnly" presStyleLbl="node1" presStyleIdx="4" presStyleCnt="6">
        <dgm:presLayoutVars>
          <dgm:chMax val="0"/>
          <dgm:chPref val="0"/>
          <dgm:bulletEnabled val="1"/>
        </dgm:presLayoutVars>
      </dgm:prSet>
      <dgm:spPr/>
      <dgm:t>
        <a:bodyPr/>
        <a:lstStyle/>
        <a:p>
          <a:endParaRPr lang="zh-CN" altLang="en-US"/>
        </a:p>
      </dgm:t>
    </dgm:pt>
    <dgm:pt modelId="{34002196-BA08-47CF-83F1-85534C9EFB06}" type="pres">
      <dgm:prSet presAssocID="{DA0FB979-498C-4BF0-9CF0-69C20764351F}" presName="parTxOnlySpace" presStyleCnt="0"/>
      <dgm:spPr/>
    </dgm:pt>
    <dgm:pt modelId="{08C69C10-4494-402A-9EDF-CA04F2552D1A}" type="pres">
      <dgm:prSet presAssocID="{1CF3FAC6-C8F2-4963-972E-0C664090BEA7}" presName="parTxOnly" presStyleLbl="node1" presStyleIdx="5" presStyleCnt="6">
        <dgm:presLayoutVars>
          <dgm:chMax val="0"/>
          <dgm:chPref val="0"/>
          <dgm:bulletEnabled val="1"/>
        </dgm:presLayoutVars>
      </dgm:prSet>
      <dgm:spPr/>
      <dgm:t>
        <a:bodyPr/>
        <a:lstStyle/>
        <a:p>
          <a:endParaRPr lang="zh-CN" altLang="en-US"/>
        </a:p>
      </dgm:t>
    </dgm:pt>
  </dgm:ptLst>
  <dgm:cxnLst>
    <dgm:cxn modelId="{CAA9BE8C-93EE-47F5-A570-57C744C658BD}" type="presOf" srcId="{55C7D5E4-439F-430A-8236-B1D5EBC262D9}" destId="{592F1537-A9AE-4CD6-B4CE-6073F9E23196}" srcOrd="0" destOrd="0" presId="urn:microsoft.com/office/officeart/2005/8/layout/chevron1"/>
    <dgm:cxn modelId="{58795292-EB58-42FD-A05C-D33136E2EFA7}" type="presOf" srcId="{3001CDDF-63DC-48C2-8354-77904F194FE8}" destId="{B1289483-CB86-4186-85D3-2840BF8F39B1}" srcOrd="0" destOrd="0" presId="urn:microsoft.com/office/officeart/2005/8/layout/chevron1"/>
    <dgm:cxn modelId="{4343DB5D-6FBD-4A43-9E29-9285409C222B}" srcId="{B77A922E-6664-406B-A904-5E8F0C90E085}" destId="{975B597D-BCDC-4658-819E-52CF8898525D}" srcOrd="3" destOrd="0" parTransId="{81CA759B-76D3-4872-BA53-55219B373970}" sibTransId="{9C6936DA-800D-4DC8-A3A4-82147D45B845}"/>
    <dgm:cxn modelId="{664DAB28-1EBD-4BC9-B918-1648A740D269}" type="presOf" srcId="{9B4458B6-EA5F-4919-8997-F48761697DB9}" destId="{710AF56F-2004-481F-A535-582C1250CE02}" srcOrd="0" destOrd="0" presId="urn:microsoft.com/office/officeart/2005/8/layout/chevron1"/>
    <dgm:cxn modelId="{62A32840-7E91-4451-BBDF-9DC8A81D25FA}" type="presOf" srcId="{B77A922E-6664-406B-A904-5E8F0C90E085}" destId="{D5F09D64-70DB-42D1-8485-0A4133309F57}" srcOrd="0" destOrd="0" presId="urn:microsoft.com/office/officeart/2005/8/layout/chevron1"/>
    <dgm:cxn modelId="{847C2EBE-BD9F-48F9-A420-9E1C4CBD06ED}" srcId="{B77A922E-6664-406B-A904-5E8F0C90E085}" destId="{55C7D5E4-439F-430A-8236-B1D5EBC262D9}" srcOrd="0" destOrd="0" parTransId="{FC0BE247-6639-4B3E-A0BA-2C31CB0A361B}" sibTransId="{AE21AE84-DE86-4423-B583-E28D012C925B}"/>
    <dgm:cxn modelId="{E5C0FE0F-F6E7-4E7D-A0A7-C7B93335C09E}" srcId="{B77A922E-6664-406B-A904-5E8F0C90E085}" destId="{3001CDDF-63DC-48C2-8354-77904F194FE8}" srcOrd="1" destOrd="0" parTransId="{57D83DEA-8039-4B12-BC33-8CF260974016}" sibTransId="{B085A3B8-2657-4743-974F-B7CA1989E195}"/>
    <dgm:cxn modelId="{A4BCBEB8-B253-492D-842B-972D4B6BC44E}" type="presOf" srcId="{96DD088D-38F8-4D97-89F9-4958EDF63EF9}" destId="{EDC2D52E-6DBC-47BF-9719-7BE67F43B1D3}" srcOrd="0" destOrd="0" presId="urn:microsoft.com/office/officeart/2005/8/layout/chevron1"/>
    <dgm:cxn modelId="{BF39BC28-D1BD-476E-970E-748927A38E51}" srcId="{B77A922E-6664-406B-A904-5E8F0C90E085}" destId="{96DD088D-38F8-4D97-89F9-4958EDF63EF9}" srcOrd="4" destOrd="0" parTransId="{6C1645CC-5338-4B40-B80A-79235F0B3ADF}" sibTransId="{DA0FB979-498C-4BF0-9CF0-69C20764351F}"/>
    <dgm:cxn modelId="{D9A19988-14CD-4442-94AF-7F66BBFC17DD}" type="presOf" srcId="{975B597D-BCDC-4658-819E-52CF8898525D}" destId="{0B5E7A9F-E82C-4098-A514-AB0EBFCEA439}" srcOrd="0" destOrd="0" presId="urn:microsoft.com/office/officeart/2005/8/layout/chevron1"/>
    <dgm:cxn modelId="{5ACA55BF-68D0-4631-92AA-71C6A7EFEF91}" srcId="{B77A922E-6664-406B-A904-5E8F0C90E085}" destId="{1CF3FAC6-C8F2-4963-972E-0C664090BEA7}" srcOrd="5" destOrd="0" parTransId="{F823F976-FC28-4E46-A0A8-99A40B505B03}" sibTransId="{DD66370A-146E-49EB-A488-E6D12DA18092}"/>
    <dgm:cxn modelId="{062F1E5D-B71B-4B8D-ABEE-E6FFA27D4F6A}" srcId="{B77A922E-6664-406B-A904-5E8F0C90E085}" destId="{9B4458B6-EA5F-4919-8997-F48761697DB9}" srcOrd="2" destOrd="0" parTransId="{E8980FEB-EF8A-4F9B-82CB-2FE36BAC10F7}" sibTransId="{F1884354-DA2B-4397-81CF-DA89E4978086}"/>
    <dgm:cxn modelId="{102CCF9D-0D6C-4DB0-8556-1BF208478B45}" type="presOf" srcId="{1CF3FAC6-C8F2-4963-972E-0C664090BEA7}" destId="{08C69C10-4494-402A-9EDF-CA04F2552D1A}" srcOrd="0" destOrd="0" presId="urn:microsoft.com/office/officeart/2005/8/layout/chevron1"/>
    <dgm:cxn modelId="{F9F5F5C3-CFA3-4CC3-9B41-C4E32F91E6AA}" type="presParOf" srcId="{D5F09D64-70DB-42D1-8485-0A4133309F57}" destId="{592F1537-A9AE-4CD6-B4CE-6073F9E23196}" srcOrd="0" destOrd="0" presId="urn:microsoft.com/office/officeart/2005/8/layout/chevron1"/>
    <dgm:cxn modelId="{62F1D2D3-A9EB-49A2-94B5-A762A0012083}" type="presParOf" srcId="{D5F09D64-70DB-42D1-8485-0A4133309F57}" destId="{4157707E-A279-4205-9B1C-998BF543B807}" srcOrd="1" destOrd="0" presId="urn:microsoft.com/office/officeart/2005/8/layout/chevron1"/>
    <dgm:cxn modelId="{8AD8627D-88FA-4553-A493-601042E36F26}" type="presParOf" srcId="{D5F09D64-70DB-42D1-8485-0A4133309F57}" destId="{B1289483-CB86-4186-85D3-2840BF8F39B1}" srcOrd="2" destOrd="0" presId="urn:microsoft.com/office/officeart/2005/8/layout/chevron1"/>
    <dgm:cxn modelId="{5482C43F-71E4-443C-B6B5-9517D9375C40}" type="presParOf" srcId="{D5F09D64-70DB-42D1-8485-0A4133309F57}" destId="{EE26DE8F-B557-4B78-A072-2C03E730A5C2}" srcOrd="3" destOrd="0" presId="urn:microsoft.com/office/officeart/2005/8/layout/chevron1"/>
    <dgm:cxn modelId="{251279F6-F3E5-4327-B385-A1D50834E2AF}" type="presParOf" srcId="{D5F09D64-70DB-42D1-8485-0A4133309F57}" destId="{710AF56F-2004-481F-A535-582C1250CE02}" srcOrd="4" destOrd="0" presId="urn:microsoft.com/office/officeart/2005/8/layout/chevron1"/>
    <dgm:cxn modelId="{9B2B20C2-6762-4C7A-97DC-D92D1DDC524D}" type="presParOf" srcId="{D5F09D64-70DB-42D1-8485-0A4133309F57}" destId="{F80D6F7B-FB88-47FE-93DB-519000F131BA}" srcOrd="5" destOrd="0" presId="urn:microsoft.com/office/officeart/2005/8/layout/chevron1"/>
    <dgm:cxn modelId="{5A152E8E-138F-4F1C-9D0F-0548C8B171F9}" type="presParOf" srcId="{D5F09D64-70DB-42D1-8485-0A4133309F57}" destId="{0B5E7A9F-E82C-4098-A514-AB0EBFCEA439}" srcOrd="6" destOrd="0" presId="urn:microsoft.com/office/officeart/2005/8/layout/chevron1"/>
    <dgm:cxn modelId="{AAF2565E-C68E-42D0-84C2-0096C2E76F30}" type="presParOf" srcId="{D5F09D64-70DB-42D1-8485-0A4133309F57}" destId="{D5A470E6-5AC0-4B39-97D5-6555FE1FFB02}" srcOrd="7" destOrd="0" presId="urn:microsoft.com/office/officeart/2005/8/layout/chevron1"/>
    <dgm:cxn modelId="{DD543817-224E-47CB-B13A-E41A38D2F866}" type="presParOf" srcId="{D5F09D64-70DB-42D1-8485-0A4133309F57}" destId="{EDC2D52E-6DBC-47BF-9719-7BE67F43B1D3}" srcOrd="8" destOrd="0" presId="urn:microsoft.com/office/officeart/2005/8/layout/chevron1"/>
    <dgm:cxn modelId="{C46DEB04-83FC-456E-9E33-651D1328E804}" type="presParOf" srcId="{D5F09D64-70DB-42D1-8485-0A4133309F57}" destId="{34002196-BA08-47CF-83F1-85534C9EFB06}" srcOrd="9" destOrd="0" presId="urn:microsoft.com/office/officeart/2005/8/layout/chevron1"/>
    <dgm:cxn modelId="{EE5513F4-C030-42A8-8DDE-5699FDD82226}" type="presParOf" srcId="{D5F09D64-70DB-42D1-8485-0A4133309F57}" destId="{08C69C10-4494-402A-9EDF-CA04F2552D1A}" srcOrd="10"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C0EB7A-86EA-47CD-97FB-42A4E897B4AE}">
      <dsp:nvSpPr>
        <dsp:cNvPr id="0" name=""/>
        <dsp:cNvSpPr/>
      </dsp:nvSpPr>
      <dsp:spPr>
        <a:xfrm>
          <a:off x="3361531" y="2111211"/>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r>
            <a:rPr lang="en-US" altLang="zh-CN" sz="2700" b="1" kern="1200" dirty="0">
              <a:solidFill>
                <a:schemeClr val="tx1"/>
              </a:solidFill>
            </a:rPr>
            <a:t>5W2H</a:t>
          </a:r>
          <a:endParaRPr lang="zh-CN" altLang="en-US" sz="2700" b="1" kern="1200" dirty="0">
            <a:solidFill>
              <a:schemeClr val="tx1"/>
            </a:solidFill>
          </a:endParaRPr>
        </a:p>
      </dsp:txBody>
      <dsp:txXfrm>
        <a:off x="3567279" y="2316959"/>
        <a:ext cx="993441" cy="993441"/>
      </dsp:txXfrm>
    </dsp:sp>
    <dsp:sp modelId="{51DB1128-1F17-49A1-897A-F9CE22DEA739}">
      <dsp:nvSpPr>
        <dsp:cNvPr id="0" name=""/>
        <dsp:cNvSpPr/>
      </dsp:nvSpPr>
      <dsp:spPr>
        <a:xfrm rot="16200000">
          <a:off x="3712794" y="1744449"/>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a:off x="4046439" y="1742445"/>
        <a:ext cx="35120" cy="35120"/>
      </dsp:txXfrm>
    </dsp:sp>
    <dsp:sp modelId="{08B64F83-0DB6-446F-A29D-528D2747A5F1}">
      <dsp:nvSpPr>
        <dsp:cNvPr id="0" name=""/>
        <dsp:cNvSpPr/>
      </dsp:nvSpPr>
      <dsp:spPr>
        <a:xfrm>
          <a:off x="3361531" y="3863"/>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Why</a:t>
          </a:r>
        </a:p>
        <a:p>
          <a:pPr lvl="0" algn="ctr" defTabSz="800100">
            <a:lnSpc>
              <a:spcPct val="90000"/>
            </a:lnSpc>
            <a:spcBef>
              <a:spcPct val="0"/>
            </a:spcBef>
            <a:spcAft>
              <a:spcPct val="35000"/>
            </a:spcAft>
          </a:pPr>
          <a:r>
            <a:rPr lang="zh-CN" altLang="en-US" sz="1800" b="0" kern="1200" dirty="0">
              <a:solidFill>
                <a:schemeClr val="tx1"/>
              </a:solidFill>
            </a:rPr>
            <a:t>原因目的</a:t>
          </a:r>
          <a:endParaRPr lang="en-US" altLang="zh-CN" sz="1800" b="0" kern="1200" dirty="0">
            <a:solidFill>
              <a:schemeClr val="tx1"/>
            </a:solidFill>
          </a:endParaRPr>
        </a:p>
      </dsp:txBody>
      <dsp:txXfrm>
        <a:off x="3567279" y="209611"/>
        <a:ext cx="993441" cy="993441"/>
      </dsp:txXfrm>
    </dsp:sp>
    <dsp:sp modelId="{7B4572C5-E8CC-48B8-BAFC-6182A4AA890B}">
      <dsp:nvSpPr>
        <dsp:cNvPr id="0" name=""/>
        <dsp:cNvSpPr/>
      </dsp:nvSpPr>
      <dsp:spPr>
        <a:xfrm rot="19285714">
          <a:off x="4536590" y="2141168"/>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a:off x="4870235" y="2139164"/>
        <a:ext cx="35120" cy="35120"/>
      </dsp:txXfrm>
    </dsp:sp>
    <dsp:sp modelId="{8EFED381-7B18-4CE8-AD3B-B0D74FB3503F}">
      <dsp:nvSpPr>
        <dsp:cNvPr id="0" name=""/>
        <dsp:cNvSpPr/>
      </dsp:nvSpPr>
      <dsp:spPr>
        <a:xfrm>
          <a:off x="5009122" y="797301"/>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When</a:t>
          </a:r>
        </a:p>
        <a:p>
          <a:pPr lvl="0" algn="ctr" defTabSz="800100">
            <a:lnSpc>
              <a:spcPct val="90000"/>
            </a:lnSpc>
            <a:spcBef>
              <a:spcPct val="0"/>
            </a:spcBef>
            <a:spcAft>
              <a:spcPct val="35000"/>
            </a:spcAft>
          </a:pPr>
          <a:r>
            <a:rPr lang="zh-CN" altLang="en-US" sz="1800" b="0" kern="1200" dirty="0">
              <a:solidFill>
                <a:schemeClr val="tx1"/>
              </a:solidFill>
            </a:rPr>
            <a:t>何时购买</a:t>
          </a:r>
        </a:p>
      </dsp:txBody>
      <dsp:txXfrm>
        <a:off x="5214870" y="1003049"/>
        <a:ext cx="993441" cy="993441"/>
      </dsp:txXfrm>
    </dsp:sp>
    <dsp:sp modelId="{AB123348-6DEF-406D-8B81-85FF85498F4E}">
      <dsp:nvSpPr>
        <dsp:cNvPr id="0" name=""/>
        <dsp:cNvSpPr/>
      </dsp:nvSpPr>
      <dsp:spPr>
        <a:xfrm rot="771429">
          <a:off x="4740050" y="3032587"/>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a:off x="5073695" y="3030584"/>
        <a:ext cx="35120" cy="35120"/>
      </dsp:txXfrm>
    </dsp:sp>
    <dsp:sp modelId="{9C3698CF-A0E8-4B32-8817-AB413BF7A163}">
      <dsp:nvSpPr>
        <dsp:cNvPr id="0" name=""/>
        <dsp:cNvSpPr/>
      </dsp:nvSpPr>
      <dsp:spPr>
        <a:xfrm>
          <a:off x="5416043" y="2580140"/>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Who</a:t>
          </a:r>
        </a:p>
        <a:p>
          <a:pPr lvl="0" algn="ctr" defTabSz="800100">
            <a:lnSpc>
              <a:spcPct val="90000"/>
            </a:lnSpc>
            <a:spcBef>
              <a:spcPct val="0"/>
            </a:spcBef>
            <a:spcAft>
              <a:spcPct val="35000"/>
            </a:spcAft>
          </a:pPr>
          <a:r>
            <a:rPr lang="zh-CN" altLang="en-US" sz="1800" b="0" kern="1200" dirty="0">
              <a:solidFill>
                <a:schemeClr val="tx1"/>
              </a:solidFill>
            </a:rPr>
            <a:t>何人购买</a:t>
          </a:r>
        </a:p>
      </dsp:txBody>
      <dsp:txXfrm>
        <a:off x="5621791" y="2785888"/>
        <a:ext cx="993441" cy="993441"/>
      </dsp:txXfrm>
    </dsp:sp>
    <dsp:sp modelId="{910AE347-69A9-479D-B91F-8A87B736F223}">
      <dsp:nvSpPr>
        <dsp:cNvPr id="0" name=""/>
        <dsp:cNvSpPr/>
      </dsp:nvSpPr>
      <dsp:spPr>
        <a:xfrm rot="3857143">
          <a:off x="4169966" y="3747450"/>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a:off x="4503611" y="3745447"/>
        <a:ext cx="35120" cy="35120"/>
      </dsp:txXfrm>
    </dsp:sp>
    <dsp:sp modelId="{CDC24B5E-E7C6-441E-81E5-02D19E0C98AA}">
      <dsp:nvSpPr>
        <dsp:cNvPr id="0" name=""/>
        <dsp:cNvSpPr/>
      </dsp:nvSpPr>
      <dsp:spPr>
        <a:xfrm>
          <a:off x="4275875" y="4009866"/>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Where</a:t>
          </a:r>
        </a:p>
        <a:p>
          <a:pPr lvl="0" algn="ctr" defTabSz="800100">
            <a:lnSpc>
              <a:spcPct val="90000"/>
            </a:lnSpc>
            <a:spcBef>
              <a:spcPct val="0"/>
            </a:spcBef>
            <a:spcAft>
              <a:spcPct val="35000"/>
            </a:spcAft>
          </a:pPr>
          <a:r>
            <a:rPr lang="zh-CN" altLang="en-US" sz="1800" b="0" kern="1200" dirty="0">
              <a:solidFill>
                <a:schemeClr val="tx1"/>
              </a:solidFill>
            </a:rPr>
            <a:t>何处购买</a:t>
          </a:r>
        </a:p>
      </dsp:txBody>
      <dsp:txXfrm>
        <a:off x="4481623" y="4215614"/>
        <a:ext cx="993441" cy="993441"/>
      </dsp:txXfrm>
    </dsp:sp>
    <dsp:sp modelId="{ED8924E5-930B-4EED-9C3E-DB49AFCEC4AE}">
      <dsp:nvSpPr>
        <dsp:cNvPr id="0" name=""/>
        <dsp:cNvSpPr/>
      </dsp:nvSpPr>
      <dsp:spPr>
        <a:xfrm rot="6942857">
          <a:off x="3255622" y="3747450"/>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rot="10800000">
        <a:off x="3589267" y="3745447"/>
        <a:ext cx="35120" cy="35120"/>
      </dsp:txXfrm>
    </dsp:sp>
    <dsp:sp modelId="{3DEFC8A1-94C2-4E49-86ED-8C7E0763DFC2}">
      <dsp:nvSpPr>
        <dsp:cNvPr id="0" name=""/>
        <dsp:cNvSpPr/>
      </dsp:nvSpPr>
      <dsp:spPr>
        <a:xfrm>
          <a:off x="2447187" y="4009866"/>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How to  do</a:t>
          </a:r>
        </a:p>
        <a:p>
          <a:pPr lvl="0" algn="ctr" defTabSz="800100">
            <a:lnSpc>
              <a:spcPct val="90000"/>
            </a:lnSpc>
            <a:spcBef>
              <a:spcPct val="0"/>
            </a:spcBef>
            <a:spcAft>
              <a:spcPct val="35000"/>
            </a:spcAft>
          </a:pPr>
          <a:r>
            <a:rPr lang="zh-CN" altLang="en-US" sz="1800" b="0" kern="1200" dirty="0">
              <a:solidFill>
                <a:schemeClr val="tx1"/>
              </a:solidFill>
            </a:rPr>
            <a:t>如何成交</a:t>
          </a:r>
        </a:p>
      </dsp:txBody>
      <dsp:txXfrm>
        <a:off x="2652935" y="4215614"/>
        <a:ext cx="993441" cy="993441"/>
      </dsp:txXfrm>
    </dsp:sp>
    <dsp:sp modelId="{347F0C02-CA8C-495B-84FA-75F0293441C0}">
      <dsp:nvSpPr>
        <dsp:cNvPr id="0" name=""/>
        <dsp:cNvSpPr/>
      </dsp:nvSpPr>
      <dsp:spPr>
        <a:xfrm rot="10028571">
          <a:off x="2685538" y="3032587"/>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rot="10800000">
        <a:off x="3019183" y="3030584"/>
        <a:ext cx="35120" cy="35120"/>
      </dsp:txXfrm>
    </dsp:sp>
    <dsp:sp modelId="{191F9300-DF92-4534-9D3D-FEB24B562720}">
      <dsp:nvSpPr>
        <dsp:cNvPr id="0" name=""/>
        <dsp:cNvSpPr/>
      </dsp:nvSpPr>
      <dsp:spPr>
        <a:xfrm>
          <a:off x="1307018" y="2580140"/>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How much</a:t>
          </a:r>
        </a:p>
        <a:p>
          <a:pPr lvl="0" algn="ctr" defTabSz="800100">
            <a:lnSpc>
              <a:spcPct val="90000"/>
            </a:lnSpc>
            <a:spcBef>
              <a:spcPct val="0"/>
            </a:spcBef>
            <a:spcAft>
              <a:spcPct val="35000"/>
            </a:spcAft>
          </a:pPr>
          <a:r>
            <a:rPr lang="zh-CN" altLang="en-US" sz="1800" b="0" kern="1200" dirty="0">
              <a:solidFill>
                <a:schemeClr val="tx1"/>
              </a:solidFill>
            </a:rPr>
            <a:t>购买价格</a:t>
          </a:r>
        </a:p>
      </dsp:txBody>
      <dsp:txXfrm>
        <a:off x="1512766" y="2785888"/>
        <a:ext cx="993441" cy="993441"/>
      </dsp:txXfrm>
    </dsp:sp>
    <dsp:sp modelId="{6D6A2B9A-3EC7-4341-8F87-AF4CAF052631}">
      <dsp:nvSpPr>
        <dsp:cNvPr id="0" name=""/>
        <dsp:cNvSpPr/>
      </dsp:nvSpPr>
      <dsp:spPr>
        <a:xfrm rot="13114286">
          <a:off x="2888999" y="2141168"/>
          <a:ext cx="702410" cy="31113"/>
        </a:xfrm>
        <a:custGeom>
          <a:avLst/>
          <a:gdLst/>
          <a:ahLst/>
          <a:cxnLst/>
          <a:rect l="0" t="0" r="0" b="0"/>
          <a:pathLst>
            <a:path>
              <a:moveTo>
                <a:pt x="0" y="15556"/>
              </a:moveTo>
              <a:lnTo>
                <a:pt x="702410" y="155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b="0" kern="1200">
            <a:solidFill>
              <a:schemeClr val="tx1"/>
            </a:solidFill>
          </a:endParaRPr>
        </a:p>
      </dsp:txBody>
      <dsp:txXfrm rot="10800000">
        <a:off x="3222644" y="2139164"/>
        <a:ext cx="35120" cy="35120"/>
      </dsp:txXfrm>
    </dsp:sp>
    <dsp:sp modelId="{A76CD8F6-09D3-4E98-8FE9-7E32C42CDC8D}">
      <dsp:nvSpPr>
        <dsp:cNvPr id="0" name=""/>
        <dsp:cNvSpPr/>
      </dsp:nvSpPr>
      <dsp:spPr>
        <a:xfrm>
          <a:off x="1713940" y="797301"/>
          <a:ext cx="1404937" cy="1404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altLang="zh-CN" sz="1800" b="1" kern="1200" dirty="0">
              <a:solidFill>
                <a:schemeClr val="tx1"/>
              </a:solidFill>
            </a:rPr>
            <a:t>What</a:t>
          </a:r>
        </a:p>
        <a:p>
          <a:pPr lvl="0" algn="ctr" defTabSz="800100">
            <a:lnSpc>
              <a:spcPct val="90000"/>
            </a:lnSpc>
            <a:spcBef>
              <a:spcPct val="0"/>
            </a:spcBef>
            <a:spcAft>
              <a:spcPct val="35000"/>
            </a:spcAft>
          </a:pPr>
          <a:r>
            <a:rPr lang="zh-CN" altLang="en-US" sz="1800" b="0" kern="1200" dirty="0">
              <a:solidFill>
                <a:schemeClr val="tx1"/>
              </a:solidFill>
            </a:rPr>
            <a:t>何种商品</a:t>
          </a:r>
        </a:p>
      </dsp:txBody>
      <dsp:txXfrm>
        <a:off x="1919688" y="1003049"/>
        <a:ext cx="993441" cy="99344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583339" y="565023"/>
          <a:ext cx="2673483" cy="31452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583339" y="683147"/>
          <a:ext cx="196403" cy="19640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583339" y="0"/>
          <a:ext cx="2673483" cy="565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l" defTabSz="1111250">
            <a:lnSpc>
              <a:spcPct val="90000"/>
            </a:lnSpc>
            <a:spcBef>
              <a:spcPct val="0"/>
            </a:spcBef>
            <a:spcAft>
              <a:spcPct val="35000"/>
            </a:spcAft>
          </a:pPr>
          <a:r>
            <a:rPr lang="zh-CN" altLang="en-US" sz="2500" kern="1200" dirty="0">
              <a:solidFill>
                <a:schemeClr val="bg1"/>
              </a:solidFill>
            </a:rPr>
            <a:t>购物者数据分析</a:t>
          </a:r>
        </a:p>
      </dsp:txBody>
      <dsp:txXfrm>
        <a:off x="583339" y="0"/>
        <a:ext cx="2673483" cy="565023"/>
      </dsp:txXfrm>
    </dsp:sp>
    <dsp:sp modelId="{E84FEC58-5A21-4CF4-9133-5B911326A988}">
      <dsp:nvSpPr>
        <dsp:cNvPr id="0" name=""/>
        <dsp:cNvSpPr/>
      </dsp:nvSpPr>
      <dsp:spPr>
        <a:xfrm>
          <a:off x="583339" y="1140958"/>
          <a:ext cx="196398" cy="19639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770483" y="1010254"/>
          <a:ext cx="2486340" cy="457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概述</a:t>
          </a:r>
        </a:p>
      </dsp:txBody>
      <dsp:txXfrm>
        <a:off x="770483" y="1010254"/>
        <a:ext cx="2486340" cy="457806"/>
      </dsp:txXfrm>
    </dsp:sp>
    <dsp:sp modelId="{5CB242FE-2476-42FE-84DA-B36D24364E53}">
      <dsp:nvSpPr>
        <dsp:cNvPr id="0" name=""/>
        <dsp:cNvSpPr/>
      </dsp:nvSpPr>
      <dsp:spPr>
        <a:xfrm>
          <a:off x="583339" y="1598765"/>
          <a:ext cx="196398" cy="19639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770483" y="1468061"/>
          <a:ext cx="2486340" cy="457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商圈调查数据分析</a:t>
          </a:r>
        </a:p>
      </dsp:txBody>
      <dsp:txXfrm>
        <a:off x="770483" y="1468061"/>
        <a:ext cx="2486340" cy="457806"/>
      </dsp:txXfrm>
    </dsp:sp>
    <dsp:sp modelId="{2A77102E-390E-4647-A7F8-A43672FD90CE}">
      <dsp:nvSpPr>
        <dsp:cNvPr id="0" name=""/>
        <dsp:cNvSpPr/>
      </dsp:nvSpPr>
      <dsp:spPr>
        <a:xfrm>
          <a:off x="583339" y="2056571"/>
          <a:ext cx="196398" cy="19639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702E4-CB62-4550-9844-51A31DDA40B7}">
      <dsp:nvSpPr>
        <dsp:cNvPr id="0" name=""/>
        <dsp:cNvSpPr/>
      </dsp:nvSpPr>
      <dsp:spPr>
        <a:xfrm>
          <a:off x="770483" y="1925867"/>
          <a:ext cx="2486340" cy="457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购物者购买行为分析</a:t>
          </a:r>
        </a:p>
      </dsp:txBody>
      <dsp:txXfrm>
        <a:off x="770483" y="1925867"/>
        <a:ext cx="2486340" cy="457806"/>
      </dsp:txXfrm>
    </dsp:sp>
    <dsp:sp modelId="{623DDB70-85A4-4BCC-A6A1-E2A9CE270ED0}">
      <dsp:nvSpPr>
        <dsp:cNvPr id="0" name=""/>
        <dsp:cNvSpPr/>
      </dsp:nvSpPr>
      <dsp:spPr>
        <a:xfrm>
          <a:off x="583339" y="2514377"/>
          <a:ext cx="196398" cy="19639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031B7D-969C-4BD4-89EE-596B2C6AFE5D}">
      <dsp:nvSpPr>
        <dsp:cNvPr id="0" name=""/>
        <dsp:cNvSpPr/>
      </dsp:nvSpPr>
      <dsp:spPr>
        <a:xfrm>
          <a:off x="770483" y="2383674"/>
          <a:ext cx="2486340" cy="457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购物者购买决策树调查</a:t>
          </a:r>
        </a:p>
      </dsp:txBody>
      <dsp:txXfrm>
        <a:off x="770483" y="2383674"/>
        <a:ext cx="2486340" cy="457806"/>
      </dsp:txXfrm>
    </dsp:sp>
    <dsp:sp modelId="{DDEF7E66-E27E-4F87-8A13-566A59397EF6}">
      <dsp:nvSpPr>
        <dsp:cNvPr id="0" name=""/>
        <dsp:cNvSpPr/>
      </dsp:nvSpPr>
      <dsp:spPr>
        <a:xfrm>
          <a:off x="583339" y="2972184"/>
          <a:ext cx="196398" cy="19639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214E1D-41CF-4579-BF33-7DEECEBBABCD}">
      <dsp:nvSpPr>
        <dsp:cNvPr id="0" name=""/>
        <dsp:cNvSpPr/>
      </dsp:nvSpPr>
      <dsp:spPr>
        <a:xfrm>
          <a:off x="770483" y="2841480"/>
          <a:ext cx="2486340" cy="457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注意事项</a:t>
          </a:r>
        </a:p>
      </dsp:txBody>
      <dsp:txXfrm>
        <a:off x="770483" y="2841480"/>
        <a:ext cx="2486340" cy="4578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510218" y="553657"/>
          <a:ext cx="2619701" cy="308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510218" y="669404"/>
          <a:ext cx="192452" cy="19245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510218" y="0"/>
          <a:ext cx="2619701" cy="553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bg1"/>
              </a:solidFill>
            </a:rPr>
            <a:t>会员数据分析</a:t>
          </a:r>
        </a:p>
      </dsp:txBody>
      <dsp:txXfrm>
        <a:off x="510218" y="0"/>
        <a:ext cx="2619701" cy="553657"/>
      </dsp:txXfrm>
    </dsp:sp>
    <dsp:sp modelId="{E84FEC58-5A21-4CF4-9133-5B911326A988}">
      <dsp:nvSpPr>
        <dsp:cNvPr id="0" name=""/>
        <dsp:cNvSpPr/>
      </dsp:nvSpPr>
      <dsp:spPr>
        <a:xfrm>
          <a:off x="510218" y="1118005"/>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693597" y="989931"/>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会员基础数据收集与分析</a:t>
          </a:r>
        </a:p>
      </dsp:txBody>
      <dsp:txXfrm>
        <a:off x="693597" y="989931"/>
        <a:ext cx="2436322" cy="448596"/>
      </dsp:txXfrm>
    </dsp:sp>
    <dsp:sp modelId="{5CB242FE-2476-42FE-84DA-B36D24364E53}">
      <dsp:nvSpPr>
        <dsp:cNvPr id="0" name=""/>
        <dsp:cNvSpPr/>
      </dsp:nvSpPr>
      <dsp:spPr>
        <a:xfrm>
          <a:off x="510218" y="1566602"/>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693597" y="1438528"/>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会员价值分析</a:t>
          </a:r>
        </a:p>
      </dsp:txBody>
      <dsp:txXfrm>
        <a:off x="693597" y="1438528"/>
        <a:ext cx="2436322" cy="448596"/>
      </dsp:txXfrm>
    </dsp:sp>
    <dsp:sp modelId="{2A77102E-390E-4647-A7F8-A43672FD90CE}">
      <dsp:nvSpPr>
        <dsp:cNvPr id="0" name=""/>
        <dsp:cNvSpPr/>
      </dsp:nvSpPr>
      <dsp:spPr>
        <a:xfrm>
          <a:off x="510218" y="2015199"/>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702E4-CB62-4550-9844-51A31DDA40B7}">
      <dsp:nvSpPr>
        <dsp:cNvPr id="0" name=""/>
        <dsp:cNvSpPr/>
      </dsp:nvSpPr>
      <dsp:spPr>
        <a:xfrm>
          <a:off x="693597" y="1887124"/>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会员生命周期管理</a:t>
          </a:r>
        </a:p>
      </dsp:txBody>
      <dsp:txXfrm>
        <a:off x="693597" y="1887124"/>
        <a:ext cx="2436322" cy="44859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6D297-803E-472F-944A-7D96AE9A30B5}">
      <dsp:nvSpPr>
        <dsp:cNvPr id="0" name=""/>
        <dsp:cNvSpPr/>
      </dsp:nvSpPr>
      <dsp:spPr>
        <a:xfrm rot="5400000">
          <a:off x="-217890" y="210160"/>
          <a:ext cx="1667216" cy="12501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通过率</a:t>
          </a:r>
        </a:p>
      </dsp:txBody>
      <dsp:txXfrm rot="-5400000">
        <a:off x="-9360" y="626710"/>
        <a:ext cx="1250157" cy="417059"/>
      </dsp:txXfrm>
    </dsp:sp>
    <dsp:sp modelId="{6AA27DEA-06CD-4F76-85E2-CD91867CB8D7}">
      <dsp:nvSpPr>
        <dsp:cNvPr id="0" name=""/>
        <dsp:cNvSpPr/>
      </dsp:nvSpPr>
      <dsp:spPr>
        <a:xfrm rot="5400000">
          <a:off x="4607292" y="-3355438"/>
          <a:ext cx="1084260" cy="785469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通过率</a:t>
          </a:r>
          <a:r>
            <a:rPr lang="en-US" altLang="zh-CN" sz="1400" kern="1200" dirty="0"/>
            <a:t>=</a:t>
          </a:r>
          <a:r>
            <a:rPr lang="zh-CN" altLang="en-US" sz="1400" kern="1200" dirty="0"/>
            <a:t>通过顾客数</a:t>
          </a:r>
          <a:r>
            <a:rPr lang="en-US" altLang="zh-CN" sz="1400" kern="1200" dirty="0"/>
            <a:t>/</a:t>
          </a:r>
          <a:r>
            <a:rPr lang="zh-CN" altLang="en-US" sz="1400" kern="1200" dirty="0"/>
            <a:t>调查对象数</a:t>
          </a:r>
          <a:r>
            <a:rPr lang="en-US" altLang="zh-CN" sz="1400" kern="1200" dirty="0"/>
            <a:t>*100%</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a:t>顾客在主通道、辅通道等通过的比率，是卖场布局调整、商品调整的重要依据</a:t>
          </a:r>
        </a:p>
        <a:p>
          <a:pPr marL="114300" lvl="1" indent="-114300" algn="l" defTabSz="622300">
            <a:lnSpc>
              <a:spcPct val="90000"/>
            </a:lnSpc>
            <a:spcBef>
              <a:spcPct val="0"/>
            </a:spcBef>
            <a:spcAft>
              <a:spcPct val="15000"/>
            </a:spcAft>
            <a:buChar char="••"/>
          </a:pPr>
          <a:r>
            <a:rPr lang="zh-CN" altLang="en-US" sz="1400" kern="1200" dirty="0"/>
            <a:t>不高原因：强迫动线与磁石卖场的的使用不到位</a:t>
          </a:r>
        </a:p>
      </dsp:txBody>
      <dsp:txXfrm rot="-5400000">
        <a:off x="1222076" y="82707"/>
        <a:ext cx="7801764" cy="9784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6D297-803E-472F-944A-7D96AE9A30B5}">
      <dsp:nvSpPr>
        <dsp:cNvPr id="0" name=""/>
        <dsp:cNvSpPr/>
      </dsp:nvSpPr>
      <dsp:spPr>
        <a:xfrm rot="5400000">
          <a:off x="-217890" y="210160"/>
          <a:ext cx="1667216" cy="12501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上楼率</a:t>
          </a:r>
        </a:p>
      </dsp:txBody>
      <dsp:txXfrm rot="-5400000">
        <a:off x="-9360" y="626710"/>
        <a:ext cx="1250157" cy="417059"/>
      </dsp:txXfrm>
    </dsp:sp>
    <dsp:sp modelId="{6AA27DEA-06CD-4F76-85E2-CD91867CB8D7}">
      <dsp:nvSpPr>
        <dsp:cNvPr id="0" name=""/>
        <dsp:cNvSpPr/>
      </dsp:nvSpPr>
      <dsp:spPr>
        <a:xfrm rot="5400000">
          <a:off x="4607292" y="-3355438"/>
          <a:ext cx="1084260" cy="785469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上楼率</a:t>
          </a:r>
          <a:r>
            <a:rPr lang="en-US" altLang="zh-CN" sz="1400" kern="1200" dirty="0"/>
            <a:t>=</a:t>
          </a:r>
          <a:r>
            <a:rPr lang="zh-CN" altLang="en-US" sz="1400" kern="1200" dirty="0"/>
            <a:t>本层向上的顾客数</a:t>
          </a:r>
          <a:r>
            <a:rPr lang="en-US" altLang="zh-CN" sz="1400" kern="1200" dirty="0"/>
            <a:t>/</a:t>
          </a:r>
          <a:r>
            <a:rPr lang="zh-CN" altLang="en-US" sz="1400" kern="1200" dirty="0"/>
            <a:t>进入本层的顾客数</a:t>
          </a:r>
          <a:r>
            <a:rPr lang="en-US" altLang="zh-CN" sz="1400" kern="1200" dirty="0"/>
            <a:t>*100%</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a:t>对多楼层经营的门店是一个非常重要的指标</a:t>
          </a:r>
        </a:p>
        <a:p>
          <a:pPr marL="114300" lvl="1" indent="-114300" algn="l" defTabSz="622300">
            <a:lnSpc>
              <a:spcPct val="90000"/>
            </a:lnSpc>
            <a:spcBef>
              <a:spcPct val="0"/>
            </a:spcBef>
            <a:spcAft>
              <a:spcPct val="15000"/>
            </a:spcAft>
            <a:buChar char="••"/>
          </a:pPr>
          <a:r>
            <a:rPr lang="zh-CN" altLang="en-US" sz="1400" kern="1200" dirty="0"/>
            <a:t>不高原因：同通过率</a:t>
          </a:r>
        </a:p>
      </dsp:txBody>
      <dsp:txXfrm rot="-5400000">
        <a:off x="1222076" y="82707"/>
        <a:ext cx="7801764" cy="9784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6D297-803E-472F-944A-7D96AE9A30B5}">
      <dsp:nvSpPr>
        <dsp:cNvPr id="0" name=""/>
        <dsp:cNvSpPr/>
      </dsp:nvSpPr>
      <dsp:spPr>
        <a:xfrm rot="5400000">
          <a:off x="-217890" y="210160"/>
          <a:ext cx="1667216" cy="12501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kern="1200" dirty="0">
              <a:solidFill>
                <a:schemeClr val="tx1"/>
              </a:solidFill>
            </a:rPr>
            <a:t>停留率</a:t>
          </a:r>
        </a:p>
      </dsp:txBody>
      <dsp:txXfrm rot="-5400000">
        <a:off x="-9360" y="626710"/>
        <a:ext cx="1250157" cy="417059"/>
      </dsp:txXfrm>
    </dsp:sp>
    <dsp:sp modelId="{6AA27DEA-06CD-4F76-85E2-CD91867CB8D7}">
      <dsp:nvSpPr>
        <dsp:cNvPr id="0" name=""/>
        <dsp:cNvSpPr/>
      </dsp:nvSpPr>
      <dsp:spPr>
        <a:xfrm rot="5400000">
          <a:off x="4607292" y="-3355438"/>
          <a:ext cx="1084260" cy="785469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dirty="0"/>
            <a:t>停留率</a:t>
          </a:r>
          <a:r>
            <a:rPr lang="en-US" altLang="zh-CN" sz="1400" kern="1200" dirty="0"/>
            <a:t>=</a:t>
          </a:r>
          <a:r>
            <a:rPr lang="zh-CN" altLang="en-US" sz="1400" kern="1200" dirty="0"/>
            <a:t>停留顾客数</a:t>
          </a:r>
          <a:r>
            <a:rPr lang="en-US" altLang="zh-CN" sz="1400" kern="1200" dirty="0"/>
            <a:t>/</a:t>
          </a:r>
          <a:r>
            <a:rPr lang="zh-CN" altLang="en-US" sz="1400" kern="1200" dirty="0"/>
            <a:t>通过顾客数</a:t>
          </a:r>
          <a:r>
            <a:rPr lang="en-US" altLang="zh-CN" sz="1400" kern="1200" dirty="0"/>
            <a:t>*100%</a:t>
          </a:r>
          <a:endParaRPr lang="zh-CN" altLang="en-US" sz="1400" kern="1200" dirty="0"/>
        </a:p>
        <a:p>
          <a:pPr marL="114300" lvl="1" indent="-114300" algn="l" defTabSz="622300">
            <a:lnSpc>
              <a:spcPct val="90000"/>
            </a:lnSpc>
            <a:spcBef>
              <a:spcPct val="0"/>
            </a:spcBef>
            <a:spcAft>
              <a:spcPct val="15000"/>
            </a:spcAft>
            <a:buChar char="••"/>
          </a:pPr>
          <a:r>
            <a:rPr lang="zh-CN" altLang="en-US" sz="1400" kern="1200" dirty="0"/>
            <a:t>指卖场中某商品部门顾客停留的比率，是磁石商品调整、商品陈列调整、商品促销调整的重要依据</a:t>
          </a:r>
        </a:p>
      </dsp:txBody>
      <dsp:txXfrm rot="-5400000">
        <a:off x="1222076" y="82707"/>
        <a:ext cx="7801764" cy="9784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2F499-16D4-4530-936B-F00EA1665C8A}">
      <dsp:nvSpPr>
        <dsp:cNvPr id="0" name=""/>
        <dsp:cNvSpPr/>
      </dsp:nvSpPr>
      <dsp:spPr>
        <a:xfrm>
          <a:off x="0" y="0"/>
          <a:ext cx="877426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AEFB8E-755F-4D85-ADF0-2D92E01165D2}">
      <dsp:nvSpPr>
        <dsp:cNvPr id="0" name=""/>
        <dsp:cNvSpPr/>
      </dsp:nvSpPr>
      <dsp:spPr>
        <a:xfrm>
          <a:off x="0" y="0"/>
          <a:ext cx="1754853" cy="1369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b="1" kern="1200" dirty="0">
              <a:solidFill>
                <a:schemeClr val="tx1">
                  <a:lumMod val="75000"/>
                  <a:lumOff val="25000"/>
                </a:schemeClr>
              </a:solidFill>
              <a:latin typeface="+mn-lt"/>
              <a:ea typeface="+mn-ea"/>
              <a:cs typeface="+mn-cs"/>
            </a:rPr>
            <a:t>接触率指标</a:t>
          </a:r>
        </a:p>
      </dsp:txBody>
      <dsp:txXfrm>
        <a:off x="0" y="0"/>
        <a:ext cx="1754853" cy="1369385"/>
      </dsp:txXfrm>
    </dsp:sp>
    <dsp:sp modelId="{DB85594F-960F-4EEB-8593-15FD194AD3BE}">
      <dsp:nvSpPr>
        <dsp:cNvPr id="0" name=""/>
        <dsp:cNvSpPr/>
      </dsp:nvSpPr>
      <dsp:spPr>
        <a:xfrm>
          <a:off x="1886467" y="31827"/>
          <a:ext cx="6887799" cy="636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a:t>触摸率</a:t>
          </a:r>
          <a:r>
            <a:rPr lang="en-US" altLang="zh-CN" sz="1500" kern="1200" dirty="0"/>
            <a:t>=</a:t>
          </a:r>
          <a:r>
            <a:rPr lang="zh-CN" altLang="en-US" sz="1500" kern="1200" dirty="0"/>
            <a:t>触摸某商品的顾客数</a:t>
          </a:r>
          <a:r>
            <a:rPr lang="en-US" altLang="zh-CN" sz="1500" kern="1200" dirty="0"/>
            <a:t>/</a:t>
          </a:r>
          <a:r>
            <a:rPr lang="zh-CN" altLang="en-US" sz="1500" kern="1200" dirty="0"/>
            <a:t>通过顾客数</a:t>
          </a:r>
          <a:r>
            <a:rPr lang="en-US" altLang="zh-CN" sz="1500" kern="1200" dirty="0"/>
            <a:t>*100%</a:t>
          </a:r>
          <a:r>
            <a:rPr lang="zh-CN" altLang="en-US" sz="1500" kern="1200" dirty="0"/>
            <a:t>，反映商品外观被关注的程度</a:t>
          </a:r>
        </a:p>
      </dsp:txBody>
      <dsp:txXfrm>
        <a:off x="1886467" y="31827"/>
        <a:ext cx="6887799" cy="636550"/>
      </dsp:txXfrm>
    </dsp:sp>
    <dsp:sp modelId="{0F5E19B6-080E-4993-A1D5-EEB49D820457}">
      <dsp:nvSpPr>
        <dsp:cNvPr id="0" name=""/>
        <dsp:cNvSpPr/>
      </dsp:nvSpPr>
      <dsp:spPr>
        <a:xfrm>
          <a:off x="1754853" y="668377"/>
          <a:ext cx="701941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E9A82D-E76C-483C-A072-3A79050EA640}">
      <dsp:nvSpPr>
        <dsp:cNvPr id="0" name=""/>
        <dsp:cNvSpPr/>
      </dsp:nvSpPr>
      <dsp:spPr>
        <a:xfrm>
          <a:off x="1886467" y="700205"/>
          <a:ext cx="6887799" cy="636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zh-CN" altLang="en-US" sz="1500" kern="1200" dirty="0"/>
            <a:t>试穿</a:t>
          </a:r>
          <a:r>
            <a:rPr lang="en-US" altLang="zh-CN" sz="1500" kern="1200" dirty="0"/>
            <a:t>/</a:t>
          </a:r>
          <a:r>
            <a:rPr lang="zh-CN" altLang="en-US" sz="1500" kern="1200" dirty="0"/>
            <a:t>试用率</a:t>
          </a:r>
          <a:r>
            <a:rPr lang="en-US" altLang="zh-CN" sz="1500" kern="1200" dirty="0"/>
            <a:t>=</a:t>
          </a:r>
          <a:r>
            <a:rPr lang="zh-CN" altLang="en-US" sz="1500" kern="1200" dirty="0"/>
            <a:t>试穿</a:t>
          </a:r>
          <a:r>
            <a:rPr lang="en-US" altLang="zh-CN" sz="1500" kern="1200" dirty="0"/>
            <a:t>/</a:t>
          </a:r>
          <a:r>
            <a:rPr lang="zh-CN" altLang="en-US" sz="1500" kern="1200" dirty="0"/>
            <a:t>试用某商品的顾客数</a:t>
          </a:r>
          <a:r>
            <a:rPr lang="en-US" altLang="zh-CN" sz="1500" kern="1200" dirty="0"/>
            <a:t>/</a:t>
          </a:r>
          <a:r>
            <a:rPr lang="zh-CN" altLang="en-US" sz="1500" kern="1200" dirty="0"/>
            <a:t>有接触的顾客数</a:t>
          </a:r>
          <a:r>
            <a:rPr lang="en-US" altLang="zh-CN" sz="1500" kern="1200" dirty="0"/>
            <a:t>*100%</a:t>
          </a:r>
          <a:endParaRPr lang="zh-CN" altLang="en-US" sz="1500" kern="1200" dirty="0"/>
        </a:p>
      </dsp:txBody>
      <dsp:txXfrm>
        <a:off x="1886467" y="700205"/>
        <a:ext cx="6887799" cy="636550"/>
      </dsp:txXfrm>
    </dsp:sp>
    <dsp:sp modelId="{571F6FF1-A002-42E5-A90C-729164E18699}">
      <dsp:nvSpPr>
        <dsp:cNvPr id="0" name=""/>
        <dsp:cNvSpPr/>
      </dsp:nvSpPr>
      <dsp:spPr>
        <a:xfrm>
          <a:off x="1754853" y="1336755"/>
          <a:ext cx="701941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A1A844-1B80-48DB-B42C-F47D53DDA21A}">
      <dsp:nvSpPr>
        <dsp:cNvPr id="0" name=""/>
        <dsp:cNvSpPr/>
      </dsp:nvSpPr>
      <dsp:spPr>
        <a:xfrm>
          <a:off x="0" y="185644"/>
          <a:ext cx="3386339" cy="1398600"/>
        </a:xfrm>
        <a:prstGeom prst="rect">
          <a:avLst/>
        </a:prstGeom>
        <a:solidFill>
          <a:schemeClr val="bg1">
            <a:lumMod val="95000"/>
            <a:alpha val="90000"/>
          </a:schemeClr>
        </a:solidFill>
        <a:ln w="190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2818" tIns="249936" rIns="262818"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店员的销售技巧、服务态度</a:t>
          </a:r>
        </a:p>
        <a:p>
          <a:pPr marL="114300" lvl="1" indent="-114300" algn="l" defTabSz="533400">
            <a:lnSpc>
              <a:spcPct val="90000"/>
            </a:lnSpc>
            <a:spcBef>
              <a:spcPct val="0"/>
            </a:spcBef>
            <a:spcAft>
              <a:spcPct val="15000"/>
            </a:spcAft>
            <a:buChar char="••"/>
          </a:pPr>
          <a:r>
            <a:rPr lang="zh-CN" altLang="en-US" sz="1200" kern="1200" dirty="0"/>
            <a:t>新员工比例</a:t>
          </a:r>
        </a:p>
        <a:p>
          <a:pPr marL="114300" lvl="1" indent="-114300" algn="l" defTabSz="533400">
            <a:lnSpc>
              <a:spcPct val="90000"/>
            </a:lnSpc>
            <a:spcBef>
              <a:spcPct val="0"/>
            </a:spcBef>
            <a:spcAft>
              <a:spcPct val="15000"/>
            </a:spcAft>
            <a:buChar char="••"/>
          </a:pPr>
          <a:r>
            <a:rPr lang="zh-CN" altLang="en-US" sz="1200" kern="1200" dirty="0"/>
            <a:t>员工满编率、人员编制是否到位</a:t>
          </a:r>
        </a:p>
        <a:p>
          <a:pPr marL="114300" lvl="1" indent="-114300" algn="l" defTabSz="533400">
            <a:lnSpc>
              <a:spcPct val="90000"/>
            </a:lnSpc>
            <a:spcBef>
              <a:spcPct val="0"/>
            </a:spcBef>
            <a:spcAft>
              <a:spcPct val="15000"/>
            </a:spcAft>
            <a:buChar char="••"/>
          </a:pPr>
          <a:r>
            <a:rPr lang="zh-CN" altLang="en-US" sz="1200" kern="1200" dirty="0"/>
            <a:t>是否适当给顾客施加压力</a:t>
          </a:r>
        </a:p>
      </dsp:txBody>
      <dsp:txXfrm>
        <a:off x="0" y="185644"/>
        <a:ext cx="3386339" cy="1398600"/>
      </dsp:txXfrm>
    </dsp:sp>
    <dsp:sp modelId="{7EB89955-6B9B-4BCD-9865-5BE66F88F5A8}">
      <dsp:nvSpPr>
        <dsp:cNvPr id="0" name=""/>
        <dsp:cNvSpPr/>
      </dsp:nvSpPr>
      <dsp:spPr>
        <a:xfrm>
          <a:off x="169316" y="8524"/>
          <a:ext cx="237043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597" tIns="0" rIns="89597" bIns="0" numCol="1" spcCol="1270" anchor="ctr" anchorCtr="0">
          <a:noAutofit/>
        </a:bodyPr>
        <a:lstStyle/>
        <a:p>
          <a:pPr lvl="0" algn="l" defTabSz="800100">
            <a:lnSpc>
              <a:spcPct val="90000"/>
            </a:lnSpc>
            <a:spcBef>
              <a:spcPct val="0"/>
            </a:spcBef>
            <a:spcAft>
              <a:spcPct val="35000"/>
            </a:spcAft>
          </a:pPr>
          <a:r>
            <a:rPr lang="zh-CN" altLang="en-US" sz="1800" b="1" kern="1200" dirty="0">
              <a:solidFill>
                <a:schemeClr val="tx1">
                  <a:lumMod val="85000"/>
                  <a:lumOff val="15000"/>
                </a:schemeClr>
              </a:solidFill>
            </a:rPr>
            <a:t>人</a:t>
          </a:r>
        </a:p>
      </dsp:txBody>
      <dsp:txXfrm>
        <a:off x="186609" y="25817"/>
        <a:ext cx="2335851" cy="319654"/>
      </dsp:txXfrm>
    </dsp:sp>
    <dsp:sp modelId="{6D541B9C-7CC1-499E-B1C1-465F98630698}">
      <dsp:nvSpPr>
        <dsp:cNvPr id="0" name=""/>
        <dsp:cNvSpPr/>
      </dsp:nvSpPr>
      <dsp:spPr>
        <a:xfrm>
          <a:off x="0" y="1826164"/>
          <a:ext cx="3386339" cy="1701000"/>
        </a:xfrm>
        <a:prstGeom prst="rect">
          <a:avLst/>
        </a:prstGeom>
        <a:solidFill>
          <a:schemeClr val="bg1">
            <a:lumMod val="9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2818" tIns="249936" rIns="262818"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是否有刺激消费的促销活动</a:t>
          </a:r>
        </a:p>
        <a:p>
          <a:pPr marL="114300" lvl="1" indent="-114300" algn="l" defTabSz="533400">
            <a:lnSpc>
              <a:spcPct val="90000"/>
            </a:lnSpc>
            <a:spcBef>
              <a:spcPct val="0"/>
            </a:spcBef>
            <a:spcAft>
              <a:spcPct val="15000"/>
            </a:spcAft>
            <a:buChar char="••"/>
          </a:pPr>
          <a:r>
            <a:rPr lang="zh-CN" altLang="en-US" sz="1200" kern="1200" dirty="0"/>
            <a:t>是否有赠品</a:t>
          </a:r>
        </a:p>
        <a:p>
          <a:pPr marL="114300" lvl="1" indent="-114300" algn="l" defTabSz="533400">
            <a:lnSpc>
              <a:spcPct val="90000"/>
            </a:lnSpc>
            <a:spcBef>
              <a:spcPct val="0"/>
            </a:spcBef>
            <a:spcAft>
              <a:spcPct val="15000"/>
            </a:spcAft>
            <a:buChar char="••"/>
          </a:pPr>
          <a:r>
            <a:rPr lang="zh-CN" altLang="en-US" sz="1200" kern="1200" dirty="0"/>
            <a:t>是否缺货</a:t>
          </a:r>
        </a:p>
        <a:p>
          <a:pPr marL="114300" lvl="1" indent="-114300" algn="l" defTabSz="533400">
            <a:lnSpc>
              <a:spcPct val="90000"/>
            </a:lnSpc>
            <a:spcBef>
              <a:spcPct val="0"/>
            </a:spcBef>
            <a:spcAft>
              <a:spcPct val="15000"/>
            </a:spcAft>
            <a:buChar char="••"/>
          </a:pPr>
          <a:r>
            <a:rPr lang="zh-CN" altLang="en-US" sz="1200" kern="1200" dirty="0"/>
            <a:t>商品是否是应急产品</a:t>
          </a:r>
        </a:p>
        <a:p>
          <a:pPr marL="114300" lvl="1" indent="-114300" algn="l" defTabSz="533400">
            <a:lnSpc>
              <a:spcPct val="90000"/>
            </a:lnSpc>
            <a:spcBef>
              <a:spcPct val="0"/>
            </a:spcBef>
            <a:spcAft>
              <a:spcPct val="15000"/>
            </a:spcAft>
            <a:buChar char="••"/>
          </a:pPr>
          <a:r>
            <a:rPr lang="zh-CN" altLang="en-US" sz="1200" kern="1200" dirty="0"/>
            <a:t>是否有抵扣券或礼品卡</a:t>
          </a:r>
        </a:p>
      </dsp:txBody>
      <dsp:txXfrm>
        <a:off x="0" y="1826164"/>
        <a:ext cx="3386339" cy="1701000"/>
      </dsp:txXfrm>
    </dsp:sp>
    <dsp:sp modelId="{2822FF60-69BD-47C6-BDE6-545955319B31}">
      <dsp:nvSpPr>
        <dsp:cNvPr id="0" name=""/>
        <dsp:cNvSpPr/>
      </dsp:nvSpPr>
      <dsp:spPr>
        <a:xfrm>
          <a:off x="169316" y="1649044"/>
          <a:ext cx="237043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597" tIns="0" rIns="89597" bIns="0" numCol="1" spcCol="1270" anchor="ctr" anchorCtr="0">
          <a:noAutofit/>
        </a:bodyPr>
        <a:lstStyle/>
        <a:p>
          <a:pPr lvl="0" algn="l" defTabSz="800100">
            <a:lnSpc>
              <a:spcPct val="90000"/>
            </a:lnSpc>
            <a:spcBef>
              <a:spcPct val="0"/>
            </a:spcBef>
            <a:spcAft>
              <a:spcPct val="35000"/>
            </a:spcAft>
          </a:pPr>
          <a:r>
            <a:rPr lang="zh-CN" altLang="en-US" sz="1800" b="1" kern="1200" dirty="0">
              <a:solidFill>
                <a:schemeClr val="tx1">
                  <a:lumMod val="85000"/>
                  <a:lumOff val="15000"/>
                </a:schemeClr>
              </a:solidFill>
            </a:rPr>
            <a:t>货</a:t>
          </a:r>
        </a:p>
      </dsp:txBody>
      <dsp:txXfrm>
        <a:off x="186609" y="1666337"/>
        <a:ext cx="2335851" cy="319654"/>
      </dsp:txXfrm>
    </dsp:sp>
    <dsp:sp modelId="{3C967ED1-456E-4356-8827-9CFDB93E952B}">
      <dsp:nvSpPr>
        <dsp:cNvPr id="0" name=""/>
        <dsp:cNvSpPr/>
      </dsp:nvSpPr>
      <dsp:spPr>
        <a:xfrm>
          <a:off x="0" y="3769085"/>
          <a:ext cx="3386339" cy="1134000"/>
        </a:xfrm>
        <a:prstGeom prst="rect">
          <a:avLst/>
        </a:prstGeom>
        <a:solidFill>
          <a:schemeClr val="bg1">
            <a:lumMod val="95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2818" tIns="249936" rIns="262818" bIns="85344" numCol="1" spcCol="1270" anchor="t" anchorCtr="0">
          <a:noAutofit/>
        </a:bodyPr>
        <a:lstStyle/>
        <a:p>
          <a:pPr marL="114300" lvl="1" indent="-114300" algn="l" defTabSz="533400">
            <a:lnSpc>
              <a:spcPct val="90000"/>
            </a:lnSpc>
            <a:spcBef>
              <a:spcPct val="0"/>
            </a:spcBef>
            <a:spcAft>
              <a:spcPct val="15000"/>
            </a:spcAft>
            <a:buChar char="••"/>
          </a:pPr>
          <a:r>
            <a:rPr lang="zh-CN" altLang="en-US" sz="1200" kern="1200" dirty="0"/>
            <a:t>是否有试用装</a:t>
          </a:r>
        </a:p>
        <a:p>
          <a:pPr marL="114300" lvl="1" indent="-114300" algn="l" defTabSz="533400">
            <a:lnSpc>
              <a:spcPct val="90000"/>
            </a:lnSpc>
            <a:spcBef>
              <a:spcPct val="0"/>
            </a:spcBef>
            <a:spcAft>
              <a:spcPct val="15000"/>
            </a:spcAft>
            <a:buChar char="••"/>
          </a:pPr>
          <a:r>
            <a:rPr lang="zh-CN" altLang="en-US" sz="1200" kern="1200" dirty="0"/>
            <a:t>支付设备是否足够，支付方式是否多样</a:t>
          </a:r>
        </a:p>
        <a:p>
          <a:pPr marL="114300" lvl="1" indent="-114300" algn="l" defTabSz="533400">
            <a:lnSpc>
              <a:spcPct val="90000"/>
            </a:lnSpc>
            <a:spcBef>
              <a:spcPct val="0"/>
            </a:spcBef>
            <a:spcAft>
              <a:spcPct val="15000"/>
            </a:spcAft>
            <a:buChar char="••"/>
          </a:pPr>
          <a:r>
            <a:rPr lang="zh-CN" altLang="en-US" sz="1200" kern="1200" dirty="0"/>
            <a:t>店铺氛围是否利于成交</a:t>
          </a:r>
        </a:p>
      </dsp:txBody>
      <dsp:txXfrm>
        <a:off x="0" y="3769085"/>
        <a:ext cx="3386339" cy="1134000"/>
      </dsp:txXfrm>
    </dsp:sp>
    <dsp:sp modelId="{70E70D28-E796-4E4F-8F24-9DC209B38163}">
      <dsp:nvSpPr>
        <dsp:cNvPr id="0" name=""/>
        <dsp:cNvSpPr/>
      </dsp:nvSpPr>
      <dsp:spPr>
        <a:xfrm>
          <a:off x="169316" y="3591965"/>
          <a:ext cx="237043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597" tIns="0" rIns="89597" bIns="0" numCol="1" spcCol="1270" anchor="ctr" anchorCtr="0">
          <a:noAutofit/>
        </a:bodyPr>
        <a:lstStyle/>
        <a:p>
          <a:pPr lvl="0" algn="l" defTabSz="800100">
            <a:lnSpc>
              <a:spcPct val="90000"/>
            </a:lnSpc>
            <a:spcBef>
              <a:spcPct val="0"/>
            </a:spcBef>
            <a:spcAft>
              <a:spcPct val="35000"/>
            </a:spcAft>
          </a:pPr>
          <a:r>
            <a:rPr lang="zh-CN" altLang="en-US" sz="1800" b="1" kern="1200" dirty="0">
              <a:solidFill>
                <a:schemeClr val="tx1">
                  <a:lumMod val="85000"/>
                  <a:lumOff val="15000"/>
                </a:schemeClr>
              </a:solidFill>
            </a:rPr>
            <a:t>场</a:t>
          </a:r>
        </a:p>
      </dsp:txBody>
      <dsp:txXfrm>
        <a:off x="186609" y="3609258"/>
        <a:ext cx="2335851" cy="31965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DE4EC-A250-42D8-8B8F-BF70C82A6FF5}">
      <dsp:nvSpPr>
        <dsp:cNvPr id="0" name=""/>
        <dsp:cNvSpPr/>
      </dsp:nvSpPr>
      <dsp:spPr>
        <a:xfrm>
          <a:off x="2673" y="121593"/>
          <a:ext cx="2606613"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b="1" kern="1200" dirty="0"/>
            <a:t>人</a:t>
          </a:r>
        </a:p>
      </dsp:txBody>
      <dsp:txXfrm>
        <a:off x="2673" y="121593"/>
        <a:ext cx="2606613" cy="460800"/>
      </dsp:txXfrm>
    </dsp:sp>
    <dsp:sp modelId="{78A073FE-C025-4281-91DE-30742961727F}">
      <dsp:nvSpPr>
        <dsp:cNvPr id="0" name=""/>
        <dsp:cNvSpPr/>
      </dsp:nvSpPr>
      <dsp:spPr>
        <a:xfrm>
          <a:off x="2673" y="582393"/>
          <a:ext cx="2606613" cy="230168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店员的销售技巧，新员工比例</a:t>
          </a:r>
        </a:p>
        <a:p>
          <a:pPr marL="171450" lvl="1" indent="-171450" algn="l" defTabSz="711200">
            <a:lnSpc>
              <a:spcPct val="90000"/>
            </a:lnSpc>
            <a:spcBef>
              <a:spcPct val="0"/>
            </a:spcBef>
            <a:spcAft>
              <a:spcPct val="15000"/>
            </a:spcAft>
            <a:buChar char="••"/>
          </a:pPr>
          <a:r>
            <a:rPr lang="zh-CN" altLang="en-US" sz="1600" kern="1200" dirty="0"/>
            <a:t>是否有刺激员工提高关联销售的策略</a:t>
          </a:r>
        </a:p>
        <a:p>
          <a:pPr marL="171450" lvl="1" indent="-171450" algn="l" defTabSz="711200">
            <a:lnSpc>
              <a:spcPct val="90000"/>
            </a:lnSpc>
            <a:spcBef>
              <a:spcPct val="0"/>
            </a:spcBef>
            <a:spcAft>
              <a:spcPct val="15000"/>
            </a:spcAft>
            <a:buChar char="••"/>
          </a:pPr>
          <a:r>
            <a:rPr lang="zh-CN" altLang="en-US" sz="1600" kern="1200" dirty="0"/>
            <a:t>顾客的消费能力</a:t>
          </a:r>
        </a:p>
      </dsp:txBody>
      <dsp:txXfrm>
        <a:off x="2673" y="582393"/>
        <a:ext cx="2606613" cy="2301682"/>
      </dsp:txXfrm>
    </dsp:sp>
    <dsp:sp modelId="{11D67933-7CDD-4B3F-BAE2-F21128AC297C}">
      <dsp:nvSpPr>
        <dsp:cNvPr id="0" name=""/>
        <dsp:cNvSpPr/>
      </dsp:nvSpPr>
      <dsp:spPr>
        <a:xfrm>
          <a:off x="2974212" y="121593"/>
          <a:ext cx="2606613"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b="1" kern="1200" dirty="0"/>
            <a:t>货</a:t>
          </a:r>
        </a:p>
      </dsp:txBody>
      <dsp:txXfrm>
        <a:off x="2974212" y="121593"/>
        <a:ext cx="2606613" cy="460800"/>
      </dsp:txXfrm>
    </dsp:sp>
    <dsp:sp modelId="{A0E81A81-40D3-4F7A-A168-0FB294FA02C1}">
      <dsp:nvSpPr>
        <dsp:cNvPr id="0" name=""/>
        <dsp:cNvSpPr/>
      </dsp:nvSpPr>
      <dsp:spPr>
        <a:xfrm>
          <a:off x="2974212" y="582393"/>
          <a:ext cx="2606613" cy="230168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商品的广度、宽度、深度是否合理</a:t>
          </a:r>
        </a:p>
        <a:p>
          <a:pPr marL="171450" lvl="1" indent="-171450" algn="l" defTabSz="711200">
            <a:lnSpc>
              <a:spcPct val="90000"/>
            </a:lnSpc>
            <a:spcBef>
              <a:spcPct val="0"/>
            </a:spcBef>
            <a:spcAft>
              <a:spcPct val="15000"/>
            </a:spcAft>
            <a:buChar char="••"/>
          </a:pPr>
          <a:r>
            <a:rPr lang="zh-CN" altLang="en-US" sz="1600" kern="1200" dirty="0"/>
            <a:t>是否有刺激消费者多买的促销活动</a:t>
          </a:r>
        </a:p>
        <a:p>
          <a:pPr marL="171450" lvl="1" indent="-171450" algn="l" defTabSz="711200">
            <a:lnSpc>
              <a:spcPct val="90000"/>
            </a:lnSpc>
            <a:spcBef>
              <a:spcPct val="0"/>
            </a:spcBef>
            <a:spcAft>
              <a:spcPct val="15000"/>
            </a:spcAft>
            <a:buChar char="••"/>
          </a:pPr>
          <a:r>
            <a:rPr lang="zh-CN" altLang="en-US" sz="1600" kern="1200" dirty="0"/>
            <a:t>主推商品是否缺货</a:t>
          </a:r>
        </a:p>
        <a:p>
          <a:pPr marL="171450" lvl="1" indent="-171450" algn="l" defTabSz="711200">
            <a:lnSpc>
              <a:spcPct val="90000"/>
            </a:lnSpc>
            <a:spcBef>
              <a:spcPct val="0"/>
            </a:spcBef>
            <a:spcAft>
              <a:spcPct val="15000"/>
            </a:spcAft>
            <a:buChar char="••"/>
          </a:pPr>
          <a:r>
            <a:rPr lang="zh-CN" altLang="en-US" sz="1600" kern="1200" dirty="0"/>
            <a:t>商品的关联陈列是否合理</a:t>
          </a:r>
        </a:p>
      </dsp:txBody>
      <dsp:txXfrm>
        <a:off x="2974212" y="582393"/>
        <a:ext cx="2606613" cy="2301682"/>
      </dsp:txXfrm>
    </dsp:sp>
    <dsp:sp modelId="{A178BA64-0419-4932-A605-53617776E0B2}">
      <dsp:nvSpPr>
        <dsp:cNvPr id="0" name=""/>
        <dsp:cNvSpPr/>
      </dsp:nvSpPr>
      <dsp:spPr>
        <a:xfrm>
          <a:off x="5945751" y="121593"/>
          <a:ext cx="2606613" cy="460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zh-CN" altLang="en-US" sz="1600" b="1" kern="1200" dirty="0"/>
            <a:t>场</a:t>
          </a:r>
        </a:p>
      </dsp:txBody>
      <dsp:txXfrm>
        <a:off x="5945751" y="121593"/>
        <a:ext cx="2606613" cy="460800"/>
      </dsp:txXfrm>
    </dsp:sp>
    <dsp:sp modelId="{F06A6202-6B70-46BB-AE6F-4D8F37DC081F}">
      <dsp:nvSpPr>
        <dsp:cNvPr id="0" name=""/>
        <dsp:cNvSpPr/>
      </dsp:nvSpPr>
      <dsp:spPr>
        <a:xfrm>
          <a:off x="5945751" y="582393"/>
          <a:ext cx="2606613" cy="230168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动线设计是否合理</a:t>
          </a:r>
        </a:p>
        <a:p>
          <a:pPr marL="171450" lvl="1" indent="-171450" algn="l" defTabSz="711200">
            <a:lnSpc>
              <a:spcPct val="90000"/>
            </a:lnSpc>
            <a:spcBef>
              <a:spcPct val="0"/>
            </a:spcBef>
            <a:spcAft>
              <a:spcPct val="15000"/>
            </a:spcAft>
            <a:buChar char="••"/>
          </a:pPr>
          <a:r>
            <a:rPr lang="zh-CN" altLang="en-US" sz="1600" kern="1200" dirty="0"/>
            <a:t>销售辅助工具是否缺失，如购物车</a:t>
          </a:r>
        </a:p>
        <a:p>
          <a:pPr marL="171450" lvl="1" indent="-171450" algn="l" defTabSz="711200">
            <a:lnSpc>
              <a:spcPct val="90000"/>
            </a:lnSpc>
            <a:spcBef>
              <a:spcPct val="0"/>
            </a:spcBef>
            <a:spcAft>
              <a:spcPct val="15000"/>
            </a:spcAft>
            <a:buChar char="••"/>
          </a:pPr>
          <a:r>
            <a:rPr lang="zh-CN" altLang="en-US" sz="1600" kern="1200" dirty="0"/>
            <a:t>卖场氛围（灯光、音乐等）是否能够延长顾客停留时间</a:t>
          </a:r>
        </a:p>
      </dsp:txBody>
      <dsp:txXfrm>
        <a:off x="5945751" y="582393"/>
        <a:ext cx="2606613" cy="230168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3A2D8-75AC-402F-8F07-AFE0DFA72E71}">
      <dsp:nvSpPr>
        <dsp:cNvPr id="0" name=""/>
        <dsp:cNvSpPr/>
      </dsp:nvSpPr>
      <dsp:spPr>
        <a:xfrm>
          <a:off x="271156" y="107408"/>
          <a:ext cx="405102" cy="4051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77CE4E-0B70-439D-8984-AEB7D8B97B2C}">
      <dsp:nvSpPr>
        <dsp:cNvPr id="0" name=""/>
        <dsp:cNvSpPr/>
      </dsp:nvSpPr>
      <dsp:spPr>
        <a:xfrm>
          <a:off x="304516" y="158285"/>
          <a:ext cx="324082" cy="324082"/>
        </a:xfrm>
        <a:prstGeom prst="chord">
          <a:avLst>
            <a:gd name="adj1" fmla="val 0"/>
            <a:gd name="adj2" fmla="val 108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7C5A91-9D14-47CB-9A23-94C6128F2D5B}">
      <dsp:nvSpPr>
        <dsp:cNvPr id="0" name=""/>
        <dsp:cNvSpPr/>
      </dsp:nvSpPr>
      <dsp:spPr>
        <a:xfrm>
          <a:off x="671120" y="490113"/>
          <a:ext cx="2122730" cy="1098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a:solidFill>
                <a:schemeClr val="tx1"/>
              </a:solidFill>
            </a:rPr>
            <a:t>▪通过座谈会形式</a:t>
          </a:r>
          <a:r>
            <a:rPr lang="en-US" altLang="zh-CN" sz="1200" kern="1200" dirty="0">
              <a:solidFill>
                <a:schemeClr val="tx1"/>
              </a:solidFill>
            </a:rPr>
            <a:t>/</a:t>
          </a:r>
          <a:r>
            <a:rPr lang="zh-CN" altLang="en-US" sz="1200" kern="1200" dirty="0">
              <a:solidFill>
                <a:schemeClr val="tx1"/>
              </a:solidFill>
            </a:rPr>
            <a:t>店内观察</a:t>
          </a:r>
          <a:endParaRPr lang="en-US" altLang="zh-CN" sz="1200" kern="1200" dirty="0">
            <a:solidFill>
              <a:schemeClr val="tx1"/>
            </a:solidFill>
          </a:endParaRPr>
        </a:p>
        <a:p>
          <a:pPr lvl="0" algn="l" defTabSz="533400">
            <a:lnSpc>
              <a:spcPct val="90000"/>
            </a:lnSpc>
            <a:spcBef>
              <a:spcPct val="0"/>
            </a:spcBef>
            <a:spcAft>
              <a:spcPct val="35000"/>
            </a:spcAft>
          </a:pPr>
          <a:r>
            <a:rPr lang="zh-CN" altLang="en-US" sz="1200" kern="1200" dirty="0">
              <a:solidFill>
                <a:schemeClr val="tx1"/>
              </a:solidFill>
            </a:rPr>
            <a:t>▪合格被访对象：最近</a:t>
          </a:r>
          <a:r>
            <a:rPr lang="en-US" altLang="zh-CN" sz="1200" kern="1200" dirty="0">
              <a:solidFill>
                <a:schemeClr val="tx1"/>
              </a:solidFill>
            </a:rPr>
            <a:t>3</a:t>
          </a:r>
          <a:r>
            <a:rPr lang="zh-CN" altLang="en-US" sz="1200" kern="1200" dirty="0">
              <a:solidFill>
                <a:schemeClr val="tx1"/>
              </a:solidFill>
            </a:rPr>
            <a:t>个月内购买过该品类</a:t>
          </a:r>
        </a:p>
      </dsp:txBody>
      <dsp:txXfrm>
        <a:off x="671120" y="490113"/>
        <a:ext cx="2122730" cy="1098680"/>
      </dsp:txXfrm>
    </dsp:sp>
    <dsp:sp modelId="{7EF83B3F-6585-4D73-A737-4DF8E7CD5AC2}">
      <dsp:nvSpPr>
        <dsp:cNvPr id="0" name=""/>
        <dsp:cNvSpPr/>
      </dsp:nvSpPr>
      <dsp:spPr>
        <a:xfrm>
          <a:off x="701381" y="137081"/>
          <a:ext cx="2453808" cy="405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lvl="0" algn="l" defTabSz="800100">
            <a:lnSpc>
              <a:spcPct val="90000"/>
            </a:lnSpc>
            <a:spcBef>
              <a:spcPct val="0"/>
            </a:spcBef>
            <a:spcAft>
              <a:spcPct val="35000"/>
            </a:spcAft>
          </a:pPr>
          <a:r>
            <a:rPr lang="zh-CN" altLang="en-US" sz="1800" kern="1200" dirty="0"/>
            <a:t>定性研究</a:t>
          </a:r>
          <a:r>
            <a:rPr lang="en-US" altLang="zh-CN" sz="1800" kern="1200" dirty="0"/>
            <a:t>—</a:t>
          </a:r>
          <a:r>
            <a:rPr lang="zh-CN" altLang="en-US" sz="1800" kern="1200" dirty="0"/>
            <a:t>建立假设</a:t>
          </a:r>
        </a:p>
      </dsp:txBody>
      <dsp:txXfrm>
        <a:off x="701381" y="137081"/>
        <a:ext cx="2453808" cy="405102"/>
      </dsp:txXfrm>
    </dsp:sp>
    <dsp:sp modelId="{6557BDA8-D9A4-42E4-BD4A-9075B391D1F5}">
      <dsp:nvSpPr>
        <dsp:cNvPr id="0" name=""/>
        <dsp:cNvSpPr/>
      </dsp:nvSpPr>
      <dsp:spPr>
        <a:xfrm>
          <a:off x="252428" y="1621918"/>
          <a:ext cx="405102" cy="40510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5AF17A-9678-45ED-BC12-F8820E5E766A}">
      <dsp:nvSpPr>
        <dsp:cNvPr id="0" name=""/>
        <dsp:cNvSpPr/>
      </dsp:nvSpPr>
      <dsp:spPr>
        <a:xfrm>
          <a:off x="275139" y="1658040"/>
          <a:ext cx="324082" cy="324082"/>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C27501-5181-4C2E-923F-F2AC953B113D}">
      <dsp:nvSpPr>
        <dsp:cNvPr id="0" name=""/>
        <dsp:cNvSpPr/>
      </dsp:nvSpPr>
      <dsp:spPr>
        <a:xfrm>
          <a:off x="679740" y="2025301"/>
          <a:ext cx="2329950" cy="1704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a:solidFill>
                <a:schemeClr val="tx1"/>
              </a:solidFill>
            </a:rPr>
            <a:t>▪预先计划性，计划有多细</a:t>
          </a:r>
          <a:endParaRPr lang="en-US" altLang="zh-CN" sz="1200" kern="1200" dirty="0">
            <a:solidFill>
              <a:schemeClr val="tx1"/>
            </a:solidFill>
          </a:endParaRPr>
        </a:p>
        <a:p>
          <a:pPr lvl="0" algn="l" defTabSz="533400">
            <a:lnSpc>
              <a:spcPct val="90000"/>
            </a:lnSpc>
            <a:spcBef>
              <a:spcPct val="0"/>
            </a:spcBef>
            <a:spcAft>
              <a:spcPct val="35000"/>
            </a:spcAft>
          </a:pPr>
          <a:r>
            <a:rPr lang="zh-CN" altLang="en-US" sz="1200" kern="1200" dirty="0">
              <a:solidFill>
                <a:schemeClr val="tx1"/>
              </a:solidFill>
            </a:rPr>
            <a:t>▪决策过程中各因素重要性</a:t>
          </a:r>
          <a:endParaRPr lang="en-US" altLang="zh-CN" sz="1200" kern="1200" dirty="0">
            <a:solidFill>
              <a:schemeClr val="tx1"/>
            </a:solidFill>
          </a:endParaRPr>
        </a:p>
        <a:p>
          <a:pPr lvl="0" algn="l" defTabSz="533400">
            <a:lnSpc>
              <a:spcPct val="90000"/>
            </a:lnSpc>
            <a:spcBef>
              <a:spcPct val="0"/>
            </a:spcBef>
            <a:spcAft>
              <a:spcPct val="35000"/>
            </a:spcAft>
          </a:pPr>
          <a:r>
            <a:rPr lang="zh-CN" altLang="en-US" sz="1200" kern="1200" dirty="0">
              <a:solidFill>
                <a:schemeClr val="tx1"/>
              </a:solidFill>
            </a:rPr>
            <a:t>▪促销活动的影响</a:t>
          </a:r>
          <a:endParaRPr lang="en-US" altLang="zh-CN" sz="1200" kern="1200" dirty="0">
            <a:solidFill>
              <a:schemeClr val="tx1"/>
            </a:solidFill>
          </a:endParaRPr>
        </a:p>
        <a:p>
          <a:pPr lvl="0" algn="l" defTabSz="533400">
            <a:lnSpc>
              <a:spcPct val="90000"/>
            </a:lnSpc>
            <a:spcBef>
              <a:spcPct val="0"/>
            </a:spcBef>
            <a:spcAft>
              <a:spcPct val="35000"/>
            </a:spcAft>
          </a:pPr>
          <a:r>
            <a:rPr lang="zh-CN" altLang="en-US" sz="1200" kern="1200" dirty="0">
              <a:solidFill>
                <a:schemeClr val="tx1"/>
              </a:solidFill>
            </a:rPr>
            <a:t>▪面对缺货的选择</a:t>
          </a:r>
          <a:endParaRPr lang="en-US" altLang="zh-CN" sz="1200" kern="1200" dirty="0">
            <a:solidFill>
              <a:schemeClr val="tx1"/>
            </a:solidFill>
          </a:endParaRPr>
        </a:p>
        <a:p>
          <a:pPr lvl="0" algn="l" defTabSz="533400">
            <a:lnSpc>
              <a:spcPct val="90000"/>
            </a:lnSpc>
            <a:spcBef>
              <a:spcPct val="0"/>
            </a:spcBef>
            <a:spcAft>
              <a:spcPct val="35000"/>
            </a:spcAft>
          </a:pPr>
          <a:r>
            <a:rPr lang="zh-CN" altLang="en-US" sz="1200" kern="1200" dirty="0">
              <a:solidFill>
                <a:schemeClr val="tx1"/>
              </a:solidFill>
            </a:rPr>
            <a:t>▪购物者背景</a:t>
          </a:r>
          <a:endParaRPr lang="zh-CN" altLang="en-US" sz="1200" kern="1200" dirty="0"/>
        </a:p>
      </dsp:txBody>
      <dsp:txXfrm>
        <a:off x="679740" y="2025301"/>
        <a:ext cx="2329950" cy="1704808"/>
      </dsp:txXfrm>
    </dsp:sp>
    <dsp:sp modelId="{8479CC0B-D224-4A22-A5A8-A8267386501C}">
      <dsp:nvSpPr>
        <dsp:cNvPr id="0" name=""/>
        <dsp:cNvSpPr/>
      </dsp:nvSpPr>
      <dsp:spPr>
        <a:xfrm>
          <a:off x="693768" y="1631819"/>
          <a:ext cx="2256546" cy="405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lvl="0" algn="l" defTabSz="800100">
            <a:lnSpc>
              <a:spcPct val="90000"/>
            </a:lnSpc>
            <a:spcBef>
              <a:spcPct val="0"/>
            </a:spcBef>
            <a:spcAft>
              <a:spcPct val="35000"/>
            </a:spcAft>
          </a:pPr>
          <a:r>
            <a:rPr lang="zh-CN" altLang="en-US" sz="1800" kern="1200" dirty="0"/>
            <a:t>购买决策树问卷设计</a:t>
          </a:r>
        </a:p>
      </dsp:txBody>
      <dsp:txXfrm>
        <a:off x="693768" y="1631819"/>
        <a:ext cx="2256546" cy="40510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27C7F-88B4-4A8A-BB8C-28177D3A23FA}">
      <dsp:nvSpPr>
        <dsp:cNvPr id="0" name=""/>
        <dsp:cNvSpPr/>
      </dsp:nvSpPr>
      <dsp:spPr>
        <a:xfrm>
          <a:off x="591654" y="766420"/>
          <a:ext cx="2162138" cy="750882"/>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FBC99D-9A04-4865-8B3E-73AE51ED67F5}">
      <dsp:nvSpPr>
        <dsp:cNvPr id="0" name=""/>
        <dsp:cNvSpPr/>
      </dsp:nvSpPr>
      <dsp:spPr>
        <a:xfrm>
          <a:off x="1504814" y="2605076"/>
          <a:ext cx="419019" cy="268172"/>
        </a:xfrm>
        <a:prstGeom prst="down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8F6E1B-D61B-42ED-B7B2-EDA384BAF1CF}">
      <dsp:nvSpPr>
        <dsp:cNvPr id="0" name=""/>
        <dsp:cNvSpPr/>
      </dsp:nvSpPr>
      <dsp:spPr>
        <a:xfrm>
          <a:off x="700599" y="2930199"/>
          <a:ext cx="2011291" cy="502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endParaRPr lang="zh-CN" altLang="en-US" sz="2400" kern="1200" dirty="0">
            <a:latin typeface="微软雅黑" panose="020B0503020204020204" pitchFamily="34" charset="-122"/>
            <a:ea typeface="微软雅黑" panose="020B0503020204020204" pitchFamily="34" charset="-122"/>
          </a:endParaRPr>
        </a:p>
      </dsp:txBody>
      <dsp:txXfrm>
        <a:off x="700599" y="2930199"/>
        <a:ext cx="2011291" cy="502822"/>
      </dsp:txXfrm>
    </dsp:sp>
    <dsp:sp modelId="{8C3B10C9-BC03-4A71-82FE-D8C49C25130B}">
      <dsp:nvSpPr>
        <dsp:cNvPr id="0" name=""/>
        <dsp:cNvSpPr/>
      </dsp:nvSpPr>
      <dsp:spPr>
        <a:xfrm>
          <a:off x="1377734" y="1575294"/>
          <a:ext cx="754234" cy="754234"/>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tx1"/>
              </a:solidFill>
              <a:latin typeface="微软雅黑" panose="020B0503020204020204" pitchFamily="34" charset="-122"/>
              <a:ea typeface="微软雅黑" panose="020B0503020204020204" pitchFamily="34" charset="-122"/>
            </a:rPr>
            <a:t>活跃会员</a:t>
          </a:r>
        </a:p>
      </dsp:txBody>
      <dsp:txXfrm>
        <a:off x="1488189" y="1685749"/>
        <a:ext cx="533324" cy="533324"/>
      </dsp:txXfrm>
    </dsp:sp>
    <dsp:sp modelId="{4DE01A08-A3A0-408A-84F7-002DC08F9E9C}">
      <dsp:nvSpPr>
        <dsp:cNvPr id="0" name=""/>
        <dsp:cNvSpPr/>
      </dsp:nvSpPr>
      <dsp:spPr>
        <a:xfrm>
          <a:off x="1347123" y="2898672"/>
          <a:ext cx="754686" cy="754686"/>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tx1">
                  <a:lumMod val="75000"/>
                  <a:lumOff val="25000"/>
                </a:schemeClr>
              </a:solidFill>
              <a:latin typeface="微软雅黑" panose="020B0503020204020204" pitchFamily="34" charset="-122"/>
              <a:ea typeface="微软雅黑" panose="020B0503020204020204" pitchFamily="34" charset="-122"/>
            </a:rPr>
            <a:t>沉睡会员</a:t>
          </a:r>
        </a:p>
      </dsp:txBody>
      <dsp:txXfrm>
        <a:off x="1457644" y="3009193"/>
        <a:ext cx="533644" cy="533644"/>
      </dsp:txXfrm>
    </dsp:sp>
    <dsp:sp modelId="{3E2CAAD5-6613-4D9F-99BD-44D92F06DE4E}">
      <dsp:nvSpPr>
        <dsp:cNvPr id="0" name=""/>
        <dsp:cNvSpPr/>
      </dsp:nvSpPr>
      <dsp:spPr>
        <a:xfrm>
          <a:off x="1321571" y="713846"/>
          <a:ext cx="754234" cy="754234"/>
        </a:xfrm>
        <a:prstGeom prst="ellipse">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a:solidFill>
                <a:schemeClr val="tx1">
                  <a:lumMod val="75000"/>
                  <a:lumOff val="25000"/>
                </a:schemeClr>
              </a:solidFill>
              <a:latin typeface="微软雅黑" panose="020B0503020204020204" pitchFamily="34" charset="-122"/>
              <a:ea typeface="微软雅黑" panose="020B0503020204020204" pitchFamily="34" charset="-122"/>
            </a:rPr>
            <a:t>新会员</a:t>
          </a:r>
        </a:p>
      </dsp:txBody>
      <dsp:txXfrm>
        <a:off x="1432026" y="824301"/>
        <a:ext cx="533324" cy="533324"/>
      </dsp:txXfrm>
    </dsp:sp>
    <dsp:sp modelId="{BF642870-8B8A-4D9A-8B77-DCC359A592A0}">
      <dsp:nvSpPr>
        <dsp:cNvPr id="0" name=""/>
        <dsp:cNvSpPr/>
      </dsp:nvSpPr>
      <dsp:spPr>
        <a:xfrm>
          <a:off x="496017" y="661490"/>
          <a:ext cx="2346506" cy="1877205"/>
        </a:xfrm>
        <a:prstGeom prst="funnel">
          <a:avLst/>
        </a:prstGeom>
        <a:solidFill>
          <a:schemeClr val="tx1">
            <a:lumMod val="85000"/>
            <a:lumOff val="15000"/>
            <a:alpha val="4000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32B70-812D-49C2-B061-8E9375A67449}">
      <dsp:nvSpPr>
        <dsp:cNvPr id="0" name=""/>
        <dsp:cNvSpPr/>
      </dsp:nvSpPr>
      <dsp:spPr>
        <a:xfrm>
          <a:off x="2482439" y="1396"/>
          <a:ext cx="1528142" cy="9932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b="1" kern="1200" dirty="0">
              <a:solidFill>
                <a:schemeClr val="tx1"/>
              </a:solidFill>
            </a:rPr>
            <a:t>Product</a:t>
          </a:r>
        </a:p>
        <a:p>
          <a:pPr lvl="0" algn="ctr" defTabSz="755650">
            <a:lnSpc>
              <a:spcPct val="90000"/>
            </a:lnSpc>
            <a:spcBef>
              <a:spcPct val="0"/>
            </a:spcBef>
            <a:spcAft>
              <a:spcPct val="35000"/>
            </a:spcAft>
          </a:pPr>
          <a:r>
            <a:rPr lang="zh-CN" altLang="en-US" sz="1700" b="1" kern="1200" dirty="0">
              <a:solidFill>
                <a:schemeClr val="tx1"/>
              </a:solidFill>
            </a:rPr>
            <a:t>商品组合</a:t>
          </a:r>
        </a:p>
      </dsp:txBody>
      <dsp:txXfrm>
        <a:off x="2530928" y="49885"/>
        <a:ext cx="1431164" cy="896314"/>
      </dsp:txXfrm>
    </dsp:sp>
    <dsp:sp modelId="{29CB99F4-3919-4F0A-855B-63C364F68CDA}">
      <dsp:nvSpPr>
        <dsp:cNvPr id="0" name=""/>
        <dsp:cNvSpPr/>
      </dsp:nvSpPr>
      <dsp:spPr>
        <a:xfrm>
          <a:off x="1603854" y="498042"/>
          <a:ext cx="3285312" cy="3285312"/>
        </a:xfrm>
        <a:custGeom>
          <a:avLst/>
          <a:gdLst/>
          <a:ahLst/>
          <a:cxnLst/>
          <a:rect l="0" t="0" r="0" b="0"/>
          <a:pathLst>
            <a:path>
              <a:moveTo>
                <a:pt x="2417760" y="194369"/>
              </a:moveTo>
              <a:arcTo wR="1642656" hR="1642656" stAng="17889307" swAng="262865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52AAA86-505A-4848-9FF9-39A5AD4937AD}">
      <dsp:nvSpPr>
        <dsp:cNvPr id="0" name=""/>
        <dsp:cNvSpPr/>
      </dsp:nvSpPr>
      <dsp:spPr>
        <a:xfrm>
          <a:off x="4125095" y="1644052"/>
          <a:ext cx="1528142" cy="9932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b="1" kern="1200" dirty="0">
              <a:solidFill>
                <a:schemeClr val="tx1"/>
              </a:solidFill>
            </a:rPr>
            <a:t>Price</a:t>
          </a:r>
        </a:p>
        <a:p>
          <a:pPr lvl="0" algn="ctr" defTabSz="755650">
            <a:lnSpc>
              <a:spcPct val="90000"/>
            </a:lnSpc>
            <a:spcBef>
              <a:spcPct val="0"/>
            </a:spcBef>
            <a:spcAft>
              <a:spcPct val="35000"/>
            </a:spcAft>
          </a:pPr>
          <a:r>
            <a:rPr lang="zh-CN" altLang="en-US" sz="1700" b="1" kern="1200" dirty="0">
              <a:solidFill>
                <a:schemeClr val="tx1"/>
              </a:solidFill>
            </a:rPr>
            <a:t>定价</a:t>
          </a:r>
        </a:p>
      </dsp:txBody>
      <dsp:txXfrm>
        <a:off x="4173584" y="1692541"/>
        <a:ext cx="1431164" cy="896314"/>
      </dsp:txXfrm>
    </dsp:sp>
    <dsp:sp modelId="{C55038D7-558A-41B8-B4CC-BD2CDA5EC22A}">
      <dsp:nvSpPr>
        <dsp:cNvPr id="0" name=""/>
        <dsp:cNvSpPr/>
      </dsp:nvSpPr>
      <dsp:spPr>
        <a:xfrm>
          <a:off x="1603854" y="498042"/>
          <a:ext cx="3285312" cy="3285312"/>
        </a:xfrm>
        <a:custGeom>
          <a:avLst/>
          <a:gdLst/>
          <a:ahLst/>
          <a:cxnLst/>
          <a:rect l="0" t="0" r="0" b="0"/>
          <a:pathLst>
            <a:path>
              <a:moveTo>
                <a:pt x="3204614" y="2151192"/>
              </a:moveTo>
              <a:arcTo wR="1642656" hR="1642656" stAng="1082040" swAng="262865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34EC269-9537-4911-9FCB-022848CE524A}">
      <dsp:nvSpPr>
        <dsp:cNvPr id="0" name=""/>
        <dsp:cNvSpPr/>
      </dsp:nvSpPr>
      <dsp:spPr>
        <a:xfrm>
          <a:off x="2482439" y="3286708"/>
          <a:ext cx="1528142" cy="9932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b="1" kern="1200" dirty="0">
              <a:solidFill>
                <a:schemeClr val="tx1"/>
              </a:solidFill>
            </a:rPr>
            <a:t>Presentation</a:t>
          </a:r>
        </a:p>
        <a:p>
          <a:pPr lvl="0" algn="ctr" defTabSz="755650">
            <a:lnSpc>
              <a:spcPct val="90000"/>
            </a:lnSpc>
            <a:spcBef>
              <a:spcPct val="0"/>
            </a:spcBef>
            <a:spcAft>
              <a:spcPct val="35000"/>
            </a:spcAft>
          </a:pPr>
          <a:r>
            <a:rPr lang="zh-CN" altLang="en-US" sz="1700" b="1" kern="1200" dirty="0">
              <a:solidFill>
                <a:schemeClr val="tx1"/>
              </a:solidFill>
            </a:rPr>
            <a:t>陈列</a:t>
          </a:r>
        </a:p>
      </dsp:txBody>
      <dsp:txXfrm>
        <a:off x="2530928" y="3335197"/>
        <a:ext cx="1431164" cy="896314"/>
      </dsp:txXfrm>
    </dsp:sp>
    <dsp:sp modelId="{83A75D4D-15B2-47E1-858D-1E1041C479F3}">
      <dsp:nvSpPr>
        <dsp:cNvPr id="0" name=""/>
        <dsp:cNvSpPr/>
      </dsp:nvSpPr>
      <dsp:spPr>
        <a:xfrm>
          <a:off x="1603854" y="498042"/>
          <a:ext cx="3285312" cy="3285312"/>
        </a:xfrm>
        <a:custGeom>
          <a:avLst/>
          <a:gdLst/>
          <a:ahLst/>
          <a:cxnLst/>
          <a:rect l="0" t="0" r="0" b="0"/>
          <a:pathLst>
            <a:path>
              <a:moveTo>
                <a:pt x="867552" y="3090942"/>
              </a:moveTo>
              <a:arcTo wR="1642656" hR="1642656" stAng="7089307" swAng="262865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EA5E72D-4AAD-43C8-9B55-B3247BE2DD54}">
      <dsp:nvSpPr>
        <dsp:cNvPr id="0" name=""/>
        <dsp:cNvSpPr/>
      </dsp:nvSpPr>
      <dsp:spPr>
        <a:xfrm>
          <a:off x="839783" y="1644052"/>
          <a:ext cx="1528142" cy="9932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b="1" kern="1200" dirty="0">
              <a:solidFill>
                <a:schemeClr val="tx1"/>
              </a:solidFill>
            </a:rPr>
            <a:t>Promotion</a:t>
          </a:r>
        </a:p>
        <a:p>
          <a:pPr lvl="0" algn="ctr" defTabSz="755650">
            <a:lnSpc>
              <a:spcPct val="90000"/>
            </a:lnSpc>
            <a:spcBef>
              <a:spcPct val="0"/>
            </a:spcBef>
            <a:spcAft>
              <a:spcPct val="35000"/>
            </a:spcAft>
          </a:pPr>
          <a:r>
            <a:rPr lang="zh-CN" altLang="en-US" sz="1700" b="1" kern="1200" dirty="0">
              <a:solidFill>
                <a:schemeClr val="tx1"/>
              </a:solidFill>
            </a:rPr>
            <a:t>促销</a:t>
          </a:r>
        </a:p>
      </dsp:txBody>
      <dsp:txXfrm>
        <a:off x="888272" y="1692541"/>
        <a:ext cx="1431164" cy="896314"/>
      </dsp:txXfrm>
    </dsp:sp>
    <dsp:sp modelId="{A6C4262F-A30A-432D-B777-A8D3B7481B78}">
      <dsp:nvSpPr>
        <dsp:cNvPr id="0" name=""/>
        <dsp:cNvSpPr/>
      </dsp:nvSpPr>
      <dsp:spPr>
        <a:xfrm>
          <a:off x="1603854" y="498042"/>
          <a:ext cx="3285312" cy="3285312"/>
        </a:xfrm>
        <a:custGeom>
          <a:avLst/>
          <a:gdLst/>
          <a:ahLst/>
          <a:cxnLst/>
          <a:rect l="0" t="0" r="0" b="0"/>
          <a:pathLst>
            <a:path>
              <a:moveTo>
                <a:pt x="80698" y="1134120"/>
              </a:moveTo>
              <a:arcTo wR="1642656" hR="1642656" stAng="11882040" swAng="2628654"/>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384878" y="561343"/>
          <a:ext cx="2656068" cy="31247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384878" y="678697"/>
          <a:ext cx="195124" cy="1951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384878" y="0"/>
          <a:ext cx="2656068" cy="56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l" defTabSz="1111250">
            <a:lnSpc>
              <a:spcPct val="90000"/>
            </a:lnSpc>
            <a:spcBef>
              <a:spcPct val="0"/>
            </a:spcBef>
            <a:spcAft>
              <a:spcPct val="35000"/>
            </a:spcAft>
          </a:pPr>
          <a:r>
            <a:rPr lang="zh-CN" altLang="en-US" sz="2500" kern="1200" dirty="0">
              <a:solidFill>
                <a:schemeClr val="bg1"/>
              </a:solidFill>
            </a:rPr>
            <a:t>销售环节数据分析</a:t>
          </a:r>
        </a:p>
      </dsp:txBody>
      <dsp:txXfrm>
        <a:off x="384878" y="0"/>
        <a:ext cx="2656068" cy="561343"/>
      </dsp:txXfrm>
    </dsp:sp>
    <dsp:sp modelId="{E84FEC58-5A21-4CF4-9133-5B911326A988}">
      <dsp:nvSpPr>
        <dsp:cNvPr id="0" name=""/>
        <dsp:cNvSpPr/>
      </dsp:nvSpPr>
      <dsp:spPr>
        <a:xfrm>
          <a:off x="384878" y="1133526"/>
          <a:ext cx="195119" cy="1951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570802" y="1003674"/>
          <a:ext cx="2470144" cy="45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销售基本分析指标</a:t>
          </a:r>
        </a:p>
      </dsp:txBody>
      <dsp:txXfrm>
        <a:off x="570802" y="1003674"/>
        <a:ext cx="2470144" cy="454824"/>
      </dsp:txXfrm>
    </dsp:sp>
    <dsp:sp modelId="{5CB242FE-2476-42FE-84DA-B36D24364E53}">
      <dsp:nvSpPr>
        <dsp:cNvPr id="0" name=""/>
        <dsp:cNvSpPr/>
      </dsp:nvSpPr>
      <dsp:spPr>
        <a:xfrm>
          <a:off x="384878" y="1588350"/>
          <a:ext cx="195119" cy="1951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570802" y="1458498"/>
          <a:ext cx="2470144" cy="45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商品关联度分析</a:t>
          </a:r>
        </a:p>
      </dsp:txBody>
      <dsp:txXfrm>
        <a:off x="570802" y="1458498"/>
        <a:ext cx="2470144" cy="45482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510218" y="553657"/>
          <a:ext cx="2619701" cy="308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510218" y="669404"/>
          <a:ext cx="192452" cy="19245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510218" y="0"/>
          <a:ext cx="2619701" cy="553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bg1"/>
              </a:solidFill>
            </a:rPr>
            <a:t>采购环节数据分析</a:t>
          </a:r>
        </a:p>
      </dsp:txBody>
      <dsp:txXfrm>
        <a:off x="510218" y="0"/>
        <a:ext cx="2619701" cy="553657"/>
      </dsp:txXfrm>
    </dsp:sp>
    <dsp:sp modelId="{E84FEC58-5A21-4CF4-9133-5B911326A988}">
      <dsp:nvSpPr>
        <dsp:cNvPr id="0" name=""/>
        <dsp:cNvSpPr/>
      </dsp:nvSpPr>
      <dsp:spPr>
        <a:xfrm>
          <a:off x="510218" y="1118005"/>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693597" y="989931"/>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a:solidFill>
                <a:schemeClr val="bg1"/>
              </a:solidFill>
            </a:rPr>
            <a:t>计算门店商品单品数</a:t>
          </a:r>
        </a:p>
      </dsp:txBody>
      <dsp:txXfrm>
        <a:off x="693597" y="989931"/>
        <a:ext cx="2436322" cy="448596"/>
      </dsp:txXfrm>
    </dsp:sp>
    <dsp:sp modelId="{5CB242FE-2476-42FE-84DA-B36D24364E53}">
      <dsp:nvSpPr>
        <dsp:cNvPr id="0" name=""/>
        <dsp:cNvSpPr/>
      </dsp:nvSpPr>
      <dsp:spPr>
        <a:xfrm>
          <a:off x="510218" y="1566602"/>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693597" y="1438528"/>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a:solidFill>
                <a:schemeClr val="bg1"/>
              </a:solidFill>
            </a:rPr>
            <a:t>商品结构“三度”与采销匹配度</a:t>
          </a:r>
        </a:p>
      </dsp:txBody>
      <dsp:txXfrm>
        <a:off x="693597" y="1438528"/>
        <a:ext cx="2436322" cy="448596"/>
      </dsp:txXfrm>
    </dsp:sp>
    <dsp:sp modelId="{2A77102E-390E-4647-A7F8-A43672FD90CE}">
      <dsp:nvSpPr>
        <dsp:cNvPr id="0" name=""/>
        <dsp:cNvSpPr/>
      </dsp:nvSpPr>
      <dsp:spPr>
        <a:xfrm>
          <a:off x="510218" y="2015199"/>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702E4-CB62-4550-9844-51A31DDA40B7}">
      <dsp:nvSpPr>
        <dsp:cNvPr id="0" name=""/>
        <dsp:cNvSpPr/>
      </dsp:nvSpPr>
      <dsp:spPr>
        <a:xfrm>
          <a:off x="693597" y="1887124"/>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lvl="0" algn="l" defTabSz="533400">
            <a:lnSpc>
              <a:spcPct val="90000"/>
            </a:lnSpc>
            <a:spcBef>
              <a:spcPct val="0"/>
            </a:spcBef>
            <a:spcAft>
              <a:spcPct val="35000"/>
            </a:spcAft>
          </a:pPr>
          <a:r>
            <a:rPr lang="zh-CN" altLang="en-US" sz="1200" kern="1200" dirty="0">
              <a:solidFill>
                <a:schemeClr val="bg1"/>
              </a:solidFill>
            </a:rPr>
            <a:t>价格带分析</a:t>
          </a:r>
        </a:p>
      </dsp:txBody>
      <dsp:txXfrm>
        <a:off x="693597" y="1887124"/>
        <a:ext cx="2436322" cy="44859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510218" y="553657"/>
          <a:ext cx="2619701" cy="308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510218" y="669404"/>
          <a:ext cx="192452" cy="19245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510218" y="0"/>
          <a:ext cx="2619701" cy="553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bg1"/>
              </a:solidFill>
            </a:rPr>
            <a:t>供应环节数据分析</a:t>
          </a:r>
        </a:p>
      </dsp:txBody>
      <dsp:txXfrm>
        <a:off x="510218" y="0"/>
        <a:ext cx="2619701" cy="553657"/>
      </dsp:txXfrm>
    </dsp:sp>
    <dsp:sp modelId="{E84FEC58-5A21-4CF4-9133-5B911326A988}">
      <dsp:nvSpPr>
        <dsp:cNvPr id="0" name=""/>
        <dsp:cNvSpPr/>
      </dsp:nvSpPr>
      <dsp:spPr>
        <a:xfrm>
          <a:off x="510218" y="1118005"/>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693597" y="989931"/>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商品服务指标分析</a:t>
          </a:r>
        </a:p>
      </dsp:txBody>
      <dsp:txXfrm>
        <a:off x="693597" y="989931"/>
        <a:ext cx="2436322" cy="448596"/>
      </dsp:txXfrm>
    </dsp:sp>
    <dsp:sp modelId="{5CB242FE-2476-42FE-84DA-B36D24364E53}">
      <dsp:nvSpPr>
        <dsp:cNvPr id="0" name=""/>
        <dsp:cNvSpPr/>
      </dsp:nvSpPr>
      <dsp:spPr>
        <a:xfrm>
          <a:off x="510218" y="1566602"/>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693597" y="1438528"/>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商品库存管理分析</a:t>
          </a:r>
        </a:p>
      </dsp:txBody>
      <dsp:txXfrm>
        <a:off x="693597" y="1438528"/>
        <a:ext cx="2436322" cy="448596"/>
      </dsp:txXfrm>
    </dsp:sp>
    <dsp:sp modelId="{2A77102E-390E-4647-A7F8-A43672FD90CE}">
      <dsp:nvSpPr>
        <dsp:cNvPr id="0" name=""/>
        <dsp:cNvSpPr/>
      </dsp:nvSpPr>
      <dsp:spPr>
        <a:xfrm>
          <a:off x="510218" y="2015199"/>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702E4-CB62-4550-9844-51A31DDA40B7}">
      <dsp:nvSpPr>
        <dsp:cNvPr id="0" name=""/>
        <dsp:cNvSpPr/>
      </dsp:nvSpPr>
      <dsp:spPr>
        <a:xfrm>
          <a:off x="693597" y="1887124"/>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en-US" altLang="zh-CN" sz="1300" kern="1200" dirty="0">
              <a:solidFill>
                <a:schemeClr val="bg1"/>
              </a:solidFill>
            </a:rPr>
            <a:t>GMROI</a:t>
          </a:r>
          <a:r>
            <a:rPr lang="zh-CN" altLang="en-US" sz="1300" kern="1200" dirty="0">
              <a:solidFill>
                <a:schemeClr val="bg1"/>
              </a:solidFill>
            </a:rPr>
            <a:t>分析</a:t>
          </a:r>
        </a:p>
      </dsp:txBody>
      <dsp:txXfrm>
        <a:off x="693597" y="1887124"/>
        <a:ext cx="2436322" cy="44859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80EF7-159B-4A5D-B93A-3D32A2651A50}">
      <dsp:nvSpPr>
        <dsp:cNvPr id="0" name=""/>
        <dsp:cNvSpPr/>
      </dsp:nvSpPr>
      <dsp:spPr>
        <a:xfrm rot="5400000">
          <a:off x="5239903" y="-2755504"/>
          <a:ext cx="952661" cy="670544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广度</a:t>
          </a:r>
          <a:r>
            <a:rPr lang="en-US" altLang="zh-CN" sz="1200" kern="1200" dirty="0"/>
            <a:t>=</a:t>
          </a:r>
          <a:r>
            <a:rPr lang="zh-CN" altLang="en-US" sz="1200" kern="1200" dirty="0"/>
            <a:t>采购的商品品类数，广度比</a:t>
          </a:r>
          <a:r>
            <a:rPr lang="en-US" altLang="zh-CN" sz="1200" kern="1200" dirty="0"/>
            <a:t>=</a:t>
          </a:r>
          <a:r>
            <a:rPr lang="zh-CN" altLang="en-US" sz="1200" kern="1200" dirty="0"/>
            <a:t>采购的商品品类数</a:t>
          </a:r>
          <a:r>
            <a:rPr lang="en-US" altLang="zh-CN" sz="1200" kern="1200" dirty="0"/>
            <a:t>/</a:t>
          </a:r>
          <a:r>
            <a:rPr lang="zh-CN" altLang="en-US" sz="1200" kern="1200" dirty="0"/>
            <a:t>可销售的商品总品类数</a:t>
          </a:r>
          <a:r>
            <a:rPr lang="en-US" altLang="zh-CN" sz="1200" kern="1200" dirty="0"/>
            <a:t>*100%</a:t>
          </a:r>
          <a:endParaRPr lang="zh-CN" altLang="en-US" sz="1200" kern="1200" dirty="0"/>
        </a:p>
        <a:p>
          <a:pPr marL="114300" lvl="1" indent="-114300" algn="l" defTabSz="533400">
            <a:lnSpc>
              <a:spcPct val="90000"/>
            </a:lnSpc>
            <a:spcBef>
              <a:spcPct val="0"/>
            </a:spcBef>
            <a:spcAft>
              <a:spcPct val="15000"/>
            </a:spcAft>
            <a:buChar char="••"/>
          </a:pPr>
          <a:r>
            <a:rPr lang="zh-CN" altLang="en-US" sz="1200" b="1" kern="1200" dirty="0"/>
            <a:t>体现门店商品的丰富程度</a:t>
          </a:r>
          <a:r>
            <a:rPr lang="zh-CN" altLang="en-US" sz="1200" kern="1200" dirty="0"/>
            <a:t>，对于追求一站式购物的卖场，就要追求商品大广度</a:t>
          </a:r>
        </a:p>
        <a:p>
          <a:pPr marL="114300" lvl="1" indent="-114300" algn="l" defTabSz="533400">
            <a:lnSpc>
              <a:spcPct val="90000"/>
            </a:lnSpc>
            <a:spcBef>
              <a:spcPct val="0"/>
            </a:spcBef>
            <a:spcAft>
              <a:spcPct val="15000"/>
            </a:spcAft>
            <a:buChar char="••"/>
          </a:pPr>
          <a:r>
            <a:rPr lang="zh-CN" altLang="en-US" sz="1200" kern="1200" dirty="0"/>
            <a:t>广度不是越大越好，最佳的广度是用最经济的的成本且最能满足目标群体绝大部分需求的值</a:t>
          </a:r>
        </a:p>
      </dsp:txBody>
      <dsp:txXfrm rot="-5400000">
        <a:off x="2363513" y="167391"/>
        <a:ext cx="6658938" cy="859651"/>
      </dsp:txXfrm>
    </dsp:sp>
    <dsp:sp modelId="{EF860FED-858F-43D5-8AA9-E25978F98E78}">
      <dsp:nvSpPr>
        <dsp:cNvPr id="0" name=""/>
        <dsp:cNvSpPr/>
      </dsp:nvSpPr>
      <dsp:spPr>
        <a:xfrm>
          <a:off x="1265172" y="1804"/>
          <a:ext cx="1098340" cy="11908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zh-CN" altLang="en-US" sz="2900" kern="1200" dirty="0"/>
            <a:t>广度</a:t>
          </a:r>
        </a:p>
      </dsp:txBody>
      <dsp:txXfrm>
        <a:off x="1318789" y="55421"/>
        <a:ext cx="991106" cy="1083592"/>
      </dsp:txXfrm>
    </dsp:sp>
    <dsp:sp modelId="{F0FA5B67-E820-480F-BBD1-29F701E24CA9}">
      <dsp:nvSpPr>
        <dsp:cNvPr id="0" name=""/>
        <dsp:cNvSpPr/>
      </dsp:nvSpPr>
      <dsp:spPr>
        <a:xfrm rot="5400000">
          <a:off x="5219028" y="-1492669"/>
          <a:ext cx="952661" cy="668050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宽度</a:t>
          </a:r>
          <a:r>
            <a:rPr lang="en-US" altLang="zh-CN" sz="1200" kern="1200" dirty="0"/>
            <a:t>=</a:t>
          </a:r>
          <a:r>
            <a:rPr lang="zh-CN" altLang="en-US" sz="1200" kern="1200" dirty="0"/>
            <a:t>门店采购的</a:t>
          </a:r>
          <a:r>
            <a:rPr lang="en-US" altLang="zh-CN" sz="1200" kern="1200" dirty="0"/>
            <a:t>SKU</a:t>
          </a:r>
          <a:r>
            <a:rPr lang="zh-CN" altLang="en-US" sz="1200" kern="1200" dirty="0"/>
            <a:t>总数，宽度比</a:t>
          </a:r>
          <a:r>
            <a:rPr lang="en-US" altLang="zh-CN" sz="1200" kern="1200" dirty="0"/>
            <a:t>=</a:t>
          </a:r>
          <a:r>
            <a:rPr lang="zh-CN" altLang="en-US" sz="1200" kern="1200" dirty="0"/>
            <a:t>采购的</a:t>
          </a:r>
          <a:r>
            <a:rPr lang="en-US" altLang="zh-CN" sz="1200" kern="1200" dirty="0"/>
            <a:t>SKU</a:t>
          </a:r>
          <a:r>
            <a:rPr lang="zh-CN" altLang="en-US" sz="1200" kern="1200" dirty="0"/>
            <a:t>总数</a:t>
          </a:r>
          <a:r>
            <a:rPr lang="en-US" altLang="zh-CN" sz="1200" kern="1200" dirty="0"/>
            <a:t>/</a:t>
          </a:r>
          <a:r>
            <a:rPr lang="zh-CN" altLang="en-US" sz="1200" kern="1200" dirty="0"/>
            <a:t>可采购的商品</a:t>
          </a:r>
          <a:r>
            <a:rPr lang="en-US" altLang="zh-CN" sz="1200" kern="1200" dirty="0"/>
            <a:t>SKU</a:t>
          </a:r>
          <a:r>
            <a:rPr lang="zh-CN" altLang="en-US" sz="1200" kern="1200" dirty="0"/>
            <a:t>总数</a:t>
          </a:r>
          <a:r>
            <a:rPr lang="en-US" altLang="zh-CN" sz="1200" kern="1200" dirty="0"/>
            <a:t>*100%</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a:t>宽度代表了商品的丰富且可供选择的程度，宽度越大的门店顾客挑选的余地就越大</a:t>
          </a:r>
        </a:p>
        <a:p>
          <a:pPr marL="114300" lvl="1" indent="-114300" algn="l" defTabSz="533400">
            <a:lnSpc>
              <a:spcPct val="90000"/>
            </a:lnSpc>
            <a:spcBef>
              <a:spcPct val="0"/>
            </a:spcBef>
            <a:spcAft>
              <a:spcPct val="15000"/>
            </a:spcAft>
            <a:buChar char="••"/>
          </a:pPr>
          <a:r>
            <a:rPr lang="zh-CN" altLang="en-US" sz="1200" kern="1200" dirty="0"/>
            <a:t>宽度比是反映和竞争对手宽度、自己目标宽度或上游供应商宽度的对比程度的指标</a:t>
          </a:r>
        </a:p>
      </dsp:txBody>
      <dsp:txXfrm rot="-5400000">
        <a:off x="2355105" y="1417759"/>
        <a:ext cx="6634004" cy="859651"/>
      </dsp:txXfrm>
    </dsp:sp>
    <dsp:sp modelId="{E5A6C3FD-1373-42B8-849E-46B7928AAE60}">
      <dsp:nvSpPr>
        <dsp:cNvPr id="0" name=""/>
        <dsp:cNvSpPr/>
      </dsp:nvSpPr>
      <dsp:spPr>
        <a:xfrm flipH="1">
          <a:off x="1265172" y="1252171"/>
          <a:ext cx="1089932" cy="11908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zh-CN" altLang="en-US" sz="2900" kern="1200" dirty="0"/>
            <a:t>宽度</a:t>
          </a:r>
        </a:p>
      </dsp:txBody>
      <dsp:txXfrm>
        <a:off x="1318378" y="1305377"/>
        <a:ext cx="983520" cy="1084414"/>
      </dsp:txXfrm>
    </dsp:sp>
    <dsp:sp modelId="{29D159DB-394E-40E6-8DE7-DA16294C18CF}">
      <dsp:nvSpPr>
        <dsp:cNvPr id="0" name=""/>
        <dsp:cNvSpPr/>
      </dsp:nvSpPr>
      <dsp:spPr>
        <a:xfrm rot="5400000">
          <a:off x="5238518" y="-253347"/>
          <a:ext cx="952661" cy="670259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深度</a:t>
          </a:r>
          <a:r>
            <a:rPr lang="en-US" altLang="zh-CN" sz="1200" kern="1200" dirty="0"/>
            <a:t>=</a:t>
          </a:r>
          <a:r>
            <a:rPr lang="zh-CN" altLang="en-US" sz="1200" kern="1200" dirty="0"/>
            <a:t>采购的商品总数量</a:t>
          </a:r>
          <a:r>
            <a:rPr lang="en-US" altLang="zh-CN" sz="1200" kern="1200" dirty="0"/>
            <a:t>/</a:t>
          </a:r>
          <a:r>
            <a:rPr lang="zh-CN" altLang="en-US" sz="1200" kern="1200" dirty="0"/>
            <a:t>采购的</a:t>
          </a:r>
          <a:r>
            <a:rPr lang="en-US" altLang="zh-CN" sz="1200" kern="1200" dirty="0"/>
            <a:t>SKU</a:t>
          </a:r>
          <a:r>
            <a:rPr lang="zh-CN" altLang="en-US" sz="1200" kern="1200" dirty="0"/>
            <a:t>总数，深度比</a:t>
          </a:r>
          <a:r>
            <a:rPr lang="en-US" altLang="zh-CN" sz="1200" kern="1200" dirty="0"/>
            <a:t>=</a:t>
          </a:r>
          <a:r>
            <a:rPr lang="zh-CN" altLang="en-US" sz="1200" kern="1200" dirty="0"/>
            <a:t>深度</a:t>
          </a:r>
          <a:r>
            <a:rPr lang="en-US" altLang="zh-CN" sz="1200" kern="1200" dirty="0"/>
            <a:t>/</a:t>
          </a:r>
          <a:r>
            <a:rPr lang="zh-CN" altLang="en-US" sz="1200" kern="1200" dirty="0"/>
            <a:t>采购目标深度</a:t>
          </a:r>
          <a:r>
            <a:rPr lang="en-US" altLang="zh-CN" sz="1200" kern="1200" dirty="0"/>
            <a:t>*100%</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a:t>深度越大越不容易缺货，但也会造成高库存</a:t>
          </a:r>
        </a:p>
      </dsp:txBody>
      <dsp:txXfrm rot="-5400000">
        <a:off x="2363550" y="2668126"/>
        <a:ext cx="6656094" cy="859651"/>
      </dsp:txXfrm>
    </dsp:sp>
    <dsp:sp modelId="{59E7D373-3D2F-4E82-B040-612D63A79B13}">
      <dsp:nvSpPr>
        <dsp:cNvPr id="0" name=""/>
        <dsp:cNvSpPr/>
      </dsp:nvSpPr>
      <dsp:spPr>
        <a:xfrm>
          <a:off x="1265172" y="2502539"/>
          <a:ext cx="1098377" cy="11908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zh-CN" altLang="en-US" sz="2900" kern="1200" dirty="0"/>
            <a:t>深度</a:t>
          </a:r>
        </a:p>
      </dsp:txBody>
      <dsp:txXfrm>
        <a:off x="1318790" y="2556157"/>
        <a:ext cx="991141" cy="108359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1FCDD-6BCC-4903-ADE5-90D21B12CA0C}">
      <dsp:nvSpPr>
        <dsp:cNvPr id="0" name=""/>
        <dsp:cNvSpPr/>
      </dsp:nvSpPr>
      <dsp:spPr>
        <a:xfrm>
          <a:off x="990554" y="1097281"/>
          <a:ext cx="700487" cy="7004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zh-CN" altLang="en-US" sz="1400" b="1" kern="1200" dirty="0">
              <a:solidFill>
                <a:schemeClr val="tx1"/>
              </a:solidFill>
            </a:rPr>
            <a:t>交叉弹性</a:t>
          </a:r>
        </a:p>
      </dsp:txBody>
      <dsp:txXfrm>
        <a:off x="1024749" y="1131476"/>
        <a:ext cx="632097" cy="632097"/>
      </dsp:txXfrm>
    </dsp:sp>
    <dsp:sp modelId="{7C11E0B5-6DEE-4B03-873E-564FE60E6DC9}">
      <dsp:nvSpPr>
        <dsp:cNvPr id="0" name=""/>
        <dsp:cNvSpPr/>
      </dsp:nvSpPr>
      <dsp:spPr>
        <a:xfrm rot="16200000">
          <a:off x="1106095" y="862578"/>
          <a:ext cx="469405" cy="0"/>
        </a:xfrm>
        <a:custGeom>
          <a:avLst/>
          <a:gdLst/>
          <a:ahLst/>
          <a:cxnLst/>
          <a:rect l="0" t="0" r="0" b="0"/>
          <a:pathLst>
            <a:path>
              <a:moveTo>
                <a:pt x="0" y="0"/>
              </a:moveTo>
              <a:lnTo>
                <a:pt x="46940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5AB3ED-2B27-4B10-86E5-192FEDEB2600}">
      <dsp:nvSpPr>
        <dsp:cNvPr id="0" name=""/>
        <dsp:cNvSpPr/>
      </dsp:nvSpPr>
      <dsp:spPr>
        <a:xfrm>
          <a:off x="1009139" y="114634"/>
          <a:ext cx="663317" cy="5132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zh-CN" altLang="en-US" sz="1400" b="1" kern="1200" dirty="0">
              <a:solidFill>
                <a:schemeClr val="tx1"/>
              </a:solidFill>
            </a:rPr>
            <a:t>替代性商品</a:t>
          </a:r>
        </a:p>
      </dsp:txBody>
      <dsp:txXfrm>
        <a:off x="1034193" y="139688"/>
        <a:ext cx="613209" cy="463133"/>
      </dsp:txXfrm>
    </dsp:sp>
    <dsp:sp modelId="{110A8F60-589C-4EEC-A809-9C871DE4BAB6}">
      <dsp:nvSpPr>
        <dsp:cNvPr id="0" name=""/>
        <dsp:cNvSpPr/>
      </dsp:nvSpPr>
      <dsp:spPr>
        <a:xfrm rot="1800000">
          <a:off x="1673961" y="1713483"/>
          <a:ext cx="254981" cy="0"/>
        </a:xfrm>
        <a:custGeom>
          <a:avLst/>
          <a:gdLst/>
          <a:ahLst/>
          <a:cxnLst/>
          <a:rect l="0" t="0" r="0" b="0"/>
          <a:pathLst>
            <a:path>
              <a:moveTo>
                <a:pt x="0" y="0"/>
              </a:moveTo>
              <a:lnTo>
                <a:pt x="25498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CFD8D3-FDC7-4B74-B770-9C02F5DD193A}">
      <dsp:nvSpPr>
        <dsp:cNvPr id="0" name=""/>
        <dsp:cNvSpPr/>
      </dsp:nvSpPr>
      <dsp:spPr>
        <a:xfrm>
          <a:off x="1911862" y="1750996"/>
          <a:ext cx="722026" cy="4693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zh-CN" altLang="en-US" sz="1400" b="1" kern="1200" dirty="0">
              <a:solidFill>
                <a:schemeClr val="tx1"/>
              </a:solidFill>
            </a:rPr>
            <a:t>无关性商品</a:t>
          </a:r>
        </a:p>
      </dsp:txBody>
      <dsp:txXfrm>
        <a:off x="1934773" y="1773907"/>
        <a:ext cx="676204" cy="423504"/>
      </dsp:txXfrm>
    </dsp:sp>
    <dsp:sp modelId="{B565D113-3D98-48E2-A643-17D4962693C1}">
      <dsp:nvSpPr>
        <dsp:cNvPr id="0" name=""/>
        <dsp:cNvSpPr/>
      </dsp:nvSpPr>
      <dsp:spPr>
        <a:xfrm rot="9000000">
          <a:off x="724740" y="1720963"/>
          <a:ext cx="284898" cy="0"/>
        </a:xfrm>
        <a:custGeom>
          <a:avLst/>
          <a:gdLst/>
          <a:ahLst/>
          <a:cxnLst/>
          <a:rect l="0" t="0" r="0" b="0"/>
          <a:pathLst>
            <a:path>
              <a:moveTo>
                <a:pt x="0" y="0"/>
              </a:moveTo>
              <a:lnTo>
                <a:pt x="28489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57F3D2-3009-4D8B-A4B8-78855138F1B6}">
      <dsp:nvSpPr>
        <dsp:cNvPr id="0" name=""/>
        <dsp:cNvSpPr/>
      </dsp:nvSpPr>
      <dsp:spPr>
        <a:xfrm>
          <a:off x="73617" y="1750996"/>
          <a:ext cx="670207" cy="46932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zh-CN" altLang="en-US" sz="1400" b="1" kern="1200" dirty="0">
              <a:solidFill>
                <a:schemeClr val="tx1"/>
              </a:solidFill>
            </a:rPr>
            <a:t>互补性商品</a:t>
          </a:r>
        </a:p>
      </dsp:txBody>
      <dsp:txXfrm>
        <a:off x="96528" y="1773907"/>
        <a:ext cx="624385" cy="423504"/>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FBB1E-3C8B-4A07-8288-37F4CE8799EF}">
      <dsp:nvSpPr>
        <dsp:cNvPr id="0" name=""/>
        <dsp:cNvSpPr/>
      </dsp:nvSpPr>
      <dsp:spPr>
        <a:xfrm>
          <a:off x="1142481" y="944058"/>
          <a:ext cx="1548606" cy="151316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a:t>商品间的关联关系</a:t>
          </a:r>
        </a:p>
      </dsp:txBody>
      <dsp:txXfrm>
        <a:off x="1369269" y="1165656"/>
        <a:ext cx="1095030" cy="1069972"/>
      </dsp:txXfrm>
    </dsp:sp>
    <dsp:sp modelId="{B14446F0-C26B-4B37-A97A-74AC774FB9F2}">
      <dsp:nvSpPr>
        <dsp:cNvPr id="0" name=""/>
        <dsp:cNvSpPr/>
      </dsp:nvSpPr>
      <dsp:spPr>
        <a:xfrm>
          <a:off x="1287185" y="-45637"/>
          <a:ext cx="1259197" cy="126148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强相关</a:t>
          </a:r>
        </a:p>
      </dsp:txBody>
      <dsp:txXfrm>
        <a:off x="1471590" y="139103"/>
        <a:ext cx="890387" cy="892004"/>
      </dsp:txXfrm>
    </dsp:sp>
    <dsp:sp modelId="{93775625-CB0A-4ED5-879F-95FCB26A67F9}">
      <dsp:nvSpPr>
        <dsp:cNvPr id="0" name=""/>
        <dsp:cNvSpPr/>
      </dsp:nvSpPr>
      <dsp:spPr>
        <a:xfrm>
          <a:off x="2325312" y="1725667"/>
          <a:ext cx="1180636" cy="117897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排斥关系</a:t>
          </a:r>
        </a:p>
      </dsp:txBody>
      <dsp:txXfrm>
        <a:off x="2498212" y="1898324"/>
        <a:ext cx="834836" cy="833664"/>
      </dsp:txXfrm>
    </dsp:sp>
    <dsp:sp modelId="{3104A70D-AAD3-4F24-BCF8-973CF495234D}">
      <dsp:nvSpPr>
        <dsp:cNvPr id="0" name=""/>
        <dsp:cNvSpPr/>
      </dsp:nvSpPr>
      <dsp:spPr>
        <a:xfrm>
          <a:off x="319926" y="1698601"/>
          <a:ext cx="1196024" cy="123311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弱相关</a:t>
          </a:r>
        </a:p>
      </dsp:txBody>
      <dsp:txXfrm>
        <a:off x="495080" y="1879186"/>
        <a:ext cx="845716" cy="871941"/>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BE6DD-6304-492D-B12F-D2F132733F50}">
      <dsp:nvSpPr>
        <dsp:cNvPr id="0" name=""/>
        <dsp:cNvSpPr/>
      </dsp:nvSpPr>
      <dsp:spPr>
        <a:xfrm>
          <a:off x="-5815662" y="-890081"/>
          <a:ext cx="6923664" cy="6923664"/>
        </a:xfrm>
        <a:prstGeom prst="blockArc">
          <a:avLst>
            <a:gd name="adj1" fmla="val 18900000"/>
            <a:gd name="adj2" fmla="val 2700000"/>
            <a:gd name="adj3" fmla="val 31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4B1946-69FD-4FBF-AB01-0E1CB7454CEA}">
      <dsp:nvSpPr>
        <dsp:cNvPr id="0" name=""/>
        <dsp:cNvSpPr/>
      </dsp:nvSpPr>
      <dsp:spPr>
        <a:xfrm>
          <a:off x="484290" y="321365"/>
          <a:ext cx="9012924" cy="6431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495"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a:solidFill>
                <a:schemeClr val="tx1"/>
              </a:solidFill>
            </a:rPr>
            <a:t>以关联度设计卖场的陈列、促销、推广等，对关联度高的商品在销售中特殊对待。</a:t>
          </a:r>
        </a:p>
      </dsp:txBody>
      <dsp:txXfrm>
        <a:off x="484290" y="321365"/>
        <a:ext cx="9012924" cy="643143"/>
      </dsp:txXfrm>
    </dsp:sp>
    <dsp:sp modelId="{0492B917-007C-4088-AD90-425EE2B384DA}">
      <dsp:nvSpPr>
        <dsp:cNvPr id="0" name=""/>
        <dsp:cNvSpPr/>
      </dsp:nvSpPr>
      <dsp:spPr>
        <a:xfrm>
          <a:off x="82326" y="240972"/>
          <a:ext cx="803929" cy="8039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A466A5-4A98-440A-A97E-D523626032DE}">
      <dsp:nvSpPr>
        <dsp:cNvPr id="0" name=""/>
        <dsp:cNvSpPr/>
      </dsp:nvSpPr>
      <dsp:spPr>
        <a:xfrm>
          <a:off x="945148" y="1285772"/>
          <a:ext cx="8552066" cy="6431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495"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a:solidFill>
                <a:schemeClr val="tx1"/>
              </a:solidFill>
            </a:rPr>
            <a:t>建立商品的人气档案，及时更新。</a:t>
          </a:r>
        </a:p>
      </dsp:txBody>
      <dsp:txXfrm>
        <a:off x="945148" y="1285772"/>
        <a:ext cx="8552066" cy="643143"/>
      </dsp:txXfrm>
    </dsp:sp>
    <dsp:sp modelId="{E14B9ECB-DC38-4E90-9DA7-9CD6AC707B3C}">
      <dsp:nvSpPr>
        <dsp:cNvPr id="0" name=""/>
        <dsp:cNvSpPr/>
      </dsp:nvSpPr>
      <dsp:spPr>
        <a:xfrm>
          <a:off x="543183" y="1205379"/>
          <a:ext cx="803929" cy="8039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59FF9A-FF1E-4333-8979-5A534BD84DAC}">
      <dsp:nvSpPr>
        <dsp:cNvPr id="0" name=""/>
        <dsp:cNvSpPr/>
      </dsp:nvSpPr>
      <dsp:spPr>
        <a:xfrm>
          <a:off x="1086594" y="2250178"/>
          <a:ext cx="8410620" cy="6431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495"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a:solidFill>
                <a:schemeClr val="tx1"/>
              </a:solidFill>
            </a:rPr>
            <a:t>利用特殊日期、特殊事件等进行关联销售。</a:t>
          </a:r>
        </a:p>
      </dsp:txBody>
      <dsp:txXfrm>
        <a:off x="1086594" y="2250178"/>
        <a:ext cx="8410620" cy="643143"/>
      </dsp:txXfrm>
    </dsp:sp>
    <dsp:sp modelId="{90BEF153-6299-46EB-A562-853EEA37C9BA}">
      <dsp:nvSpPr>
        <dsp:cNvPr id="0" name=""/>
        <dsp:cNvSpPr/>
      </dsp:nvSpPr>
      <dsp:spPr>
        <a:xfrm>
          <a:off x="684629" y="2169785"/>
          <a:ext cx="803929" cy="8039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02350D-5449-47C1-8D33-9B5C94E21D4F}">
      <dsp:nvSpPr>
        <dsp:cNvPr id="0" name=""/>
        <dsp:cNvSpPr/>
      </dsp:nvSpPr>
      <dsp:spPr>
        <a:xfrm>
          <a:off x="945148" y="3214584"/>
          <a:ext cx="8552066" cy="6431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495" tIns="48260" rIns="48260" bIns="48260" numCol="1" spcCol="1270" anchor="ctr" anchorCtr="0">
          <a:noAutofit/>
        </a:bodyPr>
        <a:lstStyle/>
        <a:p>
          <a:pPr lvl="0" algn="l" defTabSz="844550">
            <a:lnSpc>
              <a:spcPct val="90000"/>
            </a:lnSpc>
            <a:spcBef>
              <a:spcPct val="0"/>
            </a:spcBef>
            <a:spcAft>
              <a:spcPct val="35000"/>
            </a:spcAft>
          </a:pPr>
          <a:r>
            <a:rPr lang="zh-CN" altLang="en-US" sz="1900" kern="1200" dirty="0">
              <a:solidFill>
                <a:schemeClr val="tx1"/>
              </a:solidFill>
            </a:rPr>
            <a:t>建立关联推荐机制。</a:t>
          </a:r>
        </a:p>
      </dsp:txBody>
      <dsp:txXfrm>
        <a:off x="945148" y="3214584"/>
        <a:ext cx="8552066" cy="643143"/>
      </dsp:txXfrm>
    </dsp:sp>
    <dsp:sp modelId="{C21AFD3E-F8E1-419F-BC89-F19D7EB62253}">
      <dsp:nvSpPr>
        <dsp:cNvPr id="0" name=""/>
        <dsp:cNvSpPr/>
      </dsp:nvSpPr>
      <dsp:spPr>
        <a:xfrm>
          <a:off x="543183" y="3134191"/>
          <a:ext cx="803929" cy="8039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7525ED-8DBA-43FF-8F79-F9DB504AE0AD}">
      <dsp:nvSpPr>
        <dsp:cNvPr id="0" name=""/>
        <dsp:cNvSpPr/>
      </dsp:nvSpPr>
      <dsp:spPr>
        <a:xfrm>
          <a:off x="484290" y="4178990"/>
          <a:ext cx="9012924" cy="6431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0495"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a:solidFill>
                <a:schemeClr val="tx1"/>
              </a:solidFill>
            </a:rPr>
            <a:t>利用数据挖掘提高关联销售</a:t>
          </a:r>
          <a:r>
            <a:rPr lang="zh-CN" altLang="en-US" sz="1800" kern="1200" dirty="0">
              <a:solidFill>
                <a:srgbClr val="000000"/>
              </a:solidFill>
              <a:latin typeface="Century Gothic"/>
              <a:ea typeface="微软雅黑"/>
              <a:cs typeface="+mn-cs"/>
            </a:rPr>
            <a:t>，将关联度高的商品做成套装销售，找到关联度高的商品组合背后的消费者细分群体进行精准营销。</a:t>
          </a:r>
        </a:p>
      </dsp:txBody>
      <dsp:txXfrm>
        <a:off x="484290" y="4178990"/>
        <a:ext cx="9012924" cy="643143"/>
      </dsp:txXfrm>
    </dsp:sp>
    <dsp:sp modelId="{74010AAA-864B-453F-A14E-CFEE17E9F7E0}">
      <dsp:nvSpPr>
        <dsp:cNvPr id="0" name=""/>
        <dsp:cNvSpPr/>
      </dsp:nvSpPr>
      <dsp:spPr>
        <a:xfrm>
          <a:off x="82326" y="4098597"/>
          <a:ext cx="803929" cy="8039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034558-699B-426F-9A93-E0494D4881A0}">
      <dsp:nvSpPr>
        <dsp:cNvPr id="0" name=""/>
        <dsp:cNvSpPr/>
      </dsp:nvSpPr>
      <dsp:spPr>
        <a:xfrm>
          <a:off x="242" y="4251"/>
          <a:ext cx="1326765" cy="190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ctr" defTabSz="800100">
            <a:lnSpc>
              <a:spcPct val="90000"/>
            </a:lnSpc>
            <a:spcBef>
              <a:spcPct val="0"/>
            </a:spcBef>
            <a:spcAft>
              <a:spcPct val="35000"/>
            </a:spcAft>
          </a:pPr>
          <a:r>
            <a:rPr lang="zh-CN" altLang="en-US" sz="1800" b="1" kern="1200" dirty="0">
              <a:solidFill>
                <a:schemeClr val="tx1"/>
              </a:solidFill>
            </a:rPr>
            <a:t>切割库存</a:t>
          </a:r>
          <a:endParaRPr lang="zh-CN" altLang="en-US" sz="1800" kern="1200" dirty="0"/>
        </a:p>
      </dsp:txBody>
      <dsp:txXfrm>
        <a:off x="242" y="4251"/>
        <a:ext cx="1326765" cy="530706"/>
      </dsp:txXfrm>
    </dsp:sp>
    <dsp:sp modelId="{2E377F51-20FC-4AC6-9975-D374CF7084C9}">
      <dsp:nvSpPr>
        <dsp:cNvPr id="0" name=""/>
        <dsp:cNvSpPr/>
      </dsp:nvSpPr>
      <dsp:spPr>
        <a:xfrm>
          <a:off x="271989" y="896914"/>
          <a:ext cx="1326765" cy="18189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有效库存比</a:t>
          </a:r>
          <a:r>
            <a:rPr lang="en-US" altLang="zh-CN" sz="1400" kern="1200" dirty="0">
              <a:solidFill>
                <a:schemeClr val="tx1"/>
              </a:solidFill>
            </a:rPr>
            <a:t>=</a:t>
          </a:r>
          <a:r>
            <a:rPr lang="zh-CN" altLang="en-US" sz="1400" kern="1200" dirty="0">
              <a:solidFill>
                <a:schemeClr val="tx1"/>
              </a:solidFill>
            </a:rPr>
            <a:t>有效库存金额</a:t>
          </a:r>
          <a:r>
            <a:rPr lang="en-US" altLang="zh-CN" sz="1400" kern="1200" dirty="0">
              <a:solidFill>
                <a:schemeClr val="tx1"/>
              </a:solidFill>
            </a:rPr>
            <a:t>/</a:t>
          </a:r>
          <a:r>
            <a:rPr lang="zh-CN" altLang="en-US" sz="1400" kern="1200" dirty="0">
              <a:solidFill>
                <a:schemeClr val="tx1"/>
              </a:solidFill>
            </a:rPr>
            <a:t>总库存金额</a:t>
          </a:r>
          <a:endParaRPr lang="zh-CN" altLang="en-US" sz="1400" kern="1200" dirty="0"/>
        </a:p>
      </dsp:txBody>
      <dsp:txXfrm>
        <a:off x="310849" y="935774"/>
        <a:ext cx="1249045" cy="1741269"/>
      </dsp:txXfrm>
    </dsp:sp>
    <dsp:sp modelId="{C8241BA8-7F58-4428-BC59-8AD333A271DC}">
      <dsp:nvSpPr>
        <dsp:cNvPr id="0" name=""/>
        <dsp:cNvSpPr/>
      </dsp:nvSpPr>
      <dsp:spPr>
        <a:xfrm>
          <a:off x="1528140" y="104441"/>
          <a:ext cx="426401" cy="3303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528140" y="170506"/>
        <a:ext cx="327303" cy="198196"/>
      </dsp:txXfrm>
    </dsp:sp>
    <dsp:sp modelId="{275A43D4-1D11-40B7-B7E8-866F9BFBD52B}">
      <dsp:nvSpPr>
        <dsp:cNvPr id="0" name=""/>
        <dsp:cNvSpPr/>
      </dsp:nvSpPr>
      <dsp:spPr>
        <a:xfrm>
          <a:off x="2131539" y="4251"/>
          <a:ext cx="1326765" cy="190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ctr" defTabSz="800100">
            <a:lnSpc>
              <a:spcPct val="90000"/>
            </a:lnSpc>
            <a:spcBef>
              <a:spcPct val="0"/>
            </a:spcBef>
            <a:spcAft>
              <a:spcPct val="35000"/>
            </a:spcAft>
          </a:pPr>
          <a:r>
            <a:rPr lang="zh-CN" altLang="en-US" sz="1800" b="1" kern="1200" dirty="0">
              <a:solidFill>
                <a:schemeClr val="tx1"/>
              </a:solidFill>
            </a:rPr>
            <a:t>量化库存</a:t>
          </a:r>
          <a:endParaRPr lang="zh-CN" altLang="en-US" sz="1800" kern="1200" dirty="0"/>
        </a:p>
      </dsp:txBody>
      <dsp:txXfrm>
        <a:off x="2131539" y="4251"/>
        <a:ext cx="1326765" cy="530706"/>
      </dsp:txXfrm>
    </dsp:sp>
    <dsp:sp modelId="{09F5876C-E7F0-4786-8904-5D0897BE0CAE}">
      <dsp:nvSpPr>
        <dsp:cNvPr id="0" name=""/>
        <dsp:cNvSpPr/>
      </dsp:nvSpPr>
      <dsp:spPr>
        <a:xfrm>
          <a:off x="2403286" y="896914"/>
          <a:ext cx="1326765" cy="18189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solidFill>
                <a:schemeClr val="tx1"/>
              </a:solidFill>
            </a:rPr>
            <a:t>库存天数</a:t>
          </a:r>
          <a:endParaRPr lang="zh-CN" altLang="en-US" sz="1400" kern="1200" dirty="0"/>
        </a:p>
        <a:p>
          <a:pPr marL="114300" lvl="1" indent="-114300" algn="l" defTabSz="622300">
            <a:lnSpc>
              <a:spcPct val="90000"/>
            </a:lnSpc>
            <a:spcBef>
              <a:spcPct val="0"/>
            </a:spcBef>
            <a:spcAft>
              <a:spcPct val="15000"/>
            </a:spcAft>
            <a:buChar char="••"/>
          </a:pPr>
          <a:r>
            <a:rPr lang="zh-CN" altLang="en-US" sz="1400" kern="1200">
              <a:solidFill>
                <a:schemeClr val="tx1"/>
              </a:solidFill>
            </a:rPr>
            <a:t>库销比</a:t>
          </a:r>
          <a:endParaRPr lang="zh-CN" altLang="en-US" sz="1400" kern="1200" dirty="0">
            <a:solidFill>
              <a:schemeClr val="tx1"/>
            </a:solidFill>
          </a:endParaRPr>
        </a:p>
        <a:p>
          <a:pPr marL="114300" lvl="1" indent="-114300" algn="l" defTabSz="622300">
            <a:lnSpc>
              <a:spcPct val="90000"/>
            </a:lnSpc>
            <a:spcBef>
              <a:spcPct val="0"/>
            </a:spcBef>
            <a:spcAft>
              <a:spcPct val="15000"/>
            </a:spcAft>
            <a:buChar char="••"/>
          </a:pPr>
          <a:r>
            <a:rPr lang="zh-CN" altLang="en-US" sz="1400" kern="1200" dirty="0">
              <a:solidFill>
                <a:schemeClr val="tx1"/>
              </a:solidFill>
            </a:rPr>
            <a:t>库存周转率</a:t>
          </a:r>
        </a:p>
      </dsp:txBody>
      <dsp:txXfrm>
        <a:off x="2442146" y="935774"/>
        <a:ext cx="1249045" cy="1741269"/>
      </dsp:txXfrm>
    </dsp:sp>
    <dsp:sp modelId="{679A49D5-F3D3-4883-8840-78CAB22F20A0}">
      <dsp:nvSpPr>
        <dsp:cNvPr id="0" name=""/>
        <dsp:cNvSpPr/>
      </dsp:nvSpPr>
      <dsp:spPr>
        <a:xfrm>
          <a:off x="3659437" y="104441"/>
          <a:ext cx="426401" cy="3303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3659437" y="170506"/>
        <a:ext cx="327303" cy="198196"/>
      </dsp:txXfrm>
    </dsp:sp>
    <dsp:sp modelId="{7520E089-7CF5-48B4-B303-F4889749CB86}">
      <dsp:nvSpPr>
        <dsp:cNvPr id="0" name=""/>
        <dsp:cNvSpPr/>
      </dsp:nvSpPr>
      <dsp:spPr>
        <a:xfrm>
          <a:off x="4262835" y="4251"/>
          <a:ext cx="1326765" cy="190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ctr" defTabSz="800100">
            <a:lnSpc>
              <a:spcPct val="90000"/>
            </a:lnSpc>
            <a:spcBef>
              <a:spcPct val="0"/>
            </a:spcBef>
            <a:spcAft>
              <a:spcPct val="35000"/>
            </a:spcAft>
          </a:pPr>
          <a:r>
            <a:rPr lang="zh-CN" altLang="en-US" sz="1800" b="1" kern="1200" dirty="0">
              <a:solidFill>
                <a:schemeClr val="tx1"/>
              </a:solidFill>
            </a:rPr>
            <a:t>分析库存结构</a:t>
          </a:r>
          <a:endParaRPr lang="zh-CN" altLang="en-US" sz="1800" kern="1200" dirty="0"/>
        </a:p>
      </dsp:txBody>
      <dsp:txXfrm>
        <a:off x="4262835" y="4251"/>
        <a:ext cx="1326765" cy="530706"/>
      </dsp:txXfrm>
    </dsp:sp>
    <dsp:sp modelId="{943C7307-EB33-45D2-B9F7-78B6C2FEF47D}">
      <dsp:nvSpPr>
        <dsp:cNvPr id="0" name=""/>
        <dsp:cNvSpPr/>
      </dsp:nvSpPr>
      <dsp:spPr>
        <a:xfrm>
          <a:off x="4534582" y="896914"/>
          <a:ext cx="1326765" cy="18189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库存</a:t>
          </a:r>
          <a:r>
            <a:rPr lang="en-US" altLang="zh-CN" sz="1400" kern="1200" dirty="0" err="1"/>
            <a:t>vs</a:t>
          </a:r>
          <a:r>
            <a:rPr lang="zh-CN" altLang="en-US" sz="1400" kern="1200" dirty="0"/>
            <a:t>销售</a:t>
          </a:r>
        </a:p>
        <a:p>
          <a:pPr marL="114300" lvl="1" indent="-114300" algn="l" defTabSz="622300">
            <a:lnSpc>
              <a:spcPct val="90000"/>
            </a:lnSpc>
            <a:spcBef>
              <a:spcPct val="0"/>
            </a:spcBef>
            <a:spcAft>
              <a:spcPct val="15000"/>
            </a:spcAft>
            <a:buChar char="••"/>
          </a:pPr>
          <a:r>
            <a:rPr lang="zh-CN" altLang="en-US" sz="1400" kern="1200" dirty="0"/>
            <a:t>动销率</a:t>
          </a:r>
        </a:p>
        <a:p>
          <a:pPr marL="114300" lvl="1" indent="-114300" algn="l" defTabSz="622300">
            <a:lnSpc>
              <a:spcPct val="90000"/>
            </a:lnSpc>
            <a:spcBef>
              <a:spcPct val="0"/>
            </a:spcBef>
            <a:spcAft>
              <a:spcPct val="15000"/>
            </a:spcAft>
            <a:buChar char="••"/>
          </a:pPr>
          <a:r>
            <a:rPr lang="zh-CN" altLang="en-US" sz="1400" kern="1200" dirty="0"/>
            <a:t>“三度”</a:t>
          </a:r>
        </a:p>
        <a:p>
          <a:pPr marL="114300" lvl="1" indent="-114300" algn="l" defTabSz="622300">
            <a:lnSpc>
              <a:spcPct val="90000"/>
            </a:lnSpc>
            <a:spcBef>
              <a:spcPct val="0"/>
            </a:spcBef>
            <a:spcAft>
              <a:spcPct val="15000"/>
            </a:spcAft>
            <a:buChar char="••"/>
          </a:pPr>
          <a:r>
            <a:rPr lang="zh-CN" altLang="en-US" sz="1400" kern="1200"/>
            <a:t>排行</a:t>
          </a:r>
          <a:endParaRPr lang="zh-CN" altLang="en-US" sz="1400" kern="1200" dirty="0"/>
        </a:p>
      </dsp:txBody>
      <dsp:txXfrm>
        <a:off x="4573442" y="935774"/>
        <a:ext cx="1249045" cy="1741269"/>
      </dsp:txXfrm>
    </dsp:sp>
    <dsp:sp modelId="{5681657A-7B6B-477F-AA62-23CDED7279A3}">
      <dsp:nvSpPr>
        <dsp:cNvPr id="0" name=""/>
        <dsp:cNvSpPr/>
      </dsp:nvSpPr>
      <dsp:spPr>
        <a:xfrm>
          <a:off x="5790733" y="104441"/>
          <a:ext cx="426401" cy="3303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5790733" y="170506"/>
        <a:ext cx="327303" cy="198196"/>
      </dsp:txXfrm>
    </dsp:sp>
    <dsp:sp modelId="{894E00F2-0ED0-4C9A-997A-A9E13E39AB8C}">
      <dsp:nvSpPr>
        <dsp:cNvPr id="0" name=""/>
        <dsp:cNvSpPr/>
      </dsp:nvSpPr>
      <dsp:spPr>
        <a:xfrm>
          <a:off x="6394132" y="4251"/>
          <a:ext cx="1443892" cy="190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ctr" defTabSz="800100">
            <a:lnSpc>
              <a:spcPct val="90000"/>
            </a:lnSpc>
            <a:spcBef>
              <a:spcPct val="0"/>
            </a:spcBef>
            <a:spcAft>
              <a:spcPct val="35000"/>
            </a:spcAft>
          </a:pPr>
          <a:r>
            <a:rPr lang="zh-CN" altLang="en-US" sz="1800" b="1" kern="1200" dirty="0">
              <a:solidFill>
                <a:schemeClr val="tx1"/>
              </a:solidFill>
            </a:rPr>
            <a:t>预估销量，确保库存量</a:t>
          </a:r>
          <a:endParaRPr lang="zh-CN" altLang="en-US" sz="1800" kern="1200" dirty="0"/>
        </a:p>
      </dsp:txBody>
      <dsp:txXfrm>
        <a:off x="6394132" y="4251"/>
        <a:ext cx="1443892" cy="530706"/>
      </dsp:txXfrm>
    </dsp:sp>
    <dsp:sp modelId="{75D20F15-F9D0-443F-BF4D-BDDD26546950}">
      <dsp:nvSpPr>
        <dsp:cNvPr id="0" name=""/>
        <dsp:cNvSpPr/>
      </dsp:nvSpPr>
      <dsp:spPr>
        <a:xfrm>
          <a:off x="6724442" y="896914"/>
          <a:ext cx="1326765" cy="18189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t>考虑非正常销售因素</a:t>
          </a:r>
        </a:p>
      </dsp:txBody>
      <dsp:txXfrm>
        <a:off x="6763302" y="935774"/>
        <a:ext cx="1249045" cy="1741269"/>
      </dsp:txXfrm>
    </dsp:sp>
    <dsp:sp modelId="{238F2634-7562-41AC-A213-BDE3367CFD12}">
      <dsp:nvSpPr>
        <dsp:cNvPr id="0" name=""/>
        <dsp:cNvSpPr/>
      </dsp:nvSpPr>
      <dsp:spPr>
        <a:xfrm>
          <a:off x="8024516" y="104441"/>
          <a:ext cx="395362" cy="3303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8024516" y="170506"/>
        <a:ext cx="296264" cy="198196"/>
      </dsp:txXfrm>
    </dsp:sp>
    <dsp:sp modelId="{8D7CBF59-6B99-4CEC-95EE-186571CAB383}">
      <dsp:nvSpPr>
        <dsp:cNvPr id="0" name=""/>
        <dsp:cNvSpPr/>
      </dsp:nvSpPr>
      <dsp:spPr>
        <a:xfrm>
          <a:off x="8583991" y="4251"/>
          <a:ext cx="1326765" cy="190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ctr" defTabSz="800100">
            <a:lnSpc>
              <a:spcPct val="90000"/>
            </a:lnSpc>
            <a:spcBef>
              <a:spcPct val="0"/>
            </a:spcBef>
            <a:spcAft>
              <a:spcPct val="35000"/>
            </a:spcAft>
          </a:pPr>
          <a:r>
            <a:rPr lang="zh-CN" altLang="en-US" sz="1800" b="1" kern="1200" dirty="0">
              <a:solidFill>
                <a:schemeClr val="tx1"/>
              </a:solidFill>
            </a:rPr>
            <a:t>分析特殊库存</a:t>
          </a:r>
          <a:endParaRPr lang="zh-CN" altLang="en-US" sz="1800" kern="1200" dirty="0"/>
        </a:p>
      </dsp:txBody>
      <dsp:txXfrm>
        <a:off x="8583991" y="4251"/>
        <a:ext cx="1326765" cy="530706"/>
      </dsp:txXfrm>
    </dsp:sp>
    <dsp:sp modelId="{F0A2F1A5-1861-4155-B013-F2DA55CB04BD}">
      <dsp:nvSpPr>
        <dsp:cNvPr id="0" name=""/>
        <dsp:cNvSpPr/>
      </dsp:nvSpPr>
      <dsp:spPr>
        <a:xfrm>
          <a:off x="8855739" y="896914"/>
          <a:ext cx="1326765" cy="18189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endParaRPr lang="zh-CN" altLang="en-US" sz="1400" kern="1200" dirty="0"/>
        </a:p>
        <a:p>
          <a:pPr marL="114300" lvl="1" indent="-114300" algn="l" defTabSz="622300">
            <a:lnSpc>
              <a:spcPct val="90000"/>
            </a:lnSpc>
            <a:spcBef>
              <a:spcPct val="0"/>
            </a:spcBef>
            <a:spcAft>
              <a:spcPct val="15000"/>
            </a:spcAft>
            <a:buChar char="••"/>
          </a:pPr>
          <a:endParaRPr lang="zh-CN" altLang="en-US" sz="1400" kern="1200" dirty="0"/>
        </a:p>
        <a:p>
          <a:pPr marL="114300" lvl="1" indent="-114300" algn="l" defTabSz="622300">
            <a:lnSpc>
              <a:spcPct val="90000"/>
            </a:lnSpc>
            <a:spcBef>
              <a:spcPct val="0"/>
            </a:spcBef>
            <a:spcAft>
              <a:spcPct val="15000"/>
            </a:spcAft>
            <a:buChar char="••"/>
          </a:pPr>
          <a:endParaRPr lang="zh-CN" altLang="en-US" sz="1400" kern="1200" dirty="0"/>
        </a:p>
      </dsp:txBody>
      <dsp:txXfrm>
        <a:off x="8894599" y="935774"/>
        <a:ext cx="1249045" cy="174126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EC09A-D57A-42EB-88ED-D6F612C313FD}">
      <dsp:nvSpPr>
        <dsp:cNvPr id="0" name=""/>
        <dsp:cNvSpPr/>
      </dsp:nvSpPr>
      <dsp:spPr>
        <a:xfrm>
          <a:off x="2622663" y="1175094"/>
          <a:ext cx="2359393" cy="235939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a:t>确定库存结构是否合理的分析方法</a:t>
          </a:r>
        </a:p>
      </dsp:txBody>
      <dsp:txXfrm>
        <a:off x="2968188" y="1520619"/>
        <a:ext cx="1668343" cy="1668343"/>
      </dsp:txXfrm>
    </dsp:sp>
    <dsp:sp modelId="{141F6862-544A-4AFB-AA6A-500FD1FB1CFC}">
      <dsp:nvSpPr>
        <dsp:cNvPr id="0" name=""/>
        <dsp:cNvSpPr/>
      </dsp:nvSpPr>
      <dsp:spPr>
        <a:xfrm>
          <a:off x="3180041" y="147749"/>
          <a:ext cx="1306173" cy="130617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库存和销售结构对比</a:t>
          </a:r>
        </a:p>
      </dsp:txBody>
      <dsp:txXfrm>
        <a:off x="3371326" y="339034"/>
        <a:ext cx="923603" cy="923603"/>
      </dsp:txXfrm>
    </dsp:sp>
    <dsp:sp modelId="{28C9C0E2-A178-4222-B179-656312670723}">
      <dsp:nvSpPr>
        <dsp:cNvPr id="0" name=""/>
        <dsp:cNvSpPr/>
      </dsp:nvSpPr>
      <dsp:spPr>
        <a:xfrm>
          <a:off x="4715724" y="1689293"/>
          <a:ext cx="1306173" cy="130617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动销率</a:t>
          </a:r>
        </a:p>
      </dsp:txBody>
      <dsp:txXfrm>
        <a:off x="4907009" y="1880578"/>
        <a:ext cx="923603" cy="923603"/>
      </dsp:txXfrm>
    </dsp:sp>
    <dsp:sp modelId="{73D219BE-816D-467B-98D3-873E1529B60C}">
      <dsp:nvSpPr>
        <dsp:cNvPr id="0" name=""/>
        <dsp:cNvSpPr/>
      </dsp:nvSpPr>
      <dsp:spPr>
        <a:xfrm>
          <a:off x="3180053" y="3229094"/>
          <a:ext cx="1306173" cy="130617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“三度”</a:t>
          </a:r>
        </a:p>
      </dsp:txBody>
      <dsp:txXfrm>
        <a:off x="3371338" y="3420379"/>
        <a:ext cx="923603" cy="923603"/>
      </dsp:txXfrm>
    </dsp:sp>
    <dsp:sp modelId="{2BB0BDBA-2628-40A9-9913-AEDA89BCD81F}">
      <dsp:nvSpPr>
        <dsp:cNvPr id="0" name=""/>
        <dsp:cNvSpPr/>
      </dsp:nvSpPr>
      <dsp:spPr>
        <a:xfrm>
          <a:off x="1613399" y="1639617"/>
          <a:ext cx="1306173" cy="130617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a:t>排行榜</a:t>
          </a:r>
        </a:p>
      </dsp:txBody>
      <dsp:txXfrm>
        <a:off x="1804684" y="1830902"/>
        <a:ext cx="923603" cy="92360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0B19F-3FFD-46F7-8EDB-595E46903CE6}">
      <dsp:nvSpPr>
        <dsp:cNvPr id="0" name=""/>
        <dsp:cNvSpPr/>
      </dsp:nvSpPr>
      <dsp:spPr>
        <a:xfrm>
          <a:off x="1105131" y="789666"/>
          <a:ext cx="2244639" cy="22450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solidFill>
                <a:schemeClr val="tx1">
                  <a:lumMod val="85000"/>
                  <a:lumOff val="15000"/>
                </a:schemeClr>
              </a:solidFill>
            </a:rPr>
            <a:t>异常库存产生的原因</a:t>
          </a:r>
          <a:endParaRPr lang="zh-CN" altLang="en-US" sz="1800" kern="1200" dirty="0">
            <a:solidFill>
              <a:schemeClr val="tx1">
                <a:lumMod val="85000"/>
                <a:lumOff val="15000"/>
              </a:schemeClr>
            </a:solidFill>
          </a:endParaRPr>
        </a:p>
      </dsp:txBody>
      <dsp:txXfrm>
        <a:off x="1433851" y="1118442"/>
        <a:ext cx="1587199" cy="1587473"/>
      </dsp:txXfrm>
    </dsp:sp>
    <dsp:sp modelId="{76506A7A-E6CD-4A28-B53D-86ED54411726}">
      <dsp:nvSpPr>
        <dsp:cNvPr id="0" name=""/>
        <dsp:cNvSpPr/>
      </dsp:nvSpPr>
      <dsp:spPr>
        <a:xfrm>
          <a:off x="1795329" y="2867799"/>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F0DB64-0609-46E2-9C12-77645968414F}">
      <dsp:nvSpPr>
        <dsp:cNvPr id="0" name=""/>
        <dsp:cNvSpPr/>
      </dsp:nvSpPr>
      <dsp:spPr>
        <a:xfrm>
          <a:off x="3494348" y="1700755"/>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526E5D-0640-47EC-9FC3-9BF34675D865}">
      <dsp:nvSpPr>
        <dsp:cNvPr id="0" name=""/>
        <dsp:cNvSpPr/>
      </dsp:nvSpPr>
      <dsp:spPr>
        <a:xfrm>
          <a:off x="2629644" y="3060367"/>
          <a:ext cx="249557" cy="249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5F4704-5ABB-4E54-B797-9A57D8BA0699}">
      <dsp:nvSpPr>
        <dsp:cNvPr id="0" name=""/>
        <dsp:cNvSpPr/>
      </dsp:nvSpPr>
      <dsp:spPr>
        <a:xfrm>
          <a:off x="1845977" y="1042011"/>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8F9DCB-0B16-418E-BFD3-E2A4BB6852B9}">
      <dsp:nvSpPr>
        <dsp:cNvPr id="0" name=""/>
        <dsp:cNvSpPr/>
      </dsp:nvSpPr>
      <dsp:spPr>
        <a:xfrm>
          <a:off x="1276414" y="2077467"/>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0B5979-B36D-4E87-8716-FE97F7D57E38}">
      <dsp:nvSpPr>
        <dsp:cNvPr id="0" name=""/>
        <dsp:cNvSpPr/>
      </dsp:nvSpPr>
      <dsp:spPr>
        <a:xfrm>
          <a:off x="236026" y="1042565"/>
          <a:ext cx="1247382" cy="12172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chemeClr val="tx1">
                  <a:lumMod val="85000"/>
                  <a:lumOff val="15000"/>
                </a:schemeClr>
              </a:solidFill>
            </a:rPr>
            <a:t>进退货单据录入系统时错误</a:t>
          </a:r>
          <a:endParaRPr lang="zh-CN" altLang="en-US" sz="1400" kern="1200" dirty="0">
            <a:solidFill>
              <a:schemeClr val="tx1">
                <a:lumMod val="85000"/>
                <a:lumOff val="15000"/>
              </a:schemeClr>
            </a:solidFill>
          </a:endParaRPr>
        </a:p>
      </dsp:txBody>
      <dsp:txXfrm>
        <a:off x="418701" y="1220832"/>
        <a:ext cx="882032" cy="860752"/>
      </dsp:txXfrm>
    </dsp:sp>
    <dsp:sp modelId="{B4196D58-9978-4BA0-BAE6-739FC4F60E5C}">
      <dsp:nvSpPr>
        <dsp:cNvPr id="0" name=""/>
        <dsp:cNvSpPr/>
      </dsp:nvSpPr>
      <dsp:spPr>
        <a:xfrm>
          <a:off x="2133751" y="1050034"/>
          <a:ext cx="249557" cy="249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0D5FDD-CFA4-45E3-A65F-B7FA20596808}">
      <dsp:nvSpPr>
        <dsp:cNvPr id="0" name=""/>
        <dsp:cNvSpPr/>
      </dsp:nvSpPr>
      <dsp:spPr>
        <a:xfrm>
          <a:off x="489524" y="2374744"/>
          <a:ext cx="451230" cy="4513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E43C0B-378A-462C-9415-098B06C7043C}">
      <dsp:nvSpPr>
        <dsp:cNvPr id="0" name=""/>
        <dsp:cNvSpPr/>
      </dsp:nvSpPr>
      <dsp:spPr>
        <a:xfrm>
          <a:off x="3544914" y="728152"/>
          <a:ext cx="983662" cy="9875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chemeClr val="tx1">
                  <a:lumMod val="85000"/>
                  <a:lumOff val="15000"/>
                </a:schemeClr>
              </a:solidFill>
            </a:rPr>
            <a:t>销售中交货错误</a:t>
          </a:r>
          <a:endParaRPr lang="zh-CN" altLang="en-US" sz="1400" kern="1200" dirty="0">
            <a:solidFill>
              <a:schemeClr val="tx1">
                <a:lumMod val="85000"/>
                <a:lumOff val="15000"/>
              </a:schemeClr>
            </a:solidFill>
          </a:endParaRPr>
        </a:p>
      </dsp:txBody>
      <dsp:txXfrm>
        <a:off x="3688968" y="872780"/>
        <a:ext cx="695554" cy="698324"/>
      </dsp:txXfrm>
    </dsp:sp>
    <dsp:sp modelId="{145550B4-6DEA-43EB-986A-B217EC03D145}">
      <dsp:nvSpPr>
        <dsp:cNvPr id="0" name=""/>
        <dsp:cNvSpPr/>
      </dsp:nvSpPr>
      <dsp:spPr>
        <a:xfrm>
          <a:off x="3172962" y="1395454"/>
          <a:ext cx="249557" cy="2499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49BD6-A6C7-4B72-97CB-43CEC6D0E123}">
      <dsp:nvSpPr>
        <dsp:cNvPr id="0" name=""/>
        <dsp:cNvSpPr/>
      </dsp:nvSpPr>
      <dsp:spPr>
        <a:xfrm>
          <a:off x="317780" y="2911929"/>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864D3E-A999-4230-9F54-0AEC20CA1411}">
      <dsp:nvSpPr>
        <dsp:cNvPr id="0" name=""/>
        <dsp:cNvSpPr/>
      </dsp:nvSpPr>
      <dsp:spPr>
        <a:xfrm>
          <a:off x="2120859" y="2654369"/>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2E70DE-B92F-45DA-8337-9E90836553CD}">
      <dsp:nvSpPr>
        <dsp:cNvPr id="0" name=""/>
        <dsp:cNvSpPr/>
      </dsp:nvSpPr>
      <dsp:spPr>
        <a:xfrm>
          <a:off x="4070312" y="2413502"/>
          <a:ext cx="791124" cy="77098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chemeClr val="tx1">
                  <a:lumMod val="85000"/>
                  <a:lumOff val="15000"/>
                </a:schemeClr>
              </a:solidFill>
            </a:rPr>
            <a:t>商品丢失</a:t>
          </a:r>
          <a:endParaRPr lang="zh-CN" altLang="en-US" sz="1400" b="1" kern="1200" dirty="0">
            <a:solidFill>
              <a:schemeClr val="tx1">
                <a:lumMod val="85000"/>
                <a:lumOff val="15000"/>
              </a:schemeClr>
            </a:solidFill>
          </a:endParaRPr>
        </a:p>
      </dsp:txBody>
      <dsp:txXfrm>
        <a:off x="4186169" y="2526411"/>
        <a:ext cx="559410" cy="545170"/>
      </dsp:txXfrm>
    </dsp:sp>
    <dsp:sp modelId="{508673E8-B27A-49D5-B111-7B9E69937C67}">
      <dsp:nvSpPr>
        <dsp:cNvPr id="0" name=""/>
        <dsp:cNvSpPr/>
      </dsp:nvSpPr>
      <dsp:spPr>
        <a:xfrm>
          <a:off x="3752194" y="2310956"/>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4D32A5-291E-48BB-B543-3B71A15A9E78}">
      <dsp:nvSpPr>
        <dsp:cNvPr id="0" name=""/>
        <dsp:cNvSpPr/>
      </dsp:nvSpPr>
      <dsp:spPr>
        <a:xfrm>
          <a:off x="1519279" y="3197578"/>
          <a:ext cx="768610" cy="8142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b="1" kern="1200" dirty="0" smtClean="0">
              <a:solidFill>
                <a:schemeClr val="tx1">
                  <a:lumMod val="85000"/>
                  <a:lumOff val="15000"/>
                </a:schemeClr>
              </a:solidFill>
            </a:rPr>
            <a:t>商品超卖</a:t>
          </a:r>
          <a:endParaRPr lang="zh-CN" altLang="en-US" sz="1400" b="1" kern="1200" dirty="0">
            <a:solidFill>
              <a:schemeClr val="tx1">
                <a:lumMod val="85000"/>
                <a:lumOff val="15000"/>
              </a:schemeClr>
            </a:solidFill>
          </a:endParaRPr>
        </a:p>
      </dsp:txBody>
      <dsp:txXfrm>
        <a:off x="1631839" y="3316823"/>
        <a:ext cx="543490" cy="575769"/>
      </dsp:txXfrm>
    </dsp:sp>
    <dsp:sp modelId="{0548FCAF-F9B4-494A-B115-424485A657FB}">
      <dsp:nvSpPr>
        <dsp:cNvPr id="0" name=""/>
        <dsp:cNvSpPr/>
      </dsp:nvSpPr>
      <dsp:spPr>
        <a:xfrm>
          <a:off x="2205119" y="3092863"/>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D7F625-3483-460C-8F29-B1C76CB5E945}">
      <dsp:nvSpPr>
        <dsp:cNvPr id="0" name=""/>
        <dsp:cNvSpPr/>
      </dsp:nvSpPr>
      <dsp:spPr>
        <a:xfrm>
          <a:off x="2260372" y="24608"/>
          <a:ext cx="912589" cy="9126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b="1" kern="1200" dirty="0" smtClean="0">
              <a:solidFill>
                <a:schemeClr val="tx1">
                  <a:lumMod val="85000"/>
                  <a:lumOff val="15000"/>
                </a:schemeClr>
              </a:solidFill>
            </a:rPr>
            <a:t>……</a:t>
          </a:r>
          <a:endParaRPr lang="zh-CN" altLang="en-US" sz="1400" b="1" kern="1200" dirty="0">
            <a:solidFill>
              <a:schemeClr val="tx1">
                <a:lumMod val="85000"/>
                <a:lumOff val="15000"/>
              </a:schemeClr>
            </a:solidFill>
          </a:endParaRPr>
        </a:p>
      </dsp:txBody>
      <dsp:txXfrm>
        <a:off x="2394018" y="158269"/>
        <a:ext cx="645297" cy="645371"/>
      </dsp:txXfrm>
    </dsp:sp>
    <dsp:sp modelId="{04550CFB-4BFD-4405-8814-F7B396483A28}">
      <dsp:nvSpPr>
        <dsp:cNvPr id="0" name=""/>
        <dsp:cNvSpPr/>
      </dsp:nvSpPr>
      <dsp:spPr>
        <a:xfrm>
          <a:off x="1135059" y="1013928"/>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A3DA2D-021B-41CC-8B14-E14BE7EECCB4}">
      <dsp:nvSpPr>
        <dsp:cNvPr id="0" name=""/>
        <dsp:cNvSpPr/>
      </dsp:nvSpPr>
      <dsp:spPr>
        <a:xfrm>
          <a:off x="3242028" y="249271"/>
          <a:ext cx="180952" cy="1809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82A93-2C4C-4631-A246-FF566CEFA0F6}">
      <dsp:nvSpPr>
        <dsp:cNvPr id="0" name=""/>
        <dsp:cNvSpPr/>
      </dsp:nvSpPr>
      <dsp:spPr>
        <a:xfrm>
          <a:off x="398507" y="1476830"/>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大问题</a:t>
          </a:r>
        </a:p>
      </dsp:txBody>
      <dsp:txXfrm>
        <a:off x="413528" y="1491851"/>
        <a:ext cx="995699" cy="482828"/>
      </dsp:txXfrm>
    </dsp:sp>
    <dsp:sp modelId="{DF055627-D595-4F45-8CBE-1431F75AF3B9}">
      <dsp:nvSpPr>
        <dsp:cNvPr id="0" name=""/>
        <dsp:cNvSpPr/>
      </dsp:nvSpPr>
      <dsp:spPr>
        <a:xfrm rot="17350740">
          <a:off x="1004936" y="1130148"/>
          <a:ext cx="1248921" cy="26630"/>
        </a:xfrm>
        <a:custGeom>
          <a:avLst/>
          <a:gdLst/>
          <a:ahLst/>
          <a:cxnLst/>
          <a:rect l="0" t="0" r="0" b="0"/>
          <a:pathLst>
            <a:path>
              <a:moveTo>
                <a:pt x="0" y="13315"/>
              </a:moveTo>
              <a:lnTo>
                <a:pt x="1248921"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1598173" y="1112241"/>
        <a:ext cx="62446" cy="62446"/>
      </dsp:txXfrm>
    </dsp:sp>
    <dsp:sp modelId="{F1E0CCDD-0115-4F8C-B10D-744CC3CFF152}">
      <dsp:nvSpPr>
        <dsp:cNvPr id="0" name=""/>
        <dsp:cNvSpPr/>
      </dsp:nvSpPr>
      <dsp:spPr>
        <a:xfrm>
          <a:off x="1834544" y="297227"/>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问题</a:t>
          </a:r>
          <a:r>
            <a:rPr lang="en-US" altLang="zh-CN" sz="1500" kern="1200" dirty="0">
              <a:solidFill>
                <a:schemeClr val="tx1"/>
              </a:solidFill>
            </a:rPr>
            <a:t>/</a:t>
          </a:r>
          <a:r>
            <a:rPr lang="zh-CN" altLang="en-US" sz="1500" kern="1200" dirty="0">
              <a:solidFill>
                <a:schemeClr val="tx1"/>
              </a:solidFill>
            </a:rPr>
            <a:t>陈述</a:t>
          </a:r>
          <a:r>
            <a:rPr lang="en-US" altLang="zh-CN" sz="1500" kern="1200" dirty="0">
              <a:solidFill>
                <a:schemeClr val="tx1"/>
              </a:solidFill>
            </a:rPr>
            <a:t>1</a:t>
          </a:r>
          <a:endParaRPr lang="zh-CN" altLang="en-US" sz="1500" kern="1200" dirty="0">
            <a:solidFill>
              <a:schemeClr val="tx1"/>
            </a:solidFill>
          </a:endParaRPr>
        </a:p>
      </dsp:txBody>
      <dsp:txXfrm>
        <a:off x="1849565" y="312248"/>
        <a:ext cx="995699" cy="482828"/>
      </dsp:txXfrm>
    </dsp:sp>
    <dsp:sp modelId="{51E3B219-A9AE-4654-88CC-C43E6709664C}">
      <dsp:nvSpPr>
        <dsp:cNvPr id="0" name=""/>
        <dsp:cNvSpPr/>
      </dsp:nvSpPr>
      <dsp:spPr>
        <a:xfrm rot="19457599">
          <a:off x="2812793" y="392897"/>
          <a:ext cx="505281" cy="26630"/>
        </a:xfrm>
        <a:custGeom>
          <a:avLst/>
          <a:gdLst/>
          <a:ahLst/>
          <a:cxnLst/>
          <a:rect l="0" t="0" r="0" b="0"/>
          <a:pathLst>
            <a:path>
              <a:moveTo>
                <a:pt x="0" y="13315"/>
              </a:moveTo>
              <a:lnTo>
                <a:pt x="505281"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3052802" y="393580"/>
        <a:ext cx="25264" cy="25264"/>
      </dsp:txXfrm>
    </dsp:sp>
    <dsp:sp modelId="{5AA145D9-973D-4CBA-8E51-3A493903F3B5}">
      <dsp:nvSpPr>
        <dsp:cNvPr id="0" name=""/>
        <dsp:cNvSpPr/>
      </dsp:nvSpPr>
      <dsp:spPr>
        <a:xfrm>
          <a:off x="3270582" y="2327"/>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更小的问题</a:t>
          </a:r>
        </a:p>
      </dsp:txBody>
      <dsp:txXfrm>
        <a:off x="3285603" y="17348"/>
        <a:ext cx="995699" cy="482828"/>
      </dsp:txXfrm>
    </dsp:sp>
    <dsp:sp modelId="{29931A6A-2527-4A40-B600-A790B9E7A631}">
      <dsp:nvSpPr>
        <dsp:cNvPr id="0" name=""/>
        <dsp:cNvSpPr/>
      </dsp:nvSpPr>
      <dsp:spPr>
        <a:xfrm rot="2142401">
          <a:off x="2812793" y="687798"/>
          <a:ext cx="505281" cy="26630"/>
        </a:xfrm>
        <a:custGeom>
          <a:avLst/>
          <a:gdLst/>
          <a:ahLst/>
          <a:cxnLst/>
          <a:rect l="0" t="0" r="0" b="0"/>
          <a:pathLst>
            <a:path>
              <a:moveTo>
                <a:pt x="0" y="13315"/>
              </a:moveTo>
              <a:lnTo>
                <a:pt x="505281"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3052802" y="688481"/>
        <a:ext cx="25264" cy="25264"/>
      </dsp:txXfrm>
    </dsp:sp>
    <dsp:sp modelId="{A66DC27B-08B3-43A5-95D3-A8FA21D46AF6}">
      <dsp:nvSpPr>
        <dsp:cNvPr id="0" name=""/>
        <dsp:cNvSpPr/>
      </dsp:nvSpPr>
      <dsp:spPr>
        <a:xfrm>
          <a:off x="3270582" y="592128"/>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更小的问题</a:t>
          </a:r>
        </a:p>
      </dsp:txBody>
      <dsp:txXfrm>
        <a:off x="3285603" y="607149"/>
        <a:ext cx="995699" cy="482828"/>
      </dsp:txXfrm>
    </dsp:sp>
    <dsp:sp modelId="{D59F1F11-4C4B-4A6B-8ED0-EC410434072A}">
      <dsp:nvSpPr>
        <dsp:cNvPr id="0" name=""/>
        <dsp:cNvSpPr/>
      </dsp:nvSpPr>
      <dsp:spPr>
        <a:xfrm>
          <a:off x="1424248" y="1719950"/>
          <a:ext cx="410296" cy="26630"/>
        </a:xfrm>
        <a:custGeom>
          <a:avLst/>
          <a:gdLst/>
          <a:ahLst/>
          <a:cxnLst/>
          <a:rect l="0" t="0" r="0" b="0"/>
          <a:pathLst>
            <a:path>
              <a:moveTo>
                <a:pt x="0" y="13315"/>
              </a:moveTo>
              <a:lnTo>
                <a:pt x="410296"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1619139" y="1723008"/>
        <a:ext cx="20514" cy="20514"/>
      </dsp:txXfrm>
    </dsp:sp>
    <dsp:sp modelId="{7CB129E4-B497-45C1-991C-5A9D5DFC35C1}">
      <dsp:nvSpPr>
        <dsp:cNvPr id="0" name=""/>
        <dsp:cNvSpPr/>
      </dsp:nvSpPr>
      <dsp:spPr>
        <a:xfrm>
          <a:off x="1834544" y="1476830"/>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问题</a:t>
          </a:r>
          <a:r>
            <a:rPr lang="en-US" altLang="zh-CN" sz="1500" kern="1200" dirty="0">
              <a:solidFill>
                <a:schemeClr val="tx1"/>
              </a:solidFill>
            </a:rPr>
            <a:t>/</a:t>
          </a:r>
          <a:r>
            <a:rPr lang="zh-CN" altLang="en-US" sz="1500" kern="1200" dirty="0">
              <a:solidFill>
                <a:schemeClr val="tx1"/>
              </a:solidFill>
            </a:rPr>
            <a:t>陈述</a:t>
          </a:r>
          <a:r>
            <a:rPr lang="en-US" altLang="zh-CN" sz="1500" kern="1200" dirty="0">
              <a:solidFill>
                <a:schemeClr val="tx1"/>
              </a:solidFill>
            </a:rPr>
            <a:t>2</a:t>
          </a:r>
          <a:endParaRPr lang="zh-CN" altLang="en-US" sz="1500" kern="1200" dirty="0">
            <a:solidFill>
              <a:schemeClr val="tx1"/>
            </a:solidFill>
          </a:endParaRPr>
        </a:p>
      </dsp:txBody>
      <dsp:txXfrm>
        <a:off x="1849565" y="1491851"/>
        <a:ext cx="995699" cy="482828"/>
      </dsp:txXfrm>
    </dsp:sp>
    <dsp:sp modelId="{72165A52-3E76-43C0-992C-31B6E0FC5F91}">
      <dsp:nvSpPr>
        <dsp:cNvPr id="0" name=""/>
        <dsp:cNvSpPr/>
      </dsp:nvSpPr>
      <dsp:spPr>
        <a:xfrm rot="19457599">
          <a:off x="2812793" y="1572499"/>
          <a:ext cx="505281" cy="26630"/>
        </a:xfrm>
        <a:custGeom>
          <a:avLst/>
          <a:gdLst/>
          <a:ahLst/>
          <a:cxnLst/>
          <a:rect l="0" t="0" r="0" b="0"/>
          <a:pathLst>
            <a:path>
              <a:moveTo>
                <a:pt x="0" y="13315"/>
              </a:moveTo>
              <a:lnTo>
                <a:pt x="505281"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3052802" y="1573183"/>
        <a:ext cx="25264" cy="25264"/>
      </dsp:txXfrm>
    </dsp:sp>
    <dsp:sp modelId="{50FC1FC3-53B2-4B8A-90C4-490048062779}">
      <dsp:nvSpPr>
        <dsp:cNvPr id="0" name=""/>
        <dsp:cNvSpPr/>
      </dsp:nvSpPr>
      <dsp:spPr>
        <a:xfrm>
          <a:off x="3270582" y="1181929"/>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更小的问题</a:t>
          </a:r>
        </a:p>
      </dsp:txBody>
      <dsp:txXfrm>
        <a:off x="3285603" y="1196950"/>
        <a:ext cx="995699" cy="482828"/>
      </dsp:txXfrm>
    </dsp:sp>
    <dsp:sp modelId="{B61233B9-18FB-41D1-84C7-CFA95D699B50}">
      <dsp:nvSpPr>
        <dsp:cNvPr id="0" name=""/>
        <dsp:cNvSpPr/>
      </dsp:nvSpPr>
      <dsp:spPr>
        <a:xfrm rot="2142401">
          <a:off x="2812793" y="1867400"/>
          <a:ext cx="505281" cy="26630"/>
        </a:xfrm>
        <a:custGeom>
          <a:avLst/>
          <a:gdLst/>
          <a:ahLst/>
          <a:cxnLst/>
          <a:rect l="0" t="0" r="0" b="0"/>
          <a:pathLst>
            <a:path>
              <a:moveTo>
                <a:pt x="0" y="13315"/>
              </a:moveTo>
              <a:lnTo>
                <a:pt x="505281"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3052802" y="1868083"/>
        <a:ext cx="25264" cy="25264"/>
      </dsp:txXfrm>
    </dsp:sp>
    <dsp:sp modelId="{15ED7353-3723-4117-AF62-E07140B3910A}">
      <dsp:nvSpPr>
        <dsp:cNvPr id="0" name=""/>
        <dsp:cNvSpPr/>
      </dsp:nvSpPr>
      <dsp:spPr>
        <a:xfrm>
          <a:off x="3270582" y="1771730"/>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更小的问题</a:t>
          </a:r>
        </a:p>
      </dsp:txBody>
      <dsp:txXfrm>
        <a:off x="3285603" y="1786751"/>
        <a:ext cx="995699" cy="482828"/>
      </dsp:txXfrm>
    </dsp:sp>
    <dsp:sp modelId="{91798EA7-30A0-427E-8172-7F527D8D3867}">
      <dsp:nvSpPr>
        <dsp:cNvPr id="0" name=""/>
        <dsp:cNvSpPr/>
      </dsp:nvSpPr>
      <dsp:spPr>
        <a:xfrm rot="4249260">
          <a:off x="1004936" y="2309751"/>
          <a:ext cx="1248921" cy="26630"/>
        </a:xfrm>
        <a:custGeom>
          <a:avLst/>
          <a:gdLst/>
          <a:ahLst/>
          <a:cxnLst/>
          <a:rect l="0" t="0" r="0" b="0"/>
          <a:pathLst>
            <a:path>
              <a:moveTo>
                <a:pt x="0" y="13315"/>
              </a:moveTo>
              <a:lnTo>
                <a:pt x="1248921"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1598173" y="2291843"/>
        <a:ext cx="62446" cy="62446"/>
      </dsp:txXfrm>
    </dsp:sp>
    <dsp:sp modelId="{40F3520D-9B6D-4BEA-817C-09E52D1C4F6E}">
      <dsp:nvSpPr>
        <dsp:cNvPr id="0" name=""/>
        <dsp:cNvSpPr/>
      </dsp:nvSpPr>
      <dsp:spPr>
        <a:xfrm>
          <a:off x="1834544" y="2656432"/>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问题</a:t>
          </a:r>
          <a:r>
            <a:rPr lang="en-US" altLang="zh-CN" sz="1500" kern="1200" dirty="0">
              <a:solidFill>
                <a:schemeClr val="tx1"/>
              </a:solidFill>
            </a:rPr>
            <a:t>/</a:t>
          </a:r>
          <a:r>
            <a:rPr lang="zh-CN" altLang="en-US" sz="1500" kern="1200" dirty="0">
              <a:solidFill>
                <a:schemeClr val="tx1"/>
              </a:solidFill>
            </a:rPr>
            <a:t>陈述</a:t>
          </a:r>
          <a:r>
            <a:rPr lang="en-US" altLang="zh-CN" sz="1500" kern="1200" dirty="0">
              <a:solidFill>
                <a:schemeClr val="tx1"/>
              </a:solidFill>
            </a:rPr>
            <a:t>3</a:t>
          </a:r>
          <a:endParaRPr lang="zh-CN" altLang="en-US" sz="1500" kern="1200" dirty="0">
            <a:solidFill>
              <a:schemeClr val="tx1"/>
            </a:solidFill>
          </a:endParaRPr>
        </a:p>
      </dsp:txBody>
      <dsp:txXfrm>
        <a:off x="1849565" y="2671453"/>
        <a:ext cx="995699" cy="482828"/>
      </dsp:txXfrm>
    </dsp:sp>
    <dsp:sp modelId="{F67E169C-05EF-4F93-999B-25A5D80ADA76}">
      <dsp:nvSpPr>
        <dsp:cNvPr id="0" name=""/>
        <dsp:cNvSpPr/>
      </dsp:nvSpPr>
      <dsp:spPr>
        <a:xfrm rot="19457599">
          <a:off x="2812793" y="2752102"/>
          <a:ext cx="505281" cy="26630"/>
        </a:xfrm>
        <a:custGeom>
          <a:avLst/>
          <a:gdLst/>
          <a:ahLst/>
          <a:cxnLst/>
          <a:rect l="0" t="0" r="0" b="0"/>
          <a:pathLst>
            <a:path>
              <a:moveTo>
                <a:pt x="0" y="13315"/>
              </a:moveTo>
              <a:lnTo>
                <a:pt x="505281"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3052802" y="2752785"/>
        <a:ext cx="25264" cy="25264"/>
      </dsp:txXfrm>
    </dsp:sp>
    <dsp:sp modelId="{A192A632-CF02-4A82-AEE0-CDCD95411D2C}">
      <dsp:nvSpPr>
        <dsp:cNvPr id="0" name=""/>
        <dsp:cNvSpPr/>
      </dsp:nvSpPr>
      <dsp:spPr>
        <a:xfrm>
          <a:off x="3270582" y="2361531"/>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更小的问题</a:t>
          </a:r>
        </a:p>
      </dsp:txBody>
      <dsp:txXfrm>
        <a:off x="3285603" y="2376552"/>
        <a:ext cx="995699" cy="482828"/>
      </dsp:txXfrm>
    </dsp:sp>
    <dsp:sp modelId="{206B2CBE-6E74-495E-98BA-6C31E5FD84F6}">
      <dsp:nvSpPr>
        <dsp:cNvPr id="0" name=""/>
        <dsp:cNvSpPr/>
      </dsp:nvSpPr>
      <dsp:spPr>
        <a:xfrm rot="2142401">
          <a:off x="2812793" y="3047002"/>
          <a:ext cx="505281" cy="26630"/>
        </a:xfrm>
        <a:custGeom>
          <a:avLst/>
          <a:gdLst/>
          <a:ahLst/>
          <a:cxnLst/>
          <a:rect l="0" t="0" r="0" b="0"/>
          <a:pathLst>
            <a:path>
              <a:moveTo>
                <a:pt x="0" y="13315"/>
              </a:moveTo>
              <a:lnTo>
                <a:pt x="505281"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solidFill>
              <a:schemeClr val="tx1"/>
            </a:solidFill>
          </a:endParaRPr>
        </a:p>
      </dsp:txBody>
      <dsp:txXfrm>
        <a:off x="3052802" y="3047686"/>
        <a:ext cx="25264" cy="25264"/>
      </dsp:txXfrm>
    </dsp:sp>
    <dsp:sp modelId="{FF4A2C14-298E-4A13-B5ED-D2F1C3D27C9B}">
      <dsp:nvSpPr>
        <dsp:cNvPr id="0" name=""/>
        <dsp:cNvSpPr/>
      </dsp:nvSpPr>
      <dsp:spPr>
        <a:xfrm>
          <a:off x="3270582" y="2951333"/>
          <a:ext cx="1025741" cy="5128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更小的问题</a:t>
          </a:r>
        </a:p>
      </dsp:txBody>
      <dsp:txXfrm>
        <a:off x="3285603" y="2966354"/>
        <a:ext cx="995699" cy="4828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384878" y="561343"/>
          <a:ext cx="2656068" cy="31247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384878" y="678697"/>
          <a:ext cx="195124" cy="1951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384878" y="0"/>
          <a:ext cx="2656068" cy="56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l" defTabSz="1111250">
            <a:lnSpc>
              <a:spcPct val="90000"/>
            </a:lnSpc>
            <a:spcBef>
              <a:spcPct val="0"/>
            </a:spcBef>
            <a:spcAft>
              <a:spcPct val="35000"/>
            </a:spcAft>
          </a:pPr>
          <a:r>
            <a:rPr lang="zh-CN" altLang="en-US" sz="2500" kern="1200" dirty="0">
              <a:solidFill>
                <a:schemeClr val="bg1"/>
              </a:solidFill>
            </a:rPr>
            <a:t>销售预测</a:t>
          </a:r>
        </a:p>
      </dsp:txBody>
      <dsp:txXfrm>
        <a:off x="384878" y="0"/>
        <a:ext cx="2656068" cy="561343"/>
      </dsp:txXfrm>
    </dsp:sp>
    <dsp:sp modelId="{E84FEC58-5A21-4CF4-9133-5B911326A988}">
      <dsp:nvSpPr>
        <dsp:cNvPr id="0" name=""/>
        <dsp:cNvSpPr/>
      </dsp:nvSpPr>
      <dsp:spPr>
        <a:xfrm>
          <a:off x="384878" y="1133526"/>
          <a:ext cx="195119" cy="1951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570802" y="1003674"/>
          <a:ext cx="2470144" cy="45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新开店销售预测</a:t>
          </a:r>
        </a:p>
      </dsp:txBody>
      <dsp:txXfrm>
        <a:off x="570802" y="1003674"/>
        <a:ext cx="2470144" cy="454824"/>
      </dsp:txXfrm>
    </dsp:sp>
    <dsp:sp modelId="{5CB242FE-2476-42FE-84DA-B36D24364E53}">
      <dsp:nvSpPr>
        <dsp:cNvPr id="0" name=""/>
        <dsp:cNvSpPr/>
      </dsp:nvSpPr>
      <dsp:spPr>
        <a:xfrm>
          <a:off x="384878" y="1588350"/>
          <a:ext cx="195119" cy="1951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570802" y="1458498"/>
          <a:ext cx="2470144" cy="45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日常运营销售预测</a:t>
          </a:r>
        </a:p>
      </dsp:txBody>
      <dsp:txXfrm>
        <a:off x="570802" y="1458498"/>
        <a:ext cx="2470144" cy="4548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510218" y="553657"/>
          <a:ext cx="2619701" cy="308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510218" y="669404"/>
          <a:ext cx="192452" cy="19245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510218" y="0"/>
          <a:ext cx="2619701" cy="553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bg1"/>
              </a:solidFill>
            </a:rPr>
            <a:t>目标分解</a:t>
          </a:r>
        </a:p>
      </dsp:txBody>
      <dsp:txXfrm>
        <a:off x="510218" y="0"/>
        <a:ext cx="2619701" cy="553657"/>
      </dsp:txXfrm>
    </dsp:sp>
    <dsp:sp modelId="{E84FEC58-5A21-4CF4-9133-5B911326A988}">
      <dsp:nvSpPr>
        <dsp:cNvPr id="0" name=""/>
        <dsp:cNvSpPr/>
      </dsp:nvSpPr>
      <dsp:spPr>
        <a:xfrm>
          <a:off x="510218" y="1118005"/>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693597" y="989931"/>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季度指数法</a:t>
          </a:r>
        </a:p>
      </dsp:txBody>
      <dsp:txXfrm>
        <a:off x="693597" y="989931"/>
        <a:ext cx="2436322" cy="448596"/>
      </dsp:txXfrm>
    </dsp:sp>
    <dsp:sp modelId="{5CB242FE-2476-42FE-84DA-B36D24364E53}">
      <dsp:nvSpPr>
        <dsp:cNvPr id="0" name=""/>
        <dsp:cNvSpPr/>
      </dsp:nvSpPr>
      <dsp:spPr>
        <a:xfrm>
          <a:off x="510218" y="1566602"/>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693597" y="1438528"/>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周权重指数</a:t>
          </a:r>
        </a:p>
      </dsp:txBody>
      <dsp:txXfrm>
        <a:off x="693597" y="1438528"/>
        <a:ext cx="2436322" cy="448596"/>
      </dsp:txXfrm>
    </dsp:sp>
    <dsp:sp modelId="{2A77102E-390E-4647-A7F8-A43672FD90CE}">
      <dsp:nvSpPr>
        <dsp:cNvPr id="0" name=""/>
        <dsp:cNvSpPr/>
      </dsp:nvSpPr>
      <dsp:spPr>
        <a:xfrm>
          <a:off x="510218" y="2015199"/>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702E4-CB62-4550-9844-51A31DDA40B7}">
      <dsp:nvSpPr>
        <dsp:cNvPr id="0" name=""/>
        <dsp:cNvSpPr/>
      </dsp:nvSpPr>
      <dsp:spPr>
        <a:xfrm>
          <a:off x="693597" y="1887124"/>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日权重指数</a:t>
          </a:r>
        </a:p>
      </dsp:txBody>
      <dsp:txXfrm>
        <a:off x="693597" y="1887124"/>
        <a:ext cx="2436322" cy="4485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510218" y="553657"/>
          <a:ext cx="2619701" cy="308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510218" y="669404"/>
          <a:ext cx="192452" cy="19245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510218" y="0"/>
          <a:ext cx="2619701" cy="5536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30480" rIns="45720" bIns="30480" numCol="1" spcCol="1270" anchor="ctr" anchorCtr="0">
          <a:noAutofit/>
        </a:bodyPr>
        <a:lstStyle/>
        <a:p>
          <a:pPr lvl="0" algn="l" defTabSz="1066800">
            <a:lnSpc>
              <a:spcPct val="90000"/>
            </a:lnSpc>
            <a:spcBef>
              <a:spcPct val="0"/>
            </a:spcBef>
            <a:spcAft>
              <a:spcPct val="35000"/>
            </a:spcAft>
          </a:pPr>
          <a:r>
            <a:rPr lang="zh-CN" altLang="en-US" sz="2400" kern="1200" dirty="0">
              <a:solidFill>
                <a:schemeClr val="bg1"/>
              </a:solidFill>
            </a:rPr>
            <a:t>销售追踪</a:t>
          </a:r>
        </a:p>
      </dsp:txBody>
      <dsp:txXfrm>
        <a:off x="510218" y="0"/>
        <a:ext cx="2619701" cy="553657"/>
      </dsp:txXfrm>
    </dsp:sp>
    <dsp:sp modelId="{E84FEC58-5A21-4CF4-9133-5B911326A988}">
      <dsp:nvSpPr>
        <dsp:cNvPr id="0" name=""/>
        <dsp:cNvSpPr/>
      </dsp:nvSpPr>
      <dsp:spPr>
        <a:xfrm>
          <a:off x="510218" y="1118005"/>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693597" y="989931"/>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销售追踪以目标和标准为前提</a:t>
          </a:r>
        </a:p>
      </dsp:txBody>
      <dsp:txXfrm>
        <a:off x="693597" y="989931"/>
        <a:ext cx="2436322" cy="448596"/>
      </dsp:txXfrm>
    </dsp:sp>
    <dsp:sp modelId="{5CB242FE-2476-42FE-84DA-B36D24364E53}">
      <dsp:nvSpPr>
        <dsp:cNvPr id="0" name=""/>
        <dsp:cNvSpPr/>
      </dsp:nvSpPr>
      <dsp:spPr>
        <a:xfrm>
          <a:off x="510218" y="1566602"/>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693597" y="1438528"/>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利用数据追踪</a:t>
          </a:r>
        </a:p>
      </dsp:txBody>
      <dsp:txXfrm>
        <a:off x="693597" y="1438528"/>
        <a:ext cx="2436322" cy="448596"/>
      </dsp:txXfrm>
    </dsp:sp>
    <dsp:sp modelId="{2A77102E-390E-4647-A7F8-A43672FD90CE}">
      <dsp:nvSpPr>
        <dsp:cNvPr id="0" name=""/>
        <dsp:cNvSpPr/>
      </dsp:nvSpPr>
      <dsp:spPr>
        <a:xfrm>
          <a:off x="510218" y="2015199"/>
          <a:ext cx="192447" cy="19244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702E4-CB62-4550-9844-51A31DDA40B7}">
      <dsp:nvSpPr>
        <dsp:cNvPr id="0" name=""/>
        <dsp:cNvSpPr/>
      </dsp:nvSpPr>
      <dsp:spPr>
        <a:xfrm>
          <a:off x="693597" y="1887124"/>
          <a:ext cx="2436322" cy="448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注意事项</a:t>
          </a:r>
        </a:p>
      </dsp:txBody>
      <dsp:txXfrm>
        <a:off x="693597" y="1887124"/>
        <a:ext cx="2436322" cy="4485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5B0C3-D9A4-4081-97EA-64350A027D6D}">
      <dsp:nvSpPr>
        <dsp:cNvPr id="0" name=""/>
        <dsp:cNvSpPr/>
      </dsp:nvSpPr>
      <dsp:spPr>
        <a:xfrm>
          <a:off x="384878" y="561343"/>
          <a:ext cx="2656068" cy="31247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64847-1EA2-4457-AD98-3ED2948E341E}">
      <dsp:nvSpPr>
        <dsp:cNvPr id="0" name=""/>
        <dsp:cNvSpPr/>
      </dsp:nvSpPr>
      <dsp:spPr>
        <a:xfrm>
          <a:off x="384878" y="678697"/>
          <a:ext cx="195124" cy="1951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124C7-1B33-4053-B269-A4D8BAC53E70}">
      <dsp:nvSpPr>
        <dsp:cNvPr id="0" name=""/>
        <dsp:cNvSpPr/>
      </dsp:nvSpPr>
      <dsp:spPr>
        <a:xfrm>
          <a:off x="384878" y="0"/>
          <a:ext cx="2656068" cy="56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31750" rIns="47625" bIns="31750" numCol="1" spcCol="1270" anchor="ctr" anchorCtr="0">
          <a:noAutofit/>
        </a:bodyPr>
        <a:lstStyle/>
        <a:p>
          <a:pPr lvl="0" algn="l" defTabSz="1111250">
            <a:lnSpc>
              <a:spcPct val="90000"/>
            </a:lnSpc>
            <a:spcBef>
              <a:spcPct val="0"/>
            </a:spcBef>
            <a:spcAft>
              <a:spcPct val="35000"/>
            </a:spcAft>
          </a:pPr>
          <a:r>
            <a:rPr lang="zh-CN" altLang="en-US" sz="2500" kern="1200" dirty="0">
              <a:solidFill>
                <a:schemeClr val="bg1"/>
              </a:solidFill>
            </a:rPr>
            <a:t>目标制定</a:t>
          </a:r>
        </a:p>
      </dsp:txBody>
      <dsp:txXfrm>
        <a:off x="384878" y="0"/>
        <a:ext cx="2656068" cy="561343"/>
      </dsp:txXfrm>
    </dsp:sp>
    <dsp:sp modelId="{E84FEC58-5A21-4CF4-9133-5B911326A988}">
      <dsp:nvSpPr>
        <dsp:cNvPr id="0" name=""/>
        <dsp:cNvSpPr/>
      </dsp:nvSpPr>
      <dsp:spPr>
        <a:xfrm>
          <a:off x="384878" y="1133526"/>
          <a:ext cx="195119" cy="1951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83108-025D-4153-8604-DE22A0DA91A2}">
      <dsp:nvSpPr>
        <dsp:cNvPr id="0" name=""/>
        <dsp:cNvSpPr/>
      </dsp:nvSpPr>
      <dsp:spPr>
        <a:xfrm>
          <a:off x="570802" y="1003674"/>
          <a:ext cx="2470144" cy="45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目标制定的原则</a:t>
          </a:r>
        </a:p>
      </dsp:txBody>
      <dsp:txXfrm>
        <a:off x="570802" y="1003674"/>
        <a:ext cx="2470144" cy="454824"/>
      </dsp:txXfrm>
    </dsp:sp>
    <dsp:sp modelId="{5CB242FE-2476-42FE-84DA-B36D24364E53}">
      <dsp:nvSpPr>
        <dsp:cNvPr id="0" name=""/>
        <dsp:cNvSpPr/>
      </dsp:nvSpPr>
      <dsp:spPr>
        <a:xfrm>
          <a:off x="384878" y="1588350"/>
          <a:ext cx="195119" cy="1951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54C29-685D-4E58-BD79-61BDB1DE1147}">
      <dsp:nvSpPr>
        <dsp:cNvPr id="0" name=""/>
        <dsp:cNvSpPr/>
      </dsp:nvSpPr>
      <dsp:spPr>
        <a:xfrm>
          <a:off x="570802" y="1458498"/>
          <a:ext cx="2470144" cy="45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lvl="0" algn="l" defTabSz="577850">
            <a:lnSpc>
              <a:spcPct val="90000"/>
            </a:lnSpc>
            <a:spcBef>
              <a:spcPct val="0"/>
            </a:spcBef>
            <a:spcAft>
              <a:spcPct val="35000"/>
            </a:spcAft>
          </a:pPr>
          <a:r>
            <a:rPr lang="zh-CN" altLang="en-US" sz="1300" kern="1200" dirty="0">
              <a:solidFill>
                <a:schemeClr val="bg1"/>
              </a:solidFill>
            </a:rPr>
            <a:t>制定年度销售目标</a:t>
          </a:r>
        </a:p>
      </dsp:txBody>
      <dsp:txXfrm>
        <a:off x="570802" y="1458498"/>
        <a:ext cx="2470144" cy="4548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FC75A-8691-42EE-9AA7-D2793B8A35F8}">
      <dsp:nvSpPr>
        <dsp:cNvPr id="0" name=""/>
        <dsp:cNvSpPr/>
      </dsp:nvSpPr>
      <dsp:spPr>
        <a:xfrm>
          <a:off x="6195725" y="5371192"/>
          <a:ext cx="339672" cy="365148"/>
        </a:xfrm>
        <a:custGeom>
          <a:avLst/>
          <a:gdLst/>
          <a:ahLst/>
          <a:cxnLst/>
          <a:rect l="0" t="0" r="0" b="0"/>
          <a:pathLst>
            <a:path>
              <a:moveTo>
                <a:pt x="0" y="0"/>
              </a:moveTo>
              <a:lnTo>
                <a:pt x="169836" y="0"/>
              </a:lnTo>
              <a:lnTo>
                <a:pt x="169836" y="365148"/>
              </a:lnTo>
              <a:lnTo>
                <a:pt x="339672" y="36514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365E34-A652-4E2B-ACED-687D4B0F6179}">
      <dsp:nvSpPr>
        <dsp:cNvPr id="0" name=""/>
        <dsp:cNvSpPr/>
      </dsp:nvSpPr>
      <dsp:spPr>
        <a:xfrm>
          <a:off x="6195725" y="5006044"/>
          <a:ext cx="339672" cy="365148"/>
        </a:xfrm>
        <a:custGeom>
          <a:avLst/>
          <a:gdLst/>
          <a:ahLst/>
          <a:cxnLst/>
          <a:rect l="0" t="0" r="0" b="0"/>
          <a:pathLst>
            <a:path>
              <a:moveTo>
                <a:pt x="0" y="365148"/>
              </a:moveTo>
              <a:lnTo>
                <a:pt x="169836" y="365148"/>
              </a:lnTo>
              <a:lnTo>
                <a:pt x="169836" y="0"/>
              </a:lnTo>
              <a:lnTo>
                <a:pt x="33967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F3E742-317E-4B08-B317-293F0D91AD40}">
      <dsp:nvSpPr>
        <dsp:cNvPr id="0" name=""/>
        <dsp:cNvSpPr/>
      </dsp:nvSpPr>
      <dsp:spPr>
        <a:xfrm>
          <a:off x="4157689" y="4275748"/>
          <a:ext cx="339672" cy="1095444"/>
        </a:xfrm>
        <a:custGeom>
          <a:avLst/>
          <a:gdLst/>
          <a:ahLst/>
          <a:cxnLst/>
          <a:rect l="0" t="0" r="0" b="0"/>
          <a:pathLst>
            <a:path>
              <a:moveTo>
                <a:pt x="0" y="0"/>
              </a:moveTo>
              <a:lnTo>
                <a:pt x="169836" y="0"/>
              </a:lnTo>
              <a:lnTo>
                <a:pt x="169836" y="1095444"/>
              </a:lnTo>
              <a:lnTo>
                <a:pt x="339672" y="109544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9D61EC-B4D1-462F-ACC3-007F4A8483F3}">
      <dsp:nvSpPr>
        <dsp:cNvPr id="0" name=""/>
        <dsp:cNvSpPr/>
      </dsp:nvSpPr>
      <dsp:spPr>
        <a:xfrm>
          <a:off x="6195725" y="3180303"/>
          <a:ext cx="339672" cy="1095444"/>
        </a:xfrm>
        <a:custGeom>
          <a:avLst/>
          <a:gdLst/>
          <a:ahLst/>
          <a:cxnLst/>
          <a:rect l="0" t="0" r="0" b="0"/>
          <a:pathLst>
            <a:path>
              <a:moveTo>
                <a:pt x="0" y="0"/>
              </a:moveTo>
              <a:lnTo>
                <a:pt x="169836" y="0"/>
              </a:lnTo>
              <a:lnTo>
                <a:pt x="169836" y="1095444"/>
              </a:lnTo>
              <a:lnTo>
                <a:pt x="339672" y="109544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8FC80-166E-43F4-B009-1572C2B20A98}">
      <dsp:nvSpPr>
        <dsp:cNvPr id="0" name=""/>
        <dsp:cNvSpPr/>
      </dsp:nvSpPr>
      <dsp:spPr>
        <a:xfrm>
          <a:off x="6195725" y="3180303"/>
          <a:ext cx="339672" cy="365148"/>
        </a:xfrm>
        <a:custGeom>
          <a:avLst/>
          <a:gdLst/>
          <a:ahLst/>
          <a:cxnLst/>
          <a:rect l="0" t="0" r="0" b="0"/>
          <a:pathLst>
            <a:path>
              <a:moveTo>
                <a:pt x="0" y="0"/>
              </a:moveTo>
              <a:lnTo>
                <a:pt x="169836" y="0"/>
              </a:lnTo>
              <a:lnTo>
                <a:pt x="169836" y="365148"/>
              </a:lnTo>
              <a:lnTo>
                <a:pt x="339672" y="36514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512A15-40F9-4679-97C0-6386E8419B7A}">
      <dsp:nvSpPr>
        <dsp:cNvPr id="0" name=""/>
        <dsp:cNvSpPr/>
      </dsp:nvSpPr>
      <dsp:spPr>
        <a:xfrm>
          <a:off x="6195725" y="2815155"/>
          <a:ext cx="339672" cy="365148"/>
        </a:xfrm>
        <a:custGeom>
          <a:avLst/>
          <a:gdLst/>
          <a:ahLst/>
          <a:cxnLst/>
          <a:rect l="0" t="0" r="0" b="0"/>
          <a:pathLst>
            <a:path>
              <a:moveTo>
                <a:pt x="0" y="365148"/>
              </a:moveTo>
              <a:lnTo>
                <a:pt x="169836" y="365148"/>
              </a:lnTo>
              <a:lnTo>
                <a:pt x="169836" y="0"/>
              </a:lnTo>
              <a:lnTo>
                <a:pt x="33967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1D1363-8D12-4717-A3F3-53AEC61A8ECA}">
      <dsp:nvSpPr>
        <dsp:cNvPr id="0" name=""/>
        <dsp:cNvSpPr/>
      </dsp:nvSpPr>
      <dsp:spPr>
        <a:xfrm>
          <a:off x="6195725" y="2084859"/>
          <a:ext cx="339672" cy="1095444"/>
        </a:xfrm>
        <a:custGeom>
          <a:avLst/>
          <a:gdLst/>
          <a:ahLst/>
          <a:cxnLst/>
          <a:rect l="0" t="0" r="0" b="0"/>
          <a:pathLst>
            <a:path>
              <a:moveTo>
                <a:pt x="0" y="1095444"/>
              </a:moveTo>
              <a:lnTo>
                <a:pt x="169836" y="1095444"/>
              </a:lnTo>
              <a:lnTo>
                <a:pt x="169836" y="0"/>
              </a:lnTo>
              <a:lnTo>
                <a:pt x="33967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82B53D-6F28-4D0B-AF53-444D6E6CA6BE}">
      <dsp:nvSpPr>
        <dsp:cNvPr id="0" name=""/>
        <dsp:cNvSpPr/>
      </dsp:nvSpPr>
      <dsp:spPr>
        <a:xfrm>
          <a:off x="4157689" y="3180303"/>
          <a:ext cx="339672" cy="1095444"/>
        </a:xfrm>
        <a:custGeom>
          <a:avLst/>
          <a:gdLst/>
          <a:ahLst/>
          <a:cxnLst/>
          <a:rect l="0" t="0" r="0" b="0"/>
          <a:pathLst>
            <a:path>
              <a:moveTo>
                <a:pt x="0" y="1095444"/>
              </a:moveTo>
              <a:lnTo>
                <a:pt x="169836" y="1095444"/>
              </a:lnTo>
              <a:lnTo>
                <a:pt x="169836" y="0"/>
              </a:lnTo>
              <a:lnTo>
                <a:pt x="33967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3E4443-18C5-4A64-8F43-7A0E0CED71D8}">
      <dsp:nvSpPr>
        <dsp:cNvPr id="0" name=""/>
        <dsp:cNvSpPr/>
      </dsp:nvSpPr>
      <dsp:spPr>
        <a:xfrm>
          <a:off x="2119652" y="2815155"/>
          <a:ext cx="339672" cy="1460592"/>
        </a:xfrm>
        <a:custGeom>
          <a:avLst/>
          <a:gdLst/>
          <a:ahLst/>
          <a:cxnLst/>
          <a:rect l="0" t="0" r="0" b="0"/>
          <a:pathLst>
            <a:path>
              <a:moveTo>
                <a:pt x="0" y="0"/>
              </a:moveTo>
              <a:lnTo>
                <a:pt x="169836" y="0"/>
              </a:lnTo>
              <a:lnTo>
                <a:pt x="169836" y="1460592"/>
              </a:lnTo>
              <a:lnTo>
                <a:pt x="339672" y="146059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0B9B4C-D1CA-448D-89F1-AC7920F23216}">
      <dsp:nvSpPr>
        <dsp:cNvPr id="0" name=""/>
        <dsp:cNvSpPr/>
      </dsp:nvSpPr>
      <dsp:spPr>
        <a:xfrm>
          <a:off x="4157689" y="1354562"/>
          <a:ext cx="339672" cy="1095444"/>
        </a:xfrm>
        <a:custGeom>
          <a:avLst/>
          <a:gdLst/>
          <a:ahLst/>
          <a:cxnLst/>
          <a:rect l="0" t="0" r="0" b="0"/>
          <a:pathLst>
            <a:path>
              <a:moveTo>
                <a:pt x="0" y="0"/>
              </a:moveTo>
              <a:lnTo>
                <a:pt x="169836" y="0"/>
              </a:lnTo>
              <a:lnTo>
                <a:pt x="169836" y="1095444"/>
              </a:lnTo>
              <a:lnTo>
                <a:pt x="339672" y="109544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A9A821-0A47-43C5-AC14-2CC00994A555}">
      <dsp:nvSpPr>
        <dsp:cNvPr id="0" name=""/>
        <dsp:cNvSpPr/>
      </dsp:nvSpPr>
      <dsp:spPr>
        <a:xfrm>
          <a:off x="4157689" y="1354562"/>
          <a:ext cx="339672" cy="365148"/>
        </a:xfrm>
        <a:custGeom>
          <a:avLst/>
          <a:gdLst/>
          <a:ahLst/>
          <a:cxnLst/>
          <a:rect l="0" t="0" r="0" b="0"/>
          <a:pathLst>
            <a:path>
              <a:moveTo>
                <a:pt x="0" y="0"/>
              </a:moveTo>
              <a:lnTo>
                <a:pt x="169836" y="0"/>
              </a:lnTo>
              <a:lnTo>
                <a:pt x="169836" y="365148"/>
              </a:lnTo>
              <a:lnTo>
                <a:pt x="339672" y="36514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84050-2DCC-4758-A7CF-C44907C982BD}">
      <dsp:nvSpPr>
        <dsp:cNvPr id="0" name=""/>
        <dsp:cNvSpPr/>
      </dsp:nvSpPr>
      <dsp:spPr>
        <a:xfrm>
          <a:off x="4157689" y="989414"/>
          <a:ext cx="339672" cy="365148"/>
        </a:xfrm>
        <a:custGeom>
          <a:avLst/>
          <a:gdLst/>
          <a:ahLst/>
          <a:cxnLst/>
          <a:rect l="0" t="0" r="0" b="0"/>
          <a:pathLst>
            <a:path>
              <a:moveTo>
                <a:pt x="0" y="365148"/>
              </a:moveTo>
              <a:lnTo>
                <a:pt x="169836" y="365148"/>
              </a:lnTo>
              <a:lnTo>
                <a:pt x="169836" y="0"/>
              </a:lnTo>
              <a:lnTo>
                <a:pt x="33967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FFA6D7-6CCB-4451-BBF1-EE3B9B31B11F}">
      <dsp:nvSpPr>
        <dsp:cNvPr id="0" name=""/>
        <dsp:cNvSpPr/>
      </dsp:nvSpPr>
      <dsp:spPr>
        <a:xfrm>
          <a:off x="4157689" y="259118"/>
          <a:ext cx="339672" cy="1095444"/>
        </a:xfrm>
        <a:custGeom>
          <a:avLst/>
          <a:gdLst/>
          <a:ahLst/>
          <a:cxnLst/>
          <a:rect l="0" t="0" r="0" b="0"/>
          <a:pathLst>
            <a:path>
              <a:moveTo>
                <a:pt x="0" y="1095444"/>
              </a:moveTo>
              <a:lnTo>
                <a:pt x="169836" y="1095444"/>
              </a:lnTo>
              <a:lnTo>
                <a:pt x="169836" y="0"/>
              </a:lnTo>
              <a:lnTo>
                <a:pt x="339672"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1A0E57-2AC1-4F0E-85E7-2E06D206AA29}">
      <dsp:nvSpPr>
        <dsp:cNvPr id="0" name=""/>
        <dsp:cNvSpPr/>
      </dsp:nvSpPr>
      <dsp:spPr>
        <a:xfrm>
          <a:off x="2119652" y="1354562"/>
          <a:ext cx="339672" cy="1460592"/>
        </a:xfrm>
        <a:custGeom>
          <a:avLst/>
          <a:gdLst/>
          <a:ahLst/>
          <a:cxnLst/>
          <a:rect l="0" t="0" r="0" b="0"/>
          <a:pathLst>
            <a:path>
              <a:moveTo>
                <a:pt x="0" y="1460592"/>
              </a:moveTo>
              <a:lnTo>
                <a:pt x="169836" y="1460592"/>
              </a:lnTo>
              <a:lnTo>
                <a:pt x="169836" y="0"/>
              </a:lnTo>
              <a:lnTo>
                <a:pt x="33967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5528C1-8A48-4501-9B50-E020AF910FD6}">
      <dsp:nvSpPr>
        <dsp:cNvPr id="0" name=""/>
        <dsp:cNvSpPr/>
      </dsp:nvSpPr>
      <dsp:spPr>
        <a:xfrm>
          <a:off x="421289" y="2556154"/>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预测方法</a:t>
          </a:r>
        </a:p>
      </dsp:txBody>
      <dsp:txXfrm>
        <a:off x="421289" y="2556154"/>
        <a:ext cx="1698363" cy="518000"/>
      </dsp:txXfrm>
    </dsp:sp>
    <dsp:sp modelId="{E43C6CE3-CFE8-477C-A3BB-EC85ED530D37}">
      <dsp:nvSpPr>
        <dsp:cNvPr id="0" name=""/>
        <dsp:cNvSpPr/>
      </dsp:nvSpPr>
      <dsp:spPr>
        <a:xfrm>
          <a:off x="2459325" y="1095562"/>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定性预测</a:t>
          </a:r>
        </a:p>
      </dsp:txBody>
      <dsp:txXfrm>
        <a:off x="2459325" y="1095562"/>
        <a:ext cx="1698363" cy="518000"/>
      </dsp:txXfrm>
    </dsp:sp>
    <dsp:sp modelId="{3B3A85D4-8CC0-44A9-9794-384A83B83092}">
      <dsp:nvSpPr>
        <dsp:cNvPr id="0" name=""/>
        <dsp:cNvSpPr/>
      </dsp:nvSpPr>
      <dsp:spPr>
        <a:xfrm>
          <a:off x="4497361" y="117"/>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专家意见法</a:t>
          </a:r>
        </a:p>
      </dsp:txBody>
      <dsp:txXfrm>
        <a:off x="4497361" y="117"/>
        <a:ext cx="1698363" cy="518000"/>
      </dsp:txXfrm>
    </dsp:sp>
    <dsp:sp modelId="{0B4175A7-F2E2-4125-8AF8-93993A3F9891}">
      <dsp:nvSpPr>
        <dsp:cNvPr id="0" name=""/>
        <dsp:cNvSpPr/>
      </dsp:nvSpPr>
      <dsp:spPr>
        <a:xfrm>
          <a:off x="4497361" y="730414"/>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德尔斐法</a:t>
          </a:r>
        </a:p>
      </dsp:txBody>
      <dsp:txXfrm>
        <a:off x="4497361" y="730414"/>
        <a:ext cx="1698363" cy="518000"/>
      </dsp:txXfrm>
    </dsp:sp>
    <dsp:sp modelId="{FD6774F0-790B-47EC-B918-78EF27A3C266}">
      <dsp:nvSpPr>
        <dsp:cNvPr id="0" name=""/>
        <dsp:cNvSpPr/>
      </dsp:nvSpPr>
      <dsp:spPr>
        <a:xfrm>
          <a:off x="4497361" y="1460710"/>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市场调查法</a:t>
          </a:r>
        </a:p>
      </dsp:txBody>
      <dsp:txXfrm>
        <a:off x="4497361" y="1460710"/>
        <a:ext cx="1698363" cy="518000"/>
      </dsp:txXfrm>
    </dsp:sp>
    <dsp:sp modelId="{DE4C8CC2-AAC1-4BB8-A76E-6ED5A9383B6A}">
      <dsp:nvSpPr>
        <dsp:cNvPr id="0" name=""/>
        <dsp:cNvSpPr/>
      </dsp:nvSpPr>
      <dsp:spPr>
        <a:xfrm>
          <a:off x="4497361" y="2191006"/>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业务人员预测法</a:t>
          </a:r>
        </a:p>
      </dsp:txBody>
      <dsp:txXfrm>
        <a:off x="4497361" y="2191006"/>
        <a:ext cx="1698363" cy="518000"/>
      </dsp:txXfrm>
    </dsp:sp>
    <dsp:sp modelId="{60C5C414-B875-4F21-A663-160E6270EB60}">
      <dsp:nvSpPr>
        <dsp:cNvPr id="0" name=""/>
        <dsp:cNvSpPr/>
      </dsp:nvSpPr>
      <dsp:spPr>
        <a:xfrm>
          <a:off x="2459325" y="4016747"/>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定量预测</a:t>
          </a:r>
        </a:p>
      </dsp:txBody>
      <dsp:txXfrm>
        <a:off x="2459325" y="4016747"/>
        <a:ext cx="1698363" cy="518000"/>
      </dsp:txXfrm>
    </dsp:sp>
    <dsp:sp modelId="{D4A1AC5E-6526-4927-A01C-47DE1C5B5537}">
      <dsp:nvSpPr>
        <dsp:cNvPr id="0" name=""/>
        <dsp:cNvSpPr/>
      </dsp:nvSpPr>
      <dsp:spPr>
        <a:xfrm>
          <a:off x="4497361" y="2921303"/>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时间序列法</a:t>
          </a:r>
        </a:p>
      </dsp:txBody>
      <dsp:txXfrm>
        <a:off x="4497361" y="2921303"/>
        <a:ext cx="1698363" cy="518000"/>
      </dsp:txXfrm>
    </dsp:sp>
    <dsp:sp modelId="{2D42DFA9-FFE3-441B-AFF3-7FAB3D2F7D76}">
      <dsp:nvSpPr>
        <dsp:cNvPr id="0" name=""/>
        <dsp:cNvSpPr/>
      </dsp:nvSpPr>
      <dsp:spPr>
        <a:xfrm>
          <a:off x="6535398" y="1825858"/>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算术平均法</a:t>
          </a:r>
        </a:p>
      </dsp:txBody>
      <dsp:txXfrm>
        <a:off x="6535398" y="1825858"/>
        <a:ext cx="1698363" cy="518000"/>
      </dsp:txXfrm>
    </dsp:sp>
    <dsp:sp modelId="{C2FF8A09-75A8-4D5B-AA77-D9727944853A}">
      <dsp:nvSpPr>
        <dsp:cNvPr id="0" name=""/>
        <dsp:cNvSpPr/>
      </dsp:nvSpPr>
      <dsp:spPr>
        <a:xfrm>
          <a:off x="6535398" y="2556154"/>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加权平均法</a:t>
          </a:r>
        </a:p>
      </dsp:txBody>
      <dsp:txXfrm>
        <a:off x="6535398" y="2556154"/>
        <a:ext cx="1698363" cy="518000"/>
      </dsp:txXfrm>
    </dsp:sp>
    <dsp:sp modelId="{5BF82BE0-BE3D-486E-AAB8-92C50EA8838B}">
      <dsp:nvSpPr>
        <dsp:cNvPr id="0" name=""/>
        <dsp:cNvSpPr/>
      </dsp:nvSpPr>
      <dsp:spPr>
        <a:xfrm>
          <a:off x="6535398" y="3286451"/>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移动平均法</a:t>
          </a:r>
        </a:p>
      </dsp:txBody>
      <dsp:txXfrm>
        <a:off x="6535398" y="3286451"/>
        <a:ext cx="1698363" cy="518000"/>
      </dsp:txXfrm>
    </dsp:sp>
    <dsp:sp modelId="{8D1FAA3A-50AD-4C68-BAFD-55BA740DF0C6}">
      <dsp:nvSpPr>
        <dsp:cNvPr id="0" name=""/>
        <dsp:cNvSpPr/>
      </dsp:nvSpPr>
      <dsp:spPr>
        <a:xfrm>
          <a:off x="6535398" y="4016747"/>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加权移动平均法</a:t>
          </a:r>
        </a:p>
      </dsp:txBody>
      <dsp:txXfrm>
        <a:off x="6535398" y="4016747"/>
        <a:ext cx="1698363" cy="518000"/>
      </dsp:txXfrm>
    </dsp:sp>
    <dsp:sp modelId="{E7157601-8091-4BE5-A3C4-B29B65D3872B}">
      <dsp:nvSpPr>
        <dsp:cNvPr id="0" name=""/>
        <dsp:cNvSpPr/>
      </dsp:nvSpPr>
      <dsp:spPr>
        <a:xfrm>
          <a:off x="4497361" y="5112192"/>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回归分析法</a:t>
          </a:r>
        </a:p>
      </dsp:txBody>
      <dsp:txXfrm>
        <a:off x="4497361" y="5112192"/>
        <a:ext cx="1698363" cy="518000"/>
      </dsp:txXfrm>
    </dsp:sp>
    <dsp:sp modelId="{44A6E0EC-0E94-45E0-8A46-BE2C2440FD4B}">
      <dsp:nvSpPr>
        <dsp:cNvPr id="0" name=""/>
        <dsp:cNvSpPr/>
      </dsp:nvSpPr>
      <dsp:spPr>
        <a:xfrm>
          <a:off x="6535398" y="4747043"/>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一元回归分析</a:t>
          </a:r>
        </a:p>
      </dsp:txBody>
      <dsp:txXfrm>
        <a:off x="6535398" y="4747043"/>
        <a:ext cx="1698363" cy="518000"/>
      </dsp:txXfrm>
    </dsp:sp>
    <dsp:sp modelId="{611EBF4D-AF36-4C6B-9542-7DBC242087CC}">
      <dsp:nvSpPr>
        <dsp:cNvPr id="0" name=""/>
        <dsp:cNvSpPr/>
      </dsp:nvSpPr>
      <dsp:spPr>
        <a:xfrm>
          <a:off x="6535398" y="5477340"/>
          <a:ext cx="1698363" cy="518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a:solidFill>
                <a:schemeClr val="tx1"/>
              </a:solidFill>
            </a:rPr>
            <a:t>多元回归分析</a:t>
          </a:r>
        </a:p>
      </dsp:txBody>
      <dsp:txXfrm>
        <a:off x="6535398" y="5477340"/>
        <a:ext cx="1698363" cy="518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F1537-A9AE-4CD6-B4CE-6073F9E23196}">
      <dsp:nvSpPr>
        <dsp:cNvPr id="0" name=""/>
        <dsp:cNvSpPr/>
      </dsp:nvSpPr>
      <dsp:spPr>
        <a:xfrm>
          <a:off x="3968" y="670771"/>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收集数据</a:t>
          </a:r>
        </a:p>
      </dsp:txBody>
      <dsp:txXfrm>
        <a:off x="299243" y="670771"/>
        <a:ext cx="885825" cy="590549"/>
      </dsp:txXfrm>
    </dsp:sp>
    <dsp:sp modelId="{B1289483-CB86-4186-85D3-2840BF8F39B1}">
      <dsp:nvSpPr>
        <dsp:cNvPr id="0" name=""/>
        <dsp:cNvSpPr/>
      </dsp:nvSpPr>
      <dsp:spPr>
        <a:xfrm>
          <a:off x="1332706" y="670771"/>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制定策略</a:t>
          </a:r>
        </a:p>
      </dsp:txBody>
      <dsp:txXfrm>
        <a:off x="1627981" y="670771"/>
        <a:ext cx="885825" cy="590549"/>
      </dsp:txXfrm>
    </dsp:sp>
    <dsp:sp modelId="{710AF56F-2004-481F-A535-582C1250CE02}">
      <dsp:nvSpPr>
        <dsp:cNvPr id="0" name=""/>
        <dsp:cNvSpPr/>
      </dsp:nvSpPr>
      <dsp:spPr>
        <a:xfrm>
          <a:off x="2661443" y="670771"/>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设置目标</a:t>
          </a:r>
        </a:p>
      </dsp:txBody>
      <dsp:txXfrm>
        <a:off x="2956718" y="670771"/>
        <a:ext cx="885825" cy="590549"/>
      </dsp:txXfrm>
    </dsp:sp>
    <dsp:sp modelId="{0B5E7A9F-E82C-4098-A514-AB0EBFCEA439}">
      <dsp:nvSpPr>
        <dsp:cNvPr id="0" name=""/>
        <dsp:cNvSpPr/>
      </dsp:nvSpPr>
      <dsp:spPr>
        <a:xfrm>
          <a:off x="3990181" y="670771"/>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验证目标</a:t>
          </a:r>
        </a:p>
      </dsp:txBody>
      <dsp:txXfrm>
        <a:off x="4285456" y="670771"/>
        <a:ext cx="885825" cy="590549"/>
      </dsp:txXfrm>
    </dsp:sp>
    <dsp:sp modelId="{EDC2D52E-6DBC-47BF-9719-7BE67F43B1D3}">
      <dsp:nvSpPr>
        <dsp:cNvPr id="0" name=""/>
        <dsp:cNvSpPr/>
      </dsp:nvSpPr>
      <dsp:spPr>
        <a:xfrm>
          <a:off x="5318918" y="670771"/>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沟通目标</a:t>
          </a:r>
        </a:p>
      </dsp:txBody>
      <dsp:txXfrm>
        <a:off x="5614193" y="670771"/>
        <a:ext cx="885825" cy="590549"/>
      </dsp:txXfrm>
    </dsp:sp>
    <dsp:sp modelId="{08C69C10-4494-402A-9EDF-CA04F2552D1A}">
      <dsp:nvSpPr>
        <dsp:cNvPr id="0" name=""/>
        <dsp:cNvSpPr/>
      </dsp:nvSpPr>
      <dsp:spPr>
        <a:xfrm>
          <a:off x="6647656" y="670771"/>
          <a:ext cx="1476374" cy="59054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zh-CN" altLang="en-US" sz="1500" kern="1200" dirty="0">
              <a:solidFill>
                <a:schemeClr val="tx1"/>
              </a:solidFill>
            </a:rPr>
            <a:t>确认目标</a:t>
          </a:r>
        </a:p>
      </dsp:txBody>
      <dsp:txXfrm>
        <a:off x="6942931" y="670771"/>
        <a:ext cx="885825" cy="590549"/>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horzAlign" val="ctr"/>
          <dgm:param type="vertAlign" val="t"/>
          <dgm:param type="nodeVertAlign" val="t"/>
          <dgm:param type="fallback" val="1D"/>
        </dgm:alg>
      </dgm:if>
      <dgm:else name="Name2">
        <dgm:alg type="hierChild">
          <dgm:param type="linDir" val="fromR"/>
          <dgm:param type="horzAlign" val="ctr"/>
          <dgm:param type="vertAlign" val="t"/>
          <dgm:param type="nodeVertAlign" val="t"/>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parTxLTRAlign" val="l"/>
                    <dgm:param type="txAnchorVertCh" val="mid"/>
                  </dgm:alg>
                </dgm:if>
                <dgm:else name="Name10">
                  <dgm:alg type="tx">
                    <dgm:param type="parTxLTRAlign" val="r"/>
                    <dgm:param type="txAnchorVertCh" val="mid"/>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parTxLTRAlign" val="l"/>
                          <dgm:param type="txAnchorVertCh" val="mid"/>
                        </dgm:alg>
                      </dgm:if>
                      <dgm:else name="Name18">
                        <dgm:alg type="tx">
                          <dgm:param type="parTxLTRAlign" val="r"/>
                          <dgm:param type="txAnchorVertCh" val="mid"/>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horzAlign" val="ctr"/>
          <dgm:param type="vertAlign" val="t"/>
          <dgm:param type="nodeVertAlign" val="t"/>
          <dgm:param type="fallback" val="1D"/>
        </dgm:alg>
      </dgm:if>
      <dgm:else name="Name2">
        <dgm:alg type="hierChild">
          <dgm:param type="linDir" val="fromR"/>
          <dgm:param type="horzAlign" val="ctr"/>
          <dgm:param type="vertAlign" val="t"/>
          <dgm:param type="nodeVertAlign" val="t"/>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parTxLTRAlign" val="l"/>
                    <dgm:param type="txAnchorVertCh" val="mid"/>
                  </dgm:alg>
                </dgm:if>
                <dgm:else name="Name10">
                  <dgm:alg type="tx">
                    <dgm:param type="parTxLTRAlign" val="r"/>
                    <dgm:param type="txAnchorVertCh" val="mid"/>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parTxLTRAlign" val="l"/>
                          <dgm:param type="txAnchorVertCh" val="mid"/>
                        </dgm:alg>
                      </dgm:if>
                      <dgm:else name="Name18">
                        <dgm:alg type="tx">
                          <dgm:param type="parTxLTRAlign" val="r"/>
                          <dgm:param type="txAnchorVertCh" val="mid"/>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vertAlign" val="t"/>
          <dgm:param type="horzAlign" val="ctr"/>
        </dgm:alg>
      </dgm:if>
      <dgm:else name="Name3">
        <dgm:alg type="lin">
          <dgm:param type="linDir" val="fromR"/>
          <dgm:param type="vertAlign" val="t"/>
          <dgm:param type="horzAlign" val="ctr"/>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Ch" val="b"/>
                <dgm:param type="txAnchorVert" val="b"/>
              </dgm:alg>
            </dgm:if>
            <dgm:else name="Name59">
              <dgm:alg type="tx">
                <dgm:param type="parTxLTRAlign" val="r"/>
                <dgm:param type="parTxRTLAlign" val="r"/>
                <dgm:param type="shpTxLTRAlignCh" val="r"/>
                <dgm:param type="shpTxRTLAlignCh" val="r"/>
                <dgm:param type="txAnchorVertCh" val="b"/>
                <dgm:param type="txAnchorVert"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endSty" val="noArr"/>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0.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horzAlign" val="ctr"/>
          <dgm:param type="vertAlign" val="t"/>
          <dgm:param type="nodeVertAlign" val="t"/>
          <dgm:param type="fallback" val="1D"/>
        </dgm:alg>
      </dgm:if>
      <dgm:else name="Name2">
        <dgm:alg type="hierChild">
          <dgm:param type="linDir" val="fromR"/>
          <dgm:param type="horzAlign" val="ctr"/>
          <dgm:param type="vertAlign" val="t"/>
          <dgm:param type="nodeVertAlign" val="t"/>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parTxLTRAlign" val="l"/>
                    <dgm:param type="txAnchorVertCh" val="mid"/>
                  </dgm:alg>
                </dgm:if>
                <dgm:else name="Name10">
                  <dgm:alg type="tx">
                    <dgm:param type="parTxLTRAlign" val="r"/>
                    <dgm:param type="txAnchorVertCh" val="mid"/>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parTxLTRAlign" val="l"/>
                          <dgm:param type="txAnchorVertCh" val="mid"/>
                        </dgm:alg>
                      </dgm:if>
                      <dgm:else name="Name18">
                        <dgm:alg type="tx">
                          <dgm:param type="parTxLTRAlign" val="r"/>
                          <dgm:param type="txAnchorVertCh" val="mid"/>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horzAlign" val="ctr"/>
          <dgm:param type="vertAlign" val="t"/>
          <dgm:param type="nodeVertAlign" val="t"/>
          <dgm:param type="fallback" val="1D"/>
        </dgm:alg>
      </dgm:if>
      <dgm:else name="Name2">
        <dgm:alg type="hierChild">
          <dgm:param type="linDir" val="fromR"/>
          <dgm:param type="horzAlign" val="ctr"/>
          <dgm:param type="vertAlign" val="t"/>
          <dgm:param type="nodeVertAlign" val="t"/>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parTxLTRAlign" val="l"/>
                    <dgm:param type="txAnchorVertCh" val="mid"/>
                  </dgm:alg>
                </dgm:if>
                <dgm:else name="Name10">
                  <dgm:alg type="tx">
                    <dgm:param type="parTxLTRAlign" val="r"/>
                    <dgm:param type="txAnchorVertCh" val="mid"/>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parTxLTRAlign" val="l"/>
                          <dgm:param type="txAnchorVertCh" val="mid"/>
                        </dgm:alg>
                      </dgm:if>
                      <dgm:else name="Name18">
                        <dgm:alg type="tx">
                          <dgm:param type="parTxLTRAlign" val="r"/>
                          <dgm:param type="txAnchorVertCh" val="mid"/>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horzAlign" val="ctr"/>
          <dgm:param type="vertAlign" val="t"/>
          <dgm:param type="nodeVertAlign" val="t"/>
          <dgm:param type="fallback" val="1D"/>
        </dgm:alg>
      </dgm:if>
      <dgm:else name="Name2">
        <dgm:alg type="hierChild">
          <dgm:param type="linDir" val="fromR"/>
          <dgm:param type="horzAlign" val="ctr"/>
          <dgm:param type="vertAlign" val="t"/>
          <dgm:param type="nodeVertAlign" val="t"/>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parTxLTRAlign" val="l"/>
                    <dgm:param type="txAnchorVertCh" val="mid"/>
                  </dgm:alg>
                </dgm:if>
                <dgm:else name="Name10">
                  <dgm:alg type="tx">
                    <dgm:param type="parTxLTRAlign" val="r"/>
                    <dgm:param type="txAnchorVertCh" val="mid"/>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parTxLTRAlign" val="l"/>
                          <dgm:param type="txAnchorVertCh" val="mid"/>
                        </dgm:alg>
                      </dgm:if>
                      <dgm:else name="Name18">
                        <dgm:alg type="tx">
                          <dgm:param type="parTxLTRAlign" val="r"/>
                          <dgm:param type="txAnchorVertCh" val="mid"/>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stAng" val="90"/>
                              <dgm:param type="ctrShpMap" val="fNode"/>
                            </dgm:alg>
                          </dgm:if>
                          <dgm:if name="Name67" axis="ch ch" ptType="node node" st="1 1" cnt="1 0" func="cnt" op="equ" val="2">
                            <dgm:alg type="cycle">
                              <dgm:param type="stAng" val="45"/>
                              <dgm:param type="spanAng" val="90"/>
                              <dgm:param type="ctrShpMap" val="fNode"/>
                            </dgm:alg>
                          </dgm:if>
                          <dgm:else name="Name68">
                            <dgm:alg type="cycle">
                              <dgm:param type="stAng" val="0"/>
                              <dgm:param type="spanAng" val="180"/>
                              <dgm:param type="ctrShpMap" val="fNode"/>
                            </dgm:alg>
                          </dgm:else>
                        </dgm:choose>
                      </dgm:if>
                      <dgm:if name="Name69" axis="ch" ptType="node" func="cnt" op="equ" val="2">
                        <dgm:choose name="Name70">
                          <dgm:if name="Name71" axis="ch ch" ptType="node node" st="1 1" cnt="1 0" func="cnt" op="equ" val="1">
                            <dgm:alg type="cycle">
                              <dgm:param type="stAng" val="0"/>
                              <dgm:param type="ctrShpMap" val="fNode"/>
                            </dgm:alg>
                          </dgm:if>
                          <dgm:if name="Name72" axis="ch ch" ptType="node node" st="1 1" cnt="1 0" func="cnt" op="equ" val="2">
                            <dgm:alg type="cycle">
                              <dgm:param type="stAng" val="315"/>
                              <dgm:param type="spanAng" val="90"/>
                              <dgm:param type="ctrShpMap" val="fNode"/>
                            </dgm:alg>
                          </dgm:if>
                          <dgm:else name="Name73">
                            <dgm:alg type="cycle">
                              <dgm:param type="stAng" val="270"/>
                              <dgm:param type="spanAng" val="180"/>
                              <dgm:param type="ctrShpMap" val="fNode"/>
                            </dgm:alg>
                          </dgm:else>
                        </dgm:choose>
                      </dgm:if>
                      <dgm:if name="Name74" axis="ch" ptType="node" func="cnt" op="equ" val="3">
                        <dgm:choose name="Name75">
                          <dgm:if name="Name76" axis="ch ch" ptType="node node" st="1 1" cnt="1 0" func="cnt" op="equ" val="1">
                            <dgm:alg type="cycle">
                              <dgm:param type="stAng" val="0"/>
                              <dgm:param type="ctrShpMap" val="fNode"/>
                            </dgm:alg>
                          </dgm:if>
                          <dgm:if name="Name77" axis="ch ch" ptType="node node" st="1 1" cnt="1 0" func="cnt" op="equ" val="2">
                            <dgm:alg type="cycle">
                              <dgm:param type="stAng" val="315"/>
                              <dgm:param type="spanAng" val="90"/>
                              <dgm:param type="ctrShpMap" val="fNode"/>
                            </dgm:alg>
                          </dgm:if>
                          <dgm:else name="Name78">
                            <dgm:alg type="cycle">
                              <dgm:param type="stAng" val="270"/>
                              <dgm:param type="spanAng" val="180"/>
                              <dgm:param type="ctrShpMap" val="fNode"/>
                            </dgm:alg>
                          </dgm:else>
                        </dgm:choose>
                      </dgm:if>
                      <dgm:if name="Name79" axis="ch" ptType="node" func="cnt" op="equ" val="4">
                        <dgm:choose name="Name80">
                          <dgm:if name="Name81" axis="ch ch" ptType="node node" st="1 1" cnt="1 0" func="cnt" op="equ" val="1">
                            <dgm:alg type="cycle">
                              <dgm:param type="stAng" val="0"/>
                              <dgm:param type="ctrShpMap" val="fNode"/>
                            </dgm:alg>
                          </dgm:if>
                          <dgm:if name="Name82" axis="ch ch" ptType="node node" st="1 1" cnt="1 0" func="cnt" op="equ" val="2">
                            <dgm:alg type="cycle">
                              <dgm:param type="stAng" val="315"/>
                              <dgm:param type="spanAng" val="90"/>
                              <dgm:param type="ctrShpMap" val="fNode"/>
                            </dgm:alg>
                          </dgm:if>
                          <dgm:else name="Name83">
                            <dgm:alg type="cycle">
                              <dgm:param type="stAng" val="292.5"/>
                              <dgm:param type="spanAng" val="135"/>
                              <dgm:param type="ctrShpMap" val="fNode"/>
                            </dgm:alg>
                          </dgm:else>
                        </dgm:choose>
                      </dgm:if>
                      <dgm:if name="Name84" axis="ch" ptType="node" func="cnt" op="equ" val="5">
                        <dgm:choose name="Name85">
                          <dgm:if name="Name86" axis="ch ch" ptType="node node" st="1 1" cnt="1 0" func="cnt" op="equ" val="1">
                            <dgm:alg type="cycle">
                              <dgm:param type="stAng" val="0"/>
                              <dgm:param type="ctrShpMap" val="fNode"/>
                            </dgm:alg>
                          </dgm:if>
                          <dgm:if name="Name87" axis="ch ch" ptType="node node" st="1 1" cnt="1 0" func="cnt" op="equ" val="2">
                            <dgm:alg type="cycle">
                              <dgm:param type="stAng" val="315"/>
                              <dgm:param type="spanAng" val="90"/>
                              <dgm:param type="ctrShpMap" val="fNode"/>
                            </dgm:alg>
                          </dgm:if>
                          <dgm:else name="Name88">
                            <dgm:alg type="cycle">
                              <dgm:param type="stAng" val="0"/>
                              <dgm:param type="spanAng" val="360"/>
                              <dgm:param type="ctrShpMap" val="fNode"/>
                            </dgm:alg>
                          </dgm:else>
                        </dgm:choose>
                      </dgm:if>
                      <dgm:if name="Name89" axis="ch" ptType="node" func="cnt" op="equ" val="6">
                        <dgm:choose name="Name90">
                          <dgm:if name="Name91" axis="ch ch" ptType="node node" st="1 1" cnt="1 0" func="cnt" op="equ" val="1">
                            <dgm:alg type="cycle">
                              <dgm:param type="stAng" val="0"/>
                              <dgm:param type="ctrShpMap" val="fNode"/>
                            </dgm:alg>
                          </dgm:if>
                          <dgm:if name="Name92" axis="ch ch" ptType="node node" st="1 1" cnt="1 0" func="cnt" op="equ" val="2">
                            <dgm:alg type="cycle">
                              <dgm:param type="stAng" val="315"/>
                              <dgm:param type="spanAng" val="90"/>
                              <dgm:param type="ctrShpMap" val="fNode"/>
                            </dgm:alg>
                          </dgm:if>
                          <dgm:else name="Name93">
                            <dgm:alg type="cycle">
                              <dgm:param type="stAng" val="0"/>
                              <dgm:param type="spanAng" val="360"/>
                              <dgm:param type="ctrShpMap" val="fNode"/>
                            </dgm:alg>
                          </dgm:else>
                        </dgm:choose>
                      </dgm:if>
                      <dgm:if name="Name94" axis="ch" ptType="node" func="cnt" op="gte" val="7">
                        <dgm:choose name="Name95">
                          <dgm:if name="Name96" axis="ch ch" ptType="node node" st="1 1" cnt="1 0" func="cnt" op="equ" val="1">
                            <dgm:alg type="cycle">
                              <dgm:param type="stAng" val="0"/>
                              <dgm:param type="ctrShpMap" val="fNode"/>
                            </dgm:alg>
                          </dgm:if>
                          <dgm:if name="Name97" axis="ch ch" ptType="node node" st="1 1" cnt="1 0" func="cnt" op="equ" val="2">
                            <dgm:alg type="cycle">
                              <dgm:param type="stAng" val="315"/>
                              <dgm:param type="spanAng" val="90"/>
                              <dgm:param type="ctrShpMap" val="fNode"/>
                            </dgm:alg>
                          </dgm:if>
                          <dgm:else name="Name98">
                            <dgm:alg type="cycle">
                              <dgm:param type="stAng" val="0"/>
                              <dgm:param type="spanAng" val="360"/>
                              <dgm:param type="ctrShpMap" val="fNode"/>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stAng" val="270"/>
                              <dgm:param type="ctrShpMap" val="fNode"/>
                            </dgm:alg>
                          </dgm:if>
                          <dgm:if name="Name105" axis="ch ch" ptType="node node" st="1 1" cnt="1 0" func="cnt" op="equ" val="2">
                            <dgm:alg type="cycle">
                              <dgm:param type="stAng" val="315"/>
                              <dgm:param type="spanAng" val="-90"/>
                              <dgm:param type="ctrShpMap" val="fNode"/>
                            </dgm:alg>
                          </dgm:if>
                          <dgm:else name="Name106">
                            <dgm:alg type="cycle">
                              <dgm:param type="stAng" val="0"/>
                              <dgm:param type="spanAng" val="-180"/>
                              <dgm:param type="ctrShpMap" val="fNode"/>
                            </dgm:alg>
                          </dgm:else>
                        </dgm:choose>
                      </dgm:if>
                      <dgm:if name="Name107" axis="ch" ptType="node" func="cnt" op="equ" val="2">
                        <dgm:choose name="Name108">
                          <dgm:if name="Name109" axis="ch ch" ptType="node node" st="1 1" cnt="1 0" func="cnt" op="equ" val="1">
                            <dgm:alg type="cycle">
                              <dgm:param type="stAng" val="0"/>
                              <dgm:param type="ctrShpMap" val="fNode"/>
                            </dgm:alg>
                          </dgm:if>
                          <dgm:if name="Name110" axis="ch ch" ptType="node node" st="1 1" cnt="1 0" func="cnt" op="equ" val="2">
                            <dgm:alg type="cycle">
                              <dgm:param type="stAng" val="45"/>
                              <dgm:param type="spanAng" val="-90"/>
                              <dgm:param type="ctrShpMap" val="fNode"/>
                            </dgm:alg>
                          </dgm:if>
                          <dgm:else name="Name111">
                            <dgm:alg type="cycle">
                              <dgm:param type="stAng" val="90"/>
                              <dgm:param type="spanAng" val="-180"/>
                              <dgm:param type="ctrShpMap" val="fNode"/>
                            </dgm:alg>
                          </dgm:else>
                        </dgm:choose>
                      </dgm:if>
                      <dgm:if name="Name112" axis="ch" ptType="node" func="cnt" op="equ" val="3">
                        <dgm:choose name="Name113">
                          <dgm:if name="Name114" axis="ch ch" ptType="node node" st="1 1" cnt="1 0" func="cnt" op="equ" val="1">
                            <dgm:alg type="cycle">
                              <dgm:param type="stAng" val="0"/>
                              <dgm:param type="ctrShpMap" val="fNode"/>
                            </dgm:alg>
                          </dgm:if>
                          <dgm:if name="Name115" axis="ch ch" ptType="node node" st="1 1" cnt="1 0" func="cnt" op="equ" val="2">
                            <dgm:alg type="cycle">
                              <dgm:param type="stAng" val="45"/>
                              <dgm:param type="spanAng" val="-90"/>
                              <dgm:param type="ctrShpMap" val="fNode"/>
                            </dgm:alg>
                          </dgm:if>
                          <dgm:else name="Name116">
                            <dgm:alg type="cycle">
                              <dgm:param type="stAng" val="90"/>
                              <dgm:param type="spanAng" val="-180"/>
                              <dgm:param type="ctrShpMap" val="fNode"/>
                            </dgm:alg>
                          </dgm:else>
                        </dgm:choose>
                      </dgm:if>
                      <dgm:if name="Name117" axis="ch" ptType="node" func="cnt" op="equ" val="4">
                        <dgm:choose name="Name118">
                          <dgm:if name="Name119" axis="ch ch" ptType="node node" st="1 1" cnt="1 0" func="cnt" op="equ" val="1">
                            <dgm:alg type="cycle">
                              <dgm:param type="stAng" val="0"/>
                              <dgm:param type="ctrShpMap" val="fNode"/>
                            </dgm:alg>
                          </dgm:if>
                          <dgm:if name="Name120" axis="ch ch" ptType="node node" st="1 1" cnt="1 0" func="cnt" op="equ" val="2">
                            <dgm:alg type="cycle">
                              <dgm:param type="stAng" val="45"/>
                              <dgm:param type="spanAng" val="-90"/>
                              <dgm:param type="ctrShpMap" val="fNode"/>
                            </dgm:alg>
                          </dgm:if>
                          <dgm:else name="Name121">
                            <dgm:alg type="cycle">
                              <dgm:param type="stAng" val="67.5"/>
                              <dgm:param type="spanAng" val="-135"/>
                              <dgm:param type="ctrShpMap" val="fNode"/>
                            </dgm:alg>
                          </dgm:else>
                        </dgm:choose>
                      </dgm:if>
                      <dgm:if name="Name122" axis="ch" ptType="node" func="cnt" op="equ" val="5">
                        <dgm:choose name="Name123">
                          <dgm:if name="Name124" axis="ch ch" ptType="node node" st="1 1" cnt="1 0" func="cnt" op="equ" val="1">
                            <dgm:alg type="cycle">
                              <dgm:param type="stAng" val="0"/>
                              <dgm:param type="ctrShpMap" val="fNode"/>
                            </dgm:alg>
                          </dgm:if>
                          <dgm:if name="Name125" axis="ch ch" ptType="node node" st="1 1" cnt="1 0" func="cnt" op="equ" val="2">
                            <dgm:alg type="cycle">
                              <dgm:param type="stAng" val="45"/>
                              <dgm:param type="spanAng" val="-90"/>
                              <dgm:param type="ctrShpMap" val="fNode"/>
                            </dgm:alg>
                          </dgm:if>
                          <dgm:else name="Name126">
                            <dgm:alg type="cycle">
                              <dgm:param type="stAng" val="0"/>
                              <dgm:param type="spanAng" val="-360"/>
                              <dgm:param type="ctrShpMap" val="fNode"/>
                            </dgm:alg>
                          </dgm:else>
                        </dgm:choose>
                      </dgm:if>
                      <dgm:if name="Name127" axis="ch" ptType="node" func="cnt" op="equ" val="6">
                        <dgm:choose name="Name128">
                          <dgm:if name="Name129" axis="ch ch" ptType="node node" st="1 1" cnt="1 0" func="cnt" op="equ" val="1">
                            <dgm:alg type="cycle">
                              <dgm:param type="stAng" val="0"/>
                              <dgm:param type="ctrShpMap" val="fNode"/>
                            </dgm:alg>
                          </dgm:if>
                          <dgm:if name="Name130" axis="ch ch" ptType="node node" st="1 1" cnt="1 0" func="cnt" op="equ" val="2">
                            <dgm:alg type="cycle">
                              <dgm:param type="stAng" val="45"/>
                              <dgm:param type="spanAng" val="-90"/>
                              <dgm:param type="ctrShpMap" val="fNode"/>
                            </dgm:alg>
                          </dgm:if>
                          <dgm:else name="Name131">
                            <dgm:alg type="cycle">
                              <dgm:param type="stAng" val="0"/>
                              <dgm:param type="spanAng" val="-360"/>
                              <dgm:param type="ctrShpMap" val="fNode"/>
                            </dgm:alg>
                          </dgm:else>
                        </dgm:choose>
                      </dgm:if>
                      <dgm:if name="Name132" axis="ch" ptType="node" func="cnt" op="gte" val="7">
                        <dgm:choose name="Name133">
                          <dgm:if name="Name134" axis="ch ch" ptType="node node" st="1 1" cnt="1 0" func="cnt" op="equ" val="1">
                            <dgm:alg type="cycle">
                              <dgm:param type="stAng" val="0"/>
                              <dgm:param type="ctrShpMap" val="fNode"/>
                            </dgm:alg>
                          </dgm:if>
                          <dgm:if name="Name135" axis="ch ch" ptType="node node" st="1 1" cnt="1 0" func="cnt" op="equ" val="2">
                            <dgm:alg type="cycle">
                              <dgm:param type="stAng" val="45"/>
                              <dgm:param type="spanAng" val="-90"/>
                              <dgm:param type="ctrShpMap" val="fNode"/>
                            </dgm:alg>
                          </dgm:if>
                          <dgm:else name="Name136">
                            <dgm:alg type="cycle">
                              <dgm:param type="stAng" val="0"/>
                              <dgm:param type="spanAng" val="-360"/>
                              <dgm:param type="ctrShpMap" val="fNode"/>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srcNode" val="textCenter"/>
                    <dgm:param type="dstNode" val="childCenter1"/>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stAng" val="180"/>
                              <dgm:param type="ctrShpMap" val="fNode"/>
                            </dgm:alg>
                          </dgm:if>
                          <dgm:if name="Name154" axis="ch ch" ptType="node node" st="2 1" cnt="1 0" func="cnt" op="equ" val="2">
                            <dgm:alg type="cycle">
                              <dgm:param type="stAng" val="135"/>
                              <dgm:param type="spanAng" val="90"/>
                              <dgm:param type="ctrShpMap" val="fNode"/>
                            </dgm:alg>
                          </dgm:if>
                          <dgm:else name="Name155">
                            <dgm:alg type="cycle">
                              <dgm:param type="stAng" val="90"/>
                              <dgm:param type="spanAng" val="180"/>
                              <dgm:param type="ctrShpMap" val="fNode"/>
                            </dgm:alg>
                          </dgm:else>
                        </dgm:choose>
                      </dgm:if>
                      <dgm:if name="Name156" axis="ch" ptType="node" func="cnt" op="equ" val="3">
                        <dgm:choose name="Name157">
                          <dgm:if name="Name158" axis="ch ch" ptType="node node" st="2 1" cnt="1 0" func="cnt" op="equ" val="1">
                            <dgm:alg type="cycle">
                              <dgm:param type="stAng" val="120"/>
                              <dgm:param type="ctrShpMap" val="fNode"/>
                              <dgm:param type="horzAlign" val="r"/>
                              <dgm:param type="vertAlign" val="b"/>
                            </dgm:alg>
                          </dgm:if>
                          <dgm:if name="Name159" axis="ch ch" ptType="node node" st="2 1" cnt="1 0" func="cnt" op="equ" val="2">
                            <dgm:alg type="cycle">
                              <dgm:param type="stAng" val="75"/>
                              <dgm:param type="spanAng" val="90"/>
                              <dgm:param type="ctrShpMap" val="fNode"/>
                              <dgm:param type="horzAlign" val="r"/>
                              <dgm:param type="vertAlign" val="b"/>
                            </dgm:alg>
                          </dgm:if>
                          <dgm:else name="Name160">
                            <dgm:alg type="cycle">
                              <dgm:param type="stAng" val="30"/>
                              <dgm:param type="spanAng" val="180"/>
                              <dgm:param type="ctrShpMap" val="fNode"/>
                            </dgm:alg>
                          </dgm:else>
                        </dgm:choose>
                      </dgm:if>
                      <dgm:if name="Name161" axis="ch" ptType="node" func="cnt" op="equ" val="4">
                        <dgm:choose name="Name162">
                          <dgm:if name="Name163" axis="ch ch" ptType="node node" st="2 1" cnt="1 0" func="cnt" op="equ" val="1">
                            <dgm:alg type="cycle">
                              <dgm:param type="stAng" val="90"/>
                              <dgm:param type="ctrShpMap" val="fNode"/>
                            </dgm:alg>
                          </dgm:if>
                          <dgm:if name="Name164" axis="ch ch" ptType="node node" st="2 1" cnt="1 0" func="cnt" op="equ" val="2">
                            <dgm:alg type="cycle">
                              <dgm:param type="stAng" val="45"/>
                              <dgm:param type="spanAng" val="90"/>
                              <dgm:param type="ctrShpMap" val="fNode"/>
                            </dgm:alg>
                          </dgm:if>
                          <dgm:else name="Name165">
                            <dgm:alg type="cycle">
                              <dgm:param type="stAng" val="22.5"/>
                              <dgm:param type="spanAng" val="135"/>
                              <dgm:param type="ctrShpMap" val="fNode"/>
                            </dgm:alg>
                          </dgm:else>
                        </dgm:choose>
                      </dgm:if>
                      <dgm:if name="Name166" axis="ch" ptType="node" func="cnt" op="equ" val="5">
                        <dgm:choose name="Name167">
                          <dgm:if name="Name168" axis="ch ch" ptType="node node" st="2 1" cnt="1 0" func="cnt" op="equ" val="1">
                            <dgm:alg type="cycle">
                              <dgm:param type="stAng" val="72"/>
                              <dgm:param type="ctrShpMap" val="fNode"/>
                            </dgm:alg>
                          </dgm:if>
                          <dgm:if name="Name169" axis="ch ch" ptType="node node" st="2 1" cnt="1 0" func="cnt" op="equ" val="2">
                            <dgm:alg type="cycle">
                              <dgm:param type="stAng" val="27"/>
                              <dgm:param type="spanAng" val="90"/>
                              <dgm:param type="ctrShpMap" val="fNode"/>
                            </dgm:alg>
                          </dgm:if>
                          <dgm:else name="Name170">
                            <dgm:alg type="cycle">
                              <dgm:param type="stAng" val="0"/>
                              <dgm:param type="spanAng" val="360"/>
                              <dgm:param type="ctrShpMap" val="fNode"/>
                            </dgm:alg>
                          </dgm:else>
                        </dgm:choose>
                      </dgm:if>
                      <dgm:if name="Name171" axis="ch" ptType="node" func="cnt" op="equ" val="6">
                        <dgm:choose name="Name172">
                          <dgm:if name="Name173" axis="ch ch" ptType="node node" st="2 1" cnt="1 0" func="cnt" op="equ" val="1">
                            <dgm:alg type="cycle">
                              <dgm:param type="stAng" val="60"/>
                              <dgm:param type="ctrShpMap" val="fNode"/>
                            </dgm:alg>
                          </dgm:if>
                          <dgm:if name="Name174" axis="ch ch" ptType="node node" st="2 1" cnt="1 0" func="cnt" op="equ" val="2">
                            <dgm:alg type="cycle">
                              <dgm:param type="stAng" val="15"/>
                              <dgm:param type="spanAng" val="90"/>
                              <dgm:param type="ctrShpMap" val="fNode"/>
                            </dgm:alg>
                          </dgm:if>
                          <dgm:else name="Name175">
                            <dgm:alg type="cycle">
                              <dgm:param type="stAng" val="0"/>
                              <dgm:param type="spanAng" val="360"/>
                              <dgm:param type="ctrShpMap" val="fNode"/>
                            </dgm:alg>
                          </dgm:else>
                        </dgm:choose>
                      </dgm:if>
                      <dgm:if name="Name176" axis="ch" ptType="node" func="cnt" op="gte" val="7">
                        <dgm:choose name="Name177">
                          <dgm:if name="Name178" axis="ch ch" ptType="node node" st="2 1" cnt="1 0" func="cnt" op="equ" val="1">
                            <dgm:alg type="cycle">
                              <dgm:param type="stAng" val="51"/>
                              <dgm:param type="ctrShpMap" val="fNode"/>
                            </dgm:alg>
                          </dgm:if>
                          <dgm:if name="Name179" axis="ch ch" ptType="node node" st="2 1" cnt="1 0" func="cnt" op="equ" val="2">
                            <dgm:alg type="cycle">
                              <dgm:param type="stAng" val="6"/>
                              <dgm:param type="spanAng" val="90"/>
                              <dgm:param type="ctrShpMap" val="fNode"/>
                            </dgm:alg>
                          </dgm:if>
                          <dgm:else name="Name180">
                            <dgm:alg type="cycle">
                              <dgm:param type="stAng" val="0"/>
                              <dgm:param type="spanAng" val="360"/>
                              <dgm:param type="ctrShpMap" val="fNode"/>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stAng" val="180"/>
                              <dgm:param type="ctrShpMap" val="fNode"/>
                            </dgm:alg>
                          </dgm:if>
                          <dgm:if name="Name187" axis="ch ch" ptType="node node" st="2 1" cnt="1 0" func="cnt" op="equ" val="2">
                            <dgm:alg type="cycle">
                              <dgm:param type="stAng" val="225"/>
                              <dgm:param type="spanAng" val="-90"/>
                              <dgm:param type="ctrShpMap" val="fNode"/>
                            </dgm:alg>
                          </dgm:if>
                          <dgm:else name="Name188">
                            <dgm:alg type="cycle">
                              <dgm:param type="stAng" val="270"/>
                              <dgm:param type="spanAng" val="-180"/>
                              <dgm:param type="ctrShpMap" val="fNode"/>
                            </dgm:alg>
                          </dgm:else>
                        </dgm:choose>
                      </dgm:if>
                      <dgm:if name="Name189" axis="ch" ptType="node" func="cnt" op="equ" val="3">
                        <dgm:choose name="Name190">
                          <dgm:if name="Name191" axis="ch ch" ptType="node node" st="2 1" cnt="1 0" func="cnt" op="equ" val="1">
                            <dgm:alg type="cycle">
                              <dgm:param type="stAng" val="240"/>
                              <dgm:param type="ctrShpMap" val="fNode"/>
                              <dgm:param type="horzAlign" val="l"/>
                              <dgm:param type="vertAlign" val="b"/>
                            </dgm:alg>
                          </dgm:if>
                          <dgm:if name="Name192" axis="ch ch" ptType="node node" st="2 1" cnt="1 0" func="cnt" op="equ" val="2">
                            <dgm:alg type="cycle">
                              <dgm:param type="stAng" val="285"/>
                              <dgm:param type="spanAng" val="-90"/>
                              <dgm:param type="ctrShpMap" val="fNode"/>
                              <dgm:param type="horzAlign" val="l"/>
                              <dgm:param type="vertAlign" val="b"/>
                            </dgm:alg>
                          </dgm:if>
                          <dgm:else name="Name193">
                            <dgm:alg type="cycle">
                              <dgm:param type="stAng" val="330"/>
                              <dgm:param type="spanAng" val="-180"/>
                              <dgm:param type="ctrShpMap" val="fNode"/>
                            </dgm:alg>
                          </dgm:else>
                        </dgm:choose>
                      </dgm:if>
                      <dgm:if name="Name194" axis="ch" ptType="node" func="cnt" op="equ" val="4">
                        <dgm:choose name="Name195">
                          <dgm:if name="Name196" axis="ch ch" ptType="node node" st="2 1" cnt="1 0" func="cnt" op="equ" val="1">
                            <dgm:alg type="cycle">
                              <dgm:param type="stAng" val="270"/>
                              <dgm:param type="ctrShpMap" val="fNode"/>
                            </dgm:alg>
                          </dgm:if>
                          <dgm:if name="Name197" axis="ch ch" ptType="node node" st="2 1" cnt="1 0" func="cnt" op="equ" val="2">
                            <dgm:alg type="cycle">
                              <dgm:param type="stAng" val="315"/>
                              <dgm:param type="spanAng" val="-90"/>
                              <dgm:param type="ctrShpMap" val="fNode"/>
                            </dgm:alg>
                          </dgm:if>
                          <dgm:else name="Name198">
                            <dgm:alg type="cycle">
                              <dgm:param type="stAng" val="337.5"/>
                              <dgm:param type="spanAng" val="-135"/>
                              <dgm:param type="ctrShpMap" val="fNode"/>
                            </dgm:alg>
                          </dgm:else>
                        </dgm:choose>
                      </dgm:if>
                      <dgm:if name="Name199" axis="ch" ptType="node" func="cnt" op="equ" val="5">
                        <dgm:choose name="Name200">
                          <dgm:if name="Name201" axis="ch ch" ptType="node node" st="2 1" cnt="1 0" func="cnt" op="equ" val="1">
                            <dgm:alg type="cycle">
                              <dgm:param type="stAng" val="288"/>
                              <dgm:param type="ctrShpMap" val="fNode"/>
                            </dgm:alg>
                          </dgm:if>
                          <dgm:if name="Name202" axis="ch ch" ptType="node node" st="2 1" cnt="1 0" func="cnt" op="equ" val="2">
                            <dgm:alg type="cycle">
                              <dgm:param type="stAng" val="333"/>
                              <dgm:param type="spanAng" val="-90"/>
                              <dgm:param type="ctrShpMap" val="fNode"/>
                            </dgm:alg>
                          </dgm:if>
                          <dgm:else name="Name203">
                            <dgm:alg type="cycle">
                              <dgm:param type="stAng" val="0"/>
                              <dgm:param type="spanAng" val="-360"/>
                              <dgm:param type="ctrShpMap" val="fNode"/>
                            </dgm:alg>
                          </dgm:else>
                        </dgm:choose>
                      </dgm:if>
                      <dgm:if name="Name204" axis="ch" ptType="node" func="cnt" op="equ" val="6">
                        <dgm:choose name="Name205">
                          <dgm:if name="Name206" axis="ch ch" ptType="node node" st="2 1" cnt="1 0" func="cnt" op="equ" val="1">
                            <dgm:alg type="cycle">
                              <dgm:param type="stAng" val="300"/>
                              <dgm:param type="ctrShpMap" val="fNode"/>
                            </dgm:alg>
                          </dgm:if>
                          <dgm:if name="Name207" axis="ch ch" ptType="node node" st="2 1" cnt="1 0" func="cnt" op="equ" val="2">
                            <dgm:alg type="cycle">
                              <dgm:param type="stAng" val="345"/>
                              <dgm:param type="spanAng" val="-90"/>
                              <dgm:param type="ctrShpMap" val="fNode"/>
                            </dgm:alg>
                          </dgm:if>
                          <dgm:else name="Name208">
                            <dgm:alg type="cycle">
                              <dgm:param type="stAng" val="0"/>
                              <dgm:param type="spanAng" val="-360"/>
                              <dgm:param type="ctrShpMap" val="fNode"/>
                            </dgm:alg>
                          </dgm:else>
                        </dgm:choose>
                      </dgm:if>
                      <dgm:if name="Name209" axis="ch" ptType="node" func="cnt" op="gte" val="7">
                        <dgm:choose name="Name210">
                          <dgm:if name="Name211" axis="ch ch" ptType="node node" st="2 1" cnt="1 0" func="cnt" op="equ" val="1">
                            <dgm:alg type="cycle">
                              <dgm:param type="stAng" val="308"/>
                              <dgm:param type="ctrShpMap" val="fNode"/>
                            </dgm:alg>
                          </dgm:if>
                          <dgm:if name="Name212" axis="ch ch" ptType="node node" st="2 1" cnt="1 0" func="cnt" op="equ" val="2">
                            <dgm:alg type="cycle">
                              <dgm:param type="stAng" val="353"/>
                              <dgm:param type="spanAng" val="-90"/>
                              <dgm:param type="ctrShpMap" val="fNode"/>
                            </dgm:alg>
                          </dgm:if>
                          <dgm:else name="Name213">
                            <dgm:alg type="cycle">
                              <dgm:param type="stAng" val="0"/>
                              <dgm:param type="spanAng" val="-360"/>
                              <dgm:param type="ctrShpMap" val="fNode"/>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srcNode" val="textCenter"/>
                    <dgm:param type="dstNode" val="childCenter2"/>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stAng" val="240"/>
                              <dgm:param type="ctrShpMap" val="fNode"/>
                              <dgm:param type="horzAlign" val="l"/>
                              <dgm:param type="vertAlign" val="b"/>
                            </dgm:alg>
                          </dgm:if>
                          <dgm:if name="Name231" axis="ch ch" ptType="node node" st="3 1" cnt="1 0" func="cnt" op="equ" val="2">
                            <dgm:alg type="cycle">
                              <dgm:param type="stAng" val="195"/>
                              <dgm:param type="spanAng" val="90"/>
                              <dgm:param type="ctrShpMap" val="fNode"/>
                              <dgm:param type="horzAlign" val="l"/>
                              <dgm:param type="vertAlign" val="b"/>
                            </dgm:alg>
                          </dgm:if>
                          <dgm:else name="Name232">
                            <dgm:alg type="cycle">
                              <dgm:param type="stAng" val="150"/>
                              <dgm:param type="spanAng" val="180"/>
                              <dgm:param type="ctrShpMap" val="fNode"/>
                            </dgm:alg>
                          </dgm:else>
                        </dgm:choose>
                      </dgm:if>
                      <dgm:if name="Name233" axis="ch" ptType="node" func="cnt" op="equ" val="4">
                        <dgm:choose name="Name234">
                          <dgm:if name="Name235" axis="ch ch" ptType="node node" st="3 1" cnt="1 0" func="cnt" op="equ" val="1">
                            <dgm:alg type="cycle">
                              <dgm:param type="stAng" val="180"/>
                              <dgm:param type="ctrShpMap" val="fNode"/>
                            </dgm:alg>
                          </dgm:if>
                          <dgm:if name="Name236" axis="ch ch" ptType="node node" st="3 1" cnt="1 0" func="cnt" op="equ" val="2">
                            <dgm:alg type="cycle">
                              <dgm:param type="stAng" val="135"/>
                              <dgm:param type="spanAng" val="90"/>
                              <dgm:param type="ctrShpMap" val="fNode"/>
                            </dgm:alg>
                          </dgm:if>
                          <dgm:else name="Name237">
                            <dgm:alg type="cycle">
                              <dgm:param type="stAng" val="112.5"/>
                              <dgm:param type="spanAng" val="135"/>
                              <dgm:param type="ctrShpMap" val="fNode"/>
                            </dgm:alg>
                          </dgm:else>
                        </dgm:choose>
                      </dgm:if>
                      <dgm:if name="Name238" axis="ch" ptType="node" func="cnt" op="equ" val="5">
                        <dgm:choose name="Name239">
                          <dgm:if name="Name240" axis="ch ch" ptType="node node" st="3 1" cnt="1 0" func="cnt" op="equ" val="1">
                            <dgm:alg type="cycle">
                              <dgm:param type="stAng" val="144"/>
                              <dgm:param type="ctrShpMap" val="fNode"/>
                            </dgm:alg>
                          </dgm:if>
                          <dgm:if name="Name241" axis="ch ch" ptType="node node" st="3 1" cnt="1 0" func="cnt" op="equ" val="2">
                            <dgm:alg type="cycle">
                              <dgm:param type="stAng" val="99"/>
                              <dgm:param type="spanAng" val="90"/>
                              <dgm:param type="ctrShpMap" val="fNode"/>
                            </dgm:alg>
                          </dgm:if>
                          <dgm:else name="Name242">
                            <dgm:alg type="cycle">
                              <dgm:param type="stAng" val="0"/>
                              <dgm:param type="spanAng" val="360"/>
                              <dgm:param type="ctrShpMap" val="fNode"/>
                            </dgm:alg>
                          </dgm:else>
                        </dgm:choose>
                      </dgm:if>
                      <dgm:if name="Name243" axis="ch" ptType="node" func="cnt" op="equ" val="6">
                        <dgm:choose name="Name244">
                          <dgm:if name="Name245" axis="ch ch" ptType="node node" st="3 1" cnt="1 0" func="cnt" op="equ" val="1">
                            <dgm:alg type="cycle">
                              <dgm:param type="stAng" val="120"/>
                              <dgm:param type="ctrShpMap" val="fNode"/>
                            </dgm:alg>
                          </dgm:if>
                          <dgm:if name="Name246" axis="ch ch" ptType="node node" st="3 1" cnt="1 0" func="cnt" op="equ" val="2">
                            <dgm:alg type="cycle">
                              <dgm:param type="stAng" val="75"/>
                              <dgm:param type="spanAng" val="90"/>
                              <dgm:param type="ctrShpMap" val="fNode"/>
                            </dgm:alg>
                          </dgm:if>
                          <dgm:else name="Name247">
                            <dgm:alg type="cycle">
                              <dgm:param type="stAng" val="0"/>
                              <dgm:param type="spanAng" val="360"/>
                              <dgm:param type="ctrShpMap" val="fNode"/>
                            </dgm:alg>
                          </dgm:else>
                        </dgm:choose>
                      </dgm:if>
                      <dgm:if name="Name248" axis="ch" ptType="node" func="cnt" op="gte" val="7">
                        <dgm:choose name="Name249">
                          <dgm:if name="Name250" axis="ch ch" ptType="node node" st="3 1" cnt="1 0" func="cnt" op="equ" val="1">
                            <dgm:alg type="cycle">
                              <dgm:param type="stAng" val="102"/>
                              <dgm:param type="ctrShpMap" val="fNode"/>
                            </dgm:alg>
                          </dgm:if>
                          <dgm:if name="Name251" axis="ch ch" ptType="node node" st="3 1" cnt="1 0" func="cnt" op="equ" val="2">
                            <dgm:alg type="cycle">
                              <dgm:param type="stAng" val="57"/>
                              <dgm:param type="spanAng" val="90"/>
                              <dgm:param type="ctrShpMap" val="fNode"/>
                            </dgm:alg>
                          </dgm:if>
                          <dgm:else name="Name252">
                            <dgm:alg type="cycle">
                              <dgm:param type="stAng" val="0"/>
                              <dgm:param type="spanAng" val="360"/>
                              <dgm:param type="ctrShpMap" val="fNode"/>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stAng" val="120"/>
                              <dgm:param type="ctrShpMap" val="fNode"/>
                              <dgm:param type="horzAlign" val="r"/>
                              <dgm:param type="vertAlign" val="b"/>
                            </dgm:alg>
                          </dgm:if>
                          <dgm:if name="Name259" axis="ch ch" ptType="node node" st="3 1" cnt="1 0" func="cnt" op="equ" val="2">
                            <dgm:alg type="cycle">
                              <dgm:param type="stAng" val="165"/>
                              <dgm:param type="spanAng" val="-90"/>
                              <dgm:param type="ctrShpMap" val="fNode"/>
                              <dgm:param type="horzAlign" val="r"/>
                              <dgm:param type="vertAlign" val="b"/>
                            </dgm:alg>
                          </dgm:if>
                          <dgm:else name="Name260">
                            <dgm:alg type="cycle">
                              <dgm:param type="stAng" val="210"/>
                              <dgm:param type="spanAng" val="-180"/>
                              <dgm:param type="ctrShpMap" val="fNode"/>
                            </dgm:alg>
                          </dgm:else>
                        </dgm:choose>
                      </dgm:if>
                      <dgm:if name="Name261" axis="ch" ptType="node" func="cnt" op="equ" val="4">
                        <dgm:choose name="Name262">
                          <dgm:if name="Name263" axis="ch ch" ptType="node node" st="3 1" cnt="1 0" func="cnt" op="equ" val="1">
                            <dgm:alg type="cycle">
                              <dgm:param type="stAng" val="180"/>
                              <dgm:param type="ctrShpMap" val="fNode"/>
                            </dgm:alg>
                          </dgm:if>
                          <dgm:if name="Name264" axis="ch ch" ptType="node node" st="3 1" cnt="1 0" func="cnt" op="equ" val="2">
                            <dgm:alg type="cycle">
                              <dgm:param type="stAng" val="225"/>
                              <dgm:param type="spanAng" val="-90"/>
                              <dgm:param type="ctrShpMap" val="fNode"/>
                            </dgm:alg>
                          </dgm:if>
                          <dgm:else name="Name265">
                            <dgm:alg type="cycle">
                              <dgm:param type="stAng" val="247.5"/>
                              <dgm:param type="spanAng" val="-135"/>
                              <dgm:param type="ctrShpMap" val="fNode"/>
                            </dgm:alg>
                          </dgm:else>
                        </dgm:choose>
                      </dgm:if>
                      <dgm:if name="Name266" axis="ch" ptType="node" func="cnt" op="equ" val="5">
                        <dgm:choose name="Name267">
                          <dgm:if name="Name268" axis="ch ch" ptType="node node" st="3 1" cnt="1 0" func="cnt" op="equ" val="1">
                            <dgm:alg type="cycle">
                              <dgm:param type="stAng" val="216"/>
                              <dgm:param type="ctrShpMap" val="fNode"/>
                            </dgm:alg>
                          </dgm:if>
                          <dgm:if name="Name269" axis="ch ch" ptType="node node" st="3 1" cnt="1 0" func="cnt" op="equ" val="2">
                            <dgm:alg type="cycle">
                              <dgm:param type="stAng" val="261"/>
                              <dgm:param type="spanAng" val="-90"/>
                              <dgm:param type="ctrShpMap" val="fNode"/>
                            </dgm:alg>
                          </dgm:if>
                          <dgm:else name="Name270">
                            <dgm:alg type="cycle">
                              <dgm:param type="stAng" val="0"/>
                              <dgm:param type="spanAng" val="-360"/>
                              <dgm:param type="ctrShpMap" val="fNode"/>
                            </dgm:alg>
                          </dgm:else>
                        </dgm:choose>
                      </dgm:if>
                      <dgm:if name="Name271" axis="ch" ptType="node" func="cnt" op="equ" val="6">
                        <dgm:choose name="Name272">
                          <dgm:if name="Name273" axis="ch ch" ptType="node node" st="3 1" cnt="1 0" func="cnt" op="equ" val="1">
                            <dgm:alg type="cycle">
                              <dgm:param type="stAng" val="240"/>
                              <dgm:param type="ctrShpMap" val="fNode"/>
                            </dgm:alg>
                          </dgm:if>
                          <dgm:if name="Name274" axis="ch ch" ptType="node node" st="3 1" cnt="1 0" func="cnt" op="equ" val="2">
                            <dgm:alg type="cycle">
                              <dgm:param type="stAng" val="285"/>
                              <dgm:param type="spanAng" val="-90"/>
                              <dgm:param type="ctrShpMap" val="fNode"/>
                            </dgm:alg>
                          </dgm:if>
                          <dgm:else name="Name275">
                            <dgm:alg type="cycle">
                              <dgm:param type="stAng" val="0"/>
                              <dgm:param type="spanAng" val="-360"/>
                              <dgm:param type="ctrShpMap" val="fNode"/>
                            </dgm:alg>
                          </dgm:else>
                        </dgm:choose>
                      </dgm:if>
                      <dgm:if name="Name276" axis="ch" ptType="node" func="cnt" op="gte" val="7">
                        <dgm:choose name="Name277">
                          <dgm:if name="Name278" axis="ch ch" ptType="node node" st="3 1" cnt="1 0" func="cnt" op="equ" val="1">
                            <dgm:alg type="cycle">
                              <dgm:param type="stAng" val="257"/>
                              <dgm:param type="ctrShpMap" val="fNode"/>
                            </dgm:alg>
                          </dgm:if>
                          <dgm:if name="Name279" axis="ch ch" ptType="node node" st="3 1" cnt="1 0" func="cnt" op="equ" val="2">
                            <dgm:alg type="cycle">
                              <dgm:param type="stAng" val="302"/>
                              <dgm:param type="spanAng" val="-90"/>
                              <dgm:param type="ctrShpMap" val="fNode"/>
                            </dgm:alg>
                          </dgm:if>
                          <dgm:else name="Name280">
                            <dgm:alg type="cycle">
                              <dgm:param type="stAng" val="0"/>
                              <dgm:param type="spanAng" val="-360"/>
                              <dgm:param type="ctrShpMap" val="fNode"/>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srcNode" val="textCenter"/>
                    <dgm:param type="dstNode" val="childCenter3"/>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stAng" val="270"/>
                              <dgm:param type="ctrShpMap" val="fNode"/>
                            </dgm:alg>
                          </dgm:if>
                          <dgm:if name="Name298" axis="ch ch" ptType="node node" st="4 1" cnt="1 0" func="cnt" op="equ" val="2">
                            <dgm:alg type="cycle">
                              <dgm:param type="stAng" val="225"/>
                              <dgm:param type="spanAng" val="90"/>
                              <dgm:param type="ctrShpMap" val="fNode"/>
                            </dgm:alg>
                          </dgm:if>
                          <dgm:else name="Name299">
                            <dgm:alg type="cycle">
                              <dgm:param type="stAng" val="202.5"/>
                              <dgm:param type="spanAng" val="135"/>
                              <dgm:param type="ctrShpMap" val="fNode"/>
                            </dgm:alg>
                          </dgm:else>
                        </dgm:choose>
                      </dgm:if>
                      <dgm:if name="Name300" axis="ch" ptType="node" func="cnt" op="equ" val="5">
                        <dgm:choose name="Name301">
                          <dgm:if name="Name302" axis="ch ch" ptType="node node" st="4 1" cnt="1 0" func="cnt" op="equ" val="1">
                            <dgm:alg type="cycle">
                              <dgm:param type="stAng" val="216"/>
                              <dgm:param type="ctrShpMap" val="fNode"/>
                            </dgm:alg>
                          </dgm:if>
                          <dgm:if name="Name303" axis="ch ch" ptType="node node" st="4 1" cnt="1 0" func="cnt" op="equ" val="2">
                            <dgm:alg type="cycle">
                              <dgm:param type="stAng" val="171"/>
                              <dgm:param type="spanAng" val="90"/>
                              <dgm:param type="ctrShpMap" val="fNode"/>
                            </dgm:alg>
                          </dgm:if>
                          <dgm:else name="Name304">
                            <dgm:alg type="cycle">
                              <dgm:param type="stAng" val="0"/>
                              <dgm:param type="spanAng" val="360"/>
                              <dgm:param type="ctrShpMap" val="fNode"/>
                            </dgm:alg>
                          </dgm:else>
                        </dgm:choose>
                      </dgm:if>
                      <dgm:if name="Name305" axis="ch" ptType="node" func="cnt" op="equ" val="6">
                        <dgm:choose name="Name306">
                          <dgm:if name="Name307" axis="ch ch" ptType="node node" st="4 1" cnt="1 0" func="cnt" op="equ" val="1">
                            <dgm:alg type="cycle">
                              <dgm:param type="stAng" val="180"/>
                              <dgm:param type="ctrShpMap" val="fNode"/>
                            </dgm:alg>
                          </dgm:if>
                          <dgm:if name="Name308" axis="ch ch" ptType="node node" st="4 1" cnt="1 0" func="cnt" op="equ" val="2">
                            <dgm:alg type="cycle">
                              <dgm:param type="stAng" val="135"/>
                              <dgm:param type="spanAng" val="90"/>
                              <dgm:param type="ctrShpMap" val="fNode"/>
                            </dgm:alg>
                          </dgm:if>
                          <dgm:else name="Name309">
                            <dgm:alg type="cycle">
                              <dgm:param type="stAng" val="0"/>
                              <dgm:param type="spanAng" val="360"/>
                              <dgm:param type="ctrShpMap" val="fNode"/>
                            </dgm:alg>
                          </dgm:else>
                        </dgm:choose>
                      </dgm:if>
                      <dgm:if name="Name310" axis="ch" ptType="node" func="cnt" op="gte" val="7">
                        <dgm:choose name="Name311">
                          <dgm:if name="Name312" axis="ch ch" ptType="node node" st="4 1" cnt="1 0" func="cnt" op="equ" val="1">
                            <dgm:alg type="cycle">
                              <dgm:param type="stAng" val="154"/>
                              <dgm:param type="ctrShpMap" val="fNode"/>
                            </dgm:alg>
                          </dgm:if>
                          <dgm:if name="Name313" axis="ch ch" ptType="node node" st="4 1" cnt="1 0" func="cnt" op="equ" val="2">
                            <dgm:alg type="cycle">
                              <dgm:param type="stAng" val="109"/>
                              <dgm:param type="spanAng" val="90"/>
                              <dgm:param type="ctrShpMap" val="fNode"/>
                            </dgm:alg>
                          </dgm:if>
                          <dgm:else name="Name314">
                            <dgm:alg type="cycle">
                              <dgm:param type="stAng" val="0"/>
                              <dgm:param type="spanAng" val="360"/>
                              <dgm:param type="ctrShpMap" val="fNode"/>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stAng" val="90"/>
                              <dgm:param type="ctrShpMap" val="fNode"/>
                            </dgm:alg>
                          </dgm:if>
                          <dgm:if name="Name321" axis="ch ch" ptType="node node" st="4 1" cnt="1 0" func="cnt" op="equ" val="2">
                            <dgm:alg type="cycle">
                              <dgm:param type="stAng" val="135"/>
                              <dgm:param type="spanAng" val="-90"/>
                              <dgm:param type="ctrShpMap" val="fNode"/>
                            </dgm:alg>
                          </dgm:if>
                          <dgm:else name="Name322">
                            <dgm:alg type="cycle">
                              <dgm:param type="stAng" val="157.5"/>
                              <dgm:param type="spanAng" val="-135"/>
                              <dgm:param type="ctrShpMap" val="fNode"/>
                            </dgm:alg>
                          </dgm:else>
                        </dgm:choose>
                      </dgm:if>
                      <dgm:if name="Name323" axis="ch" ptType="node" func="cnt" op="equ" val="5">
                        <dgm:choose name="Name324">
                          <dgm:if name="Name325" axis="ch ch" ptType="node node" st="4 1" cnt="1 0" func="cnt" op="equ" val="1">
                            <dgm:alg type="cycle">
                              <dgm:param type="stAng" val="144"/>
                              <dgm:param type="ctrShpMap" val="fNode"/>
                            </dgm:alg>
                          </dgm:if>
                          <dgm:if name="Name326" axis="ch ch" ptType="node node" st="4 1" cnt="1 0" func="cnt" op="equ" val="2">
                            <dgm:alg type="cycle">
                              <dgm:param type="stAng" val="189"/>
                              <dgm:param type="spanAng" val="-90"/>
                              <dgm:param type="ctrShpMap" val="fNode"/>
                            </dgm:alg>
                          </dgm:if>
                          <dgm:else name="Name327">
                            <dgm:alg type="cycle">
                              <dgm:param type="stAng" val="0"/>
                              <dgm:param type="spanAng" val="-360"/>
                              <dgm:param type="ctrShpMap" val="fNode"/>
                            </dgm:alg>
                          </dgm:else>
                        </dgm:choose>
                      </dgm:if>
                      <dgm:if name="Name328" axis="ch" ptType="node" func="cnt" op="equ" val="6">
                        <dgm:choose name="Name329">
                          <dgm:if name="Name330" axis="ch ch" ptType="node node" st="4 1" cnt="1 0" func="cnt" op="equ" val="1">
                            <dgm:alg type="cycle">
                              <dgm:param type="stAng" val="180"/>
                              <dgm:param type="ctrShpMap" val="fNode"/>
                            </dgm:alg>
                          </dgm:if>
                          <dgm:if name="Name331" axis="ch ch" ptType="node node" st="4 1" cnt="1 0" func="cnt" op="equ" val="2">
                            <dgm:alg type="cycle">
                              <dgm:param type="stAng" val="225"/>
                              <dgm:param type="spanAng" val="-90"/>
                              <dgm:param type="ctrShpMap" val="fNode"/>
                            </dgm:alg>
                          </dgm:if>
                          <dgm:else name="Name332">
                            <dgm:alg type="cycle">
                              <dgm:param type="stAng" val="0"/>
                              <dgm:param type="spanAng" val="-360"/>
                              <dgm:param type="ctrShpMap" val="fNode"/>
                            </dgm:alg>
                          </dgm:else>
                        </dgm:choose>
                      </dgm:if>
                      <dgm:if name="Name333" axis="ch" ptType="node" func="cnt" op="gte" val="7">
                        <dgm:choose name="Name334">
                          <dgm:if name="Name335" axis="ch ch" ptType="node node" st="4 1" cnt="1 0" func="cnt" op="equ" val="1">
                            <dgm:alg type="cycle">
                              <dgm:param type="stAng" val="205"/>
                              <dgm:param type="ctrShpMap" val="fNode"/>
                            </dgm:alg>
                          </dgm:if>
                          <dgm:if name="Name336" axis="ch ch" ptType="node node" st="4 1" cnt="1 0" func="cnt" op="equ" val="2">
                            <dgm:alg type="cycle">
                              <dgm:param type="stAng" val="250"/>
                              <dgm:param type="spanAng" val="-90"/>
                              <dgm:param type="ctrShpMap" val="fNode"/>
                            </dgm:alg>
                          </dgm:if>
                          <dgm:else name="Name337">
                            <dgm:alg type="cycle">
                              <dgm:param type="stAng" val="0"/>
                              <dgm:param type="spanAng" val="-360"/>
                              <dgm:param type="ctrShpMap" val="fNode"/>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srcNode" val="textCenter"/>
                    <dgm:param type="dstNode" val="childCenter4"/>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stAng" val="288"/>
                              <dgm:param type="ctrShpMap" val="fNode"/>
                            </dgm:alg>
                          </dgm:if>
                          <dgm:if name="Name355" axis="ch ch" ptType="node node" st="5 1" cnt="1 0" func="cnt" op="equ" val="2">
                            <dgm:alg type="cycle">
                              <dgm:param type="stAng" val="243"/>
                              <dgm:param type="spanAng" val="90"/>
                              <dgm:param type="ctrShpMap" val="fNode"/>
                            </dgm:alg>
                          </dgm:if>
                          <dgm:else name="Name356">
                            <dgm:alg type="cycle">
                              <dgm:param type="stAng" val="0"/>
                              <dgm:param type="spanAng" val="360"/>
                              <dgm:param type="ctrShpMap" val="fNode"/>
                            </dgm:alg>
                          </dgm:else>
                        </dgm:choose>
                      </dgm:if>
                      <dgm:if name="Name357" axis="ch" ptType="node" func="cnt" op="equ" val="6">
                        <dgm:choose name="Name358">
                          <dgm:if name="Name359" axis="ch ch" ptType="node node" st="5 1" cnt="1 0" func="cnt" op="equ" val="1">
                            <dgm:alg type="cycle">
                              <dgm:param type="stAng" val="240"/>
                              <dgm:param type="ctrShpMap" val="fNode"/>
                            </dgm:alg>
                          </dgm:if>
                          <dgm:if name="Name360" axis="ch ch" ptType="node node" st="5 1" cnt="1 0" func="cnt" op="equ" val="2">
                            <dgm:alg type="cycle">
                              <dgm:param type="stAng" val="195"/>
                              <dgm:param type="spanAng" val="90"/>
                              <dgm:param type="ctrShpMap" val="fNode"/>
                            </dgm:alg>
                          </dgm:if>
                          <dgm:else name="Name361">
                            <dgm:alg type="cycle">
                              <dgm:param type="stAng" val="0"/>
                              <dgm:param type="spanAng" val="360"/>
                              <dgm:param type="ctrShpMap" val="fNode"/>
                            </dgm:alg>
                          </dgm:else>
                        </dgm:choose>
                      </dgm:if>
                      <dgm:if name="Name362" axis="ch" ptType="node" func="cnt" op="gte" val="7">
                        <dgm:choose name="Name363">
                          <dgm:if name="Name364" axis="ch ch" ptType="node node" st="5 1" cnt="1 0" func="cnt" op="equ" val="1">
                            <dgm:alg type="cycle">
                              <dgm:param type="stAng" val="205"/>
                              <dgm:param type="ctrShpMap" val="fNode"/>
                            </dgm:alg>
                          </dgm:if>
                          <dgm:if name="Name365" axis="ch ch" ptType="node node" st="5 1" cnt="1 0" func="cnt" op="equ" val="2">
                            <dgm:alg type="cycle">
                              <dgm:param type="stAng" val="160"/>
                              <dgm:param type="spanAng" val="90"/>
                              <dgm:param type="ctrShpMap" val="fNode"/>
                            </dgm:alg>
                          </dgm:if>
                          <dgm:else name="Name366">
                            <dgm:alg type="cycle">
                              <dgm:param type="stAng" val="0"/>
                              <dgm:param type="spanAng" val="360"/>
                              <dgm:param type="ctrShpMap" val="fNode"/>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stAng" val="72"/>
                              <dgm:param type="ctrShpMap" val="fNode"/>
                            </dgm:alg>
                          </dgm:if>
                          <dgm:if name="Name373" axis="ch ch" ptType="node node" st="5 1" cnt="1 0" func="cnt" op="equ" val="2">
                            <dgm:alg type="cycle">
                              <dgm:param type="stAng" val="117"/>
                              <dgm:param type="spanAng" val="-90"/>
                              <dgm:param type="ctrShpMap" val="fNode"/>
                            </dgm:alg>
                          </dgm:if>
                          <dgm:else name="Name374">
                            <dgm:alg type="cycle">
                              <dgm:param type="stAng" val="0"/>
                              <dgm:param type="spanAng" val="-360"/>
                              <dgm:param type="ctrShpMap" val="fNode"/>
                            </dgm:alg>
                          </dgm:else>
                        </dgm:choose>
                      </dgm:if>
                      <dgm:if name="Name375" axis="ch" ptType="node" func="cnt" op="equ" val="6">
                        <dgm:choose name="Name376">
                          <dgm:if name="Name377" axis="ch ch" ptType="node node" st="5 1" cnt="1 0" func="cnt" op="equ" val="1">
                            <dgm:alg type="cycle">
                              <dgm:param type="stAng" val="120"/>
                              <dgm:param type="ctrShpMap" val="fNode"/>
                            </dgm:alg>
                          </dgm:if>
                          <dgm:if name="Name378" axis="ch ch" ptType="node node" st="5 1" cnt="1 0" func="cnt" op="equ" val="2">
                            <dgm:alg type="cycle">
                              <dgm:param type="stAng" val="165"/>
                              <dgm:param type="spanAng" val="-90"/>
                              <dgm:param type="ctrShpMap" val="fNode"/>
                            </dgm:alg>
                          </dgm:if>
                          <dgm:else name="Name379">
                            <dgm:alg type="cycle">
                              <dgm:param type="stAng" val="0"/>
                              <dgm:param type="spanAng" val="-360"/>
                              <dgm:param type="ctrShpMap" val="fNode"/>
                            </dgm:alg>
                          </dgm:else>
                        </dgm:choose>
                      </dgm:if>
                      <dgm:if name="Name380" axis="ch" ptType="node" func="cnt" op="gte" val="7">
                        <dgm:choose name="Name381">
                          <dgm:if name="Name382" axis="ch ch" ptType="node node" st="5 1" cnt="1 0" func="cnt" op="equ" val="1">
                            <dgm:alg type="cycle">
                              <dgm:param type="stAng" val="154"/>
                              <dgm:param type="ctrShpMap" val="fNode"/>
                            </dgm:alg>
                          </dgm:if>
                          <dgm:if name="Name383" axis="ch ch" ptType="node node" st="5 1" cnt="1 0" func="cnt" op="equ" val="2">
                            <dgm:alg type="cycle">
                              <dgm:param type="stAng" val="199"/>
                              <dgm:param type="spanAng" val="-90"/>
                              <dgm:param type="ctrShpMap" val="fNode"/>
                            </dgm:alg>
                          </dgm:if>
                          <dgm:else name="Name384">
                            <dgm:alg type="cycle">
                              <dgm:param type="stAng" val="0"/>
                              <dgm:param type="spanAng" val="-360"/>
                              <dgm:param type="ctrShpMap" val="fNode"/>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srcNode" val="textCenter"/>
                    <dgm:param type="dstNode" val="childCenter5"/>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stAng" val="300"/>
                              <dgm:param type="ctrShpMap" val="fNode"/>
                            </dgm:alg>
                          </dgm:if>
                          <dgm:if name="Name402" axis="ch ch" ptType="node node" st="6 1" cnt="1 0" func="cnt" op="equ" val="2">
                            <dgm:alg type="cycle">
                              <dgm:param type="stAng" val="255"/>
                              <dgm:param type="spanAng" val="90"/>
                              <dgm:param type="ctrShpMap" val="fNode"/>
                            </dgm:alg>
                          </dgm:if>
                          <dgm:else name="Name403">
                            <dgm:alg type="cycle">
                              <dgm:param type="stAng" val="0"/>
                              <dgm:param type="spanAng" val="360"/>
                              <dgm:param type="ctrShpMap" val="fNode"/>
                            </dgm:alg>
                          </dgm:else>
                        </dgm:choose>
                      </dgm:if>
                      <dgm:if name="Name404" axis="ch" ptType="node" func="cnt" op="gte" val="7">
                        <dgm:choose name="Name405">
                          <dgm:if name="Name406" axis="ch ch" ptType="node node" st="6 1" cnt="1 0" func="cnt" op="equ" val="1">
                            <dgm:alg type="cycle">
                              <dgm:param type="stAng" val="257"/>
                              <dgm:param type="ctrShpMap" val="fNode"/>
                            </dgm:alg>
                          </dgm:if>
                          <dgm:if name="Name407" axis="ch ch" ptType="node node" st="6 1" cnt="1 0" func="cnt" op="equ" val="2">
                            <dgm:alg type="cycle">
                              <dgm:param type="stAng" val="212"/>
                              <dgm:param type="spanAng" val="90"/>
                              <dgm:param type="ctrShpMap" val="fNode"/>
                            </dgm:alg>
                          </dgm:if>
                          <dgm:else name="Name408">
                            <dgm:alg type="cycle">
                              <dgm:param type="stAng" val="0"/>
                              <dgm:param type="spanAng" val="360"/>
                              <dgm:param type="ctrShpMap" val="fNode"/>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stAng" val="60"/>
                              <dgm:param type="ctrShpMap" val="fNode"/>
                            </dgm:alg>
                          </dgm:if>
                          <dgm:if name="Name415" axis="ch ch" ptType="node node" st="6 1" cnt="1 0" func="cnt" op="equ" val="2">
                            <dgm:alg type="cycle">
                              <dgm:param type="stAng" val="105"/>
                              <dgm:param type="spanAng" val="-90"/>
                              <dgm:param type="ctrShpMap" val="fNode"/>
                            </dgm:alg>
                          </dgm:if>
                          <dgm:else name="Name416">
                            <dgm:alg type="cycle">
                              <dgm:param type="stAng" val="0"/>
                              <dgm:param type="spanAng" val="-360"/>
                              <dgm:param type="ctrShpMap" val="fNode"/>
                            </dgm:alg>
                          </dgm:else>
                        </dgm:choose>
                      </dgm:if>
                      <dgm:if name="Name417" axis="ch" ptType="node" func="cnt" op="gte" val="7">
                        <dgm:choose name="Name418">
                          <dgm:if name="Name419" axis="ch ch" ptType="node node" st="6 1" cnt="1 0" func="cnt" op="equ" val="1">
                            <dgm:alg type="cycle">
                              <dgm:param type="stAng" val="102"/>
                              <dgm:param type="ctrShpMap" val="fNode"/>
                            </dgm:alg>
                          </dgm:if>
                          <dgm:if name="Name420" axis="ch ch" ptType="node node" st="6 1" cnt="1 0" func="cnt" op="equ" val="2">
                            <dgm:alg type="cycle">
                              <dgm:param type="stAng" val="147"/>
                              <dgm:param type="spanAng" val="-90"/>
                              <dgm:param type="ctrShpMap" val="fNode"/>
                            </dgm:alg>
                          </dgm:if>
                          <dgm:else name="Name421">
                            <dgm:alg type="cycle">
                              <dgm:param type="stAng" val="0"/>
                              <dgm:param type="spanAng" val="-360"/>
                              <dgm:param type="ctrShpMap" val="fNode"/>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srcNode" val="textCenter"/>
                    <dgm:param type="dstNode" val="childCenter6"/>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stAng" val="308"/>
                              <dgm:param type="ctrShpMap" val="fNode"/>
                            </dgm:alg>
                          </dgm:if>
                          <dgm:if name="Name439" axis="ch ch" ptType="node node" st="7 1" cnt="1 0" func="cnt" op="equ" val="2">
                            <dgm:alg type="cycle">
                              <dgm:param type="stAng" val="263"/>
                              <dgm:param type="spanAng" val="90"/>
                              <dgm:param type="ctrShpMap" val="fNode"/>
                            </dgm:alg>
                          </dgm:if>
                          <dgm:else name="Name440">
                            <dgm:alg type="cycle">
                              <dgm:param type="stAng" val="0"/>
                              <dgm:param type="spanAng" val="360"/>
                              <dgm:param type="ctrShpMap" val="fNode"/>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stAng" val="51"/>
                              <dgm:param type="ctrShpMap" val="fNode"/>
                            </dgm:alg>
                          </dgm:if>
                          <dgm:if name="Name447" axis="ch ch" ptType="node node" st="7 1" cnt="1 0" func="cnt" op="equ" val="2">
                            <dgm:alg type="cycle">
                              <dgm:param type="stAng" val="96"/>
                              <dgm:param type="spanAng" val="-90"/>
                              <dgm:param type="ctrShpMap" val="fNode"/>
                            </dgm:alg>
                          </dgm:if>
                          <dgm:else name="Name448">
                            <dgm:alg type="cycle">
                              <dgm:param type="stAng" val="0"/>
                              <dgm:param type="spanAng" val="-360"/>
                              <dgm:param type="ctrShpMap" val="fNode"/>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srcNode" val="textCenter"/>
                    <dgm:param type="dstNode" val="childCenter7"/>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9.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horzAlign" val="ctr"/>
          <dgm:param type="vertAlign" val="t"/>
          <dgm:param type="nodeVertAlign" val="t"/>
          <dgm:param type="fallback" val="1D"/>
        </dgm:alg>
      </dgm:if>
      <dgm:else name="Name2">
        <dgm:alg type="hierChild">
          <dgm:param type="linDir" val="fromR"/>
          <dgm:param type="horzAlign" val="ctr"/>
          <dgm:param type="vertAlign" val="t"/>
          <dgm:param type="nodeVertAlign" val="t"/>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parTxLTRAlign" val="l"/>
                    <dgm:param type="txAnchorVertCh" val="mid"/>
                  </dgm:alg>
                </dgm:if>
                <dgm:else name="Name10">
                  <dgm:alg type="tx">
                    <dgm:param type="parTxLTRAlign" val="r"/>
                    <dgm:param type="txAnchorVertCh" val="mid"/>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parTxLTRAlign" val="l"/>
                          <dgm:param type="txAnchorVertCh" val="mid"/>
                        </dgm:alg>
                      </dgm:if>
                      <dgm:else name="Name18">
                        <dgm:alg type="tx">
                          <dgm:param type="parTxLTRAlign" val="r"/>
                          <dgm:param type="txAnchorVertCh" val="mid"/>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horzAlign" val="ctr"/>
          <dgm:param type="vertAlign" val="t"/>
          <dgm:param type="nodeVertAlign" val="t"/>
          <dgm:param type="fallback" val="1D"/>
        </dgm:alg>
      </dgm:if>
      <dgm:else name="Name2">
        <dgm:alg type="hierChild">
          <dgm:param type="linDir" val="fromR"/>
          <dgm:param type="horzAlign" val="ctr"/>
          <dgm:param type="vertAlign" val="t"/>
          <dgm:param type="nodeVertAlign" val="t"/>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parTxLTRAlign" val="l"/>
                    <dgm:param type="txAnchorVertCh" val="mid"/>
                  </dgm:alg>
                </dgm:if>
                <dgm:else name="Name10">
                  <dgm:alg type="tx">
                    <dgm:param type="parTxLTRAlign" val="r"/>
                    <dgm:param type="txAnchorVertCh" val="mid"/>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parTxLTRAlign" val="l"/>
                          <dgm:param type="txAnchorVertCh" val="mid"/>
                        </dgm:alg>
                      </dgm:if>
                      <dgm:else name="Name18">
                        <dgm:alg type="tx">
                          <dgm:param type="parTxLTRAlign" val="r"/>
                          <dgm:param type="txAnchorVertCh" val="mid"/>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horzAlign" val="ctr"/>
          <dgm:param type="vertAlign" val="t"/>
          <dgm:param type="nodeVertAlign" val="t"/>
          <dgm:param type="fallback" val="1D"/>
        </dgm:alg>
      </dgm:if>
      <dgm:else name="Name2">
        <dgm:alg type="hierChild">
          <dgm:param type="linDir" val="fromR"/>
          <dgm:param type="horzAlign" val="ctr"/>
          <dgm:param type="vertAlign" val="t"/>
          <dgm:param type="nodeVertAlign" val="t"/>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parTxLTRAlign" val="l"/>
                    <dgm:param type="txAnchorVertCh" val="mid"/>
                  </dgm:alg>
                </dgm:if>
                <dgm:else name="Name10">
                  <dgm:alg type="tx">
                    <dgm:param type="parTxLTRAlign" val="r"/>
                    <dgm:param type="txAnchorVertCh" val="mid"/>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parTxLTRAlign" val="l"/>
                          <dgm:param type="txAnchorVertCh" val="mid"/>
                        </dgm:alg>
                      </dgm:if>
                      <dgm:else name="Name18">
                        <dgm:alg type="tx">
                          <dgm:param type="parTxLTRAlign" val="r"/>
                          <dgm:param type="txAnchorVertCh" val="mid"/>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horzAlign" val="ctr"/>
          <dgm:param type="vertAlign" val="t"/>
          <dgm:param type="nodeVertAlign" val="t"/>
          <dgm:param type="fallback" val="1D"/>
        </dgm:alg>
      </dgm:if>
      <dgm:else name="Name2">
        <dgm:alg type="hierChild">
          <dgm:param type="linDir" val="fromR"/>
          <dgm:param type="horzAlign" val="ctr"/>
          <dgm:param type="vertAlign" val="t"/>
          <dgm:param type="nodeVertAlign" val="t"/>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parTxLTRAlign" val="l"/>
                    <dgm:param type="txAnchorVertCh" val="mid"/>
                  </dgm:alg>
                </dgm:if>
                <dgm:else name="Name10">
                  <dgm:alg type="tx">
                    <dgm:param type="parTxLTRAlign" val="r"/>
                    <dgm:param type="txAnchorVertCh" val="mid"/>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parTxLTRAlign" val="l"/>
                          <dgm:param type="txAnchorVertCh" val="mid"/>
                        </dgm:alg>
                      </dgm:if>
                      <dgm:else name="Name18">
                        <dgm:alg type="tx">
                          <dgm:param type="parTxLTRAlign" val="r"/>
                          <dgm:param type="txAnchorVertCh" val="mid"/>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linDir" val="fromL"/>
                      <dgm:param type="chAlign" val="t"/>
                    </dgm:alg>
                  </dgm:if>
                  <dgm:else name="Name31">
                    <dgm:alg type="hierChild">
                      <dgm:param type="linDir" val="fromR"/>
                      <dgm:param type="chAlign" val="t"/>
                    </dgm:alg>
                  </dgm:else>
                </dgm:choose>
              </dgm:if>
              <dgm:if name="Name32" func="var" arg="hierBranch" op="equ" val="r">
                <dgm:choose name="Name33">
                  <dgm:if name="Name34" func="var" arg="dir" op="equ" val="norm">
                    <dgm:alg type="hierChild">
                      <dgm:param type="linDir" val="fromL"/>
                      <dgm:param type="chAlign" val="b"/>
                    </dgm:alg>
                  </dgm:if>
                  <dgm:else name="Name35">
                    <dgm:alg type="hierChild">
                      <dgm:param type="linDir" val="fromR"/>
                      <dgm:param type="chAlign" val="b"/>
                    </dgm:alg>
                  </dgm:else>
                </dgm:choose>
              </dgm:if>
              <dgm:if name="Name36" func="var" arg="hierBranch" op="equ" val="hang">
                <dgm:choose name="Name37">
                  <dgm:if name="Name38" func="var" arg="dir" op="equ" val="norm">
                    <dgm:alg type="hierChild">
                      <dgm:param type="linDir" val="fromT"/>
                      <dgm:param type="chAlign" val="l"/>
                      <dgm:param type="secLinDir" val="fromL"/>
                      <dgm:param type="secChAlign" val="t"/>
                    </dgm:alg>
                  </dgm:if>
                  <dgm:else name="Name39">
                    <dgm:alg type="hierChild">
                      <dgm:param type="linDir" val="fromT"/>
                      <dgm:param type="chAlign" val="r"/>
                      <dgm:param type="secLinDir" val="fromR"/>
                      <dgm:param type="secChAlign" val="t"/>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dim" val="1D"/>
                            <dgm:param type="endSty" val="noArr"/>
                            <dgm:param type="connRout" val="bend"/>
                            <dgm:param type="begPts" val="midR"/>
                            <dgm:param type="endPts" val="bCtr tCtr"/>
                          </dgm:alg>
                        </dgm:if>
                        <dgm:else name="Name50">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dim" val="1D"/>
                            <dgm:param type="endSty" val="noArr"/>
                            <dgm:param type="connRout" val="bend"/>
                            <dgm:param type="begPts" val="midR"/>
                            <dgm:param type="endPts" val="tCtr"/>
                          </dgm:alg>
                        </dgm:if>
                        <dgm:else name="Name55">
                          <dgm:alg type="conn">
                            <dgm:param type="dim" val="1D"/>
                            <dgm:param type="endSty" val="noArr"/>
                            <dgm:param type="connRout" val="bend"/>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dim" val="1D"/>
                            <dgm:param type="endSty" val="noArr"/>
                            <dgm:param type="connRout" val="bend"/>
                            <dgm:param type="begPts" val="midR"/>
                            <dgm:param type="endPts" val="bCtr"/>
                          </dgm:alg>
                        </dgm:if>
                        <dgm:else name="Name60">
                          <dgm:alg type="conn">
                            <dgm:param type="dim" val="1D"/>
                            <dgm:param type="endSty" val="noArr"/>
                            <dgm:param type="connRout" val="bend"/>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dim" val="1D"/>
                            <dgm:param type="endSty" val="noArr"/>
                            <dgm:param type="connRout" val="bend"/>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dim" val="1D"/>
                            <dgm:param type="endSty" val="noArr"/>
                            <dgm:param type="connRout" val="bend"/>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linDir" val="fromL"/>
                            <dgm:param type="chAlign" val="t"/>
                          </dgm:alg>
                        </dgm:if>
                        <dgm:else name="Name93">
                          <dgm:alg type="hierChild">
                            <dgm:param type="linDir" val="fromR"/>
                            <dgm:param type="chAlign" val="t"/>
                          </dgm:alg>
                        </dgm:else>
                      </dgm:choose>
                    </dgm:if>
                    <dgm:if name="Name94" func="var" arg="hierBranch" op="equ" val="r">
                      <dgm:choose name="Name95">
                        <dgm:if name="Name96" func="var" arg="dir" op="equ" val="norm">
                          <dgm:alg type="hierChild">
                            <dgm:param type="linDir" val="fromL"/>
                            <dgm:param type="chAlign" val="b"/>
                          </dgm:alg>
                        </dgm:if>
                        <dgm:else name="Name97">
                          <dgm:alg type="hierChild">
                            <dgm:param type="linDir" val="fromR"/>
                            <dgm:param type="chAlign" val="b"/>
                          </dgm:alg>
                        </dgm:else>
                      </dgm:choose>
                    </dgm:if>
                    <dgm:if name="Name98" func="var" arg="hierBranch" op="equ" val="hang">
                      <dgm:choose name="Name99">
                        <dgm:if name="Name100" func="var" arg="dir" op="equ" val="norm">
                          <dgm:alg type="hierChild">
                            <dgm:param type="linDir" val="fromT"/>
                            <dgm:param type="chAlign" val="l"/>
                            <dgm:param type="secLinDir" val="fromL"/>
                            <dgm:param type="secChAlign" val="t"/>
                          </dgm:alg>
                        </dgm:if>
                        <dgm:else name="Name101">
                          <dgm:alg type="hierChild">
                            <dgm:param type="linDir" val="fromT"/>
                            <dgm:param type="chAlign" val="r"/>
                            <dgm:param type="secLinDir" val="fromR"/>
                            <dgm:param type="secChAlign" val="t"/>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linDir" val="fromT"/>
                        <dgm:param type="chAlign" val="l"/>
                        <dgm:param type="secLinDir" val="fromL"/>
                        <dgm:param type="secChAlign" val="t"/>
                      </dgm:alg>
                    </dgm:if>
                    <dgm:else name="Name109">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linDir" val="fromT"/>
                  <dgm:param type="chAlign" val="l"/>
                  <dgm:param type="secLinDir" val="fromL"/>
                  <dgm:param type="secChAlign" val="t"/>
                </dgm:alg>
              </dgm:if>
              <dgm:else name="Name113">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dim" val="1D"/>
                        <dgm:param type="endSty" val="noArr"/>
                        <dgm:param type="connRout" val="bend"/>
                        <dgm:param type="begPts" val="midR"/>
                        <dgm:param type="endPts" val="bCtr tCtr"/>
                      </dgm:alg>
                    </dgm:if>
                    <dgm:else name="Name118">
                      <dgm:alg type="conn">
                        <dgm:param type="dim" val="1D"/>
                        <dgm:param type="endSty" val="noArr"/>
                        <dgm:param type="connRout" val="bend"/>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linDir" val="fromL"/>
                            <dgm:param type="chAlign" val="t"/>
                          </dgm:alg>
                        </dgm:if>
                        <dgm:else name="Name145">
                          <dgm:alg type="hierChild">
                            <dgm:param type="linDir" val="fromR"/>
                            <dgm:param type="chAlign" val="t"/>
                          </dgm:alg>
                        </dgm:else>
                      </dgm:choose>
                    </dgm:if>
                    <dgm:if name="Name146" func="var" arg="hierBranch" op="equ" val="r">
                      <dgm:choose name="Name147">
                        <dgm:if name="Name148" func="var" arg="dir" op="equ" val="norm">
                          <dgm:alg type="hierChild">
                            <dgm:param type="linDir" val="fromL"/>
                            <dgm:param type="chAlign" val="b"/>
                          </dgm:alg>
                        </dgm:if>
                        <dgm:else name="Name149">
                          <dgm:alg type="hierChild">
                            <dgm:param type="linDir" val="fromR"/>
                            <dgm:param type="chAlign" val="b"/>
                          </dgm:alg>
                        </dgm:else>
                      </dgm:choose>
                    </dgm:if>
                    <dgm:if name="Name150" func="var" arg="hierBranch" op="equ" val="hang">
                      <dgm:choose name="Name151">
                        <dgm:if name="Name152" func="var" arg="dir" op="equ" val="norm">
                          <dgm:alg type="hierChild">
                            <dgm:param type="linDir" val="fromT"/>
                            <dgm:param type="chAlign" val="l"/>
                            <dgm:param type="secLinDir" val="fromL"/>
                            <dgm:param type="secChAlign" val="t"/>
                          </dgm:alg>
                        </dgm:if>
                        <dgm:else name="Name153">
                          <dgm:alg type="hierChild">
                            <dgm:param type="linDir" val="fromT"/>
                            <dgm:param type="chAlign" val="r"/>
                            <dgm:param type="secLinDir" val="fromR"/>
                            <dgm:param type="secChAlign" val="t"/>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linDir" val="fromT"/>
                        <dgm:param type="chAlign" val="l"/>
                        <dgm:param type="secLinDir" val="fromL"/>
                        <dgm:param type="secChAlign" val="t"/>
                      </dgm:alg>
                    </dgm:if>
                    <dgm:else name="Name161">
                      <dgm:alg type="hierChild">
                        <dgm:param type="linDir" val="fromT"/>
                        <dgm:param type="chAlign" val="r"/>
                        <dgm:param type="secLinDir" val="fromR"/>
                        <dgm:param type="secChAlign" val="t"/>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7871BB-FC01-4CE3-958D-FFFE2B3CD5FF}"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D4B60B-396C-407B-993E-117D11CD672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）第</a:t>
            </a:r>
            <a:r>
              <a:rPr lang="en-US" altLang="zh-CN" dirty="0"/>
              <a:t>1</a:t>
            </a:r>
            <a:r>
              <a:rPr lang="zh-CN" altLang="en-US" dirty="0"/>
              <a:t>次流失，从认知到熟悉：</a:t>
            </a:r>
            <a:endParaRPr lang="en-US" altLang="zh-CN" dirty="0"/>
          </a:p>
          <a:p>
            <a:r>
              <a:rPr lang="zh-CN" altLang="en-US" dirty="0"/>
              <a:t>假设某顾客在认知阶段知道了</a:t>
            </a:r>
            <a:r>
              <a:rPr lang="en-US" altLang="zh-CN" dirty="0"/>
              <a:t>A</a:t>
            </a:r>
            <a:r>
              <a:rPr lang="zh-CN" altLang="en-US" dirty="0"/>
              <a:t>店铺，但在各个媒体渠道都没有看到过，他可能就转而考虑其他店铺了。</a:t>
            </a:r>
            <a:r>
              <a:rPr lang="en-US" altLang="zh-CN" dirty="0"/>
              <a:t>A</a:t>
            </a:r>
            <a:r>
              <a:rPr lang="zh-CN" altLang="en-US" dirty="0"/>
              <a:t>店铺之所以失去了该顾客，是因为营销工作没做足，在信息收集环节没有抓住该顾客。</a:t>
            </a:r>
            <a:endParaRPr lang="en-US" altLang="zh-CN" dirty="0"/>
          </a:p>
          <a:p>
            <a:r>
              <a:rPr lang="zh-CN" altLang="en-US" dirty="0"/>
              <a:t>（</a:t>
            </a:r>
            <a:r>
              <a:rPr lang="en-US" altLang="zh-CN" dirty="0"/>
              <a:t>2</a:t>
            </a:r>
            <a:r>
              <a:rPr lang="zh-CN" altLang="en-US" dirty="0"/>
              <a:t>）第</a:t>
            </a:r>
            <a:r>
              <a:rPr lang="en-US" altLang="zh-CN" dirty="0"/>
              <a:t>2</a:t>
            </a:r>
            <a:r>
              <a:rPr lang="zh-CN" altLang="en-US" dirty="0"/>
              <a:t>次流失，从熟悉到试用、使用：</a:t>
            </a:r>
            <a:endParaRPr lang="en-US" altLang="zh-CN" dirty="0"/>
          </a:p>
          <a:p>
            <a:r>
              <a:rPr lang="zh-CN" altLang="en-US" dirty="0"/>
              <a:t>在这个环节，店铺需要通过各种渠道，深刻了解顾客的差异性，知道什么样的顾客需要什么样的商品。</a:t>
            </a:r>
            <a:endParaRPr lang="en-US" altLang="zh-CN" dirty="0"/>
          </a:p>
          <a:p>
            <a:r>
              <a:rPr lang="zh-CN" altLang="en-US" dirty="0"/>
              <a:t>（</a:t>
            </a:r>
            <a:r>
              <a:rPr lang="en-US" altLang="zh-CN" dirty="0"/>
              <a:t>3</a:t>
            </a:r>
            <a:r>
              <a:rPr lang="zh-CN" altLang="en-US" dirty="0"/>
              <a:t>）第</a:t>
            </a:r>
            <a:r>
              <a:rPr lang="en-US" altLang="zh-CN" dirty="0"/>
              <a:t>3</a:t>
            </a:r>
            <a:r>
              <a:rPr lang="zh-CN" altLang="en-US" dirty="0"/>
              <a:t>次流失，从使用到忠诚：</a:t>
            </a:r>
            <a:endParaRPr lang="en-US" altLang="zh-CN" dirty="0"/>
          </a:p>
          <a:p>
            <a:r>
              <a:rPr lang="zh-CN" altLang="en-US" dirty="0"/>
              <a:t>体验</a:t>
            </a:r>
            <a:r>
              <a:rPr lang="en-US" altLang="zh-CN" dirty="0"/>
              <a:t>&lt;</a:t>
            </a:r>
            <a:r>
              <a:rPr lang="zh-CN" altLang="en-US" dirty="0"/>
              <a:t>预期，顾客抱怨甚至流失；体验</a:t>
            </a:r>
            <a:r>
              <a:rPr lang="en-US" altLang="zh-CN" dirty="0"/>
              <a:t>&gt;</a:t>
            </a:r>
            <a:r>
              <a:rPr lang="zh-CN" altLang="en-US" dirty="0"/>
              <a:t>预期，顾客满意，就会出现再次购买、推荐购买等忠诚性的行为。因此，店铺需要了解顾客体验的方式和忍耐限度。</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P89  </a:t>
            </a:r>
            <a:r>
              <a:rPr lang="zh-CN" altLang="en-US" dirty="0"/>
              <a:t>当顾客空手进入卖场时，最多可能购买</a:t>
            </a:r>
            <a:r>
              <a:rPr lang="en-US" altLang="zh-CN" dirty="0"/>
              <a:t>4</a:t>
            </a:r>
            <a:r>
              <a:rPr lang="zh-CN" altLang="en-US" dirty="0"/>
              <a:t>件商品；当拿上购物篮后，平均件数成了</a:t>
            </a:r>
            <a:r>
              <a:rPr lang="en-US" altLang="zh-CN" dirty="0"/>
              <a:t>5.5</a:t>
            </a:r>
            <a:r>
              <a:rPr lang="zh-CN" altLang="en-US" dirty="0"/>
              <a:t>件；当把购物篮换成了购物车后，平均件数上升为</a:t>
            </a:r>
            <a:r>
              <a:rPr lang="en-US" altLang="zh-CN" dirty="0"/>
              <a:t>6.5</a:t>
            </a:r>
            <a:r>
              <a:rPr lang="zh-CN" altLang="en-US" dirty="0"/>
              <a:t>件；在主动线上再放置一些购物篮后，平均件数上升为</a:t>
            </a:r>
            <a:r>
              <a:rPr lang="en-US" altLang="zh-CN" dirty="0"/>
              <a:t>8</a:t>
            </a:r>
            <a:r>
              <a:rPr lang="zh-CN" altLang="en-US" dirty="0"/>
              <a:t>件。</a:t>
            </a:r>
            <a:endParaRPr lang="en-US" altLang="zh-CN" dirty="0"/>
          </a:p>
          <a:p>
            <a:r>
              <a:rPr lang="zh-CN" altLang="en-US" dirty="0"/>
              <a:t>联想到去某些商场购物时员工主动递给我购物篮，当时觉得服务到位，现在感觉是策略，是套路，</a:t>
            </a:r>
            <a:r>
              <a:rPr lang="en-US" altLang="zh-CN" dirty="0"/>
              <a:t>ta</a:t>
            </a:r>
            <a:r>
              <a:rPr lang="zh-CN" altLang="en-US" dirty="0"/>
              <a:t>释放了你的双手，让你买的更多。</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现状：所有商品都是按品牌陈列的？是否合理呢？</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这张表好在哪里？</a:t>
            </a:r>
            <a:endParaRPr lang="en-US" altLang="zh-CN" dirty="0" smtClean="0"/>
          </a:p>
          <a:p>
            <a:r>
              <a:rPr lang="zh-CN" altLang="en-US" dirty="0" smtClean="0"/>
              <a:t>一眼知道该品的商品结构比较完整，考虑了功能，考虑了深度，高、中、低档商品都有，甚至还考虑了规格，</a:t>
            </a:r>
            <a:r>
              <a:rPr lang="en-US" altLang="zh-CN" dirty="0" smtClean="0"/>
              <a:t>90-140</a:t>
            </a:r>
            <a:r>
              <a:rPr lang="zh-CN" altLang="en-US" dirty="0" smtClean="0"/>
              <a:t>规格的商品全部错开。这</a:t>
            </a:r>
            <a:r>
              <a:rPr lang="en-US" altLang="zh-CN" dirty="0" smtClean="0"/>
              <a:t>25</a:t>
            </a:r>
            <a:r>
              <a:rPr lang="zh-CN" altLang="en-US" dirty="0" smtClean="0"/>
              <a:t>个商品给消费者的感觉不会比</a:t>
            </a:r>
            <a:r>
              <a:rPr lang="en-US" altLang="zh-CN" dirty="0" smtClean="0"/>
              <a:t>70</a:t>
            </a:r>
            <a:r>
              <a:rPr lang="zh-CN" altLang="en-US" dirty="0" smtClean="0"/>
              <a:t>个商品要少，同时还节约了货架。</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一般来说，价格弹性低的商品包括：饮品、品牌性强的商品、难以替代性商品、专利商品、可获得性资源有限的商品、购买人群相对固定的商品等。</a:t>
            </a:r>
            <a:endParaRPr lang="en-US" altLang="zh-CN" dirty="0"/>
          </a:p>
          <a:p>
            <a:r>
              <a:rPr lang="zh-CN" altLang="en-US" dirty="0"/>
              <a:t>价格弹性高的商品包括：生产门槛低的商品（如方便面）、资源丰富的产品（如矿泉水、饮用水）、容易替代型商品（如卫生纸）、品牌性较弱的商品（如大米）、民生必需品、使用者及购买人群众多的商品等。</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举例，</a:t>
            </a:r>
            <a:r>
              <a:rPr lang="en-US" altLang="zh-CN" dirty="0"/>
              <a:t>7-11</a:t>
            </a:r>
            <a:r>
              <a:rPr lang="zh-CN" altLang="en-US" dirty="0"/>
              <a:t>的切片面包，北京某超市的火腿</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、库存天数的意义是按历史销售来看目前库存还能支撑销售多长时间，代表的是过去的销售规律</a:t>
            </a:r>
            <a:endParaRPr lang="en-US" altLang="zh-CN" dirty="0"/>
          </a:p>
          <a:p>
            <a:r>
              <a:rPr lang="en-US" altLang="zh-CN" dirty="0"/>
              <a:t>2</a:t>
            </a:r>
            <a:r>
              <a:rPr lang="zh-CN" altLang="en-US" dirty="0"/>
              <a:t>、对九宫格的每一个区域，都可以制定一套对应的营运方法。</a:t>
            </a:r>
            <a:endParaRPr lang="en-US" altLang="zh-CN" dirty="0"/>
          </a:p>
          <a:p>
            <a:r>
              <a:rPr lang="en-US" altLang="zh-CN" dirty="0"/>
              <a:t>3</a:t>
            </a:r>
            <a:r>
              <a:rPr lang="zh-CN" altLang="en-US" dirty="0"/>
              <a:t>、库存天数和库存周转率很难有统一的标准值，大型超市的标准库存一般是</a:t>
            </a:r>
            <a:r>
              <a:rPr lang="en-US" altLang="zh-CN" dirty="0"/>
              <a:t>30</a:t>
            </a:r>
            <a:r>
              <a:rPr lang="zh-CN" altLang="en-US" dirty="0"/>
              <a:t>天左右，快消品渠道商的标准库存一般在</a:t>
            </a:r>
            <a:r>
              <a:rPr lang="en-US" altLang="zh-CN" dirty="0"/>
              <a:t>45</a:t>
            </a:r>
            <a:r>
              <a:rPr lang="zh-CN" altLang="en-US" dirty="0"/>
              <a:t>天左右，服装零售店铺一般在</a:t>
            </a:r>
            <a:r>
              <a:rPr lang="en-US" altLang="zh-CN" dirty="0"/>
              <a:t>60</a:t>
            </a:r>
            <a:r>
              <a:rPr lang="zh-CN" altLang="en-US" dirty="0"/>
              <a:t>天左右。</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常规商品库存结构分析包括：商品类别或品类结构分析、“二八法则”商品结构分析、</a:t>
            </a:r>
            <a:r>
              <a:rPr lang="en-US" altLang="zh-CN" dirty="0"/>
              <a:t>ABC</a:t>
            </a:r>
            <a:r>
              <a:rPr lang="zh-CN" altLang="en-US" dirty="0"/>
              <a:t>商品结构分析、价格段商品结构分析、品牌间结构分析等。</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分组分析法中两个原则：</a:t>
            </a:r>
            <a:endParaRPr lang="en-US" altLang="zh-CN" dirty="0"/>
          </a:p>
          <a:p>
            <a:r>
              <a:rPr lang="zh-CN" altLang="en-US" dirty="0"/>
              <a:t>穷尽原则：使总体中的每一个单位都有组可归；</a:t>
            </a:r>
            <a:endParaRPr lang="en-US" altLang="zh-CN" dirty="0"/>
          </a:p>
          <a:p>
            <a:r>
              <a:rPr lang="zh-CN" altLang="en-US" dirty="0"/>
              <a:t>互斥原则：总体中的任何一个单位只能归属某一个组，不能同时或可能归属于几个组。</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消费者的研究，更多的是由生产商来进行的。对消费者消费行为和喜好的研究可以帮助生产商生产出更满足消费者需求的产品。而对购物者的研究应由零售商来主导，因为购物者是直接与零售商发生关系的群体。</a:t>
            </a:r>
            <a:endParaRPr lang="en-US" altLang="zh-CN" dirty="0"/>
          </a:p>
          <a:p>
            <a:r>
              <a:rPr lang="zh-CN" altLang="en-US" dirty="0"/>
              <a:t>购物者分析方法目前有小组讨论法、问卷调查法、陪同购物法、观察法等。</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卖场布局理论认为，与卖场入口处成斜对角线的位置，是店内诱导顾客所能达到的最理想位置。一般此位置达到</a:t>
            </a:r>
            <a:r>
              <a:rPr lang="en-US" altLang="zh-CN" dirty="0" smtClean="0"/>
              <a:t>80%</a:t>
            </a:r>
            <a:r>
              <a:rPr lang="zh-CN" altLang="en-US" dirty="0" smtClean="0"/>
              <a:t>算基本合理。</a:t>
            </a:r>
            <a:endParaRPr lang="en-US" altLang="zh-CN" dirty="0" smtClean="0"/>
          </a:p>
          <a:p>
            <a:r>
              <a:rPr lang="zh-CN" altLang="en-US" dirty="0" smtClean="0"/>
              <a:t>各主通道通过率高的原因：除入口和出口外，各主通道都不设置卖场堆头（好处：①视线宽广，主通道尽头及拐角处磁石点诱导顾客深入；②主通道两侧关联商品提高通过率和停留率；③若通道拥挤，人流会自然提高行进速度，减少停留）。</a:t>
            </a:r>
            <a:endParaRPr lang="en-US" altLang="zh-CN" dirty="0" smtClean="0"/>
          </a:p>
          <a:p>
            <a:endParaRPr lang="en-US" altLang="zh-CN" dirty="0" smtClean="0"/>
          </a:p>
          <a:p>
            <a:r>
              <a:rPr lang="zh-CN" altLang="en-US" dirty="0" smtClean="0"/>
              <a:t>改进建议：</a:t>
            </a:r>
            <a:endParaRPr lang="en-US" altLang="zh-CN" dirty="0" smtClean="0"/>
          </a:p>
          <a:p>
            <a:r>
              <a:rPr lang="zh-CN" altLang="en-US" dirty="0" smtClean="0"/>
              <a:t>① 卖场出口处面包区通过率极低</a:t>
            </a:r>
            <a:r>
              <a:rPr lang="en-US" altLang="zh-CN" dirty="0" smtClean="0"/>
              <a:t>——</a:t>
            </a:r>
            <a:r>
              <a:rPr lang="zh-CN" altLang="en-US" dirty="0" smtClean="0"/>
              <a:t>商品组织和表现力差</a:t>
            </a:r>
            <a:r>
              <a:rPr lang="en-US" altLang="zh-CN" dirty="0" smtClean="0"/>
              <a:t>——</a:t>
            </a:r>
            <a:r>
              <a:rPr lang="zh-CN" altLang="en-US" dirty="0" smtClean="0"/>
              <a:t>换</a:t>
            </a:r>
            <a:endParaRPr lang="en-US" altLang="zh-CN" dirty="0" smtClean="0"/>
          </a:p>
          <a:p>
            <a:r>
              <a:rPr lang="zh-CN" altLang="en-US" dirty="0" smtClean="0"/>
              <a:t>②</a:t>
            </a:r>
            <a:r>
              <a:rPr lang="zh-CN" altLang="en-US" baseline="0" dirty="0" smtClean="0"/>
              <a:t> 右侧非食品区通过率较低</a:t>
            </a:r>
            <a:r>
              <a:rPr lang="en-US" altLang="zh-CN" baseline="0" dirty="0" smtClean="0"/>
              <a:t>——</a:t>
            </a:r>
            <a:r>
              <a:rPr lang="zh-CN" altLang="en-US" baseline="0" dirty="0" smtClean="0"/>
              <a:t>品项单调</a:t>
            </a:r>
            <a:r>
              <a:rPr lang="en-US" altLang="zh-CN" baseline="0" dirty="0" smtClean="0"/>
              <a:t>——</a:t>
            </a:r>
            <a:r>
              <a:rPr lang="zh-CN" altLang="en-US" baseline="0" dirty="0" smtClean="0"/>
              <a:t>调到通过率较高消耗品附近或者增加品项</a:t>
            </a:r>
            <a:endParaRPr lang="en-US" altLang="zh-CN" baseline="0" dirty="0" smtClean="0"/>
          </a:p>
          <a:p>
            <a:r>
              <a:rPr lang="zh-CN" altLang="en-US" baseline="0" dirty="0" smtClean="0"/>
              <a:t>③ 中间货架区低于近通道侧</a:t>
            </a:r>
            <a:r>
              <a:rPr lang="en-US" altLang="zh-CN" baseline="0" dirty="0" smtClean="0"/>
              <a:t>——</a:t>
            </a:r>
            <a:r>
              <a:rPr lang="zh-CN" altLang="en-US" baseline="0" dirty="0" smtClean="0"/>
              <a:t>普遍问题</a:t>
            </a:r>
            <a:r>
              <a:rPr lang="en-US" altLang="zh-CN" baseline="0" dirty="0" smtClean="0"/>
              <a:t>——</a:t>
            </a:r>
            <a:r>
              <a:rPr lang="zh-CN" altLang="en-US" baseline="0" dirty="0" smtClean="0"/>
              <a:t>端架陈列（见下）</a:t>
            </a:r>
            <a:endParaRPr lang="en-US" altLang="zh-CN" baseline="0" dirty="0" smtClean="0"/>
          </a:p>
          <a:p>
            <a:endParaRPr lang="en-US" altLang="zh-CN" baseline="0" dirty="0" smtClean="0"/>
          </a:p>
          <a:p>
            <a:r>
              <a:rPr lang="zh-CN" altLang="en-US" baseline="0" dirty="0" smtClean="0"/>
              <a:t>端架陈列目的：吸引主通道顾客。端架应陈列畅销、特卖、季节性、自有品牌商品等，每个端架陈列</a:t>
            </a:r>
            <a:r>
              <a:rPr lang="en-US" altLang="zh-CN" baseline="0" dirty="0" smtClean="0"/>
              <a:t>1-3</a:t>
            </a:r>
            <a:r>
              <a:rPr lang="zh-CN" altLang="en-US" baseline="0" dirty="0" smtClean="0"/>
              <a:t>个品项，而且只有大量陈列才能吸引顾客。</a:t>
            </a:r>
            <a:endParaRPr lang="en-US" altLang="zh-CN" dirty="0" smtClean="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等腰三角形 3"/>
          <p:cNvSpPr/>
          <p:nvPr userDrawn="1"/>
        </p:nvSpPr>
        <p:spPr>
          <a:xfrm flipH="1">
            <a:off x="2300385" y="2042694"/>
            <a:ext cx="1975981" cy="441731"/>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等腰三角形 4"/>
          <p:cNvSpPr/>
          <p:nvPr userDrawn="1"/>
        </p:nvSpPr>
        <p:spPr>
          <a:xfrm flipV="1">
            <a:off x="7918560" y="4382740"/>
            <a:ext cx="1975981" cy="441731"/>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2" name="图片 1"/>
          <p:cNvPicPr>
            <a:picLocks noChangeAspect="1"/>
          </p:cNvPicPr>
          <p:nvPr userDrawn="1"/>
        </p:nvPicPr>
        <p:blipFill rotWithShape="1">
          <a:blip r:embed="rId2"/>
          <a:srcRect l="2266" t="12948" r="2266" b="10678"/>
          <a:stretch>
            <a:fillRect/>
          </a:stretch>
        </p:blipFill>
        <p:spPr>
          <a:xfrm>
            <a:off x="2970144" y="393700"/>
            <a:ext cx="6070600" cy="6070600"/>
          </a:xfrm>
          <a:prstGeom prst="ellipse">
            <a:avLst/>
          </a:prstGeom>
        </p:spPr>
      </p:pic>
      <p:sp>
        <p:nvSpPr>
          <p:cNvPr id="3" name="矩形 2"/>
          <p:cNvSpPr/>
          <p:nvPr userDrawn="1"/>
        </p:nvSpPr>
        <p:spPr>
          <a:xfrm>
            <a:off x="2297458" y="2484425"/>
            <a:ext cx="7597083" cy="19198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占位符 6"/>
          <p:cNvSpPr>
            <a:spLocks noGrp="1"/>
          </p:cNvSpPr>
          <p:nvPr>
            <p:ph type="body" sz="quarter" idx="10"/>
          </p:nvPr>
        </p:nvSpPr>
        <p:spPr>
          <a:xfrm>
            <a:off x="2970213" y="2776538"/>
            <a:ext cx="6003925" cy="1312862"/>
          </a:xfrm>
          <a:prstGeom prst="rect">
            <a:avLst/>
          </a:prstGeom>
        </p:spPr>
        <p:txBody>
          <a:bodyPr/>
          <a:lstStyle>
            <a:lvl1pPr marL="0" indent="0" algn="ctr">
              <a:buNone/>
              <a:defRPr sz="4800"/>
            </a:lvl1pPr>
          </a:lstStyle>
          <a:p>
            <a:pPr algn="ctr"/>
            <a:endParaRPr lang="en-US" altLang="zh-CN" sz="4800" b="1" dirty="0"/>
          </a:p>
        </p:txBody>
      </p:sp>
      <p:sp>
        <p:nvSpPr>
          <p:cNvPr id="11" name="文本占位符 10"/>
          <p:cNvSpPr>
            <a:spLocks noGrp="1"/>
          </p:cNvSpPr>
          <p:nvPr>
            <p:ph type="body" sz="quarter" idx="11"/>
          </p:nvPr>
        </p:nvSpPr>
        <p:spPr>
          <a:xfrm>
            <a:off x="3704299" y="4477968"/>
            <a:ext cx="4783401" cy="305700"/>
          </a:xfrm>
          <a:prstGeom prst="rect">
            <a:avLst/>
          </a:prstGeom>
        </p:spPr>
        <p:txBody>
          <a:bodyPr/>
          <a:lstStyle>
            <a:lvl1pPr marL="0" indent="0" algn="ctr">
              <a:buNone/>
              <a:defRPr sz="1600" baseline="0">
                <a:solidFill>
                  <a:schemeClr val="bg1"/>
                </a:solidFill>
                <a:latin typeface="+mn-ea"/>
                <a:ea typeface="+mn-ea"/>
              </a:defRPr>
            </a:lvl1pPr>
          </a:lstStyle>
          <a:p>
            <a:pPr lvl="0"/>
            <a:endParaRPr lang="en-US" altLang="zh-CN" dirty="0"/>
          </a:p>
        </p:txBody>
      </p:sp>
      <p:sp>
        <p:nvSpPr>
          <p:cNvPr id="12" name="文本占位符 10"/>
          <p:cNvSpPr>
            <a:spLocks noGrp="1"/>
          </p:cNvSpPr>
          <p:nvPr>
            <p:ph type="body" sz="quarter" idx="12"/>
          </p:nvPr>
        </p:nvSpPr>
        <p:spPr>
          <a:xfrm>
            <a:off x="3704299" y="4789519"/>
            <a:ext cx="4783401" cy="305700"/>
          </a:xfrm>
          <a:prstGeom prst="rect">
            <a:avLst/>
          </a:prstGeom>
        </p:spPr>
        <p:txBody>
          <a:bodyPr/>
          <a:lstStyle>
            <a:lvl1pPr marL="0" indent="0" algn="ctr">
              <a:buNone/>
              <a:defRPr sz="1600" baseline="0">
                <a:solidFill>
                  <a:schemeClr val="bg1"/>
                </a:solidFill>
                <a:latin typeface="+mn-ea"/>
                <a:ea typeface="+mn-ea"/>
              </a:defRPr>
            </a:lvl1pPr>
          </a:lstStyle>
          <a:p>
            <a:pPr lvl="0"/>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50000" t="12948" r="2266" b="10678"/>
          <a:stretch>
            <a:fillRect/>
          </a:stretch>
        </p:blipFill>
        <p:spPr>
          <a:xfrm>
            <a:off x="-1" y="1388533"/>
            <a:ext cx="2269067" cy="4538134"/>
          </a:xfrm>
          <a:prstGeom prst="rect">
            <a:avLst/>
          </a:prstGeom>
        </p:spPr>
      </p:pic>
      <p:sp>
        <p:nvSpPr>
          <p:cNvPr id="4" name="矩形 3"/>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lang="zh-CN" altLang="en-US" sz="2800" b="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r="31950" b="94516"/>
          <a:stretch>
            <a:fillRect/>
          </a:stretch>
        </p:blipFill>
        <p:spPr>
          <a:xfrm>
            <a:off x="9000067" y="3429000"/>
            <a:ext cx="3191933" cy="3429000"/>
          </a:xfrm>
          <a:prstGeom prst="rect">
            <a:avLst/>
          </a:prstGeom>
        </p:spPr>
      </p:pic>
      <p:sp>
        <p:nvSpPr>
          <p:cNvPr id="5" name="矩形 4"/>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lang="zh-CN" altLang="en-US" sz="2800" b="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矩形 4"/>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lang="zh-CN" altLang="en-US" sz="2800" b="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英文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Century Gothic</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9600"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600"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600"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rPr>
              <a:t>获取更多优质模板（放映模式）</a:t>
            </a:r>
            <a:endPar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655614"/>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3348787"/>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4041960"/>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2" name="文本占位符 251"/>
          <p:cNvSpPr>
            <a:spLocks noGrp="1"/>
          </p:cNvSpPr>
          <p:nvPr>
            <p:ph type="body" sz="quarter" idx="11"/>
          </p:nvPr>
        </p:nvSpPr>
        <p:spPr>
          <a:xfrm>
            <a:off x="7280709" y="258358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53" name="文本占位符 251"/>
          <p:cNvSpPr>
            <a:spLocks noGrp="1"/>
          </p:cNvSpPr>
          <p:nvPr>
            <p:ph type="body" sz="quarter" idx="12"/>
          </p:nvPr>
        </p:nvSpPr>
        <p:spPr>
          <a:xfrm>
            <a:off x="7280709" y="326052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54" name="文本占位符 251"/>
          <p:cNvSpPr>
            <a:spLocks noGrp="1"/>
          </p:cNvSpPr>
          <p:nvPr>
            <p:ph type="body" sz="quarter" idx="13"/>
          </p:nvPr>
        </p:nvSpPr>
        <p:spPr>
          <a:xfrm>
            <a:off x="7280709" y="3965206"/>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300853"/>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994026"/>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687199"/>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4380372"/>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5" name="文本占位符 251"/>
          <p:cNvSpPr>
            <a:spLocks noGrp="1"/>
          </p:cNvSpPr>
          <p:nvPr>
            <p:ph type="body" sz="quarter" idx="11"/>
          </p:nvPr>
        </p:nvSpPr>
        <p:spPr>
          <a:xfrm>
            <a:off x="7280709" y="223891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66" name="文本占位符 251"/>
          <p:cNvSpPr>
            <a:spLocks noGrp="1"/>
          </p:cNvSpPr>
          <p:nvPr>
            <p:ph type="body" sz="quarter" idx="12"/>
          </p:nvPr>
        </p:nvSpPr>
        <p:spPr>
          <a:xfrm>
            <a:off x="7280709" y="291585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67" name="文本占位符 251"/>
          <p:cNvSpPr>
            <a:spLocks noGrp="1"/>
          </p:cNvSpPr>
          <p:nvPr>
            <p:ph type="body" sz="quarter" idx="13"/>
          </p:nvPr>
        </p:nvSpPr>
        <p:spPr>
          <a:xfrm>
            <a:off x="7280709" y="3620539"/>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68" name="文本占位符 251"/>
          <p:cNvSpPr>
            <a:spLocks noGrp="1"/>
          </p:cNvSpPr>
          <p:nvPr>
            <p:ph type="body" sz="quarter" idx="14"/>
          </p:nvPr>
        </p:nvSpPr>
        <p:spPr>
          <a:xfrm>
            <a:off x="7280709" y="4292938"/>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2009661"/>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702834"/>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396007"/>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4089180"/>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0" name="椭圆 249"/>
          <p:cNvSpPr/>
          <p:nvPr userDrawn="1"/>
        </p:nvSpPr>
        <p:spPr>
          <a:xfrm>
            <a:off x="6743053" y="4782353"/>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8" name="文本占位符 251"/>
          <p:cNvSpPr>
            <a:spLocks noGrp="1"/>
          </p:cNvSpPr>
          <p:nvPr>
            <p:ph type="body" sz="quarter" idx="11"/>
          </p:nvPr>
        </p:nvSpPr>
        <p:spPr>
          <a:xfrm>
            <a:off x="7280709" y="196298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59" name="文本占位符 251"/>
          <p:cNvSpPr>
            <a:spLocks noGrp="1"/>
          </p:cNvSpPr>
          <p:nvPr>
            <p:ph type="body" sz="quarter" idx="12"/>
          </p:nvPr>
        </p:nvSpPr>
        <p:spPr>
          <a:xfrm>
            <a:off x="7280709" y="263992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60" name="文本占位符 251"/>
          <p:cNvSpPr>
            <a:spLocks noGrp="1"/>
          </p:cNvSpPr>
          <p:nvPr>
            <p:ph type="body" sz="quarter" idx="13"/>
          </p:nvPr>
        </p:nvSpPr>
        <p:spPr>
          <a:xfrm>
            <a:off x="7280709" y="3344607"/>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61" name="文本占位符 251"/>
          <p:cNvSpPr>
            <a:spLocks noGrp="1"/>
          </p:cNvSpPr>
          <p:nvPr>
            <p:ph type="body" sz="quarter" idx="14"/>
          </p:nvPr>
        </p:nvSpPr>
        <p:spPr>
          <a:xfrm>
            <a:off x="7280709" y="4017006"/>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62" name="文本占位符 251"/>
          <p:cNvSpPr>
            <a:spLocks noGrp="1"/>
          </p:cNvSpPr>
          <p:nvPr>
            <p:ph type="body" sz="quarter" idx="15"/>
          </p:nvPr>
        </p:nvSpPr>
        <p:spPr>
          <a:xfrm>
            <a:off x="7280709" y="467580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1467630" y="880533"/>
            <a:ext cx="4512778" cy="4825852"/>
            <a:chOff x="896472" y="1429908"/>
            <a:chExt cx="3381368" cy="3615952"/>
          </a:xfrm>
        </p:grpSpPr>
        <p:grpSp>
          <p:nvGrpSpPr>
            <p:cNvPr id="3" name="组合 2"/>
            <p:cNvGrpSpPr/>
            <p:nvPr/>
          </p:nvGrpSpPr>
          <p:grpSpPr>
            <a:xfrm>
              <a:off x="896472" y="2699908"/>
              <a:ext cx="841368" cy="1075952"/>
              <a:chOff x="1706250" y="910167"/>
              <a:chExt cx="1435732" cy="1836033"/>
            </a:xfrm>
          </p:grpSpPr>
          <p:sp>
            <p:nvSpPr>
              <p:cNvPr id="239" name="等腰三角形 2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907337" y="2534140"/>
              <a:ext cx="841368" cy="1075952"/>
              <a:chOff x="1706250" y="910167"/>
              <a:chExt cx="1435732" cy="1836033"/>
            </a:xfrm>
          </p:grpSpPr>
          <p:sp>
            <p:nvSpPr>
              <p:cNvPr id="235" name="等腰三角形 2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939746" y="2371208"/>
              <a:ext cx="841368" cy="1075952"/>
              <a:chOff x="1706250" y="910167"/>
              <a:chExt cx="1435732" cy="1836033"/>
            </a:xfrm>
          </p:grpSpPr>
          <p:sp>
            <p:nvSpPr>
              <p:cNvPr id="231" name="等腰三角形 2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93145" y="2213900"/>
              <a:ext cx="841368" cy="1075952"/>
              <a:chOff x="1706250" y="910167"/>
              <a:chExt cx="1435732" cy="1836033"/>
            </a:xfrm>
          </p:grpSpPr>
          <p:sp>
            <p:nvSpPr>
              <p:cNvPr id="227" name="等腰三角形 2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066620" y="2064908"/>
              <a:ext cx="841368" cy="1075952"/>
              <a:chOff x="1706250" y="910167"/>
              <a:chExt cx="1435732" cy="1836033"/>
            </a:xfrm>
          </p:grpSpPr>
          <p:sp>
            <p:nvSpPr>
              <p:cNvPr id="223" name="等腰三角形 2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4" name="椭圆 2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椭圆 2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158913" y="1926781"/>
              <a:ext cx="841368" cy="1075952"/>
              <a:chOff x="1706250" y="910167"/>
              <a:chExt cx="1435732" cy="1836033"/>
            </a:xfrm>
          </p:grpSpPr>
          <p:sp>
            <p:nvSpPr>
              <p:cNvPr id="219" name="等腰三角形 2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2" name="椭圆 2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68446" y="1801882"/>
              <a:ext cx="841368" cy="1075952"/>
              <a:chOff x="1706250" y="910167"/>
              <a:chExt cx="1435732" cy="1836033"/>
            </a:xfrm>
          </p:grpSpPr>
          <p:sp>
            <p:nvSpPr>
              <p:cNvPr id="215" name="等腰三角形 2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1393345" y="1692349"/>
              <a:ext cx="841368" cy="1075952"/>
              <a:chOff x="1706250" y="910167"/>
              <a:chExt cx="1435732" cy="1836033"/>
            </a:xfrm>
          </p:grpSpPr>
          <p:sp>
            <p:nvSpPr>
              <p:cNvPr id="211" name="等腰三角形 2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531472" y="1600056"/>
              <a:ext cx="841368" cy="1075952"/>
              <a:chOff x="1706250" y="910167"/>
              <a:chExt cx="1435732" cy="1836033"/>
            </a:xfrm>
          </p:grpSpPr>
          <p:sp>
            <p:nvSpPr>
              <p:cNvPr id="207" name="等腰三角形 2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680464" y="1526581"/>
              <a:ext cx="841368" cy="1075952"/>
              <a:chOff x="1706250" y="910167"/>
              <a:chExt cx="1435732" cy="1836033"/>
            </a:xfrm>
          </p:grpSpPr>
          <p:sp>
            <p:nvSpPr>
              <p:cNvPr id="203" name="等腰三角形 2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1837772" y="1473182"/>
              <a:ext cx="841368" cy="1075952"/>
              <a:chOff x="1706250" y="910167"/>
              <a:chExt cx="1435732" cy="1836033"/>
            </a:xfrm>
          </p:grpSpPr>
          <p:sp>
            <p:nvSpPr>
              <p:cNvPr id="199" name="等腰三角形 1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2000704" y="1440773"/>
              <a:ext cx="841368" cy="1075952"/>
              <a:chOff x="1706250" y="910167"/>
              <a:chExt cx="1435732" cy="1836033"/>
            </a:xfrm>
          </p:grpSpPr>
          <p:sp>
            <p:nvSpPr>
              <p:cNvPr id="195" name="等腰三角形 1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椭圆 1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166472" y="1429908"/>
              <a:ext cx="841368" cy="1075952"/>
              <a:chOff x="1706250" y="910167"/>
              <a:chExt cx="1435732" cy="1836033"/>
            </a:xfrm>
          </p:grpSpPr>
          <p:sp>
            <p:nvSpPr>
              <p:cNvPr id="191" name="等腰三角形 1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2332240" y="1440773"/>
              <a:ext cx="841368" cy="1075952"/>
              <a:chOff x="1706250" y="910167"/>
              <a:chExt cx="1435732" cy="1836033"/>
            </a:xfrm>
          </p:grpSpPr>
          <p:sp>
            <p:nvSpPr>
              <p:cNvPr id="187" name="等腰三角形 1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椭圆 1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椭圆 1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椭圆 1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2495172" y="1473182"/>
              <a:ext cx="841368" cy="1075952"/>
              <a:chOff x="1706250" y="910167"/>
              <a:chExt cx="1435732" cy="1836033"/>
            </a:xfrm>
          </p:grpSpPr>
          <p:sp>
            <p:nvSpPr>
              <p:cNvPr id="183" name="等腰三角形 1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椭圆 1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椭圆 1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椭圆 1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2652480" y="1526581"/>
              <a:ext cx="841368" cy="1075952"/>
              <a:chOff x="1706250" y="910167"/>
              <a:chExt cx="1435732" cy="1836033"/>
            </a:xfrm>
          </p:grpSpPr>
          <p:sp>
            <p:nvSpPr>
              <p:cNvPr id="179" name="等腰三角形 1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椭圆 1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椭圆 1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椭圆 1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p:nvGrpSpPr>
          <p:grpSpPr>
            <a:xfrm>
              <a:off x="2801472" y="1600056"/>
              <a:ext cx="841368" cy="1075952"/>
              <a:chOff x="1706250" y="910167"/>
              <a:chExt cx="1435732" cy="1836033"/>
            </a:xfrm>
          </p:grpSpPr>
          <p:sp>
            <p:nvSpPr>
              <p:cNvPr id="175" name="等腰三角形 1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2939599" y="1692349"/>
              <a:ext cx="841368" cy="1075952"/>
              <a:chOff x="1706250" y="910167"/>
              <a:chExt cx="1435732" cy="1836033"/>
            </a:xfrm>
          </p:grpSpPr>
          <p:sp>
            <p:nvSpPr>
              <p:cNvPr id="171" name="等腰三角形 1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p:nvPr/>
          </p:nvGrpSpPr>
          <p:grpSpPr>
            <a:xfrm>
              <a:off x="3064498" y="1801882"/>
              <a:ext cx="841368" cy="1075952"/>
              <a:chOff x="1706250" y="910167"/>
              <a:chExt cx="1435732" cy="1836033"/>
            </a:xfrm>
          </p:grpSpPr>
          <p:sp>
            <p:nvSpPr>
              <p:cNvPr id="167" name="等腰三角形 1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174031" y="1926781"/>
              <a:ext cx="841368" cy="1075952"/>
              <a:chOff x="1706250" y="910167"/>
              <a:chExt cx="1435732" cy="1836033"/>
            </a:xfrm>
          </p:grpSpPr>
          <p:sp>
            <p:nvSpPr>
              <p:cNvPr id="163" name="等腰三角形 1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3266324" y="2064908"/>
              <a:ext cx="841368" cy="1075952"/>
              <a:chOff x="1706250" y="910167"/>
              <a:chExt cx="1435732" cy="1836033"/>
            </a:xfrm>
          </p:grpSpPr>
          <p:sp>
            <p:nvSpPr>
              <p:cNvPr id="159" name="等腰三角形 1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椭圆 1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3339799" y="2213900"/>
              <a:ext cx="841368" cy="1075952"/>
              <a:chOff x="1706250" y="910167"/>
              <a:chExt cx="1435732" cy="1836033"/>
            </a:xfrm>
          </p:grpSpPr>
          <p:sp>
            <p:nvSpPr>
              <p:cNvPr id="155" name="等腰三角形 1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3393198" y="2371208"/>
              <a:ext cx="841368" cy="1075952"/>
              <a:chOff x="1706250" y="910167"/>
              <a:chExt cx="1435732" cy="1836033"/>
            </a:xfrm>
          </p:grpSpPr>
          <p:sp>
            <p:nvSpPr>
              <p:cNvPr id="151" name="等腰三角形 1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3425607" y="2534140"/>
              <a:ext cx="841368" cy="1075952"/>
              <a:chOff x="1706250" y="910167"/>
              <a:chExt cx="1435732" cy="1836033"/>
            </a:xfrm>
          </p:grpSpPr>
          <p:sp>
            <p:nvSpPr>
              <p:cNvPr id="147" name="等腰三角形 14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3436472" y="2699908"/>
              <a:ext cx="841368" cy="1075952"/>
              <a:chOff x="1706250" y="910167"/>
              <a:chExt cx="1435732" cy="1836033"/>
            </a:xfrm>
          </p:grpSpPr>
          <p:sp>
            <p:nvSpPr>
              <p:cNvPr id="143" name="等腰三角形 14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3425607" y="2865676"/>
              <a:ext cx="841368" cy="1075952"/>
              <a:chOff x="1706250" y="910167"/>
              <a:chExt cx="1435732" cy="1836033"/>
            </a:xfrm>
          </p:grpSpPr>
          <p:sp>
            <p:nvSpPr>
              <p:cNvPr id="139" name="等腰三角形 13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3393198" y="3028609"/>
              <a:ext cx="841368" cy="1075952"/>
              <a:chOff x="1706250" y="910167"/>
              <a:chExt cx="1435732" cy="1836033"/>
            </a:xfrm>
          </p:grpSpPr>
          <p:sp>
            <p:nvSpPr>
              <p:cNvPr id="135" name="等腰三角形 13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39799" y="3185916"/>
              <a:ext cx="841368" cy="1075952"/>
              <a:chOff x="1706250" y="910167"/>
              <a:chExt cx="1435732" cy="1836033"/>
            </a:xfrm>
          </p:grpSpPr>
          <p:sp>
            <p:nvSpPr>
              <p:cNvPr id="131" name="等腰三角形 13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3266324" y="3334908"/>
              <a:ext cx="841368" cy="1075952"/>
              <a:chOff x="1706250" y="910167"/>
              <a:chExt cx="1435732" cy="1836033"/>
            </a:xfrm>
          </p:grpSpPr>
          <p:sp>
            <p:nvSpPr>
              <p:cNvPr id="127" name="等腰三角形 12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3174031" y="3473035"/>
              <a:ext cx="841368" cy="1075952"/>
              <a:chOff x="1706250" y="910167"/>
              <a:chExt cx="1435732" cy="1836033"/>
            </a:xfrm>
          </p:grpSpPr>
          <p:sp>
            <p:nvSpPr>
              <p:cNvPr id="123" name="等腰三角形 12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3064498" y="3597934"/>
              <a:ext cx="841368" cy="1075952"/>
              <a:chOff x="1706250" y="910167"/>
              <a:chExt cx="1435732" cy="1836033"/>
            </a:xfrm>
          </p:grpSpPr>
          <p:sp>
            <p:nvSpPr>
              <p:cNvPr id="119" name="等腰三角形 11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2939599" y="3707467"/>
              <a:ext cx="841368" cy="1075952"/>
              <a:chOff x="1706250" y="910167"/>
              <a:chExt cx="1435732" cy="1836033"/>
            </a:xfrm>
          </p:grpSpPr>
          <p:sp>
            <p:nvSpPr>
              <p:cNvPr id="115" name="等腰三角形 11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2801472" y="3799760"/>
              <a:ext cx="841368" cy="1075952"/>
              <a:chOff x="1706250" y="910167"/>
              <a:chExt cx="1435732" cy="1836033"/>
            </a:xfrm>
          </p:grpSpPr>
          <p:sp>
            <p:nvSpPr>
              <p:cNvPr id="111" name="等腰三角形 11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p:nvGrpSpPr>
          <p:grpSpPr>
            <a:xfrm>
              <a:off x="2652480" y="3873235"/>
              <a:ext cx="841368" cy="1075952"/>
              <a:chOff x="1706250" y="910167"/>
              <a:chExt cx="1435732" cy="1836033"/>
            </a:xfrm>
          </p:grpSpPr>
          <p:sp>
            <p:nvSpPr>
              <p:cNvPr id="107" name="等腰三角形 10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2495172" y="3926634"/>
              <a:ext cx="841368" cy="1075952"/>
              <a:chOff x="1706250" y="910167"/>
              <a:chExt cx="1435732" cy="1836033"/>
            </a:xfrm>
          </p:grpSpPr>
          <p:sp>
            <p:nvSpPr>
              <p:cNvPr id="103" name="等腰三角形 10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2332240" y="3959043"/>
              <a:ext cx="841368" cy="1075952"/>
              <a:chOff x="1706250" y="910167"/>
              <a:chExt cx="1435732" cy="1836033"/>
            </a:xfrm>
          </p:grpSpPr>
          <p:sp>
            <p:nvSpPr>
              <p:cNvPr id="99" name="等腰三角形 9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166472" y="3969908"/>
              <a:ext cx="841368" cy="1075952"/>
              <a:chOff x="1706250" y="910167"/>
              <a:chExt cx="1435732" cy="1836033"/>
            </a:xfrm>
          </p:grpSpPr>
          <p:sp>
            <p:nvSpPr>
              <p:cNvPr id="95" name="等腰三角形 9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000704" y="3959043"/>
              <a:ext cx="841368" cy="1075952"/>
              <a:chOff x="1706250" y="910167"/>
              <a:chExt cx="1435732" cy="1836033"/>
            </a:xfrm>
          </p:grpSpPr>
          <p:sp>
            <p:nvSpPr>
              <p:cNvPr id="91" name="等腰三角形 9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p:cNvGrpSpPr/>
            <p:nvPr/>
          </p:nvGrpSpPr>
          <p:grpSpPr>
            <a:xfrm>
              <a:off x="1837772" y="3926634"/>
              <a:ext cx="841368" cy="1075952"/>
              <a:chOff x="1706250" y="910167"/>
              <a:chExt cx="1435732" cy="1836033"/>
            </a:xfrm>
          </p:grpSpPr>
          <p:sp>
            <p:nvSpPr>
              <p:cNvPr id="87" name="等腰三角形 8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2" name="组合 41"/>
            <p:cNvGrpSpPr/>
            <p:nvPr/>
          </p:nvGrpSpPr>
          <p:grpSpPr>
            <a:xfrm>
              <a:off x="1680464" y="3873235"/>
              <a:ext cx="841368" cy="1075952"/>
              <a:chOff x="1706250" y="910167"/>
              <a:chExt cx="1435732" cy="1836033"/>
            </a:xfrm>
          </p:grpSpPr>
          <p:sp>
            <p:nvSpPr>
              <p:cNvPr id="83" name="等腰三角形 8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1531472" y="3799760"/>
              <a:ext cx="841368" cy="1075952"/>
              <a:chOff x="1706250" y="910167"/>
              <a:chExt cx="1435732" cy="1836033"/>
            </a:xfrm>
          </p:grpSpPr>
          <p:sp>
            <p:nvSpPr>
              <p:cNvPr id="79" name="等腰三角形 7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393345" y="3707467"/>
              <a:ext cx="841368" cy="1075952"/>
              <a:chOff x="1706250" y="910167"/>
              <a:chExt cx="1435732" cy="1836033"/>
            </a:xfrm>
          </p:grpSpPr>
          <p:sp>
            <p:nvSpPr>
              <p:cNvPr id="75" name="等腰三角形 7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68446" y="3597934"/>
              <a:ext cx="841368" cy="1075952"/>
              <a:chOff x="1706250" y="910167"/>
              <a:chExt cx="1435732" cy="1836033"/>
            </a:xfrm>
          </p:grpSpPr>
          <p:sp>
            <p:nvSpPr>
              <p:cNvPr id="71" name="等腰三角形 7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1158913" y="3473035"/>
              <a:ext cx="841368" cy="1075952"/>
              <a:chOff x="1706250" y="910167"/>
              <a:chExt cx="1435732" cy="1836033"/>
            </a:xfrm>
          </p:grpSpPr>
          <p:sp>
            <p:nvSpPr>
              <p:cNvPr id="67" name="等腰三角形 66"/>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1066620" y="3334908"/>
              <a:ext cx="841368" cy="1075952"/>
              <a:chOff x="1706250" y="910167"/>
              <a:chExt cx="1435732" cy="1836033"/>
            </a:xfrm>
          </p:grpSpPr>
          <p:sp>
            <p:nvSpPr>
              <p:cNvPr id="63" name="等腰三角形 62"/>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993145" y="3185916"/>
              <a:ext cx="841368" cy="1075952"/>
              <a:chOff x="1706250" y="910167"/>
              <a:chExt cx="1435732" cy="1836033"/>
            </a:xfrm>
          </p:grpSpPr>
          <p:sp>
            <p:nvSpPr>
              <p:cNvPr id="59" name="等腰三角形 58"/>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939746" y="3028609"/>
              <a:ext cx="841368" cy="1075952"/>
              <a:chOff x="1706250" y="910167"/>
              <a:chExt cx="1435732" cy="1836033"/>
            </a:xfrm>
          </p:grpSpPr>
          <p:sp>
            <p:nvSpPr>
              <p:cNvPr id="55" name="等腰三角形 54"/>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907337" y="2865676"/>
              <a:ext cx="841368" cy="1075952"/>
              <a:chOff x="1706250" y="910167"/>
              <a:chExt cx="1435732" cy="1836033"/>
            </a:xfrm>
          </p:grpSpPr>
          <p:sp>
            <p:nvSpPr>
              <p:cNvPr id="51" name="等腰三角形 50"/>
              <p:cNvSpPr/>
              <p:nvPr/>
            </p:nvSpPr>
            <p:spPr>
              <a:xfrm>
                <a:off x="1785450" y="956733"/>
                <a:ext cx="1334833" cy="171026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flipV="1">
                <a:off x="2406300" y="910167"/>
                <a:ext cx="93132" cy="93132"/>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flipH="1" flipV="1">
                <a:off x="1706250" y="2587800"/>
                <a:ext cx="158400" cy="158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flipV="1">
                <a:off x="3088424" y="2649848"/>
                <a:ext cx="53558" cy="5355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43" name="椭圆 242"/>
          <p:cNvSpPr/>
          <p:nvPr userDrawn="1"/>
        </p:nvSpPr>
        <p:spPr>
          <a:xfrm>
            <a:off x="2298847" y="2058270"/>
            <a:ext cx="2748046" cy="27480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5" name="文本占位符 244"/>
          <p:cNvSpPr>
            <a:spLocks noGrp="1"/>
          </p:cNvSpPr>
          <p:nvPr>
            <p:ph type="body" sz="quarter" idx="10"/>
          </p:nvPr>
        </p:nvSpPr>
        <p:spPr>
          <a:xfrm>
            <a:off x="2898775" y="2797175"/>
            <a:ext cx="1533525" cy="1344613"/>
          </a:xfrm>
          <a:prstGeom prst="rect">
            <a:avLst/>
          </a:prstGeom>
        </p:spPr>
        <p:txBody>
          <a:bodyPr/>
          <a:lstStyle>
            <a:lvl1pPr marL="0" indent="0">
              <a:buNone/>
              <a:defRPr/>
            </a:lvl1pPr>
          </a:lstStyle>
          <a:p>
            <a:pPr lvl="0"/>
            <a:endParaRPr lang="zh-CN" altLang="en-US" dirty="0"/>
          </a:p>
        </p:txBody>
      </p:sp>
      <p:sp>
        <p:nvSpPr>
          <p:cNvPr id="246" name="椭圆 245"/>
          <p:cNvSpPr/>
          <p:nvPr userDrawn="1"/>
        </p:nvSpPr>
        <p:spPr>
          <a:xfrm>
            <a:off x="6743053" y="1656429"/>
            <a:ext cx="211754" cy="21175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7" name="椭圆 246"/>
          <p:cNvSpPr/>
          <p:nvPr userDrawn="1"/>
        </p:nvSpPr>
        <p:spPr>
          <a:xfrm>
            <a:off x="6743053" y="2349602"/>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lumMod val="75000"/>
                  </a:schemeClr>
                </a:solidFill>
              </a:ln>
              <a:cs typeface="+mn-ea"/>
              <a:sym typeface="+mn-lt"/>
            </a:endParaRPr>
          </a:p>
        </p:txBody>
      </p:sp>
      <p:sp>
        <p:nvSpPr>
          <p:cNvPr id="248" name="椭圆 247"/>
          <p:cNvSpPr/>
          <p:nvPr userDrawn="1"/>
        </p:nvSpPr>
        <p:spPr>
          <a:xfrm>
            <a:off x="6743053" y="3042775"/>
            <a:ext cx="211754" cy="21175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9" name="椭圆 248"/>
          <p:cNvSpPr/>
          <p:nvPr userDrawn="1"/>
        </p:nvSpPr>
        <p:spPr>
          <a:xfrm>
            <a:off x="6743053" y="3735948"/>
            <a:ext cx="211754" cy="21175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0" name="椭圆 249"/>
          <p:cNvSpPr/>
          <p:nvPr userDrawn="1"/>
        </p:nvSpPr>
        <p:spPr>
          <a:xfrm>
            <a:off x="6743053" y="4429121"/>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1" name="椭圆 250"/>
          <p:cNvSpPr/>
          <p:nvPr userDrawn="1"/>
        </p:nvSpPr>
        <p:spPr>
          <a:xfrm>
            <a:off x="6743053" y="5122293"/>
            <a:ext cx="211754" cy="21175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8" name="文本占位符 251"/>
          <p:cNvSpPr>
            <a:spLocks noGrp="1"/>
          </p:cNvSpPr>
          <p:nvPr>
            <p:ph type="body" sz="quarter" idx="11"/>
          </p:nvPr>
        </p:nvSpPr>
        <p:spPr>
          <a:xfrm>
            <a:off x="7280709" y="1610100"/>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59" name="文本占位符 251"/>
          <p:cNvSpPr>
            <a:spLocks noGrp="1"/>
          </p:cNvSpPr>
          <p:nvPr>
            <p:ph type="body" sz="quarter" idx="12"/>
          </p:nvPr>
        </p:nvSpPr>
        <p:spPr>
          <a:xfrm>
            <a:off x="7280709" y="2299551"/>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60" name="文本占位符 251"/>
          <p:cNvSpPr>
            <a:spLocks noGrp="1"/>
          </p:cNvSpPr>
          <p:nvPr>
            <p:ph type="body" sz="quarter" idx="13"/>
          </p:nvPr>
        </p:nvSpPr>
        <p:spPr>
          <a:xfrm>
            <a:off x="7280709" y="2989002"/>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61" name="文本占位符 251"/>
          <p:cNvSpPr>
            <a:spLocks noGrp="1"/>
          </p:cNvSpPr>
          <p:nvPr>
            <p:ph type="body" sz="quarter" idx="14"/>
          </p:nvPr>
        </p:nvSpPr>
        <p:spPr>
          <a:xfrm>
            <a:off x="7280709" y="3678453"/>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62" name="文本占位符 251"/>
          <p:cNvSpPr>
            <a:spLocks noGrp="1"/>
          </p:cNvSpPr>
          <p:nvPr>
            <p:ph type="body" sz="quarter" idx="15"/>
          </p:nvPr>
        </p:nvSpPr>
        <p:spPr>
          <a:xfrm>
            <a:off x="7280709" y="505735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
        <p:nvSpPr>
          <p:cNvPr id="263" name="文本占位符 251"/>
          <p:cNvSpPr>
            <a:spLocks noGrp="1"/>
          </p:cNvSpPr>
          <p:nvPr>
            <p:ph type="body" sz="quarter" idx="16"/>
          </p:nvPr>
        </p:nvSpPr>
        <p:spPr>
          <a:xfrm>
            <a:off x="7280709" y="4367904"/>
            <a:ext cx="2016760" cy="341632"/>
          </a:xfrm>
          <a:prstGeom prst="rect">
            <a:avLst/>
          </a:prstGeom>
        </p:spPr>
        <p:txBody>
          <a:bodyPr wrap="square">
            <a:spAutoFit/>
          </a:bodyPr>
          <a:lstStyle>
            <a:lvl1pPr marL="0" indent="0">
              <a:buNone/>
              <a:defRPr lang="zh-CN" altLang="en-US" sz="1800" smtClean="0">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defTabSz="914400"/>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b="92817"/>
          <a:stretch>
            <a:fillRect/>
          </a:stretch>
        </p:blipFill>
        <p:spPr>
          <a:xfrm>
            <a:off x="3208866" y="541868"/>
            <a:ext cx="5774268" cy="5774264"/>
          </a:xfrm>
          <a:prstGeom prst="rect">
            <a:avLst/>
          </a:prstGeom>
        </p:spPr>
      </p:pic>
      <p:sp>
        <p:nvSpPr>
          <p:cNvPr id="6" name="文本占位符 5"/>
          <p:cNvSpPr>
            <a:spLocks noGrp="1"/>
          </p:cNvSpPr>
          <p:nvPr>
            <p:ph type="body" sz="quarter" idx="11"/>
          </p:nvPr>
        </p:nvSpPr>
        <p:spPr>
          <a:xfrm>
            <a:off x="4385865" y="2980266"/>
            <a:ext cx="3420269" cy="897467"/>
          </a:xfrm>
          <a:prstGeom prst="rect">
            <a:avLst/>
          </a:prstGeom>
          <a:ln>
            <a:noFill/>
          </a:ln>
        </p:spPr>
        <p:txBody>
          <a:bodyPr/>
          <a:lstStyle>
            <a:lvl1pPr marL="0" indent="0" algn="ctr">
              <a:buNone/>
              <a:defRPr sz="6000" b="1">
                <a:ln w="6350">
                  <a:solidFill>
                    <a:schemeClr val="tx1">
                      <a:lumMod val="75000"/>
                      <a:lumOff val="25000"/>
                    </a:schemeClr>
                  </a:solidFill>
                </a:ln>
                <a:solidFill>
                  <a:schemeClr val="accent1"/>
                </a:solidFill>
              </a:defRPr>
            </a:lvl1pPr>
          </a:lstStyle>
          <a:p>
            <a:pPr lvl="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a:off x="762000" y="0"/>
            <a:ext cx="5079999" cy="5418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文本占位符 5"/>
          <p:cNvSpPr>
            <a:spLocks noGrp="1"/>
          </p:cNvSpPr>
          <p:nvPr>
            <p:ph type="body" sz="quarter" idx="10"/>
          </p:nvPr>
        </p:nvSpPr>
        <p:spPr>
          <a:xfrm>
            <a:off x="833967" y="51718"/>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a:solidFill>
                  <a:schemeClr val="accent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lang="zh-CN" altLang="en-US" sz="2800" b="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2266" t="29452" r="25122" b="10679"/>
          <a:stretch>
            <a:fillRect/>
          </a:stretch>
        </p:blipFill>
        <p:spPr>
          <a:xfrm>
            <a:off x="9152467" y="-1"/>
            <a:ext cx="3039533" cy="3132667"/>
          </a:xfrm>
          <a:prstGeom prst="rect">
            <a:avLst/>
          </a:prstGeom>
        </p:spPr>
      </p:pic>
      <p:sp>
        <p:nvSpPr>
          <p:cNvPr id="3" name="矩形 2"/>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lang="zh-CN" altLang="en-US" sz="2800" b="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t="868" r="50000" b="92817"/>
          <a:stretch>
            <a:fillRect/>
          </a:stretch>
        </p:blipFill>
        <p:spPr>
          <a:xfrm>
            <a:off x="8970432" y="207434"/>
            <a:ext cx="3221568" cy="6443132"/>
          </a:xfrm>
          <a:prstGeom prst="rect">
            <a:avLst/>
          </a:prstGeom>
        </p:spPr>
      </p:pic>
      <p:sp>
        <p:nvSpPr>
          <p:cNvPr id="6" name="矩形 5"/>
          <p:cNvSpPr/>
          <p:nvPr userDrawn="1"/>
        </p:nvSpPr>
        <p:spPr>
          <a:xfrm>
            <a:off x="762000" y="0"/>
            <a:ext cx="5079999" cy="5418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文本占位符 5"/>
          <p:cNvSpPr>
            <a:spLocks noGrp="1"/>
          </p:cNvSpPr>
          <p:nvPr>
            <p:ph type="body" sz="quarter" idx="10"/>
          </p:nvPr>
        </p:nvSpPr>
        <p:spPr>
          <a:xfrm>
            <a:off x="833967" y="40216"/>
            <a:ext cx="3424766" cy="46143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lang="zh-CN" altLang="en-US" sz="2800" b="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chart" Target="../charts/chart2.xml"/></Relationships>
</file>

<file path=ppt/slides/_rels/slide12.xml.rels><?xml version="1.0" encoding="UTF-8" standalone="yes"?>
<Relationships xmlns="http://schemas.openxmlformats.org/package/2006/relationships"><Relationship Id="rId9" Type="http://schemas.openxmlformats.org/officeDocument/2006/relationships/diagramColors" Target="../diagrams/colors5.xml"/><Relationship Id="rId8" Type="http://schemas.openxmlformats.org/officeDocument/2006/relationships/diagramQuickStyle" Target="../diagrams/quickStyle5.xml"/><Relationship Id="rId7" Type="http://schemas.openxmlformats.org/officeDocument/2006/relationships/diagramLayout" Target="../diagrams/layout5.xml"/><Relationship Id="rId6" Type="http://schemas.openxmlformats.org/officeDocument/2006/relationships/diagramData" Target="../diagrams/data5.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1" Type="http://schemas.openxmlformats.org/officeDocument/2006/relationships/slideLayout" Target="../slideLayouts/slideLayout12.xml"/><Relationship Id="rId20" Type="http://schemas.microsoft.com/office/2007/relationships/diagramDrawing" Target="../diagrams/drawing7.xml"/><Relationship Id="rId2" Type="http://schemas.openxmlformats.org/officeDocument/2006/relationships/diagramLayout" Target="../diagrams/layout4.xml"/><Relationship Id="rId19" Type="http://schemas.openxmlformats.org/officeDocument/2006/relationships/diagramColors" Target="../diagrams/colors7.xml"/><Relationship Id="rId18" Type="http://schemas.openxmlformats.org/officeDocument/2006/relationships/diagramQuickStyle" Target="../diagrams/quickStyle7.xml"/><Relationship Id="rId17" Type="http://schemas.openxmlformats.org/officeDocument/2006/relationships/diagramLayout" Target="../diagrams/layout7.xml"/><Relationship Id="rId16" Type="http://schemas.openxmlformats.org/officeDocument/2006/relationships/diagramData" Target="../diagrams/data7.xml"/><Relationship Id="rId15" Type="http://schemas.microsoft.com/office/2007/relationships/diagramDrawing" Target="../diagrams/drawing6.xml"/><Relationship Id="rId14" Type="http://schemas.openxmlformats.org/officeDocument/2006/relationships/diagramColors" Target="../diagrams/colors6.xml"/><Relationship Id="rId13" Type="http://schemas.openxmlformats.org/officeDocument/2006/relationships/diagramQuickStyle" Target="../diagrams/quickStyle6.xml"/><Relationship Id="rId12" Type="http://schemas.openxmlformats.org/officeDocument/2006/relationships/diagramLayout" Target="../diagrams/layout6.xml"/><Relationship Id="rId11" Type="http://schemas.openxmlformats.org/officeDocument/2006/relationships/diagramData" Target="../diagrams/data6.xml"/><Relationship Id="rId10" Type="http://schemas.microsoft.com/office/2007/relationships/diagramDrawing" Target="../diagrams/drawing5.xml"/><Relationship Id="rId1"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chart" Target="../charts/chart3.xml"/></Relationships>
</file>

<file path=ppt/slides/_rels/slide21.xml.rels><?xml version="1.0" encoding="UTF-8" standalone="yes"?>
<Relationships xmlns="http://schemas.openxmlformats.org/package/2006/relationships"><Relationship Id="rId9" Type="http://schemas.openxmlformats.org/officeDocument/2006/relationships/diagramColors" Target="../diagrams/colors11.xml"/><Relationship Id="rId8" Type="http://schemas.openxmlformats.org/officeDocument/2006/relationships/diagramQuickStyle" Target="../diagrams/quickStyle11.xml"/><Relationship Id="rId7" Type="http://schemas.openxmlformats.org/officeDocument/2006/relationships/diagramLayout" Target="../diagrams/layout11.xml"/><Relationship Id="rId6" Type="http://schemas.openxmlformats.org/officeDocument/2006/relationships/diagramData" Target="../diagrams/data11.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1" Type="http://schemas.openxmlformats.org/officeDocument/2006/relationships/slideLayout" Target="../slideLayouts/slideLayout12.xml"/><Relationship Id="rId10" Type="http://schemas.microsoft.com/office/2007/relationships/diagramDrawing" Target="../diagrams/drawing11.xml"/><Relationship Id="rId1" Type="http://schemas.openxmlformats.org/officeDocument/2006/relationships/diagramData" Target="../diagrams/data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9" Type="http://schemas.openxmlformats.org/officeDocument/2006/relationships/diagramColors" Target="../diagrams/colors13.xml"/><Relationship Id="rId8" Type="http://schemas.openxmlformats.org/officeDocument/2006/relationships/diagramQuickStyle" Target="../diagrams/quickStyle13.xml"/><Relationship Id="rId7" Type="http://schemas.openxmlformats.org/officeDocument/2006/relationships/diagramLayout" Target="../diagrams/layout13.xml"/><Relationship Id="rId6" Type="http://schemas.openxmlformats.org/officeDocument/2006/relationships/diagramData" Target="../diagrams/data13.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7" Type="http://schemas.openxmlformats.org/officeDocument/2006/relationships/notesSlide" Target="../notesSlides/notesSlide8.xml"/><Relationship Id="rId16" Type="http://schemas.openxmlformats.org/officeDocument/2006/relationships/slideLayout" Target="../slideLayouts/slideLayout7.xml"/><Relationship Id="rId15" Type="http://schemas.microsoft.com/office/2007/relationships/diagramDrawing" Target="../diagrams/drawing14.xml"/><Relationship Id="rId14" Type="http://schemas.openxmlformats.org/officeDocument/2006/relationships/diagramColors" Target="../diagrams/colors14.xml"/><Relationship Id="rId13" Type="http://schemas.openxmlformats.org/officeDocument/2006/relationships/diagramQuickStyle" Target="../diagrams/quickStyle14.xml"/><Relationship Id="rId12" Type="http://schemas.openxmlformats.org/officeDocument/2006/relationships/diagramLayout" Target="../diagrams/layout14.xml"/><Relationship Id="rId11" Type="http://schemas.openxmlformats.org/officeDocument/2006/relationships/diagramData" Target="../diagrams/data14.xml"/><Relationship Id="rId10" Type="http://schemas.microsoft.com/office/2007/relationships/diagramDrawing" Target="../diagrams/drawing13.xml"/><Relationship Id="rId1" Type="http://schemas.openxmlformats.org/officeDocument/2006/relationships/diagramData" Target="../diagrams/data1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7.xml"/><Relationship Id="rId5" Type="http://schemas.microsoft.com/office/2007/relationships/diagramDrawing" Target="../diagrams/drawing17.xml"/><Relationship Id="rId4" Type="http://schemas.openxmlformats.org/officeDocument/2006/relationships/diagramColors" Target="../diagrams/colors17.xml"/><Relationship Id="rId3" Type="http://schemas.openxmlformats.org/officeDocument/2006/relationships/diagramQuickStyle" Target="../diagrams/quickStyle17.xml"/><Relationship Id="rId2" Type="http://schemas.openxmlformats.org/officeDocument/2006/relationships/diagramLayout" Target="../diagrams/layout17.xml"/><Relationship Id="rId1" Type="http://schemas.openxmlformats.org/officeDocument/2006/relationships/diagramData" Target="../diagrams/data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9.png"/><Relationship Id="rId6" Type="http://schemas.openxmlformats.org/officeDocument/2006/relationships/image" Target="../media/image5.png"/><Relationship Id="rId5" Type="http://schemas.microsoft.com/office/2007/relationships/diagramDrawing" Target="../diagrams/drawing18.xml"/><Relationship Id="rId4" Type="http://schemas.openxmlformats.org/officeDocument/2006/relationships/diagramColors" Target="../diagrams/colors18.xml"/><Relationship Id="rId3" Type="http://schemas.openxmlformats.org/officeDocument/2006/relationships/diagramQuickStyle" Target="../diagrams/quickStyle18.xml"/><Relationship Id="rId2" Type="http://schemas.openxmlformats.org/officeDocument/2006/relationships/diagramLayout" Target="../diagrams/layout18.xml"/><Relationship Id="rId1" Type="http://schemas.openxmlformats.org/officeDocument/2006/relationships/diagramData" Target="../diagrams/data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9.xml"/><Relationship Id="rId4" Type="http://schemas.openxmlformats.org/officeDocument/2006/relationships/diagramColors" Target="../diagrams/colors19.xml"/><Relationship Id="rId3" Type="http://schemas.openxmlformats.org/officeDocument/2006/relationships/diagramQuickStyle" Target="../diagrams/quickStyle19.xml"/><Relationship Id="rId2" Type="http://schemas.openxmlformats.org/officeDocument/2006/relationships/diagramLayout" Target="../diagrams/layout19.xml"/><Relationship Id="rId1" Type="http://schemas.openxmlformats.org/officeDocument/2006/relationships/diagramData" Target="../diagrams/data19.xml"/></Relationships>
</file>

<file path=ppt/slides/_rels/slide33.xml.rels><?xml version="1.0" encoding="UTF-8" standalone="yes"?>
<Relationships xmlns="http://schemas.openxmlformats.org/package/2006/relationships"><Relationship Id="rId9" Type="http://schemas.openxmlformats.org/officeDocument/2006/relationships/diagramColors" Target="../diagrams/colors21.xml"/><Relationship Id="rId8" Type="http://schemas.openxmlformats.org/officeDocument/2006/relationships/diagramQuickStyle" Target="../diagrams/quickStyle21.xml"/><Relationship Id="rId7" Type="http://schemas.openxmlformats.org/officeDocument/2006/relationships/diagramLayout" Target="../diagrams/layout21.xml"/><Relationship Id="rId6" Type="http://schemas.openxmlformats.org/officeDocument/2006/relationships/diagramData" Target="../diagrams/data21.xml"/><Relationship Id="rId5" Type="http://schemas.microsoft.com/office/2007/relationships/diagramDrawing" Target="../diagrams/drawing20.xml"/><Relationship Id="rId4" Type="http://schemas.openxmlformats.org/officeDocument/2006/relationships/diagramColors" Target="../diagrams/colors20.xml"/><Relationship Id="rId3" Type="http://schemas.openxmlformats.org/officeDocument/2006/relationships/diagramQuickStyle" Target="../diagrams/quickStyle20.xml"/><Relationship Id="rId2" Type="http://schemas.openxmlformats.org/officeDocument/2006/relationships/diagramLayout" Target="../diagrams/layout20.xml"/><Relationship Id="rId16" Type="http://schemas.openxmlformats.org/officeDocument/2006/relationships/slideLayout" Target="../slideLayouts/slideLayout12.xml"/><Relationship Id="rId15" Type="http://schemas.microsoft.com/office/2007/relationships/diagramDrawing" Target="../diagrams/drawing22.xml"/><Relationship Id="rId14" Type="http://schemas.openxmlformats.org/officeDocument/2006/relationships/diagramColors" Target="../diagrams/colors22.xml"/><Relationship Id="rId13" Type="http://schemas.openxmlformats.org/officeDocument/2006/relationships/diagramQuickStyle" Target="../diagrams/quickStyle22.xml"/><Relationship Id="rId12" Type="http://schemas.openxmlformats.org/officeDocument/2006/relationships/diagramLayout" Target="../diagrams/layout22.xml"/><Relationship Id="rId11" Type="http://schemas.openxmlformats.org/officeDocument/2006/relationships/diagramData" Target="../diagrams/data22.xml"/><Relationship Id="rId10" Type="http://schemas.microsoft.com/office/2007/relationships/diagramDrawing" Target="../diagrams/drawing21.xml"/><Relationship Id="rId1" Type="http://schemas.openxmlformats.org/officeDocument/2006/relationships/diagramData" Target="../diagrams/data20.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3.xml"/><Relationship Id="rId4" Type="http://schemas.openxmlformats.org/officeDocument/2006/relationships/diagramColors" Target="../diagrams/colors23.xml"/><Relationship Id="rId3" Type="http://schemas.openxmlformats.org/officeDocument/2006/relationships/diagramQuickStyle" Target="../diagrams/quickStyle23.xml"/><Relationship Id="rId2" Type="http://schemas.openxmlformats.org/officeDocument/2006/relationships/diagramLayout" Target="../diagrams/layout23.xml"/><Relationship Id="rId1" Type="http://schemas.openxmlformats.org/officeDocument/2006/relationships/diagramData" Target="../diagrams/data2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microsoft.com/office/2007/relationships/diagramDrawing" Target="../diagrams/drawing24.xml"/><Relationship Id="rId4" Type="http://schemas.openxmlformats.org/officeDocument/2006/relationships/diagramColors" Target="../diagrams/colors24.xml"/><Relationship Id="rId3" Type="http://schemas.openxmlformats.org/officeDocument/2006/relationships/diagramQuickStyle" Target="../diagrams/quickStyle24.xml"/><Relationship Id="rId2" Type="http://schemas.openxmlformats.org/officeDocument/2006/relationships/diagramLayout" Target="../diagrams/layout24.xml"/><Relationship Id="rId1" Type="http://schemas.openxmlformats.org/officeDocument/2006/relationships/diagramData" Target="../diagrams/data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5.xml"/><Relationship Id="rId4" Type="http://schemas.openxmlformats.org/officeDocument/2006/relationships/diagramColors" Target="../diagrams/colors25.xml"/><Relationship Id="rId3" Type="http://schemas.openxmlformats.org/officeDocument/2006/relationships/diagramQuickStyle" Target="../diagrams/quickStyle25.xml"/><Relationship Id="rId2" Type="http://schemas.openxmlformats.org/officeDocument/2006/relationships/diagramLayout" Target="../diagrams/layout25.xml"/><Relationship Id="rId1" Type="http://schemas.openxmlformats.org/officeDocument/2006/relationships/diagramData" Target="../diagrams/data25.xml"/></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11.emf"/><Relationship Id="rId2" Type="http://schemas.openxmlformats.org/officeDocument/2006/relationships/package" Target="../embeddings/Workbook2.xlsx"/><Relationship Id="rId1" Type="http://schemas.openxmlformats.org/officeDocument/2006/relationships/image" Target="../media/image5.png"/></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6.xml"/><Relationship Id="rId4" Type="http://schemas.openxmlformats.org/officeDocument/2006/relationships/diagramColors" Target="../diagrams/colors26.xml"/><Relationship Id="rId3" Type="http://schemas.openxmlformats.org/officeDocument/2006/relationships/diagramQuickStyle" Target="../diagrams/quickStyle26.xml"/><Relationship Id="rId2" Type="http://schemas.openxmlformats.org/officeDocument/2006/relationships/diagramLayout" Target="../diagrams/layout26.xml"/><Relationship Id="rId1" Type="http://schemas.openxmlformats.org/officeDocument/2006/relationships/diagramData" Target="../diagrams/data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7.xml"/><Relationship Id="rId4" Type="http://schemas.openxmlformats.org/officeDocument/2006/relationships/diagramColors" Target="../diagrams/colors27.xml"/><Relationship Id="rId3" Type="http://schemas.openxmlformats.org/officeDocument/2006/relationships/diagramQuickStyle" Target="../diagrams/quickStyle27.xml"/><Relationship Id="rId2" Type="http://schemas.openxmlformats.org/officeDocument/2006/relationships/diagramLayout" Target="../diagrams/layout27.xml"/><Relationship Id="rId1" Type="http://schemas.openxmlformats.org/officeDocument/2006/relationships/diagramData" Target="../diagrams/data27.xml"/></Relationships>
</file>

<file path=ppt/slides/_rels/slide51.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oleObject" Target="../embeddings/oleObject2.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chart" Target="../charts/chart4.xml"/></Relationships>
</file>

<file path=ppt/slides/_rels/slide53.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7.xml"/><Relationship Id="rId5" Type="http://schemas.microsoft.com/office/2007/relationships/diagramDrawing" Target="../diagrams/drawing28.xml"/><Relationship Id="rId4" Type="http://schemas.openxmlformats.org/officeDocument/2006/relationships/diagramColors" Target="../diagrams/colors28.xml"/><Relationship Id="rId3" Type="http://schemas.openxmlformats.org/officeDocument/2006/relationships/diagramQuickStyle" Target="../diagrams/quickStyle28.xml"/><Relationship Id="rId2" Type="http://schemas.openxmlformats.org/officeDocument/2006/relationships/diagramLayout" Target="../diagrams/layout28.xml"/><Relationship Id="rId1" Type="http://schemas.openxmlformats.org/officeDocument/2006/relationships/diagramData" Target="../diagrams/data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9.xml"/><Relationship Id="rId4" Type="http://schemas.openxmlformats.org/officeDocument/2006/relationships/diagramColors" Target="../diagrams/colors29.xml"/><Relationship Id="rId3" Type="http://schemas.openxmlformats.org/officeDocument/2006/relationships/diagramQuickStyle" Target="../diagrams/quickStyle29.xml"/><Relationship Id="rId2" Type="http://schemas.openxmlformats.org/officeDocument/2006/relationships/diagramLayout" Target="../diagrams/layout29.xml"/><Relationship Id="rId1" Type="http://schemas.openxmlformats.org/officeDocument/2006/relationships/diagramData" Target="../diagrams/data29.xm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chart" Target="../charts/char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image" Target="../media/image5.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solidFill>
                  <a:schemeClr val="tx1">
                    <a:lumMod val="85000"/>
                    <a:lumOff val="15000"/>
                  </a:schemeClr>
                </a:solidFill>
                <a:cs typeface="+mn-ea"/>
                <a:sym typeface="+mn-lt"/>
              </a:rPr>
              <a:t>零售数据分析与应用</a:t>
            </a:r>
            <a:endParaRPr lang="en-US" altLang="zh-CN" b="1" dirty="0">
              <a:solidFill>
                <a:schemeClr val="tx1">
                  <a:lumMod val="85000"/>
                  <a:lumOff val="15000"/>
                </a:schemeClr>
              </a:solidFill>
              <a:cs typeface="+mn-ea"/>
              <a:sym typeface="+mn-lt"/>
            </a:endParaRPr>
          </a:p>
        </p:txBody>
      </p:sp>
      <p:sp>
        <p:nvSpPr>
          <p:cNvPr id="3" name="文本占位符 2"/>
          <p:cNvSpPr>
            <a:spLocks noGrp="1"/>
          </p:cNvSpPr>
          <p:nvPr>
            <p:ph type="body" sz="quarter" idx="11"/>
          </p:nvPr>
        </p:nvSpPr>
        <p:spPr>
          <a:xfrm>
            <a:off x="3580474" y="3766768"/>
            <a:ext cx="4783401" cy="305700"/>
          </a:xfrm>
        </p:spPr>
        <p:txBody>
          <a:bodyPr/>
          <a:lstStyle/>
          <a:p>
            <a:r>
              <a:rPr lang="en-US" altLang="zh-CN" dirty="0">
                <a:solidFill>
                  <a:schemeClr val="tx1"/>
                </a:solidFill>
                <a:latin typeface="+mj-ea"/>
                <a:ea typeface="+mj-ea"/>
                <a:cs typeface="+mn-ea"/>
                <a:sym typeface="+mn-lt"/>
              </a:rPr>
              <a:t>——  </a:t>
            </a:r>
            <a:r>
              <a:rPr lang="zh-CN" altLang="en-US" dirty="0">
                <a:solidFill>
                  <a:schemeClr val="tx1"/>
                </a:solidFill>
                <a:latin typeface="+mj-ea"/>
                <a:ea typeface="+mj-ea"/>
                <a:cs typeface="+mn-ea"/>
                <a:sym typeface="+mn-lt"/>
              </a:rPr>
              <a:t>会员中心 </a:t>
            </a:r>
            <a:r>
              <a:rPr lang="en-US" altLang="zh-CN" dirty="0">
                <a:solidFill>
                  <a:schemeClr val="tx1"/>
                </a:solidFill>
                <a:latin typeface="+mj-ea"/>
                <a:ea typeface="+mj-ea"/>
                <a:cs typeface="+mn-ea"/>
                <a:sym typeface="+mn-lt"/>
              </a:rPr>
              <a:t>201709</a:t>
            </a:r>
            <a:endParaRPr lang="en-US" altLang="zh-CN" dirty="0">
              <a:solidFill>
                <a:schemeClr val="tx1"/>
              </a:solidFill>
              <a:latin typeface="+mj-ea"/>
              <a:ea typeface="+mj-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常用分析方法</a:t>
            </a:r>
            <a:endParaRPr lang="en-US" altLang="zh-CN" b="1" dirty="0">
              <a:cs typeface="+mn-ea"/>
              <a:sym typeface="+mn-lt"/>
            </a:endParaRPr>
          </a:p>
        </p:txBody>
      </p:sp>
      <p:grpSp>
        <p:nvGrpSpPr>
          <p:cNvPr id="3" name="组合 2"/>
          <p:cNvGrpSpPr/>
          <p:nvPr/>
        </p:nvGrpSpPr>
        <p:grpSpPr>
          <a:xfrm>
            <a:off x="1892692" y="1212736"/>
            <a:ext cx="2092453" cy="643360"/>
            <a:chOff x="839783" y="1644051"/>
            <a:chExt cx="1528142" cy="993291"/>
          </a:xfrm>
        </p:grpSpPr>
        <p:sp>
          <p:nvSpPr>
            <p:cNvPr id="4" name="圆角矩形 3"/>
            <p:cNvSpPr/>
            <p:nvPr/>
          </p:nvSpPr>
          <p:spPr>
            <a:xfrm>
              <a:off x="839783" y="1644051"/>
              <a:ext cx="1528142" cy="99329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圆角矩形 4"/>
            <p:cNvSpPr/>
            <p:nvPr/>
          </p:nvSpPr>
          <p:spPr>
            <a:xfrm>
              <a:off x="888272" y="1692541"/>
              <a:ext cx="1431164" cy="896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综合评价</a:t>
              </a:r>
              <a:r>
                <a:rPr lang="zh-CN" altLang="en-US" sz="1700" b="1" kern="1200" dirty="0">
                  <a:solidFill>
                    <a:schemeClr val="tx1"/>
                  </a:solidFill>
                </a:rPr>
                <a:t>分析法</a:t>
              </a:r>
              <a:endParaRPr lang="zh-CN" altLang="en-US" sz="1700" b="1" kern="1200" dirty="0">
                <a:solidFill>
                  <a:schemeClr val="tx1"/>
                </a:solidFill>
              </a:endParaRPr>
            </a:p>
          </p:txBody>
        </p:sp>
      </p:grpSp>
      <p:grpSp>
        <p:nvGrpSpPr>
          <p:cNvPr id="9" name="组合 8"/>
          <p:cNvGrpSpPr/>
          <p:nvPr/>
        </p:nvGrpSpPr>
        <p:grpSpPr>
          <a:xfrm>
            <a:off x="7957344" y="1212736"/>
            <a:ext cx="2092453" cy="643360"/>
            <a:chOff x="839783" y="1644051"/>
            <a:chExt cx="1528142" cy="993291"/>
          </a:xfrm>
        </p:grpSpPr>
        <p:sp>
          <p:nvSpPr>
            <p:cNvPr id="10" name="圆角矩形 9"/>
            <p:cNvSpPr/>
            <p:nvPr/>
          </p:nvSpPr>
          <p:spPr>
            <a:xfrm>
              <a:off x="839783" y="1644051"/>
              <a:ext cx="1528142" cy="99329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圆角矩形 4"/>
            <p:cNvSpPr/>
            <p:nvPr/>
          </p:nvSpPr>
          <p:spPr>
            <a:xfrm>
              <a:off x="888272" y="1692541"/>
              <a:ext cx="1431164" cy="896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矩阵关联</a:t>
              </a:r>
              <a:r>
                <a:rPr lang="zh-CN" altLang="en-US" sz="1700" b="1" kern="1200" dirty="0">
                  <a:solidFill>
                    <a:schemeClr val="tx1"/>
                  </a:solidFill>
                </a:rPr>
                <a:t>分析法</a:t>
              </a:r>
              <a:endParaRPr lang="zh-CN" altLang="en-US" sz="1700" b="1" kern="1200" dirty="0">
                <a:solidFill>
                  <a:schemeClr val="tx1"/>
                </a:solidFill>
              </a:endParaRPr>
            </a:p>
          </p:txBody>
        </p:sp>
      </p:grpSp>
      <p:sp>
        <p:nvSpPr>
          <p:cNvPr id="12" name="文本框 11"/>
          <p:cNvSpPr txBox="1"/>
          <p:nvPr/>
        </p:nvSpPr>
        <p:spPr>
          <a:xfrm>
            <a:off x="1032527" y="2073197"/>
            <a:ext cx="3812781" cy="738664"/>
          </a:xfrm>
          <a:prstGeom prst="rect">
            <a:avLst/>
          </a:prstGeom>
          <a:noFill/>
        </p:spPr>
        <p:txBody>
          <a:bodyPr wrap="square" rtlCol="0">
            <a:spAutoFit/>
          </a:bodyPr>
          <a:lstStyle/>
          <a:p>
            <a:pPr>
              <a:lnSpc>
                <a:spcPct val="150000"/>
              </a:lnSpc>
            </a:pPr>
            <a:r>
              <a:rPr lang="zh-CN" altLang="en-US" sz="1400" dirty="0"/>
              <a:t>基本思想：将多个指标转化为一个能够反映综合情况的指标来分析评价。</a:t>
            </a:r>
            <a:endParaRPr lang="en-US" altLang="zh-CN" sz="1400" dirty="0"/>
          </a:p>
        </p:txBody>
      </p:sp>
      <p:sp>
        <p:nvSpPr>
          <p:cNvPr id="13" name="文本框 12"/>
          <p:cNvSpPr txBox="1"/>
          <p:nvPr/>
        </p:nvSpPr>
        <p:spPr>
          <a:xfrm>
            <a:off x="1004468" y="2821213"/>
            <a:ext cx="4154386" cy="738664"/>
          </a:xfrm>
          <a:prstGeom prst="rect">
            <a:avLst/>
          </a:prstGeom>
          <a:noFill/>
        </p:spPr>
        <p:txBody>
          <a:bodyPr wrap="square" rtlCol="0">
            <a:spAutoFit/>
          </a:bodyPr>
          <a:lstStyle/>
          <a:p>
            <a:pPr>
              <a:lnSpc>
                <a:spcPct val="150000"/>
              </a:lnSpc>
            </a:pPr>
            <a:r>
              <a:rPr lang="zh-CN" altLang="en-US" sz="1400" dirty="0"/>
              <a:t>比如：</a:t>
            </a:r>
            <a:endParaRPr lang="en-US" altLang="zh-CN" sz="1400" dirty="0"/>
          </a:p>
          <a:p>
            <a:pPr>
              <a:lnSpc>
                <a:spcPct val="150000"/>
              </a:lnSpc>
            </a:pPr>
            <a:r>
              <a:rPr lang="zh-CN" altLang="en-US" sz="1400" dirty="0"/>
              <a:t>                          会员中心</a:t>
            </a:r>
            <a:r>
              <a:rPr lang="en-US" altLang="zh-CN" sz="1400" dirty="0"/>
              <a:t>OKR</a:t>
            </a:r>
            <a:r>
              <a:rPr lang="zh-CN" altLang="en-US" sz="1400" dirty="0"/>
              <a:t>指标</a:t>
            </a:r>
            <a:endParaRPr lang="en-US" altLang="zh-CN" sz="1400"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70" y="3569229"/>
            <a:ext cx="4979981" cy="2391516"/>
          </a:xfrm>
          <a:prstGeom prst="rect">
            <a:avLst/>
          </a:prstGeom>
        </p:spPr>
      </p:pic>
      <p:graphicFrame>
        <p:nvGraphicFramePr>
          <p:cNvPr id="16" name="图表 15"/>
          <p:cNvGraphicFramePr/>
          <p:nvPr/>
        </p:nvGraphicFramePr>
        <p:xfrm>
          <a:off x="6004133" y="3086100"/>
          <a:ext cx="5711618" cy="2874645"/>
        </p:xfrm>
        <a:graphic>
          <a:graphicData uri="http://schemas.openxmlformats.org/drawingml/2006/chart">
            <c:chart xmlns:c="http://schemas.openxmlformats.org/drawingml/2006/chart" xmlns:r="http://schemas.openxmlformats.org/officeDocument/2006/relationships" r:id="rId1"/>
          </a:graphicData>
        </a:graphic>
      </p:graphicFrame>
      <p:sp>
        <p:nvSpPr>
          <p:cNvPr id="17" name="矩形 16"/>
          <p:cNvSpPr/>
          <p:nvPr/>
        </p:nvSpPr>
        <p:spPr>
          <a:xfrm>
            <a:off x="6220954" y="2788044"/>
            <a:ext cx="723275" cy="415498"/>
          </a:xfrm>
          <a:prstGeom prst="rect">
            <a:avLst/>
          </a:prstGeom>
        </p:spPr>
        <p:txBody>
          <a:bodyPr wrap="none">
            <a:spAutoFit/>
          </a:bodyPr>
          <a:lstStyle/>
          <a:p>
            <a:pPr>
              <a:lnSpc>
                <a:spcPct val="150000"/>
              </a:lnSpc>
            </a:pPr>
            <a:r>
              <a:rPr lang="zh-CN" altLang="en-US" sz="1400" dirty="0"/>
              <a:t>比如：</a:t>
            </a:r>
            <a:endParaRPr lang="en-US" altLang="zh-CN" sz="1400" dirty="0"/>
          </a:p>
        </p:txBody>
      </p:sp>
      <p:sp>
        <p:nvSpPr>
          <p:cNvPr id="18" name="文本框 9"/>
          <p:cNvSpPr txBox="1"/>
          <p:nvPr/>
        </p:nvSpPr>
        <p:spPr>
          <a:xfrm>
            <a:off x="6390358" y="3710361"/>
            <a:ext cx="1222740" cy="600164"/>
          </a:xfrm>
          <a:prstGeom prst="rect">
            <a:avLst/>
          </a:prstGeom>
          <a:solidFill>
            <a:schemeClr val="accent5">
              <a:lumMod val="20000"/>
              <a:lumOff val="80000"/>
            </a:schemeClr>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50000"/>
              </a:lnSpc>
            </a:pPr>
            <a:r>
              <a:rPr lang="zh-CN" altLang="en-US" b="1" dirty="0">
                <a:solidFill>
                  <a:schemeClr val="accent5">
                    <a:lumMod val="75000"/>
                  </a:schemeClr>
                </a:solidFill>
                <a:latin typeface="微软雅黑" panose="020B0503020204020204" charset="-122"/>
                <a:ea typeface="微软雅黑" panose="020B0503020204020204" charset="-122"/>
              </a:rPr>
              <a:t>低客单、高频次</a:t>
            </a:r>
            <a:endParaRPr lang="en-US" altLang="zh-CN" b="1" dirty="0">
              <a:solidFill>
                <a:schemeClr val="accent5">
                  <a:lumMod val="75000"/>
                </a:schemeClr>
              </a:solidFill>
              <a:latin typeface="微软雅黑" panose="020B0503020204020204" charset="-122"/>
              <a:ea typeface="微软雅黑" panose="020B0503020204020204" charset="-122"/>
            </a:endParaRPr>
          </a:p>
          <a:p>
            <a:pPr algn="ctr">
              <a:lnSpc>
                <a:spcPct val="150000"/>
              </a:lnSpc>
            </a:pPr>
            <a:r>
              <a:rPr lang="zh-CN" altLang="en-US" b="1" dirty="0">
                <a:solidFill>
                  <a:schemeClr val="accent5">
                    <a:lumMod val="75000"/>
                  </a:schemeClr>
                </a:solidFill>
                <a:latin typeface="微软雅黑" panose="020B0503020204020204" charset="-122"/>
                <a:ea typeface="微软雅黑" panose="020B0503020204020204" charset="-122"/>
              </a:rPr>
              <a:t>需提高客单</a:t>
            </a:r>
            <a:endParaRPr lang="zh-CN" altLang="en-US" b="1" dirty="0">
              <a:solidFill>
                <a:schemeClr val="accent5">
                  <a:lumMod val="75000"/>
                </a:schemeClr>
              </a:solidFill>
              <a:latin typeface="微软雅黑" panose="020B0503020204020204" charset="-122"/>
              <a:ea typeface="微软雅黑" panose="020B0503020204020204" charset="-122"/>
            </a:endParaRPr>
          </a:p>
        </p:txBody>
      </p:sp>
      <p:sp>
        <p:nvSpPr>
          <p:cNvPr id="19" name="文本框 9"/>
          <p:cNvSpPr txBox="1"/>
          <p:nvPr/>
        </p:nvSpPr>
        <p:spPr>
          <a:xfrm>
            <a:off x="10354725" y="3710361"/>
            <a:ext cx="1189575" cy="346249"/>
          </a:xfrm>
          <a:prstGeom prst="rect">
            <a:avLst/>
          </a:prstGeom>
          <a:solidFill>
            <a:schemeClr val="accent5">
              <a:lumMod val="20000"/>
              <a:lumOff val="80000"/>
            </a:schemeClr>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50000"/>
              </a:lnSpc>
            </a:pPr>
            <a:r>
              <a:rPr lang="zh-CN" altLang="en-US" b="1" dirty="0">
                <a:solidFill>
                  <a:schemeClr val="accent5">
                    <a:lumMod val="75000"/>
                  </a:schemeClr>
                </a:solidFill>
                <a:latin typeface="微软雅黑" panose="020B0503020204020204" charset="-122"/>
                <a:ea typeface="微软雅黑" panose="020B0503020204020204" charset="-122"/>
              </a:rPr>
              <a:t>高客单、高频次</a:t>
            </a:r>
            <a:endParaRPr lang="zh-CN" altLang="en-US" b="1" dirty="0">
              <a:solidFill>
                <a:schemeClr val="accent5">
                  <a:lumMod val="75000"/>
                </a:schemeClr>
              </a:solidFill>
              <a:latin typeface="微软雅黑" panose="020B0503020204020204" charset="-122"/>
              <a:ea typeface="微软雅黑" panose="020B0503020204020204" charset="-122"/>
            </a:endParaRPr>
          </a:p>
        </p:txBody>
      </p:sp>
      <p:sp>
        <p:nvSpPr>
          <p:cNvPr id="20" name="文本框 9"/>
          <p:cNvSpPr txBox="1"/>
          <p:nvPr/>
        </p:nvSpPr>
        <p:spPr>
          <a:xfrm>
            <a:off x="10354725" y="4928643"/>
            <a:ext cx="1185954" cy="600164"/>
          </a:xfrm>
          <a:prstGeom prst="rect">
            <a:avLst/>
          </a:prstGeom>
          <a:solidFill>
            <a:schemeClr val="accent5">
              <a:lumMod val="20000"/>
              <a:lumOff val="80000"/>
            </a:schemeClr>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50000"/>
              </a:lnSpc>
            </a:pPr>
            <a:r>
              <a:rPr lang="zh-CN" altLang="en-US" b="1" dirty="0">
                <a:solidFill>
                  <a:schemeClr val="accent5">
                    <a:lumMod val="75000"/>
                  </a:schemeClr>
                </a:solidFill>
                <a:latin typeface="微软雅黑" panose="020B0503020204020204" charset="-122"/>
                <a:ea typeface="微软雅黑" panose="020B0503020204020204" charset="-122"/>
              </a:rPr>
              <a:t>高客单、低频次</a:t>
            </a:r>
            <a:endParaRPr lang="en-US" altLang="zh-CN" b="1" dirty="0">
              <a:solidFill>
                <a:schemeClr val="accent5">
                  <a:lumMod val="75000"/>
                </a:schemeClr>
              </a:solidFill>
              <a:latin typeface="微软雅黑" panose="020B0503020204020204" charset="-122"/>
              <a:ea typeface="微软雅黑" panose="020B0503020204020204" charset="-122"/>
            </a:endParaRPr>
          </a:p>
          <a:p>
            <a:pPr algn="ctr">
              <a:lnSpc>
                <a:spcPct val="150000"/>
              </a:lnSpc>
            </a:pPr>
            <a:r>
              <a:rPr lang="zh-CN" altLang="en-US" b="1" dirty="0">
                <a:solidFill>
                  <a:schemeClr val="accent5">
                    <a:lumMod val="75000"/>
                  </a:schemeClr>
                </a:solidFill>
                <a:latin typeface="微软雅黑" panose="020B0503020204020204" charset="-122"/>
                <a:ea typeface="微软雅黑" panose="020B0503020204020204" charset="-122"/>
              </a:rPr>
              <a:t>需提高频次</a:t>
            </a:r>
            <a:endParaRPr lang="zh-CN" altLang="en-US" b="1" dirty="0">
              <a:solidFill>
                <a:schemeClr val="accent5">
                  <a:lumMod val="75000"/>
                </a:schemeClr>
              </a:solidFill>
              <a:latin typeface="微软雅黑" panose="020B0503020204020204" charset="-122"/>
              <a:ea typeface="微软雅黑" panose="020B0503020204020204" charset="-122"/>
            </a:endParaRPr>
          </a:p>
        </p:txBody>
      </p:sp>
      <p:sp>
        <p:nvSpPr>
          <p:cNvPr id="21" name="文本框 9"/>
          <p:cNvSpPr txBox="1"/>
          <p:nvPr/>
        </p:nvSpPr>
        <p:spPr>
          <a:xfrm>
            <a:off x="6412654" y="4970897"/>
            <a:ext cx="1178147" cy="600164"/>
          </a:xfrm>
          <a:prstGeom prst="rect">
            <a:avLst/>
          </a:prstGeom>
          <a:solidFill>
            <a:schemeClr val="accent5">
              <a:lumMod val="20000"/>
              <a:lumOff val="80000"/>
            </a:schemeClr>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50000"/>
              </a:lnSpc>
            </a:pPr>
            <a:r>
              <a:rPr lang="zh-CN" altLang="en-US" b="1" dirty="0">
                <a:solidFill>
                  <a:schemeClr val="accent5">
                    <a:lumMod val="75000"/>
                  </a:schemeClr>
                </a:solidFill>
                <a:latin typeface="微软雅黑" panose="020B0503020204020204" charset="-122"/>
                <a:ea typeface="微软雅黑" panose="020B0503020204020204" charset="-122"/>
              </a:rPr>
              <a:t>低客单、低频次</a:t>
            </a:r>
            <a:endParaRPr lang="en-US" altLang="zh-CN" b="1" dirty="0">
              <a:solidFill>
                <a:schemeClr val="accent5">
                  <a:lumMod val="75000"/>
                </a:schemeClr>
              </a:solidFill>
              <a:latin typeface="微软雅黑" panose="020B0503020204020204" charset="-122"/>
              <a:ea typeface="微软雅黑" panose="020B0503020204020204" charset="-122"/>
            </a:endParaRPr>
          </a:p>
          <a:p>
            <a:pPr algn="ctr">
              <a:lnSpc>
                <a:spcPct val="150000"/>
              </a:lnSpc>
            </a:pPr>
            <a:r>
              <a:rPr lang="zh-CN" altLang="en-US" b="1" dirty="0">
                <a:solidFill>
                  <a:schemeClr val="accent5">
                    <a:lumMod val="75000"/>
                  </a:schemeClr>
                </a:solidFill>
                <a:latin typeface="微软雅黑" panose="020B0503020204020204" charset="-122"/>
                <a:ea typeface="微软雅黑" panose="020B0503020204020204" charset="-122"/>
              </a:rPr>
              <a:t>需提重点高客</a:t>
            </a:r>
            <a:endParaRPr lang="zh-CN" altLang="en-US" b="1" dirty="0">
              <a:solidFill>
                <a:schemeClr val="accent5">
                  <a:lumMod val="75000"/>
                </a:schemeClr>
              </a:solidFill>
              <a:latin typeface="微软雅黑" panose="020B0503020204020204" charset="-122"/>
              <a:ea typeface="微软雅黑" panose="020B0503020204020204" charset="-122"/>
            </a:endParaRPr>
          </a:p>
        </p:txBody>
      </p:sp>
      <p:sp>
        <p:nvSpPr>
          <p:cNvPr id="24" name="文本框 23"/>
          <p:cNvSpPr txBox="1"/>
          <p:nvPr/>
        </p:nvSpPr>
        <p:spPr>
          <a:xfrm>
            <a:off x="6076555" y="2049380"/>
            <a:ext cx="5854030" cy="738664"/>
          </a:xfrm>
          <a:prstGeom prst="rect">
            <a:avLst/>
          </a:prstGeom>
          <a:noFill/>
        </p:spPr>
        <p:txBody>
          <a:bodyPr wrap="square" rtlCol="0">
            <a:spAutoFit/>
          </a:bodyPr>
          <a:lstStyle/>
          <a:p>
            <a:pPr>
              <a:lnSpc>
                <a:spcPct val="150000"/>
              </a:lnSpc>
            </a:pPr>
            <a:r>
              <a:rPr lang="zh-CN" altLang="en-US" sz="1400" dirty="0"/>
              <a:t>以对象的两个重要属性（指标）作为分析依据，进行交叉分析的方法。优点：能快速区分主要矛盾和次要矛盾，有利于提高资源使用效率。</a:t>
            </a:r>
            <a:endParaRPr lang="en-US" altLang="zh-CN" sz="1400" dirty="0"/>
          </a:p>
        </p:txBody>
      </p:sp>
      <p:sp>
        <p:nvSpPr>
          <p:cNvPr id="25" name="矩形 24"/>
          <p:cNvSpPr/>
          <p:nvPr/>
        </p:nvSpPr>
        <p:spPr>
          <a:xfrm>
            <a:off x="11325537" y="4412359"/>
            <a:ext cx="646331" cy="336118"/>
          </a:xfrm>
          <a:prstGeom prst="rect">
            <a:avLst/>
          </a:prstGeom>
        </p:spPr>
        <p:txBody>
          <a:bodyPr wrap="none">
            <a:spAutoFit/>
          </a:bodyPr>
          <a:lstStyle/>
          <a:p>
            <a:pPr>
              <a:lnSpc>
                <a:spcPct val="150000"/>
              </a:lnSpc>
            </a:pPr>
            <a:r>
              <a:rPr lang="zh-CN" altLang="en-US" sz="1200" b="1" dirty="0">
                <a:solidFill>
                  <a:srgbClr val="0000FF"/>
                </a:solidFill>
              </a:rPr>
              <a:t>高客单</a:t>
            </a:r>
            <a:endParaRPr lang="en-US" altLang="zh-CN" sz="1200" b="1" dirty="0">
              <a:solidFill>
                <a:srgbClr val="0000FF"/>
              </a:solidFill>
            </a:endParaRPr>
          </a:p>
        </p:txBody>
      </p:sp>
      <p:sp>
        <p:nvSpPr>
          <p:cNvPr id="26" name="矩形 25"/>
          <p:cNvSpPr/>
          <p:nvPr/>
        </p:nvSpPr>
        <p:spPr>
          <a:xfrm>
            <a:off x="8849975" y="3439647"/>
            <a:ext cx="646331" cy="336118"/>
          </a:xfrm>
          <a:prstGeom prst="rect">
            <a:avLst/>
          </a:prstGeom>
        </p:spPr>
        <p:txBody>
          <a:bodyPr wrap="none">
            <a:spAutoFit/>
          </a:bodyPr>
          <a:lstStyle/>
          <a:p>
            <a:pPr>
              <a:lnSpc>
                <a:spcPct val="150000"/>
              </a:lnSpc>
            </a:pPr>
            <a:r>
              <a:rPr lang="zh-CN" altLang="en-US" sz="1200" b="1" dirty="0">
                <a:solidFill>
                  <a:srgbClr val="0000FF"/>
                </a:solidFill>
              </a:rPr>
              <a:t>高频次</a:t>
            </a:r>
            <a:endParaRPr lang="en-US" altLang="zh-CN" sz="1200" b="1" dirty="0">
              <a:solidFill>
                <a:srgbClr val="0000FF"/>
              </a:solidFill>
            </a:endParaRPr>
          </a:p>
        </p:txBody>
      </p:sp>
      <p:sp>
        <p:nvSpPr>
          <p:cNvPr id="27" name="矩形 26"/>
          <p:cNvSpPr/>
          <p:nvPr/>
        </p:nvSpPr>
        <p:spPr>
          <a:xfrm>
            <a:off x="6259621" y="4412359"/>
            <a:ext cx="646331" cy="336118"/>
          </a:xfrm>
          <a:prstGeom prst="rect">
            <a:avLst/>
          </a:prstGeom>
        </p:spPr>
        <p:txBody>
          <a:bodyPr wrap="none">
            <a:spAutoFit/>
          </a:bodyPr>
          <a:lstStyle/>
          <a:p>
            <a:pPr>
              <a:lnSpc>
                <a:spcPct val="150000"/>
              </a:lnSpc>
            </a:pPr>
            <a:r>
              <a:rPr lang="zh-CN" altLang="en-US" sz="1200" b="1" dirty="0">
                <a:solidFill>
                  <a:srgbClr val="FF0000"/>
                </a:solidFill>
              </a:rPr>
              <a:t>低客单</a:t>
            </a:r>
            <a:endParaRPr lang="en-US" altLang="zh-CN" sz="1200" b="1" dirty="0">
              <a:solidFill>
                <a:srgbClr val="FF0000"/>
              </a:solidFill>
            </a:endParaRPr>
          </a:p>
        </p:txBody>
      </p:sp>
      <p:sp>
        <p:nvSpPr>
          <p:cNvPr id="28" name="矩形 27"/>
          <p:cNvSpPr/>
          <p:nvPr/>
        </p:nvSpPr>
        <p:spPr>
          <a:xfrm>
            <a:off x="8849975" y="5287723"/>
            <a:ext cx="646331" cy="336118"/>
          </a:xfrm>
          <a:prstGeom prst="rect">
            <a:avLst/>
          </a:prstGeom>
        </p:spPr>
        <p:txBody>
          <a:bodyPr wrap="none">
            <a:spAutoFit/>
          </a:bodyPr>
          <a:lstStyle/>
          <a:p>
            <a:pPr>
              <a:lnSpc>
                <a:spcPct val="150000"/>
              </a:lnSpc>
            </a:pPr>
            <a:r>
              <a:rPr lang="zh-CN" altLang="en-US" sz="1200" b="1" dirty="0">
                <a:solidFill>
                  <a:srgbClr val="FF0000"/>
                </a:solidFill>
              </a:rPr>
              <a:t>低频次</a:t>
            </a:r>
            <a:endParaRPr lang="en-US" altLang="zh-CN" sz="1200"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795308" cy="461434"/>
          </a:xfrm>
        </p:spPr>
        <p:txBody>
          <a:bodyPr/>
          <a:lstStyle/>
          <a:p>
            <a:r>
              <a:rPr lang="zh-CN" altLang="en-US" b="1" dirty="0">
                <a:cs typeface="+mn-ea"/>
                <a:sym typeface="+mn-lt"/>
              </a:rPr>
              <a:t>常用分析方法</a:t>
            </a:r>
            <a:r>
              <a:rPr lang="en-US" altLang="zh-CN" b="1" dirty="0">
                <a:cs typeface="+mn-ea"/>
                <a:sym typeface="+mn-lt"/>
              </a:rPr>
              <a:t>—</a:t>
            </a:r>
            <a:r>
              <a:rPr lang="zh-CN" altLang="en-US" b="1" dirty="0">
                <a:cs typeface="+mn-ea"/>
                <a:sym typeface="+mn-lt"/>
              </a:rPr>
              <a:t>预测分析法</a:t>
            </a:r>
            <a:endParaRPr lang="en-US" altLang="zh-CN" b="1" dirty="0">
              <a:cs typeface="+mn-ea"/>
              <a:sym typeface="+mn-lt"/>
            </a:endParaRPr>
          </a:p>
        </p:txBody>
      </p:sp>
      <p:sp>
        <p:nvSpPr>
          <p:cNvPr id="3" name="文本框 2"/>
          <p:cNvSpPr txBox="1"/>
          <p:nvPr/>
        </p:nvSpPr>
        <p:spPr>
          <a:xfrm>
            <a:off x="1032527" y="773035"/>
            <a:ext cx="7968598" cy="415498"/>
          </a:xfrm>
          <a:prstGeom prst="rect">
            <a:avLst/>
          </a:prstGeom>
          <a:noFill/>
        </p:spPr>
        <p:txBody>
          <a:bodyPr wrap="square" rtlCol="0">
            <a:spAutoFit/>
          </a:bodyPr>
          <a:lstStyle/>
          <a:p>
            <a:pPr>
              <a:lnSpc>
                <a:spcPct val="150000"/>
              </a:lnSpc>
            </a:pPr>
            <a:r>
              <a:rPr lang="zh-CN" altLang="en-US" sz="1400" dirty="0"/>
              <a:t>准确预测，是一项重要的分析能力。</a:t>
            </a:r>
            <a:endParaRPr lang="en-US" altLang="zh-CN" sz="1400" dirty="0"/>
          </a:p>
        </p:txBody>
      </p:sp>
      <p:grpSp>
        <p:nvGrpSpPr>
          <p:cNvPr id="4" name="组合 3"/>
          <p:cNvGrpSpPr/>
          <p:nvPr/>
        </p:nvGrpSpPr>
        <p:grpSpPr>
          <a:xfrm>
            <a:off x="1291514" y="2567192"/>
            <a:ext cx="1528142" cy="489392"/>
            <a:chOff x="839783" y="1644052"/>
            <a:chExt cx="1528142" cy="993292"/>
          </a:xfrm>
        </p:grpSpPr>
        <p:sp>
          <p:nvSpPr>
            <p:cNvPr id="5" name="圆角矩形 4"/>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b="1" kern="1200" dirty="0">
                  <a:solidFill>
                    <a:schemeClr val="tx1">
                      <a:lumMod val="85000"/>
                      <a:lumOff val="15000"/>
                    </a:schemeClr>
                  </a:solidFill>
                </a:rPr>
                <a:t>移动平均法</a:t>
              </a:r>
              <a:endParaRPr lang="zh-CN" altLang="en-US" b="1" kern="1200" dirty="0">
                <a:solidFill>
                  <a:schemeClr val="tx1">
                    <a:lumMod val="85000"/>
                    <a:lumOff val="15000"/>
                  </a:schemeClr>
                </a:solidFill>
              </a:endParaRPr>
            </a:p>
          </p:txBody>
        </p:sp>
      </p:grpSp>
      <p:grpSp>
        <p:nvGrpSpPr>
          <p:cNvPr id="7" name="组合 6"/>
          <p:cNvGrpSpPr/>
          <p:nvPr/>
        </p:nvGrpSpPr>
        <p:grpSpPr>
          <a:xfrm>
            <a:off x="5017642" y="2567191"/>
            <a:ext cx="1528142" cy="489392"/>
            <a:chOff x="839783" y="1644052"/>
            <a:chExt cx="1528142" cy="993292"/>
          </a:xfrm>
        </p:grpSpPr>
        <p:sp>
          <p:nvSpPr>
            <p:cNvPr id="8" name="圆角矩形 7"/>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b="1" dirty="0">
                  <a:solidFill>
                    <a:schemeClr val="tx1">
                      <a:lumMod val="85000"/>
                      <a:lumOff val="15000"/>
                    </a:schemeClr>
                  </a:solidFill>
                </a:rPr>
                <a:t>平滑指数</a:t>
              </a:r>
              <a:r>
                <a:rPr lang="zh-CN" altLang="en-US" b="1" kern="1200" dirty="0">
                  <a:solidFill>
                    <a:schemeClr val="tx1">
                      <a:lumMod val="85000"/>
                      <a:lumOff val="15000"/>
                    </a:schemeClr>
                  </a:solidFill>
                </a:rPr>
                <a:t>法</a:t>
              </a:r>
              <a:endParaRPr lang="zh-CN" altLang="en-US" b="1" kern="1200" dirty="0">
                <a:solidFill>
                  <a:schemeClr val="tx1">
                    <a:lumMod val="85000"/>
                    <a:lumOff val="15000"/>
                  </a:schemeClr>
                </a:solidFill>
              </a:endParaRPr>
            </a:p>
          </p:txBody>
        </p:sp>
      </p:grpSp>
      <p:grpSp>
        <p:nvGrpSpPr>
          <p:cNvPr id="10" name="组合 9"/>
          <p:cNvGrpSpPr/>
          <p:nvPr/>
        </p:nvGrpSpPr>
        <p:grpSpPr>
          <a:xfrm>
            <a:off x="9048700" y="2567192"/>
            <a:ext cx="1528142" cy="489392"/>
            <a:chOff x="839783" y="1644052"/>
            <a:chExt cx="1528142" cy="993292"/>
          </a:xfrm>
        </p:grpSpPr>
        <p:sp>
          <p:nvSpPr>
            <p:cNvPr id="11" name="圆角矩形 10"/>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b="1" dirty="0">
                  <a:solidFill>
                    <a:schemeClr val="tx1">
                      <a:lumMod val="85000"/>
                      <a:lumOff val="15000"/>
                    </a:schemeClr>
                  </a:solidFill>
                </a:rPr>
                <a:t>回归</a:t>
              </a:r>
              <a:r>
                <a:rPr lang="zh-CN" altLang="en-US" b="1" kern="1200" dirty="0">
                  <a:solidFill>
                    <a:schemeClr val="tx1">
                      <a:lumMod val="85000"/>
                      <a:lumOff val="15000"/>
                    </a:schemeClr>
                  </a:solidFill>
                </a:rPr>
                <a:t>分析法</a:t>
              </a:r>
              <a:endParaRPr lang="zh-CN" altLang="en-US" b="1" kern="1200" dirty="0">
                <a:solidFill>
                  <a:schemeClr val="tx1">
                    <a:lumMod val="85000"/>
                    <a:lumOff val="15000"/>
                  </a:schemeClr>
                </a:solidFill>
              </a:endParaRPr>
            </a:p>
          </p:txBody>
        </p:sp>
      </p:grpSp>
      <p:sp>
        <p:nvSpPr>
          <p:cNvPr id="13" name="矩形 12"/>
          <p:cNvSpPr/>
          <p:nvPr/>
        </p:nvSpPr>
        <p:spPr>
          <a:xfrm>
            <a:off x="788494" y="1305688"/>
            <a:ext cx="10687923" cy="112181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6" name="文本框 15"/>
          <p:cNvSpPr txBox="1"/>
          <p:nvPr/>
        </p:nvSpPr>
        <p:spPr>
          <a:xfrm>
            <a:off x="688344" y="3313714"/>
            <a:ext cx="3455961" cy="613694"/>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1200" dirty="0" smtClean="0">
                <a:latin typeface="+mn-ea"/>
              </a:rPr>
              <a:t>计算最后</a:t>
            </a:r>
            <a:r>
              <a:rPr lang="en-US" altLang="zh-CN" sz="1200" dirty="0" smtClean="0">
                <a:latin typeface="+mn-ea"/>
              </a:rPr>
              <a:t>m</a:t>
            </a:r>
            <a:r>
              <a:rPr lang="zh-CN" altLang="en-US" sz="1200" dirty="0" smtClean="0">
                <a:latin typeface="+mn-ea"/>
              </a:rPr>
              <a:t>期的算术平均值（</a:t>
            </a:r>
            <a:r>
              <a:rPr lang="en-US" altLang="zh-CN" sz="1200" dirty="0" smtClean="0">
                <a:latin typeface="+mn-ea"/>
              </a:rPr>
              <a:t>m&lt;n/2</a:t>
            </a:r>
            <a:r>
              <a:rPr lang="zh-CN" altLang="en-US" sz="1200" dirty="0" smtClean="0">
                <a:latin typeface="+mn-ea"/>
              </a:rPr>
              <a:t>），取</a:t>
            </a:r>
            <a:r>
              <a:rPr lang="en-US" altLang="zh-CN" sz="1200" dirty="0" smtClean="0">
                <a:latin typeface="+mn-ea"/>
              </a:rPr>
              <a:t>m=3</a:t>
            </a:r>
            <a:endParaRPr lang="en-US" altLang="zh-CN" sz="1200" dirty="0" smtClean="0">
              <a:latin typeface="+mn-ea"/>
            </a:endParaRPr>
          </a:p>
        </p:txBody>
      </p:sp>
      <p:graphicFrame>
        <p:nvGraphicFramePr>
          <p:cNvPr id="17" name="表格 16"/>
          <p:cNvGraphicFramePr>
            <a:graphicFrameLocks noGrp="1"/>
          </p:cNvGraphicFramePr>
          <p:nvPr/>
        </p:nvGraphicFramePr>
        <p:xfrm>
          <a:off x="1253543" y="1682106"/>
          <a:ext cx="8982276" cy="632026"/>
        </p:xfrm>
        <a:graphic>
          <a:graphicData uri="http://schemas.openxmlformats.org/drawingml/2006/table">
            <a:tbl>
              <a:tblPr firstRow="1" bandRow="1">
                <a:tableStyleId>{2D5ABB26-0587-4C30-8999-92F81FD0307C}</a:tableStyleId>
              </a:tblPr>
              <a:tblGrid>
                <a:gridCol w="1084369"/>
                <a:gridCol w="812834"/>
                <a:gridCol w="812834"/>
                <a:gridCol w="812834"/>
                <a:gridCol w="779915"/>
                <a:gridCol w="779915"/>
                <a:gridCol w="779915"/>
                <a:gridCol w="779915"/>
                <a:gridCol w="779915"/>
                <a:gridCol w="779915"/>
                <a:gridCol w="779915"/>
              </a:tblGrid>
              <a:tr h="214624">
                <a:tc>
                  <a:txBody>
                    <a:bodyPr/>
                    <a:lstStyle/>
                    <a:p>
                      <a:pPr algn="ct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2</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3</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4</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5</a:t>
                      </a:r>
                      <a:r>
                        <a:rPr lang="zh-CN" altLang="en-US" sz="1200" dirty="0" smtClean="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6</a:t>
                      </a:r>
                      <a:r>
                        <a:rPr lang="zh-CN" altLang="en-US" sz="1200" dirty="0" smtClean="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7</a:t>
                      </a:r>
                      <a:r>
                        <a:rPr lang="zh-CN" altLang="en-US" sz="1200" dirty="0" smtClean="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8</a:t>
                      </a:r>
                      <a:r>
                        <a:rPr lang="zh-CN" altLang="en-US" sz="1200" dirty="0" smtClean="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9</a:t>
                      </a:r>
                      <a:r>
                        <a:rPr lang="zh-CN" altLang="en-US" sz="1200" dirty="0" smtClean="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10</a:t>
                      </a:r>
                      <a:r>
                        <a:rPr lang="zh-CN" altLang="en-US" sz="1200" dirty="0" smtClean="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7706">
                <a:tc>
                  <a:txBody>
                    <a:bodyPr/>
                    <a:lstStyle/>
                    <a:p>
                      <a:pPr algn="ctr"/>
                      <a:r>
                        <a:rPr lang="zh-CN" altLang="en-US" sz="1200" dirty="0" smtClean="0">
                          <a:latin typeface="+mn-ea"/>
                          <a:ea typeface="+mn-ea"/>
                        </a:rPr>
                        <a:t>销售金额</a:t>
                      </a:r>
                      <a:r>
                        <a:rPr lang="en-US" altLang="zh-CN" sz="1200" dirty="0" smtClean="0">
                          <a:latin typeface="+mn-ea"/>
                          <a:ea typeface="+mn-ea"/>
                        </a:rPr>
                        <a:t>/</a:t>
                      </a:r>
                      <a:r>
                        <a:rPr lang="zh-CN" altLang="en-US" sz="1200" dirty="0">
                          <a:latin typeface="+mn-ea"/>
                          <a:ea typeface="+mn-ea"/>
                        </a:rPr>
                        <a:t>万</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550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560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540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570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600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580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620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610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smtClean="0">
                          <a:latin typeface="+mn-ea"/>
                          <a:ea typeface="+mn-ea"/>
                        </a:rPr>
                        <a:t>630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8" name="文本框 17"/>
          <p:cNvSpPr txBox="1"/>
          <p:nvPr/>
        </p:nvSpPr>
        <p:spPr>
          <a:xfrm>
            <a:off x="853484" y="1349169"/>
            <a:ext cx="5560963" cy="338554"/>
          </a:xfrm>
          <a:prstGeom prst="rect">
            <a:avLst/>
          </a:prstGeom>
          <a:noFill/>
        </p:spPr>
        <p:txBody>
          <a:bodyPr wrap="square" rtlCol="0">
            <a:spAutoFit/>
          </a:bodyPr>
          <a:lstStyle/>
          <a:p>
            <a:r>
              <a:rPr lang="zh-CN" altLang="en-US" sz="1600" b="1" dirty="0" smtClean="0">
                <a:solidFill>
                  <a:schemeClr val="tx1">
                    <a:lumMod val="85000"/>
                    <a:lumOff val="15000"/>
                  </a:schemeClr>
                </a:solidFill>
                <a:latin typeface="+mn-ea"/>
              </a:rPr>
              <a:t>已知某门店</a:t>
            </a:r>
            <a:r>
              <a:rPr lang="en-US" altLang="zh-CN" sz="1600" b="1" dirty="0" smtClean="0">
                <a:solidFill>
                  <a:schemeClr val="tx1">
                    <a:lumMod val="85000"/>
                    <a:lumOff val="15000"/>
                  </a:schemeClr>
                </a:solidFill>
                <a:latin typeface="+mn-ea"/>
              </a:rPr>
              <a:t>2017</a:t>
            </a:r>
            <a:r>
              <a:rPr lang="zh-CN" altLang="en-US" sz="1600" b="1" dirty="0" smtClean="0">
                <a:solidFill>
                  <a:schemeClr val="tx1">
                    <a:lumMod val="85000"/>
                    <a:lumOff val="15000"/>
                  </a:schemeClr>
                </a:solidFill>
                <a:latin typeface="+mn-ea"/>
              </a:rPr>
              <a:t>年</a:t>
            </a:r>
            <a:r>
              <a:rPr lang="en-US" altLang="zh-CN" sz="1600" b="1" dirty="0" smtClean="0">
                <a:solidFill>
                  <a:schemeClr val="tx1">
                    <a:lumMod val="85000"/>
                    <a:lumOff val="15000"/>
                  </a:schemeClr>
                </a:solidFill>
                <a:latin typeface="+mn-ea"/>
              </a:rPr>
              <a:t>1-9</a:t>
            </a:r>
            <a:r>
              <a:rPr lang="zh-CN" altLang="en-US" sz="1600" b="1" dirty="0" smtClean="0">
                <a:solidFill>
                  <a:schemeClr val="tx1">
                    <a:lumMod val="85000"/>
                    <a:lumOff val="15000"/>
                  </a:schemeClr>
                </a:solidFill>
                <a:latin typeface="+mn-ea"/>
              </a:rPr>
              <a:t>月产品销售，预测</a:t>
            </a:r>
            <a:r>
              <a:rPr lang="en-US" altLang="zh-CN" sz="1600" b="1" dirty="0" smtClean="0">
                <a:solidFill>
                  <a:schemeClr val="tx1">
                    <a:lumMod val="85000"/>
                    <a:lumOff val="15000"/>
                  </a:schemeClr>
                </a:solidFill>
                <a:latin typeface="+mn-ea"/>
              </a:rPr>
              <a:t>10</a:t>
            </a:r>
            <a:r>
              <a:rPr lang="zh-CN" altLang="en-US" sz="1600" b="1" dirty="0" smtClean="0">
                <a:solidFill>
                  <a:schemeClr val="tx1">
                    <a:lumMod val="85000"/>
                    <a:lumOff val="15000"/>
                  </a:schemeClr>
                </a:solidFill>
                <a:latin typeface="+mn-ea"/>
              </a:rPr>
              <a:t>月销售</a:t>
            </a:r>
            <a:endParaRPr lang="en-US" altLang="zh-CN" sz="1600" b="1" dirty="0">
              <a:solidFill>
                <a:schemeClr val="tx1">
                  <a:lumMod val="85000"/>
                  <a:lumOff val="15000"/>
                </a:schemeClr>
              </a:solidFill>
              <a:latin typeface="+mn-ea"/>
            </a:endParaRPr>
          </a:p>
        </p:txBody>
      </p:sp>
      <p:sp>
        <p:nvSpPr>
          <p:cNvPr id="19" name="矩形 18"/>
          <p:cNvSpPr/>
          <p:nvPr/>
        </p:nvSpPr>
        <p:spPr>
          <a:xfrm>
            <a:off x="9861260" y="1350850"/>
            <a:ext cx="1251868" cy="369332"/>
          </a:xfrm>
          <a:prstGeom prst="rect">
            <a:avLst/>
          </a:prstGeom>
          <a:ln cmpd="dbl">
            <a:noFill/>
          </a:ln>
        </p:spPr>
        <p:txBody>
          <a:bodyPr wrap="square">
            <a:spAutoFit/>
          </a:bodyPr>
          <a:lstStyle/>
          <a:p>
            <a:r>
              <a:rPr lang="zh-CN" altLang="en-US" b="1" dirty="0"/>
              <a:t>       举例</a:t>
            </a:r>
            <a:endParaRPr lang="zh-CN" altLang="en-US" b="1" dirty="0"/>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3317" y="921299"/>
            <a:ext cx="855740" cy="855740"/>
          </a:xfrm>
          <a:prstGeom prst="rect">
            <a:avLst/>
          </a:prstGeom>
        </p:spPr>
      </p:pic>
      <p:sp>
        <p:nvSpPr>
          <p:cNvPr id="21" name="文本框 20"/>
          <p:cNvSpPr txBox="1"/>
          <p:nvPr/>
        </p:nvSpPr>
        <p:spPr>
          <a:xfrm>
            <a:off x="688345" y="3032692"/>
            <a:ext cx="3210300" cy="336695"/>
          </a:xfrm>
          <a:prstGeom prst="rect">
            <a:avLst/>
          </a:prstGeom>
          <a:noFill/>
        </p:spPr>
        <p:txBody>
          <a:bodyPr wrap="square" rtlCol="0">
            <a:spAutoFit/>
          </a:bodyPr>
          <a:lstStyle/>
          <a:p>
            <a:pPr>
              <a:lnSpc>
                <a:spcPct val="150000"/>
              </a:lnSpc>
            </a:pPr>
            <a:r>
              <a:rPr lang="zh-CN" altLang="en-US" sz="1200" dirty="0" smtClean="0">
                <a:latin typeface="+mn-ea"/>
              </a:rPr>
              <a:t>移动平均法：</a:t>
            </a:r>
            <a:endParaRPr lang="en-US" altLang="zh-CN" sz="1200" dirty="0">
              <a:latin typeface="+mn-ea"/>
            </a:endParaRPr>
          </a:p>
        </p:txBody>
      </p:sp>
      <p:sp>
        <p:nvSpPr>
          <p:cNvPr id="22" name="文本框 21"/>
          <p:cNvSpPr txBox="1"/>
          <p:nvPr/>
        </p:nvSpPr>
        <p:spPr>
          <a:xfrm>
            <a:off x="665468" y="4617290"/>
            <a:ext cx="3210300" cy="369332"/>
          </a:xfrm>
          <a:prstGeom prst="rect">
            <a:avLst/>
          </a:prstGeom>
          <a:noFill/>
        </p:spPr>
        <p:txBody>
          <a:bodyPr wrap="square" rtlCol="0">
            <a:spAutoFit/>
          </a:bodyPr>
          <a:lstStyle/>
          <a:p>
            <a:pPr>
              <a:lnSpc>
                <a:spcPct val="150000"/>
              </a:lnSpc>
            </a:pPr>
            <a:r>
              <a:rPr lang="zh-CN" altLang="en-US" sz="1200" dirty="0" smtClean="0">
                <a:latin typeface="+mn-ea"/>
              </a:rPr>
              <a:t>修正的移动平均法：</a:t>
            </a:r>
            <a:endParaRPr lang="en-US" altLang="zh-CN" sz="1200" dirty="0">
              <a:latin typeface="+mn-ea"/>
            </a:endParaRPr>
          </a:p>
        </p:txBody>
      </p:sp>
      <p:sp>
        <p:nvSpPr>
          <p:cNvPr id="24" name="文本框 23"/>
          <p:cNvSpPr txBox="1"/>
          <p:nvPr/>
        </p:nvSpPr>
        <p:spPr>
          <a:xfrm>
            <a:off x="1065868" y="3961858"/>
            <a:ext cx="3210300" cy="646331"/>
          </a:xfrm>
          <a:prstGeom prst="rect">
            <a:avLst/>
          </a:prstGeom>
          <a:noFill/>
        </p:spPr>
        <p:txBody>
          <a:bodyPr wrap="square" rtlCol="0">
            <a:spAutoFit/>
          </a:bodyPr>
          <a:lstStyle/>
          <a:p>
            <a:pPr>
              <a:lnSpc>
                <a:spcPct val="150000"/>
              </a:lnSpc>
            </a:pPr>
            <a:r>
              <a:rPr lang="zh-CN" altLang="en-US" sz="1200" dirty="0" smtClean="0">
                <a:latin typeface="+mn-ea"/>
              </a:rPr>
              <a:t>则</a:t>
            </a:r>
            <a:r>
              <a:rPr lang="en-US" altLang="zh-CN" sz="1200" dirty="0" smtClean="0">
                <a:latin typeface="+mn-ea"/>
              </a:rPr>
              <a:t>10</a:t>
            </a:r>
            <a:r>
              <a:rPr lang="zh-CN" altLang="en-US" sz="1200" dirty="0" smtClean="0">
                <a:latin typeface="+mn-ea"/>
              </a:rPr>
              <a:t>月预测值</a:t>
            </a:r>
            <a:r>
              <a:rPr lang="en-US" altLang="zh-CN" sz="1200" dirty="0" smtClean="0">
                <a:latin typeface="+mn-ea"/>
              </a:rPr>
              <a:t>=</a:t>
            </a:r>
            <a:r>
              <a:rPr lang="zh-CN" altLang="en-US" sz="1200" dirty="0" smtClean="0">
                <a:latin typeface="+mn-ea"/>
              </a:rPr>
              <a:t>（</a:t>
            </a:r>
            <a:r>
              <a:rPr lang="en-US" altLang="zh-CN" sz="1200" dirty="0" smtClean="0">
                <a:latin typeface="+mn-ea"/>
              </a:rPr>
              <a:t>7</a:t>
            </a:r>
            <a:r>
              <a:rPr lang="zh-CN" altLang="en-US" sz="1200" dirty="0" smtClean="0">
                <a:latin typeface="+mn-ea"/>
              </a:rPr>
              <a:t>月</a:t>
            </a:r>
            <a:r>
              <a:rPr lang="en-US" altLang="zh-CN" sz="1200" dirty="0" smtClean="0">
                <a:latin typeface="+mn-ea"/>
              </a:rPr>
              <a:t>+8</a:t>
            </a:r>
            <a:r>
              <a:rPr lang="zh-CN" altLang="en-US" sz="1200" dirty="0" smtClean="0">
                <a:latin typeface="+mn-ea"/>
              </a:rPr>
              <a:t>月</a:t>
            </a:r>
            <a:r>
              <a:rPr lang="en-US" altLang="zh-CN" sz="1200" dirty="0" smtClean="0">
                <a:latin typeface="+mn-ea"/>
              </a:rPr>
              <a:t>+9</a:t>
            </a:r>
            <a:r>
              <a:rPr lang="zh-CN" altLang="en-US" sz="1200" dirty="0" smtClean="0">
                <a:latin typeface="+mn-ea"/>
              </a:rPr>
              <a:t>月）</a:t>
            </a:r>
            <a:r>
              <a:rPr lang="en-US" altLang="zh-CN" sz="1200" dirty="0" smtClean="0">
                <a:latin typeface="+mn-ea"/>
              </a:rPr>
              <a:t>/3</a:t>
            </a:r>
            <a:endParaRPr lang="en-US" altLang="zh-CN" sz="1200" dirty="0" smtClean="0">
              <a:latin typeface="+mn-ea"/>
            </a:endParaRPr>
          </a:p>
          <a:p>
            <a:pPr>
              <a:lnSpc>
                <a:spcPct val="150000"/>
              </a:lnSpc>
            </a:pPr>
            <a:r>
              <a:rPr lang="en-US" altLang="zh-CN" sz="1200" dirty="0" smtClean="0">
                <a:latin typeface="+mn-ea"/>
              </a:rPr>
              <a:t>       =</a:t>
            </a:r>
            <a:r>
              <a:rPr lang="zh-CN" altLang="en-US" sz="1200" dirty="0" smtClean="0">
                <a:latin typeface="+mn-ea"/>
              </a:rPr>
              <a:t>（</a:t>
            </a:r>
            <a:r>
              <a:rPr lang="en-US" altLang="zh-CN" sz="1200" dirty="0" smtClean="0">
                <a:latin typeface="+mn-ea"/>
              </a:rPr>
              <a:t>620+610+630</a:t>
            </a:r>
            <a:r>
              <a:rPr lang="zh-CN" altLang="en-US" sz="1200" dirty="0" smtClean="0">
                <a:latin typeface="+mn-ea"/>
              </a:rPr>
              <a:t>）</a:t>
            </a:r>
            <a:r>
              <a:rPr lang="en-US" altLang="zh-CN" sz="1200" dirty="0" smtClean="0">
                <a:latin typeface="+mn-ea"/>
              </a:rPr>
              <a:t>/3=620</a:t>
            </a:r>
            <a:r>
              <a:rPr lang="zh-CN" altLang="en-US" sz="1200" dirty="0" smtClean="0">
                <a:latin typeface="+mn-ea"/>
              </a:rPr>
              <a:t>万</a:t>
            </a:r>
            <a:endParaRPr lang="en-US" altLang="zh-CN" sz="1200" dirty="0">
              <a:latin typeface="+mn-ea"/>
            </a:endParaRPr>
          </a:p>
        </p:txBody>
      </p:sp>
      <p:sp>
        <p:nvSpPr>
          <p:cNvPr id="25" name="文本框 24"/>
          <p:cNvSpPr txBox="1"/>
          <p:nvPr/>
        </p:nvSpPr>
        <p:spPr>
          <a:xfrm>
            <a:off x="665467" y="4909582"/>
            <a:ext cx="3687973" cy="1477328"/>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en-US" sz="1200" dirty="0" smtClean="0">
                <a:latin typeface="+mn-ea"/>
              </a:rPr>
              <a:t>最近一个移动平均值</a:t>
            </a:r>
            <a:r>
              <a:rPr lang="en-US" altLang="zh-CN" sz="1200" dirty="0" smtClean="0">
                <a:latin typeface="+mn-ea"/>
              </a:rPr>
              <a:t>=620</a:t>
            </a:r>
            <a:r>
              <a:rPr lang="zh-CN" altLang="en-US" sz="1200" dirty="0" smtClean="0">
                <a:latin typeface="+mn-ea"/>
              </a:rPr>
              <a:t>万</a:t>
            </a:r>
            <a:endParaRPr lang="en-US" altLang="zh-CN" sz="1200" dirty="0">
              <a:latin typeface="+mn-ea"/>
            </a:endParaRPr>
          </a:p>
          <a:p>
            <a:pPr marL="342900" indent="-342900">
              <a:lnSpc>
                <a:spcPct val="150000"/>
              </a:lnSpc>
              <a:buFont typeface="Wingdings" panose="05000000000000000000" pitchFamily="2" charset="2"/>
              <a:buChar char="n"/>
            </a:pPr>
            <a:r>
              <a:rPr lang="zh-CN" altLang="en-US" sz="1200" dirty="0" smtClean="0">
                <a:latin typeface="+mn-ea"/>
              </a:rPr>
              <a:t>上</a:t>
            </a:r>
            <a:r>
              <a:rPr lang="zh-CN" altLang="en-US" sz="1200" dirty="0">
                <a:latin typeface="+mn-ea"/>
              </a:rPr>
              <a:t>一</a:t>
            </a:r>
            <a:r>
              <a:rPr lang="zh-CN" altLang="en-US" sz="1200" dirty="0" smtClean="0">
                <a:latin typeface="+mn-ea"/>
              </a:rPr>
              <a:t>个移动平均值</a:t>
            </a:r>
            <a:r>
              <a:rPr lang="en-US" altLang="zh-CN" sz="1200" dirty="0" smtClean="0">
                <a:latin typeface="+mn-ea"/>
              </a:rPr>
              <a:t>=</a:t>
            </a:r>
            <a:r>
              <a:rPr lang="zh-CN" altLang="en-US" sz="1200" dirty="0" smtClean="0">
                <a:latin typeface="+mn-ea"/>
              </a:rPr>
              <a:t>（</a:t>
            </a:r>
            <a:r>
              <a:rPr lang="en-US" altLang="zh-CN" sz="1200" dirty="0" smtClean="0">
                <a:latin typeface="+mn-ea"/>
              </a:rPr>
              <a:t>6</a:t>
            </a:r>
            <a:r>
              <a:rPr lang="zh-CN" altLang="en-US" sz="1200" dirty="0" smtClean="0">
                <a:latin typeface="+mn-ea"/>
              </a:rPr>
              <a:t>月</a:t>
            </a:r>
            <a:r>
              <a:rPr lang="en-US" altLang="zh-CN" sz="1200" dirty="0" smtClean="0">
                <a:latin typeface="+mn-ea"/>
              </a:rPr>
              <a:t>+7</a:t>
            </a:r>
            <a:r>
              <a:rPr lang="zh-CN" altLang="en-US" sz="1200" dirty="0">
                <a:latin typeface="+mn-ea"/>
              </a:rPr>
              <a:t>月</a:t>
            </a:r>
            <a:r>
              <a:rPr lang="en-US" altLang="zh-CN" sz="1200" dirty="0">
                <a:latin typeface="+mn-ea"/>
              </a:rPr>
              <a:t>+8</a:t>
            </a:r>
            <a:r>
              <a:rPr lang="zh-CN" altLang="en-US" sz="1200" dirty="0" smtClean="0">
                <a:latin typeface="+mn-ea"/>
              </a:rPr>
              <a:t>月）</a:t>
            </a:r>
            <a:r>
              <a:rPr lang="en-US" altLang="zh-CN" sz="1200" dirty="0">
                <a:latin typeface="+mn-ea"/>
              </a:rPr>
              <a:t>/3</a:t>
            </a:r>
            <a:endParaRPr lang="en-US" altLang="zh-CN" sz="1200" dirty="0">
              <a:latin typeface="+mn-ea"/>
            </a:endParaRPr>
          </a:p>
          <a:p>
            <a:pPr>
              <a:lnSpc>
                <a:spcPct val="150000"/>
              </a:lnSpc>
            </a:pPr>
            <a:r>
              <a:rPr lang="en-US" altLang="zh-CN" sz="1200" dirty="0">
                <a:latin typeface="+mn-ea"/>
              </a:rPr>
              <a:t>           =</a:t>
            </a:r>
            <a:r>
              <a:rPr lang="zh-CN" altLang="en-US" sz="1200" dirty="0" smtClean="0">
                <a:latin typeface="+mn-ea"/>
              </a:rPr>
              <a:t>（</a:t>
            </a:r>
            <a:r>
              <a:rPr lang="en-US" altLang="zh-CN" sz="1200" dirty="0" smtClean="0">
                <a:latin typeface="+mn-ea"/>
              </a:rPr>
              <a:t>580+620+610</a:t>
            </a:r>
            <a:r>
              <a:rPr lang="zh-CN" altLang="en-US" sz="1200" dirty="0" smtClean="0">
                <a:latin typeface="+mn-ea"/>
              </a:rPr>
              <a:t>）</a:t>
            </a:r>
            <a:r>
              <a:rPr lang="en-US" altLang="zh-CN" sz="1200" dirty="0">
                <a:latin typeface="+mn-ea"/>
              </a:rPr>
              <a:t>/</a:t>
            </a:r>
            <a:r>
              <a:rPr lang="en-US" altLang="zh-CN" sz="1200" dirty="0" smtClean="0">
                <a:latin typeface="+mn-ea"/>
              </a:rPr>
              <a:t>3=603.33</a:t>
            </a:r>
            <a:r>
              <a:rPr lang="zh-CN" altLang="en-US" sz="1200" dirty="0" smtClean="0">
                <a:latin typeface="+mn-ea"/>
              </a:rPr>
              <a:t>万</a:t>
            </a:r>
            <a:endParaRPr lang="en-US" altLang="zh-CN" sz="1200" dirty="0" smtClean="0">
              <a:latin typeface="+mn-ea"/>
            </a:endParaRPr>
          </a:p>
          <a:p>
            <a:pPr marL="285750" indent="-285750">
              <a:lnSpc>
                <a:spcPct val="150000"/>
              </a:lnSpc>
              <a:buFont typeface="Wingdings" panose="05000000000000000000" pitchFamily="2" charset="2"/>
              <a:buChar char="n"/>
            </a:pPr>
            <a:r>
              <a:rPr lang="en-US" altLang="zh-CN" sz="1200" dirty="0" smtClean="0">
                <a:latin typeface="+mn-ea"/>
              </a:rPr>
              <a:t>b=620-603.33=16.67</a:t>
            </a:r>
            <a:r>
              <a:rPr lang="zh-CN" altLang="en-US" sz="1200" dirty="0" smtClean="0">
                <a:latin typeface="+mn-ea"/>
              </a:rPr>
              <a:t>万</a:t>
            </a:r>
            <a:endParaRPr lang="en-US" altLang="zh-CN" sz="1200" dirty="0" smtClean="0">
              <a:latin typeface="+mn-ea"/>
            </a:endParaRPr>
          </a:p>
          <a:p>
            <a:pPr marL="285750" indent="-285750">
              <a:lnSpc>
                <a:spcPct val="150000"/>
              </a:lnSpc>
              <a:buFont typeface="Wingdings" panose="05000000000000000000" pitchFamily="2" charset="2"/>
              <a:buChar char="n"/>
            </a:pPr>
            <a:r>
              <a:rPr lang="en-US" altLang="zh-CN" sz="1200" dirty="0" smtClean="0">
                <a:latin typeface="+mn-ea"/>
              </a:rPr>
              <a:t>10</a:t>
            </a:r>
            <a:r>
              <a:rPr lang="zh-CN" altLang="en-US" sz="1200" dirty="0" smtClean="0">
                <a:latin typeface="+mn-ea"/>
              </a:rPr>
              <a:t>月预测值</a:t>
            </a:r>
            <a:r>
              <a:rPr lang="en-US" altLang="zh-CN" sz="1200" dirty="0" smtClean="0">
                <a:latin typeface="+mn-ea"/>
              </a:rPr>
              <a:t>=620+16.67=636.67</a:t>
            </a:r>
            <a:r>
              <a:rPr lang="zh-CN" altLang="en-US" sz="1200" dirty="0" smtClean="0">
                <a:latin typeface="+mn-ea"/>
              </a:rPr>
              <a:t>万</a:t>
            </a:r>
            <a:endParaRPr lang="en-US" altLang="zh-CN" sz="1200" dirty="0">
              <a:latin typeface="+mn-ea"/>
            </a:endParaRPr>
          </a:p>
        </p:txBody>
      </p:sp>
      <p:cxnSp>
        <p:nvCxnSpPr>
          <p:cNvPr id="27" name="直接连接符 26"/>
          <p:cNvCxnSpPr/>
          <p:nvPr/>
        </p:nvCxnSpPr>
        <p:spPr>
          <a:xfrm>
            <a:off x="4030507" y="3056584"/>
            <a:ext cx="0" cy="3330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619802" y="3056583"/>
            <a:ext cx="0" cy="3330326"/>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180332" y="3159267"/>
            <a:ext cx="3378186" cy="646331"/>
          </a:xfrm>
          <a:prstGeom prst="rect">
            <a:avLst/>
          </a:prstGeom>
          <a:noFill/>
        </p:spPr>
        <p:txBody>
          <a:bodyPr wrap="square" rtlCol="0">
            <a:spAutoFit/>
          </a:bodyPr>
          <a:lstStyle/>
          <a:p>
            <a:pPr>
              <a:lnSpc>
                <a:spcPct val="150000"/>
              </a:lnSpc>
            </a:pPr>
            <a:r>
              <a:rPr lang="zh-CN" altLang="en-US" sz="1200" dirty="0" smtClean="0">
                <a:latin typeface="+mn-ea"/>
              </a:rPr>
              <a:t>平滑指数法，在前期预测的实际数和预测数的基础上，利用事先确定的平滑指数（用</a:t>
            </a:r>
            <a:r>
              <a:rPr lang="el-GR" altLang="zh-CN" sz="1200" dirty="0" smtClean="0">
                <a:latin typeface="+mn-ea"/>
              </a:rPr>
              <a:t>α</a:t>
            </a:r>
            <a:r>
              <a:rPr lang="zh-CN" altLang="en-US" sz="1200" dirty="0" smtClean="0">
                <a:latin typeface="+mn-ea"/>
              </a:rPr>
              <a:t>表示）。</a:t>
            </a:r>
            <a:endParaRPr lang="en-US" altLang="zh-CN" sz="1200" dirty="0" smtClean="0">
              <a:latin typeface="+mn-ea"/>
            </a:endParaRPr>
          </a:p>
        </p:txBody>
      </p:sp>
      <p:sp>
        <p:nvSpPr>
          <p:cNvPr id="30" name="文本框 29"/>
          <p:cNvSpPr txBox="1"/>
          <p:nvPr/>
        </p:nvSpPr>
        <p:spPr>
          <a:xfrm>
            <a:off x="4180332" y="3789389"/>
            <a:ext cx="3432778" cy="646331"/>
          </a:xfrm>
          <a:prstGeom prst="rect">
            <a:avLst/>
          </a:prstGeom>
          <a:noFill/>
        </p:spPr>
        <p:txBody>
          <a:bodyPr wrap="square" rtlCol="0">
            <a:spAutoFit/>
          </a:bodyPr>
          <a:lstStyle/>
          <a:p>
            <a:pPr>
              <a:lnSpc>
                <a:spcPct val="150000"/>
              </a:lnSpc>
            </a:pPr>
            <a:r>
              <a:rPr lang="zh-CN" altLang="en-US" sz="1200" dirty="0" smtClean="0">
                <a:latin typeface="+mn-ea"/>
              </a:rPr>
              <a:t>销售预测数</a:t>
            </a:r>
            <a:r>
              <a:rPr lang="en-US" altLang="zh-CN" sz="1200" dirty="0" smtClean="0">
                <a:latin typeface="+mn-ea"/>
              </a:rPr>
              <a:t>=</a:t>
            </a:r>
            <a:r>
              <a:rPr lang="el-GR" altLang="zh-CN" sz="1200" dirty="0">
                <a:latin typeface="+mn-ea"/>
              </a:rPr>
              <a:t> </a:t>
            </a:r>
            <a:r>
              <a:rPr lang="el-GR" altLang="zh-CN" sz="1200" dirty="0" smtClean="0">
                <a:latin typeface="+mn-ea"/>
              </a:rPr>
              <a:t>α</a:t>
            </a:r>
            <a:r>
              <a:rPr lang="en-US" altLang="zh-CN" sz="1200" dirty="0" smtClean="0">
                <a:latin typeface="+mn-ea"/>
              </a:rPr>
              <a:t>×</a:t>
            </a:r>
            <a:r>
              <a:rPr lang="zh-CN" altLang="en-US" sz="1200" dirty="0" smtClean="0">
                <a:latin typeface="+mn-ea"/>
              </a:rPr>
              <a:t>前期实际值</a:t>
            </a:r>
            <a:r>
              <a:rPr lang="en-US" altLang="zh-CN" sz="1200" dirty="0" smtClean="0">
                <a:latin typeface="+mn-ea"/>
              </a:rPr>
              <a:t>+</a:t>
            </a:r>
            <a:r>
              <a:rPr lang="zh-CN" altLang="en-US" sz="1200" dirty="0" smtClean="0">
                <a:latin typeface="+mn-ea"/>
              </a:rPr>
              <a:t>（</a:t>
            </a:r>
            <a:r>
              <a:rPr lang="en-US" altLang="zh-CN" sz="1200" dirty="0" smtClean="0">
                <a:latin typeface="+mn-ea"/>
              </a:rPr>
              <a:t>1-</a:t>
            </a:r>
            <a:r>
              <a:rPr lang="el-GR" altLang="zh-CN" sz="1200" dirty="0">
                <a:latin typeface="+mn-ea"/>
              </a:rPr>
              <a:t> α </a:t>
            </a:r>
            <a:r>
              <a:rPr lang="zh-CN" altLang="en-US" sz="1200" dirty="0" smtClean="0">
                <a:latin typeface="+mn-ea"/>
              </a:rPr>
              <a:t>）</a:t>
            </a:r>
            <a:r>
              <a:rPr lang="en-US" altLang="zh-CN" sz="1200" dirty="0">
                <a:latin typeface="+mn-ea"/>
              </a:rPr>
              <a:t> ×</a:t>
            </a:r>
            <a:r>
              <a:rPr lang="zh-CN" altLang="en-US" sz="1200" dirty="0" smtClean="0">
                <a:latin typeface="+mn-ea"/>
              </a:rPr>
              <a:t>前期预测值</a:t>
            </a:r>
            <a:endParaRPr lang="en-US" altLang="zh-CN" sz="1200" dirty="0" smtClean="0">
              <a:latin typeface="+mn-ea"/>
            </a:endParaRPr>
          </a:p>
        </p:txBody>
      </p:sp>
      <p:sp>
        <p:nvSpPr>
          <p:cNvPr id="31" name="文本框 30"/>
          <p:cNvSpPr txBox="1"/>
          <p:nvPr/>
        </p:nvSpPr>
        <p:spPr>
          <a:xfrm>
            <a:off x="4742840" y="4055535"/>
            <a:ext cx="2497967" cy="369332"/>
          </a:xfrm>
          <a:prstGeom prst="rect">
            <a:avLst/>
          </a:prstGeom>
          <a:noFill/>
        </p:spPr>
        <p:txBody>
          <a:bodyPr wrap="square" rtlCol="0">
            <a:spAutoFit/>
          </a:bodyPr>
          <a:lstStyle/>
          <a:p>
            <a:pPr>
              <a:lnSpc>
                <a:spcPct val="150000"/>
              </a:lnSpc>
            </a:pPr>
            <a:r>
              <a:rPr lang="el-GR" altLang="zh-CN" sz="1200" dirty="0">
                <a:latin typeface="+mn-ea"/>
              </a:rPr>
              <a:t>α</a:t>
            </a:r>
            <a:r>
              <a:rPr lang="zh-CN" altLang="en-US" sz="1200" dirty="0" smtClean="0">
                <a:latin typeface="+mn-ea"/>
              </a:rPr>
              <a:t>一般取值范围在</a:t>
            </a:r>
            <a:r>
              <a:rPr lang="en-US" altLang="zh-CN" sz="1200" dirty="0" smtClean="0">
                <a:latin typeface="+mn-ea"/>
              </a:rPr>
              <a:t>0.3~0.7</a:t>
            </a:r>
            <a:endParaRPr lang="en-US" altLang="zh-CN" sz="1200" dirty="0" smtClean="0">
              <a:latin typeface="+mn-ea"/>
            </a:endParaRPr>
          </a:p>
        </p:txBody>
      </p:sp>
      <p:sp>
        <p:nvSpPr>
          <p:cNvPr id="33" name="文本框 32"/>
          <p:cNvSpPr txBox="1"/>
          <p:nvPr/>
        </p:nvSpPr>
        <p:spPr>
          <a:xfrm>
            <a:off x="4180332" y="4628678"/>
            <a:ext cx="3355310" cy="923330"/>
          </a:xfrm>
          <a:prstGeom prst="rect">
            <a:avLst/>
          </a:prstGeom>
          <a:noFill/>
        </p:spPr>
        <p:txBody>
          <a:bodyPr wrap="square" rtlCol="0">
            <a:spAutoFit/>
          </a:bodyPr>
          <a:lstStyle/>
          <a:p>
            <a:pPr>
              <a:lnSpc>
                <a:spcPct val="150000"/>
              </a:lnSpc>
            </a:pPr>
            <a:r>
              <a:rPr lang="zh-CN" altLang="en-US" sz="1200" dirty="0" smtClean="0">
                <a:latin typeface="+mn-ea"/>
              </a:rPr>
              <a:t>本题</a:t>
            </a:r>
            <a:r>
              <a:rPr lang="en-US" altLang="zh-CN" sz="1200" dirty="0" smtClean="0">
                <a:latin typeface="+mn-ea"/>
              </a:rPr>
              <a:t>10</a:t>
            </a:r>
            <a:r>
              <a:rPr lang="zh-CN" altLang="en-US" sz="1200" dirty="0" smtClean="0">
                <a:latin typeface="+mn-ea"/>
              </a:rPr>
              <a:t>月预测值</a:t>
            </a:r>
            <a:r>
              <a:rPr lang="en-US" altLang="zh-CN" sz="1200" dirty="0" smtClean="0">
                <a:latin typeface="+mn-ea"/>
              </a:rPr>
              <a:t>=</a:t>
            </a:r>
            <a:r>
              <a:rPr lang="el-GR" altLang="zh-CN" sz="1200" dirty="0">
                <a:latin typeface="+mn-ea"/>
              </a:rPr>
              <a:t>α</a:t>
            </a:r>
            <a:r>
              <a:rPr lang="en-US" altLang="zh-CN" sz="1200" dirty="0" smtClean="0">
                <a:latin typeface="+mn-ea"/>
              </a:rPr>
              <a:t>×9</a:t>
            </a:r>
            <a:r>
              <a:rPr lang="zh-CN" altLang="en-US" sz="1200" dirty="0" smtClean="0">
                <a:latin typeface="+mn-ea"/>
              </a:rPr>
              <a:t>月实际</a:t>
            </a:r>
            <a:r>
              <a:rPr lang="zh-CN" altLang="en-US" sz="1200" dirty="0">
                <a:latin typeface="+mn-ea"/>
              </a:rPr>
              <a:t>值</a:t>
            </a:r>
            <a:r>
              <a:rPr lang="en-US" altLang="zh-CN" sz="1200" dirty="0">
                <a:latin typeface="+mn-ea"/>
              </a:rPr>
              <a:t>+</a:t>
            </a:r>
            <a:r>
              <a:rPr lang="zh-CN" altLang="en-US" sz="1200" dirty="0">
                <a:latin typeface="+mn-ea"/>
              </a:rPr>
              <a:t>（</a:t>
            </a:r>
            <a:r>
              <a:rPr lang="en-US" altLang="zh-CN" sz="1200" dirty="0">
                <a:latin typeface="+mn-ea"/>
              </a:rPr>
              <a:t>1-</a:t>
            </a:r>
            <a:r>
              <a:rPr lang="el-GR" altLang="zh-CN" sz="1200" dirty="0">
                <a:latin typeface="+mn-ea"/>
              </a:rPr>
              <a:t> α </a:t>
            </a:r>
            <a:r>
              <a:rPr lang="zh-CN" altLang="en-US" sz="1200" dirty="0">
                <a:latin typeface="+mn-ea"/>
              </a:rPr>
              <a:t>）</a:t>
            </a:r>
            <a:r>
              <a:rPr lang="en-US" altLang="zh-CN" sz="1200" dirty="0">
                <a:latin typeface="+mn-ea"/>
              </a:rPr>
              <a:t> </a:t>
            </a:r>
            <a:r>
              <a:rPr lang="en-US" altLang="zh-CN" sz="1200" dirty="0" smtClean="0">
                <a:latin typeface="+mn-ea"/>
              </a:rPr>
              <a:t>×9</a:t>
            </a:r>
            <a:r>
              <a:rPr lang="zh-CN" altLang="en-US" sz="1200" dirty="0" smtClean="0">
                <a:latin typeface="+mn-ea"/>
              </a:rPr>
              <a:t>月预测值</a:t>
            </a:r>
            <a:r>
              <a:rPr lang="en-US" altLang="zh-CN" sz="1200" dirty="0" smtClean="0">
                <a:latin typeface="+mn-ea"/>
              </a:rPr>
              <a:t>=0.4×630+</a:t>
            </a:r>
            <a:r>
              <a:rPr lang="zh-CN" altLang="en-US" sz="1200" dirty="0" smtClean="0">
                <a:latin typeface="+mn-ea"/>
              </a:rPr>
              <a:t>（</a:t>
            </a:r>
            <a:r>
              <a:rPr lang="en-US" altLang="zh-CN" sz="1200" dirty="0" smtClean="0">
                <a:latin typeface="+mn-ea"/>
              </a:rPr>
              <a:t>1-0.4</a:t>
            </a:r>
            <a:r>
              <a:rPr lang="zh-CN" altLang="en-US" sz="1200" dirty="0" smtClean="0">
                <a:latin typeface="+mn-ea"/>
              </a:rPr>
              <a:t>）</a:t>
            </a:r>
            <a:r>
              <a:rPr lang="en-US" altLang="zh-CN" sz="1200" dirty="0" smtClean="0">
                <a:latin typeface="+mn-ea"/>
              </a:rPr>
              <a:t>×608=616.8</a:t>
            </a:r>
            <a:r>
              <a:rPr lang="zh-CN" altLang="en-US" sz="1200" dirty="0" smtClean="0">
                <a:latin typeface="+mn-ea"/>
              </a:rPr>
              <a:t>万</a:t>
            </a:r>
            <a:endParaRPr lang="en-US" altLang="zh-CN" sz="1200" dirty="0">
              <a:latin typeface="+mn-ea"/>
            </a:endParaRPr>
          </a:p>
          <a:p>
            <a:pPr>
              <a:lnSpc>
                <a:spcPct val="150000"/>
              </a:lnSpc>
            </a:pPr>
            <a:endParaRPr lang="en-US" altLang="zh-CN" sz="1200" dirty="0" smtClean="0">
              <a:latin typeface="+mn-ea"/>
            </a:endParaRPr>
          </a:p>
        </p:txBody>
      </p:sp>
      <p:sp>
        <p:nvSpPr>
          <p:cNvPr id="34" name="文本框 33"/>
          <p:cNvSpPr txBox="1"/>
          <p:nvPr/>
        </p:nvSpPr>
        <p:spPr>
          <a:xfrm>
            <a:off x="7769625" y="3119770"/>
            <a:ext cx="3439471" cy="646331"/>
          </a:xfrm>
          <a:prstGeom prst="rect">
            <a:avLst/>
          </a:prstGeom>
          <a:noFill/>
        </p:spPr>
        <p:txBody>
          <a:bodyPr wrap="square" rtlCol="0">
            <a:spAutoFit/>
          </a:bodyPr>
          <a:lstStyle/>
          <a:p>
            <a:pPr>
              <a:lnSpc>
                <a:spcPct val="150000"/>
              </a:lnSpc>
            </a:pPr>
            <a:r>
              <a:rPr lang="zh-CN" altLang="en-US" sz="1200" dirty="0" smtClean="0">
                <a:latin typeface="+mn-ea"/>
              </a:rPr>
              <a:t>概念：研究一个或多个随机变量</a:t>
            </a:r>
            <a:r>
              <a:rPr lang="en-US" altLang="zh-CN" sz="1200" dirty="0">
                <a:latin typeface="+mn-ea"/>
              </a:rPr>
              <a:t>Y</a:t>
            </a:r>
            <a:r>
              <a:rPr lang="en-US" altLang="zh-CN" sz="1200" dirty="0" smtClean="0">
                <a:latin typeface="+mn-ea"/>
              </a:rPr>
              <a:t>₁</a:t>
            </a:r>
            <a:r>
              <a:rPr lang="zh-CN" altLang="en-US" sz="1200" dirty="0">
                <a:latin typeface="+mn-ea"/>
              </a:rPr>
              <a:t>，</a:t>
            </a:r>
            <a:r>
              <a:rPr lang="en-US" altLang="zh-CN" sz="1200" dirty="0">
                <a:latin typeface="+mn-ea"/>
              </a:rPr>
              <a:t>Y</a:t>
            </a:r>
            <a:r>
              <a:rPr lang="en-US" altLang="zh-CN" sz="1200" dirty="0" smtClean="0">
                <a:latin typeface="+mn-ea"/>
              </a:rPr>
              <a:t>₂</a:t>
            </a:r>
            <a:r>
              <a:rPr lang="zh-CN" altLang="en-US" sz="1200" dirty="0" smtClean="0">
                <a:latin typeface="+mn-ea"/>
              </a:rPr>
              <a:t>，</a:t>
            </a:r>
            <a:r>
              <a:rPr lang="en-US" altLang="zh-CN" sz="1200" dirty="0" smtClean="0">
                <a:latin typeface="+mn-ea"/>
              </a:rPr>
              <a:t>…</a:t>
            </a:r>
            <a:r>
              <a:rPr lang="zh-CN" altLang="en-US" sz="1200" dirty="0" smtClean="0">
                <a:latin typeface="+mn-ea"/>
              </a:rPr>
              <a:t>与另一些变量</a:t>
            </a:r>
            <a:r>
              <a:rPr lang="en-US" altLang="zh-CN" sz="1200" dirty="0" smtClean="0">
                <a:latin typeface="+mn-ea"/>
              </a:rPr>
              <a:t>X₁</a:t>
            </a:r>
            <a:r>
              <a:rPr lang="zh-CN" altLang="en-US" sz="1200" dirty="0" smtClean="0">
                <a:latin typeface="+mn-ea"/>
              </a:rPr>
              <a:t>，</a:t>
            </a:r>
            <a:r>
              <a:rPr lang="en-US" altLang="zh-CN" sz="1200" dirty="0" smtClean="0">
                <a:latin typeface="+mn-ea"/>
              </a:rPr>
              <a:t>X₂</a:t>
            </a:r>
            <a:r>
              <a:rPr lang="zh-CN" altLang="en-US" sz="1200" dirty="0" smtClean="0">
                <a:latin typeface="+mn-ea"/>
              </a:rPr>
              <a:t>，</a:t>
            </a:r>
            <a:r>
              <a:rPr lang="en-US" altLang="zh-CN" sz="1200" dirty="0" smtClean="0">
                <a:latin typeface="+mn-ea"/>
              </a:rPr>
              <a:t>…</a:t>
            </a:r>
            <a:r>
              <a:rPr lang="zh-CN" altLang="en-US" sz="1200" dirty="0" smtClean="0">
                <a:latin typeface="+mn-ea"/>
              </a:rPr>
              <a:t>之间关系的统计方法。</a:t>
            </a:r>
            <a:endParaRPr lang="en-US" altLang="zh-CN" sz="1200" dirty="0" smtClean="0">
              <a:latin typeface="+mn-ea"/>
            </a:endParaRPr>
          </a:p>
        </p:txBody>
      </p:sp>
      <p:sp>
        <p:nvSpPr>
          <p:cNvPr id="35" name="文本框 34"/>
          <p:cNvSpPr txBox="1"/>
          <p:nvPr/>
        </p:nvSpPr>
        <p:spPr>
          <a:xfrm>
            <a:off x="7811726" y="3789389"/>
            <a:ext cx="3439471" cy="1754326"/>
          </a:xfrm>
          <a:prstGeom prst="rect">
            <a:avLst/>
          </a:prstGeom>
          <a:noFill/>
        </p:spPr>
        <p:txBody>
          <a:bodyPr wrap="square" rtlCol="0">
            <a:spAutoFit/>
          </a:bodyPr>
          <a:lstStyle/>
          <a:p>
            <a:pPr>
              <a:lnSpc>
                <a:spcPct val="150000"/>
              </a:lnSpc>
            </a:pPr>
            <a:r>
              <a:rPr lang="zh-CN" altLang="en-US" sz="1200" dirty="0" smtClean="0">
                <a:latin typeface="+mn-ea"/>
              </a:rPr>
              <a:t>步骤：</a:t>
            </a:r>
            <a:endParaRPr lang="en-US" altLang="zh-CN" sz="1200" dirty="0" smtClean="0">
              <a:latin typeface="+mn-ea"/>
            </a:endParaRPr>
          </a:p>
          <a:p>
            <a:pPr marL="171450" indent="-171450">
              <a:lnSpc>
                <a:spcPct val="150000"/>
              </a:lnSpc>
              <a:buFont typeface="Wingdings" panose="05000000000000000000" pitchFamily="2" charset="2"/>
              <a:buChar char="n"/>
            </a:pPr>
            <a:r>
              <a:rPr lang="zh-CN" altLang="en-US" sz="1200" dirty="0" smtClean="0">
                <a:latin typeface="+mn-ea"/>
              </a:rPr>
              <a:t>确定变量</a:t>
            </a:r>
            <a:endParaRPr lang="en-US" altLang="zh-CN" sz="1200" dirty="0" smtClean="0">
              <a:latin typeface="+mn-ea"/>
            </a:endParaRPr>
          </a:p>
          <a:p>
            <a:pPr marL="171450" indent="-171450">
              <a:lnSpc>
                <a:spcPct val="150000"/>
              </a:lnSpc>
              <a:buFont typeface="Wingdings" panose="05000000000000000000" pitchFamily="2" charset="2"/>
              <a:buChar char="n"/>
            </a:pPr>
            <a:r>
              <a:rPr lang="zh-CN" altLang="en-US" sz="1200" dirty="0" smtClean="0">
                <a:latin typeface="+mn-ea"/>
              </a:rPr>
              <a:t>建立预测模型</a:t>
            </a:r>
            <a:endParaRPr lang="en-US" altLang="zh-CN" sz="1200" dirty="0" smtClean="0">
              <a:latin typeface="+mn-ea"/>
            </a:endParaRPr>
          </a:p>
          <a:p>
            <a:pPr marL="171450" indent="-171450">
              <a:lnSpc>
                <a:spcPct val="150000"/>
              </a:lnSpc>
              <a:buFont typeface="Wingdings" panose="05000000000000000000" pitchFamily="2" charset="2"/>
              <a:buChar char="n"/>
            </a:pPr>
            <a:r>
              <a:rPr lang="zh-CN" altLang="en-US" sz="1200" dirty="0" smtClean="0">
                <a:latin typeface="+mn-ea"/>
              </a:rPr>
              <a:t>进行相关分析</a:t>
            </a:r>
            <a:endParaRPr lang="en-US" altLang="zh-CN" sz="1200" dirty="0" smtClean="0">
              <a:latin typeface="+mn-ea"/>
            </a:endParaRPr>
          </a:p>
          <a:p>
            <a:pPr marL="171450" indent="-171450">
              <a:lnSpc>
                <a:spcPct val="150000"/>
              </a:lnSpc>
              <a:buFont typeface="Wingdings" panose="05000000000000000000" pitchFamily="2" charset="2"/>
              <a:buChar char="n"/>
            </a:pPr>
            <a:r>
              <a:rPr lang="zh-CN" altLang="en-US" sz="1200" dirty="0" smtClean="0">
                <a:latin typeface="+mn-ea"/>
              </a:rPr>
              <a:t>计算预测误差</a:t>
            </a:r>
            <a:endParaRPr lang="en-US" altLang="zh-CN" sz="1200" dirty="0" smtClean="0">
              <a:latin typeface="+mn-ea"/>
            </a:endParaRPr>
          </a:p>
          <a:p>
            <a:pPr marL="171450" indent="-171450">
              <a:lnSpc>
                <a:spcPct val="150000"/>
              </a:lnSpc>
              <a:buFont typeface="Wingdings" panose="05000000000000000000" pitchFamily="2" charset="2"/>
              <a:buChar char="n"/>
            </a:pPr>
            <a:r>
              <a:rPr lang="zh-CN" altLang="en-US" sz="1200" dirty="0" smtClean="0">
                <a:latin typeface="+mn-ea"/>
              </a:rPr>
              <a:t>确定预测值</a:t>
            </a:r>
            <a:endParaRPr lang="en-US" altLang="zh-CN" sz="1200" dirty="0" smtClean="0">
              <a:latin typeface="+mn-ea"/>
            </a:endParaRPr>
          </a:p>
        </p:txBody>
      </p:sp>
      <p:graphicFrame>
        <p:nvGraphicFramePr>
          <p:cNvPr id="36" name="图表 35"/>
          <p:cNvGraphicFramePr/>
          <p:nvPr/>
        </p:nvGraphicFramePr>
        <p:xfrm>
          <a:off x="9201151" y="3832197"/>
          <a:ext cx="2871788" cy="2025678"/>
        </p:xfrm>
        <a:graphic>
          <a:graphicData uri="http://schemas.openxmlformats.org/drawingml/2006/chart">
            <c:chart xmlns:c="http://schemas.openxmlformats.org/drawingml/2006/chart" xmlns:r="http://schemas.openxmlformats.org/officeDocument/2006/relationships" r:id="rId1"/>
          </a:graphicData>
        </a:graphic>
      </p:graphicFrame>
      <p:cxnSp>
        <p:nvCxnSpPr>
          <p:cNvPr id="38" name="直接连接符 37"/>
          <p:cNvCxnSpPr/>
          <p:nvPr/>
        </p:nvCxnSpPr>
        <p:spPr>
          <a:xfrm>
            <a:off x="9861260" y="3890472"/>
            <a:ext cx="1983078" cy="166153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9696774" y="5857875"/>
            <a:ext cx="2293085" cy="923330"/>
          </a:xfrm>
          <a:prstGeom prst="rect">
            <a:avLst/>
          </a:prstGeom>
          <a:noFill/>
        </p:spPr>
        <p:txBody>
          <a:bodyPr wrap="square" rtlCol="0">
            <a:spAutoFit/>
          </a:bodyPr>
          <a:lstStyle/>
          <a:p>
            <a:pPr>
              <a:lnSpc>
                <a:spcPct val="150000"/>
              </a:lnSpc>
            </a:pPr>
            <a:r>
              <a:rPr lang="zh-CN" altLang="en-US" sz="1200" dirty="0" smtClean="0">
                <a:latin typeface="+mn-ea"/>
              </a:rPr>
              <a:t>一个因素：</a:t>
            </a:r>
            <a:r>
              <a:rPr lang="en-US" altLang="zh-CN" sz="1200" dirty="0">
                <a:latin typeface="+mn-ea"/>
              </a:rPr>
              <a:t>y</a:t>
            </a:r>
            <a:r>
              <a:rPr lang="en-US" altLang="zh-CN" sz="1200" dirty="0" smtClean="0">
                <a:latin typeface="+mn-ea"/>
              </a:rPr>
              <a:t>=</a:t>
            </a:r>
            <a:r>
              <a:rPr lang="en-US" altLang="zh-CN" sz="1200" dirty="0" err="1" smtClean="0">
                <a:latin typeface="+mn-ea"/>
              </a:rPr>
              <a:t>a+bx</a:t>
            </a:r>
            <a:endParaRPr lang="en-US" altLang="zh-CN" sz="1200" dirty="0" smtClean="0">
              <a:latin typeface="+mn-ea"/>
            </a:endParaRPr>
          </a:p>
          <a:p>
            <a:pPr>
              <a:lnSpc>
                <a:spcPct val="150000"/>
              </a:lnSpc>
            </a:pPr>
            <a:r>
              <a:rPr lang="zh-CN" altLang="en-US" sz="1200" dirty="0">
                <a:latin typeface="+mn-ea"/>
              </a:rPr>
              <a:t>两</a:t>
            </a:r>
            <a:r>
              <a:rPr lang="zh-CN" altLang="en-US" sz="1200" dirty="0" smtClean="0">
                <a:latin typeface="+mn-ea"/>
              </a:rPr>
              <a:t>个因素：</a:t>
            </a:r>
            <a:r>
              <a:rPr lang="en-US" altLang="zh-CN" sz="1200" dirty="0" smtClean="0">
                <a:latin typeface="+mn-ea"/>
              </a:rPr>
              <a:t>y=</a:t>
            </a:r>
            <a:r>
              <a:rPr lang="en-US" altLang="zh-CN" sz="1200" dirty="0" err="1" smtClean="0">
                <a:latin typeface="+mn-ea"/>
              </a:rPr>
              <a:t>a+b₁x</a:t>
            </a:r>
            <a:r>
              <a:rPr lang="en-US" altLang="zh-CN" sz="1200" dirty="0" smtClean="0">
                <a:latin typeface="+mn-ea"/>
              </a:rPr>
              <a:t>₁+</a:t>
            </a:r>
            <a:r>
              <a:rPr lang="en-US" altLang="zh-CN" sz="1200" dirty="0" err="1" smtClean="0">
                <a:latin typeface="+mn-ea"/>
              </a:rPr>
              <a:t>b₂x</a:t>
            </a:r>
            <a:r>
              <a:rPr lang="en-US" altLang="zh-CN" sz="1200" dirty="0" smtClean="0">
                <a:latin typeface="+mn-ea"/>
              </a:rPr>
              <a:t>₂</a:t>
            </a:r>
            <a:endParaRPr lang="en-US" altLang="zh-CN" sz="1200" dirty="0" smtClean="0">
              <a:latin typeface="+mn-ea"/>
            </a:endParaRPr>
          </a:p>
          <a:p>
            <a:pPr>
              <a:lnSpc>
                <a:spcPct val="150000"/>
              </a:lnSpc>
            </a:pPr>
            <a:r>
              <a:rPr lang="en-US" altLang="zh-CN" sz="1200" dirty="0">
                <a:latin typeface="+mn-ea"/>
              </a:rPr>
              <a:t>……</a:t>
            </a:r>
            <a:endParaRPr lang="en-US" altLang="zh-CN" sz="1200" dirty="0">
              <a:latin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40216"/>
            <a:ext cx="4409546" cy="461434"/>
          </a:xfrm>
        </p:spPr>
        <p:txBody>
          <a:bodyPr/>
          <a:lstStyle/>
          <a:p>
            <a:r>
              <a:rPr lang="zh-CN" altLang="en-US" b="1" dirty="0">
                <a:cs typeface="+mn-ea"/>
                <a:sym typeface="+mn-lt"/>
              </a:rPr>
              <a:t>销售目标制定与追踪</a:t>
            </a:r>
            <a:r>
              <a:rPr lang="en-US" altLang="zh-CN" b="1" dirty="0">
                <a:cs typeface="+mn-ea"/>
                <a:sym typeface="+mn-lt"/>
              </a:rPr>
              <a:t>—</a:t>
            </a:r>
            <a:r>
              <a:rPr lang="zh-CN" altLang="en-US" b="1" dirty="0">
                <a:cs typeface="+mn-ea"/>
                <a:sym typeface="+mn-lt"/>
              </a:rPr>
              <a:t>目录</a:t>
            </a:r>
            <a:endParaRPr lang="zh-CN" altLang="en-US" b="1" dirty="0">
              <a:cs typeface="+mn-ea"/>
              <a:sym typeface="+mn-lt"/>
            </a:endParaRPr>
          </a:p>
        </p:txBody>
      </p:sp>
      <p:graphicFrame>
        <p:nvGraphicFramePr>
          <p:cNvPr id="5" name="图示 4"/>
          <p:cNvGraphicFramePr/>
          <p:nvPr/>
        </p:nvGraphicFramePr>
        <p:xfrm>
          <a:off x="2046288" y="1129241"/>
          <a:ext cx="3425825" cy="191399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7" name="图示 6"/>
          <p:cNvGraphicFramePr/>
          <p:nvPr/>
        </p:nvGraphicFramePr>
        <p:xfrm>
          <a:off x="2046288" y="3481387"/>
          <a:ext cx="3640138" cy="233785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8" name="图示 7"/>
          <p:cNvGraphicFramePr/>
          <p:nvPr/>
        </p:nvGraphicFramePr>
        <p:xfrm>
          <a:off x="6699250" y="3481387"/>
          <a:ext cx="3640138" cy="2337859"/>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9" name="图示 8"/>
          <p:cNvGraphicFramePr/>
          <p:nvPr/>
        </p:nvGraphicFramePr>
        <p:xfrm>
          <a:off x="6826250" y="1114954"/>
          <a:ext cx="3425825" cy="1913997"/>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380971" cy="461434"/>
          </a:xfrm>
        </p:spPr>
        <p:txBody>
          <a:bodyPr/>
          <a:lstStyle/>
          <a:p>
            <a:r>
              <a:rPr lang="zh-CN" altLang="en-US" b="1" dirty="0">
                <a:cs typeface="+mn-ea"/>
                <a:sym typeface="+mn-lt"/>
              </a:rPr>
              <a:t>常用预测方法</a:t>
            </a:r>
            <a:endParaRPr lang="en-US" altLang="zh-CN" b="1" dirty="0">
              <a:cs typeface="+mn-ea"/>
              <a:sym typeface="+mn-lt"/>
            </a:endParaRPr>
          </a:p>
        </p:txBody>
      </p:sp>
      <p:graphicFrame>
        <p:nvGraphicFramePr>
          <p:cNvPr id="3" name="图示 2"/>
          <p:cNvGraphicFramePr/>
          <p:nvPr/>
        </p:nvGraphicFramePr>
        <p:xfrm>
          <a:off x="1360487" y="719665"/>
          <a:ext cx="8655051" cy="599545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5166783" cy="461434"/>
          </a:xfrm>
        </p:spPr>
        <p:txBody>
          <a:bodyPr/>
          <a:lstStyle/>
          <a:p>
            <a:r>
              <a:rPr lang="zh-CN" altLang="en-US" b="1" dirty="0">
                <a:cs typeface="+mn-ea"/>
                <a:sym typeface="+mn-lt"/>
              </a:rPr>
              <a:t>销售预测</a:t>
            </a:r>
            <a:r>
              <a:rPr lang="en-US" altLang="zh-CN" b="1" dirty="0">
                <a:cs typeface="+mn-ea"/>
                <a:sym typeface="+mn-lt"/>
              </a:rPr>
              <a:t>—</a:t>
            </a:r>
            <a:r>
              <a:rPr lang="zh-CN" altLang="en-US" b="1" dirty="0">
                <a:cs typeface="+mn-ea"/>
                <a:sym typeface="+mn-lt"/>
              </a:rPr>
              <a:t>新开店销售预测</a:t>
            </a:r>
            <a:endParaRPr lang="en-US" altLang="zh-CN" b="1" dirty="0">
              <a:cs typeface="+mn-ea"/>
              <a:sym typeface="+mn-lt"/>
            </a:endParaRPr>
          </a:p>
        </p:txBody>
      </p:sp>
      <p:sp>
        <p:nvSpPr>
          <p:cNvPr id="3" name="矩形 2"/>
          <p:cNvSpPr/>
          <p:nvPr/>
        </p:nvSpPr>
        <p:spPr>
          <a:xfrm>
            <a:off x="10019319" y="1376811"/>
            <a:ext cx="1251868" cy="369332"/>
          </a:xfrm>
          <a:prstGeom prst="rect">
            <a:avLst/>
          </a:prstGeom>
          <a:ln cmpd="dbl">
            <a:noFill/>
          </a:ln>
        </p:spPr>
        <p:txBody>
          <a:bodyPr wrap="square">
            <a:spAutoFit/>
          </a:bodyPr>
          <a:lstStyle/>
          <a:p>
            <a:r>
              <a:rPr lang="zh-CN" altLang="en-US" b="1" dirty="0"/>
              <a:t>       举例</a:t>
            </a:r>
            <a:endParaRPr lang="zh-CN" altLang="en-US" b="1"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01376" y="947260"/>
            <a:ext cx="855740" cy="855740"/>
          </a:xfrm>
          <a:prstGeom prst="rect">
            <a:avLst/>
          </a:prstGeom>
        </p:spPr>
      </p:pic>
      <p:sp>
        <p:nvSpPr>
          <p:cNvPr id="5" name="文本框 4"/>
          <p:cNvSpPr txBox="1"/>
          <p:nvPr/>
        </p:nvSpPr>
        <p:spPr>
          <a:xfrm>
            <a:off x="833966" y="776542"/>
            <a:ext cx="7033300" cy="415498"/>
          </a:xfrm>
          <a:prstGeom prst="rect">
            <a:avLst/>
          </a:prstGeom>
          <a:noFill/>
        </p:spPr>
        <p:txBody>
          <a:bodyPr wrap="square" rtlCol="0">
            <a:spAutoFit/>
          </a:bodyPr>
          <a:lstStyle/>
          <a:p>
            <a:pPr>
              <a:lnSpc>
                <a:spcPct val="150000"/>
              </a:lnSpc>
            </a:pPr>
            <a:r>
              <a:rPr lang="zh-CN" altLang="en-US" sz="1400" dirty="0"/>
              <a:t>相较于老店，新开店不确定性因素更多，更适用于定性预测，或定性与定量结合预测。</a:t>
            </a:r>
            <a:endParaRPr lang="en-US" altLang="zh-CN" sz="1400" dirty="0"/>
          </a:p>
        </p:txBody>
      </p:sp>
      <p:sp>
        <p:nvSpPr>
          <p:cNvPr id="6" name="矩形 5"/>
          <p:cNvSpPr/>
          <p:nvPr/>
        </p:nvSpPr>
        <p:spPr>
          <a:xfrm>
            <a:off x="436728" y="1417757"/>
            <a:ext cx="11327642" cy="2840344"/>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grpSp>
        <p:nvGrpSpPr>
          <p:cNvPr id="7" name="组合 6"/>
          <p:cNvGrpSpPr/>
          <p:nvPr/>
        </p:nvGrpSpPr>
        <p:grpSpPr>
          <a:xfrm>
            <a:off x="1826297" y="2096645"/>
            <a:ext cx="2092453" cy="643360"/>
            <a:chOff x="839783" y="1644051"/>
            <a:chExt cx="1528142" cy="993291"/>
          </a:xfrm>
        </p:grpSpPr>
        <p:sp>
          <p:nvSpPr>
            <p:cNvPr id="8" name="圆角矩形 7"/>
            <p:cNvSpPr/>
            <p:nvPr/>
          </p:nvSpPr>
          <p:spPr>
            <a:xfrm>
              <a:off x="839783" y="1644051"/>
              <a:ext cx="1528142" cy="99329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圆角矩形 4"/>
            <p:cNvSpPr/>
            <p:nvPr/>
          </p:nvSpPr>
          <p:spPr>
            <a:xfrm>
              <a:off x="888272" y="1692541"/>
              <a:ext cx="1431164" cy="896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会员测算销售</a:t>
              </a:r>
              <a:endParaRPr lang="zh-CN" altLang="en-US" sz="1700" b="1" kern="1200" dirty="0">
                <a:solidFill>
                  <a:schemeClr val="tx1"/>
                </a:solidFill>
              </a:endParaRPr>
            </a:p>
          </p:txBody>
        </p:sp>
      </p:grpSp>
      <p:grpSp>
        <p:nvGrpSpPr>
          <p:cNvPr id="10" name="组合 9"/>
          <p:cNvGrpSpPr/>
          <p:nvPr/>
        </p:nvGrpSpPr>
        <p:grpSpPr>
          <a:xfrm>
            <a:off x="4954522" y="2128052"/>
            <a:ext cx="2092453" cy="643360"/>
            <a:chOff x="839783" y="1644051"/>
            <a:chExt cx="1528142" cy="993291"/>
          </a:xfrm>
        </p:grpSpPr>
        <p:sp>
          <p:nvSpPr>
            <p:cNvPr id="11" name="圆角矩形 10"/>
            <p:cNvSpPr/>
            <p:nvPr/>
          </p:nvSpPr>
          <p:spPr>
            <a:xfrm>
              <a:off x="839783" y="1644051"/>
              <a:ext cx="1528142" cy="99329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圆角矩形 4"/>
            <p:cNvSpPr/>
            <p:nvPr/>
          </p:nvSpPr>
          <p:spPr>
            <a:xfrm>
              <a:off x="888272" y="1692541"/>
              <a:ext cx="1431164" cy="896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商品测算销售</a:t>
              </a:r>
              <a:endParaRPr lang="zh-CN" altLang="en-US" sz="1700" b="1" kern="1200" dirty="0">
                <a:solidFill>
                  <a:schemeClr val="tx1"/>
                </a:solidFill>
              </a:endParaRPr>
            </a:p>
          </p:txBody>
        </p:sp>
      </p:grpSp>
      <p:grpSp>
        <p:nvGrpSpPr>
          <p:cNvPr id="13" name="组合 12"/>
          <p:cNvGrpSpPr/>
          <p:nvPr/>
        </p:nvGrpSpPr>
        <p:grpSpPr>
          <a:xfrm>
            <a:off x="8082747" y="2125261"/>
            <a:ext cx="2092453" cy="643360"/>
            <a:chOff x="839783" y="1644051"/>
            <a:chExt cx="1528142" cy="993291"/>
          </a:xfrm>
        </p:grpSpPr>
        <p:sp>
          <p:nvSpPr>
            <p:cNvPr id="14" name="圆角矩形 13"/>
            <p:cNvSpPr/>
            <p:nvPr/>
          </p:nvSpPr>
          <p:spPr>
            <a:xfrm>
              <a:off x="839783" y="1644051"/>
              <a:ext cx="1528142" cy="99329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圆角矩形 4"/>
            <p:cNvSpPr/>
            <p:nvPr/>
          </p:nvSpPr>
          <p:spPr>
            <a:xfrm>
              <a:off x="888272" y="1692541"/>
              <a:ext cx="1431164" cy="8963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kern="1200" dirty="0">
                  <a:solidFill>
                    <a:schemeClr val="tx1"/>
                  </a:solidFill>
                </a:rPr>
                <a:t>租赁测算销售</a:t>
              </a:r>
              <a:endParaRPr lang="zh-CN" altLang="en-US" sz="1700" b="1" kern="1200" dirty="0">
                <a:solidFill>
                  <a:schemeClr val="tx1"/>
                </a:solidFill>
              </a:endParaRPr>
            </a:p>
          </p:txBody>
        </p:sp>
      </p:grpSp>
      <p:sp>
        <p:nvSpPr>
          <p:cNvPr id="16" name="文本框 15"/>
          <p:cNvSpPr txBox="1"/>
          <p:nvPr/>
        </p:nvSpPr>
        <p:spPr>
          <a:xfrm>
            <a:off x="1879965" y="2694119"/>
            <a:ext cx="1985115" cy="376834"/>
          </a:xfrm>
          <a:prstGeom prst="rect">
            <a:avLst/>
          </a:prstGeom>
          <a:noFill/>
        </p:spPr>
        <p:txBody>
          <a:bodyPr wrap="square" rtlCol="0">
            <a:spAutoFit/>
          </a:bodyPr>
          <a:lstStyle/>
          <a:p>
            <a:pPr algn="ctr">
              <a:lnSpc>
                <a:spcPct val="150000"/>
              </a:lnSpc>
            </a:pPr>
            <a:r>
              <a:rPr lang="zh-CN" altLang="en-US" sz="1400" dirty="0"/>
              <a:t>总部 分部 门店</a:t>
            </a:r>
            <a:endParaRPr lang="en-US" altLang="zh-CN" sz="1400" dirty="0"/>
          </a:p>
        </p:txBody>
      </p:sp>
      <p:sp>
        <p:nvSpPr>
          <p:cNvPr id="17" name="文本框 16"/>
          <p:cNvSpPr txBox="1"/>
          <p:nvPr/>
        </p:nvSpPr>
        <p:spPr>
          <a:xfrm>
            <a:off x="4981356" y="2737215"/>
            <a:ext cx="1985115" cy="376834"/>
          </a:xfrm>
          <a:prstGeom prst="rect">
            <a:avLst/>
          </a:prstGeom>
          <a:noFill/>
        </p:spPr>
        <p:txBody>
          <a:bodyPr wrap="square" rtlCol="0">
            <a:spAutoFit/>
          </a:bodyPr>
          <a:lstStyle/>
          <a:p>
            <a:pPr algn="ctr">
              <a:lnSpc>
                <a:spcPct val="150000"/>
              </a:lnSpc>
            </a:pPr>
            <a:r>
              <a:rPr lang="zh-CN" altLang="en-US" sz="1400" dirty="0"/>
              <a:t>总部 分部 门店</a:t>
            </a:r>
            <a:endParaRPr lang="en-US" altLang="zh-CN" sz="1400" dirty="0"/>
          </a:p>
        </p:txBody>
      </p:sp>
      <p:sp>
        <p:nvSpPr>
          <p:cNvPr id="18" name="文本框 17"/>
          <p:cNvSpPr txBox="1"/>
          <p:nvPr/>
        </p:nvSpPr>
        <p:spPr>
          <a:xfrm>
            <a:off x="8133813" y="2737215"/>
            <a:ext cx="1985115" cy="376834"/>
          </a:xfrm>
          <a:prstGeom prst="rect">
            <a:avLst/>
          </a:prstGeom>
          <a:noFill/>
        </p:spPr>
        <p:txBody>
          <a:bodyPr wrap="square" rtlCol="0">
            <a:spAutoFit/>
          </a:bodyPr>
          <a:lstStyle/>
          <a:p>
            <a:pPr algn="ctr">
              <a:lnSpc>
                <a:spcPct val="150000"/>
              </a:lnSpc>
            </a:pPr>
            <a:r>
              <a:rPr lang="zh-CN" altLang="en-US" sz="1400" dirty="0"/>
              <a:t>总部 分部 门店</a:t>
            </a:r>
            <a:endParaRPr lang="en-US" altLang="zh-CN" sz="1400" dirty="0"/>
          </a:p>
        </p:txBody>
      </p:sp>
      <p:sp>
        <p:nvSpPr>
          <p:cNvPr id="19" name="文本框 18"/>
          <p:cNvSpPr txBox="1"/>
          <p:nvPr/>
        </p:nvSpPr>
        <p:spPr>
          <a:xfrm>
            <a:off x="1908631" y="3213570"/>
            <a:ext cx="1985115" cy="553998"/>
          </a:xfrm>
          <a:prstGeom prst="rect">
            <a:avLst/>
          </a:prstGeom>
          <a:noFill/>
        </p:spPr>
        <p:txBody>
          <a:bodyPr wrap="square" rtlCol="0">
            <a:spAutoFit/>
          </a:bodyPr>
          <a:lstStyle/>
          <a:p>
            <a:pPr algn="ctr">
              <a:lnSpc>
                <a:spcPct val="150000"/>
              </a:lnSpc>
            </a:pPr>
            <a:r>
              <a:rPr lang="en-US" altLang="zh-CN" sz="2000" b="1" dirty="0">
                <a:latin typeface="+mn-ea"/>
              </a:rPr>
              <a:t>160</a:t>
            </a:r>
            <a:r>
              <a:rPr lang="zh-CN" altLang="en-US" sz="2000" b="1" dirty="0">
                <a:latin typeface="+mn-ea"/>
              </a:rPr>
              <a:t>万</a:t>
            </a:r>
            <a:endParaRPr lang="en-US" altLang="zh-CN" sz="2000" b="1" dirty="0">
              <a:latin typeface="+mn-ea"/>
            </a:endParaRPr>
          </a:p>
        </p:txBody>
      </p:sp>
      <p:sp>
        <p:nvSpPr>
          <p:cNvPr id="20" name="文本框 19"/>
          <p:cNvSpPr txBox="1"/>
          <p:nvPr/>
        </p:nvSpPr>
        <p:spPr>
          <a:xfrm>
            <a:off x="5107991" y="3237757"/>
            <a:ext cx="1985115" cy="553998"/>
          </a:xfrm>
          <a:prstGeom prst="rect">
            <a:avLst/>
          </a:prstGeom>
          <a:noFill/>
        </p:spPr>
        <p:txBody>
          <a:bodyPr wrap="square" rtlCol="0">
            <a:spAutoFit/>
          </a:bodyPr>
          <a:lstStyle/>
          <a:p>
            <a:pPr algn="ctr">
              <a:lnSpc>
                <a:spcPct val="150000"/>
              </a:lnSpc>
            </a:pPr>
            <a:r>
              <a:rPr lang="en-US" altLang="zh-CN" sz="2000" b="1" dirty="0">
                <a:latin typeface="+mn-ea"/>
              </a:rPr>
              <a:t>165</a:t>
            </a:r>
            <a:r>
              <a:rPr lang="zh-CN" altLang="en-US" sz="2000" b="1" dirty="0">
                <a:latin typeface="+mn-ea"/>
              </a:rPr>
              <a:t>万</a:t>
            </a:r>
            <a:endParaRPr lang="en-US" altLang="zh-CN" sz="2000" b="1" dirty="0">
              <a:latin typeface="+mn-ea"/>
            </a:endParaRPr>
          </a:p>
        </p:txBody>
      </p:sp>
      <p:sp>
        <p:nvSpPr>
          <p:cNvPr id="21" name="文本框 20"/>
          <p:cNvSpPr txBox="1"/>
          <p:nvPr/>
        </p:nvSpPr>
        <p:spPr>
          <a:xfrm>
            <a:off x="8190085" y="3213570"/>
            <a:ext cx="1985115" cy="553998"/>
          </a:xfrm>
          <a:prstGeom prst="rect">
            <a:avLst/>
          </a:prstGeom>
          <a:noFill/>
        </p:spPr>
        <p:txBody>
          <a:bodyPr wrap="square" rtlCol="0">
            <a:spAutoFit/>
          </a:bodyPr>
          <a:lstStyle/>
          <a:p>
            <a:pPr algn="ctr">
              <a:lnSpc>
                <a:spcPct val="150000"/>
              </a:lnSpc>
            </a:pPr>
            <a:r>
              <a:rPr lang="en-US" altLang="zh-CN" sz="2000" b="1" dirty="0">
                <a:latin typeface="+mn-ea"/>
              </a:rPr>
              <a:t>170</a:t>
            </a:r>
            <a:r>
              <a:rPr lang="zh-CN" altLang="en-US" sz="2000" b="1" dirty="0">
                <a:latin typeface="+mn-ea"/>
              </a:rPr>
              <a:t>万</a:t>
            </a:r>
            <a:endParaRPr lang="en-US" altLang="zh-CN" sz="2000" b="1" dirty="0">
              <a:latin typeface="+mn-ea"/>
            </a:endParaRPr>
          </a:p>
        </p:txBody>
      </p:sp>
      <p:sp>
        <p:nvSpPr>
          <p:cNvPr id="22" name="文本框 21"/>
          <p:cNvSpPr txBox="1"/>
          <p:nvPr/>
        </p:nvSpPr>
        <p:spPr>
          <a:xfrm>
            <a:off x="436728" y="1459244"/>
            <a:ext cx="2525314" cy="338554"/>
          </a:xfrm>
          <a:prstGeom prst="rect">
            <a:avLst/>
          </a:prstGeom>
          <a:noFill/>
        </p:spPr>
        <p:txBody>
          <a:bodyPr wrap="square" rtlCol="0">
            <a:spAutoFit/>
          </a:bodyPr>
          <a:lstStyle/>
          <a:p>
            <a:r>
              <a:rPr lang="zh-CN" altLang="en-US" sz="1600" b="1" dirty="0">
                <a:solidFill>
                  <a:schemeClr val="tx1">
                    <a:lumMod val="75000"/>
                    <a:lumOff val="25000"/>
                  </a:schemeClr>
                </a:solidFill>
                <a:latin typeface="+mn-ea"/>
              </a:rPr>
              <a:t>定性：多方意见法</a:t>
            </a:r>
            <a:endParaRPr lang="en-US" altLang="zh-CN" sz="1600" b="1" dirty="0">
              <a:solidFill>
                <a:schemeClr val="tx1">
                  <a:lumMod val="75000"/>
                  <a:lumOff val="25000"/>
                </a:schemeClr>
              </a:solidFill>
              <a:latin typeface="+mn-ea"/>
            </a:endParaRPr>
          </a:p>
        </p:txBody>
      </p:sp>
      <p:sp>
        <p:nvSpPr>
          <p:cNvPr id="23" name="文本框 22"/>
          <p:cNvSpPr txBox="1"/>
          <p:nvPr/>
        </p:nvSpPr>
        <p:spPr>
          <a:xfrm>
            <a:off x="436728" y="4289508"/>
            <a:ext cx="2525314" cy="338554"/>
          </a:xfrm>
          <a:prstGeom prst="rect">
            <a:avLst/>
          </a:prstGeom>
          <a:noFill/>
        </p:spPr>
        <p:txBody>
          <a:bodyPr wrap="square" rtlCol="0">
            <a:spAutoFit/>
          </a:bodyPr>
          <a:lstStyle/>
          <a:p>
            <a:r>
              <a:rPr lang="zh-CN" altLang="en-US" sz="1600" b="1" dirty="0">
                <a:solidFill>
                  <a:schemeClr val="tx1">
                    <a:lumMod val="75000"/>
                    <a:lumOff val="25000"/>
                  </a:schemeClr>
                </a:solidFill>
                <a:latin typeface="+mn-ea"/>
              </a:rPr>
              <a:t>定量：计算方法 </a:t>
            </a:r>
            <a:endParaRPr lang="en-US" altLang="zh-CN" sz="1600" b="1" dirty="0">
              <a:solidFill>
                <a:schemeClr val="tx1">
                  <a:lumMod val="75000"/>
                  <a:lumOff val="25000"/>
                </a:schemeClr>
              </a:solidFill>
              <a:latin typeface="+mn-ea"/>
            </a:endParaRPr>
          </a:p>
        </p:txBody>
      </p:sp>
      <p:grpSp>
        <p:nvGrpSpPr>
          <p:cNvPr id="27" name="组合 26"/>
          <p:cNvGrpSpPr/>
          <p:nvPr/>
        </p:nvGrpSpPr>
        <p:grpSpPr>
          <a:xfrm>
            <a:off x="1126910" y="4934049"/>
            <a:ext cx="2921099" cy="347414"/>
            <a:chOff x="1023582" y="4839012"/>
            <a:chExt cx="2921099" cy="347414"/>
          </a:xfrm>
        </p:grpSpPr>
        <p:sp>
          <p:nvSpPr>
            <p:cNvPr id="25" name="椭圆 23"/>
            <p:cNvSpPr/>
            <p:nvPr/>
          </p:nvSpPr>
          <p:spPr>
            <a:xfrm>
              <a:off x="1023582" y="4839012"/>
              <a:ext cx="395785" cy="323694"/>
            </a:xfrm>
            <a:custGeom>
              <a:avLst/>
              <a:gdLst>
                <a:gd name="T0" fmla="*/ 782 w 1295"/>
                <a:gd name="T1" fmla="*/ 1 h 1282"/>
                <a:gd name="T2" fmla="*/ 760 w 1295"/>
                <a:gd name="T3" fmla="*/ 7 h 1282"/>
                <a:gd name="T4" fmla="*/ 750 w 1295"/>
                <a:gd name="T5" fmla="*/ 28 h 1282"/>
                <a:gd name="T6" fmla="*/ 750 w 1295"/>
                <a:gd name="T7" fmla="*/ 137 h 1282"/>
                <a:gd name="T8" fmla="*/ 770 w 1295"/>
                <a:gd name="T9" fmla="*/ 163 h 1282"/>
                <a:gd name="T10" fmla="*/ 1135 w 1295"/>
                <a:gd name="T11" fmla="*/ 634 h 1282"/>
                <a:gd name="T12" fmla="*/ 647 w 1295"/>
                <a:gd name="T13" fmla="*/ 1122 h 1282"/>
                <a:gd name="T14" fmla="*/ 160 w 1295"/>
                <a:gd name="T15" fmla="*/ 634 h 1282"/>
                <a:gd name="T16" fmla="*/ 525 w 1295"/>
                <a:gd name="T17" fmla="*/ 163 h 1282"/>
                <a:gd name="T18" fmla="*/ 545 w 1295"/>
                <a:gd name="T19" fmla="*/ 137 h 1282"/>
                <a:gd name="T20" fmla="*/ 545 w 1295"/>
                <a:gd name="T21" fmla="*/ 28 h 1282"/>
                <a:gd name="T22" fmla="*/ 535 w 1295"/>
                <a:gd name="T23" fmla="*/ 7 h 1282"/>
                <a:gd name="T24" fmla="*/ 513 w 1295"/>
                <a:gd name="T25" fmla="*/ 1 h 1282"/>
                <a:gd name="T26" fmla="*/ 0 w 1295"/>
                <a:gd name="T27" fmla="*/ 634 h 1282"/>
                <a:gd name="T28" fmla="*/ 647 w 1295"/>
                <a:gd name="T29" fmla="*/ 1282 h 1282"/>
                <a:gd name="T30" fmla="*/ 1295 w 1295"/>
                <a:gd name="T31" fmla="*/ 634 h 1282"/>
                <a:gd name="T32" fmla="*/ 782 w 1295"/>
                <a:gd name="T33" fmla="*/ 1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5" h="1282">
                  <a:moveTo>
                    <a:pt x="782" y="1"/>
                  </a:moveTo>
                  <a:cubicBezTo>
                    <a:pt x="774" y="0"/>
                    <a:pt x="766" y="2"/>
                    <a:pt x="760" y="7"/>
                  </a:cubicBezTo>
                  <a:cubicBezTo>
                    <a:pt x="753" y="12"/>
                    <a:pt x="750" y="19"/>
                    <a:pt x="750" y="28"/>
                  </a:cubicBezTo>
                  <a:lnTo>
                    <a:pt x="750" y="137"/>
                  </a:lnTo>
                  <a:cubicBezTo>
                    <a:pt x="750" y="149"/>
                    <a:pt x="758" y="160"/>
                    <a:pt x="770" y="163"/>
                  </a:cubicBezTo>
                  <a:cubicBezTo>
                    <a:pt x="985" y="219"/>
                    <a:pt x="1135" y="413"/>
                    <a:pt x="1135" y="634"/>
                  </a:cubicBezTo>
                  <a:cubicBezTo>
                    <a:pt x="1135" y="903"/>
                    <a:pt x="916" y="1122"/>
                    <a:pt x="647" y="1122"/>
                  </a:cubicBezTo>
                  <a:cubicBezTo>
                    <a:pt x="379" y="1122"/>
                    <a:pt x="160" y="903"/>
                    <a:pt x="160" y="634"/>
                  </a:cubicBezTo>
                  <a:cubicBezTo>
                    <a:pt x="160" y="413"/>
                    <a:pt x="310" y="219"/>
                    <a:pt x="525" y="163"/>
                  </a:cubicBezTo>
                  <a:cubicBezTo>
                    <a:pt x="537" y="160"/>
                    <a:pt x="545" y="149"/>
                    <a:pt x="545" y="137"/>
                  </a:cubicBezTo>
                  <a:lnTo>
                    <a:pt x="545" y="28"/>
                  </a:lnTo>
                  <a:cubicBezTo>
                    <a:pt x="545" y="19"/>
                    <a:pt x="541" y="12"/>
                    <a:pt x="535" y="7"/>
                  </a:cubicBezTo>
                  <a:cubicBezTo>
                    <a:pt x="529" y="2"/>
                    <a:pt x="521" y="0"/>
                    <a:pt x="513" y="1"/>
                  </a:cubicBezTo>
                  <a:cubicBezTo>
                    <a:pt x="216" y="64"/>
                    <a:pt x="0" y="330"/>
                    <a:pt x="0" y="634"/>
                  </a:cubicBezTo>
                  <a:cubicBezTo>
                    <a:pt x="0" y="991"/>
                    <a:pt x="290" y="1282"/>
                    <a:pt x="647" y="1282"/>
                  </a:cubicBezTo>
                  <a:cubicBezTo>
                    <a:pt x="1004" y="1282"/>
                    <a:pt x="1295" y="991"/>
                    <a:pt x="1295" y="634"/>
                  </a:cubicBezTo>
                  <a:cubicBezTo>
                    <a:pt x="1295" y="330"/>
                    <a:pt x="1079" y="64"/>
                    <a:pt x="782"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i="1" dirty="0">
                  <a:solidFill>
                    <a:schemeClr val="tx1">
                      <a:lumMod val="75000"/>
                      <a:lumOff val="25000"/>
                    </a:schemeClr>
                  </a:solidFill>
                </a:rPr>
                <a:t>1</a:t>
              </a:r>
              <a:endParaRPr lang="zh-CN" altLang="en-US" sz="2000" b="1" i="1" dirty="0">
                <a:solidFill>
                  <a:schemeClr val="tx1">
                    <a:lumMod val="75000"/>
                    <a:lumOff val="25000"/>
                  </a:schemeClr>
                </a:solidFill>
              </a:endParaRPr>
            </a:p>
          </p:txBody>
        </p:sp>
        <p:sp>
          <p:nvSpPr>
            <p:cNvPr id="26" name="文本框 25"/>
            <p:cNvSpPr txBox="1"/>
            <p:nvPr/>
          </p:nvSpPr>
          <p:spPr>
            <a:xfrm>
              <a:off x="1419367" y="4847872"/>
              <a:ext cx="2525314" cy="338554"/>
            </a:xfrm>
            <a:prstGeom prst="rect">
              <a:avLst/>
            </a:prstGeom>
            <a:noFill/>
          </p:spPr>
          <p:txBody>
            <a:bodyPr wrap="square" rtlCol="0">
              <a:spAutoFit/>
            </a:bodyPr>
            <a:lstStyle/>
            <a:p>
              <a:r>
                <a:rPr lang="zh-CN" altLang="en-US" sz="1600" b="1" dirty="0">
                  <a:solidFill>
                    <a:schemeClr val="tx1">
                      <a:lumMod val="75000"/>
                      <a:lumOff val="25000"/>
                    </a:schemeClr>
                  </a:solidFill>
                  <a:latin typeface="+mn-ea"/>
                </a:rPr>
                <a:t>算术平均法</a:t>
              </a:r>
              <a:endParaRPr lang="en-US" altLang="zh-CN" sz="1600" b="1" dirty="0">
                <a:solidFill>
                  <a:schemeClr val="tx1">
                    <a:lumMod val="75000"/>
                    <a:lumOff val="25000"/>
                  </a:schemeClr>
                </a:solidFill>
                <a:latin typeface="+mn-ea"/>
              </a:endParaRPr>
            </a:p>
          </p:txBody>
        </p:sp>
      </p:grpSp>
      <p:grpSp>
        <p:nvGrpSpPr>
          <p:cNvPr id="28" name="组合 27"/>
          <p:cNvGrpSpPr/>
          <p:nvPr/>
        </p:nvGrpSpPr>
        <p:grpSpPr>
          <a:xfrm>
            <a:off x="5612559" y="4934049"/>
            <a:ext cx="2921099" cy="347414"/>
            <a:chOff x="1023582" y="4839012"/>
            <a:chExt cx="2921099" cy="347414"/>
          </a:xfrm>
        </p:grpSpPr>
        <p:sp>
          <p:nvSpPr>
            <p:cNvPr id="29" name="椭圆 23"/>
            <p:cNvSpPr/>
            <p:nvPr/>
          </p:nvSpPr>
          <p:spPr>
            <a:xfrm>
              <a:off x="1023582" y="4839012"/>
              <a:ext cx="395785" cy="323694"/>
            </a:xfrm>
            <a:custGeom>
              <a:avLst/>
              <a:gdLst>
                <a:gd name="T0" fmla="*/ 782 w 1295"/>
                <a:gd name="T1" fmla="*/ 1 h 1282"/>
                <a:gd name="T2" fmla="*/ 760 w 1295"/>
                <a:gd name="T3" fmla="*/ 7 h 1282"/>
                <a:gd name="T4" fmla="*/ 750 w 1295"/>
                <a:gd name="T5" fmla="*/ 28 h 1282"/>
                <a:gd name="T6" fmla="*/ 750 w 1295"/>
                <a:gd name="T7" fmla="*/ 137 h 1282"/>
                <a:gd name="T8" fmla="*/ 770 w 1295"/>
                <a:gd name="T9" fmla="*/ 163 h 1282"/>
                <a:gd name="T10" fmla="*/ 1135 w 1295"/>
                <a:gd name="T11" fmla="*/ 634 h 1282"/>
                <a:gd name="T12" fmla="*/ 647 w 1295"/>
                <a:gd name="T13" fmla="*/ 1122 h 1282"/>
                <a:gd name="T14" fmla="*/ 160 w 1295"/>
                <a:gd name="T15" fmla="*/ 634 h 1282"/>
                <a:gd name="T16" fmla="*/ 525 w 1295"/>
                <a:gd name="T17" fmla="*/ 163 h 1282"/>
                <a:gd name="T18" fmla="*/ 545 w 1295"/>
                <a:gd name="T19" fmla="*/ 137 h 1282"/>
                <a:gd name="T20" fmla="*/ 545 w 1295"/>
                <a:gd name="T21" fmla="*/ 28 h 1282"/>
                <a:gd name="T22" fmla="*/ 535 w 1295"/>
                <a:gd name="T23" fmla="*/ 7 h 1282"/>
                <a:gd name="T24" fmla="*/ 513 w 1295"/>
                <a:gd name="T25" fmla="*/ 1 h 1282"/>
                <a:gd name="T26" fmla="*/ 0 w 1295"/>
                <a:gd name="T27" fmla="*/ 634 h 1282"/>
                <a:gd name="T28" fmla="*/ 647 w 1295"/>
                <a:gd name="T29" fmla="*/ 1282 h 1282"/>
                <a:gd name="T30" fmla="*/ 1295 w 1295"/>
                <a:gd name="T31" fmla="*/ 634 h 1282"/>
                <a:gd name="T32" fmla="*/ 782 w 1295"/>
                <a:gd name="T33" fmla="*/ 1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5" h="1282">
                  <a:moveTo>
                    <a:pt x="782" y="1"/>
                  </a:moveTo>
                  <a:cubicBezTo>
                    <a:pt x="774" y="0"/>
                    <a:pt x="766" y="2"/>
                    <a:pt x="760" y="7"/>
                  </a:cubicBezTo>
                  <a:cubicBezTo>
                    <a:pt x="753" y="12"/>
                    <a:pt x="750" y="19"/>
                    <a:pt x="750" y="28"/>
                  </a:cubicBezTo>
                  <a:lnTo>
                    <a:pt x="750" y="137"/>
                  </a:lnTo>
                  <a:cubicBezTo>
                    <a:pt x="750" y="149"/>
                    <a:pt x="758" y="160"/>
                    <a:pt x="770" y="163"/>
                  </a:cubicBezTo>
                  <a:cubicBezTo>
                    <a:pt x="985" y="219"/>
                    <a:pt x="1135" y="413"/>
                    <a:pt x="1135" y="634"/>
                  </a:cubicBezTo>
                  <a:cubicBezTo>
                    <a:pt x="1135" y="903"/>
                    <a:pt x="916" y="1122"/>
                    <a:pt x="647" y="1122"/>
                  </a:cubicBezTo>
                  <a:cubicBezTo>
                    <a:pt x="379" y="1122"/>
                    <a:pt x="160" y="903"/>
                    <a:pt x="160" y="634"/>
                  </a:cubicBezTo>
                  <a:cubicBezTo>
                    <a:pt x="160" y="413"/>
                    <a:pt x="310" y="219"/>
                    <a:pt x="525" y="163"/>
                  </a:cubicBezTo>
                  <a:cubicBezTo>
                    <a:pt x="537" y="160"/>
                    <a:pt x="545" y="149"/>
                    <a:pt x="545" y="137"/>
                  </a:cubicBezTo>
                  <a:lnTo>
                    <a:pt x="545" y="28"/>
                  </a:lnTo>
                  <a:cubicBezTo>
                    <a:pt x="545" y="19"/>
                    <a:pt x="541" y="12"/>
                    <a:pt x="535" y="7"/>
                  </a:cubicBezTo>
                  <a:cubicBezTo>
                    <a:pt x="529" y="2"/>
                    <a:pt x="521" y="0"/>
                    <a:pt x="513" y="1"/>
                  </a:cubicBezTo>
                  <a:cubicBezTo>
                    <a:pt x="216" y="64"/>
                    <a:pt x="0" y="330"/>
                    <a:pt x="0" y="634"/>
                  </a:cubicBezTo>
                  <a:cubicBezTo>
                    <a:pt x="0" y="991"/>
                    <a:pt x="290" y="1282"/>
                    <a:pt x="647" y="1282"/>
                  </a:cubicBezTo>
                  <a:cubicBezTo>
                    <a:pt x="1004" y="1282"/>
                    <a:pt x="1295" y="991"/>
                    <a:pt x="1295" y="634"/>
                  </a:cubicBezTo>
                  <a:cubicBezTo>
                    <a:pt x="1295" y="330"/>
                    <a:pt x="1079" y="64"/>
                    <a:pt x="782" y="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b="1" i="1" dirty="0">
                  <a:solidFill>
                    <a:schemeClr val="tx1">
                      <a:lumMod val="75000"/>
                      <a:lumOff val="25000"/>
                    </a:schemeClr>
                  </a:solidFill>
                </a:rPr>
                <a:t>2</a:t>
              </a:r>
              <a:endParaRPr lang="zh-CN" altLang="en-US" sz="2000" b="1" i="1" dirty="0">
                <a:solidFill>
                  <a:schemeClr val="tx1">
                    <a:lumMod val="75000"/>
                    <a:lumOff val="25000"/>
                  </a:schemeClr>
                </a:solidFill>
              </a:endParaRPr>
            </a:p>
          </p:txBody>
        </p:sp>
        <p:sp>
          <p:nvSpPr>
            <p:cNvPr id="30" name="文本框 29"/>
            <p:cNvSpPr txBox="1"/>
            <p:nvPr/>
          </p:nvSpPr>
          <p:spPr>
            <a:xfrm>
              <a:off x="1419367" y="4847872"/>
              <a:ext cx="2525314" cy="338554"/>
            </a:xfrm>
            <a:prstGeom prst="rect">
              <a:avLst/>
            </a:prstGeom>
            <a:noFill/>
          </p:spPr>
          <p:txBody>
            <a:bodyPr wrap="square" rtlCol="0">
              <a:spAutoFit/>
            </a:bodyPr>
            <a:lstStyle/>
            <a:p>
              <a:r>
                <a:rPr lang="zh-CN" altLang="en-US" sz="1600" b="1" dirty="0">
                  <a:solidFill>
                    <a:schemeClr val="tx1">
                      <a:lumMod val="75000"/>
                      <a:lumOff val="25000"/>
                    </a:schemeClr>
                  </a:solidFill>
                  <a:latin typeface="+mn-ea"/>
                </a:rPr>
                <a:t>加权平均法</a:t>
              </a:r>
              <a:endParaRPr lang="en-US" altLang="zh-CN" sz="1600" b="1" dirty="0">
                <a:solidFill>
                  <a:schemeClr val="tx1">
                    <a:lumMod val="75000"/>
                    <a:lumOff val="25000"/>
                  </a:schemeClr>
                </a:solidFill>
                <a:latin typeface="+mn-ea"/>
              </a:endParaRPr>
            </a:p>
          </p:txBody>
        </p:sp>
      </p:grpSp>
      <p:sp>
        <p:nvSpPr>
          <p:cNvPr id="31" name="文本框 30"/>
          <p:cNvSpPr txBox="1"/>
          <p:nvPr/>
        </p:nvSpPr>
        <p:spPr>
          <a:xfrm>
            <a:off x="1522695" y="5384359"/>
            <a:ext cx="3464294" cy="1200329"/>
          </a:xfrm>
          <a:prstGeom prst="rect">
            <a:avLst/>
          </a:prstGeom>
          <a:noFill/>
        </p:spPr>
        <p:txBody>
          <a:bodyPr wrap="square" rtlCol="0">
            <a:spAutoFit/>
          </a:bodyPr>
          <a:lstStyle/>
          <a:p>
            <a:pPr>
              <a:lnSpc>
                <a:spcPct val="150000"/>
              </a:lnSpc>
            </a:pPr>
            <a:r>
              <a:rPr lang="zh-CN" altLang="en-US" sz="1600" b="1" dirty="0">
                <a:solidFill>
                  <a:schemeClr val="tx1">
                    <a:lumMod val="75000"/>
                    <a:lumOff val="25000"/>
                  </a:schemeClr>
                </a:solidFill>
                <a:latin typeface="+mn-ea"/>
              </a:rPr>
              <a:t>新店销售</a:t>
            </a:r>
            <a:r>
              <a:rPr lang="en-US" altLang="zh-CN" sz="1600" b="1" dirty="0">
                <a:solidFill>
                  <a:schemeClr val="tx1">
                    <a:lumMod val="75000"/>
                    <a:lumOff val="25000"/>
                  </a:schemeClr>
                </a:solidFill>
                <a:latin typeface="+mn-ea"/>
              </a:rPr>
              <a:t>=</a:t>
            </a:r>
            <a:r>
              <a:rPr lang="zh-CN" altLang="en-US" sz="1600" b="1" dirty="0">
                <a:solidFill>
                  <a:schemeClr val="tx1">
                    <a:lumMod val="75000"/>
                    <a:lumOff val="25000"/>
                  </a:schemeClr>
                </a:solidFill>
                <a:latin typeface="+mn-ea"/>
              </a:rPr>
              <a:t>（会员</a:t>
            </a:r>
            <a:r>
              <a:rPr lang="en-US" altLang="zh-CN" sz="1600" b="1" dirty="0">
                <a:solidFill>
                  <a:schemeClr val="tx1">
                    <a:lumMod val="75000"/>
                    <a:lumOff val="25000"/>
                  </a:schemeClr>
                </a:solidFill>
                <a:latin typeface="+mn-ea"/>
              </a:rPr>
              <a:t>+</a:t>
            </a:r>
            <a:r>
              <a:rPr lang="zh-CN" altLang="en-US" sz="1600" b="1" dirty="0">
                <a:solidFill>
                  <a:schemeClr val="tx1">
                    <a:lumMod val="75000"/>
                    <a:lumOff val="25000"/>
                  </a:schemeClr>
                </a:solidFill>
                <a:latin typeface="+mn-ea"/>
              </a:rPr>
              <a:t>商品</a:t>
            </a:r>
            <a:r>
              <a:rPr lang="en-US" altLang="zh-CN" sz="1600" b="1" dirty="0">
                <a:solidFill>
                  <a:schemeClr val="tx1">
                    <a:lumMod val="75000"/>
                    <a:lumOff val="25000"/>
                  </a:schemeClr>
                </a:solidFill>
                <a:latin typeface="+mn-ea"/>
              </a:rPr>
              <a:t>+</a:t>
            </a:r>
            <a:r>
              <a:rPr lang="zh-CN" altLang="en-US" sz="1600" b="1" dirty="0">
                <a:solidFill>
                  <a:schemeClr val="tx1">
                    <a:lumMod val="75000"/>
                    <a:lumOff val="25000"/>
                  </a:schemeClr>
                </a:solidFill>
                <a:latin typeface="+mn-ea"/>
              </a:rPr>
              <a:t>租赁）</a:t>
            </a:r>
            <a:r>
              <a:rPr lang="en-US" altLang="zh-CN" sz="1600" b="1" dirty="0">
                <a:solidFill>
                  <a:schemeClr val="tx1">
                    <a:lumMod val="75000"/>
                    <a:lumOff val="25000"/>
                  </a:schemeClr>
                </a:solidFill>
                <a:latin typeface="+mn-ea"/>
              </a:rPr>
              <a:t>/3</a:t>
            </a:r>
            <a:endParaRPr lang="en-US" altLang="zh-CN" sz="1600" b="1" dirty="0">
              <a:solidFill>
                <a:schemeClr val="tx1">
                  <a:lumMod val="75000"/>
                  <a:lumOff val="25000"/>
                </a:schemeClr>
              </a:solidFill>
              <a:latin typeface="+mn-ea"/>
            </a:endParaRPr>
          </a:p>
          <a:p>
            <a:pPr>
              <a:lnSpc>
                <a:spcPct val="150000"/>
              </a:lnSpc>
            </a:pPr>
            <a:r>
              <a:rPr lang="en-US" altLang="zh-CN" sz="1600" b="1" dirty="0">
                <a:solidFill>
                  <a:schemeClr val="tx1">
                    <a:lumMod val="75000"/>
                    <a:lumOff val="25000"/>
                  </a:schemeClr>
                </a:solidFill>
                <a:latin typeface="+mn-ea"/>
              </a:rPr>
              <a:t>             =</a:t>
            </a:r>
            <a:r>
              <a:rPr lang="zh-CN" altLang="en-US" sz="1600" b="1" dirty="0">
                <a:solidFill>
                  <a:schemeClr val="tx1">
                    <a:lumMod val="75000"/>
                    <a:lumOff val="25000"/>
                  </a:schemeClr>
                </a:solidFill>
                <a:latin typeface="+mn-ea"/>
              </a:rPr>
              <a:t>（</a:t>
            </a:r>
            <a:r>
              <a:rPr lang="en-US" altLang="zh-CN" sz="1600" b="1" dirty="0">
                <a:solidFill>
                  <a:schemeClr val="tx1">
                    <a:lumMod val="75000"/>
                    <a:lumOff val="25000"/>
                  </a:schemeClr>
                </a:solidFill>
                <a:latin typeface="+mn-ea"/>
              </a:rPr>
              <a:t>160+165+170</a:t>
            </a:r>
            <a:r>
              <a:rPr lang="zh-CN" altLang="en-US" sz="1600" b="1" dirty="0">
                <a:solidFill>
                  <a:schemeClr val="tx1">
                    <a:lumMod val="75000"/>
                    <a:lumOff val="25000"/>
                  </a:schemeClr>
                </a:solidFill>
                <a:latin typeface="+mn-ea"/>
              </a:rPr>
              <a:t>）</a:t>
            </a:r>
            <a:r>
              <a:rPr lang="en-US" altLang="zh-CN" sz="1600" b="1" dirty="0">
                <a:solidFill>
                  <a:schemeClr val="tx1">
                    <a:lumMod val="75000"/>
                    <a:lumOff val="25000"/>
                  </a:schemeClr>
                </a:solidFill>
                <a:latin typeface="+mn-ea"/>
              </a:rPr>
              <a:t>/3</a:t>
            </a:r>
            <a:endParaRPr lang="en-US" altLang="zh-CN" sz="1600" b="1" dirty="0">
              <a:solidFill>
                <a:schemeClr val="tx1">
                  <a:lumMod val="75000"/>
                  <a:lumOff val="25000"/>
                </a:schemeClr>
              </a:solidFill>
              <a:latin typeface="+mn-ea"/>
            </a:endParaRPr>
          </a:p>
          <a:p>
            <a:pPr>
              <a:lnSpc>
                <a:spcPct val="150000"/>
              </a:lnSpc>
            </a:pPr>
            <a:r>
              <a:rPr lang="en-US" altLang="zh-CN" sz="1600" b="1" dirty="0">
                <a:solidFill>
                  <a:schemeClr val="tx1">
                    <a:lumMod val="75000"/>
                    <a:lumOff val="25000"/>
                  </a:schemeClr>
                </a:solidFill>
                <a:latin typeface="+mn-ea"/>
              </a:rPr>
              <a:t>             =165</a:t>
            </a:r>
            <a:r>
              <a:rPr lang="zh-CN" altLang="en-US" sz="1600" b="1" dirty="0">
                <a:solidFill>
                  <a:schemeClr val="tx1">
                    <a:lumMod val="75000"/>
                    <a:lumOff val="25000"/>
                  </a:schemeClr>
                </a:solidFill>
                <a:latin typeface="+mn-ea"/>
              </a:rPr>
              <a:t>万</a:t>
            </a:r>
            <a:endParaRPr lang="en-US" altLang="zh-CN" sz="1600" b="1" dirty="0">
              <a:solidFill>
                <a:schemeClr val="tx1">
                  <a:lumMod val="75000"/>
                  <a:lumOff val="25000"/>
                </a:schemeClr>
              </a:solidFill>
              <a:latin typeface="+mn-ea"/>
            </a:endParaRPr>
          </a:p>
        </p:txBody>
      </p:sp>
      <p:sp>
        <p:nvSpPr>
          <p:cNvPr id="32" name="文本框 31"/>
          <p:cNvSpPr txBox="1"/>
          <p:nvPr/>
        </p:nvSpPr>
        <p:spPr>
          <a:xfrm>
            <a:off x="6036405" y="5384359"/>
            <a:ext cx="5782551" cy="1200329"/>
          </a:xfrm>
          <a:prstGeom prst="rect">
            <a:avLst/>
          </a:prstGeom>
          <a:noFill/>
        </p:spPr>
        <p:txBody>
          <a:bodyPr wrap="square" rtlCol="0">
            <a:spAutoFit/>
          </a:bodyPr>
          <a:lstStyle/>
          <a:p>
            <a:pPr>
              <a:lnSpc>
                <a:spcPct val="150000"/>
              </a:lnSpc>
            </a:pPr>
            <a:r>
              <a:rPr lang="zh-CN" altLang="en-US" sz="1600" b="1" dirty="0">
                <a:solidFill>
                  <a:schemeClr val="tx1">
                    <a:lumMod val="75000"/>
                    <a:lumOff val="25000"/>
                  </a:schemeClr>
                </a:solidFill>
                <a:latin typeface="+mn-ea"/>
              </a:rPr>
              <a:t>新店销售</a:t>
            </a:r>
            <a:r>
              <a:rPr lang="en-US" altLang="zh-CN" sz="1600" b="1" dirty="0">
                <a:solidFill>
                  <a:schemeClr val="tx1">
                    <a:lumMod val="75000"/>
                    <a:lumOff val="25000"/>
                  </a:schemeClr>
                </a:solidFill>
                <a:latin typeface="+mn-ea"/>
              </a:rPr>
              <a:t>=</a:t>
            </a:r>
            <a:r>
              <a:rPr lang="zh-CN" altLang="en-US" sz="1600" b="1" dirty="0">
                <a:solidFill>
                  <a:schemeClr val="tx1">
                    <a:lumMod val="75000"/>
                    <a:lumOff val="25000"/>
                  </a:schemeClr>
                </a:solidFill>
                <a:latin typeface="+mn-ea"/>
              </a:rPr>
              <a:t>（会员</a:t>
            </a:r>
            <a:r>
              <a:rPr lang="en-US" altLang="zh-CN" sz="1600" b="1" dirty="0">
                <a:solidFill>
                  <a:schemeClr val="tx1">
                    <a:lumMod val="75000"/>
                    <a:lumOff val="25000"/>
                  </a:schemeClr>
                </a:solidFill>
                <a:latin typeface="+mn-ea"/>
              </a:rPr>
              <a:t>*30%+</a:t>
            </a:r>
            <a:r>
              <a:rPr lang="zh-CN" altLang="en-US" sz="1600" b="1" dirty="0">
                <a:solidFill>
                  <a:schemeClr val="tx1">
                    <a:lumMod val="75000"/>
                    <a:lumOff val="25000"/>
                  </a:schemeClr>
                </a:solidFill>
                <a:latin typeface="+mn-ea"/>
              </a:rPr>
              <a:t>商品</a:t>
            </a:r>
            <a:r>
              <a:rPr lang="en-US" altLang="zh-CN" sz="1600" b="1" dirty="0">
                <a:solidFill>
                  <a:schemeClr val="tx1">
                    <a:lumMod val="75000"/>
                    <a:lumOff val="25000"/>
                  </a:schemeClr>
                </a:solidFill>
                <a:latin typeface="+mn-ea"/>
              </a:rPr>
              <a:t>*30%+</a:t>
            </a:r>
            <a:r>
              <a:rPr lang="zh-CN" altLang="en-US" sz="1600" b="1" dirty="0">
                <a:solidFill>
                  <a:schemeClr val="tx1">
                    <a:lumMod val="75000"/>
                    <a:lumOff val="25000"/>
                  </a:schemeClr>
                </a:solidFill>
                <a:latin typeface="+mn-ea"/>
              </a:rPr>
              <a:t>租赁</a:t>
            </a:r>
            <a:r>
              <a:rPr lang="en-US" altLang="zh-CN" sz="1600" b="1" dirty="0">
                <a:solidFill>
                  <a:schemeClr val="tx1">
                    <a:lumMod val="75000"/>
                    <a:lumOff val="25000"/>
                  </a:schemeClr>
                </a:solidFill>
                <a:latin typeface="+mn-ea"/>
              </a:rPr>
              <a:t>*40%</a:t>
            </a:r>
            <a:r>
              <a:rPr lang="zh-CN" altLang="en-US" sz="1600" b="1" dirty="0">
                <a:solidFill>
                  <a:schemeClr val="tx1">
                    <a:lumMod val="75000"/>
                    <a:lumOff val="25000"/>
                  </a:schemeClr>
                </a:solidFill>
                <a:latin typeface="+mn-ea"/>
              </a:rPr>
              <a:t>）</a:t>
            </a:r>
            <a:r>
              <a:rPr lang="en-US" altLang="zh-CN" sz="1600" b="1" dirty="0">
                <a:solidFill>
                  <a:schemeClr val="tx1">
                    <a:lumMod val="75000"/>
                    <a:lumOff val="25000"/>
                  </a:schemeClr>
                </a:solidFill>
                <a:latin typeface="+mn-ea"/>
              </a:rPr>
              <a:t>/100%</a:t>
            </a:r>
            <a:endParaRPr lang="en-US" altLang="zh-CN" sz="1600" b="1" dirty="0">
              <a:solidFill>
                <a:schemeClr val="tx1">
                  <a:lumMod val="75000"/>
                  <a:lumOff val="25000"/>
                </a:schemeClr>
              </a:solidFill>
              <a:latin typeface="+mn-ea"/>
            </a:endParaRPr>
          </a:p>
          <a:p>
            <a:pPr>
              <a:lnSpc>
                <a:spcPct val="150000"/>
              </a:lnSpc>
            </a:pPr>
            <a:r>
              <a:rPr lang="en-US" altLang="zh-CN" sz="1600" b="1" dirty="0">
                <a:solidFill>
                  <a:schemeClr val="tx1">
                    <a:lumMod val="75000"/>
                    <a:lumOff val="25000"/>
                  </a:schemeClr>
                </a:solidFill>
                <a:latin typeface="+mn-ea"/>
              </a:rPr>
              <a:t>             =</a:t>
            </a:r>
            <a:r>
              <a:rPr lang="zh-CN" altLang="en-US" sz="1600" b="1" dirty="0">
                <a:solidFill>
                  <a:schemeClr val="tx1">
                    <a:lumMod val="75000"/>
                    <a:lumOff val="25000"/>
                  </a:schemeClr>
                </a:solidFill>
                <a:latin typeface="+mn-ea"/>
              </a:rPr>
              <a:t>（</a:t>
            </a:r>
            <a:r>
              <a:rPr lang="en-US" altLang="zh-CN" sz="1600" b="1" dirty="0">
                <a:solidFill>
                  <a:schemeClr val="tx1">
                    <a:lumMod val="75000"/>
                    <a:lumOff val="25000"/>
                  </a:schemeClr>
                </a:solidFill>
                <a:latin typeface="+mn-ea"/>
              </a:rPr>
              <a:t> 160 *30%+ 165 *30%+ 170 *40% </a:t>
            </a:r>
            <a:r>
              <a:rPr lang="zh-CN" altLang="en-US" sz="1600" b="1" dirty="0">
                <a:solidFill>
                  <a:schemeClr val="tx1">
                    <a:lumMod val="75000"/>
                    <a:lumOff val="25000"/>
                  </a:schemeClr>
                </a:solidFill>
                <a:latin typeface="+mn-ea"/>
              </a:rPr>
              <a:t>）</a:t>
            </a:r>
            <a:r>
              <a:rPr lang="en-US" altLang="zh-CN" sz="1600" b="1" dirty="0">
                <a:solidFill>
                  <a:schemeClr val="tx1">
                    <a:lumMod val="75000"/>
                    <a:lumOff val="25000"/>
                  </a:schemeClr>
                </a:solidFill>
                <a:latin typeface="+mn-ea"/>
              </a:rPr>
              <a:t> /3</a:t>
            </a:r>
            <a:endParaRPr lang="en-US" altLang="zh-CN" sz="1600" b="1" dirty="0">
              <a:solidFill>
                <a:schemeClr val="tx1">
                  <a:lumMod val="75000"/>
                  <a:lumOff val="25000"/>
                </a:schemeClr>
              </a:solidFill>
              <a:latin typeface="+mn-ea"/>
            </a:endParaRPr>
          </a:p>
          <a:p>
            <a:pPr>
              <a:lnSpc>
                <a:spcPct val="150000"/>
              </a:lnSpc>
            </a:pPr>
            <a:r>
              <a:rPr lang="en-US" altLang="zh-CN" sz="1600" b="1" dirty="0">
                <a:solidFill>
                  <a:schemeClr val="tx1">
                    <a:lumMod val="75000"/>
                    <a:lumOff val="25000"/>
                  </a:schemeClr>
                </a:solidFill>
                <a:latin typeface="+mn-ea"/>
              </a:rPr>
              <a:t>             =165.5</a:t>
            </a:r>
            <a:r>
              <a:rPr lang="zh-CN" altLang="en-US" sz="1600" b="1" dirty="0">
                <a:solidFill>
                  <a:schemeClr val="tx1">
                    <a:lumMod val="75000"/>
                    <a:lumOff val="25000"/>
                  </a:schemeClr>
                </a:solidFill>
                <a:latin typeface="+mn-ea"/>
              </a:rPr>
              <a:t>万</a:t>
            </a:r>
            <a:endParaRPr lang="en-US" altLang="zh-CN" sz="1600" b="1" dirty="0">
              <a:solidFill>
                <a:schemeClr val="tx1">
                  <a:lumMod val="75000"/>
                  <a:lumOff val="25000"/>
                </a:schemeClr>
              </a:solidFill>
              <a:latin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33966" y="1117504"/>
            <a:ext cx="10930404" cy="1707583"/>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2" name="文本占位符 1"/>
          <p:cNvSpPr>
            <a:spLocks noGrp="1"/>
          </p:cNvSpPr>
          <p:nvPr>
            <p:ph type="body" sz="quarter" idx="10"/>
          </p:nvPr>
        </p:nvSpPr>
        <p:spPr>
          <a:xfrm>
            <a:off x="833966" y="51718"/>
            <a:ext cx="5266797" cy="461434"/>
          </a:xfrm>
        </p:spPr>
        <p:txBody>
          <a:bodyPr/>
          <a:lstStyle/>
          <a:p>
            <a:r>
              <a:rPr lang="zh-CN" altLang="en-US" b="1" dirty="0">
                <a:cs typeface="+mn-ea"/>
                <a:sym typeface="+mn-lt"/>
              </a:rPr>
              <a:t>销售预测</a:t>
            </a:r>
            <a:r>
              <a:rPr lang="en-US" altLang="zh-CN" b="1" dirty="0">
                <a:cs typeface="+mn-ea"/>
                <a:sym typeface="+mn-lt"/>
              </a:rPr>
              <a:t>—</a:t>
            </a:r>
            <a:r>
              <a:rPr lang="zh-CN" altLang="en-US" b="1" dirty="0">
                <a:cs typeface="+mn-ea"/>
                <a:sym typeface="+mn-lt"/>
              </a:rPr>
              <a:t>月度销售预测</a:t>
            </a:r>
            <a:endParaRPr lang="en-US" altLang="zh-CN" b="1" dirty="0">
              <a:cs typeface="+mn-ea"/>
              <a:sym typeface="+mn-lt"/>
            </a:endParaRPr>
          </a:p>
        </p:txBody>
      </p:sp>
      <p:sp>
        <p:nvSpPr>
          <p:cNvPr id="3" name="文本框 2"/>
          <p:cNvSpPr txBox="1"/>
          <p:nvPr/>
        </p:nvSpPr>
        <p:spPr>
          <a:xfrm>
            <a:off x="967829" y="1159453"/>
            <a:ext cx="7033300" cy="415498"/>
          </a:xfrm>
          <a:prstGeom prst="rect">
            <a:avLst/>
          </a:prstGeom>
          <a:noFill/>
        </p:spPr>
        <p:txBody>
          <a:bodyPr wrap="square" rtlCol="0">
            <a:spAutoFit/>
          </a:bodyPr>
          <a:lstStyle/>
          <a:p>
            <a:pPr>
              <a:lnSpc>
                <a:spcPct val="150000"/>
              </a:lnSpc>
            </a:pPr>
            <a:r>
              <a:rPr lang="zh-CN" altLang="en-US" sz="1400" b="1" dirty="0"/>
              <a:t>已知某店</a:t>
            </a:r>
            <a:r>
              <a:rPr lang="en-US" altLang="zh-CN" sz="1400" b="1" dirty="0"/>
              <a:t>2017</a:t>
            </a:r>
            <a:r>
              <a:rPr lang="zh-CN" altLang="en-US" sz="1400" b="1" dirty="0"/>
              <a:t>年</a:t>
            </a:r>
            <a:r>
              <a:rPr lang="en-US" altLang="zh-CN" sz="1400" b="1" dirty="0"/>
              <a:t>1-9</a:t>
            </a:r>
            <a:r>
              <a:rPr lang="zh-CN" altLang="en-US" sz="1400" b="1" dirty="0"/>
              <a:t>月的销售业绩，请预测</a:t>
            </a:r>
            <a:r>
              <a:rPr lang="en-US" altLang="zh-CN" sz="1400" b="1" dirty="0"/>
              <a:t>10</a:t>
            </a:r>
            <a:r>
              <a:rPr lang="zh-CN" altLang="en-US" sz="1400" b="1" dirty="0"/>
              <a:t>月份的销售额。</a:t>
            </a:r>
            <a:endParaRPr lang="en-US" altLang="zh-CN" sz="1400" b="1" dirty="0"/>
          </a:p>
        </p:txBody>
      </p:sp>
      <p:graphicFrame>
        <p:nvGraphicFramePr>
          <p:cNvPr id="7" name="表格 6"/>
          <p:cNvGraphicFramePr>
            <a:graphicFrameLocks noGrp="1"/>
          </p:cNvGraphicFramePr>
          <p:nvPr/>
        </p:nvGraphicFramePr>
        <p:xfrm>
          <a:off x="1352577" y="1724311"/>
          <a:ext cx="8939521" cy="828040"/>
        </p:xfrm>
        <a:graphic>
          <a:graphicData uri="http://schemas.openxmlformats.org/drawingml/2006/table">
            <a:tbl>
              <a:tblPr firstRow="1" bandRow="1">
                <a:tableStyleId>{2D5ABB26-0587-4C30-8999-92F81FD0307C}</a:tableStyleId>
              </a:tblPr>
              <a:tblGrid>
                <a:gridCol w="691250"/>
                <a:gridCol w="691250"/>
                <a:gridCol w="691250"/>
                <a:gridCol w="691250"/>
                <a:gridCol w="691250"/>
                <a:gridCol w="691250"/>
                <a:gridCol w="691250"/>
                <a:gridCol w="691250"/>
                <a:gridCol w="691250"/>
                <a:gridCol w="691250"/>
                <a:gridCol w="691250"/>
                <a:gridCol w="691250"/>
                <a:gridCol w="644521"/>
              </a:tblGrid>
              <a:tr h="370840">
                <a:tc>
                  <a:txBody>
                    <a:bodyPr/>
                    <a:lstStyle/>
                    <a:p>
                      <a:pPr algn="ctr"/>
                      <a:r>
                        <a:rPr lang="zh-CN" altLang="en-US" sz="1200" dirty="0">
                          <a:latin typeface="+mn-ea"/>
                          <a:ea typeface="+mn-ea"/>
                        </a:rPr>
                        <a:t>月份</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2</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3</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4</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5</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6</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7</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8</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9</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10</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11</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12</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sz="1200" dirty="0">
                          <a:latin typeface="+mn-ea"/>
                          <a:ea typeface="+mn-ea"/>
                        </a:rPr>
                        <a:t>销售额</a:t>
                      </a:r>
                      <a:r>
                        <a:rPr lang="en-US" altLang="zh-CN" sz="1200" dirty="0">
                          <a:latin typeface="+mn-ea"/>
                          <a:ea typeface="+mn-ea"/>
                        </a:rPr>
                        <a:t>/</a:t>
                      </a:r>
                      <a:r>
                        <a:rPr lang="zh-CN" altLang="en-US" sz="1200" dirty="0">
                          <a:latin typeface="+mn-ea"/>
                          <a:ea typeface="+mn-ea"/>
                        </a:rPr>
                        <a:t>万</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910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795</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693</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785</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857</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689</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752</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698</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903</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motherhood_157753"/>
          <p:cNvSpPr>
            <a:spLocks noChangeAspect="1"/>
          </p:cNvSpPr>
          <p:nvPr/>
        </p:nvSpPr>
        <p:spPr bwMode="auto">
          <a:xfrm>
            <a:off x="11212936" y="550689"/>
            <a:ext cx="609685" cy="608764"/>
          </a:xfrm>
          <a:custGeom>
            <a:avLst/>
            <a:gdLst>
              <a:gd name="T0" fmla="*/ 0 w 6400"/>
              <a:gd name="T1" fmla="*/ 5867 h 6400"/>
              <a:gd name="T2" fmla="*/ 1067 w 6400"/>
              <a:gd name="T3" fmla="*/ 5867 h 6400"/>
              <a:gd name="T4" fmla="*/ 533 w 6400"/>
              <a:gd name="T5" fmla="*/ 6133 h 6400"/>
              <a:gd name="T6" fmla="*/ 533 w 6400"/>
              <a:gd name="T7" fmla="*/ 5600 h 6400"/>
              <a:gd name="T8" fmla="*/ 533 w 6400"/>
              <a:gd name="T9" fmla="*/ 6133 h 6400"/>
              <a:gd name="T10" fmla="*/ 2841 w 6400"/>
              <a:gd name="T11" fmla="*/ 1583 h 6400"/>
              <a:gd name="T12" fmla="*/ 3048 w 6400"/>
              <a:gd name="T13" fmla="*/ 1565 h 6400"/>
              <a:gd name="T14" fmla="*/ 3028 w 6400"/>
              <a:gd name="T15" fmla="*/ 1773 h 6400"/>
              <a:gd name="T16" fmla="*/ 2839 w 6400"/>
              <a:gd name="T17" fmla="*/ 1771 h 6400"/>
              <a:gd name="T18" fmla="*/ 2629 w 6400"/>
              <a:gd name="T19" fmla="*/ 2166 h 6400"/>
              <a:gd name="T20" fmla="*/ 2517 w 6400"/>
              <a:gd name="T21" fmla="*/ 2223 h 6400"/>
              <a:gd name="T22" fmla="*/ 2423 w 6400"/>
              <a:gd name="T23" fmla="*/ 1995 h 6400"/>
              <a:gd name="T24" fmla="*/ 2631 w 6400"/>
              <a:gd name="T25" fmla="*/ 1977 h 6400"/>
              <a:gd name="T26" fmla="*/ 2691 w 6400"/>
              <a:gd name="T27" fmla="*/ 289 h 6400"/>
              <a:gd name="T28" fmla="*/ 0 w 6400"/>
              <a:gd name="T29" fmla="*/ 1733 h 6400"/>
              <a:gd name="T30" fmla="*/ 1225 w 6400"/>
              <a:gd name="T31" fmla="*/ 3391 h 6400"/>
              <a:gd name="T32" fmla="*/ 2200 w 6400"/>
              <a:gd name="T33" fmla="*/ 5467 h 6400"/>
              <a:gd name="T34" fmla="*/ 3867 w 6400"/>
              <a:gd name="T35" fmla="*/ 5067 h 6400"/>
              <a:gd name="T36" fmla="*/ 3867 w 6400"/>
              <a:gd name="T37" fmla="*/ 0 h 6400"/>
              <a:gd name="T38" fmla="*/ 3186 w 6400"/>
              <a:gd name="T39" fmla="*/ 4696 h 6400"/>
              <a:gd name="T40" fmla="*/ 2200 w 6400"/>
              <a:gd name="T41" fmla="*/ 5200 h 6400"/>
              <a:gd name="T42" fmla="*/ 1575 w 6400"/>
              <a:gd name="T43" fmla="*/ 3419 h 6400"/>
              <a:gd name="T44" fmla="*/ 1512 w 6400"/>
              <a:gd name="T45" fmla="*/ 3183 h 6400"/>
              <a:gd name="T46" fmla="*/ 1733 w 6400"/>
              <a:gd name="T47" fmla="*/ 267 h 6400"/>
              <a:gd name="T48" fmla="*/ 2749 w 6400"/>
              <a:gd name="T49" fmla="*/ 561 h 6400"/>
              <a:gd name="T50" fmla="*/ 6133 w 6400"/>
              <a:gd name="T51" fmla="*/ 2533 h 6400"/>
              <a:gd name="T52" fmla="*/ 3633 w 6400"/>
              <a:gd name="T53" fmla="*/ 1315 h 6400"/>
              <a:gd name="T54" fmla="*/ 2175 w 6400"/>
              <a:gd name="T55" fmla="*/ 1303 h 6400"/>
              <a:gd name="T56" fmla="*/ 2149 w 6400"/>
              <a:gd name="T57" fmla="*/ 2747 h 6400"/>
              <a:gd name="T58" fmla="*/ 3814 w 6400"/>
              <a:gd name="T59" fmla="*/ 4000 h 6400"/>
              <a:gd name="T60" fmla="*/ 4549 w 6400"/>
              <a:gd name="T61" fmla="*/ 2246 h 6400"/>
              <a:gd name="T62" fmla="*/ 2410 w 6400"/>
              <a:gd name="T63" fmla="*/ 2631 h 6400"/>
              <a:gd name="T64" fmla="*/ 2134 w 6400"/>
              <a:gd name="T65" fmla="*/ 2032 h 6400"/>
              <a:gd name="T66" fmla="*/ 2898 w 6400"/>
              <a:gd name="T67" fmla="*/ 1274 h 6400"/>
              <a:gd name="T68" fmla="*/ 3429 w 6400"/>
              <a:gd name="T69" fmla="*/ 1488 h 6400"/>
              <a:gd name="T70" fmla="*/ 3569 w 6400"/>
              <a:gd name="T71" fmla="*/ 1985 h 6400"/>
              <a:gd name="T72" fmla="*/ 2764 w 6400"/>
              <a:gd name="T73" fmla="*/ 2440 h 6400"/>
              <a:gd name="T74" fmla="*/ 2410 w 6400"/>
              <a:gd name="T75" fmla="*/ 2631 h 6400"/>
              <a:gd name="T76" fmla="*/ 3297 w 6400"/>
              <a:gd name="T77" fmla="*/ 2710 h 6400"/>
              <a:gd name="T78" fmla="*/ 3126 w 6400"/>
              <a:gd name="T79" fmla="*/ 2649 h 6400"/>
              <a:gd name="T80" fmla="*/ 3107 w 6400"/>
              <a:gd name="T81" fmla="*/ 2631 h 6400"/>
              <a:gd name="T82" fmla="*/ 3487 w 6400"/>
              <a:gd name="T83" fmla="*/ 2256 h 6400"/>
              <a:gd name="T84" fmla="*/ 3505 w 6400"/>
              <a:gd name="T85" fmla="*/ 2276 h 6400"/>
              <a:gd name="T86" fmla="*/ 4350 w 6400"/>
              <a:gd name="T87" fmla="*/ 3514 h 6400"/>
              <a:gd name="T88" fmla="*/ 2770 w 6400"/>
              <a:gd name="T89" fmla="*/ 2997 h 6400"/>
              <a:gd name="T90" fmla="*/ 3294 w 6400"/>
              <a:gd name="T91" fmla="*/ 2977 h 6400"/>
              <a:gd name="T92" fmla="*/ 3672 w 6400"/>
              <a:gd name="T93" fmla="*/ 2823 h 6400"/>
              <a:gd name="T94" fmla="*/ 3858 w 6400"/>
              <a:gd name="T95" fmla="*/ 1924 h 6400"/>
              <a:gd name="T96" fmla="*/ 4359 w 6400"/>
              <a:gd name="T97" fmla="*/ 2433 h 6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00" h="6400">
                <a:moveTo>
                  <a:pt x="533" y="5333"/>
                </a:moveTo>
                <a:cubicBezTo>
                  <a:pt x="239" y="5333"/>
                  <a:pt x="0" y="5573"/>
                  <a:pt x="0" y="5867"/>
                </a:cubicBezTo>
                <a:cubicBezTo>
                  <a:pt x="0" y="6161"/>
                  <a:pt x="239" y="6400"/>
                  <a:pt x="533" y="6400"/>
                </a:cubicBezTo>
                <a:cubicBezTo>
                  <a:pt x="827" y="6400"/>
                  <a:pt x="1067" y="6161"/>
                  <a:pt x="1067" y="5867"/>
                </a:cubicBezTo>
                <a:cubicBezTo>
                  <a:pt x="1067" y="5573"/>
                  <a:pt x="827" y="5333"/>
                  <a:pt x="533" y="5333"/>
                </a:cubicBezTo>
                <a:close/>
                <a:moveTo>
                  <a:pt x="533" y="6133"/>
                </a:moveTo>
                <a:cubicBezTo>
                  <a:pt x="386" y="6133"/>
                  <a:pt x="267" y="6014"/>
                  <a:pt x="267" y="5867"/>
                </a:cubicBezTo>
                <a:cubicBezTo>
                  <a:pt x="267" y="5720"/>
                  <a:pt x="386" y="5600"/>
                  <a:pt x="533" y="5600"/>
                </a:cubicBezTo>
                <a:cubicBezTo>
                  <a:pt x="680" y="5600"/>
                  <a:pt x="800" y="5720"/>
                  <a:pt x="800" y="5867"/>
                </a:cubicBezTo>
                <a:cubicBezTo>
                  <a:pt x="800" y="6014"/>
                  <a:pt x="680" y="6133"/>
                  <a:pt x="533" y="6133"/>
                </a:cubicBezTo>
                <a:close/>
                <a:moveTo>
                  <a:pt x="2839" y="1771"/>
                </a:moveTo>
                <a:cubicBezTo>
                  <a:pt x="2788" y="1719"/>
                  <a:pt x="2788" y="1635"/>
                  <a:pt x="2841" y="1583"/>
                </a:cubicBezTo>
                <a:lnTo>
                  <a:pt x="2860" y="1564"/>
                </a:lnTo>
                <a:cubicBezTo>
                  <a:pt x="2912" y="1512"/>
                  <a:pt x="2996" y="1513"/>
                  <a:pt x="3048" y="1565"/>
                </a:cubicBezTo>
                <a:cubicBezTo>
                  <a:pt x="3100" y="1618"/>
                  <a:pt x="3099" y="1702"/>
                  <a:pt x="3047" y="1754"/>
                </a:cubicBezTo>
                <a:lnTo>
                  <a:pt x="3028" y="1773"/>
                </a:lnTo>
                <a:cubicBezTo>
                  <a:pt x="3002" y="1798"/>
                  <a:pt x="2968" y="1811"/>
                  <a:pt x="2934" y="1811"/>
                </a:cubicBezTo>
                <a:cubicBezTo>
                  <a:pt x="2900" y="1811"/>
                  <a:pt x="2866" y="1798"/>
                  <a:pt x="2839" y="1771"/>
                </a:cubicBezTo>
                <a:close/>
                <a:moveTo>
                  <a:pt x="2631" y="1977"/>
                </a:moveTo>
                <a:cubicBezTo>
                  <a:pt x="2682" y="2030"/>
                  <a:pt x="2682" y="2114"/>
                  <a:pt x="2629" y="2166"/>
                </a:cubicBezTo>
                <a:lnTo>
                  <a:pt x="2611" y="2185"/>
                </a:lnTo>
                <a:cubicBezTo>
                  <a:pt x="2585" y="2210"/>
                  <a:pt x="2551" y="2223"/>
                  <a:pt x="2517" y="2223"/>
                </a:cubicBezTo>
                <a:cubicBezTo>
                  <a:pt x="2482" y="2223"/>
                  <a:pt x="2448" y="2210"/>
                  <a:pt x="2422" y="2183"/>
                </a:cubicBezTo>
                <a:cubicBezTo>
                  <a:pt x="2370" y="2131"/>
                  <a:pt x="2371" y="2047"/>
                  <a:pt x="2423" y="1995"/>
                </a:cubicBezTo>
                <a:lnTo>
                  <a:pt x="2442" y="1976"/>
                </a:lnTo>
                <a:cubicBezTo>
                  <a:pt x="2495" y="1924"/>
                  <a:pt x="2579" y="1925"/>
                  <a:pt x="2631" y="1977"/>
                </a:cubicBezTo>
                <a:close/>
                <a:moveTo>
                  <a:pt x="3867" y="0"/>
                </a:moveTo>
                <a:cubicBezTo>
                  <a:pt x="3457" y="0"/>
                  <a:pt x="3052" y="100"/>
                  <a:pt x="2691" y="289"/>
                </a:cubicBezTo>
                <a:cubicBezTo>
                  <a:pt x="2407" y="100"/>
                  <a:pt x="2078" y="0"/>
                  <a:pt x="1733" y="0"/>
                </a:cubicBezTo>
                <a:cubicBezTo>
                  <a:pt x="778" y="0"/>
                  <a:pt x="0" y="778"/>
                  <a:pt x="0" y="1733"/>
                </a:cubicBezTo>
                <a:cubicBezTo>
                  <a:pt x="0" y="2151"/>
                  <a:pt x="150" y="2554"/>
                  <a:pt x="424" y="2869"/>
                </a:cubicBezTo>
                <a:cubicBezTo>
                  <a:pt x="638" y="3116"/>
                  <a:pt x="917" y="3296"/>
                  <a:pt x="1225" y="3391"/>
                </a:cubicBezTo>
                <a:cubicBezTo>
                  <a:pt x="1038" y="3616"/>
                  <a:pt x="933" y="3900"/>
                  <a:pt x="933" y="4200"/>
                </a:cubicBezTo>
                <a:cubicBezTo>
                  <a:pt x="933" y="4898"/>
                  <a:pt x="1502" y="5467"/>
                  <a:pt x="2200" y="5467"/>
                </a:cubicBezTo>
                <a:cubicBezTo>
                  <a:pt x="2593" y="5467"/>
                  <a:pt x="2960" y="5286"/>
                  <a:pt x="3200" y="4978"/>
                </a:cubicBezTo>
                <a:cubicBezTo>
                  <a:pt x="3416" y="5037"/>
                  <a:pt x="3640" y="5067"/>
                  <a:pt x="3867" y="5067"/>
                </a:cubicBezTo>
                <a:cubicBezTo>
                  <a:pt x="5264" y="5067"/>
                  <a:pt x="6400" y="3930"/>
                  <a:pt x="6400" y="2533"/>
                </a:cubicBezTo>
                <a:cubicBezTo>
                  <a:pt x="6400" y="1136"/>
                  <a:pt x="5264" y="0"/>
                  <a:pt x="3867" y="0"/>
                </a:cubicBezTo>
                <a:close/>
                <a:moveTo>
                  <a:pt x="3867" y="4800"/>
                </a:moveTo>
                <a:cubicBezTo>
                  <a:pt x="3635" y="4800"/>
                  <a:pt x="3406" y="4765"/>
                  <a:pt x="3186" y="4696"/>
                </a:cubicBezTo>
                <a:cubicBezTo>
                  <a:pt x="3130" y="4678"/>
                  <a:pt x="3068" y="4700"/>
                  <a:pt x="3035" y="4750"/>
                </a:cubicBezTo>
                <a:cubicBezTo>
                  <a:pt x="2849" y="5032"/>
                  <a:pt x="2537" y="5200"/>
                  <a:pt x="2200" y="5200"/>
                </a:cubicBezTo>
                <a:cubicBezTo>
                  <a:pt x="1649" y="5200"/>
                  <a:pt x="1200" y="4751"/>
                  <a:pt x="1200" y="4200"/>
                </a:cubicBezTo>
                <a:cubicBezTo>
                  <a:pt x="1200" y="3895"/>
                  <a:pt x="1337" y="3610"/>
                  <a:pt x="1575" y="3419"/>
                </a:cubicBezTo>
                <a:cubicBezTo>
                  <a:pt x="1617" y="3386"/>
                  <a:pt x="1635" y="3332"/>
                  <a:pt x="1621" y="3281"/>
                </a:cubicBezTo>
                <a:cubicBezTo>
                  <a:pt x="1607" y="3229"/>
                  <a:pt x="1564" y="3191"/>
                  <a:pt x="1512" y="3183"/>
                </a:cubicBezTo>
                <a:cubicBezTo>
                  <a:pt x="802" y="3076"/>
                  <a:pt x="267" y="2453"/>
                  <a:pt x="267" y="1733"/>
                </a:cubicBezTo>
                <a:cubicBezTo>
                  <a:pt x="267" y="925"/>
                  <a:pt x="925" y="267"/>
                  <a:pt x="1733" y="267"/>
                </a:cubicBezTo>
                <a:cubicBezTo>
                  <a:pt x="2049" y="267"/>
                  <a:pt x="2350" y="366"/>
                  <a:pt x="2603" y="553"/>
                </a:cubicBezTo>
                <a:cubicBezTo>
                  <a:pt x="2646" y="584"/>
                  <a:pt x="2703" y="587"/>
                  <a:pt x="2749" y="561"/>
                </a:cubicBezTo>
                <a:cubicBezTo>
                  <a:pt x="3088" y="369"/>
                  <a:pt x="3474" y="267"/>
                  <a:pt x="3867" y="267"/>
                </a:cubicBezTo>
                <a:cubicBezTo>
                  <a:pt x="5117" y="267"/>
                  <a:pt x="6133" y="1283"/>
                  <a:pt x="6133" y="2533"/>
                </a:cubicBezTo>
                <a:cubicBezTo>
                  <a:pt x="6133" y="3783"/>
                  <a:pt x="5117" y="4800"/>
                  <a:pt x="3867" y="4800"/>
                </a:cubicBezTo>
                <a:close/>
                <a:moveTo>
                  <a:pt x="3633" y="1315"/>
                </a:moveTo>
                <a:cubicBezTo>
                  <a:pt x="3440" y="1119"/>
                  <a:pt x="3182" y="1009"/>
                  <a:pt x="2907" y="1007"/>
                </a:cubicBezTo>
                <a:cubicBezTo>
                  <a:pt x="2631" y="1005"/>
                  <a:pt x="2371" y="1110"/>
                  <a:pt x="2175" y="1303"/>
                </a:cubicBezTo>
                <a:cubicBezTo>
                  <a:pt x="1979" y="1496"/>
                  <a:pt x="1869" y="1754"/>
                  <a:pt x="1867" y="2030"/>
                </a:cubicBezTo>
                <a:cubicBezTo>
                  <a:pt x="1865" y="2298"/>
                  <a:pt x="1965" y="2552"/>
                  <a:pt x="2149" y="2747"/>
                </a:cubicBezTo>
                <a:cubicBezTo>
                  <a:pt x="2153" y="2753"/>
                  <a:pt x="3079" y="3692"/>
                  <a:pt x="3079" y="3692"/>
                </a:cubicBezTo>
                <a:cubicBezTo>
                  <a:pt x="3281" y="3897"/>
                  <a:pt x="3547" y="4000"/>
                  <a:pt x="3814" y="4000"/>
                </a:cubicBezTo>
                <a:cubicBezTo>
                  <a:pt x="4075" y="4000"/>
                  <a:pt x="4337" y="3901"/>
                  <a:pt x="4537" y="3704"/>
                </a:cubicBezTo>
                <a:cubicBezTo>
                  <a:pt x="4942" y="3305"/>
                  <a:pt x="4948" y="2651"/>
                  <a:pt x="4549" y="2246"/>
                </a:cubicBezTo>
                <a:lnTo>
                  <a:pt x="3633" y="1315"/>
                </a:lnTo>
                <a:close/>
                <a:moveTo>
                  <a:pt x="2410" y="2631"/>
                </a:moveTo>
                <a:lnTo>
                  <a:pt x="2353" y="2574"/>
                </a:lnTo>
                <a:cubicBezTo>
                  <a:pt x="2210" y="2429"/>
                  <a:pt x="2132" y="2236"/>
                  <a:pt x="2134" y="2032"/>
                </a:cubicBezTo>
                <a:cubicBezTo>
                  <a:pt x="2135" y="1828"/>
                  <a:pt x="2217" y="1636"/>
                  <a:pt x="2362" y="1493"/>
                </a:cubicBezTo>
                <a:cubicBezTo>
                  <a:pt x="2506" y="1351"/>
                  <a:pt x="2696" y="1274"/>
                  <a:pt x="2898" y="1274"/>
                </a:cubicBezTo>
                <a:cubicBezTo>
                  <a:pt x="2900" y="1274"/>
                  <a:pt x="2902" y="1274"/>
                  <a:pt x="2904" y="1274"/>
                </a:cubicBezTo>
                <a:cubicBezTo>
                  <a:pt x="3102" y="1275"/>
                  <a:pt x="3287" y="1351"/>
                  <a:pt x="3429" y="1488"/>
                </a:cubicBezTo>
                <a:cubicBezTo>
                  <a:pt x="3432" y="1493"/>
                  <a:pt x="3473" y="1534"/>
                  <a:pt x="3473" y="1534"/>
                </a:cubicBezTo>
                <a:cubicBezTo>
                  <a:pt x="3592" y="1655"/>
                  <a:pt x="3625" y="1834"/>
                  <a:pt x="3569" y="1985"/>
                </a:cubicBezTo>
                <a:cubicBezTo>
                  <a:pt x="3365" y="1864"/>
                  <a:pt x="3098" y="1891"/>
                  <a:pt x="2922" y="2064"/>
                </a:cubicBezTo>
                <a:cubicBezTo>
                  <a:pt x="2821" y="2164"/>
                  <a:pt x="2765" y="2298"/>
                  <a:pt x="2764" y="2440"/>
                </a:cubicBezTo>
                <a:cubicBezTo>
                  <a:pt x="2763" y="2536"/>
                  <a:pt x="2788" y="2628"/>
                  <a:pt x="2834" y="2709"/>
                </a:cubicBezTo>
                <a:cubicBezTo>
                  <a:pt x="2692" y="2762"/>
                  <a:pt x="2530" y="2734"/>
                  <a:pt x="2410" y="2631"/>
                </a:cubicBezTo>
                <a:close/>
                <a:moveTo>
                  <a:pt x="3484" y="2633"/>
                </a:moveTo>
                <a:cubicBezTo>
                  <a:pt x="3434" y="2683"/>
                  <a:pt x="3368" y="2710"/>
                  <a:pt x="3297" y="2710"/>
                </a:cubicBezTo>
                <a:cubicBezTo>
                  <a:pt x="3297" y="2710"/>
                  <a:pt x="3296" y="2710"/>
                  <a:pt x="3295" y="2710"/>
                </a:cubicBezTo>
                <a:cubicBezTo>
                  <a:pt x="3233" y="2710"/>
                  <a:pt x="3174" y="2688"/>
                  <a:pt x="3126" y="2649"/>
                </a:cubicBezTo>
                <a:cubicBezTo>
                  <a:pt x="3124" y="2646"/>
                  <a:pt x="3121" y="2644"/>
                  <a:pt x="3119" y="2642"/>
                </a:cubicBezTo>
                <a:cubicBezTo>
                  <a:pt x="3115" y="2638"/>
                  <a:pt x="3111" y="2635"/>
                  <a:pt x="3107" y="2631"/>
                </a:cubicBezTo>
                <a:cubicBezTo>
                  <a:pt x="3004" y="2526"/>
                  <a:pt x="3005" y="2357"/>
                  <a:pt x="3110" y="2254"/>
                </a:cubicBezTo>
                <a:cubicBezTo>
                  <a:pt x="3214" y="2151"/>
                  <a:pt x="3384" y="2152"/>
                  <a:pt x="3487" y="2256"/>
                </a:cubicBezTo>
                <a:cubicBezTo>
                  <a:pt x="3491" y="2260"/>
                  <a:pt x="3495" y="2264"/>
                  <a:pt x="3498" y="2269"/>
                </a:cubicBezTo>
                <a:cubicBezTo>
                  <a:pt x="3500" y="2271"/>
                  <a:pt x="3502" y="2274"/>
                  <a:pt x="3505" y="2276"/>
                </a:cubicBezTo>
                <a:cubicBezTo>
                  <a:pt x="3590" y="2381"/>
                  <a:pt x="3583" y="2536"/>
                  <a:pt x="3484" y="2633"/>
                </a:cubicBezTo>
                <a:close/>
                <a:moveTo>
                  <a:pt x="4350" y="3514"/>
                </a:moveTo>
                <a:cubicBezTo>
                  <a:pt x="4050" y="3809"/>
                  <a:pt x="3565" y="3805"/>
                  <a:pt x="3269" y="3505"/>
                </a:cubicBezTo>
                <a:lnTo>
                  <a:pt x="2770" y="2997"/>
                </a:lnTo>
                <a:cubicBezTo>
                  <a:pt x="2861" y="2986"/>
                  <a:pt x="2952" y="2957"/>
                  <a:pt x="3034" y="2908"/>
                </a:cubicBezTo>
                <a:cubicBezTo>
                  <a:pt x="3113" y="2952"/>
                  <a:pt x="3201" y="2976"/>
                  <a:pt x="3294" y="2977"/>
                </a:cubicBezTo>
                <a:cubicBezTo>
                  <a:pt x="3295" y="2977"/>
                  <a:pt x="3296" y="2977"/>
                  <a:pt x="3297" y="2977"/>
                </a:cubicBezTo>
                <a:cubicBezTo>
                  <a:pt x="3438" y="2977"/>
                  <a:pt x="3571" y="2922"/>
                  <a:pt x="3672" y="2823"/>
                </a:cubicBezTo>
                <a:cubicBezTo>
                  <a:pt x="3845" y="2653"/>
                  <a:pt x="3876" y="2392"/>
                  <a:pt x="3765" y="2188"/>
                </a:cubicBezTo>
                <a:cubicBezTo>
                  <a:pt x="3815" y="2106"/>
                  <a:pt x="3846" y="2016"/>
                  <a:pt x="3858" y="1924"/>
                </a:cubicBezTo>
                <a:lnTo>
                  <a:pt x="4359" y="2433"/>
                </a:lnTo>
                <a:lnTo>
                  <a:pt x="4359" y="2433"/>
                </a:lnTo>
                <a:cubicBezTo>
                  <a:pt x="4655" y="2733"/>
                  <a:pt x="4651" y="3218"/>
                  <a:pt x="4350" y="3514"/>
                </a:cubicBezTo>
                <a:close/>
              </a:path>
            </a:pathLst>
          </a:custGeom>
          <a:solidFill>
            <a:schemeClr val="accent1"/>
          </a:solidFill>
          <a:ln>
            <a:noFill/>
          </a:ln>
        </p:spPr>
      </p:sp>
      <p:sp>
        <p:nvSpPr>
          <p:cNvPr id="11" name="矩形 10"/>
          <p:cNvSpPr/>
          <p:nvPr/>
        </p:nvSpPr>
        <p:spPr>
          <a:xfrm>
            <a:off x="10508354" y="780156"/>
            <a:ext cx="646331" cy="369332"/>
          </a:xfrm>
          <a:prstGeom prst="rect">
            <a:avLst/>
          </a:prstGeom>
        </p:spPr>
        <p:txBody>
          <a:bodyPr wrap="none">
            <a:spAutoFit/>
          </a:bodyPr>
          <a:lstStyle/>
          <a:p>
            <a:pPr algn="ctr"/>
            <a:r>
              <a:rPr lang="zh-CN" altLang="en-US" b="1" dirty="0"/>
              <a:t>思考</a:t>
            </a:r>
            <a:endParaRPr lang="zh-CN" altLang="en-US" b="1" dirty="0"/>
          </a:p>
        </p:txBody>
      </p:sp>
      <p:sp>
        <p:nvSpPr>
          <p:cNvPr id="12" name="文本框 11"/>
          <p:cNvSpPr txBox="1"/>
          <p:nvPr/>
        </p:nvSpPr>
        <p:spPr>
          <a:xfrm>
            <a:off x="492769" y="3091383"/>
            <a:ext cx="6740541" cy="307777"/>
          </a:xfrm>
          <a:prstGeom prst="rect">
            <a:avLst/>
          </a:prstGeom>
          <a:noFill/>
        </p:spPr>
        <p:txBody>
          <a:bodyPr wrap="square" rtlCol="0">
            <a:spAutoFit/>
          </a:bodyPr>
          <a:lstStyle/>
          <a:p>
            <a:r>
              <a:rPr lang="en-US" altLang="zh-CN" sz="1400" b="1" dirty="0">
                <a:solidFill>
                  <a:schemeClr val="tx1">
                    <a:lumMod val="75000"/>
                    <a:lumOff val="25000"/>
                  </a:schemeClr>
                </a:solidFill>
                <a:latin typeface="+mn-ea"/>
              </a:rPr>
              <a:t>1. </a:t>
            </a:r>
            <a:r>
              <a:rPr lang="zh-CN" altLang="en-US" sz="1400" b="1" dirty="0">
                <a:solidFill>
                  <a:schemeClr val="tx1">
                    <a:lumMod val="75000"/>
                    <a:lumOff val="25000"/>
                  </a:schemeClr>
                </a:solidFill>
                <a:latin typeface="+mn-ea"/>
              </a:rPr>
              <a:t>简单的：算术平均法、加权平均法、移动平均法、加权移动平均法</a:t>
            </a:r>
            <a:endParaRPr lang="en-US" altLang="zh-CN" sz="1400" b="1" dirty="0">
              <a:solidFill>
                <a:schemeClr val="tx1">
                  <a:lumMod val="75000"/>
                  <a:lumOff val="25000"/>
                </a:schemeClr>
              </a:solidFill>
              <a:latin typeface="+mn-ea"/>
            </a:endParaRPr>
          </a:p>
        </p:txBody>
      </p:sp>
      <p:sp>
        <p:nvSpPr>
          <p:cNvPr id="13" name="文本框 12"/>
          <p:cNvSpPr txBox="1"/>
          <p:nvPr/>
        </p:nvSpPr>
        <p:spPr>
          <a:xfrm>
            <a:off x="492768" y="3639443"/>
            <a:ext cx="6740541" cy="2354491"/>
          </a:xfrm>
          <a:prstGeom prst="rect">
            <a:avLst/>
          </a:prstGeom>
          <a:noFill/>
        </p:spPr>
        <p:txBody>
          <a:bodyPr wrap="square" rtlCol="0">
            <a:spAutoFit/>
          </a:bodyPr>
          <a:lstStyle/>
          <a:p>
            <a:pPr>
              <a:lnSpc>
                <a:spcPct val="150000"/>
              </a:lnSpc>
            </a:pPr>
            <a:r>
              <a:rPr lang="en-US" altLang="zh-CN" sz="1400" b="1" dirty="0">
                <a:solidFill>
                  <a:schemeClr val="tx1">
                    <a:lumMod val="75000"/>
                    <a:lumOff val="25000"/>
                  </a:schemeClr>
                </a:solidFill>
                <a:latin typeface="+mn-ea"/>
              </a:rPr>
              <a:t>2. </a:t>
            </a:r>
            <a:r>
              <a:rPr lang="zh-CN" altLang="en-US" sz="1400" b="1" dirty="0">
                <a:solidFill>
                  <a:schemeClr val="tx1">
                    <a:lumMod val="75000"/>
                    <a:lumOff val="25000"/>
                  </a:schemeClr>
                </a:solidFill>
                <a:latin typeface="+mn-ea"/>
              </a:rPr>
              <a:t>考虑历史背景趋势的预测方法</a:t>
            </a:r>
            <a:endParaRPr lang="en-US" altLang="zh-CN" sz="1400" b="1" dirty="0">
              <a:solidFill>
                <a:schemeClr val="tx1">
                  <a:lumMod val="75000"/>
                  <a:lumOff val="25000"/>
                </a:schemeClr>
              </a:solidFill>
              <a:latin typeface="+mn-ea"/>
            </a:endParaRPr>
          </a:p>
          <a:p>
            <a:pPr>
              <a:lnSpc>
                <a:spcPct val="150000"/>
              </a:lnSpc>
            </a:pPr>
            <a:endParaRPr lang="en-US" altLang="zh-CN" sz="1400" b="1" dirty="0">
              <a:solidFill>
                <a:schemeClr val="tx1">
                  <a:lumMod val="75000"/>
                  <a:lumOff val="25000"/>
                </a:schemeClr>
              </a:solidFill>
              <a:latin typeface="+mn-ea"/>
            </a:endParaRPr>
          </a:p>
          <a:p>
            <a:pPr>
              <a:lnSpc>
                <a:spcPct val="150000"/>
              </a:lnSpc>
            </a:pPr>
            <a:r>
              <a:rPr lang="en-US" altLang="zh-CN" sz="1400" b="1" dirty="0">
                <a:solidFill>
                  <a:schemeClr val="tx1">
                    <a:lumMod val="75000"/>
                    <a:lumOff val="25000"/>
                  </a:schemeClr>
                </a:solidFill>
                <a:latin typeface="+mn-ea"/>
              </a:rPr>
              <a:t>    Step1</a:t>
            </a:r>
            <a:r>
              <a:rPr lang="zh-CN" altLang="en-US" sz="1400" b="1" dirty="0">
                <a:solidFill>
                  <a:schemeClr val="tx1">
                    <a:lumMod val="75000"/>
                    <a:lumOff val="25000"/>
                  </a:schemeClr>
                </a:solidFill>
                <a:latin typeface="+mn-ea"/>
              </a:rPr>
              <a:t>：找出历史数据规律</a:t>
            </a:r>
            <a:endParaRPr lang="en-US" altLang="zh-CN" sz="1400" b="1" dirty="0">
              <a:solidFill>
                <a:schemeClr val="tx1">
                  <a:lumMod val="75000"/>
                  <a:lumOff val="25000"/>
                </a:schemeClr>
              </a:solidFill>
              <a:latin typeface="+mn-ea"/>
            </a:endParaRPr>
          </a:p>
          <a:p>
            <a:pPr>
              <a:lnSpc>
                <a:spcPct val="150000"/>
              </a:lnSpc>
            </a:pPr>
            <a:endParaRPr lang="en-US" altLang="zh-CN" sz="1400" b="1" dirty="0">
              <a:solidFill>
                <a:schemeClr val="tx1">
                  <a:lumMod val="75000"/>
                  <a:lumOff val="25000"/>
                </a:schemeClr>
              </a:solidFill>
              <a:latin typeface="+mn-ea"/>
            </a:endParaRPr>
          </a:p>
          <a:p>
            <a:pPr>
              <a:lnSpc>
                <a:spcPct val="150000"/>
              </a:lnSpc>
            </a:pPr>
            <a:r>
              <a:rPr lang="en-US" altLang="zh-CN" sz="1400" b="1" dirty="0">
                <a:solidFill>
                  <a:schemeClr val="tx1">
                    <a:lumMod val="75000"/>
                    <a:lumOff val="25000"/>
                  </a:schemeClr>
                </a:solidFill>
                <a:latin typeface="+mn-ea"/>
              </a:rPr>
              <a:t>    Step2</a:t>
            </a:r>
            <a:r>
              <a:rPr lang="zh-CN" altLang="en-US" sz="1400" b="1" dirty="0">
                <a:solidFill>
                  <a:schemeClr val="tx1">
                    <a:lumMod val="75000"/>
                    <a:lumOff val="25000"/>
                  </a:schemeClr>
                </a:solidFill>
                <a:latin typeface="+mn-ea"/>
              </a:rPr>
              <a:t>：预测全年销售额</a:t>
            </a:r>
            <a:endParaRPr lang="en-US" altLang="zh-CN" sz="1400" b="1" dirty="0">
              <a:solidFill>
                <a:schemeClr val="tx1">
                  <a:lumMod val="75000"/>
                  <a:lumOff val="25000"/>
                </a:schemeClr>
              </a:solidFill>
              <a:latin typeface="+mn-ea"/>
            </a:endParaRPr>
          </a:p>
          <a:p>
            <a:pPr>
              <a:lnSpc>
                <a:spcPct val="150000"/>
              </a:lnSpc>
            </a:pPr>
            <a:endParaRPr lang="en-US" altLang="zh-CN" sz="1400" b="1" dirty="0">
              <a:solidFill>
                <a:schemeClr val="tx1">
                  <a:lumMod val="75000"/>
                  <a:lumOff val="25000"/>
                </a:schemeClr>
              </a:solidFill>
              <a:latin typeface="+mn-ea"/>
            </a:endParaRPr>
          </a:p>
          <a:p>
            <a:pPr>
              <a:lnSpc>
                <a:spcPct val="150000"/>
              </a:lnSpc>
            </a:pPr>
            <a:r>
              <a:rPr lang="en-US" altLang="zh-CN" sz="1400" b="1" dirty="0">
                <a:solidFill>
                  <a:schemeClr val="tx1">
                    <a:lumMod val="75000"/>
                    <a:lumOff val="25000"/>
                  </a:schemeClr>
                </a:solidFill>
                <a:latin typeface="+mn-ea"/>
              </a:rPr>
              <a:t>    Step3</a:t>
            </a:r>
            <a:r>
              <a:rPr lang="zh-CN" altLang="en-US" sz="1400" b="1" dirty="0">
                <a:solidFill>
                  <a:schemeClr val="tx1">
                    <a:lumMod val="75000"/>
                    <a:lumOff val="25000"/>
                  </a:schemeClr>
                </a:solidFill>
                <a:latin typeface="+mn-ea"/>
              </a:rPr>
              <a:t>：计算</a:t>
            </a:r>
            <a:r>
              <a:rPr lang="en-US" altLang="zh-CN" sz="1400" b="1" dirty="0">
                <a:solidFill>
                  <a:schemeClr val="tx1">
                    <a:lumMod val="75000"/>
                    <a:lumOff val="25000"/>
                  </a:schemeClr>
                </a:solidFill>
                <a:latin typeface="+mn-ea"/>
              </a:rPr>
              <a:t>10</a:t>
            </a:r>
            <a:r>
              <a:rPr lang="zh-CN" altLang="en-US" sz="1400" b="1" dirty="0">
                <a:solidFill>
                  <a:schemeClr val="tx1">
                    <a:lumMod val="75000"/>
                    <a:lumOff val="25000"/>
                  </a:schemeClr>
                </a:solidFill>
                <a:latin typeface="+mn-ea"/>
              </a:rPr>
              <a:t>月销售额</a:t>
            </a:r>
            <a:endParaRPr lang="en-US" altLang="zh-CN" sz="1400" b="1" dirty="0">
              <a:solidFill>
                <a:schemeClr val="tx1">
                  <a:lumMod val="75000"/>
                  <a:lumOff val="25000"/>
                </a:schemeClr>
              </a:solidFill>
              <a:latin typeface="+mn-ea"/>
            </a:endParaRPr>
          </a:p>
        </p:txBody>
      </p:sp>
      <p:graphicFrame>
        <p:nvGraphicFramePr>
          <p:cNvPr id="14" name="表格 13"/>
          <p:cNvGraphicFramePr>
            <a:graphicFrameLocks noGrp="1"/>
          </p:cNvGraphicFramePr>
          <p:nvPr/>
        </p:nvGraphicFramePr>
        <p:xfrm>
          <a:off x="3399125" y="3893748"/>
          <a:ext cx="8365244" cy="1371600"/>
        </p:xfrm>
        <a:graphic>
          <a:graphicData uri="http://schemas.openxmlformats.org/drawingml/2006/table">
            <a:tbl>
              <a:tblPr firstRow="1" bandRow="1">
                <a:tableStyleId>{2D5ABB26-0587-4C30-8999-92F81FD0307C}</a:tableStyleId>
              </a:tblPr>
              <a:tblGrid>
                <a:gridCol w="595518"/>
                <a:gridCol w="595518"/>
                <a:gridCol w="595518"/>
                <a:gridCol w="595518"/>
                <a:gridCol w="595518"/>
                <a:gridCol w="595518"/>
                <a:gridCol w="595518"/>
                <a:gridCol w="595518"/>
                <a:gridCol w="595518"/>
                <a:gridCol w="595518"/>
                <a:gridCol w="595518"/>
                <a:gridCol w="595518"/>
                <a:gridCol w="595518"/>
                <a:gridCol w="623510"/>
              </a:tblGrid>
              <a:tr h="188538">
                <a:tc>
                  <a:txBody>
                    <a:bodyPr/>
                    <a:lstStyle/>
                    <a:p>
                      <a:pPr algn="ctr"/>
                      <a:r>
                        <a:rPr lang="zh-CN" altLang="en-US" sz="1200" dirty="0">
                          <a:latin typeface="+mn-ea"/>
                          <a:ea typeface="+mn-ea"/>
                        </a:rPr>
                        <a:t>年份</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mn-ea"/>
                          <a:ea typeface="+mn-ea"/>
                        </a:rPr>
                        <a:t>权重</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2</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3</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4</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5</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6</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7</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8</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9</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10</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11</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12</a:t>
                      </a:r>
                      <a:r>
                        <a:rPr lang="zh-CN" altLang="en-US" sz="1200" dirty="0">
                          <a:latin typeface="+mn-ea"/>
                          <a:ea typeface="+mn-ea"/>
                        </a:rPr>
                        <a:t>月</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a:r>
                        <a:rPr lang="en-US" altLang="zh-CN" sz="1200" dirty="0">
                          <a:latin typeface="+mn-ea"/>
                          <a:ea typeface="+mn-ea"/>
                        </a:rPr>
                        <a:t>2014</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1.0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9.7%</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8.4%</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6.7%</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7.9%</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8.5%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7.3%</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7.3%</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9.8%</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a:r>
                        <a:rPr lang="en-US" altLang="zh-CN" sz="1200" dirty="0">
                          <a:latin typeface="+mn-ea"/>
                          <a:ea typeface="+mn-ea"/>
                        </a:rPr>
                        <a:t>2015</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2.0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8.2%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8.2%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8.4%</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6.7%</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7.3%</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8.5%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10.3%</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39">
                <a:tc>
                  <a:txBody>
                    <a:bodyPr/>
                    <a:lstStyle/>
                    <a:p>
                      <a:pPr algn="ctr"/>
                      <a:r>
                        <a:rPr lang="en-US" altLang="zh-CN" sz="1200" dirty="0">
                          <a:latin typeface="+mn-ea"/>
                          <a:ea typeface="+mn-ea"/>
                        </a:rPr>
                        <a:t>2016</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latin typeface="+mn-ea"/>
                          <a:ea typeface="+mn-ea"/>
                        </a:rPr>
                        <a:t>3.0</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9.8%</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8.1%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6.9%</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7.6%</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8.5%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6.9%</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7.4%</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8.4%</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9.4%</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a:r>
                        <a:rPr lang="en-US" altLang="zh-CN" sz="1200" dirty="0">
                          <a:latin typeface="+mn-ea"/>
                          <a:ea typeface="+mn-ea"/>
                        </a:rPr>
                        <a:t>2017</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mn-ea"/>
                          <a:ea typeface="+mn-ea"/>
                        </a:rPr>
                        <a:t>预计</a:t>
                      </a:r>
                      <a:endParaRPr lang="zh-CN" altLang="en-US" sz="1200" dirty="0">
                        <a:latin typeface="+mn-ea"/>
                        <a:ea typeface="+mn-ea"/>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9.9%</a:t>
                      </a:r>
                      <a:endParaRPr lang="en-US" altLang="zh-CN" sz="1200" b="0" i="0" u="none" strike="noStrike">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Arial" panose="020B0604020202020204" pitchFamily="34" charset="0"/>
                        </a:rPr>
                        <a:t>8.2%</a:t>
                      </a:r>
                      <a:endParaRPr lang="en-US" altLang="zh-CN" sz="1200" b="0" i="0" u="none" strike="noStrike" dirty="0">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6.9%</a:t>
                      </a:r>
                      <a:endParaRPr lang="en-US" altLang="zh-CN" sz="1200" b="0" i="0" u="none" strike="noStrike">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7.9%</a:t>
                      </a:r>
                      <a:endParaRPr lang="en-US" altLang="zh-CN" sz="1200" b="0" i="0" u="none" strike="noStrike">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8.5%</a:t>
                      </a:r>
                      <a:endParaRPr lang="en-US" altLang="zh-CN" sz="1200" b="0" i="0" u="none" strike="noStrike">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Arial" panose="020B0604020202020204" pitchFamily="34" charset="0"/>
                        </a:rPr>
                        <a:t>6.9%</a:t>
                      </a:r>
                      <a:endParaRPr lang="en-US" altLang="zh-CN" sz="1200" b="0" i="0" u="none" strike="noStrike" dirty="0">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7.3%</a:t>
                      </a:r>
                      <a:endParaRPr lang="en-US" altLang="zh-CN" sz="1200" b="0" i="0" u="none" strike="noStrike">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7.4%</a:t>
                      </a:r>
                      <a:endParaRPr lang="en-US" altLang="zh-CN" sz="1200" b="0" i="0" u="none" strike="noStrike">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a:solidFill>
                            <a:srgbClr val="000000"/>
                          </a:solidFill>
                          <a:effectLst/>
                          <a:latin typeface="Arial" panose="020B0604020202020204" pitchFamily="34" charset="0"/>
                        </a:rPr>
                        <a:t>8.3%</a:t>
                      </a:r>
                      <a:endParaRPr lang="en-US" altLang="zh-CN" sz="1200" b="0" i="0" u="none" strike="noStrike">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Arial" panose="020B0604020202020204" pitchFamily="34" charset="0"/>
                        </a:rPr>
                        <a:t>9.4%</a:t>
                      </a:r>
                      <a:endParaRPr lang="en-US" altLang="zh-CN" sz="1200" b="0" i="0" u="none" strike="noStrike" dirty="0">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Arial" panose="020B0604020202020204" pitchFamily="34" charset="0"/>
                        </a:rPr>
                        <a:t>9.3%</a:t>
                      </a:r>
                      <a:endParaRPr lang="en-US" altLang="zh-CN" sz="1200" b="0" i="0" u="none" strike="noStrike" dirty="0">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200" b="0" i="0" u="none" strike="noStrike" dirty="0">
                          <a:solidFill>
                            <a:srgbClr val="000000"/>
                          </a:solidFill>
                          <a:effectLst/>
                          <a:latin typeface="Arial" panose="020B0604020202020204" pitchFamily="34" charset="0"/>
                        </a:rPr>
                        <a:t>10.2%</a:t>
                      </a:r>
                      <a:endParaRPr lang="en-US" altLang="zh-CN" sz="1200" b="0" i="0" u="none" strike="noStrike" dirty="0">
                        <a:solidFill>
                          <a:srgbClr val="000000"/>
                        </a:solidFill>
                        <a:effectLst/>
                        <a:latin typeface="Arial" panose="020B0604020202020204" pitchFamily="34"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5" name="文本框 14"/>
          <p:cNvSpPr txBox="1"/>
          <p:nvPr/>
        </p:nvSpPr>
        <p:spPr>
          <a:xfrm>
            <a:off x="3551557" y="5451337"/>
            <a:ext cx="6740541" cy="307777"/>
          </a:xfrm>
          <a:prstGeom prst="rect">
            <a:avLst/>
          </a:prstGeom>
          <a:noFill/>
        </p:spPr>
        <p:txBody>
          <a:bodyPr wrap="square" rtlCol="0">
            <a:spAutoFit/>
          </a:bodyPr>
          <a:lstStyle/>
          <a:p>
            <a:r>
              <a:rPr lang="en-US" altLang="zh-CN" sz="1400" b="1" dirty="0">
                <a:solidFill>
                  <a:schemeClr val="tx1">
                    <a:lumMod val="75000"/>
                    <a:lumOff val="25000"/>
                  </a:schemeClr>
                </a:solidFill>
                <a:latin typeface="+mn-ea"/>
              </a:rPr>
              <a:t>2017</a:t>
            </a:r>
            <a:r>
              <a:rPr lang="zh-CN" altLang="en-US" sz="1400" b="1" dirty="0">
                <a:solidFill>
                  <a:schemeClr val="tx1">
                    <a:lumMod val="75000"/>
                    <a:lumOff val="25000"/>
                  </a:schemeClr>
                </a:solidFill>
                <a:latin typeface="+mn-ea"/>
              </a:rPr>
              <a:t>全年销售额</a:t>
            </a:r>
            <a:r>
              <a:rPr lang="en-US" altLang="zh-CN" sz="1400" b="1" dirty="0">
                <a:solidFill>
                  <a:schemeClr val="tx1">
                    <a:lumMod val="75000"/>
                    <a:lumOff val="25000"/>
                  </a:schemeClr>
                </a:solidFill>
                <a:latin typeface="+mn-ea"/>
              </a:rPr>
              <a:t>=2017</a:t>
            </a:r>
            <a:r>
              <a:rPr lang="zh-CN" altLang="en-US" sz="1400" b="1" dirty="0">
                <a:solidFill>
                  <a:schemeClr val="tx1">
                    <a:lumMod val="75000"/>
                    <a:lumOff val="25000"/>
                  </a:schemeClr>
                </a:solidFill>
                <a:latin typeface="+mn-ea"/>
              </a:rPr>
              <a:t>年</a:t>
            </a:r>
            <a:r>
              <a:rPr lang="en-US" altLang="zh-CN" sz="1400" b="1" dirty="0">
                <a:solidFill>
                  <a:schemeClr val="tx1">
                    <a:lumMod val="75000"/>
                    <a:lumOff val="25000"/>
                  </a:schemeClr>
                </a:solidFill>
                <a:latin typeface="+mn-ea"/>
              </a:rPr>
              <a:t>1-9</a:t>
            </a:r>
            <a:r>
              <a:rPr lang="zh-CN" altLang="en-US" sz="1400" b="1" dirty="0">
                <a:solidFill>
                  <a:schemeClr val="tx1">
                    <a:lumMod val="75000"/>
                    <a:lumOff val="25000"/>
                  </a:schemeClr>
                </a:solidFill>
                <a:latin typeface="+mn-ea"/>
              </a:rPr>
              <a:t>月销售额</a:t>
            </a:r>
            <a:r>
              <a:rPr lang="en-US" altLang="zh-CN" sz="1400" b="1" dirty="0">
                <a:solidFill>
                  <a:schemeClr val="tx1">
                    <a:lumMod val="75000"/>
                    <a:lumOff val="25000"/>
                  </a:schemeClr>
                </a:solidFill>
                <a:latin typeface="+mn-ea"/>
              </a:rPr>
              <a:t>/1-7</a:t>
            </a:r>
            <a:r>
              <a:rPr lang="zh-CN" altLang="en-US" sz="1400" b="1" dirty="0">
                <a:solidFill>
                  <a:schemeClr val="tx1">
                    <a:lumMod val="75000"/>
                    <a:lumOff val="25000"/>
                  </a:schemeClr>
                </a:solidFill>
                <a:latin typeface="+mn-ea"/>
              </a:rPr>
              <a:t>月预估销售占比</a:t>
            </a:r>
            <a:endParaRPr lang="en-US" altLang="zh-CN" sz="1400" b="1" dirty="0">
              <a:solidFill>
                <a:schemeClr val="tx1">
                  <a:lumMod val="75000"/>
                  <a:lumOff val="25000"/>
                </a:schemeClr>
              </a:solidFill>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目标制定</a:t>
            </a:r>
            <a:r>
              <a:rPr lang="en-US" altLang="zh-CN" b="1" dirty="0">
                <a:cs typeface="+mn-ea"/>
                <a:sym typeface="+mn-lt"/>
              </a:rPr>
              <a:t>—</a:t>
            </a:r>
            <a:r>
              <a:rPr lang="zh-CN" altLang="en-US" b="1" dirty="0">
                <a:cs typeface="+mn-ea"/>
                <a:sym typeface="+mn-lt"/>
              </a:rPr>
              <a:t>原则</a:t>
            </a:r>
            <a:endParaRPr lang="zh-CN" altLang="en-US" dirty="0"/>
          </a:p>
        </p:txBody>
      </p:sp>
      <p:sp>
        <p:nvSpPr>
          <p:cNvPr id="3" name="文本框 2"/>
          <p:cNvSpPr txBox="1"/>
          <p:nvPr/>
        </p:nvSpPr>
        <p:spPr>
          <a:xfrm>
            <a:off x="833966" y="776542"/>
            <a:ext cx="7033300" cy="374526"/>
          </a:xfrm>
          <a:prstGeom prst="rect">
            <a:avLst/>
          </a:prstGeom>
          <a:noFill/>
        </p:spPr>
        <p:txBody>
          <a:bodyPr wrap="square" rtlCol="0">
            <a:spAutoFit/>
          </a:bodyPr>
          <a:lstStyle/>
          <a:p>
            <a:pPr>
              <a:lnSpc>
                <a:spcPct val="150000"/>
              </a:lnSpc>
            </a:pPr>
            <a:r>
              <a:rPr lang="en-US" altLang="zh-CN" sz="1400" dirty="0"/>
              <a:t>SMART</a:t>
            </a:r>
            <a:r>
              <a:rPr lang="zh-CN" altLang="en-US" sz="1400" dirty="0"/>
              <a:t>是最重要的目标管理原则，无论是团队目标还是员工绩效目标都必须遵循。</a:t>
            </a:r>
            <a:endParaRPr lang="en-US" altLang="zh-CN" sz="1400" dirty="0"/>
          </a:p>
        </p:txBody>
      </p:sp>
      <p:grpSp>
        <p:nvGrpSpPr>
          <p:cNvPr id="4" name="d6c2195b-a510-408d-a350-4729bbaed6fb"/>
          <p:cNvGrpSpPr>
            <a:grpSpLocks noChangeAspect="1"/>
          </p:cNvGrpSpPr>
          <p:nvPr/>
        </p:nvGrpSpPr>
        <p:grpSpPr>
          <a:xfrm>
            <a:off x="1869743" y="1550729"/>
            <a:ext cx="8604731" cy="4316188"/>
            <a:chOff x="1869743" y="1550729"/>
            <a:chExt cx="8604731" cy="4316188"/>
          </a:xfrm>
        </p:grpSpPr>
        <p:grpSp>
          <p:nvGrpSpPr>
            <p:cNvPr id="5" name="组合 4"/>
            <p:cNvGrpSpPr/>
            <p:nvPr/>
          </p:nvGrpSpPr>
          <p:grpSpPr>
            <a:xfrm>
              <a:off x="4549991" y="2348880"/>
              <a:ext cx="3092018" cy="2979591"/>
              <a:chOff x="4799856" y="2420888"/>
              <a:chExt cx="2850766" cy="2747113"/>
            </a:xfrm>
          </p:grpSpPr>
          <p:sp>
            <p:nvSpPr>
              <p:cNvPr id="36" name="îṣļîḑé-Freeform 104"/>
              <p:cNvSpPr/>
              <p:nvPr/>
            </p:nvSpPr>
            <p:spPr bwMode="auto">
              <a:xfrm>
                <a:off x="6291905" y="4271340"/>
                <a:ext cx="814277" cy="896661"/>
              </a:xfrm>
              <a:custGeom>
                <a:avLst/>
                <a:gdLst>
                  <a:gd name="T0" fmla="*/ 0 w 876"/>
                  <a:gd name="T1" fmla="*/ 2147483647 h 952"/>
                  <a:gd name="T2" fmla="*/ 0 w 876"/>
                  <a:gd name="T3" fmla="*/ 2147483647 h 952"/>
                  <a:gd name="T4" fmla="*/ 2147483647 w 876"/>
                  <a:gd name="T5" fmla="*/ 2147483647 h 952"/>
                  <a:gd name="T6" fmla="*/ 2147483647 w 876"/>
                  <a:gd name="T7" fmla="*/ 0 h 952"/>
                  <a:gd name="T8" fmla="*/ 2147483647 w 876"/>
                  <a:gd name="T9" fmla="*/ 0 h 952"/>
                  <a:gd name="T10" fmla="*/ 2147483647 w 876"/>
                  <a:gd name="T11" fmla="*/ 2147483647 h 952"/>
                  <a:gd name="T12" fmla="*/ 0 w 876"/>
                  <a:gd name="T13" fmla="*/ 2147483647 h 952"/>
                  <a:gd name="T14" fmla="*/ 0 60000 65536"/>
                  <a:gd name="T15" fmla="*/ 0 60000 65536"/>
                  <a:gd name="T16" fmla="*/ 0 60000 65536"/>
                  <a:gd name="T17" fmla="*/ 0 60000 65536"/>
                  <a:gd name="T18" fmla="*/ 0 60000 65536"/>
                  <a:gd name="T19" fmla="*/ 0 60000 65536"/>
                  <a:gd name="T20" fmla="*/ 0 60000 65536"/>
                  <a:gd name="T21" fmla="*/ 0 w 876"/>
                  <a:gd name="T22" fmla="*/ 0 h 952"/>
                  <a:gd name="T23" fmla="*/ 876 w 876"/>
                  <a:gd name="T24" fmla="*/ 952 h 9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6" h="952">
                    <a:moveTo>
                      <a:pt x="0" y="30"/>
                    </a:moveTo>
                    <a:lnTo>
                      <a:pt x="0" y="492"/>
                    </a:lnTo>
                    <a:lnTo>
                      <a:pt x="876" y="952"/>
                    </a:lnTo>
                    <a:lnTo>
                      <a:pt x="712" y="0"/>
                    </a:lnTo>
                    <a:lnTo>
                      <a:pt x="378" y="0"/>
                    </a:lnTo>
                    <a:lnTo>
                      <a:pt x="422" y="252"/>
                    </a:lnTo>
                    <a:lnTo>
                      <a:pt x="0" y="30"/>
                    </a:lnTo>
                    <a:close/>
                  </a:path>
                </a:pathLst>
              </a:custGeom>
              <a:solidFill>
                <a:schemeClr val="accent1"/>
              </a:solidFill>
              <a:ln w="9525">
                <a:noFill/>
                <a:miter lim="800000"/>
              </a:ln>
            </p:spPr>
            <p:txBody>
              <a:bodyPr anchor="ctr"/>
              <a:lstStyle/>
              <a:p>
                <a:pPr algn="ctr"/>
              </a:p>
            </p:txBody>
          </p:sp>
          <p:sp>
            <p:nvSpPr>
              <p:cNvPr id="37" name="îṣļîḑé-Freeform 106"/>
              <p:cNvSpPr/>
              <p:nvPr/>
            </p:nvSpPr>
            <p:spPr bwMode="auto">
              <a:xfrm>
                <a:off x="5342707" y="4271340"/>
                <a:ext cx="817452" cy="896661"/>
              </a:xfrm>
              <a:custGeom>
                <a:avLst/>
                <a:gdLst>
                  <a:gd name="T0" fmla="*/ 2147483647 w 878"/>
                  <a:gd name="T1" fmla="*/ 2147483647 h 952"/>
                  <a:gd name="T2" fmla="*/ 2147483647 w 878"/>
                  <a:gd name="T3" fmla="*/ 2147483647 h 952"/>
                  <a:gd name="T4" fmla="*/ 2147483647 w 878"/>
                  <a:gd name="T5" fmla="*/ 0 h 952"/>
                  <a:gd name="T6" fmla="*/ 2147483647 w 878"/>
                  <a:gd name="T7" fmla="*/ 0 h 952"/>
                  <a:gd name="T8" fmla="*/ 0 w 878"/>
                  <a:gd name="T9" fmla="*/ 2147483647 h 952"/>
                  <a:gd name="T10" fmla="*/ 2147483647 w 878"/>
                  <a:gd name="T11" fmla="*/ 2147483647 h 952"/>
                  <a:gd name="T12" fmla="*/ 2147483647 w 878"/>
                  <a:gd name="T13" fmla="*/ 2147483647 h 952"/>
                  <a:gd name="T14" fmla="*/ 0 60000 65536"/>
                  <a:gd name="T15" fmla="*/ 0 60000 65536"/>
                  <a:gd name="T16" fmla="*/ 0 60000 65536"/>
                  <a:gd name="T17" fmla="*/ 0 60000 65536"/>
                  <a:gd name="T18" fmla="*/ 0 60000 65536"/>
                  <a:gd name="T19" fmla="*/ 0 60000 65536"/>
                  <a:gd name="T20" fmla="*/ 0 60000 65536"/>
                  <a:gd name="T21" fmla="*/ 0 w 878"/>
                  <a:gd name="T22" fmla="*/ 0 h 952"/>
                  <a:gd name="T23" fmla="*/ 878 w 878"/>
                  <a:gd name="T24" fmla="*/ 952 h 9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8" h="952">
                    <a:moveTo>
                      <a:pt x="878" y="30"/>
                    </a:moveTo>
                    <a:lnTo>
                      <a:pt x="456" y="252"/>
                    </a:lnTo>
                    <a:lnTo>
                      <a:pt x="498" y="0"/>
                    </a:lnTo>
                    <a:lnTo>
                      <a:pt x="164" y="0"/>
                    </a:lnTo>
                    <a:lnTo>
                      <a:pt x="0" y="952"/>
                    </a:lnTo>
                    <a:lnTo>
                      <a:pt x="878" y="492"/>
                    </a:lnTo>
                    <a:lnTo>
                      <a:pt x="878" y="30"/>
                    </a:lnTo>
                    <a:close/>
                  </a:path>
                </a:pathLst>
              </a:custGeom>
              <a:solidFill>
                <a:schemeClr val="accent1"/>
              </a:solidFill>
              <a:ln w="9525">
                <a:noFill/>
                <a:miter lim="800000"/>
              </a:ln>
            </p:spPr>
            <p:txBody>
              <a:bodyPr anchor="ctr"/>
              <a:lstStyle/>
              <a:p>
                <a:pPr algn="ctr"/>
              </a:p>
            </p:txBody>
          </p:sp>
          <p:sp>
            <p:nvSpPr>
              <p:cNvPr id="38" name="îṣļîḑé-Freeform 108"/>
              <p:cNvSpPr/>
              <p:nvPr/>
            </p:nvSpPr>
            <p:spPr bwMode="auto">
              <a:xfrm>
                <a:off x="6225239" y="2420888"/>
                <a:ext cx="1425383" cy="1699688"/>
              </a:xfrm>
              <a:custGeom>
                <a:avLst/>
                <a:gdLst>
                  <a:gd name="T0" fmla="*/ 2147483647 w 1534"/>
                  <a:gd name="T1" fmla="*/ 2147483647 h 1804"/>
                  <a:gd name="T2" fmla="*/ 0 w 1534"/>
                  <a:gd name="T3" fmla="*/ 0 h 1804"/>
                  <a:gd name="T4" fmla="*/ 0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2147483647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4"/>
                  <a:gd name="T31" fmla="*/ 0 h 1804"/>
                  <a:gd name="T32" fmla="*/ 1534 w 1534"/>
                  <a:gd name="T33" fmla="*/ 1804 h 18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4" h="1804">
                    <a:moveTo>
                      <a:pt x="474" y="962"/>
                    </a:moveTo>
                    <a:lnTo>
                      <a:pt x="0" y="0"/>
                    </a:lnTo>
                    <a:lnTo>
                      <a:pt x="0" y="700"/>
                    </a:lnTo>
                    <a:lnTo>
                      <a:pt x="246" y="1200"/>
                    </a:lnTo>
                    <a:lnTo>
                      <a:pt x="798" y="1280"/>
                    </a:lnTo>
                    <a:lnTo>
                      <a:pt x="400" y="1670"/>
                    </a:lnTo>
                    <a:lnTo>
                      <a:pt x="422" y="1804"/>
                    </a:lnTo>
                    <a:lnTo>
                      <a:pt x="826" y="1804"/>
                    </a:lnTo>
                    <a:lnTo>
                      <a:pt x="1534" y="1116"/>
                    </a:lnTo>
                    <a:lnTo>
                      <a:pt x="474" y="962"/>
                    </a:lnTo>
                    <a:close/>
                  </a:path>
                </a:pathLst>
              </a:custGeom>
              <a:solidFill>
                <a:schemeClr val="accent1"/>
              </a:solidFill>
              <a:ln w="9525">
                <a:noFill/>
                <a:miter lim="800000"/>
              </a:ln>
            </p:spPr>
            <p:txBody>
              <a:bodyPr anchor="ctr"/>
              <a:lstStyle/>
              <a:p>
                <a:pPr algn="ctr"/>
              </a:p>
            </p:txBody>
          </p:sp>
          <p:sp>
            <p:nvSpPr>
              <p:cNvPr id="39" name="îṣļîḑé-Freeform 109"/>
              <p:cNvSpPr/>
              <p:nvPr/>
            </p:nvSpPr>
            <p:spPr bwMode="auto">
              <a:xfrm>
                <a:off x="4799856" y="2420888"/>
                <a:ext cx="1425383" cy="1699688"/>
              </a:xfrm>
              <a:custGeom>
                <a:avLst/>
                <a:gdLst>
                  <a:gd name="T0" fmla="*/ 2147483647 w 1534"/>
                  <a:gd name="T1" fmla="*/ 2147483647 h 1804"/>
                  <a:gd name="T2" fmla="*/ 0 w 1534"/>
                  <a:gd name="T3" fmla="*/ 2147483647 h 1804"/>
                  <a:gd name="T4" fmla="*/ 2147483647 w 1534"/>
                  <a:gd name="T5" fmla="*/ 2147483647 h 1804"/>
                  <a:gd name="T6" fmla="*/ 2147483647 w 1534"/>
                  <a:gd name="T7" fmla="*/ 2147483647 h 1804"/>
                  <a:gd name="T8" fmla="*/ 2147483647 w 1534"/>
                  <a:gd name="T9" fmla="*/ 2147483647 h 1804"/>
                  <a:gd name="T10" fmla="*/ 2147483647 w 1534"/>
                  <a:gd name="T11" fmla="*/ 2147483647 h 1804"/>
                  <a:gd name="T12" fmla="*/ 2147483647 w 1534"/>
                  <a:gd name="T13" fmla="*/ 2147483647 h 1804"/>
                  <a:gd name="T14" fmla="*/ 2147483647 w 1534"/>
                  <a:gd name="T15" fmla="*/ 2147483647 h 1804"/>
                  <a:gd name="T16" fmla="*/ 2147483647 w 1534"/>
                  <a:gd name="T17" fmla="*/ 0 h 1804"/>
                  <a:gd name="T18" fmla="*/ 2147483647 w 1534"/>
                  <a:gd name="T19" fmla="*/ 2147483647 h 1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34"/>
                  <a:gd name="T31" fmla="*/ 0 h 1804"/>
                  <a:gd name="T32" fmla="*/ 1534 w 1534"/>
                  <a:gd name="T33" fmla="*/ 1804 h 18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34" h="1804">
                    <a:moveTo>
                      <a:pt x="1060" y="962"/>
                    </a:moveTo>
                    <a:lnTo>
                      <a:pt x="0" y="1116"/>
                    </a:lnTo>
                    <a:lnTo>
                      <a:pt x="708" y="1804"/>
                    </a:lnTo>
                    <a:lnTo>
                      <a:pt x="1112" y="1804"/>
                    </a:lnTo>
                    <a:lnTo>
                      <a:pt x="1136" y="1670"/>
                    </a:lnTo>
                    <a:lnTo>
                      <a:pt x="736" y="1280"/>
                    </a:lnTo>
                    <a:lnTo>
                      <a:pt x="1288" y="1200"/>
                    </a:lnTo>
                    <a:lnTo>
                      <a:pt x="1534" y="700"/>
                    </a:lnTo>
                    <a:lnTo>
                      <a:pt x="1534" y="0"/>
                    </a:lnTo>
                    <a:lnTo>
                      <a:pt x="1060" y="962"/>
                    </a:lnTo>
                    <a:close/>
                  </a:path>
                </a:pathLst>
              </a:custGeom>
              <a:solidFill>
                <a:schemeClr val="accent1"/>
              </a:solidFill>
              <a:ln w="9525">
                <a:noFill/>
                <a:miter lim="800000"/>
              </a:ln>
            </p:spPr>
            <p:txBody>
              <a:bodyPr anchor="ctr"/>
              <a:lstStyle/>
              <a:p>
                <a:pPr algn="ctr"/>
              </a:p>
            </p:txBody>
          </p:sp>
        </p:grpSp>
        <p:grpSp>
          <p:nvGrpSpPr>
            <p:cNvPr id="6" name="组合 5"/>
            <p:cNvGrpSpPr/>
            <p:nvPr/>
          </p:nvGrpSpPr>
          <p:grpSpPr>
            <a:xfrm>
              <a:off x="4349602" y="1550729"/>
              <a:ext cx="3615059" cy="906499"/>
              <a:chOff x="3155538" y="5144692"/>
              <a:chExt cx="3615059" cy="906499"/>
            </a:xfrm>
          </p:grpSpPr>
          <p:sp>
            <p:nvSpPr>
              <p:cNvPr id="34" name="îṣļîḑé-Rectangle 30"/>
              <p:cNvSpPr/>
              <p:nvPr/>
            </p:nvSpPr>
            <p:spPr bwMode="auto">
              <a:xfrm>
                <a:off x="3155538" y="5495831"/>
                <a:ext cx="3615059" cy="55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rmAutofit/>
              </a:bodyPr>
              <a:lstStyle/>
              <a:p>
                <a:pPr algn="ctr" eaLnBrk="1" hangingPunct="1">
                  <a:lnSpc>
                    <a:spcPct val="120000"/>
                  </a:lnSpc>
                  <a:spcBef>
                    <a:spcPct val="0"/>
                  </a:spcBef>
                </a:pPr>
                <a:r>
                  <a:rPr lang="zh-CN" altLang="en-US" sz="1200" dirty="0"/>
                  <a:t>目标最好只有一个，设多个目标比如保底指标、执行指标、挑战指标并不利于执行和追踪。</a:t>
                </a:r>
                <a:endParaRPr lang="zh-CN" altLang="en-US" sz="1200" dirty="0"/>
              </a:p>
            </p:txBody>
          </p:sp>
          <p:sp>
            <p:nvSpPr>
              <p:cNvPr id="35" name="îṣļîḑé-TextBox 31"/>
              <p:cNvSpPr txBox="1"/>
              <p:nvPr/>
            </p:nvSpPr>
            <p:spPr bwMode="auto">
              <a:xfrm>
                <a:off x="3155538" y="5144692"/>
                <a:ext cx="3492795"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ctr" eaLnBrk="1" hangingPunct="1">
                  <a:spcBef>
                    <a:spcPct val="0"/>
                  </a:spcBef>
                </a:pPr>
                <a:r>
                  <a:rPr lang="en-US" altLang="zh-CN" sz="1800" b="1" dirty="0"/>
                  <a:t>S</a:t>
                </a:r>
                <a:r>
                  <a:rPr lang="zh-CN" altLang="en-US" sz="1800" b="1" dirty="0"/>
                  <a:t>（</a:t>
                </a:r>
                <a:r>
                  <a:rPr lang="en-US" altLang="zh-CN" sz="1800" b="1" dirty="0"/>
                  <a:t>Specific</a:t>
                </a:r>
                <a:r>
                  <a:rPr lang="zh-CN" altLang="en-US" sz="1800" b="1" dirty="0"/>
                  <a:t>）</a:t>
                </a:r>
                <a:r>
                  <a:rPr lang="zh-CN" altLang="en-US" b="1" dirty="0"/>
                  <a:t>具体而明确的</a:t>
                </a:r>
                <a:endParaRPr lang="zh-CN" altLang="en-US" sz="1800" b="1" dirty="0"/>
              </a:p>
            </p:txBody>
          </p:sp>
        </p:grpSp>
        <p:grpSp>
          <p:nvGrpSpPr>
            <p:cNvPr id="7" name="组合 6"/>
            <p:cNvGrpSpPr/>
            <p:nvPr/>
          </p:nvGrpSpPr>
          <p:grpSpPr>
            <a:xfrm>
              <a:off x="4349602" y="3285515"/>
              <a:ext cx="492617" cy="492617"/>
              <a:chOff x="858142" y="1983923"/>
              <a:chExt cx="504056" cy="504056"/>
            </a:xfrm>
          </p:grpSpPr>
          <p:sp>
            <p:nvSpPr>
              <p:cNvPr id="32" name="îṣļîḑé-îṥļîḑé-Oval 37"/>
              <p:cNvSpPr/>
              <p:nvPr/>
            </p:nvSpPr>
            <p:spPr>
              <a:xfrm>
                <a:off x="858142" y="1983923"/>
                <a:ext cx="504056" cy="504056"/>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33" name="îṣļîḑé-îṥļîḑé-Freeform 14"/>
              <p:cNvSpPr/>
              <p:nvPr/>
            </p:nvSpPr>
            <p:spPr bwMode="auto">
              <a:xfrm>
                <a:off x="985665" y="2117212"/>
                <a:ext cx="249009" cy="23747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p:spPr>
            <p:txBody>
              <a:bodyPr anchor="ctr"/>
              <a:lstStyle/>
              <a:p>
                <a:pPr algn="ctr"/>
              </a:p>
            </p:txBody>
          </p:sp>
        </p:grpSp>
        <p:grpSp>
          <p:nvGrpSpPr>
            <p:cNvPr id="8" name="组合 7"/>
            <p:cNvGrpSpPr/>
            <p:nvPr/>
          </p:nvGrpSpPr>
          <p:grpSpPr>
            <a:xfrm>
              <a:off x="1869743" y="3077554"/>
              <a:ext cx="2324033" cy="908538"/>
              <a:chOff x="960978" y="5214479"/>
              <a:chExt cx="2324033" cy="908538"/>
            </a:xfrm>
          </p:grpSpPr>
          <p:sp>
            <p:nvSpPr>
              <p:cNvPr id="30" name="îṣļîḑé-Rectangle 30"/>
              <p:cNvSpPr/>
              <p:nvPr/>
            </p:nvSpPr>
            <p:spPr bwMode="auto">
              <a:xfrm>
                <a:off x="960978" y="5565618"/>
                <a:ext cx="2324033"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algn="r" eaLnBrk="1" hangingPunct="1">
                  <a:lnSpc>
                    <a:spcPct val="120000"/>
                  </a:lnSpc>
                  <a:spcBef>
                    <a:spcPct val="0"/>
                  </a:spcBef>
                  <a:buFontTx/>
                  <a:buNone/>
                </a:pPr>
                <a:r>
                  <a:rPr lang="zh-CN" altLang="en-US" sz="1200" dirty="0"/>
                  <a:t>每个目标都必须有截止时间，甚至可以分解到好几个时间节点。</a:t>
                </a:r>
                <a:endParaRPr lang="zh-CN" altLang="en-US" sz="1200" dirty="0"/>
              </a:p>
            </p:txBody>
          </p:sp>
          <p:sp>
            <p:nvSpPr>
              <p:cNvPr id="31" name="îṣļîḑé-TextBox 31"/>
              <p:cNvSpPr txBox="1"/>
              <p:nvPr/>
            </p:nvSpPr>
            <p:spPr bwMode="auto">
              <a:xfrm>
                <a:off x="1089101" y="5214479"/>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ctr">
                  <a:spcBef>
                    <a:spcPct val="0"/>
                  </a:spcBef>
                </a:pPr>
                <a:r>
                  <a:rPr lang="en-US" altLang="zh-CN" b="1" dirty="0"/>
                  <a:t>T</a:t>
                </a:r>
                <a:r>
                  <a:rPr lang="zh-CN" altLang="en-US" b="1" dirty="0"/>
                  <a:t>（</a:t>
                </a:r>
                <a:r>
                  <a:rPr lang="en-US" altLang="zh-CN" b="1" dirty="0"/>
                  <a:t>Time-based</a:t>
                </a:r>
                <a:r>
                  <a:rPr lang="zh-CN" altLang="en-US" b="1" dirty="0"/>
                  <a:t>）时限</a:t>
                </a:r>
                <a:endParaRPr lang="zh-CN" altLang="en-US" b="1" dirty="0"/>
              </a:p>
            </p:txBody>
          </p:sp>
        </p:grpSp>
        <p:grpSp>
          <p:nvGrpSpPr>
            <p:cNvPr id="9" name="组合 8"/>
            <p:cNvGrpSpPr/>
            <p:nvPr/>
          </p:nvGrpSpPr>
          <p:grpSpPr>
            <a:xfrm>
              <a:off x="4842219" y="5050296"/>
              <a:ext cx="492617" cy="492617"/>
              <a:chOff x="858142" y="1983923"/>
              <a:chExt cx="504056" cy="504056"/>
            </a:xfrm>
          </p:grpSpPr>
          <p:sp>
            <p:nvSpPr>
              <p:cNvPr id="28" name="îṣļîḑé-îṥļîḑé-Oval 37"/>
              <p:cNvSpPr/>
              <p:nvPr/>
            </p:nvSpPr>
            <p:spPr>
              <a:xfrm>
                <a:off x="858142" y="1983923"/>
                <a:ext cx="504056" cy="504056"/>
              </a:xfrm>
              <a:prstGeom prst="ellipse">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9" name="îṣļîḑé-îṥļîḑé-Freeform 14"/>
              <p:cNvSpPr/>
              <p:nvPr/>
            </p:nvSpPr>
            <p:spPr bwMode="auto">
              <a:xfrm>
                <a:off x="985665" y="2117212"/>
                <a:ext cx="249009" cy="23747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p:spPr>
            <p:txBody>
              <a:bodyPr anchor="ctr"/>
              <a:lstStyle/>
              <a:p>
                <a:pPr algn="ctr"/>
              </a:p>
            </p:txBody>
          </p:sp>
        </p:grpSp>
        <p:grpSp>
          <p:nvGrpSpPr>
            <p:cNvPr id="10" name="组合 9"/>
            <p:cNvGrpSpPr/>
            <p:nvPr/>
          </p:nvGrpSpPr>
          <p:grpSpPr>
            <a:xfrm>
              <a:off x="7395700" y="3285515"/>
              <a:ext cx="492617" cy="492617"/>
              <a:chOff x="858142" y="1983923"/>
              <a:chExt cx="504056" cy="504056"/>
            </a:xfrm>
          </p:grpSpPr>
          <p:sp>
            <p:nvSpPr>
              <p:cNvPr id="26" name="îṣļîḑé-îṥļîḑé-Oval 37"/>
              <p:cNvSpPr/>
              <p:nvPr/>
            </p:nvSpPr>
            <p:spPr>
              <a:xfrm>
                <a:off x="858142" y="1983923"/>
                <a:ext cx="504056" cy="504056"/>
              </a:xfrm>
              <a:prstGeom prst="ellipse">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7" name="îṣļîḑé-îṥļîḑé-Freeform 14"/>
              <p:cNvSpPr/>
              <p:nvPr/>
            </p:nvSpPr>
            <p:spPr bwMode="auto">
              <a:xfrm>
                <a:off x="985665" y="2117212"/>
                <a:ext cx="249009" cy="23747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p:spPr>
            <p:txBody>
              <a:bodyPr anchor="ctr"/>
              <a:lstStyle/>
              <a:p>
                <a:pPr algn="ctr"/>
              </a:p>
            </p:txBody>
          </p:sp>
        </p:grpSp>
        <p:grpSp>
          <p:nvGrpSpPr>
            <p:cNvPr id="11" name="组合 10"/>
            <p:cNvGrpSpPr/>
            <p:nvPr/>
          </p:nvGrpSpPr>
          <p:grpSpPr>
            <a:xfrm>
              <a:off x="6799035" y="5050296"/>
              <a:ext cx="492617" cy="492617"/>
              <a:chOff x="858142" y="1983923"/>
              <a:chExt cx="504056" cy="504056"/>
            </a:xfrm>
          </p:grpSpPr>
          <p:sp>
            <p:nvSpPr>
              <p:cNvPr id="24" name="îṣļîḑé-îṥļîḑé-Oval 37"/>
              <p:cNvSpPr/>
              <p:nvPr/>
            </p:nvSpPr>
            <p:spPr>
              <a:xfrm>
                <a:off x="858142" y="1983923"/>
                <a:ext cx="504056" cy="504056"/>
              </a:xfrm>
              <a:prstGeom prst="ellipse">
                <a:avLst/>
              </a:prstGeom>
              <a:solidFill>
                <a:srgbClr val="FFC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5" name="íṩľíḍè-îṥļîḑé-Freeform 14"/>
              <p:cNvSpPr/>
              <p:nvPr/>
            </p:nvSpPr>
            <p:spPr bwMode="auto">
              <a:xfrm>
                <a:off x="985665" y="2117212"/>
                <a:ext cx="249009" cy="237477"/>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chemeClr val="bg1"/>
              </a:solidFill>
              <a:ln>
                <a:noFill/>
              </a:ln>
            </p:spPr>
            <p:txBody>
              <a:bodyPr anchor="ctr"/>
              <a:lstStyle/>
              <a:p>
                <a:pPr algn="ctr"/>
              </a:p>
            </p:txBody>
          </p:sp>
        </p:grpSp>
        <p:sp>
          <p:nvSpPr>
            <p:cNvPr id="12" name="íṩľíḍè-文本框 26"/>
            <p:cNvSpPr txBox="1"/>
            <p:nvPr/>
          </p:nvSpPr>
          <p:spPr>
            <a:xfrm>
              <a:off x="5742835" y="3795496"/>
              <a:ext cx="709380" cy="335695"/>
            </a:xfrm>
            <a:prstGeom prst="rect">
              <a:avLst/>
            </a:prstGeom>
            <a:noFill/>
          </p:spPr>
          <p:txBody>
            <a:bodyPr wrap="none" lIns="90000" tIns="46800" rIns="90000" bIns="46800" anchor="ctr" anchorCtr="0">
              <a:noAutofit/>
            </a:bodyPr>
            <a:lstStyle/>
            <a:p>
              <a:pPr algn="ctr"/>
              <a:r>
                <a:rPr lang="en-US" altLang="zh-CN" b="1" dirty="0"/>
                <a:t>SMART</a:t>
              </a:r>
              <a:endParaRPr lang="zh-CN" altLang="en-US" b="1" dirty="0"/>
            </a:p>
          </p:txBody>
        </p:sp>
        <p:grpSp>
          <p:nvGrpSpPr>
            <p:cNvPr id="13" name="组合 12"/>
            <p:cNvGrpSpPr/>
            <p:nvPr/>
          </p:nvGrpSpPr>
          <p:grpSpPr>
            <a:xfrm>
              <a:off x="2583995" y="4958379"/>
              <a:ext cx="2195910" cy="908538"/>
              <a:chOff x="1089101" y="5214479"/>
              <a:chExt cx="2195910" cy="908538"/>
            </a:xfrm>
          </p:grpSpPr>
          <p:sp>
            <p:nvSpPr>
              <p:cNvPr id="22" name="íṩľíḍè-Rectangle 30"/>
              <p:cNvSpPr/>
              <p:nvPr/>
            </p:nvSpPr>
            <p:spPr bwMode="auto">
              <a:xfrm>
                <a:off x="1089101" y="556561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algn="r" eaLnBrk="1" hangingPunct="1">
                  <a:lnSpc>
                    <a:spcPct val="120000"/>
                  </a:lnSpc>
                  <a:spcBef>
                    <a:spcPct val="0"/>
                  </a:spcBef>
                  <a:buFontTx/>
                  <a:buNone/>
                </a:pPr>
                <a:r>
                  <a:rPr lang="zh-CN" altLang="en-US" sz="1200" dirty="0"/>
                  <a:t>结果导向，人和组织的工作内容职责必须和目标相关联。</a:t>
                </a:r>
                <a:endParaRPr lang="zh-CN" altLang="en-US" sz="1200" dirty="0"/>
              </a:p>
            </p:txBody>
          </p:sp>
          <p:sp>
            <p:nvSpPr>
              <p:cNvPr id="23" name="íṩľíḍè-TextBox 31"/>
              <p:cNvSpPr txBox="1"/>
              <p:nvPr/>
            </p:nvSpPr>
            <p:spPr bwMode="auto">
              <a:xfrm>
                <a:off x="1089101" y="5214479"/>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ctr">
                  <a:spcBef>
                    <a:spcPct val="0"/>
                  </a:spcBef>
                </a:pPr>
                <a:r>
                  <a:rPr lang="en-US" altLang="zh-CN" b="1" dirty="0"/>
                  <a:t>R</a:t>
                </a:r>
                <a:r>
                  <a:rPr lang="zh-CN" altLang="en-US" b="1" dirty="0"/>
                  <a:t>（</a:t>
                </a:r>
                <a:r>
                  <a:rPr lang="en-US" altLang="zh-CN" b="1" dirty="0"/>
                  <a:t>Relevant</a:t>
                </a:r>
                <a:r>
                  <a:rPr lang="zh-CN" altLang="en-US" b="1" dirty="0"/>
                  <a:t>）相关性</a:t>
                </a:r>
                <a:endParaRPr lang="zh-CN" altLang="en-US" b="1" dirty="0"/>
              </a:p>
            </p:txBody>
          </p:sp>
        </p:grpSp>
        <p:grpSp>
          <p:nvGrpSpPr>
            <p:cNvPr id="14" name="组合 13"/>
            <p:cNvGrpSpPr/>
            <p:nvPr/>
          </p:nvGrpSpPr>
          <p:grpSpPr>
            <a:xfrm>
              <a:off x="7964662" y="3077554"/>
              <a:ext cx="2509812" cy="908538"/>
              <a:chOff x="1089101" y="5214479"/>
              <a:chExt cx="2509812" cy="908538"/>
            </a:xfrm>
          </p:grpSpPr>
          <p:sp>
            <p:nvSpPr>
              <p:cNvPr id="20" name="íṩľíḍè-Rectangle 30"/>
              <p:cNvSpPr/>
              <p:nvPr/>
            </p:nvSpPr>
            <p:spPr bwMode="auto">
              <a:xfrm>
                <a:off x="1089101" y="5565618"/>
                <a:ext cx="2509812"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eaLnBrk="1" hangingPunct="1">
                  <a:lnSpc>
                    <a:spcPct val="120000"/>
                  </a:lnSpc>
                  <a:spcBef>
                    <a:spcPct val="0"/>
                  </a:spcBef>
                  <a:buFontTx/>
                  <a:buNone/>
                </a:pPr>
                <a:r>
                  <a:rPr lang="zh-CN" altLang="en-US" sz="1200" dirty="0"/>
                  <a:t>不能量化的目标就不是目标，能量化而不去量化的目标也不是目标。</a:t>
                </a:r>
                <a:endParaRPr lang="zh-CN" altLang="en-US" sz="1200" dirty="0"/>
              </a:p>
            </p:txBody>
          </p:sp>
          <p:sp>
            <p:nvSpPr>
              <p:cNvPr id="21" name="íṩľíḍè-TextBox 31"/>
              <p:cNvSpPr txBox="1"/>
              <p:nvPr/>
            </p:nvSpPr>
            <p:spPr bwMode="auto">
              <a:xfrm>
                <a:off x="1403003" y="5214479"/>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ctr">
                  <a:spcBef>
                    <a:spcPct val="0"/>
                  </a:spcBef>
                </a:pPr>
                <a:r>
                  <a:rPr lang="en-US" altLang="zh-CN" b="1" dirty="0"/>
                  <a:t>M</a:t>
                </a:r>
                <a:r>
                  <a:rPr lang="zh-CN" altLang="en-US" b="1" dirty="0"/>
                  <a:t>（</a:t>
                </a:r>
                <a:r>
                  <a:rPr lang="en-US" altLang="zh-CN" b="1" dirty="0"/>
                  <a:t>Measurable</a:t>
                </a:r>
                <a:r>
                  <a:rPr lang="zh-CN" altLang="en-US" b="1" dirty="0"/>
                  <a:t>）可量化的</a:t>
                </a:r>
                <a:endParaRPr lang="zh-CN" altLang="en-US" b="1" dirty="0"/>
              </a:p>
            </p:txBody>
          </p:sp>
        </p:grpSp>
        <p:grpSp>
          <p:nvGrpSpPr>
            <p:cNvPr id="15" name="组合 14"/>
            <p:cNvGrpSpPr/>
            <p:nvPr/>
          </p:nvGrpSpPr>
          <p:grpSpPr>
            <a:xfrm>
              <a:off x="7417739" y="4958379"/>
              <a:ext cx="2455219" cy="908538"/>
              <a:chOff x="1089101" y="5214479"/>
              <a:chExt cx="2455219" cy="908538"/>
            </a:xfrm>
          </p:grpSpPr>
          <p:sp>
            <p:nvSpPr>
              <p:cNvPr id="18" name="íṩľíḍè-Rectangle 30"/>
              <p:cNvSpPr/>
              <p:nvPr/>
            </p:nvSpPr>
            <p:spPr bwMode="auto">
              <a:xfrm>
                <a:off x="1089101" y="5565618"/>
                <a:ext cx="2195910" cy="55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a:lnSpc>
                    <a:spcPct val="120000"/>
                  </a:lnSpc>
                  <a:spcBef>
                    <a:spcPct val="0"/>
                  </a:spcBef>
                </a:pPr>
                <a:r>
                  <a:rPr lang="zh-CN" altLang="en-US" sz="1200" dirty="0"/>
                  <a:t>目标必须是可以实现的，或者说经过努力可以实现的。</a:t>
                </a:r>
                <a:endParaRPr lang="zh-CN" altLang="en-US" sz="1200" dirty="0"/>
              </a:p>
            </p:txBody>
          </p:sp>
          <p:sp>
            <p:nvSpPr>
              <p:cNvPr id="19" name="íṩľíḍè-TextBox 31"/>
              <p:cNvSpPr txBox="1"/>
              <p:nvPr/>
            </p:nvSpPr>
            <p:spPr bwMode="auto">
              <a:xfrm>
                <a:off x="1348410" y="5214479"/>
                <a:ext cx="2195910" cy="35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lnSpcReduction="10000"/>
              </a:bodyPr>
              <a:lstStyle/>
              <a:p>
                <a:pPr algn="ctr">
                  <a:spcBef>
                    <a:spcPct val="0"/>
                  </a:spcBef>
                </a:pPr>
                <a:r>
                  <a:rPr lang="en-US" altLang="zh-CN" b="1" dirty="0"/>
                  <a:t>A</a:t>
                </a:r>
                <a:r>
                  <a:rPr lang="zh-CN" altLang="en-US" b="1" dirty="0"/>
                  <a:t>（</a:t>
                </a:r>
                <a:r>
                  <a:rPr lang="en-US" altLang="zh-CN" b="1" dirty="0"/>
                  <a:t>Attainable</a:t>
                </a:r>
                <a:r>
                  <a:rPr lang="zh-CN" altLang="en-US" b="1" dirty="0"/>
                  <a:t>）可实现的</a:t>
                </a:r>
                <a:endParaRPr lang="zh-CN" altLang="en-US" b="1" dirty="0"/>
              </a:p>
            </p:txBody>
          </p:sp>
        </p:grpSp>
        <p:cxnSp>
          <p:nvCxnSpPr>
            <p:cNvPr id="16" name="íṩľíḍè-Straight Connector 14"/>
            <p:cNvCxnSpPr/>
            <p:nvPr/>
          </p:nvCxnSpPr>
          <p:spPr>
            <a:xfrm>
              <a:off x="1997866" y="4509120"/>
              <a:ext cx="296898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7" name="íṩľíḍè-Straight Connector 15"/>
            <p:cNvCxnSpPr/>
            <p:nvPr/>
          </p:nvCxnSpPr>
          <p:spPr>
            <a:xfrm>
              <a:off x="7291652" y="4509120"/>
              <a:ext cx="2968982"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43" name="文本框 42"/>
          <p:cNvSpPr txBox="1"/>
          <p:nvPr/>
        </p:nvSpPr>
        <p:spPr>
          <a:xfrm>
            <a:off x="962499" y="6036563"/>
            <a:ext cx="2070733" cy="415498"/>
          </a:xfrm>
          <a:prstGeom prst="rect">
            <a:avLst/>
          </a:prstGeom>
          <a:noFill/>
        </p:spPr>
        <p:txBody>
          <a:bodyPr wrap="square" rtlCol="0">
            <a:spAutoFit/>
          </a:bodyPr>
          <a:lstStyle/>
          <a:p>
            <a:pPr>
              <a:lnSpc>
                <a:spcPct val="150000"/>
              </a:lnSpc>
            </a:pPr>
            <a:r>
              <a:rPr lang="zh-CN" altLang="en-US" sz="1400" dirty="0"/>
              <a:t>举例判断</a:t>
            </a:r>
            <a:endParaRPr lang="en-US" altLang="zh-CN"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775263" cy="461434"/>
          </a:xfrm>
        </p:spPr>
        <p:txBody>
          <a:bodyPr/>
          <a:lstStyle/>
          <a:p>
            <a:r>
              <a:rPr lang="zh-CN" altLang="en-US" b="1" dirty="0">
                <a:cs typeface="+mn-ea"/>
                <a:sym typeface="+mn-lt"/>
              </a:rPr>
              <a:t>目标制定</a:t>
            </a:r>
            <a:r>
              <a:rPr lang="en-US" altLang="zh-CN" b="1" dirty="0">
                <a:cs typeface="+mn-ea"/>
                <a:sym typeface="+mn-lt"/>
              </a:rPr>
              <a:t>—</a:t>
            </a:r>
            <a:r>
              <a:rPr lang="zh-CN" altLang="en-US" b="1" dirty="0">
                <a:cs typeface="+mn-ea"/>
                <a:sym typeface="+mn-lt"/>
              </a:rPr>
              <a:t>年度目标制定</a:t>
            </a:r>
            <a:endParaRPr lang="zh-CN" altLang="en-US" dirty="0"/>
          </a:p>
        </p:txBody>
      </p:sp>
      <p:graphicFrame>
        <p:nvGraphicFramePr>
          <p:cNvPr id="3" name="图示 2"/>
          <p:cNvGraphicFramePr/>
          <p:nvPr/>
        </p:nvGraphicFramePr>
        <p:xfrm>
          <a:off x="1189375" y="1404422"/>
          <a:ext cx="8128000" cy="193209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4" name="组合 3"/>
          <p:cNvGrpSpPr/>
          <p:nvPr/>
        </p:nvGrpSpPr>
        <p:grpSpPr>
          <a:xfrm>
            <a:off x="9103536" y="1817775"/>
            <a:ext cx="1476374" cy="1105386"/>
            <a:chOff x="6647656" y="670771"/>
            <a:chExt cx="1476374" cy="590549"/>
          </a:xfrm>
        </p:grpSpPr>
        <p:sp>
          <p:nvSpPr>
            <p:cNvPr id="5" name="箭头: V 形 6"/>
            <p:cNvSpPr/>
            <p:nvPr/>
          </p:nvSpPr>
          <p:spPr>
            <a:xfrm>
              <a:off x="6647656" y="670771"/>
              <a:ext cx="1476374" cy="590549"/>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箭头: V 形 4"/>
            <p:cNvSpPr txBox="1"/>
            <p:nvPr/>
          </p:nvSpPr>
          <p:spPr>
            <a:xfrm>
              <a:off x="7072511" y="670771"/>
              <a:ext cx="756245" cy="5905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zh-CN" altLang="en-US" sz="2400" b="1" kern="1200" dirty="0">
                  <a:solidFill>
                    <a:schemeClr val="tx1"/>
                  </a:solidFill>
                </a:rPr>
                <a:t>确认目标</a:t>
              </a:r>
              <a:endParaRPr lang="zh-CN" altLang="en-US" sz="2400" b="1" kern="1200" dirty="0">
                <a:solidFill>
                  <a:schemeClr val="tx1"/>
                </a:solidFill>
              </a:endParaRPr>
            </a:p>
          </p:txBody>
        </p:sp>
      </p:grpSp>
      <p:sp>
        <p:nvSpPr>
          <p:cNvPr id="7" name="矩形 6"/>
          <p:cNvSpPr/>
          <p:nvPr/>
        </p:nvSpPr>
        <p:spPr>
          <a:xfrm>
            <a:off x="683840" y="806094"/>
            <a:ext cx="10682855" cy="307777"/>
          </a:xfrm>
          <a:prstGeom prst="rect">
            <a:avLst/>
          </a:prstGeom>
        </p:spPr>
        <p:txBody>
          <a:bodyPr wrap="square">
            <a:spAutoFit/>
          </a:bodyPr>
          <a:lstStyle/>
          <a:p>
            <a:r>
              <a:rPr lang="zh-CN" altLang="en-US" sz="1400" dirty="0"/>
              <a:t>内容角度：交易额指标，费用指标，利润指标，会员指标等。               时间角度：年度目标，月度目标，每周目标，每日目标</a:t>
            </a:r>
            <a:endParaRPr lang="zh-CN" altLang="en-US" sz="1400" dirty="0"/>
          </a:p>
        </p:txBody>
      </p:sp>
      <p:sp>
        <p:nvSpPr>
          <p:cNvPr id="8" name="矩形 7"/>
          <p:cNvSpPr/>
          <p:nvPr/>
        </p:nvSpPr>
        <p:spPr>
          <a:xfrm>
            <a:off x="1189375" y="2923161"/>
            <a:ext cx="1316115" cy="73866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a:t>宏观数据</a:t>
            </a:r>
            <a:endParaRPr lang="en-US" altLang="zh-CN" sz="1400" dirty="0"/>
          </a:p>
          <a:p>
            <a:pPr marL="285750" indent="-285750">
              <a:lnSpc>
                <a:spcPct val="150000"/>
              </a:lnSpc>
              <a:buFont typeface="Arial" panose="020B0604020202020204" pitchFamily="34" charset="0"/>
              <a:buChar char="•"/>
            </a:pPr>
            <a:r>
              <a:rPr lang="zh-CN" altLang="en-US" sz="1400" dirty="0"/>
              <a:t>微观数据</a:t>
            </a:r>
            <a:endParaRPr lang="zh-CN" altLang="en-US" sz="1400" dirty="0"/>
          </a:p>
        </p:txBody>
      </p:sp>
      <p:sp>
        <p:nvSpPr>
          <p:cNvPr id="9" name="矩形 8"/>
          <p:cNvSpPr/>
          <p:nvPr/>
        </p:nvSpPr>
        <p:spPr>
          <a:xfrm>
            <a:off x="2505490" y="2923161"/>
            <a:ext cx="1316115"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smtClean="0"/>
              <a:t>产品策略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渠道策略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价格策略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促销策略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人员策略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推广策略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生产策略</a:t>
            </a:r>
            <a:endParaRPr lang="en-US" altLang="zh-CN" sz="1400" dirty="0" smtClean="0"/>
          </a:p>
          <a:p>
            <a:pPr marL="285750" indent="-285750">
              <a:lnSpc>
                <a:spcPct val="150000"/>
              </a:lnSpc>
              <a:buFont typeface="Arial" panose="020B0604020202020204" pitchFamily="34" charset="0"/>
              <a:buChar char="•"/>
            </a:pPr>
            <a:r>
              <a:rPr lang="zh-CN" altLang="en-US" sz="1400" dirty="0" smtClean="0"/>
              <a:t>财务策略</a:t>
            </a:r>
            <a:endParaRPr lang="en-US" altLang="zh-CN" sz="1400" dirty="0" smtClean="0"/>
          </a:p>
          <a:p>
            <a:pPr marL="285750" indent="-285750">
              <a:lnSpc>
                <a:spcPct val="150000"/>
              </a:lnSpc>
              <a:buFont typeface="Arial" panose="020B0604020202020204" pitchFamily="34" charset="0"/>
              <a:buChar char="•"/>
            </a:pPr>
            <a:endParaRPr lang="zh-CN" altLang="en-US" sz="1400" dirty="0"/>
          </a:p>
        </p:txBody>
      </p:sp>
      <p:sp>
        <p:nvSpPr>
          <p:cNvPr id="10" name="矩形 9"/>
          <p:cNvSpPr/>
          <p:nvPr/>
        </p:nvSpPr>
        <p:spPr>
          <a:xfrm>
            <a:off x="3830340" y="2923161"/>
            <a:ext cx="1316115" cy="138499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smtClean="0"/>
              <a:t>基本目标</a:t>
            </a:r>
            <a:endParaRPr lang="en-US" altLang="zh-CN" sz="1400" dirty="0" smtClean="0"/>
          </a:p>
          <a:p>
            <a:pPr marL="285750" indent="-285750">
              <a:lnSpc>
                <a:spcPct val="150000"/>
              </a:lnSpc>
              <a:buFont typeface="Arial" panose="020B0604020202020204" pitchFamily="34" charset="0"/>
              <a:buChar char="•"/>
            </a:pPr>
            <a:r>
              <a:rPr lang="zh-CN" altLang="en-US" sz="1400" dirty="0" smtClean="0"/>
              <a:t>策略目标</a:t>
            </a:r>
            <a:endParaRPr lang="en-US" altLang="zh-CN" sz="1400" dirty="0" smtClean="0"/>
          </a:p>
          <a:p>
            <a:pPr marL="285750" indent="-285750">
              <a:lnSpc>
                <a:spcPct val="150000"/>
              </a:lnSpc>
              <a:buFont typeface="Arial" panose="020B0604020202020204" pitchFamily="34" charset="0"/>
              <a:buChar char="•"/>
            </a:pPr>
            <a:r>
              <a:rPr lang="zh-CN" altLang="en-US" sz="1400" dirty="0"/>
              <a:t>可</a:t>
            </a:r>
            <a:r>
              <a:rPr lang="zh-CN" altLang="en-US" sz="1400" dirty="0" smtClean="0"/>
              <a:t>执行最小单位</a:t>
            </a:r>
            <a:endParaRPr lang="zh-CN" altLang="en-US" sz="1400" dirty="0"/>
          </a:p>
        </p:txBody>
      </p:sp>
      <p:sp>
        <p:nvSpPr>
          <p:cNvPr id="11" name="矩形 10"/>
          <p:cNvSpPr/>
          <p:nvPr/>
        </p:nvSpPr>
        <p:spPr>
          <a:xfrm>
            <a:off x="5146455" y="2923161"/>
            <a:ext cx="1316115" cy="203132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smtClean="0"/>
              <a:t>策略宣导</a:t>
            </a:r>
            <a:endParaRPr lang="en-US" altLang="zh-CN" sz="1400" dirty="0" smtClean="0"/>
          </a:p>
          <a:p>
            <a:pPr marL="285750" indent="-285750">
              <a:lnSpc>
                <a:spcPct val="150000"/>
              </a:lnSpc>
              <a:buFont typeface="Arial" panose="020B0604020202020204" pitchFamily="34" charset="0"/>
              <a:buChar char="•"/>
            </a:pPr>
            <a:r>
              <a:rPr lang="zh-CN" altLang="en-US" sz="1400" dirty="0" smtClean="0"/>
              <a:t>细化目标</a:t>
            </a:r>
            <a:endParaRPr lang="en-US" altLang="zh-CN" sz="1400" dirty="0" smtClean="0"/>
          </a:p>
          <a:p>
            <a:pPr marL="285750" indent="-285750">
              <a:lnSpc>
                <a:spcPct val="150000"/>
              </a:lnSpc>
              <a:buFont typeface="Arial" panose="020B0604020202020204" pitchFamily="34" charset="0"/>
              <a:buChar char="•"/>
            </a:pPr>
            <a:r>
              <a:rPr lang="zh-CN" altLang="en-US" sz="1400" dirty="0" smtClean="0"/>
              <a:t>领导审阅</a:t>
            </a:r>
            <a:endParaRPr lang="en-US" altLang="zh-CN" sz="1400" dirty="0" smtClean="0"/>
          </a:p>
          <a:p>
            <a:pPr marL="285750" indent="-285750">
              <a:lnSpc>
                <a:spcPct val="150000"/>
              </a:lnSpc>
              <a:buFont typeface="Arial" panose="020B0604020202020204" pitchFamily="34" charset="0"/>
              <a:buChar char="•"/>
            </a:pPr>
            <a:r>
              <a:rPr lang="zh-CN" altLang="en-US" sz="1400" dirty="0" smtClean="0"/>
              <a:t>目标汇总</a:t>
            </a:r>
            <a:endParaRPr lang="en-US" altLang="zh-CN" sz="1400" dirty="0" smtClean="0"/>
          </a:p>
          <a:p>
            <a:pPr marL="285750" indent="-285750">
              <a:lnSpc>
                <a:spcPct val="150000"/>
              </a:lnSpc>
              <a:buFont typeface="Arial" panose="020B0604020202020204" pitchFamily="34" charset="0"/>
              <a:buChar char="•"/>
            </a:pPr>
            <a:r>
              <a:rPr lang="zh-CN" altLang="en-US" sz="1400" dirty="0" smtClean="0"/>
              <a:t>对比验证</a:t>
            </a:r>
            <a:endParaRPr lang="en-US" altLang="zh-CN" sz="1400" dirty="0" smtClean="0"/>
          </a:p>
          <a:p>
            <a:pPr marL="285750" indent="-285750">
              <a:lnSpc>
                <a:spcPct val="150000"/>
              </a:lnSpc>
              <a:buFont typeface="Arial" panose="020B0604020202020204" pitchFamily="34" charset="0"/>
              <a:buChar char="•"/>
            </a:pPr>
            <a:r>
              <a:rPr lang="zh-CN" altLang="en-US" sz="1400" dirty="0" smtClean="0"/>
              <a:t>目标验证</a:t>
            </a:r>
            <a:endParaRPr lang="zh-CN" altLang="en-US" sz="1400" dirty="0"/>
          </a:p>
        </p:txBody>
      </p:sp>
      <p:sp>
        <p:nvSpPr>
          <p:cNvPr id="12" name="矩形 11"/>
          <p:cNvSpPr/>
          <p:nvPr/>
        </p:nvSpPr>
        <p:spPr>
          <a:xfrm>
            <a:off x="6504595" y="2923161"/>
            <a:ext cx="1316115" cy="138499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smtClean="0"/>
              <a:t>沟通目标合理性</a:t>
            </a:r>
            <a:endParaRPr lang="en-US" altLang="zh-CN" sz="1400" dirty="0" smtClean="0"/>
          </a:p>
          <a:p>
            <a:pPr marL="285750" indent="-285750">
              <a:lnSpc>
                <a:spcPct val="150000"/>
              </a:lnSpc>
              <a:buFont typeface="Arial" panose="020B0604020202020204" pitchFamily="34" charset="0"/>
              <a:buChar char="•"/>
            </a:pPr>
            <a:r>
              <a:rPr lang="zh-CN" altLang="en-US" sz="1400" dirty="0" smtClean="0"/>
              <a:t>沟通目标完成方法</a:t>
            </a:r>
            <a:endParaRPr lang="en-US" altLang="zh-CN" sz="1400" dirty="0" smtClean="0"/>
          </a:p>
        </p:txBody>
      </p:sp>
      <p:sp>
        <p:nvSpPr>
          <p:cNvPr id="13" name="矩形 12"/>
          <p:cNvSpPr/>
          <p:nvPr/>
        </p:nvSpPr>
        <p:spPr>
          <a:xfrm>
            <a:off x="7917002" y="2876994"/>
            <a:ext cx="1316115" cy="138499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dirty="0" smtClean="0"/>
              <a:t>执行人员细分目标，可执行行动方案</a:t>
            </a:r>
            <a:endParaRPr lang="zh-CN" altLang="en-US" sz="1400" dirty="0"/>
          </a:p>
        </p:txBody>
      </p:sp>
      <p:sp>
        <p:nvSpPr>
          <p:cNvPr id="14" name="矩形 13"/>
          <p:cNvSpPr/>
          <p:nvPr/>
        </p:nvSpPr>
        <p:spPr>
          <a:xfrm>
            <a:off x="1013073" y="6214533"/>
            <a:ext cx="8828650" cy="307777"/>
          </a:xfrm>
          <a:prstGeom prst="rect">
            <a:avLst/>
          </a:prstGeom>
        </p:spPr>
        <p:txBody>
          <a:bodyPr wrap="square">
            <a:spAutoFit/>
          </a:bodyPr>
          <a:lstStyle/>
          <a:p>
            <a:r>
              <a:rPr lang="zh-CN" altLang="en-US" sz="1400" dirty="0" smtClean="0"/>
              <a:t>* 年度目标务必</a:t>
            </a:r>
            <a:r>
              <a:rPr lang="zh-CN" altLang="en-US" sz="1400" b="1" dirty="0" smtClean="0"/>
              <a:t>策略先行</a:t>
            </a:r>
            <a:r>
              <a:rPr lang="zh-CN" altLang="en-US" sz="1400" dirty="0" smtClean="0"/>
              <a:t>，先有策略后有目标是积极的策略思维，先有目标后有策略是消极的营运思维。</a:t>
            </a:r>
            <a:endParaRPr lang="zh-CN" alt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目标分解</a:t>
            </a:r>
            <a:r>
              <a:rPr lang="en-US" altLang="zh-CN" b="1" dirty="0">
                <a:cs typeface="+mn-ea"/>
                <a:sym typeface="+mn-lt"/>
              </a:rPr>
              <a:t>—</a:t>
            </a:r>
            <a:r>
              <a:rPr lang="zh-CN" altLang="en-US" b="1" dirty="0">
                <a:cs typeface="+mn-ea"/>
                <a:sym typeface="+mn-lt"/>
              </a:rPr>
              <a:t>季节指数法</a:t>
            </a:r>
            <a:endParaRPr lang="zh-CN" altLang="en-US" dirty="0"/>
          </a:p>
        </p:txBody>
      </p:sp>
      <p:sp>
        <p:nvSpPr>
          <p:cNvPr id="3" name="矩形 2"/>
          <p:cNvSpPr/>
          <p:nvPr/>
        </p:nvSpPr>
        <p:spPr>
          <a:xfrm>
            <a:off x="683840" y="806094"/>
            <a:ext cx="10682855" cy="307777"/>
          </a:xfrm>
          <a:prstGeom prst="rect">
            <a:avLst/>
          </a:prstGeom>
        </p:spPr>
        <p:txBody>
          <a:bodyPr wrap="square">
            <a:spAutoFit/>
          </a:bodyPr>
          <a:lstStyle/>
          <a:p>
            <a:r>
              <a:rPr lang="zh-CN" altLang="en-US" sz="1400" dirty="0"/>
              <a:t>分解目标是确保目标落到实处的关键。</a:t>
            </a:r>
            <a:endParaRPr lang="zh-CN" altLang="en-US" sz="1400" dirty="0"/>
          </a:p>
        </p:txBody>
      </p:sp>
      <p:sp>
        <p:nvSpPr>
          <p:cNvPr id="5" name="矩形 4"/>
          <p:cNvSpPr/>
          <p:nvPr/>
        </p:nvSpPr>
        <p:spPr>
          <a:xfrm>
            <a:off x="10019319" y="1376811"/>
            <a:ext cx="1251868" cy="369332"/>
          </a:xfrm>
          <a:prstGeom prst="rect">
            <a:avLst/>
          </a:prstGeom>
          <a:ln cmpd="dbl">
            <a:noFill/>
          </a:ln>
        </p:spPr>
        <p:txBody>
          <a:bodyPr wrap="square">
            <a:spAutoFit/>
          </a:bodyPr>
          <a:lstStyle/>
          <a:p>
            <a:r>
              <a:rPr lang="zh-CN" altLang="en-US" b="1" dirty="0"/>
              <a:t>       举例</a:t>
            </a:r>
            <a:endParaRPr lang="zh-CN" altLang="en-US" b="1"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01376" y="947260"/>
            <a:ext cx="855740" cy="855740"/>
          </a:xfrm>
          <a:prstGeom prst="rect">
            <a:avLst/>
          </a:prstGeom>
        </p:spPr>
      </p:pic>
      <p:sp>
        <p:nvSpPr>
          <p:cNvPr id="7" name="矩形 6"/>
          <p:cNvSpPr/>
          <p:nvPr/>
        </p:nvSpPr>
        <p:spPr>
          <a:xfrm>
            <a:off x="683840" y="1417756"/>
            <a:ext cx="11080530" cy="416711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graphicFrame>
        <p:nvGraphicFramePr>
          <p:cNvPr id="8" name="表格 7"/>
          <p:cNvGraphicFramePr>
            <a:graphicFrameLocks noGrp="1"/>
          </p:cNvGraphicFramePr>
          <p:nvPr/>
        </p:nvGraphicFramePr>
        <p:xfrm>
          <a:off x="975777" y="1996049"/>
          <a:ext cx="3141146" cy="3174652"/>
        </p:xfrm>
        <a:graphic>
          <a:graphicData uri="http://schemas.openxmlformats.org/drawingml/2006/table">
            <a:tbl>
              <a:tblPr firstRow="1" bandRow="1">
                <a:tableStyleId>{2D5ABB26-0587-4C30-8999-92F81FD0307C}</a:tableStyleId>
              </a:tblPr>
              <a:tblGrid>
                <a:gridCol w="759655"/>
                <a:gridCol w="594937"/>
                <a:gridCol w="595518"/>
                <a:gridCol w="595518"/>
                <a:gridCol w="595518"/>
              </a:tblGrid>
              <a:tr h="188538">
                <a:tc>
                  <a:txBody>
                    <a:bodyPr/>
                    <a:lstStyle/>
                    <a:p>
                      <a:pPr algn="ctr" rtl="0" fontAlgn="ctr"/>
                      <a:r>
                        <a:rPr lang="zh-CN" altLang="en-US" sz="1400" b="0" i="0" u="none" strike="noStrike" dirty="0">
                          <a:solidFill>
                            <a:srgbClr val="000000"/>
                          </a:solidFill>
                          <a:effectLst/>
                          <a:latin typeface="微软雅黑" panose="020B0503020204020204" charset="-122"/>
                          <a:ea typeface="微软雅黑" panose="020B0503020204020204" charset="-122"/>
                        </a:rPr>
                        <a:t>月份</a:t>
                      </a:r>
                      <a:endParaRPr lang="zh-CN" altLang="en-US"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2014</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2015</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2016</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2017</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1</a:t>
                      </a:r>
                      <a:r>
                        <a:rPr lang="zh-CN" altLang="en-US" sz="1400" b="0" i="0" u="none" strike="noStrike" dirty="0">
                          <a:solidFill>
                            <a:srgbClr val="000000"/>
                          </a:solidFill>
                          <a:effectLst/>
                          <a:latin typeface="微软雅黑" panose="020B0503020204020204" charset="-122"/>
                          <a:ea typeface="微软雅黑" panose="020B0503020204020204" charset="-122"/>
                        </a:rPr>
                        <a:t>月</a:t>
                      </a:r>
                      <a:endParaRPr lang="zh-CN" altLang="en-US"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121</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145</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165</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2</a:t>
                      </a:r>
                      <a:r>
                        <a:rPr lang="zh-CN" altLang="en-US" sz="1400" b="0" i="0" u="none" strike="noStrike" dirty="0">
                          <a:solidFill>
                            <a:srgbClr val="000000"/>
                          </a:solidFill>
                          <a:effectLst/>
                          <a:latin typeface="微软雅黑" panose="020B0503020204020204" charset="-122"/>
                          <a:ea typeface="微软雅黑" panose="020B0503020204020204" charset="-122"/>
                        </a:rPr>
                        <a:t>月</a:t>
                      </a:r>
                      <a:endParaRPr lang="zh-CN" altLang="en-US"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161</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204</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220</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3</a:t>
                      </a:r>
                      <a:r>
                        <a:rPr lang="zh-CN" altLang="en-US" sz="1400" b="0" i="0" u="none" strike="noStrike" dirty="0">
                          <a:solidFill>
                            <a:srgbClr val="000000"/>
                          </a:solidFill>
                          <a:effectLst/>
                          <a:latin typeface="微软雅黑" panose="020B0503020204020204" charset="-122"/>
                          <a:ea typeface="微软雅黑" panose="020B0503020204020204" charset="-122"/>
                        </a:rPr>
                        <a:t>月</a:t>
                      </a:r>
                      <a:endParaRPr lang="zh-CN" altLang="en-US"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156</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167</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182</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4</a:t>
                      </a:r>
                      <a:r>
                        <a:rPr lang="zh-CN" altLang="en-US" sz="1400" b="0" i="0" u="none" strike="noStrike" dirty="0">
                          <a:solidFill>
                            <a:srgbClr val="000000"/>
                          </a:solidFill>
                          <a:effectLst/>
                          <a:latin typeface="微软雅黑" panose="020B0503020204020204" charset="-122"/>
                          <a:ea typeface="微软雅黑" panose="020B0503020204020204" charset="-122"/>
                        </a:rPr>
                        <a:t>月</a:t>
                      </a:r>
                      <a:endParaRPr lang="zh-CN" altLang="en-US"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132</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134</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139</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5</a:t>
                      </a:r>
                      <a:r>
                        <a:rPr lang="zh-CN" altLang="en-US" sz="1400" b="0" i="0" u="none" strike="noStrike" dirty="0">
                          <a:solidFill>
                            <a:srgbClr val="000000"/>
                          </a:solidFill>
                          <a:effectLst/>
                          <a:latin typeface="微软雅黑" panose="020B0503020204020204" charset="-122"/>
                          <a:ea typeface="微软雅黑" panose="020B0503020204020204" charset="-122"/>
                        </a:rPr>
                        <a:t>月</a:t>
                      </a:r>
                      <a:endParaRPr lang="zh-CN" altLang="en-US"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146</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157</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174</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6</a:t>
                      </a:r>
                      <a:r>
                        <a:rPr lang="zh-CN" altLang="en-US" sz="1400" b="0" i="0" u="none" strike="noStrike" dirty="0">
                          <a:solidFill>
                            <a:srgbClr val="000000"/>
                          </a:solidFill>
                          <a:effectLst/>
                          <a:latin typeface="微软雅黑" panose="020B0503020204020204" charset="-122"/>
                          <a:ea typeface="微软雅黑" panose="020B0503020204020204" charset="-122"/>
                        </a:rPr>
                        <a:t>月</a:t>
                      </a:r>
                      <a:endParaRPr lang="zh-CN" altLang="en-US"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156</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166</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178</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7</a:t>
                      </a:r>
                      <a:r>
                        <a:rPr lang="zh-CN" altLang="en-US" sz="1400" b="0" i="0" u="none" strike="noStrike" dirty="0">
                          <a:solidFill>
                            <a:srgbClr val="000000"/>
                          </a:solidFill>
                          <a:effectLst/>
                          <a:latin typeface="微软雅黑" panose="020B0503020204020204" charset="-122"/>
                          <a:ea typeface="微软雅黑" panose="020B0503020204020204" charset="-122"/>
                        </a:rPr>
                        <a:t>月</a:t>
                      </a:r>
                      <a:endParaRPr lang="zh-CN" altLang="en-US"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165</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168</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174</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8</a:t>
                      </a:r>
                      <a:r>
                        <a:rPr lang="zh-CN" altLang="en-US" sz="1400" b="0" i="0" u="none" strike="noStrike" dirty="0">
                          <a:solidFill>
                            <a:srgbClr val="000000"/>
                          </a:solidFill>
                          <a:effectLst/>
                          <a:latin typeface="微软雅黑" panose="020B0503020204020204" charset="-122"/>
                          <a:ea typeface="微软雅黑" panose="020B0503020204020204" charset="-122"/>
                        </a:rPr>
                        <a:t>月</a:t>
                      </a:r>
                      <a:endParaRPr lang="zh-CN" altLang="en-US"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168</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178</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192</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9</a:t>
                      </a:r>
                      <a:r>
                        <a:rPr lang="zh-CN" altLang="en-US" sz="1400" b="0" i="0" u="none" strike="noStrike" dirty="0">
                          <a:solidFill>
                            <a:srgbClr val="000000"/>
                          </a:solidFill>
                          <a:effectLst/>
                          <a:latin typeface="微软雅黑" panose="020B0503020204020204" charset="-122"/>
                          <a:ea typeface="微软雅黑" panose="020B0503020204020204" charset="-122"/>
                        </a:rPr>
                        <a:t>月</a:t>
                      </a:r>
                      <a:endParaRPr lang="zh-CN" altLang="en-US"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166</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180</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200</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10</a:t>
                      </a:r>
                      <a:r>
                        <a:rPr lang="zh-CN" altLang="en-US" sz="1400" b="0" i="0" u="none" strike="noStrike">
                          <a:solidFill>
                            <a:srgbClr val="000000"/>
                          </a:solidFill>
                          <a:effectLst/>
                          <a:latin typeface="微软雅黑" panose="020B0503020204020204" charset="-122"/>
                          <a:ea typeface="微软雅黑" panose="020B0503020204020204" charset="-122"/>
                        </a:rPr>
                        <a:t>月</a:t>
                      </a:r>
                      <a:endParaRPr lang="zh-CN" altLang="en-US"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185</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200</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241</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11</a:t>
                      </a:r>
                      <a:r>
                        <a:rPr lang="zh-CN" altLang="en-US" sz="1400" b="0" i="0" u="none" strike="noStrike">
                          <a:solidFill>
                            <a:srgbClr val="000000"/>
                          </a:solidFill>
                          <a:effectLst/>
                          <a:latin typeface="微软雅黑" panose="020B0503020204020204" charset="-122"/>
                          <a:ea typeface="微软雅黑" panose="020B0503020204020204" charset="-122"/>
                        </a:rPr>
                        <a:t>月</a:t>
                      </a:r>
                      <a:endParaRPr lang="zh-CN" altLang="en-US"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152</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186</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196</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39">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12</a:t>
                      </a:r>
                      <a:r>
                        <a:rPr lang="zh-CN" altLang="en-US" sz="1400" b="0" i="0" u="none" strike="noStrike">
                          <a:solidFill>
                            <a:srgbClr val="000000"/>
                          </a:solidFill>
                          <a:effectLst/>
                          <a:latin typeface="微软雅黑" panose="020B0503020204020204" charset="-122"/>
                          <a:ea typeface="微软雅黑" panose="020B0503020204020204" charset="-122"/>
                        </a:rPr>
                        <a:t>月</a:t>
                      </a:r>
                      <a:endParaRPr lang="zh-CN" altLang="en-US"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202</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230</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charset="-122"/>
                          <a:ea typeface="微软雅黑" panose="020B0503020204020204" charset="-122"/>
                        </a:rPr>
                        <a:t>255</a:t>
                      </a:r>
                      <a:endParaRPr lang="en-US" altLang="zh-CN"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Arial" panose="020B0604020202020204" pitchFamily="34" charset="0"/>
                          <a:ea typeface="等线" panose="02010600030101010101" pitchFamily="2" charset="-122"/>
                        </a:rPr>
                        <a:t>　</a:t>
                      </a:r>
                      <a:endParaRPr lang="zh-CN" altLang="en-US" sz="14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7147">
                <a:tc>
                  <a:txBody>
                    <a:bodyPr/>
                    <a:lstStyle/>
                    <a:p>
                      <a:pPr algn="ctr" rtl="0" fontAlgn="ctr"/>
                      <a:r>
                        <a:rPr lang="zh-CN" altLang="en-US" sz="1400" b="0" i="0" u="none" strike="noStrike">
                          <a:solidFill>
                            <a:srgbClr val="000000"/>
                          </a:solidFill>
                          <a:effectLst/>
                          <a:latin typeface="微软雅黑" panose="020B0503020204020204" charset="-122"/>
                          <a:ea typeface="微软雅黑" panose="020B0503020204020204" charset="-122"/>
                        </a:rPr>
                        <a:t>总销售额</a:t>
                      </a:r>
                      <a:endParaRPr lang="zh-CN" altLang="en-US" sz="14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1910</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2115</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charset="-122"/>
                          <a:ea typeface="微软雅黑" panose="020B0503020204020204" charset="-122"/>
                        </a:rPr>
                        <a:t>2316</a:t>
                      </a:r>
                      <a:endParaRPr lang="en-US" altLang="zh-CN" sz="14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Arial" panose="020B0604020202020204" pitchFamily="34" charset="0"/>
                          <a:ea typeface="等线" panose="02010600030101010101" pitchFamily="2" charset="-122"/>
                        </a:rPr>
                        <a:t>2500</a:t>
                      </a:r>
                      <a:endParaRPr lang="en-US" altLang="zh-CN" sz="14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文本框 8"/>
          <p:cNvSpPr txBox="1"/>
          <p:nvPr/>
        </p:nvSpPr>
        <p:spPr>
          <a:xfrm>
            <a:off x="742083" y="1445262"/>
            <a:ext cx="7881412" cy="415498"/>
          </a:xfrm>
          <a:prstGeom prst="rect">
            <a:avLst/>
          </a:prstGeom>
          <a:noFill/>
        </p:spPr>
        <p:txBody>
          <a:bodyPr wrap="square" rtlCol="0">
            <a:spAutoFit/>
          </a:bodyPr>
          <a:lstStyle/>
          <a:p>
            <a:pPr>
              <a:lnSpc>
                <a:spcPct val="150000"/>
              </a:lnSpc>
            </a:pPr>
            <a:r>
              <a:rPr lang="zh-CN" altLang="en-US" sz="1400" b="1" dirty="0"/>
              <a:t>思考：如何根据</a:t>
            </a:r>
            <a:r>
              <a:rPr lang="en-US" altLang="zh-CN" sz="1400" b="1" dirty="0"/>
              <a:t>2017</a:t>
            </a:r>
            <a:r>
              <a:rPr lang="zh-CN" altLang="en-US" sz="1400" b="1" dirty="0"/>
              <a:t>年总销售目标及</a:t>
            </a:r>
            <a:r>
              <a:rPr lang="en-US" altLang="zh-CN" sz="1400" b="1" dirty="0"/>
              <a:t>2014-2016</a:t>
            </a:r>
            <a:r>
              <a:rPr lang="zh-CN" altLang="en-US" sz="1400" b="1" dirty="0"/>
              <a:t>年中每月销售业绩，预估</a:t>
            </a:r>
            <a:r>
              <a:rPr lang="en-US" altLang="zh-CN" sz="1400" b="1" dirty="0"/>
              <a:t>17</a:t>
            </a:r>
            <a:r>
              <a:rPr lang="zh-CN" altLang="en-US" sz="1400" b="1" dirty="0"/>
              <a:t>年每月销售额？</a:t>
            </a:r>
            <a:endParaRPr lang="en-US" altLang="zh-CN" sz="1400" b="1" dirty="0"/>
          </a:p>
        </p:txBody>
      </p:sp>
      <p:graphicFrame>
        <p:nvGraphicFramePr>
          <p:cNvPr id="11" name="表格 10"/>
          <p:cNvGraphicFramePr>
            <a:graphicFrameLocks noGrp="1"/>
          </p:cNvGraphicFramePr>
          <p:nvPr/>
        </p:nvGraphicFramePr>
        <p:xfrm>
          <a:off x="4269323" y="2006843"/>
          <a:ext cx="2187748" cy="3174652"/>
        </p:xfrm>
        <a:graphic>
          <a:graphicData uri="http://schemas.openxmlformats.org/drawingml/2006/table">
            <a:tbl>
              <a:tblPr firstRow="1" bandRow="1">
                <a:tableStyleId>{2D5ABB26-0587-4C30-8999-92F81FD0307C}</a:tableStyleId>
              </a:tblPr>
              <a:tblGrid>
                <a:gridCol w="759655"/>
                <a:gridCol w="594937"/>
                <a:gridCol w="833156"/>
              </a:tblGrid>
              <a:tr h="188538">
                <a:tc>
                  <a:txBody>
                    <a:bodyPr/>
                    <a:lstStyle/>
                    <a:p>
                      <a:pPr marL="0" algn="ctr" defTabSz="914400" rtl="0" eaLnBrk="1" fontAlgn="ctr" latinLnBrk="0" hangingPunct="1"/>
                      <a:r>
                        <a:rPr lang="en-US" sz="1400" b="0" i="0" u="none" strike="noStrike" kern="1200" dirty="0">
                          <a:solidFill>
                            <a:srgbClr val="000000"/>
                          </a:solidFill>
                          <a:effectLst/>
                          <a:latin typeface="微软雅黑" panose="020B0503020204020204" charset="-122"/>
                          <a:ea typeface="微软雅黑" panose="020B0503020204020204" charset="-122"/>
                          <a:cs typeface="+mn-cs"/>
                        </a:rPr>
                        <a:t>A</a:t>
                      </a:r>
                      <a:endParaRPr lang="en-US" sz="1400" b="0" i="0" u="none" strike="noStrike" kern="1200" dirty="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a:solidFill>
                            <a:srgbClr val="000000"/>
                          </a:solidFill>
                          <a:effectLst/>
                          <a:latin typeface="微软雅黑" panose="020B0503020204020204" charset="-122"/>
                          <a:ea typeface="微软雅黑" panose="020B0503020204020204" charset="-122"/>
                          <a:cs typeface="+mn-cs"/>
                        </a:rPr>
                        <a:t>B</a:t>
                      </a:r>
                      <a:endParaRPr lang="en-US"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400" b="0" i="0" u="none" strike="noStrike" kern="1200">
                          <a:solidFill>
                            <a:srgbClr val="000000"/>
                          </a:solidFill>
                          <a:effectLst/>
                          <a:latin typeface="微软雅黑" panose="020B0503020204020204" charset="-122"/>
                          <a:ea typeface="微软雅黑" panose="020B0503020204020204" charset="-122"/>
                          <a:cs typeface="+mn-cs"/>
                        </a:rPr>
                        <a:t>C</a:t>
                      </a:r>
                      <a:endParaRPr lang="en-US"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144</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0.816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195</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1.107</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168</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dirty="0">
                          <a:solidFill>
                            <a:srgbClr val="000000"/>
                          </a:solidFill>
                          <a:effectLst/>
                          <a:latin typeface="微软雅黑" panose="020B0503020204020204" charset="-122"/>
                          <a:ea typeface="微软雅黑" panose="020B0503020204020204" charset="-122"/>
                          <a:cs typeface="+mn-cs"/>
                        </a:rPr>
                        <a:t>0.956</a:t>
                      </a:r>
                      <a:endParaRPr lang="en-US" altLang="zh-CN" sz="1400" b="0" i="0" u="none" strike="noStrike" kern="1200" dirty="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135</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0.766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159</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0.903</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167</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0.946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169</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dirty="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dirty="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0.959</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179</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1.018</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182</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1.033</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209</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dirty="0">
                          <a:solidFill>
                            <a:srgbClr val="000000"/>
                          </a:solidFill>
                          <a:effectLst/>
                          <a:latin typeface="微软雅黑" panose="020B0503020204020204" charset="-122"/>
                          <a:ea typeface="微软雅黑" panose="020B0503020204020204" charset="-122"/>
                          <a:cs typeface="+mn-cs"/>
                        </a:rPr>
                        <a:t>1.185</a:t>
                      </a:r>
                      <a:endParaRPr lang="en-US" altLang="zh-CN" sz="1400" b="0" i="0" u="none" strike="noStrike" kern="1200" dirty="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178</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1.011</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39">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229</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176</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1.300</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7147">
                <a:tc>
                  <a:txBody>
                    <a:bodyPr/>
                    <a:lstStyle/>
                    <a:p>
                      <a:pPr marL="0" algn="ctr" defTabSz="914400" rtl="0" eaLnBrk="1" fontAlgn="ctr" latinLnBrk="0" hangingPunct="1"/>
                      <a:r>
                        <a:rPr lang="en-US" altLang="zh-CN" sz="1400" b="0" i="0" u="none" strike="noStrike" kern="1200">
                          <a:solidFill>
                            <a:srgbClr val="000000"/>
                          </a:solidFill>
                          <a:effectLst/>
                          <a:latin typeface="微软雅黑" panose="020B0503020204020204" charset="-122"/>
                          <a:ea typeface="微软雅黑" panose="020B0503020204020204" charset="-122"/>
                          <a:cs typeface="+mn-cs"/>
                        </a:rPr>
                        <a:t>2114</a:t>
                      </a:r>
                      <a:endParaRPr lang="en-US" altLang="zh-CN"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zh-CN" altLang="en-US" sz="1400" b="0" i="0" u="none" strike="noStrike" kern="1200">
                          <a:solidFill>
                            <a:srgbClr val="000000"/>
                          </a:solidFill>
                          <a:effectLst/>
                          <a:latin typeface="微软雅黑" panose="020B0503020204020204" charset="-122"/>
                          <a:ea typeface="微软雅黑" panose="020B0503020204020204" charset="-122"/>
                          <a:cs typeface="+mn-cs"/>
                        </a:rPr>
                        <a:t>　</a:t>
                      </a:r>
                      <a:endParaRPr lang="zh-CN" altLang="en-US" sz="1400" b="0" i="0" u="none" strike="noStrike" kern="120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zh-CN" altLang="en-US" sz="1400" b="0" i="0" u="none" strike="noStrike" kern="1200" dirty="0">
                          <a:solidFill>
                            <a:srgbClr val="000000"/>
                          </a:solidFill>
                          <a:effectLst/>
                          <a:latin typeface="微软雅黑" panose="020B0503020204020204" charset="-122"/>
                          <a:ea typeface="微软雅黑" panose="020B0503020204020204" charset="-122"/>
                          <a:cs typeface="+mn-cs"/>
                        </a:rPr>
                        <a:t>　</a:t>
                      </a:r>
                      <a:endParaRPr lang="zh-CN" altLang="en-US" sz="1400" b="0" i="0" u="none" strike="noStrike" kern="1200" dirty="0">
                        <a:solidFill>
                          <a:srgbClr val="000000"/>
                        </a:solidFill>
                        <a:effectLst/>
                        <a:latin typeface="微软雅黑" panose="020B0503020204020204" charset="-122"/>
                        <a:ea typeface="微软雅黑" panose="020B0503020204020204" charset="-122"/>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矩形 11"/>
          <p:cNvSpPr/>
          <p:nvPr/>
        </p:nvSpPr>
        <p:spPr>
          <a:xfrm>
            <a:off x="6775676" y="1996049"/>
            <a:ext cx="4844238" cy="2677656"/>
          </a:xfrm>
          <a:prstGeom prst="rect">
            <a:avLst/>
          </a:prstGeom>
        </p:spPr>
        <p:txBody>
          <a:bodyPr wrap="square">
            <a:spAutoFit/>
          </a:bodyPr>
          <a:lstStyle/>
          <a:p>
            <a:pPr>
              <a:lnSpc>
                <a:spcPct val="150000"/>
              </a:lnSpc>
            </a:pPr>
            <a:r>
              <a:rPr lang="zh-CN" altLang="en-US" sz="1400" b="1" dirty="0"/>
              <a:t>计算步骤</a:t>
            </a:r>
            <a:r>
              <a:rPr lang="zh-CN" altLang="en-US" sz="1400" dirty="0"/>
              <a:t>：</a:t>
            </a:r>
            <a:endParaRPr lang="en-US" altLang="zh-CN" sz="1400" dirty="0"/>
          </a:p>
          <a:p>
            <a:pPr marL="342900" indent="-342900">
              <a:lnSpc>
                <a:spcPct val="150000"/>
              </a:lnSpc>
              <a:buFont typeface="Wingdings" panose="05000000000000000000" pitchFamily="2" charset="2"/>
              <a:buChar char="n"/>
            </a:pPr>
            <a:r>
              <a:rPr lang="zh-CN" altLang="en-US" sz="1400" dirty="0"/>
              <a:t>根据算法计算得出</a:t>
            </a:r>
            <a:r>
              <a:rPr lang="en-US" altLang="zh-CN" sz="1400" dirty="0"/>
              <a:t>A</a:t>
            </a:r>
            <a:r>
              <a:rPr lang="zh-CN" altLang="en-US" sz="1400" dirty="0"/>
              <a:t>、</a:t>
            </a:r>
            <a:r>
              <a:rPr lang="en-US" altLang="zh-CN" sz="1400" dirty="0"/>
              <a:t>B</a:t>
            </a:r>
            <a:r>
              <a:rPr lang="zh-CN" altLang="en-US" sz="1400" dirty="0"/>
              <a:t>、</a:t>
            </a:r>
            <a:r>
              <a:rPr lang="en-US" altLang="zh-CN" sz="1400" dirty="0"/>
              <a:t>C</a:t>
            </a:r>
            <a:r>
              <a:rPr lang="zh-CN" altLang="en-US" sz="1400" dirty="0"/>
              <a:t>的值：</a:t>
            </a:r>
            <a:endParaRPr lang="en-US" altLang="zh-CN" sz="1400" dirty="0"/>
          </a:p>
          <a:p>
            <a:pPr>
              <a:lnSpc>
                <a:spcPct val="150000"/>
              </a:lnSpc>
            </a:pPr>
            <a:r>
              <a:rPr lang="en-US" altLang="zh-CN" sz="1400" dirty="0"/>
              <a:t>       A</a:t>
            </a:r>
            <a:r>
              <a:rPr lang="zh-CN" altLang="en-US" sz="1400" dirty="0"/>
              <a:t>指的是三年每月的平均值</a:t>
            </a:r>
            <a:endParaRPr lang="en-US" altLang="zh-CN" sz="1400" dirty="0"/>
          </a:p>
          <a:p>
            <a:pPr>
              <a:lnSpc>
                <a:spcPct val="150000"/>
              </a:lnSpc>
            </a:pPr>
            <a:r>
              <a:rPr lang="en-US" altLang="zh-CN" sz="1400" dirty="0"/>
              <a:t>       B</a:t>
            </a:r>
            <a:r>
              <a:rPr lang="zh-CN" altLang="en-US" sz="1400" dirty="0"/>
              <a:t>指的是历史平均值，即三年总销售额除以</a:t>
            </a:r>
            <a:r>
              <a:rPr lang="en-US" altLang="zh-CN" sz="1400" dirty="0"/>
              <a:t>36</a:t>
            </a:r>
            <a:r>
              <a:rPr lang="zh-CN" altLang="en-US" sz="1400" dirty="0"/>
              <a:t>个月</a:t>
            </a:r>
            <a:endParaRPr lang="en-US" altLang="zh-CN" sz="1400" dirty="0"/>
          </a:p>
          <a:p>
            <a:pPr>
              <a:lnSpc>
                <a:spcPct val="150000"/>
              </a:lnSpc>
            </a:pPr>
            <a:r>
              <a:rPr lang="en-US" altLang="zh-CN" sz="1400" dirty="0"/>
              <a:t>       C</a:t>
            </a:r>
            <a:r>
              <a:rPr lang="zh-CN" altLang="en-US" sz="1400" dirty="0"/>
              <a:t>指的是季节性指数，</a:t>
            </a:r>
            <a:r>
              <a:rPr lang="en-US" altLang="zh-CN" sz="1400" dirty="0"/>
              <a:t>A/B</a:t>
            </a:r>
            <a:r>
              <a:rPr lang="zh-CN" altLang="en-US" sz="1400" dirty="0"/>
              <a:t>得出</a:t>
            </a:r>
            <a:endParaRPr lang="en-US" altLang="zh-CN" sz="1400" dirty="0"/>
          </a:p>
          <a:p>
            <a:pPr marL="342900" indent="-342900">
              <a:lnSpc>
                <a:spcPct val="150000"/>
              </a:lnSpc>
              <a:buFont typeface="Wingdings" panose="05000000000000000000" pitchFamily="2" charset="2"/>
              <a:buChar char="n"/>
            </a:pPr>
            <a:r>
              <a:rPr lang="zh-CN" altLang="en-US" sz="1400" dirty="0"/>
              <a:t>预估</a:t>
            </a:r>
            <a:r>
              <a:rPr lang="en-US" altLang="zh-CN" sz="1400" dirty="0"/>
              <a:t>2017</a:t>
            </a:r>
            <a:r>
              <a:rPr lang="zh-CN" altLang="en-US" sz="1400" dirty="0"/>
              <a:t>年每月销售目标</a:t>
            </a:r>
            <a:endParaRPr lang="en-US" altLang="zh-CN" sz="1400" dirty="0"/>
          </a:p>
          <a:p>
            <a:pPr>
              <a:lnSpc>
                <a:spcPct val="150000"/>
              </a:lnSpc>
            </a:pPr>
            <a:r>
              <a:rPr lang="en-US" altLang="zh-CN" sz="1400" dirty="0"/>
              <a:t>       2017</a:t>
            </a:r>
            <a:r>
              <a:rPr lang="zh-CN" altLang="en-US" sz="1400" dirty="0"/>
              <a:t>年每月预估销售额</a:t>
            </a:r>
            <a:r>
              <a:rPr lang="en-US" altLang="zh-CN" sz="1400" dirty="0"/>
              <a:t>=2017</a:t>
            </a:r>
            <a:r>
              <a:rPr lang="zh-CN" altLang="en-US" sz="1400" dirty="0" smtClean="0"/>
              <a:t>年总销售额</a:t>
            </a:r>
            <a:r>
              <a:rPr lang="zh-CN" altLang="en-US" sz="1400" dirty="0"/>
              <a:t>*每月季节</a:t>
            </a:r>
            <a:r>
              <a:rPr lang="zh-CN" altLang="en-US" sz="1400" dirty="0" smtClean="0"/>
              <a:t>性指数</a:t>
            </a:r>
            <a:r>
              <a:rPr lang="en-US" altLang="zh-CN" sz="1400" dirty="0" smtClean="0"/>
              <a:t>/12</a:t>
            </a:r>
            <a:endParaRPr lang="zh-CN" altLang="en-US" sz="1400" dirty="0"/>
          </a:p>
        </p:txBody>
      </p:sp>
      <p:sp>
        <p:nvSpPr>
          <p:cNvPr id="13" name="矩形 12"/>
          <p:cNvSpPr/>
          <p:nvPr/>
        </p:nvSpPr>
        <p:spPr>
          <a:xfrm>
            <a:off x="683840" y="5855389"/>
            <a:ext cx="10682855" cy="307777"/>
          </a:xfrm>
          <a:prstGeom prst="rect">
            <a:avLst/>
          </a:prstGeom>
        </p:spPr>
        <p:txBody>
          <a:bodyPr wrap="square">
            <a:spAutoFit/>
          </a:bodyPr>
          <a:lstStyle/>
          <a:p>
            <a:r>
              <a:rPr lang="zh-CN" altLang="en-US" sz="1400" dirty="0"/>
              <a:t>注：春节、中秋节分别对</a:t>
            </a:r>
            <a:r>
              <a:rPr lang="en-US" altLang="zh-CN" sz="1400" dirty="0"/>
              <a:t>1/2</a:t>
            </a:r>
            <a:r>
              <a:rPr lang="zh-CN" altLang="en-US" sz="1400" dirty="0"/>
              <a:t>月、</a:t>
            </a:r>
            <a:r>
              <a:rPr lang="en-US" altLang="zh-CN" sz="1400" dirty="0"/>
              <a:t>9/10</a:t>
            </a:r>
            <a:r>
              <a:rPr lang="zh-CN" altLang="en-US" sz="1400" dirty="0"/>
              <a:t>月的销售占比有影响，可根据销售占比进一步确定该四个月季节性指数。</a:t>
            </a:r>
            <a:endParaRPr lang="zh-CN" altLang="en-US" sz="1400" dirty="0"/>
          </a:p>
        </p:txBody>
      </p:sp>
      <p:sp>
        <p:nvSpPr>
          <p:cNvPr id="14" name="矩形 13"/>
          <p:cNvSpPr/>
          <p:nvPr/>
        </p:nvSpPr>
        <p:spPr>
          <a:xfrm>
            <a:off x="6061764" y="143820"/>
            <a:ext cx="2372552" cy="369332"/>
          </a:xfrm>
          <a:prstGeom prst="rect">
            <a:avLst/>
          </a:prstGeom>
        </p:spPr>
        <p:txBody>
          <a:bodyPr wrap="square">
            <a:spAutoFit/>
          </a:bodyPr>
          <a:lstStyle/>
          <a:p>
            <a:r>
              <a:rPr lang="zh-CN" altLang="en-US" b="1" dirty="0" smtClean="0">
                <a:solidFill>
                  <a:schemeClr val="tx1">
                    <a:lumMod val="85000"/>
                    <a:lumOff val="15000"/>
                  </a:schemeClr>
                </a:solidFill>
              </a:rPr>
              <a:t>全年指标分解到每月</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目标分解</a:t>
            </a:r>
            <a:r>
              <a:rPr lang="en-US" altLang="zh-CN" b="1" dirty="0">
                <a:cs typeface="+mn-ea"/>
                <a:sym typeface="+mn-lt"/>
              </a:rPr>
              <a:t>—</a:t>
            </a:r>
            <a:r>
              <a:rPr lang="zh-CN" altLang="en-US" b="1" dirty="0">
                <a:cs typeface="+mn-ea"/>
                <a:sym typeface="+mn-lt"/>
              </a:rPr>
              <a:t>周权重指数</a:t>
            </a:r>
            <a:endParaRPr lang="zh-CN" altLang="en-US" dirty="0"/>
          </a:p>
        </p:txBody>
      </p:sp>
      <p:sp>
        <p:nvSpPr>
          <p:cNvPr id="3" name="矩形 2"/>
          <p:cNvSpPr/>
          <p:nvPr/>
        </p:nvSpPr>
        <p:spPr>
          <a:xfrm>
            <a:off x="683840" y="751378"/>
            <a:ext cx="10534254" cy="738664"/>
          </a:xfrm>
          <a:prstGeom prst="rect">
            <a:avLst/>
          </a:prstGeom>
        </p:spPr>
        <p:txBody>
          <a:bodyPr wrap="square">
            <a:spAutoFit/>
          </a:bodyPr>
          <a:lstStyle/>
          <a:p>
            <a:pPr>
              <a:lnSpc>
                <a:spcPct val="150000"/>
              </a:lnSpc>
            </a:pPr>
            <a:r>
              <a:rPr lang="zh-CN" altLang="en-US" sz="1400" dirty="0"/>
              <a:t>周权重指数等于周一到周日每日日权重指数</a:t>
            </a:r>
            <a:r>
              <a:rPr lang="zh-CN" altLang="en-US" sz="1400" dirty="0" smtClean="0"/>
              <a:t>相加，是一种以周为单位进行权重分析处理的工具。如果某门店每周销售额为</a:t>
            </a:r>
            <a:r>
              <a:rPr lang="en-US" altLang="zh-CN" sz="1400" dirty="0" smtClean="0"/>
              <a:t>10</a:t>
            </a:r>
            <a:r>
              <a:rPr lang="zh-CN" altLang="en-US" sz="1400" dirty="0" smtClean="0"/>
              <a:t>，其中周一到周日依次为</a:t>
            </a:r>
            <a:r>
              <a:rPr lang="en-US" altLang="zh-CN" sz="1400" dirty="0" smtClean="0"/>
              <a:t>1.0</a:t>
            </a:r>
            <a:r>
              <a:rPr lang="zh-CN" altLang="en-US" sz="1400" dirty="0" smtClean="0"/>
              <a:t>、</a:t>
            </a:r>
            <a:r>
              <a:rPr lang="en-US" altLang="zh-CN" sz="1400" dirty="0" smtClean="0"/>
              <a:t>1.2</a:t>
            </a:r>
            <a:r>
              <a:rPr lang="zh-CN" altLang="en-US" sz="1400" dirty="0" smtClean="0"/>
              <a:t>、</a:t>
            </a:r>
            <a:r>
              <a:rPr lang="en-US" altLang="zh-CN" sz="1400" dirty="0" smtClean="0"/>
              <a:t>1.3</a:t>
            </a:r>
            <a:r>
              <a:rPr lang="zh-CN" altLang="en-US" sz="1400" dirty="0" smtClean="0"/>
              <a:t>、</a:t>
            </a:r>
            <a:r>
              <a:rPr lang="en-US" altLang="zh-CN" sz="1400" dirty="0" smtClean="0"/>
              <a:t>1.2</a:t>
            </a:r>
            <a:r>
              <a:rPr lang="zh-CN" altLang="en-US" sz="1400" dirty="0" smtClean="0"/>
              <a:t>、</a:t>
            </a:r>
            <a:r>
              <a:rPr lang="en-US" altLang="zh-CN" sz="1400" dirty="0" smtClean="0"/>
              <a:t>1.6</a:t>
            </a:r>
            <a:r>
              <a:rPr lang="zh-CN" altLang="en-US" sz="1400" dirty="0" smtClean="0"/>
              <a:t>、</a:t>
            </a:r>
            <a:r>
              <a:rPr lang="en-US" altLang="zh-CN" sz="1400" dirty="0" smtClean="0"/>
              <a:t>1.6</a:t>
            </a:r>
            <a:r>
              <a:rPr lang="zh-CN" altLang="en-US" sz="1400" dirty="0" smtClean="0"/>
              <a:t>、</a:t>
            </a:r>
            <a:r>
              <a:rPr lang="en-US" altLang="zh-CN" sz="1400" dirty="0" smtClean="0"/>
              <a:t>1.9</a:t>
            </a:r>
            <a:r>
              <a:rPr lang="zh-CN" altLang="en-US" sz="1400" dirty="0" smtClean="0"/>
              <a:t>、</a:t>
            </a:r>
            <a:r>
              <a:rPr lang="en-US" altLang="zh-CN" sz="1400" dirty="0" smtClean="0"/>
              <a:t>1.8</a:t>
            </a:r>
            <a:r>
              <a:rPr lang="zh-CN" altLang="en-US" sz="1400" dirty="0" smtClean="0"/>
              <a:t>，即日权重指数。</a:t>
            </a:r>
            <a:endParaRPr lang="zh-CN" altLang="en-US" sz="1400" dirty="0"/>
          </a:p>
        </p:txBody>
      </p:sp>
      <p:sp>
        <p:nvSpPr>
          <p:cNvPr id="4" name="矩形 3"/>
          <p:cNvSpPr/>
          <p:nvPr/>
        </p:nvSpPr>
        <p:spPr>
          <a:xfrm>
            <a:off x="683839" y="1515853"/>
            <a:ext cx="10520605" cy="415498"/>
          </a:xfrm>
          <a:prstGeom prst="rect">
            <a:avLst/>
          </a:prstGeom>
        </p:spPr>
        <p:txBody>
          <a:bodyPr wrap="square">
            <a:spAutoFit/>
          </a:bodyPr>
          <a:lstStyle/>
          <a:p>
            <a:pPr>
              <a:lnSpc>
                <a:spcPct val="150000"/>
              </a:lnSpc>
            </a:pPr>
            <a:r>
              <a:rPr lang="zh-CN" altLang="en-US" sz="1400" dirty="0"/>
              <a:t>周权重</a:t>
            </a:r>
            <a:r>
              <a:rPr lang="zh-CN" altLang="en-US" sz="1400" dirty="0" smtClean="0"/>
              <a:t>指数</a:t>
            </a:r>
            <a:r>
              <a:rPr lang="zh-CN" altLang="en-US" sz="1400" b="1" dirty="0" smtClean="0"/>
              <a:t>有什么用</a:t>
            </a:r>
            <a:r>
              <a:rPr lang="zh-CN" altLang="en-US" sz="1400" dirty="0" smtClean="0"/>
              <a:t>？</a:t>
            </a:r>
            <a:r>
              <a:rPr lang="en-US" altLang="zh-CN" sz="1400" dirty="0" smtClean="0"/>
              <a:t>——</a:t>
            </a:r>
            <a:r>
              <a:rPr lang="zh-CN" altLang="en-US" sz="1400" dirty="0" smtClean="0"/>
              <a:t>可以根据权重指数安排门店员工排班、安排门店陈列调整时间、安排送货时间等。</a:t>
            </a:r>
            <a:endParaRPr lang="zh-CN" altLang="en-US" sz="1400" dirty="0"/>
          </a:p>
        </p:txBody>
      </p:sp>
      <p:sp>
        <p:nvSpPr>
          <p:cNvPr id="5" name="矩形 4"/>
          <p:cNvSpPr/>
          <p:nvPr/>
        </p:nvSpPr>
        <p:spPr>
          <a:xfrm>
            <a:off x="670192" y="2126128"/>
            <a:ext cx="7362248" cy="1384995"/>
          </a:xfrm>
          <a:prstGeom prst="rect">
            <a:avLst/>
          </a:prstGeom>
        </p:spPr>
        <p:txBody>
          <a:bodyPr wrap="square">
            <a:spAutoFit/>
          </a:bodyPr>
          <a:lstStyle/>
          <a:p>
            <a:pPr>
              <a:lnSpc>
                <a:spcPct val="150000"/>
              </a:lnSpc>
            </a:pPr>
            <a:r>
              <a:rPr lang="zh-CN" altLang="en-US" sz="1400" b="1" dirty="0"/>
              <a:t>计算步骤</a:t>
            </a:r>
            <a:r>
              <a:rPr lang="zh-CN" altLang="en-US" sz="1400" dirty="0"/>
              <a:t>：</a:t>
            </a:r>
            <a:endParaRPr lang="en-US" altLang="zh-CN" sz="1400" dirty="0"/>
          </a:p>
          <a:p>
            <a:pPr marL="342900" indent="-342900">
              <a:lnSpc>
                <a:spcPct val="150000"/>
              </a:lnSpc>
              <a:buFont typeface="+mj-ea"/>
              <a:buAutoNum type="circleNumDbPlain"/>
            </a:pPr>
            <a:r>
              <a:rPr lang="zh-CN" altLang="en-US" sz="1400" dirty="0" smtClean="0"/>
              <a:t>拉取门店最近一个完整年度（可以是自然年，也可以是时间连续的一年，比如</a:t>
            </a:r>
            <a:r>
              <a:rPr lang="en-US" altLang="zh-CN" sz="1400" dirty="0" smtClean="0"/>
              <a:t>20160101-20161231</a:t>
            </a:r>
            <a:r>
              <a:rPr lang="zh-CN" altLang="en-US" sz="1400" dirty="0" smtClean="0"/>
              <a:t>，或</a:t>
            </a:r>
            <a:r>
              <a:rPr lang="en-US" altLang="zh-CN" sz="1400" dirty="0" smtClean="0"/>
              <a:t>20160901-20170831</a:t>
            </a:r>
            <a:r>
              <a:rPr lang="zh-CN" altLang="en-US" sz="1400" dirty="0" smtClean="0"/>
              <a:t>）每日销售额；</a:t>
            </a:r>
            <a:endParaRPr lang="en-US" altLang="zh-CN" sz="1400" dirty="0" smtClean="0"/>
          </a:p>
          <a:p>
            <a:pPr marL="342900" indent="-342900">
              <a:lnSpc>
                <a:spcPct val="150000"/>
              </a:lnSpc>
              <a:buFont typeface="+mj-ea"/>
              <a:buAutoNum type="circleNumDbPlain"/>
            </a:pPr>
            <a:r>
              <a:rPr lang="zh-CN" altLang="en-US" sz="1400" dirty="0" smtClean="0"/>
              <a:t>透视成下表，计算平均日销售额</a:t>
            </a:r>
            <a:endParaRPr lang="zh-CN" altLang="en-US" sz="1400" dirty="0"/>
          </a:p>
        </p:txBody>
      </p:sp>
      <p:graphicFrame>
        <p:nvGraphicFramePr>
          <p:cNvPr id="7" name="表格 6"/>
          <p:cNvGraphicFramePr>
            <a:graphicFrameLocks noGrp="1"/>
          </p:cNvGraphicFramePr>
          <p:nvPr/>
        </p:nvGraphicFramePr>
        <p:xfrm>
          <a:off x="1059975" y="3606827"/>
          <a:ext cx="3812275" cy="2876550"/>
        </p:xfrm>
        <a:graphic>
          <a:graphicData uri="http://schemas.openxmlformats.org/drawingml/2006/table">
            <a:tbl>
              <a:tblPr firstRow="1" bandRow="1">
                <a:tableStyleId>{2D5ABB26-0587-4C30-8999-92F81FD0307C}</a:tableStyleId>
              </a:tblPr>
              <a:tblGrid>
                <a:gridCol w="624868"/>
                <a:gridCol w="519548"/>
                <a:gridCol w="519548"/>
                <a:gridCol w="519548"/>
                <a:gridCol w="406893"/>
                <a:gridCol w="407290"/>
                <a:gridCol w="407290"/>
                <a:gridCol w="407290"/>
              </a:tblGrid>
              <a:tr h="188538">
                <a:tc>
                  <a:txBody>
                    <a:bodyPr/>
                    <a:lstStyle/>
                    <a:p>
                      <a:pPr algn="ctr" rtl="0" fontAlgn="ctr"/>
                      <a:r>
                        <a:rPr lang="zh-CN" altLang="en-US" sz="1200" b="0" i="0" u="none" strike="noStrike" dirty="0">
                          <a:solidFill>
                            <a:srgbClr val="000000"/>
                          </a:solidFill>
                          <a:effectLst/>
                          <a:latin typeface="微软雅黑" panose="020B0503020204020204" charset="-122"/>
                          <a:ea typeface="微软雅黑" panose="020B0503020204020204" charset="-122"/>
                        </a:rPr>
                        <a:t>周</a:t>
                      </a:r>
                      <a:endParaRPr lang="zh-CN" altLang="en-US"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charset="-122"/>
                          <a:ea typeface="微软雅黑" panose="020B0503020204020204" charset="-122"/>
                        </a:rPr>
                        <a:t>周一</a:t>
                      </a:r>
                      <a:endParaRPr lang="zh-CN" altLang="en-US"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charset="-122"/>
                          <a:ea typeface="微软雅黑" panose="020B0503020204020204" charset="-122"/>
                        </a:rPr>
                        <a:t>周二</a:t>
                      </a:r>
                      <a:endParaRPr lang="zh-CN" altLang="en-US"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charset="-122"/>
                          <a:ea typeface="微软雅黑" panose="020B0503020204020204" charset="-122"/>
                        </a:rPr>
                        <a:t>周三</a:t>
                      </a:r>
                      <a:endParaRPr lang="zh-CN" altLang="en-US"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dirty="0">
                          <a:solidFill>
                            <a:srgbClr val="000000"/>
                          </a:solidFill>
                          <a:effectLst/>
                          <a:latin typeface="微软雅黑" panose="020B0503020204020204" charset="-122"/>
                          <a:ea typeface="微软雅黑" panose="020B0503020204020204" charset="-122"/>
                        </a:rPr>
                        <a:t>周四</a:t>
                      </a:r>
                      <a:endParaRPr lang="zh-CN" altLang="en-US"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charset="-122"/>
                          <a:ea typeface="微软雅黑" panose="020B0503020204020204" charset="-122"/>
                        </a:rPr>
                        <a:t>周五</a:t>
                      </a:r>
                      <a:endParaRPr lang="zh-CN" altLang="en-US"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charset="-122"/>
                          <a:ea typeface="微软雅黑" panose="020B0503020204020204" charset="-122"/>
                        </a:rPr>
                        <a:t>周六</a:t>
                      </a:r>
                      <a:endParaRPr lang="zh-CN" altLang="en-US"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charset="-122"/>
                          <a:ea typeface="微软雅黑" panose="020B0503020204020204" charset="-122"/>
                        </a:rPr>
                        <a:t>周日</a:t>
                      </a:r>
                      <a:endParaRPr lang="zh-CN" altLang="en-US"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36</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2</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24</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13</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34</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3</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19</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37</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35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4</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16</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16</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42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67</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28</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23</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27</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8</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4</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9</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6</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13</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20</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49</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16</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9</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27</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32</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50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16</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9</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31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26</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51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10</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49</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61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8538">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52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25</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7</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30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23</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839">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53</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14</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24</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7147">
                <a:tc>
                  <a:txBody>
                    <a:bodyPr/>
                    <a:lstStyle/>
                    <a:p>
                      <a:pPr algn="ctr" rtl="0" fontAlgn="ctr"/>
                      <a:r>
                        <a:rPr lang="zh-CN" altLang="en-US" sz="1200" b="0" i="0" u="none" strike="noStrike" dirty="0">
                          <a:solidFill>
                            <a:srgbClr val="000000"/>
                          </a:solidFill>
                          <a:effectLst/>
                          <a:latin typeface="微软雅黑" panose="020B0503020204020204" charset="-122"/>
                          <a:ea typeface="微软雅黑" panose="020B0503020204020204" charset="-122"/>
                        </a:rPr>
                        <a:t>平均日销售额</a:t>
                      </a:r>
                      <a:endParaRPr lang="zh-CN" altLang="en-US"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15</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12</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20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33</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37</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矩形 7"/>
          <p:cNvSpPr/>
          <p:nvPr/>
        </p:nvSpPr>
        <p:spPr>
          <a:xfrm>
            <a:off x="5698674" y="3084632"/>
            <a:ext cx="5226358" cy="3323987"/>
          </a:xfrm>
          <a:prstGeom prst="rect">
            <a:avLst/>
          </a:prstGeom>
        </p:spPr>
        <p:txBody>
          <a:bodyPr wrap="square">
            <a:spAutoFit/>
          </a:bodyPr>
          <a:lstStyle/>
          <a:p>
            <a:pPr marL="342900" indent="-342900">
              <a:lnSpc>
                <a:spcPct val="150000"/>
              </a:lnSpc>
              <a:buFont typeface="+mj-ea"/>
              <a:buAutoNum type="circleNumDbPlain"/>
            </a:pPr>
            <a:r>
              <a:rPr lang="zh-CN" altLang="en-US" sz="1400" dirty="0" smtClean="0">
                <a:solidFill>
                  <a:srgbClr val="F2F2F2"/>
                </a:solidFill>
              </a:rPr>
              <a:t>还是</a:t>
            </a:r>
            <a:endParaRPr lang="en-US" altLang="zh-CN" sz="1400" dirty="0" smtClean="0">
              <a:solidFill>
                <a:srgbClr val="F2F2F2"/>
              </a:solidFill>
            </a:endParaRPr>
          </a:p>
          <a:p>
            <a:pPr marL="342900" indent="-342900">
              <a:lnSpc>
                <a:spcPct val="150000"/>
              </a:lnSpc>
              <a:buFont typeface="+mj-ea"/>
              <a:buAutoNum type="circleNumDbPlain"/>
            </a:pPr>
            <a:r>
              <a:rPr lang="zh-CN" altLang="en-US" sz="1400" dirty="0" smtClean="0">
                <a:solidFill>
                  <a:srgbClr val="F2F2F2"/>
                </a:solidFill>
              </a:rPr>
              <a:t>发送</a:t>
            </a:r>
            <a:endParaRPr lang="en-US" altLang="zh-CN" sz="1400" dirty="0" smtClean="0">
              <a:solidFill>
                <a:srgbClr val="F2F2F2"/>
              </a:solidFill>
            </a:endParaRPr>
          </a:p>
          <a:p>
            <a:pPr marL="342900" indent="-342900">
              <a:lnSpc>
                <a:spcPct val="150000"/>
              </a:lnSpc>
              <a:buFont typeface="+mj-ea"/>
              <a:buAutoNum type="circleNumDbPlain"/>
            </a:pPr>
            <a:r>
              <a:rPr lang="zh-CN" altLang="en-US" sz="1400" dirty="0" smtClean="0"/>
              <a:t>找到平均销售额最低一天的销售数据，设定它的日权重指数为</a:t>
            </a:r>
            <a:r>
              <a:rPr lang="en-US" altLang="zh-CN" sz="1400" dirty="0" smtClean="0"/>
              <a:t>1.0</a:t>
            </a:r>
            <a:r>
              <a:rPr lang="zh-CN" altLang="en-US" sz="1400" dirty="0" smtClean="0"/>
              <a:t>，然后分别用其余</a:t>
            </a:r>
            <a:r>
              <a:rPr lang="en-US" altLang="zh-CN" sz="1400" dirty="0" smtClean="0"/>
              <a:t>6</a:t>
            </a:r>
            <a:r>
              <a:rPr lang="zh-CN" altLang="en-US" sz="1400" dirty="0" smtClean="0"/>
              <a:t>天的平均销售额除以这个最低值；</a:t>
            </a:r>
            <a:endParaRPr lang="en-US" altLang="zh-CN" sz="1400" dirty="0" smtClean="0"/>
          </a:p>
          <a:p>
            <a:pPr marL="342900" indent="-342900">
              <a:lnSpc>
                <a:spcPct val="150000"/>
              </a:lnSpc>
              <a:buFont typeface="+mj-ea"/>
              <a:buAutoNum type="circleNumDbPlain"/>
            </a:pPr>
            <a:endParaRPr lang="en-US" altLang="zh-CN" sz="1400" dirty="0"/>
          </a:p>
          <a:p>
            <a:pPr marL="342900" indent="-342900">
              <a:lnSpc>
                <a:spcPct val="150000"/>
              </a:lnSpc>
              <a:buFont typeface="+mj-ea"/>
              <a:buAutoNum type="circleNumDbPlain"/>
            </a:pPr>
            <a:endParaRPr lang="en-US" altLang="zh-CN" sz="1400" dirty="0" smtClean="0"/>
          </a:p>
          <a:p>
            <a:pPr marL="342900" indent="-342900">
              <a:lnSpc>
                <a:spcPct val="150000"/>
              </a:lnSpc>
              <a:buFont typeface="+mj-ea"/>
              <a:buAutoNum type="circleNumDbPlain"/>
            </a:pPr>
            <a:endParaRPr lang="en-US" altLang="zh-CN" sz="1400" dirty="0"/>
          </a:p>
          <a:p>
            <a:pPr marL="342900" indent="-342900">
              <a:lnSpc>
                <a:spcPct val="150000"/>
              </a:lnSpc>
              <a:buFont typeface="+mj-ea"/>
              <a:buAutoNum type="circleNumDbPlain"/>
            </a:pPr>
            <a:r>
              <a:rPr lang="zh-CN" altLang="en-US" sz="1400" dirty="0" smtClean="0"/>
              <a:t>将日权重指数相加就是周权重指数。</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周权重指数越大，说明该门店的日销售额越不稳定；越接近</a:t>
            </a:r>
            <a:r>
              <a:rPr lang="en-US" altLang="zh-CN" sz="1400" dirty="0" smtClean="0"/>
              <a:t>7.0</a:t>
            </a:r>
            <a:r>
              <a:rPr lang="zh-CN" altLang="en-US" sz="1400" dirty="0" smtClean="0"/>
              <a:t>，说明每天销售额越稳定。</a:t>
            </a:r>
            <a:endParaRPr lang="en-US" altLang="zh-CN" sz="1400" dirty="0"/>
          </a:p>
        </p:txBody>
      </p:sp>
      <p:pic>
        <p:nvPicPr>
          <p:cNvPr id="6" name="图片 5"/>
          <p:cNvPicPr>
            <a:picLocks noChangeAspect="1"/>
          </p:cNvPicPr>
          <p:nvPr/>
        </p:nvPicPr>
        <p:blipFill>
          <a:blip r:embed="rId1"/>
          <a:stretch>
            <a:fillRect/>
          </a:stretch>
        </p:blipFill>
        <p:spPr>
          <a:xfrm>
            <a:off x="7773133" y="2290774"/>
            <a:ext cx="2892592" cy="1296032"/>
          </a:xfrm>
          <a:prstGeom prst="rect">
            <a:avLst/>
          </a:prstGeom>
        </p:spPr>
      </p:pic>
      <p:graphicFrame>
        <p:nvGraphicFramePr>
          <p:cNvPr id="9" name="表格 8"/>
          <p:cNvGraphicFramePr>
            <a:graphicFrameLocks noGrp="1"/>
          </p:cNvGraphicFramePr>
          <p:nvPr/>
        </p:nvGraphicFramePr>
        <p:xfrm>
          <a:off x="6216739" y="4558644"/>
          <a:ext cx="4448986" cy="695924"/>
        </p:xfrm>
        <a:graphic>
          <a:graphicData uri="http://schemas.openxmlformats.org/drawingml/2006/table">
            <a:tbl>
              <a:tblPr firstRow="1" bandRow="1">
                <a:tableStyleId>{2D5ABB26-0587-4C30-8999-92F81FD0307C}</a:tableStyleId>
              </a:tblPr>
              <a:tblGrid>
                <a:gridCol w="1136147"/>
                <a:gridCol w="478810"/>
                <a:gridCol w="478810"/>
                <a:gridCol w="478810"/>
                <a:gridCol w="374989"/>
                <a:gridCol w="375355"/>
                <a:gridCol w="375355"/>
                <a:gridCol w="375355"/>
                <a:gridCol w="375355"/>
              </a:tblGrid>
              <a:tr h="210497">
                <a:tc>
                  <a:txBody>
                    <a:bodyPr/>
                    <a:lstStyle/>
                    <a:p>
                      <a:pPr algn="ctr" rtl="0" fontAlgn="ctr"/>
                      <a:endParaRPr lang="zh-CN" altLang="en-US"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dirty="0">
                          <a:solidFill>
                            <a:srgbClr val="000000"/>
                          </a:solidFill>
                          <a:effectLst/>
                          <a:latin typeface="微软雅黑" panose="020B0503020204020204" charset="-122"/>
                          <a:ea typeface="微软雅黑" panose="020B0503020204020204" charset="-122"/>
                        </a:rPr>
                        <a:t>周一</a:t>
                      </a:r>
                      <a:endParaRPr lang="zh-CN" altLang="en-US"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charset="-122"/>
                          <a:ea typeface="微软雅黑" panose="020B0503020204020204" charset="-122"/>
                        </a:rPr>
                        <a:t>周二</a:t>
                      </a:r>
                      <a:endParaRPr lang="zh-CN" altLang="en-US"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charset="-122"/>
                          <a:ea typeface="微软雅黑" panose="020B0503020204020204" charset="-122"/>
                        </a:rPr>
                        <a:t>周三</a:t>
                      </a:r>
                      <a:endParaRPr lang="zh-CN" altLang="en-US"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charset="-122"/>
                          <a:ea typeface="微软雅黑" panose="020B0503020204020204" charset="-122"/>
                        </a:rPr>
                        <a:t>周四</a:t>
                      </a:r>
                      <a:endParaRPr lang="zh-CN" altLang="en-US"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a:solidFill>
                            <a:srgbClr val="000000"/>
                          </a:solidFill>
                          <a:effectLst/>
                          <a:latin typeface="微软雅黑" panose="020B0503020204020204" charset="-122"/>
                          <a:ea typeface="微软雅黑" panose="020B0503020204020204" charset="-122"/>
                        </a:rPr>
                        <a:t>周五</a:t>
                      </a:r>
                      <a:endParaRPr lang="zh-CN" altLang="en-US"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dirty="0">
                          <a:solidFill>
                            <a:srgbClr val="000000"/>
                          </a:solidFill>
                          <a:effectLst/>
                          <a:latin typeface="微软雅黑" panose="020B0503020204020204" charset="-122"/>
                          <a:ea typeface="微软雅黑" panose="020B0503020204020204" charset="-122"/>
                        </a:rPr>
                        <a:t>周六</a:t>
                      </a:r>
                      <a:endParaRPr lang="zh-CN" altLang="en-US"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dirty="0">
                          <a:solidFill>
                            <a:srgbClr val="000000"/>
                          </a:solidFill>
                          <a:effectLst/>
                          <a:latin typeface="微软雅黑" panose="020B0503020204020204" charset="-122"/>
                          <a:ea typeface="微软雅黑" panose="020B0503020204020204" charset="-122"/>
                        </a:rPr>
                        <a:t>周日</a:t>
                      </a:r>
                      <a:endParaRPr lang="zh-CN" altLang="en-US"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200" b="0" i="0" u="none" strike="noStrike" dirty="0" smtClean="0">
                          <a:solidFill>
                            <a:srgbClr val="000000"/>
                          </a:solidFill>
                          <a:effectLst/>
                          <a:latin typeface="微软雅黑" panose="020B0503020204020204" charset="-122"/>
                          <a:ea typeface="微软雅黑" panose="020B0503020204020204" charset="-122"/>
                        </a:rPr>
                        <a:t>合计</a:t>
                      </a:r>
                      <a:endParaRPr lang="zh-CN" altLang="en-US"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0497">
                <a:tc>
                  <a:txBody>
                    <a:bodyPr/>
                    <a:lstStyle/>
                    <a:p>
                      <a:pPr algn="ctr" rtl="0" fontAlgn="ctr"/>
                      <a:r>
                        <a:rPr lang="zh-CN" altLang="en-US" sz="1200" b="0" i="0" u="none" strike="noStrike" dirty="0">
                          <a:solidFill>
                            <a:srgbClr val="000000"/>
                          </a:solidFill>
                          <a:effectLst/>
                          <a:latin typeface="微软雅黑" panose="020B0503020204020204" charset="-122"/>
                          <a:ea typeface="微软雅黑" panose="020B0503020204020204" charset="-122"/>
                        </a:rPr>
                        <a:t>平均日销售额</a:t>
                      </a:r>
                      <a:endParaRPr lang="zh-CN" altLang="en-US"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15</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12</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12</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11</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20</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33</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37</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smtClean="0">
                          <a:solidFill>
                            <a:srgbClr val="000000"/>
                          </a:solidFill>
                          <a:effectLst/>
                          <a:latin typeface="微软雅黑" panose="020B0503020204020204" charset="-122"/>
                          <a:ea typeface="微软雅黑" panose="020B0503020204020204" charset="-122"/>
                        </a:rPr>
                        <a:t>139</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930">
                <a:tc>
                  <a:txBody>
                    <a:bodyPr/>
                    <a:lstStyle/>
                    <a:p>
                      <a:pPr algn="ctr" rtl="0" fontAlgn="ctr"/>
                      <a:r>
                        <a:rPr lang="zh-CN" altLang="en-US" sz="1200" b="0" i="0" u="none" strike="noStrike" dirty="0" smtClean="0">
                          <a:solidFill>
                            <a:srgbClr val="000000"/>
                          </a:solidFill>
                          <a:effectLst/>
                          <a:latin typeface="微软雅黑" panose="020B0503020204020204" charset="-122"/>
                          <a:ea typeface="微软雅黑" panose="020B0503020204020204" charset="-122"/>
                        </a:rPr>
                        <a:t>日销售权重指数</a:t>
                      </a:r>
                      <a:endParaRPr lang="zh-CN" altLang="en-US"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1.3</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1.1</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1.1</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1.0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1.8</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a:solidFill>
                            <a:srgbClr val="000000"/>
                          </a:solidFill>
                          <a:effectLst/>
                          <a:latin typeface="微软雅黑" panose="020B0503020204020204" charset="-122"/>
                          <a:ea typeface="微软雅黑" panose="020B0503020204020204" charset="-122"/>
                        </a:rPr>
                        <a:t>3.0</a:t>
                      </a:r>
                      <a:endParaRPr lang="en-US" altLang="zh-CN" sz="12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a:solidFill>
                            <a:srgbClr val="000000"/>
                          </a:solidFill>
                          <a:effectLst/>
                          <a:latin typeface="微软雅黑" panose="020B0503020204020204" charset="-122"/>
                          <a:ea typeface="微软雅黑" panose="020B0503020204020204" charset="-122"/>
                        </a:rPr>
                        <a:t>3.4</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200" b="0" i="0" u="none" strike="noStrike" dirty="0" smtClean="0">
                          <a:solidFill>
                            <a:srgbClr val="000000"/>
                          </a:solidFill>
                          <a:effectLst/>
                          <a:latin typeface="微软雅黑" panose="020B0503020204020204" charset="-122"/>
                          <a:ea typeface="微软雅黑" panose="020B0503020204020204" charset="-122"/>
                        </a:rPr>
                        <a:t>12.7</a:t>
                      </a:r>
                      <a:endParaRPr lang="en-US" altLang="zh-CN" sz="12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 name="矩形 9"/>
          <p:cNvSpPr/>
          <p:nvPr/>
        </p:nvSpPr>
        <p:spPr>
          <a:xfrm>
            <a:off x="6061764" y="143820"/>
            <a:ext cx="2372552" cy="369332"/>
          </a:xfrm>
          <a:prstGeom prst="rect">
            <a:avLst/>
          </a:prstGeom>
        </p:spPr>
        <p:txBody>
          <a:bodyPr wrap="square">
            <a:spAutoFit/>
          </a:bodyPr>
          <a:lstStyle/>
          <a:p>
            <a:r>
              <a:rPr lang="zh-CN" altLang="en-US" b="1" dirty="0">
                <a:solidFill>
                  <a:schemeClr val="tx1">
                    <a:lumMod val="85000"/>
                    <a:lumOff val="15000"/>
                  </a:schemeClr>
                </a:solidFill>
              </a:rPr>
              <a:t>每周</a:t>
            </a:r>
            <a:r>
              <a:rPr lang="zh-CN" altLang="en-US" b="1" dirty="0" smtClean="0">
                <a:solidFill>
                  <a:schemeClr val="tx1">
                    <a:lumMod val="85000"/>
                    <a:lumOff val="15000"/>
                  </a:schemeClr>
                </a:solidFill>
              </a:rPr>
              <a:t>指标分解到每天</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目录</a:t>
            </a:r>
            <a:endParaRPr lang="zh-CN" altLang="en-US" b="1" dirty="0">
              <a:solidFill>
                <a:schemeClr val="accent1"/>
              </a:solidFill>
              <a:cs typeface="+mn-ea"/>
              <a:sym typeface="+mn-lt"/>
            </a:endParaRPr>
          </a:p>
        </p:txBody>
      </p:sp>
      <p:grpSp>
        <p:nvGrpSpPr>
          <p:cNvPr id="9" name="组合 8"/>
          <p:cNvGrpSpPr/>
          <p:nvPr/>
        </p:nvGrpSpPr>
        <p:grpSpPr>
          <a:xfrm>
            <a:off x="611714" y="258014"/>
            <a:ext cx="5252710" cy="3170986"/>
            <a:chOff x="611714" y="258014"/>
            <a:chExt cx="5252710" cy="3170986"/>
          </a:xfrm>
        </p:grpSpPr>
        <p:grpSp>
          <p:nvGrpSpPr>
            <p:cNvPr id="15" name="组合 14"/>
            <p:cNvGrpSpPr/>
            <p:nvPr/>
          </p:nvGrpSpPr>
          <p:grpSpPr>
            <a:xfrm>
              <a:off x="611714" y="258014"/>
              <a:ext cx="5252710" cy="3170986"/>
              <a:chOff x="1291167" y="1160058"/>
              <a:chExt cx="5252710" cy="3170986"/>
            </a:xfrm>
          </p:grpSpPr>
          <p:sp>
            <p:nvSpPr>
              <p:cNvPr id="7" name="等腰三角形 6"/>
              <p:cNvSpPr/>
              <p:nvPr/>
            </p:nvSpPr>
            <p:spPr>
              <a:xfrm>
                <a:off x="1291167" y="3811036"/>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1443567" y="2045044"/>
                <a:ext cx="5100310" cy="228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梯形 4"/>
              <p:cNvSpPr/>
              <p:nvPr/>
            </p:nvSpPr>
            <p:spPr>
              <a:xfrm rot="18877615">
                <a:off x="569134" y="2256802"/>
                <a:ext cx="2990172" cy="796684"/>
              </a:xfrm>
              <a:prstGeom prst="trapezoid">
                <a:avLst>
                  <a:gd name="adj" fmla="val 1001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等腰三角形 5"/>
              <p:cNvSpPr/>
              <p:nvPr/>
            </p:nvSpPr>
            <p:spPr>
              <a:xfrm>
                <a:off x="3222023" y="1862138"/>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 name="文本框 7"/>
            <p:cNvSpPr txBox="1"/>
            <p:nvPr/>
          </p:nvSpPr>
          <p:spPr>
            <a:xfrm>
              <a:off x="1345448" y="1396834"/>
              <a:ext cx="383438" cy="523220"/>
            </a:xfrm>
            <a:prstGeom prst="rect">
              <a:avLst/>
            </a:prstGeom>
            <a:noFill/>
          </p:spPr>
          <p:txBody>
            <a:bodyPr wrap="none" rtlCol="0">
              <a:spAutoFit/>
            </a:bodyPr>
            <a:lstStyle/>
            <a:p>
              <a:r>
                <a:rPr lang="en-US" altLang="zh-CN" sz="2800" b="1" dirty="0">
                  <a:solidFill>
                    <a:schemeClr val="tx1">
                      <a:lumMod val="75000"/>
                      <a:lumOff val="25000"/>
                    </a:schemeClr>
                  </a:solidFill>
                  <a:cs typeface="+mn-ea"/>
                  <a:sym typeface="+mn-lt"/>
                </a:rPr>
                <a:t>1</a:t>
              </a:r>
              <a:endParaRPr lang="zh-CN" altLang="en-US" sz="2800" b="1" dirty="0">
                <a:solidFill>
                  <a:schemeClr val="tx1">
                    <a:lumMod val="75000"/>
                    <a:lumOff val="25000"/>
                  </a:schemeClr>
                </a:solidFill>
                <a:cs typeface="+mn-ea"/>
                <a:sym typeface="+mn-lt"/>
              </a:endParaRPr>
            </a:p>
          </p:txBody>
        </p:sp>
        <p:sp>
          <p:nvSpPr>
            <p:cNvPr id="39" name="矩形 38"/>
            <p:cNvSpPr/>
            <p:nvPr/>
          </p:nvSpPr>
          <p:spPr>
            <a:xfrm>
              <a:off x="2226911" y="1478575"/>
              <a:ext cx="697627" cy="400110"/>
            </a:xfrm>
            <a:prstGeom prst="rect">
              <a:avLst/>
            </a:prstGeom>
          </p:spPr>
          <p:txBody>
            <a:bodyPr wrap="none">
              <a:spAutoFit/>
            </a:bodyPr>
            <a:lstStyle/>
            <a:p>
              <a:pPr algn="ctr" defTabSz="609600"/>
              <a:r>
                <a:rPr lang="zh-CN" altLang="en-US" sz="2000" b="1" dirty="0">
                  <a:solidFill>
                    <a:schemeClr val="bg1"/>
                  </a:solidFill>
                  <a:cs typeface="+mn-ea"/>
                  <a:sym typeface="+mn-lt"/>
                </a:rPr>
                <a:t>概述</a:t>
              </a:r>
              <a:endParaRPr lang="zh-CN" altLang="en-US" sz="2000" b="1" dirty="0">
                <a:solidFill>
                  <a:schemeClr val="bg1"/>
                </a:solidFill>
                <a:cs typeface="+mn-ea"/>
                <a:sym typeface="+mn-lt"/>
              </a:endParaRPr>
            </a:p>
          </p:txBody>
        </p:sp>
        <p:sp>
          <p:nvSpPr>
            <p:cNvPr id="43" name="矩形 42"/>
            <p:cNvSpPr/>
            <p:nvPr/>
          </p:nvSpPr>
          <p:spPr>
            <a:xfrm>
              <a:off x="2231830" y="1847372"/>
              <a:ext cx="3429412" cy="1052596"/>
            </a:xfrm>
            <a:prstGeom prst="rect">
              <a:avLst/>
            </a:prstGeom>
          </p:spPr>
          <p:txBody>
            <a:bodyPr wrap="square">
              <a:spAutoFit/>
            </a:bodyPr>
            <a:lstStyle/>
            <a:p>
              <a:pPr marL="171450" indent="-171450" algn="just" defTabSz="609600">
                <a:lnSpc>
                  <a:spcPct val="130000"/>
                </a:lnSpc>
                <a:buFont typeface="Wingdings" panose="05000000000000000000" pitchFamily="2" charset="2"/>
                <a:buChar char="n"/>
              </a:pPr>
              <a:r>
                <a:rPr lang="zh-CN" altLang="en-US" sz="1600" dirty="0">
                  <a:solidFill>
                    <a:schemeClr val="bg1"/>
                  </a:solidFill>
                  <a:cs typeface="+mn-ea"/>
                  <a:sym typeface="+mn-lt"/>
                </a:rPr>
                <a:t>分析对象</a:t>
              </a:r>
              <a:endParaRPr lang="en-US" altLang="zh-CN" sz="1600" dirty="0">
                <a:solidFill>
                  <a:schemeClr val="bg1"/>
                </a:solidFill>
                <a:cs typeface="+mn-ea"/>
                <a:sym typeface="+mn-lt"/>
              </a:endParaRPr>
            </a:p>
            <a:p>
              <a:pPr marL="171450" indent="-171450" algn="just" defTabSz="609600">
                <a:lnSpc>
                  <a:spcPct val="130000"/>
                </a:lnSpc>
                <a:buFont typeface="Wingdings" panose="05000000000000000000" pitchFamily="2" charset="2"/>
                <a:buChar char="n"/>
              </a:pPr>
              <a:r>
                <a:rPr lang="zh-CN" altLang="en-US" sz="1600" dirty="0">
                  <a:solidFill>
                    <a:schemeClr val="bg1"/>
                  </a:solidFill>
                  <a:cs typeface="+mn-ea"/>
                  <a:sym typeface="+mn-lt"/>
                </a:rPr>
                <a:t>分析思路</a:t>
              </a:r>
              <a:endParaRPr lang="en-US" altLang="zh-CN" sz="1600" dirty="0">
                <a:solidFill>
                  <a:schemeClr val="bg1"/>
                </a:solidFill>
                <a:cs typeface="+mn-ea"/>
                <a:sym typeface="+mn-lt"/>
              </a:endParaRPr>
            </a:p>
            <a:p>
              <a:pPr marL="171450" indent="-171450" algn="just" defTabSz="609600">
                <a:lnSpc>
                  <a:spcPct val="130000"/>
                </a:lnSpc>
                <a:buFont typeface="Wingdings" panose="05000000000000000000" pitchFamily="2" charset="2"/>
                <a:buChar char="n"/>
              </a:pPr>
              <a:r>
                <a:rPr lang="zh-CN" altLang="en-US" sz="1600" dirty="0">
                  <a:solidFill>
                    <a:schemeClr val="bg1"/>
                  </a:solidFill>
                  <a:cs typeface="+mn-ea"/>
                  <a:sym typeface="+mn-lt"/>
                </a:rPr>
                <a:t>常用分析方法</a:t>
              </a:r>
              <a:endParaRPr lang="zh-CN" altLang="en-US" sz="1600" dirty="0">
                <a:solidFill>
                  <a:schemeClr val="bg1"/>
                </a:solidFill>
                <a:cs typeface="+mn-ea"/>
                <a:sym typeface="+mn-lt"/>
              </a:endParaRPr>
            </a:p>
          </p:txBody>
        </p:sp>
      </p:grpSp>
      <p:grpSp>
        <p:nvGrpSpPr>
          <p:cNvPr id="47" name="组合 46"/>
          <p:cNvGrpSpPr/>
          <p:nvPr/>
        </p:nvGrpSpPr>
        <p:grpSpPr>
          <a:xfrm>
            <a:off x="6225114" y="258014"/>
            <a:ext cx="5252710" cy="3170986"/>
            <a:chOff x="611714" y="258014"/>
            <a:chExt cx="5252710" cy="3170986"/>
          </a:xfrm>
        </p:grpSpPr>
        <p:grpSp>
          <p:nvGrpSpPr>
            <p:cNvPr id="48" name="组合 47"/>
            <p:cNvGrpSpPr/>
            <p:nvPr/>
          </p:nvGrpSpPr>
          <p:grpSpPr>
            <a:xfrm>
              <a:off x="611714" y="258014"/>
              <a:ext cx="5252710" cy="3170986"/>
              <a:chOff x="1291167" y="1160058"/>
              <a:chExt cx="5252710" cy="3170986"/>
            </a:xfrm>
          </p:grpSpPr>
          <p:sp>
            <p:nvSpPr>
              <p:cNvPr id="52" name="等腰三角形 51"/>
              <p:cNvSpPr/>
              <p:nvPr/>
            </p:nvSpPr>
            <p:spPr>
              <a:xfrm>
                <a:off x="1291167" y="3811036"/>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矩形 52"/>
              <p:cNvSpPr/>
              <p:nvPr/>
            </p:nvSpPr>
            <p:spPr>
              <a:xfrm>
                <a:off x="1443567" y="2045044"/>
                <a:ext cx="5100310" cy="228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4" name="梯形 53"/>
              <p:cNvSpPr/>
              <p:nvPr/>
            </p:nvSpPr>
            <p:spPr>
              <a:xfrm rot="18877615">
                <a:off x="569134" y="2256802"/>
                <a:ext cx="2990172" cy="796684"/>
              </a:xfrm>
              <a:prstGeom prst="trapezoid">
                <a:avLst>
                  <a:gd name="adj" fmla="val 1001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5" name="等腰三角形 54"/>
              <p:cNvSpPr/>
              <p:nvPr/>
            </p:nvSpPr>
            <p:spPr>
              <a:xfrm>
                <a:off x="3222023" y="1862138"/>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9" name="文本框 48"/>
            <p:cNvSpPr txBox="1"/>
            <p:nvPr/>
          </p:nvSpPr>
          <p:spPr>
            <a:xfrm>
              <a:off x="1345448" y="1396834"/>
              <a:ext cx="385042" cy="523220"/>
            </a:xfrm>
            <a:prstGeom prst="rect">
              <a:avLst/>
            </a:prstGeom>
            <a:noFill/>
          </p:spPr>
          <p:txBody>
            <a:bodyPr wrap="none" rtlCol="0">
              <a:spAutoFit/>
            </a:bodyPr>
            <a:lstStyle/>
            <a:p>
              <a:r>
                <a:rPr lang="en-US" altLang="zh-CN" sz="2800" b="1" dirty="0">
                  <a:solidFill>
                    <a:schemeClr val="tx1">
                      <a:lumMod val="75000"/>
                      <a:lumOff val="25000"/>
                    </a:schemeClr>
                  </a:solidFill>
                  <a:cs typeface="+mn-ea"/>
                  <a:sym typeface="+mn-lt"/>
                </a:rPr>
                <a:t>2</a:t>
              </a:r>
              <a:endParaRPr lang="zh-CN" altLang="en-US" sz="2800" b="1" dirty="0">
                <a:solidFill>
                  <a:schemeClr val="tx1">
                    <a:lumMod val="75000"/>
                    <a:lumOff val="25000"/>
                  </a:schemeClr>
                </a:solidFill>
                <a:cs typeface="+mn-ea"/>
                <a:sym typeface="+mn-lt"/>
              </a:endParaRPr>
            </a:p>
          </p:txBody>
        </p:sp>
        <p:sp>
          <p:nvSpPr>
            <p:cNvPr id="50" name="矩形 49"/>
            <p:cNvSpPr/>
            <p:nvPr/>
          </p:nvSpPr>
          <p:spPr>
            <a:xfrm>
              <a:off x="2201030" y="1478575"/>
              <a:ext cx="2492991" cy="400110"/>
            </a:xfrm>
            <a:prstGeom prst="rect">
              <a:avLst/>
            </a:prstGeom>
          </p:spPr>
          <p:txBody>
            <a:bodyPr wrap="none">
              <a:spAutoFit/>
            </a:bodyPr>
            <a:lstStyle/>
            <a:p>
              <a:pPr algn="ctr" defTabSz="609600"/>
              <a:r>
                <a:rPr lang="zh-CN" altLang="en-US" sz="2000" b="1" dirty="0">
                  <a:solidFill>
                    <a:schemeClr val="bg1"/>
                  </a:solidFill>
                  <a:cs typeface="+mn-ea"/>
                  <a:sym typeface="+mn-lt"/>
                </a:rPr>
                <a:t>销售目标制定与追踪</a:t>
              </a:r>
              <a:endParaRPr lang="zh-CN" altLang="en-US" sz="2000" b="1" dirty="0">
                <a:solidFill>
                  <a:schemeClr val="bg1"/>
                </a:solidFill>
                <a:cs typeface="+mn-ea"/>
                <a:sym typeface="+mn-lt"/>
              </a:endParaRPr>
            </a:p>
          </p:txBody>
        </p:sp>
        <p:sp>
          <p:nvSpPr>
            <p:cNvPr id="51" name="矩形 50"/>
            <p:cNvSpPr/>
            <p:nvPr/>
          </p:nvSpPr>
          <p:spPr>
            <a:xfrm>
              <a:off x="2231830" y="1847372"/>
              <a:ext cx="3429412" cy="1340880"/>
            </a:xfrm>
            <a:prstGeom prst="rect">
              <a:avLst/>
            </a:prstGeom>
          </p:spPr>
          <p:txBody>
            <a:bodyPr wrap="square">
              <a:spAutoFit/>
            </a:bodyPr>
            <a:lstStyle/>
            <a:p>
              <a:pPr marL="171450" indent="-171450" algn="just" defTabSz="609600">
                <a:lnSpc>
                  <a:spcPct val="130000"/>
                </a:lnSpc>
                <a:buFont typeface="Wingdings" panose="05000000000000000000" pitchFamily="2" charset="2"/>
                <a:buChar char="n"/>
              </a:pPr>
              <a:r>
                <a:rPr lang="zh-CN" altLang="en-US" sz="1600" dirty="0">
                  <a:solidFill>
                    <a:schemeClr val="bg1"/>
                  </a:solidFill>
                  <a:cs typeface="+mn-ea"/>
                  <a:sym typeface="+mn-lt"/>
                </a:rPr>
                <a:t>销售预测</a:t>
              </a:r>
              <a:endParaRPr lang="en-US" altLang="zh-CN" sz="1600" dirty="0">
                <a:solidFill>
                  <a:schemeClr val="bg1"/>
                </a:solidFill>
                <a:cs typeface="+mn-ea"/>
                <a:sym typeface="+mn-lt"/>
              </a:endParaRPr>
            </a:p>
            <a:p>
              <a:pPr marL="171450" indent="-171450" algn="just" defTabSz="609600">
                <a:lnSpc>
                  <a:spcPct val="130000"/>
                </a:lnSpc>
                <a:buFont typeface="Wingdings" panose="05000000000000000000" pitchFamily="2" charset="2"/>
                <a:buChar char="n"/>
              </a:pPr>
              <a:r>
                <a:rPr lang="zh-CN" altLang="en-US" sz="1600" dirty="0">
                  <a:solidFill>
                    <a:schemeClr val="bg1"/>
                  </a:solidFill>
                  <a:cs typeface="+mn-ea"/>
                  <a:sym typeface="+mn-lt"/>
                </a:rPr>
                <a:t>目标制定</a:t>
              </a:r>
              <a:endParaRPr lang="en-US" altLang="zh-CN" sz="1600" dirty="0">
                <a:solidFill>
                  <a:schemeClr val="bg1"/>
                </a:solidFill>
                <a:cs typeface="+mn-ea"/>
                <a:sym typeface="+mn-lt"/>
              </a:endParaRPr>
            </a:p>
            <a:p>
              <a:pPr marL="171450" indent="-171450" algn="just" defTabSz="609600">
                <a:lnSpc>
                  <a:spcPct val="130000"/>
                </a:lnSpc>
                <a:buFont typeface="Wingdings" panose="05000000000000000000" pitchFamily="2" charset="2"/>
                <a:buChar char="n"/>
              </a:pPr>
              <a:r>
                <a:rPr lang="zh-CN" altLang="en-US" sz="1600" dirty="0">
                  <a:solidFill>
                    <a:schemeClr val="bg1"/>
                  </a:solidFill>
                  <a:cs typeface="+mn-ea"/>
                  <a:sym typeface="+mn-lt"/>
                </a:rPr>
                <a:t>目标分解</a:t>
              </a:r>
              <a:endParaRPr lang="en-US" altLang="zh-CN" sz="1600" dirty="0">
                <a:solidFill>
                  <a:schemeClr val="bg1"/>
                </a:solidFill>
                <a:cs typeface="+mn-ea"/>
                <a:sym typeface="+mn-lt"/>
              </a:endParaRPr>
            </a:p>
            <a:p>
              <a:pPr marL="171450" indent="-171450" algn="just" defTabSz="609600">
                <a:lnSpc>
                  <a:spcPct val="130000"/>
                </a:lnSpc>
                <a:buFont typeface="Wingdings" panose="05000000000000000000" pitchFamily="2" charset="2"/>
                <a:buChar char="n"/>
              </a:pPr>
              <a:r>
                <a:rPr lang="zh-CN" altLang="en-US" sz="1600" dirty="0">
                  <a:solidFill>
                    <a:schemeClr val="bg1"/>
                  </a:solidFill>
                  <a:cs typeface="+mn-ea"/>
                  <a:sym typeface="+mn-lt"/>
                </a:rPr>
                <a:t>销售追踪</a:t>
              </a:r>
              <a:endParaRPr lang="en-US" altLang="zh-CN" sz="1600" dirty="0">
                <a:solidFill>
                  <a:schemeClr val="bg1"/>
                </a:solidFill>
                <a:cs typeface="+mn-ea"/>
                <a:sym typeface="+mn-lt"/>
              </a:endParaRPr>
            </a:p>
          </p:txBody>
        </p:sp>
      </p:grpSp>
      <p:grpSp>
        <p:nvGrpSpPr>
          <p:cNvPr id="56" name="组合 55"/>
          <p:cNvGrpSpPr/>
          <p:nvPr/>
        </p:nvGrpSpPr>
        <p:grpSpPr>
          <a:xfrm>
            <a:off x="611714" y="2960473"/>
            <a:ext cx="5252710" cy="3170986"/>
            <a:chOff x="611714" y="258014"/>
            <a:chExt cx="5252710" cy="3170986"/>
          </a:xfrm>
        </p:grpSpPr>
        <p:grpSp>
          <p:nvGrpSpPr>
            <p:cNvPr id="57" name="组合 56"/>
            <p:cNvGrpSpPr/>
            <p:nvPr/>
          </p:nvGrpSpPr>
          <p:grpSpPr>
            <a:xfrm>
              <a:off x="611714" y="258014"/>
              <a:ext cx="5252710" cy="3170986"/>
              <a:chOff x="1291167" y="1160058"/>
              <a:chExt cx="5252710" cy="3170986"/>
            </a:xfrm>
          </p:grpSpPr>
          <p:sp>
            <p:nvSpPr>
              <p:cNvPr id="61" name="等腰三角形 60"/>
              <p:cNvSpPr/>
              <p:nvPr/>
            </p:nvSpPr>
            <p:spPr>
              <a:xfrm>
                <a:off x="1291167" y="3811036"/>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矩形 61"/>
              <p:cNvSpPr/>
              <p:nvPr/>
            </p:nvSpPr>
            <p:spPr>
              <a:xfrm>
                <a:off x="1443567" y="2045044"/>
                <a:ext cx="5100310" cy="228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3" name="梯形 62"/>
              <p:cNvSpPr/>
              <p:nvPr/>
            </p:nvSpPr>
            <p:spPr>
              <a:xfrm rot="18877615">
                <a:off x="569134" y="2256802"/>
                <a:ext cx="2990172" cy="796684"/>
              </a:xfrm>
              <a:prstGeom prst="trapezoid">
                <a:avLst>
                  <a:gd name="adj" fmla="val 1001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4" name="等腰三角形 63"/>
              <p:cNvSpPr/>
              <p:nvPr/>
            </p:nvSpPr>
            <p:spPr>
              <a:xfrm>
                <a:off x="3222023" y="1862138"/>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8" name="文本框 57"/>
            <p:cNvSpPr txBox="1"/>
            <p:nvPr/>
          </p:nvSpPr>
          <p:spPr>
            <a:xfrm>
              <a:off x="1345448" y="1396834"/>
              <a:ext cx="385042" cy="523220"/>
            </a:xfrm>
            <a:prstGeom prst="rect">
              <a:avLst/>
            </a:prstGeom>
            <a:noFill/>
          </p:spPr>
          <p:txBody>
            <a:bodyPr wrap="none" rtlCol="0">
              <a:spAutoFit/>
            </a:bodyPr>
            <a:lstStyle/>
            <a:p>
              <a:r>
                <a:rPr lang="en-US" altLang="zh-CN" sz="2800" b="1" dirty="0">
                  <a:solidFill>
                    <a:schemeClr val="tx1">
                      <a:lumMod val="75000"/>
                      <a:lumOff val="25000"/>
                    </a:schemeClr>
                  </a:solidFill>
                  <a:cs typeface="+mn-ea"/>
                  <a:sym typeface="+mn-lt"/>
                </a:rPr>
                <a:t>3</a:t>
              </a:r>
              <a:endParaRPr lang="zh-CN" altLang="en-US" sz="2800" b="1" dirty="0">
                <a:solidFill>
                  <a:schemeClr val="tx1">
                    <a:lumMod val="75000"/>
                    <a:lumOff val="25000"/>
                  </a:schemeClr>
                </a:solidFill>
                <a:cs typeface="+mn-ea"/>
                <a:sym typeface="+mn-lt"/>
              </a:endParaRPr>
            </a:p>
          </p:txBody>
        </p:sp>
        <p:sp>
          <p:nvSpPr>
            <p:cNvPr id="59" name="矩形 58"/>
            <p:cNvSpPr/>
            <p:nvPr/>
          </p:nvSpPr>
          <p:spPr>
            <a:xfrm>
              <a:off x="2228551" y="1478575"/>
              <a:ext cx="1723549" cy="400110"/>
            </a:xfrm>
            <a:prstGeom prst="rect">
              <a:avLst/>
            </a:prstGeom>
          </p:spPr>
          <p:txBody>
            <a:bodyPr wrap="none">
              <a:spAutoFit/>
            </a:bodyPr>
            <a:lstStyle/>
            <a:p>
              <a:pPr algn="ctr" defTabSz="609600"/>
              <a:r>
                <a:rPr lang="zh-CN" altLang="en-US" sz="2000" b="1" dirty="0">
                  <a:solidFill>
                    <a:schemeClr val="bg1"/>
                  </a:solidFill>
                  <a:cs typeface="+mn-ea"/>
                  <a:sym typeface="+mn-lt"/>
                </a:rPr>
                <a:t>顾客数据分析</a:t>
              </a:r>
              <a:endParaRPr lang="zh-CN" altLang="en-US" sz="2000" b="1" dirty="0">
                <a:solidFill>
                  <a:schemeClr val="bg1"/>
                </a:solidFill>
                <a:cs typeface="+mn-ea"/>
                <a:sym typeface="+mn-lt"/>
              </a:endParaRPr>
            </a:p>
          </p:txBody>
        </p:sp>
        <p:sp>
          <p:nvSpPr>
            <p:cNvPr id="60" name="矩形 59"/>
            <p:cNvSpPr/>
            <p:nvPr/>
          </p:nvSpPr>
          <p:spPr>
            <a:xfrm>
              <a:off x="2231830" y="1847372"/>
              <a:ext cx="3429412" cy="732508"/>
            </a:xfrm>
            <a:prstGeom prst="rect">
              <a:avLst/>
            </a:prstGeom>
          </p:spPr>
          <p:txBody>
            <a:bodyPr wrap="square">
              <a:spAutoFit/>
            </a:bodyPr>
            <a:lstStyle/>
            <a:p>
              <a:pPr marL="285750" indent="-285750" algn="just" defTabSz="609600">
                <a:lnSpc>
                  <a:spcPct val="130000"/>
                </a:lnSpc>
                <a:buFont typeface="Wingdings" panose="05000000000000000000" pitchFamily="2" charset="2"/>
                <a:buChar char="n"/>
              </a:pPr>
              <a:r>
                <a:rPr lang="zh-CN" altLang="en-US" sz="1600" dirty="0">
                  <a:solidFill>
                    <a:schemeClr val="bg1"/>
                  </a:solidFill>
                  <a:cs typeface="+mn-ea"/>
                  <a:sym typeface="+mn-lt"/>
                </a:rPr>
                <a:t>购物者数据分析</a:t>
              </a:r>
              <a:endParaRPr lang="en-US" altLang="zh-CN" sz="1600" dirty="0">
                <a:solidFill>
                  <a:schemeClr val="bg1"/>
                </a:solidFill>
                <a:cs typeface="+mn-ea"/>
                <a:sym typeface="+mn-lt"/>
              </a:endParaRPr>
            </a:p>
            <a:p>
              <a:pPr marL="285750" indent="-285750" algn="just" defTabSz="609600">
                <a:lnSpc>
                  <a:spcPct val="130000"/>
                </a:lnSpc>
                <a:buFont typeface="Wingdings" panose="05000000000000000000" pitchFamily="2" charset="2"/>
                <a:buChar char="n"/>
              </a:pPr>
              <a:r>
                <a:rPr lang="zh-CN" altLang="en-US" sz="1600" dirty="0">
                  <a:solidFill>
                    <a:schemeClr val="bg1"/>
                  </a:solidFill>
                  <a:cs typeface="+mn-ea"/>
                  <a:sym typeface="+mn-lt"/>
                </a:rPr>
                <a:t>会员数据分析</a:t>
              </a:r>
              <a:endParaRPr lang="zh-CN" altLang="en-US" sz="1600" dirty="0">
                <a:solidFill>
                  <a:schemeClr val="bg1"/>
                </a:solidFill>
                <a:cs typeface="+mn-ea"/>
                <a:sym typeface="+mn-lt"/>
              </a:endParaRPr>
            </a:p>
          </p:txBody>
        </p:sp>
      </p:grpSp>
      <p:grpSp>
        <p:nvGrpSpPr>
          <p:cNvPr id="65" name="组合 64"/>
          <p:cNvGrpSpPr/>
          <p:nvPr/>
        </p:nvGrpSpPr>
        <p:grpSpPr>
          <a:xfrm>
            <a:off x="6225114" y="2960473"/>
            <a:ext cx="5252710" cy="3170986"/>
            <a:chOff x="611714" y="258014"/>
            <a:chExt cx="5252710" cy="3170986"/>
          </a:xfrm>
        </p:grpSpPr>
        <p:grpSp>
          <p:nvGrpSpPr>
            <p:cNvPr id="66" name="组合 65"/>
            <p:cNvGrpSpPr/>
            <p:nvPr/>
          </p:nvGrpSpPr>
          <p:grpSpPr>
            <a:xfrm>
              <a:off x="611714" y="258014"/>
              <a:ext cx="5252710" cy="3170986"/>
              <a:chOff x="1291167" y="1160058"/>
              <a:chExt cx="5252710" cy="3170986"/>
            </a:xfrm>
          </p:grpSpPr>
          <p:sp>
            <p:nvSpPr>
              <p:cNvPr id="70" name="等腰三角形 69"/>
              <p:cNvSpPr/>
              <p:nvPr/>
            </p:nvSpPr>
            <p:spPr>
              <a:xfrm>
                <a:off x="1291167" y="3811036"/>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矩形 70"/>
              <p:cNvSpPr/>
              <p:nvPr/>
            </p:nvSpPr>
            <p:spPr>
              <a:xfrm>
                <a:off x="1443567" y="2045044"/>
                <a:ext cx="5100310" cy="2286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2" name="梯形 71"/>
              <p:cNvSpPr/>
              <p:nvPr/>
            </p:nvSpPr>
            <p:spPr>
              <a:xfrm rot="18877615">
                <a:off x="569134" y="2256802"/>
                <a:ext cx="2990172" cy="796684"/>
              </a:xfrm>
              <a:prstGeom prst="trapezoid">
                <a:avLst>
                  <a:gd name="adj" fmla="val 1001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3" name="等腰三角形 72"/>
              <p:cNvSpPr/>
              <p:nvPr/>
            </p:nvSpPr>
            <p:spPr>
              <a:xfrm>
                <a:off x="3222023" y="1862138"/>
                <a:ext cx="181055" cy="182906"/>
              </a:xfrm>
              <a:prstGeom prst="triangle">
                <a:avLst>
                  <a:gd name="adj" fmla="val 10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7" name="文本框 66"/>
            <p:cNvSpPr txBox="1"/>
            <p:nvPr/>
          </p:nvSpPr>
          <p:spPr>
            <a:xfrm>
              <a:off x="1345448" y="1396834"/>
              <a:ext cx="385042" cy="523220"/>
            </a:xfrm>
            <a:prstGeom prst="rect">
              <a:avLst/>
            </a:prstGeom>
            <a:noFill/>
          </p:spPr>
          <p:txBody>
            <a:bodyPr wrap="none" rtlCol="0">
              <a:spAutoFit/>
            </a:bodyPr>
            <a:lstStyle/>
            <a:p>
              <a:r>
                <a:rPr lang="en-US" altLang="zh-CN" sz="2800" b="1" dirty="0">
                  <a:solidFill>
                    <a:schemeClr val="tx1">
                      <a:lumMod val="75000"/>
                      <a:lumOff val="25000"/>
                    </a:schemeClr>
                  </a:solidFill>
                  <a:cs typeface="+mn-ea"/>
                  <a:sym typeface="+mn-lt"/>
                </a:rPr>
                <a:t>4</a:t>
              </a:r>
              <a:endParaRPr lang="zh-CN" altLang="en-US" sz="2800" b="1" dirty="0">
                <a:solidFill>
                  <a:schemeClr val="tx1">
                    <a:lumMod val="75000"/>
                    <a:lumOff val="25000"/>
                  </a:schemeClr>
                </a:solidFill>
                <a:cs typeface="+mn-ea"/>
                <a:sym typeface="+mn-lt"/>
              </a:endParaRPr>
            </a:p>
          </p:txBody>
        </p:sp>
        <p:sp>
          <p:nvSpPr>
            <p:cNvPr id="68" name="矩形 67"/>
            <p:cNvSpPr/>
            <p:nvPr/>
          </p:nvSpPr>
          <p:spPr>
            <a:xfrm>
              <a:off x="2228550" y="1478575"/>
              <a:ext cx="1723549" cy="400110"/>
            </a:xfrm>
            <a:prstGeom prst="rect">
              <a:avLst/>
            </a:prstGeom>
          </p:spPr>
          <p:txBody>
            <a:bodyPr wrap="none">
              <a:spAutoFit/>
            </a:bodyPr>
            <a:lstStyle/>
            <a:p>
              <a:pPr algn="ctr" defTabSz="609600"/>
              <a:r>
                <a:rPr lang="zh-CN" altLang="en-US" sz="2000" b="1" dirty="0">
                  <a:solidFill>
                    <a:schemeClr val="bg1"/>
                  </a:solidFill>
                  <a:cs typeface="+mn-ea"/>
                  <a:sym typeface="+mn-lt"/>
                </a:rPr>
                <a:t>商品数据分析</a:t>
              </a:r>
              <a:endParaRPr lang="zh-CN" altLang="en-US" sz="2000" b="1" dirty="0">
                <a:solidFill>
                  <a:schemeClr val="bg1"/>
                </a:solidFill>
                <a:cs typeface="+mn-ea"/>
                <a:sym typeface="+mn-lt"/>
              </a:endParaRPr>
            </a:p>
          </p:txBody>
        </p:sp>
        <p:sp>
          <p:nvSpPr>
            <p:cNvPr id="69" name="矩形 68"/>
            <p:cNvSpPr/>
            <p:nvPr/>
          </p:nvSpPr>
          <p:spPr>
            <a:xfrm>
              <a:off x="2231830" y="1847372"/>
              <a:ext cx="3429412" cy="1052596"/>
            </a:xfrm>
            <a:prstGeom prst="rect">
              <a:avLst/>
            </a:prstGeom>
          </p:spPr>
          <p:txBody>
            <a:bodyPr wrap="square">
              <a:spAutoFit/>
            </a:bodyPr>
            <a:lstStyle/>
            <a:p>
              <a:pPr marL="171450" indent="-171450" algn="just" defTabSz="609600">
                <a:lnSpc>
                  <a:spcPct val="130000"/>
                </a:lnSpc>
                <a:buFont typeface="Wingdings" panose="05000000000000000000" pitchFamily="2" charset="2"/>
                <a:buChar char="n"/>
              </a:pPr>
              <a:r>
                <a:rPr lang="zh-CN" altLang="en-US" sz="1600" dirty="0">
                  <a:solidFill>
                    <a:schemeClr val="bg1"/>
                  </a:solidFill>
                  <a:cs typeface="+mn-ea"/>
                  <a:sym typeface="+mn-lt"/>
                </a:rPr>
                <a:t>商品采购环节数据分析</a:t>
              </a:r>
              <a:endParaRPr lang="en-US" altLang="zh-CN" sz="1600" dirty="0">
                <a:solidFill>
                  <a:schemeClr val="bg1"/>
                </a:solidFill>
                <a:cs typeface="+mn-ea"/>
                <a:sym typeface="+mn-lt"/>
              </a:endParaRPr>
            </a:p>
            <a:p>
              <a:pPr marL="171450" indent="-171450" algn="just" defTabSz="609600">
                <a:lnSpc>
                  <a:spcPct val="130000"/>
                </a:lnSpc>
                <a:buFont typeface="Wingdings" panose="05000000000000000000" pitchFamily="2" charset="2"/>
                <a:buChar char="n"/>
              </a:pPr>
              <a:r>
                <a:rPr lang="zh-CN" altLang="en-US" sz="1600" dirty="0">
                  <a:solidFill>
                    <a:schemeClr val="bg1"/>
                  </a:solidFill>
                  <a:cs typeface="+mn-ea"/>
                  <a:sym typeface="+mn-lt"/>
                </a:rPr>
                <a:t>商品销售环节数据分析</a:t>
              </a:r>
              <a:endParaRPr lang="en-US" altLang="zh-CN" sz="1600" dirty="0">
                <a:solidFill>
                  <a:schemeClr val="bg1"/>
                </a:solidFill>
                <a:cs typeface="+mn-ea"/>
                <a:sym typeface="+mn-lt"/>
              </a:endParaRPr>
            </a:p>
            <a:p>
              <a:pPr marL="171450" indent="-171450" algn="just" defTabSz="609600">
                <a:lnSpc>
                  <a:spcPct val="130000"/>
                </a:lnSpc>
                <a:buFont typeface="Wingdings" panose="05000000000000000000" pitchFamily="2" charset="2"/>
                <a:buChar char="n"/>
              </a:pPr>
              <a:r>
                <a:rPr lang="zh-CN" altLang="en-US" sz="1600" dirty="0">
                  <a:solidFill>
                    <a:schemeClr val="bg1"/>
                  </a:solidFill>
                  <a:cs typeface="+mn-ea"/>
                  <a:sym typeface="+mn-lt"/>
                </a:rPr>
                <a:t>商品供应环节数据分析</a:t>
              </a:r>
              <a:endParaRPr lang="zh-CN" altLang="en-US" sz="1600" dirty="0">
                <a:solidFill>
                  <a:schemeClr val="bg1"/>
                </a:solidFill>
                <a:cs typeface="+mn-ea"/>
                <a:sym typeface="+mn-lt"/>
              </a:endParaRPr>
            </a:p>
          </p:txBody>
        </p:sp>
      </p:gr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销售追踪</a:t>
            </a:r>
            <a:endParaRPr lang="zh-CN" altLang="en-US" dirty="0"/>
          </a:p>
        </p:txBody>
      </p:sp>
      <p:sp>
        <p:nvSpPr>
          <p:cNvPr id="3" name="矩形 2"/>
          <p:cNvSpPr/>
          <p:nvPr/>
        </p:nvSpPr>
        <p:spPr>
          <a:xfrm>
            <a:off x="683840" y="806094"/>
            <a:ext cx="11315902" cy="738664"/>
          </a:xfrm>
          <a:prstGeom prst="rect">
            <a:avLst/>
          </a:prstGeom>
        </p:spPr>
        <p:txBody>
          <a:bodyPr wrap="square">
            <a:spAutoFit/>
          </a:bodyPr>
          <a:lstStyle/>
          <a:p>
            <a:r>
              <a:rPr lang="zh-CN" altLang="en-US" sz="1400" dirty="0"/>
              <a:t>销售追踪必须以目标管理为依据。</a:t>
            </a:r>
            <a:endParaRPr lang="en-US" altLang="zh-CN" sz="1400" dirty="0"/>
          </a:p>
          <a:p>
            <a:endParaRPr lang="en-US" altLang="zh-CN" sz="1400" dirty="0"/>
          </a:p>
          <a:p>
            <a:r>
              <a:rPr lang="zh-CN" altLang="en-US" sz="1400" dirty="0"/>
              <a:t>销售追踪的</a:t>
            </a:r>
            <a:r>
              <a:rPr lang="zh-CN" altLang="en-US" sz="1400" b="1" dirty="0">
                <a:solidFill>
                  <a:srgbClr val="FF0000"/>
                </a:solidFill>
              </a:rPr>
              <a:t>误区</a:t>
            </a:r>
            <a:r>
              <a:rPr lang="zh-CN" altLang="en-US" sz="1400" dirty="0"/>
              <a:t>：只追踪销售不好或权重大的部门。而</a:t>
            </a:r>
            <a:r>
              <a:rPr lang="zh-CN" altLang="en-US" sz="1400" b="1" dirty="0">
                <a:solidFill>
                  <a:srgbClr val="0000FF"/>
                </a:solidFill>
              </a:rPr>
              <a:t>应该</a:t>
            </a:r>
            <a:r>
              <a:rPr lang="zh-CN" altLang="en-US" sz="1400" dirty="0"/>
              <a:t>让落后的组织、部门或个人有所改变，让一般的变得好起来，让不错的变得卓越。</a:t>
            </a:r>
            <a:endParaRPr lang="zh-CN" altLang="en-US" sz="1400" dirty="0"/>
          </a:p>
        </p:txBody>
      </p:sp>
      <p:sp>
        <p:nvSpPr>
          <p:cNvPr id="4" name="矩形 3"/>
          <p:cNvSpPr/>
          <p:nvPr/>
        </p:nvSpPr>
        <p:spPr>
          <a:xfrm>
            <a:off x="683840" y="1837700"/>
            <a:ext cx="4185761" cy="461665"/>
          </a:xfrm>
          <a:prstGeom prst="rect">
            <a:avLst/>
          </a:prstGeom>
          <a:noFill/>
          <a:ln>
            <a:noFill/>
          </a:ln>
        </p:spPr>
        <p:txBody>
          <a:bodyPr wrap="none" lIns="91440" tIns="45720" rIns="91440" bIns="45720">
            <a:spAutoFit/>
          </a:bodyPr>
          <a:lstStyle/>
          <a:p>
            <a:pPr algn="ctr"/>
            <a:r>
              <a:rPr lang="zh-CN" altLang="en-US" sz="2400" dirty="0">
                <a:ln w="0"/>
                <a:solidFill>
                  <a:schemeClr val="accent1"/>
                </a:solidFill>
                <a:effectLst>
                  <a:outerShdw blurRad="38100" dist="25400" dir="5400000" algn="ctr" rotWithShape="0">
                    <a:srgbClr val="6E747A">
                      <a:alpha val="43000"/>
                    </a:srgbClr>
                  </a:outerShdw>
                </a:effectLst>
              </a:rPr>
              <a:t>如何利用数据追踪销售目标？</a:t>
            </a:r>
            <a:endParaRPr lang="zh-CN" altLang="en-US" sz="2400" dirty="0">
              <a:ln w="0"/>
              <a:solidFill>
                <a:schemeClr val="accent1"/>
              </a:solidFill>
              <a:effectLst>
                <a:outerShdw blurRad="38100" dist="25400" dir="5400000" algn="ctr" rotWithShape="0">
                  <a:srgbClr val="6E747A">
                    <a:alpha val="43000"/>
                  </a:srgbClr>
                </a:outerShdw>
              </a:effectLst>
            </a:endParaRPr>
          </a:p>
        </p:txBody>
      </p:sp>
      <p:grpSp>
        <p:nvGrpSpPr>
          <p:cNvPr id="8" name="8aed2787-300a-4444-9337-8134808651f9"/>
          <p:cNvGrpSpPr>
            <a:grpSpLocks noChangeAspect="1"/>
          </p:cNvGrpSpPr>
          <p:nvPr/>
        </p:nvGrpSpPr>
        <p:grpSpPr>
          <a:xfrm>
            <a:off x="1638202" y="2592307"/>
            <a:ext cx="8731326" cy="2778549"/>
            <a:chOff x="1730337" y="3115081"/>
            <a:chExt cx="8731326" cy="2778549"/>
          </a:xfrm>
        </p:grpSpPr>
        <p:cxnSp>
          <p:nvCxnSpPr>
            <p:cNvPr id="9" name="ïşḻïďê-Straight Connector 3"/>
            <p:cNvCxnSpPr/>
            <p:nvPr/>
          </p:nvCxnSpPr>
          <p:spPr>
            <a:xfrm>
              <a:off x="6096001" y="3828087"/>
              <a:ext cx="0" cy="929312"/>
            </a:xfrm>
            <a:prstGeom prst="line">
              <a:avLst/>
            </a:prstGeom>
            <a:ln w="952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ïşḻïďê-Straight Connector 4"/>
            <p:cNvCxnSpPr/>
            <p:nvPr/>
          </p:nvCxnSpPr>
          <p:spPr>
            <a:xfrm flipH="1">
              <a:off x="5412704" y="4320256"/>
              <a:ext cx="1366594" cy="0"/>
            </a:xfrm>
            <a:prstGeom prst="line">
              <a:avLst/>
            </a:prstGeom>
            <a:ln w="9525">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 name="ïşḻïďê-Oval 5"/>
            <p:cNvSpPr/>
            <p:nvPr/>
          </p:nvSpPr>
          <p:spPr>
            <a:xfrm>
              <a:off x="5115617" y="3339874"/>
              <a:ext cx="1960767" cy="1960765"/>
            </a:xfrm>
            <a:prstGeom prst="ellipse">
              <a:avLst/>
            </a:prstGeom>
            <a:noFill/>
            <a:ln>
              <a:solidFill>
                <a:schemeClr val="tx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12" name="ïşḻïďê-Teardrop 6"/>
            <p:cNvSpPr/>
            <p:nvPr/>
          </p:nvSpPr>
          <p:spPr>
            <a:xfrm rot="16200000" flipH="1">
              <a:off x="6530953" y="3115081"/>
              <a:ext cx="772422" cy="772424"/>
            </a:xfrm>
            <a:prstGeom prst="teardrop">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13" name="ïşḻïďê-Freeform 70"/>
            <p:cNvSpPr/>
            <p:nvPr/>
          </p:nvSpPr>
          <p:spPr bwMode="auto">
            <a:xfrm>
              <a:off x="6813468" y="3344394"/>
              <a:ext cx="207390" cy="313798"/>
            </a:xfrm>
            <a:custGeom>
              <a:avLst/>
              <a:gdLst>
                <a:gd name="T0" fmla="*/ 3363 w 4267"/>
                <a:gd name="T1" fmla="*/ 2394 h 6467"/>
                <a:gd name="T2" fmla="*/ 4267 w 4267"/>
                <a:gd name="T3" fmla="*/ 967 h 6467"/>
                <a:gd name="T4" fmla="*/ 4267 w 4267"/>
                <a:gd name="T5" fmla="*/ 0 h 6467"/>
                <a:gd name="T6" fmla="*/ 0 w 4267"/>
                <a:gd name="T7" fmla="*/ 0 h 6467"/>
                <a:gd name="T8" fmla="*/ 0 w 4267"/>
                <a:gd name="T9" fmla="*/ 967 h 6467"/>
                <a:gd name="T10" fmla="*/ 903 w 4267"/>
                <a:gd name="T11" fmla="*/ 2394 h 6467"/>
                <a:gd name="T12" fmla="*/ 1509 w 4267"/>
                <a:gd name="T13" fmla="*/ 2966 h 6467"/>
                <a:gd name="T14" fmla="*/ 1557 w 4267"/>
                <a:gd name="T15" fmla="*/ 3233 h 6467"/>
                <a:gd name="T16" fmla="*/ 1509 w 4267"/>
                <a:gd name="T17" fmla="*/ 3500 h 6467"/>
                <a:gd name="T18" fmla="*/ 903 w 4267"/>
                <a:gd name="T19" fmla="*/ 4073 h 6467"/>
                <a:gd name="T20" fmla="*/ 0 w 4267"/>
                <a:gd name="T21" fmla="*/ 5500 h 6467"/>
                <a:gd name="T22" fmla="*/ 0 w 4267"/>
                <a:gd name="T23" fmla="*/ 6467 h 6467"/>
                <a:gd name="T24" fmla="*/ 4267 w 4267"/>
                <a:gd name="T25" fmla="*/ 6467 h 6467"/>
                <a:gd name="T26" fmla="*/ 4267 w 4267"/>
                <a:gd name="T27" fmla="*/ 5500 h 6467"/>
                <a:gd name="T28" fmla="*/ 3363 w 4267"/>
                <a:gd name="T29" fmla="*/ 4073 h 6467"/>
                <a:gd name="T30" fmla="*/ 2758 w 4267"/>
                <a:gd name="T31" fmla="*/ 3500 h 6467"/>
                <a:gd name="T32" fmla="*/ 2710 w 4267"/>
                <a:gd name="T33" fmla="*/ 3233 h 6467"/>
                <a:gd name="T34" fmla="*/ 2758 w 4267"/>
                <a:gd name="T35" fmla="*/ 2966 h 6467"/>
                <a:gd name="T36" fmla="*/ 3363 w 4267"/>
                <a:gd name="T37" fmla="*/ 2394 h 6467"/>
                <a:gd name="T38" fmla="*/ 2442 w 4267"/>
                <a:gd name="T39" fmla="*/ 3747 h 6467"/>
                <a:gd name="T40" fmla="*/ 3111 w 4267"/>
                <a:gd name="T41" fmla="*/ 4383 h 6467"/>
                <a:gd name="T42" fmla="*/ 3867 w 4267"/>
                <a:gd name="T43" fmla="*/ 5500 h 6467"/>
                <a:gd name="T44" fmla="*/ 3867 w 4267"/>
                <a:gd name="T45" fmla="*/ 6067 h 6467"/>
                <a:gd name="T46" fmla="*/ 400 w 4267"/>
                <a:gd name="T47" fmla="*/ 6067 h 6467"/>
                <a:gd name="T48" fmla="*/ 400 w 4267"/>
                <a:gd name="T49" fmla="*/ 5500 h 6467"/>
                <a:gd name="T50" fmla="*/ 1156 w 4267"/>
                <a:gd name="T51" fmla="*/ 4383 h 6467"/>
                <a:gd name="T52" fmla="*/ 1824 w 4267"/>
                <a:gd name="T53" fmla="*/ 3747 h 6467"/>
                <a:gd name="T54" fmla="*/ 1824 w 4267"/>
                <a:gd name="T55" fmla="*/ 2720 h 6467"/>
                <a:gd name="T56" fmla="*/ 1156 w 4267"/>
                <a:gd name="T57" fmla="*/ 2084 h 6467"/>
                <a:gd name="T58" fmla="*/ 400 w 4267"/>
                <a:gd name="T59" fmla="*/ 967 h 6467"/>
                <a:gd name="T60" fmla="*/ 400 w 4267"/>
                <a:gd name="T61" fmla="*/ 400 h 6467"/>
                <a:gd name="T62" fmla="*/ 3867 w 4267"/>
                <a:gd name="T63" fmla="*/ 400 h 6467"/>
                <a:gd name="T64" fmla="*/ 3867 w 4267"/>
                <a:gd name="T65" fmla="*/ 967 h 6467"/>
                <a:gd name="T66" fmla="*/ 3111 w 4267"/>
                <a:gd name="T67" fmla="*/ 2084 h 6467"/>
                <a:gd name="T68" fmla="*/ 2442 w 4267"/>
                <a:gd name="T69" fmla="*/ 2720 h 6467"/>
                <a:gd name="T70" fmla="*/ 2442 w 4267"/>
                <a:gd name="T71" fmla="*/ 3747 h 6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267" h="6467">
                  <a:moveTo>
                    <a:pt x="3363" y="2394"/>
                  </a:moveTo>
                  <a:cubicBezTo>
                    <a:pt x="3807" y="2032"/>
                    <a:pt x="4267" y="1657"/>
                    <a:pt x="4267" y="967"/>
                  </a:cubicBezTo>
                  <a:lnTo>
                    <a:pt x="4267" y="0"/>
                  </a:lnTo>
                  <a:lnTo>
                    <a:pt x="0" y="0"/>
                  </a:lnTo>
                  <a:lnTo>
                    <a:pt x="0" y="967"/>
                  </a:lnTo>
                  <a:cubicBezTo>
                    <a:pt x="0" y="1657"/>
                    <a:pt x="459" y="2032"/>
                    <a:pt x="903" y="2394"/>
                  </a:cubicBezTo>
                  <a:cubicBezTo>
                    <a:pt x="1118" y="2569"/>
                    <a:pt x="1339" y="2750"/>
                    <a:pt x="1509" y="2966"/>
                  </a:cubicBezTo>
                  <a:cubicBezTo>
                    <a:pt x="1524" y="2986"/>
                    <a:pt x="1557" y="3080"/>
                    <a:pt x="1557" y="3233"/>
                  </a:cubicBezTo>
                  <a:cubicBezTo>
                    <a:pt x="1557" y="3387"/>
                    <a:pt x="1524" y="3481"/>
                    <a:pt x="1509" y="3500"/>
                  </a:cubicBezTo>
                  <a:cubicBezTo>
                    <a:pt x="1339" y="3717"/>
                    <a:pt x="1118" y="3898"/>
                    <a:pt x="903" y="4073"/>
                  </a:cubicBezTo>
                  <a:cubicBezTo>
                    <a:pt x="459" y="4435"/>
                    <a:pt x="0" y="4809"/>
                    <a:pt x="0" y="5500"/>
                  </a:cubicBezTo>
                  <a:lnTo>
                    <a:pt x="0" y="6467"/>
                  </a:lnTo>
                  <a:lnTo>
                    <a:pt x="4267" y="6467"/>
                  </a:lnTo>
                  <a:lnTo>
                    <a:pt x="4267" y="5500"/>
                  </a:lnTo>
                  <a:cubicBezTo>
                    <a:pt x="4267" y="4809"/>
                    <a:pt x="3807" y="4435"/>
                    <a:pt x="3363" y="4073"/>
                  </a:cubicBezTo>
                  <a:cubicBezTo>
                    <a:pt x="3149" y="3898"/>
                    <a:pt x="2927" y="3717"/>
                    <a:pt x="2758" y="3500"/>
                  </a:cubicBezTo>
                  <a:cubicBezTo>
                    <a:pt x="2743" y="3481"/>
                    <a:pt x="2710" y="3387"/>
                    <a:pt x="2710" y="3233"/>
                  </a:cubicBezTo>
                  <a:cubicBezTo>
                    <a:pt x="2710" y="3080"/>
                    <a:pt x="2743" y="2986"/>
                    <a:pt x="2758" y="2966"/>
                  </a:cubicBezTo>
                  <a:cubicBezTo>
                    <a:pt x="2927" y="2750"/>
                    <a:pt x="3149" y="2569"/>
                    <a:pt x="3363" y="2394"/>
                  </a:cubicBezTo>
                  <a:close/>
                  <a:moveTo>
                    <a:pt x="2442" y="3747"/>
                  </a:moveTo>
                  <a:cubicBezTo>
                    <a:pt x="2640" y="3999"/>
                    <a:pt x="2879" y="4194"/>
                    <a:pt x="3111" y="4383"/>
                  </a:cubicBezTo>
                  <a:cubicBezTo>
                    <a:pt x="3516" y="4714"/>
                    <a:pt x="3867" y="4999"/>
                    <a:pt x="3867" y="5500"/>
                  </a:cubicBezTo>
                  <a:lnTo>
                    <a:pt x="3867" y="6067"/>
                  </a:lnTo>
                  <a:lnTo>
                    <a:pt x="400" y="6067"/>
                  </a:lnTo>
                  <a:lnTo>
                    <a:pt x="400" y="5500"/>
                  </a:lnTo>
                  <a:cubicBezTo>
                    <a:pt x="400" y="4999"/>
                    <a:pt x="750" y="4714"/>
                    <a:pt x="1156" y="4383"/>
                  </a:cubicBezTo>
                  <a:cubicBezTo>
                    <a:pt x="1388" y="4194"/>
                    <a:pt x="1627" y="3999"/>
                    <a:pt x="1824" y="3747"/>
                  </a:cubicBezTo>
                  <a:cubicBezTo>
                    <a:pt x="2001" y="3521"/>
                    <a:pt x="2001" y="2945"/>
                    <a:pt x="1824" y="2720"/>
                  </a:cubicBezTo>
                  <a:cubicBezTo>
                    <a:pt x="1627" y="2468"/>
                    <a:pt x="1388" y="2273"/>
                    <a:pt x="1156" y="2084"/>
                  </a:cubicBezTo>
                  <a:cubicBezTo>
                    <a:pt x="750" y="1753"/>
                    <a:pt x="400" y="1467"/>
                    <a:pt x="400" y="967"/>
                  </a:cubicBezTo>
                  <a:lnTo>
                    <a:pt x="400" y="400"/>
                  </a:lnTo>
                  <a:lnTo>
                    <a:pt x="3867" y="400"/>
                  </a:lnTo>
                  <a:lnTo>
                    <a:pt x="3867" y="967"/>
                  </a:lnTo>
                  <a:cubicBezTo>
                    <a:pt x="3867" y="1467"/>
                    <a:pt x="3516" y="1753"/>
                    <a:pt x="3111" y="2084"/>
                  </a:cubicBezTo>
                  <a:cubicBezTo>
                    <a:pt x="2879" y="2273"/>
                    <a:pt x="2640" y="2468"/>
                    <a:pt x="2442" y="2720"/>
                  </a:cubicBezTo>
                  <a:cubicBezTo>
                    <a:pt x="2266" y="2945"/>
                    <a:pt x="2266" y="3521"/>
                    <a:pt x="2442" y="3747"/>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14" name="ïşḻïďê-Teardrop 8"/>
            <p:cNvSpPr/>
            <p:nvPr/>
          </p:nvSpPr>
          <p:spPr>
            <a:xfrm rot="5400000">
              <a:off x="4888627" y="3115081"/>
              <a:ext cx="772422" cy="772424"/>
            </a:xfrm>
            <a:prstGeom prst="teardrop">
              <a:avLst/>
            </a:prstGeom>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15" name="ïşḻïďê-university7"/>
            <p:cNvSpPr/>
            <p:nvPr/>
          </p:nvSpPr>
          <p:spPr bwMode="auto">
            <a:xfrm>
              <a:off x="5117941" y="3344631"/>
              <a:ext cx="313798" cy="313323"/>
            </a:xfrm>
            <a:custGeom>
              <a:avLst/>
              <a:gdLst>
                <a:gd name="T0" fmla="*/ 2258 w 4515"/>
                <a:gd name="T1" fmla="*/ 0 h 4515"/>
                <a:gd name="T2" fmla="*/ 2058 w 4515"/>
                <a:gd name="T3" fmla="*/ 0 h 4515"/>
                <a:gd name="T4" fmla="*/ 2058 w 4515"/>
                <a:gd name="T5" fmla="*/ 9 h 4515"/>
                <a:gd name="T6" fmla="*/ 0 w 4515"/>
                <a:gd name="T7" fmla="*/ 2258 h 4515"/>
                <a:gd name="T8" fmla="*/ 2058 w 4515"/>
                <a:gd name="T9" fmla="*/ 4506 h 4515"/>
                <a:gd name="T10" fmla="*/ 2058 w 4515"/>
                <a:gd name="T11" fmla="*/ 4515 h 4515"/>
                <a:gd name="T12" fmla="*/ 2258 w 4515"/>
                <a:gd name="T13" fmla="*/ 4515 h 4515"/>
                <a:gd name="T14" fmla="*/ 4515 w 4515"/>
                <a:gd name="T15" fmla="*/ 2258 h 4515"/>
                <a:gd name="T16" fmla="*/ 2258 w 4515"/>
                <a:gd name="T17" fmla="*/ 0 h 4515"/>
                <a:gd name="T18" fmla="*/ 400 w 4515"/>
                <a:gd name="T19" fmla="*/ 2258 h 4515"/>
                <a:gd name="T20" fmla="*/ 2058 w 4515"/>
                <a:gd name="T21" fmla="*/ 411 h 4515"/>
                <a:gd name="T22" fmla="*/ 2058 w 4515"/>
                <a:gd name="T23" fmla="*/ 4105 h 4515"/>
                <a:gd name="T24" fmla="*/ 400 w 4515"/>
                <a:gd name="T25" fmla="*/ 2258 h 4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15" h="4515">
                  <a:moveTo>
                    <a:pt x="2258" y="0"/>
                  </a:moveTo>
                  <a:lnTo>
                    <a:pt x="2058" y="0"/>
                  </a:lnTo>
                  <a:lnTo>
                    <a:pt x="2058" y="9"/>
                  </a:lnTo>
                  <a:cubicBezTo>
                    <a:pt x="906" y="111"/>
                    <a:pt x="0" y="1080"/>
                    <a:pt x="0" y="2258"/>
                  </a:cubicBezTo>
                  <a:cubicBezTo>
                    <a:pt x="0" y="3435"/>
                    <a:pt x="906" y="4405"/>
                    <a:pt x="2058" y="4506"/>
                  </a:cubicBezTo>
                  <a:lnTo>
                    <a:pt x="2058" y="4515"/>
                  </a:lnTo>
                  <a:lnTo>
                    <a:pt x="2258" y="4515"/>
                  </a:lnTo>
                  <a:cubicBezTo>
                    <a:pt x="3503" y="4515"/>
                    <a:pt x="4515" y="3503"/>
                    <a:pt x="4515" y="2258"/>
                  </a:cubicBezTo>
                  <a:cubicBezTo>
                    <a:pt x="4515" y="1013"/>
                    <a:pt x="3503" y="0"/>
                    <a:pt x="2258" y="0"/>
                  </a:cubicBezTo>
                  <a:close/>
                  <a:moveTo>
                    <a:pt x="400" y="2258"/>
                  </a:moveTo>
                  <a:cubicBezTo>
                    <a:pt x="400" y="1301"/>
                    <a:pt x="1127" y="511"/>
                    <a:pt x="2058" y="411"/>
                  </a:cubicBezTo>
                  <a:lnTo>
                    <a:pt x="2058" y="4105"/>
                  </a:lnTo>
                  <a:cubicBezTo>
                    <a:pt x="1127" y="4005"/>
                    <a:pt x="400" y="3215"/>
                    <a:pt x="400" y="2258"/>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16" name="ïşḻïďê-Teardrop 10"/>
            <p:cNvSpPr/>
            <p:nvPr/>
          </p:nvSpPr>
          <p:spPr>
            <a:xfrm rot="5400000" flipH="1" flipV="1">
              <a:off x="6530953" y="4816817"/>
              <a:ext cx="772422" cy="772424"/>
            </a:xfrm>
            <a:prstGeom prst="teardrop">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17" name="ïşḻïďê-Freeform 428"/>
            <p:cNvSpPr/>
            <p:nvPr/>
          </p:nvSpPr>
          <p:spPr bwMode="auto">
            <a:xfrm>
              <a:off x="6760266" y="5056322"/>
              <a:ext cx="313798" cy="293414"/>
            </a:xfrm>
            <a:custGeom>
              <a:avLst/>
              <a:gdLst>
                <a:gd name="T0" fmla="*/ 1388 w 5918"/>
                <a:gd name="T1" fmla="*/ 4843 h 5542"/>
                <a:gd name="T2" fmla="*/ 783 w 5918"/>
                <a:gd name="T3" fmla="*/ 4843 h 5542"/>
                <a:gd name="T4" fmla="*/ 783 w 5918"/>
                <a:gd name="T5" fmla="*/ 2301 h 5542"/>
                <a:gd name="T6" fmla="*/ 1388 w 5918"/>
                <a:gd name="T7" fmla="*/ 2301 h 5542"/>
                <a:gd name="T8" fmla="*/ 1388 w 5918"/>
                <a:gd name="T9" fmla="*/ 4843 h 5542"/>
                <a:gd name="T10" fmla="*/ 2357 w 5918"/>
                <a:gd name="T11" fmla="*/ 1313 h 5542"/>
                <a:gd name="T12" fmla="*/ 1751 w 5918"/>
                <a:gd name="T13" fmla="*/ 1313 h 5542"/>
                <a:gd name="T14" fmla="*/ 1751 w 5918"/>
                <a:gd name="T15" fmla="*/ 4863 h 5542"/>
                <a:gd name="T16" fmla="*/ 2357 w 5918"/>
                <a:gd name="T17" fmla="*/ 4863 h 5542"/>
                <a:gd name="T18" fmla="*/ 2357 w 5918"/>
                <a:gd name="T19" fmla="*/ 1313 h 5542"/>
                <a:gd name="T20" fmla="*/ 4251 w 5918"/>
                <a:gd name="T21" fmla="*/ 1313 h 5542"/>
                <a:gd name="T22" fmla="*/ 3646 w 5918"/>
                <a:gd name="T23" fmla="*/ 1313 h 5542"/>
                <a:gd name="T24" fmla="*/ 3646 w 5918"/>
                <a:gd name="T25" fmla="*/ 4863 h 5542"/>
                <a:gd name="T26" fmla="*/ 4251 w 5918"/>
                <a:gd name="T27" fmla="*/ 4863 h 5542"/>
                <a:gd name="T28" fmla="*/ 4251 w 5918"/>
                <a:gd name="T29" fmla="*/ 1313 h 5542"/>
                <a:gd name="T30" fmla="*/ 3289 w 5918"/>
                <a:gd name="T31" fmla="*/ 2160 h 5542"/>
                <a:gd name="T32" fmla="*/ 2684 w 5918"/>
                <a:gd name="T33" fmla="*/ 2160 h 5542"/>
                <a:gd name="T34" fmla="*/ 2684 w 5918"/>
                <a:gd name="T35" fmla="*/ 4863 h 5542"/>
                <a:gd name="T36" fmla="*/ 3289 w 5918"/>
                <a:gd name="T37" fmla="*/ 4863 h 5542"/>
                <a:gd name="T38" fmla="*/ 3289 w 5918"/>
                <a:gd name="T39" fmla="*/ 2160 h 5542"/>
                <a:gd name="T40" fmla="*/ 323 w 5918"/>
                <a:gd name="T41" fmla="*/ 5219 h 5542"/>
                <a:gd name="T42" fmla="*/ 323 w 5918"/>
                <a:gd name="T43" fmla="*/ 0 h 5542"/>
                <a:gd name="T44" fmla="*/ 0 w 5918"/>
                <a:gd name="T45" fmla="*/ 0 h 5542"/>
                <a:gd name="T46" fmla="*/ 0 w 5918"/>
                <a:gd name="T47" fmla="*/ 5542 h 5542"/>
                <a:gd name="T48" fmla="*/ 5918 w 5918"/>
                <a:gd name="T49" fmla="*/ 5542 h 5542"/>
                <a:gd name="T50" fmla="*/ 5918 w 5918"/>
                <a:gd name="T51" fmla="*/ 5219 h 5542"/>
                <a:gd name="T52" fmla="*/ 323 w 5918"/>
                <a:gd name="T53" fmla="*/ 5219 h 5542"/>
                <a:gd name="T54" fmla="*/ 323 w 5918"/>
                <a:gd name="T55" fmla="*/ 5219 h 5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18" h="5542">
                  <a:moveTo>
                    <a:pt x="1388" y="4843"/>
                  </a:moveTo>
                  <a:lnTo>
                    <a:pt x="783" y="4843"/>
                  </a:lnTo>
                  <a:lnTo>
                    <a:pt x="783" y="2301"/>
                  </a:lnTo>
                  <a:lnTo>
                    <a:pt x="1388" y="2301"/>
                  </a:lnTo>
                  <a:lnTo>
                    <a:pt x="1388" y="4843"/>
                  </a:lnTo>
                  <a:close/>
                  <a:moveTo>
                    <a:pt x="2357" y="1313"/>
                  </a:moveTo>
                  <a:lnTo>
                    <a:pt x="1751" y="1313"/>
                  </a:lnTo>
                  <a:lnTo>
                    <a:pt x="1751" y="4863"/>
                  </a:lnTo>
                  <a:lnTo>
                    <a:pt x="2357" y="4863"/>
                  </a:lnTo>
                  <a:lnTo>
                    <a:pt x="2357" y="1313"/>
                  </a:lnTo>
                  <a:close/>
                  <a:moveTo>
                    <a:pt x="4251" y="1313"/>
                  </a:moveTo>
                  <a:lnTo>
                    <a:pt x="3646" y="1313"/>
                  </a:lnTo>
                  <a:lnTo>
                    <a:pt x="3646" y="4863"/>
                  </a:lnTo>
                  <a:lnTo>
                    <a:pt x="4251" y="4863"/>
                  </a:lnTo>
                  <a:lnTo>
                    <a:pt x="4251" y="1313"/>
                  </a:lnTo>
                  <a:close/>
                  <a:moveTo>
                    <a:pt x="3289" y="2160"/>
                  </a:moveTo>
                  <a:lnTo>
                    <a:pt x="2684" y="2160"/>
                  </a:lnTo>
                  <a:lnTo>
                    <a:pt x="2684" y="4863"/>
                  </a:lnTo>
                  <a:lnTo>
                    <a:pt x="3289" y="4863"/>
                  </a:lnTo>
                  <a:lnTo>
                    <a:pt x="3289" y="2160"/>
                  </a:lnTo>
                  <a:close/>
                  <a:moveTo>
                    <a:pt x="323" y="5219"/>
                  </a:moveTo>
                  <a:lnTo>
                    <a:pt x="323" y="0"/>
                  </a:lnTo>
                  <a:lnTo>
                    <a:pt x="0" y="0"/>
                  </a:lnTo>
                  <a:lnTo>
                    <a:pt x="0" y="5542"/>
                  </a:lnTo>
                  <a:lnTo>
                    <a:pt x="5918" y="5542"/>
                  </a:lnTo>
                  <a:lnTo>
                    <a:pt x="5918" y="5219"/>
                  </a:lnTo>
                  <a:lnTo>
                    <a:pt x="323" y="5219"/>
                  </a:lnTo>
                  <a:lnTo>
                    <a:pt x="323" y="5219"/>
                  </a:ln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18" name="ïşḻïďê-Teardrop 12"/>
            <p:cNvSpPr/>
            <p:nvPr/>
          </p:nvSpPr>
          <p:spPr>
            <a:xfrm rot="16200000" flipV="1">
              <a:off x="4888627" y="4816817"/>
              <a:ext cx="772422" cy="772424"/>
            </a:xfrm>
            <a:prstGeom prst="teardrop">
              <a:avLst/>
            </a:prstGeom>
            <a:solidFill>
              <a:srgbClr val="FFC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19" name="ïşḻïďê-AutoShape 75"/>
            <p:cNvSpPr/>
            <p:nvPr/>
          </p:nvSpPr>
          <p:spPr bwMode="auto">
            <a:xfrm>
              <a:off x="5117945" y="5051910"/>
              <a:ext cx="313798" cy="302243"/>
            </a:xfrm>
            <a:custGeom>
              <a:avLst/>
              <a:gdLst>
                <a:gd name="connsiteX0" fmla="*/ 0 w 582235"/>
                <a:gd name="connsiteY0" fmla="*/ 404481 h 606722"/>
                <a:gd name="connsiteX1" fmla="*/ 101261 w 582235"/>
                <a:gd name="connsiteY1" fmla="*/ 404481 h 606722"/>
                <a:gd name="connsiteX2" fmla="*/ 101261 w 582235"/>
                <a:gd name="connsiteY2" fmla="*/ 606722 h 606722"/>
                <a:gd name="connsiteX3" fmla="*/ 0 w 582235"/>
                <a:gd name="connsiteY3" fmla="*/ 606722 h 606722"/>
                <a:gd name="connsiteX4" fmla="*/ 151927 w 582235"/>
                <a:gd name="connsiteY4" fmla="*/ 328623 h 606722"/>
                <a:gd name="connsiteX5" fmla="*/ 253188 w 582235"/>
                <a:gd name="connsiteY5" fmla="*/ 328623 h 606722"/>
                <a:gd name="connsiteX6" fmla="*/ 253188 w 582235"/>
                <a:gd name="connsiteY6" fmla="*/ 606722 h 606722"/>
                <a:gd name="connsiteX7" fmla="*/ 151927 w 582235"/>
                <a:gd name="connsiteY7" fmla="*/ 606722 h 606722"/>
                <a:gd name="connsiteX8" fmla="*/ 303855 w 582235"/>
                <a:gd name="connsiteY8" fmla="*/ 252766 h 606722"/>
                <a:gd name="connsiteX9" fmla="*/ 405046 w 582235"/>
                <a:gd name="connsiteY9" fmla="*/ 252766 h 606722"/>
                <a:gd name="connsiteX10" fmla="*/ 405046 w 582235"/>
                <a:gd name="connsiteY10" fmla="*/ 606722 h 606722"/>
                <a:gd name="connsiteX11" fmla="*/ 303855 w 582235"/>
                <a:gd name="connsiteY11" fmla="*/ 606722 h 606722"/>
                <a:gd name="connsiteX12" fmla="*/ 455711 w 582235"/>
                <a:gd name="connsiteY12" fmla="*/ 202241 h 606722"/>
                <a:gd name="connsiteX13" fmla="*/ 556972 w 582235"/>
                <a:gd name="connsiteY13" fmla="*/ 202241 h 606722"/>
                <a:gd name="connsiteX14" fmla="*/ 556972 w 582235"/>
                <a:gd name="connsiteY14" fmla="*/ 606722 h 606722"/>
                <a:gd name="connsiteX15" fmla="*/ 455711 w 582235"/>
                <a:gd name="connsiteY15" fmla="*/ 606722 h 606722"/>
                <a:gd name="connsiteX16" fmla="*/ 455697 w 582235"/>
                <a:gd name="connsiteY16" fmla="*/ 0 h 606722"/>
                <a:gd name="connsiteX17" fmla="*/ 556785 w 582235"/>
                <a:gd name="connsiteY17" fmla="*/ 0 h 606722"/>
                <a:gd name="connsiteX18" fmla="*/ 556874 w 582235"/>
                <a:gd name="connsiteY18" fmla="*/ 0 h 606722"/>
                <a:gd name="connsiteX19" fmla="*/ 556963 w 582235"/>
                <a:gd name="connsiteY19" fmla="*/ 0 h 606722"/>
                <a:gd name="connsiteX20" fmla="*/ 557675 w 582235"/>
                <a:gd name="connsiteY20" fmla="*/ 0 h 606722"/>
                <a:gd name="connsiteX21" fmla="*/ 559366 w 582235"/>
                <a:gd name="connsiteY21" fmla="*/ 89 h 606722"/>
                <a:gd name="connsiteX22" fmla="*/ 560611 w 582235"/>
                <a:gd name="connsiteY22" fmla="*/ 267 h 606722"/>
                <a:gd name="connsiteX23" fmla="*/ 561857 w 582235"/>
                <a:gd name="connsiteY23" fmla="*/ 444 h 606722"/>
                <a:gd name="connsiteX24" fmla="*/ 563192 w 582235"/>
                <a:gd name="connsiteY24" fmla="*/ 800 h 606722"/>
                <a:gd name="connsiteX25" fmla="*/ 564171 w 582235"/>
                <a:gd name="connsiteY25" fmla="*/ 1067 h 606722"/>
                <a:gd name="connsiteX26" fmla="*/ 565506 w 582235"/>
                <a:gd name="connsiteY26" fmla="*/ 1511 h 606722"/>
                <a:gd name="connsiteX27" fmla="*/ 566574 w 582235"/>
                <a:gd name="connsiteY27" fmla="*/ 1867 h 606722"/>
                <a:gd name="connsiteX28" fmla="*/ 567730 w 582235"/>
                <a:gd name="connsiteY28" fmla="*/ 2400 h 606722"/>
                <a:gd name="connsiteX29" fmla="*/ 568798 w 582235"/>
                <a:gd name="connsiteY29" fmla="*/ 2933 h 606722"/>
                <a:gd name="connsiteX30" fmla="*/ 569777 w 582235"/>
                <a:gd name="connsiteY30" fmla="*/ 3467 h 606722"/>
                <a:gd name="connsiteX31" fmla="*/ 570934 w 582235"/>
                <a:gd name="connsiteY31" fmla="*/ 4178 h 606722"/>
                <a:gd name="connsiteX32" fmla="*/ 571824 w 582235"/>
                <a:gd name="connsiteY32" fmla="*/ 4800 h 606722"/>
                <a:gd name="connsiteX33" fmla="*/ 572891 w 582235"/>
                <a:gd name="connsiteY33" fmla="*/ 5689 h 606722"/>
                <a:gd name="connsiteX34" fmla="*/ 573781 w 582235"/>
                <a:gd name="connsiteY34" fmla="*/ 6489 h 606722"/>
                <a:gd name="connsiteX35" fmla="*/ 574760 w 582235"/>
                <a:gd name="connsiteY35" fmla="*/ 7289 h 606722"/>
                <a:gd name="connsiteX36" fmla="*/ 575917 w 582235"/>
                <a:gd name="connsiteY36" fmla="*/ 8533 h 606722"/>
                <a:gd name="connsiteX37" fmla="*/ 576451 w 582235"/>
                <a:gd name="connsiteY37" fmla="*/ 9066 h 606722"/>
                <a:gd name="connsiteX38" fmla="*/ 576451 w 582235"/>
                <a:gd name="connsiteY38" fmla="*/ 9155 h 606722"/>
                <a:gd name="connsiteX39" fmla="*/ 577964 w 582235"/>
                <a:gd name="connsiteY39" fmla="*/ 11200 h 606722"/>
                <a:gd name="connsiteX40" fmla="*/ 578053 w 582235"/>
                <a:gd name="connsiteY40" fmla="*/ 11289 h 606722"/>
                <a:gd name="connsiteX41" fmla="*/ 579209 w 582235"/>
                <a:gd name="connsiteY41" fmla="*/ 13244 h 606722"/>
                <a:gd name="connsiteX42" fmla="*/ 579743 w 582235"/>
                <a:gd name="connsiteY42" fmla="*/ 14222 h 606722"/>
                <a:gd name="connsiteX43" fmla="*/ 580277 w 582235"/>
                <a:gd name="connsiteY43" fmla="*/ 15555 h 606722"/>
                <a:gd name="connsiteX44" fmla="*/ 580722 w 582235"/>
                <a:gd name="connsiteY44" fmla="*/ 16711 h 606722"/>
                <a:gd name="connsiteX45" fmla="*/ 581167 w 582235"/>
                <a:gd name="connsiteY45" fmla="*/ 17866 h 606722"/>
                <a:gd name="connsiteX46" fmla="*/ 581523 w 582235"/>
                <a:gd name="connsiteY46" fmla="*/ 19199 h 606722"/>
                <a:gd name="connsiteX47" fmla="*/ 581790 w 582235"/>
                <a:gd name="connsiteY47" fmla="*/ 20266 h 606722"/>
                <a:gd name="connsiteX48" fmla="*/ 582146 w 582235"/>
                <a:gd name="connsiteY48" fmla="*/ 22488 h 606722"/>
                <a:gd name="connsiteX49" fmla="*/ 582146 w 582235"/>
                <a:gd name="connsiteY49" fmla="*/ 22666 h 606722"/>
                <a:gd name="connsiteX50" fmla="*/ 582235 w 582235"/>
                <a:gd name="connsiteY50" fmla="*/ 25244 h 606722"/>
                <a:gd name="connsiteX51" fmla="*/ 582235 w 582235"/>
                <a:gd name="connsiteY51" fmla="*/ 126396 h 606722"/>
                <a:gd name="connsiteX52" fmla="*/ 556963 w 582235"/>
                <a:gd name="connsiteY52" fmla="*/ 151728 h 606722"/>
                <a:gd name="connsiteX53" fmla="*/ 531691 w 582235"/>
                <a:gd name="connsiteY53" fmla="*/ 126396 h 606722"/>
                <a:gd name="connsiteX54" fmla="*/ 531691 w 582235"/>
                <a:gd name="connsiteY54" fmla="*/ 79286 h 606722"/>
                <a:gd name="connsiteX55" fmla="*/ 421260 w 582235"/>
                <a:gd name="connsiteY55" fmla="*/ 171106 h 606722"/>
                <a:gd name="connsiteX56" fmla="*/ 385666 w 582235"/>
                <a:gd name="connsiteY56" fmla="*/ 167906 h 606722"/>
                <a:gd name="connsiteX57" fmla="*/ 388869 w 582235"/>
                <a:gd name="connsiteY57" fmla="*/ 132262 h 606722"/>
                <a:gd name="connsiteX58" fmla="*/ 487020 w 582235"/>
                <a:gd name="connsiteY58" fmla="*/ 50576 h 606722"/>
                <a:gd name="connsiteX59" fmla="*/ 455697 w 582235"/>
                <a:gd name="connsiteY59" fmla="*/ 50576 h 606722"/>
                <a:gd name="connsiteX60" fmla="*/ 430425 w 582235"/>
                <a:gd name="connsiteY60" fmla="*/ 25244 h 606722"/>
                <a:gd name="connsiteX61" fmla="*/ 455697 w 582235"/>
                <a:gd name="connsiteY6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82235" h="606722">
                  <a:moveTo>
                    <a:pt x="0" y="404481"/>
                  </a:moveTo>
                  <a:lnTo>
                    <a:pt x="101261" y="404481"/>
                  </a:lnTo>
                  <a:lnTo>
                    <a:pt x="101261" y="606722"/>
                  </a:lnTo>
                  <a:lnTo>
                    <a:pt x="0" y="606722"/>
                  </a:lnTo>
                  <a:close/>
                  <a:moveTo>
                    <a:pt x="151927" y="328623"/>
                  </a:moveTo>
                  <a:lnTo>
                    <a:pt x="253188" y="328623"/>
                  </a:lnTo>
                  <a:lnTo>
                    <a:pt x="253188" y="606722"/>
                  </a:lnTo>
                  <a:lnTo>
                    <a:pt x="151927" y="606722"/>
                  </a:lnTo>
                  <a:close/>
                  <a:moveTo>
                    <a:pt x="303855" y="252766"/>
                  </a:moveTo>
                  <a:lnTo>
                    <a:pt x="405046" y="252766"/>
                  </a:lnTo>
                  <a:lnTo>
                    <a:pt x="405046" y="606722"/>
                  </a:lnTo>
                  <a:lnTo>
                    <a:pt x="303855" y="606722"/>
                  </a:lnTo>
                  <a:close/>
                  <a:moveTo>
                    <a:pt x="455711" y="202241"/>
                  </a:moveTo>
                  <a:lnTo>
                    <a:pt x="556972" y="202241"/>
                  </a:lnTo>
                  <a:lnTo>
                    <a:pt x="556972" y="606722"/>
                  </a:lnTo>
                  <a:lnTo>
                    <a:pt x="455711" y="606722"/>
                  </a:lnTo>
                  <a:close/>
                  <a:moveTo>
                    <a:pt x="455697" y="0"/>
                  </a:moveTo>
                  <a:lnTo>
                    <a:pt x="556785" y="0"/>
                  </a:lnTo>
                  <a:lnTo>
                    <a:pt x="556874" y="0"/>
                  </a:lnTo>
                  <a:lnTo>
                    <a:pt x="556963" y="0"/>
                  </a:lnTo>
                  <a:cubicBezTo>
                    <a:pt x="557230" y="0"/>
                    <a:pt x="557408" y="0"/>
                    <a:pt x="557675" y="0"/>
                  </a:cubicBezTo>
                  <a:cubicBezTo>
                    <a:pt x="558298" y="89"/>
                    <a:pt x="558832" y="89"/>
                    <a:pt x="559366" y="89"/>
                  </a:cubicBezTo>
                  <a:cubicBezTo>
                    <a:pt x="559811" y="178"/>
                    <a:pt x="560256" y="267"/>
                    <a:pt x="560611" y="267"/>
                  </a:cubicBezTo>
                  <a:cubicBezTo>
                    <a:pt x="561056" y="356"/>
                    <a:pt x="561412" y="444"/>
                    <a:pt x="561857" y="444"/>
                  </a:cubicBezTo>
                  <a:cubicBezTo>
                    <a:pt x="562302" y="533"/>
                    <a:pt x="562747" y="711"/>
                    <a:pt x="563192" y="800"/>
                  </a:cubicBezTo>
                  <a:cubicBezTo>
                    <a:pt x="563548" y="889"/>
                    <a:pt x="563904" y="978"/>
                    <a:pt x="564171" y="1067"/>
                  </a:cubicBezTo>
                  <a:cubicBezTo>
                    <a:pt x="564616" y="1156"/>
                    <a:pt x="565061" y="1333"/>
                    <a:pt x="565506" y="1511"/>
                  </a:cubicBezTo>
                  <a:cubicBezTo>
                    <a:pt x="565862" y="1600"/>
                    <a:pt x="566218" y="1778"/>
                    <a:pt x="566574" y="1867"/>
                  </a:cubicBezTo>
                  <a:cubicBezTo>
                    <a:pt x="566929" y="2044"/>
                    <a:pt x="567285" y="2222"/>
                    <a:pt x="567730" y="2400"/>
                  </a:cubicBezTo>
                  <a:cubicBezTo>
                    <a:pt x="568086" y="2578"/>
                    <a:pt x="568442" y="2755"/>
                    <a:pt x="568798" y="2933"/>
                  </a:cubicBezTo>
                  <a:cubicBezTo>
                    <a:pt x="569154" y="3111"/>
                    <a:pt x="569421" y="3289"/>
                    <a:pt x="569777" y="3467"/>
                  </a:cubicBezTo>
                  <a:cubicBezTo>
                    <a:pt x="570133" y="3733"/>
                    <a:pt x="570578" y="4000"/>
                    <a:pt x="570934" y="4178"/>
                  </a:cubicBezTo>
                  <a:cubicBezTo>
                    <a:pt x="571201" y="4444"/>
                    <a:pt x="571557" y="4622"/>
                    <a:pt x="571824" y="4800"/>
                  </a:cubicBezTo>
                  <a:cubicBezTo>
                    <a:pt x="572180" y="5155"/>
                    <a:pt x="572536" y="5422"/>
                    <a:pt x="572891" y="5689"/>
                  </a:cubicBezTo>
                  <a:cubicBezTo>
                    <a:pt x="573247" y="5955"/>
                    <a:pt x="573514" y="6222"/>
                    <a:pt x="573781" y="6489"/>
                  </a:cubicBezTo>
                  <a:cubicBezTo>
                    <a:pt x="574137" y="6755"/>
                    <a:pt x="574493" y="7022"/>
                    <a:pt x="574760" y="7289"/>
                  </a:cubicBezTo>
                  <a:cubicBezTo>
                    <a:pt x="575205" y="7733"/>
                    <a:pt x="575561" y="8178"/>
                    <a:pt x="575917" y="8533"/>
                  </a:cubicBezTo>
                  <a:cubicBezTo>
                    <a:pt x="576095" y="8711"/>
                    <a:pt x="576273" y="8889"/>
                    <a:pt x="576451" y="9066"/>
                  </a:cubicBezTo>
                  <a:cubicBezTo>
                    <a:pt x="576451" y="9155"/>
                    <a:pt x="576451" y="9155"/>
                    <a:pt x="576451" y="9155"/>
                  </a:cubicBezTo>
                  <a:cubicBezTo>
                    <a:pt x="576985" y="9777"/>
                    <a:pt x="577519" y="10489"/>
                    <a:pt x="577964" y="11200"/>
                  </a:cubicBezTo>
                  <a:cubicBezTo>
                    <a:pt x="577964" y="11200"/>
                    <a:pt x="578053" y="11289"/>
                    <a:pt x="578053" y="11289"/>
                  </a:cubicBezTo>
                  <a:cubicBezTo>
                    <a:pt x="578498" y="12000"/>
                    <a:pt x="578854" y="12622"/>
                    <a:pt x="579209" y="13244"/>
                  </a:cubicBezTo>
                  <a:cubicBezTo>
                    <a:pt x="579387" y="13600"/>
                    <a:pt x="579565" y="13955"/>
                    <a:pt x="579743" y="14222"/>
                  </a:cubicBezTo>
                  <a:cubicBezTo>
                    <a:pt x="579921" y="14666"/>
                    <a:pt x="580099" y="15111"/>
                    <a:pt x="580277" y="15555"/>
                  </a:cubicBezTo>
                  <a:cubicBezTo>
                    <a:pt x="580455" y="15911"/>
                    <a:pt x="580633" y="16266"/>
                    <a:pt x="580722" y="16711"/>
                  </a:cubicBezTo>
                  <a:cubicBezTo>
                    <a:pt x="580900" y="17066"/>
                    <a:pt x="581078" y="17422"/>
                    <a:pt x="581167" y="17866"/>
                  </a:cubicBezTo>
                  <a:cubicBezTo>
                    <a:pt x="581256" y="18311"/>
                    <a:pt x="581434" y="18755"/>
                    <a:pt x="581523" y="19199"/>
                  </a:cubicBezTo>
                  <a:cubicBezTo>
                    <a:pt x="581612" y="19555"/>
                    <a:pt x="581701" y="19910"/>
                    <a:pt x="581790" y="20266"/>
                  </a:cubicBezTo>
                  <a:cubicBezTo>
                    <a:pt x="581879" y="20977"/>
                    <a:pt x="582057" y="21777"/>
                    <a:pt x="582146" y="22488"/>
                  </a:cubicBezTo>
                  <a:cubicBezTo>
                    <a:pt x="582146" y="22577"/>
                    <a:pt x="582146" y="22666"/>
                    <a:pt x="582146" y="22666"/>
                  </a:cubicBezTo>
                  <a:cubicBezTo>
                    <a:pt x="582235" y="23555"/>
                    <a:pt x="582235" y="24355"/>
                    <a:pt x="582235" y="25244"/>
                  </a:cubicBezTo>
                  <a:lnTo>
                    <a:pt x="582235" y="126396"/>
                  </a:lnTo>
                  <a:cubicBezTo>
                    <a:pt x="582235" y="140351"/>
                    <a:pt x="570934" y="151728"/>
                    <a:pt x="556963" y="151728"/>
                  </a:cubicBezTo>
                  <a:cubicBezTo>
                    <a:pt x="542992" y="151728"/>
                    <a:pt x="531691" y="140351"/>
                    <a:pt x="531691" y="126396"/>
                  </a:cubicBezTo>
                  <a:lnTo>
                    <a:pt x="531691" y="79286"/>
                  </a:lnTo>
                  <a:lnTo>
                    <a:pt x="421260" y="171106"/>
                  </a:lnTo>
                  <a:cubicBezTo>
                    <a:pt x="410582" y="180083"/>
                    <a:pt x="394564" y="178572"/>
                    <a:pt x="385666" y="167906"/>
                  </a:cubicBezTo>
                  <a:cubicBezTo>
                    <a:pt x="376678" y="157150"/>
                    <a:pt x="378191" y="141240"/>
                    <a:pt x="388869" y="132262"/>
                  </a:cubicBezTo>
                  <a:lnTo>
                    <a:pt x="487020" y="50576"/>
                  </a:lnTo>
                  <a:lnTo>
                    <a:pt x="455697" y="50576"/>
                  </a:lnTo>
                  <a:cubicBezTo>
                    <a:pt x="441727" y="50576"/>
                    <a:pt x="430425" y="39288"/>
                    <a:pt x="430425" y="25244"/>
                  </a:cubicBezTo>
                  <a:cubicBezTo>
                    <a:pt x="430425" y="11289"/>
                    <a:pt x="441727" y="0"/>
                    <a:pt x="455697" y="0"/>
                  </a:cubicBezTo>
                  <a:close/>
                </a:path>
              </a:pathLst>
            </a:custGeom>
            <a:solidFill>
              <a:schemeClr val="bg1"/>
            </a:solidFill>
            <a:ln>
              <a:noFill/>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p>
          </p:txBody>
        </p:sp>
        <p:sp>
          <p:nvSpPr>
            <p:cNvPr id="20" name="ïşḻïďê-矩形: 圆角 11"/>
            <p:cNvSpPr/>
            <p:nvPr/>
          </p:nvSpPr>
          <p:spPr>
            <a:xfrm>
              <a:off x="5555940" y="4140727"/>
              <a:ext cx="1080120" cy="422866"/>
            </a:xfrm>
            <a:prstGeom prst="roundRect">
              <a:avLst>
                <a:gd name="adj" fmla="val 136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t>销售追踪</a:t>
              </a:r>
              <a:endParaRPr lang="zh-CN" altLang="en-US" dirty="0"/>
            </a:p>
          </p:txBody>
        </p:sp>
        <p:sp>
          <p:nvSpPr>
            <p:cNvPr id="21" name="ïşḻïďê-TextBox 5"/>
            <p:cNvSpPr txBox="1"/>
            <p:nvPr/>
          </p:nvSpPr>
          <p:spPr>
            <a:xfrm>
              <a:off x="1730337" y="3421457"/>
              <a:ext cx="2578029" cy="477631"/>
            </a:xfrm>
            <a:prstGeom prst="rect">
              <a:avLst/>
            </a:prstGeom>
            <a:noFill/>
          </p:spPr>
          <p:txBody>
            <a:bodyPr wrap="square" lIns="0" tIns="0" rIns="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400">
                <a:lnSpc>
                  <a:spcPct val="120000"/>
                </a:lnSpc>
                <a:spcBef>
                  <a:spcPct val="0"/>
                </a:spcBef>
                <a:defRPr/>
              </a:pPr>
              <a:r>
                <a:rPr lang="en-US" altLang="zh-CN" sz="1100" dirty="0" smtClean="0"/>
                <a:t>.</a:t>
              </a:r>
              <a:endParaRPr lang="zh-CN" altLang="en-US" sz="1100" dirty="0"/>
            </a:p>
          </p:txBody>
        </p:sp>
        <p:sp>
          <p:nvSpPr>
            <p:cNvPr id="22" name="ïşḻïďê-Rectangle 16"/>
            <p:cNvSpPr/>
            <p:nvPr/>
          </p:nvSpPr>
          <p:spPr>
            <a:xfrm>
              <a:off x="1730337" y="3115081"/>
              <a:ext cx="2578029" cy="306375"/>
            </a:xfrm>
            <a:prstGeom prst="rect">
              <a:avLst/>
            </a:prstGeom>
          </p:spPr>
          <p:txBody>
            <a:bodyPr wrap="none" lIns="0" tIns="0" rIns="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defTabSz="914400">
                <a:spcBef>
                  <a:spcPct val="0"/>
                </a:spcBef>
                <a:defRPr/>
              </a:pPr>
              <a:r>
                <a:rPr lang="zh-CN" altLang="en-US" sz="1600" b="1" dirty="0" smtClean="0">
                  <a:solidFill>
                    <a:schemeClr val="tx1">
                      <a:lumMod val="85000"/>
                      <a:lumOff val="15000"/>
                    </a:schemeClr>
                  </a:solidFill>
                </a:rPr>
                <a:t>数据对比</a:t>
              </a:r>
              <a:endParaRPr lang="zh-CN" altLang="en-US" sz="1600" b="1" dirty="0">
                <a:solidFill>
                  <a:schemeClr val="tx1">
                    <a:lumMod val="85000"/>
                    <a:lumOff val="15000"/>
                  </a:schemeClr>
                </a:solidFill>
              </a:endParaRPr>
            </a:p>
          </p:txBody>
        </p:sp>
        <p:sp>
          <p:nvSpPr>
            <p:cNvPr id="23" name="ïşḻïďê-TextBox 5"/>
            <p:cNvSpPr txBox="1"/>
            <p:nvPr/>
          </p:nvSpPr>
          <p:spPr>
            <a:xfrm>
              <a:off x="7883632" y="3412920"/>
              <a:ext cx="2578029" cy="1403898"/>
            </a:xfrm>
            <a:prstGeom prst="rect">
              <a:avLst/>
            </a:prstGeom>
            <a:noFill/>
          </p:spPr>
          <p:txBody>
            <a:bodyPr wrap="square" lIns="0" tIns="0" rIns="0" bIns="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defTabSz="914400">
                <a:lnSpc>
                  <a:spcPct val="120000"/>
                </a:lnSpc>
                <a:spcBef>
                  <a:spcPct val="0"/>
                </a:spcBef>
                <a:buFont typeface="Arial" panose="020B0604020202020204" pitchFamily="34" charset="0"/>
                <a:buChar char="•"/>
                <a:defRPr/>
              </a:pPr>
              <a:r>
                <a:rPr lang="zh-CN" altLang="en-US" sz="1200" dirty="0" smtClean="0"/>
                <a:t>极值，比如门店日</a:t>
              </a:r>
              <a:r>
                <a:rPr lang="en-US" altLang="zh-CN" sz="1200" dirty="0" smtClean="0"/>
                <a:t>/</a:t>
              </a:r>
              <a:r>
                <a:rPr lang="zh-CN" altLang="en-US" sz="1200" dirty="0" smtClean="0"/>
                <a:t>月最高销售记录、黄金周销售高峰值、店庆销售最大值、历史最低销售额等。</a:t>
              </a:r>
              <a:endParaRPr lang="en-US" altLang="zh-CN" sz="1200" dirty="0" smtClean="0"/>
            </a:p>
            <a:p>
              <a:pPr marL="171450" indent="-171450" defTabSz="914400">
                <a:lnSpc>
                  <a:spcPct val="120000"/>
                </a:lnSpc>
                <a:spcBef>
                  <a:spcPct val="0"/>
                </a:spcBef>
                <a:buFont typeface="Arial" panose="020B0604020202020204" pitchFamily="34" charset="0"/>
                <a:buChar char="•"/>
                <a:defRPr/>
              </a:pPr>
              <a:r>
                <a:rPr lang="zh-CN" altLang="en-US" sz="1200" dirty="0" smtClean="0"/>
                <a:t>追踪团队需要建立一个极值库，以便随时“提醒”团队，但前提是真实知道对方的极值是多少。</a:t>
              </a:r>
              <a:endParaRPr lang="zh-CN" altLang="en-US" sz="1200" dirty="0"/>
            </a:p>
          </p:txBody>
        </p:sp>
        <p:sp>
          <p:nvSpPr>
            <p:cNvPr id="24" name="ïşḻïďê-Rectangle 18"/>
            <p:cNvSpPr/>
            <p:nvPr/>
          </p:nvSpPr>
          <p:spPr>
            <a:xfrm>
              <a:off x="7883634" y="3115081"/>
              <a:ext cx="2578029" cy="306375"/>
            </a:xfrm>
            <a:prstGeom prst="rect">
              <a:avLst/>
            </a:prstGeom>
          </p:spPr>
          <p:txBody>
            <a:bodyPr wrap="none" lIns="0" tIns="0" rIns="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400">
                <a:spcBef>
                  <a:spcPct val="0"/>
                </a:spcBef>
                <a:defRPr/>
              </a:pPr>
              <a:r>
                <a:rPr lang="zh-CN" altLang="en-US" sz="1600" b="1" dirty="0" smtClean="0">
                  <a:solidFill>
                    <a:schemeClr val="tx1">
                      <a:lumMod val="85000"/>
                      <a:lumOff val="15000"/>
                    </a:schemeClr>
                  </a:solidFill>
                </a:rPr>
                <a:t>利用极值</a:t>
              </a:r>
              <a:endParaRPr lang="zh-CN" altLang="en-US" sz="1600" b="1" dirty="0">
                <a:solidFill>
                  <a:schemeClr val="tx1">
                    <a:lumMod val="85000"/>
                    <a:lumOff val="15000"/>
                  </a:schemeClr>
                </a:solidFill>
              </a:endParaRPr>
            </a:p>
          </p:txBody>
        </p:sp>
        <p:sp>
          <p:nvSpPr>
            <p:cNvPr id="25" name="ïşḻïďê-TextBox 5"/>
            <p:cNvSpPr txBox="1"/>
            <p:nvPr/>
          </p:nvSpPr>
          <p:spPr>
            <a:xfrm>
              <a:off x="1958196" y="4665236"/>
              <a:ext cx="2509117" cy="477631"/>
            </a:xfrm>
            <a:prstGeom prst="rect">
              <a:avLst/>
            </a:prstGeom>
            <a:noFill/>
          </p:spPr>
          <p:txBody>
            <a:bodyPr wrap="square" lIns="0" tIns="0" rIns="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r" defTabSz="914400">
                <a:lnSpc>
                  <a:spcPct val="120000"/>
                </a:lnSpc>
                <a:spcBef>
                  <a:spcPct val="0"/>
                </a:spcBef>
                <a:buFont typeface="Arial" panose="020B0604020202020204" pitchFamily="34" charset="0"/>
                <a:buChar char="•"/>
                <a:defRPr/>
              </a:pPr>
              <a:r>
                <a:rPr lang="zh-CN" altLang="en-US" sz="1200" dirty="0" smtClean="0"/>
                <a:t>可以监控月初放松、月末“踩刹车”，及每一天的销售走势。</a:t>
              </a:r>
              <a:endParaRPr lang="zh-CN" altLang="en-US" sz="1200" dirty="0"/>
            </a:p>
          </p:txBody>
        </p:sp>
        <p:sp>
          <p:nvSpPr>
            <p:cNvPr id="26" name="ïşḻïďê-Rectangle 20"/>
            <p:cNvSpPr/>
            <p:nvPr/>
          </p:nvSpPr>
          <p:spPr>
            <a:xfrm>
              <a:off x="1944709" y="4387543"/>
              <a:ext cx="2509117" cy="306375"/>
            </a:xfrm>
            <a:prstGeom prst="rect">
              <a:avLst/>
            </a:prstGeom>
          </p:spPr>
          <p:txBody>
            <a:bodyPr wrap="none" lIns="0" tIns="0" rIns="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defTabSz="914400">
                <a:spcBef>
                  <a:spcPct val="0"/>
                </a:spcBef>
                <a:defRPr/>
              </a:pPr>
              <a:r>
                <a:rPr lang="zh-CN" altLang="en-US" sz="1600" b="1" dirty="0" smtClean="0">
                  <a:solidFill>
                    <a:schemeClr val="tx1">
                      <a:lumMod val="85000"/>
                      <a:lumOff val="15000"/>
                    </a:schemeClr>
                  </a:solidFill>
                </a:rPr>
                <a:t>利用单位权重曲线</a:t>
              </a:r>
              <a:endParaRPr lang="zh-CN" altLang="en-US" sz="1600" b="1" dirty="0">
                <a:solidFill>
                  <a:schemeClr val="tx1">
                    <a:lumMod val="85000"/>
                    <a:lumOff val="15000"/>
                  </a:schemeClr>
                </a:solidFill>
              </a:endParaRPr>
            </a:p>
          </p:txBody>
        </p:sp>
        <p:sp>
          <p:nvSpPr>
            <p:cNvPr id="27" name="ïşḻïďê-TextBox 5"/>
            <p:cNvSpPr txBox="1"/>
            <p:nvPr/>
          </p:nvSpPr>
          <p:spPr>
            <a:xfrm>
              <a:off x="7883633" y="5415999"/>
              <a:ext cx="2578029" cy="477631"/>
            </a:xfrm>
            <a:prstGeom prst="rect">
              <a:avLst/>
            </a:prstGeom>
            <a:noFill/>
          </p:spPr>
          <p:txBody>
            <a:bodyPr wrap="square" lIns="0" tIns="0" rIns="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defTabSz="914400">
                <a:lnSpc>
                  <a:spcPct val="120000"/>
                </a:lnSpc>
                <a:spcBef>
                  <a:spcPct val="0"/>
                </a:spcBef>
                <a:buFont typeface="Arial" panose="020B0604020202020204" pitchFamily="34" charset="0"/>
                <a:buChar char="•"/>
                <a:defRPr/>
              </a:pPr>
              <a:r>
                <a:rPr lang="zh-CN" altLang="en-US" sz="1200" dirty="0" smtClean="0"/>
                <a:t>月</a:t>
              </a:r>
              <a:r>
                <a:rPr lang="en-US" altLang="zh-CN" sz="1200" dirty="0" smtClean="0"/>
                <a:t>/</a:t>
              </a:r>
              <a:r>
                <a:rPr lang="zh-CN" altLang="en-US" sz="1200" dirty="0" smtClean="0"/>
                <a:t>年销售预测值</a:t>
              </a:r>
              <a:endParaRPr lang="zh-CN" altLang="en-US" sz="1200" dirty="0"/>
            </a:p>
          </p:txBody>
        </p:sp>
        <p:sp>
          <p:nvSpPr>
            <p:cNvPr id="28" name="ïşḻïďê-Rectangle 22"/>
            <p:cNvSpPr/>
            <p:nvPr/>
          </p:nvSpPr>
          <p:spPr>
            <a:xfrm>
              <a:off x="7883633" y="5109623"/>
              <a:ext cx="2578029" cy="306375"/>
            </a:xfrm>
            <a:prstGeom prst="rect">
              <a:avLst/>
            </a:prstGeom>
          </p:spPr>
          <p:txBody>
            <a:bodyPr wrap="none" lIns="0" tIns="0" rIns="0" bIns="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4400">
                <a:spcBef>
                  <a:spcPct val="0"/>
                </a:spcBef>
                <a:defRPr/>
              </a:pPr>
              <a:r>
                <a:rPr lang="zh-CN" altLang="en-US" sz="1600" b="1" dirty="0" smtClean="0">
                  <a:solidFill>
                    <a:schemeClr val="tx1">
                      <a:lumMod val="85000"/>
                      <a:lumOff val="15000"/>
                    </a:schemeClr>
                  </a:solidFill>
                </a:rPr>
                <a:t>利用预测值</a:t>
              </a:r>
              <a:endParaRPr lang="zh-CN" altLang="en-US" sz="1600" b="1" dirty="0">
                <a:solidFill>
                  <a:schemeClr val="tx1">
                    <a:lumMod val="85000"/>
                    <a:lumOff val="15000"/>
                  </a:schemeClr>
                </a:solidFill>
              </a:endParaRPr>
            </a:p>
          </p:txBody>
        </p:sp>
      </p:grpSp>
      <p:graphicFrame>
        <p:nvGraphicFramePr>
          <p:cNvPr id="31" name="图表 30"/>
          <p:cNvGraphicFramePr/>
          <p:nvPr/>
        </p:nvGraphicFramePr>
        <p:xfrm>
          <a:off x="393711" y="5012959"/>
          <a:ext cx="5948080" cy="1819654"/>
        </p:xfrm>
        <a:graphic>
          <a:graphicData uri="http://schemas.openxmlformats.org/drawingml/2006/chart">
            <c:chart xmlns:c="http://schemas.openxmlformats.org/drawingml/2006/chart" xmlns:r="http://schemas.openxmlformats.org/officeDocument/2006/relationships" r:id="rId1"/>
          </a:graphicData>
        </a:graphic>
      </p:graphicFrame>
      <p:sp>
        <p:nvSpPr>
          <p:cNvPr id="32" name="矩形 31"/>
          <p:cNvSpPr/>
          <p:nvPr/>
        </p:nvSpPr>
        <p:spPr>
          <a:xfrm>
            <a:off x="470148" y="4763634"/>
            <a:ext cx="2454998" cy="307777"/>
          </a:xfrm>
          <a:prstGeom prst="rect">
            <a:avLst/>
          </a:prstGeom>
          <a:ln cmpd="dbl">
            <a:noFill/>
          </a:ln>
        </p:spPr>
        <p:txBody>
          <a:bodyPr wrap="square">
            <a:spAutoFit/>
          </a:bodyPr>
          <a:lstStyle/>
          <a:p>
            <a:r>
              <a:rPr lang="zh-CN" altLang="en-US" sz="1400" b="1" dirty="0" smtClean="0"/>
              <a:t>思考：分析以下</a:t>
            </a:r>
            <a:r>
              <a:rPr lang="en-US" altLang="zh-CN" sz="1400" b="1" dirty="0" smtClean="0"/>
              <a:t>5</a:t>
            </a:r>
            <a:r>
              <a:rPr lang="zh-CN" altLang="en-US" sz="1400" b="1" dirty="0" smtClean="0"/>
              <a:t>个突变点</a:t>
            </a:r>
            <a:endParaRPr lang="zh-CN" altLang="en-US" sz="1400" b="1" dirty="0"/>
          </a:p>
        </p:txBody>
      </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90" y="4578761"/>
            <a:ext cx="434198" cy="434198"/>
          </a:xfrm>
          <a:prstGeom prst="rect">
            <a:avLst/>
          </a:prstGeom>
        </p:spPr>
      </p:pic>
      <p:sp>
        <p:nvSpPr>
          <p:cNvPr id="34" name="矩形 33"/>
          <p:cNvSpPr/>
          <p:nvPr/>
        </p:nvSpPr>
        <p:spPr>
          <a:xfrm>
            <a:off x="1163928" y="5603805"/>
            <a:ext cx="279640" cy="307777"/>
          </a:xfrm>
          <a:prstGeom prst="rect">
            <a:avLst/>
          </a:prstGeom>
          <a:ln cmpd="dbl">
            <a:noFill/>
          </a:ln>
        </p:spPr>
        <p:txBody>
          <a:bodyPr wrap="square">
            <a:spAutoFit/>
          </a:bodyPr>
          <a:lstStyle/>
          <a:p>
            <a:r>
              <a:rPr lang="zh-CN" altLang="en-US" sz="1400" b="1" dirty="0" smtClean="0"/>
              <a:t>①</a:t>
            </a:r>
            <a:endParaRPr lang="zh-CN" altLang="en-US" sz="1400" b="1" dirty="0"/>
          </a:p>
        </p:txBody>
      </p:sp>
      <p:sp>
        <p:nvSpPr>
          <p:cNvPr id="35" name="矩形 34"/>
          <p:cNvSpPr/>
          <p:nvPr/>
        </p:nvSpPr>
        <p:spPr>
          <a:xfrm>
            <a:off x="2776720" y="5660313"/>
            <a:ext cx="279640" cy="307777"/>
          </a:xfrm>
          <a:prstGeom prst="rect">
            <a:avLst/>
          </a:prstGeom>
          <a:ln cmpd="dbl">
            <a:noFill/>
          </a:ln>
        </p:spPr>
        <p:txBody>
          <a:bodyPr wrap="square">
            <a:spAutoFit/>
          </a:bodyPr>
          <a:lstStyle/>
          <a:p>
            <a:r>
              <a:rPr lang="zh-CN" altLang="en-US" sz="1400" b="1" dirty="0" smtClean="0"/>
              <a:t>②</a:t>
            </a:r>
            <a:endParaRPr lang="zh-CN" altLang="en-US" sz="1400" b="1" dirty="0"/>
          </a:p>
        </p:txBody>
      </p:sp>
      <p:sp>
        <p:nvSpPr>
          <p:cNvPr id="36" name="矩形 35"/>
          <p:cNvSpPr/>
          <p:nvPr/>
        </p:nvSpPr>
        <p:spPr>
          <a:xfrm>
            <a:off x="2959127" y="4912577"/>
            <a:ext cx="279640" cy="307777"/>
          </a:xfrm>
          <a:prstGeom prst="rect">
            <a:avLst/>
          </a:prstGeom>
          <a:ln cmpd="dbl">
            <a:noFill/>
          </a:ln>
        </p:spPr>
        <p:txBody>
          <a:bodyPr wrap="square">
            <a:spAutoFit/>
          </a:bodyPr>
          <a:lstStyle/>
          <a:p>
            <a:r>
              <a:rPr lang="zh-CN" altLang="en-US" sz="1400" b="1" dirty="0" smtClean="0"/>
              <a:t>③</a:t>
            </a:r>
            <a:endParaRPr lang="zh-CN" altLang="en-US" sz="1400" b="1" dirty="0"/>
          </a:p>
        </p:txBody>
      </p:sp>
      <p:sp>
        <p:nvSpPr>
          <p:cNvPr id="37" name="矩形 36"/>
          <p:cNvSpPr/>
          <p:nvPr/>
        </p:nvSpPr>
        <p:spPr>
          <a:xfrm>
            <a:off x="3795672" y="5656470"/>
            <a:ext cx="279640" cy="307777"/>
          </a:xfrm>
          <a:prstGeom prst="rect">
            <a:avLst/>
          </a:prstGeom>
          <a:ln cmpd="dbl">
            <a:noFill/>
          </a:ln>
        </p:spPr>
        <p:txBody>
          <a:bodyPr wrap="square">
            <a:spAutoFit/>
          </a:bodyPr>
          <a:lstStyle/>
          <a:p>
            <a:r>
              <a:rPr lang="zh-CN" altLang="en-US" sz="1400" b="1" dirty="0" smtClean="0"/>
              <a:t>④</a:t>
            </a:r>
            <a:endParaRPr lang="zh-CN" altLang="en-US" sz="1400" b="1" dirty="0"/>
          </a:p>
        </p:txBody>
      </p:sp>
      <p:sp>
        <p:nvSpPr>
          <p:cNvPr id="38" name="矩形 37"/>
          <p:cNvSpPr/>
          <p:nvPr/>
        </p:nvSpPr>
        <p:spPr>
          <a:xfrm>
            <a:off x="5568915" y="5563026"/>
            <a:ext cx="279640" cy="307777"/>
          </a:xfrm>
          <a:prstGeom prst="rect">
            <a:avLst/>
          </a:prstGeom>
          <a:ln cmpd="dbl">
            <a:noFill/>
          </a:ln>
        </p:spPr>
        <p:txBody>
          <a:bodyPr wrap="square">
            <a:spAutoFit/>
          </a:bodyPr>
          <a:lstStyle/>
          <a:p>
            <a:r>
              <a:rPr lang="zh-CN" altLang="en-US" sz="1400" b="1" dirty="0" smtClean="0"/>
              <a:t>⑤</a:t>
            </a:r>
            <a:endParaRPr lang="zh-CN" altLang="en-US" sz="1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40216"/>
            <a:ext cx="4409546" cy="461434"/>
          </a:xfrm>
        </p:spPr>
        <p:txBody>
          <a:bodyPr/>
          <a:lstStyle/>
          <a:p>
            <a:r>
              <a:rPr lang="zh-CN" altLang="en-US" b="1" dirty="0">
                <a:cs typeface="+mn-ea"/>
                <a:sym typeface="+mn-lt"/>
              </a:rPr>
              <a:t>顾客数据分析</a:t>
            </a:r>
            <a:r>
              <a:rPr lang="en-US" altLang="zh-CN" b="1" dirty="0">
                <a:cs typeface="+mn-ea"/>
                <a:sym typeface="+mn-lt"/>
              </a:rPr>
              <a:t>—</a:t>
            </a:r>
            <a:r>
              <a:rPr lang="zh-CN" altLang="en-US" b="1" dirty="0">
                <a:cs typeface="+mn-ea"/>
                <a:sym typeface="+mn-lt"/>
              </a:rPr>
              <a:t>目录</a:t>
            </a:r>
            <a:endParaRPr lang="zh-CN" altLang="en-US" b="1" dirty="0">
              <a:cs typeface="+mn-ea"/>
              <a:sym typeface="+mn-lt"/>
            </a:endParaRPr>
          </a:p>
        </p:txBody>
      </p:sp>
      <p:graphicFrame>
        <p:nvGraphicFramePr>
          <p:cNvPr id="7" name="图示 6"/>
          <p:cNvGraphicFramePr/>
          <p:nvPr/>
        </p:nvGraphicFramePr>
        <p:xfrm>
          <a:off x="1674812" y="1709737"/>
          <a:ext cx="3840163" cy="330517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8" name="图示 7"/>
          <p:cNvGraphicFramePr/>
          <p:nvPr/>
        </p:nvGraphicFramePr>
        <p:xfrm>
          <a:off x="6327775" y="1709737"/>
          <a:ext cx="3640138" cy="233785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购物者分析</a:t>
            </a:r>
            <a:r>
              <a:rPr lang="en-US" altLang="zh-CN" b="1" dirty="0">
                <a:cs typeface="+mn-ea"/>
                <a:sym typeface="+mn-lt"/>
              </a:rPr>
              <a:t>—</a:t>
            </a:r>
            <a:r>
              <a:rPr lang="zh-CN" altLang="en-US" b="1" dirty="0">
                <a:cs typeface="+mn-ea"/>
                <a:sym typeface="+mn-lt"/>
              </a:rPr>
              <a:t>概述</a:t>
            </a:r>
            <a:endParaRPr lang="zh-CN" altLang="en-US" dirty="0"/>
          </a:p>
        </p:txBody>
      </p:sp>
      <p:sp>
        <p:nvSpPr>
          <p:cNvPr id="3" name="矩形 2"/>
          <p:cNvSpPr/>
          <p:nvPr/>
        </p:nvSpPr>
        <p:spPr>
          <a:xfrm>
            <a:off x="833967" y="895165"/>
            <a:ext cx="4493538" cy="461665"/>
          </a:xfrm>
          <a:prstGeom prst="rect">
            <a:avLst/>
          </a:prstGeom>
          <a:noFill/>
          <a:ln>
            <a:noFill/>
          </a:ln>
        </p:spPr>
        <p:txBody>
          <a:bodyPr wrap="none" lIns="91440" tIns="45720" rIns="91440" bIns="45720">
            <a:spAutoFit/>
          </a:bodyPr>
          <a:lstStyle/>
          <a:p>
            <a:pPr algn="ctr"/>
            <a:r>
              <a:rPr lang="zh-CN" altLang="en-US" sz="2400" i="1" dirty="0">
                <a:ln w="0"/>
                <a:solidFill>
                  <a:schemeClr val="accent1"/>
                </a:solidFill>
                <a:effectLst>
                  <a:outerShdw blurRad="38100" dist="25400" dir="5400000" algn="ctr" rotWithShape="0">
                    <a:srgbClr val="6E747A">
                      <a:alpha val="43000"/>
                    </a:srgbClr>
                  </a:outerShdw>
                </a:effectLst>
              </a:rPr>
              <a:t>什么是购物者？什么是消费者？</a:t>
            </a:r>
            <a:endParaRPr lang="zh-CN" altLang="en-US" sz="2400" i="1" dirty="0">
              <a:ln w="0"/>
              <a:solidFill>
                <a:schemeClr val="accent1"/>
              </a:solidFill>
              <a:effectLst>
                <a:outerShdw blurRad="38100" dist="25400" dir="5400000" algn="ctr" rotWithShape="0">
                  <a:srgbClr val="6E747A">
                    <a:alpha val="43000"/>
                  </a:srgbClr>
                </a:outerShdw>
              </a:effectLst>
            </a:endParaRPr>
          </a:p>
        </p:txBody>
      </p:sp>
      <p:sp>
        <p:nvSpPr>
          <p:cNvPr id="5" name="矩形 4"/>
          <p:cNvSpPr/>
          <p:nvPr/>
        </p:nvSpPr>
        <p:spPr>
          <a:xfrm>
            <a:off x="876098" y="1665816"/>
            <a:ext cx="11315902" cy="307777"/>
          </a:xfrm>
          <a:prstGeom prst="rect">
            <a:avLst/>
          </a:prstGeom>
        </p:spPr>
        <p:txBody>
          <a:bodyPr wrap="square">
            <a:spAutoFit/>
          </a:bodyPr>
          <a:lstStyle/>
          <a:p>
            <a:r>
              <a:rPr lang="zh-CN" altLang="en-US" sz="1400" dirty="0"/>
              <a:t>购物者是指进入店铺并有购物意向的人，即店铺能接触到的顾客。消费者是指使用产品的人。</a:t>
            </a:r>
            <a:endParaRPr lang="zh-CN" altLang="en-US" sz="1400" dirty="0"/>
          </a:p>
        </p:txBody>
      </p:sp>
      <p:grpSp>
        <p:nvGrpSpPr>
          <p:cNvPr id="36" name="组合 35"/>
          <p:cNvGrpSpPr/>
          <p:nvPr/>
        </p:nvGrpSpPr>
        <p:grpSpPr>
          <a:xfrm>
            <a:off x="3094893" y="2629826"/>
            <a:ext cx="5264789" cy="2529353"/>
            <a:chOff x="3094893" y="2629826"/>
            <a:chExt cx="5264789" cy="2529353"/>
          </a:xfrm>
        </p:grpSpPr>
        <p:sp>
          <p:nvSpPr>
            <p:cNvPr id="8" name="矩形: 对角圆角 7"/>
            <p:cNvSpPr/>
            <p:nvPr/>
          </p:nvSpPr>
          <p:spPr>
            <a:xfrm>
              <a:off x="3094893" y="3001954"/>
              <a:ext cx="5176910" cy="2157225"/>
            </a:xfrm>
            <a:prstGeom prst="round2DiagRect">
              <a:avLst>
                <a:gd name="adj1" fmla="val 0"/>
                <a:gd name="adj2" fmla="val 166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任意多边形: 形状 9"/>
            <p:cNvSpPr/>
            <p:nvPr/>
          </p:nvSpPr>
          <p:spPr>
            <a:xfrm>
              <a:off x="3842595" y="3165380"/>
              <a:ext cx="1738299" cy="1830373"/>
            </a:xfrm>
            <a:custGeom>
              <a:avLst/>
              <a:gdLst>
                <a:gd name="connsiteX0" fmla="*/ 0 w 1738299"/>
                <a:gd name="connsiteY0" fmla="*/ 0 h 1830373"/>
                <a:gd name="connsiteX1" fmla="*/ 1738299 w 1738299"/>
                <a:gd name="connsiteY1" fmla="*/ 0 h 1830373"/>
                <a:gd name="connsiteX2" fmla="*/ 1738299 w 1738299"/>
                <a:gd name="connsiteY2" fmla="*/ 1830373 h 1830373"/>
                <a:gd name="connsiteX3" fmla="*/ 0 w 1738299"/>
                <a:gd name="connsiteY3" fmla="*/ 1830373 h 1830373"/>
                <a:gd name="connsiteX4" fmla="*/ 0 w 1738299"/>
                <a:gd name="connsiteY4" fmla="*/ 0 h 1830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8299" h="1830373">
                  <a:moveTo>
                    <a:pt x="0" y="0"/>
                  </a:moveTo>
                  <a:lnTo>
                    <a:pt x="1738299" y="0"/>
                  </a:lnTo>
                  <a:lnTo>
                    <a:pt x="1738299" y="1830373"/>
                  </a:lnTo>
                  <a:lnTo>
                    <a:pt x="0" y="1830373"/>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endParaRPr lang="zh-CN" altLang="en-US" sz="4600" kern="1200" dirty="0"/>
            </a:p>
          </p:txBody>
        </p:sp>
        <p:sp>
          <p:nvSpPr>
            <p:cNvPr id="11" name="任意多边形: 形状 10"/>
            <p:cNvSpPr/>
            <p:nvPr/>
          </p:nvSpPr>
          <p:spPr>
            <a:xfrm>
              <a:off x="5848324" y="3165380"/>
              <a:ext cx="1738299" cy="1830373"/>
            </a:xfrm>
            <a:custGeom>
              <a:avLst/>
              <a:gdLst>
                <a:gd name="connsiteX0" fmla="*/ 0 w 1738299"/>
                <a:gd name="connsiteY0" fmla="*/ 0 h 1830373"/>
                <a:gd name="connsiteX1" fmla="*/ 1738299 w 1738299"/>
                <a:gd name="connsiteY1" fmla="*/ 0 h 1830373"/>
                <a:gd name="connsiteX2" fmla="*/ 1738299 w 1738299"/>
                <a:gd name="connsiteY2" fmla="*/ 1830373 h 1830373"/>
                <a:gd name="connsiteX3" fmla="*/ 0 w 1738299"/>
                <a:gd name="connsiteY3" fmla="*/ 1830373 h 1830373"/>
                <a:gd name="connsiteX4" fmla="*/ 0 w 1738299"/>
                <a:gd name="connsiteY4" fmla="*/ 0 h 1830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8299" h="1830373">
                  <a:moveTo>
                    <a:pt x="0" y="0"/>
                  </a:moveTo>
                  <a:lnTo>
                    <a:pt x="1738299" y="0"/>
                  </a:lnTo>
                  <a:lnTo>
                    <a:pt x="1738299" y="1830373"/>
                  </a:lnTo>
                  <a:lnTo>
                    <a:pt x="0" y="1830373"/>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endParaRPr lang="zh-CN" altLang="en-US" sz="4600" kern="1200"/>
            </a:p>
          </p:txBody>
        </p:sp>
        <p:grpSp>
          <p:nvGrpSpPr>
            <p:cNvPr id="21" name="组合 20"/>
            <p:cNvGrpSpPr/>
            <p:nvPr/>
          </p:nvGrpSpPr>
          <p:grpSpPr>
            <a:xfrm>
              <a:off x="5303876" y="3012803"/>
              <a:ext cx="544448" cy="2135527"/>
              <a:chOff x="5303876" y="3012803"/>
              <a:chExt cx="544448" cy="2135527"/>
            </a:xfrm>
          </p:grpSpPr>
          <p:sp>
            <p:nvSpPr>
              <p:cNvPr id="9" name="直接连接符 8"/>
              <p:cNvSpPr/>
              <p:nvPr/>
            </p:nvSpPr>
            <p:spPr>
              <a:xfrm>
                <a:off x="5327504" y="3598110"/>
                <a:ext cx="520820" cy="964912"/>
              </a:xfrm>
              <a:prstGeom prst="line">
                <a:avLst/>
              </a:prstGeom>
              <a:ln w="19050">
                <a:solidFill>
                  <a:schemeClr val="tx1"/>
                </a:solidFill>
                <a:prstDash val="lgDash"/>
              </a:ln>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cxnSp>
            <p:nvCxnSpPr>
              <p:cNvPr id="15" name="直接连接符 14"/>
              <p:cNvCxnSpPr/>
              <p:nvPr/>
            </p:nvCxnSpPr>
            <p:spPr>
              <a:xfrm flipH="1">
                <a:off x="5327505" y="3012803"/>
                <a:ext cx="388937" cy="574459"/>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 idx="1"/>
              </p:cNvCxnSpPr>
              <p:nvPr/>
            </p:nvCxnSpPr>
            <p:spPr>
              <a:xfrm flipH="1">
                <a:off x="5303876" y="4563022"/>
                <a:ext cx="544448" cy="585308"/>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22" name="文本框 21"/>
            <p:cNvSpPr txBox="1"/>
            <p:nvPr/>
          </p:nvSpPr>
          <p:spPr>
            <a:xfrm>
              <a:off x="3616682" y="2643471"/>
              <a:ext cx="1360416" cy="369332"/>
            </a:xfrm>
            <a:prstGeom prst="rect">
              <a:avLst/>
            </a:prstGeom>
            <a:solidFill>
              <a:schemeClr val="bg1">
                <a:lumMod val="95000"/>
              </a:schemeClr>
            </a:solidFill>
          </p:spPr>
          <p:txBody>
            <a:bodyPr wrap="square" rtlCol="0">
              <a:spAutoFit/>
            </a:bodyPr>
            <a:lstStyle/>
            <a:p>
              <a:pPr algn="ctr"/>
              <a:r>
                <a:rPr lang="zh-CN" altLang="en-US" dirty="0"/>
                <a:t>消费者研究</a:t>
              </a:r>
              <a:endParaRPr lang="zh-CN" altLang="en-US" dirty="0"/>
            </a:p>
          </p:txBody>
        </p:sp>
        <p:sp>
          <p:nvSpPr>
            <p:cNvPr id="23" name="文本框 22"/>
            <p:cNvSpPr txBox="1"/>
            <p:nvPr/>
          </p:nvSpPr>
          <p:spPr>
            <a:xfrm>
              <a:off x="6226207" y="2629826"/>
              <a:ext cx="1360416" cy="369332"/>
            </a:xfrm>
            <a:prstGeom prst="rect">
              <a:avLst/>
            </a:prstGeom>
            <a:solidFill>
              <a:schemeClr val="bg1">
                <a:lumMod val="95000"/>
              </a:schemeClr>
            </a:solidFill>
          </p:spPr>
          <p:txBody>
            <a:bodyPr wrap="square" rtlCol="0">
              <a:spAutoFit/>
            </a:bodyPr>
            <a:lstStyle/>
            <a:p>
              <a:pPr algn="ctr"/>
              <a:r>
                <a:rPr lang="zh-CN" altLang="en-US" dirty="0"/>
                <a:t>购物者研究</a:t>
              </a:r>
              <a:endParaRPr lang="zh-CN" altLang="en-US" dirty="0"/>
            </a:p>
          </p:txBody>
        </p:sp>
        <p:sp>
          <p:nvSpPr>
            <p:cNvPr id="24" name="文本框 23"/>
            <p:cNvSpPr txBox="1"/>
            <p:nvPr/>
          </p:nvSpPr>
          <p:spPr>
            <a:xfrm>
              <a:off x="4052241" y="3241655"/>
              <a:ext cx="727743" cy="369332"/>
            </a:xfrm>
            <a:prstGeom prst="rect">
              <a:avLst/>
            </a:prstGeom>
            <a:noFill/>
          </p:spPr>
          <p:txBody>
            <a:bodyPr wrap="square" rtlCol="0">
              <a:spAutoFit/>
            </a:bodyPr>
            <a:lstStyle/>
            <a:p>
              <a:pPr algn="ctr"/>
              <a:r>
                <a:rPr lang="zh-CN" altLang="en-US" dirty="0"/>
                <a:t>产品</a:t>
              </a:r>
              <a:endParaRPr lang="zh-CN" altLang="en-US" dirty="0"/>
            </a:p>
          </p:txBody>
        </p:sp>
        <p:sp>
          <p:nvSpPr>
            <p:cNvPr id="25" name="文本框 24"/>
            <p:cNvSpPr txBox="1"/>
            <p:nvPr/>
          </p:nvSpPr>
          <p:spPr>
            <a:xfrm>
              <a:off x="3433845" y="3632851"/>
              <a:ext cx="727743" cy="369332"/>
            </a:xfrm>
            <a:prstGeom prst="rect">
              <a:avLst/>
            </a:prstGeom>
            <a:noFill/>
          </p:spPr>
          <p:txBody>
            <a:bodyPr wrap="square" rtlCol="0">
              <a:spAutoFit/>
            </a:bodyPr>
            <a:lstStyle/>
            <a:p>
              <a:pPr algn="ctr"/>
              <a:r>
                <a:rPr lang="zh-CN" altLang="en-US" dirty="0"/>
                <a:t>定位</a:t>
              </a:r>
              <a:endParaRPr lang="zh-CN" altLang="en-US" dirty="0"/>
            </a:p>
          </p:txBody>
        </p:sp>
        <p:sp>
          <p:nvSpPr>
            <p:cNvPr id="26" name="文本框 25"/>
            <p:cNvSpPr txBox="1"/>
            <p:nvPr/>
          </p:nvSpPr>
          <p:spPr>
            <a:xfrm>
              <a:off x="4281951" y="3877366"/>
              <a:ext cx="727743" cy="369332"/>
            </a:xfrm>
            <a:prstGeom prst="rect">
              <a:avLst/>
            </a:prstGeom>
            <a:noFill/>
          </p:spPr>
          <p:txBody>
            <a:bodyPr wrap="square" rtlCol="0">
              <a:spAutoFit/>
            </a:bodyPr>
            <a:lstStyle/>
            <a:p>
              <a:pPr algn="ctr"/>
              <a:r>
                <a:rPr lang="zh-CN" altLang="en-US" dirty="0"/>
                <a:t>广告</a:t>
              </a:r>
              <a:endParaRPr lang="zh-CN" altLang="en-US" dirty="0"/>
            </a:p>
          </p:txBody>
        </p:sp>
        <p:sp>
          <p:nvSpPr>
            <p:cNvPr id="27" name="文本框 26"/>
            <p:cNvSpPr txBox="1"/>
            <p:nvPr/>
          </p:nvSpPr>
          <p:spPr>
            <a:xfrm>
              <a:off x="3708880" y="4366090"/>
              <a:ext cx="727743" cy="369332"/>
            </a:xfrm>
            <a:prstGeom prst="rect">
              <a:avLst/>
            </a:prstGeom>
            <a:noFill/>
          </p:spPr>
          <p:txBody>
            <a:bodyPr wrap="square" rtlCol="0">
              <a:spAutoFit/>
            </a:bodyPr>
            <a:lstStyle/>
            <a:p>
              <a:pPr algn="ctr"/>
              <a:r>
                <a:rPr lang="zh-CN" altLang="en-US" dirty="0"/>
                <a:t>包装</a:t>
              </a:r>
              <a:endParaRPr lang="zh-CN" altLang="en-US" dirty="0"/>
            </a:p>
          </p:txBody>
        </p:sp>
        <p:sp>
          <p:nvSpPr>
            <p:cNvPr id="28" name="文本框 27"/>
            <p:cNvSpPr txBox="1"/>
            <p:nvPr/>
          </p:nvSpPr>
          <p:spPr>
            <a:xfrm>
              <a:off x="5796904" y="3526648"/>
              <a:ext cx="727743" cy="369332"/>
            </a:xfrm>
            <a:prstGeom prst="rect">
              <a:avLst/>
            </a:prstGeom>
            <a:noFill/>
          </p:spPr>
          <p:txBody>
            <a:bodyPr wrap="square" rtlCol="0">
              <a:spAutoFit/>
            </a:bodyPr>
            <a:lstStyle/>
            <a:p>
              <a:pPr algn="ctr"/>
              <a:r>
                <a:rPr lang="zh-CN" altLang="en-US" dirty="0"/>
                <a:t>促销</a:t>
              </a:r>
              <a:endParaRPr lang="zh-CN" altLang="en-US" dirty="0"/>
            </a:p>
          </p:txBody>
        </p:sp>
        <p:sp>
          <p:nvSpPr>
            <p:cNvPr id="29" name="文本框 28"/>
            <p:cNvSpPr txBox="1"/>
            <p:nvPr/>
          </p:nvSpPr>
          <p:spPr>
            <a:xfrm>
              <a:off x="7077328" y="3562884"/>
              <a:ext cx="1282354" cy="369332"/>
            </a:xfrm>
            <a:prstGeom prst="rect">
              <a:avLst/>
            </a:prstGeom>
            <a:noFill/>
          </p:spPr>
          <p:txBody>
            <a:bodyPr wrap="square" rtlCol="0">
              <a:spAutoFit/>
            </a:bodyPr>
            <a:lstStyle/>
            <a:p>
              <a:pPr algn="ctr"/>
              <a:r>
                <a:rPr lang="zh-CN" altLang="en-US" dirty="0"/>
                <a:t>货架陈列</a:t>
              </a:r>
              <a:endParaRPr lang="zh-CN" altLang="en-US" dirty="0"/>
            </a:p>
          </p:txBody>
        </p:sp>
        <p:sp>
          <p:nvSpPr>
            <p:cNvPr id="30" name="文本框 29"/>
            <p:cNvSpPr txBox="1"/>
            <p:nvPr/>
          </p:nvSpPr>
          <p:spPr>
            <a:xfrm>
              <a:off x="6314432" y="4399098"/>
              <a:ext cx="727743" cy="369332"/>
            </a:xfrm>
            <a:prstGeom prst="rect">
              <a:avLst/>
            </a:prstGeom>
            <a:noFill/>
          </p:spPr>
          <p:txBody>
            <a:bodyPr wrap="square" rtlCol="0">
              <a:spAutoFit/>
            </a:bodyPr>
            <a:lstStyle/>
            <a:p>
              <a:pPr algn="ctr"/>
              <a:r>
                <a:rPr lang="zh-CN" altLang="en-US" dirty="0"/>
                <a:t>助销</a:t>
              </a:r>
              <a:endParaRPr lang="zh-CN" altLang="en-US" dirty="0"/>
            </a:p>
          </p:txBody>
        </p:sp>
        <p:sp>
          <p:nvSpPr>
            <p:cNvPr id="31" name="文本框 30"/>
            <p:cNvSpPr txBox="1"/>
            <p:nvPr/>
          </p:nvSpPr>
          <p:spPr>
            <a:xfrm>
              <a:off x="6613252" y="3904573"/>
              <a:ext cx="727743" cy="369332"/>
            </a:xfrm>
            <a:prstGeom prst="rect">
              <a:avLst/>
            </a:prstGeom>
            <a:noFill/>
          </p:spPr>
          <p:txBody>
            <a:bodyPr wrap="square" rtlCol="0">
              <a:spAutoFit/>
            </a:bodyPr>
            <a:lstStyle/>
            <a:p>
              <a:pPr algn="ctr"/>
              <a:r>
                <a:rPr lang="zh-CN" altLang="en-US" dirty="0"/>
                <a:t>价格</a:t>
              </a:r>
              <a:endParaRPr lang="zh-CN" altLang="en-US" dirty="0"/>
            </a:p>
          </p:txBody>
        </p:sp>
        <p:sp>
          <p:nvSpPr>
            <p:cNvPr id="32" name="文本框 31"/>
            <p:cNvSpPr txBox="1"/>
            <p:nvPr/>
          </p:nvSpPr>
          <p:spPr>
            <a:xfrm>
              <a:off x="7022491" y="4518044"/>
              <a:ext cx="1300732" cy="369332"/>
            </a:xfrm>
            <a:prstGeom prst="rect">
              <a:avLst/>
            </a:prstGeom>
            <a:noFill/>
          </p:spPr>
          <p:txBody>
            <a:bodyPr wrap="square" rtlCol="0">
              <a:spAutoFit/>
            </a:bodyPr>
            <a:lstStyle/>
            <a:p>
              <a:pPr algn="ctr"/>
              <a:r>
                <a:rPr lang="zh-CN" altLang="en-US" dirty="0"/>
                <a:t>缺货状况</a:t>
              </a:r>
              <a:endParaRPr lang="zh-CN" altLang="en-US" dirty="0"/>
            </a:p>
          </p:txBody>
        </p:sp>
        <p:sp>
          <p:nvSpPr>
            <p:cNvPr id="33" name="文本框 32"/>
            <p:cNvSpPr txBox="1"/>
            <p:nvPr/>
          </p:nvSpPr>
          <p:spPr>
            <a:xfrm>
              <a:off x="6432273" y="3115366"/>
              <a:ext cx="1202214" cy="369332"/>
            </a:xfrm>
            <a:prstGeom prst="rect">
              <a:avLst/>
            </a:prstGeom>
            <a:noFill/>
          </p:spPr>
          <p:txBody>
            <a:bodyPr wrap="square" rtlCol="0">
              <a:spAutoFit/>
            </a:bodyPr>
            <a:lstStyle/>
            <a:p>
              <a:pPr algn="ctr"/>
              <a:r>
                <a:rPr lang="zh-CN" altLang="en-US" dirty="0"/>
                <a:t>产品选择</a:t>
              </a:r>
              <a:endParaRPr lang="zh-CN" altLang="en-US" dirty="0"/>
            </a:p>
          </p:txBody>
        </p:sp>
        <p:sp>
          <p:nvSpPr>
            <p:cNvPr id="34" name="文本框 33"/>
            <p:cNvSpPr txBox="1"/>
            <p:nvPr/>
          </p:nvSpPr>
          <p:spPr>
            <a:xfrm>
              <a:off x="4701707" y="4410160"/>
              <a:ext cx="1586900" cy="369332"/>
            </a:xfrm>
            <a:prstGeom prst="rect">
              <a:avLst/>
            </a:prstGeom>
            <a:solidFill>
              <a:schemeClr val="bg1">
                <a:lumMod val="95000"/>
              </a:schemeClr>
            </a:solidFill>
          </p:spPr>
          <p:txBody>
            <a:bodyPr wrap="square" rtlCol="0">
              <a:spAutoFit/>
            </a:bodyPr>
            <a:lstStyle/>
            <a:p>
              <a:pPr algn="ctr"/>
              <a:r>
                <a:rPr lang="zh-CN" altLang="en-US" dirty="0"/>
                <a:t>产品信息传递</a:t>
              </a:r>
              <a:endParaRPr lang="zh-CN" altLang="en-US" dirty="0"/>
            </a:p>
          </p:txBody>
        </p:sp>
      </p:grpSp>
      <p:sp>
        <p:nvSpPr>
          <p:cNvPr id="37" name="矩形 36"/>
          <p:cNvSpPr/>
          <p:nvPr/>
        </p:nvSpPr>
        <p:spPr>
          <a:xfrm>
            <a:off x="4416112" y="5406407"/>
            <a:ext cx="2813796" cy="307777"/>
          </a:xfrm>
          <a:prstGeom prst="rect">
            <a:avLst/>
          </a:prstGeom>
        </p:spPr>
        <p:txBody>
          <a:bodyPr wrap="square">
            <a:spAutoFit/>
          </a:bodyPr>
          <a:lstStyle/>
          <a:p>
            <a:r>
              <a:rPr lang="zh-CN" altLang="en-US" sz="1400" dirty="0"/>
              <a:t>购物者研究与消费者研究关系</a:t>
            </a:r>
            <a:endParaRPr lang="zh-CN" alt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440224" cy="461434"/>
          </a:xfrm>
        </p:spPr>
        <p:txBody>
          <a:bodyPr/>
          <a:lstStyle/>
          <a:p>
            <a:r>
              <a:rPr lang="zh-CN" altLang="en-US" b="1" dirty="0"/>
              <a:t>购物者购买行为分析</a:t>
            </a:r>
            <a:r>
              <a:rPr lang="en-US" altLang="zh-CN" b="1" dirty="0"/>
              <a:t>—</a:t>
            </a:r>
            <a:r>
              <a:rPr lang="zh-CN" altLang="en-US" b="1" dirty="0"/>
              <a:t>客动线分析</a:t>
            </a:r>
            <a:endParaRPr lang="zh-CN" altLang="en-US" b="1" dirty="0"/>
          </a:p>
        </p:txBody>
      </p:sp>
      <p:sp>
        <p:nvSpPr>
          <p:cNvPr id="3" name="矩形 2"/>
          <p:cNvSpPr/>
          <p:nvPr/>
        </p:nvSpPr>
        <p:spPr>
          <a:xfrm>
            <a:off x="721353" y="765482"/>
            <a:ext cx="11315902" cy="307777"/>
          </a:xfrm>
          <a:prstGeom prst="rect">
            <a:avLst/>
          </a:prstGeom>
        </p:spPr>
        <p:txBody>
          <a:bodyPr wrap="square">
            <a:spAutoFit/>
          </a:bodyPr>
          <a:lstStyle/>
          <a:p>
            <a:r>
              <a:rPr lang="zh-CN" altLang="en-US" sz="1400" dirty="0"/>
              <a:t>客动线分析，是对顾客从进入卖场到退出卖场的实际行走轨迹进行测量和分析，进而改善卖场布局，促进销售。</a:t>
            </a:r>
            <a:endParaRPr lang="zh-CN" altLang="en-US" sz="1400" dirty="0"/>
          </a:p>
        </p:txBody>
      </p:sp>
      <p:sp>
        <p:nvSpPr>
          <p:cNvPr id="4" name="文本框 3"/>
          <p:cNvSpPr txBox="1"/>
          <p:nvPr/>
        </p:nvSpPr>
        <p:spPr>
          <a:xfrm>
            <a:off x="984741" y="1453086"/>
            <a:ext cx="277382" cy="1938992"/>
          </a:xfrm>
          <a:prstGeom prst="rect">
            <a:avLst/>
          </a:prstGeom>
          <a:solidFill>
            <a:schemeClr val="bg1">
              <a:lumMod val="95000"/>
            </a:schemeClr>
          </a:solidFill>
        </p:spPr>
        <p:txBody>
          <a:bodyPr wrap="square" rtlCol="0">
            <a:spAutoFit/>
          </a:bodyPr>
          <a:lstStyle/>
          <a:p>
            <a:r>
              <a:rPr lang="zh-CN" altLang="en-US" sz="2000" b="1" dirty="0">
                <a:solidFill>
                  <a:schemeClr val="tx1">
                    <a:lumMod val="75000"/>
                    <a:lumOff val="25000"/>
                  </a:schemeClr>
                </a:solidFill>
              </a:rPr>
              <a:t>客动线指标：</a:t>
            </a:r>
            <a:endParaRPr lang="zh-CN" altLang="en-US" sz="2000" b="1" dirty="0">
              <a:solidFill>
                <a:schemeClr val="tx1">
                  <a:lumMod val="75000"/>
                  <a:lumOff val="25000"/>
                </a:schemeClr>
              </a:solidFill>
            </a:endParaRPr>
          </a:p>
        </p:txBody>
      </p:sp>
      <p:grpSp>
        <p:nvGrpSpPr>
          <p:cNvPr id="11" name="组合 10"/>
          <p:cNvGrpSpPr/>
          <p:nvPr/>
        </p:nvGrpSpPr>
        <p:grpSpPr>
          <a:xfrm>
            <a:off x="1863189" y="1428645"/>
            <a:ext cx="9067408" cy="1712145"/>
            <a:chOff x="1849121" y="1453085"/>
            <a:chExt cx="9067408" cy="1712145"/>
          </a:xfrm>
        </p:grpSpPr>
        <p:sp>
          <p:nvSpPr>
            <p:cNvPr id="12" name="任意多边形: 形状 11"/>
            <p:cNvSpPr/>
            <p:nvPr/>
          </p:nvSpPr>
          <p:spPr>
            <a:xfrm>
              <a:off x="1849121" y="1453085"/>
              <a:ext cx="1198501" cy="1712145"/>
            </a:xfrm>
            <a:custGeom>
              <a:avLst/>
              <a:gdLst>
                <a:gd name="connsiteX0" fmla="*/ 0 w 1712145"/>
                <a:gd name="connsiteY0" fmla="*/ 0 h 1198501"/>
                <a:gd name="connsiteX1" fmla="*/ 1112895 w 1712145"/>
                <a:gd name="connsiteY1" fmla="*/ 0 h 1198501"/>
                <a:gd name="connsiteX2" fmla="*/ 1712145 w 1712145"/>
                <a:gd name="connsiteY2" fmla="*/ 599251 h 1198501"/>
                <a:gd name="connsiteX3" fmla="*/ 1112895 w 1712145"/>
                <a:gd name="connsiteY3" fmla="*/ 1198501 h 1198501"/>
                <a:gd name="connsiteX4" fmla="*/ 0 w 1712145"/>
                <a:gd name="connsiteY4" fmla="*/ 1198501 h 1198501"/>
                <a:gd name="connsiteX5" fmla="*/ 599251 w 1712145"/>
                <a:gd name="connsiteY5" fmla="*/ 599251 h 1198501"/>
                <a:gd name="connsiteX6" fmla="*/ 0 w 1712145"/>
                <a:gd name="connsiteY6" fmla="*/ 0 h 1198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145" h="1198501">
                  <a:moveTo>
                    <a:pt x="1712145" y="0"/>
                  </a:moveTo>
                  <a:lnTo>
                    <a:pt x="1712145" y="779026"/>
                  </a:lnTo>
                  <a:lnTo>
                    <a:pt x="856072" y="1198501"/>
                  </a:lnTo>
                  <a:lnTo>
                    <a:pt x="0" y="779026"/>
                  </a:lnTo>
                  <a:lnTo>
                    <a:pt x="0" y="0"/>
                  </a:lnTo>
                  <a:lnTo>
                    <a:pt x="856072" y="419476"/>
                  </a:lnTo>
                  <a:lnTo>
                    <a:pt x="1712145"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06" tIns="613856" rIns="14604" bIns="613855" numCol="1" spcCol="1270" anchor="ctr" anchorCtr="0">
              <a:noAutofit/>
            </a:bodyPr>
            <a:lstStyle/>
            <a:p>
              <a:pPr marL="0" lvl="0" indent="0" algn="ctr" defTabSz="1022350">
                <a:lnSpc>
                  <a:spcPct val="90000"/>
                </a:lnSpc>
                <a:spcBef>
                  <a:spcPct val="0"/>
                </a:spcBef>
                <a:spcAft>
                  <a:spcPct val="35000"/>
                </a:spcAft>
                <a:buNone/>
              </a:pPr>
              <a:r>
                <a:rPr lang="zh-CN" altLang="en-US" sz="2000" kern="1200" dirty="0">
                  <a:solidFill>
                    <a:schemeClr val="tx1"/>
                  </a:solidFill>
                </a:rPr>
                <a:t>进店率</a:t>
              </a:r>
              <a:endParaRPr lang="zh-CN" altLang="en-US" sz="2000" kern="1200" dirty="0">
                <a:solidFill>
                  <a:schemeClr val="tx1"/>
                </a:solidFill>
              </a:endParaRPr>
            </a:p>
          </p:txBody>
        </p:sp>
        <p:sp>
          <p:nvSpPr>
            <p:cNvPr id="13" name="任意多边形: 形状 12"/>
            <p:cNvSpPr/>
            <p:nvPr/>
          </p:nvSpPr>
          <p:spPr>
            <a:xfrm>
              <a:off x="3047621" y="1453086"/>
              <a:ext cx="7868908" cy="1112895"/>
            </a:xfrm>
            <a:custGeom>
              <a:avLst/>
              <a:gdLst>
                <a:gd name="connsiteX0" fmla="*/ 185486 w 1112894"/>
                <a:gd name="connsiteY0" fmla="*/ 0 h 7868907"/>
                <a:gd name="connsiteX1" fmla="*/ 927408 w 1112894"/>
                <a:gd name="connsiteY1" fmla="*/ 0 h 7868907"/>
                <a:gd name="connsiteX2" fmla="*/ 1112894 w 1112894"/>
                <a:gd name="connsiteY2" fmla="*/ 185486 h 7868907"/>
                <a:gd name="connsiteX3" fmla="*/ 1112894 w 1112894"/>
                <a:gd name="connsiteY3" fmla="*/ 7868907 h 7868907"/>
                <a:gd name="connsiteX4" fmla="*/ 1112894 w 1112894"/>
                <a:gd name="connsiteY4" fmla="*/ 7868907 h 7868907"/>
                <a:gd name="connsiteX5" fmla="*/ 0 w 1112894"/>
                <a:gd name="connsiteY5" fmla="*/ 7868907 h 7868907"/>
                <a:gd name="connsiteX6" fmla="*/ 0 w 1112894"/>
                <a:gd name="connsiteY6" fmla="*/ 7868907 h 7868907"/>
                <a:gd name="connsiteX7" fmla="*/ 0 w 1112894"/>
                <a:gd name="connsiteY7" fmla="*/ 185486 h 7868907"/>
                <a:gd name="connsiteX8" fmla="*/ 185486 w 1112894"/>
                <a:gd name="connsiteY8" fmla="*/ 0 h 7868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2894" h="7868907">
                  <a:moveTo>
                    <a:pt x="1112894" y="1311513"/>
                  </a:moveTo>
                  <a:lnTo>
                    <a:pt x="1112894" y="6557394"/>
                  </a:lnTo>
                  <a:cubicBezTo>
                    <a:pt x="1112894" y="7281720"/>
                    <a:pt x="1101149" y="7868903"/>
                    <a:pt x="1086661" y="7868903"/>
                  </a:cubicBezTo>
                  <a:lnTo>
                    <a:pt x="0" y="7868903"/>
                  </a:lnTo>
                  <a:lnTo>
                    <a:pt x="0" y="7868903"/>
                  </a:lnTo>
                  <a:lnTo>
                    <a:pt x="0" y="4"/>
                  </a:lnTo>
                  <a:lnTo>
                    <a:pt x="0" y="4"/>
                  </a:lnTo>
                  <a:lnTo>
                    <a:pt x="1086661" y="4"/>
                  </a:lnTo>
                  <a:cubicBezTo>
                    <a:pt x="1101149" y="4"/>
                    <a:pt x="1112894" y="587187"/>
                    <a:pt x="1112894" y="1311513"/>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9" tIns="63217" rIns="63217" bIns="63218" numCol="1" spcCol="1270" anchor="ctr" anchorCtr="0">
              <a:noAutofit/>
            </a:bodyPr>
            <a:lstStyle/>
            <a:p>
              <a:pPr marL="114300" lvl="1" indent="-114300" algn="l" defTabSz="622300">
                <a:lnSpc>
                  <a:spcPct val="150000"/>
                </a:lnSpc>
                <a:spcBef>
                  <a:spcPct val="0"/>
                </a:spcBef>
                <a:spcAft>
                  <a:spcPct val="15000"/>
                </a:spcAft>
                <a:buChar char="•"/>
              </a:pPr>
              <a:r>
                <a:rPr lang="zh-CN" altLang="en-US" sz="1400" kern="1200" dirty="0"/>
                <a:t>进店率</a:t>
              </a:r>
              <a:r>
                <a:rPr lang="en-US" altLang="zh-CN" sz="1400" kern="1200" dirty="0"/>
                <a:t>=</a:t>
              </a:r>
              <a:r>
                <a:rPr lang="zh-CN" altLang="en-US" sz="1400" kern="1200" dirty="0"/>
                <a:t>进店人数</a:t>
              </a:r>
              <a:r>
                <a:rPr lang="en-US" altLang="zh-CN" sz="1400" kern="1200" dirty="0"/>
                <a:t>/</a:t>
              </a:r>
              <a:r>
                <a:rPr lang="zh-CN" altLang="en-US" sz="1400" kern="1200" dirty="0"/>
                <a:t>路过人数</a:t>
              </a:r>
              <a:r>
                <a:rPr lang="en-US" altLang="zh-CN" sz="1400" kern="1200" dirty="0"/>
                <a:t>*100%</a:t>
              </a:r>
              <a:endParaRPr lang="zh-CN" altLang="en-US" sz="1400" kern="1200" dirty="0"/>
            </a:p>
            <a:p>
              <a:pPr marL="114300" lvl="1" indent="-114300" algn="l" defTabSz="622300">
                <a:lnSpc>
                  <a:spcPct val="150000"/>
                </a:lnSpc>
                <a:spcBef>
                  <a:spcPct val="0"/>
                </a:spcBef>
                <a:spcAft>
                  <a:spcPct val="15000"/>
                </a:spcAft>
                <a:buChar char="•"/>
              </a:pPr>
              <a:r>
                <a:rPr lang="zh-CN" altLang="en-US" sz="1400" kern="1200" dirty="0"/>
                <a:t>用于衡量卖场外部吸引力</a:t>
              </a:r>
              <a:endParaRPr lang="zh-CN" altLang="en-US" sz="1400" kern="1200" dirty="0"/>
            </a:p>
            <a:p>
              <a:pPr marL="114300" lvl="1" indent="-114300" algn="l" defTabSz="622300">
                <a:lnSpc>
                  <a:spcPct val="150000"/>
                </a:lnSpc>
                <a:spcBef>
                  <a:spcPct val="0"/>
                </a:spcBef>
                <a:spcAft>
                  <a:spcPct val="15000"/>
                </a:spcAft>
                <a:buChar char="•"/>
              </a:pPr>
              <a:r>
                <a:rPr lang="zh-CN" altLang="en-US" sz="1400" kern="1200" dirty="0"/>
                <a:t>不高原因：</a:t>
              </a:r>
              <a:r>
                <a:rPr lang="en-US" altLang="zh-CN" sz="1400" kern="1200" dirty="0"/>
                <a:t>1</a:t>
              </a:r>
              <a:r>
                <a:rPr lang="zh-CN" altLang="en-US" sz="1400" kern="1200" dirty="0"/>
                <a:t>、卖场外部没有吸引力；</a:t>
              </a:r>
              <a:r>
                <a:rPr lang="en-US" altLang="zh-CN" sz="1400" kern="1200" dirty="0"/>
                <a:t>2</a:t>
              </a:r>
              <a:r>
                <a:rPr lang="zh-CN" altLang="en-US" sz="1400" kern="1200" dirty="0"/>
                <a:t>、门店入口处存在不便进入的障碍物</a:t>
              </a:r>
              <a:endParaRPr lang="zh-CN" altLang="en-US" sz="1400" kern="1200" dirty="0"/>
            </a:p>
          </p:txBody>
        </p:sp>
      </p:grpSp>
      <p:graphicFrame>
        <p:nvGraphicFramePr>
          <p:cNvPr id="6" name="图示 5"/>
          <p:cNvGraphicFramePr/>
          <p:nvPr/>
        </p:nvGraphicFramePr>
        <p:xfrm>
          <a:off x="1853027" y="2629831"/>
          <a:ext cx="9067409" cy="16704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矩形 7"/>
          <p:cNvSpPr/>
          <p:nvPr/>
        </p:nvSpPr>
        <p:spPr>
          <a:xfrm>
            <a:off x="5636455" y="6500578"/>
            <a:ext cx="6400800" cy="276999"/>
          </a:xfrm>
          <a:prstGeom prst="rect">
            <a:avLst/>
          </a:prstGeom>
        </p:spPr>
        <p:txBody>
          <a:bodyPr wrap="square">
            <a:spAutoFit/>
          </a:bodyPr>
          <a:lstStyle/>
          <a:p>
            <a:r>
              <a:rPr lang="zh-CN" altLang="en-US" sz="1200" dirty="0"/>
              <a:t>注：磁石卖场，是依据对顾客具有吸引力的商品配置，使卖场具有自然诱导顾客采购的效果。</a:t>
            </a:r>
            <a:endParaRPr lang="zh-CN" altLang="en-US" sz="1200" dirty="0"/>
          </a:p>
        </p:txBody>
      </p:sp>
      <p:graphicFrame>
        <p:nvGraphicFramePr>
          <p:cNvPr id="20" name="图示 19"/>
          <p:cNvGraphicFramePr/>
          <p:nvPr/>
        </p:nvGraphicFramePr>
        <p:xfrm>
          <a:off x="1863189" y="3809685"/>
          <a:ext cx="9067409" cy="167047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1" name="图示 20"/>
          <p:cNvGraphicFramePr/>
          <p:nvPr/>
        </p:nvGraphicFramePr>
        <p:xfrm>
          <a:off x="1863188" y="4989539"/>
          <a:ext cx="9067409" cy="1670478"/>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952471" cy="461434"/>
          </a:xfrm>
        </p:spPr>
        <p:txBody>
          <a:bodyPr/>
          <a:lstStyle/>
          <a:p>
            <a:r>
              <a:rPr lang="zh-CN" altLang="en-US" b="1" dirty="0" smtClean="0"/>
              <a:t>购物者购买行为分析</a:t>
            </a:r>
            <a:r>
              <a:rPr lang="en-US" altLang="zh-CN" b="1" dirty="0" smtClean="0"/>
              <a:t>—</a:t>
            </a:r>
            <a:r>
              <a:rPr lang="zh-CN" altLang="en-US" b="1" dirty="0" smtClean="0"/>
              <a:t>客动线分析</a:t>
            </a:r>
            <a:endParaRPr lang="zh-CN" altLang="en-US" b="1" dirty="0"/>
          </a:p>
        </p:txBody>
      </p:sp>
      <p:sp>
        <p:nvSpPr>
          <p:cNvPr id="3" name="矩形 2"/>
          <p:cNvSpPr/>
          <p:nvPr/>
        </p:nvSpPr>
        <p:spPr>
          <a:xfrm>
            <a:off x="10330328" y="371688"/>
            <a:ext cx="1251868" cy="369332"/>
          </a:xfrm>
          <a:prstGeom prst="rect">
            <a:avLst/>
          </a:prstGeom>
          <a:ln cmpd="dbl">
            <a:noFill/>
          </a:ln>
        </p:spPr>
        <p:txBody>
          <a:bodyPr wrap="square">
            <a:spAutoFit/>
          </a:bodyPr>
          <a:lstStyle/>
          <a:p>
            <a:r>
              <a:rPr lang="zh-CN" altLang="en-US" b="1" dirty="0"/>
              <a:t>       案例</a:t>
            </a:r>
            <a:endParaRPr lang="zh-CN" altLang="en-US" b="1"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385907" y="0"/>
            <a:ext cx="741020" cy="741020"/>
          </a:xfrm>
          <a:prstGeom prst="rect">
            <a:avLst/>
          </a:prstGeom>
        </p:spPr>
      </p:pic>
      <p:sp>
        <p:nvSpPr>
          <p:cNvPr id="67" name="矩形 66"/>
          <p:cNvSpPr/>
          <p:nvPr/>
        </p:nvSpPr>
        <p:spPr>
          <a:xfrm>
            <a:off x="6623538" y="25420"/>
            <a:ext cx="3293388" cy="646331"/>
          </a:xfrm>
          <a:prstGeom prst="rect">
            <a:avLst/>
          </a:prstGeom>
          <a:ln cmpd="dbl">
            <a:noFill/>
          </a:ln>
        </p:spPr>
        <p:txBody>
          <a:bodyPr wrap="square">
            <a:spAutoFit/>
          </a:bodyPr>
          <a:lstStyle/>
          <a:p>
            <a:r>
              <a:rPr lang="en-US" altLang="zh-CN" b="1" dirty="0" smtClean="0"/>
              <a:t>1</a:t>
            </a:r>
            <a:r>
              <a:rPr lang="zh-CN" altLang="en-US" b="1" dirty="0"/>
              <a:t>、顾客通过率为什么这么高？</a:t>
            </a:r>
            <a:endParaRPr lang="en-US" altLang="zh-CN" b="1" dirty="0"/>
          </a:p>
          <a:p>
            <a:r>
              <a:rPr lang="en-US" altLang="zh-CN" b="1" dirty="0"/>
              <a:t>2</a:t>
            </a:r>
            <a:r>
              <a:rPr lang="zh-CN" altLang="en-US" b="1" dirty="0"/>
              <a:t>、哪些可以改进的地方？</a:t>
            </a:r>
            <a:endParaRPr lang="zh-CN" altLang="en-US" b="1" dirty="0"/>
          </a:p>
        </p:txBody>
      </p:sp>
      <p:sp>
        <p:nvSpPr>
          <p:cNvPr id="136" name="矩形 135"/>
          <p:cNvSpPr/>
          <p:nvPr/>
        </p:nvSpPr>
        <p:spPr>
          <a:xfrm>
            <a:off x="5952710" y="44596"/>
            <a:ext cx="710451" cy="369332"/>
          </a:xfrm>
          <a:prstGeom prst="rect">
            <a:avLst/>
          </a:prstGeom>
        </p:spPr>
        <p:txBody>
          <a:bodyPr wrap="none">
            <a:spAutoFit/>
          </a:bodyPr>
          <a:lstStyle/>
          <a:p>
            <a:r>
              <a:rPr lang="zh-CN" altLang="en-US" b="1" dirty="0"/>
              <a:t>思考</a:t>
            </a:r>
            <a:r>
              <a:rPr lang="en-US" altLang="zh-CN" b="1" dirty="0"/>
              <a:t>:</a:t>
            </a:r>
            <a:endParaRPr lang="en-US" altLang="zh-CN" b="1" dirty="0"/>
          </a:p>
        </p:txBody>
      </p:sp>
      <p:grpSp>
        <p:nvGrpSpPr>
          <p:cNvPr id="169" name="组合 168"/>
          <p:cNvGrpSpPr/>
          <p:nvPr/>
        </p:nvGrpSpPr>
        <p:grpSpPr>
          <a:xfrm>
            <a:off x="126128" y="590162"/>
            <a:ext cx="11832509" cy="6123294"/>
            <a:chOff x="126128" y="590162"/>
            <a:chExt cx="11832509" cy="6123294"/>
          </a:xfrm>
        </p:grpSpPr>
        <p:sp>
          <p:nvSpPr>
            <p:cNvPr id="24" name="矩形 23"/>
            <p:cNvSpPr/>
            <p:nvPr/>
          </p:nvSpPr>
          <p:spPr>
            <a:xfrm>
              <a:off x="9828414" y="5131979"/>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26128" y="712333"/>
              <a:ext cx="11832509" cy="58167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262723" y="5214696"/>
              <a:ext cx="537502" cy="534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81481" y="1114343"/>
              <a:ext cx="369723" cy="640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加工肉</a:t>
              </a:r>
              <a:endParaRPr lang="zh-CN" altLang="en-US" sz="1400" dirty="0">
                <a:solidFill>
                  <a:schemeClr val="tx1"/>
                </a:solidFill>
              </a:endParaRPr>
            </a:p>
          </p:txBody>
        </p:sp>
        <p:grpSp>
          <p:nvGrpSpPr>
            <p:cNvPr id="46" name="组合 45"/>
            <p:cNvGrpSpPr/>
            <p:nvPr/>
          </p:nvGrpSpPr>
          <p:grpSpPr>
            <a:xfrm>
              <a:off x="1266575" y="1394626"/>
              <a:ext cx="718184" cy="3354093"/>
              <a:chOff x="1193409" y="1294610"/>
              <a:chExt cx="718184" cy="3354093"/>
            </a:xfrm>
          </p:grpSpPr>
          <p:sp>
            <p:nvSpPr>
              <p:cNvPr id="33" name="矩形 32"/>
              <p:cNvSpPr/>
              <p:nvPr/>
            </p:nvSpPr>
            <p:spPr>
              <a:xfrm>
                <a:off x="1561735" y="3346743"/>
                <a:ext cx="349858" cy="10281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冰激凌</a:t>
                </a:r>
                <a:endParaRPr lang="zh-CN" altLang="en-US" sz="1400" dirty="0">
                  <a:solidFill>
                    <a:schemeClr val="tx1"/>
                  </a:solidFill>
                </a:endParaRPr>
              </a:p>
            </p:txBody>
          </p:sp>
          <p:sp>
            <p:nvSpPr>
              <p:cNvPr id="21" name="矩形 20"/>
              <p:cNvSpPr/>
              <p:nvPr/>
            </p:nvSpPr>
            <p:spPr>
              <a:xfrm>
                <a:off x="1194140" y="1294610"/>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193409" y="4374876"/>
                <a:ext cx="713600" cy="2738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555199" y="1557838"/>
                <a:ext cx="354143" cy="1781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冷冻食品</a:t>
                </a:r>
                <a:endParaRPr lang="zh-CN" altLang="en-US" sz="1400" dirty="0">
                  <a:solidFill>
                    <a:schemeClr val="tx1"/>
                  </a:solidFill>
                </a:endParaRPr>
              </a:p>
            </p:txBody>
          </p:sp>
          <p:sp>
            <p:nvSpPr>
              <p:cNvPr id="39" name="矩形 38"/>
              <p:cNvSpPr/>
              <p:nvPr/>
            </p:nvSpPr>
            <p:spPr>
              <a:xfrm>
                <a:off x="1198829" y="1557838"/>
                <a:ext cx="354143" cy="481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果汁</a:t>
                </a:r>
                <a:endParaRPr lang="zh-CN" altLang="en-US" sz="1400" dirty="0">
                  <a:solidFill>
                    <a:schemeClr val="tx1"/>
                  </a:solidFill>
                </a:endParaRPr>
              </a:p>
            </p:txBody>
          </p:sp>
          <p:sp>
            <p:nvSpPr>
              <p:cNvPr id="40" name="矩形 39"/>
              <p:cNvSpPr/>
              <p:nvPr/>
            </p:nvSpPr>
            <p:spPr>
              <a:xfrm>
                <a:off x="1198723" y="3391928"/>
                <a:ext cx="354143" cy="9811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奶制品</a:t>
                </a:r>
                <a:endParaRPr lang="zh-CN" altLang="en-US" sz="1400" dirty="0">
                  <a:solidFill>
                    <a:schemeClr val="tx1"/>
                  </a:solidFill>
                </a:endParaRPr>
              </a:p>
            </p:txBody>
          </p:sp>
          <p:sp>
            <p:nvSpPr>
              <p:cNvPr id="41" name="矩形 40"/>
              <p:cNvSpPr/>
              <p:nvPr/>
            </p:nvSpPr>
            <p:spPr>
              <a:xfrm>
                <a:off x="1195639" y="2919746"/>
                <a:ext cx="363560" cy="4721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蛋糕</a:t>
                </a:r>
                <a:endParaRPr lang="zh-CN" altLang="en-US" sz="1400" dirty="0">
                  <a:solidFill>
                    <a:schemeClr val="tx1"/>
                  </a:solidFill>
                </a:endParaRPr>
              </a:p>
            </p:txBody>
          </p:sp>
          <p:sp>
            <p:nvSpPr>
              <p:cNvPr id="44" name="矩形 43"/>
              <p:cNvSpPr/>
              <p:nvPr/>
            </p:nvSpPr>
            <p:spPr>
              <a:xfrm>
                <a:off x="1193409" y="2039817"/>
                <a:ext cx="368325" cy="8799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黄油奶酪</a:t>
                </a:r>
                <a:endParaRPr lang="zh-CN" altLang="en-US" sz="1400" dirty="0">
                  <a:solidFill>
                    <a:schemeClr val="tx1"/>
                  </a:solidFill>
                </a:endParaRPr>
              </a:p>
            </p:txBody>
          </p:sp>
        </p:grpSp>
        <p:grpSp>
          <p:nvGrpSpPr>
            <p:cNvPr id="66" name="组合 65"/>
            <p:cNvGrpSpPr/>
            <p:nvPr/>
          </p:nvGrpSpPr>
          <p:grpSpPr>
            <a:xfrm>
              <a:off x="2442606" y="1380176"/>
              <a:ext cx="731638" cy="3354094"/>
              <a:chOff x="3430007" y="1253389"/>
              <a:chExt cx="731638" cy="3354094"/>
            </a:xfrm>
          </p:grpSpPr>
          <p:sp>
            <p:nvSpPr>
              <p:cNvPr id="10" name="矩形 9"/>
              <p:cNvSpPr/>
              <p:nvPr/>
            </p:nvSpPr>
            <p:spPr>
              <a:xfrm>
                <a:off x="3437100" y="1254192"/>
                <a:ext cx="717452" cy="3353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437100" y="1253389"/>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432517" y="4359023"/>
                <a:ext cx="729128" cy="2476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3801909" y="1519620"/>
                <a:ext cx="354143" cy="14001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方便面</a:t>
                </a:r>
                <a:endParaRPr lang="zh-CN" altLang="en-US" sz="1400" dirty="0">
                  <a:solidFill>
                    <a:schemeClr val="tx1"/>
                  </a:solidFill>
                </a:endParaRPr>
              </a:p>
            </p:txBody>
          </p:sp>
          <p:sp>
            <p:nvSpPr>
              <p:cNvPr id="60" name="矩形 59"/>
              <p:cNvSpPr/>
              <p:nvPr/>
            </p:nvSpPr>
            <p:spPr>
              <a:xfrm>
                <a:off x="3801909" y="2919747"/>
                <a:ext cx="359736" cy="7428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咖啡</a:t>
                </a:r>
                <a:endParaRPr lang="zh-CN" altLang="en-US" sz="1400" dirty="0">
                  <a:solidFill>
                    <a:schemeClr val="tx1"/>
                  </a:solidFill>
                </a:endParaRPr>
              </a:p>
            </p:txBody>
          </p:sp>
          <p:sp>
            <p:nvSpPr>
              <p:cNvPr id="61" name="矩形 60"/>
              <p:cNvSpPr/>
              <p:nvPr/>
            </p:nvSpPr>
            <p:spPr>
              <a:xfrm>
                <a:off x="3801908" y="3662573"/>
                <a:ext cx="359737" cy="6982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茶叶</a:t>
                </a:r>
                <a:endParaRPr lang="zh-CN" altLang="en-US" sz="1400" dirty="0">
                  <a:solidFill>
                    <a:schemeClr val="tx1"/>
                  </a:solidFill>
                </a:endParaRPr>
              </a:p>
            </p:txBody>
          </p:sp>
          <p:sp>
            <p:nvSpPr>
              <p:cNvPr id="62" name="矩形 61"/>
              <p:cNvSpPr/>
              <p:nvPr/>
            </p:nvSpPr>
            <p:spPr>
              <a:xfrm>
                <a:off x="3433698" y="2569719"/>
                <a:ext cx="375304" cy="17893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早餐面包</a:t>
                </a:r>
                <a:endParaRPr lang="zh-CN" altLang="en-US" sz="1400" dirty="0">
                  <a:solidFill>
                    <a:schemeClr val="tx1"/>
                  </a:solidFill>
                </a:endParaRPr>
              </a:p>
            </p:txBody>
          </p:sp>
          <p:sp>
            <p:nvSpPr>
              <p:cNvPr id="64" name="矩形 63"/>
              <p:cNvSpPr/>
              <p:nvPr/>
            </p:nvSpPr>
            <p:spPr>
              <a:xfrm>
                <a:off x="3431507" y="1516617"/>
                <a:ext cx="368068" cy="52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鸡蛋</a:t>
                </a:r>
                <a:endParaRPr lang="zh-CN" altLang="en-US" sz="1400" dirty="0">
                  <a:solidFill>
                    <a:schemeClr val="tx1"/>
                  </a:solidFill>
                </a:endParaRPr>
              </a:p>
            </p:txBody>
          </p:sp>
          <p:sp>
            <p:nvSpPr>
              <p:cNvPr id="65" name="矩形 64"/>
              <p:cNvSpPr/>
              <p:nvPr/>
            </p:nvSpPr>
            <p:spPr>
              <a:xfrm>
                <a:off x="3430007" y="2039816"/>
                <a:ext cx="371902" cy="531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米</a:t>
                </a:r>
                <a:endParaRPr lang="zh-CN" altLang="en-US" sz="1400" dirty="0">
                  <a:solidFill>
                    <a:schemeClr val="tx1"/>
                  </a:solidFill>
                </a:endParaRPr>
              </a:p>
            </p:txBody>
          </p:sp>
        </p:grpSp>
        <p:grpSp>
          <p:nvGrpSpPr>
            <p:cNvPr id="6" name="组合 5"/>
            <p:cNvGrpSpPr/>
            <p:nvPr/>
          </p:nvGrpSpPr>
          <p:grpSpPr>
            <a:xfrm>
              <a:off x="3679767" y="1396545"/>
              <a:ext cx="734770" cy="3354094"/>
              <a:chOff x="4594061" y="1253389"/>
              <a:chExt cx="734770" cy="3354094"/>
            </a:xfrm>
          </p:grpSpPr>
          <p:sp>
            <p:nvSpPr>
              <p:cNvPr id="12" name="矩形 11"/>
              <p:cNvSpPr/>
              <p:nvPr/>
            </p:nvSpPr>
            <p:spPr>
              <a:xfrm>
                <a:off x="4605045" y="1254192"/>
                <a:ext cx="717452" cy="3353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594061" y="1253389"/>
                <a:ext cx="734770"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600461" y="4346740"/>
                <a:ext cx="728369" cy="2607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4594061" y="1520497"/>
                <a:ext cx="368068" cy="513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挂面</a:t>
                </a:r>
                <a:endParaRPr lang="zh-CN" altLang="en-US" sz="1400" dirty="0">
                  <a:solidFill>
                    <a:schemeClr val="tx1"/>
                  </a:solidFill>
                </a:endParaRPr>
              </a:p>
            </p:txBody>
          </p:sp>
          <p:sp>
            <p:nvSpPr>
              <p:cNvPr id="49" name="矩形 48"/>
              <p:cNvSpPr/>
              <p:nvPr/>
            </p:nvSpPr>
            <p:spPr>
              <a:xfrm>
                <a:off x="4603545" y="2030264"/>
                <a:ext cx="349242" cy="513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罐头</a:t>
                </a:r>
                <a:endParaRPr lang="zh-CN" altLang="en-US" sz="1400" dirty="0">
                  <a:solidFill>
                    <a:schemeClr val="tx1"/>
                  </a:solidFill>
                </a:endParaRPr>
              </a:p>
            </p:txBody>
          </p:sp>
          <p:sp>
            <p:nvSpPr>
              <p:cNvPr id="50" name="矩形 49"/>
              <p:cNvSpPr/>
              <p:nvPr/>
            </p:nvSpPr>
            <p:spPr>
              <a:xfrm>
                <a:off x="4960763" y="1515634"/>
                <a:ext cx="368068" cy="28311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干货制品</a:t>
                </a:r>
                <a:endParaRPr lang="zh-CN" altLang="en-US" sz="1400" dirty="0">
                  <a:solidFill>
                    <a:schemeClr val="tx1"/>
                  </a:solidFill>
                </a:endParaRPr>
              </a:p>
            </p:txBody>
          </p:sp>
          <p:sp>
            <p:nvSpPr>
              <p:cNvPr id="51" name="矩形 50"/>
              <p:cNvSpPr/>
              <p:nvPr/>
            </p:nvSpPr>
            <p:spPr>
              <a:xfrm>
                <a:off x="4600461" y="2543945"/>
                <a:ext cx="352326" cy="642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甜点心</a:t>
                </a:r>
                <a:endParaRPr lang="zh-CN" altLang="en-US" sz="1400" dirty="0">
                  <a:solidFill>
                    <a:schemeClr val="tx1"/>
                  </a:solidFill>
                </a:endParaRPr>
              </a:p>
            </p:txBody>
          </p:sp>
          <p:sp>
            <p:nvSpPr>
              <p:cNvPr id="52" name="矩形 51"/>
              <p:cNvSpPr/>
              <p:nvPr/>
            </p:nvSpPr>
            <p:spPr>
              <a:xfrm>
                <a:off x="4603545" y="3180544"/>
                <a:ext cx="355816" cy="513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汤料</a:t>
                </a:r>
                <a:endParaRPr lang="zh-CN" altLang="en-US" sz="1400" dirty="0">
                  <a:solidFill>
                    <a:schemeClr val="tx1"/>
                  </a:solidFill>
                </a:endParaRPr>
              </a:p>
            </p:txBody>
          </p:sp>
          <p:sp>
            <p:nvSpPr>
              <p:cNvPr id="53" name="矩形 52"/>
              <p:cNvSpPr/>
              <p:nvPr/>
            </p:nvSpPr>
            <p:spPr>
              <a:xfrm>
                <a:off x="4603545" y="3702243"/>
                <a:ext cx="349242" cy="6429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咖喱</a:t>
                </a:r>
                <a:endParaRPr lang="zh-CN" altLang="en-US" sz="1400" dirty="0">
                  <a:solidFill>
                    <a:schemeClr val="tx1"/>
                  </a:solidFill>
                </a:endParaRPr>
              </a:p>
            </p:txBody>
          </p:sp>
        </p:grpSp>
        <p:grpSp>
          <p:nvGrpSpPr>
            <p:cNvPr id="9" name="组合 8"/>
            <p:cNvGrpSpPr/>
            <p:nvPr/>
          </p:nvGrpSpPr>
          <p:grpSpPr>
            <a:xfrm>
              <a:off x="6085016" y="1395662"/>
              <a:ext cx="718993" cy="3354481"/>
              <a:chOff x="5771449" y="1279352"/>
              <a:chExt cx="718993" cy="3354481"/>
            </a:xfrm>
          </p:grpSpPr>
          <p:sp>
            <p:nvSpPr>
              <p:cNvPr id="13" name="矩形 12"/>
              <p:cNvSpPr/>
              <p:nvPr/>
            </p:nvSpPr>
            <p:spPr>
              <a:xfrm>
                <a:off x="5772990" y="1280542"/>
                <a:ext cx="717452" cy="3353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772990" y="1279352"/>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772990" y="4373091"/>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5771449" y="1540587"/>
                <a:ext cx="360000" cy="28311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儿童小食品</a:t>
                </a:r>
                <a:endParaRPr lang="zh-CN" altLang="en-US" sz="1400" dirty="0">
                  <a:solidFill>
                    <a:schemeClr val="tx1"/>
                  </a:solidFill>
                </a:endParaRPr>
              </a:p>
            </p:txBody>
          </p:sp>
          <p:sp>
            <p:nvSpPr>
              <p:cNvPr id="56" name="矩形 55"/>
              <p:cNvSpPr/>
              <p:nvPr/>
            </p:nvSpPr>
            <p:spPr>
              <a:xfrm>
                <a:off x="6129971" y="1540094"/>
                <a:ext cx="360000" cy="28311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休闲小食</a:t>
                </a:r>
                <a:endParaRPr lang="zh-CN" altLang="en-US" sz="1400" dirty="0">
                  <a:solidFill>
                    <a:schemeClr val="tx1"/>
                  </a:solidFill>
                </a:endParaRPr>
              </a:p>
            </p:txBody>
          </p:sp>
        </p:grpSp>
        <p:grpSp>
          <p:nvGrpSpPr>
            <p:cNvPr id="20" name="组合 19"/>
            <p:cNvGrpSpPr/>
            <p:nvPr/>
          </p:nvGrpSpPr>
          <p:grpSpPr>
            <a:xfrm>
              <a:off x="4880911" y="1397348"/>
              <a:ext cx="723785" cy="3357088"/>
              <a:chOff x="5180953" y="1297332"/>
              <a:chExt cx="723785" cy="3357088"/>
            </a:xfrm>
          </p:grpSpPr>
          <p:sp>
            <p:nvSpPr>
              <p:cNvPr id="11" name="矩形 10"/>
              <p:cNvSpPr/>
              <p:nvPr/>
            </p:nvSpPr>
            <p:spPr>
              <a:xfrm>
                <a:off x="5187286" y="1297332"/>
                <a:ext cx="717452" cy="3353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180953" y="1298032"/>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180953" y="4393678"/>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5181790" y="1550678"/>
                <a:ext cx="360000" cy="28429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调味品</a:t>
                </a:r>
                <a:endParaRPr lang="zh-CN" altLang="en-US" sz="1400" dirty="0">
                  <a:solidFill>
                    <a:schemeClr val="tx1"/>
                  </a:solidFill>
                </a:endParaRPr>
              </a:p>
            </p:txBody>
          </p:sp>
          <p:sp>
            <p:nvSpPr>
              <p:cNvPr id="63" name="矩形 62"/>
              <p:cNvSpPr/>
              <p:nvPr/>
            </p:nvSpPr>
            <p:spPr>
              <a:xfrm>
                <a:off x="5538406" y="1550678"/>
                <a:ext cx="360000" cy="10364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干果</a:t>
                </a:r>
                <a:endParaRPr lang="zh-CN" altLang="en-US" sz="1400" dirty="0">
                  <a:solidFill>
                    <a:schemeClr val="tx1"/>
                  </a:solidFill>
                </a:endParaRPr>
              </a:p>
            </p:txBody>
          </p:sp>
          <p:sp>
            <p:nvSpPr>
              <p:cNvPr id="68" name="矩形 67"/>
              <p:cNvSpPr/>
              <p:nvPr/>
            </p:nvSpPr>
            <p:spPr>
              <a:xfrm>
                <a:off x="5537744" y="2587084"/>
                <a:ext cx="360000" cy="18065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饮料和酒</a:t>
                </a:r>
                <a:endParaRPr lang="zh-CN" altLang="en-US" sz="1400" dirty="0">
                  <a:solidFill>
                    <a:schemeClr val="tx1"/>
                  </a:solidFill>
                </a:endParaRPr>
              </a:p>
            </p:txBody>
          </p:sp>
        </p:grpSp>
        <p:grpSp>
          <p:nvGrpSpPr>
            <p:cNvPr id="37" name="组合 36"/>
            <p:cNvGrpSpPr/>
            <p:nvPr/>
          </p:nvGrpSpPr>
          <p:grpSpPr>
            <a:xfrm>
              <a:off x="7283800" y="1394846"/>
              <a:ext cx="725901" cy="3355297"/>
              <a:chOff x="8069629" y="1280542"/>
              <a:chExt cx="725901" cy="3355297"/>
            </a:xfrm>
          </p:grpSpPr>
          <p:sp>
            <p:nvSpPr>
              <p:cNvPr id="8" name="矩形 7"/>
              <p:cNvSpPr/>
              <p:nvPr/>
            </p:nvSpPr>
            <p:spPr>
              <a:xfrm>
                <a:off x="8077747" y="1280542"/>
                <a:ext cx="717452" cy="3353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076207" y="1283982"/>
                <a:ext cx="718991" cy="2870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8071413" y="4375097"/>
                <a:ext cx="723785"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8069629" y="1577926"/>
                <a:ext cx="360000" cy="8336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宠物用品</a:t>
                </a:r>
                <a:endParaRPr lang="zh-CN" altLang="en-US" sz="1400" dirty="0">
                  <a:solidFill>
                    <a:schemeClr val="tx1"/>
                  </a:solidFill>
                </a:endParaRPr>
              </a:p>
            </p:txBody>
          </p:sp>
          <p:sp>
            <p:nvSpPr>
              <p:cNvPr id="70" name="矩形 69"/>
              <p:cNvSpPr/>
              <p:nvPr/>
            </p:nvSpPr>
            <p:spPr>
              <a:xfrm>
                <a:off x="8435530" y="1573952"/>
                <a:ext cx="360000" cy="10364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卫生用品</a:t>
                </a:r>
                <a:endParaRPr lang="zh-CN" altLang="en-US" sz="1400" dirty="0">
                  <a:solidFill>
                    <a:schemeClr val="tx1"/>
                  </a:solidFill>
                </a:endParaRPr>
              </a:p>
            </p:txBody>
          </p:sp>
          <p:sp>
            <p:nvSpPr>
              <p:cNvPr id="71" name="矩形 70"/>
              <p:cNvSpPr/>
              <p:nvPr/>
            </p:nvSpPr>
            <p:spPr>
              <a:xfrm>
                <a:off x="8434868" y="2610358"/>
                <a:ext cx="360000" cy="17627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美容美发用品</a:t>
                </a:r>
                <a:endParaRPr lang="zh-CN" altLang="en-US" sz="1400" dirty="0">
                  <a:solidFill>
                    <a:schemeClr val="tx1"/>
                  </a:solidFill>
                </a:endParaRPr>
              </a:p>
            </p:txBody>
          </p:sp>
          <p:sp>
            <p:nvSpPr>
              <p:cNvPr id="72" name="矩形 71"/>
              <p:cNvSpPr/>
              <p:nvPr/>
            </p:nvSpPr>
            <p:spPr>
              <a:xfrm>
                <a:off x="8079158" y="2418602"/>
                <a:ext cx="350471" cy="8336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玩具</a:t>
                </a:r>
                <a:endParaRPr lang="zh-CN" altLang="en-US" sz="1400" dirty="0">
                  <a:solidFill>
                    <a:schemeClr val="tx1"/>
                  </a:solidFill>
                </a:endParaRPr>
              </a:p>
            </p:txBody>
          </p:sp>
          <p:sp>
            <p:nvSpPr>
              <p:cNvPr id="73" name="矩形 72"/>
              <p:cNvSpPr/>
              <p:nvPr/>
            </p:nvSpPr>
            <p:spPr>
              <a:xfrm>
                <a:off x="8079158" y="3259197"/>
                <a:ext cx="350471" cy="11138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文具</a:t>
                </a:r>
                <a:endParaRPr lang="zh-CN" altLang="en-US" sz="1400" dirty="0">
                  <a:solidFill>
                    <a:schemeClr val="tx1"/>
                  </a:solidFill>
                </a:endParaRPr>
              </a:p>
            </p:txBody>
          </p:sp>
        </p:grpSp>
        <p:grpSp>
          <p:nvGrpSpPr>
            <p:cNvPr id="38" name="组合 37"/>
            <p:cNvGrpSpPr/>
            <p:nvPr/>
          </p:nvGrpSpPr>
          <p:grpSpPr>
            <a:xfrm>
              <a:off x="8501451" y="1394846"/>
              <a:ext cx="720129" cy="3353712"/>
              <a:chOff x="9244417" y="1280542"/>
              <a:chExt cx="720129" cy="3353712"/>
            </a:xfrm>
          </p:grpSpPr>
          <p:sp>
            <p:nvSpPr>
              <p:cNvPr id="7" name="矩形 6"/>
              <p:cNvSpPr/>
              <p:nvPr/>
            </p:nvSpPr>
            <p:spPr>
              <a:xfrm>
                <a:off x="9245692" y="1280542"/>
                <a:ext cx="717452" cy="33532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245692" y="1287465"/>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247094" y="4373512"/>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9247094" y="1546392"/>
                <a:ext cx="360000" cy="8424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婴儿用品</a:t>
                </a:r>
                <a:endParaRPr lang="zh-CN" altLang="en-US" sz="1400" dirty="0">
                  <a:solidFill>
                    <a:schemeClr val="tx1"/>
                  </a:solidFill>
                </a:endParaRPr>
              </a:p>
            </p:txBody>
          </p:sp>
          <p:sp>
            <p:nvSpPr>
              <p:cNvPr id="76" name="矩形 75"/>
              <p:cNvSpPr/>
              <p:nvPr/>
            </p:nvSpPr>
            <p:spPr>
              <a:xfrm>
                <a:off x="9594646" y="1545376"/>
                <a:ext cx="360000" cy="8434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清洁手套</a:t>
                </a:r>
                <a:endParaRPr lang="zh-CN" altLang="en-US" sz="1400" dirty="0">
                  <a:solidFill>
                    <a:schemeClr val="tx1"/>
                  </a:solidFill>
                </a:endParaRPr>
              </a:p>
            </p:txBody>
          </p:sp>
          <p:sp>
            <p:nvSpPr>
              <p:cNvPr id="77" name="矩形 76"/>
              <p:cNvSpPr/>
              <p:nvPr/>
            </p:nvSpPr>
            <p:spPr>
              <a:xfrm>
                <a:off x="9244417" y="2391532"/>
                <a:ext cx="360000" cy="19814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纸制品</a:t>
                </a:r>
                <a:endParaRPr lang="zh-CN" altLang="en-US" sz="1400" dirty="0">
                  <a:solidFill>
                    <a:schemeClr val="tx1"/>
                  </a:solidFill>
                </a:endParaRPr>
              </a:p>
            </p:txBody>
          </p:sp>
          <p:sp>
            <p:nvSpPr>
              <p:cNvPr id="78" name="矩形 77"/>
              <p:cNvSpPr/>
              <p:nvPr/>
            </p:nvSpPr>
            <p:spPr>
              <a:xfrm>
                <a:off x="9604417" y="2380257"/>
                <a:ext cx="360000" cy="539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洗剂</a:t>
                </a:r>
                <a:endParaRPr lang="zh-CN" altLang="en-US" sz="1400" dirty="0">
                  <a:solidFill>
                    <a:schemeClr val="tx1"/>
                  </a:solidFill>
                </a:endParaRPr>
              </a:p>
            </p:txBody>
          </p:sp>
          <p:sp>
            <p:nvSpPr>
              <p:cNvPr id="79" name="矩形 78"/>
              <p:cNvSpPr/>
              <p:nvPr/>
            </p:nvSpPr>
            <p:spPr>
              <a:xfrm>
                <a:off x="9607094" y="2919745"/>
                <a:ext cx="354646" cy="91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维修用品</a:t>
                </a:r>
                <a:endParaRPr lang="zh-CN" altLang="en-US" sz="1400" dirty="0">
                  <a:solidFill>
                    <a:schemeClr val="tx1"/>
                  </a:solidFill>
                </a:endParaRPr>
              </a:p>
            </p:txBody>
          </p:sp>
          <p:sp>
            <p:nvSpPr>
              <p:cNvPr id="80" name="矩形 79"/>
              <p:cNvSpPr/>
              <p:nvPr/>
            </p:nvSpPr>
            <p:spPr>
              <a:xfrm>
                <a:off x="9601740" y="3833520"/>
                <a:ext cx="360000" cy="539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餐具</a:t>
                </a:r>
                <a:endParaRPr lang="zh-CN" altLang="en-US" sz="1400" dirty="0">
                  <a:solidFill>
                    <a:schemeClr val="tx1"/>
                  </a:solidFill>
                </a:endParaRPr>
              </a:p>
            </p:txBody>
          </p:sp>
        </p:grpSp>
        <p:grpSp>
          <p:nvGrpSpPr>
            <p:cNvPr id="81" name="组合 80"/>
            <p:cNvGrpSpPr/>
            <p:nvPr/>
          </p:nvGrpSpPr>
          <p:grpSpPr>
            <a:xfrm>
              <a:off x="9704549" y="1421935"/>
              <a:ext cx="731611" cy="3346788"/>
              <a:chOff x="9244417" y="1287465"/>
              <a:chExt cx="731611" cy="3346788"/>
            </a:xfrm>
          </p:grpSpPr>
          <p:sp>
            <p:nvSpPr>
              <p:cNvPr id="82" name="矩形 81"/>
              <p:cNvSpPr/>
              <p:nvPr/>
            </p:nvSpPr>
            <p:spPr>
              <a:xfrm>
                <a:off x="9245692" y="1287465"/>
                <a:ext cx="717452" cy="33463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9245692" y="1287465"/>
                <a:ext cx="71745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9247094" y="4373008"/>
                <a:ext cx="717452" cy="2612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p:cNvSpPr/>
              <p:nvPr/>
            </p:nvSpPr>
            <p:spPr>
              <a:xfrm>
                <a:off x="9608934" y="1545376"/>
                <a:ext cx="360000" cy="8434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盐干制品</a:t>
                </a:r>
                <a:endParaRPr lang="zh-CN" altLang="en-US" sz="1400" dirty="0">
                  <a:solidFill>
                    <a:schemeClr val="tx1"/>
                  </a:solidFill>
                </a:endParaRPr>
              </a:p>
            </p:txBody>
          </p:sp>
          <p:sp>
            <p:nvSpPr>
              <p:cNvPr id="87" name="矩形 86"/>
              <p:cNvSpPr/>
              <p:nvPr/>
            </p:nvSpPr>
            <p:spPr>
              <a:xfrm>
                <a:off x="9244417" y="1557760"/>
                <a:ext cx="365352" cy="28083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厨房用品</a:t>
                </a:r>
                <a:endParaRPr lang="zh-CN" altLang="en-US" sz="1400" dirty="0">
                  <a:solidFill>
                    <a:schemeClr val="tx1"/>
                  </a:solidFill>
                </a:endParaRPr>
              </a:p>
            </p:txBody>
          </p:sp>
          <p:sp>
            <p:nvSpPr>
              <p:cNvPr id="88" name="矩形 87"/>
              <p:cNvSpPr/>
              <p:nvPr/>
            </p:nvSpPr>
            <p:spPr>
              <a:xfrm>
                <a:off x="9609769" y="2394545"/>
                <a:ext cx="354647" cy="539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酱菜</a:t>
                </a:r>
                <a:endParaRPr lang="zh-CN" altLang="en-US" sz="1400" dirty="0">
                  <a:solidFill>
                    <a:schemeClr val="tx1"/>
                  </a:solidFill>
                </a:endParaRPr>
              </a:p>
            </p:txBody>
          </p:sp>
          <p:sp>
            <p:nvSpPr>
              <p:cNvPr id="89" name="矩形 88"/>
              <p:cNvSpPr/>
              <p:nvPr/>
            </p:nvSpPr>
            <p:spPr>
              <a:xfrm>
                <a:off x="9612444" y="2934034"/>
                <a:ext cx="363584" cy="8967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蔬菜</a:t>
                </a:r>
                <a:endParaRPr lang="zh-CN" altLang="en-US" sz="1400" dirty="0">
                  <a:solidFill>
                    <a:schemeClr val="tx1"/>
                  </a:solidFill>
                </a:endParaRPr>
              </a:p>
            </p:txBody>
          </p:sp>
          <p:sp>
            <p:nvSpPr>
              <p:cNvPr id="90" name="矩形 89"/>
              <p:cNvSpPr/>
              <p:nvPr/>
            </p:nvSpPr>
            <p:spPr>
              <a:xfrm>
                <a:off x="9612444" y="3833520"/>
                <a:ext cx="363584" cy="539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水果</a:t>
                </a:r>
                <a:endParaRPr lang="zh-CN" altLang="en-US" sz="1400" dirty="0">
                  <a:solidFill>
                    <a:schemeClr val="tx1"/>
                  </a:solidFill>
                </a:endParaRPr>
              </a:p>
            </p:txBody>
          </p:sp>
        </p:grpSp>
        <p:pic>
          <p:nvPicPr>
            <p:cNvPr id="42" name="图片 41"/>
            <p:cNvPicPr>
              <a:picLocks noChangeAspect="1"/>
            </p:cNvPicPr>
            <p:nvPr/>
          </p:nvPicPr>
          <p:blipFill>
            <a:blip r:embed="rId2"/>
            <a:stretch>
              <a:fillRect/>
            </a:stretch>
          </p:blipFill>
          <p:spPr>
            <a:xfrm>
              <a:off x="1503985" y="6414771"/>
              <a:ext cx="476190" cy="228571"/>
            </a:xfrm>
            <a:prstGeom prst="rect">
              <a:avLst/>
            </a:prstGeom>
          </p:spPr>
        </p:pic>
        <p:pic>
          <p:nvPicPr>
            <p:cNvPr id="45" name="图片 44"/>
            <p:cNvPicPr>
              <a:picLocks noChangeAspect="1"/>
            </p:cNvPicPr>
            <p:nvPr/>
          </p:nvPicPr>
          <p:blipFill>
            <a:blip r:embed="rId2"/>
            <a:stretch>
              <a:fillRect/>
            </a:stretch>
          </p:blipFill>
          <p:spPr>
            <a:xfrm>
              <a:off x="10423276" y="6447613"/>
              <a:ext cx="476190" cy="228571"/>
            </a:xfrm>
            <a:prstGeom prst="rect">
              <a:avLst/>
            </a:prstGeom>
          </p:spPr>
        </p:pic>
        <p:sp>
          <p:nvSpPr>
            <p:cNvPr id="91" name="矩形 90"/>
            <p:cNvSpPr/>
            <p:nvPr/>
          </p:nvSpPr>
          <p:spPr>
            <a:xfrm>
              <a:off x="191349" y="2835595"/>
              <a:ext cx="359563" cy="640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炼制品</a:t>
              </a:r>
              <a:endParaRPr lang="zh-CN" altLang="en-US" sz="1400" dirty="0">
                <a:solidFill>
                  <a:schemeClr val="tx1"/>
                </a:solidFill>
              </a:endParaRPr>
            </a:p>
          </p:txBody>
        </p:sp>
        <p:sp>
          <p:nvSpPr>
            <p:cNvPr id="92" name="矩形 91"/>
            <p:cNvSpPr/>
            <p:nvPr/>
          </p:nvSpPr>
          <p:spPr>
            <a:xfrm>
              <a:off x="191641" y="3529013"/>
              <a:ext cx="359563" cy="4395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小菜</a:t>
              </a:r>
              <a:endParaRPr lang="zh-CN" altLang="en-US" sz="1400" dirty="0">
                <a:solidFill>
                  <a:schemeClr val="tx1"/>
                </a:solidFill>
              </a:endParaRPr>
            </a:p>
          </p:txBody>
        </p:sp>
        <p:sp>
          <p:nvSpPr>
            <p:cNvPr id="93" name="矩形 92"/>
            <p:cNvSpPr/>
            <p:nvPr/>
          </p:nvSpPr>
          <p:spPr>
            <a:xfrm>
              <a:off x="181480" y="4000260"/>
              <a:ext cx="375733" cy="640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熟食品</a:t>
              </a:r>
              <a:endParaRPr lang="zh-CN" altLang="en-US" sz="1400" dirty="0">
                <a:solidFill>
                  <a:schemeClr val="tx1"/>
                </a:solidFill>
              </a:endParaRPr>
            </a:p>
          </p:txBody>
        </p:sp>
        <p:sp>
          <p:nvSpPr>
            <p:cNvPr id="94" name="矩形 93"/>
            <p:cNvSpPr/>
            <p:nvPr/>
          </p:nvSpPr>
          <p:spPr>
            <a:xfrm>
              <a:off x="182893" y="5008684"/>
              <a:ext cx="359563" cy="640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面包</a:t>
              </a:r>
              <a:endParaRPr lang="zh-CN" altLang="en-US" sz="1400" dirty="0">
                <a:solidFill>
                  <a:schemeClr val="tx1"/>
                </a:solidFill>
              </a:endParaRPr>
            </a:p>
          </p:txBody>
        </p:sp>
        <p:sp>
          <p:nvSpPr>
            <p:cNvPr id="95" name="矩形 94"/>
            <p:cNvSpPr/>
            <p:nvPr/>
          </p:nvSpPr>
          <p:spPr>
            <a:xfrm>
              <a:off x="190825" y="1800093"/>
              <a:ext cx="366388" cy="9947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加工面制品</a:t>
              </a:r>
              <a:endParaRPr lang="zh-CN" altLang="en-US" sz="1400" dirty="0">
                <a:solidFill>
                  <a:schemeClr val="tx1"/>
                </a:solidFill>
              </a:endParaRPr>
            </a:p>
          </p:txBody>
        </p:sp>
        <p:sp>
          <p:nvSpPr>
            <p:cNvPr id="96" name="矩形 95"/>
            <p:cNvSpPr/>
            <p:nvPr/>
          </p:nvSpPr>
          <p:spPr>
            <a:xfrm>
              <a:off x="451572" y="757594"/>
              <a:ext cx="1533188" cy="2375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加工肉</a:t>
              </a:r>
              <a:endParaRPr lang="zh-CN" altLang="en-US" sz="1400" dirty="0">
                <a:solidFill>
                  <a:schemeClr val="tx1"/>
                </a:solidFill>
              </a:endParaRPr>
            </a:p>
          </p:txBody>
        </p:sp>
        <p:sp>
          <p:nvSpPr>
            <p:cNvPr id="97" name="矩形 96"/>
            <p:cNvSpPr/>
            <p:nvPr/>
          </p:nvSpPr>
          <p:spPr>
            <a:xfrm>
              <a:off x="1992316" y="752154"/>
              <a:ext cx="2636834" cy="242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鲜肉</a:t>
              </a:r>
              <a:endParaRPr lang="zh-CN" altLang="en-US" sz="1400" dirty="0">
                <a:solidFill>
                  <a:schemeClr val="tx1"/>
                </a:solidFill>
              </a:endParaRPr>
            </a:p>
          </p:txBody>
        </p:sp>
        <p:sp>
          <p:nvSpPr>
            <p:cNvPr id="98" name="矩形 97"/>
            <p:cNvSpPr/>
            <p:nvPr/>
          </p:nvSpPr>
          <p:spPr>
            <a:xfrm>
              <a:off x="4631932" y="753406"/>
              <a:ext cx="1533188" cy="241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鱼（冷冻）</a:t>
              </a:r>
              <a:endParaRPr lang="zh-CN" altLang="en-US" sz="1400" dirty="0">
                <a:solidFill>
                  <a:schemeClr val="tx1"/>
                </a:solidFill>
              </a:endParaRPr>
            </a:p>
          </p:txBody>
        </p:sp>
        <p:sp>
          <p:nvSpPr>
            <p:cNvPr id="99" name="矩形 98"/>
            <p:cNvSpPr/>
            <p:nvPr/>
          </p:nvSpPr>
          <p:spPr>
            <a:xfrm>
              <a:off x="6177902" y="760196"/>
              <a:ext cx="4694886" cy="2403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鲜鱼</a:t>
              </a:r>
              <a:endParaRPr lang="zh-CN" altLang="en-US" sz="1400" dirty="0">
                <a:solidFill>
                  <a:schemeClr val="tx1"/>
                </a:solidFill>
              </a:endParaRPr>
            </a:p>
          </p:txBody>
        </p:sp>
        <p:sp>
          <p:nvSpPr>
            <p:cNvPr id="100" name="矩形 99"/>
            <p:cNvSpPr/>
            <p:nvPr/>
          </p:nvSpPr>
          <p:spPr>
            <a:xfrm>
              <a:off x="11385907" y="1746344"/>
              <a:ext cx="484163" cy="33683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蔬菜水果</a:t>
              </a:r>
              <a:endParaRPr lang="zh-CN" altLang="en-US" sz="1400" dirty="0">
                <a:solidFill>
                  <a:schemeClr val="tx1"/>
                </a:solidFill>
              </a:endParaRPr>
            </a:p>
          </p:txBody>
        </p:sp>
        <p:sp>
          <p:nvSpPr>
            <p:cNvPr id="101" name="矩形 100"/>
            <p:cNvSpPr/>
            <p:nvPr/>
          </p:nvSpPr>
          <p:spPr>
            <a:xfrm>
              <a:off x="11385906" y="1114343"/>
              <a:ext cx="484163" cy="5328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7167563" y="6109674"/>
              <a:ext cx="952474" cy="2590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85000"/>
                      <a:lumOff val="15000"/>
                    </a:schemeClr>
                  </a:solidFill>
                </a:rPr>
                <a:t>花店</a:t>
              </a:r>
              <a:endParaRPr lang="zh-CN" altLang="en-US" sz="1400" dirty="0">
                <a:solidFill>
                  <a:schemeClr val="tx1">
                    <a:lumMod val="85000"/>
                    <a:lumOff val="15000"/>
                  </a:schemeClr>
                </a:solidFill>
              </a:endParaRPr>
            </a:p>
          </p:txBody>
        </p:sp>
        <p:sp>
          <p:nvSpPr>
            <p:cNvPr id="103" name="矩形 102"/>
            <p:cNvSpPr/>
            <p:nvPr/>
          </p:nvSpPr>
          <p:spPr>
            <a:xfrm>
              <a:off x="3790457" y="6109674"/>
              <a:ext cx="1342746"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85000"/>
                      <a:lumOff val="15000"/>
                    </a:schemeClr>
                  </a:solidFill>
                </a:rPr>
                <a:t>服务台</a:t>
              </a:r>
              <a:endParaRPr lang="zh-CN" altLang="en-US" dirty="0">
                <a:solidFill>
                  <a:schemeClr val="tx1">
                    <a:lumMod val="85000"/>
                    <a:lumOff val="15000"/>
                  </a:schemeClr>
                </a:solidFill>
              </a:endParaRPr>
            </a:p>
          </p:txBody>
        </p:sp>
        <p:grpSp>
          <p:nvGrpSpPr>
            <p:cNvPr id="47" name="组合 46"/>
            <p:cNvGrpSpPr/>
            <p:nvPr/>
          </p:nvGrpSpPr>
          <p:grpSpPr>
            <a:xfrm>
              <a:off x="2290890" y="5132509"/>
              <a:ext cx="297830" cy="413143"/>
              <a:chOff x="3988473" y="5398107"/>
              <a:chExt cx="297830" cy="413143"/>
            </a:xfrm>
          </p:grpSpPr>
          <p:sp>
            <p:nvSpPr>
              <p:cNvPr id="31" name="矩形 30"/>
              <p:cNvSpPr/>
              <p:nvPr/>
            </p:nvSpPr>
            <p:spPr>
              <a:xfrm>
                <a:off x="4038493"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a:off x="3044489" y="5132509"/>
              <a:ext cx="297830" cy="413143"/>
              <a:chOff x="3988473" y="5398107"/>
              <a:chExt cx="297830" cy="413143"/>
            </a:xfrm>
          </p:grpSpPr>
          <p:sp>
            <p:nvSpPr>
              <p:cNvPr id="106" name="矩形 105"/>
              <p:cNvSpPr/>
              <p:nvPr/>
            </p:nvSpPr>
            <p:spPr>
              <a:xfrm>
                <a:off x="4038493"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a:off x="3762419" y="5141449"/>
              <a:ext cx="297830" cy="413143"/>
              <a:chOff x="3988473" y="5398107"/>
              <a:chExt cx="297830" cy="413143"/>
            </a:xfrm>
          </p:grpSpPr>
          <p:sp>
            <p:nvSpPr>
              <p:cNvPr id="109" name="矩形 108"/>
              <p:cNvSpPr/>
              <p:nvPr/>
            </p:nvSpPr>
            <p:spPr>
              <a:xfrm>
                <a:off x="4038493"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1" name="组合 110"/>
            <p:cNvGrpSpPr/>
            <p:nvPr/>
          </p:nvGrpSpPr>
          <p:grpSpPr>
            <a:xfrm>
              <a:off x="4533037" y="5131830"/>
              <a:ext cx="297830" cy="413143"/>
              <a:chOff x="3988473" y="5398107"/>
              <a:chExt cx="297830" cy="413143"/>
            </a:xfrm>
          </p:grpSpPr>
          <p:sp>
            <p:nvSpPr>
              <p:cNvPr id="112" name="矩形 111"/>
              <p:cNvSpPr/>
              <p:nvPr/>
            </p:nvSpPr>
            <p:spPr>
              <a:xfrm>
                <a:off x="4038493"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a:off x="5257226" y="5141449"/>
              <a:ext cx="312118" cy="413143"/>
              <a:chOff x="3988473" y="5398107"/>
              <a:chExt cx="312118" cy="413143"/>
            </a:xfrm>
          </p:grpSpPr>
          <p:sp>
            <p:nvSpPr>
              <p:cNvPr id="115" name="矩形 114"/>
              <p:cNvSpPr/>
              <p:nvPr/>
            </p:nvSpPr>
            <p:spPr>
              <a:xfrm>
                <a:off x="4052781"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7" name="组合 116"/>
            <p:cNvGrpSpPr/>
            <p:nvPr/>
          </p:nvGrpSpPr>
          <p:grpSpPr>
            <a:xfrm>
              <a:off x="5995818" y="5141449"/>
              <a:ext cx="312118" cy="413143"/>
              <a:chOff x="3988473" y="5398107"/>
              <a:chExt cx="312118" cy="413143"/>
            </a:xfrm>
          </p:grpSpPr>
          <p:sp>
            <p:nvSpPr>
              <p:cNvPr id="118" name="矩形 117"/>
              <p:cNvSpPr/>
              <p:nvPr/>
            </p:nvSpPr>
            <p:spPr>
              <a:xfrm>
                <a:off x="4052781"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0" name="组合 119"/>
            <p:cNvGrpSpPr/>
            <p:nvPr/>
          </p:nvGrpSpPr>
          <p:grpSpPr>
            <a:xfrm>
              <a:off x="6776788" y="5141449"/>
              <a:ext cx="297830" cy="413143"/>
              <a:chOff x="3988473" y="5398107"/>
              <a:chExt cx="297830" cy="413143"/>
            </a:xfrm>
          </p:grpSpPr>
          <p:sp>
            <p:nvSpPr>
              <p:cNvPr id="121" name="矩形 120"/>
              <p:cNvSpPr/>
              <p:nvPr/>
            </p:nvSpPr>
            <p:spPr>
              <a:xfrm>
                <a:off x="4038493"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3" name="组合 122"/>
            <p:cNvGrpSpPr/>
            <p:nvPr/>
          </p:nvGrpSpPr>
          <p:grpSpPr>
            <a:xfrm>
              <a:off x="7529673" y="5140770"/>
              <a:ext cx="297830" cy="413143"/>
              <a:chOff x="3988473" y="5398107"/>
              <a:chExt cx="297830" cy="413143"/>
            </a:xfrm>
          </p:grpSpPr>
          <p:sp>
            <p:nvSpPr>
              <p:cNvPr id="124" name="矩形 123"/>
              <p:cNvSpPr/>
              <p:nvPr/>
            </p:nvSpPr>
            <p:spPr>
              <a:xfrm>
                <a:off x="4038493"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6" name="组合 125"/>
            <p:cNvGrpSpPr/>
            <p:nvPr/>
          </p:nvGrpSpPr>
          <p:grpSpPr>
            <a:xfrm>
              <a:off x="8239569" y="5135434"/>
              <a:ext cx="312118" cy="413143"/>
              <a:chOff x="3988473" y="5398107"/>
              <a:chExt cx="312118" cy="413143"/>
            </a:xfrm>
          </p:grpSpPr>
          <p:sp>
            <p:nvSpPr>
              <p:cNvPr id="127" name="矩形 126"/>
              <p:cNvSpPr/>
              <p:nvPr/>
            </p:nvSpPr>
            <p:spPr>
              <a:xfrm>
                <a:off x="4052781"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9" name="组合 128"/>
            <p:cNvGrpSpPr/>
            <p:nvPr/>
          </p:nvGrpSpPr>
          <p:grpSpPr>
            <a:xfrm>
              <a:off x="8897204" y="5134755"/>
              <a:ext cx="312118" cy="413143"/>
              <a:chOff x="3988473" y="5398107"/>
              <a:chExt cx="312118" cy="413143"/>
            </a:xfrm>
          </p:grpSpPr>
          <p:sp>
            <p:nvSpPr>
              <p:cNvPr id="130" name="矩形 129"/>
              <p:cNvSpPr/>
              <p:nvPr/>
            </p:nvSpPr>
            <p:spPr>
              <a:xfrm>
                <a:off x="4052781" y="5761415"/>
                <a:ext cx="247810" cy="49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3988473" y="5398107"/>
                <a:ext cx="56594" cy="4131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2" name="矩形 131"/>
            <p:cNvSpPr/>
            <p:nvPr/>
          </p:nvSpPr>
          <p:spPr>
            <a:xfrm>
              <a:off x="5406657" y="6109674"/>
              <a:ext cx="1405162" cy="260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lumMod val="85000"/>
                      <a:lumOff val="15000"/>
                    </a:schemeClr>
                  </a:solidFill>
                </a:rPr>
                <a:t>洗衣店</a:t>
              </a:r>
              <a:endParaRPr lang="zh-CN" altLang="en-US" sz="1400" dirty="0">
                <a:solidFill>
                  <a:schemeClr val="tx1">
                    <a:lumMod val="85000"/>
                    <a:lumOff val="15000"/>
                  </a:schemeClr>
                </a:solidFill>
              </a:endParaRPr>
            </a:p>
          </p:txBody>
        </p:sp>
        <p:sp>
          <p:nvSpPr>
            <p:cNvPr id="54" name="文本框 53"/>
            <p:cNvSpPr txBox="1"/>
            <p:nvPr/>
          </p:nvSpPr>
          <p:spPr>
            <a:xfrm>
              <a:off x="1405446" y="1143226"/>
              <a:ext cx="9273871" cy="307777"/>
            </a:xfrm>
            <a:prstGeom prst="rect">
              <a:avLst/>
            </a:prstGeom>
            <a:noFill/>
          </p:spPr>
          <p:txBody>
            <a:bodyPr wrap="square" rtlCol="0">
              <a:spAutoFit/>
            </a:bodyPr>
            <a:lstStyle/>
            <a:p>
              <a:r>
                <a:rPr lang="en-US" altLang="zh-CN" sz="1400" dirty="0" smtClean="0">
                  <a:latin typeface="+mn-ea"/>
                </a:rPr>
                <a:t>130                135                  134                 125                127                 118                  116                 117</a:t>
              </a:r>
              <a:endParaRPr lang="zh-CN" altLang="en-US" sz="1400" dirty="0">
                <a:latin typeface="+mn-ea"/>
              </a:endParaRPr>
            </a:p>
          </p:txBody>
        </p:sp>
        <p:sp>
          <p:nvSpPr>
            <p:cNvPr id="57" name="文本框 56"/>
            <p:cNvSpPr txBox="1"/>
            <p:nvPr/>
          </p:nvSpPr>
          <p:spPr>
            <a:xfrm>
              <a:off x="6884929" y="1718820"/>
              <a:ext cx="494153" cy="2308324"/>
            </a:xfrm>
            <a:prstGeom prst="rect">
              <a:avLst/>
            </a:prstGeom>
            <a:noFill/>
          </p:spPr>
          <p:txBody>
            <a:bodyPr wrap="square" rtlCol="0">
              <a:spAutoFit/>
            </a:bodyPr>
            <a:lstStyle/>
            <a:p>
              <a:r>
                <a:rPr lang="en-US" altLang="zh-CN" sz="1200" dirty="0" smtClean="0">
                  <a:latin typeface="+mn-ea"/>
                </a:rPr>
                <a:t>25</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20</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27</a:t>
              </a:r>
              <a:endParaRPr lang="zh-CN" altLang="en-US" sz="1200" dirty="0">
                <a:latin typeface="+mn-ea"/>
              </a:endParaRPr>
            </a:p>
          </p:txBody>
        </p:sp>
        <p:sp>
          <p:nvSpPr>
            <p:cNvPr id="133" name="椭圆 132"/>
            <p:cNvSpPr/>
            <p:nvPr/>
          </p:nvSpPr>
          <p:spPr>
            <a:xfrm>
              <a:off x="141717" y="590162"/>
              <a:ext cx="1854047" cy="112518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9814514" y="4997146"/>
              <a:ext cx="1854047" cy="158268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p:cNvSpPr txBox="1"/>
            <p:nvPr/>
          </p:nvSpPr>
          <p:spPr>
            <a:xfrm>
              <a:off x="2003850" y="1756736"/>
              <a:ext cx="494153" cy="2308324"/>
            </a:xfrm>
            <a:prstGeom prst="rect">
              <a:avLst/>
            </a:prstGeom>
            <a:noFill/>
          </p:spPr>
          <p:txBody>
            <a:bodyPr wrap="square" rtlCol="0">
              <a:spAutoFit/>
            </a:bodyPr>
            <a:lstStyle/>
            <a:p>
              <a:r>
                <a:rPr lang="en-US" altLang="zh-CN" sz="1200" dirty="0" smtClean="0">
                  <a:latin typeface="+mn-ea"/>
                </a:rPr>
                <a:t>72</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61</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103</a:t>
              </a:r>
              <a:endParaRPr lang="zh-CN" altLang="en-US" sz="1200" dirty="0">
                <a:latin typeface="+mn-ea"/>
              </a:endParaRPr>
            </a:p>
          </p:txBody>
        </p:sp>
        <p:sp>
          <p:nvSpPr>
            <p:cNvPr id="138" name="文本框 137"/>
            <p:cNvSpPr txBox="1"/>
            <p:nvPr/>
          </p:nvSpPr>
          <p:spPr>
            <a:xfrm>
              <a:off x="3230788" y="1756736"/>
              <a:ext cx="494153" cy="2308324"/>
            </a:xfrm>
            <a:prstGeom prst="rect">
              <a:avLst/>
            </a:prstGeom>
            <a:noFill/>
          </p:spPr>
          <p:txBody>
            <a:bodyPr wrap="square" rtlCol="0">
              <a:spAutoFit/>
            </a:bodyPr>
            <a:lstStyle/>
            <a:p>
              <a:r>
                <a:rPr lang="en-US" altLang="zh-CN" sz="1200" dirty="0" smtClean="0">
                  <a:latin typeface="+mn-ea"/>
                </a:rPr>
                <a:t>32</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33</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42</a:t>
              </a:r>
              <a:endParaRPr lang="zh-CN" altLang="en-US" sz="1200" dirty="0">
                <a:latin typeface="+mn-ea"/>
              </a:endParaRPr>
            </a:p>
          </p:txBody>
        </p:sp>
        <p:sp>
          <p:nvSpPr>
            <p:cNvPr id="139" name="文本框 138"/>
            <p:cNvSpPr txBox="1"/>
            <p:nvPr/>
          </p:nvSpPr>
          <p:spPr>
            <a:xfrm>
              <a:off x="4475697" y="1721305"/>
              <a:ext cx="494153" cy="2308324"/>
            </a:xfrm>
            <a:prstGeom prst="rect">
              <a:avLst/>
            </a:prstGeom>
            <a:noFill/>
          </p:spPr>
          <p:txBody>
            <a:bodyPr wrap="square" rtlCol="0">
              <a:spAutoFit/>
            </a:bodyPr>
            <a:lstStyle/>
            <a:p>
              <a:r>
                <a:rPr lang="en-US" altLang="zh-CN" sz="1200" dirty="0" smtClean="0">
                  <a:latin typeface="+mn-ea"/>
                </a:rPr>
                <a:t>34</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34</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34</a:t>
              </a:r>
              <a:endParaRPr lang="zh-CN" altLang="en-US" sz="1200" dirty="0">
                <a:latin typeface="+mn-ea"/>
              </a:endParaRPr>
            </a:p>
          </p:txBody>
        </p:sp>
        <p:sp>
          <p:nvSpPr>
            <p:cNvPr id="140" name="文本框 139"/>
            <p:cNvSpPr txBox="1"/>
            <p:nvPr/>
          </p:nvSpPr>
          <p:spPr>
            <a:xfrm>
              <a:off x="5676624" y="1721305"/>
              <a:ext cx="494153" cy="2308324"/>
            </a:xfrm>
            <a:prstGeom prst="rect">
              <a:avLst/>
            </a:prstGeom>
            <a:noFill/>
          </p:spPr>
          <p:txBody>
            <a:bodyPr wrap="square" rtlCol="0">
              <a:spAutoFit/>
            </a:bodyPr>
            <a:lstStyle/>
            <a:p>
              <a:r>
                <a:rPr lang="en-US" altLang="zh-CN" sz="1200" dirty="0" smtClean="0">
                  <a:latin typeface="+mn-ea"/>
                </a:rPr>
                <a:t>27</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24</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34</a:t>
              </a:r>
              <a:endParaRPr lang="zh-CN" altLang="en-US" sz="1200" dirty="0">
                <a:latin typeface="+mn-ea"/>
              </a:endParaRPr>
            </a:p>
          </p:txBody>
        </p:sp>
        <p:sp>
          <p:nvSpPr>
            <p:cNvPr id="141" name="文本框 140"/>
            <p:cNvSpPr txBox="1"/>
            <p:nvPr/>
          </p:nvSpPr>
          <p:spPr>
            <a:xfrm>
              <a:off x="818463" y="1756736"/>
              <a:ext cx="494153" cy="2308324"/>
            </a:xfrm>
            <a:prstGeom prst="rect">
              <a:avLst/>
            </a:prstGeom>
            <a:noFill/>
          </p:spPr>
          <p:txBody>
            <a:bodyPr wrap="square" rtlCol="0">
              <a:spAutoFit/>
            </a:bodyPr>
            <a:lstStyle/>
            <a:p>
              <a:r>
                <a:rPr lang="en-US" altLang="zh-CN" sz="1200" dirty="0" smtClean="0">
                  <a:latin typeface="+mn-ea"/>
                </a:rPr>
                <a:t>115</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132</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125</a:t>
              </a:r>
              <a:endParaRPr lang="zh-CN" altLang="en-US" sz="1200" dirty="0">
                <a:latin typeface="+mn-ea"/>
              </a:endParaRPr>
            </a:p>
          </p:txBody>
        </p:sp>
        <p:sp>
          <p:nvSpPr>
            <p:cNvPr id="142" name="文本框 141"/>
            <p:cNvSpPr txBox="1"/>
            <p:nvPr/>
          </p:nvSpPr>
          <p:spPr>
            <a:xfrm>
              <a:off x="8109514" y="1732081"/>
              <a:ext cx="494153" cy="2308324"/>
            </a:xfrm>
            <a:prstGeom prst="rect">
              <a:avLst/>
            </a:prstGeom>
            <a:noFill/>
          </p:spPr>
          <p:txBody>
            <a:bodyPr wrap="square" rtlCol="0">
              <a:spAutoFit/>
            </a:bodyPr>
            <a:lstStyle/>
            <a:p>
              <a:r>
                <a:rPr lang="en-US" altLang="zh-CN" sz="1200" dirty="0" smtClean="0">
                  <a:latin typeface="+mn-ea"/>
                </a:rPr>
                <a:t>8</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13</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12</a:t>
              </a:r>
              <a:endParaRPr lang="zh-CN" altLang="en-US" sz="1200" dirty="0">
                <a:latin typeface="+mn-ea"/>
              </a:endParaRPr>
            </a:p>
          </p:txBody>
        </p:sp>
        <p:sp>
          <p:nvSpPr>
            <p:cNvPr id="143" name="文本框 142"/>
            <p:cNvSpPr txBox="1"/>
            <p:nvPr/>
          </p:nvSpPr>
          <p:spPr>
            <a:xfrm>
              <a:off x="9265257" y="1709757"/>
              <a:ext cx="494153" cy="2308324"/>
            </a:xfrm>
            <a:prstGeom prst="rect">
              <a:avLst/>
            </a:prstGeom>
            <a:noFill/>
          </p:spPr>
          <p:txBody>
            <a:bodyPr wrap="square" rtlCol="0">
              <a:spAutoFit/>
            </a:bodyPr>
            <a:lstStyle/>
            <a:p>
              <a:r>
                <a:rPr lang="en-US" altLang="zh-CN" sz="1200" dirty="0" smtClean="0">
                  <a:latin typeface="+mn-ea"/>
                </a:rPr>
                <a:t>13</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12</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10</a:t>
              </a:r>
              <a:endParaRPr lang="zh-CN" altLang="en-US" sz="1200" dirty="0">
                <a:latin typeface="+mn-ea"/>
              </a:endParaRPr>
            </a:p>
          </p:txBody>
        </p:sp>
        <p:sp>
          <p:nvSpPr>
            <p:cNvPr id="144" name="文本框 143"/>
            <p:cNvSpPr txBox="1"/>
            <p:nvPr/>
          </p:nvSpPr>
          <p:spPr>
            <a:xfrm>
              <a:off x="10449727" y="1733732"/>
              <a:ext cx="494153" cy="2308324"/>
            </a:xfrm>
            <a:prstGeom prst="rect">
              <a:avLst/>
            </a:prstGeom>
            <a:noFill/>
          </p:spPr>
          <p:txBody>
            <a:bodyPr wrap="square" rtlCol="0">
              <a:spAutoFit/>
            </a:bodyPr>
            <a:lstStyle/>
            <a:p>
              <a:r>
                <a:rPr lang="en-US" altLang="zh-CN" sz="1200" dirty="0" smtClean="0">
                  <a:latin typeface="+mn-ea"/>
                </a:rPr>
                <a:t>120</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124</a:t>
              </a:r>
              <a:endParaRPr lang="en-US" altLang="zh-CN" sz="1200" dirty="0" smtClean="0">
                <a:latin typeface="+mn-ea"/>
              </a:endParaRPr>
            </a:p>
            <a:p>
              <a:endParaRPr lang="en-US" altLang="zh-CN" sz="1200" dirty="0">
                <a:latin typeface="+mn-ea"/>
              </a:endParaRPr>
            </a:p>
            <a:p>
              <a:endParaRPr lang="en-US" altLang="zh-CN" sz="1200" dirty="0" smtClean="0">
                <a:latin typeface="+mn-ea"/>
              </a:endParaRPr>
            </a:p>
            <a:p>
              <a:endParaRPr lang="en-US" altLang="zh-CN" sz="1200" dirty="0" smtClean="0">
                <a:latin typeface="+mn-ea"/>
              </a:endParaRPr>
            </a:p>
            <a:p>
              <a:endParaRPr lang="en-US" altLang="zh-CN" sz="1200" dirty="0">
                <a:latin typeface="+mn-ea"/>
              </a:endParaRPr>
            </a:p>
            <a:p>
              <a:endParaRPr lang="en-US" altLang="zh-CN" sz="1200" dirty="0" smtClean="0">
                <a:latin typeface="+mn-ea"/>
              </a:endParaRPr>
            </a:p>
            <a:p>
              <a:r>
                <a:rPr lang="en-US" altLang="zh-CN" sz="1200" dirty="0" smtClean="0">
                  <a:latin typeface="+mn-ea"/>
                </a:rPr>
                <a:t>134</a:t>
              </a:r>
              <a:endParaRPr lang="zh-CN" altLang="en-US" sz="1200" dirty="0">
                <a:latin typeface="+mn-ea"/>
              </a:endParaRPr>
            </a:p>
          </p:txBody>
        </p:sp>
        <p:sp>
          <p:nvSpPr>
            <p:cNvPr id="145" name="文本框 144"/>
            <p:cNvSpPr txBox="1"/>
            <p:nvPr/>
          </p:nvSpPr>
          <p:spPr>
            <a:xfrm>
              <a:off x="1398115" y="4724508"/>
              <a:ext cx="7793846" cy="307777"/>
            </a:xfrm>
            <a:prstGeom prst="rect">
              <a:avLst/>
            </a:prstGeom>
            <a:noFill/>
          </p:spPr>
          <p:txBody>
            <a:bodyPr wrap="square" rtlCol="0">
              <a:spAutoFit/>
            </a:bodyPr>
            <a:lstStyle/>
            <a:p>
              <a:r>
                <a:rPr lang="en-US" altLang="zh-CN" sz="1400" dirty="0" smtClean="0">
                  <a:latin typeface="+mn-ea"/>
                </a:rPr>
                <a:t>115                117                   96                   75                   69                  47                    32    </a:t>
              </a:r>
              <a:endParaRPr lang="zh-CN" altLang="en-US" sz="1400" dirty="0">
                <a:latin typeface="+mn-ea"/>
              </a:endParaRPr>
            </a:p>
          </p:txBody>
        </p:sp>
        <p:sp>
          <p:nvSpPr>
            <p:cNvPr id="146" name="文本框 145"/>
            <p:cNvSpPr txBox="1"/>
            <p:nvPr/>
          </p:nvSpPr>
          <p:spPr>
            <a:xfrm>
              <a:off x="10538310" y="5142975"/>
              <a:ext cx="539402" cy="307777"/>
            </a:xfrm>
            <a:prstGeom prst="rect">
              <a:avLst/>
            </a:prstGeom>
            <a:noFill/>
          </p:spPr>
          <p:txBody>
            <a:bodyPr wrap="square" rtlCol="0">
              <a:spAutoFit/>
            </a:bodyPr>
            <a:lstStyle/>
            <a:p>
              <a:r>
                <a:rPr lang="en-US" altLang="zh-CN" sz="1400" dirty="0" smtClean="0">
                  <a:latin typeface="+mn-ea"/>
                </a:rPr>
                <a:t>111</a:t>
              </a:r>
              <a:endParaRPr lang="zh-CN" altLang="en-US" sz="1400" dirty="0">
                <a:latin typeface="+mn-ea"/>
              </a:endParaRPr>
            </a:p>
          </p:txBody>
        </p:sp>
        <p:sp>
          <p:nvSpPr>
            <p:cNvPr id="147" name="文本框 146"/>
            <p:cNvSpPr txBox="1"/>
            <p:nvPr/>
          </p:nvSpPr>
          <p:spPr>
            <a:xfrm>
              <a:off x="9986907" y="4839884"/>
              <a:ext cx="539402" cy="307777"/>
            </a:xfrm>
            <a:prstGeom prst="rect">
              <a:avLst/>
            </a:prstGeom>
            <a:noFill/>
          </p:spPr>
          <p:txBody>
            <a:bodyPr wrap="square" rtlCol="0">
              <a:spAutoFit/>
            </a:bodyPr>
            <a:lstStyle/>
            <a:p>
              <a:r>
                <a:rPr lang="en-US" altLang="zh-CN" sz="1400" dirty="0" smtClean="0">
                  <a:latin typeface="+mn-ea"/>
                </a:rPr>
                <a:t>28</a:t>
              </a:r>
              <a:endParaRPr lang="zh-CN" altLang="en-US" sz="1400" dirty="0">
                <a:latin typeface="+mn-ea"/>
              </a:endParaRPr>
            </a:p>
          </p:txBody>
        </p:sp>
        <p:sp>
          <p:nvSpPr>
            <p:cNvPr id="148" name="文本框 147"/>
            <p:cNvSpPr txBox="1"/>
            <p:nvPr/>
          </p:nvSpPr>
          <p:spPr>
            <a:xfrm>
              <a:off x="9977523" y="5367363"/>
              <a:ext cx="539402" cy="307777"/>
            </a:xfrm>
            <a:prstGeom prst="rect">
              <a:avLst/>
            </a:prstGeom>
            <a:noFill/>
          </p:spPr>
          <p:txBody>
            <a:bodyPr wrap="square" rtlCol="0">
              <a:spAutoFit/>
            </a:bodyPr>
            <a:lstStyle/>
            <a:p>
              <a:r>
                <a:rPr lang="en-US" altLang="zh-CN" sz="1400" dirty="0" smtClean="0">
                  <a:latin typeface="+mn-ea"/>
                </a:rPr>
                <a:t>17</a:t>
              </a:r>
              <a:endParaRPr lang="zh-CN" altLang="en-US" sz="1400" dirty="0">
                <a:latin typeface="+mn-ea"/>
              </a:endParaRPr>
            </a:p>
          </p:txBody>
        </p:sp>
        <p:sp>
          <p:nvSpPr>
            <p:cNvPr id="149" name="文本框 148"/>
            <p:cNvSpPr txBox="1"/>
            <p:nvPr/>
          </p:nvSpPr>
          <p:spPr>
            <a:xfrm>
              <a:off x="9561908" y="5140770"/>
              <a:ext cx="287831" cy="307777"/>
            </a:xfrm>
            <a:prstGeom prst="rect">
              <a:avLst/>
            </a:prstGeom>
            <a:noFill/>
          </p:spPr>
          <p:txBody>
            <a:bodyPr wrap="square" rtlCol="0">
              <a:spAutoFit/>
            </a:bodyPr>
            <a:lstStyle/>
            <a:p>
              <a:r>
                <a:rPr lang="en-US" altLang="zh-CN" sz="1400" dirty="0" smtClean="0">
                  <a:latin typeface="+mn-ea"/>
                </a:rPr>
                <a:t>1</a:t>
              </a:r>
              <a:endParaRPr lang="zh-CN" altLang="en-US" sz="1400" dirty="0">
                <a:latin typeface="+mn-ea"/>
              </a:endParaRPr>
            </a:p>
          </p:txBody>
        </p:sp>
        <p:sp>
          <p:nvSpPr>
            <p:cNvPr id="150" name="文本框 149"/>
            <p:cNvSpPr txBox="1"/>
            <p:nvPr/>
          </p:nvSpPr>
          <p:spPr>
            <a:xfrm>
              <a:off x="929413" y="5331173"/>
              <a:ext cx="266842" cy="307777"/>
            </a:xfrm>
            <a:prstGeom prst="rect">
              <a:avLst/>
            </a:prstGeom>
            <a:noFill/>
          </p:spPr>
          <p:txBody>
            <a:bodyPr wrap="square" rtlCol="0">
              <a:spAutoFit/>
            </a:bodyPr>
            <a:lstStyle/>
            <a:p>
              <a:r>
                <a:rPr lang="en-US" altLang="zh-CN" sz="1400" dirty="0" smtClean="0">
                  <a:latin typeface="+mn-ea"/>
                </a:rPr>
                <a:t>8</a:t>
              </a:r>
              <a:endParaRPr lang="zh-CN" altLang="en-US" sz="1400" dirty="0">
                <a:latin typeface="+mn-ea"/>
              </a:endParaRPr>
            </a:p>
          </p:txBody>
        </p:sp>
        <p:sp>
          <p:nvSpPr>
            <p:cNvPr id="151" name="文本框 150"/>
            <p:cNvSpPr txBox="1"/>
            <p:nvPr/>
          </p:nvSpPr>
          <p:spPr>
            <a:xfrm>
              <a:off x="1308321" y="5725886"/>
              <a:ext cx="539402" cy="307777"/>
            </a:xfrm>
            <a:prstGeom prst="rect">
              <a:avLst/>
            </a:prstGeom>
            <a:noFill/>
          </p:spPr>
          <p:txBody>
            <a:bodyPr wrap="square" rtlCol="0">
              <a:spAutoFit/>
            </a:bodyPr>
            <a:lstStyle/>
            <a:p>
              <a:r>
                <a:rPr lang="en-US" altLang="zh-CN" sz="1400" dirty="0" smtClean="0">
                  <a:latin typeface="+mn-ea"/>
                </a:rPr>
                <a:t>0.5</a:t>
              </a:r>
              <a:endParaRPr lang="zh-CN" altLang="en-US" sz="1400" dirty="0">
                <a:latin typeface="+mn-ea"/>
              </a:endParaRPr>
            </a:p>
          </p:txBody>
        </p:sp>
        <p:sp>
          <p:nvSpPr>
            <p:cNvPr id="152" name="文本框 151"/>
            <p:cNvSpPr txBox="1"/>
            <p:nvPr/>
          </p:nvSpPr>
          <p:spPr>
            <a:xfrm>
              <a:off x="1745912" y="5365827"/>
              <a:ext cx="539402" cy="307777"/>
            </a:xfrm>
            <a:prstGeom prst="rect">
              <a:avLst/>
            </a:prstGeom>
            <a:noFill/>
          </p:spPr>
          <p:txBody>
            <a:bodyPr wrap="square" rtlCol="0">
              <a:spAutoFit/>
            </a:bodyPr>
            <a:lstStyle/>
            <a:p>
              <a:r>
                <a:rPr lang="en-US" altLang="zh-CN" sz="1400" dirty="0" smtClean="0">
                  <a:latin typeface="+mn-ea"/>
                </a:rPr>
                <a:t>0.5</a:t>
              </a:r>
              <a:endParaRPr lang="zh-CN" altLang="en-US" sz="1400" dirty="0">
                <a:latin typeface="+mn-ea"/>
              </a:endParaRPr>
            </a:p>
          </p:txBody>
        </p:sp>
        <p:cxnSp>
          <p:nvCxnSpPr>
            <p:cNvPr id="154" name="直接连接符 153"/>
            <p:cNvCxnSpPr/>
            <p:nvPr/>
          </p:nvCxnSpPr>
          <p:spPr>
            <a:xfrm>
              <a:off x="1503985" y="6330368"/>
              <a:ext cx="0" cy="36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1967188" y="6344656"/>
              <a:ext cx="0" cy="36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10416834" y="6325933"/>
              <a:ext cx="0" cy="36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10880037" y="6325933"/>
              <a:ext cx="0" cy="36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a:endCxn id="42" idx="2"/>
            </p:cNvCxnSpPr>
            <p:nvPr/>
          </p:nvCxnSpPr>
          <p:spPr>
            <a:xfrm>
              <a:off x="1742080" y="6239176"/>
              <a:ext cx="0" cy="404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45" idx="2"/>
            </p:cNvCxnSpPr>
            <p:nvPr/>
          </p:nvCxnSpPr>
          <p:spPr>
            <a:xfrm flipV="1">
              <a:off x="10661371" y="6109674"/>
              <a:ext cx="0" cy="566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929413" y="1143226"/>
              <a:ext cx="9616453" cy="4890437"/>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440224" cy="461434"/>
          </a:xfrm>
        </p:spPr>
        <p:txBody>
          <a:bodyPr/>
          <a:lstStyle/>
          <a:p>
            <a:r>
              <a:rPr lang="zh-CN" altLang="en-US" b="1" dirty="0"/>
              <a:t>购物者购买行为分析</a:t>
            </a:r>
            <a:r>
              <a:rPr lang="en-US" altLang="zh-CN" b="1" dirty="0"/>
              <a:t>—</a:t>
            </a:r>
            <a:r>
              <a:rPr lang="zh-CN" altLang="en-US" b="1" dirty="0"/>
              <a:t>接触率分析</a:t>
            </a:r>
            <a:endParaRPr lang="zh-CN" altLang="en-US" b="1" dirty="0"/>
          </a:p>
        </p:txBody>
      </p:sp>
      <p:graphicFrame>
        <p:nvGraphicFramePr>
          <p:cNvPr id="4" name="图示 3"/>
          <p:cNvGraphicFramePr/>
          <p:nvPr/>
        </p:nvGraphicFramePr>
        <p:xfrm>
          <a:off x="833967" y="1009135"/>
          <a:ext cx="8774267" cy="13693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a:off x="1046995" y="3448951"/>
            <a:ext cx="4257275" cy="2585323"/>
          </a:xfrm>
          <a:prstGeom prst="rect">
            <a:avLst/>
          </a:prstGeom>
          <a:ln cmpd="dbl">
            <a:noFill/>
          </a:ln>
        </p:spPr>
        <p:txBody>
          <a:bodyPr wrap="square">
            <a:spAutoFit/>
          </a:bodyPr>
          <a:lstStyle/>
          <a:p>
            <a:pPr>
              <a:lnSpc>
                <a:spcPct val="150000"/>
              </a:lnSpc>
            </a:pPr>
            <a:r>
              <a:rPr lang="zh-CN" altLang="en-US" b="1" dirty="0"/>
              <a:t>以未购买某柜服装为例进行分析</a:t>
            </a:r>
            <a:r>
              <a:rPr lang="en-US" altLang="zh-CN" b="1" dirty="0"/>
              <a:t>:</a:t>
            </a:r>
            <a:endParaRPr lang="en-US" altLang="zh-CN" b="1" dirty="0"/>
          </a:p>
          <a:p>
            <a:pPr>
              <a:lnSpc>
                <a:spcPct val="150000"/>
              </a:lnSpc>
            </a:pPr>
            <a:r>
              <a:rPr lang="en-US" altLang="zh-CN" b="1" dirty="0"/>
              <a:t>1</a:t>
            </a:r>
            <a:r>
              <a:rPr lang="zh-CN" altLang="en-US" b="1" dirty="0"/>
              <a:t>、顾客为什么一眼都没有看？</a:t>
            </a:r>
            <a:endParaRPr lang="en-US" altLang="zh-CN" b="1" dirty="0"/>
          </a:p>
          <a:p>
            <a:pPr>
              <a:lnSpc>
                <a:spcPct val="150000"/>
              </a:lnSpc>
            </a:pPr>
            <a:r>
              <a:rPr lang="en-US" altLang="zh-CN" b="1" dirty="0"/>
              <a:t>2</a:t>
            </a:r>
            <a:r>
              <a:rPr lang="zh-CN" altLang="en-US" b="1" dirty="0"/>
              <a:t>、为什么顾客从远处看，近处不看？</a:t>
            </a:r>
            <a:endParaRPr lang="en-US" altLang="zh-CN" b="1" dirty="0"/>
          </a:p>
          <a:p>
            <a:pPr>
              <a:lnSpc>
                <a:spcPct val="150000"/>
              </a:lnSpc>
            </a:pPr>
            <a:r>
              <a:rPr lang="en-US" altLang="zh-CN" b="1" dirty="0"/>
              <a:t>3</a:t>
            </a:r>
            <a:r>
              <a:rPr lang="zh-CN" altLang="en-US" b="1" dirty="0"/>
              <a:t>、为何顾客摸了摸就放弃了？</a:t>
            </a:r>
            <a:endParaRPr lang="en-US" altLang="zh-CN" b="1" dirty="0"/>
          </a:p>
          <a:p>
            <a:pPr>
              <a:lnSpc>
                <a:spcPct val="150000"/>
              </a:lnSpc>
            </a:pPr>
            <a:r>
              <a:rPr lang="en-US" altLang="zh-CN" b="1" dirty="0"/>
              <a:t>4</a:t>
            </a:r>
            <a:r>
              <a:rPr lang="zh-CN" altLang="en-US" b="1" dirty="0"/>
              <a:t>、为何顾客看了吊牌就走？</a:t>
            </a:r>
            <a:endParaRPr lang="en-US" altLang="zh-CN" b="1" dirty="0"/>
          </a:p>
          <a:p>
            <a:pPr>
              <a:lnSpc>
                <a:spcPct val="150000"/>
              </a:lnSpc>
            </a:pPr>
            <a:r>
              <a:rPr lang="en-US" altLang="zh-CN" b="1" dirty="0"/>
              <a:t>5</a:t>
            </a:r>
            <a:r>
              <a:rPr lang="zh-CN" altLang="en-US" b="1" dirty="0"/>
              <a:t>、为何试穿后还是走了？</a:t>
            </a:r>
            <a:endParaRPr lang="zh-CN" altLang="en-US" b="1" dirty="0"/>
          </a:p>
        </p:txBody>
      </p:sp>
      <p:sp>
        <p:nvSpPr>
          <p:cNvPr id="6" name="矩形 5"/>
          <p:cNvSpPr/>
          <p:nvPr/>
        </p:nvSpPr>
        <p:spPr>
          <a:xfrm>
            <a:off x="833967" y="2748980"/>
            <a:ext cx="6955751" cy="461665"/>
          </a:xfrm>
          <a:prstGeom prst="rect">
            <a:avLst/>
          </a:prstGeom>
          <a:noFill/>
          <a:ln>
            <a:noFill/>
          </a:ln>
        </p:spPr>
        <p:txBody>
          <a:bodyPr wrap="none" lIns="91440" tIns="45720" rIns="91440" bIns="45720">
            <a:spAutoFit/>
          </a:bodyPr>
          <a:lstStyle/>
          <a:p>
            <a:pPr algn="ctr"/>
            <a:r>
              <a:rPr lang="zh-CN" altLang="en-US" sz="2400" i="1" dirty="0">
                <a:ln w="0"/>
                <a:solidFill>
                  <a:schemeClr val="accent1"/>
                </a:solidFill>
                <a:effectLst>
                  <a:outerShdw blurRad="38100" dist="25400" dir="5400000" algn="ctr" rotWithShape="0">
                    <a:srgbClr val="6E747A">
                      <a:alpha val="43000"/>
                    </a:srgbClr>
                  </a:outerShdw>
                </a:effectLst>
              </a:rPr>
              <a:t>如何通过顾客对商品的接触行为来判断问题所在？</a:t>
            </a:r>
            <a:endParaRPr lang="zh-CN" altLang="en-US" sz="2400" i="1" dirty="0">
              <a:ln w="0"/>
              <a:solidFill>
                <a:schemeClr val="accent1"/>
              </a:solidFill>
              <a:effectLst>
                <a:outerShdw blurRad="38100" dist="25400" dir="5400000" algn="ctr" rotWithShape="0">
                  <a:srgbClr val="6E747A">
                    <a:alpha val="43000"/>
                  </a:srgbClr>
                </a:outerShdw>
              </a:effectLst>
            </a:endParaRPr>
          </a:p>
        </p:txBody>
      </p:sp>
      <p:sp>
        <p:nvSpPr>
          <p:cNvPr id="8" name="箭头: 右 7"/>
          <p:cNvSpPr/>
          <p:nvPr/>
        </p:nvSpPr>
        <p:spPr>
          <a:xfrm>
            <a:off x="5066352" y="4312547"/>
            <a:ext cx="518518" cy="8581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838089" y="3864449"/>
            <a:ext cx="6203856" cy="2169825"/>
          </a:xfrm>
          <a:prstGeom prst="rect">
            <a:avLst/>
          </a:prstGeom>
          <a:ln cmpd="dbl">
            <a:noFill/>
          </a:ln>
        </p:spPr>
        <p:txBody>
          <a:bodyPr wrap="square">
            <a:spAutoFit/>
          </a:bodyPr>
          <a:lstStyle/>
          <a:p>
            <a:pPr>
              <a:lnSpc>
                <a:spcPct val="150000"/>
              </a:lnSpc>
            </a:pPr>
            <a:r>
              <a:rPr lang="en-US" altLang="zh-CN" b="1" dirty="0"/>
              <a:t>1</a:t>
            </a:r>
            <a:r>
              <a:rPr lang="zh-CN" altLang="en-US" b="1" dirty="0"/>
              <a:t>、整体陈列有问题，没有明显视觉焦点</a:t>
            </a:r>
            <a:endParaRPr lang="en-US" altLang="zh-CN" b="1" dirty="0"/>
          </a:p>
          <a:p>
            <a:pPr>
              <a:lnSpc>
                <a:spcPct val="150000"/>
              </a:lnSpc>
            </a:pPr>
            <a:r>
              <a:rPr lang="en-US" altLang="zh-CN" b="1" dirty="0"/>
              <a:t>2</a:t>
            </a:r>
            <a:r>
              <a:rPr lang="zh-CN" altLang="en-US" b="1" dirty="0"/>
              <a:t>、款式不符合心理预期，所谓“远看色，近看款”</a:t>
            </a:r>
            <a:endParaRPr lang="en-US" altLang="zh-CN" b="1" dirty="0"/>
          </a:p>
          <a:p>
            <a:pPr>
              <a:lnSpc>
                <a:spcPct val="150000"/>
              </a:lnSpc>
            </a:pPr>
            <a:r>
              <a:rPr lang="en-US" altLang="zh-CN" b="1" dirty="0"/>
              <a:t>3</a:t>
            </a:r>
            <a:r>
              <a:rPr lang="zh-CN" altLang="en-US" b="1" dirty="0"/>
              <a:t>、面料，手感，触感不满意</a:t>
            </a:r>
            <a:endParaRPr lang="en-US" altLang="zh-CN" b="1" dirty="0"/>
          </a:p>
          <a:p>
            <a:pPr>
              <a:lnSpc>
                <a:spcPct val="150000"/>
              </a:lnSpc>
            </a:pPr>
            <a:r>
              <a:rPr lang="en-US" altLang="zh-CN" b="1" dirty="0"/>
              <a:t>4</a:t>
            </a:r>
            <a:r>
              <a:rPr lang="zh-CN" altLang="en-US" b="1" dirty="0"/>
              <a:t>、一般价格问题，过高或不值</a:t>
            </a:r>
            <a:endParaRPr lang="en-US" altLang="zh-CN" b="1" dirty="0"/>
          </a:p>
          <a:p>
            <a:pPr>
              <a:lnSpc>
                <a:spcPct val="150000"/>
              </a:lnSpc>
            </a:pPr>
            <a:r>
              <a:rPr lang="en-US" altLang="zh-CN" b="1" dirty="0"/>
              <a:t>5</a:t>
            </a:r>
            <a:r>
              <a:rPr lang="zh-CN" altLang="en-US" b="1" dirty="0"/>
              <a:t>、实际上身效果不好，应推荐其他款式</a:t>
            </a:r>
            <a:endParaRPr lang="zh-CN" alt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440224" cy="461434"/>
          </a:xfrm>
        </p:spPr>
        <p:txBody>
          <a:bodyPr/>
          <a:lstStyle/>
          <a:p>
            <a:r>
              <a:rPr lang="zh-CN" altLang="en-US" b="1" dirty="0"/>
              <a:t>购物者购买行为分析</a:t>
            </a:r>
            <a:r>
              <a:rPr lang="en-US" altLang="zh-CN" b="1" dirty="0"/>
              <a:t>—</a:t>
            </a:r>
            <a:r>
              <a:rPr lang="zh-CN" altLang="en-US" b="1" dirty="0"/>
              <a:t>购买率分析</a:t>
            </a:r>
            <a:endParaRPr lang="zh-CN" altLang="en-US" b="1" dirty="0"/>
          </a:p>
        </p:txBody>
      </p:sp>
      <p:sp>
        <p:nvSpPr>
          <p:cNvPr id="3" name="矩形 2"/>
          <p:cNvSpPr/>
          <p:nvPr/>
        </p:nvSpPr>
        <p:spPr>
          <a:xfrm>
            <a:off x="721353" y="765482"/>
            <a:ext cx="11315902" cy="738664"/>
          </a:xfrm>
          <a:prstGeom prst="rect">
            <a:avLst/>
          </a:prstGeom>
        </p:spPr>
        <p:txBody>
          <a:bodyPr wrap="square">
            <a:spAutoFit/>
          </a:bodyPr>
          <a:lstStyle/>
          <a:p>
            <a:pPr>
              <a:lnSpc>
                <a:spcPct val="150000"/>
              </a:lnSpc>
            </a:pPr>
            <a:r>
              <a:rPr lang="zh-CN" altLang="en-US" sz="1400" b="1" dirty="0">
                <a:solidFill>
                  <a:schemeClr val="tx1">
                    <a:lumMod val="85000"/>
                    <a:lumOff val="15000"/>
                  </a:schemeClr>
                </a:solidFill>
              </a:rPr>
              <a:t>购买率</a:t>
            </a:r>
            <a:r>
              <a:rPr lang="en-US" altLang="zh-CN" sz="1400" b="1" dirty="0">
                <a:solidFill>
                  <a:schemeClr val="tx1">
                    <a:lumMod val="85000"/>
                    <a:lumOff val="15000"/>
                  </a:schemeClr>
                </a:solidFill>
              </a:rPr>
              <a:t>=</a:t>
            </a:r>
            <a:r>
              <a:rPr lang="zh-CN" altLang="en-US" sz="1400" b="1" dirty="0">
                <a:solidFill>
                  <a:schemeClr val="tx1">
                    <a:lumMod val="85000"/>
                    <a:lumOff val="15000"/>
                  </a:schemeClr>
                </a:solidFill>
              </a:rPr>
              <a:t>购买商品人数</a:t>
            </a:r>
            <a:r>
              <a:rPr lang="en-US" altLang="zh-CN" sz="1400" b="1" dirty="0">
                <a:solidFill>
                  <a:schemeClr val="tx1">
                    <a:lumMod val="85000"/>
                    <a:lumOff val="15000"/>
                  </a:schemeClr>
                </a:solidFill>
              </a:rPr>
              <a:t>/</a:t>
            </a:r>
            <a:r>
              <a:rPr lang="zh-CN" altLang="en-US" sz="1400" b="1" dirty="0">
                <a:solidFill>
                  <a:schemeClr val="tx1">
                    <a:lumMod val="85000"/>
                    <a:lumOff val="15000"/>
                  </a:schemeClr>
                </a:solidFill>
              </a:rPr>
              <a:t>停留顾客数</a:t>
            </a:r>
            <a:r>
              <a:rPr lang="en-US" altLang="zh-CN" sz="1400" b="1" dirty="0">
                <a:solidFill>
                  <a:schemeClr val="tx1">
                    <a:lumMod val="85000"/>
                    <a:lumOff val="15000"/>
                  </a:schemeClr>
                </a:solidFill>
              </a:rPr>
              <a:t>*100%</a:t>
            </a:r>
            <a:endParaRPr lang="en-US" altLang="zh-CN" sz="1400" b="1" dirty="0">
              <a:solidFill>
                <a:schemeClr val="tx1">
                  <a:lumMod val="85000"/>
                  <a:lumOff val="15000"/>
                </a:schemeClr>
              </a:solidFill>
            </a:endParaRPr>
          </a:p>
          <a:p>
            <a:pPr>
              <a:lnSpc>
                <a:spcPct val="150000"/>
              </a:lnSpc>
            </a:pPr>
            <a:r>
              <a:rPr lang="zh-CN" altLang="en-US" sz="1400" dirty="0"/>
              <a:t>指在卖场中某一商品</a:t>
            </a:r>
            <a:r>
              <a:rPr lang="en-US" altLang="zh-CN" sz="1400" dirty="0"/>
              <a:t>/</a:t>
            </a:r>
            <a:r>
              <a:rPr lang="zh-CN" altLang="en-US" sz="1400" dirty="0"/>
              <a:t>部门停留的顾客中产生购买的顾客的比率，是商品陈列调整、关联商品调整及商品自身是否存在问题的重要依据。</a:t>
            </a:r>
            <a:endParaRPr lang="zh-CN" altLang="en-US" sz="1400" dirty="0"/>
          </a:p>
        </p:txBody>
      </p:sp>
      <p:graphicFrame>
        <p:nvGraphicFramePr>
          <p:cNvPr id="4" name="图示 3"/>
          <p:cNvGraphicFramePr/>
          <p:nvPr/>
        </p:nvGraphicFramePr>
        <p:xfrm>
          <a:off x="955774" y="1777202"/>
          <a:ext cx="3386339" cy="491161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a:off x="364857" y="1777202"/>
            <a:ext cx="487097" cy="2308324"/>
          </a:xfrm>
          <a:prstGeom prst="rect">
            <a:avLst/>
          </a:prstGeom>
        </p:spPr>
        <p:txBody>
          <a:bodyPr wrap="square">
            <a:spAutoFit/>
          </a:bodyPr>
          <a:lstStyle/>
          <a:p>
            <a:r>
              <a:rPr lang="zh-CN" altLang="en-US" b="1" dirty="0">
                <a:solidFill>
                  <a:schemeClr val="tx1">
                    <a:lumMod val="85000"/>
                    <a:lumOff val="15000"/>
                  </a:schemeClr>
                </a:solidFill>
              </a:rPr>
              <a:t>影响购买率的因素</a:t>
            </a:r>
            <a:endParaRPr lang="zh-CN" altLang="en-US" dirty="0"/>
          </a:p>
        </p:txBody>
      </p:sp>
      <p:grpSp>
        <p:nvGrpSpPr>
          <p:cNvPr id="237" name="组合 236"/>
          <p:cNvGrpSpPr/>
          <p:nvPr/>
        </p:nvGrpSpPr>
        <p:grpSpPr>
          <a:xfrm>
            <a:off x="4385776" y="2010868"/>
            <a:ext cx="7604874" cy="4233797"/>
            <a:chOff x="4385776" y="2010868"/>
            <a:chExt cx="7604874" cy="4233797"/>
          </a:xfrm>
        </p:grpSpPr>
        <p:sp>
          <p:nvSpPr>
            <p:cNvPr id="217" name="任意多边形: 形状 216"/>
            <p:cNvSpPr/>
            <p:nvPr/>
          </p:nvSpPr>
          <p:spPr>
            <a:xfrm flipH="1">
              <a:off x="7487717" y="4502137"/>
              <a:ext cx="261617" cy="838599"/>
            </a:xfrm>
            <a:custGeom>
              <a:avLst/>
              <a:gdLst>
                <a:gd name="connsiteX0" fmla="*/ 0 w 407866"/>
                <a:gd name="connsiteY0" fmla="*/ 0 h 1238087"/>
                <a:gd name="connsiteX1" fmla="*/ 203933 w 407866"/>
                <a:gd name="connsiteY1" fmla="*/ 0 h 1238087"/>
                <a:gd name="connsiteX2" fmla="*/ 203933 w 407866"/>
                <a:gd name="connsiteY2" fmla="*/ 1238087 h 1238087"/>
                <a:gd name="connsiteX3" fmla="*/ 407866 w 407866"/>
                <a:gd name="connsiteY3" fmla="*/ 1238087 h 1238087"/>
              </a:gdLst>
              <a:ahLst/>
              <a:cxnLst>
                <a:cxn ang="0">
                  <a:pos x="connsiteX0" y="connsiteY0"/>
                </a:cxn>
                <a:cxn ang="0">
                  <a:pos x="connsiteX1" y="connsiteY1"/>
                </a:cxn>
                <a:cxn ang="0">
                  <a:pos x="connsiteX2" y="connsiteY2"/>
                </a:cxn>
                <a:cxn ang="0">
                  <a:pos x="connsiteX3" y="connsiteY3"/>
                </a:cxn>
              </a:cxnLst>
              <a:rect l="l" t="t" r="r" b="b"/>
              <a:pathLst>
                <a:path w="407866" h="1238087">
                  <a:moveTo>
                    <a:pt x="0" y="0"/>
                  </a:moveTo>
                  <a:lnTo>
                    <a:pt x="203933" y="0"/>
                  </a:lnTo>
                  <a:lnTo>
                    <a:pt x="203933" y="1238087"/>
                  </a:lnTo>
                  <a:lnTo>
                    <a:pt x="407866" y="12380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4045" tIns="586456" rIns="184045" bIns="586455"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153" name="任意多边形: 形状 152"/>
            <p:cNvSpPr/>
            <p:nvPr/>
          </p:nvSpPr>
          <p:spPr>
            <a:xfrm>
              <a:off x="8976401" y="5740225"/>
              <a:ext cx="147903" cy="422743"/>
            </a:xfrm>
            <a:custGeom>
              <a:avLst/>
              <a:gdLst>
                <a:gd name="connsiteX0" fmla="*/ 0 w 147903"/>
                <a:gd name="connsiteY0" fmla="*/ 0 h 422743"/>
                <a:gd name="connsiteX1" fmla="*/ 73951 w 147903"/>
                <a:gd name="connsiteY1" fmla="*/ 0 h 422743"/>
                <a:gd name="connsiteX2" fmla="*/ 73951 w 147903"/>
                <a:gd name="connsiteY2" fmla="*/ 422743 h 422743"/>
                <a:gd name="connsiteX3" fmla="*/ 147903 w 147903"/>
                <a:gd name="connsiteY3" fmla="*/ 422743 h 422743"/>
              </a:gdLst>
              <a:ahLst/>
              <a:cxnLst>
                <a:cxn ang="0">
                  <a:pos x="connsiteX0" y="connsiteY0"/>
                </a:cxn>
                <a:cxn ang="0">
                  <a:pos x="connsiteX1" y="connsiteY1"/>
                </a:cxn>
                <a:cxn ang="0">
                  <a:pos x="connsiteX2" y="connsiteY2"/>
                </a:cxn>
                <a:cxn ang="0">
                  <a:pos x="connsiteX3" y="connsiteY3"/>
                </a:cxn>
              </a:cxnLst>
              <a:rect l="l" t="t" r="r" b="b"/>
              <a:pathLst>
                <a:path w="147903" h="422743">
                  <a:moveTo>
                    <a:pt x="0" y="0"/>
                  </a:moveTo>
                  <a:lnTo>
                    <a:pt x="73951" y="0"/>
                  </a:lnTo>
                  <a:lnTo>
                    <a:pt x="73951" y="422743"/>
                  </a:lnTo>
                  <a:lnTo>
                    <a:pt x="147903" y="42274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5455" tIns="200175" rIns="75455" bIns="200175"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54" name="任意多边形: 形状 153"/>
            <p:cNvSpPr/>
            <p:nvPr/>
          </p:nvSpPr>
          <p:spPr>
            <a:xfrm>
              <a:off x="8976401" y="5740225"/>
              <a:ext cx="147903" cy="140914"/>
            </a:xfrm>
            <a:custGeom>
              <a:avLst/>
              <a:gdLst>
                <a:gd name="connsiteX0" fmla="*/ 0 w 147903"/>
                <a:gd name="connsiteY0" fmla="*/ 0 h 140914"/>
                <a:gd name="connsiteX1" fmla="*/ 73951 w 147903"/>
                <a:gd name="connsiteY1" fmla="*/ 0 h 140914"/>
                <a:gd name="connsiteX2" fmla="*/ 73951 w 147903"/>
                <a:gd name="connsiteY2" fmla="*/ 140914 h 140914"/>
                <a:gd name="connsiteX3" fmla="*/ 147903 w 147903"/>
                <a:gd name="connsiteY3" fmla="*/ 140914 h 140914"/>
              </a:gdLst>
              <a:ahLst/>
              <a:cxnLst>
                <a:cxn ang="0">
                  <a:pos x="connsiteX0" y="connsiteY0"/>
                </a:cxn>
                <a:cxn ang="0">
                  <a:pos x="connsiteX1" y="connsiteY1"/>
                </a:cxn>
                <a:cxn ang="0">
                  <a:pos x="connsiteX2" y="connsiteY2"/>
                </a:cxn>
                <a:cxn ang="0">
                  <a:pos x="connsiteX3" y="connsiteY3"/>
                </a:cxn>
              </a:cxnLst>
              <a:rect l="l" t="t" r="r" b="b"/>
              <a:pathLst>
                <a:path w="147903" h="140914">
                  <a:moveTo>
                    <a:pt x="0" y="0"/>
                  </a:moveTo>
                  <a:lnTo>
                    <a:pt x="73951" y="0"/>
                  </a:lnTo>
                  <a:lnTo>
                    <a:pt x="73951" y="140914"/>
                  </a:lnTo>
                  <a:lnTo>
                    <a:pt x="147903" y="14091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1545" tIns="65350" rIns="81544" bIns="65350"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55" name="任意多边形: 形状 154"/>
            <p:cNvSpPr/>
            <p:nvPr/>
          </p:nvSpPr>
          <p:spPr>
            <a:xfrm>
              <a:off x="8976401" y="5599311"/>
              <a:ext cx="147903" cy="140914"/>
            </a:xfrm>
            <a:custGeom>
              <a:avLst/>
              <a:gdLst>
                <a:gd name="connsiteX0" fmla="*/ 0 w 147903"/>
                <a:gd name="connsiteY0" fmla="*/ 140914 h 140914"/>
                <a:gd name="connsiteX1" fmla="*/ 73951 w 147903"/>
                <a:gd name="connsiteY1" fmla="*/ 140914 h 140914"/>
                <a:gd name="connsiteX2" fmla="*/ 73951 w 147903"/>
                <a:gd name="connsiteY2" fmla="*/ 0 h 140914"/>
                <a:gd name="connsiteX3" fmla="*/ 147903 w 147903"/>
                <a:gd name="connsiteY3" fmla="*/ 0 h 140914"/>
              </a:gdLst>
              <a:ahLst/>
              <a:cxnLst>
                <a:cxn ang="0">
                  <a:pos x="connsiteX0" y="connsiteY0"/>
                </a:cxn>
                <a:cxn ang="0">
                  <a:pos x="connsiteX1" y="connsiteY1"/>
                </a:cxn>
                <a:cxn ang="0">
                  <a:pos x="connsiteX2" y="connsiteY2"/>
                </a:cxn>
                <a:cxn ang="0">
                  <a:pos x="connsiteX3" y="connsiteY3"/>
                </a:cxn>
              </a:cxnLst>
              <a:rect l="l" t="t" r="r" b="b"/>
              <a:pathLst>
                <a:path w="147903" h="140914">
                  <a:moveTo>
                    <a:pt x="0" y="140914"/>
                  </a:moveTo>
                  <a:lnTo>
                    <a:pt x="73951" y="140914"/>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1545" tIns="65350" rIns="81544" bIns="65350"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56" name="任意多边形: 形状 155"/>
            <p:cNvSpPr/>
            <p:nvPr/>
          </p:nvSpPr>
          <p:spPr>
            <a:xfrm>
              <a:off x="8976401" y="5317482"/>
              <a:ext cx="147903" cy="422743"/>
            </a:xfrm>
            <a:custGeom>
              <a:avLst/>
              <a:gdLst>
                <a:gd name="connsiteX0" fmla="*/ 0 w 147903"/>
                <a:gd name="connsiteY0" fmla="*/ 422743 h 422743"/>
                <a:gd name="connsiteX1" fmla="*/ 73951 w 147903"/>
                <a:gd name="connsiteY1" fmla="*/ 422743 h 422743"/>
                <a:gd name="connsiteX2" fmla="*/ 73951 w 147903"/>
                <a:gd name="connsiteY2" fmla="*/ 0 h 422743"/>
                <a:gd name="connsiteX3" fmla="*/ 147903 w 147903"/>
                <a:gd name="connsiteY3" fmla="*/ 0 h 422743"/>
              </a:gdLst>
              <a:ahLst/>
              <a:cxnLst>
                <a:cxn ang="0">
                  <a:pos x="connsiteX0" y="connsiteY0"/>
                </a:cxn>
                <a:cxn ang="0">
                  <a:pos x="connsiteX1" y="connsiteY1"/>
                </a:cxn>
                <a:cxn ang="0">
                  <a:pos x="connsiteX2" y="connsiteY2"/>
                </a:cxn>
                <a:cxn ang="0">
                  <a:pos x="connsiteX3" y="connsiteY3"/>
                </a:cxn>
              </a:cxnLst>
              <a:rect l="l" t="t" r="r" b="b"/>
              <a:pathLst>
                <a:path w="147903" h="422743">
                  <a:moveTo>
                    <a:pt x="0" y="422743"/>
                  </a:moveTo>
                  <a:lnTo>
                    <a:pt x="73951" y="422743"/>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5455" tIns="200175" rIns="75455" bIns="200175"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157" name="任意多边形: 形状 156"/>
            <p:cNvSpPr/>
            <p:nvPr/>
          </p:nvSpPr>
          <p:spPr>
            <a:xfrm>
              <a:off x="8100771" y="4502137"/>
              <a:ext cx="312794" cy="1238087"/>
            </a:xfrm>
            <a:custGeom>
              <a:avLst/>
              <a:gdLst>
                <a:gd name="connsiteX0" fmla="*/ 0 w 407866"/>
                <a:gd name="connsiteY0" fmla="*/ 0 h 1238087"/>
                <a:gd name="connsiteX1" fmla="*/ 203933 w 407866"/>
                <a:gd name="connsiteY1" fmla="*/ 0 h 1238087"/>
                <a:gd name="connsiteX2" fmla="*/ 203933 w 407866"/>
                <a:gd name="connsiteY2" fmla="*/ 1238087 h 1238087"/>
                <a:gd name="connsiteX3" fmla="*/ 407866 w 407866"/>
                <a:gd name="connsiteY3" fmla="*/ 1238087 h 1238087"/>
              </a:gdLst>
              <a:ahLst/>
              <a:cxnLst>
                <a:cxn ang="0">
                  <a:pos x="connsiteX0" y="connsiteY0"/>
                </a:cxn>
                <a:cxn ang="0">
                  <a:pos x="connsiteX1" y="connsiteY1"/>
                </a:cxn>
                <a:cxn ang="0">
                  <a:pos x="connsiteX2" y="connsiteY2"/>
                </a:cxn>
                <a:cxn ang="0">
                  <a:pos x="connsiteX3" y="connsiteY3"/>
                </a:cxn>
              </a:cxnLst>
              <a:rect l="l" t="t" r="r" b="b"/>
              <a:pathLst>
                <a:path w="407866" h="1238087">
                  <a:moveTo>
                    <a:pt x="0" y="0"/>
                  </a:moveTo>
                  <a:lnTo>
                    <a:pt x="203933" y="0"/>
                  </a:lnTo>
                  <a:lnTo>
                    <a:pt x="203933" y="1238087"/>
                  </a:lnTo>
                  <a:lnTo>
                    <a:pt x="407866" y="12380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4045" tIns="586456" rIns="184045" bIns="586455"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158" name="任意多边形: 形状 157"/>
            <p:cNvSpPr/>
            <p:nvPr/>
          </p:nvSpPr>
          <p:spPr>
            <a:xfrm>
              <a:off x="9865761" y="4660058"/>
              <a:ext cx="147903" cy="281828"/>
            </a:xfrm>
            <a:custGeom>
              <a:avLst/>
              <a:gdLst>
                <a:gd name="connsiteX0" fmla="*/ 0 w 147903"/>
                <a:gd name="connsiteY0" fmla="*/ 0 h 281828"/>
                <a:gd name="connsiteX1" fmla="*/ 73951 w 147903"/>
                <a:gd name="connsiteY1" fmla="*/ 0 h 281828"/>
                <a:gd name="connsiteX2" fmla="*/ 73951 w 147903"/>
                <a:gd name="connsiteY2" fmla="*/ 281828 h 281828"/>
                <a:gd name="connsiteX3" fmla="*/ 147903 w 147903"/>
                <a:gd name="connsiteY3" fmla="*/ 281828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0"/>
                  </a:moveTo>
                  <a:lnTo>
                    <a:pt x="73951" y="0"/>
                  </a:lnTo>
                  <a:lnTo>
                    <a:pt x="73951" y="281828"/>
                  </a:lnTo>
                  <a:lnTo>
                    <a:pt x="147903" y="28182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8" rIns="78694" bIns="132956"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59" name="任意多边形: 形状 158"/>
            <p:cNvSpPr/>
            <p:nvPr/>
          </p:nvSpPr>
          <p:spPr>
            <a:xfrm>
              <a:off x="9865761" y="4614338"/>
              <a:ext cx="147903" cy="91440"/>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3" rIns="82954" bIns="42022"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60" name="任意多边形: 形状 159"/>
            <p:cNvSpPr/>
            <p:nvPr/>
          </p:nvSpPr>
          <p:spPr>
            <a:xfrm>
              <a:off x="9865761" y="4378229"/>
              <a:ext cx="147903" cy="281828"/>
            </a:xfrm>
            <a:custGeom>
              <a:avLst/>
              <a:gdLst>
                <a:gd name="connsiteX0" fmla="*/ 0 w 147903"/>
                <a:gd name="connsiteY0" fmla="*/ 281828 h 281828"/>
                <a:gd name="connsiteX1" fmla="*/ 73951 w 147903"/>
                <a:gd name="connsiteY1" fmla="*/ 281828 h 281828"/>
                <a:gd name="connsiteX2" fmla="*/ 73951 w 147903"/>
                <a:gd name="connsiteY2" fmla="*/ 0 h 281828"/>
                <a:gd name="connsiteX3" fmla="*/ 147903 w 147903"/>
                <a:gd name="connsiteY3" fmla="*/ 0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281828"/>
                  </a:moveTo>
                  <a:lnTo>
                    <a:pt x="73951" y="281828"/>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8" rIns="78694" bIns="132956"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61" name="任意多边形: 形状 160"/>
            <p:cNvSpPr/>
            <p:nvPr/>
          </p:nvSpPr>
          <p:spPr>
            <a:xfrm>
              <a:off x="8978338" y="3391829"/>
              <a:ext cx="147903" cy="1268229"/>
            </a:xfrm>
            <a:custGeom>
              <a:avLst/>
              <a:gdLst>
                <a:gd name="connsiteX0" fmla="*/ 0 w 147903"/>
                <a:gd name="connsiteY0" fmla="*/ 0 h 1268229"/>
                <a:gd name="connsiteX1" fmla="*/ 73951 w 147903"/>
                <a:gd name="connsiteY1" fmla="*/ 0 h 1268229"/>
                <a:gd name="connsiteX2" fmla="*/ 73951 w 147903"/>
                <a:gd name="connsiteY2" fmla="*/ 1268229 h 1268229"/>
                <a:gd name="connsiteX3" fmla="*/ 147903 w 147903"/>
                <a:gd name="connsiteY3" fmla="*/ 1268229 h 1268229"/>
              </a:gdLst>
              <a:ahLst/>
              <a:cxnLst>
                <a:cxn ang="0">
                  <a:pos x="connsiteX0" y="connsiteY0"/>
                </a:cxn>
                <a:cxn ang="0">
                  <a:pos x="connsiteX1" y="connsiteY1"/>
                </a:cxn>
                <a:cxn ang="0">
                  <a:pos x="connsiteX2" y="connsiteY2"/>
                </a:cxn>
                <a:cxn ang="0">
                  <a:pos x="connsiteX3" y="connsiteY3"/>
                </a:cxn>
              </a:cxnLst>
              <a:rect l="l" t="t" r="r" b="b"/>
              <a:pathLst>
                <a:path w="147903" h="1268229">
                  <a:moveTo>
                    <a:pt x="0" y="0"/>
                  </a:moveTo>
                  <a:lnTo>
                    <a:pt x="73951" y="0"/>
                  </a:lnTo>
                  <a:lnTo>
                    <a:pt x="73951" y="1268229"/>
                  </a:lnTo>
                  <a:lnTo>
                    <a:pt x="147903" y="126822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4731" tIns="602194" rIns="54731" bIns="602194"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66" name="任意多边形: 形状 165"/>
            <p:cNvSpPr/>
            <p:nvPr/>
          </p:nvSpPr>
          <p:spPr>
            <a:xfrm>
              <a:off x="8978338" y="3391829"/>
              <a:ext cx="147903" cy="281828"/>
            </a:xfrm>
            <a:custGeom>
              <a:avLst/>
              <a:gdLst>
                <a:gd name="connsiteX0" fmla="*/ 0 w 147903"/>
                <a:gd name="connsiteY0" fmla="*/ 0 h 281828"/>
                <a:gd name="connsiteX1" fmla="*/ 73951 w 147903"/>
                <a:gd name="connsiteY1" fmla="*/ 0 h 281828"/>
                <a:gd name="connsiteX2" fmla="*/ 73951 w 147903"/>
                <a:gd name="connsiteY2" fmla="*/ 281828 h 281828"/>
                <a:gd name="connsiteX3" fmla="*/ 147903 w 147903"/>
                <a:gd name="connsiteY3" fmla="*/ 281828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0"/>
                  </a:moveTo>
                  <a:lnTo>
                    <a:pt x="73951" y="0"/>
                  </a:lnTo>
                  <a:lnTo>
                    <a:pt x="73951" y="281828"/>
                  </a:lnTo>
                  <a:lnTo>
                    <a:pt x="147903" y="28182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7" rIns="78694" bIns="132957"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67" name="任意多边形: 形状 166"/>
            <p:cNvSpPr/>
            <p:nvPr/>
          </p:nvSpPr>
          <p:spPr>
            <a:xfrm>
              <a:off x="9865761" y="2687257"/>
              <a:ext cx="147903" cy="281828"/>
            </a:xfrm>
            <a:custGeom>
              <a:avLst/>
              <a:gdLst>
                <a:gd name="connsiteX0" fmla="*/ 0 w 147903"/>
                <a:gd name="connsiteY0" fmla="*/ 0 h 281828"/>
                <a:gd name="connsiteX1" fmla="*/ 73951 w 147903"/>
                <a:gd name="connsiteY1" fmla="*/ 0 h 281828"/>
                <a:gd name="connsiteX2" fmla="*/ 73951 w 147903"/>
                <a:gd name="connsiteY2" fmla="*/ 281828 h 281828"/>
                <a:gd name="connsiteX3" fmla="*/ 147903 w 147903"/>
                <a:gd name="connsiteY3" fmla="*/ 281828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0"/>
                  </a:moveTo>
                  <a:lnTo>
                    <a:pt x="73951" y="0"/>
                  </a:lnTo>
                  <a:lnTo>
                    <a:pt x="73951" y="281828"/>
                  </a:lnTo>
                  <a:lnTo>
                    <a:pt x="147903" y="28182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7" rIns="78694" bIns="132957"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68" name="任意多边形: 形状 167"/>
            <p:cNvSpPr/>
            <p:nvPr/>
          </p:nvSpPr>
          <p:spPr>
            <a:xfrm>
              <a:off x="9865761" y="2641537"/>
              <a:ext cx="147903" cy="91440"/>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2" rIns="82954" bIns="42023"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69" name="任意多边形: 形状 168"/>
            <p:cNvSpPr/>
            <p:nvPr/>
          </p:nvSpPr>
          <p:spPr>
            <a:xfrm>
              <a:off x="9865761" y="2405428"/>
              <a:ext cx="147903" cy="281828"/>
            </a:xfrm>
            <a:custGeom>
              <a:avLst/>
              <a:gdLst>
                <a:gd name="connsiteX0" fmla="*/ 0 w 147903"/>
                <a:gd name="connsiteY0" fmla="*/ 281828 h 281828"/>
                <a:gd name="connsiteX1" fmla="*/ 73951 w 147903"/>
                <a:gd name="connsiteY1" fmla="*/ 281828 h 281828"/>
                <a:gd name="connsiteX2" fmla="*/ 73951 w 147903"/>
                <a:gd name="connsiteY2" fmla="*/ 0 h 281828"/>
                <a:gd name="connsiteX3" fmla="*/ 147903 w 147903"/>
                <a:gd name="connsiteY3" fmla="*/ 0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281828"/>
                  </a:moveTo>
                  <a:lnTo>
                    <a:pt x="73951" y="281828"/>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7" rIns="78694" bIns="132957"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70" name="任意多边形: 形状 169"/>
            <p:cNvSpPr/>
            <p:nvPr/>
          </p:nvSpPr>
          <p:spPr>
            <a:xfrm>
              <a:off x="8978338" y="2687257"/>
              <a:ext cx="147903" cy="704572"/>
            </a:xfrm>
            <a:custGeom>
              <a:avLst/>
              <a:gdLst>
                <a:gd name="connsiteX0" fmla="*/ 0 w 147903"/>
                <a:gd name="connsiteY0" fmla="*/ 704572 h 704572"/>
                <a:gd name="connsiteX1" fmla="*/ 73951 w 147903"/>
                <a:gd name="connsiteY1" fmla="*/ 704572 h 704572"/>
                <a:gd name="connsiteX2" fmla="*/ 73951 w 147903"/>
                <a:gd name="connsiteY2" fmla="*/ 0 h 704572"/>
                <a:gd name="connsiteX3" fmla="*/ 147903 w 147903"/>
                <a:gd name="connsiteY3" fmla="*/ 0 h 704572"/>
              </a:gdLst>
              <a:ahLst/>
              <a:cxnLst>
                <a:cxn ang="0">
                  <a:pos x="connsiteX0" y="connsiteY0"/>
                </a:cxn>
                <a:cxn ang="0">
                  <a:pos x="connsiteX1" y="connsiteY1"/>
                </a:cxn>
                <a:cxn ang="0">
                  <a:pos x="connsiteX2" y="connsiteY2"/>
                </a:cxn>
                <a:cxn ang="0">
                  <a:pos x="connsiteX3" y="connsiteY3"/>
                </a:cxn>
              </a:cxnLst>
              <a:rect l="l" t="t" r="r" b="b"/>
              <a:pathLst>
                <a:path w="147903" h="704572">
                  <a:moveTo>
                    <a:pt x="0" y="704572"/>
                  </a:moveTo>
                  <a:lnTo>
                    <a:pt x="73951" y="704572"/>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8654" tIns="334287" rIns="68653" bIns="334289"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171" name="任意多边形: 形状 170"/>
            <p:cNvSpPr/>
            <p:nvPr/>
          </p:nvSpPr>
          <p:spPr>
            <a:xfrm>
              <a:off x="8978338" y="2405428"/>
              <a:ext cx="147903" cy="986400"/>
            </a:xfrm>
            <a:custGeom>
              <a:avLst/>
              <a:gdLst>
                <a:gd name="connsiteX0" fmla="*/ 0 w 147903"/>
                <a:gd name="connsiteY0" fmla="*/ 986400 h 986400"/>
                <a:gd name="connsiteX1" fmla="*/ 73951 w 147903"/>
                <a:gd name="connsiteY1" fmla="*/ 986400 h 986400"/>
                <a:gd name="connsiteX2" fmla="*/ 73951 w 147903"/>
                <a:gd name="connsiteY2" fmla="*/ 0 h 986400"/>
                <a:gd name="connsiteX3" fmla="*/ 147903 w 147903"/>
                <a:gd name="connsiteY3" fmla="*/ 0 h 986400"/>
              </a:gdLst>
              <a:ahLst/>
              <a:cxnLst>
                <a:cxn ang="0">
                  <a:pos x="connsiteX0" y="connsiteY0"/>
                </a:cxn>
                <a:cxn ang="0">
                  <a:pos x="connsiteX1" y="connsiteY1"/>
                </a:cxn>
                <a:cxn ang="0">
                  <a:pos x="connsiteX2" y="connsiteY2"/>
                </a:cxn>
                <a:cxn ang="0">
                  <a:pos x="connsiteX3" y="connsiteY3"/>
                </a:cxn>
              </a:cxnLst>
              <a:rect l="l" t="t" r="r" b="b"/>
              <a:pathLst>
                <a:path w="147903" h="986400">
                  <a:moveTo>
                    <a:pt x="0" y="986400"/>
                  </a:moveTo>
                  <a:lnTo>
                    <a:pt x="73951" y="986400"/>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61716" tIns="468264" rIns="61716" bIns="468265"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172" name="任意多边形: 形状 171"/>
            <p:cNvSpPr/>
            <p:nvPr/>
          </p:nvSpPr>
          <p:spPr>
            <a:xfrm>
              <a:off x="8978338" y="2123599"/>
              <a:ext cx="147903" cy="1268229"/>
            </a:xfrm>
            <a:custGeom>
              <a:avLst/>
              <a:gdLst>
                <a:gd name="connsiteX0" fmla="*/ 0 w 147903"/>
                <a:gd name="connsiteY0" fmla="*/ 1268229 h 1268229"/>
                <a:gd name="connsiteX1" fmla="*/ 73951 w 147903"/>
                <a:gd name="connsiteY1" fmla="*/ 1268229 h 1268229"/>
                <a:gd name="connsiteX2" fmla="*/ 73951 w 147903"/>
                <a:gd name="connsiteY2" fmla="*/ 0 h 1268229"/>
                <a:gd name="connsiteX3" fmla="*/ 147903 w 147903"/>
                <a:gd name="connsiteY3" fmla="*/ 0 h 1268229"/>
              </a:gdLst>
              <a:ahLst/>
              <a:cxnLst>
                <a:cxn ang="0">
                  <a:pos x="connsiteX0" y="connsiteY0"/>
                </a:cxn>
                <a:cxn ang="0">
                  <a:pos x="connsiteX1" y="connsiteY1"/>
                </a:cxn>
                <a:cxn ang="0">
                  <a:pos x="connsiteX2" y="connsiteY2"/>
                </a:cxn>
                <a:cxn ang="0">
                  <a:pos x="connsiteX3" y="connsiteY3"/>
                </a:cxn>
              </a:cxnLst>
              <a:rect l="l" t="t" r="r" b="b"/>
              <a:pathLst>
                <a:path w="147903" h="1268229">
                  <a:moveTo>
                    <a:pt x="0" y="1268229"/>
                  </a:moveTo>
                  <a:lnTo>
                    <a:pt x="73951" y="1268229"/>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54731" tIns="602194" rIns="54731" bIns="602194"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173" name="任意多边形: 形状 172"/>
            <p:cNvSpPr/>
            <p:nvPr/>
          </p:nvSpPr>
          <p:spPr>
            <a:xfrm>
              <a:off x="8100771" y="3425737"/>
              <a:ext cx="312794" cy="1076399"/>
            </a:xfrm>
            <a:custGeom>
              <a:avLst/>
              <a:gdLst>
                <a:gd name="connsiteX0" fmla="*/ 0 w 285528"/>
                <a:gd name="connsiteY0" fmla="*/ 1424628 h 1424628"/>
                <a:gd name="connsiteX1" fmla="*/ 142764 w 285528"/>
                <a:gd name="connsiteY1" fmla="*/ 1424628 h 1424628"/>
                <a:gd name="connsiteX2" fmla="*/ 142764 w 285528"/>
                <a:gd name="connsiteY2" fmla="*/ 0 h 1424628"/>
                <a:gd name="connsiteX3" fmla="*/ 285528 w 285528"/>
                <a:gd name="connsiteY3" fmla="*/ 0 h 1424628"/>
              </a:gdLst>
              <a:ahLst/>
              <a:cxnLst>
                <a:cxn ang="0">
                  <a:pos x="connsiteX0" y="connsiteY0"/>
                </a:cxn>
                <a:cxn ang="0">
                  <a:pos x="connsiteX1" y="connsiteY1"/>
                </a:cxn>
                <a:cxn ang="0">
                  <a:pos x="connsiteX2" y="connsiteY2"/>
                </a:cxn>
                <a:cxn ang="0">
                  <a:pos x="connsiteX3" y="connsiteY3"/>
                </a:cxn>
              </a:cxnLst>
              <a:rect l="l" t="t" r="r" b="b"/>
              <a:pathLst>
                <a:path w="285528" h="1424628">
                  <a:moveTo>
                    <a:pt x="0" y="1424628"/>
                  </a:moveTo>
                  <a:lnTo>
                    <a:pt x="142764" y="1424628"/>
                  </a:lnTo>
                  <a:lnTo>
                    <a:pt x="142764" y="0"/>
                  </a:lnTo>
                  <a:lnTo>
                    <a:pt x="28552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19140" tIns="675990" rIns="119140" bIns="675990"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174" name="任意多边形: 形状 173"/>
            <p:cNvSpPr/>
            <p:nvPr/>
          </p:nvSpPr>
          <p:spPr>
            <a:xfrm>
              <a:off x="7753826" y="3077509"/>
              <a:ext cx="346096" cy="2698086"/>
            </a:xfrm>
            <a:custGeom>
              <a:avLst/>
              <a:gdLst>
                <a:gd name="connsiteX0" fmla="*/ 0 w 1186647"/>
                <a:gd name="connsiteY0" fmla="*/ 0 h 225463"/>
                <a:gd name="connsiteX1" fmla="*/ 1186647 w 1186647"/>
                <a:gd name="connsiteY1" fmla="*/ 0 h 225463"/>
                <a:gd name="connsiteX2" fmla="*/ 1186647 w 1186647"/>
                <a:gd name="connsiteY2" fmla="*/ 225463 h 225463"/>
                <a:gd name="connsiteX3" fmla="*/ 0 w 1186647"/>
                <a:gd name="connsiteY3" fmla="*/ 225463 h 225463"/>
                <a:gd name="connsiteX4" fmla="*/ 0 w 1186647"/>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647" h="225463">
                  <a:moveTo>
                    <a:pt x="0" y="0"/>
                  </a:moveTo>
                  <a:lnTo>
                    <a:pt x="1186647" y="0"/>
                  </a:lnTo>
                  <a:lnTo>
                    <a:pt x="1186647" y="225463"/>
                  </a:lnTo>
                  <a:lnTo>
                    <a:pt x="0" y="22546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18" tIns="7619" rIns="7620" bIns="7620" numCol="1" spcCol="1270" anchor="ctr" anchorCtr="0">
              <a:noAutofit/>
            </a:bodyPr>
            <a:lstStyle/>
            <a:p>
              <a:pPr marL="0" lvl="0" indent="0" algn="ctr" defTabSz="533400">
                <a:lnSpc>
                  <a:spcPct val="90000"/>
                </a:lnSpc>
                <a:spcBef>
                  <a:spcPct val="0"/>
                </a:spcBef>
                <a:spcAft>
                  <a:spcPct val="35000"/>
                </a:spcAft>
                <a:buNone/>
              </a:pPr>
              <a:r>
                <a:rPr lang="zh-CN" altLang="en-US" b="1" kern="1200" dirty="0">
                  <a:solidFill>
                    <a:schemeClr val="tx1">
                      <a:lumMod val="85000"/>
                      <a:lumOff val="15000"/>
                    </a:schemeClr>
                  </a:solidFill>
                </a:rPr>
                <a:t>影响冲动型购买的因素</a:t>
              </a:r>
              <a:endParaRPr lang="zh-CN" altLang="en-US" b="1" kern="1200" dirty="0">
                <a:solidFill>
                  <a:schemeClr val="tx1">
                    <a:lumMod val="85000"/>
                    <a:lumOff val="15000"/>
                  </a:schemeClr>
                </a:solidFill>
              </a:endParaRPr>
            </a:p>
          </p:txBody>
        </p:sp>
        <p:sp>
          <p:nvSpPr>
            <p:cNvPr id="175" name="任意多边形: 形状 174"/>
            <p:cNvSpPr/>
            <p:nvPr/>
          </p:nvSpPr>
          <p:spPr>
            <a:xfrm>
              <a:off x="8386299" y="3250914"/>
              <a:ext cx="578207" cy="299273"/>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600" kern="1200" dirty="0">
                  <a:solidFill>
                    <a:schemeClr val="tx1">
                      <a:lumMod val="85000"/>
                      <a:lumOff val="15000"/>
                    </a:schemeClr>
                  </a:solidFill>
                </a:rPr>
                <a:t>人</a:t>
              </a:r>
              <a:endParaRPr lang="zh-CN" altLang="en-US" sz="1600" kern="1200" dirty="0">
                <a:solidFill>
                  <a:schemeClr val="tx1">
                    <a:lumMod val="85000"/>
                    <a:lumOff val="15000"/>
                  </a:schemeClr>
                </a:solidFill>
              </a:endParaRPr>
            </a:p>
          </p:txBody>
        </p:sp>
        <p:sp>
          <p:nvSpPr>
            <p:cNvPr id="176" name="任意多边形: 形状 175"/>
            <p:cNvSpPr/>
            <p:nvPr/>
          </p:nvSpPr>
          <p:spPr>
            <a:xfrm>
              <a:off x="9126242" y="2010868"/>
              <a:ext cx="961376" cy="196836"/>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400" kern="1200" dirty="0">
                  <a:solidFill>
                    <a:schemeClr val="tx1">
                      <a:lumMod val="85000"/>
                      <a:lumOff val="15000"/>
                    </a:schemeClr>
                  </a:solidFill>
                </a:rPr>
                <a:t>促销员推荐</a:t>
              </a:r>
              <a:endParaRPr lang="zh-CN" altLang="en-US" sz="1400" kern="1200" dirty="0">
                <a:solidFill>
                  <a:schemeClr val="tx1">
                    <a:lumMod val="85000"/>
                    <a:lumOff val="15000"/>
                  </a:schemeClr>
                </a:solidFill>
              </a:endParaRPr>
            </a:p>
          </p:txBody>
        </p:sp>
        <p:sp>
          <p:nvSpPr>
            <p:cNvPr id="177" name="任意多边形: 形状 176"/>
            <p:cNvSpPr/>
            <p:nvPr/>
          </p:nvSpPr>
          <p:spPr>
            <a:xfrm>
              <a:off x="9126242" y="2292696"/>
              <a:ext cx="739518" cy="225463"/>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zh-CN" altLang="en-US" sz="1400" dirty="0">
                  <a:solidFill>
                    <a:schemeClr val="tx1">
                      <a:lumMod val="85000"/>
                      <a:lumOff val="15000"/>
                    </a:schemeClr>
                  </a:solidFill>
                </a:rPr>
                <a:t>朋友推荐</a:t>
              </a:r>
              <a:endParaRPr lang="zh-CN" altLang="en-US" sz="1400" dirty="0">
                <a:solidFill>
                  <a:schemeClr val="tx1">
                    <a:lumMod val="85000"/>
                    <a:lumOff val="15000"/>
                  </a:schemeClr>
                </a:solidFill>
              </a:endParaRPr>
            </a:p>
          </p:txBody>
        </p:sp>
        <p:sp>
          <p:nvSpPr>
            <p:cNvPr id="178" name="任意多边形: 形状 177"/>
            <p:cNvSpPr/>
            <p:nvPr/>
          </p:nvSpPr>
          <p:spPr>
            <a:xfrm>
              <a:off x="9126242" y="2574525"/>
              <a:ext cx="739518" cy="225463"/>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zh-CN" altLang="en-US" sz="1400" dirty="0">
                  <a:solidFill>
                    <a:schemeClr val="tx1">
                      <a:lumMod val="85000"/>
                      <a:lumOff val="15000"/>
                    </a:schemeClr>
                  </a:solidFill>
                </a:rPr>
                <a:t>从众心理</a:t>
              </a:r>
              <a:endParaRPr lang="zh-CN" altLang="en-US" sz="1400" dirty="0">
                <a:solidFill>
                  <a:schemeClr val="tx1">
                    <a:lumMod val="85000"/>
                    <a:lumOff val="15000"/>
                  </a:schemeClr>
                </a:solidFill>
              </a:endParaRPr>
            </a:p>
          </p:txBody>
        </p:sp>
        <p:sp>
          <p:nvSpPr>
            <p:cNvPr id="179" name="任意多边形: 形状 178"/>
            <p:cNvSpPr/>
            <p:nvPr/>
          </p:nvSpPr>
          <p:spPr>
            <a:xfrm>
              <a:off x="10087617" y="2458777"/>
              <a:ext cx="1771008" cy="673070"/>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defTabSz="533400">
                <a:lnSpc>
                  <a:spcPct val="90000"/>
                </a:lnSpc>
                <a:spcBef>
                  <a:spcPct val="0"/>
                </a:spcBef>
                <a:spcAft>
                  <a:spcPct val="35000"/>
                </a:spcAft>
                <a:buNone/>
              </a:pPr>
              <a:r>
                <a:rPr lang="zh-CN" altLang="en-US" sz="1200" dirty="0">
                  <a:solidFill>
                    <a:schemeClr val="tx1">
                      <a:lumMod val="85000"/>
                      <a:lumOff val="15000"/>
                    </a:schemeClr>
                  </a:solidFill>
                </a:rPr>
                <a:t>追随</a:t>
              </a:r>
              <a:r>
                <a:rPr lang="zh-CN" altLang="en-US" sz="1200" kern="1200" dirty="0">
                  <a:solidFill>
                    <a:schemeClr val="tx1">
                      <a:lumMod val="85000"/>
                      <a:lumOff val="15000"/>
                    </a:schemeClr>
                  </a:solidFill>
                </a:rPr>
                <a:t>朋友产生购买冲动</a:t>
              </a:r>
              <a:endParaRPr lang="en-US" altLang="zh-CN" sz="1200" kern="1200" dirty="0">
                <a:solidFill>
                  <a:schemeClr val="tx1">
                    <a:lumMod val="85000"/>
                    <a:lumOff val="15000"/>
                  </a:schemeClr>
                </a:solidFill>
              </a:endParaRPr>
            </a:p>
            <a:p>
              <a:pPr defTabSz="533400">
                <a:lnSpc>
                  <a:spcPct val="90000"/>
                </a:lnSpc>
                <a:spcBef>
                  <a:spcPct val="0"/>
                </a:spcBef>
                <a:spcAft>
                  <a:spcPct val="35000"/>
                </a:spcAft>
              </a:pPr>
              <a:r>
                <a:rPr lang="zh-CN" altLang="en-US" sz="1200" dirty="0">
                  <a:solidFill>
                    <a:schemeClr val="tx1">
                      <a:lumMod val="85000"/>
                      <a:lumOff val="15000"/>
                    </a:schemeClr>
                  </a:solidFill>
                </a:rPr>
                <a:t>追随群体抢购</a:t>
              </a:r>
              <a:endParaRPr lang="en-US" altLang="zh-CN" sz="1200" dirty="0">
                <a:solidFill>
                  <a:schemeClr val="tx1">
                    <a:lumMod val="85000"/>
                    <a:lumOff val="15000"/>
                  </a:schemeClr>
                </a:solidFill>
              </a:endParaRPr>
            </a:p>
            <a:p>
              <a:pPr defTabSz="533400">
                <a:lnSpc>
                  <a:spcPct val="90000"/>
                </a:lnSpc>
                <a:spcBef>
                  <a:spcPct val="0"/>
                </a:spcBef>
                <a:spcAft>
                  <a:spcPct val="35000"/>
                </a:spcAft>
              </a:pPr>
              <a:r>
                <a:rPr lang="zh-CN" altLang="en-US" sz="1200" dirty="0">
                  <a:solidFill>
                    <a:schemeClr val="tx1">
                      <a:lumMod val="85000"/>
                      <a:lumOff val="15000"/>
                    </a:schemeClr>
                  </a:solidFill>
                </a:rPr>
                <a:t>攀比心理</a:t>
              </a:r>
              <a:endParaRPr lang="zh-CN" altLang="en-US" sz="1200" dirty="0">
                <a:solidFill>
                  <a:schemeClr val="tx1">
                    <a:lumMod val="85000"/>
                    <a:lumOff val="15000"/>
                  </a:schemeClr>
                </a:solidFill>
              </a:endParaRPr>
            </a:p>
            <a:p>
              <a:pPr marL="0" lvl="0" indent="0" defTabSz="533400">
                <a:lnSpc>
                  <a:spcPct val="90000"/>
                </a:lnSpc>
                <a:spcBef>
                  <a:spcPct val="0"/>
                </a:spcBef>
                <a:spcAft>
                  <a:spcPct val="35000"/>
                </a:spcAft>
                <a:buNone/>
              </a:pPr>
              <a:endParaRPr lang="zh-CN" altLang="en-US" sz="1200" kern="1200" dirty="0">
                <a:solidFill>
                  <a:schemeClr val="tx1">
                    <a:lumMod val="85000"/>
                    <a:lumOff val="15000"/>
                  </a:schemeClr>
                </a:solidFill>
              </a:endParaRPr>
            </a:p>
          </p:txBody>
        </p:sp>
        <p:sp>
          <p:nvSpPr>
            <p:cNvPr id="182" name="任意多边形: 形状 181"/>
            <p:cNvSpPr/>
            <p:nvPr/>
          </p:nvSpPr>
          <p:spPr>
            <a:xfrm>
              <a:off x="9126242" y="3560926"/>
              <a:ext cx="739518" cy="225463"/>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zh-CN" altLang="en-US" sz="1400" dirty="0">
                  <a:solidFill>
                    <a:schemeClr val="tx1">
                      <a:lumMod val="85000"/>
                      <a:lumOff val="15000"/>
                    </a:schemeClr>
                  </a:solidFill>
                </a:rPr>
                <a:t>情感因素</a:t>
              </a:r>
              <a:endParaRPr lang="zh-CN" altLang="en-US" sz="1400" dirty="0">
                <a:solidFill>
                  <a:schemeClr val="tx1">
                    <a:lumMod val="85000"/>
                    <a:lumOff val="15000"/>
                  </a:schemeClr>
                </a:solidFill>
              </a:endParaRPr>
            </a:p>
          </p:txBody>
        </p:sp>
        <p:sp>
          <p:nvSpPr>
            <p:cNvPr id="187" name="任意多边形: 形状 186"/>
            <p:cNvSpPr/>
            <p:nvPr/>
          </p:nvSpPr>
          <p:spPr>
            <a:xfrm>
              <a:off x="9126242" y="4547327"/>
              <a:ext cx="739518" cy="225463"/>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algn="ctr" defTabSz="533400">
                <a:lnSpc>
                  <a:spcPct val="90000"/>
                </a:lnSpc>
                <a:spcBef>
                  <a:spcPct val="0"/>
                </a:spcBef>
                <a:spcAft>
                  <a:spcPct val="35000"/>
                </a:spcAft>
              </a:pPr>
              <a:r>
                <a:rPr lang="zh-CN" altLang="en-US" sz="1400" dirty="0">
                  <a:solidFill>
                    <a:schemeClr val="tx1">
                      <a:lumMod val="85000"/>
                      <a:lumOff val="15000"/>
                    </a:schemeClr>
                  </a:solidFill>
                </a:rPr>
                <a:t>感觉尊贵</a:t>
              </a:r>
              <a:endParaRPr lang="zh-CN" altLang="en-US" sz="1400" dirty="0">
                <a:solidFill>
                  <a:schemeClr val="tx1">
                    <a:lumMod val="85000"/>
                    <a:lumOff val="15000"/>
                  </a:schemeClr>
                </a:solidFill>
              </a:endParaRPr>
            </a:p>
          </p:txBody>
        </p:sp>
        <p:sp>
          <p:nvSpPr>
            <p:cNvPr id="191" name="任意多边形: 形状 190"/>
            <p:cNvSpPr/>
            <p:nvPr/>
          </p:nvSpPr>
          <p:spPr>
            <a:xfrm>
              <a:off x="8371840" y="5586295"/>
              <a:ext cx="592666" cy="340470"/>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600" kern="1200" dirty="0">
                  <a:solidFill>
                    <a:schemeClr val="tx1">
                      <a:lumMod val="85000"/>
                      <a:lumOff val="15000"/>
                    </a:schemeClr>
                  </a:solidFill>
                </a:rPr>
                <a:t>货</a:t>
              </a:r>
              <a:endParaRPr lang="zh-CN" altLang="en-US" sz="1600" kern="1200" dirty="0">
                <a:solidFill>
                  <a:schemeClr val="tx1">
                    <a:lumMod val="85000"/>
                    <a:lumOff val="15000"/>
                  </a:schemeClr>
                </a:solidFill>
              </a:endParaRPr>
            </a:p>
          </p:txBody>
        </p:sp>
        <p:sp>
          <p:nvSpPr>
            <p:cNvPr id="207" name="任意多边形: 形状 206"/>
            <p:cNvSpPr/>
            <p:nvPr/>
          </p:nvSpPr>
          <p:spPr>
            <a:xfrm>
              <a:off x="6900619" y="3132328"/>
              <a:ext cx="592666" cy="281829"/>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600" kern="1200" dirty="0">
                  <a:solidFill>
                    <a:schemeClr val="tx1">
                      <a:lumMod val="85000"/>
                      <a:lumOff val="15000"/>
                    </a:schemeClr>
                  </a:solidFill>
                </a:rPr>
                <a:t>时间</a:t>
              </a:r>
              <a:endParaRPr lang="zh-CN" altLang="en-US" sz="1600" kern="1200" dirty="0">
                <a:solidFill>
                  <a:schemeClr val="tx1">
                    <a:lumMod val="85000"/>
                    <a:lumOff val="15000"/>
                  </a:schemeClr>
                </a:solidFill>
              </a:endParaRPr>
            </a:p>
          </p:txBody>
        </p:sp>
        <p:sp>
          <p:nvSpPr>
            <p:cNvPr id="208" name="任意多边形: 形状 207"/>
            <p:cNvSpPr/>
            <p:nvPr/>
          </p:nvSpPr>
          <p:spPr>
            <a:xfrm>
              <a:off x="6957164" y="5174167"/>
              <a:ext cx="592666" cy="286630"/>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600" kern="1200" dirty="0">
                  <a:solidFill>
                    <a:schemeClr val="tx1">
                      <a:lumMod val="85000"/>
                      <a:lumOff val="15000"/>
                    </a:schemeClr>
                  </a:solidFill>
                </a:rPr>
                <a:t>场</a:t>
              </a:r>
              <a:endParaRPr lang="zh-CN" altLang="en-US" sz="1600" kern="1200" dirty="0">
                <a:solidFill>
                  <a:schemeClr val="tx1">
                    <a:lumMod val="85000"/>
                    <a:lumOff val="15000"/>
                  </a:schemeClr>
                </a:solidFill>
              </a:endParaRPr>
            </a:p>
          </p:txBody>
        </p:sp>
        <p:sp>
          <p:nvSpPr>
            <p:cNvPr id="209" name="任意多边形: 形状 208"/>
            <p:cNvSpPr/>
            <p:nvPr/>
          </p:nvSpPr>
          <p:spPr>
            <a:xfrm>
              <a:off x="10087618" y="3425738"/>
              <a:ext cx="1903032" cy="673070"/>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defTabSz="533400">
                <a:lnSpc>
                  <a:spcPct val="90000"/>
                </a:lnSpc>
                <a:spcBef>
                  <a:spcPct val="0"/>
                </a:spcBef>
                <a:spcAft>
                  <a:spcPct val="35000"/>
                </a:spcAft>
              </a:pPr>
              <a:r>
                <a:rPr lang="zh-CN" altLang="en-US" sz="1200" dirty="0">
                  <a:solidFill>
                    <a:schemeClr val="tx1">
                      <a:lumMod val="85000"/>
                      <a:lumOff val="15000"/>
                    </a:schemeClr>
                  </a:solidFill>
                </a:rPr>
                <a:t>被刺激，比如失恋等</a:t>
              </a:r>
              <a:endParaRPr lang="en-US" altLang="zh-CN" sz="1200" dirty="0">
                <a:solidFill>
                  <a:schemeClr val="tx1">
                    <a:lumMod val="85000"/>
                    <a:lumOff val="15000"/>
                  </a:schemeClr>
                </a:solidFill>
              </a:endParaRPr>
            </a:p>
            <a:p>
              <a:pPr defTabSz="533400">
                <a:lnSpc>
                  <a:spcPct val="90000"/>
                </a:lnSpc>
                <a:spcBef>
                  <a:spcPct val="0"/>
                </a:spcBef>
                <a:spcAft>
                  <a:spcPct val="35000"/>
                </a:spcAft>
              </a:pPr>
              <a:r>
                <a:rPr lang="zh-CN" altLang="en-US" sz="1200" dirty="0">
                  <a:solidFill>
                    <a:schemeClr val="tx1">
                      <a:lumMod val="85000"/>
                      <a:lumOff val="15000"/>
                    </a:schemeClr>
                  </a:solidFill>
                </a:rPr>
                <a:t>有高兴、担心的事情</a:t>
              </a:r>
              <a:endParaRPr lang="zh-CN" altLang="en-US" sz="1200" dirty="0">
                <a:solidFill>
                  <a:schemeClr val="tx1">
                    <a:lumMod val="85000"/>
                    <a:lumOff val="15000"/>
                  </a:schemeClr>
                </a:solidFill>
              </a:endParaRPr>
            </a:p>
            <a:p>
              <a:pPr defTabSz="533400">
                <a:lnSpc>
                  <a:spcPct val="90000"/>
                </a:lnSpc>
                <a:spcBef>
                  <a:spcPct val="0"/>
                </a:spcBef>
                <a:spcAft>
                  <a:spcPct val="35000"/>
                </a:spcAft>
              </a:pPr>
              <a:r>
                <a:rPr lang="zh-CN" altLang="en-US" sz="1200" dirty="0">
                  <a:solidFill>
                    <a:schemeClr val="tx1">
                      <a:lumMod val="85000"/>
                      <a:lumOff val="15000"/>
                    </a:schemeClr>
                  </a:solidFill>
                </a:rPr>
                <a:t>工作压力大，释放压力</a:t>
              </a:r>
              <a:endParaRPr lang="zh-CN" altLang="en-US" sz="1200" dirty="0">
                <a:solidFill>
                  <a:schemeClr val="tx1">
                    <a:lumMod val="85000"/>
                    <a:lumOff val="15000"/>
                  </a:schemeClr>
                </a:solidFill>
              </a:endParaRPr>
            </a:p>
            <a:p>
              <a:pPr marL="0" lvl="0" indent="0" defTabSz="533400">
                <a:lnSpc>
                  <a:spcPct val="90000"/>
                </a:lnSpc>
                <a:spcBef>
                  <a:spcPct val="0"/>
                </a:spcBef>
                <a:spcAft>
                  <a:spcPct val="35000"/>
                </a:spcAft>
                <a:buNone/>
              </a:pPr>
              <a:endParaRPr lang="zh-CN" altLang="en-US" sz="1200" kern="1200" dirty="0">
                <a:solidFill>
                  <a:schemeClr val="tx1">
                    <a:lumMod val="85000"/>
                    <a:lumOff val="15000"/>
                  </a:schemeClr>
                </a:solidFill>
              </a:endParaRPr>
            </a:p>
          </p:txBody>
        </p:sp>
        <p:sp>
          <p:nvSpPr>
            <p:cNvPr id="211" name="任意多边形: 形状 210"/>
            <p:cNvSpPr/>
            <p:nvPr/>
          </p:nvSpPr>
          <p:spPr>
            <a:xfrm>
              <a:off x="9877420" y="3640152"/>
              <a:ext cx="147903" cy="281828"/>
            </a:xfrm>
            <a:custGeom>
              <a:avLst/>
              <a:gdLst>
                <a:gd name="connsiteX0" fmla="*/ 0 w 147903"/>
                <a:gd name="connsiteY0" fmla="*/ 0 h 281828"/>
                <a:gd name="connsiteX1" fmla="*/ 73951 w 147903"/>
                <a:gd name="connsiteY1" fmla="*/ 0 h 281828"/>
                <a:gd name="connsiteX2" fmla="*/ 73951 w 147903"/>
                <a:gd name="connsiteY2" fmla="*/ 281828 h 281828"/>
                <a:gd name="connsiteX3" fmla="*/ 147903 w 147903"/>
                <a:gd name="connsiteY3" fmla="*/ 281828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0"/>
                  </a:moveTo>
                  <a:lnTo>
                    <a:pt x="73951" y="0"/>
                  </a:lnTo>
                  <a:lnTo>
                    <a:pt x="73951" y="281828"/>
                  </a:lnTo>
                  <a:lnTo>
                    <a:pt x="147903" y="28182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7" rIns="78694" bIns="132957"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212" name="任意多边形: 形状 211"/>
            <p:cNvSpPr/>
            <p:nvPr/>
          </p:nvSpPr>
          <p:spPr>
            <a:xfrm>
              <a:off x="9877420" y="3594432"/>
              <a:ext cx="147903" cy="91440"/>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2" rIns="82954" bIns="42023"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213" name="任意多边形: 形状 212"/>
            <p:cNvSpPr/>
            <p:nvPr/>
          </p:nvSpPr>
          <p:spPr>
            <a:xfrm>
              <a:off x="9877420" y="3358323"/>
              <a:ext cx="147903" cy="281828"/>
            </a:xfrm>
            <a:custGeom>
              <a:avLst/>
              <a:gdLst>
                <a:gd name="connsiteX0" fmla="*/ 0 w 147903"/>
                <a:gd name="connsiteY0" fmla="*/ 281828 h 281828"/>
                <a:gd name="connsiteX1" fmla="*/ 73951 w 147903"/>
                <a:gd name="connsiteY1" fmla="*/ 281828 h 281828"/>
                <a:gd name="connsiteX2" fmla="*/ 73951 w 147903"/>
                <a:gd name="connsiteY2" fmla="*/ 0 h 281828"/>
                <a:gd name="connsiteX3" fmla="*/ 147903 w 147903"/>
                <a:gd name="connsiteY3" fmla="*/ 0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281828"/>
                  </a:moveTo>
                  <a:lnTo>
                    <a:pt x="73951" y="281828"/>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7" rIns="78694" bIns="132957"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214" name="任意多边形: 形状 213"/>
            <p:cNvSpPr/>
            <p:nvPr/>
          </p:nvSpPr>
          <p:spPr>
            <a:xfrm>
              <a:off x="10087618" y="4339457"/>
              <a:ext cx="1903032" cy="673070"/>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defTabSz="533400">
                <a:lnSpc>
                  <a:spcPct val="90000"/>
                </a:lnSpc>
                <a:spcBef>
                  <a:spcPct val="0"/>
                </a:spcBef>
                <a:spcAft>
                  <a:spcPct val="35000"/>
                </a:spcAft>
              </a:pPr>
              <a:r>
                <a:rPr lang="zh-CN" altLang="en-US" sz="1200" dirty="0">
                  <a:solidFill>
                    <a:schemeClr val="tx1">
                      <a:lumMod val="85000"/>
                      <a:lumOff val="15000"/>
                    </a:schemeClr>
                  </a:solidFill>
                </a:rPr>
                <a:t>让顾客有面子</a:t>
              </a:r>
              <a:endParaRPr lang="zh-CN" altLang="en-US" sz="1200" dirty="0">
                <a:solidFill>
                  <a:schemeClr val="tx1">
                    <a:lumMod val="85000"/>
                    <a:lumOff val="15000"/>
                  </a:schemeClr>
                </a:solidFill>
              </a:endParaRPr>
            </a:p>
            <a:p>
              <a:pPr defTabSz="533400">
                <a:lnSpc>
                  <a:spcPct val="90000"/>
                </a:lnSpc>
                <a:spcBef>
                  <a:spcPct val="0"/>
                </a:spcBef>
                <a:spcAft>
                  <a:spcPct val="35000"/>
                </a:spcAft>
              </a:pPr>
              <a:r>
                <a:rPr lang="zh-CN" altLang="en-US" sz="1200" dirty="0">
                  <a:solidFill>
                    <a:schemeClr val="tx1">
                      <a:lumMod val="85000"/>
                      <a:lumOff val="15000"/>
                    </a:schemeClr>
                  </a:solidFill>
                </a:rPr>
                <a:t>专场销售</a:t>
              </a:r>
              <a:endParaRPr lang="zh-CN" altLang="en-US" sz="1200" dirty="0">
                <a:solidFill>
                  <a:schemeClr val="tx1">
                    <a:lumMod val="85000"/>
                    <a:lumOff val="15000"/>
                  </a:schemeClr>
                </a:solidFill>
              </a:endParaRPr>
            </a:p>
            <a:p>
              <a:pPr defTabSz="533400">
                <a:lnSpc>
                  <a:spcPct val="90000"/>
                </a:lnSpc>
                <a:spcBef>
                  <a:spcPct val="0"/>
                </a:spcBef>
                <a:spcAft>
                  <a:spcPct val="35000"/>
                </a:spcAft>
              </a:pPr>
              <a:r>
                <a:rPr lang="zh-CN" altLang="en-US" sz="1200" dirty="0">
                  <a:solidFill>
                    <a:schemeClr val="tx1">
                      <a:lumMod val="85000"/>
                      <a:lumOff val="15000"/>
                    </a:schemeClr>
                  </a:solidFill>
                </a:rPr>
                <a:t>独享策略</a:t>
              </a:r>
              <a:endParaRPr lang="zh-CN" altLang="en-US" sz="1200" dirty="0">
                <a:solidFill>
                  <a:schemeClr val="tx1">
                    <a:lumMod val="85000"/>
                    <a:lumOff val="15000"/>
                  </a:schemeClr>
                </a:solidFill>
              </a:endParaRPr>
            </a:p>
          </p:txBody>
        </p:sp>
        <p:sp>
          <p:nvSpPr>
            <p:cNvPr id="215" name="任意多边形: 形状 214"/>
            <p:cNvSpPr/>
            <p:nvPr/>
          </p:nvSpPr>
          <p:spPr>
            <a:xfrm>
              <a:off x="9224245" y="5262775"/>
              <a:ext cx="1903032" cy="954899"/>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defTabSz="533400">
                <a:lnSpc>
                  <a:spcPct val="90000"/>
                </a:lnSpc>
                <a:spcBef>
                  <a:spcPct val="0"/>
                </a:spcBef>
                <a:spcAft>
                  <a:spcPct val="35000"/>
                </a:spcAft>
              </a:pPr>
              <a:r>
                <a:rPr lang="zh-CN" altLang="en-US" sz="1400" dirty="0">
                  <a:solidFill>
                    <a:schemeClr val="tx1">
                      <a:lumMod val="85000"/>
                      <a:lumOff val="15000"/>
                    </a:schemeClr>
                  </a:solidFill>
                </a:rPr>
                <a:t>商品陈列</a:t>
              </a:r>
              <a:endParaRPr lang="en-US" altLang="zh-CN" sz="1400" dirty="0">
                <a:solidFill>
                  <a:schemeClr val="tx1">
                    <a:lumMod val="85000"/>
                    <a:lumOff val="15000"/>
                  </a:schemeClr>
                </a:solidFill>
              </a:endParaRPr>
            </a:p>
            <a:p>
              <a:pPr defTabSz="533400">
                <a:lnSpc>
                  <a:spcPct val="90000"/>
                </a:lnSpc>
                <a:spcBef>
                  <a:spcPct val="0"/>
                </a:spcBef>
                <a:spcAft>
                  <a:spcPct val="35000"/>
                </a:spcAft>
              </a:pPr>
              <a:r>
                <a:rPr lang="zh-CN" altLang="en-US" sz="1400" dirty="0">
                  <a:solidFill>
                    <a:schemeClr val="tx1">
                      <a:lumMod val="85000"/>
                      <a:lumOff val="15000"/>
                    </a:schemeClr>
                  </a:solidFill>
                </a:rPr>
                <a:t>商品包装和描述</a:t>
              </a:r>
              <a:endParaRPr lang="en-US" altLang="zh-CN" sz="1400" dirty="0">
                <a:solidFill>
                  <a:schemeClr val="tx1">
                    <a:lumMod val="85000"/>
                    <a:lumOff val="15000"/>
                  </a:schemeClr>
                </a:solidFill>
              </a:endParaRPr>
            </a:p>
            <a:p>
              <a:pPr defTabSz="533400">
                <a:lnSpc>
                  <a:spcPct val="90000"/>
                </a:lnSpc>
                <a:spcBef>
                  <a:spcPct val="0"/>
                </a:spcBef>
                <a:spcAft>
                  <a:spcPct val="35000"/>
                </a:spcAft>
              </a:pPr>
              <a:r>
                <a:rPr lang="zh-CN" altLang="en-US" sz="1400" dirty="0">
                  <a:solidFill>
                    <a:schemeClr val="tx1">
                      <a:lumMod val="85000"/>
                      <a:lumOff val="15000"/>
                    </a:schemeClr>
                  </a:solidFill>
                </a:rPr>
                <a:t>货币因素，如发工资</a:t>
              </a:r>
              <a:endParaRPr lang="en-US" altLang="zh-CN" sz="1400" dirty="0">
                <a:solidFill>
                  <a:schemeClr val="tx1">
                    <a:lumMod val="85000"/>
                    <a:lumOff val="15000"/>
                  </a:schemeClr>
                </a:solidFill>
              </a:endParaRPr>
            </a:p>
            <a:p>
              <a:pPr defTabSz="533400">
                <a:lnSpc>
                  <a:spcPct val="90000"/>
                </a:lnSpc>
                <a:spcBef>
                  <a:spcPct val="0"/>
                </a:spcBef>
                <a:spcAft>
                  <a:spcPct val="35000"/>
                </a:spcAft>
              </a:pPr>
              <a:r>
                <a:rPr lang="zh-CN" altLang="en-US" sz="1400" dirty="0">
                  <a:solidFill>
                    <a:schemeClr val="tx1">
                      <a:lumMod val="85000"/>
                      <a:lumOff val="15000"/>
                    </a:schemeClr>
                  </a:solidFill>
                </a:rPr>
                <a:t>限量销售</a:t>
              </a:r>
              <a:endParaRPr lang="zh-CN" altLang="en-US" sz="1400" dirty="0">
                <a:solidFill>
                  <a:schemeClr val="tx1">
                    <a:lumMod val="85000"/>
                    <a:lumOff val="15000"/>
                  </a:schemeClr>
                </a:solidFill>
              </a:endParaRPr>
            </a:p>
          </p:txBody>
        </p:sp>
        <p:sp>
          <p:nvSpPr>
            <p:cNvPr id="216" name="任意多边形: 形状 215"/>
            <p:cNvSpPr/>
            <p:nvPr/>
          </p:nvSpPr>
          <p:spPr>
            <a:xfrm>
              <a:off x="6764012" y="4640157"/>
              <a:ext cx="224666" cy="683369"/>
            </a:xfrm>
            <a:custGeom>
              <a:avLst/>
              <a:gdLst>
                <a:gd name="connsiteX0" fmla="*/ 0 w 407866"/>
                <a:gd name="connsiteY0" fmla="*/ 0 h 1238087"/>
                <a:gd name="connsiteX1" fmla="*/ 203933 w 407866"/>
                <a:gd name="connsiteY1" fmla="*/ 0 h 1238087"/>
                <a:gd name="connsiteX2" fmla="*/ 203933 w 407866"/>
                <a:gd name="connsiteY2" fmla="*/ 1238087 h 1238087"/>
                <a:gd name="connsiteX3" fmla="*/ 407866 w 407866"/>
                <a:gd name="connsiteY3" fmla="*/ 1238087 h 1238087"/>
              </a:gdLst>
              <a:ahLst/>
              <a:cxnLst>
                <a:cxn ang="0">
                  <a:pos x="connsiteX0" y="connsiteY0"/>
                </a:cxn>
                <a:cxn ang="0">
                  <a:pos x="connsiteX1" y="connsiteY1"/>
                </a:cxn>
                <a:cxn ang="0">
                  <a:pos x="connsiteX2" y="connsiteY2"/>
                </a:cxn>
                <a:cxn ang="0">
                  <a:pos x="connsiteX3" y="connsiteY3"/>
                </a:cxn>
              </a:cxnLst>
              <a:rect l="l" t="t" r="r" b="b"/>
              <a:pathLst>
                <a:path w="407866" h="1238087">
                  <a:moveTo>
                    <a:pt x="0" y="0"/>
                  </a:moveTo>
                  <a:lnTo>
                    <a:pt x="203933" y="0"/>
                  </a:lnTo>
                  <a:lnTo>
                    <a:pt x="203933" y="1238087"/>
                  </a:lnTo>
                  <a:lnTo>
                    <a:pt x="407866" y="12380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4045" tIns="586456" rIns="184045" bIns="586455"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218" name="任意多边形: 形状 217"/>
            <p:cNvSpPr/>
            <p:nvPr/>
          </p:nvSpPr>
          <p:spPr>
            <a:xfrm>
              <a:off x="7465780" y="3264798"/>
              <a:ext cx="312794" cy="1238087"/>
            </a:xfrm>
            <a:custGeom>
              <a:avLst/>
              <a:gdLst>
                <a:gd name="connsiteX0" fmla="*/ 0 w 407866"/>
                <a:gd name="connsiteY0" fmla="*/ 0 h 1238087"/>
                <a:gd name="connsiteX1" fmla="*/ 203933 w 407866"/>
                <a:gd name="connsiteY1" fmla="*/ 0 h 1238087"/>
                <a:gd name="connsiteX2" fmla="*/ 203933 w 407866"/>
                <a:gd name="connsiteY2" fmla="*/ 1238087 h 1238087"/>
                <a:gd name="connsiteX3" fmla="*/ 407866 w 407866"/>
                <a:gd name="connsiteY3" fmla="*/ 1238087 h 1238087"/>
              </a:gdLst>
              <a:ahLst/>
              <a:cxnLst>
                <a:cxn ang="0">
                  <a:pos x="connsiteX0" y="connsiteY0"/>
                </a:cxn>
                <a:cxn ang="0">
                  <a:pos x="connsiteX1" y="connsiteY1"/>
                </a:cxn>
                <a:cxn ang="0">
                  <a:pos x="connsiteX2" y="connsiteY2"/>
                </a:cxn>
                <a:cxn ang="0">
                  <a:pos x="connsiteX3" y="connsiteY3"/>
                </a:cxn>
              </a:cxnLst>
              <a:rect l="l" t="t" r="r" b="b"/>
              <a:pathLst>
                <a:path w="407866" h="1238087">
                  <a:moveTo>
                    <a:pt x="0" y="0"/>
                  </a:moveTo>
                  <a:lnTo>
                    <a:pt x="203933" y="0"/>
                  </a:lnTo>
                  <a:lnTo>
                    <a:pt x="203933" y="1238087"/>
                  </a:lnTo>
                  <a:lnTo>
                    <a:pt x="407866" y="12380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84045" tIns="586456" rIns="184045" bIns="586455" numCol="1" spcCol="1270" anchor="ctr" anchorCtr="0">
              <a:noAutofit/>
            </a:bodyPr>
            <a:lstStyle/>
            <a:p>
              <a:pPr marL="0" lvl="0" indent="0" algn="ctr" defTabSz="533400">
                <a:lnSpc>
                  <a:spcPct val="90000"/>
                </a:lnSpc>
                <a:spcBef>
                  <a:spcPct val="0"/>
                </a:spcBef>
                <a:spcAft>
                  <a:spcPct val="35000"/>
                </a:spcAft>
                <a:buNone/>
              </a:pPr>
              <a:endParaRPr lang="zh-CN" altLang="en-US" sz="1200" kern="1200">
                <a:solidFill>
                  <a:schemeClr val="tx1">
                    <a:lumMod val="85000"/>
                    <a:lumOff val="15000"/>
                  </a:schemeClr>
                </a:solidFill>
              </a:endParaRPr>
            </a:p>
          </p:txBody>
        </p:sp>
        <p:sp>
          <p:nvSpPr>
            <p:cNvPr id="219" name="任意多边形: 形状 218"/>
            <p:cNvSpPr/>
            <p:nvPr/>
          </p:nvSpPr>
          <p:spPr>
            <a:xfrm>
              <a:off x="4385776" y="4612460"/>
              <a:ext cx="2386024" cy="1632205"/>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lvl="0" algn="r" defTabSz="533400">
                <a:lnSpc>
                  <a:spcPct val="90000"/>
                </a:lnSpc>
                <a:spcBef>
                  <a:spcPct val="0"/>
                </a:spcBef>
                <a:spcAft>
                  <a:spcPct val="35000"/>
                </a:spcAft>
              </a:pPr>
              <a:r>
                <a:rPr lang="zh-CN" altLang="en-US" sz="1400" dirty="0">
                  <a:solidFill>
                    <a:schemeClr val="tx1">
                      <a:lumMod val="85000"/>
                      <a:lumOff val="15000"/>
                    </a:schemeClr>
                  </a:solidFill>
                </a:rPr>
                <a:t>背景音乐、香味、拥挤程度等</a:t>
              </a:r>
              <a:endParaRPr lang="en-US" altLang="zh-CN" sz="1400" dirty="0">
                <a:solidFill>
                  <a:schemeClr val="tx1">
                    <a:lumMod val="85000"/>
                    <a:lumOff val="15000"/>
                  </a:schemeClr>
                </a:solidFill>
              </a:endParaRPr>
            </a:p>
            <a:p>
              <a:pPr algn="r" defTabSz="533400">
                <a:lnSpc>
                  <a:spcPct val="90000"/>
                </a:lnSpc>
                <a:spcBef>
                  <a:spcPct val="0"/>
                </a:spcBef>
                <a:spcAft>
                  <a:spcPct val="35000"/>
                </a:spcAft>
              </a:pPr>
              <a:r>
                <a:rPr lang="zh-CN" altLang="en-US" sz="1400" dirty="0">
                  <a:solidFill>
                    <a:schemeClr val="tx1">
                      <a:lumMod val="85000"/>
                      <a:lumOff val="15000"/>
                    </a:schemeClr>
                  </a:solidFill>
                </a:rPr>
                <a:t>店内广告、海报等</a:t>
              </a:r>
              <a:endParaRPr lang="zh-CN" altLang="en-US" sz="1400" dirty="0">
                <a:solidFill>
                  <a:schemeClr val="tx1">
                    <a:lumMod val="85000"/>
                    <a:lumOff val="15000"/>
                  </a:schemeClr>
                </a:solidFill>
              </a:endParaRPr>
            </a:p>
            <a:p>
              <a:pPr algn="r" defTabSz="533400">
                <a:lnSpc>
                  <a:spcPct val="90000"/>
                </a:lnSpc>
                <a:spcBef>
                  <a:spcPct val="0"/>
                </a:spcBef>
                <a:spcAft>
                  <a:spcPct val="35000"/>
                </a:spcAft>
              </a:pPr>
              <a:r>
                <a:rPr lang="zh-CN" altLang="en-US" sz="1400" dirty="0">
                  <a:solidFill>
                    <a:schemeClr val="tx1">
                      <a:lumMod val="85000"/>
                      <a:lumOff val="15000"/>
                    </a:schemeClr>
                  </a:solidFill>
                </a:rPr>
                <a:t>支付方式多样</a:t>
              </a:r>
              <a:endParaRPr lang="zh-CN" altLang="en-US" sz="1400" dirty="0">
                <a:solidFill>
                  <a:schemeClr val="tx1">
                    <a:lumMod val="85000"/>
                    <a:lumOff val="15000"/>
                  </a:schemeClr>
                </a:solidFill>
              </a:endParaRPr>
            </a:p>
            <a:p>
              <a:pPr algn="r" defTabSz="533400">
                <a:lnSpc>
                  <a:spcPct val="90000"/>
                </a:lnSpc>
                <a:spcBef>
                  <a:spcPct val="0"/>
                </a:spcBef>
                <a:spcAft>
                  <a:spcPct val="35000"/>
                </a:spcAft>
              </a:pPr>
              <a:r>
                <a:rPr lang="zh-CN" altLang="en-US" sz="1400" dirty="0">
                  <a:solidFill>
                    <a:schemeClr val="tx1">
                      <a:lumMod val="85000"/>
                      <a:lumOff val="15000"/>
                    </a:schemeClr>
                  </a:solidFill>
                </a:rPr>
                <a:t>促销因素</a:t>
              </a:r>
              <a:endParaRPr lang="zh-CN" altLang="en-US" sz="1400" dirty="0">
                <a:solidFill>
                  <a:schemeClr val="tx1">
                    <a:lumMod val="85000"/>
                    <a:lumOff val="15000"/>
                  </a:schemeClr>
                </a:solidFill>
              </a:endParaRPr>
            </a:p>
            <a:p>
              <a:pPr algn="r" defTabSz="533400">
                <a:lnSpc>
                  <a:spcPct val="90000"/>
                </a:lnSpc>
                <a:spcBef>
                  <a:spcPct val="0"/>
                </a:spcBef>
                <a:spcAft>
                  <a:spcPct val="35000"/>
                </a:spcAft>
              </a:pPr>
              <a:r>
                <a:rPr lang="zh-CN" altLang="en-US" sz="1400" dirty="0">
                  <a:solidFill>
                    <a:schemeClr val="tx1">
                      <a:lumMod val="85000"/>
                      <a:lumOff val="15000"/>
                    </a:schemeClr>
                  </a:solidFill>
                </a:rPr>
                <a:t>促销赠品、试用试吃等</a:t>
              </a:r>
              <a:endParaRPr lang="zh-CN" altLang="en-US" sz="1400" dirty="0">
                <a:solidFill>
                  <a:schemeClr val="tx1">
                    <a:lumMod val="85000"/>
                    <a:lumOff val="15000"/>
                  </a:schemeClr>
                </a:solidFill>
              </a:endParaRPr>
            </a:p>
            <a:p>
              <a:pPr algn="r" defTabSz="533400">
                <a:lnSpc>
                  <a:spcPct val="90000"/>
                </a:lnSpc>
                <a:spcBef>
                  <a:spcPct val="0"/>
                </a:spcBef>
                <a:spcAft>
                  <a:spcPct val="35000"/>
                </a:spcAft>
              </a:pPr>
              <a:r>
                <a:rPr lang="zh-CN" altLang="en-US" sz="1400" dirty="0">
                  <a:solidFill>
                    <a:schemeClr val="tx1">
                      <a:lumMod val="85000"/>
                      <a:lumOff val="15000"/>
                    </a:schemeClr>
                  </a:solidFill>
                </a:rPr>
                <a:t>闭店信号</a:t>
              </a:r>
              <a:endParaRPr lang="zh-CN" altLang="en-US" sz="1400" dirty="0">
                <a:solidFill>
                  <a:schemeClr val="tx1">
                    <a:lumMod val="85000"/>
                    <a:lumOff val="15000"/>
                  </a:schemeClr>
                </a:solidFill>
              </a:endParaRPr>
            </a:p>
            <a:p>
              <a:pPr lvl="0" algn="r" defTabSz="533400">
                <a:lnSpc>
                  <a:spcPct val="90000"/>
                </a:lnSpc>
                <a:spcBef>
                  <a:spcPct val="0"/>
                </a:spcBef>
                <a:spcAft>
                  <a:spcPct val="35000"/>
                </a:spcAft>
              </a:pPr>
              <a:endParaRPr lang="zh-CN" altLang="en-US" sz="1400" dirty="0">
                <a:solidFill>
                  <a:schemeClr val="tx1">
                    <a:lumMod val="85000"/>
                    <a:lumOff val="15000"/>
                  </a:schemeClr>
                </a:solidFill>
              </a:endParaRPr>
            </a:p>
          </p:txBody>
        </p:sp>
        <p:sp>
          <p:nvSpPr>
            <p:cNvPr id="220" name="任意多边形: 形状 219"/>
            <p:cNvSpPr/>
            <p:nvPr/>
          </p:nvSpPr>
          <p:spPr>
            <a:xfrm>
              <a:off x="5421157" y="2948358"/>
              <a:ext cx="1281214" cy="754945"/>
            </a:xfrm>
            <a:custGeom>
              <a:avLst/>
              <a:gdLst>
                <a:gd name="connsiteX0" fmla="*/ 0 w 739518"/>
                <a:gd name="connsiteY0" fmla="*/ 0 h 225463"/>
                <a:gd name="connsiteX1" fmla="*/ 739518 w 739518"/>
                <a:gd name="connsiteY1" fmla="*/ 0 h 225463"/>
                <a:gd name="connsiteX2" fmla="*/ 739518 w 739518"/>
                <a:gd name="connsiteY2" fmla="*/ 225463 h 225463"/>
                <a:gd name="connsiteX3" fmla="*/ 0 w 739518"/>
                <a:gd name="connsiteY3" fmla="*/ 225463 h 225463"/>
                <a:gd name="connsiteX4" fmla="*/ 0 w 739518"/>
                <a:gd name="connsiteY4" fmla="*/ 0 h 2254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518" h="225463">
                  <a:moveTo>
                    <a:pt x="0" y="0"/>
                  </a:moveTo>
                  <a:lnTo>
                    <a:pt x="739518" y="0"/>
                  </a:lnTo>
                  <a:lnTo>
                    <a:pt x="739518" y="225463"/>
                  </a:lnTo>
                  <a:lnTo>
                    <a:pt x="0" y="225463"/>
                  </a:lnTo>
                  <a:lnTo>
                    <a:pt x="0" y="0"/>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 tIns="7620" rIns="7620" bIns="7620" numCol="1" spcCol="1270" anchor="ctr" anchorCtr="0">
              <a:noAutofit/>
            </a:bodyPr>
            <a:lstStyle/>
            <a:p>
              <a:pPr marL="0" lvl="0" indent="0" algn="r" defTabSz="533400">
                <a:lnSpc>
                  <a:spcPct val="90000"/>
                </a:lnSpc>
                <a:spcBef>
                  <a:spcPct val="0"/>
                </a:spcBef>
                <a:spcAft>
                  <a:spcPct val="35000"/>
                </a:spcAft>
                <a:buNone/>
              </a:pPr>
              <a:r>
                <a:rPr lang="zh-CN" altLang="en-US" sz="1400" dirty="0">
                  <a:solidFill>
                    <a:schemeClr val="tx1">
                      <a:lumMod val="85000"/>
                      <a:lumOff val="15000"/>
                    </a:schemeClr>
                  </a:solidFill>
                </a:rPr>
                <a:t>节假日</a:t>
              </a:r>
              <a:endParaRPr lang="en-US" altLang="zh-CN" sz="1400" dirty="0">
                <a:solidFill>
                  <a:schemeClr val="tx1">
                    <a:lumMod val="85000"/>
                    <a:lumOff val="15000"/>
                  </a:schemeClr>
                </a:solidFill>
              </a:endParaRPr>
            </a:p>
            <a:p>
              <a:pPr marL="0" lvl="0" indent="0" algn="r" defTabSz="533400">
                <a:lnSpc>
                  <a:spcPct val="90000"/>
                </a:lnSpc>
                <a:spcBef>
                  <a:spcPct val="0"/>
                </a:spcBef>
                <a:spcAft>
                  <a:spcPct val="35000"/>
                </a:spcAft>
                <a:buNone/>
              </a:pPr>
              <a:r>
                <a:rPr lang="zh-CN" altLang="en-US" sz="1400" kern="1200" dirty="0">
                  <a:solidFill>
                    <a:schemeClr val="tx1">
                      <a:lumMod val="85000"/>
                      <a:lumOff val="15000"/>
                    </a:schemeClr>
                  </a:solidFill>
                </a:rPr>
                <a:t>生日</a:t>
              </a:r>
              <a:endParaRPr lang="en-US" altLang="zh-CN" sz="1400" kern="1200" dirty="0">
                <a:solidFill>
                  <a:schemeClr val="tx1">
                    <a:lumMod val="85000"/>
                    <a:lumOff val="15000"/>
                  </a:schemeClr>
                </a:solidFill>
              </a:endParaRPr>
            </a:p>
            <a:p>
              <a:pPr marL="0" lvl="0" indent="0" algn="r" defTabSz="533400">
                <a:lnSpc>
                  <a:spcPct val="90000"/>
                </a:lnSpc>
                <a:spcBef>
                  <a:spcPct val="0"/>
                </a:spcBef>
                <a:spcAft>
                  <a:spcPct val="35000"/>
                </a:spcAft>
                <a:buNone/>
              </a:pPr>
              <a:r>
                <a:rPr lang="zh-CN" altLang="en-US" sz="1400" dirty="0">
                  <a:solidFill>
                    <a:schemeClr val="tx1">
                      <a:lumMod val="85000"/>
                      <a:lumOff val="15000"/>
                    </a:schemeClr>
                  </a:solidFill>
                </a:rPr>
                <a:t>销售截止日期前</a:t>
              </a:r>
              <a:endParaRPr lang="zh-CN" altLang="en-US" sz="1400" kern="1200" dirty="0">
                <a:solidFill>
                  <a:schemeClr val="tx1">
                    <a:lumMod val="85000"/>
                    <a:lumOff val="15000"/>
                  </a:schemeClr>
                </a:solidFill>
              </a:endParaRPr>
            </a:p>
          </p:txBody>
        </p:sp>
        <p:sp>
          <p:nvSpPr>
            <p:cNvPr id="221" name="任意多边形: 形状 220"/>
            <p:cNvSpPr/>
            <p:nvPr/>
          </p:nvSpPr>
          <p:spPr>
            <a:xfrm flipH="1">
              <a:off x="6776292" y="5329440"/>
              <a:ext cx="199504" cy="665367"/>
            </a:xfrm>
            <a:custGeom>
              <a:avLst/>
              <a:gdLst>
                <a:gd name="connsiteX0" fmla="*/ 0 w 147903"/>
                <a:gd name="connsiteY0" fmla="*/ 0 h 281828"/>
                <a:gd name="connsiteX1" fmla="*/ 73951 w 147903"/>
                <a:gd name="connsiteY1" fmla="*/ 0 h 281828"/>
                <a:gd name="connsiteX2" fmla="*/ 73951 w 147903"/>
                <a:gd name="connsiteY2" fmla="*/ 281828 h 281828"/>
                <a:gd name="connsiteX3" fmla="*/ 147903 w 147903"/>
                <a:gd name="connsiteY3" fmla="*/ 281828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0"/>
                  </a:moveTo>
                  <a:lnTo>
                    <a:pt x="73951" y="0"/>
                  </a:lnTo>
                  <a:lnTo>
                    <a:pt x="73951" y="281828"/>
                  </a:lnTo>
                  <a:lnTo>
                    <a:pt x="147903" y="28182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8" rIns="78694" bIns="132956"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grpSp>
          <p:nvGrpSpPr>
            <p:cNvPr id="225" name="组合 224"/>
            <p:cNvGrpSpPr/>
            <p:nvPr/>
          </p:nvGrpSpPr>
          <p:grpSpPr>
            <a:xfrm flipH="1">
              <a:off x="6720519" y="3030775"/>
              <a:ext cx="204880" cy="563657"/>
              <a:chOff x="5840963" y="2072488"/>
              <a:chExt cx="147903" cy="563657"/>
            </a:xfrm>
          </p:grpSpPr>
          <p:sp>
            <p:nvSpPr>
              <p:cNvPr id="226" name="任意多边形: 形状 225"/>
              <p:cNvSpPr/>
              <p:nvPr/>
            </p:nvSpPr>
            <p:spPr>
              <a:xfrm>
                <a:off x="5840963" y="2354317"/>
                <a:ext cx="147903" cy="281828"/>
              </a:xfrm>
              <a:custGeom>
                <a:avLst/>
                <a:gdLst>
                  <a:gd name="connsiteX0" fmla="*/ 0 w 147903"/>
                  <a:gd name="connsiteY0" fmla="*/ 0 h 281828"/>
                  <a:gd name="connsiteX1" fmla="*/ 73951 w 147903"/>
                  <a:gd name="connsiteY1" fmla="*/ 0 h 281828"/>
                  <a:gd name="connsiteX2" fmla="*/ 73951 w 147903"/>
                  <a:gd name="connsiteY2" fmla="*/ 281828 h 281828"/>
                  <a:gd name="connsiteX3" fmla="*/ 147903 w 147903"/>
                  <a:gd name="connsiteY3" fmla="*/ 281828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0"/>
                    </a:moveTo>
                    <a:lnTo>
                      <a:pt x="73951" y="0"/>
                    </a:lnTo>
                    <a:lnTo>
                      <a:pt x="73951" y="281828"/>
                    </a:lnTo>
                    <a:lnTo>
                      <a:pt x="147903" y="28182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8" rIns="78694" bIns="132956"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227" name="任意多边形: 形状 226"/>
              <p:cNvSpPr/>
              <p:nvPr/>
            </p:nvSpPr>
            <p:spPr>
              <a:xfrm>
                <a:off x="5840963" y="2308597"/>
                <a:ext cx="147903" cy="91440"/>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3" rIns="82954" bIns="42022"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sp>
            <p:nvSpPr>
              <p:cNvPr id="228" name="任意多边形: 形状 227"/>
              <p:cNvSpPr/>
              <p:nvPr/>
            </p:nvSpPr>
            <p:spPr>
              <a:xfrm>
                <a:off x="5840963" y="2072488"/>
                <a:ext cx="147903" cy="281828"/>
              </a:xfrm>
              <a:custGeom>
                <a:avLst/>
                <a:gdLst>
                  <a:gd name="connsiteX0" fmla="*/ 0 w 147903"/>
                  <a:gd name="connsiteY0" fmla="*/ 281828 h 281828"/>
                  <a:gd name="connsiteX1" fmla="*/ 73951 w 147903"/>
                  <a:gd name="connsiteY1" fmla="*/ 281828 h 281828"/>
                  <a:gd name="connsiteX2" fmla="*/ 73951 w 147903"/>
                  <a:gd name="connsiteY2" fmla="*/ 0 h 281828"/>
                  <a:gd name="connsiteX3" fmla="*/ 147903 w 147903"/>
                  <a:gd name="connsiteY3" fmla="*/ 0 h 281828"/>
                </a:gdLst>
                <a:ahLst/>
                <a:cxnLst>
                  <a:cxn ang="0">
                    <a:pos x="connsiteX0" y="connsiteY0"/>
                  </a:cxn>
                  <a:cxn ang="0">
                    <a:pos x="connsiteX1" y="connsiteY1"/>
                  </a:cxn>
                  <a:cxn ang="0">
                    <a:pos x="connsiteX2" y="connsiteY2"/>
                  </a:cxn>
                  <a:cxn ang="0">
                    <a:pos x="connsiteX3" y="connsiteY3"/>
                  </a:cxn>
                </a:cxnLst>
                <a:rect l="l" t="t" r="r" b="b"/>
                <a:pathLst>
                  <a:path w="147903" h="281828">
                    <a:moveTo>
                      <a:pt x="0" y="281828"/>
                    </a:moveTo>
                    <a:lnTo>
                      <a:pt x="73951" y="281828"/>
                    </a:lnTo>
                    <a:lnTo>
                      <a:pt x="73951" y="0"/>
                    </a:lnTo>
                    <a:lnTo>
                      <a:pt x="147903"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78695" tIns="132958" rIns="78694" bIns="132956" numCol="1" spcCol="1270" anchor="ctr" anchorCtr="0">
                <a:noAutofit/>
              </a:bodyPr>
              <a:lstStyle/>
              <a:p>
                <a:pPr marL="0" lvl="0" indent="0" algn="ctr" defTabSz="533400">
                  <a:lnSpc>
                    <a:spcPct val="90000"/>
                  </a:lnSpc>
                  <a:spcBef>
                    <a:spcPct val="0"/>
                  </a:spcBef>
                  <a:spcAft>
                    <a:spcPct val="35000"/>
                  </a:spcAft>
                  <a:buNone/>
                </a:pPr>
                <a:endParaRPr lang="zh-CN" altLang="en-US" sz="1200" kern="1200"/>
              </a:p>
            </p:txBody>
          </p:sp>
        </p:grpSp>
        <p:sp>
          <p:nvSpPr>
            <p:cNvPr id="233" name="任意多边形: 形状 232"/>
            <p:cNvSpPr/>
            <p:nvPr/>
          </p:nvSpPr>
          <p:spPr>
            <a:xfrm flipH="1">
              <a:off x="6771589" y="4837714"/>
              <a:ext cx="102741" cy="89884"/>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3" rIns="82954" bIns="42022"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p:txBody>
        </p:sp>
        <p:sp>
          <p:nvSpPr>
            <p:cNvPr id="234" name="任意多边形: 形状 233"/>
            <p:cNvSpPr/>
            <p:nvPr/>
          </p:nvSpPr>
          <p:spPr>
            <a:xfrm flipH="1">
              <a:off x="6752533" y="5090128"/>
              <a:ext cx="102741" cy="89884"/>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3" rIns="82954" bIns="42022"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p:txBody>
        </p:sp>
        <p:sp>
          <p:nvSpPr>
            <p:cNvPr id="235" name="任意多边形: 形状 234"/>
            <p:cNvSpPr/>
            <p:nvPr/>
          </p:nvSpPr>
          <p:spPr>
            <a:xfrm flipH="1">
              <a:off x="6752543" y="5661619"/>
              <a:ext cx="102741" cy="89884"/>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3" rIns="82954" bIns="42022"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p:txBody>
        </p:sp>
        <p:sp>
          <p:nvSpPr>
            <p:cNvPr id="236" name="任意多边形: 形状 235"/>
            <p:cNvSpPr/>
            <p:nvPr/>
          </p:nvSpPr>
          <p:spPr>
            <a:xfrm flipH="1">
              <a:off x="6761771" y="5400236"/>
              <a:ext cx="102741" cy="89884"/>
            </a:xfrm>
            <a:custGeom>
              <a:avLst/>
              <a:gdLst>
                <a:gd name="connsiteX0" fmla="*/ 0 w 147903"/>
                <a:gd name="connsiteY0" fmla="*/ 45720 h 91440"/>
                <a:gd name="connsiteX1" fmla="*/ 147903 w 147903"/>
                <a:gd name="connsiteY1" fmla="*/ 45720 h 91440"/>
              </a:gdLst>
              <a:ahLst/>
              <a:cxnLst>
                <a:cxn ang="0">
                  <a:pos x="connsiteX0" y="connsiteY0"/>
                </a:cxn>
                <a:cxn ang="0">
                  <a:pos x="connsiteX1" y="connsiteY1"/>
                </a:cxn>
              </a:cxnLst>
              <a:rect l="l" t="t" r="r" b="b"/>
              <a:pathLst>
                <a:path w="147903" h="91440">
                  <a:moveTo>
                    <a:pt x="0" y="45720"/>
                  </a:moveTo>
                  <a:lnTo>
                    <a:pt x="147903"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82954" tIns="42023" rIns="82954" bIns="42022" numCol="1" spcCol="1270" anchor="ctr" anchorCtr="0">
              <a:noAutofit/>
            </a:bodyPr>
            <a:lstStyle/>
            <a:p>
              <a:pPr marL="0" lvl="0" indent="0" algn="ctr" defTabSz="533400">
                <a:lnSpc>
                  <a:spcPct val="90000"/>
                </a:lnSpc>
                <a:spcBef>
                  <a:spcPct val="0"/>
                </a:spcBef>
                <a:spcAft>
                  <a:spcPct val="35000"/>
                </a:spcAft>
                <a:buNone/>
              </a:pPr>
              <a:endParaRPr lang="zh-CN" altLang="en-US" sz="1200" kern="1200" dirty="0"/>
            </a:p>
          </p:txBody>
        </p:sp>
      </p:grpSp>
      <p:sp>
        <p:nvSpPr>
          <p:cNvPr id="238" name="矩形 237"/>
          <p:cNvSpPr/>
          <p:nvPr/>
        </p:nvSpPr>
        <p:spPr>
          <a:xfrm>
            <a:off x="6061764" y="143820"/>
            <a:ext cx="1245831" cy="369332"/>
          </a:xfrm>
          <a:prstGeom prst="rect">
            <a:avLst/>
          </a:prstGeom>
        </p:spPr>
        <p:txBody>
          <a:bodyPr wrap="square">
            <a:spAutoFit/>
          </a:bodyPr>
          <a:lstStyle/>
          <a:p>
            <a:r>
              <a:rPr lang="zh-CN" altLang="en-US" b="1" dirty="0">
                <a:solidFill>
                  <a:schemeClr val="tx1">
                    <a:lumMod val="85000"/>
                    <a:lumOff val="15000"/>
                  </a:schemeClr>
                </a:solidFill>
              </a:rPr>
              <a:t>买不买？</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809596" cy="461434"/>
          </a:xfrm>
        </p:spPr>
        <p:txBody>
          <a:bodyPr/>
          <a:lstStyle/>
          <a:p>
            <a:r>
              <a:rPr lang="zh-CN" altLang="en-US" b="1" dirty="0"/>
              <a:t>购物者购买行为分析</a:t>
            </a:r>
            <a:r>
              <a:rPr lang="en-US" altLang="zh-CN" b="1" dirty="0"/>
              <a:t>—</a:t>
            </a:r>
            <a:r>
              <a:rPr lang="zh-CN" altLang="en-US" b="1" dirty="0"/>
              <a:t>连带率分析</a:t>
            </a:r>
            <a:endParaRPr lang="zh-CN" altLang="en-US" b="1" dirty="0"/>
          </a:p>
        </p:txBody>
      </p:sp>
      <p:graphicFrame>
        <p:nvGraphicFramePr>
          <p:cNvPr id="4" name="图示 3"/>
          <p:cNvGraphicFramePr/>
          <p:nvPr/>
        </p:nvGraphicFramePr>
        <p:xfrm>
          <a:off x="1574800" y="2009246"/>
          <a:ext cx="8555038" cy="300566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a:off x="6061764" y="143820"/>
            <a:ext cx="1953524" cy="369332"/>
          </a:xfrm>
          <a:prstGeom prst="rect">
            <a:avLst/>
          </a:prstGeom>
        </p:spPr>
        <p:txBody>
          <a:bodyPr wrap="square">
            <a:spAutoFit/>
          </a:bodyPr>
          <a:lstStyle/>
          <a:p>
            <a:r>
              <a:rPr lang="zh-CN" altLang="en-US" b="1" dirty="0">
                <a:solidFill>
                  <a:schemeClr val="tx1">
                    <a:lumMod val="85000"/>
                    <a:lumOff val="15000"/>
                  </a:schemeClr>
                </a:solidFill>
              </a:rPr>
              <a:t>买什么？买多少？</a:t>
            </a:r>
            <a:endParaRPr lang="zh-CN" altLang="en-US" dirty="0"/>
          </a:p>
        </p:txBody>
      </p:sp>
      <p:sp>
        <p:nvSpPr>
          <p:cNvPr id="6" name="矩形 5"/>
          <p:cNvSpPr/>
          <p:nvPr/>
        </p:nvSpPr>
        <p:spPr>
          <a:xfrm>
            <a:off x="721353" y="765482"/>
            <a:ext cx="11315902" cy="376706"/>
          </a:xfrm>
          <a:prstGeom prst="rect">
            <a:avLst/>
          </a:prstGeom>
        </p:spPr>
        <p:txBody>
          <a:bodyPr wrap="square">
            <a:spAutoFit/>
          </a:bodyPr>
          <a:lstStyle/>
          <a:p>
            <a:pPr>
              <a:lnSpc>
                <a:spcPct val="150000"/>
              </a:lnSpc>
            </a:pPr>
            <a:r>
              <a:rPr lang="zh-CN" altLang="en-US" sz="1400" b="1" dirty="0">
                <a:solidFill>
                  <a:schemeClr val="tx1">
                    <a:lumMod val="85000"/>
                    <a:lumOff val="15000"/>
                  </a:schemeClr>
                </a:solidFill>
              </a:rPr>
              <a:t>连带率（平均购物篮件数）</a:t>
            </a:r>
            <a:r>
              <a:rPr lang="en-US" altLang="zh-CN" sz="1400" b="1" dirty="0">
                <a:solidFill>
                  <a:schemeClr val="tx1">
                    <a:lumMod val="85000"/>
                    <a:lumOff val="15000"/>
                  </a:schemeClr>
                </a:solidFill>
              </a:rPr>
              <a:t>=</a:t>
            </a:r>
            <a:r>
              <a:rPr lang="zh-CN" altLang="en-US" sz="1400" b="1" dirty="0">
                <a:solidFill>
                  <a:schemeClr val="tx1">
                    <a:lumMod val="85000"/>
                    <a:lumOff val="15000"/>
                  </a:schemeClr>
                </a:solidFill>
              </a:rPr>
              <a:t>销售总数量</a:t>
            </a:r>
            <a:r>
              <a:rPr lang="en-US" altLang="zh-CN" sz="1400" b="1" dirty="0">
                <a:solidFill>
                  <a:schemeClr val="tx1">
                    <a:lumMod val="85000"/>
                    <a:lumOff val="15000"/>
                  </a:schemeClr>
                </a:solidFill>
              </a:rPr>
              <a:t>/</a:t>
            </a:r>
            <a:r>
              <a:rPr lang="zh-CN" altLang="en-US" sz="1400" b="1" dirty="0">
                <a:solidFill>
                  <a:schemeClr val="tx1">
                    <a:lumMod val="85000"/>
                    <a:lumOff val="15000"/>
                  </a:schemeClr>
                </a:solidFill>
              </a:rPr>
              <a:t>购物篮数量</a:t>
            </a:r>
            <a:r>
              <a:rPr lang="en-US" altLang="zh-CN" sz="1400" b="1" dirty="0">
                <a:solidFill>
                  <a:schemeClr val="tx1">
                    <a:lumMod val="85000"/>
                    <a:lumOff val="15000"/>
                  </a:schemeClr>
                </a:solidFill>
              </a:rPr>
              <a:t>*100%</a:t>
            </a:r>
            <a:r>
              <a:rPr lang="zh-CN" altLang="en-US" sz="1400" b="1" dirty="0">
                <a:solidFill>
                  <a:schemeClr val="tx1">
                    <a:lumMod val="85000"/>
                    <a:lumOff val="15000"/>
                  </a:schemeClr>
                </a:solidFill>
              </a:rPr>
              <a:t>，</a:t>
            </a:r>
            <a:r>
              <a:rPr lang="zh-CN" altLang="en-US" sz="1400" dirty="0">
                <a:solidFill>
                  <a:schemeClr val="tx1">
                    <a:lumMod val="85000"/>
                    <a:lumOff val="15000"/>
                  </a:schemeClr>
                </a:solidFill>
              </a:rPr>
              <a:t>反映了顾客购物的深度和广度。</a:t>
            </a:r>
            <a:endParaRPr lang="en-US" altLang="zh-CN" sz="1400" dirty="0">
              <a:solidFill>
                <a:schemeClr val="tx1">
                  <a:lumMod val="85000"/>
                  <a:lumOff val="15000"/>
                </a:schemeClr>
              </a:solidFill>
            </a:endParaRPr>
          </a:p>
        </p:txBody>
      </p:sp>
      <p:sp>
        <p:nvSpPr>
          <p:cNvPr id="7" name="矩形 6"/>
          <p:cNvSpPr/>
          <p:nvPr/>
        </p:nvSpPr>
        <p:spPr>
          <a:xfrm>
            <a:off x="4873560" y="1694137"/>
            <a:ext cx="3011488" cy="369332"/>
          </a:xfrm>
          <a:prstGeom prst="rect">
            <a:avLst/>
          </a:prstGeom>
        </p:spPr>
        <p:txBody>
          <a:bodyPr wrap="square">
            <a:spAutoFit/>
          </a:bodyPr>
          <a:lstStyle/>
          <a:p>
            <a:r>
              <a:rPr lang="zh-CN" altLang="en-US" b="1" dirty="0">
                <a:solidFill>
                  <a:schemeClr val="tx1">
                    <a:lumMod val="85000"/>
                    <a:lumOff val="15000"/>
                  </a:schemeClr>
                </a:solidFill>
              </a:rPr>
              <a:t>影响连带率的因素</a:t>
            </a:r>
            <a:endParaRPr lang="zh-CN" altLang="en-US" dirty="0"/>
          </a:p>
        </p:txBody>
      </p:sp>
      <p:cxnSp>
        <p:nvCxnSpPr>
          <p:cNvPr id="9" name="直接连接符 8"/>
          <p:cNvCxnSpPr/>
          <p:nvPr/>
        </p:nvCxnSpPr>
        <p:spPr>
          <a:xfrm>
            <a:off x="1574800" y="2009246"/>
            <a:ext cx="8555038" cy="54223"/>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76851" y="5771116"/>
            <a:ext cx="3011488" cy="369332"/>
          </a:xfrm>
          <a:prstGeom prst="rect">
            <a:avLst/>
          </a:prstGeom>
        </p:spPr>
        <p:txBody>
          <a:bodyPr wrap="square">
            <a:spAutoFit/>
          </a:bodyPr>
          <a:lstStyle/>
          <a:p>
            <a:r>
              <a:rPr lang="zh-CN" altLang="en-US" b="1" dirty="0">
                <a:solidFill>
                  <a:schemeClr val="tx1">
                    <a:lumMod val="85000"/>
                    <a:lumOff val="15000"/>
                  </a:schemeClr>
                </a:solidFill>
              </a:rPr>
              <a:t>思考：购物篮应该放在哪里？</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027847" y="1884166"/>
            <a:ext cx="315181" cy="3627534"/>
            <a:chOff x="1027847" y="1884166"/>
            <a:chExt cx="315181" cy="3627534"/>
          </a:xfrm>
        </p:grpSpPr>
        <p:sp>
          <p:nvSpPr>
            <p:cNvPr id="7" name="椭圆 6"/>
            <p:cNvSpPr/>
            <p:nvPr/>
          </p:nvSpPr>
          <p:spPr>
            <a:xfrm>
              <a:off x="1042989" y="1884166"/>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042989" y="2285998"/>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28701" y="1912102"/>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28700" y="2995424"/>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28702" y="2630575"/>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057277" y="5200940"/>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028702" y="4475867"/>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027847" y="4107913"/>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28699" y="3746616"/>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28698" y="3381099"/>
              <a:ext cx="285751" cy="3107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占位符 1"/>
          <p:cNvSpPr>
            <a:spLocks noGrp="1"/>
          </p:cNvSpPr>
          <p:nvPr>
            <p:ph type="body" sz="quarter" idx="10"/>
          </p:nvPr>
        </p:nvSpPr>
        <p:spPr>
          <a:xfrm>
            <a:off x="833966" y="51718"/>
            <a:ext cx="4838171" cy="461434"/>
          </a:xfrm>
        </p:spPr>
        <p:txBody>
          <a:bodyPr/>
          <a:lstStyle/>
          <a:p>
            <a:r>
              <a:rPr lang="zh-CN" altLang="en-US" b="1" dirty="0"/>
              <a:t>购物者购买决策树调查</a:t>
            </a:r>
            <a:r>
              <a:rPr lang="en-US" altLang="zh-CN" b="1" dirty="0"/>
              <a:t>—</a:t>
            </a:r>
            <a:r>
              <a:rPr lang="zh-CN" altLang="en-US" b="1" dirty="0"/>
              <a:t>目的</a:t>
            </a:r>
            <a:endParaRPr lang="zh-CN" altLang="en-US" dirty="0"/>
          </a:p>
        </p:txBody>
      </p:sp>
      <p:sp>
        <p:nvSpPr>
          <p:cNvPr id="3" name="矩形 2"/>
          <p:cNvSpPr/>
          <p:nvPr/>
        </p:nvSpPr>
        <p:spPr>
          <a:xfrm>
            <a:off x="721353" y="765482"/>
            <a:ext cx="11315902" cy="415498"/>
          </a:xfrm>
          <a:prstGeom prst="rect">
            <a:avLst/>
          </a:prstGeom>
        </p:spPr>
        <p:txBody>
          <a:bodyPr wrap="square">
            <a:spAutoFit/>
          </a:bodyPr>
          <a:lstStyle/>
          <a:p>
            <a:pPr>
              <a:lnSpc>
                <a:spcPct val="150000"/>
              </a:lnSpc>
            </a:pPr>
            <a:r>
              <a:rPr lang="zh-CN" altLang="en-US" sz="1400" dirty="0"/>
              <a:t>定义：购买决策树是指购物者购买</a:t>
            </a:r>
            <a:r>
              <a:rPr lang="zh-CN" altLang="en-US" sz="1400" b="1" dirty="0">
                <a:solidFill>
                  <a:srgbClr val="0000FF"/>
                </a:solidFill>
              </a:rPr>
              <a:t>某品类</a:t>
            </a:r>
            <a:r>
              <a:rPr lang="zh-CN" altLang="en-US" sz="1400" dirty="0"/>
              <a:t>决策过程中考虑各种因素的先后次序</a:t>
            </a:r>
            <a:r>
              <a:rPr lang="zh-CN" altLang="en-US" sz="1400" dirty="0" smtClean="0"/>
              <a:t>。</a:t>
            </a:r>
            <a:endParaRPr lang="en-US" altLang="zh-CN" sz="1400" dirty="0"/>
          </a:p>
        </p:txBody>
      </p:sp>
      <p:sp>
        <p:nvSpPr>
          <p:cNvPr id="4" name="文本框 3"/>
          <p:cNvSpPr txBox="1"/>
          <p:nvPr/>
        </p:nvSpPr>
        <p:spPr>
          <a:xfrm>
            <a:off x="986903" y="1798890"/>
            <a:ext cx="9829801" cy="4247317"/>
          </a:xfrm>
          <a:prstGeom prst="rect">
            <a:avLst/>
          </a:prstGeom>
          <a:noFill/>
        </p:spPr>
        <p:txBody>
          <a:bodyPr wrap="square" rtlCol="0">
            <a:spAutoFit/>
          </a:bodyPr>
          <a:lstStyle/>
          <a:p>
            <a:pPr marL="342900" indent="-342900">
              <a:lnSpc>
                <a:spcPct val="150000"/>
              </a:lnSpc>
              <a:buFont typeface="+mj-ea"/>
              <a:buAutoNum type="circleNumDbPlain"/>
            </a:pPr>
            <a:r>
              <a:rPr lang="zh-CN" altLang="en-US" sz="1600" dirty="0"/>
              <a:t>如何摆放货架最能帮助购物者做出购买决策？</a:t>
            </a:r>
            <a:endParaRPr lang="en-US" altLang="zh-CN" sz="1600" dirty="0"/>
          </a:p>
          <a:p>
            <a:pPr marL="342900" indent="-342900">
              <a:lnSpc>
                <a:spcPct val="150000"/>
              </a:lnSpc>
              <a:buFont typeface="+mj-ea"/>
              <a:buAutoNum type="circleNumDbPlain"/>
            </a:pPr>
            <a:r>
              <a:rPr lang="zh-CN" altLang="en-US" sz="1600" dirty="0"/>
              <a:t>如何通过店内活动影响购物者的决策？</a:t>
            </a:r>
            <a:endParaRPr lang="en-US" altLang="zh-CN" sz="1600" dirty="0"/>
          </a:p>
          <a:p>
            <a:pPr marL="342900" indent="-342900">
              <a:lnSpc>
                <a:spcPct val="150000"/>
              </a:lnSpc>
              <a:buFont typeface="+mj-ea"/>
              <a:buAutoNum type="circleNumDbPlain"/>
            </a:pPr>
            <a:r>
              <a:rPr lang="zh-CN" altLang="en-US" sz="1600" dirty="0"/>
              <a:t>购物者的需求层次是怎样的？</a:t>
            </a:r>
            <a:endParaRPr lang="en-US" altLang="zh-CN" sz="1600" dirty="0"/>
          </a:p>
          <a:p>
            <a:pPr marL="342900" indent="-342900">
              <a:lnSpc>
                <a:spcPct val="150000"/>
              </a:lnSpc>
              <a:buFont typeface="+mj-ea"/>
              <a:buAutoNum type="circleNumDbPlain"/>
            </a:pPr>
            <a:r>
              <a:rPr lang="zh-CN" altLang="en-US" sz="1600" dirty="0"/>
              <a:t>在购买所需的品类时，购物者首先考虑哪些因素？</a:t>
            </a:r>
            <a:endParaRPr lang="en-US" altLang="zh-CN" sz="1600" dirty="0"/>
          </a:p>
          <a:p>
            <a:pPr marL="342900" indent="-342900">
              <a:lnSpc>
                <a:spcPct val="150000"/>
              </a:lnSpc>
              <a:buFont typeface="+mj-ea"/>
              <a:buAutoNum type="circleNumDbPlain"/>
            </a:pPr>
            <a:r>
              <a:rPr lang="zh-CN" altLang="en-US" sz="1600" dirty="0"/>
              <a:t>在货架前，购物者的购买习惯如何？怎样更方便地找到产品？</a:t>
            </a:r>
            <a:endParaRPr lang="en-US" altLang="zh-CN" sz="1600" dirty="0"/>
          </a:p>
          <a:p>
            <a:pPr marL="342900" indent="-342900">
              <a:lnSpc>
                <a:spcPct val="150000"/>
              </a:lnSpc>
              <a:buFont typeface="+mj-ea"/>
              <a:buAutoNum type="circleNumDbPlain"/>
            </a:pPr>
            <a:r>
              <a:rPr lang="zh-CN" altLang="en-US" sz="1600" dirty="0"/>
              <a:t>在挑选产品时，购物者是根据什么因素决定购买的？</a:t>
            </a:r>
            <a:endParaRPr lang="en-US" altLang="zh-CN" sz="1600" dirty="0"/>
          </a:p>
          <a:p>
            <a:pPr marL="342900" indent="-342900">
              <a:lnSpc>
                <a:spcPct val="150000"/>
              </a:lnSpc>
              <a:buFont typeface="+mj-ea"/>
              <a:buAutoNum type="circleNumDbPlain"/>
            </a:pPr>
            <a:r>
              <a:rPr lang="zh-CN" altLang="en-US" sz="1600" dirty="0"/>
              <a:t>决策过程中，各因素的重要性，如购物者是怎样受促销活动的影响而改变购买决定的？</a:t>
            </a:r>
            <a:endParaRPr lang="en-US" altLang="zh-CN" sz="1600" dirty="0"/>
          </a:p>
          <a:p>
            <a:pPr marL="342900" indent="-342900">
              <a:lnSpc>
                <a:spcPct val="150000"/>
              </a:lnSpc>
              <a:buFont typeface="+mj-ea"/>
              <a:buAutoNum type="circleNumDbPlain"/>
            </a:pPr>
            <a:r>
              <a:rPr lang="zh-CN" altLang="en-US" sz="1600" dirty="0"/>
              <a:t>哪些是购物者来店前就预先计划好的？如有是否有清单？最终有多少比例是按照清单购买的？购物计划的详情是什么？产品的品类、档次、品牌、功能、价格、包装、规格大小是怎样的？</a:t>
            </a:r>
            <a:endParaRPr lang="en-US" altLang="zh-CN" sz="1600" dirty="0"/>
          </a:p>
          <a:p>
            <a:pPr marL="342900" indent="-342900">
              <a:lnSpc>
                <a:spcPct val="150000"/>
              </a:lnSpc>
              <a:buFont typeface="+mj-ea"/>
              <a:buAutoNum type="circleNumDbPlain"/>
            </a:pPr>
            <a:r>
              <a:rPr lang="zh-CN" altLang="en-US" sz="1600" dirty="0"/>
              <a:t>面对缺货（货架上缺货或者找不到所需产品），顾客的反应如何？采取了哪些行为？例如，换商店，还是换品牌？换品类，还是干脆不买？</a:t>
            </a:r>
            <a:endParaRPr lang="zh-CN" altLang="en-US" sz="1600" dirty="0"/>
          </a:p>
        </p:txBody>
      </p:sp>
      <p:sp>
        <p:nvSpPr>
          <p:cNvPr id="6" name="矩形 5"/>
          <p:cNvSpPr/>
          <p:nvPr/>
        </p:nvSpPr>
        <p:spPr>
          <a:xfrm>
            <a:off x="721353" y="1294811"/>
            <a:ext cx="6647974" cy="461665"/>
          </a:xfrm>
          <a:prstGeom prst="rect">
            <a:avLst/>
          </a:prstGeom>
          <a:noFill/>
          <a:ln>
            <a:noFill/>
          </a:ln>
        </p:spPr>
        <p:txBody>
          <a:bodyPr wrap="none" lIns="91440" tIns="45720" rIns="91440" bIns="45720">
            <a:spAutoFit/>
          </a:bodyPr>
          <a:lstStyle/>
          <a:p>
            <a:pPr algn="ctr"/>
            <a:r>
              <a:rPr lang="zh-CN" altLang="en-US" sz="2400" i="1" dirty="0">
                <a:ln w="0"/>
                <a:solidFill>
                  <a:schemeClr val="accent1"/>
                </a:solidFill>
                <a:effectLst>
                  <a:outerShdw blurRad="38100" dist="25400" dir="5400000" algn="ctr" rotWithShape="0">
                    <a:srgbClr val="6E747A">
                      <a:alpha val="43000"/>
                    </a:srgbClr>
                  </a:outerShdw>
                </a:effectLst>
              </a:rPr>
              <a:t>对决策树的调查，可以帮助我们回答以下问题：</a:t>
            </a:r>
            <a:endParaRPr lang="zh-CN" altLang="en-US" sz="2400" i="1"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781021" cy="461434"/>
          </a:xfrm>
        </p:spPr>
        <p:txBody>
          <a:bodyPr/>
          <a:lstStyle/>
          <a:p>
            <a:r>
              <a:rPr lang="zh-CN" altLang="en-US" b="1" dirty="0"/>
              <a:t>购物者购买决策树调查</a:t>
            </a:r>
            <a:r>
              <a:rPr lang="en-US" altLang="zh-CN" b="1" dirty="0"/>
              <a:t>—</a:t>
            </a:r>
            <a:r>
              <a:rPr lang="zh-CN" altLang="en-US" b="1" dirty="0"/>
              <a:t>方法</a:t>
            </a:r>
            <a:endParaRPr lang="zh-CN" altLang="en-US" dirty="0"/>
          </a:p>
        </p:txBody>
      </p:sp>
      <p:graphicFrame>
        <p:nvGraphicFramePr>
          <p:cNvPr id="3" name="图示 2"/>
          <p:cNvGraphicFramePr/>
          <p:nvPr/>
        </p:nvGraphicFramePr>
        <p:xfrm>
          <a:off x="462489" y="1339709"/>
          <a:ext cx="4872279" cy="496107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5" name="直接连接符 4"/>
          <p:cNvCxnSpPr/>
          <p:nvPr/>
        </p:nvCxnSpPr>
        <p:spPr>
          <a:xfrm>
            <a:off x="3560513" y="1049995"/>
            <a:ext cx="0" cy="497205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49042" y="873287"/>
            <a:ext cx="3011488" cy="369332"/>
          </a:xfrm>
          <a:prstGeom prst="rect">
            <a:avLst/>
          </a:prstGeom>
        </p:spPr>
        <p:txBody>
          <a:bodyPr wrap="square">
            <a:spAutoFit/>
          </a:bodyPr>
          <a:lstStyle/>
          <a:p>
            <a:r>
              <a:rPr lang="zh-CN" altLang="en-US" b="1" dirty="0">
                <a:solidFill>
                  <a:schemeClr val="tx1">
                    <a:lumMod val="85000"/>
                    <a:lumOff val="15000"/>
                  </a:schemeClr>
                </a:solidFill>
              </a:rPr>
              <a:t>决策树调查方法：</a:t>
            </a:r>
            <a:endParaRPr lang="zh-CN" altLang="en-US" dirty="0"/>
          </a:p>
        </p:txBody>
      </p:sp>
      <p:sp>
        <p:nvSpPr>
          <p:cNvPr id="7" name="矩形 6"/>
          <p:cNvSpPr/>
          <p:nvPr/>
        </p:nvSpPr>
        <p:spPr>
          <a:xfrm>
            <a:off x="9863163" y="801049"/>
            <a:ext cx="1671892" cy="369332"/>
          </a:xfrm>
          <a:prstGeom prst="rect">
            <a:avLst/>
          </a:prstGeom>
        </p:spPr>
        <p:txBody>
          <a:bodyPr wrap="square">
            <a:spAutoFit/>
          </a:bodyPr>
          <a:lstStyle/>
          <a:p>
            <a:r>
              <a:rPr lang="zh-CN" altLang="en-US" b="1" dirty="0">
                <a:solidFill>
                  <a:schemeClr val="tx1">
                    <a:lumMod val="85000"/>
                    <a:lumOff val="15000"/>
                  </a:schemeClr>
                </a:solidFill>
              </a:rPr>
              <a:t>调查结果举例</a:t>
            </a:r>
            <a:endParaRPr lang="zh-CN" altLang="en-US" dirty="0"/>
          </a:p>
        </p:txBody>
      </p:sp>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53953" y="513152"/>
            <a:ext cx="657229" cy="657229"/>
          </a:xfrm>
          <a:prstGeom prst="rect">
            <a:avLst/>
          </a:prstGeom>
        </p:spPr>
      </p:pic>
      <p:sp>
        <p:nvSpPr>
          <p:cNvPr id="10" name="矩形 9"/>
          <p:cNvSpPr/>
          <p:nvPr/>
        </p:nvSpPr>
        <p:spPr>
          <a:xfrm>
            <a:off x="3849306" y="1473050"/>
            <a:ext cx="2509578" cy="523220"/>
          </a:xfrm>
          <a:prstGeom prst="rect">
            <a:avLst/>
          </a:prstGeom>
        </p:spPr>
        <p:txBody>
          <a:bodyPr wrap="square">
            <a:spAutoFit/>
          </a:bodyPr>
          <a:lstStyle/>
          <a:p>
            <a:pPr algn="ctr"/>
            <a:r>
              <a:rPr lang="zh-CN" altLang="en-US" sz="1600" b="1" dirty="0">
                <a:solidFill>
                  <a:schemeClr val="tx1">
                    <a:lumMod val="85000"/>
                    <a:lumOff val="15000"/>
                  </a:schemeClr>
                </a:solidFill>
              </a:rPr>
              <a:t>影响购买决策的主要因素</a:t>
            </a:r>
            <a:endParaRPr lang="en-US" altLang="zh-CN" sz="1600" b="1" dirty="0">
              <a:solidFill>
                <a:schemeClr val="tx1">
                  <a:lumMod val="85000"/>
                  <a:lumOff val="15000"/>
                </a:schemeClr>
              </a:solidFill>
            </a:endParaRPr>
          </a:p>
          <a:p>
            <a:pPr algn="ctr"/>
            <a:r>
              <a:rPr lang="zh-CN" altLang="en-US" sz="1200" dirty="0">
                <a:solidFill>
                  <a:schemeClr val="tx1">
                    <a:lumMod val="85000"/>
                    <a:lumOff val="15000"/>
                  </a:schemeClr>
                </a:solidFill>
              </a:rPr>
              <a:t>（排名第一时比重）</a:t>
            </a:r>
            <a:endParaRPr lang="zh-CN" altLang="en-US" sz="1200" dirty="0">
              <a:solidFill>
                <a:schemeClr val="tx1">
                  <a:lumMod val="85000"/>
                  <a:lumOff val="15000"/>
                </a:schemeClr>
              </a:solidFill>
            </a:endParaRPr>
          </a:p>
        </p:txBody>
      </p:sp>
      <p:graphicFrame>
        <p:nvGraphicFramePr>
          <p:cNvPr id="11" name="表格 10"/>
          <p:cNvGraphicFramePr>
            <a:graphicFrameLocks noGrp="1"/>
          </p:cNvGraphicFramePr>
          <p:nvPr/>
        </p:nvGraphicFramePr>
        <p:xfrm>
          <a:off x="4097057" y="2053422"/>
          <a:ext cx="1946034" cy="2042160"/>
        </p:xfrm>
        <a:graphic>
          <a:graphicData uri="http://schemas.openxmlformats.org/drawingml/2006/table">
            <a:tbl>
              <a:tblPr firstRow="1" bandRow="1">
                <a:tableStyleId>{69012ECD-51FC-41F1-AA8D-1B2483CD663E}</a:tableStyleId>
              </a:tblPr>
              <a:tblGrid>
                <a:gridCol w="1045921"/>
                <a:gridCol w="900113"/>
              </a:tblGrid>
              <a:tr h="426337">
                <a:tc>
                  <a:txBody>
                    <a:bodyPr/>
                    <a:lstStyle/>
                    <a:p>
                      <a:pPr algn="ctr"/>
                      <a:r>
                        <a:rPr lang="zh-CN" altLang="en-US" sz="1400" dirty="0">
                          <a:solidFill>
                            <a:schemeClr val="tx1"/>
                          </a:solidFill>
                        </a:rPr>
                        <a:t>影响购买决策因素</a:t>
                      </a:r>
                      <a:endParaRPr lang="zh-CN" altLang="en-US" sz="1400" dirty="0">
                        <a:solidFill>
                          <a:schemeClr val="tx1"/>
                        </a:solidFill>
                      </a:endParaRPr>
                    </a:p>
                  </a:txBody>
                  <a:tcPr/>
                </a:tc>
                <a:tc>
                  <a:txBody>
                    <a:bodyPr/>
                    <a:lstStyle/>
                    <a:p>
                      <a:pPr algn="ctr"/>
                      <a:r>
                        <a:rPr lang="zh-CN" altLang="en-US" sz="1400" dirty="0">
                          <a:solidFill>
                            <a:schemeClr val="tx1"/>
                          </a:solidFill>
                        </a:rPr>
                        <a:t>奶瓶</a:t>
                      </a:r>
                      <a:endParaRPr lang="en-US" altLang="zh-CN" sz="1400" dirty="0">
                        <a:solidFill>
                          <a:schemeClr val="tx1"/>
                        </a:solidFill>
                      </a:endParaRPr>
                    </a:p>
                    <a:p>
                      <a:pPr algn="ctr"/>
                      <a:r>
                        <a:rPr lang="en-US" altLang="zh-CN" sz="1400" dirty="0">
                          <a:solidFill>
                            <a:schemeClr val="tx1"/>
                          </a:solidFill>
                        </a:rPr>
                        <a:t>%</a:t>
                      </a:r>
                      <a:endParaRPr lang="zh-CN" altLang="en-US" sz="1400" dirty="0">
                        <a:solidFill>
                          <a:schemeClr val="tx1"/>
                        </a:solidFill>
                      </a:endParaRPr>
                    </a:p>
                  </a:txBody>
                  <a:tcPr/>
                </a:tc>
              </a:tr>
              <a:tr h="250787">
                <a:tc>
                  <a:txBody>
                    <a:bodyPr/>
                    <a:lstStyle/>
                    <a:p>
                      <a:pPr algn="ctr"/>
                      <a:r>
                        <a:rPr lang="zh-CN" altLang="en-US" sz="1400" dirty="0"/>
                        <a:t>价格</a:t>
                      </a:r>
                      <a:endParaRPr lang="zh-CN" altLang="en-US" sz="1400" dirty="0">
                        <a:solidFill>
                          <a:schemeClr val="tx1"/>
                        </a:solidFill>
                      </a:endParaRPr>
                    </a:p>
                  </a:txBody>
                  <a:tcPr/>
                </a:tc>
                <a:tc>
                  <a:txBody>
                    <a:bodyPr/>
                    <a:lstStyle/>
                    <a:p>
                      <a:pPr algn="ctr"/>
                      <a:r>
                        <a:rPr lang="en-US" altLang="zh-CN" sz="1400" dirty="0">
                          <a:solidFill>
                            <a:schemeClr val="tx1"/>
                          </a:solidFill>
                        </a:rPr>
                        <a:t>25</a:t>
                      </a:r>
                      <a:endParaRPr lang="zh-CN" altLang="en-US" sz="1400" dirty="0">
                        <a:solidFill>
                          <a:schemeClr val="tx1"/>
                        </a:solidFill>
                      </a:endParaRPr>
                    </a:p>
                  </a:txBody>
                  <a:tcPr/>
                </a:tc>
              </a:tr>
              <a:tr h="250787">
                <a:tc>
                  <a:txBody>
                    <a:bodyPr/>
                    <a:lstStyle/>
                    <a:p>
                      <a:pPr algn="ctr"/>
                      <a:r>
                        <a:rPr lang="zh-CN" altLang="en-US" sz="1400" dirty="0"/>
                        <a:t>品牌</a:t>
                      </a:r>
                      <a:endParaRPr lang="zh-CN" altLang="en-US" sz="1400" dirty="0">
                        <a:solidFill>
                          <a:schemeClr val="tx1"/>
                        </a:solidFill>
                      </a:endParaRPr>
                    </a:p>
                  </a:txBody>
                  <a:tcPr/>
                </a:tc>
                <a:tc>
                  <a:txBody>
                    <a:bodyPr/>
                    <a:lstStyle/>
                    <a:p>
                      <a:pPr algn="ctr"/>
                      <a:r>
                        <a:rPr lang="en-US" altLang="zh-CN" sz="1400" dirty="0">
                          <a:solidFill>
                            <a:schemeClr val="tx1"/>
                          </a:solidFill>
                        </a:rPr>
                        <a:t>40</a:t>
                      </a:r>
                      <a:endParaRPr lang="zh-CN" altLang="en-US" sz="1400" dirty="0">
                        <a:solidFill>
                          <a:schemeClr val="tx1"/>
                        </a:solidFill>
                      </a:endParaRPr>
                    </a:p>
                  </a:txBody>
                  <a:tcPr/>
                </a:tc>
              </a:tr>
              <a:tr h="250787">
                <a:tc>
                  <a:txBody>
                    <a:bodyPr/>
                    <a:lstStyle/>
                    <a:p>
                      <a:pPr algn="ctr"/>
                      <a:r>
                        <a:rPr lang="zh-CN" altLang="en-US" sz="1400" dirty="0">
                          <a:solidFill>
                            <a:schemeClr val="tx1"/>
                          </a:solidFill>
                        </a:rPr>
                        <a:t>规格型号</a:t>
                      </a:r>
                      <a:endParaRPr lang="zh-CN" altLang="en-US" sz="1400" dirty="0">
                        <a:solidFill>
                          <a:schemeClr val="tx1"/>
                        </a:solidFill>
                      </a:endParaRPr>
                    </a:p>
                  </a:txBody>
                  <a:tcPr/>
                </a:tc>
                <a:tc>
                  <a:txBody>
                    <a:bodyPr/>
                    <a:lstStyle/>
                    <a:p>
                      <a:pPr algn="ctr"/>
                      <a:r>
                        <a:rPr lang="en-US" altLang="zh-CN" sz="1400" dirty="0">
                          <a:solidFill>
                            <a:schemeClr val="tx1"/>
                          </a:solidFill>
                        </a:rPr>
                        <a:t>5</a:t>
                      </a:r>
                      <a:endParaRPr lang="zh-CN" altLang="en-US" sz="1400" dirty="0">
                        <a:solidFill>
                          <a:schemeClr val="tx1"/>
                        </a:solidFill>
                      </a:endParaRPr>
                    </a:p>
                  </a:txBody>
                  <a:tcPr/>
                </a:tc>
              </a:tr>
              <a:tr h="250787">
                <a:tc>
                  <a:txBody>
                    <a:bodyPr/>
                    <a:lstStyle/>
                    <a:p>
                      <a:pPr algn="ctr"/>
                      <a:r>
                        <a:rPr lang="zh-CN" altLang="en-US" sz="1400" dirty="0">
                          <a:solidFill>
                            <a:schemeClr val="tx1"/>
                          </a:solidFill>
                        </a:rPr>
                        <a:t>材质</a:t>
                      </a:r>
                      <a:endParaRPr lang="zh-CN" altLang="en-US" sz="1400" dirty="0">
                        <a:solidFill>
                          <a:schemeClr val="tx1"/>
                        </a:solidFill>
                      </a:endParaRPr>
                    </a:p>
                  </a:txBody>
                  <a:tcPr/>
                </a:tc>
                <a:tc>
                  <a:txBody>
                    <a:bodyPr/>
                    <a:lstStyle/>
                    <a:p>
                      <a:pPr algn="ctr"/>
                      <a:r>
                        <a:rPr lang="en-US" altLang="zh-CN" sz="1400" dirty="0">
                          <a:solidFill>
                            <a:schemeClr val="tx1"/>
                          </a:solidFill>
                        </a:rPr>
                        <a:t>25</a:t>
                      </a:r>
                      <a:endParaRPr lang="zh-CN" altLang="en-US" sz="1400" dirty="0">
                        <a:solidFill>
                          <a:schemeClr val="tx1"/>
                        </a:solidFill>
                      </a:endParaRPr>
                    </a:p>
                  </a:txBody>
                  <a:tcPr/>
                </a:tc>
              </a:tr>
              <a:tr h="250787">
                <a:tc>
                  <a:txBody>
                    <a:bodyPr/>
                    <a:lstStyle/>
                    <a:p>
                      <a:pPr algn="ctr"/>
                      <a:r>
                        <a:rPr lang="zh-CN" altLang="en-US" sz="1400" dirty="0">
                          <a:solidFill>
                            <a:schemeClr val="tx1"/>
                          </a:solidFill>
                        </a:rPr>
                        <a:t>耐摔性</a:t>
                      </a:r>
                      <a:endParaRPr lang="zh-CN" altLang="en-US" sz="1400" dirty="0">
                        <a:solidFill>
                          <a:schemeClr val="tx1"/>
                        </a:solidFill>
                      </a:endParaRPr>
                    </a:p>
                  </a:txBody>
                  <a:tcPr/>
                </a:tc>
                <a:tc>
                  <a:txBody>
                    <a:bodyPr/>
                    <a:lstStyle/>
                    <a:p>
                      <a:pPr algn="ctr"/>
                      <a:r>
                        <a:rPr lang="en-US" altLang="zh-CN" sz="1400" dirty="0">
                          <a:solidFill>
                            <a:schemeClr val="tx1"/>
                          </a:solidFill>
                        </a:rPr>
                        <a:t>35</a:t>
                      </a:r>
                      <a:endParaRPr lang="zh-CN" altLang="en-US" sz="1400" dirty="0">
                        <a:solidFill>
                          <a:schemeClr val="tx1"/>
                        </a:solidFill>
                      </a:endParaRPr>
                    </a:p>
                  </a:txBody>
                  <a:tcPr/>
                </a:tc>
              </a:tr>
            </a:tbl>
          </a:graphicData>
        </a:graphic>
      </p:graphicFrame>
      <p:sp>
        <p:nvSpPr>
          <p:cNvPr id="12" name="矩形 11"/>
          <p:cNvSpPr/>
          <p:nvPr/>
        </p:nvSpPr>
        <p:spPr>
          <a:xfrm>
            <a:off x="6979363" y="1517648"/>
            <a:ext cx="1995229" cy="338554"/>
          </a:xfrm>
          <a:prstGeom prst="rect">
            <a:avLst/>
          </a:prstGeom>
        </p:spPr>
        <p:txBody>
          <a:bodyPr wrap="square">
            <a:spAutoFit/>
          </a:bodyPr>
          <a:lstStyle/>
          <a:p>
            <a:pPr algn="ctr"/>
            <a:r>
              <a:rPr lang="zh-CN" altLang="en-US" sz="1600" b="1" dirty="0">
                <a:solidFill>
                  <a:schemeClr val="tx1">
                    <a:lumMod val="85000"/>
                    <a:lumOff val="15000"/>
                  </a:schemeClr>
                </a:solidFill>
              </a:rPr>
              <a:t>促销的影响</a:t>
            </a:r>
            <a:endParaRPr lang="zh-CN" altLang="en-US" sz="1200" dirty="0">
              <a:solidFill>
                <a:schemeClr val="tx1">
                  <a:lumMod val="85000"/>
                  <a:lumOff val="15000"/>
                </a:schemeClr>
              </a:solidFill>
            </a:endParaRPr>
          </a:p>
        </p:txBody>
      </p:sp>
      <p:graphicFrame>
        <p:nvGraphicFramePr>
          <p:cNvPr id="13" name="表格 12"/>
          <p:cNvGraphicFramePr>
            <a:graphicFrameLocks noGrp="1"/>
          </p:cNvGraphicFramePr>
          <p:nvPr/>
        </p:nvGraphicFramePr>
        <p:xfrm>
          <a:off x="6607802" y="2110194"/>
          <a:ext cx="2431808" cy="1737360"/>
        </p:xfrm>
        <a:graphic>
          <a:graphicData uri="http://schemas.openxmlformats.org/drawingml/2006/table">
            <a:tbl>
              <a:tblPr firstRow="1" bandRow="1">
                <a:tableStyleId>{69012ECD-51FC-41F1-AA8D-1B2483CD663E}</a:tableStyleId>
              </a:tblPr>
              <a:tblGrid>
                <a:gridCol w="1614488"/>
                <a:gridCol w="817320"/>
              </a:tblGrid>
              <a:tr h="426337">
                <a:tc>
                  <a:txBody>
                    <a:bodyPr/>
                    <a:lstStyle/>
                    <a:p>
                      <a:pPr algn="ctr"/>
                      <a:r>
                        <a:rPr lang="zh-CN" altLang="en-US" sz="1400" dirty="0">
                          <a:solidFill>
                            <a:schemeClr val="tx1"/>
                          </a:solidFill>
                        </a:rPr>
                        <a:t>促销是否改变购买决策</a:t>
                      </a:r>
                      <a:endParaRPr lang="zh-CN" altLang="en-US" sz="1400" dirty="0">
                        <a:solidFill>
                          <a:schemeClr val="tx1"/>
                        </a:solidFill>
                      </a:endParaRPr>
                    </a:p>
                  </a:txBody>
                  <a:tcPr/>
                </a:tc>
                <a:tc>
                  <a:txBody>
                    <a:bodyPr/>
                    <a:lstStyle/>
                    <a:p>
                      <a:pPr algn="ctr"/>
                      <a:r>
                        <a:rPr lang="zh-CN" altLang="en-US" sz="1400" dirty="0">
                          <a:solidFill>
                            <a:schemeClr val="tx1"/>
                          </a:solidFill>
                        </a:rPr>
                        <a:t>奶瓶</a:t>
                      </a:r>
                      <a:endParaRPr lang="en-US" altLang="zh-CN" sz="1400" dirty="0">
                        <a:solidFill>
                          <a:schemeClr val="tx1"/>
                        </a:solidFill>
                      </a:endParaRPr>
                    </a:p>
                    <a:p>
                      <a:pPr algn="ctr"/>
                      <a:r>
                        <a:rPr lang="en-US" altLang="zh-CN" sz="1400" dirty="0">
                          <a:solidFill>
                            <a:schemeClr val="tx1"/>
                          </a:solidFill>
                        </a:rPr>
                        <a:t>%</a:t>
                      </a:r>
                      <a:endParaRPr lang="zh-CN" altLang="en-US" sz="1400" dirty="0">
                        <a:solidFill>
                          <a:schemeClr val="tx1"/>
                        </a:solidFill>
                      </a:endParaRPr>
                    </a:p>
                  </a:txBody>
                  <a:tcPr/>
                </a:tc>
              </a:tr>
              <a:tr h="250787">
                <a:tc>
                  <a:txBody>
                    <a:bodyPr/>
                    <a:lstStyle/>
                    <a:p>
                      <a:pPr algn="ctr"/>
                      <a:r>
                        <a:rPr lang="zh-CN" altLang="en-US" sz="1400" dirty="0">
                          <a:solidFill>
                            <a:schemeClr val="tx1"/>
                          </a:solidFill>
                        </a:rPr>
                        <a:t>同样产品会买更多</a:t>
                      </a:r>
                      <a:endParaRPr lang="zh-CN" altLang="en-US" sz="1400" dirty="0">
                        <a:solidFill>
                          <a:schemeClr val="tx1"/>
                        </a:solidFill>
                      </a:endParaRPr>
                    </a:p>
                  </a:txBody>
                  <a:tcPr/>
                </a:tc>
                <a:tc>
                  <a:txBody>
                    <a:bodyPr/>
                    <a:lstStyle/>
                    <a:p>
                      <a:pPr algn="ctr"/>
                      <a:r>
                        <a:rPr lang="en-US" altLang="zh-CN" sz="1400" dirty="0">
                          <a:solidFill>
                            <a:schemeClr val="tx1"/>
                          </a:solidFill>
                        </a:rPr>
                        <a:t>5</a:t>
                      </a:r>
                      <a:endParaRPr lang="zh-CN" altLang="en-US" sz="1400" dirty="0">
                        <a:solidFill>
                          <a:schemeClr val="tx1"/>
                        </a:solidFill>
                      </a:endParaRPr>
                    </a:p>
                  </a:txBody>
                  <a:tcPr/>
                </a:tc>
              </a:tr>
              <a:tr h="250787">
                <a:tc>
                  <a:txBody>
                    <a:bodyPr/>
                    <a:lstStyle/>
                    <a:p>
                      <a:pPr algn="ctr"/>
                      <a:r>
                        <a:rPr lang="zh-CN" altLang="en-US" sz="1400" dirty="0"/>
                        <a:t>会改变品牌</a:t>
                      </a:r>
                      <a:endParaRPr lang="zh-CN" altLang="en-US" sz="1400" dirty="0">
                        <a:solidFill>
                          <a:schemeClr val="tx1"/>
                        </a:solidFill>
                      </a:endParaRPr>
                    </a:p>
                  </a:txBody>
                  <a:tcPr/>
                </a:tc>
                <a:tc>
                  <a:txBody>
                    <a:bodyPr/>
                    <a:lstStyle/>
                    <a:p>
                      <a:pPr algn="ctr"/>
                      <a:r>
                        <a:rPr lang="en-US" altLang="zh-CN" sz="1400" dirty="0">
                          <a:solidFill>
                            <a:schemeClr val="tx1"/>
                          </a:solidFill>
                        </a:rPr>
                        <a:t>55</a:t>
                      </a:r>
                      <a:endParaRPr lang="zh-CN" altLang="en-US" sz="1400" dirty="0">
                        <a:solidFill>
                          <a:schemeClr val="tx1"/>
                        </a:solidFill>
                      </a:endParaRPr>
                    </a:p>
                  </a:txBody>
                  <a:tcPr/>
                </a:tc>
              </a:tr>
              <a:tr h="250787">
                <a:tc>
                  <a:txBody>
                    <a:bodyPr/>
                    <a:lstStyle/>
                    <a:p>
                      <a:pPr algn="ctr"/>
                      <a:r>
                        <a:rPr lang="zh-CN" altLang="en-US" sz="1400" dirty="0"/>
                        <a:t>会买另一种类产品</a:t>
                      </a:r>
                      <a:endParaRPr lang="zh-CN" altLang="en-US" sz="1400" dirty="0">
                        <a:solidFill>
                          <a:schemeClr val="tx1"/>
                        </a:solidFill>
                      </a:endParaRPr>
                    </a:p>
                  </a:txBody>
                  <a:tcPr/>
                </a:tc>
                <a:tc>
                  <a:txBody>
                    <a:bodyPr/>
                    <a:lstStyle/>
                    <a:p>
                      <a:pPr algn="ctr"/>
                      <a:r>
                        <a:rPr lang="en-US" altLang="zh-CN" sz="1400" dirty="0">
                          <a:solidFill>
                            <a:schemeClr val="tx1"/>
                          </a:solidFill>
                        </a:rPr>
                        <a:t>40</a:t>
                      </a:r>
                      <a:endParaRPr lang="zh-CN" altLang="en-US" sz="1400" dirty="0">
                        <a:solidFill>
                          <a:schemeClr val="tx1"/>
                        </a:solidFill>
                      </a:endParaRPr>
                    </a:p>
                  </a:txBody>
                  <a:tcPr/>
                </a:tc>
              </a:tr>
              <a:tr h="250787">
                <a:tc>
                  <a:txBody>
                    <a:bodyPr/>
                    <a:lstStyle/>
                    <a:p>
                      <a:pPr algn="ctr"/>
                      <a:r>
                        <a:rPr lang="zh-CN" altLang="en-US" sz="1400" dirty="0">
                          <a:solidFill>
                            <a:schemeClr val="tx1"/>
                          </a:solidFill>
                        </a:rPr>
                        <a:t>会买更高档的产品</a:t>
                      </a:r>
                      <a:endParaRPr lang="zh-CN" altLang="en-US" sz="1400" dirty="0">
                        <a:solidFill>
                          <a:schemeClr val="tx1"/>
                        </a:solidFill>
                      </a:endParaRPr>
                    </a:p>
                  </a:txBody>
                  <a:tcPr/>
                </a:tc>
                <a:tc>
                  <a:txBody>
                    <a:bodyPr/>
                    <a:lstStyle/>
                    <a:p>
                      <a:pPr algn="ctr"/>
                      <a:r>
                        <a:rPr lang="en-US" altLang="zh-CN" sz="1400" dirty="0">
                          <a:solidFill>
                            <a:schemeClr val="tx1"/>
                          </a:solidFill>
                        </a:rPr>
                        <a:t>53</a:t>
                      </a:r>
                      <a:endParaRPr lang="zh-CN" altLang="en-US" sz="1400" dirty="0">
                        <a:solidFill>
                          <a:schemeClr val="tx1"/>
                        </a:solidFill>
                      </a:endParaRPr>
                    </a:p>
                  </a:txBody>
                  <a:tcPr/>
                </a:tc>
              </a:tr>
            </a:tbl>
          </a:graphicData>
        </a:graphic>
      </p:graphicFrame>
      <p:graphicFrame>
        <p:nvGraphicFramePr>
          <p:cNvPr id="14" name="表格 13"/>
          <p:cNvGraphicFramePr>
            <a:graphicFrameLocks noGrp="1"/>
          </p:cNvGraphicFramePr>
          <p:nvPr/>
        </p:nvGraphicFramePr>
        <p:xfrm>
          <a:off x="9529031" y="2083732"/>
          <a:ext cx="2457204" cy="1950720"/>
        </p:xfrm>
        <a:graphic>
          <a:graphicData uri="http://schemas.openxmlformats.org/drawingml/2006/table">
            <a:tbl>
              <a:tblPr firstRow="1" bandRow="1">
                <a:tableStyleId>{69012ECD-51FC-41F1-AA8D-1B2483CD663E}</a:tableStyleId>
              </a:tblPr>
              <a:tblGrid>
                <a:gridCol w="1157041"/>
                <a:gridCol w="1300163"/>
              </a:tblGrid>
              <a:tr h="426337">
                <a:tc>
                  <a:txBody>
                    <a:bodyPr/>
                    <a:lstStyle/>
                    <a:p>
                      <a:pPr algn="ctr"/>
                      <a:r>
                        <a:rPr lang="zh-CN" altLang="en-US" sz="1400" dirty="0">
                          <a:solidFill>
                            <a:schemeClr val="tx1"/>
                          </a:solidFill>
                        </a:rPr>
                        <a:t>缺货时反应</a:t>
                      </a:r>
                      <a:endParaRPr lang="zh-CN" altLang="en-US" sz="1400" dirty="0">
                        <a:solidFill>
                          <a:schemeClr val="tx1"/>
                        </a:solidFill>
                      </a:endParaRPr>
                    </a:p>
                  </a:txBody>
                  <a:tcPr/>
                </a:tc>
                <a:tc>
                  <a:txBody>
                    <a:bodyPr/>
                    <a:lstStyle/>
                    <a:p>
                      <a:pPr algn="ctr"/>
                      <a:r>
                        <a:rPr lang="zh-CN" altLang="en-US" sz="1400" dirty="0">
                          <a:solidFill>
                            <a:schemeClr val="tx1"/>
                          </a:solidFill>
                        </a:rPr>
                        <a:t>奶瓶缺货时购物者比重</a:t>
                      </a:r>
                      <a:endParaRPr lang="en-US" altLang="zh-CN" sz="1400" dirty="0">
                        <a:solidFill>
                          <a:schemeClr val="tx1"/>
                        </a:solidFill>
                      </a:endParaRPr>
                    </a:p>
                  </a:txBody>
                  <a:tcPr/>
                </a:tc>
              </a:tr>
              <a:tr h="250787">
                <a:tc>
                  <a:txBody>
                    <a:bodyPr/>
                    <a:lstStyle/>
                    <a:p>
                      <a:pPr algn="ctr"/>
                      <a:r>
                        <a:rPr lang="zh-CN" altLang="en-US" sz="1400" dirty="0">
                          <a:solidFill>
                            <a:schemeClr val="tx1"/>
                          </a:solidFill>
                        </a:rPr>
                        <a:t>去另一家买</a:t>
                      </a:r>
                      <a:endParaRPr lang="zh-CN" altLang="en-US" sz="1400" dirty="0">
                        <a:solidFill>
                          <a:schemeClr val="tx1"/>
                        </a:solidFill>
                      </a:endParaRPr>
                    </a:p>
                  </a:txBody>
                  <a:tcPr/>
                </a:tc>
                <a:tc>
                  <a:txBody>
                    <a:bodyPr/>
                    <a:lstStyle/>
                    <a:p>
                      <a:pPr algn="ctr"/>
                      <a:r>
                        <a:rPr lang="en-US" altLang="zh-CN" sz="1400" dirty="0">
                          <a:solidFill>
                            <a:schemeClr val="tx1"/>
                          </a:solidFill>
                        </a:rPr>
                        <a:t>54</a:t>
                      </a:r>
                      <a:endParaRPr lang="zh-CN" altLang="en-US" sz="1400" dirty="0">
                        <a:solidFill>
                          <a:schemeClr val="tx1"/>
                        </a:solidFill>
                      </a:endParaRPr>
                    </a:p>
                  </a:txBody>
                  <a:tcPr/>
                </a:tc>
              </a:tr>
              <a:tr h="250787">
                <a:tc>
                  <a:txBody>
                    <a:bodyPr/>
                    <a:lstStyle/>
                    <a:p>
                      <a:pPr algn="ctr"/>
                      <a:r>
                        <a:rPr lang="zh-CN" altLang="en-US" sz="1400" dirty="0">
                          <a:solidFill>
                            <a:schemeClr val="tx1"/>
                          </a:solidFill>
                        </a:rPr>
                        <a:t>这次不买</a:t>
                      </a:r>
                      <a:endParaRPr lang="zh-CN" altLang="en-US" sz="1400" dirty="0">
                        <a:solidFill>
                          <a:schemeClr val="tx1"/>
                        </a:solidFill>
                      </a:endParaRPr>
                    </a:p>
                  </a:txBody>
                  <a:tcPr/>
                </a:tc>
                <a:tc>
                  <a:txBody>
                    <a:bodyPr/>
                    <a:lstStyle/>
                    <a:p>
                      <a:pPr algn="ctr"/>
                      <a:r>
                        <a:rPr lang="en-US" altLang="zh-CN" sz="1400" dirty="0">
                          <a:solidFill>
                            <a:schemeClr val="tx1"/>
                          </a:solidFill>
                        </a:rPr>
                        <a:t>35</a:t>
                      </a:r>
                      <a:endParaRPr lang="zh-CN" altLang="en-US" sz="1400" dirty="0">
                        <a:solidFill>
                          <a:schemeClr val="tx1"/>
                        </a:solidFill>
                      </a:endParaRPr>
                    </a:p>
                  </a:txBody>
                  <a:tcPr/>
                </a:tc>
              </a:tr>
              <a:tr h="250787">
                <a:tc>
                  <a:txBody>
                    <a:bodyPr/>
                    <a:lstStyle/>
                    <a:p>
                      <a:pPr algn="ctr"/>
                      <a:r>
                        <a:rPr lang="zh-CN" altLang="en-US" sz="1400" dirty="0">
                          <a:solidFill>
                            <a:schemeClr val="tx1"/>
                          </a:solidFill>
                        </a:rPr>
                        <a:t>买其他品牌</a:t>
                      </a:r>
                      <a:endParaRPr lang="zh-CN" altLang="en-US" sz="1400" dirty="0">
                        <a:solidFill>
                          <a:schemeClr val="tx1"/>
                        </a:solidFill>
                      </a:endParaRPr>
                    </a:p>
                  </a:txBody>
                  <a:tcPr/>
                </a:tc>
                <a:tc>
                  <a:txBody>
                    <a:bodyPr/>
                    <a:lstStyle/>
                    <a:p>
                      <a:pPr algn="ctr"/>
                      <a:r>
                        <a:rPr lang="en-US" altLang="zh-CN" sz="1400" dirty="0">
                          <a:solidFill>
                            <a:schemeClr val="tx1"/>
                          </a:solidFill>
                        </a:rPr>
                        <a:t>48</a:t>
                      </a:r>
                      <a:endParaRPr lang="zh-CN" altLang="en-US" sz="1400" dirty="0">
                        <a:solidFill>
                          <a:schemeClr val="tx1"/>
                        </a:solidFill>
                      </a:endParaRPr>
                    </a:p>
                  </a:txBody>
                  <a:tcPr/>
                </a:tc>
              </a:tr>
              <a:tr h="250787">
                <a:tc>
                  <a:txBody>
                    <a:bodyPr/>
                    <a:lstStyle/>
                    <a:p>
                      <a:pPr algn="ctr"/>
                      <a:r>
                        <a:rPr lang="zh-CN" altLang="en-US" sz="1400" dirty="0">
                          <a:solidFill>
                            <a:schemeClr val="tx1"/>
                          </a:solidFill>
                        </a:rPr>
                        <a:t>买同品牌其他产品</a:t>
                      </a:r>
                      <a:endParaRPr lang="zh-CN" altLang="en-US" sz="1400" dirty="0">
                        <a:solidFill>
                          <a:schemeClr val="tx1"/>
                        </a:solidFill>
                      </a:endParaRPr>
                    </a:p>
                  </a:txBody>
                  <a:tcPr/>
                </a:tc>
                <a:tc>
                  <a:txBody>
                    <a:bodyPr/>
                    <a:lstStyle/>
                    <a:p>
                      <a:pPr algn="ctr"/>
                      <a:r>
                        <a:rPr lang="en-US" altLang="zh-CN" sz="1400" dirty="0">
                          <a:solidFill>
                            <a:schemeClr val="tx1"/>
                          </a:solidFill>
                        </a:rPr>
                        <a:t>25</a:t>
                      </a:r>
                      <a:endParaRPr lang="zh-CN" altLang="en-US" sz="1400" dirty="0">
                        <a:solidFill>
                          <a:schemeClr val="tx1"/>
                        </a:solidFill>
                      </a:endParaRPr>
                    </a:p>
                  </a:txBody>
                  <a:tcPr/>
                </a:tc>
              </a:tr>
            </a:tbl>
          </a:graphicData>
        </a:graphic>
      </p:graphicFrame>
      <p:sp>
        <p:nvSpPr>
          <p:cNvPr id="15" name="矩形 14"/>
          <p:cNvSpPr/>
          <p:nvPr/>
        </p:nvSpPr>
        <p:spPr>
          <a:xfrm>
            <a:off x="9595072" y="1517648"/>
            <a:ext cx="2267338" cy="338554"/>
          </a:xfrm>
          <a:prstGeom prst="rect">
            <a:avLst/>
          </a:prstGeom>
        </p:spPr>
        <p:txBody>
          <a:bodyPr wrap="square">
            <a:spAutoFit/>
          </a:bodyPr>
          <a:lstStyle/>
          <a:p>
            <a:pPr algn="ctr"/>
            <a:r>
              <a:rPr lang="zh-CN" altLang="en-US" sz="1600" b="1" dirty="0">
                <a:solidFill>
                  <a:schemeClr val="tx1">
                    <a:lumMod val="85000"/>
                    <a:lumOff val="15000"/>
                  </a:schemeClr>
                </a:solidFill>
              </a:rPr>
              <a:t>购物者对缺货的反应</a:t>
            </a:r>
            <a:endParaRPr lang="zh-CN" altLang="en-US" sz="1200" dirty="0">
              <a:solidFill>
                <a:schemeClr val="tx1">
                  <a:lumMod val="85000"/>
                  <a:lumOff val="15000"/>
                </a:schemeClr>
              </a:solidFill>
            </a:endParaRPr>
          </a:p>
        </p:txBody>
      </p:sp>
      <p:sp>
        <p:nvSpPr>
          <p:cNvPr id="16" name="矩形 15"/>
          <p:cNvSpPr/>
          <p:nvPr/>
        </p:nvSpPr>
        <p:spPr>
          <a:xfrm>
            <a:off x="7208100" y="4054545"/>
            <a:ext cx="1511078" cy="338554"/>
          </a:xfrm>
          <a:prstGeom prst="rect">
            <a:avLst/>
          </a:prstGeom>
        </p:spPr>
        <p:txBody>
          <a:bodyPr wrap="square">
            <a:spAutoFit/>
          </a:bodyPr>
          <a:lstStyle/>
          <a:p>
            <a:pPr algn="ctr"/>
            <a:r>
              <a:rPr lang="zh-CN" altLang="en-US" sz="1600" b="1" dirty="0">
                <a:solidFill>
                  <a:schemeClr val="tx1">
                    <a:lumMod val="85000"/>
                    <a:lumOff val="15000"/>
                  </a:schemeClr>
                </a:solidFill>
              </a:rPr>
              <a:t>购买计划性</a:t>
            </a:r>
            <a:endParaRPr lang="zh-CN" altLang="en-US" sz="1200" dirty="0">
              <a:solidFill>
                <a:schemeClr val="tx1">
                  <a:lumMod val="85000"/>
                  <a:lumOff val="15000"/>
                </a:schemeClr>
              </a:solidFill>
            </a:endParaRPr>
          </a:p>
        </p:txBody>
      </p:sp>
      <p:graphicFrame>
        <p:nvGraphicFramePr>
          <p:cNvPr id="17" name="表格 16"/>
          <p:cNvGraphicFramePr>
            <a:graphicFrameLocks noGrp="1"/>
          </p:cNvGraphicFramePr>
          <p:nvPr/>
        </p:nvGraphicFramePr>
        <p:xfrm>
          <a:off x="7032584" y="4430585"/>
          <a:ext cx="1920336" cy="518160"/>
        </p:xfrm>
        <a:graphic>
          <a:graphicData uri="http://schemas.openxmlformats.org/drawingml/2006/table">
            <a:tbl>
              <a:tblPr firstRow="1" bandRow="1">
                <a:tableStyleId>{69012ECD-51FC-41F1-AA8D-1B2483CD663E}</a:tableStyleId>
              </a:tblPr>
              <a:tblGrid>
                <a:gridCol w="1357073"/>
                <a:gridCol w="563263"/>
              </a:tblGrid>
              <a:tr h="426337">
                <a:tc>
                  <a:txBody>
                    <a:bodyPr/>
                    <a:lstStyle/>
                    <a:p>
                      <a:pPr algn="ctr"/>
                      <a:r>
                        <a:rPr lang="zh-CN" altLang="en-US" sz="1400" dirty="0">
                          <a:solidFill>
                            <a:schemeClr val="tx1"/>
                          </a:solidFill>
                        </a:rPr>
                        <a:t>计划购买品类的购物者比重</a:t>
                      </a:r>
                      <a:endParaRPr lang="zh-CN" altLang="en-US" sz="1400" dirty="0">
                        <a:solidFill>
                          <a:schemeClr val="tx1"/>
                        </a:solidFill>
                      </a:endParaRPr>
                    </a:p>
                  </a:txBody>
                  <a:tcPr anchor="ctr"/>
                </a:tc>
                <a:tc>
                  <a:txBody>
                    <a:bodyPr/>
                    <a:lstStyle/>
                    <a:p>
                      <a:pPr algn="ctr"/>
                      <a:r>
                        <a:rPr lang="en-US" altLang="zh-CN" sz="1400" dirty="0">
                          <a:solidFill>
                            <a:schemeClr val="tx1"/>
                          </a:solidFill>
                        </a:rPr>
                        <a:t>58%</a:t>
                      </a:r>
                      <a:endParaRPr lang="en-US" altLang="zh-CN" sz="1400" dirty="0">
                        <a:solidFill>
                          <a:schemeClr val="tx1"/>
                        </a:solidFill>
                      </a:endParaRPr>
                    </a:p>
                  </a:txBody>
                  <a:tcPr anchor="ctr">
                    <a:noFill/>
                  </a:tcPr>
                </a:tc>
              </a:tr>
            </a:tbl>
          </a:graphicData>
        </a:graphic>
      </p:graphicFrame>
      <p:sp>
        <p:nvSpPr>
          <p:cNvPr id="18" name="箭头: 下 17"/>
          <p:cNvSpPr/>
          <p:nvPr/>
        </p:nvSpPr>
        <p:spPr>
          <a:xfrm>
            <a:off x="5875531" y="4716641"/>
            <a:ext cx="614362" cy="45957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连接符: 肘形 19"/>
          <p:cNvCxnSpPr/>
          <p:nvPr/>
        </p:nvCxnSpPr>
        <p:spPr>
          <a:xfrm>
            <a:off x="3981414" y="5098811"/>
            <a:ext cx="1551621" cy="2766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连接符: 肘形 20"/>
          <p:cNvCxnSpPr/>
          <p:nvPr/>
        </p:nvCxnSpPr>
        <p:spPr>
          <a:xfrm>
            <a:off x="4819297" y="5367846"/>
            <a:ext cx="1509607" cy="24288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连接符: 肘形 21"/>
          <p:cNvCxnSpPr/>
          <p:nvPr/>
        </p:nvCxnSpPr>
        <p:spPr>
          <a:xfrm>
            <a:off x="5635278" y="5609459"/>
            <a:ext cx="1411594" cy="31968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631091" y="5036933"/>
            <a:ext cx="1133669" cy="338554"/>
          </a:xfrm>
          <a:prstGeom prst="rect">
            <a:avLst/>
          </a:prstGeom>
        </p:spPr>
        <p:txBody>
          <a:bodyPr wrap="square">
            <a:spAutoFit/>
          </a:bodyPr>
          <a:lstStyle/>
          <a:p>
            <a:pPr algn="ctr"/>
            <a:r>
              <a:rPr lang="zh-CN" altLang="en-US" sz="1600" b="1" dirty="0">
                <a:solidFill>
                  <a:schemeClr val="tx1">
                    <a:lumMod val="85000"/>
                    <a:lumOff val="15000"/>
                  </a:schemeClr>
                </a:solidFill>
              </a:rPr>
              <a:t>品牌</a:t>
            </a:r>
            <a:endParaRPr lang="zh-CN" altLang="en-US" sz="1200" dirty="0">
              <a:solidFill>
                <a:schemeClr val="tx1">
                  <a:lumMod val="85000"/>
                  <a:lumOff val="15000"/>
                </a:schemeClr>
              </a:solidFill>
            </a:endParaRPr>
          </a:p>
        </p:txBody>
      </p:sp>
      <p:sp>
        <p:nvSpPr>
          <p:cNvPr id="24" name="矩形 23"/>
          <p:cNvSpPr/>
          <p:nvPr/>
        </p:nvSpPr>
        <p:spPr>
          <a:xfrm>
            <a:off x="3812115" y="4752730"/>
            <a:ext cx="1133669" cy="338554"/>
          </a:xfrm>
          <a:prstGeom prst="rect">
            <a:avLst/>
          </a:prstGeom>
        </p:spPr>
        <p:txBody>
          <a:bodyPr wrap="square">
            <a:spAutoFit/>
          </a:bodyPr>
          <a:lstStyle/>
          <a:p>
            <a:pPr algn="ctr"/>
            <a:r>
              <a:rPr lang="zh-CN" altLang="en-US" sz="1600" b="1" dirty="0">
                <a:solidFill>
                  <a:schemeClr val="tx1">
                    <a:lumMod val="85000"/>
                    <a:lumOff val="15000"/>
                  </a:schemeClr>
                </a:solidFill>
              </a:rPr>
              <a:t>价格</a:t>
            </a:r>
            <a:endParaRPr lang="zh-CN" altLang="en-US" sz="1200" dirty="0">
              <a:solidFill>
                <a:schemeClr val="tx1">
                  <a:lumMod val="85000"/>
                  <a:lumOff val="15000"/>
                </a:schemeClr>
              </a:solidFill>
            </a:endParaRPr>
          </a:p>
        </p:txBody>
      </p:sp>
      <p:sp>
        <p:nvSpPr>
          <p:cNvPr id="28" name="矩形 27"/>
          <p:cNvSpPr/>
          <p:nvPr/>
        </p:nvSpPr>
        <p:spPr>
          <a:xfrm>
            <a:off x="9291496" y="4689400"/>
            <a:ext cx="2620724" cy="170816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400" b="1" dirty="0">
                <a:solidFill>
                  <a:schemeClr val="tx1">
                    <a:lumMod val="85000"/>
                    <a:lumOff val="15000"/>
                  </a:schemeClr>
                </a:solidFill>
                <a:latin typeface="+mj-ea"/>
                <a:ea typeface="+mj-ea"/>
              </a:rPr>
              <a:t>购买决策的过程是下意识的，购物者很难说清楚具体步骤</a:t>
            </a:r>
            <a:endParaRPr lang="en-US" altLang="zh-CN" sz="1400" b="1" dirty="0">
              <a:solidFill>
                <a:schemeClr val="tx1">
                  <a:lumMod val="85000"/>
                  <a:lumOff val="15000"/>
                </a:schemeClr>
              </a:solidFill>
              <a:latin typeface="+mj-ea"/>
              <a:ea typeface="+mj-ea"/>
            </a:endParaRPr>
          </a:p>
          <a:p>
            <a:pPr marL="285750" indent="-285750">
              <a:lnSpc>
                <a:spcPct val="150000"/>
              </a:lnSpc>
              <a:buFont typeface="Arial" panose="020B0604020202020204" pitchFamily="34" charset="0"/>
              <a:buChar char="•"/>
            </a:pPr>
            <a:r>
              <a:rPr lang="zh-CN" altLang="en-US" sz="1400" b="1" dirty="0">
                <a:solidFill>
                  <a:schemeClr val="tx1">
                    <a:lumMod val="85000"/>
                    <a:lumOff val="15000"/>
                  </a:schemeClr>
                </a:solidFill>
                <a:latin typeface="+mj-ea"/>
                <a:ea typeface="+mj-ea"/>
              </a:rPr>
              <a:t>我们得到的是购物者声称的购买决策中的重要因素，并不是流程</a:t>
            </a:r>
            <a:r>
              <a:rPr lang="en-US" altLang="zh-CN" sz="1400" b="1" dirty="0">
                <a:solidFill>
                  <a:schemeClr val="tx1">
                    <a:lumMod val="85000"/>
                    <a:lumOff val="15000"/>
                  </a:schemeClr>
                </a:solidFill>
                <a:latin typeface="+mj-ea"/>
                <a:ea typeface="+mj-ea"/>
              </a:rPr>
              <a:t>	</a:t>
            </a:r>
            <a:endParaRPr lang="zh-CN" altLang="en-US" sz="1400" b="1" dirty="0">
              <a:solidFill>
                <a:schemeClr val="tx1">
                  <a:lumMod val="85000"/>
                  <a:lumOff val="15000"/>
                </a:schemeClr>
              </a:solidFill>
              <a:latin typeface="+mj-ea"/>
              <a:ea typeface="+mj-ea"/>
            </a:endParaRPr>
          </a:p>
        </p:txBody>
      </p:sp>
      <p:pic>
        <p:nvPicPr>
          <p:cNvPr id="29" name="图片 28"/>
          <p:cNvPicPr>
            <a:picLocks noChangeAspect="1"/>
          </p:cNvPicPr>
          <p:nvPr/>
        </p:nvPicPr>
        <p:blipFill rotWithShape="1">
          <a:blip r:embed="rId7"/>
          <a:srcRect l="191" r="-1"/>
          <a:stretch>
            <a:fillRect/>
          </a:stretch>
        </p:blipFill>
        <p:spPr>
          <a:xfrm>
            <a:off x="8719178" y="5575013"/>
            <a:ext cx="809853" cy="600750"/>
          </a:xfrm>
          <a:prstGeom prst="triangle">
            <a:avLst/>
          </a:prstGeom>
        </p:spPr>
      </p:pic>
      <p:sp>
        <p:nvSpPr>
          <p:cNvPr id="25" name="矩形 24"/>
          <p:cNvSpPr/>
          <p:nvPr/>
        </p:nvSpPr>
        <p:spPr>
          <a:xfrm>
            <a:off x="5436153" y="5291146"/>
            <a:ext cx="1133669" cy="338554"/>
          </a:xfrm>
          <a:prstGeom prst="rect">
            <a:avLst/>
          </a:prstGeom>
        </p:spPr>
        <p:txBody>
          <a:bodyPr wrap="square">
            <a:spAutoFit/>
          </a:bodyPr>
          <a:lstStyle/>
          <a:p>
            <a:pPr algn="ctr"/>
            <a:r>
              <a:rPr lang="zh-CN" altLang="en-US" sz="1600" b="1" dirty="0">
                <a:solidFill>
                  <a:schemeClr val="tx1">
                    <a:lumMod val="85000"/>
                    <a:lumOff val="15000"/>
                  </a:schemeClr>
                </a:solidFill>
              </a:rPr>
              <a:t>材质</a:t>
            </a:r>
            <a:endParaRPr lang="zh-CN" altLang="en-US" sz="1200" dirty="0">
              <a:solidFill>
                <a:schemeClr val="tx1">
                  <a:lumMod val="85000"/>
                  <a:lumOff val="1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90705" y="3294967"/>
            <a:ext cx="1210588" cy="1938992"/>
          </a:xfrm>
          <a:prstGeom prst="rect">
            <a:avLst/>
          </a:prstGeom>
          <a:noFill/>
        </p:spPr>
        <p:txBody>
          <a:bodyPr wrap="none" rtlCol="0">
            <a:spAutoFit/>
          </a:bodyPr>
          <a:lstStyle/>
          <a:p>
            <a:r>
              <a:rPr lang="zh-CN" altLang="en-US" sz="2000" b="1" dirty="0">
                <a:solidFill>
                  <a:schemeClr val="bg1"/>
                </a:solidFill>
                <a:cs typeface="+mn-ea"/>
                <a:sym typeface="+mn-lt"/>
              </a:rPr>
              <a:t>分析对象</a:t>
            </a:r>
            <a:endParaRPr lang="en-US" altLang="zh-CN" sz="2000" b="1" dirty="0">
              <a:solidFill>
                <a:schemeClr val="bg1"/>
              </a:solidFill>
              <a:cs typeface="+mn-ea"/>
              <a:sym typeface="+mn-lt"/>
            </a:endParaRPr>
          </a:p>
          <a:p>
            <a:endParaRPr lang="en-US" altLang="zh-CN" sz="2000" b="1" dirty="0">
              <a:solidFill>
                <a:schemeClr val="bg1"/>
              </a:solidFill>
              <a:cs typeface="+mn-ea"/>
              <a:sym typeface="+mn-lt"/>
            </a:endParaRPr>
          </a:p>
          <a:p>
            <a:r>
              <a:rPr lang="zh-CN" altLang="en-US" sz="2000" b="1" dirty="0">
                <a:solidFill>
                  <a:schemeClr val="bg1"/>
                </a:solidFill>
                <a:cs typeface="+mn-ea"/>
                <a:sym typeface="+mn-lt"/>
              </a:rPr>
              <a:t>分析思路</a:t>
            </a:r>
            <a:endParaRPr lang="en-US" altLang="zh-CN" sz="2000" b="1" dirty="0">
              <a:solidFill>
                <a:schemeClr val="bg1"/>
              </a:solidFill>
              <a:cs typeface="+mn-ea"/>
              <a:sym typeface="+mn-lt"/>
            </a:endParaRPr>
          </a:p>
          <a:p>
            <a:endParaRPr lang="en-US" altLang="zh-CN" sz="2000" b="1" dirty="0">
              <a:solidFill>
                <a:schemeClr val="bg1"/>
              </a:solidFill>
              <a:cs typeface="+mn-ea"/>
              <a:sym typeface="+mn-lt"/>
            </a:endParaRPr>
          </a:p>
          <a:p>
            <a:r>
              <a:rPr lang="zh-CN" altLang="en-US" sz="2000" b="1" dirty="0">
                <a:solidFill>
                  <a:schemeClr val="bg1"/>
                </a:solidFill>
                <a:cs typeface="+mn-ea"/>
                <a:sym typeface="+mn-lt"/>
              </a:rPr>
              <a:t>常用方法</a:t>
            </a:r>
            <a:endParaRPr lang="en-US" altLang="zh-CN" sz="2000" b="1" dirty="0">
              <a:solidFill>
                <a:schemeClr val="bg1"/>
              </a:solidFill>
              <a:cs typeface="+mn-ea"/>
              <a:sym typeface="+mn-lt"/>
            </a:endParaRPr>
          </a:p>
          <a:p>
            <a:endParaRPr lang="zh-CN" altLang="en-US" sz="2000" b="1" dirty="0">
              <a:solidFill>
                <a:schemeClr val="bg1"/>
              </a:solidFill>
              <a:cs typeface="+mn-ea"/>
              <a:sym typeface="+mn-lt"/>
            </a:endParaRPr>
          </a:p>
        </p:txBody>
      </p:sp>
      <p:sp>
        <p:nvSpPr>
          <p:cNvPr id="2" name="文本占位符 1"/>
          <p:cNvSpPr>
            <a:spLocks noGrp="1"/>
          </p:cNvSpPr>
          <p:nvPr>
            <p:ph type="body" sz="quarter" idx="11"/>
          </p:nvPr>
        </p:nvSpPr>
        <p:spPr>
          <a:xfrm>
            <a:off x="4385864" y="1880128"/>
            <a:ext cx="3420269" cy="897467"/>
          </a:xfrm>
        </p:spPr>
        <p:txBody>
          <a:bodyPr/>
          <a:lstStyle/>
          <a:p>
            <a:r>
              <a:rPr lang="zh-CN" altLang="en-US" dirty="0">
                <a:cs typeface="+mn-ea"/>
                <a:sym typeface="+mn-lt"/>
              </a:rPr>
              <a:t>概  述</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981046" cy="461434"/>
          </a:xfrm>
        </p:spPr>
        <p:txBody>
          <a:bodyPr/>
          <a:lstStyle/>
          <a:p>
            <a:r>
              <a:rPr lang="zh-CN" altLang="en-US" b="1" dirty="0"/>
              <a:t>会员数据分析</a:t>
            </a:r>
            <a:r>
              <a:rPr lang="en-US" altLang="zh-CN" b="1" dirty="0"/>
              <a:t>—</a:t>
            </a:r>
            <a:r>
              <a:rPr lang="zh-CN" altLang="en-US" b="1" dirty="0"/>
              <a:t>基础数据分析</a:t>
            </a:r>
            <a:endParaRPr lang="zh-CN" altLang="en-US" dirty="0"/>
          </a:p>
        </p:txBody>
      </p:sp>
      <p:graphicFrame>
        <p:nvGraphicFramePr>
          <p:cNvPr id="3" name="表格 2"/>
          <p:cNvGraphicFramePr>
            <a:graphicFrameLocks noGrp="1"/>
          </p:cNvGraphicFramePr>
          <p:nvPr/>
        </p:nvGraphicFramePr>
        <p:xfrm>
          <a:off x="1025574" y="1208422"/>
          <a:ext cx="10533014" cy="1693002"/>
        </p:xfrm>
        <a:graphic>
          <a:graphicData uri="http://schemas.openxmlformats.org/drawingml/2006/table">
            <a:tbl>
              <a:tblPr firstRow="1" bandRow="1">
                <a:tableStyleId>{69012ECD-51FC-41F1-AA8D-1B2483CD663E}</a:tableStyleId>
              </a:tblPr>
              <a:tblGrid>
                <a:gridCol w="2236927"/>
                <a:gridCol w="8296087"/>
              </a:tblGrid>
              <a:tr h="509276">
                <a:tc>
                  <a:txBody>
                    <a:bodyPr/>
                    <a:lstStyle/>
                    <a:p>
                      <a:pPr algn="ctr"/>
                      <a:r>
                        <a:rPr lang="zh-CN" altLang="en-US" sz="1400" dirty="0">
                          <a:solidFill>
                            <a:schemeClr val="tx1"/>
                          </a:solidFill>
                        </a:rPr>
                        <a:t>观测维度</a:t>
                      </a:r>
                      <a:endParaRPr lang="zh-CN" altLang="en-US" sz="1400" dirty="0">
                        <a:solidFill>
                          <a:schemeClr val="tx1"/>
                        </a:solidFill>
                      </a:endParaRPr>
                    </a:p>
                  </a:txBody>
                  <a:tcPr anchor="ctr"/>
                </a:tc>
                <a:tc>
                  <a:txBody>
                    <a:bodyPr/>
                    <a:lstStyle/>
                    <a:p>
                      <a:pPr algn="ctr"/>
                      <a:r>
                        <a:rPr lang="zh-CN" altLang="en-US" sz="1400" dirty="0">
                          <a:solidFill>
                            <a:schemeClr val="tx1"/>
                          </a:solidFill>
                        </a:rPr>
                        <a:t>指标内容</a:t>
                      </a:r>
                      <a:endParaRPr lang="en-US" altLang="zh-CN" sz="1400" dirty="0">
                        <a:solidFill>
                          <a:schemeClr val="tx1"/>
                        </a:solidFill>
                      </a:endParaRPr>
                    </a:p>
                  </a:txBody>
                  <a:tcPr anchor="ctr"/>
                </a:tc>
              </a:tr>
              <a:tr h="364096">
                <a:tc>
                  <a:txBody>
                    <a:bodyPr/>
                    <a:lstStyle/>
                    <a:p>
                      <a:pPr algn="ctr"/>
                      <a:r>
                        <a:rPr lang="zh-CN" altLang="en-US" sz="1400" dirty="0">
                          <a:solidFill>
                            <a:schemeClr val="tx1"/>
                          </a:solidFill>
                        </a:rPr>
                        <a:t>每天</a:t>
                      </a:r>
                      <a:r>
                        <a:rPr lang="en-US" altLang="zh-CN" sz="1400" dirty="0">
                          <a:solidFill>
                            <a:schemeClr val="tx1"/>
                          </a:solidFill>
                        </a:rPr>
                        <a:t>/</a:t>
                      </a:r>
                      <a:r>
                        <a:rPr lang="zh-CN" altLang="en-US" sz="1400" dirty="0">
                          <a:solidFill>
                            <a:schemeClr val="tx1"/>
                          </a:solidFill>
                        </a:rPr>
                        <a:t>每周需关注并追踪</a:t>
                      </a:r>
                      <a:endParaRPr lang="zh-CN" altLang="en-US" sz="1400" dirty="0">
                        <a:solidFill>
                          <a:schemeClr val="tx1"/>
                        </a:solidFill>
                      </a:endParaRPr>
                    </a:p>
                  </a:txBody>
                  <a:tcPr anchor="ctr"/>
                </a:tc>
                <a:tc>
                  <a:txBody>
                    <a:bodyPr/>
                    <a:lstStyle/>
                    <a:p>
                      <a:pPr algn="ctr"/>
                      <a:r>
                        <a:rPr lang="zh-CN" altLang="en-US" sz="1400" dirty="0">
                          <a:solidFill>
                            <a:schemeClr val="tx1"/>
                          </a:solidFill>
                        </a:rPr>
                        <a:t>新增顾客、新增会员、转化率、消费人数、人均消费、客单价、年龄结构等</a:t>
                      </a:r>
                      <a:endParaRPr lang="zh-CN" altLang="en-US" sz="1400" dirty="0">
                        <a:solidFill>
                          <a:schemeClr val="tx1"/>
                        </a:solidFill>
                      </a:endParaRPr>
                    </a:p>
                  </a:txBody>
                  <a:tcPr anchor="ctr"/>
                </a:tc>
              </a:tr>
              <a:tr h="36409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每月</a:t>
                      </a:r>
                      <a:r>
                        <a:rPr lang="en-US" altLang="zh-CN" sz="1400" dirty="0">
                          <a:solidFill>
                            <a:schemeClr val="tx1"/>
                          </a:solidFill>
                        </a:rPr>
                        <a:t>/</a:t>
                      </a:r>
                      <a:r>
                        <a:rPr lang="zh-CN" altLang="en-US" sz="1400" dirty="0">
                          <a:solidFill>
                            <a:schemeClr val="tx1"/>
                          </a:solidFill>
                        </a:rPr>
                        <a:t>每季度需关注并追踪</a:t>
                      </a:r>
                      <a:endParaRPr lang="zh-CN" altLang="en-US" sz="1400" dirty="0">
                        <a:solidFill>
                          <a:schemeClr val="tx1"/>
                        </a:solidFill>
                      </a:endParaRPr>
                    </a:p>
                  </a:txBody>
                  <a:tcPr anchor="ctr"/>
                </a:tc>
                <a:tc>
                  <a:txBody>
                    <a:bodyPr/>
                    <a:lstStyle/>
                    <a:p>
                      <a:pPr algn="ctr"/>
                      <a:r>
                        <a:rPr lang="zh-CN" altLang="en-US" sz="1400" dirty="0">
                          <a:solidFill>
                            <a:schemeClr val="tx1"/>
                          </a:solidFill>
                        </a:rPr>
                        <a:t>除上面的指标外，还包括复购率、流失率、净增会员、人均订单、消费频次、促销活动转化率等</a:t>
                      </a:r>
                      <a:endParaRPr lang="zh-CN" altLang="en-US" sz="1400" dirty="0">
                        <a:solidFill>
                          <a:schemeClr val="tx1"/>
                        </a:solidFill>
                      </a:endParaRPr>
                    </a:p>
                  </a:txBody>
                  <a:tcPr anchor="ctr"/>
                </a:tc>
              </a:tr>
              <a:tr h="45553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按年数据研究</a:t>
                      </a:r>
                      <a:endParaRPr lang="zh-CN" altLang="en-US" sz="1400" dirty="0">
                        <a:solidFill>
                          <a:schemeClr val="tx1"/>
                        </a:solidFill>
                      </a:endParaRPr>
                    </a:p>
                  </a:txBody>
                  <a:tcPr anchor="ctr"/>
                </a:tc>
                <a:tc>
                  <a:txBody>
                    <a:bodyPr/>
                    <a:lstStyle/>
                    <a:p>
                      <a:pPr algn="ctr"/>
                      <a:r>
                        <a:rPr lang="zh-CN" altLang="en-US" sz="1400" dirty="0">
                          <a:solidFill>
                            <a:schemeClr val="tx1"/>
                          </a:solidFill>
                        </a:rPr>
                        <a:t>三大指标、年龄结构、活跃度结构、复购率、流失率、留存率、唤醒率、激活率、平均回购天数等</a:t>
                      </a:r>
                      <a:endParaRPr lang="zh-CN" altLang="en-US" sz="1400" dirty="0">
                        <a:solidFill>
                          <a:schemeClr val="tx1"/>
                        </a:solidFill>
                      </a:endParaRPr>
                    </a:p>
                  </a:txBody>
                  <a:tcPr anchor="ctr"/>
                </a:tc>
              </a:tr>
            </a:tbl>
          </a:graphicData>
        </a:graphic>
      </p:graphicFrame>
      <p:sp>
        <p:nvSpPr>
          <p:cNvPr id="4" name="矩形 3"/>
          <p:cNvSpPr/>
          <p:nvPr/>
        </p:nvSpPr>
        <p:spPr>
          <a:xfrm>
            <a:off x="4365724" y="829752"/>
            <a:ext cx="3706714" cy="338554"/>
          </a:xfrm>
          <a:prstGeom prst="rect">
            <a:avLst/>
          </a:prstGeom>
        </p:spPr>
        <p:txBody>
          <a:bodyPr wrap="square">
            <a:spAutoFit/>
          </a:bodyPr>
          <a:lstStyle/>
          <a:p>
            <a:pPr algn="ctr"/>
            <a:r>
              <a:rPr lang="zh-CN" altLang="en-US" sz="1600" b="1" dirty="0">
                <a:solidFill>
                  <a:schemeClr val="tx1">
                    <a:lumMod val="85000"/>
                    <a:lumOff val="15000"/>
                  </a:schemeClr>
                </a:solidFill>
              </a:rPr>
              <a:t>会员基础指标维度及内容</a:t>
            </a:r>
            <a:endParaRPr lang="zh-CN" altLang="en-US" sz="1200" dirty="0">
              <a:solidFill>
                <a:schemeClr val="tx1">
                  <a:lumMod val="85000"/>
                  <a:lumOff val="15000"/>
                </a:schemeClr>
              </a:solidFill>
            </a:endParaRPr>
          </a:p>
        </p:txBody>
      </p:sp>
      <p:sp>
        <p:nvSpPr>
          <p:cNvPr id="5" name="矩形 4"/>
          <p:cNvSpPr/>
          <p:nvPr/>
        </p:nvSpPr>
        <p:spPr>
          <a:xfrm>
            <a:off x="1025574" y="3422738"/>
            <a:ext cx="3706714" cy="338554"/>
          </a:xfrm>
          <a:prstGeom prst="rect">
            <a:avLst/>
          </a:prstGeom>
        </p:spPr>
        <p:txBody>
          <a:bodyPr wrap="square">
            <a:spAutoFit/>
          </a:bodyPr>
          <a:lstStyle/>
          <a:p>
            <a:r>
              <a:rPr lang="zh-CN" altLang="en-US" sz="1600" b="1" dirty="0">
                <a:solidFill>
                  <a:schemeClr val="tx1">
                    <a:lumMod val="85000"/>
                    <a:lumOff val="15000"/>
                  </a:schemeClr>
                </a:solidFill>
              </a:rPr>
              <a:t>会员基础数据分析主要三种思路：</a:t>
            </a:r>
            <a:endParaRPr lang="zh-CN" altLang="en-US" sz="1200" dirty="0">
              <a:solidFill>
                <a:schemeClr val="tx1">
                  <a:lumMod val="85000"/>
                  <a:lumOff val="15000"/>
                </a:schemeClr>
              </a:solidFill>
            </a:endParaRPr>
          </a:p>
        </p:txBody>
      </p:sp>
      <p:grpSp>
        <p:nvGrpSpPr>
          <p:cNvPr id="6" name="组合 5"/>
          <p:cNvGrpSpPr/>
          <p:nvPr/>
        </p:nvGrpSpPr>
        <p:grpSpPr>
          <a:xfrm>
            <a:off x="3159076" y="4128850"/>
            <a:ext cx="1233024" cy="618525"/>
            <a:chOff x="839783" y="1644052"/>
            <a:chExt cx="1528142" cy="993292"/>
          </a:xfrm>
        </p:grpSpPr>
        <p:sp>
          <p:nvSpPr>
            <p:cNvPr id="7" name="矩形: 圆角 6"/>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矩形: 圆角 4"/>
            <p:cNvSpPr txBox="1"/>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看趋势</a:t>
              </a:r>
              <a:endParaRPr lang="zh-CN" altLang="en-US" b="1" kern="1200" dirty="0">
                <a:solidFill>
                  <a:schemeClr val="tx1"/>
                </a:solidFill>
              </a:endParaRPr>
            </a:p>
          </p:txBody>
        </p:sp>
      </p:grpSp>
      <p:grpSp>
        <p:nvGrpSpPr>
          <p:cNvPr id="9" name="组合 8"/>
          <p:cNvGrpSpPr/>
          <p:nvPr/>
        </p:nvGrpSpPr>
        <p:grpSpPr>
          <a:xfrm>
            <a:off x="5486760" y="4128850"/>
            <a:ext cx="1233024" cy="618525"/>
            <a:chOff x="839783" y="1644052"/>
            <a:chExt cx="1528142" cy="993292"/>
          </a:xfrm>
        </p:grpSpPr>
        <p:sp>
          <p:nvSpPr>
            <p:cNvPr id="10" name="矩形: 圆角 9"/>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矩形: 圆角 4"/>
            <p:cNvSpPr txBox="1"/>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dirty="0">
                  <a:solidFill>
                    <a:schemeClr val="tx1"/>
                  </a:solidFill>
                </a:rPr>
                <a:t>找</a:t>
              </a:r>
              <a:r>
                <a:rPr lang="zh-CN" altLang="en-US" b="1" kern="1200" dirty="0">
                  <a:solidFill>
                    <a:schemeClr val="tx1"/>
                  </a:solidFill>
                </a:rPr>
                <a:t>对比</a:t>
              </a:r>
              <a:endParaRPr lang="zh-CN" altLang="en-US" b="1" kern="1200" dirty="0">
                <a:solidFill>
                  <a:schemeClr val="tx1"/>
                </a:solidFill>
              </a:endParaRPr>
            </a:p>
          </p:txBody>
        </p:sp>
      </p:grpSp>
      <p:grpSp>
        <p:nvGrpSpPr>
          <p:cNvPr id="12" name="组合 11"/>
          <p:cNvGrpSpPr/>
          <p:nvPr/>
        </p:nvGrpSpPr>
        <p:grpSpPr>
          <a:xfrm>
            <a:off x="7814444" y="4136879"/>
            <a:ext cx="1233024" cy="618525"/>
            <a:chOff x="839783" y="1644052"/>
            <a:chExt cx="1528142" cy="993292"/>
          </a:xfrm>
        </p:grpSpPr>
        <p:sp>
          <p:nvSpPr>
            <p:cNvPr id="13" name="矩形: 圆角 12"/>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矩形: 圆角 4"/>
            <p:cNvSpPr txBox="1"/>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溯源头</a:t>
              </a:r>
              <a:endParaRPr lang="zh-CN" altLang="en-US" b="1" kern="1200" dirty="0">
                <a:solidFill>
                  <a:schemeClr val="tx1"/>
                </a:solidFill>
              </a:endParaRPr>
            </a:p>
          </p:txBody>
        </p:sp>
      </p:grpSp>
      <p:sp>
        <p:nvSpPr>
          <p:cNvPr id="15" name="矩形 14"/>
          <p:cNvSpPr/>
          <p:nvPr/>
        </p:nvSpPr>
        <p:spPr>
          <a:xfrm>
            <a:off x="5492109" y="4979022"/>
            <a:ext cx="1222326" cy="338554"/>
          </a:xfrm>
          <a:prstGeom prst="rect">
            <a:avLst/>
          </a:prstGeom>
        </p:spPr>
        <p:txBody>
          <a:bodyPr wrap="square">
            <a:spAutoFit/>
          </a:bodyPr>
          <a:lstStyle/>
          <a:p>
            <a:r>
              <a:rPr lang="zh-CN" altLang="en-US" sz="1600" b="1" dirty="0">
                <a:solidFill>
                  <a:schemeClr val="tx1">
                    <a:lumMod val="85000"/>
                    <a:lumOff val="15000"/>
                  </a:schemeClr>
                </a:solidFill>
              </a:rPr>
              <a:t>对比分析法</a:t>
            </a:r>
            <a:endParaRPr lang="zh-CN" altLang="en-US" sz="1200" dirty="0">
              <a:solidFill>
                <a:schemeClr val="tx1">
                  <a:lumMod val="85000"/>
                  <a:lumOff val="15000"/>
                </a:schemeClr>
              </a:solidFill>
            </a:endParaRPr>
          </a:p>
        </p:txBody>
      </p:sp>
      <p:sp>
        <p:nvSpPr>
          <p:cNvPr id="16" name="矩形 15"/>
          <p:cNvSpPr/>
          <p:nvPr/>
        </p:nvSpPr>
        <p:spPr>
          <a:xfrm>
            <a:off x="7718575" y="4979022"/>
            <a:ext cx="1424761" cy="338554"/>
          </a:xfrm>
          <a:prstGeom prst="rect">
            <a:avLst/>
          </a:prstGeom>
        </p:spPr>
        <p:txBody>
          <a:bodyPr wrap="square">
            <a:spAutoFit/>
          </a:bodyPr>
          <a:lstStyle/>
          <a:p>
            <a:r>
              <a:rPr lang="zh-CN" altLang="en-US" sz="1600" b="1" dirty="0">
                <a:solidFill>
                  <a:schemeClr val="tx1">
                    <a:lumMod val="85000"/>
                    <a:lumOff val="15000"/>
                  </a:schemeClr>
                </a:solidFill>
              </a:rPr>
              <a:t>逻辑树分析法</a:t>
            </a:r>
            <a:endParaRPr lang="zh-CN" altLang="en-US" sz="1200" dirty="0">
              <a:solidFill>
                <a:schemeClr val="tx1">
                  <a:lumMod val="85000"/>
                  <a:lumOff val="15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938183" cy="461434"/>
          </a:xfrm>
        </p:spPr>
        <p:txBody>
          <a:bodyPr/>
          <a:lstStyle/>
          <a:p>
            <a:r>
              <a:rPr lang="zh-CN" altLang="en-US" b="1" dirty="0"/>
              <a:t>会员数据分析</a:t>
            </a:r>
            <a:r>
              <a:rPr lang="en-US" altLang="zh-CN" b="1" dirty="0"/>
              <a:t>—</a:t>
            </a:r>
            <a:r>
              <a:rPr lang="zh-CN" altLang="en-US" b="1" dirty="0"/>
              <a:t>会员价值分析 </a:t>
            </a:r>
            <a:r>
              <a:rPr lang="en-US" altLang="zh-CN" b="1" dirty="0"/>
              <a:t>RFM</a:t>
            </a:r>
            <a:endParaRPr lang="zh-CN" altLang="en-US" dirty="0"/>
          </a:p>
        </p:txBody>
      </p:sp>
      <p:sp>
        <p:nvSpPr>
          <p:cNvPr id="3" name="矩形 2"/>
          <p:cNvSpPr/>
          <p:nvPr/>
        </p:nvSpPr>
        <p:spPr>
          <a:xfrm>
            <a:off x="763505" y="811917"/>
            <a:ext cx="8155571" cy="1200329"/>
          </a:xfrm>
          <a:prstGeom prst="rect">
            <a:avLst/>
          </a:prstGeom>
        </p:spPr>
        <p:txBody>
          <a:bodyPr wrap="square">
            <a:spAutoFit/>
          </a:bodyPr>
          <a:lstStyle/>
          <a:p>
            <a:pPr>
              <a:lnSpc>
                <a:spcPct val="150000"/>
              </a:lnSpc>
              <a:defRPr/>
            </a:pPr>
            <a:r>
              <a:rPr lang="en-US" altLang="zh-CN" sz="1600" b="1" dirty="0">
                <a:solidFill>
                  <a:schemeClr val="dk1"/>
                </a:solidFill>
                <a:latin typeface="微软雅黑" panose="020B0503020204020204" charset="-122"/>
                <a:ea typeface="微软雅黑" panose="020B0503020204020204" charset="-122"/>
              </a:rPr>
              <a:t>R  (</a:t>
            </a:r>
            <a:r>
              <a:rPr lang="zh-CN" altLang="en-US" sz="1600" b="1" dirty="0">
                <a:solidFill>
                  <a:schemeClr val="dk1"/>
                </a:solidFill>
                <a:latin typeface="微软雅黑" panose="020B0503020204020204" charset="-122"/>
                <a:ea typeface="微软雅黑" panose="020B0503020204020204" charset="-122"/>
              </a:rPr>
              <a:t>活跃情况</a:t>
            </a:r>
            <a:r>
              <a:rPr lang="en-US" altLang="zh-CN" sz="1600" b="1" dirty="0">
                <a:solidFill>
                  <a:schemeClr val="dk1"/>
                </a:solidFill>
                <a:latin typeface="微软雅黑" panose="020B0503020204020204" charset="-122"/>
                <a:ea typeface="微软雅黑" panose="020B0503020204020204" charset="-122"/>
              </a:rPr>
              <a:t>)  </a:t>
            </a:r>
            <a:r>
              <a:rPr lang="zh-CN" altLang="en-US" sz="1200" dirty="0">
                <a:solidFill>
                  <a:schemeClr val="dk1"/>
                </a:solidFill>
                <a:latin typeface="微软雅黑" panose="020B0503020204020204" charset="-122"/>
                <a:ea typeface="微软雅黑" panose="020B0503020204020204" charset="-122"/>
              </a:rPr>
              <a:t>表示客户最近一次购买的时间有多远；</a:t>
            </a:r>
            <a:endParaRPr lang="en-US" altLang="zh-CN" sz="1200" dirty="0">
              <a:solidFill>
                <a:schemeClr val="dk1"/>
              </a:solidFill>
              <a:latin typeface="微软雅黑" panose="020B0503020204020204" charset="-122"/>
              <a:ea typeface="微软雅黑" panose="020B0503020204020204" charset="-122"/>
            </a:endParaRPr>
          </a:p>
          <a:p>
            <a:pPr>
              <a:lnSpc>
                <a:spcPct val="150000"/>
              </a:lnSpc>
              <a:defRPr/>
            </a:pPr>
            <a:r>
              <a:rPr lang="en-US" altLang="zh-CN" sz="1600" b="1" dirty="0">
                <a:solidFill>
                  <a:schemeClr val="dk1"/>
                </a:solidFill>
                <a:latin typeface="微软雅黑" panose="020B0503020204020204" charset="-122"/>
                <a:ea typeface="微软雅黑" panose="020B0503020204020204" charset="-122"/>
              </a:rPr>
              <a:t>F   (</a:t>
            </a:r>
            <a:r>
              <a:rPr lang="zh-CN" altLang="en-US" sz="1600" b="1" dirty="0">
                <a:solidFill>
                  <a:schemeClr val="dk1"/>
                </a:solidFill>
                <a:latin typeface="微软雅黑" panose="020B0503020204020204" charset="-122"/>
                <a:ea typeface="微软雅黑" panose="020B0503020204020204" charset="-122"/>
              </a:rPr>
              <a:t>忠诚度</a:t>
            </a:r>
            <a:r>
              <a:rPr lang="en-US" altLang="zh-CN" sz="1600" b="1" dirty="0">
                <a:solidFill>
                  <a:schemeClr val="dk1"/>
                </a:solidFill>
                <a:latin typeface="微软雅黑" panose="020B0503020204020204" charset="-122"/>
                <a:ea typeface="微软雅黑" panose="020B0503020204020204" charset="-122"/>
              </a:rPr>
              <a:t>)    </a:t>
            </a:r>
            <a:r>
              <a:rPr lang="zh-CN" altLang="en-US" sz="1200" dirty="0">
                <a:solidFill>
                  <a:schemeClr val="dk1"/>
                </a:solidFill>
                <a:latin typeface="微软雅黑" panose="020B0503020204020204" charset="-122"/>
                <a:ea typeface="微软雅黑" panose="020B0503020204020204" charset="-122"/>
              </a:rPr>
              <a:t>表示客户在最近一段时间内购买的次数；</a:t>
            </a:r>
            <a:r>
              <a:rPr lang="en-US" altLang="zh-CN" sz="1200" dirty="0">
                <a:solidFill>
                  <a:schemeClr val="dk1"/>
                </a:solidFill>
                <a:latin typeface="微软雅黑" panose="020B0503020204020204" charset="-122"/>
                <a:ea typeface="微软雅黑" panose="020B0503020204020204" charset="-122"/>
              </a:rPr>
              <a:t>F</a:t>
            </a:r>
            <a:r>
              <a:rPr lang="zh-CN" altLang="en-US" sz="1200" dirty="0">
                <a:solidFill>
                  <a:schemeClr val="dk1"/>
                </a:solidFill>
                <a:latin typeface="微软雅黑" panose="020B0503020204020204" charset="-122"/>
                <a:ea typeface="微软雅黑" panose="020B0503020204020204" charset="-122"/>
              </a:rPr>
              <a:t>值越大，即该顾客在所选的时间段内消费频次越高；</a:t>
            </a:r>
            <a:endParaRPr lang="en-US" altLang="zh-CN" sz="1400" dirty="0">
              <a:solidFill>
                <a:schemeClr val="dk1"/>
              </a:solidFill>
              <a:latin typeface="微软雅黑" panose="020B0503020204020204" charset="-122"/>
              <a:ea typeface="微软雅黑" panose="020B0503020204020204" charset="-122"/>
            </a:endParaRPr>
          </a:p>
          <a:p>
            <a:pPr>
              <a:lnSpc>
                <a:spcPct val="150000"/>
              </a:lnSpc>
            </a:pPr>
            <a:r>
              <a:rPr lang="en-US" altLang="zh-CN" sz="1600" b="1" dirty="0">
                <a:solidFill>
                  <a:schemeClr val="dk1"/>
                </a:solidFill>
                <a:latin typeface="微软雅黑" panose="020B0503020204020204" charset="-122"/>
                <a:ea typeface="微软雅黑" panose="020B0503020204020204" charset="-122"/>
              </a:rPr>
              <a:t>M (</a:t>
            </a:r>
            <a:r>
              <a:rPr lang="zh-CN" altLang="en-US" sz="1600" b="1" dirty="0">
                <a:solidFill>
                  <a:schemeClr val="dk1"/>
                </a:solidFill>
                <a:latin typeface="微软雅黑" panose="020B0503020204020204" charset="-122"/>
                <a:ea typeface="微软雅黑" panose="020B0503020204020204" charset="-122"/>
              </a:rPr>
              <a:t>价值高低</a:t>
            </a:r>
            <a:r>
              <a:rPr lang="en-US" altLang="zh-CN" sz="1600" b="1" dirty="0">
                <a:solidFill>
                  <a:schemeClr val="dk1"/>
                </a:solidFill>
                <a:latin typeface="微软雅黑" panose="020B0503020204020204" charset="-122"/>
                <a:ea typeface="微软雅黑" panose="020B0503020204020204" charset="-122"/>
              </a:rPr>
              <a:t>) </a:t>
            </a:r>
            <a:r>
              <a:rPr lang="zh-CN" altLang="en-US" sz="1200" dirty="0">
                <a:solidFill>
                  <a:schemeClr val="dk1"/>
                </a:solidFill>
                <a:latin typeface="微软雅黑" panose="020B0503020204020204" charset="-122"/>
                <a:ea typeface="微软雅黑" panose="020B0503020204020204" charset="-122"/>
              </a:rPr>
              <a:t>表示客户在最近一段时间内购买的金额；</a:t>
            </a:r>
            <a:r>
              <a:rPr lang="en-US" altLang="zh-CN" sz="1200" dirty="0">
                <a:solidFill>
                  <a:schemeClr val="dk1"/>
                </a:solidFill>
                <a:latin typeface="微软雅黑" panose="020B0503020204020204" charset="-122"/>
                <a:ea typeface="微软雅黑" panose="020B0503020204020204" charset="-122"/>
              </a:rPr>
              <a:t>M</a:t>
            </a:r>
            <a:r>
              <a:rPr lang="zh-CN" altLang="zh-CN" sz="1200" dirty="0">
                <a:solidFill>
                  <a:schemeClr val="dk1"/>
                </a:solidFill>
                <a:latin typeface="微软雅黑" panose="020B0503020204020204" charset="-122"/>
                <a:ea typeface="微软雅黑" panose="020B0503020204020204" charset="-122"/>
              </a:rPr>
              <a:t>值越大，即该顾客在所选的时间段内消费</a:t>
            </a:r>
            <a:r>
              <a:rPr lang="zh-CN" altLang="en-US" sz="1200" dirty="0">
                <a:solidFill>
                  <a:schemeClr val="dk1"/>
                </a:solidFill>
                <a:latin typeface="微软雅黑" panose="020B0503020204020204" charset="-122"/>
                <a:ea typeface="微软雅黑" panose="020B0503020204020204" charset="-122"/>
              </a:rPr>
              <a:t>金额</a:t>
            </a:r>
            <a:r>
              <a:rPr lang="zh-CN" altLang="zh-CN" sz="1200" dirty="0">
                <a:solidFill>
                  <a:schemeClr val="dk1"/>
                </a:solidFill>
                <a:latin typeface="微软雅黑" panose="020B0503020204020204" charset="-122"/>
                <a:ea typeface="微软雅黑" panose="020B0503020204020204" charset="-122"/>
              </a:rPr>
              <a:t>越高</a:t>
            </a:r>
            <a:r>
              <a:rPr lang="zh-CN" altLang="en-US" sz="1200" dirty="0">
                <a:solidFill>
                  <a:schemeClr val="dk1"/>
                </a:solidFill>
                <a:latin typeface="微软雅黑" panose="020B0503020204020204" charset="-122"/>
                <a:ea typeface="微软雅黑" panose="020B0503020204020204" charset="-122"/>
              </a:rPr>
              <a:t>；</a:t>
            </a:r>
            <a:endParaRPr lang="zh-CN" altLang="en-US" sz="1200" dirty="0"/>
          </a:p>
        </p:txBody>
      </p:sp>
      <p:pic>
        <p:nvPicPr>
          <p:cNvPr id="4" name="图片 3"/>
          <p:cNvPicPr>
            <a:picLocks noChangeAspect="1"/>
          </p:cNvPicPr>
          <p:nvPr/>
        </p:nvPicPr>
        <p:blipFill>
          <a:blip r:embed="rId1"/>
          <a:stretch>
            <a:fillRect/>
          </a:stretch>
        </p:blipFill>
        <p:spPr>
          <a:xfrm>
            <a:off x="8676755" y="367757"/>
            <a:ext cx="3192647" cy="2325771"/>
          </a:xfrm>
          <a:prstGeom prst="rect">
            <a:avLst/>
          </a:prstGeom>
          <a:ln>
            <a:noFill/>
          </a:ln>
          <a:effectLst>
            <a:softEdge rad="112500"/>
          </a:effectLst>
        </p:spPr>
      </p:pic>
      <p:sp>
        <p:nvSpPr>
          <p:cNvPr id="5" name="矩形 4"/>
          <p:cNvSpPr/>
          <p:nvPr/>
        </p:nvSpPr>
        <p:spPr>
          <a:xfrm>
            <a:off x="691577" y="6114687"/>
            <a:ext cx="6995098" cy="523220"/>
          </a:xfrm>
          <a:prstGeom prst="rect">
            <a:avLst/>
          </a:prstGeom>
        </p:spPr>
        <p:txBody>
          <a:bodyPr wrap="square">
            <a:spAutoFit/>
          </a:bodyPr>
          <a:lstStyle/>
          <a:p>
            <a:r>
              <a:rPr lang="zh-CN" altLang="en-US" sz="1400" b="1" i="1" u="sng" dirty="0">
                <a:latin typeface="微软雅黑" panose="020B0503020204020204" charset="-122"/>
                <a:ea typeface="微软雅黑" panose="020B0503020204020204" charset="-122"/>
              </a:rPr>
              <a:t>每个会员均有以上</a:t>
            </a:r>
            <a:r>
              <a:rPr lang="en-US" altLang="zh-CN" sz="1400" b="1" i="1" u="sng" dirty="0">
                <a:latin typeface="微软雅黑" panose="020B0503020204020204" charset="-122"/>
                <a:ea typeface="微软雅黑" panose="020B0503020204020204" charset="-122"/>
              </a:rPr>
              <a:t>6</a:t>
            </a:r>
            <a:r>
              <a:rPr lang="zh-CN" altLang="en-US" sz="1400" b="1" i="1" u="sng" dirty="0">
                <a:latin typeface="微软雅黑" panose="020B0503020204020204" charset="-122"/>
                <a:ea typeface="微软雅黑" panose="020B0503020204020204" charset="-122"/>
              </a:rPr>
              <a:t>个值，所有会员求得均值，会员值跟均值比较，划到相应的类别；</a:t>
            </a:r>
            <a:endParaRPr lang="en-US" altLang="zh-CN" sz="1400" b="1" i="1" u="sng" dirty="0">
              <a:latin typeface="微软雅黑" panose="020B0503020204020204" charset="-122"/>
              <a:ea typeface="微软雅黑" panose="020B0503020204020204" charset="-122"/>
            </a:endParaRPr>
          </a:p>
          <a:p>
            <a:r>
              <a:rPr lang="zh-CN" altLang="en-US" sz="1400" b="1" i="1" u="sng" dirty="0">
                <a:latin typeface="微软雅黑" panose="020B0503020204020204" charset="-122"/>
                <a:ea typeface="微软雅黑" panose="020B0503020204020204" charset="-122"/>
              </a:rPr>
              <a:t>品牌会员、沉睡会员、某一类会员可以进一步分类。</a:t>
            </a:r>
            <a:endParaRPr lang="zh-CN" altLang="en-US" sz="1400" b="1" i="1" u="sng" dirty="0"/>
          </a:p>
        </p:txBody>
      </p:sp>
      <p:sp>
        <p:nvSpPr>
          <p:cNvPr id="6" name="矩形 5"/>
          <p:cNvSpPr/>
          <p:nvPr/>
        </p:nvSpPr>
        <p:spPr>
          <a:xfrm>
            <a:off x="272595" y="921840"/>
            <a:ext cx="320430" cy="923330"/>
          </a:xfrm>
          <a:prstGeom prst="rect">
            <a:avLst/>
          </a:prstGeom>
          <a:solidFill>
            <a:schemeClr val="accent1"/>
          </a:solidFill>
        </p:spPr>
        <p:txBody>
          <a:bodyPr wrap="square">
            <a:spAutoFit/>
          </a:bodyPr>
          <a:lstStyle/>
          <a:p>
            <a:r>
              <a:rPr lang="en-US" altLang="zh-CN" b="1" dirty="0"/>
              <a:t>RFM</a:t>
            </a:r>
            <a:endParaRPr lang="zh-CN" altLang="en-US" dirty="0"/>
          </a:p>
        </p:txBody>
      </p:sp>
      <p:sp>
        <p:nvSpPr>
          <p:cNvPr id="7" name="矩形 6"/>
          <p:cNvSpPr/>
          <p:nvPr/>
        </p:nvSpPr>
        <p:spPr>
          <a:xfrm>
            <a:off x="258308" y="2113968"/>
            <a:ext cx="349005" cy="1323439"/>
          </a:xfrm>
          <a:prstGeom prst="rect">
            <a:avLst/>
          </a:prstGeom>
          <a:solidFill>
            <a:schemeClr val="accent1"/>
          </a:solidFill>
        </p:spPr>
        <p:txBody>
          <a:bodyPr wrap="square">
            <a:spAutoFit/>
          </a:bodyPr>
          <a:lstStyle/>
          <a:p>
            <a:r>
              <a:rPr lang="zh-CN" altLang="en-US" sz="1600" b="1" dirty="0"/>
              <a:t>价格容忍度</a:t>
            </a:r>
            <a:endParaRPr lang="zh-CN" altLang="en-US" sz="1600" dirty="0"/>
          </a:p>
        </p:txBody>
      </p:sp>
      <p:sp>
        <p:nvSpPr>
          <p:cNvPr id="8" name="矩形 7"/>
          <p:cNvSpPr/>
          <p:nvPr/>
        </p:nvSpPr>
        <p:spPr>
          <a:xfrm>
            <a:off x="763504" y="2005457"/>
            <a:ext cx="5222959" cy="1200329"/>
          </a:xfrm>
          <a:prstGeom prst="rect">
            <a:avLst/>
          </a:prstGeom>
        </p:spPr>
        <p:txBody>
          <a:bodyPr wrap="square">
            <a:spAutoFit/>
          </a:bodyPr>
          <a:lstStyle/>
          <a:p>
            <a:pPr>
              <a:lnSpc>
                <a:spcPct val="150000"/>
              </a:lnSpc>
              <a:defRPr/>
            </a:pPr>
            <a:r>
              <a:rPr lang="zh-CN" altLang="en-US" sz="1600" b="1" dirty="0">
                <a:solidFill>
                  <a:schemeClr val="dk1"/>
                </a:solidFill>
                <a:latin typeface="微软雅黑" panose="020B0503020204020204" charset="-122"/>
                <a:ea typeface="微软雅黑" panose="020B0503020204020204" charset="-122"/>
              </a:rPr>
              <a:t>最大单笔消费额       </a:t>
            </a:r>
            <a:r>
              <a:rPr lang="zh-CN" altLang="en-US" sz="1200" dirty="0">
                <a:solidFill>
                  <a:schemeClr val="dk1"/>
                </a:solidFill>
                <a:latin typeface="微软雅黑" panose="020B0503020204020204" charset="-122"/>
                <a:ea typeface="微软雅黑" panose="020B0503020204020204" charset="-122"/>
              </a:rPr>
              <a:t>用于判断顾客消费能力；</a:t>
            </a:r>
            <a:endParaRPr lang="en-US" altLang="zh-CN" sz="1200" dirty="0">
              <a:solidFill>
                <a:schemeClr val="dk1"/>
              </a:solidFill>
              <a:latin typeface="微软雅黑" panose="020B0503020204020204" charset="-122"/>
              <a:ea typeface="微软雅黑" panose="020B0503020204020204" charset="-122"/>
            </a:endParaRPr>
          </a:p>
          <a:p>
            <a:pPr>
              <a:lnSpc>
                <a:spcPct val="150000"/>
              </a:lnSpc>
              <a:defRPr/>
            </a:pPr>
            <a:r>
              <a:rPr lang="zh-CN" altLang="en-US" sz="1600" b="1" dirty="0">
                <a:solidFill>
                  <a:schemeClr val="dk1"/>
                </a:solidFill>
                <a:latin typeface="微软雅黑" panose="020B0503020204020204" charset="-122"/>
                <a:ea typeface="微软雅黑" panose="020B0503020204020204" charset="-122"/>
              </a:rPr>
              <a:t>特价商品消费占比</a:t>
            </a:r>
            <a:r>
              <a:rPr lang="en-US" altLang="zh-CN" sz="1600" b="1" dirty="0">
                <a:solidFill>
                  <a:schemeClr val="dk1"/>
                </a:solidFill>
                <a:latin typeface="微软雅黑" panose="020B0503020204020204" charset="-122"/>
                <a:ea typeface="微软雅黑" panose="020B0503020204020204" charset="-122"/>
              </a:rPr>
              <a:t>    </a:t>
            </a:r>
            <a:r>
              <a:rPr lang="zh-CN" altLang="en-US" sz="1200" dirty="0">
                <a:solidFill>
                  <a:schemeClr val="dk1"/>
                </a:solidFill>
                <a:latin typeface="微软雅黑" panose="020B0503020204020204" charset="-122"/>
                <a:ea typeface="微软雅黑" panose="020B0503020204020204" charset="-122"/>
              </a:rPr>
              <a:t>用于衡量顾客对价格的敏感度；</a:t>
            </a:r>
            <a:endParaRPr lang="en-US" altLang="zh-CN" sz="1400" dirty="0">
              <a:solidFill>
                <a:schemeClr val="dk1"/>
              </a:solidFill>
              <a:latin typeface="微软雅黑" panose="020B0503020204020204" charset="-122"/>
              <a:ea typeface="微软雅黑" panose="020B0503020204020204" charset="-122"/>
            </a:endParaRPr>
          </a:p>
          <a:p>
            <a:pPr>
              <a:lnSpc>
                <a:spcPct val="150000"/>
              </a:lnSpc>
            </a:pPr>
            <a:r>
              <a:rPr lang="zh-CN" altLang="en-US" sz="1600" b="1" dirty="0">
                <a:solidFill>
                  <a:schemeClr val="dk1"/>
                </a:solidFill>
                <a:latin typeface="微软雅黑" panose="020B0503020204020204" charset="-122"/>
                <a:ea typeface="微软雅黑" panose="020B0503020204020204" charset="-122"/>
              </a:rPr>
              <a:t>高单价商品消费占比  </a:t>
            </a:r>
            <a:r>
              <a:rPr lang="zh-CN" altLang="en-US" sz="1200" dirty="0">
                <a:solidFill>
                  <a:schemeClr val="dk1"/>
                </a:solidFill>
                <a:latin typeface="微软雅黑" panose="020B0503020204020204" charset="-122"/>
                <a:ea typeface="微软雅黑" panose="020B0503020204020204" charset="-122"/>
              </a:rPr>
              <a:t>比重越高，表示顾客对价格的容忍度越高；</a:t>
            </a:r>
            <a:endParaRPr lang="zh-CN" altLang="en-US" sz="1200" dirty="0"/>
          </a:p>
        </p:txBody>
      </p:sp>
      <p:graphicFrame>
        <p:nvGraphicFramePr>
          <p:cNvPr id="10" name="表格 9"/>
          <p:cNvGraphicFramePr>
            <a:graphicFrameLocks noGrp="1"/>
          </p:cNvGraphicFramePr>
          <p:nvPr/>
        </p:nvGraphicFramePr>
        <p:xfrm>
          <a:off x="592057" y="4545025"/>
          <a:ext cx="5681133" cy="1088843"/>
        </p:xfrm>
        <a:graphic>
          <a:graphicData uri="http://schemas.openxmlformats.org/drawingml/2006/table">
            <a:tbl>
              <a:tblPr firstRow="1" bandRow="1">
                <a:tableStyleId>{69012ECD-51FC-41F1-AA8D-1B2483CD663E}</a:tableStyleId>
              </a:tblPr>
              <a:tblGrid>
                <a:gridCol w="1890613"/>
                <a:gridCol w="1895260"/>
                <a:gridCol w="1895260"/>
              </a:tblGrid>
              <a:tr h="446501">
                <a:tc>
                  <a:txBody>
                    <a:bodyPr/>
                    <a:lstStyle/>
                    <a:p>
                      <a:pPr algn="ctr"/>
                      <a:r>
                        <a:rPr lang="zh-CN" altLang="en-US" sz="1400" dirty="0">
                          <a:solidFill>
                            <a:schemeClr val="tx1"/>
                          </a:solidFill>
                        </a:rPr>
                        <a:t>忠诚度</a:t>
                      </a:r>
                      <a:endParaRPr lang="zh-CN" altLang="en-US" sz="1400" dirty="0">
                        <a:solidFill>
                          <a:schemeClr val="tx1"/>
                        </a:solidFill>
                      </a:endParaRPr>
                    </a:p>
                  </a:txBody>
                  <a:tcPr anchor="ctr"/>
                </a:tc>
                <a:tc>
                  <a:txBody>
                    <a:bodyPr/>
                    <a:lstStyle/>
                    <a:p>
                      <a:pPr algn="ctr"/>
                      <a:r>
                        <a:rPr lang="zh-CN" altLang="en-US" sz="1400" dirty="0">
                          <a:solidFill>
                            <a:schemeClr val="tx1"/>
                          </a:solidFill>
                        </a:rPr>
                        <a:t>购买力</a:t>
                      </a:r>
                      <a:endParaRPr lang="en-US" altLang="zh-CN" sz="1400" dirty="0">
                        <a:solidFill>
                          <a:schemeClr val="tx1"/>
                        </a:solidFill>
                      </a:endParaRPr>
                    </a:p>
                  </a:txBody>
                  <a:tcPr anchor="ctr"/>
                </a:tc>
                <a:tc>
                  <a:txBody>
                    <a:bodyPr/>
                    <a:lstStyle/>
                    <a:p>
                      <a:pPr algn="ctr"/>
                      <a:r>
                        <a:rPr lang="zh-CN" altLang="en-US" sz="1400" dirty="0">
                          <a:solidFill>
                            <a:schemeClr val="tx1"/>
                          </a:solidFill>
                        </a:rPr>
                        <a:t>价格容忍度</a:t>
                      </a:r>
                      <a:endParaRPr lang="en-US" altLang="zh-CN" sz="1400" dirty="0">
                        <a:solidFill>
                          <a:schemeClr val="tx1"/>
                        </a:solidFill>
                      </a:endParaRPr>
                    </a:p>
                  </a:txBody>
                  <a:tcPr anchor="ctr"/>
                </a:tc>
              </a:tr>
              <a:tr h="642342">
                <a:tc>
                  <a:txBody>
                    <a:bodyPr/>
                    <a:lstStyle/>
                    <a:p>
                      <a:pPr algn="ctr"/>
                      <a:r>
                        <a:rPr lang="zh-CN" altLang="en-US" sz="1400" dirty="0">
                          <a:solidFill>
                            <a:schemeClr val="tx1"/>
                          </a:solidFill>
                        </a:rPr>
                        <a:t>最近消费时间</a:t>
                      </a:r>
                      <a:endParaRPr lang="en-US" altLang="zh-CN" sz="1400" dirty="0">
                        <a:solidFill>
                          <a:schemeClr val="tx1"/>
                        </a:solidFill>
                      </a:endParaRPr>
                    </a:p>
                    <a:p>
                      <a:pPr algn="ctr"/>
                      <a:r>
                        <a:rPr lang="zh-CN" altLang="en-US" sz="1400" dirty="0">
                          <a:solidFill>
                            <a:schemeClr val="tx1"/>
                          </a:solidFill>
                        </a:rPr>
                        <a:t>消费频次</a:t>
                      </a:r>
                      <a:endParaRPr lang="zh-CN" altLang="en-US" sz="1400" dirty="0">
                        <a:solidFill>
                          <a:schemeClr val="tx1"/>
                        </a:solidFill>
                      </a:endParaRPr>
                    </a:p>
                  </a:txBody>
                  <a:tcPr anchor="ctr"/>
                </a:tc>
                <a:tc>
                  <a:txBody>
                    <a:bodyPr/>
                    <a:lstStyle/>
                    <a:p>
                      <a:pPr algn="ctr"/>
                      <a:r>
                        <a:rPr lang="zh-CN" altLang="en-US" sz="1400" dirty="0">
                          <a:solidFill>
                            <a:schemeClr val="tx1"/>
                          </a:solidFill>
                        </a:rPr>
                        <a:t>消费金额</a:t>
                      </a:r>
                      <a:endParaRPr lang="en-US" altLang="zh-CN" sz="1400" dirty="0">
                        <a:solidFill>
                          <a:schemeClr val="tx1"/>
                        </a:solidFill>
                      </a:endParaRPr>
                    </a:p>
                    <a:p>
                      <a:pPr algn="ctr"/>
                      <a:r>
                        <a:rPr lang="zh-CN" altLang="en-US" sz="1400" dirty="0">
                          <a:solidFill>
                            <a:schemeClr val="tx1"/>
                          </a:solidFill>
                        </a:rPr>
                        <a:t>最大单笔消费额</a:t>
                      </a:r>
                      <a:endParaRPr lang="zh-CN" altLang="en-US" sz="1400" dirty="0">
                        <a:solidFill>
                          <a:schemeClr val="tx1"/>
                        </a:solidFill>
                      </a:endParaRPr>
                    </a:p>
                  </a:txBody>
                  <a:tcPr anchor="ctr"/>
                </a:tc>
                <a:tc>
                  <a:txBody>
                    <a:bodyPr/>
                    <a:lstStyle/>
                    <a:p>
                      <a:pPr algn="ctr"/>
                      <a:r>
                        <a:rPr lang="zh-CN" altLang="en-US" sz="1400" dirty="0">
                          <a:solidFill>
                            <a:schemeClr val="tx1"/>
                          </a:solidFill>
                        </a:rPr>
                        <a:t>特价商品消费占比</a:t>
                      </a:r>
                      <a:endParaRPr lang="en-US" altLang="zh-CN" sz="1400" dirty="0">
                        <a:solidFill>
                          <a:schemeClr val="tx1"/>
                        </a:solidFill>
                      </a:endParaRPr>
                    </a:p>
                    <a:p>
                      <a:pPr algn="ctr"/>
                      <a:r>
                        <a:rPr lang="zh-CN" altLang="en-US" sz="1400" dirty="0">
                          <a:solidFill>
                            <a:schemeClr val="tx1"/>
                          </a:solidFill>
                        </a:rPr>
                        <a:t>高单价商品消费占比</a:t>
                      </a:r>
                      <a:endParaRPr lang="zh-CN" altLang="en-US" sz="1400" dirty="0">
                        <a:solidFill>
                          <a:schemeClr val="tx1"/>
                        </a:solidFill>
                      </a:endParaRPr>
                    </a:p>
                  </a:txBody>
                  <a:tcPr anchor="ctr"/>
                </a:tc>
              </a:tr>
            </a:tbl>
          </a:graphicData>
        </a:graphic>
      </p:graphicFrame>
      <p:sp>
        <p:nvSpPr>
          <p:cNvPr id="11" name="矩形 10"/>
          <p:cNvSpPr/>
          <p:nvPr/>
        </p:nvSpPr>
        <p:spPr>
          <a:xfrm>
            <a:off x="2468705" y="4206471"/>
            <a:ext cx="1927836" cy="338554"/>
          </a:xfrm>
          <a:prstGeom prst="rect">
            <a:avLst/>
          </a:prstGeom>
        </p:spPr>
        <p:txBody>
          <a:bodyPr wrap="square">
            <a:spAutoFit/>
          </a:bodyPr>
          <a:lstStyle/>
          <a:p>
            <a:r>
              <a:rPr lang="zh-CN" altLang="en-US" sz="1600" b="1" dirty="0">
                <a:solidFill>
                  <a:schemeClr val="tx1">
                    <a:lumMod val="85000"/>
                    <a:lumOff val="15000"/>
                  </a:schemeClr>
                </a:solidFill>
              </a:rPr>
              <a:t>会员价值分析指标</a:t>
            </a:r>
            <a:endParaRPr lang="zh-CN" altLang="en-US" sz="1200" dirty="0">
              <a:solidFill>
                <a:schemeClr val="tx1">
                  <a:lumMod val="85000"/>
                  <a:lumOff val="15000"/>
                </a:schemeClr>
              </a:solidFill>
            </a:endParaRPr>
          </a:p>
        </p:txBody>
      </p:sp>
      <p:sp>
        <p:nvSpPr>
          <p:cNvPr id="12" name="箭头: 右 11"/>
          <p:cNvSpPr/>
          <p:nvPr/>
        </p:nvSpPr>
        <p:spPr>
          <a:xfrm>
            <a:off x="6657434" y="4565641"/>
            <a:ext cx="590773" cy="6842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8434659" y="3394872"/>
            <a:ext cx="3003350" cy="2623438"/>
            <a:chOff x="8426650" y="3439076"/>
            <a:chExt cx="3191215" cy="2819312"/>
          </a:xfrm>
        </p:grpSpPr>
        <p:sp>
          <p:nvSpPr>
            <p:cNvPr id="13" name="六边形 12"/>
            <p:cNvSpPr/>
            <p:nvPr/>
          </p:nvSpPr>
          <p:spPr>
            <a:xfrm rot="1635962">
              <a:off x="8426650" y="3439076"/>
              <a:ext cx="3191215" cy="2819312"/>
            </a:xfrm>
            <a:prstGeom prst="hexagon">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p:cNvSpPr/>
            <p:nvPr/>
          </p:nvSpPr>
          <p:spPr>
            <a:xfrm rot="1635962">
              <a:off x="8714135" y="3725263"/>
              <a:ext cx="2545620" cy="2243206"/>
            </a:xfrm>
            <a:prstGeom prst="hexagon">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p:cNvSpPr/>
            <p:nvPr/>
          </p:nvSpPr>
          <p:spPr>
            <a:xfrm rot="1635962">
              <a:off x="8984974" y="4000189"/>
              <a:ext cx="2013354" cy="1726978"/>
            </a:xfrm>
            <a:prstGeom prst="hexagon">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rot="1635962">
              <a:off x="9291759" y="4240467"/>
              <a:ext cx="1371469" cy="1242542"/>
            </a:xfrm>
            <a:prstGeom prst="hexagon">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p:cNvSpPr/>
            <p:nvPr/>
          </p:nvSpPr>
          <p:spPr>
            <a:xfrm rot="1635962">
              <a:off x="9605827" y="4563011"/>
              <a:ext cx="745622" cy="656270"/>
            </a:xfrm>
            <a:prstGeom prst="hexagon">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9242622" y="6348986"/>
            <a:ext cx="1927836" cy="338554"/>
          </a:xfrm>
          <a:prstGeom prst="rect">
            <a:avLst/>
          </a:prstGeom>
        </p:spPr>
        <p:txBody>
          <a:bodyPr wrap="square">
            <a:spAutoFit/>
          </a:bodyPr>
          <a:lstStyle/>
          <a:p>
            <a:r>
              <a:rPr lang="zh-CN" altLang="en-US" sz="1600" b="1" dirty="0">
                <a:solidFill>
                  <a:schemeClr val="tx1">
                    <a:lumMod val="85000"/>
                    <a:lumOff val="15000"/>
                  </a:schemeClr>
                </a:solidFill>
              </a:rPr>
              <a:t>最大单笔消费额</a:t>
            </a:r>
            <a:endParaRPr lang="zh-CN" altLang="en-US" sz="1200" dirty="0">
              <a:solidFill>
                <a:schemeClr val="tx1">
                  <a:lumMod val="85000"/>
                  <a:lumOff val="15000"/>
                </a:schemeClr>
              </a:solidFill>
            </a:endParaRPr>
          </a:p>
        </p:txBody>
      </p:sp>
      <p:sp>
        <p:nvSpPr>
          <p:cNvPr id="20" name="矩形 19"/>
          <p:cNvSpPr/>
          <p:nvPr/>
        </p:nvSpPr>
        <p:spPr>
          <a:xfrm>
            <a:off x="9015453" y="2742843"/>
            <a:ext cx="1677005" cy="338554"/>
          </a:xfrm>
          <a:prstGeom prst="rect">
            <a:avLst/>
          </a:prstGeom>
        </p:spPr>
        <p:txBody>
          <a:bodyPr wrap="square">
            <a:spAutoFit/>
          </a:bodyPr>
          <a:lstStyle/>
          <a:p>
            <a:r>
              <a:rPr lang="en-US" altLang="zh-CN" sz="1600" b="1" dirty="0" smtClean="0">
                <a:solidFill>
                  <a:schemeClr val="tx1">
                    <a:lumMod val="85000"/>
                    <a:lumOff val="15000"/>
                  </a:schemeClr>
                </a:solidFill>
              </a:rPr>
              <a:t>R </a:t>
            </a:r>
            <a:r>
              <a:rPr lang="zh-CN" altLang="en-US" sz="1600" b="1" dirty="0" smtClean="0">
                <a:solidFill>
                  <a:schemeClr val="tx1">
                    <a:lumMod val="85000"/>
                    <a:lumOff val="15000"/>
                  </a:schemeClr>
                </a:solidFill>
              </a:rPr>
              <a:t>最近</a:t>
            </a:r>
            <a:r>
              <a:rPr lang="zh-CN" altLang="en-US" sz="1600" b="1" dirty="0">
                <a:solidFill>
                  <a:schemeClr val="tx1">
                    <a:lumMod val="85000"/>
                    <a:lumOff val="15000"/>
                  </a:schemeClr>
                </a:solidFill>
              </a:rPr>
              <a:t>消费时间</a:t>
            </a:r>
            <a:endParaRPr lang="zh-CN" altLang="en-US" sz="1200" dirty="0">
              <a:solidFill>
                <a:schemeClr val="tx1">
                  <a:lumMod val="85000"/>
                  <a:lumOff val="15000"/>
                </a:schemeClr>
              </a:solidFill>
            </a:endParaRPr>
          </a:p>
        </p:txBody>
      </p:sp>
      <p:sp>
        <p:nvSpPr>
          <p:cNvPr id="21" name="矩形 20"/>
          <p:cNvSpPr/>
          <p:nvPr/>
        </p:nvSpPr>
        <p:spPr>
          <a:xfrm>
            <a:off x="7402233" y="3647246"/>
            <a:ext cx="1225019" cy="584775"/>
          </a:xfrm>
          <a:prstGeom prst="rect">
            <a:avLst/>
          </a:prstGeom>
        </p:spPr>
        <p:txBody>
          <a:bodyPr wrap="square">
            <a:spAutoFit/>
          </a:bodyPr>
          <a:lstStyle/>
          <a:p>
            <a:r>
              <a:rPr lang="zh-CN" altLang="en-US" sz="1600" b="1" dirty="0">
                <a:solidFill>
                  <a:schemeClr val="tx1">
                    <a:lumMod val="85000"/>
                    <a:lumOff val="15000"/>
                  </a:schemeClr>
                </a:solidFill>
              </a:rPr>
              <a:t>高单价商品消费占比</a:t>
            </a:r>
            <a:endParaRPr lang="zh-CN" altLang="en-US" sz="1200" dirty="0">
              <a:solidFill>
                <a:schemeClr val="tx1">
                  <a:lumMod val="85000"/>
                  <a:lumOff val="15000"/>
                </a:schemeClr>
              </a:solidFill>
            </a:endParaRPr>
          </a:p>
        </p:txBody>
      </p:sp>
      <p:sp>
        <p:nvSpPr>
          <p:cNvPr id="22" name="矩形 21"/>
          <p:cNvSpPr/>
          <p:nvPr/>
        </p:nvSpPr>
        <p:spPr>
          <a:xfrm>
            <a:off x="7585848" y="5249841"/>
            <a:ext cx="1090907" cy="584775"/>
          </a:xfrm>
          <a:prstGeom prst="rect">
            <a:avLst/>
          </a:prstGeom>
        </p:spPr>
        <p:txBody>
          <a:bodyPr wrap="square">
            <a:spAutoFit/>
          </a:bodyPr>
          <a:lstStyle/>
          <a:p>
            <a:r>
              <a:rPr lang="zh-CN" altLang="en-US" sz="1600" b="1" dirty="0">
                <a:solidFill>
                  <a:schemeClr val="tx1">
                    <a:lumMod val="85000"/>
                    <a:lumOff val="15000"/>
                  </a:schemeClr>
                </a:solidFill>
              </a:rPr>
              <a:t>特价商品消费占比</a:t>
            </a:r>
            <a:endParaRPr lang="zh-CN" altLang="en-US" sz="1200" dirty="0">
              <a:solidFill>
                <a:schemeClr val="tx1">
                  <a:lumMod val="85000"/>
                  <a:lumOff val="15000"/>
                </a:schemeClr>
              </a:solidFill>
            </a:endParaRPr>
          </a:p>
        </p:txBody>
      </p:sp>
      <p:sp>
        <p:nvSpPr>
          <p:cNvPr id="23" name="矩形 22"/>
          <p:cNvSpPr/>
          <p:nvPr/>
        </p:nvSpPr>
        <p:spPr>
          <a:xfrm>
            <a:off x="11199689" y="3512001"/>
            <a:ext cx="1155595" cy="584775"/>
          </a:xfrm>
          <a:prstGeom prst="rect">
            <a:avLst/>
          </a:prstGeom>
        </p:spPr>
        <p:txBody>
          <a:bodyPr wrap="square">
            <a:spAutoFit/>
          </a:bodyPr>
          <a:lstStyle/>
          <a:p>
            <a:pPr algn="ctr"/>
            <a:r>
              <a:rPr lang="en-US" altLang="zh-CN" sz="1600" b="1" dirty="0" smtClean="0">
                <a:solidFill>
                  <a:schemeClr val="tx1">
                    <a:lumMod val="85000"/>
                    <a:lumOff val="15000"/>
                  </a:schemeClr>
                </a:solidFill>
              </a:rPr>
              <a:t>F </a:t>
            </a:r>
            <a:endParaRPr lang="en-US" altLang="zh-CN" sz="1600" b="1" dirty="0" smtClean="0">
              <a:solidFill>
                <a:schemeClr val="tx1">
                  <a:lumMod val="85000"/>
                  <a:lumOff val="15000"/>
                </a:schemeClr>
              </a:solidFill>
            </a:endParaRPr>
          </a:p>
          <a:p>
            <a:pPr algn="ctr"/>
            <a:r>
              <a:rPr lang="zh-CN" altLang="en-US" sz="1600" b="1" dirty="0" smtClean="0">
                <a:solidFill>
                  <a:schemeClr val="tx1">
                    <a:lumMod val="85000"/>
                    <a:lumOff val="15000"/>
                  </a:schemeClr>
                </a:solidFill>
              </a:rPr>
              <a:t>消费</a:t>
            </a:r>
            <a:r>
              <a:rPr lang="zh-CN" altLang="en-US" sz="1600" b="1" dirty="0">
                <a:solidFill>
                  <a:schemeClr val="tx1">
                    <a:lumMod val="85000"/>
                    <a:lumOff val="15000"/>
                  </a:schemeClr>
                </a:solidFill>
              </a:rPr>
              <a:t>频次</a:t>
            </a:r>
            <a:endParaRPr lang="zh-CN" altLang="en-US" sz="1200" dirty="0">
              <a:solidFill>
                <a:schemeClr val="tx1">
                  <a:lumMod val="85000"/>
                  <a:lumOff val="15000"/>
                </a:schemeClr>
              </a:solidFill>
            </a:endParaRPr>
          </a:p>
        </p:txBody>
      </p:sp>
      <p:sp>
        <p:nvSpPr>
          <p:cNvPr id="24" name="矩形 23"/>
          <p:cNvSpPr/>
          <p:nvPr/>
        </p:nvSpPr>
        <p:spPr>
          <a:xfrm>
            <a:off x="11173081" y="5057687"/>
            <a:ext cx="1056778" cy="584775"/>
          </a:xfrm>
          <a:prstGeom prst="rect">
            <a:avLst/>
          </a:prstGeom>
        </p:spPr>
        <p:txBody>
          <a:bodyPr wrap="square">
            <a:spAutoFit/>
          </a:bodyPr>
          <a:lstStyle/>
          <a:p>
            <a:pPr algn="ctr"/>
            <a:r>
              <a:rPr lang="en-US" altLang="zh-CN" sz="1600" b="1" dirty="0" smtClean="0">
                <a:solidFill>
                  <a:schemeClr val="tx1">
                    <a:lumMod val="85000"/>
                    <a:lumOff val="15000"/>
                  </a:schemeClr>
                </a:solidFill>
              </a:rPr>
              <a:t>M</a:t>
            </a:r>
            <a:endParaRPr lang="en-US" altLang="zh-CN" sz="1600" b="1" dirty="0" smtClean="0">
              <a:solidFill>
                <a:schemeClr val="tx1">
                  <a:lumMod val="85000"/>
                  <a:lumOff val="15000"/>
                </a:schemeClr>
              </a:solidFill>
            </a:endParaRPr>
          </a:p>
          <a:p>
            <a:pPr algn="ctr"/>
            <a:r>
              <a:rPr lang="zh-CN" altLang="en-US" sz="1600" b="1" dirty="0" smtClean="0">
                <a:solidFill>
                  <a:schemeClr val="tx1">
                    <a:lumMod val="85000"/>
                    <a:lumOff val="15000"/>
                  </a:schemeClr>
                </a:solidFill>
              </a:rPr>
              <a:t>消费</a:t>
            </a:r>
            <a:r>
              <a:rPr lang="zh-CN" altLang="en-US" sz="1600" b="1" dirty="0">
                <a:solidFill>
                  <a:schemeClr val="tx1">
                    <a:lumMod val="85000"/>
                    <a:lumOff val="15000"/>
                  </a:schemeClr>
                </a:solidFill>
              </a:rPr>
              <a:t>金额</a:t>
            </a:r>
            <a:endParaRPr lang="zh-CN" altLang="en-US" sz="1200" dirty="0">
              <a:solidFill>
                <a:schemeClr val="tx1">
                  <a:lumMod val="85000"/>
                  <a:lumOff val="15000"/>
                </a:schemeClr>
              </a:solidFill>
            </a:endParaRPr>
          </a:p>
        </p:txBody>
      </p:sp>
      <p:cxnSp>
        <p:nvCxnSpPr>
          <p:cNvPr id="28" name="直接连接符 27"/>
          <p:cNvCxnSpPr>
            <a:stCxn id="15" idx="5"/>
            <a:endCxn id="15" idx="5"/>
          </p:cNvCxnSpPr>
          <p:nvPr/>
        </p:nvCxnSpPr>
        <p:spPr>
          <a:xfrm>
            <a:off x="10760666" y="4256260"/>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9312640" y="3153132"/>
            <a:ext cx="1669519" cy="2242669"/>
            <a:chOff x="9312640" y="3153132"/>
            <a:chExt cx="1669519" cy="2242669"/>
          </a:xfrm>
        </p:grpSpPr>
        <p:cxnSp>
          <p:nvCxnSpPr>
            <p:cNvPr id="26" name="直接连接符 25"/>
            <p:cNvCxnSpPr>
              <a:stCxn id="13" idx="4"/>
              <a:endCxn id="14" idx="5"/>
            </p:cNvCxnSpPr>
            <p:nvPr/>
          </p:nvCxnSpPr>
          <p:spPr>
            <a:xfrm>
              <a:off x="9785426" y="3153132"/>
              <a:ext cx="1196733" cy="9337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4" idx="5"/>
              <a:endCxn id="16" idx="0"/>
            </p:cNvCxnSpPr>
            <p:nvPr/>
          </p:nvCxnSpPr>
          <p:spPr>
            <a:xfrm flipH="1">
              <a:off x="10467864" y="4086850"/>
              <a:ext cx="514295" cy="9275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6" idx="0"/>
              <a:endCxn id="16" idx="1"/>
            </p:cNvCxnSpPr>
            <p:nvPr/>
          </p:nvCxnSpPr>
          <p:spPr>
            <a:xfrm flipH="1">
              <a:off x="9946083" y="5014351"/>
              <a:ext cx="521781" cy="3814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6" idx="1"/>
              <a:endCxn id="16" idx="2"/>
            </p:cNvCxnSpPr>
            <p:nvPr/>
          </p:nvCxnSpPr>
          <p:spPr>
            <a:xfrm flipH="1" flipV="1">
              <a:off x="9312640" y="5069333"/>
              <a:ext cx="633443" cy="3264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6" idx="2"/>
              <a:endCxn id="17" idx="3"/>
            </p:cNvCxnSpPr>
            <p:nvPr/>
          </p:nvCxnSpPr>
          <p:spPr>
            <a:xfrm flipV="1">
              <a:off x="9312640" y="4585320"/>
              <a:ext cx="270764" cy="4840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7" idx="3"/>
              <a:endCxn id="13" idx="4"/>
            </p:cNvCxnSpPr>
            <p:nvPr/>
          </p:nvCxnSpPr>
          <p:spPr>
            <a:xfrm flipV="1">
              <a:off x="9583404" y="3153132"/>
              <a:ext cx="202022" cy="143218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8838317" y="4041586"/>
            <a:ext cx="2432839" cy="2218464"/>
            <a:chOff x="8838317" y="4041586"/>
            <a:chExt cx="2432839" cy="2218464"/>
          </a:xfrm>
        </p:grpSpPr>
        <p:cxnSp>
          <p:nvCxnSpPr>
            <p:cNvPr id="47" name="直接连接符 46"/>
            <p:cNvCxnSpPr>
              <a:stCxn id="13" idx="1"/>
              <a:endCxn id="13" idx="0"/>
            </p:cNvCxnSpPr>
            <p:nvPr/>
          </p:nvCxnSpPr>
          <p:spPr>
            <a:xfrm flipV="1">
              <a:off x="10087243" y="5394542"/>
              <a:ext cx="1183913" cy="86550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3" idx="0"/>
              <a:endCxn id="15" idx="5"/>
            </p:cNvCxnSpPr>
            <p:nvPr/>
          </p:nvCxnSpPr>
          <p:spPr>
            <a:xfrm flipH="1" flipV="1">
              <a:off x="10760666" y="4256260"/>
              <a:ext cx="510490" cy="113828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5" idx="5"/>
              <a:endCxn id="16" idx="4"/>
            </p:cNvCxnSpPr>
            <p:nvPr/>
          </p:nvCxnSpPr>
          <p:spPr>
            <a:xfrm flipH="1" flipV="1">
              <a:off x="9842328" y="4041586"/>
              <a:ext cx="918338" cy="21467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6" idx="4"/>
              <a:endCxn id="14" idx="3"/>
            </p:cNvCxnSpPr>
            <p:nvPr/>
          </p:nvCxnSpPr>
          <p:spPr>
            <a:xfrm flipH="1">
              <a:off x="8838317" y="4041586"/>
              <a:ext cx="1004011" cy="11449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4" idx="3"/>
              <a:endCxn id="15" idx="2"/>
            </p:cNvCxnSpPr>
            <p:nvPr/>
          </p:nvCxnSpPr>
          <p:spPr>
            <a:xfrm>
              <a:off x="8838317" y="4156079"/>
              <a:ext cx="216076" cy="102865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5" idx="2"/>
              <a:endCxn id="13" idx="1"/>
            </p:cNvCxnSpPr>
            <p:nvPr/>
          </p:nvCxnSpPr>
          <p:spPr>
            <a:xfrm>
              <a:off x="9054393" y="5184737"/>
              <a:ext cx="1032850" cy="107531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8583571" y="4041586"/>
            <a:ext cx="1884293" cy="1643114"/>
            <a:chOff x="8583571" y="4041586"/>
            <a:chExt cx="1884293" cy="1643114"/>
          </a:xfrm>
        </p:grpSpPr>
        <p:cxnSp>
          <p:nvCxnSpPr>
            <p:cNvPr id="63" name="直接连接符 62"/>
            <p:cNvCxnSpPr>
              <a:stCxn id="14" idx="3"/>
              <a:endCxn id="13" idx="2"/>
            </p:cNvCxnSpPr>
            <p:nvPr/>
          </p:nvCxnSpPr>
          <p:spPr>
            <a:xfrm flipH="1">
              <a:off x="8583571" y="4156079"/>
              <a:ext cx="254746" cy="1328997"/>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13" idx="2"/>
              <a:endCxn id="15" idx="1"/>
            </p:cNvCxnSpPr>
            <p:nvPr/>
          </p:nvCxnSpPr>
          <p:spPr>
            <a:xfrm>
              <a:off x="8583571" y="5485076"/>
              <a:ext cx="1440894" cy="19962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15" idx="1"/>
              <a:endCxn id="16" idx="0"/>
            </p:cNvCxnSpPr>
            <p:nvPr/>
          </p:nvCxnSpPr>
          <p:spPr>
            <a:xfrm flipV="1">
              <a:off x="10024465" y="5014351"/>
              <a:ext cx="443399" cy="670349"/>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6" idx="0"/>
              <a:endCxn id="16" idx="4"/>
            </p:cNvCxnSpPr>
            <p:nvPr/>
          </p:nvCxnSpPr>
          <p:spPr>
            <a:xfrm flipH="1" flipV="1">
              <a:off x="9842328" y="4041586"/>
              <a:ext cx="625536" cy="972765"/>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16" idx="4"/>
              <a:endCxn id="14" idx="3"/>
            </p:cNvCxnSpPr>
            <p:nvPr/>
          </p:nvCxnSpPr>
          <p:spPr>
            <a:xfrm flipH="1">
              <a:off x="8838317" y="4041586"/>
              <a:ext cx="1004011" cy="114493"/>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3" name="矩形 72"/>
          <p:cNvSpPr/>
          <p:nvPr/>
        </p:nvSpPr>
        <p:spPr>
          <a:xfrm>
            <a:off x="7820083" y="2853792"/>
            <a:ext cx="821344" cy="369332"/>
          </a:xfrm>
          <a:prstGeom prst="rect">
            <a:avLst/>
          </a:prstGeom>
          <a:ln cmpd="dbl">
            <a:noFill/>
          </a:ln>
        </p:spPr>
        <p:txBody>
          <a:bodyPr wrap="square">
            <a:spAutoFit/>
          </a:bodyPr>
          <a:lstStyle/>
          <a:p>
            <a:r>
              <a:rPr lang="zh-CN" altLang="en-US" b="1" dirty="0"/>
              <a:t>举例</a:t>
            </a:r>
            <a:endParaRPr lang="zh-CN" altLang="en-US" b="1" dirty="0"/>
          </a:p>
        </p:txBody>
      </p:sp>
      <p:pic>
        <p:nvPicPr>
          <p:cNvPr id="74" name="图片 7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2026" y="2624526"/>
            <a:ext cx="646089" cy="646089"/>
          </a:xfrm>
          <a:prstGeom prst="rect">
            <a:avLst/>
          </a:prstGeom>
        </p:spPr>
      </p:pic>
      <p:grpSp>
        <p:nvGrpSpPr>
          <p:cNvPr id="77" name="组合 76"/>
          <p:cNvGrpSpPr/>
          <p:nvPr/>
        </p:nvGrpSpPr>
        <p:grpSpPr>
          <a:xfrm>
            <a:off x="2912365" y="3356138"/>
            <a:ext cx="925235" cy="807443"/>
            <a:chOff x="3114674" y="3399029"/>
            <a:chExt cx="925235" cy="807443"/>
          </a:xfrm>
        </p:grpSpPr>
        <p:sp>
          <p:nvSpPr>
            <p:cNvPr id="75" name="箭头: 下 74"/>
            <p:cNvSpPr/>
            <p:nvPr/>
          </p:nvSpPr>
          <p:spPr>
            <a:xfrm>
              <a:off x="3114674" y="3399029"/>
              <a:ext cx="925235" cy="80744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3374983" y="3417135"/>
              <a:ext cx="465185" cy="646331"/>
            </a:xfrm>
            <a:prstGeom prst="rect">
              <a:avLst/>
            </a:prstGeom>
            <a:ln cmpd="dbl">
              <a:noFill/>
            </a:ln>
          </p:spPr>
          <p:txBody>
            <a:bodyPr wrap="square">
              <a:spAutoFit/>
            </a:bodyPr>
            <a:lstStyle/>
            <a:p>
              <a:r>
                <a:rPr lang="zh-CN" altLang="en-US" b="1" dirty="0"/>
                <a:t>结合</a:t>
              </a:r>
              <a:endParaRPr lang="zh-CN" altLang="en-US" b="1" dirty="0"/>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195358" cy="461434"/>
          </a:xfrm>
        </p:spPr>
        <p:txBody>
          <a:bodyPr/>
          <a:lstStyle/>
          <a:p>
            <a:r>
              <a:rPr lang="zh-CN" altLang="en-US" b="1" dirty="0"/>
              <a:t>会员数据分析</a:t>
            </a:r>
            <a:r>
              <a:rPr lang="en-US" altLang="zh-CN" b="1" dirty="0"/>
              <a:t>—</a:t>
            </a:r>
            <a:r>
              <a:rPr lang="zh-CN" altLang="en-US" b="1" dirty="0"/>
              <a:t>会员生命周期管理</a:t>
            </a:r>
            <a:endParaRPr lang="zh-CN" altLang="en-US" dirty="0"/>
          </a:p>
        </p:txBody>
      </p:sp>
      <p:grpSp>
        <p:nvGrpSpPr>
          <p:cNvPr id="3" name="组合 2"/>
          <p:cNvGrpSpPr/>
          <p:nvPr/>
        </p:nvGrpSpPr>
        <p:grpSpPr>
          <a:xfrm>
            <a:off x="686023" y="299676"/>
            <a:ext cx="3352152" cy="3996673"/>
            <a:chOff x="0" y="885479"/>
            <a:chExt cx="4931508" cy="5045122"/>
          </a:xfrm>
        </p:grpSpPr>
        <p:graphicFrame>
          <p:nvGraphicFramePr>
            <p:cNvPr id="4" name="图示 3"/>
            <p:cNvGraphicFramePr/>
            <p:nvPr/>
          </p:nvGraphicFramePr>
          <p:xfrm>
            <a:off x="0" y="885479"/>
            <a:ext cx="4931508" cy="504512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箭头: 右弧形 8"/>
            <p:cNvSpPr/>
            <p:nvPr/>
          </p:nvSpPr>
          <p:spPr>
            <a:xfrm rot="10800000" flipH="1" flipV="1">
              <a:off x="3519956" y="2071223"/>
              <a:ext cx="728411" cy="1487939"/>
            </a:xfrm>
            <a:prstGeom prst="curvedLeftArrow">
              <a:avLst/>
            </a:prstGeom>
            <a:solidFill>
              <a:schemeClr val="bg1"/>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chemeClr val="bg1"/>
                </a:solidFill>
                <a:latin typeface="微软雅黑" panose="020B0503020204020204" charset="-122"/>
                <a:ea typeface="微软雅黑" panose="020B0503020204020204" charset="-122"/>
              </a:endParaRPr>
            </a:p>
          </p:txBody>
        </p:sp>
        <p:sp>
          <p:nvSpPr>
            <p:cNvPr id="6" name="箭头: 右弧形 9"/>
            <p:cNvSpPr/>
            <p:nvPr/>
          </p:nvSpPr>
          <p:spPr>
            <a:xfrm rot="11020353">
              <a:off x="1023565" y="3282493"/>
              <a:ext cx="904401" cy="1710594"/>
            </a:xfrm>
            <a:prstGeom prst="curvedLeftArrow">
              <a:avLst/>
            </a:prstGeom>
            <a:solidFill>
              <a:schemeClr val="bg1"/>
            </a:solidFill>
            <a:ln>
              <a:no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solidFill>
                  <a:schemeClr val="tx1"/>
                </a:solidFill>
                <a:latin typeface="微软雅黑" panose="020B0503020204020204" charset="-122"/>
                <a:ea typeface="微软雅黑" panose="020B0503020204020204" charset="-122"/>
              </a:endParaRPr>
            </a:p>
          </p:txBody>
        </p:sp>
      </p:grpSp>
      <p:sp>
        <p:nvSpPr>
          <p:cNvPr id="43" name="矩形 42"/>
          <p:cNvSpPr/>
          <p:nvPr/>
        </p:nvSpPr>
        <p:spPr>
          <a:xfrm>
            <a:off x="5041600" y="1213288"/>
            <a:ext cx="4581909" cy="379030"/>
          </a:xfrm>
          <a:prstGeom prst="rect">
            <a:avLst/>
          </a:prstGeom>
        </p:spPr>
        <p:txBody>
          <a:bodyPr wrap="square" lIns="70564" tIns="35282" rIns="70564" bIns="35282">
            <a:spAutoFit/>
          </a:bodyPr>
          <a:lstStyle/>
          <a:p>
            <a:pPr>
              <a:defRPr/>
            </a:pPr>
            <a:r>
              <a:rPr lang="zh-CN" altLang="en-US" sz="2000" b="1" dirty="0">
                <a:latin typeface="微软雅黑" panose="020B0503020204020204" charset="-122"/>
                <a:ea typeface="微软雅黑" panose="020B0503020204020204" charset="-122"/>
              </a:rPr>
              <a:t>拉新</a:t>
            </a:r>
            <a:r>
              <a:rPr lang="zh-CN" altLang="en-US" sz="1600" b="1" dirty="0">
                <a:latin typeface="微软雅黑" panose="020B0503020204020204" charset="-122"/>
                <a:ea typeface="微软雅黑" panose="020B0503020204020204" charset="-122"/>
              </a:rPr>
              <a:t>策略：促进转化，提升首单复购</a:t>
            </a:r>
            <a:endParaRPr lang="zh-CN" altLang="en-US" sz="1600" b="1" dirty="0">
              <a:latin typeface="微软雅黑" panose="020B0503020204020204" charset="-122"/>
              <a:ea typeface="微软雅黑" panose="020B0503020204020204" charset="-122"/>
            </a:endParaRPr>
          </a:p>
        </p:txBody>
      </p:sp>
      <p:sp>
        <p:nvSpPr>
          <p:cNvPr id="44" name="矩形 43"/>
          <p:cNvSpPr/>
          <p:nvPr/>
        </p:nvSpPr>
        <p:spPr>
          <a:xfrm>
            <a:off x="5043011" y="2029267"/>
            <a:ext cx="7005616" cy="379030"/>
          </a:xfrm>
          <a:prstGeom prst="rect">
            <a:avLst/>
          </a:prstGeom>
        </p:spPr>
        <p:txBody>
          <a:bodyPr wrap="square" lIns="70564" tIns="35282" rIns="70564" bIns="35282">
            <a:spAutoFit/>
          </a:bodyPr>
          <a:lstStyle/>
          <a:p>
            <a:pPr>
              <a:defRPr/>
            </a:pPr>
            <a:r>
              <a:rPr lang="zh-CN" altLang="en-US" sz="2000" b="1" dirty="0">
                <a:latin typeface="微软雅黑" panose="020B0503020204020204" charset="-122"/>
                <a:ea typeface="微软雅黑" panose="020B0503020204020204" charset="-122"/>
              </a:rPr>
              <a:t>促活</a:t>
            </a:r>
            <a:r>
              <a:rPr lang="en-US" altLang="zh-CN" sz="2000" b="1" dirty="0">
                <a:latin typeface="微软雅黑" panose="020B0503020204020204" charset="-122"/>
                <a:ea typeface="微软雅黑" panose="020B0503020204020204" charset="-122"/>
              </a:rPr>
              <a:t>/</a:t>
            </a:r>
            <a:r>
              <a:rPr lang="zh-CN" altLang="en-US" sz="2000" b="1" dirty="0">
                <a:latin typeface="微软雅黑" panose="020B0503020204020204" charset="-122"/>
                <a:ea typeface="微软雅黑" panose="020B0503020204020204" charset="-122"/>
              </a:rPr>
              <a:t>升级</a:t>
            </a:r>
            <a:r>
              <a:rPr lang="zh-CN" altLang="en-US" sz="1600" b="1" dirty="0">
                <a:latin typeface="微软雅黑" panose="020B0503020204020204" charset="-122"/>
                <a:ea typeface="微软雅黑" panose="020B0503020204020204" charset="-122"/>
              </a:rPr>
              <a:t>策略：分类营销，提升会员复购</a:t>
            </a:r>
            <a:r>
              <a:rPr lang="en-US" altLang="zh-CN" sz="1600" b="1" dirty="0">
                <a:latin typeface="微软雅黑" panose="020B0503020204020204" charset="-122"/>
                <a:ea typeface="微软雅黑" panose="020B0503020204020204" charset="-122"/>
              </a:rPr>
              <a:t>&amp;</a:t>
            </a:r>
            <a:r>
              <a:rPr lang="zh-CN" altLang="en-US" sz="1600" b="1" dirty="0">
                <a:latin typeface="微软雅黑" panose="020B0503020204020204" charset="-122"/>
                <a:ea typeface="微软雅黑" panose="020B0503020204020204" charset="-122"/>
              </a:rPr>
              <a:t>提升</a:t>
            </a:r>
            <a:r>
              <a:rPr lang="en-US" altLang="zh-CN" sz="1600" b="1" dirty="0">
                <a:latin typeface="微软雅黑" panose="020B0503020204020204" charset="-122"/>
                <a:ea typeface="微软雅黑" panose="020B0503020204020204" charset="-122"/>
              </a:rPr>
              <a:t>ARPU</a:t>
            </a:r>
            <a:r>
              <a:rPr lang="zh-CN" altLang="en-US" sz="1600" b="1" dirty="0">
                <a:latin typeface="微软雅黑" panose="020B0503020204020204" charset="-122"/>
                <a:ea typeface="微软雅黑" panose="020B0503020204020204" charset="-122"/>
              </a:rPr>
              <a:t>值</a:t>
            </a:r>
            <a:endParaRPr lang="zh-CN" altLang="en-US" sz="1600" b="1" dirty="0">
              <a:latin typeface="微软雅黑" panose="020B0503020204020204" charset="-122"/>
              <a:ea typeface="微软雅黑" panose="020B0503020204020204" charset="-122"/>
            </a:endParaRPr>
          </a:p>
        </p:txBody>
      </p:sp>
      <p:sp>
        <p:nvSpPr>
          <p:cNvPr id="45" name="矩形 44"/>
          <p:cNvSpPr/>
          <p:nvPr/>
        </p:nvSpPr>
        <p:spPr>
          <a:xfrm>
            <a:off x="5064673" y="2861323"/>
            <a:ext cx="4817946" cy="379030"/>
          </a:xfrm>
          <a:prstGeom prst="rect">
            <a:avLst/>
          </a:prstGeom>
        </p:spPr>
        <p:txBody>
          <a:bodyPr wrap="square" lIns="70564" tIns="35282" rIns="70564" bIns="35282">
            <a:spAutoFit/>
          </a:bodyPr>
          <a:lstStyle/>
          <a:p>
            <a:pPr>
              <a:defRPr/>
            </a:pPr>
            <a:r>
              <a:rPr lang="zh-CN" altLang="en-US" sz="2000" b="1" dirty="0">
                <a:latin typeface="微软雅黑" panose="020B0503020204020204" charset="-122"/>
                <a:ea typeface="微软雅黑" panose="020B0503020204020204" charset="-122"/>
              </a:rPr>
              <a:t>唤醒</a:t>
            </a:r>
            <a:r>
              <a:rPr lang="zh-CN" altLang="en-US" sz="1600" b="1" dirty="0">
                <a:latin typeface="微软雅黑" panose="020B0503020204020204" charset="-122"/>
                <a:ea typeface="微软雅黑" panose="020B0503020204020204" charset="-122"/>
              </a:rPr>
              <a:t>策略：沉睡预警，激活后提高复购率</a:t>
            </a:r>
            <a:endParaRPr lang="zh-CN" altLang="en-US" sz="1600" b="1" dirty="0">
              <a:latin typeface="微软雅黑" panose="020B0503020204020204" charset="-122"/>
              <a:ea typeface="微软雅黑" panose="020B0503020204020204" charset="-122"/>
            </a:endParaRPr>
          </a:p>
        </p:txBody>
      </p:sp>
      <p:grpSp>
        <p:nvGrpSpPr>
          <p:cNvPr id="92" name="组合 91"/>
          <p:cNvGrpSpPr/>
          <p:nvPr/>
        </p:nvGrpSpPr>
        <p:grpSpPr>
          <a:xfrm>
            <a:off x="948992" y="4037061"/>
            <a:ext cx="10500205" cy="2583724"/>
            <a:chOff x="1480841" y="398867"/>
            <a:chExt cx="10781403" cy="2881972"/>
          </a:xfrm>
        </p:grpSpPr>
        <p:cxnSp>
          <p:nvCxnSpPr>
            <p:cNvPr id="86" name="肘形连接符 85"/>
            <p:cNvCxnSpPr>
              <a:stCxn id="79" idx="2"/>
            </p:cNvCxnSpPr>
            <p:nvPr/>
          </p:nvCxnSpPr>
          <p:spPr>
            <a:xfrm rot="5400000">
              <a:off x="10716507" y="2029224"/>
              <a:ext cx="778329" cy="90162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878192" y="1697218"/>
              <a:ext cx="1030765" cy="307777"/>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sz="1400" b="1" dirty="0">
                  <a:solidFill>
                    <a:schemeClr val="bg1"/>
                  </a:solidFill>
                  <a:latin typeface="微软雅黑" panose="020B0503020204020204" charset="-122"/>
                  <a:ea typeface="微软雅黑" panose="020B0503020204020204" charset="-122"/>
                </a:rPr>
                <a:t>新客注册</a:t>
              </a:r>
              <a:endParaRPr lang="zh-CN" altLang="en-US" sz="1400" b="1" dirty="0">
                <a:solidFill>
                  <a:schemeClr val="bg1"/>
                </a:solidFill>
                <a:latin typeface="微软雅黑" panose="020B0503020204020204" charset="-122"/>
                <a:ea typeface="微软雅黑" panose="020B0503020204020204" charset="-122"/>
              </a:endParaRPr>
            </a:p>
          </p:txBody>
        </p:sp>
        <p:sp>
          <p:nvSpPr>
            <p:cNvPr id="50" name="文本框 2"/>
            <p:cNvSpPr txBox="1"/>
            <p:nvPr/>
          </p:nvSpPr>
          <p:spPr>
            <a:xfrm>
              <a:off x="3549824" y="1674153"/>
              <a:ext cx="1147278" cy="343305"/>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r>
                <a:rPr lang="zh-CN" altLang="en-US" dirty="0"/>
                <a:t>新会员首购</a:t>
              </a:r>
              <a:endParaRPr lang="zh-CN" altLang="en-US" dirty="0"/>
            </a:p>
          </p:txBody>
        </p:sp>
        <p:sp>
          <p:nvSpPr>
            <p:cNvPr id="51" name="文本框 2"/>
            <p:cNvSpPr txBox="1"/>
            <p:nvPr/>
          </p:nvSpPr>
          <p:spPr>
            <a:xfrm>
              <a:off x="5375780" y="1674153"/>
              <a:ext cx="1419368" cy="343305"/>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r>
                <a:rPr lang="en-US" altLang="zh-CN" dirty="0"/>
                <a:t>30</a:t>
              </a:r>
              <a:r>
                <a:rPr lang="zh-CN" altLang="en-US" dirty="0"/>
                <a:t>天二次回购</a:t>
              </a:r>
              <a:endParaRPr lang="zh-CN" altLang="en-US" dirty="0"/>
            </a:p>
          </p:txBody>
        </p:sp>
        <p:cxnSp>
          <p:nvCxnSpPr>
            <p:cNvPr id="52" name="直接箭头连接符 51"/>
            <p:cNvCxnSpPr>
              <a:stCxn id="49" idx="3"/>
              <a:endCxn id="50" idx="1"/>
            </p:cNvCxnSpPr>
            <p:nvPr/>
          </p:nvCxnSpPr>
          <p:spPr bwMode="auto">
            <a:xfrm flipV="1">
              <a:off x="2908957" y="1845806"/>
              <a:ext cx="640867" cy="530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箭头连接符 52"/>
            <p:cNvCxnSpPr>
              <a:stCxn id="50" idx="3"/>
              <a:endCxn id="51" idx="1"/>
            </p:cNvCxnSpPr>
            <p:nvPr/>
          </p:nvCxnSpPr>
          <p:spPr bwMode="auto">
            <a:xfrm>
              <a:off x="4697102" y="1845806"/>
              <a:ext cx="67867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箭头连接符 53"/>
            <p:cNvCxnSpPr>
              <a:stCxn id="51" idx="3"/>
              <a:endCxn id="59" idx="1"/>
            </p:cNvCxnSpPr>
            <p:nvPr/>
          </p:nvCxnSpPr>
          <p:spPr bwMode="auto">
            <a:xfrm>
              <a:off x="6795147" y="1845806"/>
              <a:ext cx="705067" cy="84999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箭头连接符 54"/>
            <p:cNvCxnSpPr>
              <a:stCxn id="51" idx="3"/>
              <a:endCxn id="58" idx="1"/>
            </p:cNvCxnSpPr>
            <p:nvPr/>
          </p:nvCxnSpPr>
          <p:spPr bwMode="auto">
            <a:xfrm flipV="1">
              <a:off x="6795147" y="1279920"/>
              <a:ext cx="705067" cy="56588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文本框 55"/>
            <p:cNvSpPr txBox="1"/>
            <p:nvPr/>
          </p:nvSpPr>
          <p:spPr>
            <a:xfrm>
              <a:off x="6940976" y="1224976"/>
              <a:ext cx="293670"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Y</a:t>
              </a:r>
              <a:endParaRPr lang="zh-CN" altLang="en-US" sz="1400" dirty="0">
                <a:latin typeface="微软雅黑" panose="020B0503020204020204" charset="-122"/>
                <a:ea typeface="微软雅黑" panose="020B0503020204020204" charset="-122"/>
              </a:endParaRPr>
            </a:p>
          </p:txBody>
        </p:sp>
        <p:sp>
          <p:nvSpPr>
            <p:cNvPr id="57" name="文本框 56"/>
            <p:cNvSpPr txBox="1"/>
            <p:nvPr/>
          </p:nvSpPr>
          <p:spPr>
            <a:xfrm>
              <a:off x="6960192" y="2284610"/>
              <a:ext cx="330540"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N</a:t>
              </a:r>
              <a:endParaRPr lang="zh-CN" altLang="en-US" sz="1400" dirty="0">
                <a:latin typeface="微软雅黑" panose="020B0503020204020204" charset="-122"/>
                <a:ea typeface="微软雅黑" panose="020B0503020204020204" charset="-122"/>
              </a:endParaRPr>
            </a:p>
          </p:txBody>
        </p:sp>
        <p:sp>
          <p:nvSpPr>
            <p:cNvPr id="58" name="文本框 2"/>
            <p:cNvSpPr txBox="1"/>
            <p:nvPr/>
          </p:nvSpPr>
          <p:spPr>
            <a:xfrm>
              <a:off x="7500215" y="1108267"/>
              <a:ext cx="1214339" cy="343305"/>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r>
                <a:rPr lang="zh-CN" altLang="en-US" dirty="0"/>
                <a:t>连续</a:t>
              </a:r>
              <a:r>
                <a:rPr lang="en-US" altLang="zh-CN" dirty="0"/>
                <a:t>3</a:t>
              </a:r>
              <a:r>
                <a:rPr lang="zh-CN" altLang="en-US" dirty="0"/>
                <a:t>次消费</a:t>
              </a:r>
              <a:endParaRPr lang="zh-CN" altLang="en-US" dirty="0"/>
            </a:p>
          </p:txBody>
        </p:sp>
        <p:sp>
          <p:nvSpPr>
            <p:cNvPr id="59" name="文本框 2"/>
            <p:cNvSpPr txBox="1"/>
            <p:nvPr/>
          </p:nvSpPr>
          <p:spPr>
            <a:xfrm>
              <a:off x="7500215" y="2524147"/>
              <a:ext cx="1214339" cy="343305"/>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r>
                <a:rPr lang="en-US" altLang="zh-CN" dirty="0"/>
                <a:t>3</a:t>
              </a:r>
              <a:r>
                <a:rPr lang="zh-CN" altLang="en-US" dirty="0"/>
                <a:t>个月内回购</a:t>
              </a:r>
              <a:endParaRPr lang="zh-CN" altLang="en-US" dirty="0"/>
            </a:p>
          </p:txBody>
        </p:sp>
        <p:cxnSp>
          <p:nvCxnSpPr>
            <p:cNvPr id="60" name="直接箭头连接符 59"/>
            <p:cNvCxnSpPr>
              <a:stCxn id="58" idx="3"/>
              <a:endCxn id="69" idx="1"/>
            </p:cNvCxnSpPr>
            <p:nvPr/>
          </p:nvCxnSpPr>
          <p:spPr bwMode="auto">
            <a:xfrm>
              <a:off x="8714554" y="1279920"/>
              <a:ext cx="669563" cy="40926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箭头连接符 60"/>
            <p:cNvCxnSpPr>
              <a:stCxn id="58" idx="3"/>
              <a:endCxn id="71" idx="1"/>
            </p:cNvCxnSpPr>
            <p:nvPr/>
          </p:nvCxnSpPr>
          <p:spPr bwMode="auto">
            <a:xfrm flipV="1">
              <a:off x="8714554" y="746628"/>
              <a:ext cx="901765" cy="53329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文本框 61"/>
            <p:cNvSpPr txBox="1"/>
            <p:nvPr/>
          </p:nvSpPr>
          <p:spPr>
            <a:xfrm>
              <a:off x="8912077" y="2718253"/>
              <a:ext cx="293670"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Y</a:t>
              </a:r>
              <a:endParaRPr lang="zh-CN" altLang="en-US" sz="1400" dirty="0">
                <a:latin typeface="微软雅黑" panose="020B0503020204020204" charset="-122"/>
                <a:ea typeface="微软雅黑" panose="020B0503020204020204" charset="-122"/>
              </a:endParaRPr>
            </a:p>
          </p:txBody>
        </p:sp>
        <p:sp>
          <p:nvSpPr>
            <p:cNvPr id="63" name="文本框 62"/>
            <p:cNvSpPr txBox="1"/>
            <p:nvPr/>
          </p:nvSpPr>
          <p:spPr>
            <a:xfrm>
              <a:off x="9168315" y="2155420"/>
              <a:ext cx="330540"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N</a:t>
              </a:r>
              <a:endParaRPr lang="zh-CN" altLang="en-US" sz="1400" dirty="0">
                <a:latin typeface="微软雅黑" panose="020B0503020204020204" charset="-122"/>
                <a:ea typeface="微软雅黑" panose="020B0503020204020204" charset="-122"/>
              </a:endParaRPr>
            </a:p>
          </p:txBody>
        </p:sp>
        <p:cxnSp>
          <p:nvCxnSpPr>
            <p:cNvPr id="64" name="直接箭头连接符 63"/>
            <p:cNvCxnSpPr>
              <a:stCxn id="59" idx="3"/>
              <a:endCxn id="70" idx="1"/>
            </p:cNvCxnSpPr>
            <p:nvPr/>
          </p:nvCxnSpPr>
          <p:spPr bwMode="auto">
            <a:xfrm>
              <a:off x="8714554" y="2695800"/>
              <a:ext cx="642417" cy="16447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箭头连接符 64"/>
            <p:cNvCxnSpPr>
              <a:stCxn id="59" idx="3"/>
              <a:endCxn id="68" idx="1"/>
            </p:cNvCxnSpPr>
            <p:nvPr/>
          </p:nvCxnSpPr>
          <p:spPr bwMode="auto">
            <a:xfrm flipV="1">
              <a:off x="8714554" y="1676267"/>
              <a:ext cx="2376514" cy="101953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文本框 65"/>
            <p:cNvSpPr txBox="1"/>
            <p:nvPr/>
          </p:nvSpPr>
          <p:spPr>
            <a:xfrm>
              <a:off x="8949013" y="737283"/>
              <a:ext cx="293670"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Y</a:t>
              </a:r>
              <a:endParaRPr lang="zh-CN" altLang="en-US" sz="1400" dirty="0">
                <a:latin typeface="微软雅黑" panose="020B0503020204020204" charset="-122"/>
                <a:ea typeface="微软雅黑" panose="020B0503020204020204" charset="-122"/>
              </a:endParaRPr>
            </a:p>
          </p:txBody>
        </p:sp>
        <p:sp>
          <p:nvSpPr>
            <p:cNvPr id="67" name="文本框 66"/>
            <p:cNvSpPr txBox="1"/>
            <p:nvPr/>
          </p:nvSpPr>
          <p:spPr>
            <a:xfrm>
              <a:off x="8949013" y="1459920"/>
              <a:ext cx="330540"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N</a:t>
              </a:r>
              <a:endParaRPr lang="zh-CN" altLang="en-US" sz="1400" dirty="0">
                <a:latin typeface="微软雅黑" panose="020B0503020204020204" charset="-122"/>
                <a:ea typeface="微软雅黑" panose="020B0503020204020204" charset="-122"/>
              </a:endParaRPr>
            </a:p>
          </p:txBody>
        </p:sp>
        <p:sp>
          <p:nvSpPr>
            <p:cNvPr id="68" name="文本框 2"/>
            <p:cNvSpPr txBox="1"/>
            <p:nvPr/>
          </p:nvSpPr>
          <p:spPr>
            <a:xfrm>
              <a:off x="11091068" y="1414657"/>
              <a:ext cx="901817" cy="523220"/>
            </a:xfrm>
            <a:prstGeom prst="rect">
              <a:avLst/>
            </a:prstGeom>
            <a:solidFill>
              <a:schemeClr val="bg1">
                <a:lumMod val="50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sz="1400" b="1" dirty="0">
                  <a:solidFill>
                    <a:schemeClr val="bg1"/>
                  </a:solidFill>
                  <a:latin typeface="微软雅黑" panose="020B0503020204020204" charset="-122"/>
                  <a:ea typeface="微软雅黑" panose="020B0503020204020204" charset="-122"/>
                </a:rPr>
                <a:t>沉睡会员激活</a:t>
              </a:r>
              <a:endParaRPr lang="zh-CN" altLang="en-US" sz="1400" b="1" dirty="0">
                <a:solidFill>
                  <a:schemeClr val="bg1"/>
                </a:solidFill>
                <a:latin typeface="微软雅黑" panose="020B0503020204020204" charset="-122"/>
                <a:ea typeface="微软雅黑" panose="020B0503020204020204" charset="-122"/>
              </a:endParaRPr>
            </a:p>
          </p:txBody>
        </p:sp>
        <p:sp>
          <p:nvSpPr>
            <p:cNvPr id="69" name="文本框 2"/>
            <p:cNvSpPr txBox="1"/>
            <p:nvPr/>
          </p:nvSpPr>
          <p:spPr>
            <a:xfrm>
              <a:off x="9384117" y="1397381"/>
              <a:ext cx="962048" cy="583617"/>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r>
                <a:rPr lang="zh-CN" altLang="en-US" dirty="0"/>
                <a:t>活跃会员转忠诚</a:t>
              </a:r>
              <a:endParaRPr lang="zh-CN" altLang="en-US" dirty="0"/>
            </a:p>
          </p:txBody>
        </p:sp>
        <p:sp>
          <p:nvSpPr>
            <p:cNvPr id="70" name="文本框 2"/>
            <p:cNvSpPr txBox="1"/>
            <p:nvPr/>
          </p:nvSpPr>
          <p:spPr>
            <a:xfrm>
              <a:off x="9356971" y="2568470"/>
              <a:ext cx="952455" cy="583617"/>
            </a:xfrm>
            <a:prstGeom prst="rect">
              <a:avLst/>
            </a:prstGeom>
            <a:solidFill>
              <a:schemeClr val="accent1">
                <a:lumMod val="75000"/>
              </a:schemeClr>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r>
                <a:rPr lang="zh-CN" altLang="en-US" dirty="0"/>
                <a:t>活跃会员转忠诚</a:t>
              </a:r>
              <a:endParaRPr lang="zh-CN" altLang="en-US" dirty="0"/>
            </a:p>
          </p:txBody>
        </p:sp>
        <p:sp>
          <p:nvSpPr>
            <p:cNvPr id="71" name="文本框 2"/>
            <p:cNvSpPr txBox="1"/>
            <p:nvPr/>
          </p:nvSpPr>
          <p:spPr>
            <a:xfrm>
              <a:off x="9616319" y="485017"/>
              <a:ext cx="901817" cy="523220"/>
            </a:xfrm>
            <a:prstGeom prst="rect">
              <a:avLst/>
            </a:prstGeom>
            <a:solidFill>
              <a:srgbClr val="00B050"/>
            </a:solidFill>
            <a:ln>
              <a:no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sz="1400" b="1" dirty="0">
                  <a:solidFill>
                    <a:schemeClr val="bg1"/>
                  </a:solidFill>
                  <a:latin typeface="微软雅黑" panose="020B0503020204020204" charset="-122"/>
                  <a:ea typeface="微软雅黑" panose="020B0503020204020204" charset="-122"/>
                </a:rPr>
                <a:t>忠诚会员维护</a:t>
              </a:r>
              <a:endParaRPr lang="zh-CN" altLang="en-US" sz="1400" b="1" dirty="0">
                <a:solidFill>
                  <a:schemeClr val="bg1"/>
                </a:solidFill>
                <a:latin typeface="微软雅黑" panose="020B0503020204020204" charset="-122"/>
                <a:ea typeface="微软雅黑" panose="020B0503020204020204" charset="-122"/>
              </a:endParaRPr>
            </a:p>
          </p:txBody>
        </p:sp>
        <p:sp>
          <p:nvSpPr>
            <p:cNvPr id="72" name="矩形 71"/>
            <p:cNvSpPr/>
            <p:nvPr/>
          </p:nvSpPr>
          <p:spPr>
            <a:xfrm>
              <a:off x="2448891" y="1369084"/>
              <a:ext cx="1557358" cy="461664"/>
            </a:xfrm>
            <a:prstGeom prst="rect">
              <a:avLst/>
            </a:prstGeom>
          </p:spPr>
          <p:txBody>
            <a:bodyPr wrap="square">
              <a:spAutoFit/>
            </a:bodyPr>
            <a:lstStyle/>
            <a:p>
              <a:pPr algn="ctr"/>
              <a:r>
                <a:rPr lang="en-US" altLang="zh-CN" sz="1200" dirty="0">
                  <a:latin typeface="微软雅黑" panose="020B0503020204020204" charset="-122"/>
                  <a:ea typeface="微软雅黑" panose="020B0503020204020204" charset="-122"/>
                </a:rPr>
                <a:t>500</a:t>
              </a:r>
              <a:r>
                <a:rPr lang="zh-CN" altLang="en-US" sz="1200" dirty="0">
                  <a:latin typeface="微软雅黑" panose="020B0503020204020204" charset="-122"/>
                  <a:ea typeface="微软雅黑" panose="020B0503020204020204" charset="-122"/>
                </a:rPr>
                <a:t>积分</a:t>
              </a:r>
              <a:endParaRPr lang="en-US" altLang="zh-CN" sz="1200" dirty="0">
                <a:latin typeface="微软雅黑" panose="020B0503020204020204" charset="-122"/>
                <a:ea typeface="微软雅黑" panose="020B0503020204020204" charset="-122"/>
              </a:endParaRPr>
            </a:p>
            <a:p>
              <a:pPr algn="ctr"/>
              <a:r>
                <a:rPr lang="zh-CN" altLang="en-US" sz="1200" dirty="0">
                  <a:latin typeface="微软雅黑" panose="020B0503020204020204" charset="-122"/>
                  <a:ea typeface="微软雅黑" panose="020B0503020204020204" charset="-122"/>
                </a:rPr>
                <a:t>（换券）</a:t>
              </a:r>
              <a:endParaRPr lang="zh-CN" altLang="en-US" sz="1200" dirty="0">
                <a:latin typeface="微软雅黑" panose="020B0503020204020204" charset="-122"/>
                <a:ea typeface="微软雅黑" panose="020B0503020204020204" charset="-122"/>
              </a:endParaRPr>
            </a:p>
          </p:txBody>
        </p:sp>
        <p:sp>
          <p:nvSpPr>
            <p:cNvPr id="73" name="矩形 72"/>
            <p:cNvSpPr/>
            <p:nvPr/>
          </p:nvSpPr>
          <p:spPr>
            <a:xfrm>
              <a:off x="4561370" y="1457728"/>
              <a:ext cx="911978" cy="276999"/>
            </a:xfrm>
            <a:prstGeom prst="rect">
              <a:avLst/>
            </a:prstGeom>
          </p:spPr>
          <p:txBody>
            <a:bodyPr wrap="square">
              <a:spAutoFit/>
            </a:bodyPr>
            <a:lstStyle/>
            <a:p>
              <a:pPr algn="ctr"/>
              <a:r>
                <a:rPr lang="zh-CN" altLang="en-US" sz="1200" dirty="0">
                  <a:latin typeface="微软雅黑" panose="020B0503020204020204" charset="-122"/>
                  <a:ea typeface="微软雅黑" panose="020B0503020204020204" charset="-122"/>
                </a:rPr>
                <a:t>首单返券</a:t>
              </a:r>
              <a:endParaRPr lang="zh-CN" altLang="en-US" sz="1200" dirty="0">
                <a:latin typeface="微软雅黑" panose="020B0503020204020204" charset="-122"/>
                <a:ea typeface="微软雅黑" panose="020B0503020204020204" charset="-122"/>
              </a:endParaRPr>
            </a:p>
          </p:txBody>
        </p:sp>
        <p:sp>
          <p:nvSpPr>
            <p:cNvPr id="74" name="矩形 73"/>
            <p:cNvSpPr/>
            <p:nvPr/>
          </p:nvSpPr>
          <p:spPr>
            <a:xfrm>
              <a:off x="1738292" y="1299934"/>
              <a:ext cx="5133851" cy="104204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7325252" y="398867"/>
              <a:ext cx="3295085" cy="2881972"/>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箭头连接符 75"/>
            <p:cNvCxnSpPr>
              <a:stCxn id="70" idx="3"/>
              <a:endCxn id="68" idx="1"/>
            </p:cNvCxnSpPr>
            <p:nvPr/>
          </p:nvCxnSpPr>
          <p:spPr bwMode="auto">
            <a:xfrm flipV="1">
              <a:off x="10309426" y="1676267"/>
              <a:ext cx="781642" cy="1184011"/>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直接箭头连接符 76"/>
            <p:cNvCxnSpPr>
              <a:stCxn id="69" idx="3"/>
              <a:endCxn id="68" idx="1"/>
            </p:cNvCxnSpPr>
            <p:nvPr/>
          </p:nvCxnSpPr>
          <p:spPr bwMode="auto">
            <a:xfrm flipV="1">
              <a:off x="10346165" y="1676267"/>
              <a:ext cx="744902" cy="12922"/>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直接箭头连接符 77"/>
            <p:cNvCxnSpPr>
              <a:stCxn id="71" idx="3"/>
              <a:endCxn id="68" idx="1"/>
            </p:cNvCxnSpPr>
            <p:nvPr/>
          </p:nvCxnSpPr>
          <p:spPr bwMode="auto">
            <a:xfrm>
              <a:off x="10518136" y="746627"/>
              <a:ext cx="572932" cy="929640"/>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矩形 78"/>
            <p:cNvSpPr/>
            <p:nvPr/>
          </p:nvSpPr>
          <p:spPr>
            <a:xfrm>
              <a:off x="10920964" y="1262156"/>
              <a:ext cx="1271036" cy="828715"/>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nvSpPr>
          <p:spPr>
            <a:xfrm>
              <a:off x="1480841" y="796298"/>
              <a:ext cx="3732699" cy="369332"/>
            </a:xfrm>
            <a:prstGeom prst="rect">
              <a:avLst/>
            </a:prstGeom>
            <a:noFill/>
          </p:spPr>
          <p:txBody>
            <a:bodyPr wrap="square">
              <a:spAutoFit/>
            </a:bodyPr>
            <a:lstStyle/>
            <a:p>
              <a:pPr>
                <a:defRPr/>
              </a:pPr>
              <a:r>
                <a:rPr lang="zh-CN" altLang="en-US" b="1" dirty="0">
                  <a:solidFill>
                    <a:srgbClr val="519CD6"/>
                  </a:solidFill>
                  <a:latin typeface="微软雅黑" panose="020B0503020204020204" charset="-122"/>
                  <a:ea typeface="微软雅黑" panose="020B0503020204020204" charset="-122"/>
                </a:rPr>
                <a:t>拉新</a:t>
              </a:r>
              <a:r>
                <a:rPr lang="en-US" altLang="zh-CN" b="1" dirty="0">
                  <a:solidFill>
                    <a:srgbClr val="519CD6"/>
                  </a:solidFill>
                  <a:latin typeface="微软雅黑" panose="020B0503020204020204" charset="-122"/>
                  <a:ea typeface="微软雅黑" panose="020B0503020204020204" charset="-122"/>
                </a:rPr>
                <a:t>—</a:t>
              </a:r>
              <a:r>
                <a:rPr lang="zh-CN" altLang="en-US" b="1" dirty="0">
                  <a:solidFill>
                    <a:srgbClr val="519CD6"/>
                  </a:solidFill>
                  <a:latin typeface="微软雅黑" panose="020B0503020204020204" charset="-122"/>
                  <a:ea typeface="微软雅黑" panose="020B0503020204020204" charset="-122"/>
                </a:rPr>
                <a:t>首单与二次复购</a:t>
              </a:r>
              <a:endParaRPr lang="zh-CN" altLang="en-US" b="1" dirty="0">
                <a:solidFill>
                  <a:srgbClr val="519CD6"/>
                </a:solidFill>
                <a:latin typeface="微软雅黑" panose="020B0503020204020204" charset="-122"/>
                <a:ea typeface="微软雅黑" panose="020B0503020204020204" charset="-122"/>
              </a:endParaRPr>
            </a:p>
          </p:txBody>
        </p:sp>
        <p:sp>
          <p:nvSpPr>
            <p:cNvPr id="81" name="文本框 80"/>
            <p:cNvSpPr txBox="1"/>
            <p:nvPr/>
          </p:nvSpPr>
          <p:spPr>
            <a:xfrm>
              <a:off x="7349051" y="456901"/>
              <a:ext cx="1840456" cy="369332"/>
            </a:xfrm>
            <a:prstGeom prst="rect">
              <a:avLst/>
            </a:prstGeom>
            <a:noFill/>
          </p:spPr>
          <p:txBody>
            <a:bodyPr wrap="square">
              <a:spAutoFit/>
            </a:bodyPr>
            <a:lstStyle/>
            <a:p>
              <a:pPr>
                <a:defRPr/>
              </a:pPr>
              <a:r>
                <a:rPr lang="zh-CN" altLang="en-US" b="1" dirty="0">
                  <a:solidFill>
                    <a:srgbClr val="519CD6"/>
                  </a:solidFill>
                  <a:latin typeface="微软雅黑" panose="020B0503020204020204" charset="-122"/>
                  <a:ea typeface="微软雅黑" panose="020B0503020204020204" charset="-122"/>
                </a:rPr>
                <a:t>促活与升级</a:t>
              </a:r>
              <a:endParaRPr lang="zh-CN" altLang="en-US" b="1" dirty="0">
                <a:solidFill>
                  <a:srgbClr val="519CD6"/>
                </a:solidFill>
                <a:latin typeface="微软雅黑" panose="020B0503020204020204" charset="-122"/>
                <a:ea typeface="微软雅黑" panose="020B0503020204020204" charset="-122"/>
              </a:endParaRPr>
            </a:p>
          </p:txBody>
        </p:sp>
        <p:sp>
          <p:nvSpPr>
            <p:cNvPr id="82" name="文本框 81"/>
            <p:cNvSpPr txBox="1"/>
            <p:nvPr/>
          </p:nvSpPr>
          <p:spPr>
            <a:xfrm>
              <a:off x="11071215" y="886705"/>
              <a:ext cx="1191029" cy="369332"/>
            </a:xfrm>
            <a:prstGeom prst="rect">
              <a:avLst/>
            </a:prstGeom>
            <a:noFill/>
          </p:spPr>
          <p:txBody>
            <a:bodyPr wrap="square">
              <a:spAutoFit/>
            </a:bodyPr>
            <a:lstStyle/>
            <a:p>
              <a:pPr>
                <a:defRPr/>
              </a:pPr>
              <a:r>
                <a:rPr lang="zh-CN" altLang="en-US" b="1" dirty="0">
                  <a:solidFill>
                    <a:srgbClr val="519CD6"/>
                  </a:solidFill>
                  <a:latin typeface="微软雅黑" panose="020B0503020204020204" charset="-122"/>
                  <a:ea typeface="微软雅黑" panose="020B0503020204020204" charset="-122"/>
                </a:rPr>
                <a:t>沉睡激活</a:t>
              </a:r>
              <a:endParaRPr lang="zh-CN" altLang="en-US" b="1" dirty="0">
                <a:solidFill>
                  <a:srgbClr val="519CD6"/>
                </a:solidFill>
                <a:latin typeface="微软雅黑" panose="020B0503020204020204" charset="-122"/>
                <a:ea typeface="微软雅黑" panose="020B0503020204020204" charset="-122"/>
              </a:endParaRPr>
            </a:p>
          </p:txBody>
        </p:sp>
        <p:sp>
          <p:nvSpPr>
            <p:cNvPr id="85" name="文本框 2"/>
            <p:cNvSpPr txBox="1"/>
            <p:nvPr/>
          </p:nvSpPr>
          <p:spPr>
            <a:xfrm>
              <a:off x="11103538" y="2557477"/>
              <a:ext cx="901817" cy="523220"/>
            </a:xfrm>
            <a:prstGeom prst="rect">
              <a:avLst/>
            </a:prstGeom>
            <a:solidFill>
              <a:schemeClr val="accent1">
                <a:lumMod val="75000"/>
              </a:schemeClr>
            </a:solidFill>
            <a:ln>
              <a:solidFill>
                <a:schemeClr val="bg1"/>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zh-CN" altLang="en-US" sz="1400" b="1" dirty="0">
                  <a:solidFill>
                    <a:schemeClr val="bg1"/>
                  </a:solidFill>
                  <a:latin typeface="微软雅黑" panose="020B0503020204020204" charset="-122"/>
                  <a:ea typeface="微软雅黑" panose="020B0503020204020204" charset="-122"/>
                </a:rPr>
                <a:t>激活后</a:t>
              </a:r>
              <a:endParaRPr lang="en-US" altLang="zh-CN" sz="1400" b="1" dirty="0">
                <a:solidFill>
                  <a:schemeClr val="bg1"/>
                </a:solidFill>
                <a:latin typeface="微软雅黑" panose="020B0503020204020204" charset="-122"/>
                <a:ea typeface="微软雅黑" panose="020B0503020204020204" charset="-122"/>
              </a:endParaRPr>
            </a:p>
            <a:p>
              <a:pPr algn="ctr"/>
              <a:r>
                <a:rPr lang="zh-CN" altLang="en-US" sz="1400" b="1" dirty="0">
                  <a:solidFill>
                    <a:schemeClr val="bg1"/>
                  </a:solidFill>
                  <a:latin typeface="微软雅黑" panose="020B0503020204020204" charset="-122"/>
                  <a:ea typeface="微软雅黑" panose="020B0503020204020204" charset="-122"/>
                </a:rPr>
                <a:t>复购</a:t>
              </a:r>
              <a:endParaRPr lang="zh-CN" altLang="en-US" sz="1400" b="1" dirty="0">
                <a:solidFill>
                  <a:schemeClr val="bg1"/>
                </a:solidFill>
                <a:latin typeface="微软雅黑" panose="020B0503020204020204" charset="-122"/>
                <a:ea typeface="微软雅黑" panose="020B0503020204020204" charset="-122"/>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40216"/>
            <a:ext cx="4409546" cy="461434"/>
          </a:xfrm>
        </p:spPr>
        <p:txBody>
          <a:bodyPr/>
          <a:lstStyle/>
          <a:p>
            <a:r>
              <a:rPr lang="zh-CN" altLang="en-US" b="1" dirty="0">
                <a:cs typeface="+mn-ea"/>
                <a:sym typeface="+mn-lt"/>
              </a:rPr>
              <a:t>商品数据分析</a:t>
            </a:r>
            <a:r>
              <a:rPr lang="en-US" altLang="zh-CN" b="1" dirty="0">
                <a:cs typeface="+mn-ea"/>
                <a:sym typeface="+mn-lt"/>
              </a:rPr>
              <a:t>—</a:t>
            </a:r>
            <a:r>
              <a:rPr lang="zh-CN" altLang="en-US" b="1" dirty="0">
                <a:cs typeface="+mn-ea"/>
                <a:sym typeface="+mn-lt"/>
              </a:rPr>
              <a:t>目录</a:t>
            </a:r>
            <a:endParaRPr lang="zh-CN" altLang="en-US" b="1" dirty="0">
              <a:cs typeface="+mn-ea"/>
              <a:sym typeface="+mn-lt"/>
            </a:endParaRPr>
          </a:p>
        </p:txBody>
      </p:sp>
      <p:graphicFrame>
        <p:nvGraphicFramePr>
          <p:cNvPr id="5" name="图示 4"/>
          <p:cNvGraphicFramePr/>
          <p:nvPr/>
        </p:nvGraphicFramePr>
        <p:xfrm>
          <a:off x="4346575" y="2209800"/>
          <a:ext cx="3425825" cy="191399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7" name="图示 6"/>
          <p:cNvGraphicFramePr/>
          <p:nvPr/>
        </p:nvGraphicFramePr>
        <p:xfrm>
          <a:off x="517526" y="2209800"/>
          <a:ext cx="3640138" cy="233785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8" name="图示 7"/>
          <p:cNvGraphicFramePr/>
          <p:nvPr/>
        </p:nvGraphicFramePr>
        <p:xfrm>
          <a:off x="7772400" y="2209800"/>
          <a:ext cx="3640138" cy="2337859"/>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5109633" cy="461434"/>
          </a:xfrm>
        </p:spPr>
        <p:txBody>
          <a:bodyPr/>
          <a:lstStyle/>
          <a:p>
            <a:r>
              <a:rPr lang="zh-CN" altLang="en-US" b="1" dirty="0"/>
              <a:t>采购环节</a:t>
            </a:r>
            <a:r>
              <a:rPr lang="en-US" altLang="zh-CN" b="1" dirty="0"/>
              <a:t>—</a:t>
            </a:r>
            <a:r>
              <a:rPr lang="zh-CN" altLang="en-US" b="1" dirty="0"/>
              <a:t>商品结构</a:t>
            </a:r>
            <a:r>
              <a:rPr lang="en-US" altLang="zh-CN" b="1" dirty="0"/>
              <a:t>—</a:t>
            </a:r>
            <a:r>
              <a:rPr lang="zh-CN" altLang="en-US" b="1" dirty="0"/>
              <a:t>“三度”</a:t>
            </a:r>
            <a:endParaRPr lang="zh-CN" altLang="en-US" dirty="0"/>
          </a:p>
        </p:txBody>
      </p:sp>
      <p:graphicFrame>
        <p:nvGraphicFramePr>
          <p:cNvPr id="3" name="图示 2"/>
          <p:cNvGraphicFramePr/>
          <p:nvPr/>
        </p:nvGraphicFramePr>
        <p:xfrm>
          <a:off x="-431769" y="837205"/>
          <a:ext cx="10334128" cy="36951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矩形 3"/>
          <p:cNvSpPr/>
          <p:nvPr/>
        </p:nvSpPr>
        <p:spPr>
          <a:xfrm>
            <a:off x="1883928" y="4668742"/>
            <a:ext cx="5787607" cy="1477328"/>
          </a:xfrm>
          <a:prstGeom prst="rect">
            <a:avLst/>
          </a:prstGeom>
        </p:spPr>
        <p:txBody>
          <a:bodyPr wrap="square">
            <a:spAutoFit/>
          </a:bodyPr>
          <a:lstStyle/>
          <a:p>
            <a:pPr>
              <a:lnSpc>
                <a:spcPct val="150000"/>
              </a:lnSpc>
            </a:pPr>
            <a:r>
              <a:rPr lang="zh-CN" altLang="en-US" sz="1200" dirty="0"/>
              <a:t>对于商品更新频率非常高的门店，还可以跟踪以下指标：</a:t>
            </a:r>
            <a:endParaRPr lang="en-US" altLang="zh-CN" sz="1200" dirty="0"/>
          </a:p>
          <a:p>
            <a:pPr marL="171450" indent="-171450">
              <a:lnSpc>
                <a:spcPct val="150000"/>
              </a:lnSpc>
              <a:buFont typeface="Arial" panose="020B0604020202020204" pitchFamily="34" charset="0"/>
              <a:buChar char="•"/>
            </a:pPr>
            <a:r>
              <a:rPr lang="zh-CN" altLang="en-US" sz="1200" dirty="0"/>
              <a:t>新品</a:t>
            </a:r>
            <a:r>
              <a:rPr lang="en-US" altLang="zh-CN" sz="1200" dirty="0"/>
              <a:t>SKU</a:t>
            </a:r>
            <a:r>
              <a:rPr lang="zh-CN" altLang="en-US" sz="1200" dirty="0"/>
              <a:t>数</a:t>
            </a:r>
            <a:r>
              <a:rPr lang="en-US" altLang="zh-CN" sz="1200" dirty="0"/>
              <a:t>=</a:t>
            </a:r>
            <a:r>
              <a:rPr lang="zh-CN" altLang="en-US" sz="1200" dirty="0"/>
              <a:t>卖场陈列</a:t>
            </a:r>
            <a:r>
              <a:rPr lang="en-US" altLang="zh-CN" sz="1200" dirty="0"/>
              <a:t>SKU</a:t>
            </a:r>
            <a:r>
              <a:rPr lang="zh-CN" altLang="en-US" sz="1200" dirty="0"/>
              <a:t>数</a:t>
            </a:r>
            <a:r>
              <a:rPr lang="en-US" altLang="zh-CN" sz="1200" dirty="0"/>
              <a:t>*</a:t>
            </a:r>
            <a:r>
              <a:rPr lang="zh-CN" altLang="en-US" sz="1200" dirty="0"/>
              <a:t>新品占比</a:t>
            </a:r>
            <a:endParaRPr lang="en-US" altLang="zh-CN" sz="1200" dirty="0"/>
          </a:p>
          <a:p>
            <a:pPr marL="171450" indent="-171450">
              <a:lnSpc>
                <a:spcPct val="150000"/>
              </a:lnSpc>
              <a:buFont typeface="Arial" panose="020B0604020202020204" pitchFamily="34" charset="0"/>
              <a:buChar char="•"/>
            </a:pPr>
            <a:r>
              <a:rPr lang="zh-CN" altLang="en-US" sz="1200" dirty="0"/>
              <a:t>每月到货</a:t>
            </a:r>
            <a:r>
              <a:rPr lang="en-US" altLang="zh-CN" sz="1200" dirty="0"/>
              <a:t>SKU</a:t>
            </a:r>
            <a:r>
              <a:rPr lang="zh-CN" altLang="en-US" sz="1200" dirty="0"/>
              <a:t>数</a:t>
            </a:r>
            <a:r>
              <a:rPr lang="en-US" altLang="zh-CN" sz="1200" dirty="0"/>
              <a:t>=</a:t>
            </a:r>
            <a:r>
              <a:rPr lang="zh-CN" altLang="en-US" sz="1200" dirty="0"/>
              <a:t>新品</a:t>
            </a:r>
            <a:r>
              <a:rPr lang="en-US" altLang="zh-CN" sz="1200" dirty="0"/>
              <a:t>SKU</a:t>
            </a:r>
            <a:r>
              <a:rPr lang="zh-CN" altLang="en-US" sz="1200" dirty="0"/>
              <a:t>数</a:t>
            </a:r>
            <a:r>
              <a:rPr lang="en-US" altLang="zh-CN" sz="1200" dirty="0"/>
              <a:t>*</a:t>
            </a:r>
            <a:r>
              <a:rPr lang="zh-CN" altLang="en-US" sz="1200" dirty="0"/>
              <a:t>月更新度</a:t>
            </a:r>
            <a:endParaRPr lang="en-US" altLang="zh-CN" sz="1200" dirty="0"/>
          </a:p>
          <a:p>
            <a:pPr marL="171450" indent="-171450">
              <a:lnSpc>
                <a:spcPct val="150000"/>
              </a:lnSpc>
              <a:buFont typeface="Arial" panose="020B0604020202020204" pitchFamily="34" charset="0"/>
              <a:buChar char="•"/>
            </a:pPr>
            <a:r>
              <a:rPr lang="zh-CN" altLang="en-US" sz="1200" dirty="0"/>
              <a:t>每季引进</a:t>
            </a:r>
            <a:r>
              <a:rPr lang="en-US" altLang="zh-CN" sz="1200" dirty="0"/>
              <a:t>SKU</a:t>
            </a:r>
            <a:r>
              <a:rPr lang="zh-CN" altLang="en-US" sz="1200" dirty="0"/>
              <a:t>数</a:t>
            </a:r>
            <a:r>
              <a:rPr lang="en-US" altLang="zh-CN" sz="1200" dirty="0"/>
              <a:t>=</a:t>
            </a:r>
            <a:r>
              <a:rPr lang="zh-CN" altLang="en-US" sz="1200" dirty="0"/>
              <a:t>每月到货</a:t>
            </a:r>
            <a:r>
              <a:rPr lang="en-US" altLang="zh-CN" sz="1200" dirty="0"/>
              <a:t>SKU</a:t>
            </a:r>
            <a:r>
              <a:rPr lang="zh-CN" altLang="en-US" sz="1200" dirty="0"/>
              <a:t>数</a:t>
            </a:r>
            <a:r>
              <a:rPr lang="en-US" altLang="zh-CN" sz="1200" dirty="0"/>
              <a:t>*</a:t>
            </a:r>
            <a:r>
              <a:rPr lang="zh-CN" altLang="en-US" sz="1200" dirty="0"/>
              <a:t>订货周期</a:t>
            </a:r>
            <a:endParaRPr lang="en-US" altLang="zh-CN" sz="1200" dirty="0"/>
          </a:p>
          <a:p>
            <a:pPr>
              <a:lnSpc>
                <a:spcPct val="150000"/>
              </a:lnSpc>
            </a:pPr>
            <a:r>
              <a:rPr lang="en-US" altLang="zh-CN" sz="1200" dirty="0"/>
              <a:t>                            =</a:t>
            </a:r>
            <a:r>
              <a:rPr lang="zh-CN" altLang="en-US" sz="1200" dirty="0"/>
              <a:t>卖场陈列</a:t>
            </a:r>
            <a:r>
              <a:rPr lang="en-US" altLang="zh-CN" sz="1200" dirty="0"/>
              <a:t>SKU</a:t>
            </a:r>
            <a:r>
              <a:rPr lang="zh-CN" altLang="en-US" sz="1200" dirty="0"/>
              <a:t>数</a:t>
            </a:r>
            <a:r>
              <a:rPr lang="en-US" altLang="zh-CN" sz="1200" dirty="0"/>
              <a:t>*</a:t>
            </a:r>
            <a:r>
              <a:rPr lang="zh-CN" altLang="en-US" sz="1200" dirty="0"/>
              <a:t>新品占比</a:t>
            </a:r>
            <a:r>
              <a:rPr lang="en-US" altLang="zh-CN" sz="1200" dirty="0"/>
              <a:t>*</a:t>
            </a:r>
            <a:r>
              <a:rPr lang="zh-CN" altLang="en-US" sz="1200" dirty="0"/>
              <a:t>月更新度</a:t>
            </a:r>
            <a:r>
              <a:rPr lang="en-US" altLang="zh-CN" sz="1200" dirty="0"/>
              <a:t>*</a:t>
            </a:r>
            <a:r>
              <a:rPr lang="zh-CN" altLang="en-US" sz="1200" dirty="0"/>
              <a:t>订货周期</a:t>
            </a:r>
            <a:endParaRPr lang="en-US" altLang="zh-CN" sz="1200" dirty="0"/>
          </a:p>
        </p:txBody>
      </p:sp>
      <p:grpSp>
        <p:nvGrpSpPr>
          <p:cNvPr id="6" name="组合 5"/>
          <p:cNvGrpSpPr/>
          <p:nvPr/>
        </p:nvGrpSpPr>
        <p:grpSpPr>
          <a:xfrm>
            <a:off x="9157728" y="1997326"/>
            <a:ext cx="2702177" cy="1414617"/>
            <a:chOff x="2363514" y="-83829"/>
            <a:chExt cx="6813801" cy="1414617"/>
          </a:xfrm>
        </p:grpSpPr>
        <p:sp>
          <p:nvSpPr>
            <p:cNvPr id="7" name="同侧圆角矩形 6"/>
            <p:cNvSpPr/>
            <p:nvPr/>
          </p:nvSpPr>
          <p:spPr>
            <a:xfrm rot="5400000">
              <a:off x="5008926" y="-2729241"/>
              <a:ext cx="1414617" cy="6705441"/>
            </a:xfrm>
            <a:prstGeom prst="round2SameRect">
              <a:avLst>
                <a:gd name="adj1" fmla="val 908"/>
                <a:gd name="adj2" fmla="val 0"/>
              </a:avLst>
            </a:prstGeom>
            <a:solidFill>
              <a:srgbClr val="FEE9CF"/>
            </a:solidFill>
            <a:scene3d>
              <a:camera prst="orthographicFront"/>
              <a:lightRig rig="threePt" dir="t"/>
            </a:scene3d>
            <a:sp3d>
              <a:bevelT w="101600" prst="riblet"/>
            </a:sp3d>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8" name="同侧圆角矩形 4"/>
            <p:cNvSpPr/>
            <p:nvPr/>
          </p:nvSpPr>
          <p:spPr>
            <a:xfrm>
              <a:off x="2518377" y="150408"/>
              <a:ext cx="6658938" cy="859651"/>
            </a:xfrm>
            <a:prstGeom prst="rect">
              <a:avLst/>
            </a:prstGeom>
            <a:scene3d>
              <a:camera prst="orthographicFront"/>
              <a:lightRig rig="threePt" dir="t"/>
            </a:scene3d>
            <a:sp3d>
              <a:bevelT w="101600" prst="riblet"/>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22860" rIns="45720" bIns="22860" numCol="1" spcCol="1270" anchor="ctr" anchorCtr="0">
              <a:noAutofit/>
            </a:bodyPr>
            <a:lstStyle/>
            <a:p>
              <a:pPr marL="114300" lvl="1" indent="-114300" defTabSz="533400">
                <a:lnSpc>
                  <a:spcPct val="150000"/>
                </a:lnSpc>
                <a:spcBef>
                  <a:spcPct val="0"/>
                </a:spcBef>
                <a:spcAft>
                  <a:spcPct val="15000"/>
                </a:spcAft>
                <a:buChar char="•"/>
              </a:pPr>
              <a:r>
                <a:rPr lang="zh-CN" altLang="en-US" sz="1400" dirty="0"/>
                <a:t>“三度”不是越大越好</a:t>
              </a:r>
              <a:endParaRPr lang="en-US" altLang="zh-CN" sz="1400" dirty="0"/>
            </a:p>
            <a:p>
              <a:pPr marL="114300" lvl="1" indent="-114300" defTabSz="533400">
                <a:lnSpc>
                  <a:spcPct val="150000"/>
                </a:lnSpc>
                <a:spcBef>
                  <a:spcPct val="0"/>
                </a:spcBef>
                <a:spcAft>
                  <a:spcPct val="15000"/>
                </a:spcAft>
                <a:buChar char="•"/>
              </a:pPr>
              <a:r>
                <a:rPr lang="zh-CN" altLang="en-US" sz="1400" dirty="0"/>
                <a:t> 如果把“三度”表示成一个立方体，它的体积一般是恒定的</a:t>
              </a:r>
              <a:endParaRPr lang="en-US" altLang="zh-CN" sz="1400" dirty="0"/>
            </a:p>
            <a:p>
              <a:pPr marL="114300" lvl="1" indent="-114300" defTabSz="533400">
                <a:lnSpc>
                  <a:spcPct val="150000"/>
                </a:lnSpc>
                <a:spcBef>
                  <a:spcPct val="0"/>
                </a:spcBef>
                <a:spcAft>
                  <a:spcPct val="15000"/>
                </a:spcAft>
                <a:buChar char="•"/>
              </a:pPr>
              <a:r>
                <a:rPr lang="zh-CN" altLang="en-US" sz="1400" dirty="0"/>
                <a:t> 每个度的值不是一成不变的</a:t>
              </a:r>
              <a:endParaRPr lang="zh-CN" altLang="en-US" sz="1400" kern="1200" dirty="0"/>
            </a:p>
          </p:txBody>
        </p:sp>
      </p:grpSp>
      <p:sp>
        <p:nvSpPr>
          <p:cNvPr id="9" name="矩形 8"/>
          <p:cNvSpPr/>
          <p:nvPr/>
        </p:nvSpPr>
        <p:spPr>
          <a:xfrm>
            <a:off x="11264870" y="1606613"/>
            <a:ext cx="595035" cy="338554"/>
          </a:xfrm>
          <a:prstGeom prst="rect">
            <a:avLst/>
          </a:prstGeom>
        </p:spPr>
        <p:txBody>
          <a:bodyPr wrap="none">
            <a:spAutoFit/>
          </a:bodyPr>
          <a:lstStyle/>
          <a:p>
            <a:r>
              <a:rPr lang="zh-CN" altLang="en-US" sz="1600" dirty="0"/>
              <a:t>注意</a:t>
            </a:r>
            <a:endParaRPr lang="zh-CN" altLang="en-US"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395258" cy="461434"/>
          </a:xfrm>
        </p:spPr>
        <p:txBody>
          <a:bodyPr/>
          <a:lstStyle/>
          <a:p>
            <a:r>
              <a:rPr lang="zh-CN" altLang="en-US" b="1" dirty="0"/>
              <a:t>采购环节</a:t>
            </a:r>
            <a:r>
              <a:rPr lang="en-US" altLang="zh-CN" b="1" dirty="0"/>
              <a:t>—</a:t>
            </a:r>
            <a:r>
              <a:rPr lang="zh-CN" altLang="en-US" b="1" dirty="0"/>
              <a:t>商品结构配置工具</a:t>
            </a:r>
            <a:endParaRPr lang="zh-CN" altLang="en-US" dirty="0"/>
          </a:p>
        </p:txBody>
      </p:sp>
      <p:graphicFrame>
        <p:nvGraphicFramePr>
          <p:cNvPr id="3" name="表格 2"/>
          <p:cNvGraphicFramePr>
            <a:graphicFrameLocks noGrp="1"/>
          </p:cNvGraphicFramePr>
          <p:nvPr/>
        </p:nvGraphicFramePr>
        <p:xfrm>
          <a:off x="7199208" y="966012"/>
          <a:ext cx="4403675" cy="1909692"/>
        </p:xfrm>
        <a:graphic>
          <a:graphicData uri="http://schemas.openxmlformats.org/drawingml/2006/table">
            <a:tbl>
              <a:tblPr firstRow="1" bandRow="1">
                <a:tableStyleId>{69012ECD-51FC-41F1-AA8D-1B2483CD663E}</a:tableStyleId>
              </a:tblPr>
              <a:tblGrid>
                <a:gridCol w="1103651"/>
                <a:gridCol w="1100008"/>
                <a:gridCol w="1100008"/>
                <a:gridCol w="1100008"/>
              </a:tblGrid>
              <a:tr h="509276">
                <a:tc>
                  <a:txBody>
                    <a:bodyPr/>
                    <a:lstStyle/>
                    <a:p>
                      <a:pPr algn="ctr"/>
                      <a:r>
                        <a:rPr lang="zh-CN" altLang="en-US" sz="1400" dirty="0">
                          <a:solidFill>
                            <a:schemeClr val="tx1"/>
                          </a:solidFill>
                        </a:rPr>
                        <a:t>功能</a:t>
                      </a:r>
                      <a:r>
                        <a:rPr lang="en-US" altLang="zh-CN" sz="1400" dirty="0">
                          <a:solidFill>
                            <a:schemeClr val="tx1"/>
                          </a:solidFill>
                        </a:rPr>
                        <a:t>/</a:t>
                      </a:r>
                      <a:r>
                        <a:rPr lang="zh-CN" altLang="en-US" sz="1400" dirty="0">
                          <a:solidFill>
                            <a:schemeClr val="tx1"/>
                          </a:solidFill>
                        </a:rPr>
                        <a:t>品牌</a:t>
                      </a:r>
                      <a:endParaRPr lang="zh-CN" altLang="en-US" sz="1400" dirty="0">
                        <a:solidFill>
                          <a:schemeClr val="tx1"/>
                        </a:solidFill>
                      </a:endParaRPr>
                    </a:p>
                  </a:txBody>
                  <a:tcPr anchor="ctr"/>
                </a:tc>
                <a:tc>
                  <a:txBody>
                    <a:bodyPr/>
                    <a:lstStyle/>
                    <a:p>
                      <a:pPr algn="ctr"/>
                      <a:r>
                        <a:rPr lang="zh-CN" altLang="en-US" sz="1400" dirty="0">
                          <a:solidFill>
                            <a:schemeClr val="tx1"/>
                          </a:solidFill>
                        </a:rPr>
                        <a:t>低</a:t>
                      </a:r>
                      <a:endParaRPr lang="en-US" altLang="zh-CN" sz="1400" dirty="0">
                        <a:solidFill>
                          <a:schemeClr val="tx1"/>
                        </a:solidFill>
                      </a:endParaRPr>
                    </a:p>
                  </a:txBody>
                  <a:tcPr anchor="ctr"/>
                </a:tc>
                <a:tc>
                  <a:txBody>
                    <a:bodyPr/>
                    <a:lstStyle/>
                    <a:p>
                      <a:pPr algn="ctr"/>
                      <a:r>
                        <a:rPr lang="zh-CN" altLang="en-US" sz="1400" dirty="0">
                          <a:solidFill>
                            <a:schemeClr val="tx1"/>
                          </a:solidFill>
                        </a:rPr>
                        <a:t>中</a:t>
                      </a:r>
                      <a:endParaRPr lang="en-US" altLang="zh-CN" sz="1400" dirty="0">
                        <a:solidFill>
                          <a:schemeClr val="tx1"/>
                        </a:solidFill>
                      </a:endParaRPr>
                    </a:p>
                  </a:txBody>
                  <a:tcPr anchor="ctr"/>
                </a:tc>
                <a:tc>
                  <a:txBody>
                    <a:bodyPr/>
                    <a:lstStyle/>
                    <a:p>
                      <a:pPr algn="ctr"/>
                      <a:r>
                        <a:rPr lang="zh-CN" altLang="en-US" sz="1400" dirty="0">
                          <a:solidFill>
                            <a:schemeClr val="tx1"/>
                          </a:solidFill>
                        </a:rPr>
                        <a:t>高</a:t>
                      </a:r>
                      <a:endParaRPr lang="en-US" altLang="zh-CN" sz="1400" dirty="0">
                        <a:solidFill>
                          <a:schemeClr val="tx1"/>
                        </a:solidFill>
                      </a:endParaRPr>
                    </a:p>
                  </a:txBody>
                  <a:tcPr anchor="ctr"/>
                </a:tc>
              </a:tr>
              <a:tr h="364096">
                <a:tc>
                  <a:txBody>
                    <a:bodyPr/>
                    <a:lstStyle/>
                    <a:p>
                      <a:pPr algn="ctr"/>
                      <a:r>
                        <a:rPr lang="zh-CN" altLang="en-US" sz="1400" dirty="0">
                          <a:solidFill>
                            <a:schemeClr val="tx1"/>
                          </a:solidFill>
                        </a:rPr>
                        <a:t>功能</a:t>
                      </a:r>
                      <a:r>
                        <a:rPr lang="en-US" altLang="zh-CN" sz="1400" dirty="0">
                          <a:solidFill>
                            <a:schemeClr val="tx1"/>
                          </a:solidFill>
                        </a:rPr>
                        <a:t>1</a:t>
                      </a:r>
                      <a:endParaRPr lang="zh-CN" altLang="en-US" sz="1400" dirty="0">
                        <a:solidFill>
                          <a:schemeClr val="tx1"/>
                        </a:solidFill>
                      </a:endParaRPr>
                    </a:p>
                  </a:txBody>
                  <a:tcPr anchor="ctr"/>
                </a:tc>
                <a:tc>
                  <a:txBody>
                    <a:bodyPr/>
                    <a:lstStyle/>
                    <a:p>
                      <a:pPr algn="ctr"/>
                      <a:r>
                        <a:rPr lang="zh-CN" altLang="en-US" sz="1400" dirty="0">
                          <a:solidFill>
                            <a:schemeClr val="tx1"/>
                          </a:solidFill>
                        </a:rPr>
                        <a:t>入选品项</a:t>
                      </a:r>
                      <a:r>
                        <a:rPr lang="en-US" altLang="zh-CN" sz="1400" dirty="0">
                          <a:solidFill>
                            <a:schemeClr val="tx1"/>
                          </a:solidFill>
                        </a:rPr>
                        <a:t>1</a:t>
                      </a:r>
                      <a:endParaRPr lang="en-US" altLang="zh-CN" sz="1400" dirty="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入选品项</a:t>
                      </a:r>
                      <a:r>
                        <a:rPr lang="en-US" altLang="zh-CN" sz="1400" dirty="0">
                          <a:solidFill>
                            <a:schemeClr val="tx1"/>
                          </a:solidFill>
                        </a:rPr>
                        <a:t>2</a:t>
                      </a:r>
                      <a:endParaRPr lang="zh-CN" altLang="en-US" sz="1400" dirty="0">
                        <a:solidFill>
                          <a:schemeClr val="tx1"/>
                        </a:solidFill>
                      </a:endParaRPr>
                    </a:p>
                  </a:txBody>
                  <a:tcPr anchor="ctr"/>
                </a:tc>
                <a:tc>
                  <a:txBody>
                    <a:bodyPr/>
                    <a:lstStyle/>
                    <a:p>
                      <a:pPr algn="ctr"/>
                      <a:r>
                        <a:rPr lang="en-US" altLang="zh-CN" sz="1400" dirty="0">
                          <a:solidFill>
                            <a:schemeClr val="tx1"/>
                          </a:solidFill>
                        </a:rPr>
                        <a:t>……</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rPr>
                        <a:t>……</a:t>
                      </a:r>
                      <a:endParaRPr lang="zh-CN" altLang="en-US" sz="1400" dirty="0">
                        <a:solidFill>
                          <a:schemeClr val="tx1"/>
                        </a:solidFill>
                      </a:endParaRPr>
                    </a:p>
                  </a:txBody>
                  <a:tcPr anchor="ctr"/>
                </a:tc>
              </a:tr>
              <a:tr h="36409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功能</a:t>
                      </a:r>
                      <a:r>
                        <a:rPr lang="en-US" altLang="zh-CN" sz="1400" dirty="0">
                          <a:solidFill>
                            <a:schemeClr val="tx1"/>
                          </a:solidFill>
                        </a:rPr>
                        <a:t>2</a:t>
                      </a:r>
                      <a:endParaRPr lang="zh-CN" altLang="en-US" sz="1400" dirty="0">
                        <a:solidFill>
                          <a:schemeClr val="tx1"/>
                        </a:solidFill>
                      </a:endParaRPr>
                    </a:p>
                  </a:txBody>
                  <a:tcPr anchor="ctr"/>
                </a:tc>
                <a:tc>
                  <a:txBody>
                    <a:bodyPr/>
                    <a:lstStyle/>
                    <a:p>
                      <a:pPr algn="ctr"/>
                      <a:r>
                        <a:rPr lang="zh-CN" altLang="en-US" sz="1400" dirty="0">
                          <a:solidFill>
                            <a:schemeClr val="tx1"/>
                          </a:solidFill>
                        </a:rPr>
                        <a:t>入选品项</a:t>
                      </a:r>
                      <a:r>
                        <a:rPr lang="en-US" altLang="zh-CN" sz="1400" dirty="0">
                          <a:solidFill>
                            <a:schemeClr val="tx1"/>
                          </a:solidFill>
                        </a:rPr>
                        <a:t>2</a:t>
                      </a:r>
                      <a:endParaRPr lang="zh-CN" altLang="en-US" sz="1400" dirty="0">
                        <a:solidFill>
                          <a:schemeClr val="tx1"/>
                        </a:solidFill>
                      </a:endParaRPr>
                    </a:p>
                  </a:txBody>
                  <a:tcPr anchor="ctr"/>
                </a:tc>
                <a:tc>
                  <a:txBody>
                    <a:bodyPr/>
                    <a:lstStyle/>
                    <a:p>
                      <a:pPr algn="ctr"/>
                      <a:r>
                        <a:rPr lang="en-US" altLang="zh-CN" sz="1400" dirty="0">
                          <a:solidFill>
                            <a:schemeClr val="tx1"/>
                          </a:solidFill>
                        </a:rPr>
                        <a:t>……</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rPr>
                        <a:t>……</a:t>
                      </a:r>
                      <a:endParaRPr lang="zh-CN" altLang="en-US" sz="1400" dirty="0">
                        <a:solidFill>
                          <a:schemeClr val="tx1"/>
                        </a:solidFill>
                      </a:endParaRPr>
                    </a:p>
                  </a:txBody>
                  <a:tcPr anchor="ctr"/>
                </a:tc>
              </a:tr>
              <a:tr h="45553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功能</a:t>
                      </a:r>
                      <a:r>
                        <a:rPr lang="en-US" altLang="zh-CN" sz="1400" dirty="0">
                          <a:solidFill>
                            <a:schemeClr val="tx1"/>
                          </a:solidFill>
                        </a:rPr>
                        <a:t>3</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入选品项</a:t>
                      </a:r>
                      <a:r>
                        <a:rPr lang="en-US" altLang="zh-CN" sz="1400" dirty="0">
                          <a:solidFill>
                            <a:schemeClr val="tx1"/>
                          </a:solidFill>
                        </a:rPr>
                        <a:t>1</a:t>
                      </a:r>
                      <a:endParaRPr lang="zh-CN" altLang="en-US" sz="1400" dirty="0">
                        <a:solidFill>
                          <a:schemeClr val="tx1"/>
                        </a:solidFill>
                      </a:endParaRPr>
                    </a:p>
                    <a:p>
                      <a:pPr algn="ctr"/>
                      <a:r>
                        <a:rPr lang="zh-CN" altLang="en-US" sz="1400" dirty="0">
                          <a:solidFill>
                            <a:schemeClr val="tx1"/>
                          </a:solidFill>
                        </a:rPr>
                        <a:t>入选品项</a:t>
                      </a:r>
                      <a:r>
                        <a:rPr lang="en-US" altLang="zh-CN" sz="1400" dirty="0">
                          <a:solidFill>
                            <a:schemeClr val="tx1"/>
                          </a:solidFill>
                        </a:rPr>
                        <a:t>3</a:t>
                      </a:r>
                      <a:endParaRPr lang="zh-CN" altLang="en-US" sz="1400" dirty="0">
                        <a:solidFill>
                          <a:schemeClr val="tx1"/>
                        </a:solidFill>
                      </a:endParaRPr>
                    </a:p>
                  </a:txBody>
                  <a:tcPr anchor="ctr"/>
                </a:tc>
                <a:tc>
                  <a:txBody>
                    <a:bodyPr/>
                    <a:lstStyle/>
                    <a:p>
                      <a:pPr algn="ctr"/>
                      <a:r>
                        <a:rPr lang="en-US" altLang="zh-CN" sz="1400" dirty="0">
                          <a:solidFill>
                            <a:schemeClr val="tx1"/>
                          </a:solidFill>
                        </a:rPr>
                        <a:t>……</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solidFill>
                            <a:schemeClr val="tx1"/>
                          </a:solidFill>
                        </a:rPr>
                        <a:t>……</a:t>
                      </a:r>
                      <a:endParaRPr lang="zh-CN" altLang="en-US" sz="1400" dirty="0">
                        <a:solidFill>
                          <a:schemeClr val="tx1"/>
                        </a:solidFill>
                      </a:endParaRPr>
                    </a:p>
                  </a:txBody>
                  <a:tcPr anchor="ctr"/>
                </a:tc>
              </a:tr>
            </a:tbl>
          </a:graphicData>
        </a:graphic>
      </p:graphicFrame>
      <p:sp>
        <p:nvSpPr>
          <p:cNvPr id="4" name="矩形 3"/>
          <p:cNvSpPr/>
          <p:nvPr/>
        </p:nvSpPr>
        <p:spPr>
          <a:xfrm>
            <a:off x="7351872" y="607155"/>
            <a:ext cx="3706714" cy="338554"/>
          </a:xfrm>
          <a:prstGeom prst="rect">
            <a:avLst/>
          </a:prstGeom>
        </p:spPr>
        <p:txBody>
          <a:bodyPr wrap="square">
            <a:spAutoFit/>
          </a:bodyPr>
          <a:lstStyle/>
          <a:p>
            <a:pPr algn="ctr"/>
            <a:r>
              <a:rPr lang="zh-CN" altLang="en-US" sz="1600" b="1" dirty="0">
                <a:solidFill>
                  <a:schemeClr val="tx1">
                    <a:lumMod val="85000"/>
                    <a:lumOff val="15000"/>
                  </a:schemeClr>
                </a:solidFill>
              </a:rPr>
              <a:t>商品结构九宫格</a:t>
            </a:r>
            <a:endParaRPr lang="zh-CN" altLang="en-US" sz="1200" dirty="0">
              <a:solidFill>
                <a:schemeClr val="tx1">
                  <a:lumMod val="85000"/>
                  <a:lumOff val="15000"/>
                </a:schemeClr>
              </a:solidFill>
            </a:endParaRPr>
          </a:p>
        </p:txBody>
      </p:sp>
      <p:sp>
        <p:nvSpPr>
          <p:cNvPr id="7" name="矩形 6"/>
          <p:cNvSpPr/>
          <p:nvPr/>
        </p:nvSpPr>
        <p:spPr>
          <a:xfrm>
            <a:off x="9401045" y="4649941"/>
            <a:ext cx="2107886" cy="1384995"/>
          </a:xfrm>
          <a:prstGeom prst="rect">
            <a:avLst/>
          </a:prstGeom>
        </p:spPr>
        <p:txBody>
          <a:bodyPr wrap="square">
            <a:spAutoFit/>
          </a:bodyPr>
          <a:lstStyle/>
          <a:p>
            <a:pPr>
              <a:lnSpc>
                <a:spcPct val="150000"/>
              </a:lnSpc>
            </a:pPr>
            <a:r>
              <a:rPr lang="zh-CN" altLang="en-US" sz="1400" dirty="0">
                <a:solidFill>
                  <a:schemeClr val="tx1">
                    <a:lumMod val="85000"/>
                    <a:lumOff val="15000"/>
                  </a:schemeClr>
                </a:solidFill>
              </a:rPr>
              <a:t>说明：</a:t>
            </a:r>
            <a:endParaRPr lang="en-US" altLang="zh-CN" sz="1400" dirty="0">
              <a:solidFill>
                <a:schemeClr val="tx1">
                  <a:lumMod val="85000"/>
                  <a:lumOff val="15000"/>
                </a:schemeClr>
              </a:solidFill>
            </a:endParaRPr>
          </a:p>
          <a:p>
            <a:pPr marL="285750" indent="-285750">
              <a:lnSpc>
                <a:spcPct val="150000"/>
              </a:lnSpc>
              <a:buFont typeface="Arial" panose="020B0604020202020204" pitchFamily="34" charset="0"/>
              <a:buChar char="•"/>
            </a:pPr>
            <a:r>
              <a:rPr lang="zh-CN" altLang="en-US" sz="1400" dirty="0">
                <a:solidFill>
                  <a:schemeClr val="tx1">
                    <a:lumMod val="85000"/>
                    <a:lumOff val="15000"/>
                  </a:schemeClr>
                </a:solidFill>
              </a:rPr>
              <a:t>功能点即“需求点”</a:t>
            </a:r>
            <a:endParaRPr lang="en-US" altLang="zh-CN" sz="1400" dirty="0">
              <a:solidFill>
                <a:schemeClr val="tx1">
                  <a:lumMod val="85000"/>
                  <a:lumOff val="15000"/>
                </a:schemeClr>
              </a:solidFill>
            </a:endParaRPr>
          </a:p>
          <a:p>
            <a:pPr marL="285750" indent="-285750">
              <a:lnSpc>
                <a:spcPct val="150000"/>
              </a:lnSpc>
              <a:buFont typeface="Arial" panose="020B0604020202020204" pitchFamily="34" charset="0"/>
              <a:buChar char="•"/>
            </a:pPr>
            <a:r>
              <a:rPr lang="zh-CN" altLang="en-US" sz="1400" dirty="0">
                <a:solidFill>
                  <a:schemeClr val="tx1">
                    <a:lumMod val="85000"/>
                    <a:lumOff val="15000"/>
                  </a:schemeClr>
                </a:solidFill>
              </a:rPr>
              <a:t>一个需求点内，单品不能太多，</a:t>
            </a:r>
            <a:r>
              <a:rPr lang="en-US" altLang="zh-CN" sz="1400" dirty="0">
                <a:solidFill>
                  <a:schemeClr val="tx1">
                    <a:lumMod val="85000"/>
                    <a:lumOff val="15000"/>
                  </a:schemeClr>
                </a:solidFill>
              </a:rPr>
              <a:t>3</a:t>
            </a:r>
            <a:r>
              <a:rPr lang="zh-CN" altLang="en-US" sz="1400" dirty="0">
                <a:solidFill>
                  <a:schemeClr val="tx1">
                    <a:lumMod val="85000"/>
                    <a:lumOff val="15000"/>
                  </a:schemeClr>
                </a:solidFill>
              </a:rPr>
              <a:t>种足够</a:t>
            </a:r>
            <a:endParaRPr lang="zh-CN" altLang="en-US" sz="1400" dirty="0">
              <a:solidFill>
                <a:schemeClr val="tx1">
                  <a:lumMod val="85000"/>
                  <a:lumOff val="15000"/>
                </a:schemeClr>
              </a:solidFill>
            </a:endParaRPr>
          </a:p>
        </p:txBody>
      </p:sp>
      <p:sp>
        <p:nvSpPr>
          <p:cNvPr id="8" name="矩形 7"/>
          <p:cNvSpPr/>
          <p:nvPr/>
        </p:nvSpPr>
        <p:spPr>
          <a:xfrm>
            <a:off x="664275" y="932269"/>
            <a:ext cx="6135095" cy="1946018"/>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9" name="矩形 8"/>
          <p:cNvSpPr/>
          <p:nvPr/>
        </p:nvSpPr>
        <p:spPr>
          <a:xfrm>
            <a:off x="5345428" y="631920"/>
            <a:ext cx="1251868" cy="369332"/>
          </a:xfrm>
          <a:prstGeom prst="rect">
            <a:avLst/>
          </a:prstGeom>
          <a:ln cmpd="dbl">
            <a:noFill/>
          </a:ln>
        </p:spPr>
        <p:txBody>
          <a:bodyPr wrap="square">
            <a:spAutoFit/>
          </a:bodyPr>
          <a:lstStyle/>
          <a:p>
            <a:r>
              <a:rPr lang="zh-CN" altLang="en-US" b="1" dirty="0"/>
              <a:t>       举例</a:t>
            </a:r>
            <a:endParaRPr lang="zh-CN" altLang="en-US" b="1" dirty="0"/>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92248" y="469760"/>
            <a:ext cx="610096" cy="610096"/>
          </a:xfrm>
          <a:prstGeom prst="rect">
            <a:avLst/>
          </a:prstGeom>
        </p:spPr>
      </p:pic>
      <p:sp>
        <p:nvSpPr>
          <p:cNvPr id="11" name="矩形 10"/>
          <p:cNvSpPr/>
          <p:nvPr/>
        </p:nvSpPr>
        <p:spPr>
          <a:xfrm>
            <a:off x="745912" y="1023151"/>
            <a:ext cx="5747663" cy="699872"/>
          </a:xfrm>
          <a:prstGeom prst="rect">
            <a:avLst/>
          </a:prstGeom>
          <a:ln cmpd="dbl">
            <a:noFill/>
          </a:ln>
        </p:spPr>
        <p:txBody>
          <a:bodyPr wrap="square">
            <a:spAutoFit/>
          </a:bodyPr>
          <a:lstStyle/>
          <a:p>
            <a:pPr>
              <a:lnSpc>
                <a:spcPct val="150000"/>
              </a:lnSpc>
            </a:pPr>
            <a:r>
              <a:rPr lang="zh-CN" altLang="en-US" sz="1400" b="1" dirty="0"/>
              <a:t>某门店牙膏品类目前有</a:t>
            </a:r>
            <a:r>
              <a:rPr lang="en-US" altLang="zh-CN" sz="1400" b="1" dirty="0"/>
              <a:t>70</a:t>
            </a:r>
            <a:r>
              <a:rPr lang="zh-CN" altLang="en-US" sz="1400" b="1" dirty="0"/>
              <a:t>个商品备选，而实际陈列位置只有</a:t>
            </a:r>
            <a:r>
              <a:rPr lang="en-US" altLang="zh-CN" sz="1400" b="1" dirty="0"/>
              <a:t>25</a:t>
            </a:r>
            <a:r>
              <a:rPr lang="zh-CN" altLang="en-US" sz="1400" b="1" dirty="0"/>
              <a:t>个，请问在</a:t>
            </a:r>
            <a:r>
              <a:rPr lang="en-US" altLang="zh-CN" sz="1400" b="1" dirty="0"/>
              <a:t>70</a:t>
            </a:r>
            <a:r>
              <a:rPr lang="zh-CN" altLang="en-US" sz="1400" b="1" dirty="0"/>
              <a:t>个商品中如何选出</a:t>
            </a:r>
            <a:r>
              <a:rPr lang="en-US" altLang="zh-CN" sz="1400" b="1" dirty="0"/>
              <a:t>25</a:t>
            </a:r>
            <a:r>
              <a:rPr lang="zh-CN" altLang="en-US" sz="1400" b="1" dirty="0"/>
              <a:t>个商品？</a:t>
            </a:r>
            <a:endParaRPr lang="zh-CN" altLang="en-US" sz="1400" b="1" dirty="0"/>
          </a:p>
        </p:txBody>
      </p:sp>
      <p:sp>
        <p:nvSpPr>
          <p:cNvPr id="12" name="矩形 11"/>
          <p:cNvSpPr/>
          <p:nvPr/>
        </p:nvSpPr>
        <p:spPr>
          <a:xfrm>
            <a:off x="2329663" y="1935146"/>
            <a:ext cx="3706714" cy="307777"/>
          </a:xfrm>
          <a:prstGeom prst="rect">
            <a:avLst/>
          </a:prstGeom>
        </p:spPr>
        <p:txBody>
          <a:bodyPr wrap="square">
            <a:spAutoFit/>
          </a:bodyPr>
          <a:lstStyle/>
          <a:p>
            <a:r>
              <a:rPr lang="zh-CN" altLang="en-US" sz="1400" dirty="0">
                <a:solidFill>
                  <a:schemeClr val="tx1">
                    <a:lumMod val="85000"/>
                    <a:lumOff val="15000"/>
                  </a:schemeClr>
                </a:solidFill>
              </a:rPr>
              <a:t>按销量从高到低，取前</a:t>
            </a:r>
            <a:r>
              <a:rPr lang="en-US" altLang="zh-CN" sz="1400" dirty="0">
                <a:solidFill>
                  <a:schemeClr val="tx1">
                    <a:lumMod val="85000"/>
                    <a:lumOff val="15000"/>
                  </a:schemeClr>
                </a:solidFill>
              </a:rPr>
              <a:t>25</a:t>
            </a:r>
            <a:r>
              <a:rPr lang="zh-CN" altLang="en-US" sz="1400" dirty="0">
                <a:solidFill>
                  <a:schemeClr val="tx1">
                    <a:lumMod val="85000"/>
                    <a:lumOff val="15000"/>
                  </a:schemeClr>
                </a:solidFill>
              </a:rPr>
              <a:t>个？</a:t>
            </a:r>
            <a:endParaRPr lang="en-US" altLang="zh-CN" sz="1400" dirty="0">
              <a:solidFill>
                <a:schemeClr val="tx1">
                  <a:lumMod val="85000"/>
                  <a:lumOff val="15000"/>
                </a:schemeClr>
              </a:solidFill>
            </a:endParaRPr>
          </a:p>
        </p:txBody>
      </p:sp>
      <p:sp>
        <p:nvSpPr>
          <p:cNvPr id="13" name="矩形 12"/>
          <p:cNvSpPr/>
          <p:nvPr/>
        </p:nvSpPr>
        <p:spPr>
          <a:xfrm>
            <a:off x="2329663" y="2328406"/>
            <a:ext cx="3706714" cy="307777"/>
          </a:xfrm>
          <a:prstGeom prst="rect">
            <a:avLst/>
          </a:prstGeom>
        </p:spPr>
        <p:txBody>
          <a:bodyPr wrap="square">
            <a:spAutoFit/>
          </a:bodyPr>
          <a:lstStyle/>
          <a:p>
            <a:r>
              <a:rPr lang="zh-CN" altLang="en-US" sz="1400" dirty="0">
                <a:solidFill>
                  <a:schemeClr val="tx1">
                    <a:lumMod val="85000"/>
                    <a:lumOff val="15000"/>
                  </a:schemeClr>
                </a:solidFill>
              </a:rPr>
              <a:t>按九宫格划分是怎样的？</a:t>
            </a:r>
            <a:endParaRPr lang="en-US" altLang="zh-CN" sz="1400" dirty="0">
              <a:solidFill>
                <a:schemeClr val="tx1">
                  <a:lumMod val="85000"/>
                  <a:lumOff val="15000"/>
                </a:schemeClr>
              </a:solidFill>
            </a:endParaRPr>
          </a:p>
        </p:txBody>
      </p:sp>
      <p:graphicFrame>
        <p:nvGraphicFramePr>
          <p:cNvPr id="15" name="表格 14"/>
          <p:cNvGraphicFramePr>
            <a:graphicFrameLocks noGrp="1"/>
          </p:cNvGraphicFramePr>
          <p:nvPr/>
        </p:nvGraphicFramePr>
        <p:xfrm>
          <a:off x="664275" y="3164933"/>
          <a:ext cx="8372474" cy="3367732"/>
        </p:xfrm>
        <a:graphic>
          <a:graphicData uri="http://schemas.openxmlformats.org/drawingml/2006/table">
            <a:tbl>
              <a:tblPr firstRow="1" bandRow="1">
                <a:tableStyleId>{69012ECD-51FC-41F1-AA8D-1B2483CD663E}</a:tableStyleId>
              </a:tblPr>
              <a:tblGrid>
                <a:gridCol w="1064358"/>
                <a:gridCol w="2164616"/>
                <a:gridCol w="2587475"/>
                <a:gridCol w="2556025"/>
              </a:tblGrid>
              <a:tr h="509276">
                <a:tc>
                  <a:txBody>
                    <a:bodyPr/>
                    <a:lstStyle/>
                    <a:p>
                      <a:pPr algn="ctr"/>
                      <a:r>
                        <a:rPr lang="zh-CN" altLang="en-US" sz="1400" dirty="0">
                          <a:solidFill>
                            <a:schemeClr val="tx1"/>
                          </a:solidFill>
                        </a:rPr>
                        <a:t>功能</a:t>
                      </a:r>
                      <a:r>
                        <a:rPr lang="en-US" altLang="zh-CN" sz="1400" dirty="0">
                          <a:solidFill>
                            <a:schemeClr val="tx1"/>
                          </a:solidFill>
                        </a:rPr>
                        <a:t>/</a:t>
                      </a:r>
                      <a:r>
                        <a:rPr lang="zh-CN" altLang="en-US" sz="1400" dirty="0">
                          <a:solidFill>
                            <a:schemeClr val="tx1"/>
                          </a:solidFill>
                        </a:rPr>
                        <a:t>品牌</a:t>
                      </a:r>
                      <a:endParaRPr lang="zh-CN" altLang="en-US" sz="1400" dirty="0">
                        <a:solidFill>
                          <a:schemeClr val="tx1"/>
                        </a:solidFill>
                      </a:endParaRPr>
                    </a:p>
                  </a:txBody>
                  <a:tcPr anchor="ctr"/>
                </a:tc>
                <a:tc>
                  <a:txBody>
                    <a:bodyPr/>
                    <a:lstStyle/>
                    <a:p>
                      <a:pPr algn="ctr"/>
                      <a:r>
                        <a:rPr lang="zh-CN" altLang="en-US" sz="1400" dirty="0">
                          <a:solidFill>
                            <a:schemeClr val="tx1"/>
                          </a:solidFill>
                        </a:rPr>
                        <a:t>低价位</a:t>
                      </a:r>
                      <a:endParaRPr lang="en-US" altLang="zh-CN" sz="1400" dirty="0">
                        <a:solidFill>
                          <a:schemeClr val="tx1"/>
                        </a:solidFill>
                      </a:endParaRPr>
                    </a:p>
                  </a:txBody>
                  <a:tcPr anchor="ctr"/>
                </a:tc>
                <a:tc>
                  <a:txBody>
                    <a:bodyPr/>
                    <a:lstStyle/>
                    <a:p>
                      <a:pPr algn="ctr"/>
                      <a:r>
                        <a:rPr lang="zh-CN" altLang="en-US" sz="1400" dirty="0">
                          <a:solidFill>
                            <a:schemeClr val="tx1"/>
                          </a:solidFill>
                        </a:rPr>
                        <a:t>中价位</a:t>
                      </a:r>
                      <a:endParaRPr lang="en-US" altLang="zh-CN" sz="1400" dirty="0">
                        <a:solidFill>
                          <a:schemeClr val="tx1"/>
                        </a:solidFill>
                      </a:endParaRPr>
                    </a:p>
                  </a:txBody>
                  <a:tcPr anchor="ctr"/>
                </a:tc>
                <a:tc>
                  <a:txBody>
                    <a:bodyPr/>
                    <a:lstStyle/>
                    <a:p>
                      <a:pPr algn="ctr"/>
                      <a:r>
                        <a:rPr lang="zh-CN" altLang="en-US" sz="1400" dirty="0">
                          <a:solidFill>
                            <a:schemeClr val="tx1"/>
                          </a:solidFill>
                        </a:rPr>
                        <a:t>高价位</a:t>
                      </a:r>
                      <a:endParaRPr lang="en-US" altLang="zh-CN" sz="1400" dirty="0">
                        <a:solidFill>
                          <a:schemeClr val="tx1"/>
                        </a:solidFill>
                      </a:endParaRPr>
                    </a:p>
                  </a:txBody>
                  <a:tcPr anchor="ctr"/>
                </a:tc>
              </a:tr>
              <a:tr h="364096">
                <a:tc>
                  <a:txBody>
                    <a:bodyPr/>
                    <a:lstStyle/>
                    <a:p>
                      <a:pPr algn="ctr"/>
                      <a:r>
                        <a:rPr lang="zh-CN" altLang="en-US" sz="1400" dirty="0">
                          <a:solidFill>
                            <a:schemeClr val="tx1"/>
                          </a:solidFill>
                        </a:rPr>
                        <a:t>美白</a:t>
                      </a:r>
                      <a:endParaRPr lang="zh-CN" altLang="en-US" sz="1400" dirty="0">
                        <a:solidFill>
                          <a:schemeClr val="tx1"/>
                        </a:solidFill>
                      </a:endParaRPr>
                    </a:p>
                  </a:txBody>
                  <a:tcPr anchor="ctr"/>
                </a:tc>
                <a:tc>
                  <a:txBody>
                    <a:bodyPr/>
                    <a:lstStyle/>
                    <a:p>
                      <a:pPr algn="ctr"/>
                      <a:r>
                        <a:rPr lang="zh-CN" altLang="en-US" sz="1400" dirty="0">
                          <a:solidFill>
                            <a:schemeClr val="tx1"/>
                          </a:solidFill>
                        </a:rPr>
                        <a:t>高露洁草本美白药膏</a:t>
                      </a:r>
                      <a:r>
                        <a:rPr lang="en-US" altLang="zh-CN" sz="1400" dirty="0">
                          <a:solidFill>
                            <a:schemeClr val="tx1"/>
                          </a:solidFill>
                        </a:rPr>
                        <a:t>90</a:t>
                      </a:r>
                      <a:r>
                        <a:rPr lang="zh-CN" altLang="en-US" sz="1400" dirty="0" smtClean="0">
                          <a:solidFill>
                            <a:schemeClr val="tx1"/>
                          </a:solidFill>
                        </a:rPr>
                        <a:t>克</a:t>
                      </a:r>
                      <a:endParaRPr lang="en-US" altLang="zh-CN" sz="1400" dirty="0" smtClean="0">
                        <a:solidFill>
                          <a:schemeClr val="tx1"/>
                        </a:solidFill>
                      </a:endParaRPr>
                    </a:p>
                    <a:p>
                      <a:pPr algn="ctr"/>
                      <a:r>
                        <a:rPr lang="zh-CN" altLang="en-US" sz="1400" dirty="0" smtClean="0">
                          <a:solidFill>
                            <a:schemeClr val="tx1"/>
                          </a:solidFill>
                        </a:rPr>
                        <a:t>上海防酸美白牙膏</a:t>
                      </a:r>
                      <a:r>
                        <a:rPr lang="en-US" altLang="zh-CN" sz="1400" dirty="0" smtClean="0">
                          <a:solidFill>
                            <a:schemeClr val="tx1"/>
                          </a:solidFill>
                        </a:rPr>
                        <a:t>120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中华健齿白牙膏</a:t>
                      </a:r>
                      <a:r>
                        <a:rPr lang="en-US" altLang="zh-CN" sz="1400" dirty="0" smtClean="0">
                          <a:solidFill>
                            <a:schemeClr val="tx1"/>
                          </a:solidFill>
                        </a:rPr>
                        <a:t>155</a:t>
                      </a:r>
                      <a:r>
                        <a:rPr lang="zh-CN" altLang="en-US" sz="1400" dirty="0" smtClean="0">
                          <a:solidFill>
                            <a:schemeClr val="tx1"/>
                          </a:solidFill>
                        </a:rPr>
                        <a:t>克</a:t>
                      </a:r>
                      <a:endParaRPr lang="en-US" altLang="zh-CN" sz="1400" dirty="0" smtClean="0">
                        <a:solidFill>
                          <a:schemeClr val="tx1"/>
                        </a:solidFill>
                      </a:endParaRPr>
                    </a:p>
                    <a:p>
                      <a:pPr algn="ctr"/>
                      <a:r>
                        <a:rPr lang="zh-CN" altLang="en-US" sz="1400" dirty="0" smtClean="0">
                          <a:solidFill>
                            <a:schemeClr val="tx1"/>
                          </a:solidFill>
                        </a:rPr>
                        <a:t>佳洁士盐白牙膏</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黑人超白青柠薄荷牙膏</a:t>
                      </a:r>
                      <a:r>
                        <a:rPr lang="en-US" altLang="zh-CN" sz="1400" dirty="0" smtClean="0">
                          <a:solidFill>
                            <a:schemeClr val="tx1"/>
                          </a:solidFill>
                        </a:rPr>
                        <a:t>140</a:t>
                      </a:r>
                      <a:r>
                        <a:rPr lang="zh-CN" altLang="en-US" sz="1400" dirty="0" smtClean="0">
                          <a:solidFill>
                            <a:schemeClr val="tx1"/>
                          </a:solidFill>
                        </a:rPr>
                        <a:t>克</a:t>
                      </a:r>
                      <a:endParaRPr lang="en-US" altLang="zh-CN" sz="1400" dirty="0" smtClean="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黑人超白矿物牙膏</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tr>
              <a:tr h="36409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草本</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高露洁草本牙膏</a:t>
                      </a:r>
                      <a:r>
                        <a:rPr lang="en-US" altLang="zh-CN" sz="1400" dirty="0" smtClean="0">
                          <a:solidFill>
                            <a:schemeClr val="tx1"/>
                          </a:solidFill>
                        </a:rPr>
                        <a:t>90</a:t>
                      </a:r>
                      <a:r>
                        <a:rPr lang="zh-CN" altLang="en-US" sz="1400" dirty="0" smtClean="0">
                          <a:solidFill>
                            <a:schemeClr val="tx1"/>
                          </a:solidFill>
                        </a:rPr>
                        <a:t>克</a:t>
                      </a:r>
                      <a:endParaRPr lang="en-US" altLang="zh-CN" sz="1400" dirty="0" smtClean="0">
                        <a:solidFill>
                          <a:schemeClr val="tx1"/>
                        </a:solidFill>
                      </a:endParaRPr>
                    </a:p>
                    <a:p>
                      <a:pPr algn="ctr"/>
                      <a:r>
                        <a:rPr lang="zh-CN" altLang="en-US" sz="1400" dirty="0" smtClean="0">
                          <a:solidFill>
                            <a:schemeClr val="tx1"/>
                          </a:solidFill>
                        </a:rPr>
                        <a:t>中华中草药牙膏</a:t>
                      </a:r>
                      <a:r>
                        <a:rPr lang="en-US" altLang="zh-CN" sz="1400" dirty="0" smtClean="0">
                          <a:solidFill>
                            <a:schemeClr val="tx1"/>
                          </a:solidFill>
                        </a:rPr>
                        <a:t>170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佳洁士草本水晶牙膏</a:t>
                      </a:r>
                      <a:r>
                        <a:rPr lang="en-US" altLang="zh-CN" sz="1400" dirty="0" smtClean="0">
                          <a:solidFill>
                            <a:schemeClr val="tx1"/>
                          </a:solidFill>
                        </a:rPr>
                        <a:t>140</a:t>
                      </a:r>
                      <a:r>
                        <a:rPr lang="zh-CN" altLang="en-US" sz="1400" dirty="0" smtClean="0">
                          <a:solidFill>
                            <a:schemeClr val="tx1"/>
                          </a:solidFill>
                        </a:rPr>
                        <a:t>克</a:t>
                      </a:r>
                      <a:endParaRPr lang="en-US" altLang="zh-CN" sz="1400" dirty="0" smtClean="0">
                        <a:solidFill>
                          <a:schemeClr val="tx1"/>
                        </a:solidFill>
                      </a:endParaRPr>
                    </a:p>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佳洁士草本水晶牙膏</a:t>
                      </a:r>
                      <a:r>
                        <a:rPr lang="en-US" altLang="zh-CN" sz="1400" dirty="0" smtClean="0">
                          <a:solidFill>
                            <a:schemeClr val="tx1"/>
                          </a:solidFill>
                        </a:rPr>
                        <a:t>90</a:t>
                      </a:r>
                      <a:r>
                        <a:rPr lang="zh-CN" altLang="en-US" sz="1400" dirty="0" smtClean="0">
                          <a:solidFill>
                            <a:schemeClr val="tx1"/>
                          </a:solidFill>
                        </a:rPr>
                        <a:t>克</a:t>
                      </a:r>
                      <a:endParaRPr lang="en-US" altLang="zh-CN" sz="1400" dirty="0" smtClean="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黑人茶倍健按杭菊龙井牙膏</a:t>
                      </a:r>
                      <a:r>
                        <a:rPr lang="en-US" altLang="zh-CN" sz="1400" dirty="0" smtClean="0">
                          <a:solidFill>
                            <a:schemeClr val="tx1"/>
                          </a:solidFill>
                        </a:rPr>
                        <a:t>140</a:t>
                      </a:r>
                      <a:r>
                        <a:rPr lang="zh-CN" altLang="en-US" sz="1400" dirty="0" smtClean="0">
                          <a:solidFill>
                            <a:schemeClr val="tx1"/>
                          </a:solidFill>
                        </a:rPr>
                        <a:t>克</a:t>
                      </a:r>
                      <a:endParaRPr lang="zh-CN" altLang="en-US" sz="1400" dirty="0">
                        <a:solidFill>
                          <a:schemeClr val="tx1"/>
                        </a:solidFill>
                      </a:endParaRPr>
                    </a:p>
                  </a:txBody>
                  <a:tcPr anchor="ctr"/>
                </a:tc>
              </a:tr>
              <a:tr h="45553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防蛀</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有待引进低价位牙膏</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佳洁士防蛀牙膏薄荷</a:t>
                      </a:r>
                      <a:r>
                        <a:rPr lang="en-US" altLang="zh-CN" sz="1400" dirty="0" smtClean="0">
                          <a:solidFill>
                            <a:schemeClr val="tx1"/>
                          </a:solidFill>
                        </a:rPr>
                        <a:t>140</a:t>
                      </a:r>
                      <a:r>
                        <a:rPr lang="zh-CN" altLang="en-US" sz="1400" dirty="0" smtClean="0">
                          <a:solidFill>
                            <a:schemeClr val="tx1"/>
                          </a:solidFill>
                        </a:rPr>
                        <a:t>克</a:t>
                      </a:r>
                      <a:endParaRPr lang="en-US" altLang="zh-CN" sz="1400" dirty="0" smtClean="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高露洁全面防蛀牙膏</a:t>
                      </a:r>
                      <a:r>
                        <a:rPr lang="en-US" altLang="zh-CN" sz="1400" dirty="0" smtClean="0">
                          <a:solidFill>
                            <a:schemeClr val="tx1"/>
                          </a:solidFill>
                        </a:rPr>
                        <a:t>140</a:t>
                      </a:r>
                      <a:r>
                        <a:rPr lang="zh-CN" altLang="en-US" sz="1400" dirty="0" smtClean="0">
                          <a:solidFill>
                            <a:schemeClr val="tx1"/>
                          </a:solidFill>
                        </a:rPr>
                        <a:t>克</a:t>
                      </a:r>
                      <a:endParaRPr lang="zh-CN" altLang="en-US" sz="1400" dirty="0">
                        <a:solidFill>
                          <a:schemeClr val="tx1"/>
                        </a:solidFill>
                      </a:endParaRPr>
                    </a:p>
                  </a:txBody>
                  <a:tcPr anchor="ctr"/>
                </a:tc>
              </a:tr>
              <a:tr h="45553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清新</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高露洁超强牙膏</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佳洁士茶爽牙膏</a:t>
                      </a:r>
                      <a:r>
                        <a:rPr lang="en-US" altLang="zh-CN" sz="1400" dirty="0" smtClean="0">
                          <a:solidFill>
                            <a:schemeClr val="tx1"/>
                          </a:solidFill>
                        </a:rPr>
                        <a:t>120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黑人茶倍健牙膏</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tr>
              <a:tr h="45553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功能性</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蓝天六必治牙膏</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algn="ctr"/>
                      <a:r>
                        <a:rPr lang="zh-CN" altLang="en-US" sz="1400" dirty="0" smtClean="0">
                          <a:solidFill>
                            <a:schemeClr val="tx1"/>
                          </a:solidFill>
                        </a:rPr>
                        <a:t>中华多效牙膏沁醒薄荷味</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高露洁三重功效牙膏</a:t>
                      </a:r>
                      <a:r>
                        <a:rPr lang="en-US" altLang="zh-CN" sz="1400" dirty="0" smtClean="0">
                          <a:solidFill>
                            <a:schemeClr val="tx1"/>
                          </a:solidFill>
                        </a:rPr>
                        <a:t>90</a:t>
                      </a:r>
                      <a:r>
                        <a:rPr lang="zh-CN" altLang="en-US" sz="1400" dirty="0" smtClean="0">
                          <a:solidFill>
                            <a:schemeClr val="tx1"/>
                          </a:solidFill>
                        </a:rPr>
                        <a:t>克</a:t>
                      </a:r>
                      <a:endParaRPr lang="zh-CN" altLang="en-US" sz="1400" dirty="0">
                        <a:solidFill>
                          <a:schemeClr val="tx1"/>
                        </a:solidFill>
                      </a:endParaRPr>
                    </a:p>
                  </a:txBody>
                  <a:tcPr anchor="ctr"/>
                </a:tc>
              </a:tr>
              <a:tr h="45553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solidFill>
                            <a:schemeClr val="tx1"/>
                          </a:solidFill>
                        </a:rPr>
                        <a:t>儿童</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有待引进低价位牙膏</a:t>
                      </a:r>
                      <a:endParaRPr lang="zh-CN" altLang="en-US" sz="1400" dirty="0" smtClean="0">
                        <a:solidFill>
                          <a:schemeClr val="tx1"/>
                        </a:solidFill>
                      </a:endParaRPr>
                    </a:p>
                  </a:txBody>
                  <a:tcPr anchor="ctr"/>
                </a:tc>
                <a:tc>
                  <a:txBody>
                    <a:bodyPr/>
                    <a:lstStyle/>
                    <a:p>
                      <a:pPr algn="ctr"/>
                      <a:r>
                        <a:rPr lang="zh-CN" altLang="en-US" sz="1400" dirty="0" smtClean="0">
                          <a:solidFill>
                            <a:schemeClr val="tx1"/>
                          </a:solidFill>
                        </a:rPr>
                        <a:t>高露洁儿童牙膏水果香型</a:t>
                      </a:r>
                      <a:r>
                        <a:rPr lang="en-US" altLang="zh-CN" sz="1400" dirty="0" smtClean="0">
                          <a:solidFill>
                            <a:schemeClr val="tx1"/>
                          </a:solidFill>
                        </a:rPr>
                        <a:t>40</a:t>
                      </a:r>
                      <a:r>
                        <a:rPr lang="zh-CN" altLang="en-US" sz="1400" dirty="0" smtClean="0">
                          <a:solidFill>
                            <a:schemeClr val="tx1"/>
                          </a:solidFill>
                        </a:rPr>
                        <a:t>克</a:t>
                      </a:r>
                      <a:endParaRPr lang="zh-CN" altLang="en-US" sz="1400" dirty="0">
                        <a:solidFill>
                          <a:schemeClr val="tx1"/>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solidFill>
                            <a:schemeClr val="tx1"/>
                          </a:solidFill>
                        </a:rPr>
                        <a:t>黑人儿童苹果味牙膏</a:t>
                      </a:r>
                      <a:r>
                        <a:rPr lang="en-US" altLang="zh-CN" sz="1400" dirty="0" smtClean="0">
                          <a:solidFill>
                            <a:schemeClr val="tx1"/>
                          </a:solidFill>
                        </a:rPr>
                        <a:t>40</a:t>
                      </a:r>
                      <a:r>
                        <a:rPr lang="zh-CN" altLang="en-US" sz="1400" dirty="0" smtClean="0">
                          <a:solidFill>
                            <a:schemeClr val="tx1"/>
                          </a:solidFill>
                        </a:rPr>
                        <a:t>克</a:t>
                      </a:r>
                      <a:endParaRPr lang="zh-CN" altLang="en-US" sz="1400" dirty="0">
                        <a:solidFill>
                          <a:schemeClr val="tx1"/>
                        </a:solidFill>
                      </a:endParaRPr>
                    </a:p>
                  </a:txBody>
                  <a:tcPr anchor="ctr"/>
                </a:tc>
              </a:tr>
            </a:tbl>
          </a:graphicData>
        </a:graphic>
      </p:graphicFrame>
      <p:sp>
        <p:nvSpPr>
          <p:cNvPr id="14" name="矩形 13"/>
          <p:cNvSpPr/>
          <p:nvPr/>
        </p:nvSpPr>
        <p:spPr>
          <a:xfrm>
            <a:off x="9401045" y="3164933"/>
            <a:ext cx="2136523" cy="1384995"/>
          </a:xfrm>
          <a:prstGeom prst="rect">
            <a:avLst/>
          </a:prstGeom>
        </p:spPr>
        <p:txBody>
          <a:bodyPr wrap="square">
            <a:spAutoFit/>
          </a:bodyPr>
          <a:lstStyle/>
          <a:p>
            <a:pPr>
              <a:lnSpc>
                <a:spcPct val="150000"/>
              </a:lnSpc>
            </a:pPr>
            <a:r>
              <a:rPr lang="zh-CN" altLang="en-US" sz="1400" dirty="0" smtClean="0">
                <a:solidFill>
                  <a:schemeClr val="tx1">
                    <a:lumMod val="85000"/>
                    <a:lumOff val="15000"/>
                  </a:schemeClr>
                </a:solidFill>
              </a:rPr>
              <a:t>顺序：</a:t>
            </a:r>
            <a:endParaRPr lang="en-US" altLang="zh-CN" sz="1400" dirty="0">
              <a:solidFill>
                <a:schemeClr val="tx1">
                  <a:lumMod val="85000"/>
                  <a:lumOff val="15000"/>
                </a:schemeClr>
              </a:solidFill>
            </a:endParaRPr>
          </a:p>
          <a:p>
            <a:pPr marL="285750" indent="-285750">
              <a:lnSpc>
                <a:spcPct val="150000"/>
              </a:lnSpc>
              <a:buFont typeface="Arial" panose="020B0604020202020204" pitchFamily="34" charset="0"/>
              <a:buChar char="•"/>
            </a:pPr>
            <a:r>
              <a:rPr lang="zh-CN" altLang="en-US" sz="1400" dirty="0" smtClean="0">
                <a:solidFill>
                  <a:schemeClr val="tx1">
                    <a:lumMod val="85000"/>
                    <a:lumOff val="15000"/>
                  </a:schemeClr>
                </a:solidFill>
              </a:rPr>
              <a:t>确定基本功能点</a:t>
            </a:r>
            <a:endParaRPr lang="en-US" altLang="zh-CN" sz="1400" dirty="0" smtClean="0">
              <a:solidFill>
                <a:schemeClr val="tx1">
                  <a:lumMod val="85000"/>
                  <a:lumOff val="15000"/>
                </a:schemeClr>
              </a:solidFill>
            </a:endParaRPr>
          </a:p>
          <a:p>
            <a:pPr marL="285750" indent="-285750">
              <a:lnSpc>
                <a:spcPct val="150000"/>
              </a:lnSpc>
              <a:buFont typeface="Arial" panose="020B0604020202020204" pitchFamily="34" charset="0"/>
              <a:buChar char="•"/>
            </a:pPr>
            <a:r>
              <a:rPr lang="zh-CN" altLang="en-US" sz="1400" dirty="0" smtClean="0">
                <a:solidFill>
                  <a:schemeClr val="tx1">
                    <a:lumMod val="85000"/>
                    <a:lumOff val="15000"/>
                  </a:schemeClr>
                </a:solidFill>
              </a:rPr>
              <a:t>根据每个功能点按低、中、高价位确定商品</a:t>
            </a:r>
            <a:endParaRPr lang="zh-CN" altLang="en-US" sz="1400" dirty="0">
              <a:solidFill>
                <a:schemeClr val="tx1">
                  <a:lumMod val="85000"/>
                  <a:lumOff val="15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5038197" cy="461434"/>
          </a:xfrm>
        </p:spPr>
        <p:txBody>
          <a:bodyPr/>
          <a:lstStyle/>
          <a:p>
            <a:r>
              <a:rPr lang="zh-CN" altLang="en-US" b="1" dirty="0"/>
              <a:t>采购环节</a:t>
            </a:r>
            <a:r>
              <a:rPr lang="en-US" altLang="zh-CN" b="1" dirty="0"/>
              <a:t>—</a:t>
            </a:r>
            <a:r>
              <a:rPr lang="zh-CN" altLang="en-US" b="1" dirty="0"/>
              <a:t>商品结构</a:t>
            </a:r>
            <a:r>
              <a:rPr lang="en-US" altLang="zh-CN" b="1" dirty="0"/>
              <a:t>—</a:t>
            </a:r>
            <a:r>
              <a:rPr lang="zh-CN" altLang="en-US" b="1" dirty="0"/>
              <a:t>采销匹配度</a:t>
            </a:r>
            <a:endParaRPr lang="zh-CN" altLang="en-US" dirty="0"/>
          </a:p>
        </p:txBody>
      </p:sp>
      <p:sp>
        <p:nvSpPr>
          <p:cNvPr id="3" name="矩形 2"/>
          <p:cNvSpPr/>
          <p:nvPr/>
        </p:nvSpPr>
        <p:spPr>
          <a:xfrm>
            <a:off x="721353" y="765482"/>
            <a:ext cx="5550860" cy="1061829"/>
          </a:xfrm>
          <a:prstGeom prst="rect">
            <a:avLst/>
          </a:prstGeom>
        </p:spPr>
        <p:txBody>
          <a:bodyPr wrap="square">
            <a:spAutoFit/>
          </a:bodyPr>
          <a:lstStyle/>
          <a:p>
            <a:pPr>
              <a:lnSpc>
                <a:spcPct val="150000"/>
              </a:lnSpc>
            </a:pPr>
            <a:r>
              <a:rPr lang="zh-CN" altLang="en-US" sz="1400" dirty="0"/>
              <a:t>品类订货占比</a:t>
            </a:r>
            <a:r>
              <a:rPr lang="en-US" altLang="zh-CN" sz="1400" dirty="0"/>
              <a:t>=</a:t>
            </a:r>
            <a:r>
              <a:rPr lang="zh-CN" altLang="en-US" sz="1400" dirty="0"/>
              <a:t>品类订货数（金额）</a:t>
            </a:r>
            <a:r>
              <a:rPr lang="en-US" altLang="zh-CN" sz="1400" dirty="0"/>
              <a:t>/</a:t>
            </a:r>
            <a:r>
              <a:rPr lang="zh-CN" altLang="en-US" sz="1400" dirty="0"/>
              <a:t>总订货数（金额）</a:t>
            </a:r>
            <a:r>
              <a:rPr lang="en-US" altLang="zh-CN" sz="1400" dirty="0"/>
              <a:t>*100%</a:t>
            </a:r>
            <a:endParaRPr lang="en-US" altLang="zh-CN" sz="1400" dirty="0"/>
          </a:p>
          <a:p>
            <a:pPr>
              <a:lnSpc>
                <a:spcPct val="150000"/>
              </a:lnSpc>
            </a:pPr>
            <a:r>
              <a:rPr lang="zh-CN" altLang="en-US" sz="1400" dirty="0"/>
              <a:t>品类销售占比</a:t>
            </a:r>
            <a:r>
              <a:rPr lang="en-US" altLang="zh-CN" sz="1400" dirty="0"/>
              <a:t>=</a:t>
            </a:r>
            <a:r>
              <a:rPr lang="zh-CN" altLang="en-US" sz="1400" dirty="0"/>
              <a:t>品类销售数（金额）</a:t>
            </a:r>
            <a:r>
              <a:rPr lang="en-US" altLang="zh-CN" sz="1400" dirty="0"/>
              <a:t>/</a:t>
            </a:r>
            <a:r>
              <a:rPr lang="zh-CN" altLang="en-US" sz="1400" dirty="0"/>
              <a:t>总销售数（金额）</a:t>
            </a:r>
            <a:r>
              <a:rPr lang="en-US" altLang="zh-CN" sz="1400" dirty="0"/>
              <a:t>*100%</a:t>
            </a:r>
            <a:endParaRPr lang="en-US" altLang="zh-CN" sz="1400" dirty="0"/>
          </a:p>
          <a:p>
            <a:pPr>
              <a:lnSpc>
                <a:spcPct val="150000"/>
              </a:lnSpc>
            </a:pPr>
            <a:r>
              <a:rPr lang="zh-CN" altLang="en-US" sz="1400" dirty="0"/>
              <a:t>品类结构差异</a:t>
            </a:r>
            <a:r>
              <a:rPr lang="en-US" altLang="zh-CN" sz="1400" dirty="0"/>
              <a:t>=</a:t>
            </a:r>
            <a:r>
              <a:rPr lang="zh-CN" altLang="en-US" sz="1400" dirty="0"/>
              <a:t>品类订货占比</a:t>
            </a:r>
            <a:r>
              <a:rPr lang="en-US" altLang="zh-CN" sz="1400" dirty="0"/>
              <a:t> - </a:t>
            </a:r>
            <a:r>
              <a:rPr lang="zh-CN" altLang="en-US" sz="1400" dirty="0"/>
              <a:t>品类销售占比</a:t>
            </a:r>
            <a:endParaRPr lang="en-US" altLang="zh-CN" sz="1400" dirty="0"/>
          </a:p>
        </p:txBody>
      </p:sp>
      <p:sp>
        <p:nvSpPr>
          <p:cNvPr id="4" name="矩形 3"/>
          <p:cNvSpPr/>
          <p:nvPr/>
        </p:nvSpPr>
        <p:spPr>
          <a:xfrm>
            <a:off x="7915276" y="2033596"/>
            <a:ext cx="2593348" cy="507831"/>
          </a:xfrm>
          <a:prstGeom prst="rect">
            <a:avLst/>
          </a:prstGeom>
        </p:spPr>
        <p:txBody>
          <a:bodyPr wrap="square">
            <a:spAutoFit/>
          </a:bodyPr>
          <a:lstStyle/>
          <a:p>
            <a:pPr>
              <a:lnSpc>
                <a:spcPct val="150000"/>
              </a:lnSpc>
            </a:pPr>
            <a:r>
              <a:rPr lang="zh-CN" altLang="en-US" b="1" dirty="0"/>
              <a:t>原则：以销定存</a:t>
            </a:r>
            <a:endParaRPr lang="en-US" altLang="zh-CN" b="1" dirty="0"/>
          </a:p>
        </p:txBody>
      </p:sp>
      <p:graphicFrame>
        <p:nvGraphicFramePr>
          <p:cNvPr id="5" name="表格 4"/>
          <p:cNvGraphicFramePr>
            <a:graphicFrameLocks noGrp="1"/>
          </p:cNvGraphicFramePr>
          <p:nvPr/>
        </p:nvGraphicFramePr>
        <p:xfrm>
          <a:off x="792790" y="2705426"/>
          <a:ext cx="6450972" cy="3059604"/>
        </p:xfrm>
        <a:graphic>
          <a:graphicData uri="http://schemas.openxmlformats.org/drawingml/2006/table">
            <a:tbl>
              <a:tblPr firstRow="1" bandRow="1">
                <a:tableStyleId>{69012ECD-51FC-41F1-AA8D-1B2483CD663E}</a:tableStyleId>
              </a:tblPr>
              <a:tblGrid>
                <a:gridCol w="1450152"/>
                <a:gridCol w="833470"/>
                <a:gridCol w="833470"/>
                <a:gridCol w="833470"/>
                <a:gridCol w="833470"/>
                <a:gridCol w="833470"/>
                <a:gridCol w="833470"/>
              </a:tblGrid>
              <a:tr h="509276">
                <a:tc>
                  <a:txBody>
                    <a:bodyPr/>
                    <a:lstStyle/>
                    <a:p>
                      <a:pPr algn="ctr"/>
                      <a:r>
                        <a:rPr lang="zh-CN" altLang="en-US" sz="1600" dirty="0">
                          <a:solidFill>
                            <a:schemeClr val="tx1"/>
                          </a:solidFill>
                        </a:rPr>
                        <a:t>项目名称</a:t>
                      </a:r>
                      <a:endParaRPr lang="zh-CN" altLang="en-US" sz="1600" dirty="0">
                        <a:solidFill>
                          <a:schemeClr val="tx1"/>
                        </a:solidFill>
                      </a:endParaRPr>
                    </a:p>
                  </a:txBody>
                  <a:tcPr anchor="ctr"/>
                </a:tc>
                <a:tc>
                  <a:txBody>
                    <a:bodyPr/>
                    <a:lstStyle/>
                    <a:p>
                      <a:pPr algn="ctr"/>
                      <a:r>
                        <a:rPr lang="en-US" altLang="zh-CN" sz="1600" dirty="0">
                          <a:solidFill>
                            <a:schemeClr val="tx1"/>
                          </a:solidFill>
                        </a:rPr>
                        <a:t>T</a:t>
                      </a:r>
                      <a:r>
                        <a:rPr lang="zh-CN" altLang="en-US" sz="1600" dirty="0">
                          <a:solidFill>
                            <a:schemeClr val="tx1"/>
                          </a:solidFill>
                        </a:rPr>
                        <a:t>恤</a:t>
                      </a:r>
                      <a:endParaRPr lang="en-US" altLang="zh-CN" sz="1600" dirty="0">
                        <a:solidFill>
                          <a:schemeClr val="tx1"/>
                        </a:solidFill>
                      </a:endParaRPr>
                    </a:p>
                  </a:txBody>
                  <a:tcPr anchor="ctr"/>
                </a:tc>
                <a:tc>
                  <a:txBody>
                    <a:bodyPr/>
                    <a:lstStyle/>
                    <a:p>
                      <a:pPr algn="ctr"/>
                      <a:r>
                        <a:rPr lang="zh-CN" altLang="en-US" sz="1600" dirty="0">
                          <a:solidFill>
                            <a:schemeClr val="tx1"/>
                          </a:solidFill>
                        </a:rPr>
                        <a:t>外套</a:t>
                      </a:r>
                      <a:endParaRPr lang="en-US" altLang="zh-CN" sz="1600" dirty="0">
                        <a:solidFill>
                          <a:schemeClr val="tx1"/>
                        </a:solidFill>
                      </a:endParaRPr>
                    </a:p>
                  </a:txBody>
                  <a:tcPr anchor="ctr"/>
                </a:tc>
                <a:tc>
                  <a:txBody>
                    <a:bodyPr/>
                    <a:lstStyle/>
                    <a:p>
                      <a:pPr algn="ctr"/>
                      <a:r>
                        <a:rPr lang="zh-CN" altLang="en-US" sz="1600" dirty="0">
                          <a:solidFill>
                            <a:schemeClr val="tx1"/>
                          </a:solidFill>
                        </a:rPr>
                        <a:t>裙子</a:t>
                      </a:r>
                      <a:endParaRPr lang="en-US" altLang="zh-CN" sz="1600" dirty="0">
                        <a:solidFill>
                          <a:schemeClr val="tx1"/>
                        </a:solidFill>
                      </a:endParaRPr>
                    </a:p>
                  </a:txBody>
                  <a:tcPr anchor="ctr"/>
                </a:tc>
                <a:tc>
                  <a:txBody>
                    <a:bodyPr/>
                    <a:lstStyle/>
                    <a:p>
                      <a:pPr algn="ctr"/>
                      <a:r>
                        <a:rPr lang="zh-CN" altLang="en-US" sz="1600" dirty="0">
                          <a:solidFill>
                            <a:schemeClr val="tx1"/>
                          </a:solidFill>
                        </a:rPr>
                        <a:t>裤子</a:t>
                      </a:r>
                      <a:endParaRPr lang="en-US" altLang="zh-CN" sz="1600" dirty="0">
                        <a:solidFill>
                          <a:schemeClr val="tx1"/>
                        </a:solidFill>
                      </a:endParaRPr>
                    </a:p>
                  </a:txBody>
                  <a:tcPr anchor="ctr"/>
                </a:tc>
                <a:tc>
                  <a:txBody>
                    <a:bodyPr/>
                    <a:lstStyle/>
                    <a:p>
                      <a:pPr algn="ctr"/>
                      <a:r>
                        <a:rPr lang="zh-CN" altLang="en-US" sz="1600" dirty="0">
                          <a:solidFill>
                            <a:schemeClr val="tx1"/>
                          </a:solidFill>
                        </a:rPr>
                        <a:t>鞋类</a:t>
                      </a:r>
                      <a:endParaRPr lang="en-US" altLang="zh-CN" sz="1600" dirty="0">
                        <a:solidFill>
                          <a:schemeClr val="tx1"/>
                        </a:solidFill>
                      </a:endParaRPr>
                    </a:p>
                  </a:txBody>
                  <a:tcPr anchor="ctr"/>
                </a:tc>
                <a:tc>
                  <a:txBody>
                    <a:bodyPr/>
                    <a:lstStyle/>
                    <a:p>
                      <a:pPr algn="ctr"/>
                      <a:r>
                        <a:rPr lang="zh-CN" altLang="en-US" sz="1600" dirty="0" smtClean="0">
                          <a:solidFill>
                            <a:schemeClr val="tx1"/>
                          </a:solidFill>
                        </a:rPr>
                        <a:t>合计</a:t>
                      </a:r>
                      <a:endParaRPr lang="en-US" altLang="zh-CN" sz="1600" dirty="0">
                        <a:solidFill>
                          <a:schemeClr val="tx1"/>
                        </a:solidFill>
                      </a:endParaRPr>
                    </a:p>
                  </a:txBody>
                  <a:tcPr anchor="ctr"/>
                </a:tc>
              </a:tr>
              <a:tr h="364096">
                <a:tc>
                  <a:txBody>
                    <a:bodyPr/>
                    <a:lstStyle/>
                    <a:p>
                      <a:pPr algn="ctr" rtl="0" fontAlgn="ctr"/>
                      <a:r>
                        <a:rPr lang="zh-CN" altLang="en-US" sz="1400" b="0" i="0" u="none" strike="noStrike" dirty="0" smtClean="0">
                          <a:solidFill>
                            <a:srgbClr val="000000"/>
                          </a:solidFill>
                          <a:effectLst/>
                          <a:latin typeface="+mn-ea"/>
                          <a:ea typeface="+mn-ea"/>
                        </a:rPr>
                        <a:t>往季销售</a:t>
                      </a:r>
                      <a:r>
                        <a:rPr lang="zh-CN" altLang="en-US" sz="1400" b="0" i="0" u="none" strike="noStrike" dirty="0">
                          <a:solidFill>
                            <a:srgbClr val="000000"/>
                          </a:solidFill>
                          <a:effectLst/>
                          <a:latin typeface="+mn-ea"/>
                          <a:ea typeface="+mn-ea"/>
                        </a:rPr>
                        <a:t>金额</a:t>
                      </a:r>
                      <a:r>
                        <a:rPr lang="en-US" altLang="zh-CN" sz="1400" b="0" i="0" u="none" strike="noStrike" dirty="0">
                          <a:solidFill>
                            <a:srgbClr val="000000"/>
                          </a:solidFill>
                          <a:effectLst/>
                          <a:latin typeface="+mn-ea"/>
                          <a:ea typeface="+mn-ea"/>
                        </a:rPr>
                        <a:t>/</a:t>
                      </a:r>
                      <a:r>
                        <a:rPr lang="zh-CN" altLang="en-US" sz="1400" b="0" i="0" u="none" strike="noStrike" dirty="0">
                          <a:solidFill>
                            <a:srgbClr val="000000"/>
                          </a:solidFill>
                          <a:effectLst/>
                          <a:latin typeface="+mn-ea"/>
                          <a:ea typeface="+mn-ea"/>
                        </a:rPr>
                        <a:t>万</a:t>
                      </a:r>
                      <a:endParaRPr lang="zh-CN"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8</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3.6</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3.6</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1.3</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2.2</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18.7</a:t>
                      </a:r>
                      <a:endParaRPr lang="en-US" altLang="zh-CN" sz="1400" b="0" i="0" u="none" strike="noStrike" dirty="0">
                        <a:solidFill>
                          <a:srgbClr val="000000"/>
                        </a:solidFill>
                        <a:effectLst/>
                        <a:latin typeface="+mn-ea"/>
                        <a:ea typeface="+mn-ea"/>
                      </a:endParaRPr>
                    </a:p>
                  </a:txBody>
                  <a:tcPr marL="9525" marR="9525" marT="9525" marB="0" anchor="ctr"/>
                </a:tc>
              </a:tr>
              <a:tr h="364096">
                <a:tc>
                  <a:txBody>
                    <a:bodyPr/>
                    <a:lstStyle/>
                    <a:p>
                      <a:pPr algn="ctr" rtl="0" fontAlgn="ctr"/>
                      <a:r>
                        <a:rPr lang="zh-CN" altLang="en-US" sz="1400" b="0" i="0" u="none" strike="noStrike" dirty="0" smtClean="0">
                          <a:solidFill>
                            <a:srgbClr val="000000"/>
                          </a:solidFill>
                          <a:effectLst/>
                          <a:latin typeface="+mn-ea"/>
                          <a:ea typeface="+mn-ea"/>
                        </a:rPr>
                        <a:t>往季订货</a:t>
                      </a:r>
                      <a:r>
                        <a:rPr lang="zh-CN" altLang="en-US" sz="1400" b="0" i="0" u="none" strike="noStrike" dirty="0">
                          <a:solidFill>
                            <a:srgbClr val="000000"/>
                          </a:solidFill>
                          <a:effectLst/>
                          <a:latin typeface="+mn-ea"/>
                          <a:ea typeface="+mn-ea"/>
                        </a:rPr>
                        <a:t>金额</a:t>
                      </a:r>
                      <a:r>
                        <a:rPr lang="en-US" altLang="zh-CN" sz="1400" b="0" i="0" u="none" strike="noStrike" dirty="0">
                          <a:solidFill>
                            <a:srgbClr val="000000"/>
                          </a:solidFill>
                          <a:effectLst/>
                          <a:latin typeface="+mn-ea"/>
                          <a:ea typeface="+mn-ea"/>
                        </a:rPr>
                        <a:t>/</a:t>
                      </a:r>
                      <a:r>
                        <a:rPr lang="zh-CN" altLang="en-US" sz="1400" b="0" i="0" u="none" strike="noStrike" dirty="0">
                          <a:solidFill>
                            <a:srgbClr val="000000"/>
                          </a:solidFill>
                          <a:effectLst/>
                          <a:latin typeface="+mn-ea"/>
                          <a:ea typeface="+mn-ea"/>
                        </a:rPr>
                        <a:t>万</a:t>
                      </a:r>
                      <a:endParaRPr lang="zh-CN"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12</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4</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4.5</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3</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2.5</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26</a:t>
                      </a:r>
                      <a:endParaRPr lang="en-US" altLang="zh-CN" sz="1400" b="0" i="0" u="none" strike="noStrike">
                        <a:solidFill>
                          <a:srgbClr val="000000"/>
                        </a:solidFill>
                        <a:effectLst/>
                        <a:latin typeface="+mn-ea"/>
                        <a:ea typeface="+mn-ea"/>
                      </a:endParaRPr>
                    </a:p>
                  </a:txBody>
                  <a:tcPr marL="9525" marR="9525" marT="9525" marB="0" anchor="ctr"/>
                </a:tc>
              </a:tr>
              <a:tr h="455534">
                <a:tc>
                  <a:txBody>
                    <a:bodyPr/>
                    <a:lstStyle/>
                    <a:p>
                      <a:pPr algn="ctr" rtl="0" fontAlgn="ctr"/>
                      <a:r>
                        <a:rPr lang="zh-CN" altLang="en-US" sz="1400" b="0" i="0" u="none" strike="noStrike" dirty="0" smtClean="0">
                          <a:solidFill>
                            <a:srgbClr val="000000"/>
                          </a:solidFill>
                          <a:effectLst/>
                          <a:latin typeface="+mn-ea"/>
                          <a:ea typeface="+mn-ea"/>
                        </a:rPr>
                        <a:t>往季销售</a:t>
                      </a:r>
                      <a:r>
                        <a:rPr lang="zh-CN" altLang="en-US" sz="1400" b="0" i="0" u="none" strike="noStrike" dirty="0">
                          <a:solidFill>
                            <a:srgbClr val="000000"/>
                          </a:solidFill>
                          <a:effectLst/>
                          <a:latin typeface="+mn-ea"/>
                          <a:ea typeface="+mn-ea"/>
                        </a:rPr>
                        <a:t>占比</a:t>
                      </a:r>
                      <a:endParaRPr lang="zh-CN"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43%</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19%</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19%</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7%</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12%</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100%</a:t>
                      </a:r>
                      <a:endParaRPr lang="en-US" altLang="zh-CN" sz="1400" b="0" i="0" u="none" strike="noStrike" dirty="0">
                        <a:solidFill>
                          <a:srgbClr val="000000"/>
                        </a:solidFill>
                        <a:effectLst/>
                        <a:latin typeface="+mn-ea"/>
                        <a:ea typeface="+mn-ea"/>
                      </a:endParaRPr>
                    </a:p>
                  </a:txBody>
                  <a:tcPr marL="9525" marR="9525" marT="9525" marB="0" anchor="ctr"/>
                </a:tc>
              </a:tr>
              <a:tr h="455534">
                <a:tc>
                  <a:txBody>
                    <a:bodyPr/>
                    <a:lstStyle/>
                    <a:p>
                      <a:pPr algn="ctr" rtl="0" fontAlgn="ctr"/>
                      <a:r>
                        <a:rPr lang="zh-CN" altLang="en-US" sz="1400" b="0" i="0" u="none" strike="noStrike" dirty="0" smtClean="0">
                          <a:solidFill>
                            <a:srgbClr val="000000"/>
                          </a:solidFill>
                          <a:effectLst/>
                          <a:latin typeface="+mn-ea"/>
                          <a:ea typeface="+mn-ea"/>
                        </a:rPr>
                        <a:t>往季订货</a:t>
                      </a:r>
                      <a:r>
                        <a:rPr lang="zh-CN" altLang="en-US" sz="1400" b="0" i="0" u="none" strike="noStrike" dirty="0">
                          <a:solidFill>
                            <a:srgbClr val="000000"/>
                          </a:solidFill>
                          <a:effectLst/>
                          <a:latin typeface="+mn-ea"/>
                          <a:ea typeface="+mn-ea"/>
                        </a:rPr>
                        <a:t>占比</a:t>
                      </a:r>
                      <a:endParaRPr lang="zh-CN"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46%</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15%</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17%</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12%</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10%</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100%</a:t>
                      </a:r>
                      <a:endParaRPr lang="en-US" altLang="zh-CN" sz="1400" b="0" i="0" u="none" strike="noStrike" dirty="0">
                        <a:solidFill>
                          <a:srgbClr val="000000"/>
                        </a:solidFill>
                        <a:effectLst/>
                        <a:latin typeface="+mn-ea"/>
                        <a:ea typeface="+mn-ea"/>
                      </a:endParaRPr>
                    </a:p>
                  </a:txBody>
                  <a:tcPr marL="9525" marR="9525" marT="9525" marB="0" anchor="ctr"/>
                </a:tc>
              </a:tr>
              <a:tr h="455534">
                <a:tc>
                  <a:txBody>
                    <a:bodyPr/>
                    <a:lstStyle/>
                    <a:p>
                      <a:pPr algn="ctr" rtl="0" fontAlgn="ctr"/>
                      <a:r>
                        <a:rPr lang="zh-CN" altLang="en-US" sz="1400" b="0" i="0" u="none" strike="noStrike" dirty="0">
                          <a:solidFill>
                            <a:srgbClr val="000000"/>
                          </a:solidFill>
                          <a:effectLst/>
                          <a:latin typeface="+mn-ea"/>
                          <a:ea typeface="+mn-ea"/>
                        </a:rPr>
                        <a:t>结构差异</a:t>
                      </a:r>
                      <a:endParaRPr lang="zh-CN" altLang="en-US"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3%</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-4%</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-2%</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5%</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-2%</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0%</a:t>
                      </a:r>
                      <a:endParaRPr lang="en-US" altLang="zh-CN" sz="1400" b="0" i="0" u="none" strike="noStrike" dirty="0">
                        <a:solidFill>
                          <a:srgbClr val="000000"/>
                        </a:solidFill>
                        <a:effectLst/>
                        <a:latin typeface="+mn-ea"/>
                        <a:ea typeface="+mn-ea"/>
                      </a:endParaRPr>
                    </a:p>
                  </a:txBody>
                  <a:tcPr marL="9525" marR="9525" marT="9525" marB="0" anchor="ctr"/>
                </a:tc>
              </a:tr>
              <a:tr h="455534">
                <a:tc>
                  <a:txBody>
                    <a:bodyPr/>
                    <a:lstStyle/>
                    <a:p>
                      <a:pPr algn="ctr" rtl="0" fontAlgn="ctr"/>
                      <a:r>
                        <a:rPr lang="zh-CN" altLang="en-US" sz="1400" b="0" i="0" u="none" strike="noStrike">
                          <a:solidFill>
                            <a:srgbClr val="000000"/>
                          </a:solidFill>
                          <a:effectLst/>
                          <a:latin typeface="+mn-ea"/>
                          <a:ea typeface="+mn-ea"/>
                        </a:rPr>
                        <a:t>规划占比</a:t>
                      </a:r>
                      <a:endParaRPr lang="zh-CN" altLang="en-US"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45%</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20%</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18%</a:t>
                      </a:r>
                      <a:endParaRPr lang="en-US" altLang="zh-CN" sz="1400" b="0" i="0" u="none" strike="noStrike" dirty="0">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6%</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a:solidFill>
                            <a:srgbClr val="000000"/>
                          </a:solidFill>
                          <a:effectLst/>
                          <a:latin typeface="+mn-ea"/>
                          <a:ea typeface="+mn-ea"/>
                        </a:rPr>
                        <a:t>11%</a:t>
                      </a:r>
                      <a:endParaRPr lang="en-US" altLang="zh-CN" sz="1400" b="0" i="0" u="none" strike="noStrike">
                        <a:solidFill>
                          <a:srgbClr val="000000"/>
                        </a:solidFill>
                        <a:effectLst/>
                        <a:latin typeface="+mn-ea"/>
                        <a:ea typeface="+mn-ea"/>
                      </a:endParaRPr>
                    </a:p>
                  </a:txBody>
                  <a:tcPr marL="9525" marR="9525" marT="9525" marB="0" anchor="ctr"/>
                </a:tc>
                <a:tc>
                  <a:txBody>
                    <a:bodyPr/>
                    <a:lstStyle/>
                    <a:p>
                      <a:pPr algn="ctr" fontAlgn="ctr"/>
                      <a:r>
                        <a:rPr lang="en-US" altLang="zh-CN" sz="1400" b="0" i="0" u="none" strike="noStrike" dirty="0">
                          <a:solidFill>
                            <a:srgbClr val="000000"/>
                          </a:solidFill>
                          <a:effectLst/>
                          <a:latin typeface="+mn-ea"/>
                          <a:ea typeface="+mn-ea"/>
                        </a:rPr>
                        <a:t>100%</a:t>
                      </a:r>
                      <a:endParaRPr lang="en-US" altLang="zh-CN" sz="1400" b="0" i="0" u="none" strike="noStrike" dirty="0">
                        <a:solidFill>
                          <a:srgbClr val="000000"/>
                        </a:solidFill>
                        <a:effectLst/>
                        <a:latin typeface="+mn-ea"/>
                        <a:ea typeface="+mn-ea"/>
                      </a:endParaRPr>
                    </a:p>
                  </a:txBody>
                  <a:tcPr marL="9525" marR="9525" marT="9525" marB="0" anchor="ctr"/>
                </a:tc>
              </a:tr>
            </a:tbl>
          </a:graphicData>
        </a:graphic>
      </p:graphicFrame>
      <p:sp>
        <p:nvSpPr>
          <p:cNvPr id="6" name="矩形 5"/>
          <p:cNvSpPr/>
          <p:nvPr/>
        </p:nvSpPr>
        <p:spPr>
          <a:xfrm>
            <a:off x="792790" y="2037363"/>
            <a:ext cx="6800849" cy="507831"/>
          </a:xfrm>
          <a:prstGeom prst="rect">
            <a:avLst/>
          </a:prstGeom>
        </p:spPr>
        <p:txBody>
          <a:bodyPr wrap="square">
            <a:spAutoFit/>
          </a:bodyPr>
          <a:lstStyle/>
          <a:p>
            <a:pPr>
              <a:lnSpc>
                <a:spcPct val="150000"/>
              </a:lnSpc>
            </a:pPr>
            <a:r>
              <a:rPr lang="zh-CN" altLang="en-US" b="1" dirty="0" smtClean="0">
                <a:solidFill>
                  <a:schemeClr val="tx1">
                    <a:lumMod val="85000"/>
                    <a:lumOff val="15000"/>
                  </a:schemeClr>
                </a:solidFill>
              </a:rPr>
              <a:t>下</a:t>
            </a:r>
            <a:r>
              <a:rPr lang="zh-CN" altLang="en-US" b="1" dirty="0">
                <a:solidFill>
                  <a:schemeClr val="tx1">
                    <a:lumMod val="85000"/>
                    <a:lumOff val="15000"/>
                  </a:schemeClr>
                </a:solidFill>
              </a:rPr>
              <a:t>表为某商品往季订货</a:t>
            </a:r>
            <a:r>
              <a:rPr lang="zh-CN" altLang="en-US" b="1" dirty="0" smtClean="0">
                <a:solidFill>
                  <a:schemeClr val="tx1">
                    <a:lumMod val="85000"/>
                    <a:lumOff val="15000"/>
                  </a:schemeClr>
                </a:solidFill>
              </a:rPr>
              <a:t>销售结构，该</a:t>
            </a:r>
            <a:r>
              <a:rPr lang="zh-CN" altLang="en-US" b="1" dirty="0">
                <a:solidFill>
                  <a:schemeClr val="tx1">
                    <a:lumMod val="85000"/>
                    <a:lumOff val="15000"/>
                  </a:schemeClr>
                </a:solidFill>
              </a:rPr>
              <a:t>如何确定本季订货占比？</a:t>
            </a:r>
            <a:endParaRPr lang="en-US" altLang="zh-CN" b="1" dirty="0">
              <a:solidFill>
                <a:schemeClr val="tx1">
                  <a:lumMod val="85000"/>
                  <a:lumOff val="15000"/>
                </a:schemeClr>
              </a:solidFill>
            </a:endParaRPr>
          </a:p>
        </p:txBody>
      </p:sp>
      <p:sp>
        <p:nvSpPr>
          <p:cNvPr id="7" name="下箭头 6"/>
          <p:cNvSpPr/>
          <p:nvPr/>
        </p:nvSpPr>
        <p:spPr>
          <a:xfrm>
            <a:off x="2425220" y="5957888"/>
            <a:ext cx="246543" cy="40005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上箭头 7"/>
          <p:cNvSpPr/>
          <p:nvPr/>
        </p:nvSpPr>
        <p:spPr>
          <a:xfrm>
            <a:off x="3324489" y="5957888"/>
            <a:ext cx="233099" cy="40005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a:off x="4276989" y="5957888"/>
            <a:ext cx="233099" cy="40005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915276" y="2613235"/>
            <a:ext cx="4014787" cy="3970318"/>
          </a:xfrm>
          <a:prstGeom prst="rect">
            <a:avLst/>
          </a:prstGeom>
        </p:spPr>
        <p:txBody>
          <a:bodyPr wrap="square">
            <a:spAutoFit/>
          </a:bodyPr>
          <a:lstStyle/>
          <a:p>
            <a:pPr marL="285750" indent="-285750">
              <a:lnSpc>
                <a:spcPct val="150000"/>
              </a:lnSpc>
              <a:buFont typeface="Wingdings" panose="05000000000000000000" pitchFamily="2" charset="2"/>
              <a:buChar char="n"/>
            </a:pPr>
            <a:r>
              <a:rPr lang="zh-CN" altLang="en-US" sz="1400" dirty="0" smtClean="0"/>
              <a:t>分析往季销售订货数据</a:t>
            </a:r>
            <a:endParaRPr lang="en-US" altLang="zh-CN" sz="1400" dirty="0" smtClean="0"/>
          </a:p>
          <a:p>
            <a:pPr>
              <a:lnSpc>
                <a:spcPct val="150000"/>
              </a:lnSpc>
            </a:pPr>
            <a:r>
              <a:rPr lang="en-US" altLang="zh-CN" sz="1400" dirty="0" smtClean="0"/>
              <a:t>      </a:t>
            </a:r>
            <a:r>
              <a:rPr lang="zh-CN" altLang="en-US" sz="1400" dirty="0" smtClean="0"/>
              <a:t>若往季订货占比</a:t>
            </a:r>
            <a:r>
              <a:rPr lang="en-US" altLang="zh-CN" sz="1400" dirty="0" smtClean="0"/>
              <a:t>=</a:t>
            </a:r>
            <a:r>
              <a:rPr lang="zh-CN" altLang="en-US" sz="1400" dirty="0" smtClean="0"/>
              <a:t>销售占比，则去年销售占比即为本季订货占比；</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若</a:t>
            </a:r>
            <a:r>
              <a:rPr lang="zh-CN" altLang="en-US" sz="1400" dirty="0"/>
              <a:t>往季订货占</a:t>
            </a:r>
            <a:r>
              <a:rPr lang="zh-CN" altLang="en-US" sz="1400" dirty="0" smtClean="0"/>
              <a:t>比</a:t>
            </a:r>
            <a:r>
              <a:rPr lang="en-US" altLang="zh-CN" sz="1400" dirty="0" smtClean="0"/>
              <a:t>&gt;</a:t>
            </a:r>
            <a:r>
              <a:rPr lang="zh-CN" altLang="en-US" sz="1400" dirty="0" smtClean="0"/>
              <a:t>销售</a:t>
            </a:r>
            <a:r>
              <a:rPr lang="zh-CN" altLang="en-US" sz="1400" dirty="0"/>
              <a:t>占比</a:t>
            </a:r>
            <a:r>
              <a:rPr lang="zh-CN" altLang="en-US" sz="1400" dirty="0" smtClean="0"/>
              <a:t>，本季订货占比应在往季销售占比基础撒还给你</a:t>
            </a:r>
            <a:r>
              <a:rPr lang="zh-CN" altLang="en-US" sz="1400" b="1" dirty="0" smtClean="0"/>
              <a:t>适当下调</a:t>
            </a:r>
            <a:r>
              <a:rPr lang="zh-CN" altLang="en-US" sz="1400" dirty="0" smtClean="0"/>
              <a:t>；</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若</a:t>
            </a:r>
            <a:r>
              <a:rPr lang="zh-CN" altLang="en-US" sz="1400" dirty="0"/>
              <a:t>往季订货占</a:t>
            </a:r>
            <a:r>
              <a:rPr lang="zh-CN" altLang="en-US" sz="1400" dirty="0" smtClean="0"/>
              <a:t>比</a:t>
            </a:r>
            <a:r>
              <a:rPr lang="en-US" altLang="zh-CN" sz="1400" dirty="0" smtClean="0"/>
              <a:t>&lt;</a:t>
            </a:r>
            <a:r>
              <a:rPr lang="zh-CN" altLang="en-US" sz="1400" dirty="0" smtClean="0"/>
              <a:t>销售</a:t>
            </a:r>
            <a:r>
              <a:rPr lang="zh-CN" altLang="en-US" sz="1400" dirty="0"/>
              <a:t>占比</a:t>
            </a:r>
            <a:r>
              <a:rPr lang="zh-CN" altLang="en-US" sz="1400" dirty="0" smtClean="0"/>
              <a:t>，</a:t>
            </a:r>
            <a:r>
              <a:rPr lang="zh-CN" altLang="en-US" sz="1400" dirty="0"/>
              <a:t>本季订货占比应在往季销售占比基础撒还给你</a:t>
            </a:r>
            <a:r>
              <a:rPr lang="zh-CN" altLang="en-US" sz="1400" b="1" dirty="0" smtClean="0"/>
              <a:t>适当上调</a:t>
            </a:r>
            <a:endParaRPr lang="en-US" altLang="zh-CN" sz="1400" b="1" dirty="0" smtClean="0"/>
          </a:p>
          <a:p>
            <a:pPr marL="285750" indent="-285750">
              <a:lnSpc>
                <a:spcPct val="150000"/>
              </a:lnSpc>
              <a:buFont typeface="Wingdings" panose="05000000000000000000" pitchFamily="2" charset="2"/>
              <a:buChar char="n"/>
            </a:pPr>
            <a:r>
              <a:rPr lang="zh-CN" altLang="en-US" sz="1400" dirty="0" smtClean="0"/>
              <a:t>额外需考虑因素</a:t>
            </a:r>
            <a:endParaRPr lang="en-US" altLang="zh-CN" sz="1400" dirty="0" smtClean="0"/>
          </a:p>
          <a:p>
            <a:pPr>
              <a:lnSpc>
                <a:spcPct val="150000"/>
              </a:lnSpc>
            </a:pPr>
            <a:r>
              <a:rPr lang="en-US" altLang="zh-CN" sz="1400" dirty="0" smtClean="0"/>
              <a:t>      </a:t>
            </a:r>
            <a:r>
              <a:rPr lang="zh-CN" altLang="en-US" sz="1400" dirty="0" smtClean="0"/>
              <a:t>参考区域实际销售经验</a:t>
            </a:r>
            <a:endParaRPr lang="en-US" altLang="zh-CN" sz="1400" dirty="0" smtClean="0"/>
          </a:p>
          <a:p>
            <a:pPr>
              <a:lnSpc>
                <a:spcPct val="150000"/>
              </a:lnSpc>
            </a:pPr>
            <a:r>
              <a:rPr lang="zh-CN" altLang="en-US" sz="1400" dirty="0" smtClean="0"/>
              <a:t>      参考本季产品产品力</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参考当前剩余库存情况</a:t>
            </a:r>
            <a:endParaRPr lang="en-US" altLang="zh-CN" sz="1400" dirty="0" smtClean="0"/>
          </a:p>
          <a:p>
            <a:pPr>
              <a:lnSpc>
                <a:spcPct val="150000"/>
              </a:lnSpc>
            </a:pPr>
            <a:r>
              <a:rPr lang="en-US" altLang="zh-CN" sz="1400" dirty="0" smtClean="0"/>
              <a:t>      ……</a:t>
            </a:r>
            <a:endParaRPr lang="en-US" altLang="zh-CN" sz="1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252383" cy="461434"/>
          </a:xfrm>
        </p:spPr>
        <p:txBody>
          <a:bodyPr/>
          <a:lstStyle/>
          <a:p>
            <a:r>
              <a:rPr lang="zh-CN" altLang="en-US" b="1" dirty="0"/>
              <a:t>采购环节</a:t>
            </a:r>
            <a:r>
              <a:rPr lang="en-US" altLang="zh-CN" b="1" dirty="0"/>
              <a:t>—</a:t>
            </a:r>
            <a:r>
              <a:rPr lang="zh-CN" altLang="en-US" b="1" dirty="0"/>
              <a:t>价格带分析</a:t>
            </a:r>
            <a:endParaRPr lang="zh-CN" altLang="en-US" dirty="0"/>
          </a:p>
        </p:txBody>
      </p:sp>
      <p:sp>
        <p:nvSpPr>
          <p:cNvPr id="4" name="矩形 3"/>
          <p:cNvSpPr/>
          <p:nvPr/>
        </p:nvSpPr>
        <p:spPr>
          <a:xfrm>
            <a:off x="721353" y="765482"/>
            <a:ext cx="11315902" cy="374526"/>
          </a:xfrm>
          <a:prstGeom prst="rect">
            <a:avLst/>
          </a:prstGeom>
        </p:spPr>
        <p:txBody>
          <a:bodyPr wrap="square">
            <a:spAutoFit/>
          </a:bodyPr>
          <a:lstStyle/>
          <a:p>
            <a:pPr>
              <a:lnSpc>
                <a:spcPct val="150000"/>
              </a:lnSpc>
            </a:pPr>
            <a:r>
              <a:rPr lang="zh-CN" altLang="en-US" sz="1400" dirty="0"/>
              <a:t>商品价格带，是指一种同类商品或一种商品类别中的最低价格和最高价格的差别。价格带的宽度决定了门店所面对的消费者的受众层次和数量。</a:t>
            </a:r>
            <a:endParaRPr lang="en-US" altLang="zh-CN" sz="1400" dirty="0"/>
          </a:p>
        </p:txBody>
      </p:sp>
      <p:sp>
        <p:nvSpPr>
          <p:cNvPr id="5" name="矩形 4"/>
          <p:cNvSpPr/>
          <p:nvPr/>
        </p:nvSpPr>
        <p:spPr>
          <a:xfrm>
            <a:off x="721353" y="1514252"/>
            <a:ext cx="4736472" cy="458011"/>
          </a:xfrm>
          <a:prstGeom prst="rect">
            <a:avLst/>
          </a:prstGeom>
        </p:spPr>
        <p:txBody>
          <a:bodyPr wrap="square">
            <a:spAutoFit/>
          </a:bodyPr>
          <a:lstStyle/>
          <a:p>
            <a:pPr>
              <a:lnSpc>
                <a:spcPct val="150000"/>
              </a:lnSpc>
            </a:pPr>
            <a:r>
              <a:rPr lang="zh-CN" altLang="en-US" b="1" dirty="0">
                <a:solidFill>
                  <a:srgbClr val="F98607"/>
                </a:solidFill>
              </a:rPr>
              <a:t>去竞争对手门店市调的时候会调查哪些内容？</a:t>
            </a:r>
            <a:endParaRPr lang="en-US" altLang="zh-CN" b="1" dirty="0">
              <a:solidFill>
                <a:srgbClr val="F98607"/>
              </a:solidFill>
            </a:endParaRPr>
          </a:p>
        </p:txBody>
      </p:sp>
      <p:sp>
        <p:nvSpPr>
          <p:cNvPr id="6" name="矩形 5"/>
          <p:cNvSpPr/>
          <p:nvPr/>
        </p:nvSpPr>
        <p:spPr>
          <a:xfrm>
            <a:off x="3323893" y="2198036"/>
            <a:ext cx="650248" cy="461665"/>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rPr>
              <a:t>陈列</a:t>
            </a:r>
            <a:endParaRPr lang="en-US" altLang="zh-CN" sz="1600" b="1" dirty="0">
              <a:solidFill>
                <a:schemeClr val="tx1">
                  <a:lumMod val="75000"/>
                  <a:lumOff val="25000"/>
                </a:schemeClr>
              </a:solidFill>
            </a:endParaRPr>
          </a:p>
        </p:txBody>
      </p:sp>
      <p:sp>
        <p:nvSpPr>
          <p:cNvPr id="7" name="矩形 6"/>
          <p:cNvSpPr/>
          <p:nvPr/>
        </p:nvSpPr>
        <p:spPr>
          <a:xfrm>
            <a:off x="4381172" y="2198035"/>
            <a:ext cx="650248" cy="414088"/>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rPr>
              <a:t>品类</a:t>
            </a:r>
            <a:endParaRPr lang="en-US" altLang="zh-CN" sz="1600" b="1" dirty="0">
              <a:solidFill>
                <a:schemeClr val="tx1">
                  <a:lumMod val="75000"/>
                  <a:lumOff val="25000"/>
                </a:schemeClr>
              </a:solidFill>
            </a:endParaRPr>
          </a:p>
        </p:txBody>
      </p:sp>
      <p:sp>
        <p:nvSpPr>
          <p:cNvPr id="8" name="矩形 7"/>
          <p:cNvSpPr/>
          <p:nvPr/>
        </p:nvSpPr>
        <p:spPr>
          <a:xfrm>
            <a:off x="5569586" y="2198035"/>
            <a:ext cx="650248" cy="414088"/>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rPr>
              <a:t>价格</a:t>
            </a:r>
            <a:endParaRPr lang="en-US" altLang="zh-CN" sz="1600" b="1" dirty="0">
              <a:solidFill>
                <a:schemeClr val="tx1">
                  <a:lumMod val="75000"/>
                  <a:lumOff val="25000"/>
                </a:schemeClr>
              </a:solidFill>
            </a:endParaRPr>
          </a:p>
        </p:txBody>
      </p:sp>
      <p:sp>
        <p:nvSpPr>
          <p:cNvPr id="9" name="矩形 8"/>
          <p:cNvSpPr/>
          <p:nvPr/>
        </p:nvSpPr>
        <p:spPr>
          <a:xfrm>
            <a:off x="6700849" y="2198035"/>
            <a:ext cx="1159501" cy="461665"/>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rPr>
              <a:t>促销活动</a:t>
            </a:r>
            <a:endParaRPr lang="en-US" altLang="zh-CN" sz="1600" b="1" dirty="0">
              <a:solidFill>
                <a:schemeClr val="tx1">
                  <a:lumMod val="75000"/>
                  <a:lumOff val="25000"/>
                </a:schemeClr>
              </a:solidFill>
            </a:endParaRPr>
          </a:p>
        </p:txBody>
      </p:sp>
      <p:sp>
        <p:nvSpPr>
          <p:cNvPr id="10" name="矩形 9"/>
          <p:cNvSpPr/>
          <p:nvPr/>
        </p:nvSpPr>
        <p:spPr>
          <a:xfrm>
            <a:off x="692778" y="3918780"/>
            <a:ext cx="10794372" cy="221055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1" name="矩形 10"/>
          <p:cNvSpPr/>
          <p:nvPr/>
        </p:nvSpPr>
        <p:spPr>
          <a:xfrm>
            <a:off x="805391" y="3961442"/>
            <a:ext cx="8993087" cy="738664"/>
          </a:xfrm>
          <a:prstGeom prst="rect">
            <a:avLst/>
          </a:prstGeom>
          <a:ln cmpd="dbl">
            <a:noFill/>
          </a:ln>
        </p:spPr>
        <p:txBody>
          <a:bodyPr wrap="square">
            <a:spAutoFit/>
          </a:bodyPr>
          <a:lstStyle/>
          <a:p>
            <a:pPr>
              <a:lnSpc>
                <a:spcPct val="150000"/>
              </a:lnSpc>
            </a:pPr>
            <a:r>
              <a:rPr lang="zh-CN" altLang="en-US" sz="1400" b="1" dirty="0"/>
              <a:t>以宝宝润唇膏为例，假设竞争对手门店有</a:t>
            </a:r>
            <a:r>
              <a:rPr lang="en-US" altLang="zh-CN" sz="1400" b="1" dirty="0"/>
              <a:t>5</a:t>
            </a:r>
            <a:r>
              <a:rPr lang="zh-CN" altLang="en-US" sz="1400" b="1" dirty="0"/>
              <a:t>种价格，分别是</a:t>
            </a:r>
            <a:r>
              <a:rPr lang="en-US" altLang="zh-CN" sz="1400" b="1" dirty="0"/>
              <a:t>10</a:t>
            </a:r>
            <a:r>
              <a:rPr lang="zh-CN" altLang="en-US" sz="1400" b="1" dirty="0"/>
              <a:t>元、</a:t>
            </a:r>
            <a:r>
              <a:rPr lang="en-US" altLang="zh-CN" sz="1400" b="1" dirty="0"/>
              <a:t>20</a:t>
            </a:r>
            <a:r>
              <a:rPr lang="zh-CN" altLang="en-US" sz="1400" b="1" dirty="0"/>
              <a:t>元、</a:t>
            </a:r>
            <a:r>
              <a:rPr lang="en-US" altLang="zh-CN" sz="1400" b="1" dirty="0"/>
              <a:t>30</a:t>
            </a:r>
            <a:r>
              <a:rPr lang="zh-CN" altLang="en-US" sz="1400" b="1" dirty="0"/>
              <a:t>元、</a:t>
            </a:r>
            <a:r>
              <a:rPr lang="en-US" altLang="zh-CN" sz="1400" b="1" dirty="0"/>
              <a:t>40</a:t>
            </a:r>
            <a:r>
              <a:rPr lang="zh-CN" altLang="en-US" sz="1400" b="1" dirty="0"/>
              <a:t>元、</a:t>
            </a:r>
            <a:r>
              <a:rPr lang="en-US" altLang="zh-CN" sz="1400" b="1" dirty="0"/>
              <a:t>50</a:t>
            </a:r>
            <a:r>
              <a:rPr lang="zh-CN" altLang="en-US" sz="1400" b="1" dirty="0"/>
              <a:t>元；我们也有</a:t>
            </a:r>
            <a:r>
              <a:rPr lang="en-US" altLang="zh-CN" sz="1400" b="1" dirty="0"/>
              <a:t>5</a:t>
            </a:r>
            <a:r>
              <a:rPr lang="zh-CN" altLang="en-US" sz="1400" b="1" dirty="0"/>
              <a:t>中价格，分别为</a:t>
            </a:r>
            <a:r>
              <a:rPr lang="en-US" altLang="zh-CN" sz="1400" b="1" dirty="0"/>
              <a:t>12</a:t>
            </a:r>
            <a:r>
              <a:rPr lang="zh-CN" altLang="en-US" sz="1400" b="1" dirty="0"/>
              <a:t>元、</a:t>
            </a:r>
            <a:r>
              <a:rPr lang="en-US" altLang="zh-CN" sz="1400" b="1" dirty="0"/>
              <a:t>20</a:t>
            </a:r>
            <a:r>
              <a:rPr lang="zh-CN" altLang="en-US" sz="1400" b="1" dirty="0"/>
              <a:t>元、</a:t>
            </a:r>
            <a:r>
              <a:rPr lang="en-US" altLang="zh-CN" sz="1400" b="1" dirty="0"/>
              <a:t>25</a:t>
            </a:r>
            <a:r>
              <a:rPr lang="zh-CN" altLang="en-US" sz="1400" b="1" dirty="0"/>
              <a:t>元、</a:t>
            </a:r>
            <a:r>
              <a:rPr lang="en-US" altLang="zh-CN" sz="1400" b="1" dirty="0"/>
              <a:t>30</a:t>
            </a:r>
            <a:r>
              <a:rPr lang="zh-CN" altLang="en-US" sz="1400" b="1" dirty="0"/>
              <a:t>元、</a:t>
            </a:r>
            <a:r>
              <a:rPr lang="en-US" altLang="zh-CN" sz="1400" b="1" dirty="0"/>
              <a:t>38</a:t>
            </a:r>
            <a:r>
              <a:rPr lang="zh-CN" altLang="en-US" sz="1400" b="1" dirty="0"/>
              <a:t>元、</a:t>
            </a:r>
            <a:r>
              <a:rPr lang="en-US" altLang="zh-CN" sz="1400" b="1" dirty="0"/>
              <a:t>40</a:t>
            </a:r>
            <a:r>
              <a:rPr lang="zh-CN" altLang="en-US" sz="1400" b="1" dirty="0"/>
              <a:t>元，经过对比你发现了什么？</a:t>
            </a:r>
            <a:endParaRPr lang="zh-CN" altLang="en-US" sz="1400" b="1" dirty="0"/>
          </a:p>
        </p:txBody>
      </p:sp>
      <p:sp>
        <p:nvSpPr>
          <p:cNvPr id="12" name="矩形 11"/>
          <p:cNvSpPr/>
          <p:nvPr/>
        </p:nvSpPr>
        <p:spPr>
          <a:xfrm>
            <a:off x="805389" y="4852506"/>
            <a:ext cx="8024285" cy="415498"/>
          </a:xfrm>
          <a:prstGeom prst="rect">
            <a:avLst/>
          </a:prstGeom>
          <a:ln cmpd="dbl">
            <a:noFill/>
          </a:ln>
        </p:spPr>
        <p:txBody>
          <a:bodyPr wrap="square">
            <a:spAutoFit/>
          </a:bodyPr>
          <a:lstStyle/>
          <a:p>
            <a:pPr>
              <a:lnSpc>
                <a:spcPct val="150000"/>
              </a:lnSpc>
            </a:pPr>
            <a:r>
              <a:rPr lang="zh-CN" altLang="en-US" sz="1400" b="1" dirty="0"/>
              <a:t>①对方的价格带比我们宽</a:t>
            </a:r>
            <a:r>
              <a:rPr lang="en-US" altLang="zh-CN" sz="1400" b="1" dirty="0"/>
              <a:t>      </a:t>
            </a:r>
            <a:r>
              <a:rPr lang="zh-CN" altLang="en-US" sz="1400" b="1" dirty="0"/>
              <a:t>②对方的最低价格比我们便宜</a:t>
            </a:r>
            <a:endParaRPr lang="zh-CN" altLang="en-US" sz="1400" b="1" dirty="0"/>
          </a:p>
        </p:txBody>
      </p:sp>
      <p:sp>
        <p:nvSpPr>
          <p:cNvPr id="13" name="矩形 12"/>
          <p:cNvSpPr/>
          <p:nvPr/>
        </p:nvSpPr>
        <p:spPr>
          <a:xfrm>
            <a:off x="9735218" y="3715246"/>
            <a:ext cx="1251868" cy="369332"/>
          </a:xfrm>
          <a:prstGeom prst="rect">
            <a:avLst/>
          </a:prstGeom>
          <a:ln cmpd="dbl">
            <a:noFill/>
          </a:ln>
        </p:spPr>
        <p:txBody>
          <a:bodyPr wrap="square">
            <a:spAutoFit/>
          </a:bodyPr>
          <a:lstStyle/>
          <a:p>
            <a:r>
              <a:rPr lang="zh-CN" altLang="en-US" b="1" dirty="0"/>
              <a:t>       举例</a:t>
            </a:r>
            <a:endParaRPr lang="zh-CN" altLang="en-US" b="1" dirty="0"/>
          </a:p>
        </p:txBody>
      </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31410" y="3292572"/>
            <a:ext cx="855740" cy="855740"/>
          </a:xfrm>
          <a:prstGeom prst="rect">
            <a:avLst/>
          </a:prstGeom>
        </p:spPr>
      </p:pic>
      <p:sp>
        <p:nvSpPr>
          <p:cNvPr id="15" name="矩形 14"/>
          <p:cNvSpPr/>
          <p:nvPr/>
        </p:nvSpPr>
        <p:spPr>
          <a:xfrm>
            <a:off x="805391" y="5208359"/>
            <a:ext cx="8024283" cy="738664"/>
          </a:xfrm>
          <a:prstGeom prst="rect">
            <a:avLst/>
          </a:prstGeom>
          <a:ln cmpd="dbl">
            <a:noFill/>
          </a:ln>
        </p:spPr>
        <p:txBody>
          <a:bodyPr wrap="square">
            <a:spAutoFit/>
          </a:bodyPr>
          <a:lstStyle/>
          <a:p>
            <a:pPr>
              <a:lnSpc>
                <a:spcPct val="150000"/>
              </a:lnSpc>
            </a:pPr>
            <a:r>
              <a:rPr lang="zh-CN" altLang="en-US" sz="1400" b="1" dirty="0"/>
              <a:t>③如果同一种商品我们的价格偏高时，则需要看该商品的销售情况，如果销售不好，可以考虑淘汰；如果销售好，消费者也需要，那就将其作为高毛利商品销售</a:t>
            </a:r>
            <a:endParaRPr lang="zh-CN" altLang="en-US" sz="1400" b="1" dirty="0"/>
          </a:p>
        </p:txBody>
      </p:sp>
      <p:cxnSp>
        <p:nvCxnSpPr>
          <p:cNvPr id="16" name="直接连接符 15"/>
          <p:cNvCxnSpPr/>
          <p:nvPr/>
        </p:nvCxnSpPr>
        <p:spPr>
          <a:xfrm>
            <a:off x="1085850" y="2659701"/>
            <a:ext cx="942975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321345" y="2752431"/>
            <a:ext cx="1222079" cy="414088"/>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rPr>
              <a:t>商品结构</a:t>
            </a:r>
            <a:endParaRPr lang="en-US" altLang="zh-CN" sz="1600" b="1" dirty="0">
              <a:solidFill>
                <a:schemeClr val="tx1">
                  <a:lumMod val="75000"/>
                  <a:lumOff val="25000"/>
                </a:schemeClr>
              </a:solidFill>
            </a:endParaRPr>
          </a:p>
        </p:txBody>
      </p:sp>
      <p:sp>
        <p:nvSpPr>
          <p:cNvPr id="18" name="矩形 17"/>
          <p:cNvSpPr/>
          <p:nvPr/>
        </p:nvSpPr>
        <p:spPr>
          <a:xfrm>
            <a:off x="4842799" y="2749442"/>
            <a:ext cx="1222079" cy="461665"/>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rPr>
              <a:t>价格带分布</a:t>
            </a:r>
            <a:endParaRPr lang="en-US" altLang="zh-CN" sz="1600" b="1" dirty="0">
              <a:solidFill>
                <a:schemeClr val="tx1">
                  <a:lumMod val="75000"/>
                  <a:lumOff val="25000"/>
                </a:schemeClr>
              </a:solidFill>
            </a:endParaRPr>
          </a:p>
        </p:txBody>
      </p:sp>
      <p:sp>
        <p:nvSpPr>
          <p:cNvPr id="19" name="矩形 18"/>
          <p:cNvSpPr/>
          <p:nvPr/>
        </p:nvSpPr>
        <p:spPr>
          <a:xfrm>
            <a:off x="6700849" y="2748929"/>
            <a:ext cx="1222079" cy="414088"/>
          </a:xfrm>
          <a:prstGeom prst="rect">
            <a:avLst/>
          </a:prstGeom>
        </p:spPr>
        <p:txBody>
          <a:bodyPr wrap="square">
            <a:spAutoFit/>
          </a:bodyPr>
          <a:lstStyle/>
          <a:p>
            <a:pPr>
              <a:lnSpc>
                <a:spcPct val="150000"/>
              </a:lnSpc>
            </a:pPr>
            <a:r>
              <a:rPr lang="en-US" altLang="zh-CN" sz="1600" b="1" dirty="0">
                <a:solidFill>
                  <a:schemeClr val="tx1">
                    <a:lumMod val="75000"/>
                    <a:lumOff val="25000"/>
                  </a:schemeClr>
                </a:solidFill>
              </a:rPr>
              <a:t>……</a:t>
            </a:r>
            <a:endParaRPr lang="en-US" altLang="zh-CN" sz="1600" b="1" dirty="0">
              <a:solidFill>
                <a:schemeClr val="tx1">
                  <a:lumMod val="75000"/>
                  <a:lumOff val="25000"/>
                </a:schemeClr>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采购环节</a:t>
            </a:r>
            <a:r>
              <a:rPr lang="en-US" altLang="zh-CN" b="1" dirty="0"/>
              <a:t>—</a:t>
            </a:r>
            <a:r>
              <a:rPr lang="zh-CN" altLang="en-US" b="1" dirty="0"/>
              <a:t>价格带分析</a:t>
            </a:r>
            <a:endParaRPr lang="zh-CN" altLang="en-US" dirty="0"/>
          </a:p>
        </p:txBody>
      </p:sp>
      <p:sp>
        <p:nvSpPr>
          <p:cNvPr id="3" name="矩形 2"/>
          <p:cNvSpPr/>
          <p:nvPr/>
        </p:nvSpPr>
        <p:spPr>
          <a:xfrm>
            <a:off x="833967" y="901850"/>
            <a:ext cx="6495689" cy="461665"/>
          </a:xfrm>
          <a:prstGeom prst="rect">
            <a:avLst/>
          </a:prstGeom>
          <a:noFill/>
          <a:ln>
            <a:noFill/>
          </a:ln>
        </p:spPr>
        <p:txBody>
          <a:bodyPr wrap="none" lIns="91440" tIns="45720" rIns="91440" bIns="45720">
            <a:spAutoFit/>
          </a:bodyPr>
          <a:lstStyle/>
          <a:p>
            <a:pPr algn="ctr"/>
            <a:r>
              <a:rPr lang="zh-CN" altLang="en-US" sz="2400" i="1" dirty="0">
                <a:ln w="0"/>
                <a:solidFill>
                  <a:schemeClr val="accent1"/>
                </a:solidFill>
                <a:effectLst>
                  <a:outerShdw blurRad="38100" dist="25400" dir="5400000" algn="ctr" rotWithShape="0">
                    <a:srgbClr val="6E747A">
                      <a:alpha val="43000"/>
                    </a:srgbClr>
                  </a:outerShdw>
                </a:effectLst>
              </a:rPr>
              <a:t>如何确定品类的商品价格点</a:t>
            </a:r>
            <a:r>
              <a:rPr lang="zh-CN" altLang="en-US" sz="1600" i="1" dirty="0">
                <a:ln w="0"/>
                <a:solidFill>
                  <a:schemeClr val="tx1">
                    <a:lumMod val="85000"/>
                    <a:lumOff val="15000"/>
                  </a:schemeClr>
                </a:solidFill>
                <a:effectLst>
                  <a:outerShdw blurRad="38100" dist="25400" dir="5400000" algn="ctr" rotWithShape="0">
                    <a:srgbClr val="6E747A">
                      <a:alpha val="43000"/>
                    </a:srgbClr>
                  </a:outerShdw>
                </a:effectLst>
              </a:rPr>
              <a:t>（</a:t>
            </a:r>
            <a:r>
              <a:rPr lang="en-US" altLang="zh-CN" sz="1600" i="1" dirty="0">
                <a:ln w="0"/>
                <a:solidFill>
                  <a:schemeClr val="tx1">
                    <a:lumMod val="85000"/>
                    <a:lumOff val="15000"/>
                  </a:schemeClr>
                </a:solidFill>
                <a:effectLst>
                  <a:outerShdw blurRad="38100" dist="25400" dir="5400000" algn="ctr" rotWithShape="0">
                    <a:srgbClr val="6E747A">
                      <a:alpha val="43000"/>
                    </a:srgbClr>
                  </a:outerShdw>
                </a:effectLst>
              </a:rPr>
              <a:t>Price Point</a:t>
            </a:r>
            <a:r>
              <a:rPr lang="zh-CN" altLang="en-US" sz="1600" i="1" dirty="0">
                <a:ln w="0"/>
                <a:solidFill>
                  <a:schemeClr val="tx1">
                    <a:lumMod val="85000"/>
                    <a:lumOff val="15000"/>
                  </a:schemeClr>
                </a:solidFill>
                <a:effectLst>
                  <a:outerShdw blurRad="38100" dist="25400" dir="5400000" algn="ctr" rotWithShape="0">
                    <a:srgbClr val="6E747A">
                      <a:alpha val="43000"/>
                    </a:srgbClr>
                  </a:outerShdw>
                </a:effectLst>
              </a:rPr>
              <a:t>，简称</a:t>
            </a:r>
            <a:r>
              <a:rPr lang="en-US" altLang="zh-CN" sz="1600" i="1" dirty="0">
                <a:ln w="0"/>
                <a:solidFill>
                  <a:schemeClr val="tx1">
                    <a:lumMod val="85000"/>
                    <a:lumOff val="15000"/>
                  </a:schemeClr>
                </a:solidFill>
                <a:effectLst>
                  <a:outerShdw blurRad="38100" dist="25400" dir="5400000" algn="ctr" rotWithShape="0">
                    <a:srgbClr val="6E747A">
                      <a:alpha val="43000"/>
                    </a:srgbClr>
                  </a:outerShdw>
                </a:effectLst>
              </a:rPr>
              <a:t>PP</a:t>
            </a:r>
            <a:r>
              <a:rPr lang="zh-CN" altLang="en-US" sz="1600" i="1" dirty="0">
                <a:ln w="0"/>
                <a:solidFill>
                  <a:schemeClr val="tx1">
                    <a:lumMod val="85000"/>
                    <a:lumOff val="15000"/>
                  </a:schemeClr>
                </a:solidFill>
                <a:effectLst>
                  <a:outerShdw blurRad="38100" dist="25400" dir="5400000" algn="ctr" rotWithShape="0">
                    <a:srgbClr val="6E747A">
                      <a:alpha val="43000"/>
                    </a:srgbClr>
                  </a:outerShdw>
                </a:effectLst>
              </a:rPr>
              <a:t>）</a:t>
            </a:r>
            <a:r>
              <a:rPr lang="zh-CN" altLang="en-US" sz="2400" i="1" dirty="0">
                <a:ln w="0"/>
                <a:solidFill>
                  <a:schemeClr val="accent1"/>
                </a:solidFill>
                <a:effectLst>
                  <a:outerShdw blurRad="38100" dist="25400" dir="5400000" algn="ctr" rotWithShape="0">
                    <a:srgbClr val="6E747A">
                      <a:alpha val="43000"/>
                    </a:srgbClr>
                  </a:outerShdw>
                </a:effectLst>
              </a:rPr>
              <a:t>？</a:t>
            </a:r>
            <a:endParaRPr lang="zh-CN" altLang="en-US" sz="2400" i="1" dirty="0">
              <a:ln w="0"/>
              <a:solidFill>
                <a:schemeClr val="accent1"/>
              </a:solidFill>
              <a:effectLst>
                <a:outerShdw blurRad="38100" dist="25400" dir="5400000" algn="ctr" rotWithShape="0">
                  <a:srgbClr val="6E747A">
                    <a:alpha val="43000"/>
                  </a:srgbClr>
                </a:outerShdw>
              </a:effectLst>
            </a:endParaRPr>
          </a:p>
        </p:txBody>
      </p:sp>
      <p:grpSp>
        <p:nvGrpSpPr>
          <p:cNvPr id="4" name="1ce00537-3cad-4284-b256-ec419ac2c679"/>
          <p:cNvGrpSpPr>
            <a:grpSpLocks noChangeAspect="1"/>
          </p:cNvGrpSpPr>
          <p:nvPr/>
        </p:nvGrpSpPr>
        <p:grpSpPr>
          <a:xfrm>
            <a:off x="1045118" y="2199884"/>
            <a:ext cx="9333228" cy="3142724"/>
            <a:chOff x="972952" y="2036948"/>
            <a:chExt cx="10246095" cy="3450108"/>
          </a:xfrm>
        </p:grpSpPr>
        <p:grpSp>
          <p:nvGrpSpPr>
            <p:cNvPr id="5" name="组合 4"/>
            <p:cNvGrpSpPr/>
            <p:nvPr/>
          </p:nvGrpSpPr>
          <p:grpSpPr>
            <a:xfrm>
              <a:off x="972952" y="2636912"/>
              <a:ext cx="10246095" cy="2850144"/>
              <a:chOff x="972953" y="2922927"/>
              <a:chExt cx="10246095" cy="2850144"/>
            </a:xfrm>
          </p:grpSpPr>
          <p:sp>
            <p:nvSpPr>
              <p:cNvPr id="9" name="ïṧḷïḓê-Right Arrow Callout 122"/>
              <p:cNvSpPr/>
              <p:nvPr/>
            </p:nvSpPr>
            <p:spPr>
              <a:xfrm>
                <a:off x="8897151" y="2922927"/>
                <a:ext cx="2321897" cy="1487727"/>
              </a:xfrm>
              <a:prstGeom prst="rightArrowCallout">
                <a:avLst>
                  <a:gd name="adj1" fmla="val 25000"/>
                  <a:gd name="adj2" fmla="val 25000"/>
                  <a:gd name="adj3" fmla="val 25000"/>
                  <a:gd name="adj4" fmla="val 76655"/>
                </a:avLst>
              </a:prstGeom>
              <a:solidFill>
                <a:schemeClr val="accent1"/>
              </a:solidFill>
              <a:ln w="12700">
                <a:no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en-US">
                  <a:cs typeface="+mn-ea"/>
                  <a:sym typeface="+mn-lt"/>
                </a:endParaRPr>
              </a:p>
            </p:txBody>
          </p:sp>
          <p:sp>
            <p:nvSpPr>
              <p:cNvPr id="10" name="ïṧḷïḓê-Right Arrow Callout 121"/>
              <p:cNvSpPr/>
              <p:nvPr/>
            </p:nvSpPr>
            <p:spPr>
              <a:xfrm>
                <a:off x="6916101" y="2922927"/>
                <a:ext cx="2321897" cy="1487727"/>
              </a:xfrm>
              <a:prstGeom prst="rightArrowCallout">
                <a:avLst>
                  <a:gd name="adj1" fmla="val 25000"/>
                  <a:gd name="adj2" fmla="val 25000"/>
                  <a:gd name="adj3" fmla="val 25000"/>
                  <a:gd name="adj4" fmla="val 76655"/>
                </a:avLst>
              </a:prstGeom>
              <a:solidFill>
                <a:srgbClr val="FFC000"/>
              </a:solidFill>
              <a:ln w="38100">
                <a:solidFill>
                  <a:schemeClr val="bg1"/>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en-US">
                  <a:solidFill>
                    <a:schemeClr val="tx1"/>
                  </a:solidFill>
                  <a:cs typeface="+mn-ea"/>
                  <a:sym typeface="+mn-lt"/>
                </a:endParaRPr>
              </a:p>
            </p:txBody>
          </p:sp>
          <p:sp>
            <p:nvSpPr>
              <p:cNvPr id="11" name="ïṧḷïḓê-Right Arrow Callout 120"/>
              <p:cNvSpPr/>
              <p:nvPr/>
            </p:nvSpPr>
            <p:spPr>
              <a:xfrm>
                <a:off x="4935052" y="2922927"/>
                <a:ext cx="2321897" cy="1487727"/>
              </a:xfrm>
              <a:prstGeom prst="rightArrowCallout">
                <a:avLst>
                  <a:gd name="adj1" fmla="val 25000"/>
                  <a:gd name="adj2" fmla="val 25000"/>
                  <a:gd name="adj3" fmla="val 25000"/>
                  <a:gd name="adj4" fmla="val 76655"/>
                </a:avLst>
              </a:prstGeom>
              <a:solidFill>
                <a:schemeClr val="accent1"/>
              </a:solidFill>
              <a:ln w="38100">
                <a:solidFill>
                  <a:schemeClr val="bg1"/>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en-US">
                  <a:solidFill>
                    <a:schemeClr val="tx1"/>
                  </a:solidFill>
                  <a:cs typeface="+mn-ea"/>
                  <a:sym typeface="+mn-lt"/>
                </a:endParaRPr>
              </a:p>
            </p:txBody>
          </p:sp>
          <p:sp>
            <p:nvSpPr>
              <p:cNvPr id="12" name="ïṧḷïḓê-Right Arrow Callout 119"/>
              <p:cNvSpPr/>
              <p:nvPr/>
            </p:nvSpPr>
            <p:spPr>
              <a:xfrm>
                <a:off x="2954003" y="2922927"/>
                <a:ext cx="2321897" cy="1487727"/>
              </a:xfrm>
              <a:prstGeom prst="rightArrowCallout">
                <a:avLst>
                  <a:gd name="adj1" fmla="val 25000"/>
                  <a:gd name="adj2" fmla="val 25000"/>
                  <a:gd name="adj3" fmla="val 25000"/>
                  <a:gd name="adj4" fmla="val 76655"/>
                </a:avLst>
              </a:prstGeom>
              <a:solidFill>
                <a:srgbClr val="FFC000"/>
              </a:solidFill>
              <a:ln w="38100">
                <a:solidFill>
                  <a:schemeClr val="bg1"/>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en-US">
                  <a:solidFill>
                    <a:schemeClr val="tx1"/>
                  </a:solidFill>
                  <a:cs typeface="+mn-ea"/>
                  <a:sym typeface="+mn-lt"/>
                </a:endParaRPr>
              </a:p>
            </p:txBody>
          </p:sp>
          <p:sp>
            <p:nvSpPr>
              <p:cNvPr id="13" name="ïṧḷïḓê-Right Arrow Callout 4"/>
              <p:cNvSpPr/>
              <p:nvPr/>
            </p:nvSpPr>
            <p:spPr>
              <a:xfrm>
                <a:off x="972953" y="2922927"/>
                <a:ext cx="2321897" cy="1487727"/>
              </a:xfrm>
              <a:prstGeom prst="rightArrowCallout">
                <a:avLst>
                  <a:gd name="adj1" fmla="val 25000"/>
                  <a:gd name="adj2" fmla="val 25000"/>
                  <a:gd name="adj3" fmla="val 25000"/>
                  <a:gd name="adj4" fmla="val 76655"/>
                </a:avLst>
              </a:prstGeom>
              <a:solidFill>
                <a:schemeClr val="accent1"/>
              </a:solidFill>
              <a:ln w="38100">
                <a:solidFill>
                  <a:schemeClr val="bg1"/>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en-US">
                  <a:solidFill>
                    <a:schemeClr val="tx1"/>
                  </a:solidFill>
                  <a:cs typeface="+mn-ea"/>
                  <a:sym typeface="+mn-lt"/>
                </a:endParaRPr>
              </a:p>
            </p:txBody>
          </p:sp>
          <p:sp>
            <p:nvSpPr>
              <p:cNvPr id="14" name="ïṧḷïḓê-Text Placeholder 3"/>
              <p:cNvSpPr txBox="1"/>
              <p:nvPr/>
            </p:nvSpPr>
            <p:spPr>
              <a:xfrm>
                <a:off x="2790092" y="3486981"/>
                <a:ext cx="358541" cy="355017"/>
              </a:xfrm>
              <a:prstGeom prst="rect">
                <a:avLst/>
              </a:prstGeom>
            </p:spPr>
            <p:txBody>
              <a:bodyPr wrap="square" lIns="0" tIns="0" rIns="0" bIns="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914400">
                  <a:lnSpc>
                    <a:spcPct val="120000"/>
                  </a:lnSpc>
                  <a:spcBef>
                    <a:spcPct val="0"/>
                  </a:spcBef>
                  <a:defRPr/>
                </a:pPr>
                <a:r>
                  <a:rPr lang="en-US" dirty="0">
                    <a:solidFill>
                      <a:schemeClr val="bg1"/>
                    </a:solidFill>
                    <a:latin typeface="Impact" panose="020B0806030902050204" pitchFamily="34" charset="0"/>
                    <a:cs typeface="+mn-ea"/>
                    <a:sym typeface="+mn-lt"/>
                  </a:rPr>
                  <a:t>01</a:t>
                </a:r>
                <a:endParaRPr lang="en-US" sz="1200" dirty="0">
                  <a:solidFill>
                    <a:schemeClr val="bg1"/>
                  </a:solidFill>
                  <a:latin typeface="Impact" panose="020B0806030902050204" pitchFamily="34" charset="0"/>
                  <a:cs typeface="+mn-ea"/>
                  <a:sym typeface="+mn-lt"/>
                </a:endParaRPr>
              </a:p>
            </p:txBody>
          </p:sp>
          <p:sp>
            <p:nvSpPr>
              <p:cNvPr id="15" name="ïṧḷïḓê-Text Placeholder 3"/>
              <p:cNvSpPr txBox="1"/>
              <p:nvPr/>
            </p:nvSpPr>
            <p:spPr>
              <a:xfrm>
                <a:off x="4778744" y="3486981"/>
                <a:ext cx="358541" cy="355017"/>
              </a:xfrm>
              <a:prstGeom prst="rect">
                <a:avLst/>
              </a:prstGeom>
            </p:spPr>
            <p:txBody>
              <a:bodyPr wrap="square" lIns="0" tIns="0" rIns="0" bIns="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914400">
                  <a:lnSpc>
                    <a:spcPct val="120000"/>
                  </a:lnSpc>
                  <a:spcBef>
                    <a:spcPct val="0"/>
                  </a:spcBef>
                  <a:defRPr/>
                </a:pPr>
                <a:r>
                  <a:rPr lang="en-US" dirty="0">
                    <a:solidFill>
                      <a:schemeClr val="bg1"/>
                    </a:solidFill>
                    <a:latin typeface="Impact" panose="020B0806030902050204" pitchFamily="34" charset="0"/>
                    <a:cs typeface="+mn-ea"/>
                    <a:sym typeface="+mn-lt"/>
                  </a:rPr>
                  <a:t>02</a:t>
                </a:r>
                <a:endParaRPr lang="en-US" sz="1200" dirty="0">
                  <a:solidFill>
                    <a:schemeClr val="bg1"/>
                  </a:solidFill>
                  <a:latin typeface="Impact" panose="020B0806030902050204" pitchFamily="34" charset="0"/>
                  <a:cs typeface="+mn-ea"/>
                  <a:sym typeface="+mn-lt"/>
                </a:endParaRPr>
              </a:p>
            </p:txBody>
          </p:sp>
          <p:sp>
            <p:nvSpPr>
              <p:cNvPr id="16" name="ïṧḷïḓê-Text Placeholder 3"/>
              <p:cNvSpPr txBox="1"/>
              <p:nvPr/>
            </p:nvSpPr>
            <p:spPr>
              <a:xfrm>
                <a:off x="6738227" y="3486981"/>
                <a:ext cx="358541" cy="355017"/>
              </a:xfrm>
              <a:prstGeom prst="rect">
                <a:avLst/>
              </a:prstGeom>
            </p:spPr>
            <p:txBody>
              <a:bodyPr wrap="square" lIns="0" tIns="0" rIns="0" bIns="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914400">
                  <a:lnSpc>
                    <a:spcPct val="120000"/>
                  </a:lnSpc>
                  <a:spcBef>
                    <a:spcPct val="0"/>
                  </a:spcBef>
                  <a:defRPr/>
                </a:pPr>
                <a:r>
                  <a:rPr lang="en-US" dirty="0">
                    <a:solidFill>
                      <a:schemeClr val="bg1"/>
                    </a:solidFill>
                    <a:latin typeface="Impact" panose="020B0806030902050204" pitchFamily="34" charset="0"/>
                    <a:cs typeface="+mn-ea"/>
                    <a:sym typeface="+mn-lt"/>
                  </a:rPr>
                  <a:t>03</a:t>
                </a:r>
                <a:endParaRPr lang="en-US" sz="1200" dirty="0">
                  <a:solidFill>
                    <a:schemeClr val="bg1"/>
                  </a:solidFill>
                  <a:latin typeface="Impact" panose="020B0806030902050204" pitchFamily="34" charset="0"/>
                  <a:cs typeface="+mn-ea"/>
                  <a:sym typeface="+mn-lt"/>
                </a:endParaRPr>
              </a:p>
            </p:txBody>
          </p:sp>
          <p:sp>
            <p:nvSpPr>
              <p:cNvPr id="17" name="ïṧḷïḓê-Text Placeholder 3"/>
              <p:cNvSpPr txBox="1"/>
              <p:nvPr/>
            </p:nvSpPr>
            <p:spPr>
              <a:xfrm>
                <a:off x="8717879" y="3486981"/>
                <a:ext cx="358541" cy="355017"/>
              </a:xfrm>
              <a:prstGeom prst="rect">
                <a:avLst/>
              </a:prstGeom>
            </p:spPr>
            <p:txBody>
              <a:bodyPr wrap="square" lIns="0" tIns="0" rIns="0" bIns="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914400">
                  <a:lnSpc>
                    <a:spcPct val="120000"/>
                  </a:lnSpc>
                  <a:spcBef>
                    <a:spcPct val="0"/>
                  </a:spcBef>
                  <a:defRPr/>
                </a:pPr>
                <a:r>
                  <a:rPr lang="en-US" dirty="0">
                    <a:solidFill>
                      <a:schemeClr val="bg1"/>
                    </a:solidFill>
                    <a:latin typeface="Impact" panose="020B0806030902050204" pitchFamily="34" charset="0"/>
                    <a:cs typeface="+mn-ea"/>
                    <a:sym typeface="+mn-lt"/>
                  </a:rPr>
                  <a:t>04</a:t>
                </a:r>
                <a:endParaRPr lang="en-US" sz="1200" dirty="0">
                  <a:solidFill>
                    <a:schemeClr val="bg1"/>
                  </a:solidFill>
                  <a:latin typeface="Impact" panose="020B0806030902050204" pitchFamily="34" charset="0"/>
                  <a:cs typeface="+mn-ea"/>
                  <a:sym typeface="+mn-lt"/>
                </a:endParaRPr>
              </a:p>
            </p:txBody>
          </p:sp>
          <p:sp>
            <p:nvSpPr>
              <p:cNvPr id="18" name="ïṧḷïḓê-Text Placeholder 3"/>
              <p:cNvSpPr txBox="1"/>
              <p:nvPr/>
            </p:nvSpPr>
            <p:spPr>
              <a:xfrm>
                <a:off x="10716622" y="3486981"/>
                <a:ext cx="358541" cy="355017"/>
              </a:xfrm>
              <a:prstGeom prst="rect">
                <a:avLst/>
              </a:prstGeom>
            </p:spPr>
            <p:txBody>
              <a:bodyPr wrap="square" lIns="0" tIns="0" rIns="0" bIns="0" anchor="ctr" anchorCtr="0">
                <a:normAutofit lnSpcReduction="10000"/>
              </a:bodyPr>
              <a:lstStyle>
                <a:defPPr>
                  <a:defRPr lang="zh-CN"/>
                </a:defPPr>
                <a:lvl1pPr lvl="0" algn="ctr" defTabSz="914400">
                  <a:lnSpc>
                    <a:spcPct val="120000"/>
                  </a:lnSpc>
                  <a:spcBef>
                    <a:spcPct val="0"/>
                  </a:spcBef>
                  <a:defRPr>
                    <a:solidFill>
                      <a:schemeClr val="bg1"/>
                    </a:solidFill>
                    <a:latin typeface="Impact" panose="020B0806030902050204" pitchFamily="34" charset="0"/>
                    <a:cs typeface="+mn-ea"/>
                  </a:defRPr>
                </a:lvl1pPr>
              </a:lstStyle>
              <a:p>
                <a:r>
                  <a:rPr lang="en-US" dirty="0">
                    <a:sym typeface="+mn-lt"/>
                  </a:rPr>
                  <a:t>05</a:t>
                </a:r>
                <a:endParaRPr lang="en-US" dirty="0">
                  <a:sym typeface="+mn-lt"/>
                </a:endParaRPr>
              </a:p>
            </p:txBody>
          </p:sp>
          <p:sp>
            <p:nvSpPr>
              <p:cNvPr id="19" name="ïṧḷïḓê-任意多边形: 形状 59"/>
              <p:cNvSpPr/>
              <p:nvPr/>
            </p:nvSpPr>
            <p:spPr bwMode="auto">
              <a:xfrm>
                <a:off x="3545261" y="3363361"/>
                <a:ext cx="559744" cy="559744"/>
              </a:xfrm>
              <a:custGeom>
                <a:avLst/>
                <a:gdLst>
                  <a:gd name="connsiteX0" fmla="*/ 187191 w 331850"/>
                  <a:gd name="connsiteY0" fmla="*/ 75485 h 289797"/>
                  <a:gd name="connsiteX1" fmla="*/ 189878 w 331850"/>
                  <a:gd name="connsiteY1" fmla="*/ 82100 h 289797"/>
                  <a:gd name="connsiteX2" fmla="*/ 189878 w 331850"/>
                  <a:gd name="connsiteY2" fmla="*/ 242173 h 289797"/>
                  <a:gd name="connsiteX3" fmla="*/ 238236 w 331850"/>
                  <a:gd name="connsiteY3" fmla="*/ 242173 h 289797"/>
                  <a:gd name="connsiteX4" fmla="*/ 238236 w 331850"/>
                  <a:gd name="connsiteY4" fmla="*/ 82100 h 289797"/>
                  <a:gd name="connsiteX5" fmla="*/ 239579 w 331850"/>
                  <a:gd name="connsiteY5" fmla="*/ 75485 h 289797"/>
                  <a:gd name="connsiteX6" fmla="*/ 187191 w 331850"/>
                  <a:gd name="connsiteY6" fmla="*/ 75485 h 289797"/>
                  <a:gd name="connsiteX7" fmla="*/ 93528 w 331850"/>
                  <a:gd name="connsiteY7" fmla="*/ 75485 h 289797"/>
                  <a:gd name="connsiteX8" fmla="*/ 94830 w 331850"/>
                  <a:gd name="connsiteY8" fmla="*/ 82100 h 289797"/>
                  <a:gd name="connsiteX9" fmla="*/ 94830 w 331850"/>
                  <a:gd name="connsiteY9" fmla="*/ 242173 h 289797"/>
                  <a:gd name="connsiteX10" fmla="*/ 143025 w 331850"/>
                  <a:gd name="connsiteY10" fmla="*/ 242173 h 289797"/>
                  <a:gd name="connsiteX11" fmla="*/ 143025 w 331850"/>
                  <a:gd name="connsiteY11" fmla="*/ 82100 h 289797"/>
                  <a:gd name="connsiteX12" fmla="*/ 144328 w 331850"/>
                  <a:gd name="connsiteY12" fmla="*/ 75485 h 289797"/>
                  <a:gd name="connsiteX13" fmla="*/ 93528 w 331850"/>
                  <a:gd name="connsiteY13" fmla="*/ 75485 h 289797"/>
                  <a:gd name="connsiteX14" fmla="*/ 165925 w 331850"/>
                  <a:gd name="connsiteY14" fmla="*/ 0 h 289797"/>
                  <a:gd name="connsiteX15" fmla="*/ 217975 w 331850"/>
                  <a:gd name="connsiteY15" fmla="*/ 6907 h 289797"/>
                  <a:gd name="connsiteX16" fmla="*/ 311831 w 331850"/>
                  <a:gd name="connsiteY16" fmla="*/ 59538 h 289797"/>
                  <a:gd name="connsiteX17" fmla="*/ 309187 w 331850"/>
                  <a:gd name="connsiteY17" fmla="*/ 76643 h 289797"/>
                  <a:gd name="connsiteX18" fmla="*/ 284071 w 331850"/>
                  <a:gd name="connsiteY18" fmla="*/ 76643 h 289797"/>
                  <a:gd name="connsiteX19" fmla="*/ 285393 w 331850"/>
                  <a:gd name="connsiteY19" fmla="*/ 83222 h 289797"/>
                  <a:gd name="connsiteX20" fmla="*/ 285393 w 331850"/>
                  <a:gd name="connsiteY20" fmla="*/ 242429 h 289797"/>
                  <a:gd name="connsiteX21" fmla="*/ 303900 w 331850"/>
                  <a:gd name="connsiteY21" fmla="*/ 242429 h 289797"/>
                  <a:gd name="connsiteX22" fmla="*/ 327694 w 331850"/>
                  <a:gd name="connsiteY22" fmla="*/ 266113 h 289797"/>
                  <a:gd name="connsiteX23" fmla="*/ 303900 w 331850"/>
                  <a:gd name="connsiteY23" fmla="*/ 289797 h 289797"/>
                  <a:gd name="connsiteX24" fmla="*/ 27619 w 331850"/>
                  <a:gd name="connsiteY24" fmla="*/ 289797 h 289797"/>
                  <a:gd name="connsiteX25" fmla="*/ 3825 w 331850"/>
                  <a:gd name="connsiteY25" fmla="*/ 266113 h 289797"/>
                  <a:gd name="connsiteX26" fmla="*/ 27619 w 331850"/>
                  <a:gd name="connsiteY26" fmla="*/ 242429 h 289797"/>
                  <a:gd name="connsiteX27" fmla="*/ 46126 w 331850"/>
                  <a:gd name="connsiteY27" fmla="*/ 242429 h 289797"/>
                  <a:gd name="connsiteX28" fmla="*/ 46126 w 331850"/>
                  <a:gd name="connsiteY28" fmla="*/ 83222 h 289797"/>
                  <a:gd name="connsiteX29" fmla="*/ 48770 w 331850"/>
                  <a:gd name="connsiteY29" fmla="*/ 76643 h 289797"/>
                  <a:gd name="connsiteX30" fmla="*/ 23654 w 331850"/>
                  <a:gd name="connsiteY30" fmla="*/ 76643 h 289797"/>
                  <a:gd name="connsiteX31" fmla="*/ 21010 w 331850"/>
                  <a:gd name="connsiteY31" fmla="*/ 59538 h 289797"/>
                  <a:gd name="connsiteX32" fmla="*/ 114866 w 331850"/>
                  <a:gd name="connsiteY32" fmla="*/ 6907 h 289797"/>
                  <a:gd name="connsiteX33" fmla="*/ 165925 w 331850"/>
                  <a:gd name="connsiteY33" fmla="*/ 0 h 28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850" h="289797">
                    <a:moveTo>
                      <a:pt x="187191" y="75485"/>
                    </a:moveTo>
                    <a:cubicBezTo>
                      <a:pt x="188535" y="76808"/>
                      <a:pt x="189878" y="79454"/>
                      <a:pt x="189878" y="82100"/>
                    </a:cubicBezTo>
                    <a:cubicBezTo>
                      <a:pt x="189878" y="82100"/>
                      <a:pt x="189878" y="82100"/>
                      <a:pt x="189878" y="242173"/>
                    </a:cubicBezTo>
                    <a:cubicBezTo>
                      <a:pt x="189878" y="242173"/>
                      <a:pt x="189878" y="242173"/>
                      <a:pt x="238236" y="242173"/>
                    </a:cubicBezTo>
                    <a:cubicBezTo>
                      <a:pt x="238236" y="242173"/>
                      <a:pt x="238236" y="242173"/>
                      <a:pt x="238236" y="82100"/>
                    </a:cubicBezTo>
                    <a:cubicBezTo>
                      <a:pt x="238236" y="79454"/>
                      <a:pt x="239579" y="76808"/>
                      <a:pt x="239579" y="75485"/>
                    </a:cubicBezTo>
                    <a:cubicBezTo>
                      <a:pt x="239579" y="75485"/>
                      <a:pt x="239579" y="75485"/>
                      <a:pt x="187191" y="75485"/>
                    </a:cubicBezTo>
                    <a:close/>
                    <a:moveTo>
                      <a:pt x="93528" y="75485"/>
                    </a:moveTo>
                    <a:cubicBezTo>
                      <a:pt x="94830" y="76808"/>
                      <a:pt x="94830" y="79454"/>
                      <a:pt x="94830" y="82100"/>
                    </a:cubicBezTo>
                    <a:cubicBezTo>
                      <a:pt x="94830" y="82100"/>
                      <a:pt x="94830" y="82100"/>
                      <a:pt x="94830" y="242173"/>
                    </a:cubicBezTo>
                    <a:cubicBezTo>
                      <a:pt x="94830" y="242173"/>
                      <a:pt x="94830" y="242173"/>
                      <a:pt x="143025" y="242173"/>
                    </a:cubicBezTo>
                    <a:lnTo>
                      <a:pt x="143025" y="82100"/>
                    </a:lnTo>
                    <a:cubicBezTo>
                      <a:pt x="143025" y="79454"/>
                      <a:pt x="143025" y="76808"/>
                      <a:pt x="144328" y="75485"/>
                    </a:cubicBezTo>
                    <a:cubicBezTo>
                      <a:pt x="144328" y="75485"/>
                      <a:pt x="144328" y="75485"/>
                      <a:pt x="93528" y="75485"/>
                    </a:cubicBezTo>
                    <a:close/>
                    <a:moveTo>
                      <a:pt x="165925" y="0"/>
                    </a:moveTo>
                    <a:cubicBezTo>
                      <a:pt x="184597" y="0"/>
                      <a:pt x="203434" y="2302"/>
                      <a:pt x="217975" y="6907"/>
                    </a:cubicBezTo>
                    <a:cubicBezTo>
                      <a:pt x="217975" y="6907"/>
                      <a:pt x="217975" y="6907"/>
                      <a:pt x="311831" y="59538"/>
                    </a:cubicBezTo>
                    <a:cubicBezTo>
                      <a:pt x="339591" y="68748"/>
                      <a:pt x="338269" y="76643"/>
                      <a:pt x="309187" y="76643"/>
                    </a:cubicBezTo>
                    <a:lnTo>
                      <a:pt x="284071" y="76643"/>
                    </a:lnTo>
                    <a:cubicBezTo>
                      <a:pt x="284071" y="77959"/>
                      <a:pt x="285393" y="80590"/>
                      <a:pt x="285393" y="83222"/>
                    </a:cubicBezTo>
                    <a:cubicBezTo>
                      <a:pt x="285393" y="83222"/>
                      <a:pt x="285393" y="83222"/>
                      <a:pt x="285393" y="242429"/>
                    </a:cubicBezTo>
                    <a:cubicBezTo>
                      <a:pt x="285393" y="242429"/>
                      <a:pt x="285393" y="242429"/>
                      <a:pt x="303900" y="242429"/>
                    </a:cubicBezTo>
                    <a:cubicBezTo>
                      <a:pt x="317119" y="242429"/>
                      <a:pt x="327694" y="252956"/>
                      <a:pt x="327694" y="266113"/>
                    </a:cubicBezTo>
                    <a:cubicBezTo>
                      <a:pt x="327694" y="279271"/>
                      <a:pt x="317119" y="289797"/>
                      <a:pt x="303900" y="289797"/>
                    </a:cubicBezTo>
                    <a:cubicBezTo>
                      <a:pt x="303900" y="289797"/>
                      <a:pt x="303900" y="289797"/>
                      <a:pt x="27619" y="289797"/>
                    </a:cubicBezTo>
                    <a:cubicBezTo>
                      <a:pt x="14400" y="289797"/>
                      <a:pt x="3825" y="279271"/>
                      <a:pt x="3825" y="266113"/>
                    </a:cubicBezTo>
                    <a:cubicBezTo>
                      <a:pt x="3825" y="252956"/>
                      <a:pt x="14400" y="242429"/>
                      <a:pt x="27619" y="242429"/>
                    </a:cubicBezTo>
                    <a:cubicBezTo>
                      <a:pt x="27619" y="242429"/>
                      <a:pt x="27619" y="242429"/>
                      <a:pt x="46126" y="242429"/>
                    </a:cubicBezTo>
                    <a:cubicBezTo>
                      <a:pt x="46126" y="242429"/>
                      <a:pt x="46126" y="242429"/>
                      <a:pt x="46126" y="83222"/>
                    </a:cubicBezTo>
                    <a:cubicBezTo>
                      <a:pt x="46126" y="80590"/>
                      <a:pt x="47448" y="77959"/>
                      <a:pt x="48770" y="76643"/>
                    </a:cubicBezTo>
                    <a:cubicBezTo>
                      <a:pt x="48770" y="76643"/>
                      <a:pt x="48770" y="76643"/>
                      <a:pt x="23654" y="76643"/>
                    </a:cubicBezTo>
                    <a:cubicBezTo>
                      <a:pt x="-6750" y="76643"/>
                      <a:pt x="-8072" y="68748"/>
                      <a:pt x="21010" y="59538"/>
                    </a:cubicBezTo>
                    <a:cubicBezTo>
                      <a:pt x="21010" y="59538"/>
                      <a:pt x="21010" y="59538"/>
                      <a:pt x="114866" y="6907"/>
                    </a:cubicBezTo>
                    <a:cubicBezTo>
                      <a:pt x="128746" y="2302"/>
                      <a:pt x="147253" y="0"/>
                      <a:pt x="16592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en-US">
                  <a:cs typeface="+mn-ea"/>
                  <a:sym typeface="+mn-lt"/>
                </a:endParaRPr>
              </a:p>
            </p:txBody>
          </p:sp>
          <p:sp>
            <p:nvSpPr>
              <p:cNvPr id="20" name="ïṧḷïḓê-任意多边形: 形状 61"/>
              <p:cNvSpPr/>
              <p:nvPr/>
            </p:nvSpPr>
            <p:spPr bwMode="auto">
              <a:xfrm>
                <a:off x="7542837" y="3339739"/>
                <a:ext cx="559744" cy="559744"/>
              </a:xfrm>
              <a:custGeom>
                <a:avLst/>
                <a:gdLst>
                  <a:gd name="connsiteX0" fmla="*/ 187191 w 331850"/>
                  <a:gd name="connsiteY0" fmla="*/ 75485 h 289797"/>
                  <a:gd name="connsiteX1" fmla="*/ 189878 w 331850"/>
                  <a:gd name="connsiteY1" fmla="*/ 82100 h 289797"/>
                  <a:gd name="connsiteX2" fmla="*/ 189878 w 331850"/>
                  <a:gd name="connsiteY2" fmla="*/ 242173 h 289797"/>
                  <a:gd name="connsiteX3" fmla="*/ 238236 w 331850"/>
                  <a:gd name="connsiteY3" fmla="*/ 242173 h 289797"/>
                  <a:gd name="connsiteX4" fmla="*/ 238236 w 331850"/>
                  <a:gd name="connsiteY4" fmla="*/ 82100 h 289797"/>
                  <a:gd name="connsiteX5" fmla="*/ 239579 w 331850"/>
                  <a:gd name="connsiteY5" fmla="*/ 75485 h 289797"/>
                  <a:gd name="connsiteX6" fmla="*/ 187191 w 331850"/>
                  <a:gd name="connsiteY6" fmla="*/ 75485 h 289797"/>
                  <a:gd name="connsiteX7" fmla="*/ 93528 w 331850"/>
                  <a:gd name="connsiteY7" fmla="*/ 75485 h 289797"/>
                  <a:gd name="connsiteX8" fmla="*/ 94830 w 331850"/>
                  <a:gd name="connsiteY8" fmla="*/ 82100 h 289797"/>
                  <a:gd name="connsiteX9" fmla="*/ 94830 w 331850"/>
                  <a:gd name="connsiteY9" fmla="*/ 242173 h 289797"/>
                  <a:gd name="connsiteX10" fmla="*/ 143025 w 331850"/>
                  <a:gd name="connsiteY10" fmla="*/ 242173 h 289797"/>
                  <a:gd name="connsiteX11" fmla="*/ 143025 w 331850"/>
                  <a:gd name="connsiteY11" fmla="*/ 82100 h 289797"/>
                  <a:gd name="connsiteX12" fmla="*/ 144328 w 331850"/>
                  <a:gd name="connsiteY12" fmla="*/ 75485 h 289797"/>
                  <a:gd name="connsiteX13" fmla="*/ 93528 w 331850"/>
                  <a:gd name="connsiteY13" fmla="*/ 75485 h 289797"/>
                  <a:gd name="connsiteX14" fmla="*/ 165925 w 331850"/>
                  <a:gd name="connsiteY14" fmla="*/ 0 h 289797"/>
                  <a:gd name="connsiteX15" fmla="*/ 217975 w 331850"/>
                  <a:gd name="connsiteY15" fmla="*/ 6907 h 289797"/>
                  <a:gd name="connsiteX16" fmla="*/ 311831 w 331850"/>
                  <a:gd name="connsiteY16" fmla="*/ 59538 h 289797"/>
                  <a:gd name="connsiteX17" fmla="*/ 309187 w 331850"/>
                  <a:gd name="connsiteY17" fmla="*/ 76643 h 289797"/>
                  <a:gd name="connsiteX18" fmla="*/ 284071 w 331850"/>
                  <a:gd name="connsiteY18" fmla="*/ 76643 h 289797"/>
                  <a:gd name="connsiteX19" fmla="*/ 285393 w 331850"/>
                  <a:gd name="connsiteY19" fmla="*/ 83222 h 289797"/>
                  <a:gd name="connsiteX20" fmla="*/ 285393 w 331850"/>
                  <a:gd name="connsiteY20" fmla="*/ 242429 h 289797"/>
                  <a:gd name="connsiteX21" fmla="*/ 303900 w 331850"/>
                  <a:gd name="connsiteY21" fmla="*/ 242429 h 289797"/>
                  <a:gd name="connsiteX22" fmla="*/ 327694 w 331850"/>
                  <a:gd name="connsiteY22" fmla="*/ 266113 h 289797"/>
                  <a:gd name="connsiteX23" fmla="*/ 303900 w 331850"/>
                  <a:gd name="connsiteY23" fmla="*/ 289797 h 289797"/>
                  <a:gd name="connsiteX24" fmla="*/ 27619 w 331850"/>
                  <a:gd name="connsiteY24" fmla="*/ 289797 h 289797"/>
                  <a:gd name="connsiteX25" fmla="*/ 3825 w 331850"/>
                  <a:gd name="connsiteY25" fmla="*/ 266113 h 289797"/>
                  <a:gd name="connsiteX26" fmla="*/ 27619 w 331850"/>
                  <a:gd name="connsiteY26" fmla="*/ 242429 h 289797"/>
                  <a:gd name="connsiteX27" fmla="*/ 46126 w 331850"/>
                  <a:gd name="connsiteY27" fmla="*/ 242429 h 289797"/>
                  <a:gd name="connsiteX28" fmla="*/ 46126 w 331850"/>
                  <a:gd name="connsiteY28" fmla="*/ 83222 h 289797"/>
                  <a:gd name="connsiteX29" fmla="*/ 48770 w 331850"/>
                  <a:gd name="connsiteY29" fmla="*/ 76643 h 289797"/>
                  <a:gd name="connsiteX30" fmla="*/ 23654 w 331850"/>
                  <a:gd name="connsiteY30" fmla="*/ 76643 h 289797"/>
                  <a:gd name="connsiteX31" fmla="*/ 21010 w 331850"/>
                  <a:gd name="connsiteY31" fmla="*/ 59538 h 289797"/>
                  <a:gd name="connsiteX32" fmla="*/ 114866 w 331850"/>
                  <a:gd name="connsiteY32" fmla="*/ 6907 h 289797"/>
                  <a:gd name="connsiteX33" fmla="*/ 165925 w 331850"/>
                  <a:gd name="connsiteY33" fmla="*/ 0 h 28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850" h="289797">
                    <a:moveTo>
                      <a:pt x="187191" y="75485"/>
                    </a:moveTo>
                    <a:cubicBezTo>
                      <a:pt x="188535" y="76808"/>
                      <a:pt x="189878" y="79454"/>
                      <a:pt x="189878" y="82100"/>
                    </a:cubicBezTo>
                    <a:cubicBezTo>
                      <a:pt x="189878" y="82100"/>
                      <a:pt x="189878" y="82100"/>
                      <a:pt x="189878" y="242173"/>
                    </a:cubicBezTo>
                    <a:cubicBezTo>
                      <a:pt x="189878" y="242173"/>
                      <a:pt x="189878" y="242173"/>
                      <a:pt x="238236" y="242173"/>
                    </a:cubicBezTo>
                    <a:cubicBezTo>
                      <a:pt x="238236" y="242173"/>
                      <a:pt x="238236" y="242173"/>
                      <a:pt x="238236" y="82100"/>
                    </a:cubicBezTo>
                    <a:cubicBezTo>
                      <a:pt x="238236" y="79454"/>
                      <a:pt x="239579" y="76808"/>
                      <a:pt x="239579" y="75485"/>
                    </a:cubicBezTo>
                    <a:cubicBezTo>
                      <a:pt x="239579" y="75485"/>
                      <a:pt x="239579" y="75485"/>
                      <a:pt x="187191" y="75485"/>
                    </a:cubicBezTo>
                    <a:close/>
                    <a:moveTo>
                      <a:pt x="93528" y="75485"/>
                    </a:moveTo>
                    <a:cubicBezTo>
                      <a:pt x="94830" y="76808"/>
                      <a:pt x="94830" y="79454"/>
                      <a:pt x="94830" y="82100"/>
                    </a:cubicBezTo>
                    <a:cubicBezTo>
                      <a:pt x="94830" y="82100"/>
                      <a:pt x="94830" y="82100"/>
                      <a:pt x="94830" y="242173"/>
                    </a:cubicBezTo>
                    <a:cubicBezTo>
                      <a:pt x="94830" y="242173"/>
                      <a:pt x="94830" y="242173"/>
                      <a:pt x="143025" y="242173"/>
                    </a:cubicBezTo>
                    <a:lnTo>
                      <a:pt x="143025" y="82100"/>
                    </a:lnTo>
                    <a:cubicBezTo>
                      <a:pt x="143025" y="79454"/>
                      <a:pt x="143025" y="76808"/>
                      <a:pt x="144328" y="75485"/>
                    </a:cubicBezTo>
                    <a:cubicBezTo>
                      <a:pt x="144328" y="75485"/>
                      <a:pt x="144328" y="75485"/>
                      <a:pt x="93528" y="75485"/>
                    </a:cubicBezTo>
                    <a:close/>
                    <a:moveTo>
                      <a:pt x="165925" y="0"/>
                    </a:moveTo>
                    <a:cubicBezTo>
                      <a:pt x="184597" y="0"/>
                      <a:pt x="203434" y="2302"/>
                      <a:pt x="217975" y="6907"/>
                    </a:cubicBezTo>
                    <a:cubicBezTo>
                      <a:pt x="217975" y="6907"/>
                      <a:pt x="217975" y="6907"/>
                      <a:pt x="311831" y="59538"/>
                    </a:cubicBezTo>
                    <a:cubicBezTo>
                      <a:pt x="339591" y="68748"/>
                      <a:pt x="338269" y="76643"/>
                      <a:pt x="309187" y="76643"/>
                    </a:cubicBezTo>
                    <a:lnTo>
                      <a:pt x="284071" y="76643"/>
                    </a:lnTo>
                    <a:cubicBezTo>
                      <a:pt x="284071" y="77959"/>
                      <a:pt x="285393" y="80590"/>
                      <a:pt x="285393" y="83222"/>
                    </a:cubicBezTo>
                    <a:cubicBezTo>
                      <a:pt x="285393" y="83222"/>
                      <a:pt x="285393" y="83222"/>
                      <a:pt x="285393" y="242429"/>
                    </a:cubicBezTo>
                    <a:cubicBezTo>
                      <a:pt x="285393" y="242429"/>
                      <a:pt x="285393" y="242429"/>
                      <a:pt x="303900" y="242429"/>
                    </a:cubicBezTo>
                    <a:cubicBezTo>
                      <a:pt x="317119" y="242429"/>
                      <a:pt x="327694" y="252956"/>
                      <a:pt x="327694" y="266113"/>
                    </a:cubicBezTo>
                    <a:cubicBezTo>
                      <a:pt x="327694" y="279271"/>
                      <a:pt x="317119" y="289797"/>
                      <a:pt x="303900" y="289797"/>
                    </a:cubicBezTo>
                    <a:cubicBezTo>
                      <a:pt x="303900" y="289797"/>
                      <a:pt x="303900" y="289797"/>
                      <a:pt x="27619" y="289797"/>
                    </a:cubicBezTo>
                    <a:cubicBezTo>
                      <a:pt x="14400" y="289797"/>
                      <a:pt x="3825" y="279271"/>
                      <a:pt x="3825" y="266113"/>
                    </a:cubicBezTo>
                    <a:cubicBezTo>
                      <a:pt x="3825" y="252956"/>
                      <a:pt x="14400" y="242429"/>
                      <a:pt x="27619" y="242429"/>
                    </a:cubicBezTo>
                    <a:cubicBezTo>
                      <a:pt x="27619" y="242429"/>
                      <a:pt x="27619" y="242429"/>
                      <a:pt x="46126" y="242429"/>
                    </a:cubicBezTo>
                    <a:cubicBezTo>
                      <a:pt x="46126" y="242429"/>
                      <a:pt x="46126" y="242429"/>
                      <a:pt x="46126" y="83222"/>
                    </a:cubicBezTo>
                    <a:cubicBezTo>
                      <a:pt x="46126" y="80590"/>
                      <a:pt x="47448" y="77959"/>
                      <a:pt x="48770" y="76643"/>
                    </a:cubicBezTo>
                    <a:cubicBezTo>
                      <a:pt x="48770" y="76643"/>
                      <a:pt x="48770" y="76643"/>
                      <a:pt x="23654" y="76643"/>
                    </a:cubicBezTo>
                    <a:cubicBezTo>
                      <a:pt x="-6750" y="76643"/>
                      <a:pt x="-8072" y="68748"/>
                      <a:pt x="21010" y="59538"/>
                    </a:cubicBezTo>
                    <a:cubicBezTo>
                      <a:pt x="21010" y="59538"/>
                      <a:pt x="21010" y="59538"/>
                      <a:pt x="114866" y="6907"/>
                    </a:cubicBezTo>
                    <a:cubicBezTo>
                      <a:pt x="128746" y="2302"/>
                      <a:pt x="147253" y="0"/>
                      <a:pt x="16592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en-US">
                  <a:cs typeface="+mn-ea"/>
                  <a:sym typeface="+mn-lt"/>
                </a:endParaRPr>
              </a:p>
            </p:txBody>
          </p:sp>
          <p:sp>
            <p:nvSpPr>
              <p:cNvPr id="21" name="ïṧḷïḓê-任意多边形: 形状 60"/>
              <p:cNvSpPr/>
              <p:nvPr/>
            </p:nvSpPr>
            <p:spPr bwMode="auto">
              <a:xfrm>
                <a:off x="5526741" y="3363361"/>
                <a:ext cx="559744" cy="559744"/>
              </a:xfrm>
              <a:custGeom>
                <a:avLst/>
                <a:gdLst>
                  <a:gd name="connsiteX0" fmla="*/ 187191 w 331850"/>
                  <a:gd name="connsiteY0" fmla="*/ 75485 h 289797"/>
                  <a:gd name="connsiteX1" fmla="*/ 189878 w 331850"/>
                  <a:gd name="connsiteY1" fmla="*/ 82100 h 289797"/>
                  <a:gd name="connsiteX2" fmla="*/ 189878 w 331850"/>
                  <a:gd name="connsiteY2" fmla="*/ 242173 h 289797"/>
                  <a:gd name="connsiteX3" fmla="*/ 238236 w 331850"/>
                  <a:gd name="connsiteY3" fmla="*/ 242173 h 289797"/>
                  <a:gd name="connsiteX4" fmla="*/ 238236 w 331850"/>
                  <a:gd name="connsiteY4" fmla="*/ 82100 h 289797"/>
                  <a:gd name="connsiteX5" fmla="*/ 239579 w 331850"/>
                  <a:gd name="connsiteY5" fmla="*/ 75485 h 289797"/>
                  <a:gd name="connsiteX6" fmla="*/ 187191 w 331850"/>
                  <a:gd name="connsiteY6" fmla="*/ 75485 h 289797"/>
                  <a:gd name="connsiteX7" fmla="*/ 93528 w 331850"/>
                  <a:gd name="connsiteY7" fmla="*/ 75485 h 289797"/>
                  <a:gd name="connsiteX8" fmla="*/ 94830 w 331850"/>
                  <a:gd name="connsiteY8" fmla="*/ 82100 h 289797"/>
                  <a:gd name="connsiteX9" fmla="*/ 94830 w 331850"/>
                  <a:gd name="connsiteY9" fmla="*/ 242173 h 289797"/>
                  <a:gd name="connsiteX10" fmla="*/ 143025 w 331850"/>
                  <a:gd name="connsiteY10" fmla="*/ 242173 h 289797"/>
                  <a:gd name="connsiteX11" fmla="*/ 143025 w 331850"/>
                  <a:gd name="connsiteY11" fmla="*/ 82100 h 289797"/>
                  <a:gd name="connsiteX12" fmla="*/ 144328 w 331850"/>
                  <a:gd name="connsiteY12" fmla="*/ 75485 h 289797"/>
                  <a:gd name="connsiteX13" fmla="*/ 93528 w 331850"/>
                  <a:gd name="connsiteY13" fmla="*/ 75485 h 289797"/>
                  <a:gd name="connsiteX14" fmla="*/ 165925 w 331850"/>
                  <a:gd name="connsiteY14" fmla="*/ 0 h 289797"/>
                  <a:gd name="connsiteX15" fmla="*/ 217975 w 331850"/>
                  <a:gd name="connsiteY15" fmla="*/ 6907 h 289797"/>
                  <a:gd name="connsiteX16" fmla="*/ 311831 w 331850"/>
                  <a:gd name="connsiteY16" fmla="*/ 59538 h 289797"/>
                  <a:gd name="connsiteX17" fmla="*/ 309187 w 331850"/>
                  <a:gd name="connsiteY17" fmla="*/ 76643 h 289797"/>
                  <a:gd name="connsiteX18" fmla="*/ 284071 w 331850"/>
                  <a:gd name="connsiteY18" fmla="*/ 76643 h 289797"/>
                  <a:gd name="connsiteX19" fmla="*/ 285393 w 331850"/>
                  <a:gd name="connsiteY19" fmla="*/ 83222 h 289797"/>
                  <a:gd name="connsiteX20" fmla="*/ 285393 w 331850"/>
                  <a:gd name="connsiteY20" fmla="*/ 242429 h 289797"/>
                  <a:gd name="connsiteX21" fmla="*/ 303900 w 331850"/>
                  <a:gd name="connsiteY21" fmla="*/ 242429 h 289797"/>
                  <a:gd name="connsiteX22" fmla="*/ 327694 w 331850"/>
                  <a:gd name="connsiteY22" fmla="*/ 266113 h 289797"/>
                  <a:gd name="connsiteX23" fmla="*/ 303900 w 331850"/>
                  <a:gd name="connsiteY23" fmla="*/ 289797 h 289797"/>
                  <a:gd name="connsiteX24" fmla="*/ 27619 w 331850"/>
                  <a:gd name="connsiteY24" fmla="*/ 289797 h 289797"/>
                  <a:gd name="connsiteX25" fmla="*/ 3825 w 331850"/>
                  <a:gd name="connsiteY25" fmla="*/ 266113 h 289797"/>
                  <a:gd name="connsiteX26" fmla="*/ 27619 w 331850"/>
                  <a:gd name="connsiteY26" fmla="*/ 242429 h 289797"/>
                  <a:gd name="connsiteX27" fmla="*/ 46126 w 331850"/>
                  <a:gd name="connsiteY27" fmla="*/ 242429 h 289797"/>
                  <a:gd name="connsiteX28" fmla="*/ 46126 w 331850"/>
                  <a:gd name="connsiteY28" fmla="*/ 83222 h 289797"/>
                  <a:gd name="connsiteX29" fmla="*/ 48770 w 331850"/>
                  <a:gd name="connsiteY29" fmla="*/ 76643 h 289797"/>
                  <a:gd name="connsiteX30" fmla="*/ 23654 w 331850"/>
                  <a:gd name="connsiteY30" fmla="*/ 76643 h 289797"/>
                  <a:gd name="connsiteX31" fmla="*/ 21010 w 331850"/>
                  <a:gd name="connsiteY31" fmla="*/ 59538 h 289797"/>
                  <a:gd name="connsiteX32" fmla="*/ 114866 w 331850"/>
                  <a:gd name="connsiteY32" fmla="*/ 6907 h 289797"/>
                  <a:gd name="connsiteX33" fmla="*/ 165925 w 331850"/>
                  <a:gd name="connsiteY33" fmla="*/ 0 h 28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850" h="289797">
                    <a:moveTo>
                      <a:pt x="187191" y="75485"/>
                    </a:moveTo>
                    <a:cubicBezTo>
                      <a:pt x="188535" y="76808"/>
                      <a:pt x="189878" y="79454"/>
                      <a:pt x="189878" y="82100"/>
                    </a:cubicBezTo>
                    <a:cubicBezTo>
                      <a:pt x="189878" y="82100"/>
                      <a:pt x="189878" y="82100"/>
                      <a:pt x="189878" y="242173"/>
                    </a:cubicBezTo>
                    <a:cubicBezTo>
                      <a:pt x="189878" y="242173"/>
                      <a:pt x="189878" y="242173"/>
                      <a:pt x="238236" y="242173"/>
                    </a:cubicBezTo>
                    <a:cubicBezTo>
                      <a:pt x="238236" y="242173"/>
                      <a:pt x="238236" y="242173"/>
                      <a:pt x="238236" y="82100"/>
                    </a:cubicBezTo>
                    <a:cubicBezTo>
                      <a:pt x="238236" y="79454"/>
                      <a:pt x="239579" y="76808"/>
                      <a:pt x="239579" y="75485"/>
                    </a:cubicBezTo>
                    <a:cubicBezTo>
                      <a:pt x="239579" y="75485"/>
                      <a:pt x="239579" y="75485"/>
                      <a:pt x="187191" y="75485"/>
                    </a:cubicBezTo>
                    <a:close/>
                    <a:moveTo>
                      <a:pt x="93528" y="75485"/>
                    </a:moveTo>
                    <a:cubicBezTo>
                      <a:pt x="94830" y="76808"/>
                      <a:pt x="94830" y="79454"/>
                      <a:pt x="94830" y="82100"/>
                    </a:cubicBezTo>
                    <a:cubicBezTo>
                      <a:pt x="94830" y="82100"/>
                      <a:pt x="94830" y="82100"/>
                      <a:pt x="94830" y="242173"/>
                    </a:cubicBezTo>
                    <a:cubicBezTo>
                      <a:pt x="94830" y="242173"/>
                      <a:pt x="94830" y="242173"/>
                      <a:pt x="143025" y="242173"/>
                    </a:cubicBezTo>
                    <a:lnTo>
                      <a:pt x="143025" y="82100"/>
                    </a:lnTo>
                    <a:cubicBezTo>
                      <a:pt x="143025" y="79454"/>
                      <a:pt x="143025" y="76808"/>
                      <a:pt x="144328" y="75485"/>
                    </a:cubicBezTo>
                    <a:cubicBezTo>
                      <a:pt x="144328" y="75485"/>
                      <a:pt x="144328" y="75485"/>
                      <a:pt x="93528" y="75485"/>
                    </a:cubicBezTo>
                    <a:close/>
                    <a:moveTo>
                      <a:pt x="165925" y="0"/>
                    </a:moveTo>
                    <a:cubicBezTo>
                      <a:pt x="184597" y="0"/>
                      <a:pt x="203434" y="2302"/>
                      <a:pt x="217975" y="6907"/>
                    </a:cubicBezTo>
                    <a:cubicBezTo>
                      <a:pt x="217975" y="6907"/>
                      <a:pt x="217975" y="6907"/>
                      <a:pt x="311831" y="59538"/>
                    </a:cubicBezTo>
                    <a:cubicBezTo>
                      <a:pt x="339591" y="68748"/>
                      <a:pt x="338269" y="76643"/>
                      <a:pt x="309187" y="76643"/>
                    </a:cubicBezTo>
                    <a:lnTo>
                      <a:pt x="284071" y="76643"/>
                    </a:lnTo>
                    <a:cubicBezTo>
                      <a:pt x="284071" y="77959"/>
                      <a:pt x="285393" y="80590"/>
                      <a:pt x="285393" y="83222"/>
                    </a:cubicBezTo>
                    <a:cubicBezTo>
                      <a:pt x="285393" y="83222"/>
                      <a:pt x="285393" y="83222"/>
                      <a:pt x="285393" y="242429"/>
                    </a:cubicBezTo>
                    <a:cubicBezTo>
                      <a:pt x="285393" y="242429"/>
                      <a:pt x="285393" y="242429"/>
                      <a:pt x="303900" y="242429"/>
                    </a:cubicBezTo>
                    <a:cubicBezTo>
                      <a:pt x="317119" y="242429"/>
                      <a:pt x="327694" y="252956"/>
                      <a:pt x="327694" y="266113"/>
                    </a:cubicBezTo>
                    <a:cubicBezTo>
                      <a:pt x="327694" y="279271"/>
                      <a:pt x="317119" y="289797"/>
                      <a:pt x="303900" y="289797"/>
                    </a:cubicBezTo>
                    <a:cubicBezTo>
                      <a:pt x="303900" y="289797"/>
                      <a:pt x="303900" y="289797"/>
                      <a:pt x="27619" y="289797"/>
                    </a:cubicBezTo>
                    <a:cubicBezTo>
                      <a:pt x="14400" y="289797"/>
                      <a:pt x="3825" y="279271"/>
                      <a:pt x="3825" y="266113"/>
                    </a:cubicBezTo>
                    <a:cubicBezTo>
                      <a:pt x="3825" y="252956"/>
                      <a:pt x="14400" y="242429"/>
                      <a:pt x="27619" y="242429"/>
                    </a:cubicBezTo>
                    <a:cubicBezTo>
                      <a:pt x="27619" y="242429"/>
                      <a:pt x="27619" y="242429"/>
                      <a:pt x="46126" y="242429"/>
                    </a:cubicBezTo>
                    <a:cubicBezTo>
                      <a:pt x="46126" y="242429"/>
                      <a:pt x="46126" y="242429"/>
                      <a:pt x="46126" y="83222"/>
                    </a:cubicBezTo>
                    <a:cubicBezTo>
                      <a:pt x="46126" y="80590"/>
                      <a:pt x="47448" y="77959"/>
                      <a:pt x="48770" y="76643"/>
                    </a:cubicBezTo>
                    <a:cubicBezTo>
                      <a:pt x="48770" y="76643"/>
                      <a:pt x="48770" y="76643"/>
                      <a:pt x="23654" y="76643"/>
                    </a:cubicBezTo>
                    <a:cubicBezTo>
                      <a:pt x="-6750" y="76643"/>
                      <a:pt x="-8072" y="68748"/>
                      <a:pt x="21010" y="59538"/>
                    </a:cubicBezTo>
                    <a:cubicBezTo>
                      <a:pt x="21010" y="59538"/>
                      <a:pt x="21010" y="59538"/>
                      <a:pt x="114866" y="6907"/>
                    </a:cubicBezTo>
                    <a:cubicBezTo>
                      <a:pt x="128746" y="2302"/>
                      <a:pt x="147253" y="0"/>
                      <a:pt x="165925" y="0"/>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en-US">
                  <a:cs typeface="+mn-ea"/>
                  <a:sym typeface="+mn-lt"/>
                </a:endParaRPr>
              </a:p>
            </p:txBody>
          </p:sp>
          <p:sp>
            <p:nvSpPr>
              <p:cNvPr id="22" name="ïṧḷïḓê-任意多边形: 形状 49"/>
              <p:cNvSpPr/>
              <p:nvPr/>
            </p:nvSpPr>
            <p:spPr bwMode="auto">
              <a:xfrm>
                <a:off x="1574604" y="3384617"/>
                <a:ext cx="559744" cy="559744"/>
              </a:xfrm>
              <a:custGeom>
                <a:avLst/>
                <a:gdLst>
                  <a:gd name="connsiteX0" fmla="*/ 187191 w 331850"/>
                  <a:gd name="connsiteY0" fmla="*/ 75485 h 289797"/>
                  <a:gd name="connsiteX1" fmla="*/ 189878 w 331850"/>
                  <a:gd name="connsiteY1" fmla="*/ 82100 h 289797"/>
                  <a:gd name="connsiteX2" fmla="*/ 189878 w 331850"/>
                  <a:gd name="connsiteY2" fmla="*/ 242173 h 289797"/>
                  <a:gd name="connsiteX3" fmla="*/ 238236 w 331850"/>
                  <a:gd name="connsiteY3" fmla="*/ 242173 h 289797"/>
                  <a:gd name="connsiteX4" fmla="*/ 238236 w 331850"/>
                  <a:gd name="connsiteY4" fmla="*/ 82100 h 289797"/>
                  <a:gd name="connsiteX5" fmla="*/ 239579 w 331850"/>
                  <a:gd name="connsiteY5" fmla="*/ 75485 h 289797"/>
                  <a:gd name="connsiteX6" fmla="*/ 187191 w 331850"/>
                  <a:gd name="connsiteY6" fmla="*/ 75485 h 289797"/>
                  <a:gd name="connsiteX7" fmla="*/ 93528 w 331850"/>
                  <a:gd name="connsiteY7" fmla="*/ 75485 h 289797"/>
                  <a:gd name="connsiteX8" fmla="*/ 94830 w 331850"/>
                  <a:gd name="connsiteY8" fmla="*/ 82100 h 289797"/>
                  <a:gd name="connsiteX9" fmla="*/ 94830 w 331850"/>
                  <a:gd name="connsiteY9" fmla="*/ 242173 h 289797"/>
                  <a:gd name="connsiteX10" fmla="*/ 143025 w 331850"/>
                  <a:gd name="connsiteY10" fmla="*/ 242173 h 289797"/>
                  <a:gd name="connsiteX11" fmla="*/ 143025 w 331850"/>
                  <a:gd name="connsiteY11" fmla="*/ 82100 h 289797"/>
                  <a:gd name="connsiteX12" fmla="*/ 144328 w 331850"/>
                  <a:gd name="connsiteY12" fmla="*/ 75485 h 289797"/>
                  <a:gd name="connsiteX13" fmla="*/ 93528 w 331850"/>
                  <a:gd name="connsiteY13" fmla="*/ 75485 h 289797"/>
                  <a:gd name="connsiteX14" fmla="*/ 165925 w 331850"/>
                  <a:gd name="connsiteY14" fmla="*/ 0 h 289797"/>
                  <a:gd name="connsiteX15" fmla="*/ 217975 w 331850"/>
                  <a:gd name="connsiteY15" fmla="*/ 6907 h 289797"/>
                  <a:gd name="connsiteX16" fmla="*/ 311831 w 331850"/>
                  <a:gd name="connsiteY16" fmla="*/ 59538 h 289797"/>
                  <a:gd name="connsiteX17" fmla="*/ 309187 w 331850"/>
                  <a:gd name="connsiteY17" fmla="*/ 76643 h 289797"/>
                  <a:gd name="connsiteX18" fmla="*/ 284071 w 331850"/>
                  <a:gd name="connsiteY18" fmla="*/ 76643 h 289797"/>
                  <a:gd name="connsiteX19" fmla="*/ 285393 w 331850"/>
                  <a:gd name="connsiteY19" fmla="*/ 83222 h 289797"/>
                  <a:gd name="connsiteX20" fmla="*/ 285393 w 331850"/>
                  <a:gd name="connsiteY20" fmla="*/ 242429 h 289797"/>
                  <a:gd name="connsiteX21" fmla="*/ 303900 w 331850"/>
                  <a:gd name="connsiteY21" fmla="*/ 242429 h 289797"/>
                  <a:gd name="connsiteX22" fmla="*/ 327694 w 331850"/>
                  <a:gd name="connsiteY22" fmla="*/ 266113 h 289797"/>
                  <a:gd name="connsiteX23" fmla="*/ 303900 w 331850"/>
                  <a:gd name="connsiteY23" fmla="*/ 289797 h 289797"/>
                  <a:gd name="connsiteX24" fmla="*/ 27619 w 331850"/>
                  <a:gd name="connsiteY24" fmla="*/ 289797 h 289797"/>
                  <a:gd name="connsiteX25" fmla="*/ 3825 w 331850"/>
                  <a:gd name="connsiteY25" fmla="*/ 266113 h 289797"/>
                  <a:gd name="connsiteX26" fmla="*/ 27619 w 331850"/>
                  <a:gd name="connsiteY26" fmla="*/ 242429 h 289797"/>
                  <a:gd name="connsiteX27" fmla="*/ 46126 w 331850"/>
                  <a:gd name="connsiteY27" fmla="*/ 242429 h 289797"/>
                  <a:gd name="connsiteX28" fmla="*/ 46126 w 331850"/>
                  <a:gd name="connsiteY28" fmla="*/ 83222 h 289797"/>
                  <a:gd name="connsiteX29" fmla="*/ 48770 w 331850"/>
                  <a:gd name="connsiteY29" fmla="*/ 76643 h 289797"/>
                  <a:gd name="connsiteX30" fmla="*/ 23654 w 331850"/>
                  <a:gd name="connsiteY30" fmla="*/ 76643 h 289797"/>
                  <a:gd name="connsiteX31" fmla="*/ 21010 w 331850"/>
                  <a:gd name="connsiteY31" fmla="*/ 59538 h 289797"/>
                  <a:gd name="connsiteX32" fmla="*/ 114866 w 331850"/>
                  <a:gd name="connsiteY32" fmla="*/ 6907 h 289797"/>
                  <a:gd name="connsiteX33" fmla="*/ 165925 w 331850"/>
                  <a:gd name="connsiteY33" fmla="*/ 0 h 28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31850" h="289797">
                    <a:moveTo>
                      <a:pt x="187191" y="75485"/>
                    </a:moveTo>
                    <a:cubicBezTo>
                      <a:pt x="188535" y="76808"/>
                      <a:pt x="189878" y="79454"/>
                      <a:pt x="189878" y="82100"/>
                    </a:cubicBezTo>
                    <a:cubicBezTo>
                      <a:pt x="189878" y="82100"/>
                      <a:pt x="189878" y="82100"/>
                      <a:pt x="189878" y="242173"/>
                    </a:cubicBezTo>
                    <a:cubicBezTo>
                      <a:pt x="189878" y="242173"/>
                      <a:pt x="189878" y="242173"/>
                      <a:pt x="238236" y="242173"/>
                    </a:cubicBezTo>
                    <a:cubicBezTo>
                      <a:pt x="238236" y="242173"/>
                      <a:pt x="238236" y="242173"/>
                      <a:pt x="238236" y="82100"/>
                    </a:cubicBezTo>
                    <a:cubicBezTo>
                      <a:pt x="238236" y="79454"/>
                      <a:pt x="239579" y="76808"/>
                      <a:pt x="239579" y="75485"/>
                    </a:cubicBezTo>
                    <a:cubicBezTo>
                      <a:pt x="239579" y="75485"/>
                      <a:pt x="239579" y="75485"/>
                      <a:pt x="187191" y="75485"/>
                    </a:cubicBezTo>
                    <a:close/>
                    <a:moveTo>
                      <a:pt x="93528" y="75485"/>
                    </a:moveTo>
                    <a:cubicBezTo>
                      <a:pt x="94830" y="76808"/>
                      <a:pt x="94830" y="79454"/>
                      <a:pt x="94830" y="82100"/>
                    </a:cubicBezTo>
                    <a:cubicBezTo>
                      <a:pt x="94830" y="82100"/>
                      <a:pt x="94830" y="82100"/>
                      <a:pt x="94830" y="242173"/>
                    </a:cubicBezTo>
                    <a:cubicBezTo>
                      <a:pt x="94830" y="242173"/>
                      <a:pt x="94830" y="242173"/>
                      <a:pt x="143025" y="242173"/>
                    </a:cubicBezTo>
                    <a:lnTo>
                      <a:pt x="143025" y="82100"/>
                    </a:lnTo>
                    <a:cubicBezTo>
                      <a:pt x="143025" y="79454"/>
                      <a:pt x="143025" y="76808"/>
                      <a:pt x="144328" y="75485"/>
                    </a:cubicBezTo>
                    <a:cubicBezTo>
                      <a:pt x="144328" y="75485"/>
                      <a:pt x="144328" y="75485"/>
                      <a:pt x="93528" y="75485"/>
                    </a:cubicBezTo>
                    <a:close/>
                    <a:moveTo>
                      <a:pt x="165925" y="0"/>
                    </a:moveTo>
                    <a:cubicBezTo>
                      <a:pt x="184597" y="0"/>
                      <a:pt x="203434" y="2302"/>
                      <a:pt x="217975" y="6907"/>
                    </a:cubicBezTo>
                    <a:cubicBezTo>
                      <a:pt x="217975" y="6907"/>
                      <a:pt x="217975" y="6907"/>
                      <a:pt x="311831" y="59538"/>
                    </a:cubicBezTo>
                    <a:cubicBezTo>
                      <a:pt x="339591" y="68748"/>
                      <a:pt x="338269" y="76643"/>
                      <a:pt x="309187" y="76643"/>
                    </a:cubicBezTo>
                    <a:lnTo>
                      <a:pt x="284071" y="76643"/>
                    </a:lnTo>
                    <a:cubicBezTo>
                      <a:pt x="284071" y="77959"/>
                      <a:pt x="285393" y="80590"/>
                      <a:pt x="285393" y="83222"/>
                    </a:cubicBezTo>
                    <a:cubicBezTo>
                      <a:pt x="285393" y="83222"/>
                      <a:pt x="285393" y="83222"/>
                      <a:pt x="285393" y="242429"/>
                    </a:cubicBezTo>
                    <a:cubicBezTo>
                      <a:pt x="285393" y="242429"/>
                      <a:pt x="285393" y="242429"/>
                      <a:pt x="303900" y="242429"/>
                    </a:cubicBezTo>
                    <a:cubicBezTo>
                      <a:pt x="317119" y="242429"/>
                      <a:pt x="327694" y="252956"/>
                      <a:pt x="327694" y="266113"/>
                    </a:cubicBezTo>
                    <a:cubicBezTo>
                      <a:pt x="327694" y="279271"/>
                      <a:pt x="317119" y="289797"/>
                      <a:pt x="303900" y="289797"/>
                    </a:cubicBezTo>
                    <a:cubicBezTo>
                      <a:pt x="303900" y="289797"/>
                      <a:pt x="303900" y="289797"/>
                      <a:pt x="27619" y="289797"/>
                    </a:cubicBezTo>
                    <a:cubicBezTo>
                      <a:pt x="14400" y="289797"/>
                      <a:pt x="3825" y="279271"/>
                      <a:pt x="3825" y="266113"/>
                    </a:cubicBezTo>
                    <a:cubicBezTo>
                      <a:pt x="3825" y="252956"/>
                      <a:pt x="14400" y="242429"/>
                      <a:pt x="27619" y="242429"/>
                    </a:cubicBezTo>
                    <a:cubicBezTo>
                      <a:pt x="27619" y="242429"/>
                      <a:pt x="27619" y="242429"/>
                      <a:pt x="46126" y="242429"/>
                    </a:cubicBezTo>
                    <a:cubicBezTo>
                      <a:pt x="46126" y="242429"/>
                      <a:pt x="46126" y="242429"/>
                      <a:pt x="46126" y="83222"/>
                    </a:cubicBezTo>
                    <a:cubicBezTo>
                      <a:pt x="46126" y="80590"/>
                      <a:pt x="47448" y="77959"/>
                      <a:pt x="48770" y="76643"/>
                    </a:cubicBezTo>
                    <a:cubicBezTo>
                      <a:pt x="48770" y="76643"/>
                      <a:pt x="48770" y="76643"/>
                      <a:pt x="23654" y="76643"/>
                    </a:cubicBezTo>
                    <a:cubicBezTo>
                      <a:pt x="-6750" y="76643"/>
                      <a:pt x="-8072" y="68748"/>
                      <a:pt x="21010" y="59538"/>
                    </a:cubicBezTo>
                    <a:cubicBezTo>
                      <a:pt x="21010" y="59538"/>
                      <a:pt x="21010" y="59538"/>
                      <a:pt x="114866" y="6907"/>
                    </a:cubicBezTo>
                    <a:cubicBezTo>
                      <a:pt x="128746" y="2302"/>
                      <a:pt x="147253" y="0"/>
                      <a:pt x="16592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en-US">
                  <a:cs typeface="+mn-ea"/>
                  <a:sym typeface="+mn-lt"/>
                </a:endParaRPr>
              </a:p>
            </p:txBody>
          </p:sp>
          <p:sp>
            <p:nvSpPr>
              <p:cNvPr id="23" name="ïṧḷïḓê-任意多边形: 形状 62"/>
              <p:cNvSpPr/>
              <p:nvPr/>
            </p:nvSpPr>
            <p:spPr bwMode="auto">
              <a:xfrm>
                <a:off x="9556145" y="3310569"/>
                <a:ext cx="511469" cy="606293"/>
              </a:xfrm>
              <a:custGeom>
                <a:avLst/>
                <a:gdLst>
                  <a:gd name="connsiteX0" fmla="*/ 227262 w 282575"/>
                  <a:gd name="connsiteY0" fmla="*/ 325438 h 334963"/>
                  <a:gd name="connsiteX1" fmla="*/ 228600 w 282575"/>
                  <a:gd name="connsiteY1" fmla="*/ 334963 h 334963"/>
                  <a:gd name="connsiteX2" fmla="*/ 160337 w 282575"/>
                  <a:gd name="connsiteY2" fmla="*/ 334963 h 334963"/>
                  <a:gd name="connsiteX3" fmla="*/ 160337 w 282575"/>
                  <a:gd name="connsiteY3" fmla="*/ 332242 h 334963"/>
                  <a:gd name="connsiteX4" fmla="*/ 227262 w 282575"/>
                  <a:gd name="connsiteY4" fmla="*/ 325438 h 334963"/>
                  <a:gd name="connsiteX5" fmla="*/ 58187 w 282575"/>
                  <a:gd name="connsiteY5" fmla="*/ 323850 h 334963"/>
                  <a:gd name="connsiteX6" fmla="*/ 123825 w 282575"/>
                  <a:gd name="connsiteY6" fmla="*/ 330654 h 334963"/>
                  <a:gd name="connsiteX7" fmla="*/ 123825 w 282575"/>
                  <a:gd name="connsiteY7" fmla="*/ 333375 h 334963"/>
                  <a:gd name="connsiteX8" fmla="*/ 55562 w 282575"/>
                  <a:gd name="connsiteY8" fmla="*/ 333375 h 334963"/>
                  <a:gd name="connsiteX9" fmla="*/ 58187 w 282575"/>
                  <a:gd name="connsiteY9" fmla="*/ 323850 h 334963"/>
                  <a:gd name="connsiteX10" fmla="*/ 206936 w 282575"/>
                  <a:gd name="connsiteY10" fmla="*/ 300038 h 334963"/>
                  <a:gd name="connsiteX11" fmla="*/ 205597 w 282575"/>
                  <a:gd name="connsiteY11" fmla="*/ 306893 h 334963"/>
                  <a:gd name="connsiteX12" fmla="*/ 227013 w 282575"/>
                  <a:gd name="connsiteY12" fmla="*/ 324717 h 334963"/>
                  <a:gd name="connsiteX13" fmla="*/ 160089 w 282575"/>
                  <a:gd name="connsiteY13" fmla="*/ 330201 h 334963"/>
                  <a:gd name="connsiteX14" fmla="*/ 165443 w 282575"/>
                  <a:gd name="connsiteY14" fmla="*/ 317862 h 334963"/>
                  <a:gd name="connsiteX15" fmla="*/ 165443 w 282575"/>
                  <a:gd name="connsiteY15" fmla="*/ 309635 h 334963"/>
                  <a:gd name="connsiteX16" fmla="*/ 206936 w 282575"/>
                  <a:gd name="connsiteY16" fmla="*/ 300038 h 334963"/>
                  <a:gd name="connsiteX17" fmla="*/ 75819 w 282575"/>
                  <a:gd name="connsiteY17" fmla="*/ 300038 h 334963"/>
                  <a:gd name="connsiteX18" fmla="*/ 117157 w 282575"/>
                  <a:gd name="connsiteY18" fmla="*/ 309130 h 334963"/>
                  <a:gd name="connsiteX19" fmla="*/ 117157 w 282575"/>
                  <a:gd name="connsiteY19" fmla="*/ 316923 h 334963"/>
                  <a:gd name="connsiteX20" fmla="*/ 122491 w 282575"/>
                  <a:gd name="connsiteY20" fmla="*/ 328613 h 334963"/>
                  <a:gd name="connsiteX21" fmla="*/ 57150 w 282575"/>
                  <a:gd name="connsiteY21" fmla="*/ 323418 h 334963"/>
                  <a:gd name="connsiteX22" fmla="*/ 77152 w 282575"/>
                  <a:gd name="connsiteY22" fmla="*/ 306532 h 334963"/>
                  <a:gd name="connsiteX23" fmla="*/ 75819 w 282575"/>
                  <a:gd name="connsiteY23" fmla="*/ 300038 h 334963"/>
                  <a:gd name="connsiteX24" fmla="*/ 155575 w 282575"/>
                  <a:gd name="connsiteY24" fmla="*/ 246063 h 334963"/>
                  <a:gd name="connsiteX25" fmla="*/ 155575 w 282575"/>
                  <a:gd name="connsiteY25" fmla="*/ 258763 h 334963"/>
                  <a:gd name="connsiteX26" fmla="*/ 165100 w 282575"/>
                  <a:gd name="connsiteY26" fmla="*/ 258763 h 334963"/>
                  <a:gd name="connsiteX27" fmla="*/ 163513 w 282575"/>
                  <a:gd name="connsiteY27" fmla="*/ 246063 h 334963"/>
                  <a:gd name="connsiteX28" fmla="*/ 150532 w 282575"/>
                  <a:gd name="connsiteY28" fmla="*/ 239407 h 334963"/>
                  <a:gd name="connsiteX29" fmla="*/ 157069 w 282575"/>
                  <a:gd name="connsiteY29" fmla="*/ 239407 h 334963"/>
                  <a:gd name="connsiteX30" fmla="*/ 170143 w 282575"/>
                  <a:gd name="connsiteY30" fmla="*/ 252230 h 334963"/>
                  <a:gd name="connsiteX31" fmla="*/ 157069 w 282575"/>
                  <a:gd name="connsiteY31" fmla="*/ 265052 h 334963"/>
                  <a:gd name="connsiteX32" fmla="*/ 157069 w 282575"/>
                  <a:gd name="connsiteY32" fmla="*/ 271463 h 334963"/>
                  <a:gd name="connsiteX33" fmla="*/ 149225 w 282575"/>
                  <a:gd name="connsiteY33" fmla="*/ 271463 h 334963"/>
                  <a:gd name="connsiteX34" fmla="*/ 150532 w 282575"/>
                  <a:gd name="connsiteY34" fmla="*/ 239407 h 334963"/>
                  <a:gd name="connsiteX35" fmla="*/ 141287 w 282575"/>
                  <a:gd name="connsiteY35" fmla="*/ 238125 h 334963"/>
                  <a:gd name="connsiteX36" fmla="*/ 142875 w 282575"/>
                  <a:gd name="connsiteY36" fmla="*/ 244475 h 334963"/>
                  <a:gd name="connsiteX37" fmla="*/ 130175 w 282575"/>
                  <a:gd name="connsiteY37" fmla="*/ 246063 h 334963"/>
                  <a:gd name="connsiteX38" fmla="*/ 131762 w 282575"/>
                  <a:gd name="connsiteY38" fmla="*/ 254000 h 334963"/>
                  <a:gd name="connsiteX39" fmla="*/ 142875 w 282575"/>
                  <a:gd name="connsiteY39" fmla="*/ 252413 h 334963"/>
                  <a:gd name="connsiteX40" fmla="*/ 142875 w 282575"/>
                  <a:gd name="connsiteY40" fmla="*/ 257175 h 334963"/>
                  <a:gd name="connsiteX41" fmla="*/ 134937 w 282575"/>
                  <a:gd name="connsiteY41" fmla="*/ 260350 h 334963"/>
                  <a:gd name="connsiteX42" fmla="*/ 136525 w 282575"/>
                  <a:gd name="connsiteY42" fmla="*/ 271463 h 334963"/>
                  <a:gd name="connsiteX43" fmla="*/ 128587 w 282575"/>
                  <a:gd name="connsiteY43" fmla="*/ 274638 h 334963"/>
                  <a:gd name="connsiteX44" fmla="*/ 123825 w 282575"/>
                  <a:gd name="connsiteY44" fmla="*/ 242888 h 334963"/>
                  <a:gd name="connsiteX45" fmla="*/ 160338 w 282575"/>
                  <a:gd name="connsiteY45" fmla="*/ 223838 h 334963"/>
                  <a:gd name="connsiteX46" fmla="*/ 123825 w 282575"/>
                  <a:gd name="connsiteY46" fmla="*/ 228600 h 334963"/>
                  <a:gd name="connsiteX47" fmla="*/ 114300 w 282575"/>
                  <a:gd name="connsiteY47" fmla="*/ 258763 h 334963"/>
                  <a:gd name="connsiteX48" fmla="*/ 130175 w 282575"/>
                  <a:gd name="connsiteY48" fmla="*/ 284163 h 334963"/>
                  <a:gd name="connsiteX49" fmla="*/ 169863 w 282575"/>
                  <a:gd name="connsiteY49" fmla="*/ 279401 h 334963"/>
                  <a:gd name="connsiteX50" fmla="*/ 177800 w 282575"/>
                  <a:gd name="connsiteY50" fmla="*/ 246063 h 334963"/>
                  <a:gd name="connsiteX51" fmla="*/ 219075 w 282575"/>
                  <a:gd name="connsiteY51" fmla="*/ 211138 h 334963"/>
                  <a:gd name="connsiteX52" fmla="*/ 223837 w 282575"/>
                  <a:gd name="connsiteY52" fmla="*/ 238125 h 334963"/>
                  <a:gd name="connsiteX53" fmla="*/ 211137 w 282575"/>
                  <a:gd name="connsiteY53" fmla="*/ 239713 h 334963"/>
                  <a:gd name="connsiteX54" fmla="*/ 204787 w 282575"/>
                  <a:gd name="connsiteY54" fmla="*/ 215900 h 334963"/>
                  <a:gd name="connsiteX55" fmla="*/ 63500 w 282575"/>
                  <a:gd name="connsiteY55" fmla="*/ 207963 h 334963"/>
                  <a:gd name="connsiteX56" fmla="*/ 76200 w 282575"/>
                  <a:gd name="connsiteY56" fmla="*/ 212726 h 334963"/>
                  <a:gd name="connsiteX57" fmla="*/ 71437 w 282575"/>
                  <a:gd name="connsiteY57" fmla="*/ 238126 h 334963"/>
                  <a:gd name="connsiteX58" fmla="*/ 57150 w 282575"/>
                  <a:gd name="connsiteY58" fmla="*/ 238126 h 334963"/>
                  <a:gd name="connsiteX59" fmla="*/ 254311 w 282575"/>
                  <a:gd name="connsiteY59" fmla="*/ 176213 h 334963"/>
                  <a:gd name="connsiteX60" fmla="*/ 262386 w 282575"/>
                  <a:gd name="connsiteY60" fmla="*/ 195823 h 334963"/>
                  <a:gd name="connsiteX61" fmla="*/ 255657 w 282575"/>
                  <a:gd name="connsiteY61" fmla="*/ 199745 h 334963"/>
                  <a:gd name="connsiteX62" fmla="*/ 254311 w 282575"/>
                  <a:gd name="connsiteY62" fmla="*/ 201053 h 334963"/>
                  <a:gd name="connsiteX63" fmla="*/ 250273 w 282575"/>
                  <a:gd name="connsiteY63" fmla="*/ 214126 h 334963"/>
                  <a:gd name="connsiteX64" fmla="*/ 263732 w 282575"/>
                  <a:gd name="connsiteY64" fmla="*/ 219356 h 334963"/>
                  <a:gd name="connsiteX65" fmla="*/ 274500 w 282575"/>
                  <a:gd name="connsiteY65" fmla="*/ 215434 h 334963"/>
                  <a:gd name="connsiteX66" fmla="*/ 282575 w 282575"/>
                  <a:gd name="connsiteY66" fmla="*/ 231122 h 334963"/>
                  <a:gd name="connsiteX67" fmla="*/ 281229 w 282575"/>
                  <a:gd name="connsiteY67" fmla="*/ 233736 h 334963"/>
                  <a:gd name="connsiteX68" fmla="*/ 254311 w 282575"/>
                  <a:gd name="connsiteY68" fmla="*/ 242888 h 334963"/>
                  <a:gd name="connsiteX69" fmla="*/ 240851 w 282575"/>
                  <a:gd name="connsiteY69" fmla="*/ 238966 h 334963"/>
                  <a:gd name="connsiteX70" fmla="*/ 238159 w 282575"/>
                  <a:gd name="connsiteY70" fmla="*/ 237659 h 334963"/>
                  <a:gd name="connsiteX71" fmla="*/ 226046 w 282575"/>
                  <a:gd name="connsiteY71" fmla="*/ 238966 h 334963"/>
                  <a:gd name="connsiteX72" fmla="*/ 220662 w 282575"/>
                  <a:gd name="connsiteY72" fmla="*/ 211511 h 334963"/>
                  <a:gd name="connsiteX73" fmla="*/ 228738 w 282575"/>
                  <a:gd name="connsiteY73" fmla="*/ 208897 h 334963"/>
                  <a:gd name="connsiteX74" fmla="*/ 228738 w 282575"/>
                  <a:gd name="connsiteY74" fmla="*/ 204975 h 334963"/>
                  <a:gd name="connsiteX75" fmla="*/ 250273 w 282575"/>
                  <a:gd name="connsiteY75" fmla="*/ 177520 h 334963"/>
                  <a:gd name="connsiteX76" fmla="*/ 254311 w 282575"/>
                  <a:gd name="connsiteY76" fmla="*/ 176213 h 334963"/>
                  <a:gd name="connsiteX77" fmla="*/ 28851 w 282575"/>
                  <a:gd name="connsiteY77" fmla="*/ 173038 h 334963"/>
                  <a:gd name="connsiteX78" fmla="*/ 39342 w 282575"/>
                  <a:gd name="connsiteY78" fmla="*/ 179602 h 334963"/>
                  <a:gd name="connsiteX79" fmla="*/ 55079 w 282575"/>
                  <a:gd name="connsiteY79" fmla="*/ 203231 h 334963"/>
                  <a:gd name="connsiteX80" fmla="*/ 53768 w 282575"/>
                  <a:gd name="connsiteY80" fmla="*/ 205857 h 334963"/>
                  <a:gd name="connsiteX81" fmla="*/ 60325 w 282575"/>
                  <a:gd name="connsiteY81" fmla="*/ 208482 h 334963"/>
                  <a:gd name="connsiteX82" fmla="*/ 55079 w 282575"/>
                  <a:gd name="connsiteY82" fmla="*/ 236050 h 334963"/>
                  <a:gd name="connsiteX83" fmla="*/ 45899 w 282575"/>
                  <a:gd name="connsiteY83" fmla="*/ 236050 h 334963"/>
                  <a:gd name="connsiteX84" fmla="*/ 43276 w 282575"/>
                  <a:gd name="connsiteY84" fmla="*/ 237363 h 334963"/>
                  <a:gd name="connsiteX85" fmla="*/ 19671 w 282575"/>
                  <a:gd name="connsiteY85" fmla="*/ 239988 h 334963"/>
                  <a:gd name="connsiteX86" fmla="*/ 0 w 282575"/>
                  <a:gd name="connsiteY86" fmla="*/ 228173 h 334963"/>
                  <a:gd name="connsiteX87" fmla="*/ 10491 w 282575"/>
                  <a:gd name="connsiteY87" fmla="*/ 211108 h 334963"/>
                  <a:gd name="connsiteX88" fmla="*/ 31474 w 282575"/>
                  <a:gd name="connsiteY88" fmla="*/ 211108 h 334963"/>
                  <a:gd name="connsiteX89" fmla="*/ 19671 w 282575"/>
                  <a:gd name="connsiteY89" fmla="*/ 192729 h 334963"/>
                  <a:gd name="connsiteX90" fmla="*/ 28851 w 282575"/>
                  <a:gd name="connsiteY90" fmla="*/ 173038 h 334963"/>
                  <a:gd name="connsiteX91" fmla="*/ 247650 w 282575"/>
                  <a:gd name="connsiteY91" fmla="*/ 139700 h 334963"/>
                  <a:gd name="connsiteX92" fmla="*/ 239744 w 282575"/>
                  <a:gd name="connsiteY92" fmla="*/ 172773 h 334963"/>
                  <a:gd name="connsiteX93" fmla="*/ 197576 w 282575"/>
                  <a:gd name="connsiteY93" fmla="*/ 213783 h 334963"/>
                  <a:gd name="connsiteX94" fmla="*/ 194941 w 282575"/>
                  <a:gd name="connsiteY94" fmla="*/ 217752 h 334963"/>
                  <a:gd name="connsiteX95" fmla="*/ 202847 w 282575"/>
                  <a:gd name="connsiteY95" fmla="*/ 215106 h 334963"/>
                  <a:gd name="connsiteX96" fmla="*/ 208118 w 282575"/>
                  <a:gd name="connsiteY96" fmla="*/ 241565 h 334963"/>
                  <a:gd name="connsiteX97" fmla="*/ 202847 w 282575"/>
                  <a:gd name="connsiteY97" fmla="*/ 241565 h 334963"/>
                  <a:gd name="connsiteX98" fmla="*/ 205483 w 282575"/>
                  <a:gd name="connsiteY98" fmla="*/ 252148 h 334963"/>
                  <a:gd name="connsiteX99" fmla="*/ 213389 w 282575"/>
                  <a:gd name="connsiteY99" fmla="*/ 283898 h 334963"/>
                  <a:gd name="connsiteX100" fmla="*/ 210754 w 282575"/>
                  <a:gd name="connsiteY100" fmla="*/ 289190 h 334963"/>
                  <a:gd name="connsiteX101" fmla="*/ 206801 w 282575"/>
                  <a:gd name="connsiteY101" fmla="*/ 290513 h 334963"/>
                  <a:gd name="connsiteX102" fmla="*/ 206801 w 282575"/>
                  <a:gd name="connsiteY102" fmla="*/ 298451 h 334963"/>
                  <a:gd name="connsiteX103" fmla="*/ 165951 w 282575"/>
                  <a:gd name="connsiteY103" fmla="*/ 306388 h 334963"/>
                  <a:gd name="connsiteX104" fmla="*/ 163315 w 282575"/>
                  <a:gd name="connsiteY104" fmla="*/ 299773 h 334963"/>
                  <a:gd name="connsiteX105" fmla="*/ 154091 w 282575"/>
                  <a:gd name="connsiteY105" fmla="*/ 301096 h 334963"/>
                  <a:gd name="connsiteX106" fmla="*/ 119830 w 282575"/>
                  <a:gd name="connsiteY106" fmla="*/ 298451 h 334963"/>
                  <a:gd name="connsiteX107" fmla="*/ 118512 w 282575"/>
                  <a:gd name="connsiteY107" fmla="*/ 305065 h 334963"/>
                  <a:gd name="connsiteX108" fmla="*/ 76345 w 282575"/>
                  <a:gd name="connsiteY108" fmla="*/ 295805 h 334963"/>
                  <a:gd name="connsiteX109" fmla="*/ 76345 w 282575"/>
                  <a:gd name="connsiteY109" fmla="*/ 285221 h 334963"/>
                  <a:gd name="connsiteX110" fmla="*/ 75027 w 282575"/>
                  <a:gd name="connsiteY110" fmla="*/ 285221 h 334963"/>
                  <a:gd name="connsiteX111" fmla="*/ 71074 w 282575"/>
                  <a:gd name="connsiteY111" fmla="*/ 275961 h 334963"/>
                  <a:gd name="connsiteX112" fmla="*/ 82933 w 282575"/>
                  <a:gd name="connsiteY112" fmla="*/ 238919 h 334963"/>
                  <a:gd name="connsiteX113" fmla="*/ 75027 w 282575"/>
                  <a:gd name="connsiteY113" fmla="*/ 238919 h 334963"/>
                  <a:gd name="connsiteX114" fmla="*/ 78980 w 282575"/>
                  <a:gd name="connsiteY114" fmla="*/ 212461 h 334963"/>
                  <a:gd name="connsiteX115" fmla="*/ 93475 w 282575"/>
                  <a:gd name="connsiteY115" fmla="*/ 216429 h 334963"/>
                  <a:gd name="connsiteX116" fmla="*/ 46037 w 282575"/>
                  <a:gd name="connsiteY116" fmla="*/ 155575 h 334963"/>
                  <a:gd name="connsiteX117" fmla="*/ 247650 w 282575"/>
                  <a:gd name="connsiteY117" fmla="*/ 139700 h 334963"/>
                  <a:gd name="connsiteX118" fmla="*/ 189569 w 282575"/>
                  <a:gd name="connsiteY118" fmla="*/ 74613 h 334963"/>
                  <a:gd name="connsiteX119" fmla="*/ 169862 w 282575"/>
                  <a:gd name="connsiteY119" fmla="*/ 95250 h 334963"/>
                  <a:gd name="connsiteX120" fmla="*/ 189569 w 282575"/>
                  <a:gd name="connsiteY120" fmla="*/ 115888 h 334963"/>
                  <a:gd name="connsiteX121" fmla="*/ 207962 w 282575"/>
                  <a:gd name="connsiteY121" fmla="*/ 95250 h 334963"/>
                  <a:gd name="connsiteX122" fmla="*/ 189569 w 282575"/>
                  <a:gd name="connsiteY122" fmla="*/ 74613 h 334963"/>
                  <a:gd name="connsiteX123" fmla="*/ 106363 w 282575"/>
                  <a:gd name="connsiteY123" fmla="*/ 74613 h 334963"/>
                  <a:gd name="connsiteX124" fmla="*/ 73025 w 282575"/>
                  <a:gd name="connsiteY124" fmla="*/ 107157 h 334963"/>
                  <a:gd name="connsiteX125" fmla="*/ 106363 w 282575"/>
                  <a:gd name="connsiteY125" fmla="*/ 139701 h 334963"/>
                  <a:gd name="connsiteX126" fmla="*/ 139701 w 282575"/>
                  <a:gd name="connsiteY126" fmla="*/ 107157 h 334963"/>
                  <a:gd name="connsiteX127" fmla="*/ 106363 w 282575"/>
                  <a:gd name="connsiteY127" fmla="*/ 74613 h 334963"/>
                  <a:gd name="connsiteX128" fmla="*/ 11344 w 282575"/>
                  <a:gd name="connsiteY128" fmla="*/ 63500 h 334963"/>
                  <a:gd name="connsiteX129" fmla="*/ 19243 w 282575"/>
                  <a:gd name="connsiteY129" fmla="*/ 71368 h 334963"/>
                  <a:gd name="connsiteX130" fmla="*/ 17926 w 282575"/>
                  <a:gd name="connsiteY130" fmla="*/ 75303 h 334963"/>
                  <a:gd name="connsiteX131" fmla="*/ 19243 w 282575"/>
                  <a:gd name="connsiteY131" fmla="*/ 75303 h 334963"/>
                  <a:gd name="connsiteX132" fmla="*/ 27142 w 282575"/>
                  <a:gd name="connsiteY132" fmla="*/ 76614 h 334963"/>
                  <a:gd name="connsiteX133" fmla="*/ 31091 w 282575"/>
                  <a:gd name="connsiteY133" fmla="*/ 84483 h 334963"/>
                  <a:gd name="connsiteX134" fmla="*/ 50838 w 282575"/>
                  <a:gd name="connsiteY134" fmla="*/ 66123 h 334963"/>
                  <a:gd name="connsiteX135" fmla="*/ 58737 w 282575"/>
                  <a:gd name="connsiteY135" fmla="*/ 72680 h 334963"/>
                  <a:gd name="connsiteX136" fmla="*/ 41623 w 282575"/>
                  <a:gd name="connsiteY136" fmla="*/ 97597 h 334963"/>
                  <a:gd name="connsiteX137" fmla="*/ 40306 w 282575"/>
                  <a:gd name="connsiteY137" fmla="*/ 105465 h 334963"/>
                  <a:gd name="connsiteX138" fmla="*/ 38990 w 282575"/>
                  <a:gd name="connsiteY138" fmla="*/ 123825 h 334963"/>
                  <a:gd name="connsiteX139" fmla="*/ 20559 w 282575"/>
                  <a:gd name="connsiteY139" fmla="*/ 117268 h 334963"/>
                  <a:gd name="connsiteX140" fmla="*/ 28458 w 282575"/>
                  <a:gd name="connsiteY140" fmla="*/ 89728 h 334963"/>
                  <a:gd name="connsiteX141" fmla="*/ 24509 w 282575"/>
                  <a:gd name="connsiteY141" fmla="*/ 83171 h 334963"/>
                  <a:gd name="connsiteX142" fmla="*/ 16610 w 282575"/>
                  <a:gd name="connsiteY142" fmla="*/ 79237 h 334963"/>
                  <a:gd name="connsiteX143" fmla="*/ 13977 w 282575"/>
                  <a:gd name="connsiteY143" fmla="*/ 79237 h 334963"/>
                  <a:gd name="connsiteX144" fmla="*/ 11344 w 282575"/>
                  <a:gd name="connsiteY144" fmla="*/ 79237 h 334963"/>
                  <a:gd name="connsiteX145" fmla="*/ 4762 w 282575"/>
                  <a:gd name="connsiteY145" fmla="*/ 71368 h 334963"/>
                  <a:gd name="connsiteX146" fmla="*/ 11344 w 282575"/>
                  <a:gd name="connsiteY146" fmla="*/ 63500 h 334963"/>
                  <a:gd name="connsiteX147" fmla="*/ 261938 w 282575"/>
                  <a:gd name="connsiteY147" fmla="*/ 53975 h 334963"/>
                  <a:gd name="connsiteX148" fmla="*/ 269875 w 282575"/>
                  <a:gd name="connsiteY148" fmla="*/ 60469 h 334963"/>
                  <a:gd name="connsiteX149" fmla="*/ 261938 w 282575"/>
                  <a:gd name="connsiteY149" fmla="*/ 68262 h 334963"/>
                  <a:gd name="connsiteX150" fmla="*/ 257969 w 282575"/>
                  <a:gd name="connsiteY150" fmla="*/ 66964 h 334963"/>
                  <a:gd name="connsiteX151" fmla="*/ 257969 w 282575"/>
                  <a:gd name="connsiteY151" fmla="*/ 74757 h 334963"/>
                  <a:gd name="connsiteX152" fmla="*/ 250031 w 282575"/>
                  <a:gd name="connsiteY152" fmla="*/ 81251 h 334963"/>
                  <a:gd name="connsiteX153" fmla="*/ 260615 w 282575"/>
                  <a:gd name="connsiteY153" fmla="*/ 102033 h 334963"/>
                  <a:gd name="connsiteX154" fmla="*/ 243417 w 282575"/>
                  <a:gd name="connsiteY154" fmla="*/ 111125 h 334963"/>
                  <a:gd name="connsiteX155" fmla="*/ 231510 w 282575"/>
                  <a:gd name="connsiteY155" fmla="*/ 87745 h 334963"/>
                  <a:gd name="connsiteX156" fmla="*/ 214312 w 282575"/>
                  <a:gd name="connsiteY156" fmla="*/ 66964 h 334963"/>
                  <a:gd name="connsiteX157" fmla="*/ 226219 w 282575"/>
                  <a:gd name="connsiteY157" fmla="*/ 55274 h 334963"/>
                  <a:gd name="connsiteX158" fmla="*/ 247385 w 282575"/>
                  <a:gd name="connsiteY158" fmla="*/ 76056 h 334963"/>
                  <a:gd name="connsiteX159" fmla="*/ 254000 w 282575"/>
                  <a:gd name="connsiteY159" fmla="*/ 72159 h 334963"/>
                  <a:gd name="connsiteX160" fmla="*/ 255323 w 282575"/>
                  <a:gd name="connsiteY160" fmla="*/ 61768 h 334963"/>
                  <a:gd name="connsiteX161" fmla="*/ 255323 w 282575"/>
                  <a:gd name="connsiteY161" fmla="*/ 60469 h 334963"/>
                  <a:gd name="connsiteX162" fmla="*/ 261938 w 282575"/>
                  <a:gd name="connsiteY162" fmla="*/ 53975 h 334963"/>
                  <a:gd name="connsiteX163" fmla="*/ 163412 w 282575"/>
                  <a:gd name="connsiteY163" fmla="*/ 42589 h 334963"/>
                  <a:gd name="connsiteX164" fmla="*/ 205531 w 282575"/>
                  <a:gd name="connsiteY164" fmla="*/ 60991 h 334963"/>
                  <a:gd name="connsiteX165" fmla="*/ 247650 w 282575"/>
                  <a:gd name="connsiteY165" fmla="*/ 134596 h 334963"/>
                  <a:gd name="connsiteX166" fmla="*/ 208164 w 282575"/>
                  <a:gd name="connsiteY166" fmla="*/ 151683 h 334963"/>
                  <a:gd name="connsiteX167" fmla="*/ 154198 w 282575"/>
                  <a:gd name="connsiteY167" fmla="*/ 162199 h 334963"/>
                  <a:gd name="connsiteX168" fmla="*/ 110763 w 282575"/>
                  <a:gd name="connsiteY168" fmla="*/ 162199 h 334963"/>
                  <a:gd name="connsiteX169" fmla="*/ 48900 w 282575"/>
                  <a:gd name="connsiteY169" fmla="*/ 152998 h 334963"/>
                  <a:gd name="connsiteX170" fmla="*/ 44952 w 282575"/>
                  <a:gd name="connsiteY170" fmla="*/ 149055 h 334963"/>
                  <a:gd name="connsiteX171" fmla="*/ 64695 w 282575"/>
                  <a:gd name="connsiteY171" fmla="*/ 74135 h 334963"/>
                  <a:gd name="connsiteX172" fmla="*/ 109446 w 282575"/>
                  <a:gd name="connsiteY172" fmla="*/ 47847 h 334963"/>
                  <a:gd name="connsiteX173" fmla="*/ 163412 w 282575"/>
                  <a:gd name="connsiteY173" fmla="*/ 42589 h 334963"/>
                  <a:gd name="connsiteX174" fmla="*/ 143394 w 282575"/>
                  <a:gd name="connsiteY174" fmla="*/ 0 h 334963"/>
                  <a:gd name="connsiteX175" fmla="*/ 155209 w 282575"/>
                  <a:gd name="connsiteY175" fmla="*/ 10459 h 334963"/>
                  <a:gd name="connsiteX176" fmla="*/ 144707 w 282575"/>
                  <a:gd name="connsiteY176" fmla="*/ 22225 h 334963"/>
                  <a:gd name="connsiteX177" fmla="*/ 144707 w 282575"/>
                  <a:gd name="connsiteY177" fmla="*/ 26147 h 334963"/>
                  <a:gd name="connsiteX178" fmla="*/ 176213 w 282575"/>
                  <a:gd name="connsiteY178" fmla="*/ 31376 h 334963"/>
                  <a:gd name="connsiteX179" fmla="*/ 173588 w 282575"/>
                  <a:gd name="connsiteY179" fmla="*/ 40528 h 334963"/>
                  <a:gd name="connsiteX180" fmla="*/ 135518 w 282575"/>
                  <a:gd name="connsiteY180" fmla="*/ 37913 h 334963"/>
                  <a:gd name="connsiteX181" fmla="*/ 111888 w 282575"/>
                  <a:gd name="connsiteY181" fmla="*/ 44450 h 334963"/>
                  <a:gd name="connsiteX182" fmla="*/ 107950 w 282575"/>
                  <a:gd name="connsiteY182" fmla="*/ 36606 h 334963"/>
                  <a:gd name="connsiteX183" fmla="*/ 128954 w 282575"/>
                  <a:gd name="connsiteY183" fmla="*/ 27454 h 334963"/>
                  <a:gd name="connsiteX184" fmla="*/ 140769 w 282575"/>
                  <a:gd name="connsiteY184" fmla="*/ 26147 h 334963"/>
                  <a:gd name="connsiteX185" fmla="*/ 140769 w 282575"/>
                  <a:gd name="connsiteY185" fmla="*/ 22225 h 334963"/>
                  <a:gd name="connsiteX186" fmla="*/ 132892 w 282575"/>
                  <a:gd name="connsiteY186" fmla="*/ 10459 h 334963"/>
                  <a:gd name="connsiteX187" fmla="*/ 143394 w 282575"/>
                  <a:gd name="connsiteY187" fmla="*/ 0 h 3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282575" h="334963">
                    <a:moveTo>
                      <a:pt x="227262" y="325438"/>
                    </a:moveTo>
                    <a:cubicBezTo>
                      <a:pt x="228600" y="326799"/>
                      <a:pt x="228600" y="334963"/>
                      <a:pt x="228600" y="334963"/>
                    </a:cubicBezTo>
                    <a:cubicBezTo>
                      <a:pt x="228600" y="334963"/>
                      <a:pt x="228600" y="334963"/>
                      <a:pt x="160337" y="334963"/>
                    </a:cubicBezTo>
                    <a:cubicBezTo>
                      <a:pt x="160337" y="334963"/>
                      <a:pt x="160337" y="334963"/>
                      <a:pt x="160337" y="332242"/>
                    </a:cubicBezTo>
                    <a:cubicBezTo>
                      <a:pt x="160337" y="332242"/>
                      <a:pt x="160337" y="332242"/>
                      <a:pt x="227262" y="325438"/>
                    </a:cubicBezTo>
                    <a:close/>
                    <a:moveTo>
                      <a:pt x="58187" y="323850"/>
                    </a:moveTo>
                    <a:cubicBezTo>
                      <a:pt x="58187" y="323850"/>
                      <a:pt x="58187" y="323850"/>
                      <a:pt x="123825" y="330654"/>
                    </a:cubicBezTo>
                    <a:cubicBezTo>
                      <a:pt x="123825" y="330654"/>
                      <a:pt x="123825" y="330654"/>
                      <a:pt x="123825" y="333375"/>
                    </a:cubicBezTo>
                    <a:cubicBezTo>
                      <a:pt x="123825" y="333375"/>
                      <a:pt x="123825" y="333375"/>
                      <a:pt x="55562" y="333375"/>
                    </a:cubicBezTo>
                    <a:cubicBezTo>
                      <a:pt x="55562" y="333375"/>
                      <a:pt x="55562" y="325211"/>
                      <a:pt x="58187" y="323850"/>
                    </a:cubicBezTo>
                    <a:close/>
                    <a:moveTo>
                      <a:pt x="206936" y="300038"/>
                    </a:moveTo>
                    <a:cubicBezTo>
                      <a:pt x="206936" y="300038"/>
                      <a:pt x="206936" y="300038"/>
                      <a:pt x="205597" y="306893"/>
                    </a:cubicBezTo>
                    <a:cubicBezTo>
                      <a:pt x="220321" y="309635"/>
                      <a:pt x="227013" y="324717"/>
                      <a:pt x="227013" y="324717"/>
                    </a:cubicBezTo>
                    <a:cubicBezTo>
                      <a:pt x="227013" y="324717"/>
                      <a:pt x="227013" y="324717"/>
                      <a:pt x="160089" y="330201"/>
                    </a:cubicBezTo>
                    <a:cubicBezTo>
                      <a:pt x="158750" y="326088"/>
                      <a:pt x="165443" y="317862"/>
                      <a:pt x="165443" y="317862"/>
                    </a:cubicBezTo>
                    <a:cubicBezTo>
                      <a:pt x="165443" y="317862"/>
                      <a:pt x="165443" y="317862"/>
                      <a:pt x="165443" y="309635"/>
                    </a:cubicBezTo>
                    <a:cubicBezTo>
                      <a:pt x="184182" y="301409"/>
                      <a:pt x="206936" y="300038"/>
                      <a:pt x="206936" y="300038"/>
                    </a:cubicBezTo>
                    <a:close/>
                    <a:moveTo>
                      <a:pt x="75819" y="300038"/>
                    </a:moveTo>
                    <a:cubicBezTo>
                      <a:pt x="75819" y="300038"/>
                      <a:pt x="99822" y="301337"/>
                      <a:pt x="117157" y="309130"/>
                    </a:cubicBezTo>
                    <a:cubicBezTo>
                      <a:pt x="117157" y="309130"/>
                      <a:pt x="117157" y="309130"/>
                      <a:pt x="117157" y="316923"/>
                    </a:cubicBezTo>
                    <a:cubicBezTo>
                      <a:pt x="117157" y="316923"/>
                      <a:pt x="123825" y="323418"/>
                      <a:pt x="122491" y="328613"/>
                    </a:cubicBezTo>
                    <a:cubicBezTo>
                      <a:pt x="122491" y="328613"/>
                      <a:pt x="122491" y="328613"/>
                      <a:pt x="57150" y="323418"/>
                    </a:cubicBezTo>
                    <a:cubicBezTo>
                      <a:pt x="57150" y="323418"/>
                      <a:pt x="62484" y="309130"/>
                      <a:pt x="77152" y="306532"/>
                    </a:cubicBezTo>
                    <a:cubicBezTo>
                      <a:pt x="77152" y="306532"/>
                      <a:pt x="77152" y="306532"/>
                      <a:pt x="75819" y="300038"/>
                    </a:cubicBezTo>
                    <a:close/>
                    <a:moveTo>
                      <a:pt x="155575" y="246063"/>
                    </a:moveTo>
                    <a:lnTo>
                      <a:pt x="155575" y="258763"/>
                    </a:lnTo>
                    <a:lnTo>
                      <a:pt x="165100" y="258763"/>
                    </a:lnTo>
                    <a:lnTo>
                      <a:pt x="163513" y="246063"/>
                    </a:lnTo>
                    <a:close/>
                    <a:moveTo>
                      <a:pt x="150532" y="239407"/>
                    </a:moveTo>
                    <a:cubicBezTo>
                      <a:pt x="150532" y="239407"/>
                      <a:pt x="150532" y="239407"/>
                      <a:pt x="157069" y="239407"/>
                    </a:cubicBezTo>
                    <a:cubicBezTo>
                      <a:pt x="171450" y="238125"/>
                      <a:pt x="170143" y="252230"/>
                      <a:pt x="170143" y="252230"/>
                    </a:cubicBezTo>
                    <a:cubicBezTo>
                      <a:pt x="170143" y="267616"/>
                      <a:pt x="157069" y="265052"/>
                      <a:pt x="157069" y="265052"/>
                    </a:cubicBezTo>
                    <a:cubicBezTo>
                      <a:pt x="157069" y="265052"/>
                      <a:pt x="157069" y="265052"/>
                      <a:pt x="157069" y="271463"/>
                    </a:cubicBezTo>
                    <a:cubicBezTo>
                      <a:pt x="157069" y="271463"/>
                      <a:pt x="157069" y="271463"/>
                      <a:pt x="149225" y="271463"/>
                    </a:cubicBezTo>
                    <a:cubicBezTo>
                      <a:pt x="149225" y="271463"/>
                      <a:pt x="149225" y="271463"/>
                      <a:pt x="150532" y="239407"/>
                    </a:cubicBezTo>
                    <a:close/>
                    <a:moveTo>
                      <a:pt x="141287" y="238125"/>
                    </a:moveTo>
                    <a:lnTo>
                      <a:pt x="142875" y="244475"/>
                    </a:lnTo>
                    <a:lnTo>
                      <a:pt x="130175" y="246063"/>
                    </a:lnTo>
                    <a:lnTo>
                      <a:pt x="131762" y="254000"/>
                    </a:lnTo>
                    <a:lnTo>
                      <a:pt x="142875" y="252413"/>
                    </a:lnTo>
                    <a:lnTo>
                      <a:pt x="142875" y="257175"/>
                    </a:lnTo>
                    <a:lnTo>
                      <a:pt x="134937" y="260350"/>
                    </a:lnTo>
                    <a:lnTo>
                      <a:pt x="136525" y="271463"/>
                    </a:lnTo>
                    <a:lnTo>
                      <a:pt x="128587" y="274638"/>
                    </a:lnTo>
                    <a:lnTo>
                      <a:pt x="123825" y="242888"/>
                    </a:lnTo>
                    <a:close/>
                    <a:moveTo>
                      <a:pt x="160338" y="223838"/>
                    </a:moveTo>
                    <a:lnTo>
                      <a:pt x="123825" y="228600"/>
                    </a:lnTo>
                    <a:lnTo>
                      <a:pt x="114300" y="258763"/>
                    </a:lnTo>
                    <a:lnTo>
                      <a:pt x="130175" y="284163"/>
                    </a:lnTo>
                    <a:lnTo>
                      <a:pt x="169863" y="279401"/>
                    </a:lnTo>
                    <a:lnTo>
                      <a:pt x="177800" y="246063"/>
                    </a:lnTo>
                    <a:close/>
                    <a:moveTo>
                      <a:pt x="219075" y="211138"/>
                    </a:moveTo>
                    <a:lnTo>
                      <a:pt x="223837" y="238125"/>
                    </a:lnTo>
                    <a:lnTo>
                      <a:pt x="211137" y="239713"/>
                    </a:lnTo>
                    <a:lnTo>
                      <a:pt x="204787" y="215900"/>
                    </a:lnTo>
                    <a:close/>
                    <a:moveTo>
                      <a:pt x="63500" y="207963"/>
                    </a:moveTo>
                    <a:lnTo>
                      <a:pt x="76200" y="212726"/>
                    </a:lnTo>
                    <a:lnTo>
                      <a:pt x="71437" y="238126"/>
                    </a:lnTo>
                    <a:lnTo>
                      <a:pt x="57150" y="238126"/>
                    </a:lnTo>
                    <a:close/>
                    <a:moveTo>
                      <a:pt x="254311" y="176213"/>
                    </a:moveTo>
                    <a:cubicBezTo>
                      <a:pt x="257002" y="182750"/>
                      <a:pt x="259694" y="189286"/>
                      <a:pt x="262386" y="195823"/>
                    </a:cubicBezTo>
                    <a:cubicBezTo>
                      <a:pt x="259694" y="197131"/>
                      <a:pt x="258348" y="198438"/>
                      <a:pt x="255657" y="199745"/>
                    </a:cubicBezTo>
                    <a:cubicBezTo>
                      <a:pt x="255657" y="199745"/>
                      <a:pt x="254311" y="201053"/>
                      <a:pt x="254311" y="201053"/>
                    </a:cubicBezTo>
                    <a:cubicBezTo>
                      <a:pt x="248927" y="204975"/>
                      <a:pt x="247581" y="210204"/>
                      <a:pt x="250273" y="214126"/>
                    </a:cubicBezTo>
                    <a:cubicBezTo>
                      <a:pt x="251619" y="218048"/>
                      <a:pt x="258348" y="220663"/>
                      <a:pt x="263732" y="219356"/>
                    </a:cubicBezTo>
                    <a:cubicBezTo>
                      <a:pt x="266424" y="218048"/>
                      <a:pt x="270462" y="216741"/>
                      <a:pt x="274500" y="215434"/>
                    </a:cubicBezTo>
                    <a:cubicBezTo>
                      <a:pt x="277192" y="220663"/>
                      <a:pt x="279883" y="225892"/>
                      <a:pt x="282575" y="231122"/>
                    </a:cubicBezTo>
                    <a:cubicBezTo>
                      <a:pt x="282575" y="231122"/>
                      <a:pt x="281229" y="233736"/>
                      <a:pt x="281229" y="233736"/>
                    </a:cubicBezTo>
                    <a:cubicBezTo>
                      <a:pt x="273154" y="240273"/>
                      <a:pt x="265078" y="242888"/>
                      <a:pt x="254311" y="242888"/>
                    </a:cubicBezTo>
                    <a:cubicBezTo>
                      <a:pt x="250273" y="241581"/>
                      <a:pt x="244889" y="240273"/>
                      <a:pt x="240851" y="238966"/>
                    </a:cubicBezTo>
                    <a:cubicBezTo>
                      <a:pt x="239505" y="238966"/>
                      <a:pt x="238159" y="238966"/>
                      <a:pt x="238159" y="237659"/>
                    </a:cubicBezTo>
                    <a:cubicBezTo>
                      <a:pt x="238159" y="237659"/>
                      <a:pt x="238159" y="237659"/>
                      <a:pt x="226046" y="238966"/>
                    </a:cubicBezTo>
                    <a:cubicBezTo>
                      <a:pt x="226046" y="238966"/>
                      <a:pt x="226046" y="238966"/>
                      <a:pt x="220662" y="211511"/>
                    </a:cubicBezTo>
                    <a:cubicBezTo>
                      <a:pt x="220662" y="211511"/>
                      <a:pt x="220662" y="211511"/>
                      <a:pt x="228738" y="208897"/>
                    </a:cubicBezTo>
                    <a:cubicBezTo>
                      <a:pt x="228738" y="207589"/>
                      <a:pt x="228738" y="206282"/>
                      <a:pt x="228738" y="204975"/>
                    </a:cubicBezTo>
                    <a:cubicBezTo>
                      <a:pt x="231430" y="191901"/>
                      <a:pt x="240851" y="184057"/>
                      <a:pt x="250273" y="177520"/>
                    </a:cubicBezTo>
                    <a:cubicBezTo>
                      <a:pt x="251619" y="177520"/>
                      <a:pt x="252965" y="177520"/>
                      <a:pt x="254311" y="176213"/>
                    </a:cubicBezTo>
                    <a:close/>
                    <a:moveTo>
                      <a:pt x="28851" y="173038"/>
                    </a:moveTo>
                    <a:cubicBezTo>
                      <a:pt x="31474" y="173038"/>
                      <a:pt x="36719" y="176976"/>
                      <a:pt x="39342" y="179602"/>
                    </a:cubicBezTo>
                    <a:cubicBezTo>
                      <a:pt x="47211" y="186165"/>
                      <a:pt x="52456" y="192729"/>
                      <a:pt x="55079" y="203231"/>
                    </a:cubicBezTo>
                    <a:cubicBezTo>
                      <a:pt x="55079" y="204544"/>
                      <a:pt x="55079" y="205857"/>
                      <a:pt x="53768" y="205857"/>
                    </a:cubicBezTo>
                    <a:cubicBezTo>
                      <a:pt x="53768" y="205857"/>
                      <a:pt x="53768" y="205857"/>
                      <a:pt x="60325" y="208482"/>
                    </a:cubicBezTo>
                    <a:cubicBezTo>
                      <a:pt x="60325" y="208482"/>
                      <a:pt x="60325" y="208482"/>
                      <a:pt x="55079" y="236050"/>
                    </a:cubicBezTo>
                    <a:lnTo>
                      <a:pt x="45899" y="236050"/>
                    </a:lnTo>
                    <a:cubicBezTo>
                      <a:pt x="44588" y="236050"/>
                      <a:pt x="44588" y="236050"/>
                      <a:pt x="43276" y="237363"/>
                    </a:cubicBezTo>
                    <a:cubicBezTo>
                      <a:pt x="35408" y="239988"/>
                      <a:pt x="27539" y="241301"/>
                      <a:pt x="19671" y="239988"/>
                    </a:cubicBezTo>
                    <a:cubicBezTo>
                      <a:pt x="6557" y="237363"/>
                      <a:pt x="0" y="228173"/>
                      <a:pt x="0" y="228173"/>
                    </a:cubicBezTo>
                    <a:cubicBezTo>
                      <a:pt x="0" y="228173"/>
                      <a:pt x="0" y="228173"/>
                      <a:pt x="10491" y="211108"/>
                    </a:cubicBezTo>
                    <a:cubicBezTo>
                      <a:pt x="26228" y="221610"/>
                      <a:pt x="31474" y="211108"/>
                      <a:pt x="31474" y="211108"/>
                    </a:cubicBezTo>
                    <a:cubicBezTo>
                      <a:pt x="38031" y="200606"/>
                      <a:pt x="19671" y="192729"/>
                      <a:pt x="19671" y="192729"/>
                    </a:cubicBezTo>
                    <a:cubicBezTo>
                      <a:pt x="19671" y="192729"/>
                      <a:pt x="19671" y="192729"/>
                      <a:pt x="28851" y="173038"/>
                    </a:cubicBezTo>
                    <a:close/>
                    <a:moveTo>
                      <a:pt x="247650" y="139700"/>
                    </a:moveTo>
                    <a:cubicBezTo>
                      <a:pt x="247650" y="151606"/>
                      <a:pt x="245015" y="162190"/>
                      <a:pt x="239744" y="172773"/>
                    </a:cubicBezTo>
                    <a:cubicBezTo>
                      <a:pt x="231837" y="191294"/>
                      <a:pt x="216025" y="204523"/>
                      <a:pt x="197576" y="213783"/>
                    </a:cubicBezTo>
                    <a:cubicBezTo>
                      <a:pt x="193623" y="215106"/>
                      <a:pt x="193623" y="215106"/>
                      <a:pt x="194941" y="217752"/>
                    </a:cubicBezTo>
                    <a:cubicBezTo>
                      <a:pt x="194941" y="217752"/>
                      <a:pt x="194941" y="217752"/>
                      <a:pt x="202847" y="215106"/>
                    </a:cubicBezTo>
                    <a:cubicBezTo>
                      <a:pt x="202847" y="215106"/>
                      <a:pt x="202847" y="215106"/>
                      <a:pt x="208118" y="241565"/>
                    </a:cubicBezTo>
                    <a:cubicBezTo>
                      <a:pt x="208118" y="241565"/>
                      <a:pt x="208118" y="241565"/>
                      <a:pt x="202847" y="241565"/>
                    </a:cubicBezTo>
                    <a:cubicBezTo>
                      <a:pt x="204165" y="245534"/>
                      <a:pt x="204165" y="249502"/>
                      <a:pt x="205483" y="252148"/>
                    </a:cubicBezTo>
                    <a:cubicBezTo>
                      <a:pt x="208118" y="262732"/>
                      <a:pt x="210754" y="273315"/>
                      <a:pt x="213389" y="283898"/>
                    </a:cubicBezTo>
                    <a:cubicBezTo>
                      <a:pt x="213389" y="286544"/>
                      <a:pt x="213389" y="287867"/>
                      <a:pt x="210754" y="289190"/>
                    </a:cubicBezTo>
                    <a:cubicBezTo>
                      <a:pt x="209436" y="289190"/>
                      <a:pt x="208118" y="290513"/>
                      <a:pt x="206801" y="290513"/>
                    </a:cubicBezTo>
                    <a:cubicBezTo>
                      <a:pt x="206801" y="294482"/>
                      <a:pt x="206801" y="297128"/>
                      <a:pt x="206801" y="298451"/>
                    </a:cubicBezTo>
                    <a:cubicBezTo>
                      <a:pt x="206801" y="298451"/>
                      <a:pt x="177810" y="301096"/>
                      <a:pt x="165951" y="306388"/>
                    </a:cubicBezTo>
                    <a:cubicBezTo>
                      <a:pt x="165951" y="306388"/>
                      <a:pt x="164633" y="301096"/>
                      <a:pt x="163315" y="299773"/>
                    </a:cubicBezTo>
                    <a:cubicBezTo>
                      <a:pt x="160680" y="301096"/>
                      <a:pt x="156727" y="301096"/>
                      <a:pt x="154091" y="301096"/>
                    </a:cubicBezTo>
                    <a:cubicBezTo>
                      <a:pt x="142231" y="301096"/>
                      <a:pt x="131689" y="299773"/>
                      <a:pt x="119830" y="298451"/>
                    </a:cubicBezTo>
                    <a:cubicBezTo>
                      <a:pt x="118512" y="298451"/>
                      <a:pt x="118512" y="305065"/>
                      <a:pt x="118512" y="305065"/>
                    </a:cubicBezTo>
                    <a:cubicBezTo>
                      <a:pt x="105335" y="299773"/>
                      <a:pt x="76345" y="295805"/>
                      <a:pt x="76345" y="295805"/>
                    </a:cubicBezTo>
                    <a:cubicBezTo>
                      <a:pt x="76345" y="295805"/>
                      <a:pt x="76345" y="287867"/>
                      <a:pt x="76345" y="285221"/>
                    </a:cubicBezTo>
                    <a:cubicBezTo>
                      <a:pt x="76345" y="285221"/>
                      <a:pt x="76345" y="285221"/>
                      <a:pt x="75027" y="285221"/>
                    </a:cubicBezTo>
                    <a:cubicBezTo>
                      <a:pt x="69756" y="281253"/>
                      <a:pt x="69756" y="281253"/>
                      <a:pt x="71074" y="275961"/>
                    </a:cubicBezTo>
                    <a:cubicBezTo>
                      <a:pt x="73709" y="264055"/>
                      <a:pt x="77662" y="250825"/>
                      <a:pt x="82933" y="238919"/>
                    </a:cubicBezTo>
                    <a:cubicBezTo>
                      <a:pt x="82933" y="238919"/>
                      <a:pt x="82933" y="238919"/>
                      <a:pt x="75027" y="238919"/>
                    </a:cubicBezTo>
                    <a:cubicBezTo>
                      <a:pt x="75027" y="238919"/>
                      <a:pt x="75027" y="238919"/>
                      <a:pt x="78980" y="212461"/>
                    </a:cubicBezTo>
                    <a:cubicBezTo>
                      <a:pt x="78980" y="212461"/>
                      <a:pt x="78980" y="212461"/>
                      <a:pt x="93475" y="216429"/>
                    </a:cubicBezTo>
                    <a:cubicBezTo>
                      <a:pt x="67120" y="204523"/>
                      <a:pt x="51308" y="184679"/>
                      <a:pt x="46037" y="155575"/>
                    </a:cubicBezTo>
                    <a:cubicBezTo>
                      <a:pt x="115877" y="176742"/>
                      <a:pt x="183081" y="174096"/>
                      <a:pt x="247650" y="139700"/>
                    </a:cubicBezTo>
                    <a:close/>
                    <a:moveTo>
                      <a:pt x="189569" y="74613"/>
                    </a:moveTo>
                    <a:cubicBezTo>
                      <a:pt x="179059" y="75903"/>
                      <a:pt x="171176" y="83642"/>
                      <a:pt x="169862" y="95250"/>
                    </a:cubicBezTo>
                    <a:cubicBezTo>
                      <a:pt x="169862" y="108149"/>
                      <a:pt x="179059" y="115888"/>
                      <a:pt x="189569" y="115888"/>
                    </a:cubicBezTo>
                    <a:cubicBezTo>
                      <a:pt x="200079" y="115888"/>
                      <a:pt x="207962" y="106859"/>
                      <a:pt x="207962" y="95250"/>
                    </a:cubicBezTo>
                    <a:cubicBezTo>
                      <a:pt x="207962" y="83642"/>
                      <a:pt x="202707" y="74613"/>
                      <a:pt x="189569" y="74613"/>
                    </a:cubicBezTo>
                    <a:close/>
                    <a:moveTo>
                      <a:pt x="106363" y="74613"/>
                    </a:moveTo>
                    <a:cubicBezTo>
                      <a:pt x="87951" y="74613"/>
                      <a:pt x="73025" y="89183"/>
                      <a:pt x="73025" y="107157"/>
                    </a:cubicBezTo>
                    <a:cubicBezTo>
                      <a:pt x="73025" y="125131"/>
                      <a:pt x="87951" y="139701"/>
                      <a:pt x="106363" y="139701"/>
                    </a:cubicBezTo>
                    <a:cubicBezTo>
                      <a:pt x="124775" y="139701"/>
                      <a:pt x="139701" y="125131"/>
                      <a:pt x="139701" y="107157"/>
                    </a:cubicBezTo>
                    <a:cubicBezTo>
                      <a:pt x="139701" y="89183"/>
                      <a:pt x="124775" y="74613"/>
                      <a:pt x="106363" y="74613"/>
                    </a:cubicBezTo>
                    <a:close/>
                    <a:moveTo>
                      <a:pt x="11344" y="63500"/>
                    </a:moveTo>
                    <a:cubicBezTo>
                      <a:pt x="15293" y="63500"/>
                      <a:pt x="19243" y="67434"/>
                      <a:pt x="19243" y="71368"/>
                    </a:cubicBezTo>
                    <a:cubicBezTo>
                      <a:pt x="19243" y="72680"/>
                      <a:pt x="19243" y="73991"/>
                      <a:pt x="17926" y="75303"/>
                    </a:cubicBezTo>
                    <a:cubicBezTo>
                      <a:pt x="19243" y="75303"/>
                      <a:pt x="19243" y="75303"/>
                      <a:pt x="19243" y="75303"/>
                    </a:cubicBezTo>
                    <a:cubicBezTo>
                      <a:pt x="24509" y="75303"/>
                      <a:pt x="24509" y="73991"/>
                      <a:pt x="27142" y="76614"/>
                    </a:cubicBezTo>
                    <a:cubicBezTo>
                      <a:pt x="28458" y="79237"/>
                      <a:pt x="29775" y="83171"/>
                      <a:pt x="31091" y="84483"/>
                    </a:cubicBezTo>
                    <a:cubicBezTo>
                      <a:pt x="40306" y="71368"/>
                      <a:pt x="50838" y="66123"/>
                      <a:pt x="50838" y="66123"/>
                    </a:cubicBezTo>
                    <a:cubicBezTo>
                      <a:pt x="50838" y="66123"/>
                      <a:pt x="50838" y="66123"/>
                      <a:pt x="58737" y="72680"/>
                    </a:cubicBezTo>
                    <a:cubicBezTo>
                      <a:pt x="58737" y="72680"/>
                      <a:pt x="45572" y="84483"/>
                      <a:pt x="41623" y="97597"/>
                    </a:cubicBezTo>
                    <a:cubicBezTo>
                      <a:pt x="41623" y="100220"/>
                      <a:pt x="40306" y="102842"/>
                      <a:pt x="40306" y="105465"/>
                    </a:cubicBezTo>
                    <a:cubicBezTo>
                      <a:pt x="38990" y="110711"/>
                      <a:pt x="38990" y="123825"/>
                      <a:pt x="38990" y="123825"/>
                    </a:cubicBezTo>
                    <a:cubicBezTo>
                      <a:pt x="38990" y="123825"/>
                      <a:pt x="38990" y="123825"/>
                      <a:pt x="20559" y="117268"/>
                    </a:cubicBezTo>
                    <a:cubicBezTo>
                      <a:pt x="20559" y="105465"/>
                      <a:pt x="25825" y="94974"/>
                      <a:pt x="28458" y="89728"/>
                    </a:cubicBezTo>
                    <a:cubicBezTo>
                      <a:pt x="27142" y="88417"/>
                      <a:pt x="24509" y="85794"/>
                      <a:pt x="24509" y="83171"/>
                    </a:cubicBezTo>
                    <a:cubicBezTo>
                      <a:pt x="21876" y="77925"/>
                      <a:pt x="21876" y="80548"/>
                      <a:pt x="16610" y="79237"/>
                    </a:cubicBezTo>
                    <a:cubicBezTo>
                      <a:pt x="15293" y="79237"/>
                      <a:pt x="13977" y="79237"/>
                      <a:pt x="13977" y="79237"/>
                    </a:cubicBezTo>
                    <a:cubicBezTo>
                      <a:pt x="12661" y="79237"/>
                      <a:pt x="12661" y="79237"/>
                      <a:pt x="11344" y="79237"/>
                    </a:cubicBezTo>
                    <a:cubicBezTo>
                      <a:pt x="7395" y="79237"/>
                      <a:pt x="4762" y="75303"/>
                      <a:pt x="4762" y="71368"/>
                    </a:cubicBezTo>
                    <a:cubicBezTo>
                      <a:pt x="4762" y="67434"/>
                      <a:pt x="7395" y="63500"/>
                      <a:pt x="11344" y="63500"/>
                    </a:cubicBezTo>
                    <a:close/>
                    <a:moveTo>
                      <a:pt x="261938" y="53975"/>
                    </a:moveTo>
                    <a:cubicBezTo>
                      <a:pt x="267229" y="53975"/>
                      <a:pt x="269875" y="56573"/>
                      <a:pt x="269875" y="60469"/>
                    </a:cubicBezTo>
                    <a:cubicBezTo>
                      <a:pt x="269875" y="65665"/>
                      <a:pt x="267229" y="68262"/>
                      <a:pt x="261938" y="68262"/>
                    </a:cubicBezTo>
                    <a:cubicBezTo>
                      <a:pt x="260615" y="68262"/>
                      <a:pt x="259292" y="68262"/>
                      <a:pt x="257969" y="66964"/>
                    </a:cubicBezTo>
                    <a:cubicBezTo>
                      <a:pt x="256646" y="68262"/>
                      <a:pt x="257969" y="70860"/>
                      <a:pt x="257969" y="74757"/>
                    </a:cubicBezTo>
                    <a:cubicBezTo>
                      <a:pt x="257969" y="78653"/>
                      <a:pt x="255323" y="79952"/>
                      <a:pt x="250031" y="81251"/>
                    </a:cubicBezTo>
                    <a:cubicBezTo>
                      <a:pt x="256646" y="92941"/>
                      <a:pt x="260615" y="102033"/>
                      <a:pt x="260615" y="102033"/>
                    </a:cubicBezTo>
                    <a:cubicBezTo>
                      <a:pt x="260615" y="102033"/>
                      <a:pt x="260615" y="102033"/>
                      <a:pt x="243417" y="111125"/>
                    </a:cubicBezTo>
                    <a:cubicBezTo>
                      <a:pt x="243417" y="111125"/>
                      <a:pt x="239448" y="98136"/>
                      <a:pt x="231510" y="87745"/>
                    </a:cubicBezTo>
                    <a:cubicBezTo>
                      <a:pt x="224896" y="77354"/>
                      <a:pt x="214312" y="66964"/>
                      <a:pt x="214312" y="66964"/>
                    </a:cubicBezTo>
                    <a:cubicBezTo>
                      <a:pt x="214312" y="66964"/>
                      <a:pt x="214312" y="66964"/>
                      <a:pt x="226219" y="55274"/>
                    </a:cubicBezTo>
                    <a:cubicBezTo>
                      <a:pt x="226219" y="55274"/>
                      <a:pt x="239448" y="63067"/>
                      <a:pt x="247385" y="76056"/>
                    </a:cubicBezTo>
                    <a:cubicBezTo>
                      <a:pt x="250031" y="76056"/>
                      <a:pt x="254000" y="74757"/>
                      <a:pt x="254000" y="72159"/>
                    </a:cubicBezTo>
                    <a:cubicBezTo>
                      <a:pt x="254000" y="69561"/>
                      <a:pt x="252677" y="64366"/>
                      <a:pt x="255323" y="61768"/>
                    </a:cubicBezTo>
                    <a:cubicBezTo>
                      <a:pt x="255323" y="61768"/>
                      <a:pt x="255323" y="61768"/>
                      <a:pt x="255323" y="60469"/>
                    </a:cubicBezTo>
                    <a:cubicBezTo>
                      <a:pt x="255323" y="56573"/>
                      <a:pt x="257969" y="53975"/>
                      <a:pt x="261938" y="53975"/>
                    </a:cubicBezTo>
                    <a:close/>
                    <a:moveTo>
                      <a:pt x="163412" y="42589"/>
                    </a:moveTo>
                    <a:cubicBezTo>
                      <a:pt x="179207" y="43904"/>
                      <a:pt x="195001" y="51790"/>
                      <a:pt x="205531" y="60991"/>
                    </a:cubicBezTo>
                    <a:cubicBezTo>
                      <a:pt x="226591" y="79392"/>
                      <a:pt x="242385" y="112252"/>
                      <a:pt x="247650" y="134596"/>
                    </a:cubicBezTo>
                    <a:cubicBezTo>
                      <a:pt x="235804" y="142483"/>
                      <a:pt x="222642" y="147740"/>
                      <a:pt x="208164" y="151683"/>
                    </a:cubicBezTo>
                    <a:cubicBezTo>
                      <a:pt x="191053" y="158255"/>
                      <a:pt x="172626" y="160884"/>
                      <a:pt x="154198" y="162199"/>
                    </a:cubicBezTo>
                    <a:cubicBezTo>
                      <a:pt x="139720" y="163513"/>
                      <a:pt x="125241" y="163513"/>
                      <a:pt x="110763" y="162199"/>
                    </a:cubicBezTo>
                    <a:cubicBezTo>
                      <a:pt x="89703" y="162199"/>
                      <a:pt x="68644" y="158255"/>
                      <a:pt x="48900" y="152998"/>
                    </a:cubicBezTo>
                    <a:cubicBezTo>
                      <a:pt x="46268" y="152998"/>
                      <a:pt x="44952" y="151683"/>
                      <a:pt x="44952" y="149055"/>
                    </a:cubicBezTo>
                    <a:cubicBezTo>
                      <a:pt x="39687" y="121453"/>
                      <a:pt x="43635" y="95165"/>
                      <a:pt x="64695" y="74135"/>
                    </a:cubicBezTo>
                    <a:cubicBezTo>
                      <a:pt x="76541" y="60991"/>
                      <a:pt x="92336" y="53104"/>
                      <a:pt x="109446" y="47847"/>
                    </a:cubicBezTo>
                    <a:cubicBezTo>
                      <a:pt x="126557" y="42589"/>
                      <a:pt x="144984" y="41275"/>
                      <a:pt x="163412" y="42589"/>
                    </a:cubicBezTo>
                    <a:close/>
                    <a:moveTo>
                      <a:pt x="143394" y="0"/>
                    </a:moveTo>
                    <a:cubicBezTo>
                      <a:pt x="149958" y="0"/>
                      <a:pt x="155209" y="5229"/>
                      <a:pt x="155209" y="10459"/>
                    </a:cubicBezTo>
                    <a:cubicBezTo>
                      <a:pt x="155209" y="16996"/>
                      <a:pt x="151271" y="22225"/>
                      <a:pt x="144707" y="22225"/>
                    </a:cubicBezTo>
                    <a:cubicBezTo>
                      <a:pt x="144707" y="22225"/>
                      <a:pt x="144707" y="22225"/>
                      <a:pt x="144707" y="26147"/>
                    </a:cubicBezTo>
                    <a:cubicBezTo>
                      <a:pt x="164398" y="26147"/>
                      <a:pt x="176213" y="31376"/>
                      <a:pt x="176213" y="31376"/>
                    </a:cubicBezTo>
                    <a:cubicBezTo>
                      <a:pt x="176213" y="31376"/>
                      <a:pt x="176213" y="31376"/>
                      <a:pt x="173588" y="40528"/>
                    </a:cubicBezTo>
                    <a:cubicBezTo>
                      <a:pt x="173588" y="40528"/>
                      <a:pt x="152583" y="36606"/>
                      <a:pt x="135518" y="37913"/>
                    </a:cubicBezTo>
                    <a:cubicBezTo>
                      <a:pt x="119765" y="40528"/>
                      <a:pt x="111888" y="44450"/>
                      <a:pt x="111888" y="44450"/>
                    </a:cubicBezTo>
                    <a:cubicBezTo>
                      <a:pt x="111888" y="44450"/>
                      <a:pt x="111888" y="44450"/>
                      <a:pt x="107950" y="36606"/>
                    </a:cubicBezTo>
                    <a:cubicBezTo>
                      <a:pt x="107950" y="36606"/>
                      <a:pt x="117139" y="30069"/>
                      <a:pt x="128954" y="27454"/>
                    </a:cubicBezTo>
                    <a:cubicBezTo>
                      <a:pt x="132892" y="27454"/>
                      <a:pt x="136830" y="26147"/>
                      <a:pt x="140769" y="26147"/>
                    </a:cubicBezTo>
                    <a:cubicBezTo>
                      <a:pt x="140769" y="26147"/>
                      <a:pt x="140769" y="26147"/>
                      <a:pt x="140769" y="22225"/>
                    </a:cubicBezTo>
                    <a:cubicBezTo>
                      <a:pt x="136830" y="19610"/>
                      <a:pt x="132892" y="15688"/>
                      <a:pt x="132892" y="10459"/>
                    </a:cubicBezTo>
                    <a:cubicBezTo>
                      <a:pt x="132892" y="5229"/>
                      <a:pt x="138143" y="0"/>
                      <a:pt x="14339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endParaRPr lang="en-US">
                  <a:cs typeface="+mn-ea"/>
                  <a:sym typeface="+mn-lt"/>
                </a:endParaRPr>
              </a:p>
            </p:txBody>
          </p:sp>
          <p:sp>
            <p:nvSpPr>
              <p:cNvPr id="24" name="ïṧḷïḓê-文本框 19"/>
              <p:cNvSpPr txBox="1"/>
              <p:nvPr/>
            </p:nvSpPr>
            <p:spPr>
              <a:xfrm>
                <a:off x="972954" y="4456845"/>
                <a:ext cx="1774674" cy="830997"/>
              </a:xfrm>
              <a:prstGeom prst="rect">
                <a:avLst/>
              </a:prstGeom>
              <a:noFill/>
            </p:spPr>
            <p:txBody>
              <a:bodyPr wrap="square" rtlCol="0" anchor="ctr" anchorCtr="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ysClr val="windowText" lastClr="000000"/>
                    </a:solidFill>
                  </a:rPr>
                  <a:t>选择分析对象，对象为某个商品小分类</a:t>
                </a:r>
                <a:endParaRPr lang="zh-CN" altLang="en-US" sz="1600" b="1" dirty="0">
                  <a:solidFill>
                    <a:sysClr val="windowText" lastClr="000000"/>
                  </a:solidFill>
                </a:endParaRPr>
              </a:p>
            </p:txBody>
          </p:sp>
          <p:sp>
            <p:nvSpPr>
              <p:cNvPr id="25" name="ïṧḷïḓê-文本框 20"/>
              <p:cNvSpPr txBox="1"/>
              <p:nvPr/>
            </p:nvSpPr>
            <p:spPr>
              <a:xfrm>
                <a:off x="2954003" y="4456845"/>
                <a:ext cx="1774674" cy="830997"/>
              </a:xfrm>
              <a:prstGeom prst="rect">
                <a:avLst/>
              </a:prstGeom>
              <a:noFill/>
            </p:spPr>
            <p:txBody>
              <a:bodyPr wrap="square" rtlCol="0" anchor="ctr" anchorCtr="1">
                <a:spAutoFit/>
              </a:bodyPr>
              <a:lstStyle>
                <a:defPPr>
                  <a:defRPr lang="zh-CN"/>
                </a:defPPr>
                <a:lvl1pPr>
                  <a:defRPr sz="1600" b="1">
                    <a:solidFill>
                      <a:sysClr val="windowText" lastClr="000000"/>
                    </a:solidFill>
                  </a:defRPr>
                </a:lvl1pPr>
              </a:lstStyle>
              <a:p>
                <a:r>
                  <a:rPr lang="zh-CN" altLang="en-US" dirty="0"/>
                  <a:t>展开品类中单品信息，罗列其价位线</a:t>
                </a:r>
                <a:endParaRPr lang="zh-CN" altLang="en-US" dirty="0"/>
              </a:p>
            </p:txBody>
          </p:sp>
          <p:sp>
            <p:nvSpPr>
              <p:cNvPr id="26" name="ïṧḷïḓê-文本框 21"/>
              <p:cNvSpPr txBox="1"/>
              <p:nvPr/>
            </p:nvSpPr>
            <p:spPr>
              <a:xfrm>
                <a:off x="4935052" y="4449632"/>
                <a:ext cx="1774674" cy="1077218"/>
              </a:xfrm>
              <a:prstGeom prst="rect">
                <a:avLst/>
              </a:prstGeom>
              <a:noFill/>
            </p:spPr>
            <p:txBody>
              <a:bodyPr wrap="square" rtlCol="0" anchor="ctr" anchorCtr="1">
                <a:spAutoFit/>
              </a:bodyPr>
              <a:lstStyle>
                <a:defPPr>
                  <a:defRPr lang="zh-CN"/>
                </a:defPPr>
                <a:lvl1pPr>
                  <a:defRPr sz="1600" b="1">
                    <a:solidFill>
                      <a:sysClr val="windowText" lastClr="000000"/>
                    </a:solidFill>
                  </a:defRPr>
                </a:lvl1pPr>
              </a:lstStyle>
              <a:p>
                <a:r>
                  <a:rPr lang="zh-CN" altLang="en-US" dirty="0"/>
                  <a:t>归纳该品类中单品的最高和最低价格，从而确定该品类价格带</a:t>
                </a:r>
                <a:endParaRPr lang="zh-CN" altLang="en-US" dirty="0"/>
              </a:p>
            </p:txBody>
          </p:sp>
          <p:sp>
            <p:nvSpPr>
              <p:cNvPr id="27" name="ïṧḷïḓê-文本框 22"/>
              <p:cNvSpPr txBox="1"/>
              <p:nvPr/>
            </p:nvSpPr>
            <p:spPr>
              <a:xfrm>
                <a:off x="6916101" y="4463537"/>
                <a:ext cx="1774674" cy="1077218"/>
              </a:xfrm>
              <a:prstGeom prst="rect">
                <a:avLst/>
              </a:prstGeom>
              <a:noFill/>
            </p:spPr>
            <p:txBody>
              <a:bodyPr wrap="square" rtlCol="0" anchor="ctr" anchorCtr="1">
                <a:spAutoFit/>
              </a:bodyPr>
              <a:lstStyle>
                <a:defPPr>
                  <a:defRPr lang="zh-CN"/>
                </a:defPPr>
                <a:lvl1pPr>
                  <a:defRPr sz="1600" b="1">
                    <a:solidFill>
                      <a:sysClr val="windowText" lastClr="000000"/>
                    </a:solidFill>
                  </a:defRPr>
                </a:lvl1pPr>
              </a:lstStyle>
              <a:p>
                <a:r>
                  <a:rPr lang="zh-CN" altLang="en-US" dirty="0"/>
                  <a:t>判断价格区，即价格带中陈列量比较多且价格线比较集中的区域</a:t>
                </a:r>
                <a:endParaRPr lang="zh-CN" altLang="en-US" dirty="0"/>
              </a:p>
            </p:txBody>
          </p:sp>
          <p:sp>
            <p:nvSpPr>
              <p:cNvPr id="28" name="ïṧḷïḓê-文本框 23"/>
              <p:cNvSpPr txBox="1"/>
              <p:nvPr/>
            </p:nvSpPr>
            <p:spPr>
              <a:xfrm>
                <a:off x="8897149" y="4449632"/>
                <a:ext cx="1774674" cy="1323439"/>
              </a:xfrm>
              <a:prstGeom prst="rect">
                <a:avLst/>
              </a:prstGeom>
              <a:noFill/>
            </p:spPr>
            <p:txBody>
              <a:bodyPr wrap="square" rtlCol="0" anchor="ctr" anchorCtr="1">
                <a:spAutoFit/>
              </a:bodyPr>
              <a:lstStyle>
                <a:defPPr>
                  <a:defRPr lang="zh-CN"/>
                </a:defPPr>
                <a:lvl1pPr>
                  <a:defRPr sz="1600" b="1">
                    <a:solidFill>
                      <a:sysClr val="windowText" lastClr="000000"/>
                    </a:solidFill>
                  </a:defRPr>
                </a:lvl1pPr>
              </a:lstStyle>
              <a:p>
                <a:r>
                  <a:rPr lang="zh-CN" altLang="en-US" dirty="0"/>
                  <a:t>确定价格点，该价格点是对于该门店此类商品而言，最容易被顾客接受的价格</a:t>
                </a:r>
                <a:endParaRPr lang="zh-CN" altLang="en-US" dirty="0"/>
              </a:p>
            </p:txBody>
          </p:sp>
        </p:grpSp>
        <p:sp>
          <p:nvSpPr>
            <p:cNvPr id="8" name="ïṧḷïḓê-文本框 87"/>
            <p:cNvSpPr txBox="1"/>
            <p:nvPr/>
          </p:nvSpPr>
          <p:spPr>
            <a:xfrm>
              <a:off x="2054036" y="2036948"/>
              <a:ext cx="8064895" cy="432842"/>
            </a:xfrm>
            <a:prstGeom prst="rect">
              <a:avLst/>
            </a:prstGeom>
          </p:spPr>
          <p:txBody>
            <a:bodyPr anchor="ctr">
              <a:normAutofit/>
            </a:bodyPr>
            <a:lstStyle/>
            <a:p>
              <a:pPr algn="ctr"/>
              <a:r>
                <a:rPr lang="zh-CN" altLang="en-US" b="1" dirty="0"/>
                <a:t>确定商品价格点的步骤</a:t>
              </a:r>
              <a:endParaRPr lang="zh-CN" altLang="en-US" b="1" dirty="0"/>
            </a:p>
          </p:txBody>
        </p:sp>
      </p:grpSp>
      <p:sp>
        <p:nvSpPr>
          <p:cNvPr id="34" name="ïṧḷïḓê-文本框 23"/>
          <p:cNvSpPr txBox="1"/>
          <p:nvPr/>
        </p:nvSpPr>
        <p:spPr>
          <a:xfrm>
            <a:off x="10471061" y="2637058"/>
            <a:ext cx="1416139" cy="1569660"/>
          </a:xfrm>
          <a:prstGeom prst="rect">
            <a:avLst/>
          </a:prstGeom>
          <a:noFill/>
        </p:spPr>
        <p:txBody>
          <a:bodyPr wrap="square" rtlCol="0" anchor="ctr" anchorCtr="1">
            <a:spAutoFit/>
          </a:bodyPr>
          <a:lstStyle>
            <a:defPPr>
              <a:defRPr lang="zh-CN"/>
            </a:defPPr>
            <a:lvl1pPr>
              <a:defRPr sz="1600" b="1">
                <a:solidFill>
                  <a:sysClr val="windowText" lastClr="000000"/>
                </a:solidFill>
              </a:defRPr>
            </a:lvl1pPr>
          </a:lstStyle>
          <a:p>
            <a:r>
              <a:rPr lang="zh-CN" altLang="en-US" dirty="0"/>
              <a:t>备齐在</a:t>
            </a:r>
            <a:r>
              <a:rPr lang="en-US" altLang="zh-CN" dirty="0"/>
              <a:t>PP</a:t>
            </a:r>
            <a:r>
              <a:rPr lang="zh-CN" altLang="en-US" dirty="0"/>
              <a:t>点价位附近的商品，就会给顾客造成商品丰富、价格便宜的感觉和印象。</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395258" cy="461434"/>
          </a:xfrm>
        </p:spPr>
        <p:txBody>
          <a:bodyPr/>
          <a:lstStyle/>
          <a:p>
            <a:r>
              <a:rPr lang="zh-CN" altLang="en-US" b="1" dirty="0"/>
              <a:t>销售环节</a:t>
            </a:r>
            <a:r>
              <a:rPr lang="en-US" altLang="zh-CN" b="1" dirty="0"/>
              <a:t>—</a:t>
            </a:r>
            <a:r>
              <a:rPr lang="zh-CN" altLang="en-US" b="1" dirty="0"/>
              <a:t>销售基本指标分析</a:t>
            </a:r>
            <a:endParaRPr lang="zh-CN" altLang="en-US" dirty="0"/>
          </a:p>
        </p:txBody>
      </p:sp>
      <p:grpSp>
        <p:nvGrpSpPr>
          <p:cNvPr id="11" name="组合 10"/>
          <p:cNvGrpSpPr/>
          <p:nvPr/>
        </p:nvGrpSpPr>
        <p:grpSpPr>
          <a:xfrm>
            <a:off x="1172037" y="1214200"/>
            <a:ext cx="9728250" cy="812447"/>
            <a:chOff x="1373138" y="2028588"/>
            <a:chExt cx="9728250" cy="618525"/>
          </a:xfrm>
        </p:grpSpPr>
        <p:sp>
          <p:nvSpPr>
            <p:cNvPr id="4" name="矩形: 圆角 3"/>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货龄</a:t>
              </a:r>
              <a:endParaRPr lang="zh-CN" altLang="en-US" b="1" kern="1200" dirty="0">
                <a:solidFill>
                  <a:schemeClr val="tx1"/>
                </a:solidFill>
              </a:endParaRPr>
            </a:p>
          </p:txBody>
        </p:sp>
        <p:sp>
          <p:nvSpPr>
            <p:cNvPr id="10"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kern="1200" dirty="0"/>
                <a:t>货龄</a:t>
              </a:r>
              <a:r>
                <a:rPr lang="en-US" altLang="zh-CN" sz="1400" kern="1200" dirty="0"/>
                <a:t>=</a:t>
              </a:r>
              <a:r>
                <a:rPr lang="zh-CN" altLang="en-US" sz="1400" kern="1200" dirty="0"/>
                <a:t>商品的年龄，即产品从生产完成到当期的时间</a:t>
              </a:r>
              <a:endParaRPr lang="en-US" altLang="zh-CN" sz="1400" kern="1200" dirty="0"/>
            </a:p>
            <a:p>
              <a:pPr marL="171450" lvl="1" indent="-171450" algn="l" defTabSz="800100">
                <a:lnSpc>
                  <a:spcPct val="90000"/>
                </a:lnSpc>
                <a:spcBef>
                  <a:spcPct val="0"/>
                </a:spcBef>
                <a:spcAft>
                  <a:spcPct val="15000"/>
                </a:spcAft>
                <a:buChar char="•"/>
              </a:pPr>
              <a:r>
                <a:rPr lang="zh-CN" altLang="en-US" sz="1400" dirty="0"/>
                <a:t>分析货龄目的：</a:t>
              </a:r>
              <a:r>
                <a:rPr lang="en-US" altLang="zh-CN" sz="1400" dirty="0"/>
                <a:t>1</a:t>
              </a:r>
              <a:r>
                <a:rPr lang="zh-CN" altLang="en-US" sz="1400" dirty="0"/>
                <a:t>、防止过期；</a:t>
              </a:r>
              <a:r>
                <a:rPr lang="en-US" altLang="zh-CN" sz="1400" dirty="0"/>
                <a:t>2</a:t>
              </a:r>
              <a:r>
                <a:rPr lang="zh-CN" altLang="en-US" sz="1400" dirty="0"/>
                <a:t>、商品价格调整的依据（货龄越长、库存越高的商品是价格调整的首选）</a:t>
              </a:r>
              <a:endParaRPr lang="zh-CN" altLang="en-US" sz="1400" kern="1200" dirty="0"/>
            </a:p>
          </p:txBody>
        </p:sp>
      </p:grpSp>
      <p:grpSp>
        <p:nvGrpSpPr>
          <p:cNvPr id="12" name="组合 11"/>
          <p:cNvGrpSpPr/>
          <p:nvPr/>
        </p:nvGrpSpPr>
        <p:grpSpPr>
          <a:xfrm>
            <a:off x="1173129" y="2224276"/>
            <a:ext cx="9728250" cy="812447"/>
            <a:chOff x="1373138" y="2028588"/>
            <a:chExt cx="9728250" cy="618525"/>
          </a:xfrm>
        </p:grpSpPr>
        <p:sp>
          <p:nvSpPr>
            <p:cNvPr id="13" name="矩形: 圆角 12"/>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动销率</a:t>
              </a:r>
              <a:endParaRPr lang="zh-CN" altLang="en-US" b="1" kern="1200" dirty="0">
                <a:solidFill>
                  <a:schemeClr val="tx1"/>
                </a:solidFill>
              </a:endParaRPr>
            </a:p>
          </p:txBody>
        </p:sp>
        <p:sp>
          <p:nvSpPr>
            <p:cNvPr id="15"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kern="1200" dirty="0"/>
                <a:t>动销率</a:t>
              </a:r>
              <a:r>
                <a:rPr lang="en-US" altLang="zh-CN" sz="1400" kern="1200" dirty="0"/>
                <a:t>=</a:t>
              </a:r>
              <a:r>
                <a:rPr lang="zh-CN" altLang="en-US" sz="1400" kern="1200" dirty="0"/>
                <a:t>门店有销售的商品品种数</a:t>
              </a:r>
              <a:r>
                <a:rPr lang="en-US" altLang="zh-CN" sz="1400" kern="1200" dirty="0"/>
                <a:t>/</a:t>
              </a:r>
              <a:r>
                <a:rPr lang="zh-CN" altLang="en-US" sz="1400" kern="1200" dirty="0"/>
                <a:t>门店经营的商品品种数</a:t>
              </a:r>
              <a:r>
                <a:rPr lang="en-US" altLang="zh-CN" sz="1400" kern="12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dirty="0"/>
                <a:t>是一定时间内考察库存积压情况以及商品结构贡献效率的重要指标</a:t>
              </a:r>
              <a:endParaRPr lang="en-US" altLang="zh-CN" sz="1400" kern="1200" dirty="0"/>
            </a:p>
          </p:txBody>
        </p:sp>
      </p:grpSp>
      <p:grpSp>
        <p:nvGrpSpPr>
          <p:cNvPr id="16" name="组合 15"/>
          <p:cNvGrpSpPr/>
          <p:nvPr/>
        </p:nvGrpSpPr>
        <p:grpSpPr>
          <a:xfrm>
            <a:off x="1172037" y="3234352"/>
            <a:ext cx="9728250" cy="812447"/>
            <a:chOff x="1373138" y="2028588"/>
            <a:chExt cx="9728250" cy="618525"/>
          </a:xfrm>
        </p:grpSpPr>
        <p:sp>
          <p:nvSpPr>
            <p:cNvPr id="17" name="矩形: 圆角 16"/>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商品现值</a:t>
              </a:r>
              <a:endParaRPr lang="zh-CN" altLang="en-US" b="1" kern="1200" dirty="0">
                <a:solidFill>
                  <a:schemeClr val="tx1"/>
                </a:solidFill>
              </a:endParaRPr>
            </a:p>
          </p:txBody>
        </p:sp>
        <p:sp>
          <p:nvSpPr>
            <p:cNvPr id="19"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kern="1200" dirty="0"/>
                <a:t>商品现值是商品当前被消费者认可的价值，与货龄、库存和售罄率有关</a:t>
              </a:r>
              <a:endParaRPr lang="en-US" altLang="zh-CN" sz="1400" kern="1200" dirty="0"/>
            </a:p>
            <a:p>
              <a:pPr marL="171450" lvl="1" indent="-171450" algn="l" defTabSz="800100">
                <a:lnSpc>
                  <a:spcPct val="90000"/>
                </a:lnSpc>
                <a:spcBef>
                  <a:spcPct val="0"/>
                </a:spcBef>
                <a:spcAft>
                  <a:spcPct val="15000"/>
                </a:spcAft>
                <a:buChar char="•"/>
              </a:pPr>
              <a:r>
                <a:rPr lang="zh-CN" altLang="en-US" sz="1400" kern="1200" dirty="0"/>
                <a:t>现值是在价格、库存、货龄之间找一个最好的平衡点</a:t>
              </a:r>
              <a:endParaRPr lang="en-US" altLang="zh-CN" sz="1400" kern="1200" dirty="0"/>
            </a:p>
          </p:txBody>
        </p:sp>
      </p:grpSp>
      <p:grpSp>
        <p:nvGrpSpPr>
          <p:cNvPr id="24" name="组合 23"/>
          <p:cNvGrpSpPr/>
          <p:nvPr/>
        </p:nvGrpSpPr>
        <p:grpSpPr>
          <a:xfrm>
            <a:off x="1170945" y="4244428"/>
            <a:ext cx="9728250" cy="812447"/>
            <a:chOff x="1373138" y="2028588"/>
            <a:chExt cx="9728250" cy="618525"/>
          </a:xfrm>
        </p:grpSpPr>
        <p:sp>
          <p:nvSpPr>
            <p:cNvPr id="25" name="矩形: 圆角 24"/>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折扣率</a:t>
              </a:r>
              <a:endParaRPr lang="zh-CN" altLang="en-US" b="1" kern="1200" dirty="0">
                <a:solidFill>
                  <a:schemeClr val="tx1"/>
                </a:solidFill>
              </a:endParaRPr>
            </a:p>
          </p:txBody>
        </p:sp>
        <p:sp>
          <p:nvSpPr>
            <p:cNvPr id="27"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折扣率</a:t>
              </a:r>
              <a:r>
                <a:rPr lang="en-US" altLang="zh-CN" sz="1400" dirty="0"/>
                <a:t>=</a:t>
              </a:r>
              <a:r>
                <a:rPr lang="zh-CN" altLang="en-US" sz="1400" dirty="0"/>
                <a:t>商品实收金额</a:t>
              </a:r>
              <a:r>
                <a:rPr lang="en-US" altLang="zh-CN" sz="1400" dirty="0"/>
                <a:t>/</a:t>
              </a:r>
              <a:r>
                <a:rPr lang="zh-CN" altLang="en-US" sz="1400" dirty="0"/>
                <a:t>商品标准零售价金额</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endParaRPr lang="en-US" altLang="zh-CN" sz="1400" kern="1200" dirty="0"/>
            </a:p>
          </p:txBody>
        </p:sp>
      </p:grpSp>
      <p:grpSp>
        <p:nvGrpSpPr>
          <p:cNvPr id="32" name="组合 31"/>
          <p:cNvGrpSpPr/>
          <p:nvPr/>
        </p:nvGrpSpPr>
        <p:grpSpPr>
          <a:xfrm>
            <a:off x="1212254" y="5254504"/>
            <a:ext cx="9728250" cy="812447"/>
            <a:chOff x="1373138" y="2028588"/>
            <a:chExt cx="9728250" cy="618525"/>
          </a:xfrm>
        </p:grpSpPr>
        <p:sp>
          <p:nvSpPr>
            <p:cNvPr id="33" name="矩形: 圆角 32"/>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缺货率</a:t>
              </a:r>
              <a:endParaRPr lang="zh-CN" altLang="en-US" b="1" kern="1200" dirty="0">
                <a:solidFill>
                  <a:schemeClr val="tx1"/>
                </a:solidFill>
              </a:endParaRPr>
            </a:p>
          </p:txBody>
        </p:sp>
        <p:sp>
          <p:nvSpPr>
            <p:cNvPr id="35"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缺货率</a:t>
              </a:r>
              <a:r>
                <a:rPr lang="en-US" altLang="zh-CN" sz="1400" dirty="0"/>
                <a:t>=</a:t>
              </a:r>
              <a:r>
                <a:rPr lang="zh-CN" altLang="en-US" sz="1400" dirty="0"/>
                <a:t>某时期内门店有缺货记录的商品数</a:t>
              </a:r>
              <a:r>
                <a:rPr lang="en-US" altLang="zh-CN" sz="1400" dirty="0"/>
                <a:t>/</a:t>
              </a:r>
              <a:r>
                <a:rPr lang="zh-CN" altLang="en-US" sz="1400" dirty="0"/>
                <a:t>（期初有库存的商品数</a:t>
              </a:r>
              <a:r>
                <a:rPr lang="en-US" altLang="zh-CN" sz="1400" dirty="0"/>
                <a:t>+</a:t>
              </a:r>
              <a:r>
                <a:rPr lang="zh-CN" altLang="en-US" sz="1400" dirty="0"/>
                <a:t>期中新进商品数）</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endParaRPr lang="en-US" altLang="zh-CN" sz="1400" kern="120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010400" y="1712867"/>
            <a:ext cx="2236510" cy="400110"/>
          </a:xfrm>
          <a:prstGeom prst="rect">
            <a:avLst/>
          </a:prstGeom>
        </p:spPr>
        <p:txBody>
          <a:bodyPr wrap="none">
            <a:spAutoFit/>
          </a:bodyPr>
          <a:lstStyle/>
          <a:p>
            <a:pPr algn="ctr" defTabSz="609600"/>
            <a:r>
              <a:rPr lang="zh-CN" altLang="en-US" sz="2000" b="1" dirty="0">
                <a:solidFill>
                  <a:schemeClr val="tx1">
                    <a:lumMod val="85000"/>
                    <a:lumOff val="15000"/>
                  </a:schemeClr>
                </a:solidFill>
                <a:cs typeface="+mn-ea"/>
                <a:sym typeface="+mn-lt"/>
              </a:rPr>
              <a:t>点击此处添加标题</a:t>
            </a:r>
            <a:endParaRPr lang="zh-CN" altLang="en-US" sz="2000" b="1" dirty="0">
              <a:solidFill>
                <a:schemeClr val="tx1">
                  <a:lumMod val="85000"/>
                  <a:lumOff val="15000"/>
                </a:schemeClr>
              </a:solidFill>
              <a:cs typeface="+mn-ea"/>
              <a:sym typeface="+mn-lt"/>
            </a:endParaRPr>
          </a:p>
        </p:txBody>
      </p:sp>
      <p:sp>
        <p:nvSpPr>
          <p:cNvPr id="13" name="矩形 12"/>
          <p:cNvSpPr/>
          <p:nvPr/>
        </p:nvSpPr>
        <p:spPr>
          <a:xfrm>
            <a:off x="7012331" y="2053088"/>
            <a:ext cx="4807492" cy="1292662"/>
          </a:xfrm>
          <a:prstGeom prst="rect">
            <a:avLst/>
          </a:prstGeom>
        </p:spPr>
        <p:txBody>
          <a:bodyPr wrap="square">
            <a:spAutoFit/>
          </a:bodyPr>
          <a:lstStyle/>
          <a:p>
            <a:pPr algn="just" defTabSz="609600">
              <a:lnSpc>
                <a:spcPct val="130000"/>
              </a:lnSpc>
            </a:pPr>
            <a:r>
              <a:rPr lang="zh-CN" altLang="en-US" sz="1200" dirty="0">
                <a:solidFill>
                  <a:schemeClr val="tx1">
                    <a:lumMod val="85000"/>
                    <a:lumOff val="15000"/>
                  </a:schemeClr>
                </a:solidFill>
                <a:cs typeface="+mn-ea"/>
                <a:sym typeface="+mn-lt"/>
              </a:rPr>
              <a:t>标题数字等都可以通过点击和重新输入进行更改，顶部“开始”面板中可以对字体、字号、颜色、行距等进行修改。标题数字等都可以通过点击和重新输入进行更改，顶部“开始”面板中可以对字体、字号、颜色、行距等进行修改。</a:t>
            </a:r>
            <a:endParaRPr lang="zh-CN" altLang="en-US" sz="1200" dirty="0">
              <a:solidFill>
                <a:schemeClr val="tx1">
                  <a:lumMod val="85000"/>
                  <a:lumOff val="15000"/>
                </a:schemeClr>
              </a:solidFill>
              <a:cs typeface="+mn-ea"/>
              <a:sym typeface="+mn-lt"/>
            </a:endParaRPr>
          </a:p>
          <a:p>
            <a:pPr algn="just" defTabSz="609600">
              <a:lnSpc>
                <a:spcPct val="130000"/>
              </a:lnSpc>
            </a:pPr>
            <a:endParaRPr lang="zh-CN" altLang="en-US" sz="1200" dirty="0">
              <a:solidFill>
                <a:schemeClr val="tx1">
                  <a:lumMod val="85000"/>
                  <a:lumOff val="15000"/>
                </a:schemeClr>
              </a:solidFill>
              <a:cs typeface="+mn-ea"/>
              <a:sym typeface="+mn-lt"/>
            </a:endParaRPr>
          </a:p>
        </p:txBody>
      </p:sp>
      <p:sp>
        <p:nvSpPr>
          <p:cNvPr id="16" name="椭圆 15"/>
          <p:cNvSpPr/>
          <p:nvPr/>
        </p:nvSpPr>
        <p:spPr>
          <a:xfrm>
            <a:off x="6798646" y="1777101"/>
            <a:ext cx="211754" cy="211754"/>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p:cNvPicPr>
            <a:picLocks noChangeAspect="1"/>
          </p:cNvPicPr>
          <p:nvPr/>
        </p:nvPicPr>
        <p:blipFill rotWithShape="1">
          <a:blip r:embed="rId1"/>
          <a:srcRect l="3180" t="9170" r="976" b="1242"/>
          <a:stretch>
            <a:fillRect/>
          </a:stretch>
        </p:blipFill>
        <p:spPr>
          <a:xfrm>
            <a:off x="0" y="513152"/>
            <a:ext cx="12703283" cy="11261018"/>
          </a:xfrm>
          <a:prstGeom prst="rect">
            <a:avLst/>
          </a:prstGeom>
        </p:spPr>
      </p:pic>
      <p:sp>
        <p:nvSpPr>
          <p:cNvPr id="2" name="文本占位符 1"/>
          <p:cNvSpPr>
            <a:spLocks noGrp="1"/>
          </p:cNvSpPr>
          <p:nvPr>
            <p:ph type="body" sz="quarter" idx="10"/>
          </p:nvPr>
        </p:nvSpPr>
        <p:spPr/>
        <p:txBody>
          <a:bodyPr/>
          <a:lstStyle/>
          <a:p>
            <a:r>
              <a:rPr lang="zh-CN" altLang="en-US" b="1" dirty="0">
                <a:solidFill>
                  <a:schemeClr val="accent1"/>
                </a:solidFill>
                <a:cs typeface="+mn-ea"/>
                <a:sym typeface="+mn-lt"/>
              </a:rPr>
              <a:t>概述</a:t>
            </a:r>
            <a:r>
              <a:rPr lang="en-US" altLang="zh-CN" b="1" dirty="0">
                <a:cs typeface="+mn-ea"/>
                <a:sym typeface="+mn-lt"/>
              </a:rPr>
              <a:t>—</a:t>
            </a:r>
            <a:r>
              <a:rPr lang="zh-CN" altLang="en-US" b="1" dirty="0">
                <a:solidFill>
                  <a:schemeClr val="accent1"/>
                </a:solidFill>
                <a:cs typeface="+mn-ea"/>
                <a:sym typeface="+mn-lt"/>
              </a:rPr>
              <a:t>分析对象</a:t>
            </a:r>
            <a:endParaRPr lang="zh-CN" altLang="en-US" b="1" dirty="0">
              <a:cs typeface="+mn-ea"/>
              <a:sym typeface="+mn-lt"/>
            </a:endParaRPr>
          </a:p>
        </p:txBody>
      </p: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5238221" cy="461434"/>
          </a:xfrm>
        </p:spPr>
        <p:txBody>
          <a:bodyPr/>
          <a:lstStyle/>
          <a:p>
            <a:r>
              <a:rPr lang="zh-CN" altLang="en-US" b="1" dirty="0"/>
              <a:t>销售环节</a:t>
            </a:r>
            <a:r>
              <a:rPr lang="en-US" altLang="zh-CN" b="1" dirty="0"/>
              <a:t>—</a:t>
            </a:r>
            <a:r>
              <a:rPr lang="zh-CN" altLang="en-US" b="1" dirty="0"/>
              <a:t>基本指标</a:t>
            </a:r>
            <a:r>
              <a:rPr lang="en-US" altLang="zh-CN" b="1" dirty="0"/>
              <a:t>—</a:t>
            </a:r>
            <a:r>
              <a:rPr lang="zh-CN" altLang="en-US" b="1" dirty="0"/>
              <a:t>价格弹性</a:t>
            </a:r>
            <a:endParaRPr lang="zh-CN" altLang="en-US" dirty="0"/>
          </a:p>
        </p:txBody>
      </p:sp>
      <p:sp>
        <p:nvSpPr>
          <p:cNvPr id="4" name="矩形: 圆角 20"/>
          <p:cNvSpPr/>
          <p:nvPr/>
        </p:nvSpPr>
        <p:spPr>
          <a:xfrm>
            <a:off x="5472113" y="1175077"/>
            <a:ext cx="1566126"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矩形: 圆角 4"/>
          <p:cNvSpPr txBox="1"/>
          <p:nvPr/>
        </p:nvSpPr>
        <p:spPr>
          <a:xfrm>
            <a:off x="5472113" y="1212610"/>
            <a:ext cx="1532038"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价格弹性指数</a:t>
            </a:r>
            <a:endParaRPr lang="zh-CN" altLang="en-US" b="1" kern="1200" dirty="0">
              <a:solidFill>
                <a:schemeClr val="tx1"/>
              </a:solidFill>
            </a:endParaRPr>
          </a:p>
        </p:txBody>
      </p:sp>
      <p:sp>
        <p:nvSpPr>
          <p:cNvPr id="6" name="矩形: 圆顶角 4"/>
          <p:cNvSpPr txBox="1"/>
          <p:nvPr/>
        </p:nvSpPr>
        <p:spPr>
          <a:xfrm>
            <a:off x="833966" y="1096682"/>
            <a:ext cx="3865359" cy="77498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150000"/>
              </a:lnSpc>
              <a:spcBef>
                <a:spcPct val="0"/>
              </a:spcBef>
              <a:spcAft>
                <a:spcPct val="15000"/>
              </a:spcAft>
              <a:buChar char="•"/>
            </a:pPr>
            <a:r>
              <a:rPr lang="zh-CN" altLang="en-US" sz="1400" kern="1200" dirty="0"/>
              <a:t>价格弹性指数是商品价格变化</a:t>
            </a:r>
            <a:r>
              <a:rPr lang="en-US" altLang="zh-CN" sz="1400" kern="1200" dirty="0"/>
              <a:t>1%</a:t>
            </a:r>
            <a:r>
              <a:rPr lang="zh-CN" altLang="en-US" sz="1400" kern="1200" dirty="0"/>
              <a:t>时，商品销量变化的百分比</a:t>
            </a:r>
            <a:endParaRPr lang="en-US" altLang="zh-CN" sz="1400" kern="1200" dirty="0"/>
          </a:p>
        </p:txBody>
      </p:sp>
      <p:sp>
        <p:nvSpPr>
          <p:cNvPr id="8" name="矩形 7"/>
          <p:cNvSpPr/>
          <p:nvPr/>
        </p:nvSpPr>
        <p:spPr>
          <a:xfrm>
            <a:off x="852289" y="3153159"/>
            <a:ext cx="2593348" cy="454292"/>
          </a:xfrm>
          <a:prstGeom prst="rect">
            <a:avLst/>
          </a:prstGeom>
        </p:spPr>
        <p:txBody>
          <a:bodyPr wrap="square">
            <a:spAutoFit/>
          </a:bodyPr>
          <a:lstStyle/>
          <a:p>
            <a:pPr>
              <a:lnSpc>
                <a:spcPct val="150000"/>
              </a:lnSpc>
            </a:pPr>
            <a:r>
              <a:rPr lang="zh-CN" altLang="en-US" b="1" dirty="0"/>
              <a:t>不同品类有不同的弹性</a:t>
            </a:r>
            <a:endParaRPr lang="en-US" altLang="zh-CN" b="1" dirty="0"/>
          </a:p>
        </p:txBody>
      </p:sp>
      <p:sp>
        <p:nvSpPr>
          <p:cNvPr id="9" name="矩形 8"/>
          <p:cNvSpPr/>
          <p:nvPr/>
        </p:nvSpPr>
        <p:spPr>
          <a:xfrm>
            <a:off x="852289" y="4121550"/>
            <a:ext cx="2593348" cy="507831"/>
          </a:xfrm>
          <a:prstGeom prst="rect">
            <a:avLst/>
          </a:prstGeom>
        </p:spPr>
        <p:txBody>
          <a:bodyPr wrap="square">
            <a:spAutoFit/>
          </a:bodyPr>
          <a:lstStyle/>
          <a:p>
            <a:pPr>
              <a:lnSpc>
                <a:spcPct val="150000"/>
              </a:lnSpc>
            </a:pPr>
            <a:r>
              <a:rPr lang="zh-CN" altLang="en-US" b="1" dirty="0"/>
              <a:t>不同品牌有不同的弹性</a:t>
            </a:r>
            <a:endParaRPr lang="en-US" altLang="zh-CN" b="1" dirty="0"/>
          </a:p>
        </p:txBody>
      </p:sp>
      <p:sp>
        <p:nvSpPr>
          <p:cNvPr id="10" name="矩形 9"/>
          <p:cNvSpPr/>
          <p:nvPr/>
        </p:nvSpPr>
        <p:spPr>
          <a:xfrm>
            <a:off x="852289" y="5143480"/>
            <a:ext cx="2593348" cy="507831"/>
          </a:xfrm>
          <a:prstGeom prst="rect">
            <a:avLst/>
          </a:prstGeom>
        </p:spPr>
        <p:txBody>
          <a:bodyPr wrap="square">
            <a:spAutoFit/>
          </a:bodyPr>
          <a:lstStyle/>
          <a:p>
            <a:pPr>
              <a:lnSpc>
                <a:spcPct val="150000"/>
              </a:lnSpc>
            </a:pPr>
            <a:r>
              <a:rPr lang="zh-CN" altLang="en-US" b="1" dirty="0"/>
              <a:t>不同</a:t>
            </a:r>
            <a:r>
              <a:rPr lang="en-US" altLang="zh-CN" b="1" dirty="0"/>
              <a:t>SKU</a:t>
            </a:r>
            <a:r>
              <a:rPr lang="zh-CN" altLang="en-US" b="1" dirty="0"/>
              <a:t>有不同的弹性</a:t>
            </a:r>
            <a:endParaRPr lang="en-US" altLang="zh-CN" b="1" dirty="0"/>
          </a:p>
        </p:txBody>
      </p:sp>
      <p:sp>
        <p:nvSpPr>
          <p:cNvPr id="11" name="矩形 10"/>
          <p:cNvSpPr/>
          <p:nvPr/>
        </p:nvSpPr>
        <p:spPr>
          <a:xfrm>
            <a:off x="4451281" y="4655316"/>
            <a:ext cx="3277726" cy="1569660"/>
          </a:xfrm>
          <a:prstGeom prst="rect">
            <a:avLst/>
          </a:prstGeom>
        </p:spPr>
        <p:txBody>
          <a:bodyPr wrap="square">
            <a:spAutoFit/>
          </a:bodyPr>
          <a:lstStyle/>
          <a:p>
            <a:pPr>
              <a:lnSpc>
                <a:spcPct val="150000"/>
              </a:lnSpc>
            </a:pPr>
            <a:r>
              <a:rPr lang="zh-CN" altLang="en-US" sz="1600" b="1" dirty="0"/>
              <a:t>促销品销售增长来源：</a:t>
            </a:r>
            <a:endParaRPr lang="en-US" altLang="zh-CN" sz="1600" b="1" dirty="0"/>
          </a:p>
          <a:p>
            <a:pPr>
              <a:lnSpc>
                <a:spcPct val="150000"/>
              </a:lnSpc>
            </a:pPr>
            <a:r>
              <a:rPr lang="zh-CN" altLang="en-US" sz="1600" b="1" dirty="0">
                <a:solidFill>
                  <a:srgbClr val="0000FF"/>
                </a:solidFill>
              </a:rPr>
              <a:t>对竞争对手生意的拦截</a:t>
            </a:r>
            <a:endParaRPr lang="en-US" altLang="zh-CN" sz="1600" b="1" dirty="0">
              <a:solidFill>
                <a:srgbClr val="0000FF"/>
              </a:solidFill>
            </a:endParaRPr>
          </a:p>
          <a:p>
            <a:pPr>
              <a:lnSpc>
                <a:spcPct val="150000"/>
              </a:lnSpc>
            </a:pPr>
            <a:r>
              <a:rPr lang="zh-CN" altLang="en-US" sz="1600" b="1" dirty="0"/>
              <a:t>消费者因促销而提前购买</a:t>
            </a:r>
            <a:endParaRPr lang="en-US" altLang="zh-CN" sz="1600" b="1" dirty="0"/>
          </a:p>
          <a:p>
            <a:pPr>
              <a:lnSpc>
                <a:spcPct val="150000"/>
              </a:lnSpc>
            </a:pPr>
            <a:r>
              <a:rPr lang="zh-CN" altLang="en-US" sz="1600" b="1" dirty="0">
                <a:solidFill>
                  <a:srgbClr val="FF0000"/>
                </a:solidFill>
              </a:rPr>
              <a:t>消费者在品牌（或</a:t>
            </a:r>
            <a:r>
              <a:rPr lang="en-US" altLang="zh-CN" sz="1600" b="1" dirty="0">
                <a:solidFill>
                  <a:srgbClr val="FF0000"/>
                </a:solidFill>
              </a:rPr>
              <a:t>SKU</a:t>
            </a:r>
            <a:r>
              <a:rPr lang="zh-CN" altLang="en-US" sz="1600" b="1" dirty="0">
                <a:solidFill>
                  <a:srgbClr val="FF0000"/>
                </a:solidFill>
              </a:rPr>
              <a:t>）间的转化</a:t>
            </a:r>
            <a:endParaRPr lang="en-US" altLang="zh-CN" sz="1600" b="1" dirty="0">
              <a:solidFill>
                <a:srgbClr val="FF0000"/>
              </a:solidFill>
            </a:endParaRPr>
          </a:p>
        </p:txBody>
      </p:sp>
      <p:sp>
        <p:nvSpPr>
          <p:cNvPr id="12" name="矩形: 圆顶角 4"/>
          <p:cNvSpPr txBox="1"/>
          <p:nvPr/>
        </p:nvSpPr>
        <p:spPr>
          <a:xfrm>
            <a:off x="7811027" y="1096680"/>
            <a:ext cx="3865359" cy="801997"/>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150000"/>
              </a:lnSpc>
              <a:spcBef>
                <a:spcPct val="0"/>
              </a:spcBef>
              <a:spcAft>
                <a:spcPct val="15000"/>
              </a:spcAft>
              <a:buChar char="•"/>
            </a:pPr>
            <a:r>
              <a:rPr lang="zh-CN" altLang="en-US" sz="1400" kern="1200" dirty="0"/>
              <a:t>品牌间的价格弹性指数是</a:t>
            </a:r>
            <a:r>
              <a:rPr lang="en-US" altLang="zh-CN" sz="1400" kern="1200" dirty="0"/>
              <a:t>A</a:t>
            </a:r>
            <a:r>
              <a:rPr lang="zh-CN" altLang="en-US" sz="1400" kern="1200" dirty="0"/>
              <a:t>商品价格变化</a:t>
            </a:r>
            <a:r>
              <a:rPr lang="en-US" altLang="zh-CN" sz="1400" kern="1200" dirty="0"/>
              <a:t>1%</a:t>
            </a:r>
            <a:r>
              <a:rPr lang="zh-CN" altLang="en-US" sz="1400" kern="1200" dirty="0"/>
              <a:t>时，</a:t>
            </a:r>
            <a:r>
              <a:rPr lang="en-US" altLang="zh-CN" sz="1400" kern="1200" dirty="0"/>
              <a:t>B</a:t>
            </a:r>
            <a:r>
              <a:rPr lang="zh-CN" altLang="en-US" sz="1400" kern="1200" dirty="0"/>
              <a:t>商品销量变化的百分比</a:t>
            </a:r>
            <a:endParaRPr lang="en-US" altLang="zh-CN" sz="1400" kern="1200" dirty="0"/>
          </a:p>
        </p:txBody>
      </p:sp>
      <p:sp>
        <p:nvSpPr>
          <p:cNvPr id="14" name="矩形 13"/>
          <p:cNvSpPr/>
          <p:nvPr/>
        </p:nvSpPr>
        <p:spPr>
          <a:xfrm>
            <a:off x="5270345" y="1971102"/>
            <a:ext cx="1969662" cy="738664"/>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确定价格弹性指数最好的方法就是</a:t>
            </a:r>
            <a:r>
              <a:rPr lang="zh-CN" altLang="en-US" sz="1400" b="1" dirty="0"/>
              <a:t>随机测试</a:t>
            </a:r>
            <a:endParaRPr lang="en-US" altLang="zh-CN" sz="1400" b="1" dirty="0"/>
          </a:p>
        </p:txBody>
      </p:sp>
      <p:sp>
        <p:nvSpPr>
          <p:cNvPr id="15" name="左箭头 14"/>
          <p:cNvSpPr/>
          <p:nvPr/>
        </p:nvSpPr>
        <p:spPr>
          <a:xfrm>
            <a:off x="4814888" y="1270928"/>
            <a:ext cx="455457" cy="427723"/>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7230716" y="1270928"/>
            <a:ext cx="479150" cy="42772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60459" y="1971102"/>
            <a:ext cx="3938866" cy="738664"/>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比如，某商品价格下降</a:t>
            </a:r>
            <a:r>
              <a:rPr lang="en-US" altLang="zh-CN" sz="1400" dirty="0"/>
              <a:t>1%</a:t>
            </a:r>
            <a:r>
              <a:rPr lang="zh-CN" altLang="en-US" sz="1400" dirty="0"/>
              <a:t>时，销量上涨</a:t>
            </a:r>
            <a:r>
              <a:rPr lang="en-US" altLang="zh-CN" sz="1400" dirty="0"/>
              <a:t>5%</a:t>
            </a:r>
            <a:r>
              <a:rPr lang="zh-CN" altLang="en-US" sz="1400" dirty="0"/>
              <a:t>，则价格弹性指数为</a:t>
            </a:r>
            <a:r>
              <a:rPr lang="en-US" altLang="zh-CN" sz="1400" dirty="0"/>
              <a:t>5</a:t>
            </a:r>
            <a:endParaRPr lang="zh-CN" altLang="en-US" sz="1400" dirty="0"/>
          </a:p>
        </p:txBody>
      </p:sp>
      <p:sp>
        <p:nvSpPr>
          <p:cNvPr id="18" name="矩形 17"/>
          <p:cNvSpPr/>
          <p:nvPr/>
        </p:nvSpPr>
        <p:spPr>
          <a:xfrm>
            <a:off x="7811027" y="1971102"/>
            <a:ext cx="3938866" cy="1384995"/>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比如，品牌</a:t>
            </a:r>
            <a:r>
              <a:rPr lang="en-US" altLang="zh-CN" sz="1400" dirty="0"/>
              <a:t>A</a:t>
            </a:r>
            <a:r>
              <a:rPr lang="zh-CN" altLang="en-US" sz="1400" dirty="0"/>
              <a:t>相对于品牌</a:t>
            </a:r>
            <a:r>
              <a:rPr lang="en-US" altLang="zh-CN" sz="1400" dirty="0"/>
              <a:t>B</a:t>
            </a:r>
            <a:r>
              <a:rPr lang="zh-CN" altLang="en-US" sz="1400" dirty="0"/>
              <a:t>的价格弹性指数为</a:t>
            </a:r>
            <a:r>
              <a:rPr lang="en-US" altLang="zh-CN" sz="1400" dirty="0"/>
              <a:t>4.2</a:t>
            </a:r>
            <a:r>
              <a:rPr lang="zh-CN" altLang="en-US" sz="1400" dirty="0"/>
              <a:t>，表示品牌</a:t>
            </a:r>
            <a:r>
              <a:rPr lang="en-US" altLang="zh-CN" sz="1400" dirty="0"/>
              <a:t>A</a:t>
            </a:r>
            <a:r>
              <a:rPr lang="zh-CN" altLang="en-US" sz="1400" dirty="0"/>
              <a:t>的价格每下降</a:t>
            </a:r>
            <a:r>
              <a:rPr lang="en-US" altLang="zh-CN" sz="1400" dirty="0"/>
              <a:t>1%</a:t>
            </a:r>
            <a:r>
              <a:rPr lang="zh-CN" altLang="en-US" sz="1400" dirty="0"/>
              <a:t>，便能够从品牌</a:t>
            </a:r>
            <a:r>
              <a:rPr lang="en-US" altLang="zh-CN" sz="1400" dirty="0"/>
              <a:t>B</a:t>
            </a:r>
            <a:r>
              <a:rPr lang="zh-CN" altLang="en-US" sz="1400" dirty="0"/>
              <a:t>那里抢走相当于品牌</a:t>
            </a:r>
            <a:r>
              <a:rPr lang="en-US" altLang="zh-CN" sz="1400" dirty="0"/>
              <a:t>B 4.2%</a:t>
            </a:r>
            <a:r>
              <a:rPr lang="zh-CN" altLang="en-US" sz="1400" dirty="0"/>
              <a:t>的销量，即品牌</a:t>
            </a:r>
            <a:r>
              <a:rPr lang="en-US" altLang="zh-CN" sz="1400" dirty="0"/>
              <a:t>B</a:t>
            </a:r>
            <a:r>
              <a:rPr lang="zh-CN" altLang="en-US" sz="1400" dirty="0"/>
              <a:t>销售会下降</a:t>
            </a:r>
            <a:r>
              <a:rPr lang="en-US" altLang="zh-CN" sz="1400" dirty="0"/>
              <a:t>4.2%</a:t>
            </a:r>
            <a:endParaRPr lang="zh-CN" altLang="en-US" sz="1400" dirty="0"/>
          </a:p>
        </p:txBody>
      </p:sp>
      <p:graphicFrame>
        <p:nvGraphicFramePr>
          <p:cNvPr id="3" name="图示 2"/>
          <p:cNvGraphicFramePr/>
          <p:nvPr/>
        </p:nvGraphicFramePr>
        <p:xfrm>
          <a:off x="8543590" y="3504653"/>
          <a:ext cx="2707506" cy="233495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1" name="矩形 20"/>
          <p:cNvSpPr/>
          <p:nvPr/>
        </p:nvSpPr>
        <p:spPr>
          <a:xfrm>
            <a:off x="10250191" y="3504653"/>
            <a:ext cx="1212939" cy="699872"/>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相互蚕食，</a:t>
            </a:r>
            <a:r>
              <a:rPr lang="zh-CN" altLang="en-US" sz="1400" b="1" dirty="0">
                <a:solidFill>
                  <a:srgbClr val="FF0000"/>
                </a:solidFill>
              </a:rPr>
              <a:t>不适合促销</a:t>
            </a:r>
            <a:endParaRPr lang="zh-CN" altLang="en-US" sz="1400" b="1" dirty="0">
              <a:solidFill>
                <a:srgbClr val="FF0000"/>
              </a:solidFill>
            </a:endParaRPr>
          </a:p>
        </p:txBody>
      </p:sp>
      <p:sp>
        <p:nvSpPr>
          <p:cNvPr id="22" name="矩形 21"/>
          <p:cNvSpPr/>
          <p:nvPr/>
        </p:nvSpPr>
        <p:spPr>
          <a:xfrm>
            <a:off x="8433915" y="5694062"/>
            <a:ext cx="1027408" cy="699872"/>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相互促进，</a:t>
            </a:r>
            <a:r>
              <a:rPr lang="zh-CN" altLang="en-US" sz="1400" b="1" dirty="0">
                <a:solidFill>
                  <a:srgbClr val="0000FF"/>
                </a:solidFill>
              </a:rPr>
              <a:t>适合促销</a:t>
            </a:r>
            <a:endParaRPr lang="zh-CN" altLang="en-US" sz="1400" b="1" dirty="0">
              <a:solidFill>
                <a:srgbClr val="0000FF"/>
              </a:solidFill>
            </a:endParaRPr>
          </a:p>
        </p:txBody>
      </p:sp>
      <p:sp>
        <p:nvSpPr>
          <p:cNvPr id="23" name="矩形 22"/>
          <p:cNvSpPr/>
          <p:nvPr/>
        </p:nvSpPr>
        <p:spPr>
          <a:xfrm>
            <a:off x="4415651" y="3498302"/>
            <a:ext cx="4846202" cy="1338828"/>
          </a:xfrm>
          <a:prstGeom prst="rect">
            <a:avLst/>
          </a:prstGeom>
        </p:spPr>
        <p:txBody>
          <a:bodyPr wrap="square">
            <a:spAutoFit/>
          </a:bodyPr>
          <a:lstStyle/>
          <a:p>
            <a:pPr>
              <a:lnSpc>
                <a:spcPct val="150000"/>
              </a:lnSpc>
            </a:pPr>
            <a:r>
              <a:rPr lang="zh-CN" altLang="en-US" b="1" dirty="0">
                <a:solidFill>
                  <a:srgbClr val="F98607"/>
                </a:solidFill>
              </a:rPr>
              <a:t>思考：了解了每个品类、每个品牌、每个</a:t>
            </a:r>
            <a:r>
              <a:rPr lang="en-US" altLang="zh-CN" b="1" dirty="0">
                <a:solidFill>
                  <a:srgbClr val="F98607"/>
                </a:solidFill>
              </a:rPr>
              <a:t>SKU</a:t>
            </a:r>
            <a:r>
              <a:rPr lang="zh-CN" altLang="en-US" b="1" dirty="0">
                <a:solidFill>
                  <a:srgbClr val="F98607"/>
                </a:solidFill>
              </a:rPr>
              <a:t>的价格弹性，是不是就一定能做好价格促销？</a:t>
            </a:r>
            <a:endParaRPr lang="en-US" altLang="zh-CN" b="1" dirty="0">
              <a:solidFill>
                <a:srgbClr val="F98607"/>
              </a:solidFill>
            </a:endParaRPr>
          </a:p>
        </p:txBody>
      </p:sp>
      <p:sp>
        <p:nvSpPr>
          <p:cNvPr id="25" name="矩形 24"/>
          <p:cNvSpPr/>
          <p:nvPr/>
        </p:nvSpPr>
        <p:spPr>
          <a:xfrm>
            <a:off x="980921" y="3607142"/>
            <a:ext cx="2721506" cy="415498"/>
          </a:xfrm>
          <a:prstGeom prst="rect">
            <a:avLst/>
          </a:prstGeom>
        </p:spPr>
        <p:txBody>
          <a:bodyPr wrap="square">
            <a:spAutoFit/>
          </a:bodyPr>
          <a:lstStyle/>
          <a:p>
            <a:pPr marL="285750" lvl="1" indent="-285750" defTabSz="800100">
              <a:lnSpc>
                <a:spcPct val="150000"/>
              </a:lnSpc>
              <a:spcBef>
                <a:spcPct val="0"/>
              </a:spcBef>
              <a:spcAft>
                <a:spcPct val="15000"/>
              </a:spcAft>
              <a:buFont typeface="Arial" panose="020B0604020202020204" pitchFamily="34" charset="0"/>
              <a:buChar char="•"/>
            </a:pPr>
            <a:r>
              <a:rPr lang="zh-CN" altLang="en-US" sz="1400" dirty="0"/>
              <a:t>须选择价格弹性高的商品</a:t>
            </a:r>
            <a:endParaRPr lang="zh-CN" altLang="en-US" sz="1400" dirty="0"/>
          </a:p>
        </p:txBody>
      </p:sp>
      <p:sp>
        <p:nvSpPr>
          <p:cNvPr id="26" name="矩形 25"/>
          <p:cNvSpPr/>
          <p:nvPr/>
        </p:nvSpPr>
        <p:spPr>
          <a:xfrm>
            <a:off x="980921" y="4629381"/>
            <a:ext cx="3053590" cy="415498"/>
          </a:xfrm>
          <a:prstGeom prst="rect">
            <a:avLst/>
          </a:prstGeom>
        </p:spPr>
        <p:txBody>
          <a:bodyPr wrap="square">
            <a:spAutoFit/>
          </a:bodyPr>
          <a:lstStyle/>
          <a:p>
            <a:pPr marL="285750" lvl="1" indent="-285750" defTabSz="800100">
              <a:lnSpc>
                <a:spcPct val="150000"/>
              </a:lnSpc>
              <a:spcBef>
                <a:spcPct val="0"/>
              </a:spcBef>
              <a:spcAft>
                <a:spcPct val="15000"/>
              </a:spcAft>
              <a:buFont typeface="Arial" panose="020B0604020202020204" pitchFamily="34" charset="0"/>
              <a:buChar char="•"/>
            </a:pPr>
            <a:r>
              <a:rPr lang="zh-CN" altLang="en-US" sz="1400" dirty="0"/>
              <a:t>了解不同品牌促销和非促销销售</a:t>
            </a:r>
            <a:endParaRPr lang="zh-CN" altLang="en-US" sz="1400" dirty="0"/>
          </a:p>
        </p:txBody>
      </p:sp>
      <p:sp>
        <p:nvSpPr>
          <p:cNvPr id="27" name="矩形 26"/>
          <p:cNvSpPr/>
          <p:nvPr/>
        </p:nvSpPr>
        <p:spPr>
          <a:xfrm>
            <a:off x="980920" y="5572872"/>
            <a:ext cx="2899809" cy="738664"/>
          </a:xfrm>
          <a:prstGeom prst="rect">
            <a:avLst/>
          </a:prstGeom>
        </p:spPr>
        <p:txBody>
          <a:bodyPr wrap="square">
            <a:spAutoFit/>
          </a:bodyPr>
          <a:lstStyle/>
          <a:p>
            <a:pPr marL="285750" lvl="1" indent="-285750" defTabSz="800100">
              <a:lnSpc>
                <a:spcPct val="150000"/>
              </a:lnSpc>
              <a:spcBef>
                <a:spcPct val="0"/>
              </a:spcBef>
              <a:spcAft>
                <a:spcPct val="15000"/>
              </a:spcAft>
              <a:buFont typeface="Arial" panose="020B0604020202020204" pitchFamily="34" charset="0"/>
              <a:buChar char="•"/>
            </a:pPr>
            <a:r>
              <a:rPr lang="zh-CN" altLang="en-US" sz="1400" dirty="0"/>
              <a:t>组合包装</a:t>
            </a:r>
            <a:r>
              <a:rPr lang="en-US" altLang="zh-CN" sz="1400" dirty="0"/>
              <a:t>/</a:t>
            </a:r>
            <a:r>
              <a:rPr lang="zh-CN" altLang="en-US" sz="1400" dirty="0"/>
              <a:t>单包装、型号容量等受促销影响</a:t>
            </a:r>
            <a:endParaRPr lang="zh-CN" altLang="en-US" sz="1400" dirty="0"/>
          </a:p>
        </p:txBody>
      </p:sp>
      <p:sp>
        <p:nvSpPr>
          <p:cNvPr id="28" name="矩形 27"/>
          <p:cNvSpPr/>
          <p:nvPr/>
        </p:nvSpPr>
        <p:spPr>
          <a:xfrm>
            <a:off x="6061763" y="143820"/>
            <a:ext cx="2372151" cy="369332"/>
          </a:xfrm>
          <a:prstGeom prst="rect">
            <a:avLst/>
          </a:prstGeom>
        </p:spPr>
        <p:txBody>
          <a:bodyPr wrap="square">
            <a:spAutoFit/>
          </a:bodyPr>
          <a:lstStyle/>
          <a:p>
            <a:r>
              <a:rPr lang="zh-CN" altLang="en-US" b="1" dirty="0">
                <a:solidFill>
                  <a:schemeClr val="tx1">
                    <a:lumMod val="85000"/>
                    <a:lumOff val="15000"/>
                  </a:schemeClr>
                </a:solidFill>
              </a:rPr>
              <a:t>哪些商品适合促销？</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756452" y="2837928"/>
            <a:ext cx="2964312" cy="366134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2" name="文本占位符 1"/>
          <p:cNvSpPr>
            <a:spLocks noGrp="1"/>
          </p:cNvSpPr>
          <p:nvPr>
            <p:ph type="body" sz="quarter" idx="10"/>
          </p:nvPr>
        </p:nvSpPr>
        <p:spPr>
          <a:xfrm>
            <a:off x="833966" y="51718"/>
            <a:ext cx="4750907" cy="461434"/>
          </a:xfrm>
        </p:spPr>
        <p:txBody>
          <a:bodyPr/>
          <a:lstStyle/>
          <a:p>
            <a:r>
              <a:rPr lang="zh-CN" altLang="en-US" b="1" dirty="0"/>
              <a:t>销售环节</a:t>
            </a:r>
            <a:r>
              <a:rPr lang="en-US" altLang="zh-CN" b="1" dirty="0"/>
              <a:t>—</a:t>
            </a:r>
            <a:r>
              <a:rPr lang="zh-CN" altLang="en-US" b="1" dirty="0"/>
              <a:t>基本指标</a:t>
            </a:r>
            <a:r>
              <a:rPr lang="en-US" altLang="zh-CN" b="1" dirty="0"/>
              <a:t>—</a:t>
            </a:r>
            <a:r>
              <a:rPr lang="zh-CN" altLang="en-US" b="1" dirty="0"/>
              <a:t>售罄率</a:t>
            </a:r>
            <a:endParaRPr lang="zh-CN" altLang="en-US" dirty="0"/>
          </a:p>
        </p:txBody>
      </p:sp>
      <p:sp>
        <p:nvSpPr>
          <p:cNvPr id="3" name="矩形 2"/>
          <p:cNvSpPr/>
          <p:nvPr/>
        </p:nvSpPr>
        <p:spPr>
          <a:xfrm>
            <a:off x="6061763" y="143820"/>
            <a:ext cx="2372151" cy="369332"/>
          </a:xfrm>
          <a:prstGeom prst="rect">
            <a:avLst/>
          </a:prstGeom>
        </p:spPr>
        <p:txBody>
          <a:bodyPr wrap="square">
            <a:spAutoFit/>
          </a:bodyPr>
          <a:lstStyle/>
          <a:p>
            <a:r>
              <a:rPr lang="zh-CN" altLang="en-US" b="1" dirty="0">
                <a:solidFill>
                  <a:schemeClr val="tx1">
                    <a:lumMod val="85000"/>
                    <a:lumOff val="15000"/>
                  </a:schemeClr>
                </a:solidFill>
              </a:rPr>
              <a:t>什么时候适合促销？</a:t>
            </a:r>
            <a:endParaRPr lang="zh-CN" altLang="en-US" dirty="0"/>
          </a:p>
        </p:txBody>
      </p:sp>
      <p:grpSp>
        <p:nvGrpSpPr>
          <p:cNvPr id="4" name="组合 3"/>
          <p:cNvGrpSpPr/>
          <p:nvPr/>
        </p:nvGrpSpPr>
        <p:grpSpPr>
          <a:xfrm>
            <a:off x="833966" y="817347"/>
            <a:ext cx="9728250" cy="618525"/>
            <a:chOff x="1373138" y="2028588"/>
            <a:chExt cx="9728250" cy="618525"/>
          </a:xfrm>
        </p:grpSpPr>
        <p:sp>
          <p:nvSpPr>
            <p:cNvPr id="5" name="矩形: 圆角 4"/>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售罄率</a:t>
              </a:r>
              <a:endParaRPr lang="zh-CN" altLang="en-US" b="1" kern="1200" dirty="0">
                <a:solidFill>
                  <a:schemeClr val="tx1"/>
                </a:solidFill>
              </a:endParaRPr>
            </a:p>
          </p:txBody>
        </p:sp>
        <p:sp>
          <p:nvSpPr>
            <p:cNvPr id="7"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kern="1200" dirty="0"/>
                <a:t>售罄率</a:t>
              </a:r>
              <a:r>
                <a:rPr lang="en-US" altLang="zh-CN" sz="1400" kern="1200" dirty="0"/>
                <a:t>=</a:t>
              </a:r>
              <a:r>
                <a:rPr lang="zh-CN" altLang="en-US" sz="1400" kern="1200" dirty="0"/>
                <a:t>某时间段内销售数量</a:t>
              </a:r>
              <a:r>
                <a:rPr lang="en-US" altLang="zh-CN" sz="1400" kern="1200" dirty="0"/>
                <a:t>/</a:t>
              </a:r>
              <a:r>
                <a:rPr lang="zh-CN" altLang="en-US" sz="1400" kern="1200" dirty="0"/>
                <a:t>（期初库存数量</a:t>
              </a:r>
              <a:r>
                <a:rPr lang="en-US" altLang="zh-CN" sz="1400" dirty="0"/>
                <a:t>+</a:t>
              </a:r>
              <a:r>
                <a:rPr lang="zh-CN" altLang="en-US" sz="1400" dirty="0"/>
                <a:t>期中进货数量</a:t>
              </a:r>
              <a:r>
                <a:rPr lang="zh-CN" altLang="en-US" sz="1400" kern="1200" dirty="0"/>
                <a:t>）</a:t>
              </a:r>
              <a:r>
                <a:rPr lang="en-US" altLang="zh-CN" sz="1400" kern="12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dirty="0"/>
                <a:t>售罄率</a:t>
              </a:r>
              <a:r>
                <a:rPr lang="en-US" altLang="zh-CN" sz="1400" dirty="0"/>
                <a:t>65%~70%</a:t>
              </a:r>
              <a:r>
                <a:rPr lang="zh-CN" altLang="en-US" sz="1400" dirty="0"/>
                <a:t>是打折促销的参考点</a:t>
              </a:r>
              <a:endParaRPr lang="en-US" altLang="zh-CN" sz="1400" kern="1200" dirty="0"/>
            </a:p>
          </p:txBody>
        </p:sp>
      </p:grpSp>
      <p:grpSp>
        <p:nvGrpSpPr>
          <p:cNvPr id="14" name="组合 13"/>
          <p:cNvGrpSpPr/>
          <p:nvPr/>
        </p:nvGrpSpPr>
        <p:grpSpPr>
          <a:xfrm>
            <a:off x="1170146" y="1977869"/>
            <a:ext cx="1842917" cy="756879"/>
            <a:chOff x="839783" y="1644052"/>
            <a:chExt cx="1528142" cy="993292"/>
          </a:xfrm>
        </p:grpSpPr>
        <p:sp>
          <p:nvSpPr>
            <p:cNvPr id="15" name="圆角矩形 4"/>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600" b="1" dirty="0">
                  <a:solidFill>
                    <a:schemeClr val="tx1"/>
                  </a:solidFill>
                </a:rPr>
                <a:t>售罄率在产品</a:t>
              </a:r>
              <a:r>
                <a:rPr lang="zh-CN" altLang="en-US" sz="1600" b="1" dirty="0">
                  <a:solidFill>
                    <a:srgbClr val="0000FF"/>
                  </a:solidFill>
                </a:rPr>
                <a:t>生命周期</a:t>
              </a:r>
              <a:r>
                <a:rPr lang="zh-CN" altLang="en-US" sz="1600" b="1" dirty="0">
                  <a:solidFill>
                    <a:schemeClr val="tx1"/>
                  </a:solidFill>
                </a:rPr>
                <a:t>中的应用</a:t>
              </a:r>
              <a:endParaRPr lang="zh-CN" altLang="en-US" sz="1600" b="1" dirty="0">
                <a:solidFill>
                  <a:schemeClr val="tx1"/>
                </a:solidFill>
              </a:endParaRPr>
            </a:p>
          </p:txBody>
        </p:sp>
      </p:grpSp>
      <p:grpSp>
        <p:nvGrpSpPr>
          <p:cNvPr id="17" name="组合 16"/>
          <p:cNvGrpSpPr/>
          <p:nvPr/>
        </p:nvGrpSpPr>
        <p:grpSpPr>
          <a:xfrm>
            <a:off x="4829573" y="1977869"/>
            <a:ext cx="2355455" cy="756879"/>
            <a:chOff x="839783" y="1644052"/>
            <a:chExt cx="1528142" cy="993292"/>
          </a:xfrm>
        </p:grpSpPr>
        <p:sp>
          <p:nvSpPr>
            <p:cNvPr id="18" name="圆角矩形 4"/>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600" b="1" dirty="0">
                  <a:solidFill>
                    <a:schemeClr val="tx1"/>
                  </a:solidFill>
                </a:rPr>
                <a:t>售罄率在计算产品销售</a:t>
              </a:r>
              <a:r>
                <a:rPr lang="zh-CN" altLang="en-US" sz="1600" b="1" dirty="0">
                  <a:solidFill>
                    <a:srgbClr val="0000FF"/>
                  </a:solidFill>
                </a:rPr>
                <a:t>盈亏平衡点</a:t>
              </a:r>
              <a:r>
                <a:rPr lang="zh-CN" altLang="en-US" sz="1600" b="1" dirty="0">
                  <a:solidFill>
                    <a:schemeClr val="tx1"/>
                  </a:solidFill>
                </a:rPr>
                <a:t>中的应用</a:t>
              </a:r>
              <a:endParaRPr lang="zh-CN" altLang="en-US" sz="1600" b="1" dirty="0">
                <a:solidFill>
                  <a:schemeClr val="tx1"/>
                </a:solidFill>
              </a:endParaRPr>
            </a:p>
          </p:txBody>
        </p:sp>
      </p:grpSp>
      <p:grpSp>
        <p:nvGrpSpPr>
          <p:cNvPr id="20" name="组合 19"/>
          <p:cNvGrpSpPr/>
          <p:nvPr/>
        </p:nvGrpSpPr>
        <p:grpSpPr>
          <a:xfrm>
            <a:off x="8991357" y="1977869"/>
            <a:ext cx="1842917" cy="756879"/>
            <a:chOff x="839783" y="1644052"/>
            <a:chExt cx="1528142" cy="993292"/>
          </a:xfrm>
        </p:grpSpPr>
        <p:sp>
          <p:nvSpPr>
            <p:cNvPr id="21" name="圆角矩形 4"/>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600" b="1" dirty="0">
                  <a:solidFill>
                    <a:schemeClr val="tx1"/>
                  </a:solidFill>
                </a:rPr>
                <a:t>售罄率在</a:t>
              </a:r>
              <a:r>
                <a:rPr lang="zh-CN" altLang="en-US" sz="1600" b="1" dirty="0">
                  <a:solidFill>
                    <a:srgbClr val="0000FF"/>
                  </a:solidFill>
                </a:rPr>
                <a:t>适销性评估</a:t>
              </a:r>
              <a:r>
                <a:rPr lang="zh-CN" altLang="en-US" sz="1600" b="1" dirty="0">
                  <a:solidFill>
                    <a:schemeClr val="tx1"/>
                  </a:solidFill>
                </a:rPr>
                <a:t>中的应用</a:t>
              </a:r>
              <a:endParaRPr lang="zh-CN" altLang="en-US" sz="1600" b="1" dirty="0">
                <a:solidFill>
                  <a:schemeClr val="tx1"/>
                </a:solidFill>
              </a:endParaRPr>
            </a:p>
          </p:txBody>
        </p:sp>
      </p:grpSp>
      <p:sp>
        <p:nvSpPr>
          <p:cNvPr id="23" name="矩形 22"/>
          <p:cNvSpPr/>
          <p:nvPr/>
        </p:nvSpPr>
        <p:spPr>
          <a:xfrm>
            <a:off x="833966" y="2975449"/>
            <a:ext cx="2805676" cy="830997"/>
          </a:xfrm>
          <a:prstGeom prst="rect">
            <a:avLst/>
          </a:prstGeom>
        </p:spPr>
        <p:txBody>
          <a:bodyPr wrap="square">
            <a:spAutoFit/>
          </a:bodyPr>
          <a:lstStyle/>
          <a:p>
            <a:r>
              <a:rPr lang="zh-CN" altLang="en-US" sz="1600" b="1" dirty="0">
                <a:solidFill>
                  <a:schemeClr val="tx1">
                    <a:lumMod val="85000"/>
                    <a:lumOff val="15000"/>
                  </a:schemeClr>
                </a:solidFill>
              </a:rPr>
              <a:t>假设某产品销售期是</a:t>
            </a:r>
            <a:r>
              <a:rPr lang="en-US" altLang="zh-CN" sz="1600" b="1" dirty="0">
                <a:solidFill>
                  <a:schemeClr val="tx1">
                    <a:lumMod val="85000"/>
                    <a:lumOff val="15000"/>
                  </a:schemeClr>
                </a:solidFill>
              </a:rPr>
              <a:t>1-4</a:t>
            </a:r>
            <a:r>
              <a:rPr lang="zh-CN" altLang="en-US" sz="1600" b="1" dirty="0">
                <a:solidFill>
                  <a:schemeClr val="tx1">
                    <a:lumMod val="85000"/>
                    <a:lumOff val="15000"/>
                  </a:schemeClr>
                </a:solidFill>
              </a:rPr>
              <a:t>月，目标销售</a:t>
            </a:r>
            <a:r>
              <a:rPr lang="en-US" altLang="zh-CN" sz="1600" b="1" dirty="0">
                <a:solidFill>
                  <a:schemeClr val="tx1">
                    <a:lumMod val="85000"/>
                    <a:lumOff val="15000"/>
                  </a:schemeClr>
                </a:solidFill>
              </a:rPr>
              <a:t>50</a:t>
            </a:r>
            <a:r>
              <a:rPr lang="zh-CN" altLang="en-US" sz="1600" b="1" dirty="0">
                <a:solidFill>
                  <a:schemeClr val="tx1">
                    <a:lumMod val="85000"/>
                    <a:lumOff val="15000"/>
                  </a:schemeClr>
                </a:solidFill>
              </a:rPr>
              <a:t>万件，那么应该采取哪些措施顺利完成销售？</a:t>
            </a:r>
            <a:endParaRPr lang="zh-CN" altLang="en-US" sz="1600" dirty="0"/>
          </a:p>
        </p:txBody>
      </p:sp>
      <p:sp>
        <p:nvSpPr>
          <p:cNvPr id="26" name="motherhood_157753"/>
          <p:cNvSpPr>
            <a:spLocks noChangeAspect="1"/>
          </p:cNvSpPr>
          <p:nvPr/>
        </p:nvSpPr>
        <p:spPr bwMode="auto">
          <a:xfrm>
            <a:off x="3409539" y="2306047"/>
            <a:ext cx="609685" cy="608764"/>
          </a:xfrm>
          <a:custGeom>
            <a:avLst/>
            <a:gdLst>
              <a:gd name="T0" fmla="*/ 0 w 6400"/>
              <a:gd name="T1" fmla="*/ 5867 h 6400"/>
              <a:gd name="T2" fmla="*/ 1067 w 6400"/>
              <a:gd name="T3" fmla="*/ 5867 h 6400"/>
              <a:gd name="T4" fmla="*/ 533 w 6400"/>
              <a:gd name="T5" fmla="*/ 6133 h 6400"/>
              <a:gd name="T6" fmla="*/ 533 w 6400"/>
              <a:gd name="T7" fmla="*/ 5600 h 6400"/>
              <a:gd name="T8" fmla="*/ 533 w 6400"/>
              <a:gd name="T9" fmla="*/ 6133 h 6400"/>
              <a:gd name="T10" fmla="*/ 2841 w 6400"/>
              <a:gd name="T11" fmla="*/ 1583 h 6400"/>
              <a:gd name="T12" fmla="*/ 3048 w 6400"/>
              <a:gd name="T13" fmla="*/ 1565 h 6400"/>
              <a:gd name="T14" fmla="*/ 3028 w 6400"/>
              <a:gd name="T15" fmla="*/ 1773 h 6400"/>
              <a:gd name="T16" fmla="*/ 2839 w 6400"/>
              <a:gd name="T17" fmla="*/ 1771 h 6400"/>
              <a:gd name="T18" fmla="*/ 2629 w 6400"/>
              <a:gd name="T19" fmla="*/ 2166 h 6400"/>
              <a:gd name="T20" fmla="*/ 2517 w 6400"/>
              <a:gd name="T21" fmla="*/ 2223 h 6400"/>
              <a:gd name="T22" fmla="*/ 2423 w 6400"/>
              <a:gd name="T23" fmla="*/ 1995 h 6400"/>
              <a:gd name="T24" fmla="*/ 2631 w 6400"/>
              <a:gd name="T25" fmla="*/ 1977 h 6400"/>
              <a:gd name="T26" fmla="*/ 2691 w 6400"/>
              <a:gd name="T27" fmla="*/ 289 h 6400"/>
              <a:gd name="T28" fmla="*/ 0 w 6400"/>
              <a:gd name="T29" fmla="*/ 1733 h 6400"/>
              <a:gd name="T30" fmla="*/ 1225 w 6400"/>
              <a:gd name="T31" fmla="*/ 3391 h 6400"/>
              <a:gd name="T32" fmla="*/ 2200 w 6400"/>
              <a:gd name="T33" fmla="*/ 5467 h 6400"/>
              <a:gd name="T34" fmla="*/ 3867 w 6400"/>
              <a:gd name="T35" fmla="*/ 5067 h 6400"/>
              <a:gd name="T36" fmla="*/ 3867 w 6400"/>
              <a:gd name="T37" fmla="*/ 0 h 6400"/>
              <a:gd name="T38" fmla="*/ 3186 w 6400"/>
              <a:gd name="T39" fmla="*/ 4696 h 6400"/>
              <a:gd name="T40" fmla="*/ 2200 w 6400"/>
              <a:gd name="T41" fmla="*/ 5200 h 6400"/>
              <a:gd name="T42" fmla="*/ 1575 w 6400"/>
              <a:gd name="T43" fmla="*/ 3419 h 6400"/>
              <a:gd name="T44" fmla="*/ 1512 w 6400"/>
              <a:gd name="T45" fmla="*/ 3183 h 6400"/>
              <a:gd name="T46" fmla="*/ 1733 w 6400"/>
              <a:gd name="T47" fmla="*/ 267 h 6400"/>
              <a:gd name="T48" fmla="*/ 2749 w 6400"/>
              <a:gd name="T49" fmla="*/ 561 h 6400"/>
              <a:gd name="T50" fmla="*/ 6133 w 6400"/>
              <a:gd name="T51" fmla="*/ 2533 h 6400"/>
              <a:gd name="T52" fmla="*/ 3633 w 6400"/>
              <a:gd name="T53" fmla="*/ 1315 h 6400"/>
              <a:gd name="T54" fmla="*/ 2175 w 6400"/>
              <a:gd name="T55" fmla="*/ 1303 h 6400"/>
              <a:gd name="T56" fmla="*/ 2149 w 6400"/>
              <a:gd name="T57" fmla="*/ 2747 h 6400"/>
              <a:gd name="T58" fmla="*/ 3814 w 6400"/>
              <a:gd name="T59" fmla="*/ 4000 h 6400"/>
              <a:gd name="T60" fmla="*/ 4549 w 6400"/>
              <a:gd name="T61" fmla="*/ 2246 h 6400"/>
              <a:gd name="T62" fmla="*/ 2410 w 6400"/>
              <a:gd name="T63" fmla="*/ 2631 h 6400"/>
              <a:gd name="T64" fmla="*/ 2134 w 6400"/>
              <a:gd name="T65" fmla="*/ 2032 h 6400"/>
              <a:gd name="T66" fmla="*/ 2898 w 6400"/>
              <a:gd name="T67" fmla="*/ 1274 h 6400"/>
              <a:gd name="T68" fmla="*/ 3429 w 6400"/>
              <a:gd name="T69" fmla="*/ 1488 h 6400"/>
              <a:gd name="T70" fmla="*/ 3569 w 6400"/>
              <a:gd name="T71" fmla="*/ 1985 h 6400"/>
              <a:gd name="T72" fmla="*/ 2764 w 6400"/>
              <a:gd name="T73" fmla="*/ 2440 h 6400"/>
              <a:gd name="T74" fmla="*/ 2410 w 6400"/>
              <a:gd name="T75" fmla="*/ 2631 h 6400"/>
              <a:gd name="T76" fmla="*/ 3297 w 6400"/>
              <a:gd name="T77" fmla="*/ 2710 h 6400"/>
              <a:gd name="T78" fmla="*/ 3126 w 6400"/>
              <a:gd name="T79" fmla="*/ 2649 h 6400"/>
              <a:gd name="T80" fmla="*/ 3107 w 6400"/>
              <a:gd name="T81" fmla="*/ 2631 h 6400"/>
              <a:gd name="T82" fmla="*/ 3487 w 6400"/>
              <a:gd name="T83" fmla="*/ 2256 h 6400"/>
              <a:gd name="T84" fmla="*/ 3505 w 6400"/>
              <a:gd name="T85" fmla="*/ 2276 h 6400"/>
              <a:gd name="T86" fmla="*/ 4350 w 6400"/>
              <a:gd name="T87" fmla="*/ 3514 h 6400"/>
              <a:gd name="T88" fmla="*/ 2770 w 6400"/>
              <a:gd name="T89" fmla="*/ 2997 h 6400"/>
              <a:gd name="T90" fmla="*/ 3294 w 6400"/>
              <a:gd name="T91" fmla="*/ 2977 h 6400"/>
              <a:gd name="T92" fmla="*/ 3672 w 6400"/>
              <a:gd name="T93" fmla="*/ 2823 h 6400"/>
              <a:gd name="T94" fmla="*/ 3858 w 6400"/>
              <a:gd name="T95" fmla="*/ 1924 h 6400"/>
              <a:gd name="T96" fmla="*/ 4359 w 6400"/>
              <a:gd name="T97" fmla="*/ 2433 h 6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00" h="6400">
                <a:moveTo>
                  <a:pt x="533" y="5333"/>
                </a:moveTo>
                <a:cubicBezTo>
                  <a:pt x="239" y="5333"/>
                  <a:pt x="0" y="5573"/>
                  <a:pt x="0" y="5867"/>
                </a:cubicBezTo>
                <a:cubicBezTo>
                  <a:pt x="0" y="6161"/>
                  <a:pt x="239" y="6400"/>
                  <a:pt x="533" y="6400"/>
                </a:cubicBezTo>
                <a:cubicBezTo>
                  <a:pt x="827" y="6400"/>
                  <a:pt x="1067" y="6161"/>
                  <a:pt x="1067" y="5867"/>
                </a:cubicBezTo>
                <a:cubicBezTo>
                  <a:pt x="1067" y="5573"/>
                  <a:pt x="827" y="5333"/>
                  <a:pt x="533" y="5333"/>
                </a:cubicBezTo>
                <a:close/>
                <a:moveTo>
                  <a:pt x="533" y="6133"/>
                </a:moveTo>
                <a:cubicBezTo>
                  <a:pt x="386" y="6133"/>
                  <a:pt x="267" y="6014"/>
                  <a:pt x="267" y="5867"/>
                </a:cubicBezTo>
                <a:cubicBezTo>
                  <a:pt x="267" y="5720"/>
                  <a:pt x="386" y="5600"/>
                  <a:pt x="533" y="5600"/>
                </a:cubicBezTo>
                <a:cubicBezTo>
                  <a:pt x="680" y="5600"/>
                  <a:pt x="800" y="5720"/>
                  <a:pt x="800" y="5867"/>
                </a:cubicBezTo>
                <a:cubicBezTo>
                  <a:pt x="800" y="6014"/>
                  <a:pt x="680" y="6133"/>
                  <a:pt x="533" y="6133"/>
                </a:cubicBezTo>
                <a:close/>
                <a:moveTo>
                  <a:pt x="2839" y="1771"/>
                </a:moveTo>
                <a:cubicBezTo>
                  <a:pt x="2788" y="1719"/>
                  <a:pt x="2788" y="1635"/>
                  <a:pt x="2841" y="1583"/>
                </a:cubicBezTo>
                <a:lnTo>
                  <a:pt x="2860" y="1564"/>
                </a:lnTo>
                <a:cubicBezTo>
                  <a:pt x="2912" y="1512"/>
                  <a:pt x="2996" y="1513"/>
                  <a:pt x="3048" y="1565"/>
                </a:cubicBezTo>
                <a:cubicBezTo>
                  <a:pt x="3100" y="1618"/>
                  <a:pt x="3099" y="1702"/>
                  <a:pt x="3047" y="1754"/>
                </a:cubicBezTo>
                <a:lnTo>
                  <a:pt x="3028" y="1773"/>
                </a:lnTo>
                <a:cubicBezTo>
                  <a:pt x="3002" y="1798"/>
                  <a:pt x="2968" y="1811"/>
                  <a:pt x="2934" y="1811"/>
                </a:cubicBezTo>
                <a:cubicBezTo>
                  <a:pt x="2900" y="1811"/>
                  <a:pt x="2866" y="1798"/>
                  <a:pt x="2839" y="1771"/>
                </a:cubicBezTo>
                <a:close/>
                <a:moveTo>
                  <a:pt x="2631" y="1977"/>
                </a:moveTo>
                <a:cubicBezTo>
                  <a:pt x="2682" y="2030"/>
                  <a:pt x="2682" y="2114"/>
                  <a:pt x="2629" y="2166"/>
                </a:cubicBezTo>
                <a:lnTo>
                  <a:pt x="2611" y="2185"/>
                </a:lnTo>
                <a:cubicBezTo>
                  <a:pt x="2585" y="2210"/>
                  <a:pt x="2551" y="2223"/>
                  <a:pt x="2517" y="2223"/>
                </a:cubicBezTo>
                <a:cubicBezTo>
                  <a:pt x="2482" y="2223"/>
                  <a:pt x="2448" y="2210"/>
                  <a:pt x="2422" y="2183"/>
                </a:cubicBezTo>
                <a:cubicBezTo>
                  <a:pt x="2370" y="2131"/>
                  <a:pt x="2371" y="2047"/>
                  <a:pt x="2423" y="1995"/>
                </a:cubicBezTo>
                <a:lnTo>
                  <a:pt x="2442" y="1976"/>
                </a:lnTo>
                <a:cubicBezTo>
                  <a:pt x="2495" y="1924"/>
                  <a:pt x="2579" y="1925"/>
                  <a:pt x="2631" y="1977"/>
                </a:cubicBezTo>
                <a:close/>
                <a:moveTo>
                  <a:pt x="3867" y="0"/>
                </a:moveTo>
                <a:cubicBezTo>
                  <a:pt x="3457" y="0"/>
                  <a:pt x="3052" y="100"/>
                  <a:pt x="2691" y="289"/>
                </a:cubicBezTo>
                <a:cubicBezTo>
                  <a:pt x="2407" y="100"/>
                  <a:pt x="2078" y="0"/>
                  <a:pt x="1733" y="0"/>
                </a:cubicBezTo>
                <a:cubicBezTo>
                  <a:pt x="778" y="0"/>
                  <a:pt x="0" y="778"/>
                  <a:pt x="0" y="1733"/>
                </a:cubicBezTo>
                <a:cubicBezTo>
                  <a:pt x="0" y="2151"/>
                  <a:pt x="150" y="2554"/>
                  <a:pt x="424" y="2869"/>
                </a:cubicBezTo>
                <a:cubicBezTo>
                  <a:pt x="638" y="3116"/>
                  <a:pt x="917" y="3296"/>
                  <a:pt x="1225" y="3391"/>
                </a:cubicBezTo>
                <a:cubicBezTo>
                  <a:pt x="1038" y="3616"/>
                  <a:pt x="933" y="3900"/>
                  <a:pt x="933" y="4200"/>
                </a:cubicBezTo>
                <a:cubicBezTo>
                  <a:pt x="933" y="4898"/>
                  <a:pt x="1502" y="5467"/>
                  <a:pt x="2200" y="5467"/>
                </a:cubicBezTo>
                <a:cubicBezTo>
                  <a:pt x="2593" y="5467"/>
                  <a:pt x="2960" y="5286"/>
                  <a:pt x="3200" y="4978"/>
                </a:cubicBezTo>
                <a:cubicBezTo>
                  <a:pt x="3416" y="5037"/>
                  <a:pt x="3640" y="5067"/>
                  <a:pt x="3867" y="5067"/>
                </a:cubicBezTo>
                <a:cubicBezTo>
                  <a:pt x="5264" y="5067"/>
                  <a:pt x="6400" y="3930"/>
                  <a:pt x="6400" y="2533"/>
                </a:cubicBezTo>
                <a:cubicBezTo>
                  <a:pt x="6400" y="1136"/>
                  <a:pt x="5264" y="0"/>
                  <a:pt x="3867" y="0"/>
                </a:cubicBezTo>
                <a:close/>
                <a:moveTo>
                  <a:pt x="3867" y="4800"/>
                </a:moveTo>
                <a:cubicBezTo>
                  <a:pt x="3635" y="4800"/>
                  <a:pt x="3406" y="4765"/>
                  <a:pt x="3186" y="4696"/>
                </a:cubicBezTo>
                <a:cubicBezTo>
                  <a:pt x="3130" y="4678"/>
                  <a:pt x="3068" y="4700"/>
                  <a:pt x="3035" y="4750"/>
                </a:cubicBezTo>
                <a:cubicBezTo>
                  <a:pt x="2849" y="5032"/>
                  <a:pt x="2537" y="5200"/>
                  <a:pt x="2200" y="5200"/>
                </a:cubicBezTo>
                <a:cubicBezTo>
                  <a:pt x="1649" y="5200"/>
                  <a:pt x="1200" y="4751"/>
                  <a:pt x="1200" y="4200"/>
                </a:cubicBezTo>
                <a:cubicBezTo>
                  <a:pt x="1200" y="3895"/>
                  <a:pt x="1337" y="3610"/>
                  <a:pt x="1575" y="3419"/>
                </a:cubicBezTo>
                <a:cubicBezTo>
                  <a:pt x="1617" y="3386"/>
                  <a:pt x="1635" y="3332"/>
                  <a:pt x="1621" y="3281"/>
                </a:cubicBezTo>
                <a:cubicBezTo>
                  <a:pt x="1607" y="3229"/>
                  <a:pt x="1564" y="3191"/>
                  <a:pt x="1512" y="3183"/>
                </a:cubicBezTo>
                <a:cubicBezTo>
                  <a:pt x="802" y="3076"/>
                  <a:pt x="267" y="2453"/>
                  <a:pt x="267" y="1733"/>
                </a:cubicBezTo>
                <a:cubicBezTo>
                  <a:pt x="267" y="925"/>
                  <a:pt x="925" y="267"/>
                  <a:pt x="1733" y="267"/>
                </a:cubicBezTo>
                <a:cubicBezTo>
                  <a:pt x="2049" y="267"/>
                  <a:pt x="2350" y="366"/>
                  <a:pt x="2603" y="553"/>
                </a:cubicBezTo>
                <a:cubicBezTo>
                  <a:pt x="2646" y="584"/>
                  <a:pt x="2703" y="587"/>
                  <a:pt x="2749" y="561"/>
                </a:cubicBezTo>
                <a:cubicBezTo>
                  <a:pt x="3088" y="369"/>
                  <a:pt x="3474" y="267"/>
                  <a:pt x="3867" y="267"/>
                </a:cubicBezTo>
                <a:cubicBezTo>
                  <a:pt x="5117" y="267"/>
                  <a:pt x="6133" y="1283"/>
                  <a:pt x="6133" y="2533"/>
                </a:cubicBezTo>
                <a:cubicBezTo>
                  <a:pt x="6133" y="3783"/>
                  <a:pt x="5117" y="4800"/>
                  <a:pt x="3867" y="4800"/>
                </a:cubicBezTo>
                <a:close/>
                <a:moveTo>
                  <a:pt x="3633" y="1315"/>
                </a:moveTo>
                <a:cubicBezTo>
                  <a:pt x="3440" y="1119"/>
                  <a:pt x="3182" y="1009"/>
                  <a:pt x="2907" y="1007"/>
                </a:cubicBezTo>
                <a:cubicBezTo>
                  <a:pt x="2631" y="1005"/>
                  <a:pt x="2371" y="1110"/>
                  <a:pt x="2175" y="1303"/>
                </a:cubicBezTo>
                <a:cubicBezTo>
                  <a:pt x="1979" y="1496"/>
                  <a:pt x="1869" y="1754"/>
                  <a:pt x="1867" y="2030"/>
                </a:cubicBezTo>
                <a:cubicBezTo>
                  <a:pt x="1865" y="2298"/>
                  <a:pt x="1965" y="2552"/>
                  <a:pt x="2149" y="2747"/>
                </a:cubicBezTo>
                <a:cubicBezTo>
                  <a:pt x="2153" y="2753"/>
                  <a:pt x="3079" y="3692"/>
                  <a:pt x="3079" y="3692"/>
                </a:cubicBezTo>
                <a:cubicBezTo>
                  <a:pt x="3281" y="3897"/>
                  <a:pt x="3547" y="4000"/>
                  <a:pt x="3814" y="4000"/>
                </a:cubicBezTo>
                <a:cubicBezTo>
                  <a:pt x="4075" y="4000"/>
                  <a:pt x="4337" y="3901"/>
                  <a:pt x="4537" y="3704"/>
                </a:cubicBezTo>
                <a:cubicBezTo>
                  <a:pt x="4942" y="3305"/>
                  <a:pt x="4948" y="2651"/>
                  <a:pt x="4549" y="2246"/>
                </a:cubicBezTo>
                <a:lnTo>
                  <a:pt x="3633" y="1315"/>
                </a:lnTo>
                <a:close/>
                <a:moveTo>
                  <a:pt x="2410" y="2631"/>
                </a:moveTo>
                <a:lnTo>
                  <a:pt x="2353" y="2574"/>
                </a:lnTo>
                <a:cubicBezTo>
                  <a:pt x="2210" y="2429"/>
                  <a:pt x="2132" y="2236"/>
                  <a:pt x="2134" y="2032"/>
                </a:cubicBezTo>
                <a:cubicBezTo>
                  <a:pt x="2135" y="1828"/>
                  <a:pt x="2217" y="1636"/>
                  <a:pt x="2362" y="1493"/>
                </a:cubicBezTo>
                <a:cubicBezTo>
                  <a:pt x="2506" y="1351"/>
                  <a:pt x="2696" y="1274"/>
                  <a:pt x="2898" y="1274"/>
                </a:cubicBezTo>
                <a:cubicBezTo>
                  <a:pt x="2900" y="1274"/>
                  <a:pt x="2902" y="1274"/>
                  <a:pt x="2904" y="1274"/>
                </a:cubicBezTo>
                <a:cubicBezTo>
                  <a:pt x="3102" y="1275"/>
                  <a:pt x="3287" y="1351"/>
                  <a:pt x="3429" y="1488"/>
                </a:cubicBezTo>
                <a:cubicBezTo>
                  <a:pt x="3432" y="1493"/>
                  <a:pt x="3473" y="1534"/>
                  <a:pt x="3473" y="1534"/>
                </a:cubicBezTo>
                <a:cubicBezTo>
                  <a:pt x="3592" y="1655"/>
                  <a:pt x="3625" y="1834"/>
                  <a:pt x="3569" y="1985"/>
                </a:cubicBezTo>
                <a:cubicBezTo>
                  <a:pt x="3365" y="1864"/>
                  <a:pt x="3098" y="1891"/>
                  <a:pt x="2922" y="2064"/>
                </a:cubicBezTo>
                <a:cubicBezTo>
                  <a:pt x="2821" y="2164"/>
                  <a:pt x="2765" y="2298"/>
                  <a:pt x="2764" y="2440"/>
                </a:cubicBezTo>
                <a:cubicBezTo>
                  <a:pt x="2763" y="2536"/>
                  <a:pt x="2788" y="2628"/>
                  <a:pt x="2834" y="2709"/>
                </a:cubicBezTo>
                <a:cubicBezTo>
                  <a:pt x="2692" y="2762"/>
                  <a:pt x="2530" y="2734"/>
                  <a:pt x="2410" y="2631"/>
                </a:cubicBezTo>
                <a:close/>
                <a:moveTo>
                  <a:pt x="3484" y="2633"/>
                </a:moveTo>
                <a:cubicBezTo>
                  <a:pt x="3434" y="2683"/>
                  <a:pt x="3368" y="2710"/>
                  <a:pt x="3297" y="2710"/>
                </a:cubicBezTo>
                <a:cubicBezTo>
                  <a:pt x="3297" y="2710"/>
                  <a:pt x="3296" y="2710"/>
                  <a:pt x="3295" y="2710"/>
                </a:cubicBezTo>
                <a:cubicBezTo>
                  <a:pt x="3233" y="2710"/>
                  <a:pt x="3174" y="2688"/>
                  <a:pt x="3126" y="2649"/>
                </a:cubicBezTo>
                <a:cubicBezTo>
                  <a:pt x="3124" y="2646"/>
                  <a:pt x="3121" y="2644"/>
                  <a:pt x="3119" y="2642"/>
                </a:cubicBezTo>
                <a:cubicBezTo>
                  <a:pt x="3115" y="2638"/>
                  <a:pt x="3111" y="2635"/>
                  <a:pt x="3107" y="2631"/>
                </a:cubicBezTo>
                <a:cubicBezTo>
                  <a:pt x="3004" y="2526"/>
                  <a:pt x="3005" y="2357"/>
                  <a:pt x="3110" y="2254"/>
                </a:cubicBezTo>
                <a:cubicBezTo>
                  <a:pt x="3214" y="2151"/>
                  <a:pt x="3384" y="2152"/>
                  <a:pt x="3487" y="2256"/>
                </a:cubicBezTo>
                <a:cubicBezTo>
                  <a:pt x="3491" y="2260"/>
                  <a:pt x="3495" y="2264"/>
                  <a:pt x="3498" y="2269"/>
                </a:cubicBezTo>
                <a:cubicBezTo>
                  <a:pt x="3500" y="2271"/>
                  <a:pt x="3502" y="2274"/>
                  <a:pt x="3505" y="2276"/>
                </a:cubicBezTo>
                <a:cubicBezTo>
                  <a:pt x="3590" y="2381"/>
                  <a:pt x="3583" y="2536"/>
                  <a:pt x="3484" y="2633"/>
                </a:cubicBezTo>
                <a:close/>
                <a:moveTo>
                  <a:pt x="4350" y="3514"/>
                </a:moveTo>
                <a:cubicBezTo>
                  <a:pt x="4050" y="3809"/>
                  <a:pt x="3565" y="3805"/>
                  <a:pt x="3269" y="3505"/>
                </a:cubicBezTo>
                <a:lnTo>
                  <a:pt x="2770" y="2997"/>
                </a:lnTo>
                <a:cubicBezTo>
                  <a:pt x="2861" y="2986"/>
                  <a:pt x="2952" y="2957"/>
                  <a:pt x="3034" y="2908"/>
                </a:cubicBezTo>
                <a:cubicBezTo>
                  <a:pt x="3113" y="2952"/>
                  <a:pt x="3201" y="2976"/>
                  <a:pt x="3294" y="2977"/>
                </a:cubicBezTo>
                <a:cubicBezTo>
                  <a:pt x="3295" y="2977"/>
                  <a:pt x="3296" y="2977"/>
                  <a:pt x="3297" y="2977"/>
                </a:cubicBezTo>
                <a:cubicBezTo>
                  <a:pt x="3438" y="2977"/>
                  <a:pt x="3571" y="2922"/>
                  <a:pt x="3672" y="2823"/>
                </a:cubicBezTo>
                <a:cubicBezTo>
                  <a:pt x="3845" y="2653"/>
                  <a:pt x="3876" y="2392"/>
                  <a:pt x="3765" y="2188"/>
                </a:cubicBezTo>
                <a:cubicBezTo>
                  <a:pt x="3815" y="2106"/>
                  <a:pt x="3846" y="2016"/>
                  <a:pt x="3858" y="1924"/>
                </a:cubicBezTo>
                <a:lnTo>
                  <a:pt x="4359" y="2433"/>
                </a:lnTo>
                <a:lnTo>
                  <a:pt x="4359" y="2433"/>
                </a:lnTo>
                <a:cubicBezTo>
                  <a:pt x="4655" y="2733"/>
                  <a:pt x="4651" y="3218"/>
                  <a:pt x="4350" y="3514"/>
                </a:cubicBezTo>
                <a:close/>
              </a:path>
            </a:pathLst>
          </a:custGeom>
          <a:solidFill>
            <a:schemeClr val="accent1"/>
          </a:solidFill>
          <a:ln>
            <a:noFill/>
          </a:ln>
        </p:spPr>
      </p:sp>
      <p:sp>
        <p:nvSpPr>
          <p:cNvPr id="27" name="矩形 26"/>
          <p:cNvSpPr/>
          <p:nvPr/>
        </p:nvSpPr>
        <p:spPr>
          <a:xfrm>
            <a:off x="2946244" y="2507570"/>
            <a:ext cx="630817" cy="338554"/>
          </a:xfrm>
          <a:prstGeom prst="rect">
            <a:avLst/>
          </a:prstGeom>
        </p:spPr>
        <p:txBody>
          <a:bodyPr wrap="square">
            <a:spAutoFit/>
          </a:bodyPr>
          <a:lstStyle/>
          <a:p>
            <a:pPr algn="ctr"/>
            <a:r>
              <a:rPr lang="zh-CN" altLang="en-US" sz="1600" b="1" dirty="0"/>
              <a:t>思考</a:t>
            </a:r>
            <a:endParaRPr lang="zh-CN" altLang="en-US" sz="1600" b="1" dirty="0"/>
          </a:p>
        </p:txBody>
      </p:sp>
      <p:graphicFrame>
        <p:nvGraphicFramePr>
          <p:cNvPr id="30" name="表格 29"/>
          <p:cNvGraphicFramePr>
            <a:graphicFrameLocks noGrp="1"/>
          </p:cNvGraphicFramePr>
          <p:nvPr/>
        </p:nvGraphicFramePr>
        <p:xfrm>
          <a:off x="843668" y="3979589"/>
          <a:ext cx="2733393" cy="1188720"/>
        </p:xfrm>
        <a:graphic>
          <a:graphicData uri="http://schemas.openxmlformats.org/drawingml/2006/table">
            <a:tbl>
              <a:tblPr firstRow="1" bandRow="1">
                <a:tableStyleId>{2D5ABB26-0587-4C30-8999-92F81FD0307C}</a:tableStyleId>
              </a:tblPr>
              <a:tblGrid>
                <a:gridCol w="688857"/>
                <a:gridCol w="516362"/>
                <a:gridCol w="516362"/>
                <a:gridCol w="516362"/>
                <a:gridCol w="495450"/>
              </a:tblGrid>
              <a:tr h="214624">
                <a:tc>
                  <a:txBody>
                    <a:bodyPr/>
                    <a:lstStyle/>
                    <a:p>
                      <a:pPr algn="ct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t>1</a:t>
                      </a:r>
                      <a:r>
                        <a:rPr lang="zh-CN" altLang="en-US" sz="1200" dirty="0"/>
                        <a:t>月</a:t>
                      </a: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t>2</a:t>
                      </a:r>
                      <a:r>
                        <a:rPr lang="zh-CN" altLang="en-US" sz="1200" dirty="0"/>
                        <a:t>月</a:t>
                      </a: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t>3</a:t>
                      </a:r>
                      <a:r>
                        <a:rPr lang="zh-CN" altLang="en-US" sz="1200" dirty="0"/>
                        <a:t>月</a:t>
                      </a: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200" dirty="0"/>
                        <a:t>4</a:t>
                      </a:r>
                      <a:r>
                        <a:rPr lang="zh-CN" altLang="en-US" sz="1200" dirty="0"/>
                        <a:t>月</a:t>
                      </a: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7706">
                <a:tc>
                  <a:txBody>
                    <a:bodyPr/>
                    <a:lstStyle/>
                    <a:p>
                      <a:pPr algn="ctr"/>
                      <a:r>
                        <a:rPr lang="zh-CN" altLang="en-US" sz="1200" dirty="0"/>
                        <a:t>当月销量</a:t>
                      </a:r>
                      <a:r>
                        <a:rPr lang="en-US" altLang="zh-CN" sz="1200" dirty="0"/>
                        <a:t>/</a:t>
                      </a:r>
                      <a:r>
                        <a:rPr lang="zh-CN" altLang="en-US" sz="1200" dirty="0"/>
                        <a:t>万</a:t>
                      </a:r>
                      <a:endParaRPr lang="zh-CN" altLang="en-US" sz="12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200" dirty="0"/>
                        <a:t>16</a:t>
                      </a:r>
                      <a:endParaRPr lang="zh-CN" altLang="en-US" sz="12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200" dirty="0"/>
                        <a:t>16.5</a:t>
                      </a:r>
                      <a:endParaRPr lang="zh-CN" altLang="en-US" sz="12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200" dirty="0"/>
                        <a:t>9.5</a:t>
                      </a:r>
                      <a:endParaRPr lang="zh-CN" altLang="en-US" sz="1200"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200" dirty="0"/>
                        <a:t>8</a:t>
                      </a:r>
                      <a:endParaRPr lang="zh-CN" altLang="en-US" sz="1200" dirty="0"/>
                    </a:p>
                  </a:txBody>
                  <a:tcPr anchor="ctr">
                    <a:lnT w="12700" cap="flat" cmpd="sng" algn="ctr">
                      <a:solidFill>
                        <a:schemeClr val="tx1"/>
                      </a:solidFill>
                      <a:prstDash val="solid"/>
                      <a:round/>
                      <a:headEnd type="none" w="med" len="med"/>
                      <a:tailEnd type="none" w="med" len="med"/>
                    </a:lnT>
                  </a:tcPr>
                </a:tc>
              </a:tr>
              <a:tr h="357706">
                <a:tc>
                  <a:txBody>
                    <a:bodyPr/>
                    <a:lstStyle/>
                    <a:p>
                      <a:pPr algn="ctr"/>
                      <a:r>
                        <a:rPr lang="zh-CN" altLang="en-US" sz="1200" dirty="0"/>
                        <a:t>累计售罄率</a:t>
                      </a:r>
                      <a:endParaRPr lang="zh-CN" altLang="en-US" sz="1200"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200" dirty="0"/>
                        <a:t>32%</a:t>
                      </a:r>
                      <a:endParaRPr lang="zh-CN" altLang="en-US" sz="1200"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200" dirty="0"/>
                        <a:t>65%</a:t>
                      </a:r>
                      <a:endParaRPr lang="zh-CN" altLang="en-US" sz="1200"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200" dirty="0"/>
                        <a:t>84%</a:t>
                      </a:r>
                      <a:endParaRPr lang="zh-CN" altLang="en-US" sz="1200"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200" dirty="0"/>
                        <a:t>100%</a:t>
                      </a:r>
                      <a:endParaRPr lang="zh-CN" altLang="en-US" sz="1200" dirty="0"/>
                    </a:p>
                  </a:txBody>
                  <a:tcPr anchor="ctr">
                    <a:lnB w="12700" cap="flat" cmpd="sng" algn="ctr">
                      <a:solidFill>
                        <a:schemeClr val="tx1"/>
                      </a:solidFill>
                      <a:prstDash val="solid"/>
                      <a:round/>
                      <a:headEnd type="none" w="med" len="med"/>
                      <a:tailEnd type="none" w="med" len="med"/>
                    </a:lnB>
                  </a:tcPr>
                </a:tc>
              </a:tr>
            </a:tbl>
          </a:graphicData>
        </a:graphic>
      </p:graphicFrame>
      <p:sp>
        <p:nvSpPr>
          <p:cNvPr id="32" name="矩形 31"/>
          <p:cNvSpPr/>
          <p:nvPr/>
        </p:nvSpPr>
        <p:spPr>
          <a:xfrm>
            <a:off x="756452" y="5193898"/>
            <a:ext cx="1747595" cy="1167243"/>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前期如果进度不达预期，应采取主推、调整陈列、调拨、会员活动等措施，尽可能避免打折促销</a:t>
            </a:r>
            <a:endParaRPr lang="zh-CN" altLang="en-US" sz="1200" dirty="0"/>
          </a:p>
        </p:txBody>
      </p:sp>
      <p:cxnSp>
        <p:nvCxnSpPr>
          <p:cNvPr id="34" name="直接连接符 33"/>
          <p:cNvCxnSpPr/>
          <p:nvPr/>
        </p:nvCxnSpPr>
        <p:spPr>
          <a:xfrm flipH="1">
            <a:off x="2532183" y="3979589"/>
            <a:ext cx="8555" cy="238155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540738" y="5222130"/>
            <a:ext cx="1329256" cy="1200329"/>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根据是否预定时间内完成</a:t>
            </a:r>
            <a:r>
              <a:rPr lang="en-US" altLang="zh-CN" sz="1200" dirty="0"/>
              <a:t>65%</a:t>
            </a:r>
            <a:r>
              <a:rPr lang="zh-CN" altLang="en-US" sz="1200" dirty="0"/>
              <a:t>售罄率选择后</a:t>
            </a:r>
            <a:r>
              <a:rPr lang="en-US" altLang="zh-CN" sz="1200" dirty="0"/>
              <a:t>2</a:t>
            </a:r>
            <a:r>
              <a:rPr lang="zh-CN" altLang="en-US" sz="1200" dirty="0"/>
              <a:t>月促销折扣分布</a:t>
            </a:r>
            <a:endParaRPr lang="zh-CN" altLang="en-US" sz="1200" dirty="0"/>
          </a:p>
        </p:txBody>
      </p:sp>
      <p:sp>
        <p:nvSpPr>
          <p:cNvPr id="37" name="矩形 36"/>
          <p:cNvSpPr/>
          <p:nvPr/>
        </p:nvSpPr>
        <p:spPr>
          <a:xfrm>
            <a:off x="4577630" y="2848640"/>
            <a:ext cx="2964312" cy="366134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38" name="矩形 37"/>
          <p:cNvSpPr/>
          <p:nvPr/>
        </p:nvSpPr>
        <p:spPr>
          <a:xfrm>
            <a:off x="4656948" y="2975449"/>
            <a:ext cx="2805676" cy="2800767"/>
          </a:xfrm>
          <a:prstGeom prst="rect">
            <a:avLst/>
          </a:prstGeom>
        </p:spPr>
        <p:txBody>
          <a:bodyPr wrap="square">
            <a:spAutoFit/>
          </a:bodyPr>
          <a:lstStyle/>
          <a:p>
            <a:r>
              <a:rPr lang="zh-CN" altLang="en-US" sz="1600" b="1" dirty="0">
                <a:solidFill>
                  <a:schemeClr val="tx1">
                    <a:lumMod val="85000"/>
                    <a:lumOff val="15000"/>
                  </a:schemeClr>
                </a:solidFill>
              </a:rPr>
              <a:t>盈亏平衡点的售罄率</a:t>
            </a:r>
            <a:r>
              <a:rPr lang="en-US" altLang="zh-CN" sz="1600" b="1" dirty="0">
                <a:solidFill>
                  <a:schemeClr val="tx1">
                    <a:lumMod val="85000"/>
                    <a:lumOff val="15000"/>
                  </a:schemeClr>
                </a:solidFill>
              </a:rPr>
              <a:t>=</a:t>
            </a:r>
            <a:r>
              <a:rPr lang="zh-CN" altLang="en-US" sz="1600" b="1" dirty="0">
                <a:solidFill>
                  <a:schemeClr val="tx1">
                    <a:lumMod val="85000"/>
                    <a:lumOff val="15000"/>
                  </a:schemeClr>
                </a:solidFill>
              </a:rPr>
              <a:t>货品成本和经营费用总和 </a:t>
            </a:r>
            <a:r>
              <a:rPr lang="en-US" altLang="zh-CN" sz="1600" b="1" dirty="0">
                <a:solidFill>
                  <a:schemeClr val="tx1">
                    <a:lumMod val="85000"/>
                    <a:lumOff val="15000"/>
                  </a:schemeClr>
                </a:solidFill>
              </a:rPr>
              <a:t>/ </a:t>
            </a:r>
            <a:r>
              <a:rPr lang="zh-CN" altLang="en-US" sz="1600" b="1" dirty="0">
                <a:solidFill>
                  <a:schemeClr val="tx1">
                    <a:lumMod val="85000"/>
                    <a:lumOff val="15000"/>
                  </a:schemeClr>
                </a:solidFill>
              </a:rPr>
              <a:t>计划销售额 *</a:t>
            </a:r>
            <a:r>
              <a:rPr lang="en-US" altLang="zh-CN" sz="1600" b="1" dirty="0">
                <a:solidFill>
                  <a:schemeClr val="tx1">
                    <a:lumMod val="85000"/>
                    <a:lumOff val="15000"/>
                  </a:schemeClr>
                </a:solidFill>
              </a:rPr>
              <a:t>100%</a:t>
            </a:r>
            <a:endParaRPr lang="en-US" altLang="zh-CN" sz="1600" b="1" dirty="0">
              <a:solidFill>
                <a:schemeClr val="tx1">
                  <a:lumMod val="85000"/>
                  <a:lumOff val="15000"/>
                </a:schemeClr>
              </a:solidFill>
            </a:endParaRPr>
          </a:p>
          <a:p>
            <a:endParaRPr lang="en-US" altLang="zh-CN" sz="1600" b="1" dirty="0">
              <a:solidFill>
                <a:schemeClr val="tx1">
                  <a:lumMod val="85000"/>
                  <a:lumOff val="15000"/>
                </a:schemeClr>
              </a:solidFill>
            </a:endParaRPr>
          </a:p>
          <a:p>
            <a:r>
              <a:rPr lang="zh-CN" altLang="en-US" sz="1600" b="1" dirty="0">
                <a:solidFill>
                  <a:schemeClr val="tx1">
                    <a:lumMod val="85000"/>
                    <a:lumOff val="15000"/>
                  </a:schemeClr>
                </a:solidFill>
              </a:rPr>
              <a:t>该售罄率即为打折促销的参考点。</a:t>
            </a:r>
            <a:endParaRPr lang="en-US" altLang="zh-CN" sz="1600" b="1" dirty="0">
              <a:solidFill>
                <a:schemeClr val="tx1">
                  <a:lumMod val="85000"/>
                  <a:lumOff val="15000"/>
                </a:schemeClr>
              </a:solidFill>
            </a:endParaRPr>
          </a:p>
          <a:p>
            <a:endParaRPr lang="en-US" altLang="zh-CN" sz="1600" b="1" dirty="0">
              <a:solidFill>
                <a:schemeClr val="tx1">
                  <a:lumMod val="85000"/>
                  <a:lumOff val="15000"/>
                </a:schemeClr>
              </a:solidFill>
            </a:endParaRPr>
          </a:p>
          <a:p>
            <a:r>
              <a:rPr lang="zh-CN" altLang="en-US" sz="1600" b="1" dirty="0">
                <a:solidFill>
                  <a:schemeClr val="tx1">
                    <a:lumMod val="85000"/>
                    <a:lumOff val="15000"/>
                  </a:schemeClr>
                </a:solidFill>
              </a:rPr>
              <a:t>适用于季末产品销售期即将结束时需要对利润贡献不大的滞销款商品进行处理时的决策。</a:t>
            </a:r>
            <a:endParaRPr lang="zh-CN" altLang="en-US" sz="1600" dirty="0"/>
          </a:p>
        </p:txBody>
      </p:sp>
      <p:sp>
        <p:nvSpPr>
          <p:cNvPr id="39" name="矩形 38"/>
          <p:cNvSpPr/>
          <p:nvPr/>
        </p:nvSpPr>
        <p:spPr>
          <a:xfrm>
            <a:off x="8398808" y="2848640"/>
            <a:ext cx="2964312" cy="366134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40" name="矩形 39"/>
          <p:cNvSpPr/>
          <p:nvPr/>
        </p:nvSpPr>
        <p:spPr>
          <a:xfrm>
            <a:off x="8433914" y="2969550"/>
            <a:ext cx="2805676" cy="338554"/>
          </a:xfrm>
          <a:prstGeom prst="rect">
            <a:avLst/>
          </a:prstGeom>
        </p:spPr>
        <p:txBody>
          <a:bodyPr wrap="square">
            <a:spAutoFit/>
          </a:bodyPr>
          <a:lstStyle/>
          <a:p>
            <a:r>
              <a:rPr lang="zh-CN" altLang="en-US" sz="1600" b="1" dirty="0">
                <a:solidFill>
                  <a:schemeClr val="tx1">
                    <a:lumMod val="85000"/>
                    <a:lumOff val="15000"/>
                  </a:schemeClr>
                </a:solidFill>
              </a:rPr>
              <a:t>售罄率对比即适销判断</a:t>
            </a:r>
            <a:endParaRPr lang="zh-CN" altLang="en-US" sz="1600" dirty="0"/>
          </a:p>
        </p:txBody>
      </p:sp>
      <p:graphicFrame>
        <p:nvGraphicFramePr>
          <p:cNvPr id="41" name="表格 40"/>
          <p:cNvGraphicFramePr>
            <a:graphicFrameLocks noGrp="1"/>
          </p:cNvGraphicFramePr>
          <p:nvPr/>
        </p:nvGraphicFramePr>
        <p:xfrm>
          <a:off x="8433914" y="3385229"/>
          <a:ext cx="2805676" cy="2286000"/>
        </p:xfrm>
        <a:graphic>
          <a:graphicData uri="http://schemas.openxmlformats.org/drawingml/2006/table">
            <a:tbl>
              <a:tblPr firstRow="1" bandRow="1">
                <a:tableStyleId>{2D5ABB26-0587-4C30-8999-92F81FD0307C}</a:tableStyleId>
              </a:tblPr>
              <a:tblGrid>
                <a:gridCol w="625680"/>
                <a:gridCol w="697760"/>
                <a:gridCol w="652738"/>
                <a:gridCol w="829498"/>
              </a:tblGrid>
              <a:tr h="214624">
                <a:tc>
                  <a:txBody>
                    <a:bodyPr/>
                    <a:lstStyle/>
                    <a:p>
                      <a:pPr algn="ctr"/>
                      <a:r>
                        <a:rPr lang="zh-CN" altLang="en-US" sz="1200" dirty="0"/>
                        <a:t>适销性评估</a:t>
                      </a: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t>售罄率</a:t>
                      </a:r>
                      <a:r>
                        <a:rPr lang="en-US" altLang="zh-CN" sz="1200" dirty="0"/>
                        <a:t>A&gt;</a:t>
                      </a:r>
                      <a:r>
                        <a:rPr lang="zh-CN" altLang="en-US" sz="1200" dirty="0"/>
                        <a:t>售罄率</a:t>
                      </a:r>
                      <a:r>
                        <a:rPr lang="en-US" altLang="zh-CN" sz="1200" dirty="0"/>
                        <a:t>B</a:t>
                      </a: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a:t>售罄率</a:t>
                      </a:r>
                      <a:r>
                        <a:rPr lang="en-US" altLang="zh-CN" sz="1200" dirty="0"/>
                        <a:t>A=</a:t>
                      </a:r>
                      <a:r>
                        <a:rPr lang="zh-CN" altLang="en-US" sz="1200" dirty="0"/>
                        <a:t>售罄率</a:t>
                      </a:r>
                      <a:r>
                        <a:rPr lang="en-US" altLang="zh-CN" sz="1200" dirty="0"/>
                        <a:t>B</a:t>
                      </a: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a:t>售罄率</a:t>
                      </a:r>
                      <a:r>
                        <a:rPr lang="en-US" altLang="zh-CN" sz="1200" dirty="0"/>
                        <a:t>A&lt;</a:t>
                      </a:r>
                      <a:r>
                        <a:rPr lang="zh-CN" altLang="en-US" sz="1200" dirty="0"/>
                        <a:t>售罄率</a:t>
                      </a:r>
                      <a:r>
                        <a:rPr lang="en-US" altLang="zh-CN" sz="1200" dirty="0"/>
                        <a:t>B</a:t>
                      </a:r>
                      <a:endParaRPr lang="zh-CN" altLang="en-US" sz="12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7706">
                <a:tc>
                  <a:txBody>
                    <a:bodyPr/>
                    <a:lstStyle/>
                    <a:p>
                      <a:pPr algn="ctr"/>
                      <a:r>
                        <a:rPr lang="zh-CN" altLang="en-US" sz="1200" dirty="0"/>
                        <a:t>入库量</a:t>
                      </a:r>
                      <a:r>
                        <a:rPr lang="en-US" altLang="zh-CN" sz="1200" dirty="0"/>
                        <a:t>A&gt;</a:t>
                      </a:r>
                      <a:r>
                        <a:rPr lang="zh-CN" altLang="en-US" sz="1200" dirty="0"/>
                        <a:t>入库量</a:t>
                      </a:r>
                      <a:r>
                        <a:rPr lang="en-US" altLang="zh-CN" sz="1200" dirty="0"/>
                        <a:t>B</a:t>
                      </a:r>
                      <a:endParaRPr lang="zh-CN" altLang="en-US" sz="1200" dirty="0"/>
                    </a:p>
                  </a:txBody>
                  <a:tcPr anchor="ctr">
                    <a:lnT w="12700" cap="flat" cmpd="sng" algn="ctr">
                      <a:solidFill>
                        <a:schemeClr val="tx1"/>
                      </a:solidFill>
                      <a:prstDash val="solid"/>
                      <a:round/>
                      <a:headEnd type="none" w="med" len="med"/>
                      <a:tailEnd type="none" w="med" len="med"/>
                    </a:lnT>
                  </a:tcPr>
                </a:tc>
                <a:tc>
                  <a:txBody>
                    <a:bodyPr/>
                    <a:lstStyle/>
                    <a:p>
                      <a:pPr algn="ctr"/>
                      <a:r>
                        <a:rPr lang="zh-CN" altLang="en-US" sz="1200" dirty="0"/>
                        <a:t>产品</a:t>
                      </a:r>
                      <a:r>
                        <a:rPr lang="en-US" altLang="zh-CN" sz="1200" dirty="0"/>
                        <a:t>A</a:t>
                      </a:r>
                      <a:r>
                        <a:rPr lang="zh-CN" altLang="en-US" sz="1200" dirty="0"/>
                        <a:t>比</a:t>
                      </a:r>
                      <a:r>
                        <a:rPr lang="en-US" altLang="zh-CN" sz="1200" dirty="0"/>
                        <a:t>B</a:t>
                      </a:r>
                      <a:r>
                        <a:rPr lang="zh-CN" altLang="en-US" sz="1200" dirty="0"/>
                        <a:t>畅销</a:t>
                      </a:r>
                      <a:endParaRPr lang="zh-CN" altLang="en-US" sz="1200" dirty="0"/>
                    </a:p>
                  </a:txBody>
                  <a:tcPr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a:t>产品</a:t>
                      </a:r>
                      <a:r>
                        <a:rPr lang="en-US" altLang="zh-CN" sz="1200" dirty="0"/>
                        <a:t>A</a:t>
                      </a:r>
                      <a:r>
                        <a:rPr lang="zh-CN" altLang="en-US" sz="1200" dirty="0"/>
                        <a:t>比</a:t>
                      </a:r>
                      <a:r>
                        <a:rPr lang="en-US" altLang="zh-CN" sz="1200" dirty="0"/>
                        <a:t>B</a:t>
                      </a:r>
                      <a:r>
                        <a:rPr lang="zh-CN" altLang="en-US" sz="1200" dirty="0"/>
                        <a:t>畅销</a:t>
                      </a:r>
                      <a:endParaRPr lang="zh-CN" altLang="en-US" sz="1200" dirty="0"/>
                    </a:p>
                  </a:txBody>
                  <a:tcPr anchor="ctr">
                    <a:lnT w="12700" cap="flat" cmpd="sng" algn="ctr">
                      <a:solidFill>
                        <a:schemeClr val="tx1"/>
                      </a:solidFill>
                      <a:prstDash val="solid"/>
                      <a:round/>
                      <a:headEnd type="none" w="med" len="med"/>
                      <a:tailEnd type="none" w="med" len="med"/>
                    </a:lnT>
                  </a:tcPr>
                </a:tc>
                <a:tc>
                  <a:txBody>
                    <a:bodyPr/>
                    <a:lstStyle/>
                    <a:p>
                      <a:pPr algn="ctr"/>
                      <a:r>
                        <a:rPr lang="zh-CN" altLang="en-US" sz="1200" dirty="0"/>
                        <a:t>对比累计销量及售罄率变化规律</a:t>
                      </a:r>
                      <a:endParaRPr lang="zh-CN" altLang="en-US" sz="1200" dirty="0"/>
                    </a:p>
                  </a:txBody>
                  <a:tcPr anchor="ctr">
                    <a:lnT w="12700" cap="flat" cmpd="sng" algn="ctr">
                      <a:solidFill>
                        <a:schemeClr val="tx1"/>
                      </a:solidFill>
                      <a:prstDash val="solid"/>
                      <a:round/>
                      <a:headEnd type="none" w="med" len="med"/>
                      <a:tailEnd type="none" w="med" len="med"/>
                    </a:lnT>
                  </a:tcPr>
                </a:tc>
              </a:tr>
              <a:tr h="357706">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a:t>入库量</a:t>
                      </a:r>
                      <a:r>
                        <a:rPr lang="en-US" altLang="zh-CN" sz="1200" dirty="0"/>
                        <a:t>A=</a:t>
                      </a:r>
                      <a:r>
                        <a:rPr lang="zh-CN" altLang="en-US" sz="1200" dirty="0"/>
                        <a:t>入库量</a:t>
                      </a:r>
                      <a:r>
                        <a:rPr lang="en-US" altLang="zh-CN" sz="1200" dirty="0"/>
                        <a:t>B</a:t>
                      </a:r>
                      <a:endParaRPr lang="zh-CN" altLang="en-US" sz="1200" dirty="0"/>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a:t>产品</a:t>
                      </a:r>
                      <a:r>
                        <a:rPr lang="en-US" altLang="zh-CN" sz="1200" dirty="0"/>
                        <a:t>A</a:t>
                      </a:r>
                      <a:r>
                        <a:rPr lang="zh-CN" altLang="en-US" sz="1200" dirty="0"/>
                        <a:t>比</a:t>
                      </a:r>
                      <a:r>
                        <a:rPr lang="en-US" altLang="zh-CN" sz="1200" dirty="0"/>
                        <a:t>B</a:t>
                      </a:r>
                      <a:r>
                        <a:rPr lang="zh-CN" altLang="en-US" sz="1200" dirty="0"/>
                        <a:t>畅销</a:t>
                      </a:r>
                      <a:endParaRPr lang="zh-CN" altLang="en-US" sz="1200" dirty="0"/>
                    </a:p>
                  </a:txBody>
                  <a:tcPr anchor="ctr">
                    <a:lnB w="12700" cap="flat" cmpd="sng" algn="ctr">
                      <a:solidFill>
                        <a:schemeClr val="tx1"/>
                      </a:solidFill>
                      <a:prstDash val="solid"/>
                      <a:round/>
                      <a:headEnd type="none" w="med" len="med"/>
                      <a:tailEnd type="none" w="med" len="med"/>
                    </a:lnB>
                  </a:tcPr>
                </a:tc>
                <a:tc>
                  <a:txBody>
                    <a:bodyPr/>
                    <a:lstStyle/>
                    <a:p>
                      <a:pPr algn="ctr"/>
                      <a:r>
                        <a:rPr lang="zh-CN" altLang="en-US" sz="1200" dirty="0"/>
                        <a:t>持平</a:t>
                      </a:r>
                      <a:endParaRPr lang="zh-CN" altLang="en-US" sz="1200" dirty="0"/>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200" dirty="0"/>
                        <a:t>产品</a:t>
                      </a:r>
                      <a:r>
                        <a:rPr lang="en-US" altLang="zh-CN" sz="1200" dirty="0"/>
                        <a:t>B</a:t>
                      </a:r>
                      <a:r>
                        <a:rPr lang="zh-CN" altLang="en-US" sz="1200" dirty="0"/>
                        <a:t>比</a:t>
                      </a:r>
                      <a:r>
                        <a:rPr lang="en-US" altLang="zh-CN" sz="1200" dirty="0"/>
                        <a:t>A</a:t>
                      </a:r>
                      <a:r>
                        <a:rPr lang="zh-CN" altLang="en-US" sz="1200" dirty="0"/>
                        <a:t>畅销</a:t>
                      </a:r>
                      <a:endParaRPr lang="zh-CN" altLang="en-US" sz="1200" dirty="0"/>
                    </a:p>
                  </a:txBody>
                  <a:tcPr anchor="ctr">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023908" cy="461434"/>
          </a:xfrm>
        </p:spPr>
        <p:txBody>
          <a:bodyPr/>
          <a:lstStyle/>
          <a:p>
            <a:r>
              <a:rPr lang="zh-CN" altLang="en-US" b="1" dirty="0"/>
              <a:t>销售环节</a:t>
            </a:r>
            <a:r>
              <a:rPr lang="en-US" altLang="zh-CN" b="1" dirty="0"/>
              <a:t>—</a:t>
            </a:r>
            <a:r>
              <a:rPr lang="zh-CN" altLang="en-US" b="1" dirty="0"/>
              <a:t>基本指标</a:t>
            </a:r>
            <a:r>
              <a:rPr lang="en-US" altLang="zh-CN" b="1" dirty="0"/>
              <a:t>—</a:t>
            </a:r>
            <a:r>
              <a:rPr lang="zh-CN" altLang="en-US" b="1" dirty="0"/>
              <a:t>商品结构</a:t>
            </a:r>
            <a:endParaRPr lang="zh-CN" altLang="en-US" dirty="0"/>
          </a:p>
        </p:txBody>
      </p:sp>
      <p:grpSp>
        <p:nvGrpSpPr>
          <p:cNvPr id="3" name="组合 2"/>
          <p:cNvGrpSpPr/>
          <p:nvPr/>
        </p:nvGrpSpPr>
        <p:grpSpPr>
          <a:xfrm>
            <a:off x="2418890" y="842352"/>
            <a:ext cx="2836340" cy="600414"/>
            <a:chOff x="1373138" y="2028588"/>
            <a:chExt cx="5906934" cy="618525"/>
          </a:xfrm>
        </p:grpSpPr>
        <p:sp>
          <p:nvSpPr>
            <p:cNvPr id="4" name="矩形: 圆角 3"/>
            <p:cNvSpPr/>
            <p:nvPr/>
          </p:nvSpPr>
          <p:spPr>
            <a:xfrm>
              <a:off x="1373138" y="2028588"/>
              <a:ext cx="2113549"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矩形: 圆角 4"/>
            <p:cNvSpPr txBox="1"/>
            <p:nvPr/>
          </p:nvSpPr>
          <p:spPr>
            <a:xfrm>
              <a:off x="1412262" y="2058782"/>
              <a:ext cx="2113549"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品类结构占比</a:t>
              </a:r>
              <a:endParaRPr lang="zh-CN" altLang="en-US" b="1" kern="1200" dirty="0">
                <a:solidFill>
                  <a:schemeClr val="tx1"/>
                </a:solidFill>
              </a:endParaRPr>
            </a:p>
          </p:txBody>
        </p:sp>
        <p:sp>
          <p:nvSpPr>
            <p:cNvPr id="6" name="矩形: 圆顶角 4"/>
            <p:cNvSpPr txBox="1"/>
            <p:nvPr/>
          </p:nvSpPr>
          <p:spPr>
            <a:xfrm>
              <a:off x="3525813" y="2058782"/>
              <a:ext cx="3754259"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0" lvl="1" algn="l" defTabSz="800100">
                <a:lnSpc>
                  <a:spcPct val="90000"/>
                </a:lnSpc>
                <a:spcBef>
                  <a:spcPct val="0"/>
                </a:spcBef>
                <a:spcAft>
                  <a:spcPct val="15000"/>
                </a:spcAft>
              </a:pPr>
              <a:r>
                <a:rPr lang="en-US" altLang="zh-CN" sz="1400" dirty="0"/>
                <a:t>=</a:t>
              </a:r>
              <a:r>
                <a:rPr lang="zh-CN" altLang="en-US" sz="1400" dirty="0"/>
                <a:t>某品类销售额</a:t>
              </a:r>
              <a:r>
                <a:rPr lang="en-US" altLang="zh-CN" sz="1400" dirty="0"/>
                <a:t>/</a:t>
              </a:r>
              <a:r>
                <a:rPr lang="zh-CN" altLang="en-US" sz="1400" dirty="0"/>
                <a:t>总销售额</a:t>
              </a:r>
              <a:r>
                <a:rPr lang="en-US" altLang="zh-CN" sz="1400" dirty="0"/>
                <a:t>*100%</a:t>
              </a:r>
              <a:endParaRPr lang="en-US" altLang="zh-CN" sz="1400" kern="1200" dirty="0"/>
            </a:p>
          </p:txBody>
        </p:sp>
      </p:grpSp>
      <p:sp>
        <p:nvSpPr>
          <p:cNvPr id="7" name="矩形 6"/>
          <p:cNvSpPr/>
          <p:nvPr/>
        </p:nvSpPr>
        <p:spPr>
          <a:xfrm>
            <a:off x="603783" y="772388"/>
            <a:ext cx="1952118" cy="341632"/>
          </a:xfrm>
          <a:prstGeom prst="rect">
            <a:avLst/>
          </a:prstGeom>
        </p:spPr>
        <p:txBody>
          <a:bodyPr wrap="square">
            <a:spAutoFit/>
          </a:bodyPr>
          <a:lstStyle/>
          <a:p>
            <a:pPr lvl="0" algn="ctr" defTabSz="755650">
              <a:lnSpc>
                <a:spcPct val="90000"/>
              </a:lnSpc>
              <a:spcBef>
                <a:spcPct val="0"/>
              </a:spcBef>
              <a:spcAft>
                <a:spcPct val="35000"/>
              </a:spcAft>
            </a:pPr>
            <a:r>
              <a:rPr lang="zh-CN" altLang="en-US" b="1" dirty="0"/>
              <a:t>商品结构占比：</a:t>
            </a:r>
            <a:endParaRPr lang="zh-CN" altLang="en-US" b="1" dirty="0"/>
          </a:p>
        </p:txBody>
      </p:sp>
      <p:grpSp>
        <p:nvGrpSpPr>
          <p:cNvPr id="8" name="组合 7"/>
          <p:cNvGrpSpPr/>
          <p:nvPr/>
        </p:nvGrpSpPr>
        <p:grpSpPr>
          <a:xfrm>
            <a:off x="5382906" y="857668"/>
            <a:ext cx="2539254" cy="594805"/>
            <a:chOff x="1592299" y="2028588"/>
            <a:chExt cx="6010636" cy="618525"/>
          </a:xfrm>
        </p:grpSpPr>
        <p:sp>
          <p:nvSpPr>
            <p:cNvPr id="9" name="矩形: 圆角 8"/>
            <p:cNvSpPr/>
            <p:nvPr/>
          </p:nvSpPr>
          <p:spPr>
            <a:xfrm>
              <a:off x="1592299" y="2028588"/>
              <a:ext cx="2258992"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矩形: 圆角 4"/>
            <p:cNvSpPr txBox="1"/>
            <p:nvPr/>
          </p:nvSpPr>
          <p:spPr>
            <a:xfrm>
              <a:off x="1592299" y="2058782"/>
              <a:ext cx="2258992"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大宗交易占比</a:t>
              </a:r>
              <a:endParaRPr lang="zh-CN" altLang="en-US" b="1" kern="1200" dirty="0">
                <a:solidFill>
                  <a:schemeClr val="tx1"/>
                </a:solidFill>
              </a:endParaRPr>
            </a:p>
          </p:txBody>
        </p:sp>
        <p:sp>
          <p:nvSpPr>
            <p:cNvPr id="11" name="矩形: 圆顶角 4"/>
            <p:cNvSpPr txBox="1"/>
            <p:nvPr/>
          </p:nvSpPr>
          <p:spPr>
            <a:xfrm>
              <a:off x="3851291" y="2058782"/>
              <a:ext cx="3751644"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0" lvl="1" algn="l" defTabSz="800100">
                <a:lnSpc>
                  <a:spcPct val="90000"/>
                </a:lnSpc>
                <a:spcBef>
                  <a:spcPct val="0"/>
                </a:spcBef>
                <a:spcAft>
                  <a:spcPct val="15000"/>
                </a:spcAft>
              </a:pPr>
              <a:r>
                <a:rPr lang="en-US" altLang="zh-CN" sz="1400" kern="1200" dirty="0"/>
                <a:t>=</a:t>
              </a:r>
              <a:r>
                <a:rPr lang="zh-CN" altLang="en-US" sz="1400" kern="1200" dirty="0"/>
                <a:t>大宗购买金额</a:t>
              </a:r>
              <a:r>
                <a:rPr lang="en-US" altLang="zh-CN" sz="1400" kern="1200" dirty="0"/>
                <a:t>/</a:t>
              </a:r>
              <a:r>
                <a:rPr lang="zh-CN" altLang="en-US" sz="1400" kern="1200" dirty="0"/>
                <a:t>总销售额</a:t>
              </a:r>
              <a:r>
                <a:rPr lang="en-US" altLang="zh-CN" sz="1400" kern="1200" dirty="0"/>
                <a:t>*100%</a:t>
              </a:r>
              <a:endParaRPr lang="en-US" altLang="zh-CN" sz="1400" kern="1200" dirty="0"/>
            </a:p>
          </p:txBody>
        </p:sp>
      </p:grpSp>
      <p:sp>
        <p:nvSpPr>
          <p:cNvPr id="12" name="矩形 11"/>
          <p:cNvSpPr/>
          <p:nvPr/>
        </p:nvSpPr>
        <p:spPr>
          <a:xfrm>
            <a:off x="673064" y="1749107"/>
            <a:ext cx="2978701" cy="341632"/>
          </a:xfrm>
          <a:prstGeom prst="rect">
            <a:avLst/>
          </a:prstGeom>
        </p:spPr>
        <p:txBody>
          <a:bodyPr wrap="none">
            <a:spAutoFit/>
          </a:bodyPr>
          <a:lstStyle/>
          <a:p>
            <a:pPr lvl="0" algn="ctr" defTabSz="755650">
              <a:lnSpc>
                <a:spcPct val="90000"/>
              </a:lnSpc>
              <a:spcBef>
                <a:spcPct val="0"/>
              </a:spcBef>
              <a:spcAft>
                <a:spcPct val="35000"/>
              </a:spcAft>
            </a:pPr>
            <a:r>
              <a:rPr lang="en-US" altLang="zh-CN" b="1" dirty="0"/>
              <a:t>ABC</a:t>
            </a:r>
            <a:r>
              <a:rPr lang="zh-CN" altLang="en-US" b="1" dirty="0"/>
              <a:t>分析法分析商品结构：</a:t>
            </a:r>
            <a:endParaRPr lang="zh-CN" altLang="en-US" b="1" dirty="0"/>
          </a:p>
        </p:txBody>
      </p:sp>
      <p:sp>
        <p:nvSpPr>
          <p:cNvPr id="13" name="矩形 12"/>
          <p:cNvSpPr/>
          <p:nvPr/>
        </p:nvSpPr>
        <p:spPr>
          <a:xfrm>
            <a:off x="704236" y="2098069"/>
            <a:ext cx="10662507" cy="770980"/>
          </a:xfrm>
          <a:prstGeom prst="rect">
            <a:avLst/>
          </a:prstGeom>
        </p:spPr>
        <p:txBody>
          <a:bodyPr wrap="square">
            <a:spAutoFit/>
          </a:bodyPr>
          <a:lstStyle/>
          <a:p>
            <a:pPr marL="0" lvl="1" defTabSz="800100">
              <a:lnSpc>
                <a:spcPct val="150000"/>
              </a:lnSpc>
              <a:spcBef>
                <a:spcPct val="0"/>
              </a:spcBef>
              <a:spcAft>
                <a:spcPct val="15000"/>
              </a:spcAft>
            </a:pPr>
            <a:r>
              <a:rPr lang="en-US" altLang="zh-CN" sz="1400" dirty="0"/>
              <a:t>ABC</a:t>
            </a:r>
            <a:r>
              <a:rPr lang="zh-CN" altLang="en-US" sz="1400" dirty="0"/>
              <a:t>分析法，指对门店各类商品进行重要度排序。不同的重要程度，投入不同的管理力度。</a:t>
            </a:r>
            <a:endParaRPr lang="en-US" altLang="zh-CN" sz="1400" dirty="0"/>
          </a:p>
          <a:p>
            <a:pPr marL="0" lvl="1" defTabSz="800100">
              <a:lnSpc>
                <a:spcPct val="150000"/>
              </a:lnSpc>
              <a:spcBef>
                <a:spcPct val="0"/>
              </a:spcBef>
              <a:spcAft>
                <a:spcPct val="15000"/>
              </a:spcAft>
            </a:pPr>
            <a:r>
              <a:rPr lang="zh-CN" altLang="en-US" sz="1400" dirty="0"/>
              <a:t>通常</a:t>
            </a:r>
            <a:r>
              <a:rPr lang="en-US" altLang="zh-CN" sz="1400" dirty="0"/>
              <a:t>A</a:t>
            </a:r>
            <a:r>
              <a:rPr lang="zh-CN" altLang="en-US" sz="1400" dirty="0"/>
              <a:t>类商品最重要，应重点管理；</a:t>
            </a:r>
            <a:r>
              <a:rPr lang="en-US" altLang="zh-CN" sz="1400" dirty="0"/>
              <a:t>B</a:t>
            </a:r>
            <a:r>
              <a:rPr lang="zh-CN" altLang="en-US" sz="1400" dirty="0"/>
              <a:t>类商品非重点商品，一般管理；</a:t>
            </a:r>
            <a:r>
              <a:rPr lang="en-US" altLang="zh-CN" sz="1400" dirty="0"/>
              <a:t>C</a:t>
            </a:r>
            <a:r>
              <a:rPr lang="zh-CN" altLang="en-US" sz="1400" dirty="0"/>
              <a:t>类商品是次要的商品，可投入少量管理。</a:t>
            </a:r>
            <a:endParaRPr lang="zh-CN" altLang="en-US" sz="1400" dirty="0"/>
          </a:p>
        </p:txBody>
      </p:sp>
      <p:grpSp>
        <p:nvGrpSpPr>
          <p:cNvPr id="39" name="组合 38"/>
          <p:cNvGrpSpPr/>
          <p:nvPr/>
        </p:nvGrpSpPr>
        <p:grpSpPr>
          <a:xfrm>
            <a:off x="9145791" y="436590"/>
            <a:ext cx="3011607" cy="2383818"/>
            <a:chOff x="41083" y="3458484"/>
            <a:chExt cx="3250757" cy="2682755"/>
          </a:xfrm>
        </p:grpSpPr>
        <p:cxnSp>
          <p:nvCxnSpPr>
            <p:cNvPr id="15" name="直接连接符 14"/>
            <p:cNvCxnSpPr/>
            <p:nvPr/>
          </p:nvCxnSpPr>
          <p:spPr>
            <a:xfrm>
              <a:off x="1013677" y="3840480"/>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013677" y="5596597"/>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718550" y="3840480"/>
              <a:ext cx="0" cy="1756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等腰三角形 20"/>
            <p:cNvSpPr/>
            <p:nvPr/>
          </p:nvSpPr>
          <p:spPr>
            <a:xfrm>
              <a:off x="2138289" y="3840480"/>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0800000">
              <a:off x="1027489" y="3835318"/>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1083" y="381681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销量大</a:t>
              </a:r>
              <a:endParaRPr lang="zh-CN" altLang="en-US" sz="1200" dirty="0"/>
            </a:p>
          </p:txBody>
        </p:sp>
        <p:sp>
          <p:nvSpPr>
            <p:cNvPr id="24" name="矩形 23"/>
            <p:cNvSpPr/>
            <p:nvPr/>
          </p:nvSpPr>
          <p:spPr>
            <a:xfrm>
              <a:off x="42182" y="5239205"/>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销量小</a:t>
              </a:r>
              <a:endParaRPr lang="zh-CN" altLang="en-US" sz="1200" dirty="0"/>
            </a:p>
          </p:txBody>
        </p:sp>
        <p:sp>
          <p:nvSpPr>
            <p:cNvPr id="25" name="矩形 24"/>
            <p:cNvSpPr/>
            <p:nvPr/>
          </p:nvSpPr>
          <p:spPr>
            <a:xfrm>
              <a:off x="1041535"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销售额</a:t>
              </a:r>
              <a:endParaRPr lang="zh-CN" altLang="en-US" sz="1200" dirty="0"/>
            </a:p>
          </p:txBody>
        </p:sp>
        <p:sp>
          <p:nvSpPr>
            <p:cNvPr id="26" name="矩形 25"/>
            <p:cNvSpPr/>
            <p:nvPr/>
          </p:nvSpPr>
          <p:spPr>
            <a:xfrm>
              <a:off x="2138289"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单品数</a:t>
              </a:r>
              <a:endParaRPr lang="zh-CN" altLang="en-US" sz="1200" dirty="0"/>
            </a:p>
          </p:txBody>
        </p:sp>
        <p:sp>
          <p:nvSpPr>
            <p:cNvPr id="27" name="矩形 26"/>
            <p:cNvSpPr/>
            <p:nvPr/>
          </p:nvSpPr>
          <p:spPr>
            <a:xfrm>
              <a:off x="502480" y="5725592"/>
              <a:ext cx="2550209" cy="415647"/>
            </a:xfrm>
            <a:prstGeom prst="rect">
              <a:avLst/>
            </a:prstGeom>
          </p:spPr>
          <p:txBody>
            <a:bodyPr wrap="square">
              <a:spAutoFit/>
            </a:bodyPr>
            <a:lstStyle/>
            <a:p>
              <a:pPr marL="0" lvl="1" algn="ctr" defTabSz="800100">
                <a:lnSpc>
                  <a:spcPct val="150000"/>
                </a:lnSpc>
                <a:spcBef>
                  <a:spcPct val="0"/>
                </a:spcBef>
                <a:spcAft>
                  <a:spcPct val="15000"/>
                </a:spcAft>
              </a:pPr>
              <a:r>
                <a:rPr lang="zh-CN" altLang="en-US" sz="1200" dirty="0"/>
                <a:t>图</a:t>
              </a:r>
              <a:r>
                <a:rPr lang="en-US" altLang="zh-CN" sz="1200" dirty="0"/>
                <a:t>1 </a:t>
              </a:r>
              <a:r>
                <a:rPr lang="zh-CN" altLang="en-US" sz="1200" dirty="0"/>
                <a:t>科学</a:t>
              </a:r>
              <a:r>
                <a:rPr lang="zh-CN" altLang="en-US" sz="1200" dirty="0">
                  <a:solidFill>
                    <a:srgbClr val="0000FF"/>
                  </a:solidFill>
                </a:rPr>
                <a:t>合理</a:t>
              </a:r>
              <a:r>
                <a:rPr lang="zh-CN" altLang="en-US" sz="1200" dirty="0"/>
                <a:t>的商品</a:t>
              </a:r>
              <a:r>
                <a:rPr lang="en-US" altLang="zh-CN" sz="1200" dirty="0"/>
                <a:t>ABC</a:t>
              </a:r>
              <a:r>
                <a:rPr lang="zh-CN" altLang="en-US" sz="1200" dirty="0"/>
                <a:t>结构</a:t>
              </a:r>
              <a:endParaRPr lang="zh-CN" altLang="en-US" sz="1200" dirty="0"/>
            </a:p>
          </p:txBody>
        </p:sp>
        <p:cxnSp>
          <p:nvCxnSpPr>
            <p:cNvPr id="29" name="直接连接符 28"/>
            <p:cNvCxnSpPr/>
            <p:nvPr/>
          </p:nvCxnSpPr>
          <p:spPr>
            <a:xfrm flipV="1">
              <a:off x="879421" y="4277307"/>
              <a:ext cx="2173268" cy="21463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889891" y="4843124"/>
              <a:ext cx="2162799" cy="31664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158709" y="3963557"/>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50%</a:t>
              </a:r>
              <a:endParaRPr lang="zh-CN" altLang="en-US" sz="1200" dirty="0">
                <a:latin typeface="+mn-ea"/>
              </a:endParaRPr>
            </a:p>
          </p:txBody>
        </p:sp>
        <p:sp>
          <p:nvSpPr>
            <p:cNvPr id="34" name="矩形 33"/>
            <p:cNvSpPr/>
            <p:nvPr/>
          </p:nvSpPr>
          <p:spPr>
            <a:xfrm>
              <a:off x="1185747" y="4579785"/>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40%</a:t>
              </a:r>
              <a:endParaRPr lang="zh-CN" altLang="en-US" sz="1200" dirty="0">
                <a:latin typeface="+mn-ea"/>
              </a:endParaRPr>
            </a:p>
          </p:txBody>
        </p:sp>
        <p:sp>
          <p:nvSpPr>
            <p:cNvPr id="35" name="矩形 34"/>
            <p:cNvSpPr/>
            <p:nvPr/>
          </p:nvSpPr>
          <p:spPr>
            <a:xfrm>
              <a:off x="1183320" y="5081538"/>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sp>
          <p:nvSpPr>
            <p:cNvPr id="36" name="矩形 35"/>
            <p:cNvSpPr/>
            <p:nvPr/>
          </p:nvSpPr>
          <p:spPr>
            <a:xfrm>
              <a:off x="2300606" y="3946128"/>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sp>
          <p:nvSpPr>
            <p:cNvPr id="37" name="矩形 36"/>
            <p:cNvSpPr/>
            <p:nvPr/>
          </p:nvSpPr>
          <p:spPr>
            <a:xfrm>
              <a:off x="2300606" y="4413703"/>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30%</a:t>
              </a:r>
              <a:endParaRPr lang="zh-CN" altLang="en-US" sz="1200" dirty="0">
                <a:latin typeface="+mn-ea"/>
              </a:endParaRPr>
            </a:p>
          </p:txBody>
        </p:sp>
        <p:sp>
          <p:nvSpPr>
            <p:cNvPr id="38" name="矩形 37"/>
            <p:cNvSpPr/>
            <p:nvPr/>
          </p:nvSpPr>
          <p:spPr>
            <a:xfrm>
              <a:off x="2307932" y="5035194"/>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60%</a:t>
              </a:r>
              <a:endParaRPr lang="zh-CN" altLang="en-US" sz="1200" dirty="0">
                <a:latin typeface="+mn-ea"/>
              </a:endParaRPr>
            </a:p>
          </p:txBody>
        </p:sp>
      </p:grpSp>
      <p:grpSp>
        <p:nvGrpSpPr>
          <p:cNvPr id="59" name="组合 58"/>
          <p:cNvGrpSpPr/>
          <p:nvPr/>
        </p:nvGrpSpPr>
        <p:grpSpPr>
          <a:xfrm>
            <a:off x="-8524" y="3056184"/>
            <a:ext cx="3011607" cy="2383818"/>
            <a:chOff x="41083" y="3458484"/>
            <a:chExt cx="3250757" cy="2682755"/>
          </a:xfrm>
        </p:grpSpPr>
        <p:cxnSp>
          <p:nvCxnSpPr>
            <p:cNvPr id="60" name="直接连接符 59"/>
            <p:cNvCxnSpPr/>
            <p:nvPr/>
          </p:nvCxnSpPr>
          <p:spPr>
            <a:xfrm>
              <a:off x="1013677" y="3840480"/>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013677" y="5596597"/>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718550" y="3840480"/>
              <a:ext cx="0" cy="1756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等腰三角形 62"/>
            <p:cNvSpPr/>
            <p:nvPr/>
          </p:nvSpPr>
          <p:spPr>
            <a:xfrm>
              <a:off x="2138289" y="3840480"/>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p:cNvSpPr/>
            <p:nvPr/>
          </p:nvSpPr>
          <p:spPr>
            <a:xfrm rot="10800000">
              <a:off x="1027489" y="3835318"/>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41083" y="381681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销量大</a:t>
              </a:r>
              <a:endParaRPr lang="zh-CN" altLang="en-US" sz="1200" dirty="0"/>
            </a:p>
          </p:txBody>
        </p:sp>
        <p:sp>
          <p:nvSpPr>
            <p:cNvPr id="66" name="矩形 65"/>
            <p:cNvSpPr/>
            <p:nvPr/>
          </p:nvSpPr>
          <p:spPr>
            <a:xfrm>
              <a:off x="42182" y="5239205"/>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销量小</a:t>
              </a:r>
              <a:endParaRPr lang="zh-CN" altLang="en-US" sz="1200" dirty="0"/>
            </a:p>
          </p:txBody>
        </p:sp>
        <p:sp>
          <p:nvSpPr>
            <p:cNvPr id="67" name="矩形 66"/>
            <p:cNvSpPr/>
            <p:nvPr/>
          </p:nvSpPr>
          <p:spPr>
            <a:xfrm>
              <a:off x="1041535"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销售额</a:t>
              </a:r>
              <a:endParaRPr lang="zh-CN" altLang="en-US" sz="1200" dirty="0"/>
            </a:p>
          </p:txBody>
        </p:sp>
        <p:sp>
          <p:nvSpPr>
            <p:cNvPr id="68" name="矩形 67"/>
            <p:cNvSpPr/>
            <p:nvPr/>
          </p:nvSpPr>
          <p:spPr>
            <a:xfrm>
              <a:off x="2138289"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单品数</a:t>
              </a:r>
              <a:endParaRPr lang="zh-CN" altLang="en-US" sz="1200" dirty="0"/>
            </a:p>
          </p:txBody>
        </p:sp>
        <p:sp>
          <p:nvSpPr>
            <p:cNvPr id="69" name="矩形 68"/>
            <p:cNvSpPr/>
            <p:nvPr/>
          </p:nvSpPr>
          <p:spPr>
            <a:xfrm>
              <a:off x="502480" y="5725592"/>
              <a:ext cx="2550209" cy="415647"/>
            </a:xfrm>
            <a:prstGeom prst="rect">
              <a:avLst/>
            </a:prstGeom>
          </p:spPr>
          <p:txBody>
            <a:bodyPr wrap="square">
              <a:spAutoFit/>
            </a:bodyPr>
            <a:lstStyle/>
            <a:p>
              <a:pPr marL="0" lvl="1" algn="ctr" defTabSz="800100">
                <a:lnSpc>
                  <a:spcPct val="150000"/>
                </a:lnSpc>
                <a:spcBef>
                  <a:spcPct val="0"/>
                </a:spcBef>
                <a:spcAft>
                  <a:spcPct val="15000"/>
                </a:spcAft>
              </a:pPr>
              <a:r>
                <a:rPr lang="zh-CN" altLang="en-US" sz="1200" dirty="0"/>
                <a:t>图</a:t>
              </a:r>
              <a:r>
                <a:rPr lang="en-US" altLang="zh-CN" sz="1200" dirty="0"/>
                <a:t>2 </a:t>
              </a:r>
              <a:r>
                <a:rPr lang="zh-CN" altLang="en-US" sz="1200" dirty="0">
                  <a:solidFill>
                    <a:srgbClr val="FF0000"/>
                  </a:solidFill>
                </a:rPr>
                <a:t>不合理</a:t>
              </a:r>
              <a:r>
                <a:rPr lang="zh-CN" altLang="en-US" sz="1200" dirty="0"/>
                <a:t>的商品</a:t>
              </a:r>
              <a:r>
                <a:rPr lang="en-US" altLang="zh-CN" sz="1200" dirty="0"/>
                <a:t>ABC</a:t>
              </a:r>
              <a:r>
                <a:rPr lang="zh-CN" altLang="en-US" sz="1200" dirty="0"/>
                <a:t>结构</a:t>
              </a:r>
              <a:r>
                <a:rPr lang="en-US" altLang="zh-CN" sz="1200" dirty="0"/>
                <a:t>1</a:t>
              </a:r>
              <a:endParaRPr lang="zh-CN" altLang="en-US" sz="1200" dirty="0"/>
            </a:p>
          </p:txBody>
        </p:sp>
        <p:cxnSp>
          <p:nvCxnSpPr>
            <p:cNvPr id="70" name="直接连接符 69"/>
            <p:cNvCxnSpPr/>
            <p:nvPr/>
          </p:nvCxnSpPr>
          <p:spPr>
            <a:xfrm>
              <a:off x="992364" y="4268985"/>
              <a:ext cx="2181158" cy="945582"/>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927669" y="5030033"/>
              <a:ext cx="2206567" cy="58397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1158709" y="3963557"/>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50%</a:t>
              </a:r>
              <a:endParaRPr lang="zh-CN" altLang="en-US" sz="1200" dirty="0">
                <a:latin typeface="+mn-ea"/>
              </a:endParaRPr>
            </a:p>
          </p:txBody>
        </p:sp>
        <p:sp>
          <p:nvSpPr>
            <p:cNvPr id="73" name="矩形 72"/>
            <p:cNvSpPr/>
            <p:nvPr/>
          </p:nvSpPr>
          <p:spPr>
            <a:xfrm>
              <a:off x="1185747" y="4579785"/>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40%</a:t>
              </a:r>
              <a:endParaRPr lang="zh-CN" altLang="en-US" sz="1200" dirty="0">
                <a:latin typeface="+mn-ea"/>
              </a:endParaRPr>
            </a:p>
          </p:txBody>
        </p:sp>
        <p:sp>
          <p:nvSpPr>
            <p:cNvPr id="74" name="矩形 73"/>
            <p:cNvSpPr/>
            <p:nvPr/>
          </p:nvSpPr>
          <p:spPr>
            <a:xfrm>
              <a:off x="1183320" y="5081538"/>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sp>
          <p:nvSpPr>
            <p:cNvPr id="75" name="矩形 74"/>
            <p:cNvSpPr/>
            <p:nvPr/>
          </p:nvSpPr>
          <p:spPr>
            <a:xfrm>
              <a:off x="2300606" y="4387656"/>
              <a:ext cx="612505" cy="41564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50%</a:t>
              </a:r>
              <a:endParaRPr lang="zh-CN" altLang="en-US" sz="1200" dirty="0">
                <a:latin typeface="+mn-ea"/>
              </a:endParaRPr>
            </a:p>
          </p:txBody>
        </p:sp>
        <p:sp>
          <p:nvSpPr>
            <p:cNvPr id="76" name="矩形 75"/>
            <p:cNvSpPr/>
            <p:nvPr/>
          </p:nvSpPr>
          <p:spPr>
            <a:xfrm>
              <a:off x="2272656" y="4949704"/>
              <a:ext cx="612505" cy="41564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40%</a:t>
              </a:r>
              <a:endParaRPr lang="zh-CN" altLang="en-US" sz="1200" dirty="0">
                <a:latin typeface="+mn-ea"/>
              </a:endParaRPr>
            </a:p>
          </p:txBody>
        </p:sp>
        <p:sp>
          <p:nvSpPr>
            <p:cNvPr id="77" name="矩形 76"/>
            <p:cNvSpPr/>
            <p:nvPr/>
          </p:nvSpPr>
          <p:spPr>
            <a:xfrm>
              <a:off x="2262303" y="5287374"/>
              <a:ext cx="612505" cy="41564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grpSp>
      <p:grpSp>
        <p:nvGrpSpPr>
          <p:cNvPr id="78" name="组合 77"/>
          <p:cNvGrpSpPr/>
          <p:nvPr/>
        </p:nvGrpSpPr>
        <p:grpSpPr>
          <a:xfrm>
            <a:off x="3094122" y="3059997"/>
            <a:ext cx="3011607" cy="2383818"/>
            <a:chOff x="41083" y="3458484"/>
            <a:chExt cx="3250757" cy="2682755"/>
          </a:xfrm>
        </p:grpSpPr>
        <p:cxnSp>
          <p:nvCxnSpPr>
            <p:cNvPr id="79" name="直接连接符 78"/>
            <p:cNvCxnSpPr/>
            <p:nvPr/>
          </p:nvCxnSpPr>
          <p:spPr>
            <a:xfrm>
              <a:off x="1013677" y="3840480"/>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1013677" y="5596597"/>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718550" y="3840480"/>
              <a:ext cx="0" cy="1756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等腰三角形 81"/>
            <p:cNvSpPr/>
            <p:nvPr/>
          </p:nvSpPr>
          <p:spPr>
            <a:xfrm>
              <a:off x="2138289" y="3840481"/>
              <a:ext cx="717453" cy="175611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等腰三角形 82"/>
            <p:cNvSpPr/>
            <p:nvPr/>
          </p:nvSpPr>
          <p:spPr>
            <a:xfrm rot="10800000">
              <a:off x="1027489" y="3835318"/>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41083" y="381681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销量大</a:t>
              </a:r>
              <a:endParaRPr lang="zh-CN" altLang="en-US" sz="1200" dirty="0"/>
            </a:p>
          </p:txBody>
        </p:sp>
        <p:sp>
          <p:nvSpPr>
            <p:cNvPr id="85" name="矩形 84"/>
            <p:cNvSpPr/>
            <p:nvPr/>
          </p:nvSpPr>
          <p:spPr>
            <a:xfrm>
              <a:off x="42182" y="5239205"/>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销量小</a:t>
              </a:r>
              <a:endParaRPr lang="zh-CN" altLang="en-US" sz="1200" dirty="0"/>
            </a:p>
          </p:txBody>
        </p:sp>
        <p:sp>
          <p:nvSpPr>
            <p:cNvPr id="86" name="矩形 85"/>
            <p:cNvSpPr/>
            <p:nvPr/>
          </p:nvSpPr>
          <p:spPr>
            <a:xfrm>
              <a:off x="1041535"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销售额</a:t>
              </a:r>
              <a:endParaRPr lang="zh-CN" altLang="en-US" sz="1200" dirty="0"/>
            </a:p>
          </p:txBody>
        </p:sp>
        <p:sp>
          <p:nvSpPr>
            <p:cNvPr id="87" name="矩形 86"/>
            <p:cNvSpPr/>
            <p:nvPr/>
          </p:nvSpPr>
          <p:spPr>
            <a:xfrm>
              <a:off x="2138289"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单品数</a:t>
              </a:r>
              <a:endParaRPr lang="zh-CN" altLang="en-US" sz="1200" dirty="0"/>
            </a:p>
          </p:txBody>
        </p:sp>
        <p:sp>
          <p:nvSpPr>
            <p:cNvPr id="88" name="矩形 87"/>
            <p:cNvSpPr/>
            <p:nvPr/>
          </p:nvSpPr>
          <p:spPr>
            <a:xfrm>
              <a:off x="502480" y="5725592"/>
              <a:ext cx="2550209" cy="415647"/>
            </a:xfrm>
            <a:prstGeom prst="rect">
              <a:avLst/>
            </a:prstGeom>
          </p:spPr>
          <p:txBody>
            <a:bodyPr wrap="square">
              <a:spAutoFit/>
            </a:bodyPr>
            <a:lstStyle/>
            <a:p>
              <a:pPr marL="0" lvl="1" algn="ctr" defTabSz="800100">
                <a:lnSpc>
                  <a:spcPct val="150000"/>
                </a:lnSpc>
                <a:spcBef>
                  <a:spcPct val="0"/>
                </a:spcBef>
                <a:spcAft>
                  <a:spcPct val="15000"/>
                </a:spcAft>
              </a:pPr>
              <a:r>
                <a:rPr lang="zh-CN" altLang="en-US" sz="1200" dirty="0"/>
                <a:t>图</a:t>
              </a:r>
              <a:r>
                <a:rPr lang="en-US" altLang="zh-CN" sz="1200" dirty="0"/>
                <a:t>3 </a:t>
              </a:r>
              <a:r>
                <a:rPr lang="zh-CN" altLang="en-US" sz="1200" dirty="0">
                  <a:solidFill>
                    <a:srgbClr val="FF0000"/>
                  </a:solidFill>
                </a:rPr>
                <a:t>不合理</a:t>
              </a:r>
              <a:r>
                <a:rPr lang="zh-CN" altLang="en-US" sz="1200" dirty="0"/>
                <a:t>的商品</a:t>
              </a:r>
              <a:r>
                <a:rPr lang="en-US" altLang="zh-CN" sz="1200" dirty="0"/>
                <a:t>ABC</a:t>
              </a:r>
              <a:r>
                <a:rPr lang="zh-CN" altLang="en-US" sz="1200" dirty="0"/>
                <a:t>结构</a:t>
              </a:r>
              <a:r>
                <a:rPr lang="en-US" altLang="zh-CN" sz="1200" dirty="0"/>
                <a:t>2</a:t>
              </a:r>
              <a:endParaRPr lang="zh-CN" altLang="en-US" sz="1200" dirty="0"/>
            </a:p>
          </p:txBody>
        </p:sp>
        <p:cxnSp>
          <p:nvCxnSpPr>
            <p:cNvPr id="89" name="直接连接符 88"/>
            <p:cNvCxnSpPr/>
            <p:nvPr/>
          </p:nvCxnSpPr>
          <p:spPr>
            <a:xfrm flipV="1">
              <a:off x="876808" y="4092642"/>
              <a:ext cx="2147546" cy="441391"/>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889891" y="4614207"/>
              <a:ext cx="2134463" cy="54556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1158709" y="3963557"/>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50%</a:t>
              </a:r>
              <a:endParaRPr lang="zh-CN" altLang="en-US" sz="1200" dirty="0">
                <a:latin typeface="+mn-ea"/>
              </a:endParaRPr>
            </a:p>
          </p:txBody>
        </p:sp>
        <p:sp>
          <p:nvSpPr>
            <p:cNvPr id="92" name="矩形 91"/>
            <p:cNvSpPr/>
            <p:nvPr/>
          </p:nvSpPr>
          <p:spPr>
            <a:xfrm>
              <a:off x="1185747" y="4579785"/>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40%</a:t>
              </a:r>
              <a:endParaRPr lang="zh-CN" altLang="en-US" sz="1200" dirty="0">
                <a:latin typeface="+mn-ea"/>
              </a:endParaRPr>
            </a:p>
          </p:txBody>
        </p:sp>
        <p:sp>
          <p:nvSpPr>
            <p:cNvPr id="93" name="矩形 92"/>
            <p:cNvSpPr/>
            <p:nvPr/>
          </p:nvSpPr>
          <p:spPr>
            <a:xfrm>
              <a:off x="1183320" y="5081538"/>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sp>
          <p:nvSpPr>
            <p:cNvPr id="94" name="矩形 93"/>
            <p:cNvSpPr/>
            <p:nvPr/>
          </p:nvSpPr>
          <p:spPr>
            <a:xfrm>
              <a:off x="2344361" y="3864051"/>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a:t>
              </a:r>
              <a:endParaRPr lang="zh-CN" altLang="en-US" sz="1200" dirty="0">
                <a:latin typeface="+mn-ea"/>
              </a:endParaRPr>
            </a:p>
          </p:txBody>
        </p:sp>
        <p:sp>
          <p:nvSpPr>
            <p:cNvPr id="95" name="矩形 94"/>
            <p:cNvSpPr/>
            <p:nvPr/>
          </p:nvSpPr>
          <p:spPr>
            <a:xfrm>
              <a:off x="2300606" y="4318069"/>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25%</a:t>
              </a:r>
              <a:endParaRPr lang="zh-CN" altLang="en-US" sz="1200" dirty="0">
                <a:latin typeface="+mn-ea"/>
              </a:endParaRPr>
            </a:p>
          </p:txBody>
        </p:sp>
        <p:sp>
          <p:nvSpPr>
            <p:cNvPr id="96" name="矩形 95"/>
            <p:cNvSpPr/>
            <p:nvPr/>
          </p:nvSpPr>
          <p:spPr>
            <a:xfrm>
              <a:off x="2307932" y="5035194"/>
              <a:ext cx="612505" cy="41564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70%</a:t>
              </a:r>
              <a:endParaRPr lang="zh-CN" altLang="en-US" sz="1200" dirty="0">
                <a:latin typeface="+mn-ea"/>
              </a:endParaRPr>
            </a:p>
          </p:txBody>
        </p:sp>
      </p:grpSp>
      <p:grpSp>
        <p:nvGrpSpPr>
          <p:cNvPr id="97" name="组合 96"/>
          <p:cNvGrpSpPr/>
          <p:nvPr/>
        </p:nvGrpSpPr>
        <p:grpSpPr>
          <a:xfrm>
            <a:off x="6134184" y="3059997"/>
            <a:ext cx="3011607" cy="2383818"/>
            <a:chOff x="41083" y="3458484"/>
            <a:chExt cx="3250757" cy="2682755"/>
          </a:xfrm>
        </p:grpSpPr>
        <p:cxnSp>
          <p:nvCxnSpPr>
            <p:cNvPr id="98" name="直接连接符 97"/>
            <p:cNvCxnSpPr/>
            <p:nvPr/>
          </p:nvCxnSpPr>
          <p:spPr>
            <a:xfrm>
              <a:off x="1013677" y="3840480"/>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1013677" y="5596597"/>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a:off x="718550" y="3840480"/>
              <a:ext cx="0" cy="1756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等腰三角形 100"/>
            <p:cNvSpPr/>
            <p:nvPr/>
          </p:nvSpPr>
          <p:spPr>
            <a:xfrm>
              <a:off x="2138289" y="3840480"/>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等腰三角形 101"/>
            <p:cNvSpPr/>
            <p:nvPr/>
          </p:nvSpPr>
          <p:spPr>
            <a:xfrm rot="10800000">
              <a:off x="1027489" y="3835318"/>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41083" y="381681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销量大</a:t>
              </a:r>
              <a:endParaRPr lang="zh-CN" altLang="en-US" sz="1200" dirty="0"/>
            </a:p>
          </p:txBody>
        </p:sp>
        <p:sp>
          <p:nvSpPr>
            <p:cNvPr id="104" name="矩形 103"/>
            <p:cNvSpPr/>
            <p:nvPr/>
          </p:nvSpPr>
          <p:spPr>
            <a:xfrm>
              <a:off x="42182" y="5239205"/>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销量小</a:t>
              </a:r>
              <a:endParaRPr lang="zh-CN" altLang="en-US" sz="1200" dirty="0"/>
            </a:p>
          </p:txBody>
        </p:sp>
        <p:sp>
          <p:nvSpPr>
            <p:cNvPr id="105" name="矩形 104"/>
            <p:cNvSpPr/>
            <p:nvPr/>
          </p:nvSpPr>
          <p:spPr>
            <a:xfrm>
              <a:off x="1041535"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销售额</a:t>
              </a:r>
              <a:endParaRPr lang="zh-CN" altLang="en-US" sz="1200" dirty="0"/>
            </a:p>
          </p:txBody>
        </p:sp>
        <p:sp>
          <p:nvSpPr>
            <p:cNvPr id="106" name="矩形 105"/>
            <p:cNvSpPr/>
            <p:nvPr/>
          </p:nvSpPr>
          <p:spPr>
            <a:xfrm>
              <a:off x="2138289"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单品数</a:t>
              </a:r>
              <a:endParaRPr lang="zh-CN" altLang="en-US" sz="1200" dirty="0"/>
            </a:p>
          </p:txBody>
        </p:sp>
        <p:sp>
          <p:nvSpPr>
            <p:cNvPr id="107" name="矩形 106"/>
            <p:cNvSpPr/>
            <p:nvPr/>
          </p:nvSpPr>
          <p:spPr>
            <a:xfrm>
              <a:off x="502480" y="5725592"/>
              <a:ext cx="2550209" cy="415647"/>
            </a:xfrm>
            <a:prstGeom prst="rect">
              <a:avLst/>
            </a:prstGeom>
          </p:spPr>
          <p:txBody>
            <a:bodyPr wrap="square">
              <a:spAutoFit/>
            </a:bodyPr>
            <a:lstStyle/>
            <a:p>
              <a:pPr marL="0" lvl="1" algn="ctr" defTabSz="800100">
                <a:lnSpc>
                  <a:spcPct val="150000"/>
                </a:lnSpc>
                <a:spcBef>
                  <a:spcPct val="0"/>
                </a:spcBef>
                <a:spcAft>
                  <a:spcPct val="15000"/>
                </a:spcAft>
              </a:pPr>
              <a:r>
                <a:rPr lang="zh-CN" altLang="en-US" sz="1200" dirty="0"/>
                <a:t>图</a:t>
              </a:r>
              <a:r>
                <a:rPr lang="en-US" altLang="zh-CN" sz="1200" dirty="0"/>
                <a:t>4 </a:t>
              </a:r>
              <a:r>
                <a:rPr lang="zh-CN" altLang="en-US" sz="1200" dirty="0">
                  <a:solidFill>
                    <a:srgbClr val="FF0000"/>
                  </a:solidFill>
                </a:rPr>
                <a:t>不合理</a:t>
              </a:r>
              <a:r>
                <a:rPr lang="zh-CN" altLang="en-US" sz="1200" dirty="0"/>
                <a:t>的商品</a:t>
              </a:r>
              <a:r>
                <a:rPr lang="en-US" altLang="zh-CN" sz="1200" dirty="0"/>
                <a:t>ABC</a:t>
              </a:r>
              <a:r>
                <a:rPr lang="zh-CN" altLang="en-US" sz="1200" dirty="0"/>
                <a:t>结构</a:t>
              </a:r>
              <a:r>
                <a:rPr lang="en-US" altLang="zh-CN" sz="1200" dirty="0"/>
                <a:t>3</a:t>
              </a:r>
              <a:endParaRPr lang="zh-CN" altLang="en-US" sz="1200" dirty="0"/>
            </a:p>
          </p:txBody>
        </p:sp>
        <p:cxnSp>
          <p:nvCxnSpPr>
            <p:cNvPr id="108" name="直接连接符 107"/>
            <p:cNvCxnSpPr/>
            <p:nvPr/>
          </p:nvCxnSpPr>
          <p:spPr>
            <a:xfrm flipV="1">
              <a:off x="889891" y="4406301"/>
              <a:ext cx="2173232" cy="20790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889891" y="4630478"/>
              <a:ext cx="2173232" cy="529294"/>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a:xfrm>
              <a:off x="1158709" y="3963557"/>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50%</a:t>
              </a:r>
              <a:endParaRPr lang="zh-CN" altLang="en-US" sz="1200" dirty="0">
                <a:latin typeface="+mn-ea"/>
              </a:endParaRPr>
            </a:p>
          </p:txBody>
        </p:sp>
        <p:sp>
          <p:nvSpPr>
            <p:cNvPr id="111" name="矩形 110"/>
            <p:cNvSpPr/>
            <p:nvPr/>
          </p:nvSpPr>
          <p:spPr>
            <a:xfrm>
              <a:off x="1185747" y="4579785"/>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40%</a:t>
              </a:r>
              <a:endParaRPr lang="zh-CN" altLang="en-US" sz="1200" dirty="0">
                <a:latin typeface="+mn-ea"/>
              </a:endParaRPr>
            </a:p>
          </p:txBody>
        </p:sp>
        <p:sp>
          <p:nvSpPr>
            <p:cNvPr id="112" name="矩形 111"/>
            <p:cNvSpPr/>
            <p:nvPr/>
          </p:nvSpPr>
          <p:spPr>
            <a:xfrm>
              <a:off x="1183320" y="5081538"/>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sp>
          <p:nvSpPr>
            <p:cNvPr id="113" name="矩形 112"/>
            <p:cNvSpPr/>
            <p:nvPr/>
          </p:nvSpPr>
          <p:spPr>
            <a:xfrm>
              <a:off x="2300606" y="4058302"/>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15%</a:t>
              </a:r>
              <a:endParaRPr lang="zh-CN" altLang="en-US" sz="1200" dirty="0">
                <a:latin typeface="+mn-ea"/>
              </a:endParaRPr>
            </a:p>
          </p:txBody>
        </p:sp>
        <p:sp>
          <p:nvSpPr>
            <p:cNvPr id="114" name="矩形 113"/>
            <p:cNvSpPr/>
            <p:nvPr/>
          </p:nvSpPr>
          <p:spPr>
            <a:xfrm>
              <a:off x="2300606" y="4397901"/>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15%</a:t>
              </a:r>
              <a:endParaRPr lang="zh-CN" altLang="en-US" sz="1200" dirty="0">
                <a:latin typeface="+mn-ea"/>
              </a:endParaRPr>
            </a:p>
          </p:txBody>
        </p:sp>
        <p:sp>
          <p:nvSpPr>
            <p:cNvPr id="115" name="矩形 114"/>
            <p:cNvSpPr/>
            <p:nvPr/>
          </p:nvSpPr>
          <p:spPr>
            <a:xfrm>
              <a:off x="2307932" y="5035194"/>
              <a:ext cx="612505" cy="41564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70%</a:t>
              </a:r>
              <a:endParaRPr lang="zh-CN" altLang="en-US" sz="1200" dirty="0">
                <a:latin typeface="+mn-ea"/>
              </a:endParaRPr>
            </a:p>
          </p:txBody>
        </p:sp>
      </p:grpSp>
      <p:sp>
        <p:nvSpPr>
          <p:cNvPr id="116" name="矩形 115"/>
          <p:cNvSpPr/>
          <p:nvPr/>
        </p:nvSpPr>
        <p:spPr>
          <a:xfrm>
            <a:off x="536997" y="5496890"/>
            <a:ext cx="2541112" cy="951030"/>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问题：主力商品销售不突出</a:t>
            </a:r>
            <a:endParaRPr lang="en-US" altLang="zh-CN" sz="1200" dirty="0"/>
          </a:p>
          <a:p>
            <a:pPr marL="0" lvl="1" defTabSz="800100">
              <a:lnSpc>
                <a:spcPct val="150000"/>
              </a:lnSpc>
              <a:spcBef>
                <a:spcPct val="0"/>
              </a:spcBef>
              <a:spcAft>
                <a:spcPct val="15000"/>
              </a:spcAft>
            </a:pPr>
            <a:r>
              <a:rPr lang="zh-CN" altLang="en-US" sz="1200" dirty="0"/>
              <a:t>解决：寻找可挖掘主力商品，联合供应商合力提升</a:t>
            </a:r>
            <a:endParaRPr lang="zh-CN" altLang="en-US" sz="1200" dirty="0"/>
          </a:p>
        </p:txBody>
      </p:sp>
      <p:sp>
        <p:nvSpPr>
          <p:cNvPr id="135" name="矩形 134"/>
          <p:cNvSpPr/>
          <p:nvPr/>
        </p:nvSpPr>
        <p:spPr>
          <a:xfrm>
            <a:off x="3651765" y="5496890"/>
            <a:ext cx="2541112" cy="674031"/>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问题：主力商品过于集中</a:t>
            </a:r>
            <a:endParaRPr lang="en-US" altLang="zh-CN" sz="1200" dirty="0"/>
          </a:p>
          <a:p>
            <a:pPr marL="0" lvl="1" defTabSz="800100">
              <a:lnSpc>
                <a:spcPct val="150000"/>
              </a:lnSpc>
              <a:spcBef>
                <a:spcPct val="0"/>
              </a:spcBef>
              <a:spcAft>
                <a:spcPct val="15000"/>
              </a:spcAft>
            </a:pPr>
            <a:r>
              <a:rPr lang="zh-CN" altLang="en-US" sz="1200" dirty="0"/>
              <a:t>解决：促销选品</a:t>
            </a:r>
            <a:r>
              <a:rPr lang="en-US" altLang="zh-CN" sz="1200" dirty="0"/>
              <a:t>B</a:t>
            </a:r>
            <a:r>
              <a:rPr lang="zh-CN" altLang="en-US" sz="1200" dirty="0"/>
              <a:t>类</a:t>
            </a:r>
            <a:r>
              <a:rPr lang="en-US" altLang="zh-CN" sz="1200" dirty="0"/>
              <a:t>40%</a:t>
            </a:r>
            <a:r>
              <a:rPr lang="zh-CN" altLang="en-US" sz="1200" dirty="0"/>
              <a:t>，</a:t>
            </a:r>
            <a:r>
              <a:rPr lang="en-US" altLang="zh-CN" sz="1200" dirty="0"/>
              <a:t>C</a:t>
            </a:r>
            <a:r>
              <a:rPr lang="zh-CN" altLang="en-US" sz="1200" dirty="0"/>
              <a:t>类</a:t>
            </a:r>
            <a:r>
              <a:rPr lang="en-US" altLang="zh-CN" sz="1200" dirty="0"/>
              <a:t>60%</a:t>
            </a:r>
            <a:endParaRPr lang="zh-CN" altLang="en-US" sz="1200" dirty="0"/>
          </a:p>
        </p:txBody>
      </p:sp>
      <p:grpSp>
        <p:nvGrpSpPr>
          <p:cNvPr id="136" name="组合 135"/>
          <p:cNvGrpSpPr/>
          <p:nvPr/>
        </p:nvGrpSpPr>
        <p:grpSpPr>
          <a:xfrm>
            <a:off x="9155778" y="3065531"/>
            <a:ext cx="3011607" cy="2383818"/>
            <a:chOff x="41083" y="3458484"/>
            <a:chExt cx="3250757" cy="2682755"/>
          </a:xfrm>
        </p:grpSpPr>
        <p:cxnSp>
          <p:nvCxnSpPr>
            <p:cNvPr id="137" name="直接连接符 136"/>
            <p:cNvCxnSpPr/>
            <p:nvPr/>
          </p:nvCxnSpPr>
          <p:spPr>
            <a:xfrm>
              <a:off x="1013677" y="3840480"/>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013677" y="5596597"/>
              <a:ext cx="22781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a:off x="718550" y="3840480"/>
              <a:ext cx="0" cy="17561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0" name="等腰三角形 139"/>
            <p:cNvSpPr/>
            <p:nvPr/>
          </p:nvSpPr>
          <p:spPr>
            <a:xfrm>
              <a:off x="2138289" y="3840480"/>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等腰三角形 140"/>
            <p:cNvSpPr/>
            <p:nvPr/>
          </p:nvSpPr>
          <p:spPr>
            <a:xfrm rot="10800000">
              <a:off x="1027489" y="3835318"/>
              <a:ext cx="717453" cy="175611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41083" y="381681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销量大</a:t>
              </a:r>
              <a:endParaRPr lang="zh-CN" altLang="en-US" sz="1200" dirty="0"/>
            </a:p>
          </p:txBody>
        </p:sp>
        <p:sp>
          <p:nvSpPr>
            <p:cNvPr id="143" name="矩形 142"/>
            <p:cNvSpPr/>
            <p:nvPr/>
          </p:nvSpPr>
          <p:spPr>
            <a:xfrm>
              <a:off x="42182" y="5239205"/>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销量小</a:t>
              </a:r>
              <a:endParaRPr lang="zh-CN" altLang="en-US" sz="1200" dirty="0"/>
            </a:p>
          </p:txBody>
        </p:sp>
        <p:sp>
          <p:nvSpPr>
            <p:cNvPr id="144" name="矩形 143"/>
            <p:cNvSpPr/>
            <p:nvPr/>
          </p:nvSpPr>
          <p:spPr>
            <a:xfrm>
              <a:off x="1041535"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销售额</a:t>
              </a:r>
              <a:endParaRPr lang="zh-CN" altLang="en-US" sz="1200" dirty="0"/>
            </a:p>
          </p:txBody>
        </p:sp>
        <p:sp>
          <p:nvSpPr>
            <p:cNvPr id="145" name="矩形 144"/>
            <p:cNvSpPr/>
            <p:nvPr/>
          </p:nvSpPr>
          <p:spPr>
            <a:xfrm>
              <a:off x="2138289" y="3458484"/>
              <a:ext cx="774822" cy="336246"/>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单品数</a:t>
              </a:r>
              <a:endParaRPr lang="zh-CN" altLang="en-US" sz="1200" dirty="0"/>
            </a:p>
          </p:txBody>
        </p:sp>
        <p:sp>
          <p:nvSpPr>
            <p:cNvPr id="146" name="矩形 145"/>
            <p:cNvSpPr/>
            <p:nvPr/>
          </p:nvSpPr>
          <p:spPr>
            <a:xfrm>
              <a:off x="502480" y="5725592"/>
              <a:ext cx="2550209" cy="415647"/>
            </a:xfrm>
            <a:prstGeom prst="rect">
              <a:avLst/>
            </a:prstGeom>
          </p:spPr>
          <p:txBody>
            <a:bodyPr wrap="square">
              <a:spAutoFit/>
            </a:bodyPr>
            <a:lstStyle/>
            <a:p>
              <a:pPr marL="0" lvl="1" algn="ctr" defTabSz="800100">
                <a:lnSpc>
                  <a:spcPct val="150000"/>
                </a:lnSpc>
                <a:spcBef>
                  <a:spcPct val="0"/>
                </a:spcBef>
                <a:spcAft>
                  <a:spcPct val="15000"/>
                </a:spcAft>
              </a:pPr>
              <a:r>
                <a:rPr lang="zh-CN" altLang="en-US" sz="1200" dirty="0"/>
                <a:t>图</a:t>
              </a:r>
              <a:r>
                <a:rPr lang="en-US" altLang="zh-CN" sz="1200" dirty="0"/>
                <a:t>4 </a:t>
              </a:r>
              <a:r>
                <a:rPr lang="zh-CN" altLang="en-US" sz="1200" dirty="0">
                  <a:solidFill>
                    <a:srgbClr val="FF0000"/>
                  </a:solidFill>
                </a:rPr>
                <a:t>不合理</a:t>
              </a:r>
              <a:r>
                <a:rPr lang="zh-CN" altLang="en-US" sz="1200" dirty="0"/>
                <a:t>的商品</a:t>
              </a:r>
              <a:r>
                <a:rPr lang="en-US" altLang="zh-CN" sz="1200" dirty="0"/>
                <a:t>ABC</a:t>
              </a:r>
              <a:r>
                <a:rPr lang="zh-CN" altLang="en-US" sz="1200" dirty="0"/>
                <a:t>结构</a:t>
              </a:r>
              <a:r>
                <a:rPr lang="en-US" altLang="zh-CN" sz="1200" dirty="0"/>
                <a:t>3</a:t>
              </a:r>
              <a:endParaRPr lang="zh-CN" altLang="en-US" sz="1200" dirty="0"/>
            </a:p>
          </p:txBody>
        </p:sp>
        <p:cxnSp>
          <p:nvCxnSpPr>
            <p:cNvPr id="147" name="直接连接符 146"/>
            <p:cNvCxnSpPr>
              <a:endCxn id="152" idx="3"/>
            </p:cNvCxnSpPr>
            <p:nvPr/>
          </p:nvCxnSpPr>
          <p:spPr>
            <a:xfrm flipV="1">
              <a:off x="1013677" y="3945745"/>
              <a:ext cx="1946958" cy="542467"/>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endCxn id="153" idx="3"/>
            </p:cNvCxnSpPr>
            <p:nvPr/>
          </p:nvCxnSpPr>
          <p:spPr>
            <a:xfrm flipV="1">
              <a:off x="889891" y="4302627"/>
              <a:ext cx="2023221" cy="85714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9" name="矩形 148"/>
            <p:cNvSpPr/>
            <p:nvPr/>
          </p:nvSpPr>
          <p:spPr>
            <a:xfrm>
              <a:off x="1158709" y="3963557"/>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50%</a:t>
              </a:r>
              <a:endParaRPr lang="zh-CN" altLang="en-US" sz="1200" dirty="0">
                <a:latin typeface="+mn-ea"/>
              </a:endParaRPr>
            </a:p>
          </p:txBody>
        </p:sp>
        <p:sp>
          <p:nvSpPr>
            <p:cNvPr id="150" name="矩形 149"/>
            <p:cNvSpPr/>
            <p:nvPr/>
          </p:nvSpPr>
          <p:spPr>
            <a:xfrm>
              <a:off x="1185747" y="4579785"/>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40%</a:t>
              </a:r>
              <a:endParaRPr lang="zh-CN" altLang="en-US" sz="1200" dirty="0">
                <a:latin typeface="+mn-ea"/>
              </a:endParaRPr>
            </a:p>
          </p:txBody>
        </p:sp>
        <p:sp>
          <p:nvSpPr>
            <p:cNvPr id="151" name="矩形 150"/>
            <p:cNvSpPr/>
            <p:nvPr/>
          </p:nvSpPr>
          <p:spPr>
            <a:xfrm>
              <a:off x="1183320" y="5081538"/>
              <a:ext cx="612505" cy="369332"/>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10%</a:t>
              </a:r>
              <a:endParaRPr lang="zh-CN" altLang="en-US" sz="1200" dirty="0">
                <a:latin typeface="+mn-ea"/>
              </a:endParaRPr>
            </a:p>
          </p:txBody>
        </p:sp>
        <p:sp>
          <p:nvSpPr>
            <p:cNvPr id="152" name="矩形 151"/>
            <p:cNvSpPr/>
            <p:nvPr/>
          </p:nvSpPr>
          <p:spPr>
            <a:xfrm>
              <a:off x="2348130" y="3756286"/>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3%</a:t>
              </a:r>
              <a:endParaRPr lang="zh-CN" altLang="en-US" sz="1200" dirty="0">
                <a:latin typeface="+mn-ea"/>
              </a:endParaRPr>
            </a:p>
          </p:txBody>
        </p:sp>
        <p:sp>
          <p:nvSpPr>
            <p:cNvPr id="153" name="矩形 152"/>
            <p:cNvSpPr/>
            <p:nvPr/>
          </p:nvSpPr>
          <p:spPr>
            <a:xfrm>
              <a:off x="2300606" y="4113168"/>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15%</a:t>
              </a:r>
              <a:endParaRPr lang="zh-CN" altLang="en-US" sz="1200" dirty="0">
                <a:latin typeface="+mn-ea"/>
              </a:endParaRPr>
            </a:p>
          </p:txBody>
        </p:sp>
        <p:sp>
          <p:nvSpPr>
            <p:cNvPr id="154" name="矩形 153"/>
            <p:cNvSpPr/>
            <p:nvPr/>
          </p:nvSpPr>
          <p:spPr>
            <a:xfrm>
              <a:off x="2276716" y="4874306"/>
              <a:ext cx="612505" cy="378917"/>
            </a:xfrm>
            <a:prstGeom prst="rect">
              <a:avLst/>
            </a:prstGeom>
          </p:spPr>
          <p:txBody>
            <a:bodyPr wrap="square">
              <a:spAutoFit/>
            </a:bodyPr>
            <a:lstStyle/>
            <a:p>
              <a:pPr marL="0" lvl="1" defTabSz="800100">
                <a:lnSpc>
                  <a:spcPct val="150000"/>
                </a:lnSpc>
                <a:spcBef>
                  <a:spcPct val="0"/>
                </a:spcBef>
                <a:spcAft>
                  <a:spcPct val="15000"/>
                </a:spcAft>
              </a:pPr>
              <a:r>
                <a:rPr lang="en-US" altLang="zh-CN" sz="1200" dirty="0">
                  <a:latin typeface="+mn-ea"/>
                </a:rPr>
                <a:t>82%</a:t>
              </a:r>
              <a:endParaRPr lang="zh-CN" altLang="en-US" sz="1200" dirty="0">
                <a:latin typeface="+mn-ea"/>
              </a:endParaRPr>
            </a:p>
          </p:txBody>
        </p:sp>
      </p:grpSp>
      <p:sp>
        <p:nvSpPr>
          <p:cNvPr id="161" name="矩形 160"/>
          <p:cNvSpPr/>
          <p:nvPr/>
        </p:nvSpPr>
        <p:spPr>
          <a:xfrm>
            <a:off x="6682982" y="5499403"/>
            <a:ext cx="2541112" cy="951030"/>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问题：主力商品不够突出，</a:t>
            </a:r>
            <a:r>
              <a:rPr lang="en-US" altLang="zh-CN" sz="1200" dirty="0"/>
              <a:t>B</a:t>
            </a:r>
            <a:r>
              <a:rPr lang="zh-CN" altLang="en-US" sz="1200" dirty="0"/>
              <a:t>类商品过少，滞销品较多</a:t>
            </a:r>
            <a:endParaRPr lang="en-US" altLang="zh-CN" sz="1200" dirty="0"/>
          </a:p>
          <a:p>
            <a:pPr marL="0" lvl="1" defTabSz="800100">
              <a:lnSpc>
                <a:spcPct val="150000"/>
              </a:lnSpc>
              <a:spcBef>
                <a:spcPct val="0"/>
              </a:spcBef>
              <a:spcAft>
                <a:spcPct val="15000"/>
              </a:spcAft>
            </a:pPr>
            <a:r>
              <a:rPr lang="zh-CN" altLang="en-US" sz="1200" dirty="0"/>
              <a:t>解决：促销选品</a:t>
            </a:r>
            <a:r>
              <a:rPr lang="en-US" altLang="zh-CN" sz="1200" dirty="0"/>
              <a:t>A</a:t>
            </a:r>
            <a:r>
              <a:rPr lang="zh-CN" altLang="en-US" sz="1200" dirty="0"/>
              <a:t>类</a:t>
            </a:r>
            <a:r>
              <a:rPr lang="en-US" altLang="zh-CN" sz="1200" dirty="0"/>
              <a:t>30%</a:t>
            </a:r>
            <a:r>
              <a:rPr lang="zh-CN" altLang="en-US" sz="1200" dirty="0"/>
              <a:t>，</a:t>
            </a:r>
            <a:r>
              <a:rPr lang="en-US" altLang="zh-CN" sz="1200" dirty="0"/>
              <a:t>C</a:t>
            </a:r>
            <a:r>
              <a:rPr lang="zh-CN" altLang="en-US" sz="1200" dirty="0"/>
              <a:t>类</a:t>
            </a:r>
            <a:r>
              <a:rPr lang="en-US" altLang="zh-CN" sz="1200" dirty="0"/>
              <a:t>70%</a:t>
            </a:r>
            <a:endParaRPr lang="zh-CN" altLang="en-US" sz="1200" dirty="0"/>
          </a:p>
        </p:txBody>
      </p:sp>
      <p:sp>
        <p:nvSpPr>
          <p:cNvPr id="162" name="矩形 161"/>
          <p:cNvSpPr/>
          <p:nvPr/>
        </p:nvSpPr>
        <p:spPr>
          <a:xfrm>
            <a:off x="9714199" y="5499403"/>
            <a:ext cx="2541112" cy="1228028"/>
          </a:xfrm>
          <a:prstGeom prst="rect">
            <a:avLst/>
          </a:prstGeom>
        </p:spPr>
        <p:txBody>
          <a:bodyPr wrap="square">
            <a:spAutoFit/>
          </a:bodyPr>
          <a:lstStyle/>
          <a:p>
            <a:pPr marL="0" lvl="1" defTabSz="800100">
              <a:lnSpc>
                <a:spcPct val="150000"/>
              </a:lnSpc>
              <a:spcBef>
                <a:spcPct val="0"/>
              </a:spcBef>
              <a:spcAft>
                <a:spcPct val="15000"/>
              </a:spcAft>
            </a:pPr>
            <a:r>
              <a:rPr lang="zh-CN" altLang="en-US" sz="1200" dirty="0"/>
              <a:t>问题：</a:t>
            </a:r>
            <a:r>
              <a:rPr lang="en-US" altLang="zh-CN" sz="1200" dirty="0"/>
              <a:t>A</a:t>
            </a:r>
            <a:r>
              <a:rPr lang="zh-CN" altLang="en-US" sz="1200" dirty="0"/>
              <a:t>类商品过少，后备军</a:t>
            </a:r>
            <a:r>
              <a:rPr lang="en-US" altLang="zh-CN" sz="1200" dirty="0"/>
              <a:t>B</a:t>
            </a:r>
            <a:r>
              <a:rPr lang="zh-CN" altLang="en-US" sz="1200" dirty="0"/>
              <a:t>类商品也过少，滞销商品过多</a:t>
            </a:r>
            <a:endParaRPr lang="en-US" altLang="zh-CN" sz="1200" dirty="0"/>
          </a:p>
          <a:p>
            <a:pPr marL="0" lvl="1" defTabSz="800100">
              <a:lnSpc>
                <a:spcPct val="150000"/>
              </a:lnSpc>
              <a:spcBef>
                <a:spcPct val="0"/>
              </a:spcBef>
              <a:spcAft>
                <a:spcPct val="15000"/>
              </a:spcAft>
            </a:pPr>
            <a:r>
              <a:rPr lang="zh-CN" altLang="en-US" sz="1200" dirty="0"/>
              <a:t>解决：通过促销等方法从</a:t>
            </a:r>
            <a:r>
              <a:rPr lang="en-US" altLang="zh-CN" sz="1200" dirty="0"/>
              <a:t>C</a:t>
            </a:r>
            <a:r>
              <a:rPr lang="zh-CN" altLang="en-US" sz="1200" dirty="0"/>
              <a:t>类商品培养</a:t>
            </a:r>
            <a:r>
              <a:rPr lang="en-US" altLang="zh-CN" sz="1200" dirty="0"/>
              <a:t>A</a:t>
            </a:r>
            <a:r>
              <a:rPr lang="zh-CN" altLang="en-US" sz="1200" dirty="0"/>
              <a:t>类和</a:t>
            </a:r>
            <a:r>
              <a:rPr lang="en-US" altLang="zh-CN" sz="1200" dirty="0"/>
              <a:t>B</a:t>
            </a:r>
            <a:r>
              <a:rPr lang="zh-CN" altLang="en-US" sz="1200" dirty="0"/>
              <a:t>类商品</a:t>
            </a:r>
            <a:endParaRPr lang="zh-CN" altLang="en-US" sz="1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323946" cy="461434"/>
          </a:xfrm>
        </p:spPr>
        <p:txBody>
          <a:bodyPr/>
          <a:lstStyle/>
          <a:p>
            <a:r>
              <a:rPr lang="zh-CN" altLang="en-US" b="1" dirty="0"/>
              <a:t>销售环节</a:t>
            </a:r>
            <a:r>
              <a:rPr lang="en-US" altLang="zh-CN" b="1" dirty="0"/>
              <a:t>—</a:t>
            </a:r>
            <a:r>
              <a:rPr lang="zh-CN" altLang="en-US" b="1" dirty="0"/>
              <a:t>基本指标</a:t>
            </a:r>
            <a:r>
              <a:rPr lang="en-US" altLang="zh-CN" b="1" dirty="0"/>
              <a:t>—</a:t>
            </a:r>
            <a:r>
              <a:rPr lang="zh-CN" altLang="en-US" b="1" dirty="0"/>
              <a:t>畅滞销分析</a:t>
            </a:r>
            <a:endParaRPr lang="zh-CN" altLang="en-US" dirty="0"/>
          </a:p>
        </p:txBody>
      </p:sp>
      <p:grpSp>
        <p:nvGrpSpPr>
          <p:cNvPr id="3" name="组合 2"/>
          <p:cNvGrpSpPr/>
          <p:nvPr/>
        </p:nvGrpSpPr>
        <p:grpSpPr>
          <a:xfrm>
            <a:off x="1095407" y="824318"/>
            <a:ext cx="2661460" cy="756879"/>
            <a:chOff x="839783" y="1644052"/>
            <a:chExt cx="1528142" cy="993292"/>
          </a:xfrm>
        </p:grpSpPr>
        <p:sp>
          <p:nvSpPr>
            <p:cNvPr id="4" name="圆角矩形 4"/>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b="1" dirty="0">
                  <a:solidFill>
                    <a:schemeClr val="tx1"/>
                  </a:solidFill>
                </a:rPr>
                <a:t>前十大商品销售及占比</a:t>
              </a:r>
              <a:endParaRPr lang="zh-CN" altLang="en-US" b="1" dirty="0">
                <a:solidFill>
                  <a:schemeClr val="tx1"/>
                </a:solidFill>
              </a:endParaRPr>
            </a:p>
          </p:txBody>
        </p:sp>
      </p:grpSp>
      <p:grpSp>
        <p:nvGrpSpPr>
          <p:cNvPr id="12" name="组合 11"/>
          <p:cNvGrpSpPr/>
          <p:nvPr/>
        </p:nvGrpSpPr>
        <p:grpSpPr>
          <a:xfrm>
            <a:off x="6977575" y="824318"/>
            <a:ext cx="4079631" cy="756879"/>
            <a:chOff x="839783" y="1644052"/>
            <a:chExt cx="1528142" cy="993292"/>
          </a:xfrm>
        </p:grpSpPr>
        <p:sp>
          <p:nvSpPr>
            <p:cNvPr id="13" name="圆角矩形 4"/>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b="1" dirty="0">
                  <a:solidFill>
                    <a:schemeClr val="tx1"/>
                  </a:solidFill>
                </a:rPr>
                <a:t>滞销品（一般后十大商品）销售占比</a:t>
              </a:r>
              <a:endParaRPr lang="zh-CN" altLang="en-US" b="1" dirty="0">
                <a:solidFill>
                  <a:schemeClr val="tx1"/>
                </a:solidFill>
              </a:endParaRPr>
            </a:p>
          </p:txBody>
        </p:sp>
      </p:grpSp>
      <p:grpSp>
        <p:nvGrpSpPr>
          <p:cNvPr id="15" name="组合 14"/>
          <p:cNvGrpSpPr/>
          <p:nvPr/>
        </p:nvGrpSpPr>
        <p:grpSpPr>
          <a:xfrm>
            <a:off x="3841317" y="824317"/>
            <a:ext cx="2707560" cy="756879"/>
            <a:chOff x="839783" y="1644052"/>
            <a:chExt cx="1528142" cy="993292"/>
          </a:xfrm>
        </p:grpSpPr>
        <p:sp>
          <p:nvSpPr>
            <p:cNvPr id="16" name="圆角矩形 4"/>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b="1" dirty="0">
                  <a:solidFill>
                    <a:schemeClr val="tx1"/>
                  </a:solidFill>
                </a:rPr>
                <a:t>前十大商品库存及占比</a:t>
              </a:r>
              <a:endParaRPr lang="zh-CN" altLang="en-US" b="1" dirty="0">
                <a:solidFill>
                  <a:schemeClr val="tx1"/>
                </a:solidFill>
              </a:endParaRPr>
            </a:p>
          </p:txBody>
        </p:sp>
      </p:grpSp>
      <p:graphicFrame>
        <p:nvGraphicFramePr>
          <p:cNvPr id="18" name="表格 17"/>
          <p:cNvGraphicFramePr>
            <a:graphicFrameLocks noGrp="1"/>
          </p:cNvGraphicFramePr>
          <p:nvPr/>
        </p:nvGraphicFramePr>
        <p:xfrm>
          <a:off x="848034" y="2286586"/>
          <a:ext cx="4889342" cy="3169920"/>
        </p:xfrm>
        <a:graphic>
          <a:graphicData uri="http://schemas.openxmlformats.org/drawingml/2006/table">
            <a:tbl>
              <a:tblPr firstRow="1" bandRow="1">
                <a:tableStyleId>{69012ECD-51FC-41F1-AA8D-1B2483CD663E}</a:tableStyleId>
              </a:tblPr>
              <a:tblGrid>
                <a:gridCol w="986117"/>
                <a:gridCol w="1743016"/>
                <a:gridCol w="2160209"/>
              </a:tblGrid>
              <a:tr h="313294">
                <a:tc>
                  <a:txBody>
                    <a:bodyPr/>
                    <a:lstStyle/>
                    <a:p>
                      <a:pPr algn="ctr"/>
                      <a:r>
                        <a:rPr lang="zh-CN" altLang="en-US" sz="1400" b="1" dirty="0">
                          <a:solidFill>
                            <a:schemeClr val="tx1"/>
                          </a:solidFill>
                        </a:rPr>
                        <a:t>主要表现指标</a:t>
                      </a:r>
                      <a:endParaRPr lang="zh-CN" altLang="en-US" sz="1400" b="1" dirty="0">
                        <a:solidFill>
                          <a:schemeClr val="tx1"/>
                        </a:solidFill>
                      </a:endParaRPr>
                    </a:p>
                  </a:txBody>
                  <a:tcPr anchor="ctr"/>
                </a:tc>
                <a:tc>
                  <a:txBody>
                    <a:bodyPr/>
                    <a:lstStyle/>
                    <a:p>
                      <a:pPr algn="ctr"/>
                      <a:r>
                        <a:rPr lang="zh-CN" altLang="en-US" sz="1400" b="1" dirty="0">
                          <a:solidFill>
                            <a:schemeClr val="tx1"/>
                          </a:solidFill>
                        </a:rPr>
                        <a:t>启示</a:t>
                      </a:r>
                      <a:endParaRPr lang="en-US" altLang="zh-CN" sz="1400" b="1" dirty="0">
                        <a:solidFill>
                          <a:schemeClr val="tx1"/>
                        </a:solidFill>
                      </a:endParaRPr>
                    </a:p>
                  </a:txBody>
                  <a:tcPr anchor="ctr"/>
                </a:tc>
                <a:tc>
                  <a:txBody>
                    <a:bodyPr/>
                    <a:lstStyle/>
                    <a:p>
                      <a:pPr algn="ctr"/>
                      <a:r>
                        <a:rPr lang="zh-CN" altLang="en-US" sz="1400" b="1" dirty="0">
                          <a:solidFill>
                            <a:schemeClr val="tx1"/>
                          </a:solidFill>
                        </a:rPr>
                        <a:t>行动</a:t>
                      </a:r>
                      <a:endParaRPr lang="en-US" altLang="zh-CN" sz="1400" b="1" dirty="0">
                        <a:solidFill>
                          <a:schemeClr val="tx1"/>
                        </a:solidFill>
                      </a:endParaRPr>
                    </a:p>
                  </a:txBody>
                  <a:tcPr anchor="ctr"/>
                </a:tc>
              </a:tr>
              <a:tr h="1682992">
                <a:tc>
                  <a:txBody>
                    <a:bodyPr/>
                    <a:lstStyle/>
                    <a:p>
                      <a:pPr algn="ctr">
                        <a:lnSpc>
                          <a:spcPct val="150000"/>
                        </a:lnSpc>
                      </a:pPr>
                      <a:r>
                        <a:rPr lang="zh-CN" altLang="en-US" sz="1400" b="0" dirty="0">
                          <a:solidFill>
                            <a:schemeClr val="tx1"/>
                          </a:solidFill>
                        </a:rPr>
                        <a:t>畅销款</a:t>
                      </a:r>
                      <a:endParaRPr lang="en-US" altLang="zh-CN" sz="1400" b="0" dirty="0">
                        <a:solidFill>
                          <a:schemeClr val="tx1"/>
                        </a:solidFill>
                      </a:endParaRPr>
                    </a:p>
                    <a:p>
                      <a:pPr algn="ctr">
                        <a:lnSpc>
                          <a:spcPct val="150000"/>
                        </a:lnSpc>
                      </a:pPr>
                      <a:r>
                        <a:rPr lang="zh-CN" altLang="en-US" sz="1400" b="0" dirty="0">
                          <a:solidFill>
                            <a:schemeClr val="tx1"/>
                          </a:solidFill>
                        </a:rPr>
                        <a:t>（前</a:t>
                      </a:r>
                      <a:r>
                        <a:rPr lang="en-US" altLang="zh-CN" sz="1400" b="0" dirty="0">
                          <a:solidFill>
                            <a:schemeClr val="tx1"/>
                          </a:solidFill>
                        </a:rPr>
                        <a:t>10</a:t>
                      </a:r>
                      <a:r>
                        <a:rPr lang="zh-CN" altLang="en-US" sz="1400" b="0" dirty="0">
                          <a:solidFill>
                            <a:schemeClr val="tx1"/>
                          </a:solidFill>
                        </a:rPr>
                        <a:t>款）</a:t>
                      </a:r>
                      <a:endParaRPr lang="zh-CN" altLang="en-US" sz="1400" b="0" dirty="0">
                        <a:solidFill>
                          <a:schemeClr val="tx1"/>
                        </a:solidFill>
                      </a:endParaRPr>
                    </a:p>
                  </a:txBody>
                  <a:tcPr anchor="ctr"/>
                </a:tc>
                <a:tc>
                  <a:txBody>
                    <a:bodyPr/>
                    <a:lstStyle/>
                    <a:p>
                      <a:pPr algn="l">
                        <a:lnSpc>
                          <a:spcPct val="150000"/>
                        </a:lnSpc>
                      </a:pPr>
                      <a:r>
                        <a:rPr lang="en-US" altLang="zh-CN" sz="1400" b="0" dirty="0">
                          <a:solidFill>
                            <a:schemeClr val="tx1"/>
                          </a:solidFill>
                        </a:rPr>
                        <a:t>1</a:t>
                      </a:r>
                      <a:r>
                        <a:rPr lang="zh-CN" altLang="en-US" sz="1400" b="0" dirty="0">
                          <a:solidFill>
                            <a:schemeClr val="tx1"/>
                          </a:solidFill>
                        </a:rPr>
                        <a:t>、畅销的真正原因</a:t>
                      </a:r>
                      <a:endParaRPr lang="en-US" altLang="zh-CN" sz="1400" b="0" dirty="0">
                        <a:solidFill>
                          <a:schemeClr val="tx1"/>
                        </a:solidFill>
                      </a:endParaRPr>
                    </a:p>
                    <a:p>
                      <a:pPr algn="l">
                        <a:lnSpc>
                          <a:spcPct val="150000"/>
                        </a:lnSpc>
                      </a:pPr>
                      <a:r>
                        <a:rPr lang="en-US" altLang="zh-CN" sz="1400" b="0" dirty="0">
                          <a:solidFill>
                            <a:schemeClr val="tx1"/>
                          </a:solidFill>
                        </a:rPr>
                        <a:t>2</a:t>
                      </a:r>
                      <a:r>
                        <a:rPr lang="zh-CN" altLang="en-US" sz="1400" b="0" dirty="0">
                          <a:solidFill>
                            <a:schemeClr val="tx1"/>
                          </a:solidFill>
                        </a:rPr>
                        <a:t>、检查库存</a:t>
                      </a:r>
                      <a:endParaRPr lang="en-US" altLang="zh-CN" sz="1400" b="0" dirty="0">
                        <a:solidFill>
                          <a:schemeClr val="tx1"/>
                        </a:solidFill>
                      </a:endParaRPr>
                    </a:p>
                    <a:p>
                      <a:pPr algn="l">
                        <a:lnSpc>
                          <a:spcPct val="150000"/>
                        </a:lnSpc>
                      </a:pPr>
                      <a:r>
                        <a:rPr lang="en-US" altLang="zh-CN" sz="1400" b="0" dirty="0">
                          <a:solidFill>
                            <a:schemeClr val="tx1"/>
                          </a:solidFill>
                        </a:rPr>
                        <a:t>3</a:t>
                      </a:r>
                      <a:r>
                        <a:rPr lang="zh-CN" altLang="en-US" sz="1400" b="0" dirty="0">
                          <a:solidFill>
                            <a:schemeClr val="tx1"/>
                          </a:solidFill>
                        </a:rPr>
                        <a:t>、计算回转周数</a:t>
                      </a:r>
                      <a:endParaRPr lang="en-US" altLang="zh-CN" sz="1400" b="0" dirty="0">
                        <a:solidFill>
                          <a:schemeClr val="tx1"/>
                        </a:solidFill>
                      </a:endParaRPr>
                    </a:p>
                    <a:p>
                      <a:pPr algn="l">
                        <a:lnSpc>
                          <a:spcPct val="150000"/>
                        </a:lnSpc>
                      </a:pPr>
                      <a:r>
                        <a:rPr lang="en-US" altLang="zh-CN" sz="1400" b="0" dirty="0">
                          <a:solidFill>
                            <a:schemeClr val="tx1"/>
                          </a:solidFill>
                        </a:rPr>
                        <a:t>4</a:t>
                      </a:r>
                      <a:r>
                        <a:rPr lang="zh-CN" altLang="en-US" sz="1400" b="0" dirty="0">
                          <a:solidFill>
                            <a:schemeClr val="tx1"/>
                          </a:solidFill>
                        </a:rPr>
                        <a:t>、制定安全库存线</a:t>
                      </a:r>
                      <a:endParaRPr lang="en-US" altLang="zh-CN" sz="1400" b="0" dirty="0">
                        <a:solidFill>
                          <a:schemeClr val="tx1"/>
                        </a:solidFill>
                      </a:endParaRPr>
                    </a:p>
                    <a:p>
                      <a:pPr algn="l">
                        <a:lnSpc>
                          <a:spcPct val="150000"/>
                        </a:lnSpc>
                      </a:pPr>
                      <a:r>
                        <a:rPr lang="en-US" altLang="zh-CN" sz="1400" b="0" dirty="0">
                          <a:solidFill>
                            <a:schemeClr val="tx1"/>
                          </a:solidFill>
                        </a:rPr>
                        <a:t>5</a:t>
                      </a:r>
                      <a:r>
                        <a:rPr lang="zh-CN" altLang="en-US" sz="1400" b="0" dirty="0">
                          <a:solidFill>
                            <a:schemeClr val="tx1"/>
                          </a:solidFill>
                        </a:rPr>
                        <a:t>、了解畅销货品情况，准备</a:t>
                      </a:r>
                      <a:r>
                        <a:rPr lang="zh-CN" altLang="en-US" sz="1400" b="1" dirty="0">
                          <a:solidFill>
                            <a:schemeClr val="tx1"/>
                          </a:solidFill>
                        </a:rPr>
                        <a:t>替代品</a:t>
                      </a:r>
                      <a:endParaRPr lang="zh-CN" altLang="en-US" sz="1400" b="1" dirty="0">
                        <a:solidFill>
                          <a:schemeClr val="tx1"/>
                        </a:solidFill>
                      </a:endParaRPr>
                    </a:p>
                  </a:txBody>
                  <a:tcPr anchor="ctr"/>
                </a:tc>
                <a:tc>
                  <a:txBody>
                    <a:bodyPr/>
                    <a:lstStyle/>
                    <a:p>
                      <a:pPr algn="l">
                        <a:lnSpc>
                          <a:spcPct val="150000"/>
                        </a:lnSpc>
                      </a:pPr>
                      <a:r>
                        <a:rPr lang="en-US" altLang="zh-CN" sz="1400" b="0" dirty="0">
                          <a:solidFill>
                            <a:schemeClr val="tx1"/>
                          </a:solidFill>
                        </a:rPr>
                        <a:t>1</a:t>
                      </a:r>
                      <a:r>
                        <a:rPr lang="zh-CN" altLang="en-US" sz="1400" b="0" dirty="0">
                          <a:solidFill>
                            <a:schemeClr val="tx1"/>
                          </a:solidFill>
                        </a:rPr>
                        <a:t>、若畅销款库存充足，可以考虑让其带动滞销款，进行技巧式搭配销售</a:t>
                      </a:r>
                      <a:endParaRPr lang="en-US" altLang="zh-CN" sz="1400" b="0" dirty="0">
                        <a:solidFill>
                          <a:schemeClr val="tx1"/>
                        </a:solidFill>
                      </a:endParaRPr>
                    </a:p>
                    <a:p>
                      <a:pPr algn="l">
                        <a:lnSpc>
                          <a:spcPct val="150000"/>
                        </a:lnSpc>
                      </a:pPr>
                      <a:r>
                        <a:rPr lang="en-US" altLang="zh-CN" sz="1400" b="0" dirty="0">
                          <a:solidFill>
                            <a:schemeClr val="tx1"/>
                          </a:solidFill>
                        </a:rPr>
                        <a:t>2</a:t>
                      </a:r>
                      <a:r>
                        <a:rPr lang="zh-CN" altLang="en-US" sz="1400" b="0" dirty="0">
                          <a:solidFill>
                            <a:schemeClr val="tx1"/>
                          </a:solidFill>
                        </a:rPr>
                        <a:t>、若畅销款式数量不足，可以寻找替代品</a:t>
                      </a:r>
                      <a:endParaRPr lang="en-US" altLang="zh-CN" sz="1400" b="0" dirty="0">
                        <a:solidFill>
                          <a:schemeClr val="tx1"/>
                        </a:solidFill>
                      </a:endParaRPr>
                    </a:p>
                    <a:p>
                      <a:pPr algn="l">
                        <a:lnSpc>
                          <a:spcPct val="150000"/>
                        </a:lnSpc>
                      </a:pPr>
                      <a:r>
                        <a:rPr lang="en-US" altLang="zh-CN" sz="1400" b="0" dirty="0">
                          <a:solidFill>
                            <a:schemeClr val="tx1"/>
                          </a:solidFill>
                        </a:rPr>
                        <a:t>3</a:t>
                      </a:r>
                      <a:r>
                        <a:rPr lang="zh-CN" altLang="en-US" sz="1400" b="0" dirty="0">
                          <a:solidFill>
                            <a:schemeClr val="tx1"/>
                          </a:solidFill>
                        </a:rPr>
                        <a:t>、补货前要充分考虑补货周期及与畅销品类似的款式</a:t>
                      </a:r>
                      <a:endParaRPr lang="zh-CN" altLang="en-US" sz="1400" b="0" dirty="0">
                        <a:solidFill>
                          <a:schemeClr val="tx1"/>
                        </a:solidFill>
                      </a:endParaRPr>
                    </a:p>
                  </a:txBody>
                  <a:tcPr anchor="ctr"/>
                </a:tc>
              </a:tr>
            </a:tbl>
          </a:graphicData>
        </a:graphic>
      </p:graphicFrame>
      <p:sp>
        <p:nvSpPr>
          <p:cNvPr id="19" name="矩形 18"/>
          <p:cNvSpPr/>
          <p:nvPr/>
        </p:nvSpPr>
        <p:spPr>
          <a:xfrm>
            <a:off x="2584819" y="1834045"/>
            <a:ext cx="1415772" cy="338554"/>
          </a:xfrm>
          <a:prstGeom prst="rect">
            <a:avLst/>
          </a:prstGeom>
        </p:spPr>
        <p:txBody>
          <a:bodyPr wrap="none">
            <a:spAutoFit/>
          </a:bodyPr>
          <a:lstStyle/>
          <a:p>
            <a:pPr algn="ctr"/>
            <a:r>
              <a:rPr lang="zh-CN" altLang="en-US" sz="1600" b="1" dirty="0"/>
              <a:t>畅销款应对表</a:t>
            </a:r>
            <a:endParaRPr lang="en-US" altLang="zh-CN" sz="1600" b="1" dirty="0"/>
          </a:p>
        </p:txBody>
      </p:sp>
      <p:graphicFrame>
        <p:nvGraphicFramePr>
          <p:cNvPr id="20" name="表格 19"/>
          <p:cNvGraphicFramePr>
            <a:graphicFrameLocks noGrp="1"/>
          </p:cNvGraphicFramePr>
          <p:nvPr/>
        </p:nvGraphicFramePr>
        <p:xfrm>
          <a:off x="6032798" y="2286586"/>
          <a:ext cx="5458264" cy="4130040"/>
        </p:xfrm>
        <a:graphic>
          <a:graphicData uri="http://schemas.openxmlformats.org/drawingml/2006/table">
            <a:tbl>
              <a:tblPr firstRow="1" bandRow="1">
                <a:tableStyleId>{69012ECD-51FC-41F1-AA8D-1B2483CD663E}</a:tableStyleId>
              </a:tblPr>
              <a:tblGrid>
                <a:gridCol w="969104"/>
                <a:gridCol w="1520877"/>
                <a:gridCol w="2968283"/>
              </a:tblGrid>
              <a:tr h="313294">
                <a:tc>
                  <a:txBody>
                    <a:bodyPr/>
                    <a:lstStyle/>
                    <a:p>
                      <a:pPr algn="ctr"/>
                      <a:r>
                        <a:rPr lang="zh-CN" altLang="en-US" sz="1400" dirty="0">
                          <a:solidFill>
                            <a:schemeClr val="tx1"/>
                          </a:solidFill>
                        </a:rPr>
                        <a:t>主要表现指标</a:t>
                      </a:r>
                      <a:endParaRPr lang="zh-CN" altLang="en-US" sz="1400" dirty="0">
                        <a:solidFill>
                          <a:schemeClr val="tx1"/>
                        </a:solidFill>
                      </a:endParaRPr>
                    </a:p>
                  </a:txBody>
                  <a:tcPr anchor="ctr"/>
                </a:tc>
                <a:tc>
                  <a:txBody>
                    <a:bodyPr/>
                    <a:lstStyle/>
                    <a:p>
                      <a:pPr algn="ctr"/>
                      <a:r>
                        <a:rPr lang="zh-CN" altLang="en-US" sz="1400" dirty="0">
                          <a:solidFill>
                            <a:schemeClr val="tx1"/>
                          </a:solidFill>
                        </a:rPr>
                        <a:t>启示</a:t>
                      </a:r>
                      <a:endParaRPr lang="en-US" altLang="zh-CN" sz="1400" dirty="0">
                        <a:solidFill>
                          <a:schemeClr val="tx1"/>
                        </a:solidFill>
                      </a:endParaRPr>
                    </a:p>
                  </a:txBody>
                  <a:tcPr anchor="ctr"/>
                </a:tc>
                <a:tc>
                  <a:txBody>
                    <a:bodyPr/>
                    <a:lstStyle/>
                    <a:p>
                      <a:pPr algn="ctr"/>
                      <a:r>
                        <a:rPr lang="zh-CN" altLang="en-US" sz="1400" dirty="0">
                          <a:solidFill>
                            <a:schemeClr val="tx1"/>
                          </a:solidFill>
                        </a:rPr>
                        <a:t>行动</a:t>
                      </a:r>
                      <a:endParaRPr lang="en-US" altLang="zh-CN" sz="1400" dirty="0">
                        <a:solidFill>
                          <a:schemeClr val="tx1"/>
                        </a:solidFill>
                      </a:endParaRPr>
                    </a:p>
                  </a:txBody>
                  <a:tcPr anchor="ctr"/>
                </a:tc>
              </a:tr>
              <a:tr h="1682992">
                <a:tc>
                  <a:txBody>
                    <a:bodyPr/>
                    <a:lstStyle/>
                    <a:p>
                      <a:pPr algn="ctr">
                        <a:lnSpc>
                          <a:spcPct val="150000"/>
                        </a:lnSpc>
                      </a:pPr>
                      <a:r>
                        <a:rPr lang="zh-CN" altLang="en-US" sz="1400" dirty="0">
                          <a:solidFill>
                            <a:schemeClr val="tx1"/>
                          </a:solidFill>
                        </a:rPr>
                        <a:t>畅销款</a:t>
                      </a:r>
                      <a:endParaRPr lang="en-US" altLang="zh-CN" sz="1400" dirty="0">
                        <a:solidFill>
                          <a:schemeClr val="tx1"/>
                        </a:solidFill>
                      </a:endParaRPr>
                    </a:p>
                    <a:p>
                      <a:pPr algn="ctr">
                        <a:lnSpc>
                          <a:spcPct val="150000"/>
                        </a:lnSpc>
                      </a:pPr>
                      <a:r>
                        <a:rPr lang="zh-CN" altLang="en-US" sz="1400" dirty="0">
                          <a:solidFill>
                            <a:schemeClr val="tx1"/>
                          </a:solidFill>
                        </a:rPr>
                        <a:t>（后</a:t>
                      </a:r>
                      <a:r>
                        <a:rPr lang="en-US" altLang="zh-CN" sz="1400" dirty="0">
                          <a:solidFill>
                            <a:schemeClr val="tx1"/>
                          </a:solidFill>
                        </a:rPr>
                        <a:t>10</a:t>
                      </a:r>
                      <a:r>
                        <a:rPr lang="zh-CN" altLang="en-US" sz="1400" dirty="0">
                          <a:solidFill>
                            <a:schemeClr val="tx1"/>
                          </a:solidFill>
                        </a:rPr>
                        <a:t>款）</a:t>
                      </a:r>
                      <a:endParaRPr lang="zh-CN" altLang="en-US" sz="1400" dirty="0">
                        <a:solidFill>
                          <a:schemeClr val="tx1"/>
                        </a:solidFill>
                      </a:endParaRPr>
                    </a:p>
                  </a:txBody>
                  <a:tcPr anchor="ctr"/>
                </a:tc>
                <a:tc>
                  <a:txBody>
                    <a:bodyPr/>
                    <a:lstStyle/>
                    <a:p>
                      <a:pPr algn="l">
                        <a:lnSpc>
                          <a:spcPct val="150000"/>
                        </a:lnSpc>
                      </a:pPr>
                      <a:r>
                        <a:rPr lang="en-US" altLang="zh-CN" sz="1400" dirty="0">
                          <a:solidFill>
                            <a:schemeClr val="tx1"/>
                          </a:solidFill>
                        </a:rPr>
                        <a:t>1</a:t>
                      </a:r>
                      <a:r>
                        <a:rPr lang="zh-CN" altLang="en-US" sz="1400" dirty="0">
                          <a:solidFill>
                            <a:schemeClr val="tx1"/>
                          </a:solidFill>
                        </a:rPr>
                        <a:t>、找到销售占比后几位的商品</a:t>
                      </a:r>
                      <a:endParaRPr lang="en-US" altLang="zh-CN" sz="1400" dirty="0">
                        <a:solidFill>
                          <a:schemeClr val="tx1"/>
                        </a:solidFill>
                      </a:endParaRPr>
                    </a:p>
                    <a:p>
                      <a:pPr algn="l">
                        <a:lnSpc>
                          <a:spcPct val="150000"/>
                        </a:lnSpc>
                      </a:pPr>
                      <a:r>
                        <a:rPr lang="en-US" altLang="zh-CN" sz="1400" dirty="0">
                          <a:solidFill>
                            <a:schemeClr val="tx1"/>
                          </a:solidFill>
                        </a:rPr>
                        <a:t>2</a:t>
                      </a:r>
                      <a:r>
                        <a:rPr lang="zh-CN" altLang="en-US" sz="1400" dirty="0">
                          <a:solidFill>
                            <a:schemeClr val="tx1"/>
                          </a:solidFill>
                        </a:rPr>
                        <a:t>、查找原因，制定相应方法</a:t>
                      </a:r>
                      <a:endParaRPr lang="en-US" altLang="zh-CN" sz="1400" dirty="0">
                        <a:solidFill>
                          <a:schemeClr val="tx1"/>
                        </a:solidFill>
                      </a:endParaRPr>
                    </a:p>
                    <a:p>
                      <a:pPr algn="l">
                        <a:lnSpc>
                          <a:spcPct val="150000"/>
                        </a:lnSpc>
                      </a:pPr>
                      <a:r>
                        <a:rPr lang="en-US" altLang="zh-CN" sz="1400" dirty="0">
                          <a:solidFill>
                            <a:schemeClr val="tx1"/>
                          </a:solidFill>
                        </a:rPr>
                        <a:t>3</a:t>
                      </a:r>
                      <a:r>
                        <a:rPr lang="zh-CN" altLang="en-US" sz="1400" dirty="0">
                          <a:solidFill>
                            <a:schemeClr val="tx1"/>
                          </a:solidFill>
                        </a:rPr>
                        <a:t>、进行尝试</a:t>
                      </a:r>
                      <a:endParaRPr lang="en-US" altLang="zh-CN" sz="1400" dirty="0">
                        <a:solidFill>
                          <a:schemeClr val="tx1"/>
                        </a:solidFill>
                      </a:endParaRPr>
                    </a:p>
                    <a:p>
                      <a:pPr algn="l">
                        <a:lnSpc>
                          <a:spcPct val="150000"/>
                        </a:lnSpc>
                      </a:pPr>
                      <a:r>
                        <a:rPr lang="en-US" altLang="zh-CN" sz="1400" dirty="0">
                          <a:solidFill>
                            <a:schemeClr val="tx1"/>
                          </a:solidFill>
                        </a:rPr>
                        <a:t>4</a:t>
                      </a:r>
                      <a:r>
                        <a:rPr lang="zh-CN" altLang="en-US" sz="1400" dirty="0">
                          <a:solidFill>
                            <a:schemeClr val="tx1"/>
                          </a:solidFill>
                        </a:rPr>
                        <a:t>、选择促销方式</a:t>
                      </a:r>
                      <a:endParaRPr lang="zh-CN" altLang="en-US" sz="1400" dirty="0">
                        <a:solidFill>
                          <a:schemeClr val="tx1"/>
                        </a:solidFill>
                      </a:endParaRPr>
                    </a:p>
                  </a:txBody>
                  <a:tcPr anchor="ctr"/>
                </a:tc>
                <a:tc>
                  <a:txBody>
                    <a:bodyPr/>
                    <a:lstStyle/>
                    <a:p>
                      <a:pPr algn="l">
                        <a:lnSpc>
                          <a:spcPct val="150000"/>
                        </a:lnSpc>
                      </a:pPr>
                      <a:r>
                        <a:rPr lang="en-US" altLang="zh-CN" sz="1400" dirty="0">
                          <a:solidFill>
                            <a:schemeClr val="tx1"/>
                          </a:solidFill>
                        </a:rPr>
                        <a:t>1</a:t>
                      </a:r>
                      <a:r>
                        <a:rPr lang="zh-CN" altLang="en-US" sz="1400" dirty="0">
                          <a:solidFill>
                            <a:schemeClr val="tx1"/>
                          </a:solidFill>
                        </a:rPr>
                        <a:t>、门店每周找出店铺滞销货品吗？</a:t>
                      </a:r>
                      <a:endParaRPr lang="en-US" altLang="zh-CN" sz="1400" dirty="0">
                        <a:solidFill>
                          <a:schemeClr val="tx1"/>
                        </a:solidFill>
                      </a:endParaRPr>
                    </a:p>
                    <a:p>
                      <a:pPr algn="l">
                        <a:lnSpc>
                          <a:spcPct val="150000"/>
                        </a:lnSpc>
                      </a:pPr>
                      <a:r>
                        <a:rPr lang="en-US" altLang="zh-CN" sz="1400" dirty="0">
                          <a:solidFill>
                            <a:schemeClr val="tx1"/>
                          </a:solidFill>
                        </a:rPr>
                        <a:t>2</a:t>
                      </a:r>
                      <a:r>
                        <a:rPr lang="zh-CN" altLang="en-US" sz="1400" dirty="0">
                          <a:solidFill>
                            <a:schemeClr val="tx1"/>
                          </a:solidFill>
                        </a:rPr>
                        <a:t>、是否找到了销售不好的真正原因？</a:t>
                      </a:r>
                      <a:endParaRPr lang="en-US" altLang="zh-CN" sz="1400" dirty="0">
                        <a:solidFill>
                          <a:schemeClr val="tx1"/>
                        </a:solidFill>
                      </a:endParaRPr>
                    </a:p>
                    <a:p>
                      <a:pPr algn="l">
                        <a:lnSpc>
                          <a:spcPct val="150000"/>
                        </a:lnSpc>
                      </a:pPr>
                      <a:r>
                        <a:rPr lang="en-US" altLang="zh-CN" sz="1400" dirty="0">
                          <a:solidFill>
                            <a:schemeClr val="tx1"/>
                          </a:solidFill>
                        </a:rPr>
                        <a:t>3</a:t>
                      </a:r>
                      <a:r>
                        <a:rPr lang="zh-CN" altLang="en-US" sz="1400" dirty="0">
                          <a:solidFill>
                            <a:schemeClr val="tx1"/>
                          </a:solidFill>
                        </a:rPr>
                        <a:t>、店总是否重视？（令员工主推或让销售技巧好的员工负责）</a:t>
                      </a:r>
                      <a:endParaRPr lang="en-US" altLang="zh-CN" sz="1400" dirty="0">
                        <a:solidFill>
                          <a:schemeClr val="tx1"/>
                        </a:solidFill>
                      </a:endParaRPr>
                    </a:p>
                    <a:p>
                      <a:pPr algn="l">
                        <a:lnSpc>
                          <a:spcPct val="150000"/>
                        </a:lnSpc>
                      </a:pPr>
                      <a:r>
                        <a:rPr lang="en-US" altLang="zh-CN" sz="1400" dirty="0">
                          <a:solidFill>
                            <a:schemeClr val="tx1"/>
                          </a:solidFill>
                        </a:rPr>
                        <a:t>4</a:t>
                      </a:r>
                      <a:r>
                        <a:rPr lang="zh-CN" altLang="en-US" sz="1400" dirty="0">
                          <a:solidFill>
                            <a:schemeClr val="tx1"/>
                          </a:solidFill>
                        </a:rPr>
                        <a:t>、是否制定了每人每日销售目标，并加强了员工对滞销品的重视度？</a:t>
                      </a:r>
                      <a:endParaRPr lang="en-US" altLang="zh-CN" sz="1400" dirty="0">
                        <a:solidFill>
                          <a:schemeClr val="tx1"/>
                        </a:solidFill>
                      </a:endParaRPr>
                    </a:p>
                    <a:p>
                      <a:pPr algn="l">
                        <a:lnSpc>
                          <a:spcPct val="150000"/>
                        </a:lnSpc>
                      </a:pPr>
                      <a:r>
                        <a:rPr lang="en-US" altLang="zh-CN" sz="1400" dirty="0">
                          <a:solidFill>
                            <a:schemeClr val="tx1"/>
                          </a:solidFill>
                        </a:rPr>
                        <a:t>5</a:t>
                      </a:r>
                      <a:r>
                        <a:rPr lang="zh-CN" altLang="en-US" sz="1400" dirty="0">
                          <a:solidFill>
                            <a:schemeClr val="tx1"/>
                          </a:solidFill>
                        </a:rPr>
                        <a:t>、是否制定了奖励策略？</a:t>
                      </a:r>
                      <a:endParaRPr lang="en-US" altLang="zh-CN" sz="1400" dirty="0">
                        <a:solidFill>
                          <a:schemeClr val="tx1"/>
                        </a:solidFill>
                      </a:endParaRPr>
                    </a:p>
                    <a:p>
                      <a:pPr algn="l">
                        <a:lnSpc>
                          <a:spcPct val="150000"/>
                        </a:lnSpc>
                      </a:pPr>
                      <a:r>
                        <a:rPr lang="en-US" altLang="zh-CN" sz="1400" dirty="0">
                          <a:solidFill>
                            <a:schemeClr val="tx1"/>
                          </a:solidFill>
                        </a:rPr>
                        <a:t>6</a:t>
                      </a:r>
                      <a:r>
                        <a:rPr lang="zh-CN" altLang="en-US" sz="1400" dirty="0">
                          <a:solidFill>
                            <a:schemeClr val="tx1"/>
                          </a:solidFill>
                        </a:rPr>
                        <a:t>、销量及销售额占比最大的滞销货品是否搭配其他货品出样？</a:t>
                      </a:r>
                      <a:endParaRPr lang="en-US" altLang="zh-CN" sz="1400" dirty="0">
                        <a:solidFill>
                          <a:schemeClr val="tx1"/>
                        </a:solidFill>
                      </a:endParaRPr>
                    </a:p>
                    <a:p>
                      <a:pPr algn="l">
                        <a:lnSpc>
                          <a:spcPct val="150000"/>
                        </a:lnSpc>
                      </a:pPr>
                      <a:r>
                        <a:rPr lang="en-US" altLang="zh-CN" sz="1400" dirty="0">
                          <a:solidFill>
                            <a:schemeClr val="tx1"/>
                          </a:solidFill>
                        </a:rPr>
                        <a:t>7</a:t>
                      </a:r>
                      <a:r>
                        <a:rPr lang="zh-CN" altLang="en-US" sz="1400" dirty="0">
                          <a:solidFill>
                            <a:schemeClr val="tx1"/>
                          </a:solidFill>
                        </a:rPr>
                        <a:t>、是否在例会及现场向员工传授滞销货品的卖点？</a:t>
                      </a:r>
                      <a:endParaRPr lang="en-US" altLang="zh-CN" sz="1400" dirty="0">
                        <a:solidFill>
                          <a:schemeClr val="tx1"/>
                        </a:solidFill>
                      </a:endParaRPr>
                    </a:p>
                  </a:txBody>
                  <a:tcPr anchor="ctr"/>
                </a:tc>
              </a:tr>
            </a:tbl>
          </a:graphicData>
        </a:graphic>
      </p:graphicFrame>
      <p:sp>
        <p:nvSpPr>
          <p:cNvPr id="21" name="矩形 20"/>
          <p:cNvSpPr/>
          <p:nvPr/>
        </p:nvSpPr>
        <p:spPr>
          <a:xfrm>
            <a:off x="8054044" y="1836945"/>
            <a:ext cx="1415772" cy="338554"/>
          </a:xfrm>
          <a:prstGeom prst="rect">
            <a:avLst/>
          </a:prstGeom>
        </p:spPr>
        <p:txBody>
          <a:bodyPr wrap="none">
            <a:spAutoFit/>
          </a:bodyPr>
          <a:lstStyle/>
          <a:p>
            <a:pPr algn="ctr"/>
            <a:r>
              <a:rPr lang="zh-CN" altLang="en-US" sz="1600" b="1" dirty="0"/>
              <a:t>滞销款应对表</a:t>
            </a:r>
            <a:endParaRPr lang="en-US" altLang="zh-CN" sz="1600"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323946" cy="461434"/>
          </a:xfrm>
        </p:spPr>
        <p:txBody>
          <a:bodyPr/>
          <a:lstStyle/>
          <a:p>
            <a:r>
              <a:rPr lang="zh-CN" altLang="en-US" b="1" dirty="0"/>
              <a:t>销售环节</a:t>
            </a:r>
            <a:r>
              <a:rPr lang="en-US" altLang="zh-CN" b="1" dirty="0"/>
              <a:t>—</a:t>
            </a:r>
            <a:r>
              <a:rPr lang="zh-CN" altLang="en-US" b="1" dirty="0"/>
              <a:t>基本指标</a:t>
            </a:r>
            <a:r>
              <a:rPr lang="en-US" altLang="zh-CN" b="1" dirty="0"/>
              <a:t>—</a:t>
            </a:r>
            <a:r>
              <a:rPr lang="zh-CN" altLang="en-US" b="1" dirty="0"/>
              <a:t>售后指标分析</a:t>
            </a:r>
            <a:endParaRPr lang="zh-CN" altLang="en-US" dirty="0"/>
          </a:p>
        </p:txBody>
      </p:sp>
      <p:grpSp>
        <p:nvGrpSpPr>
          <p:cNvPr id="3" name="组合 2"/>
          <p:cNvGrpSpPr/>
          <p:nvPr/>
        </p:nvGrpSpPr>
        <p:grpSpPr>
          <a:xfrm>
            <a:off x="910033" y="1128295"/>
            <a:ext cx="9728250" cy="618525"/>
            <a:chOff x="1373138" y="2028588"/>
            <a:chExt cx="9728250" cy="618525"/>
          </a:xfrm>
        </p:grpSpPr>
        <p:sp>
          <p:nvSpPr>
            <p:cNvPr id="4" name="矩形: 圆角 3"/>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退货率</a:t>
              </a:r>
              <a:endParaRPr lang="zh-CN" altLang="en-US" b="1" kern="1200" dirty="0">
                <a:solidFill>
                  <a:schemeClr val="tx1"/>
                </a:solidFill>
              </a:endParaRPr>
            </a:p>
          </p:txBody>
        </p:sp>
        <p:sp>
          <p:nvSpPr>
            <p:cNvPr id="6"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退货率</a:t>
              </a:r>
              <a:r>
                <a:rPr lang="en-US" altLang="zh-CN" sz="1400" dirty="0"/>
                <a:t>1=</a:t>
              </a:r>
              <a:r>
                <a:rPr lang="zh-CN" altLang="en-US" sz="1400" dirty="0"/>
                <a:t>某时间段内退货数</a:t>
              </a:r>
              <a:r>
                <a:rPr lang="en-US" altLang="zh-CN" sz="1400" dirty="0"/>
                <a:t>/</a:t>
              </a:r>
              <a:r>
                <a:rPr lang="zh-CN" altLang="en-US" sz="1400" dirty="0"/>
                <a:t>总销售数*</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kern="1200" dirty="0"/>
                <a:t>退货率</a:t>
              </a:r>
              <a:r>
                <a:rPr lang="en-US" altLang="zh-CN" sz="1400" kern="1200" dirty="0"/>
                <a:t>2=</a:t>
              </a:r>
              <a:r>
                <a:rPr lang="zh-CN" altLang="en-US" sz="1400" kern="1200" dirty="0"/>
                <a:t>某时间段内退货单数</a:t>
              </a:r>
              <a:r>
                <a:rPr lang="en-US" altLang="zh-CN" sz="1400" kern="1200" dirty="0"/>
                <a:t>/</a:t>
              </a:r>
              <a:r>
                <a:rPr lang="zh-CN" altLang="en-US" sz="1400" kern="1200" dirty="0"/>
                <a:t>总销售单数*</a:t>
              </a:r>
              <a:r>
                <a:rPr lang="en-US" altLang="zh-CN" sz="1400" kern="1200" dirty="0"/>
                <a:t>100%</a:t>
              </a:r>
              <a:endParaRPr lang="en-US" altLang="zh-CN" sz="1400" kern="1200" dirty="0"/>
            </a:p>
          </p:txBody>
        </p:sp>
      </p:grpSp>
      <p:grpSp>
        <p:nvGrpSpPr>
          <p:cNvPr id="7" name="组合 6"/>
          <p:cNvGrpSpPr/>
          <p:nvPr/>
        </p:nvGrpSpPr>
        <p:grpSpPr>
          <a:xfrm>
            <a:off x="910033" y="2193150"/>
            <a:ext cx="9728250" cy="618525"/>
            <a:chOff x="1373138" y="2028588"/>
            <a:chExt cx="9728250" cy="618525"/>
          </a:xfrm>
        </p:grpSpPr>
        <p:sp>
          <p:nvSpPr>
            <p:cNvPr id="8" name="矩形: 圆角 7"/>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dirty="0">
                  <a:solidFill>
                    <a:schemeClr val="tx1"/>
                  </a:solidFill>
                </a:rPr>
                <a:t>特殊服务</a:t>
              </a:r>
              <a:r>
                <a:rPr lang="zh-CN" altLang="en-US" b="1" kern="1200" dirty="0">
                  <a:solidFill>
                    <a:schemeClr val="tx1"/>
                  </a:solidFill>
                </a:rPr>
                <a:t>率</a:t>
              </a:r>
              <a:endParaRPr lang="zh-CN" altLang="en-US" b="1" kern="1200" dirty="0">
                <a:solidFill>
                  <a:schemeClr val="tx1"/>
                </a:solidFill>
              </a:endParaRPr>
            </a:p>
          </p:txBody>
        </p:sp>
        <p:sp>
          <p:nvSpPr>
            <p:cNvPr id="10"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享受特殊服务的顾客数</a:t>
              </a:r>
              <a:r>
                <a:rPr lang="en-US" altLang="zh-CN" sz="1400" dirty="0"/>
                <a:t>/</a:t>
              </a:r>
              <a:r>
                <a:rPr lang="zh-CN" altLang="en-US" sz="1400" dirty="0"/>
                <a:t>总顾客数*</a:t>
              </a:r>
              <a:r>
                <a:rPr lang="en-US" altLang="zh-CN" sz="1400" dirty="0"/>
                <a:t>100% </a:t>
              </a:r>
              <a:r>
                <a:rPr lang="zh-CN" altLang="en-US" sz="1400" dirty="0"/>
                <a:t>（基数不绝对，可以为某特定人群）</a:t>
              </a:r>
              <a:endParaRPr lang="en-US" altLang="zh-CN" sz="1400" kern="1200" dirty="0"/>
            </a:p>
          </p:txBody>
        </p:sp>
      </p:grpSp>
      <p:grpSp>
        <p:nvGrpSpPr>
          <p:cNvPr id="11" name="组合 10"/>
          <p:cNvGrpSpPr/>
          <p:nvPr/>
        </p:nvGrpSpPr>
        <p:grpSpPr>
          <a:xfrm>
            <a:off x="911125" y="3288199"/>
            <a:ext cx="9728250" cy="618525"/>
            <a:chOff x="1373138" y="2028588"/>
            <a:chExt cx="9728250" cy="618525"/>
          </a:xfrm>
        </p:grpSpPr>
        <p:sp>
          <p:nvSpPr>
            <p:cNvPr id="12" name="矩形: 圆角 11"/>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dirty="0">
                  <a:solidFill>
                    <a:schemeClr val="tx1"/>
                  </a:solidFill>
                </a:rPr>
                <a:t>残损</a:t>
              </a:r>
              <a:r>
                <a:rPr lang="zh-CN" altLang="en-US" b="1" kern="1200" dirty="0">
                  <a:solidFill>
                    <a:schemeClr val="tx1"/>
                  </a:solidFill>
                </a:rPr>
                <a:t>率</a:t>
              </a:r>
              <a:endParaRPr lang="zh-CN" altLang="en-US" b="1" kern="1200" dirty="0">
                <a:solidFill>
                  <a:schemeClr val="tx1"/>
                </a:solidFill>
              </a:endParaRPr>
            </a:p>
          </p:txBody>
        </p:sp>
        <p:sp>
          <p:nvSpPr>
            <p:cNvPr id="14"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残损率</a:t>
              </a:r>
              <a:r>
                <a:rPr lang="en-US" altLang="zh-CN" sz="1400" dirty="0"/>
                <a:t>=</a:t>
              </a:r>
              <a:r>
                <a:rPr lang="zh-CN" altLang="en-US" sz="1400" dirty="0"/>
                <a:t>残损商品数</a:t>
              </a:r>
              <a:r>
                <a:rPr lang="en-US" altLang="zh-CN" sz="1400" dirty="0"/>
                <a:t>/</a:t>
              </a:r>
              <a:r>
                <a:rPr lang="zh-CN" altLang="en-US" sz="1400" dirty="0"/>
                <a:t>商品总数*</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dirty="0"/>
                <a:t>残损率不仅是一个分析指标，还是一个跟踪指标，应该根据残损的来源进行分析，找到残损的主要原因</a:t>
              </a:r>
              <a:endParaRPr lang="en-US" altLang="zh-CN" sz="1400" kern="1200" dirty="0"/>
            </a:p>
          </p:txBody>
        </p:sp>
      </p:grpSp>
      <p:sp>
        <p:nvSpPr>
          <p:cNvPr id="15" name="矩形: 圆角 4"/>
          <p:cNvSpPr txBox="1"/>
          <p:nvPr/>
        </p:nvSpPr>
        <p:spPr>
          <a:xfrm>
            <a:off x="950250" y="4671756"/>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dirty="0">
                <a:solidFill>
                  <a:schemeClr val="tx1"/>
                </a:solidFill>
              </a:rPr>
              <a:t>送货</a:t>
            </a:r>
            <a:r>
              <a:rPr lang="zh-CN" altLang="en-US" b="1" kern="1200" dirty="0">
                <a:solidFill>
                  <a:schemeClr val="tx1"/>
                </a:solidFill>
              </a:rPr>
              <a:t>率</a:t>
            </a:r>
            <a:endParaRPr lang="zh-CN" altLang="en-US" b="1" kern="1200" dirty="0">
              <a:solidFill>
                <a:schemeClr val="tx1"/>
              </a:solidFill>
            </a:endParaRPr>
          </a:p>
        </p:txBody>
      </p:sp>
      <p:sp>
        <p:nvSpPr>
          <p:cNvPr id="16" name="矩形: 圆角 4"/>
          <p:cNvSpPr txBox="1"/>
          <p:nvPr/>
        </p:nvSpPr>
        <p:spPr>
          <a:xfrm>
            <a:off x="2537554" y="468523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dirty="0">
                <a:solidFill>
                  <a:schemeClr val="tx1"/>
                </a:solidFill>
              </a:rPr>
              <a:t>维修</a:t>
            </a:r>
            <a:r>
              <a:rPr lang="zh-CN" altLang="en-US" b="1" kern="1200" dirty="0">
                <a:solidFill>
                  <a:schemeClr val="tx1"/>
                </a:solidFill>
              </a:rPr>
              <a:t>率</a:t>
            </a:r>
            <a:endParaRPr lang="zh-CN" altLang="en-US" b="1" kern="1200" dirty="0">
              <a:solidFill>
                <a:schemeClr val="tx1"/>
              </a:solidFill>
            </a:endParaRPr>
          </a:p>
        </p:txBody>
      </p:sp>
      <p:sp>
        <p:nvSpPr>
          <p:cNvPr id="17" name="矩形: 圆角 4"/>
          <p:cNvSpPr txBox="1"/>
          <p:nvPr/>
        </p:nvSpPr>
        <p:spPr>
          <a:xfrm>
            <a:off x="4124858" y="4671755"/>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b="1" dirty="0">
                <a:solidFill>
                  <a:schemeClr val="tx1"/>
                </a:solidFill>
              </a:rPr>
              <a:t>……</a:t>
            </a:r>
            <a:endParaRPr lang="zh-CN" altLang="en-US" b="1" kern="1200" dirty="0">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3909483" cy="461434"/>
          </a:xfrm>
        </p:spPr>
        <p:txBody>
          <a:bodyPr/>
          <a:lstStyle/>
          <a:p>
            <a:r>
              <a:rPr lang="zh-CN" altLang="en-US" b="1" dirty="0"/>
              <a:t>销售环节</a:t>
            </a:r>
            <a:r>
              <a:rPr lang="en-US" altLang="zh-CN" b="1" dirty="0"/>
              <a:t>—</a:t>
            </a:r>
            <a:r>
              <a:rPr lang="zh-CN" altLang="en-US" b="1" dirty="0"/>
              <a:t>商品关联度分析</a:t>
            </a:r>
            <a:endParaRPr lang="zh-CN" altLang="en-US" dirty="0"/>
          </a:p>
        </p:txBody>
      </p:sp>
      <p:graphicFrame>
        <p:nvGraphicFramePr>
          <p:cNvPr id="3" name="图示 2"/>
          <p:cNvGraphicFramePr/>
          <p:nvPr/>
        </p:nvGraphicFramePr>
        <p:xfrm>
          <a:off x="1268830" y="2137143"/>
          <a:ext cx="3825876" cy="28860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矩形 3"/>
          <p:cNvSpPr/>
          <p:nvPr/>
        </p:nvSpPr>
        <p:spPr>
          <a:xfrm>
            <a:off x="6165219" y="1539652"/>
            <a:ext cx="2262159" cy="341632"/>
          </a:xfrm>
          <a:prstGeom prst="rect">
            <a:avLst/>
          </a:prstGeom>
        </p:spPr>
        <p:txBody>
          <a:bodyPr wrap="none">
            <a:spAutoFit/>
          </a:bodyPr>
          <a:lstStyle/>
          <a:p>
            <a:pPr lvl="0" algn="ctr" defTabSz="755650">
              <a:lnSpc>
                <a:spcPct val="90000"/>
              </a:lnSpc>
              <a:spcBef>
                <a:spcPct val="0"/>
              </a:spcBef>
              <a:spcAft>
                <a:spcPct val="35000"/>
              </a:spcAft>
            </a:pPr>
            <a:r>
              <a:rPr lang="zh-CN" altLang="en-US" b="1" dirty="0"/>
              <a:t>商品关联“三度”：</a:t>
            </a:r>
            <a:endParaRPr lang="zh-CN" altLang="en-US" b="1" dirty="0"/>
          </a:p>
        </p:txBody>
      </p:sp>
      <p:sp>
        <p:nvSpPr>
          <p:cNvPr id="5" name="矩形 4"/>
          <p:cNvSpPr/>
          <p:nvPr/>
        </p:nvSpPr>
        <p:spPr>
          <a:xfrm>
            <a:off x="833966" y="741297"/>
            <a:ext cx="10662507" cy="376834"/>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概念：假设购买商品</a:t>
            </a:r>
            <a:r>
              <a:rPr lang="en-US" altLang="zh-CN" sz="1400" dirty="0"/>
              <a:t>A</a:t>
            </a:r>
            <a:r>
              <a:rPr lang="zh-CN" altLang="en-US" sz="1400" dirty="0"/>
              <a:t>的顾客中</a:t>
            </a:r>
            <a:r>
              <a:rPr lang="en-US" altLang="zh-CN" sz="1400" dirty="0"/>
              <a:t>35%</a:t>
            </a:r>
            <a:r>
              <a:rPr lang="zh-CN" altLang="en-US" sz="1400" dirty="0"/>
              <a:t>的顾客会购买商品</a:t>
            </a:r>
            <a:r>
              <a:rPr lang="en-US" altLang="zh-CN" sz="1400" dirty="0"/>
              <a:t>B</a:t>
            </a:r>
            <a:r>
              <a:rPr lang="zh-CN" altLang="en-US" sz="1400" dirty="0"/>
              <a:t>，可以认为商品</a:t>
            </a:r>
            <a:r>
              <a:rPr lang="en-US" altLang="zh-CN" sz="1400" dirty="0"/>
              <a:t>A</a:t>
            </a:r>
            <a:r>
              <a:rPr lang="zh-CN" altLang="en-US" sz="1400" dirty="0"/>
              <a:t>与商品</a:t>
            </a:r>
            <a:r>
              <a:rPr lang="en-US" altLang="zh-CN" sz="1400" dirty="0"/>
              <a:t>B</a:t>
            </a:r>
            <a:r>
              <a:rPr lang="zh-CN" altLang="en-US" sz="1400" dirty="0"/>
              <a:t>之间有关联，可以称其为商品</a:t>
            </a:r>
            <a:r>
              <a:rPr lang="en-US" altLang="zh-CN" sz="1400" dirty="0"/>
              <a:t>A</a:t>
            </a:r>
            <a:r>
              <a:rPr lang="zh-CN" altLang="en-US" sz="1400" dirty="0"/>
              <a:t>对商品</a:t>
            </a:r>
            <a:r>
              <a:rPr lang="en-US" altLang="zh-CN" sz="1400" dirty="0"/>
              <a:t>B</a:t>
            </a:r>
            <a:r>
              <a:rPr lang="zh-CN" altLang="en-US" sz="1400" dirty="0"/>
              <a:t>的关联。</a:t>
            </a:r>
            <a:endParaRPr lang="zh-CN" altLang="en-US" sz="1400" dirty="0"/>
          </a:p>
        </p:txBody>
      </p:sp>
      <p:sp>
        <p:nvSpPr>
          <p:cNvPr id="6" name="矩形 5"/>
          <p:cNvSpPr/>
          <p:nvPr/>
        </p:nvSpPr>
        <p:spPr>
          <a:xfrm>
            <a:off x="828033" y="5127624"/>
            <a:ext cx="2966543" cy="1384995"/>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关联度不高的商品，可以尝试放在一起，再分析关联度是否有变化，如果关联度大幅提高，则说明原来的弱关联可能是陈列原因造成的。</a:t>
            </a:r>
            <a:endParaRPr lang="zh-CN" altLang="en-US" sz="1400" dirty="0"/>
          </a:p>
        </p:txBody>
      </p:sp>
      <p:sp>
        <p:nvSpPr>
          <p:cNvPr id="7" name="矩形 6"/>
          <p:cNvSpPr/>
          <p:nvPr/>
        </p:nvSpPr>
        <p:spPr>
          <a:xfrm>
            <a:off x="3880834" y="5127624"/>
            <a:ext cx="1453024" cy="738664"/>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排斥商品尽量不要陈列在一起。</a:t>
            </a:r>
            <a:endParaRPr lang="zh-CN" altLang="en-US" sz="1400" dirty="0"/>
          </a:p>
        </p:txBody>
      </p:sp>
      <p:sp>
        <p:nvSpPr>
          <p:cNvPr id="8" name="矩形 7"/>
          <p:cNvSpPr/>
          <p:nvPr/>
        </p:nvSpPr>
        <p:spPr>
          <a:xfrm>
            <a:off x="1337623" y="1346276"/>
            <a:ext cx="3757083" cy="738664"/>
          </a:xfrm>
          <a:prstGeom prst="rect">
            <a:avLst/>
          </a:prstGeom>
        </p:spPr>
        <p:txBody>
          <a:bodyPr wrap="square">
            <a:spAutoFit/>
          </a:bodyPr>
          <a:lstStyle/>
          <a:p>
            <a:pPr marL="0" lvl="1" defTabSz="800100">
              <a:lnSpc>
                <a:spcPct val="150000"/>
              </a:lnSpc>
              <a:spcBef>
                <a:spcPct val="0"/>
              </a:spcBef>
              <a:spcAft>
                <a:spcPct val="15000"/>
              </a:spcAft>
            </a:pPr>
            <a:r>
              <a:rPr lang="zh-CN" altLang="en-US" sz="1400" dirty="0"/>
              <a:t>双向关联的商品应互相关联陈列，单向关联的商品，应将被关联的商品陈列在关联商品旁边。</a:t>
            </a:r>
            <a:endParaRPr lang="zh-CN" altLang="en-US" sz="1400" dirty="0"/>
          </a:p>
        </p:txBody>
      </p:sp>
      <p:sp>
        <p:nvSpPr>
          <p:cNvPr id="10" name="矩形 9"/>
          <p:cNvSpPr/>
          <p:nvPr/>
        </p:nvSpPr>
        <p:spPr>
          <a:xfrm>
            <a:off x="6165219" y="2037965"/>
            <a:ext cx="5510966" cy="2354491"/>
          </a:xfrm>
          <a:prstGeom prst="rect">
            <a:avLst/>
          </a:prstGeom>
        </p:spPr>
        <p:txBody>
          <a:bodyPr wrap="square">
            <a:spAutoFit/>
          </a:bodyPr>
          <a:lstStyle/>
          <a:p>
            <a:pPr>
              <a:lnSpc>
                <a:spcPct val="150000"/>
              </a:lnSpc>
            </a:pPr>
            <a:r>
              <a:rPr lang="zh-CN" altLang="en-US" b="1" dirty="0">
                <a:latin typeface="微软雅黑" panose="020B0503020204020204" charset="-122"/>
                <a:ea typeface="微软雅黑" panose="020B0503020204020204" charset="-122"/>
              </a:rPr>
              <a:t>支持度 </a:t>
            </a:r>
            <a:r>
              <a:rPr lang="en-US" altLang="zh-CN" sz="1400" b="1" dirty="0">
                <a:latin typeface="微软雅黑" panose="020B0503020204020204" charset="-122"/>
                <a:ea typeface="微软雅黑" panose="020B0503020204020204" charset="-122"/>
              </a:rPr>
              <a:t>= </a:t>
            </a:r>
            <a:r>
              <a:rPr lang="zh-CN" altLang="en-US" sz="1400" b="1" dirty="0">
                <a:latin typeface="微软雅黑" panose="020B0503020204020204" charset="-122"/>
                <a:ea typeface="微软雅黑" panose="020B0503020204020204" charset="-122"/>
              </a:rPr>
              <a:t>同时包含</a:t>
            </a:r>
            <a:r>
              <a:rPr lang="en-US" altLang="zh-CN" sz="1400" b="1" dirty="0">
                <a:latin typeface="微软雅黑" panose="020B0503020204020204" charset="-122"/>
                <a:ea typeface="微软雅黑" panose="020B0503020204020204" charset="-122"/>
              </a:rPr>
              <a:t>A</a:t>
            </a:r>
            <a:r>
              <a:rPr lang="zh-CN" altLang="en-US" sz="1400" b="1" dirty="0">
                <a:latin typeface="微软雅黑" panose="020B0503020204020204" charset="-122"/>
                <a:ea typeface="微软雅黑" panose="020B0503020204020204" charset="-122"/>
              </a:rPr>
              <a:t>、</a:t>
            </a:r>
            <a:r>
              <a:rPr lang="en-US" altLang="zh-CN" sz="1400" b="1" dirty="0">
                <a:latin typeface="微软雅黑" panose="020B0503020204020204" charset="-122"/>
                <a:ea typeface="微软雅黑" panose="020B0503020204020204" charset="-122"/>
              </a:rPr>
              <a:t>B</a:t>
            </a:r>
            <a:r>
              <a:rPr lang="zh-CN" altLang="en-US" sz="1400" b="1" dirty="0">
                <a:latin typeface="微软雅黑" panose="020B0503020204020204" charset="-122"/>
                <a:ea typeface="微软雅黑" panose="020B0503020204020204" charset="-122"/>
              </a:rPr>
              <a:t>交易数 </a:t>
            </a:r>
            <a:r>
              <a:rPr lang="en-US" altLang="zh-CN" sz="1400" b="1" dirty="0">
                <a:latin typeface="微软雅黑" panose="020B0503020204020204" charset="-122"/>
                <a:ea typeface="微软雅黑" panose="020B0503020204020204" charset="-122"/>
              </a:rPr>
              <a:t>/ </a:t>
            </a:r>
            <a:r>
              <a:rPr lang="zh-CN" altLang="en-US" sz="1400" b="1" dirty="0">
                <a:latin typeface="微软雅黑" panose="020B0503020204020204" charset="-122"/>
                <a:ea typeface="微软雅黑" panose="020B0503020204020204" charset="-122"/>
              </a:rPr>
              <a:t>总交易数 </a:t>
            </a:r>
            <a:endParaRPr lang="en-US" altLang="zh-CN" sz="1400" b="1" dirty="0">
              <a:latin typeface="微软雅黑" panose="020B0503020204020204" charset="-122"/>
              <a:ea typeface="微软雅黑" panose="020B0503020204020204" charset="-122"/>
            </a:endParaRPr>
          </a:p>
          <a:p>
            <a:pPr>
              <a:lnSpc>
                <a:spcPct val="150000"/>
              </a:lnSpc>
            </a:pPr>
            <a:r>
              <a:rPr lang="zh-CN" altLang="en-US" sz="1400" b="1" dirty="0">
                <a:latin typeface="微软雅黑" panose="020B0503020204020204" charset="-122"/>
                <a:ea typeface="微软雅黑" panose="020B0503020204020204" charset="-122"/>
              </a:rPr>
              <a:t>                 </a:t>
            </a:r>
            <a:r>
              <a:rPr lang="zh-CN" altLang="en-US" sz="1400" b="1" dirty="0">
                <a:solidFill>
                  <a:srgbClr val="0000FF"/>
                </a:solidFill>
                <a:latin typeface="微软雅黑" panose="020B0503020204020204" charset="-122"/>
                <a:ea typeface="微软雅黑" panose="020B0503020204020204" charset="-122"/>
              </a:rPr>
              <a:t>（所有交易中，同时购买</a:t>
            </a:r>
            <a:r>
              <a:rPr lang="en-US" altLang="zh-CN" sz="1400" b="1" dirty="0">
                <a:solidFill>
                  <a:srgbClr val="0000FF"/>
                </a:solidFill>
                <a:latin typeface="微软雅黑" panose="020B0503020204020204" charset="-122"/>
                <a:ea typeface="微软雅黑" panose="020B0503020204020204" charset="-122"/>
              </a:rPr>
              <a:t>A</a:t>
            </a:r>
            <a:r>
              <a:rPr lang="zh-CN" altLang="en-US" sz="1400" b="1" dirty="0">
                <a:solidFill>
                  <a:srgbClr val="0000FF"/>
                </a:solidFill>
                <a:latin typeface="微软雅黑" panose="020B0503020204020204" charset="-122"/>
                <a:ea typeface="微软雅黑" panose="020B0503020204020204" charset="-122"/>
              </a:rPr>
              <a:t>、</a:t>
            </a:r>
            <a:r>
              <a:rPr lang="en-US" altLang="zh-CN" sz="1400" b="1" dirty="0">
                <a:solidFill>
                  <a:srgbClr val="0000FF"/>
                </a:solidFill>
                <a:latin typeface="微软雅黑" panose="020B0503020204020204" charset="-122"/>
                <a:ea typeface="微软雅黑" panose="020B0503020204020204" charset="-122"/>
              </a:rPr>
              <a:t>B</a:t>
            </a:r>
            <a:r>
              <a:rPr lang="zh-CN" altLang="en-US" sz="1400" b="1" dirty="0">
                <a:solidFill>
                  <a:srgbClr val="0000FF"/>
                </a:solidFill>
                <a:latin typeface="微软雅黑" panose="020B0503020204020204" charset="-122"/>
                <a:ea typeface="微软雅黑" panose="020B0503020204020204" charset="-122"/>
              </a:rPr>
              <a:t>的概率）</a:t>
            </a:r>
            <a:endParaRPr lang="en-US" altLang="zh-CN" sz="1400" b="1" dirty="0">
              <a:solidFill>
                <a:srgbClr val="0000FF"/>
              </a:solidFill>
              <a:latin typeface="微软雅黑" panose="020B0503020204020204" charset="-122"/>
              <a:ea typeface="微软雅黑" panose="020B0503020204020204" charset="-122"/>
            </a:endParaRPr>
          </a:p>
          <a:p>
            <a:pPr>
              <a:lnSpc>
                <a:spcPct val="150000"/>
              </a:lnSpc>
            </a:pPr>
            <a:r>
              <a:rPr lang="zh-CN" altLang="en-US" b="1" dirty="0">
                <a:latin typeface="微软雅黑" panose="020B0503020204020204" charset="-122"/>
                <a:ea typeface="微软雅黑" panose="020B0503020204020204" charset="-122"/>
              </a:rPr>
              <a:t>可信度</a:t>
            </a:r>
            <a:r>
              <a:rPr lang="zh-CN" altLang="en-US" sz="2000" b="1" dirty="0">
                <a:latin typeface="微软雅黑" panose="020B0503020204020204" charset="-122"/>
                <a:ea typeface="微软雅黑" panose="020B0503020204020204" charset="-122"/>
              </a:rPr>
              <a:t> </a:t>
            </a:r>
            <a:r>
              <a:rPr lang="en-US" altLang="zh-CN" sz="1400" b="1" dirty="0">
                <a:latin typeface="微软雅黑" panose="020B0503020204020204" charset="-122"/>
                <a:ea typeface="微软雅黑" panose="020B0503020204020204" charset="-122"/>
              </a:rPr>
              <a:t>= </a:t>
            </a:r>
            <a:r>
              <a:rPr lang="zh-CN" altLang="en-US" sz="1400" b="1" dirty="0">
                <a:latin typeface="微软雅黑" panose="020B0503020204020204" charset="-122"/>
                <a:ea typeface="微软雅黑" panose="020B0503020204020204" charset="-122"/>
              </a:rPr>
              <a:t>同时包含</a:t>
            </a:r>
            <a:r>
              <a:rPr lang="en-US" altLang="zh-CN" sz="1400" b="1" dirty="0">
                <a:latin typeface="微软雅黑" panose="020B0503020204020204" charset="-122"/>
                <a:ea typeface="微软雅黑" panose="020B0503020204020204" charset="-122"/>
              </a:rPr>
              <a:t>A</a:t>
            </a:r>
            <a:r>
              <a:rPr lang="zh-CN" altLang="en-US" sz="1400" b="1" dirty="0">
                <a:latin typeface="微软雅黑" panose="020B0503020204020204" charset="-122"/>
                <a:ea typeface="微软雅黑" panose="020B0503020204020204" charset="-122"/>
              </a:rPr>
              <a:t>、</a:t>
            </a:r>
            <a:r>
              <a:rPr lang="en-US" altLang="zh-CN" sz="1400" b="1" dirty="0">
                <a:latin typeface="微软雅黑" panose="020B0503020204020204" charset="-122"/>
                <a:ea typeface="微软雅黑" panose="020B0503020204020204" charset="-122"/>
              </a:rPr>
              <a:t>B</a:t>
            </a:r>
            <a:r>
              <a:rPr lang="zh-CN" altLang="en-US" sz="1400" b="1" dirty="0">
                <a:latin typeface="微软雅黑" panose="020B0503020204020204" charset="-122"/>
                <a:ea typeface="微软雅黑" panose="020B0503020204020204" charset="-122"/>
              </a:rPr>
              <a:t>交易数 </a:t>
            </a:r>
            <a:r>
              <a:rPr lang="en-US" altLang="zh-CN" sz="1400" b="1" dirty="0">
                <a:latin typeface="微软雅黑" panose="020B0503020204020204" charset="-122"/>
                <a:ea typeface="微软雅黑" panose="020B0503020204020204" charset="-122"/>
              </a:rPr>
              <a:t>/ </a:t>
            </a:r>
            <a:r>
              <a:rPr lang="zh-CN" altLang="en-US" sz="1400" b="1" dirty="0">
                <a:latin typeface="微软雅黑" panose="020B0503020204020204" charset="-122"/>
                <a:ea typeface="微软雅黑" panose="020B0503020204020204" charset="-122"/>
              </a:rPr>
              <a:t>包含</a:t>
            </a:r>
            <a:r>
              <a:rPr lang="en-US" altLang="zh-CN" sz="1400" b="1" dirty="0">
                <a:latin typeface="微软雅黑" panose="020B0503020204020204" charset="-122"/>
                <a:ea typeface="微软雅黑" panose="020B0503020204020204" charset="-122"/>
              </a:rPr>
              <a:t>A</a:t>
            </a:r>
            <a:r>
              <a:rPr lang="zh-CN" altLang="en-US" sz="1400" b="1" dirty="0">
                <a:latin typeface="微软雅黑" panose="020B0503020204020204" charset="-122"/>
                <a:ea typeface="微软雅黑" panose="020B0503020204020204" charset="-122"/>
              </a:rPr>
              <a:t>的总交易数</a:t>
            </a:r>
            <a:endParaRPr lang="en-US" altLang="zh-CN" sz="1400" b="1" dirty="0">
              <a:latin typeface="微软雅黑" panose="020B0503020204020204" charset="-122"/>
              <a:ea typeface="微软雅黑" panose="020B0503020204020204" charset="-122"/>
            </a:endParaRPr>
          </a:p>
          <a:p>
            <a:pPr>
              <a:lnSpc>
                <a:spcPct val="150000"/>
              </a:lnSpc>
            </a:pPr>
            <a:r>
              <a:rPr lang="zh-CN" altLang="en-US" sz="1400" b="1" dirty="0">
                <a:latin typeface="微软雅黑" panose="020B0503020204020204" charset="-122"/>
                <a:ea typeface="微软雅黑" panose="020B0503020204020204" charset="-122"/>
              </a:rPr>
              <a:t>                 </a:t>
            </a:r>
            <a:r>
              <a:rPr lang="zh-CN" altLang="en-US" sz="1400" b="1" dirty="0">
                <a:solidFill>
                  <a:srgbClr val="0000FF"/>
                </a:solidFill>
                <a:latin typeface="微软雅黑" panose="020B0503020204020204" charset="-122"/>
                <a:ea typeface="微软雅黑" panose="020B0503020204020204" charset="-122"/>
              </a:rPr>
              <a:t>（在购买</a:t>
            </a:r>
            <a:r>
              <a:rPr lang="en-US" altLang="zh-CN" sz="1400" b="1" dirty="0">
                <a:solidFill>
                  <a:srgbClr val="0000FF"/>
                </a:solidFill>
                <a:latin typeface="微软雅黑" panose="020B0503020204020204" charset="-122"/>
                <a:ea typeface="微软雅黑" panose="020B0503020204020204" charset="-122"/>
              </a:rPr>
              <a:t>A</a:t>
            </a:r>
            <a:r>
              <a:rPr lang="zh-CN" altLang="en-US" sz="1400" b="1" dirty="0">
                <a:solidFill>
                  <a:srgbClr val="0000FF"/>
                </a:solidFill>
                <a:latin typeface="微软雅黑" panose="020B0503020204020204" charset="-122"/>
                <a:ea typeface="微软雅黑" panose="020B0503020204020204" charset="-122"/>
              </a:rPr>
              <a:t>的交易中，有多少又购买</a:t>
            </a:r>
            <a:r>
              <a:rPr lang="en-US" altLang="zh-CN" sz="1400" b="1" dirty="0">
                <a:solidFill>
                  <a:srgbClr val="0000FF"/>
                </a:solidFill>
                <a:latin typeface="微软雅黑" panose="020B0503020204020204" charset="-122"/>
                <a:ea typeface="微软雅黑" panose="020B0503020204020204" charset="-122"/>
              </a:rPr>
              <a:t>B</a:t>
            </a:r>
            <a:r>
              <a:rPr lang="zh-CN" altLang="en-US" sz="1400" b="1" dirty="0">
                <a:solidFill>
                  <a:srgbClr val="0000FF"/>
                </a:solidFill>
                <a:latin typeface="微软雅黑" panose="020B0503020204020204" charset="-122"/>
                <a:ea typeface="微软雅黑" panose="020B0503020204020204" charset="-122"/>
              </a:rPr>
              <a:t>）</a:t>
            </a:r>
            <a:endParaRPr lang="en-US" altLang="zh-CN" sz="1400" b="1" dirty="0">
              <a:solidFill>
                <a:srgbClr val="0000FF"/>
              </a:solidFill>
              <a:latin typeface="微软雅黑" panose="020B0503020204020204" charset="-122"/>
              <a:ea typeface="微软雅黑" panose="020B0503020204020204" charset="-122"/>
            </a:endParaRPr>
          </a:p>
          <a:p>
            <a:pPr>
              <a:lnSpc>
                <a:spcPct val="150000"/>
              </a:lnSpc>
            </a:pPr>
            <a:r>
              <a:rPr lang="zh-CN" altLang="en-US" b="1" dirty="0">
                <a:latin typeface="微软雅黑" panose="020B0503020204020204" charset="-122"/>
                <a:ea typeface="微软雅黑" panose="020B0503020204020204" charset="-122"/>
              </a:rPr>
              <a:t>提升度 </a:t>
            </a:r>
            <a:r>
              <a:rPr lang="en-US" altLang="zh-CN" sz="1400" b="1" dirty="0">
                <a:latin typeface="微软雅黑" panose="020B0503020204020204" charset="-122"/>
                <a:ea typeface="微软雅黑" panose="020B0503020204020204" charset="-122"/>
              </a:rPr>
              <a:t>= </a:t>
            </a:r>
            <a:r>
              <a:rPr lang="zh-CN" altLang="en-US" sz="1400" b="1" dirty="0">
                <a:latin typeface="微软雅黑" panose="020B0503020204020204" charset="-122"/>
                <a:ea typeface="微软雅黑" panose="020B0503020204020204" charset="-122"/>
              </a:rPr>
              <a:t>含</a:t>
            </a:r>
            <a:r>
              <a:rPr lang="en-US" altLang="zh-CN" sz="1400" b="1" dirty="0">
                <a:latin typeface="微软雅黑" panose="020B0503020204020204" charset="-122"/>
                <a:ea typeface="微软雅黑" panose="020B0503020204020204" charset="-122"/>
              </a:rPr>
              <a:t>A</a:t>
            </a:r>
            <a:r>
              <a:rPr lang="zh-CN" altLang="en-US" sz="1400" b="1" dirty="0">
                <a:latin typeface="微软雅黑" panose="020B0503020204020204" charset="-122"/>
                <a:ea typeface="微软雅黑" panose="020B0503020204020204" charset="-122"/>
              </a:rPr>
              <a:t>的交易中又包含</a:t>
            </a:r>
            <a:r>
              <a:rPr lang="en-US" altLang="zh-CN" sz="1400" b="1" dirty="0">
                <a:latin typeface="微软雅黑" panose="020B0503020204020204" charset="-122"/>
                <a:ea typeface="微软雅黑" panose="020B0503020204020204" charset="-122"/>
              </a:rPr>
              <a:t>B</a:t>
            </a:r>
            <a:r>
              <a:rPr lang="zh-CN" altLang="en-US" sz="1400" b="1" dirty="0">
                <a:latin typeface="微软雅黑" panose="020B0503020204020204" charset="-122"/>
                <a:ea typeface="微软雅黑" panose="020B0503020204020204" charset="-122"/>
              </a:rPr>
              <a:t>的概率 </a:t>
            </a:r>
            <a:r>
              <a:rPr lang="en-US" altLang="zh-CN" sz="1400" b="1" dirty="0">
                <a:latin typeface="微软雅黑" panose="020B0503020204020204" charset="-122"/>
                <a:ea typeface="微软雅黑" panose="020B0503020204020204" charset="-122"/>
              </a:rPr>
              <a:t>/ </a:t>
            </a:r>
            <a:r>
              <a:rPr lang="zh-CN" altLang="en-US" sz="1400" b="1" dirty="0">
                <a:latin typeface="微软雅黑" panose="020B0503020204020204" charset="-122"/>
                <a:ea typeface="微软雅黑" panose="020B0503020204020204" charset="-122"/>
              </a:rPr>
              <a:t>所有交易中含</a:t>
            </a:r>
            <a:r>
              <a:rPr lang="en-US" altLang="zh-CN" sz="1400" b="1" dirty="0">
                <a:latin typeface="微软雅黑" panose="020B0503020204020204" charset="-122"/>
                <a:ea typeface="微软雅黑" panose="020B0503020204020204" charset="-122"/>
              </a:rPr>
              <a:t>B</a:t>
            </a:r>
            <a:r>
              <a:rPr lang="zh-CN" altLang="en-US" sz="1400" b="1" dirty="0">
                <a:latin typeface="微软雅黑" panose="020B0503020204020204" charset="-122"/>
                <a:ea typeface="微软雅黑" panose="020B0503020204020204" charset="-122"/>
              </a:rPr>
              <a:t>的概率</a:t>
            </a:r>
            <a:endParaRPr lang="en-US" altLang="zh-CN" sz="1400" b="1" dirty="0">
              <a:latin typeface="微软雅黑" panose="020B0503020204020204" charset="-122"/>
              <a:ea typeface="微软雅黑" panose="020B0503020204020204" charset="-122"/>
            </a:endParaRPr>
          </a:p>
          <a:p>
            <a:pPr>
              <a:lnSpc>
                <a:spcPct val="150000"/>
              </a:lnSpc>
            </a:pPr>
            <a:r>
              <a:rPr lang="zh-CN" altLang="en-US" sz="1400" b="1" dirty="0">
                <a:latin typeface="微软雅黑" panose="020B0503020204020204" charset="-122"/>
                <a:ea typeface="微软雅黑" panose="020B0503020204020204" charset="-122"/>
              </a:rPr>
              <a:t>                 </a:t>
            </a:r>
            <a:r>
              <a:rPr lang="zh-CN" altLang="en-US" sz="1400" b="1" dirty="0">
                <a:solidFill>
                  <a:srgbClr val="0000FF"/>
                </a:solidFill>
                <a:latin typeface="微软雅黑" panose="020B0503020204020204" charset="-122"/>
                <a:ea typeface="微软雅黑" panose="020B0503020204020204" charset="-122"/>
              </a:rPr>
              <a:t>（购买</a:t>
            </a:r>
            <a:r>
              <a:rPr lang="en-US" altLang="zh-CN" sz="1400" b="1" dirty="0">
                <a:solidFill>
                  <a:srgbClr val="0000FF"/>
                </a:solidFill>
                <a:latin typeface="微软雅黑" panose="020B0503020204020204" charset="-122"/>
                <a:ea typeface="微软雅黑" panose="020B0503020204020204" charset="-122"/>
              </a:rPr>
              <a:t>A</a:t>
            </a:r>
            <a:r>
              <a:rPr lang="zh-CN" altLang="en-US" sz="1400" b="1" dirty="0">
                <a:solidFill>
                  <a:srgbClr val="0000FF"/>
                </a:solidFill>
                <a:latin typeface="微软雅黑" panose="020B0503020204020204" charset="-122"/>
                <a:ea typeface="微软雅黑" panose="020B0503020204020204" charset="-122"/>
              </a:rPr>
              <a:t>商品，对购买</a:t>
            </a:r>
            <a:r>
              <a:rPr lang="en-US" altLang="zh-CN" sz="1400" b="1" dirty="0">
                <a:solidFill>
                  <a:srgbClr val="0000FF"/>
                </a:solidFill>
                <a:latin typeface="微软雅黑" panose="020B0503020204020204" charset="-122"/>
                <a:ea typeface="微软雅黑" panose="020B0503020204020204" charset="-122"/>
              </a:rPr>
              <a:t>B</a:t>
            </a:r>
            <a:r>
              <a:rPr lang="zh-CN" altLang="en-US" sz="1400" b="1" dirty="0">
                <a:solidFill>
                  <a:srgbClr val="0000FF"/>
                </a:solidFill>
                <a:latin typeface="微软雅黑" panose="020B0503020204020204" charset="-122"/>
                <a:ea typeface="微软雅黑" panose="020B0503020204020204" charset="-122"/>
              </a:rPr>
              <a:t>是否有帮助，</a:t>
            </a:r>
            <a:r>
              <a:rPr lang="en-US" altLang="zh-CN" sz="1400" b="1" dirty="0">
                <a:solidFill>
                  <a:srgbClr val="0000FF"/>
                </a:solidFill>
                <a:latin typeface="微软雅黑" panose="020B0503020204020204" charset="-122"/>
                <a:ea typeface="微软雅黑" panose="020B0503020204020204" charset="-122"/>
              </a:rPr>
              <a:t>&gt;1</a:t>
            </a:r>
            <a:r>
              <a:rPr lang="zh-CN" altLang="en-US" sz="1400" b="1" dirty="0">
                <a:solidFill>
                  <a:srgbClr val="0000FF"/>
                </a:solidFill>
                <a:latin typeface="微软雅黑" panose="020B0503020204020204" charset="-122"/>
                <a:ea typeface="微软雅黑" panose="020B0503020204020204" charset="-122"/>
              </a:rPr>
              <a:t>时才真正有关联）</a:t>
            </a:r>
            <a:endParaRPr lang="zh-CN" altLang="en-US" sz="2000" b="1" dirty="0">
              <a:solidFill>
                <a:srgbClr val="0000FF"/>
              </a:solidFill>
              <a:latin typeface="微软雅黑" panose="020B0503020204020204" charset="-122"/>
              <a:ea typeface="微软雅黑" panose="020B0503020204020204" charset="-122"/>
            </a:endParaRPr>
          </a:p>
        </p:txBody>
      </p:sp>
      <p:sp>
        <p:nvSpPr>
          <p:cNvPr id="11" name="矩形 10"/>
          <p:cNvSpPr/>
          <p:nvPr/>
        </p:nvSpPr>
        <p:spPr>
          <a:xfrm>
            <a:off x="6165219" y="4561553"/>
            <a:ext cx="5160912" cy="461665"/>
          </a:xfrm>
          <a:prstGeom prst="rect">
            <a:avLst/>
          </a:prstGeom>
        </p:spPr>
        <p:txBody>
          <a:bodyPr wrap="square">
            <a:spAutoFit/>
          </a:bodyPr>
          <a:lstStyle/>
          <a:p>
            <a:r>
              <a:rPr lang="zh-CN" altLang="en-US" sz="1200" dirty="0">
                <a:latin typeface="微软雅黑" panose="020B0503020204020204" charset="-122"/>
                <a:ea typeface="微软雅黑" panose="020B0503020204020204" charset="-122"/>
              </a:rPr>
              <a:t>例：</a:t>
            </a:r>
            <a:r>
              <a:rPr lang="en-US" altLang="zh-CN" sz="1200" dirty="0">
                <a:latin typeface="微软雅黑" panose="020B0503020204020204" charset="-122"/>
                <a:ea typeface="微软雅黑" panose="020B0503020204020204" charset="-122"/>
              </a:rPr>
              <a:t>10000</a:t>
            </a:r>
            <a:r>
              <a:rPr lang="zh-CN" altLang="en-US" sz="1200" dirty="0">
                <a:latin typeface="微软雅黑" panose="020B0503020204020204" charset="-122"/>
                <a:ea typeface="微软雅黑" panose="020B0503020204020204" charset="-122"/>
              </a:rPr>
              <a:t>笔交易中，只有</a:t>
            </a:r>
            <a:r>
              <a:rPr lang="en-US" altLang="zh-CN" sz="1200" dirty="0">
                <a:latin typeface="微软雅黑" panose="020B0503020204020204" charset="-122"/>
                <a:ea typeface="微软雅黑" panose="020B0503020204020204" charset="-122"/>
              </a:rPr>
              <a:t>1</a:t>
            </a:r>
            <a:r>
              <a:rPr lang="zh-CN" altLang="en-US" sz="1200" dirty="0">
                <a:latin typeface="微软雅黑" panose="020B0503020204020204" charset="-122"/>
                <a:ea typeface="微软雅黑" panose="020B0503020204020204" charset="-122"/>
              </a:rPr>
              <a:t>笔同时含有</a:t>
            </a:r>
            <a:r>
              <a:rPr lang="en-US" altLang="zh-CN" sz="1200" dirty="0">
                <a:latin typeface="微软雅黑" panose="020B0503020204020204" charset="-122"/>
                <a:ea typeface="微软雅黑" panose="020B0503020204020204" charset="-122"/>
              </a:rPr>
              <a:t>A</a:t>
            </a:r>
            <a:r>
              <a:rPr lang="zh-CN" altLang="en-US" sz="1200" dirty="0">
                <a:latin typeface="微软雅黑" panose="020B0503020204020204" charset="-122"/>
                <a:ea typeface="微软雅黑" panose="020B0503020204020204" charset="-122"/>
              </a:rPr>
              <a:t>、</a:t>
            </a:r>
            <a:r>
              <a:rPr lang="en-US" altLang="zh-CN" sz="1200" dirty="0">
                <a:latin typeface="微软雅黑" panose="020B0503020204020204" charset="-122"/>
                <a:ea typeface="微软雅黑" panose="020B0503020204020204" charset="-122"/>
              </a:rPr>
              <a:t>B</a:t>
            </a:r>
            <a:r>
              <a:rPr lang="zh-CN" altLang="en-US" sz="1200" dirty="0">
                <a:latin typeface="微软雅黑" panose="020B0503020204020204" charset="-122"/>
                <a:ea typeface="微软雅黑" panose="020B0503020204020204" charset="-122"/>
              </a:rPr>
              <a:t>，其他所有交易不含</a:t>
            </a:r>
            <a:r>
              <a:rPr lang="en-US" altLang="zh-CN" sz="1200" dirty="0">
                <a:latin typeface="微软雅黑" panose="020B0503020204020204" charset="-122"/>
                <a:ea typeface="微软雅黑" panose="020B0503020204020204" charset="-122"/>
              </a:rPr>
              <a:t>A</a:t>
            </a:r>
            <a:r>
              <a:rPr lang="zh-CN" altLang="en-US" sz="1200" dirty="0">
                <a:latin typeface="微软雅黑" panose="020B0503020204020204" charset="-122"/>
                <a:ea typeface="微软雅黑" panose="020B0503020204020204" charset="-122"/>
              </a:rPr>
              <a:t>、</a:t>
            </a:r>
            <a:r>
              <a:rPr lang="en-US" altLang="zh-CN" sz="1200" dirty="0">
                <a:latin typeface="微软雅黑" panose="020B0503020204020204" charset="-122"/>
                <a:ea typeface="微软雅黑" panose="020B0503020204020204" charset="-122"/>
              </a:rPr>
              <a:t>B</a:t>
            </a:r>
            <a:r>
              <a:rPr lang="zh-CN" altLang="en-US" sz="1200" dirty="0">
                <a:latin typeface="微软雅黑" panose="020B0503020204020204" charset="-122"/>
                <a:ea typeface="微软雅黑" panose="020B0503020204020204" charset="-122"/>
              </a:rPr>
              <a:t>，</a:t>
            </a:r>
            <a:r>
              <a:rPr lang="en-US" altLang="zh-CN" sz="1200" dirty="0">
                <a:latin typeface="微软雅黑" panose="020B0503020204020204" charset="-122"/>
                <a:ea typeface="微软雅黑" panose="020B0503020204020204" charset="-122"/>
              </a:rPr>
              <a:t>AB</a:t>
            </a:r>
            <a:r>
              <a:rPr lang="zh-CN" altLang="en-US" sz="1200" dirty="0">
                <a:latin typeface="微软雅黑" panose="020B0503020204020204" charset="-122"/>
                <a:ea typeface="微软雅黑" panose="020B0503020204020204" charset="-122"/>
              </a:rPr>
              <a:t>支持度</a:t>
            </a:r>
            <a:r>
              <a:rPr lang="en-US" altLang="zh-CN" sz="1200" dirty="0">
                <a:latin typeface="微软雅黑" panose="020B0503020204020204" charset="-122"/>
                <a:ea typeface="微软雅黑" panose="020B0503020204020204" charset="-122"/>
              </a:rPr>
              <a:t>0.0001</a:t>
            </a:r>
            <a:r>
              <a:rPr lang="zh-CN" altLang="en-US" sz="1200" dirty="0">
                <a:latin typeface="微软雅黑" panose="020B0503020204020204" charset="-122"/>
                <a:ea typeface="微软雅黑" panose="020B0503020204020204" charset="-122"/>
              </a:rPr>
              <a:t>，可信度</a:t>
            </a:r>
            <a:r>
              <a:rPr lang="en-US" altLang="zh-CN" sz="1200" dirty="0">
                <a:latin typeface="微软雅黑" panose="020B0503020204020204" charset="-122"/>
                <a:ea typeface="微软雅黑" panose="020B0503020204020204" charset="-122"/>
              </a:rPr>
              <a:t>100%</a:t>
            </a:r>
            <a:r>
              <a:rPr lang="zh-CN" altLang="en-US" sz="1200" dirty="0">
                <a:latin typeface="微软雅黑" panose="020B0503020204020204" charset="-122"/>
                <a:ea typeface="微软雅黑" panose="020B0503020204020204" charset="-122"/>
              </a:rPr>
              <a:t>，提升度</a:t>
            </a:r>
            <a:r>
              <a:rPr lang="en-US" altLang="zh-CN" sz="1200" dirty="0">
                <a:latin typeface="微软雅黑" panose="020B0503020204020204" charset="-122"/>
                <a:ea typeface="微软雅黑" panose="020B0503020204020204" charset="-122"/>
              </a:rPr>
              <a:t>10000</a:t>
            </a:r>
            <a:endParaRPr lang="zh-CN" altLang="en-US" sz="1200" dirty="0"/>
          </a:p>
        </p:txBody>
      </p:sp>
      <p:sp>
        <p:nvSpPr>
          <p:cNvPr id="12" name="矩形 11"/>
          <p:cNvSpPr/>
          <p:nvPr/>
        </p:nvSpPr>
        <p:spPr>
          <a:xfrm>
            <a:off x="6165219" y="5123720"/>
            <a:ext cx="3266364" cy="1384995"/>
          </a:xfrm>
          <a:prstGeom prst="rect">
            <a:avLst/>
          </a:prstGeom>
        </p:spPr>
        <p:txBody>
          <a:bodyPr wrap="square">
            <a:spAutoFit/>
          </a:bodyPr>
          <a:lstStyle/>
          <a:p>
            <a:pPr>
              <a:lnSpc>
                <a:spcPct val="150000"/>
              </a:lnSpc>
            </a:pPr>
            <a:r>
              <a:rPr lang="zh-CN" altLang="en-US" sz="1400" b="1" u="sng" dirty="0">
                <a:latin typeface="微软雅黑" panose="020B0503020204020204" charset="-122"/>
                <a:ea typeface="微软雅黑" panose="020B0503020204020204" charset="-122"/>
              </a:rPr>
              <a:t>支持度大了，关联度才有意义</a:t>
            </a:r>
            <a:endParaRPr lang="en-US" altLang="zh-CN" sz="1400" b="1" u="sng" dirty="0">
              <a:latin typeface="微软雅黑" panose="020B0503020204020204" charset="-122"/>
              <a:ea typeface="微软雅黑" panose="020B0503020204020204" charset="-122"/>
            </a:endParaRPr>
          </a:p>
          <a:p>
            <a:pPr>
              <a:lnSpc>
                <a:spcPct val="150000"/>
              </a:lnSpc>
            </a:pPr>
            <a:r>
              <a:rPr lang="zh-CN" altLang="en-US" sz="1400" b="1" u="sng" dirty="0">
                <a:latin typeface="微软雅黑" panose="020B0503020204020204" charset="-122"/>
                <a:ea typeface="微软雅黑" panose="020B0503020204020204" charset="-122"/>
              </a:rPr>
              <a:t>可信度大了，商品之间才有关联度</a:t>
            </a:r>
            <a:endParaRPr lang="en-US" altLang="zh-CN" sz="1400" b="1" u="sng" dirty="0">
              <a:latin typeface="微软雅黑" panose="020B0503020204020204" charset="-122"/>
              <a:ea typeface="微软雅黑" panose="020B0503020204020204" charset="-122"/>
            </a:endParaRPr>
          </a:p>
          <a:p>
            <a:pPr>
              <a:lnSpc>
                <a:spcPct val="150000"/>
              </a:lnSpc>
            </a:pPr>
            <a:r>
              <a:rPr lang="zh-CN" altLang="en-US" sz="1400" b="1" u="sng" dirty="0">
                <a:latin typeface="微软雅黑" panose="020B0503020204020204" charset="-122"/>
                <a:ea typeface="微软雅黑" panose="020B0503020204020204" charset="-122"/>
              </a:rPr>
              <a:t>提升度大了，才可能有提升</a:t>
            </a:r>
            <a:endParaRPr lang="en-US" altLang="zh-CN" sz="1400" b="1" u="sng" dirty="0">
              <a:latin typeface="微软雅黑" panose="020B0503020204020204" charset="-122"/>
              <a:ea typeface="微软雅黑" panose="020B0503020204020204" charset="-122"/>
            </a:endParaRPr>
          </a:p>
          <a:p>
            <a:pPr>
              <a:lnSpc>
                <a:spcPct val="150000"/>
              </a:lnSpc>
            </a:pPr>
            <a:r>
              <a:rPr lang="zh-CN" altLang="en-US" sz="1400" b="1" u="sng" dirty="0">
                <a:latin typeface="微软雅黑" panose="020B0503020204020204" charset="-122"/>
                <a:ea typeface="微软雅黑" panose="020B0503020204020204" charset="-122"/>
              </a:rPr>
              <a:t>支持度和置信度大了，提升度才有意义</a:t>
            </a:r>
            <a:endParaRPr lang="zh-CN" altLang="en-US" sz="1400" b="1" u="sng"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095346" cy="461434"/>
          </a:xfrm>
        </p:spPr>
        <p:txBody>
          <a:bodyPr/>
          <a:lstStyle/>
          <a:p>
            <a:r>
              <a:rPr lang="zh-CN" altLang="en-US" b="1" dirty="0"/>
              <a:t>销售环节</a:t>
            </a:r>
            <a:r>
              <a:rPr lang="en-US" altLang="zh-CN" b="1" dirty="0"/>
              <a:t>—</a:t>
            </a:r>
            <a:r>
              <a:rPr lang="zh-CN" altLang="en-US" b="1" dirty="0"/>
              <a:t>商品关联度分析</a:t>
            </a:r>
            <a:r>
              <a:rPr lang="en-US" altLang="zh-CN" b="1" dirty="0"/>
              <a:t>—</a:t>
            </a:r>
            <a:r>
              <a:rPr lang="zh-CN" altLang="en-US" b="1" dirty="0"/>
              <a:t>“三度”</a:t>
            </a:r>
            <a:endParaRPr lang="zh-CN" altLang="en-US" dirty="0"/>
          </a:p>
        </p:txBody>
      </p:sp>
      <p:sp>
        <p:nvSpPr>
          <p:cNvPr id="3" name="矩形 2"/>
          <p:cNvSpPr/>
          <p:nvPr/>
        </p:nvSpPr>
        <p:spPr>
          <a:xfrm>
            <a:off x="10019319" y="737994"/>
            <a:ext cx="1251868" cy="369332"/>
          </a:xfrm>
          <a:prstGeom prst="rect">
            <a:avLst/>
          </a:prstGeom>
          <a:ln cmpd="dbl">
            <a:noFill/>
          </a:ln>
        </p:spPr>
        <p:txBody>
          <a:bodyPr wrap="square">
            <a:spAutoFit/>
          </a:bodyPr>
          <a:lstStyle/>
          <a:p>
            <a:r>
              <a:rPr lang="zh-CN" altLang="en-US" b="1" dirty="0"/>
              <a:t>       案例</a:t>
            </a:r>
            <a:endParaRPr lang="zh-CN" altLang="en-US" b="1"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01376" y="308443"/>
            <a:ext cx="855740" cy="855740"/>
          </a:xfrm>
          <a:prstGeom prst="rect">
            <a:avLst/>
          </a:prstGeom>
        </p:spPr>
      </p:pic>
      <p:graphicFrame>
        <p:nvGraphicFramePr>
          <p:cNvPr id="5" name="对象 4"/>
          <p:cNvGraphicFramePr>
            <a:graphicFrameLocks noChangeAspect="1"/>
          </p:cNvGraphicFramePr>
          <p:nvPr/>
        </p:nvGraphicFramePr>
        <p:xfrm>
          <a:off x="694450" y="1389266"/>
          <a:ext cx="10971438" cy="4595132"/>
        </p:xfrm>
        <a:graphic>
          <a:graphicData uri="http://schemas.openxmlformats.org/presentationml/2006/ole">
            <mc:AlternateContent xmlns:mc="http://schemas.openxmlformats.org/markup-compatibility/2006">
              <mc:Choice xmlns:v="urn:schemas-microsoft-com:vml" Requires="v">
                <p:oleObj spid="_x0000_s3157" name="工作表" r:id="rId2" imgW="9321800" imgH="3911600" progId="Excel.Sheet.12">
                  <p:embed/>
                </p:oleObj>
              </mc:Choice>
              <mc:Fallback>
                <p:oleObj name="工作表" r:id="rId2" imgW="9321800" imgH="3911600" progId="Excel.Sheet.12">
                  <p:embed/>
                  <p:pic>
                    <p:nvPicPr>
                      <p:cNvPr id="0" name="对象 7"/>
                      <p:cNvPicPr/>
                      <p:nvPr/>
                    </p:nvPicPr>
                    <p:blipFill>
                      <a:blip r:embed="rId3"/>
                      <a:stretch>
                        <a:fillRect/>
                      </a:stretch>
                    </p:blipFill>
                    <p:spPr>
                      <a:xfrm>
                        <a:off x="694450" y="1389266"/>
                        <a:ext cx="10971438" cy="4595132"/>
                      </a:xfrm>
                      <a:prstGeom prst="rect">
                        <a:avLst/>
                      </a:prstGeom>
                    </p:spPr>
                  </p:pic>
                </p:oleObj>
              </mc:Fallback>
            </mc:AlternateContent>
          </a:graphicData>
        </a:graphic>
      </p:graphicFrame>
      <p:sp>
        <p:nvSpPr>
          <p:cNvPr id="6" name="矩形 5"/>
          <p:cNvSpPr/>
          <p:nvPr/>
        </p:nvSpPr>
        <p:spPr>
          <a:xfrm>
            <a:off x="833967" y="6058589"/>
            <a:ext cx="10394833" cy="377411"/>
          </a:xfrm>
          <a:prstGeom prst="rect">
            <a:avLst/>
          </a:prstGeom>
        </p:spPr>
        <p:txBody>
          <a:bodyPr wrap="none">
            <a:spAutoFit/>
          </a:bodyPr>
          <a:lstStyle/>
          <a:p>
            <a:pPr>
              <a:lnSpc>
                <a:spcPct val="150000"/>
              </a:lnSpc>
            </a:pPr>
            <a:r>
              <a:rPr lang="zh-CN" altLang="en-US" sz="1400" b="1" dirty="0">
                <a:solidFill>
                  <a:schemeClr val="tx1">
                    <a:lumMod val="75000"/>
                    <a:lumOff val="25000"/>
                  </a:schemeClr>
                </a:solidFill>
                <a:latin typeface="微软雅黑" panose="020B0503020204020204" charset="-122"/>
                <a:ea typeface="微软雅黑" panose="020B0503020204020204" charset="-122"/>
              </a:rPr>
              <a:t>品类关联</a:t>
            </a:r>
            <a:r>
              <a:rPr lang="en-US" altLang="zh-CN" sz="1400" b="1" dirty="0">
                <a:solidFill>
                  <a:schemeClr val="tx1">
                    <a:lumMod val="75000"/>
                    <a:lumOff val="25000"/>
                  </a:schemeClr>
                </a:solidFill>
                <a:latin typeface="微软雅黑" panose="020B0503020204020204" charset="-122"/>
                <a:ea typeface="微软雅黑" panose="020B0503020204020204" charset="-122"/>
              </a:rPr>
              <a:t>TOP5</a:t>
            </a:r>
            <a:r>
              <a:rPr lang="zh-CN" altLang="en-US" sz="1400" b="1" dirty="0">
                <a:solidFill>
                  <a:schemeClr val="tx1">
                    <a:lumMod val="75000"/>
                    <a:lumOff val="25000"/>
                  </a:schemeClr>
                </a:solidFill>
                <a:latin typeface="微软雅黑" panose="020B0503020204020204" charset="-122"/>
                <a:ea typeface="微软雅黑" panose="020B0503020204020204" charset="-122"/>
              </a:rPr>
              <a:t>分别为卧室家纺</a:t>
            </a:r>
            <a:r>
              <a:rPr lang="en-US" altLang="zh-CN" sz="1400" b="1" dirty="0">
                <a:solidFill>
                  <a:schemeClr val="tx1">
                    <a:lumMod val="75000"/>
                    <a:lumOff val="25000"/>
                  </a:schemeClr>
                </a:solidFill>
                <a:latin typeface="微软雅黑" panose="020B0503020204020204" charset="-122"/>
                <a:ea typeface="微软雅黑" panose="020B0503020204020204" charset="-122"/>
              </a:rPr>
              <a:t>-</a:t>
            </a:r>
            <a:r>
              <a:rPr lang="zh-CN" altLang="en-US" sz="1400" b="1" dirty="0">
                <a:solidFill>
                  <a:schemeClr val="tx1">
                    <a:lumMod val="75000"/>
                    <a:lumOff val="25000"/>
                  </a:schemeClr>
                </a:solidFill>
                <a:latin typeface="微软雅黑" panose="020B0503020204020204" charset="-122"/>
                <a:ea typeface="微软雅黑" panose="020B0503020204020204" charset="-122"/>
              </a:rPr>
              <a:t>浴室家纺、安全健康</a:t>
            </a:r>
            <a:r>
              <a:rPr lang="en-US" altLang="zh-CN" sz="1400" b="1" dirty="0">
                <a:solidFill>
                  <a:schemeClr val="tx1">
                    <a:lumMod val="75000"/>
                    <a:lumOff val="25000"/>
                  </a:schemeClr>
                </a:solidFill>
                <a:latin typeface="微软雅黑" panose="020B0503020204020204" charset="-122"/>
                <a:ea typeface="微软雅黑" panose="020B0503020204020204" charset="-122"/>
              </a:rPr>
              <a:t>-</a:t>
            </a:r>
            <a:r>
              <a:rPr lang="zh-CN" altLang="en-US" sz="1400" b="1" dirty="0">
                <a:solidFill>
                  <a:schemeClr val="tx1">
                    <a:lumMod val="75000"/>
                    <a:lumOff val="25000"/>
                  </a:schemeClr>
                </a:solidFill>
                <a:latin typeface="微软雅黑" panose="020B0503020204020204" charset="-122"/>
                <a:ea typeface="微软雅黑" panose="020B0503020204020204" charset="-122"/>
              </a:rPr>
              <a:t>孕妈用品、孕妈服饰</a:t>
            </a:r>
            <a:r>
              <a:rPr lang="en-US" altLang="zh-CN" sz="1400" b="1" dirty="0">
                <a:solidFill>
                  <a:schemeClr val="tx1">
                    <a:lumMod val="75000"/>
                    <a:lumOff val="25000"/>
                  </a:schemeClr>
                </a:solidFill>
                <a:latin typeface="微软雅黑" panose="020B0503020204020204" charset="-122"/>
                <a:ea typeface="微软雅黑" panose="020B0503020204020204" charset="-122"/>
              </a:rPr>
              <a:t>-</a:t>
            </a:r>
            <a:r>
              <a:rPr lang="zh-CN" altLang="en-US" sz="1400" b="1" dirty="0">
                <a:solidFill>
                  <a:schemeClr val="tx1">
                    <a:lumMod val="75000"/>
                    <a:lumOff val="25000"/>
                  </a:schemeClr>
                </a:solidFill>
                <a:latin typeface="微软雅黑" panose="020B0503020204020204" charset="-122"/>
                <a:ea typeface="微软雅黑" panose="020B0503020204020204" charset="-122"/>
              </a:rPr>
              <a:t>孕妈洗护、户外运动</a:t>
            </a:r>
            <a:r>
              <a:rPr lang="en-US" altLang="zh-CN" sz="1400" b="1" dirty="0">
                <a:solidFill>
                  <a:schemeClr val="tx1">
                    <a:lumMod val="75000"/>
                    <a:lumOff val="25000"/>
                  </a:schemeClr>
                </a:solidFill>
                <a:latin typeface="微软雅黑" panose="020B0503020204020204" charset="-122"/>
                <a:ea typeface="微软雅黑" panose="020B0503020204020204" charset="-122"/>
              </a:rPr>
              <a:t>-</a:t>
            </a:r>
            <a:r>
              <a:rPr lang="zh-CN" altLang="en-US" sz="1400" b="1" dirty="0">
                <a:solidFill>
                  <a:schemeClr val="tx1">
                    <a:lumMod val="75000"/>
                    <a:lumOff val="25000"/>
                  </a:schemeClr>
                </a:solidFill>
                <a:latin typeface="微软雅黑" panose="020B0503020204020204" charset="-122"/>
                <a:ea typeface="微软雅黑" panose="020B0503020204020204" charset="-122"/>
              </a:rPr>
              <a:t>季节玩具、孕妈洗护</a:t>
            </a:r>
            <a:r>
              <a:rPr lang="en-US" altLang="zh-CN" sz="1400" b="1" dirty="0">
                <a:solidFill>
                  <a:schemeClr val="tx1">
                    <a:lumMod val="75000"/>
                    <a:lumOff val="25000"/>
                  </a:schemeClr>
                </a:solidFill>
                <a:latin typeface="微软雅黑" panose="020B0503020204020204" charset="-122"/>
                <a:ea typeface="微软雅黑" panose="020B0503020204020204" charset="-122"/>
              </a:rPr>
              <a:t>-</a:t>
            </a:r>
            <a:r>
              <a:rPr lang="zh-CN" altLang="en-US" sz="1400" b="1" dirty="0">
                <a:solidFill>
                  <a:schemeClr val="tx1">
                    <a:lumMod val="75000"/>
                    <a:lumOff val="25000"/>
                  </a:schemeClr>
                </a:solidFill>
                <a:latin typeface="微软雅黑" panose="020B0503020204020204" charset="-122"/>
                <a:ea typeface="微软雅黑" panose="020B0503020204020204" charset="-122"/>
              </a:rPr>
              <a:t>孕妈用品。</a:t>
            </a:r>
            <a:endParaRPr lang="en-US" altLang="zh-CN" sz="1400" b="1" dirty="0">
              <a:solidFill>
                <a:schemeClr val="tx1">
                  <a:lumMod val="75000"/>
                  <a:lumOff val="25000"/>
                </a:schemeClr>
              </a:solidFill>
              <a:latin typeface="微软雅黑" panose="020B0503020204020204" charset="-122"/>
              <a:ea typeface="微软雅黑" panose="020B0503020204020204" charset="-122"/>
            </a:endParaRPr>
          </a:p>
        </p:txBody>
      </p:sp>
      <p:sp>
        <p:nvSpPr>
          <p:cNvPr id="7" name="矩形 6"/>
          <p:cNvSpPr/>
          <p:nvPr/>
        </p:nvSpPr>
        <p:spPr>
          <a:xfrm>
            <a:off x="833967" y="706172"/>
            <a:ext cx="8295965" cy="458011"/>
          </a:xfrm>
          <a:prstGeom prst="rect">
            <a:avLst/>
          </a:prstGeom>
        </p:spPr>
        <p:txBody>
          <a:bodyPr wrap="square">
            <a:spAutoFit/>
          </a:bodyPr>
          <a:lstStyle/>
          <a:p>
            <a:pPr>
              <a:lnSpc>
                <a:spcPct val="150000"/>
              </a:lnSpc>
            </a:pPr>
            <a:r>
              <a:rPr lang="zh-CN" altLang="en-US" b="1" dirty="0">
                <a:solidFill>
                  <a:srgbClr val="F98607"/>
                </a:solidFill>
              </a:rPr>
              <a:t>思考：如何分析下表？</a:t>
            </a:r>
            <a:endParaRPr lang="en-US" altLang="zh-CN" b="1" dirty="0">
              <a:solidFill>
                <a:srgbClr val="F98607"/>
              </a:solidFill>
            </a:endParaRPr>
          </a:p>
        </p:txBody>
      </p:sp>
      <p:sp>
        <p:nvSpPr>
          <p:cNvPr id="9" name="对话气泡: 圆角矩形 8"/>
          <p:cNvSpPr/>
          <p:nvPr/>
        </p:nvSpPr>
        <p:spPr>
          <a:xfrm>
            <a:off x="4004244" y="966356"/>
            <a:ext cx="778771" cy="281940"/>
          </a:xfrm>
          <a:prstGeom prst="wedgeRoundRectCallout">
            <a:avLst>
              <a:gd name="adj1" fmla="val -17220"/>
              <a:gd name="adj2" fmla="val 97427"/>
              <a:gd name="adj3" fmla="val 166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lumMod val="75000"/>
                    <a:lumOff val="25000"/>
                  </a:schemeClr>
                </a:solidFill>
              </a:rPr>
              <a:t>支持度</a:t>
            </a:r>
            <a:endParaRPr lang="zh-CN" altLang="en-US" sz="1400" b="1" dirty="0">
              <a:solidFill>
                <a:schemeClr val="tx1">
                  <a:lumMod val="75000"/>
                  <a:lumOff val="25000"/>
                </a:schemeClr>
              </a:solidFill>
            </a:endParaRPr>
          </a:p>
        </p:txBody>
      </p:sp>
      <p:sp>
        <p:nvSpPr>
          <p:cNvPr id="10" name="对话气泡: 圆角矩形 9"/>
          <p:cNvSpPr/>
          <p:nvPr/>
        </p:nvSpPr>
        <p:spPr>
          <a:xfrm>
            <a:off x="5066162" y="966356"/>
            <a:ext cx="1212480" cy="285669"/>
          </a:xfrm>
          <a:prstGeom prst="wedgeRoundRectCallout">
            <a:avLst>
              <a:gd name="adj1" fmla="val -17220"/>
              <a:gd name="adj2" fmla="val 97427"/>
              <a:gd name="adj3" fmla="val 166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lumMod val="75000"/>
                    <a:lumOff val="25000"/>
                  </a:schemeClr>
                </a:solidFill>
              </a:rPr>
              <a:t>A-&gt;B</a:t>
            </a:r>
            <a:r>
              <a:rPr lang="zh-CN" altLang="en-US" sz="1400" b="1" dirty="0">
                <a:solidFill>
                  <a:schemeClr val="tx1">
                    <a:lumMod val="75000"/>
                    <a:lumOff val="25000"/>
                  </a:schemeClr>
                </a:solidFill>
              </a:rPr>
              <a:t>可信度</a:t>
            </a:r>
            <a:endParaRPr lang="zh-CN" altLang="en-US" sz="1400" b="1" dirty="0">
              <a:solidFill>
                <a:schemeClr val="tx1">
                  <a:lumMod val="75000"/>
                  <a:lumOff val="25000"/>
                </a:schemeClr>
              </a:solidFill>
            </a:endParaRPr>
          </a:p>
        </p:txBody>
      </p:sp>
      <p:sp>
        <p:nvSpPr>
          <p:cNvPr id="12" name="对话气泡: 圆角矩形 11"/>
          <p:cNvSpPr/>
          <p:nvPr/>
        </p:nvSpPr>
        <p:spPr>
          <a:xfrm>
            <a:off x="6558730" y="964491"/>
            <a:ext cx="1212480" cy="285669"/>
          </a:xfrm>
          <a:prstGeom prst="wedgeRoundRectCallout">
            <a:avLst>
              <a:gd name="adj1" fmla="val -17220"/>
              <a:gd name="adj2" fmla="val 97427"/>
              <a:gd name="adj3" fmla="val 166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lumMod val="75000"/>
                    <a:lumOff val="25000"/>
                  </a:schemeClr>
                </a:solidFill>
              </a:rPr>
              <a:t>B-&gt;A</a:t>
            </a:r>
            <a:r>
              <a:rPr lang="zh-CN" altLang="en-US" sz="1400" b="1" dirty="0">
                <a:solidFill>
                  <a:schemeClr val="tx1">
                    <a:lumMod val="75000"/>
                    <a:lumOff val="25000"/>
                  </a:schemeClr>
                </a:solidFill>
              </a:rPr>
              <a:t>可信度</a:t>
            </a:r>
            <a:endParaRPr lang="zh-CN" altLang="en-US" sz="1400" b="1" dirty="0">
              <a:solidFill>
                <a:schemeClr val="tx1">
                  <a:lumMod val="75000"/>
                  <a:lumOff val="25000"/>
                </a:schemeClr>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309658" cy="461434"/>
          </a:xfrm>
        </p:spPr>
        <p:txBody>
          <a:bodyPr/>
          <a:lstStyle/>
          <a:p>
            <a:r>
              <a:rPr lang="zh-CN" altLang="en-US" b="1" dirty="0"/>
              <a:t>销售环节</a:t>
            </a:r>
            <a:r>
              <a:rPr lang="en-US" altLang="zh-CN" b="1" dirty="0"/>
              <a:t>—</a:t>
            </a:r>
            <a:r>
              <a:rPr lang="zh-CN" altLang="en-US" b="1" dirty="0"/>
              <a:t>商品关联度</a:t>
            </a:r>
            <a:r>
              <a:rPr lang="en-US" altLang="zh-CN" b="1" dirty="0"/>
              <a:t>—</a:t>
            </a:r>
            <a:r>
              <a:rPr lang="zh-CN" altLang="en-US" b="1" dirty="0"/>
              <a:t>购物篮分析</a:t>
            </a:r>
            <a:endParaRPr lang="zh-CN" altLang="en-US" dirty="0"/>
          </a:p>
        </p:txBody>
      </p:sp>
      <p:sp>
        <p:nvSpPr>
          <p:cNvPr id="7" name="文本框 6"/>
          <p:cNvSpPr txBox="1"/>
          <p:nvPr/>
        </p:nvSpPr>
        <p:spPr>
          <a:xfrm>
            <a:off x="991895" y="1887867"/>
            <a:ext cx="5376063" cy="8309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charset="-122"/>
                <a:ea typeface="微软雅黑" panose="020B0503020204020204" charset="-122"/>
              </a:rPr>
              <a:t>品牌人气；品牌销售排名；品牌销售占比</a:t>
            </a:r>
            <a:endParaRPr lang="en-US" altLang="zh-CN" sz="1600" dirty="0">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charset="-122"/>
                <a:ea typeface="微软雅黑" panose="020B0503020204020204" charset="-122"/>
              </a:rPr>
              <a:t>品类人气；品类销售排名；品类销售占比</a:t>
            </a:r>
            <a:endParaRPr lang="zh-CN" altLang="en-US" sz="1600" dirty="0">
              <a:latin typeface="微软雅黑" panose="020B0503020204020204" charset="-122"/>
              <a:ea typeface="微软雅黑" panose="020B0503020204020204" charset="-122"/>
            </a:endParaRPr>
          </a:p>
        </p:txBody>
      </p:sp>
      <p:sp>
        <p:nvSpPr>
          <p:cNvPr id="8" name="矩形 7"/>
          <p:cNvSpPr/>
          <p:nvPr/>
        </p:nvSpPr>
        <p:spPr>
          <a:xfrm>
            <a:off x="704206" y="1365512"/>
            <a:ext cx="1107996" cy="369332"/>
          </a:xfrm>
          <a:prstGeom prst="rect">
            <a:avLst/>
          </a:prstGeom>
        </p:spPr>
        <p:txBody>
          <a:bodyPr wrap="none">
            <a:spAutoFit/>
          </a:bodyPr>
          <a:lstStyle/>
          <a:p>
            <a:r>
              <a:rPr lang="zh-CN" altLang="en-US" b="1" dirty="0">
                <a:latin typeface="微软雅黑" panose="020B0503020204020204" charset="-122"/>
                <a:ea typeface="微软雅黑" panose="020B0503020204020204" charset="-122"/>
              </a:rPr>
              <a:t>品类品牌</a:t>
            </a:r>
            <a:endParaRPr lang="zh-CN" altLang="en-US" dirty="0"/>
          </a:p>
        </p:txBody>
      </p:sp>
      <p:sp>
        <p:nvSpPr>
          <p:cNvPr id="9" name="矩形 8"/>
          <p:cNvSpPr/>
          <p:nvPr/>
        </p:nvSpPr>
        <p:spPr>
          <a:xfrm>
            <a:off x="704206" y="3241924"/>
            <a:ext cx="877163" cy="369332"/>
          </a:xfrm>
          <a:prstGeom prst="rect">
            <a:avLst/>
          </a:prstGeom>
        </p:spPr>
        <p:txBody>
          <a:bodyPr wrap="none">
            <a:spAutoFit/>
          </a:bodyPr>
          <a:lstStyle/>
          <a:p>
            <a:r>
              <a:rPr lang="zh-CN" altLang="en-US" b="1" dirty="0">
                <a:latin typeface="微软雅黑" panose="020B0503020204020204" charset="-122"/>
                <a:ea typeface="微软雅黑" panose="020B0503020204020204" charset="-122"/>
              </a:rPr>
              <a:t>渗透率</a:t>
            </a:r>
            <a:endParaRPr lang="zh-CN" altLang="en-US" dirty="0"/>
          </a:p>
        </p:txBody>
      </p:sp>
      <p:sp>
        <p:nvSpPr>
          <p:cNvPr id="10" name="矩形 9"/>
          <p:cNvSpPr/>
          <p:nvPr/>
        </p:nvSpPr>
        <p:spPr>
          <a:xfrm>
            <a:off x="704206" y="4724337"/>
            <a:ext cx="1107996" cy="369332"/>
          </a:xfrm>
          <a:prstGeom prst="rect">
            <a:avLst/>
          </a:prstGeom>
        </p:spPr>
        <p:txBody>
          <a:bodyPr wrap="none">
            <a:spAutoFit/>
          </a:bodyPr>
          <a:lstStyle/>
          <a:p>
            <a:r>
              <a:rPr lang="zh-CN" altLang="en-US" b="1" dirty="0">
                <a:latin typeface="微软雅黑" panose="020B0503020204020204" charset="-122"/>
                <a:ea typeface="微软雅黑" panose="020B0503020204020204" charset="-122"/>
              </a:rPr>
              <a:t>品类组合</a:t>
            </a:r>
            <a:endParaRPr lang="zh-CN" altLang="en-US" dirty="0"/>
          </a:p>
        </p:txBody>
      </p:sp>
      <p:sp>
        <p:nvSpPr>
          <p:cNvPr id="11" name="文本框 10"/>
          <p:cNvSpPr txBox="1"/>
          <p:nvPr/>
        </p:nvSpPr>
        <p:spPr>
          <a:xfrm>
            <a:off x="1001028" y="3723127"/>
            <a:ext cx="5376063" cy="4181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charset="-122"/>
                <a:ea typeface="微软雅黑" panose="020B0503020204020204" charset="-122"/>
              </a:rPr>
              <a:t>消费该品类（品牌）的人数 </a:t>
            </a:r>
            <a:r>
              <a:rPr lang="en-US" altLang="zh-CN" sz="1600"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有消费总人数</a:t>
            </a:r>
            <a:endParaRPr lang="zh-CN" altLang="en-US" sz="1600" dirty="0">
              <a:latin typeface="微软雅黑" panose="020B0503020204020204" charset="-122"/>
              <a:ea typeface="微软雅黑" panose="020B0503020204020204" charset="-122"/>
            </a:endParaRPr>
          </a:p>
        </p:txBody>
      </p:sp>
      <p:sp>
        <p:nvSpPr>
          <p:cNvPr id="12" name="文本框 11"/>
          <p:cNvSpPr txBox="1"/>
          <p:nvPr/>
        </p:nvSpPr>
        <p:spPr>
          <a:xfrm>
            <a:off x="1322096" y="5290754"/>
            <a:ext cx="3164180" cy="4616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charset="-122"/>
                <a:ea typeface="微软雅黑" panose="020B0503020204020204" charset="-122"/>
              </a:rPr>
              <a:t>消费</a:t>
            </a:r>
            <a:r>
              <a:rPr lang="en-US" altLang="zh-CN" sz="1600" dirty="0">
                <a:latin typeface="微软雅黑" panose="020B0503020204020204" charset="-122"/>
                <a:ea typeface="微软雅黑" panose="020B0503020204020204" charset="-122"/>
              </a:rPr>
              <a:t>N</a:t>
            </a:r>
            <a:r>
              <a:rPr lang="zh-CN" altLang="en-US" sz="1600" dirty="0">
                <a:latin typeface="微软雅黑" panose="020B0503020204020204" charset="-122"/>
                <a:ea typeface="微软雅黑" panose="020B0503020204020204" charset="-122"/>
              </a:rPr>
              <a:t>个品类组合</a:t>
            </a:r>
            <a:endParaRPr lang="zh-CN" altLang="en-US" sz="1600" dirty="0">
              <a:latin typeface="微软雅黑" panose="020B0503020204020204" charset="-122"/>
              <a:ea typeface="微软雅黑" panose="020B0503020204020204" charset="-122"/>
            </a:endParaRPr>
          </a:p>
        </p:txBody>
      </p:sp>
      <p:sp>
        <p:nvSpPr>
          <p:cNvPr id="13" name="TextBox 4"/>
          <p:cNvSpPr txBox="1"/>
          <p:nvPr/>
        </p:nvSpPr>
        <p:spPr>
          <a:xfrm>
            <a:off x="6029954" y="949939"/>
            <a:ext cx="5513294" cy="1200329"/>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1600" b="1" dirty="0">
                <a:solidFill>
                  <a:prstClr val="black"/>
                </a:solidFill>
                <a:latin typeface="微软雅黑" panose="020B0503020204020204" charset="-122"/>
                <a:ea typeface="微软雅黑" panose="020B0503020204020204" charset="-122"/>
              </a:rPr>
              <a:t>人气商品：</a:t>
            </a:r>
            <a:endParaRPr lang="en-US" altLang="zh-CN" sz="1600" b="1" dirty="0">
              <a:solidFill>
                <a:prstClr val="black"/>
              </a:solidFill>
              <a:latin typeface="微软雅黑" panose="020B0503020204020204" charset="-122"/>
              <a:ea typeface="微软雅黑" panose="020B0503020204020204" charset="-122"/>
            </a:endParaRPr>
          </a:p>
          <a:p>
            <a:pPr>
              <a:lnSpc>
                <a:spcPct val="150000"/>
              </a:lnSpc>
            </a:pPr>
            <a:r>
              <a:rPr lang="en-US" altLang="zh-CN" sz="1600" dirty="0">
                <a:solidFill>
                  <a:prstClr val="black"/>
                </a:solidFill>
                <a:latin typeface="微软雅黑" panose="020B0503020204020204" charset="-122"/>
                <a:ea typeface="微软雅黑" panose="020B0503020204020204" charset="-122"/>
              </a:rPr>
              <a:t>PI——Purchase Index</a:t>
            </a:r>
            <a:r>
              <a:rPr lang="zh-CN" altLang="en-US" sz="1600" dirty="0">
                <a:solidFill>
                  <a:prstClr val="black"/>
                </a:solidFill>
                <a:latin typeface="微软雅黑" panose="020B0503020204020204" charset="-122"/>
                <a:ea typeface="微软雅黑" panose="020B0503020204020204" charset="-122"/>
              </a:rPr>
              <a:t>，称为商品的购买指数、商品人气度或商品聚客指数。</a:t>
            </a:r>
            <a:endParaRPr lang="en-US" altLang="zh-CN" sz="1600" dirty="0">
              <a:solidFill>
                <a:prstClr val="black"/>
              </a:solidFill>
              <a:latin typeface="微软雅黑" panose="020B0503020204020204" charset="-122"/>
              <a:ea typeface="微软雅黑" panose="020B0503020204020204" charset="-122"/>
            </a:endParaRPr>
          </a:p>
        </p:txBody>
      </p:sp>
      <p:graphicFrame>
        <p:nvGraphicFramePr>
          <p:cNvPr id="14" name="Object 3"/>
          <p:cNvGraphicFramePr>
            <a:graphicFrameLocks noChangeAspect="1"/>
          </p:cNvGraphicFramePr>
          <p:nvPr/>
        </p:nvGraphicFramePr>
        <p:xfrm>
          <a:off x="6360154" y="2641843"/>
          <a:ext cx="4060825" cy="477838"/>
        </p:xfrm>
        <a:graphic>
          <a:graphicData uri="http://schemas.openxmlformats.org/presentationml/2006/ole">
            <mc:AlternateContent xmlns:mc="http://schemas.openxmlformats.org/markup-compatibility/2006">
              <mc:Choice xmlns:v="urn:schemas-microsoft-com:vml" Requires="v">
                <p:oleObj spid="_x0000_s4178" name="公式" r:id="rId1" imgW="87782400" imgH="10363200" progId="Equation.3">
                  <p:embed/>
                </p:oleObj>
              </mc:Choice>
              <mc:Fallback>
                <p:oleObj name="公式" r:id="rId1" imgW="87782400" imgH="10363200" progId="Equation.3">
                  <p:embed/>
                  <p:pic>
                    <p:nvPicPr>
                      <p:cNvPr id="0" name="Object 3"/>
                      <p:cNvPicPr>
                        <a:picLocks noChangeAspect="1" noChangeArrowheads="1"/>
                      </p:cNvPicPr>
                      <p:nvPr/>
                    </p:nvPicPr>
                    <p:blipFill>
                      <a:blip r:embed="rId2"/>
                      <a:srcRect/>
                      <a:stretch>
                        <a:fillRect/>
                      </a:stretch>
                    </p:blipFill>
                    <p:spPr bwMode="auto">
                      <a:xfrm>
                        <a:off x="6360154" y="2641843"/>
                        <a:ext cx="4060825"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7"/>
          <p:cNvSpPr txBox="1"/>
          <p:nvPr/>
        </p:nvSpPr>
        <p:spPr>
          <a:xfrm>
            <a:off x="6029954" y="3611256"/>
            <a:ext cx="5727473" cy="1754326"/>
          </a:xfrm>
          <a:prstGeom prst="rect">
            <a:avLst/>
          </a:prstGeom>
          <a:noFill/>
        </p:spPr>
        <p:txBody>
          <a:bodyPr wrap="square" rtlCol="0">
            <a:spAutoFit/>
          </a:bodyPr>
          <a:lstStyle/>
          <a:p>
            <a:pPr>
              <a:lnSpc>
                <a:spcPct val="150000"/>
              </a:lnSpc>
            </a:pPr>
            <a:r>
              <a:rPr lang="zh-CN" altLang="en-US" sz="1200" dirty="0">
                <a:solidFill>
                  <a:prstClr val="black"/>
                </a:solidFill>
                <a:latin typeface="微软雅黑" panose="020B0503020204020204" charset="-122"/>
                <a:ea typeface="微软雅黑" panose="020B0503020204020204" charset="-122"/>
              </a:rPr>
              <a:t>① 商品的</a:t>
            </a:r>
            <a:r>
              <a:rPr lang="en-US" altLang="zh-CN" sz="1200" dirty="0">
                <a:solidFill>
                  <a:prstClr val="black"/>
                </a:solidFill>
                <a:latin typeface="微软雅黑" panose="020B0503020204020204" charset="-122"/>
                <a:ea typeface="微软雅黑" panose="020B0503020204020204" charset="-122"/>
              </a:rPr>
              <a:t>PI</a:t>
            </a:r>
            <a:r>
              <a:rPr lang="zh-CN" altLang="en-US" sz="1200" dirty="0">
                <a:solidFill>
                  <a:prstClr val="black"/>
                </a:solidFill>
                <a:latin typeface="微软雅黑" panose="020B0503020204020204" charset="-122"/>
                <a:ea typeface="微软雅黑" panose="020B0503020204020204" charset="-122"/>
              </a:rPr>
              <a:t>值用来衡量商品被客户关注的程度。</a:t>
            </a:r>
            <a:r>
              <a:rPr lang="en-US" altLang="zh-CN" sz="1200" dirty="0">
                <a:solidFill>
                  <a:prstClr val="black"/>
                </a:solidFill>
                <a:latin typeface="微软雅黑" panose="020B0503020204020204" charset="-122"/>
                <a:ea typeface="微软雅黑" panose="020B0503020204020204" charset="-122"/>
              </a:rPr>
              <a:t>PI</a:t>
            </a:r>
            <a:r>
              <a:rPr lang="zh-CN" altLang="en-US" sz="1200" dirty="0">
                <a:solidFill>
                  <a:prstClr val="black"/>
                </a:solidFill>
                <a:latin typeface="微软雅黑" panose="020B0503020204020204" charset="-122"/>
                <a:ea typeface="微软雅黑" panose="020B0503020204020204" charset="-122"/>
              </a:rPr>
              <a:t>值高，说明该商品被客户的关注度高，购买频率高，这类商品会在客户心中形成一个固定的价格区间，商品价格稍有变动就会引起客户的注意，因此</a:t>
            </a:r>
            <a:r>
              <a:rPr lang="en-US" altLang="zh-CN" sz="1200" dirty="0">
                <a:solidFill>
                  <a:prstClr val="black"/>
                </a:solidFill>
                <a:latin typeface="微软雅黑" panose="020B0503020204020204" charset="-122"/>
                <a:ea typeface="微软雅黑" panose="020B0503020204020204" charset="-122"/>
              </a:rPr>
              <a:t>PI</a:t>
            </a:r>
            <a:r>
              <a:rPr lang="zh-CN" altLang="en-US" sz="1200" dirty="0">
                <a:solidFill>
                  <a:prstClr val="black"/>
                </a:solidFill>
                <a:latin typeface="微软雅黑" panose="020B0503020204020204" charset="-122"/>
                <a:ea typeface="微软雅黑" panose="020B0503020204020204" charset="-122"/>
              </a:rPr>
              <a:t>值高的商品会是价格敏感商品。</a:t>
            </a:r>
            <a:endParaRPr lang="en-US" altLang="zh-CN" sz="1200" dirty="0">
              <a:solidFill>
                <a:prstClr val="black"/>
              </a:solidFill>
              <a:latin typeface="微软雅黑" panose="020B0503020204020204" charset="-122"/>
              <a:ea typeface="微软雅黑" panose="020B0503020204020204" charset="-122"/>
            </a:endParaRPr>
          </a:p>
          <a:p>
            <a:pPr>
              <a:lnSpc>
                <a:spcPct val="150000"/>
              </a:lnSpc>
            </a:pPr>
            <a:r>
              <a:rPr lang="zh-CN" altLang="en-US" sz="1200" dirty="0">
                <a:solidFill>
                  <a:prstClr val="black"/>
                </a:solidFill>
                <a:latin typeface="微软雅黑" panose="020B0503020204020204" charset="-122"/>
                <a:ea typeface="微软雅黑" panose="020B0503020204020204" charset="-122"/>
              </a:rPr>
              <a:t>② </a:t>
            </a:r>
            <a:r>
              <a:rPr lang="en-US" altLang="zh-CN" sz="1200" dirty="0">
                <a:solidFill>
                  <a:prstClr val="black"/>
                </a:solidFill>
                <a:latin typeface="微软雅黑" panose="020B0503020204020204" charset="-122"/>
                <a:ea typeface="微软雅黑" panose="020B0503020204020204" charset="-122"/>
              </a:rPr>
              <a:t>PI</a:t>
            </a:r>
            <a:r>
              <a:rPr lang="zh-CN" altLang="en-US" sz="1200" dirty="0">
                <a:solidFill>
                  <a:prstClr val="black"/>
                </a:solidFill>
                <a:latin typeface="微软雅黑" panose="020B0503020204020204" charset="-122"/>
                <a:ea typeface="微软雅黑" panose="020B0503020204020204" charset="-122"/>
              </a:rPr>
              <a:t>值高的商品适合做促销，某商品经过促销，</a:t>
            </a:r>
            <a:r>
              <a:rPr lang="en-US" altLang="zh-CN" sz="1200" dirty="0">
                <a:solidFill>
                  <a:prstClr val="black"/>
                </a:solidFill>
                <a:latin typeface="微软雅黑" panose="020B0503020204020204" charset="-122"/>
                <a:ea typeface="微软雅黑" panose="020B0503020204020204" charset="-122"/>
              </a:rPr>
              <a:t>PI</a:t>
            </a:r>
            <a:r>
              <a:rPr lang="zh-CN" altLang="en-US" sz="1200" dirty="0">
                <a:solidFill>
                  <a:prstClr val="black"/>
                </a:solidFill>
                <a:latin typeface="微软雅黑" panose="020B0503020204020204" charset="-122"/>
                <a:ea typeface="微软雅黑" panose="020B0503020204020204" charset="-122"/>
              </a:rPr>
              <a:t>值由低变高，说明促销是成功的。</a:t>
            </a:r>
            <a:endParaRPr lang="en-US" altLang="zh-CN" sz="1200" dirty="0">
              <a:solidFill>
                <a:prstClr val="black"/>
              </a:solidFill>
              <a:latin typeface="微软雅黑" panose="020B0503020204020204" charset="-122"/>
              <a:ea typeface="微软雅黑" panose="020B0503020204020204" charset="-122"/>
            </a:endParaRPr>
          </a:p>
          <a:p>
            <a:pPr>
              <a:lnSpc>
                <a:spcPct val="150000"/>
              </a:lnSpc>
            </a:pPr>
            <a:endParaRPr lang="en-US" altLang="zh-CN" sz="1200" dirty="0">
              <a:solidFill>
                <a:prstClr val="black"/>
              </a:solidFill>
              <a:latin typeface="微软雅黑" panose="020B0503020204020204" charset="-122"/>
              <a:ea typeface="微软雅黑" panose="020B0503020204020204" charset="-122"/>
            </a:endParaRPr>
          </a:p>
          <a:p>
            <a:pPr>
              <a:lnSpc>
                <a:spcPct val="150000"/>
              </a:lnSpc>
            </a:pPr>
            <a:r>
              <a:rPr lang="zh-CN" altLang="en-US" sz="1200" b="1" dirty="0">
                <a:solidFill>
                  <a:prstClr val="black"/>
                </a:solidFill>
                <a:latin typeface="微软雅黑" panose="020B0503020204020204" charset="-122"/>
                <a:ea typeface="微软雅黑" panose="020B0503020204020204" charset="-122"/>
              </a:rPr>
              <a:t>商品</a:t>
            </a:r>
            <a:r>
              <a:rPr lang="en-US" altLang="zh-CN" sz="1200" b="1" dirty="0">
                <a:solidFill>
                  <a:prstClr val="black"/>
                </a:solidFill>
                <a:latin typeface="微软雅黑" panose="020B0503020204020204" charset="-122"/>
                <a:ea typeface="微软雅黑" panose="020B0503020204020204" charset="-122"/>
              </a:rPr>
              <a:t>PI</a:t>
            </a:r>
            <a:r>
              <a:rPr lang="zh-CN" altLang="en-US" sz="1200" b="1" dirty="0">
                <a:solidFill>
                  <a:prstClr val="black"/>
                </a:solidFill>
                <a:latin typeface="微软雅黑" panose="020B0503020204020204" charset="-122"/>
                <a:ea typeface="微软雅黑" panose="020B0503020204020204" charset="-122"/>
              </a:rPr>
              <a:t>值的变化同销售收入的变化可以衡量客户购买量的变化：</a:t>
            </a:r>
            <a:endParaRPr lang="en-US" altLang="zh-CN" sz="1200" b="1" dirty="0">
              <a:solidFill>
                <a:prstClr val="black"/>
              </a:solidFill>
              <a:latin typeface="微软雅黑" panose="020B0503020204020204" charset="-122"/>
              <a:ea typeface="微软雅黑" panose="020B0503020204020204" charset="-122"/>
            </a:endParaRPr>
          </a:p>
        </p:txBody>
      </p:sp>
      <p:sp>
        <p:nvSpPr>
          <p:cNvPr id="16" name="矩形 15"/>
          <p:cNvSpPr/>
          <p:nvPr/>
        </p:nvSpPr>
        <p:spPr>
          <a:xfrm>
            <a:off x="6029954" y="2143261"/>
            <a:ext cx="1499128" cy="461665"/>
          </a:xfrm>
          <a:prstGeom prst="rect">
            <a:avLst/>
          </a:prstGeom>
        </p:spPr>
        <p:txBody>
          <a:bodyPr wrap="none">
            <a:spAutoFit/>
          </a:bodyPr>
          <a:lstStyle/>
          <a:p>
            <a:pPr marL="285750" indent="-285750">
              <a:lnSpc>
                <a:spcPct val="150000"/>
              </a:lnSpc>
              <a:buFont typeface="Wingdings" panose="05000000000000000000" pitchFamily="2" charset="2"/>
              <a:buChar char="p"/>
            </a:pPr>
            <a:r>
              <a:rPr lang="zh-CN" altLang="en-US" sz="1600" b="1" dirty="0">
                <a:solidFill>
                  <a:prstClr val="black"/>
                </a:solidFill>
                <a:latin typeface="微软雅黑" panose="020B0503020204020204" charset="-122"/>
                <a:ea typeface="微软雅黑" panose="020B0503020204020204" charset="-122"/>
              </a:rPr>
              <a:t>计算公式：</a:t>
            </a:r>
            <a:endParaRPr lang="en-US" altLang="zh-CN" sz="1600" b="1" dirty="0">
              <a:solidFill>
                <a:prstClr val="black"/>
              </a:solidFill>
              <a:latin typeface="微软雅黑" panose="020B0503020204020204" charset="-122"/>
              <a:ea typeface="微软雅黑" panose="020B0503020204020204" charset="-122"/>
            </a:endParaRPr>
          </a:p>
        </p:txBody>
      </p:sp>
      <p:graphicFrame>
        <p:nvGraphicFramePr>
          <p:cNvPr id="17" name="表格 16"/>
          <p:cNvGraphicFramePr>
            <a:graphicFrameLocks noGrp="1"/>
          </p:cNvGraphicFramePr>
          <p:nvPr/>
        </p:nvGraphicFramePr>
        <p:xfrm>
          <a:off x="6127351" y="5483086"/>
          <a:ext cx="5040558" cy="731520"/>
        </p:xfrm>
        <a:graphic>
          <a:graphicData uri="http://schemas.openxmlformats.org/drawingml/2006/table">
            <a:tbl>
              <a:tblPr firstRow="1" bandRow="1">
                <a:tableStyleId>{69CF1AB2-1976-4502-BF36-3FF5EA218861}</a:tableStyleId>
              </a:tblPr>
              <a:tblGrid>
                <a:gridCol w="1680186"/>
                <a:gridCol w="1680186"/>
                <a:gridCol w="1680186"/>
              </a:tblGrid>
              <a:tr h="240027">
                <a:tc>
                  <a:txBody>
                    <a:bodyPr/>
                    <a:lstStyle/>
                    <a:p>
                      <a:endParaRPr lang="zh-CN" altLang="en-US" sz="1000" dirty="0">
                        <a:latin typeface="微软雅黑" panose="020B0503020204020204" charset="-122"/>
                        <a:ea typeface="微软雅黑" panose="020B0503020204020204" charset="-122"/>
                      </a:endParaRPr>
                    </a:p>
                  </a:txBody>
                  <a:tcPr anchor="ctr" anchorCtr="1"/>
                </a:tc>
                <a:tc>
                  <a:txBody>
                    <a:bodyPr/>
                    <a:lstStyle/>
                    <a:p>
                      <a:r>
                        <a:rPr lang="zh-CN" altLang="en-US" sz="1000" dirty="0">
                          <a:latin typeface="微软雅黑" panose="020B0503020204020204" charset="-122"/>
                          <a:ea typeface="微软雅黑" panose="020B0503020204020204" charset="-122"/>
                        </a:rPr>
                        <a:t>销售收入上升</a:t>
                      </a:r>
                      <a:endParaRPr lang="zh-CN" altLang="en-US" sz="1000" dirty="0">
                        <a:latin typeface="微软雅黑" panose="020B0503020204020204" charset="-122"/>
                        <a:ea typeface="微软雅黑" panose="020B0503020204020204" charset="-122"/>
                      </a:endParaRPr>
                    </a:p>
                  </a:txBody>
                  <a:tcPr anchor="ctr" anchorCtr="1"/>
                </a:tc>
                <a:tc>
                  <a:txBody>
                    <a:bodyPr/>
                    <a:lstStyle/>
                    <a:p>
                      <a:r>
                        <a:rPr lang="zh-CN" altLang="en-US" sz="1000" dirty="0">
                          <a:latin typeface="微软雅黑" panose="020B0503020204020204" charset="-122"/>
                          <a:ea typeface="微软雅黑" panose="020B0503020204020204" charset="-122"/>
                        </a:rPr>
                        <a:t>销售收入下降</a:t>
                      </a:r>
                      <a:endParaRPr lang="zh-CN" altLang="en-US" sz="1000" dirty="0">
                        <a:latin typeface="微软雅黑" panose="020B0503020204020204" charset="-122"/>
                        <a:ea typeface="微软雅黑" panose="020B0503020204020204" charset="-122"/>
                      </a:endParaRPr>
                    </a:p>
                  </a:txBody>
                  <a:tcPr anchor="ctr" anchorCtr="1"/>
                </a:tc>
              </a:tr>
              <a:tr h="240027">
                <a:tc>
                  <a:txBody>
                    <a:bodyPr/>
                    <a:lstStyle/>
                    <a:p>
                      <a:r>
                        <a:rPr lang="zh-CN" altLang="en-US" sz="1000" dirty="0">
                          <a:latin typeface="微软雅黑" panose="020B0503020204020204" charset="-122"/>
                          <a:ea typeface="微软雅黑" panose="020B0503020204020204" charset="-122"/>
                        </a:rPr>
                        <a:t>商品</a:t>
                      </a:r>
                      <a:r>
                        <a:rPr lang="en-US" altLang="zh-CN" sz="1000" dirty="0">
                          <a:latin typeface="微软雅黑" panose="020B0503020204020204" charset="-122"/>
                          <a:ea typeface="微软雅黑" panose="020B0503020204020204" charset="-122"/>
                        </a:rPr>
                        <a:t>PI</a:t>
                      </a:r>
                      <a:r>
                        <a:rPr lang="zh-CN" altLang="en-US" sz="1000" dirty="0">
                          <a:latin typeface="微软雅黑" panose="020B0503020204020204" charset="-122"/>
                          <a:ea typeface="微软雅黑" panose="020B0503020204020204" charset="-122"/>
                        </a:rPr>
                        <a:t>值上升</a:t>
                      </a:r>
                      <a:endParaRPr lang="zh-CN" altLang="en-US" sz="1000" dirty="0">
                        <a:latin typeface="微软雅黑" panose="020B0503020204020204" charset="-122"/>
                        <a:ea typeface="微软雅黑" panose="020B0503020204020204" charset="-122"/>
                      </a:endParaRPr>
                    </a:p>
                  </a:txBody>
                  <a:tcPr anchor="ctr" anchorCtr="1"/>
                </a:tc>
                <a:tc>
                  <a:txBody>
                    <a:bodyPr/>
                    <a:lstStyle/>
                    <a:p>
                      <a:r>
                        <a:rPr lang="zh-CN" altLang="en-US" sz="1000" dirty="0">
                          <a:latin typeface="微软雅黑" panose="020B0503020204020204" charset="-122"/>
                          <a:ea typeface="微软雅黑" panose="020B0503020204020204" charset="-122"/>
                        </a:rPr>
                        <a:t>正常</a:t>
                      </a:r>
                      <a:endParaRPr lang="zh-CN" altLang="en-US" sz="1000" dirty="0">
                        <a:latin typeface="微软雅黑" panose="020B0503020204020204" charset="-122"/>
                        <a:ea typeface="微软雅黑" panose="020B0503020204020204" charset="-122"/>
                      </a:endParaRPr>
                    </a:p>
                  </a:txBody>
                  <a:tcPr anchor="ctr" anchorCtr="1"/>
                </a:tc>
                <a:tc>
                  <a:txBody>
                    <a:bodyPr/>
                    <a:lstStyle/>
                    <a:p>
                      <a:r>
                        <a:rPr lang="zh-CN" altLang="en-US" sz="1000" dirty="0">
                          <a:latin typeface="微软雅黑" panose="020B0503020204020204" charset="-122"/>
                          <a:ea typeface="微软雅黑" panose="020B0503020204020204" charset="-122"/>
                        </a:rPr>
                        <a:t>客户购买量下降</a:t>
                      </a:r>
                      <a:endParaRPr lang="zh-CN" altLang="en-US" sz="1000" dirty="0">
                        <a:latin typeface="微软雅黑" panose="020B0503020204020204" charset="-122"/>
                        <a:ea typeface="微软雅黑" panose="020B0503020204020204" charset="-122"/>
                      </a:endParaRPr>
                    </a:p>
                  </a:txBody>
                  <a:tcPr anchor="ctr" anchorCtr="1"/>
                </a:tc>
              </a:tr>
              <a:tr h="240027">
                <a:tc>
                  <a:txBody>
                    <a:bodyPr/>
                    <a:lstStyle/>
                    <a:p>
                      <a:r>
                        <a:rPr lang="zh-CN" altLang="en-US" sz="1000" dirty="0">
                          <a:latin typeface="微软雅黑" panose="020B0503020204020204" charset="-122"/>
                          <a:ea typeface="微软雅黑" panose="020B0503020204020204" charset="-122"/>
                        </a:rPr>
                        <a:t>商品</a:t>
                      </a:r>
                      <a:r>
                        <a:rPr lang="en-US" altLang="zh-CN" sz="1000" dirty="0">
                          <a:latin typeface="微软雅黑" panose="020B0503020204020204" charset="-122"/>
                          <a:ea typeface="微软雅黑" panose="020B0503020204020204" charset="-122"/>
                        </a:rPr>
                        <a:t>PI</a:t>
                      </a:r>
                      <a:r>
                        <a:rPr lang="zh-CN" altLang="en-US" sz="1000" dirty="0">
                          <a:latin typeface="微软雅黑" panose="020B0503020204020204" charset="-122"/>
                          <a:ea typeface="微软雅黑" panose="020B0503020204020204" charset="-122"/>
                        </a:rPr>
                        <a:t>值下降</a:t>
                      </a:r>
                      <a:endParaRPr lang="zh-CN" altLang="en-US" sz="1000" dirty="0">
                        <a:latin typeface="微软雅黑" panose="020B0503020204020204" charset="-122"/>
                        <a:ea typeface="微软雅黑" panose="020B0503020204020204" charset="-122"/>
                      </a:endParaRPr>
                    </a:p>
                  </a:txBody>
                  <a:tcPr anchor="ctr" anchorCtr="1"/>
                </a:tc>
                <a:tc>
                  <a:txBody>
                    <a:bodyPr/>
                    <a:lstStyle/>
                    <a:p>
                      <a:r>
                        <a:rPr lang="zh-CN" altLang="en-US" sz="1000" dirty="0">
                          <a:latin typeface="微软雅黑" panose="020B0503020204020204" charset="-122"/>
                          <a:ea typeface="微软雅黑" panose="020B0503020204020204" charset="-122"/>
                        </a:rPr>
                        <a:t>客户购买量上升</a:t>
                      </a:r>
                      <a:endParaRPr lang="zh-CN" altLang="en-US" sz="1000" dirty="0">
                        <a:latin typeface="微软雅黑" panose="020B0503020204020204" charset="-122"/>
                        <a:ea typeface="微软雅黑" panose="020B0503020204020204" charset="-122"/>
                      </a:endParaRPr>
                    </a:p>
                  </a:txBody>
                  <a:tcPr anchor="ctr" anchorCtr="1"/>
                </a:tc>
                <a:tc>
                  <a:txBody>
                    <a:bodyPr/>
                    <a:lstStyle/>
                    <a:p>
                      <a:r>
                        <a:rPr lang="zh-CN" altLang="en-US" sz="1000" dirty="0">
                          <a:latin typeface="微软雅黑" panose="020B0503020204020204" charset="-122"/>
                          <a:ea typeface="微软雅黑" panose="020B0503020204020204" charset="-122"/>
                        </a:rPr>
                        <a:t>正常</a:t>
                      </a:r>
                      <a:endParaRPr lang="zh-CN" altLang="en-US" sz="1000" dirty="0">
                        <a:latin typeface="微软雅黑" panose="020B0503020204020204" charset="-122"/>
                        <a:ea typeface="微软雅黑" panose="020B0503020204020204" charset="-122"/>
                      </a:endParaRPr>
                    </a:p>
                  </a:txBody>
                  <a:tcPr anchor="ctr" anchorCtr="1"/>
                </a:tc>
              </a:tr>
            </a:tbl>
          </a:graphicData>
        </a:graphic>
      </p:graphicFrame>
      <p:sp>
        <p:nvSpPr>
          <p:cNvPr id="18" name="矩形 17"/>
          <p:cNvSpPr/>
          <p:nvPr/>
        </p:nvSpPr>
        <p:spPr>
          <a:xfrm>
            <a:off x="6029954" y="3156598"/>
            <a:ext cx="1497526" cy="584775"/>
          </a:xfrm>
          <a:prstGeom prst="rect">
            <a:avLst/>
          </a:prstGeom>
        </p:spPr>
        <p:txBody>
          <a:bodyPr wrap="none">
            <a:spAutoFit/>
          </a:bodyPr>
          <a:lstStyle/>
          <a:p>
            <a:pPr marL="285750" indent="-285750">
              <a:lnSpc>
                <a:spcPct val="200000"/>
              </a:lnSpc>
              <a:buFont typeface="Wingdings" panose="05000000000000000000" pitchFamily="2" charset="2"/>
              <a:buChar char="p"/>
            </a:pPr>
            <a:r>
              <a:rPr lang="en-US" altLang="zh-CN" sz="1600" b="1" dirty="0">
                <a:solidFill>
                  <a:prstClr val="black"/>
                </a:solidFill>
                <a:latin typeface="微软雅黑" panose="020B0503020204020204" charset="-122"/>
                <a:ea typeface="微软雅黑" panose="020B0503020204020204" charset="-122"/>
              </a:rPr>
              <a:t>PI</a:t>
            </a:r>
            <a:r>
              <a:rPr lang="zh-CN" altLang="en-US" sz="1600" b="1" dirty="0">
                <a:solidFill>
                  <a:prstClr val="black"/>
                </a:solidFill>
                <a:latin typeface="微软雅黑" panose="020B0503020204020204" charset="-122"/>
                <a:ea typeface="微软雅黑" panose="020B0503020204020204" charset="-122"/>
              </a:rPr>
              <a:t>值运用：</a:t>
            </a:r>
            <a:endParaRPr lang="en-US" altLang="zh-CN" sz="1600" b="1" dirty="0">
              <a:solidFill>
                <a:prstClr val="black"/>
              </a:solidFill>
              <a:latin typeface="微软雅黑" panose="020B0503020204020204" charset="-122"/>
              <a:ea typeface="微软雅黑" panose="020B050302020402020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338108" cy="461434"/>
          </a:xfrm>
        </p:spPr>
        <p:txBody>
          <a:bodyPr/>
          <a:lstStyle/>
          <a:p>
            <a:r>
              <a:rPr lang="zh-CN" altLang="en-US" b="1" dirty="0"/>
              <a:t>销售环节</a:t>
            </a:r>
            <a:r>
              <a:rPr lang="en-US" altLang="zh-CN" b="1" dirty="0"/>
              <a:t>—</a:t>
            </a:r>
            <a:r>
              <a:rPr lang="zh-CN" altLang="en-US" b="1" dirty="0"/>
              <a:t>提高商品关联度</a:t>
            </a:r>
            <a:endParaRPr lang="zh-CN" altLang="en-US" dirty="0"/>
          </a:p>
        </p:txBody>
      </p:sp>
      <p:sp>
        <p:nvSpPr>
          <p:cNvPr id="3" name="矩形 2"/>
          <p:cNvSpPr/>
          <p:nvPr/>
        </p:nvSpPr>
        <p:spPr>
          <a:xfrm>
            <a:off x="877965" y="960133"/>
            <a:ext cx="3610956" cy="369332"/>
          </a:xfrm>
          <a:prstGeom prst="rect">
            <a:avLst/>
          </a:prstGeom>
          <a:ln cmpd="dbl">
            <a:noFill/>
          </a:ln>
        </p:spPr>
        <p:txBody>
          <a:bodyPr wrap="square">
            <a:spAutoFit/>
          </a:bodyPr>
          <a:lstStyle/>
          <a:p>
            <a:r>
              <a:rPr lang="zh-CN" altLang="en-US" b="1" dirty="0"/>
              <a:t>提高商品关联度的几种方法：</a:t>
            </a:r>
            <a:endParaRPr lang="zh-CN" altLang="en-US" b="1" dirty="0"/>
          </a:p>
        </p:txBody>
      </p:sp>
      <p:graphicFrame>
        <p:nvGraphicFramePr>
          <p:cNvPr id="4" name="图示 3"/>
          <p:cNvGraphicFramePr/>
          <p:nvPr/>
        </p:nvGraphicFramePr>
        <p:xfrm>
          <a:off x="1360486" y="1329465"/>
          <a:ext cx="9569451" cy="51435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395258" cy="461434"/>
          </a:xfrm>
        </p:spPr>
        <p:txBody>
          <a:bodyPr/>
          <a:lstStyle/>
          <a:p>
            <a:r>
              <a:rPr lang="zh-CN" altLang="en-US" b="1" dirty="0"/>
              <a:t>供应环节</a:t>
            </a:r>
            <a:r>
              <a:rPr lang="en-US" altLang="zh-CN" b="1" dirty="0"/>
              <a:t>—</a:t>
            </a:r>
            <a:r>
              <a:rPr lang="zh-CN" altLang="en-US" b="1" dirty="0"/>
              <a:t>商品服务指标分析</a:t>
            </a:r>
            <a:endParaRPr lang="zh-CN" altLang="en-US" dirty="0"/>
          </a:p>
        </p:txBody>
      </p:sp>
      <p:grpSp>
        <p:nvGrpSpPr>
          <p:cNvPr id="11" name="组合 10"/>
          <p:cNvGrpSpPr/>
          <p:nvPr/>
        </p:nvGrpSpPr>
        <p:grpSpPr>
          <a:xfrm>
            <a:off x="535727" y="1013801"/>
            <a:ext cx="5402192" cy="1116318"/>
            <a:chOff x="1373138" y="2028588"/>
            <a:chExt cx="9728250" cy="618525"/>
          </a:xfrm>
        </p:grpSpPr>
        <p:sp>
          <p:nvSpPr>
            <p:cNvPr id="4" name="矩形: 圆角 3"/>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dirty="0">
                  <a:solidFill>
                    <a:schemeClr val="tx1"/>
                  </a:solidFill>
                </a:rPr>
                <a:t>订单满足率</a:t>
              </a:r>
              <a:endParaRPr lang="zh-CN" altLang="en-US" b="1" kern="1200" dirty="0">
                <a:solidFill>
                  <a:schemeClr val="tx1"/>
                </a:solidFill>
              </a:endParaRPr>
            </a:p>
          </p:txBody>
        </p:sp>
        <p:sp>
          <p:nvSpPr>
            <p:cNvPr id="10"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订单满足率</a:t>
              </a:r>
              <a:r>
                <a:rPr lang="en-US" altLang="zh-CN" sz="1400" dirty="0"/>
                <a:t>=</a:t>
              </a:r>
              <a:r>
                <a:rPr lang="zh-CN" altLang="en-US" sz="1400" dirty="0"/>
                <a:t>订单中能够供应的商品数量总和</a:t>
              </a:r>
              <a:r>
                <a:rPr lang="en-US" altLang="zh-CN" sz="1400" dirty="0"/>
                <a:t>/</a:t>
              </a:r>
              <a:r>
                <a:rPr lang="zh-CN" altLang="en-US" sz="1400" dirty="0"/>
                <a:t>订单商品数量总和*</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kern="1200" dirty="0"/>
                <a:t>计算的是商品数量的满足情况，侧重于衡量商品库存状况，是一个反映仓库缺货状态的指标</a:t>
              </a:r>
              <a:endParaRPr lang="en-US" altLang="zh-CN" sz="1400" kern="1200" dirty="0"/>
            </a:p>
          </p:txBody>
        </p:sp>
      </p:grpSp>
      <p:grpSp>
        <p:nvGrpSpPr>
          <p:cNvPr id="12" name="组合 11"/>
          <p:cNvGrpSpPr/>
          <p:nvPr/>
        </p:nvGrpSpPr>
        <p:grpSpPr>
          <a:xfrm>
            <a:off x="6213205" y="1013799"/>
            <a:ext cx="5401651" cy="1116320"/>
            <a:chOff x="1373138" y="2028588"/>
            <a:chExt cx="9728250" cy="618525"/>
          </a:xfrm>
        </p:grpSpPr>
        <p:sp>
          <p:nvSpPr>
            <p:cNvPr id="13" name="矩形: 圆角 12"/>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订单执行率</a:t>
              </a:r>
              <a:endParaRPr lang="zh-CN" altLang="en-US" b="1" kern="1200" dirty="0">
                <a:solidFill>
                  <a:schemeClr val="tx1"/>
                </a:solidFill>
              </a:endParaRPr>
            </a:p>
          </p:txBody>
        </p:sp>
        <p:sp>
          <p:nvSpPr>
            <p:cNvPr id="15"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订单执行率</a:t>
              </a:r>
              <a:r>
                <a:rPr lang="en-US" altLang="zh-CN" sz="1400" dirty="0"/>
                <a:t>=</a:t>
              </a:r>
              <a:r>
                <a:rPr lang="zh-CN" altLang="en-US" sz="1400" dirty="0"/>
                <a:t>能够执行的订单数量</a:t>
              </a:r>
              <a:r>
                <a:rPr lang="en-US" altLang="zh-CN" sz="1400" dirty="0"/>
                <a:t>/</a:t>
              </a:r>
              <a:r>
                <a:rPr lang="zh-CN" altLang="en-US" sz="1400" dirty="0"/>
                <a:t>总订单数量*</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dirty="0"/>
                <a:t>计算的是订单数量的执行情况，侧重于衡量储运状况</a:t>
              </a:r>
              <a:endParaRPr lang="en-US" altLang="zh-CN" sz="1400" kern="1200" dirty="0"/>
            </a:p>
          </p:txBody>
        </p:sp>
      </p:grpSp>
      <p:grpSp>
        <p:nvGrpSpPr>
          <p:cNvPr id="16" name="组合 15"/>
          <p:cNvGrpSpPr/>
          <p:nvPr/>
        </p:nvGrpSpPr>
        <p:grpSpPr>
          <a:xfrm>
            <a:off x="535727" y="2274626"/>
            <a:ext cx="5402191" cy="980757"/>
            <a:chOff x="1373138" y="2028588"/>
            <a:chExt cx="9728250" cy="618525"/>
          </a:xfrm>
        </p:grpSpPr>
        <p:sp>
          <p:nvSpPr>
            <p:cNvPr id="17" name="矩形: 圆角 16"/>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准时交货率</a:t>
              </a:r>
              <a:endParaRPr lang="zh-CN" altLang="en-US" b="1" kern="1200" dirty="0">
                <a:solidFill>
                  <a:schemeClr val="tx1"/>
                </a:solidFill>
              </a:endParaRPr>
            </a:p>
          </p:txBody>
        </p:sp>
        <p:sp>
          <p:nvSpPr>
            <p:cNvPr id="19"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kern="1200" dirty="0"/>
                <a:t>准时交货率</a:t>
              </a:r>
              <a:r>
                <a:rPr lang="en-US" altLang="zh-CN" sz="1400" kern="1200" dirty="0"/>
                <a:t>=</a:t>
              </a:r>
              <a:r>
                <a:rPr lang="zh-CN" altLang="en-US" sz="1400" kern="1200" dirty="0"/>
                <a:t>准时交货的订单数</a:t>
              </a:r>
              <a:r>
                <a:rPr lang="en-US" altLang="zh-CN" sz="1400" kern="1200" dirty="0"/>
                <a:t>/</a:t>
              </a:r>
              <a:r>
                <a:rPr lang="zh-CN" altLang="en-US" sz="1400" kern="1200" dirty="0"/>
                <a:t>能够执行的订单总数*</a:t>
              </a:r>
              <a:r>
                <a:rPr lang="en-US" altLang="zh-CN" sz="1400" kern="12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kern="1200" dirty="0"/>
                <a:t>是一个反映供应链效率的指标</a:t>
              </a:r>
              <a:endParaRPr lang="en-US" altLang="zh-CN" sz="1400" kern="1200" dirty="0"/>
            </a:p>
          </p:txBody>
        </p:sp>
      </p:grpSp>
      <p:grpSp>
        <p:nvGrpSpPr>
          <p:cNvPr id="20" name="组合 19"/>
          <p:cNvGrpSpPr/>
          <p:nvPr/>
        </p:nvGrpSpPr>
        <p:grpSpPr>
          <a:xfrm>
            <a:off x="6212665" y="2269868"/>
            <a:ext cx="5402191" cy="985515"/>
            <a:chOff x="1373138" y="2028588"/>
            <a:chExt cx="9728250" cy="618525"/>
          </a:xfrm>
        </p:grpSpPr>
        <p:sp>
          <p:nvSpPr>
            <p:cNvPr id="21" name="矩形: 圆角 20"/>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订单响应周期</a:t>
              </a:r>
              <a:endParaRPr lang="zh-CN" altLang="en-US" b="1" kern="1200" dirty="0">
                <a:solidFill>
                  <a:schemeClr val="tx1"/>
                </a:solidFill>
              </a:endParaRPr>
            </a:p>
          </p:txBody>
        </p:sp>
        <p:sp>
          <p:nvSpPr>
            <p:cNvPr id="23"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kern="1200" dirty="0"/>
                <a:t>商订单响应周期</a:t>
              </a:r>
              <a:r>
                <a:rPr lang="en-US" altLang="zh-CN" sz="1400" kern="1200" dirty="0"/>
                <a:t>=</a:t>
              </a:r>
              <a:r>
                <a:rPr lang="zh-CN" altLang="en-US" sz="1400" kern="1200" dirty="0"/>
                <a:t>系统中收货时确认的时间</a:t>
              </a:r>
              <a:r>
                <a:rPr lang="en-US" altLang="zh-CN" sz="1400" kern="1200" dirty="0"/>
                <a:t>-</a:t>
              </a:r>
              <a:r>
                <a:rPr lang="zh-CN" altLang="en-US" sz="1400" kern="1200" dirty="0"/>
                <a:t>系统中下订单的时间</a:t>
              </a:r>
              <a:endParaRPr lang="en-US" altLang="zh-CN" sz="1400" kern="1200" dirty="0"/>
            </a:p>
            <a:p>
              <a:pPr marL="171450" lvl="1" indent="-171450" algn="l" defTabSz="800100">
                <a:lnSpc>
                  <a:spcPct val="90000"/>
                </a:lnSpc>
                <a:spcBef>
                  <a:spcPct val="0"/>
                </a:spcBef>
                <a:spcAft>
                  <a:spcPct val="15000"/>
                </a:spcAft>
                <a:buChar char="•"/>
              </a:pPr>
              <a:r>
                <a:rPr lang="zh-CN" altLang="en-US" sz="1400" kern="1200" dirty="0"/>
                <a:t>反映供货效率的指标</a:t>
              </a:r>
              <a:endParaRPr lang="en-US" altLang="zh-CN" sz="1400" kern="1200" dirty="0"/>
            </a:p>
          </p:txBody>
        </p:sp>
      </p:grpSp>
      <p:grpSp>
        <p:nvGrpSpPr>
          <p:cNvPr id="24" name="组合 23"/>
          <p:cNvGrpSpPr/>
          <p:nvPr/>
        </p:nvGrpSpPr>
        <p:grpSpPr>
          <a:xfrm>
            <a:off x="512143" y="3410863"/>
            <a:ext cx="5402191" cy="1534119"/>
            <a:chOff x="1373138" y="2028588"/>
            <a:chExt cx="9728250" cy="618525"/>
          </a:xfrm>
        </p:grpSpPr>
        <p:sp>
          <p:nvSpPr>
            <p:cNvPr id="25" name="矩形: 圆角 24"/>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供应商质量指标</a:t>
              </a:r>
              <a:endParaRPr lang="en-US" altLang="zh-CN" b="1" kern="1200" dirty="0">
                <a:solidFill>
                  <a:schemeClr val="tx1"/>
                </a:solidFill>
              </a:endParaRPr>
            </a:p>
          </p:txBody>
        </p:sp>
        <p:sp>
          <p:nvSpPr>
            <p:cNvPr id="27"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供应商品批次合格率</a:t>
              </a:r>
              <a:r>
                <a:rPr lang="en-US" altLang="zh-CN" sz="1400" dirty="0"/>
                <a:t>=</a:t>
              </a:r>
              <a:r>
                <a:rPr lang="zh-CN" altLang="en-US" sz="1400" dirty="0"/>
                <a:t>合格来料批次</a:t>
              </a:r>
              <a:r>
                <a:rPr lang="en-US" altLang="zh-CN" sz="1400" dirty="0"/>
                <a:t>/</a:t>
              </a:r>
              <a:r>
                <a:rPr lang="zh-CN" altLang="en-US" sz="1400" dirty="0"/>
                <a:t>来料总批次*</a:t>
              </a:r>
              <a:r>
                <a:rPr lang="en-US" altLang="zh-CN" sz="14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kern="1200" dirty="0"/>
                <a:t>供应商品抽检合格率</a:t>
              </a:r>
              <a:r>
                <a:rPr lang="en-US" altLang="zh-CN" sz="1400" kern="1200" dirty="0"/>
                <a:t>=</a:t>
              </a:r>
              <a:r>
                <a:rPr lang="zh-CN" altLang="en-US" sz="1400" kern="1200" dirty="0"/>
                <a:t>抽检缺陷总数</a:t>
              </a:r>
              <a:r>
                <a:rPr lang="en-US" altLang="zh-CN" sz="1400" kern="1200" dirty="0"/>
                <a:t>/</a:t>
              </a:r>
              <a:r>
                <a:rPr lang="zh-CN" altLang="en-US" sz="1400" kern="1200" dirty="0"/>
                <a:t>抽检样品总数*</a:t>
              </a:r>
              <a:r>
                <a:rPr lang="en-US" altLang="zh-CN" sz="1400" kern="1200" dirty="0"/>
                <a:t>100%</a:t>
              </a:r>
              <a:endParaRPr lang="en-US" altLang="zh-CN" sz="1400" kern="1200" dirty="0"/>
            </a:p>
            <a:p>
              <a:pPr marL="171450" lvl="1" indent="-171450" algn="l" defTabSz="800100">
                <a:lnSpc>
                  <a:spcPct val="90000"/>
                </a:lnSpc>
                <a:spcBef>
                  <a:spcPct val="0"/>
                </a:spcBef>
                <a:spcAft>
                  <a:spcPct val="15000"/>
                </a:spcAft>
                <a:buChar char="•"/>
              </a:pPr>
              <a:r>
                <a:rPr lang="zh-CN" altLang="en-US" sz="1400" kern="1200" dirty="0"/>
                <a:t>供应商品免检率</a:t>
              </a:r>
              <a:r>
                <a:rPr lang="en-US" altLang="zh-CN" sz="1400" kern="1200" dirty="0"/>
                <a:t>=</a:t>
              </a:r>
              <a:r>
                <a:rPr lang="zh-CN" altLang="en-US" sz="1400" kern="1200" dirty="0"/>
                <a:t>供应商品免检的各类数</a:t>
              </a:r>
              <a:r>
                <a:rPr lang="en-US" altLang="zh-CN" sz="1400" kern="1200" dirty="0"/>
                <a:t>/</a:t>
              </a:r>
              <a:r>
                <a:rPr lang="zh-CN" altLang="en-US" sz="1400" kern="1200" dirty="0"/>
                <a:t>该供应商供应的商品总种类数*</a:t>
              </a:r>
              <a:r>
                <a:rPr lang="en-US" altLang="zh-CN" sz="1400" kern="1200" dirty="0"/>
                <a:t>100%</a:t>
              </a:r>
              <a:endParaRPr lang="en-US" altLang="zh-CN" sz="1400" kern="1200" dirty="0"/>
            </a:p>
          </p:txBody>
        </p:sp>
      </p:grpSp>
      <p:grpSp>
        <p:nvGrpSpPr>
          <p:cNvPr id="28" name="组合 27"/>
          <p:cNvGrpSpPr/>
          <p:nvPr/>
        </p:nvGrpSpPr>
        <p:grpSpPr>
          <a:xfrm>
            <a:off x="6212665" y="3441122"/>
            <a:ext cx="5402191" cy="1503861"/>
            <a:chOff x="1373138" y="2028588"/>
            <a:chExt cx="9728250" cy="618525"/>
          </a:xfrm>
        </p:grpSpPr>
        <p:sp>
          <p:nvSpPr>
            <p:cNvPr id="29" name="矩形: 圆角 28"/>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供应商订单变化接受率</a:t>
              </a:r>
              <a:endParaRPr lang="zh-CN" altLang="en-US" b="1" kern="1200" dirty="0">
                <a:solidFill>
                  <a:schemeClr val="tx1"/>
                </a:solidFill>
              </a:endParaRPr>
            </a:p>
          </p:txBody>
        </p:sp>
        <p:sp>
          <p:nvSpPr>
            <p:cNvPr id="31"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订单变化接受率</a:t>
              </a:r>
              <a:r>
                <a:rPr lang="en-US" altLang="zh-CN" sz="1400" dirty="0"/>
                <a:t>=</a:t>
              </a:r>
              <a:r>
                <a:rPr lang="zh-CN" altLang="en-US" sz="1400" dirty="0"/>
                <a:t>订单增加或减少的交货数量</a:t>
              </a:r>
              <a:r>
                <a:rPr lang="en-US" altLang="zh-CN" sz="1400" dirty="0"/>
                <a:t>/</a:t>
              </a:r>
              <a:r>
                <a:rPr lang="zh-CN" altLang="en-US" sz="1400" dirty="0"/>
                <a:t>订单原定的交货数量*</a:t>
              </a:r>
              <a:r>
                <a:rPr lang="en-US" altLang="zh-CN" sz="1400" dirty="0"/>
                <a:t>100%</a:t>
              </a:r>
              <a:endParaRPr lang="en-US" altLang="zh-CN" sz="1400" dirty="0"/>
            </a:p>
            <a:p>
              <a:pPr marL="171450" lvl="1" indent="-171450" algn="l" defTabSz="800100">
                <a:lnSpc>
                  <a:spcPct val="90000"/>
                </a:lnSpc>
                <a:spcBef>
                  <a:spcPct val="0"/>
                </a:spcBef>
                <a:spcAft>
                  <a:spcPct val="15000"/>
                </a:spcAft>
                <a:buChar char="•"/>
              </a:pPr>
              <a:r>
                <a:rPr lang="zh-CN" altLang="en-US" sz="1400" kern="1200" dirty="0"/>
                <a:t>是一个衡量供应商对订单变化灵敏度的指标</a:t>
              </a:r>
              <a:endParaRPr lang="en-US" altLang="zh-CN" sz="1400" kern="1200" dirty="0"/>
            </a:p>
            <a:p>
              <a:pPr marL="171450" lvl="1" indent="-171450" algn="l" defTabSz="800100">
                <a:lnSpc>
                  <a:spcPct val="90000"/>
                </a:lnSpc>
                <a:spcBef>
                  <a:spcPct val="0"/>
                </a:spcBef>
                <a:spcAft>
                  <a:spcPct val="15000"/>
                </a:spcAft>
                <a:buChar char="•"/>
              </a:pPr>
              <a:r>
                <a:rPr lang="zh-CN" altLang="en-US" sz="1400" dirty="0"/>
                <a:t>注意：供应商可接受的订单增加或减少比率往往并不相同，前者取决于供应商生产能力，后者取决于减少订单带来可能损失的承受力</a:t>
              </a:r>
              <a:endParaRPr lang="en-US" altLang="zh-CN" sz="1400" kern="1200" dirty="0"/>
            </a:p>
          </p:txBody>
        </p:sp>
      </p:grpSp>
      <p:grpSp>
        <p:nvGrpSpPr>
          <p:cNvPr id="32" name="组合 31"/>
          <p:cNvGrpSpPr/>
          <p:nvPr/>
        </p:nvGrpSpPr>
        <p:grpSpPr>
          <a:xfrm>
            <a:off x="512143" y="5087631"/>
            <a:ext cx="5401651" cy="1050374"/>
            <a:chOff x="1373138" y="2028588"/>
            <a:chExt cx="9728250" cy="618525"/>
          </a:xfrm>
        </p:grpSpPr>
        <p:sp>
          <p:nvSpPr>
            <p:cNvPr id="33" name="矩形: 圆角 32"/>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客户投诉率</a:t>
              </a:r>
              <a:endParaRPr lang="zh-CN" altLang="en-US" b="1" kern="1200" dirty="0">
                <a:solidFill>
                  <a:schemeClr val="tx1"/>
                </a:solidFill>
              </a:endParaRPr>
            </a:p>
          </p:txBody>
        </p:sp>
        <p:sp>
          <p:nvSpPr>
            <p:cNvPr id="35"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客户投诉率</a:t>
              </a:r>
              <a:r>
                <a:rPr lang="en-US" altLang="zh-CN" sz="1400" dirty="0"/>
                <a:t>=</a:t>
              </a:r>
              <a:r>
                <a:rPr lang="zh-CN" altLang="en-US" sz="1400" dirty="0"/>
                <a:t>客户投诉订单批次</a:t>
              </a:r>
              <a:r>
                <a:rPr lang="en-US" altLang="zh-CN" sz="1400" dirty="0"/>
                <a:t>/</a:t>
              </a:r>
              <a:r>
                <a:rPr lang="zh-CN" altLang="en-US" sz="1400" dirty="0"/>
                <a:t>订单总数*</a:t>
              </a:r>
              <a:r>
                <a:rPr lang="en-US" altLang="zh-CN" sz="1400" dirty="0"/>
                <a:t>100%</a:t>
              </a:r>
              <a:endParaRPr lang="en-US" altLang="zh-CN" sz="1400" kern="1200" dirty="0"/>
            </a:p>
          </p:txBody>
        </p:sp>
      </p:grpSp>
      <p:grpSp>
        <p:nvGrpSpPr>
          <p:cNvPr id="36" name="组合 35"/>
          <p:cNvGrpSpPr/>
          <p:nvPr/>
        </p:nvGrpSpPr>
        <p:grpSpPr>
          <a:xfrm>
            <a:off x="6234929" y="5138906"/>
            <a:ext cx="5401651" cy="999099"/>
            <a:chOff x="1373138" y="2028588"/>
            <a:chExt cx="9728250" cy="618525"/>
          </a:xfrm>
        </p:grpSpPr>
        <p:sp>
          <p:nvSpPr>
            <p:cNvPr id="37" name="矩形: 圆角 36"/>
            <p:cNvSpPr/>
            <p:nvPr/>
          </p:nvSpPr>
          <p:spPr>
            <a:xfrm>
              <a:off x="1373138" y="2028588"/>
              <a:ext cx="1233024" cy="61852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矩形: 圆角 4"/>
            <p:cNvSpPr txBox="1"/>
            <p:nvPr/>
          </p:nvSpPr>
          <p:spPr>
            <a:xfrm>
              <a:off x="1412263" y="2058782"/>
              <a:ext cx="1154775" cy="5581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CN" altLang="en-US" b="1" kern="1200" dirty="0">
                  <a:solidFill>
                    <a:schemeClr val="tx1"/>
                  </a:solidFill>
                </a:rPr>
                <a:t>物流成本占比</a:t>
              </a:r>
              <a:endParaRPr lang="zh-CN" altLang="en-US" b="1" kern="1200" dirty="0">
                <a:solidFill>
                  <a:schemeClr val="tx1"/>
                </a:solidFill>
              </a:endParaRPr>
            </a:p>
          </p:txBody>
        </p:sp>
        <p:sp>
          <p:nvSpPr>
            <p:cNvPr id="39" name="矩形: 圆顶角 4"/>
            <p:cNvSpPr txBox="1"/>
            <p:nvPr/>
          </p:nvSpPr>
          <p:spPr>
            <a:xfrm>
              <a:off x="2606162" y="2058782"/>
              <a:ext cx="8495226" cy="588331"/>
            </a:xfrm>
            <a:prstGeom prst="rect">
              <a:avLst/>
            </a:prstGeom>
            <a:solidFill>
              <a:schemeClr val="bg1"/>
            </a:solidFill>
            <a:ln>
              <a:solidFill>
                <a:schemeClr val="accent1"/>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zh-CN" altLang="en-US" sz="1400" dirty="0"/>
                <a:t>物流成本占比</a:t>
              </a:r>
              <a:r>
                <a:rPr lang="en-US" altLang="zh-CN" sz="1400" dirty="0"/>
                <a:t>=</a:t>
              </a:r>
              <a:r>
                <a:rPr lang="zh-CN" altLang="en-US" sz="1400" dirty="0"/>
                <a:t>物流成本</a:t>
              </a:r>
              <a:r>
                <a:rPr lang="en-US" altLang="zh-CN" sz="1400" dirty="0"/>
                <a:t>/</a:t>
              </a:r>
              <a:r>
                <a:rPr lang="zh-CN" altLang="en-US" sz="1400" dirty="0"/>
                <a:t>（期末库存金额</a:t>
              </a:r>
              <a:r>
                <a:rPr lang="en-US" altLang="zh-CN" sz="1400" dirty="0"/>
                <a:t>+</a:t>
              </a:r>
              <a:r>
                <a:rPr lang="zh-CN" altLang="en-US" sz="1400" dirty="0"/>
                <a:t>期中出库金额）*</a:t>
              </a:r>
              <a:r>
                <a:rPr lang="en-US" altLang="zh-CN" sz="1400" dirty="0"/>
                <a:t>100%</a:t>
              </a:r>
              <a:endParaRPr lang="en-US" altLang="zh-CN" sz="1400" kern="1200"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基本思</a:t>
            </a:r>
            <a:endParaRPr lang="zh-CN" altLang="en-US" b="1" dirty="0">
              <a:cs typeface="+mn-ea"/>
              <a:sym typeface="+mn-lt"/>
            </a:endParaRPr>
          </a:p>
        </p:txBody>
      </p:sp>
      <p:graphicFrame>
        <p:nvGraphicFramePr>
          <p:cNvPr id="3" name="图示 2"/>
          <p:cNvGraphicFramePr/>
          <p:nvPr/>
        </p:nvGraphicFramePr>
        <p:xfrm>
          <a:off x="-525462" y="862541"/>
          <a:ext cx="812800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文本框 3"/>
          <p:cNvSpPr txBox="1"/>
          <p:nvPr/>
        </p:nvSpPr>
        <p:spPr>
          <a:xfrm>
            <a:off x="6572250" y="894218"/>
            <a:ext cx="5043488" cy="5355312"/>
          </a:xfrm>
          <a:prstGeom prst="rect">
            <a:avLst/>
          </a:prstGeom>
          <a:noFill/>
        </p:spPr>
        <p:txBody>
          <a:bodyPr wrap="square" rtlCol="0">
            <a:spAutoFit/>
          </a:bodyPr>
          <a:lstStyle/>
          <a:p>
            <a:pPr marL="285750" indent="-285750">
              <a:buFont typeface="Wingdings" panose="05000000000000000000" pitchFamily="2" charset="2"/>
              <a:buChar char="n"/>
            </a:pPr>
            <a:r>
              <a:rPr lang="en-US" altLang="zh-CN" dirty="0"/>
              <a:t>Why</a:t>
            </a:r>
            <a:r>
              <a:rPr lang="zh-CN" altLang="en-US" dirty="0"/>
              <a:t>（原因目的）</a:t>
            </a:r>
            <a:r>
              <a:rPr lang="en-US" altLang="zh-CN" dirty="0"/>
              <a:t>——</a:t>
            </a:r>
            <a:r>
              <a:rPr lang="zh-CN" altLang="en-US" dirty="0"/>
              <a:t>顾客购买的目的是什么？如何吸引顾客来店购物？</a:t>
            </a:r>
            <a:endParaRPr lang="en-US" altLang="zh-CN" dirty="0"/>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What</a:t>
            </a:r>
            <a:r>
              <a:rPr lang="zh-CN" altLang="en-US" dirty="0"/>
              <a:t>（何种商品）</a:t>
            </a:r>
            <a:r>
              <a:rPr lang="en-US" altLang="zh-CN" dirty="0"/>
              <a:t>——</a:t>
            </a:r>
            <a:r>
              <a:rPr lang="zh-CN" altLang="en-US" dirty="0"/>
              <a:t>能提供什么样的商品？能够满足顾客需求？</a:t>
            </a:r>
            <a:endParaRPr lang="en-US" altLang="zh-CN" dirty="0"/>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Who</a:t>
            </a:r>
            <a:r>
              <a:rPr lang="zh-CN" altLang="en-US" dirty="0"/>
              <a:t>（何人购买）</a:t>
            </a:r>
            <a:r>
              <a:rPr lang="en-US" altLang="zh-CN" dirty="0"/>
              <a:t>——</a:t>
            </a:r>
            <a:r>
              <a:rPr lang="zh-CN" altLang="en-US" dirty="0"/>
              <a:t>这些顾客有什么特点？</a:t>
            </a:r>
            <a:endParaRPr lang="en-US" altLang="zh-CN" dirty="0"/>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When</a:t>
            </a:r>
            <a:r>
              <a:rPr lang="zh-CN" altLang="en-US" dirty="0"/>
              <a:t>（何时购买）</a:t>
            </a:r>
            <a:r>
              <a:rPr lang="en-US" altLang="zh-CN" dirty="0"/>
              <a:t>——</a:t>
            </a:r>
            <a:r>
              <a:rPr lang="zh-CN" altLang="en-US" dirty="0"/>
              <a:t>顾客一般何时来购买？多久会再次购买？</a:t>
            </a:r>
            <a:endParaRPr lang="en-US" altLang="zh-CN" dirty="0"/>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Where</a:t>
            </a:r>
            <a:r>
              <a:rPr lang="zh-CN" altLang="en-US" dirty="0"/>
              <a:t>（何处购买）</a:t>
            </a:r>
            <a:r>
              <a:rPr lang="en-US" altLang="zh-CN" dirty="0"/>
              <a:t>——</a:t>
            </a:r>
            <a:r>
              <a:rPr lang="zh-CN" altLang="en-US" dirty="0"/>
              <a:t>购买地周边的环境如何？</a:t>
            </a:r>
            <a:endParaRPr lang="en-US" altLang="zh-CN" dirty="0"/>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How much</a:t>
            </a:r>
            <a:r>
              <a:rPr lang="zh-CN" altLang="en-US" dirty="0"/>
              <a:t>（购买价格）</a:t>
            </a:r>
            <a:r>
              <a:rPr lang="en-US" altLang="zh-CN" dirty="0"/>
              <a:t>——</a:t>
            </a:r>
            <a:r>
              <a:rPr lang="zh-CN" altLang="en-US" dirty="0"/>
              <a:t>顾客购买价格的承受能力是多少？人均购买量是多少？</a:t>
            </a:r>
            <a:endParaRPr lang="en-US" altLang="zh-CN" dirty="0"/>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How to do</a:t>
            </a:r>
            <a:r>
              <a:rPr lang="zh-CN" altLang="en-US" dirty="0"/>
              <a:t>（如何成交）</a:t>
            </a:r>
            <a:r>
              <a:rPr lang="en-US" altLang="zh-CN" dirty="0"/>
              <a:t>——</a:t>
            </a:r>
            <a:r>
              <a:rPr lang="zh-CN" altLang="en-US" dirty="0"/>
              <a:t>顾客习惯什么样的支付方式？如何让顾客更方便地付款？</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866746" cy="461434"/>
          </a:xfrm>
        </p:spPr>
        <p:txBody>
          <a:bodyPr/>
          <a:lstStyle/>
          <a:p>
            <a:r>
              <a:rPr lang="zh-CN" altLang="en-US" b="1" dirty="0"/>
              <a:t>供应环节</a:t>
            </a:r>
            <a:r>
              <a:rPr lang="en-US" altLang="zh-CN" b="1" dirty="0"/>
              <a:t>—</a:t>
            </a:r>
            <a:r>
              <a:rPr lang="zh-CN" altLang="en-US" b="1" dirty="0"/>
              <a:t>商品库存管理分析</a:t>
            </a:r>
            <a:endParaRPr lang="zh-CN" altLang="en-US" dirty="0"/>
          </a:p>
        </p:txBody>
      </p:sp>
      <p:sp>
        <p:nvSpPr>
          <p:cNvPr id="3" name="矩形 2"/>
          <p:cNvSpPr/>
          <p:nvPr/>
        </p:nvSpPr>
        <p:spPr>
          <a:xfrm>
            <a:off x="585254" y="1054987"/>
            <a:ext cx="4099288" cy="369332"/>
          </a:xfrm>
          <a:prstGeom prst="rect">
            <a:avLst/>
          </a:prstGeom>
          <a:ln cmpd="dbl">
            <a:noFill/>
          </a:ln>
        </p:spPr>
        <p:txBody>
          <a:bodyPr wrap="square">
            <a:spAutoFit/>
          </a:bodyPr>
          <a:lstStyle/>
          <a:p>
            <a:r>
              <a:rPr lang="zh-CN" altLang="en-US" b="1" dirty="0"/>
              <a:t>库存分析逻辑：</a:t>
            </a:r>
            <a:endParaRPr lang="zh-CN" altLang="en-US" b="1" dirty="0"/>
          </a:p>
        </p:txBody>
      </p:sp>
      <p:graphicFrame>
        <p:nvGraphicFramePr>
          <p:cNvPr id="8" name="图示 7"/>
          <p:cNvGraphicFramePr/>
          <p:nvPr/>
        </p:nvGraphicFramePr>
        <p:xfrm>
          <a:off x="1039944" y="2115403"/>
          <a:ext cx="10182747" cy="271590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866746" cy="461434"/>
          </a:xfrm>
        </p:spPr>
        <p:txBody>
          <a:bodyPr/>
          <a:lstStyle/>
          <a:p>
            <a:r>
              <a:rPr lang="zh-CN" altLang="en-US" b="1" dirty="0"/>
              <a:t>供应环节</a:t>
            </a:r>
            <a:r>
              <a:rPr lang="en-US" altLang="zh-CN" b="1" dirty="0"/>
              <a:t>—</a:t>
            </a:r>
            <a:r>
              <a:rPr lang="zh-CN" altLang="en-US" b="1" dirty="0"/>
              <a:t>商品库存管理分析</a:t>
            </a:r>
            <a:endParaRPr lang="zh-CN" altLang="en-US" dirty="0"/>
          </a:p>
        </p:txBody>
      </p:sp>
      <p:sp>
        <p:nvSpPr>
          <p:cNvPr id="21" name="文本框 20"/>
          <p:cNvSpPr txBox="1"/>
          <p:nvPr/>
        </p:nvSpPr>
        <p:spPr>
          <a:xfrm>
            <a:off x="5262563" y="1310047"/>
            <a:ext cx="4992785" cy="738664"/>
          </a:xfrm>
          <a:prstGeom prst="rect">
            <a:avLst/>
          </a:prstGeom>
          <a:noFill/>
        </p:spPr>
        <p:txBody>
          <a:bodyPr wrap="square" rtlCol="0">
            <a:spAutoFit/>
          </a:bodyPr>
          <a:lstStyle/>
          <a:p>
            <a:r>
              <a:rPr lang="zh-CN" altLang="en-US" sz="1400" dirty="0"/>
              <a:t>死库存：残损、过期、下架等无法继续销售的库存；</a:t>
            </a:r>
            <a:endParaRPr lang="en-US" altLang="zh-CN" sz="1400" dirty="0"/>
          </a:p>
          <a:p>
            <a:endParaRPr lang="en-US" altLang="zh-CN" sz="1400" dirty="0"/>
          </a:p>
          <a:p>
            <a:r>
              <a:rPr lang="zh-CN" altLang="en-US" sz="1400" dirty="0"/>
              <a:t>假库存：可以继续销售，但对销售帮助不大的商品的库存。</a:t>
            </a:r>
            <a:endParaRPr lang="zh-CN" altLang="en-US" sz="1400" dirty="0"/>
          </a:p>
        </p:txBody>
      </p:sp>
      <p:grpSp>
        <p:nvGrpSpPr>
          <p:cNvPr id="25" name="组合 24"/>
          <p:cNvGrpSpPr/>
          <p:nvPr/>
        </p:nvGrpSpPr>
        <p:grpSpPr>
          <a:xfrm>
            <a:off x="2975716" y="1106649"/>
            <a:ext cx="2140598" cy="960709"/>
            <a:chOff x="4444923" y="5144960"/>
            <a:chExt cx="2140598" cy="960709"/>
          </a:xfrm>
        </p:grpSpPr>
        <p:sp>
          <p:nvSpPr>
            <p:cNvPr id="5" name="文本框 4"/>
            <p:cNvSpPr txBox="1"/>
            <p:nvPr/>
          </p:nvSpPr>
          <p:spPr>
            <a:xfrm>
              <a:off x="4444923" y="5274284"/>
              <a:ext cx="383801" cy="523220"/>
            </a:xfrm>
            <a:prstGeom prst="rect">
              <a:avLst/>
            </a:prstGeom>
            <a:noFill/>
          </p:spPr>
          <p:txBody>
            <a:bodyPr wrap="square" rtlCol="0">
              <a:spAutoFit/>
            </a:bodyPr>
            <a:lstStyle/>
            <a:p>
              <a:r>
                <a:rPr lang="zh-CN" altLang="en-US" sz="1400" dirty="0"/>
                <a:t>库存</a:t>
              </a:r>
              <a:endParaRPr lang="zh-CN" altLang="en-US" sz="1400" dirty="0"/>
            </a:p>
          </p:txBody>
        </p:sp>
        <p:sp>
          <p:nvSpPr>
            <p:cNvPr id="6" name="左大括号 5"/>
            <p:cNvSpPr/>
            <p:nvPr/>
          </p:nvSpPr>
          <p:spPr>
            <a:xfrm>
              <a:off x="4844094" y="5176668"/>
              <a:ext cx="45719" cy="6463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p:cNvSpPr txBox="1"/>
            <p:nvPr/>
          </p:nvSpPr>
          <p:spPr>
            <a:xfrm>
              <a:off x="4889812" y="5144960"/>
              <a:ext cx="943839" cy="307777"/>
            </a:xfrm>
            <a:prstGeom prst="rect">
              <a:avLst/>
            </a:prstGeom>
            <a:noFill/>
          </p:spPr>
          <p:txBody>
            <a:bodyPr wrap="square" rtlCol="0">
              <a:spAutoFit/>
            </a:bodyPr>
            <a:lstStyle/>
            <a:p>
              <a:r>
                <a:rPr lang="zh-CN" altLang="en-US" sz="1400" dirty="0"/>
                <a:t>有效库存</a:t>
              </a:r>
              <a:endParaRPr lang="zh-CN" altLang="en-US" sz="1400" dirty="0"/>
            </a:p>
          </p:txBody>
        </p:sp>
        <p:sp>
          <p:nvSpPr>
            <p:cNvPr id="8" name="文本框 7"/>
            <p:cNvSpPr txBox="1"/>
            <p:nvPr/>
          </p:nvSpPr>
          <p:spPr>
            <a:xfrm>
              <a:off x="4905183" y="5560458"/>
              <a:ext cx="943839" cy="307777"/>
            </a:xfrm>
            <a:prstGeom prst="rect">
              <a:avLst/>
            </a:prstGeom>
            <a:noFill/>
          </p:spPr>
          <p:txBody>
            <a:bodyPr wrap="square" rtlCol="0">
              <a:spAutoFit/>
            </a:bodyPr>
            <a:lstStyle/>
            <a:p>
              <a:r>
                <a:rPr lang="zh-CN" altLang="en-US" sz="1400" dirty="0"/>
                <a:t>无效库存</a:t>
              </a:r>
              <a:endParaRPr lang="zh-CN" altLang="en-US" sz="1400" dirty="0"/>
            </a:p>
          </p:txBody>
        </p:sp>
        <p:sp>
          <p:nvSpPr>
            <p:cNvPr id="22" name="左大括号 21"/>
            <p:cNvSpPr/>
            <p:nvPr/>
          </p:nvSpPr>
          <p:spPr>
            <a:xfrm>
              <a:off x="5803302" y="5391180"/>
              <a:ext cx="45719" cy="6463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p:cNvSpPr txBox="1"/>
            <p:nvPr/>
          </p:nvSpPr>
          <p:spPr>
            <a:xfrm>
              <a:off x="5840919" y="5298848"/>
              <a:ext cx="731271" cy="307777"/>
            </a:xfrm>
            <a:prstGeom prst="rect">
              <a:avLst/>
            </a:prstGeom>
            <a:noFill/>
          </p:spPr>
          <p:txBody>
            <a:bodyPr wrap="square" rtlCol="0">
              <a:spAutoFit/>
            </a:bodyPr>
            <a:lstStyle/>
            <a:p>
              <a:r>
                <a:rPr lang="zh-CN" altLang="en-US" sz="1400" dirty="0"/>
                <a:t>假库存</a:t>
              </a:r>
              <a:endParaRPr lang="zh-CN" altLang="en-US" sz="1400" dirty="0"/>
            </a:p>
          </p:txBody>
        </p:sp>
        <p:sp>
          <p:nvSpPr>
            <p:cNvPr id="24" name="文本框 23"/>
            <p:cNvSpPr txBox="1"/>
            <p:nvPr/>
          </p:nvSpPr>
          <p:spPr>
            <a:xfrm>
              <a:off x="5854250" y="5797892"/>
              <a:ext cx="731271" cy="307777"/>
            </a:xfrm>
            <a:prstGeom prst="rect">
              <a:avLst/>
            </a:prstGeom>
            <a:noFill/>
          </p:spPr>
          <p:txBody>
            <a:bodyPr wrap="square" rtlCol="0">
              <a:spAutoFit/>
            </a:bodyPr>
            <a:lstStyle/>
            <a:p>
              <a:r>
                <a:rPr lang="zh-CN" altLang="en-US" sz="1400" dirty="0"/>
                <a:t>死库存</a:t>
              </a:r>
              <a:endParaRPr lang="zh-CN" altLang="en-US" sz="1400" dirty="0"/>
            </a:p>
          </p:txBody>
        </p:sp>
      </p:grpSp>
      <p:sp>
        <p:nvSpPr>
          <p:cNvPr id="26" name="矩形 25"/>
          <p:cNvSpPr/>
          <p:nvPr/>
        </p:nvSpPr>
        <p:spPr>
          <a:xfrm>
            <a:off x="852992" y="2892239"/>
            <a:ext cx="2544754" cy="369332"/>
          </a:xfrm>
          <a:prstGeom prst="rect">
            <a:avLst/>
          </a:prstGeom>
          <a:ln cmpd="dbl">
            <a:noFill/>
          </a:ln>
        </p:spPr>
        <p:txBody>
          <a:bodyPr wrap="square">
            <a:spAutoFit/>
          </a:bodyPr>
          <a:lstStyle/>
          <a:p>
            <a:r>
              <a:rPr lang="zh-CN" altLang="en-US" b="1" dirty="0">
                <a:solidFill>
                  <a:srgbClr val="FFC000"/>
                </a:solidFill>
              </a:rPr>
              <a:t>如何确定有效库存标准？</a:t>
            </a:r>
            <a:endParaRPr lang="zh-CN" altLang="en-US" b="1" dirty="0">
              <a:solidFill>
                <a:srgbClr val="FFC000"/>
              </a:solidFill>
            </a:endParaRPr>
          </a:p>
        </p:txBody>
      </p:sp>
      <p:sp>
        <p:nvSpPr>
          <p:cNvPr id="27" name="矩形 26"/>
          <p:cNvSpPr/>
          <p:nvPr/>
        </p:nvSpPr>
        <p:spPr>
          <a:xfrm>
            <a:off x="1383081" y="3529063"/>
            <a:ext cx="1413171" cy="369332"/>
          </a:xfrm>
          <a:prstGeom prst="rect">
            <a:avLst/>
          </a:prstGeom>
          <a:ln cmpd="dbl">
            <a:noFill/>
          </a:ln>
        </p:spPr>
        <p:txBody>
          <a:bodyPr wrap="square">
            <a:spAutoFit/>
          </a:bodyPr>
          <a:lstStyle/>
          <a:p>
            <a:r>
              <a:rPr lang="zh-CN" altLang="en-US" b="1" dirty="0"/>
              <a:t>“二八法则”</a:t>
            </a:r>
            <a:endParaRPr lang="zh-CN" altLang="en-US" b="1" dirty="0"/>
          </a:p>
        </p:txBody>
      </p:sp>
      <p:graphicFrame>
        <p:nvGraphicFramePr>
          <p:cNvPr id="32" name="对象 31"/>
          <p:cNvGraphicFramePr>
            <a:graphicFrameLocks noChangeAspect="1"/>
          </p:cNvGraphicFramePr>
          <p:nvPr/>
        </p:nvGraphicFramePr>
        <p:xfrm>
          <a:off x="1359317" y="4600846"/>
          <a:ext cx="1616399" cy="1464862"/>
        </p:xfrm>
        <a:graphic>
          <a:graphicData uri="http://schemas.openxmlformats.org/presentationml/2006/ole">
            <mc:AlternateContent xmlns:mc="http://schemas.openxmlformats.org/markup-compatibility/2006">
              <mc:Choice xmlns:v="urn:schemas-microsoft-com:vml" Requires="v">
                <p:oleObj spid="_x0000_s2191" name="Worksheet" showAsIcon="1" r:id="rId1" imgW="914400" imgH="828675" progId="Excel.Sheet.12">
                  <p:embed/>
                </p:oleObj>
              </mc:Choice>
              <mc:Fallback>
                <p:oleObj name="Worksheet" showAsIcon="1" r:id="rId1" imgW="914400" imgH="828675" progId="Excel.Sheet.12">
                  <p:embed/>
                  <p:pic>
                    <p:nvPicPr>
                      <p:cNvPr id="0" name="图片 2190"/>
                      <p:cNvPicPr/>
                      <p:nvPr/>
                    </p:nvPicPr>
                    <p:blipFill>
                      <a:blip r:embed="rId2"/>
                      <a:stretch>
                        <a:fillRect/>
                      </a:stretch>
                    </p:blipFill>
                    <p:spPr>
                      <a:xfrm>
                        <a:off x="1359317" y="4600846"/>
                        <a:ext cx="1616399" cy="1464862"/>
                      </a:xfrm>
                      <a:prstGeom prst="rect">
                        <a:avLst/>
                      </a:prstGeom>
                    </p:spPr>
                  </p:pic>
                </p:oleObj>
              </mc:Fallback>
            </mc:AlternateContent>
          </a:graphicData>
        </a:graphic>
      </p:graphicFrame>
      <p:sp>
        <p:nvSpPr>
          <p:cNvPr id="10" name="矩形: 圆角 9"/>
          <p:cNvSpPr/>
          <p:nvPr/>
        </p:nvSpPr>
        <p:spPr>
          <a:xfrm>
            <a:off x="848309" y="1146395"/>
            <a:ext cx="1728019" cy="5486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切割库存</a:t>
            </a:r>
            <a:endParaRPr lang="zh-CN" altLang="en-US" b="1" dirty="0">
              <a:solidFill>
                <a:schemeClr val="tx1"/>
              </a:solidFill>
            </a:endParaRPr>
          </a:p>
        </p:txBody>
      </p:sp>
      <p:pic>
        <p:nvPicPr>
          <p:cNvPr id="11" name="图片 10"/>
          <p:cNvPicPr>
            <a:picLocks noChangeAspect="1"/>
          </p:cNvPicPr>
          <p:nvPr/>
        </p:nvPicPr>
        <p:blipFill rotWithShape="1">
          <a:blip r:embed="rId3"/>
          <a:srcRect r="1393"/>
          <a:stretch>
            <a:fillRect/>
          </a:stretch>
        </p:blipFill>
        <p:spPr>
          <a:xfrm>
            <a:off x="4379814" y="2448805"/>
            <a:ext cx="5752440" cy="3734525"/>
          </a:xfrm>
          <a:prstGeom prst="rect">
            <a:avLst/>
          </a:prstGeom>
        </p:spPr>
      </p:pic>
      <p:sp>
        <p:nvSpPr>
          <p:cNvPr id="12" name="箭头: 右 11"/>
          <p:cNvSpPr/>
          <p:nvPr/>
        </p:nvSpPr>
        <p:spPr>
          <a:xfrm>
            <a:off x="3012336" y="4739383"/>
            <a:ext cx="847280" cy="49221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764975" cy="461434"/>
          </a:xfrm>
        </p:spPr>
        <p:txBody>
          <a:bodyPr/>
          <a:lstStyle/>
          <a:p>
            <a:r>
              <a:rPr lang="zh-CN" altLang="en-US" b="1" dirty="0"/>
              <a:t>供应环节</a:t>
            </a:r>
            <a:r>
              <a:rPr lang="en-US" altLang="zh-CN" b="1" dirty="0"/>
              <a:t>—</a:t>
            </a:r>
            <a:r>
              <a:rPr lang="zh-CN" altLang="en-US" b="1" dirty="0"/>
              <a:t>商品库存管理分析</a:t>
            </a:r>
            <a:endParaRPr lang="zh-CN" altLang="en-US" dirty="0"/>
          </a:p>
        </p:txBody>
      </p:sp>
      <p:sp>
        <p:nvSpPr>
          <p:cNvPr id="3" name="矩形: 圆角 2"/>
          <p:cNvSpPr/>
          <p:nvPr/>
        </p:nvSpPr>
        <p:spPr>
          <a:xfrm>
            <a:off x="725223" y="823964"/>
            <a:ext cx="1728019" cy="5486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量化库存</a:t>
            </a:r>
            <a:endParaRPr lang="zh-CN" altLang="en-US" b="1" dirty="0">
              <a:solidFill>
                <a:schemeClr val="tx1"/>
              </a:solidFill>
            </a:endParaRPr>
          </a:p>
        </p:txBody>
      </p:sp>
      <p:sp>
        <p:nvSpPr>
          <p:cNvPr id="4" name="矩形: 圆角 3"/>
          <p:cNvSpPr/>
          <p:nvPr/>
        </p:nvSpPr>
        <p:spPr>
          <a:xfrm>
            <a:off x="9873639" y="655478"/>
            <a:ext cx="1842868" cy="92495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877917" y="823964"/>
            <a:ext cx="7452241" cy="1384995"/>
          </a:xfrm>
          <a:prstGeom prst="rect">
            <a:avLst/>
          </a:prstGeom>
          <a:noFill/>
        </p:spPr>
        <p:txBody>
          <a:bodyPr wrap="square" rtlCol="0">
            <a:spAutoFit/>
          </a:bodyPr>
          <a:lstStyle/>
          <a:p>
            <a:pPr>
              <a:lnSpc>
                <a:spcPct val="150000"/>
              </a:lnSpc>
            </a:pPr>
            <a:r>
              <a:rPr lang="zh-CN" altLang="en-US" sz="1400" dirty="0"/>
              <a:t>库存天数</a:t>
            </a:r>
            <a:r>
              <a:rPr lang="en-US" altLang="zh-CN" sz="1400" dirty="0"/>
              <a:t>=</a:t>
            </a:r>
            <a:r>
              <a:rPr lang="zh-CN" altLang="en-US" sz="1400" dirty="0"/>
              <a:t>期末库存数量</a:t>
            </a:r>
            <a:r>
              <a:rPr lang="en-US" altLang="zh-CN" sz="1400" dirty="0"/>
              <a:t>/</a:t>
            </a:r>
            <a:r>
              <a:rPr lang="zh-CN" altLang="en-US" sz="1400" dirty="0"/>
              <a:t>某时间段销售数量</a:t>
            </a:r>
            <a:r>
              <a:rPr lang="en-US" altLang="zh-CN" sz="1400" dirty="0"/>
              <a:t>+</a:t>
            </a:r>
            <a:r>
              <a:rPr lang="zh-CN" altLang="en-US" sz="1400" dirty="0"/>
              <a:t>该时间段销售天数</a:t>
            </a:r>
            <a:endParaRPr lang="en-US" altLang="zh-CN" sz="1400" dirty="0"/>
          </a:p>
          <a:p>
            <a:pPr>
              <a:lnSpc>
                <a:spcPct val="150000"/>
              </a:lnSpc>
            </a:pPr>
            <a:r>
              <a:rPr lang="zh-CN" altLang="en-US" sz="1400" dirty="0"/>
              <a:t>库销比</a:t>
            </a:r>
            <a:r>
              <a:rPr lang="en-US" altLang="zh-CN" sz="1400" dirty="0"/>
              <a:t>=</a:t>
            </a:r>
            <a:r>
              <a:rPr lang="zh-CN" altLang="en-US" sz="1400" dirty="0"/>
              <a:t>期末库存金额</a:t>
            </a:r>
            <a:r>
              <a:rPr lang="en-US" altLang="zh-CN" sz="1400" dirty="0"/>
              <a:t>/</a:t>
            </a:r>
            <a:r>
              <a:rPr lang="zh-CN" altLang="en-US" sz="1400" dirty="0"/>
              <a:t>某时间段销售金额*</a:t>
            </a:r>
            <a:r>
              <a:rPr lang="en-US" altLang="zh-CN" sz="1400" dirty="0"/>
              <a:t>100%</a:t>
            </a:r>
            <a:endParaRPr lang="en-US" altLang="zh-CN" sz="1400" dirty="0"/>
          </a:p>
          <a:p>
            <a:pPr>
              <a:lnSpc>
                <a:spcPct val="150000"/>
              </a:lnSpc>
            </a:pPr>
            <a:r>
              <a:rPr lang="zh-CN" altLang="en-US" sz="1400" dirty="0"/>
              <a:t>库存周转率（供应链管理角度）</a:t>
            </a:r>
            <a:r>
              <a:rPr lang="en-US" altLang="zh-CN" sz="1400" dirty="0"/>
              <a:t>=</a:t>
            </a:r>
            <a:r>
              <a:rPr lang="zh-CN" altLang="en-US" sz="1400" dirty="0"/>
              <a:t>出库数量</a:t>
            </a:r>
            <a:r>
              <a:rPr lang="en-US" altLang="zh-CN" sz="1400" dirty="0"/>
              <a:t>/[</a:t>
            </a:r>
            <a:r>
              <a:rPr lang="zh-CN" altLang="en-US" sz="1400" dirty="0"/>
              <a:t>（期初库存数量</a:t>
            </a:r>
            <a:r>
              <a:rPr lang="en-US" altLang="zh-CN" sz="1400" dirty="0"/>
              <a:t>+</a:t>
            </a:r>
            <a:r>
              <a:rPr lang="zh-CN" altLang="en-US" sz="1400" dirty="0"/>
              <a:t>期末库存数量）</a:t>
            </a:r>
            <a:r>
              <a:rPr lang="en-US" altLang="zh-CN" sz="1400" dirty="0"/>
              <a:t>/2]</a:t>
            </a:r>
            <a:endParaRPr lang="en-US" altLang="zh-CN" sz="1400" dirty="0"/>
          </a:p>
          <a:p>
            <a:pPr>
              <a:lnSpc>
                <a:spcPct val="150000"/>
              </a:lnSpc>
            </a:pPr>
            <a:r>
              <a:rPr lang="zh-CN" altLang="en-US" sz="1400" dirty="0"/>
              <a:t>库存周转率（销售周转率角度）</a:t>
            </a:r>
            <a:r>
              <a:rPr lang="en-US" altLang="zh-CN" sz="1400" dirty="0"/>
              <a:t>=</a:t>
            </a:r>
            <a:r>
              <a:rPr lang="zh-CN" altLang="en-US" sz="1400" dirty="0"/>
              <a:t>销售数量</a:t>
            </a:r>
            <a:r>
              <a:rPr lang="en-US" altLang="zh-CN" sz="1400" dirty="0"/>
              <a:t>/[</a:t>
            </a:r>
            <a:r>
              <a:rPr lang="zh-CN" altLang="en-US" sz="1400" dirty="0"/>
              <a:t>（期初库存数量</a:t>
            </a:r>
            <a:r>
              <a:rPr lang="en-US" altLang="zh-CN" sz="1400" dirty="0"/>
              <a:t>+</a:t>
            </a:r>
            <a:r>
              <a:rPr lang="zh-CN" altLang="en-US" sz="1400" dirty="0"/>
              <a:t>期末库存数量）</a:t>
            </a:r>
            <a:r>
              <a:rPr lang="en-US" altLang="zh-CN" sz="1400" dirty="0"/>
              <a:t>/2]</a:t>
            </a:r>
            <a:endParaRPr lang="zh-CN" altLang="en-US" sz="1400" dirty="0"/>
          </a:p>
        </p:txBody>
      </p:sp>
      <p:sp>
        <p:nvSpPr>
          <p:cNvPr id="6" name="矩形 5"/>
          <p:cNvSpPr/>
          <p:nvPr/>
        </p:nvSpPr>
        <p:spPr>
          <a:xfrm>
            <a:off x="10088487" y="813645"/>
            <a:ext cx="1413171" cy="646331"/>
          </a:xfrm>
          <a:prstGeom prst="rect">
            <a:avLst/>
          </a:prstGeom>
          <a:ln cmpd="dbl">
            <a:noFill/>
          </a:ln>
        </p:spPr>
        <p:txBody>
          <a:bodyPr wrap="square">
            <a:spAutoFit/>
          </a:bodyPr>
          <a:lstStyle/>
          <a:p>
            <a:r>
              <a:rPr lang="en-US" altLang="zh-CN" b="1" dirty="0"/>
              <a:t>SKU</a:t>
            </a:r>
            <a:r>
              <a:rPr lang="zh-CN" altLang="en-US" b="1" dirty="0"/>
              <a:t>库存天数模板</a:t>
            </a:r>
            <a:endParaRPr lang="zh-CN" altLang="en-US" b="1" dirty="0"/>
          </a:p>
        </p:txBody>
      </p:sp>
      <p:sp>
        <p:nvSpPr>
          <p:cNvPr id="7" name="矩形 6"/>
          <p:cNvSpPr/>
          <p:nvPr/>
        </p:nvSpPr>
        <p:spPr>
          <a:xfrm>
            <a:off x="2477630" y="3037060"/>
            <a:ext cx="1475619" cy="369332"/>
          </a:xfrm>
          <a:prstGeom prst="rect">
            <a:avLst/>
          </a:prstGeom>
          <a:ln cmpd="dbl">
            <a:noFill/>
          </a:ln>
        </p:spPr>
        <p:txBody>
          <a:bodyPr wrap="square">
            <a:spAutoFit/>
          </a:bodyPr>
          <a:lstStyle/>
          <a:p>
            <a:r>
              <a:rPr lang="zh-CN" altLang="en-US" b="1" dirty="0"/>
              <a:t>四象限分析</a:t>
            </a:r>
            <a:endParaRPr lang="en-US" altLang="zh-CN" b="1" dirty="0"/>
          </a:p>
        </p:txBody>
      </p:sp>
      <p:sp>
        <p:nvSpPr>
          <p:cNvPr id="8" name="矩形 7"/>
          <p:cNvSpPr/>
          <p:nvPr/>
        </p:nvSpPr>
        <p:spPr>
          <a:xfrm>
            <a:off x="725223" y="2418428"/>
            <a:ext cx="4367282" cy="369332"/>
          </a:xfrm>
          <a:prstGeom prst="rect">
            <a:avLst/>
          </a:prstGeom>
          <a:ln cmpd="dbl">
            <a:noFill/>
          </a:ln>
        </p:spPr>
        <p:txBody>
          <a:bodyPr wrap="square">
            <a:spAutoFit/>
          </a:bodyPr>
          <a:lstStyle/>
          <a:p>
            <a:r>
              <a:rPr lang="zh-CN" altLang="en-US" b="1" dirty="0">
                <a:solidFill>
                  <a:srgbClr val="FFC000"/>
                </a:solidFill>
              </a:rPr>
              <a:t>如何使用量化后的库存指标？</a:t>
            </a:r>
            <a:endParaRPr lang="zh-CN" altLang="en-US" b="1" dirty="0">
              <a:solidFill>
                <a:srgbClr val="FFC000"/>
              </a:solidFill>
            </a:endParaRPr>
          </a:p>
        </p:txBody>
      </p:sp>
      <p:graphicFrame>
        <p:nvGraphicFramePr>
          <p:cNvPr id="14" name="图表 13"/>
          <p:cNvGraphicFramePr/>
          <p:nvPr/>
        </p:nvGraphicFramePr>
        <p:xfrm>
          <a:off x="868442" y="3695193"/>
          <a:ext cx="4972393" cy="2788649"/>
        </p:xfrm>
        <a:graphic>
          <a:graphicData uri="http://schemas.openxmlformats.org/drawingml/2006/chart">
            <c:chart xmlns:c="http://schemas.openxmlformats.org/drawingml/2006/chart" xmlns:r="http://schemas.openxmlformats.org/officeDocument/2006/relationships" r:id="rId1"/>
          </a:graphicData>
        </a:graphic>
      </p:graphicFrame>
      <p:cxnSp>
        <p:nvCxnSpPr>
          <p:cNvPr id="18" name="直接连接符 17"/>
          <p:cNvCxnSpPr/>
          <p:nvPr/>
        </p:nvCxnSpPr>
        <p:spPr>
          <a:xfrm flipV="1">
            <a:off x="3026202" y="3458105"/>
            <a:ext cx="0" cy="2998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11661" y="5219801"/>
            <a:ext cx="5057775"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2326117" y="4454769"/>
            <a:ext cx="1400170" cy="1432146"/>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026610" y="3695193"/>
            <a:ext cx="299507" cy="34480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921930" y="5198138"/>
            <a:ext cx="691871" cy="50828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534811" y="3037060"/>
            <a:ext cx="1338828" cy="292103"/>
          </a:xfrm>
          <a:prstGeom prst="rect">
            <a:avLst/>
          </a:prstGeom>
        </p:spPr>
        <p:txBody>
          <a:bodyPr wrap="none">
            <a:spAutoFit/>
          </a:bodyPr>
          <a:lstStyle/>
          <a:p>
            <a:r>
              <a:rPr lang="zh-CN" altLang="en-US" b="1" dirty="0"/>
              <a:t>九宫格分析</a:t>
            </a:r>
            <a:endParaRPr lang="zh-CN" altLang="en-US" b="1" dirty="0"/>
          </a:p>
        </p:txBody>
      </p:sp>
      <p:grpSp>
        <p:nvGrpSpPr>
          <p:cNvPr id="54" name="组合 53"/>
          <p:cNvGrpSpPr/>
          <p:nvPr/>
        </p:nvGrpSpPr>
        <p:grpSpPr>
          <a:xfrm>
            <a:off x="7563135" y="3695193"/>
            <a:ext cx="3282180" cy="2363607"/>
            <a:chOff x="6917321" y="2377445"/>
            <a:chExt cx="3282180" cy="2595863"/>
          </a:xfrm>
        </p:grpSpPr>
        <p:sp>
          <p:nvSpPr>
            <p:cNvPr id="35" name="矩形 34"/>
            <p:cNvSpPr/>
            <p:nvPr/>
          </p:nvSpPr>
          <p:spPr>
            <a:xfrm>
              <a:off x="6917321" y="2377445"/>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8018411" y="2377445"/>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9119501" y="2377445"/>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6917321" y="3248292"/>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018411" y="3248292"/>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9119501" y="3248292"/>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6917321" y="4119140"/>
              <a:ext cx="1080000" cy="8541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018411" y="4119141"/>
              <a:ext cx="1080000" cy="854167"/>
            </a:xfrm>
            <a:prstGeom prst="rect">
              <a:avLst/>
            </a:prstGeom>
            <a:solidFill>
              <a:srgbClr val="B2A3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9119501" y="4119140"/>
              <a:ext cx="1080000" cy="854167"/>
            </a:xfrm>
            <a:prstGeom prst="rect">
              <a:avLst/>
            </a:prstGeom>
            <a:solidFill>
              <a:srgbClr val="6E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矩形 51"/>
          <p:cNvSpPr/>
          <p:nvPr/>
        </p:nvSpPr>
        <p:spPr>
          <a:xfrm rot="16200000">
            <a:off x="6625548" y="3882830"/>
            <a:ext cx="902811" cy="307777"/>
          </a:xfrm>
          <a:prstGeom prst="rect">
            <a:avLst/>
          </a:prstGeom>
        </p:spPr>
        <p:txBody>
          <a:bodyPr wrap="none">
            <a:spAutoFit/>
          </a:bodyPr>
          <a:lstStyle/>
          <a:p>
            <a:r>
              <a:rPr lang="zh-CN" altLang="en-US" sz="1400" dirty="0">
                <a:solidFill>
                  <a:schemeClr val="tx1">
                    <a:lumMod val="65000"/>
                    <a:lumOff val="35000"/>
                  </a:schemeClr>
                </a:solidFill>
              </a:rPr>
              <a:t>库存天数</a:t>
            </a:r>
            <a:endParaRPr lang="zh-CN" altLang="en-US" sz="1400" dirty="0">
              <a:solidFill>
                <a:schemeClr val="tx1">
                  <a:lumMod val="65000"/>
                  <a:lumOff val="35000"/>
                </a:schemeClr>
              </a:solidFill>
            </a:endParaRPr>
          </a:p>
        </p:txBody>
      </p:sp>
      <p:sp>
        <p:nvSpPr>
          <p:cNvPr id="55" name="矩形 54"/>
          <p:cNvSpPr/>
          <p:nvPr/>
        </p:nvSpPr>
        <p:spPr>
          <a:xfrm>
            <a:off x="9999654" y="6343341"/>
            <a:ext cx="902811" cy="307777"/>
          </a:xfrm>
          <a:prstGeom prst="rect">
            <a:avLst/>
          </a:prstGeom>
        </p:spPr>
        <p:txBody>
          <a:bodyPr wrap="none">
            <a:spAutoFit/>
          </a:bodyPr>
          <a:lstStyle/>
          <a:p>
            <a:r>
              <a:rPr lang="zh-CN" altLang="en-US" sz="1400" dirty="0">
                <a:solidFill>
                  <a:schemeClr val="tx1">
                    <a:lumMod val="65000"/>
                    <a:lumOff val="35000"/>
                  </a:schemeClr>
                </a:solidFill>
              </a:rPr>
              <a:t>销售数量</a:t>
            </a:r>
            <a:endParaRPr lang="zh-CN" altLang="en-US" sz="1400" dirty="0">
              <a:solidFill>
                <a:schemeClr val="tx1">
                  <a:lumMod val="65000"/>
                  <a:lumOff val="35000"/>
                </a:schemeClr>
              </a:solidFill>
            </a:endParaRPr>
          </a:p>
        </p:txBody>
      </p:sp>
      <p:sp>
        <p:nvSpPr>
          <p:cNvPr id="57" name="矩形 56"/>
          <p:cNvSpPr/>
          <p:nvPr/>
        </p:nvSpPr>
        <p:spPr>
          <a:xfrm>
            <a:off x="7250229" y="5852524"/>
            <a:ext cx="319318" cy="276999"/>
          </a:xfrm>
          <a:prstGeom prst="rect">
            <a:avLst/>
          </a:prstGeom>
        </p:spPr>
        <p:txBody>
          <a:bodyPr wrap="none">
            <a:spAutoFit/>
          </a:bodyPr>
          <a:lstStyle/>
          <a:p>
            <a:r>
              <a:rPr lang="en-US" altLang="zh-CN" sz="1200" dirty="0">
                <a:solidFill>
                  <a:schemeClr val="tx1">
                    <a:lumMod val="65000"/>
                    <a:lumOff val="35000"/>
                  </a:schemeClr>
                </a:solidFill>
                <a:latin typeface="+mn-ea"/>
              </a:rPr>
              <a:t>0 </a:t>
            </a:r>
            <a:endParaRPr lang="zh-CN" altLang="en-US" sz="1200" dirty="0">
              <a:latin typeface="+mn-ea"/>
            </a:endParaRPr>
          </a:p>
        </p:txBody>
      </p:sp>
      <p:sp>
        <p:nvSpPr>
          <p:cNvPr id="58" name="矩形 57"/>
          <p:cNvSpPr/>
          <p:nvPr/>
        </p:nvSpPr>
        <p:spPr>
          <a:xfrm>
            <a:off x="7187461" y="5174541"/>
            <a:ext cx="364202" cy="276999"/>
          </a:xfrm>
          <a:prstGeom prst="rect">
            <a:avLst/>
          </a:prstGeom>
        </p:spPr>
        <p:txBody>
          <a:bodyPr wrap="none">
            <a:spAutoFit/>
          </a:bodyPr>
          <a:lstStyle/>
          <a:p>
            <a:r>
              <a:rPr lang="en-US" altLang="zh-CN" sz="1200" dirty="0">
                <a:solidFill>
                  <a:schemeClr val="tx1">
                    <a:lumMod val="65000"/>
                    <a:lumOff val="35000"/>
                  </a:schemeClr>
                </a:solidFill>
                <a:latin typeface="+mn-ea"/>
              </a:rPr>
              <a:t>20</a:t>
            </a:r>
            <a:endParaRPr lang="zh-CN" altLang="en-US" sz="1200" dirty="0">
              <a:latin typeface="+mn-ea"/>
            </a:endParaRPr>
          </a:p>
        </p:txBody>
      </p:sp>
      <p:sp>
        <p:nvSpPr>
          <p:cNvPr id="59" name="矩形 58"/>
          <p:cNvSpPr/>
          <p:nvPr/>
        </p:nvSpPr>
        <p:spPr>
          <a:xfrm>
            <a:off x="7187461" y="4366290"/>
            <a:ext cx="364202" cy="276999"/>
          </a:xfrm>
          <a:prstGeom prst="rect">
            <a:avLst/>
          </a:prstGeom>
        </p:spPr>
        <p:txBody>
          <a:bodyPr wrap="none">
            <a:spAutoFit/>
          </a:bodyPr>
          <a:lstStyle/>
          <a:p>
            <a:r>
              <a:rPr lang="en-US" altLang="zh-CN" sz="1200" dirty="0">
                <a:solidFill>
                  <a:schemeClr val="tx1">
                    <a:lumMod val="65000"/>
                    <a:lumOff val="35000"/>
                  </a:schemeClr>
                </a:solidFill>
                <a:latin typeface="+mn-ea"/>
              </a:rPr>
              <a:t>30</a:t>
            </a:r>
            <a:endParaRPr lang="zh-CN" altLang="en-US" sz="1200" dirty="0">
              <a:latin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309658" cy="461434"/>
          </a:xfrm>
        </p:spPr>
        <p:txBody>
          <a:bodyPr/>
          <a:lstStyle/>
          <a:p>
            <a:r>
              <a:rPr lang="zh-CN" altLang="en-US" b="1" dirty="0"/>
              <a:t>供应环节</a:t>
            </a:r>
            <a:r>
              <a:rPr lang="en-US" altLang="zh-CN" b="1" dirty="0"/>
              <a:t>—</a:t>
            </a:r>
            <a:r>
              <a:rPr lang="zh-CN" altLang="en-US" b="1" dirty="0"/>
              <a:t>商品库存管理分析</a:t>
            </a:r>
            <a:endParaRPr lang="zh-CN" altLang="en-US" dirty="0"/>
          </a:p>
        </p:txBody>
      </p:sp>
      <p:sp>
        <p:nvSpPr>
          <p:cNvPr id="3" name="矩形: 圆角 2"/>
          <p:cNvSpPr/>
          <p:nvPr/>
        </p:nvSpPr>
        <p:spPr>
          <a:xfrm>
            <a:off x="833967" y="880110"/>
            <a:ext cx="1728019" cy="5486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分析库存结构</a:t>
            </a:r>
            <a:endParaRPr lang="zh-CN" altLang="en-US" b="1" dirty="0">
              <a:solidFill>
                <a:schemeClr val="tx1"/>
              </a:solidFill>
            </a:endParaRPr>
          </a:p>
        </p:txBody>
      </p:sp>
      <p:graphicFrame>
        <p:nvGraphicFramePr>
          <p:cNvPr id="5" name="图示 4"/>
          <p:cNvGraphicFramePr/>
          <p:nvPr/>
        </p:nvGraphicFramePr>
        <p:xfrm>
          <a:off x="2032000" y="1428750"/>
          <a:ext cx="7583488" cy="470958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文本框 5"/>
          <p:cNvSpPr txBox="1"/>
          <p:nvPr/>
        </p:nvSpPr>
        <p:spPr>
          <a:xfrm>
            <a:off x="8120064" y="3249940"/>
            <a:ext cx="3609974" cy="1061829"/>
          </a:xfrm>
          <a:prstGeom prst="rect">
            <a:avLst/>
          </a:prstGeom>
          <a:noFill/>
        </p:spPr>
        <p:txBody>
          <a:bodyPr wrap="square" rtlCol="0">
            <a:spAutoFit/>
          </a:bodyPr>
          <a:lstStyle/>
          <a:p>
            <a:pPr>
              <a:lnSpc>
                <a:spcPct val="150000"/>
              </a:lnSpc>
            </a:pPr>
            <a:r>
              <a:rPr lang="zh-CN" altLang="en-US" sz="1400" dirty="0"/>
              <a:t>目的：发现现有库存商品有多少是“活”的</a:t>
            </a:r>
            <a:endParaRPr lang="en-US" altLang="zh-CN" sz="1400" dirty="0"/>
          </a:p>
          <a:p>
            <a:pPr>
              <a:lnSpc>
                <a:spcPct val="150000"/>
              </a:lnSpc>
            </a:pPr>
            <a:r>
              <a:rPr lang="zh-CN" altLang="en-US" sz="1400" dirty="0"/>
              <a:t>动销率</a:t>
            </a:r>
            <a:r>
              <a:rPr lang="en-US" altLang="zh-CN" sz="1400" dirty="0"/>
              <a:t>=</a:t>
            </a:r>
            <a:r>
              <a:rPr lang="zh-CN" altLang="en-US" sz="1400" dirty="0"/>
              <a:t>一定时间里有销售的商品数</a:t>
            </a:r>
            <a:r>
              <a:rPr lang="en-US" altLang="zh-CN" sz="1400" dirty="0"/>
              <a:t>/</a:t>
            </a:r>
            <a:r>
              <a:rPr lang="zh-CN" altLang="en-US" sz="1400" dirty="0"/>
              <a:t>总库存商品数量</a:t>
            </a:r>
            <a:r>
              <a:rPr lang="en-US" altLang="zh-CN" sz="1400" dirty="0"/>
              <a:t>*100%</a:t>
            </a:r>
            <a:endParaRPr lang="zh-CN" altLang="en-US" sz="1400" dirty="0"/>
          </a:p>
        </p:txBody>
      </p:sp>
      <p:sp>
        <p:nvSpPr>
          <p:cNvPr id="7" name="文本框 6"/>
          <p:cNvSpPr txBox="1"/>
          <p:nvPr/>
        </p:nvSpPr>
        <p:spPr>
          <a:xfrm>
            <a:off x="2800352" y="946681"/>
            <a:ext cx="1614486" cy="415498"/>
          </a:xfrm>
          <a:prstGeom prst="rect">
            <a:avLst/>
          </a:prstGeom>
          <a:noFill/>
        </p:spPr>
        <p:txBody>
          <a:bodyPr wrap="square" rtlCol="0">
            <a:spAutoFit/>
          </a:bodyPr>
          <a:lstStyle/>
          <a:p>
            <a:pPr>
              <a:lnSpc>
                <a:spcPct val="150000"/>
              </a:lnSpc>
            </a:pPr>
            <a:r>
              <a:rPr lang="zh-CN" altLang="en-US" sz="1400" dirty="0"/>
              <a:t>目的：找到差异</a:t>
            </a:r>
            <a:endParaRPr lang="zh-CN" altLang="en-US" sz="1400" dirty="0"/>
          </a:p>
        </p:txBody>
      </p:sp>
      <p:sp>
        <p:nvSpPr>
          <p:cNvPr id="8" name="文本框 7"/>
          <p:cNvSpPr txBox="1"/>
          <p:nvPr/>
        </p:nvSpPr>
        <p:spPr>
          <a:xfrm>
            <a:off x="5100639" y="6031241"/>
            <a:ext cx="1757361" cy="415498"/>
          </a:xfrm>
          <a:prstGeom prst="rect">
            <a:avLst/>
          </a:prstGeom>
          <a:noFill/>
        </p:spPr>
        <p:txBody>
          <a:bodyPr wrap="square" rtlCol="0">
            <a:spAutoFit/>
          </a:bodyPr>
          <a:lstStyle/>
          <a:p>
            <a:pPr>
              <a:lnSpc>
                <a:spcPct val="150000"/>
              </a:lnSpc>
            </a:pPr>
            <a:r>
              <a:rPr lang="zh-CN" altLang="en-US" sz="1400" dirty="0"/>
              <a:t>广度、宽度、深度</a:t>
            </a:r>
            <a:endParaRPr lang="zh-CN" altLang="en-US" sz="1400" dirty="0"/>
          </a:p>
        </p:txBody>
      </p:sp>
      <p:sp>
        <p:nvSpPr>
          <p:cNvPr id="9" name="文本框 8"/>
          <p:cNvSpPr txBox="1"/>
          <p:nvPr/>
        </p:nvSpPr>
        <p:spPr>
          <a:xfrm>
            <a:off x="1471614" y="3249939"/>
            <a:ext cx="2135982" cy="10618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dirty="0"/>
              <a:t>对库存数量进行排行</a:t>
            </a:r>
            <a:endParaRPr lang="en-US" altLang="zh-CN" sz="1400" dirty="0"/>
          </a:p>
          <a:p>
            <a:pPr marL="285750" indent="-285750">
              <a:lnSpc>
                <a:spcPct val="150000"/>
              </a:lnSpc>
              <a:buFont typeface="Arial" panose="020B0604020202020204" pitchFamily="34" charset="0"/>
              <a:buChar char="•"/>
            </a:pPr>
            <a:r>
              <a:rPr lang="zh-CN" altLang="en-US" sz="1400" dirty="0"/>
              <a:t>对销售数量进行排行</a:t>
            </a:r>
            <a:endParaRPr lang="en-US" altLang="zh-CN" sz="1400" dirty="0"/>
          </a:p>
          <a:p>
            <a:pPr marL="285750" indent="-285750">
              <a:lnSpc>
                <a:spcPct val="150000"/>
              </a:lnSpc>
              <a:buFont typeface="Arial" panose="020B0604020202020204" pitchFamily="34" charset="0"/>
              <a:buChar char="•"/>
            </a:pPr>
            <a:r>
              <a:rPr lang="zh-CN" altLang="en-US" sz="1400" dirty="0"/>
              <a:t>对比</a:t>
            </a:r>
            <a:endParaRPr lang="zh-CN" altLang="en-US" sz="1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709583" cy="461434"/>
          </a:xfrm>
        </p:spPr>
        <p:txBody>
          <a:bodyPr/>
          <a:lstStyle/>
          <a:p>
            <a:r>
              <a:rPr lang="zh-CN" altLang="en-US" b="1" dirty="0"/>
              <a:t>供应环节</a:t>
            </a:r>
            <a:r>
              <a:rPr lang="en-US" altLang="zh-CN" b="1" dirty="0"/>
              <a:t>—</a:t>
            </a:r>
            <a:r>
              <a:rPr lang="zh-CN" altLang="en-US" b="1" dirty="0"/>
              <a:t>商品库存管理分析</a:t>
            </a:r>
            <a:endParaRPr lang="zh-CN" altLang="en-US" dirty="0"/>
          </a:p>
        </p:txBody>
      </p:sp>
      <p:sp>
        <p:nvSpPr>
          <p:cNvPr id="3" name="矩形: 圆角 2"/>
          <p:cNvSpPr/>
          <p:nvPr/>
        </p:nvSpPr>
        <p:spPr>
          <a:xfrm>
            <a:off x="833966" y="800100"/>
            <a:ext cx="2666471" cy="5486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b="1" dirty="0">
                <a:solidFill>
                  <a:schemeClr val="tx1"/>
                </a:solidFill>
              </a:rPr>
              <a:t>预估销量，确保库存量</a:t>
            </a:r>
            <a:endParaRPr lang="zh-CN" altLang="en-US" dirty="0"/>
          </a:p>
        </p:txBody>
      </p:sp>
      <p:sp>
        <p:nvSpPr>
          <p:cNvPr id="5" name="文本框 4"/>
          <p:cNvSpPr txBox="1"/>
          <p:nvPr/>
        </p:nvSpPr>
        <p:spPr>
          <a:xfrm>
            <a:off x="3645959" y="886003"/>
            <a:ext cx="7598303" cy="415498"/>
          </a:xfrm>
          <a:prstGeom prst="rect">
            <a:avLst/>
          </a:prstGeom>
          <a:noFill/>
        </p:spPr>
        <p:txBody>
          <a:bodyPr wrap="square" rtlCol="0">
            <a:spAutoFit/>
          </a:bodyPr>
          <a:lstStyle/>
          <a:p>
            <a:pPr>
              <a:lnSpc>
                <a:spcPct val="150000"/>
              </a:lnSpc>
            </a:pPr>
            <a:r>
              <a:rPr lang="zh-CN" altLang="en-US" sz="1400" dirty="0"/>
              <a:t>正常销售</a:t>
            </a:r>
            <a:r>
              <a:rPr lang="en-US" altLang="zh-CN" sz="1400" dirty="0"/>
              <a:t>+</a:t>
            </a:r>
            <a:r>
              <a:rPr lang="zh-CN" altLang="en-US" sz="1400" dirty="0"/>
              <a:t>影响未来销售因素（促销活动、季节性因素、节假日、其他特殊时间等）</a:t>
            </a:r>
            <a:endParaRPr lang="zh-CN" altLang="en-US" sz="1400" dirty="0"/>
          </a:p>
        </p:txBody>
      </p:sp>
      <p:sp>
        <p:nvSpPr>
          <p:cNvPr id="9" name="矩形: 圆角 2"/>
          <p:cNvSpPr/>
          <p:nvPr/>
        </p:nvSpPr>
        <p:spPr>
          <a:xfrm>
            <a:off x="833966" y="1752600"/>
            <a:ext cx="2666471" cy="54864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分析特殊库存</a:t>
            </a:r>
            <a:endParaRPr lang="zh-CN" altLang="en-US" b="1" dirty="0">
              <a:solidFill>
                <a:schemeClr val="tx1"/>
              </a:solidFill>
            </a:endParaRPr>
          </a:p>
        </p:txBody>
      </p:sp>
      <p:sp>
        <p:nvSpPr>
          <p:cNvPr id="10" name="矩形 9"/>
          <p:cNvSpPr/>
          <p:nvPr/>
        </p:nvSpPr>
        <p:spPr>
          <a:xfrm>
            <a:off x="1155396" y="2381262"/>
            <a:ext cx="10074578" cy="4154984"/>
          </a:xfrm>
          <a:prstGeom prst="rect">
            <a:avLst/>
          </a:prstGeom>
        </p:spPr>
        <p:txBody>
          <a:bodyPr wrap="square">
            <a:spAutoFit/>
          </a:bodyPr>
          <a:lstStyle/>
          <a:p>
            <a:pPr marL="342900" indent="-342900">
              <a:lnSpc>
                <a:spcPct val="150000"/>
              </a:lnSpc>
              <a:buFont typeface="+mj-lt"/>
              <a:buAutoNum type="arabicPeriod"/>
            </a:pPr>
            <a:r>
              <a:rPr lang="zh-CN" altLang="en-US" sz="1600" b="1" dirty="0"/>
              <a:t>零销售但有库存的商品</a:t>
            </a:r>
            <a:endParaRPr lang="en-US" altLang="zh-CN" sz="1600" b="1" dirty="0"/>
          </a:p>
          <a:p>
            <a:pPr marL="342900" indent="-342900">
              <a:lnSpc>
                <a:spcPct val="150000"/>
              </a:lnSpc>
              <a:buFont typeface="+mj-lt"/>
              <a:buAutoNum type="arabicPeriod"/>
            </a:pPr>
            <a:r>
              <a:rPr lang="zh-CN" altLang="en-US" sz="1600" b="1" dirty="0"/>
              <a:t>零库存但有销售的商品</a:t>
            </a:r>
            <a:endParaRPr lang="en-US" altLang="zh-CN" sz="1600" b="1" dirty="0"/>
          </a:p>
          <a:p>
            <a:pPr marL="342900" indent="-342900">
              <a:lnSpc>
                <a:spcPct val="150000"/>
              </a:lnSpc>
              <a:buFont typeface="+mj-lt"/>
              <a:buAutoNum type="arabicPeriod"/>
            </a:pPr>
            <a:r>
              <a:rPr lang="zh-CN" altLang="en-US" sz="1600" b="1" dirty="0"/>
              <a:t>库存天数异常的商品，包括库存天数异常大、异常小、长期不变、系统与实盘库存不一致、负库存等</a:t>
            </a:r>
            <a:endParaRPr lang="en-US" altLang="zh-CN" sz="1600" b="1" dirty="0"/>
          </a:p>
          <a:p>
            <a:pPr marL="342900" indent="-342900">
              <a:lnSpc>
                <a:spcPct val="150000"/>
              </a:lnSpc>
              <a:buFont typeface="+mj-lt"/>
              <a:buAutoNum type="arabicPeriod"/>
            </a:pPr>
            <a:r>
              <a:rPr lang="zh-CN" altLang="en-US" sz="1600" b="1" dirty="0"/>
              <a:t>无效库存，包括死库存和假库存</a:t>
            </a:r>
            <a:endParaRPr lang="en-US" altLang="zh-CN" sz="1600" b="1" dirty="0"/>
          </a:p>
          <a:p>
            <a:pPr marL="342900" indent="-342900">
              <a:lnSpc>
                <a:spcPct val="150000"/>
              </a:lnSpc>
              <a:buFont typeface="+mj-lt"/>
              <a:buAutoNum type="arabicPeriod"/>
            </a:pPr>
            <a:r>
              <a:rPr lang="zh-CN" altLang="en-US" sz="1600" b="1" dirty="0"/>
              <a:t>季节性商品库存，分为季初、主要销售期、季末</a:t>
            </a:r>
            <a:endParaRPr lang="en-US" altLang="zh-CN" sz="1600" b="1" dirty="0"/>
          </a:p>
          <a:p>
            <a:pPr marL="342900" indent="-342900">
              <a:lnSpc>
                <a:spcPct val="150000"/>
              </a:lnSpc>
              <a:buFont typeface="+mj-lt"/>
              <a:buAutoNum type="arabicPeriod"/>
            </a:pPr>
            <a:r>
              <a:rPr lang="zh-CN" altLang="en-US" sz="1600" b="1" dirty="0"/>
              <a:t>促销商品库存，包括促销前、促销中、促销后商品库存分析</a:t>
            </a:r>
            <a:endParaRPr lang="en-US" altLang="zh-CN" sz="1600" b="1" dirty="0"/>
          </a:p>
          <a:p>
            <a:pPr marL="342900" indent="-342900">
              <a:lnSpc>
                <a:spcPct val="150000"/>
              </a:lnSpc>
              <a:buFont typeface="+mj-lt"/>
              <a:buAutoNum type="arabicPeriod"/>
            </a:pPr>
            <a:r>
              <a:rPr lang="zh-CN" altLang="en-US" sz="1600" b="1" dirty="0"/>
              <a:t>销售额占</a:t>
            </a:r>
            <a:r>
              <a:rPr lang="en-US" altLang="zh-CN" sz="1600" b="1" dirty="0"/>
              <a:t>80%</a:t>
            </a:r>
            <a:r>
              <a:rPr lang="zh-CN" altLang="en-US" sz="1600" b="1" dirty="0"/>
              <a:t>商品的库存，或销售前十</a:t>
            </a:r>
            <a:r>
              <a:rPr lang="en-US" altLang="zh-CN" sz="1600" b="1" dirty="0"/>
              <a:t>/</a:t>
            </a:r>
            <a:r>
              <a:rPr lang="zh-CN" altLang="en-US" sz="1600" b="1" dirty="0"/>
              <a:t>前二十商品库存</a:t>
            </a:r>
            <a:endParaRPr lang="en-US" altLang="zh-CN" sz="1600" b="1" dirty="0"/>
          </a:p>
          <a:p>
            <a:pPr marL="342900" indent="-342900">
              <a:lnSpc>
                <a:spcPct val="150000"/>
              </a:lnSpc>
              <a:buFont typeface="+mj-lt"/>
              <a:buAutoNum type="arabicPeriod"/>
            </a:pPr>
            <a:r>
              <a:rPr lang="zh-CN" altLang="en-US" sz="1600" b="1" dirty="0"/>
              <a:t>库存占</a:t>
            </a:r>
            <a:r>
              <a:rPr lang="en-US" altLang="zh-CN" sz="1600" b="1" dirty="0"/>
              <a:t>80%</a:t>
            </a:r>
            <a:r>
              <a:rPr lang="zh-CN" altLang="en-US" sz="1600" b="1" dirty="0"/>
              <a:t>的商品，确保主要库存的销售周转</a:t>
            </a:r>
            <a:endParaRPr lang="en-US" altLang="zh-CN" sz="1600" b="1" dirty="0"/>
          </a:p>
          <a:p>
            <a:pPr marL="342900" indent="-342900">
              <a:lnSpc>
                <a:spcPct val="150000"/>
              </a:lnSpc>
              <a:buFont typeface="+mj-lt"/>
              <a:buAutoNum type="arabicPeriod"/>
            </a:pPr>
            <a:r>
              <a:rPr lang="zh-CN" altLang="en-US" sz="1600" b="1" dirty="0"/>
              <a:t>即将淘汰的商品库存，需要建立一个淘汰机制，比如</a:t>
            </a:r>
            <a:endParaRPr lang="en-US" altLang="zh-CN" sz="1600" b="1" dirty="0"/>
          </a:p>
          <a:p>
            <a:pPr marL="342900" indent="-342900">
              <a:lnSpc>
                <a:spcPct val="150000"/>
              </a:lnSpc>
              <a:buFont typeface="+mj-lt"/>
              <a:buAutoNum type="arabicPeriod"/>
            </a:pPr>
            <a:r>
              <a:rPr lang="zh-CN" altLang="en-US" sz="1600" b="1" dirty="0"/>
              <a:t>负毛利商品库存</a:t>
            </a:r>
            <a:endParaRPr lang="en-US" altLang="zh-CN" sz="1600" b="1" dirty="0"/>
          </a:p>
          <a:p>
            <a:pPr marL="342900" indent="-342900">
              <a:lnSpc>
                <a:spcPct val="150000"/>
              </a:lnSpc>
              <a:buFont typeface="+mj-lt"/>
              <a:buAutoNum type="arabicPeriod"/>
            </a:pPr>
            <a:endParaRPr lang="zh-CN" altLang="en-US" sz="16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5095346" cy="461434"/>
          </a:xfrm>
        </p:spPr>
        <p:txBody>
          <a:bodyPr/>
          <a:lstStyle/>
          <a:p>
            <a:r>
              <a:rPr lang="zh-CN" altLang="en-US" b="1" dirty="0"/>
              <a:t>供应</a:t>
            </a:r>
            <a:r>
              <a:rPr lang="zh-CN" altLang="en-US" b="1" dirty="0" smtClean="0"/>
              <a:t>环节</a:t>
            </a:r>
            <a:r>
              <a:rPr lang="en-US" altLang="zh-CN" b="1" dirty="0" smtClean="0"/>
              <a:t>—</a:t>
            </a:r>
            <a:r>
              <a:rPr lang="zh-CN" altLang="en-US" b="1" dirty="0"/>
              <a:t>异常</a:t>
            </a:r>
            <a:r>
              <a:rPr lang="zh-CN" altLang="en-US" b="1" dirty="0" smtClean="0"/>
              <a:t>库存管理及库存预警</a:t>
            </a:r>
            <a:endParaRPr lang="zh-CN" altLang="en-US" dirty="0"/>
          </a:p>
        </p:txBody>
      </p:sp>
      <p:sp>
        <p:nvSpPr>
          <p:cNvPr id="3" name="矩形 2"/>
          <p:cNvSpPr/>
          <p:nvPr/>
        </p:nvSpPr>
        <p:spPr>
          <a:xfrm>
            <a:off x="655333" y="1419382"/>
            <a:ext cx="3245154" cy="458011"/>
          </a:xfrm>
          <a:prstGeom prst="rect">
            <a:avLst/>
          </a:prstGeom>
        </p:spPr>
        <p:txBody>
          <a:bodyPr wrap="square">
            <a:spAutoFit/>
          </a:bodyPr>
          <a:lstStyle/>
          <a:p>
            <a:pPr>
              <a:lnSpc>
                <a:spcPct val="150000"/>
              </a:lnSpc>
            </a:pPr>
            <a:r>
              <a:rPr lang="zh-CN" altLang="en-US" b="1" dirty="0" smtClean="0"/>
              <a:t>异常库存产生的原因：</a:t>
            </a:r>
            <a:endParaRPr lang="en-US" altLang="zh-CN" b="1" dirty="0" smtClean="0"/>
          </a:p>
        </p:txBody>
      </p:sp>
      <p:sp>
        <p:nvSpPr>
          <p:cNvPr id="4" name="文本框 3"/>
          <p:cNvSpPr txBox="1"/>
          <p:nvPr/>
        </p:nvSpPr>
        <p:spPr>
          <a:xfrm>
            <a:off x="641046" y="837052"/>
            <a:ext cx="9960279" cy="415498"/>
          </a:xfrm>
          <a:prstGeom prst="rect">
            <a:avLst/>
          </a:prstGeom>
          <a:noFill/>
        </p:spPr>
        <p:txBody>
          <a:bodyPr wrap="square" rtlCol="0">
            <a:spAutoFit/>
          </a:bodyPr>
          <a:lstStyle/>
          <a:p>
            <a:pPr>
              <a:lnSpc>
                <a:spcPct val="150000"/>
              </a:lnSpc>
            </a:pPr>
            <a:r>
              <a:rPr lang="zh-CN" altLang="en-US" sz="1400" dirty="0" smtClean="0"/>
              <a:t>库存数字异常是指通过盘点、查看销售报告、核对销售单据等发现系统中的库存和实际库存不相符的现象。</a:t>
            </a:r>
            <a:endParaRPr lang="zh-CN" altLang="en-US" sz="1400" dirty="0"/>
          </a:p>
        </p:txBody>
      </p:sp>
      <p:graphicFrame>
        <p:nvGraphicFramePr>
          <p:cNvPr id="8" name="图示 7"/>
          <p:cNvGraphicFramePr/>
          <p:nvPr/>
        </p:nvGraphicFramePr>
        <p:xfrm>
          <a:off x="655333" y="2140782"/>
          <a:ext cx="5097463" cy="40118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矩形 8"/>
          <p:cNvSpPr/>
          <p:nvPr/>
        </p:nvSpPr>
        <p:spPr>
          <a:xfrm>
            <a:off x="6165547" y="1435897"/>
            <a:ext cx="3245154" cy="507831"/>
          </a:xfrm>
          <a:prstGeom prst="rect">
            <a:avLst/>
          </a:prstGeom>
        </p:spPr>
        <p:txBody>
          <a:bodyPr wrap="square">
            <a:spAutoFit/>
          </a:bodyPr>
          <a:lstStyle/>
          <a:p>
            <a:pPr>
              <a:lnSpc>
                <a:spcPct val="150000"/>
              </a:lnSpc>
            </a:pPr>
            <a:r>
              <a:rPr lang="zh-CN" altLang="en-US" b="1" dirty="0" smtClean="0"/>
              <a:t>设置库存预警条件：</a:t>
            </a:r>
            <a:endParaRPr lang="en-US" altLang="zh-CN" b="1" dirty="0" smtClean="0"/>
          </a:p>
        </p:txBody>
      </p:sp>
      <p:sp>
        <p:nvSpPr>
          <p:cNvPr id="10" name="文本框 9"/>
          <p:cNvSpPr txBox="1"/>
          <p:nvPr/>
        </p:nvSpPr>
        <p:spPr>
          <a:xfrm>
            <a:off x="6165547" y="2126200"/>
            <a:ext cx="4630738" cy="738664"/>
          </a:xfrm>
          <a:prstGeom prst="rect">
            <a:avLst/>
          </a:prstGeom>
          <a:noFill/>
        </p:spPr>
        <p:txBody>
          <a:bodyPr wrap="square" rtlCol="0">
            <a:spAutoFit/>
          </a:bodyPr>
          <a:lstStyle/>
          <a:p>
            <a:pPr>
              <a:lnSpc>
                <a:spcPct val="150000"/>
              </a:lnSpc>
            </a:pPr>
            <a:r>
              <a:rPr lang="zh-CN" altLang="en-US" sz="1400" dirty="0" smtClean="0"/>
              <a:t>涉及库存预警的因素包括时间、对象、指标三方面及它们之间的各种组合，连接它们的逻辑条件。</a:t>
            </a:r>
            <a:endParaRPr lang="en-US" altLang="zh-CN" sz="1400" dirty="0" smtClean="0"/>
          </a:p>
        </p:txBody>
      </p:sp>
      <p:sp>
        <p:nvSpPr>
          <p:cNvPr id="11" name="文本框 10"/>
          <p:cNvSpPr txBox="1"/>
          <p:nvPr/>
        </p:nvSpPr>
        <p:spPr>
          <a:xfrm>
            <a:off x="6165546" y="4420681"/>
            <a:ext cx="5164441" cy="1061829"/>
          </a:xfrm>
          <a:prstGeom prst="rect">
            <a:avLst/>
          </a:prstGeom>
          <a:noFill/>
        </p:spPr>
        <p:txBody>
          <a:bodyPr wrap="square" rtlCol="0">
            <a:spAutoFit/>
          </a:bodyPr>
          <a:lstStyle/>
          <a:p>
            <a:pPr>
              <a:lnSpc>
                <a:spcPct val="150000"/>
              </a:lnSpc>
            </a:pPr>
            <a:r>
              <a:rPr lang="zh-CN" altLang="en-US" sz="1400" dirty="0" smtClean="0"/>
              <a:t>举例：</a:t>
            </a:r>
            <a:endParaRPr lang="en-US" altLang="zh-CN" sz="1400" dirty="0" smtClean="0"/>
          </a:p>
          <a:p>
            <a:pPr>
              <a:lnSpc>
                <a:spcPct val="150000"/>
              </a:lnSpc>
            </a:pPr>
            <a:r>
              <a:rPr lang="zh-CN" altLang="en-US" sz="1400" dirty="0" smtClean="0"/>
              <a:t>如果某</a:t>
            </a:r>
            <a:r>
              <a:rPr lang="en-US" altLang="zh-CN" sz="1400" dirty="0" smtClean="0"/>
              <a:t>SKU</a:t>
            </a:r>
            <a:r>
              <a:rPr lang="zh-CN" altLang="en-US" sz="1400" dirty="0" smtClean="0"/>
              <a:t>单品库存天数小于</a:t>
            </a:r>
            <a:r>
              <a:rPr lang="en-US" altLang="zh-CN" sz="1400" dirty="0" smtClean="0"/>
              <a:t>20</a:t>
            </a:r>
            <a:r>
              <a:rPr lang="zh-CN" altLang="en-US" sz="1400" dirty="0" smtClean="0"/>
              <a:t>天， 则提醒门店下订单补货；</a:t>
            </a:r>
            <a:endParaRPr lang="en-US" altLang="zh-CN" sz="1400" dirty="0" smtClean="0"/>
          </a:p>
          <a:p>
            <a:pPr>
              <a:lnSpc>
                <a:spcPct val="150000"/>
              </a:lnSpc>
            </a:pPr>
            <a:r>
              <a:rPr lang="zh-CN" altLang="en-US" sz="1400" dirty="0" smtClean="0"/>
              <a:t>如果某</a:t>
            </a:r>
            <a:r>
              <a:rPr lang="en-US" altLang="zh-CN" sz="1400" dirty="0" smtClean="0"/>
              <a:t>SKU</a:t>
            </a:r>
            <a:r>
              <a:rPr lang="zh-CN" altLang="en-US" sz="1400" dirty="0" smtClean="0"/>
              <a:t>单品连续</a:t>
            </a:r>
            <a:r>
              <a:rPr lang="en-US" altLang="zh-CN" sz="1400" dirty="0" smtClean="0"/>
              <a:t>7</a:t>
            </a:r>
            <a:r>
              <a:rPr lang="zh-CN" altLang="en-US" sz="1400" dirty="0" smtClean="0"/>
              <a:t>天无销售记录，则提醒库存积压等。</a:t>
            </a:r>
            <a:endParaRPr lang="zh-CN" altLang="en-US" sz="1400" dirty="0"/>
          </a:p>
        </p:txBody>
      </p:sp>
      <p:sp>
        <p:nvSpPr>
          <p:cNvPr id="12" name="文本框 11"/>
          <p:cNvSpPr txBox="1"/>
          <p:nvPr/>
        </p:nvSpPr>
        <p:spPr>
          <a:xfrm>
            <a:off x="6165547" y="2873081"/>
            <a:ext cx="5421616" cy="1384995"/>
          </a:xfrm>
          <a:prstGeom prst="rect">
            <a:avLst/>
          </a:prstGeom>
          <a:noFill/>
        </p:spPr>
        <p:txBody>
          <a:bodyPr wrap="square" rtlCol="0">
            <a:spAutoFit/>
          </a:bodyPr>
          <a:lstStyle/>
          <a:p>
            <a:pPr>
              <a:lnSpc>
                <a:spcPct val="150000"/>
              </a:lnSpc>
            </a:pPr>
            <a:r>
              <a:rPr lang="zh-CN" altLang="en-US" sz="1400" dirty="0" smtClean="0"/>
              <a:t>时间：实时、今天、昨天、本周、上周、本月、上月、同期等；</a:t>
            </a:r>
            <a:endParaRPr lang="en-US" altLang="zh-CN" sz="1400" dirty="0" smtClean="0"/>
          </a:p>
          <a:p>
            <a:pPr>
              <a:lnSpc>
                <a:spcPct val="150000"/>
              </a:lnSpc>
            </a:pPr>
            <a:r>
              <a:rPr lang="zh-CN" altLang="en-US" sz="1400" dirty="0" smtClean="0"/>
              <a:t>对象：人</a:t>
            </a:r>
            <a:r>
              <a:rPr lang="en-US" altLang="zh-CN" sz="1400" dirty="0" smtClean="0"/>
              <a:t>-</a:t>
            </a:r>
            <a:r>
              <a:rPr lang="zh-CN" altLang="en-US" sz="1400" dirty="0" smtClean="0"/>
              <a:t>货</a:t>
            </a:r>
            <a:r>
              <a:rPr lang="en-US" altLang="zh-CN" sz="1400" dirty="0" smtClean="0"/>
              <a:t>-</a:t>
            </a:r>
            <a:r>
              <a:rPr lang="zh-CN" altLang="en-US" sz="1400" dirty="0" smtClean="0"/>
              <a:t>场，也可以再往下细分；</a:t>
            </a:r>
            <a:endParaRPr lang="en-US" altLang="zh-CN" sz="1400" dirty="0" smtClean="0"/>
          </a:p>
          <a:p>
            <a:pPr>
              <a:lnSpc>
                <a:spcPct val="150000"/>
              </a:lnSpc>
            </a:pPr>
            <a:r>
              <a:rPr lang="zh-CN" altLang="en-US" sz="1400" dirty="0"/>
              <a:t>指标：人</a:t>
            </a:r>
            <a:r>
              <a:rPr lang="en-US" altLang="zh-CN" sz="1400" dirty="0"/>
              <a:t>-</a:t>
            </a:r>
            <a:r>
              <a:rPr lang="zh-CN" altLang="en-US" sz="1400" dirty="0"/>
              <a:t>货</a:t>
            </a:r>
            <a:r>
              <a:rPr lang="en-US" altLang="zh-CN" sz="1400" dirty="0"/>
              <a:t>-</a:t>
            </a:r>
            <a:r>
              <a:rPr lang="zh-CN" altLang="en-US" sz="1400" dirty="0" smtClean="0"/>
              <a:t>场涉及的各种指标；</a:t>
            </a:r>
            <a:endParaRPr lang="en-US" altLang="zh-CN" sz="1400" dirty="0" smtClean="0"/>
          </a:p>
          <a:p>
            <a:pPr>
              <a:lnSpc>
                <a:spcPct val="150000"/>
              </a:lnSpc>
            </a:pPr>
            <a:r>
              <a:rPr lang="zh-CN" altLang="en-US" sz="1400" dirty="0" smtClean="0"/>
              <a:t>逻辑关系：大于、小于、优于、连续大于、连续小于、连续优于等。</a:t>
            </a:r>
            <a:endParaRPr lang="zh-CN" altLang="en-US" sz="1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b="1" dirty="0">
                <a:cs typeface="+mn-ea"/>
                <a:sym typeface="+mn-lt"/>
              </a:rPr>
              <a:t>Part Three </a:t>
            </a:r>
            <a:r>
              <a:rPr lang="zh-CN" altLang="en-US" b="1" dirty="0">
                <a:cs typeface="+mn-ea"/>
                <a:sym typeface="+mn-lt"/>
              </a:rPr>
              <a:t>研究方法</a:t>
            </a:r>
            <a:endParaRPr lang="zh-CN" altLang="en-US" b="1" dirty="0">
              <a:cs typeface="+mn-ea"/>
              <a:sym typeface="+mn-lt"/>
            </a:endParaRPr>
          </a:p>
        </p:txBody>
      </p:sp>
      <p:grpSp>
        <p:nvGrpSpPr>
          <p:cNvPr id="6" name="组合 5"/>
          <p:cNvGrpSpPr/>
          <p:nvPr/>
        </p:nvGrpSpPr>
        <p:grpSpPr>
          <a:xfrm>
            <a:off x="6576482" y="-1071034"/>
            <a:ext cx="9014554" cy="9000067"/>
            <a:chOff x="6576482" y="-1071034"/>
            <a:chExt cx="9014554" cy="9000067"/>
          </a:xfrm>
        </p:grpSpPr>
        <p:grpSp>
          <p:nvGrpSpPr>
            <p:cNvPr id="5" name="组合 4"/>
            <p:cNvGrpSpPr/>
            <p:nvPr/>
          </p:nvGrpSpPr>
          <p:grpSpPr>
            <a:xfrm>
              <a:off x="6576482" y="1159933"/>
              <a:ext cx="5422901" cy="4538134"/>
              <a:chOff x="6576482" y="1159933"/>
              <a:chExt cx="5422901" cy="4538134"/>
            </a:xfrm>
          </p:grpSpPr>
          <p:pic>
            <p:nvPicPr>
              <p:cNvPr id="4" name="图片 3"/>
              <p:cNvPicPr>
                <a:picLocks noChangeAspect="1"/>
              </p:cNvPicPr>
              <p:nvPr/>
            </p:nvPicPr>
            <p:blipFill rotWithShape="1">
              <a:blip r:embed="rId2"/>
              <a:srcRect l="2266" t="12948" r="2266" b="10678"/>
              <a:stretch>
                <a:fillRect/>
              </a:stretch>
            </p:blipFill>
            <p:spPr>
              <a:xfrm>
                <a:off x="7018866" y="1159933"/>
                <a:ext cx="4538134" cy="4538134"/>
              </a:xfrm>
              <a:prstGeom prst="ellipse">
                <a:avLst/>
              </a:prstGeom>
            </p:spPr>
          </p:pic>
          <p:graphicFrame>
            <p:nvGraphicFramePr>
              <p:cNvPr id="7" name="图表 6"/>
              <p:cNvGraphicFramePr/>
              <p:nvPr/>
            </p:nvGraphicFramePr>
            <p:xfrm>
              <a:off x="6576482" y="1557866"/>
              <a:ext cx="5422901" cy="3615268"/>
            </p:xfrm>
            <a:graphic>
              <a:graphicData uri="http://schemas.openxmlformats.org/drawingml/2006/chart">
                <c:chart xmlns:c="http://schemas.openxmlformats.org/drawingml/2006/chart" xmlns:r="http://schemas.openxmlformats.org/officeDocument/2006/relationships" r:id="rId1"/>
              </a:graphicData>
            </a:graphic>
          </p:graphicFrame>
          <p:sp>
            <p:nvSpPr>
              <p:cNvPr id="8" name="椭圆 7"/>
              <p:cNvSpPr/>
              <p:nvPr/>
            </p:nvSpPr>
            <p:spPr>
              <a:xfrm>
                <a:off x="8441265" y="2518833"/>
                <a:ext cx="1693334" cy="16933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lumMod val="75000"/>
                        <a:lumOff val="25000"/>
                      </a:schemeClr>
                    </a:solidFill>
                    <a:latin typeface="+mn-ea"/>
                    <a:cs typeface="+mn-ea"/>
                    <a:sym typeface="+mn-lt"/>
                  </a:rPr>
                  <a:t>DATE</a:t>
                </a:r>
                <a:endParaRPr lang="zh-CN" altLang="en-US" sz="2800" b="1" dirty="0">
                  <a:solidFill>
                    <a:schemeClr val="tx1">
                      <a:lumMod val="75000"/>
                      <a:lumOff val="25000"/>
                    </a:schemeClr>
                  </a:solidFill>
                  <a:latin typeface="+mn-ea"/>
                  <a:cs typeface="+mn-ea"/>
                  <a:sym typeface="+mn-lt"/>
                </a:endParaRPr>
              </a:p>
            </p:txBody>
          </p:sp>
        </p:grpSp>
        <p:sp>
          <p:nvSpPr>
            <p:cNvPr id="10" name="弧形 9"/>
            <p:cNvSpPr/>
            <p:nvPr/>
          </p:nvSpPr>
          <p:spPr>
            <a:xfrm rot="2700000">
              <a:off x="6590969" y="-1071034"/>
              <a:ext cx="9000067" cy="9000067"/>
            </a:xfrm>
            <a:prstGeom prst="arc">
              <a:avLst>
                <a:gd name="adj1" fmla="val 5127360"/>
                <a:gd name="adj2" fmla="val 111314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19" name="文本框 18"/>
          <p:cNvSpPr txBox="1"/>
          <p:nvPr/>
        </p:nvSpPr>
        <p:spPr>
          <a:xfrm>
            <a:off x="718220" y="1927470"/>
            <a:ext cx="6066516" cy="2585323"/>
          </a:xfrm>
          <a:prstGeom prst="rect">
            <a:avLst/>
          </a:prstGeom>
          <a:noFill/>
        </p:spPr>
        <p:txBody>
          <a:bodyPr wrap="square" rtlCol="0">
            <a:spAutoFit/>
          </a:bodyPr>
          <a:lstStyle/>
          <a:p>
            <a:pPr>
              <a:lnSpc>
                <a:spcPct val="150000"/>
              </a:lnSpc>
            </a:pPr>
            <a:r>
              <a:rPr lang="zh-CN" altLang="en-US" sz="3600" b="1" dirty="0" smtClean="0">
                <a:solidFill>
                  <a:schemeClr val="accent1"/>
                </a:solidFill>
                <a:latin typeface="+mn-ea"/>
                <a:cs typeface="+mn-ea"/>
              </a:rPr>
              <a:t>数据</a:t>
            </a:r>
            <a:r>
              <a:rPr lang="zh-CN" altLang="en-US" sz="3600" b="1" dirty="0">
                <a:solidFill>
                  <a:schemeClr val="accent1"/>
                </a:solidFill>
                <a:latin typeface="+mn-ea"/>
                <a:cs typeface="+mn-ea"/>
              </a:rPr>
              <a:t>本身不产生价值</a:t>
            </a:r>
            <a:r>
              <a:rPr lang="zh-CN" altLang="en-US" sz="3600" b="1" dirty="0" smtClean="0">
                <a:solidFill>
                  <a:schemeClr val="accent1"/>
                </a:solidFill>
                <a:latin typeface="+mn-ea"/>
                <a:cs typeface="+mn-ea"/>
              </a:rPr>
              <a:t>，</a:t>
            </a:r>
            <a:endParaRPr lang="en-US" altLang="zh-CN" sz="3600" b="1" dirty="0" smtClean="0">
              <a:solidFill>
                <a:schemeClr val="accent1"/>
              </a:solidFill>
              <a:latin typeface="+mn-ea"/>
              <a:cs typeface="+mn-ea"/>
            </a:endParaRPr>
          </a:p>
          <a:p>
            <a:pPr>
              <a:lnSpc>
                <a:spcPct val="150000"/>
              </a:lnSpc>
            </a:pPr>
            <a:r>
              <a:rPr lang="zh-CN" altLang="en-US" sz="3600" b="1" dirty="0" smtClean="0">
                <a:solidFill>
                  <a:schemeClr val="accent1"/>
                </a:solidFill>
                <a:latin typeface="+mn-ea"/>
                <a:cs typeface="+mn-ea"/>
              </a:rPr>
              <a:t>如何</a:t>
            </a:r>
            <a:r>
              <a:rPr lang="zh-CN" altLang="en-US" sz="3600" b="1" dirty="0">
                <a:solidFill>
                  <a:schemeClr val="accent1"/>
                </a:solidFill>
                <a:latin typeface="+mn-ea"/>
                <a:cs typeface="+mn-ea"/>
              </a:rPr>
              <a:t>分析和</a:t>
            </a:r>
            <a:r>
              <a:rPr lang="zh-CN" altLang="en-US" sz="3600" b="1" dirty="0" smtClean="0">
                <a:solidFill>
                  <a:schemeClr val="accent1"/>
                </a:solidFill>
                <a:latin typeface="+mn-ea"/>
                <a:cs typeface="+mn-ea"/>
              </a:rPr>
              <a:t>利用数据</a:t>
            </a:r>
            <a:r>
              <a:rPr lang="zh-CN" altLang="en-US" sz="3600" b="1" dirty="0">
                <a:solidFill>
                  <a:schemeClr val="accent1"/>
                </a:solidFill>
                <a:latin typeface="+mn-ea"/>
                <a:cs typeface="+mn-ea"/>
              </a:rPr>
              <a:t>对业务产生帮助才是关键。</a:t>
            </a:r>
            <a:endParaRPr lang="zh-CN" altLang="en-US" sz="3600" b="1" dirty="0">
              <a:solidFill>
                <a:schemeClr val="accent1"/>
              </a:solidFill>
              <a:latin typeface="+mn-ea"/>
              <a:cs typeface="+mn-ea"/>
            </a:endParaRPr>
          </a:p>
        </p:txBody>
      </p:sp>
      <p:pic>
        <p:nvPicPr>
          <p:cNvPr id="3" name="图片 2"/>
          <p:cNvPicPr>
            <a:picLocks noChangeAspect="1"/>
          </p:cNvPicPr>
          <p:nvPr/>
        </p:nvPicPr>
        <p:blipFill>
          <a:blip r:embed="rId3"/>
          <a:stretch>
            <a:fillRect/>
          </a:stretch>
        </p:blipFill>
        <p:spPr>
          <a:xfrm>
            <a:off x="761394" y="-1"/>
            <a:ext cx="5239356" cy="575753"/>
          </a:xfrm>
          <a:prstGeom prst="rect">
            <a:avLst/>
          </a:prstGeom>
        </p:spPr>
      </p:pic>
    </p:spTree>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970213" y="3048001"/>
            <a:ext cx="6003925" cy="1312862"/>
          </a:xfrm>
        </p:spPr>
        <p:txBody>
          <a:bodyPr/>
          <a:lstStyle/>
          <a:p>
            <a:r>
              <a:rPr lang="en-US" altLang="zh-CN" b="1" dirty="0">
                <a:cs typeface="+mn-ea"/>
                <a:sym typeface="+mn-lt"/>
              </a:rPr>
              <a:t>THANK YOU</a:t>
            </a:r>
            <a:endParaRPr lang="en-US" altLang="zh-CN"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4595283" cy="461434"/>
          </a:xfrm>
        </p:spPr>
        <p:txBody>
          <a:bodyPr/>
          <a:lstStyle/>
          <a:p>
            <a:r>
              <a:rPr lang="zh-CN" altLang="en-US" b="1" dirty="0">
                <a:cs typeface="+mn-ea"/>
                <a:sym typeface="+mn-lt"/>
              </a:rPr>
              <a:t>基本思路</a:t>
            </a:r>
            <a:r>
              <a:rPr lang="en-US" altLang="zh-CN" b="1" dirty="0">
                <a:cs typeface="+mn-ea"/>
                <a:sym typeface="+mn-lt"/>
              </a:rPr>
              <a:t>—</a:t>
            </a:r>
            <a:r>
              <a:rPr lang="zh-CN" altLang="en-US" b="1" dirty="0">
                <a:cs typeface="+mn-ea"/>
                <a:sym typeface="+mn-lt"/>
              </a:rPr>
              <a:t>用户行为理论分析法</a:t>
            </a:r>
            <a:endParaRPr lang="en-US" altLang="zh-CN" b="1" dirty="0">
              <a:cs typeface="+mn-ea"/>
              <a:sym typeface="+mn-lt"/>
            </a:endParaRPr>
          </a:p>
        </p:txBody>
      </p:sp>
      <p:grpSp>
        <p:nvGrpSpPr>
          <p:cNvPr id="27" name="组合 26"/>
          <p:cNvGrpSpPr/>
          <p:nvPr/>
        </p:nvGrpSpPr>
        <p:grpSpPr>
          <a:xfrm>
            <a:off x="2099263" y="846087"/>
            <a:ext cx="9269322" cy="5351651"/>
            <a:chOff x="2586083" y="753173"/>
            <a:chExt cx="9079507" cy="5351651"/>
          </a:xfrm>
        </p:grpSpPr>
        <p:sp>
          <p:nvSpPr>
            <p:cNvPr id="28" name="箭头: 直角上 27"/>
            <p:cNvSpPr/>
            <p:nvPr/>
          </p:nvSpPr>
          <p:spPr>
            <a:xfrm rot="5400000">
              <a:off x="2805127" y="1669665"/>
              <a:ext cx="826770" cy="94124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9" name="任意多边形: 形状 28"/>
            <p:cNvSpPr/>
            <p:nvPr/>
          </p:nvSpPr>
          <p:spPr>
            <a:xfrm>
              <a:off x="2586083" y="753173"/>
              <a:ext cx="1391794" cy="974210"/>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676" tIns="165676" rIns="165676" bIns="165676" numCol="1" spcCol="1270" anchor="ctr" anchorCtr="0">
              <a:noAutofit/>
            </a:bodyPr>
            <a:lstStyle/>
            <a:p>
              <a:pPr marL="0" lvl="0" indent="0" algn="ctr" defTabSz="1377950">
                <a:lnSpc>
                  <a:spcPct val="90000"/>
                </a:lnSpc>
                <a:spcBef>
                  <a:spcPct val="0"/>
                </a:spcBef>
                <a:spcAft>
                  <a:spcPct val="35000"/>
                </a:spcAft>
                <a:buNone/>
              </a:pPr>
              <a:r>
                <a:rPr lang="zh-CN" altLang="en-US" sz="2800" kern="1200" dirty="0"/>
                <a:t>认知</a:t>
              </a:r>
              <a:endParaRPr lang="zh-CN" altLang="en-US" sz="2800" kern="1200" dirty="0"/>
            </a:p>
          </p:txBody>
        </p:sp>
        <p:sp>
          <p:nvSpPr>
            <p:cNvPr id="30" name="任意多边形: 形状 29"/>
            <p:cNvSpPr/>
            <p:nvPr/>
          </p:nvSpPr>
          <p:spPr>
            <a:xfrm>
              <a:off x="3977876" y="846087"/>
              <a:ext cx="5980512" cy="787400"/>
            </a:xfrm>
            <a:custGeom>
              <a:avLst/>
              <a:gdLst>
                <a:gd name="connsiteX0" fmla="*/ 0 w 1012258"/>
                <a:gd name="connsiteY0" fmla="*/ 0 h 787400"/>
                <a:gd name="connsiteX1" fmla="*/ 1012258 w 1012258"/>
                <a:gd name="connsiteY1" fmla="*/ 0 h 787400"/>
                <a:gd name="connsiteX2" fmla="*/ 1012258 w 1012258"/>
                <a:gd name="connsiteY2" fmla="*/ 787400 h 787400"/>
                <a:gd name="connsiteX3" fmla="*/ 0 w 1012258"/>
                <a:gd name="connsiteY3" fmla="*/ 787400 h 787400"/>
                <a:gd name="connsiteX4" fmla="*/ 0 w 1012258"/>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258" h="787400">
                  <a:moveTo>
                    <a:pt x="0" y="0"/>
                  </a:moveTo>
                  <a:lnTo>
                    <a:pt x="1012258" y="0"/>
                  </a:lnTo>
                  <a:lnTo>
                    <a:pt x="1012258" y="787400"/>
                  </a:lnTo>
                  <a:lnTo>
                    <a:pt x="0" y="787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14300" lvl="1" indent="-114300" defTabSz="533400">
                <a:lnSpc>
                  <a:spcPct val="90000"/>
                </a:lnSpc>
                <a:spcBef>
                  <a:spcPct val="0"/>
                </a:spcBef>
                <a:spcAft>
                  <a:spcPct val="15000"/>
                </a:spcAft>
                <a:buChar char="•"/>
              </a:pPr>
              <a:r>
                <a:rPr lang="zh-CN" altLang="en-US" dirty="0"/>
                <a:t>顾客来店数据是多少？顾客从何处得知店铺的位置？</a:t>
              </a:r>
              <a:endParaRPr lang="zh-CN" altLang="en-US" dirty="0"/>
            </a:p>
          </p:txBody>
        </p:sp>
        <p:sp>
          <p:nvSpPr>
            <p:cNvPr id="31" name="箭头: 直角上 30"/>
            <p:cNvSpPr/>
            <p:nvPr/>
          </p:nvSpPr>
          <p:spPr>
            <a:xfrm rot="5400000">
              <a:off x="3959072" y="2764025"/>
              <a:ext cx="826770" cy="94124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2" name="任意多边形: 形状 31"/>
            <p:cNvSpPr/>
            <p:nvPr/>
          </p:nvSpPr>
          <p:spPr>
            <a:xfrm>
              <a:off x="3740028" y="1847534"/>
              <a:ext cx="1391794" cy="974210"/>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676" tIns="165676" rIns="165676" bIns="165676" numCol="1" spcCol="1270" anchor="ctr" anchorCtr="0">
              <a:noAutofit/>
            </a:bodyPr>
            <a:lstStyle/>
            <a:p>
              <a:pPr marL="0" lvl="0" indent="0" algn="ctr" defTabSz="1377950">
                <a:lnSpc>
                  <a:spcPct val="90000"/>
                </a:lnSpc>
                <a:spcBef>
                  <a:spcPct val="0"/>
                </a:spcBef>
                <a:spcAft>
                  <a:spcPct val="35000"/>
                </a:spcAft>
                <a:buNone/>
              </a:pPr>
              <a:r>
                <a:rPr lang="zh-CN" altLang="en-US" sz="2800" kern="1200" dirty="0"/>
                <a:t>熟悉</a:t>
              </a:r>
              <a:endParaRPr lang="zh-CN" altLang="en-US" sz="2800" kern="1200" dirty="0"/>
            </a:p>
          </p:txBody>
        </p:sp>
        <p:sp>
          <p:nvSpPr>
            <p:cNvPr id="33" name="任意多边形: 形状 32"/>
            <p:cNvSpPr/>
            <p:nvPr/>
          </p:nvSpPr>
          <p:spPr>
            <a:xfrm>
              <a:off x="5131821" y="1940447"/>
              <a:ext cx="6253035" cy="787400"/>
            </a:xfrm>
            <a:custGeom>
              <a:avLst/>
              <a:gdLst>
                <a:gd name="connsiteX0" fmla="*/ 0 w 1012258"/>
                <a:gd name="connsiteY0" fmla="*/ 0 h 787400"/>
                <a:gd name="connsiteX1" fmla="*/ 1012258 w 1012258"/>
                <a:gd name="connsiteY1" fmla="*/ 0 h 787400"/>
                <a:gd name="connsiteX2" fmla="*/ 1012258 w 1012258"/>
                <a:gd name="connsiteY2" fmla="*/ 787400 h 787400"/>
                <a:gd name="connsiteX3" fmla="*/ 0 w 1012258"/>
                <a:gd name="connsiteY3" fmla="*/ 787400 h 787400"/>
                <a:gd name="connsiteX4" fmla="*/ 0 w 1012258"/>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258" h="787400">
                  <a:moveTo>
                    <a:pt x="0" y="0"/>
                  </a:moveTo>
                  <a:lnTo>
                    <a:pt x="1012258" y="0"/>
                  </a:lnTo>
                  <a:lnTo>
                    <a:pt x="1012258" y="787400"/>
                  </a:lnTo>
                  <a:lnTo>
                    <a:pt x="0" y="787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zh-CN" altLang="en-US" dirty="0"/>
                <a:t>顾客平均在店铺停留时长是多少？顾客感兴趣的商品是哪些？</a:t>
              </a:r>
              <a:endParaRPr lang="zh-CN" altLang="en-US" kern="1200" dirty="0"/>
            </a:p>
          </p:txBody>
        </p:sp>
        <p:sp>
          <p:nvSpPr>
            <p:cNvPr id="34" name="箭头: 直角上 33"/>
            <p:cNvSpPr/>
            <p:nvPr/>
          </p:nvSpPr>
          <p:spPr>
            <a:xfrm rot="5400000">
              <a:off x="5113017" y="3858385"/>
              <a:ext cx="826770" cy="94124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5" name="任意多边形: 形状 34"/>
            <p:cNvSpPr/>
            <p:nvPr/>
          </p:nvSpPr>
          <p:spPr>
            <a:xfrm>
              <a:off x="4893973" y="2941894"/>
              <a:ext cx="1391794" cy="974210"/>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676" tIns="165676" rIns="165676" bIns="165676" numCol="1" spcCol="1270" anchor="ctr" anchorCtr="0">
              <a:noAutofit/>
            </a:bodyPr>
            <a:lstStyle/>
            <a:p>
              <a:pPr marL="0" lvl="0" indent="0" algn="ctr" defTabSz="1377950">
                <a:lnSpc>
                  <a:spcPct val="90000"/>
                </a:lnSpc>
                <a:spcBef>
                  <a:spcPct val="0"/>
                </a:spcBef>
                <a:spcAft>
                  <a:spcPct val="35000"/>
                </a:spcAft>
                <a:buNone/>
              </a:pPr>
              <a:r>
                <a:rPr lang="zh-CN" altLang="en-US" sz="2800" kern="1200" dirty="0"/>
                <a:t>试用</a:t>
              </a:r>
              <a:endParaRPr lang="zh-CN" altLang="en-US" sz="2800" kern="1200" dirty="0"/>
            </a:p>
          </p:txBody>
        </p:sp>
        <p:sp>
          <p:nvSpPr>
            <p:cNvPr id="36" name="任意多边形: 形状 35"/>
            <p:cNvSpPr/>
            <p:nvPr/>
          </p:nvSpPr>
          <p:spPr>
            <a:xfrm>
              <a:off x="6285766" y="3034807"/>
              <a:ext cx="5379824" cy="787400"/>
            </a:xfrm>
            <a:custGeom>
              <a:avLst/>
              <a:gdLst>
                <a:gd name="connsiteX0" fmla="*/ 0 w 1012258"/>
                <a:gd name="connsiteY0" fmla="*/ 0 h 787400"/>
                <a:gd name="connsiteX1" fmla="*/ 1012258 w 1012258"/>
                <a:gd name="connsiteY1" fmla="*/ 0 h 787400"/>
                <a:gd name="connsiteX2" fmla="*/ 1012258 w 1012258"/>
                <a:gd name="connsiteY2" fmla="*/ 787400 h 787400"/>
                <a:gd name="connsiteX3" fmla="*/ 0 w 1012258"/>
                <a:gd name="connsiteY3" fmla="*/ 787400 h 787400"/>
                <a:gd name="connsiteX4" fmla="*/ 0 w 1012258"/>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258" h="787400">
                  <a:moveTo>
                    <a:pt x="0" y="0"/>
                  </a:moveTo>
                  <a:lnTo>
                    <a:pt x="1012258" y="0"/>
                  </a:lnTo>
                  <a:lnTo>
                    <a:pt x="1012258" y="787400"/>
                  </a:lnTo>
                  <a:lnTo>
                    <a:pt x="0" y="787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zh-CN" altLang="en-US" dirty="0"/>
                <a:t>顾客初次购买的商品是什么？首单消费金额是多少？</a:t>
              </a:r>
              <a:endParaRPr lang="zh-CN" altLang="en-US" kern="1200" dirty="0"/>
            </a:p>
          </p:txBody>
        </p:sp>
        <p:sp>
          <p:nvSpPr>
            <p:cNvPr id="37" name="箭头: 直角上 36"/>
            <p:cNvSpPr/>
            <p:nvPr/>
          </p:nvSpPr>
          <p:spPr>
            <a:xfrm rot="5400000">
              <a:off x="6266962" y="4952745"/>
              <a:ext cx="826770" cy="94124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8" name="任意多边形: 形状 37"/>
            <p:cNvSpPr/>
            <p:nvPr/>
          </p:nvSpPr>
          <p:spPr>
            <a:xfrm>
              <a:off x="6047918" y="4036254"/>
              <a:ext cx="1391794" cy="974210"/>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676" tIns="165676" rIns="165676" bIns="165676" numCol="1" spcCol="1270" anchor="ctr" anchorCtr="0">
              <a:noAutofit/>
            </a:bodyPr>
            <a:lstStyle/>
            <a:p>
              <a:pPr marL="0" lvl="0" indent="0" algn="ctr" defTabSz="1377950">
                <a:lnSpc>
                  <a:spcPct val="90000"/>
                </a:lnSpc>
                <a:spcBef>
                  <a:spcPct val="0"/>
                </a:spcBef>
                <a:spcAft>
                  <a:spcPct val="35000"/>
                </a:spcAft>
                <a:buNone/>
              </a:pPr>
              <a:r>
                <a:rPr lang="zh-CN" altLang="en-US" sz="2800" kern="1200" dirty="0"/>
                <a:t>使用</a:t>
              </a:r>
              <a:endParaRPr lang="zh-CN" altLang="en-US" sz="2800" kern="1200" dirty="0"/>
            </a:p>
          </p:txBody>
        </p:sp>
        <p:sp>
          <p:nvSpPr>
            <p:cNvPr id="40" name="任意多边形: 形状 39"/>
            <p:cNvSpPr/>
            <p:nvPr/>
          </p:nvSpPr>
          <p:spPr>
            <a:xfrm>
              <a:off x="7439712" y="4129167"/>
              <a:ext cx="4225878" cy="787400"/>
            </a:xfrm>
            <a:custGeom>
              <a:avLst/>
              <a:gdLst>
                <a:gd name="connsiteX0" fmla="*/ 0 w 1012258"/>
                <a:gd name="connsiteY0" fmla="*/ 0 h 787400"/>
                <a:gd name="connsiteX1" fmla="*/ 1012258 w 1012258"/>
                <a:gd name="connsiteY1" fmla="*/ 0 h 787400"/>
                <a:gd name="connsiteX2" fmla="*/ 1012258 w 1012258"/>
                <a:gd name="connsiteY2" fmla="*/ 787400 h 787400"/>
                <a:gd name="connsiteX3" fmla="*/ 0 w 1012258"/>
                <a:gd name="connsiteY3" fmla="*/ 787400 h 787400"/>
                <a:gd name="connsiteX4" fmla="*/ 0 w 1012258"/>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258" h="787400">
                  <a:moveTo>
                    <a:pt x="0" y="0"/>
                  </a:moveTo>
                  <a:lnTo>
                    <a:pt x="1012258" y="0"/>
                  </a:lnTo>
                  <a:lnTo>
                    <a:pt x="1012258" y="787400"/>
                  </a:lnTo>
                  <a:lnTo>
                    <a:pt x="0" y="787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zh-CN" altLang="en-US" dirty="0"/>
                <a:t>顾客到店频率是多少？经常购买的商品是哪些？喜欢在不同渠道购买哪些商品？</a:t>
              </a:r>
              <a:endParaRPr lang="zh-CN" altLang="en-US" kern="1200" dirty="0"/>
            </a:p>
          </p:txBody>
        </p:sp>
        <p:sp>
          <p:nvSpPr>
            <p:cNvPr id="41" name="任意多边形: 形状 40"/>
            <p:cNvSpPr/>
            <p:nvPr/>
          </p:nvSpPr>
          <p:spPr>
            <a:xfrm>
              <a:off x="7201864" y="5130614"/>
              <a:ext cx="1391794" cy="974210"/>
            </a:xfrm>
            <a:custGeom>
              <a:avLst/>
              <a:gdLst>
                <a:gd name="connsiteX0" fmla="*/ 0 w 1391794"/>
                <a:gd name="connsiteY0" fmla="*/ 162401 h 974210"/>
                <a:gd name="connsiteX1" fmla="*/ 162401 w 1391794"/>
                <a:gd name="connsiteY1" fmla="*/ 0 h 974210"/>
                <a:gd name="connsiteX2" fmla="*/ 1229393 w 1391794"/>
                <a:gd name="connsiteY2" fmla="*/ 0 h 974210"/>
                <a:gd name="connsiteX3" fmla="*/ 1391794 w 1391794"/>
                <a:gd name="connsiteY3" fmla="*/ 162401 h 974210"/>
                <a:gd name="connsiteX4" fmla="*/ 1391794 w 1391794"/>
                <a:gd name="connsiteY4" fmla="*/ 811809 h 974210"/>
                <a:gd name="connsiteX5" fmla="*/ 1229393 w 1391794"/>
                <a:gd name="connsiteY5" fmla="*/ 974210 h 974210"/>
                <a:gd name="connsiteX6" fmla="*/ 162401 w 1391794"/>
                <a:gd name="connsiteY6" fmla="*/ 974210 h 974210"/>
                <a:gd name="connsiteX7" fmla="*/ 0 w 1391794"/>
                <a:gd name="connsiteY7" fmla="*/ 811809 h 974210"/>
                <a:gd name="connsiteX8" fmla="*/ 0 w 1391794"/>
                <a:gd name="connsiteY8" fmla="*/ 162401 h 974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1794" h="974210">
                  <a:moveTo>
                    <a:pt x="0" y="162401"/>
                  </a:moveTo>
                  <a:cubicBezTo>
                    <a:pt x="0" y="72709"/>
                    <a:pt x="72709" y="0"/>
                    <a:pt x="162401" y="0"/>
                  </a:cubicBezTo>
                  <a:lnTo>
                    <a:pt x="1229393" y="0"/>
                  </a:lnTo>
                  <a:cubicBezTo>
                    <a:pt x="1319085" y="0"/>
                    <a:pt x="1391794" y="72709"/>
                    <a:pt x="1391794" y="162401"/>
                  </a:cubicBezTo>
                  <a:lnTo>
                    <a:pt x="1391794" y="811809"/>
                  </a:lnTo>
                  <a:cubicBezTo>
                    <a:pt x="1391794" y="901501"/>
                    <a:pt x="1319085" y="974210"/>
                    <a:pt x="1229393" y="974210"/>
                  </a:cubicBezTo>
                  <a:lnTo>
                    <a:pt x="162401" y="974210"/>
                  </a:lnTo>
                  <a:cubicBezTo>
                    <a:pt x="72709" y="974210"/>
                    <a:pt x="0" y="901501"/>
                    <a:pt x="0" y="811809"/>
                  </a:cubicBezTo>
                  <a:lnTo>
                    <a:pt x="0" y="1624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676" tIns="165676" rIns="165676" bIns="165676" numCol="1" spcCol="1270" anchor="ctr" anchorCtr="0">
              <a:noAutofit/>
            </a:bodyPr>
            <a:lstStyle/>
            <a:p>
              <a:pPr marL="0" lvl="0" indent="0" algn="ctr" defTabSz="1377950">
                <a:lnSpc>
                  <a:spcPct val="90000"/>
                </a:lnSpc>
                <a:spcBef>
                  <a:spcPct val="0"/>
                </a:spcBef>
                <a:spcAft>
                  <a:spcPct val="35000"/>
                </a:spcAft>
                <a:buNone/>
              </a:pPr>
              <a:r>
                <a:rPr lang="zh-CN" altLang="en-US" sz="2800" kern="1200" dirty="0"/>
                <a:t>忠诚</a:t>
              </a:r>
              <a:endParaRPr lang="zh-CN" altLang="en-US" sz="2800" kern="1200" dirty="0"/>
            </a:p>
          </p:txBody>
        </p:sp>
        <p:sp>
          <p:nvSpPr>
            <p:cNvPr id="42" name="任意多边形: 形状 41"/>
            <p:cNvSpPr/>
            <p:nvPr/>
          </p:nvSpPr>
          <p:spPr>
            <a:xfrm>
              <a:off x="8593658" y="5223527"/>
              <a:ext cx="3071932" cy="787400"/>
            </a:xfrm>
            <a:custGeom>
              <a:avLst/>
              <a:gdLst>
                <a:gd name="connsiteX0" fmla="*/ 0 w 1012258"/>
                <a:gd name="connsiteY0" fmla="*/ 0 h 787400"/>
                <a:gd name="connsiteX1" fmla="*/ 1012258 w 1012258"/>
                <a:gd name="connsiteY1" fmla="*/ 0 h 787400"/>
                <a:gd name="connsiteX2" fmla="*/ 1012258 w 1012258"/>
                <a:gd name="connsiteY2" fmla="*/ 787400 h 787400"/>
                <a:gd name="connsiteX3" fmla="*/ 0 w 1012258"/>
                <a:gd name="connsiteY3" fmla="*/ 787400 h 787400"/>
                <a:gd name="connsiteX4" fmla="*/ 0 w 1012258"/>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258" h="787400">
                  <a:moveTo>
                    <a:pt x="0" y="0"/>
                  </a:moveTo>
                  <a:lnTo>
                    <a:pt x="1012258" y="0"/>
                  </a:lnTo>
                  <a:lnTo>
                    <a:pt x="1012258" y="787400"/>
                  </a:lnTo>
                  <a:lnTo>
                    <a:pt x="0" y="787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6680" tIns="106680" rIns="106680" bIns="106680" numCol="1" spcCol="1270" anchor="ctr" anchorCtr="0">
              <a:noAutofit/>
            </a:bodyPr>
            <a:lstStyle/>
            <a:p>
              <a:pPr marL="228600" lvl="1" indent="-228600" algn="l" defTabSz="977900">
                <a:lnSpc>
                  <a:spcPct val="90000"/>
                </a:lnSpc>
                <a:spcBef>
                  <a:spcPct val="0"/>
                </a:spcBef>
                <a:spcAft>
                  <a:spcPct val="15000"/>
                </a:spcAft>
                <a:buChar char="•"/>
              </a:pPr>
              <a:r>
                <a:rPr lang="zh-CN" altLang="en-US" dirty="0"/>
                <a:t>顾客再次来店的比率是多少？流失率是多少？</a:t>
              </a:r>
              <a:endParaRPr lang="zh-CN" altLang="en-US" kern="1200" dirty="0"/>
            </a:p>
          </p:txBody>
        </p:sp>
      </p:grpSp>
      <p:sp>
        <p:nvSpPr>
          <p:cNvPr id="10" name="矩形 9"/>
          <p:cNvSpPr/>
          <p:nvPr/>
        </p:nvSpPr>
        <p:spPr>
          <a:xfrm>
            <a:off x="945621" y="2057729"/>
            <a:ext cx="1236236" cy="369332"/>
          </a:xfrm>
          <a:prstGeom prst="rect">
            <a:avLst/>
          </a:prstGeom>
        </p:spPr>
        <p:txBody>
          <a:bodyPr wrap="none">
            <a:spAutoFit/>
          </a:bodyPr>
          <a:lstStyle/>
          <a:p>
            <a:r>
              <a:rPr lang="zh-CN" altLang="en-US" dirty="0"/>
              <a:t>第</a:t>
            </a:r>
            <a:r>
              <a:rPr lang="en-US" altLang="zh-CN" dirty="0"/>
              <a:t>1</a:t>
            </a:r>
            <a:r>
              <a:rPr lang="zh-CN" altLang="en-US" dirty="0"/>
              <a:t>次流失</a:t>
            </a:r>
            <a:endParaRPr lang="zh-CN" altLang="en-US" dirty="0"/>
          </a:p>
        </p:txBody>
      </p:sp>
      <p:sp>
        <p:nvSpPr>
          <p:cNvPr id="74" name="矩形 73"/>
          <p:cNvSpPr/>
          <p:nvPr/>
        </p:nvSpPr>
        <p:spPr>
          <a:xfrm>
            <a:off x="626599" y="2402883"/>
            <a:ext cx="1768917" cy="523220"/>
          </a:xfrm>
          <a:prstGeom prst="rect">
            <a:avLst/>
          </a:prstGeom>
        </p:spPr>
        <p:txBody>
          <a:bodyPr wrap="square">
            <a:spAutoFit/>
          </a:bodyPr>
          <a:lstStyle/>
          <a:p>
            <a:pPr marL="285750" indent="-285750">
              <a:buFont typeface="Arial" panose="020B0604020202020204" pitchFamily="34" charset="0"/>
              <a:buChar char="•"/>
            </a:pPr>
            <a:r>
              <a:rPr lang="zh-CN" altLang="en-US" sz="1400" dirty="0"/>
              <a:t>流失程度取决于</a:t>
            </a:r>
            <a:r>
              <a:rPr lang="zh-CN" altLang="en-US" sz="1400" b="1" dirty="0"/>
              <a:t>营销</a:t>
            </a:r>
            <a:r>
              <a:rPr lang="zh-CN" altLang="en-US" sz="1400" dirty="0"/>
              <a:t>的努力程度</a:t>
            </a:r>
            <a:endParaRPr lang="zh-CN" altLang="en-US" sz="1400" dirty="0"/>
          </a:p>
        </p:txBody>
      </p:sp>
      <p:sp>
        <p:nvSpPr>
          <p:cNvPr id="75" name="矩形 74"/>
          <p:cNvSpPr/>
          <p:nvPr/>
        </p:nvSpPr>
        <p:spPr>
          <a:xfrm>
            <a:off x="2095071" y="3267484"/>
            <a:ext cx="1236236" cy="369332"/>
          </a:xfrm>
          <a:prstGeom prst="rect">
            <a:avLst/>
          </a:prstGeom>
        </p:spPr>
        <p:txBody>
          <a:bodyPr wrap="none">
            <a:spAutoFit/>
          </a:bodyPr>
          <a:lstStyle/>
          <a:p>
            <a:r>
              <a:rPr lang="zh-CN" altLang="en-US" dirty="0"/>
              <a:t>第</a:t>
            </a:r>
            <a:r>
              <a:rPr lang="en-US" altLang="zh-CN" dirty="0"/>
              <a:t>2</a:t>
            </a:r>
            <a:r>
              <a:rPr lang="zh-CN" altLang="en-US" dirty="0"/>
              <a:t>次流失</a:t>
            </a:r>
            <a:endParaRPr lang="zh-CN" altLang="en-US" dirty="0"/>
          </a:p>
        </p:txBody>
      </p:sp>
      <p:sp>
        <p:nvSpPr>
          <p:cNvPr id="76" name="矩形 75"/>
          <p:cNvSpPr/>
          <p:nvPr/>
        </p:nvSpPr>
        <p:spPr>
          <a:xfrm>
            <a:off x="1776049" y="3612638"/>
            <a:ext cx="1768917" cy="954107"/>
          </a:xfrm>
          <a:prstGeom prst="rect">
            <a:avLst/>
          </a:prstGeom>
        </p:spPr>
        <p:txBody>
          <a:bodyPr wrap="square">
            <a:spAutoFit/>
          </a:bodyPr>
          <a:lstStyle/>
          <a:p>
            <a:pPr marL="285750" indent="-285750">
              <a:buFont typeface="Arial" panose="020B0604020202020204" pitchFamily="34" charset="0"/>
              <a:buChar char="•"/>
            </a:pPr>
            <a:r>
              <a:rPr lang="zh-CN" altLang="en-US" sz="1400" dirty="0"/>
              <a:t>流失程度取决于公司传达了什么信息？是否能满足</a:t>
            </a:r>
            <a:r>
              <a:rPr lang="zh-CN" altLang="en-US" sz="1400" b="1" dirty="0"/>
              <a:t>顾客偏好</a:t>
            </a:r>
            <a:r>
              <a:rPr lang="zh-CN" altLang="en-US" sz="1400" dirty="0"/>
              <a:t>？</a:t>
            </a:r>
            <a:endParaRPr lang="zh-CN" altLang="en-US" sz="1400" dirty="0"/>
          </a:p>
        </p:txBody>
      </p:sp>
      <p:sp>
        <p:nvSpPr>
          <p:cNvPr id="77" name="矩形 76"/>
          <p:cNvSpPr/>
          <p:nvPr/>
        </p:nvSpPr>
        <p:spPr>
          <a:xfrm>
            <a:off x="4451209" y="5342572"/>
            <a:ext cx="1236236" cy="369332"/>
          </a:xfrm>
          <a:prstGeom prst="rect">
            <a:avLst/>
          </a:prstGeom>
        </p:spPr>
        <p:txBody>
          <a:bodyPr wrap="none">
            <a:spAutoFit/>
          </a:bodyPr>
          <a:lstStyle/>
          <a:p>
            <a:r>
              <a:rPr lang="zh-CN" altLang="en-US" dirty="0"/>
              <a:t>第</a:t>
            </a:r>
            <a:r>
              <a:rPr lang="en-US" altLang="zh-CN" dirty="0"/>
              <a:t>3</a:t>
            </a:r>
            <a:r>
              <a:rPr lang="zh-CN" altLang="en-US" dirty="0"/>
              <a:t>次流失</a:t>
            </a:r>
            <a:endParaRPr lang="zh-CN" altLang="en-US" dirty="0"/>
          </a:p>
        </p:txBody>
      </p:sp>
      <p:sp>
        <p:nvSpPr>
          <p:cNvPr id="78" name="矩形 77"/>
          <p:cNvSpPr/>
          <p:nvPr/>
        </p:nvSpPr>
        <p:spPr>
          <a:xfrm>
            <a:off x="4132187" y="5687726"/>
            <a:ext cx="1768917" cy="738664"/>
          </a:xfrm>
          <a:prstGeom prst="rect">
            <a:avLst/>
          </a:prstGeom>
        </p:spPr>
        <p:txBody>
          <a:bodyPr wrap="square">
            <a:spAutoFit/>
          </a:bodyPr>
          <a:lstStyle/>
          <a:p>
            <a:pPr marL="285750" indent="-285750">
              <a:buFont typeface="Arial" panose="020B0604020202020204" pitchFamily="34" charset="0"/>
              <a:buChar char="•"/>
            </a:pPr>
            <a:r>
              <a:rPr lang="zh-CN" altLang="en-US" sz="1400" dirty="0"/>
              <a:t>流失程度取决于顾客对产品及售后服务的</a:t>
            </a:r>
            <a:r>
              <a:rPr lang="zh-CN" altLang="en-US" sz="1400" b="1" dirty="0"/>
              <a:t>体验</a:t>
            </a:r>
            <a:endParaRPr lang="zh-CN" altLang="en-US" sz="1400" b="1" dirty="0"/>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cs typeface="+mn-ea"/>
                <a:sym typeface="+mn-lt"/>
              </a:rPr>
              <a:t>基本思路</a:t>
            </a:r>
            <a:r>
              <a:rPr lang="en-US" altLang="zh-CN" b="1" dirty="0">
                <a:cs typeface="+mn-ea"/>
                <a:sym typeface="+mn-lt"/>
              </a:rPr>
              <a:t>—</a:t>
            </a:r>
            <a:r>
              <a:rPr lang="zh-CN" altLang="en-US" b="1" dirty="0">
                <a:cs typeface="+mn-ea"/>
                <a:sym typeface="+mn-lt"/>
              </a:rPr>
              <a:t>“</a:t>
            </a:r>
            <a:r>
              <a:rPr lang="en-US" altLang="zh-CN" b="1" dirty="0">
                <a:cs typeface="+mn-ea"/>
                <a:sym typeface="+mn-lt"/>
              </a:rPr>
              <a:t>4P</a:t>
            </a:r>
            <a:r>
              <a:rPr lang="zh-CN" altLang="en-US" b="1" dirty="0">
                <a:cs typeface="+mn-ea"/>
                <a:sym typeface="+mn-lt"/>
              </a:rPr>
              <a:t>”理论</a:t>
            </a:r>
            <a:endParaRPr lang="en-US" altLang="zh-CN" b="1" dirty="0">
              <a:cs typeface="+mn-ea"/>
              <a:sym typeface="+mn-lt"/>
            </a:endParaRPr>
          </a:p>
        </p:txBody>
      </p:sp>
      <p:graphicFrame>
        <p:nvGraphicFramePr>
          <p:cNvPr id="3" name="图示 2"/>
          <p:cNvGraphicFramePr/>
          <p:nvPr/>
        </p:nvGraphicFramePr>
        <p:xfrm>
          <a:off x="3143347" y="1406769"/>
          <a:ext cx="6493022" cy="42813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矩形 3"/>
          <p:cNvSpPr/>
          <p:nvPr/>
        </p:nvSpPr>
        <p:spPr>
          <a:xfrm>
            <a:off x="714216" y="1210233"/>
            <a:ext cx="1569660" cy="369332"/>
          </a:xfrm>
          <a:prstGeom prst="rect">
            <a:avLst/>
          </a:prstGeom>
        </p:spPr>
        <p:txBody>
          <a:bodyPr wrap="none">
            <a:spAutoFit/>
          </a:bodyPr>
          <a:lstStyle/>
          <a:p>
            <a:pPr defTabSz="609600"/>
            <a:r>
              <a:rPr lang="zh-CN" altLang="en-US" b="1" dirty="0">
                <a:solidFill>
                  <a:schemeClr val="tx1">
                    <a:lumMod val="85000"/>
                    <a:lumOff val="15000"/>
                  </a:schemeClr>
                </a:solidFill>
                <a:cs typeface="+mn-ea"/>
                <a:sym typeface="+mn-lt"/>
              </a:rPr>
              <a:t>商品组合战术</a:t>
            </a:r>
            <a:endParaRPr lang="zh-CN" altLang="en-US" b="1" dirty="0">
              <a:solidFill>
                <a:schemeClr val="tx1">
                  <a:lumMod val="85000"/>
                  <a:lumOff val="15000"/>
                </a:schemeClr>
              </a:solidFill>
              <a:cs typeface="+mn-ea"/>
              <a:sym typeface="+mn-lt"/>
            </a:endParaRPr>
          </a:p>
        </p:txBody>
      </p:sp>
      <p:sp>
        <p:nvSpPr>
          <p:cNvPr id="5" name="矩形 4"/>
          <p:cNvSpPr/>
          <p:nvPr/>
        </p:nvSpPr>
        <p:spPr>
          <a:xfrm>
            <a:off x="425863" y="1550454"/>
            <a:ext cx="5060537" cy="1492716"/>
          </a:xfrm>
          <a:prstGeom prst="rect">
            <a:avLst/>
          </a:prstGeom>
        </p:spPr>
        <p:txBody>
          <a:bodyPr wrap="square">
            <a:spAutoFit/>
          </a:bodyPr>
          <a:lstStyle/>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维持</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维持原商品组合</a:t>
            </a:r>
            <a:endParaRPr lang="en-US" altLang="zh-CN" sz="1400" dirty="0">
              <a:solidFill>
                <a:schemeClr val="tx1">
                  <a:lumMod val="85000"/>
                  <a:lumOff val="15000"/>
                </a:schemeClr>
              </a:solidFill>
              <a:cs typeface="+mn-ea"/>
              <a:sym typeface="+mn-lt"/>
            </a:endParaRPr>
          </a:p>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增加</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减少</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增加</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减少某品类、次品类下的单品品项数</a:t>
            </a:r>
            <a:endParaRPr lang="en-US" altLang="zh-CN" sz="1400" dirty="0">
              <a:solidFill>
                <a:schemeClr val="tx1">
                  <a:lumMod val="85000"/>
                  <a:lumOff val="15000"/>
                </a:schemeClr>
              </a:solidFill>
              <a:cs typeface="+mn-ea"/>
              <a:sym typeface="+mn-lt"/>
            </a:endParaRPr>
          </a:p>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取代</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交换</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交换品项数目，以新品替代旧品</a:t>
            </a:r>
            <a:endParaRPr lang="en-US" altLang="zh-CN" sz="1400" dirty="0">
              <a:solidFill>
                <a:schemeClr val="tx1">
                  <a:lumMod val="85000"/>
                  <a:lumOff val="15000"/>
                </a:schemeClr>
              </a:solidFill>
              <a:cs typeface="+mn-ea"/>
              <a:sym typeface="+mn-lt"/>
            </a:endParaRPr>
          </a:p>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一制化</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群组化</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以单店或中心店为单位决定商品组合</a:t>
            </a:r>
            <a:endParaRPr lang="en-US" altLang="zh-CN" sz="1400" dirty="0">
              <a:solidFill>
                <a:schemeClr val="tx1">
                  <a:lumMod val="85000"/>
                  <a:lumOff val="15000"/>
                </a:schemeClr>
              </a:solidFill>
              <a:cs typeface="+mn-ea"/>
              <a:sym typeface="+mn-lt"/>
            </a:endParaRPr>
          </a:p>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自由品牌</a:t>
            </a:r>
            <a:endParaRPr lang="zh-CN" altLang="en-US" sz="1400" dirty="0">
              <a:solidFill>
                <a:schemeClr val="tx1">
                  <a:lumMod val="85000"/>
                  <a:lumOff val="15000"/>
                </a:schemeClr>
              </a:solidFill>
              <a:cs typeface="+mn-ea"/>
              <a:sym typeface="+mn-lt"/>
            </a:endParaRPr>
          </a:p>
        </p:txBody>
      </p:sp>
      <p:sp>
        <p:nvSpPr>
          <p:cNvPr id="6" name="椭圆 5"/>
          <p:cNvSpPr/>
          <p:nvPr/>
        </p:nvSpPr>
        <p:spPr>
          <a:xfrm>
            <a:off x="485137" y="1304411"/>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816064" y="3828022"/>
            <a:ext cx="1107996" cy="369332"/>
          </a:xfrm>
          <a:prstGeom prst="rect">
            <a:avLst/>
          </a:prstGeom>
        </p:spPr>
        <p:txBody>
          <a:bodyPr wrap="none">
            <a:spAutoFit/>
          </a:bodyPr>
          <a:lstStyle/>
          <a:p>
            <a:pPr defTabSz="609600"/>
            <a:r>
              <a:rPr lang="zh-CN" altLang="en-US" b="1" dirty="0">
                <a:solidFill>
                  <a:schemeClr val="tx1">
                    <a:lumMod val="85000"/>
                    <a:lumOff val="15000"/>
                  </a:schemeClr>
                </a:solidFill>
                <a:cs typeface="+mn-ea"/>
                <a:sym typeface="+mn-lt"/>
              </a:rPr>
              <a:t>促销战术</a:t>
            </a:r>
            <a:endParaRPr lang="zh-CN" altLang="en-US" b="1" dirty="0">
              <a:solidFill>
                <a:schemeClr val="tx1">
                  <a:lumMod val="85000"/>
                  <a:lumOff val="15000"/>
                </a:schemeClr>
              </a:solidFill>
              <a:cs typeface="+mn-ea"/>
              <a:sym typeface="+mn-lt"/>
            </a:endParaRPr>
          </a:p>
        </p:txBody>
      </p:sp>
      <p:sp>
        <p:nvSpPr>
          <p:cNvPr id="8" name="矩形 7"/>
          <p:cNvSpPr/>
          <p:nvPr/>
        </p:nvSpPr>
        <p:spPr>
          <a:xfrm>
            <a:off x="527711" y="4168243"/>
            <a:ext cx="4589925" cy="2052870"/>
          </a:xfrm>
          <a:prstGeom prst="rect">
            <a:avLst/>
          </a:prstGeom>
        </p:spPr>
        <p:txBody>
          <a:bodyPr wrap="square">
            <a:spAutoFit/>
          </a:bodyPr>
          <a:lstStyle/>
          <a:p>
            <a:pPr marL="285750" indent="-285750" algn="just" defTabSz="609600">
              <a:lnSpc>
                <a:spcPct val="130000"/>
              </a:lnSpc>
              <a:buFont typeface="Arial" panose="020B0604020202020204" pitchFamily="34" charset="0"/>
              <a:buChar char="•"/>
            </a:pPr>
            <a:r>
              <a:rPr lang="zh-CN" altLang="en-US" sz="1400" dirty="0">
                <a:cs typeface="+mn-ea"/>
                <a:sym typeface="+mn-lt"/>
              </a:rPr>
              <a:t>手段</a:t>
            </a:r>
            <a:r>
              <a:rPr lang="en-US" altLang="zh-CN" sz="1400" dirty="0">
                <a:cs typeface="+mn-ea"/>
                <a:sym typeface="+mn-lt"/>
              </a:rPr>
              <a:t>——</a:t>
            </a:r>
            <a:r>
              <a:rPr lang="zh-CN" altLang="en-US" sz="1400" dirty="0">
                <a:cs typeface="+mn-ea"/>
                <a:sym typeface="+mn-lt"/>
              </a:rPr>
              <a:t>降价</a:t>
            </a:r>
            <a:r>
              <a:rPr lang="en-US" altLang="zh-CN" sz="1400" dirty="0">
                <a:cs typeface="+mn-ea"/>
                <a:sym typeface="+mn-lt"/>
              </a:rPr>
              <a:t>/</a:t>
            </a:r>
            <a:r>
              <a:rPr lang="zh-CN" altLang="en-US" sz="1400" dirty="0">
                <a:cs typeface="+mn-ea"/>
                <a:sym typeface="+mn-lt"/>
              </a:rPr>
              <a:t>折价券</a:t>
            </a:r>
            <a:r>
              <a:rPr lang="en-US" altLang="zh-CN" sz="1400" dirty="0">
                <a:cs typeface="+mn-ea"/>
                <a:sym typeface="+mn-lt"/>
              </a:rPr>
              <a:t>/</a:t>
            </a:r>
            <a:r>
              <a:rPr lang="zh-CN" altLang="en-US" sz="1400" dirty="0">
                <a:cs typeface="+mn-ea"/>
                <a:sym typeface="+mn-lt"/>
              </a:rPr>
              <a:t>广告</a:t>
            </a:r>
            <a:r>
              <a:rPr lang="en-US" altLang="zh-CN" sz="1400" dirty="0">
                <a:cs typeface="+mn-ea"/>
                <a:sym typeface="+mn-lt"/>
              </a:rPr>
              <a:t>/</a:t>
            </a:r>
            <a:r>
              <a:rPr lang="zh-CN" altLang="en-US" sz="1400" dirty="0">
                <a:cs typeface="+mn-ea"/>
                <a:sym typeface="+mn-lt"/>
              </a:rPr>
              <a:t>陈列</a:t>
            </a:r>
            <a:r>
              <a:rPr lang="en-US" altLang="zh-CN" sz="1400" dirty="0">
                <a:cs typeface="+mn-ea"/>
                <a:sym typeface="+mn-lt"/>
              </a:rPr>
              <a:t>/</a:t>
            </a:r>
            <a:r>
              <a:rPr lang="zh-CN" altLang="en-US" sz="1400" dirty="0">
                <a:cs typeface="+mn-ea"/>
                <a:sym typeface="+mn-lt"/>
              </a:rPr>
              <a:t>试吃</a:t>
            </a:r>
            <a:r>
              <a:rPr lang="en-US" altLang="zh-CN" sz="1400" dirty="0">
                <a:cs typeface="+mn-ea"/>
                <a:sym typeface="+mn-lt"/>
              </a:rPr>
              <a:t>/</a:t>
            </a:r>
            <a:r>
              <a:rPr lang="zh-CN" altLang="en-US" sz="1400" dirty="0">
                <a:cs typeface="+mn-ea"/>
                <a:sym typeface="+mn-lt"/>
              </a:rPr>
              <a:t>，免费样品</a:t>
            </a:r>
            <a:endParaRPr lang="en-US" altLang="zh-CN" sz="1400" dirty="0">
              <a:cs typeface="+mn-ea"/>
              <a:sym typeface="+mn-lt"/>
            </a:endParaRPr>
          </a:p>
          <a:p>
            <a:pPr marL="285750" indent="-285750" algn="just" defTabSz="609600">
              <a:lnSpc>
                <a:spcPct val="130000"/>
              </a:lnSpc>
              <a:buFont typeface="Arial" panose="020B0604020202020204" pitchFamily="34" charset="0"/>
              <a:buChar char="•"/>
            </a:pPr>
            <a:r>
              <a:rPr lang="zh-CN" altLang="en-US" sz="1400" dirty="0">
                <a:cs typeface="+mn-ea"/>
                <a:sym typeface="+mn-lt"/>
              </a:rPr>
              <a:t>产品</a:t>
            </a:r>
            <a:r>
              <a:rPr lang="en-US" altLang="zh-CN" sz="1400" dirty="0">
                <a:cs typeface="+mn-ea"/>
                <a:sym typeface="+mn-lt"/>
              </a:rPr>
              <a:t>——</a:t>
            </a:r>
            <a:r>
              <a:rPr lang="zh-CN" altLang="en-US" sz="1400" dirty="0">
                <a:cs typeface="+mn-ea"/>
                <a:sym typeface="+mn-lt"/>
              </a:rPr>
              <a:t>哪些产品被选为促销</a:t>
            </a:r>
            <a:endParaRPr lang="en-US" altLang="zh-CN" sz="1400" dirty="0">
              <a:cs typeface="+mn-ea"/>
              <a:sym typeface="+mn-lt"/>
            </a:endParaRPr>
          </a:p>
          <a:p>
            <a:pPr marL="285750" indent="-285750" algn="just" defTabSz="609600">
              <a:lnSpc>
                <a:spcPct val="130000"/>
              </a:lnSpc>
              <a:buFont typeface="Arial" panose="020B0604020202020204" pitchFamily="34" charset="0"/>
              <a:buChar char="•"/>
            </a:pPr>
            <a:r>
              <a:rPr lang="zh-CN" altLang="en-US" sz="1400" dirty="0">
                <a:cs typeface="+mn-ea"/>
                <a:sym typeface="+mn-lt"/>
              </a:rPr>
              <a:t>频率</a:t>
            </a:r>
            <a:r>
              <a:rPr lang="en-US" altLang="zh-CN" sz="1400" dirty="0">
                <a:cs typeface="+mn-ea"/>
                <a:sym typeface="+mn-lt"/>
              </a:rPr>
              <a:t>——</a:t>
            </a:r>
            <a:r>
              <a:rPr lang="zh-CN" altLang="en-US" sz="1400" dirty="0">
                <a:cs typeface="+mn-ea"/>
                <a:sym typeface="+mn-lt"/>
              </a:rPr>
              <a:t>多久促销一次</a:t>
            </a:r>
            <a:endParaRPr lang="en-US" altLang="zh-CN" sz="1400" dirty="0">
              <a:cs typeface="+mn-ea"/>
              <a:sym typeface="+mn-lt"/>
            </a:endParaRPr>
          </a:p>
          <a:p>
            <a:pPr marL="285750" indent="-285750" algn="just" defTabSz="609600">
              <a:lnSpc>
                <a:spcPct val="130000"/>
              </a:lnSpc>
              <a:buFont typeface="Arial" panose="020B0604020202020204" pitchFamily="34" charset="0"/>
              <a:buChar char="•"/>
            </a:pPr>
            <a:r>
              <a:rPr lang="zh-CN" altLang="en-US" sz="1400" dirty="0">
                <a:cs typeface="+mn-ea"/>
                <a:sym typeface="+mn-lt"/>
              </a:rPr>
              <a:t>期间</a:t>
            </a:r>
            <a:r>
              <a:rPr lang="en-US" altLang="zh-CN" sz="1400" dirty="0">
                <a:cs typeface="+mn-ea"/>
                <a:sym typeface="+mn-lt"/>
              </a:rPr>
              <a:t>——</a:t>
            </a:r>
            <a:r>
              <a:rPr lang="zh-CN" altLang="en-US" sz="1400" dirty="0">
                <a:cs typeface="+mn-ea"/>
                <a:sym typeface="+mn-lt"/>
              </a:rPr>
              <a:t>促销时间的长度</a:t>
            </a:r>
            <a:endParaRPr lang="en-US" altLang="zh-CN" sz="1400" dirty="0">
              <a:cs typeface="+mn-ea"/>
              <a:sym typeface="+mn-lt"/>
            </a:endParaRPr>
          </a:p>
          <a:p>
            <a:pPr marL="285750" indent="-285750" algn="just" defTabSz="609600">
              <a:lnSpc>
                <a:spcPct val="130000"/>
              </a:lnSpc>
              <a:buFont typeface="Arial" panose="020B0604020202020204" pitchFamily="34" charset="0"/>
              <a:buChar char="•"/>
            </a:pPr>
            <a:r>
              <a:rPr lang="zh-CN" altLang="en-US" sz="1400" dirty="0">
                <a:cs typeface="+mn-ea"/>
                <a:sym typeface="+mn-lt"/>
              </a:rPr>
              <a:t>时机</a:t>
            </a:r>
            <a:r>
              <a:rPr lang="en-US" altLang="zh-CN" sz="1400" dirty="0">
                <a:cs typeface="+mn-ea"/>
                <a:sym typeface="+mn-lt"/>
              </a:rPr>
              <a:t>——</a:t>
            </a:r>
            <a:r>
              <a:rPr lang="zh-CN" altLang="en-US" sz="1400" dirty="0">
                <a:cs typeface="+mn-ea"/>
                <a:sym typeface="+mn-lt"/>
              </a:rPr>
              <a:t>安排促销活动的计划表</a:t>
            </a:r>
            <a:endParaRPr lang="en-US" altLang="zh-CN" sz="1400" dirty="0">
              <a:cs typeface="+mn-ea"/>
              <a:sym typeface="+mn-lt"/>
            </a:endParaRPr>
          </a:p>
          <a:p>
            <a:pPr marL="285750" indent="-285750" algn="just" defTabSz="609600">
              <a:lnSpc>
                <a:spcPct val="130000"/>
              </a:lnSpc>
              <a:buFont typeface="Arial" panose="020B0604020202020204" pitchFamily="34" charset="0"/>
              <a:buChar char="•"/>
            </a:pPr>
            <a:r>
              <a:rPr lang="zh-CN" altLang="en-US" sz="1400" dirty="0">
                <a:cs typeface="+mn-ea"/>
                <a:sym typeface="+mn-lt"/>
              </a:rPr>
              <a:t>地点</a:t>
            </a:r>
            <a:r>
              <a:rPr lang="en-US" altLang="zh-CN" sz="1400" dirty="0">
                <a:cs typeface="+mn-ea"/>
                <a:sym typeface="+mn-lt"/>
              </a:rPr>
              <a:t>——</a:t>
            </a:r>
            <a:r>
              <a:rPr lang="zh-CN" altLang="en-US" sz="1400" dirty="0">
                <a:cs typeface="+mn-ea"/>
                <a:sym typeface="+mn-lt"/>
              </a:rPr>
              <a:t>参与促销门店、店内</a:t>
            </a:r>
            <a:r>
              <a:rPr lang="en-US" altLang="zh-CN" sz="1400" dirty="0">
                <a:cs typeface="+mn-ea"/>
                <a:sym typeface="+mn-lt"/>
              </a:rPr>
              <a:t>/</a:t>
            </a:r>
            <a:r>
              <a:rPr lang="zh-CN" altLang="en-US" sz="1400" dirty="0">
                <a:cs typeface="+mn-ea"/>
                <a:sym typeface="+mn-lt"/>
              </a:rPr>
              <a:t>店外促销</a:t>
            </a:r>
            <a:endParaRPr lang="en-US" altLang="zh-CN" sz="1400" dirty="0">
              <a:cs typeface="+mn-ea"/>
              <a:sym typeface="+mn-lt"/>
            </a:endParaRPr>
          </a:p>
          <a:p>
            <a:pPr marL="285750" indent="-285750" algn="just" defTabSz="609600">
              <a:lnSpc>
                <a:spcPct val="130000"/>
              </a:lnSpc>
              <a:buFont typeface="Arial" panose="020B0604020202020204" pitchFamily="34" charset="0"/>
              <a:buChar char="•"/>
            </a:pPr>
            <a:r>
              <a:rPr lang="zh-CN" altLang="en-US" sz="1400" dirty="0">
                <a:cs typeface="+mn-ea"/>
                <a:sym typeface="+mn-lt"/>
              </a:rPr>
              <a:t>相关陈列</a:t>
            </a:r>
            <a:r>
              <a:rPr lang="en-US" altLang="zh-CN" sz="1400" dirty="0">
                <a:cs typeface="+mn-ea"/>
                <a:sym typeface="+mn-lt"/>
              </a:rPr>
              <a:t>——</a:t>
            </a:r>
            <a:r>
              <a:rPr lang="zh-CN" altLang="en-US" sz="1400" dirty="0">
                <a:cs typeface="+mn-ea"/>
                <a:sym typeface="+mn-lt"/>
              </a:rPr>
              <a:t>搭配式促销</a:t>
            </a:r>
            <a:endParaRPr lang="zh-CN" altLang="en-US" sz="1400" dirty="0">
              <a:cs typeface="+mn-ea"/>
              <a:sym typeface="+mn-lt"/>
            </a:endParaRPr>
          </a:p>
        </p:txBody>
      </p:sp>
      <p:sp>
        <p:nvSpPr>
          <p:cNvPr id="9" name="椭圆 8"/>
          <p:cNvSpPr/>
          <p:nvPr/>
        </p:nvSpPr>
        <p:spPr>
          <a:xfrm>
            <a:off x="586985" y="3922200"/>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8227589" y="1203240"/>
            <a:ext cx="1107996" cy="369332"/>
          </a:xfrm>
          <a:prstGeom prst="rect">
            <a:avLst/>
          </a:prstGeom>
        </p:spPr>
        <p:txBody>
          <a:bodyPr wrap="none">
            <a:spAutoFit/>
          </a:bodyPr>
          <a:lstStyle/>
          <a:p>
            <a:pPr defTabSz="609600"/>
            <a:r>
              <a:rPr lang="zh-CN" altLang="en-US" b="1" dirty="0">
                <a:solidFill>
                  <a:schemeClr val="tx1">
                    <a:lumMod val="85000"/>
                    <a:lumOff val="15000"/>
                  </a:schemeClr>
                </a:solidFill>
                <a:cs typeface="+mn-ea"/>
                <a:sym typeface="+mn-lt"/>
              </a:rPr>
              <a:t>定价战术</a:t>
            </a:r>
            <a:endParaRPr lang="zh-CN" altLang="en-US" b="1" dirty="0">
              <a:solidFill>
                <a:schemeClr val="tx1">
                  <a:lumMod val="85000"/>
                  <a:lumOff val="15000"/>
                </a:schemeClr>
              </a:solidFill>
              <a:cs typeface="+mn-ea"/>
              <a:sym typeface="+mn-lt"/>
            </a:endParaRPr>
          </a:p>
        </p:txBody>
      </p:sp>
      <p:sp>
        <p:nvSpPr>
          <p:cNvPr id="11" name="矩形 10"/>
          <p:cNvSpPr/>
          <p:nvPr/>
        </p:nvSpPr>
        <p:spPr>
          <a:xfrm>
            <a:off x="7966526" y="1543461"/>
            <a:ext cx="4589925" cy="932563"/>
          </a:xfrm>
          <a:prstGeom prst="rect">
            <a:avLst/>
          </a:prstGeom>
        </p:spPr>
        <p:txBody>
          <a:bodyPr wrap="square">
            <a:spAutoFit/>
          </a:bodyPr>
          <a:lstStyle/>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维持</a:t>
            </a:r>
            <a:endParaRPr lang="en-US" altLang="zh-CN" sz="1400" dirty="0">
              <a:solidFill>
                <a:schemeClr val="tx1">
                  <a:lumMod val="85000"/>
                  <a:lumOff val="15000"/>
                </a:schemeClr>
              </a:solidFill>
              <a:cs typeface="+mn-ea"/>
              <a:sym typeface="+mn-lt"/>
            </a:endParaRPr>
          </a:p>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降价</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增价</a:t>
            </a:r>
            <a:endParaRPr lang="en-US" altLang="zh-CN" sz="1400" dirty="0">
              <a:solidFill>
                <a:schemeClr val="tx1">
                  <a:lumMod val="85000"/>
                  <a:lumOff val="15000"/>
                </a:schemeClr>
              </a:solidFill>
              <a:cs typeface="+mn-ea"/>
              <a:sym typeface="+mn-lt"/>
            </a:endParaRPr>
          </a:p>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统一</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群组</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所有店统一定价或分区域定价</a:t>
            </a:r>
            <a:endParaRPr lang="zh-CN" altLang="en-US" sz="1400" dirty="0">
              <a:solidFill>
                <a:schemeClr val="tx1">
                  <a:lumMod val="85000"/>
                  <a:lumOff val="15000"/>
                </a:schemeClr>
              </a:solidFill>
              <a:cs typeface="+mn-ea"/>
              <a:sym typeface="+mn-lt"/>
            </a:endParaRPr>
          </a:p>
        </p:txBody>
      </p:sp>
      <p:sp>
        <p:nvSpPr>
          <p:cNvPr id="12" name="椭圆 11"/>
          <p:cNvSpPr/>
          <p:nvPr/>
        </p:nvSpPr>
        <p:spPr>
          <a:xfrm>
            <a:off x="7998510" y="1297418"/>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8232273" y="4268921"/>
            <a:ext cx="1107996" cy="369332"/>
          </a:xfrm>
          <a:prstGeom prst="rect">
            <a:avLst/>
          </a:prstGeom>
        </p:spPr>
        <p:txBody>
          <a:bodyPr wrap="none">
            <a:spAutoFit/>
          </a:bodyPr>
          <a:lstStyle/>
          <a:p>
            <a:pPr defTabSz="609600"/>
            <a:r>
              <a:rPr lang="zh-CN" altLang="en-US" b="1" dirty="0">
                <a:solidFill>
                  <a:schemeClr val="tx1">
                    <a:lumMod val="85000"/>
                    <a:lumOff val="15000"/>
                  </a:schemeClr>
                </a:solidFill>
                <a:cs typeface="+mn-ea"/>
                <a:sym typeface="+mn-lt"/>
              </a:rPr>
              <a:t>陈列战术</a:t>
            </a:r>
            <a:endParaRPr lang="zh-CN" altLang="en-US" b="1" dirty="0">
              <a:solidFill>
                <a:schemeClr val="tx1">
                  <a:lumMod val="85000"/>
                  <a:lumOff val="15000"/>
                </a:schemeClr>
              </a:solidFill>
              <a:cs typeface="+mn-ea"/>
              <a:sym typeface="+mn-lt"/>
            </a:endParaRPr>
          </a:p>
        </p:txBody>
      </p:sp>
      <p:sp>
        <p:nvSpPr>
          <p:cNvPr id="14" name="矩形 13"/>
          <p:cNvSpPr/>
          <p:nvPr/>
        </p:nvSpPr>
        <p:spPr>
          <a:xfrm>
            <a:off x="7984863" y="4609142"/>
            <a:ext cx="4152546" cy="2052870"/>
          </a:xfrm>
          <a:prstGeom prst="rect">
            <a:avLst/>
          </a:prstGeom>
        </p:spPr>
        <p:txBody>
          <a:bodyPr wrap="square">
            <a:spAutoFit/>
          </a:bodyPr>
          <a:lstStyle/>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店内位置</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什么品类配置在店内什么位置</a:t>
            </a:r>
            <a:endParaRPr lang="en-US" altLang="zh-CN" sz="1400" dirty="0">
              <a:solidFill>
                <a:schemeClr val="tx1">
                  <a:lumMod val="85000"/>
                  <a:lumOff val="15000"/>
                </a:schemeClr>
              </a:solidFill>
              <a:cs typeface="+mn-ea"/>
              <a:sym typeface="+mn-lt"/>
            </a:endParaRPr>
          </a:p>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空间分配</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货架空间如何分配品类、次品类</a:t>
            </a:r>
            <a:endParaRPr lang="en-US" altLang="zh-CN" sz="1400" dirty="0">
              <a:solidFill>
                <a:schemeClr val="tx1">
                  <a:lumMod val="85000"/>
                  <a:lumOff val="15000"/>
                </a:schemeClr>
              </a:solidFill>
              <a:cs typeface="+mn-ea"/>
              <a:sym typeface="+mn-lt"/>
            </a:endParaRPr>
          </a:p>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陈列安排</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品类之间如何安置次品类、属性品类、品牌、规格等</a:t>
            </a:r>
            <a:endParaRPr lang="en-US" altLang="zh-CN" sz="1400" dirty="0">
              <a:solidFill>
                <a:schemeClr val="tx1">
                  <a:lumMod val="85000"/>
                  <a:lumOff val="15000"/>
                </a:schemeClr>
              </a:solidFill>
              <a:cs typeface="+mn-ea"/>
              <a:sym typeface="+mn-lt"/>
            </a:endParaRPr>
          </a:p>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陈列手法</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如服装正挂、侧挂、叠装等</a:t>
            </a:r>
            <a:endParaRPr lang="en-US" altLang="zh-CN" sz="1400" dirty="0">
              <a:solidFill>
                <a:schemeClr val="tx1">
                  <a:lumMod val="85000"/>
                  <a:lumOff val="15000"/>
                </a:schemeClr>
              </a:solidFill>
              <a:cs typeface="+mn-ea"/>
              <a:sym typeface="+mn-lt"/>
            </a:endParaRPr>
          </a:p>
          <a:p>
            <a:pPr marL="285750" indent="-285750" algn="just" defTabSz="609600">
              <a:lnSpc>
                <a:spcPct val="130000"/>
              </a:lnSpc>
              <a:buFont typeface="Arial" panose="020B0604020202020204" pitchFamily="34" charset="0"/>
              <a:buChar char="•"/>
            </a:pPr>
            <a:r>
              <a:rPr lang="zh-CN" altLang="en-US" sz="1400" dirty="0">
                <a:solidFill>
                  <a:schemeClr val="tx1">
                    <a:lumMod val="85000"/>
                    <a:lumOff val="15000"/>
                  </a:schemeClr>
                </a:solidFill>
                <a:cs typeface="+mn-ea"/>
                <a:sym typeface="+mn-lt"/>
              </a:rPr>
              <a:t>一致化</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群体</a:t>
            </a:r>
            <a:r>
              <a:rPr lang="en-US" altLang="zh-CN" sz="1400" dirty="0">
                <a:solidFill>
                  <a:schemeClr val="tx1">
                    <a:lumMod val="85000"/>
                    <a:lumOff val="15000"/>
                  </a:schemeClr>
                </a:solidFill>
                <a:cs typeface="+mn-ea"/>
                <a:sym typeface="+mn-lt"/>
              </a:rPr>
              <a:t>——</a:t>
            </a:r>
            <a:r>
              <a:rPr lang="zh-CN" altLang="en-US" sz="1400" dirty="0">
                <a:solidFill>
                  <a:schemeClr val="tx1">
                    <a:lumMod val="85000"/>
                    <a:lumOff val="15000"/>
                  </a:schemeClr>
                </a:solidFill>
                <a:cs typeface="+mn-ea"/>
                <a:sym typeface="+mn-lt"/>
              </a:rPr>
              <a:t>调整一家店或中心店的品类位置空间与陈列</a:t>
            </a:r>
            <a:endParaRPr lang="zh-CN" altLang="en-US" sz="1400" dirty="0">
              <a:solidFill>
                <a:schemeClr val="tx1">
                  <a:lumMod val="85000"/>
                  <a:lumOff val="15000"/>
                </a:schemeClr>
              </a:solidFill>
              <a:cs typeface="+mn-ea"/>
              <a:sym typeface="+mn-lt"/>
            </a:endParaRPr>
          </a:p>
        </p:txBody>
      </p:sp>
      <p:sp>
        <p:nvSpPr>
          <p:cNvPr id="15" name="椭圆 14"/>
          <p:cNvSpPr/>
          <p:nvPr/>
        </p:nvSpPr>
        <p:spPr>
          <a:xfrm>
            <a:off x="8003194" y="4363099"/>
            <a:ext cx="211754" cy="21175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6" y="51718"/>
            <a:ext cx="3847215" cy="461434"/>
          </a:xfrm>
        </p:spPr>
        <p:txBody>
          <a:bodyPr/>
          <a:lstStyle/>
          <a:p>
            <a:r>
              <a:rPr lang="zh-CN" altLang="en-US" b="1" dirty="0">
                <a:cs typeface="+mn-ea"/>
                <a:sym typeface="+mn-lt"/>
              </a:rPr>
              <a:t>基本思路</a:t>
            </a:r>
            <a:r>
              <a:rPr lang="en-US" altLang="zh-CN" b="1" dirty="0">
                <a:cs typeface="+mn-ea"/>
                <a:sym typeface="+mn-lt"/>
              </a:rPr>
              <a:t>—</a:t>
            </a:r>
            <a:r>
              <a:rPr lang="zh-CN" altLang="en-US" b="1" dirty="0">
                <a:cs typeface="+mn-ea"/>
                <a:sym typeface="+mn-lt"/>
              </a:rPr>
              <a:t>逻辑树分析法</a:t>
            </a:r>
            <a:endParaRPr lang="en-US" altLang="zh-CN" b="1" dirty="0">
              <a:cs typeface="+mn-ea"/>
              <a:sym typeface="+mn-lt"/>
            </a:endParaRPr>
          </a:p>
        </p:txBody>
      </p:sp>
      <p:sp>
        <p:nvSpPr>
          <p:cNvPr id="3" name="矩形 2"/>
          <p:cNvSpPr/>
          <p:nvPr/>
        </p:nvSpPr>
        <p:spPr>
          <a:xfrm>
            <a:off x="683840" y="652206"/>
            <a:ext cx="9961413" cy="307777"/>
          </a:xfrm>
          <a:prstGeom prst="rect">
            <a:avLst/>
          </a:prstGeom>
        </p:spPr>
        <p:txBody>
          <a:bodyPr wrap="square">
            <a:spAutoFit/>
          </a:bodyPr>
          <a:lstStyle/>
          <a:p>
            <a:r>
              <a:rPr lang="zh-CN" altLang="en-US" sz="1400" dirty="0"/>
              <a:t>概念：将一个大问题按照逻辑关系派生出来的一系列小问题逐步解决，最终实现大问题解决的方法。</a:t>
            </a:r>
            <a:endParaRPr lang="zh-CN" altLang="en-US" sz="1400" dirty="0"/>
          </a:p>
        </p:txBody>
      </p:sp>
      <p:graphicFrame>
        <p:nvGraphicFramePr>
          <p:cNvPr id="4" name="图示 3"/>
          <p:cNvGraphicFramePr/>
          <p:nvPr/>
        </p:nvGraphicFramePr>
        <p:xfrm>
          <a:off x="-125182" y="1760831"/>
          <a:ext cx="4694831" cy="346653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a:off x="1645856" y="5308651"/>
            <a:ext cx="1251868" cy="307777"/>
          </a:xfrm>
          <a:prstGeom prst="rect">
            <a:avLst/>
          </a:prstGeom>
        </p:spPr>
        <p:txBody>
          <a:bodyPr wrap="square">
            <a:spAutoFit/>
          </a:bodyPr>
          <a:lstStyle/>
          <a:p>
            <a:r>
              <a:rPr lang="zh-CN" altLang="en-US" sz="1400" dirty="0"/>
              <a:t>逻辑树分析法</a:t>
            </a:r>
            <a:endParaRPr lang="zh-CN" altLang="en-US" sz="1400" dirty="0"/>
          </a:p>
        </p:txBody>
      </p:sp>
      <p:sp>
        <p:nvSpPr>
          <p:cNvPr id="6" name="矩形 5"/>
          <p:cNvSpPr/>
          <p:nvPr/>
        </p:nvSpPr>
        <p:spPr>
          <a:xfrm>
            <a:off x="4569650" y="1172096"/>
            <a:ext cx="7194720" cy="516046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7" name="矩形 6"/>
          <p:cNvSpPr/>
          <p:nvPr/>
        </p:nvSpPr>
        <p:spPr>
          <a:xfrm>
            <a:off x="10019319" y="1144799"/>
            <a:ext cx="1251868" cy="369332"/>
          </a:xfrm>
          <a:prstGeom prst="rect">
            <a:avLst/>
          </a:prstGeom>
          <a:ln cmpd="dbl">
            <a:noFill/>
          </a:ln>
        </p:spPr>
        <p:txBody>
          <a:bodyPr wrap="square">
            <a:spAutoFit/>
          </a:bodyPr>
          <a:lstStyle/>
          <a:p>
            <a:r>
              <a:rPr lang="zh-CN" altLang="en-US" b="1" dirty="0"/>
              <a:t>       案例</a:t>
            </a:r>
            <a:endParaRPr lang="zh-CN" altLang="en-US" b="1" dirty="0"/>
          </a:p>
        </p:txBody>
      </p:sp>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01376" y="715248"/>
            <a:ext cx="855740" cy="855740"/>
          </a:xfrm>
          <a:prstGeom prst="rect">
            <a:avLst/>
          </a:prstGeom>
        </p:spPr>
      </p:pic>
      <p:sp>
        <p:nvSpPr>
          <p:cNvPr id="9" name="矩形 8"/>
          <p:cNvSpPr/>
          <p:nvPr/>
        </p:nvSpPr>
        <p:spPr>
          <a:xfrm>
            <a:off x="5375718" y="1284300"/>
            <a:ext cx="5122190" cy="338554"/>
          </a:xfrm>
          <a:prstGeom prst="rect">
            <a:avLst/>
          </a:prstGeom>
          <a:ln cmpd="dbl">
            <a:noFill/>
          </a:ln>
        </p:spPr>
        <p:txBody>
          <a:bodyPr wrap="square">
            <a:spAutoFit/>
          </a:bodyPr>
          <a:lstStyle/>
          <a:p>
            <a:pPr algn="ctr"/>
            <a:r>
              <a:rPr lang="zh-CN" altLang="en-US" sz="1600" b="1" dirty="0"/>
              <a:t>利用逻辑树分析法寻找销售额下滑的原因</a:t>
            </a:r>
            <a:endParaRPr lang="zh-CN" altLang="en-US" sz="1600" b="1" dirty="0"/>
          </a:p>
        </p:txBody>
      </p:sp>
      <p:grpSp>
        <p:nvGrpSpPr>
          <p:cNvPr id="128" name="组合 127"/>
          <p:cNvGrpSpPr/>
          <p:nvPr/>
        </p:nvGrpSpPr>
        <p:grpSpPr>
          <a:xfrm>
            <a:off x="4668660" y="1680689"/>
            <a:ext cx="7110437" cy="4435964"/>
            <a:chOff x="1916958" y="851012"/>
            <a:chExt cx="8792342" cy="5527111"/>
          </a:xfrm>
        </p:grpSpPr>
        <p:sp>
          <p:nvSpPr>
            <p:cNvPr id="10" name="矩形 9"/>
            <p:cNvSpPr/>
            <p:nvPr/>
          </p:nvSpPr>
          <p:spPr bwMode="auto">
            <a:xfrm>
              <a:off x="1916958" y="851012"/>
              <a:ext cx="1461911" cy="365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b="1" dirty="0">
                  <a:solidFill>
                    <a:srgbClr val="0070C0"/>
                  </a:solidFill>
                  <a:latin typeface="微软雅黑" panose="020B0503020204020204" charset="-122"/>
                  <a:ea typeface="微软雅黑" panose="020B0503020204020204" charset="-122"/>
                </a:rPr>
                <a:t>会员销售</a:t>
              </a:r>
              <a:endParaRPr lang="zh-CN" altLang="en-US" b="1" dirty="0">
                <a:solidFill>
                  <a:srgbClr val="0070C0"/>
                </a:solidFill>
                <a:latin typeface="微软雅黑" panose="020B0503020204020204" charset="-122"/>
                <a:ea typeface="微软雅黑" panose="020B0503020204020204" charset="-122"/>
              </a:endParaRPr>
            </a:p>
          </p:txBody>
        </p:sp>
        <p:sp>
          <p:nvSpPr>
            <p:cNvPr id="11" name="矩形 10"/>
            <p:cNvSpPr/>
            <p:nvPr/>
          </p:nvSpPr>
          <p:spPr bwMode="auto">
            <a:xfrm>
              <a:off x="3554109" y="1286914"/>
              <a:ext cx="1436830" cy="393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en-US" altLang="zh-CN" b="1" dirty="0">
                  <a:solidFill>
                    <a:srgbClr val="0070C0"/>
                  </a:solidFill>
                  <a:latin typeface="微软雅黑" panose="020B0503020204020204" charset="-122"/>
                  <a:ea typeface="微软雅黑" panose="020B0503020204020204" charset="-122"/>
                </a:rPr>
                <a:t>ARPU</a:t>
              </a:r>
              <a:r>
                <a:rPr lang="zh-CN" altLang="en-US" b="1" dirty="0">
                  <a:solidFill>
                    <a:srgbClr val="0070C0"/>
                  </a:solidFill>
                  <a:latin typeface="微软雅黑" panose="020B0503020204020204" charset="-122"/>
                  <a:ea typeface="微软雅黑" panose="020B0503020204020204" charset="-122"/>
                </a:rPr>
                <a:t>值</a:t>
              </a:r>
              <a:endParaRPr lang="zh-CN" altLang="en-US" b="1" dirty="0">
                <a:solidFill>
                  <a:srgbClr val="0070C0"/>
                </a:solidFill>
                <a:latin typeface="微软雅黑" panose="020B0503020204020204" charset="-122"/>
                <a:ea typeface="微软雅黑" panose="020B0503020204020204" charset="-122"/>
              </a:endParaRPr>
            </a:p>
          </p:txBody>
        </p:sp>
        <p:sp>
          <p:nvSpPr>
            <p:cNvPr id="12" name="矩形 11"/>
            <p:cNvSpPr/>
            <p:nvPr/>
          </p:nvSpPr>
          <p:spPr bwMode="auto">
            <a:xfrm>
              <a:off x="8216215" y="1242564"/>
              <a:ext cx="1437945" cy="355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b="1" dirty="0">
                  <a:solidFill>
                    <a:srgbClr val="0070C0"/>
                  </a:solidFill>
                  <a:latin typeface="微软雅黑" panose="020B0503020204020204" charset="-122"/>
                  <a:ea typeface="微软雅黑" panose="020B0503020204020204" charset="-122"/>
                </a:rPr>
                <a:t>消费人数</a:t>
              </a:r>
              <a:endParaRPr lang="zh-CN" altLang="en-US" b="1" dirty="0">
                <a:solidFill>
                  <a:srgbClr val="0070C0"/>
                </a:solidFill>
                <a:latin typeface="微软雅黑" panose="020B0503020204020204" charset="-122"/>
                <a:ea typeface="微软雅黑" panose="020B0503020204020204" charset="-122"/>
              </a:endParaRPr>
            </a:p>
          </p:txBody>
        </p:sp>
        <p:sp>
          <p:nvSpPr>
            <p:cNvPr id="13" name="等于号 12"/>
            <p:cNvSpPr/>
            <p:nvPr/>
          </p:nvSpPr>
          <p:spPr>
            <a:xfrm>
              <a:off x="2426966" y="1301815"/>
              <a:ext cx="392617" cy="393893"/>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14" name="矩形 13"/>
            <p:cNvSpPr/>
            <p:nvPr/>
          </p:nvSpPr>
          <p:spPr bwMode="auto">
            <a:xfrm>
              <a:off x="3369149" y="2135820"/>
              <a:ext cx="1580815" cy="393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rgbClr val="0070C0"/>
                  </a:solidFill>
                  <a:latin typeface="微软雅黑" panose="020B0503020204020204" charset="-122"/>
                  <a:ea typeface="微软雅黑" panose="020B0503020204020204" charset="-122"/>
                </a:rPr>
                <a:t>新会员</a:t>
              </a:r>
              <a:r>
                <a:rPr lang="en-US" altLang="zh-CN" sz="1200" b="1" dirty="0">
                  <a:solidFill>
                    <a:srgbClr val="0070C0"/>
                  </a:solidFill>
                  <a:latin typeface="微软雅黑" panose="020B0503020204020204" charset="-122"/>
                  <a:ea typeface="微软雅黑" panose="020B0503020204020204" charset="-122"/>
                </a:rPr>
                <a:t>ARPU</a:t>
              </a:r>
              <a:r>
                <a:rPr lang="zh-CN" altLang="en-US" sz="1200" b="1" dirty="0">
                  <a:solidFill>
                    <a:srgbClr val="0070C0"/>
                  </a:solidFill>
                  <a:latin typeface="微软雅黑" panose="020B0503020204020204" charset="-122"/>
                  <a:ea typeface="微软雅黑" panose="020B0503020204020204" charset="-122"/>
                </a:rPr>
                <a:t>值</a:t>
              </a:r>
              <a:endParaRPr lang="zh-CN" altLang="en-US" sz="1200" b="1" dirty="0">
                <a:solidFill>
                  <a:srgbClr val="0070C0"/>
                </a:solidFill>
                <a:latin typeface="微软雅黑" panose="020B0503020204020204" charset="-122"/>
                <a:ea typeface="微软雅黑" panose="020B0503020204020204" charset="-122"/>
              </a:endParaRPr>
            </a:p>
          </p:txBody>
        </p:sp>
        <p:sp>
          <p:nvSpPr>
            <p:cNvPr id="15" name="矩形 14"/>
            <p:cNvSpPr/>
            <p:nvPr/>
          </p:nvSpPr>
          <p:spPr bwMode="auto">
            <a:xfrm>
              <a:off x="7430325" y="2134664"/>
              <a:ext cx="1674473" cy="3938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rgbClr val="0070C0"/>
                  </a:solidFill>
                  <a:latin typeface="微软雅黑" panose="020B0503020204020204" charset="-122"/>
                  <a:ea typeface="微软雅黑" panose="020B0503020204020204" charset="-122"/>
                </a:rPr>
                <a:t>老会员</a:t>
              </a:r>
              <a:r>
                <a:rPr lang="en-US" altLang="zh-CN" sz="1200" b="1" dirty="0">
                  <a:solidFill>
                    <a:srgbClr val="0070C0"/>
                  </a:solidFill>
                  <a:latin typeface="微软雅黑" panose="020B0503020204020204" charset="-122"/>
                  <a:ea typeface="微软雅黑" panose="020B0503020204020204" charset="-122"/>
                </a:rPr>
                <a:t>ARPU</a:t>
              </a:r>
              <a:r>
                <a:rPr lang="zh-CN" altLang="en-US" sz="1200" b="1" dirty="0">
                  <a:solidFill>
                    <a:srgbClr val="0070C0"/>
                  </a:solidFill>
                  <a:latin typeface="微软雅黑" panose="020B0503020204020204" charset="-122"/>
                  <a:ea typeface="微软雅黑" panose="020B0503020204020204" charset="-122"/>
                </a:rPr>
                <a:t>值</a:t>
              </a:r>
              <a:endParaRPr lang="zh-CN" altLang="en-US" sz="1200" b="1" dirty="0">
                <a:solidFill>
                  <a:srgbClr val="0070C0"/>
                </a:solidFill>
                <a:latin typeface="微软雅黑" panose="020B0503020204020204" charset="-122"/>
                <a:ea typeface="微软雅黑" panose="020B0503020204020204" charset="-122"/>
              </a:endParaRPr>
            </a:p>
          </p:txBody>
        </p:sp>
        <p:sp>
          <p:nvSpPr>
            <p:cNvPr id="16" name="矩形 15"/>
            <p:cNvSpPr/>
            <p:nvPr/>
          </p:nvSpPr>
          <p:spPr bwMode="auto">
            <a:xfrm>
              <a:off x="4975599" y="2123287"/>
              <a:ext cx="1361794" cy="4055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rgbClr val="0070C0"/>
                  </a:solidFill>
                  <a:latin typeface="微软雅黑" panose="020B0503020204020204" charset="-122"/>
                  <a:ea typeface="微软雅黑" panose="020B0503020204020204" charset="-122"/>
                </a:rPr>
                <a:t>新会员人数</a:t>
              </a:r>
              <a:endParaRPr lang="zh-CN" altLang="en-US" sz="1200" b="1" dirty="0">
                <a:solidFill>
                  <a:srgbClr val="0070C0"/>
                </a:solidFill>
                <a:latin typeface="微软雅黑" panose="020B0503020204020204" charset="-122"/>
                <a:ea typeface="微软雅黑" panose="020B0503020204020204" charset="-122"/>
              </a:endParaRPr>
            </a:p>
          </p:txBody>
        </p:sp>
        <p:sp>
          <p:nvSpPr>
            <p:cNvPr id="17" name="矩形 16"/>
            <p:cNvSpPr/>
            <p:nvPr/>
          </p:nvSpPr>
          <p:spPr bwMode="auto">
            <a:xfrm>
              <a:off x="9157721" y="2124653"/>
              <a:ext cx="1356977" cy="408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rgbClr val="0070C0"/>
                  </a:solidFill>
                  <a:latin typeface="微软雅黑" panose="020B0503020204020204" charset="-122"/>
                  <a:ea typeface="微软雅黑" panose="020B0503020204020204" charset="-122"/>
                </a:rPr>
                <a:t>老会员人数</a:t>
              </a:r>
              <a:endParaRPr lang="zh-CN" altLang="en-US" sz="1200" b="1" dirty="0">
                <a:solidFill>
                  <a:srgbClr val="0070C0"/>
                </a:solidFill>
                <a:latin typeface="微软雅黑" panose="020B0503020204020204" charset="-122"/>
                <a:ea typeface="微软雅黑" panose="020B0503020204020204" charset="-122"/>
              </a:endParaRPr>
            </a:p>
          </p:txBody>
        </p:sp>
        <p:sp>
          <p:nvSpPr>
            <p:cNvPr id="18" name="乘号 17"/>
            <p:cNvSpPr/>
            <p:nvPr/>
          </p:nvSpPr>
          <p:spPr>
            <a:xfrm>
              <a:off x="6272461" y="1187879"/>
              <a:ext cx="478059" cy="619317"/>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965"/>
              <a:endParaRPr lang="zh-CN" altLang="en-US" sz="4000" b="1" dirty="0">
                <a:solidFill>
                  <a:srgbClr val="FF3300"/>
                </a:solidFill>
                <a:latin typeface="微软雅黑" panose="020B0503020204020204" charset="-122"/>
                <a:ea typeface="微软雅黑" panose="020B0503020204020204" charset="-122"/>
              </a:endParaRPr>
            </a:p>
          </p:txBody>
        </p:sp>
        <p:sp>
          <p:nvSpPr>
            <p:cNvPr id="19" name="加号 18"/>
            <p:cNvSpPr/>
            <p:nvPr/>
          </p:nvSpPr>
          <p:spPr>
            <a:xfrm>
              <a:off x="6613666" y="2226869"/>
              <a:ext cx="340346" cy="301633"/>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dirty="0"/>
            </a:p>
          </p:txBody>
        </p:sp>
        <p:sp>
          <p:nvSpPr>
            <p:cNvPr id="20" name="文本框 19"/>
            <p:cNvSpPr txBox="1"/>
            <p:nvPr/>
          </p:nvSpPr>
          <p:spPr>
            <a:xfrm>
              <a:off x="3421155" y="1641428"/>
              <a:ext cx="1344883" cy="460179"/>
            </a:xfrm>
            <a:prstGeom prst="rect">
              <a:avLst/>
            </a:prstGeom>
            <a:noFill/>
          </p:spPr>
          <p:txBody>
            <a:bodyPr wrap="square" rtlCol="0">
              <a:spAutoFit/>
            </a:bodyPr>
            <a:lstStyle/>
            <a:p>
              <a:pPr algn="ctr"/>
              <a:r>
                <a:rPr lang="en-US" altLang="zh-CN" b="1" dirty="0">
                  <a:ln w="0"/>
                  <a:solidFill>
                    <a:schemeClr val="bg1">
                      <a:lumMod val="50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rPr>
                <a:t>599</a:t>
              </a:r>
              <a:r>
                <a:rPr lang="zh-CN" altLang="en-US" b="1" dirty="0">
                  <a:ln w="0"/>
                  <a:solidFill>
                    <a:schemeClr val="bg1">
                      <a:lumMod val="50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rPr>
                <a:t>元</a:t>
              </a:r>
              <a:endParaRPr lang="zh-CN" altLang="en-US" sz="1100" b="1" dirty="0">
                <a:ln w="0"/>
                <a:solidFill>
                  <a:schemeClr val="bg1">
                    <a:lumMod val="50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21" name="文本框 20"/>
            <p:cNvSpPr txBox="1"/>
            <p:nvPr/>
          </p:nvSpPr>
          <p:spPr>
            <a:xfrm>
              <a:off x="8043906" y="1655877"/>
              <a:ext cx="1344884" cy="428782"/>
            </a:xfrm>
            <a:prstGeom prst="rect">
              <a:avLst/>
            </a:prstGeom>
            <a:noFill/>
          </p:spPr>
          <p:txBody>
            <a:bodyPr wrap="square" rtlCol="0">
              <a:spAutoFit/>
            </a:bodyPr>
            <a:lstStyle/>
            <a:p>
              <a:pPr algn="ctr"/>
              <a:r>
                <a:rPr lang="en-US" altLang="zh-CN"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240.7</a:t>
              </a:r>
              <a:r>
                <a:rPr lang="zh-CN" altLang="en-US"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万</a:t>
              </a:r>
              <a:endParaRPr lang="zh-CN" altLang="en-US" sz="1100" b="1" dirty="0">
                <a:ln w="0"/>
                <a:solidFill>
                  <a:schemeClr val="bg1">
                    <a:lumMod val="50000"/>
                  </a:schemeClr>
                </a:solidFill>
                <a:latin typeface="微软雅黑" panose="020B0503020204020204" charset="-122"/>
                <a:ea typeface="微软雅黑" panose="020B0503020204020204" charset="-122"/>
              </a:endParaRPr>
            </a:p>
          </p:txBody>
        </p:sp>
        <p:grpSp>
          <p:nvGrpSpPr>
            <p:cNvPr id="22" name="组合 21"/>
            <p:cNvGrpSpPr/>
            <p:nvPr/>
          </p:nvGrpSpPr>
          <p:grpSpPr>
            <a:xfrm>
              <a:off x="4343965" y="1662098"/>
              <a:ext cx="1075610" cy="482076"/>
              <a:chOff x="9042630" y="5048727"/>
              <a:chExt cx="995634" cy="633598"/>
            </a:xfrm>
          </p:grpSpPr>
          <p:sp>
            <p:nvSpPr>
              <p:cNvPr id="23" name="矩形 22"/>
              <p:cNvSpPr/>
              <p:nvPr/>
            </p:nvSpPr>
            <p:spPr>
              <a:xfrm>
                <a:off x="9042630" y="5048727"/>
                <a:ext cx="945065" cy="352220"/>
              </a:xfrm>
              <a:prstGeom prst="rect">
                <a:avLst/>
              </a:prstGeom>
              <a:noFill/>
            </p:spPr>
            <p:txBody>
              <a:bodyPr wrap="square">
                <a:spAutoFit/>
              </a:bodyPr>
              <a:lstStyle/>
              <a:p>
                <a:pPr algn="ctr"/>
                <a:r>
                  <a:rPr lang="zh-CN" altLang="en-US" sz="9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复合 </a:t>
                </a: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-6%   </a:t>
                </a:r>
                <a:endParaRPr lang="zh-CN" altLang="en-US" sz="900" dirty="0">
                  <a:solidFill>
                    <a:srgbClr val="FF0000"/>
                  </a:solidFill>
                </a:endParaRPr>
              </a:p>
            </p:txBody>
          </p:sp>
          <p:sp>
            <p:nvSpPr>
              <p:cNvPr id="24" name="矩形 23"/>
              <p:cNvSpPr/>
              <p:nvPr/>
            </p:nvSpPr>
            <p:spPr>
              <a:xfrm>
                <a:off x="9114033" y="5304313"/>
                <a:ext cx="924231" cy="378012"/>
              </a:xfrm>
              <a:prstGeom prst="rect">
                <a:avLst/>
              </a:prstGeom>
              <a:noFill/>
            </p:spPr>
            <p:txBody>
              <a:bodyPr wrap="square">
                <a:spAutoFit/>
              </a:bodyPr>
              <a:lstStyle/>
              <a:p>
                <a:pPr algn="ctr"/>
                <a:r>
                  <a:rPr lang="zh-CN" altLang="en-US" sz="9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可比</a:t>
                </a:r>
                <a:r>
                  <a:rPr lang="zh-CN" altLang="en-US"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 </a:t>
                </a: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-4.5%</a:t>
                </a:r>
                <a:endParaRPr lang="zh-CN" altLang="en-US" sz="900" dirty="0">
                  <a:solidFill>
                    <a:srgbClr val="FF0000"/>
                  </a:solidFill>
                </a:endParaRPr>
              </a:p>
            </p:txBody>
          </p:sp>
        </p:grpSp>
        <p:grpSp>
          <p:nvGrpSpPr>
            <p:cNvPr id="25" name="组合 24"/>
            <p:cNvGrpSpPr/>
            <p:nvPr/>
          </p:nvGrpSpPr>
          <p:grpSpPr>
            <a:xfrm>
              <a:off x="9095777" y="1649870"/>
              <a:ext cx="1057231" cy="453227"/>
              <a:chOff x="9081695" y="3449119"/>
              <a:chExt cx="1057231" cy="585865"/>
            </a:xfrm>
          </p:grpSpPr>
          <p:sp>
            <p:nvSpPr>
              <p:cNvPr id="26" name="矩形 25"/>
              <p:cNvSpPr/>
              <p:nvPr/>
            </p:nvSpPr>
            <p:spPr>
              <a:xfrm>
                <a:off x="9081695" y="3449119"/>
                <a:ext cx="1057231" cy="346416"/>
              </a:xfrm>
              <a:prstGeom prst="rect">
                <a:avLst/>
              </a:prstGeom>
              <a:noFill/>
            </p:spPr>
            <p:txBody>
              <a:bodyPr wrap="square">
                <a:spAutoFit/>
              </a:bodyPr>
              <a:lstStyle/>
              <a:p>
                <a:pPr algn="ctr"/>
                <a:r>
                  <a:rPr lang="zh-CN" altLang="en-US" sz="9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复合</a:t>
                </a:r>
                <a:r>
                  <a:rPr lang="zh-CN" altLang="en-US"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 </a:t>
                </a: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56%</a:t>
                </a:r>
                <a:endParaRPr lang="zh-CN" altLang="en-US" sz="900" dirty="0">
                  <a:solidFill>
                    <a:srgbClr val="0000FF"/>
                  </a:solidFill>
                </a:endParaRPr>
              </a:p>
            </p:txBody>
          </p:sp>
          <p:sp>
            <p:nvSpPr>
              <p:cNvPr id="27" name="矩形 26"/>
              <p:cNvSpPr/>
              <p:nvPr/>
            </p:nvSpPr>
            <p:spPr>
              <a:xfrm>
                <a:off x="9171928" y="3688568"/>
                <a:ext cx="856348" cy="346416"/>
              </a:xfrm>
              <a:prstGeom prst="rect">
                <a:avLst/>
              </a:prstGeom>
              <a:noFill/>
            </p:spPr>
            <p:txBody>
              <a:bodyPr wrap="square">
                <a:spAutoFit/>
              </a:bodyPr>
              <a:lstStyle/>
              <a:p>
                <a:pPr algn="ctr"/>
                <a:r>
                  <a:rPr lang="zh-CN" altLang="en-US" sz="9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可比</a:t>
                </a:r>
                <a:r>
                  <a:rPr lang="zh-CN" altLang="en-US"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 </a:t>
                </a: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10%</a:t>
                </a:r>
                <a:endParaRPr lang="zh-CN" altLang="en-US" sz="900" dirty="0">
                  <a:solidFill>
                    <a:srgbClr val="0000FF"/>
                  </a:solidFill>
                </a:endParaRPr>
              </a:p>
            </p:txBody>
          </p:sp>
        </p:grpSp>
        <p:sp>
          <p:nvSpPr>
            <p:cNvPr id="28" name="等于号 27"/>
            <p:cNvSpPr/>
            <p:nvPr/>
          </p:nvSpPr>
          <p:spPr>
            <a:xfrm>
              <a:off x="2426966" y="2123400"/>
              <a:ext cx="392618" cy="393893"/>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solidFill>
              </a:endParaRPr>
            </a:p>
          </p:txBody>
        </p:sp>
        <p:sp>
          <p:nvSpPr>
            <p:cNvPr id="29" name="乘号 28"/>
            <p:cNvSpPr/>
            <p:nvPr/>
          </p:nvSpPr>
          <p:spPr>
            <a:xfrm>
              <a:off x="4781352" y="2135545"/>
              <a:ext cx="374198" cy="428279"/>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965"/>
              <a:endParaRPr lang="zh-CN" altLang="en-US" sz="4000" b="1" dirty="0">
                <a:solidFill>
                  <a:srgbClr val="FF3300"/>
                </a:solidFill>
                <a:latin typeface="微软雅黑" panose="020B0503020204020204" charset="-122"/>
                <a:ea typeface="微软雅黑" panose="020B0503020204020204" charset="-122"/>
              </a:endParaRPr>
            </a:p>
          </p:txBody>
        </p:sp>
        <p:sp>
          <p:nvSpPr>
            <p:cNvPr id="30" name="乘号 29"/>
            <p:cNvSpPr/>
            <p:nvPr/>
          </p:nvSpPr>
          <p:spPr>
            <a:xfrm>
              <a:off x="8967374" y="2116275"/>
              <a:ext cx="339883" cy="463111"/>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965"/>
              <a:endParaRPr lang="zh-CN" altLang="en-US" sz="4000" b="1" dirty="0">
                <a:solidFill>
                  <a:srgbClr val="FF3300"/>
                </a:solidFill>
                <a:latin typeface="微软雅黑" panose="020B0503020204020204" charset="-122"/>
                <a:ea typeface="微软雅黑" panose="020B0503020204020204" charset="-122"/>
              </a:endParaRPr>
            </a:p>
          </p:txBody>
        </p:sp>
        <p:sp>
          <p:nvSpPr>
            <p:cNvPr id="31" name="文本框 30"/>
            <p:cNvSpPr txBox="1"/>
            <p:nvPr/>
          </p:nvSpPr>
          <p:spPr>
            <a:xfrm>
              <a:off x="4882567" y="2528466"/>
              <a:ext cx="1344884" cy="428782"/>
            </a:xfrm>
            <a:prstGeom prst="rect">
              <a:avLst/>
            </a:prstGeom>
            <a:noFill/>
          </p:spPr>
          <p:txBody>
            <a:bodyPr wrap="square" rtlCol="0">
              <a:spAutoFit/>
            </a:bodyPr>
            <a:lstStyle/>
            <a:p>
              <a:pPr algn="ctr"/>
              <a:r>
                <a:rPr lang="en-US" altLang="zh-CN"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83.8</a:t>
              </a:r>
              <a:r>
                <a:rPr lang="zh-CN" altLang="en-US"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万</a:t>
              </a:r>
              <a:endParaRPr lang="zh-CN" altLang="en-US" sz="1100" b="1" dirty="0">
                <a:ln w="0"/>
                <a:solidFill>
                  <a:schemeClr val="bg1">
                    <a:lumMod val="50000"/>
                  </a:schemeClr>
                </a:solidFill>
                <a:latin typeface="微软雅黑" panose="020B0503020204020204" charset="-122"/>
                <a:ea typeface="微软雅黑" panose="020B0503020204020204" charset="-122"/>
              </a:endParaRPr>
            </a:p>
          </p:txBody>
        </p:sp>
        <p:sp>
          <p:nvSpPr>
            <p:cNvPr id="32" name="文本框 31"/>
            <p:cNvSpPr txBox="1"/>
            <p:nvPr/>
          </p:nvSpPr>
          <p:spPr>
            <a:xfrm>
              <a:off x="8961708" y="2520618"/>
              <a:ext cx="1344883" cy="428782"/>
            </a:xfrm>
            <a:prstGeom prst="rect">
              <a:avLst/>
            </a:prstGeom>
            <a:noFill/>
          </p:spPr>
          <p:txBody>
            <a:bodyPr wrap="square" rtlCol="0">
              <a:spAutoFit/>
            </a:bodyPr>
            <a:lstStyle/>
            <a:p>
              <a:pPr algn="ctr"/>
              <a:r>
                <a:rPr lang="en-US" altLang="zh-CN"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157</a:t>
              </a:r>
              <a:r>
                <a:rPr lang="zh-CN" altLang="en-US"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万</a:t>
              </a:r>
              <a:endParaRPr lang="zh-CN" altLang="en-US" sz="1100" b="1" dirty="0">
                <a:ln w="0"/>
                <a:solidFill>
                  <a:schemeClr val="bg1">
                    <a:lumMod val="50000"/>
                  </a:schemeClr>
                </a:solidFill>
                <a:latin typeface="微软雅黑" panose="020B0503020204020204" charset="-122"/>
                <a:ea typeface="微软雅黑" panose="020B0503020204020204" charset="-122"/>
              </a:endParaRPr>
            </a:p>
          </p:txBody>
        </p:sp>
        <p:grpSp>
          <p:nvGrpSpPr>
            <p:cNvPr id="33" name="组合 32"/>
            <p:cNvGrpSpPr/>
            <p:nvPr/>
          </p:nvGrpSpPr>
          <p:grpSpPr>
            <a:xfrm>
              <a:off x="5760307" y="2522926"/>
              <a:ext cx="1057231" cy="433247"/>
              <a:chOff x="8978029" y="3283701"/>
              <a:chExt cx="1057231" cy="448731"/>
            </a:xfrm>
          </p:grpSpPr>
          <p:sp>
            <p:nvSpPr>
              <p:cNvPr id="34" name="矩形 33"/>
              <p:cNvSpPr/>
              <p:nvPr/>
            </p:nvSpPr>
            <p:spPr>
              <a:xfrm>
                <a:off x="8978029" y="3283701"/>
                <a:ext cx="1057231" cy="277566"/>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46.7%</a:t>
                </a:r>
                <a:endParaRPr lang="zh-CN" altLang="en-US" sz="900" dirty="0">
                  <a:solidFill>
                    <a:srgbClr val="0000FF"/>
                  </a:solidFill>
                </a:endParaRPr>
              </a:p>
            </p:txBody>
          </p:sp>
          <p:sp>
            <p:nvSpPr>
              <p:cNvPr id="35" name="矩形 34"/>
              <p:cNvSpPr/>
              <p:nvPr/>
            </p:nvSpPr>
            <p:spPr>
              <a:xfrm>
                <a:off x="9051008" y="3454865"/>
                <a:ext cx="856349" cy="277567"/>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5.7%</a:t>
                </a:r>
                <a:endParaRPr lang="zh-CN" altLang="en-US" sz="900" dirty="0">
                  <a:solidFill>
                    <a:srgbClr val="0000FF"/>
                  </a:solidFill>
                </a:endParaRPr>
              </a:p>
            </p:txBody>
          </p:sp>
        </p:grpSp>
        <p:grpSp>
          <p:nvGrpSpPr>
            <p:cNvPr id="36" name="组合 35"/>
            <p:cNvGrpSpPr/>
            <p:nvPr/>
          </p:nvGrpSpPr>
          <p:grpSpPr>
            <a:xfrm>
              <a:off x="9998878" y="2545378"/>
              <a:ext cx="700997" cy="445221"/>
              <a:chOff x="9322496" y="3318031"/>
              <a:chExt cx="700997" cy="429021"/>
            </a:xfrm>
          </p:grpSpPr>
          <p:sp>
            <p:nvSpPr>
              <p:cNvPr id="37" name="矩形 36"/>
              <p:cNvSpPr/>
              <p:nvPr/>
            </p:nvSpPr>
            <p:spPr>
              <a:xfrm>
                <a:off x="9375607" y="3318031"/>
                <a:ext cx="557080" cy="277147"/>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61%</a:t>
                </a:r>
                <a:endParaRPr lang="zh-CN" altLang="en-US" sz="900" dirty="0">
                  <a:solidFill>
                    <a:srgbClr val="0000FF"/>
                  </a:solidFill>
                </a:endParaRPr>
              </a:p>
            </p:txBody>
          </p:sp>
          <p:sp>
            <p:nvSpPr>
              <p:cNvPr id="38" name="矩形 37"/>
              <p:cNvSpPr/>
              <p:nvPr/>
            </p:nvSpPr>
            <p:spPr>
              <a:xfrm>
                <a:off x="9322496" y="3469906"/>
                <a:ext cx="700997" cy="277146"/>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11.6%</a:t>
                </a:r>
                <a:endParaRPr lang="zh-CN" altLang="en-US" sz="900" dirty="0">
                  <a:solidFill>
                    <a:srgbClr val="0000FF"/>
                  </a:solidFill>
                </a:endParaRPr>
              </a:p>
            </p:txBody>
          </p:sp>
        </p:grpSp>
        <p:sp>
          <p:nvSpPr>
            <p:cNvPr id="39" name="文本框 38"/>
            <p:cNvSpPr txBox="1"/>
            <p:nvPr/>
          </p:nvSpPr>
          <p:spPr>
            <a:xfrm>
              <a:off x="7234775" y="2548971"/>
              <a:ext cx="1344883" cy="428782"/>
            </a:xfrm>
            <a:prstGeom prst="rect">
              <a:avLst/>
            </a:prstGeom>
            <a:noFill/>
          </p:spPr>
          <p:txBody>
            <a:bodyPr wrap="square" rtlCol="0">
              <a:spAutoFit/>
            </a:bodyPr>
            <a:lstStyle/>
            <a:p>
              <a:pPr algn="ctr"/>
              <a:r>
                <a:rPr lang="en-US" altLang="zh-CN"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1126</a:t>
              </a:r>
              <a:r>
                <a:rPr lang="zh-CN" altLang="en-US"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元</a:t>
              </a:r>
              <a:endParaRPr lang="zh-CN" altLang="en-US" sz="1100" b="1" dirty="0">
                <a:ln w="0"/>
                <a:solidFill>
                  <a:schemeClr val="bg1">
                    <a:lumMod val="50000"/>
                  </a:schemeClr>
                </a:solidFill>
                <a:latin typeface="微软雅黑" panose="020B0503020204020204" charset="-122"/>
                <a:ea typeface="微软雅黑" panose="020B0503020204020204" charset="-122"/>
              </a:endParaRPr>
            </a:p>
          </p:txBody>
        </p:sp>
        <p:sp>
          <p:nvSpPr>
            <p:cNvPr id="40" name="文本框 39"/>
            <p:cNvSpPr txBox="1"/>
            <p:nvPr/>
          </p:nvSpPr>
          <p:spPr>
            <a:xfrm>
              <a:off x="3254531" y="2504516"/>
              <a:ext cx="1344883" cy="428782"/>
            </a:xfrm>
            <a:prstGeom prst="rect">
              <a:avLst/>
            </a:prstGeom>
            <a:noFill/>
          </p:spPr>
          <p:txBody>
            <a:bodyPr wrap="square" rtlCol="0">
              <a:spAutoFit/>
            </a:bodyPr>
            <a:lstStyle/>
            <a:p>
              <a:pPr algn="ctr"/>
              <a:r>
                <a:rPr lang="en-US" altLang="zh-CN"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386</a:t>
              </a:r>
              <a:r>
                <a:rPr lang="zh-CN" altLang="en-US"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元</a:t>
              </a:r>
              <a:endParaRPr lang="zh-CN" altLang="en-US" sz="1100" b="1" dirty="0">
                <a:ln w="0"/>
                <a:solidFill>
                  <a:schemeClr val="bg1">
                    <a:lumMod val="50000"/>
                  </a:schemeClr>
                </a:solidFill>
                <a:latin typeface="微软雅黑" panose="020B0503020204020204" charset="-122"/>
                <a:ea typeface="微软雅黑" panose="020B0503020204020204" charset="-122"/>
              </a:endParaRPr>
            </a:p>
          </p:txBody>
        </p:sp>
        <p:grpSp>
          <p:nvGrpSpPr>
            <p:cNvPr id="41" name="组合 40"/>
            <p:cNvGrpSpPr/>
            <p:nvPr/>
          </p:nvGrpSpPr>
          <p:grpSpPr>
            <a:xfrm>
              <a:off x="4010670" y="2503322"/>
              <a:ext cx="1057230" cy="429721"/>
              <a:chOff x="9172270" y="3294373"/>
              <a:chExt cx="1057230" cy="463941"/>
            </a:xfrm>
          </p:grpSpPr>
          <p:sp>
            <p:nvSpPr>
              <p:cNvPr id="42" name="矩形 41"/>
              <p:cNvSpPr/>
              <p:nvPr/>
            </p:nvSpPr>
            <p:spPr>
              <a:xfrm>
                <a:off x="9172270" y="3294373"/>
                <a:ext cx="1057230" cy="289332"/>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a:t>
                </a:r>
                <a:endParaRPr lang="zh-CN" altLang="en-US" sz="900" dirty="0">
                  <a:solidFill>
                    <a:srgbClr val="0000FF"/>
                  </a:solidFill>
                </a:endParaRPr>
              </a:p>
            </p:txBody>
          </p:sp>
          <p:sp>
            <p:nvSpPr>
              <p:cNvPr id="43" name="矩形 42"/>
              <p:cNvSpPr/>
              <p:nvPr/>
            </p:nvSpPr>
            <p:spPr>
              <a:xfrm>
                <a:off x="9280543" y="3468987"/>
                <a:ext cx="856348" cy="289327"/>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a:t>
                </a:r>
                <a:endParaRPr lang="zh-CN" altLang="en-US" sz="900" dirty="0">
                  <a:solidFill>
                    <a:srgbClr val="0000FF"/>
                  </a:solidFill>
                </a:endParaRPr>
              </a:p>
            </p:txBody>
          </p:sp>
        </p:grpSp>
        <p:grpSp>
          <p:nvGrpSpPr>
            <p:cNvPr id="44" name="组合 43"/>
            <p:cNvGrpSpPr/>
            <p:nvPr/>
          </p:nvGrpSpPr>
          <p:grpSpPr>
            <a:xfrm>
              <a:off x="8440734" y="2534806"/>
              <a:ext cx="592540" cy="468188"/>
              <a:chOff x="9579088" y="4855903"/>
              <a:chExt cx="592540" cy="589559"/>
            </a:xfrm>
          </p:grpSpPr>
          <p:sp>
            <p:nvSpPr>
              <p:cNvPr id="45" name="矩形 44"/>
              <p:cNvSpPr/>
              <p:nvPr/>
            </p:nvSpPr>
            <p:spPr>
              <a:xfrm>
                <a:off x="9579088" y="4855903"/>
                <a:ext cx="592540" cy="362171"/>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-11%</a:t>
                </a:r>
                <a:endParaRPr lang="zh-CN" altLang="en-US" sz="900" dirty="0">
                  <a:solidFill>
                    <a:srgbClr val="FF0000"/>
                  </a:solidFill>
                </a:endParaRPr>
              </a:p>
            </p:txBody>
          </p:sp>
          <p:sp>
            <p:nvSpPr>
              <p:cNvPr id="46" name="矩形 45"/>
              <p:cNvSpPr/>
              <p:nvPr/>
            </p:nvSpPr>
            <p:spPr>
              <a:xfrm>
                <a:off x="9610129" y="5083292"/>
                <a:ext cx="523570" cy="362170"/>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-8%</a:t>
                </a:r>
                <a:endParaRPr lang="zh-CN" altLang="en-US" sz="900" dirty="0">
                  <a:solidFill>
                    <a:srgbClr val="FF0000"/>
                  </a:solidFill>
                </a:endParaRPr>
              </a:p>
            </p:txBody>
          </p:sp>
        </p:grpSp>
        <p:sp>
          <p:nvSpPr>
            <p:cNvPr id="47" name="矩形 46"/>
            <p:cNvSpPr/>
            <p:nvPr/>
          </p:nvSpPr>
          <p:spPr bwMode="auto">
            <a:xfrm>
              <a:off x="4193305" y="3608757"/>
              <a:ext cx="1213738" cy="3021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100" b="1" dirty="0">
                  <a:latin typeface="微软雅黑" panose="020B0503020204020204" charset="-122"/>
                  <a:ea typeface="微软雅黑" panose="020B0503020204020204" charset="-122"/>
                </a:rPr>
                <a:t>新会员客单价</a:t>
              </a:r>
              <a:endParaRPr lang="zh-CN" altLang="en-US" sz="1100" b="1" dirty="0">
                <a:latin typeface="微软雅黑" panose="020B0503020204020204" charset="-122"/>
                <a:ea typeface="微软雅黑" panose="020B0503020204020204" charset="-122"/>
              </a:endParaRPr>
            </a:p>
          </p:txBody>
        </p:sp>
        <p:sp>
          <p:nvSpPr>
            <p:cNvPr id="48" name="矩形 47"/>
            <p:cNvSpPr/>
            <p:nvPr/>
          </p:nvSpPr>
          <p:spPr bwMode="auto">
            <a:xfrm>
              <a:off x="2426967" y="3608897"/>
              <a:ext cx="1404302" cy="3103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100" b="1" dirty="0">
                  <a:latin typeface="微软雅黑" panose="020B0503020204020204" charset="-122"/>
                  <a:ea typeface="微软雅黑" panose="020B0503020204020204" charset="-122"/>
                </a:rPr>
                <a:t>新会员人均订单</a:t>
              </a:r>
              <a:endParaRPr lang="zh-CN" altLang="en-US" sz="1100" b="1" dirty="0">
                <a:latin typeface="微软雅黑" panose="020B0503020204020204" charset="-122"/>
                <a:ea typeface="微软雅黑" panose="020B0503020204020204" charset="-122"/>
              </a:endParaRPr>
            </a:p>
          </p:txBody>
        </p:sp>
        <p:sp>
          <p:nvSpPr>
            <p:cNvPr id="49" name="乘号 48"/>
            <p:cNvSpPr/>
            <p:nvPr/>
          </p:nvSpPr>
          <p:spPr>
            <a:xfrm>
              <a:off x="3831068" y="3550457"/>
              <a:ext cx="345364" cy="407509"/>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965"/>
              <a:endParaRPr lang="zh-CN" altLang="en-US" sz="4000" b="1" dirty="0">
                <a:solidFill>
                  <a:srgbClr val="FF3300"/>
                </a:solidFill>
                <a:latin typeface="微软雅黑" panose="020B0503020204020204" charset="-122"/>
                <a:ea typeface="微软雅黑" panose="020B0503020204020204" charset="-122"/>
              </a:endParaRPr>
            </a:p>
          </p:txBody>
        </p:sp>
        <p:sp>
          <p:nvSpPr>
            <p:cNvPr id="50" name="文本框 49"/>
            <p:cNvSpPr txBox="1"/>
            <p:nvPr/>
          </p:nvSpPr>
          <p:spPr>
            <a:xfrm>
              <a:off x="2144976" y="3965399"/>
              <a:ext cx="1344884"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1.68</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sp>
          <p:nvSpPr>
            <p:cNvPr id="51" name="文本框 50"/>
            <p:cNvSpPr txBox="1"/>
            <p:nvPr/>
          </p:nvSpPr>
          <p:spPr>
            <a:xfrm>
              <a:off x="4090732" y="3958054"/>
              <a:ext cx="807485"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230</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sp>
          <p:nvSpPr>
            <p:cNvPr id="52" name="矩形 51"/>
            <p:cNvSpPr/>
            <p:nvPr/>
          </p:nvSpPr>
          <p:spPr bwMode="auto">
            <a:xfrm>
              <a:off x="4747276" y="4861628"/>
              <a:ext cx="1338106" cy="3028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anose="020B0503020204020204" charset="-122"/>
                  <a:ea typeface="微软雅黑" panose="020B0503020204020204" charset="-122"/>
                </a:rPr>
                <a:t>新会员</a:t>
              </a:r>
              <a:r>
                <a:rPr lang="en-US" altLang="zh-CN" sz="1050" b="1" dirty="0" err="1">
                  <a:latin typeface="微软雅黑" panose="020B0503020204020204" charset="-122"/>
                  <a:ea typeface="微软雅黑" panose="020B0503020204020204" charset="-122"/>
                </a:rPr>
                <a:t>sku</a:t>
              </a:r>
              <a:r>
                <a:rPr lang="zh-CN" altLang="en-US" sz="1050" b="1" dirty="0">
                  <a:latin typeface="微软雅黑" panose="020B0503020204020204" charset="-122"/>
                  <a:ea typeface="微软雅黑" panose="020B0503020204020204" charset="-122"/>
                </a:rPr>
                <a:t>均价</a:t>
              </a:r>
              <a:endParaRPr lang="zh-CN" altLang="en-US" sz="1050" b="1" dirty="0">
                <a:latin typeface="微软雅黑" panose="020B0503020204020204" charset="-122"/>
                <a:ea typeface="微软雅黑" panose="020B0503020204020204" charset="-122"/>
              </a:endParaRPr>
            </a:p>
          </p:txBody>
        </p:sp>
        <p:sp>
          <p:nvSpPr>
            <p:cNvPr id="53" name="矩形 52"/>
            <p:cNvSpPr/>
            <p:nvPr/>
          </p:nvSpPr>
          <p:spPr bwMode="auto">
            <a:xfrm>
              <a:off x="2426966" y="4862740"/>
              <a:ext cx="2089976" cy="2841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anose="020B0503020204020204" charset="-122"/>
                  <a:ea typeface="微软雅黑" panose="020B0503020204020204" charset="-122"/>
                </a:rPr>
                <a:t>新会员平均购物篮</a:t>
              </a:r>
              <a:r>
                <a:rPr lang="en-US" altLang="zh-CN" sz="1050" b="1" dirty="0" err="1">
                  <a:latin typeface="微软雅黑" panose="020B0503020204020204" charset="-122"/>
                  <a:ea typeface="微软雅黑" panose="020B0503020204020204" charset="-122"/>
                </a:rPr>
                <a:t>sku</a:t>
              </a:r>
              <a:r>
                <a:rPr lang="zh-CN" altLang="en-US" sz="1050" b="1" dirty="0">
                  <a:latin typeface="微软雅黑" panose="020B0503020204020204" charset="-122"/>
                  <a:ea typeface="微软雅黑" panose="020B0503020204020204" charset="-122"/>
                </a:rPr>
                <a:t>数</a:t>
              </a:r>
              <a:endParaRPr lang="zh-CN" altLang="en-US" sz="1050" b="1" dirty="0">
                <a:latin typeface="微软雅黑" panose="020B0503020204020204" charset="-122"/>
                <a:ea typeface="微软雅黑" panose="020B0503020204020204" charset="-122"/>
              </a:endParaRPr>
            </a:p>
          </p:txBody>
        </p:sp>
        <p:sp>
          <p:nvSpPr>
            <p:cNvPr id="54" name="乘号 53"/>
            <p:cNvSpPr/>
            <p:nvPr/>
          </p:nvSpPr>
          <p:spPr>
            <a:xfrm>
              <a:off x="4526055" y="4878425"/>
              <a:ext cx="221221" cy="290549"/>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965"/>
              <a:endParaRPr lang="zh-CN" altLang="en-US" sz="1200" b="1" dirty="0">
                <a:solidFill>
                  <a:srgbClr val="FF3300"/>
                </a:solidFill>
                <a:latin typeface="微软雅黑" panose="020B0503020204020204" charset="-122"/>
                <a:ea typeface="微软雅黑" panose="020B0503020204020204" charset="-122"/>
              </a:endParaRPr>
            </a:p>
          </p:txBody>
        </p:sp>
        <p:sp>
          <p:nvSpPr>
            <p:cNvPr id="55" name="矩形 54"/>
            <p:cNvSpPr/>
            <p:nvPr/>
          </p:nvSpPr>
          <p:spPr bwMode="auto">
            <a:xfrm>
              <a:off x="4746648" y="5622010"/>
              <a:ext cx="1301447" cy="2486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anose="020B0503020204020204" charset="-122"/>
                  <a:ea typeface="微软雅黑" panose="020B0503020204020204" charset="-122"/>
                </a:rPr>
                <a:t>新会员件均价</a:t>
              </a:r>
              <a:endParaRPr lang="zh-CN" altLang="en-US" sz="1050" b="1" dirty="0">
                <a:latin typeface="微软雅黑" panose="020B0503020204020204" charset="-122"/>
                <a:ea typeface="微软雅黑" panose="020B0503020204020204" charset="-122"/>
              </a:endParaRPr>
            </a:p>
          </p:txBody>
        </p:sp>
        <p:sp>
          <p:nvSpPr>
            <p:cNvPr id="56" name="矩形 55"/>
            <p:cNvSpPr/>
            <p:nvPr/>
          </p:nvSpPr>
          <p:spPr bwMode="auto">
            <a:xfrm>
              <a:off x="2455978" y="5602226"/>
              <a:ext cx="2058798" cy="26847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anose="020B0503020204020204" charset="-122"/>
                  <a:ea typeface="微软雅黑" panose="020B0503020204020204" charset="-122"/>
                </a:rPr>
                <a:t>新会员平均购物篮件数</a:t>
              </a:r>
              <a:endParaRPr lang="zh-CN" altLang="en-US" sz="1050" b="1" dirty="0">
                <a:latin typeface="微软雅黑" panose="020B0503020204020204" charset="-122"/>
                <a:ea typeface="微软雅黑" panose="020B0503020204020204" charset="-122"/>
              </a:endParaRPr>
            </a:p>
          </p:txBody>
        </p:sp>
        <p:sp>
          <p:nvSpPr>
            <p:cNvPr id="57" name="乘号 56"/>
            <p:cNvSpPr/>
            <p:nvPr/>
          </p:nvSpPr>
          <p:spPr>
            <a:xfrm>
              <a:off x="4516763" y="5632765"/>
              <a:ext cx="230513" cy="242462"/>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965"/>
              <a:endParaRPr lang="zh-CN" altLang="en-US" sz="1200" b="1" dirty="0">
                <a:solidFill>
                  <a:srgbClr val="FF3300"/>
                </a:solidFill>
                <a:latin typeface="微软雅黑" panose="020B0503020204020204" charset="-122"/>
                <a:ea typeface="微软雅黑" panose="020B0503020204020204" charset="-122"/>
              </a:endParaRPr>
            </a:p>
          </p:txBody>
        </p:sp>
        <p:grpSp>
          <p:nvGrpSpPr>
            <p:cNvPr id="58" name="组合 57"/>
            <p:cNvGrpSpPr/>
            <p:nvPr/>
          </p:nvGrpSpPr>
          <p:grpSpPr>
            <a:xfrm>
              <a:off x="2980914" y="3919288"/>
              <a:ext cx="910604" cy="454394"/>
              <a:chOff x="542628" y="1935467"/>
              <a:chExt cx="910604" cy="553014"/>
            </a:xfrm>
          </p:grpSpPr>
          <p:sp>
            <p:nvSpPr>
              <p:cNvPr id="59" name="矩形 58"/>
              <p:cNvSpPr/>
              <p:nvPr/>
            </p:nvSpPr>
            <p:spPr>
              <a:xfrm>
                <a:off x="643463" y="1935467"/>
                <a:ext cx="641263" cy="350034"/>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-3.7%</a:t>
                </a:r>
                <a:endParaRPr lang="zh-CN" altLang="en-US" sz="900" dirty="0">
                  <a:solidFill>
                    <a:srgbClr val="FF0000"/>
                  </a:solidFill>
                </a:endParaRPr>
              </a:p>
            </p:txBody>
          </p:sp>
          <p:sp>
            <p:nvSpPr>
              <p:cNvPr id="60" name="矩形 59"/>
              <p:cNvSpPr/>
              <p:nvPr/>
            </p:nvSpPr>
            <p:spPr>
              <a:xfrm>
                <a:off x="542628" y="2162329"/>
                <a:ext cx="910604" cy="326152"/>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0.3%</a:t>
                </a:r>
                <a:endParaRPr lang="zh-CN" altLang="en-US" sz="900" dirty="0">
                  <a:solidFill>
                    <a:srgbClr val="0000FF"/>
                  </a:solidFill>
                </a:endParaRPr>
              </a:p>
            </p:txBody>
          </p:sp>
        </p:grpSp>
        <p:sp>
          <p:nvSpPr>
            <p:cNvPr id="61" name="文本框 60"/>
            <p:cNvSpPr txBox="1"/>
            <p:nvPr/>
          </p:nvSpPr>
          <p:spPr>
            <a:xfrm>
              <a:off x="3059131" y="5172938"/>
              <a:ext cx="807485" cy="421831"/>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1.87</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sp>
          <p:nvSpPr>
            <p:cNvPr id="62" name="文本框 61"/>
            <p:cNvSpPr txBox="1"/>
            <p:nvPr/>
          </p:nvSpPr>
          <p:spPr>
            <a:xfrm>
              <a:off x="4671430" y="5172937"/>
              <a:ext cx="807485"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122</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sp>
          <p:nvSpPr>
            <p:cNvPr id="63" name="文本框 62"/>
            <p:cNvSpPr txBox="1"/>
            <p:nvPr/>
          </p:nvSpPr>
          <p:spPr>
            <a:xfrm>
              <a:off x="3014554" y="5916813"/>
              <a:ext cx="807485" cy="421831"/>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2.99</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sp>
          <p:nvSpPr>
            <p:cNvPr id="64" name="文本框 63"/>
            <p:cNvSpPr txBox="1"/>
            <p:nvPr/>
          </p:nvSpPr>
          <p:spPr>
            <a:xfrm>
              <a:off x="4625165" y="5949341"/>
              <a:ext cx="921487"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76.7</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grpSp>
          <p:nvGrpSpPr>
            <p:cNvPr id="65" name="组合 64"/>
            <p:cNvGrpSpPr/>
            <p:nvPr/>
          </p:nvGrpSpPr>
          <p:grpSpPr>
            <a:xfrm>
              <a:off x="3449358" y="5149710"/>
              <a:ext cx="1057231" cy="419738"/>
              <a:chOff x="9135317" y="4956188"/>
              <a:chExt cx="1057231" cy="527785"/>
            </a:xfrm>
          </p:grpSpPr>
          <p:sp>
            <p:nvSpPr>
              <p:cNvPr id="66" name="矩形 65"/>
              <p:cNvSpPr/>
              <p:nvPr/>
            </p:nvSpPr>
            <p:spPr>
              <a:xfrm>
                <a:off x="9135317" y="4956188"/>
                <a:ext cx="1057231" cy="336971"/>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-8%</a:t>
                </a:r>
                <a:endParaRPr lang="zh-CN" altLang="en-US" sz="900" dirty="0">
                  <a:solidFill>
                    <a:srgbClr val="FF0000"/>
                  </a:solidFill>
                </a:endParaRPr>
              </a:p>
            </p:txBody>
          </p:sp>
          <p:sp>
            <p:nvSpPr>
              <p:cNvPr id="67" name="矩形 66"/>
              <p:cNvSpPr/>
              <p:nvPr/>
            </p:nvSpPr>
            <p:spPr>
              <a:xfrm>
                <a:off x="9240068" y="5147001"/>
                <a:ext cx="856348" cy="336972"/>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-5%</a:t>
                </a:r>
                <a:endParaRPr lang="zh-CN" altLang="en-US" sz="900" dirty="0">
                  <a:solidFill>
                    <a:srgbClr val="FF0000"/>
                  </a:solidFill>
                </a:endParaRPr>
              </a:p>
            </p:txBody>
          </p:sp>
        </p:grpSp>
        <p:grpSp>
          <p:nvGrpSpPr>
            <p:cNvPr id="68" name="组合 67"/>
            <p:cNvGrpSpPr/>
            <p:nvPr/>
          </p:nvGrpSpPr>
          <p:grpSpPr>
            <a:xfrm>
              <a:off x="5060471" y="5151095"/>
              <a:ext cx="1057231" cy="446485"/>
              <a:chOff x="9059299" y="3272829"/>
              <a:chExt cx="1057231" cy="577148"/>
            </a:xfrm>
          </p:grpSpPr>
          <p:sp>
            <p:nvSpPr>
              <p:cNvPr id="69" name="矩形 68"/>
              <p:cNvSpPr/>
              <p:nvPr/>
            </p:nvSpPr>
            <p:spPr>
              <a:xfrm>
                <a:off x="9059299" y="3272829"/>
                <a:ext cx="1057231" cy="346416"/>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15%</a:t>
                </a:r>
                <a:endParaRPr lang="zh-CN" altLang="en-US" sz="900" dirty="0">
                  <a:solidFill>
                    <a:srgbClr val="0000FF"/>
                  </a:solidFill>
                </a:endParaRPr>
              </a:p>
            </p:txBody>
          </p:sp>
          <p:sp>
            <p:nvSpPr>
              <p:cNvPr id="70" name="矩形 69"/>
              <p:cNvSpPr/>
              <p:nvPr/>
            </p:nvSpPr>
            <p:spPr>
              <a:xfrm>
                <a:off x="9160927" y="3503562"/>
                <a:ext cx="856349" cy="346415"/>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6%</a:t>
                </a:r>
                <a:endParaRPr lang="zh-CN" altLang="en-US" sz="900" dirty="0">
                  <a:solidFill>
                    <a:srgbClr val="0000FF"/>
                  </a:solidFill>
                </a:endParaRPr>
              </a:p>
            </p:txBody>
          </p:sp>
        </p:grpSp>
        <p:grpSp>
          <p:nvGrpSpPr>
            <p:cNvPr id="71" name="组合 70"/>
            <p:cNvGrpSpPr/>
            <p:nvPr/>
          </p:nvGrpSpPr>
          <p:grpSpPr>
            <a:xfrm>
              <a:off x="3471932" y="5859550"/>
              <a:ext cx="1057231" cy="432984"/>
              <a:chOff x="9127814" y="4889559"/>
              <a:chExt cx="1057231" cy="544442"/>
            </a:xfrm>
          </p:grpSpPr>
          <p:sp>
            <p:nvSpPr>
              <p:cNvPr id="72" name="矩形 71"/>
              <p:cNvSpPr/>
              <p:nvPr/>
            </p:nvSpPr>
            <p:spPr>
              <a:xfrm>
                <a:off x="9127814" y="4889559"/>
                <a:ext cx="1057231" cy="336972"/>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-16%</a:t>
                </a:r>
                <a:endParaRPr lang="zh-CN" altLang="en-US" sz="900" dirty="0">
                  <a:solidFill>
                    <a:srgbClr val="FF0000"/>
                  </a:solidFill>
                </a:endParaRPr>
              </a:p>
            </p:txBody>
          </p:sp>
          <p:sp>
            <p:nvSpPr>
              <p:cNvPr id="73" name="矩形 72"/>
              <p:cNvSpPr/>
              <p:nvPr/>
            </p:nvSpPr>
            <p:spPr>
              <a:xfrm>
                <a:off x="9219952" y="5097028"/>
                <a:ext cx="856349" cy="336973"/>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-14%</a:t>
                </a:r>
                <a:endParaRPr lang="zh-CN" altLang="en-US" sz="900" dirty="0">
                  <a:solidFill>
                    <a:srgbClr val="FF0000"/>
                  </a:solidFill>
                </a:endParaRPr>
              </a:p>
            </p:txBody>
          </p:sp>
        </p:grpSp>
        <p:grpSp>
          <p:nvGrpSpPr>
            <p:cNvPr id="74" name="组合 73"/>
            <p:cNvGrpSpPr/>
            <p:nvPr/>
          </p:nvGrpSpPr>
          <p:grpSpPr>
            <a:xfrm>
              <a:off x="5078679" y="5916781"/>
              <a:ext cx="1057230" cy="437137"/>
              <a:chOff x="9026214" y="3230442"/>
              <a:chExt cx="1057230" cy="565067"/>
            </a:xfrm>
          </p:grpSpPr>
          <p:sp>
            <p:nvSpPr>
              <p:cNvPr id="75" name="矩形 74"/>
              <p:cNvSpPr/>
              <p:nvPr/>
            </p:nvSpPr>
            <p:spPr>
              <a:xfrm>
                <a:off x="9026214" y="3230442"/>
                <a:ext cx="1057230" cy="346416"/>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27%</a:t>
                </a:r>
                <a:endParaRPr lang="zh-CN" altLang="en-US" sz="900" dirty="0">
                  <a:solidFill>
                    <a:srgbClr val="0000FF"/>
                  </a:solidFill>
                </a:endParaRPr>
              </a:p>
            </p:txBody>
          </p:sp>
          <p:sp>
            <p:nvSpPr>
              <p:cNvPr id="76" name="矩形 75"/>
              <p:cNvSpPr/>
              <p:nvPr/>
            </p:nvSpPr>
            <p:spPr>
              <a:xfrm>
                <a:off x="9123355" y="3449093"/>
                <a:ext cx="856349" cy="346416"/>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17%</a:t>
                </a:r>
                <a:endParaRPr lang="zh-CN" altLang="en-US" sz="900" dirty="0">
                  <a:solidFill>
                    <a:srgbClr val="0000FF"/>
                  </a:solidFill>
                </a:endParaRPr>
              </a:p>
            </p:txBody>
          </p:sp>
        </p:grpSp>
        <p:grpSp>
          <p:nvGrpSpPr>
            <p:cNvPr id="77" name="组合 76"/>
            <p:cNvGrpSpPr/>
            <p:nvPr/>
          </p:nvGrpSpPr>
          <p:grpSpPr>
            <a:xfrm>
              <a:off x="4357132" y="4071303"/>
              <a:ext cx="1304847" cy="271888"/>
              <a:chOff x="8975687" y="3443446"/>
              <a:chExt cx="1304847" cy="395411"/>
            </a:xfrm>
          </p:grpSpPr>
          <p:sp>
            <p:nvSpPr>
              <p:cNvPr id="78" name="矩形 77"/>
              <p:cNvSpPr/>
              <p:nvPr/>
            </p:nvSpPr>
            <p:spPr>
              <a:xfrm>
                <a:off x="8975687" y="3449117"/>
                <a:ext cx="1057231" cy="389740"/>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6%</a:t>
                </a:r>
                <a:endParaRPr lang="zh-CN" altLang="en-US" sz="900" dirty="0">
                  <a:solidFill>
                    <a:srgbClr val="0000FF"/>
                  </a:solidFill>
                </a:endParaRPr>
              </a:p>
            </p:txBody>
          </p:sp>
          <p:sp>
            <p:nvSpPr>
              <p:cNvPr id="79" name="矩形 78"/>
              <p:cNvSpPr/>
              <p:nvPr/>
            </p:nvSpPr>
            <p:spPr>
              <a:xfrm>
                <a:off x="9424187" y="3443446"/>
                <a:ext cx="856347" cy="389740"/>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0.7%</a:t>
                </a:r>
                <a:endParaRPr lang="zh-CN" altLang="en-US" sz="900" dirty="0">
                  <a:solidFill>
                    <a:srgbClr val="0000FF"/>
                  </a:solidFill>
                </a:endParaRPr>
              </a:p>
            </p:txBody>
          </p:sp>
        </p:grpSp>
        <p:sp>
          <p:nvSpPr>
            <p:cNvPr id="80" name="下箭头 79"/>
            <p:cNvSpPr/>
            <p:nvPr/>
          </p:nvSpPr>
          <p:spPr>
            <a:xfrm>
              <a:off x="3795745" y="3107829"/>
              <a:ext cx="416512" cy="396682"/>
            </a:xfrm>
            <a:prstGeom prst="downArrow">
              <a:avLst>
                <a:gd name="adj1" fmla="val 50000"/>
                <a:gd name="adj2" fmla="val 4774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1" name="下箭头 80"/>
            <p:cNvSpPr/>
            <p:nvPr/>
          </p:nvSpPr>
          <p:spPr>
            <a:xfrm>
              <a:off x="4419426" y="4407629"/>
              <a:ext cx="416512" cy="396682"/>
            </a:xfrm>
            <a:prstGeom prst="downArrow">
              <a:avLst>
                <a:gd name="adj1" fmla="val 50000"/>
                <a:gd name="adj2" fmla="val 4774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2" name="矩形 81"/>
            <p:cNvSpPr/>
            <p:nvPr/>
          </p:nvSpPr>
          <p:spPr bwMode="auto">
            <a:xfrm>
              <a:off x="8347460" y="3567256"/>
              <a:ext cx="1213738" cy="3323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100" b="1" dirty="0">
                  <a:latin typeface="微软雅黑" panose="020B0503020204020204" charset="-122"/>
                  <a:ea typeface="微软雅黑" panose="020B0503020204020204" charset="-122"/>
                </a:rPr>
                <a:t>老会员客单价</a:t>
              </a:r>
              <a:endParaRPr lang="zh-CN" altLang="en-US" sz="1100" b="1" dirty="0">
                <a:latin typeface="微软雅黑" panose="020B0503020204020204" charset="-122"/>
                <a:ea typeface="微软雅黑" panose="020B0503020204020204" charset="-122"/>
              </a:endParaRPr>
            </a:p>
          </p:txBody>
        </p:sp>
        <p:sp>
          <p:nvSpPr>
            <p:cNvPr id="83" name="矩形 82"/>
            <p:cNvSpPr/>
            <p:nvPr/>
          </p:nvSpPr>
          <p:spPr bwMode="auto">
            <a:xfrm>
              <a:off x="6464031" y="3523976"/>
              <a:ext cx="1468388" cy="37221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100" b="1" dirty="0">
                  <a:latin typeface="微软雅黑" panose="020B0503020204020204" charset="-122"/>
                  <a:ea typeface="微软雅黑" panose="020B0503020204020204" charset="-122"/>
                </a:rPr>
                <a:t>老会员人均订单</a:t>
              </a:r>
              <a:endParaRPr lang="zh-CN" altLang="en-US" sz="1100" b="1" dirty="0">
                <a:latin typeface="微软雅黑" panose="020B0503020204020204" charset="-122"/>
                <a:ea typeface="微软雅黑" panose="020B0503020204020204" charset="-122"/>
              </a:endParaRPr>
            </a:p>
          </p:txBody>
        </p:sp>
        <p:sp>
          <p:nvSpPr>
            <p:cNvPr id="84" name="乘号 83"/>
            <p:cNvSpPr/>
            <p:nvPr/>
          </p:nvSpPr>
          <p:spPr>
            <a:xfrm>
              <a:off x="7968916" y="3532530"/>
              <a:ext cx="311841" cy="419132"/>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965"/>
              <a:endParaRPr lang="zh-CN" altLang="en-US" sz="4000" b="1" dirty="0">
                <a:solidFill>
                  <a:srgbClr val="FF3300"/>
                </a:solidFill>
                <a:latin typeface="微软雅黑" panose="020B0503020204020204" charset="-122"/>
                <a:ea typeface="微软雅黑" panose="020B0503020204020204" charset="-122"/>
              </a:endParaRPr>
            </a:p>
          </p:txBody>
        </p:sp>
        <p:sp>
          <p:nvSpPr>
            <p:cNvPr id="85" name="文本框 84"/>
            <p:cNvSpPr txBox="1"/>
            <p:nvPr/>
          </p:nvSpPr>
          <p:spPr>
            <a:xfrm>
              <a:off x="6335279" y="3924182"/>
              <a:ext cx="1344884"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2.94</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sp>
          <p:nvSpPr>
            <p:cNvPr id="86" name="文本框 85"/>
            <p:cNvSpPr txBox="1"/>
            <p:nvPr/>
          </p:nvSpPr>
          <p:spPr>
            <a:xfrm>
              <a:off x="8333760" y="3964261"/>
              <a:ext cx="807485"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237</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sp>
          <p:nvSpPr>
            <p:cNvPr id="87" name="矩形 86"/>
            <p:cNvSpPr/>
            <p:nvPr/>
          </p:nvSpPr>
          <p:spPr bwMode="auto">
            <a:xfrm>
              <a:off x="8848429" y="4820127"/>
              <a:ext cx="1304578" cy="2579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anose="020B0503020204020204" charset="-122"/>
                  <a:ea typeface="微软雅黑" panose="020B0503020204020204" charset="-122"/>
                </a:rPr>
                <a:t>老会员</a:t>
              </a:r>
              <a:r>
                <a:rPr lang="en-US" altLang="zh-CN" sz="1050" b="1" dirty="0" err="1">
                  <a:latin typeface="微软雅黑" panose="020B0503020204020204" charset="-122"/>
                  <a:ea typeface="微软雅黑" panose="020B0503020204020204" charset="-122"/>
                </a:rPr>
                <a:t>sku</a:t>
              </a:r>
              <a:r>
                <a:rPr lang="zh-CN" altLang="en-US" sz="1050" b="1" dirty="0">
                  <a:latin typeface="微软雅黑" panose="020B0503020204020204" charset="-122"/>
                  <a:ea typeface="微软雅黑" panose="020B0503020204020204" charset="-122"/>
                </a:rPr>
                <a:t>均价</a:t>
              </a:r>
              <a:endParaRPr lang="zh-CN" altLang="en-US" sz="1050" b="1" dirty="0">
                <a:latin typeface="微软雅黑" panose="020B0503020204020204" charset="-122"/>
                <a:ea typeface="微软雅黑" panose="020B0503020204020204" charset="-122"/>
              </a:endParaRPr>
            </a:p>
          </p:txBody>
        </p:sp>
        <p:sp>
          <p:nvSpPr>
            <p:cNvPr id="88" name="矩形 87"/>
            <p:cNvSpPr/>
            <p:nvPr/>
          </p:nvSpPr>
          <p:spPr bwMode="auto">
            <a:xfrm>
              <a:off x="6654684" y="4821240"/>
              <a:ext cx="1963410" cy="3065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anose="020B0503020204020204" charset="-122"/>
                  <a:ea typeface="微软雅黑" panose="020B0503020204020204" charset="-122"/>
                </a:rPr>
                <a:t>老会员平均购物篮</a:t>
              </a:r>
              <a:r>
                <a:rPr lang="en-US" altLang="zh-CN" sz="1050" b="1" dirty="0" err="1">
                  <a:latin typeface="微软雅黑" panose="020B0503020204020204" charset="-122"/>
                  <a:ea typeface="微软雅黑" panose="020B0503020204020204" charset="-122"/>
                </a:rPr>
                <a:t>sku</a:t>
              </a:r>
              <a:r>
                <a:rPr lang="zh-CN" altLang="en-US" sz="1050" b="1" dirty="0">
                  <a:latin typeface="微软雅黑" panose="020B0503020204020204" charset="-122"/>
                  <a:ea typeface="微软雅黑" panose="020B0503020204020204" charset="-122"/>
                </a:rPr>
                <a:t>数</a:t>
              </a:r>
              <a:endParaRPr lang="zh-CN" altLang="en-US" sz="1050" b="1" dirty="0">
                <a:latin typeface="微软雅黑" panose="020B0503020204020204" charset="-122"/>
                <a:ea typeface="微软雅黑" panose="020B0503020204020204" charset="-122"/>
              </a:endParaRPr>
            </a:p>
          </p:txBody>
        </p:sp>
        <p:sp>
          <p:nvSpPr>
            <p:cNvPr id="89" name="乘号 88"/>
            <p:cNvSpPr/>
            <p:nvPr/>
          </p:nvSpPr>
          <p:spPr>
            <a:xfrm>
              <a:off x="8601365" y="4815946"/>
              <a:ext cx="254205" cy="301700"/>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965"/>
              <a:endParaRPr lang="zh-CN" altLang="en-US" sz="1200" b="1" dirty="0">
                <a:solidFill>
                  <a:srgbClr val="FF3300"/>
                </a:solidFill>
                <a:latin typeface="微软雅黑" panose="020B0503020204020204" charset="-122"/>
                <a:ea typeface="微软雅黑" panose="020B0503020204020204" charset="-122"/>
              </a:endParaRPr>
            </a:p>
          </p:txBody>
        </p:sp>
        <p:sp>
          <p:nvSpPr>
            <p:cNvPr id="90" name="矩形 89"/>
            <p:cNvSpPr/>
            <p:nvPr/>
          </p:nvSpPr>
          <p:spPr bwMode="auto">
            <a:xfrm>
              <a:off x="8847800" y="5580511"/>
              <a:ext cx="1233449" cy="29019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anose="020B0503020204020204" charset="-122"/>
                  <a:ea typeface="微软雅黑" panose="020B0503020204020204" charset="-122"/>
                </a:rPr>
                <a:t>老会员件均价</a:t>
              </a:r>
              <a:endParaRPr lang="zh-CN" altLang="en-US" sz="1050" b="1" dirty="0">
                <a:latin typeface="微软雅黑" panose="020B0503020204020204" charset="-122"/>
                <a:ea typeface="微软雅黑" panose="020B0503020204020204" charset="-122"/>
              </a:endParaRPr>
            </a:p>
          </p:txBody>
        </p:sp>
        <p:sp>
          <p:nvSpPr>
            <p:cNvPr id="91" name="矩形 90"/>
            <p:cNvSpPr/>
            <p:nvPr/>
          </p:nvSpPr>
          <p:spPr bwMode="auto">
            <a:xfrm>
              <a:off x="6730435" y="5560727"/>
              <a:ext cx="1885494" cy="2836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050" b="1" dirty="0">
                  <a:latin typeface="微软雅黑" panose="020B0503020204020204" charset="-122"/>
                  <a:ea typeface="微软雅黑" panose="020B0503020204020204" charset="-122"/>
                </a:rPr>
                <a:t>老会员平均购物篮件数</a:t>
              </a:r>
              <a:endParaRPr lang="zh-CN" altLang="en-US" sz="1050" b="1" dirty="0">
                <a:latin typeface="微软雅黑" panose="020B0503020204020204" charset="-122"/>
                <a:ea typeface="微软雅黑" panose="020B0503020204020204" charset="-122"/>
              </a:endParaRPr>
            </a:p>
          </p:txBody>
        </p:sp>
        <p:sp>
          <p:nvSpPr>
            <p:cNvPr id="92" name="乘号 91"/>
            <p:cNvSpPr/>
            <p:nvPr/>
          </p:nvSpPr>
          <p:spPr>
            <a:xfrm>
              <a:off x="8601038" y="5528450"/>
              <a:ext cx="254532" cy="346844"/>
            </a:xfrm>
            <a:prstGeom prst="mathMultiply">
              <a:avLst/>
            </a:prstGeom>
            <a:solidFill>
              <a:schemeClr val="tx1"/>
            </a:solidFill>
            <a:ln>
              <a:solidFill>
                <a:schemeClr val="tx1"/>
              </a:solidFill>
            </a:ln>
          </p:spPr>
          <p:txBody>
            <a:bodyPr wrap="square" lIns="121758" tIns="60879" rIns="121758" bIns="60879" rtlCol="0" anchor="ctr">
              <a:spAutoFit/>
            </a:bodyPr>
            <a:lstStyle/>
            <a:p>
              <a:pPr algn="ctr" defTabSz="1243965"/>
              <a:endParaRPr lang="zh-CN" altLang="en-US" sz="1200" b="1" dirty="0">
                <a:solidFill>
                  <a:srgbClr val="FF3300"/>
                </a:solidFill>
                <a:latin typeface="微软雅黑" panose="020B0503020204020204" charset="-122"/>
                <a:ea typeface="微软雅黑" panose="020B0503020204020204" charset="-122"/>
              </a:endParaRPr>
            </a:p>
          </p:txBody>
        </p:sp>
        <p:grpSp>
          <p:nvGrpSpPr>
            <p:cNvPr id="93" name="组合 92"/>
            <p:cNvGrpSpPr/>
            <p:nvPr/>
          </p:nvGrpSpPr>
          <p:grpSpPr>
            <a:xfrm>
              <a:off x="7039812" y="3904892"/>
              <a:ext cx="1057231" cy="420143"/>
              <a:chOff x="471332" y="1997580"/>
              <a:chExt cx="1057231" cy="511333"/>
            </a:xfrm>
          </p:grpSpPr>
          <p:sp>
            <p:nvSpPr>
              <p:cNvPr id="94" name="矩形 93"/>
              <p:cNvSpPr/>
              <p:nvPr/>
            </p:nvSpPr>
            <p:spPr>
              <a:xfrm>
                <a:off x="471332" y="1997580"/>
                <a:ext cx="1057231" cy="326153"/>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-5%</a:t>
                </a:r>
                <a:endParaRPr lang="zh-CN" altLang="en-US" sz="900" dirty="0">
                  <a:solidFill>
                    <a:srgbClr val="FF0000"/>
                  </a:solidFill>
                </a:endParaRPr>
              </a:p>
            </p:txBody>
          </p:sp>
          <p:sp>
            <p:nvSpPr>
              <p:cNvPr id="95" name="矩形 94"/>
              <p:cNvSpPr/>
              <p:nvPr/>
            </p:nvSpPr>
            <p:spPr>
              <a:xfrm>
                <a:off x="540195" y="2182760"/>
                <a:ext cx="910605" cy="326153"/>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-6%</a:t>
                </a:r>
                <a:endParaRPr lang="zh-CN" altLang="en-US" sz="900" dirty="0">
                  <a:solidFill>
                    <a:srgbClr val="0000FF"/>
                  </a:solidFill>
                </a:endParaRPr>
              </a:p>
            </p:txBody>
          </p:sp>
        </p:grpSp>
        <p:sp>
          <p:nvSpPr>
            <p:cNvPr id="96" name="下箭头 95"/>
            <p:cNvSpPr/>
            <p:nvPr/>
          </p:nvSpPr>
          <p:spPr>
            <a:xfrm>
              <a:off x="7896897" y="3066329"/>
              <a:ext cx="416512" cy="396682"/>
            </a:xfrm>
            <a:prstGeom prst="downArrow">
              <a:avLst>
                <a:gd name="adj1" fmla="val 50000"/>
                <a:gd name="adj2" fmla="val 4774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7" name="下箭头 96"/>
            <p:cNvSpPr/>
            <p:nvPr/>
          </p:nvSpPr>
          <p:spPr>
            <a:xfrm>
              <a:off x="8520578" y="4366129"/>
              <a:ext cx="416512" cy="396682"/>
            </a:xfrm>
            <a:prstGeom prst="downArrow">
              <a:avLst>
                <a:gd name="adj1" fmla="val 50000"/>
                <a:gd name="adj2" fmla="val 4774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98" name="组合 97"/>
            <p:cNvGrpSpPr/>
            <p:nvPr/>
          </p:nvGrpSpPr>
          <p:grpSpPr>
            <a:xfrm>
              <a:off x="8719484" y="3897440"/>
              <a:ext cx="1057231" cy="432100"/>
              <a:chOff x="9076389" y="4833657"/>
              <a:chExt cx="1057231" cy="495256"/>
            </a:xfrm>
          </p:grpSpPr>
          <p:sp>
            <p:nvSpPr>
              <p:cNvPr id="99" name="矩形 98"/>
              <p:cNvSpPr/>
              <p:nvPr/>
            </p:nvSpPr>
            <p:spPr>
              <a:xfrm>
                <a:off x="9076389" y="4833657"/>
                <a:ext cx="1057231" cy="307157"/>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-6.4%</a:t>
                </a:r>
                <a:endParaRPr lang="zh-CN" altLang="en-US" sz="900" dirty="0">
                  <a:solidFill>
                    <a:srgbClr val="FF0000"/>
                  </a:solidFill>
                </a:endParaRPr>
              </a:p>
            </p:txBody>
          </p:sp>
          <p:sp>
            <p:nvSpPr>
              <p:cNvPr id="100" name="矩形 99"/>
              <p:cNvSpPr/>
              <p:nvPr/>
            </p:nvSpPr>
            <p:spPr>
              <a:xfrm>
                <a:off x="9176879" y="5021755"/>
                <a:ext cx="856348" cy="307158"/>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-2.3%</a:t>
                </a:r>
                <a:endParaRPr lang="zh-CN" altLang="en-US" sz="900" dirty="0">
                  <a:solidFill>
                    <a:srgbClr val="FF0000"/>
                  </a:solidFill>
                </a:endParaRPr>
              </a:p>
            </p:txBody>
          </p:sp>
        </p:grpSp>
        <p:sp>
          <p:nvSpPr>
            <p:cNvPr id="101" name="文本框 100"/>
            <p:cNvSpPr txBox="1"/>
            <p:nvPr/>
          </p:nvSpPr>
          <p:spPr>
            <a:xfrm>
              <a:off x="6925033" y="5113783"/>
              <a:ext cx="943247"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2.0 </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sp>
          <p:nvSpPr>
            <p:cNvPr id="102" name="文本框 101"/>
            <p:cNvSpPr txBox="1"/>
            <p:nvPr/>
          </p:nvSpPr>
          <p:spPr>
            <a:xfrm>
              <a:off x="8836133" y="5106782"/>
              <a:ext cx="807485" cy="428782"/>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119</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sp>
          <p:nvSpPr>
            <p:cNvPr id="103" name="文本框 102"/>
            <p:cNvSpPr txBox="1"/>
            <p:nvPr/>
          </p:nvSpPr>
          <p:spPr>
            <a:xfrm>
              <a:off x="6984795" y="5870705"/>
              <a:ext cx="807486" cy="421831"/>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3.36</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sp>
          <p:nvSpPr>
            <p:cNvPr id="104" name="文本框 103"/>
            <p:cNvSpPr txBox="1"/>
            <p:nvPr/>
          </p:nvSpPr>
          <p:spPr>
            <a:xfrm>
              <a:off x="8844357" y="5886360"/>
              <a:ext cx="807486" cy="421831"/>
            </a:xfrm>
            <a:prstGeom prst="rect">
              <a:avLst/>
            </a:prstGeom>
            <a:noFill/>
          </p:spPr>
          <p:txBody>
            <a:bodyPr wrap="square" rtlCol="0">
              <a:spAutoFit/>
            </a:bodyPr>
            <a:lstStyle/>
            <a:p>
              <a:pPr algn="ctr"/>
              <a:r>
                <a:rPr lang="en-US" altLang="zh-CN" sz="1600" b="1" dirty="0">
                  <a:ln w="0"/>
                  <a:solidFill>
                    <a:schemeClr val="bg1">
                      <a:lumMod val="50000"/>
                    </a:schemeClr>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70.6</a:t>
              </a:r>
              <a:endParaRPr lang="zh-CN" altLang="en-US" sz="1050" b="1" dirty="0">
                <a:ln w="0"/>
                <a:solidFill>
                  <a:schemeClr val="bg1">
                    <a:lumMod val="50000"/>
                  </a:schemeClr>
                </a:solidFill>
                <a:latin typeface="微软雅黑" panose="020B0503020204020204" charset="-122"/>
                <a:ea typeface="微软雅黑" panose="020B0503020204020204" charset="-122"/>
              </a:endParaRPr>
            </a:p>
          </p:txBody>
        </p:sp>
        <p:grpSp>
          <p:nvGrpSpPr>
            <p:cNvPr id="105" name="组合 104"/>
            <p:cNvGrpSpPr/>
            <p:nvPr/>
          </p:nvGrpSpPr>
          <p:grpSpPr>
            <a:xfrm>
              <a:off x="7298479" y="5091254"/>
              <a:ext cx="1057230" cy="420144"/>
              <a:chOff x="9065369" y="4998328"/>
              <a:chExt cx="1057230" cy="528294"/>
            </a:xfrm>
          </p:grpSpPr>
          <p:sp>
            <p:nvSpPr>
              <p:cNvPr id="106" name="矩形 105"/>
              <p:cNvSpPr/>
              <p:nvPr/>
            </p:nvSpPr>
            <p:spPr>
              <a:xfrm>
                <a:off x="9065369" y="4998328"/>
                <a:ext cx="1057230" cy="336972"/>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-5%</a:t>
                </a:r>
                <a:endParaRPr lang="zh-CN" altLang="en-US" sz="900" dirty="0">
                  <a:solidFill>
                    <a:srgbClr val="FF0000"/>
                  </a:solidFill>
                </a:endParaRPr>
              </a:p>
            </p:txBody>
          </p:sp>
          <p:sp>
            <p:nvSpPr>
              <p:cNvPr id="107" name="矩形 106"/>
              <p:cNvSpPr/>
              <p:nvPr/>
            </p:nvSpPr>
            <p:spPr>
              <a:xfrm>
                <a:off x="9168092" y="5189650"/>
                <a:ext cx="856348" cy="336972"/>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-3%</a:t>
                </a:r>
                <a:endParaRPr lang="zh-CN" altLang="en-US" sz="900" dirty="0">
                  <a:solidFill>
                    <a:srgbClr val="FF0000"/>
                  </a:solidFill>
                </a:endParaRPr>
              </a:p>
            </p:txBody>
          </p:sp>
        </p:grpSp>
        <p:grpSp>
          <p:nvGrpSpPr>
            <p:cNvPr id="108" name="组合 107"/>
            <p:cNvGrpSpPr/>
            <p:nvPr/>
          </p:nvGrpSpPr>
          <p:grpSpPr>
            <a:xfrm>
              <a:off x="9219464" y="5064384"/>
              <a:ext cx="1057231" cy="449289"/>
              <a:chOff x="404249" y="1990225"/>
              <a:chExt cx="1057231" cy="546802"/>
            </a:xfrm>
          </p:grpSpPr>
          <p:sp>
            <p:nvSpPr>
              <p:cNvPr id="109" name="矩形 108"/>
              <p:cNvSpPr/>
              <p:nvPr/>
            </p:nvSpPr>
            <p:spPr>
              <a:xfrm>
                <a:off x="404249" y="1990225"/>
                <a:ext cx="1057231" cy="326153"/>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-1.6%</a:t>
                </a:r>
                <a:endParaRPr lang="zh-CN" altLang="en-US" sz="900" dirty="0">
                  <a:solidFill>
                    <a:srgbClr val="FF0000"/>
                  </a:solidFill>
                </a:endParaRPr>
              </a:p>
            </p:txBody>
          </p:sp>
          <p:sp>
            <p:nvSpPr>
              <p:cNvPr id="110" name="矩形 109"/>
              <p:cNvSpPr/>
              <p:nvPr/>
            </p:nvSpPr>
            <p:spPr>
              <a:xfrm>
                <a:off x="519701" y="2210873"/>
                <a:ext cx="910604" cy="326154"/>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0.9%</a:t>
                </a:r>
                <a:endParaRPr lang="zh-CN" altLang="en-US" sz="900" dirty="0">
                  <a:solidFill>
                    <a:srgbClr val="0000FF"/>
                  </a:solidFill>
                </a:endParaRPr>
              </a:p>
            </p:txBody>
          </p:sp>
        </p:grpSp>
        <p:grpSp>
          <p:nvGrpSpPr>
            <p:cNvPr id="111" name="组合 110"/>
            <p:cNvGrpSpPr/>
            <p:nvPr/>
          </p:nvGrpSpPr>
          <p:grpSpPr>
            <a:xfrm>
              <a:off x="7385360" y="5875294"/>
              <a:ext cx="1057232" cy="419675"/>
              <a:chOff x="9042630" y="4898805"/>
              <a:chExt cx="1057232" cy="528467"/>
            </a:xfrm>
          </p:grpSpPr>
          <p:sp>
            <p:nvSpPr>
              <p:cNvPr id="112" name="矩形 111"/>
              <p:cNvSpPr/>
              <p:nvPr/>
            </p:nvSpPr>
            <p:spPr>
              <a:xfrm>
                <a:off x="9042630" y="4898805"/>
                <a:ext cx="1057232" cy="337459"/>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-12%</a:t>
                </a:r>
                <a:endParaRPr lang="zh-CN" altLang="en-US" sz="900" dirty="0">
                  <a:solidFill>
                    <a:srgbClr val="FF0000"/>
                  </a:solidFill>
                </a:endParaRPr>
              </a:p>
            </p:txBody>
          </p:sp>
          <p:sp>
            <p:nvSpPr>
              <p:cNvPr id="113" name="矩形 112"/>
              <p:cNvSpPr/>
              <p:nvPr/>
            </p:nvSpPr>
            <p:spPr>
              <a:xfrm>
                <a:off x="9133262" y="5089813"/>
                <a:ext cx="856348" cy="337459"/>
              </a:xfrm>
              <a:prstGeom prst="rect">
                <a:avLst/>
              </a:prstGeom>
              <a:noFill/>
            </p:spPr>
            <p:txBody>
              <a:bodyPr wrap="square">
                <a:spAutoFit/>
              </a:bodyPr>
              <a:lstStyle/>
              <a:p>
                <a:pPr algn="ctr"/>
                <a:r>
                  <a:rPr lang="en-US" altLang="zh-CN" sz="900" b="1" dirty="0">
                    <a:ln w="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-7%</a:t>
                </a:r>
                <a:endParaRPr lang="zh-CN" altLang="en-US" sz="900" dirty="0">
                  <a:solidFill>
                    <a:srgbClr val="FF0000"/>
                  </a:solidFill>
                </a:endParaRPr>
              </a:p>
            </p:txBody>
          </p:sp>
        </p:grpSp>
        <p:grpSp>
          <p:nvGrpSpPr>
            <p:cNvPr id="114" name="组合 113"/>
            <p:cNvGrpSpPr/>
            <p:nvPr/>
          </p:nvGrpSpPr>
          <p:grpSpPr>
            <a:xfrm>
              <a:off x="9249360" y="5870703"/>
              <a:ext cx="1057231" cy="420479"/>
              <a:chOff x="9021301" y="3328536"/>
              <a:chExt cx="1057231" cy="611510"/>
            </a:xfrm>
          </p:grpSpPr>
          <p:sp>
            <p:nvSpPr>
              <p:cNvPr id="115" name="矩形 114"/>
              <p:cNvSpPr/>
              <p:nvPr/>
            </p:nvSpPr>
            <p:spPr>
              <a:xfrm>
                <a:off x="9021301" y="3328536"/>
                <a:ext cx="1057231" cy="389739"/>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7%</a:t>
                </a:r>
                <a:endParaRPr lang="zh-CN" altLang="en-US" sz="900" dirty="0">
                  <a:solidFill>
                    <a:srgbClr val="0000FF"/>
                  </a:solidFill>
                </a:endParaRPr>
              </a:p>
            </p:txBody>
          </p:sp>
          <p:sp>
            <p:nvSpPr>
              <p:cNvPr id="116" name="矩形 115"/>
              <p:cNvSpPr/>
              <p:nvPr/>
            </p:nvSpPr>
            <p:spPr>
              <a:xfrm>
                <a:off x="9106857" y="3550309"/>
                <a:ext cx="856348" cy="389737"/>
              </a:xfrm>
              <a:prstGeom prst="rect">
                <a:avLst/>
              </a:prstGeom>
              <a:noFill/>
            </p:spPr>
            <p:txBody>
              <a:bodyPr wrap="square">
                <a:spAutoFit/>
              </a:bodyPr>
              <a:lstStyle/>
              <a:p>
                <a:pPr algn="ctr"/>
                <a:r>
                  <a:rPr lang="en-US" altLang="zh-CN" sz="900" b="1" dirty="0">
                    <a:ln w="0"/>
                    <a:solidFill>
                      <a:srgbClr val="0000FF"/>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5%</a:t>
                </a:r>
                <a:endParaRPr lang="zh-CN" altLang="en-US" sz="900" dirty="0">
                  <a:solidFill>
                    <a:srgbClr val="0000FF"/>
                  </a:solidFill>
                </a:endParaRPr>
              </a:p>
            </p:txBody>
          </p:sp>
        </p:grpSp>
        <p:cxnSp>
          <p:nvCxnSpPr>
            <p:cNvPr id="117" name="直接连接符 116"/>
            <p:cNvCxnSpPr/>
            <p:nvPr/>
          </p:nvCxnSpPr>
          <p:spPr>
            <a:xfrm>
              <a:off x="3564070" y="1666487"/>
              <a:ext cx="63899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3353003" y="2517293"/>
              <a:ext cx="27995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335967" y="2510697"/>
              <a:ext cx="33733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爆炸形 1 119"/>
            <p:cNvSpPr/>
            <p:nvPr/>
          </p:nvSpPr>
          <p:spPr>
            <a:xfrm>
              <a:off x="8333760" y="2438773"/>
              <a:ext cx="257522" cy="239841"/>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1" name="爆炸形 1 120"/>
            <p:cNvSpPr/>
            <p:nvPr/>
          </p:nvSpPr>
          <p:spPr>
            <a:xfrm>
              <a:off x="9404954" y="3808437"/>
              <a:ext cx="257522" cy="239841"/>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2" name="爆炸形 1 121"/>
            <p:cNvSpPr/>
            <p:nvPr/>
          </p:nvSpPr>
          <p:spPr>
            <a:xfrm>
              <a:off x="8251632" y="5036987"/>
              <a:ext cx="257522" cy="239841"/>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3" name="爆炸形 1 122"/>
            <p:cNvSpPr/>
            <p:nvPr/>
          </p:nvSpPr>
          <p:spPr>
            <a:xfrm>
              <a:off x="8286439" y="5441655"/>
              <a:ext cx="257522" cy="239841"/>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4" name="爆炸形 1 123"/>
            <p:cNvSpPr/>
            <p:nvPr/>
          </p:nvSpPr>
          <p:spPr>
            <a:xfrm>
              <a:off x="7642215" y="3745548"/>
              <a:ext cx="257522" cy="239841"/>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5" name="矩形 124"/>
            <p:cNvSpPr/>
            <p:nvPr/>
          </p:nvSpPr>
          <p:spPr>
            <a:xfrm>
              <a:off x="6411028" y="3412599"/>
              <a:ext cx="3495122" cy="9923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6" name="矩形 125"/>
            <p:cNvSpPr/>
            <p:nvPr/>
          </p:nvSpPr>
          <p:spPr>
            <a:xfrm>
              <a:off x="6552892" y="4743863"/>
              <a:ext cx="2101661" cy="15947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7" name="矩形 126"/>
            <p:cNvSpPr/>
            <p:nvPr/>
          </p:nvSpPr>
          <p:spPr>
            <a:xfrm>
              <a:off x="7225990" y="2130417"/>
              <a:ext cx="1784199" cy="916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
        <p:nvSpPr>
          <p:cNvPr id="129" name="矩形 128"/>
          <p:cNvSpPr/>
          <p:nvPr/>
        </p:nvSpPr>
        <p:spPr>
          <a:xfrm>
            <a:off x="4478572" y="6458290"/>
            <a:ext cx="3461485" cy="307777"/>
          </a:xfrm>
          <a:prstGeom prst="rect">
            <a:avLst/>
          </a:prstGeom>
        </p:spPr>
        <p:txBody>
          <a:bodyPr wrap="square">
            <a:spAutoFit/>
          </a:bodyPr>
          <a:lstStyle/>
          <a:p>
            <a:r>
              <a:rPr lang="zh-CN" altLang="en-US" sz="1400" dirty="0"/>
              <a:t>问题：老会员购物篮</a:t>
            </a:r>
            <a:r>
              <a:rPr lang="en-US" altLang="zh-CN" sz="1400" dirty="0" err="1"/>
              <a:t>sku</a:t>
            </a:r>
            <a:r>
              <a:rPr lang="zh-CN" altLang="en-US" sz="1400" dirty="0"/>
              <a:t>数</a:t>
            </a:r>
            <a:r>
              <a:rPr lang="en-US" altLang="zh-CN" sz="1400" dirty="0"/>
              <a:t>/</a:t>
            </a:r>
            <a:r>
              <a:rPr lang="zh-CN" altLang="en-US" sz="1400" dirty="0"/>
              <a:t>件数下滑严重</a:t>
            </a:r>
            <a:endParaRPr lang="zh-CN" altLang="en-US" sz="1400" dirty="0"/>
          </a:p>
        </p:txBody>
      </p:sp>
      <p:sp>
        <p:nvSpPr>
          <p:cNvPr id="130" name="右箭头 129"/>
          <p:cNvSpPr/>
          <p:nvPr/>
        </p:nvSpPr>
        <p:spPr>
          <a:xfrm>
            <a:off x="7941141" y="6502757"/>
            <a:ext cx="368476" cy="24582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8439174" y="6432396"/>
            <a:ext cx="3461485" cy="307777"/>
          </a:xfrm>
          <a:prstGeom prst="rect">
            <a:avLst/>
          </a:prstGeom>
        </p:spPr>
        <p:txBody>
          <a:bodyPr wrap="square">
            <a:spAutoFit/>
          </a:bodyPr>
          <a:lstStyle/>
          <a:p>
            <a:r>
              <a:rPr lang="zh-CN" altLang="en-US" sz="1400" dirty="0"/>
              <a:t>解决：品类关联等</a:t>
            </a:r>
            <a:endParaRPr lang="zh-CN" alt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33967" y="51718"/>
            <a:ext cx="4338534" cy="461434"/>
          </a:xfrm>
        </p:spPr>
        <p:txBody>
          <a:bodyPr/>
          <a:lstStyle/>
          <a:p>
            <a:r>
              <a:rPr lang="zh-CN" altLang="en-US" b="1" dirty="0">
                <a:cs typeface="+mn-ea"/>
                <a:sym typeface="+mn-lt"/>
              </a:rPr>
              <a:t>常用分析方法</a:t>
            </a:r>
            <a:endParaRPr lang="en-US" altLang="zh-CN" b="1" dirty="0">
              <a:cs typeface="+mn-ea"/>
              <a:sym typeface="+mn-lt"/>
            </a:endParaRPr>
          </a:p>
        </p:txBody>
      </p:sp>
      <p:grpSp>
        <p:nvGrpSpPr>
          <p:cNvPr id="3" name="组合 2"/>
          <p:cNvGrpSpPr/>
          <p:nvPr/>
        </p:nvGrpSpPr>
        <p:grpSpPr>
          <a:xfrm>
            <a:off x="1046532" y="1212736"/>
            <a:ext cx="1528142" cy="643360"/>
            <a:chOff x="839783" y="1644052"/>
            <a:chExt cx="1528142" cy="993292"/>
          </a:xfrm>
        </p:grpSpPr>
        <p:sp>
          <p:nvSpPr>
            <p:cNvPr id="4" name="圆角矩形 3"/>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kern="1200" dirty="0">
                  <a:solidFill>
                    <a:schemeClr val="tx1"/>
                  </a:solidFill>
                </a:rPr>
                <a:t>对比分析法</a:t>
              </a:r>
              <a:endParaRPr lang="zh-CN" altLang="en-US" sz="1700" b="1" kern="1200" dirty="0">
                <a:solidFill>
                  <a:schemeClr val="tx1"/>
                </a:solidFill>
              </a:endParaRPr>
            </a:p>
          </p:txBody>
        </p:sp>
      </p:grpSp>
      <p:grpSp>
        <p:nvGrpSpPr>
          <p:cNvPr id="6" name="组合 5"/>
          <p:cNvGrpSpPr/>
          <p:nvPr/>
        </p:nvGrpSpPr>
        <p:grpSpPr>
          <a:xfrm>
            <a:off x="5069211" y="1275550"/>
            <a:ext cx="1528142" cy="643360"/>
            <a:chOff x="839783" y="1644052"/>
            <a:chExt cx="1528142" cy="993292"/>
          </a:xfrm>
        </p:grpSpPr>
        <p:sp>
          <p:nvSpPr>
            <p:cNvPr id="7" name="圆角矩形 6"/>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分组</a:t>
              </a:r>
              <a:r>
                <a:rPr lang="zh-CN" altLang="en-US" sz="1700" b="1" kern="1200" dirty="0">
                  <a:solidFill>
                    <a:schemeClr val="tx1"/>
                  </a:solidFill>
                </a:rPr>
                <a:t>分析法</a:t>
              </a:r>
              <a:endParaRPr lang="zh-CN" altLang="en-US" sz="1700" b="1" kern="1200" dirty="0">
                <a:solidFill>
                  <a:schemeClr val="tx1"/>
                </a:solidFill>
              </a:endParaRPr>
            </a:p>
          </p:txBody>
        </p:sp>
      </p:grpSp>
      <p:grpSp>
        <p:nvGrpSpPr>
          <p:cNvPr id="9" name="组合 8"/>
          <p:cNvGrpSpPr/>
          <p:nvPr/>
        </p:nvGrpSpPr>
        <p:grpSpPr>
          <a:xfrm>
            <a:off x="9091890" y="1311073"/>
            <a:ext cx="1528142" cy="643360"/>
            <a:chOff x="839783" y="1644052"/>
            <a:chExt cx="1528142" cy="993292"/>
          </a:xfrm>
        </p:grpSpPr>
        <p:sp>
          <p:nvSpPr>
            <p:cNvPr id="10" name="圆角矩形 9"/>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结构</a:t>
              </a:r>
              <a:r>
                <a:rPr lang="zh-CN" altLang="en-US" sz="1700" b="1" kern="1200" dirty="0">
                  <a:solidFill>
                    <a:schemeClr val="tx1"/>
                  </a:solidFill>
                </a:rPr>
                <a:t>分析法</a:t>
              </a:r>
              <a:endParaRPr lang="zh-CN" altLang="en-US" sz="1700" b="1" kern="1200" dirty="0">
                <a:solidFill>
                  <a:schemeClr val="tx1"/>
                </a:solidFill>
              </a:endParaRPr>
            </a:p>
          </p:txBody>
        </p:sp>
      </p:grpSp>
      <p:grpSp>
        <p:nvGrpSpPr>
          <p:cNvPr id="12" name="组合 11"/>
          <p:cNvGrpSpPr/>
          <p:nvPr/>
        </p:nvGrpSpPr>
        <p:grpSpPr>
          <a:xfrm>
            <a:off x="9140379" y="3609010"/>
            <a:ext cx="1528142" cy="643360"/>
            <a:chOff x="839783" y="1644052"/>
            <a:chExt cx="1528142" cy="993292"/>
          </a:xfrm>
        </p:grpSpPr>
        <p:sp>
          <p:nvSpPr>
            <p:cNvPr id="13" name="圆角矩形 12"/>
            <p:cNvSpPr/>
            <p:nvPr/>
          </p:nvSpPr>
          <p:spPr>
            <a:xfrm>
              <a:off x="839783" y="1644052"/>
              <a:ext cx="1528142" cy="993292"/>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圆角矩形 4"/>
            <p:cNvSpPr/>
            <p:nvPr/>
          </p:nvSpPr>
          <p:spPr>
            <a:xfrm>
              <a:off x="888272" y="1692541"/>
              <a:ext cx="1431164" cy="8963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b="1" dirty="0">
                  <a:solidFill>
                    <a:schemeClr val="tx1"/>
                  </a:solidFill>
                </a:rPr>
                <a:t>平均</a:t>
              </a:r>
              <a:r>
                <a:rPr lang="zh-CN" altLang="en-US" sz="1700" b="1" kern="1200" dirty="0">
                  <a:solidFill>
                    <a:schemeClr val="tx1"/>
                  </a:solidFill>
                </a:rPr>
                <a:t>分析法</a:t>
              </a:r>
              <a:endParaRPr lang="zh-CN" altLang="en-US" sz="1700" b="1" kern="1200" dirty="0">
                <a:solidFill>
                  <a:schemeClr val="tx1"/>
                </a:solidFill>
              </a:endParaRPr>
            </a:p>
          </p:txBody>
        </p:sp>
      </p:grpSp>
      <p:sp>
        <p:nvSpPr>
          <p:cNvPr id="15" name="文本框 14"/>
          <p:cNvSpPr txBox="1"/>
          <p:nvPr/>
        </p:nvSpPr>
        <p:spPr>
          <a:xfrm>
            <a:off x="490700" y="2362051"/>
            <a:ext cx="3166900" cy="203132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1400" dirty="0"/>
              <a:t>与目标对比（横比）</a:t>
            </a:r>
            <a:endParaRPr lang="en-US" altLang="zh-CN" sz="1400" dirty="0"/>
          </a:p>
          <a:p>
            <a:pPr marL="285750" indent="-285750">
              <a:lnSpc>
                <a:spcPct val="150000"/>
              </a:lnSpc>
              <a:buFont typeface="Wingdings" panose="05000000000000000000" pitchFamily="2" charset="2"/>
              <a:buChar char="n"/>
            </a:pPr>
            <a:r>
              <a:rPr lang="zh-CN" altLang="en-US" sz="1400" dirty="0"/>
              <a:t>将不同时期对比（纵比）</a:t>
            </a:r>
            <a:endParaRPr lang="en-US" altLang="zh-CN" sz="1400" dirty="0"/>
          </a:p>
          <a:p>
            <a:pPr marL="285750" indent="-285750">
              <a:lnSpc>
                <a:spcPct val="150000"/>
              </a:lnSpc>
              <a:buFont typeface="Wingdings" panose="05000000000000000000" pitchFamily="2" charset="2"/>
              <a:buChar char="n"/>
            </a:pPr>
            <a:r>
              <a:rPr lang="zh-CN" altLang="en-US" sz="1400" dirty="0"/>
              <a:t>与统计同级区域</a:t>
            </a:r>
            <a:r>
              <a:rPr lang="en-US" altLang="zh-CN" sz="1400" dirty="0"/>
              <a:t>/</a:t>
            </a:r>
            <a:r>
              <a:rPr lang="zh-CN" altLang="en-US" sz="1400" dirty="0"/>
              <a:t>门店对比（横比）</a:t>
            </a:r>
            <a:endParaRPr lang="en-US" altLang="zh-CN" sz="1400" dirty="0"/>
          </a:p>
          <a:p>
            <a:pPr marL="285750" indent="-285750">
              <a:lnSpc>
                <a:spcPct val="150000"/>
              </a:lnSpc>
              <a:buFont typeface="Wingdings" panose="05000000000000000000" pitchFamily="2" charset="2"/>
              <a:buChar char="n"/>
            </a:pPr>
            <a:r>
              <a:rPr lang="zh-CN" altLang="en-US" sz="1400" dirty="0"/>
              <a:t>将活动效果进行对比</a:t>
            </a:r>
            <a:endParaRPr lang="en-US" altLang="zh-CN" sz="1400" dirty="0"/>
          </a:p>
          <a:p>
            <a:pPr>
              <a:lnSpc>
                <a:spcPct val="150000"/>
              </a:lnSpc>
            </a:pPr>
            <a:r>
              <a:rPr lang="en-US" altLang="zh-CN" sz="1400" dirty="0"/>
              <a:t>      ■ </a:t>
            </a:r>
            <a:r>
              <a:rPr lang="zh-CN" altLang="en-US" sz="1400" dirty="0"/>
              <a:t>活动开展前后对比（纵比）</a:t>
            </a:r>
            <a:endParaRPr lang="en-US" altLang="zh-CN" sz="1400" dirty="0"/>
          </a:p>
          <a:p>
            <a:pPr>
              <a:lnSpc>
                <a:spcPct val="150000"/>
              </a:lnSpc>
            </a:pPr>
            <a:r>
              <a:rPr lang="en-US" altLang="zh-CN" sz="1400" dirty="0"/>
              <a:t>      ■ </a:t>
            </a:r>
            <a:r>
              <a:rPr lang="zh-CN" altLang="en-US" sz="1400" dirty="0"/>
              <a:t>活动开展状况分组对比（纵比）</a:t>
            </a:r>
            <a:endParaRPr lang="zh-CN" altLang="en-US" sz="1400" dirty="0"/>
          </a:p>
        </p:txBody>
      </p:sp>
      <p:sp>
        <p:nvSpPr>
          <p:cNvPr id="16" name="文本框 15"/>
          <p:cNvSpPr txBox="1"/>
          <p:nvPr/>
        </p:nvSpPr>
        <p:spPr>
          <a:xfrm>
            <a:off x="553563" y="4816397"/>
            <a:ext cx="3137533" cy="738664"/>
          </a:xfrm>
          <a:prstGeom prst="rect">
            <a:avLst/>
          </a:prstGeom>
          <a:noFill/>
        </p:spPr>
        <p:txBody>
          <a:bodyPr wrap="square" rtlCol="0">
            <a:spAutoFit/>
          </a:bodyPr>
          <a:lstStyle/>
          <a:p>
            <a:pPr>
              <a:lnSpc>
                <a:spcPct val="150000"/>
              </a:lnSpc>
            </a:pPr>
            <a:r>
              <a:rPr lang="zh-CN" altLang="en-US" sz="1400" dirty="0"/>
              <a:t>注意：无论横向、纵向对比，对象必须具有可比性。</a:t>
            </a:r>
            <a:endParaRPr lang="en-US" altLang="zh-CN" sz="1400" dirty="0"/>
          </a:p>
        </p:txBody>
      </p:sp>
      <p:sp>
        <p:nvSpPr>
          <p:cNvPr id="17" name="文本框 16"/>
          <p:cNvSpPr txBox="1"/>
          <p:nvPr/>
        </p:nvSpPr>
        <p:spPr>
          <a:xfrm>
            <a:off x="4272475" y="2069038"/>
            <a:ext cx="954619" cy="415498"/>
          </a:xfrm>
          <a:prstGeom prst="rect">
            <a:avLst/>
          </a:prstGeom>
          <a:noFill/>
        </p:spPr>
        <p:txBody>
          <a:bodyPr wrap="square" rtlCol="0">
            <a:spAutoFit/>
          </a:bodyPr>
          <a:lstStyle/>
          <a:p>
            <a:pPr>
              <a:lnSpc>
                <a:spcPct val="150000"/>
              </a:lnSpc>
            </a:pPr>
            <a:r>
              <a:rPr lang="zh-CN" altLang="en-US" sz="1400" dirty="0"/>
              <a:t>比如：</a:t>
            </a:r>
            <a:endParaRPr lang="en-US" altLang="zh-CN" sz="1400" dirty="0"/>
          </a:p>
        </p:txBody>
      </p:sp>
      <p:graphicFrame>
        <p:nvGraphicFramePr>
          <p:cNvPr id="18" name="表格 17"/>
          <p:cNvGraphicFramePr>
            <a:graphicFrameLocks noGrp="1"/>
          </p:cNvGraphicFramePr>
          <p:nvPr/>
        </p:nvGraphicFramePr>
        <p:xfrm>
          <a:off x="4354362" y="2515942"/>
          <a:ext cx="3057482" cy="2722981"/>
        </p:xfrm>
        <a:graphic>
          <a:graphicData uri="http://schemas.openxmlformats.org/drawingml/2006/table">
            <a:tbl>
              <a:tblPr firstRow="1" bandRow="1">
                <a:tableStyleId>{5C22544A-7EE6-4342-B048-85BDC9FD1C3A}</a:tableStyleId>
              </a:tblPr>
              <a:tblGrid>
                <a:gridCol w="422354"/>
                <a:gridCol w="1064526"/>
                <a:gridCol w="777922"/>
                <a:gridCol w="792680"/>
              </a:tblGrid>
              <a:tr h="293462">
                <a:tc>
                  <a:txBody>
                    <a:bodyPr/>
                    <a:lstStyle/>
                    <a:p>
                      <a:pPr algn="ctr" rtl="0" fontAlgn="ctr"/>
                      <a:r>
                        <a:rPr lang="zh-CN" altLang="en-US" sz="1200" b="1" i="0" u="none" strike="noStrike" dirty="0">
                          <a:solidFill>
                            <a:srgbClr val="000000"/>
                          </a:solidFill>
                          <a:effectLst/>
                          <a:latin typeface="微软雅黑" panose="020B0503020204020204" charset="-122"/>
                          <a:ea typeface="微软雅黑" panose="020B0503020204020204" charset="-122"/>
                        </a:rPr>
                        <a:t>会员等级</a:t>
                      </a:r>
                      <a:endParaRPr lang="zh-CN" altLang="en-US" sz="1200" b="1"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zh-CN" altLang="en-US" sz="1200" b="1" i="0" u="none" strike="noStrike" dirty="0">
                          <a:solidFill>
                            <a:srgbClr val="000000"/>
                          </a:solidFill>
                          <a:effectLst/>
                          <a:latin typeface="微软雅黑" panose="020B0503020204020204" charset="-122"/>
                          <a:ea typeface="微软雅黑" panose="020B0503020204020204" charset="-122"/>
                        </a:rPr>
                        <a:t>成长值区间</a:t>
                      </a:r>
                      <a:endParaRPr lang="zh-CN" altLang="en-US" sz="1200" b="1"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zh-CN" altLang="en-US" sz="1200" b="1" i="0" u="none" strike="noStrike" dirty="0">
                          <a:solidFill>
                            <a:srgbClr val="000000"/>
                          </a:solidFill>
                          <a:effectLst/>
                          <a:latin typeface="微软雅黑" panose="020B0503020204020204" charset="-122"/>
                          <a:ea typeface="微软雅黑" panose="020B0503020204020204" charset="-122"/>
                        </a:rPr>
                        <a:t>人数占比</a:t>
                      </a:r>
                      <a:endParaRPr lang="zh-CN" altLang="en-US" sz="1200" b="1"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zh-CN" altLang="en-US" sz="1200" b="1" i="0" u="none" strike="noStrike" dirty="0">
                          <a:solidFill>
                            <a:srgbClr val="000000"/>
                          </a:solidFill>
                          <a:effectLst/>
                          <a:latin typeface="微软雅黑" panose="020B0503020204020204" charset="-122"/>
                          <a:ea typeface="微软雅黑" panose="020B0503020204020204" charset="-122"/>
                        </a:rPr>
                        <a:t>销售占比</a:t>
                      </a:r>
                      <a:endParaRPr lang="zh-CN" altLang="en-US" sz="1200" b="1"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3462">
                <a:tc>
                  <a:txBody>
                    <a:bodyPr/>
                    <a:lstStyle/>
                    <a:p>
                      <a:pPr algn="ctr" rtl="0" fontAlgn="ctr"/>
                      <a:r>
                        <a:rPr lang="en-US" sz="1100" b="0" i="0" u="none" strike="noStrike" dirty="0">
                          <a:solidFill>
                            <a:srgbClr val="000000"/>
                          </a:solidFill>
                          <a:effectLst/>
                          <a:latin typeface="微软雅黑" panose="020B0503020204020204" charset="-122"/>
                          <a:ea typeface="微软雅黑" panose="020B0503020204020204" charset="-122"/>
                        </a:rPr>
                        <a:t>L8</a:t>
                      </a:r>
                      <a:endParaRPr lang="en-US"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(10000,+∞]</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1.0%</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15.3%</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r h="293462">
                <a:tc>
                  <a:txBody>
                    <a:bodyPr/>
                    <a:lstStyle/>
                    <a:p>
                      <a:pPr algn="ctr" rtl="0" fontAlgn="ctr"/>
                      <a:r>
                        <a:rPr lang="en-US" sz="1100" b="0" i="0" u="none" strike="noStrike" dirty="0">
                          <a:solidFill>
                            <a:srgbClr val="000000"/>
                          </a:solidFill>
                          <a:effectLst/>
                          <a:latin typeface="微软雅黑" panose="020B0503020204020204" charset="-122"/>
                          <a:ea typeface="微软雅黑" panose="020B0503020204020204" charset="-122"/>
                        </a:rPr>
                        <a:t>L7</a:t>
                      </a:r>
                      <a:endParaRPr lang="en-US"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(5000,10000]</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3.0%</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20.6%</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r h="293462">
                <a:tc>
                  <a:txBody>
                    <a:bodyPr/>
                    <a:lstStyle/>
                    <a:p>
                      <a:pPr algn="ctr" rtl="0" fontAlgn="ctr"/>
                      <a:r>
                        <a:rPr lang="en-US" sz="1100" b="0" i="0" u="none" strike="noStrike" dirty="0">
                          <a:solidFill>
                            <a:srgbClr val="000000"/>
                          </a:solidFill>
                          <a:effectLst/>
                          <a:latin typeface="微软雅黑" panose="020B0503020204020204" charset="-122"/>
                          <a:ea typeface="微软雅黑" panose="020B0503020204020204" charset="-122"/>
                        </a:rPr>
                        <a:t>L6</a:t>
                      </a:r>
                      <a:endParaRPr lang="en-US"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noFill/>
                      <a:prstDash val="solid"/>
                      <a:round/>
                      <a:headEnd type="none" w="med" len="med"/>
                      <a:tailEnd type="none" w="med" len="med"/>
                    </a:lnT>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(3000,5000]</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noFill/>
                      <a:prstDash val="solid"/>
                      <a:round/>
                      <a:headEnd type="none" w="med" len="med"/>
                      <a:tailEnd type="none" w="med" len="med"/>
                    </a:lnT>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4.1%</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noFill/>
                      <a:prstDash val="solid"/>
                      <a:round/>
                      <a:headEnd type="none" w="med" len="med"/>
                      <a:tailEnd type="none" w="med" len="med"/>
                    </a:lnT>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15.8%</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noFill/>
                      <a:prstDash val="solid"/>
                      <a:round/>
                      <a:headEnd type="none" w="med" len="med"/>
                      <a:tailEnd type="none" w="med" len="med"/>
                    </a:lnT>
                    <a:noFill/>
                  </a:tcPr>
                </a:tc>
              </a:tr>
              <a:tr h="293462">
                <a:tc>
                  <a:txBody>
                    <a:bodyPr/>
                    <a:lstStyle/>
                    <a:p>
                      <a:pPr algn="ctr" rtl="0" fontAlgn="ctr"/>
                      <a:r>
                        <a:rPr lang="en-US" sz="1100" b="0" i="0" u="none" strike="noStrike">
                          <a:solidFill>
                            <a:srgbClr val="000000"/>
                          </a:solidFill>
                          <a:effectLst/>
                          <a:latin typeface="微软雅黑" panose="020B0503020204020204" charset="-122"/>
                          <a:ea typeface="微软雅黑" panose="020B0503020204020204" charset="-122"/>
                        </a:rPr>
                        <a:t>L5</a:t>
                      </a:r>
                      <a:endParaRPr lang="en-US" sz="11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a:solidFill>
                            <a:srgbClr val="000000"/>
                          </a:solidFill>
                          <a:effectLst/>
                          <a:latin typeface="微软雅黑" panose="020B0503020204020204" charset="-122"/>
                          <a:ea typeface="微软雅黑" panose="020B0503020204020204" charset="-122"/>
                        </a:rPr>
                        <a:t>(1500,3000]</a:t>
                      </a:r>
                      <a:endParaRPr lang="en-US" altLang="zh-CN" sz="11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8.6%</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18.4%</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r>
              <a:tr h="293462">
                <a:tc>
                  <a:txBody>
                    <a:bodyPr/>
                    <a:lstStyle/>
                    <a:p>
                      <a:pPr algn="ctr" rtl="0" fontAlgn="ctr"/>
                      <a:r>
                        <a:rPr lang="en-US" sz="1100" b="0" i="0" u="none" strike="noStrike">
                          <a:solidFill>
                            <a:srgbClr val="000000"/>
                          </a:solidFill>
                          <a:effectLst/>
                          <a:latin typeface="微软雅黑" panose="020B0503020204020204" charset="-122"/>
                          <a:ea typeface="微软雅黑" panose="020B0503020204020204" charset="-122"/>
                        </a:rPr>
                        <a:t>L4</a:t>
                      </a:r>
                      <a:endParaRPr lang="en-US" sz="11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a:solidFill>
                            <a:srgbClr val="000000"/>
                          </a:solidFill>
                          <a:effectLst/>
                          <a:latin typeface="微软雅黑" panose="020B0503020204020204" charset="-122"/>
                          <a:ea typeface="微软雅黑" panose="020B0503020204020204" charset="-122"/>
                        </a:rPr>
                        <a:t>(700,1500]</a:t>
                      </a:r>
                      <a:endParaRPr lang="en-US" altLang="zh-CN" sz="11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13.9%</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14.3%</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r>
              <a:tr h="293462">
                <a:tc>
                  <a:txBody>
                    <a:bodyPr/>
                    <a:lstStyle/>
                    <a:p>
                      <a:pPr algn="ctr" rtl="0" fontAlgn="ctr"/>
                      <a:r>
                        <a:rPr lang="en-US" sz="1100" b="0" i="0" u="none" strike="noStrike">
                          <a:solidFill>
                            <a:srgbClr val="000000"/>
                          </a:solidFill>
                          <a:effectLst/>
                          <a:latin typeface="微软雅黑" panose="020B0503020204020204" charset="-122"/>
                          <a:ea typeface="微软雅黑" panose="020B0503020204020204" charset="-122"/>
                        </a:rPr>
                        <a:t>L3</a:t>
                      </a:r>
                      <a:endParaRPr lang="en-US" sz="11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a:solidFill>
                            <a:srgbClr val="000000"/>
                          </a:solidFill>
                          <a:effectLst/>
                          <a:latin typeface="微软雅黑" panose="020B0503020204020204" charset="-122"/>
                          <a:ea typeface="微软雅黑" panose="020B0503020204020204" charset="-122"/>
                        </a:rPr>
                        <a:t>(300,700]</a:t>
                      </a:r>
                      <a:endParaRPr lang="en-US" altLang="zh-CN" sz="11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20.3%</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9.5%</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r>
              <a:tr h="293462">
                <a:tc>
                  <a:txBody>
                    <a:bodyPr/>
                    <a:lstStyle/>
                    <a:p>
                      <a:pPr algn="ctr" rtl="0" fontAlgn="ctr"/>
                      <a:r>
                        <a:rPr lang="en-US" sz="1100" b="0" i="0" u="none" strike="noStrike">
                          <a:solidFill>
                            <a:srgbClr val="000000"/>
                          </a:solidFill>
                          <a:effectLst/>
                          <a:latin typeface="微软雅黑" panose="020B0503020204020204" charset="-122"/>
                          <a:ea typeface="微软雅黑" panose="020B0503020204020204" charset="-122"/>
                        </a:rPr>
                        <a:t>L2</a:t>
                      </a:r>
                      <a:endParaRPr lang="en-US" sz="11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a:solidFill>
                            <a:srgbClr val="000000"/>
                          </a:solidFill>
                          <a:effectLst/>
                          <a:latin typeface="微软雅黑" panose="020B0503020204020204" charset="-122"/>
                          <a:ea typeface="微软雅黑" panose="020B0503020204020204" charset="-122"/>
                        </a:rPr>
                        <a:t>(100,300]</a:t>
                      </a:r>
                      <a:endParaRPr lang="en-US" altLang="zh-CN" sz="11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25.9%</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5.0%</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r>
              <a:tr h="293462">
                <a:tc>
                  <a:txBody>
                    <a:bodyPr/>
                    <a:lstStyle/>
                    <a:p>
                      <a:pPr algn="ctr" rtl="0" fontAlgn="ctr"/>
                      <a:r>
                        <a:rPr lang="en-US" sz="1100" b="0" i="0" u="none" strike="noStrike">
                          <a:solidFill>
                            <a:srgbClr val="000000"/>
                          </a:solidFill>
                          <a:effectLst/>
                          <a:latin typeface="微软雅黑" panose="020B0503020204020204" charset="-122"/>
                          <a:ea typeface="微软雅黑" panose="020B0503020204020204" charset="-122"/>
                        </a:rPr>
                        <a:t>L1</a:t>
                      </a:r>
                      <a:endParaRPr lang="en-US" sz="1100" b="0" i="0" u="none" strike="noStrike">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(0,100]</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23.4%</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1.2%</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noFill/>
                  </a:tcPr>
                </a:tc>
              </a:tr>
            </a:tbl>
          </a:graphicData>
        </a:graphic>
      </p:graphicFrame>
      <p:sp>
        <p:nvSpPr>
          <p:cNvPr id="20" name="文本框 19"/>
          <p:cNvSpPr txBox="1"/>
          <p:nvPr/>
        </p:nvSpPr>
        <p:spPr>
          <a:xfrm>
            <a:off x="4272475" y="5379073"/>
            <a:ext cx="3137533" cy="415498"/>
          </a:xfrm>
          <a:prstGeom prst="rect">
            <a:avLst/>
          </a:prstGeom>
          <a:noFill/>
        </p:spPr>
        <p:txBody>
          <a:bodyPr wrap="square" rtlCol="0">
            <a:spAutoFit/>
          </a:bodyPr>
          <a:lstStyle/>
          <a:p>
            <a:pPr>
              <a:lnSpc>
                <a:spcPct val="150000"/>
              </a:lnSpc>
            </a:pPr>
            <a:r>
              <a:rPr lang="zh-CN" altLang="en-US" sz="1400" dirty="0"/>
              <a:t>分组两个原则：穷尽原则、互斥原则</a:t>
            </a:r>
            <a:endParaRPr lang="en-US" altLang="zh-CN" sz="1400" dirty="0"/>
          </a:p>
        </p:txBody>
      </p:sp>
      <p:sp>
        <p:nvSpPr>
          <p:cNvPr id="21" name="文本框 20"/>
          <p:cNvSpPr txBox="1"/>
          <p:nvPr/>
        </p:nvSpPr>
        <p:spPr>
          <a:xfrm>
            <a:off x="8373424" y="1946206"/>
            <a:ext cx="2763149" cy="738664"/>
          </a:xfrm>
          <a:prstGeom prst="rect">
            <a:avLst/>
          </a:prstGeom>
          <a:noFill/>
        </p:spPr>
        <p:txBody>
          <a:bodyPr wrap="square" rtlCol="0">
            <a:spAutoFit/>
          </a:bodyPr>
          <a:lstStyle/>
          <a:p>
            <a:pPr>
              <a:lnSpc>
                <a:spcPct val="150000"/>
              </a:lnSpc>
            </a:pPr>
            <a:r>
              <a:rPr lang="zh-CN" altLang="en-US" sz="1400" dirty="0"/>
              <a:t>比如：</a:t>
            </a:r>
            <a:endParaRPr lang="en-US" altLang="zh-CN" sz="1400" dirty="0"/>
          </a:p>
          <a:p>
            <a:pPr>
              <a:lnSpc>
                <a:spcPct val="150000"/>
              </a:lnSpc>
            </a:pPr>
            <a:r>
              <a:rPr lang="zh-CN" altLang="en-US" sz="1400" dirty="0"/>
              <a:t>         活跃度结构</a:t>
            </a:r>
            <a:r>
              <a:rPr lang="en-US" altLang="zh-CN" sz="1400" dirty="0"/>
              <a:t>       </a:t>
            </a:r>
            <a:r>
              <a:rPr lang="zh-CN" altLang="en-US" sz="1400" dirty="0"/>
              <a:t>年龄结构</a:t>
            </a:r>
            <a:endParaRPr lang="en-US" altLang="zh-CN" sz="1400" dirty="0"/>
          </a:p>
        </p:txBody>
      </p:sp>
      <p:graphicFrame>
        <p:nvGraphicFramePr>
          <p:cNvPr id="23" name="表格 22"/>
          <p:cNvGraphicFramePr>
            <a:graphicFrameLocks noGrp="1"/>
          </p:cNvGraphicFramePr>
          <p:nvPr/>
        </p:nvGraphicFramePr>
        <p:xfrm>
          <a:off x="8338789" y="2716277"/>
          <a:ext cx="3111689" cy="586924"/>
        </p:xfrm>
        <a:graphic>
          <a:graphicData uri="http://schemas.openxmlformats.org/drawingml/2006/table">
            <a:tbl>
              <a:tblPr firstRow="1" bandRow="1">
                <a:tableStyleId>{5C22544A-7EE6-4342-B048-85BDC9FD1C3A}</a:tableStyleId>
              </a:tblPr>
              <a:tblGrid>
                <a:gridCol w="650406"/>
                <a:gridCol w="468710"/>
                <a:gridCol w="545910"/>
                <a:gridCol w="464024"/>
                <a:gridCol w="600501"/>
                <a:gridCol w="382138"/>
              </a:tblGrid>
              <a:tr h="293462">
                <a:tc>
                  <a:txBody>
                    <a:bodyPr/>
                    <a:lstStyle/>
                    <a:p>
                      <a:pPr algn="ctr" rtl="0" fontAlgn="ctr"/>
                      <a:r>
                        <a:rPr lang="zh-CN" altLang="en-US" sz="1200" b="1" i="0" u="none" strike="noStrike" dirty="0">
                          <a:solidFill>
                            <a:srgbClr val="000000"/>
                          </a:solidFill>
                          <a:effectLst/>
                          <a:latin typeface="微软雅黑" panose="020B0503020204020204" charset="-122"/>
                          <a:ea typeface="微软雅黑" panose="020B0503020204020204" charset="-122"/>
                        </a:rPr>
                        <a:t>年龄段</a:t>
                      </a:r>
                      <a:endParaRPr lang="zh-CN" altLang="en-US" sz="1200" b="1"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zh-CN" altLang="en-US" sz="1200" b="1" i="0" u="none" strike="noStrike" dirty="0">
                          <a:solidFill>
                            <a:srgbClr val="000000"/>
                          </a:solidFill>
                          <a:effectLst/>
                          <a:latin typeface="微软雅黑" panose="020B0503020204020204" charset="-122"/>
                          <a:ea typeface="微软雅黑" panose="020B0503020204020204" charset="-122"/>
                        </a:rPr>
                        <a:t>孕妇</a:t>
                      </a:r>
                      <a:endParaRPr lang="zh-CN" altLang="en-US" sz="1200" b="1"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altLang="zh-CN" sz="1200" b="1" i="0" u="none" strike="noStrike" dirty="0">
                          <a:solidFill>
                            <a:srgbClr val="000000"/>
                          </a:solidFill>
                          <a:effectLst/>
                          <a:latin typeface="微软雅黑" panose="020B0503020204020204" charset="-122"/>
                          <a:ea typeface="微软雅黑" panose="020B0503020204020204" charset="-122"/>
                        </a:rPr>
                        <a:t>0-3</a:t>
                      </a:r>
                      <a:r>
                        <a:rPr lang="zh-CN" altLang="en-US" sz="1200" b="1" i="0" u="none" strike="noStrike" dirty="0">
                          <a:solidFill>
                            <a:srgbClr val="000000"/>
                          </a:solidFill>
                          <a:effectLst/>
                          <a:latin typeface="微软雅黑" panose="020B0503020204020204" charset="-122"/>
                          <a:ea typeface="微软雅黑" panose="020B0503020204020204" charset="-122"/>
                        </a:rPr>
                        <a:t>岁</a:t>
                      </a:r>
                      <a:endParaRPr lang="zh-CN" altLang="en-US" sz="1200" b="1"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altLang="zh-CN" sz="1200" b="1" i="0" u="none" strike="noStrike" dirty="0">
                          <a:solidFill>
                            <a:srgbClr val="000000"/>
                          </a:solidFill>
                          <a:effectLst/>
                          <a:latin typeface="微软雅黑" panose="020B0503020204020204" charset="-122"/>
                          <a:ea typeface="微软雅黑" panose="020B0503020204020204" charset="-122"/>
                        </a:rPr>
                        <a:t>4-6</a:t>
                      </a:r>
                      <a:r>
                        <a:rPr lang="zh-CN" altLang="en-US" sz="1200" b="1" i="0" u="none" strike="noStrike" dirty="0">
                          <a:solidFill>
                            <a:srgbClr val="000000"/>
                          </a:solidFill>
                          <a:effectLst/>
                          <a:latin typeface="微软雅黑" panose="020B0503020204020204" charset="-122"/>
                          <a:ea typeface="微软雅黑" panose="020B0503020204020204" charset="-122"/>
                        </a:rPr>
                        <a:t>岁</a:t>
                      </a:r>
                      <a:endParaRPr lang="zh-CN" altLang="en-US" sz="1200" b="1"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altLang="zh-CN" sz="1200" b="1" i="0" u="none" strike="noStrike" dirty="0">
                          <a:solidFill>
                            <a:srgbClr val="000000"/>
                          </a:solidFill>
                          <a:effectLst/>
                          <a:latin typeface="微软雅黑" panose="020B0503020204020204" charset="-122"/>
                          <a:ea typeface="微软雅黑" panose="020B0503020204020204" charset="-122"/>
                        </a:rPr>
                        <a:t>7-14</a:t>
                      </a:r>
                      <a:r>
                        <a:rPr lang="zh-CN" altLang="en-US" sz="1200" b="1" i="0" u="none" strike="noStrike" dirty="0">
                          <a:solidFill>
                            <a:srgbClr val="000000"/>
                          </a:solidFill>
                          <a:effectLst/>
                          <a:latin typeface="微软雅黑" panose="020B0503020204020204" charset="-122"/>
                          <a:ea typeface="微软雅黑" panose="020B0503020204020204" charset="-122"/>
                        </a:rPr>
                        <a:t>岁</a:t>
                      </a:r>
                      <a:endParaRPr lang="zh-CN" altLang="en-US" sz="1200" b="1"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zh-CN" altLang="en-US" sz="1200" b="1" i="0" u="none" strike="noStrike" dirty="0">
                          <a:solidFill>
                            <a:srgbClr val="000000"/>
                          </a:solidFill>
                          <a:effectLst/>
                          <a:latin typeface="微软雅黑" panose="020B0503020204020204" charset="-122"/>
                          <a:ea typeface="微软雅黑" panose="020B0503020204020204" charset="-122"/>
                        </a:rPr>
                        <a:t>其他</a:t>
                      </a:r>
                      <a:endParaRPr lang="zh-CN" altLang="en-US" sz="1200" b="1"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3462">
                <a:tc>
                  <a:txBody>
                    <a:bodyPr/>
                    <a:lstStyle/>
                    <a:p>
                      <a:pPr algn="ctr" rtl="0" fontAlgn="ctr"/>
                      <a:r>
                        <a:rPr lang="zh-CN" altLang="en-US" sz="1100" b="0" i="0" u="none" strike="noStrike" dirty="0">
                          <a:solidFill>
                            <a:srgbClr val="000000"/>
                          </a:solidFill>
                          <a:effectLst/>
                          <a:latin typeface="微软雅黑" panose="020B0503020204020204" charset="-122"/>
                          <a:ea typeface="微软雅黑" panose="020B0503020204020204" charset="-122"/>
                        </a:rPr>
                        <a:t>新客占比</a:t>
                      </a:r>
                      <a:endParaRPr lang="en-US"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18%</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58%</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14%</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5%</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rtl="0" fontAlgn="ctr"/>
                      <a:r>
                        <a:rPr lang="en-US" altLang="zh-CN" sz="1100" b="0" i="0" u="none" strike="noStrike" dirty="0">
                          <a:solidFill>
                            <a:srgbClr val="000000"/>
                          </a:solidFill>
                          <a:effectLst/>
                          <a:latin typeface="微软雅黑" panose="020B0503020204020204" charset="-122"/>
                          <a:ea typeface="微软雅黑" panose="020B0503020204020204" charset="-122"/>
                        </a:rPr>
                        <a:t>5%</a:t>
                      </a:r>
                      <a:endParaRPr lang="en-US" altLang="zh-CN" sz="1100" b="0" i="0" u="none" strike="noStrike" dirty="0">
                        <a:solidFill>
                          <a:srgbClr val="000000"/>
                        </a:solidFill>
                        <a:effectLst/>
                        <a:latin typeface="微软雅黑" panose="020B0503020204020204" charset="-122"/>
                        <a:ea typeface="微软雅黑" panose="020B0503020204020204" charset="-122"/>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24" name="文本框 23"/>
          <p:cNvSpPr txBox="1"/>
          <p:nvPr/>
        </p:nvSpPr>
        <p:spPr>
          <a:xfrm>
            <a:off x="8186231" y="5715745"/>
            <a:ext cx="3892038" cy="415498"/>
          </a:xfrm>
          <a:prstGeom prst="rect">
            <a:avLst/>
          </a:prstGeom>
          <a:noFill/>
        </p:spPr>
        <p:txBody>
          <a:bodyPr wrap="square" rtlCol="0">
            <a:spAutoFit/>
          </a:bodyPr>
          <a:lstStyle/>
          <a:p>
            <a:pPr>
              <a:lnSpc>
                <a:spcPct val="150000"/>
              </a:lnSpc>
            </a:pPr>
            <a:r>
              <a:rPr lang="zh-CN" altLang="en-US" sz="1400" dirty="0"/>
              <a:t>即各种平均指标，可以与各种分析法结合使用。</a:t>
            </a:r>
            <a:endParaRPr lang="en-US" altLang="zh-CN" sz="1400" dirty="0"/>
          </a:p>
        </p:txBody>
      </p:sp>
      <p:sp>
        <p:nvSpPr>
          <p:cNvPr id="25" name="文本框 24"/>
          <p:cNvSpPr txBox="1"/>
          <p:nvPr/>
        </p:nvSpPr>
        <p:spPr>
          <a:xfrm>
            <a:off x="8186231" y="4353803"/>
            <a:ext cx="3995273" cy="1384995"/>
          </a:xfrm>
          <a:prstGeom prst="rect">
            <a:avLst/>
          </a:prstGeom>
          <a:noFill/>
        </p:spPr>
        <p:txBody>
          <a:bodyPr wrap="square" rtlCol="0">
            <a:spAutoFit/>
          </a:bodyPr>
          <a:lstStyle/>
          <a:p>
            <a:pPr>
              <a:lnSpc>
                <a:spcPct val="150000"/>
              </a:lnSpc>
            </a:pPr>
            <a:r>
              <a:rPr lang="zh-CN" altLang="en-US" sz="1400" dirty="0"/>
              <a:t>算术平均数</a:t>
            </a:r>
            <a:r>
              <a:rPr lang="en-US" altLang="zh-CN" sz="1400" dirty="0"/>
              <a:t>=</a:t>
            </a:r>
            <a:r>
              <a:rPr lang="zh-CN" altLang="en-US" sz="1400" dirty="0"/>
              <a:t>总体各单位数值总和</a:t>
            </a:r>
            <a:r>
              <a:rPr lang="en-US" altLang="zh-CN" sz="1400" dirty="0"/>
              <a:t>/</a:t>
            </a:r>
            <a:r>
              <a:rPr lang="zh-CN" altLang="en-US" sz="1400" dirty="0"/>
              <a:t>总体单位个数</a:t>
            </a:r>
            <a:endParaRPr lang="en-US" altLang="zh-CN" sz="1400" dirty="0"/>
          </a:p>
          <a:p>
            <a:pPr>
              <a:lnSpc>
                <a:spcPct val="150000"/>
              </a:lnSpc>
            </a:pPr>
            <a:r>
              <a:rPr lang="zh-CN" altLang="en-US" sz="1400" dirty="0"/>
              <a:t>比如：</a:t>
            </a:r>
            <a:endParaRPr lang="en-US" altLang="zh-CN" sz="1400" dirty="0"/>
          </a:p>
          <a:p>
            <a:pPr>
              <a:lnSpc>
                <a:spcPct val="150000"/>
              </a:lnSpc>
            </a:pPr>
            <a:r>
              <a:rPr lang="en-US" altLang="zh-CN" sz="1400" dirty="0"/>
              <a:t>        ARPU</a:t>
            </a:r>
            <a:r>
              <a:rPr lang="zh-CN" altLang="en-US" sz="1400" dirty="0"/>
              <a:t>值</a:t>
            </a:r>
            <a:r>
              <a:rPr lang="en-US" altLang="zh-CN" sz="1400" dirty="0"/>
              <a:t>=</a:t>
            </a:r>
            <a:r>
              <a:rPr lang="zh-CN" altLang="en-US" sz="1400" dirty="0"/>
              <a:t>总销售额</a:t>
            </a:r>
            <a:r>
              <a:rPr lang="en-US" altLang="zh-CN" sz="1400" dirty="0"/>
              <a:t>/</a:t>
            </a:r>
            <a:r>
              <a:rPr lang="zh-CN" altLang="en-US" sz="1400" dirty="0"/>
              <a:t>消费人数    </a:t>
            </a:r>
            <a:endParaRPr lang="en-US" altLang="zh-CN" sz="1400" dirty="0"/>
          </a:p>
          <a:p>
            <a:pPr>
              <a:lnSpc>
                <a:spcPct val="150000"/>
              </a:lnSpc>
            </a:pPr>
            <a:r>
              <a:rPr lang="zh-CN" altLang="en-US" sz="1400" dirty="0"/>
              <a:t>        客单价</a:t>
            </a:r>
            <a:r>
              <a:rPr lang="en-US" altLang="zh-CN" sz="1400" dirty="0"/>
              <a:t>=</a:t>
            </a:r>
            <a:r>
              <a:rPr lang="zh-CN" altLang="en-US" sz="1400" dirty="0"/>
              <a:t>总销售额</a:t>
            </a:r>
            <a:r>
              <a:rPr lang="en-US" altLang="zh-CN" sz="1400" dirty="0"/>
              <a:t>/</a:t>
            </a:r>
            <a:r>
              <a:rPr lang="zh-CN" altLang="en-US" sz="1400" dirty="0"/>
              <a:t>订单数</a:t>
            </a:r>
            <a:endParaRPr lang="en-US" altLang="zh-CN" sz="1400" dirty="0"/>
          </a:p>
        </p:txBody>
      </p:sp>
    </p:spTree>
  </p:cSld>
  <p:clrMapOvr>
    <a:masterClrMapping/>
  </p:clrMapOvr>
</p:sld>
</file>

<file path=ppt/theme/theme1.xml><?xml version="1.0" encoding="utf-8"?>
<a:theme xmlns:a="http://schemas.openxmlformats.org/drawingml/2006/main" name="模板页面">
  <a:themeElements>
    <a:clrScheme name="自定义 2">
      <a:dk1>
        <a:srgbClr val="000000"/>
      </a:dk1>
      <a:lt1>
        <a:srgbClr val="FFFFFF"/>
      </a:lt1>
      <a:dk2>
        <a:srgbClr val="010101"/>
      </a:dk2>
      <a:lt2>
        <a:srgbClr val="FFFFFF"/>
      </a:lt2>
      <a:accent1>
        <a:srgbClr val="FFC000"/>
      </a:accent1>
      <a:accent2>
        <a:srgbClr val="B2A32B"/>
      </a:accent2>
      <a:accent3>
        <a:srgbClr val="6EA8CC"/>
      </a:accent3>
      <a:accent4>
        <a:srgbClr val="BDE6FF"/>
      </a:accent4>
      <a:accent5>
        <a:srgbClr val="000000"/>
      </a:accent5>
      <a:accent6>
        <a:srgbClr val="FFE93D"/>
      </a:accent6>
      <a:hlink>
        <a:srgbClr val="0563C1"/>
      </a:hlink>
      <a:folHlink>
        <a:srgbClr val="954F72"/>
      </a:folHlink>
    </a:clrScheme>
    <a:fontScheme name="Temp">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15184</Words>
  <Application>WPS 演示</Application>
  <PresentationFormat>宽屏</PresentationFormat>
  <Paragraphs>2995</Paragraphs>
  <Slides>57</Slides>
  <Notes>18</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3</vt:i4>
      </vt:variant>
      <vt:variant>
        <vt:lpstr>幻灯片标题</vt:lpstr>
      </vt:variant>
      <vt:variant>
        <vt:i4>57</vt:i4>
      </vt:variant>
    </vt:vector>
  </HeadingPairs>
  <TitlesOfParts>
    <vt:vector size="75" baseType="lpstr">
      <vt:lpstr>Arial</vt:lpstr>
      <vt:lpstr>宋体</vt:lpstr>
      <vt:lpstr>Wingdings</vt:lpstr>
      <vt:lpstr>Segoe UI Light</vt:lpstr>
      <vt:lpstr>微软雅黑</vt:lpstr>
      <vt:lpstr>Century Gothic</vt:lpstr>
      <vt:lpstr>Segoe UI Light</vt:lpstr>
      <vt:lpstr>Arial Unicode MS</vt:lpstr>
      <vt:lpstr>Calibri</vt:lpstr>
      <vt:lpstr>等线</vt:lpstr>
      <vt:lpstr>Impact</vt:lpstr>
      <vt:lpstr>Century Gothic</vt:lpstr>
      <vt:lpstr>等线</vt:lpstr>
      <vt:lpstr>模板页面</vt:lpstr>
      <vt:lpstr>OfficePLUS</vt:lpstr>
      <vt:lpstr>Excel.Sheet.12</vt:lpstr>
      <vt:lpstr>Equation.3</vt:lpstr>
      <vt:lpstr>Excel.Sheet.12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一念之间</cp:lastModifiedBy>
  <cp:revision>362</cp:revision>
  <dcterms:created xsi:type="dcterms:W3CDTF">2015-08-18T02:51:00Z</dcterms:created>
  <dcterms:modified xsi:type="dcterms:W3CDTF">2019-11-28T03:50:55Z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