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80" r:id="rId3"/>
    <p:sldId id="278" r:id="rId4"/>
    <p:sldId id="259" r:id="rId5"/>
    <p:sldId id="258" r:id="rId6"/>
    <p:sldId id="261" r:id="rId7"/>
    <p:sldId id="262" r:id="rId8"/>
    <p:sldId id="279" r:id="rId9"/>
    <p:sldId id="264" r:id="rId10"/>
    <p:sldId id="266" r:id="rId11"/>
    <p:sldId id="267" r:id="rId12"/>
    <p:sldId id="268" r:id="rId13"/>
    <p:sldId id="283" r:id="rId14"/>
    <p:sldId id="281" r:id="rId15"/>
    <p:sldId id="282" r:id="rId16"/>
    <p:sldId id="285" r:id="rId17"/>
    <p:sldId id="28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AF228-A8D3-4AEB-BE81-36E18898A2C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FE896-2117-4902-A4ED-4732E876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6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FE896-2117-4902-A4ED-4732E87670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8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8053317-AAF0-4610-BD80-EC8E7B845B0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6BCBC8-A41E-4805-BF37-547002D4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04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3317-AAF0-4610-BD80-EC8E7B845B0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CBC8-A41E-4805-BF37-547002D4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3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3317-AAF0-4610-BD80-EC8E7B845B0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CBC8-A41E-4805-BF37-547002D4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6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3317-AAF0-4610-BD80-EC8E7B845B0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CBC8-A41E-4805-BF37-547002D4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9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8053317-AAF0-4610-BD80-EC8E7B845B0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46BCBC8-A41E-4805-BF37-547002D4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06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3317-AAF0-4610-BD80-EC8E7B845B0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CBC8-A41E-4805-BF37-547002D4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5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3317-AAF0-4610-BD80-EC8E7B845B0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CBC8-A41E-4805-BF37-547002D4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9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3317-AAF0-4610-BD80-EC8E7B845B0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CBC8-A41E-4805-BF37-547002D4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8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3317-AAF0-4610-BD80-EC8E7B845B0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CBC8-A41E-4805-BF37-547002D4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50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3317-AAF0-4610-BD80-EC8E7B845B0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6BCBC8-A41E-4805-BF37-547002D40A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375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8053317-AAF0-4610-BD80-EC8E7B845B0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6BCBC8-A41E-4805-BF37-547002D40A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111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8053317-AAF0-4610-BD80-EC8E7B845B0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6BCBC8-A41E-4805-BF37-547002D4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25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D45C8-91DB-432F-8BE7-132AFCD36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Car prices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90F032-603C-4077-9A13-A3543B435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 Liu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93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9172211-DD6A-4EE1-97FA-947A8D551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497" y="1224347"/>
            <a:ext cx="6880072" cy="424844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8511ECB-BF37-4D81-8F67-FC310832F165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43433" y="643464"/>
            <a:ext cx="2888344" cy="14287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conditions</a:t>
            </a:r>
            <a:endParaRPr lang="zh-CN" altLang="en-US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E1A7EE9-BD90-44C0-97B5-052F4ECF7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614" y="2715665"/>
            <a:ext cx="2888439" cy="1862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to Normal distribution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4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51C7B2-4D61-4BEA-9A89-6B55E505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cap="all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Selling Price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AD54893-1415-49CB-837B-76E397B04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2" y="1108440"/>
            <a:ext cx="7561991" cy="466952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7D6171-551A-4D55-888A-003669A1B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891962"/>
            <a:ext cx="2247090" cy="404670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skewed</a:t>
            </a:r>
          </a:p>
        </p:txBody>
      </p:sp>
    </p:spTree>
    <p:extLst>
      <p:ext uri="{BB962C8B-B14F-4D97-AF65-F5344CB8AC3E}">
        <p14:creationId xmlns:p14="http://schemas.microsoft.com/office/powerpoint/2010/main" val="3285027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A6B20B3-FD4C-4742-B062-38D0EECFD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497" y="1224347"/>
            <a:ext cx="6880072" cy="42484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8BBA54-2633-4DD1-80B0-43CDB55A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2" y="643464"/>
            <a:ext cx="3121171" cy="1788451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vehicle was made</a:t>
            </a:r>
            <a:endParaRPr lang="zh-CN" altLang="en-US" sz="4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09BEF0-90C1-48D1-8627-3137A3E76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Buying used vehicle mainly made from the past 10 year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B62C59-DD44-4562-84DC-AB4859454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058" y="5198980"/>
            <a:ext cx="490532" cy="2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B1F2238-EA69-4D67-8CD6-BAE676F9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EF10536F-F410-44F2-8E99-5B1BCC8C9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75000"/>
          </a:blip>
          <a:srcRect t="853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4ACE5D0-1439-4B33-9A21-D86EF78AF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alpha val="91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B81582E-5E49-4FEB-BD94-FB36A0D3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Prediction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E5B0C-46CC-447F-B1B8-EADE79503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Split data into training set and test set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75% data for training set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25% data for testing set</a:t>
            </a:r>
          </a:p>
          <a:p>
            <a:endParaRPr lang="en-US" altLang="zh-CN"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Naïve Bayes, Random Forest and KNN</a:t>
            </a:r>
          </a:p>
        </p:txBody>
      </p:sp>
    </p:spTree>
    <p:extLst>
      <p:ext uri="{BB962C8B-B14F-4D97-AF65-F5344CB8AC3E}">
        <p14:creationId xmlns:p14="http://schemas.microsoft.com/office/powerpoint/2010/main" val="256979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B1F2238-EA69-4D67-8CD6-BAE676F9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hree arrows on bullseye">
            <a:extLst>
              <a:ext uri="{FF2B5EF4-FFF2-40B4-BE49-F238E27FC236}">
                <a16:creationId xmlns:a16="http://schemas.microsoft.com/office/drawing/2014/main" id="{8CF95FC9-CC54-4ADD-970D-86A292F41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75000"/>
          </a:blip>
          <a:srcRect t="1412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4ACE5D0-1439-4B33-9A21-D86EF78AF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alpha val="91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565FFC-8A52-40AC-97A9-578B9827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876CF-DF64-4720-A534-56C5E289F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tuning parameters: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Bayes: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(average) : </a:t>
            </a:r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0.9998</a:t>
            </a:r>
          </a:p>
          <a:p>
            <a:pPr lvl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KNN: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(average) : 0.6820</a:t>
            </a:r>
          </a:p>
          <a:p>
            <a:pPr lvl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(average) : 0.5772</a:t>
            </a:r>
          </a:p>
          <a:p>
            <a:pPr marL="548640" lvl="2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6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D4E643-2934-4394-918E-230CAE6A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75" y="643464"/>
            <a:ext cx="3368377" cy="1788451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zh-CN" altLang="en-US" sz="4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507C17-2709-40BB-A3D1-81811376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39" y="2850983"/>
            <a:ext cx="2888439" cy="386963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rows' data from vehicles I have owned in the U.S.</a:t>
            </a:r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93D5254B-37D0-4576-A27F-7D11183593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080642"/>
              </p:ext>
            </p:extLst>
          </p:nvPr>
        </p:nvGraphicFramePr>
        <p:xfrm>
          <a:off x="4175113" y="2431915"/>
          <a:ext cx="7853489" cy="1806432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300678">
                  <a:extLst>
                    <a:ext uri="{9D8B030D-6E8A-4147-A177-3AD203B41FA5}">
                      <a16:colId xmlns:a16="http://schemas.microsoft.com/office/drawing/2014/main" val="1765580635"/>
                    </a:ext>
                  </a:extLst>
                </a:gridCol>
                <a:gridCol w="1009850">
                  <a:extLst>
                    <a:ext uri="{9D8B030D-6E8A-4147-A177-3AD203B41FA5}">
                      <a16:colId xmlns:a16="http://schemas.microsoft.com/office/drawing/2014/main" val="1173787580"/>
                    </a:ext>
                  </a:extLst>
                </a:gridCol>
                <a:gridCol w="989815">
                  <a:extLst>
                    <a:ext uri="{9D8B030D-6E8A-4147-A177-3AD203B41FA5}">
                      <a16:colId xmlns:a16="http://schemas.microsoft.com/office/drawing/2014/main" val="690472834"/>
                    </a:ext>
                  </a:extLst>
                </a:gridCol>
                <a:gridCol w="697583">
                  <a:extLst>
                    <a:ext uri="{9D8B030D-6E8A-4147-A177-3AD203B41FA5}">
                      <a16:colId xmlns:a16="http://schemas.microsoft.com/office/drawing/2014/main" val="1313555847"/>
                    </a:ext>
                  </a:extLst>
                </a:gridCol>
                <a:gridCol w="1055802">
                  <a:extLst>
                    <a:ext uri="{9D8B030D-6E8A-4147-A177-3AD203B41FA5}">
                      <a16:colId xmlns:a16="http://schemas.microsoft.com/office/drawing/2014/main" val="3648662523"/>
                    </a:ext>
                  </a:extLst>
                </a:gridCol>
                <a:gridCol w="1838227">
                  <a:extLst>
                    <a:ext uri="{9D8B030D-6E8A-4147-A177-3AD203B41FA5}">
                      <a16:colId xmlns:a16="http://schemas.microsoft.com/office/drawing/2014/main" val="1373707121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val="3205550103"/>
                    </a:ext>
                  </a:extLst>
                </a:gridCol>
              </a:tblGrid>
              <a:tr h="5686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Year made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97" marR="10897" marT="10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make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97" marR="10897" marT="10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97" marR="10897" marT="10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body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97" marR="10897" marT="10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condition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97" marR="10897" marT="10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odometer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97" marR="10897" marT="10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Selling price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97" marR="10897" marT="10897" marB="0" anchor="ctr"/>
                </a:tc>
                <a:extLst>
                  <a:ext uri="{0D108BD9-81ED-4DB2-BD59-A6C34878D82A}">
                    <a16:rowId xmlns:a16="http://schemas.microsoft.com/office/drawing/2014/main" val="3612399191"/>
                  </a:ext>
                </a:extLst>
              </a:tr>
              <a:tr h="618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recently made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97" marR="10897" marT="10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Jeep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97" marR="10897" marT="10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compass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97" marR="10897" marT="10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SUV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97" marR="10897" marT="10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very good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97" marR="10897" marT="10897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30000-50000 miles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97" marR="10897" marT="10897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78850"/>
                  </a:ext>
                </a:extLst>
              </a:tr>
              <a:tr h="618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recently made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97" marR="10897" marT="10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Chevrolet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97" marR="10897" marT="10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Silverado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97" marR="10897" marT="10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crew cab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97" marR="10897" marT="10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97" marR="10897" marT="10897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10000-30000 miles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97" marR="10897" marT="10897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6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79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5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5949DF-AF49-4E72-B13A-614D29B6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225" y="240679"/>
            <a:ext cx="2842402" cy="1008683"/>
          </a:xfrm>
        </p:spPr>
        <p:txBody>
          <a:bodyPr anchor="b">
            <a:normAutofit/>
          </a:bodyPr>
          <a:lstStyle/>
          <a:p>
            <a:r>
              <a:rPr lang="en-US" altLang="zh-CN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zh-CN" altLang="en-US" sz="4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7" name="内容占位符 6" descr="白色的汽车&#10;&#10;描述已自动生成">
            <a:extLst>
              <a:ext uri="{FF2B5EF4-FFF2-40B4-BE49-F238E27FC236}">
                <a16:creationId xmlns:a16="http://schemas.microsoft.com/office/drawing/2014/main" id="{2D19E013-98F0-44EE-ADD9-1CFC7F8FF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50" y="728799"/>
            <a:ext cx="7238414" cy="542881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79EA13-3824-4B70-BFF1-F5B8EE1BF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225" y="1419851"/>
            <a:ext cx="2677814" cy="480698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Jeep Compass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30000 miles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4.1/5</a:t>
            </a:r>
          </a:p>
          <a:p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Predicted: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25000 - 30000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I spend: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25300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2B93B3-00EA-454B-9F63-75708B5D656E}"/>
              </a:ext>
            </a:extLst>
          </p:cNvPr>
          <p:cNvSpPr/>
          <p:nvPr/>
        </p:nvSpPr>
        <p:spPr>
          <a:xfrm>
            <a:off x="7325840" y="5312439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9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卡车停在路边&#10;&#10;描述已自动生成">
            <a:extLst>
              <a:ext uri="{FF2B5EF4-FFF2-40B4-BE49-F238E27FC236}">
                <a16:creationId xmlns:a16="http://schemas.microsoft.com/office/drawing/2014/main" id="{1D0BF902-1CA0-4BEF-B683-C8A679BA7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97" y="1426937"/>
            <a:ext cx="6880072" cy="4540847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B4DF23A6-849D-4B15-BD51-60047CCC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1199863"/>
            <a:ext cx="2888439" cy="4853807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Chevy Silverado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 miles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4.7/5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Predicted: 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25000 - 30000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I spend: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32000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0852A92-B66B-4FA4-9966-E95211257707}"/>
              </a:ext>
            </a:extLst>
          </p:cNvPr>
          <p:cNvSpPr txBox="1">
            <a:spLocks/>
          </p:cNvSpPr>
          <p:nvPr/>
        </p:nvSpPr>
        <p:spPr>
          <a:xfrm>
            <a:off x="458965" y="408797"/>
            <a:ext cx="2842402" cy="791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altLang="zh-CN" sz="4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831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2F73EB-B46F-4F77-B3DC-7C374906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B10B3-CF45-4294-8994-0E8AD1FC6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5417F-1D1B-48A7-B4DA-BAD73B02C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CF9D9F-1672-4D0C-934E-CD9EE1BE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58C702-CA14-4264-B8FC-A5120F75D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21A72C-7343-4A22-8700-696C5860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44A4DC-7861-4DCC-9931-5A075855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6C316F-BFB5-424F-A951-E962A3B74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6E3F32-BC7B-4E13-8C18-1E2AD8AC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05" y="1887795"/>
            <a:ext cx="9673306" cy="2733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zh-CN" sz="7200" cap="all" spc="-100"/>
              <a:t>Thank you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95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5949DF-AF49-4E72-B13A-614D29B6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422" y="237744"/>
            <a:ext cx="2500008" cy="3695307"/>
          </a:xfrm>
        </p:spPr>
        <p:txBody>
          <a:bodyPr anchor="b">
            <a:noAutofit/>
          </a:bodyPr>
          <a:lstStyle/>
          <a:p>
            <a:pPr algn="ctr"/>
            <a:r>
              <a:rPr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Did I spend too much</a:t>
            </a:r>
            <a:r>
              <a: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3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7" name="内容占位符 6" descr="白色的汽车&#10;&#10;描述已自动生成">
            <a:extLst>
              <a:ext uri="{FF2B5EF4-FFF2-40B4-BE49-F238E27FC236}">
                <a16:creationId xmlns:a16="http://schemas.microsoft.com/office/drawing/2014/main" id="{2D19E013-98F0-44EE-ADD9-1CFC7F8FF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3" y="413053"/>
            <a:ext cx="8976943" cy="673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1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431B87-5C08-427C-895A-F8ECFD16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358492-9C77-4D8A-8CCB-979598A02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 :https://www.kaggle.com/tunguz/used-car-auction-prices</a:t>
            </a:r>
          </a:p>
          <a:p>
            <a:pPr lvl="0"/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 auction sales prices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2014-2015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03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A78359B-1CA5-48E5-AC19-582A1B74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61" y="360660"/>
            <a:ext cx="3379729" cy="2203431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FFFFFF"/>
                </a:solidFill>
              </a:rPr>
              <a:t>Structure</a:t>
            </a:r>
            <a:endParaRPr lang="zh-CN" altLang="en-US" sz="5400" b="1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4C329B-BC4F-44FA-827D-0E4651AD0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61" y="3258692"/>
            <a:ext cx="2888439" cy="3869634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FFFFFF"/>
                </a:solidFill>
              </a:rPr>
              <a:t>14 Columns</a:t>
            </a:r>
          </a:p>
          <a:p>
            <a:r>
              <a:rPr lang="en-US" sz="2400" b="1" i="1" dirty="0">
                <a:solidFill>
                  <a:srgbClr val="FFFFFF"/>
                </a:solidFill>
              </a:rPr>
              <a:t>490197 rows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86E468C-E74D-4B14-A822-FF1FF1BEE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842051"/>
              </p:ext>
            </p:extLst>
          </p:nvPr>
        </p:nvGraphicFramePr>
        <p:xfrm>
          <a:off x="4180853" y="617061"/>
          <a:ext cx="7857176" cy="56238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66832">
                  <a:extLst>
                    <a:ext uri="{9D8B030D-6E8A-4147-A177-3AD203B41FA5}">
                      <a16:colId xmlns:a16="http://schemas.microsoft.com/office/drawing/2014/main" val="3944288898"/>
                    </a:ext>
                  </a:extLst>
                </a:gridCol>
                <a:gridCol w="5690344">
                  <a:extLst>
                    <a:ext uri="{9D8B030D-6E8A-4147-A177-3AD203B41FA5}">
                      <a16:colId xmlns:a16="http://schemas.microsoft.com/office/drawing/2014/main" val="1078231872"/>
                    </a:ext>
                  </a:extLst>
                </a:gridCol>
              </a:tblGrid>
              <a:tr h="396591">
                <a:tc>
                  <a:txBody>
                    <a:bodyPr/>
                    <a:lstStyle/>
                    <a:p>
                      <a:r>
                        <a:rPr lang="en-US" altLang="zh-CN" b="1" i="1" u="none" dirty="0"/>
                        <a:t>Year made</a:t>
                      </a:r>
                      <a:endParaRPr lang="zh-CN" altLang="en-US" b="1" i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Year that vehicle was made. </a:t>
                      </a:r>
                      <a:r>
                        <a:rPr lang="en-US" altLang="zh-CN" dirty="0" err="1"/>
                        <a:t>Eg</a:t>
                      </a:r>
                      <a:r>
                        <a:rPr lang="en-US" altLang="zh-CN" dirty="0"/>
                        <a:t>: 2014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99603"/>
                  </a:ext>
                </a:extLst>
              </a:tr>
              <a:tr h="402099">
                <a:tc>
                  <a:txBody>
                    <a:bodyPr/>
                    <a:lstStyle/>
                    <a:p>
                      <a:r>
                        <a:rPr lang="en-US" altLang="zh-CN" b="1" i="1" dirty="0"/>
                        <a:t>Make</a:t>
                      </a:r>
                      <a:endParaRPr lang="zh-CN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Vehicle make. </a:t>
                      </a:r>
                      <a:r>
                        <a:rPr lang="en-US" altLang="zh-CN" dirty="0" err="1"/>
                        <a:t>Eg</a:t>
                      </a:r>
                      <a:r>
                        <a:rPr lang="en-US" altLang="zh-CN" dirty="0"/>
                        <a:t>: Honda, Ford, Mercedes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00924"/>
                  </a:ext>
                </a:extLst>
              </a:tr>
              <a:tr h="402099">
                <a:tc>
                  <a:txBody>
                    <a:bodyPr/>
                    <a:lstStyle/>
                    <a:p>
                      <a:r>
                        <a:rPr lang="en-US" altLang="zh-CN" b="1" i="1" dirty="0"/>
                        <a:t>Model</a:t>
                      </a:r>
                      <a:endParaRPr lang="zh-CN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Vehicle Model. </a:t>
                      </a:r>
                      <a:r>
                        <a:rPr lang="en-US" altLang="zh-CN" dirty="0" err="1"/>
                        <a:t>Eg</a:t>
                      </a:r>
                      <a:r>
                        <a:rPr lang="en-US" altLang="zh-CN" dirty="0"/>
                        <a:t>: CR-V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10392"/>
                  </a:ext>
                </a:extLst>
              </a:tr>
              <a:tr h="402099">
                <a:tc>
                  <a:txBody>
                    <a:bodyPr/>
                    <a:lstStyle/>
                    <a:p>
                      <a:r>
                        <a:rPr lang="en-US" altLang="zh-CN" b="1" i="1" dirty="0"/>
                        <a:t>Body</a:t>
                      </a:r>
                      <a:endParaRPr lang="zh-CN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Vehicle type. </a:t>
                      </a:r>
                      <a:r>
                        <a:rPr lang="en-US" altLang="zh-CN" dirty="0" err="1"/>
                        <a:t>Eg</a:t>
                      </a:r>
                      <a:r>
                        <a:rPr lang="en-US" altLang="zh-CN" dirty="0"/>
                        <a:t>: SUV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85696"/>
                  </a:ext>
                </a:extLst>
              </a:tr>
              <a:tr h="402099"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Transmission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Either “manual” or “Automatic”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720608"/>
                  </a:ext>
                </a:extLst>
              </a:tr>
              <a:tr h="402099">
                <a:tc>
                  <a:txBody>
                    <a:bodyPr/>
                    <a:lstStyle/>
                    <a:p>
                      <a:r>
                        <a:rPr lang="en-US" altLang="zh-CN" dirty="0"/>
                        <a:t>Vin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Vehicle 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67382"/>
                  </a:ext>
                </a:extLst>
              </a:tr>
              <a:tr h="402099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 that vehicle was hold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45292"/>
                  </a:ext>
                </a:extLst>
              </a:tr>
              <a:tr h="402099">
                <a:tc>
                  <a:txBody>
                    <a:bodyPr/>
                    <a:lstStyle/>
                    <a:p>
                      <a:r>
                        <a:rPr lang="en-US" altLang="zh-CN" b="1" i="1" dirty="0"/>
                        <a:t>Condition</a:t>
                      </a:r>
                      <a:endParaRPr lang="zh-CN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Vehicle condition rate from 1 – 5 point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29165"/>
                  </a:ext>
                </a:extLst>
              </a:tr>
              <a:tr h="402099">
                <a:tc>
                  <a:txBody>
                    <a:bodyPr/>
                    <a:lstStyle/>
                    <a:p>
                      <a:r>
                        <a:rPr lang="en-US" altLang="zh-CN" b="1" i="1" dirty="0"/>
                        <a:t>Odometer</a:t>
                      </a:r>
                      <a:endParaRPr lang="zh-CN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Miles vehicle has been driven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1978"/>
                  </a:ext>
                </a:extLst>
              </a:tr>
              <a:tr h="402099">
                <a:tc>
                  <a:txBody>
                    <a:bodyPr/>
                    <a:lstStyle/>
                    <a:p>
                      <a:r>
                        <a:rPr lang="en-US" altLang="zh-CN" dirty="0"/>
                        <a:t>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Vehicle outer color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64598"/>
                  </a:ext>
                </a:extLst>
              </a:tr>
              <a:tr h="402099">
                <a:tc>
                  <a:txBody>
                    <a:bodyPr/>
                    <a:lstStyle/>
                    <a:p>
                      <a:r>
                        <a:rPr lang="en-US" altLang="zh-CN" dirty="0"/>
                        <a:t>MMR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Machine predicted selling price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80886"/>
                  </a:ext>
                </a:extLst>
              </a:tr>
              <a:tr h="402099">
                <a:tc>
                  <a:txBody>
                    <a:bodyPr/>
                    <a:lstStyle/>
                    <a:p>
                      <a:r>
                        <a:rPr lang="en-US" altLang="zh-CN" b="1" i="1" dirty="0"/>
                        <a:t>Selling price</a:t>
                      </a:r>
                      <a:endParaRPr lang="zh-CN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Final selling price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86351"/>
                  </a:ext>
                </a:extLst>
              </a:tr>
              <a:tr h="40209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Sell_month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Month that vehicle was sold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63899"/>
                  </a:ext>
                </a:extLst>
              </a:tr>
              <a:tr h="40209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Sell_year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Year that vehicle was sold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0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38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0BE88B9-7851-4ECC-8E7A-F100D3F3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Goal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9A9F6-37B3-458F-BD5F-DB50684A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/>
          </a:bodyPr>
          <a:lstStyle/>
          <a:p>
            <a:pPr marL="457200" lvl="0" indent="-336550" rtl="0">
              <a:spcBef>
                <a:spcPts val="0"/>
              </a:spcBef>
              <a:spcAft>
                <a:spcPts val="600"/>
              </a:spcAft>
              <a:buSzPts val="1700"/>
              <a:buFont typeface="Arial"/>
              <a:buChar char="●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Descriptive Analysis</a:t>
            </a:r>
          </a:p>
          <a:p>
            <a:pPr marL="914400" lvl="1" indent="-336550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Vehicle Overall condition</a:t>
            </a:r>
          </a:p>
          <a:p>
            <a:pPr marL="914400" lvl="1" indent="-336550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Vehicle Final Selling price</a:t>
            </a:r>
          </a:p>
          <a:p>
            <a:pPr marL="914400" lvl="1" indent="-336550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</a:p>
          <a:p>
            <a:pPr marL="457200" lvl="0" indent="-336550" rtl="0">
              <a:spcBef>
                <a:spcPts val="0"/>
              </a:spcBef>
              <a:spcAft>
                <a:spcPts val="600"/>
              </a:spcAft>
              <a:buSzPts val="1700"/>
              <a:buFont typeface="Arial"/>
              <a:buChar char="●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Predictive analysis</a:t>
            </a:r>
          </a:p>
          <a:p>
            <a:pPr marL="577850" lvl="1" indent="0" rtl="0">
              <a:spcBef>
                <a:spcPts val="0"/>
              </a:spcBef>
              <a:spcAft>
                <a:spcPts val="600"/>
              </a:spcAft>
              <a:buSzPts val="1700"/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	Given a year, made, model , body, condition 	and odometer, we predict the vehicle price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9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D5F225-076F-442A-AAD5-8283FFAA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A35259D-8934-4880-A623-9C874A1D8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398246"/>
            <a:ext cx="7245103" cy="336037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empty rows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duplicated rows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columns that are not helpful for prediction: 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 number(vehicle ID)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 Month and Year</a:t>
            </a:r>
          </a:p>
          <a:p>
            <a:pPr lvl="1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5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B1F2238-EA69-4D67-8CD6-BAE676F9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 descr="Magnifying glass showing decling performance">
            <a:extLst>
              <a:ext uri="{FF2B5EF4-FFF2-40B4-BE49-F238E27FC236}">
                <a16:creationId xmlns:a16="http://schemas.microsoft.com/office/drawing/2014/main" id="{3D89A1C1-4FA6-4568-BE8F-8775AE0D04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75000"/>
          </a:blip>
          <a:srcRect t="1220" b="1451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4ACE5D0-1439-4B33-9A21-D86EF78AF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alpha val="91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FAA666-3B55-45DF-A7C0-B9220687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Data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5244A2-E5F0-48CD-B6D0-2EBEB92B2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variables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422920 objects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Independent: Year, make, model, body, condition, odometer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Dependent: Selling Price</a:t>
            </a:r>
          </a:p>
        </p:txBody>
      </p:sp>
    </p:spTree>
    <p:extLst>
      <p:ext uri="{BB962C8B-B14F-4D97-AF65-F5344CB8AC3E}">
        <p14:creationId xmlns:p14="http://schemas.microsoft.com/office/powerpoint/2010/main" val="264153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30A666-15CB-4FE1-BDD6-FBA2D632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br>
              <a:rPr lang="en-US" altLang="zh-CN" sz="3600" dirty="0"/>
            </a:b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Cutting</a:t>
            </a:r>
            <a:b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3D8E9-DFC7-4B98-91A1-6163EF306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 each variable into several chucks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4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BC291E-355E-4202-981E-3950BE9B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248823"/>
            <a:ext cx="9792208" cy="1527078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Cutting Example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F0417-8B20-4D71-B5C2-D8D4CE332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1468877"/>
            <a:ext cx="9792208" cy="449683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 the variable Condition into 6 categories: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7EFF4CC-B3F3-459B-B37E-34D656F83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34570"/>
              </p:ext>
            </p:extLst>
          </p:nvPr>
        </p:nvGraphicFramePr>
        <p:xfrm>
          <a:off x="1224279" y="3015121"/>
          <a:ext cx="10069032" cy="29505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34516">
                  <a:extLst>
                    <a:ext uri="{9D8B030D-6E8A-4147-A177-3AD203B41FA5}">
                      <a16:colId xmlns:a16="http://schemas.microsoft.com/office/drawing/2014/main" val="2529242256"/>
                    </a:ext>
                  </a:extLst>
                </a:gridCol>
                <a:gridCol w="5034516">
                  <a:extLst>
                    <a:ext uri="{9D8B030D-6E8A-4147-A177-3AD203B41FA5}">
                      <a16:colId xmlns:a16="http://schemas.microsoft.com/office/drawing/2014/main" val="2309636000"/>
                    </a:ext>
                  </a:extLst>
                </a:gridCol>
              </a:tblGrid>
              <a:tr h="491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Terrible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59422"/>
                  </a:ext>
                </a:extLst>
              </a:tr>
              <a:tr h="491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to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435618"/>
                  </a:ext>
                </a:extLst>
              </a:tr>
              <a:tr h="491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to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Neutral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50782"/>
                  </a:ext>
                </a:extLst>
              </a:tr>
              <a:tr h="491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to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Good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114483"/>
                  </a:ext>
                </a:extLst>
              </a:tr>
              <a:tr h="491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 to 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Great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8960"/>
                  </a:ext>
                </a:extLst>
              </a:tr>
              <a:tr h="491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4.5 to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Excellent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84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491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3478</TotalTime>
  <Words>437</Words>
  <Application>Microsoft Office PowerPoint</Application>
  <PresentationFormat>宽屏</PresentationFormat>
  <Paragraphs>151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Arial</vt:lpstr>
      <vt:lpstr>Century Gothic</vt:lpstr>
      <vt:lpstr>Garamond</vt:lpstr>
      <vt:lpstr>Times New Roman</vt:lpstr>
      <vt:lpstr>肥皂</vt:lpstr>
      <vt:lpstr>Used Car prices</vt:lpstr>
      <vt:lpstr> Did I spend too much？</vt:lpstr>
      <vt:lpstr>Problem statement</vt:lpstr>
      <vt:lpstr>Structure</vt:lpstr>
      <vt:lpstr>Goal</vt:lpstr>
      <vt:lpstr>Data cleaning</vt:lpstr>
      <vt:lpstr>Cleaned Data</vt:lpstr>
      <vt:lpstr> Data  Cutting </vt:lpstr>
      <vt:lpstr>Data Cutting Example</vt:lpstr>
      <vt:lpstr>Histogram of conditions</vt:lpstr>
      <vt:lpstr>Selling Price</vt:lpstr>
      <vt:lpstr>Year vehicle was made</vt:lpstr>
      <vt:lpstr>Prediction</vt:lpstr>
      <vt:lpstr>Result</vt:lpstr>
      <vt:lpstr>Application</vt:lpstr>
      <vt:lpstr>Application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IST707 Progress report</dc:title>
  <dc:creator>Chang Liu</dc:creator>
  <cp:lastModifiedBy>Chang Liu</cp:lastModifiedBy>
  <cp:revision>33</cp:revision>
  <dcterms:created xsi:type="dcterms:W3CDTF">2021-11-29T16:53:47Z</dcterms:created>
  <dcterms:modified xsi:type="dcterms:W3CDTF">2021-12-16T00:24:43Z</dcterms:modified>
</cp:coreProperties>
</file>