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4" r:id="rId3"/>
    <p:sldId id="289" r:id="rId4"/>
    <p:sldId id="290" r:id="rId5"/>
    <p:sldId id="291" r:id="rId6"/>
    <p:sldId id="292" r:id="rId7"/>
    <p:sldId id="278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849E8AD-19A8-D141-877B-F35AB1E547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848D1E-A7E0-274E-AC2B-5481253213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EE572-AED0-C543-B985-9C4AF2EC4E6E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A45DD-4246-D14E-9A3D-C4F1DEF94A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05FBC5-E598-F04D-8E37-8F2F0CECD5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6DDF-BDF5-CA45-A086-BFDA12233BBF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82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3"/>
          <p:cNvSpPr txBox="1"/>
          <p:nvPr/>
        </p:nvSpPr>
        <p:spPr>
          <a:xfrm rot="19794615">
            <a:off x="2295280" y="2339206"/>
            <a:ext cx="7758073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600">
                <a:solidFill>
                  <a:srgbClr val="0D0D0D">
                    <a:alpha val="6000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华兴源创 保密</a:t>
            </a:r>
          </a:p>
        </p:txBody>
      </p:sp>
      <p:sp>
        <p:nvSpPr>
          <p:cNvPr id="29" name="请输入标题"/>
          <p:cNvSpPr txBox="1">
            <a:spLocks noGrp="1"/>
          </p:cNvSpPr>
          <p:nvPr>
            <p:ph type="title" hasCustomPrompt="1"/>
          </p:nvPr>
        </p:nvSpPr>
        <p:spPr>
          <a:xfrm>
            <a:off x="1873872" y="384260"/>
            <a:ext cx="8493643" cy="62928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18478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请输入标题</a:t>
            </a:r>
          </a:p>
        </p:txBody>
      </p:sp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43926" y="6571419"/>
            <a:ext cx="279882" cy="2769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1" name="矩形 35"/>
          <p:cNvSpPr/>
          <p:nvPr/>
        </p:nvSpPr>
        <p:spPr>
          <a:xfrm rot="13500000">
            <a:off x="1338013" y="553189"/>
            <a:ext cx="291423" cy="291424"/>
          </a:xfrm>
          <a:prstGeom prst="rect">
            <a:avLst/>
          </a:prstGeom>
          <a:solidFill>
            <a:srgbClr val="18478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矩形 36"/>
          <p:cNvSpPr/>
          <p:nvPr/>
        </p:nvSpPr>
        <p:spPr>
          <a:xfrm rot="13500000">
            <a:off x="1591470" y="587058"/>
            <a:ext cx="223682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圆角矩形 37"/>
          <p:cNvSpPr/>
          <p:nvPr/>
        </p:nvSpPr>
        <p:spPr>
          <a:xfrm rot="2700000">
            <a:off x="451478" y="347642"/>
            <a:ext cx="702517" cy="7025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5000000"/>
          </a:gradFill>
          <a:ln w="25400">
            <a:solidFill>
              <a:srgbClr val="F9F9F9"/>
            </a:solidFill>
            <a:miter/>
          </a:ln>
          <a:effectLst>
            <a:outerShdw blurRad="63500" rotWithShape="0">
              <a:srgbClr val="000000">
                <a:alpha val="11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30791" y="528573"/>
            <a:ext cx="562788" cy="41213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>
                <a:solidFill>
                  <a:srgbClr val="1847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Open Sans"/>
              </a:defRPr>
            </a:lvl1pPr>
            <a:lvl2pPr marL="685800" indent="-228600" algn="ctr">
              <a:spcBef>
                <a:spcPts val="0"/>
              </a:spcBef>
              <a:buFontTx/>
              <a:defRPr sz="2400">
                <a:solidFill>
                  <a:srgbClr val="1847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Open Sans"/>
              </a:defRPr>
            </a:lvl2pPr>
            <a:lvl3pPr marL="1188719" indent="-274319" algn="ctr">
              <a:spcBef>
                <a:spcPts val="0"/>
              </a:spcBef>
              <a:buFontTx/>
              <a:defRPr sz="2400">
                <a:solidFill>
                  <a:srgbClr val="1847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Open Sans"/>
              </a:defRPr>
            </a:lvl3pPr>
            <a:lvl4pPr marL="1676400" indent="-304800" algn="ctr">
              <a:spcBef>
                <a:spcPts val="0"/>
              </a:spcBef>
              <a:buFontTx/>
              <a:defRPr sz="2400">
                <a:solidFill>
                  <a:srgbClr val="1847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Open Sans"/>
              </a:defRPr>
            </a:lvl4pPr>
            <a:lvl5pPr marL="2133600" indent="-304800" algn="ctr">
              <a:spcBef>
                <a:spcPts val="0"/>
              </a:spcBef>
              <a:buFontTx/>
              <a:defRPr sz="2400">
                <a:solidFill>
                  <a:srgbClr val="1847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Open Sans"/>
              </a:defRPr>
            </a:lvl5pPr>
          </a:lstStyle>
          <a:p>
            <a:r>
              <a:rPr lang="en-US" altLang="zh-CN" dirty="0"/>
              <a:t>…</a:t>
            </a:r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EEF29A-0F2B-004F-99AD-E28BC1139B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630149"/>
            <a:ext cx="1945709" cy="208984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8141BC-E9E2-B74D-A6FE-86EC1EB0E094}"/>
              </a:ext>
            </a:extLst>
          </p:cNvPr>
          <p:cNvCxnSpPr/>
          <p:nvPr userDrawn="1"/>
        </p:nvCxnSpPr>
        <p:spPr>
          <a:xfrm>
            <a:off x="1250303" y="989395"/>
            <a:ext cx="10487608" cy="0"/>
          </a:xfrm>
          <a:prstGeom prst="line">
            <a:avLst/>
          </a:prstGeom>
          <a:noFill/>
          <a:ln w="34925" cap="flat">
            <a:solidFill>
              <a:srgbClr val="19478F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AB46EFF-9215-3B4A-8240-0296F1523690}"/>
              </a:ext>
            </a:extLst>
          </p:cNvPr>
          <p:cNvSpPr/>
          <p:nvPr userDrawn="1"/>
        </p:nvSpPr>
        <p:spPr>
          <a:xfrm>
            <a:off x="11575977" y="6571418"/>
            <a:ext cx="753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 b="0" i="0" dirty="0" smtClean="0">
                <a:solidFill>
                  <a:srgbClr val="19478F">
                    <a:alpha val="55000"/>
                  </a:srgb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第    页</a:t>
            </a:r>
            <a:endParaRPr kumimoji="1" lang="zh-CN" altLang="en-US" sz="1200" b="0" i="0" dirty="0">
              <a:solidFill>
                <a:srgbClr val="19478F">
                  <a:alpha val="55000"/>
                </a:srgb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8674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7259FB-40B2-2146-AA9F-2292695BF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48832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E1DE1-E4FC-CE4C-8ADA-3B4BAC2D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BCBD44-A14D-B14B-9ECA-A67334921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09615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5" name="组合 9"/>
          <p:cNvGrpSpPr/>
          <p:nvPr/>
        </p:nvGrpSpPr>
        <p:grpSpPr>
          <a:xfrm>
            <a:off x="1981163" y="393958"/>
            <a:ext cx="3614057" cy="625248"/>
            <a:chOff x="0" y="0"/>
            <a:chExt cx="3614056" cy="625247"/>
          </a:xfrm>
        </p:grpSpPr>
        <p:sp>
          <p:nvSpPr>
            <p:cNvPr id="3" name="TextBox 62"/>
            <p:cNvSpPr txBox="1"/>
            <p:nvPr/>
          </p:nvSpPr>
          <p:spPr>
            <a:xfrm>
              <a:off x="31345" y="330606"/>
              <a:ext cx="3582712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华兴源创</a:t>
              </a:r>
            </a:p>
          </p:txBody>
        </p:sp>
        <p:sp>
          <p:nvSpPr>
            <p:cNvPr id="4" name="矩形 11"/>
            <p:cNvSpPr txBox="1"/>
            <p:nvPr/>
          </p:nvSpPr>
          <p:spPr>
            <a:xfrm>
              <a:off x="0" y="0"/>
              <a:ext cx="3149022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18478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XXXXX</a:t>
              </a:r>
            </a:p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hf hd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矩形 37"/>
          <p:cNvSpPr/>
          <p:nvPr/>
        </p:nvSpPr>
        <p:spPr>
          <a:xfrm rot="2700000">
            <a:off x="1881970" y="2790130"/>
            <a:ext cx="1489275" cy="1489278"/>
          </a:xfrm>
          <a:prstGeom prst="rect">
            <a:avLst/>
          </a:prstGeom>
          <a:solidFill>
            <a:srgbClr val="18478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PA_矩形 38"/>
          <p:cNvSpPr/>
          <p:nvPr/>
        </p:nvSpPr>
        <p:spPr>
          <a:xfrm rot="2700000">
            <a:off x="932898" y="2963218"/>
            <a:ext cx="1143094" cy="1143096"/>
          </a:xfrm>
          <a:prstGeom prst="rect">
            <a:avLst/>
          </a:prstGeom>
          <a:solidFill>
            <a:srgbClr val="18478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PA_矩形 41"/>
          <p:cNvSpPr/>
          <p:nvPr/>
        </p:nvSpPr>
        <p:spPr>
          <a:xfrm rot="13500000">
            <a:off x="8830660" y="2790130"/>
            <a:ext cx="1489276" cy="1489278"/>
          </a:xfrm>
          <a:prstGeom prst="rect">
            <a:avLst/>
          </a:prstGeom>
          <a:solidFill>
            <a:srgbClr val="18478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PA_矩形 42"/>
          <p:cNvSpPr/>
          <p:nvPr/>
        </p:nvSpPr>
        <p:spPr>
          <a:xfrm rot="13500000">
            <a:off x="10125913" y="2963222"/>
            <a:ext cx="1143094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PA_圆角矩形 3"/>
          <p:cNvSpPr/>
          <p:nvPr/>
        </p:nvSpPr>
        <p:spPr>
          <a:xfrm rot="2700000">
            <a:off x="4300147" y="1739712"/>
            <a:ext cx="3590113" cy="359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5000000"/>
          </a:gradFill>
          <a:ln w="25400">
            <a:solidFill>
              <a:srgbClr val="F9F9F9"/>
            </a:solidFill>
            <a:miter/>
          </a:ln>
          <a:effectLst>
            <a:outerShdw blurRad="63500" rotWithShape="0">
              <a:srgbClr val="000000">
                <a:alpha val="11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PA_椭圆 4"/>
          <p:cNvSpPr/>
          <p:nvPr/>
        </p:nvSpPr>
        <p:spPr>
          <a:xfrm>
            <a:off x="3665899" y="1105463"/>
            <a:ext cx="4858609" cy="4858610"/>
          </a:xfrm>
          <a:prstGeom prst="ellipse">
            <a:avLst/>
          </a:prstGeom>
          <a:ln w="28575">
            <a:solidFill>
              <a:srgbClr val="1847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PA_矩形 29"/>
          <p:cNvSpPr txBox="1"/>
          <p:nvPr/>
        </p:nvSpPr>
        <p:spPr>
          <a:xfrm>
            <a:off x="4357359" y="3162952"/>
            <a:ext cx="329307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50" name="PA_矩形 30"/>
          <p:cNvSpPr txBox="1"/>
          <p:nvPr/>
        </p:nvSpPr>
        <p:spPr>
          <a:xfrm>
            <a:off x="4159111" y="2260594"/>
            <a:ext cx="378565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>
                <a:solidFill>
                  <a:srgbClr val="18478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光栅测试流程</a:t>
            </a:r>
            <a:endParaRPr dirty="0"/>
          </a:p>
        </p:txBody>
      </p:sp>
      <p:grpSp>
        <p:nvGrpSpPr>
          <p:cNvPr id="53" name="PA_组合 2"/>
          <p:cNvGrpSpPr/>
          <p:nvPr/>
        </p:nvGrpSpPr>
        <p:grpSpPr>
          <a:xfrm>
            <a:off x="4218413" y="1840884"/>
            <a:ext cx="3799168" cy="3405280"/>
            <a:chOff x="0" y="0"/>
            <a:chExt cx="3799167" cy="3405279"/>
          </a:xfrm>
        </p:grpSpPr>
        <p:sp>
          <p:nvSpPr>
            <p:cNvPr id="51" name="椭圆 43"/>
            <p:cNvSpPr/>
            <p:nvPr/>
          </p:nvSpPr>
          <p:spPr>
            <a:xfrm>
              <a:off x="0" y="0"/>
              <a:ext cx="186453" cy="186453"/>
            </a:xfrm>
            <a:prstGeom prst="ellipse">
              <a:avLst/>
            </a:prstGeom>
            <a:solidFill>
              <a:srgbClr val="18478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椭圆 44"/>
            <p:cNvSpPr/>
            <p:nvPr/>
          </p:nvSpPr>
          <p:spPr>
            <a:xfrm>
              <a:off x="3612715" y="3218827"/>
              <a:ext cx="186453" cy="186453"/>
            </a:xfrm>
            <a:prstGeom prst="ellipse">
              <a:avLst/>
            </a:prstGeom>
            <a:solidFill>
              <a:srgbClr val="18478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6" name="PA_组合 1"/>
          <p:cNvGrpSpPr/>
          <p:nvPr/>
        </p:nvGrpSpPr>
        <p:grpSpPr>
          <a:xfrm>
            <a:off x="4221682" y="1840883"/>
            <a:ext cx="3786149" cy="3435130"/>
            <a:chOff x="0" y="0"/>
            <a:chExt cx="3786147" cy="3435129"/>
          </a:xfrm>
        </p:grpSpPr>
        <p:sp>
          <p:nvSpPr>
            <p:cNvPr id="54" name="椭圆 45"/>
            <p:cNvSpPr/>
            <p:nvPr/>
          </p:nvSpPr>
          <p:spPr>
            <a:xfrm>
              <a:off x="-1" y="3248676"/>
              <a:ext cx="186453" cy="186453"/>
            </a:xfrm>
            <a:prstGeom prst="ellipse">
              <a:avLst/>
            </a:prstGeom>
            <a:solidFill>
              <a:srgbClr val="18478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椭圆 46"/>
            <p:cNvSpPr/>
            <p:nvPr/>
          </p:nvSpPr>
          <p:spPr>
            <a:xfrm>
              <a:off x="3599695" y="-1"/>
              <a:ext cx="186453" cy="186453"/>
            </a:xfrm>
            <a:prstGeom prst="ellipse">
              <a:avLst/>
            </a:prstGeom>
            <a:solidFill>
              <a:srgbClr val="18478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7" name="PA_矩形 28"/>
          <p:cNvSpPr txBox="1"/>
          <p:nvPr/>
        </p:nvSpPr>
        <p:spPr>
          <a:xfrm>
            <a:off x="4553035" y="3964087"/>
            <a:ext cx="299779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苏州华兴源创科技股份有限公司 </a:t>
            </a:r>
          </a:p>
        </p:txBody>
      </p:sp>
      <p:sp>
        <p:nvSpPr>
          <p:cNvPr id="58" name="PA_圆角矩形 31"/>
          <p:cNvSpPr/>
          <p:nvPr/>
        </p:nvSpPr>
        <p:spPr>
          <a:xfrm>
            <a:off x="5047875" y="4401380"/>
            <a:ext cx="2106155" cy="637674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PA_矩形 32"/>
          <p:cNvSpPr txBox="1"/>
          <p:nvPr/>
        </p:nvSpPr>
        <p:spPr>
          <a:xfrm>
            <a:off x="5182401" y="4461007"/>
            <a:ext cx="166425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研发中心软件部</a:t>
            </a:r>
            <a:endParaRPr lang="en-US" dirty="0" smtClean="0"/>
          </a:p>
          <a:p>
            <a:r>
              <a:rPr dirty="0" smtClean="0"/>
              <a:t>20</a:t>
            </a:r>
            <a:r>
              <a:rPr lang="en-US" dirty="0" smtClean="0"/>
              <a:t>21</a:t>
            </a:r>
            <a:r>
              <a:rPr dirty="0" smtClean="0"/>
              <a:t>/0</a:t>
            </a:r>
            <a:r>
              <a:rPr lang="en-US" dirty="0" smtClean="0"/>
              <a:t>5/31</a:t>
            </a:r>
            <a:endParaRPr dirty="0"/>
          </a:p>
        </p:txBody>
      </p:sp>
      <p:sp>
        <p:nvSpPr>
          <p:cNvPr id="60" name="灯片编号占位符 5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71105 0.000000" pathEditMode="relative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71098 0.000000" pathEditMode="relative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5373 0.000000" pathEditMode="relative">
                                      <p:cBhvr>
                                        <p:cTn id="4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500"/>
                            </p:stCondLst>
                            <p:childTnLst>
                              <p:par>
                                <p:cTn id="49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5373 0.000000" pathEditMode="relative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23" presetClass="entr" presetSubtype="16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0"/>
                            </p:stCondLst>
                            <p:childTnLst>
                              <p:par>
                                <p:cTn id="61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2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23" presetClass="entr" presetSubtype="16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74" presetID="23" presetClass="entr" presetSubtype="16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7" animBg="1" advAuto="0"/>
      <p:bldP spid="44" grpId="9" animBg="1" advAuto="0"/>
      <p:bldP spid="45" grpId="11" animBg="1" advAuto="0"/>
      <p:bldP spid="46" grpId="13" animBg="1" advAuto="0"/>
      <p:bldP spid="47" grpId="1" animBg="1" advAuto="0"/>
      <p:bldP spid="48" grpId="2" animBg="1" advAuto="0"/>
      <p:bldP spid="49" grpId="16" animBg="1" advAuto="0"/>
      <p:bldP spid="50" grpId="15" animBg="1" advAuto="0"/>
      <p:bldP spid="53" grpId="5" animBg="1" advAuto="0"/>
      <p:bldP spid="53" grpId="6" animBg="1" advAuto="0"/>
      <p:bldP spid="56" grpId="3" animBg="1" advAuto="0"/>
      <p:bldP spid="56" grpId="4" animBg="1" advAuto="0"/>
      <p:bldP spid="57" grpId="17" animBg="1" advAuto="0"/>
      <p:bldP spid="58" grpId="18" animBg="1" advAuto="0"/>
      <p:bldP spid="59" grpId="19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5A7A-4675-6E45-B839-3B9C946B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检测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DDEAA-A8BE-A04F-83E8-70E1557B4F9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4708F-578C-F84F-BB56-CC66C87C54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69377" y="1723292"/>
            <a:ext cx="5697416" cy="3921369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85999" y="2536580"/>
            <a:ext cx="3314700" cy="229479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873872" y="2527788"/>
            <a:ext cx="4474174" cy="0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连接符 8"/>
          <p:cNvCxnSpPr/>
          <p:nvPr/>
        </p:nvCxnSpPr>
        <p:spPr>
          <a:xfrm>
            <a:off x="5609491" y="2145323"/>
            <a:ext cx="0" cy="3103685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5627075" y="2167250"/>
            <a:ext cx="3840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0,0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7075" y="5064343"/>
            <a:ext cx="3199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y+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13893" y="2178947"/>
            <a:ext cx="3071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x</a:t>
            </a: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+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53654" y="1723292"/>
            <a:ext cx="435219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2D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检测输出的缺陷信息，以右上角为原点，向左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增加，向下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增加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2</a:t>
            </a:r>
            <a:r>
              <a:rPr lang="zh-CN" altLang="en-US" dirty="0" smtClean="0"/>
              <a:t>、缺陷坐标是毫米乘以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后，即：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sz="1400" dirty="0" smtClean="0"/>
              <a:t>缺陷坐标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输出值 </a:t>
            </a:r>
            <a:r>
              <a:rPr lang="en-US" altLang="zh-CN" sz="1400" dirty="0" smtClean="0"/>
              <a:t>/ 1000f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</p:txBody>
      </p:sp>
      <p:sp>
        <p:nvSpPr>
          <p:cNvPr id="17" name="椭圆 16"/>
          <p:cNvSpPr/>
          <p:nvPr/>
        </p:nvSpPr>
        <p:spPr>
          <a:xfrm>
            <a:off x="3578469" y="3464169"/>
            <a:ext cx="70339" cy="7913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648808" y="3505336"/>
            <a:ext cx="1960683" cy="11588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连接符 20"/>
          <p:cNvCxnSpPr/>
          <p:nvPr/>
        </p:nvCxnSpPr>
        <p:spPr>
          <a:xfrm flipV="1">
            <a:off x="3625362" y="2527788"/>
            <a:ext cx="0" cy="936381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/>
          <p:cNvSpPr txBox="1"/>
          <p:nvPr/>
        </p:nvSpPr>
        <p:spPr>
          <a:xfrm>
            <a:off x="3194392" y="3516924"/>
            <a:ext cx="4946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kumimoji="0" lang="en-US" altLang="zh-CN" sz="1800" b="0" i="0" u="none" strike="noStrike" cap="none" spc="0" normalizeH="0" baseline="0" dirty="0" err="1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x,y</a:t>
            </a: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12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5A7A-4675-6E45-B839-3B9C946B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检测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DDEAA-A8BE-A04F-83E8-70E1557B4F9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4708F-578C-F84F-BB56-CC66C87C54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69377" y="1723292"/>
            <a:ext cx="5697416" cy="3921369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85999" y="2536580"/>
            <a:ext cx="3314700" cy="229479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873872" y="2527788"/>
            <a:ext cx="4474174" cy="0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连接符 8"/>
          <p:cNvCxnSpPr/>
          <p:nvPr/>
        </p:nvCxnSpPr>
        <p:spPr>
          <a:xfrm>
            <a:off x="5609491" y="2145323"/>
            <a:ext cx="0" cy="3103685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5627075" y="2167250"/>
            <a:ext cx="3840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0,0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7075" y="5064343"/>
            <a:ext cx="3199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y+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13893" y="2178947"/>
            <a:ext cx="3071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x</a:t>
            </a: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+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53654" y="1723292"/>
            <a:ext cx="4352192" cy="2616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CN" dirty="0" smtClean="0"/>
              <a:t>2D</a:t>
            </a:r>
            <a:r>
              <a:rPr lang="zh-CN" altLang="en-US" dirty="0" smtClean="0"/>
              <a:t>检测的缺陷，以左图所示方式划分区域，其中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3D</a:t>
            </a:r>
            <a:r>
              <a:rPr lang="zh-CN" altLang="en-US" dirty="0" smtClean="0"/>
              <a:t>相机的视野大小</a:t>
            </a:r>
            <a:endParaRPr lang="en-US" altLang="zh-CN" sz="1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4</a:t>
            </a:r>
            <a:r>
              <a:rPr lang="zh-CN" altLang="en-US" dirty="0" smtClean="0"/>
              <a:t>、区域划分后，将有缺陷的区域的行</a:t>
            </a:r>
            <a:r>
              <a:rPr lang="en-US" altLang="zh-CN" dirty="0" smtClean="0"/>
              <a:t>(Row)</a:t>
            </a:r>
            <a:r>
              <a:rPr lang="zh-CN" altLang="en-US" dirty="0" smtClean="0"/>
              <a:t>、列</a:t>
            </a:r>
            <a:r>
              <a:rPr lang="en-US" altLang="zh-CN" dirty="0" smtClean="0"/>
              <a:t>(Column)</a:t>
            </a:r>
            <a:r>
              <a:rPr lang="zh-CN" altLang="en-US" dirty="0" smtClean="0"/>
              <a:t>、中心坐标</a:t>
            </a:r>
            <a:r>
              <a:rPr lang="en-US" altLang="zh-CN" dirty="0" smtClean="0"/>
              <a:t>(X,Y)</a:t>
            </a:r>
            <a:r>
              <a:rPr lang="zh-CN" altLang="en-US" dirty="0" smtClean="0"/>
              <a:t>，例如，左图中有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个缺陷区域，高亮区域的信息如下：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Row = 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Column = 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XPosition</a:t>
            </a:r>
            <a:r>
              <a:rPr lang="en-US" altLang="zh-CN" sz="1400" dirty="0" smtClean="0"/>
              <a:t> = (Column+0.5)*w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YPosition</a:t>
            </a:r>
            <a:r>
              <a:rPr lang="en-US" altLang="zh-CN" sz="1400" dirty="0" smtClean="0"/>
              <a:t> = (Row+0.5)*h</a:t>
            </a:r>
            <a:endParaRPr lang="en-US" altLang="zh-CN" sz="1400" dirty="0"/>
          </a:p>
        </p:txBody>
      </p:sp>
      <p:sp>
        <p:nvSpPr>
          <p:cNvPr id="17" name="椭圆 16"/>
          <p:cNvSpPr/>
          <p:nvPr/>
        </p:nvSpPr>
        <p:spPr>
          <a:xfrm>
            <a:off x="3578469" y="3464169"/>
            <a:ext cx="70339" cy="7913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873872" y="2952750"/>
            <a:ext cx="447417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连接符 19"/>
          <p:cNvCxnSpPr/>
          <p:nvPr/>
        </p:nvCxnSpPr>
        <p:spPr>
          <a:xfrm>
            <a:off x="1873872" y="3368919"/>
            <a:ext cx="447417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连接符 21"/>
          <p:cNvCxnSpPr/>
          <p:nvPr/>
        </p:nvCxnSpPr>
        <p:spPr>
          <a:xfrm>
            <a:off x="1873872" y="3773365"/>
            <a:ext cx="447417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连接符 22"/>
          <p:cNvCxnSpPr/>
          <p:nvPr/>
        </p:nvCxnSpPr>
        <p:spPr>
          <a:xfrm>
            <a:off x="1873872" y="4177812"/>
            <a:ext cx="447417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连接符 24"/>
          <p:cNvCxnSpPr/>
          <p:nvPr/>
        </p:nvCxnSpPr>
        <p:spPr>
          <a:xfrm>
            <a:off x="1873872" y="4582257"/>
            <a:ext cx="447417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连接符 25"/>
          <p:cNvCxnSpPr/>
          <p:nvPr/>
        </p:nvCxnSpPr>
        <p:spPr>
          <a:xfrm>
            <a:off x="1873872" y="4995496"/>
            <a:ext cx="447417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连接符 26"/>
          <p:cNvCxnSpPr/>
          <p:nvPr/>
        </p:nvCxnSpPr>
        <p:spPr>
          <a:xfrm>
            <a:off x="5023337" y="2145323"/>
            <a:ext cx="0" cy="310368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/>
          <p:cNvCxnSpPr/>
          <p:nvPr/>
        </p:nvCxnSpPr>
        <p:spPr>
          <a:xfrm>
            <a:off x="4419598" y="2145323"/>
            <a:ext cx="0" cy="310368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连接符 28"/>
          <p:cNvCxnSpPr/>
          <p:nvPr/>
        </p:nvCxnSpPr>
        <p:spPr>
          <a:xfrm>
            <a:off x="3821722" y="2167250"/>
            <a:ext cx="0" cy="310368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/>
          <p:cNvCxnSpPr/>
          <p:nvPr/>
        </p:nvCxnSpPr>
        <p:spPr>
          <a:xfrm>
            <a:off x="3241429" y="2167250"/>
            <a:ext cx="0" cy="310368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连接符 30"/>
          <p:cNvCxnSpPr/>
          <p:nvPr/>
        </p:nvCxnSpPr>
        <p:spPr>
          <a:xfrm>
            <a:off x="2617175" y="2178947"/>
            <a:ext cx="0" cy="310368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连接符 31"/>
          <p:cNvCxnSpPr/>
          <p:nvPr/>
        </p:nvCxnSpPr>
        <p:spPr>
          <a:xfrm>
            <a:off x="2021026" y="2178947"/>
            <a:ext cx="0" cy="310368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椭圆 32"/>
          <p:cNvSpPr/>
          <p:nvPr/>
        </p:nvSpPr>
        <p:spPr>
          <a:xfrm>
            <a:off x="3695701" y="3616569"/>
            <a:ext cx="70339" cy="7913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047392" y="2763716"/>
            <a:ext cx="70339" cy="7913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768361" y="3818796"/>
            <a:ext cx="70339" cy="7913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80592" y="2073489"/>
            <a:ext cx="2574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07787" y="2560024"/>
            <a:ext cx="2141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h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effectLst/>
              <a:uFillTx/>
              <a:sym typeface="Calibri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32129" y="2373925"/>
            <a:ext cx="57736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/>
          <p:cNvCxnSpPr/>
          <p:nvPr/>
        </p:nvCxnSpPr>
        <p:spPr>
          <a:xfrm>
            <a:off x="5787053" y="2528506"/>
            <a:ext cx="0" cy="41545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矩形 39"/>
          <p:cNvSpPr/>
          <p:nvPr/>
        </p:nvSpPr>
        <p:spPr>
          <a:xfrm>
            <a:off x="3241429" y="3368919"/>
            <a:ext cx="580293" cy="404446"/>
          </a:xfrm>
          <a:prstGeom prst="rect">
            <a:avLst/>
          </a:prstGeom>
          <a:noFill/>
          <a:ln w="19050" cap="flat">
            <a:solidFill>
              <a:schemeClr val="accent4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906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5A7A-4675-6E45-B839-3B9C946B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检测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DDEAA-A8BE-A04F-83E8-70E1557B4F9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4708F-578C-F84F-BB56-CC66C87C54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69377" y="1723292"/>
            <a:ext cx="5697416" cy="3921369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直接连接符 7"/>
          <p:cNvCxnSpPr>
            <a:endCxn id="5" idx="3"/>
          </p:cNvCxnSpPr>
          <p:nvPr/>
        </p:nvCxnSpPr>
        <p:spPr>
          <a:xfrm>
            <a:off x="1179486" y="3679580"/>
            <a:ext cx="5687307" cy="4397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连接符 8"/>
          <p:cNvCxnSpPr>
            <a:stCxn id="5" idx="0"/>
          </p:cNvCxnSpPr>
          <p:nvPr/>
        </p:nvCxnSpPr>
        <p:spPr>
          <a:xfrm>
            <a:off x="4018085" y="1723292"/>
            <a:ext cx="0" cy="3921369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/>
          <p:cNvSpPr txBox="1"/>
          <p:nvPr/>
        </p:nvSpPr>
        <p:spPr>
          <a:xfrm>
            <a:off x="7253654" y="1723292"/>
            <a:ext cx="435219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以产品右上角作为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3D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检测的起始点，如左图所示，调整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XY</a:t>
            </a:r>
            <a:r>
              <a:rPr lang="zh-CN" altLang="en-US" dirty="0" smtClean="0"/>
              <a:t>轴，使</a:t>
            </a:r>
            <a:r>
              <a:rPr lang="en-US" altLang="zh-CN" dirty="0" smtClean="0"/>
              <a:t>3D</a:t>
            </a:r>
            <a:r>
              <a:rPr lang="zh-CN" altLang="en-US" dirty="0" smtClean="0"/>
              <a:t>相机拍摄的产品的右上角与</a:t>
            </a:r>
            <a:r>
              <a:rPr lang="en-US" altLang="zh-CN" dirty="0" smtClean="0"/>
              <a:t>3D</a:t>
            </a:r>
            <a:r>
              <a:rPr lang="zh-CN" altLang="en-US" dirty="0" smtClean="0"/>
              <a:t>相机的视野中心对齐，此时，在</a:t>
            </a:r>
            <a:r>
              <a:rPr lang="en-US" altLang="zh-CN" dirty="0" smtClean="0"/>
              <a:t>HMI</a:t>
            </a:r>
            <a:r>
              <a:rPr lang="zh-CN" altLang="en-US" dirty="0" smtClean="0"/>
              <a:t>上记录位置。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同一种产品只需要记录一次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单圆角矩形 6"/>
          <p:cNvSpPr/>
          <p:nvPr/>
        </p:nvSpPr>
        <p:spPr>
          <a:xfrm>
            <a:off x="1179486" y="3683977"/>
            <a:ext cx="2838599" cy="1960684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463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5A7A-4675-6E45-B839-3B9C946B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检测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DDEAA-A8BE-A04F-83E8-70E1557B4F9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4708F-578C-F84F-BB56-CC66C87C54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69377" y="1723292"/>
            <a:ext cx="5697416" cy="3921369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53654" y="1723292"/>
            <a:ext cx="4352192" cy="3877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3D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检测输出的缺陷信息包括：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缺陷坐标</a:t>
            </a:r>
            <a:r>
              <a:rPr lang="en-US" altLang="zh-CN" sz="1400" dirty="0" smtClean="0"/>
              <a:t>X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/>
                </a:solidFill>
              </a:rPr>
              <a:t>缺陷坐标</a:t>
            </a:r>
            <a:r>
              <a:rPr lang="en-US" altLang="zh-CN" sz="1400" dirty="0" smtClean="0">
                <a:solidFill>
                  <a:schemeClr val="tx1"/>
                </a:solidFill>
              </a:rPr>
              <a:t>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/>
                </a:solidFill>
              </a:rPr>
              <a:t>缺陷面积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/>
                </a:solidFill>
              </a:rPr>
              <a:t>缺陷</a:t>
            </a:r>
            <a:r>
              <a:rPr lang="en-US" altLang="zh-CN" sz="1400" dirty="0" smtClean="0">
                <a:solidFill>
                  <a:schemeClr val="tx1"/>
                </a:solidFill>
              </a:rPr>
              <a:t>width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/>
                </a:solidFill>
              </a:rPr>
              <a:t>缺陷</a:t>
            </a:r>
            <a:r>
              <a:rPr lang="en-US" altLang="zh-CN" sz="1400" dirty="0" smtClean="0">
                <a:solidFill>
                  <a:schemeClr val="tx1"/>
                </a:solidFill>
              </a:rPr>
              <a:t>height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</a:rPr>
              <a:t>其中，缺陷坐标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和缺陷坐标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是相对于相机视野中心的，在</a:t>
            </a:r>
            <a:r>
              <a:rPr lang="en-US" altLang="zh-CN" dirty="0" smtClean="0">
                <a:solidFill>
                  <a:schemeClr val="tx1"/>
                </a:solidFill>
              </a:rPr>
              <a:t>3d</a:t>
            </a:r>
            <a:r>
              <a:rPr lang="zh-CN" altLang="en-US" dirty="0" smtClean="0">
                <a:solidFill>
                  <a:schemeClr val="tx1"/>
                </a:solidFill>
              </a:rPr>
              <a:t>缺陷汇总成总结果时，需要将缺陷坐标转换成整个产品的全局坐标。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</a:rPr>
              <a:t>全局</a:t>
            </a:r>
            <a:r>
              <a:rPr lang="en-US" altLang="zh-CN" dirty="0" smtClean="0">
                <a:solidFill>
                  <a:schemeClr val="tx1"/>
                </a:solidFill>
              </a:rPr>
              <a:t>X = </a:t>
            </a:r>
            <a:r>
              <a:rPr lang="zh-CN" altLang="en-US" dirty="0" smtClean="0">
                <a:solidFill>
                  <a:schemeClr val="tx1"/>
                </a:solidFill>
              </a:rPr>
              <a:t>偏移</a:t>
            </a:r>
            <a:r>
              <a:rPr lang="en-US" altLang="zh-CN" dirty="0" smtClean="0">
                <a:solidFill>
                  <a:schemeClr val="tx1"/>
                </a:solidFill>
              </a:rPr>
              <a:t>X - </a:t>
            </a:r>
            <a:r>
              <a:rPr lang="zh-CN" altLang="en-US" dirty="0" smtClean="0">
                <a:solidFill>
                  <a:schemeClr val="tx1"/>
                </a:solidFill>
              </a:rPr>
              <a:t>缺陷坐标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</a:rPr>
              <a:t>全局</a:t>
            </a:r>
            <a:r>
              <a:rPr lang="en-US" altLang="zh-CN" dirty="0" smtClean="0">
                <a:solidFill>
                  <a:schemeClr val="tx1"/>
                </a:solidFill>
              </a:rPr>
              <a:t>Y = </a:t>
            </a:r>
            <a:r>
              <a:rPr lang="zh-CN" altLang="en-US" dirty="0" smtClean="0">
                <a:solidFill>
                  <a:schemeClr val="tx1"/>
                </a:solidFill>
              </a:rPr>
              <a:t>偏移</a:t>
            </a:r>
            <a:r>
              <a:rPr lang="en-US" altLang="zh-CN" dirty="0" smtClean="0">
                <a:solidFill>
                  <a:schemeClr val="tx1"/>
                </a:solidFill>
              </a:rPr>
              <a:t>Y - </a:t>
            </a:r>
            <a:r>
              <a:rPr lang="zh-CN" altLang="en-US" dirty="0" smtClean="0">
                <a:solidFill>
                  <a:schemeClr val="tx1"/>
                </a:solidFill>
              </a:rPr>
              <a:t>缺陷坐标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单圆角矩形 6"/>
          <p:cNvSpPr/>
          <p:nvPr/>
        </p:nvSpPr>
        <p:spPr>
          <a:xfrm>
            <a:off x="1179486" y="2331720"/>
            <a:ext cx="4958424" cy="3312941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直接连接符 7"/>
          <p:cNvCxnSpPr>
            <a:endCxn id="5" idx="3"/>
          </p:cNvCxnSpPr>
          <p:nvPr/>
        </p:nvCxnSpPr>
        <p:spPr>
          <a:xfrm>
            <a:off x="1179486" y="3679580"/>
            <a:ext cx="5687307" cy="4397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连接符 8"/>
          <p:cNvCxnSpPr>
            <a:stCxn id="5" idx="0"/>
          </p:cNvCxnSpPr>
          <p:nvPr/>
        </p:nvCxnSpPr>
        <p:spPr>
          <a:xfrm>
            <a:off x="4018085" y="1723292"/>
            <a:ext cx="0" cy="3921369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连接符 10"/>
          <p:cNvCxnSpPr/>
          <p:nvPr/>
        </p:nvCxnSpPr>
        <p:spPr>
          <a:xfrm>
            <a:off x="4048858" y="3131820"/>
            <a:ext cx="62601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连接符 12"/>
          <p:cNvCxnSpPr/>
          <p:nvPr/>
        </p:nvCxnSpPr>
        <p:spPr>
          <a:xfrm flipV="1">
            <a:off x="4674870" y="3131820"/>
            <a:ext cx="0" cy="53809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椭圆 5"/>
          <p:cNvSpPr/>
          <p:nvPr/>
        </p:nvSpPr>
        <p:spPr>
          <a:xfrm>
            <a:off x="4594860" y="3063240"/>
            <a:ext cx="148590" cy="13737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17757" y="2762490"/>
            <a:ext cx="1917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53559" y="3216200"/>
            <a:ext cx="1965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27058" y="3629270"/>
            <a:ext cx="15334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(</a:t>
            </a:r>
            <a:r>
              <a:rPr lang="en-US" altLang="zh-CN" dirty="0" err="1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offsetx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, offset)</a:t>
            </a:r>
            <a:endParaRPr kumimoji="0" lang="zh-CN" altLang="en-US" sz="1800" b="0" i="0" u="none" strike="noStrike" cap="none" spc="0" normalizeH="0" baseline="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525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过程 6"/>
          <p:cNvSpPr/>
          <p:nvPr/>
        </p:nvSpPr>
        <p:spPr>
          <a:xfrm>
            <a:off x="2285999" y="2548304"/>
            <a:ext cx="3314700" cy="2294792"/>
          </a:xfrm>
          <a:prstGeom prst="flowChartProcess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CF5A7A-4675-6E45-B839-3B9C946B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检测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DDEAA-A8BE-A04F-83E8-70E1557B4F9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4708F-578C-F84F-BB56-CC66C87C54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253654" y="1723292"/>
            <a:ext cx="435219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根据换算过后的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缺陷信息，可以绘制缺陷分布图，部分</a:t>
            </a:r>
            <a:r>
              <a:rPr lang="en-US" altLang="zh-CN" dirty="0" smtClean="0"/>
              <a:t>2D</a:t>
            </a:r>
            <a:r>
              <a:rPr lang="zh-CN" altLang="en-US" dirty="0" smtClean="0"/>
              <a:t>检测的缺陷点会被</a:t>
            </a:r>
            <a:r>
              <a:rPr lang="en-US" altLang="zh-CN" dirty="0" smtClean="0"/>
              <a:t>3D</a:t>
            </a:r>
            <a:r>
              <a:rPr lang="zh-CN" altLang="en-US" dirty="0" smtClean="0"/>
              <a:t>过滤掉。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根据设置的判定规则，可以对缺陷点进行过滤，判定规则包括：缺陷面积、缺陷大小、缺陷间距、不良点数量。</a:t>
            </a:r>
            <a:endParaRPr lang="en-US" altLang="zh-CN" dirty="0"/>
          </a:p>
        </p:txBody>
      </p:sp>
      <p:sp>
        <p:nvSpPr>
          <p:cNvPr id="17" name="椭圆 16"/>
          <p:cNvSpPr/>
          <p:nvPr/>
        </p:nvSpPr>
        <p:spPr>
          <a:xfrm>
            <a:off x="3578469" y="3464169"/>
            <a:ext cx="70339" cy="7913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95701" y="3616569"/>
            <a:ext cx="70339" cy="7913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047392" y="2763716"/>
            <a:ext cx="70339" cy="7913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768361" y="3818796"/>
            <a:ext cx="70339" cy="7913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63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文本框 28"/>
          <p:cNvSpPr txBox="1"/>
          <p:nvPr/>
        </p:nvSpPr>
        <p:spPr>
          <a:xfrm rot="19794615">
            <a:off x="2295280" y="2339206"/>
            <a:ext cx="7758073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600">
                <a:solidFill>
                  <a:srgbClr val="0D0D0D">
                    <a:alpha val="6000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华兴源创 保密</a:t>
            </a:r>
          </a:p>
        </p:txBody>
      </p:sp>
      <p:sp>
        <p:nvSpPr>
          <p:cNvPr id="406" name="矩形 18"/>
          <p:cNvSpPr/>
          <p:nvPr/>
        </p:nvSpPr>
        <p:spPr>
          <a:xfrm rot="2700000">
            <a:off x="1881970" y="2790130"/>
            <a:ext cx="1489275" cy="1489278"/>
          </a:xfrm>
          <a:prstGeom prst="rect">
            <a:avLst/>
          </a:prstGeom>
          <a:solidFill>
            <a:srgbClr val="18478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矩形 19"/>
          <p:cNvSpPr/>
          <p:nvPr/>
        </p:nvSpPr>
        <p:spPr>
          <a:xfrm rot="2700000">
            <a:off x="932898" y="2963218"/>
            <a:ext cx="1143094" cy="1143096"/>
          </a:xfrm>
          <a:prstGeom prst="rect">
            <a:avLst/>
          </a:prstGeom>
          <a:solidFill>
            <a:srgbClr val="18478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8" name="矩形 20"/>
          <p:cNvSpPr/>
          <p:nvPr/>
        </p:nvSpPr>
        <p:spPr>
          <a:xfrm rot="13500000">
            <a:off x="8830660" y="2790130"/>
            <a:ext cx="1489276" cy="1489278"/>
          </a:xfrm>
          <a:prstGeom prst="rect">
            <a:avLst/>
          </a:prstGeom>
          <a:solidFill>
            <a:srgbClr val="18478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9" name="矩形 21"/>
          <p:cNvSpPr/>
          <p:nvPr/>
        </p:nvSpPr>
        <p:spPr>
          <a:xfrm rot="13500000">
            <a:off x="10125913" y="2963222"/>
            <a:ext cx="1143094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0" name="圆角矩形 22"/>
          <p:cNvSpPr/>
          <p:nvPr/>
        </p:nvSpPr>
        <p:spPr>
          <a:xfrm rot="2700000">
            <a:off x="4300147" y="1739712"/>
            <a:ext cx="3590113" cy="359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5000000"/>
          </a:gradFill>
          <a:ln w="25400">
            <a:solidFill>
              <a:srgbClr val="F9F9F9"/>
            </a:solidFill>
            <a:miter/>
          </a:ln>
          <a:effectLst>
            <a:outerShdw blurRad="63500" rotWithShape="0">
              <a:srgbClr val="000000">
                <a:alpha val="11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1" name="椭圆 23"/>
          <p:cNvSpPr/>
          <p:nvPr/>
        </p:nvSpPr>
        <p:spPr>
          <a:xfrm>
            <a:off x="3665899" y="1105463"/>
            <a:ext cx="4858609" cy="4858610"/>
          </a:xfrm>
          <a:prstGeom prst="ellipse">
            <a:avLst/>
          </a:prstGeom>
          <a:ln w="28575">
            <a:solidFill>
              <a:srgbClr val="1847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2" name="矩形 25"/>
          <p:cNvSpPr txBox="1"/>
          <p:nvPr/>
        </p:nvSpPr>
        <p:spPr>
          <a:xfrm>
            <a:off x="4357359" y="3348682"/>
            <a:ext cx="329307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 MANY THANKS !</a:t>
            </a:r>
          </a:p>
        </p:txBody>
      </p:sp>
      <p:sp>
        <p:nvSpPr>
          <p:cNvPr id="413" name="矩形 26"/>
          <p:cNvSpPr txBox="1"/>
          <p:nvPr/>
        </p:nvSpPr>
        <p:spPr>
          <a:xfrm>
            <a:off x="5300447" y="2446324"/>
            <a:ext cx="150297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smtClean="0"/>
              <a:t>202</a:t>
            </a:r>
            <a:r>
              <a:rPr lang="en-US" dirty="0" smtClean="0"/>
              <a:t>1</a:t>
            </a:r>
            <a:endParaRPr dirty="0"/>
          </a:p>
        </p:txBody>
      </p:sp>
      <p:grpSp>
        <p:nvGrpSpPr>
          <p:cNvPr id="416" name="组合 34"/>
          <p:cNvGrpSpPr/>
          <p:nvPr/>
        </p:nvGrpSpPr>
        <p:grpSpPr>
          <a:xfrm>
            <a:off x="4218413" y="1840884"/>
            <a:ext cx="3799168" cy="3405280"/>
            <a:chOff x="0" y="0"/>
            <a:chExt cx="3799167" cy="3405279"/>
          </a:xfrm>
        </p:grpSpPr>
        <p:sp>
          <p:nvSpPr>
            <p:cNvPr id="414" name="椭圆 35"/>
            <p:cNvSpPr/>
            <p:nvPr/>
          </p:nvSpPr>
          <p:spPr>
            <a:xfrm>
              <a:off x="0" y="0"/>
              <a:ext cx="186453" cy="186453"/>
            </a:xfrm>
            <a:prstGeom prst="ellipse">
              <a:avLst/>
            </a:prstGeom>
            <a:solidFill>
              <a:srgbClr val="18478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" name="椭圆 36"/>
            <p:cNvSpPr/>
            <p:nvPr/>
          </p:nvSpPr>
          <p:spPr>
            <a:xfrm>
              <a:off x="3612715" y="3218827"/>
              <a:ext cx="186453" cy="186453"/>
            </a:xfrm>
            <a:prstGeom prst="ellipse">
              <a:avLst/>
            </a:prstGeom>
            <a:solidFill>
              <a:srgbClr val="18478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19" name="组合 47"/>
          <p:cNvGrpSpPr/>
          <p:nvPr/>
        </p:nvGrpSpPr>
        <p:grpSpPr>
          <a:xfrm>
            <a:off x="4221682" y="1840883"/>
            <a:ext cx="3786149" cy="3435130"/>
            <a:chOff x="0" y="0"/>
            <a:chExt cx="3786147" cy="3435129"/>
          </a:xfrm>
        </p:grpSpPr>
        <p:sp>
          <p:nvSpPr>
            <p:cNvPr id="417" name="椭圆 48"/>
            <p:cNvSpPr/>
            <p:nvPr/>
          </p:nvSpPr>
          <p:spPr>
            <a:xfrm>
              <a:off x="-1" y="3248676"/>
              <a:ext cx="186453" cy="186453"/>
            </a:xfrm>
            <a:prstGeom prst="ellipse">
              <a:avLst/>
            </a:prstGeom>
            <a:solidFill>
              <a:srgbClr val="18478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8" name="椭圆 49"/>
            <p:cNvSpPr/>
            <p:nvPr/>
          </p:nvSpPr>
          <p:spPr>
            <a:xfrm>
              <a:off x="3599695" y="-1"/>
              <a:ext cx="186453" cy="186453"/>
            </a:xfrm>
            <a:prstGeom prst="ellipse">
              <a:avLst/>
            </a:prstGeom>
            <a:solidFill>
              <a:srgbClr val="18478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20" name="灯片编号占位符 1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check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1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grpId="4" nodeType="after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19" dur="2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fill="hold" grpId="5" nodeType="afterEffect">
                                  <p:stCondLst>
                                    <p:cond delay="1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6" nodeType="after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6" dur="2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fill="hold" grpId="7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-1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000 0.000000 L -0.171098 0.000000" pathEditMode="relative">
                                      <p:cBhvr>
                                        <p:cTn id="33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fill="hold" grpId="9" nodeType="afterEffect">
                                  <p:stCondLst>
                                    <p:cond delay="2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0000 0.000000 L -0.171098 0.000000" pathEditMode="relative">
                                      <p:cBhvr>
                                        <p:cTn id="40" dur="2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fill="hold" grpId="11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-1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000 0.000000 L 0.165373 0.000000" pathEditMode="relative">
                                      <p:cBhvr>
                                        <p:cTn id="47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fill="hold" grpId="13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000 0.000000 L 0.165373 0.000000" pathEditMode="relative">
                                      <p:cBhvr>
                                        <p:cTn id="54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3" presetClass="entr" presetSubtype="16" fill="hold" grpId="15" nodeType="afterEffect">
                                  <p:stCondLst>
                                    <p:cond delay="3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8" fill="hold" grpId="16" nodeType="afterEffect">
                                  <p:stCondLst>
                                    <p:cond delay="3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7" animBg="1" advAuto="0"/>
      <p:bldP spid="407" grpId="9" animBg="1" advAuto="0"/>
      <p:bldP spid="408" grpId="11" animBg="1" advAuto="0"/>
      <p:bldP spid="409" grpId="13" animBg="1" advAuto="0"/>
      <p:bldP spid="410" grpId="1" animBg="1" advAuto="0"/>
      <p:bldP spid="411" grpId="2" animBg="1" advAuto="0"/>
      <p:bldP spid="412" grpId="16" animBg="1" advAuto="0"/>
      <p:bldP spid="413" grpId="15" animBg="1" advAuto="0"/>
      <p:bldP spid="416" grpId="5" animBg="1" advAuto="0"/>
      <p:bldP spid="416" grpId="6" animBg="1" advAuto="0"/>
      <p:bldP spid="419" grpId="3" animBg="1" advAuto="0"/>
      <p:bldP spid="419" grpId="4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383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Microsoft YaHei Light</vt:lpstr>
      <vt:lpstr>Open Sans</vt:lpstr>
      <vt:lpstr>等线</vt:lpstr>
      <vt:lpstr>微软雅黑</vt:lpstr>
      <vt:lpstr>微软雅黑</vt:lpstr>
      <vt:lpstr>Arial</vt:lpstr>
      <vt:lpstr>Calibri</vt:lpstr>
      <vt:lpstr>Calibri Light</vt:lpstr>
      <vt:lpstr>Helvetica</vt:lpstr>
      <vt:lpstr>Office 主题</vt:lpstr>
      <vt:lpstr>PowerPoint 演示文稿</vt:lpstr>
      <vt:lpstr>2D检测</vt:lpstr>
      <vt:lpstr>2D检测</vt:lpstr>
      <vt:lpstr>3D检测</vt:lpstr>
      <vt:lpstr>3D检测</vt:lpstr>
      <vt:lpstr>3D检测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yangkang</cp:lastModifiedBy>
  <cp:revision>38</cp:revision>
  <dcterms:modified xsi:type="dcterms:W3CDTF">2021-05-31T13:45:00Z</dcterms:modified>
</cp:coreProperties>
</file>