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001" r:id="rId5"/>
    <p:sldId id="1832" r:id="rId6"/>
    <p:sldId id="1833" r:id="rId7"/>
    <p:sldId id="1834" r:id="rId8"/>
    <p:sldId id="1835" r:id="rId9"/>
    <p:sldId id="1836" r:id="rId10"/>
    <p:sldId id="1837" r:id="rId11"/>
    <p:sldId id="1838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光栅" id="{453C442A-4F19-4581-A55A-D36BE0D99216}">
          <p14:sldIdLst>
            <p14:sldId id="2001"/>
            <p14:sldId id="1832"/>
            <p14:sldId id="1833"/>
            <p14:sldId id="1834"/>
            <p14:sldId id="1835"/>
            <p14:sldId id="1836"/>
            <p14:sldId id="1837"/>
            <p14:sldId id="1838"/>
          </p14:sldIdLst>
        </p14:section>
      </p14:sectionLst>
    </p:ext>
    <p:ext uri="{EFAFB233-063F-42B5-8137-9DF3F51BA10A}">
      <p15:sldGuideLst xmlns:p15="http://schemas.microsoft.com/office/powerpoint/2012/main">
        <p15:guide id="1" pos="3802">
          <p15:clr>
            <a:srgbClr val="A4A3A4"/>
          </p15:clr>
        </p15:guide>
        <p15:guide id="2" orient="horz" pos="918">
          <p15:clr>
            <a:srgbClr val="A4A3A4"/>
          </p15:clr>
        </p15:guide>
        <p15:guide id="3" orient="horz" pos="1502" userDrawn="1">
          <p15:clr>
            <a:srgbClr val="A4A3A4"/>
          </p15:clr>
        </p15:guide>
        <p15:guide id="4" orient="horz" pos="3153">
          <p15:clr>
            <a:srgbClr val="A4A3A4"/>
          </p15:clr>
        </p15:guide>
        <p15:guide id="5" pos="2046">
          <p15:clr>
            <a:srgbClr val="A4A3A4"/>
          </p15:clr>
        </p15:guide>
        <p15:guide id="6" pos="4122">
          <p15:clr>
            <a:srgbClr val="A4A3A4"/>
          </p15:clr>
        </p15:guide>
        <p15:guide id="7" pos="5984">
          <p15:clr>
            <a:srgbClr val="A4A3A4"/>
          </p15:clr>
        </p15:guide>
        <p15:guide id="8" pos="53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7" autoAdjust="0"/>
    <p:restoredTop sz="94289" autoAdjust="0"/>
  </p:normalViewPr>
  <p:slideViewPr>
    <p:cSldViewPr snapToGrid="0" showGuides="1">
      <p:cViewPr varScale="1">
        <p:scale>
          <a:sx n="108" d="100"/>
          <a:sy n="108" d="100"/>
        </p:scale>
        <p:origin x="888" y="66"/>
      </p:cViewPr>
      <p:guideLst>
        <p:guide pos="3802"/>
        <p:guide orient="horz" pos="918"/>
        <p:guide orient="horz" pos="1502"/>
        <p:guide orient="horz" pos="3153"/>
        <p:guide pos="2046"/>
        <p:guide pos="4122"/>
        <p:guide pos="5984"/>
        <p:guide pos="5351"/>
      </p:guideLst>
    </p:cSldViewPr>
  </p:slideViewPr>
  <p:outlineViewPr>
    <p:cViewPr>
      <p:scale>
        <a:sx n="33" d="100"/>
        <a:sy n="33" d="100"/>
      </p:scale>
      <p:origin x="0" y="-84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6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9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bg>
      <p:bgPr>
        <a:blipFill>
          <a:blip r:embed="rId2">
            <a:lum contrast="-2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/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5281297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7341280" y="4870088"/>
            <a:ext cx="224470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6819584" y="3810704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6400165"/>
            <a:ext cx="11783060" cy="8153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Add: 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Room 1103, </a:t>
            </a:r>
            <a:r>
              <a:rPr lang="en-GB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NeoBay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1, 951 </a:t>
            </a:r>
            <a:r>
              <a:rPr lang="en-GB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Jianchuan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Road, Shanghai China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E-mail</a:t>
            </a:r>
            <a:r>
              <a:rPr lang="zh-C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Info@vommatec.com     Copyright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©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VOMMA</a:t>
            </a:r>
            <a:endParaRPr lang="zh-CN" altLang="en-US"/>
          </a:p>
          <a:p>
            <a:pPr lvl="0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 cstate="print"/>
          <a:srcRect r="23353" b="-18827"/>
          <a:stretch>
            <a:fillRect/>
          </a:stretch>
        </p:blipFill>
        <p:spPr>
          <a:xfrm>
            <a:off x="635" y="6042025"/>
            <a:ext cx="12190095" cy="48895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304517" y="193463"/>
            <a:ext cx="222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  <a:ea typeface="微软雅黑" panose="020B0503020204020204" charset="-122"/>
                <a:cs typeface="Calibri" panose="020F0502020204030204" pitchFamily="34" charset="0"/>
              </a:rPr>
              <a:t>VOMMA</a:t>
            </a:r>
          </a:p>
        </p:txBody>
      </p:sp>
      <p:pic>
        <p:nvPicPr>
          <p:cNvPr id="2" name="Picture 14"/>
          <p:cNvPicPr>
            <a:picLocks noChangeAspect="1"/>
          </p:cNvPicPr>
          <p:nvPr userDrawn="1"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15" y="1294765"/>
            <a:ext cx="5540375" cy="4268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1"/>
          <a:stretch>
            <a:fillRect/>
          </a:stretch>
        </p:blipFill>
        <p:spPr>
          <a:xfrm>
            <a:off x="415370" y="673526"/>
            <a:ext cx="5958497" cy="47402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23353" b="-18827"/>
          <a:stretch>
            <a:fillRect/>
          </a:stretch>
        </p:blipFill>
        <p:spPr>
          <a:xfrm>
            <a:off x="635" y="6042025"/>
            <a:ext cx="12190095" cy="488950"/>
          </a:xfrm>
          <a:prstGeom prst="rect">
            <a:avLst/>
          </a:prstGeom>
        </p:spPr>
      </p:pic>
      <p:sp>
        <p:nvSpPr>
          <p:cNvPr id="9" name="文本占位符 3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400165"/>
            <a:ext cx="11783060" cy="8153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Add: 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Room 1103, </a:t>
            </a:r>
            <a:r>
              <a:rPr lang="en-GB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NeoBay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1, 951 </a:t>
            </a:r>
            <a:r>
              <a:rPr lang="en-GB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Jianchuan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Road, Shanghai China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E-mail</a:t>
            </a:r>
            <a:r>
              <a:rPr lang="zh-C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Info@vommatec.com     Copyright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©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VOMMA</a:t>
            </a:r>
            <a:endParaRPr lang="zh-CN" altLang="en-US"/>
          </a:p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763"/>
            <a:ext cx="600067" cy="4622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0203AA-3406-4222-B7D7-218B48045475}"/>
              </a:ext>
            </a:extLst>
          </p:cNvPr>
          <p:cNvSpPr/>
          <p:nvPr userDrawn="1"/>
        </p:nvSpPr>
        <p:spPr>
          <a:xfrm>
            <a:off x="8210144" y="43603"/>
            <a:ext cx="3631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  <a:ea typeface="微软雅黑" panose="020B0503020204020204" charset="-122"/>
                <a:cs typeface="Calibri" panose="020F0502020204030204" pitchFamily="34" charset="0"/>
              </a:rPr>
              <a:t>HYC - VOMMA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/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/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/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/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/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23353" b="-18827"/>
          <a:stretch>
            <a:fillRect/>
          </a:stretch>
        </p:blipFill>
        <p:spPr>
          <a:xfrm>
            <a:off x="635" y="6042025"/>
            <a:ext cx="12190095" cy="488950"/>
          </a:xfrm>
          <a:prstGeom prst="rect">
            <a:avLst/>
          </a:prstGeom>
        </p:spPr>
      </p:pic>
      <p:sp>
        <p:nvSpPr>
          <p:cNvPr id="5" name="文本占位符 31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6400165"/>
            <a:ext cx="11783060" cy="8153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Add: 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Room 1103, </a:t>
            </a:r>
            <a:r>
              <a:rPr lang="en-GB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NeoBay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1, 951 </a:t>
            </a:r>
            <a:r>
              <a:rPr lang="en-GB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Jianchuan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Road, Shanghai China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E-mail</a:t>
            </a:r>
            <a:r>
              <a:rPr lang="zh-C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Info@vommatec.com     Copyright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©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VOMMA</a:t>
            </a:r>
            <a:endParaRPr lang="zh-CN" altLang="en-US"/>
          </a:p>
          <a:p>
            <a:pPr lvl="0"/>
            <a:endParaRPr lang="zh-CN" altLang="en-US" dirty="0"/>
          </a:p>
        </p:txBody>
      </p:sp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763"/>
            <a:ext cx="600067" cy="46227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9663782" y="43603"/>
            <a:ext cx="222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  <a:ea typeface="微软雅黑" panose="020B0503020204020204" charset="-122"/>
                <a:cs typeface="Calibri" panose="020F0502020204030204" pitchFamily="34" charset="0"/>
              </a:rPr>
              <a:t>VOMMA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/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SzPct val="100000"/>
              <a:buFontTx/>
              <a:buBlip>
                <a:blip r:embed="rId3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buSzPct val="100000"/>
              <a:buBlip>
                <a:blip r:embed="rId3"/>
              </a:buBlip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buSzPct val="100000"/>
              <a:buBlip>
                <a:blip r:embed="rId3"/>
              </a:buBlip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buSzPct val="100000"/>
              <a:buBlip>
                <a:blip r:embed="rId3"/>
              </a:buBlip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buSzPct val="100000"/>
              <a:buBlip>
                <a:blip r:embed="rId3"/>
              </a:buBlip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 cstate="print"/>
          <a:srcRect r="23353" b="-18827"/>
          <a:stretch>
            <a:fillRect/>
          </a:stretch>
        </p:blipFill>
        <p:spPr>
          <a:xfrm>
            <a:off x="635" y="6042025"/>
            <a:ext cx="12190095" cy="48895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5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763"/>
            <a:ext cx="600067" cy="46227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210144" y="43603"/>
            <a:ext cx="3631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  <a:ea typeface="微软雅黑" panose="020B0503020204020204" charset="-122"/>
                <a:cs typeface="Calibri" panose="020F0502020204030204" pitchFamily="34" charset="0"/>
              </a:rPr>
              <a:t>HYC - VOMMA</a:t>
            </a:r>
          </a:p>
        </p:txBody>
      </p:sp>
      <p:sp>
        <p:nvSpPr>
          <p:cNvPr id="11" name="文本占位符 3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400165"/>
            <a:ext cx="11783060" cy="8153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Add: 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Room 1103, </a:t>
            </a:r>
            <a:r>
              <a:rPr lang="en-GB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NeoBay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1, 951 </a:t>
            </a:r>
            <a:r>
              <a:rPr lang="en-GB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Jianchuan</a:t>
            </a:r>
            <a:r>
              <a:rPr lang="en-GB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Road, Shanghai China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E-mail</a:t>
            </a:r>
            <a:r>
              <a:rPr lang="zh-C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Info@vommatec.com     Copyright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©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VOMMA</a:t>
            </a:r>
            <a:endParaRPr lang="zh-CN" altLang="en-US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905"/>
          </a:p>
        </p:txBody>
      </p:sp>
      <p:sp>
        <p:nvSpPr>
          <p:cNvPr id="6" name="矩形 6"/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90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2" y="6372000"/>
            <a:ext cx="162272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667146" y="6318000"/>
            <a:ext cx="6857709" cy="540000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81242" y="457188"/>
            <a:ext cx="114295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2" y="6372000"/>
            <a:ext cx="162272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381242" y="457188"/>
            <a:ext cx="114295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42" y="0"/>
            <a:ext cx="11429516" cy="9143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highlight>
                  <a:srgbClr val="E1E1E1"/>
                </a:highligh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光栅结构说明</a:t>
            </a:r>
          </a:p>
        </p:txBody>
      </p:sp>
      <p:sp>
        <p:nvSpPr>
          <p:cNvPr id="36" name="文本框 9"/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243519-E9C8-4819-A7E8-1232A3B2F673}"/>
              </a:ext>
            </a:extLst>
          </p:cNvPr>
          <p:cNvSpPr/>
          <p:nvPr/>
        </p:nvSpPr>
        <p:spPr>
          <a:xfrm>
            <a:off x="562276" y="953123"/>
            <a:ext cx="10869205" cy="5294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平行四边形 31">
            <a:extLst>
              <a:ext uri="{FF2B5EF4-FFF2-40B4-BE49-F238E27FC236}">
                <a16:creationId xmlns:a16="http://schemas.microsoft.com/office/drawing/2014/main" id="{9E9C5FE5-7588-472B-9EA9-4B948B298BEB}"/>
              </a:ext>
            </a:extLst>
          </p:cNvPr>
          <p:cNvSpPr/>
          <p:nvPr/>
        </p:nvSpPr>
        <p:spPr>
          <a:xfrm>
            <a:off x="760519" y="98968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640E7908-6522-4D84-BDBF-BB188ECD6E8F}"/>
              </a:ext>
            </a:extLst>
          </p:cNvPr>
          <p:cNvSpPr txBox="1"/>
          <p:nvPr/>
        </p:nvSpPr>
        <p:spPr>
          <a:xfrm>
            <a:off x="1315136" y="1231775"/>
            <a:ext cx="9513780" cy="429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+mn-ea"/>
              </a:rPr>
              <a:t>每个光栅样品由</a:t>
            </a:r>
            <a:r>
              <a:rPr lang="en-US" altLang="zh-CN" sz="1800" b="1" dirty="0">
                <a:latin typeface="+mn-ea"/>
              </a:rPr>
              <a:t>3</a:t>
            </a:r>
            <a:r>
              <a:rPr lang="zh-CN" altLang="en-US" sz="1800" b="1" dirty="0">
                <a:latin typeface="+mn-ea"/>
              </a:rPr>
              <a:t>块玻璃结构，从上往下依次记为</a:t>
            </a:r>
            <a:r>
              <a:rPr lang="en-US" altLang="zh-CN" sz="1800" b="1" dirty="0">
                <a:latin typeface="+mn-ea"/>
              </a:rPr>
              <a:t>glass1</a:t>
            </a:r>
            <a:r>
              <a:rPr lang="zh-CN" altLang="en-US" sz="1800" b="1" dirty="0">
                <a:latin typeface="+mn-ea"/>
              </a:rPr>
              <a:t>、</a:t>
            </a:r>
            <a:r>
              <a:rPr lang="en-US" altLang="zh-CN" sz="1800" b="1" dirty="0">
                <a:latin typeface="+mn-ea"/>
              </a:rPr>
              <a:t>glass2</a:t>
            </a:r>
            <a:r>
              <a:rPr lang="zh-CN" altLang="en-US" sz="1800" b="1" dirty="0">
                <a:latin typeface="+mn-ea"/>
              </a:rPr>
              <a:t>、</a:t>
            </a:r>
            <a:r>
              <a:rPr lang="en-US" altLang="zh-CN" sz="1800" b="1" dirty="0">
                <a:latin typeface="+mn-ea"/>
              </a:rPr>
              <a:t>glass3</a:t>
            </a:r>
            <a:r>
              <a:rPr lang="zh-CN" altLang="en-US" sz="1800" b="1" dirty="0">
                <a:latin typeface="+mn-ea"/>
              </a:rPr>
              <a:t>。</a:t>
            </a:r>
            <a:endParaRPr lang="en-US" altLang="zh-CN" sz="1800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glass1</a:t>
            </a:r>
            <a:r>
              <a:rPr lang="zh-CN" altLang="en-US" b="1" dirty="0">
                <a:latin typeface="+mn-ea"/>
              </a:rPr>
              <a:t>的上下表面记为</a:t>
            </a:r>
            <a:r>
              <a:rPr lang="en-US" altLang="zh-CN" b="1" dirty="0">
                <a:latin typeface="+mn-ea"/>
              </a:rPr>
              <a:t>layer1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layer2</a:t>
            </a:r>
            <a:r>
              <a:rPr lang="zh-CN" altLang="en-US" b="1" dirty="0">
                <a:latin typeface="+mn-ea"/>
              </a:rPr>
              <a:t>；</a:t>
            </a:r>
            <a:r>
              <a:rPr lang="en-US" altLang="zh-CN" b="1" dirty="0">
                <a:latin typeface="+mn-ea"/>
              </a:rPr>
              <a:t>glass2</a:t>
            </a:r>
            <a:r>
              <a:rPr lang="zh-CN" altLang="en-US" b="1" dirty="0">
                <a:latin typeface="+mn-ea"/>
              </a:rPr>
              <a:t>的上下表面记为</a:t>
            </a:r>
            <a:r>
              <a:rPr lang="en-US" altLang="zh-CN" b="1" dirty="0">
                <a:latin typeface="+mn-ea"/>
              </a:rPr>
              <a:t>layer3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layer4</a:t>
            </a:r>
            <a:r>
              <a:rPr lang="zh-CN" altLang="en-US" b="1" dirty="0">
                <a:latin typeface="+mn-ea"/>
              </a:rPr>
              <a:t>；</a:t>
            </a:r>
            <a:r>
              <a:rPr lang="en-US" altLang="zh-CN" b="1" dirty="0">
                <a:latin typeface="+mn-ea"/>
              </a:rPr>
              <a:t>glass3</a:t>
            </a:r>
            <a:r>
              <a:rPr lang="zh-CN" altLang="en-US" b="1" dirty="0">
                <a:latin typeface="+mn-ea"/>
              </a:rPr>
              <a:t>的上下表面记为</a:t>
            </a:r>
            <a:r>
              <a:rPr lang="en-US" altLang="zh-CN" b="1" dirty="0">
                <a:latin typeface="+mn-ea"/>
              </a:rPr>
              <a:t>layer5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layer6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每个光栅样品的</a:t>
            </a:r>
            <a:r>
              <a:rPr lang="en-US" altLang="zh-CN" b="1" dirty="0">
                <a:latin typeface="+mn-ea"/>
              </a:rPr>
              <a:t>layer3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layer5</a:t>
            </a:r>
            <a:r>
              <a:rPr lang="zh-CN" altLang="en-US" b="1" dirty="0">
                <a:latin typeface="+mn-ea"/>
              </a:rPr>
              <a:t>（需要再次向客户确认位置）上各有一个十字参考标记。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sz="1800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sz="1800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9B762C-9A43-4E48-83CA-196B5BA4DFED}"/>
              </a:ext>
            </a:extLst>
          </p:cNvPr>
          <p:cNvGrpSpPr/>
          <p:nvPr/>
        </p:nvGrpSpPr>
        <p:grpSpPr>
          <a:xfrm>
            <a:off x="3013411" y="4589755"/>
            <a:ext cx="6165178" cy="1416181"/>
            <a:chOff x="3175247" y="2672783"/>
            <a:chExt cx="5646198" cy="33010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025001-1335-41FF-919B-B50BB329D978}"/>
                </a:ext>
              </a:extLst>
            </p:cNvPr>
            <p:cNvSpPr/>
            <p:nvPr/>
          </p:nvSpPr>
          <p:spPr>
            <a:xfrm>
              <a:off x="3175247" y="2672783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E0C108-F94B-4B24-B80A-3BAFABA1BDCC}"/>
                </a:ext>
              </a:extLst>
            </p:cNvPr>
            <p:cNvSpPr/>
            <p:nvPr/>
          </p:nvSpPr>
          <p:spPr>
            <a:xfrm>
              <a:off x="3175247" y="3856426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7F7F0D-5213-471F-AB1C-6B01319CF209}"/>
                </a:ext>
              </a:extLst>
            </p:cNvPr>
            <p:cNvSpPr/>
            <p:nvPr/>
          </p:nvSpPr>
          <p:spPr>
            <a:xfrm>
              <a:off x="3175247" y="5040069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9">
            <a:extLst>
              <a:ext uri="{FF2B5EF4-FFF2-40B4-BE49-F238E27FC236}">
                <a16:creationId xmlns:a16="http://schemas.microsoft.com/office/drawing/2014/main" id="{21E20354-C51A-4966-97D4-2104B61F571C}"/>
              </a:ext>
            </a:extLst>
          </p:cNvPr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948D40-E2F0-4023-80C7-DAD6AD13546B}"/>
              </a:ext>
            </a:extLst>
          </p:cNvPr>
          <p:cNvGrpSpPr/>
          <p:nvPr/>
        </p:nvGrpSpPr>
        <p:grpSpPr>
          <a:xfrm>
            <a:off x="8873638" y="5043470"/>
            <a:ext cx="2557361" cy="696957"/>
            <a:chOff x="8953129" y="4734449"/>
            <a:chExt cx="2887041" cy="890464"/>
          </a:xfrm>
        </p:grpSpPr>
        <p:sp>
          <p:nvSpPr>
            <p:cNvPr id="19" name="十字形 18">
              <a:extLst>
                <a:ext uri="{FF2B5EF4-FFF2-40B4-BE49-F238E27FC236}">
                  <a16:creationId xmlns:a16="http://schemas.microsoft.com/office/drawing/2014/main" id="{9AAD35CD-EC60-4145-8A1D-BE6F53934E1E}"/>
                </a:ext>
              </a:extLst>
            </p:cNvPr>
            <p:cNvSpPr/>
            <p:nvPr/>
          </p:nvSpPr>
          <p:spPr>
            <a:xfrm>
              <a:off x="8953130" y="4734449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D1BC74C5-8401-4796-8117-230BE3AB6773}"/>
                </a:ext>
              </a:extLst>
            </p:cNvPr>
            <p:cNvSpPr/>
            <p:nvPr/>
          </p:nvSpPr>
          <p:spPr>
            <a:xfrm>
              <a:off x="8953129" y="5374038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A9B4929-FE7A-4E01-BDF8-71CF8F8E32D5}"/>
                </a:ext>
              </a:extLst>
            </p:cNvPr>
            <p:cNvSpPr txBox="1"/>
            <p:nvPr/>
          </p:nvSpPr>
          <p:spPr>
            <a:xfrm>
              <a:off x="10012811" y="4946022"/>
              <a:ext cx="182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十字参考标记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57A0516-AE1F-467F-8DA1-1C9646E75D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339" y="4820855"/>
              <a:ext cx="922228" cy="35510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0FB25E7-69FE-4A49-B781-145DCF36A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339" y="5208232"/>
              <a:ext cx="922228" cy="218023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9EFC809C-25D3-41F3-A80E-130A502F6413}"/>
              </a:ext>
            </a:extLst>
          </p:cNvPr>
          <p:cNvSpPr txBox="1"/>
          <p:nvPr/>
        </p:nvSpPr>
        <p:spPr>
          <a:xfrm>
            <a:off x="1855027" y="4125985"/>
            <a:ext cx="1827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layer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30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C14E22-ABF8-42ED-85E2-1474ADCAAE93}"/>
              </a:ext>
            </a:extLst>
          </p:cNvPr>
          <p:cNvGrpSpPr/>
          <p:nvPr/>
        </p:nvGrpSpPr>
        <p:grpSpPr>
          <a:xfrm>
            <a:off x="3130858" y="3945978"/>
            <a:ext cx="6767743" cy="2064148"/>
            <a:chOff x="3175247" y="2672783"/>
            <a:chExt cx="5646198" cy="3301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25DF65-3F09-4A43-BD6E-B2B4F46B43A8}"/>
                </a:ext>
              </a:extLst>
            </p:cNvPr>
            <p:cNvSpPr/>
            <p:nvPr/>
          </p:nvSpPr>
          <p:spPr>
            <a:xfrm>
              <a:off x="3175247" y="2672783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C624F66-CEED-4CFD-B531-16FF665E315D}"/>
                </a:ext>
              </a:extLst>
            </p:cNvPr>
            <p:cNvSpPr/>
            <p:nvPr/>
          </p:nvSpPr>
          <p:spPr>
            <a:xfrm>
              <a:off x="3175247" y="3856426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485459-C5D8-4516-8008-DD235F318B5A}"/>
                </a:ext>
              </a:extLst>
            </p:cNvPr>
            <p:cNvSpPr/>
            <p:nvPr/>
          </p:nvSpPr>
          <p:spPr>
            <a:xfrm>
              <a:off x="3175247" y="5040069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69AF8-3D5D-4889-904F-ABB22683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光栅拍摄过程示意图</a:t>
            </a: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921C9DC1-7248-442C-A9C9-1C08BA2FA49A}"/>
              </a:ext>
            </a:extLst>
          </p:cNvPr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D5696-C0BD-4BC7-80AB-CC671F34EEBD}"/>
              </a:ext>
            </a:extLst>
          </p:cNvPr>
          <p:cNvSpPr txBox="1"/>
          <p:nvPr/>
        </p:nvSpPr>
        <p:spPr>
          <a:xfrm>
            <a:off x="763414" y="5553117"/>
            <a:ext cx="18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相机确定的缺陷所在区域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1059F6-4A2B-4265-936E-B6FEBEEF6131}"/>
              </a:ext>
            </a:extLst>
          </p:cNvPr>
          <p:cNvSpPr txBox="1"/>
          <p:nvPr/>
        </p:nvSpPr>
        <p:spPr>
          <a:xfrm>
            <a:off x="993672" y="877353"/>
            <a:ext cx="173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图像</a:t>
            </a:r>
            <a:r>
              <a:rPr lang="en-US" altLang="zh-CN" sz="4000" b="1" dirty="0">
                <a:solidFill>
                  <a:srgbClr val="FF0000"/>
                </a:solidFill>
              </a:rPr>
              <a:t>1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528606-A2E9-4042-A83D-9EB2E36ADE96}"/>
              </a:ext>
            </a:extLst>
          </p:cNvPr>
          <p:cNvCxnSpPr>
            <a:cxnSpLocks/>
          </p:cNvCxnSpPr>
          <p:nvPr/>
        </p:nvCxnSpPr>
        <p:spPr>
          <a:xfrm>
            <a:off x="2472280" y="5876282"/>
            <a:ext cx="147368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BA3CE2-EDAB-4489-93F0-2DE95EF02F3F}"/>
              </a:ext>
            </a:extLst>
          </p:cNvPr>
          <p:cNvGrpSpPr/>
          <p:nvPr/>
        </p:nvGrpSpPr>
        <p:grpSpPr>
          <a:xfrm>
            <a:off x="8953130" y="4553117"/>
            <a:ext cx="2772830" cy="1000000"/>
            <a:chOff x="8953130" y="4553117"/>
            <a:chExt cx="2772830" cy="1000000"/>
          </a:xfrm>
        </p:grpSpPr>
        <p:sp>
          <p:nvSpPr>
            <p:cNvPr id="29" name="十字形 28">
              <a:extLst>
                <a:ext uri="{FF2B5EF4-FFF2-40B4-BE49-F238E27FC236}">
                  <a16:creationId xmlns:a16="http://schemas.microsoft.com/office/drawing/2014/main" id="{00D2ADC0-ABB5-4090-A4C9-F67D17330C83}"/>
                </a:ext>
              </a:extLst>
            </p:cNvPr>
            <p:cNvSpPr/>
            <p:nvPr/>
          </p:nvSpPr>
          <p:spPr>
            <a:xfrm>
              <a:off x="8953130" y="4553117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75" name="十字形 74">
              <a:extLst>
                <a:ext uri="{FF2B5EF4-FFF2-40B4-BE49-F238E27FC236}">
                  <a16:creationId xmlns:a16="http://schemas.microsoft.com/office/drawing/2014/main" id="{4EC5099B-11D9-4702-B9AD-F28267C67F9E}"/>
                </a:ext>
              </a:extLst>
            </p:cNvPr>
            <p:cNvSpPr/>
            <p:nvPr/>
          </p:nvSpPr>
          <p:spPr>
            <a:xfrm>
              <a:off x="8953130" y="5302242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4D5EE96-59F8-4CD7-8857-B8BB42D6F4D0}"/>
                </a:ext>
              </a:extLst>
            </p:cNvPr>
            <p:cNvSpPr txBox="1"/>
            <p:nvPr/>
          </p:nvSpPr>
          <p:spPr>
            <a:xfrm>
              <a:off x="9898601" y="4942437"/>
              <a:ext cx="182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十字参考标记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FFCCCBD-8356-4CF1-9B44-2C44F5EEA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339" y="4686116"/>
              <a:ext cx="767917" cy="37007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72B371C-5968-46DA-99F6-061C9EAD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339" y="5211979"/>
              <a:ext cx="767917" cy="21427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81479D-2D47-4FF3-9B32-6862E82EBA48}"/>
              </a:ext>
            </a:extLst>
          </p:cNvPr>
          <p:cNvGrpSpPr/>
          <p:nvPr/>
        </p:nvGrpSpPr>
        <p:grpSpPr>
          <a:xfrm>
            <a:off x="1182845" y="775144"/>
            <a:ext cx="4556565" cy="3163627"/>
            <a:chOff x="1200720" y="782351"/>
            <a:chExt cx="4556565" cy="316362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021EF0-D75E-47AC-9D22-236DA3697C7B}"/>
                </a:ext>
              </a:extLst>
            </p:cNvPr>
            <p:cNvGrpSpPr/>
            <p:nvPr/>
          </p:nvGrpSpPr>
          <p:grpSpPr>
            <a:xfrm>
              <a:off x="2498327" y="782351"/>
              <a:ext cx="3258958" cy="3163627"/>
              <a:chOff x="2498327" y="782351"/>
              <a:chExt cx="3258958" cy="3163627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996C67A-D1EB-4F7C-A52C-AACE0A7872C9}"/>
                  </a:ext>
                </a:extLst>
              </p:cNvPr>
              <p:cNvSpPr txBox="1"/>
              <p:nvPr/>
            </p:nvSpPr>
            <p:spPr>
              <a:xfrm>
                <a:off x="4518734" y="1248138"/>
                <a:ext cx="1238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光场相机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5F7835F-C45D-462A-94DA-FDC71AC785D9}"/>
                  </a:ext>
                </a:extLst>
              </p:cNvPr>
              <p:cNvGrpSpPr/>
              <p:nvPr/>
            </p:nvGrpSpPr>
            <p:grpSpPr>
              <a:xfrm>
                <a:off x="2498327" y="782351"/>
                <a:ext cx="2020407" cy="3163627"/>
                <a:chOff x="2526939" y="784277"/>
                <a:chExt cx="2020407" cy="3163627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6EC7204-B104-4453-AE15-8C142EE28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6939" y="3088944"/>
                  <a:ext cx="1447638" cy="858959"/>
                </a:xfrm>
                <a:prstGeom prst="straightConnector1">
                  <a:avLst/>
                </a:prstGeom>
                <a:ln w="3810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D96E0A33-9C2C-4B5B-B99F-3E7661C64786}"/>
                    </a:ext>
                  </a:extLst>
                </p:cNvPr>
                <p:cNvGrpSpPr/>
                <p:nvPr/>
              </p:nvGrpSpPr>
              <p:grpSpPr>
                <a:xfrm>
                  <a:off x="3974577" y="784277"/>
                  <a:ext cx="572769" cy="3163627"/>
                  <a:chOff x="3974577" y="784277"/>
                  <a:chExt cx="572769" cy="3163627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3AD6F698-C2D8-43D4-83A3-30051E0261D4}"/>
                      </a:ext>
                    </a:extLst>
                  </p:cNvPr>
                  <p:cNvGrpSpPr/>
                  <p:nvPr/>
                </p:nvGrpSpPr>
                <p:grpSpPr>
                  <a:xfrm>
                    <a:off x="4039818" y="784277"/>
                    <a:ext cx="478915" cy="1011435"/>
                    <a:chOff x="4021583" y="828704"/>
                    <a:chExt cx="417251" cy="870686"/>
                  </a:xfrm>
                </p:grpSpPr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B783A7FA-9E39-4E6D-88C5-3CC4D829D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1583" y="828704"/>
                      <a:ext cx="417251" cy="584606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CF23227C-0323-4232-A382-BA8C56C2D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1876" y="1407405"/>
                      <a:ext cx="296663" cy="291985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0" name="梯形 19">
                    <a:extLst>
                      <a:ext uri="{FF2B5EF4-FFF2-40B4-BE49-F238E27FC236}">
                        <a16:creationId xmlns:a16="http://schemas.microsoft.com/office/drawing/2014/main" id="{DA8811CF-3C19-42F6-B15C-F47654AEA213}"/>
                      </a:ext>
                    </a:extLst>
                  </p:cNvPr>
                  <p:cNvSpPr/>
                  <p:nvPr/>
                </p:nvSpPr>
                <p:spPr>
                  <a:xfrm>
                    <a:off x="3974577" y="1804888"/>
                    <a:ext cx="572769" cy="2143016"/>
                  </a:xfrm>
                  <a:prstGeom prst="trapezoid">
                    <a:avLst>
                      <a:gd name="adj" fmla="val 41519"/>
                    </a:avLst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1D640C-4152-42C4-B6A9-21BDDC85BE49}"/>
                </a:ext>
              </a:extLst>
            </p:cNvPr>
            <p:cNvSpPr/>
            <p:nvPr/>
          </p:nvSpPr>
          <p:spPr>
            <a:xfrm>
              <a:off x="1200720" y="2717398"/>
              <a:ext cx="1268354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光场相机对焦位置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7A02B5E-B9CF-4968-9D57-59EFDEAB829E}"/>
              </a:ext>
            </a:extLst>
          </p:cNvPr>
          <p:cNvSpPr/>
          <p:nvPr/>
        </p:nvSpPr>
        <p:spPr>
          <a:xfrm>
            <a:off x="3975218" y="3852912"/>
            <a:ext cx="510832" cy="22056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8D0470-96F8-422B-AA0A-0668820A50CA}"/>
              </a:ext>
            </a:extLst>
          </p:cNvPr>
          <p:cNvSpPr txBox="1"/>
          <p:nvPr/>
        </p:nvSpPr>
        <p:spPr>
          <a:xfrm>
            <a:off x="4679395" y="2694710"/>
            <a:ext cx="36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首先，将相机移动至缺陷区域，并对焦在</a:t>
            </a:r>
            <a:r>
              <a:rPr lang="en-US" altLang="zh-CN" dirty="0"/>
              <a:t>layer1</a:t>
            </a:r>
            <a:r>
              <a:rPr lang="zh-CN" altLang="en-US" dirty="0"/>
              <a:t>，拍摄缺陷图。</a:t>
            </a:r>
          </a:p>
        </p:txBody>
      </p:sp>
    </p:spTree>
    <p:extLst>
      <p:ext uri="{BB962C8B-B14F-4D97-AF65-F5344CB8AC3E}">
        <p14:creationId xmlns:p14="http://schemas.microsoft.com/office/powerpoint/2010/main" val="424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C14E22-ABF8-42ED-85E2-1474ADCAAE93}"/>
              </a:ext>
            </a:extLst>
          </p:cNvPr>
          <p:cNvGrpSpPr/>
          <p:nvPr/>
        </p:nvGrpSpPr>
        <p:grpSpPr>
          <a:xfrm>
            <a:off x="3130858" y="3945978"/>
            <a:ext cx="6767743" cy="2064148"/>
            <a:chOff x="3175247" y="2672783"/>
            <a:chExt cx="5646198" cy="3301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25DF65-3F09-4A43-BD6E-B2B4F46B43A8}"/>
                </a:ext>
              </a:extLst>
            </p:cNvPr>
            <p:cNvSpPr/>
            <p:nvPr/>
          </p:nvSpPr>
          <p:spPr>
            <a:xfrm>
              <a:off x="3175247" y="2672783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C624F66-CEED-4CFD-B531-16FF665E315D}"/>
                </a:ext>
              </a:extLst>
            </p:cNvPr>
            <p:cNvSpPr/>
            <p:nvPr/>
          </p:nvSpPr>
          <p:spPr>
            <a:xfrm>
              <a:off x="3175247" y="3856426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485459-C5D8-4516-8008-DD235F318B5A}"/>
                </a:ext>
              </a:extLst>
            </p:cNvPr>
            <p:cNvSpPr/>
            <p:nvPr/>
          </p:nvSpPr>
          <p:spPr>
            <a:xfrm>
              <a:off x="3175247" y="5040069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69AF8-3D5D-4889-904F-ABB22683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光栅拍摄过程示意图</a:t>
            </a: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921C9DC1-7248-442C-A9C9-1C08BA2FA49A}"/>
              </a:ext>
            </a:extLst>
          </p:cNvPr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D5696-C0BD-4BC7-80AB-CC671F34EEBD}"/>
              </a:ext>
            </a:extLst>
          </p:cNvPr>
          <p:cNvSpPr txBox="1"/>
          <p:nvPr/>
        </p:nvSpPr>
        <p:spPr>
          <a:xfrm>
            <a:off x="763414" y="5553117"/>
            <a:ext cx="18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相机确定的缺陷所在区域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1059F6-4A2B-4265-936E-B6FEBEEF6131}"/>
              </a:ext>
            </a:extLst>
          </p:cNvPr>
          <p:cNvSpPr txBox="1"/>
          <p:nvPr/>
        </p:nvSpPr>
        <p:spPr>
          <a:xfrm>
            <a:off x="993672" y="877353"/>
            <a:ext cx="173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图像</a:t>
            </a:r>
            <a:r>
              <a:rPr lang="en-US" altLang="zh-CN" sz="4000" b="1" dirty="0">
                <a:solidFill>
                  <a:srgbClr val="FF0000"/>
                </a:solidFill>
              </a:rPr>
              <a:t>2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528606-A2E9-4042-A83D-9EB2E36ADE96}"/>
              </a:ext>
            </a:extLst>
          </p:cNvPr>
          <p:cNvCxnSpPr>
            <a:cxnSpLocks/>
          </p:cNvCxnSpPr>
          <p:nvPr/>
        </p:nvCxnSpPr>
        <p:spPr>
          <a:xfrm>
            <a:off x="2472280" y="5876282"/>
            <a:ext cx="147368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BA3CE2-EDAB-4489-93F0-2DE95EF02F3F}"/>
              </a:ext>
            </a:extLst>
          </p:cNvPr>
          <p:cNvGrpSpPr/>
          <p:nvPr/>
        </p:nvGrpSpPr>
        <p:grpSpPr>
          <a:xfrm>
            <a:off x="8953130" y="4553117"/>
            <a:ext cx="2772830" cy="1000000"/>
            <a:chOff x="8953130" y="4553117"/>
            <a:chExt cx="2772830" cy="1000000"/>
          </a:xfrm>
        </p:grpSpPr>
        <p:sp>
          <p:nvSpPr>
            <p:cNvPr id="29" name="十字形 28">
              <a:extLst>
                <a:ext uri="{FF2B5EF4-FFF2-40B4-BE49-F238E27FC236}">
                  <a16:creationId xmlns:a16="http://schemas.microsoft.com/office/drawing/2014/main" id="{00D2ADC0-ABB5-4090-A4C9-F67D17330C83}"/>
                </a:ext>
              </a:extLst>
            </p:cNvPr>
            <p:cNvSpPr/>
            <p:nvPr/>
          </p:nvSpPr>
          <p:spPr>
            <a:xfrm>
              <a:off x="8953130" y="4553117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75" name="十字形 74">
              <a:extLst>
                <a:ext uri="{FF2B5EF4-FFF2-40B4-BE49-F238E27FC236}">
                  <a16:creationId xmlns:a16="http://schemas.microsoft.com/office/drawing/2014/main" id="{4EC5099B-11D9-4702-B9AD-F28267C67F9E}"/>
                </a:ext>
              </a:extLst>
            </p:cNvPr>
            <p:cNvSpPr/>
            <p:nvPr/>
          </p:nvSpPr>
          <p:spPr>
            <a:xfrm>
              <a:off x="8953130" y="5302242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4D5EE96-59F8-4CD7-8857-B8BB42D6F4D0}"/>
                </a:ext>
              </a:extLst>
            </p:cNvPr>
            <p:cNvSpPr txBox="1"/>
            <p:nvPr/>
          </p:nvSpPr>
          <p:spPr>
            <a:xfrm>
              <a:off x="9898601" y="4942437"/>
              <a:ext cx="182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十字参考标记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FFCCCBD-8356-4CF1-9B44-2C44F5EEA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339" y="4686116"/>
              <a:ext cx="767917" cy="37007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72B371C-5968-46DA-99F6-061C9EAD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339" y="5211979"/>
              <a:ext cx="767917" cy="21427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81479D-2D47-4FF3-9B32-6862E82EBA48}"/>
              </a:ext>
            </a:extLst>
          </p:cNvPr>
          <p:cNvGrpSpPr/>
          <p:nvPr/>
        </p:nvGrpSpPr>
        <p:grpSpPr>
          <a:xfrm>
            <a:off x="1191722" y="1452386"/>
            <a:ext cx="4556565" cy="3163627"/>
            <a:chOff x="1200720" y="782351"/>
            <a:chExt cx="4556565" cy="316362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021EF0-D75E-47AC-9D22-236DA3697C7B}"/>
                </a:ext>
              </a:extLst>
            </p:cNvPr>
            <p:cNvGrpSpPr/>
            <p:nvPr/>
          </p:nvGrpSpPr>
          <p:grpSpPr>
            <a:xfrm>
              <a:off x="2498327" y="782351"/>
              <a:ext cx="3258958" cy="3163627"/>
              <a:chOff x="2498327" y="782351"/>
              <a:chExt cx="3258958" cy="3163627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996C67A-D1EB-4F7C-A52C-AACE0A7872C9}"/>
                  </a:ext>
                </a:extLst>
              </p:cNvPr>
              <p:cNvSpPr txBox="1"/>
              <p:nvPr/>
            </p:nvSpPr>
            <p:spPr>
              <a:xfrm>
                <a:off x="4518734" y="1248138"/>
                <a:ext cx="1238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光场相机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5F7835F-C45D-462A-94DA-FDC71AC785D9}"/>
                  </a:ext>
                </a:extLst>
              </p:cNvPr>
              <p:cNvGrpSpPr/>
              <p:nvPr/>
            </p:nvGrpSpPr>
            <p:grpSpPr>
              <a:xfrm>
                <a:off x="2498327" y="782351"/>
                <a:ext cx="2020407" cy="3163627"/>
                <a:chOff x="2526939" y="784277"/>
                <a:chExt cx="2020407" cy="3163627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6EC7204-B104-4453-AE15-8C142EE28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6939" y="3088944"/>
                  <a:ext cx="1447638" cy="858959"/>
                </a:xfrm>
                <a:prstGeom prst="straightConnector1">
                  <a:avLst/>
                </a:prstGeom>
                <a:ln w="3810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D96E0A33-9C2C-4B5B-B99F-3E7661C64786}"/>
                    </a:ext>
                  </a:extLst>
                </p:cNvPr>
                <p:cNvGrpSpPr/>
                <p:nvPr/>
              </p:nvGrpSpPr>
              <p:grpSpPr>
                <a:xfrm>
                  <a:off x="3974577" y="784277"/>
                  <a:ext cx="572769" cy="3163627"/>
                  <a:chOff x="3974577" y="784277"/>
                  <a:chExt cx="572769" cy="3163627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3AD6F698-C2D8-43D4-83A3-30051E0261D4}"/>
                      </a:ext>
                    </a:extLst>
                  </p:cNvPr>
                  <p:cNvGrpSpPr/>
                  <p:nvPr/>
                </p:nvGrpSpPr>
                <p:grpSpPr>
                  <a:xfrm>
                    <a:off x="4039818" y="784277"/>
                    <a:ext cx="478915" cy="1011435"/>
                    <a:chOff x="4021583" y="828704"/>
                    <a:chExt cx="417251" cy="870686"/>
                  </a:xfrm>
                </p:grpSpPr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B783A7FA-9E39-4E6D-88C5-3CC4D829D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1583" y="828704"/>
                      <a:ext cx="417251" cy="584606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CF23227C-0323-4232-A382-BA8C56C2D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1876" y="1407405"/>
                      <a:ext cx="296663" cy="291985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0" name="梯形 19">
                    <a:extLst>
                      <a:ext uri="{FF2B5EF4-FFF2-40B4-BE49-F238E27FC236}">
                        <a16:creationId xmlns:a16="http://schemas.microsoft.com/office/drawing/2014/main" id="{DA8811CF-3C19-42F6-B15C-F47654AEA213}"/>
                      </a:ext>
                    </a:extLst>
                  </p:cNvPr>
                  <p:cNvSpPr/>
                  <p:nvPr/>
                </p:nvSpPr>
                <p:spPr>
                  <a:xfrm>
                    <a:off x="3974577" y="1804888"/>
                    <a:ext cx="572769" cy="2143016"/>
                  </a:xfrm>
                  <a:prstGeom prst="trapezoid">
                    <a:avLst>
                      <a:gd name="adj" fmla="val 41519"/>
                    </a:avLst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1D640C-4152-42C4-B6A9-21BDDC85BE49}"/>
                </a:ext>
              </a:extLst>
            </p:cNvPr>
            <p:cNvSpPr/>
            <p:nvPr/>
          </p:nvSpPr>
          <p:spPr>
            <a:xfrm>
              <a:off x="1200720" y="2717398"/>
              <a:ext cx="1268354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光场相机对焦位置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7A02B5E-B9CF-4968-9D57-59EFDEAB829E}"/>
              </a:ext>
            </a:extLst>
          </p:cNvPr>
          <p:cNvSpPr/>
          <p:nvPr/>
        </p:nvSpPr>
        <p:spPr>
          <a:xfrm>
            <a:off x="3975218" y="3852912"/>
            <a:ext cx="510832" cy="22056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964BA06-A6B9-4217-879F-FA7A0709AF50}"/>
              </a:ext>
            </a:extLst>
          </p:cNvPr>
          <p:cNvSpPr txBox="1"/>
          <p:nvPr/>
        </p:nvSpPr>
        <p:spPr>
          <a:xfrm>
            <a:off x="4679395" y="2694710"/>
            <a:ext cx="367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相机沿</a:t>
            </a:r>
            <a:r>
              <a:rPr lang="en-US" altLang="zh-CN" dirty="0"/>
              <a:t>z</a:t>
            </a:r>
            <a:r>
              <a:rPr lang="zh-CN" altLang="en-US" dirty="0"/>
              <a:t>轴移动至</a:t>
            </a:r>
            <a:r>
              <a:rPr lang="en-US" altLang="zh-CN" dirty="0"/>
              <a:t>layer2</a:t>
            </a:r>
            <a:r>
              <a:rPr lang="zh-CN" altLang="en-US" dirty="0"/>
              <a:t>与</a:t>
            </a:r>
            <a:r>
              <a:rPr lang="en-US" altLang="zh-CN" dirty="0"/>
              <a:t>layer3</a:t>
            </a:r>
            <a:r>
              <a:rPr lang="zh-CN" altLang="en-US" dirty="0"/>
              <a:t>之间，拍摄缺陷图。移动距离为（玻璃厚度</a:t>
            </a:r>
            <a:r>
              <a:rPr lang="en-US" altLang="zh-CN" dirty="0"/>
              <a:t>/</a:t>
            </a:r>
            <a:r>
              <a:rPr lang="zh-CN" altLang="en-US" dirty="0"/>
              <a:t>折射率</a:t>
            </a:r>
            <a:r>
              <a:rPr lang="en-US" altLang="zh-CN" dirty="0"/>
              <a:t>+</a:t>
            </a:r>
            <a:r>
              <a:rPr lang="zh-CN" altLang="en-US" dirty="0"/>
              <a:t>空气厚度</a:t>
            </a:r>
          </a:p>
        </p:txBody>
      </p:sp>
    </p:spTree>
    <p:extLst>
      <p:ext uri="{BB962C8B-B14F-4D97-AF65-F5344CB8AC3E}">
        <p14:creationId xmlns:p14="http://schemas.microsoft.com/office/powerpoint/2010/main" val="27662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C14E22-ABF8-42ED-85E2-1474ADCAAE93}"/>
              </a:ext>
            </a:extLst>
          </p:cNvPr>
          <p:cNvGrpSpPr/>
          <p:nvPr/>
        </p:nvGrpSpPr>
        <p:grpSpPr>
          <a:xfrm>
            <a:off x="3130858" y="3945978"/>
            <a:ext cx="6767743" cy="2064148"/>
            <a:chOff x="3175247" y="2672783"/>
            <a:chExt cx="5646198" cy="3301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25DF65-3F09-4A43-BD6E-B2B4F46B43A8}"/>
                </a:ext>
              </a:extLst>
            </p:cNvPr>
            <p:cNvSpPr/>
            <p:nvPr/>
          </p:nvSpPr>
          <p:spPr>
            <a:xfrm>
              <a:off x="3175247" y="2672783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C624F66-CEED-4CFD-B531-16FF665E315D}"/>
                </a:ext>
              </a:extLst>
            </p:cNvPr>
            <p:cNvSpPr/>
            <p:nvPr/>
          </p:nvSpPr>
          <p:spPr>
            <a:xfrm>
              <a:off x="3175247" y="3856426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485459-C5D8-4516-8008-DD235F318B5A}"/>
                </a:ext>
              </a:extLst>
            </p:cNvPr>
            <p:cNvSpPr/>
            <p:nvPr/>
          </p:nvSpPr>
          <p:spPr>
            <a:xfrm>
              <a:off x="3175247" y="5040069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69AF8-3D5D-4889-904F-ABB22683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光栅拍摄过程示意图</a:t>
            </a: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921C9DC1-7248-442C-A9C9-1C08BA2FA49A}"/>
              </a:ext>
            </a:extLst>
          </p:cNvPr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D5696-C0BD-4BC7-80AB-CC671F34EEBD}"/>
              </a:ext>
            </a:extLst>
          </p:cNvPr>
          <p:cNvSpPr txBox="1"/>
          <p:nvPr/>
        </p:nvSpPr>
        <p:spPr>
          <a:xfrm>
            <a:off x="763414" y="5553117"/>
            <a:ext cx="18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相机确定的缺陷所在区域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1059F6-4A2B-4265-936E-B6FEBEEF6131}"/>
              </a:ext>
            </a:extLst>
          </p:cNvPr>
          <p:cNvSpPr txBox="1"/>
          <p:nvPr/>
        </p:nvSpPr>
        <p:spPr>
          <a:xfrm>
            <a:off x="993672" y="877353"/>
            <a:ext cx="173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图像</a:t>
            </a: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528606-A2E9-4042-A83D-9EB2E36ADE96}"/>
              </a:ext>
            </a:extLst>
          </p:cNvPr>
          <p:cNvCxnSpPr>
            <a:cxnSpLocks/>
          </p:cNvCxnSpPr>
          <p:nvPr/>
        </p:nvCxnSpPr>
        <p:spPr>
          <a:xfrm>
            <a:off x="2472280" y="5876282"/>
            <a:ext cx="147368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BA3CE2-EDAB-4489-93F0-2DE95EF02F3F}"/>
              </a:ext>
            </a:extLst>
          </p:cNvPr>
          <p:cNvGrpSpPr/>
          <p:nvPr/>
        </p:nvGrpSpPr>
        <p:grpSpPr>
          <a:xfrm>
            <a:off x="8953130" y="4553117"/>
            <a:ext cx="2772830" cy="1000000"/>
            <a:chOff x="8953130" y="4553117"/>
            <a:chExt cx="2772830" cy="1000000"/>
          </a:xfrm>
        </p:grpSpPr>
        <p:sp>
          <p:nvSpPr>
            <p:cNvPr id="29" name="十字形 28">
              <a:extLst>
                <a:ext uri="{FF2B5EF4-FFF2-40B4-BE49-F238E27FC236}">
                  <a16:creationId xmlns:a16="http://schemas.microsoft.com/office/drawing/2014/main" id="{00D2ADC0-ABB5-4090-A4C9-F67D17330C83}"/>
                </a:ext>
              </a:extLst>
            </p:cNvPr>
            <p:cNvSpPr/>
            <p:nvPr/>
          </p:nvSpPr>
          <p:spPr>
            <a:xfrm>
              <a:off x="8953130" y="4553117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75" name="十字形 74">
              <a:extLst>
                <a:ext uri="{FF2B5EF4-FFF2-40B4-BE49-F238E27FC236}">
                  <a16:creationId xmlns:a16="http://schemas.microsoft.com/office/drawing/2014/main" id="{4EC5099B-11D9-4702-B9AD-F28267C67F9E}"/>
                </a:ext>
              </a:extLst>
            </p:cNvPr>
            <p:cNvSpPr/>
            <p:nvPr/>
          </p:nvSpPr>
          <p:spPr>
            <a:xfrm>
              <a:off x="8953130" y="5302242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4D5EE96-59F8-4CD7-8857-B8BB42D6F4D0}"/>
                </a:ext>
              </a:extLst>
            </p:cNvPr>
            <p:cNvSpPr txBox="1"/>
            <p:nvPr/>
          </p:nvSpPr>
          <p:spPr>
            <a:xfrm>
              <a:off x="9898601" y="4942437"/>
              <a:ext cx="182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十字参考标记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FFCCCBD-8356-4CF1-9B44-2C44F5EEA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339" y="4686116"/>
              <a:ext cx="767917" cy="37007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72B371C-5968-46DA-99F6-061C9EAD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339" y="5211979"/>
              <a:ext cx="767917" cy="21427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81479D-2D47-4FF3-9B32-6862E82EBA48}"/>
              </a:ext>
            </a:extLst>
          </p:cNvPr>
          <p:cNvGrpSpPr/>
          <p:nvPr/>
        </p:nvGrpSpPr>
        <p:grpSpPr>
          <a:xfrm>
            <a:off x="6072026" y="1452386"/>
            <a:ext cx="4556565" cy="3163627"/>
            <a:chOff x="1200720" y="782351"/>
            <a:chExt cx="4556565" cy="316362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021EF0-D75E-47AC-9D22-236DA3697C7B}"/>
                </a:ext>
              </a:extLst>
            </p:cNvPr>
            <p:cNvGrpSpPr/>
            <p:nvPr/>
          </p:nvGrpSpPr>
          <p:grpSpPr>
            <a:xfrm>
              <a:off x="2498327" y="782351"/>
              <a:ext cx="3258958" cy="3163627"/>
              <a:chOff x="2498327" y="782351"/>
              <a:chExt cx="3258958" cy="3163627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996C67A-D1EB-4F7C-A52C-AACE0A7872C9}"/>
                  </a:ext>
                </a:extLst>
              </p:cNvPr>
              <p:cNvSpPr txBox="1"/>
              <p:nvPr/>
            </p:nvSpPr>
            <p:spPr>
              <a:xfrm>
                <a:off x="4518734" y="1248138"/>
                <a:ext cx="1238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光场相机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5F7835F-C45D-462A-94DA-FDC71AC785D9}"/>
                  </a:ext>
                </a:extLst>
              </p:cNvPr>
              <p:cNvGrpSpPr/>
              <p:nvPr/>
            </p:nvGrpSpPr>
            <p:grpSpPr>
              <a:xfrm>
                <a:off x="2498327" y="782351"/>
                <a:ext cx="2020407" cy="3163627"/>
                <a:chOff x="2526939" y="784277"/>
                <a:chExt cx="2020407" cy="3163627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6EC7204-B104-4453-AE15-8C142EE28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6939" y="3088944"/>
                  <a:ext cx="1447638" cy="858959"/>
                </a:xfrm>
                <a:prstGeom prst="straightConnector1">
                  <a:avLst/>
                </a:prstGeom>
                <a:ln w="3810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D96E0A33-9C2C-4B5B-B99F-3E7661C64786}"/>
                    </a:ext>
                  </a:extLst>
                </p:cNvPr>
                <p:cNvGrpSpPr/>
                <p:nvPr/>
              </p:nvGrpSpPr>
              <p:grpSpPr>
                <a:xfrm>
                  <a:off x="3974577" y="784277"/>
                  <a:ext cx="572769" cy="3163627"/>
                  <a:chOff x="3974577" y="784277"/>
                  <a:chExt cx="572769" cy="3163627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3AD6F698-C2D8-43D4-83A3-30051E0261D4}"/>
                      </a:ext>
                    </a:extLst>
                  </p:cNvPr>
                  <p:cNvGrpSpPr/>
                  <p:nvPr/>
                </p:nvGrpSpPr>
                <p:grpSpPr>
                  <a:xfrm>
                    <a:off x="4039818" y="784277"/>
                    <a:ext cx="478915" cy="1011435"/>
                    <a:chOff x="4021583" y="828704"/>
                    <a:chExt cx="417251" cy="870686"/>
                  </a:xfrm>
                </p:grpSpPr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B783A7FA-9E39-4E6D-88C5-3CC4D829D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1583" y="828704"/>
                      <a:ext cx="417251" cy="584606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CF23227C-0323-4232-A382-BA8C56C2D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1876" y="1407405"/>
                      <a:ext cx="296663" cy="291985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0" name="梯形 19">
                    <a:extLst>
                      <a:ext uri="{FF2B5EF4-FFF2-40B4-BE49-F238E27FC236}">
                        <a16:creationId xmlns:a16="http://schemas.microsoft.com/office/drawing/2014/main" id="{DA8811CF-3C19-42F6-B15C-F47654AEA213}"/>
                      </a:ext>
                    </a:extLst>
                  </p:cNvPr>
                  <p:cNvSpPr/>
                  <p:nvPr/>
                </p:nvSpPr>
                <p:spPr>
                  <a:xfrm>
                    <a:off x="3974577" y="1804888"/>
                    <a:ext cx="572769" cy="2143016"/>
                  </a:xfrm>
                  <a:prstGeom prst="trapezoid">
                    <a:avLst>
                      <a:gd name="adj" fmla="val 41519"/>
                    </a:avLst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1D640C-4152-42C4-B6A9-21BDDC85BE49}"/>
                </a:ext>
              </a:extLst>
            </p:cNvPr>
            <p:cNvSpPr/>
            <p:nvPr/>
          </p:nvSpPr>
          <p:spPr>
            <a:xfrm>
              <a:off x="1200720" y="2717398"/>
              <a:ext cx="1268354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光场相机对焦位置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7A02B5E-B9CF-4968-9D57-59EFDEAB829E}"/>
              </a:ext>
            </a:extLst>
          </p:cNvPr>
          <p:cNvSpPr/>
          <p:nvPr/>
        </p:nvSpPr>
        <p:spPr>
          <a:xfrm>
            <a:off x="3975218" y="3852912"/>
            <a:ext cx="510832" cy="22056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03188-26DB-42BF-9737-7E75EA3D2A6A}"/>
              </a:ext>
            </a:extLst>
          </p:cNvPr>
          <p:cNvSpPr txBox="1"/>
          <p:nvPr/>
        </p:nvSpPr>
        <p:spPr>
          <a:xfrm>
            <a:off x="4679395" y="2694710"/>
            <a:ext cx="36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相机沿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轴移动至十字参考标记处，拍摄标记图。</a:t>
            </a:r>
          </a:p>
        </p:txBody>
      </p:sp>
    </p:spTree>
    <p:extLst>
      <p:ext uri="{BB962C8B-B14F-4D97-AF65-F5344CB8AC3E}">
        <p14:creationId xmlns:p14="http://schemas.microsoft.com/office/powerpoint/2010/main" val="113354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C14E22-ABF8-42ED-85E2-1474ADCAAE93}"/>
              </a:ext>
            </a:extLst>
          </p:cNvPr>
          <p:cNvGrpSpPr/>
          <p:nvPr/>
        </p:nvGrpSpPr>
        <p:grpSpPr>
          <a:xfrm>
            <a:off x="3130858" y="3945978"/>
            <a:ext cx="6767743" cy="2064148"/>
            <a:chOff x="3175247" y="2672783"/>
            <a:chExt cx="5646198" cy="3301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25DF65-3F09-4A43-BD6E-B2B4F46B43A8}"/>
                </a:ext>
              </a:extLst>
            </p:cNvPr>
            <p:cNvSpPr/>
            <p:nvPr/>
          </p:nvSpPr>
          <p:spPr>
            <a:xfrm>
              <a:off x="3175247" y="2672783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C624F66-CEED-4CFD-B531-16FF665E315D}"/>
                </a:ext>
              </a:extLst>
            </p:cNvPr>
            <p:cNvSpPr/>
            <p:nvPr/>
          </p:nvSpPr>
          <p:spPr>
            <a:xfrm>
              <a:off x="3175247" y="3856426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485459-C5D8-4516-8008-DD235F318B5A}"/>
                </a:ext>
              </a:extLst>
            </p:cNvPr>
            <p:cNvSpPr/>
            <p:nvPr/>
          </p:nvSpPr>
          <p:spPr>
            <a:xfrm>
              <a:off x="3175247" y="5040069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69AF8-3D5D-4889-904F-ABB22683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光栅拍摄过程示意图</a:t>
            </a: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921C9DC1-7248-442C-A9C9-1C08BA2FA49A}"/>
              </a:ext>
            </a:extLst>
          </p:cNvPr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D5696-C0BD-4BC7-80AB-CC671F34EEBD}"/>
              </a:ext>
            </a:extLst>
          </p:cNvPr>
          <p:cNvSpPr txBox="1"/>
          <p:nvPr/>
        </p:nvSpPr>
        <p:spPr>
          <a:xfrm>
            <a:off x="763414" y="5553117"/>
            <a:ext cx="18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相机确定的缺陷所在区域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1059F6-4A2B-4265-936E-B6FEBEEF6131}"/>
              </a:ext>
            </a:extLst>
          </p:cNvPr>
          <p:cNvSpPr txBox="1"/>
          <p:nvPr/>
        </p:nvSpPr>
        <p:spPr>
          <a:xfrm>
            <a:off x="993672" y="877353"/>
            <a:ext cx="173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图像</a:t>
            </a:r>
            <a:r>
              <a:rPr lang="en-US" altLang="zh-CN" sz="4000" b="1" dirty="0">
                <a:solidFill>
                  <a:srgbClr val="FF0000"/>
                </a:solidFill>
              </a:rPr>
              <a:t>4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528606-A2E9-4042-A83D-9EB2E36ADE96}"/>
              </a:ext>
            </a:extLst>
          </p:cNvPr>
          <p:cNvCxnSpPr>
            <a:cxnSpLocks/>
          </p:cNvCxnSpPr>
          <p:nvPr/>
        </p:nvCxnSpPr>
        <p:spPr>
          <a:xfrm>
            <a:off x="2472280" y="5876282"/>
            <a:ext cx="147368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BA3CE2-EDAB-4489-93F0-2DE95EF02F3F}"/>
              </a:ext>
            </a:extLst>
          </p:cNvPr>
          <p:cNvGrpSpPr/>
          <p:nvPr/>
        </p:nvGrpSpPr>
        <p:grpSpPr>
          <a:xfrm>
            <a:off x="8953130" y="4553117"/>
            <a:ext cx="2772830" cy="1000000"/>
            <a:chOff x="8953130" y="4553117"/>
            <a:chExt cx="2772830" cy="1000000"/>
          </a:xfrm>
        </p:grpSpPr>
        <p:sp>
          <p:nvSpPr>
            <p:cNvPr id="29" name="十字形 28">
              <a:extLst>
                <a:ext uri="{FF2B5EF4-FFF2-40B4-BE49-F238E27FC236}">
                  <a16:creationId xmlns:a16="http://schemas.microsoft.com/office/drawing/2014/main" id="{00D2ADC0-ABB5-4090-A4C9-F67D17330C83}"/>
                </a:ext>
              </a:extLst>
            </p:cNvPr>
            <p:cNvSpPr/>
            <p:nvPr/>
          </p:nvSpPr>
          <p:spPr>
            <a:xfrm>
              <a:off x="8953130" y="4553117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75" name="十字形 74">
              <a:extLst>
                <a:ext uri="{FF2B5EF4-FFF2-40B4-BE49-F238E27FC236}">
                  <a16:creationId xmlns:a16="http://schemas.microsoft.com/office/drawing/2014/main" id="{4EC5099B-11D9-4702-B9AD-F28267C67F9E}"/>
                </a:ext>
              </a:extLst>
            </p:cNvPr>
            <p:cNvSpPr/>
            <p:nvPr/>
          </p:nvSpPr>
          <p:spPr>
            <a:xfrm>
              <a:off x="8953130" y="5302242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4D5EE96-59F8-4CD7-8857-B8BB42D6F4D0}"/>
                </a:ext>
              </a:extLst>
            </p:cNvPr>
            <p:cNvSpPr txBox="1"/>
            <p:nvPr/>
          </p:nvSpPr>
          <p:spPr>
            <a:xfrm>
              <a:off x="9898601" y="4942437"/>
              <a:ext cx="182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十字参考标记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FFCCCBD-8356-4CF1-9B44-2C44F5EEA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339" y="4686116"/>
              <a:ext cx="767917" cy="37007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72B371C-5968-46DA-99F6-061C9EAD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339" y="5211979"/>
              <a:ext cx="767917" cy="21427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81479D-2D47-4FF3-9B32-6862E82EBA48}"/>
              </a:ext>
            </a:extLst>
          </p:cNvPr>
          <p:cNvGrpSpPr/>
          <p:nvPr/>
        </p:nvGrpSpPr>
        <p:grpSpPr>
          <a:xfrm>
            <a:off x="1191722" y="2210007"/>
            <a:ext cx="3318014" cy="3163627"/>
            <a:chOff x="1200720" y="782351"/>
            <a:chExt cx="3318014" cy="316362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021EF0-D75E-47AC-9D22-236DA3697C7B}"/>
                </a:ext>
              </a:extLst>
            </p:cNvPr>
            <p:cNvGrpSpPr/>
            <p:nvPr/>
          </p:nvGrpSpPr>
          <p:grpSpPr>
            <a:xfrm>
              <a:off x="2498327" y="782351"/>
              <a:ext cx="2020407" cy="3163627"/>
              <a:chOff x="2498327" y="782351"/>
              <a:chExt cx="2020407" cy="3163627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996C67A-D1EB-4F7C-A52C-AACE0A7872C9}"/>
                  </a:ext>
                </a:extLst>
              </p:cNvPr>
              <p:cNvSpPr txBox="1"/>
              <p:nvPr/>
            </p:nvSpPr>
            <p:spPr>
              <a:xfrm>
                <a:off x="2745665" y="1244376"/>
                <a:ext cx="1238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光场相机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5F7835F-C45D-462A-94DA-FDC71AC785D9}"/>
                  </a:ext>
                </a:extLst>
              </p:cNvPr>
              <p:cNvGrpSpPr/>
              <p:nvPr/>
            </p:nvGrpSpPr>
            <p:grpSpPr>
              <a:xfrm>
                <a:off x="2498327" y="782351"/>
                <a:ext cx="2020407" cy="3163627"/>
                <a:chOff x="2526939" y="784277"/>
                <a:chExt cx="2020407" cy="3163627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6EC7204-B104-4453-AE15-8C142EE28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6939" y="3088944"/>
                  <a:ext cx="1447638" cy="858959"/>
                </a:xfrm>
                <a:prstGeom prst="straightConnector1">
                  <a:avLst/>
                </a:prstGeom>
                <a:ln w="3810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D96E0A33-9C2C-4B5B-B99F-3E7661C64786}"/>
                    </a:ext>
                  </a:extLst>
                </p:cNvPr>
                <p:cNvGrpSpPr/>
                <p:nvPr/>
              </p:nvGrpSpPr>
              <p:grpSpPr>
                <a:xfrm>
                  <a:off x="3974577" y="784277"/>
                  <a:ext cx="572769" cy="3163627"/>
                  <a:chOff x="3974577" y="784277"/>
                  <a:chExt cx="572769" cy="3163627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3AD6F698-C2D8-43D4-83A3-30051E0261D4}"/>
                      </a:ext>
                    </a:extLst>
                  </p:cNvPr>
                  <p:cNvGrpSpPr/>
                  <p:nvPr/>
                </p:nvGrpSpPr>
                <p:grpSpPr>
                  <a:xfrm>
                    <a:off x="4039818" y="784277"/>
                    <a:ext cx="478915" cy="1011435"/>
                    <a:chOff x="4021583" y="828704"/>
                    <a:chExt cx="417251" cy="870686"/>
                  </a:xfrm>
                </p:grpSpPr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B783A7FA-9E39-4E6D-88C5-3CC4D829D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1583" y="828704"/>
                      <a:ext cx="417251" cy="584606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CF23227C-0323-4232-A382-BA8C56C2D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1876" y="1407405"/>
                      <a:ext cx="296663" cy="291985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0" name="梯形 19">
                    <a:extLst>
                      <a:ext uri="{FF2B5EF4-FFF2-40B4-BE49-F238E27FC236}">
                        <a16:creationId xmlns:a16="http://schemas.microsoft.com/office/drawing/2014/main" id="{DA8811CF-3C19-42F6-B15C-F47654AEA213}"/>
                      </a:ext>
                    </a:extLst>
                  </p:cNvPr>
                  <p:cNvSpPr/>
                  <p:nvPr/>
                </p:nvSpPr>
                <p:spPr>
                  <a:xfrm>
                    <a:off x="3974577" y="1804888"/>
                    <a:ext cx="572769" cy="2143016"/>
                  </a:xfrm>
                  <a:prstGeom prst="trapezoid">
                    <a:avLst>
                      <a:gd name="adj" fmla="val 41519"/>
                    </a:avLst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1D640C-4152-42C4-B6A9-21BDDC85BE49}"/>
                </a:ext>
              </a:extLst>
            </p:cNvPr>
            <p:cNvSpPr/>
            <p:nvPr/>
          </p:nvSpPr>
          <p:spPr>
            <a:xfrm>
              <a:off x="1200720" y="2717398"/>
              <a:ext cx="1268354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光场相机对焦位置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7A02B5E-B9CF-4968-9D57-59EFDEAB829E}"/>
              </a:ext>
            </a:extLst>
          </p:cNvPr>
          <p:cNvSpPr/>
          <p:nvPr/>
        </p:nvSpPr>
        <p:spPr>
          <a:xfrm>
            <a:off x="3975218" y="3852912"/>
            <a:ext cx="510832" cy="22056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A7D0FF-0A26-4A2C-A629-5526B4C63D40}"/>
              </a:ext>
            </a:extLst>
          </p:cNvPr>
          <p:cNvSpPr txBox="1"/>
          <p:nvPr/>
        </p:nvSpPr>
        <p:spPr>
          <a:xfrm>
            <a:off x="4679395" y="2694710"/>
            <a:ext cx="36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将相机移回至缺陷区域，并对焦在</a:t>
            </a:r>
            <a:r>
              <a:rPr lang="en-US" altLang="zh-CN" dirty="0"/>
              <a:t>layer4</a:t>
            </a:r>
            <a:r>
              <a:rPr lang="zh-CN" altLang="en-US" dirty="0"/>
              <a:t>和</a:t>
            </a:r>
            <a:r>
              <a:rPr lang="en-US" altLang="zh-CN" dirty="0"/>
              <a:t>layer5</a:t>
            </a:r>
            <a:r>
              <a:rPr lang="zh-CN" altLang="en-US" dirty="0"/>
              <a:t>之间，拍摄缺陷图。</a:t>
            </a:r>
          </a:p>
        </p:txBody>
      </p:sp>
    </p:spTree>
    <p:extLst>
      <p:ext uri="{BB962C8B-B14F-4D97-AF65-F5344CB8AC3E}">
        <p14:creationId xmlns:p14="http://schemas.microsoft.com/office/powerpoint/2010/main" val="118719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C14E22-ABF8-42ED-85E2-1474ADCAAE93}"/>
              </a:ext>
            </a:extLst>
          </p:cNvPr>
          <p:cNvGrpSpPr/>
          <p:nvPr/>
        </p:nvGrpSpPr>
        <p:grpSpPr>
          <a:xfrm>
            <a:off x="3130858" y="3945978"/>
            <a:ext cx="6767743" cy="2064148"/>
            <a:chOff x="3175247" y="2672783"/>
            <a:chExt cx="5646198" cy="3301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25DF65-3F09-4A43-BD6E-B2B4F46B43A8}"/>
                </a:ext>
              </a:extLst>
            </p:cNvPr>
            <p:cNvSpPr/>
            <p:nvPr/>
          </p:nvSpPr>
          <p:spPr>
            <a:xfrm>
              <a:off x="3175247" y="2672783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C624F66-CEED-4CFD-B531-16FF665E315D}"/>
                </a:ext>
              </a:extLst>
            </p:cNvPr>
            <p:cNvSpPr/>
            <p:nvPr/>
          </p:nvSpPr>
          <p:spPr>
            <a:xfrm>
              <a:off x="3175247" y="3856426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485459-C5D8-4516-8008-DD235F318B5A}"/>
                </a:ext>
              </a:extLst>
            </p:cNvPr>
            <p:cNvSpPr/>
            <p:nvPr/>
          </p:nvSpPr>
          <p:spPr>
            <a:xfrm>
              <a:off x="3175247" y="5040069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69AF8-3D5D-4889-904F-ABB22683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光栅拍摄过程示意图</a:t>
            </a: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921C9DC1-7248-442C-A9C9-1C08BA2FA49A}"/>
              </a:ext>
            </a:extLst>
          </p:cNvPr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D5696-C0BD-4BC7-80AB-CC671F34EEBD}"/>
              </a:ext>
            </a:extLst>
          </p:cNvPr>
          <p:cNvSpPr txBox="1"/>
          <p:nvPr/>
        </p:nvSpPr>
        <p:spPr>
          <a:xfrm>
            <a:off x="763414" y="5553117"/>
            <a:ext cx="18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相机确定的缺陷所在区域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1059F6-4A2B-4265-936E-B6FEBEEF6131}"/>
              </a:ext>
            </a:extLst>
          </p:cNvPr>
          <p:cNvSpPr txBox="1"/>
          <p:nvPr/>
        </p:nvSpPr>
        <p:spPr>
          <a:xfrm>
            <a:off x="993672" y="877353"/>
            <a:ext cx="173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图像</a:t>
            </a:r>
            <a:r>
              <a:rPr lang="en-US" altLang="zh-CN" sz="4000" b="1" dirty="0">
                <a:solidFill>
                  <a:srgbClr val="FF0000"/>
                </a:solidFill>
              </a:rPr>
              <a:t>5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528606-A2E9-4042-A83D-9EB2E36ADE96}"/>
              </a:ext>
            </a:extLst>
          </p:cNvPr>
          <p:cNvCxnSpPr>
            <a:cxnSpLocks/>
          </p:cNvCxnSpPr>
          <p:nvPr/>
        </p:nvCxnSpPr>
        <p:spPr>
          <a:xfrm>
            <a:off x="2472280" y="5876282"/>
            <a:ext cx="147368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BA3CE2-EDAB-4489-93F0-2DE95EF02F3F}"/>
              </a:ext>
            </a:extLst>
          </p:cNvPr>
          <p:cNvGrpSpPr/>
          <p:nvPr/>
        </p:nvGrpSpPr>
        <p:grpSpPr>
          <a:xfrm>
            <a:off x="8953130" y="4553117"/>
            <a:ext cx="2772830" cy="1000000"/>
            <a:chOff x="8953130" y="4553117"/>
            <a:chExt cx="2772830" cy="1000000"/>
          </a:xfrm>
        </p:grpSpPr>
        <p:sp>
          <p:nvSpPr>
            <p:cNvPr id="29" name="十字形 28">
              <a:extLst>
                <a:ext uri="{FF2B5EF4-FFF2-40B4-BE49-F238E27FC236}">
                  <a16:creationId xmlns:a16="http://schemas.microsoft.com/office/drawing/2014/main" id="{00D2ADC0-ABB5-4090-A4C9-F67D17330C83}"/>
                </a:ext>
              </a:extLst>
            </p:cNvPr>
            <p:cNvSpPr/>
            <p:nvPr/>
          </p:nvSpPr>
          <p:spPr>
            <a:xfrm>
              <a:off x="8953130" y="4553117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75" name="十字形 74">
              <a:extLst>
                <a:ext uri="{FF2B5EF4-FFF2-40B4-BE49-F238E27FC236}">
                  <a16:creationId xmlns:a16="http://schemas.microsoft.com/office/drawing/2014/main" id="{4EC5099B-11D9-4702-B9AD-F28267C67F9E}"/>
                </a:ext>
              </a:extLst>
            </p:cNvPr>
            <p:cNvSpPr/>
            <p:nvPr/>
          </p:nvSpPr>
          <p:spPr>
            <a:xfrm>
              <a:off x="8953130" y="5302242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4D5EE96-59F8-4CD7-8857-B8BB42D6F4D0}"/>
                </a:ext>
              </a:extLst>
            </p:cNvPr>
            <p:cNvSpPr txBox="1"/>
            <p:nvPr/>
          </p:nvSpPr>
          <p:spPr>
            <a:xfrm>
              <a:off x="9898601" y="4942437"/>
              <a:ext cx="182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十字参考标记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FFCCCBD-8356-4CF1-9B44-2C44F5EEA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339" y="4686116"/>
              <a:ext cx="767917" cy="37007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72B371C-5968-46DA-99F6-061C9EAD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339" y="5211979"/>
              <a:ext cx="767917" cy="21427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81479D-2D47-4FF3-9B32-6862E82EBA48}"/>
              </a:ext>
            </a:extLst>
          </p:cNvPr>
          <p:cNvGrpSpPr/>
          <p:nvPr/>
        </p:nvGrpSpPr>
        <p:grpSpPr>
          <a:xfrm>
            <a:off x="6012298" y="2210007"/>
            <a:ext cx="4556565" cy="3163627"/>
            <a:chOff x="1200720" y="782351"/>
            <a:chExt cx="4556565" cy="316362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021EF0-D75E-47AC-9D22-236DA3697C7B}"/>
                </a:ext>
              </a:extLst>
            </p:cNvPr>
            <p:cNvGrpSpPr/>
            <p:nvPr/>
          </p:nvGrpSpPr>
          <p:grpSpPr>
            <a:xfrm>
              <a:off x="2498327" y="782351"/>
              <a:ext cx="3258958" cy="3163627"/>
              <a:chOff x="2498327" y="782351"/>
              <a:chExt cx="3258958" cy="3163627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996C67A-D1EB-4F7C-A52C-AACE0A7872C9}"/>
                  </a:ext>
                </a:extLst>
              </p:cNvPr>
              <p:cNvSpPr txBox="1"/>
              <p:nvPr/>
            </p:nvSpPr>
            <p:spPr>
              <a:xfrm>
                <a:off x="4518734" y="1248138"/>
                <a:ext cx="1238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光场相机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5F7835F-C45D-462A-94DA-FDC71AC785D9}"/>
                  </a:ext>
                </a:extLst>
              </p:cNvPr>
              <p:cNvGrpSpPr/>
              <p:nvPr/>
            </p:nvGrpSpPr>
            <p:grpSpPr>
              <a:xfrm>
                <a:off x="2498327" y="782351"/>
                <a:ext cx="2020407" cy="3163627"/>
                <a:chOff x="2526939" y="784277"/>
                <a:chExt cx="2020407" cy="3163627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6EC7204-B104-4453-AE15-8C142EE28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6939" y="3088944"/>
                  <a:ext cx="1447638" cy="858959"/>
                </a:xfrm>
                <a:prstGeom prst="straightConnector1">
                  <a:avLst/>
                </a:prstGeom>
                <a:ln w="3810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D96E0A33-9C2C-4B5B-B99F-3E7661C64786}"/>
                    </a:ext>
                  </a:extLst>
                </p:cNvPr>
                <p:cNvGrpSpPr/>
                <p:nvPr/>
              </p:nvGrpSpPr>
              <p:grpSpPr>
                <a:xfrm>
                  <a:off x="3974577" y="784277"/>
                  <a:ext cx="572769" cy="3163627"/>
                  <a:chOff x="3974577" y="784277"/>
                  <a:chExt cx="572769" cy="3163627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3AD6F698-C2D8-43D4-83A3-30051E0261D4}"/>
                      </a:ext>
                    </a:extLst>
                  </p:cNvPr>
                  <p:cNvGrpSpPr/>
                  <p:nvPr/>
                </p:nvGrpSpPr>
                <p:grpSpPr>
                  <a:xfrm>
                    <a:off x="4039818" y="784277"/>
                    <a:ext cx="478915" cy="1011435"/>
                    <a:chOff x="4021583" y="828704"/>
                    <a:chExt cx="417251" cy="870686"/>
                  </a:xfrm>
                </p:grpSpPr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B783A7FA-9E39-4E6D-88C5-3CC4D829D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1583" y="828704"/>
                      <a:ext cx="417251" cy="584606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CF23227C-0323-4232-A382-BA8C56C2D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1876" y="1407405"/>
                      <a:ext cx="296663" cy="291985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0" name="梯形 19">
                    <a:extLst>
                      <a:ext uri="{FF2B5EF4-FFF2-40B4-BE49-F238E27FC236}">
                        <a16:creationId xmlns:a16="http://schemas.microsoft.com/office/drawing/2014/main" id="{DA8811CF-3C19-42F6-B15C-F47654AEA213}"/>
                      </a:ext>
                    </a:extLst>
                  </p:cNvPr>
                  <p:cNvSpPr/>
                  <p:nvPr/>
                </p:nvSpPr>
                <p:spPr>
                  <a:xfrm>
                    <a:off x="3974577" y="1804888"/>
                    <a:ext cx="572769" cy="2143016"/>
                  </a:xfrm>
                  <a:prstGeom prst="trapezoid">
                    <a:avLst>
                      <a:gd name="adj" fmla="val 41519"/>
                    </a:avLst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1D640C-4152-42C4-B6A9-21BDDC85BE49}"/>
                </a:ext>
              </a:extLst>
            </p:cNvPr>
            <p:cNvSpPr/>
            <p:nvPr/>
          </p:nvSpPr>
          <p:spPr>
            <a:xfrm>
              <a:off x="1200720" y="2717398"/>
              <a:ext cx="1268354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光场相机对焦位置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7A02B5E-B9CF-4968-9D57-59EFDEAB829E}"/>
              </a:ext>
            </a:extLst>
          </p:cNvPr>
          <p:cNvSpPr/>
          <p:nvPr/>
        </p:nvSpPr>
        <p:spPr>
          <a:xfrm>
            <a:off x="3975218" y="3852912"/>
            <a:ext cx="510832" cy="22056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67B8E8-B470-4A35-8430-9DD0429EBBBD}"/>
              </a:ext>
            </a:extLst>
          </p:cNvPr>
          <p:cNvSpPr txBox="1"/>
          <p:nvPr/>
        </p:nvSpPr>
        <p:spPr>
          <a:xfrm>
            <a:off x="4679395" y="2694710"/>
            <a:ext cx="36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相机沿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轴移动至十字参考标记处，拍摄标记图。</a:t>
            </a:r>
          </a:p>
        </p:txBody>
      </p:sp>
    </p:spTree>
    <p:extLst>
      <p:ext uri="{BB962C8B-B14F-4D97-AF65-F5344CB8AC3E}">
        <p14:creationId xmlns:p14="http://schemas.microsoft.com/office/powerpoint/2010/main" val="323478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C14E22-ABF8-42ED-85E2-1474ADCAAE93}"/>
              </a:ext>
            </a:extLst>
          </p:cNvPr>
          <p:cNvGrpSpPr/>
          <p:nvPr/>
        </p:nvGrpSpPr>
        <p:grpSpPr>
          <a:xfrm>
            <a:off x="3130858" y="3945978"/>
            <a:ext cx="6767743" cy="2064148"/>
            <a:chOff x="3175247" y="2672783"/>
            <a:chExt cx="5646198" cy="3301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25DF65-3F09-4A43-BD6E-B2B4F46B43A8}"/>
                </a:ext>
              </a:extLst>
            </p:cNvPr>
            <p:cNvSpPr/>
            <p:nvPr/>
          </p:nvSpPr>
          <p:spPr>
            <a:xfrm>
              <a:off x="3175247" y="2672783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C624F66-CEED-4CFD-B531-16FF665E315D}"/>
                </a:ext>
              </a:extLst>
            </p:cNvPr>
            <p:cNvSpPr/>
            <p:nvPr/>
          </p:nvSpPr>
          <p:spPr>
            <a:xfrm>
              <a:off x="3175247" y="3856426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485459-C5D8-4516-8008-DD235F318B5A}"/>
                </a:ext>
              </a:extLst>
            </p:cNvPr>
            <p:cNvSpPr/>
            <p:nvPr/>
          </p:nvSpPr>
          <p:spPr>
            <a:xfrm>
              <a:off x="3175247" y="5040069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69AF8-3D5D-4889-904F-ABB22683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光栅拍摄过程示意图</a:t>
            </a: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921C9DC1-7248-442C-A9C9-1C08BA2FA49A}"/>
              </a:ext>
            </a:extLst>
          </p:cNvPr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D5696-C0BD-4BC7-80AB-CC671F34EEBD}"/>
              </a:ext>
            </a:extLst>
          </p:cNvPr>
          <p:cNvSpPr txBox="1"/>
          <p:nvPr/>
        </p:nvSpPr>
        <p:spPr>
          <a:xfrm>
            <a:off x="763414" y="5553117"/>
            <a:ext cx="18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相机确定的缺陷所在区域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1059F6-4A2B-4265-936E-B6FEBEEF6131}"/>
              </a:ext>
            </a:extLst>
          </p:cNvPr>
          <p:cNvSpPr txBox="1"/>
          <p:nvPr/>
        </p:nvSpPr>
        <p:spPr>
          <a:xfrm>
            <a:off x="993672" y="877353"/>
            <a:ext cx="173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图像</a:t>
            </a:r>
            <a:r>
              <a:rPr lang="en-US" altLang="zh-CN" sz="4000" b="1" dirty="0">
                <a:solidFill>
                  <a:srgbClr val="FF0000"/>
                </a:solidFill>
              </a:rPr>
              <a:t>6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528606-A2E9-4042-A83D-9EB2E36ADE96}"/>
              </a:ext>
            </a:extLst>
          </p:cNvPr>
          <p:cNvCxnSpPr>
            <a:cxnSpLocks/>
          </p:cNvCxnSpPr>
          <p:nvPr/>
        </p:nvCxnSpPr>
        <p:spPr>
          <a:xfrm>
            <a:off x="2472280" y="5876282"/>
            <a:ext cx="147368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BA3CE2-EDAB-4489-93F0-2DE95EF02F3F}"/>
              </a:ext>
            </a:extLst>
          </p:cNvPr>
          <p:cNvGrpSpPr/>
          <p:nvPr/>
        </p:nvGrpSpPr>
        <p:grpSpPr>
          <a:xfrm>
            <a:off x="8953130" y="4553117"/>
            <a:ext cx="2772830" cy="1000000"/>
            <a:chOff x="8953130" y="4553117"/>
            <a:chExt cx="2772830" cy="1000000"/>
          </a:xfrm>
        </p:grpSpPr>
        <p:sp>
          <p:nvSpPr>
            <p:cNvPr id="29" name="十字形 28">
              <a:extLst>
                <a:ext uri="{FF2B5EF4-FFF2-40B4-BE49-F238E27FC236}">
                  <a16:creationId xmlns:a16="http://schemas.microsoft.com/office/drawing/2014/main" id="{00D2ADC0-ABB5-4090-A4C9-F67D17330C83}"/>
                </a:ext>
              </a:extLst>
            </p:cNvPr>
            <p:cNvSpPr/>
            <p:nvPr/>
          </p:nvSpPr>
          <p:spPr>
            <a:xfrm>
              <a:off x="8953130" y="4553117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75" name="十字形 74">
              <a:extLst>
                <a:ext uri="{FF2B5EF4-FFF2-40B4-BE49-F238E27FC236}">
                  <a16:creationId xmlns:a16="http://schemas.microsoft.com/office/drawing/2014/main" id="{4EC5099B-11D9-4702-B9AD-F28267C67F9E}"/>
                </a:ext>
              </a:extLst>
            </p:cNvPr>
            <p:cNvSpPr/>
            <p:nvPr/>
          </p:nvSpPr>
          <p:spPr>
            <a:xfrm>
              <a:off x="8953130" y="5302242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4D5EE96-59F8-4CD7-8857-B8BB42D6F4D0}"/>
                </a:ext>
              </a:extLst>
            </p:cNvPr>
            <p:cNvSpPr txBox="1"/>
            <p:nvPr/>
          </p:nvSpPr>
          <p:spPr>
            <a:xfrm>
              <a:off x="9898601" y="4942437"/>
              <a:ext cx="182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十字参考标记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FFCCCBD-8356-4CF1-9B44-2C44F5EEA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339" y="4686116"/>
              <a:ext cx="767917" cy="37007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72B371C-5968-46DA-99F6-061C9EAD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339" y="5211979"/>
              <a:ext cx="767917" cy="21427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81479D-2D47-4FF3-9B32-6862E82EBA48}"/>
              </a:ext>
            </a:extLst>
          </p:cNvPr>
          <p:cNvGrpSpPr/>
          <p:nvPr/>
        </p:nvGrpSpPr>
        <p:grpSpPr>
          <a:xfrm>
            <a:off x="1177343" y="2817020"/>
            <a:ext cx="3318014" cy="3163627"/>
            <a:chOff x="1200720" y="782351"/>
            <a:chExt cx="3318014" cy="316362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021EF0-D75E-47AC-9D22-236DA3697C7B}"/>
                </a:ext>
              </a:extLst>
            </p:cNvPr>
            <p:cNvGrpSpPr/>
            <p:nvPr/>
          </p:nvGrpSpPr>
          <p:grpSpPr>
            <a:xfrm>
              <a:off x="2498327" y="782351"/>
              <a:ext cx="2020407" cy="3163627"/>
              <a:chOff x="2498327" y="782351"/>
              <a:chExt cx="2020407" cy="3163627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996C67A-D1EB-4F7C-A52C-AACE0A7872C9}"/>
                  </a:ext>
                </a:extLst>
              </p:cNvPr>
              <p:cNvSpPr txBox="1"/>
              <p:nvPr/>
            </p:nvSpPr>
            <p:spPr>
              <a:xfrm>
                <a:off x="2841858" y="1185194"/>
                <a:ext cx="1238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光场相机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5F7835F-C45D-462A-94DA-FDC71AC785D9}"/>
                  </a:ext>
                </a:extLst>
              </p:cNvPr>
              <p:cNvGrpSpPr/>
              <p:nvPr/>
            </p:nvGrpSpPr>
            <p:grpSpPr>
              <a:xfrm>
                <a:off x="2498327" y="782351"/>
                <a:ext cx="2020407" cy="3163627"/>
                <a:chOff x="2526939" y="784277"/>
                <a:chExt cx="2020407" cy="3163627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6EC7204-B104-4453-AE15-8C142EE28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6939" y="3088944"/>
                  <a:ext cx="1447638" cy="858959"/>
                </a:xfrm>
                <a:prstGeom prst="straightConnector1">
                  <a:avLst/>
                </a:prstGeom>
                <a:ln w="3810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D96E0A33-9C2C-4B5B-B99F-3E7661C64786}"/>
                    </a:ext>
                  </a:extLst>
                </p:cNvPr>
                <p:cNvGrpSpPr/>
                <p:nvPr/>
              </p:nvGrpSpPr>
              <p:grpSpPr>
                <a:xfrm>
                  <a:off x="3974577" y="784277"/>
                  <a:ext cx="572769" cy="3163627"/>
                  <a:chOff x="3974577" y="784277"/>
                  <a:chExt cx="572769" cy="3163627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3AD6F698-C2D8-43D4-83A3-30051E0261D4}"/>
                      </a:ext>
                    </a:extLst>
                  </p:cNvPr>
                  <p:cNvGrpSpPr/>
                  <p:nvPr/>
                </p:nvGrpSpPr>
                <p:grpSpPr>
                  <a:xfrm>
                    <a:off x="4039818" y="784277"/>
                    <a:ext cx="478915" cy="1011435"/>
                    <a:chOff x="4021583" y="828704"/>
                    <a:chExt cx="417251" cy="870686"/>
                  </a:xfrm>
                </p:grpSpPr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B783A7FA-9E39-4E6D-88C5-3CC4D829D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1583" y="828704"/>
                      <a:ext cx="417251" cy="584606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CF23227C-0323-4232-A382-BA8C56C2D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1876" y="1407405"/>
                      <a:ext cx="296663" cy="291985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0" name="梯形 19">
                    <a:extLst>
                      <a:ext uri="{FF2B5EF4-FFF2-40B4-BE49-F238E27FC236}">
                        <a16:creationId xmlns:a16="http://schemas.microsoft.com/office/drawing/2014/main" id="{DA8811CF-3C19-42F6-B15C-F47654AEA213}"/>
                      </a:ext>
                    </a:extLst>
                  </p:cNvPr>
                  <p:cNvSpPr/>
                  <p:nvPr/>
                </p:nvSpPr>
                <p:spPr>
                  <a:xfrm>
                    <a:off x="3974577" y="1804888"/>
                    <a:ext cx="572769" cy="2143016"/>
                  </a:xfrm>
                  <a:prstGeom prst="trapezoid">
                    <a:avLst>
                      <a:gd name="adj" fmla="val 41519"/>
                    </a:avLst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1D640C-4152-42C4-B6A9-21BDDC85BE49}"/>
                </a:ext>
              </a:extLst>
            </p:cNvPr>
            <p:cNvSpPr/>
            <p:nvPr/>
          </p:nvSpPr>
          <p:spPr>
            <a:xfrm>
              <a:off x="1200720" y="2717398"/>
              <a:ext cx="1268354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光场相机对焦位置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7A02B5E-B9CF-4968-9D57-59EFDEAB829E}"/>
              </a:ext>
            </a:extLst>
          </p:cNvPr>
          <p:cNvSpPr/>
          <p:nvPr/>
        </p:nvSpPr>
        <p:spPr>
          <a:xfrm>
            <a:off x="3975218" y="3852912"/>
            <a:ext cx="510832" cy="22056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97D75B-A34E-4611-91AC-CF28F6011F15}"/>
              </a:ext>
            </a:extLst>
          </p:cNvPr>
          <p:cNvSpPr txBox="1"/>
          <p:nvPr/>
        </p:nvSpPr>
        <p:spPr>
          <a:xfrm>
            <a:off x="4679395" y="2694710"/>
            <a:ext cx="36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将相机移回至缺陷区域，并对焦在</a:t>
            </a:r>
            <a:r>
              <a:rPr lang="en-US" altLang="zh-CN" dirty="0"/>
              <a:t>layer6</a:t>
            </a:r>
            <a:r>
              <a:rPr lang="zh-CN" altLang="en-US" dirty="0"/>
              <a:t>，拍摄缺陷图。</a:t>
            </a:r>
          </a:p>
        </p:txBody>
      </p:sp>
    </p:spTree>
    <p:extLst>
      <p:ext uri="{BB962C8B-B14F-4D97-AF65-F5344CB8AC3E}">
        <p14:creationId xmlns:p14="http://schemas.microsoft.com/office/powerpoint/2010/main" val="335362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C14E22-ABF8-42ED-85E2-1474ADCAAE93}"/>
              </a:ext>
            </a:extLst>
          </p:cNvPr>
          <p:cNvGrpSpPr/>
          <p:nvPr/>
        </p:nvGrpSpPr>
        <p:grpSpPr>
          <a:xfrm>
            <a:off x="3130858" y="3945978"/>
            <a:ext cx="6767743" cy="2064148"/>
            <a:chOff x="3175247" y="2672783"/>
            <a:chExt cx="5646198" cy="3301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25DF65-3F09-4A43-BD6E-B2B4F46B43A8}"/>
                </a:ext>
              </a:extLst>
            </p:cNvPr>
            <p:cNvSpPr/>
            <p:nvPr/>
          </p:nvSpPr>
          <p:spPr>
            <a:xfrm>
              <a:off x="3175247" y="2672783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C624F66-CEED-4CFD-B531-16FF665E315D}"/>
                </a:ext>
              </a:extLst>
            </p:cNvPr>
            <p:cNvSpPr/>
            <p:nvPr/>
          </p:nvSpPr>
          <p:spPr>
            <a:xfrm>
              <a:off x="3175247" y="3856426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485459-C5D8-4516-8008-DD235F318B5A}"/>
                </a:ext>
              </a:extLst>
            </p:cNvPr>
            <p:cNvSpPr/>
            <p:nvPr/>
          </p:nvSpPr>
          <p:spPr>
            <a:xfrm>
              <a:off x="3175247" y="5040069"/>
              <a:ext cx="5646198" cy="93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glass3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69AF8-3D5D-4889-904F-ABB22683A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光栅拍摄过程示意图</a:t>
            </a: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921C9DC1-7248-442C-A9C9-1C08BA2FA49A}"/>
              </a:ext>
            </a:extLst>
          </p:cNvPr>
          <p:cNvSpPr txBox="1"/>
          <p:nvPr/>
        </p:nvSpPr>
        <p:spPr>
          <a:xfrm>
            <a:off x="0" y="6558413"/>
            <a:ext cx="1214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 1103,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NeoBay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1, 951 </a:t>
            </a:r>
            <a:r>
              <a:rPr lang="en-GB" altLang="zh-CN" sz="14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Jianchuan</a:t>
            </a:r>
            <a:r>
              <a:rPr lang="en-GB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Road, Shanghai China	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E-mail</a:t>
            </a:r>
            <a:r>
              <a:rPr lang="zh-CN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Info@vommatec.com     Copyright 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VOMMA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D5696-C0BD-4BC7-80AB-CC671F34EEBD}"/>
              </a:ext>
            </a:extLst>
          </p:cNvPr>
          <p:cNvSpPr txBox="1"/>
          <p:nvPr/>
        </p:nvSpPr>
        <p:spPr>
          <a:xfrm>
            <a:off x="763414" y="5553117"/>
            <a:ext cx="182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相机确定的缺陷所在区域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528606-A2E9-4042-A83D-9EB2E36ADE96}"/>
              </a:ext>
            </a:extLst>
          </p:cNvPr>
          <p:cNvCxnSpPr>
            <a:cxnSpLocks/>
          </p:cNvCxnSpPr>
          <p:nvPr/>
        </p:nvCxnSpPr>
        <p:spPr>
          <a:xfrm>
            <a:off x="2472280" y="5876282"/>
            <a:ext cx="147368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ABA3CE2-EDAB-4489-93F0-2DE95EF02F3F}"/>
              </a:ext>
            </a:extLst>
          </p:cNvPr>
          <p:cNvGrpSpPr/>
          <p:nvPr/>
        </p:nvGrpSpPr>
        <p:grpSpPr>
          <a:xfrm>
            <a:off x="8953130" y="4553117"/>
            <a:ext cx="2772830" cy="1000000"/>
            <a:chOff x="8953130" y="4553117"/>
            <a:chExt cx="2772830" cy="1000000"/>
          </a:xfrm>
        </p:grpSpPr>
        <p:sp>
          <p:nvSpPr>
            <p:cNvPr id="29" name="十字形 28">
              <a:extLst>
                <a:ext uri="{FF2B5EF4-FFF2-40B4-BE49-F238E27FC236}">
                  <a16:creationId xmlns:a16="http://schemas.microsoft.com/office/drawing/2014/main" id="{00D2ADC0-ABB5-4090-A4C9-F67D17330C83}"/>
                </a:ext>
              </a:extLst>
            </p:cNvPr>
            <p:cNvSpPr/>
            <p:nvPr/>
          </p:nvSpPr>
          <p:spPr>
            <a:xfrm>
              <a:off x="8953130" y="4553117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75" name="十字形 74">
              <a:extLst>
                <a:ext uri="{FF2B5EF4-FFF2-40B4-BE49-F238E27FC236}">
                  <a16:creationId xmlns:a16="http://schemas.microsoft.com/office/drawing/2014/main" id="{4EC5099B-11D9-4702-B9AD-F28267C67F9E}"/>
                </a:ext>
              </a:extLst>
            </p:cNvPr>
            <p:cNvSpPr/>
            <p:nvPr/>
          </p:nvSpPr>
          <p:spPr>
            <a:xfrm>
              <a:off x="8953130" y="5302242"/>
              <a:ext cx="275208" cy="250875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4D5EE96-59F8-4CD7-8857-B8BB42D6F4D0}"/>
                </a:ext>
              </a:extLst>
            </p:cNvPr>
            <p:cNvSpPr txBox="1"/>
            <p:nvPr/>
          </p:nvSpPr>
          <p:spPr>
            <a:xfrm>
              <a:off x="9898601" y="4942437"/>
              <a:ext cx="182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十字参考标记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FFCCCBD-8356-4CF1-9B44-2C44F5EEA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339" y="4686116"/>
              <a:ext cx="767917" cy="37007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72B371C-5968-46DA-99F6-061C9EAD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339" y="5211979"/>
              <a:ext cx="767917" cy="21427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7A02B5E-B9CF-4968-9D57-59EFDEAB829E}"/>
              </a:ext>
            </a:extLst>
          </p:cNvPr>
          <p:cNvSpPr/>
          <p:nvPr/>
        </p:nvSpPr>
        <p:spPr>
          <a:xfrm>
            <a:off x="3975218" y="3852912"/>
            <a:ext cx="510832" cy="22056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382693-3EF6-413D-BDAB-8985320F0925}"/>
              </a:ext>
            </a:extLst>
          </p:cNvPr>
          <p:cNvSpPr/>
          <p:nvPr/>
        </p:nvSpPr>
        <p:spPr>
          <a:xfrm>
            <a:off x="4030312" y="3713401"/>
            <a:ext cx="400644" cy="40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126B3AC-3048-4D61-B370-B7700E808B4A}"/>
              </a:ext>
            </a:extLst>
          </p:cNvPr>
          <p:cNvSpPr/>
          <p:nvPr/>
        </p:nvSpPr>
        <p:spPr>
          <a:xfrm>
            <a:off x="4042016" y="4395531"/>
            <a:ext cx="400644" cy="40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31EBB7B-39C8-4D1F-9A8F-7BF68B4021C0}"/>
              </a:ext>
            </a:extLst>
          </p:cNvPr>
          <p:cNvSpPr/>
          <p:nvPr/>
        </p:nvSpPr>
        <p:spPr>
          <a:xfrm>
            <a:off x="8503657" y="4395531"/>
            <a:ext cx="400644" cy="40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6D57ADF-F219-4738-B789-6BB15114A589}"/>
              </a:ext>
            </a:extLst>
          </p:cNvPr>
          <p:cNvSpPr/>
          <p:nvPr/>
        </p:nvSpPr>
        <p:spPr>
          <a:xfrm>
            <a:off x="4028700" y="5809233"/>
            <a:ext cx="400644" cy="40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E69E26D-4F9A-40A6-A8AA-6D6C8176F269}"/>
              </a:ext>
            </a:extLst>
          </p:cNvPr>
          <p:cNvSpPr/>
          <p:nvPr/>
        </p:nvSpPr>
        <p:spPr>
          <a:xfrm>
            <a:off x="8503657" y="5177541"/>
            <a:ext cx="400644" cy="40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0BCBB2C-774F-4E87-9C4C-74E09B069F4D}"/>
              </a:ext>
            </a:extLst>
          </p:cNvPr>
          <p:cNvSpPr/>
          <p:nvPr/>
        </p:nvSpPr>
        <p:spPr>
          <a:xfrm>
            <a:off x="4028700" y="5127103"/>
            <a:ext cx="400644" cy="40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文本框 32">
            <a:extLst>
              <a:ext uri="{FF2B5EF4-FFF2-40B4-BE49-F238E27FC236}">
                <a16:creationId xmlns:a16="http://schemas.microsoft.com/office/drawing/2014/main" id="{57ABD5AF-9924-491D-921D-8379336DDE5F}"/>
              </a:ext>
            </a:extLst>
          </p:cNvPr>
          <p:cNvSpPr txBox="1"/>
          <p:nvPr/>
        </p:nvSpPr>
        <p:spPr>
          <a:xfrm>
            <a:off x="1315136" y="1231775"/>
            <a:ext cx="9513780" cy="38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+mn-ea"/>
              </a:rPr>
              <a:t>每个光栅样品共需要拍摄</a:t>
            </a:r>
            <a:r>
              <a:rPr lang="en-US" altLang="zh-CN" sz="1800" b="1" dirty="0">
                <a:latin typeface="+mn-ea"/>
              </a:rPr>
              <a:t>6</a:t>
            </a:r>
            <a:r>
              <a:rPr lang="zh-CN" altLang="en-US" sz="1800" b="1" dirty="0">
                <a:latin typeface="+mn-ea"/>
              </a:rPr>
              <a:t>张图像，包括</a:t>
            </a:r>
            <a:r>
              <a:rPr lang="en-US" altLang="zh-CN" sz="1800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张缺陷区域图像及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张参考标记区域图像。</a:t>
            </a:r>
            <a:endParaRPr lang="en-US" altLang="zh-CN" sz="1800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对机台精度要求较高的是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5</a:t>
            </a:r>
            <a:r>
              <a:rPr lang="zh-CN" altLang="en-US" b="1" dirty="0">
                <a:latin typeface="+mn-ea"/>
              </a:rPr>
              <a:t>的移动，要求移动方向平行于光栅片表面。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图像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要求对焦位置在胶水层以内。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sz="1800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sz="1800" b="1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49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57346584-e1d6-47e9-8b6a-585ec64a6ed4" Revision="1" Stencil="System.MyShapes" StencilVersion="1.0"/>
</Control>
</file>

<file path=customXml/item2.xml><?xml version="1.0" encoding="utf-8"?>
<Control xmlns="http://schemas.microsoft.com/VisualStudio/2011/storyboarding/control">
  <Id Name="57346584-e1d6-47e9-8b6a-585ec64a6ed4" Revision="1" Stencil="System.MyShapes" StencilVersion="1.0"/>
</Control>
</file>

<file path=customXml/item3.xml><?xml version="1.0" encoding="utf-8"?>
<Control xmlns="http://schemas.microsoft.com/VisualStudio/2011/storyboarding/control">
  <Id Name="57346584-e1d6-47e9-8b6a-585ec64a6ed4" Revision="1" Stencil="System.MyShapes" StencilVersion="1.0"/>
</Control>
</file>

<file path=customXml/itemProps1.xml><?xml version="1.0" encoding="utf-8"?>
<ds:datastoreItem xmlns:ds="http://schemas.openxmlformats.org/officeDocument/2006/customXml" ds:itemID="{FBF59459-1EF2-4F2F-ADF7-3696EBDC1AC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5E38C1E-A671-4077-B4F7-A889BCFC97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8AA9092-ED37-421B-B5C5-4664F08C33C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715</Words>
  <Application>Microsoft Office PowerPoint</Application>
  <PresentationFormat>宽屏</PresentationFormat>
  <Paragraphs>104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Book Antiqua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lightfield</cp:lastModifiedBy>
  <cp:revision>764</cp:revision>
  <dcterms:created xsi:type="dcterms:W3CDTF">2019-01-23T14:14:00Z</dcterms:created>
  <dcterms:modified xsi:type="dcterms:W3CDTF">2021-01-14T05:56:16Z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2019-04-13T04:31:50.2944312Z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7b149082-93e1-4519-a220-b561cf239821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2052-11.1.0.9828</vt:lpwstr>
  </property>
</Properties>
</file>