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312" r:id="rId4"/>
    <p:sldId id="313" r:id="rId5"/>
    <p:sldId id="326" r:id="rId6"/>
    <p:sldId id="314" r:id="rId7"/>
    <p:sldId id="327" r:id="rId8"/>
    <p:sldId id="328" r:id="rId9"/>
    <p:sldId id="315" r:id="rId10"/>
    <p:sldId id="329" r:id="rId11"/>
    <p:sldId id="316" r:id="rId12"/>
    <p:sldId id="323" r:id="rId13"/>
    <p:sldId id="318" r:id="rId14"/>
    <p:sldId id="325" r:id="rId15"/>
    <p:sldId id="259" r:id="rId1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82F0"/>
    <a:srgbClr val="4F81BD"/>
    <a:srgbClr val="DAEDF4"/>
    <a:srgbClr val="56ABE4"/>
    <a:srgbClr val="F7F7F7"/>
    <a:srgbClr val="F0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8E1410-896B-47F4-8A92-B1695557BDE6}" type="datetimeFigureOut">
              <a:rPr lang="zh-CN" altLang="en-US" smtClean="0"/>
              <a:pPr/>
              <a:t>2016/10/30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606650-AA56-4522-91A2-EEDB362DCB23}" type="slidenum">
              <a:rPr lang="zh-CN" altLang="en-US" smtClean="0"/>
              <a:pPr/>
              <a:t>‹#›</a:t>
            </a:fld>
            <a:endParaRPr lang="zh-CN" altLang="en-US"/>
          </a:p>
        </p:txBody>
      </p:sp>
    </p:spTree>
    <p:extLst>
      <p:ext uri="{BB962C8B-B14F-4D97-AF65-F5344CB8AC3E}">
        <p14:creationId xmlns:p14="http://schemas.microsoft.com/office/powerpoint/2010/main" val="4195701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606650-AA56-4522-91A2-EEDB362DCB23}" type="slidenum">
              <a:rPr lang="zh-CN" altLang="en-US" smtClean="0"/>
              <a:pPr/>
              <a:t>3</a:t>
            </a:fld>
            <a:endParaRPr lang="zh-CN" altLang="en-US"/>
          </a:p>
        </p:txBody>
      </p:sp>
    </p:spTree>
    <p:extLst>
      <p:ext uri="{BB962C8B-B14F-4D97-AF65-F5344CB8AC3E}">
        <p14:creationId xmlns:p14="http://schemas.microsoft.com/office/powerpoint/2010/main" val="3767667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2428861" y="1199885"/>
            <a:ext cx="4358886" cy="1144096"/>
          </a:xfrm>
          <a:prstGeom prst="rect">
            <a:avLst/>
          </a:prstGeom>
          <a:noFill/>
        </p:spPr>
        <p:txBody>
          <a:bodyPr wrap="none" rtlCol="0">
            <a:spAutoFit/>
          </a:bodyPr>
          <a:lstStyle/>
          <a:p>
            <a:pPr algn="ctr">
              <a:lnSpc>
                <a:spcPct val="150000"/>
              </a:lnSpc>
            </a:pPr>
            <a:r>
              <a:rPr lang="zh-CN" altLang="en-US" sz="5400" b="1" dirty="0" smtClean="0">
                <a:solidFill>
                  <a:schemeClr val="bg1"/>
                </a:solidFill>
                <a:latin typeface="幼圆" pitchFamily="49" charset="-122"/>
                <a:ea typeface="幼圆" pitchFamily="49" charset="-122"/>
              </a:rPr>
              <a:t>产业环境分析</a:t>
            </a:r>
            <a:endParaRPr lang="en-US" altLang="zh-CN" sz="5400" b="1" dirty="0" smtClean="0">
              <a:solidFill>
                <a:schemeClr val="bg1"/>
              </a:solidFill>
              <a:latin typeface="幼圆" pitchFamily="49" charset="-122"/>
              <a:ea typeface="幼圆" pitchFamily="49" charset="-122"/>
            </a:endParaRPr>
          </a:p>
        </p:txBody>
      </p:sp>
    </p:spTree>
    <p:extLst>
      <p:ext uri="{BB962C8B-B14F-4D97-AF65-F5344CB8AC3E}">
        <p14:creationId xmlns:p14="http://schemas.microsoft.com/office/powerpoint/2010/main" val="4267719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203" y="1281911"/>
            <a:ext cx="4970691" cy="3046988"/>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掌贝通过线上的</a:t>
            </a:r>
            <a:r>
              <a:rPr lang="zh-CN" altLang="en-US" sz="1600" dirty="0">
                <a:solidFill>
                  <a:srgbClr val="0070C0"/>
                </a:solidFill>
                <a:latin typeface="微软雅黑" panose="020B0503020204020204" pitchFamily="34" charset="-122"/>
                <a:ea typeface="微软雅黑" panose="020B0503020204020204" pitchFamily="34" charset="-122"/>
              </a:rPr>
              <a:t>智慧平台</a:t>
            </a:r>
            <a:r>
              <a:rPr lang="en-US" altLang="zh-CN" sz="1600" dirty="0">
                <a:solidFill>
                  <a:srgbClr val="0070C0"/>
                </a:solidFill>
                <a:latin typeface="微软雅黑" panose="020B0503020204020204" pitchFamily="34" charset="-122"/>
                <a:ea typeface="微软雅黑" panose="020B0503020204020204" pitchFamily="34" charset="-122"/>
              </a:rPr>
              <a:t>+</a:t>
            </a:r>
            <a:r>
              <a:rPr lang="zh-CN" altLang="en-US" sz="1600" dirty="0">
                <a:solidFill>
                  <a:srgbClr val="0070C0"/>
                </a:solidFill>
                <a:latin typeface="微软雅黑" panose="020B0503020204020204" pitchFamily="34" charset="-122"/>
                <a:ea typeface="微软雅黑" panose="020B0503020204020204" pitchFamily="34" charset="-122"/>
              </a:rPr>
              <a:t>线下智能</a:t>
            </a:r>
            <a:r>
              <a:rPr lang="en-US" altLang="zh-CN" sz="1600" dirty="0">
                <a:solidFill>
                  <a:srgbClr val="0070C0"/>
                </a:solidFill>
                <a:latin typeface="微软雅黑" panose="020B0503020204020204" pitchFamily="34" charset="-122"/>
                <a:ea typeface="微软雅黑" panose="020B0503020204020204" pitchFamily="34" charset="-122"/>
              </a:rPr>
              <a:t>POS</a:t>
            </a:r>
            <a:r>
              <a:rPr lang="zh-CN" altLang="en-US" sz="1600" dirty="0">
                <a:latin typeface="微软雅黑" panose="020B0503020204020204" pitchFamily="34" charset="-122"/>
                <a:ea typeface="微软雅黑" panose="020B0503020204020204" pitchFamily="34" charset="-122"/>
              </a:rPr>
              <a:t>，帮助商家不论是客户在店内还是客户在店外都能无缝的服务消费者，而且数据统一汇集，平台统一管理</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b</a:t>
            </a:r>
            <a:r>
              <a:rPr lang="en-US" altLang="zh-CN" sz="1600" dirty="0">
                <a:latin typeface="微软雅黑" panose="020B0503020204020204" pitchFamily="34" charset="-122"/>
                <a:ea typeface="微软雅黑" panose="020B0503020204020204" pitchFamily="34" charset="-122"/>
              </a:rPr>
              <a:t>)</a:t>
            </a:r>
            <a:r>
              <a:rPr lang="zh-CN" altLang="en-US" sz="1600" dirty="0">
                <a:solidFill>
                  <a:srgbClr val="0070C0"/>
                </a:solidFill>
                <a:latin typeface="微软雅黑" panose="020B0503020204020204" pitchFamily="34" charset="-122"/>
                <a:ea typeface="微软雅黑" panose="020B0503020204020204" pitchFamily="34" charset="-122"/>
              </a:rPr>
              <a:t>线上线下的交互形成闭环</a:t>
            </a:r>
            <a:r>
              <a:rPr lang="zh-CN" altLang="en-US" sz="1600" dirty="0">
                <a:latin typeface="微软雅黑" panose="020B0503020204020204" pitchFamily="34" charset="-122"/>
                <a:ea typeface="微软雅黑" panose="020B0503020204020204" pitchFamily="34" charset="-122"/>
              </a:rPr>
              <a:t>，线上购物线下核销，或者线下支付立即派券等使得商户的经营在线上和线下场景都可以植入很多即兴营销，同时又能相互配合形成闭环。</a:t>
            </a:r>
          </a:p>
        </p:txBody>
      </p:sp>
      <p:sp>
        <p:nvSpPr>
          <p:cNvPr id="4" name="矩形 3"/>
          <p:cNvSpPr/>
          <p:nvPr/>
        </p:nvSpPr>
        <p:spPr>
          <a:xfrm>
            <a:off x="602138" y="814656"/>
            <a:ext cx="3926075"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）线上线下一体化的软硬件平台</a:t>
            </a:r>
          </a:p>
        </p:txBody>
      </p:sp>
      <p:grpSp>
        <p:nvGrpSpPr>
          <p:cNvPr id="18" name="组合 17"/>
          <p:cNvGrpSpPr/>
          <p:nvPr/>
        </p:nvGrpSpPr>
        <p:grpSpPr>
          <a:xfrm>
            <a:off x="5796136" y="1347614"/>
            <a:ext cx="2703574" cy="2578185"/>
            <a:chOff x="5834562" y="1214766"/>
            <a:chExt cx="2703574" cy="2578185"/>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4248" y="1488280"/>
              <a:ext cx="625420" cy="625420"/>
            </a:xfrm>
            <a:prstGeom prst="rect">
              <a:avLst/>
            </a:prstGeom>
          </p:spPr>
        </p:pic>
        <p:sp>
          <p:nvSpPr>
            <p:cNvPr id="9" name="文本框 8"/>
            <p:cNvSpPr txBox="1"/>
            <p:nvPr/>
          </p:nvSpPr>
          <p:spPr>
            <a:xfrm>
              <a:off x="6637580" y="2063048"/>
              <a:ext cx="1390804" cy="276999"/>
            </a:xfrm>
            <a:prstGeom prst="rect">
              <a:avLst/>
            </a:prstGeom>
            <a:noFill/>
          </p:spPr>
          <p:txBody>
            <a:bodyPr wrap="square" rtlCol="0">
              <a:spAutoFit/>
            </a:bodyPr>
            <a:lstStyle/>
            <a:p>
              <a:r>
                <a:rPr lang="en-US" altLang="zh-CN" sz="1200" b="1" dirty="0" smtClean="0">
                  <a:solidFill>
                    <a:srgbClr val="56ABE4"/>
                  </a:solidFill>
                  <a:latin typeface="微软雅黑" panose="020B0503020204020204" pitchFamily="34" charset="-122"/>
                  <a:ea typeface="微软雅黑" panose="020B0503020204020204" pitchFamily="34" charset="-122"/>
                </a:rPr>
                <a:t>-</a:t>
              </a:r>
              <a:r>
                <a:rPr lang="zh-CN" altLang="en-US" sz="1200" b="1" dirty="0" smtClean="0">
                  <a:solidFill>
                    <a:srgbClr val="56ABE4"/>
                  </a:solidFill>
                  <a:latin typeface="微软雅黑" panose="020B0503020204020204" pitchFamily="34" charset="-122"/>
                  <a:ea typeface="微软雅黑" panose="020B0503020204020204" pitchFamily="34" charset="-122"/>
                </a:rPr>
                <a:t>智能平台</a:t>
              </a:r>
              <a:r>
                <a:rPr lang="en-US" altLang="zh-CN" sz="1200" b="1" dirty="0" smtClean="0">
                  <a:solidFill>
                    <a:srgbClr val="56ABE4"/>
                  </a:solidFill>
                  <a:latin typeface="微软雅黑" panose="020B0503020204020204" pitchFamily="34" charset="-122"/>
                  <a:ea typeface="微软雅黑" panose="020B0503020204020204" pitchFamily="34" charset="-122"/>
                </a:rPr>
                <a:t>-</a:t>
              </a:r>
              <a:endParaRPr lang="zh-CN" altLang="en-US" sz="1200" b="1" dirty="0">
                <a:solidFill>
                  <a:srgbClr val="56ABE4"/>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6333911" y="2783108"/>
              <a:ext cx="1259259" cy="558398"/>
            </a:xfrm>
            <a:prstGeom prst="rect">
              <a:avLst/>
            </a:prstGeom>
          </p:spPr>
        </p:pic>
        <p:sp>
          <p:nvSpPr>
            <p:cNvPr id="10" name="文本框 9"/>
            <p:cNvSpPr txBox="1"/>
            <p:nvPr/>
          </p:nvSpPr>
          <p:spPr>
            <a:xfrm>
              <a:off x="6496104" y="3346584"/>
              <a:ext cx="947695" cy="276999"/>
            </a:xfrm>
            <a:prstGeom prst="rect">
              <a:avLst/>
            </a:prstGeom>
            <a:noFill/>
          </p:spPr>
          <p:txBody>
            <a:bodyPr wrap="none" rtlCol="0">
              <a:spAutoFit/>
            </a:bodyPr>
            <a:lstStyle/>
            <a:p>
              <a:r>
                <a:rPr lang="en-US" altLang="zh-CN" sz="1200" b="1" dirty="0" smtClean="0">
                  <a:solidFill>
                    <a:srgbClr val="56ABE4"/>
                  </a:solidFill>
                  <a:latin typeface="微软雅黑" panose="020B0503020204020204" pitchFamily="34" charset="-122"/>
                  <a:ea typeface="微软雅黑" panose="020B0503020204020204" pitchFamily="34" charset="-122"/>
                </a:rPr>
                <a:t>-</a:t>
              </a:r>
              <a:r>
                <a:rPr lang="zh-CN" altLang="en-US" sz="1200" b="1" dirty="0" smtClean="0">
                  <a:solidFill>
                    <a:srgbClr val="56ABE4"/>
                  </a:solidFill>
                  <a:latin typeface="微软雅黑" panose="020B0503020204020204" pitchFamily="34" charset="-122"/>
                  <a:ea typeface="微软雅黑" panose="020B0503020204020204" pitchFamily="34" charset="-122"/>
                </a:rPr>
                <a:t>智能</a:t>
              </a:r>
              <a:r>
                <a:rPr lang="en-US" altLang="zh-CN" sz="1200" b="1" dirty="0" smtClean="0">
                  <a:solidFill>
                    <a:srgbClr val="56ABE4"/>
                  </a:solidFill>
                  <a:latin typeface="微软雅黑" panose="020B0503020204020204" pitchFamily="34" charset="-122"/>
                  <a:ea typeface="微软雅黑" panose="020B0503020204020204" pitchFamily="34" charset="-122"/>
                </a:rPr>
                <a:t>POS-</a:t>
              </a:r>
              <a:endParaRPr lang="zh-CN" altLang="en-US" sz="1200" b="1" dirty="0">
                <a:solidFill>
                  <a:srgbClr val="56ABE4"/>
                </a:solidFill>
                <a:latin typeface="微软雅黑" panose="020B0503020204020204" pitchFamily="34" charset="-122"/>
                <a:ea typeface="微软雅黑" panose="020B0503020204020204" pitchFamily="34" charset="-122"/>
              </a:endParaRPr>
            </a:p>
          </p:txBody>
        </p:sp>
        <p:sp>
          <p:nvSpPr>
            <p:cNvPr id="11" name="左弧形箭头 10"/>
            <p:cNvSpPr/>
            <p:nvPr/>
          </p:nvSpPr>
          <p:spPr>
            <a:xfrm>
              <a:off x="5846765" y="1987009"/>
              <a:ext cx="567241" cy="1080120"/>
            </a:xfrm>
            <a:prstGeom prst="curvedRightArrow">
              <a:avLst/>
            </a:prstGeom>
            <a:solidFill>
              <a:srgbClr val="DAED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左弧形箭头 16"/>
            <p:cNvSpPr/>
            <p:nvPr/>
          </p:nvSpPr>
          <p:spPr>
            <a:xfrm rot="10800000">
              <a:off x="7618074" y="1987009"/>
              <a:ext cx="567241" cy="1080120"/>
            </a:xfrm>
            <a:prstGeom prst="curvedRightArrow">
              <a:avLst/>
            </a:prstGeom>
            <a:solidFill>
              <a:srgbClr val="DAED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4" name="直接连接符 13"/>
            <p:cNvCxnSpPr/>
            <p:nvPr/>
          </p:nvCxnSpPr>
          <p:spPr>
            <a:xfrm>
              <a:off x="5846765" y="1214766"/>
              <a:ext cx="487146" cy="0"/>
            </a:xfrm>
            <a:prstGeom prst="line">
              <a:avLst/>
            </a:prstGeom>
            <a:ln>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834562" y="1234282"/>
              <a:ext cx="745717" cy="261610"/>
            </a:xfrm>
            <a:prstGeom prst="rect">
              <a:avLst/>
            </a:prstGeom>
            <a:noFill/>
          </p:spPr>
          <p:txBody>
            <a:bodyPr wrap="none" rtlCol="0">
              <a:spAutoFit/>
            </a:bodyPr>
            <a:lstStyle/>
            <a:p>
              <a:r>
                <a:rPr lang="en-US" altLang="zh-CN" sz="1100" b="1" dirty="0" smtClean="0">
                  <a:solidFill>
                    <a:srgbClr val="0070C0"/>
                  </a:solidFill>
                  <a:latin typeface="微软雅黑" panose="020B0503020204020204" pitchFamily="34" charset="-122"/>
                  <a:ea typeface="微软雅黑" panose="020B0503020204020204" pitchFamily="34" charset="-122"/>
                </a:rPr>
                <a:t>ONLINE</a:t>
              </a:r>
              <a:endParaRPr lang="zh-CN" altLang="en-US" sz="11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8030952" y="3792951"/>
              <a:ext cx="487146" cy="0"/>
            </a:xfrm>
            <a:prstGeom prst="line">
              <a:avLst/>
            </a:prstGeom>
            <a:ln>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832494" y="3492778"/>
              <a:ext cx="705642" cy="261610"/>
            </a:xfrm>
            <a:prstGeom prst="rect">
              <a:avLst/>
            </a:prstGeom>
            <a:noFill/>
          </p:spPr>
          <p:txBody>
            <a:bodyPr wrap="none" rtlCol="0">
              <a:spAutoFit/>
            </a:bodyPr>
            <a:lstStyle/>
            <a:p>
              <a:r>
                <a:rPr lang="en-US" altLang="zh-CN" sz="1100" b="1" dirty="0" err="1" smtClean="0">
                  <a:solidFill>
                    <a:srgbClr val="0070C0"/>
                  </a:solidFill>
                  <a:latin typeface="微软雅黑" panose="020B0503020204020204" pitchFamily="34" charset="-122"/>
                  <a:ea typeface="微软雅黑" panose="020B0503020204020204" pitchFamily="34" charset="-122"/>
                </a:rPr>
                <a:t>OFFINE</a:t>
              </a:r>
              <a:endParaRPr lang="zh-CN" altLang="en-US" sz="1100" b="1" dirty="0">
                <a:solidFill>
                  <a:srgbClr val="0070C0"/>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339514" y="21264"/>
            <a:ext cx="3744499" cy="646331"/>
            <a:chOff x="339514" y="21264"/>
            <a:chExt cx="3744499" cy="646331"/>
          </a:xfrm>
        </p:grpSpPr>
        <p:sp>
          <p:nvSpPr>
            <p:cNvPr id="28" name="TextBox 23"/>
            <p:cNvSpPr txBox="1"/>
            <p:nvPr/>
          </p:nvSpPr>
          <p:spPr>
            <a:xfrm>
              <a:off x="632427" y="21264"/>
              <a:ext cx="3451586" cy="646331"/>
            </a:xfrm>
            <a:prstGeom prst="rect">
              <a:avLst/>
            </a:prstGeom>
            <a:noFill/>
          </p:spPr>
          <p:txBody>
            <a:bodyPr wrap="none" rtlCol="0">
              <a:spAutoFit/>
            </a:bodyPr>
            <a:lstStyle/>
            <a:p>
              <a:pPr algn="ctr">
                <a:lnSpc>
                  <a:spcPct val="150000"/>
                </a:lnSpc>
              </a:pPr>
              <a:r>
                <a:rPr lang="en-US" altLang="zh-CN" sz="2400" b="1" dirty="0" smtClean="0">
                  <a:solidFill>
                    <a:srgbClr val="0070C0"/>
                  </a:solidFill>
                  <a:latin typeface="微软雅黑" panose="020B0503020204020204" pitchFamily="34" charset="-122"/>
                  <a:ea typeface="微软雅黑" panose="020B0503020204020204" pitchFamily="34" charset="-122"/>
                </a:rPr>
                <a:t>2</a:t>
              </a:r>
              <a:r>
                <a:rPr lang="zh-CN" altLang="en-US" sz="2400" b="1" dirty="0" smtClean="0">
                  <a:solidFill>
                    <a:srgbClr val="0070C0"/>
                  </a:solidFill>
                  <a:latin typeface="微软雅黑" panose="020B0503020204020204" pitchFamily="34" charset="-122"/>
                  <a:ea typeface="微软雅黑" panose="020B0503020204020204" pitchFamily="34" charset="-122"/>
                </a:rPr>
                <a:t>、全新的智慧店铺产业</a:t>
              </a:r>
              <a:endParaRPr lang="en-US" altLang="zh-CN" sz="2400" b="1" dirty="0" smtClean="0">
                <a:solidFill>
                  <a:srgbClr val="0070C0"/>
                </a:solidFill>
                <a:latin typeface="微软雅黑" panose="020B0503020204020204" pitchFamily="34" charset="-122"/>
                <a:ea typeface="微软雅黑" panose="020B0503020204020204" pitchFamily="34" charset="-122"/>
              </a:endParaRPr>
            </a:p>
          </p:txBody>
        </p:sp>
        <p:sp>
          <p:nvSpPr>
            <p:cNvPr id="29" name="等腰三角形 28"/>
            <p:cNvSpPr/>
            <p:nvPr/>
          </p:nvSpPr>
          <p:spPr>
            <a:xfrm rot="5732534">
              <a:off x="276657" y="236537"/>
              <a:ext cx="341499" cy="215786"/>
            </a:xfrm>
            <a:prstGeom prst="triangle">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0" name="等腰三角形 29"/>
            <p:cNvSpPr/>
            <p:nvPr/>
          </p:nvSpPr>
          <p:spPr>
            <a:xfrm rot="5732534">
              <a:off x="498407" y="402336"/>
              <a:ext cx="150275" cy="103735"/>
            </a:xfrm>
            <a:prstGeom prst="triangle">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86804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39514" y="21264"/>
            <a:ext cx="3744499" cy="646331"/>
            <a:chOff x="339514" y="21264"/>
            <a:chExt cx="3744499" cy="646331"/>
          </a:xfrm>
        </p:grpSpPr>
        <p:sp>
          <p:nvSpPr>
            <p:cNvPr id="9" name="TextBox 23"/>
            <p:cNvSpPr txBox="1"/>
            <p:nvPr/>
          </p:nvSpPr>
          <p:spPr>
            <a:xfrm>
              <a:off x="632427" y="21264"/>
              <a:ext cx="3451586" cy="646331"/>
            </a:xfrm>
            <a:prstGeom prst="rect">
              <a:avLst/>
            </a:prstGeom>
            <a:noFill/>
          </p:spPr>
          <p:txBody>
            <a:bodyPr wrap="none" rtlCol="0">
              <a:spAutoFit/>
            </a:bodyPr>
            <a:lstStyle/>
            <a:p>
              <a:pPr algn="ctr">
                <a:lnSpc>
                  <a:spcPct val="150000"/>
                </a:lnSpc>
              </a:pPr>
              <a:r>
                <a:rPr lang="en-US" altLang="zh-CN" sz="2400" b="1" dirty="0" smtClean="0">
                  <a:solidFill>
                    <a:srgbClr val="0070C0"/>
                  </a:solidFill>
                  <a:latin typeface="微软雅黑" panose="020B0503020204020204" pitchFamily="34" charset="-122"/>
                  <a:ea typeface="微软雅黑" panose="020B0503020204020204" pitchFamily="34" charset="-122"/>
                </a:rPr>
                <a:t>2</a:t>
              </a:r>
              <a:r>
                <a:rPr lang="zh-CN" altLang="en-US" sz="2400" b="1" dirty="0" smtClean="0">
                  <a:solidFill>
                    <a:srgbClr val="0070C0"/>
                  </a:solidFill>
                  <a:latin typeface="微软雅黑" panose="020B0503020204020204" pitchFamily="34" charset="-122"/>
                  <a:ea typeface="微软雅黑" panose="020B0503020204020204" pitchFamily="34" charset="-122"/>
                </a:rPr>
                <a:t>、全新的智慧店铺产业</a:t>
              </a:r>
              <a:endParaRPr lang="en-US" altLang="zh-CN" sz="2400" b="1" dirty="0" smtClean="0">
                <a:solidFill>
                  <a:srgbClr val="0070C0"/>
                </a:solidFill>
                <a:latin typeface="微软雅黑" panose="020B0503020204020204" pitchFamily="34" charset="-122"/>
                <a:ea typeface="微软雅黑" panose="020B0503020204020204" pitchFamily="34" charset="-122"/>
              </a:endParaRPr>
            </a:p>
          </p:txBody>
        </p:sp>
        <p:sp>
          <p:nvSpPr>
            <p:cNvPr id="11" name="等腰三角形 10"/>
            <p:cNvSpPr/>
            <p:nvPr/>
          </p:nvSpPr>
          <p:spPr>
            <a:xfrm rot="5732534">
              <a:off x="276657" y="236537"/>
              <a:ext cx="341499" cy="215786"/>
            </a:xfrm>
            <a:prstGeom prst="triangle">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等腰三角形 11"/>
            <p:cNvSpPr/>
            <p:nvPr/>
          </p:nvSpPr>
          <p:spPr>
            <a:xfrm rot="5732534">
              <a:off x="498407" y="402336"/>
              <a:ext cx="150275" cy="103735"/>
            </a:xfrm>
            <a:prstGeom prst="triangle">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3188508" y="4303618"/>
            <a:ext cx="3600032" cy="320230"/>
            <a:chOff x="3177078" y="4268142"/>
            <a:chExt cx="3600032" cy="338554"/>
          </a:xfrm>
        </p:grpSpPr>
        <p:sp>
          <p:nvSpPr>
            <p:cNvPr id="3" name="TextBox 2"/>
            <p:cNvSpPr txBox="1"/>
            <p:nvPr/>
          </p:nvSpPr>
          <p:spPr>
            <a:xfrm>
              <a:off x="3631461" y="4268142"/>
              <a:ext cx="3145649" cy="338554"/>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数字化</a:t>
              </a:r>
              <a:r>
                <a:rPr lang="zh-CN" altLang="en-US" sz="1600" b="1" dirty="0">
                  <a:solidFill>
                    <a:srgbClr val="0070C0"/>
                  </a:solidFill>
                  <a:latin typeface="微软雅黑" panose="020B0503020204020204" pitchFamily="34" charset="-122"/>
                  <a:ea typeface="微软雅黑" panose="020B0503020204020204" pitchFamily="34" charset="-122"/>
                </a:rPr>
                <a:t>运营服务</a:t>
              </a:r>
            </a:p>
          </p:txBody>
        </p:sp>
        <p:cxnSp>
          <p:nvCxnSpPr>
            <p:cNvPr id="5" name="直接连接符 4"/>
            <p:cNvCxnSpPr/>
            <p:nvPr/>
          </p:nvCxnSpPr>
          <p:spPr>
            <a:xfrm>
              <a:off x="3177078" y="4439693"/>
              <a:ext cx="314802"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436096" y="4437419"/>
              <a:ext cx="360040" cy="0"/>
            </a:xfrm>
            <a:prstGeom prst="line">
              <a:avLst/>
            </a:prstGeom>
            <a:ln>
              <a:headEnd type="oval"/>
              <a:tailEnd type="none"/>
            </a:ln>
          </p:spPr>
          <p:style>
            <a:lnRef idx="1">
              <a:schemeClr val="accent1"/>
            </a:lnRef>
            <a:fillRef idx="0">
              <a:schemeClr val="accent1"/>
            </a:fillRef>
            <a:effectRef idx="0">
              <a:schemeClr val="accent1"/>
            </a:effectRef>
            <a:fontRef idx="minor">
              <a:schemeClr val="tx1"/>
            </a:fontRef>
          </p:style>
        </p:cxnSp>
      </p:grpSp>
      <p:pic>
        <p:nvPicPr>
          <p:cNvPr id="15" name="Picture 2" descr="C:\Users\Terry Chen\Desktop\首页配图\运营服务\诊断服务.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09" y="966842"/>
            <a:ext cx="2331817" cy="10800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4"/>
          <p:cNvSpPr txBox="1"/>
          <p:nvPr/>
        </p:nvSpPr>
        <p:spPr>
          <a:xfrm>
            <a:off x="1211768" y="2075265"/>
            <a:ext cx="1440160"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诊断服务</a:t>
            </a:r>
            <a:endParaRPr lang="zh-CN" altLang="en-US" b="1" dirty="0">
              <a:latin typeface="微软雅黑" panose="020B0503020204020204" pitchFamily="34" charset="-122"/>
              <a:ea typeface="微软雅黑" panose="020B0503020204020204" pitchFamily="34" charset="-122"/>
            </a:endParaRPr>
          </a:p>
        </p:txBody>
      </p:sp>
      <p:pic>
        <p:nvPicPr>
          <p:cNvPr id="17" name="Picture 3" descr="C:\Users\Terry Chen\Desktop\首页配图\运营服务\规划服务.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2008" y="966842"/>
            <a:ext cx="2331818" cy="10800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0"/>
          <p:cNvSpPr txBox="1"/>
          <p:nvPr/>
        </p:nvSpPr>
        <p:spPr>
          <a:xfrm>
            <a:off x="4020080" y="2075265"/>
            <a:ext cx="144016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规划</a:t>
            </a:r>
            <a:r>
              <a:rPr lang="zh-CN" altLang="en-US" b="1" dirty="0" smtClean="0">
                <a:latin typeface="微软雅黑" panose="020B0503020204020204" pitchFamily="34" charset="-122"/>
                <a:ea typeface="微软雅黑" panose="020B0503020204020204" pitchFamily="34" charset="-122"/>
              </a:rPr>
              <a:t>服务</a:t>
            </a:r>
            <a:endParaRPr lang="zh-CN" altLang="en-US" b="1" dirty="0">
              <a:latin typeface="微软雅黑" panose="020B0503020204020204" pitchFamily="34" charset="-122"/>
              <a:ea typeface="微软雅黑" panose="020B0503020204020204" pitchFamily="34" charset="-122"/>
            </a:endParaRPr>
          </a:p>
        </p:txBody>
      </p:sp>
      <p:pic>
        <p:nvPicPr>
          <p:cNvPr id="19" name="Picture 4" descr="C:\Users\Terry Chen\Desktop\首页配图\运营服务\方案策划.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610" y="966842"/>
            <a:ext cx="2331818" cy="10800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1"/>
          <p:cNvSpPr txBox="1"/>
          <p:nvPr/>
        </p:nvSpPr>
        <p:spPr>
          <a:xfrm>
            <a:off x="6684376" y="2065973"/>
            <a:ext cx="1440160"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方案策划</a:t>
            </a:r>
            <a:endParaRPr lang="zh-CN" altLang="en-US" b="1" dirty="0">
              <a:latin typeface="微软雅黑" panose="020B0503020204020204" pitchFamily="34" charset="-122"/>
              <a:ea typeface="微软雅黑" panose="020B0503020204020204" pitchFamily="34" charset="-122"/>
            </a:endParaRPr>
          </a:p>
        </p:txBody>
      </p:sp>
      <p:pic>
        <p:nvPicPr>
          <p:cNvPr id="21" name="Picture 5" descr="C:\Users\Terry Chen\Desktop\首页配图\运营服务\执行培训.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709" y="2795345"/>
            <a:ext cx="2331818" cy="10800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13"/>
          <p:cNvSpPr txBox="1"/>
          <p:nvPr/>
        </p:nvSpPr>
        <p:spPr>
          <a:xfrm>
            <a:off x="1211768" y="3875465"/>
            <a:ext cx="1440160"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培训执行</a:t>
            </a:r>
            <a:endParaRPr lang="zh-CN" altLang="en-US" b="1" dirty="0">
              <a:latin typeface="微软雅黑" panose="020B0503020204020204" pitchFamily="34" charset="-122"/>
              <a:ea typeface="微软雅黑" panose="020B0503020204020204" pitchFamily="34" charset="-122"/>
            </a:endParaRPr>
          </a:p>
        </p:txBody>
      </p:sp>
      <p:pic>
        <p:nvPicPr>
          <p:cNvPr id="23" name="Picture 6" descr="C:\Users\Terry Chen\Desktop\首页配图\运营服务\活动执行.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2008" y="2795345"/>
            <a:ext cx="2331818" cy="108000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15"/>
          <p:cNvSpPr txBox="1"/>
          <p:nvPr/>
        </p:nvSpPr>
        <p:spPr>
          <a:xfrm>
            <a:off x="4020080" y="3875465"/>
            <a:ext cx="144016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活动</a:t>
            </a:r>
            <a:r>
              <a:rPr lang="zh-CN" altLang="en-US" b="1" dirty="0" smtClean="0">
                <a:latin typeface="微软雅黑" panose="020B0503020204020204" pitchFamily="34" charset="-122"/>
                <a:ea typeface="微软雅黑" panose="020B0503020204020204" pitchFamily="34" charset="-122"/>
              </a:rPr>
              <a:t>执行</a:t>
            </a:r>
            <a:endParaRPr lang="zh-CN" altLang="en-US" b="1" dirty="0">
              <a:latin typeface="微软雅黑" panose="020B0503020204020204" pitchFamily="34" charset="-122"/>
              <a:ea typeface="微软雅黑" panose="020B0503020204020204" pitchFamily="34" charset="-122"/>
            </a:endParaRPr>
          </a:p>
        </p:txBody>
      </p:sp>
      <p:pic>
        <p:nvPicPr>
          <p:cNvPr id="25" name="Picture 7" descr="C:\Users\Terry Chen\Desktop\首页配图\运营服务\结果执行.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08312" y="2795465"/>
            <a:ext cx="2331818" cy="10800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17"/>
          <p:cNvSpPr txBox="1"/>
          <p:nvPr/>
        </p:nvSpPr>
        <p:spPr>
          <a:xfrm>
            <a:off x="6756384" y="3875465"/>
            <a:ext cx="144016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结果</a:t>
            </a:r>
            <a:r>
              <a:rPr lang="zh-CN" altLang="en-US" b="1" dirty="0" smtClean="0">
                <a:latin typeface="微软雅黑" panose="020B0503020204020204" pitchFamily="34" charset="-122"/>
                <a:ea typeface="微软雅黑" panose="020B0503020204020204" pitchFamily="34" charset="-122"/>
              </a:rPr>
              <a:t>执行</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7916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43160" y="0"/>
            <a:ext cx="6261562" cy="646331"/>
            <a:chOff x="243160" y="0"/>
            <a:chExt cx="6261562" cy="646331"/>
          </a:xfrm>
        </p:grpSpPr>
        <p:sp>
          <p:nvSpPr>
            <p:cNvPr id="6" name="等腰三角形 5"/>
            <p:cNvSpPr/>
            <p:nvPr/>
          </p:nvSpPr>
          <p:spPr>
            <a:xfrm rot="5732534">
              <a:off x="180303" y="165939"/>
              <a:ext cx="341499" cy="215786"/>
            </a:xfrm>
            <a:prstGeom prst="triangle">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等腰三角形 10"/>
            <p:cNvSpPr/>
            <p:nvPr/>
          </p:nvSpPr>
          <p:spPr>
            <a:xfrm rot="5732534">
              <a:off x="367191" y="373159"/>
              <a:ext cx="150275" cy="103735"/>
            </a:xfrm>
            <a:prstGeom prst="triangle">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等腰三角形 11"/>
            <p:cNvSpPr/>
            <p:nvPr/>
          </p:nvSpPr>
          <p:spPr>
            <a:xfrm rot="5732534">
              <a:off x="453930" y="191303"/>
              <a:ext cx="221440" cy="165055"/>
            </a:xfrm>
            <a:prstGeom prst="triangle">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TextBox 23"/>
            <p:cNvSpPr txBox="1"/>
            <p:nvPr/>
          </p:nvSpPr>
          <p:spPr>
            <a:xfrm>
              <a:off x="590924" y="0"/>
              <a:ext cx="5913798" cy="646331"/>
            </a:xfrm>
            <a:prstGeom prst="rect">
              <a:avLst/>
            </a:prstGeom>
            <a:noFill/>
          </p:spPr>
          <p:txBody>
            <a:bodyPr wrap="none" rtlCol="0">
              <a:spAutoFit/>
            </a:bodyPr>
            <a:lstStyle/>
            <a:p>
              <a:pPr algn="ctr">
                <a:lnSpc>
                  <a:spcPct val="150000"/>
                </a:lnSpc>
              </a:pPr>
              <a:r>
                <a:rPr lang="en-US" altLang="zh-CN" sz="2400" b="1" dirty="0">
                  <a:solidFill>
                    <a:srgbClr val="0070C0"/>
                  </a:solidFill>
                  <a:latin typeface="微软雅黑" panose="020B0503020204020204" pitchFamily="34" charset="-122"/>
                  <a:ea typeface="微软雅黑" panose="020B0503020204020204" pitchFamily="34" charset="-122"/>
                </a:rPr>
                <a:t>3</a:t>
              </a:r>
              <a:r>
                <a:rPr lang="zh-CN" altLang="en-US" sz="2400" b="1" dirty="0" smtClean="0">
                  <a:solidFill>
                    <a:srgbClr val="0070C0"/>
                  </a:solidFill>
                  <a:latin typeface="微软雅黑" panose="020B0503020204020204" pitchFamily="34" charset="-122"/>
                  <a:ea typeface="微软雅黑" panose="020B0503020204020204" pitchFamily="34" charset="-122"/>
                </a:rPr>
                <a:t>、全传统行业如何走向大一统的智慧店铺</a:t>
              </a:r>
              <a:endParaRPr lang="en-US" altLang="zh-CN" sz="2400" b="1" dirty="0" smtClean="0">
                <a:solidFill>
                  <a:srgbClr val="0070C0"/>
                </a:solidFill>
                <a:latin typeface="微软雅黑" panose="020B0503020204020204" pitchFamily="34" charset="-122"/>
                <a:ea typeface="微软雅黑" panose="020B0503020204020204" pitchFamily="34" charset="-122"/>
              </a:endParaRPr>
            </a:p>
          </p:txBody>
        </p:sp>
      </p:grpSp>
      <p:sp>
        <p:nvSpPr>
          <p:cNvPr id="17" name="矩形 16"/>
          <p:cNvSpPr/>
          <p:nvPr/>
        </p:nvSpPr>
        <p:spPr>
          <a:xfrm>
            <a:off x="501211" y="770704"/>
            <a:ext cx="3164649" cy="553998"/>
          </a:xfrm>
          <a:prstGeom prst="rect">
            <a:avLst/>
          </a:prstGeom>
        </p:spPr>
        <p:txBody>
          <a:bodyPr wrap="none">
            <a:spAutoFit/>
          </a:bodyPr>
          <a:lstStyle/>
          <a:p>
            <a:pPr>
              <a:lnSpc>
                <a:spcPct val="150000"/>
              </a:lnSpc>
            </a:pPr>
            <a:r>
              <a:rPr lang="en-US" altLang="zh-CN" sz="2000" b="1" dirty="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）支付行业走向智慧店铺</a:t>
            </a:r>
            <a:endParaRPr lang="zh-CN" altLang="en-US" sz="2000" b="1" dirty="0">
              <a:latin typeface="微软雅黑" panose="020B0503020204020204" pitchFamily="34" charset="-122"/>
              <a:ea typeface="微软雅黑" panose="020B0503020204020204" pitchFamily="34" charset="-122"/>
            </a:endParaRPr>
          </a:p>
        </p:txBody>
      </p:sp>
      <p:sp>
        <p:nvSpPr>
          <p:cNvPr id="21" name="矩形 20"/>
          <p:cNvSpPr/>
          <p:nvPr/>
        </p:nvSpPr>
        <p:spPr>
          <a:xfrm>
            <a:off x="1330686" y="1491630"/>
            <a:ext cx="4609466" cy="307777"/>
          </a:xfrm>
          <a:prstGeom prst="rect">
            <a:avLst/>
          </a:prstGeom>
        </p:spPr>
        <p:txBody>
          <a:bodyPr wrap="square">
            <a:spAutoFit/>
          </a:bodyPr>
          <a:lstStyle/>
          <a:p>
            <a:r>
              <a:rPr lang="zh-CN" altLang="zh-CN" sz="1400" b="1" kern="100" dirty="0">
                <a:solidFill>
                  <a:srgbClr val="4F81BD"/>
                </a:solidFill>
                <a:latin typeface="微软雅黑" panose="020B0503020204020204" pitchFamily="34" charset="-122"/>
                <a:ea typeface="微软雅黑" panose="020B0503020204020204" pitchFamily="34" charset="-122"/>
                <a:cs typeface="幼圆" panose="02010509060101010101" pitchFamily="49" charset="-122"/>
              </a:rPr>
              <a:t>从“单中心”到“多中心”，未来“</a:t>
            </a:r>
            <a:r>
              <a:rPr lang="en-US" altLang="zh-CN" sz="1400" b="1" kern="100" dirty="0">
                <a:solidFill>
                  <a:srgbClr val="4F81BD"/>
                </a:solidFill>
                <a:latin typeface="微软雅黑" panose="020B0503020204020204" pitchFamily="34" charset="-122"/>
                <a:ea typeface="微软雅黑" panose="020B0503020204020204" pitchFamily="34" charset="-122"/>
                <a:cs typeface="幼圆" panose="02010509060101010101" pitchFamily="49" charset="-122"/>
              </a:rPr>
              <a:t>3+3</a:t>
            </a:r>
            <a:r>
              <a:rPr lang="zh-CN" altLang="zh-CN" sz="1400" b="1" kern="100" dirty="0">
                <a:solidFill>
                  <a:srgbClr val="4F81BD"/>
                </a:solidFill>
                <a:latin typeface="微软雅黑" panose="020B0503020204020204" pitchFamily="34" charset="-122"/>
                <a:ea typeface="微软雅黑" panose="020B0503020204020204" pitchFamily="34" charset="-122"/>
                <a:cs typeface="幼圆" panose="02010509060101010101" pitchFamily="49" charset="-122"/>
              </a:rPr>
              <a:t>”格局</a:t>
            </a:r>
            <a:endParaRPr lang="zh-CN" altLang="en-US" sz="1400" b="1" dirty="0">
              <a:solidFill>
                <a:srgbClr val="4F81BD"/>
              </a:solidFill>
              <a:latin typeface="微软雅黑" panose="020B0503020204020204" pitchFamily="34" charset="-122"/>
              <a:ea typeface="微软雅黑" panose="020B0503020204020204" pitchFamily="34" charset="-122"/>
            </a:endParaRPr>
          </a:p>
        </p:txBody>
      </p:sp>
      <p:sp>
        <p:nvSpPr>
          <p:cNvPr id="22" name="五边形 21"/>
          <p:cNvSpPr/>
          <p:nvPr/>
        </p:nvSpPr>
        <p:spPr>
          <a:xfrm>
            <a:off x="755576" y="1555955"/>
            <a:ext cx="576064" cy="213687"/>
          </a:xfrm>
          <a:prstGeom prst="homePlat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1330686" y="1766522"/>
            <a:ext cx="7254552" cy="95410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线下支付从传统的银联单中心体系正在分化成为多中心体系，未来消费者端以实体卡为载体将会银联、</a:t>
            </a:r>
            <a:r>
              <a:rPr lang="en-US" altLang="zh-CN" sz="1400" dirty="0">
                <a:latin typeface="微软雅黑" panose="020B0503020204020204" pitchFamily="34" charset="-122"/>
                <a:ea typeface="微软雅黑" panose="020B0503020204020204" pitchFamily="34" charset="-122"/>
              </a:rPr>
              <a:t>VISA</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MASTER</a:t>
            </a:r>
            <a:r>
              <a:rPr lang="zh-CN" altLang="en-US" sz="1400" dirty="0">
                <a:latin typeface="微软雅黑" panose="020B0503020204020204" pitchFamily="34" charset="-122"/>
                <a:ea typeface="微软雅黑" panose="020B0503020204020204" pitchFamily="34" charset="-122"/>
              </a:rPr>
              <a:t>三大体系，而消费者端以手机移动支付为载体将会是微信、支付宝和百度钱包三大体系。因此，多中心化必然多管道化，而多管道化必然在商户端需要统一的设备、软件平台以及统一服务进行整合，因此必然需要融合支付平台。</a:t>
            </a:r>
          </a:p>
        </p:txBody>
      </p:sp>
      <p:sp>
        <p:nvSpPr>
          <p:cNvPr id="24" name="五边形 23"/>
          <p:cNvSpPr/>
          <p:nvPr/>
        </p:nvSpPr>
        <p:spPr>
          <a:xfrm>
            <a:off x="755576" y="2859073"/>
            <a:ext cx="576064" cy="213687"/>
          </a:xfrm>
          <a:prstGeom prst="homePlat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p:cNvSpPr/>
          <p:nvPr/>
        </p:nvSpPr>
        <p:spPr>
          <a:xfrm>
            <a:off x="1330686" y="2799687"/>
            <a:ext cx="2877711" cy="307777"/>
          </a:xfrm>
          <a:prstGeom prst="rect">
            <a:avLst/>
          </a:prstGeom>
        </p:spPr>
        <p:txBody>
          <a:bodyPr wrap="none">
            <a:spAutoFit/>
          </a:bodyPr>
          <a:lstStyle/>
          <a:p>
            <a:r>
              <a:rPr lang="zh-CN" altLang="zh-CN" sz="1400" b="1" kern="100" dirty="0">
                <a:solidFill>
                  <a:srgbClr val="4F81BD"/>
                </a:solidFill>
                <a:latin typeface="微软雅黑" panose="020B0503020204020204" pitchFamily="34" charset="-122"/>
                <a:ea typeface="微软雅黑" panose="020B0503020204020204" pitchFamily="34" charset="-122"/>
                <a:cs typeface="幼圆" panose="02010509060101010101" pitchFamily="49" charset="-122"/>
              </a:rPr>
              <a:t>从商户与消费者隔离到连接打通的</a:t>
            </a:r>
            <a:endParaRPr lang="zh-CN" altLang="en-US" sz="1400" b="1" dirty="0">
              <a:solidFill>
                <a:srgbClr val="4F81BD"/>
              </a:solidFill>
              <a:latin typeface="微软雅黑" panose="020B0503020204020204" pitchFamily="34" charset="-122"/>
              <a:ea typeface="微软雅黑" panose="020B0503020204020204" pitchFamily="34" charset="-122"/>
            </a:endParaRPr>
          </a:p>
        </p:txBody>
      </p:sp>
      <p:sp>
        <p:nvSpPr>
          <p:cNvPr id="26" name="矩形 25"/>
          <p:cNvSpPr/>
          <p:nvPr/>
        </p:nvSpPr>
        <p:spPr>
          <a:xfrm>
            <a:off x="1330686" y="3023311"/>
            <a:ext cx="7129746" cy="738664"/>
          </a:xfrm>
          <a:prstGeom prst="rect">
            <a:avLst/>
          </a:prstGeom>
        </p:spPr>
        <p:txBody>
          <a:bodyPr wrap="square">
            <a:spAutoFit/>
          </a:bodyPr>
          <a:lstStyle/>
          <a:p>
            <a:r>
              <a:rPr lang="zh-CN" altLang="zh-CN" sz="1400" kern="100" dirty="0">
                <a:latin typeface="微软雅黑" panose="020B0503020204020204" pitchFamily="34" charset="-122"/>
                <a:ea typeface="微软雅黑" panose="020B0503020204020204" pitchFamily="34" charset="-122"/>
                <a:cs typeface="幼圆" panose="02010509060101010101" pitchFamily="49" charset="-122"/>
              </a:rPr>
              <a:t>传统的支付体系商户和消费者之间是隔离的，消费者无法获取商户精准营销和服务信息，商户也无法精准的获取消费者信息，因此商户和消费者之间不仅停留在支付链路将需要打通信息消息链路、营销链路等等</a:t>
            </a:r>
            <a:endParaRPr lang="zh-CN" altLang="en-US" sz="1400" dirty="0">
              <a:latin typeface="微软雅黑" panose="020B0503020204020204" pitchFamily="34" charset="-122"/>
              <a:ea typeface="微软雅黑" panose="020B0503020204020204" pitchFamily="34" charset="-122"/>
            </a:endParaRPr>
          </a:p>
        </p:txBody>
      </p:sp>
      <p:sp>
        <p:nvSpPr>
          <p:cNvPr id="27" name="五边形 26"/>
          <p:cNvSpPr/>
          <p:nvPr/>
        </p:nvSpPr>
        <p:spPr>
          <a:xfrm>
            <a:off x="755576" y="3879807"/>
            <a:ext cx="576064" cy="213687"/>
          </a:xfrm>
          <a:prstGeom prst="homePlat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p:cNvSpPr/>
          <p:nvPr/>
        </p:nvSpPr>
        <p:spPr>
          <a:xfrm>
            <a:off x="1374237" y="3807799"/>
            <a:ext cx="4572000" cy="307777"/>
          </a:xfrm>
          <a:prstGeom prst="rect">
            <a:avLst/>
          </a:prstGeom>
        </p:spPr>
        <p:txBody>
          <a:bodyPr>
            <a:spAutoFit/>
          </a:bodyPr>
          <a:lstStyle/>
          <a:p>
            <a:r>
              <a:rPr lang="zh-CN" altLang="zh-CN" sz="1400" b="1" kern="100" dirty="0">
                <a:solidFill>
                  <a:srgbClr val="4F81BD"/>
                </a:solidFill>
                <a:latin typeface="微软雅黑" panose="020B0503020204020204" pitchFamily="34" charset="-122"/>
                <a:ea typeface="微软雅黑" panose="020B0503020204020204" pitchFamily="34" charset="-122"/>
                <a:cs typeface="幼圆" panose="02010509060101010101" pitchFamily="49" charset="-122"/>
              </a:rPr>
              <a:t>支付业务向全业务</a:t>
            </a:r>
            <a:r>
              <a:rPr lang="en-US" altLang="zh-CN" sz="1400" b="1" kern="100" dirty="0" err="1">
                <a:solidFill>
                  <a:srgbClr val="4F81BD"/>
                </a:solidFill>
                <a:latin typeface="微软雅黑" panose="020B0503020204020204" pitchFamily="34" charset="-122"/>
                <a:ea typeface="微软雅黑" panose="020B0503020204020204" pitchFamily="34" charset="-122"/>
                <a:cs typeface="幼圆" panose="02010509060101010101" pitchFamily="49" charset="-122"/>
              </a:rPr>
              <a:t>O2O</a:t>
            </a:r>
            <a:r>
              <a:rPr lang="zh-CN" altLang="zh-CN" sz="1400" b="1" kern="100" dirty="0">
                <a:solidFill>
                  <a:srgbClr val="4F81BD"/>
                </a:solidFill>
                <a:latin typeface="微软雅黑" panose="020B0503020204020204" pitchFamily="34" charset="-122"/>
                <a:ea typeface="微软雅黑" panose="020B0503020204020204" pitchFamily="34" charset="-122"/>
                <a:cs typeface="幼圆" panose="02010509060101010101" pitchFamily="49" charset="-122"/>
              </a:rPr>
              <a:t>业务（智慧店铺）业务过渡</a:t>
            </a:r>
            <a:endParaRPr lang="zh-CN" altLang="en-US" sz="1400" b="1" dirty="0">
              <a:solidFill>
                <a:srgbClr val="4F81BD"/>
              </a:solidFill>
              <a:latin typeface="微软雅黑" panose="020B0503020204020204" pitchFamily="34" charset="-122"/>
              <a:ea typeface="微软雅黑" panose="020B0503020204020204" pitchFamily="34" charset="-122"/>
            </a:endParaRPr>
          </a:p>
        </p:txBody>
      </p:sp>
      <p:sp>
        <p:nvSpPr>
          <p:cNvPr id="29" name="矩形 28"/>
          <p:cNvSpPr/>
          <p:nvPr/>
        </p:nvSpPr>
        <p:spPr>
          <a:xfrm>
            <a:off x="1347044" y="4095831"/>
            <a:ext cx="7238194" cy="523220"/>
          </a:xfrm>
          <a:prstGeom prst="rect">
            <a:avLst/>
          </a:prstGeom>
        </p:spPr>
        <p:txBody>
          <a:bodyPr wrap="square">
            <a:spAutoFit/>
          </a:bodyPr>
          <a:lstStyle/>
          <a:p>
            <a:r>
              <a:rPr lang="zh-CN" altLang="zh-CN" sz="1400" kern="100" dirty="0">
                <a:latin typeface="微软雅黑" panose="020B0503020204020204" pitchFamily="34" charset="-122"/>
                <a:ea typeface="微软雅黑" panose="020B0503020204020204" pitchFamily="34" charset="-122"/>
                <a:cs typeface="幼圆" panose="02010509060101010101" pitchFamily="49" charset="-122"/>
              </a:rPr>
              <a:t>未来在终端商户市场将不存在支付业务公司，将会被智慧店铺公司取代，智慧店铺将提供支付、卡券、商城、外卖和数字化营销等一系列的业务和服务。</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7916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43160" y="0"/>
            <a:ext cx="6261562" cy="646331"/>
            <a:chOff x="243160" y="0"/>
            <a:chExt cx="6261562" cy="646331"/>
          </a:xfrm>
        </p:grpSpPr>
        <p:sp>
          <p:nvSpPr>
            <p:cNvPr id="15" name="等腰三角形 14"/>
            <p:cNvSpPr/>
            <p:nvPr/>
          </p:nvSpPr>
          <p:spPr>
            <a:xfrm rot="5732534">
              <a:off x="180303" y="165939"/>
              <a:ext cx="341499" cy="215786"/>
            </a:xfrm>
            <a:prstGeom prst="triangle">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 name="等腰三角形 15"/>
            <p:cNvSpPr/>
            <p:nvPr/>
          </p:nvSpPr>
          <p:spPr>
            <a:xfrm rot="5732534">
              <a:off x="367191" y="373159"/>
              <a:ext cx="150275" cy="103735"/>
            </a:xfrm>
            <a:prstGeom prst="triangle">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等腰三角形 16"/>
            <p:cNvSpPr/>
            <p:nvPr/>
          </p:nvSpPr>
          <p:spPr>
            <a:xfrm rot="5732534">
              <a:off x="453930" y="191303"/>
              <a:ext cx="221440" cy="165055"/>
            </a:xfrm>
            <a:prstGeom prst="triangle">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TextBox 23"/>
            <p:cNvSpPr txBox="1"/>
            <p:nvPr/>
          </p:nvSpPr>
          <p:spPr>
            <a:xfrm>
              <a:off x="590924" y="0"/>
              <a:ext cx="5913798" cy="646331"/>
            </a:xfrm>
            <a:prstGeom prst="rect">
              <a:avLst/>
            </a:prstGeom>
            <a:noFill/>
          </p:spPr>
          <p:txBody>
            <a:bodyPr wrap="none" rtlCol="0">
              <a:spAutoFit/>
            </a:bodyPr>
            <a:lstStyle/>
            <a:p>
              <a:pPr algn="ctr">
                <a:lnSpc>
                  <a:spcPct val="150000"/>
                </a:lnSpc>
              </a:pPr>
              <a:r>
                <a:rPr lang="en-US" altLang="zh-CN" sz="2400" b="1" dirty="0">
                  <a:solidFill>
                    <a:srgbClr val="0070C0"/>
                  </a:solidFill>
                  <a:latin typeface="微软雅黑" panose="020B0503020204020204" pitchFamily="34" charset="-122"/>
                  <a:ea typeface="微软雅黑" panose="020B0503020204020204" pitchFamily="34" charset="-122"/>
                </a:rPr>
                <a:t>3</a:t>
              </a:r>
              <a:r>
                <a:rPr lang="zh-CN" altLang="en-US" sz="2400" b="1" dirty="0" smtClean="0">
                  <a:solidFill>
                    <a:srgbClr val="0070C0"/>
                  </a:solidFill>
                  <a:latin typeface="微软雅黑" panose="020B0503020204020204" pitchFamily="34" charset="-122"/>
                  <a:ea typeface="微软雅黑" panose="020B0503020204020204" pitchFamily="34" charset="-122"/>
                </a:rPr>
                <a:t>、全传统行业如何走向大一统的智慧店铺</a:t>
              </a:r>
              <a:endParaRPr lang="en-US" altLang="zh-CN" sz="2400" b="1" dirty="0" smtClean="0">
                <a:solidFill>
                  <a:srgbClr val="0070C0"/>
                </a:solidFill>
                <a:latin typeface="微软雅黑" panose="020B0503020204020204" pitchFamily="34" charset="-122"/>
                <a:ea typeface="微软雅黑" panose="020B0503020204020204" pitchFamily="34" charset="-122"/>
              </a:endParaRPr>
            </a:p>
          </p:txBody>
        </p:sp>
      </p:grpSp>
      <p:sp>
        <p:nvSpPr>
          <p:cNvPr id="4" name="圆角矩形 3"/>
          <p:cNvSpPr/>
          <p:nvPr/>
        </p:nvSpPr>
        <p:spPr>
          <a:xfrm>
            <a:off x="659675" y="1554702"/>
            <a:ext cx="602147" cy="26101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407327" y="835904"/>
            <a:ext cx="3073277" cy="400110"/>
          </a:xfrm>
          <a:prstGeom prst="rect">
            <a:avLst/>
          </a:prstGeom>
        </p:spPr>
        <p:txBody>
          <a:bodyPr wrap="none">
            <a:spAutoFit/>
          </a:bodyPr>
          <a:lstStyle/>
          <a:p>
            <a:r>
              <a:rPr lang="en-US" altLang="zh-CN" sz="2000" b="1" kern="100" dirty="0" smtClean="0">
                <a:latin typeface="微软雅黑" panose="020B0503020204020204" pitchFamily="34" charset="-122"/>
                <a:ea typeface="微软雅黑" panose="020B0503020204020204" pitchFamily="34" charset="-122"/>
                <a:cs typeface="幼圆" panose="02010509060101010101" pitchFamily="49" charset="-122"/>
              </a:rPr>
              <a:t>2)</a:t>
            </a:r>
            <a:r>
              <a:rPr lang="zh-CN" altLang="zh-CN" sz="2000" b="1" kern="100" dirty="0" smtClean="0">
                <a:latin typeface="微软雅黑" panose="020B0503020204020204" pitchFamily="34" charset="-122"/>
                <a:ea typeface="微软雅黑" panose="020B0503020204020204" pitchFamily="34" charset="-122"/>
                <a:cs typeface="幼圆" panose="02010509060101010101" pitchFamily="49" charset="-122"/>
              </a:rPr>
              <a:t>从</a:t>
            </a:r>
            <a:r>
              <a:rPr lang="en-US" altLang="zh-CN" sz="2000" b="1" kern="100" dirty="0" err="1">
                <a:latin typeface="微软雅黑" panose="020B0503020204020204" pitchFamily="34" charset="-122"/>
                <a:ea typeface="微软雅黑" panose="020B0503020204020204" pitchFamily="34" charset="-122"/>
                <a:cs typeface="幼圆" panose="02010509060101010101" pitchFamily="49" charset="-122"/>
              </a:rPr>
              <a:t>O2O</a:t>
            </a:r>
            <a:r>
              <a:rPr lang="zh-CN" altLang="zh-CN" sz="2000" b="1" kern="100" dirty="0">
                <a:latin typeface="微软雅黑" panose="020B0503020204020204" pitchFamily="34" charset="-122"/>
                <a:ea typeface="微软雅黑" panose="020B0503020204020204" pitchFamily="34" charset="-122"/>
                <a:cs typeface="幼圆" panose="02010509060101010101" pitchFamily="49" charset="-122"/>
              </a:rPr>
              <a:t>产业看智慧店铺</a:t>
            </a:r>
            <a:endParaRPr lang="zh-CN" altLang="en-US" sz="2000" b="1" dirty="0">
              <a:latin typeface="微软雅黑" panose="020B0503020204020204" pitchFamily="34" charset="-122"/>
              <a:ea typeface="微软雅黑" panose="020B0503020204020204" pitchFamily="34" charset="-122"/>
            </a:endParaRPr>
          </a:p>
        </p:txBody>
      </p:sp>
      <p:sp>
        <p:nvSpPr>
          <p:cNvPr id="19" name="矩形 18"/>
          <p:cNvSpPr/>
          <p:nvPr/>
        </p:nvSpPr>
        <p:spPr>
          <a:xfrm>
            <a:off x="1286008" y="1491630"/>
            <a:ext cx="2736647" cy="307777"/>
          </a:xfrm>
          <a:prstGeom prst="rect">
            <a:avLst/>
          </a:prstGeom>
        </p:spPr>
        <p:txBody>
          <a:bodyPr wrap="none">
            <a:spAutoFit/>
          </a:bodyPr>
          <a:lstStyle/>
          <a:p>
            <a:r>
              <a:rPr lang="en-US" altLang="zh-CN" sz="1400" b="1" kern="100" dirty="0" err="1">
                <a:solidFill>
                  <a:srgbClr val="4F81BD"/>
                </a:solidFill>
                <a:latin typeface="微软雅黑" panose="020B0503020204020204" pitchFamily="34" charset="-122"/>
                <a:ea typeface="微软雅黑" panose="020B0503020204020204" pitchFamily="34" charset="-122"/>
                <a:cs typeface="幼圆" panose="02010509060101010101" pitchFamily="49" charset="-122"/>
              </a:rPr>
              <a:t>O2O</a:t>
            </a:r>
            <a:r>
              <a:rPr lang="zh-CN" altLang="zh-CN" sz="1400" b="1" kern="100" dirty="0">
                <a:solidFill>
                  <a:srgbClr val="4F81BD"/>
                </a:solidFill>
                <a:latin typeface="微软雅黑" panose="020B0503020204020204" pitchFamily="34" charset="-122"/>
                <a:ea typeface="微软雅黑" panose="020B0503020204020204" pitchFamily="34" charset="-122"/>
                <a:cs typeface="幼圆" panose="02010509060101010101" pitchFamily="49" charset="-122"/>
              </a:rPr>
              <a:t>从店外交易向店内交易延伸</a:t>
            </a:r>
            <a:endParaRPr lang="zh-CN" altLang="en-US" sz="1400" b="1" kern="100" dirty="0">
              <a:solidFill>
                <a:srgbClr val="4F81BD"/>
              </a:solidFill>
              <a:latin typeface="微软雅黑" panose="020B0503020204020204" pitchFamily="34" charset="-122"/>
              <a:ea typeface="微软雅黑" panose="020B0503020204020204" pitchFamily="34" charset="-122"/>
              <a:cs typeface="幼圆" panose="02010509060101010101" pitchFamily="49" charset="-122"/>
            </a:endParaRPr>
          </a:p>
        </p:txBody>
      </p:sp>
      <p:sp>
        <p:nvSpPr>
          <p:cNvPr id="20" name="圆角矩形 19"/>
          <p:cNvSpPr/>
          <p:nvPr/>
        </p:nvSpPr>
        <p:spPr>
          <a:xfrm>
            <a:off x="652862" y="2470637"/>
            <a:ext cx="602147" cy="26101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圆角矩形 20"/>
          <p:cNvSpPr/>
          <p:nvPr/>
        </p:nvSpPr>
        <p:spPr>
          <a:xfrm>
            <a:off x="652861" y="3600802"/>
            <a:ext cx="602147" cy="26101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p:cNvSpPr/>
          <p:nvPr/>
        </p:nvSpPr>
        <p:spPr>
          <a:xfrm>
            <a:off x="1283908" y="3554038"/>
            <a:ext cx="3103735" cy="307777"/>
          </a:xfrm>
          <a:prstGeom prst="rect">
            <a:avLst/>
          </a:prstGeom>
        </p:spPr>
        <p:txBody>
          <a:bodyPr wrap="none">
            <a:spAutoFit/>
          </a:bodyPr>
          <a:lstStyle/>
          <a:p>
            <a:r>
              <a:rPr lang="en-US" altLang="zh-CN" sz="1400" b="1" kern="100" dirty="0" err="1">
                <a:solidFill>
                  <a:srgbClr val="4F81BD"/>
                </a:solidFill>
                <a:latin typeface="微软雅黑" panose="020B0503020204020204" pitchFamily="34" charset="-122"/>
                <a:ea typeface="微软雅黑" panose="020B0503020204020204" pitchFamily="34" charset="-122"/>
                <a:cs typeface="幼圆" panose="02010509060101010101" pitchFamily="49" charset="-122"/>
              </a:rPr>
              <a:t>O2O</a:t>
            </a:r>
            <a:r>
              <a:rPr lang="zh-CN" altLang="zh-CN" sz="1400" b="1" kern="100" dirty="0">
                <a:solidFill>
                  <a:srgbClr val="4F81BD"/>
                </a:solidFill>
                <a:latin typeface="微软雅黑" panose="020B0503020204020204" pitchFamily="34" charset="-122"/>
                <a:ea typeface="微软雅黑" panose="020B0503020204020204" pitchFamily="34" charset="-122"/>
                <a:cs typeface="幼圆" panose="02010509060101010101" pitchFamily="49" charset="-122"/>
              </a:rPr>
              <a:t>从单一业务向场景生态业务发展</a:t>
            </a:r>
            <a:endParaRPr lang="zh-CN" altLang="en-US" sz="1400" b="1" kern="100" dirty="0">
              <a:solidFill>
                <a:srgbClr val="4F81BD"/>
              </a:solidFill>
              <a:latin typeface="微软雅黑" panose="020B0503020204020204" pitchFamily="34" charset="-122"/>
              <a:ea typeface="微软雅黑" panose="020B0503020204020204" pitchFamily="34" charset="-122"/>
              <a:cs typeface="幼圆" panose="02010509060101010101" pitchFamily="49" charset="-122"/>
            </a:endParaRPr>
          </a:p>
        </p:txBody>
      </p:sp>
      <p:sp>
        <p:nvSpPr>
          <p:cNvPr id="23" name="矩形 22"/>
          <p:cNvSpPr/>
          <p:nvPr/>
        </p:nvSpPr>
        <p:spPr>
          <a:xfrm>
            <a:off x="1286008" y="2427734"/>
            <a:ext cx="2629246" cy="307777"/>
          </a:xfrm>
          <a:prstGeom prst="rect">
            <a:avLst/>
          </a:prstGeom>
        </p:spPr>
        <p:txBody>
          <a:bodyPr wrap="none">
            <a:spAutoFit/>
          </a:bodyPr>
          <a:lstStyle/>
          <a:p>
            <a:r>
              <a:rPr lang="en-US" altLang="zh-CN" sz="1400" b="1" kern="100" dirty="0" err="1">
                <a:solidFill>
                  <a:srgbClr val="4F81BD"/>
                </a:solidFill>
                <a:latin typeface="微软雅黑" panose="020B0503020204020204" pitchFamily="34" charset="-122"/>
                <a:ea typeface="微软雅黑" panose="020B0503020204020204" pitchFamily="34" charset="-122"/>
                <a:cs typeface="幼圆" panose="02010509060101010101" pitchFamily="49" charset="-122"/>
              </a:rPr>
              <a:t>O2O</a:t>
            </a:r>
            <a:r>
              <a:rPr lang="zh-CN" altLang="zh-CN" sz="1400" b="1" kern="100" dirty="0">
                <a:solidFill>
                  <a:srgbClr val="4F81BD"/>
                </a:solidFill>
                <a:latin typeface="微软雅黑" panose="020B0503020204020204" pitchFamily="34" charset="-122"/>
                <a:ea typeface="微软雅黑" panose="020B0503020204020204" pitchFamily="34" charset="-122"/>
                <a:cs typeface="幼圆" panose="02010509060101010101" pitchFamily="49" charset="-122"/>
              </a:rPr>
              <a:t>从</a:t>
            </a:r>
            <a:r>
              <a:rPr lang="en-US" altLang="zh-CN" sz="1400" b="1" kern="100" dirty="0">
                <a:solidFill>
                  <a:srgbClr val="4F81BD"/>
                </a:solidFill>
                <a:latin typeface="微软雅黑" panose="020B0503020204020204" pitchFamily="34" charset="-122"/>
                <a:ea typeface="微软雅黑" panose="020B0503020204020204" pitchFamily="34" charset="-122"/>
                <a:cs typeface="幼圆" panose="02010509060101010101" pitchFamily="49" charset="-122"/>
              </a:rPr>
              <a:t>C</a:t>
            </a:r>
            <a:r>
              <a:rPr lang="zh-CN" altLang="zh-CN" sz="1400" b="1" kern="100" dirty="0">
                <a:solidFill>
                  <a:srgbClr val="4F81BD"/>
                </a:solidFill>
                <a:latin typeface="微软雅黑" panose="020B0503020204020204" pitchFamily="34" charset="-122"/>
                <a:ea typeface="微软雅黑" panose="020B0503020204020204" pitchFamily="34" charset="-122"/>
                <a:cs typeface="幼圆" panose="02010509060101010101" pitchFamily="49" charset="-122"/>
              </a:rPr>
              <a:t>端竞争向</a:t>
            </a:r>
            <a:r>
              <a:rPr lang="en-US" altLang="zh-CN" sz="1400" b="1" kern="100" dirty="0">
                <a:solidFill>
                  <a:srgbClr val="4F81BD"/>
                </a:solidFill>
                <a:latin typeface="微软雅黑" panose="020B0503020204020204" pitchFamily="34" charset="-122"/>
                <a:ea typeface="微软雅黑" panose="020B0503020204020204" pitchFamily="34" charset="-122"/>
                <a:cs typeface="幼圆" panose="02010509060101010101" pitchFamily="49" charset="-122"/>
              </a:rPr>
              <a:t>B</a:t>
            </a:r>
            <a:r>
              <a:rPr lang="zh-CN" altLang="zh-CN" sz="1400" b="1" kern="100" dirty="0">
                <a:solidFill>
                  <a:srgbClr val="4F81BD"/>
                </a:solidFill>
                <a:latin typeface="微软雅黑" panose="020B0503020204020204" pitchFamily="34" charset="-122"/>
                <a:ea typeface="微软雅黑" panose="020B0503020204020204" pitchFamily="34" charset="-122"/>
                <a:cs typeface="幼圆" panose="02010509060101010101" pitchFamily="49" charset="-122"/>
              </a:rPr>
              <a:t>端竞争延伸</a:t>
            </a:r>
            <a:endParaRPr lang="zh-CN" altLang="en-US" sz="1400" b="1" kern="100" dirty="0">
              <a:solidFill>
                <a:srgbClr val="4F81BD"/>
              </a:solidFill>
              <a:latin typeface="微软雅黑" panose="020B0503020204020204" pitchFamily="34" charset="-122"/>
              <a:ea typeface="微软雅黑" panose="020B0503020204020204" pitchFamily="34" charset="-122"/>
              <a:cs typeface="幼圆" panose="02010509060101010101" pitchFamily="49" charset="-122"/>
            </a:endParaRPr>
          </a:p>
        </p:txBody>
      </p:sp>
      <p:sp>
        <p:nvSpPr>
          <p:cNvPr id="24" name="矩形 23"/>
          <p:cNvSpPr/>
          <p:nvPr/>
        </p:nvSpPr>
        <p:spPr>
          <a:xfrm>
            <a:off x="1283908" y="1763758"/>
            <a:ext cx="7464556" cy="523220"/>
          </a:xfrm>
          <a:prstGeom prst="rect">
            <a:avLst/>
          </a:prstGeom>
        </p:spPr>
        <p:txBody>
          <a:bodyPr wrap="square">
            <a:spAutoFit/>
          </a:bodyPr>
          <a:lstStyle/>
          <a:p>
            <a:r>
              <a:rPr lang="en-US" altLang="zh-CN" sz="1400" dirty="0" err="1">
                <a:latin typeface="微软雅黑" panose="020B0503020204020204" pitchFamily="34" charset="-122"/>
                <a:ea typeface="微软雅黑" panose="020B0503020204020204" pitchFamily="34" charset="-122"/>
              </a:rPr>
              <a:t>O2O</a:t>
            </a:r>
            <a:r>
              <a:rPr lang="zh-CN" altLang="zh-CN" sz="1400" dirty="0">
                <a:latin typeface="微软雅黑" panose="020B0503020204020204" pitchFamily="34" charset="-122"/>
                <a:ea typeface="微软雅黑" panose="020B0503020204020204" pitchFamily="34" charset="-122"/>
              </a:rPr>
              <a:t>已告别店外团购的竞争时代，庞大的店内交易场景是未来中国互联网或互联网</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最重要的竞争卡位点，而互联网巨头将争夺</a:t>
            </a:r>
            <a:r>
              <a:rPr lang="en-US" altLang="zh-CN" sz="1400" dirty="0">
                <a:latin typeface="微软雅黑" panose="020B0503020204020204" pitchFamily="34" charset="-122"/>
                <a:ea typeface="微软雅黑" panose="020B0503020204020204" pitchFamily="34" charset="-122"/>
              </a:rPr>
              <a:t>C</a:t>
            </a:r>
            <a:r>
              <a:rPr lang="zh-CN" altLang="zh-CN" sz="1400" dirty="0">
                <a:latin typeface="微软雅黑" panose="020B0503020204020204" pitchFamily="34" charset="-122"/>
                <a:ea typeface="微软雅黑" panose="020B0503020204020204" pitchFamily="34" charset="-122"/>
              </a:rPr>
              <a:t>端的交易入口，掌贝将竞争</a:t>
            </a:r>
            <a:r>
              <a:rPr lang="en-US" altLang="zh-CN" sz="1400" dirty="0">
                <a:latin typeface="微软雅黑" panose="020B0503020204020204" pitchFamily="34" charset="-122"/>
                <a:ea typeface="微软雅黑" panose="020B0503020204020204" pitchFamily="34" charset="-122"/>
              </a:rPr>
              <a:t>B</a:t>
            </a:r>
            <a:r>
              <a:rPr lang="zh-CN" altLang="zh-CN" sz="1400" dirty="0">
                <a:latin typeface="微软雅黑" panose="020B0503020204020204" pitchFamily="34" charset="-122"/>
                <a:ea typeface="微软雅黑" panose="020B0503020204020204" pitchFamily="34" charset="-122"/>
              </a:rPr>
              <a:t>端商户入口。</a:t>
            </a:r>
            <a:endParaRPr lang="zh-CN" altLang="en-US" sz="1400" dirty="0">
              <a:latin typeface="微软雅黑" panose="020B0503020204020204" pitchFamily="34" charset="-122"/>
              <a:ea typeface="微软雅黑" panose="020B0503020204020204" pitchFamily="34" charset="-122"/>
            </a:endParaRPr>
          </a:p>
        </p:txBody>
      </p:sp>
      <p:sp>
        <p:nvSpPr>
          <p:cNvPr id="25" name="矩形 24"/>
          <p:cNvSpPr/>
          <p:nvPr/>
        </p:nvSpPr>
        <p:spPr>
          <a:xfrm>
            <a:off x="1295071" y="3795886"/>
            <a:ext cx="7248532" cy="523220"/>
          </a:xfrm>
          <a:prstGeom prst="rect">
            <a:avLst/>
          </a:prstGeom>
        </p:spPr>
        <p:txBody>
          <a:bodyPr wrap="square">
            <a:spAutoFit/>
          </a:bodyPr>
          <a:lstStyle/>
          <a:p>
            <a:pPr algn="just">
              <a:spcAft>
                <a:spcPts val="0"/>
              </a:spcAft>
            </a:pPr>
            <a:r>
              <a:rPr lang="en-US" altLang="zh-CN" sz="1400" dirty="0" err="1">
                <a:latin typeface="微软雅黑" panose="020B0503020204020204" pitchFamily="34" charset="-122"/>
                <a:ea typeface="微软雅黑" panose="020B0503020204020204" pitchFamily="34" charset="-122"/>
              </a:rPr>
              <a:t>O2O</a:t>
            </a:r>
            <a:r>
              <a:rPr lang="zh-CN" altLang="zh-CN" sz="1400" dirty="0">
                <a:latin typeface="微软雅黑" panose="020B0503020204020204" pitchFamily="34" charset="-122"/>
                <a:ea typeface="微软雅黑" panose="020B0503020204020204" pitchFamily="34" charset="-122"/>
              </a:rPr>
              <a:t>已告别了分散的单场景业务，只做支付、只做</a:t>
            </a:r>
            <a:r>
              <a:rPr lang="en-US" altLang="zh-CN" sz="1400" dirty="0">
                <a:latin typeface="微软雅黑" panose="020B0503020204020204" pitchFamily="34" charset="-122"/>
                <a:ea typeface="微软雅黑" panose="020B0503020204020204" pitchFamily="34" charset="-122"/>
              </a:rPr>
              <a:t>CRM</a:t>
            </a:r>
            <a:r>
              <a:rPr lang="zh-CN" altLang="zh-CN" sz="1400" dirty="0">
                <a:latin typeface="微软雅黑" panose="020B0503020204020204" pitchFamily="34" charset="-122"/>
                <a:ea typeface="微软雅黑" panose="020B0503020204020204" pitchFamily="34" charset="-122"/>
              </a:rPr>
              <a:t>、只做排队等这样的竞争形态，目前已经过度到整体场景和整体解决方案的竞争。</a:t>
            </a:r>
          </a:p>
        </p:txBody>
      </p:sp>
      <p:sp>
        <p:nvSpPr>
          <p:cNvPr id="26" name="矩形 25"/>
          <p:cNvSpPr/>
          <p:nvPr/>
        </p:nvSpPr>
        <p:spPr>
          <a:xfrm>
            <a:off x="1272986" y="2715766"/>
            <a:ext cx="7270617" cy="738664"/>
          </a:xfrm>
          <a:prstGeom prst="rect">
            <a:avLst/>
          </a:prstGeom>
        </p:spPr>
        <p:txBody>
          <a:bodyPr wrap="square">
            <a:spAutoFit/>
          </a:bodyPr>
          <a:lstStyle/>
          <a:p>
            <a:r>
              <a:rPr lang="en-US" altLang="zh-CN" sz="1400" dirty="0" err="1">
                <a:latin typeface="微软雅黑" panose="020B0503020204020204" pitchFamily="34" charset="-122"/>
                <a:ea typeface="微软雅黑" panose="020B0503020204020204" pitchFamily="34" charset="-122"/>
              </a:rPr>
              <a:t>O2O</a:t>
            </a:r>
            <a:r>
              <a:rPr lang="zh-CN" altLang="zh-CN" sz="1400" dirty="0">
                <a:latin typeface="微软雅黑" panose="020B0503020204020204" pitchFamily="34" charset="-122"/>
                <a:ea typeface="微软雅黑" panose="020B0503020204020204" pitchFamily="34" charset="-122"/>
              </a:rPr>
              <a:t>的竞争未来最重要的是商户端产品和入口的竞争，理论和事实证明</a:t>
            </a:r>
            <a:r>
              <a:rPr lang="en-US" altLang="zh-CN" sz="1400" dirty="0" err="1">
                <a:latin typeface="微软雅黑" panose="020B0503020204020204" pitchFamily="34" charset="-122"/>
                <a:ea typeface="微软雅黑" panose="020B0503020204020204" pitchFamily="34" charset="-122"/>
              </a:rPr>
              <a:t>O2O</a:t>
            </a:r>
            <a:r>
              <a:rPr lang="zh-CN" altLang="zh-CN" sz="1400" dirty="0">
                <a:latin typeface="微软雅黑" panose="020B0503020204020204" pitchFamily="34" charset="-122"/>
                <a:ea typeface="微软雅黑" panose="020B0503020204020204" pitchFamily="34" charset="-122"/>
              </a:rPr>
              <a:t>对商户的依赖性非常强，只有</a:t>
            </a:r>
            <a:r>
              <a:rPr lang="en-US" altLang="zh-CN" sz="1400" dirty="0">
                <a:latin typeface="微软雅黑" panose="020B0503020204020204" pitchFamily="34" charset="-122"/>
                <a:ea typeface="微软雅黑" panose="020B0503020204020204" pitchFamily="34" charset="-122"/>
              </a:rPr>
              <a:t>C</a:t>
            </a:r>
            <a:r>
              <a:rPr lang="zh-CN" altLang="zh-CN" sz="1400" dirty="0">
                <a:latin typeface="微软雅黑" panose="020B0503020204020204" pitchFamily="34" charset="-122"/>
                <a:ea typeface="微软雅黑" panose="020B0503020204020204" pitchFamily="34" charset="-122"/>
              </a:rPr>
              <a:t>端无法推动</a:t>
            </a:r>
            <a:r>
              <a:rPr lang="en-US" altLang="zh-CN" sz="1400" dirty="0">
                <a:latin typeface="微软雅黑" panose="020B0503020204020204" pitchFamily="34" charset="-122"/>
                <a:ea typeface="微软雅黑" panose="020B0503020204020204" pitchFamily="34" charset="-122"/>
              </a:rPr>
              <a:t>B</a:t>
            </a:r>
            <a:r>
              <a:rPr lang="zh-CN" altLang="zh-CN" sz="1400" dirty="0">
                <a:latin typeface="微软雅黑" panose="020B0503020204020204" pitchFamily="34" charset="-122"/>
                <a:ea typeface="微软雅黑" panose="020B0503020204020204" pitchFamily="34" charset="-122"/>
              </a:rPr>
              <a:t>端，但是有</a:t>
            </a:r>
            <a:r>
              <a:rPr lang="en-US" altLang="zh-CN" sz="1400" dirty="0">
                <a:latin typeface="微软雅黑" panose="020B0503020204020204" pitchFamily="34" charset="-122"/>
                <a:ea typeface="微软雅黑" panose="020B0503020204020204" pitchFamily="34" charset="-122"/>
              </a:rPr>
              <a:t>B</a:t>
            </a:r>
            <a:r>
              <a:rPr lang="zh-CN" altLang="zh-CN" sz="1400" dirty="0">
                <a:latin typeface="微软雅黑" panose="020B0503020204020204" pitchFamily="34" charset="-122"/>
                <a:ea typeface="微软雅黑" panose="020B0503020204020204" pitchFamily="34" charset="-122"/>
              </a:rPr>
              <a:t>端更加容易推动</a:t>
            </a:r>
            <a:r>
              <a:rPr lang="en-US" altLang="zh-CN" sz="1400" dirty="0">
                <a:latin typeface="微软雅黑" panose="020B0503020204020204" pitchFamily="34" charset="-122"/>
                <a:ea typeface="微软雅黑" panose="020B0503020204020204" pitchFamily="34" charset="-122"/>
              </a:rPr>
              <a:t>C</a:t>
            </a:r>
            <a:r>
              <a:rPr lang="zh-CN" altLang="zh-CN" sz="1400" dirty="0">
                <a:latin typeface="微软雅黑" panose="020B0503020204020204" pitchFamily="34" charset="-122"/>
                <a:ea typeface="微软雅黑" panose="020B0503020204020204" pitchFamily="34" charset="-122"/>
              </a:rPr>
              <a:t>端，因此商户端设备、系统平台和服务的入口才是未来</a:t>
            </a:r>
            <a:r>
              <a:rPr lang="en-US" altLang="zh-CN" sz="1400" dirty="0" err="1">
                <a:latin typeface="微软雅黑" panose="020B0503020204020204" pitchFamily="34" charset="-122"/>
                <a:ea typeface="微软雅黑" panose="020B0503020204020204" pitchFamily="34" charset="-122"/>
              </a:rPr>
              <a:t>O2O</a:t>
            </a:r>
            <a:r>
              <a:rPr lang="zh-CN" altLang="zh-CN" sz="1400" dirty="0">
                <a:latin typeface="微软雅黑" panose="020B0503020204020204" pitchFamily="34" charset="-122"/>
                <a:ea typeface="微软雅黑" panose="020B0503020204020204" pitchFamily="34" charset="-122"/>
              </a:rPr>
              <a:t>公司最有价值的资产，代表了商业价值、代表了产业控制力。</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7916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43160" y="0"/>
            <a:ext cx="6261562" cy="646331"/>
            <a:chOff x="243160" y="0"/>
            <a:chExt cx="6261562" cy="646331"/>
          </a:xfrm>
        </p:grpSpPr>
        <p:sp>
          <p:nvSpPr>
            <p:cNvPr id="9" name="等腰三角形 8"/>
            <p:cNvSpPr/>
            <p:nvPr/>
          </p:nvSpPr>
          <p:spPr>
            <a:xfrm rot="5732534">
              <a:off x="180303" y="165939"/>
              <a:ext cx="341499" cy="215786"/>
            </a:xfrm>
            <a:prstGeom prst="triangle">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等腰三角形 10"/>
            <p:cNvSpPr/>
            <p:nvPr/>
          </p:nvSpPr>
          <p:spPr>
            <a:xfrm rot="5732534">
              <a:off x="367191" y="373159"/>
              <a:ext cx="150275" cy="103735"/>
            </a:xfrm>
            <a:prstGeom prst="triangle">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等腰三角形 11"/>
            <p:cNvSpPr/>
            <p:nvPr/>
          </p:nvSpPr>
          <p:spPr>
            <a:xfrm rot="5732534">
              <a:off x="453930" y="191303"/>
              <a:ext cx="221440" cy="165055"/>
            </a:xfrm>
            <a:prstGeom prst="triangle">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TextBox 23"/>
            <p:cNvSpPr txBox="1"/>
            <p:nvPr/>
          </p:nvSpPr>
          <p:spPr>
            <a:xfrm>
              <a:off x="590924" y="0"/>
              <a:ext cx="5913798" cy="646331"/>
            </a:xfrm>
            <a:prstGeom prst="rect">
              <a:avLst/>
            </a:prstGeom>
            <a:noFill/>
          </p:spPr>
          <p:txBody>
            <a:bodyPr wrap="none" rtlCol="0">
              <a:spAutoFit/>
            </a:bodyPr>
            <a:lstStyle/>
            <a:p>
              <a:pPr algn="ctr">
                <a:lnSpc>
                  <a:spcPct val="150000"/>
                </a:lnSpc>
              </a:pPr>
              <a:r>
                <a:rPr lang="en-US" altLang="zh-CN" sz="2400" b="1" dirty="0">
                  <a:solidFill>
                    <a:srgbClr val="0070C0"/>
                  </a:solidFill>
                  <a:latin typeface="微软雅黑" panose="020B0503020204020204" pitchFamily="34" charset="-122"/>
                  <a:ea typeface="微软雅黑" panose="020B0503020204020204" pitchFamily="34" charset="-122"/>
                </a:rPr>
                <a:t>3</a:t>
              </a:r>
              <a:r>
                <a:rPr lang="zh-CN" altLang="en-US" sz="2400" b="1" dirty="0" smtClean="0">
                  <a:solidFill>
                    <a:srgbClr val="0070C0"/>
                  </a:solidFill>
                  <a:latin typeface="微软雅黑" panose="020B0503020204020204" pitchFamily="34" charset="-122"/>
                  <a:ea typeface="微软雅黑" panose="020B0503020204020204" pitchFamily="34" charset="-122"/>
                </a:rPr>
                <a:t>、全传统行业如何走向大一统的智慧店铺</a:t>
              </a:r>
              <a:endParaRPr lang="en-US" altLang="zh-CN" sz="2400" b="1" dirty="0" smtClean="0">
                <a:solidFill>
                  <a:srgbClr val="0070C0"/>
                </a:solidFill>
                <a:latin typeface="微软雅黑" panose="020B0503020204020204" pitchFamily="34" charset="-122"/>
                <a:ea typeface="微软雅黑" panose="020B0503020204020204" pitchFamily="34" charset="-122"/>
              </a:endParaRPr>
            </a:p>
          </p:txBody>
        </p:sp>
      </p:grpSp>
      <p:sp>
        <p:nvSpPr>
          <p:cNvPr id="4" name="矩形 3"/>
          <p:cNvSpPr/>
          <p:nvPr/>
        </p:nvSpPr>
        <p:spPr>
          <a:xfrm>
            <a:off x="501211" y="719790"/>
            <a:ext cx="2985113" cy="400110"/>
          </a:xfrm>
          <a:prstGeom prst="rect">
            <a:avLst/>
          </a:prstGeom>
        </p:spPr>
        <p:txBody>
          <a:bodyPr wrap="none">
            <a:spAutoFit/>
          </a:bodyPr>
          <a:lstStyle/>
          <a:p>
            <a:r>
              <a:rPr lang="en-US" altLang="zh-CN" sz="2000" b="1" kern="100" dirty="0" smtClean="0">
                <a:latin typeface="微软雅黑" panose="020B0503020204020204" pitchFamily="34" charset="-122"/>
                <a:ea typeface="微软雅黑" panose="020B0503020204020204" pitchFamily="34" charset="-122"/>
                <a:cs typeface="幼圆" panose="02010509060101010101" pitchFamily="49" charset="-122"/>
              </a:rPr>
              <a:t>3)</a:t>
            </a:r>
            <a:r>
              <a:rPr lang="zh-CN" altLang="zh-CN" sz="2000" b="1" kern="100" dirty="0" smtClean="0">
                <a:latin typeface="微软雅黑" panose="020B0503020204020204" pitchFamily="34" charset="-122"/>
                <a:ea typeface="微软雅黑" panose="020B0503020204020204" pitchFamily="34" charset="-122"/>
                <a:cs typeface="幼圆" panose="02010509060101010101" pitchFamily="49" charset="-122"/>
              </a:rPr>
              <a:t>从</a:t>
            </a:r>
            <a:r>
              <a:rPr lang="zh-CN" altLang="zh-CN" sz="2000" b="1" kern="100" dirty="0">
                <a:latin typeface="微软雅黑" panose="020B0503020204020204" pitchFamily="34" charset="-122"/>
                <a:ea typeface="微软雅黑" panose="020B0503020204020204" pitchFamily="34" charset="-122"/>
                <a:cs typeface="幼圆" panose="02010509060101010101" pitchFamily="49" charset="-122"/>
              </a:rPr>
              <a:t>商户角度看智慧店铺</a:t>
            </a:r>
            <a:endParaRPr lang="zh-CN" altLang="en-US" sz="2000" b="1" dirty="0">
              <a:latin typeface="微软雅黑" panose="020B0503020204020204" pitchFamily="34" charset="-122"/>
              <a:ea typeface="微软雅黑" panose="020B0503020204020204" pitchFamily="34" charset="-122"/>
            </a:endParaRPr>
          </a:p>
        </p:txBody>
      </p:sp>
      <p:sp>
        <p:nvSpPr>
          <p:cNvPr id="5" name="流程图: 终止 4"/>
          <p:cNvSpPr/>
          <p:nvPr/>
        </p:nvSpPr>
        <p:spPr>
          <a:xfrm>
            <a:off x="755576" y="1491630"/>
            <a:ext cx="720080" cy="216024"/>
          </a:xfrm>
          <a:prstGeom prst="flowChartTerminator">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06295" y="1422303"/>
            <a:ext cx="1980029" cy="307777"/>
          </a:xfrm>
          <a:prstGeom prst="rect">
            <a:avLst/>
          </a:prstGeom>
        </p:spPr>
        <p:txBody>
          <a:bodyPr wrap="none">
            <a:spAutoFit/>
          </a:bodyPr>
          <a:lstStyle/>
          <a:p>
            <a:r>
              <a:rPr lang="zh-CN" altLang="zh-CN" sz="1400" b="1" kern="100" dirty="0">
                <a:solidFill>
                  <a:srgbClr val="4F81BD"/>
                </a:solidFill>
                <a:latin typeface="微软雅黑" panose="020B0503020204020204" pitchFamily="34" charset="-122"/>
                <a:ea typeface="微软雅黑" panose="020B0503020204020204" pitchFamily="34" charset="-122"/>
                <a:cs typeface="幼圆" panose="02010509060101010101" pitchFamily="49" charset="-122"/>
              </a:rPr>
              <a:t>从商户角度看智慧店铺</a:t>
            </a:r>
            <a:endParaRPr lang="zh-CN" altLang="en-US" sz="1400" b="1" kern="100" dirty="0">
              <a:solidFill>
                <a:srgbClr val="4F81BD"/>
              </a:solidFill>
              <a:latin typeface="微软雅黑" panose="020B0503020204020204" pitchFamily="34" charset="-122"/>
              <a:ea typeface="微软雅黑" panose="020B0503020204020204" pitchFamily="34" charset="-122"/>
              <a:cs typeface="幼圆" panose="02010509060101010101" pitchFamily="49" charset="-122"/>
            </a:endParaRPr>
          </a:p>
        </p:txBody>
      </p:sp>
      <p:sp>
        <p:nvSpPr>
          <p:cNvPr id="15" name="矩形 14"/>
          <p:cNvSpPr/>
          <p:nvPr/>
        </p:nvSpPr>
        <p:spPr>
          <a:xfrm>
            <a:off x="1506295" y="2453865"/>
            <a:ext cx="2339102" cy="307777"/>
          </a:xfrm>
          <a:prstGeom prst="rect">
            <a:avLst/>
          </a:prstGeom>
        </p:spPr>
        <p:txBody>
          <a:bodyPr wrap="none">
            <a:spAutoFit/>
          </a:bodyPr>
          <a:lstStyle/>
          <a:p>
            <a:r>
              <a:rPr lang="zh-CN" altLang="zh-CN" sz="1400" b="1" kern="100" dirty="0">
                <a:solidFill>
                  <a:srgbClr val="4F81BD"/>
                </a:solidFill>
                <a:latin typeface="微软雅黑" panose="020B0503020204020204" pitchFamily="34" charset="-122"/>
                <a:ea typeface="微软雅黑" panose="020B0503020204020204" pitchFamily="34" charset="-122"/>
                <a:cs typeface="幼圆" panose="02010509060101010101" pitchFamily="49" charset="-122"/>
              </a:rPr>
              <a:t>从经营产品向经营客户过度</a:t>
            </a:r>
            <a:endParaRPr lang="zh-CN" altLang="en-US" sz="1400" b="1" kern="100" dirty="0">
              <a:solidFill>
                <a:srgbClr val="4F81BD"/>
              </a:solidFill>
              <a:latin typeface="微软雅黑" panose="020B0503020204020204" pitchFamily="34" charset="-122"/>
              <a:ea typeface="微软雅黑" panose="020B0503020204020204" pitchFamily="34" charset="-122"/>
              <a:cs typeface="幼圆" panose="02010509060101010101" pitchFamily="49" charset="-122"/>
            </a:endParaRPr>
          </a:p>
        </p:txBody>
      </p:sp>
      <p:sp>
        <p:nvSpPr>
          <p:cNvPr id="16" name="矩形 15"/>
          <p:cNvSpPr/>
          <p:nvPr/>
        </p:nvSpPr>
        <p:spPr>
          <a:xfrm>
            <a:off x="1506295" y="3397517"/>
            <a:ext cx="4572000" cy="307777"/>
          </a:xfrm>
          <a:prstGeom prst="rect">
            <a:avLst/>
          </a:prstGeom>
        </p:spPr>
        <p:txBody>
          <a:bodyPr>
            <a:spAutoFit/>
          </a:bodyPr>
          <a:lstStyle/>
          <a:p>
            <a:r>
              <a:rPr lang="zh-CN" altLang="zh-CN" sz="1400" b="1" kern="100" dirty="0">
                <a:solidFill>
                  <a:srgbClr val="4F81BD"/>
                </a:solidFill>
                <a:latin typeface="微软雅黑" panose="020B0503020204020204" pitchFamily="34" charset="-122"/>
                <a:ea typeface="微软雅黑" panose="020B0503020204020204" pitchFamily="34" charset="-122"/>
                <a:cs typeface="幼圆" panose="02010509060101010101" pitchFamily="49" charset="-122"/>
              </a:rPr>
              <a:t>从依赖第三方平台营销到自建消费者服务和营销平台</a:t>
            </a:r>
            <a:endParaRPr lang="zh-CN" altLang="en-US" sz="1400" b="1" kern="100" dirty="0">
              <a:solidFill>
                <a:srgbClr val="4F81BD"/>
              </a:solidFill>
              <a:latin typeface="微软雅黑" panose="020B0503020204020204" pitchFamily="34" charset="-122"/>
              <a:ea typeface="微软雅黑" panose="020B0503020204020204" pitchFamily="34" charset="-122"/>
              <a:cs typeface="幼圆" panose="02010509060101010101" pitchFamily="49" charset="-122"/>
            </a:endParaRPr>
          </a:p>
        </p:txBody>
      </p:sp>
      <p:sp>
        <p:nvSpPr>
          <p:cNvPr id="17" name="流程图: 终止 16"/>
          <p:cNvSpPr/>
          <p:nvPr/>
        </p:nvSpPr>
        <p:spPr>
          <a:xfrm>
            <a:off x="755576" y="2499742"/>
            <a:ext cx="720080" cy="216024"/>
          </a:xfrm>
          <a:prstGeom prst="flowChartTerminator">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终止 17"/>
          <p:cNvSpPr/>
          <p:nvPr/>
        </p:nvSpPr>
        <p:spPr>
          <a:xfrm>
            <a:off x="755576" y="3443394"/>
            <a:ext cx="720080" cy="216024"/>
          </a:xfrm>
          <a:prstGeom prst="flowChartTerminator">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475656" y="1730080"/>
            <a:ext cx="6840760" cy="523220"/>
          </a:xfrm>
          <a:prstGeom prst="rect">
            <a:avLst/>
          </a:prstGeom>
        </p:spPr>
        <p:txBody>
          <a:bodyPr wrap="square">
            <a:spAutoFit/>
          </a:bodyPr>
          <a:lstStyle/>
          <a:p>
            <a:r>
              <a:rPr lang="zh-CN" altLang="zh-CN" sz="1400" dirty="0">
                <a:latin typeface="微软雅黑" panose="020B0503020204020204" pitchFamily="34" charset="-122"/>
                <a:ea typeface="微软雅黑" panose="020B0503020204020204" pitchFamily="34" charset="-122"/>
              </a:rPr>
              <a:t>商户未来将更愿意采用支付、卡券、排队、商城等一体化的</a:t>
            </a:r>
            <a:r>
              <a:rPr lang="en-US" altLang="zh-CN" sz="1400" dirty="0">
                <a:latin typeface="微软雅黑" panose="020B0503020204020204" pitchFamily="34" charset="-122"/>
                <a:ea typeface="微软雅黑" panose="020B0503020204020204" pitchFamily="34" charset="-122"/>
              </a:rPr>
              <a:t>IT</a:t>
            </a:r>
            <a:r>
              <a:rPr lang="zh-CN" altLang="zh-CN" sz="1400" dirty="0">
                <a:latin typeface="微软雅黑" panose="020B0503020204020204" pitchFamily="34" charset="-122"/>
                <a:ea typeface="微软雅黑" panose="020B0503020204020204" pitchFamily="34" charset="-122"/>
              </a:rPr>
              <a:t>解决方案，降低</a:t>
            </a:r>
            <a:r>
              <a:rPr lang="en-US" altLang="zh-CN" sz="1400" dirty="0">
                <a:latin typeface="微软雅黑" panose="020B0503020204020204" pitchFamily="34" charset="-122"/>
                <a:ea typeface="微软雅黑" panose="020B0503020204020204" pitchFamily="34" charset="-122"/>
              </a:rPr>
              <a:t>IT</a:t>
            </a:r>
            <a:r>
              <a:rPr lang="zh-CN" altLang="zh-CN" sz="1400" dirty="0">
                <a:latin typeface="微软雅黑" panose="020B0503020204020204" pitchFamily="34" charset="-122"/>
                <a:ea typeface="微软雅黑" panose="020B0503020204020204" pitchFamily="34" charset="-122"/>
              </a:rPr>
              <a:t>投入成本并且更好的服务客户，提高店内服务</a:t>
            </a:r>
            <a:r>
              <a:rPr lang="zh-CN" altLang="zh-CN" sz="1400" dirty="0" smtClean="0">
                <a:latin typeface="微软雅黑" panose="020B0503020204020204" pitchFamily="34" charset="-122"/>
                <a:ea typeface="微软雅黑" panose="020B0503020204020204" pitchFamily="34" charset="-122"/>
              </a:rPr>
              <a:t>效率</a:t>
            </a:r>
            <a:r>
              <a:rPr lang="zh-CN" altLang="en-US" sz="1400" dirty="0">
                <a:latin typeface="微软雅黑" panose="020B0503020204020204" pitchFamily="34" charset="-122"/>
                <a:ea typeface="微软雅黑" panose="020B0503020204020204" pitchFamily="34" charset="-122"/>
              </a:rPr>
              <a:t>。</a:t>
            </a:r>
          </a:p>
        </p:txBody>
      </p:sp>
      <p:sp>
        <p:nvSpPr>
          <p:cNvPr id="20" name="矩形 19"/>
          <p:cNvSpPr/>
          <p:nvPr/>
        </p:nvSpPr>
        <p:spPr>
          <a:xfrm>
            <a:off x="1468848" y="2734740"/>
            <a:ext cx="6775560" cy="523220"/>
          </a:xfrm>
          <a:prstGeom prst="rect">
            <a:avLst/>
          </a:prstGeom>
        </p:spPr>
        <p:txBody>
          <a:bodyPr wrap="square">
            <a:spAutoFit/>
          </a:bodyPr>
          <a:lstStyle/>
          <a:p>
            <a:r>
              <a:rPr lang="zh-CN" altLang="zh-CN" sz="1400" dirty="0">
                <a:latin typeface="微软雅黑" panose="020B0503020204020204" pitchFamily="34" charset="-122"/>
                <a:ea typeface="微软雅黑" panose="020B0503020204020204" pitchFamily="34" charset="-122"/>
              </a:rPr>
              <a:t>商户将更加注重客户，即消费者大数据的沉淀、分析及营销的管理，商户会更多的依赖消费者属性来决定自己的产品和营销</a:t>
            </a:r>
            <a:r>
              <a:rPr lang="zh-CN" altLang="zh-CN" sz="1400" dirty="0" smtClean="0">
                <a:latin typeface="微软雅黑" panose="020B0503020204020204" pitchFamily="34" charset="-122"/>
                <a:ea typeface="微软雅黑" panose="020B0503020204020204" pitchFamily="34" charset="-122"/>
              </a:rPr>
              <a:t>策略</a:t>
            </a:r>
            <a:r>
              <a:rPr lang="zh-CN" altLang="en-US"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21" name="矩形 20"/>
          <p:cNvSpPr/>
          <p:nvPr/>
        </p:nvSpPr>
        <p:spPr>
          <a:xfrm>
            <a:off x="1506294" y="3705294"/>
            <a:ext cx="6810122" cy="738664"/>
          </a:xfrm>
          <a:prstGeom prst="rect">
            <a:avLst/>
          </a:prstGeom>
        </p:spPr>
        <p:txBody>
          <a:bodyPr wrap="square">
            <a:spAutoFit/>
          </a:bodyPr>
          <a:lstStyle/>
          <a:p>
            <a:r>
              <a:rPr lang="zh-CN" altLang="zh-CN" sz="1400" dirty="0">
                <a:latin typeface="微软雅黑" panose="020B0503020204020204" pitchFamily="34" charset="-122"/>
                <a:ea typeface="微软雅黑" panose="020B0503020204020204" pitchFamily="34" charset="-122"/>
              </a:rPr>
              <a:t>商户传统只能依赖团购第三方平台进行营销，高额成本、又无法获得客户信息及归属权。未来商户将更多的依赖自身的平台进行数据管理和营销，掌贝正是帮商户建设自己的服务消费者、沉淀消费者和营销消费者的平台。</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7916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771800" y="1647840"/>
            <a:ext cx="3393173" cy="707886"/>
          </a:xfrm>
          <a:prstGeom prst="rect">
            <a:avLst/>
          </a:prstGeom>
          <a:noFill/>
        </p:spPr>
        <p:txBody>
          <a:bodyPr wrap="none" rtlCol="0">
            <a:spAutoFit/>
          </a:bodyPr>
          <a:lstStyle/>
          <a:p>
            <a:r>
              <a:rPr lang="en-US" altLang="zh-CN" sz="4000" b="1" dirty="0" smtClean="0">
                <a:solidFill>
                  <a:srgbClr val="279EF7"/>
                </a:solidFill>
                <a:latin typeface="微软雅黑" pitchFamily="34" charset="-122"/>
                <a:ea typeface="微软雅黑" pitchFamily="34" charset="-122"/>
              </a:rPr>
              <a:t>THANK YOU</a:t>
            </a:r>
            <a:endParaRPr lang="zh-CN" altLang="en-US" sz="4000" b="1" dirty="0">
              <a:solidFill>
                <a:srgbClr val="279EF7"/>
              </a:solidFill>
              <a:latin typeface="微软雅黑" pitchFamily="34" charset="-122"/>
              <a:ea typeface="微软雅黑" pitchFamily="34" charset="-122"/>
            </a:endParaRPr>
          </a:p>
        </p:txBody>
      </p:sp>
    </p:spTree>
    <p:extLst>
      <p:ext uri="{BB962C8B-B14F-4D97-AF65-F5344CB8AC3E}">
        <p14:creationId xmlns:p14="http://schemas.microsoft.com/office/powerpoint/2010/main" val="3169135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extBox 13"/>
          <p:cNvSpPr txBox="1"/>
          <p:nvPr/>
        </p:nvSpPr>
        <p:spPr>
          <a:xfrm>
            <a:off x="4458102" y="1275606"/>
            <a:ext cx="4455066" cy="2585323"/>
          </a:xfrm>
          <a:prstGeom prst="rect">
            <a:avLst/>
          </a:prstGeom>
          <a:noFill/>
        </p:spPr>
        <p:txBody>
          <a:bodyPr wrap="none" rtlCol="0">
            <a:spAutoFit/>
          </a:bodyPr>
          <a:lstStyle/>
          <a:p>
            <a:pPr marL="342900" indent="-342900">
              <a:lnSpc>
                <a:spcPct val="150000"/>
              </a:lnSpc>
              <a:buAutoNum type="arabicPeriod"/>
            </a:pPr>
            <a:r>
              <a:rPr lang="zh-CN" altLang="zh-CN" dirty="0">
                <a:solidFill>
                  <a:schemeClr val="bg1"/>
                </a:solidFill>
                <a:latin typeface="微软雅黑" panose="020B0503020204020204" pitchFamily="34" charset="-122"/>
                <a:ea typeface="微软雅黑" panose="020B0503020204020204" pitchFamily="34" charset="-122"/>
              </a:rPr>
              <a:t>线下实体产业</a:t>
            </a:r>
            <a:endParaRPr lang="en-US" altLang="zh-CN"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smtClean="0">
                <a:solidFill>
                  <a:schemeClr val="bg1"/>
                </a:solidFill>
                <a:latin typeface="微软雅黑" panose="020B0503020204020204" pitchFamily="34" charset="-122"/>
                <a:ea typeface="微软雅黑" panose="020B0503020204020204" pitchFamily="34" charset="-122"/>
              </a:rPr>
              <a:t>全新的智慧店铺产业</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smtClean="0">
                <a:solidFill>
                  <a:schemeClr val="bg1"/>
                </a:solidFill>
                <a:latin typeface="微软雅黑" panose="020B0503020204020204" pitchFamily="34" charset="-122"/>
                <a:ea typeface="微软雅黑" panose="020B0503020204020204" pitchFamily="34" charset="-122"/>
              </a:rPr>
              <a:t>全传统行业如何走向大一统的智慧店铺</a:t>
            </a:r>
            <a:endParaRPr lang="en-US" altLang="zh-CN"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chemeClr val="bg1"/>
                </a:solidFill>
                <a:latin typeface="微软雅黑" panose="020B0503020204020204" pitchFamily="34" charset="-122"/>
                <a:ea typeface="微软雅黑" panose="020B0503020204020204" pitchFamily="34" charset="-122"/>
              </a:rPr>
              <a:t>  1</a:t>
            </a:r>
            <a:r>
              <a:rPr lang="zh-CN" altLang="en-US" dirty="0" smtClean="0">
                <a:solidFill>
                  <a:schemeClr val="bg1"/>
                </a:solidFill>
                <a:latin typeface="微软雅黑" panose="020B0503020204020204" pitchFamily="34" charset="-122"/>
                <a:ea typeface="微软雅黑" panose="020B0503020204020204" pitchFamily="34" charset="-122"/>
              </a:rPr>
              <a:t>）支付产业走向智慧店铺</a:t>
            </a:r>
            <a:endParaRPr lang="en-US" altLang="zh-CN"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chemeClr val="bg1"/>
                </a:solidFill>
                <a:latin typeface="微软雅黑" panose="020B0503020204020204" pitchFamily="34" charset="-122"/>
                <a:ea typeface="微软雅黑" panose="020B0503020204020204" pitchFamily="34" charset="-122"/>
              </a:rPr>
              <a:t>  2</a:t>
            </a:r>
            <a:r>
              <a:rPr lang="zh-CN" altLang="en-US" dirty="0" smtClean="0">
                <a:solidFill>
                  <a:schemeClr val="bg1"/>
                </a:solidFill>
                <a:latin typeface="微软雅黑" panose="020B0503020204020204" pitchFamily="34" charset="-122"/>
                <a:ea typeface="微软雅黑" panose="020B0503020204020204" pitchFamily="34" charset="-122"/>
              </a:rPr>
              <a:t>）从</a:t>
            </a:r>
            <a:r>
              <a:rPr lang="en-US" altLang="zh-CN" dirty="0" smtClean="0">
                <a:solidFill>
                  <a:schemeClr val="bg1"/>
                </a:solidFill>
                <a:latin typeface="微软雅黑" panose="020B0503020204020204" pitchFamily="34" charset="-122"/>
                <a:ea typeface="微软雅黑" panose="020B0503020204020204" pitchFamily="34" charset="-122"/>
              </a:rPr>
              <a:t>O2O</a:t>
            </a:r>
            <a:r>
              <a:rPr lang="zh-CN" altLang="en-US" dirty="0" smtClean="0">
                <a:solidFill>
                  <a:schemeClr val="bg1"/>
                </a:solidFill>
                <a:latin typeface="微软雅黑" panose="020B0503020204020204" pitchFamily="34" charset="-122"/>
                <a:ea typeface="微软雅黑" panose="020B0503020204020204" pitchFamily="34" charset="-122"/>
              </a:rPr>
              <a:t>产业看智慧店铺</a:t>
            </a:r>
            <a:endParaRPr lang="en-US" altLang="zh-CN"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chemeClr val="bg1"/>
                </a:solidFill>
                <a:latin typeface="微软雅黑" panose="020B0503020204020204" pitchFamily="34" charset="-122"/>
                <a:ea typeface="微软雅黑" panose="020B0503020204020204" pitchFamily="34" charset="-122"/>
              </a:rPr>
              <a:t>  3</a:t>
            </a:r>
            <a:r>
              <a:rPr lang="zh-CN" altLang="en-US" dirty="0" smtClean="0">
                <a:solidFill>
                  <a:schemeClr val="bg1"/>
                </a:solidFill>
                <a:latin typeface="微软雅黑" panose="020B0503020204020204" pitchFamily="34" charset="-122"/>
                <a:ea typeface="微软雅黑" panose="020B0503020204020204" pitchFamily="34" charset="-122"/>
              </a:rPr>
              <a:t>）商户</a:t>
            </a:r>
            <a:r>
              <a:rPr lang="zh-CN" altLang="en-US" dirty="0">
                <a:solidFill>
                  <a:schemeClr val="bg1"/>
                </a:solidFill>
                <a:latin typeface="微软雅黑" panose="020B0503020204020204" pitchFamily="34" charset="-122"/>
                <a:ea typeface="微软雅黑" panose="020B0503020204020204" pitchFamily="34" charset="-122"/>
              </a:rPr>
              <a:t>角度看智慧店铺</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1716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246" y="1131590"/>
            <a:ext cx="1911595" cy="1177548"/>
          </a:xfrm>
          <a:prstGeom prst="rect">
            <a:avLst/>
          </a:prstGeom>
        </p:spPr>
      </p:pic>
      <p:sp>
        <p:nvSpPr>
          <p:cNvPr id="14" name="矩形 13"/>
          <p:cNvSpPr/>
          <p:nvPr/>
        </p:nvSpPr>
        <p:spPr>
          <a:xfrm>
            <a:off x="1" y="170135"/>
            <a:ext cx="1187623" cy="421556"/>
          </a:xfrm>
          <a:prstGeom prst="rect">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93702" y="10634"/>
            <a:ext cx="800219" cy="581057"/>
          </a:xfrm>
          <a:prstGeom prst="rect">
            <a:avLst/>
          </a:prstGeom>
          <a:noFill/>
        </p:spPr>
        <p:txBody>
          <a:bodyPr wrap="none" rtlCol="0">
            <a:spAutoFit/>
          </a:bodyPr>
          <a:lstStyle/>
          <a:p>
            <a:pPr algn="ctr">
              <a:lnSpc>
                <a:spcPct val="150000"/>
              </a:lnSpc>
            </a:pPr>
            <a:r>
              <a:rPr lang="zh-CN" altLang="en-US" sz="2400" b="1" dirty="0" smtClean="0">
                <a:solidFill>
                  <a:schemeClr val="bg1"/>
                </a:solidFill>
                <a:latin typeface="微软雅黑" panose="020B0503020204020204" pitchFamily="34" charset="-122"/>
                <a:ea typeface="微软雅黑" panose="020B0503020204020204" pitchFamily="34" charset="-122"/>
              </a:rPr>
              <a:t>前言</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755576" y="2154087"/>
            <a:ext cx="7913521" cy="1569660"/>
          </a:xfrm>
          <a:prstGeom prst="rect">
            <a:avLst/>
          </a:prstGeom>
          <a:noFill/>
        </p:spPr>
        <p:txBody>
          <a:bodyPr wrap="square" rtlCol="0">
            <a:spAutoFit/>
          </a:bodyPr>
          <a:lstStyle/>
          <a:p>
            <a:pPr>
              <a:lnSpc>
                <a:spcPct val="150000"/>
              </a:lnSpc>
            </a:pP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zh-CN" sz="1600" dirty="0" smtClean="0">
                <a:latin typeface="微软雅黑" panose="020B0503020204020204" pitchFamily="34" charset="-122"/>
                <a:ea typeface="微软雅黑" panose="020B0503020204020204" pitchFamily="34" charset="-122"/>
              </a:rPr>
              <a:t>它</a:t>
            </a:r>
            <a:r>
              <a:rPr lang="zh-CN" altLang="zh-CN" sz="1600" dirty="0">
                <a:latin typeface="微软雅黑" panose="020B0503020204020204" pitchFamily="34" charset="-122"/>
                <a:ea typeface="微软雅黑" panose="020B0503020204020204" pitchFamily="34" charset="-122"/>
              </a:rPr>
              <a:t>是在全新的思维体系、全新的概念体系打造的一套以</a:t>
            </a:r>
            <a:r>
              <a:rPr lang="zh-CN" altLang="zh-CN" sz="1600" b="1" dirty="0">
                <a:solidFill>
                  <a:srgbClr val="0070C0"/>
                </a:solidFill>
                <a:latin typeface="微软雅黑" panose="020B0503020204020204" pitchFamily="34" charset="-122"/>
                <a:ea typeface="微软雅黑" panose="020B0503020204020204" pitchFamily="34" charset="-122"/>
              </a:rPr>
              <a:t>消费者为中心</a:t>
            </a:r>
            <a:r>
              <a:rPr lang="zh-CN" altLang="zh-CN" sz="1600" dirty="0">
                <a:latin typeface="微软雅黑" panose="020B0503020204020204" pitchFamily="34" charset="-122"/>
                <a:ea typeface="微软雅黑" panose="020B0503020204020204" pitchFamily="34" charset="-122"/>
              </a:rPr>
              <a:t>，围绕</a:t>
            </a:r>
            <a:r>
              <a:rPr lang="zh-CN" altLang="zh-CN" sz="1600" dirty="0">
                <a:solidFill>
                  <a:srgbClr val="0070C0"/>
                </a:solidFill>
                <a:latin typeface="微软雅黑" panose="020B0503020204020204" pitchFamily="34" charset="-122"/>
                <a:ea typeface="微软雅黑" panose="020B0503020204020204" pitchFamily="34" charset="-122"/>
              </a:rPr>
              <a:t>服务消费者</a:t>
            </a:r>
            <a:r>
              <a:rPr lang="zh-CN" altLang="zh-CN" sz="1600" dirty="0">
                <a:latin typeface="微软雅黑" panose="020B0503020204020204" pitchFamily="34" charset="-122"/>
                <a:ea typeface="微软雅黑" panose="020B0503020204020204" pitchFamily="34" charset="-122"/>
              </a:rPr>
              <a:t>、</a:t>
            </a:r>
            <a:r>
              <a:rPr lang="zh-CN" altLang="zh-CN" sz="1600" dirty="0">
                <a:solidFill>
                  <a:srgbClr val="0070C0"/>
                </a:solidFill>
                <a:latin typeface="微软雅黑" panose="020B0503020204020204" pitchFamily="34" charset="-122"/>
                <a:ea typeface="微软雅黑" panose="020B0503020204020204" pitchFamily="34" charset="-122"/>
              </a:rPr>
              <a:t>连接消费者</a:t>
            </a:r>
            <a:r>
              <a:rPr lang="zh-CN" altLang="zh-CN" sz="1600" dirty="0">
                <a:latin typeface="微软雅黑" panose="020B0503020204020204" pitchFamily="34" charset="-122"/>
                <a:ea typeface="微软雅黑" panose="020B0503020204020204" pitchFamily="34" charset="-122"/>
              </a:rPr>
              <a:t>和</a:t>
            </a:r>
            <a:r>
              <a:rPr lang="zh-CN" altLang="zh-CN" sz="1600" dirty="0">
                <a:solidFill>
                  <a:srgbClr val="0082F0"/>
                </a:solidFill>
                <a:latin typeface="微软雅黑" panose="020B0503020204020204" pitchFamily="34" charset="-122"/>
                <a:ea typeface="微软雅黑" panose="020B0503020204020204" pitchFamily="34" charset="-122"/>
              </a:rPr>
              <a:t>营销消费者</a:t>
            </a:r>
            <a:r>
              <a:rPr lang="zh-CN" altLang="zh-CN" sz="1600" dirty="0">
                <a:latin typeface="微软雅黑" panose="020B0503020204020204" pitchFamily="34" charset="-122"/>
                <a:ea typeface="微软雅黑" panose="020B0503020204020204" pitchFamily="34" charset="-122"/>
              </a:rPr>
              <a:t>而设计的一套系统平台，为中国实体店铺真正过渡到以消费者为中心的数字化、精细化和精准化的经营提供工具平台和服务。</a:t>
            </a:r>
          </a:p>
        </p:txBody>
      </p:sp>
      <p:sp>
        <p:nvSpPr>
          <p:cNvPr id="15" name="矩形 14"/>
          <p:cNvSpPr/>
          <p:nvPr/>
        </p:nvSpPr>
        <p:spPr>
          <a:xfrm>
            <a:off x="2789080" y="1203051"/>
            <a:ext cx="6020110" cy="1200329"/>
          </a:xfrm>
          <a:prstGeom prst="rect">
            <a:avLst/>
          </a:prstGeom>
        </p:spPr>
        <p:txBody>
          <a:bodyPr wrap="square">
            <a:spAutoFit/>
          </a:bodyPr>
          <a:lstStyle/>
          <a:p>
            <a:pPr>
              <a:lnSpc>
                <a:spcPct val="150000"/>
              </a:lnSpc>
            </a:pPr>
            <a:r>
              <a:rPr lang="zh-CN" altLang="zh-CN" sz="1600" dirty="0" smtClean="0">
                <a:latin typeface="微软雅黑" panose="020B0503020204020204" pitchFamily="34" charset="-122"/>
                <a:ea typeface="微软雅黑" panose="020B0503020204020204" pitchFamily="34" charset="-122"/>
              </a:rPr>
              <a:t>所</a:t>
            </a:r>
            <a:r>
              <a:rPr lang="zh-CN" altLang="zh-CN" sz="1600" dirty="0">
                <a:latin typeface="微软雅黑" panose="020B0503020204020204" pitchFamily="34" charset="-122"/>
                <a:ea typeface="微软雅黑" panose="020B0503020204020204" pitchFamily="34" charset="-122"/>
              </a:rPr>
              <a:t>创造的</a:t>
            </a:r>
            <a:r>
              <a:rPr lang="zh-CN" altLang="zh-CN" sz="1600" b="1" dirty="0">
                <a:solidFill>
                  <a:srgbClr val="0070C0"/>
                </a:solidFill>
                <a:latin typeface="微软雅黑" panose="020B0503020204020204" pitchFamily="34" charset="-122"/>
                <a:ea typeface="微软雅黑" panose="020B0503020204020204" pitchFamily="34" charset="-122"/>
              </a:rPr>
              <a:t>智慧店铺</a:t>
            </a:r>
            <a:r>
              <a:rPr lang="zh-CN" altLang="zh-CN" sz="1600" dirty="0">
                <a:latin typeface="微软雅黑" panose="020B0503020204020204" pitchFamily="34" charset="-122"/>
                <a:ea typeface="微软雅黑" panose="020B0503020204020204" pitchFamily="34" charset="-122"/>
              </a:rPr>
              <a:t>扎根中国线下实体商户正在经历的经营</a:t>
            </a:r>
            <a:r>
              <a:rPr lang="zh-CN" altLang="zh-CN" sz="1600" dirty="0" smtClean="0">
                <a:latin typeface="微软雅黑" panose="020B0503020204020204" pitchFamily="34" charset="-122"/>
                <a:ea typeface="微软雅黑" panose="020B0503020204020204" pitchFamily="34" charset="-122"/>
              </a:rPr>
              <a:t>升级的</a:t>
            </a:r>
            <a:r>
              <a:rPr lang="zh-CN" altLang="zh-CN" sz="1600" dirty="0">
                <a:latin typeface="微软雅黑" panose="020B0503020204020204" pitchFamily="34" charset="-122"/>
                <a:ea typeface="微软雅黑" panose="020B0503020204020204" pitchFamily="34" charset="-122"/>
              </a:rPr>
              <a:t>这个历史阶段，为我们店铺未来</a:t>
            </a:r>
            <a:r>
              <a:rPr lang="zh-CN" altLang="zh-CN" sz="1600" dirty="0">
                <a:solidFill>
                  <a:srgbClr val="0070C0"/>
                </a:solidFill>
                <a:latin typeface="微软雅黑" panose="020B0503020204020204" pitchFamily="34" charset="-122"/>
                <a:ea typeface="微软雅黑" panose="020B0503020204020204" pitchFamily="34" charset="-122"/>
              </a:rPr>
              <a:t>提高店铺的服务效率</a:t>
            </a:r>
            <a:r>
              <a:rPr lang="zh-CN" altLang="zh-CN" sz="1600" dirty="0">
                <a:latin typeface="微软雅黑" panose="020B0503020204020204" pitchFamily="34" charset="-122"/>
                <a:ea typeface="微软雅黑" panose="020B0503020204020204" pitchFamily="34" charset="-122"/>
              </a:rPr>
              <a:t>，</a:t>
            </a:r>
            <a:r>
              <a:rPr lang="zh-CN" altLang="zh-CN" sz="1600" dirty="0">
                <a:solidFill>
                  <a:srgbClr val="0070C0"/>
                </a:solidFill>
                <a:latin typeface="微软雅黑" panose="020B0503020204020204" pitchFamily="34" charset="-122"/>
                <a:ea typeface="微软雅黑" panose="020B0503020204020204" pitchFamily="34" charset="-122"/>
              </a:rPr>
              <a:t>提升经营收入</a:t>
            </a:r>
            <a:r>
              <a:rPr lang="zh-CN" altLang="zh-CN" sz="1600" dirty="0">
                <a:latin typeface="微软雅黑" panose="020B0503020204020204" pitchFamily="34" charset="-122"/>
                <a:ea typeface="微软雅黑" panose="020B0503020204020204" pitchFamily="34" charset="-122"/>
              </a:rPr>
              <a:t>和</a:t>
            </a:r>
            <a:r>
              <a:rPr lang="zh-CN" altLang="zh-CN" sz="1600" dirty="0">
                <a:solidFill>
                  <a:srgbClr val="0070C0"/>
                </a:solidFill>
                <a:latin typeface="微软雅黑" panose="020B0503020204020204" pitchFamily="34" charset="-122"/>
                <a:ea typeface="微软雅黑" panose="020B0503020204020204" pitchFamily="34" charset="-122"/>
              </a:rPr>
              <a:t>提供战略经营指导</a:t>
            </a:r>
            <a:r>
              <a:rPr lang="zh-CN" altLang="zh-CN" sz="1600" dirty="0">
                <a:latin typeface="微软雅黑" panose="020B0503020204020204" pitchFamily="34" charset="-122"/>
                <a:ea typeface="微软雅黑" panose="020B0503020204020204" pitchFamily="34" charset="-122"/>
              </a:rPr>
              <a:t>而诞生的。</a:t>
            </a:r>
            <a:endParaRPr lang="zh-CN" altLang="en-US" dirty="0"/>
          </a:p>
        </p:txBody>
      </p:sp>
    </p:spTree>
    <p:extLst>
      <p:ext uri="{BB962C8B-B14F-4D97-AF65-F5344CB8AC3E}">
        <p14:creationId xmlns:p14="http://schemas.microsoft.com/office/powerpoint/2010/main" val="2537916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287" y="-42530"/>
            <a:ext cx="2505814" cy="646331"/>
          </a:xfrm>
          <a:prstGeom prst="rect">
            <a:avLst/>
          </a:prstGeom>
          <a:noFill/>
        </p:spPr>
        <p:txBody>
          <a:bodyPr wrap="none" rtlCol="0">
            <a:spAutoFit/>
          </a:bodyPr>
          <a:lstStyle/>
          <a:p>
            <a:pPr algn="ctr">
              <a:lnSpc>
                <a:spcPct val="150000"/>
              </a:lnSpc>
            </a:pPr>
            <a:r>
              <a:rPr lang="en-US" altLang="zh-CN" sz="2400" b="1" dirty="0" smtClean="0">
                <a:solidFill>
                  <a:srgbClr val="0070C0"/>
                </a:solidFill>
                <a:latin typeface="微软雅黑" panose="020B0503020204020204" pitchFamily="34" charset="-122"/>
                <a:ea typeface="微软雅黑" panose="020B0503020204020204" pitchFamily="34" charset="-122"/>
              </a:rPr>
              <a:t>1</a:t>
            </a:r>
            <a:r>
              <a:rPr lang="zh-CN" altLang="en-US" sz="2400" b="1" dirty="0" smtClean="0">
                <a:solidFill>
                  <a:srgbClr val="0070C0"/>
                </a:solidFill>
                <a:latin typeface="微软雅黑" panose="020B0503020204020204" pitchFamily="34" charset="-122"/>
                <a:ea typeface="微软雅黑" panose="020B0503020204020204" pitchFamily="34" charset="-122"/>
              </a:rPr>
              <a:t>、线下实体产业</a:t>
            </a:r>
            <a:endParaRPr lang="en-US" altLang="zh-CN" sz="2400" b="1" dirty="0" smtClean="0">
              <a:solidFill>
                <a:srgbClr val="0070C0"/>
              </a:solidFill>
              <a:latin typeface="微软雅黑" panose="020B0503020204020204" pitchFamily="34" charset="-122"/>
              <a:ea typeface="微软雅黑" panose="020B0503020204020204" pitchFamily="34" charset="-122"/>
            </a:endParaRPr>
          </a:p>
        </p:txBody>
      </p:sp>
      <p:sp>
        <p:nvSpPr>
          <p:cNvPr id="4" name="等腰三角形 3"/>
          <p:cNvSpPr/>
          <p:nvPr/>
        </p:nvSpPr>
        <p:spPr>
          <a:xfrm rot="5732534">
            <a:off x="276657" y="236537"/>
            <a:ext cx="341499" cy="215786"/>
          </a:xfrm>
          <a:prstGeom prst="triangle">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矩形 5"/>
          <p:cNvSpPr/>
          <p:nvPr/>
        </p:nvSpPr>
        <p:spPr>
          <a:xfrm>
            <a:off x="2175878" y="1949636"/>
            <a:ext cx="6368231" cy="1338828"/>
          </a:xfrm>
          <a:prstGeom prst="rect">
            <a:avLst/>
          </a:prstGeom>
        </p:spPr>
        <p:txBody>
          <a:bodyPr wrap="square">
            <a:spAutoFit/>
          </a:bodyPr>
          <a:lstStyle/>
          <a:p>
            <a:pPr>
              <a:lnSpc>
                <a:spcPct val="150000"/>
              </a:lnSpc>
            </a:pPr>
            <a:r>
              <a:rPr lang="en-US" altLang="zh-CN" dirty="0" smtClean="0">
                <a:latin typeface="微软雅黑" panose="020B0503020204020204" pitchFamily="34" charset="-122"/>
                <a:ea typeface="微软雅黑" panose="020B0503020204020204" pitchFamily="34" charset="-122"/>
              </a:rPr>
              <a:t>a</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未来中国第三产业将会达到</a:t>
            </a:r>
            <a:r>
              <a:rPr lang="en-US" altLang="zh-CN" dirty="0">
                <a:latin typeface="微软雅黑" panose="020B0503020204020204" pitchFamily="34" charset="-122"/>
                <a:ea typeface="微软雅黑" panose="020B0503020204020204" pitchFamily="34" charset="-122"/>
              </a:rPr>
              <a:t>GDP</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70%</a:t>
            </a:r>
            <a:r>
              <a:rPr lang="zh-CN" altLang="en-US" dirty="0">
                <a:latin typeface="微软雅黑" panose="020B0503020204020204" pitchFamily="34" charset="-122"/>
                <a:ea typeface="微软雅黑" panose="020B0503020204020204" pitchFamily="34" charset="-122"/>
              </a:rPr>
              <a:t>，至少</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万亿元</a:t>
            </a:r>
          </a:p>
          <a:p>
            <a:pPr>
              <a:lnSpc>
                <a:spcPct val="150000"/>
              </a:lnSpc>
            </a:pPr>
            <a:r>
              <a:rPr lang="en-US" altLang="zh-CN" dirty="0" smtClean="0">
                <a:latin typeface="微软雅黑" panose="020B0503020204020204" pitchFamily="34" charset="-122"/>
                <a:ea typeface="微软雅黑" panose="020B0503020204020204" pitchFamily="34" charset="-122"/>
              </a:rPr>
              <a:t>b</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消费者核心消费场景还是线下门店，消费向品质体验升级 </a:t>
            </a:r>
          </a:p>
          <a:p>
            <a:pPr>
              <a:lnSpc>
                <a:spcPct val="150000"/>
              </a:lnSpc>
            </a:pPr>
            <a:r>
              <a:rPr lang="en-US" altLang="zh-CN" dirty="0" smtClean="0">
                <a:latin typeface="微软雅黑" panose="020B0503020204020204" pitchFamily="34" charset="-122"/>
                <a:ea typeface="微软雅黑" panose="020B0503020204020204" pitchFamily="34" charset="-122"/>
              </a:rPr>
              <a:t>c</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未来中国最大公司将出自实体，会出现上万个门店的连锁 </a:t>
            </a:r>
          </a:p>
        </p:txBody>
      </p:sp>
      <p:sp>
        <p:nvSpPr>
          <p:cNvPr id="8" name="矩形 7"/>
          <p:cNvSpPr/>
          <p:nvPr/>
        </p:nvSpPr>
        <p:spPr>
          <a:xfrm>
            <a:off x="539042" y="922775"/>
            <a:ext cx="4447051"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）未来</a:t>
            </a:r>
            <a:r>
              <a:rPr lang="zh-CN" altLang="en-US" sz="2000" b="1" dirty="0">
                <a:latin typeface="微软雅黑" panose="020B0503020204020204" pitchFamily="34" charset="-122"/>
                <a:ea typeface="微软雅黑" panose="020B0503020204020204" pitchFamily="34" charset="-122"/>
              </a:rPr>
              <a:t>服务业和零售业将爆发式发展</a:t>
            </a:r>
          </a:p>
        </p:txBody>
      </p:sp>
      <p:grpSp>
        <p:nvGrpSpPr>
          <p:cNvPr id="19" name="组合 18"/>
          <p:cNvGrpSpPr/>
          <p:nvPr/>
        </p:nvGrpSpPr>
        <p:grpSpPr>
          <a:xfrm>
            <a:off x="439402" y="1720858"/>
            <a:ext cx="1639822" cy="1861074"/>
            <a:chOff x="6920441" y="1546967"/>
            <a:chExt cx="1528315" cy="1861074"/>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0441" y="1829035"/>
              <a:ext cx="1246735" cy="1240532"/>
            </a:xfrm>
            <a:prstGeom prst="rect">
              <a:avLst/>
            </a:prstGeom>
          </p:spPr>
        </p:pic>
        <p:sp>
          <p:nvSpPr>
            <p:cNvPr id="12" name="文本框 11"/>
            <p:cNvSpPr txBox="1"/>
            <p:nvPr/>
          </p:nvSpPr>
          <p:spPr>
            <a:xfrm>
              <a:off x="7361707" y="1751250"/>
              <a:ext cx="364202" cy="307777"/>
            </a:xfrm>
            <a:prstGeom prst="rect">
              <a:avLst/>
            </a:prstGeom>
            <a:noFill/>
          </p:spPr>
          <p:txBody>
            <a:bodyPr wrap="none" rtlCol="0">
              <a:spAutoFit/>
            </a:bodyPr>
            <a:lstStyle/>
            <a:p>
              <a:r>
                <a:rPr lang="zh-CN" altLang="en-US" sz="1400" dirty="0" smtClean="0">
                  <a:solidFill>
                    <a:srgbClr val="56ABE4"/>
                  </a:solidFill>
                  <a:latin typeface="微软雅黑" panose="020B0503020204020204" pitchFamily="34" charset="-122"/>
                  <a:ea typeface="微软雅黑" panose="020B0503020204020204" pitchFamily="34" charset="-122"/>
                </a:rPr>
                <a:t>服</a:t>
              </a:r>
              <a:endParaRPr lang="zh-CN" altLang="en-US" sz="1400" dirty="0">
                <a:solidFill>
                  <a:srgbClr val="56ABE4"/>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7620873" y="1650460"/>
              <a:ext cx="364202" cy="307777"/>
            </a:xfrm>
            <a:prstGeom prst="rect">
              <a:avLst/>
            </a:prstGeom>
            <a:noFill/>
          </p:spPr>
          <p:txBody>
            <a:bodyPr wrap="none" rtlCol="0">
              <a:spAutoFit/>
            </a:bodyPr>
            <a:lstStyle/>
            <a:p>
              <a:r>
                <a:rPr lang="zh-CN" altLang="en-US" sz="1400" dirty="0">
                  <a:solidFill>
                    <a:srgbClr val="56ABE4"/>
                  </a:solidFill>
                  <a:latin typeface="微软雅黑" panose="020B0503020204020204" pitchFamily="34" charset="-122"/>
                  <a:ea typeface="微软雅黑" panose="020B0503020204020204" pitchFamily="34" charset="-122"/>
                </a:rPr>
                <a:t>务</a:t>
              </a:r>
            </a:p>
          </p:txBody>
        </p:sp>
        <p:sp>
          <p:nvSpPr>
            <p:cNvPr id="14" name="文本框 13"/>
            <p:cNvSpPr txBox="1"/>
            <p:nvPr/>
          </p:nvSpPr>
          <p:spPr>
            <a:xfrm>
              <a:off x="7894025" y="1546967"/>
              <a:ext cx="364202" cy="307777"/>
            </a:xfrm>
            <a:prstGeom prst="rect">
              <a:avLst/>
            </a:prstGeom>
            <a:noFill/>
          </p:spPr>
          <p:txBody>
            <a:bodyPr wrap="none" rtlCol="0">
              <a:spAutoFit/>
            </a:bodyPr>
            <a:lstStyle/>
            <a:p>
              <a:r>
                <a:rPr lang="zh-CN" altLang="en-US" sz="1400" dirty="0">
                  <a:solidFill>
                    <a:srgbClr val="56ABE4"/>
                  </a:solidFill>
                  <a:latin typeface="微软雅黑" panose="020B0503020204020204" pitchFamily="34" charset="-122"/>
                  <a:ea typeface="微软雅黑" panose="020B0503020204020204" pitchFamily="34" charset="-122"/>
                </a:rPr>
                <a:t>业</a:t>
              </a:r>
            </a:p>
          </p:txBody>
        </p:sp>
        <p:sp>
          <p:nvSpPr>
            <p:cNvPr id="15" name="文本框 14"/>
            <p:cNvSpPr txBox="1"/>
            <p:nvPr/>
          </p:nvSpPr>
          <p:spPr>
            <a:xfrm>
              <a:off x="7491290" y="3100264"/>
              <a:ext cx="364202" cy="307777"/>
            </a:xfrm>
            <a:prstGeom prst="rect">
              <a:avLst/>
            </a:prstGeom>
            <a:noFill/>
          </p:spPr>
          <p:txBody>
            <a:bodyPr wrap="none" rtlCol="0">
              <a:spAutoFit/>
            </a:bodyPr>
            <a:lstStyle/>
            <a:p>
              <a:r>
                <a:rPr lang="zh-CN" altLang="en-US" sz="1400" dirty="0">
                  <a:solidFill>
                    <a:srgbClr val="56ABE4"/>
                  </a:solidFill>
                  <a:latin typeface="微软雅黑" panose="020B0503020204020204" pitchFamily="34" charset="-122"/>
                  <a:ea typeface="微软雅黑" panose="020B0503020204020204" pitchFamily="34" charset="-122"/>
                </a:rPr>
                <a:t>零</a:t>
              </a:r>
            </a:p>
          </p:txBody>
        </p:sp>
        <p:sp>
          <p:nvSpPr>
            <p:cNvPr id="16" name="文本框 15"/>
            <p:cNvSpPr txBox="1"/>
            <p:nvPr/>
          </p:nvSpPr>
          <p:spPr>
            <a:xfrm>
              <a:off x="7791455" y="2993463"/>
              <a:ext cx="364202" cy="307777"/>
            </a:xfrm>
            <a:prstGeom prst="rect">
              <a:avLst/>
            </a:prstGeom>
            <a:noFill/>
          </p:spPr>
          <p:txBody>
            <a:bodyPr wrap="none" rtlCol="0">
              <a:spAutoFit/>
            </a:bodyPr>
            <a:lstStyle/>
            <a:p>
              <a:r>
                <a:rPr lang="zh-CN" altLang="en-US" sz="1400" dirty="0">
                  <a:solidFill>
                    <a:srgbClr val="56ABE4"/>
                  </a:solidFill>
                  <a:latin typeface="微软雅黑" panose="020B0503020204020204" pitchFamily="34" charset="-122"/>
                  <a:ea typeface="微软雅黑" panose="020B0503020204020204" pitchFamily="34" charset="-122"/>
                </a:rPr>
                <a:t>售</a:t>
              </a:r>
            </a:p>
          </p:txBody>
        </p:sp>
        <p:sp>
          <p:nvSpPr>
            <p:cNvPr id="17" name="文本框 16"/>
            <p:cNvSpPr txBox="1"/>
            <p:nvPr/>
          </p:nvSpPr>
          <p:spPr>
            <a:xfrm>
              <a:off x="8084554" y="2877626"/>
              <a:ext cx="364202" cy="307777"/>
            </a:xfrm>
            <a:prstGeom prst="rect">
              <a:avLst/>
            </a:prstGeom>
            <a:noFill/>
          </p:spPr>
          <p:txBody>
            <a:bodyPr wrap="none" rtlCol="0">
              <a:spAutoFit/>
            </a:bodyPr>
            <a:lstStyle/>
            <a:p>
              <a:r>
                <a:rPr lang="zh-CN" altLang="en-US" sz="1400" dirty="0">
                  <a:solidFill>
                    <a:srgbClr val="56ABE4"/>
                  </a:solidFill>
                  <a:latin typeface="微软雅黑" panose="020B0503020204020204" pitchFamily="34" charset="-122"/>
                  <a:ea typeface="微软雅黑" panose="020B0503020204020204" pitchFamily="34" charset="-122"/>
                </a:rPr>
                <a:t>业</a:t>
              </a:r>
            </a:p>
          </p:txBody>
        </p:sp>
      </p:grpSp>
    </p:spTree>
    <p:extLst>
      <p:ext uri="{BB962C8B-B14F-4D97-AF65-F5344CB8AC3E}">
        <p14:creationId xmlns:p14="http://schemas.microsoft.com/office/powerpoint/2010/main" val="2537916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39514" y="-42530"/>
            <a:ext cx="2748808" cy="581057"/>
            <a:chOff x="339514" y="-42530"/>
            <a:chExt cx="2748808" cy="581057"/>
          </a:xfrm>
        </p:grpSpPr>
        <p:sp>
          <p:nvSpPr>
            <p:cNvPr id="6" name="TextBox 1"/>
            <p:cNvSpPr txBox="1"/>
            <p:nvPr/>
          </p:nvSpPr>
          <p:spPr>
            <a:xfrm>
              <a:off x="560066" y="-42530"/>
              <a:ext cx="2528256" cy="581057"/>
            </a:xfrm>
            <a:prstGeom prst="rect">
              <a:avLst/>
            </a:prstGeom>
            <a:noFill/>
          </p:spPr>
          <p:txBody>
            <a:bodyPr wrap="none" rtlCol="0">
              <a:spAutoFit/>
            </a:bodyPr>
            <a:lstStyle/>
            <a:p>
              <a:pPr algn="ctr">
                <a:lnSpc>
                  <a:spcPct val="150000"/>
                </a:lnSpc>
              </a:pPr>
              <a:r>
                <a:rPr lang="en-US" altLang="zh-CN" sz="2400" b="1" dirty="0" smtClean="0">
                  <a:solidFill>
                    <a:srgbClr val="0070C0"/>
                  </a:solidFill>
                  <a:latin typeface="微软雅黑" panose="020B0503020204020204" pitchFamily="34" charset="-122"/>
                  <a:ea typeface="微软雅黑" panose="020B0503020204020204" pitchFamily="34" charset="-122"/>
                </a:rPr>
                <a:t>1</a:t>
              </a:r>
              <a:r>
                <a:rPr lang="zh-CN" altLang="en-US" sz="2400" b="1" dirty="0" smtClean="0">
                  <a:solidFill>
                    <a:srgbClr val="0070C0"/>
                  </a:solidFill>
                  <a:latin typeface="微软雅黑" panose="020B0503020204020204" pitchFamily="34" charset="-122"/>
                  <a:ea typeface="微软雅黑" panose="020B0503020204020204" pitchFamily="34" charset="-122"/>
                </a:rPr>
                <a:t>、线下实体产业</a:t>
              </a:r>
              <a:endParaRPr lang="en-US" altLang="zh-CN" sz="2400" b="1" dirty="0" smtClean="0">
                <a:solidFill>
                  <a:srgbClr val="0070C0"/>
                </a:solidFill>
                <a:latin typeface="微软雅黑" panose="020B0503020204020204" pitchFamily="34" charset="-122"/>
                <a:ea typeface="微软雅黑" panose="020B0503020204020204" pitchFamily="34" charset="-122"/>
              </a:endParaRPr>
            </a:p>
          </p:txBody>
        </p:sp>
        <p:sp>
          <p:nvSpPr>
            <p:cNvPr id="8" name="等腰三角形 7"/>
            <p:cNvSpPr/>
            <p:nvPr/>
          </p:nvSpPr>
          <p:spPr>
            <a:xfrm rot="5732534">
              <a:off x="276657" y="236537"/>
              <a:ext cx="341499" cy="215786"/>
            </a:xfrm>
            <a:prstGeom prst="triangle">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5" name="矩形 4"/>
          <p:cNvSpPr/>
          <p:nvPr/>
        </p:nvSpPr>
        <p:spPr>
          <a:xfrm>
            <a:off x="2123728" y="1851670"/>
            <a:ext cx="5760640" cy="1754326"/>
          </a:xfrm>
          <a:prstGeom prst="rect">
            <a:avLst/>
          </a:prstGeom>
        </p:spPr>
        <p:txBody>
          <a:bodyPr wrap="square">
            <a:spAutoFit/>
          </a:bodyPr>
          <a:lstStyle/>
          <a:p>
            <a:pPr>
              <a:lnSpc>
                <a:spcPct val="150000"/>
              </a:lnSpc>
            </a:pPr>
            <a:r>
              <a:rPr lang="en-US" altLang="zh-CN" dirty="0" smtClean="0">
                <a:latin typeface="微软雅黑" panose="020B0503020204020204" pitchFamily="34" charset="-122"/>
                <a:ea typeface="微软雅黑" panose="020B0503020204020204" pitchFamily="34" charset="-122"/>
              </a:rPr>
              <a:t>a</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产品</a:t>
            </a:r>
            <a:r>
              <a:rPr lang="zh-CN" altLang="en-US" dirty="0">
                <a:latin typeface="微软雅黑" panose="020B0503020204020204" pitchFamily="34" charset="-122"/>
                <a:ea typeface="微软雅黑" panose="020B0503020204020204" pitchFamily="34" charset="-122"/>
              </a:rPr>
              <a:t>经营能力</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已具备，待升级 </a:t>
            </a:r>
          </a:p>
          <a:p>
            <a:pPr>
              <a:lnSpc>
                <a:spcPct val="150000"/>
              </a:lnSpc>
            </a:pPr>
            <a:r>
              <a:rPr lang="en-US" altLang="zh-CN" dirty="0" smtClean="0">
                <a:latin typeface="微软雅黑" panose="020B0503020204020204" pitchFamily="34" charset="-122"/>
                <a:ea typeface="微软雅黑" panose="020B0503020204020204" pitchFamily="34" charset="-122"/>
              </a:rPr>
              <a:t>b</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门</a:t>
            </a:r>
            <a:r>
              <a:rPr lang="zh-CN" altLang="en-US" dirty="0">
                <a:latin typeface="微软雅黑" panose="020B0503020204020204" pitchFamily="34" charset="-122"/>
                <a:ea typeface="微软雅黑" panose="020B0503020204020204" pitchFamily="34" charset="-122"/>
              </a:rPr>
              <a:t>店经营能力</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已具备，待升级</a:t>
            </a:r>
          </a:p>
          <a:p>
            <a:pPr>
              <a:lnSpc>
                <a:spcPct val="150000"/>
              </a:lnSpc>
            </a:pPr>
            <a:r>
              <a:rPr lang="en-US" altLang="zh-CN" dirty="0" smtClean="0">
                <a:latin typeface="微软雅黑" panose="020B0503020204020204" pitchFamily="34" charset="-122"/>
                <a:ea typeface="微软雅黑" panose="020B0503020204020204" pitchFamily="34" charset="-122"/>
              </a:rPr>
              <a:t>c</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品牌</a:t>
            </a:r>
            <a:r>
              <a:rPr lang="zh-CN" altLang="en-US" dirty="0">
                <a:latin typeface="微软雅黑" panose="020B0503020204020204" pitchFamily="34" charset="-122"/>
                <a:ea typeface="微软雅黑" panose="020B0503020204020204" pitchFamily="34" charset="-122"/>
              </a:rPr>
              <a:t>经营能力</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已具备，待升级</a:t>
            </a:r>
          </a:p>
          <a:p>
            <a:pPr>
              <a:lnSpc>
                <a:spcPct val="150000"/>
              </a:lnSpc>
            </a:pPr>
            <a:r>
              <a:rPr lang="en-US" altLang="zh-CN" dirty="0" smtClean="0">
                <a:latin typeface="微软雅黑" panose="020B0503020204020204" pitchFamily="34" charset="-122"/>
                <a:ea typeface="微软雅黑" panose="020B0503020204020204" pitchFamily="34" charset="-122"/>
              </a:rPr>
              <a:t>d</a:t>
            </a:r>
            <a:r>
              <a:rPr lang="en-US" altLang="zh-CN" dirty="0" smtClean="0">
                <a:latin typeface="微软雅黑" panose="020B0503020204020204" pitchFamily="34" charset="-122"/>
                <a:ea typeface="微软雅黑" panose="020B0503020204020204" pitchFamily="34" charset="-122"/>
              </a:rPr>
              <a:t>) </a:t>
            </a:r>
            <a:r>
              <a:rPr lang="zh-CN" altLang="en-US" b="1" dirty="0" smtClean="0">
                <a:solidFill>
                  <a:srgbClr val="FF0000"/>
                </a:solidFill>
                <a:latin typeface="微软雅黑" panose="020B0503020204020204" pitchFamily="34" charset="-122"/>
                <a:ea typeface="微软雅黑" panose="020B0503020204020204" pitchFamily="34" charset="-122"/>
              </a:rPr>
              <a:t>客户</a:t>
            </a:r>
            <a:r>
              <a:rPr lang="zh-CN" altLang="en-US" b="1" dirty="0">
                <a:solidFill>
                  <a:srgbClr val="FF0000"/>
                </a:solidFill>
                <a:latin typeface="微软雅黑" panose="020B0503020204020204" pitchFamily="34" charset="-122"/>
                <a:ea typeface="微软雅黑" panose="020B0503020204020204" pitchFamily="34" charset="-122"/>
              </a:rPr>
              <a:t>数据能力</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无</a:t>
            </a:r>
            <a:r>
              <a:rPr lang="zh-CN" altLang="en-US" dirty="0">
                <a:latin typeface="微软雅黑" panose="020B0503020204020204" pitchFamily="34" charset="-122"/>
                <a:ea typeface="微软雅黑" panose="020B0503020204020204" pitchFamily="34" charset="-122"/>
              </a:rPr>
              <a:t>，未来发展壮大的引擎动力</a:t>
            </a:r>
          </a:p>
        </p:txBody>
      </p:sp>
      <p:sp>
        <p:nvSpPr>
          <p:cNvPr id="9" name="矩形 8"/>
          <p:cNvSpPr/>
          <p:nvPr/>
        </p:nvSpPr>
        <p:spPr>
          <a:xfrm>
            <a:off x="447406" y="810389"/>
            <a:ext cx="443903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）客户</a:t>
            </a:r>
            <a:r>
              <a:rPr lang="zh-CN" altLang="en-US" sz="2000" b="1" dirty="0">
                <a:latin typeface="微软雅黑" panose="020B0503020204020204" pitchFamily="34" charset="-122"/>
                <a:ea typeface="微软雅黑" panose="020B0503020204020204" pitchFamily="34" charset="-122"/>
              </a:rPr>
              <a:t>数据经营是未来发展的新引擎</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552" y="1851670"/>
            <a:ext cx="1371151" cy="1444867"/>
          </a:xfrm>
          <a:prstGeom prst="rect">
            <a:avLst/>
          </a:prstGeom>
        </p:spPr>
      </p:pic>
      <p:sp>
        <p:nvSpPr>
          <p:cNvPr id="12" name="文本框 11"/>
          <p:cNvSpPr txBox="1"/>
          <p:nvPr/>
        </p:nvSpPr>
        <p:spPr>
          <a:xfrm>
            <a:off x="674859" y="3159720"/>
            <a:ext cx="1056700" cy="307777"/>
          </a:xfrm>
          <a:prstGeom prst="rect">
            <a:avLst/>
          </a:prstGeom>
          <a:noFill/>
        </p:spPr>
        <p:txBody>
          <a:bodyPr wrap="none" rtlCol="0">
            <a:spAutoFit/>
          </a:bodyPr>
          <a:lstStyle/>
          <a:p>
            <a:r>
              <a:rPr lang="en-US" altLang="zh-CN" sz="1400" b="1" dirty="0" smtClean="0">
                <a:solidFill>
                  <a:srgbClr val="56ABE4"/>
                </a:solidFill>
                <a:latin typeface="微软雅黑" panose="020B0503020204020204" pitchFamily="34" charset="-122"/>
                <a:ea typeface="微软雅黑" panose="020B0503020204020204" pitchFamily="34" charset="-122"/>
              </a:rPr>
              <a:t>-</a:t>
            </a:r>
            <a:r>
              <a:rPr lang="zh-CN" altLang="en-US" sz="1400" b="1" dirty="0" smtClean="0">
                <a:solidFill>
                  <a:srgbClr val="56ABE4"/>
                </a:solidFill>
                <a:latin typeface="微软雅黑" panose="020B0503020204020204" pitchFamily="34" charset="-122"/>
                <a:ea typeface="微软雅黑" panose="020B0503020204020204" pitchFamily="34" charset="-122"/>
              </a:rPr>
              <a:t>客户数据</a:t>
            </a:r>
            <a:r>
              <a:rPr lang="en-US" altLang="zh-CN" sz="1400" b="1" dirty="0" smtClean="0">
                <a:solidFill>
                  <a:srgbClr val="56ABE4"/>
                </a:solidFill>
                <a:latin typeface="微软雅黑" panose="020B0503020204020204" pitchFamily="34" charset="-122"/>
                <a:ea typeface="微软雅黑" panose="020B0503020204020204" pitchFamily="34" charset="-122"/>
              </a:rPr>
              <a:t>-</a:t>
            </a:r>
            <a:endParaRPr lang="zh-CN" altLang="en-US" sz="1400" b="1" dirty="0">
              <a:solidFill>
                <a:srgbClr val="56ABE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5148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39514" y="-42530"/>
            <a:ext cx="2748808" cy="646331"/>
            <a:chOff x="339514" y="-42530"/>
            <a:chExt cx="2748808" cy="646331"/>
          </a:xfrm>
        </p:grpSpPr>
        <p:sp>
          <p:nvSpPr>
            <p:cNvPr id="7" name="TextBox 1"/>
            <p:cNvSpPr txBox="1"/>
            <p:nvPr/>
          </p:nvSpPr>
          <p:spPr>
            <a:xfrm>
              <a:off x="560066" y="-42530"/>
              <a:ext cx="2528256" cy="646331"/>
            </a:xfrm>
            <a:prstGeom prst="rect">
              <a:avLst/>
            </a:prstGeom>
            <a:noFill/>
          </p:spPr>
          <p:txBody>
            <a:bodyPr wrap="none" rtlCol="0">
              <a:spAutoFit/>
            </a:bodyPr>
            <a:lstStyle/>
            <a:p>
              <a:pPr algn="ctr">
                <a:lnSpc>
                  <a:spcPct val="150000"/>
                </a:lnSpc>
              </a:pPr>
              <a:r>
                <a:rPr lang="en-US" altLang="zh-CN" sz="2400" b="1" dirty="0" smtClean="0">
                  <a:solidFill>
                    <a:srgbClr val="0070C0"/>
                  </a:solidFill>
                  <a:latin typeface="微软雅黑" panose="020B0503020204020204" pitchFamily="34" charset="-122"/>
                  <a:ea typeface="微软雅黑" panose="020B0503020204020204" pitchFamily="34" charset="-122"/>
                </a:rPr>
                <a:t>1</a:t>
              </a:r>
              <a:r>
                <a:rPr lang="zh-CN" altLang="en-US" sz="2400" b="1" dirty="0" smtClean="0">
                  <a:solidFill>
                    <a:srgbClr val="0070C0"/>
                  </a:solidFill>
                  <a:latin typeface="微软雅黑" panose="020B0503020204020204" pitchFamily="34" charset="-122"/>
                  <a:ea typeface="微软雅黑" panose="020B0503020204020204" pitchFamily="34" charset="-122"/>
                </a:rPr>
                <a:t>、线下实体产业</a:t>
              </a:r>
              <a:endParaRPr lang="en-US" altLang="zh-CN" sz="2400" b="1" dirty="0" smtClean="0">
                <a:solidFill>
                  <a:srgbClr val="0070C0"/>
                </a:solidFill>
                <a:latin typeface="微软雅黑" panose="020B0503020204020204" pitchFamily="34" charset="-122"/>
                <a:ea typeface="微软雅黑" panose="020B0503020204020204" pitchFamily="34" charset="-122"/>
              </a:endParaRPr>
            </a:p>
          </p:txBody>
        </p:sp>
        <p:sp>
          <p:nvSpPr>
            <p:cNvPr id="8" name="等腰三角形 7"/>
            <p:cNvSpPr/>
            <p:nvPr/>
          </p:nvSpPr>
          <p:spPr>
            <a:xfrm rot="5732534">
              <a:off x="276657" y="236537"/>
              <a:ext cx="341499" cy="215786"/>
            </a:xfrm>
            <a:prstGeom prst="triangle">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矩形 3"/>
          <p:cNvSpPr/>
          <p:nvPr/>
        </p:nvSpPr>
        <p:spPr>
          <a:xfrm>
            <a:off x="602554" y="1686368"/>
            <a:ext cx="4572000" cy="2169825"/>
          </a:xfrm>
          <a:prstGeom prst="rect">
            <a:avLst/>
          </a:prstGeom>
        </p:spPr>
        <p:txBody>
          <a:bodyPr>
            <a:spAutoFit/>
          </a:bodyPr>
          <a:lstStyle/>
          <a:p>
            <a:pPr>
              <a:lnSpc>
                <a:spcPct val="150000"/>
              </a:lnSpc>
            </a:pPr>
            <a:r>
              <a:rPr lang="en-US" altLang="zh-CN" dirty="0" smtClean="0">
                <a:latin typeface="微软雅黑" panose="020B0503020204020204" pitchFamily="34" charset="-122"/>
                <a:ea typeface="微软雅黑" panose="020B0503020204020204" pitchFamily="34" charset="-122"/>
              </a:rPr>
              <a:t>a</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 直接</a:t>
            </a:r>
            <a:r>
              <a:rPr lang="zh-CN" altLang="en-US" dirty="0">
                <a:latin typeface="微软雅黑" panose="020B0503020204020204" pitchFamily="34" charset="-122"/>
                <a:ea typeface="微软雅黑" panose="020B0503020204020204" pitchFamily="34" charset="-122"/>
              </a:rPr>
              <a:t>的提升商户在门店或线上服务客户的能力和体验 </a:t>
            </a:r>
          </a:p>
          <a:p>
            <a:pPr>
              <a:lnSpc>
                <a:spcPct val="150000"/>
              </a:lnSpc>
            </a:pPr>
            <a:r>
              <a:rPr lang="en-US" altLang="zh-CN" dirty="0" smtClean="0">
                <a:latin typeface="微软雅黑" panose="020B0503020204020204" pitchFamily="34" charset="-122"/>
                <a:ea typeface="微软雅黑" panose="020B0503020204020204" pitchFamily="34" charset="-122"/>
              </a:rPr>
              <a:t>b</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提高服务效率，节约成本</a:t>
            </a:r>
          </a:p>
          <a:p>
            <a:pPr>
              <a:lnSpc>
                <a:spcPct val="150000"/>
              </a:lnSpc>
            </a:pPr>
            <a:r>
              <a:rPr lang="en-US" altLang="zh-CN" dirty="0" smtClean="0">
                <a:latin typeface="微软雅黑" panose="020B0503020204020204" pitchFamily="34" charset="-122"/>
                <a:ea typeface="微软雅黑" panose="020B0503020204020204" pitchFamily="34" charset="-122"/>
              </a:rPr>
              <a:t>c</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增加客流消费，增加收入</a:t>
            </a:r>
          </a:p>
          <a:p>
            <a:pPr>
              <a:lnSpc>
                <a:spcPct val="150000"/>
              </a:lnSpc>
            </a:pPr>
            <a:r>
              <a:rPr lang="en-US" altLang="zh-CN" dirty="0" smtClean="0">
                <a:latin typeface="微软雅黑" panose="020B0503020204020204" pitchFamily="34" charset="-122"/>
                <a:ea typeface="微软雅黑" panose="020B0503020204020204" pitchFamily="34" charset="-122"/>
              </a:rPr>
              <a:t>d</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客户大数据经营指导战略和策略制定</a:t>
            </a:r>
          </a:p>
        </p:txBody>
      </p:sp>
      <p:sp>
        <p:nvSpPr>
          <p:cNvPr id="5" name="矩形 4"/>
          <p:cNvSpPr/>
          <p:nvPr/>
        </p:nvSpPr>
        <p:spPr>
          <a:xfrm>
            <a:off x="591124" y="916502"/>
            <a:ext cx="4148893"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）客户</a:t>
            </a:r>
            <a:r>
              <a:rPr lang="zh-CN" altLang="en-US" sz="2000" b="1" dirty="0">
                <a:latin typeface="微软雅黑" panose="020B0503020204020204" pitchFamily="34" charset="-122"/>
                <a:ea typeface="微软雅黑" panose="020B0503020204020204" pitchFamily="34" charset="-122"/>
              </a:rPr>
              <a:t>服务</a:t>
            </a:r>
            <a:r>
              <a:rPr lang="en-US" altLang="zh-CN" sz="2000" b="1" dirty="0">
                <a:latin typeface="微软雅黑" panose="020B0503020204020204" pitchFamily="34" charset="-122"/>
                <a:ea typeface="微软雅黑" panose="020B0503020204020204" pitchFamily="34" charset="-122"/>
              </a:rPr>
              <a:t>&amp;</a:t>
            </a:r>
            <a:r>
              <a:rPr lang="zh-CN" altLang="en-US" sz="2000" b="1" dirty="0">
                <a:latin typeface="微软雅黑" panose="020B0503020204020204" pitchFamily="34" charset="-122"/>
                <a:ea typeface="微软雅黑" panose="020B0503020204020204" pitchFamily="34" charset="-122"/>
              </a:rPr>
              <a:t>客户大数据经营价值</a:t>
            </a:r>
          </a:p>
        </p:txBody>
      </p:sp>
      <p:sp>
        <p:nvSpPr>
          <p:cNvPr id="9" name="文本框 8"/>
          <p:cNvSpPr txBox="1"/>
          <p:nvPr/>
        </p:nvSpPr>
        <p:spPr>
          <a:xfrm>
            <a:off x="6281714" y="1936942"/>
            <a:ext cx="1107996" cy="369332"/>
          </a:xfrm>
          <a:prstGeom prst="rect">
            <a:avLst/>
          </a:prstGeom>
          <a:solidFill>
            <a:schemeClr val="accent1">
              <a:lumMod val="60000"/>
              <a:lumOff val="40000"/>
            </a:schemeClr>
          </a:solid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提升效率</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539786" y="2508756"/>
            <a:ext cx="1107996" cy="369332"/>
          </a:xfrm>
          <a:prstGeom prst="rect">
            <a:avLst/>
          </a:prstGeom>
          <a:solidFill>
            <a:schemeClr val="accent3">
              <a:lumMod val="60000"/>
              <a:lumOff val="40000"/>
            </a:schemeClr>
          </a:solid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增加收入</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820050" y="3228061"/>
            <a:ext cx="1569660" cy="369332"/>
          </a:xfrm>
          <a:prstGeom prst="rect">
            <a:avLst/>
          </a:prstGeom>
          <a:solidFill>
            <a:schemeClr val="tx2">
              <a:lumMod val="60000"/>
              <a:lumOff val="40000"/>
            </a:schemeClr>
          </a:solid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数据经营指导</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013014" y="2693422"/>
            <a:ext cx="1107996" cy="369332"/>
          </a:xfrm>
          <a:prstGeom prst="rect">
            <a:avLst/>
          </a:prstGeom>
          <a:solidFill>
            <a:srgbClr val="00B050"/>
          </a:solid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节约成本</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7164288" y="1374036"/>
            <a:ext cx="1569660" cy="369332"/>
          </a:xfrm>
          <a:prstGeom prst="rect">
            <a:avLst/>
          </a:prstGeom>
          <a:solidFill>
            <a:schemeClr val="accent1">
              <a:lumMod val="60000"/>
              <a:lumOff val="40000"/>
            </a:schemeClr>
          </a:solid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提升客户体验</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7916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39514" y="-42530"/>
            <a:ext cx="2748808" cy="646331"/>
            <a:chOff x="339514" y="-42530"/>
            <a:chExt cx="2748808" cy="646331"/>
          </a:xfrm>
        </p:grpSpPr>
        <p:sp>
          <p:nvSpPr>
            <p:cNvPr id="7" name="TextBox 1"/>
            <p:cNvSpPr txBox="1"/>
            <p:nvPr/>
          </p:nvSpPr>
          <p:spPr>
            <a:xfrm>
              <a:off x="560066" y="-42530"/>
              <a:ext cx="2528256" cy="646331"/>
            </a:xfrm>
            <a:prstGeom prst="rect">
              <a:avLst/>
            </a:prstGeom>
            <a:noFill/>
          </p:spPr>
          <p:txBody>
            <a:bodyPr wrap="none" rtlCol="0">
              <a:spAutoFit/>
            </a:bodyPr>
            <a:lstStyle/>
            <a:p>
              <a:pPr algn="ctr">
                <a:lnSpc>
                  <a:spcPct val="150000"/>
                </a:lnSpc>
              </a:pPr>
              <a:r>
                <a:rPr lang="en-US" altLang="zh-CN" sz="2400" b="1" dirty="0" smtClean="0">
                  <a:solidFill>
                    <a:srgbClr val="0070C0"/>
                  </a:solidFill>
                  <a:latin typeface="微软雅黑" panose="020B0503020204020204" pitchFamily="34" charset="-122"/>
                  <a:ea typeface="微软雅黑" panose="020B0503020204020204" pitchFamily="34" charset="-122"/>
                </a:rPr>
                <a:t>1</a:t>
              </a:r>
              <a:r>
                <a:rPr lang="zh-CN" altLang="en-US" sz="2400" b="1" dirty="0" smtClean="0">
                  <a:solidFill>
                    <a:srgbClr val="0070C0"/>
                  </a:solidFill>
                  <a:latin typeface="微软雅黑" panose="020B0503020204020204" pitchFamily="34" charset="-122"/>
                  <a:ea typeface="微软雅黑" panose="020B0503020204020204" pitchFamily="34" charset="-122"/>
                </a:rPr>
                <a:t>、线下实体产业</a:t>
              </a:r>
              <a:endParaRPr lang="en-US" altLang="zh-CN" sz="2400" b="1" dirty="0" smtClean="0">
                <a:solidFill>
                  <a:srgbClr val="0070C0"/>
                </a:solidFill>
                <a:latin typeface="微软雅黑" panose="020B0503020204020204" pitchFamily="34" charset="-122"/>
                <a:ea typeface="微软雅黑" panose="020B0503020204020204" pitchFamily="34" charset="-122"/>
              </a:endParaRPr>
            </a:p>
          </p:txBody>
        </p:sp>
        <p:sp>
          <p:nvSpPr>
            <p:cNvPr id="8" name="等腰三角形 7"/>
            <p:cNvSpPr/>
            <p:nvPr/>
          </p:nvSpPr>
          <p:spPr>
            <a:xfrm rot="5732534">
              <a:off x="276657" y="236537"/>
              <a:ext cx="341499" cy="215786"/>
            </a:xfrm>
            <a:prstGeom prst="triangle">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矩形 3"/>
          <p:cNvSpPr/>
          <p:nvPr/>
        </p:nvSpPr>
        <p:spPr>
          <a:xfrm>
            <a:off x="2155585" y="2296745"/>
            <a:ext cx="6318448" cy="923330"/>
          </a:xfrm>
          <a:prstGeom prst="rect">
            <a:avLst/>
          </a:prstGeom>
        </p:spPr>
        <p:txBody>
          <a:bodyPr wrap="square">
            <a:spAutoFit/>
          </a:bodyPr>
          <a:lstStyle/>
          <a:p>
            <a:pPr>
              <a:lnSpc>
                <a:spcPct val="150000"/>
              </a:lnSpc>
            </a:pPr>
            <a:r>
              <a:rPr lang="en-US" altLang="zh-CN" dirty="0" smtClean="0">
                <a:latin typeface="微软雅黑" panose="020B0503020204020204" pitchFamily="34" charset="-122"/>
                <a:ea typeface="微软雅黑" panose="020B0503020204020204" pitchFamily="34" charset="-122"/>
              </a:rPr>
              <a:t>a</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目前商家都已经有了基于产品和订单的</a:t>
            </a:r>
            <a:r>
              <a:rPr lang="en-US" altLang="zh-CN" dirty="0" err="1">
                <a:latin typeface="微软雅黑" panose="020B0503020204020204" pitchFamily="34" charset="-122"/>
                <a:ea typeface="微软雅黑" panose="020B0503020204020204" pitchFamily="34" charset="-122"/>
              </a:rPr>
              <a:t>ERP</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POS</a:t>
            </a:r>
            <a:r>
              <a:rPr lang="zh-CN" altLang="en-US" dirty="0">
                <a:latin typeface="微软雅黑" panose="020B0503020204020204" pitchFamily="34" charset="-122"/>
                <a:ea typeface="微软雅黑" panose="020B0503020204020204" pitchFamily="34" charset="-122"/>
              </a:rPr>
              <a:t>系统 </a:t>
            </a:r>
          </a:p>
          <a:p>
            <a:pPr>
              <a:lnSpc>
                <a:spcPct val="150000"/>
              </a:lnSpc>
            </a:pPr>
            <a:r>
              <a:rPr lang="en-US" altLang="zh-CN" dirty="0" smtClean="0">
                <a:latin typeface="微软雅黑" panose="020B0503020204020204" pitchFamily="34" charset="-122"/>
                <a:ea typeface="微软雅黑" panose="020B0503020204020204" pitchFamily="34" charset="-122"/>
              </a:rPr>
              <a:t>b</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基于消费者的智慧店铺系统将是未来商家最重要经营系统</a:t>
            </a:r>
          </a:p>
        </p:txBody>
      </p:sp>
      <p:sp>
        <p:nvSpPr>
          <p:cNvPr id="5" name="矩形 4"/>
          <p:cNvSpPr/>
          <p:nvPr/>
        </p:nvSpPr>
        <p:spPr>
          <a:xfrm>
            <a:off x="868804" y="874415"/>
            <a:ext cx="4439036" cy="400110"/>
          </a:xfrm>
          <a:prstGeom prst="rect">
            <a:avLst/>
          </a:prstGeom>
        </p:spPr>
        <p:txBody>
          <a:bodyPr wrap="none">
            <a:spAutoFit/>
          </a:bodyPr>
          <a:lstStyle/>
          <a:p>
            <a:r>
              <a:rPr lang="en-US" altLang="zh-CN" sz="2000" b="1" smtClean="0">
                <a:latin typeface="微软雅黑" panose="020B0503020204020204" pitchFamily="34" charset="-122"/>
                <a:ea typeface="微软雅黑" panose="020B0503020204020204" pitchFamily="34" charset="-122"/>
              </a:rPr>
              <a:t>4</a:t>
            </a:r>
            <a:r>
              <a:rPr lang="zh-CN" altLang="en-US" sz="2000" b="1" smtClean="0">
                <a:latin typeface="微软雅黑" panose="020B0503020204020204" pitchFamily="34" charset="-122"/>
                <a:ea typeface="微软雅黑" panose="020B0503020204020204" pitchFamily="34" charset="-122"/>
              </a:rPr>
              <a:t>）智慧</a:t>
            </a:r>
            <a:r>
              <a:rPr lang="zh-CN" altLang="en-US" sz="2000" b="1" dirty="0">
                <a:latin typeface="微软雅黑" panose="020B0503020204020204" pitchFamily="34" charset="-122"/>
                <a:ea typeface="微软雅黑" panose="020B0503020204020204" pitchFamily="34" charset="-122"/>
              </a:rPr>
              <a:t>店铺将成为商家最重要的系统</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350" y="1789816"/>
            <a:ext cx="880492" cy="880492"/>
          </a:xfrm>
          <a:prstGeom prst="rect">
            <a:avLst/>
          </a:prstGeom>
        </p:spPr>
      </p:pic>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5093" y="2524510"/>
            <a:ext cx="620230" cy="620230"/>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279" y="2695465"/>
            <a:ext cx="462515" cy="462515"/>
          </a:xfrm>
          <a:prstGeom prst="rect">
            <a:avLst/>
          </a:prstGeom>
        </p:spPr>
      </p:pic>
      <p:sp>
        <p:nvSpPr>
          <p:cNvPr id="15" name="文本框 14"/>
          <p:cNvSpPr txBox="1"/>
          <p:nvPr/>
        </p:nvSpPr>
        <p:spPr>
          <a:xfrm>
            <a:off x="633350" y="3195055"/>
            <a:ext cx="1059906" cy="307777"/>
          </a:xfrm>
          <a:prstGeom prst="rect">
            <a:avLst/>
          </a:prstGeom>
          <a:noFill/>
        </p:spPr>
        <p:txBody>
          <a:bodyPr wrap="none" rtlCol="0">
            <a:spAutoFit/>
          </a:bodyPr>
          <a:lstStyle/>
          <a:p>
            <a:r>
              <a:rPr lang="en-US" altLang="zh-CN" sz="1400" b="1" dirty="0" smtClean="0">
                <a:solidFill>
                  <a:srgbClr val="56ABE4"/>
                </a:solidFill>
                <a:latin typeface="微软雅黑" panose="020B0503020204020204" pitchFamily="34" charset="-122"/>
                <a:ea typeface="微软雅黑" panose="020B0503020204020204" pitchFamily="34" charset="-122"/>
              </a:rPr>
              <a:t>-</a:t>
            </a:r>
            <a:r>
              <a:rPr lang="zh-CN" altLang="en-US" sz="1400" b="1" dirty="0" smtClean="0">
                <a:solidFill>
                  <a:srgbClr val="56ABE4"/>
                </a:solidFill>
                <a:latin typeface="微软雅黑" panose="020B0503020204020204" pitchFamily="34" charset="-122"/>
                <a:ea typeface="微软雅黑" panose="020B0503020204020204" pitchFamily="34" charset="-122"/>
              </a:rPr>
              <a:t>智慧店铺</a:t>
            </a:r>
            <a:r>
              <a:rPr lang="en-US" altLang="zh-CN" sz="1400" b="1" dirty="0" smtClean="0">
                <a:solidFill>
                  <a:srgbClr val="56ABE4"/>
                </a:solidFill>
                <a:latin typeface="微软雅黑" panose="020B0503020204020204" pitchFamily="34" charset="-122"/>
                <a:ea typeface="微软雅黑" panose="020B0503020204020204" pitchFamily="34" charset="-122"/>
              </a:rPr>
              <a:t>-</a:t>
            </a:r>
            <a:endParaRPr lang="zh-CN" altLang="en-US" sz="1400" b="1" dirty="0">
              <a:solidFill>
                <a:srgbClr val="56ABE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4908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39514" y="-42530"/>
            <a:ext cx="2748808" cy="581057"/>
            <a:chOff x="339514" y="-42530"/>
            <a:chExt cx="2748808" cy="581057"/>
          </a:xfrm>
        </p:grpSpPr>
        <p:sp>
          <p:nvSpPr>
            <p:cNvPr id="7" name="TextBox 1"/>
            <p:cNvSpPr txBox="1"/>
            <p:nvPr/>
          </p:nvSpPr>
          <p:spPr>
            <a:xfrm>
              <a:off x="560066" y="-42530"/>
              <a:ext cx="2528256" cy="581057"/>
            </a:xfrm>
            <a:prstGeom prst="rect">
              <a:avLst/>
            </a:prstGeom>
            <a:noFill/>
          </p:spPr>
          <p:txBody>
            <a:bodyPr wrap="none" rtlCol="0">
              <a:spAutoFit/>
            </a:bodyPr>
            <a:lstStyle/>
            <a:p>
              <a:pPr algn="ctr">
                <a:lnSpc>
                  <a:spcPct val="150000"/>
                </a:lnSpc>
              </a:pPr>
              <a:r>
                <a:rPr lang="en-US" altLang="zh-CN" sz="2400" b="1" dirty="0" smtClean="0">
                  <a:solidFill>
                    <a:srgbClr val="0070C0"/>
                  </a:solidFill>
                  <a:latin typeface="微软雅黑" panose="020B0503020204020204" pitchFamily="34" charset="-122"/>
                  <a:ea typeface="微软雅黑" panose="020B0503020204020204" pitchFamily="34" charset="-122"/>
                </a:rPr>
                <a:t>1</a:t>
              </a:r>
              <a:r>
                <a:rPr lang="zh-CN" altLang="en-US" sz="2400" b="1" dirty="0" smtClean="0">
                  <a:solidFill>
                    <a:srgbClr val="0070C0"/>
                  </a:solidFill>
                  <a:latin typeface="微软雅黑" panose="020B0503020204020204" pitchFamily="34" charset="-122"/>
                  <a:ea typeface="微软雅黑" panose="020B0503020204020204" pitchFamily="34" charset="-122"/>
                </a:rPr>
                <a:t>、线下实体产业</a:t>
              </a:r>
              <a:endParaRPr lang="en-US" altLang="zh-CN" sz="2400" b="1" dirty="0" smtClean="0">
                <a:solidFill>
                  <a:srgbClr val="0070C0"/>
                </a:solidFill>
                <a:latin typeface="微软雅黑" panose="020B0503020204020204" pitchFamily="34" charset="-122"/>
                <a:ea typeface="微软雅黑" panose="020B0503020204020204" pitchFamily="34" charset="-122"/>
              </a:endParaRPr>
            </a:p>
          </p:txBody>
        </p:sp>
        <p:sp>
          <p:nvSpPr>
            <p:cNvPr id="8" name="等腰三角形 7"/>
            <p:cNvSpPr/>
            <p:nvPr/>
          </p:nvSpPr>
          <p:spPr>
            <a:xfrm rot="5732534">
              <a:off x="276657" y="236537"/>
              <a:ext cx="341499" cy="215786"/>
            </a:xfrm>
            <a:prstGeom prst="triangle">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矩形 3"/>
          <p:cNvSpPr/>
          <p:nvPr/>
        </p:nvSpPr>
        <p:spPr>
          <a:xfrm>
            <a:off x="1691680" y="1971313"/>
            <a:ext cx="6408712" cy="923330"/>
          </a:xfrm>
          <a:prstGeom prst="rect">
            <a:avLst/>
          </a:prstGeom>
        </p:spPr>
        <p:txBody>
          <a:bodyPr wrap="square">
            <a:spAutoFit/>
          </a:bodyPr>
          <a:lstStyle/>
          <a:p>
            <a:pPr>
              <a:lnSpc>
                <a:spcPct val="150000"/>
              </a:lnSpc>
            </a:pPr>
            <a:r>
              <a:rPr lang="en-US" altLang="zh-CN" dirty="0" smtClean="0">
                <a:latin typeface="微软雅黑" panose="020B0503020204020204" pitchFamily="34" charset="-122"/>
                <a:ea typeface="微软雅黑" panose="020B0503020204020204" pitchFamily="34" charset="-122"/>
              </a:rPr>
              <a:t>a</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未来商家自己成立数字化运营部或者分配专人运营 </a:t>
            </a:r>
          </a:p>
          <a:p>
            <a:pPr>
              <a:lnSpc>
                <a:spcPct val="150000"/>
              </a:lnSpc>
            </a:pPr>
            <a:r>
              <a:rPr lang="en-US" altLang="zh-CN" dirty="0" smtClean="0">
                <a:latin typeface="微软雅黑" panose="020B0503020204020204" pitchFamily="34" charset="-122"/>
                <a:ea typeface="微软雅黑" panose="020B0503020204020204" pitchFamily="34" charset="-122"/>
              </a:rPr>
              <a:t>b</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商家寻找别的第三方公司代运营</a:t>
            </a:r>
          </a:p>
        </p:txBody>
      </p:sp>
      <p:sp>
        <p:nvSpPr>
          <p:cNvPr id="5" name="矩形 4"/>
          <p:cNvSpPr/>
          <p:nvPr/>
        </p:nvSpPr>
        <p:spPr>
          <a:xfrm>
            <a:off x="580672" y="918361"/>
            <a:ext cx="4951997"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5</a:t>
            </a:r>
            <a:r>
              <a:rPr lang="zh-CN" altLang="en-US" sz="2000" b="1" dirty="0">
                <a:latin typeface="微软雅黑" panose="020B0503020204020204" pitchFamily="34" charset="-122"/>
                <a:ea typeface="微软雅黑" panose="020B0503020204020204" pitchFamily="34" charset="-122"/>
              </a:rPr>
              <a:t>）未来商家都会有数字化运营部门或人员</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381" y="2014833"/>
            <a:ext cx="836290" cy="836290"/>
          </a:xfrm>
          <a:prstGeom prst="rect">
            <a:avLst/>
          </a:prstGeom>
        </p:spPr>
      </p:pic>
    </p:spTree>
    <p:extLst>
      <p:ext uri="{BB962C8B-B14F-4D97-AF65-F5344CB8AC3E}">
        <p14:creationId xmlns:p14="http://schemas.microsoft.com/office/powerpoint/2010/main" val="2294908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39514" y="21264"/>
            <a:ext cx="3744499" cy="646331"/>
            <a:chOff x="339514" y="21264"/>
            <a:chExt cx="3744499" cy="646331"/>
          </a:xfrm>
        </p:grpSpPr>
        <p:sp>
          <p:nvSpPr>
            <p:cNvPr id="24" name="TextBox 23"/>
            <p:cNvSpPr txBox="1"/>
            <p:nvPr/>
          </p:nvSpPr>
          <p:spPr>
            <a:xfrm>
              <a:off x="632427" y="21264"/>
              <a:ext cx="3451586" cy="646331"/>
            </a:xfrm>
            <a:prstGeom prst="rect">
              <a:avLst/>
            </a:prstGeom>
            <a:noFill/>
          </p:spPr>
          <p:txBody>
            <a:bodyPr wrap="none" rtlCol="0">
              <a:spAutoFit/>
            </a:bodyPr>
            <a:lstStyle/>
            <a:p>
              <a:pPr algn="ctr">
                <a:lnSpc>
                  <a:spcPct val="150000"/>
                </a:lnSpc>
              </a:pPr>
              <a:r>
                <a:rPr lang="en-US" altLang="zh-CN" sz="2400" b="1" dirty="0" smtClean="0">
                  <a:solidFill>
                    <a:srgbClr val="0070C0"/>
                  </a:solidFill>
                  <a:latin typeface="微软雅黑" panose="020B0503020204020204" pitchFamily="34" charset="-122"/>
                  <a:ea typeface="微软雅黑" panose="020B0503020204020204" pitchFamily="34" charset="-122"/>
                </a:rPr>
                <a:t>2</a:t>
              </a:r>
              <a:r>
                <a:rPr lang="zh-CN" altLang="en-US" sz="2400" b="1" dirty="0" smtClean="0">
                  <a:solidFill>
                    <a:srgbClr val="0070C0"/>
                  </a:solidFill>
                  <a:latin typeface="微软雅黑" panose="020B0503020204020204" pitchFamily="34" charset="-122"/>
                  <a:ea typeface="微软雅黑" panose="020B0503020204020204" pitchFamily="34" charset="-122"/>
                </a:rPr>
                <a:t>、全新的智慧店铺产业</a:t>
              </a:r>
              <a:endParaRPr lang="en-US" altLang="zh-CN" sz="2400" b="1" dirty="0" smtClean="0">
                <a:solidFill>
                  <a:srgbClr val="0070C0"/>
                </a:solidFill>
                <a:latin typeface="微软雅黑" panose="020B0503020204020204" pitchFamily="34" charset="-122"/>
                <a:ea typeface="微软雅黑" panose="020B0503020204020204" pitchFamily="34" charset="-122"/>
              </a:endParaRPr>
            </a:p>
          </p:txBody>
        </p:sp>
        <p:sp>
          <p:nvSpPr>
            <p:cNvPr id="6" name="等腰三角形 5"/>
            <p:cNvSpPr/>
            <p:nvPr/>
          </p:nvSpPr>
          <p:spPr>
            <a:xfrm rot="5732534">
              <a:off x="276657" y="236537"/>
              <a:ext cx="341499" cy="215786"/>
            </a:xfrm>
            <a:prstGeom prst="triangle">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等腰三角形 6"/>
            <p:cNvSpPr/>
            <p:nvPr/>
          </p:nvSpPr>
          <p:spPr>
            <a:xfrm rot="5732534">
              <a:off x="498407" y="402336"/>
              <a:ext cx="150275" cy="103735"/>
            </a:xfrm>
            <a:prstGeom prst="triangle">
              <a:avLst/>
            </a:prstGeom>
            <a:solidFill>
              <a:srgbClr val="008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3" name="矩形 2"/>
          <p:cNvSpPr/>
          <p:nvPr/>
        </p:nvSpPr>
        <p:spPr>
          <a:xfrm>
            <a:off x="445272" y="581057"/>
            <a:ext cx="8249185" cy="4247317"/>
          </a:xfrm>
          <a:prstGeom prst="rect">
            <a:avLst/>
          </a:prstGeom>
        </p:spPr>
        <p:txBody>
          <a:bodyPr wrap="square">
            <a:spAutoFit/>
          </a:bodyPr>
          <a:lstStyle/>
          <a:p>
            <a:pPr>
              <a:lnSpc>
                <a:spcPct val="150000"/>
              </a:lnSpc>
            </a:pP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）新思想、新维度、新参考系</a:t>
            </a:r>
          </a:p>
          <a:p>
            <a:pPr>
              <a:lnSpc>
                <a:spcPct val="150000"/>
              </a:lnSpc>
            </a:pPr>
            <a:r>
              <a:rPr lang="en-US" altLang="zh-CN" sz="1600" dirty="0" smtClean="0">
                <a:latin typeface="微软雅黑" panose="020B0503020204020204" pitchFamily="34" charset="-122"/>
                <a:ea typeface="微软雅黑" panose="020B0503020204020204" pitchFamily="34" charset="-122"/>
              </a:rPr>
              <a:t>a</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商业</a:t>
            </a:r>
            <a:r>
              <a:rPr lang="zh-CN" altLang="en-US" sz="1600" dirty="0">
                <a:latin typeface="微软雅黑" panose="020B0503020204020204" pitchFamily="34" charset="-122"/>
                <a:ea typeface="微软雅黑" panose="020B0503020204020204" pitchFamily="34" charset="-122"/>
              </a:rPr>
              <a:t>的本质是客户，经营客户才是最重要，传统的商业一直在经营产品而忽略了经营客户，因此以客户为中心围绕着客户消费者群体，认识自己的客户、分析自己的客户，围绕这些</a:t>
            </a:r>
            <a:r>
              <a:rPr lang="zh-CN" altLang="en-US" sz="1600" dirty="0">
                <a:solidFill>
                  <a:srgbClr val="0070C0"/>
                </a:solidFill>
                <a:latin typeface="微软雅黑" panose="020B0503020204020204" pitchFamily="34" charset="-122"/>
                <a:ea typeface="微软雅黑" panose="020B0503020204020204" pitchFamily="34" charset="-122"/>
              </a:rPr>
              <a:t>分析打造产品和精准营销才是未来最具竞争力的经营。</a:t>
            </a:r>
          </a:p>
          <a:p>
            <a:pPr>
              <a:lnSpc>
                <a:spcPct val="150000"/>
              </a:lnSpc>
            </a:pPr>
            <a:r>
              <a:rPr lang="en-US" altLang="zh-CN" sz="1600" dirty="0" smtClean="0">
                <a:latin typeface="微软雅黑" panose="020B0503020204020204" pitchFamily="34" charset="-122"/>
                <a:ea typeface="微软雅黑" panose="020B0503020204020204" pitchFamily="34" charset="-122"/>
              </a:rPr>
              <a:t>b</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在</a:t>
            </a:r>
            <a:r>
              <a:rPr lang="zh-CN" altLang="en-US" sz="1600" dirty="0">
                <a:latin typeface="微软雅黑" panose="020B0503020204020204" pitchFamily="34" charset="-122"/>
                <a:ea typeface="微软雅黑" panose="020B0503020204020204" pitchFamily="34" charset="-122"/>
              </a:rPr>
              <a:t>中国历史上以至于到目前除了掌贝之外都没有一套既可以</a:t>
            </a:r>
            <a:r>
              <a:rPr lang="zh-CN" altLang="en-US" sz="1600" dirty="0">
                <a:solidFill>
                  <a:srgbClr val="0070C0"/>
                </a:solidFill>
                <a:latin typeface="微软雅黑" panose="020B0503020204020204" pitchFamily="34" charset="-122"/>
                <a:ea typeface="微软雅黑" panose="020B0503020204020204" pitchFamily="34" charset="-122"/>
              </a:rPr>
              <a:t>帮助商户一站式的支付卡券商城外卖等</a:t>
            </a:r>
            <a:r>
              <a:rPr lang="zh-CN" altLang="en-US" sz="1600" dirty="0">
                <a:latin typeface="微软雅黑" panose="020B0503020204020204" pitchFamily="34" charset="-122"/>
                <a:ea typeface="微软雅黑" panose="020B0503020204020204" pitchFamily="34" charset="-122"/>
              </a:rPr>
              <a:t>服务消费者，而又能</a:t>
            </a:r>
            <a:r>
              <a:rPr lang="zh-CN" altLang="en-US" sz="1600" dirty="0">
                <a:solidFill>
                  <a:srgbClr val="0070C0"/>
                </a:solidFill>
                <a:latin typeface="微软雅黑" panose="020B0503020204020204" pitchFamily="34" charset="-122"/>
                <a:ea typeface="微软雅黑" panose="020B0503020204020204" pitchFamily="34" charset="-122"/>
              </a:rPr>
              <a:t>沉淀消费者信息、分析消费者情况，并且做精准的数字化营销的系统平台。</a:t>
            </a:r>
          </a:p>
          <a:p>
            <a:pPr>
              <a:lnSpc>
                <a:spcPct val="150000"/>
              </a:lnSpc>
            </a:pPr>
            <a:r>
              <a:rPr lang="en-US" altLang="zh-CN" sz="1600" dirty="0" smtClean="0">
                <a:latin typeface="微软雅黑" panose="020B0503020204020204" pitchFamily="34" charset="-122"/>
                <a:ea typeface="微软雅黑" panose="020B0503020204020204" pitchFamily="34" charset="-122"/>
              </a:rPr>
              <a:t>c</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基于</a:t>
            </a:r>
            <a:r>
              <a:rPr lang="zh-CN" altLang="en-US" sz="1600" dirty="0">
                <a:latin typeface="微软雅黑" panose="020B0503020204020204" pitchFamily="34" charset="-122"/>
                <a:ea typeface="微软雅黑" panose="020B0503020204020204" pitchFamily="34" charset="-122"/>
              </a:rPr>
              <a:t>产品为中心的系统</a:t>
            </a:r>
            <a:r>
              <a:rPr lang="en-US" altLang="zh-CN" sz="1600" dirty="0" err="1">
                <a:latin typeface="微软雅黑" panose="020B0503020204020204" pitchFamily="34" charset="-122"/>
                <a:ea typeface="微软雅黑" panose="020B0503020204020204" pitchFamily="34" charset="-122"/>
              </a:rPr>
              <a:t>ERP</a:t>
            </a:r>
            <a:r>
              <a:rPr lang="zh-CN" altLang="en-US" sz="1600" dirty="0">
                <a:latin typeface="微软雅黑" panose="020B0503020204020204" pitchFamily="34" charset="-122"/>
                <a:ea typeface="微软雅黑" panose="020B0503020204020204" pitchFamily="34" charset="-122"/>
              </a:rPr>
              <a:t>和收银系统等已经是商户成熟都在使用的系统，几乎是烂大街的产品，它只能帮助商户实现产品订单信息的流转提高流程的效率，而无法给商户提供经营智慧，提高收入，通过了解客户的情况、甚至分析客户情况及直接开展数字化营销。而</a:t>
            </a:r>
            <a:r>
              <a:rPr lang="zh-CN" altLang="en-US" sz="1600" dirty="0">
                <a:solidFill>
                  <a:srgbClr val="0070C0"/>
                </a:solidFill>
                <a:latin typeface="微软雅黑" panose="020B0503020204020204" pitchFamily="34" charset="-122"/>
                <a:ea typeface="微软雅黑" panose="020B0503020204020204" pitchFamily="34" charset="-122"/>
              </a:rPr>
              <a:t>掌贝是在全新以消费者为中心的参考系下设计的一套平台。</a:t>
            </a:r>
          </a:p>
        </p:txBody>
      </p:sp>
    </p:spTree>
    <p:extLst>
      <p:ext uri="{BB962C8B-B14F-4D97-AF65-F5344CB8AC3E}">
        <p14:creationId xmlns:p14="http://schemas.microsoft.com/office/powerpoint/2010/main" val="2537916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2415</TotalTime>
  <Words>1468</Words>
  <Application>Microsoft Office PowerPoint</Application>
  <PresentationFormat>全屏显示(16:9)</PresentationFormat>
  <Paragraphs>97</Paragraphs>
  <Slides>15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宋体</vt:lpstr>
      <vt:lpstr>微软雅黑</vt:lpstr>
      <vt:lpstr>幼圆</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dc:creator>
  <cp:lastModifiedBy>Sky123.Org</cp:lastModifiedBy>
  <cp:revision>455</cp:revision>
  <dcterms:created xsi:type="dcterms:W3CDTF">2016-08-12T13:40:08Z</dcterms:created>
  <dcterms:modified xsi:type="dcterms:W3CDTF">2016-10-30T03:55:18Z</dcterms:modified>
</cp:coreProperties>
</file>