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2" r:id="rId4"/>
    <p:sldId id="348" r:id="rId5"/>
    <p:sldId id="349" r:id="rId6"/>
    <p:sldId id="357" r:id="rId7"/>
    <p:sldId id="353" r:id="rId8"/>
    <p:sldId id="354" r:id="rId9"/>
    <p:sldId id="355" r:id="rId10"/>
    <p:sldId id="356" r:id="rId11"/>
    <p:sldId id="350" r:id="rId12"/>
    <p:sldId id="359" r:id="rId13"/>
    <p:sldId id="352" r:id="rId14"/>
    <p:sldId id="358" r:id="rId15"/>
    <p:sldId id="360" r:id="rId16"/>
    <p:sldId id="25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0573C2"/>
    <a:srgbClr val="97C5E5"/>
    <a:srgbClr val="2A87CA"/>
    <a:srgbClr val="4BACC6"/>
    <a:srgbClr val="F7F7F7"/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9" autoAdjust="0"/>
    <p:restoredTop sz="87090" autoAdjust="0"/>
  </p:normalViewPr>
  <p:slideViewPr>
    <p:cSldViewPr>
      <p:cViewPr varScale="1">
        <p:scale>
          <a:sx n="113" d="100"/>
          <a:sy n="113" d="100"/>
        </p:scale>
        <p:origin x="492" y="5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1410-896B-47F4-8A92-B1695557BDE6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6650-AA56-4522-91A2-EEDB362DC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产业环境阐述了宏观的外部环境</a:t>
            </a:r>
            <a:r>
              <a:rPr lang="en-US" altLang="zh-CN" dirty="0"/>
              <a:t>-&gt;</a:t>
            </a:r>
            <a:r>
              <a:rPr lang="zh-CN" altLang="en-US" dirty="0"/>
              <a:t>内部环境先讲战略</a:t>
            </a:r>
            <a:endParaRPr lang="en-US" altLang="zh-CN" dirty="0"/>
          </a:p>
          <a:p>
            <a:r>
              <a:rPr lang="zh-CN" altLang="en-US" dirty="0"/>
              <a:t>什么是战略？</a:t>
            </a:r>
            <a:r>
              <a:rPr lang="en-US" altLang="zh-CN" dirty="0"/>
              <a:t>-&gt;</a:t>
            </a:r>
            <a:r>
              <a:rPr lang="zh-CN" altLang="en-US" dirty="0"/>
              <a:t>来源于战场，应对企业竞争的作战方案。企业根本长期的目标，实现目标的行动序列和资源配置。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雷军说：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不要用战术上的勤奋掩盖战略上的懒惰</a:t>
            </a:r>
          </a:p>
          <a:p>
            <a:r>
              <a:rPr lang="zh-CN" altLang="en-US" dirty="0"/>
              <a:t>考研的例子。</a:t>
            </a:r>
            <a:endParaRPr lang="en-US" altLang="zh-CN" dirty="0"/>
          </a:p>
          <a:p>
            <a:r>
              <a:rPr lang="zh-CN" altLang="en-US" dirty="0"/>
              <a:t>战略的阶段性。支付</a:t>
            </a:r>
            <a:r>
              <a:rPr lang="en-US" altLang="zh-CN" dirty="0"/>
              <a:t>-&gt;</a:t>
            </a:r>
            <a:r>
              <a:rPr lang="zh-CN" altLang="en-US" dirty="0"/>
              <a:t>融合</a:t>
            </a:r>
            <a:r>
              <a:rPr lang="en-US" altLang="zh-CN" dirty="0"/>
              <a:t>-&gt;</a:t>
            </a:r>
            <a:r>
              <a:rPr lang="zh-CN" altLang="en-US" dirty="0"/>
              <a:t>智慧店铺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美容美发：大妈的故事。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7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某牛逼销售的故事。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8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中国的首席战略官习大大 的四个全面的战略思想（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全面建成小康社会、全面深化改革、全面推进依法治国、全面从严治党</a:t>
            </a:r>
            <a:r>
              <a:rPr lang="zh-CN" altLang="en-US" dirty="0"/>
              <a:t>），下有掌贝的智慧店铺的核心战略定位。</a:t>
            </a:r>
            <a:endParaRPr lang="en-US" altLang="zh-CN" dirty="0"/>
          </a:p>
          <a:p>
            <a:r>
              <a:rPr lang="zh-CN" altLang="en-US" dirty="0"/>
              <a:t>提问环节：智慧店铺里哪个产品体现了大数据和人工智能。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6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掌贝是一家互联网商业服务公司，重要的事情说三遍。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8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7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举例：商米和联迪。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举例：暹罗泰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1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通过开放平台对接，味千的例子。</a:t>
            </a:r>
            <a:endParaRPr lang="en-US" altLang="zh-CN" dirty="0"/>
          </a:p>
          <a:p>
            <a:r>
              <a:rPr lang="zh-CN" altLang="en-US" dirty="0"/>
              <a:t>举例：针对增量市场我们整合了智慧餐厅系统，是一套非常复杂的系统，我们是通过这样对接探索对接方案。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2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最好的竞争就是避开竞争。这也是我们战略发展的路径。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1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餐饮行业：做鸡和做鸭的数据。</a:t>
            </a:r>
            <a:endParaRPr lang="en-US" altLang="zh-CN" dirty="0"/>
          </a:p>
          <a:p>
            <a:r>
              <a:rPr lang="zh-CN" altLang="en-US" dirty="0"/>
              <a:t>酒店行业：七天的数据。</a:t>
            </a:r>
            <a:endParaRPr lang="en-US" altLang="zh-CN" dirty="0"/>
          </a:p>
          <a:p>
            <a:r>
              <a:rPr lang="zh-CN" altLang="en-US" dirty="0"/>
              <a:t>娱乐：</a:t>
            </a:r>
            <a:r>
              <a:rPr lang="en-US" altLang="zh-CN" dirty="0"/>
              <a:t>KTV</a:t>
            </a:r>
            <a:r>
              <a:rPr lang="zh-CN" altLang="en-US" dirty="0"/>
              <a:t>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06650-AA56-4522-91A2-EEDB362DCB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0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1398" y="1343395"/>
            <a:ext cx="6013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掌贝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年战略设计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57865" y="205087"/>
            <a:ext cx="27012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、掌贝商业模式战略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1275606"/>
            <a:ext cx="7553325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</a:pPr>
            <a:r>
              <a:rPr lang="zh-CN" altLang="en-US" sz="14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掌贝产品体系三大模块，其中智能</a:t>
            </a:r>
            <a:r>
              <a:rPr lang="en-US" altLang="zh-CN" sz="14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POS</a:t>
            </a:r>
            <a:r>
              <a:rPr lang="zh-CN" altLang="en-US" sz="14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模块是众友商已具备或部分具的能力，而智慧平台是掌贝独领性的优势。</a:t>
            </a:r>
            <a:endParaRPr lang="zh-CN" altLang="en-US" sz="1400" b="0" u="none" spc="1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</a:pPr>
            <a:r>
              <a:rPr lang="zh-CN" altLang="en-US" sz="14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en-US" sz="1400" b="1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400" b="1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因此</a:t>
            </a:r>
            <a:r>
              <a:rPr lang="zh-CN" altLang="en-US" sz="14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，我们采用硬件低价来打击竞争对手，用我们独有的智慧平台的竞争力来创造收入，而智慧平台恰恰是竞争对手所没有的，形成我有他无的局面，对方都无从发力和抗衡。</a:t>
            </a:r>
            <a:r>
              <a:rPr lang="zh-CN" altLang="en-US" sz="1400" b="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硬件低价竞争，独有智慧平台高价竞争的打法</a:t>
            </a:r>
            <a:r>
              <a:rPr lang="zh-CN" altLang="en-US" sz="14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，使得我们既可以体现产品真正的价值获取合理收入，也能在硬件方面打击竞争对手，让以硬件为核心产品的公司无法生存。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299449261"/>
              </p:ext>
            </p:extLst>
          </p:nvPr>
        </p:nvGraphicFramePr>
        <p:xfrm>
          <a:off x="626635" y="3435846"/>
          <a:ext cx="6969701" cy="102759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531"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u="none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掌贝产品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u="none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体系</a:t>
                      </a:r>
                      <a:endParaRPr lang="zh-CN" altLang="en-US" sz="1400" b="0" u="none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智慧平台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掌贝独特具备能力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独特竞争力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3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</a:t>
                      </a:r>
                      <a:r>
                        <a:rPr lang="en-US" altLang="zh-CN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产业大部分友商具备能力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一般竞争力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53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运营服务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正在培养的行业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潜在独特竞争力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1560" y="915566"/>
            <a:ext cx="1911101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）产品价值差异分析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57865" y="205087"/>
            <a:ext cx="27012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、掌贝商业模式战略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6260" y="821055"/>
            <a:ext cx="7769860" cy="1097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</a:pPr>
            <a:r>
              <a:rPr lang="en-US" altLang="zh-CN" sz="1600" b="1" u="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b="1" u="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）商户价格承受分析</a:t>
            </a:r>
          </a:p>
          <a:p>
            <a:pPr marL="0" indent="0" algn="l">
              <a:lnSpc>
                <a:spcPct val="150000"/>
              </a:lnSpc>
            </a:pPr>
            <a:r>
              <a:rPr lang="zh-CN" altLang="en-US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掌贝所定义的</a:t>
            </a:r>
            <a:r>
              <a:rPr lang="zh-CN" altLang="en-US" sz="1400" u="none" dirty="0">
                <a:solidFill>
                  <a:srgbClr val="2A87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客户群</a:t>
            </a:r>
            <a:r>
              <a:rPr lang="zh-CN" altLang="en-US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，单个门店的年营业收入都在</a:t>
            </a:r>
            <a:r>
              <a:rPr lang="en-US" altLang="zh-CN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50</a:t>
            </a:r>
            <a:r>
              <a:rPr lang="zh-CN" altLang="en-US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万～</a:t>
            </a:r>
            <a:r>
              <a:rPr lang="en-US" altLang="zh-CN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200</a:t>
            </a:r>
            <a:r>
              <a:rPr lang="zh-CN" altLang="en-US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万之间，按照平均单店的</a:t>
            </a:r>
            <a:r>
              <a:rPr lang="en-US" altLang="zh-CN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5000</a:t>
            </a:r>
            <a:r>
              <a:rPr lang="zh-CN" altLang="en-US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元价格计算，智慧平台的投入相当于收入的</a:t>
            </a:r>
            <a:r>
              <a:rPr lang="en-US" altLang="zh-CN" sz="1400" b="0" u="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0.25%</a:t>
            </a:r>
            <a:r>
              <a:rPr lang="zh-CN" altLang="en-US" sz="1400" b="0" u="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～</a:t>
            </a:r>
            <a:r>
              <a:rPr lang="en-US" altLang="zh-CN" sz="1400" b="0" u="none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1%</a:t>
            </a:r>
            <a:r>
              <a:rPr lang="en-US" altLang="zh-CN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en-US" sz="14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是相对完全接受的范围。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1283901086"/>
              </p:ext>
            </p:extLst>
          </p:nvPr>
        </p:nvGraphicFramePr>
        <p:xfrm>
          <a:off x="680085" y="1990725"/>
          <a:ext cx="7574280" cy="27660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商户类型</a:t>
                      </a:r>
                      <a:endParaRPr lang="zh-CN" altLang="en-US" sz="1200" b="1" u="none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店面分类</a:t>
                      </a:r>
                      <a:endParaRPr lang="zh-CN" altLang="en-US" sz="1200" b="1" u="none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单店年均收入（保守估计）</a:t>
                      </a:r>
                      <a:endParaRPr lang="zh-CN" altLang="en-US" sz="1200" b="1" u="none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餐饮商户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endParaRPr lang="en-US" altLang="zh-CN" sz="1200" b="0" u="none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小店面（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  <a:endParaRPr lang="zh-CN" altLang="en-US" sz="1200" b="0" u="none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中店面（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  <a:endParaRPr lang="zh-CN" altLang="en-US" sz="1200" b="0" u="none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大店面（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平以上）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万以上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0"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酒店商户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</a:t>
                      </a:r>
                      <a:endParaRPr lang="en-US" altLang="zh-CN" sz="1200" b="0" u="none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小店面（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间）</a:t>
                      </a:r>
                      <a:endParaRPr lang="zh-CN" altLang="en-US" sz="1200" b="0" u="none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中店面（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间）</a:t>
                      </a:r>
                      <a:endParaRPr lang="zh-CN" altLang="en-US" sz="1200" b="0" u="none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大店面（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间以上）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万以上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60"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娱乐商户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1200" b="0" u="none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小店面（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间）</a:t>
                      </a:r>
                      <a:endParaRPr lang="zh-CN" altLang="en-US" sz="1200" b="0" u="none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中店面（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间）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大店面（</a:t>
                      </a:r>
                      <a:r>
                        <a:rPr lang="en-US" altLang="zh-CN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u="none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间以上）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3000</a:t>
                      </a:r>
                      <a:r>
                        <a:rPr lang="zh-CN" altLang="en-US" sz="1200" u="none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万以上</a:t>
                      </a:r>
                      <a:endParaRPr lang="zh-CN" altLang="en-US" sz="1200" b="0" u="none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2824766296"/>
              </p:ext>
            </p:extLst>
          </p:nvPr>
        </p:nvGraphicFramePr>
        <p:xfrm>
          <a:off x="786601" y="0"/>
          <a:ext cx="7570797" cy="523281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4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商户类型</a:t>
                      </a:r>
                      <a:endParaRPr lang="zh-CN" altLang="en-US" sz="1200" b="1" u="none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店面分类</a:t>
                      </a:r>
                      <a:endParaRPr lang="zh-CN" altLang="en-US" sz="1200" b="1" u="none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71755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单店年均收入（保守估计）</a:t>
                      </a:r>
                      <a:endParaRPr lang="zh-CN" altLang="en-US" sz="1200" b="1" u="none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2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美容美发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平以上）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万以上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2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商超便利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平以上）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以上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2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服装商户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平以上）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2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化妆饰品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中店面（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大店面（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平以上）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万以上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2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名表珠宝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小店面（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中店面（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CN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altLang="en-US" sz="12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2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2185" marR="42185" marT="28123" marB="2812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大店面（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平以上）</a:t>
                      </a:r>
                    </a:p>
                  </a:txBody>
                  <a:tcPr marL="42185" marR="42185" marT="28123" marB="281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万以上</a:t>
                      </a:r>
                    </a:p>
                  </a:txBody>
                  <a:tcPr marL="42185" marR="42185" marT="28123" marB="28123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4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57865" y="205087"/>
            <a:ext cx="27012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、掌贝销售战略设计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613" y="1212215"/>
            <a:ext cx="7056755" cy="1051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 algn="l">
              <a:lnSpc>
                <a:spcPct val="150000"/>
              </a:lnSpc>
            </a:pPr>
            <a:r>
              <a:rPr lang="en-US" altLang="zh-CN" sz="14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en-US" sz="14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智慧店铺属于掌贝</a:t>
            </a:r>
            <a:r>
              <a:rPr lang="zh-CN" altLang="en-US" sz="1400" b="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基于商户需求新创造的行业</a:t>
            </a:r>
            <a:r>
              <a:rPr lang="zh-CN" altLang="en-US" sz="14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，这里的新创造体现在思想层、概念层、策略层、方案层和产品层，认知革命性变迁的时代以最终产品的形式来呈现</a:t>
            </a:r>
            <a:r>
              <a:rPr lang="zh-CN" altLang="en-US" sz="14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400" b="0" u="none" spc="1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266700" algn="l">
              <a:lnSpc>
                <a:spcPct val="150000"/>
              </a:lnSpc>
            </a:pPr>
            <a:r>
              <a:rPr lang="zh-CN" altLang="en-US" sz="14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en-US" sz="1400" b="1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因此，</a:t>
            </a:r>
            <a:r>
              <a:rPr lang="zh-CN" altLang="en-US" sz="1400" b="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针对行业的这个阶段、客户的属性来充分的精准的设计销售。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4390" y="3032358"/>
            <a:ext cx="6600190" cy="1051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</a:pPr>
            <a:r>
              <a:rPr lang="en-US" altLang="zh-CN" sz="1400" b="1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en-US" altLang="zh-CN" sz="1400" b="1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en-US" altLang="zh-CN" sz="1400" b="1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打破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客户固有的认知框架并导入新空间（商业经营认知、掌贝产业认知）</a:t>
            </a:r>
          </a:p>
          <a:p>
            <a:pPr marL="0" indent="0" algn="l">
              <a:lnSpc>
                <a:spcPct val="150000"/>
              </a:lnSpc>
            </a:pPr>
            <a:r>
              <a:rPr lang="en-US" altLang="zh-CN" sz="1400" b="1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区分并剔除友商的干扰，树立掌贝独有的价值和形象（思想、概念、策略、</a:t>
            </a:r>
          </a:p>
          <a:p>
            <a:pPr marL="0" indent="0" algn="l">
              <a:lnSpc>
                <a:spcPct val="150000"/>
              </a:lnSpc>
            </a:pP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方案、产品）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7584" y="2552986"/>
            <a:ext cx="3046027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 anchor="t">
            <a:spAutoFit/>
          </a:bodyPr>
          <a:lstStyle/>
          <a:p>
            <a:pPr marL="0"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☆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销售中要解决两个最核心的任务：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8978" y="2139702"/>
            <a:ext cx="5810885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200000"/>
              </a:lnSpc>
            </a:pPr>
            <a:r>
              <a:rPr lang="zh-CN" altLang="en-US" sz="1600" b="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原则一</a:t>
            </a: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：从思想、概念、策略、方案、最后到再谈产品。</a:t>
            </a:r>
          </a:p>
          <a:p>
            <a:pPr marL="0" indent="0" algn="l">
              <a:lnSpc>
                <a:spcPct val="200000"/>
              </a:lnSpc>
            </a:pPr>
            <a:r>
              <a:rPr lang="zh-CN" altLang="en-US" sz="1600" b="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原则二</a:t>
            </a: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：从智慧平台最后谈到智能硬件。</a:t>
            </a:r>
          </a:p>
          <a:p>
            <a:pPr marL="0" indent="0" algn="l">
              <a:lnSpc>
                <a:spcPct val="200000"/>
              </a:lnSpc>
            </a:pPr>
            <a:r>
              <a:rPr lang="zh-CN" altLang="en-US" sz="1600" b="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原则三</a:t>
            </a: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：咨询服务式的销售。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57865" y="205087"/>
            <a:ext cx="27012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、掌贝销售战略设计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1729140"/>
            <a:ext cx="547260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☆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基于这两个销售中的核心任务，需要有以下几点基本原则：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3478"/>
            <a:ext cx="29482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掌贝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年的核心战略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242773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可持续规模化盈收能力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38" y="267494"/>
            <a:ext cx="3957856" cy="44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647840"/>
            <a:ext cx="3393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279E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000" b="1" dirty="0">
              <a:solidFill>
                <a:srgbClr val="279EF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95920" y="1494354"/>
            <a:ext cx="2354580" cy="2560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智慧店铺是什么？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掌贝是什么？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掌贝产品方案战略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掌贝商业模式战略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掌贝销售战略设计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30" y="205087"/>
            <a:ext cx="256794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、什么是智慧店铺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41362" y="2021815"/>
            <a:ext cx="676148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200000"/>
              </a:lnSpc>
            </a:pP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智慧店铺组成：智慧平台（线上）</a:t>
            </a:r>
            <a:r>
              <a:rPr lang="en-US" altLang="zh-CN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</a:t>
            </a: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智能</a:t>
            </a:r>
            <a:r>
              <a:rPr lang="en-US" altLang="zh-CN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POS</a:t>
            </a: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（线下）</a:t>
            </a:r>
            <a:r>
              <a:rPr lang="en-US" altLang="zh-CN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+</a:t>
            </a: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（运营服务）</a:t>
            </a:r>
          </a:p>
          <a:p>
            <a:pPr marL="0" indent="0" algn="l">
              <a:lnSpc>
                <a:spcPct val="200000"/>
              </a:lnSpc>
            </a:pP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智慧店铺特点：线上线下一体化、服务营销一体化、硬件软件一体化</a:t>
            </a:r>
          </a:p>
          <a:p>
            <a:pPr marL="0" indent="0" algn="l">
              <a:lnSpc>
                <a:spcPct val="200000"/>
              </a:lnSpc>
            </a:pP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智慧店铺价值：帮助店铺高效服务消费者、连接消费者、营销消费者</a:t>
            </a:r>
          </a:p>
          <a:p>
            <a:pPr marL="0" indent="0" algn="l">
              <a:lnSpc>
                <a:spcPct val="200000"/>
              </a:lnSpc>
            </a:pPr>
            <a:r>
              <a:rPr lang="zh-CN" altLang="en-US" sz="16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智慧店铺核心：大数据和人工智能</a:t>
            </a:r>
          </a:p>
        </p:txBody>
      </p:sp>
      <p:sp>
        <p:nvSpPr>
          <p:cNvPr id="3" name="矩形 2"/>
          <p:cNvSpPr/>
          <p:nvPr/>
        </p:nvSpPr>
        <p:spPr>
          <a:xfrm>
            <a:off x="623956" y="1136155"/>
            <a:ext cx="7511792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00" dirty="0">
                <a:solidFill>
                  <a:srgbClr val="2A8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智慧店铺是通过线上智慧平台和线下智能</a:t>
            </a:r>
            <a:r>
              <a:rPr lang="en-US" altLang="zh-CN" sz="1600" spc="100" dirty="0">
                <a:solidFill>
                  <a:srgbClr val="2A8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600" spc="100" dirty="0">
                <a:solidFill>
                  <a:srgbClr val="2A8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一站式帮助店铺高效服务消费者、连接消费者和营销消费者的大数据经营平台。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83568" y="2067694"/>
            <a:ext cx="7380172" cy="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83568" y="4227934"/>
            <a:ext cx="7380172" cy="3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9982" y="2211713"/>
            <a:ext cx="251380" cy="288032"/>
          </a:xfrm>
          <a:prstGeom prst="rect">
            <a:avLst/>
          </a:prstGeom>
          <a:solidFill>
            <a:srgbClr val="05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9590" y="2665013"/>
            <a:ext cx="246579" cy="288032"/>
          </a:xfrm>
          <a:prstGeom prst="rect">
            <a:avLst/>
          </a:prstGeom>
          <a:solidFill>
            <a:srgbClr val="05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9590" y="3186041"/>
            <a:ext cx="251380" cy="288032"/>
          </a:xfrm>
          <a:prstGeom prst="rect">
            <a:avLst/>
          </a:prstGeom>
          <a:solidFill>
            <a:srgbClr val="05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9590" y="3694381"/>
            <a:ext cx="251380" cy="288032"/>
          </a:xfrm>
          <a:prstGeom prst="rect">
            <a:avLst/>
          </a:prstGeom>
          <a:solidFill>
            <a:srgbClr val="05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030" y="205087"/>
            <a:ext cx="205994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、掌贝是什么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89945" y="1779662"/>
            <a:ext cx="6622415" cy="1554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200000"/>
              </a:lnSpc>
            </a:pPr>
            <a:r>
              <a:rPr lang="zh-CN" altLang="en-US" sz="160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</a:t>
            </a:r>
            <a:r>
              <a:rPr lang="en-US" altLang="zh-CN" sz="160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60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掌贝是一家智慧店铺服务公司，通过智慧店铺产品和运营服务实现服务效率的提升、经营收入的增加和经营战略及策略指导。</a:t>
            </a:r>
          </a:p>
          <a:p>
            <a:pPr marL="0" indent="0" algn="l">
              <a:lnSpc>
                <a:spcPct val="200000"/>
              </a:lnSpc>
            </a:pPr>
            <a:r>
              <a:rPr lang="zh-CN" altLang="en-US" sz="1600" u="none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 掌贝是一家互联网商业服务公司，不是软件公司，更不是硬件公司。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331640" y="2787774"/>
            <a:ext cx="6480720" cy="1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65" y="205087"/>
            <a:ext cx="27012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、掌贝产品方案战略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21273" y="1188085"/>
            <a:ext cx="7838440" cy="2057400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</a:pPr>
            <a:endParaRPr lang="zh-CN" altLang="en-US" sz="1600" b="1" u="none" spc="1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</a:pPr>
            <a:r>
              <a:rPr lang="zh-CN" altLang="en-US" sz="1400" b="0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en-US" sz="1400" b="0" u="none" kern="1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我们希望卖给客户的产品是</a:t>
            </a:r>
            <a:r>
              <a:rPr lang="zh-CN" altLang="en-US" sz="1400" b="0" u="none" kern="100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即买即用</a:t>
            </a:r>
            <a:r>
              <a:rPr lang="zh-CN" altLang="en-US" sz="1400" b="0" u="none" kern="1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的产品，并不需要客户购买额外的东西搭配才行。这就好比我们买手机我们并不需要从三星买硬件，从谷歌买安卓系统，再从各个厂商花钱买各种应用一样，因此，直接给客户</a:t>
            </a:r>
            <a:r>
              <a:rPr lang="zh-CN" altLang="en-US" sz="1400" b="0" u="none" kern="100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提供终端消费品</a:t>
            </a:r>
            <a:r>
              <a:rPr lang="zh-CN" altLang="en-US" sz="1400" b="0" u="none" kern="1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可以让客户省去非常多不必要的多项采购的麻烦以及软件、系统和应用适配安装的痛苦。</a:t>
            </a:r>
          </a:p>
          <a:p>
            <a:pPr marL="0" indent="0" algn="l">
              <a:lnSpc>
                <a:spcPct val="150000"/>
              </a:lnSpc>
            </a:pPr>
            <a:r>
              <a:rPr lang="zh-CN" altLang="en-US" sz="1400" b="1" u="none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endParaRPr lang="zh-CN" altLang="en-US" sz="1400" b="0" u="none" spc="1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6694" y="1114425"/>
            <a:ext cx="7803738" cy="41819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）输出硬件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系统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应用一体化的产品（输出终端集成品而非中间某个配件工业品）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2426" y="2914015"/>
            <a:ext cx="7705090" cy="105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zh-CN" altLang="en-US" sz="1400" b="1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因此</a:t>
            </a:r>
            <a:r>
              <a:rPr lang="zh-CN" altLang="en-US" sz="14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，掌贝做了垂直行业链条的控制和整合，从自己研发硬件、以及研发操作系统、自己来做应用，因此可以很好的将这三个环节完美整合，</a:t>
            </a:r>
            <a:r>
              <a:rPr lang="zh-CN" altLang="en-US" sz="1400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实现了产业链垂直的</a:t>
            </a:r>
            <a:r>
              <a:rPr lang="en-US" altLang="zh-CN" sz="1400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ALL IN ONE</a:t>
            </a:r>
            <a:r>
              <a:rPr lang="zh-CN" altLang="en-US" sz="1400" spc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，保证最终输出给商户产品的功能、交互体验和稳定性。 </a:t>
            </a:r>
            <a:endParaRPr lang="zh-CN" altLang="en-US" spc="1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011626710"/>
              </p:ext>
            </p:extLst>
          </p:nvPr>
        </p:nvGraphicFramePr>
        <p:xfrm>
          <a:off x="542290" y="2003425"/>
          <a:ext cx="8143240" cy="12801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4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45"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非一体化</a:t>
                      </a:r>
                    </a:p>
                    <a:p>
                      <a:pPr marL="0"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集成公司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硬件类公司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新大陆、联迪、福建升腾、旺</a:t>
                      </a:r>
                      <a:r>
                        <a:rPr lang="en-US" altLang="zh-CN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</a:t>
                      </a:r>
                      <a:r>
                        <a:rPr lang="zh-CN" altLang="en-US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、盒子支付、商米、惠银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支付牌照管道类公司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腾讯、支付宝、银联第三方支付管道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40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纯软件类公司</a:t>
                      </a:r>
                      <a:endParaRPr lang="zh-CN" altLang="en-US" sz="14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需要商户自购手机、</a:t>
                      </a:r>
                      <a:r>
                        <a:rPr lang="en-US" altLang="zh-CN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</a:t>
                      </a:r>
                      <a:r>
                        <a:rPr lang="zh-CN" altLang="en-US" sz="14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等硬件的软件公司，很多的软件外包公司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7865" y="205087"/>
            <a:ext cx="27012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、掌贝产品方案战略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8955" y="1490980"/>
            <a:ext cx="8039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94670" y="1794376"/>
            <a:ext cx="743371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</a:pP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实体店铺</a:t>
            </a:r>
            <a:r>
              <a:rPr lang="zh-CN" altLang="en-US" sz="1400" b="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经营管理的需求极其的旺盛，另外与消费者发生关系的类型是极其多的，而且不同的行业又有些特殊的需求或者需求的侧重点有变化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。从基础的支付、会员、卡券到差异的点菜、评价、打赏、排队、微页营销、游戏营销、数据营销和微商城等。</a:t>
            </a:r>
          </a:p>
          <a:p>
            <a:pPr marL="0" indent="0" algn="l">
              <a:lnSpc>
                <a:spcPct val="150000"/>
              </a:lnSpc>
            </a:pPr>
            <a:r>
              <a:rPr lang="zh-CN" altLang="en-US" sz="1400" b="1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endParaRPr lang="zh-CN" altLang="en-US" sz="1400" b="0" u="none" spc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865" y="205087"/>
            <a:ext cx="27012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、掌贝产品方案战略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583" y="1203598"/>
            <a:ext cx="8319905" cy="41819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）输出支付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卡券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商城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外卖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营销等全应用功能的解决方案（输出一站式的解决方案）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4670" y="2913206"/>
            <a:ext cx="7649738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zh-CN" altLang="en-US" sz="1400" b="1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因此</a:t>
            </a:r>
            <a:r>
              <a:rPr lang="zh-CN" altLang="en-US" sz="14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，我们要实现商户横向多样化需求的全满足</a:t>
            </a: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，一站式帮助商户解决服务管理、和营销管理的需求，免去商户分散采购系统、多平台管理和数据无法统一汇集等各种麻烦。</a:t>
            </a:r>
            <a:endParaRPr lang="zh-CN" altLang="en-US" spc="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-1"/>
          <p:cNvGraphicFramePr/>
          <p:nvPr>
            <p:extLst>
              <p:ext uri="{D42A27DB-BD31-4B8C-83A1-F6EECF244321}">
                <p14:modId xmlns:p14="http://schemas.microsoft.com/office/powerpoint/2010/main" val="2664568521"/>
              </p:ext>
            </p:extLst>
          </p:nvPr>
        </p:nvGraphicFramePr>
        <p:xfrm>
          <a:off x="520700" y="1193800"/>
          <a:ext cx="7931150" cy="35654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9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104">
                <a:tc rowSpan="9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单应用类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endParaRPr lang="zh-CN" altLang="en-US" sz="1400" b="0" u="none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支付类</a:t>
                      </a:r>
                      <a:endParaRPr lang="zh-CN" altLang="en-US" sz="1400" b="0" u="none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第三方支付公司</a:t>
                      </a:r>
                      <a:r>
                        <a:rPr lang="en-US" altLang="zh-CN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银行（拉卡拉、快钱）、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二清公司（盒子支付、  乐刷）、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微信</a:t>
                      </a:r>
                      <a:r>
                        <a:rPr lang="en-US" altLang="zh-CN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b="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支付宝服务商（客来乐、华阳信通） </a:t>
                      </a:r>
                      <a:endParaRPr lang="zh-CN" altLang="en-US" sz="1400" b="0" u="none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传统</a:t>
                      </a:r>
                      <a:r>
                        <a:rPr lang="en-US" altLang="zh-CN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CRM</a:t>
                      </a:r>
                      <a:r>
                        <a:rPr lang="zh-CN" altLang="en-US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zh-CN" altLang="en-US" sz="1400" b="0" u="none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雅座、云纵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微站微营销类</a:t>
                      </a:r>
                      <a:endParaRPr lang="zh-CN" altLang="en-US" sz="1400" b="0" u="none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微盟、点点客、小猪</a:t>
                      </a: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</a:t>
                      </a:r>
                      <a:endParaRPr lang="en-US" altLang="zh-CN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排队类</a:t>
                      </a:r>
                      <a:endParaRPr lang="zh-CN" altLang="en-US" sz="1400" b="0" u="none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美味不用等、美团排队、排队网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融合外卖类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餐道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微信商城类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有赞、点点客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</a:t>
                      </a: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扫码点菜类公司（点单宝、云藏）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游戏营销类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海海科技、开心推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微页营销类</a:t>
                      </a:r>
                      <a:endParaRPr lang="zh-CN" altLang="en-US" sz="1400" b="0" u="none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易企秀、腾讯风铃、</a:t>
                      </a:r>
                      <a:r>
                        <a:rPr lang="en-US" altLang="zh-CN" sz="1400" u="none" spc="1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MAKA</a:t>
                      </a:r>
                      <a:r>
                        <a:rPr lang="zh-CN" altLang="en-US" sz="1400" u="none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、兔展</a:t>
                      </a:r>
                      <a:endParaRPr lang="zh-CN" altLang="en-US" sz="1400" b="0" u="none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7865" y="205087"/>
            <a:ext cx="27012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、掌贝产品方案战略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845185"/>
            <a:ext cx="8039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65" y="205087"/>
            <a:ext cx="27012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、掌贝产品方案战略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425" y="1036930"/>
            <a:ext cx="8314055" cy="304698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</a:pPr>
            <a:endParaRPr lang="zh-CN" altLang="en-US" sz="1600" b="1" u="none" spc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zh-CN" altLang="en-US" sz="1400" b="1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这里</a:t>
            </a:r>
            <a:r>
              <a:rPr lang="zh-CN" altLang="en-US" sz="140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传统系统</a:t>
            </a: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是指商户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店内原有的</a:t>
            </a:r>
            <a:r>
              <a:rPr lang="en-US" altLang="zh-CN" sz="1400" b="0" u="none" spc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ERP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或叫收银系统，原系统都是以产品为中心设计的，基于产品订单流转的系统，进存销、点单分单桌面上菜等这些流程。</a:t>
            </a:r>
          </a:p>
          <a:p>
            <a:pPr marL="0" indent="0" algn="l">
              <a:lnSpc>
                <a:spcPct val="150000"/>
              </a:lnSpc>
            </a:pPr>
            <a:r>
              <a:rPr lang="zh-CN" altLang="en-US" sz="1400" b="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zh-CN" altLang="en-US" sz="1400" b="1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掌贝不做这类的</a:t>
            </a:r>
            <a:r>
              <a:rPr lang="en-US" altLang="zh-CN" sz="1400" b="0" u="none" spc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ERP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或收银系统，</a:t>
            </a:r>
            <a:r>
              <a:rPr lang="zh-CN" altLang="en-US" sz="1400" b="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而我们的智慧店铺的设计理念和真正的功能效应几乎和传统的系统</a:t>
            </a:r>
            <a:r>
              <a:rPr lang="zh-CN" altLang="en-US" sz="140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没有交叉重叠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，即使某些较大的</a:t>
            </a:r>
            <a:r>
              <a:rPr lang="en-US" altLang="zh-CN" sz="1400" b="0" u="none" spc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ERP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厂商做了些支付功能，但是实际上与掌贝整个消费者大数据平台、数据化营销平台的功能和能力相差巨大，从产品能力上几乎可以忽略。</a:t>
            </a:r>
          </a:p>
          <a:p>
            <a:pPr marL="0" indent="0" algn="l">
              <a:lnSpc>
                <a:spcPct val="150000"/>
              </a:lnSpc>
            </a:pPr>
            <a:r>
              <a:rPr lang="zh-CN" altLang="en-US" sz="1400" b="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400" b="1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③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400" b="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传统的</a:t>
            </a:r>
            <a:r>
              <a:rPr lang="en-US" altLang="zh-CN" sz="1400" b="0" u="none" spc="1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ERP</a:t>
            </a:r>
            <a:r>
              <a:rPr lang="zh-CN" altLang="en-US" sz="1400" b="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和收银系统是</a:t>
            </a:r>
            <a:r>
              <a:rPr lang="zh-CN" altLang="en-US" sz="140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非常难做</a:t>
            </a:r>
            <a:r>
              <a:rPr lang="zh-CN" altLang="en-US" sz="1400" b="0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的产品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，非常吃力不讨好的生意，而且是既有市场生意，每做一单都是替换型生意，而且会面临数十万家传统</a:t>
            </a:r>
            <a:r>
              <a:rPr lang="en-US" altLang="zh-CN" sz="1400" b="0" u="none" spc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ERP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和收银系统公司的阻挡和竞争，无法快速规模化。</a:t>
            </a:r>
            <a:r>
              <a:rPr lang="zh-CN" altLang="en-US" sz="1400" b="1" u="none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因此</a:t>
            </a:r>
            <a:r>
              <a:rPr lang="zh-CN" altLang="en-US" sz="1400" b="1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我们战略边界不碰</a:t>
            </a:r>
            <a:r>
              <a:rPr lang="en-US" altLang="zh-CN" sz="1400" b="0" u="none" spc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ERP</a:t>
            </a:r>
            <a:r>
              <a:rPr lang="zh-CN" altLang="en-US" sz="1400" b="0" u="none" spc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或收银系统。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967787394"/>
              </p:ext>
            </p:extLst>
          </p:nvPr>
        </p:nvGraphicFramePr>
        <p:xfrm>
          <a:off x="631314" y="4155926"/>
          <a:ext cx="7606665" cy="4171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4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交叉重叠类的新型</a:t>
                      </a:r>
                      <a:r>
                        <a:rPr lang="en-US" altLang="zh-CN" sz="1400" b="0" u="none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</a:t>
                      </a:r>
                      <a:r>
                        <a:rPr lang="zh-CN" altLang="en-US" sz="1400" b="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二维火、客如云</a:t>
                      </a:r>
                      <a:endParaRPr lang="zh-CN" altLang="en-US" sz="14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9032" y="843558"/>
            <a:ext cx="2568331" cy="41819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）不与传统系统交叉重叠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2047</Words>
  <Application>Microsoft Office PowerPoint</Application>
  <PresentationFormat>全屏显示(16:9)</PresentationFormat>
  <Paragraphs>196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</dc:creator>
  <cp:lastModifiedBy>谐音</cp:lastModifiedBy>
  <cp:revision>457</cp:revision>
  <dcterms:created xsi:type="dcterms:W3CDTF">2016-08-12T13:40:00Z</dcterms:created>
  <dcterms:modified xsi:type="dcterms:W3CDTF">2017-02-05T09:35:08Z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