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82" r:id="rId2"/>
    <p:sldId id="293" r:id="rId3"/>
    <p:sldId id="283" r:id="rId4"/>
    <p:sldId id="292" r:id="rId5"/>
    <p:sldId id="284" r:id="rId6"/>
    <p:sldId id="295" r:id="rId7"/>
    <p:sldId id="286" r:id="rId8"/>
    <p:sldId id="287" r:id="rId9"/>
    <p:sldId id="298" r:id="rId10"/>
    <p:sldId id="288" r:id="rId11"/>
    <p:sldId id="289" r:id="rId12"/>
    <p:sldId id="299" r:id="rId13"/>
    <p:sldId id="290" r:id="rId14"/>
    <p:sldId id="291" r:id="rId15"/>
    <p:sldId id="296" r:id="rId16"/>
    <p:sldId id="285" r:id="rId17"/>
  </p:sldIdLst>
  <p:sldSz cx="12192000" cy="6858000"/>
  <p:notesSz cx="6858000" cy="9144000"/>
  <p:defaultTextStyle>
    <a:lvl1pPr>
      <a:defRPr>
        <a:latin typeface="+mn-lt"/>
        <a:ea typeface="+mn-ea"/>
        <a:cs typeface="+mn-cs"/>
        <a:sym typeface="Trebuchet MS"/>
      </a:defRPr>
    </a:lvl1pPr>
    <a:lvl2pPr indent="457200">
      <a:defRPr>
        <a:latin typeface="+mn-lt"/>
        <a:ea typeface="+mn-ea"/>
        <a:cs typeface="+mn-cs"/>
        <a:sym typeface="Trebuchet MS"/>
      </a:defRPr>
    </a:lvl2pPr>
    <a:lvl3pPr indent="914400">
      <a:defRPr>
        <a:latin typeface="+mn-lt"/>
        <a:ea typeface="+mn-ea"/>
        <a:cs typeface="+mn-cs"/>
        <a:sym typeface="Trebuchet MS"/>
      </a:defRPr>
    </a:lvl3pPr>
    <a:lvl4pPr indent="1371600">
      <a:defRPr>
        <a:latin typeface="+mn-lt"/>
        <a:ea typeface="+mn-ea"/>
        <a:cs typeface="+mn-cs"/>
        <a:sym typeface="Trebuchet MS"/>
      </a:defRPr>
    </a:lvl4pPr>
    <a:lvl5pPr indent="1828800">
      <a:defRPr>
        <a:latin typeface="+mn-lt"/>
        <a:ea typeface="+mn-ea"/>
        <a:cs typeface="+mn-cs"/>
        <a:sym typeface="Trebuchet MS"/>
      </a:defRPr>
    </a:lvl5pPr>
    <a:lvl6pPr indent="2286000">
      <a:defRPr>
        <a:latin typeface="+mn-lt"/>
        <a:ea typeface="+mn-ea"/>
        <a:cs typeface="+mn-cs"/>
        <a:sym typeface="Trebuchet MS"/>
      </a:defRPr>
    </a:lvl6pPr>
    <a:lvl7pPr indent="2743200">
      <a:defRPr>
        <a:latin typeface="+mn-lt"/>
        <a:ea typeface="+mn-ea"/>
        <a:cs typeface="+mn-cs"/>
        <a:sym typeface="Trebuchet MS"/>
      </a:defRPr>
    </a:lvl7pPr>
    <a:lvl8pPr indent="3200400">
      <a:defRPr>
        <a:latin typeface="+mn-lt"/>
        <a:ea typeface="+mn-ea"/>
        <a:cs typeface="+mn-cs"/>
        <a:sym typeface="Trebuchet MS"/>
      </a:defRPr>
    </a:lvl8pPr>
    <a:lvl9pPr indent="3657600">
      <a:defRPr>
        <a:latin typeface="+mn-lt"/>
        <a:ea typeface="+mn-ea"/>
        <a:cs typeface="+mn-cs"/>
        <a:sym typeface="Trebuchet M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82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264" autoAdjust="0"/>
  </p:normalViewPr>
  <p:slideViewPr>
    <p:cSldViewPr snapToGrid="0">
      <p:cViewPr varScale="1">
        <p:scale>
          <a:sx n="68" d="100"/>
          <a:sy n="68" d="100"/>
        </p:scale>
        <p:origin x="792" y="60"/>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Shape 49"/>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50" name="Shape 5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636941394"/>
      </p:ext>
    </p:extLst>
  </p:cSld>
  <p:clrMap bg1="lt1" tx1="dk1" bg2="lt2" tx2="dk2" accent1="accent1" accent2="accent2" accent3="accent3" accent4="accent4" accent5="accent5" accent6="accent6" hlink="hlink" folHlink="folHlink"/>
  <p:notesStyle>
    <a:lvl1pPr defTabSz="457200">
      <a:defRPr sz="2200">
        <a:latin typeface="Lucida Grande"/>
        <a:ea typeface="Lucida Grande"/>
        <a:cs typeface="Lucida Grande"/>
        <a:sym typeface="Lucida Grande"/>
      </a:defRPr>
    </a:lvl1pPr>
    <a:lvl2pPr indent="228600" defTabSz="457200">
      <a:defRPr sz="2200">
        <a:latin typeface="Lucida Grande"/>
        <a:ea typeface="Lucida Grande"/>
        <a:cs typeface="Lucida Grande"/>
        <a:sym typeface="Lucida Grande"/>
      </a:defRPr>
    </a:lvl2pPr>
    <a:lvl3pPr indent="457200" defTabSz="457200">
      <a:defRPr sz="2200">
        <a:latin typeface="Lucida Grande"/>
        <a:ea typeface="Lucida Grande"/>
        <a:cs typeface="Lucida Grande"/>
        <a:sym typeface="Lucida Grande"/>
      </a:defRPr>
    </a:lvl3pPr>
    <a:lvl4pPr indent="685800" defTabSz="457200">
      <a:defRPr sz="2200">
        <a:latin typeface="Lucida Grande"/>
        <a:ea typeface="Lucida Grande"/>
        <a:cs typeface="Lucida Grande"/>
        <a:sym typeface="Lucida Grande"/>
      </a:defRPr>
    </a:lvl4pPr>
    <a:lvl5pPr indent="914400" defTabSz="457200">
      <a:defRPr sz="2200">
        <a:latin typeface="Lucida Grande"/>
        <a:ea typeface="Lucida Grande"/>
        <a:cs typeface="Lucida Grande"/>
        <a:sym typeface="Lucida Grande"/>
      </a:defRPr>
    </a:lvl5pPr>
    <a:lvl6pPr indent="1143000" defTabSz="457200">
      <a:defRPr sz="2200">
        <a:latin typeface="Lucida Grande"/>
        <a:ea typeface="Lucida Grande"/>
        <a:cs typeface="Lucida Grande"/>
        <a:sym typeface="Lucida Grande"/>
      </a:defRPr>
    </a:lvl6pPr>
    <a:lvl7pPr indent="1371600" defTabSz="457200">
      <a:defRPr sz="2200">
        <a:latin typeface="Lucida Grande"/>
        <a:ea typeface="Lucida Grande"/>
        <a:cs typeface="Lucida Grande"/>
        <a:sym typeface="Lucida Grande"/>
      </a:defRPr>
    </a:lvl7pPr>
    <a:lvl8pPr indent="1600200" defTabSz="457200">
      <a:defRPr sz="2200">
        <a:latin typeface="Lucida Grande"/>
        <a:ea typeface="Lucida Grande"/>
        <a:cs typeface="Lucida Grande"/>
        <a:sym typeface="Lucida Grande"/>
      </a:defRPr>
    </a:lvl8pPr>
    <a:lvl9pPr indent="1828800" defTabSz="457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阿里巴巴的愿景：其中一条最早时候做</a:t>
            </a:r>
            <a:r>
              <a:rPr lang="en-US" altLang="zh-CN" dirty="0"/>
              <a:t>102</a:t>
            </a:r>
            <a:r>
              <a:rPr lang="zh-CN" altLang="en-US" dirty="0"/>
              <a:t>年的企业。支付宝月饼事件：诚信</a:t>
            </a:r>
            <a:r>
              <a:rPr lang="en-US" altLang="zh-CN" dirty="0"/>
              <a:t>——</a:t>
            </a:r>
            <a:r>
              <a:rPr lang="zh-CN" altLang="en-US" dirty="0"/>
              <a:t>诚实正直，言行坦荡 </a:t>
            </a:r>
            <a:endParaRPr lang="en-US" altLang="zh-CN" dirty="0"/>
          </a:p>
          <a:p>
            <a:r>
              <a:rPr lang="zh-CN" altLang="en-US" dirty="0"/>
              <a:t>移动的使命感：创无限通信世界， 做信息社会栋梁。    移动的价值观：正德厚生、臻于至善</a:t>
            </a:r>
            <a:endParaRPr lang="en-US" altLang="zh-CN" dirty="0"/>
          </a:p>
          <a:p>
            <a:r>
              <a:rPr lang="zh-CN" altLang="en-US" dirty="0"/>
              <a:t>华为的愿景：丰富人们的沟通和生活、华为价值观：</a:t>
            </a:r>
            <a:r>
              <a:rPr lang="zh-CN" altLang="en-US" sz="2200" b="0" i="0" dirty="0">
                <a:effectLst/>
                <a:latin typeface="Lucida Grande"/>
                <a:ea typeface="Lucida Grande"/>
                <a:cs typeface="Lucida Grande"/>
                <a:sym typeface="Lucida Grande"/>
              </a:rPr>
              <a:t>成就客户、艰苦奋斗、自我批判、开放进取、至诚守信、团队合作、华为使命感：聚焦客户关注的挑战和压力，提供有竞争力的通信与信息解决方案和服务，持续为客户创造最大价值</a:t>
            </a:r>
            <a:endParaRPr lang="en-US" altLang="zh-CN" sz="2200" b="0" i="0" dirty="0">
              <a:effectLst/>
              <a:latin typeface="Lucida Grande"/>
              <a:ea typeface="Lucida Grande"/>
              <a:cs typeface="Lucida Grande"/>
              <a:sym typeface="Lucida Grande"/>
            </a:endParaRPr>
          </a:p>
          <a:p>
            <a:pPr marL="0" marR="0" lvl="0" indent="0" defTabSz="457200" eaLnBrk="1" fontAlgn="auto" latinLnBrk="0" hangingPunct="1">
              <a:lnSpc>
                <a:spcPct val="100000"/>
              </a:lnSpc>
              <a:spcBef>
                <a:spcPts val="0"/>
              </a:spcBef>
              <a:spcAft>
                <a:spcPts val="0"/>
              </a:spcAft>
              <a:buClrTx/>
              <a:buSzTx/>
              <a:buFontTx/>
              <a:buNone/>
              <a:defRPr/>
            </a:pPr>
            <a:r>
              <a:rPr lang="zh-CN" altLang="en-US" sz="2200" b="1" i="0" dirty="0">
                <a:effectLst/>
                <a:latin typeface="Lucida Grande"/>
                <a:ea typeface="Lucida Grande"/>
                <a:cs typeface="Lucida Grande"/>
                <a:sym typeface="Lucida Grande"/>
              </a:rPr>
              <a:t>腾讯：愿景：最受尊敬的互联网企业、使命：通过互联网服务提升人类生活品质  价值观：正直，进取，合作，创新</a:t>
            </a:r>
            <a:endParaRPr lang="en-US" altLang="zh-CN" sz="2200" b="1" i="0" dirty="0">
              <a:effectLst/>
              <a:latin typeface="Lucida Grande"/>
              <a:ea typeface="Lucida Grande"/>
              <a:cs typeface="Lucida Grande"/>
              <a:sym typeface="Lucida Grande"/>
            </a:endParaRPr>
          </a:p>
          <a:p>
            <a:pPr marL="0" marR="0" lvl="0" indent="0" defTabSz="457200" eaLnBrk="1" fontAlgn="auto" latinLnBrk="0" hangingPunct="1">
              <a:lnSpc>
                <a:spcPct val="100000"/>
              </a:lnSpc>
              <a:spcBef>
                <a:spcPts val="0"/>
              </a:spcBef>
              <a:spcAft>
                <a:spcPts val="0"/>
              </a:spcAft>
              <a:buClrTx/>
              <a:buSzTx/>
              <a:buFontTx/>
              <a:buNone/>
              <a:defRPr/>
            </a:pPr>
            <a:r>
              <a:rPr lang="zh-CN" altLang="en-US" sz="2200" b="0" i="0" dirty="0">
                <a:effectLst/>
                <a:latin typeface="Lucida Grande"/>
                <a:ea typeface="Lucida Grande"/>
                <a:cs typeface="Lucida Grande"/>
                <a:sym typeface="Lucida Grande"/>
              </a:rPr>
              <a:t>百度的使命：</a:t>
            </a:r>
            <a:r>
              <a:rPr lang="zh-CN" altLang="en-US" sz="2200" b="1" i="0" dirty="0">
                <a:effectLst/>
                <a:latin typeface="Lucida Grande"/>
                <a:ea typeface="Lucida Grande"/>
                <a:cs typeface="Lucida Grande"/>
                <a:sym typeface="Lucida Grande"/>
              </a:rPr>
              <a:t>让人们最平等便捷地获取信息，找到所求   </a:t>
            </a:r>
            <a:r>
              <a:rPr lang="zh-CN" altLang="en-US" sz="2200" b="0" i="0" dirty="0">
                <a:effectLst/>
                <a:latin typeface="Lucida Grande"/>
                <a:ea typeface="Lucida Grande"/>
                <a:cs typeface="Lucida Grande"/>
                <a:sym typeface="Lucida Grande"/>
              </a:rPr>
              <a:t>百度的核心价值观：</a:t>
            </a:r>
            <a:r>
              <a:rPr lang="zh-CN" altLang="en-US" sz="2200" b="1" i="0" dirty="0">
                <a:effectLst/>
                <a:latin typeface="Lucida Grande"/>
                <a:ea typeface="Lucida Grande"/>
                <a:cs typeface="Lucida Grande"/>
                <a:sym typeface="Lucida Grande"/>
              </a:rPr>
              <a:t>简单可依赖</a:t>
            </a:r>
          </a:p>
          <a:p>
            <a:pPr marL="0" marR="0" lvl="0" indent="0" defTabSz="457200" eaLnBrk="1" fontAlgn="auto" latinLnBrk="0" hangingPunct="1">
              <a:lnSpc>
                <a:spcPct val="100000"/>
              </a:lnSpc>
              <a:spcBef>
                <a:spcPts val="0"/>
              </a:spcBef>
              <a:spcAft>
                <a:spcPts val="0"/>
              </a:spcAft>
              <a:buClrTx/>
              <a:buSzTx/>
              <a:buFontTx/>
              <a:buNone/>
              <a:defRPr/>
            </a:pPr>
            <a:endParaRPr lang="zh-CN" altLang="en-US" sz="2200" b="1" i="0" dirty="0">
              <a:effectLst/>
              <a:latin typeface="Lucida Grande"/>
              <a:ea typeface="Lucida Grande"/>
              <a:cs typeface="Lucida Grande"/>
              <a:sym typeface="Lucida Grande"/>
            </a:endParaRPr>
          </a:p>
          <a:p>
            <a:endParaRPr lang="zh-CN" altLang="en-US" sz="2200" b="0" i="0" dirty="0">
              <a:effectLst/>
              <a:latin typeface="Lucida Grande"/>
              <a:ea typeface="Lucida Grande"/>
              <a:cs typeface="Lucida Grande"/>
              <a:sym typeface="Lucida Grande"/>
            </a:endParaRPr>
          </a:p>
        </p:txBody>
      </p:sp>
    </p:spTree>
    <p:extLst>
      <p:ext uri="{BB962C8B-B14F-4D97-AF65-F5344CB8AC3E}">
        <p14:creationId xmlns:p14="http://schemas.microsoft.com/office/powerpoint/2010/main" val="4141771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掌贝的存在价值，掌贝不是为了股东、也不是为了其他人存在的，掌贝是为了千千万万的线下掌柜存在的</a:t>
            </a:r>
          </a:p>
        </p:txBody>
      </p:sp>
    </p:spTree>
    <p:extLst>
      <p:ext uri="{BB962C8B-B14F-4D97-AF65-F5344CB8AC3E}">
        <p14:creationId xmlns:p14="http://schemas.microsoft.com/office/powerpoint/2010/main" val="3340695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三个坚持鼓励，三个杜绝惩罚，三个方向  商业、产品、服务，。。要换位思考，按照掌柜的想法去要求自己</a:t>
            </a:r>
          </a:p>
        </p:txBody>
      </p:sp>
    </p:spTree>
    <p:extLst>
      <p:ext uri="{BB962C8B-B14F-4D97-AF65-F5344CB8AC3E}">
        <p14:creationId xmlns:p14="http://schemas.microsoft.com/office/powerpoint/2010/main" val="1888552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00000"/>
              </a:lnSpc>
              <a:spcBef>
                <a:spcPts val="0"/>
              </a:spcBef>
              <a:spcAft>
                <a:spcPts val="0"/>
              </a:spcAft>
              <a:buClrTx/>
              <a:buSzTx/>
              <a:buFontTx/>
              <a:buNone/>
              <a:defRPr/>
            </a:pPr>
            <a:r>
              <a:rPr lang="en-US" altLang="zh-CN" dirty="0"/>
              <a:t>GE:</a:t>
            </a:r>
            <a:r>
              <a:rPr lang="zh-CN" altLang="en-US" dirty="0"/>
              <a:t>让世界亮起来</a:t>
            </a:r>
          </a:p>
          <a:p>
            <a:r>
              <a:rPr lang="zh-CN" altLang="en-US" dirty="0"/>
              <a:t>微信：连接一切</a:t>
            </a:r>
            <a:endParaRPr lang="en-US" altLang="zh-CN" dirty="0"/>
          </a:p>
          <a:p>
            <a:r>
              <a:rPr lang="zh-CN" altLang="en-US" dirty="0"/>
              <a:t>互联网的本质在于连接</a:t>
            </a:r>
            <a:endParaRPr lang="en-US" altLang="zh-CN" dirty="0"/>
          </a:p>
          <a:p>
            <a:r>
              <a:rPr lang="zh-CN" altLang="en-US" dirty="0"/>
              <a:t>滴滴：连接人与司机</a:t>
            </a:r>
            <a:endParaRPr lang="en-US" altLang="zh-CN" dirty="0"/>
          </a:p>
        </p:txBody>
      </p:sp>
    </p:spTree>
    <p:extLst>
      <p:ext uri="{BB962C8B-B14F-4D97-AF65-F5344CB8AC3E}">
        <p14:creationId xmlns:p14="http://schemas.microsoft.com/office/powerpoint/2010/main" val="1237594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2094848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2400" b="0" dirty="0">
                <a:solidFill>
                  <a:schemeClr val="tx1"/>
                </a:solidFill>
                <a:latin typeface="仿宋" panose="02010609060101010101" pitchFamily="49" charset="-122"/>
                <a:ea typeface="仿宋" panose="02010609060101010101" pitchFamily="49" charset="-122"/>
              </a:rPr>
              <a:t>执行不是一时的激情、更不是猛打乱冲，执行是一套系统的行为管理方案！</a:t>
            </a:r>
            <a:endParaRPr kumimoji="0" lang="zh-CN" altLang="en-US" sz="2400" b="0" i="0" u="none" strike="noStrike" cap="none" spc="0" normalizeH="0" baseline="0" dirty="0">
              <a:ln>
                <a:noFill/>
              </a:ln>
              <a:solidFill>
                <a:schemeClr val="tx1"/>
              </a:solidFill>
              <a:effectLst/>
              <a:uFillTx/>
              <a:latin typeface="仿宋" panose="02010609060101010101" pitchFamily="49" charset="-122"/>
              <a:ea typeface="仿宋" panose="02010609060101010101" pitchFamily="49" charset="-122"/>
              <a:sym typeface="Trebuchet MS"/>
            </a:endParaRPr>
          </a:p>
          <a:p>
            <a:endParaRPr lang="zh-CN" altLang="en-US" dirty="0"/>
          </a:p>
        </p:txBody>
      </p:sp>
    </p:spTree>
    <p:extLst>
      <p:ext uri="{BB962C8B-B14F-4D97-AF65-F5344CB8AC3E}">
        <p14:creationId xmlns:p14="http://schemas.microsoft.com/office/powerpoint/2010/main" val="4279964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89427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hape 57"/>
          <p:cNvSpPr/>
          <p:nvPr/>
        </p:nvSpPr>
        <p:spPr>
          <a:xfrm>
            <a:off x="3799982" y="1798770"/>
            <a:ext cx="5016756" cy="1692771"/>
          </a:xfrm>
          <a:prstGeom prst="rect">
            <a:avLst/>
          </a:prstGeom>
          <a:ln w="12700">
            <a:miter lim="400000"/>
          </a:ln>
        </p:spPr>
        <p:txBody>
          <a:bodyPr wrap="none" lIns="45719" rIns="45719">
            <a:spAutoFit/>
          </a:bodyPr>
          <a:lstStyle>
            <a:lvl1pPr>
              <a:defRPr sz="7200">
                <a:solidFill>
                  <a:srgbClr val="FFFFFF"/>
                </a:solidFill>
                <a:latin typeface="+mj-lt"/>
                <a:ea typeface="+mj-ea"/>
                <a:cs typeface="+mj-cs"/>
                <a:sym typeface="Helvetica"/>
              </a:defRPr>
            </a:lvl1pPr>
          </a:lstStyle>
          <a:p>
            <a:pPr lvl="0">
              <a:defRPr sz="1800">
                <a:solidFill>
                  <a:srgbClr val="000000"/>
                </a:solidFill>
              </a:defRPr>
            </a:pPr>
            <a:r>
              <a:rPr lang="zh-CN" altLang="en-US" sz="4800" b="1" dirty="0">
                <a:solidFill>
                  <a:srgbClr val="FFFFFF"/>
                </a:solidFill>
                <a:latin typeface="微软雅黑" panose="020B0503020204020204" pitchFamily="34" charset="-122"/>
                <a:ea typeface="微软雅黑" panose="020B0503020204020204" pitchFamily="34" charset="-122"/>
              </a:rPr>
              <a:t>掌贝企业文化力量</a:t>
            </a:r>
            <a:endParaRPr lang="en-US" altLang="zh-CN" sz="4800" b="1" dirty="0">
              <a:solidFill>
                <a:schemeClr val="bg1"/>
              </a:solidFill>
              <a:latin typeface="微软雅黑" panose="020B0503020204020204" pitchFamily="34" charset="-122"/>
              <a:ea typeface="微软雅黑" panose="020B0503020204020204" pitchFamily="34" charset="-122"/>
            </a:endParaRPr>
          </a:p>
          <a:p>
            <a:pPr lvl="0" algn="ctr">
              <a:defRPr sz="1800">
                <a:solidFill>
                  <a:srgbClr val="000000"/>
                </a:solidFill>
              </a:defRPr>
            </a:pPr>
            <a:endParaRPr lang="en-US" altLang="zh-CN" sz="2800" dirty="0">
              <a:solidFill>
                <a:schemeClr val="bg1"/>
              </a:solidFill>
              <a:latin typeface="楷体" pitchFamily="49" charset="-122"/>
              <a:ea typeface="楷体" pitchFamily="49" charset="-122"/>
            </a:endParaRPr>
          </a:p>
          <a:p>
            <a:pPr lvl="0" algn="ctr">
              <a:defRPr sz="1800">
                <a:solidFill>
                  <a:srgbClr val="000000"/>
                </a:solidFill>
              </a:defRPr>
            </a:pPr>
            <a: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Corporate Culture</a:t>
            </a:r>
            <a:endParaRPr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39098" y="1971684"/>
            <a:ext cx="2693898" cy="21132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914400" rtl="0" fontAlgn="auto" latinLnBrk="1" hangingPunct="0">
              <a:lnSpc>
                <a:spcPct val="150000"/>
              </a:lnSpc>
              <a:spcBef>
                <a:spcPts val="0"/>
              </a:spcBef>
              <a:spcAft>
                <a:spcPts val="0"/>
              </a:spcAft>
              <a:buClrTx/>
              <a:buSzTx/>
              <a:buFontTx/>
              <a:buNone/>
            </a:pPr>
            <a:r>
              <a:rPr lang="zh-CN" altLang="en-US" sz="8800" b="1" dirty="0">
                <a:solidFill>
                  <a:srgbClr val="0070C0"/>
                </a:solidFill>
                <a:latin typeface="微软雅黑" panose="020B0503020204020204" pitchFamily="34" charset="-122"/>
                <a:ea typeface="微软雅黑" panose="020B0503020204020204" pitchFamily="34" charset="-122"/>
              </a:rPr>
              <a:t>执行</a:t>
            </a:r>
            <a:endParaRPr lang="en-US" altLang="zh-CN" sz="8800" b="1" dirty="0">
              <a:solidFill>
                <a:srgbClr val="0070C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657557" y="1971684"/>
            <a:ext cx="2942197" cy="21132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914400" rtl="0" fontAlgn="auto" latinLnBrk="1" hangingPunct="0">
              <a:lnSpc>
                <a:spcPct val="150000"/>
              </a:lnSpc>
              <a:spcBef>
                <a:spcPts val="0"/>
              </a:spcBef>
              <a:spcAft>
                <a:spcPts val="0"/>
              </a:spcAft>
              <a:buClrTx/>
              <a:buSzTx/>
              <a:buFontTx/>
              <a:buNone/>
            </a:pPr>
            <a:r>
              <a:rPr lang="zh-CN" altLang="en-US" sz="8800" b="1" dirty="0">
                <a:solidFill>
                  <a:srgbClr val="0070C0"/>
                </a:solidFill>
                <a:latin typeface="微软雅黑" panose="020B0503020204020204" pitchFamily="34" charset="-122"/>
                <a:ea typeface="微软雅黑" panose="020B0503020204020204" pitchFamily="34" charset="-122"/>
              </a:rPr>
              <a:t>极致</a:t>
            </a:r>
            <a:endParaRPr lang="en-US" altLang="zh-CN" sz="8800" b="1" dirty="0">
              <a:solidFill>
                <a:srgbClr val="0070C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623184" y="1971684"/>
            <a:ext cx="2574004" cy="21132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914400" rtl="0" fontAlgn="auto" latinLnBrk="1" hangingPunct="0">
              <a:lnSpc>
                <a:spcPct val="150000"/>
              </a:lnSpc>
              <a:spcBef>
                <a:spcPts val="0"/>
              </a:spcBef>
              <a:spcAft>
                <a:spcPts val="0"/>
              </a:spcAft>
              <a:buClrTx/>
              <a:buSzTx/>
              <a:buFontTx/>
              <a:buNone/>
            </a:pPr>
            <a:r>
              <a:rPr lang="zh-CN" altLang="en-US" sz="8800" b="1" dirty="0">
                <a:solidFill>
                  <a:srgbClr val="0070C0"/>
                </a:solidFill>
                <a:latin typeface="微软雅黑" panose="020B0503020204020204" pitchFamily="34" charset="-122"/>
                <a:ea typeface="微软雅黑" panose="020B0503020204020204" pitchFamily="34" charset="-122"/>
              </a:rPr>
              <a:t>思考</a:t>
            </a:r>
            <a:endParaRPr lang="en-US" altLang="zh-CN" sz="8800" b="1" dirty="0">
              <a:solidFill>
                <a:srgbClr val="0070C0"/>
              </a:solidFill>
              <a:latin typeface="微软雅黑" panose="020B0503020204020204" pitchFamily="34" charset="-122"/>
              <a:ea typeface="微软雅黑" panose="020B0503020204020204" pitchFamily="34" charset="-122"/>
            </a:endParaRPr>
          </a:p>
        </p:txBody>
      </p:sp>
      <p:sp>
        <p:nvSpPr>
          <p:cNvPr id="6" name="矩形 5"/>
          <p:cNvSpPr/>
          <p:nvPr/>
        </p:nvSpPr>
        <p:spPr>
          <a:xfrm>
            <a:off x="1822579" y="2110261"/>
            <a:ext cx="8612155" cy="367030"/>
          </a:xfrm>
          <a:prstGeom prst="rect">
            <a:avLst/>
          </a:prstGeom>
          <a:noFill/>
          <a:ln w="12700" cap="flat">
            <a:solidFill>
              <a:schemeClr val="bg1"/>
            </a:solid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dirty="0">
              <a:ln>
                <a:noFill/>
              </a:ln>
              <a:solidFill>
                <a:schemeClr val="tx1"/>
              </a:solidFill>
              <a:effectLst/>
              <a:uFillTx/>
              <a:latin typeface="+mn-lt"/>
              <a:ea typeface="微软雅黑" panose="020B0503020204020204" pitchFamily="34" charset="-122"/>
              <a:cs typeface="+mn-cs"/>
              <a:sym typeface="Trebuchet MS"/>
            </a:endParaRPr>
          </a:p>
        </p:txBody>
      </p:sp>
      <p:sp>
        <p:nvSpPr>
          <p:cNvPr id="9" name="矩形 8"/>
          <p:cNvSpPr/>
          <p:nvPr/>
        </p:nvSpPr>
        <p:spPr>
          <a:xfrm>
            <a:off x="3240953" y="5692636"/>
            <a:ext cx="6596678" cy="400110"/>
          </a:xfrm>
          <a:prstGeom prst="rect">
            <a:avLst/>
          </a:prstGeom>
        </p:spPr>
        <p:txBody>
          <a:bodyPr wrap="none">
            <a:spAutoFit/>
          </a:bodyPr>
          <a:lstStyle/>
          <a:p>
            <a:r>
              <a:rPr lang="zh-CN" altLang="en-US" sz="2000" b="1" dirty="0">
                <a:solidFill>
                  <a:srgbClr val="00B0F0"/>
                </a:solidFill>
                <a:latin typeface="微软雅黑" panose="020B0503020204020204" pitchFamily="34" charset="-122"/>
                <a:ea typeface="微软雅黑" panose="020B0503020204020204" pitchFamily="34" charset="-122"/>
              </a:rPr>
              <a:t>核心价值观是每个员工都必须遵从行为准则和工作</a:t>
            </a:r>
            <a:r>
              <a:rPr lang="zh-CN" altLang="en-US" sz="2000" b="1" dirty="0" smtClean="0">
                <a:solidFill>
                  <a:srgbClr val="00B0F0"/>
                </a:solidFill>
                <a:latin typeface="微软雅黑" panose="020B0503020204020204" pitchFamily="34" charset="-122"/>
                <a:ea typeface="微软雅黑" panose="020B0503020204020204" pitchFamily="34" charset="-122"/>
              </a:rPr>
              <a:t>方式！</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sp>
        <p:nvSpPr>
          <p:cNvPr id="10" name="矩形 9"/>
          <p:cNvSpPr/>
          <p:nvPr/>
        </p:nvSpPr>
        <p:spPr>
          <a:xfrm>
            <a:off x="8202026" y="4328392"/>
            <a:ext cx="3416320" cy="646331"/>
          </a:xfrm>
          <a:prstGeom prst="rect">
            <a:avLst/>
          </a:prstGeom>
          <a:solidFill>
            <a:srgbClr val="0070C0"/>
          </a:solidFill>
        </p:spPr>
        <p:txBody>
          <a:bodyPr wrap="none">
            <a:spAutoFit/>
          </a:bodyPr>
          <a:lstStyle/>
          <a:p>
            <a:pPr>
              <a:lnSpc>
                <a:spcPct val="200000"/>
              </a:lnSpc>
            </a:pPr>
            <a:r>
              <a:rPr lang="zh-CN" altLang="en-US" b="1" dirty="0">
                <a:solidFill>
                  <a:schemeClr val="bg1"/>
                </a:solidFill>
                <a:latin typeface="微软雅黑" panose="020B0503020204020204" pitchFamily="34" charset="-122"/>
                <a:ea typeface="微软雅黑" panose="020B0503020204020204" pitchFamily="34" charset="-122"/>
              </a:rPr>
              <a:t>思考是认知事物决策分析的基础</a:t>
            </a:r>
          </a:p>
        </p:txBody>
      </p:sp>
      <p:sp>
        <p:nvSpPr>
          <p:cNvPr id="11" name="矩形: 圆角 3"/>
          <p:cNvSpPr/>
          <p:nvPr/>
        </p:nvSpPr>
        <p:spPr>
          <a:xfrm>
            <a:off x="4313842" y="649626"/>
            <a:ext cx="3568309" cy="1198294"/>
          </a:xfrm>
          <a:prstGeom prst="roundRect">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微软雅黑" panose="020B0503020204020204" pitchFamily="34" charset="-122"/>
                <a:ea typeface="微软雅黑" panose="020B0503020204020204" pitchFamily="34" charset="-122"/>
              </a:rPr>
              <a:t>掌贝核心价值观</a:t>
            </a:r>
          </a:p>
        </p:txBody>
      </p:sp>
      <p:sp>
        <p:nvSpPr>
          <p:cNvPr id="12" name="Shape 60"/>
          <p:cNvSpPr/>
          <p:nvPr/>
        </p:nvSpPr>
        <p:spPr>
          <a:xfrm>
            <a:off x="181481" y="-72534"/>
            <a:ext cx="1323437" cy="928652"/>
          </a:xfrm>
          <a:prstGeom prst="rect">
            <a:avLst/>
          </a:prstGeom>
          <a:ln w="12700">
            <a:miter lim="400000"/>
          </a:ln>
        </p:spPr>
        <p:txBody>
          <a:bodyPr wrap="none" lIns="45719" rIns="45719" anchor="ctr">
            <a:spAutoFit/>
          </a:bodyPr>
          <a:lstStyle>
            <a:lvl1pPr>
              <a:defRPr sz="4000">
                <a:solidFill>
                  <a:srgbClr val="5B9BD5"/>
                </a:solidFill>
                <a:latin typeface="+mj-lt"/>
                <a:ea typeface="+mj-ea"/>
                <a:cs typeface="+mj-cs"/>
                <a:sym typeface="Helvetica"/>
              </a:defRPr>
            </a:lvl1pPr>
          </a:lstStyle>
          <a:p>
            <a:pPr lvl="0">
              <a:lnSpc>
                <a:spcPct val="200000"/>
              </a:lnSpc>
              <a:defRPr sz="1800">
                <a:solidFill>
                  <a:srgbClr val="000000"/>
                </a:solidFill>
              </a:defRPr>
            </a:pPr>
            <a:r>
              <a:rPr lang="zh-CN" altLang="en-US" sz="3200" b="1" dirty="0" smtClean="0">
                <a:solidFill>
                  <a:srgbClr val="0070C0"/>
                </a:solidFill>
                <a:latin typeface="微软雅黑" panose="020B0503020204020204" pitchFamily="34" charset="-122"/>
                <a:ea typeface="微软雅黑" panose="020B0503020204020204" pitchFamily="34" charset="-122"/>
              </a:rPr>
              <a:t>价值观</a:t>
            </a:r>
            <a:endParaRPr lang="en-US" altLang="zh-CN" sz="3200"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1554968" y="4303931"/>
            <a:ext cx="2262158" cy="646331"/>
          </a:xfrm>
          <a:prstGeom prst="rect">
            <a:avLst/>
          </a:prstGeom>
          <a:solidFill>
            <a:srgbClr val="0070C0"/>
          </a:solidFill>
        </p:spPr>
        <p:txBody>
          <a:bodyPr wrap="none">
            <a:spAutoFit/>
          </a:bodyPr>
          <a:lstStyle/>
          <a:p>
            <a:pPr>
              <a:lnSpc>
                <a:spcPct val="200000"/>
              </a:lnSpc>
            </a:pPr>
            <a:r>
              <a:rPr lang="zh-CN" altLang="en-US" b="1" dirty="0">
                <a:solidFill>
                  <a:schemeClr val="bg1"/>
                </a:solidFill>
                <a:latin typeface="微软雅黑" panose="020B0503020204020204" pitchFamily="34" charset="-122"/>
                <a:ea typeface="微软雅黑" panose="020B0503020204020204" pitchFamily="34" charset="-122"/>
              </a:rPr>
              <a:t>执行是对行动的要求</a:t>
            </a:r>
          </a:p>
        </p:txBody>
      </p:sp>
      <p:sp>
        <p:nvSpPr>
          <p:cNvPr id="7" name="矩形 6"/>
          <p:cNvSpPr/>
          <p:nvPr/>
        </p:nvSpPr>
        <p:spPr>
          <a:xfrm>
            <a:off x="4869614" y="4303931"/>
            <a:ext cx="2723823" cy="646331"/>
          </a:xfrm>
          <a:prstGeom prst="rect">
            <a:avLst/>
          </a:prstGeom>
          <a:solidFill>
            <a:srgbClr val="0070C0"/>
          </a:solidFill>
        </p:spPr>
        <p:txBody>
          <a:bodyPr wrap="none">
            <a:spAutoFit/>
          </a:bodyPr>
          <a:lstStyle/>
          <a:p>
            <a:pPr>
              <a:lnSpc>
                <a:spcPct val="200000"/>
              </a:lnSpc>
            </a:pPr>
            <a:r>
              <a:rPr lang="zh-CN" altLang="en-US" b="1" dirty="0">
                <a:solidFill>
                  <a:schemeClr val="bg1"/>
                </a:solidFill>
                <a:latin typeface="微软雅黑" panose="020B0503020204020204" pitchFamily="34" charset="-122"/>
                <a:ea typeface="微软雅黑" panose="020B0503020204020204" pitchFamily="34" charset="-122"/>
              </a:rPr>
              <a:t>极致是对做事态度的追求</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p:cNvSpPr/>
          <p:nvPr/>
        </p:nvSpPr>
        <p:spPr>
          <a:xfrm>
            <a:off x="2164716" y="2082380"/>
            <a:ext cx="2099542" cy="804672"/>
          </a:xfrm>
          <a:prstGeom prst="roundRect">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a typeface="微软雅黑" panose="020B0503020204020204" pitchFamily="34" charset="-122"/>
              </a:rPr>
              <a:t>使命必达的决心</a:t>
            </a:r>
          </a:p>
        </p:txBody>
      </p:sp>
      <p:sp>
        <p:nvSpPr>
          <p:cNvPr id="9" name="矩形: 圆角 8"/>
          <p:cNvSpPr/>
          <p:nvPr/>
        </p:nvSpPr>
        <p:spPr>
          <a:xfrm>
            <a:off x="4997530" y="2098123"/>
            <a:ext cx="2099542" cy="804672"/>
          </a:xfrm>
          <a:prstGeom prst="roundRect">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a typeface="微软雅黑" panose="020B0503020204020204" pitchFamily="34" charset="-122"/>
              </a:rPr>
              <a:t>强烈的责任感</a:t>
            </a:r>
          </a:p>
        </p:txBody>
      </p:sp>
      <p:sp>
        <p:nvSpPr>
          <p:cNvPr id="10" name="矩形: 圆角 9"/>
          <p:cNvSpPr/>
          <p:nvPr/>
        </p:nvSpPr>
        <p:spPr>
          <a:xfrm>
            <a:off x="7830344" y="2098123"/>
            <a:ext cx="2099542" cy="804672"/>
          </a:xfrm>
          <a:prstGeom prst="roundRect">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a typeface="微软雅黑" panose="020B0503020204020204" pitchFamily="34" charset="-122"/>
              </a:rPr>
              <a:t>有效的执行方法论</a:t>
            </a:r>
          </a:p>
        </p:txBody>
      </p:sp>
      <p:sp>
        <p:nvSpPr>
          <p:cNvPr id="13" name="矩形: 圆角 12"/>
          <p:cNvSpPr/>
          <p:nvPr/>
        </p:nvSpPr>
        <p:spPr>
          <a:xfrm>
            <a:off x="2220988" y="3845129"/>
            <a:ext cx="7765170" cy="804672"/>
          </a:xfrm>
          <a:prstGeom prst="roundRect">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ea typeface="微软雅黑" panose="020B0503020204020204" pitchFamily="34" charset="-122"/>
              </a:rPr>
              <a:t>执行</a:t>
            </a:r>
          </a:p>
        </p:txBody>
      </p:sp>
      <p:sp>
        <p:nvSpPr>
          <p:cNvPr id="6" name="加号 5"/>
          <p:cNvSpPr/>
          <p:nvPr/>
        </p:nvSpPr>
        <p:spPr>
          <a:xfrm>
            <a:off x="4367890" y="2210396"/>
            <a:ext cx="526008" cy="548640"/>
          </a:xfrm>
          <a:prstGeom prst="mathPlus">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加号 19"/>
          <p:cNvSpPr/>
          <p:nvPr/>
        </p:nvSpPr>
        <p:spPr>
          <a:xfrm>
            <a:off x="7200704" y="2210396"/>
            <a:ext cx="526008" cy="548640"/>
          </a:xfrm>
          <a:prstGeom prst="mathPlus">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 name="矩形 1"/>
          <p:cNvSpPr/>
          <p:nvPr/>
        </p:nvSpPr>
        <p:spPr>
          <a:xfrm>
            <a:off x="185085" y="0"/>
            <a:ext cx="2416046" cy="928652"/>
          </a:xfrm>
          <a:prstGeom prst="rect">
            <a:avLst/>
          </a:prstGeom>
        </p:spPr>
        <p:txBody>
          <a:bodyPr wrap="none">
            <a:spAutoFit/>
          </a:bodyPr>
          <a:lstStyle/>
          <a:p>
            <a:pPr lvl="0">
              <a:lnSpc>
                <a:spcPct val="200000"/>
              </a:lnSpc>
              <a:defRPr sz="1800">
                <a:solidFill>
                  <a:srgbClr val="000000"/>
                </a:solidFill>
              </a:defRPr>
            </a:pPr>
            <a:r>
              <a:rPr lang="zh-CN" altLang="en-US" sz="3200" b="1" dirty="0" smtClean="0">
                <a:solidFill>
                  <a:srgbClr val="0070C0"/>
                </a:solidFill>
                <a:latin typeface="微软雅黑" panose="020B0503020204020204" pitchFamily="34" charset="-122"/>
                <a:ea typeface="微软雅黑" panose="020B0503020204020204" pitchFamily="34" charset="-122"/>
              </a:rPr>
              <a:t>价值观</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dirty="0" smtClean="0">
                <a:solidFill>
                  <a:srgbClr val="0070C0"/>
                </a:solidFill>
                <a:latin typeface="微软雅黑" panose="020B0503020204020204" pitchFamily="34" charset="-122"/>
                <a:ea typeface="微软雅黑" panose="020B0503020204020204" pitchFamily="34" charset="-122"/>
              </a:rPr>
              <a:t>执行</a:t>
            </a:r>
            <a:endParaRPr lang="en-US" altLang="zh-CN" sz="3200" dirty="0">
              <a:solidFill>
                <a:srgbClr val="0070C0"/>
              </a:solidFill>
              <a:latin typeface="微软雅黑" panose="020B0503020204020204" pitchFamily="34" charset="-122"/>
              <a:ea typeface="微软雅黑" panose="020B0503020204020204" pitchFamily="34" charset="-122"/>
            </a:endParaRPr>
          </a:p>
        </p:txBody>
      </p:sp>
      <p:sp>
        <p:nvSpPr>
          <p:cNvPr id="4" name="右大括号 3"/>
          <p:cNvSpPr/>
          <p:nvPr/>
        </p:nvSpPr>
        <p:spPr>
          <a:xfrm rot="5400000">
            <a:off x="5803304" y="530894"/>
            <a:ext cx="647114" cy="586546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1400673" y="1008187"/>
            <a:ext cx="2386818" cy="755904"/>
          </a:xfrm>
          <a:prstGeom prst="roundRect">
            <a:avLst/>
          </a:prstGeom>
          <a:solidFill>
            <a:srgbClr val="0082F0"/>
          </a:solidFill>
          <a:ln>
            <a:solidFill>
              <a:srgbClr val="0082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定义目标</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确定任务</a:t>
            </a:r>
          </a:p>
        </p:txBody>
      </p:sp>
      <p:sp>
        <p:nvSpPr>
          <p:cNvPr id="4" name="矩形: 圆角 3"/>
          <p:cNvSpPr/>
          <p:nvPr/>
        </p:nvSpPr>
        <p:spPr>
          <a:xfrm>
            <a:off x="4498693" y="978766"/>
            <a:ext cx="2389319" cy="755904"/>
          </a:xfrm>
          <a:prstGeom prst="roundRect">
            <a:avLst/>
          </a:prstGeom>
          <a:solidFill>
            <a:srgbClr val="0082F0"/>
          </a:solidFill>
          <a:ln>
            <a:solidFill>
              <a:srgbClr val="0082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组织搭建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涉及人员</a:t>
            </a:r>
            <a:endParaRPr lang="en-US" altLang="zh-CN" dirty="0">
              <a:latin typeface="微软雅黑" panose="020B0503020204020204" pitchFamily="34" charset="-122"/>
              <a:ea typeface="微软雅黑" panose="020B0503020204020204" pitchFamily="34" charset="-122"/>
            </a:endParaRPr>
          </a:p>
        </p:txBody>
      </p:sp>
      <p:sp>
        <p:nvSpPr>
          <p:cNvPr id="5" name="矩形: 圆角 4"/>
          <p:cNvSpPr/>
          <p:nvPr/>
        </p:nvSpPr>
        <p:spPr>
          <a:xfrm>
            <a:off x="7426257" y="975302"/>
            <a:ext cx="3729423" cy="730383"/>
          </a:xfrm>
          <a:prstGeom prst="roundRect">
            <a:avLst/>
          </a:prstGeom>
          <a:solidFill>
            <a:srgbClr val="0082F0"/>
          </a:solidFill>
          <a:ln>
            <a:solidFill>
              <a:srgbClr val="0082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任务分解</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项目分工</a:t>
            </a:r>
          </a:p>
        </p:txBody>
      </p:sp>
      <p:sp>
        <p:nvSpPr>
          <p:cNvPr id="6" name="矩形: 圆角 5"/>
          <p:cNvSpPr/>
          <p:nvPr/>
        </p:nvSpPr>
        <p:spPr>
          <a:xfrm>
            <a:off x="1398801" y="3854163"/>
            <a:ext cx="3129126" cy="755904"/>
          </a:xfrm>
          <a:prstGeom prst="roundRect">
            <a:avLst/>
          </a:prstGeom>
          <a:solidFill>
            <a:srgbClr val="0082F0"/>
          </a:solidFill>
          <a:ln>
            <a:solidFill>
              <a:srgbClr val="0082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进度协调</a:t>
            </a:r>
          </a:p>
        </p:txBody>
      </p:sp>
      <p:sp>
        <p:nvSpPr>
          <p:cNvPr id="7" name="矩形: 圆角 6"/>
          <p:cNvSpPr/>
          <p:nvPr/>
        </p:nvSpPr>
        <p:spPr>
          <a:xfrm>
            <a:off x="5007004" y="3875956"/>
            <a:ext cx="2389319" cy="755904"/>
          </a:xfrm>
          <a:prstGeom prst="roundRect">
            <a:avLst/>
          </a:prstGeom>
          <a:solidFill>
            <a:srgbClr val="0082F0"/>
          </a:solidFill>
          <a:ln>
            <a:solidFill>
              <a:srgbClr val="0082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动员激励</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自我鼓励</a:t>
            </a:r>
          </a:p>
        </p:txBody>
      </p:sp>
      <p:sp>
        <p:nvSpPr>
          <p:cNvPr id="8" name="矩形: 圆角 7"/>
          <p:cNvSpPr/>
          <p:nvPr/>
        </p:nvSpPr>
        <p:spPr>
          <a:xfrm>
            <a:off x="7891974" y="3899566"/>
            <a:ext cx="3263705" cy="755904"/>
          </a:xfrm>
          <a:prstGeom prst="roundRect">
            <a:avLst/>
          </a:prstGeom>
          <a:solidFill>
            <a:srgbClr val="0082F0"/>
          </a:solidFill>
          <a:ln>
            <a:solidFill>
              <a:srgbClr val="0082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绩效考核</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结果复盘</a:t>
            </a:r>
          </a:p>
        </p:txBody>
      </p:sp>
      <p:sp>
        <p:nvSpPr>
          <p:cNvPr id="10" name="矩形 9"/>
          <p:cNvSpPr/>
          <p:nvPr/>
        </p:nvSpPr>
        <p:spPr>
          <a:xfrm>
            <a:off x="4498693" y="1605247"/>
            <a:ext cx="2389319" cy="773525"/>
          </a:xfrm>
          <a:prstGeom prst="rect">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谁来做？ </a:t>
            </a:r>
          </a:p>
        </p:txBody>
      </p:sp>
      <p:sp>
        <p:nvSpPr>
          <p:cNvPr id="11" name="矩形 10"/>
          <p:cNvSpPr/>
          <p:nvPr/>
        </p:nvSpPr>
        <p:spPr>
          <a:xfrm>
            <a:off x="7426257" y="1587046"/>
            <a:ext cx="3729423" cy="791726"/>
          </a:xfrm>
          <a:prstGeom prst="rect">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谁做什么？</a:t>
            </a:r>
          </a:p>
        </p:txBody>
      </p:sp>
      <p:sp>
        <p:nvSpPr>
          <p:cNvPr id="12" name="矩形 11"/>
          <p:cNvSpPr/>
          <p:nvPr/>
        </p:nvSpPr>
        <p:spPr>
          <a:xfrm>
            <a:off x="1398801" y="4518698"/>
            <a:ext cx="3129126" cy="704465"/>
          </a:xfrm>
          <a:prstGeom prst="rect">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进度怎么样？</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7891974" y="4564102"/>
            <a:ext cx="3263705" cy="659062"/>
          </a:xfrm>
          <a:prstGeom prst="rect">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结果怎么样？</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5007004" y="4520058"/>
            <a:ext cx="2389319" cy="704465"/>
          </a:xfrm>
          <a:prstGeom prst="rect">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动力补充？</a:t>
            </a:r>
          </a:p>
        </p:txBody>
      </p:sp>
      <p:sp>
        <p:nvSpPr>
          <p:cNvPr id="19" name="矩形 18"/>
          <p:cNvSpPr/>
          <p:nvPr/>
        </p:nvSpPr>
        <p:spPr>
          <a:xfrm>
            <a:off x="1352371" y="5118784"/>
            <a:ext cx="3203693" cy="1171105"/>
          </a:xfrm>
          <a:prstGeom prst="rect">
            <a:avLst/>
          </a:prstGeom>
          <a:solidFill>
            <a:schemeClr val="accent5">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l">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确定进度同步及问题协调的会议和数据汇报的时间节奏、方式（微信、邮件）、内容、格式</a:t>
            </a:r>
          </a:p>
        </p:txBody>
      </p:sp>
      <p:sp>
        <p:nvSpPr>
          <p:cNvPr id="20" name="矩形 19"/>
          <p:cNvSpPr/>
          <p:nvPr/>
        </p:nvSpPr>
        <p:spPr>
          <a:xfrm>
            <a:off x="4992934" y="5209277"/>
            <a:ext cx="2425429" cy="1156855"/>
          </a:xfrm>
          <a:prstGeom prst="rect">
            <a:avLst/>
          </a:prstGeom>
          <a:solidFill>
            <a:schemeClr val="accent5">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l">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鼓励团队成员们（自己）满怀激情快速推进自己的任务</a:t>
            </a:r>
          </a:p>
        </p:txBody>
      </p:sp>
      <p:sp>
        <p:nvSpPr>
          <p:cNvPr id="21" name="矩形 20"/>
          <p:cNvSpPr/>
          <p:nvPr/>
        </p:nvSpPr>
        <p:spPr>
          <a:xfrm>
            <a:off x="7899134" y="5209095"/>
            <a:ext cx="3270614" cy="1080794"/>
          </a:xfrm>
          <a:prstGeom prst="rect">
            <a:avLst/>
          </a:prstGeom>
          <a:solidFill>
            <a:schemeClr val="accent5">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l">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对照目标及标准，进行考核和结果复盘</a:t>
            </a:r>
          </a:p>
        </p:txBody>
      </p:sp>
      <p:sp>
        <p:nvSpPr>
          <p:cNvPr id="9" name="矩形 8"/>
          <p:cNvSpPr/>
          <p:nvPr/>
        </p:nvSpPr>
        <p:spPr>
          <a:xfrm>
            <a:off x="1400672" y="1629979"/>
            <a:ext cx="2386819" cy="798647"/>
          </a:xfrm>
          <a:prstGeom prst="rect">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目标是什么？</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zh-CN" altLang="en-US" dirty="0">
                <a:solidFill>
                  <a:schemeClr val="tx1"/>
                </a:solidFill>
                <a:latin typeface="微软雅黑" panose="020B0503020204020204" pitchFamily="34" charset="-122"/>
                <a:ea typeface="微软雅黑" panose="020B0503020204020204" pitchFamily="34" charset="-122"/>
              </a:rPr>
              <a:t>目标的标准是什么？</a:t>
            </a:r>
            <a:endParaRPr lang="zh-CN" altLang="en-US" dirty="0">
              <a:latin typeface="微软雅黑" panose="020B0503020204020204" pitchFamily="34" charset="-122"/>
              <a:ea typeface="微软雅黑" panose="020B0503020204020204" pitchFamily="34" charset="-122"/>
            </a:endParaRPr>
          </a:p>
        </p:txBody>
      </p:sp>
      <p:sp>
        <p:nvSpPr>
          <p:cNvPr id="22" name="矩形 21"/>
          <p:cNvSpPr/>
          <p:nvPr/>
        </p:nvSpPr>
        <p:spPr>
          <a:xfrm>
            <a:off x="0" y="-206591"/>
            <a:ext cx="2416046" cy="1077218"/>
          </a:xfrm>
          <a:prstGeom prst="rect">
            <a:avLst/>
          </a:prstGeom>
        </p:spPr>
        <p:txBody>
          <a:bodyPr wrap="none">
            <a:spAutoFit/>
          </a:bodyPr>
          <a:lstStyle/>
          <a:p>
            <a:pPr algn="l" rtl="0">
              <a:lnSpc>
                <a:spcPct val="200000"/>
              </a:lnSpc>
              <a:defRPr sz="1800">
                <a:solidFill>
                  <a:srgbClr val="000000"/>
                </a:solidFill>
              </a:defRPr>
            </a:pPr>
            <a:r>
              <a:rPr lang="zh-CN" altLang="en-US" sz="3200" b="1" dirty="0" smtClean="0">
                <a:solidFill>
                  <a:srgbClr val="0070C0"/>
                </a:solidFill>
                <a:latin typeface="微软雅黑" panose="020B0503020204020204" pitchFamily="34" charset="-122"/>
                <a:ea typeface="微软雅黑" panose="020B0503020204020204" pitchFamily="34" charset="-122"/>
              </a:rPr>
              <a:t>价值观</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dirty="0" smtClean="0">
                <a:solidFill>
                  <a:srgbClr val="0070C0"/>
                </a:solidFill>
                <a:latin typeface="微软雅黑" panose="020B0503020204020204" pitchFamily="34" charset="-122"/>
                <a:ea typeface="微软雅黑" panose="020B0503020204020204" pitchFamily="34" charset="-122"/>
              </a:rPr>
              <a:t>执行</a:t>
            </a:r>
            <a:endParaRPr lang="zh-CN" altLang="en-US" sz="3200" dirty="0">
              <a:solidFill>
                <a:srgbClr val="0070C0"/>
              </a:solidFill>
              <a:latin typeface="微软雅黑" panose="020B0503020204020204" pitchFamily="34" charset="-122"/>
              <a:ea typeface="微软雅黑" panose="020B0503020204020204" pitchFamily="34" charset="-122"/>
            </a:endParaRPr>
          </a:p>
        </p:txBody>
      </p:sp>
      <p:sp>
        <p:nvSpPr>
          <p:cNvPr id="23" name="矩形 22"/>
          <p:cNvSpPr/>
          <p:nvPr/>
        </p:nvSpPr>
        <p:spPr>
          <a:xfrm>
            <a:off x="1400671" y="2412956"/>
            <a:ext cx="2386820" cy="1250990"/>
          </a:xfrm>
          <a:prstGeom prst="rect">
            <a:avLst/>
          </a:prstGeom>
          <a:solidFill>
            <a:schemeClr val="accent5">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l">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必须把目标可视化及指标量化的解析和表述出来，即定义目标！</a:t>
            </a:r>
          </a:p>
        </p:txBody>
      </p:sp>
      <p:sp>
        <p:nvSpPr>
          <p:cNvPr id="24" name="矩形 23"/>
          <p:cNvSpPr/>
          <p:nvPr/>
        </p:nvSpPr>
        <p:spPr>
          <a:xfrm>
            <a:off x="4487594" y="2365690"/>
            <a:ext cx="2400418" cy="1250990"/>
          </a:xfrm>
          <a:prstGeom prst="rect">
            <a:avLst/>
          </a:prstGeom>
          <a:solidFill>
            <a:schemeClr val="accent5">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l">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明确参与人的角色、权利和责任。输出</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项目干系表</a:t>
            </a:r>
            <a:r>
              <a:rPr lang="en-US" altLang="zh-CN" sz="1600" dirty="0">
                <a:solidFill>
                  <a:schemeClr val="tx1"/>
                </a:solidFill>
                <a:latin typeface="微软雅黑" panose="020B0503020204020204" pitchFamily="34" charset="-122"/>
                <a:ea typeface="微软雅黑" panose="020B0503020204020204" pitchFamily="34" charset="-122"/>
              </a:rPr>
              <a:t>》</a:t>
            </a:r>
          </a:p>
        </p:txBody>
      </p:sp>
      <p:sp>
        <p:nvSpPr>
          <p:cNvPr id="25" name="矩形 24"/>
          <p:cNvSpPr/>
          <p:nvPr/>
        </p:nvSpPr>
        <p:spPr>
          <a:xfrm>
            <a:off x="7418363" y="2358286"/>
            <a:ext cx="3737318" cy="1208754"/>
          </a:xfrm>
          <a:prstGeom prst="rect">
            <a:avLst/>
          </a:prstGeom>
          <a:solidFill>
            <a:schemeClr val="accent5">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l">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按照可独立模块化原则拆分或以时间顺序流程划分迅速拆解成任务，并将精确到每个执行人，确定完成任务时间点。</a:t>
            </a:r>
          </a:p>
        </p:txBody>
      </p:sp>
      <p:sp>
        <p:nvSpPr>
          <p:cNvPr id="3" name="矩形 2"/>
          <p:cNvSpPr/>
          <p:nvPr/>
        </p:nvSpPr>
        <p:spPr>
          <a:xfrm>
            <a:off x="4130422" y="290966"/>
            <a:ext cx="4142481" cy="400110"/>
          </a:xfrm>
          <a:prstGeom prst="rect">
            <a:avLst/>
          </a:prstGeom>
        </p:spPr>
        <p:txBody>
          <a:bodyPr wrap="none">
            <a:spAutoFit/>
          </a:bodyPr>
          <a:lstStyle/>
          <a:p>
            <a:r>
              <a:rPr lang="zh-CN" altLang="en-US" sz="2000" b="1" dirty="0" smtClean="0">
                <a:solidFill>
                  <a:srgbClr val="0070C0"/>
                </a:solidFill>
                <a:latin typeface="微软雅黑" panose="020B0503020204020204" pitchFamily="34" charset="-122"/>
                <a:ea typeface="微软雅黑" panose="020B0503020204020204" pitchFamily="34" charset="-122"/>
              </a:rPr>
              <a:t>执行</a:t>
            </a:r>
            <a:r>
              <a:rPr lang="en-US" altLang="zh-CN" sz="2000" b="1" dirty="0" smtClean="0">
                <a:solidFill>
                  <a:srgbClr val="0070C0"/>
                </a:solidFill>
                <a:latin typeface="微软雅黑" panose="020B0503020204020204" pitchFamily="34" charset="-122"/>
                <a:ea typeface="微软雅黑" panose="020B0503020204020204" pitchFamily="34" charset="-122"/>
              </a:rPr>
              <a:t>-</a:t>
            </a:r>
            <a:r>
              <a:rPr lang="zh-CN" altLang="en-US" sz="2000" b="1" dirty="0" smtClean="0">
                <a:solidFill>
                  <a:srgbClr val="0070C0"/>
                </a:solidFill>
                <a:latin typeface="微软雅黑" panose="020B0503020204020204" pitchFamily="34" charset="-122"/>
                <a:ea typeface="微软雅黑" panose="020B0503020204020204" pitchFamily="34" charset="-122"/>
              </a:rPr>
              <a:t>是</a:t>
            </a:r>
            <a:r>
              <a:rPr lang="zh-CN" altLang="en-US" sz="2000" b="1" dirty="0">
                <a:solidFill>
                  <a:srgbClr val="0070C0"/>
                </a:solidFill>
                <a:latin typeface="微软雅黑" panose="020B0503020204020204" pitchFamily="34" charset="-122"/>
                <a:ea typeface="微软雅黑" panose="020B0503020204020204" pitchFamily="34" charset="-122"/>
              </a:rPr>
              <a:t>一套系统的行为管理方案！</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60"/>
          <p:cNvSpPr/>
          <p:nvPr/>
        </p:nvSpPr>
        <p:spPr>
          <a:xfrm>
            <a:off x="2068151" y="267227"/>
            <a:ext cx="92396" cy="928652"/>
          </a:xfrm>
          <a:prstGeom prst="rect">
            <a:avLst/>
          </a:prstGeom>
          <a:ln w="12700">
            <a:miter lim="400000"/>
          </a:ln>
        </p:spPr>
        <p:txBody>
          <a:bodyPr wrap="none" lIns="45719" rIns="45719" anchor="ctr">
            <a:spAutoFit/>
          </a:bodyPr>
          <a:lstStyle>
            <a:lvl1pPr>
              <a:defRPr sz="4000">
                <a:solidFill>
                  <a:srgbClr val="5B9BD5"/>
                </a:solidFill>
                <a:latin typeface="+mj-lt"/>
                <a:ea typeface="+mj-ea"/>
                <a:cs typeface="+mj-cs"/>
                <a:sym typeface="Helvetica"/>
              </a:defRPr>
            </a:lvl1pPr>
          </a:lstStyle>
          <a:p>
            <a:pPr lvl="0">
              <a:lnSpc>
                <a:spcPct val="200000"/>
              </a:lnSpc>
              <a:defRPr sz="1800">
                <a:solidFill>
                  <a:srgbClr val="000000"/>
                </a:solidFill>
              </a:defRPr>
            </a:pPr>
            <a:endParaRPr lang="en-US" altLang="zh-CN" sz="3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639847" y="1995912"/>
            <a:ext cx="2240444" cy="56425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914400" rtl="0" fontAlgn="auto" latinLnBrk="1" hangingPunct="0">
              <a:lnSpc>
                <a:spcPct val="150000"/>
              </a:lnSpc>
              <a:spcBef>
                <a:spcPts val="0"/>
              </a:spcBef>
              <a:spcAft>
                <a:spcPts val="0"/>
              </a:spcAft>
              <a:buClrTx/>
              <a:buSzTx/>
              <a:buFontTx/>
              <a:buNone/>
            </a:pPr>
            <a:r>
              <a:rPr lang="zh-CN" altLang="en-US" sz="2000" b="1" dirty="0">
                <a:solidFill>
                  <a:srgbClr val="0070C0"/>
                </a:solidFill>
                <a:latin typeface="微软雅黑" panose="020B0503020204020204" pitchFamily="34" charset="-122"/>
                <a:ea typeface="微软雅黑" panose="020B0503020204020204" pitchFamily="34" charset="-122"/>
              </a:rPr>
              <a:t>极致的态度：</a:t>
            </a:r>
            <a:endParaRPr kumimoji="0" lang="zh-CN" altLang="en-US" sz="2000" b="1" i="0" u="none" strike="noStrike" cap="none" spc="0" normalizeH="0" baseline="0" dirty="0">
              <a:ln>
                <a:noFill/>
              </a:ln>
              <a:solidFill>
                <a:srgbClr val="0070C0"/>
              </a:solidFill>
              <a:effectLst/>
              <a:uFillTx/>
              <a:latin typeface="微软雅黑" panose="020B0503020204020204" pitchFamily="34" charset="-122"/>
              <a:ea typeface="微软雅黑" panose="020B0503020204020204" pitchFamily="34" charset="-122"/>
              <a:sym typeface="Trebuchet MS"/>
            </a:endParaRPr>
          </a:p>
        </p:txBody>
      </p:sp>
      <p:sp>
        <p:nvSpPr>
          <p:cNvPr id="5" name="文本框 4"/>
          <p:cNvSpPr txBox="1"/>
          <p:nvPr/>
        </p:nvSpPr>
        <p:spPr>
          <a:xfrm>
            <a:off x="1518408" y="2598255"/>
            <a:ext cx="8111725" cy="79508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914400" rtl="0" fontAlgn="auto" latinLnBrk="1" hangingPunct="0">
              <a:lnSpc>
                <a:spcPct val="125000"/>
              </a:lnSpc>
              <a:spcBef>
                <a:spcPts val="0"/>
              </a:spcBef>
              <a:spcAft>
                <a:spcPts val="0"/>
              </a:spcAft>
              <a:buClrTx/>
              <a:buSzTx/>
              <a:buFontTx/>
              <a:buNone/>
            </a:pPr>
            <a:r>
              <a:rPr lang="en-US" altLang="zh-CN" b="1" dirty="0">
                <a:solidFill>
                  <a:srgbClr val="0070C0"/>
                </a:solidFill>
                <a:latin typeface="微软雅黑" panose="020B0503020204020204" pitchFamily="34" charset="-122"/>
                <a:ea typeface="微软雅黑" panose="020B0503020204020204" pitchFamily="34" charset="-122"/>
              </a:rPr>
              <a:t>【</a:t>
            </a:r>
            <a:r>
              <a:rPr lang="zh-CN" altLang="en-US" b="1" dirty="0">
                <a:solidFill>
                  <a:srgbClr val="0070C0"/>
                </a:solidFill>
                <a:latin typeface="微软雅黑" panose="020B0503020204020204" pitchFamily="34" charset="-122"/>
                <a:ea typeface="微软雅黑" panose="020B0503020204020204" pitchFamily="34" charset="-122"/>
              </a:rPr>
              <a:t>认知高度</a:t>
            </a:r>
            <a:r>
              <a:rPr lang="en-US" altLang="zh-CN" b="1" dirty="0">
                <a:solidFill>
                  <a:srgbClr val="0070C0"/>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通过外界考察学习行业动态、公司培训提升和客户钻研思考来提高认知高度，并对自己的工作模块有明确的认知定位！</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508965" y="4662217"/>
            <a:ext cx="7436386" cy="4488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914400" rtl="0" fontAlgn="auto" latinLnBrk="1" hangingPunct="0">
              <a:lnSpc>
                <a:spcPct val="125000"/>
              </a:lnSpc>
              <a:spcBef>
                <a:spcPts val="0"/>
              </a:spcBef>
              <a:spcAft>
                <a:spcPts val="0"/>
              </a:spcAft>
              <a:buClrTx/>
              <a:buSzTx/>
              <a:buFontTx/>
              <a:buNone/>
            </a:pPr>
            <a:r>
              <a:rPr lang="en-US" altLang="zh-CN" b="1" dirty="0">
                <a:solidFill>
                  <a:srgbClr val="0070C0"/>
                </a:solidFill>
                <a:latin typeface="微软雅黑" panose="020B0503020204020204" pitchFamily="34" charset="-122"/>
                <a:ea typeface="微软雅黑" panose="020B0503020204020204" pitchFamily="34" charset="-122"/>
              </a:rPr>
              <a:t>【</a:t>
            </a:r>
            <a:r>
              <a:rPr lang="zh-CN" altLang="en-US" b="1" dirty="0">
                <a:solidFill>
                  <a:srgbClr val="0070C0"/>
                </a:solidFill>
                <a:latin typeface="微软雅黑" panose="020B0503020204020204" pitchFamily="34" charset="-122"/>
                <a:ea typeface="微软雅黑" panose="020B0503020204020204" pitchFamily="34" charset="-122"/>
              </a:rPr>
              <a:t>苛求细节</a:t>
            </a:r>
            <a:r>
              <a:rPr lang="en-US" altLang="zh-CN" b="1" dirty="0">
                <a:solidFill>
                  <a:srgbClr val="0070C0"/>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对于细节的敏感、对于细节一丝不苟的苛求。</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30792" y="3567313"/>
            <a:ext cx="8057137" cy="79508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914400" rtl="0" fontAlgn="auto" latinLnBrk="1" hangingPunct="0">
              <a:lnSpc>
                <a:spcPct val="125000"/>
              </a:lnSpc>
              <a:spcBef>
                <a:spcPts val="0"/>
              </a:spcBef>
              <a:spcAft>
                <a:spcPts val="0"/>
              </a:spcAft>
              <a:buClrTx/>
              <a:buSzTx/>
              <a:buFontTx/>
              <a:buNone/>
            </a:pPr>
            <a:r>
              <a:rPr lang="en-US" altLang="zh-CN" b="1" dirty="0">
                <a:solidFill>
                  <a:srgbClr val="0070C0"/>
                </a:solidFill>
                <a:latin typeface="微软雅黑" panose="020B0503020204020204" pitchFamily="34" charset="-122"/>
                <a:ea typeface="微软雅黑" panose="020B0503020204020204" pitchFamily="34" charset="-122"/>
              </a:rPr>
              <a:t>【</a:t>
            </a:r>
            <a:r>
              <a:rPr lang="zh-CN" altLang="en-US" b="1" dirty="0">
                <a:solidFill>
                  <a:srgbClr val="0070C0"/>
                </a:solidFill>
                <a:latin typeface="微软雅黑" panose="020B0503020204020204" pitchFamily="34" charset="-122"/>
                <a:ea typeface="微软雅黑" panose="020B0503020204020204" pitchFamily="34" charset="-122"/>
              </a:rPr>
              <a:t>创新精神</a:t>
            </a:r>
            <a:r>
              <a:rPr lang="en-US" altLang="zh-CN" b="1" dirty="0">
                <a:solidFill>
                  <a:srgbClr val="0070C0"/>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突破现有的框架，抓住商户的本质需求，利用新技术再造功能应用或者创新服务内容和模式等为商户提供更好的服务体验！</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523033" y="5431579"/>
            <a:ext cx="7436386" cy="4488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914400" rtl="0" fontAlgn="auto" latinLnBrk="1" hangingPunct="0">
              <a:lnSpc>
                <a:spcPct val="125000"/>
              </a:lnSpc>
              <a:spcBef>
                <a:spcPts val="0"/>
              </a:spcBef>
              <a:spcAft>
                <a:spcPts val="0"/>
              </a:spcAft>
              <a:buClrTx/>
              <a:buSzTx/>
              <a:buFontTx/>
              <a:buNone/>
            </a:pPr>
            <a:r>
              <a:rPr lang="en-US" altLang="zh-CN" b="1" dirty="0">
                <a:solidFill>
                  <a:srgbClr val="0070C0"/>
                </a:solidFill>
                <a:latin typeface="微软雅黑" panose="020B0503020204020204" pitchFamily="34" charset="-122"/>
                <a:ea typeface="微软雅黑" panose="020B0503020204020204" pitchFamily="34" charset="-122"/>
              </a:rPr>
              <a:t>【</a:t>
            </a:r>
            <a:r>
              <a:rPr lang="zh-CN" altLang="en-US" b="1" dirty="0">
                <a:solidFill>
                  <a:srgbClr val="0070C0"/>
                </a:solidFill>
                <a:latin typeface="微软雅黑" panose="020B0503020204020204" pitchFamily="34" charset="-122"/>
                <a:ea typeface="微软雅黑" panose="020B0503020204020204" pitchFamily="34" charset="-122"/>
              </a:rPr>
              <a:t>永不罢休</a:t>
            </a:r>
            <a:r>
              <a:rPr lang="en-US" altLang="zh-CN" b="1" dirty="0">
                <a:solidFill>
                  <a:srgbClr val="0070C0"/>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敢于直面问题，不达目的不罢休的态度。</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69035" y="-197099"/>
            <a:ext cx="2416046" cy="928652"/>
          </a:xfrm>
          <a:prstGeom prst="rect">
            <a:avLst/>
          </a:prstGeom>
        </p:spPr>
        <p:txBody>
          <a:bodyPr wrap="none">
            <a:spAutoFit/>
          </a:bodyPr>
          <a:lstStyle/>
          <a:p>
            <a:pPr algn="l" rtl="0">
              <a:lnSpc>
                <a:spcPct val="200000"/>
              </a:lnSpc>
              <a:defRPr sz="1800">
                <a:solidFill>
                  <a:srgbClr val="000000"/>
                </a:solidFill>
              </a:defRPr>
            </a:pPr>
            <a:r>
              <a:rPr lang="zh-CN" altLang="en-US" sz="3200" b="1" dirty="0" smtClean="0">
                <a:solidFill>
                  <a:srgbClr val="0070C0"/>
                </a:solidFill>
                <a:latin typeface="微软雅黑" panose="020B0503020204020204" pitchFamily="34" charset="-122"/>
                <a:ea typeface="微软雅黑" panose="020B0503020204020204" pitchFamily="34" charset="-122"/>
              </a:rPr>
              <a:t>价值观</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dirty="0" smtClean="0">
                <a:solidFill>
                  <a:srgbClr val="0070C0"/>
                </a:solidFill>
                <a:latin typeface="微软雅黑" panose="020B0503020204020204" pitchFamily="34" charset="-122"/>
                <a:ea typeface="微软雅黑" panose="020B0503020204020204" pitchFamily="34" charset="-122"/>
              </a:rPr>
              <a:t>执行</a:t>
            </a:r>
            <a:endParaRPr lang="zh-CN" altLang="en-US" sz="3200" dirty="0">
              <a:solidFill>
                <a:srgbClr val="0070C0"/>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1542274" y="3401408"/>
            <a:ext cx="870268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574680" y="4392987"/>
            <a:ext cx="870268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630952" y="5167824"/>
            <a:ext cx="870268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30952" y="5967886"/>
            <a:ext cx="870268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37986" y="1191255"/>
            <a:ext cx="7478329" cy="400110"/>
          </a:xfrm>
          <a:prstGeom prst="rect">
            <a:avLst/>
          </a:prstGeom>
        </p:spPr>
        <p:txBody>
          <a:bodyPr wrap="none">
            <a:spAutoFit/>
          </a:bodyPr>
          <a:lstStyle/>
          <a:p>
            <a:r>
              <a:rPr lang="zh-CN" altLang="en-US" sz="2000" b="1" dirty="0" smtClean="0">
                <a:solidFill>
                  <a:srgbClr val="0070C0"/>
                </a:solidFill>
                <a:latin typeface="微软雅黑" panose="020B0503020204020204" pitchFamily="34" charset="-122"/>
                <a:ea typeface="微软雅黑" panose="020B0503020204020204" pitchFamily="34" charset="-122"/>
              </a:rPr>
              <a:t>执行</a:t>
            </a:r>
            <a:r>
              <a:rPr lang="en-US" altLang="zh-CN" sz="2000" b="1" dirty="0" smtClean="0">
                <a:solidFill>
                  <a:srgbClr val="0070C0"/>
                </a:solidFill>
                <a:latin typeface="微软雅黑" panose="020B0503020204020204" pitchFamily="34" charset="-122"/>
                <a:ea typeface="微软雅黑" panose="020B0503020204020204" pitchFamily="34" charset="-122"/>
              </a:rPr>
              <a:t>-</a:t>
            </a:r>
            <a:r>
              <a:rPr lang="zh-CN" altLang="en-US" sz="2000" b="1" dirty="0">
                <a:solidFill>
                  <a:srgbClr val="0070C0"/>
                </a:solidFill>
                <a:latin typeface="微软雅黑" panose="020B0503020204020204" pitchFamily="34" charset="-122"/>
                <a:ea typeface="微软雅黑" panose="020B0503020204020204" pitchFamily="34" charset="-122"/>
              </a:rPr>
              <a:t>对于工作目标定义的高度及对工作高标准、高质量的追求！</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21605" y="1623130"/>
            <a:ext cx="5463013" cy="56425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914400" rtl="0" fontAlgn="auto" latinLnBrk="1" hangingPunct="0">
              <a:lnSpc>
                <a:spcPct val="150000"/>
              </a:lnSpc>
              <a:spcBef>
                <a:spcPts val="0"/>
              </a:spcBef>
              <a:spcAft>
                <a:spcPts val="0"/>
              </a:spcAft>
              <a:buClrTx/>
              <a:buSzTx/>
              <a:buFontTx/>
              <a:buNone/>
            </a:pPr>
            <a:r>
              <a:rPr lang="zh-CN" altLang="en-US" sz="2000" b="1" dirty="0" smtClean="0">
                <a:solidFill>
                  <a:srgbClr val="0070C0"/>
                </a:solidFill>
                <a:latin typeface="微软雅黑" panose="020B0503020204020204" pitchFamily="34" charset="-122"/>
                <a:ea typeface="微软雅黑" panose="020B0503020204020204" pitchFamily="34" charset="-122"/>
              </a:rPr>
              <a:t>思考</a:t>
            </a:r>
            <a:r>
              <a:rPr lang="en-US" altLang="zh-CN" sz="2000" b="1" dirty="0" smtClean="0">
                <a:solidFill>
                  <a:srgbClr val="0070C0"/>
                </a:solidFill>
                <a:latin typeface="微软雅黑" panose="020B0503020204020204" pitchFamily="34" charset="-122"/>
                <a:ea typeface="微软雅黑" panose="020B0503020204020204" pitchFamily="34" charset="-122"/>
              </a:rPr>
              <a:t>-</a:t>
            </a:r>
            <a:r>
              <a:rPr lang="zh-CN" altLang="en-US" sz="2000" b="1" dirty="0" smtClean="0">
                <a:solidFill>
                  <a:srgbClr val="0070C0"/>
                </a:solidFill>
                <a:latin typeface="微软雅黑" panose="020B0503020204020204" pitchFamily="34" charset="-122"/>
                <a:ea typeface="微软雅黑" panose="020B0503020204020204" pitchFamily="34" charset="-122"/>
              </a:rPr>
              <a:t>贯穿</a:t>
            </a:r>
            <a:r>
              <a:rPr lang="zh-CN" altLang="en-US" sz="2000" b="1" dirty="0">
                <a:solidFill>
                  <a:srgbClr val="0070C0"/>
                </a:solidFill>
                <a:latin typeface="微软雅黑" panose="020B0503020204020204" pitchFamily="34" charset="-122"/>
                <a:ea typeface="微软雅黑" panose="020B0503020204020204" pitchFamily="34" charset="-122"/>
              </a:rPr>
              <a:t>于工作过程中的必备的行为和习惯！</a:t>
            </a:r>
            <a:endParaRPr kumimoji="0" lang="zh-CN" altLang="en-US" sz="2000" b="1" i="0" u="none" strike="noStrike" cap="none" spc="0" normalizeH="0" baseline="0" dirty="0">
              <a:ln>
                <a:noFill/>
              </a:ln>
              <a:solidFill>
                <a:srgbClr val="0070C0"/>
              </a:solidFill>
              <a:effectLst/>
              <a:uFillTx/>
              <a:latin typeface="微软雅黑" panose="020B0503020204020204" pitchFamily="34" charset="-122"/>
              <a:ea typeface="微软雅黑" panose="020B0503020204020204" pitchFamily="34" charset="-122"/>
              <a:sym typeface="Trebuchet MS"/>
            </a:endParaRPr>
          </a:p>
        </p:txBody>
      </p:sp>
      <p:sp>
        <p:nvSpPr>
          <p:cNvPr id="4" name="文本框 3"/>
          <p:cNvSpPr txBox="1"/>
          <p:nvPr/>
        </p:nvSpPr>
        <p:spPr>
          <a:xfrm>
            <a:off x="2434341" y="2253746"/>
            <a:ext cx="7436386" cy="56425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914400" rtl="0" fontAlgn="auto" latinLnBrk="1" hangingPunct="0">
              <a:lnSpc>
                <a:spcPct val="150000"/>
              </a:lnSpc>
              <a:spcBef>
                <a:spcPts val="0"/>
              </a:spcBef>
              <a:spcAft>
                <a:spcPts val="0"/>
              </a:spcAft>
              <a:buClrTx/>
              <a:buSzTx/>
              <a:buFontTx/>
              <a:buNone/>
            </a:pPr>
            <a:r>
              <a:rPr lang="zh-CN" altLang="en-US" sz="2000" b="1" dirty="0">
                <a:solidFill>
                  <a:srgbClr val="0070C0"/>
                </a:solidFill>
                <a:latin typeface="微软雅黑" panose="020B0503020204020204" pitchFamily="34" charset="-122"/>
                <a:ea typeface="微软雅黑" panose="020B0503020204020204" pitchFamily="34" charset="-122"/>
              </a:rPr>
              <a:t>思考的习惯：</a:t>
            </a:r>
            <a:endParaRPr kumimoji="0" lang="zh-CN" altLang="en-US" sz="2000" b="1" i="0" u="none" strike="noStrike" cap="none" spc="0" normalizeH="0" baseline="0" dirty="0">
              <a:ln>
                <a:noFill/>
              </a:ln>
              <a:solidFill>
                <a:srgbClr val="0070C0"/>
              </a:solidFill>
              <a:effectLst/>
              <a:uFillTx/>
              <a:latin typeface="微软雅黑" panose="020B0503020204020204" pitchFamily="34" charset="-122"/>
              <a:ea typeface="微软雅黑" panose="020B0503020204020204" pitchFamily="34" charset="-122"/>
              <a:sym typeface="Trebuchet MS"/>
            </a:endParaRPr>
          </a:p>
        </p:txBody>
      </p:sp>
      <p:sp>
        <p:nvSpPr>
          <p:cNvPr id="5" name="文本框 4"/>
          <p:cNvSpPr txBox="1"/>
          <p:nvPr/>
        </p:nvSpPr>
        <p:spPr>
          <a:xfrm>
            <a:off x="2369649" y="2934327"/>
            <a:ext cx="7436386" cy="4445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914400" rtl="0" fontAlgn="auto" latinLnBrk="1" hangingPunct="0">
              <a:lnSpc>
                <a:spcPct val="125000"/>
              </a:lnSpc>
              <a:spcBef>
                <a:spcPts val="0"/>
              </a:spcBef>
              <a:spcAft>
                <a:spcPts val="0"/>
              </a:spcAft>
              <a:buClrTx/>
              <a:buSzTx/>
              <a:buFontTx/>
              <a:buNone/>
            </a:pPr>
            <a:r>
              <a:rPr lang="en-US" altLang="zh-CN" b="1" dirty="0">
                <a:solidFill>
                  <a:srgbClr val="0070C0"/>
                </a:solidFill>
                <a:latin typeface="微软雅黑" panose="020B0503020204020204" pitchFamily="34" charset="-122"/>
                <a:ea typeface="微软雅黑" panose="020B0503020204020204" pitchFamily="34" charset="-122"/>
              </a:rPr>
              <a:t>【</a:t>
            </a:r>
            <a:r>
              <a:rPr lang="zh-CN" altLang="en-US" b="1" dirty="0">
                <a:solidFill>
                  <a:srgbClr val="0070C0"/>
                </a:solidFill>
                <a:latin typeface="微软雅黑" panose="020B0503020204020204" pitchFamily="34" charset="-122"/>
                <a:ea typeface="微软雅黑" panose="020B0503020204020204" pitchFamily="34" charset="-122"/>
              </a:rPr>
              <a:t>事前思考</a:t>
            </a:r>
            <a:r>
              <a:rPr lang="en-US" altLang="zh-CN" b="1" dirty="0">
                <a:solidFill>
                  <a:srgbClr val="0070C0"/>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工作前思考框架、流程和细节！</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352642" y="4269856"/>
            <a:ext cx="7436386" cy="4445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914400" rtl="0" fontAlgn="auto" latinLnBrk="1" hangingPunct="0">
              <a:lnSpc>
                <a:spcPct val="125000"/>
              </a:lnSpc>
              <a:spcBef>
                <a:spcPts val="0"/>
              </a:spcBef>
              <a:spcAft>
                <a:spcPts val="0"/>
              </a:spcAft>
              <a:buClrTx/>
              <a:buSzTx/>
              <a:buFontTx/>
              <a:buNone/>
            </a:pPr>
            <a:r>
              <a:rPr lang="en-US" altLang="zh-CN" b="1" dirty="0">
                <a:solidFill>
                  <a:srgbClr val="0070C0"/>
                </a:solidFill>
                <a:latin typeface="微软雅黑" panose="020B0503020204020204" pitchFamily="34" charset="-122"/>
                <a:ea typeface="微软雅黑" panose="020B0503020204020204" pitchFamily="34" charset="-122"/>
              </a:rPr>
              <a:t>【</a:t>
            </a:r>
            <a:r>
              <a:rPr lang="zh-CN" altLang="en-US" b="1" dirty="0">
                <a:solidFill>
                  <a:srgbClr val="0070C0"/>
                </a:solidFill>
                <a:latin typeface="微软雅黑" panose="020B0503020204020204" pitchFamily="34" charset="-122"/>
                <a:ea typeface="微软雅黑" panose="020B0503020204020204" pitchFamily="34" charset="-122"/>
              </a:rPr>
              <a:t>事后思考</a:t>
            </a:r>
            <a:r>
              <a:rPr lang="en-US" altLang="zh-CN" b="1" dirty="0">
                <a:solidFill>
                  <a:srgbClr val="0070C0"/>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完成过程复盘、成败分析，总结经验理论！</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55581" y="3604569"/>
            <a:ext cx="7436386" cy="4445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914400" rtl="0" fontAlgn="auto" latinLnBrk="1" hangingPunct="0">
              <a:lnSpc>
                <a:spcPct val="125000"/>
              </a:lnSpc>
              <a:spcBef>
                <a:spcPts val="0"/>
              </a:spcBef>
              <a:spcAft>
                <a:spcPts val="0"/>
              </a:spcAft>
              <a:buClrTx/>
              <a:buSzTx/>
              <a:buFontTx/>
              <a:buNone/>
            </a:pPr>
            <a:r>
              <a:rPr lang="en-US" altLang="zh-CN" b="1" dirty="0">
                <a:solidFill>
                  <a:srgbClr val="0070C0"/>
                </a:solidFill>
                <a:latin typeface="微软雅黑" panose="020B0503020204020204" pitchFamily="34" charset="-122"/>
                <a:ea typeface="微软雅黑" panose="020B0503020204020204" pitchFamily="34" charset="-122"/>
              </a:rPr>
              <a:t>【</a:t>
            </a:r>
            <a:r>
              <a:rPr lang="zh-CN" altLang="en-US" b="1" dirty="0">
                <a:solidFill>
                  <a:srgbClr val="0070C0"/>
                </a:solidFill>
                <a:latin typeface="微软雅黑" panose="020B0503020204020204" pitchFamily="34" charset="-122"/>
                <a:ea typeface="微软雅黑" panose="020B0503020204020204" pitchFamily="34" charset="-122"/>
              </a:rPr>
              <a:t>事中思考</a:t>
            </a:r>
            <a:r>
              <a:rPr lang="en-US" altLang="zh-CN" b="1" dirty="0">
                <a:solidFill>
                  <a:srgbClr val="0070C0"/>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思考战术要领、和操作动作以及灵活应变策略思考！</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2379401" y="3618637"/>
            <a:ext cx="8145625" cy="367030"/>
          </a:xfrm>
          <a:prstGeom prst="rect">
            <a:avLst/>
          </a:prstGeom>
          <a:noFill/>
          <a:ln w="12700" cap="flat">
            <a:solidFill>
              <a:schemeClr val="bg1"/>
            </a:solid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dirty="0">
              <a:ln>
                <a:noFill/>
              </a:ln>
              <a:solidFill>
                <a:schemeClr val="tx1"/>
              </a:solidFill>
              <a:effectLst/>
              <a:uFillTx/>
              <a:latin typeface="微软雅黑" panose="020B0503020204020204" pitchFamily="34" charset="-122"/>
              <a:ea typeface="微软雅黑" panose="020B0503020204020204" pitchFamily="34" charset="-122"/>
              <a:sym typeface="Trebuchet MS"/>
            </a:endParaRPr>
          </a:p>
        </p:txBody>
      </p:sp>
      <p:sp>
        <p:nvSpPr>
          <p:cNvPr id="9" name="矩形 8"/>
          <p:cNvSpPr/>
          <p:nvPr/>
        </p:nvSpPr>
        <p:spPr>
          <a:xfrm>
            <a:off x="69035" y="-197099"/>
            <a:ext cx="2416046" cy="928652"/>
          </a:xfrm>
          <a:prstGeom prst="rect">
            <a:avLst/>
          </a:prstGeom>
        </p:spPr>
        <p:txBody>
          <a:bodyPr wrap="none">
            <a:spAutoFit/>
          </a:bodyPr>
          <a:lstStyle/>
          <a:p>
            <a:pPr algn="l" rtl="0">
              <a:lnSpc>
                <a:spcPct val="200000"/>
              </a:lnSpc>
              <a:defRPr sz="1800">
                <a:solidFill>
                  <a:srgbClr val="000000"/>
                </a:solidFill>
              </a:defRPr>
            </a:pPr>
            <a:r>
              <a:rPr lang="zh-CN" altLang="en-US" sz="3200" b="1" dirty="0" smtClean="0">
                <a:solidFill>
                  <a:srgbClr val="0070C0"/>
                </a:solidFill>
                <a:latin typeface="微软雅黑" panose="020B0503020204020204" pitchFamily="34" charset="-122"/>
                <a:ea typeface="微软雅黑" panose="020B0503020204020204" pitchFamily="34" charset="-122"/>
              </a:rPr>
              <a:t>价值观</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dirty="0" smtClean="0">
                <a:solidFill>
                  <a:srgbClr val="0070C0"/>
                </a:solidFill>
                <a:latin typeface="微软雅黑" panose="020B0503020204020204" pitchFamily="34" charset="-122"/>
                <a:ea typeface="微软雅黑" panose="020B0503020204020204" pitchFamily="34" charset="-122"/>
              </a:rPr>
              <a:t>思考</a:t>
            </a:r>
            <a:endParaRPr lang="zh-CN" altLang="en-US" sz="32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60"/>
          <p:cNvSpPr/>
          <p:nvPr/>
        </p:nvSpPr>
        <p:spPr>
          <a:xfrm>
            <a:off x="2929450" y="1587271"/>
            <a:ext cx="7483778" cy="3416320"/>
          </a:xfrm>
          <a:prstGeom prst="rect">
            <a:avLst/>
          </a:prstGeom>
          <a:ln w="12700">
            <a:miter lim="400000"/>
          </a:ln>
        </p:spPr>
        <p:txBody>
          <a:bodyPr wrap="none" lIns="45719" rIns="45719" anchor="ctr">
            <a:spAutoFit/>
          </a:bodyPr>
          <a:lstStyle>
            <a:lvl1pPr>
              <a:defRPr sz="4000">
                <a:solidFill>
                  <a:srgbClr val="5B9BD5"/>
                </a:solidFill>
                <a:latin typeface="+mj-lt"/>
                <a:ea typeface="+mj-ea"/>
                <a:cs typeface="+mj-cs"/>
                <a:sym typeface="Helvetica"/>
              </a:defRPr>
            </a:lvl1pPr>
          </a:lstStyle>
          <a:p>
            <a:pPr lvl="0">
              <a:lnSpc>
                <a:spcPct val="200000"/>
              </a:lnSpc>
              <a:defRPr sz="1800">
                <a:solidFill>
                  <a:srgbClr val="000000"/>
                </a:solidFill>
              </a:defRPr>
            </a:pPr>
            <a:r>
              <a:rPr lang="zh-CN" altLang="en-US" sz="3600" b="1" dirty="0">
                <a:solidFill>
                  <a:srgbClr val="0070C0"/>
                </a:solidFill>
                <a:latin typeface="微软雅黑" panose="020B0503020204020204" pitchFamily="34" charset="-122"/>
                <a:ea typeface="微软雅黑" panose="020B0503020204020204" pitchFamily="34" charset="-122"/>
              </a:rPr>
              <a:t>使命感：</a:t>
            </a:r>
            <a:r>
              <a:rPr lang="zh-CN" altLang="en-US" sz="3600" dirty="0">
                <a:solidFill>
                  <a:srgbClr val="0070C0"/>
                </a:solidFill>
                <a:latin typeface="微软雅黑" panose="020B0503020204020204" pitchFamily="34" charset="-122"/>
                <a:ea typeface="微软雅黑" panose="020B0503020204020204" pitchFamily="34" charset="-122"/>
              </a:rPr>
              <a:t>让天下没有难做的掌柜</a:t>
            </a:r>
            <a:endParaRPr lang="en-US" altLang="zh-CN" sz="3600" dirty="0">
              <a:solidFill>
                <a:srgbClr val="0070C0"/>
              </a:solidFill>
              <a:latin typeface="微软雅黑" panose="020B0503020204020204" pitchFamily="34" charset="-122"/>
              <a:ea typeface="微软雅黑" panose="020B0503020204020204" pitchFamily="34" charset="-122"/>
            </a:endParaRPr>
          </a:p>
          <a:p>
            <a:pPr lvl="0">
              <a:lnSpc>
                <a:spcPct val="200000"/>
              </a:lnSpc>
              <a:defRPr sz="1800">
                <a:solidFill>
                  <a:srgbClr val="000000"/>
                </a:solidFill>
              </a:defRPr>
            </a:pPr>
            <a:r>
              <a:rPr lang="zh-CN" altLang="en-US" sz="3600" b="1" dirty="0">
                <a:solidFill>
                  <a:srgbClr val="0070C0"/>
                </a:solidFill>
                <a:latin typeface="微软雅黑" panose="020B0503020204020204" pitchFamily="34" charset="-122"/>
                <a:ea typeface="微软雅黑" panose="020B0503020204020204" pitchFamily="34" charset="-122"/>
              </a:rPr>
              <a:t>愿景：</a:t>
            </a:r>
            <a:r>
              <a:rPr lang="zh-CN" altLang="en-US" sz="3600" dirty="0">
                <a:solidFill>
                  <a:srgbClr val="0070C0"/>
                </a:solidFill>
                <a:latin typeface="微软雅黑" panose="020B0503020204020204" pitchFamily="34" charset="-122"/>
                <a:ea typeface="微软雅黑" panose="020B0503020204020204" pitchFamily="34" charset="-122"/>
              </a:rPr>
              <a:t>成为商户与消费者连接的桥梁</a:t>
            </a:r>
            <a:endParaRPr lang="en-US" altLang="zh-CN" sz="3600" dirty="0">
              <a:solidFill>
                <a:srgbClr val="0070C0"/>
              </a:solidFill>
              <a:latin typeface="微软雅黑" panose="020B0503020204020204" pitchFamily="34" charset="-122"/>
              <a:ea typeface="微软雅黑" panose="020B0503020204020204" pitchFamily="34" charset="-122"/>
            </a:endParaRPr>
          </a:p>
          <a:p>
            <a:pPr lvl="0">
              <a:lnSpc>
                <a:spcPct val="200000"/>
              </a:lnSpc>
              <a:defRPr sz="1800">
                <a:solidFill>
                  <a:srgbClr val="000000"/>
                </a:solidFill>
              </a:defRPr>
            </a:pPr>
            <a:r>
              <a:rPr lang="zh-CN" altLang="en-US" sz="3600" b="1" dirty="0">
                <a:solidFill>
                  <a:srgbClr val="0070C0"/>
                </a:solidFill>
                <a:latin typeface="微软雅黑" panose="020B0503020204020204" pitchFamily="34" charset="-122"/>
                <a:ea typeface="微软雅黑" panose="020B0503020204020204" pitchFamily="34" charset="-122"/>
              </a:rPr>
              <a:t>核心价值观：</a:t>
            </a:r>
            <a:r>
              <a:rPr lang="zh-CN" altLang="en-US" sz="3600" dirty="0">
                <a:solidFill>
                  <a:srgbClr val="0070C0"/>
                </a:solidFill>
                <a:latin typeface="微软雅黑" panose="020B0503020204020204" pitchFamily="34" charset="-122"/>
                <a:ea typeface="微软雅黑" panose="020B0503020204020204" pitchFamily="34" charset="-122"/>
              </a:rPr>
              <a:t>执行、极致、思考</a:t>
            </a:r>
            <a:endParaRPr sz="36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4295800" y="2441476"/>
            <a:ext cx="3373755" cy="74358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srgbClr val="279EF7"/>
                </a:solidFill>
                <a:effectLst/>
                <a:uLnTx/>
                <a:uFillTx/>
                <a:latin typeface="微软雅黑" panose="020B0503020204020204" pitchFamily="34" charset="-122"/>
                <a:ea typeface="微软雅黑" panose="020B0503020204020204" pitchFamily="34" charset="-122"/>
              </a:rPr>
              <a:t>THANK YOU</a:t>
            </a:r>
            <a:endParaRPr kumimoji="0" lang="zh-CN" altLang="en-US" sz="4000" b="1" i="0" u="none" strike="noStrike" kern="0" cap="none" spc="0" normalizeH="0" baseline="0" noProof="0" dirty="0">
              <a:ln>
                <a:noFill/>
              </a:ln>
              <a:solidFill>
                <a:srgbClr val="279EF7"/>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7140" y="1754943"/>
            <a:ext cx="8334912" cy="3970318"/>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1</a:t>
            </a:r>
            <a:r>
              <a:rPr lang="en-US" altLang="zh-CN" sz="24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企业</a:t>
            </a:r>
            <a:r>
              <a:rPr lang="zh-CN" altLang="en-US" sz="2000" dirty="0">
                <a:latin typeface="微软雅黑" panose="020B0503020204020204" pitchFamily="34" charset="-122"/>
                <a:ea typeface="微软雅黑" panose="020B0503020204020204" pitchFamily="34" charset="-122"/>
              </a:rPr>
              <a:t>文化构成，由什么组成？你的理解是什么？</a:t>
            </a:r>
          </a:p>
          <a:p>
            <a:pPr>
              <a:lnSpc>
                <a:spcPct val="150000"/>
              </a:lnSpc>
            </a:pPr>
            <a:r>
              <a:rPr lang="en-US" altLang="zh-CN" sz="2400" dirty="0">
                <a:latin typeface="微软雅黑" panose="020B0503020204020204" pitchFamily="34" charset="-122"/>
                <a:ea typeface="微软雅黑" panose="020B0503020204020204" pitchFamily="34" charset="-122"/>
              </a:rPr>
              <a:t>2</a:t>
            </a:r>
            <a:r>
              <a:rPr lang="en-US" altLang="zh-CN" sz="24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企业</a:t>
            </a:r>
            <a:r>
              <a:rPr lang="zh-CN" altLang="en-US" sz="2000" dirty="0">
                <a:latin typeface="微软雅黑" panose="020B0503020204020204" pitchFamily="34" charset="-122"/>
                <a:ea typeface="微软雅黑" panose="020B0503020204020204" pitchFamily="34" charset="-122"/>
              </a:rPr>
              <a:t>文化到底有什么用？</a:t>
            </a:r>
          </a:p>
          <a:p>
            <a:pPr>
              <a:lnSpc>
                <a:spcPct val="150000"/>
              </a:lnSpc>
            </a:pPr>
            <a:r>
              <a:rPr lang="en-US" altLang="zh-CN" sz="2400" dirty="0">
                <a:latin typeface="微软雅黑" panose="020B0503020204020204" pitchFamily="34" charset="-122"/>
                <a:ea typeface="微软雅黑" panose="020B0503020204020204" pitchFamily="34" charset="-122"/>
              </a:rPr>
              <a:t>3</a:t>
            </a:r>
            <a:r>
              <a:rPr lang="en-US" altLang="zh-CN" sz="24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掌</a:t>
            </a:r>
            <a:r>
              <a:rPr lang="zh-CN" altLang="en-US" sz="2000" dirty="0">
                <a:latin typeface="微软雅黑" panose="020B0503020204020204" pitchFamily="34" charset="-122"/>
                <a:ea typeface="微软雅黑" panose="020B0503020204020204" pitchFamily="34" charset="-122"/>
              </a:rPr>
              <a:t>贝是怎么样一个公司？未来是怎么样一个公司？</a:t>
            </a:r>
          </a:p>
          <a:p>
            <a:pPr>
              <a:lnSpc>
                <a:spcPct val="150000"/>
              </a:lnSpc>
            </a:pPr>
            <a:r>
              <a:rPr lang="en-US" altLang="zh-CN" sz="2400" dirty="0">
                <a:latin typeface="微软雅黑" panose="020B0503020204020204" pitchFamily="34" charset="-122"/>
                <a:ea typeface="微软雅黑" panose="020B0503020204020204" pitchFamily="34" charset="-122"/>
              </a:rPr>
              <a:t>4</a:t>
            </a:r>
            <a:r>
              <a:rPr lang="en-US" altLang="zh-CN" sz="24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掌</a:t>
            </a:r>
            <a:r>
              <a:rPr lang="zh-CN" altLang="en-US" sz="2000" dirty="0">
                <a:latin typeface="微软雅黑" panose="020B0503020204020204" pitchFamily="34" charset="-122"/>
                <a:ea typeface="微软雅黑" panose="020B0503020204020204" pitchFamily="34" charset="-122"/>
              </a:rPr>
              <a:t>贝的核心价值观是什么？</a:t>
            </a:r>
          </a:p>
          <a:p>
            <a:pPr>
              <a:lnSpc>
                <a:spcPct val="150000"/>
              </a:lnSpc>
            </a:pPr>
            <a:r>
              <a:rPr lang="en-US" altLang="zh-CN" sz="2400" dirty="0">
                <a:latin typeface="微软雅黑" panose="020B0503020204020204" pitchFamily="34" charset="-122"/>
                <a:ea typeface="微软雅黑" panose="020B0503020204020204" pitchFamily="34" charset="-122"/>
              </a:rPr>
              <a:t>5</a:t>
            </a:r>
            <a:r>
              <a:rPr lang="en-US" altLang="zh-CN" sz="24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企业</a:t>
            </a:r>
            <a:r>
              <a:rPr lang="zh-CN" altLang="en-US" sz="2000" dirty="0">
                <a:latin typeface="微软雅黑" panose="020B0503020204020204" pitchFamily="34" charset="-122"/>
                <a:ea typeface="微软雅黑" panose="020B0503020204020204" pitchFamily="34" charset="-122"/>
              </a:rPr>
              <a:t>文化的注意细节是什么？</a:t>
            </a:r>
          </a:p>
          <a:p>
            <a:pPr>
              <a:lnSpc>
                <a:spcPct val="150000"/>
              </a:lnSpc>
            </a:pPr>
            <a:r>
              <a:rPr lang="en-US" altLang="zh-CN" sz="2400" dirty="0">
                <a:latin typeface="微软雅黑" panose="020B0503020204020204" pitchFamily="34" charset="-122"/>
                <a:ea typeface="微软雅黑" panose="020B0503020204020204" pitchFamily="34" charset="-122"/>
              </a:rPr>
              <a:t>6</a:t>
            </a:r>
            <a:r>
              <a:rPr lang="en-US" altLang="zh-CN" sz="24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价值观</a:t>
            </a:r>
            <a:r>
              <a:rPr lang="zh-CN" altLang="en-US" sz="2000" dirty="0">
                <a:latin typeface="微软雅黑" panose="020B0503020204020204" pitchFamily="34" charset="-122"/>
                <a:ea typeface="微软雅黑" panose="020B0503020204020204" pitchFamily="34" charset="-122"/>
              </a:rPr>
              <a:t>描述的顺序为什么是这样？而不是别的顺序？</a:t>
            </a:r>
          </a:p>
          <a:p>
            <a:pPr>
              <a:lnSpc>
                <a:spcPct val="150000"/>
              </a:lnSpc>
            </a:pPr>
            <a:r>
              <a:rPr lang="en-US" altLang="zh-CN" sz="2400" dirty="0">
                <a:latin typeface="微软雅黑" panose="020B0503020204020204" pitchFamily="34" charset="-122"/>
                <a:ea typeface="微软雅黑" panose="020B0503020204020204" pitchFamily="34" charset="-122"/>
              </a:rPr>
              <a:t>7</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我</a:t>
            </a:r>
            <a:r>
              <a:rPr lang="zh-CN" altLang="en-US" sz="2400" dirty="0">
                <a:latin typeface="微软雅黑" panose="020B0503020204020204" pitchFamily="34" charset="-122"/>
                <a:ea typeface="微软雅黑" panose="020B0503020204020204" pitchFamily="34" charset="-122"/>
              </a:rPr>
              <a:t>应该怎么</a:t>
            </a:r>
            <a:r>
              <a:rPr lang="zh-CN" altLang="en-US" sz="2400">
                <a:latin typeface="微软雅黑" panose="020B0503020204020204" pitchFamily="34" charset="-122"/>
                <a:ea typeface="微软雅黑" panose="020B0503020204020204" pitchFamily="34" charset="-122"/>
              </a:rPr>
              <a:t>做</a:t>
            </a:r>
            <a:r>
              <a:rPr lang="zh-CN" altLang="en-US" sz="240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4" name="矩形: 圆角 3"/>
          <p:cNvSpPr/>
          <p:nvPr/>
        </p:nvSpPr>
        <p:spPr>
          <a:xfrm>
            <a:off x="4311845" y="349152"/>
            <a:ext cx="3568309" cy="1198294"/>
          </a:xfrm>
          <a:prstGeom prst="roundRect">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微软雅黑" panose="020B0503020204020204" pitchFamily="34" charset="-122"/>
                <a:ea typeface="微软雅黑" panose="020B0503020204020204" pitchFamily="34" charset="-122"/>
              </a:rPr>
              <a:t>课前思考</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13"/>
          <p:cNvSpPr txBox="1"/>
          <p:nvPr/>
        </p:nvSpPr>
        <p:spPr>
          <a:xfrm>
            <a:off x="6251704" y="1510669"/>
            <a:ext cx="2974340" cy="2834640"/>
          </a:xfrm>
          <a:prstGeom prst="rect">
            <a:avLst/>
          </a:prstGeom>
          <a:noFill/>
        </p:spPr>
        <p:txBody>
          <a:bodyPr wrap="none" rtlCol="0">
            <a:spAutoFit/>
          </a:bodyPr>
          <a:lstStyle/>
          <a:p>
            <a:pPr marL="342900" indent="-342900">
              <a:lnSpc>
                <a:spcPct val="150000"/>
              </a:lnSpc>
              <a:buAutoNum type="arabicPeriod"/>
            </a:pPr>
            <a:r>
              <a:rPr lang="zh-CN" altLang="en-US" sz="2400" b="1" dirty="0">
                <a:solidFill>
                  <a:schemeClr val="bg1"/>
                </a:solidFill>
                <a:latin typeface="微软雅黑" panose="020B0503020204020204" pitchFamily="34" charset="-122"/>
                <a:ea typeface="微软雅黑" panose="020B0503020204020204" pitchFamily="34" charset="-122"/>
              </a:rPr>
              <a:t>企业文化背景知识</a:t>
            </a:r>
            <a:endParaRPr lang="en-US" altLang="zh-CN" sz="2400" b="1"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400" b="1" dirty="0">
                <a:solidFill>
                  <a:schemeClr val="bg1"/>
                </a:solidFill>
                <a:latin typeface="微软雅黑" panose="020B0503020204020204" pitchFamily="34" charset="-122"/>
                <a:ea typeface="微软雅黑" panose="020B0503020204020204" pitchFamily="34" charset="-122"/>
              </a:rPr>
              <a:t>掌贝企业文化</a:t>
            </a:r>
            <a:endParaRPr lang="en-US" altLang="zh-CN" sz="240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bg1"/>
                </a:solidFill>
                <a:latin typeface="微软雅黑" panose="020B0503020204020204" pitchFamily="34" charset="-122"/>
                <a:ea typeface="微软雅黑" panose="020B0503020204020204" pitchFamily="34" charset="-122"/>
              </a:rPr>
              <a:t>   1</a:t>
            </a:r>
            <a:r>
              <a:rPr lang="zh-CN" altLang="en-US" sz="2400" dirty="0">
                <a:solidFill>
                  <a:schemeClr val="bg1"/>
                </a:solidFill>
                <a:latin typeface="微软雅黑" panose="020B0503020204020204" pitchFamily="34" charset="-122"/>
                <a:ea typeface="微软雅黑" panose="020B0503020204020204" pitchFamily="34" charset="-122"/>
              </a:rPr>
              <a:t>）使命感</a:t>
            </a:r>
            <a:endParaRPr lang="en-US" altLang="zh-CN" sz="24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bg1"/>
                </a:solidFill>
                <a:latin typeface="微软雅黑" panose="020B0503020204020204" pitchFamily="34" charset="-122"/>
                <a:ea typeface="微软雅黑" panose="020B0503020204020204" pitchFamily="34" charset="-122"/>
              </a:rPr>
              <a:t>   2</a:t>
            </a:r>
            <a:r>
              <a:rPr lang="zh-CN" altLang="en-US" sz="2400" dirty="0">
                <a:solidFill>
                  <a:schemeClr val="bg1"/>
                </a:solidFill>
                <a:latin typeface="微软雅黑" panose="020B0503020204020204" pitchFamily="34" charset="-122"/>
                <a:ea typeface="微软雅黑" panose="020B0503020204020204" pitchFamily="34" charset="-122"/>
              </a:rPr>
              <a:t>）愿景</a:t>
            </a:r>
          </a:p>
          <a:p>
            <a:pPr>
              <a:lnSpc>
                <a:spcPct val="150000"/>
              </a:lnSpc>
            </a:pPr>
            <a:r>
              <a:rPr lang="en-US" altLang="zh-CN" sz="2400" dirty="0">
                <a:solidFill>
                  <a:schemeClr val="bg1"/>
                </a:solidFill>
                <a:latin typeface="微软雅黑" panose="020B0503020204020204" pitchFamily="34" charset="-122"/>
                <a:ea typeface="微软雅黑" panose="020B0503020204020204" pitchFamily="34" charset="-122"/>
              </a:rPr>
              <a:t>   3</a:t>
            </a:r>
            <a:r>
              <a:rPr lang="zh-CN" altLang="en-US" sz="2400" dirty="0">
                <a:solidFill>
                  <a:schemeClr val="bg1"/>
                </a:solidFill>
                <a:latin typeface="微软雅黑" panose="020B0503020204020204" pitchFamily="34" charset="-122"/>
                <a:ea typeface="微软雅黑" panose="020B0503020204020204" pitchFamily="34" charset="-122"/>
              </a:rPr>
              <a:t>）价值观</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8250152" y="1191001"/>
            <a:ext cx="3233186" cy="1813395"/>
          </a:xfrm>
          <a:prstGeom prst="rect">
            <a:avLst/>
          </a:prstGeom>
          <a:noFill/>
          <a:ln>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347966" y="1226090"/>
            <a:ext cx="3409231" cy="1826266"/>
          </a:xfrm>
          <a:prstGeom prst="rect">
            <a:avLst/>
          </a:prstGeom>
          <a:noFill/>
          <a:ln>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969202" y="3344836"/>
            <a:ext cx="2345754" cy="613600"/>
          </a:xfrm>
          <a:prstGeom prst="roundRect">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使命（</a:t>
            </a:r>
            <a:r>
              <a:rPr lang="en-US" altLang="zh-CN" b="1" dirty="0">
                <a:solidFill>
                  <a:schemeClr val="bg1"/>
                </a:solidFill>
                <a:latin typeface="微软雅黑" panose="020B0503020204020204" pitchFamily="34" charset="-122"/>
                <a:ea typeface="微软雅黑" panose="020B0503020204020204" pitchFamily="34" charset="-122"/>
              </a:rPr>
              <a:t>mission</a:t>
            </a:r>
            <a:r>
              <a:rPr lang="zh-CN" altLang="en-US" b="1" dirty="0">
                <a:solidFill>
                  <a:schemeClr val="bg1"/>
                </a:solidFill>
                <a:latin typeface="微软雅黑" panose="020B0503020204020204" pitchFamily="34" charset="-122"/>
                <a:ea typeface="微软雅黑" panose="020B0503020204020204" pitchFamily="34" charset="-122"/>
              </a:rPr>
              <a:t>）</a:t>
            </a:r>
          </a:p>
        </p:txBody>
      </p:sp>
      <p:sp>
        <p:nvSpPr>
          <p:cNvPr id="4" name="矩形: 圆角 3"/>
          <p:cNvSpPr/>
          <p:nvPr/>
        </p:nvSpPr>
        <p:spPr>
          <a:xfrm>
            <a:off x="4904819" y="3344125"/>
            <a:ext cx="2551058" cy="609600"/>
          </a:xfrm>
          <a:prstGeom prst="roundRect">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愿景（</a:t>
            </a:r>
            <a:r>
              <a:rPr lang="en-US" altLang="zh-CN" b="1" dirty="0">
                <a:solidFill>
                  <a:schemeClr val="bg1"/>
                </a:solidFill>
                <a:latin typeface="微软雅黑" panose="020B0503020204020204" pitchFamily="34" charset="-122"/>
                <a:ea typeface="微软雅黑" panose="020B0503020204020204" pitchFamily="34" charset="-122"/>
              </a:rPr>
              <a:t>vision</a:t>
            </a:r>
            <a:r>
              <a:rPr lang="zh-CN" altLang="en-US" b="1" dirty="0">
                <a:solidFill>
                  <a:schemeClr val="bg1"/>
                </a:solidFill>
                <a:latin typeface="微软雅黑" panose="020B0503020204020204" pitchFamily="34" charset="-122"/>
                <a:ea typeface="微软雅黑" panose="020B0503020204020204" pitchFamily="34" charset="-122"/>
              </a:rPr>
              <a:t>）</a:t>
            </a:r>
          </a:p>
        </p:txBody>
      </p:sp>
      <p:sp>
        <p:nvSpPr>
          <p:cNvPr id="8" name="矩形: 圆角 7"/>
          <p:cNvSpPr/>
          <p:nvPr/>
        </p:nvSpPr>
        <p:spPr>
          <a:xfrm>
            <a:off x="8733306" y="3344125"/>
            <a:ext cx="2436442" cy="609600"/>
          </a:xfrm>
          <a:prstGeom prst="roundRect">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价值观（</a:t>
            </a:r>
            <a:r>
              <a:rPr lang="en-US" altLang="zh-CN" b="1" dirty="0">
                <a:solidFill>
                  <a:schemeClr val="bg1"/>
                </a:solidFill>
                <a:latin typeface="微软雅黑" panose="020B0503020204020204" pitchFamily="34" charset="-122"/>
                <a:ea typeface="微软雅黑" panose="020B0503020204020204" pitchFamily="34" charset="-122"/>
              </a:rPr>
              <a:t>motto</a:t>
            </a:r>
            <a:r>
              <a:rPr lang="zh-CN" altLang="en-US" b="1" dirty="0">
                <a:solidFill>
                  <a:schemeClr val="bg1"/>
                </a:solidFill>
                <a:latin typeface="微软雅黑" panose="020B0503020204020204" pitchFamily="34" charset="-122"/>
                <a:ea typeface="微软雅黑" panose="020B0503020204020204" pitchFamily="34" charset="-122"/>
              </a:rPr>
              <a:t>）</a:t>
            </a:r>
          </a:p>
        </p:txBody>
      </p:sp>
      <p:sp>
        <p:nvSpPr>
          <p:cNvPr id="11" name="文本框 10"/>
          <p:cNvSpPr txBox="1"/>
          <p:nvPr/>
        </p:nvSpPr>
        <p:spPr>
          <a:xfrm>
            <a:off x="8420432" y="4456819"/>
            <a:ext cx="3141588" cy="1200329"/>
          </a:xfrm>
          <a:prstGeom prst="rect">
            <a:avLst/>
          </a:prstGeom>
          <a:noFill/>
        </p:spPr>
        <p:txBody>
          <a:bodyPr wrap="square" rtlCol="0">
            <a:spAutoFit/>
          </a:bodyPr>
          <a:lstStyle>
            <a:lvl1pPr>
              <a:defRPr b="1">
                <a:solidFill>
                  <a:srgbClr val="0082F0"/>
                </a:solidFill>
                <a:ea typeface="微软雅黑" panose="020B0503020204020204" pitchFamily="34" charset="-122"/>
              </a:defRPr>
            </a:lvl1pPr>
          </a:lstStyle>
          <a:p>
            <a:pPr marL="285750" indent="-285750">
              <a:lnSpc>
                <a:spcPct val="150000"/>
              </a:lnSpc>
              <a:buFont typeface="Wingdings"/>
              <a:buChar char="l"/>
            </a:pPr>
            <a:r>
              <a:rPr lang="zh-CN" altLang="en-US" dirty="0"/>
              <a:t>公司的制度</a:t>
            </a:r>
            <a:r>
              <a:rPr lang="zh-CN" altLang="en-US" dirty="0" smtClean="0"/>
              <a:t>原则</a:t>
            </a:r>
            <a:endParaRPr lang="en-US" altLang="zh-CN" dirty="0" smtClean="0"/>
          </a:p>
          <a:p>
            <a:pPr marL="285750" indent="-285750">
              <a:buFont typeface="Wingdings"/>
              <a:buChar char="l"/>
            </a:pPr>
            <a:r>
              <a:rPr lang="zh-CN" altLang="en-US" dirty="0"/>
              <a:t>工作的准则、行为的方式</a:t>
            </a:r>
          </a:p>
          <a:p>
            <a:pPr marL="285750" indent="-285750">
              <a:lnSpc>
                <a:spcPct val="150000"/>
              </a:lnSpc>
              <a:buFont typeface="Wingdings"/>
              <a:buChar char="l"/>
            </a:pPr>
            <a:r>
              <a:rPr lang="zh-CN" altLang="en-US" dirty="0"/>
              <a:t>价值观不能是</a:t>
            </a:r>
            <a:r>
              <a:rPr lang="zh-CN" altLang="en-US" dirty="0" smtClean="0"/>
              <a:t>口号</a:t>
            </a:r>
            <a:endParaRPr lang="zh-CN" altLang="en-US" dirty="0"/>
          </a:p>
        </p:txBody>
      </p:sp>
      <p:sp>
        <p:nvSpPr>
          <p:cNvPr id="12" name="文本框 11"/>
          <p:cNvSpPr txBox="1"/>
          <p:nvPr/>
        </p:nvSpPr>
        <p:spPr>
          <a:xfrm>
            <a:off x="969202" y="4872317"/>
            <a:ext cx="2810562" cy="369332"/>
          </a:xfrm>
          <a:prstGeom prst="rect">
            <a:avLst/>
          </a:prstGeom>
          <a:noFill/>
        </p:spPr>
        <p:txBody>
          <a:bodyPr wrap="square" rtlCol="0">
            <a:spAutoFit/>
          </a:bodyPr>
          <a:lstStyle/>
          <a:p>
            <a:r>
              <a:rPr lang="zh-CN" altLang="en-US" b="1" dirty="0">
                <a:solidFill>
                  <a:srgbClr val="0082F0"/>
                </a:solidFill>
                <a:ea typeface="微软雅黑" panose="020B0503020204020204" pitchFamily="34" charset="-122"/>
              </a:rPr>
              <a:t>使命是公司决策的前提</a:t>
            </a:r>
          </a:p>
        </p:txBody>
      </p:sp>
      <p:sp>
        <p:nvSpPr>
          <p:cNvPr id="13" name="文本框 12"/>
          <p:cNvSpPr txBox="1"/>
          <p:nvPr/>
        </p:nvSpPr>
        <p:spPr>
          <a:xfrm>
            <a:off x="4806343" y="4595318"/>
            <a:ext cx="2522925" cy="879087"/>
          </a:xfrm>
          <a:prstGeom prst="rect">
            <a:avLst/>
          </a:prstGeom>
          <a:noFill/>
        </p:spPr>
        <p:txBody>
          <a:bodyPr wrap="square" rtlCol="0">
            <a:spAutoFit/>
          </a:bodyPr>
          <a:lstStyle>
            <a:lvl1pPr>
              <a:defRPr b="1">
                <a:solidFill>
                  <a:srgbClr val="0082F0"/>
                </a:solidFill>
                <a:ea typeface="微软雅黑" panose="020B0503020204020204" pitchFamily="34" charset="-122"/>
              </a:defRPr>
            </a:lvl1pPr>
          </a:lstStyle>
          <a:p>
            <a:pPr algn="ctr">
              <a:lnSpc>
                <a:spcPct val="150000"/>
              </a:lnSpc>
            </a:pPr>
            <a:r>
              <a:rPr lang="zh-CN" altLang="en-US" dirty="0"/>
              <a:t>愿景用于指导公司战略和组织的发展</a:t>
            </a:r>
          </a:p>
        </p:txBody>
      </p:sp>
      <p:sp>
        <p:nvSpPr>
          <p:cNvPr id="2" name="文本框 1"/>
          <p:cNvSpPr txBox="1"/>
          <p:nvPr/>
        </p:nvSpPr>
        <p:spPr>
          <a:xfrm>
            <a:off x="90257" y="221371"/>
            <a:ext cx="4000500" cy="579120"/>
          </a:xfrm>
          <a:prstGeom prst="rect">
            <a:avLst/>
          </a:prstGeom>
          <a:noFill/>
        </p:spPr>
        <p:txBody>
          <a:bodyPr wrap="square" rtlCol="0">
            <a:spAutoFit/>
          </a:bodyPr>
          <a:lstStyle/>
          <a:p>
            <a:r>
              <a:rPr lang="zh-CN" altLang="en-US" sz="3200" b="1" dirty="0">
                <a:solidFill>
                  <a:srgbClr val="0082F0"/>
                </a:solidFill>
                <a:ea typeface="微软雅黑" panose="020B0503020204020204" pitchFamily="34" charset="-122"/>
              </a:rPr>
              <a:t>企业文化三要素</a:t>
            </a:r>
          </a:p>
        </p:txBody>
      </p:sp>
      <p:sp>
        <p:nvSpPr>
          <p:cNvPr id="15" name="文本框 14"/>
          <p:cNvSpPr txBox="1"/>
          <p:nvPr/>
        </p:nvSpPr>
        <p:spPr>
          <a:xfrm>
            <a:off x="8416456" y="1704192"/>
            <a:ext cx="2900577" cy="923330"/>
          </a:xfrm>
          <a:prstGeom prst="rect">
            <a:avLst/>
          </a:prstGeom>
          <a:noFill/>
          <a:ln w="12700">
            <a:noFill/>
            <a:prstDash val="sysDash"/>
          </a:ln>
        </p:spPr>
        <p:txBody>
          <a:bodyPr wrap="square" rtlCol="0">
            <a:spAutoFit/>
          </a:bodyPr>
          <a:lstStyle>
            <a:lvl1pPr>
              <a:defRPr>
                <a:ea typeface="微软雅黑" panose="020B0503020204020204" pitchFamily="34" charset="-122"/>
              </a:defRPr>
            </a:lvl1pPr>
          </a:lstStyle>
          <a:p>
            <a:pPr algn="ctr">
              <a:lnSpc>
                <a:spcPct val="150000"/>
              </a:lnSpc>
            </a:pPr>
            <a:r>
              <a:rPr lang="zh-CN" altLang="en-US" dirty="0">
                <a:solidFill>
                  <a:srgbClr val="00B0F0"/>
                </a:solidFill>
                <a:latin typeface="微软雅黑" panose="020B0503020204020204" pitchFamily="34" charset="-122"/>
              </a:rPr>
              <a:t>公司的做事风格是怎么样？</a:t>
            </a:r>
            <a:endParaRPr lang="en-US" altLang="zh-CN" dirty="0">
              <a:solidFill>
                <a:srgbClr val="00B0F0"/>
              </a:solidFill>
              <a:latin typeface="微软雅黑" panose="020B0503020204020204" pitchFamily="34" charset="-122"/>
            </a:endParaRPr>
          </a:p>
          <a:p>
            <a:pPr algn="ctr">
              <a:lnSpc>
                <a:spcPct val="150000"/>
              </a:lnSpc>
            </a:pPr>
            <a:r>
              <a:rPr lang="en-US" altLang="zh-CN" dirty="0">
                <a:solidFill>
                  <a:srgbClr val="00B0F0"/>
                </a:solidFill>
                <a:latin typeface="微软雅黑" panose="020B0503020204020204" pitchFamily="34" charset="-122"/>
              </a:rPr>
              <a:t>HOW</a:t>
            </a:r>
            <a:endParaRPr lang="zh-CN" altLang="en-US" dirty="0">
              <a:solidFill>
                <a:srgbClr val="00B0F0"/>
              </a:solidFill>
              <a:latin typeface="微软雅黑" panose="020B0503020204020204" pitchFamily="34" charset="-122"/>
            </a:endParaRPr>
          </a:p>
        </p:txBody>
      </p:sp>
      <p:sp>
        <p:nvSpPr>
          <p:cNvPr id="16" name="文本框 15"/>
          <p:cNvSpPr txBox="1"/>
          <p:nvPr/>
        </p:nvSpPr>
        <p:spPr>
          <a:xfrm>
            <a:off x="4651244" y="1804067"/>
            <a:ext cx="2988192"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lgn="ctr"/>
          </a:lstStyle>
          <a:p>
            <a:pPr>
              <a:lnSpc>
                <a:spcPct val="150000"/>
              </a:lnSpc>
            </a:pPr>
            <a:r>
              <a:rPr lang="zh-CN" altLang="en-US" dirty="0">
                <a:solidFill>
                  <a:srgbClr val="00B0F0"/>
                </a:solidFill>
                <a:latin typeface="微软雅黑" panose="020B0503020204020204" pitchFamily="34" charset="-122"/>
                <a:ea typeface="微软雅黑" panose="020B0503020204020204" pitchFamily="34" charset="-122"/>
              </a:rPr>
              <a:t>公司要变成怎么样的公司？</a:t>
            </a:r>
            <a:endParaRPr lang="en-US" altLang="zh-CN" dirty="0">
              <a:solidFill>
                <a:srgbClr val="00B0F0"/>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00B0F0"/>
                </a:solidFill>
                <a:latin typeface="微软雅黑" panose="020B0503020204020204" pitchFamily="34" charset="-122"/>
                <a:ea typeface="微软雅黑" panose="020B0503020204020204" pitchFamily="34" charset="-122"/>
              </a:rPr>
              <a:t>WHAT</a:t>
            </a:r>
            <a:endParaRPr lang="zh-CN" altLang="en-US" dirty="0">
              <a:solidFill>
                <a:srgbClr val="00B0F0"/>
              </a:solidFill>
              <a:latin typeface="微软雅黑" panose="020B0503020204020204" pitchFamily="34" charset="-122"/>
              <a:ea typeface="微软雅黑" panose="020B0503020204020204" pitchFamily="34" charset="-122"/>
            </a:endParaRPr>
          </a:p>
        </p:txBody>
      </p:sp>
      <p:sp>
        <p:nvSpPr>
          <p:cNvPr id="7" name="矩形 6"/>
          <p:cNvSpPr/>
          <p:nvPr/>
        </p:nvSpPr>
        <p:spPr>
          <a:xfrm>
            <a:off x="499738" y="1250070"/>
            <a:ext cx="3565793" cy="1802286"/>
          </a:xfrm>
          <a:prstGeom prst="rect">
            <a:avLst/>
          </a:prstGeom>
          <a:noFill/>
          <a:ln>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80387" y="1274050"/>
            <a:ext cx="2988192" cy="1754326"/>
          </a:xfrm>
          <a:prstGeom prst="rect">
            <a:avLst/>
          </a:prstGeom>
          <a:noFill/>
          <a:ln w="12700">
            <a:noFill/>
            <a:prstDash val="sysDash"/>
          </a:ln>
        </p:spPr>
        <p:txBody>
          <a:bodyPr wrap="square" rtlCol="0">
            <a:spAutoFit/>
          </a:bodyPr>
          <a:lstStyle/>
          <a:p>
            <a:pPr marL="285750" indent="-285750">
              <a:lnSpc>
                <a:spcPct val="150000"/>
              </a:lnSpc>
              <a:buFont typeface="Wingdings"/>
              <a:buChar char="l"/>
            </a:pPr>
            <a:r>
              <a:rPr lang="zh-CN" altLang="en-US" dirty="0">
                <a:solidFill>
                  <a:srgbClr val="00B0F0"/>
                </a:solidFill>
                <a:ea typeface="微软雅黑" panose="020B0503020204020204" pitchFamily="34" charset="-122"/>
              </a:rPr>
              <a:t>公司为什么存在</a:t>
            </a:r>
            <a:r>
              <a:rPr lang="zh-CN" altLang="en-US" dirty="0" smtClean="0">
                <a:solidFill>
                  <a:srgbClr val="00B0F0"/>
                </a:solidFill>
                <a:ea typeface="微软雅黑" panose="020B0503020204020204" pitchFamily="34" charset="-122"/>
              </a:rPr>
              <a:t>？</a:t>
            </a:r>
            <a:endParaRPr lang="en-US" altLang="zh-CN" dirty="0" smtClean="0">
              <a:solidFill>
                <a:srgbClr val="00B0F0"/>
              </a:solidFill>
              <a:ea typeface="微软雅黑" panose="020B0503020204020204" pitchFamily="34" charset="-122"/>
            </a:endParaRPr>
          </a:p>
          <a:p>
            <a:pPr marL="285750" indent="-285750">
              <a:lnSpc>
                <a:spcPct val="150000"/>
              </a:lnSpc>
              <a:buFont typeface="Wingdings"/>
              <a:buChar char="l"/>
            </a:pPr>
            <a:r>
              <a:rPr lang="zh-CN" altLang="en-US" dirty="0" smtClean="0">
                <a:solidFill>
                  <a:srgbClr val="00B0F0"/>
                </a:solidFill>
                <a:ea typeface="微软雅黑" panose="020B0503020204020204" pitchFamily="34" charset="-122"/>
              </a:rPr>
              <a:t>公司</a:t>
            </a:r>
            <a:r>
              <a:rPr lang="zh-CN" altLang="en-US" dirty="0">
                <a:solidFill>
                  <a:srgbClr val="00B0F0"/>
                </a:solidFill>
                <a:ea typeface="微软雅黑" panose="020B0503020204020204" pitchFamily="34" charset="-122"/>
              </a:rPr>
              <a:t>的价值是什么</a:t>
            </a:r>
            <a:r>
              <a:rPr lang="zh-CN" altLang="en-US" dirty="0" smtClean="0">
                <a:solidFill>
                  <a:srgbClr val="00B0F0"/>
                </a:solidFill>
                <a:ea typeface="微软雅黑" panose="020B0503020204020204" pitchFamily="34" charset="-122"/>
              </a:rPr>
              <a:t>？</a:t>
            </a:r>
            <a:endParaRPr lang="en-US" altLang="zh-CN" dirty="0" smtClean="0">
              <a:solidFill>
                <a:srgbClr val="00B0F0"/>
              </a:solidFill>
              <a:ea typeface="微软雅黑" panose="020B0503020204020204" pitchFamily="34" charset="-122"/>
            </a:endParaRPr>
          </a:p>
          <a:p>
            <a:pPr marL="285750" indent="-285750">
              <a:lnSpc>
                <a:spcPct val="150000"/>
              </a:lnSpc>
              <a:buFont typeface="Wingdings"/>
              <a:buChar char="l"/>
            </a:pPr>
            <a:r>
              <a:rPr lang="zh-CN" altLang="en-US" dirty="0" smtClean="0">
                <a:solidFill>
                  <a:srgbClr val="00B0F0"/>
                </a:solidFill>
                <a:ea typeface="微软雅黑" panose="020B0503020204020204" pitchFamily="34" charset="-122"/>
              </a:rPr>
              <a:t>存在</a:t>
            </a:r>
            <a:r>
              <a:rPr lang="zh-CN" altLang="en-US" dirty="0">
                <a:solidFill>
                  <a:srgbClr val="00B0F0"/>
                </a:solidFill>
                <a:ea typeface="微软雅黑" panose="020B0503020204020204" pitchFamily="34" charset="-122"/>
              </a:rPr>
              <a:t>的价值和理由</a:t>
            </a:r>
            <a:r>
              <a:rPr lang="zh-CN" altLang="en-US" dirty="0" smtClean="0">
                <a:solidFill>
                  <a:srgbClr val="00B0F0"/>
                </a:solidFill>
                <a:ea typeface="微软雅黑" panose="020B0503020204020204" pitchFamily="34" charset="-122"/>
              </a:rPr>
              <a:t>？</a:t>
            </a:r>
            <a:endParaRPr lang="en-US" altLang="zh-CN" dirty="0" smtClean="0">
              <a:solidFill>
                <a:srgbClr val="00B0F0"/>
              </a:solidFill>
              <a:ea typeface="微软雅黑" panose="020B0503020204020204" pitchFamily="34" charset="-122"/>
            </a:endParaRPr>
          </a:p>
          <a:p>
            <a:pPr marL="285750" indent="-285750">
              <a:lnSpc>
                <a:spcPct val="150000"/>
              </a:lnSpc>
              <a:buFont typeface="Wingdings"/>
              <a:buChar char="l"/>
            </a:pPr>
            <a:r>
              <a:rPr lang="zh-CN" altLang="en-US" dirty="0" smtClean="0">
                <a:solidFill>
                  <a:srgbClr val="00B0F0"/>
                </a:solidFill>
                <a:ea typeface="微软雅黑" panose="020B0503020204020204" pitchFamily="34" charset="-122"/>
              </a:rPr>
              <a:t>为了</a:t>
            </a:r>
            <a:r>
              <a:rPr lang="zh-CN" altLang="en-US" dirty="0">
                <a:solidFill>
                  <a:srgbClr val="00B0F0"/>
                </a:solidFill>
                <a:ea typeface="微软雅黑" panose="020B0503020204020204" pitchFamily="34" charset="-122"/>
              </a:rPr>
              <a:t>谁</a:t>
            </a:r>
            <a:r>
              <a:rPr lang="zh-CN" altLang="en-US" dirty="0" smtClean="0">
                <a:solidFill>
                  <a:srgbClr val="00B0F0"/>
                </a:solidFill>
                <a:ea typeface="微软雅黑" panose="020B0503020204020204" pitchFamily="34" charset="-122"/>
              </a:rPr>
              <a:t>？ </a:t>
            </a:r>
            <a:r>
              <a:rPr lang="en-US" altLang="zh-CN" dirty="0" smtClean="0">
                <a:solidFill>
                  <a:srgbClr val="00B0F0"/>
                </a:solidFill>
                <a:ea typeface="微软雅黑" panose="020B0503020204020204" pitchFamily="34" charset="-122"/>
              </a:rPr>
              <a:t>WHO</a:t>
            </a:r>
            <a:endParaRPr lang="zh-CN" altLang="en-US" dirty="0">
              <a:solidFill>
                <a:srgbClr val="00B0F0"/>
              </a:solidFill>
              <a:ea typeface="微软雅黑" panose="020B0503020204020204" pitchFamily="34" charset="-122"/>
            </a:endParaRPr>
          </a:p>
        </p:txBody>
      </p:sp>
      <p:sp>
        <p:nvSpPr>
          <p:cNvPr id="19" name="矩形 18"/>
          <p:cNvSpPr/>
          <p:nvPr/>
        </p:nvSpPr>
        <p:spPr>
          <a:xfrm>
            <a:off x="479530" y="4155840"/>
            <a:ext cx="3565793" cy="1802286"/>
          </a:xfrm>
          <a:prstGeom prst="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347965" y="4116533"/>
            <a:ext cx="3409231" cy="1826266"/>
          </a:xfrm>
          <a:prstGeom prst="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250152" y="4155840"/>
            <a:ext cx="3233186" cy="1813395"/>
          </a:xfrm>
          <a:prstGeom prst="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60"/>
          <p:cNvSpPr/>
          <p:nvPr/>
        </p:nvSpPr>
        <p:spPr>
          <a:xfrm>
            <a:off x="2751688" y="1972831"/>
            <a:ext cx="8038231" cy="2898422"/>
          </a:xfrm>
          <a:prstGeom prst="rect">
            <a:avLst/>
          </a:prstGeom>
          <a:ln w="12700">
            <a:miter lim="400000"/>
          </a:ln>
        </p:spPr>
        <p:txBody>
          <a:bodyPr wrap="square" lIns="45719" rIns="45719" anchor="ctr">
            <a:spAutoFit/>
          </a:bodyPr>
          <a:lstStyle>
            <a:lvl1pPr>
              <a:defRPr sz="4000">
                <a:solidFill>
                  <a:srgbClr val="5B9BD5"/>
                </a:solidFill>
                <a:latin typeface="+mj-lt"/>
                <a:ea typeface="+mj-ea"/>
                <a:cs typeface="+mj-cs"/>
                <a:sym typeface="Helvetica"/>
              </a:defRPr>
            </a:lvl1pPr>
          </a:lstStyle>
          <a:p>
            <a:pPr lvl="0">
              <a:lnSpc>
                <a:spcPct val="200000"/>
              </a:lnSpc>
              <a:defRPr sz="1800">
                <a:solidFill>
                  <a:srgbClr val="000000"/>
                </a:solidFill>
              </a:defRPr>
            </a:pPr>
            <a:r>
              <a:rPr lang="zh-CN" altLang="en-US" sz="3200" b="1" dirty="0">
                <a:solidFill>
                  <a:srgbClr val="0082F0"/>
                </a:solidFill>
                <a:latin typeface="微软雅黑" panose="020B0503020204020204" pitchFamily="34" charset="-122"/>
                <a:ea typeface="微软雅黑" panose="020B0503020204020204" pitchFamily="34" charset="-122"/>
              </a:rPr>
              <a:t>使命感：</a:t>
            </a:r>
            <a:r>
              <a:rPr lang="zh-CN" altLang="en-US" sz="3200" dirty="0">
                <a:solidFill>
                  <a:srgbClr val="0082F0"/>
                </a:solidFill>
                <a:latin typeface="微软雅黑" panose="020B0503020204020204" pitchFamily="34" charset="-122"/>
                <a:ea typeface="微软雅黑" panose="020B0503020204020204" pitchFamily="34" charset="-122"/>
              </a:rPr>
              <a:t>让天下没有难做的掌柜</a:t>
            </a:r>
            <a:endParaRPr lang="en-US" altLang="zh-CN" sz="3200" dirty="0">
              <a:solidFill>
                <a:srgbClr val="0082F0"/>
              </a:solidFill>
              <a:latin typeface="微软雅黑" panose="020B0503020204020204" pitchFamily="34" charset="-122"/>
              <a:ea typeface="微软雅黑" panose="020B0503020204020204" pitchFamily="34" charset="-122"/>
            </a:endParaRPr>
          </a:p>
          <a:p>
            <a:pPr lvl="0">
              <a:lnSpc>
                <a:spcPct val="200000"/>
              </a:lnSpc>
              <a:defRPr sz="1800">
                <a:solidFill>
                  <a:srgbClr val="000000"/>
                </a:solidFill>
              </a:defRPr>
            </a:pPr>
            <a:r>
              <a:rPr lang="zh-CN" altLang="en-US" sz="3200" b="1" dirty="0" smtClean="0">
                <a:solidFill>
                  <a:srgbClr val="0082F0"/>
                </a:solidFill>
                <a:latin typeface="微软雅黑" panose="020B0503020204020204" pitchFamily="34" charset="-122"/>
                <a:ea typeface="微软雅黑" panose="020B0503020204020204" pitchFamily="34" charset="-122"/>
              </a:rPr>
              <a:t>愿景</a:t>
            </a:r>
            <a:r>
              <a:rPr lang="zh-CN" altLang="en-US" sz="3200" b="1" dirty="0">
                <a:solidFill>
                  <a:srgbClr val="0082F0"/>
                </a:solidFill>
                <a:latin typeface="微软雅黑" panose="020B0503020204020204" pitchFamily="34" charset="-122"/>
                <a:ea typeface="微软雅黑" panose="020B0503020204020204" pitchFamily="34" charset="-122"/>
              </a:rPr>
              <a:t>：</a:t>
            </a:r>
            <a:r>
              <a:rPr lang="zh-CN" altLang="en-US" sz="3200" dirty="0">
                <a:solidFill>
                  <a:srgbClr val="0082F0"/>
                </a:solidFill>
                <a:latin typeface="微软雅黑" panose="020B0503020204020204" pitchFamily="34" charset="-122"/>
                <a:ea typeface="微软雅黑" panose="020B0503020204020204" pitchFamily="34" charset="-122"/>
              </a:rPr>
              <a:t>成为商户与消费者连接的桥梁</a:t>
            </a:r>
            <a:endParaRPr lang="en-US" altLang="zh-CN" sz="3200" dirty="0">
              <a:solidFill>
                <a:srgbClr val="0082F0"/>
              </a:solidFill>
              <a:latin typeface="微软雅黑" panose="020B0503020204020204" pitchFamily="34" charset="-122"/>
              <a:ea typeface="微软雅黑" panose="020B0503020204020204" pitchFamily="34" charset="-122"/>
            </a:endParaRPr>
          </a:p>
          <a:p>
            <a:pPr lvl="0">
              <a:lnSpc>
                <a:spcPct val="200000"/>
              </a:lnSpc>
              <a:defRPr sz="1800">
                <a:solidFill>
                  <a:srgbClr val="000000"/>
                </a:solidFill>
              </a:defRPr>
            </a:pPr>
            <a:r>
              <a:rPr lang="zh-CN" altLang="en-US" sz="3200" b="1" dirty="0">
                <a:solidFill>
                  <a:srgbClr val="0082F0"/>
                </a:solidFill>
                <a:latin typeface="微软雅黑" panose="020B0503020204020204" pitchFamily="34" charset="-122"/>
                <a:ea typeface="微软雅黑" panose="020B0503020204020204" pitchFamily="34" charset="-122"/>
              </a:rPr>
              <a:t>核心价值观：</a:t>
            </a:r>
            <a:r>
              <a:rPr lang="zh-CN" altLang="en-US" sz="3200" dirty="0">
                <a:solidFill>
                  <a:srgbClr val="0082F0"/>
                </a:solidFill>
                <a:latin typeface="微软雅黑" panose="020B0503020204020204" pitchFamily="34" charset="-122"/>
                <a:ea typeface="微软雅黑" panose="020B0503020204020204" pitchFamily="34" charset="-122"/>
              </a:rPr>
              <a:t>执行、极致、思考</a:t>
            </a:r>
            <a:endParaRPr sz="3200" dirty="0">
              <a:solidFill>
                <a:srgbClr val="0082F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0257" y="221371"/>
            <a:ext cx="4000500" cy="579120"/>
          </a:xfrm>
          <a:prstGeom prst="rect">
            <a:avLst/>
          </a:prstGeom>
          <a:noFill/>
        </p:spPr>
        <p:txBody>
          <a:bodyPr wrap="square" rtlCol="0">
            <a:spAutoFit/>
          </a:bodyPr>
          <a:lstStyle/>
          <a:p>
            <a:r>
              <a:rPr lang="zh-CN" altLang="en-US" sz="3200" b="1" dirty="0">
                <a:solidFill>
                  <a:srgbClr val="0082F0"/>
                </a:solidFill>
                <a:ea typeface="微软雅黑" panose="020B0503020204020204" pitchFamily="34" charset="-122"/>
              </a:rPr>
              <a:t>企业文化三要素</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60"/>
          <p:cNvSpPr/>
          <p:nvPr/>
        </p:nvSpPr>
        <p:spPr>
          <a:xfrm>
            <a:off x="239798" y="-8170"/>
            <a:ext cx="1323437" cy="928652"/>
          </a:xfrm>
          <a:prstGeom prst="rect">
            <a:avLst/>
          </a:prstGeom>
          <a:ln w="12700">
            <a:miter lim="400000"/>
          </a:ln>
        </p:spPr>
        <p:txBody>
          <a:bodyPr wrap="none" lIns="45719" rIns="45719" anchor="ctr">
            <a:spAutoFit/>
          </a:bodyPr>
          <a:lstStyle>
            <a:lvl1pPr>
              <a:defRPr sz="4000">
                <a:solidFill>
                  <a:srgbClr val="5B9BD5"/>
                </a:solidFill>
                <a:latin typeface="+mj-lt"/>
                <a:ea typeface="+mj-ea"/>
                <a:cs typeface="+mj-cs"/>
                <a:sym typeface="Helvetica"/>
              </a:defRPr>
            </a:lvl1pPr>
          </a:lstStyle>
          <a:p>
            <a:pPr lvl="0">
              <a:lnSpc>
                <a:spcPct val="200000"/>
              </a:lnSpc>
              <a:defRPr sz="1800">
                <a:solidFill>
                  <a:srgbClr val="000000"/>
                </a:solidFill>
              </a:defRPr>
            </a:pPr>
            <a:r>
              <a:rPr lang="zh-CN" altLang="en-US" sz="3200" b="1" dirty="0" smtClean="0">
                <a:solidFill>
                  <a:srgbClr val="0082F0"/>
                </a:solidFill>
                <a:latin typeface="微软雅黑" panose="020B0503020204020204" pitchFamily="34" charset="-122"/>
                <a:ea typeface="微软雅黑" panose="020B0503020204020204" pitchFamily="34" charset="-122"/>
              </a:rPr>
              <a:t>使命感</a:t>
            </a:r>
            <a:endParaRPr lang="en-US" altLang="zh-CN" sz="3200" dirty="0">
              <a:solidFill>
                <a:srgbClr val="0082F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392846" y="696616"/>
            <a:ext cx="8437831" cy="1144067"/>
          </a:xfrm>
          <a:prstGeom prst="rect">
            <a:avLst/>
          </a:prstGeom>
          <a:noFill/>
          <a:ln w="31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50000"/>
              </a:lnSpc>
            </a:pPr>
            <a:r>
              <a:rPr lang="zh-CN" altLang="en-US" sz="2000" b="1" dirty="0" smtClean="0">
                <a:solidFill>
                  <a:srgbClr val="0070C0"/>
                </a:solidFill>
                <a:latin typeface="微软雅黑" panose="020B0503020204020204" pitchFamily="34" charset="-122"/>
                <a:ea typeface="微软雅黑" panose="020B0503020204020204" pitchFamily="34" charset="-122"/>
              </a:rPr>
              <a:t>“让天下</a:t>
            </a:r>
            <a:r>
              <a:rPr lang="zh-CN" altLang="en-US" sz="2000" b="1" dirty="0">
                <a:solidFill>
                  <a:srgbClr val="0070C0"/>
                </a:solidFill>
                <a:latin typeface="微软雅黑" panose="020B0503020204020204" pitchFamily="34" charset="-122"/>
                <a:ea typeface="微软雅黑" panose="020B0503020204020204" pitchFamily="34" charset="-122"/>
              </a:rPr>
              <a:t>没有难做的掌柜”是公司经营的终极目的，也是公司存在的</a:t>
            </a:r>
            <a:r>
              <a:rPr lang="zh-CN" altLang="en-US" sz="2000" b="1" dirty="0" smtClean="0">
                <a:solidFill>
                  <a:srgbClr val="0070C0"/>
                </a:solidFill>
                <a:latin typeface="微软雅黑" panose="020B0503020204020204" pitchFamily="34" charset="-122"/>
                <a:ea typeface="微软雅黑" panose="020B0503020204020204" pitchFamily="34" charset="-122"/>
              </a:rPr>
              <a:t>价值。是</a:t>
            </a:r>
            <a:r>
              <a:rPr lang="zh-CN" altLang="en-US" sz="2000" b="1" dirty="0">
                <a:solidFill>
                  <a:srgbClr val="0070C0"/>
                </a:solidFill>
                <a:latin typeface="微软雅黑" panose="020B0503020204020204" pitchFamily="34" charset="-122"/>
                <a:ea typeface="微软雅黑" panose="020B0503020204020204" pitchFamily="34" charset="-122"/>
              </a:rPr>
              <a:t>公司的行业目标、超长期</a:t>
            </a:r>
            <a:r>
              <a:rPr lang="zh-CN" altLang="en-US" sz="2000" b="1" dirty="0" smtClean="0">
                <a:solidFill>
                  <a:srgbClr val="0070C0"/>
                </a:solidFill>
                <a:latin typeface="微软雅黑" panose="020B0503020204020204" pitchFamily="34" charset="-122"/>
                <a:ea typeface="微软雅黑" panose="020B0503020204020204" pitchFamily="34" charset="-122"/>
              </a:rPr>
              <a:t>目标。</a:t>
            </a:r>
            <a:endParaRPr lang="en-US" altLang="zh-CN" sz="2000" b="1" dirty="0">
              <a:solidFill>
                <a:srgbClr val="0070C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264815" y="2895393"/>
            <a:ext cx="1036166" cy="365760"/>
          </a:xfrm>
          <a:prstGeom prst="rect">
            <a:avLst/>
          </a:prstGeom>
          <a:noFill/>
        </p:spPr>
        <p:txBody>
          <a:bodyPr wrap="square" rtlCol="0">
            <a:spAutoFit/>
          </a:bodyPr>
          <a:lstStyle/>
          <a:p>
            <a:r>
              <a:rPr lang="zh-CN" altLang="en-US" b="1" dirty="0" smtClean="0">
                <a:solidFill>
                  <a:srgbClr val="0070C0"/>
                </a:solidFill>
                <a:ea typeface="微软雅黑" panose="020B0503020204020204" pitchFamily="34" charset="-122"/>
              </a:rPr>
              <a:t>为了谁？</a:t>
            </a:r>
            <a:endParaRPr lang="zh-CN" altLang="en-US" b="1" dirty="0">
              <a:solidFill>
                <a:srgbClr val="0070C0"/>
              </a:solidFill>
              <a:ea typeface="微软雅黑" panose="020B0503020204020204" pitchFamily="34" charset="-122"/>
            </a:endParaRPr>
          </a:p>
        </p:txBody>
      </p:sp>
      <p:sp>
        <p:nvSpPr>
          <p:cNvPr id="7" name="矩形: 圆角 6"/>
          <p:cNvSpPr/>
          <p:nvPr/>
        </p:nvSpPr>
        <p:spPr>
          <a:xfrm>
            <a:off x="2890836" y="2522663"/>
            <a:ext cx="1097615" cy="550301"/>
          </a:xfrm>
          <a:prstGeom prst="roundRect">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ea typeface="微软雅黑" panose="020B0503020204020204" pitchFamily="34" charset="-122"/>
              </a:rPr>
              <a:t>掌柜</a:t>
            </a:r>
          </a:p>
        </p:txBody>
      </p:sp>
      <p:sp>
        <p:nvSpPr>
          <p:cNvPr id="11" name="文本框 10"/>
          <p:cNvSpPr txBox="1"/>
          <p:nvPr/>
        </p:nvSpPr>
        <p:spPr>
          <a:xfrm>
            <a:off x="4582154" y="2331282"/>
            <a:ext cx="5588787" cy="923330"/>
          </a:xfrm>
          <a:prstGeom prst="rect">
            <a:avLst/>
          </a:prstGeom>
          <a:solidFill>
            <a:schemeClr val="accent1">
              <a:lumMod val="20000"/>
              <a:lumOff val="80000"/>
            </a:schemeClr>
          </a:solidFill>
        </p:spPr>
        <p:txBody>
          <a:bodyPr wrap="square" rtlCol="0">
            <a:spAutoFit/>
          </a:bodyPr>
          <a:lstStyle/>
          <a:p>
            <a:pPr algn="l">
              <a:lnSpc>
                <a:spcPct val="150000"/>
              </a:lnSpc>
            </a:pPr>
            <a:r>
              <a:rPr lang="zh-CN" altLang="en-US" dirty="0" smtClean="0">
                <a:ea typeface="微软雅黑" panose="020B0503020204020204" pitchFamily="34" charset="-122"/>
              </a:rPr>
              <a:t> 谁</a:t>
            </a:r>
            <a:r>
              <a:rPr lang="zh-CN" altLang="en-US" dirty="0">
                <a:ea typeface="微软雅黑" panose="020B0503020204020204" pitchFamily="34" charset="-122"/>
              </a:rPr>
              <a:t>是</a:t>
            </a:r>
            <a:r>
              <a:rPr lang="zh-CN" altLang="en-US" dirty="0" smtClean="0">
                <a:ea typeface="微软雅黑" panose="020B0503020204020204" pitchFamily="34" charset="-122"/>
              </a:rPr>
              <a:t>掌柜？</a:t>
            </a:r>
            <a:endParaRPr lang="en-US" altLang="zh-CN" dirty="0" smtClean="0">
              <a:ea typeface="微软雅黑" panose="020B0503020204020204" pitchFamily="34" charset="-122"/>
            </a:endParaRPr>
          </a:p>
          <a:p>
            <a:pPr algn="l">
              <a:lnSpc>
                <a:spcPct val="150000"/>
              </a:lnSpc>
            </a:pPr>
            <a:r>
              <a:rPr lang="zh-CN" altLang="en-US" dirty="0" smtClean="0">
                <a:ea typeface="微软雅黑" panose="020B0503020204020204" pitchFamily="34" charset="-122"/>
              </a:rPr>
              <a:t>这里</a:t>
            </a:r>
            <a:r>
              <a:rPr lang="zh-CN" altLang="en-US" dirty="0">
                <a:ea typeface="微软雅黑" panose="020B0503020204020204" pitchFamily="34" charset="-122"/>
              </a:rPr>
              <a:t>指线下店铺的</a:t>
            </a:r>
            <a:r>
              <a:rPr lang="zh-CN" altLang="en-US" dirty="0" smtClean="0">
                <a:ea typeface="微软雅黑" panose="020B0503020204020204" pitchFamily="34" charset="-122"/>
              </a:rPr>
              <a:t>经营者</a:t>
            </a:r>
            <a:endParaRPr lang="zh-CN" altLang="en-US" dirty="0">
              <a:ea typeface="微软雅黑" panose="020B0503020204020204" pitchFamily="34" charset="-122"/>
            </a:endParaRPr>
          </a:p>
        </p:txBody>
      </p:sp>
      <p:sp>
        <p:nvSpPr>
          <p:cNvPr id="13" name="矩形: 圆角 12"/>
          <p:cNvSpPr/>
          <p:nvPr/>
        </p:nvSpPr>
        <p:spPr>
          <a:xfrm>
            <a:off x="2901356" y="3625488"/>
            <a:ext cx="1101163" cy="592971"/>
          </a:xfrm>
          <a:prstGeom prst="roundRect">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ea typeface="微软雅黑" panose="020B0503020204020204" pitchFamily="34" charset="-122"/>
              </a:rPr>
              <a:t>难做？</a:t>
            </a:r>
          </a:p>
        </p:txBody>
      </p:sp>
      <p:sp>
        <p:nvSpPr>
          <p:cNvPr id="18" name="文本框 17"/>
          <p:cNvSpPr txBox="1"/>
          <p:nvPr/>
        </p:nvSpPr>
        <p:spPr>
          <a:xfrm>
            <a:off x="4581655" y="3464245"/>
            <a:ext cx="5589286" cy="879087"/>
          </a:xfrm>
          <a:prstGeom prst="rect">
            <a:avLst/>
          </a:prstGeom>
          <a:solidFill>
            <a:schemeClr val="accent1">
              <a:lumMod val="20000"/>
              <a:lumOff val="80000"/>
            </a:schemeClr>
          </a:solidFill>
        </p:spPr>
        <p:txBody>
          <a:bodyPr wrap="square" rtlCol="0">
            <a:spAutoFit/>
          </a:bodyPr>
          <a:lstStyle>
            <a:lvl1pPr algn="l">
              <a:lnSpc>
                <a:spcPct val="150000"/>
              </a:lnSpc>
              <a:defRPr>
                <a:ea typeface="微软雅黑" panose="020B0503020204020204" pitchFamily="34" charset="-122"/>
              </a:defRPr>
            </a:lvl1pPr>
          </a:lstStyle>
          <a:p>
            <a:r>
              <a:rPr lang="zh-CN" altLang="en-US" dirty="0"/>
              <a:t>人口红利消失、成本上升、产业升级、消费者需求升级变化、竞争激烈等等</a:t>
            </a:r>
          </a:p>
        </p:txBody>
      </p:sp>
      <p:sp>
        <p:nvSpPr>
          <p:cNvPr id="19" name="矩形: 圆角 18"/>
          <p:cNvSpPr/>
          <p:nvPr/>
        </p:nvSpPr>
        <p:spPr>
          <a:xfrm>
            <a:off x="2901356" y="4728745"/>
            <a:ext cx="1101163" cy="646003"/>
          </a:xfrm>
          <a:prstGeom prst="roundRect">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ea typeface="微软雅黑" panose="020B0503020204020204" pitchFamily="34" charset="-122"/>
              </a:rPr>
              <a:t>不难做</a:t>
            </a:r>
          </a:p>
        </p:txBody>
      </p:sp>
      <p:sp>
        <p:nvSpPr>
          <p:cNvPr id="20" name="文本框 19"/>
          <p:cNvSpPr txBox="1"/>
          <p:nvPr/>
        </p:nvSpPr>
        <p:spPr>
          <a:xfrm>
            <a:off x="4581655" y="4593353"/>
            <a:ext cx="5589286" cy="923330"/>
          </a:xfrm>
          <a:prstGeom prst="rect">
            <a:avLst/>
          </a:prstGeom>
          <a:solidFill>
            <a:schemeClr val="accent1">
              <a:lumMod val="20000"/>
              <a:lumOff val="80000"/>
            </a:schemeClr>
          </a:solidFill>
        </p:spPr>
        <p:txBody>
          <a:bodyPr wrap="square" rtlCol="0">
            <a:spAutoFit/>
          </a:bodyPr>
          <a:lstStyle>
            <a:lvl1pPr algn="l">
              <a:lnSpc>
                <a:spcPct val="150000"/>
              </a:lnSpc>
              <a:defRPr>
                <a:ea typeface="微软雅黑" panose="020B0503020204020204" pitchFamily="34" charset="-122"/>
              </a:defRPr>
            </a:lvl1pPr>
          </a:lstStyle>
          <a:p>
            <a:r>
              <a:rPr lang="zh-CN" altLang="en-US" dirty="0"/>
              <a:t>我们通过</a:t>
            </a:r>
            <a:r>
              <a:rPr lang="en-US" altLang="zh-CN" dirty="0"/>
              <a:t>IT</a:t>
            </a:r>
            <a:r>
              <a:rPr lang="zh-CN" altLang="en-US" dirty="0"/>
              <a:t>和互联网的手段来创造产品，最终通过产品和服务来让我们线下店铺的掌柜可以更容易地</a:t>
            </a:r>
            <a:r>
              <a:rPr lang="zh-CN" altLang="en-US" dirty="0" smtClean="0"/>
              <a:t>生意</a:t>
            </a:r>
            <a:endParaRPr lang="zh-CN" altLang="en-US" dirty="0"/>
          </a:p>
        </p:txBody>
      </p:sp>
      <p:sp>
        <p:nvSpPr>
          <p:cNvPr id="4" name="文本框 3"/>
          <p:cNvSpPr txBox="1"/>
          <p:nvPr/>
        </p:nvSpPr>
        <p:spPr>
          <a:xfrm>
            <a:off x="3358653" y="5949861"/>
            <a:ext cx="6506215" cy="400110"/>
          </a:xfrm>
          <a:prstGeom prst="rect">
            <a:avLst/>
          </a:prstGeom>
          <a:noFill/>
        </p:spPr>
        <p:txBody>
          <a:bodyPr wrap="square" rtlCol="0">
            <a:spAutoFit/>
          </a:bodyPr>
          <a:lstStyle/>
          <a:p>
            <a:r>
              <a:rPr lang="zh-CN" altLang="en-US" sz="2000" b="1" dirty="0">
                <a:solidFill>
                  <a:srgbClr val="00B0F0"/>
                </a:solidFill>
                <a:ea typeface="微软雅黑" panose="020B0503020204020204" pitchFamily="34" charset="-122"/>
              </a:rPr>
              <a:t>让天下没有难做的掌柜是掌贝人的无限期的长久</a:t>
            </a:r>
            <a:r>
              <a:rPr lang="zh-CN" altLang="en-US" sz="2000" b="1" dirty="0" smtClean="0">
                <a:solidFill>
                  <a:srgbClr val="00B0F0"/>
                </a:solidFill>
                <a:ea typeface="微软雅黑" panose="020B0503020204020204" pitchFamily="34" charset="-122"/>
              </a:rPr>
              <a:t>目标！</a:t>
            </a:r>
            <a:endParaRPr lang="zh-CN" altLang="en-US" sz="2000" b="1" dirty="0">
              <a:solidFill>
                <a:srgbClr val="00B0F0"/>
              </a:solidFill>
              <a:ea typeface="微软雅黑" panose="020B0503020204020204" pitchFamily="34" charset="-122"/>
            </a:endParaRPr>
          </a:p>
        </p:txBody>
      </p:sp>
      <p:sp>
        <p:nvSpPr>
          <p:cNvPr id="17" name="文本框 16"/>
          <p:cNvSpPr txBox="1"/>
          <p:nvPr/>
        </p:nvSpPr>
        <p:spPr>
          <a:xfrm>
            <a:off x="1421568" y="4687380"/>
            <a:ext cx="943143" cy="365760"/>
          </a:xfrm>
          <a:prstGeom prst="rect">
            <a:avLst/>
          </a:prstGeom>
          <a:noFill/>
        </p:spPr>
        <p:txBody>
          <a:bodyPr wrap="square" rtlCol="0">
            <a:spAutoFit/>
          </a:bodyPr>
          <a:lstStyle/>
          <a:p>
            <a:r>
              <a:rPr lang="zh-CN" altLang="en-US" b="1" dirty="0">
                <a:solidFill>
                  <a:srgbClr val="0070C0"/>
                </a:solidFill>
                <a:ea typeface="微软雅黑" panose="020B0503020204020204" pitchFamily="34" charset="-122"/>
              </a:rPr>
              <a:t>价值</a:t>
            </a:r>
          </a:p>
        </p:txBody>
      </p:sp>
      <p:sp>
        <p:nvSpPr>
          <p:cNvPr id="8" name="圆角矩形 7"/>
          <p:cNvSpPr/>
          <p:nvPr/>
        </p:nvSpPr>
        <p:spPr>
          <a:xfrm>
            <a:off x="1187827" y="2688978"/>
            <a:ext cx="1205019" cy="733063"/>
          </a:xfrm>
          <a:prstGeom prst="roundRect">
            <a:avLst/>
          </a:prstGeom>
          <a:noFill/>
          <a:ln w="28575">
            <a:solidFill>
              <a:srgbClr val="0082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1167679" y="4559929"/>
            <a:ext cx="1225167" cy="646003"/>
          </a:xfrm>
          <a:prstGeom prst="roundRect">
            <a:avLst/>
          </a:prstGeom>
          <a:noFill/>
          <a:ln>
            <a:solidFill>
              <a:srgbClr val="0082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7" idx="3"/>
            <a:endCxn id="11" idx="1"/>
          </p:cNvCxnSpPr>
          <p:nvPr/>
        </p:nvCxnSpPr>
        <p:spPr>
          <a:xfrm flipV="1">
            <a:off x="3988451" y="2792947"/>
            <a:ext cx="593703" cy="4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3" idx="3"/>
            <a:endCxn id="18" idx="1"/>
          </p:cNvCxnSpPr>
          <p:nvPr/>
        </p:nvCxnSpPr>
        <p:spPr>
          <a:xfrm flipV="1">
            <a:off x="4002519" y="3903789"/>
            <a:ext cx="579136" cy="18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9" idx="3"/>
            <a:endCxn id="20" idx="1"/>
          </p:cNvCxnSpPr>
          <p:nvPr/>
        </p:nvCxnSpPr>
        <p:spPr>
          <a:xfrm>
            <a:off x="4002519" y="5051747"/>
            <a:ext cx="579136" cy="3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60"/>
          <p:cNvSpPr/>
          <p:nvPr/>
        </p:nvSpPr>
        <p:spPr>
          <a:xfrm>
            <a:off x="236182" y="-47930"/>
            <a:ext cx="5837493" cy="928652"/>
          </a:xfrm>
          <a:prstGeom prst="rect">
            <a:avLst/>
          </a:prstGeom>
          <a:ln w="12700">
            <a:miter lim="400000"/>
          </a:ln>
        </p:spPr>
        <p:txBody>
          <a:bodyPr wrap="none" lIns="45719" rIns="45719" anchor="ctr">
            <a:spAutoFit/>
          </a:bodyPr>
          <a:lstStyle>
            <a:lvl1pPr>
              <a:defRPr sz="4000">
                <a:solidFill>
                  <a:srgbClr val="5B9BD5"/>
                </a:solidFill>
                <a:latin typeface="+mj-lt"/>
                <a:ea typeface="+mj-ea"/>
                <a:cs typeface="+mj-cs"/>
                <a:sym typeface="Helvetica"/>
              </a:defRPr>
            </a:lvl1pPr>
          </a:lstStyle>
          <a:p>
            <a:pPr lvl="0">
              <a:lnSpc>
                <a:spcPct val="200000"/>
              </a:lnSpc>
              <a:defRPr sz="1800">
                <a:solidFill>
                  <a:srgbClr val="000000"/>
                </a:solidFill>
              </a:defRPr>
            </a:pPr>
            <a:r>
              <a:rPr lang="zh-CN" altLang="en-US" sz="3200" b="1" dirty="0">
                <a:solidFill>
                  <a:srgbClr val="0082F0"/>
                </a:solidFill>
                <a:latin typeface="微软雅黑" panose="020B0503020204020204" pitchFamily="34" charset="-122"/>
                <a:ea typeface="微软雅黑" panose="020B0503020204020204" pitchFamily="34" charset="-122"/>
              </a:rPr>
              <a:t>使命感：</a:t>
            </a:r>
            <a:r>
              <a:rPr lang="zh-CN" altLang="en-US" sz="3200" dirty="0">
                <a:solidFill>
                  <a:srgbClr val="0082F0"/>
                </a:solidFill>
                <a:latin typeface="微软雅黑" panose="020B0503020204020204" pitchFamily="34" charset="-122"/>
                <a:ea typeface="微软雅黑" panose="020B0503020204020204" pitchFamily="34" charset="-122"/>
              </a:rPr>
              <a:t>让天下没有难做的掌柜</a:t>
            </a:r>
            <a:endParaRPr lang="en-US" altLang="zh-CN" sz="3200" dirty="0">
              <a:solidFill>
                <a:srgbClr val="0082F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33825" y="1074339"/>
            <a:ext cx="9838950" cy="238013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914400" rtl="0" fontAlgn="auto" latinLnBrk="1" hangingPunct="0">
              <a:lnSpc>
                <a:spcPct val="200000"/>
              </a:lnSpc>
              <a:spcBef>
                <a:spcPts val="0"/>
              </a:spcBef>
              <a:spcAft>
                <a:spcPts val="0"/>
              </a:spcAft>
              <a:buClrTx/>
              <a:buSzTx/>
              <a:buFontTx/>
              <a:buNone/>
            </a:pP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坚持</a:t>
            </a:r>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rPr>
              <a:t>&amp;</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鼓励</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pPr marL="0" marR="0" indent="0" algn="l" defTabSz="914400" rtl="0" fontAlgn="auto" latinLnBrk="1" hangingPunct="0">
              <a:lnSpc>
                <a:spcPct val="200000"/>
              </a:lnSpc>
              <a:spcBef>
                <a:spcPts val="0"/>
              </a:spcBef>
              <a:spcAft>
                <a:spcPts val="0"/>
              </a:spcAft>
              <a:buClrTx/>
              <a:buSzTx/>
              <a:buFontTx/>
              <a:buNone/>
            </a:pPr>
            <a:r>
              <a:rPr lang="en-US" altLang="zh-CN" dirty="0">
                <a:solidFill>
                  <a:srgbClr val="0070C0"/>
                </a:solidFill>
                <a:latin typeface="微软雅黑" panose="020B0503020204020204" pitchFamily="34" charset="-122"/>
                <a:ea typeface="微软雅黑" panose="020B0503020204020204" pitchFamily="34" charset="-122"/>
              </a:rPr>
              <a:t>[</a:t>
            </a:r>
            <a:r>
              <a:rPr lang="zh-CN" altLang="en-US" dirty="0">
                <a:solidFill>
                  <a:srgbClr val="0070C0"/>
                </a:solidFill>
                <a:latin typeface="微软雅黑" panose="020B0503020204020204" pitchFamily="34" charset="-122"/>
                <a:ea typeface="微软雅黑" panose="020B0503020204020204" pitchFamily="34" charset="-122"/>
              </a:rPr>
              <a:t>商业创新</a:t>
            </a:r>
            <a:r>
              <a:rPr lang="en-US" altLang="zh-CN" dirty="0" smtClean="0">
                <a:solidFill>
                  <a:srgbClr val="0070C0"/>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一切</a:t>
            </a:r>
            <a:r>
              <a:rPr lang="zh-CN" altLang="en-US" dirty="0">
                <a:solidFill>
                  <a:schemeClr val="tx1"/>
                </a:solidFill>
                <a:latin typeface="微软雅黑" panose="020B0503020204020204" pitchFamily="34" charset="-122"/>
                <a:ea typeface="微软雅黑" panose="020B0503020204020204" pitchFamily="34" charset="-122"/>
              </a:rPr>
              <a:t>可以为商户生意提高帮助的商业的思维、理念和模式等都必须坚持和鼓励；</a:t>
            </a:r>
            <a:endParaRPr lang="en-US" altLang="zh-CN" dirty="0">
              <a:solidFill>
                <a:schemeClr val="tx1"/>
              </a:solidFill>
              <a:latin typeface="微软雅黑" panose="020B0503020204020204" pitchFamily="34" charset="-122"/>
              <a:ea typeface="微软雅黑" panose="020B0503020204020204" pitchFamily="34" charset="-122"/>
            </a:endParaRPr>
          </a:p>
          <a:p>
            <a:pPr marL="0" marR="0" indent="0" algn="l" defTabSz="914400" rtl="0" fontAlgn="auto" latinLnBrk="1" hangingPunct="0">
              <a:lnSpc>
                <a:spcPct val="200000"/>
              </a:lnSpc>
              <a:spcBef>
                <a:spcPts val="0"/>
              </a:spcBef>
              <a:spcAft>
                <a:spcPts val="0"/>
              </a:spcAft>
              <a:buClrTx/>
              <a:buSzTx/>
              <a:buFontTx/>
              <a:buNone/>
            </a:pPr>
            <a:r>
              <a:rPr kumimoji="0" lang="en-US" altLang="zh-CN" b="0" i="0" u="none" strike="noStrike" cap="none" spc="0" normalizeH="0" baseline="0" dirty="0">
                <a:ln>
                  <a:noFill/>
                </a:ln>
                <a:solidFill>
                  <a:srgbClr val="0070C0"/>
                </a:solidFill>
                <a:effectLst/>
                <a:uFillTx/>
                <a:latin typeface="微软雅黑" panose="020B0503020204020204" pitchFamily="34" charset="-122"/>
                <a:ea typeface="微软雅黑" panose="020B0503020204020204" pitchFamily="34" charset="-122"/>
                <a:sym typeface="Trebuchet MS"/>
              </a:rPr>
              <a:t>[</a:t>
            </a:r>
            <a:r>
              <a:rPr kumimoji="0" lang="zh-CN" altLang="en-US" b="0" i="0" u="none" strike="noStrike" cap="none" spc="0" normalizeH="0" baseline="0" dirty="0">
                <a:ln>
                  <a:noFill/>
                </a:ln>
                <a:solidFill>
                  <a:srgbClr val="0070C0"/>
                </a:solidFill>
                <a:effectLst/>
                <a:uFillTx/>
                <a:latin typeface="微软雅黑" panose="020B0503020204020204" pitchFamily="34" charset="-122"/>
                <a:ea typeface="微软雅黑" panose="020B0503020204020204" pitchFamily="34" charset="-122"/>
                <a:sym typeface="Trebuchet MS"/>
              </a:rPr>
              <a:t>产品创新</a:t>
            </a:r>
            <a:r>
              <a:rPr kumimoji="0" lang="en-US" altLang="zh-CN" b="0" i="0" u="none" strike="noStrike" cap="none" spc="0" normalizeH="0" baseline="0" dirty="0" smtClean="0">
                <a:ln>
                  <a:noFill/>
                </a:ln>
                <a:solidFill>
                  <a:srgbClr val="0070C0"/>
                </a:solidFill>
                <a:effectLst/>
                <a:uFillTx/>
                <a:latin typeface="微软雅黑" panose="020B0503020204020204" pitchFamily="34" charset="-122"/>
                <a:ea typeface="微软雅黑" panose="020B0503020204020204" pitchFamily="34" charset="-122"/>
                <a:sym typeface="Trebuchet MS"/>
              </a:rPr>
              <a:t>]  </a:t>
            </a:r>
            <a:r>
              <a:rPr kumimoji="0" lang="zh-CN" altLang="en-US" b="0" i="0" u="none" strike="noStrike" cap="none" spc="0" normalizeH="0" baseline="0" dirty="0" smtClean="0">
                <a:ln>
                  <a:noFill/>
                </a:ln>
                <a:solidFill>
                  <a:schemeClr val="tx1"/>
                </a:solidFill>
                <a:effectLst/>
                <a:uFillTx/>
                <a:latin typeface="微软雅黑" panose="020B0503020204020204" pitchFamily="34" charset="-122"/>
                <a:ea typeface="微软雅黑" panose="020B0503020204020204" pitchFamily="34" charset="-122"/>
                <a:sym typeface="Trebuchet MS"/>
              </a:rPr>
              <a:t>一切</a:t>
            </a:r>
            <a:r>
              <a:rPr kumimoji="0" lang="zh-CN" altLang="en-US" b="0" i="0" u="none" strike="noStrike" cap="none" spc="0" normalizeH="0" baseline="0" dirty="0">
                <a:ln>
                  <a:noFill/>
                </a:ln>
                <a:solidFill>
                  <a:schemeClr val="tx1"/>
                </a:solidFill>
                <a:effectLst/>
                <a:uFillTx/>
                <a:latin typeface="微软雅黑" panose="020B0503020204020204" pitchFamily="34" charset="-122"/>
                <a:ea typeface="微软雅黑" panose="020B0503020204020204" pitchFamily="34" charset="-122"/>
                <a:sym typeface="Trebuchet MS"/>
              </a:rPr>
              <a:t>可以为商户增加订单、提高管理效率的产品、功能和体验都必须坚持和鼓励；</a:t>
            </a:r>
            <a:endParaRPr kumimoji="0" lang="en-US" altLang="zh-CN" b="0" i="0" u="none" strike="noStrike" cap="none" spc="0" normalizeH="0" baseline="0" dirty="0">
              <a:ln>
                <a:noFill/>
              </a:ln>
              <a:solidFill>
                <a:schemeClr val="tx1"/>
              </a:solidFill>
              <a:effectLst/>
              <a:uFillTx/>
              <a:latin typeface="微软雅黑" panose="020B0503020204020204" pitchFamily="34" charset="-122"/>
              <a:ea typeface="微软雅黑" panose="020B0503020204020204" pitchFamily="34" charset="-122"/>
              <a:sym typeface="Trebuchet MS"/>
            </a:endParaRPr>
          </a:p>
          <a:p>
            <a:pPr marL="0" marR="0" indent="0" algn="l" defTabSz="914400" rtl="0" fontAlgn="auto" latinLnBrk="1" hangingPunct="0">
              <a:lnSpc>
                <a:spcPct val="200000"/>
              </a:lnSpc>
              <a:spcBef>
                <a:spcPts val="0"/>
              </a:spcBef>
              <a:spcAft>
                <a:spcPts val="0"/>
              </a:spcAft>
              <a:buClrTx/>
              <a:buSzTx/>
              <a:buFontTx/>
              <a:buNone/>
            </a:pPr>
            <a:r>
              <a:rPr kumimoji="0" lang="en-US" altLang="zh-CN" b="0" i="0" u="none" strike="noStrike" cap="none" spc="0" normalizeH="0" baseline="0" dirty="0">
                <a:ln>
                  <a:noFill/>
                </a:ln>
                <a:solidFill>
                  <a:srgbClr val="0070C0"/>
                </a:solidFill>
                <a:effectLst/>
                <a:uFillTx/>
                <a:latin typeface="微软雅黑" panose="020B0503020204020204" pitchFamily="34" charset="-122"/>
                <a:ea typeface="微软雅黑" panose="020B0503020204020204" pitchFamily="34" charset="-122"/>
                <a:sym typeface="Trebuchet MS"/>
              </a:rPr>
              <a:t>[</a:t>
            </a:r>
            <a:r>
              <a:rPr lang="zh-CN" altLang="en-US" dirty="0">
                <a:solidFill>
                  <a:srgbClr val="0070C0"/>
                </a:solidFill>
                <a:latin typeface="微软雅黑" panose="020B0503020204020204" pitchFamily="34" charset="-122"/>
                <a:ea typeface="微软雅黑" panose="020B0503020204020204" pitchFamily="34" charset="-122"/>
              </a:rPr>
              <a:t>服务创新</a:t>
            </a:r>
            <a:r>
              <a:rPr kumimoji="0" lang="en-US" altLang="zh-CN" b="0" i="0" u="none" strike="noStrike" cap="none" spc="0" normalizeH="0" baseline="0" dirty="0" smtClean="0">
                <a:ln>
                  <a:noFill/>
                </a:ln>
                <a:solidFill>
                  <a:srgbClr val="0070C0"/>
                </a:solidFill>
                <a:effectLst/>
                <a:uFillTx/>
                <a:latin typeface="微软雅黑" panose="020B0503020204020204" pitchFamily="34" charset="-122"/>
                <a:ea typeface="微软雅黑" panose="020B0503020204020204" pitchFamily="34" charset="-122"/>
                <a:sym typeface="Trebuchet MS"/>
              </a:rPr>
              <a:t>]  </a:t>
            </a:r>
            <a:r>
              <a:rPr kumimoji="0" lang="zh-CN" altLang="en-US" b="0" i="0" u="none" strike="noStrike" cap="none" spc="0" normalizeH="0" baseline="0" dirty="0" smtClean="0">
                <a:ln>
                  <a:noFill/>
                </a:ln>
                <a:solidFill>
                  <a:schemeClr val="tx1"/>
                </a:solidFill>
                <a:effectLst/>
                <a:uFillTx/>
                <a:latin typeface="微软雅黑" panose="020B0503020204020204" pitchFamily="34" charset="-122"/>
                <a:ea typeface="微软雅黑" panose="020B0503020204020204" pitchFamily="34" charset="-122"/>
                <a:sym typeface="Trebuchet MS"/>
              </a:rPr>
              <a:t>一切</a:t>
            </a:r>
            <a:r>
              <a:rPr kumimoji="0" lang="zh-CN" altLang="en-US" b="0" i="0" u="none" strike="noStrike" cap="none" spc="0" normalizeH="0" baseline="0" dirty="0">
                <a:ln>
                  <a:noFill/>
                </a:ln>
                <a:solidFill>
                  <a:schemeClr val="tx1"/>
                </a:solidFill>
                <a:effectLst/>
                <a:uFillTx/>
                <a:latin typeface="微软雅黑" panose="020B0503020204020204" pitchFamily="34" charset="-122"/>
                <a:ea typeface="微软雅黑" panose="020B0503020204020204" pitchFamily="34" charset="-122"/>
                <a:sym typeface="Trebuchet MS"/>
              </a:rPr>
              <a:t>可以从售前到售后全流程服务过程中让商户减少麻烦的服务都必须坚持和鼓励。</a:t>
            </a:r>
          </a:p>
        </p:txBody>
      </p:sp>
      <p:sp>
        <p:nvSpPr>
          <p:cNvPr id="5" name="文本框 4"/>
          <p:cNvSpPr txBox="1"/>
          <p:nvPr/>
        </p:nvSpPr>
        <p:spPr>
          <a:xfrm>
            <a:off x="1133825" y="3454478"/>
            <a:ext cx="9838950" cy="238013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914400" rtl="0" fontAlgn="auto" latinLnBrk="1" hangingPunct="0">
              <a:lnSpc>
                <a:spcPct val="200000"/>
              </a:lnSpc>
              <a:spcBef>
                <a:spcPts val="0"/>
              </a:spcBef>
              <a:spcAft>
                <a:spcPts val="0"/>
              </a:spcAft>
              <a:buClrTx/>
              <a:buSzTx/>
              <a:buFontTx/>
              <a:buNone/>
            </a:pP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杜绝</a:t>
            </a:r>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rPr>
              <a:t>&amp;</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惩罚</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pPr marL="0" marR="0" indent="0" algn="l" defTabSz="914400" rtl="0" fontAlgn="auto" latinLnBrk="1" hangingPunct="0">
              <a:lnSpc>
                <a:spcPct val="200000"/>
              </a:lnSpc>
              <a:spcBef>
                <a:spcPts val="0"/>
              </a:spcBef>
              <a:spcAft>
                <a:spcPts val="0"/>
              </a:spcAft>
              <a:buClrTx/>
              <a:buSzTx/>
              <a:buFontTx/>
              <a:buNone/>
            </a:pPr>
            <a:r>
              <a:rPr lang="en-US" altLang="zh-CN" dirty="0">
                <a:solidFill>
                  <a:srgbClr val="0070C0"/>
                </a:solidFill>
                <a:latin typeface="微软雅黑" panose="020B0503020204020204" pitchFamily="34" charset="-122"/>
                <a:ea typeface="微软雅黑" panose="020B0503020204020204" pitchFamily="34" charset="-122"/>
              </a:rPr>
              <a:t>[</a:t>
            </a:r>
            <a:r>
              <a:rPr lang="zh-CN" altLang="en-US" dirty="0">
                <a:solidFill>
                  <a:srgbClr val="0070C0"/>
                </a:solidFill>
                <a:latin typeface="微软雅黑" panose="020B0503020204020204" pitchFamily="34" charset="-122"/>
                <a:ea typeface="微软雅黑" panose="020B0503020204020204" pitchFamily="34" charset="-122"/>
              </a:rPr>
              <a:t>商业固化</a:t>
            </a:r>
            <a:r>
              <a:rPr lang="en-US" altLang="zh-CN" dirty="0" smtClean="0">
                <a:solidFill>
                  <a:srgbClr val="0070C0"/>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杜绝</a:t>
            </a:r>
            <a:r>
              <a:rPr lang="zh-CN" altLang="en-US" dirty="0">
                <a:solidFill>
                  <a:schemeClr val="tx1"/>
                </a:solidFill>
                <a:latin typeface="微软雅黑" panose="020B0503020204020204" pitchFamily="34" charset="-122"/>
                <a:ea typeface="微软雅黑" panose="020B0503020204020204" pitchFamily="34" charset="-122"/>
              </a:rPr>
              <a:t>商业创新僵化停滞不前、也杜绝不切实际的无法落地和无商业价值的伪创新；</a:t>
            </a:r>
            <a:endParaRPr lang="en-US" altLang="zh-CN" dirty="0">
              <a:solidFill>
                <a:schemeClr val="tx1"/>
              </a:solidFill>
              <a:latin typeface="微软雅黑" panose="020B0503020204020204" pitchFamily="34" charset="-122"/>
              <a:ea typeface="微软雅黑" panose="020B0503020204020204" pitchFamily="34" charset="-122"/>
            </a:endParaRPr>
          </a:p>
          <a:p>
            <a:pPr marL="0" marR="0" indent="0" algn="l" defTabSz="914400" rtl="0" fontAlgn="auto" latinLnBrk="1" hangingPunct="0">
              <a:lnSpc>
                <a:spcPct val="200000"/>
              </a:lnSpc>
              <a:spcBef>
                <a:spcPts val="0"/>
              </a:spcBef>
              <a:spcAft>
                <a:spcPts val="0"/>
              </a:spcAft>
              <a:buClrTx/>
              <a:buSzTx/>
              <a:buFontTx/>
              <a:buNone/>
            </a:pPr>
            <a:r>
              <a:rPr kumimoji="0" lang="en-US" altLang="zh-CN" b="0" i="0" u="none" strike="noStrike" cap="none" spc="0" normalizeH="0" baseline="0" dirty="0">
                <a:ln>
                  <a:noFill/>
                </a:ln>
                <a:solidFill>
                  <a:srgbClr val="0070C0"/>
                </a:solidFill>
                <a:effectLst/>
                <a:uFillTx/>
                <a:latin typeface="微软雅黑" panose="020B0503020204020204" pitchFamily="34" charset="-122"/>
                <a:ea typeface="微软雅黑" panose="020B0503020204020204" pitchFamily="34" charset="-122"/>
                <a:sym typeface="Trebuchet MS"/>
              </a:rPr>
              <a:t>[</a:t>
            </a:r>
            <a:r>
              <a:rPr kumimoji="0" lang="zh-CN" altLang="en-US" b="0" i="0" u="none" strike="noStrike" cap="none" spc="0" normalizeH="0" baseline="0" dirty="0">
                <a:ln>
                  <a:noFill/>
                </a:ln>
                <a:solidFill>
                  <a:srgbClr val="0070C0"/>
                </a:solidFill>
                <a:effectLst/>
                <a:uFillTx/>
                <a:latin typeface="微软雅黑" panose="020B0503020204020204" pitchFamily="34" charset="-122"/>
                <a:ea typeface="微软雅黑" panose="020B0503020204020204" pitchFamily="34" charset="-122"/>
                <a:sym typeface="Trebuchet MS"/>
              </a:rPr>
              <a:t>产品质量</a:t>
            </a:r>
            <a:r>
              <a:rPr kumimoji="0" lang="en-US" altLang="zh-CN" b="0" i="0" u="none" strike="noStrike" cap="none" spc="0" normalizeH="0" baseline="0" dirty="0" smtClean="0">
                <a:ln>
                  <a:noFill/>
                </a:ln>
                <a:solidFill>
                  <a:srgbClr val="0070C0"/>
                </a:solidFill>
                <a:effectLst/>
                <a:uFillTx/>
                <a:latin typeface="微软雅黑" panose="020B0503020204020204" pitchFamily="34" charset="-122"/>
                <a:ea typeface="微软雅黑" panose="020B0503020204020204" pitchFamily="34" charset="-122"/>
                <a:sym typeface="Trebuchet MS"/>
              </a:rPr>
              <a:t>]  </a:t>
            </a:r>
            <a:r>
              <a:rPr lang="zh-CN" altLang="en-US" dirty="0" smtClean="0">
                <a:solidFill>
                  <a:schemeClr val="tx1"/>
                </a:solidFill>
                <a:latin typeface="微软雅黑" panose="020B0503020204020204" pitchFamily="34" charset="-122"/>
                <a:ea typeface="微软雅黑" panose="020B0503020204020204" pitchFamily="34" charset="-122"/>
              </a:rPr>
              <a:t>凡是</a:t>
            </a:r>
            <a:r>
              <a:rPr lang="zh-CN" altLang="en-US" dirty="0">
                <a:solidFill>
                  <a:schemeClr val="tx1"/>
                </a:solidFill>
                <a:latin typeface="微软雅黑" panose="020B0503020204020204" pitchFamily="34" charset="-122"/>
                <a:ea typeface="微软雅黑" panose="020B0503020204020204" pitchFamily="34" charset="-122"/>
              </a:rPr>
              <a:t>伤害商户的产品、功能和体验等设计或质量问题都应杜绝并惩罚</a:t>
            </a:r>
            <a:r>
              <a:rPr kumimoji="0" lang="zh-CN" altLang="en-US" b="0" i="0" u="none" strike="noStrike" cap="none" spc="0" normalizeH="0" baseline="0" dirty="0">
                <a:ln>
                  <a:noFill/>
                </a:ln>
                <a:solidFill>
                  <a:schemeClr val="tx1"/>
                </a:solidFill>
                <a:effectLst/>
                <a:uFillTx/>
                <a:latin typeface="微软雅黑" panose="020B0503020204020204" pitchFamily="34" charset="-122"/>
                <a:ea typeface="微软雅黑" panose="020B0503020204020204" pitchFamily="34" charset="-122"/>
                <a:sym typeface="Trebuchet MS"/>
              </a:rPr>
              <a:t>；</a:t>
            </a:r>
            <a:endParaRPr kumimoji="0" lang="en-US" altLang="zh-CN" b="0" i="0" u="none" strike="noStrike" cap="none" spc="0" normalizeH="0" baseline="0" dirty="0">
              <a:ln>
                <a:noFill/>
              </a:ln>
              <a:solidFill>
                <a:schemeClr val="tx1"/>
              </a:solidFill>
              <a:effectLst/>
              <a:uFillTx/>
              <a:latin typeface="微软雅黑" panose="020B0503020204020204" pitchFamily="34" charset="-122"/>
              <a:ea typeface="微软雅黑" panose="020B0503020204020204" pitchFamily="34" charset="-122"/>
              <a:sym typeface="Trebuchet MS"/>
            </a:endParaRPr>
          </a:p>
          <a:p>
            <a:pPr marL="0" marR="0" indent="0" algn="l" defTabSz="914400" rtl="0" fontAlgn="auto" latinLnBrk="1" hangingPunct="0">
              <a:lnSpc>
                <a:spcPct val="200000"/>
              </a:lnSpc>
              <a:spcBef>
                <a:spcPts val="0"/>
              </a:spcBef>
              <a:spcAft>
                <a:spcPts val="0"/>
              </a:spcAft>
              <a:buClrTx/>
              <a:buSzTx/>
              <a:buFontTx/>
              <a:buNone/>
            </a:pPr>
            <a:r>
              <a:rPr kumimoji="0" lang="en-US" altLang="zh-CN" b="0" i="0" u="none" strike="noStrike" cap="none" spc="0" normalizeH="0" baseline="0" dirty="0">
                <a:ln>
                  <a:noFill/>
                </a:ln>
                <a:solidFill>
                  <a:srgbClr val="0070C0"/>
                </a:solidFill>
                <a:effectLst/>
                <a:uFillTx/>
                <a:latin typeface="微软雅黑" panose="020B0503020204020204" pitchFamily="34" charset="-122"/>
                <a:ea typeface="微软雅黑" panose="020B0503020204020204" pitchFamily="34" charset="-122"/>
                <a:sym typeface="Trebuchet MS"/>
              </a:rPr>
              <a:t>[</a:t>
            </a:r>
            <a:r>
              <a:rPr lang="zh-CN" altLang="en-US" dirty="0">
                <a:solidFill>
                  <a:srgbClr val="0070C0"/>
                </a:solidFill>
                <a:latin typeface="微软雅黑" panose="020B0503020204020204" pitchFamily="34" charset="-122"/>
                <a:ea typeface="微软雅黑" panose="020B0503020204020204" pitchFamily="34" charset="-122"/>
              </a:rPr>
              <a:t>服务质量</a:t>
            </a:r>
            <a:r>
              <a:rPr kumimoji="0" lang="en-US" altLang="zh-CN" b="0" i="0" u="none" strike="noStrike" cap="none" spc="0" normalizeH="0" baseline="0" dirty="0" smtClean="0">
                <a:ln>
                  <a:noFill/>
                </a:ln>
                <a:solidFill>
                  <a:srgbClr val="0070C0"/>
                </a:solidFill>
                <a:effectLst/>
                <a:uFillTx/>
                <a:latin typeface="微软雅黑" panose="020B0503020204020204" pitchFamily="34" charset="-122"/>
                <a:ea typeface="微软雅黑" panose="020B0503020204020204" pitchFamily="34" charset="-122"/>
                <a:sym typeface="Trebuchet MS"/>
              </a:rPr>
              <a:t>]  </a:t>
            </a:r>
            <a:r>
              <a:rPr kumimoji="0" lang="zh-CN" altLang="en-US" b="0" i="0" u="none" strike="noStrike" cap="none" spc="0" normalizeH="0" baseline="0" dirty="0" smtClean="0">
                <a:ln>
                  <a:noFill/>
                </a:ln>
                <a:solidFill>
                  <a:schemeClr val="tx1"/>
                </a:solidFill>
                <a:effectLst/>
                <a:uFillTx/>
                <a:latin typeface="微软雅黑" panose="020B0503020204020204" pitchFamily="34" charset="-122"/>
                <a:ea typeface="微软雅黑" panose="020B0503020204020204" pitchFamily="34" charset="-122"/>
                <a:sym typeface="Trebuchet MS"/>
              </a:rPr>
              <a:t>凡是</a:t>
            </a:r>
            <a:r>
              <a:rPr kumimoji="0" lang="zh-CN" altLang="en-US" b="0" i="0" u="none" strike="noStrike" cap="none" spc="0" normalizeH="0" baseline="0" dirty="0">
                <a:ln>
                  <a:noFill/>
                </a:ln>
                <a:solidFill>
                  <a:schemeClr val="tx1"/>
                </a:solidFill>
                <a:effectLst/>
                <a:uFillTx/>
                <a:latin typeface="微软雅黑" panose="020B0503020204020204" pitchFamily="34" charset="-122"/>
                <a:ea typeface="微软雅黑" panose="020B0503020204020204" pitchFamily="34" charset="-122"/>
                <a:sym typeface="Trebuchet MS"/>
              </a:rPr>
              <a:t>从售前到售后全流程服务中</a:t>
            </a:r>
            <a:r>
              <a:rPr lang="zh-CN" altLang="en-US" dirty="0">
                <a:solidFill>
                  <a:schemeClr val="tx1"/>
                </a:solidFill>
                <a:latin typeface="微软雅黑" panose="020B0503020204020204" pitchFamily="34" charset="-122"/>
                <a:ea typeface="微软雅黑" panose="020B0503020204020204" pitchFamily="34" charset="-122"/>
              </a:rPr>
              <a:t>服务不到位、不及时或态度恶劣等一律杜绝并惩罚</a:t>
            </a:r>
            <a:r>
              <a:rPr kumimoji="0" lang="zh-CN" altLang="en-US" b="0" i="0" u="none" strike="noStrike" cap="none" spc="0" normalizeH="0" baseline="0" dirty="0">
                <a:ln>
                  <a:noFill/>
                </a:ln>
                <a:solidFill>
                  <a:schemeClr val="tx1"/>
                </a:solidFill>
                <a:effectLst/>
                <a:uFillTx/>
                <a:latin typeface="微软雅黑" panose="020B0503020204020204" pitchFamily="34" charset="-122"/>
                <a:ea typeface="微软雅黑" panose="020B0503020204020204" pitchFamily="34" charset="-122"/>
                <a:sym typeface="Trebuchet MS"/>
              </a:rPr>
              <a:t>。</a:t>
            </a:r>
          </a:p>
        </p:txBody>
      </p:sp>
      <p:cxnSp>
        <p:nvCxnSpPr>
          <p:cNvPr id="6" name="直接连接符 5"/>
          <p:cNvCxnSpPr/>
          <p:nvPr/>
        </p:nvCxnSpPr>
        <p:spPr>
          <a:xfrm>
            <a:off x="1147893" y="3559125"/>
            <a:ext cx="98389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133825" y="1716258"/>
            <a:ext cx="1370224"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47893" y="4091352"/>
            <a:ext cx="1370224"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90095" y="6049106"/>
            <a:ext cx="98389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91267" y="1437159"/>
            <a:ext cx="6988826" cy="10259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914400" rtl="0" fontAlgn="auto" latinLnBrk="1" hangingPunct="0">
              <a:lnSpc>
                <a:spcPct val="150000"/>
              </a:lnSpc>
              <a:spcBef>
                <a:spcPts val="0"/>
              </a:spcBef>
              <a:spcAft>
                <a:spcPts val="0"/>
              </a:spcAft>
              <a:buClrTx/>
              <a:buSzTx/>
              <a:buFontTx/>
              <a:buNone/>
            </a:pPr>
            <a:r>
              <a:rPr lang="zh-CN" altLang="en-US" sz="2000" b="1" dirty="0">
                <a:solidFill>
                  <a:srgbClr val="0070C0"/>
                </a:solidFill>
                <a:latin typeface="微软雅黑" panose="020B0503020204020204" pitchFamily="34" charset="-122"/>
                <a:ea typeface="微软雅黑" panose="020B0503020204020204" pitchFamily="34" charset="-122"/>
              </a:rPr>
              <a:t>掌贝立志成为全国最大的线下店铺消费管理和营销服务平台，成为商户和消费者连接的桥梁。</a:t>
            </a:r>
            <a:endParaRPr kumimoji="0" lang="zh-CN" altLang="en-US" sz="2000" b="1" i="0" u="none" strike="noStrike" cap="none" spc="0" normalizeH="0" baseline="0" dirty="0">
              <a:ln>
                <a:noFill/>
              </a:ln>
              <a:solidFill>
                <a:srgbClr val="0070C0"/>
              </a:solidFill>
              <a:effectLst/>
              <a:uFillTx/>
              <a:latin typeface="微软雅黑" panose="020B0503020204020204" pitchFamily="34" charset="-122"/>
              <a:ea typeface="微软雅黑" panose="020B0503020204020204" pitchFamily="34" charset="-122"/>
              <a:sym typeface="Trebuchet MS"/>
            </a:endParaRPr>
          </a:p>
        </p:txBody>
      </p:sp>
      <p:sp>
        <p:nvSpPr>
          <p:cNvPr id="6" name="Shape 60"/>
          <p:cNvSpPr/>
          <p:nvPr/>
        </p:nvSpPr>
        <p:spPr>
          <a:xfrm>
            <a:off x="181481" y="-72534"/>
            <a:ext cx="913068" cy="928652"/>
          </a:xfrm>
          <a:prstGeom prst="rect">
            <a:avLst/>
          </a:prstGeom>
          <a:ln w="12700">
            <a:miter lim="400000"/>
          </a:ln>
        </p:spPr>
        <p:txBody>
          <a:bodyPr wrap="none" lIns="45719" rIns="45719" anchor="ctr">
            <a:spAutoFit/>
          </a:bodyPr>
          <a:lstStyle>
            <a:lvl1pPr>
              <a:defRPr sz="4000">
                <a:solidFill>
                  <a:srgbClr val="5B9BD5"/>
                </a:solidFill>
                <a:latin typeface="+mj-lt"/>
                <a:ea typeface="+mj-ea"/>
                <a:cs typeface="+mj-cs"/>
                <a:sym typeface="Helvetica"/>
              </a:defRPr>
            </a:lvl1pPr>
          </a:lstStyle>
          <a:p>
            <a:pPr lvl="0">
              <a:lnSpc>
                <a:spcPct val="200000"/>
              </a:lnSpc>
              <a:defRPr sz="1800">
                <a:solidFill>
                  <a:srgbClr val="000000"/>
                </a:solidFill>
              </a:defRPr>
            </a:pPr>
            <a:r>
              <a:rPr lang="zh-CN" altLang="en-US" sz="3200" b="1" dirty="0">
                <a:solidFill>
                  <a:srgbClr val="0070C0"/>
                </a:solidFill>
                <a:latin typeface="微软雅黑" panose="020B0503020204020204" pitchFamily="34" charset="-122"/>
                <a:ea typeface="微软雅黑" panose="020B0503020204020204" pitchFamily="34" charset="-122"/>
              </a:rPr>
              <a:t>愿</a:t>
            </a:r>
            <a:r>
              <a:rPr lang="zh-CN" altLang="en-US" sz="3200" b="1" dirty="0" smtClean="0">
                <a:solidFill>
                  <a:srgbClr val="0070C0"/>
                </a:solidFill>
                <a:latin typeface="微软雅黑" panose="020B0503020204020204" pitchFamily="34" charset="-122"/>
                <a:ea typeface="微软雅黑" panose="020B0503020204020204" pitchFamily="34" charset="-122"/>
              </a:rPr>
              <a:t>景</a:t>
            </a:r>
            <a:endParaRPr lang="en-US" altLang="zh-CN" sz="3200" dirty="0">
              <a:solidFill>
                <a:srgbClr val="0070C0"/>
              </a:solidFill>
              <a:latin typeface="微软雅黑" panose="020B0503020204020204" pitchFamily="34" charset="-122"/>
              <a:ea typeface="微软雅黑" panose="020B0503020204020204" pitchFamily="34" charset="-122"/>
            </a:endParaRPr>
          </a:p>
        </p:txBody>
      </p:sp>
      <p:sp>
        <p:nvSpPr>
          <p:cNvPr id="8" name="椭圆 7"/>
          <p:cNvSpPr/>
          <p:nvPr/>
        </p:nvSpPr>
        <p:spPr>
          <a:xfrm>
            <a:off x="2423186" y="2643240"/>
            <a:ext cx="1464158" cy="30447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70C0"/>
                </a:solidFill>
                <a:ea typeface="微软雅黑" panose="020B0503020204020204" pitchFamily="34" charset="-122"/>
              </a:rPr>
              <a:t>消费者</a:t>
            </a:r>
          </a:p>
        </p:txBody>
      </p:sp>
      <p:sp>
        <p:nvSpPr>
          <p:cNvPr id="9" name="椭圆 8"/>
          <p:cNvSpPr/>
          <p:nvPr/>
        </p:nvSpPr>
        <p:spPr>
          <a:xfrm>
            <a:off x="4926508" y="3933986"/>
            <a:ext cx="2011680" cy="463296"/>
          </a:xfrm>
          <a:prstGeom prst="ellipse">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ea typeface="微软雅黑" panose="020B0503020204020204" pitchFamily="34" charset="-122"/>
              </a:rPr>
              <a:t>掌贝</a:t>
            </a:r>
          </a:p>
        </p:txBody>
      </p:sp>
      <p:sp>
        <p:nvSpPr>
          <p:cNvPr id="10" name="椭圆 9"/>
          <p:cNvSpPr/>
          <p:nvPr/>
        </p:nvSpPr>
        <p:spPr>
          <a:xfrm>
            <a:off x="7951081" y="2643240"/>
            <a:ext cx="1543466" cy="30447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70C0"/>
                </a:solidFill>
                <a:ea typeface="微软雅黑" panose="020B0503020204020204" pitchFamily="34" charset="-122"/>
              </a:rPr>
              <a:t>线</a:t>
            </a:r>
            <a:r>
              <a:rPr lang="zh-CN" altLang="en-US" b="1" dirty="0" smtClean="0">
                <a:solidFill>
                  <a:srgbClr val="0070C0"/>
                </a:solidFill>
                <a:ea typeface="微软雅黑" panose="020B0503020204020204" pitchFamily="34" charset="-122"/>
              </a:rPr>
              <a:t>下</a:t>
            </a:r>
            <a:endParaRPr lang="en-US" altLang="zh-CN" b="1" dirty="0" smtClean="0">
              <a:solidFill>
                <a:srgbClr val="0070C0"/>
              </a:solidFill>
              <a:ea typeface="微软雅黑" panose="020B0503020204020204" pitchFamily="34" charset="-122"/>
            </a:endParaRPr>
          </a:p>
          <a:p>
            <a:pPr algn="ctr"/>
            <a:r>
              <a:rPr lang="zh-CN" altLang="en-US" b="1" dirty="0" smtClean="0">
                <a:solidFill>
                  <a:srgbClr val="0070C0"/>
                </a:solidFill>
                <a:ea typeface="微软雅黑" panose="020B0503020204020204" pitchFamily="34" charset="-122"/>
              </a:rPr>
              <a:t>商户</a:t>
            </a:r>
            <a:endParaRPr lang="zh-CN" altLang="en-US" b="1" dirty="0">
              <a:solidFill>
                <a:srgbClr val="0070C0"/>
              </a:solidFill>
              <a:ea typeface="微软雅黑" panose="020B0503020204020204" pitchFamily="34" charset="-122"/>
            </a:endParaRPr>
          </a:p>
        </p:txBody>
      </p:sp>
      <p:cxnSp>
        <p:nvCxnSpPr>
          <p:cNvPr id="20" name="直接箭头连接符 19"/>
          <p:cNvCxnSpPr>
            <a:stCxn id="8" idx="6"/>
            <a:endCxn id="9" idx="2"/>
          </p:cNvCxnSpPr>
          <p:nvPr/>
        </p:nvCxnSpPr>
        <p:spPr>
          <a:xfrm>
            <a:off x="3887344" y="4165634"/>
            <a:ext cx="10391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6"/>
            <a:endCxn id="10" idx="2"/>
          </p:cNvCxnSpPr>
          <p:nvPr/>
        </p:nvCxnSpPr>
        <p:spPr>
          <a:xfrm>
            <a:off x="6938188" y="4165634"/>
            <a:ext cx="10128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27581" y="3211348"/>
            <a:ext cx="8210313" cy="10259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lvl1pPr marL="0" marR="0" indent="0" algn="l" defTabSz="914400" rtl="0" fontAlgn="auto" latinLnBrk="1" hangingPunct="0">
              <a:lnSpc>
                <a:spcPct val="150000"/>
              </a:lnSpc>
              <a:spcBef>
                <a:spcPts val="0"/>
              </a:spcBef>
              <a:spcAft>
                <a:spcPts val="0"/>
              </a:spcAft>
              <a:buClrTx/>
              <a:buSzTx/>
              <a:buFontTx/>
              <a:buNone/>
              <a:defRPr sz="2000" b="1">
                <a:solidFill>
                  <a:schemeClr val="tx1"/>
                </a:solidFill>
                <a:latin typeface="微软雅黑" panose="020B0503020204020204" pitchFamily="34" charset="-122"/>
                <a:ea typeface="微软雅黑" panose="020B0503020204020204" pitchFamily="34" charset="-122"/>
              </a:defRPr>
            </a:lvl1pPr>
          </a:lstStyle>
          <a:p>
            <a:r>
              <a:rPr lang="zh-CN" altLang="en-US" dirty="0">
                <a:solidFill>
                  <a:srgbClr val="0070C0"/>
                </a:solidFill>
              </a:rPr>
              <a:t>最大的互联网商业服务公司</a:t>
            </a:r>
            <a:endParaRPr lang="en-US" altLang="zh-CN" dirty="0">
              <a:solidFill>
                <a:srgbClr val="0070C0"/>
              </a:solidFill>
            </a:endParaRPr>
          </a:p>
          <a:p>
            <a:r>
              <a:rPr lang="zh-CN" altLang="en-US" b="0" dirty="0"/>
              <a:t>掌贝致力于成为全国最大的互联网商业服务公司</a:t>
            </a:r>
            <a:endParaRPr lang="en-US" altLang="zh-CN" b="0" dirty="0"/>
          </a:p>
        </p:txBody>
      </p:sp>
      <p:sp>
        <p:nvSpPr>
          <p:cNvPr id="3" name="文本框 2"/>
          <p:cNvSpPr txBox="1"/>
          <p:nvPr/>
        </p:nvSpPr>
        <p:spPr>
          <a:xfrm>
            <a:off x="1327581" y="1294266"/>
            <a:ext cx="8533871" cy="181075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914400" rtl="0" fontAlgn="auto" latinLnBrk="1" hangingPunct="0">
              <a:lnSpc>
                <a:spcPct val="150000"/>
              </a:lnSpc>
              <a:spcBef>
                <a:spcPts val="0"/>
              </a:spcBef>
              <a:spcAft>
                <a:spcPts val="0"/>
              </a:spcAft>
              <a:buClrTx/>
              <a:buSzTx/>
              <a:buFontTx/>
              <a:buNone/>
            </a:pPr>
            <a:r>
              <a:rPr lang="zh-CN" altLang="en-US" sz="2000" b="1" dirty="0">
                <a:solidFill>
                  <a:srgbClr val="0070C0"/>
                </a:solidFill>
                <a:latin typeface="微软雅黑" panose="020B0503020204020204" pitchFamily="34" charset="-122"/>
                <a:ea typeface="微软雅黑" panose="020B0503020204020204" pitchFamily="34" charset="-122"/>
              </a:rPr>
              <a:t>最大的智慧店铺服务平台</a:t>
            </a:r>
            <a:endParaRPr lang="en-US" altLang="zh-CN" sz="2000" b="1" dirty="0">
              <a:solidFill>
                <a:srgbClr val="0070C0"/>
              </a:solidFill>
              <a:latin typeface="微软雅黑" panose="020B0503020204020204" pitchFamily="34" charset="-122"/>
              <a:ea typeface="微软雅黑" panose="020B0503020204020204" pitchFamily="34" charset="-122"/>
            </a:endParaRPr>
          </a:p>
          <a:p>
            <a:pPr marL="0" marR="0" indent="0" algn="l" defTabSz="914400" rtl="0" fontAlgn="auto" latinLnBrk="1" hangingPunct="0">
              <a:lnSpc>
                <a:spcPct val="150000"/>
              </a:lnSpc>
              <a:spcBef>
                <a:spcPts val="0"/>
              </a:spcBef>
              <a:spcAft>
                <a:spcPts val="0"/>
              </a:spcAft>
              <a:buClrTx/>
              <a:buSzTx/>
              <a:buFontTx/>
              <a:buNone/>
            </a:pPr>
            <a:r>
              <a:rPr lang="zh-CN" altLang="en-US" dirty="0">
                <a:solidFill>
                  <a:schemeClr val="tx1"/>
                </a:solidFill>
                <a:latin typeface="微软雅黑" panose="020B0503020204020204" pitchFamily="34" charset="-122"/>
                <a:ea typeface="微软雅黑" panose="020B0503020204020204" pitchFamily="34" charset="-122"/>
              </a:rPr>
              <a:t>掌贝作为智慧店铺的开创者，致力于成为全国最大智慧店铺经营服务平台，让全国</a:t>
            </a:r>
            <a:r>
              <a:rPr lang="en-US" altLang="zh-CN" dirty="0">
                <a:solidFill>
                  <a:schemeClr val="tx1"/>
                </a:solidFill>
                <a:latin typeface="微软雅黑" panose="020B0503020204020204" pitchFamily="34" charset="-122"/>
                <a:ea typeface="微软雅黑" panose="020B0503020204020204" pitchFamily="34" charset="-122"/>
              </a:rPr>
              <a:t>6000</a:t>
            </a:r>
            <a:r>
              <a:rPr lang="zh-CN" altLang="en-US" dirty="0">
                <a:solidFill>
                  <a:schemeClr val="tx1"/>
                </a:solidFill>
                <a:latin typeface="微软雅黑" panose="020B0503020204020204" pitchFamily="34" charset="-122"/>
                <a:ea typeface="微软雅黑" panose="020B0503020204020204" pitchFamily="34" charset="-122"/>
              </a:rPr>
              <a:t>万商户用上优质的智慧店铺服务；掌贝是一家智慧店铺服务公司，通过智慧店铺产品和运营服务实现服务效率的提升、经营收入的增加和经营战略及策略指导</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27581" y="4449931"/>
            <a:ext cx="8885564" cy="10259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lvl1pPr marL="0" marR="0" indent="0" algn="l" defTabSz="914400" rtl="0" fontAlgn="auto" latinLnBrk="1" hangingPunct="0">
              <a:lnSpc>
                <a:spcPct val="150000"/>
              </a:lnSpc>
              <a:spcBef>
                <a:spcPts val="0"/>
              </a:spcBef>
              <a:spcAft>
                <a:spcPts val="0"/>
              </a:spcAft>
              <a:buClrTx/>
              <a:buSzTx/>
              <a:buFontTx/>
              <a:buNone/>
              <a:defRPr sz="2000" b="1">
                <a:solidFill>
                  <a:schemeClr val="tx1"/>
                </a:solidFill>
                <a:latin typeface="微软雅黑" panose="020B0503020204020204" pitchFamily="34" charset="-122"/>
                <a:ea typeface="微软雅黑" panose="020B0503020204020204" pitchFamily="34" charset="-122"/>
              </a:defRPr>
            </a:lvl1pPr>
          </a:lstStyle>
          <a:p>
            <a:r>
              <a:rPr lang="zh-CN" altLang="en-US" dirty="0">
                <a:solidFill>
                  <a:srgbClr val="0070C0"/>
                </a:solidFill>
              </a:rPr>
              <a:t>最大的消费和营销的大数据及人工智能服务商</a:t>
            </a:r>
            <a:endParaRPr lang="en-US" altLang="zh-CN" dirty="0">
              <a:solidFill>
                <a:srgbClr val="0070C0"/>
              </a:solidFill>
            </a:endParaRPr>
          </a:p>
          <a:p>
            <a:r>
              <a:rPr lang="zh-CN" altLang="en-US" b="0" dirty="0"/>
              <a:t>掌贝通过“技术改变服务”及“智能提升营销”的大数据服务全国</a:t>
            </a:r>
            <a:r>
              <a:rPr lang="en-US" altLang="zh-CN" b="0" dirty="0"/>
              <a:t>6000</a:t>
            </a:r>
            <a:r>
              <a:rPr lang="zh-CN" altLang="en-US" b="0" dirty="0"/>
              <a:t>万商户</a:t>
            </a:r>
            <a:endParaRPr lang="en-US" altLang="zh-CN" b="0" dirty="0"/>
          </a:p>
        </p:txBody>
      </p:sp>
      <p:sp>
        <p:nvSpPr>
          <p:cNvPr id="5" name="Shape 60"/>
          <p:cNvSpPr/>
          <p:nvPr/>
        </p:nvSpPr>
        <p:spPr>
          <a:xfrm>
            <a:off x="89625" y="-221910"/>
            <a:ext cx="6658231" cy="928652"/>
          </a:xfrm>
          <a:prstGeom prst="rect">
            <a:avLst/>
          </a:prstGeom>
          <a:ln w="12700">
            <a:miter lim="400000"/>
          </a:ln>
        </p:spPr>
        <p:txBody>
          <a:bodyPr wrap="none" lIns="45719" rIns="45719" anchor="ctr">
            <a:spAutoFit/>
          </a:bodyPr>
          <a:lstStyle>
            <a:lvl1pPr>
              <a:defRPr sz="4000">
                <a:solidFill>
                  <a:srgbClr val="5B9BD5"/>
                </a:solidFill>
                <a:latin typeface="+mj-lt"/>
                <a:ea typeface="+mj-ea"/>
                <a:cs typeface="+mj-cs"/>
                <a:sym typeface="Helvetica"/>
              </a:defRPr>
            </a:lvl1pPr>
          </a:lstStyle>
          <a:p>
            <a:pPr lvl="0">
              <a:lnSpc>
                <a:spcPct val="200000"/>
              </a:lnSpc>
              <a:defRPr sz="1800">
                <a:solidFill>
                  <a:srgbClr val="000000"/>
                </a:solidFill>
              </a:defRPr>
            </a:pPr>
            <a:r>
              <a:rPr lang="zh-CN" altLang="en-US" sz="3200" b="1" dirty="0">
                <a:solidFill>
                  <a:srgbClr val="0070C0"/>
                </a:solidFill>
                <a:latin typeface="微软雅黑" panose="020B0503020204020204" pitchFamily="34" charset="-122"/>
                <a:ea typeface="微软雅黑" panose="020B0503020204020204" pitchFamily="34" charset="-122"/>
              </a:rPr>
              <a:t>愿景：</a:t>
            </a:r>
            <a:r>
              <a:rPr lang="zh-CN" altLang="en-US" sz="3200" dirty="0">
                <a:solidFill>
                  <a:srgbClr val="0070C0"/>
                </a:solidFill>
                <a:latin typeface="微软雅黑" panose="020B0503020204020204" pitchFamily="34" charset="-122"/>
                <a:ea typeface="微软雅黑" panose="020B0503020204020204" pitchFamily="34" charset="-122"/>
              </a:rPr>
              <a:t>成为商户与消费者连接的桥梁</a:t>
            </a:r>
            <a:endParaRPr lang="en-US" altLang="zh-CN" sz="3200" dirty="0">
              <a:solidFill>
                <a:srgbClr val="0070C0"/>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327581" y="3105018"/>
            <a:ext cx="870268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327581" y="4237270"/>
            <a:ext cx="870268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27581" y="5506881"/>
            <a:ext cx="870268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Trebuchet MS"/>
        <a:ea typeface="Trebuchet MS"/>
        <a:cs typeface="Trebuchet M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4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5B9BD5"/>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1260</Words>
  <Application>Microsoft Office PowerPoint</Application>
  <PresentationFormat>宽屏</PresentationFormat>
  <Paragraphs>135</Paragraphs>
  <Slides>16</Slides>
  <Notes>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 Unicode MS</vt:lpstr>
      <vt:lpstr>Lucida Grande</vt:lpstr>
      <vt:lpstr>Trebuchet MS</vt:lpstr>
      <vt:lpstr>Wingdings</vt:lpstr>
      <vt:lpstr>仿宋</vt:lpstr>
      <vt:lpstr>楷体</vt:lpstr>
      <vt:lpstr>宋体</vt:lpstr>
      <vt:lpstr>微软雅黑</vt:lpstr>
      <vt:lpstr>Arial</vt:lpstr>
      <vt:lpstr>Calibri</vt:lpstr>
      <vt:lpstr>Helvetica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Sky123.Org</cp:lastModifiedBy>
  <cp:revision>312</cp:revision>
  <dcterms:created xsi:type="dcterms:W3CDTF">2016-10-28T01:22:00Z</dcterms:created>
  <dcterms:modified xsi:type="dcterms:W3CDTF">2016-10-28T13:00:30Z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