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1" r:id="rId3"/>
    <p:sldId id="257" r:id="rId4"/>
    <p:sldId id="260" r:id="rId5"/>
    <p:sldId id="276" r:id="rId6"/>
    <p:sldId id="278" r:id="rId7"/>
    <p:sldId id="262" r:id="rId8"/>
    <p:sldId id="272" r:id="rId9"/>
    <p:sldId id="263" r:id="rId10"/>
    <p:sldId id="264" r:id="rId11"/>
    <p:sldId id="273" r:id="rId12"/>
    <p:sldId id="265" r:id="rId13"/>
    <p:sldId id="279" r:id="rId14"/>
    <p:sldId id="271" r:id="rId15"/>
    <p:sldId id="274" r:id="rId16"/>
    <p:sldId id="266" r:id="rId17"/>
    <p:sldId id="275" r:id="rId18"/>
    <p:sldId id="268" r:id="rId19"/>
    <p:sldId id="277" r:id="rId20"/>
    <p:sldId id="259" r:id="rId2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5FA"/>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65" autoAdjust="0"/>
    <p:restoredTop sz="83468" autoAdjust="0"/>
  </p:normalViewPr>
  <p:slideViewPr>
    <p:cSldViewPr>
      <p:cViewPr varScale="1">
        <p:scale>
          <a:sx n="142" d="100"/>
          <a:sy n="142" d="100"/>
        </p:scale>
        <p:origin x="1400" y="17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8E1410-896B-47F4-8A92-B1695557BDE6}" type="datetimeFigureOut">
              <a:rPr lang="zh-CN" altLang="en-US" smtClean="0"/>
              <a:pPr/>
              <a:t>2016/10/30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606650-AA56-4522-91A2-EEDB362DCB2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不知彼而知己，一胜一负；不知彼，不知己，每战必殆</a:t>
            </a:r>
          </a:p>
        </p:txBody>
      </p:sp>
      <p:sp>
        <p:nvSpPr>
          <p:cNvPr id="4" name="灯片编号占位符 3"/>
          <p:cNvSpPr>
            <a:spLocks noGrp="1"/>
          </p:cNvSpPr>
          <p:nvPr>
            <p:ph type="sldNum" sz="quarter" idx="10"/>
          </p:nvPr>
        </p:nvSpPr>
        <p:spPr/>
        <p:txBody>
          <a:bodyPr/>
          <a:lstStyle/>
          <a:p>
            <a:fld id="{B0606650-AA56-4522-91A2-EEDB362DCB23}" type="slidenum">
              <a:rPr lang="zh-CN" altLang="en-US" smtClean="0"/>
              <a:pPr/>
              <a:t>2</a:t>
            </a:fld>
            <a:endParaRPr lang="zh-CN" altLang="en-US"/>
          </a:p>
        </p:txBody>
      </p:sp>
    </p:spTree>
    <p:extLst>
      <p:ext uri="{BB962C8B-B14F-4D97-AF65-F5344CB8AC3E}">
        <p14:creationId xmlns:p14="http://schemas.microsoft.com/office/powerpoint/2010/main" val="2916278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effectLst/>
              </a:rPr>
              <a:t>1</a:t>
            </a:r>
            <a:r>
              <a:rPr lang="zh-CN" altLang="en-US" dirty="0">
                <a:effectLst/>
              </a:rPr>
              <a:t>）餐饮行业</a:t>
            </a:r>
          </a:p>
          <a:p>
            <a:r>
              <a:rPr lang="en-US" altLang="zh-CN" dirty="0">
                <a:effectLst/>
              </a:rPr>
              <a:t>11</a:t>
            </a:r>
            <a:r>
              <a:rPr lang="zh-CN" altLang="en-US" dirty="0">
                <a:effectLst/>
              </a:rPr>
              <a:t>年千团大战</a:t>
            </a:r>
            <a:r>
              <a:rPr lang="en-US" altLang="zh-CN" dirty="0">
                <a:effectLst/>
              </a:rPr>
              <a:t>-</a:t>
            </a:r>
            <a:r>
              <a:rPr lang="zh-CN" altLang="en-US" dirty="0">
                <a:effectLst/>
              </a:rPr>
              <a:t>到</a:t>
            </a:r>
            <a:r>
              <a:rPr lang="en-US" altLang="zh-CN" dirty="0">
                <a:effectLst/>
              </a:rPr>
              <a:t>13</a:t>
            </a:r>
            <a:r>
              <a:rPr lang="zh-CN" altLang="en-US" dirty="0">
                <a:effectLst/>
              </a:rPr>
              <a:t>年百团大战、微信支付</a:t>
            </a:r>
            <a:r>
              <a:rPr lang="en-US" altLang="zh-CN" dirty="0">
                <a:effectLst/>
              </a:rPr>
              <a:t>+</a:t>
            </a:r>
            <a:r>
              <a:rPr lang="zh-CN" altLang="en-US" dirty="0">
                <a:effectLst/>
              </a:rPr>
              <a:t>支付宝双十二 饿了么、美团，就是过去跟商户一聊基本都能说出来这几个</a:t>
            </a:r>
          </a:p>
          <a:p>
            <a:r>
              <a:rPr lang="zh-CN" altLang="en-US" dirty="0">
                <a:effectLst/>
              </a:rPr>
              <a:t>翻台率</a:t>
            </a:r>
            <a:r>
              <a:rPr lang="en-US" altLang="zh-CN" dirty="0">
                <a:effectLst/>
              </a:rPr>
              <a:t>+</a:t>
            </a:r>
            <a:r>
              <a:rPr lang="zh-CN" altLang="en-US" dirty="0">
                <a:effectLst/>
              </a:rPr>
              <a:t>客单价</a:t>
            </a:r>
            <a:r>
              <a:rPr lang="en-US" altLang="zh-CN" dirty="0">
                <a:effectLst/>
              </a:rPr>
              <a:t>+</a:t>
            </a:r>
            <a:r>
              <a:rPr lang="zh-CN" altLang="en-US" dirty="0">
                <a:effectLst/>
              </a:rPr>
              <a:t>外卖收入</a:t>
            </a:r>
            <a:r>
              <a:rPr lang="en-US" altLang="zh-CN" dirty="0">
                <a:effectLst/>
              </a:rPr>
              <a:t>---</a:t>
            </a:r>
            <a:r>
              <a:rPr lang="zh-CN" altLang="en-US" dirty="0">
                <a:effectLst/>
              </a:rPr>
              <a:t>举例外卖例子（为什么所有商户希望做外卖、一个门店可以多出来几千块，桌子还是那个桌子，人还是那个人），成本相对固定，增加收入部分大部分都会成为利润。。</a:t>
            </a:r>
          </a:p>
          <a:p>
            <a:r>
              <a:rPr lang="zh-CN" altLang="en-US" dirty="0">
                <a:effectLst/>
              </a:rPr>
              <a:t>举例：快餐店 暖色调（刺激有食欲，长时间在暖色调下会烦躁，相反。冷色调 会让人舒适一点，时间过的比较快）、收盘子（四个人吃，有一个人吃完就收回）</a:t>
            </a:r>
            <a:r>
              <a:rPr lang="en-US" altLang="zh-CN" dirty="0">
                <a:effectLst/>
              </a:rPr>
              <a:t>---</a:t>
            </a:r>
            <a:r>
              <a:rPr lang="zh-CN" altLang="en-US" dirty="0">
                <a:effectLst/>
              </a:rPr>
              <a:t>提升服务效率</a:t>
            </a:r>
          </a:p>
          <a:p>
            <a:r>
              <a:rPr lang="en-US" altLang="zh-CN" dirty="0">
                <a:effectLst/>
              </a:rPr>
              <a:t>2</a:t>
            </a:r>
            <a:r>
              <a:rPr lang="zh-CN" altLang="en-US" dirty="0">
                <a:effectLst/>
              </a:rPr>
              <a:t>）酒店行业</a:t>
            </a:r>
          </a:p>
          <a:p>
            <a:r>
              <a:rPr lang="zh-CN" altLang="en-US" dirty="0">
                <a:effectLst/>
              </a:rPr>
              <a:t>大多数酒店都入驻了</a:t>
            </a:r>
            <a:r>
              <a:rPr lang="en-US" altLang="zh-CN" dirty="0">
                <a:effectLst/>
              </a:rPr>
              <a:t>OTA</a:t>
            </a:r>
            <a:r>
              <a:rPr lang="zh-CN" altLang="en-US" dirty="0">
                <a:effectLst/>
              </a:rPr>
              <a:t>，注重老用户，商务人员</a:t>
            </a:r>
          </a:p>
          <a:p>
            <a:r>
              <a:rPr lang="en-US" altLang="zh-CN" dirty="0">
                <a:effectLst/>
              </a:rPr>
              <a:t>7</a:t>
            </a:r>
            <a:r>
              <a:rPr lang="zh-CN" altLang="en-US" dirty="0">
                <a:effectLst/>
              </a:rPr>
              <a:t>天 火车站，客运站 派发会员卡，酒店跟公司的协议价</a:t>
            </a:r>
          </a:p>
          <a:p>
            <a:endParaRPr lang="zh-CN" altLang="en-US" dirty="0"/>
          </a:p>
        </p:txBody>
      </p:sp>
      <p:sp>
        <p:nvSpPr>
          <p:cNvPr id="4" name="灯片编号占位符 3"/>
          <p:cNvSpPr>
            <a:spLocks noGrp="1"/>
          </p:cNvSpPr>
          <p:nvPr>
            <p:ph type="sldNum" sz="quarter" idx="10"/>
          </p:nvPr>
        </p:nvSpPr>
        <p:spPr/>
        <p:txBody>
          <a:bodyPr/>
          <a:lstStyle/>
          <a:p>
            <a:fld id="{B0606650-AA56-4522-91A2-EEDB362DCB23}" type="slidenum">
              <a:rPr lang="zh-CN" altLang="en-US" smtClean="0"/>
              <a:pPr/>
              <a:t>14</a:t>
            </a:fld>
            <a:endParaRPr lang="zh-CN" altLang="en-US"/>
          </a:p>
        </p:txBody>
      </p:sp>
    </p:spTree>
    <p:extLst>
      <p:ext uri="{BB962C8B-B14F-4D97-AF65-F5344CB8AC3E}">
        <p14:creationId xmlns:p14="http://schemas.microsoft.com/office/powerpoint/2010/main" val="2360037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effectLst/>
              </a:rPr>
              <a:t>3</a:t>
            </a:r>
            <a:r>
              <a:rPr lang="zh-CN" altLang="en-US" dirty="0">
                <a:effectLst/>
              </a:rPr>
              <a:t>）娱乐行业</a:t>
            </a:r>
          </a:p>
          <a:p>
            <a:r>
              <a:rPr lang="zh-CN" altLang="en-US" dirty="0">
                <a:effectLst/>
              </a:rPr>
              <a:t>固定成本比例比餐饮更高，淡季没人，最早会限制时间点，</a:t>
            </a:r>
          </a:p>
          <a:p>
            <a:r>
              <a:rPr lang="zh-CN" altLang="en-US" dirty="0">
                <a:effectLst/>
              </a:rPr>
              <a:t>客户目的就是玩，越有趣越好</a:t>
            </a:r>
          </a:p>
          <a:p>
            <a:r>
              <a:rPr lang="en-US" altLang="zh-CN" dirty="0">
                <a:effectLst/>
              </a:rPr>
              <a:t>4</a:t>
            </a:r>
            <a:r>
              <a:rPr lang="zh-CN" altLang="en-US" dirty="0">
                <a:effectLst/>
              </a:rPr>
              <a:t>）美容美发行业</a:t>
            </a:r>
          </a:p>
          <a:p>
            <a:r>
              <a:rPr lang="zh-CN" altLang="en-US" sz="1200" b="1" kern="1200" dirty="0">
                <a:solidFill>
                  <a:schemeClr val="tx1"/>
                </a:solidFill>
                <a:effectLst/>
                <a:latin typeface="+mn-lt"/>
                <a:ea typeface="+mn-ea"/>
                <a:cs typeface="+mn-cs"/>
              </a:rPr>
              <a:t>会员储值做的最多的 会员储值啊</a:t>
            </a:r>
            <a:endParaRPr lang="zh-CN" altLang="en-US" dirty="0">
              <a:effectLst/>
            </a:endParaRPr>
          </a:p>
          <a:p>
            <a:r>
              <a:rPr lang="zh-CN" altLang="en-US" sz="1200" b="1" kern="1200" dirty="0">
                <a:solidFill>
                  <a:schemeClr val="tx1"/>
                </a:solidFill>
                <a:effectLst/>
                <a:latin typeface="+mn-lt"/>
                <a:ea typeface="+mn-ea"/>
                <a:cs typeface="+mn-cs"/>
              </a:rPr>
              <a:t>做头发，你会经常换地点吗</a:t>
            </a:r>
            <a:endParaRPr lang="zh-CN" altLang="en-US" dirty="0">
              <a:effectLst/>
            </a:endParaRPr>
          </a:p>
          <a:p>
            <a:endParaRPr lang="zh-CN" altLang="en-US" dirty="0"/>
          </a:p>
        </p:txBody>
      </p:sp>
      <p:sp>
        <p:nvSpPr>
          <p:cNvPr id="4" name="灯片编号占位符 3"/>
          <p:cNvSpPr>
            <a:spLocks noGrp="1"/>
          </p:cNvSpPr>
          <p:nvPr>
            <p:ph type="sldNum" sz="quarter" idx="10"/>
          </p:nvPr>
        </p:nvSpPr>
        <p:spPr/>
        <p:txBody>
          <a:bodyPr/>
          <a:lstStyle/>
          <a:p>
            <a:fld id="{B0606650-AA56-4522-91A2-EEDB362DCB23}" type="slidenum">
              <a:rPr lang="zh-CN" altLang="en-US" smtClean="0"/>
              <a:pPr/>
              <a:t>15</a:t>
            </a:fld>
            <a:endParaRPr lang="zh-CN" altLang="en-US"/>
          </a:p>
        </p:txBody>
      </p:sp>
    </p:spTree>
    <p:extLst>
      <p:ext uri="{BB962C8B-B14F-4D97-AF65-F5344CB8AC3E}">
        <p14:creationId xmlns:p14="http://schemas.microsoft.com/office/powerpoint/2010/main" val="3045009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1</a:t>
            </a:r>
            <a:r>
              <a:rPr lang="zh-CN" altLang="en-US" dirty="0">
                <a:effectLst/>
              </a:rPr>
              <a:t>）商超连锁便利店</a:t>
            </a:r>
          </a:p>
          <a:p>
            <a:r>
              <a:rPr lang="zh-CN" altLang="en-US" dirty="0">
                <a:effectLst/>
              </a:rPr>
              <a:t>微信支付宝 第一批客户，去年的双十二啊，微信的满减啊，都是优先从这里开始的</a:t>
            </a:r>
          </a:p>
          <a:p>
            <a:r>
              <a:rPr lang="zh-CN" altLang="en-US" dirty="0">
                <a:effectLst/>
              </a:rPr>
              <a:t>大家去超市买东西 最享受的是什么，最不耐烦的是什么？这些我们显而易见的东西，这个也是商户关注的点。</a:t>
            </a:r>
            <a:r>
              <a:rPr lang="en-US" altLang="zh-CN" dirty="0">
                <a:effectLst/>
              </a:rPr>
              <a:t>--</a:t>
            </a:r>
            <a:r>
              <a:rPr lang="zh-CN" altLang="en-US" dirty="0">
                <a:effectLst/>
              </a:rPr>
              <a:t>买单效率</a:t>
            </a:r>
          </a:p>
          <a:p>
            <a:r>
              <a:rPr lang="en-US" altLang="zh-CN" dirty="0">
                <a:effectLst/>
              </a:rPr>
              <a:t>2</a:t>
            </a:r>
            <a:r>
              <a:rPr lang="zh-CN" altLang="en-US" dirty="0">
                <a:effectLst/>
              </a:rPr>
              <a:t>）服装零售店</a:t>
            </a:r>
          </a:p>
          <a:p>
            <a:r>
              <a:rPr lang="zh-CN" altLang="en-US" dirty="0">
                <a:effectLst/>
              </a:rPr>
              <a:t>对比餐饮的到店转化，强调服装关注的各个节点的转化率</a:t>
            </a:r>
          </a:p>
          <a:p>
            <a:endParaRPr lang="zh-CN" altLang="en-US" dirty="0"/>
          </a:p>
        </p:txBody>
      </p:sp>
      <p:sp>
        <p:nvSpPr>
          <p:cNvPr id="4" name="灯片编号占位符 3"/>
          <p:cNvSpPr>
            <a:spLocks noGrp="1"/>
          </p:cNvSpPr>
          <p:nvPr>
            <p:ph type="sldNum" sz="quarter" idx="10"/>
          </p:nvPr>
        </p:nvSpPr>
        <p:spPr/>
        <p:txBody>
          <a:bodyPr/>
          <a:lstStyle/>
          <a:p>
            <a:fld id="{B0606650-AA56-4522-91A2-EEDB362DCB23}" type="slidenum">
              <a:rPr lang="zh-CN" altLang="en-US" smtClean="0"/>
              <a:pPr/>
              <a:t>16</a:t>
            </a:fld>
            <a:endParaRPr lang="zh-CN" altLang="en-US"/>
          </a:p>
        </p:txBody>
      </p:sp>
    </p:spTree>
    <p:extLst>
      <p:ext uri="{BB962C8B-B14F-4D97-AF65-F5344CB8AC3E}">
        <p14:creationId xmlns:p14="http://schemas.microsoft.com/office/powerpoint/2010/main" val="204704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3</a:t>
            </a:r>
            <a:r>
              <a:rPr lang="zh-CN" altLang="en-US" dirty="0">
                <a:effectLst/>
              </a:rPr>
              <a:t>）化妆饰品店</a:t>
            </a:r>
          </a:p>
          <a:p>
            <a:r>
              <a:rPr lang="zh-CN" altLang="en-US" dirty="0">
                <a:effectLst/>
              </a:rPr>
              <a:t>注重消费体验、现场营销、促销活动</a:t>
            </a:r>
          </a:p>
          <a:p>
            <a:r>
              <a:rPr lang="zh-CN" altLang="en-US" dirty="0">
                <a:effectLst/>
              </a:rPr>
              <a:t>化妆饰品消费</a:t>
            </a:r>
          </a:p>
          <a:p>
            <a:r>
              <a:rPr lang="en-US" altLang="zh-CN" dirty="0">
                <a:effectLst/>
              </a:rPr>
              <a:t>4</a:t>
            </a:r>
            <a:r>
              <a:rPr lang="zh-CN" altLang="en-US" dirty="0">
                <a:effectLst/>
              </a:rPr>
              <a:t>）名表珠宝店</a:t>
            </a:r>
          </a:p>
          <a:p>
            <a:r>
              <a:rPr lang="zh-CN" altLang="en-US" dirty="0">
                <a:effectLst/>
              </a:rPr>
              <a:t>回流对比</a:t>
            </a:r>
          </a:p>
          <a:p>
            <a:endParaRPr lang="zh-CN" altLang="en-US" dirty="0"/>
          </a:p>
        </p:txBody>
      </p:sp>
      <p:sp>
        <p:nvSpPr>
          <p:cNvPr id="4" name="灯片编号占位符 3"/>
          <p:cNvSpPr>
            <a:spLocks noGrp="1"/>
          </p:cNvSpPr>
          <p:nvPr>
            <p:ph type="sldNum" sz="quarter" idx="10"/>
          </p:nvPr>
        </p:nvSpPr>
        <p:spPr/>
        <p:txBody>
          <a:bodyPr/>
          <a:lstStyle/>
          <a:p>
            <a:fld id="{B0606650-AA56-4522-91A2-EEDB362DCB23}" type="slidenum">
              <a:rPr lang="zh-CN" altLang="en-US" smtClean="0"/>
              <a:pPr/>
              <a:t>17</a:t>
            </a:fld>
            <a:endParaRPr lang="zh-CN" altLang="en-US"/>
          </a:p>
        </p:txBody>
      </p:sp>
    </p:spTree>
    <p:extLst>
      <p:ext uri="{BB962C8B-B14F-4D97-AF65-F5344CB8AC3E}">
        <p14:creationId xmlns:p14="http://schemas.microsoft.com/office/powerpoint/2010/main" val="3553300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5</a:t>
            </a:r>
            <a:r>
              <a:rPr lang="zh-CN" altLang="en-US" dirty="0">
                <a:effectLst/>
              </a:rPr>
              <a:t>）商圈</a:t>
            </a:r>
          </a:p>
          <a:p>
            <a:r>
              <a:rPr lang="zh-CN" altLang="en-US" dirty="0">
                <a:effectLst/>
              </a:rPr>
              <a:t>清账，时尚天河，统一管理的问题，子商户问题很多清账是违法的</a:t>
            </a:r>
          </a:p>
          <a:p>
            <a:endParaRPr lang="zh-CN" altLang="en-US" dirty="0"/>
          </a:p>
        </p:txBody>
      </p:sp>
      <p:sp>
        <p:nvSpPr>
          <p:cNvPr id="4" name="灯片编号占位符 3"/>
          <p:cNvSpPr>
            <a:spLocks noGrp="1"/>
          </p:cNvSpPr>
          <p:nvPr>
            <p:ph type="sldNum" sz="quarter" idx="10"/>
          </p:nvPr>
        </p:nvSpPr>
        <p:spPr/>
        <p:txBody>
          <a:bodyPr/>
          <a:lstStyle/>
          <a:p>
            <a:fld id="{B0606650-AA56-4522-91A2-EEDB362DCB23}" type="slidenum">
              <a:rPr lang="zh-CN" altLang="en-US" smtClean="0"/>
              <a:pPr/>
              <a:t>18</a:t>
            </a:fld>
            <a:endParaRPr lang="zh-CN" altLang="en-US"/>
          </a:p>
        </p:txBody>
      </p:sp>
    </p:spTree>
    <p:extLst>
      <p:ext uri="{BB962C8B-B14F-4D97-AF65-F5344CB8AC3E}">
        <p14:creationId xmlns:p14="http://schemas.microsoft.com/office/powerpoint/2010/main" val="1838330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606650-AA56-4522-91A2-EEDB362DCB23}" type="slidenum">
              <a:rPr lang="zh-CN" altLang="en-US" smtClean="0"/>
              <a:pPr/>
              <a:t>19</a:t>
            </a:fld>
            <a:endParaRPr lang="zh-CN" altLang="en-US"/>
          </a:p>
        </p:txBody>
      </p:sp>
    </p:spTree>
    <p:extLst>
      <p:ext uri="{BB962C8B-B14F-4D97-AF65-F5344CB8AC3E}">
        <p14:creationId xmlns:p14="http://schemas.microsoft.com/office/powerpoint/2010/main" val="3707165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肯德基，十年前 环境、价格</a:t>
            </a:r>
          </a:p>
          <a:p>
            <a:r>
              <a:rPr lang="zh-CN" altLang="en-US" dirty="0">
                <a:effectLst/>
              </a:rPr>
              <a:t>海底捞，十年前</a:t>
            </a:r>
            <a:r>
              <a:rPr lang="en-US" altLang="zh-CN" dirty="0">
                <a:effectLst/>
              </a:rPr>
              <a:t>120</a:t>
            </a:r>
            <a:r>
              <a:rPr lang="zh-CN" altLang="en-US" dirty="0">
                <a:effectLst/>
              </a:rPr>
              <a:t>的火锅天价大家觉得会离谱，不会花那么大代价去享受服务</a:t>
            </a:r>
          </a:p>
          <a:p>
            <a:r>
              <a:rPr lang="zh-CN" altLang="en-US" dirty="0">
                <a:effectLst/>
              </a:rPr>
              <a:t>目标消费群体升级，</a:t>
            </a:r>
            <a:r>
              <a:rPr lang="en-US" altLang="zh-CN" dirty="0">
                <a:effectLst/>
              </a:rPr>
              <a:t>85</a:t>
            </a:r>
            <a:r>
              <a:rPr lang="zh-CN" altLang="en-US" dirty="0">
                <a:effectLst/>
              </a:rPr>
              <a:t>后增多，消费心理和习惯改变，体验要求更高</a:t>
            </a:r>
          </a:p>
          <a:p>
            <a:endParaRPr lang="zh-CN" altLang="en-US" dirty="0"/>
          </a:p>
        </p:txBody>
      </p:sp>
      <p:sp>
        <p:nvSpPr>
          <p:cNvPr id="4" name="灯片编号占位符 3"/>
          <p:cNvSpPr>
            <a:spLocks noGrp="1"/>
          </p:cNvSpPr>
          <p:nvPr>
            <p:ph type="sldNum" sz="quarter" idx="10"/>
          </p:nvPr>
        </p:nvSpPr>
        <p:spPr/>
        <p:txBody>
          <a:bodyPr/>
          <a:lstStyle/>
          <a:p>
            <a:fld id="{B0606650-AA56-4522-91A2-EEDB362DCB23}" type="slidenum">
              <a:rPr lang="zh-CN" altLang="en-US" smtClean="0"/>
              <a:pPr/>
              <a:t>4</a:t>
            </a:fld>
            <a:endParaRPr lang="zh-CN" altLang="en-US"/>
          </a:p>
        </p:txBody>
      </p:sp>
    </p:spTree>
    <p:extLst>
      <p:ext uri="{BB962C8B-B14F-4D97-AF65-F5344CB8AC3E}">
        <p14:creationId xmlns:p14="http://schemas.microsoft.com/office/powerpoint/2010/main" val="3267608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rPr>
              <a:t>基于以上两点</a:t>
            </a:r>
            <a:r>
              <a:rPr lang="en-US" altLang="zh-CN" dirty="0">
                <a:effectLst/>
              </a:rPr>
              <a:t>&gt;&gt;&gt;</a:t>
            </a:r>
            <a:r>
              <a:rPr lang="zh-CN" altLang="en-US" dirty="0">
                <a:effectLst/>
              </a:rPr>
              <a:t>收入要保持或者提升</a:t>
            </a:r>
            <a:r>
              <a:rPr lang="en-US" altLang="zh-CN" dirty="0">
                <a:effectLst/>
              </a:rPr>
              <a:t>&gt;&gt;&gt;</a:t>
            </a:r>
            <a:r>
              <a:rPr lang="zh-CN" altLang="en-US" dirty="0">
                <a:effectLst/>
              </a:rPr>
              <a:t>单位产值提升</a:t>
            </a:r>
            <a:r>
              <a:rPr lang="en-US" altLang="zh-CN" dirty="0">
                <a:effectLst/>
              </a:rPr>
              <a:t>&gt;&gt;</a:t>
            </a:r>
            <a:r>
              <a:rPr lang="zh-CN" altLang="en-US" dirty="0">
                <a:effectLst/>
              </a:rPr>
              <a:t>提高效率</a:t>
            </a:r>
            <a:r>
              <a:rPr lang="en-US" altLang="zh-CN" dirty="0">
                <a:effectLst/>
              </a:rPr>
              <a:t>&gt;&gt;</a:t>
            </a:r>
            <a:r>
              <a:rPr lang="zh-CN" altLang="en-US" dirty="0">
                <a:effectLst/>
              </a:rPr>
              <a:t>店铺的服务效率</a:t>
            </a:r>
            <a:r>
              <a:rPr lang="en-US" altLang="zh-CN" dirty="0">
                <a:effectLst/>
              </a:rPr>
              <a:t>&amp;</a:t>
            </a:r>
            <a:r>
              <a:rPr lang="zh-CN" altLang="en-US" dirty="0">
                <a:effectLst/>
              </a:rPr>
              <a:t>营销效率</a:t>
            </a:r>
            <a:r>
              <a:rPr lang="en-US" altLang="zh-CN" dirty="0">
                <a:effectLst/>
              </a:rPr>
              <a:t>&gt;&gt;&gt;</a:t>
            </a:r>
            <a:r>
              <a:rPr lang="zh-CN" altLang="en-US" dirty="0">
                <a:effectLst/>
              </a:rPr>
              <a:t>掌贝</a:t>
            </a:r>
          </a:p>
          <a:p>
            <a:r>
              <a:rPr lang="zh-CN" altLang="en-US" dirty="0">
                <a:effectLst/>
              </a:rPr>
              <a:t>一个服务员成本不是</a:t>
            </a:r>
            <a:r>
              <a:rPr lang="en-US" altLang="zh-CN" dirty="0">
                <a:effectLst/>
              </a:rPr>
              <a:t>1000</a:t>
            </a:r>
            <a:r>
              <a:rPr lang="zh-CN" altLang="en-US" dirty="0">
                <a:effectLst/>
              </a:rPr>
              <a:t>元 的年代了 平均多少四五千工资，加吃住，香港洗盘子</a:t>
            </a:r>
            <a:r>
              <a:rPr lang="en-US" altLang="zh-CN" dirty="0">
                <a:effectLst/>
              </a:rPr>
              <a:t>16000</a:t>
            </a:r>
            <a:r>
              <a:rPr lang="zh-CN" altLang="en-US" dirty="0">
                <a:effectLst/>
              </a:rPr>
              <a:t>元</a:t>
            </a:r>
          </a:p>
          <a:p>
            <a:r>
              <a:rPr lang="zh-CN" altLang="en-US" dirty="0">
                <a:effectLst/>
              </a:rPr>
              <a:t>近年房价涨的厉害。南京 新街口 </a:t>
            </a:r>
            <a:r>
              <a:rPr lang="zh-CN" altLang="en-US" sz="1200" kern="1200" dirty="0">
                <a:solidFill>
                  <a:schemeClr val="tx1"/>
                </a:solidFill>
                <a:effectLst/>
                <a:latin typeface="+mn-lt"/>
                <a:ea typeface="+mn-ea"/>
                <a:cs typeface="+mn-cs"/>
              </a:rPr>
              <a:t>新街口门店</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三年的时间</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租金上涨了</a:t>
            </a:r>
            <a:r>
              <a:rPr lang="en-US" altLang="zh-CN" sz="1200" kern="1200" dirty="0">
                <a:solidFill>
                  <a:schemeClr val="tx1"/>
                </a:solidFill>
                <a:effectLst/>
                <a:latin typeface="+mn-lt"/>
                <a:ea typeface="+mn-ea"/>
                <a:cs typeface="+mn-cs"/>
              </a:rPr>
              <a:t>240%</a:t>
            </a:r>
            <a:endParaRPr lang="zh-CN" altLang="en-US" dirty="0">
              <a:effectLst/>
            </a:endParaRPr>
          </a:p>
          <a:p>
            <a:endParaRPr lang="zh-CN" altLang="en-US" dirty="0"/>
          </a:p>
        </p:txBody>
      </p:sp>
      <p:sp>
        <p:nvSpPr>
          <p:cNvPr id="4" name="灯片编号占位符 3"/>
          <p:cNvSpPr>
            <a:spLocks noGrp="1"/>
          </p:cNvSpPr>
          <p:nvPr>
            <p:ph type="sldNum" sz="quarter" idx="10"/>
          </p:nvPr>
        </p:nvSpPr>
        <p:spPr/>
        <p:txBody>
          <a:bodyPr/>
          <a:lstStyle/>
          <a:p>
            <a:fld id="{B0606650-AA56-4522-91A2-EEDB362DCB23}" type="slidenum">
              <a:rPr lang="zh-CN" altLang="en-US" smtClean="0"/>
              <a:pPr/>
              <a:t>5</a:t>
            </a:fld>
            <a:endParaRPr lang="zh-CN" altLang="en-US"/>
          </a:p>
        </p:txBody>
      </p:sp>
    </p:spTree>
    <p:extLst>
      <p:ext uri="{BB962C8B-B14F-4D97-AF65-F5344CB8AC3E}">
        <p14:creationId xmlns:p14="http://schemas.microsoft.com/office/powerpoint/2010/main" val="2731993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effectLst/>
              </a:rPr>
              <a:t>a)[</a:t>
            </a:r>
            <a:r>
              <a:rPr lang="zh-CN" altLang="en-US" dirty="0">
                <a:effectLst/>
              </a:rPr>
              <a:t>产品经营</a:t>
            </a:r>
            <a:r>
              <a:rPr lang="en-US" altLang="zh-CN" dirty="0">
                <a:effectLst/>
              </a:rPr>
              <a:t>]</a:t>
            </a:r>
          </a:p>
          <a:p>
            <a:r>
              <a:rPr lang="zh-CN" altLang="en-US" dirty="0">
                <a:effectLst/>
              </a:rPr>
              <a:t>餐饮</a:t>
            </a:r>
            <a:r>
              <a:rPr lang="en-US" altLang="zh-CN" dirty="0">
                <a:effectLst/>
              </a:rPr>
              <a:t>-</a:t>
            </a:r>
            <a:r>
              <a:rPr lang="zh-CN" altLang="en-US" dirty="0">
                <a:effectLst/>
              </a:rPr>
              <a:t>定期上菜品</a:t>
            </a:r>
          </a:p>
          <a:p>
            <a:r>
              <a:rPr lang="zh-CN" altLang="en-US" dirty="0">
                <a:effectLst/>
              </a:rPr>
              <a:t>服装</a:t>
            </a:r>
            <a:r>
              <a:rPr lang="en-US" altLang="zh-CN" dirty="0">
                <a:effectLst/>
              </a:rPr>
              <a:t>-</a:t>
            </a:r>
            <a:r>
              <a:rPr lang="zh-CN" altLang="en-US" dirty="0">
                <a:effectLst/>
              </a:rPr>
              <a:t>换季，快时尚</a:t>
            </a:r>
          </a:p>
          <a:p>
            <a:r>
              <a:rPr lang="en-US" altLang="zh-CN" dirty="0">
                <a:effectLst/>
              </a:rPr>
              <a:t>b)[</a:t>
            </a:r>
            <a:r>
              <a:rPr lang="zh-CN" altLang="en-US" dirty="0">
                <a:effectLst/>
              </a:rPr>
              <a:t>门店运营</a:t>
            </a:r>
            <a:r>
              <a:rPr lang="en-US" altLang="zh-CN" dirty="0">
                <a:effectLst/>
              </a:rPr>
              <a:t>]</a:t>
            </a:r>
          </a:p>
          <a:p>
            <a:r>
              <a:rPr lang="zh-CN" altLang="en-US" dirty="0">
                <a:effectLst/>
              </a:rPr>
              <a:t>内部服务流程和营销流程，停留在纸质上，中心辐射空间</a:t>
            </a:r>
            <a:r>
              <a:rPr lang="en-US" altLang="zh-CN" dirty="0">
                <a:effectLst/>
              </a:rPr>
              <a:t>+</a:t>
            </a:r>
            <a:r>
              <a:rPr lang="zh-CN" altLang="en-US" dirty="0">
                <a:effectLst/>
              </a:rPr>
              <a:t>时间客流的分布分析经营能力缺乏</a:t>
            </a:r>
          </a:p>
          <a:p>
            <a:r>
              <a:rPr lang="en-US" altLang="zh-CN" dirty="0" err="1">
                <a:effectLst/>
              </a:rPr>
              <a:t>nike</a:t>
            </a:r>
            <a:r>
              <a:rPr lang="en-US" altLang="zh-CN" dirty="0">
                <a:effectLst/>
              </a:rPr>
              <a:t> </a:t>
            </a:r>
            <a:r>
              <a:rPr lang="zh-CN" altLang="en-US" dirty="0">
                <a:effectLst/>
              </a:rPr>
              <a:t>从进店、选、试、影响决策、购买</a:t>
            </a:r>
            <a:r>
              <a:rPr lang="en-US" altLang="zh-CN" dirty="0">
                <a:effectLst/>
              </a:rPr>
              <a:t>-----</a:t>
            </a:r>
            <a:r>
              <a:rPr lang="zh-CN" altLang="en-US" dirty="0">
                <a:effectLst/>
              </a:rPr>
              <a:t>不在店内以后无法触达，更无法分析了，商家有意思、但有心无力。</a:t>
            </a:r>
            <a:br>
              <a:rPr lang="zh-CN" altLang="en-US" dirty="0">
                <a:effectLst/>
              </a:rPr>
            </a:br>
            <a:endParaRPr lang="zh-CN" altLang="en-US" dirty="0">
              <a:effectLst/>
            </a:endParaRPr>
          </a:p>
          <a:p>
            <a:endParaRPr lang="zh-CN" altLang="en-US" dirty="0"/>
          </a:p>
        </p:txBody>
      </p:sp>
      <p:sp>
        <p:nvSpPr>
          <p:cNvPr id="4" name="灯片编号占位符 3"/>
          <p:cNvSpPr>
            <a:spLocks noGrp="1"/>
          </p:cNvSpPr>
          <p:nvPr>
            <p:ph type="sldNum" sz="quarter" idx="10"/>
          </p:nvPr>
        </p:nvSpPr>
        <p:spPr/>
        <p:txBody>
          <a:bodyPr/>
          <a:lstStyle/>
          <a:p>
            <a:fld id="{B0606650-AA56-4522-91A2-EEDB362DCB23}" type="slidenum">
              <a:rPr lang="zh-CN" altLang="en-US" smtClean="0"/>
              <a:pPr/>
              <a:t>7</a:t>
            </a:fld>
            <a:endParaRPr lang="zh-CN" altLang="en-US"/>
          </a:p>
        </p:txBody>
      </p:sp>
    </p:spTree>
    <p:extLst>
      <p:ext uri="{BB962C8B-B14F-4D97-AF65-F5344CB8AC3E}">
        <p14:creationId xmlns:p14="http://schemas.microsoft.com/office/powerpoint/2010/main" val="696616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effectLst/>
              </a:rPr>
              <a:t>c)[</a:t>
            </a:r>
            <a:r>
              <a:rPr lang="zh-CN" altLang="en-US" dirty="0">
                <a:effectLst/>
              </a:rPr>
              <a:t>品牌经营</a:t>
            </a:r>
            <a:r>
              <a:rPr lang="en-US" altLang="zh-CN" dirty="0">
                <a:effectLst/>
              </a:rPr>
              <a:t>]</a:t>
            </a:r>
          </a:p>
          <a:p>
            <a:r>
              <a:rPr lang="zh-CN" altLang="en-US" dirty="0">
                <a:effectLst/>
              </a:rPr>
              <a:t>现状：有品牌经营意识的，在做，店内形象经营</a:t>
            </a:r>
            <a:r>
              <a:rPr lang="en-US" altLang="zh-CN" dirty="0">
                <a:effectLst/>
              </a:rPr>
              <a:t>+</a:t>
            </a:r>
            <a:r>
              <a:rPr lang="zh-CN" altLang="en-US" dirty="0">
                <a:effectLst/>
              </a:rPr>
              <a:t>大型商户传统媒体投放广告</a:t>
            </a:r>
          </a:p>
          <a:p>
            <a:r>
              <a:rPr lang="zh-CN" altLang="en-US" dirty="0">
                <a:effectLst/>
              </a:rPr>
              <a:t>策划的时候是有针对人群、但投放的时候无能力做针对性投放</a:t>
            </a:r>
          </a:p>
          <a:p>
            <a:r>
              <a:rPr lang="zh-CN" altLang="en-US" dirty="0">
                <a:effectLst/>
              </a:rPr>
              <a:t>凯迪拉克</a:t>
            </a:r>
            <a:r>
              <a:rPr lang="en-US" altLang="zh-CN" dirty="0">
                <a:effectLst/>
              </a:rPr>
              <a:t>-</a:t>
            </a:r>
            <a:r>
              <a:rPr lang="zh-CN" altLang="en-US" dirty="0">
                <a:effectLst/>
              </a:rPr>
              <a:t>莫文蔚</a:t>
            </a:r>
            <a:r>
              <a:rPr lang="en-US" altLang="zh-CN" dirty="0">
                <a:effectLst/>
              </a:rPr>
              <a:t>-</a:t>
            </a:r>
            <a:r>
              <a:rPr lang="zh-CN" altLang="en-US" dirty="0">
                <a:effectLst/>
              </a:rPr>
              <a:t>风范 与自由通行</a:t>
            </a:r>
            <a:r>
              <a:rPr lang="en-US" altLang="zh-CN" dirty="0">
                <a:effectLst/>
              </a:rPr>
              <a:t>-66</a:t>
            </a:r>
            <a:r>
              <a:rPr lang="zh-CN" altLang="en-US" dirty="0">
                <a:effectLst/>
              </a:rPr>
              <a:t>号公路</a:t>
            </a:r>
            <a:r>
              <a:rPr lang="en-US" altLang="zh-CN" dirty="0">
                <a:effectLst/>
              </a:rPr>
              <a:t>-</a:t>
            </a:r>
            <a:r>
              <a:rPr lang="zh-CN" altLang="en-US" dirty="0">
                <a:effectLst/>
              </a:rPr>
              <a:t>定位城市白领</a:t>
            </a:r>
          </a:p>
          <a:p>
            <a:r>
              <a:rPr lang="zh-CN" altLang="en-US" sz="1200" kern="1200" dirty="0">
                <a:solidFill>
                  <a:schemeClr val="tx1"/>
                </a:solidFill>
                <a:effectLst/>
                <a:latin typeface="+mn-lt"/>
                <a:ea typeface="+mn-ea"/>
                <a:cs typeface="+mn-cs"/>
              </a:rPr>
              <a:t>美特斯</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邦威</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不走寻常路</a:t>
            </a:r>
            <a:endParaRPr lang="zh-CN" altLang="en-US" dirty="0">
              <a:effectLst/>
            </a:endParaRPr>
          </a:p>
          <a:p>
            <a:r>
              <a:rPr lang="en-US" altLang="zh-CN" dirty="0">
                <a:effectLst/>
              </a:rPr>
              <a:t>d)[</a:t>
            </a:r>
            <a:r>
              <a:rPr lang="zh-CN" altLang="en-US" dirty="0">
                <a:effectLst/>
              </a:rPr>
              <a:t>消费者经营</a:t>
            </a:r>
            <a:r>
              <a:rPr lang="en-US" altLang="zh-CN" dirty="0">
                <a:effectLst/>
              </a:rPr>
              <a:t>]</a:t>
            </a:r>
          </a:p>
          <a:p>
            <a:r>
              <a:rPr lang="zh-CN" altLang="en-US" dirty="0">
                <a:effectLst/>
              </a:rPr>
              <a:t>启蒙数据经营意识、但只是订单数据、消费者基础信息的管理，思想上几乎是空白，更加缺乏消费者数据经营方法理论</a:t>
            </a:r>
          </a:p>
          <a:p>
            <a:r>
              <a:rPr lang="zh-CN" altLang="en-US" dirty="0">
                <a:effectLst/>
              </a:rPr>
              <a:t>商户现在导出订单数据进行分析，但无法从消费者维度进行数据查看分析，消费者时间足记的角度去看数据（知己知彼者百战不殆）</a:t>
            </a:r>
          </a:p>
          <a:p>
            <a:endParaRPr lang="zh-CN" altLang="en-US" dirty="0"/>
          </a:p>
        </p:txBody>
      </p:sp>
      <p:sp>
        <p:nvSpPr>
          <p:cNvPr id="4" name="灯片编号占位符 3"/>
          <p:cNvSpPr>
            <a:spLocks noGrp="1"/>
          </p:cNvSpPr>
          <p:nvPr>
            <p:ph type="sldNum" sz="quarter" idx="10"/>
          </p:nvPr>
        </p:nvSpPr>
        <p:spPr/>
        <p:txBody>
          <a:bodyPr/>
          <a:lstStyle/>
          <a:p>
            <a:fld id="{B0606650-AA56-4522-91A2-EEDB362DCB23}" type="slidenum">
              <a:rPr lang="zh-CN" altLang="en-US" smtClean="0"/>
              <a:pPr/>
              <a:t>8</a:t>
            </a:fld>
            <a:endParaRPr lang="zh-CN" altLang="en-US"/>
          </a:p>
        </p:txBody>
      </p:sp>
    </p:spTree>
    <p:extLst>
      <p:ext uri="{BB962C8B-B14F-4D97-AF65-F5344CB8AC3E}">
        <p14:creationId xmlns:p14="http://schemas.microsoft.com/office/powerpoint/2010/main" val="1518349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a)[</a:t>
            </a:r>
            <a:r>
              <a:rPr lang="zh-CN" altLang="en-US" dirty="0">
                <a:effectLst/>
              </a:rPr>
              <a:t>分散隔离设备</a:t>
            </a:r>
            <a:r>
              <a:rPr lang="en-US" altLang="zh-CN" dirty="0">
                <a:effectLst/>
              </a:rPr>
              <a:t>]</a:t>
            </a:r>
          </a:p>
          <a:p>
            <a:r>
              <a:rPr lang="zh-CN" altLang="en-US" dirty="0">
                <a:effectLst/>
              </a:rPr>
              <a:t>设备多（</a:t>
            </a:r>
            <a:r>
              <a:rPr lang="en-US" altLang="zh-CN" dirty="0">
                <a:effectLst/>
              </a:rPr>
              <a:t>POS</a:t>
            </a:r>
            <a:r>
              <a:rPr lang="zh-CN" altLang="en-US" dirty="0">
                <a:effectLst/>
              </a:rPr>
              <a:t>机、外卖接单、电脑、插线板都至少</a:t>
            </a:r>
            <a:r>
              <a:rPr lang="en-US" altLang="zh-CN" dirty="0">
                <a:effectLst/>
              </a:rPr>
              <a:t>2</a:t>
            </a:r>
            <a:r>
              <a:rPr lang="zh-CN" altLang="en-US" dirty="0">
                <a:effectLst/>
              </a:rPr>
              <a:t>个、线多），收银台面积小、客户意识到 系统分散、对账困难。但没意识到可以都放在一个设备去解决，相比之下之前成本高很多</a:t>
            </a:r>
          </a:p>
          <a:p>
            <a:r>
              <a:rPr lang="en-US" altLang="zh-CN" dirty="0">
                <a:effectLst/>
              </a:rPr>
              <a:t>b)[ALL IN ONE </a:t>
            </a:r>
            <a:r>
              <a:rPr lang="zh-CN" altLang="en-US" dirty="0">
                <a:effectLst/>
              </a:rPr>
              <a:t>效率</a:t>
            </a:r>
            <a:r>
              <a:rPr lang="en-US" altLang="zh-CN" dirty="0">
                <a:effectLst/>
              </a:rPr>
              <a:t>]</a:t>
            </a:r>
          </a:p>
          <a:p>
            <a:r>
              <a:rPr lang="zh-CN" altLang="en-US" dirty="0">
                <a:effectLst/>
              </a:rPr>
              <a:t>大部分商户没意识到可以通过一个界面就完成支付、买单、核销、卡券等工作</a:t>
            </a:r>
          </a:p>
          <a:p>
            <a:endParaRPr lang="zh-CN" altLang="en-US" dirty="0"/>
          </a:p>
        </p:txBody>
      </p:sp>
      <p:sp>
        <p:nvSpPr>
          <p:cNvPr id="4" name="灯片编号占位符 3"/>
          <p:cNvSpPr>
            <a:spLocks noGrp="1"/>
          </p:cNvSpPr>
          <p:nvPr>
            <p:ph type="sldNum" sz="quarter" idx="10"/>
          </p:nvPr>
        </p:nvSpPr>
        <p:spPr/>
        <p:txBody>
          <a:bodyPr/>
          <a:lstStyle/>
          <a:p>
            <a:fld id="{B0606650-AA56-4522-91A2-EEDB362DCB23}" type="slidenum">
              <a:rPr lang="zh-CN" altLang="en-US" smtClean="0"/>
              <a:pPr/>
              <a:t>9</a:t>
            </a:fld>
            <a:endParaRPr lang="zh-CN" altLang="en-US"/>
          </a:p>
        </p:txBody>
      </p:sp>
    </p:spTree>
    <p:extLst>
      <p:ext uri="{BB962C8B-B14F-4D97-AF65-F5344CB8AC3E}">
        <p14:creationId xmlns:p14="http://schemas.microsoft.com/office/powerpoint/2010/main" val="2823368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a)[</a:t>
            </a:r>
            <a:r>
              <a:rPr lang="zh-CN" altLang="en-US" dirty="0">
                <a:effectLst/>
              </a:rPr>
              <a:t>散发小传单</a:t>
            </a:r>
            <a:r>
              <a:rPr lang="en-US" altLang="zh-CN" dirty="0">
                <a:effectLst/>
              </a:rPr>
              <a:t>]</a:t>
            </a:r>
          </a:p>
          <a:p>
            <a:r>
              <a:rPr lang="zh-CN" altLang="en-US" dirty="0">
                <a:effectLst/>
              </a:rPr>
              <a:t>例如去商圈、正佳广场，就会收到一堆小传单，举牌子</a:t>
            </a:r>
          </a:p>
          <a:p>
            <a:r>
              <a:rPr lang="en-US" altLang="zh-CN" dirty="0">
                <a:effectLst/>
              </a:rPr>
              <a:t>b)[</a:t>
            </a:r>
            <a:r>
              <a:rPr lang="zh-CN" altLang="en-US" dirty="0">
                <a:effectLst/>
              </a:rPr>
              <a:t>平面广告投放</a:t>
            </a:r>
            <a:r>
              <a:rPr lang="en-US" altLang="zh-CN" dirty="0">
                <a:effectLst/>
              </a:rPr>
              <a:t>]</a:t>
            </a:r>
          </a:p>
          <a:p>
            <a:r>
              <a:rPr lang="zh-CN" altLang="en-US" dirty="0">
                <a:effectLst/>
              </a:rPr>
              <a:t>投公交站、投地铁、投电梯</a:t>
            </a:r>
          </a:p>
          <a:p>
            <a:endParaRPr lang="zh-CN" altLang="en-US" dirty="0"/>
          </a:p>
        </p:txBody>
      </p:sp>
      <p:sp>
        <p:nvSpPr>
          <p:cNvPr id="4" name="灯片编号占位符 3"/>
          <p:cNvSpPr>
            <a:spLocks noGrp="1"/>
          </p:cNvSpPr>
          <p:nvPr>
            <p:ph type="sldNum" sz="quarter" idx="10"/>
          </p:nvPr>
        </p:nvSpPr>
        <p:spPr/>
        <p:txBody>
          <a:bodyPr/>
          <a:lstStyle/>
          <a:p>
            <a:fld id="{B0606650-AA56-4522-91A2-EEDB362DCB23}" type="slidenum">
              <a:rPr lang="zh-CN" altLang="en-US" smtClean="0"/>
              <a:pPr/>
              <a:t>10</a:t>
            </a:fld>
            <a:endParaRPr lang="zh-CN" altLang="en-US"/>
          </a:p>
        </p:txBody>
      </p:sp>
    </p:spTree>
    <p:extLst>
      <p:ext uri="{BB962C8B-B14F-4D97-AF65-F5344CB8AC3E}">
        <p14:creationId xmlns:p14="http://schemas.microsoft.com/office/powerpoint/2010/main" val="668132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c)[</a:t>
            </a:r>
            <a:r>
              <a:rPr lang="zh-CN" altLang="en-US" dirty="0">
                <a:effectLst/>
              </a:rPr>
              <a:t>电子推广</a:t>
            </a:r>
            <a:r>
              <a:rPr lang="en-US" altLang="zh-CN" dirty="0">
                <a:effectLst/>
              </a:rPr>
              <a:t>]</a:t>
            </a:r>
            <a:r>
              <a:rPr lang="zh-CN" altLang="en-US" dirty="0">
                <a:effectLst/>
              </a:rPr>
              <a:t>：</a:t>
            </a:r>
          </a:p>
          <a:p>
            <a:r>
              <a:rPr lang="zh-CN" altLang="en-US" dirty="0">
                <a:effectLst/>
              </a:rPr>
              <a:t>商户熟悉团购、点评排名并进行推广，但缺少整一套推广方法，不知道有其他的渠道流量导入。 </a:t>
            </a:r>
          </a:p>
          <a:p>
            <a:r>
              <a:rPr lang="en-US" altLang="zh-CN" dirty="0">
                <a:effectLst/>
              </a:rPr>
              <a:t>d)[</a:t>
            </a:r>
            <a:r>
              <a:rPr lang="zh-CN" altLang="en-US" dirty="0">
                <a:effectLst/>
              </a:rPr>
              <a:t>大数据营销</a:t>
            </a:r>
            <a:r>
              <a:rPr lang="en-US" altLang="zh-CN" dirty="0">
                <a:effectLst/>
              </a:rPr>
              <a:t>]</a:t>
            </a:r>
          </a:p>
          <a:p>
            <a:r>
              <a:rPr lang="zh-CN" altLang="en-US" dirty="0">
                <a:effectLst/>
              </a:rPr>
              <a:t>初步有些意识、但无法收集与利用</a:t>
            </a:r>
          </a:p>
          <a:p>
            <a:endParaRPr lang="zh-CN" altLang="en-US" dirty="0"/>
          </a:p>
        </p:txBody>
      </p:sp>
      <p:sp>
        <p:nvSpPr>
          <p:cNvPr id="4" name="灯片编号占位符 3"/>
          <p:cNvSpPr>
            <a:spLocks noGrp="1"/>
          </p:cNvSpPr>
          <p:nvPr>
            <p:ph type="sldNum" sz="quarter" idx="10"/>
          </p:nvPr>
        </p:nvSpPr>
        <p:spPr/>
        <p:txBody>
          <a:bodyPr/>
          <a:lstStyle/>
          <a:p>
            <a:fld id="{B0606650-AA56-4522-91A2-EEDB362DCB23}" type="slidenum">
              <a:rPr lang="zh-CN" altLang="en-US" smtClean="0"/>
              <a:pPr/>
              <a:t>11</a:t>
            </a:fld>
            <a:endParaRPr lang="zh-CN" altLang="en-US"/>
          </a:p>
        </p:txBody>
      </p:sp>
    </p:spTree>
    <p:extLst>
      <p:ext uri="{BB962C8B-B14F-4D97-AF65-F5344CB8AC3E}">
        <p14:creationId xmlns:p14="http://schemas.microsoft.com/office/powerpoint/2010/main" val="871196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a:t>
            </a:r>
            <a:r>
              <a:rPr lang="zh-CN" altLang="en-US" dirty="0">
                <a:effectLst/>
              </a:rPr>
              <a:t>几乎为零的意识</a:t>
            </a:r>
            <a:r>
              <a:rPr lang="en-US" altLang="zh-CN" dirty="0">
                <a:effectLst/>
              </a:rPr>
              <a:t>]</a:t>
            </a:r>
          </a:p>
          <a:p>
            <a:r>
              <a:rPr lang="zh-CN" altLang="en-US" dirty="0">
                <a:effectLst/>
              </a:rPr>
              <a:t>买产品不等于有能力，买了天猫的旺铺，不等于你就拥有特别美观的</a:t>
            </a:r>
          </a:p>
        </p:txBody>
      </p:sp>
      <p:sp>
        <p:nvSpPr>
          <p:cNvPr id="4" name="灯片编号占位符 3"/>
          <p:cNvSpPr>
            <a:spLocks noGrp="1"/>
          </p:cNvSpPr>
          <p:nvPr>
            <p:ph type="sldNum" sz="quarter" idx="10"/>
          </p:nvPr>
        </p:nvSpPr>
        <p:spPr/>
        <p:txBody>
          <a:bodyPr/>
          <a:lstStyle/>
          <a:p>
            <a:fld id="{B0606650-AA56-4522-91A2-EEDB362DCB23}" type="slidenum">
              <a:rPr lang="zh-CN" altLang="en-US" smtClean="0"/>
              <a:pPr/>
              <a:t>12</a:t>
            </a:fld>
            <a:endParaRPr lang="zh-CN" altLang="en-US"/>
          </a:p>
        </p:txBody>
      </p:sp>
    </p:spTree>
    <p:extLst>
      <p:ext uri="{BB962C8B-B14F-4D97-AF65-F5344CB8AC3E}">
        <p14:creationId xmlns:p14="http://schemas.microsoft.com/office/powerpoint/2010/main" val="3663653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p:cNvSpPr txBox="1"/>
          <p:nvPr/>
        </p:nvSpPr>
        <p:spPr>
          <a:xfrm>
            <a:off x="2428860" y="1199885"/>
            <a:ext cx="4358886" cy="1728358"/>
          </a:xfrm>
          <a:prstGeom prst="rect">
            <a:avLst/>
          </a:prstGeom>
          <a:noFill/>
        </p:spPr>
        <p:txBody>
          <a:bodyPr wrap="none" rtlCol="0">
            <a:spAutoFit/>
          </a:bodyPr>
          <a:lstStyle/>
          <a:p>
            <a:pPr algn="ctr">
              <a:lnSpc>
                <a:spcPct val="150000"/>
              </a:lnSpc>
            </a:pPr>
            <a:r>
              <a:rPr lang="zh-CN" altLang="en-US" sz="5400" b="1" dirty="0">
                <a:solidFill>
                  <a:schemeClr val="bg1"/>
                </a:solidFill>
                <a:latin typeface="幼圆" pitchFamily="49" charset="-122"/>
                <a:ea typeface="幼圆" pitchFamily="49" charset="-122"/>
              </a:rPr>
              <a:t>客户认知分析</a:t>
            </a:r>
            <a:endParaRPr lang="en-US" altLang="zh-CN" sz="5400" b="1" dirty="0">
              <a:solidFill>
                <a:schemeClr val="bg1"/>
              </a:solidFill>
              <a:latin typeface="幼圆" pitchFamily="49" charset="-122"/>
              <a:ea typeface="幼圆" pitchFamily="49" charset="-122"/>
            </a:endParaRPr>
          </a:p>
          <a:p>
            <a:pPr algn="ctr">
              <a:lnSpc>
                <a:spcPct val="150000"/>
              </a:lnSpc>
            </a:pPr>
            <a:r>
              <a:rPr lang="zh-CN" altLang="en-US" sz="2000" b="1" dirty="0">
                <a:solidFill>
                  <a:schemeClr val="bg1"/>
                </a:solidFill>
                <a:latin typeface="幼圆" pitchFamily="49" charset="-122"/>
                <a:ea typeface="幼圆" pitchFamily="49" charset="-122"/>
              </a:rPr>
              <a:t>开启您餐厅的大数据管理营销新时代</a:t>
            </a:r>
            <a:endParaRPr lang="en-US" altLang="zh-CN" sz="2000" b="1" dirty="0">
              <a:solidFill>
                <a:schemeClr val="bg1"/>
              </a:solidFill>
              <a:latin typeface="幼圆" pitchFamily="49" charset="-122"/>
              <a:ea typeface="幼圆" pitchFamily="49" charset="-122"/>
            </a:endParaRPr>
          </a:p>
        </p:txBody>
      </p:sp>
    </p:spTree>
    <p:extLst>
      <p:ext uri="{BB962C8B-B14F-4D97-AF65-F5344CB8AC3E}">
        <p14:creationId xmlns:p14="http://schemas.microsoft.com/office/powerpoint/2010/main" val="4267719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915566"/>
            <a:ext cx="8604448" cy="2169825"/>
          </a:xfrm>
          <a:prstGeom prst="rect">
            <a:avLst/>
          </a:prstGeom>
        </p:spPr>
        <p:txBody>
          <a:bodyPr wrap="square">
            <a:spAutoFit/>
          </a:bodyPr>
          <a:lstStyle/>
          <a:p>
            <a:pPr marL="266700" indent="266700" algn="just">
              <a:lnSpc>
                <a:spcPct val="150000"/>
              </a:lnSpc>
              <a:spcAft>
                <a:spcPts val="0"/>
              </a:spcAft>
            </a:pPr>
            <a:r>
              <a:rPr lang="en-US" altLang="zh-CN" b="1" kern="100" dirty="0">
                <a:latin typeface="幼圆" panose="02010509060101010101" pitchFamily="49" charset="-122"/>
                <a:cs typeface="幼圆" panose="02010509060101010101" pitchFamily="49" charset="-122"/>
              </a:rPr>
              <a:t> 3</a:t>
            </a:r>
            <a:r>
              <a:rPr lang="zh-CN" altLang="zh-CN" b="1" kern="100" dirty="0">
                <a:latin typeface="Calibri" panose="020F0502020204030204" pitchFamily="34" charset="0"/>
                <a:ea typeface="幼圆" panose="02010509060101010101" pitchFamily="49" charset="-122"/>
                <a:cs typeface="幼圆" panose="02010509060101010101" pitchFamily="49" charset="-122"/>
              </a:rPr>
              <a:t>）营销认知</a:t>
            </a:r>
            <a:endParaRPr lang="zh-CN" altLang="zh-CN" b="1" kern="100" dirty="0">
              <a:latin typeface="Calibri" panose="020F0502020204030204" pitchFamily="34" charset="0"/>
              <a:cs typeface="Times New Roman" panose="02020603050405020304" pitchFamily="18" charset="0"/>
            </a:endParaRPr>
          </a:p>
          <a:p>
            <a:pPr indent="266700" algn="just">
              <a:lnSpc>
                <a:spcPct val="150000"/>
              </a:lnSpc>
              <a:spcAft>
                <a:spcPts val="0"/>
              </a:spcAft>
            </a:pPr>
            <a:r>
              <a:rPr lang="en-US" altLang="zh-CN" b="1" kern="100" dirty="0">
                <a:latin typeface="幼圆" panose="02010509060101010101" pitchFamily="49" charset="-122"/>
                <a:cs typeface="幼圆" panose="02010509060101010101" pitchFamily="49" charset="-122"/>
              </a:rPr>
              <a:t>     a)[</a:t>
            </a:r>
            <a:r>
              <a:rPr lang="zh-CN" altLang="zh-CN" b="1" kern="100" dirty="0">
                <a:latin typeface="Calibri" panose="020F0502020204030204" pitchFamily="34" charset="0"/>
                <a:ea typeface="幼圆" panose="02010509060101010101" pitchFamily="49" charset="-122"/>
                <a:cs typeface="幼圆" panose="02010509060101010101" pitchFamily="49" charset="-122"/>
              </a:rPr>
              <a:t>散发小传单</a:t>
            </a:r>
            <a:r>
              <a:rPr lang="en-US" altLang="zh-CN" b="1" kern="100" dirty="0">
                <a:latin typeface="Calibri" panose="020F0502020204030204" pitchFamily="34" charset="0"/>
                <a:ea typeface="幼圆" panose="02010509060101010101" pitchFamily="49" charset="-122"/>
                <a:cs typeface="幼圆" panose="02010509060101010101" pitchFamily="49" charset="-122"/>
              </a:rPr>
              <a:t>]</a:t>
            </a:r>
            <a:r>
              <a:rPr lang="zh-CN" altLang="zh-CN" kern="100" dirty="0">
                <a:latin typeface="Calibri" panose="020F0502020204030204" pitchFamily="34" charset="0"/>
                <a:ea typeface="幼圆" panose="02010509060101010101" pitchFamily="49" charset="-122"/>
                <a:cs typeface="幼圆" panose="02010509060101010101" pitchFamily="49" charset="-122"/>
              </a:rPr>
              <a:t>：很多商户对于营销的认知还停留着在店周边散发小传单，或者根本感觉店内不需要做营销</a:t>
            </a:r>
            <a:r>
              <a:rPr lang="en-US" altLang="zh-CN" kern="100" dirty="0">
                <a:latin typeface="Calibri" panose="020F0502020204030204" pitchFamily="34" charset="0"/>
                <a:ea typeface="幼圆" panose="02010509060101010101" pitchFamily="49" charset="-122"/>
                <a:cs typeface="幼圆" panose="02010509060101010101" pitchFamily="49" charset="-122"/>
              </a:rPr>
              <a:t> </a:t>
            </a:r>
            <a:endParaRPr lang="zh-CN" altLang="zh-CN" kern="100" dirty="0">
              <a:latin typeface="Calibri" panose="020F0502020204030204" pitchFamily="34" charset="0"/>
              <a:cs typeface="Times New Roman" panose="02020603050405020304" pitchFamily="18" charset="0"/>
            </a:endParaRPr>
          </a:p>
          <a:p>
            <a:pPr indent="266700" algn="just">
              <a:lnSpc>
                <a:spcPct val="150000"/>
              </a:lnSpc>
              <a:spcAft>
                <a:spcPts val="0"/>
              </a:spcAft>
            </a:pPr>
            <a:r>
              <a:rPr lang="en-US" altLang="zh-CN" kern="100" dirty="0">
                <a:latin typeface="幼圆" panose="02010509060101010101" pitchFamily="49" charset="-122"/>
                <a:cs typeface="幼圆" panose="02010509060101010101" pitchFamily="49" charset="-122"/>
              </a:rPr>
              <a:t>     </a:t>
            </a:r>
            <a:r>
              <a:rPr lang="en-US" altLang="zh-CN" b="1" kern="100" dirty="0">
                <a:latin typeface="幼圆" panose="02010509060101010101" pitchFamily="49" charset="-122"/>
                <a:cs typeface="幼圆" panose="02010509060101010101" pitchFamily="49" charset="-122"/>
              </a:rPr>
              <a:t>b)[</a:t>
            </a:r>
            <a:r>
              <a:rPr lang="zh-CN" altLang="zh-CN" b="1" kern="100" dirty="0">
                <a:latin typeface="Calibri" panose="020F0502020204030204" pitchFamily="34" charset="0"/>
                <a:ea typeface="幼圆" panose="02010509060101010101" pitchFamily="49" charset="-122"/>
                <a:cs typeface="幼圆" panose="02010509060101010101" pitchFamily="49" charset="-122"/>
              </a:rPr>
              <a:t>平面广告投放</a:t>
            </a:r>
            <a:r>
              <a:rPr lang="en-US" altLang="zh-CN" b="1" kern="100" dirty="0">
                <a:latin typeface="Calibri" panose="020F0502020204030204" pitchFamily="34" charset="0"/>
                <a:ea typeface="幼圆" panose="02010509060101010101" pitchFamily="49" charset="-122"/>
                <a:cs typeface="幼圆" panose="02010509060101010101" pitchFamily="49" charset="-122"/>
              </a:rPr>
              <a:t>]</a:t>
            </a:r>
            <a:r>
              <a:rPr lang="zh-CN" altLang="zh-CN" b="1" kern="100" dirty="0">
                <a:latin typeface="Calibri" panose="020F0502020204030204" pitchFamily="34" charset="0"/>
                <a:ea typeface="幼圆" panose="02010509060101010101" pitchFamily="49" charset="-122"/>
                <a:cs typeface="幼圆" panose="02010509060101010101" pitchFamily="49" charset="-122"/>
              </a:rPr>
              <a:t>：</a:t>
            </a:r>
            <a:r>
              <a:rPr lang="zh-CN" altLang="zh-CN" kern="100" dirty="0">
                <a:latin typeface="Calibri" panose="020F0502020204030204" pitchFamily="34" charset="0"/>
                <a:ea typeface="幼圆" panose="02010509060101010101" pitchFamily="49" charset="-122"/>
                <a:cs typeface="幼圆" panose="02010509060101010101" pitchFamily="49" charset="-122"/>
              </a:rPr>
              <a:t>部分大型商户对于营销推广还停留着传统的平面广告商，没有意识到数字化</a:t>
            </a:r>
            <a:r>
              <a:rPr lang="en-US" altLang="zh-CN" kern="100" dirty="0">
                <a:latin typeface="Calibri" panose="020F0502020204030204" pitchFamily="34" charset="0"/>
                <a:ea typeface="幼圆" panose="02010509060101010101" pitchFamily="49" charset="-122"/>
                <a:cs typeface="幼圆" panose="02010509060101010101" pitchFamily="49" charset="-122"/>
              </a:rPr>
              <a:t> </a:t>
            </a:r>
            <a:endParaRPr lang="zh-CN" altLang="zh-CN" kern="100" dirty="0">
              <a:latin typeface="Calibri" panose="020F0502020204030204" pitchFamily="34" charset="0"/>
              <a:cs typeface="Times New Roman" panose="02020603050405020304" pitchFamily="18" charset="0"/>
            </a:endParaRPr>
          </a:p>
        </p:txBody>
      </p:sp>
      <p:sp>
        <p:nvSpPr>
          <p:cNvPr id="3" name="矩形 2"/>
          <p:cNvSpPr/>
          <p:nvPr/>
        </p:nvSpPr>
        <p:spPr>
          <a:xfrm>
            <a:off x="107504" y="0"/>
            <a:ext cx="2993127" cy="460382"/>
          </a:xfrm>
          <a:prstGeom prst="rect">
            <a:avLst/>
          </a:prstGeom>
        </p:spPr>
        <p:txBody>
          <a:bodyPr wrap="none">
            <a:spAutoFit/>
          </a:bodyPr>
          <a:lstStyle/>
          <a:p>
            <a:pPr indent="266700" algn="just">
              <a:lnSpc>
                <a:spcPct val="150000"/>
              </a:lnSpc>
              <a:spcAft>
                <a:spcPts val="0"/>
              </a:spcAft>
            </a:pPr>
            <a:r>
              <a:rPr lang="en-US" altLang="zh-CN" kern="100" dirty="0">
                <a:latin typeface="幼圆" panose="02010509060101010101" pitchFamily="49" charset="-122"/>
                <a:cs typeface="幼圆" panose="02010509060101010101" pitchFamily="49" charset="-122"/>
              </a:rPr>
              <a:t>2.</a:t>
            </a:r>
            <a:r>
              <a:rPr lang="zh-CN" altLang="zh-CN" kern="100" dirty="0">
                <a:latin typeface="Calibri" panose="020F0502020204030204" pitchFamily="34" charset="0"/>
                <a:ea typeface="幼圆" panose="02010509060101010101" pitchFamily="49" charset="-122"/>
                <a:cs typeface="幼圆" panose="02010509060101010101" pitchFamily="49" charset="-122"/>
              </a:rPr>
              <a:t>【客户整体认知情况】</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84884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483518"/>
            <a:ext cx="8604448" cy="3000821"/>
          </a:xfrm>
          <a:prstGeom prst="rect">
            <a:avLst/>
          </a:prstGeom>
        </p:spPr>
        <p:txBody>
          <a:bodyPr wrap="square">
            <a:spAutoFit/>
          </a:bodyPr>
          <a:lstStyle/>
          <a:p>
            <a:pPr marL="266700" indent="266700" algn="just">
              <a:lnSpc>
                <a:spcPct val="150000"/>
              </a:lnSpc>
              <a:spcAft>
                <a:spcPts val="0"/>
              </a:spcAft>
            </a:pPr>
            <a:r>
              <a:rPr lang="en-US" altLang="zh-CN" kern="100" dirty="0">
                <a:latin typeface="幼圆" panose="02010509060101010101" pitchFamily="49" charset="-122"/>
                <a:cs typeface="幼圆" panose="02010509060101010101" pitchFamily="49" charset="-122"/>
              </a:rPr>
              <a:t> </a:t>
            </a:r>
            <a:r>
              <a:rPr lang="en-US" altLang="zh-CN" b="1" kern="100" dirty="0">
                <a:latin typeface="幼圆" panose="02010509060101010101" pitchFamily="49" charset="-122"/>
                <a:cs typeface="幼圆" panose="02010509060101010101" pitchFamily="49" charset="-122"/>
              </a:rPr>
              <a:t>3</a:t>
            </a:r>
            <a:r>
              <a:rPr lang="zh-CN" altLang="zh-CN" b="1" kern="100" dirty="0">
                <a:latin typeface="Calibri" panose="020F0502020204030204" pitchFamily="34" charset="0"/>
                <a:ea typeface="幼圆" panose="02010509060101010101" pitchFamily="49" charset="-122"/>
                <a:cs typeface="幼圆" panose="02010509060101010101" pitchFamily="49" charset="-122"/>
              </a:rPr>
              <a:t>）营销认知</a:t>
            </a:r>
            <a:endParaRPr lang="en-US" altLang="zh-CN" b="1" kern="100" dirty="0">
              <a:latin typeface="Calibri" panose="020F0502020204030204" pitchFamily="34" charset="0"/>
              <a:cs typeface="Times New Roman" panose="02020603050405020304" pitchFamily="18" charset="0"/>
            </a:endParaRPr>
          </a:p>
          <a:p>
            <a:pPr marL="266700" indent="266700" algn="just">
              <a:lnSpc>
                <a:spcPct val="150000"/>
              </a:lnSpc>
              <a:spcAft>
                <a:spcPts val="0"/>
              </a:spcAft>
            </a:pPr>
            <a:r>
              <a:rPr lang="en-US" altLang="zh-CN" b="1" kern="100" dirty="0">
                <a:latin typeface="幼圆" panose="02010509060101010101" pitchFamily="49" charset="-122"/>
                <a:cs typeface="幼圆" panose="02010509060101010101" pitchFamily="49" charset="-122"/>
              </a:rPr>
              <a:t>c)[</a:t>
            </a:r>
            <a:r>
              <a:rPr lang="zh-CN" altLang="zh-CN" b="1" kern="100" dirty="0">
                <a:latin typeface="Calibri" panose="020F0502020204030204" pitchFamily="34" charset="0"/>
                <a:ea typeface="幼圆" panose="02010509060101010101" pitchFamily="49" charset="-122"/>
                <a:cs typeface="幼圆" panose="02010509060101010101" pitchFamily="49" charset="-122"/>
              </a:rPr>
              <a:t>电子推广</a:t>
            </a:r>
            <a:r>
              <a:rPr lang="en-US" altLang="zh-CN" b="1" kern="100" dirty="0">
                <a:latin typeface="Calibri" panose="020F0502020204030204" pitchFamily="34" charset="0"/>
                <a:ea typeface="幼圆" panose="02010509060101010101" pitchFamily="49" charset="-122"/>
                <a:cs typeface="幼圆" panose="02010509060101010101" pitchFamily="49" charset="-122"/>
              </a:rPr>
              <a:t>]</a:t>
            </a:r>
            <a:r>
              <a:rPr lang="zh-CN" altLang="zh-CN" b="1" kern="100" dirty="0">
                <a:latin typeface="Calibri" panose="020F0502020204030204" pitchFamily="34" charset="0"/>
                <a:ea typeface="幼圆" panose="02010509060101010101" pitchFamily="49" charset="-122"/>
                <a:cs typeface="幼圆" panose="02010509060101010101" pitchFamily="49" charset="-122"/>
              </a:rPr>
              <a:t>：</a:t>
            </a:r>
            <a:r>
              <a:rPr lang="zh-CN" altLang="zh-CN" kern="100" dirty="0">
                <a:latin typeface="Calibri" panose="020F0502020204030204" pitchFamily="34" charset="0"/>
                <a:ea typeface="幼圆" panose="02010509060101010101" pitchFamily="49" charset="-122"/>
                <a:cs typeface="幼圆" panose="02010509060101010101" pitchFamily="49" charset="-122"/>
              </a:rPr>
              <a:t>部分的中大型商户已经熟悉团购可以进行的电子化推广，但是却忽略了在整个的经营的时间中，除了团购之外</a:t>
            </a:r>
            <a:r>
              <a:rPr lang="en-US" altLang="zh-CN" kern="100" dirty="0">
                <a:latin typeface="Calibri" panose="020F0502020204030204" pitchFamily="34" charset="0"/>
                <a:ea typeface="幼圆" panose="02010509060101010101" pitchFamily="49" charset="-122"/>
                <a:cs typeface="幼圆" panose="02010509060101010101" pitchFamily="49" charset="-122"/>
              </a:rPr>
              <a:t>90%</a:t>
            </a:r>
            <a:r>
              <a:rPr lang="zh-CN" altLang="zh-CN" kern="100" dirty="0">
                <a:latin typeface="Calibri" panose="020F0502020204030204" pitchFamily="34" charset="0"/>
                <a:ea typeface="幼圆" panose="02010509060101010101" pitchFamily="49" charset="-122"/>
                <a:cs typeface="幼圆" panose="02010509060101010101" pitchFamily="49" charset="-122"/>
              </a:rPr>
              <a:t>时间以及支持店铺核心收入的老客户的营销和管理，更不知道除了团购外互联网还有大量的流量入口，朋友券、地图等很多移动</a:t>
            </a:r>
            <a:r>
              <a:rPr lang="en-US" altLang="zh-CN" kern="100" dirty="0">
                <a:latin typeface="Calibri" panose="020F0502020204030204" pitchFamily="34" charset="0"/>
                <a:ea typeface="幼圆" panose="02010509060101010101" pitchFamily="49" charset="-122"/>
                <a:cs typeface="幼圆" panose="02010509060101010101" pitchFamily="49" charset="-122"/>
              </a:rPr>
              <a:t>APP </a:t>
            </a:r>
            <a:endParaRPr lang="zh-CN" altLang="zh-CN" kern="100" dirty="0">
              <a:latin typeface="Calibri" panose="020F0502020204030204" pitchFamily="34" charset="0"/>
              <a:cs typeface="Times New Roman" panose="02020603050405020304" pitchFamily="18" charset="0"/>
            </a:endParaRPr>
          </a:p>
          <a:p>
            <a:pPr indent="266700" algn="just">
              <a:lnSpc>
                <a:spcPct val="150000"/>
              </a:lnSpc>
              <a:spcAft>
                <a:spcPts val="0"/>
              </a:spcAft>
            </a:pPr>
            <a:r>
              <a:rPr lang="en-US" altLang="zh-CN" kern="100" dirty="0">
                <a:latin typeface="幼圆" panose="02010509060101010101" pitchFamily="49" charset="-122"/>
                <a:cs typeface="幼圆" panose="02010509060101010101" pitchFamily="49" charset="-122"/>
              </a:rPr>
              <a:t>   </a:t>
            </a:r>
            <a:r>
              <a:rPr lang="en-US" altLang="zh-CN" b="1" kern="100" dirty="0">
                <a:latin typeface="幼圆" panose="02010509060101010101" pitchFamily="49" charset="-122"/>
                <a:cs typeface="幼圆" panose="02010509060101010101" pitchFamily="49" charset="-122"/>
              </a:rPr>
              <a:t>d)[</a:t>
            </a:r>
            <a:r>
              <a:rPr lang="zh-CN" altLang="zh-CN" b="1" kern="100" dirty="0">
                <a:latin typeface="Calibri" panose="020F0502020204030204" pitchFamily="34" charset="0"/>
                <a:ea typeface="幼圆" panose="02010509060101010101" pitchFamily="49" charset="-122"/>
                <a:cs typeface="幼圆" panose="02010509060101010101" pitchFamily="49" charset="-122"/>
              </a:rPr>
              <a:t>大数据营销</a:t>
            </a:r>
            <a:r>
              <a:rPr lang="en-US" altLang="zh-CN" b="1" kern="100" dirty="0">
                <a:latin typeface="Calibri" panose="020F0502020204030204" pitchFamily="34" charset="0"/>
                <a:ea typeface="幼圆" panose="02010509060101010101" pitchFamily="49" charset="-122"/>
                <a:cs typeface="幼圆" panose="02010509060101010101" pitchFamily="49" charset="-122"/>
              </a:rPr>
              <a:t>]</a:t>
            </a:r>
            <a:r>
              <a:rPr lang="zh-CN" altLang="zh-CN" b="1" kern="100" dirty="0">
                <a:latin typeface="Calibri" panose="020F0502020204030204" pitchFamily="34" charset="0"/>
                <a:ea typeface="幼圆" panose="02010509060101010101" pitchFamily="49" charset="-122"/>
                <a:cs typeface="幼圆" panose="02010509060101010101" pitchFamily="49" charset="-122"/>
              </a:rPr>
              <a:t>：</a:t>
            </a:r>
            <a:r>
              <a:rPr lang="zh-CN" altLang="zh-CN" kern="100" dirty="0">
                <a:latin typeface="Calibri" panose="020F0502020204030204" pitchFamily="34" charset="0"/>
                <a:ea typeface="幼圆" panose="02010509060101010101" pitchFamily="49" charset="-122"/>
                <a:cs typeface="幼圆" panose="02010509060101010101" pitchFamily="49" charset="-122"/>
              </a:rPr>
              <a:t>大型商户逐步有些意识，但是没有见过，更没法想象，还一直觉得是幻梦、未来的东西</a:t>
            </a:r>
            <a:endParaRPr lang="zh-CN" altLang="zh-CN" kern="100" dirty="0">
              <a:latin typeface="Calibri" panose="020F0502020204030204" pitchFamily="34" charset="0"/>
              <a:cs typeface="Times New Roman" panose="02020603050405020304" pitchFamily="18" charset="0"/>
            </a:endParaRPr>
          </a:p>
        </p:txBody>
      </p:sp>
      <p:sp>
        <p:nvSpPr>
          <p:cNvPr id="3" name="矩形 2"/>
          <p:cNvSpPr/>
          <p:nvPr/>
        </p:nvSpPr>
        <p:spPr>
          <a:xfrm>
            <a:off x="107504" y="0"/>
            <a:ext cx="2993127" cy="460382"/>
          </a:xfrm>
          <a:prstGeom prst="rect">
            <a:avLst/>
          </a:prstGeom>
        </p:spPr>
        <p:txBody>
          <a:bodyPr wrap="none">
            <a:spAutoFit/>
          </a:bodyPr>
          <a:lstStyle/>
          <a:p>
            <a:pPr indent="266700" algn="just">
              <a:lnSpc>
                <a:spcPct val="150000"/>
              </a:lnSpc>
              <a:spcAft>
                <a:spcPts val="0"/>
              </a:spcAft>
            </a:pPr>
            <a:r>
              <a:rPr lang="en-US" altLang="zh-CN" kern="100" dirty="0">
                <a:latin typeface="幼圆" panose="02010509060101010101" pitchFamily="49" charset="-122"/>
                <a:cs typeface="幼圆" panose="02010509060101010101" pitchFamily="49" charset="-122"/>
              </a:rPr>
              <a:t>2.</a:t>
            </a:r>
            <a:r>
              <a:rPr lang="zh-CN" altLang="zh-CN" kern="100" dirty="0">
                <a:latin typeface="Calibri" panose="020F0502020204030204" pitchFamily="34" charset="0"/>
                <a:ea typeface="幼圆" panose="02010509060101010101" pitchFamily="49" charset="-122"/>
                <a:cs typeface="幼圆" panose="02010509060101010101" pitchFamily="49" charset="-122"/>
              </a:rPr>
              <a:t>【客户整体认知情况】</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1485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863590"/>
            <a:ext cx="7920880" cy="2169825"/>
          </a:xfrm>
          <a:prstGeom prst="rect">
            <a:avLst/>
          </a:prstGeom>
        </p:spPr>
        <p:txBody>
          <a:bodyPr wrap="square">
            <a:spAutoFit/>
          </a:bodyPr>
          <a:lstStyle/>
          <a:p>
            <a:pPr marL="266700" indent="266700" algn="just">
              <a:lnSpc>
                <a:spcPct val="150000"/>
              </a:lnSpc>
              <a:spcAft>
                <a:spcPts val="0"/>
              </a:spcAft>
            </a:pPr>
            <a:r>
              <a:rPr lang="en-US" altLang="zh-CN" b="1" kern="100" dirty="0">
                <a:latin typeface="幼圆" panose="02010509060101010101" pitchFamily="49" charset="-122"/>
                <a:cs typeface="幼圆" panose="02010509060101010101" pitchFamily="49" charset="-122"/>
              </a:rPr>
              <a:t> 4)</a:t>
            </a:r>
            <a:r>
              <a:rPr lang="zh-CN" altLang="zh-CN" b="1" kern="100" dirty="0">
                <a:latin typeface="Calibri" panose="020F0502020204030204" pitchFamily="34" charset="0"/>
                <a:ea typeface="幼圆" panose="02010509060101010101" pitchFamily="49" charset="-122"/>
                <a:cs typeface="幼圆" panose="02010509060101010101" pitchFamily="49" charset="-122"/>
              </a:rPr>
              <a:t>数字化经营认知</a:t>
            </a:r>
            <a:endParaRPr lang="zh-CN" altLang="zh-CN" b="1" kern="100" dirty="0">
              <a:latin typeface="Calibri" panose="020F0502020204030204" pitchFamily="34" charset="0"/>
              <a:cs typeface="Times New Roman" panose="02020603050405020304" pitchFamily="18" charset="0"/>
            </a:endParaRPr>
          </a:p>
          <a:p>
            <a:pPr indent="266700" algn="just">
              <a:lnSpc>
                <a:spcPct val="150000"/>
              </a:lnSpc>
              <a:spcAft>
                <a:spcPts val="0"/>
              </a:spcAft>
            </a:pPr>
            <a:r>
              <a:rPr lang="en-US" altLang="zh-CN" kern="100" dirty="0">
                <a:latin typeface="幼圆" panose="02010509060101010101" pitchFamily="49" charset="-122"/>
                <a:cs typeface="幼圆" panose="02010509060101010101" pitchFamily="49" charset="-122"/>
              </a:rPr>
              <a:t>     </a:t>
            </a:r>
            <a:r>
              <a:rPr lang="en-US" altLang="zh-CN" b="1" kern="100" dirty="0">
                <a:latin typeface="幼圆" panose="02010509060101010101" pitchFamily="49" charset="-122"/>
                <a:cs typeface="幼圆" panose="02010509060101010101" pitchFamily="49" charset="-122"/>
              </a:rPr>
              <a:t>[</a:t>
            </a:r>
            <a:r>
              <a:rPr lang="zh-CN" altLang="zh-CN" b="1" kern="100" dirty="0">
                <a:latin typeface="Calibri" panose="020F0502020204030204" pitchFamily="34" charset="0"/>
                <a:ea typeface="幼圆" panose="02010509060101010101" pitchFamily="49" charset="-122"/>
                <a:cs typeface="幼圆" panose="02010509060101010101" pitchFamily="49" charset="-122"/>
              </a:rPr>
              <a:t>几乎为</a:t>
            </a:r>
            <a:r>
              <a:rPr lang="zh-CN" altLang="en-US" b="1" kern="100" dirty="0">
                <a:latin typeface="Calibri" panose="020F0502020204030204" pitchFamily="34" charset="0"/>
                <a:ea typeface="幼圆" panose="02010509060101010101" pitchFamily="49" charset="-122"/>
                <a:cs typeface="幼圆" panose="02010509060101010101" pitchFamily="49" charset="-122"/>
              </a:rPr>
              <a:t>零</a:t>
            </a:r>
            <a:r>
              <a:rPr lang="zh-CN" altLang="zh-CN" b="1" kern="100" dirty="0">
                <a:latin typeface="Calibri" panose="020F0502020204030204" pitchFamily="34" charset="0"/>
                <a:ea typeface="幼圆" panose="02010509060101010101" pitchFamily="49" charset="-122"/>
                <a:cs typeface="幼圆" panose="02010509060101010101" pitchFamily="49" charset="-122"/>
              </a:rPr>
              <a:t>意识</a:t>
            </a:r>
            <a:r>
              <a:rPr lang="en-US" altLang="zh-CN" b="1" kern="100" dirty="0">
                <a:latin typeface="Calibri" panose="020F0502020204030204" pitchFamily="34" charset="0"/>
                <a:ea typeface="幼圆" panose="02010509060101010101" pitchFamily="49" charset="-122"/>
                <a:cs typeface="幼圆" panose="02010509060101010101" pitchFamily="49" charset="-122"/>
              </a:rPr>
              <a:t>]</a:t>
            </a:r>
            <a:r>
              <a:rPr lang="zh-CN" altLang="zh-CN" b="1" kern="100" dirty="0">
                <a:latin typeface="Calibri" panose="020F0502020204030204" pitchFamily="34" charset="0"/>
                <a:ea typeface="幼圆" panose="02010509060101010101" pitchFamily="49" charset="-122"/>
                <a:cs typeface="幼圆" panose="02010509060101010101" pitchFamily="49" charset="-122"/>
              </a:rPr>
              <a:t>：</a:t>
            </a:r>
            <a:r>
              <a:rPr lang="zh-CN" altLang="zh-CN" kern="100" dirty="0">
                <a:latin typeface="Calibri" panose="020F0502020204030204" pitchFamily="34" charset="0"/>
                <a:ea typeface="幼圆" panose="02010509060101010101" pitchFamily="49" charset="-122"/>
                <a:cs typeface="幼圆" panose="02010509060101010101" pitchFamily="49" charset="-122"/>
              </a:rPr>
              <a:t>目前商户几乎无数字化经营的意识，同时更加没有数字化经营在价值、解决方案、产品及内部组织建设方面的认知和理解，因此有些商户会简单认为买了产品等于有了一切，但是实际上是需要有专门的人员和部门来支撑整个数字化运营的业务的</a:t>
            </a:r>
            <a:r>
              <a:rPr lang="en-US" altLang="zh-CN" kern="100" dirty="0">
                <a:latin typeface="Calibri" panose="020F0502020204030204" pitchFamily="34" charset="0"/>
                <a:ea typeface="幼圆" panose="02010509060101010101" pitchFamily="49" charset="-122"/>
                <a:cs typeface="幼圆" panose="02010509060101010101" pitchFamily="49" charset="-122"/>
              </a:rPr>
              <a:t> </a:t>
            </a:r>
            <a:endParaRPr lang="zh-CN" altLang="zh-CN" kern="100" dirty="0">
              <a:latin typeface="Calibri" panose="020F0502020204030204" pitchFamily="34" charset="0"/>
              <a:cs typeface="Times New Roman" panose="02020603050405020304" pitchFamily="18" charset="0"/>
            </a:endParaRPr>
          </a:p>
        </p:txBody>
      </p:sp>
      <p:sp>
        <p:nvSpPr>
          <p:cNvPr id="3" name="矩形 2"/>
          <p:cNvSpPr/>
          <p:nvPr/>
        </p:nvSpPr>
        <p:spPr>
          <a:xfrm>
            <a:off x="107504" y="0"/>
            <a:ext cx="2993127" cy="460382"/>
          </a:xfrm>
          <a:prstGeom prst="rect">
            <a:avLst/>
          </a:prstGeom>
        </p:spPr>
        <p:txBody>
          <a:bodyPr wrap="none">
            <a:spAutoFit/>
          </a:bodyPr>
          <a:lstStyle/>
          <a:p>
            <a:pPr indent="266700" algn="just">
              <a:lnSpc>
                <a:spcPct val="150000"/>
              </a:lnSpc>
              <a:spcAft>
                <a:spcPts val="0"/>
              </a:spcAft>
            </a:pPr>
            <a:r>
              <a:rPr lang="en-US" altLang="zh-CN" kern="100" dirty="0">
                <a:latin typeface="幼圆" panose="02010509060101010101" pitchFamily="49" charset="-122"/>
                <a:cs typeface="幼圆" panose="02010509060101010101" pitchFamily="49" charset="-122"/>
              </a:rPr>
              <a:t>2.</a:t>
            </a:r>
            <a:r>
              <a:rPr lang="zh-CN" altLang="zh-CN" kern="100" dirty="0">
                <a:latin typeface="Calibri" panose="020F0502020204030204" pitchFamily="34" charset="0"/>
                <a:ea typeface="幼圆" panose="02010509060101010101" pitchFamily="49" charset="-122"/>
                <a:cs typeface="幼圆" panose="02010509060101010101" pitchFamily="49" charset="-122"/>
              </a:rPr>
              <a:t>【客户整体认知情况】</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4333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7664" y="627534"/>
            <a:ext cx="5303520" cy="4247317"/>
          </a:xfrm>
          <a:prstGeom prst="rect">
            <a:avLst/>
          </a:prstGeom>
        </p:spPr>
        <p:txBody>
          <a:bodyPr wrap="square">
            <a:spAutoFit/>
          </a:bodyPr>
          <a:lstStyle/>
          <a:p>
            <a:pPr>
              <a:lnSpc>
                <a:spcPct val="150000"/>
              </a:lnSpc>
            </a:pPr>
            <a:r>
              <a:rPr lang="en-US" altLang="zh-CN" b="1" dirty="0" smtClean="0">
                <a:latin typeface="幼圆" pitchFamily="49" charset="-122"/>
                <a:ea typeface="幼圆" pitchFamily="49" charset="-122"/>
              </a:rPr>
              <a:t>2.</a:t>
            </a:r>
            <a:r>
              <a:rPr lang="zh-CN" altLang="en-US" b="1" dirty="0" smtClean="0">
                <a:latin typeface="幼圆" pitchFamily="49" charset="-122"/>
                <a:ea typeface="幼圆" pitchFamily="49" charset="-122"/>
              </a:rPr>
              <a:t>细分客户认知分析</a:t>
            </a:r>
            <a:endParaRPr lang="en-US" altLang="zh-CN" b="1" dirty="0">
              <a:latin typeface="幼圆" pitchFamily="49" charset="-122"/>
              <a:ea typeface="幼圆" pitchFamily="49" charset="-122"/>
            </a:endParaRPr>
          </a:p>
          <a:p>
            <a:pPr>
              <a:lnSpc>
                <a:spcPct val="150000"/>
              </a:lnSpc>
            </a:pPr>
            <a:r>
              <a:rPr lang="en-US" altLang="zh-CN" dirty="0">
                <a:latin typeface="幼圆" pitchFamily="49" charset="-122"/>
                <a:ea typeface="幼圆" pitchFamily="49" charset="-122"/>
              </a:rPr>
              <a:t>   1</a:t>
            </a:r>
            <a:r>
              <a:rPr lang="zh-CN" altLang="en-US" dirty="0" smtClean="0">
                <a:latin typeface="幼圆" pitchFamily="49" charset="-122"/>
                <a:ea typeface="幼圆" pitchFamily="49" charset="-122"/>
              </a:rPr>
              <a:t>）餐饮行业</a:t>
            </a:r>
            <a:endParaRPr lang="en-US" altLang="zh-CN" dirty="0">
              <a:latin typeface="幼圆" pitchFamily="49" charset="-122"/>
              <a:ea typeface="幼圆" pitchFamily="49" charset="-122"/>
            </a:endParaRPr>
          </a:p>
          <a:p>
            <a:pPr>
              <a:lnSpc>
                <a:spcPct val="150000"/>
              </a:lnSpc>
            </a:pPr>
            <a:r>
              <a:rPr lang="en-US" altLang="zh-CN" dirty="0">
                <a:latin typeface="幼圆" pitchFamily="49" charset="-122"/>
                <a:ea typeface="幼圆" pitchFamily="49" charset="-122"/>
              </a:rPr>
              <a:t>   2</a:t>
            </a:r>
            <a:r>
              <a:rPr lang="zh-CN" altLang="en-US" dirty="0" smtClean="0">
                <a:latin typeface="幼圆" pitchFamily="49" charset="-122"/>
                <a:ea typeface="幼圆" pitchFamily="49" charset="-122"/>
              </a:rPr>
              <a:t>）酒店行业</a:t>
            </a:r>
            <a:endParaRPr lang="zh-CN" altLang="en-US" dirty="0">
              <a:latin typeface="幼圆" pitchFamily="49" charset="-122"/>
              <a:ea typeface="幼圆" pitchFamily="49" charset="-122"/>
            </a:endParaRPr>
          </a:p>
          <a:p>
            <a:pPr>
              <a:lnSpc>
                <a:spcPct val="150000"/>
              </a:lnSpc>
            </a:pPr>
            <a:r>
              <a:rPr lang="en-US" altLang="zh-CN" dirty="0">
                <a:latin typeface="幼圆" pitchFamily="49" charset="-122"/>
                <a:ea typeface="幼圆" pitchFamily="49" charset="-122"/>
              </a:rPr>
              <a:t>   3</a:t>
            </a:r>
            <a:r>
              <a:rPr lang="zh-CN" altLang="en-US" dirty="0" smtClean="0">
                <a:latin typeface="幼圆" pitchFamily="49" charset="-122"/>
                <a:ea typeface="幼圆" pitchFamily="49" charset="-122"/>
              </a:rPr>
              <a:t>）娱乐行业</a:t>
            </a:r>
            <a:endParaRPr lang="zh-CN" altLang="en-US" dirty="0">
              <a:latin typeface="幼圆" pitchFamily="49" charset="-122"/>
              <a:ea typeface="幼圆" pitchFamily="49" charset="-122"/>
            </a:endParaRPr>
          </a:p>
          <a:p>
            <a:pPr>
              <a:lnSpc>
                <a:spcPct val="150000"/>
              </a:lnSpc>
            </a:pPr>
            <a:r>
              <a:rPr lang="en-US" altLang="zh-CN" dirty="0">
                <a:latin typeface="幼圆" pitchFamily="49" charset="-122"/>
                <a:ea typeface="幼圆" pitchFamily="49" charset="-122"/>
              </a:rPr>
              <a:t>   4</a:t>
            </a:r>
            <a:r>
              <a:rPr lang="zh-CN" altLang="en-US" dirty="0" smtClean="0">
                <a:latin typeface="幼圆" pitchFamily="49" charset="-122"/>
                <a:ea typeface="幼圆" pitchFamily="49" charset="-122"/>
              </a:rPr>
              <a:t>）美容美发行业</a:t>
            </a:r>
            <a:endParaRPr lang="en-US" altLang="zh-CN" dirty="0" smtClean="0">
              <a:latin typeface="幼圆" pitchFamily="49" charset="-122"/>
              <a:ea typeface="幼圆" pitchFamily="49" charset="-122"/>
            </a:endParaRPr>
          </a:p>
          <a:p>
            <a:pPr>
              <a:lnSpc>
                <a:spcPct val="150000"/>
              </a:lnSpc>
            </a:pPr>
            <a:r>
              <a:rPr lang="zh-CN" altLang="en-US" dirty="0">
                <a:latin typeface="幼圆" pitchFamily="49" charset="-122"/>
                <a:ea typeface="幼圆" pitchFamily="49" charset="-122"/>
              </a:rPr>
              <a:t> </a:t>
            </a:r>
            <a:r>
              <a:rPr lang="zh-CN" altLang="en-US" dirty="0" smtClean="0">
                <a:latin typeface="幼圆" pitchFamily="49" charset="-122"/>
                <a:ea typeface="幼圆" pitchFamily="49" charset="-122"/>
              </a:rPr>
              <a:t>  </a:t>
            </a:r>
            <a:r>
              <a:rPr lang="en-US" altLang="zh-CN" dirty="0" smtClean="0">
                <a:latin typeface="幼圆" pitchFamily="49" charset="-122"/>
                <a:ea typeface="幼圆" pitchFamily="49" charset="-122"/>
              </a:rPr>
              <a:t>5</a:t>
            </a:r>
            <a:r>
              <a:rPr lang="zh-CN" altLang="en-US" dirty="0" smtClean="0">
                <a:latin typeface="幼圆" pitchFamily="49" charset="-122"/>
                <a:ea typeface="幼圆" pitchFamily="49" charset="-122"/>
              </a:rPr>
              <a:t>）商超便利店</a:t>
            </a:r>
            <a:endParaRPr lang="en-US" altLang="zh-CN" dirty="0" smtClean="0">
              <a:latin typeface="幼圆" pitchFamily="49" charset="-122"/>
              <a:ea typeface="幼圆" pitchFamily="49" charset="-122"/>
            </a:endParaRPr>
          </a:p>
          <a:p>
            <a:pPr>
              <a:lnSpc>
                <a:spcPct val="150000"/>
              </a:lnSpc>
            </a:pPr>
            <a:r>
              <a:rPr lang="zh-CN" altLang="en-US" dirty="0">
                <a:latin typeface="幼圆" pitchFamily="49" charset="-122"/>
                <a:ea typeface="幼圆" pitchFamily="49" charset="-122"/>
              </a:rPr>
              <a:t> </a:t>
            </a:r>
            <a:r>
              <a:rPr lang="zh-CN" altLang="en-US" dirty="0" smtClean="0">
                <a:latin typeface="幼圆" pitchFamily="49" charset="-122"/>
                <a:ea typeface="幼圆" pitchFamily="49" charset="-122"/>
              </a:rPr>
              <a:t>  </a:t>
            </a:r>
            <a:r>
              <a:rPr lang="en-US" altLang="zh-CN" dirty="0" smtClean="0">
                <a:latin typeface="幼圆" pitchFamily="49" charset="-122"/>
                <a:ea typeface="幼圆" pitchFamily="49" charset="-122"/>
              </a:rPr>
              <a:t>6</a:t>
            </a:r>
            <a:r>
              <a:rPr lang="zh-CN" altLang="en-US" dirty="0" smtClean="0">
                <a:latin typeface="幼圆" pitchFamily="49" charset="-122"/>
                <a:ea typeface="幼圆" pitchFamily="49" charset="-122"/>
              </a:rPr>
              <a:t>）服装零售</a:t>
            </a:r>
            <a:endParaRPr lang="en-US" altLang="zh-CN" dirty="0" smtClean="0">
              <a:latin typeface="幼圆" pitchFamily="49" charset="-122"/>
              <a:ea typeface="幼圆" pitchFamily="49" charset="-122"/>
            </a:endParaRPr>
          </a:p>
          <a:p>
            <a:pPr>
              <a:lnSpc>
                <a:spcPct val="150000"/>
              </a:lnSpc>
            </a:pPr>
            <a:r>
              <a:rPr lang="zh-CN" altLang="en-US" dirty="0">
                <a:latin typeface="幼圆" pitchFamily="49" charset="-122"/>
                <a:ea typeface="幼圆" pitchFamily="49" charset="-122"/>
              </a:rPr>
              <a:t> </a:t>
            </a:r>
            <a:r>
              <a:rPr lang="zh-CN" altLang="en-US" dirty="0" smtClean="0">
                <a:latin typeface="幼圆" pitchFamily="49" charset="-122"/>
                <a:ea typeface="幼圆" pitchFamily="49" charset="-122"/>
              </a:rPr>
              <a:t>  </a:t>
            </a:r>
            <a:r>
              <a:rPr lang="en-US" altLang="zh-CN" dirty="0" smtClean="0">
                <a:latin typeface="幼圆" pitchFamily="49" charset="-122"/>
                <a:ea typeface="幼圆" pitchFamily="49" charset="-122"/>
              </a:rPr>
              <a:t>7</a:t>
            </a:r>
            <a:r>
              <a:rPr lang="zh-CN" altLang="en-US" dirty="0" smtClean="0">
                <a:latin typeface="幼圆" pitchFamily="49" charset="-122"/>
                <a:ea typeface="幼圆" pitchFamily="49" charset="-122"/>
              </a:rPr>
              <a:t>）化妆饰品</a:t>
            </a:r>
            <a:endParaRPr lang="en-US" altLang="zh-CN" dirty="0" smtClean="0">
              <a:latin typeface="幼圆" pitchFamily="49" charset="-122"/>
              <a:ea typeface="幼圆" pitchFamily="49" charset="-122"/>
            </a:endParaRPr>
          </a:p>
          <a:p>
            <a:pPr>
              <a:lnSpc>
                <a:spcPct val="150000"/>
              </a:lnSpc>
            </a:pPr>
            <a:r>
              <a:rPr lang="zh-CN" altLang="en-US" dirty="0">
                <a:latin typeface="幼圆" pitchFamily="49" charset="-122"/>
                <a:ea typeface="幼圆" pitchFamily="49" charset="-122"/>
              </a:rPr>
              <a:t> </a:t>
            </a:r>
            <a:r>
              <a:rPr lang="zh-CN" altLang="en-US" dirty="0" smtClean="0">
                <a:latin typeface="幼圆" pitchFamily="49" charset="-122"/>
                <a:ea typeface="幼圆" pitchFamily="49" charset="-122"/>
              </a:rPr>
              <a:t>  </a:t>
            </a:r>
            <a:r>
              <a:rPr lang="en-US" altLang="zh-CN" dirty="0" smtClean="0">
                <a:latin typeface="幼圆" pitchFamily="49" charset="-122"/>
                <a:ea typeface="幼圆" pitchFamily="49" charset="-122"/>
              </a:rPr>
              <a:t>8</a:t>
            </a:r>
            <a:r>
              <a:rPr lang="zh-CN" altLang="en-US" dirty="0" smtClean="0">
                <a:latin typeface="幼圆" pitchFamily="49" charset="-122"/>
                <a:ea typeface="幼圆" pitchFamily="49" charset="-122"/>
              </a:rPr>
              <a:t>）名表珠宝</a:t>
            </a:r>
            <a:endParaRPr lang="en-US" altLang="zh-CN" dirty="0" smtClean="0">
              <a:latin typeface="幼圆" pitchFamily="49" charset="-122"/>
              <a:ea typeface="幼圆" pitchFamily="49" charset="-122"/>
            </a:endParaRPr>
          </a:p>
          <a:p>
            <a:pPr>
              <a:lnSpc>
                <a:spcPct val="150000"/>
              </a:lnSpc>
            </a:pPr>
            <a:r>
              <a:rPr lang="zh-CN" altLang="en-US" dirty="0">
                <a:latin typeface="幼圆" pitchFamily="49" charset="-122"/>
                <a:ea typeface="幼圆" pitchFamily="49" charset="-122"/>
              </a:rPr>
              <a:t> </a:t>
            </a:r>
            <a:r>
              <a:rPr lang="zh-CN" altLang="en-US" dirty="0" smtClean="0">
                <a:latin typeface="幼圆" pitchFamily="49" charset="-122"/>
                <a:ea typeface="幼圆" pitchFamily="49" charset="-122"/>
              </a:rPr>
              <a:t>  </a:t>
            </a:r>
            <a:r>
              <a:rPr lang="en-US" altLang="zh-CN" dirty="0" smtClean="0">
                <a:latin typeface="幼圆" pitchFamily="49" charset="-122"/>
                <a:ea typeface="幼圆" pitchFamily="49" charset="-122"/>
              </a:rPr>
              <a:t>9</a:t>
            </a:r>
            <a:r>
              <a:rPr lang="zh-CN" altLang="en-US" dirty="0" smtClean="0">
                <a:latin typeface="幼圆" pitchFamily="49" charset="-122"/>
                <a:ea typeface="幼圆" pitchFamily="49" charset="-122"/>
              </a:rPr>
              <a:t>）商圈</a:t>
            </a:r>
            <a:endParaRPr lang="en-US" altLang="zh-CN" dirty="0">
              <a:latin typeface="幼圆" pitchFamily="49" charset="-122"/>
              <a:ea typeface="幼圆" pitchFamily="49" charset="-122"/>
            </a:endParaRPr>
          </a:p>
        </p:txBody>
      </p:sp>
    </p:spTree>
    <p:extLst>
      <p:ext uri="{BB962C8B-B14F-4D97-AF65-F5344CB8AC3E}">
        <p14:creationId xmlns:p14="http://schemas.microsoft.com/office/powerpoint/2010/main" val="1593412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039131691"/>
              </p:ext>
            </p:extLst>
          </p:nvPr>
        </p:nvGraphicFramePr>
        <p:xfrm>
          <a:off x="323528" y="1059582"/>
          <a:ext cx="8352928" cy="2926080"/>
        </p:xfrm>
        <a:graphic>
          <a:graphicData uri="http://schemas.openxmlformats.org/drawingml/2006/table">
            <a:tbl>
              <a:tblPr>
                <a:tableStyleId>{5C22544A-7EE6-4342-B048-85BDC9FD1C3A}</a:tableStyleId>
              </a:tblPr>
              <a:tblGrid>
                <a:gridCol w="1125872">
                  <a:extLst>
                    <a:ext uri="{9D8B030D-6E8A-4147-A177-3AD203B41FA5}">
                      <a16:colId xmlns="" xmlns:a16="http://schemas.microsoft.com/office/drawing/2014/main" val="3028851375"/>
                    </a:ext>
                  </a:extLst>
                </a:gridCol>
                <a:gridCol w="1830355">
                  <a:extLst>
                    <a:ext uri="{9D8B030D-6E8A-4147-A177-3AD203B41FA5}">
                      <a16:colId xmlns="" xmlns:a16="http://schemas.microsoft.com/office/drawing/2014/main" val="264053299"/>
                    </a:ext>
                  </a:extLst>
                </a:gridCol>
                <a:gridCol w="5396701">
                  <a:extLst>
                    <a:ext uri="{9D8B030D-6E8A-4147-A177-3AD203B41FA5}">
                      <a16:colId xmlns="" xmlns:a16="http://schemas.microsoft.com/office/drawing/2014/main" val="300313921"/>
                    </a:ext>
                  </a:extLst>
                </a:gridCol>
              </a:tblGrid>
              <a:tr h="416205">
                <a:tc rowSpan="4">
                  <a:txBody>
                    <a:bodyPr/>
                    <a:lstStyle/>
                    <a:p>
                      <a:pPr marL="71755" marR="71755" indent="266700" algn="ctr">
                        <a:lnSpc>
                          <a:spcPct val="150000"/>
                        </a:lnSpc>
                        <a:spcAft>
                          <a:spcPts val="0"/>
                        </a:spcAft>
                      </a:pPr>
                      <a:r>
                        <a:rPr lang="zh-CN" sz="1600" kern="100">
                          <a:effectLst/>
                        </a:rPr>
                        <a:t>服务行业</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7881" marR="37881" marT="0" marB="0" vert="eaVe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indent="266700" algn="ctr">
                        <a:lnSpc>
                          <a:spcPct val="150000"/>
                        </a:lnSpc>
                        <a:spcAft>
                          <a:spcPts val="0"/>
                        </a:spcAft>
                      </a:pPr>
                      <a:r>
                        <a:rPr lang="zh-CN" sz="1600" kern="100">
                          <a:effectLst/>
                        </a:rPr>
                        <a:t>餐饮行业</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7881" marR="378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66700" algn="just">
                        <a:lnSpc>
                          <a:spcPct val="150000"/>
                        </a:lnSpc>
                        <a:spcAft>
                          <a:spcPts val="0"/>
                        </a:spcAft>
                      </a:pPr>
                      <a:r>
                        <a:rPr lang="en-US" sz="1600" kern="100">
                          <a:effectLst/>
                        </a:rPr>
                        <a:t>[</a:t>
                      </a:r>
                      <a:r>
                        <a:rPr lang="zh-CN" sz="1600" kern="100">
                          <a:effectLst/>
                        </a:rPr>
                        <a:t>意识</a:t>
                      </a:r>
                      <a:r>
                        <a:rPr lang="en-US" sz="1600" kern="100">
                          <a:effectLst/>
                        </a:rPr>
                        <a:t>]</a:t>
                      </a:r>
                      <a:r>
                        <a:rPr lang="zh-CN" sz="1600" kern="100">
                          <a:effectLst/>
                        </a:rPr>
                        <a:t>商户已被各种应用多次洗脑推销，对团购、支付、外卖、卡券和团购已经有比较深刻认识</a:t>
                      </a: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7881" marR="378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582811416"/>
                  </a:ext>
                </a:extLst>
              </a:tr>
              <a:tr h="416205">
                <a:tc vMerge="1">
                  <a:txBody>
                    <a:bodyPr/>
                    <a:lstStyle/>
                    <a:p>
                      <a:endParaRPr lang="zh-CN" altLang="en-US"/>
                    </a:p>
                  </a:txBody>
                  <a:tcPr/>
                </a:tc>
                <a:tc vMerge="1">
                  <a:txBody>
                    <a:bodyPr/>
                    <a:lstStyle/>
                    <a:p>
                      <a:endParaRPr lang="zh-CN" altLang="en-US"/>
                    </a:p>
                  </a:txBody>
                  <a:tcPr/>
                </a:tc>
                <a:tc>
                  <a:txBody>
                    <a:bodyPr/>
                    <a:lstStyle/>
                    <a:p>
                      <a:pPr indent="266700" algn="just">
                        <a:lnSpc>
                          <a:spcPct val="150000"/>
                        </a:lnSpc>
                        <a:spcAft>
                          <a:spcPts val="0"/>
                        </a:spcAft>
                      </a:pPr>
                      <a:r>
                        <a:rPr lang="en-US" sz="1600" kern="100" dirty="0">
                          <a:effectLst/>
                        </a:rPr>
                        <a:t>[</a:t>
                      </a:r>
                      <a:r>
                        <a:rPr lang="zh-CN" sz="1600" kern="100" dirty="0">
                          <a:effectLst/>
                        </a:rPr>
                        <a:t>关注</a:t>
                      </a:r>
                      <a:r>
                        <a:rPr lang="en-US" sz="1600" kern="100" dirty="0">
                          <a:effectLst/>
                        </a:rPr>
                        <a:t>]</a:t>
                      </a:r>
                      <a:r>
                        <a:rPr lang="zh-CN" sz="1600" kern="100" dirty="0">
                          <a:effectLst/>
                        </a:rPr>
                        <a:t>更加关注提供店内</a:t>
                      </a:r>
                      <a:r>
                        <a:rPr lang="zh-CN" sz="1600" kern="100" dirty="0">
                          <a:solidFill>
                            <a:srgbClr val="FF0000"/>
                          </a:solidFill>
                          <a:effectLst/>
                        </a:rPr>
                        <a:t>服务效率</a:t>
                      </a:r>
                      <a:r>
                        <a:rPr lang="zh-CN" sz="1600" kern="100" dirty="0">
                          <a:effectLst/>
                        </a:rPr>
                        <a:t>、</a:t>
                      </a:r>
                      <a:r>
                        <a:rPr lang="zh-CN" sz="1600" kern="100" dirty="0">
                          <a:solidFill>
                            <a:srgbClr val="FF0000"/>
                          </a:solidFill>
                          <a:effectLst/>
                        </a:rPr>
                        <a:t>支付效率核销效率</a:t>
                      </a:r>
                      <a:r>
                        <a:rPr lang="zh-CN" sz="1600" kern="100" dirty="0">
                          <a:effectLst/>
                        </a:rPr>
                        <a:t>等，</a:t>
                      </a:r>
                      <a:r>
                        <a:rPr lang="zh-CN" sz="1600" kern="100" dirty="0">
                          <a:solidFill>
                            <a:srgbClr val="FF0000"/>
                          </a:solidFill>
                          <a:effectLst/>
                        </a:rPr>
                        <a:t>会员卡券</a:t>
                      </a:r>
                      <a:r>
                        <a:rPr lang="zh-CN" sz="1600" kern="100" dirty="0">
                          <a:effectLst/>
                        </a:rPr>
                        <a:t>营销、</a:t>
                      </a:r>
                      <a:r>
                        <a:rPr lang="zh-CN" sz="1600" kern="100" dirty="0">
                          <a:solidFill>
                            <a:srgbClr val="FF0000"/>
                          </a:solidFill>
                          <a:effectLst/>
                        </a:rPr>
                        <a:t>外卖</a:t>
                      </a:r>
                      <a:r>
                        <a:rPr lang="zh-CN" sz="1600" kern="100" dirty="0">
                          <a:effectLst/>
                        </a:rPr>
                        <a:t>的订单收入、</a:t>
                      </a:r>
                      <a:r>
                        <a:rPr lang="zh-CN" sz="1600" kern="100" dirty="0">
                          <a:solidFill>
                            <a:srgbClr val="FF0000"/>
                          </a:solidFill>
                          <a:effectLst/>
                        </a:rPr>
                        <a:t>新客流</a:t>
                      </a:r>
                      <a:r>
                        <a:rPr lang="zh-CN" sz="1600" kern="100" dirty="0">
                          <a:effectLst/>
                        </a:rPr>
                        <a:t>导入</a:t>
                      </a: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7881" marR="378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749649841"/>
                  </a:ext>
                </a:extLst>
              </a:tr>
              <a:tr h="416205">
                <a:tc vMerge="1">
                  <a:txBody>
                    <a:bodyPr/>
                    <a:lstStyle/>
                    <a:p>
                      <a:endParaRPr lang="zh-CN" altLang="en-US"/>
                    </a:p>
                  </a:txBody>
                  <a:tcPr/>
                </a:tc>
                <a:tc rowSpan="2">
                  <a:txBody>
                    <a:bodyPr/>
                    <a:lstStyle/>
                    <a:p>
                      <a:pPr indent="266700" algn="ctr">
                        <a:lnSpc>
                          <a:spcPct val="150000"/>
                        </a:lnSpc>
                        <a:spcAft>
                          <a:spcPts val="0"/>
                        </a:spcAft>
                      </a:pPr>
                      <a:r>
                        <a:rPr lang="zh-CN" sz="1600" kern="100">
                          <a:effectLst/>
                        </a:rPr>
                        <a:t>酒店行业</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7881" marR="378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66700" algn="just">
                        <a:lnSpc>
                          <a:spcPct val="150000"/>
                        </a:lnSpc>
                        <a:spcAft>
                          <a:spcPts val="0"/>
                        </a:spcAft>
                      </a:pPr>
                      <a:r>
                        <a:rPr lang="en-US" sz="1600" kern="100">
                          <a:effectLst/>
                        </a:rPr>
                        <a:t>[</a:t>
                      </a:r>
                      <a:r>
                        <a:rPr lang="zh-CN" sz="1600" kern="100">
                          <a:effectLst/>
                        </a:rPr>
                        <a:t>意识</a:t>
                      </a:r>
                      <a:r>
                        <a:rPr lang="en-US" sz="1600" kern="100">
                          <a:effectLst/>
                        </a:rPr>
                        <a:t>]</a:t>
                      </a:r>
                      <a:r>
                        <a:rPr lang="zh-CN" sz="1600" kern="100">
                          <a:effectLst/>
                        </a:rPr>
                        <a:t>商户主要被三大</a:t>
                      </a:r>
                      <a:r>
                        <a:rPr lang="en-US" sz="1600" kern="100">
                          <a:effectLst/>
                        </a:rPr>
                        <a:t>OTA</a:t>
                      </a:r>
                      <a:r>
                        <a:rPr lang="zh-CN" sz="1600" kern="100">
                          <a:effectLst/>
                        </a:rPr>
                        <a:t>平台携程、去哪儿和艺龙、团购平台、支付类平台所推销，对此类业务认识比较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7881" marR="378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449705652"/>
                  </a:ext>
                </a:extLst>
              </a:tr>
              <a:tr h="416205">
                <a:tc vMerge="1">
                  <a:txBody>
                    <a:bodyPr/>
                    <a:lstStyle/>
                    <a:p>
                      <a:endParaRPr lang="zh-CN" altLang="en-US"/>
                    </a:p>
                  </a:txBody>
                  <a:tcPr/>
                </a:tc>
                <a:tc vMerge="1">
                  <a:txBody>
                    <a:bodyPr/>
                    <a:lstStyle/>
                    <a:p>
                      <a:endParaRPr lang="zh-CN" altLang="en-US"/>
                    </a:p>
                  </a:txBody>
                  <a:tcPr/>
                </a:tc>
                <a:tc>
                  <a:txBody>
                    <a:bodyPr/>
                    <a:lstStyle/>
                    <a:p>
                      <a:pPr indent="266700" algn="just">
                        <a:lnSpc>
                          <a:spcPct val="150000"/>
                        </a:lnSpc>
                        <a:spcAft>
                          <a:spcPts val="0"/>
                        </a:spcAft>
                      </a:pPr>
                      <a:r>
                        <a:rPr lang="en-US" sz="1600" kern="100" dirty="0">
                          <a:effectLst/>
                        </a:rPr>
                        <a:t>[</a:t>
                      </a:r>
                      <a:r>
                        <a:rPr lang="zh-CN" sz="1600" kern="100" dirty="0">
                          <a:effectLst/>
                        </a:rPr>
                        <a:t>关注</a:t>
                      </a:r>
                      <a:r>
                        <a:rPr lang="en-US" sz="1600" kern="100" dirty="0">
                          <a:effectLst/>
                        </a:rPr>
                        <a:t>]</a:t>
                      </a:r>
                      <a:r>
                        <a:rPr lang="zh-CN" sz="1600" kern="100" dirty="0">
                          <a:effectLst/>
                        </a:rPr>
                        <a:t>更加关注对于客人的</a:t>
                      </a:r>
                      <a:r>
                        <a:rPr lang="zh-CN" sz="1600" kern="100" dirty="0">
                          <a:solidFill>
                            <a:srgbClr val="FF0000"/>
                          </a:solidFill>
                          <a:effectLst/>
                        </a:rPr>
                        <a:t>沉淀</a:t>
                      </a:r>
                      <a:r>
                        <a:rPr lang="zh-CN" sz="1600" kern="100" dirty="0">
                          <a:effectLst/>
                        </a:rPr>
                        <a:t>和</a:t>
                      </a:r>
                      <a:r>
                        <a:rPr lang="zh-CN" sz="1600" kern="100" dirty="0">
                          <a:solidFill>
                            <a:srgbClr val="FF0000"/>
                          </a:solidFill>
                          <a:effectLst/>
                        </a:rPr>
                        <a:t>运营</a:t>
                      </a:r>
                      <a:r>
                        <a:rPr lang="zh-CN" sz="1600" kern="100" dirty="0">
                          <a:effectLst/>
                        </a:rPr>
                        <a:t>以及</a:t>
                      </a:r>
                      <a:r>
                        <a:rPr lang="zh-CN" sz="1600" kern="100" dirty="0">
                          <a:solidFill>
                            <a:srgbClr val="FF0000"/>
                          </a:solidFill>
                          <a:effectLst/>
                        </a:rPr>
                        <a:t>房间内服务的质量</a:t>
                      </a:r>
                      <a:r>
                        <a:rPr lang="zh-CN" sz="1600" kern="100" dirty="0">
                          <a:effectLst/>
                        </a:rPr>
                        <a:t>，</a:t>
                      </a:r>
                      <a:r>
                        <a:rPr lang="zh-CN" sz="1600" kern="100" dirty="0">
                          <a:solidFill>
                            <a:srgbClr val="FF0000"/>
                          </a:solidFill>
                          <a:effectLst/>
                        </a:rPr>
                        <a:t>会员和卡券</a:t>
                      </a:r>
                      <a:r>
                        <a:rPr lang="zh-CN" sz="1600" kern="100" dirty="0">
                          <a:effectLst/>
                        </a:rPr>
                        <a:t>及</a:t>
                      </a:r>
                      <a:r>
                        <a:rPr lang="zh-CN" sz="1600" kern="100" dirty="0">
                          <a:solidFill>
                            <a:srgbClr val="FF0000"/>
                          </a:solidFill>
                          <a:effectLst/>
                        </a:rPr>
                        <a:t>流量</a:t>
                      </a:r>
                      <a:r>
                        <a:rPr lang="zh-CN" sz="1600" kern="100" dirty="0">
                          <a:effectLst/>
                        </a:rPr>
                        <a:t>订单引流非常重要</a:t>
                      </a: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7881" marR="378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55196290"/>
                  </a:ext>
                </a:extLst>
              </a:tr>
            </a:tbl>
          </a:graphicData>
        </a:graphic>
      </p:graphicFrame>
      <p:sp>
        <p:nvSpPr>
          <p:cNvPr id="3" name="矩形 2"/>
          <p:cNvSpPr/>
          <p:nvPr/>
        </p:nvSpPr>
        <p:spPr>
          <a:xfrm>
            <a:off x="-122820" y="-96321"/>
            <a:ext cx="2993127" cy="460382"/>
          </a:xfrm>
          <a:prstGeom prst="rect">
            <a:avLst/>
          </a:prstGeom>
        </p:spPr>
        <p:txBody>
          <a:bodyPr wrap="none">
            <a:spAutoFit/>
          </a:bodyPr>
          <a:lstStyle/>
          <a:p>
            <a:pPr indent="266700" algn="just">
              <a:lnSpc>
                <a:spcPct val="150000"/>
              </a:lnSpc>
              <a:spcAft>
                <a:spcPts val="0"/>
              </a:spcAft>
            </a:pPr>
            <a:r>
              <a:rPr lang="en-US" altLang="zh-CN" kern="100" dirty="0">
                <a:latin typeface="幼圆" panose="02010509060101010101" pitchFamily="49" charset="-122"/>
                <a:cs typeface="幼圆" panose="02010509060101010101" pitchFamily="49" charset="-122"/>
              </a:rPr>
              <a:t>3.</a:t>
            </a:r>
            <a:r>
              <a:rPr lang="zh-CN" altLang="zh-CN" kern="100" dirty="0">
                <a:latin typeface="Calibri" panose="020F0502020204030204" pitchFamily="34" charset="0"/>
                <a:ea typeface="幼圆" panose="02010509060101010101" pitchFamily="49" charset="-122"/>
                <a:cs typeface="幼圆" panose="02010509060101010101" pitchFamily="49" charset="-122"/>
              </a:rPr>
              <a:t>【细分客户认知分析】</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7777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148273332"/>
              </p:ext>
            </p:extLst>
          </p:nvPr>
        </p:nvGraphicFramePr>
        <p:xfrm>
          <a:off x="395536" y="1707654"/>
          <a:ext cx="8352928" cy="1828800"/>
        </p:xfrm>
        <a:graphic>
          <a:graphicData uri="http://schemas.openxmlformats.org/drawingml/2006/table">
            <a:tbl>
              <a:tblPr>
                <a:tableStyleId>{5C22544A-7EE6-4342-B048-85BDC9FD1C3A}</a:tableStyleId>
              </a:tblPr>
              <a:tblGrid>
                <a:gridCol w="1125872">
                  <a:extLst>
                    <a:ext uri="{9D8B030D-6E8A-4147-A177-3AD203B41FA5}">
                      <a16:colId xmlns="" xmlns:a16="http://schemas.microsoft.com/office/drawing/2014/main" val="3028851375"/>
                    </a:ext>
                  </a:extLst>
                </a:gridCol>
                <a:gridCol w="1830355">
                  <a:extLst>
                    <a:ext uri="{9D8B030D-6E8A-4147-A177-3AD203B41FA5}">
                      <a16:colId xmlns="" xmlns:a16="http://schemas.microsoft.com/office/drawing/2014/main" val="264053299"/>
                    </a:ext>
                  </a:extLst>
                </a:gridCol>
                <a:gridCol w="5396701">
                  <a:extLst>
                    <a:ext uri="{9D8B030D-6E8A-4147-A177-3AD203B41FA5}">
                      <a16:colId xmlns="" xmlns:a16="http://schemas.microsoft.com/office/drawing/2014/main" val="300313921"/>
                    </a:ext>
                  </a:extLst>
                </a:gridCol>
              </a:tblGrid>
              <a:tr h="208102">
                <a:tc rowSpan="4">
                  <a:txBody>
                    <a:bodyPr/>
                    <a:lstStyle/>
                    <a:p>
                      <a:pPr marL="71755" marR="71755" indent="266700" algn="ctr">
                        <a:lnSpc>
                          <a:spcPct val="150000"/>
                        </a:lnSpc>
                        <a:spcAft>
                          <a:spcPts val="0"/>
                        </a:spcAft>
                      </a:pPr>
                      <a:r>
                        <a:rPr lang="zh-CN" sz="1600" kern="100" dirty="0">
                          <a:effectLst/>
                        </a:rPr>
                        <a:t>服务行业</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7881" marR="37881" marT="0" marB="0" vert="eaVe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indent="266700" algn="ctr">
                        <a:lnSpc>
                          <a:spcPct val="150000"/>
                        </a:lnSpc>
                        <a:spcAft>
                          <a:spcPts val="0"/>
                        </a:spcAft>
                      </a:pPr>
                      <a:r>
                        <a:rPr lang="zh-CN" sz="1600" kern="100">
                          <a:effectLst/>
                        </a:rPr>
                        <a:t>娱乐行业</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7881" marR="378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a:effectLst/>
                        </a:rPr>
                        <a:t>[</a:t>
                      </a:r>
                      <a:r>
                        <a:rPr lang="zh-CN" sz="1600" kern="100">
                          <a:effectLst/>
                        </a:rPr>
                        <a:t>意识</a:t>
                      </a:r>
                      <a:r>
                        <a:rPr lang="en-US" sz="1600" kern="100">
                          <a:effectLst/>
                        </a:rPr>
                        <a:t>]</a:t>
                      </a:r>
                      <a:r>
                        <a:rPr lang="zh-CN" sz="1600" kern="100">
                          <a:effectLst/>
                        </a:rPr>
                        <a:t>商户主要被团购、支付推销</a:t>
                      </a: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7881" marR="378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678568313"/>
                  </a:ext>
                </a:extLst>
              </a:tr>
              <a:tr h="406048">
                <a:tc vMerge="1">
                  <a:txBody>
                    <a:bodyPr/>
                    <a:lstStyle/>
                    <a:p>
                      <a:endParaRPr lang="zh-CN" altLang="en-US"/>
                    </a:p>
                  </a:txBody>
                  <a:tcPr/>
                </a:tc>
                <a:tc vMerge="1">
                  <a:txBody>
                    <a:bodyPr/>
                    <a:lstStyle/>
                    <a:p>
                      <a:endParaRPr lang="zh-CN" altLang="en-US"/>
                    </a:p>
                  </a:txBody>
                  <a:tcPr/>
                </a:tc>
                <a:tc>
                  <a:txBody>
                    <a:bodyPr/>
                    <a:lstStyle/>
                    <a:p>
                      <a:pPr indent="266700" algn="just">
                        <a:lnSpc>
                          <a:spcPct val="150000"/>
                        </a:lnSpc>
                        <a:spcAft>
                          <a:spcPts val="0"/>
                        </a:spcAft>
                      </a:pPr>
                      <a:r>
                        <a:rPr lang="en-US" sz="1600" kern="100" dirty="0">
                          <a:effectLst/>
                        </a:rPr>
                        <a:t>[</a:t>
                      </a:r>
                      <a:r>
                        <a:rPr lang="zh-CN" sz="1600" kern="100" dirty="0">
                          <a:effectLst/>
                        </a:rPr>
                        <a:t>关注</a:t>
                      </a:r>
                      <a:r>
                        <a:rPr lang="en-US" sz="1600" kern="100" dirty="0">
                          <a:effectLst/>
                        </a:rPr>
                        <a:t>]</a:t>
                      </a:r>
                      <a:r>
                        <a:rPr lang="zh-CN" sz="1600" kern="100" dirty="0">
                          <a:effectLst/>
                        </a:rPr>
                        <a:t>更加关注现场的</a:t>
                      </a:r>
                      <a:r>
                        <a:rPr lang="zh-CN" sz="1600" kern="100" dirty="0">
                          <a:solidFill>
                            <a:srgbClr val="FF0000"/>
                          </a:solidFill>
                          <a:effectLst/>
                        </a:rPr>
                        <a:t>炫酷</a:t>
                      </a:r>
                      <a:r>
                        <a:rPr lang="zh-CN" sz="1600" kern="100" dirty="0">
                          <a:effectLst/>
                        </a:rPr>
                        <a:t>的</a:t>
                      </a:r>
                      <a:r>
                        <a:rPr lang="zh-CN" sz="1600" kern="100" dirty="0">
                          <a:solidFill>
                            <a:srgbClr val="FF0000"/>
                          </a:solidFill>
                          <a:effectLst/>
                        </a:rPr>
                        <a:t>服务</a:t>
                      </a:r>
                      <a:r>
                        <a:rPr lang="zh-CN" sz="1600" kern="100" dirty="0">
                          <a:effectLst/>
                        </a:rPr>
                        <a:t>和</a:t>
                      </a:r>
                      <a:r>
                        <a:rPr lang="zh-CN" sz="1600" kern="100" dirty="0">
                          <a:solidFill>
                            <a:srgbClr val="FF0000"/>
                          </a:solidFill>
                          <a:effectLst/>
                        </a:rPr>
                        <a:t>营销活动</a:t>
                      </a:r>
                      <a:r>
                        <a:rPr lang="zh-CN" sz="1600" kern="100" dirty="0">
                          <a:effectLst/>
                        </a:rPr>
                        <a:t>、以及</a:t>
                      </a:r>
                      <a:r>
                        <a:rPr lang="zh-CN" sz="1600" kern="100" dirty="0">
                          <a:solidFill>
                            <a:srgbClr val="FF0000"/>
                          </a:solidFill>
                          <a:effectLst/>
                        </a:rPr>
                        <a:t>新客人引流</a:t>
                      </a:r>
                      <a:r>
                        <a:rPr lang="zh-CN" sz="1600" kern="100" dirty="0">
                          <a:effectLst/>
                        </a:rPr>
                        <a:t>的营销</a:t>
                      </a: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7881" marR="378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951501528"/>
                  </a:ext>
                </a:extLst>
              </a:tr>
              <a:tr h="208102">
                <a:tc vMerge="1">
                  <a:txBody>
                    <a:bodyPr/>
                    <a:lstStyle/>
                    <a:p>
                      <a:endParaRPr lang="zh-CN" altLang="en-US"/>
                    </a:p>
                  </a:txBody>
                  <a:tcPr/>
                </a:tc>
                <a:tc rowSpan="2">
                  <a:txBody>
                    <a:bodyPr/>
                    <a:lstStyle/>
                    <a:p>
                      <a:pPr indent="266700" algn="ctr">
                        <a:lnSpc>
                          <a:spcPct val="150000"/>
                        </a:lnSpc>
                        <a:spcAft>
                          <a:spcPts val="0"/>
                        </a:spcAft>
                      </a:pPr>
                      <a:r>
                        <a:rPr lang="zh-CN" sz="1600" kern="100">
                          <a:effectLst/>
                        </a:rPr>
                        <a:t>美容美发行业</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7881" marR="378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dirty="0">
                          <a:effectLst/>
                        </a:rPr>
                        <a:t>[</a:t>
                      </a:r>
                      <a:r>
                        <a:rPr lang="zh-CN" sz="1600" kern="100" dirty="0">
                          <a:effectLst/>
                        </a:rPr>
                        <a:t>意识</a:t>
                      </a:r>
                      <a:r>
                        <a:rPr lang="en-US" sz="1600" kern="100" dirty="0">
                          <a:effectLst/>
                        </a:rPr>
                        <a:t>]</a:t>
                      </a:r>
                      <a:r>
                        <a:rPr lang="zh-CN" sz="1600" kern="100" dirty="0">
                          <a:effectLst/>
                        </a:rPr>
                        <a:t>商户主要被团购、支付推销</a:t>
                      </a: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7881" marR="378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022811905"/>
                  </a:ext>
                </a:extLst>
              </a:tr>
              <a:tr h="208102">
                <a:tc vMerge="1">
                  <a:txBody>
                    <a:bodyPr/>
                    <a:lstStyle/>
                    <a:p>
                      <a:endParaRPr lang="zh-CN" altLang="en-US"/>
                    </a:p>
                  </a:txBody>
                  <a:tcPr/>
                </a:tc>
                <a:tc vMerge="1">
                  <a:txBody>
                    <a:bodyPr/>
                    <a:lstStyle/>
                    <a:p>
                      <a:endParaRPr lang="zh-CN" altLang="en-US"/>
                    </a:p>
                  </a:txBody>
                  <a:tcPr/>
                </a:tc>
                <a:tc>
                  <a:txBody>
                    <a:bodyPr/>
                    <a:lstStyle/>
                    <a:p>
                      <a:pPr indent="266700" algn="just">
                        <a:lnSpc>
                          <a:spcPct val="150000"/>
                        </a:lnSpc>
                        <a:spcAft>
                          <a:spcPts val="0"/>
                        </a:spcAft>
                      </a:pPr>
                      <a:r>
                        <a:rPr lang="en-US" sz="1600" kern="100" dirty="0">
                          <a:effectLst/>
                        </a:rPr>
                        <a:t>[</a:t>
                      </a:r>
                      <a:r>
                        <a:rPr lang="zh-CN" sz="1600" kern="100" dirty="0">
                          <a:effectLst/>
                        </a:rPr>
                        <a:t>关注</a:t>
                      </a:r>
                      <a:r>
                        <a:rPr lang="en-US" sz="1600" kern="100" dirty="0">
                          <a:effectLst/>
                        </a:rPr>
                        <a:t>]</a:t>
                      </a:r>
                      <a:r>
                        <a:rPr lang="zh-CN" sz="1600" kern="100" dirty="0">
                          <a:effectLst/>
                        </a:rPr>
                        <a:t>更加关注客人的</a:t>
                      </a:r>
                      <a:r>
                        <a:rPr lang="zh-CN" sz="1600" kern="100" dirty="0">
                          <a:solidFill>
                            <a:srgbClr val="FF0000"/>
                          </a:solidFill>
                          <a:effectLst/>
                        </a:rPr>
                        <a:t>沉淀</a:t>
                      </a:r>
                      <a:r>
                        <a:rPr lang="zh-CN" sz="1600" kern="100" dirty="0">
                          <a:effectLst/>
                        </a:rPr>
                        <a:t>，会员的管理及</a:t>
                      </a:r>
                      <a:r>
                        <a:rPr lang="zh-CN" sz="1600" kern="100" dirty="0">
                          <a:solidFill>
                            <a:srgbClr val="FF0000"/>
                          </a:solidFill>
                          <a:effectLst/>
                        </a:rPr>
                        <a:t>新客流</a:t>
                      </a:r>
                      <a:r>
                        <a:rPr lang="zh-CN" sz="1600" kern="100" dirty="0">
                          <a:effectLst/>
                        </a:rPr>
                        <a:t>的导入</a:t>
                      </a: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7881" marR="378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909036026"/>
                  </a:ext>
                </a:extLst>
              </a:tr>
            </a:tbl>
          </a:graphicData>
        </a:graphic>
      </p:graphicFrame>
      <p:sp>
        <p:nvSpPr>
          <p:cNvPr id="3" name="矩形 2"/>
          <p:cNvSpPr/>
          <p:nvPr/>
        </p:nvSpPr>
        <p:spPr>
          <a:xfrm>
            <a:off x="-122820" y="-96321"/>
            <a:ext cx="2993127" cy="460382"/>
          </a:xfrm>
          <a:prstGeom prst="rect">
            <a:avLst/>
          </a:prstGeom>
        </p:spPr>
        <p:txBody>
          <a:bodyPr wrap="none">
            <a:spAutoFit/>
          </a:bodyPr>
          <a:lstStyle/>
          <a:p>
            <a:pPr indent="266700" algn="just">
              <a:lnSpc>
                <a:spcPct val="150000"/>
              </a:lnSpc>
              <a:spcAft>
                <a:spcPts val="0"/>
              </a:spcAft>
            </a:pPr>
            <a:r>
              <a:rPr lang="en-US" altLang="zh-CN" kern="100" dirty="0">
                <a:latin typeface="幼圆" panose="02010509060101010101" pitchFamily="49" charset="-122"/>
                <a:cs typeface="幼圆" panose="02010509060101010101" pitchFamily="49" charset="-122"/>
              </a:rPr>
              <a:t>3.</a:t>
            </a:r>
            <a:r>
              <a:rPr lang="zh-CN" altLang="zh-CN" kern="100" dirty="0">
                <a:latin typeface="Calibri" panose="020F0502020204030204" pitchFamily="34" charset="0"/>
                <a:ea typeface="幼圆" panose="02010509060101010101" pitchFamily="49" charset="-122"/>
                <a:cs typeface="幼圆" panose="02010509060101010101" pitchFamily="49" charset="-122"/>
              </a:rPr>
              <a:t>【细分客户认知分析】</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8501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752691025"/>
              </p:ext>
            </p:extLst>
          </p:nvPr>
        </p:nvGraphicFramePr>
        <p:xfrm>
          <a:off x="467544" y="1275606"/>
          <a:ext cx="8208912" cy="2052960"/>
        </p:xfrm>
        <a:graphic>
          <a:graphicData uri="http://schemas.openxmlformats.org/drawingml/2006/table">
            <a:tbl>
              <a:tblPr>
                <a:tableStyleId>{5C22544A-7EE6-4342-B048-85BDC9FD1C3A}</a:tableStyleId>
              </a:tblPr>
              <a:tblGrid>
                <a:gridCol w="1256360">
                  <a:extLst>
                    <a:ext uri="{9D8B030D-6E8A-4147-A177-3AD203B41FA5}">
                      <a16:colId xmlns="" xmlns:a16="http://schemas.microsoft.com/office/drawing/2014/main" val="3244427609"/>
                    </a:ext>
                  </a:extLst>
                </a:gridCol>
                <a:gridCol w="1424048">
                  <a:extLst>
                    <a:ext uri="{9D8B030D-6E8A-4147-A177-3AD203B41FA5}">
                      <a16:colId xmlns="" xmlns:a16="http://schemas.microsoft.com/office/drawing/2014/main" val="441900351"/>
                    </a:ext>
                  </a:extLst>
                </a:gridCol>
                <a:gridCol w="5528504">
                  <a:extLst>
                    <a:ext uri="{9D8B030D-6E8A-4147-A177-3AD203B41FA5}">
                      <a16:colId xmlns="" xmlns:a16="http://schemas.microsoft.com/office/drawing/2014/main" val="3292040414"/>
                    </a:ext>
                  </a:extLst>
                </a:gridCol>
              </a:tblGrid>
              <a:tr h="452760">
                <a:tc rowSpan="4">
                  <a:txBody>
                    <a:bodyPr/>
                    <a:lstStyle/>
                    <a:p>
                      <a:pPr marL="71755" marR="71755" indent="266700" algn="ctr">
                        <a:lnSpc>
                          <a:spcPct val="150000"/>
                        </a:lnSpc>
                        <a:spcAft>
                          <a:spcPts val="0"/>
                        </a:spcAft>
                      </a:pPr>
                      <a:r>
                        <a:rPr lang="zh-CN" sz="1400" kern="100">
                          <a:effectLst/>
                        </a:rPr>
                        <a:t>零售行业</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7881" marR="37881" marT="0" marB="0" vert="eaVe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indent="266700" algn="ctr">
                        <a:lnSpc>
                          <a:spcPct val="150000"/>
                        </a:lnSpc>
                        <a:spcAft>
                          <a:spcPts val="0"/>
                        </a:spcAft>
                      </a:pPr>
                      <a:r>
                        <a:rPr lang="zh-CN" sz="1400" kern="100">
                          <a:effectLst/>
                        </a:rPr>
                        <a:t>商超便利连锁店</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7881" marR="378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en-US" sz="1400" kern="100" dirty="0">
                          <a:effectLst/>
                        </a:rPr>
                        <a:t>[</a:t>
                      </a:r>
                      <a:r>
                        <a:rPr lang="zh-CN" sz="1400" kern="100" dirty="0">
                          <a:effectLst/>
                        </a:rPr>
                        <a:t>意识</a:t>
                      </a:r>
                      <a:r>
                        <a:rPr lang="en-US" sz="1400" kern="100" dirty="0">
                          <a:effectLst/>
                        </a:rPr>
                        <a:t>]</a:t>
                      </a:r>
                      <a:r>
                        <a:rPr lang="zh-CN" sz="1400" kern="100" dirty="0">
                          <a:effectLst/>
                        </a:rPr>
                        <a:t>商户已被支付多次推销</a:t>
                      </a:r>
                      <a:r>
                        <a:rPr lang="en-US" sz="1400" kern="100" dirty="0">
                          <a:effectLst/>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7881" marR="378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949988368"/>
                  </a:ext>
                </a:extLst>
              </a:tr>
              <a:tr h="132585">
                <a:tc vMerge="1">
                  <a:txBody>
                    <a:bodyPr/>
                    <a:lstStyle/>
                    <a:p>
                      <a:endParaRPr lang="zh-CN" altLang="en-US"/>
                    </a:p>
                  </a:txBody>
                  <a:tcPr/>
                </a:tc>
                <a:tc vMerge="1">
                  <a:txBody>
                    <a:bodyPr/>
                    <a:lstStyle/>
                    <a:p>
                      <a:endParaRPr lang="zh-CN" altLang="en-US"/>
                    </a:p>
                  </a:txBody>
                  <a:tcPr/>
                </a:tc>
                <a:tc>
                  <a:txBody>
                    <a:bodyPr/>
                    <a:lstStyle/>
                    <a:p>
                      <a:pPr algn="just">
                        <a:lnSpc>
                          <a:spcPct val="150000"/>
                        </a:lnSpc>
                        <a:spcAft>
                          <a:spcPts val="0"/>
                        </a:spcAft>
                      </a:pPr>
                      <a:r>
                        <a:rPr lang="en-US" sz="1400" kern="100" dirty="0">
                          <a:effectLst/>
                        </a:rPr>
                        <a:t>[</a:t>
                      </a:r>
                      <a:r>
                        <a:rPr lang="zh-CN" sz="1400" kern="100" dirty="0">
                          <a:effectLst/>
                        </a:rPr>
                        <a:t>关注</a:t>
                      </a:r>
                      <a:r>
                        <a:rPr lang="en-US" sz="1400" kern="100" dirty="0">
                          <a:effectLst/>
                        </a:rPr>
                        <a:t>]</a:t>
                      </a:r>
                      <a:r>
                        <a:rPr lang="zh-CN" sz="1400" kern="100" dirty="0">
                          <a:effectLst/>
                        </a:rPr>
                        <a:t>更加关注买单的</a:t>
                      </a:r>
                      <a:r>
                        <a:rPr lang="zh-CN" sz="1400" kern="100" dirty="0">
                          <a:solidFill>
                            <a:srgbClr val="FF0000"/>
                          </a:solidFill>
                          <a:effectLst/>
                        </a:rPr>
                        <a:t>效率</a:t>
                      </a:r>
                      <a:r>
                        <a:rPr lang="zh-CN" sz="1400" kern="100" dirty="0">
                          <a:effectLst/>
                        </a:rPr>
                        <a:t>和商品</a:t>
                      </a:r>
                      <a:r>
                        <a:rPr lang="zh-CN" sz="1400" kern="100" dirty="0">
                          <a:solidFill>
                            <a:srgbClr val="FF0000"/>
                          </a:solidFill>
                          <a:effectLst/>
                        </a:rPr>
                        <a:t>在线销售</a:t>
                      </a:r>
                      <a:r>
                        <a:rPr lang="en-US" sz="1400" kern="100" dirty="0">
                          <a:solidFill>
                            <a:srgbClr val="FF0000"/>
                          </a:solidFill>
                          <a:effectLst/>
                        </a:rPr>
                        <a:t> </a:t>
                      </a:r>
                      <a:endParaRPr lang="zh-CN" sz="1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7881" marR="378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964222251"/>
                  </a:ext>
                </a:extLst>
              </a:tr>
              <a:tr h="265170">
                <a:tc vMerge="1">
                  <a:txBody>
                    <a:bodyPr/>
                    <a:lstStyle/>
                    <a:p>
                      <a:endParaRPr lang="zh-CN" altLang="en-US"/>
                    </a:p>
                  </a:txBody>
                  <a:tcPr/>
                </a:tc>
                <a:tc rowSpan="2">
                  <a:txBody>
                    <a:bodyPr/>
                    <a:lstStyle/>
                    <a:p>
                      <a:pPr indent="266700" algn="ctr">
                        <a:lnSpc>
                          <a:spcPct val="150000"/>
                        </a:lnSpc>
                        <a:spcAft>
                          <a:spcPts val="0"/>
                        </a:spcAft>
                      </a:pPr>
                      <a:r>
                        <a:rPr lang="zh-CN" sz="1400" kern="100">
                          <a:effectLst/>
                        </a:rPr>
                        <a:t>服装零售店</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7881" marR="378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50000"/>
                        </a:lnSpc>
                        <a:spcAft>
                          <a:spcPts val="0"/>
                        </a:spcAft>
                      </a:pPr>
                      <a:r>
                        <a:rPr lang="en-US" sz="1400" kern="100" dirty="0">
                          <a:effectLst/>
                        </a:rPr>
                        <a:t>[</a:t>
                      </a:r>
                      <a:r>
                        <a:rPr lang="zh-CN" sz="1400" kern="100" dirty="0">
                          <a:effectLst/>
                        </a:rPr>
                        <a:t>意识</a:t>
                      </a:r>
                      <a:r>
                        <a:rPr lang="en-US" sz="1400" kern="100" dirty="0">
                          <a:effectLst/>
                        </a:rPr>
                        <a:t>]</a:t>
                      </a:r>
                      <a:r>
                        <a:rPr lang="zh-CN" sz="1400" kern="100" dirty="0">
                          <a:effectLst/>
                        </a:rPr>
                        <a:t>商户相对和目前的</a:t>
                      </a:r>
                      <a:r>
                        <a:rPr lang="en-US" sz="1400" kern="100" dirty="0">
                          <a:effectLst/>
                        </a:rPr>
                        <a:t>O2O</a:t>
                      </a:r>
                      <a:r>
                        <a:rPr lang="zh-CN" sz="1400" kern="100" dirty="0">
                          <a:effectLst/>
                        </a:rPr>
                        <a:t>平台接触少点，微信营销和支付类公司推销比较多点</a:t>
                      </a:r>
                      <a:r>
                        <a:rPr lang="en-US" sz="1400" kern="100" dirty="0">
                          <a:effectLst/>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7881" marR="378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529892597"/>
                  </a:ext>
                </a:extLst>
              </a:tr>
              <a:tr h="265170">
                <a:tc vMerge="1">
                  <a:txBody>
                    <a:bodyPr/>
                    <a:lstStyle/>
                    <a:p>
                      <a:endParaRPr lang="zh-CN" altLang="en-US"/>
                    </a:p>
                  </a:txBody>
                  <a:tcPr/>
                </a:tc>
                <a:tc vMerge="1">
                  <a:txBody>
                    <a:bodyPr/>
                    <a:lstStyle/>
                    <a:p>
                      <a:endParaRPr lang="zh-CN" altLang="en-US"/>
                    </a:p>
                  </a:txBody>
                  <a:tcPr/>
                </a:tc>
                <a:tc>
                  <a:txBody>
                    <a:bodyPr/>
                    <a:lstStyle/>
                    <a:p>
                      <a:pPr indent="266700" algn="just">
                        <a:lnSpc>
                          <a:spcPct val="150000"/>
                        </a:lnSpc>
                        <a:spcAft>
                          <a:spcPts val="0"/>
                        </a:spcAft>
                      </a:pPr>
                      <a:r>
                        <a:rPr lang="en-US" sz="1400" kern="100" dirty="0">
                          <a:effectLst/>
                        </a:rPr>
                        <a:t>[</a:t>
                      </a:r>
                      <a:r>
                        <a:rPr lang="zh-CN" sz="1400" kern="100" dirty="0">
                          <a:effectLst/>
                        </a:rPr>
                        <a:t>关注</a:t>
                      </a:r>
                      <a:r>
                        <a:rPr lang="en-US" sz="1400" kern="100" dirty="0">
                          <a:effectLst/>
                        </a:rPr>
                        <a:t>]</a:t>
                      </a:r>
                      <a:r>
                        <a:rPr lang="zh-CN" sz="1400" kern="100" dirty="0">
                          <a:effectLst/>
                        </a:rPr>
                        <a:t>更加关注客人从家到商场、从商场到楼层，从楼层到商户门店，从门店外到门店内，从进店到</a:t>
                      </a:r>
                      <a:r>
                        <a:rPr lang="zh-CN" sz="1400" kern="100" dirty="0">
                          <a:solidFill>
                            <a:srgbClr val="FF0000"/>
                          </a:solidFill>
                          <a:effectLst/>
                        </a:rPr>
                        <a:t>转化</a:t>
                      </a:r>
                      <a:r>
                        <a:rPr lang="zh-CN" sz="1400" kern="100" dirty="0">
                          <a:effectLst/>
                        </a:rPr>
                        <a:t>销售</a:t>
                      </a:r>
                      <a:r>
                        <a:rPr lang="en-US" sz="1400" kern="100" dirty="0">
                          <a:effectLst/>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7881" marR="378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303529215"/>
                  </a:ext>
                </a:extLst>
              </a:tr>
            </a:tbl>
          </a:graphicData>
        </a:graphic>
      </p:graphicFrame>
      <p:sp>
        <p:nvSpPr>
          <p:cNvPr id="3" name="矩形 2"/>
          <p:cNvSpPr/>
          <p:nvPr/>
        </p:nvSpPr>
        <p:spPr>
          <a:xfrm>
            <a:off x="-122820" y="-96321"/>
            <a:ext cx="2993127" cy="460382"/>
          </a:xfrm>
          <a:prstGeom prst="rect">
            <a:avLst/>
          </a:prstGeom>
        </p:spPr>
        <p:txBody>
          <a:bodyPr wrap="none">
            <a:spAutoFit/>
          </a:bodyPr>
          <a:lstStyle/>
          <a:p>
            <a:pPr indent="266700" algn="just">
              <a:lnSpc>
                <a:spcPct val="150000"/>
              </a:lnSpc>
              <a:spcAft>
                <a:spcPts val="0"/>
              </a:spcAft>
            </a:pPr>
            <a:r>
              <a:rPr lang="en-US" altLang="zh-CN" kern="100" dirty="0">
                <a:latin typeface="幼圆" panose="02010509060101010101" pitchFamily="49" charset="-122"/>
                <a:cs typeface="幼圆" panose="02010509060101010101" pitchFamily="49" charset="-122"/>
              </a:rPr>
              <a:t>3.</a:t>
            </a:r>
            <a:r>
              <a:rPr lang="zh-CN" altLang="zh-CN" kern="100" dirty="0">
                <a:latin typeface="Calibri" panose="020F0502020204030204" pitchFamily="34" charset="0"/>
                <a:ea typeface="幼圆" panose="02010509060101010101" pitchFamily="49" charset="-122"/>
                <a:cs typeface="幼圆" panose="02010509060101010101" pitchFamily="49" charset="-122"/>
              </a:rPr>
              <a:t>【细分客户认知分析】</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5702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812456611"/>
              </p:ext>
            </p:extLst>
          </p:nvPr>
        </p:nvGraphicFramePr>
        <p:xfrm>
          <a:off x="467544" y="1203598"/>
          <a:ext cx="8208912" cy="2926080"/>
        </p:xfrm>
        <a:graphic>
          <a:graphicData uri="http://schemas.openxmlformats.org/drawingml/2006/table">
            <a:tbl>
              <a:tblPr>
                <a:tableStyleId>{5C22544A-7EE6-4342-B048-85BDC9FD1C3A}</a:tableStyleId>
              </a:tblPr>
              <a:tblGrid>
                <a:gridCol w="1256360">
                  <a:extLst>
                    <a:ext uri="{9D8B030D-6E8A-4147-A177-3AD203B41FA5}">
                      <a16:colId xmlns="" xmlns:a16="http://schemas.microsoft.com/office/drawing/2014/main" val="3244427609"/>
                    </a:ext>
                  </a:extLst>
                </a:gridCol>
                <a:gridCol w="1424048">
                  <a:extLst>
                    <a:ext uri="{9D8B030D-6E8A-4147-A177-3AD203B41FA5}">
                      <a16:colId xmlns="" xmlns:a16="http://schemas.microsoft.com/office/drawing/2014/main" val="441900351"/>
                    </a:ext>
                  </a:extLst>
                </a:gridCol>
                <a:gridCol w="5528504">
                  <a:extLst>
                    <a:ext uri="{9D8B030D-6E8A-4147-A177-3AD203B41FA5}">
                      <a16:colId xmlns="" xmlns:a16="http://schemas.microsoft.com/office/drawing/2014/main" val="3292040414"/>
                    </a:ext>
                  </a:extLst>
                </a:gridCol>
              </a:tblGrid>
              <a:tr h="132585">
                <a:tc rowSpan="4">
                  <a:txBody>
                    <a:bodyPr/>
                    <a:lstStyle/>
                    <a:p>
                      <a:pPr marL="71755" marR="71755" indent="266700" algn="ctr">
                        <a:lnSpc>
                          <a:spcPct val="150000"/>
                        </a:lnSpc>
                        <a:spcAft>
                          <a:spcPts val="0"/>
                        </a:spcAft>
                      </a:pPr>
                      <a:r>
                        <a:rPr lang="zh-CN" sz="1600" kern="100" dirty="0">
                          <a:effectLst/>
                        </a:rPr>
                        <a:t>零售行业</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7881" marR="37881" marT="0" marB="0" vert="eaVe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indent="266700" algn="ctr">
                        <a:lnSpc>
                          <a:spcPct val="150000"/>
                        </a:lnSpc>
                        <a:spcAft>
                          <a:spcPts val="0"/>
                        </a:spcAft>
                      </a:pPr>
                      <a:r>
                        <a:rPr lang="zh-CN" sz="1600" kern="100">
                          <a:effectLst/>
                        </a:rPr>
                        <a:t>化妆饰品店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7881" marR="378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50000"/>
                        </a:lnSpc>
                        <a:spcAft>
                          <a:spcPts val="0"/>
                        </a:spcAft>
                      </a:pPr>
                      <a:r>
                        <a:rPr lang="en-US" sz="1600" kern="100">
                          <a:effectLst/>
                        </a:rPr>
                        <a:t>[</a:t>
                      </a:r>
                      <a:r>
                        <a:rPr lang="zh-CN" sz="1600" kern="100">
                          <a:effectLst/>
                        </a:rPr>
                        <a:t>意识</a:t>
                      </a:r>
                      <a:r>
                        <a:rPr lang="en-US" sz="1600" kern="100">
                          <a:effectLst/>
                        </a:rPr>
                        <a:t>]</a:t>
                      </a:r>
                      <a:r>
                        <a:rPr lang="zh-CN" sz="1600" kern="100">
                          <a:effectLst/>
                        </a:rPr>
                        <a:t>商户相对和目前的</a:t>
                      </a:r>
                      <a:r>
                        <a:rPr lang="en-US" sz="1600" kern="100">
                          <a:effectLst/>
                        </a:rPr>
                        <a:t>O2O</a:t>
                      </a:r>
                      <a:r>
                        <a:rPr lang="zh-CN" sz="1600" kern="100">
                          <a:effectLst/>
                        </a:rPr>
                        <a:t>平台接触的少，银联刷卡公司推广的多</a:t>
                      </a: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7881" marR="378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000527679"/>
                  </a:ext>
                </a:extLst>
              </a:tr>
              <a:tr h="132585">
                <a:tc vMerge="1">
                  <a:txBody>
                    <a:bodyPr/>
                    <a:lstStyle/>
                    <a:p>
                      <a:endParaRPr lang="zh-CN" altLang="en-US"/>
                    </a:p>
                  </a:txBody>
                  <a:tcPr/>
                </a:tc>
                <a:tc vMerge="1">
                  <a:txBody>
                    <a:bodyPr/>
                    <a:lstStyle/>
                    <a:p>
                      <a:endParaRPr lang="zh-CN" altLang="en-US"/>
                    </a:p>
                  </a:txBody>
                  <a:tcPr/>
                </a:tc>
                <a:tc>
                  <a:txBody>
                    <a:bodyPr/>
                    <a:lstStyle/>
                    <a:p>
                      <a:pPr indent="266700" algn="just">
                        <a:lnSpc>
                          <a:spcPct val="150000"/>
                        </a:lnSpc>
                        <a:spcAft>
                          <a:spcPts val="0"/>
                        </a:spcAft>
                      </a:pPr>
                      <a:r>
                        <a:rPr lang="en-US" sz="1600" kern="100" dirty="0">
                          <a:effectLst/>
                        </a:rPr>
                        <a:t>[</a:t>
                      </a:r>
                      <a:r>
                        <a:rPr lang="zh-CN" sz="1600" kern="100" dirty="0">
                          <a:effectLst/>
                        </a:rPr>
                        <a:t>关注</a:t>
                      </a:r>
                      <a:r>
                        <a:rPr lang="en-US" sz="1600" kern="100" dirty="0">
                          <a:effectLst/>
                        </a:rPr>
                        <a:t>]</a:t>
                      </a:r>
                      <a:r>
                        <a:rPr lang="zh-CN" sz="1600" kern="100" dirty="0">
                          <a:effectLst/>
                        </a:rPr>
                        <a:t>更加关注现场的</a:t>
                      </a:r>
                      <a:r>
                        <a:rPr lang="zh-CN" sz="1600" kern="100" dirty="0">
                          <a:solidFill>
                            <a:srgbClr val="FF0000"/>
                          </a:solidFill>
                          <a:effectLst/>
                        </a:rPr>
                        <a:t>体验消费</a:t>
                      </a:r>
                      <a:r>
                        <a:rPr lang="zh-CN" sz="1600" kern="100" dirty="0">
                          <a:effectLst/>
                        </a:rPr>
                        <a:t>，以及现场的营销和促销</a:t>
                      </a:r>
                      <a:r>
                        <a:rPr lang="zh-CN" sz="1600" kern="100" dirty="0">
                          <a:solidFill>
                            <a:srgbClr val="FF0000"/>
                          </a:solidFill>
                          <a:effectLst/>
                        </a:rPr>
                        <a:t>活动</a:t>
                      </a:r>
                      <a:r>
                        <a:rPr lang="en-US" sz="1600" kern="100" dirty="0">
                          <a:solidFill>
                            <a:srgbClr val="FF0000"/>
                          </a:solidFill>
                          <a:effectLst/>
                        </a:rPr>
                        <a:t> </a:t>
                      </a:r>
                      <a:endParaRPr lang="zh-CN" sz="16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7881" marR="378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719881303"/>
                  </a:ext>
                </a:extLst>
              </a:tr>
              <a:tr h="132585">
                <a:tc vMerge="1">
                  <a:txBody>
                    <a:bodyPr/>
                    <a:lstStyle/>
                    <a:p>
                      <a:endParaRPr lang="zh-CN" altLang="en-US"/>
                    </a:p>
                  </a:txBody>
                  <a:tcPr/>
                </a:tc>
                <a:tc rowSpan="2">
                  <a:txBody>
                    <a:bodyPr/>
                    <a:lstStyle/>
                    <a:p>
                      <a:pPr indent="266700" algn="ctr">
                        <a:lnSpc>
                          <a:spcPct val="150000"/>
                        </a:lnSpc>
                        <a:spcAft>
                          <a:spcPts val="0"/>
                        </a:spcAft>
                      </a:pPr>
                      <a:r>
                        <a:rPr lang="zh-CN" sz="1600" kern="100" dirty="0">
                          <a:effectLst/>
                        </a:rPr>
                        <a:t>名表珠宝店</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7881" marR="3788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50000"/>
                        </a:lnSpc>
                        <a:spcAft>
                          <a:spcPts val="0"/>
                        </a:spcAft>
                      </a:pPr>
                      <a:r>
                        <a:rPr lang="en-US" sz="1600" kern="100">
                          <a:effectLst/>
                        </a:rPr>
                        <a:t>[</a:t>
                      </a:r>
                      <a:r>
                        <a:rPr lang="zh-CN" sz="1600" kern="100">
                          <a:effectLst/>
                        </a:rPr>
                        <a:t>意识</a:t>
                      </a:r>
                      <a:r>
                        <a:rPr lang="en-US" sz="1600" kern="100">
                          <a:effectLst/>
                        </a:rPr>
                        <a:t>]</a:t>
                      </a:r>
                      <a:r>
                        <a:rPr lang="zh-CN" sz="1600" kern="100">
                          <a:effectLst/>
                        </a:rPr>
                        <a:t>商户相对和目前的</a:t>
                      </a:r>
                      <a:r>
                        <a:rPr lang="en-US" sz="1600" kern="100">
                          <a:effectLst/>
                        </a:rPr>
                        <a:t>O2O</a:t>
                      </a:r>
                      <a:r>
                        <a:rPr lang="zh-CN" sz="1600" kern="100">
                          <a:effectLst/>
                        </a:rPr>
                        <a:t>平台接触的少，银联刷卡公司推广的多</a:t>
                      </a: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7881" marR="378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86887474"/>
                  </a:ext>
                </a:extLst>
              </a:tr>
              <a:tr h="265170">
                <a:tc vMerge="1">
                  <a:txBody>
                    <a:bodyPr/>
                    <a:lstStyle/>
                    <a:p>
                      <a:endParaRPr lang="zh-CN" altLang="en-US"/>
                    </a:p>
                  </a:txBody>
                  <a:tcPr/>
                </a:tc>
                <a:tc vMerge="1">
                  <a:txBody>
                    <a:bodyPr/>
                    <a:lstStyle/>
                    <a:p>
                      <a:endParaRPr lang="zh-CN" altLang="en-US"/>
                    </a:p>
                  </a:txBody>
                  <a:tcPr/>
                </a:tc>
                <a:tc>
                  <a:txBody>
                    <a:bodyPr/>
                    <a:lstStyle/>
                    <a:p>
                      <a:pPr indent="266700" algn="just">
                        <a:lnSpc>
                          <a:spcPct val="150000"/>
                        </a:lnSpc>
                        <a:spcAft>
                          <a:spcPts val="0"/>
                        </a:spcAft>
                      </a:pPr>
                      <a:r>
                        <a:rPr lang="en-US" sz="1600" kern="100" dirty="0">
                          <a:effectLst/>
                        </a:rPr>
                        <a:t>[</a:t>
                      </a:r>
                      <a:r>
                        <a:rPr lang="zh-CN" sz="1600" kern="100" dirty="0">
                          <a:effectLst/>
                        </a:rPr>
                        <a:t>关注</a:t>
                      </a:r>
                      <a:r>
                        <a:rPr lang="en-US" sz="1600" kern="100" dirty="0">
                          <a:effectLst/>
                        </a:rPr>
                        <a:t>]</a:t>
                      </a:r>
                      <a:r>
                        <a:rPr lang="zh-CN" sz="1600" kern="100" dirty="0">
                          <a:effectLst/>
                        </a:rPr>
                        <a:t>更加关注客人现场的消费体验、</a:t>
                      </a:r>
                      <a:r>
                        <a:rPr lang="zh-CN" sz="1600" kern="100" dirty="0">
                          <a:solidFill>
                            <a:srgbClr val="FF0000"/>
                          </a:solidFill>
                          <a:effectLst/>
                        </a:rPr>
                        <a:t>服务体验</a:t>
                      </a:r>
                      <a:r>
                        <a:rPr lang="zh-CN" sz="1600" kern="100" dirty="0">
                          <a:effectLst/>
                        </a:rPr>
                        <a:t>及</a:t>
                      </a:r>
                      <a:r>
                        <a:rPr lang="zh-CN" sz="1600" kern="100" dirty="0">
                          <a:solidFill>
                            <a:srgbClr val="FF0000"/>
                          </a:solidFill>
                          <a:effectLst/>
                        </a:rPr>
                        <a:t>沟通建立</a:t>
                      </a:r>
                      <a:r>
                        <a:rPr lang="zh-CN" sz="1600" kern="100" dirty="0">
                          <a:effectLst/>
                        </a:rPr>
                        <a:t>，回流对比的客户转化的经营</a:t>
                      </a: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7881" marR="378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012392253"/>
                  </a:ext>
                </a:extLst>
              </a:tr>
            </a:tbl>
          </a:graphicData>
        </a:graphic>
      </p:graphicFrame>
      <p:sp>
        <p:nvSpPr>
          <p:cNvPr id="3" name="矩形 2"/>
          <p:cNvSpPr/>
          <p:nvPr/>
        </p:nvSpPr>
        <p:spPr>
          <a:xfrm>
            <a:off x="-122820" y="-96321"/>
            <a:ext cx="2993127" cy="460382"/>
          </a:xfrm>
          <a:prstGeom prst="rect">
            <a:avLst/>
          </a:prstGeom>
        </p:spPr>
        <p:txBody>
          <a:bodyPr wrap="none">
            <a:spAutoFit/>
          </a:bodyPr>
          <a:lstStyle/>
          <a:p>
            <a:pPr indent="266700" algn="just">
              <a:lnSpc>
                <a:spcPct val="150000"/>
              </a:lnSpc>
              <a:spcAft>
                <a:spcPts val="0"/>
              </a:spcAft>
            </a:pPr>
            <a:r>
              <a:rPr lang="en-US" altLang="zh-CN" kern="100" dirty="0">
                <a:latin typeface="幼圆" panose="02010509060101010101" pitchFamily="49" charset="-122"/>
                <a:cs typeface="幼圆" panose="02010509060101010101" pitchFamily="49" charset="-122"/>
              </a:rPr>
              <a:t>3.</a:t>
            </a:r>
            <a:r>
              <a:rPr lang="zh-CN" altLang="zh-CN" kern="100" dirty="0">
                <a:latin typeface="Calibri" panose="020F0502020204030204" pitchFamily="34" charset="0"/>
                <a:ea typeface="幼圆" panose="02010509060101010101" pitchFamily="49" charset="-122"/>
                <a:cs typeface="幼圆" panose="02010509060101010101" pitchFamily="49" charset="-122"/>
              </a:rPr>
              <a:t>【细分客户认知分析】</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0755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179091348"/>
              </p:ext>
            </p:extLst>
          </p:nvPr>
        </p:nvGraphicFramePr>
        <p:xfrm>
          <a:off x="683568" y="1707654"/>
          <a:ext cx="7886700" cy="1463040"/>
        </p:xfrm>
        <a:graphic>
          <a:graphicData uri="http://schemas.openxmlformats.org/drawingml/2006/table">
            <a:tbl>
              <a:tblPr>
                <a:tableStyleId>{5C22544A-7EE6-4342-B048-85BDC9FD1C3A}</a:tableStyleId>
              </a:tblPr>
              <a:tblGrid>
                <a:gridCol w="1927126">
                  <a:extLst>
                    <a:ext uri="{9D8B030D-6E8A-4147-A177-3AD203B41FA5}">
                      <a16:colId xmlns="" xmlns:a16="http://schemas.microsoft.com/office/drawing/2014/main" val="1648919758"/>
                    </a:ext>
                  </a:extLst>
                </a:gridCol>
                <a:gridCol w="5959574">
                  <a:extLst>
                    <a:ext uri="{9D8B030D-6E8A-4147-A177-3AD203B41FA5}">
                      <a16:colId xmlns="" xmlns:a16="http://schemas.microsoft.com/office/drawing/2014/main" val="2573491344"/>
                    </a:ext>
                  </a:extLst>
                </a:gridCol>
              </a:tblGrid>
              <a:tr h="397755">
                <a:tc rowSpan="2">
                  <a:txBody>
                    <a:bodyPr/>
                    <a:lstStyle/>
                    <a:p>
                      <a:pPr indent="266700" algn="ctr">
                        <a:lnSpc>
                          <a:spcPct val="150000"/>
                        </a:lnSpc>
                        <a:spcAft>
                          <a:spcPts val="0"/>
                        </a:spcAft>
                      </a:pPr>
                      <a:r>
                        <a:rPr lang="zh-CN" sz="1600" kern="100" dirty="0">
                          <a:effectLst/>
                        </a:rPr>
                        <a:t>商圈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6822" marR="56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50000"/>
                        </a:lnSpc>
                        <a:spcAft>
                          <a:spcPts val="0"/>
                        </a:spcAft>
                      </a:pPr>
                      <a:r>
                        <a:rPr lang="en-US" sz="1600" kern="100">
                          <a:effectLst/>
                        </a:rPr>
                        <a:t>[</a:t>
                      </a:r>
                      <a:r>
                        <a:rPr lang="zh-CN" sz="1600" kern="100">
                          <a:effectLst/>
                        </a:rPr>
                        <a:t>意识</a:t>
                      </a:r>
                      <a:r>
                        <a:rPr lang="en-US" sz="1600" kern="100">
                          <a:effectLst/>
                        </a:rPr>
                        <a:t>]</a:t>
                      </a:r>
                      <a:r>
                        <a:rPr lang="zh-CN" sz="1600" kern="100">
                          <a:effectLst/>
                        </a:rPr>
                        <a:t>商圈和商场管理者已经具备很深的整体性管理意识，但是一直很难找到落地的方法和平台</a:t>
                      </a: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6822" marR="568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726167680"/>
                  </a:ext>
                </a:extLst>
              </a:tr>
              <a:tr h="397755">
                <a:tc vMerge="1">
                  <a:txBody>
                    <a:bodyPr/>
                    <a:lstStyle/>
                    <a:p>
                      <a:endParaRPr lang="zh-CN" altLang="en-US"/>
                    </a:p>
                  </a:txBody>
                  <a:tcPr/>
                </a:tc>
                <a:tc>
                  <a:txBody>
                    <a:bodyPr/>
                    <a:lstStyle/>
                    <a:p>
                      <a:pPr indent="266700" algn="just">
                        <a:lnSpc>
                          <a:spcPct val="150000"/>
                        </a:lnSpc>
                        <a:spcAft>
                          <a:spcPts val="0"/>
                        </a:spcAft>
                      </a:pPr>
                      <a:r>
                        <a:rPr lang="en-US" sz="1600" kern="100" dirty="0">
                          <a:effectLst/>
                        </a:rPr>
                        <a:t>[</a:t>
                      </a:r>
                      <a:r>
                        <a:rPr lang="zh-CN" sz="1600" kern="100" dirty="0">
                          <a:effectLst/>
                        </a:rPr>
                        <a:t>关注</a:t>
                      </a:r>
                      <a:r>
                        <a:rPr lang="en-US" sz="1600" kern="100" dirty="0">
                          <a:effectLst/>
                        </a:rPr>
                        <a:t>]</a:t>
                      </a:r>
                      <a:r>
                        <a:rPr lang="zh-CN" sz="1600" kern="100" dirty="0">
                          <a:effectLst/>
                        </a:rPr>
                        <a:t>商户更加关注</a:t>
                      </a:r>
                      <a:r>
                        <a:rPr lang="zh-CN" sz="1600" kern="100" dirty="0">
                          <a:solidFill>
                            <a:srgbClr val="FF0000"/>
                          </a:solidFill>
                          <a:effectLst/>
                        </a:rPr>
                        <a:t>清账</a:t>
                      </a:r>
                      <a:r>
                        <a:rPr lang="zh-CN" sz="1600" kern="100" dirty="0">
                          <a:effectLst/>
                        </a:rPr>
                        <a:t>问题、微信账户统一管理问题，商场和商户卡券系统</a:t>
                      </a:r>
                      <a:r>
                        <a:rPr lang="zh-CN" sz="1600" kern="100" dirty="0">
                          <a:solidFill>
                            <a:srgbClr val="FF0000"/>
                          </a:solidFill>
                          <a:effectLst/>
                        </a:rPr>
                        <a:t>母子商户</a:t>
                      </a:r>
                      <a:r>
                        <a:rPr lang="zh-CN" sz="1600" kern="100" dirty="0">
                          <a:effectLst/>
                        </a:rPr>
                        <a:t>问题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6822" marR="568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451077864"/>
                  </a:ext>
                </a:extLst>
              </a:tr>
            </a:tbl>
          </a:graphicData>
        </a:graphic>
      </p:graphicFrame>
      <p:sp>
        <p:nvSpPr>
          <p:cNvPr id="3" name="矩形 2"/>
          <p:cNvSpPr/>
          <p:nvPr/>
        </p:nvSpPr>
        <p:spPr>
          <a:xfrm>
            <a:off x="-122820" y="-96321"/>
            <a:ext cx="2993127" cy="460382"/>
          </a:xfrm>
          <a:prstGeom prst="rect">
            <a:avLst/>
          </a:prstGeom>
        </p:spPr>
        <p:txBody>
          <a:bodyPr wrap="none">
            <a:spAutoFit/>
          </a:bodyPr>
          <a:lstStyle/>
          <a:p>
            <a:pPr indent="266700" algn="just">
              <a:lnSpc>
                <a:spcPct val="150000"/>
              </a:lnSpc>
              <a:spcAft>
                <a:spcPts val="0"/>
              </a:spcAft>
            </a:pPr>
            <a:r>
              <a:rPr lang="en-US" altLang="zh-CN" kern="100" dirty="0">
                <a:latin typeface="幼圆" panose="02010509060101010101" pitchFamily="49" charset="-122"/>
                <a:cs typeface="幼圆" panose="02010509060101010101" pitchFamily="49" charset="-122"/>
              </a:rPr>
              <a:t>3.</a:t>
            </a:r>
            <a:r>
              <a:rPr lang="zh-CN" altLang="zh-CN" kern="100" dirty="0">
                <a:latin typeface="Calibri" panose="020F0502020204030204" pitchFamily="34" charset="0"/>
                <a:ea typeface="幼圆" panose="02010509060101010101" pitchFamily="49" charset="-122"/>
                <a:cs typeface="幼圆" panose="02010509060101010101" pitchFamily="49" charset="-122"/>
              </a:rPr>
              <a:t>【细分客户认知分析】</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2215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3"/>
          <p:cNvSpPr txBox="1"/>
          <p:nvPr/>
        </p:nvSpPr>
        <p:spPr>
          <a:xfrm>
            <a:off x="1835696" y="999689"/>
            <a:ext cx="6300864" cy="3000821"/>
          </a:xfrm>
          <a:prstGeom prst="rect">
            <a:avLst/>
          </a:prstGeom>
          <a:noFill/>
        </p:spPr>
        <p:txBody>
          <a:bodyPr wrap="square" rtlCol="0">
            <a:spAutoFit/>
          </a:bodyPr>
          <a:lstStyle/>
          <a:p>
            <a:pPr marL="342900" indent="-342900">
              <a:lnSpc>
                <a:spcPct val="150000"/>
              </a:lnSpc>
              <a:buAutoNum type="arabicPeriod"/>
            </a:pPr>
            <a:r>
              <a:rPr lang="zh-CN" altLang="en-US" b="1" dirty="0">
                <a:latin typeface="幼圆" pitchFamily="49" charset="-122"/>
                <a:ea typeface="幼圆" pitchFamily="49" charset="-122"/>
              </a:rPr>
              <a:t>背景（消费升级、人口红利消失，成本上升）</a:t>
            </a:r>
            <a:endParaRPr lang="en-US" altLang="zh-CN" b="1" dirty="0">
              <a:latin typeface="幼圆" pitchFamily="49" charset="-122"/>
              <a:ea typeface="幼圆" pitchFamily="49" charset="-122"/>
            </a:endParaRPr>
          </a:p>
          <a:p>
            <a:pPr marL="342900" indent="-342900">
              <a:lnSpc>
                <a:spcPct val="150000"/>
              </a:lnSpc>
              <a:buAutoNum type="arabicPeriod"/>
            </a:pPr>
            <a:r>
              <a:rPr lang="zh-CN" altLang="en-US" b="1" dirty="0">
                <a:latin typeface="幼圆" pitchFamily="49" charset="-122"/>
                <a:ea typeface="幼圆" pitchFamily="49" charset="-122"/>
              </a:rPr>
              <a:t>客户整体认知</a:t>
            </a:r>
            <a:endParaRPr lang="en-US" altLang="zh-CN" b="1" dirty="0">
              <a:latin typeface="幼圆" pitchFamily="49" charset="-122"/>
              <a:ea typeface="幼圆" pitchFamily="49" charset="-122"/>
            </a:endParaRPr>
          </a:p>
          <a:p>
            <a:pPr>
              <a:lnSpc>
                <a:spcPct val="150000"/>
              </a:lnSpc>
            </a:pPr>
            <a:r>
              <a:rPr lang="en-US" altLang="zh-CN" dirty="0">
                <a:latin typeface="幼圆" pitchFamily="49" charset="-122"/>
                <a:ea typeface="幼圆" pitchFamily="49" charset="-122"/>
              </a:rPr>
              <a:t>   1</a:t>
            </a:r>
            <a:r>
              <a:rPr lang="zh-CN" altLang="en-US" dirty="0">
                <a:latin typeface="幼圆" pitchFamily="49" charset="-122"/>
                <a:ea typeface="幼圆" pitchFamily="49" charset="-122"/>
              </a:rPr>
              <a:t>）经营认知</a:t>
            </a:r>
            <a:endParaRPr lang="en-US" altLang="zh-CN" dirty="0">
              <a:latin typeface="幼圆" pitchFamily="49" charset="-122"/>
              <a:ea typeface="幼圆" pitchFamily="49" charset="-122"/>
            </a:endParaRPr>
          </a:p>
          <a:p>
            <a:pPr>
              <a:lnSpc>
                <a:spcPct val="150000"/>
              </a:lnSpc>
            </a:pPr>
            <a:r>
              <a:rPr lang="en-US" altLang="zh-CN" dirty="0">
                <a:latin typeface="幼圆" pitchFamily="49" charset="-122"/>
                <a:ea typeface="幼圆" pitchFamily="49" charset="-122"/>
              </a:rPr>
              <a:t>   2</a:t>
            </a:r>
            <a:r>
              <a:rPr lang="zh-CN" altLang="en-US" dirty="0">
                <a:latin typeface="幼圆" pitchFamily="49" charset="-122"/>
                <a:ea typeface="幼圆" pitchFamily="49" charset="-122"/>
              </a:rPr>
              <a:t>）</a:t>
            </a:r>
            <a:r>
              <a:rPr lang="en-US" altLang="zh-CN" dirty="0">
                <a:latin typeface="幼圆" pitchFamily="49" charset="-122"/>
                <a:ea typeface="幼圆" pitchFamily="49" charset="-122"/>
              </a:rPr>
              <a:t>IT</a:t>
            </a:r>
            <a:r>
              <a:rPr lang="zh-CN" altLang="en-US" dirty="0">
                <a:latin typeface="幼圆" pitchFamily="49" charset="-122"/>
                <a:ea typeface="幼圆" pitchFamily="49" charset="-122"/>
              </a:rPr>
              <a:t>系统认知</a:t>
            </a:r>
          </a:p>
          <a:p>
            <a:pPr>
              <a:lnSpc>
                <a:spcPct val="150000"/>
              </a:lnSpc>
            </a:pPr>
            <a:r>
              <a:rPr lang="en-US" altLang="zh-CN" dirty="0">
                <a:latin typeface="幼圆" pitchFamily="49" charset="-122"/>
                <a:ea typeface="幼圆" pitchFamily="49" charset="-122"/>
              </a:rPr>
              <a:t>   3</a:t>
            </a:r>
            <a:r>
              <a:rPr lang="zh-CN" altLang="en-US" dirty="0">
                <a:latin typeface="幼圆" pitchFamily="49" charset="-122"/>
                <a:ea typeface="幼圆" pitchFamily="49" charset="-122"/>
              </a:rPr>
              <a:t>）营销认知</a:t>
            </a:r>
          </a:p>
          <a:p>
            <a:pPr>
              <a:lnSpc>
                <a:spcPct val="150000"/>
              </a:lnSpc>
            </a:pPr>
            <a:r>
              <a:rPr lang="en-US" altLang="zh-CN" dirty="0">
                <a:latin typeface="幼圆" pitchFamily="49" charset="-122"/>
                <a:ea typeface="幼圆" pitchFamily="49" charset="-122"/>
              </a:rPr>
              <a:t>   4</a:t>
            </a:r>
            <a:r>
              <a:rPr lang="zh-CN" altLang="en-US" dirty="0">
                <a:latin typeface="幼圆" pitchFamily="49" charset="-122"/>
                <a:ea typeface="幼圆" pitchFamily="49" charset="-122"/>
              </a:rPr>
              <a:t>）数字化经营认知</a:t>
            </a:r>
            <a:endParaRPr lang="en-US" altLang="zh-CN" dirty="0">
              <a:latin typeface="幼圆" pitchFamily="49" charset="-122"/>
              <a:ea typeface="幼圆" pitchFamily="49" charset="-122"/>
            </a:endParaRPr>
          </a:p>
          <a:p>
            <a:pPr>
              <a:lnSpc>
                <a:spcPct val="150000"/>
              </a:lnSpc>
            </a:pPr>
            <a:r>
              <a:rPr lang="en-US" altLang="zh-CN" b="1" dirty="0">
                <a:latin typeface="幼圆" pitchFamily="49" charset="-122"/>
                <a:ea typeface="幼圆" pitchFamily="49" charset="-122"/>
              </a:rPr>
              <a:t>3.</a:t>
            </a:r>
            <a:r>
              <a:rPr lang="zh-CN" altLang="en-US" b="1" dirty="0">
                <a:latin typeface="幼圆" pitchFamily="49" charset="-122"/>
                <a:ea typeface="幼圆" pitchFamily="49" charset="-122"/>
              </a:rPr>
              <a:t>细分客户认知分析</a:t>
            </a:r>
            <a:endParaRPr lang="en-US" altLang="zh-CN" b="1" dirty="0">
              <a:latin typeface="幼圆" pitchFamily="49" charset="-122"/>
              <a:ea typeface="幼圆" pitchFamily="49" charset="-122"/>
            </a:endParaRPr>
          </a:p>
        </p:txBody>
      </p:sp>
    </p:spTree>
    <p:extLst>
      <p:ext uri="{BB962C8B-B14F-4D97-AF65-F5344CB8AC3E}">
        <p14:creationId xmlns:p14="http://schemas.microsoft.com/office/powerpoint/2010/main" val="4066652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63688" y="1779662"/>
            <a:ext cx="5760640" cy="769441"/>
          </a:xfrm>
          <a:prstGeom prst="rect">
            <a:avLst/>
          </a:prstGeom>
          <a:noFill/>
        </p:spPr>
        <p:txBody>
          <a:bodyPr wrap="square" rtlCol="0">
            <a:spAutoFit/>
          </a:bodyPr>
          <a:lstStyle/>
          <a:p>
            <a:r>
              <a:rPr lang="zh-CN" altLang="en-US" sz="4400" dirty="0"/>
              <a:t>知己知彼者百战不殆</a:t>
            </a:r>
          </a:p>
        </p:txBody>
      </p:sp>
      <p:sp>
        <p:nvSpPr>
          <p:cNvPr id="3" name="文本框 2"/>
          <p:cNvSpPr txBox="1"/>
          <p:nvPr/>
        </p:nvSpPr>
        <p:spPr>
          <a:xfrm>
            <a:off x="4139952" y="2715766"/>
            <a:ext cx="4464496" cy="307777"/>
          </a:xfrm>
          <a:prstGeom prst="rect">
            <a:avLst/>
          </a:prstGeom>
          <a:noFill/>
        </p:spPr>
        <p:txBody>
          <a:bodyPr wrap="square" rtlCol="0">
            <a:spAutoFit/>
          </a:bodyPr>
          <a:lstStyle/>
          <a:p>
            <a:endParaRPr lang="zh-CN" altLang="en-US" sz="1400" dirty="0"/>
          </a:p>
        </p:txBody>
      </p:sp>
      <p:sp>
        <p:nvSpPr>
          <p:cNvPr id="4" name="文本框 3"/>
          <p:cNvSpPr txBox="1"/>
          <p:nvPr/>
        </p:nvSpPr>
        <p:spPr>
          <a:xfrm>
            <a:off x="6228184" y="3363838"/>
            <a:ext cx="2160240" cy="461665"/>
          </a:xfrm>
          <a:prstGeom prst="rect">
            <a:avLst/>
          </a:prstGeom>
          <a:noFill/>
        </p:spPr>
        <p:txBody>
          <a:bodyPr wrap="square" rtlCol="0">
            <a:spAutoFit/>
          </a:bodyPr>
          <a:lstStyle/>
          <a:p>
            <a:r>
              <a:rPr lang="en-US" altLang="zh-CN" sz="2400" dirty="0"/>
              <a:t>《</a:t>
            </a:r>
            <a:r>
              <a:rPr lang="zh-CN" altLang="en-US" sz="2400" dirty="0"/>
              <a:t>孙子</a:t>
            </a:r>
            <a:r>
              <a:rPr lang="en-US" altLang="zh-CN" sz="2400" dirty="0"/>
              <a:t>·</a:t>
            </a:r>
            <a:r>
              <a:rPr lang="zh-CN" altLang="en-US" sz="2400" dirty="0"/>
              <a:t>谋攻篇</a:t>
            </a:r>
            <a:r>
              <a:rPr lang="en-US" altLang="zh-CN" sz="2400" dirty="0"/>
              <a:t>》</a:t>
            </a:r>
            <a:endParaRPr lang="zh-CN" altLang="en-US" sz="2400" dirty="0"/>
          </a:p>
        </p:txBody>
      </p:sp>
    </p:spTree>
    <p:extLst>
      <p:ext uri="{BB962C8B-B14F-4D97-AF65-F5344CB8AC3E}">
        <p14:creationId xmlns:p14="http://schemas.microsoft.com/office/powerpoint/2010/main" val="1111549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771800" y="1647840"/>
            <a:ext cx="3393173" cy="707886"/>
          </a:xfrm>
          <a:prstGeom prst="rect">
            <a:avLst/>
          </a:prstGeom>
          <a:noFill/>
        </p:spPr>
        <p:txBody>
          <a:bodyPr wrap="none" rtlCol="0">
            <a:spAutoFit/>
          </a:bodyPr>
          <a:lstStyle/>
          <a:p>
            <a:r>
              <a:rPr lang="en-US" altLang="zh-CN" sz="4000" b="1" dirty="0">
                <a:solidFill>
                  <a:srgbClr val="279EF7"/>
                </a:solidFill>
                <a:latin typeface="微软雅黑" pitchFamily="34" charset="-122"/>
                <a:ea typeface="微软雅黑" pitchFamily="34" charset="-122"/>
              </a:rPr>
              <a:t>THANK YOU</a:t>
            </a:r>
            <a:endParaRPr lang="zh-CN" altLang="en-US" sz="4000" b="1" dirty="0">
              <a:solidFill>
                <a:srgbClr val="279EF7"/>
              </a:solidFill>
              <a:latin typeface="微软雅黑" pitchFamily="34" charset="-122"/>
              <a:ea typeface="微软雅黑" pitchFamily="34" charset="-122"/>
            </a:endParaRPr>
          </a:p>
        </p:txBody>
      </p:sp>
    </p:spTree>
    <p:extLst>
      <p:ext uri="{BB962C8B-B14F-4D97-AF65-F5344CB8AC3E}">
        <p14:creationId xmlns:p14="http://schemas.microsoft.com/office/powerpoint/2010/main" val="3169135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TextBox 13"/>
          <p:cNvSpPr txBox="1"/>
          <p:nvPr/>
        </p:nvSpPr>
        <p:spPr>
          <a:xfrm>
            <a:off x="5643570" y="999689"/>
            <a:ext cx="2492990" cy="3000821"/>
          </a:xfrm>
          <a:prstGeom prst="rect">
            <a:avLst/>
          </a:prstGeom>
          <a:noFill/>
        </p:spPr>
        <p:txBody>
          <a:bodyPr wrap="none" rtlCol="0">
            <a:spAutoFit/>
          </a:bodyPr>
          <a:lstStyle/>
          <a:p>
            <a:pPr marL="342900" indent="-342900">
              <a:lnSpc>
                <a:spcPct val="150000"/>
              </a:lnSpc>
              <a:buAutoNum type="arabicPeriod"/>
            </a:pPr>
            <a:r>
              <a:rPr lang="zh-CN" altLang="en-US" b="1" dirty="0">
                <a:solidFill>
                  <a:schemeClr val="bg1"/>
                </a:solidFill>
                <a:latin typeface="幼圆" pitchFamily="49" charset="-122"/>
                <a:ea typeface="幼圆" pitchFamily="49" charset="-122"/>
              </a:rPr>
              <a:t>背景</a:t>
            </a:r>
            <a:endParaRPr lang="en-US" altLang="zh-CN" b="1" dirty="0">
              <a:solidFill>
                <a:schemeClr val="bg1"/>
              </a:solidFill>
              <a:latin typeface="幼圆" pitchFamily="49" charset="-122"/>
              <a:ea typeface="幼圆" pitchFamily="49" charset="-122"/>
            </a:endParaRPr>
          </a:p>
          <a:p>
            <a:pPr marL="342900" indent="-342900">
              <a:lnSpc>
                <a:spcPct val="150000"/>
              </a:lnSpc>
              <a:buAutoNum type="arabicPeriod"/>
            </a:pPr>
            <a:r>
              <a:rPr lang="zh-CN" altLang="en-US" b="1" dirty="0">
                <a:solidFill>
                  <a:schemeClr val="bg1"/>
                </a:solidFill>
                <a:latin typeface="幼圆" pitchFamily="49" charset="-122"/>
                <a:ea typeface="幼圆" pitchFamily="49" charset="-122"/>
              </a:rPr>
              <a:t>客户整体认知</a:t>
            </a:r>
            <a:endParaRPr lang="en-US" altLang="zh-CN" b="1" dirty="0">
              <a:solidFill>
                <a:schemeClr val="bg1"/>
              </a:solidFill>
              <a:latin typeface="幼圆" pitchFamily="49" charset="-122"/>
              <a:ea typeface="幼圆" pitchFamily="49" charset="-122"/>
            </a:endParaRPr>
          </a:p>
          <a:p>
            <a:pPr>
              <a:lnSpc>
                <a:spcPct val="150000"/>
              </a:lnSpc>
            </a:pPr>
            <a:r>
              <a:rPr lang="en-US" altLang="zh-CN" dirty="0">
                <a:solidFill>
                  <a:schemeClr val="bg1"/>
                </a:solidFill>
                <a:latin typeface="幼圆" pitchFamily="49" charset="-122"/>
                <a:ea typeface="幼圆" pitchFamily="49" charset="-122"/>
              </a:rPr>
              <a:t>   1</a:t>
            </a:r>
            <a:r>
              <a:rPr lang="zh-CN" altLang="en-US" dirty="0">
                <a:solidFill>
                  <a:schemeClr val="bg1"/>
                </a:solidFill>
                <a:latin typeface="幼圆" pitchFamily="49" charset="-122"/>
                <a:ea typeface="幼圆" pitchFamily="49" charset="-122"/>
              </a:rPr>
              <a:t>）经营认知</a:t>
            </a:r>
            <a:endParaRPr lang="en-US" altLang="zh-CN" dirty="0">
              <a:solidFill>
                <a:schemeClr val="bg1"/>
              </a:solidFill>
              <a:latin typeface="幼圆" pitchFamily="49" charset="-122"/>
              <a:ea typeface="幼圆" pitchFamily="49" charset="-122"/>
            </a:endParaRPr>
          </a:p>
          <a:p>
            <a:pPr>
              <a:lnSpc>
                <a:spcPct val="150000"/>
              </a:lnSpc>
            </a:pPr>
            <a:r>
              <a:rPr lang="en-US" altLang="zh-CN" dirty="0">
                <a:solidFill>
                  <a:schemeClr val="bg1"/>
                </a:solidFill>
                <a:latin typeface="幼圆" pitchFamily="49" charset="-122"/>
                <a:ea typeface="幼圆" pitchFamily="49" charset="-122"/>
              </a:rPr>
              <a:t>   2</a:t>
            </a:r>
            <a:r>
              <a:rPr lang="zh-CN" altLang="en-US" dirty="0">
                <a:solidFill>
                  <a:schemeClr val="bg1"/>
                </a:solidFill>
                <a:latin typeface="幼圆" pitchFamily="49" charset="-122"/>
                <a:ea typeface="幼圆" pitchFamily="49" charset="-122"/>
              </a:rPr>
              <a:t>）</a:t>
            </a:r>
            <a:r>
              <a:rPr lang="en-US" altLang="zh-CN" dirty="0">
                <a:solidFill>
                  <a:schemeClr val="bg1"/>
                </a:solidFill>
                <a:latin typeface="幼圆" pitchFamily="49" charset="-122"/>
                <a:ea typeface="幼圆" pitchFamily="49" charset="-122"/>
              </a:rPr>
              <a:t>IT</a:t>
            </a:r>
            <a:r>
              <a:rPr lang="zh-CN" altLang="en-US" dirty="0">
                <a:solidFill>
                  <a:schemeClr val="bg1"/>
                </a:solidFill>
                <a:latin typeface="幼圆" pitchFamily="49" charset="-122"/>
                <a:ea typeface="幼圆" pitchFamily="49" charset="-122"/>
              </a:rPr>
              <a:t>系统认知</a:t>
            </a:r>
          </a:p>
          <a:p>
            <a:pPr>
              <a:lnSpc>
                <a:spcPct val="150000"/>
              </a:lnSpc>
            </a:pPr>
            <a:r>
              <a:rPr lang="en-US" altLang="zh-CN" dirty="0">
                <a:solidFill>
                  <a:schemeClr val="bg1"/>
                </a:solidFill>
                <a:latin typeface="幼圆" pitchFamily="49" charset="-122"/>
                <a:ea typeface="幼圆" pitchFamily="49" charset="-122"/>
              </a:rPr>
              <a:t>   3</a:t>
            </a:r>
            <a:r>
              <a:rPr lang="zh-CN" altLang="en-US" dirty="0">
                <a:solidFill>
                  <a:schemeClr val="bg1"/>
                </a:solidFill>
                <a:latin typeface="幼圆" pitchFamily="49" charset="-122"/>
                <a:ea typeface="幼圆" pitchFamily="49" charset="-122"/>
              </a:rPr>
              <a:t>）营销认知</a:t>
            </a:r>
          </a:p>
          <a:p>
            <a:pPr>
              <a:lnSpc>
                <a:spcPct val="150000"/>
              </a:lnSpc>
            </a:pPr>
            <a:r>
              <a:rPr lang="en-US" altLang="zh-CN" dirty="0">
                <a:solidFill>
                  <a:schemeClr val="bg1"/>
                </a:solidFill>
                <a:latin typeface="幼圆" pitchFamily="49" charset="-122"/>
                <a:ea typeface="幼圆" pitchFamily="49" charset="-122"/>
              </a:rPr>
              <a:t>   4</a:t>
            </a:r>
            <a:r>
              <a:rPr lang="zh-CN" altLang="en-US" dirty="0">
                <a:solidFill>
                  <a:schemeClr val="bg1"/>
                </a:solidFill>
                <a:latin typeface="幼圆" pitchFamily="49" charset="-122"/>
                <a:ea typeface="幼圆" pitchFamily="49" charset="-122"/>
              </a:rPr>
              <a:t>）数字化经营认知</a:t>
            </a:r>
            <a:endParaRPr lang="en-US" altLang="zh-CN" dirty="0">
              <a:solidFill>
                <a:schemeClr val="bg1"/>
              </a:solidFill>
              <a:latin typeface="幼圆" pitchFamily="49" charset="-122"/>
              <a:ea typeface="幼圆" pitchFamily="49" charset="-122"/>
            </a:endParaRPr>
          </a:p>
          <a:p>
            <a:pPr>
              <a:lnSpc>
                <a:spcPct val="150000"/>
              </a:lnSpc>
            </a:pPr>
            <a:r>
              <a:rPr lang="en-US" altLang="zh-CN" b="1" dirty="0">
                <a:solidFill>
                  <a:schemeClr val="bg1"/>
                </a:solidFill>
                <a:latin typeface="幼圆" pitchFamily="49" charset="-122"/>
                <a:ea typeface="幼圆" pitchFamily="49" charset="-122"/>
              </a:rPr>
              <a:t>3.</a:t>
            </a:r>
            <a:r>
              <a:rPr lang="zh-CN" altLang="en-US" b="1" dirty="0">
                <a:solidFill>
                  <a:schemeClr val="bg1"/>
                </a:solidFill>
                <a:latin typeface="幼圆" pitchFamily="49" charset="-122"/>
                <a:ea typeface="幼圆" pitchFamily="49" charset="-122"/>
              </a:rPr>
              <a:t>细分客户认知分析</a:t>
            </a:r>
            <a:endParaRPr lang="en-US" altLang="zh-CN" b="1" dirty="0">
              <a:solidFill>
                <a:schemeClr val="bg1"/>
              </a:solidFill>
              <a:latin typeface="幼圆" pitchFamily="49" charset="-122"/>
              <a:ea typeface="幼圆" pitchFamily="49" charset="-122"/>
            </a:endParaRPr>
          </a:p>
        </p:txBody>
      </p:sp>
    </p:spTree>
    <p:extLst>
      <p:ext uri="{BB962C8B-B14F-4D97-AF65-F5344CB8AC3E}">
        <p14:creationId xmlns:p14="http://schemas.microsoft.com/office/powerpoint/2010/main" val="2461716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987574"/>
            <a:ext cx="8676456" cy="2123658"/>
          </a:xfrm>
          <a:prstGeom prst="rect">
            <a:avLst/>
          </a:prstGeom>
        </p:spPr>
        <p:txBody>
          <a:bodyPr wrap="square">
            <a:spAutoFit/>
          </a:bodyPr>
          <a:lstStyle/>
          <a:p>
            <a:pPr algn="just">
              <a:lnSpc>
                <a:spcPct val="150000"/>
              </a:lnSpc>
              <a:spcAft>
                <a:spcPts val="0"/>
              </a:spcAft>
            </a:pPr>
            <a:r>
              <a:rPr lang="en-US" altLang="zh-CN" sz="1600" kern="100" dirty="0">
                <a:latin typeface="幼圆" panose="02010509060101010101" pitchFamily="49" charset="-122"/>
                <a:cs typeface="幼圆" panose="02010509060101010101" pitchFamily="49" charset="-122"/>
              </a:rPr>
              <a:t> </a:t>
            </a:r>
            <a:r>
              <a:rPr lang="zh-CN" altLang="zh-CN" sz="2000" kern="100" dirty="0">
                <a:latin typeface="Calibri" panose="020F0502020204030204" pitchFamily="34" charset="0"/>
                <a:ea typeface="幼圆" panose="02010509060101010101" pitchFamily="49" charset="-122"/>
                <a:cs typeface="幼圆" panose="02010509060101010101" pitchFamily="49" charset="-122"/>
              </a:rPr>
              <a:t>中国线下实体店铺正在处于剧烈的转型期</a:t>
            </a:r>
            <a:r>
              <a:rPr lang="zh-CN" altLang="zh-CN" sz="2000" kern="100" dirty="0" smtClean="0">
                <a:latin typeface="Calibri" panose="020F0502020204030204" pitchFamily="34" charset="0"/>
                <a:ea typeface="幼圆" panose="02010509060101010101" pitchFamily="49" charset="-122"/>
                <a:cs typeface="幼圆" panose="02010509060101010101" pitchFamily="49" charset="-122"/>
              </a:rPr>
              <a:t>：</a:t>
            </a:r>
            <a:endParaRPr lang="en-US" altLang="zh-CN" sz="2000" kern="100" dirty="0">
              <a:latin typeface="Calibri" panose="020F0502020204030204" pitchFamily="34" charset="0"/>
              <a:ea typeface="幼圆" panose="02010509060101010101" pitchFamily="49" charset="-122"/>
              <a:cs typeface="幼圆" panose="02010509060101010101" pitchFamily="49" charset="-122"/>
            </a:endParaRPr>
          </a:p>
          <a:p>
            <a:pPr algn="just">
              <a:lnSpc>
                <a:spcPct val="150000"/>
              </a:lnSpc>
              <a:spcAft>
                <a:spcPts val="0"/>
              </a:spcAft>
            </a:pPr>
            <a:endParaRPr lang="en-US" altLang="zh-CN" sz="2000" b="1" kern="100" dirty="0" smtClean="0">
              <a:latin typeface="Calibri" panose="020F0502020204030204" pitchFamily="34" charset="0"/>
              <a:ea typeface="幼圆" panose="02010509060101010101" pitchFamily="49" charset="-122"/>
              <a:cs typeface="幼圆" panose="02010509060101010101" pitchFamily="49" charset="-122"/>
            </a:endParaRPr>
          </a:p>
          <a:p>
            <a:pPr algn="just">
              <a:lnSpc>
                <a:spcPct val="150000"/>
              </a:lnSpc>
              <a:spcAft>
                <a:spcPts val="0"/>
              </a:spcAft>
            </a:pPr>
            <a:r>
              <a:rPr lang="en-US" altLang="zh-CN" sz="1600" b="1" kern="100" dirty="0" smtClean="0">
                <a:latin typeface="Calibri" panose="020F0502020204030204" pitchFamily="34" charset="0"/>
                <a:ea typeface="幼圆" panose="02010509060101010101" pitchFamily="49" charset="-122"/>
                <a:cs typeface="幼圆" panose="02010509060101010101" pitchFamily="49" charset="-122"/>
              </a:rPr>
              <a:t>1</a:t>
            </a:r>
            <a:r>
              <a:rPr lang="zh-CN" altLang="en-US" sz="1600" b="1" kern="100" dirty="0" smtClean="0">
                <a:latin typeface="Calibri" panose="020F0502020204030204" pitchFamily="34" charset="0"/>
                <a:ea typeface="幼圆" panose="02010509060101010101" pitchFamily="49" charset="-122"/>
                <a:cs typeface="幼圆" panose="02010509060101010101" pitchFamily="49" charset="-122"/>
              </a:rPr>
              <a:t>、</a:t>
            </a:r>
            <a:r>
              <a:rPr lang="zh-CN" altLang="zh-CN" sz="1600" b="1" kern="100" dirty="0" smtClean="0">
                <a:latin typeface="Calibri" panose="020F0502020204030204" pitchFamily="34" charset="0"/>
                <a:ea typeface="幼圆" panose="02010509060101010101" pitchFamily="49" charset="-122"/>
                <a:cs typeface="幼圆" panose="02010509060101010101" pitchFamily="49" charset="-122"/>
              </a:rPr>
              <a:t>消费者</a:t>
            </a:r>
            <a:r>
              <a:rPr lang="zh-CN" altLang="zh-CN" sz="1600" b="1" kern="100" dirty="0">
                <a:latin typeface="Calibri" panose="020F0502020204030204" pitchFamily="34" charset="0"/>
                <a:ea typeface="幼圆" panose="02010509060101010101" pitchFamily="49" charset="-122"/>
                <a:cs typeface="幼圆" panose="02010509060101010101" pitchFamily="49" charset="-122"/>
              </a:rPr>
              <a:t>端需求的升级</a:t>
            </a:r>
            <a:r>
              <a:rPr lang="zh-CN" altLang="zh-CN" sz="1600" kern="100" dirty="0">
                <a:latin typeface="Calibri" panose="020F0502020204030204" pitchFamily="34" charset="0"/>
                <a:ea typeface="幼圆" panose="02010509060101010101" pitchFamily="49" charset="-122"/>
                <a:cs typeface="幼圆" panose="02010509060101010101" pitchFamily="49" charset="-122"/>
              </a:rPr>
              <a:t>，国内大部分线下店铺的产品、体验和经营模式等都无法满足新一代的消费者群体，直接将消费者逼向海淘海购；</a:t>
            </a:r>
            <a:endParaRPr lang="zh-CN" altLang="zh-CN" sz="1600" kern="100" dirty="0">
              <a:latin typeface="Calibri" panose="020F0502020204030204" pitchFamily="34" charset="0"/>
              <a:cs typeface="Times New Roman" panose="02020603050405020304" pitchFamily="18" charset="0"/>
            </a:endParaRPr>
          </a:p>
          <a:p>
            <a:pPr indent="266700" algn="just">
              <a:lnSpc>
                <a:spcPct val="150000"/>
              </a:lnSpc>
              <a:spcAft>
                <a:spcPts val="0"/>
              </a:spcAft>
            </a:pPr>
            <a:endParaRPr lang="zh-CN" altLang="en-US" sz="1600" dirty="0"/>
          </a:p>
        </p:txBody>
      </p:sp>
      <p:sp>
        <p:nvSpPr>
          <p:cNvPr id="3" name="文本框 2"/>
          <p:cNvSpPr txBox="1"/>
          <p:nvPr/>
        </p:nvSpPr>
        <p:spPr>
          <a:xfrm>
            <a:off x="467544" y="267494"/>
            <a:ext cx="2232248" cy="584775"/>
          </a:xfrm>
          <a:prstGeom prst="rect">
            <a:avLst/>
          </a:prstGeom>
          <a:noFill/>
        </p:spPr>
        <p:txBody>
          <a:bodyPr wrap="square" rtlCol="0">
            <a:spAutoFit/>
          </a:bodyPr>
          <a:lstStyle/>
          <a:p>
            <a:r>
              <a:rPr lang="zh-CN" altLang="en-US" sz="3200" dirty="0"/>
              <a:t>背景</a:t>
            </a:r>
            <a:endParaRPr lang="zh-CN" altLang="en-US" dirty="0"/>
          </a:p>
        </p:txBody>
      </p:sp>
    </p:spTree>
    <p:extLst>
      <p:ext uri="{BB962C8B-B14F-4D97-AF65-F5344CB8AC3E}">
        <p14:creationId xmlns:p14="http://schemas.microsoft.com/office/powerpoint/2010/main" val="4283017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4136" y="1203598"/>
            <a:ext cx="8676456" cy="2400657"/>
          </a:xfrm>
          <a:prstGeom prst="rect">
            <a:avLst/>
          </a:prstGeom>
        </p:spPr>
        <p:txBody>
          <a:bodyPr wrap="square">
            <a:spAutoFit/>
          </a:bodyPr>
          <a:lstStyle/>
          <a:p>
            <a:pPr algn="just">
              <a:lnSpc>
                <a:spcPct val="150000"/>
              </a:lnSpc>
              <a:spcAft>
                <a:spcPts val="0"/>
              </a:spcAft>
            </a:pPr>
            <a:r>
              <a:rPr lang="en-US" altLang="zh-CN" sz="2000" kern="100" dirty="0">
                <a:latin typeface="幼圆" panose="02010509060101010101" pitchFamily="49" charset="-122"/>
                <a:cs typeface="幼圆" panose="02010509060101010101" pitchFamily="49" charset="-122"/>
              </a:rPr>
              <a:t> </a:t>
            </a:r>
            <a:r>
              <a:rPr lang="zh-CN" altLang="zh-CN" sz="2000" kern="100" dirty="0">
                <a:latin typeface="Calibri" panose="020F0502020204030204" pitchFamily="34" charset="0"/>
                <a:ea typeface="幼圆" panose="02010509060101010101" pitchFamily="49" charset="-122"/>
                <a:cs typeface="幼圆" panose="02010509060101010101" pitchFamily="49" charset="-122"/>
              </a:rPr>
              <a:t>中国线下实体店铺正在处于剧烈的转型期</a:t>
            </a:r>
            <a:r>
              <a:rPr lang="zh-CN" altLang="zh-CN" sz="2000" kern="100" dirty="0" smtClean="0">
                <a:latin typeface="Calibri" panose="020F0502020204030204" pitchFamily="34" charset="0"/>
                <a:ea typeface="幼圆" panose="02010509060101010101" pitchFamily="49" charset="-122"/>
                <a:cs typeface="幼圆" panose="02010509060101010101" pitchFamily="49" charset="-122"/>
              </a:rPr>
              <a:t>：</a:t>
            </a:r>
            <a:endParaRPr lang="en-US" altLang="zh-CN" sz="2000" kern="100" dirty="0">
              <a:latin typeface="Calibri" panose="020F0502020204030204" pitchFamily="34" charset="0"/>
              <a:ea typeface="幼圆" panose="02010509060101010101" pitchFamily="49" charset="-122"/>
              <a:cs typeface="幼圆" panose="02010509060101010101" pitchFamily="49" charset="-122"/>
            </a:endParaRPr>
          </a:p>
          <a:p>
            <a:pPr algn="just">
              <a:lnSpc>
                <a:spcPct val="150000"/>
              </a:lnSpc>
              <a:spcAft>
                <a:spcPts val="0"/>
              </a:spcAft>
            </a:pPr>
            <a:endParaRPr lang="en-US" altLang="zh-CN" sz="1600" b="1" kern="100" dirty="0" smtClean="0">
              <a:latin typeface="Calibri" panose="020F0502020204030204" pitchFamily="34" charset="0"/>
              <a:ea typeface="幼圆" panose="02010509060101010101" pitchFamily="49" charset="-122"/>
              <a:cs typeface="幼圆" panose="02010509060101010101" pitchFamily="49" charset="-122"/>
            </a:endParaRPr>
          </a:p>
          <a:p>
            <a:pPr algn="just">
              <a:lnSpc>
                <a:spcPct val="150000"/>
              </a:lnSpc>
              <a:spcAft>
                <a:spcPts val="0"/>
              </a:spcAft>
            </a:pPr>
            <a:r>
              <a:rPr lang="en-US" altLang="zh-CN" sz="1600" b="1" kern="100" dirty="0" smtClean="0">
                <a:latin typeface="Calibri" panose="020F0502020204030204" pitchFamily="34" charset="0"/>
                <a:ea typeface="幼圆" panose="02010509060101010101" pitchFamily="49" charset="-122"/>
                <a:cs typeface="幼圆" panose="02010509060101010101" pitchFamily="49" charset="-122"/>
              </a:rPr>
              <a:t>2</a:t>
            </a:r>
            <a:r>
              <a:rPr lang="zh-CN" altLang="en-US" sz="1600" b="1" kern="100" dirty="0" smtClean="0">
                <a:latin typeface="Calibri" panose="020F0502020204030204" pitchFamily="34" charset="0"/>
                <a:ea typeface="幼圆" panose="02010509060101010101" pitchFamily="49" charset="-122"/>
                <a:cs typeface="幼圆" panose="02010509060101010101" pitchFamily="49" charset="-122"/>
              </a:rPr>
              <a:t>、</a:t>
            </a:r>
            <a:r>
              <a:rPr lang="zh-CN" altLang="zh-CN" sz="1600" b="1" kern="100" dirty="0" smtClean="0">
                <a:latin typeface="Calibri" panose="020F0502020204030204" pitchFamily="34" charset="0"/>
                <a:ea typeface="幼圆" panose="02010509060101010101" pitchFamily="49" charset="-122"/>
                <a:cs typeface="幼圆" panose="02010509060101010101" pitchFamily="49" charset="-122"/>
              </a:rPr>
              <a:t>当前</a:t>
            </a:r>
            <a:r>
              <a:rPr lang="zh-CN" altLang="zh-CN" sz="1600" b="1" kern="100" dirty="0">
                <a:latin typeface="Calibri" panose="020F0502020204030204" pitchFamily="34" charset="0"/>
                <a:ea typeface="幼圆" panose="02010509060101010101" pitchFamily="49" charset="-122"/>
                <a:cs typeface="幼圆" panose="02010509060101010101" pitchFamily="49" charset="-122"/>
              </a:rPr>
              <a:t>中国高地价高房价，再加上人口红利的消失，导致店租成本和人工成本都极高</a:t>
            </a:r>
            <a:r>
              <a:rPr lang="zh-CN" altLang="zh-CN" sz="1600" b="1" kern="100" dirty="0" smtClean="0">
                <a:latin typeface="Calibri" panose="020F0502020204030204" pitchFamily="34" charset="0"/>
                <a:ea typeface="幼圆" panose="02010509060101010101" pitchFamily="49" charset="-122"/>
                <a:cs typeface="幼圆" panose="02010509060101010101" pitchFamily="49" charset="-122"/>
              </a:rPr>
              <a:t>；</a:t>
            </a:r>
            <a:endParaRPr lang="en-US" altLang="zh-CN" sz="1600" b="1" kern="100" dirty="0">
              <a:latin typeface="Calibri" panose="020F0502020204030204" pitchFamily="34" charset="0"/>
              <a:ea typeface="幼圆" panose="02010509060101010101" pitchFamily="49" charset="-122"/>
              <a:cs typeface="幼圆" panose="02010509060101010101" pitchFamily="49" charset="-122"/>
            </a:endParaRPr>
          </a:p>
          <a:p>
            <a:pPr algn="just">
              <a:lnSpc>
                <a:spcPct val="150000"/>
              </a:lnSpc>
              <a:spcAft>
                <a:spcPts val="0"/>
              </a:spcAft>
            </a:pPr>
            <a:endParaRPr lang="en-US" altLang="zh-CN" sz="1600" b="1" kern="100" dirty="0">
              <a:latin typeface="Calibri" panose="020F0502020204030204" pitchFamily="34" charset="0"/>
              <a:ea typeface="幼圆" panose="02010509060101010101" pitchFamily="49" charset="-122"/>
              <a:cs typeface="幼圆" panose="02010509060101010101" pitchFamily="49" charset="-122"/>
            </a:endParaRPr>
          </a:p>
          <a:p>
            <a:pPr algn="just">
              <a:lnSpc>
                <a:spcPct val="150000"/>
              </a:lnSpc>
              <a:spcAft>
                <a:spcPts val="0"/>
              </a:spcAft>
            </a:pPr>
            <a:r>
              <a:rPr lang="zh-CN" altLang="zh-CN" sz="1600" kern="100" dirty="0" smtClean="0">
                <a:latin typeface="Calibri" panose="020F0502020204030204" pitchFamily="34" charset="0"/>
                <a:ea typeface="幼圆" panose="02010509060101010101" pitchFamily="49" charset="-122"/>
                <a:cs typeface="幼圆" panose="02010509060101010101" pitchFamily="49" charset="-122"/>
              </a:rPr>
              <a:t>因此</a:t>
            </a:r>
            <a:r>
              <a:rPr lang="zh-CN" altLang="zh-CN" sz="1600" b="1" kern="100" dirty="0">
                <a:latin typeface="Calibri" panose="020F0502020204030204" pitchFamily="34" charset="0"/>
                <a:ea typeface="幼圆" panose="02010509060101010101" pitchFamily="49" charset="-122"/>
                <a:cs typeface="幼圆" panose="02010509060101010101" pitchFamily="49" charset="-122"/>
              </a:rPr>
              <a:t>店铺服务效率</a:t>
            </a:r>
            <a:r>
              <a:rPr lang="zh-CN" altLang="zh-CN" sz="1600" kern="100" dirty="0">
                <a:latin typeface="Calibri" panose="020F0502020204030204" pitchFamily="34" charset="0"/>
                <a:ea typeface="幼圆" panose="02010509060101010101" pitchFamily="49" charset="-122"/>
                <a:cs typeface="幼圆" panose="02010509060101010101" pitchFamily="49" charset="-122"/>
              </a:rPr>
              <a:t>的提升以及</a:t>
            </a:r>
            <a:r>
              <a:rPr lang="zh-CN" altLang="zh-CN" sz="1600" b="1" kern="100" dirty="0">
                <a:latin typeface="Calibri" panose="020F0502020204030204" pitchFamily="34" charset="0"/>
                <a:ea typeface="幼圆" panose="02010509060101010101" pitchFamily="49" charset="-122"/>
                <a:cs typeface="幼圆" panose="02010509060101010101" pitchFamily="49" charset="-122"/>
              </a:rPr>
              <a:t>店铺营销效率</a:t>
            </a:r>
            <a:r>
              <a:rPr lang="zh-CN" altLang="zh-CN" sz="1600" kern="100" dirty="0">
                <a:latin typeface="Calibri" panose="020F0502020204030204" pitchFamily="34" charset="0"/>
                <a:ea typeface="幼圆" panose="02010509060101010101" pitchFamily="49" charset="-122"/>
                <a:cs typeface="幼圆" panose="02010509060101010101" pitchFamily="49" charset="-122"/>
              </a:rPr>
              <a:t>将是未来店铺生存核心能力，而掌贝就是在这狭小的店铺空间和少量的人力下来帮助商家完成服务消费者、连接消费者和营销消费者的平台。</a:t>
            </a:r>
            <a:endParaRPr lang="zh-CN" altLang="en-US" sz="1600" dirty="0"/>
          </a:p>
        </p:txBody>
      </p:sp>
      <p:sp>
        <p:nvSpPr>
          <p:cNvPr id="3" name="文本框 2"/>
          <p:cNvSpPr txBox="1"/>
          <p:nvPr/>
        </p:nvSpPr>
        <p:spPr>
          <a:xfrm>
            <a:off x="467544" y="267494"/>
            <a:ext cx="2232248" cy="584775"/>
          </a:xfrm>
          <a:prstGeom prst="rect">
            <a:avLst/>
          </a:prstGeom>
          <a:noFill/>
        </p:spPr>
        <p:txBody>
          <a:bodyPr wrap="square" rtlCol="0">
            <a:spAutoFit/>
          </a:bodyPr>
          <a:lstStyle/>
          <a:p>
            <a:r>
              <a:rPr lang="zh-CN" altLang="en-US" sz="3200" dirty="0"/>
              <a:t>背景</a:t>
            </a:r>
            <a:endParaRPr lang="zh-CN" altLang="en-US" dirty="0"/>
          </a:p>
        </p:txBody>
      </p:sp>
    </p:spTree>
    <p:extLst>
      <p:ext uri="{BB962C8B-B14F-4D97-AF65-F5344CB8AC3E}">
        <p14:creationId xmlns:p14="http://schemas.microsoft.com/office/powerpoint/2010/main" val="1491132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4480" y="966651"/>
            <a:ext cx="5303520" cy="2169825"/>
          </a:xfrm>
          <a:prstGeom prst="rect">
            <a:avLst/>
          </a:prstGeom>
        </p:spPr>
        <p:txBody>
          <a:bodyPr wrap="square">
            <a:spAutoFit/>
          </a:bodyPr>
          <a:lstStyle/>
          <a:p>
            <a:pPr>
              <a:lnSpc>
                <a:spcPct val="150000"/>
              </a:lnSpc>
            </a:pPr>
            <a:r>
              <a:rPr lang="en-US" altLang="zh-CN" b="1" dirty="0">
                <a:latin typeface="幼圆" pitchFamily="49" charset="-122"/>
                <a:ea typeface="幼圆" pitchFamily="49" charset="-122"/>
              </a:rPr>
              <a:t>2.</a:t>
            </a:r>
            <a:r>
              <a:rPr lang="zh-CN" altLang="en-US" b="1" dirty="0">
                <a:latin typeface="幼圆" pitchFamily="49" charset="-122"/>
                <a:ea typeface="幼圆" pitchFamily="49" charset="-122"/>
              </a:rPr>
              <a:t>客户整体认知</a:t>
            </a:r>
            <a:endParaRPr lang="en-US" altLang="zh-CN" b="1" dirty="0">
              <a:latin typeface="幼圆" pitchFamily="49" charset="-122"/>
              <a:ea typeface="幼圆" pitchFamily="49" charset="-122"/>
            </a:endParaRPr>
          </a:p>
          <a:p>
            <a:pPr>
              <a:lnSpc>
                <a:spcPct val="150000"/>
              </a:lnSpc>
            </a:pPr>
            <a:r>
              <a:rPr lang="en-US" altLang="zh-CN" dirty="0">
                <a:latin typeface="幼圆" pitchFamily="49" charset="-122"/>
                <a:ea typeface="幼圆" pitchFamily="49" charset="-122"/>
              </a:rPr>
              <a:t>   1</a:t>
            </a:r>
            <a:r>
              <a:rPr lang="zh-CN" altLang="en-US" dirty="0">
                <a:latin typeface="幼圆" pitchFamily="49" charset="-122"/>
                <a:ea typeface="幼圆" pitchFamily="49" charset="-122"/>
              </a:rPr>
              <a:t>）经营认知</a:t>
            </a:r>
            <a:endParaRPr lang="en-US" altLang="zh-CN" dirty="0">
              <a:latin typeface="幼圆" pitchFamily="49" charset="-122"/>
              <a:ea typeface="幼圆" pitchFamily="49" charset="-122"/>
            </a:endParaRPr>
          </a:p>
          <a:p>
            <a:pPr>
              <a:lnSpc>
                <a:spcPct val="150000"/>
              </a:lnSpc>
            </a:pPr>
            <a:r>
              <a:rPr lang="en-US" altLang="zh-CN" dirty="0">
                <a:latin typeface="幼圆" pitchFamily="49" charset="-122"/>
                <a:ea typeface="幼圆" pitchFamily="49" charset="-122"/>
              </a:rPr>
              <a:t>   2</a:t>
            </a:r>
            <a:r>
              <a:rPr lang="zh-CN" altLang="en-US" dirty="0">
                <a:latin typeface="幼圆" pitchFamily="49" charset="-122"/>
                <a:ea typeface="幼圆" pitchFamily="49" charset="-122"/>
              </a:rPr>
              <a:t>）</a:t>
            </a:r>
            <a:r>
              <a:rPr lang="en-US" altLang="zh-CN" dirty="0">
                <a:latin typeface="幼圆" pitchFamily="49" charset="-122"/>
                <a:ea typeface="幼圆" pitchFamily="49" charset="-122"/>
              </a:rPr>
              <a:t>IT</a:t>
            </a:r>
            <a:r>
              <a:rPr lang="zh-CN" altLang="en-US" dirty="0">
                <a:latin typeface="幼圆" pitchFamily="49" charset="-122"/>
                <a:ea typeface="幼圆" pitchFamily="49" charset="-122"/>
              </a:rPr>
              <a:t>系统认知</a:t>
            </a:r>
          </a:p>
          <a:p>
            <a:pPr>
              <a:lnSpc>
                <a:spcPct val="150000"/>
              </a:lnSpc>
            </a:pPr>
            <a:r>
              <a:rPr lang="en-US" altLang="zh-CN" dirty="0">
                <a:latin typeface="幼圆" pitchFamily="49" charset="-122"/>
                <a:ea typeface="幼圆" pitchFamily="49" charset="-122"/>
              </a:rPr>
              <a:t>   3</a:t>
            </a:r>
            <a:r>
              <a:rPr lang="zh-CN" altLang="en-US" dirty="0">
                <a:latin typeface="幼圆" pitchFamily="49" charset="-122"/>
                <a:ea typeface="幼圆" pitchFamily="49" charset="-122"/>
              </a:rPr>
              <a:t>）营销认知</a:t>
            </a:r>
          </a:p>
          <a:p>
            <a:pPr>
              <a:lnSpc>
                <a:spcPct val="150000"/>
              </a:lnSpc>
            </a:pPr>
            <a:r>
              <a:rPr lang="en-US" altLang="zh-CN" dirty="0">
                <a:latin typeface="幼圆" pitchFamily="49" charset="-122"/>
                <a:ea typeface="幼圆" pitchFamily="49" charset="-122"/>
              </a:rPr>
              <a:t>   4</a:t>
            </a:r>
            <a:r>
              <a:rPr lang="zh-CN" altLang="en-US" dirty="0">
                <a:latin typeface="幼圆" pitchFamily="49" charset="-122"/>
                <a:ea typeface="幼圆" pitchFamily="49" charset="-122"/>
              </a:rPr>
              <a:t>）数字化经营认知</a:t>
            </a:r>
            <a:endParaRPr lang="en-US" altLang="zh-CN" dirty="0">
              <a:latin typeface="幼圆" pitchFamily="49" charset="-122"/>
              <a:ea typeface="幼圆" pitchFamily="49" charset="-122"/>
            </a:endParaRPr>
          </a:p>
        </p:txBody>
      </p:sp>
    </p:spTree>
    <p:extLst>
      <p:ext uri="{BB962C8B-B14F-4D97-AF65-F5344CB8AC3E}">
        <p14:creationId xmlns:p14="http://schemas.microsoft.com/office/powerpoint/2010/main" val="822167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0352" y="339502"/>
            <a:ext cx="2993127" cy="460382"/>
          </a:xfrm>
          <a:prstGeom prst="rect">
            <a:avLst/>
          </a:prstGeom>
        </p:spPr>
        <p:txBody>
          <a:bodyPr wrap="none">
            <a:spAutoFit/>
          </a:bodyPr>
          <a:lstStyle/>
          <a:p>
            <a:pPr indent="266700" algn="just">
              <a:lnSpc>
                <a:spcPct val="150000"/>
              </a:lnSpc>
              <a:spcAft>
                <a:spcPts val="0"/>
              </a:spcAft>
            </a:pPr>
            <a:r>
              <a:rPr lang="en-US" altLang="zh-CN" kern="100" dirty="0">
                <a:latin typeface="幼圆" panose="02010509060101010101" pitchFamily="49" charset="-122"/>
                <a:cs typeface="幼圆" panose="02010509060101010101" pitchFamily="49" charset="-122"/>
              </a:rPr>
              <a:t>2.</a:t>
            </a:r>
            <a:r>
              <a:rPr lang="zh-CN" altLang="zh-CN" kern="100" dirty="0">
                <a:latin typeface="Calibri" panose="020F0502020204030204" pitchFamily="34" charset="0"/>
                <a:ea typeface="幼圆" panose="02010509060101010101" pitchFamily="49" charset="-122"/>
                <a:cs typeface="幼圆" panose="02010509060101010101" pitchFamily="49" charset="-122"/>
              </a:rPr>
              <a:t>【客户整体认知情况】</a:t>
            </a:r>
            <a:endParaRPr lang="zh-CN" altLang="zh-CN" kern="100" dirty="0">
              <a:latin typeface="Calibri" panose="020F0502020204030204" pitchFamily="34" charset="0"/>
              <a:cs typeface="Times New Roman" panose="02020603050405020304" pitchFamily="18" charset="0"/>
            </a:endParaRPr>
          </a:p>
        </p:txBody>
      </p:sp>
      <p:sp>
        <p:nvSpPr>
          <p:cNvPr id="3" name="矩形 2"/>
          <p:cNvSpPr/>
          <p:nvPr/>
        </p:nvSpPr>
        <p:spPr>
          <a:xfrm>
            <a:off x="25152" y="850017"/>
            <a:ext cx="9001000" cy="2308324"/>
          </a:xfrm>
          <a:prstGeom prst="rect">
            <a:avLst/>
          </a:prstGeom>
        </p:spPr>
        <p:txBody>
          <a:bodyPr wrap="square">
            <a:spAutoFit/>
          </a:bodyPr>
          <a:lstStyle/>
          <a:p>
            <a:pPr marL="266700" indent="266700" algn="just">
              <a:lnSpc>
                <a:spcPct val="150000"/>
              </a:lnSpc>
              <a:spcAft>
                <a:spcPts val="0"/>
              </a:spcAft>
            </a:pPr>
            <a:r>
              <a:rPr lang="en-US" altLang="zh-CN" sz="1600" b="1" kern="100" dirty="0">
                <a:latin typeface="幼圆" panose="02010509060101010101" pitchFamily="49" charset="-122"/>
                <a:cs typeface="幼圆" panose="02010509060101010101" pitchFamily="49" charset="-122"/>
              </a:rPr>
              <a:t>1</a:t>
            </a:r>
            <a:r>
              <a:rPr lang="zh-CN" altLang="zh-CN" sz="1600" b="1" kern="100" dirty="0">
                <a:latin typeface="Calibri" panose="020F0502020204030204" pitchFamily="34" charset="0"/>
                <a:ea typeface="幼圆" panose="02010509060101010101" pitchFamily="49" charset="-122"/>
                <a:cs typeface="幼圆" panose="02010509060101010101" pitchFamily="49" charset="-122"/>
              </a:rPr>
              <a:t>）经营认知</a:t>
            </a:r>
            <a:endParaRPr lang="zh-CN" altLang="zh-CN" sz="1600" b="1" kern="100" dirty="0">
              <a:latin typeface="Calibri" panose="020F0502020204030204" pitchFamily="34" charset="0"/>
              <a:cs typeface="Times New Roman" panose="02020603050405020304" pitchFamily="18" charset="0"/>
            </a:endParaRPr>
          </a:p>
          <a:p>
            <a:pPr indent="266700" algn="just">
              <a:lnSpc>
                <a:spcPct val="150000"/>
              </a:lnSpc>
              <a:spcAft>
                <a:spcPts val="0"/>
              </a:spcAft>
            </a:pPr>
            <a:r>
              <a:rPr lang="en-US" altLang="zh-CN" sz="1600" kern="100" dirty="0">
                <a:latin typeface="幼圆" panose="02010509060101010101" pitchFamily="49" charset="-122"/>
                <a:cs typeface="幼圆" panose="02010509060101010101" pitchFamily="49" charset="-122"/>
              </a:rPr>
              <a:t>    </a:t>
            </a:r>
            <a:r>
              <a:rPr lang="en-US" altLang="zh-CN" sz="1600" b="1" kern="100" dirty="0">
                <a:latin typeface="幼圆" panose="02010509060101010101" pitchFamily="49" charset="-122"/>
                <a:cs typeface="幼圆" panose="02010509060101010101" pitchFamily="49" charset="-122"/>
              </a:rPr>
              <a:t>a)[</a:t>
            </a:r>
            <a:r>
              <a:rPr lang="zh-CN" altLang="zh-CN" sz="1600" b="1" kern="100" dirty="0">
                <a:latin typeface="Calibri" panose="020F0502020204030204" pitchFamily="34" charset="0"/>
                <a:ea typeface="幼圆" panose="02010509060101010101" pitchFamily="49" charset="-122"/>
                <a:cs typeface="幼圆" panose="02010509060101010101" pitchFamily="49" charset="-122"/>
              </a:rPr>
              <a:t>产品经营</a:t>
            </a:r>
            <a:r>
              <a:rPr lang="en-US" altLang="zh-CN" sz="1600" b="1" kern="100" dirty="0">
                <a:latin typeface="Calibri" panose="020F0502020204030204" pitchFamily="34" charset="0"/>
                <a:ea typeface="幼圆" panose="02010509060101010101" pitchFamily="49" charset="-122"/>
                <a:cs typeface="幼圆" panose="02010509060101010101" pitchFamily="49" charset="-122"/>
              </a:rPr>
              <a:t>]</a:t>
            </a:r>
            <a:r>
              <a:rPr lang="zh-CN" altLang="zh-CN" sz="1600" kern="100" dirty="0">
                <a:latin typeface="Calibri" panose="020F0502020204030204" pitchFamily="34" charset="0"/>
                <a:ea typeface="幼圆" panose="02010509060101010101" pitchFamily="49" charset="-122"/>
                <a:cs typeface="幼圆" panose="02010509060101010101" pitchFamily="49" charset="-122"/>
              </a:rPr>
              <a:t>：中国中大型商户以及新型的单体店铺商家都已具备产品经营意识，懂得对于产品的选择、质量的保证以及持续的更新迭代</a:t>
            </a:r>
            <a:r>
              <a:rPr lang="en-US" altLang="zh-CN" sz="1600" kern="100" dirty="0">
                <a:latin typeface="Calibri" panose="020F0502020204030204" pitchFamily="34" charset="0"/>
                <a:ea typeface="幼圆" panose="02010509060101010101" pitchFamily="49" charset="-122"/>
                <a:cs typeface="幼圆" panose="02010509060101010101" pitchFamily="49" charset="-122"/>
              </a:rPr>
              <a:t> </a:t>
            </a:r>
            <a:endParaRPr lang="zh-CN" altLang="zh-CN" sz="1600" kern="100" dirty="0">
              <a:latin typeface="Calibri" panose="020F0502020204030204" pitchFamily="34" charset="0"/>
              <a:cs typeface="Times New Roman" panose="02020603050405020304" pitchFamily="18" charset="0"/>
            </a:endParaRPr>
          </a:p>
          <a:p>
            <a:pPr indent="266700" algn="just">
              <a:lnSpc>
                <a:spcPct val="150000"/>
              </a:lnSpc>
              <a:spcAft>
                <a:spcPts val="0"/>
              </a:spcAft>
            </a:pPr>
            <a:r>
              <a:rPr lang="en-US" altLang="zh-CN" sz="1600" b="1" kern="100" dirty="0">
                <a:latin typeface="幼圆" panose="02010509060101010101" pitchFamily="49" charset="-122"/>
                <a:cs typeface="幼圆" panose="02010509060101010101" pitchFamily="49" charset="-122"/>
              </a:rPr>
              <a:t>    b)[</a:t>
            </a:r>
            <a:r>
              <a:rPr lang="zh-CN" altLang="zh-CN" sz="1600" b="1" kern="100" dirty="0">
                <a:latin typeface="Calibri" panose="020F0502020204030204" pitchFamily="34" charset="0"/>
                <a:ea typeface="幼圆" panose="02010509060101010101" pitchFamily="49" charset="-122"/>
                <a:cs typeface="幼圆" panose="02010509060101010101" pitchFamily="49" charset="-122"/>
              </a:rPr>
              <a:t>门店运营</a:t>
            </a:r>
            <a:r>
              <a:rPr lang="en-US" altLang="zh-CN" sz="1600" b="1" kern="100" dirty="0">
                <a:latin typeface="Calibri" panose="020F0502020204030204" pitchFamily="34" charset="0"/>
                <a:ea typeface="幼圆" panose="02010509060101010101" pitchFamily="49" charset="-122"/>
                <a:cs typeface="幼圆" panose="02010509060101010101" pitchFamily="49" charset="-122"/>
              </a:rPr>
              <a:t>]</a:t>
            </a:r>
            <a:r>
              <a:rPr lang="zh-CN" altLang="zh-CN" sz="1600" kern="100" dirty="0">
                <a:latin typeface="Calibri" panose="020F0502020204030204" pitchFamily="34" charset="0"/>
                <a:ea typeface="幼圆" panose="02010509060101010101" pitchFamily="49" charset="-122"/>
                <a:cs typeface="幼圆" panose="02010509060101010101" pitchFamily="49" charset="-122"/>
              </a:rPr>
              <a:t>：目前中大型商户具备了一定的门店经营能力，但是更多是门店内部的服务和营销流程，而且服务和营销流程还是停留在传统的实体和纸质的技术上，但是以门店为中心辐射空间和时间客流的分布式分析经营能力普遍缺乏</a:t>
            </a:r>
            <a:r>
              <a:rPr lang="en-US" altLang="zh-CN" sz="1600" kern="100" dirty="0">
                <a:latin typeface="Calibri" panose="020F0502020204030204" pitchFamily="34" charset="0"/>
                <a:ea typeface="幼圆" panose="02010509060101010101" pitchFamily="49" charset="-122"/>
                <a:cs typeface="幼圆" panose="02010509060101010101" pitchFamily="49" charset="-122"/>
              </a:rPr>
              <a:t> </a:t>
            </a:r>
            <a:endParaRPr lang="zh-CN" altLang="zh-CN" sz="16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0247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0352" y="339502"/>
            <a:ext cx="2993127" cy="460382"/>
          </a:xfrm>
          <a:prstGeom prst="rect">
            <a:avLst/>
          </a:prstGeom>
        </p:spPr>
        <p:txBody>
          <a:bodyPr wrap="none">
            <a:spAutoFit/>
          </a:bodyPr>
          <a:lstStyle/>
          <a:p>
            <a:pPr indent="266700" algn="just">
              <a:lnSpc>
                <a:spcPct val="150000"/>
              </a:lnSpc>
              <a:spcAft>
                <a:spcPts val="0"/>
              </a:spcAft>
            </a:pPr>
            <a:r>
              <a:rPr lang="en-US" altLang="zh-CN" kern="100" dirty="0">
                <a:latin typeface="幼圆" panose="02010509060101010101" pitchFamily="49" charset="-122"/>
                <a:cs typeface="幼圆" panose="02010509060101010101" pitchFamily="49" charset="-122"/>
              </a:rPr>
              <a:t>2.</a:t>
            </a:r>
            <a:r>
              <a:rPr lang="zh-CN" altLang="zh-CN" kern="100" dirty="0">
                <a:latin typeface="Calibri" panose="020F0502020204030204" pitchFamily="34" charset="0"/>
                <a:ea typeface="幼圆" panose="02010509060101010101" pitchFamily="49" charset="-122"/>
                <a:cs typeface="幼圆" panose="02010509060101010101" pitchFamily="49" charset="-122"/>
              </a:rPr>
              <a:t>【客户整体认知情况】</a:t>
            </a:r>
            <a:endParaRPr lang="zh-CN" altLang="zh-CN" kern="100" dirty="0">
              <a:latin typeface="Calibri" panose="020F0502020204030204" pitchFamily="34" charset="0"/>
              <a:cs typeface="Times New Roman" panose="02020603050405020304" pitchFamily="18" charset="0"/>
            </a:endParaRPr>
          </a:p>
        </p:txBody>
      </p:sp>
      <p:sp>
        <p:nvSpPr>
          <p:cNvPr id="3" name="矩形 2"/>
          <p:cNvSpPr/>
          <p:nvPr/>
        </p:nvSpPr>
        <p:spPr>
          <a:xfrm>
            <a:off x="25152" y="850017"/>
            <a:ext cx="9001000" cy="1938992"/>
          </a:xfrm>
          <a:prstGeom prst="rect">
            <a:avLst/>
          </a:prstGeom>
        </p:spPr>
        <p:txBody>
          <a:bodyPr wrap="square">
            <a:spAutoFit/>
          </a:bodyPr>
          <a:lstStyle/>
          <a:p>
            <a:pPr marL="266700" indent="266700" algn="just">
              <a:lnSpc>
                <a:spcPct val="150000"/>
              </a:lnSpc>
              <a:spcAft>
                <a:spcPts val="0"/>
              </a:spcAft>
            </a:pPr>
            <a:r>
              <a:rPr lang="en-US" altLang="zh-CN" sz="1600" b="1" kern="100" dirty="0">
                <a:latin typeface="幼圆" panose="02010509060101010101" pitchFamily="49" charset="-122"/>
                <a:cs typeface="幼圆" panose="02010509060101010101" pitchFamily="49" charset="-122"/>
              </a:rPr>
              <a:t>1</a:t>
            </a:r>
            <a:r>
              <a:rPr lang="zh-CN" altLang="zh-CN" sz="1600" b="1" kern="100" dirty="0">
                <a:latin typeface="Calibri" panose="020F0502020204030204" pitchFamily="34" charset="0"/>
                <a:ea typeface="幼圆" panose="02010509060101010101" pitchFamily="49" charset="-122"/>
                <a:cs typeface="幼圆" panose="02010509060101010101" pitchFamily="49" charset="-122"/>
              </a:rPr>
              <a:t>）经营认知</a:t>
            </a:r>
            <a:endParaRPr lang="zh-CN" altLang="zh-CN" sz="1600" b="1" kern="100" dirty="0">
              <a:latin typeface="Calibri" panose="020F0502020204030204" pitchFamily="34" charset="0"/>
              <a:cs typeface="Times New Roman" panose="02020603050405020304" pitchFamily="18" charset="0"/>
            </a:endParaRPr>
          </a:p>
          <a:p>
            <a:pPr indent="266700" algn="just">
              <a:lnSpc>
                <a:spcPct val="150000"/>
              </a:lnSpc>
              <a:spcAft>
                <a:spcPts val="0"/>
              </a:spcAft>
            </a:pPr>
            <a:r>
              <a:rPr lang="en-US" altLang="zh-CN" sz="1600" kern="100" dirty="0">
                <a:latin typeface="幼圆" panose="02010509060101010101" pitchFamily="49" charset="-122"/>
                <a:cs typeface="幼圆" panose="02010509060101010101" pitchFamily="49" charset="-122"/>
              </a:rPr>
              <a:t>    </a:t>
            </a:r>
            <a:r>
              <a:rPr lang="en-US" altLang="zh-CN" sz="1600" b="1" kern="100" dirty="0">
                <a:latin typeface="幼圆" panose="02010509060101010101" pitchFamily="49" charset="-122"/>
                <a:cs typeface="幼圆" panose="02010509060101010101" pitchFamily="49" charset="-122"/>
              </a:rPr>
              <a:t>c)[</a:t>
            </a:r>
            <a:r>
              <a:rPr lang="zh-CN" altLang="zh-CN" sz="1600" b="1" kern="100" dirty="0">
                <a:latin typeface="Calibri" panose="020F0502020204030204" pitchFamily="34" charset="0"/>
                <a:ea typeface="幼圆" panose="02010509060101010101" pitchFamily="49" charset="-122"/>
                <a:cs typeface="幼圆" panose="02010509060101010101" pitchFamily="49" charset="-122"/>
              </a:rPr>
              <a:t>品牌经营</a:t>
            </a:r>
            <a:r>
              <a:rPr lang="en-US" altLang="zh-CN" sz="1600" b="1" kern="100" dirty="0">
                <a:latin typeface="Calibri" panose="020F0502020204030204" pitchFamily="34" charset="0"/>
                <a:ea typeface="幼圆" panose="02010509060101010101" pitchFamily="49" charset="-122"/>
                <a:cs typeface="幼圆" panose="02010509060101010101" pitchFamily="49" charset="-122"/>
              </a:rPr>
              <a:t>]</a:t>
            </a:r>
            <a:r>
              <a:rPr lang="zh-CN" altLang="zh-CN" sz="1600" kern="100" dirty="0">
                <a:latin typeface="Calibri" panose="020F0502020204030204" pitchFamily="34" charset="0"/>
                <a:ea typeface="幼圆" panose="02010509060101010101" pitchFamily="49" charset="-122"/>
                <a:cs typeface="幼圆" panose="02010509060101010101" pitchFamily="49" charset="-122"/>
              </a:rPr>
              <a:t>：目前中大型品牌以及新型的单体品牌已经具备了一定的品牌经营能力，但是更多是店内的形象经营及大型品牌传统媒体投放广告等</a:t>
            </a:r>
            <a:r>
              <a:rPr lang="en-US" altLang="zh-CN" sz="1600" kern="100" dirty="0">
                <a:latin typeface="Calibri" panose="020F0502020204030204" pitchFamily="34" charset="0"/>
                <a:ea typeface="幼圆" panose="02010509060101010101" pitchFamily="49" charset="-122"/>
                <a:cs typeface="幼圆" panose="02010509060101010101" pitchFamily="49" charset="-122"/>
              </a:rPr>
              <a:t> </a:t>
            </a:r>
          </a:p>
          <a:p>
            <a:pPr indent="266700" algn="just">
              <a:lnSpc>
                <a:spcPct val="150000"/>
              </a:lnSpc>
            </a:pPr>
            <a:r>
              <a:rPr lang="en-US" altLang="zh-CN" sz="1600" kern="100" dirty="0">
                <a:latin typeface="幼圆" panose="02010509060101010101" pitchFamily="49" charset="-122"/>
                <a:cs typeface="幼圆" panose="02010509060101010101" pitchFamily="49" charset="-122"/>
              </a:rPr>
              <a:t>    </a:t>
            </a:r>
            <a:r>
              <a:rPr lang="en-US" altLang="zh-CN" sz="1600" b="1" kern="100" dirty="0">
                <a:latin typeface="幼圆" panose="02010509060101010101" pitchFamily="49" charset="-122"/>
                <a:cs typeface="幼圆" panose="02010509060101010101" pitchFamily="49" charset="-122"/>
              </a:rPr>
              <a:t>d)[</a:t>
            </a:r>
            <a:r>
              <a:rPr lang="zh-CN" altLang="zh-CN" sz="1600" b="1" kern="100" dirty="0">
                <a:latin typeface="幼圆" panose="02010509060101010101" pitchFamily="49" charset="-122"/>
                <a:cs typeface="幼圆" panose="02010509060101010101" pitchFamily="49" charset="-122"/>
              </a:rPr>
              <a:t>消费者经营</a:t>
            </a:r>
            <a:r>
              <a:rPr lang="en-US" altLang="zh-CN" sz="1600" b="1" kern="100" dirty="0">
                <a:latin typeface="幼圆" panose="02010509060101010101" pitchFamily="49" charset="-122"/>
                <a:cs typeface="幼圆" panose="02010509060101010101" pitchFamily="49" charset="-122"/>
              </a:rPr>
              <a:t>]</a:t>
            </a:r>
            <a:r>
              <a:rPr lang="zh-CN" altLang="zh-CN" sz="1600" kern="100" dirty="0">
                <a:latin typeface="幼圆" panose="02010509060101010101" pitchFamily="49" charset="-122"/>
                <a:cs typeface="幼圆" panose="02010509060101010101" pitchFamily="49" charset="-122"/>
              </a:rPr>
              <a:t>：目前部分中大型商户开始启蒙有数据经营意识，但是传统只有订单数据，所以在消费者数据经营管理的思想上几乎为空白，另外更加缺乏消费者数据经营的方法理论 </a:t>
            </a:r>
          </a:p>
        </p:txBody>
      </p:sp>
    </p:spTree>
    <p:extLst>
      <p:ext uri="{BB962C8B-B14F-4D97-AF65-F5344CB8AC3E}">
        <p14:creationId xmlns:p14="http://schemas.microsoft.com/office/powerpoint/2010/main" val="3444655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448092"/>
            <a:ext cx="8496944" cy="3000821"/>
          </a:xfrm>
          <a:prstGeom prst="rect">
            <a:avLst/>
          </a:prstGeom>
        </p:spPr>
        <p:txBody>
          <a:bodyPr wrap="square">
            <a:spAutoFit/>
          </a:bodyPr>
          <a:lstStyle/>
          <a:p>
            <a:pPr indent="266700" algn="just">
              <a:lnSpc>
                <a:spcPct val="150000"/>
              </a:lnSpc>
              <a:spcAft>
                <a:spcPts val="0"/>
              </a:spcAft>
            </a:pPr>
            <a:r>
              <a:rPr lang="en-US" altLang="zh-CN" b="1" kern="100" dirty="0">
                <a:latin typeface="幼圆" panose="02010509060101010101" pitchFamily="49" charset="-122"/>
                <a:cs typeface="幼圆" panose="02010509060101010101" pitchFamily="49" charset="-122"/>
              </a:rPr>
              <a:t>2</a:t>
            </a:r>
            <a:r>
              <a:rPr lang="zh-CN" altLang="zh-CN" b="1" kern="100" dirty="0">
                <a:latin typeface="Calibri" panose="020F0502020204030204" pitchFamily="34" charset="0"/>
                <a:ea typeface="幼圆" panose="02010509060101010101" pitchFamily="49" charset="-122"/>
                <a:cs typeface="幼圆" panose="02010509060101010101" pitchFamily="49" charset="-122"/>
              </a:rPr>
              <a:t>）</a:t>
            </a:r>
            <a:r>
              <a:rPr lang="en-US" altLang="zh-CN" b="1" kern="100" dirty="0">
                <a:latin typeface="Calibri" panose="020F0502020204030204" pitchFamily="34" charset="0"/>
                <a:ea typeface="幼圆" panose="02010509060101010101" pitchFamily="49" charset="-122"/>
                <a:cs typeface="幼圆" panose="02010509060101010101" pitchFamily="49" charset="-122"/>
              </a:rPr>
              <a:t>IT</a:t>
            </a:r>
            <a:r>
              <a:rPr lang="zh-CN" altLang="zh-CN" b="1" kern="100" dirty="0">
                <a:latin typeface="Calibri" panose="020F0502020204030204" pitchFamily="34" charset="0"/>
                <a:ea typeface="幼圆" panose="02010509060101010101" pitchFamily="49" charset="-122"/>
                <a:cs typeface="幼圆" panose="02010509060101010101" pitchFamily="49" charset="-122"/>
              </a:rPr>
              <a:t>系统认知</a:t>
            </a:r>
            <a:endParaRPr lang="zh-CN" altLang="zh-CN" b="1" kern="100" dirty="0">
              <a:latin typeface="Calibri" panose="020F0502020204030204" pitchFamily="34" charset="0"/>
              <a:cs typeface="Times New Roman" panose="02020603050405020304" pitchFamily="18" charset="0"/>
            </a:endParaRPr>
          </a:p>
          <a:p>
            <a:pPr indent="266700" algn="just">
              <a:lnSpc>
                <a:spcPct val="150000"/>
              </a:lnSpc>
              <a:spcAft>
                <a:spcPts val="0"/>
              </a:spcAft>
            </a:pPr>
            <a:r>
              <a:rPr lang="en-US" altLang="zh-CN" kern="100" dirty="0">
                <a:latin typeface="幼圆" panose="02010509060101010101" pitchFamily="49" charset="-122"/>
                <a:cs typeface="幼圆" panose="02010509060101010101" pitchFamily="49" charset="-122"/>
              </a:rPr>
              <a:t>     </a:t>
            </a:r>
            <a:r>
              <a:rPr lang="en-US" altLang="zh-CN" b="1" kern="100" dirty="0">
                <a:latin typeface="幼圆" panose="02010509060101010101" pitchFamily="49" charset="-122"/>
                <a:cs typeface="幼圆" panose="02010509060101010101" pitchFamily="49" charset="-122"/>
              </a:rPr>
              <a:t>a)[</a:t>
            </a:r>
            <a:r>
              <a:rPr lang="zh-CN" altLang="zh-CN" b="1" kern="100" dirty="0">
                <a:latin typeface="Calibri" panose="020F0502020204030204" pitchFamily="34" charset="0"/>
                <a:ea typeface="幼圆" panose="02010509060101010101" pitchFamily="49" charset="-122"/>
                <a:cs typeface="幼圆" panose="02010509060101010101" pitchFamily="49" charset="-122"/>
              </a:rPr>
              <a:t>分散隔离设备</a:t>
            </a:r>
            <a:r>
              <a:rPr lang="en-US" altLang="zh-CN" b="1" kern="100" dirty="0">
                <a:latin typeface="Calibri" panose="020F0502020204030204" pitchFamily="34" charset="0"/>
                <a:ea typeface="幼圆" panose="02010509060101010101" pitchFamily="49" charset="-122"/>
                <a:cs typeface="幼圆" panose="02010509060101010101" pitchFamily="49" charset="-122"/>
              </a:rPr>
              <a:t>]</a:t>
            </a:r>
            <a:r>
              <a:rPr lang="zh-CN" altLang="zh-CN" kern="100" dirty="0">
                <a:latin typeface="Calibri" panose="020F0502020204030204" pitchFamily="34" charset="0"/>
                <a:ea typeface="幼圆" panose="02010509060101010101" pitchFamily="49" charset="-122"/>
                <a:cs typeface="幼圆" panose="02010509060101010101" pitchFamily="49" charset="-122"/>
              </a:rPr>
              <a:t>：大部分商户都没意识到店内服务和营销的工作可以放在一个集成化的设备和软件平台来做，而传统的分离设备</a:t>
            </a:r>
            <a:r>
              <a:rPr lang="en-US" altLang="zh-CN" kern="100" dirty="0">
                <a:latin typeface="Calibri" panose="020F0502020204030204" pitchFamily="34" charset="0"/>
                <a:ea typeface="幼圆" panose="02010509060101010101" pitchFamily="49" charset="-122"/>
                <a:cs typeface="幼圆" panose="02010509060101010101" pitchFamily="49" charset="-122"/>
              </a:rPr>
              <a:t>IT</a:t>
            </a:r>
            <a:r>
              <a:rPr lang="zh-CN" altLang="zh-CN" kern="100" dirty="0">
                <a:latin typeface="Calibri" panose="020F0502020204030204" pitchFamily="34" charset="0"/>
                <a:ea typeface="幼圆" panose="02010509060101010101" pitchFamily="49" charset="-122"/>
                <a:cs typeface="幼圆" panose="02010509060101010101" pitchFamily="49" charset="-122"/>
              </a:rPr>
              <a:t>投入和管理成本非常的高</a:t>
            </a:r>
            <a:r>
              <a:rPr lang="en-US" altLang="zh-CN" kern="100" dirty="0">
                <a:latin typeface="Calibri" panose="020F0502020204030204" pitchFamily="34" charset="0"/>
                <a:ea typeface="幼圆" panose="02010509060101010101" pitchFamily="49" charset="-122"/>
                <a:cs typeface="幼圆" panose="02010509060101010101" pitchFamily="49" charset="-122"/>
              </a:rPr>
              <a:t> </a:t>
            </a:r>
            <a:endParaRPr lang="zh-CN" altLang="zh-CN" kern="100" dirty="0">
              <a:latin typeface="Calibri" panose="020F0502020204030204" pitchFamily="34" charset="0"/>
              <a:cs typeface="Times New Roman" panose="02020603050405020304" pitchFamily="18" charset="0"/>
            </a:endParaRPr>
          </a:p>
          <a:p>
            <a:pPr indent="266700" algn="just">
              <a:lnSpc>
                <a:spcPct val="150000"/>
              </a:lnSpc>
              <a:spcAft>
                <a:spcPts val="0"/>
              </a:spcAft>
            </a:pPr>
            <a:r>
              <a:rPr lang="en-US" altLang="zh-CN" kern="100" dirty="0">
                <a:latin typeface="幼圆" panose="02010509060101010101" pitchFamily="49" charset="-122"/>
                <a:cs typeface="幼圆" panose="02010509060101010101" pitchFamily="49" charset="-122"/>
              </a:rPr>
              <a:t>     </a:t>
            </a:r>
            <a:r>
              <a:rPr lang="en-US" altLang="zh-CN" b="1" kern="100" dirty="0">
                <a:latin typeface="幼圆" panose="02010509060101010101" pitchFamily="49" charset="-122"/>
                <a:cs typeface="幼圆" panose="02010509060101010101" pitchFamily="49" charset="-122"/>
              </a:rPr>
              <a:t>b)[ALL IN ONE</a:t>
            </a:r>
            <a:r>
              <a:rPr lang="zh-CN" altLang="zh-CN" b="1" kern="100" dirty="0">
                <a:latin typeface="Calibri" panose="020F0502020204030204" pitchFamily="34" charset="0"/>
                <a:ea typeface="幼圆" panose="02010509060101010101" pitchFamily="49" charset="-122"/>
                <a:cs typeface="幼圆" panose="02010509060101010101" pitchFamily="49" charset="-122"/>
              </a:rPr>
              <a:t>效率</a:t>
            </a:r>
            <a:r>
              <a:rPr lang="en-US" altLang="zh-CN" b="1" kern="100" dirty="0">
                <a:latin typeface="Calibri" panose="020F0502020204030204" pitchFamily="34" charset="0"/>
                <a:ea typeface="幼圆" panose="02010509060101010101" pitchFamily="49" charset="-122"/>
                <a:cs typeface="幼圆" panose="02010509060101010101" pitchFamily="49" charset="-122"/>
              </a:rPr>
              <a:t>]</a:t>
            </a:r>
            <a:r>
              <a:rPr lang="zh-CN" altLang="zh-CN" kern="100" dirty="0">
                <a:latin typeface="Calibri" panose="020F0502020204030204" pitchFamily="34" charset="0"/>
                <a:ea typeface="幼圆" panose="02010509060101010101" pitchFamily="49" charset="-122"/>
                <a:cs typeface="幼圆" panose="02010509060101010101" pitchFamily="49" charset="-122"/>
              </a:rPr>
              <a:t>：大部分商户没意识到服务员现在花大量的时间处理支付、买单、核销、卡券处理等各种工作，而掌贝的</a:t>
            </a:r>
            <a:r>
              <a:rPr lang="en-US" altLang="zh-CN" kern="100" dirty="0">
                <a:latin typeface="Calibri" panose="020F0502020204030204" pitchFamily="34" charset="0"/>
                <a:ea typeface="幼圆" panose="02010509060101010101" pitchFamily="49" charset="-122"/>
                <a:cs typeface="幼圆" panose="02010509060101010101" pitchFamily="49" charset="-122"/>
              </a:rPr>
              <a:t>ALL IN ONE</a:t>
            </a:r>
            <a:r>
              <a:rPr lang="zh-CN" altLang="zh-CN" kern="100" dirty="0">
                <a:latin typeface="Calibri" panose="020F0502020204030204" pitchFamily="34" charset="0"/>
                <a:ea typeface="幼圆" panose="02010509060101010101" pitchFamily="49" charset="-122"/>
                <a:cs typeface="幼圆" panose="02010509060101010101" pitchFamily="49" charset="-122"/>
              </a:rPr>
              <a:t>可以使得一个服务员在一个桌台处理所有的事情</a:t>
            </a:r>
            <a:r>
              <a:rPr lang="en-US" altLang="zh-CN" kern="100" dirty="0">
                <a:latin typeface="Calibri" panose="020F0502020204030204" pitchFamily="34" charset="0"/>
                <a:ea typeface="幼圆" panose="02010509060101010101" pitchFamily="49" charset="-122"/>
                <a:cs typeface="幼圆" panose="02010509060101010101" pitchFamily="49" charset="-122"/>
              </a:rPr>
              <a:t> </a:t>
            </a:r>
            <a:endParaRPr lang="zh-CN" altLang="zh-CN" kern="100" dirty="0">
              <a:latin typeface="Calibri" panose="020F0502020204030204" pitchFamily="34" charset="0"/>
              <a:cs typeface="Times New Roman" panose="02020603050405020304" pitchFamily="18" charset="0"/>
            </a:endParaRPr>
          </a:p>
        </p:txBody>
      </p:sp>
      <p:sp>
        <p:nvSpPr>
          <p:cNvPr id="3" name="矩形 2"/>
          <p:cNvSpPr/>
          <p:nvPr/>
        </p:nvSpPr>
        <p:spPr>
          <a:xfrm>
            <a:off x="107504" y="0"/>
            <a:ext cx="2993127" cy="460382"/>
          </a:xfrm>
          <a:prstGeom prst="rect">
            <a:avLst/>
          </a:prstGeom>
        </p:spPr>
        <p:txBody>
          <a:bodyPr wrap="none">
            <a:spAutoFit/>
          </a:bodyPr>
          <a:lstStyle/>
          <a:p>
            <a:pPr indent="266700" algn="just">
              <a:lnSpc>
                <a:spcPct val="150000"/>
              </a:lnSpc>
              <a:spcAft>
                <a:spcPts val="0"/>
              </a:spcAft>
            </a:pPr>
            <a:r>
              <a:rPr lang="en-US" altLang="zh-CN" kern="100" dirty="0">
                <a:latin typeface="幼圆" panose="02010509060101010101" pitchFamily="49" charset="-122"/>
                <a:cs typeface="幼圆" panose="02010509060101010101" pitchFamily="49" charset="-122"/>
              </a:rPr>
              <a:t>2.</a:t>
            </a:r>
            <a:r>
              <a:rPr lang="zh-CN" altLang="zh-CN" kern="100" dirty="0">
                <a:latin typeface="Calibri" panose="020F0502020204030204" pitchFamily="34" charset="0"/>
                <a:ea typeface="幼圆" panose="02010509060101010101" pitchFamily="49" charset="-122"/>
                <a:cs typeface="幼圆" panose="02010509060101010101" pitchFamily="49" charset="-122"/>
              </a:rPr>
              <a:t>【客户整体认知情况】</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43884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2133</TotalTime>
  <Words>2288</Words>
  <Application>Microsoft Macintosh PowerPoint</Application>
  <PresentationFormat>全屏显示(16:9)</PresentationFormat>
  <Paragraphs>178</Paragraphs>
  <Slides>20</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Calibri</vt:lpstr>
      <vt:lpstr>Times New Roman</vt:lpstr>
      <vt:lpstr>宋体</vt:lpstr>
      <vt:lpstr>微软雅黑</vt:lpstr>
      <vt:lpstr>幼圆</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dc:creator>
  <cp:lastModifiedBy>Microsoft Office 用户</cp:lastModifiedBy>
  <cp:revision>482</cp:revision>
  <dcterms:created xsi:type="dcterms:W3CDTF">2016-08-12T13:40:08Z</dcterms:created>
  <dcterms:modified xsi:type="dcterms:W3CDTF">2016-10-30T08:20:05Z</dcterms:modified>
</cp:coreProperties>
</file>