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376" r:id="rId3"/>
    <p:sldId id="377" r:id="rId4"/>
    <p:sldId id="411" r:id="rId5"/>
    <p:sldId id="378" r:id="rId6"/>
    <p:sldId id="379" r:id="rId7"/>
    <p:sldId id="380" r:id="rId8"/>
    <p:sldId id="381" r:id="rId9"/>
    <p:sldId id="385" r:id="rId10"/>
    <p:sldId id="382" r:id="rId11"/>
    <p:sldId id="386" r:id="rId12"/>
    <p:sldId id="383" r:id="rId13"/>
    <p:sldId id="399" r:id="rId14"/>
    <p:sldId id="389" r:id="rId15"/>
    <p:sldId id="387" r:id="rId16"/>
    <p:sldId id="388" r:id="rId17"/>
    <p:sldId id="384" r:id="rId18"/>
    <p:sldId id="390" r:id="rId19"/>
    <p:sldId id="392" r:id="rId20"/>
    <p:sldId id="410" r:id="rId21"/>
    <p:sldId id="391" r:id="rId22"/>
    <p:sldId id="393" r:id="rId23"/>
    <p:sldId id="394" r:id="rId24"/>
    <p:sldId id="259" r:id="rId2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4">
          <p15:clr>
            <a:srgbClr val="A4A3A4"/>
          </p15:clr>
        </p15:guide>
        <p15:guide id="2" pos="285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ABE4"/>
    <a:srgbClr val="0082F0"/>
    <a:srgbClr val="0182F0"/>
    <a:srgbClr val="B6B8C2"/>
    <a:srgbClr val="0C7FE9"/>
    <a:srgbClr val="017A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65" autoAdjust="0"/>
    <p:restoredTop sz="50000"/>
  </p:normalViewPr>
  <p:slideViewPr>
    <p:cSldViewPr>
      <p:cViewPr varScale="1">
        <p:scale>
          <a:sx n="98" d="100"/>
          <a:sy n="98" d="100"/>
        </p:scale>
        <p:origin x="732" y="84"/>
      </p:cViewPr>
      <p:guideLst>
        <p:guide orient="horz" pos="1604"/>
        <p:guide pos="285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2016/10/28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676900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1</a:t>
            </a:r>
            <a:r>
              <a:rPr lang="zh-CN" altLang="en-US"/>
              <a:t>、</a:t>
            </a:r>
            <a:r>
              <a:rPr lang="en-US" altLang="zh-CN"/>
              <a:t>IBM2008</a:t>
            </a:r>
            <a:r>
              <a:rPr lang="zh-CN" altLang="en-US"/>
              <a:t>年智慧地球概念，智慧城市，感应器嵌入道路，桥梁、电网、建筑等，形成物联网，通过和现有的互联网整合，行程</a:t>
            </a:r>
          </a:p>
          <a:p>
            <a:r>
              <a:rPr lang="en-US" altLang="zh-CN"/>
              <a:t>2</a:t>
            </a:r>
          </a:p>
        </p:txBody>
      </p:sp>
    </p:spTree>
    <p:extLst>
      <p:ext uri="{BB962C8B-B14F-4D97-AF65-F5344CB8AC3E}">
        <p14:creationId xmlns:p14="http://schemas.microsoft.com/office/powerpoint/2010/main" val="940769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商户价值方案和友商区别方案两个角度。</a:t>
            </a:r>
            <a:endParaRPr lang="en-US" altLang="zh-CN"/>
          </a:p>
        </p:txBody>
      </p:sp>
    </p:spTree>
    <p:extLst>
      <p:ext uri="{BB962C8B-B14F-4D97-AF65-F5344CB8AC3E}">
        <p14:creationId xmlns:p14="http://schemas.microsoft.com/office/powerpoint/2010/main" val="1630129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965384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extLst>
      <p:ext uri="{BB962C8B-B14F-4D97-AF65-F5344CB8AC3E}">
        <p14:creationId xmlns:p14="http://schemas.microsoft.com/office/powerpoint/2010/main" val="1816232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友商区别方案</a:t>
            </a:r>
          </a:p>
        </p:txBody>
      </p:sp>
    </p:spTree>
    <p:extLst>
      <p:ext uri="{BB962C8B-B14F-4D97-AF65-F5344CB8AC3E}">
        <p14:creationId xmlns:p14="http://schemas.microsoft.com/office/powerpoint/2010/main" val="2697959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752584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475586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617505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7026585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26220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255928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9123686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658660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641107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a:t>以客户为中心，海底捞的案例。</a:t>
            </a:r>
          </a:p>
        </p:txBody>
      </p:sp>
    </p:spTree>
    <p:extLst>
      <p:ext uri="{BB962C8B-B14F-4D97-AF65-F5344CB8AC3E}">
        <p14:creationId xmlns:p14="http://schemas.microsoft.com/office/powerpoint/2010/main" val="2130135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1</a:t>
            </a:r>
            <a:r>
              <a:rPr lang="zh-CN" altLang="en-US"/>
              <a:t>、生产服务流程，例如餐饮的流程是排队、进店服务、点单下单、买单；酒店订单、入住；娱乐是订单、场景服务、买单；美容美发，内容提供、买单结算；商场就买单。</a:t>
            </a:r>
          </a:p>
          <a:p>
            <a:r>
              <a:rPr lang="en-US" altLang="zh-CN"/>
              <a:t>2</a:t>
            </a:r>
            <a:r>
              <a:rPr lang="zh-CN" altLang="en-US"/>
              <a:t>、管理思路：餐饮翻台率、客单价、入住率、娱乐增值服务收入，美容美发客单价、吸引储值；商超：频次和客单价</a:t>
            </a:r>
          </a:p>
        </p:txBody>
      </p:sp>
    </p:spTree>
    <p:extLst>
      <p:ext uri="{BB962C8B-B14F-4D97-AF65-F5344CB8AC3E}">
        <p14:creationId xmlns:p14="http://schemas.microsoft.com/office/powerpoint/2010/main" val="129365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82505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商品调整策略：销售策略，跟掌贝先脱钩；通过数据分析告诉商户如何调整</a:t>
            </a:r>
          </a:p>
        </p:txBody>
      </p:sp>
    </p:spTree>
    <p:extLst>
      <p:ext uri="{BB962C8B-B14F-4D97-AF65-F5344CB8AC3E}">
        <p14:creationId xmlns:p14="http://schemas.microsoft.com/office/powerpoint/2010/main" val="928558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561931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513996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2778075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TextBox 5"/>
          <p:cNvSpPr txBox="1"/>
          <p:nvPr/>
        </p:nvSpPr>
        <p:spPr>
          <a:xfrm>
            <a:off x="3203848" y="1452226"/>
            <a:ext cx="2964273" cy="793487"/>
          </a:xfrm>
          <a:prstGeom prst="rect">
            <a:avLst/>
          </a:prstGeom>
          <a:noFill/>
        </p:spPr>
        <p:txBody>
          <a:bodyPr wrap="none" rtlCol="0" anchor="ctr">
            <a:spAutoFit/>
          </a:bodyPr>
          <a:lstStyle/>
          <a:p>
            <a:pPr>
              <a:lnSpc>
                <a:spcPct val="150000"/>
              </a:lnSpc>
            </a:pPr>
            <a:r>
              <a:rPr lang="zh-CN" altLang="en-US" sz="3600" b="1" dirty="0" smtClean="0">
                <a:solidFill>
                  <a:schemeClr val="bg1"/>
                </a:solidFill>
                <a:latin typeface="幼圆" panose="02010509060101010101" charset="-122"/>
                <a:ea typeface="幼圆" panose="02010509060101010101" charset="-122"/>
                <a:cs typeface="幼圆" panose="02010509060101010101" charset="-122"/>
                <a:sym typeface="+mn-ea"/>
              </a:rPr>
              <a:t>掌贝价值卖点</a:t>
            </a:r>
            <a:endParaRPr lang="zh-CN" altLang="en-US" sz="3600" dirty="0" smtClean="0">
              <a:solidFill>
                <a:schemeClr val="bg1"/>
              </a:solidFill>
              <a:latin typeface="幼圆" panose="02010509060101010101" charset="-122"/>
              <a:ea typeface="幼圆" panose="02010509060101010101" charset="-122"/>
              <a:cs typeface="幼圆" panose="02010509060101010101"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4"/>
          <p:cNvSpPr txBox="1"/>
          <p:nvPr/>
        </p:nvSpPr>
        <p:spPr>
          <a:xfrm>
            <a:off x="317185" y="219306"/>
            <a:ext cx="3307316" cy="415498"/>
          </a:xfrm>
          <a:prstGeom prst="rect">
            <a:avLst/>
          </a:prstGeom>
          <a:noFill/>
        </p:spPr>
        <p:txBody>
          <a:bodyPr wrap="none" rtlCol="0">
            <a:spAutoFit/>
          </a:bodyPr>
          <a:lstStyle/>
          <a:p>
            <a:r>
              <a:rPr lang="en-US" altLang="zh-CN"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4.</a:t>
            </a:r>
            <a:r>
              <a:rPr lang="zh-CN" altLang="en-US"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掌贝概念层卖点</a:t>
            </a:r>
            <a:r>
              <a:rPr lang="en-US" altLang="zh-CN"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-Part 1</a:t>
            </a:r>
            <a:endParaRPr lang="zh-CN" altLang="en-US" sz="2100" b="1" dirty="0">
              <a:solidFill>
                <a:srgbClr val="0182F0"/>
              </a:solidFill>
              <a:latin typeface="微软雅黑" panose="020B0503020204020204" pitchFamily="34" charset="-122"/>
              <a:ea typeface="微软雅黑" panose="020B0503020204020204" pitchFamily="34" charset="-122"/>
              <a:cs typeface="幼圆" panose="02010509060101010101"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811876407"/>
              </p:ext>
            </p:extLst>
          </p:nvPr>
        </p:nvGraphicFramePr>
        <p:xfrm>
          <a:off x="827584" y="915566"/>
          <a:ext cx="7776864" cy="3325857"/>
        </p:xfrm>
        <a:graphic>
          <a:graphicData uri="http://schemas.openxmlformats.org/drawingml/2006/table">
            <a:tbl>
              <a:tblPr/>
              <a:tblGrid>
                <a:gridCol w="1837361"/>
                <a:gridCol w="5939503"/>
              </a:tblGrid>
              <a:tr h="202786">
                <a:tc rowSpan="2">
                  <a:txBody>
                    <a:bodyPr/>
                    <a:lstStyle/>
                    <a:p>
                      <a:pPr algn="just">
                        <a:lnSpc>
                          <a:spcPct val="150000"/>
                        </a:lnSpc>
                        <a:spcAft>
                          <a:spcPts val="0"/>
                        </a:spcAft>
                      </a:pPr>
                      <a:r>
                        <a:rPr lang="zh-CN" sz="1400" b="1" kern="100" dirty="0">
                          <a:latin typeface="微软雅黑" panose="020B0503020204020204" pitchFamily="34" charset="-122"/>
                          <a:ea typeface="微软雅黑" panose="020B0503020204020204" pitchFamily="34" charset="-122"/>
                          <a:cs typeface="幼圆" panose="02010509060101010101" charset="-122"/>
                        </a:rPr>
                        <a:t>智慧店铺</a:t>
                      </a:r>
                      <a:r>
                        <a:rPr lang="en-US" sz="1400" b="1" kern="100" dirty="0">
                          <a:latin typeface="微软雅黑" panose="020B0503020204020204" pitchFamily="34" charset="-122"/>
                          <a:ea typeface="微软雅黑" panose="020B0503020204020204" pitchFamily="34" charset="-122"/>
                          <a:cs typeface="幼圆" panose="02010509060101010101" charset="-122"/>
                        </a:rPr>
                        <a:t> </a:t>
                      </a:r>
                      <a:endParaRPr lang="zh-CN" sz="1400" b="1" kern="100" dirty="0">
                        <a:latin typeface="微软雅黑" panose="020B0503020204020204" pitchFamily="34" charset="-122"/>
                        <a:ea typeface="微软雅黑" panose="020B0503020204020204" pitchFamily="34" charset="-122"/>
                        <a:cs typeface="幼圆" panose="02010509060101010101" charset="-122"/>
                      </a:endParaRPr>
                    </a:p>
                  </a:txBody>
                  <a:tcPr marL="55941" marR="55941" marT="27970" marB="279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1400" kern="100">
                          <a:latin typeface="微软雅黑" panose="020B0503020204020204" pitchFamily="34" charset="-122"/>
                          <a:ea typeface="微软雅黑" panose="020B0503020204020204" pitchFamily="34" charset="-122"/>
                          <a:cs typeface="幼圆" panose="02010509060101010101" charset="-122"/>
                        </a:rPr>
                        <a:t>智慧店铺</a:t>
                      </a:r>
                      <a:r>
                        <a:rPr lang="en-US" sz="1400" kern="100">
                          <a:latin typeface="微软雅黑" panose="020B0503020204020204" pitchFamily="34" charset="-122"/>
                          <a:ea typeface="微软雅黑" panose="020B0503020204020204" pitchFamily="34" charset="-122"/>
                          <a:cs typeface="幼圆" panose="02010509060101010101" charset="-122"/>
                        </a:rPr>
                        <a:t>=</a:t>
                      </a:r>
                      <a:r>
                        <a:rPr lang="zh-CN" sz="1400" kern="100">
                          <a:latin typeface="微软雅黑" panose="020B0503020204020204" pitchFamily="34" charset="-122"/>
                          <a:ea typeface="微软雅黑" panose="020B0503020204020204" pitchFamily="34" charset="-122"/>
                          <a:cs typeface="幼圆" panose="02010509060101010101" charset="-122"/>
                        </a:rPr>
                        <a:t>（线上）智慧平台</a:t>
                      </a:r>
                      <a:r>
                        <a:rPr lang="en-US" sz="1400" kern="100">
                          <a:latin typeface="微软雅黑" panose="020B0503020204020204" pitchFamily="34" charset="-122"/>
                          <a:ea typeface="微软雅黑" panose="020B0503020204020204" pitchFamily="34" charset="-122"/>
                          <a:cs typeface="幼圆" panose="02010509060101010101" charset="-122"/>
                        </a:rPr>
                        <a:t>+</a:t>
                      </a:r>
                      <a:r>
                        <a:rPr lang="zh-CN" sz="1400" kern="100">
                          <a:latin typeface="微软雅黑" panose="020B0503020204020204" pitchFamily="34" charset="-122"/>
                          <a:ea typeface="微软雅黑" panose="020B0503020204020204" pitchFamily="34" charset="-122"/>
                          <a:cs typeface="幼圆" panose="02010509060101010101" charset="-122"/>
                        </a:rPr>
                        <a:t>（线下）智能</a:t>
                      </a:r>
                      <a:r>
                        <a:rPr lang="en-US" sz="1400" kern="100">
                          <a:latin typeface="微软雅黑" panose="020B0503020204020204" pitchFamily="34" charset="-122"/>
                          <a:ea typeface="微软雅黑" panose="020B0503020204020204" pitchFamily="34" charset="-122"/>
                          <a:cs typeface="幼圆" panose="02010509060101010101" charset="-122"/>
                        </a:rPr>
                        <a:t>POS</a:t>
                      </a:r>
                      <a:endParaRPr lang="zh-CN" sz="1400" kern="100">
                        <a:latin typeface="微软雅黑" panose="020B0503020204020204" pitchFamily="34" charset="-122"/>
                        <a:ea typeface="微软雅黑" panose="020B0503020204020204" pitchFamily="34" charset="-122"/>
                        <a:cs typeface="幼圆" panose="02010509060101010101" charset="-122"/>
                      </a:endParaRPr>
                    </a:p>
                  </a:txBody>
                  <a:tcPr marL="55941" marR="55941" marT="27970" marB="279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786">
                <a:tc vMerge="1">
                  <a:txBody>
                    <a:bodyPr/>
                    <a:lstStyle/>
                    <a:p>
                      <a:endParaRPr lang="zh-CN"/>
                    </a:p>
                  </a:txBody>
                  <a:tcPr/>
                </a:tc>
                <a:tc>
                  <a:txBody>
                    <a:bodyPr/>
                    <a:lstStyle/>
                    <a:p>
                      <a:pPr algn="l">
                        <a:lnSpc>
                          <a:spcPct val="150000"/>
                        </a:lnSpc>
                        <a:spcAft>
                          <a:spcPts val="0"/>
                        </a:spcAft>
                      </a:pPr>
                      <a:r>
                        <a:rPr lang="zh-CN" sz="1400" kern="100">
                          <a:latin typeface="微软雅黑" panose="020B0503020204020204" pitchFamily="34" charset="-122"/>
                          <a:ea typeface="微软雅黑" panose="020B0503020204020204" pitchFamily="34" charset="-122"/>
                          <a:cs typeface="幼圆" panose="02010509060101010101" charset="-122"/>
                        </a:rPr>
                        <a:t>智慧服务顾客，智能营销顾客</a:t>
                      </a:r>
                      <a:r>
                        <a:rPr lang="en-US" sz="1400" kern="100">
                          <a:latin typeface="微软雅黑" panose="020B0503020204020204" pitchFamily="34" charset="-122"/>
                          <a:ea typeface="微软雅黑" panose="020B0503020204020204" pitchFamily="34" charset="-122"/>
                          <a:cs typeface="幼圆" panose="02010509060101010101" charset="-122"/>
                        </a:rPr>
                        <a:t> </a:t>
                      </a:r>
                      <a:endParaRPr lang="zh-CN" sz="1400" kern="100">
                        <a:latin typeface="微软雅黑" panose="020B0503020204020204" pitchFamily="34" charset="-122"/>
                        <a:ea typeface="微软雅黑" panose="020B0503020204020204" pitchFamily="34" charset="-122"/>
                        <a:cs typeface="幼圆" panose="02010509060101010101" charset="-122"/>
                      </a:endParaRPr>
                    </a:p>
                  </a:txBody>
                  <a:tcPr marL="55941" marR="55941" marT="27970" marB="279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9630">
                <a:tc>
                  <a:txBody>
                    <a:bodyPr/>
                    <a:lstStyle/>
                    <a:p>
                      <a:pPr algn="just">
                        <a:lnSpc>
                          <a:spcPct val="150000"/>
                        </a:lnSpc>
                        <a:spcAft>
                          <a:spcPts val="0"/>
                        </a:spcAft>
                      </a:pPr>
                      <a:r>
                        <a:rPr lang="zh-CN" sz="1400" b="1" kern="100" dirty="0">
                          <a:latin typeface="微软雅黑" panose="020B0503020204020204" pitchFamily="34" charset="-122"/>
                          <a:ea typeface="微软雅黑" panose="020B0503020204020204" pitchFamily="34" charset="-122"/>
                          <a:cs typeface="幼圆" panose="02010509060101010101" charset="-122"/>
                        </a:rPr>
                        <a:t>全业务</a:t>
                      </a:r>
                      <a:r>
                        <a:rPr lang="en-US" sz="1400" b="1" kern="100" dirty="0">
                          <a:latin typeface="微软雅黑" panose="020B0503020204020204" pitchFamily="34" charset="-122"/>
                          <a:ea typeface="微软雅黑" panose="020B0503020204020204" pitchFamily="34" charset="-122"/>
                          <a:cs typeface="幼圆" panose="02010509060101010101" charset="-122"/>
                        </a:rPr>
                        <a:t>020</a:t>
                      </a:r>
                      <a:r>
                        <a:rPr lang="zh-CN" sz="1400" b="1" kern="100" dirty="0">
                          <a:latin typeface="微软雅黑" panose="020B0503020204020204" pitchFamily="34" charset="-122"/>
                          <a:ea typeface="微软雅黑" panose="020B0503020204020204" pitchFamily="34" charset="-122"/>
                          <a:cs typeface="幼圆" panose="02010509060101010101" charset="-122"/>
                        </a:rPr>
                        <a:t>平台</a:t>
                      </a:r>
                      <a:r>
                        <a:rPr lang="en-US" sz="1400" b="1" kern="100" dirty="0">
                          <a:latin typeface="微软雅黑" panose="020B0503020204020204" pitchFamily="34" charset="-122"/>
                          <a:ea typeface="微软雅黑" panose="020B0503020204020204" pitchFamily="34" charset="-122"/>
                          <a:cs typeface="幼圆" panose="02010509060101010101" charset="-122"/>
                        </a:rPr>
                        <a:t> </a:t>
                      </a:r>
                      <a:endParaRPr lang="zh-CN" sz="1400" b="1" kern="100" dirty="0">
                        <a:latin typeface="微软雅黑" panose="020B0503020204020204" pitchFamily="34" charset="-122"/>
                        <a:ea typeface="微软雅黑" panose="020B0503020204020204" pitchFamily="34" charset="-122"/>
                        <a:cs typeface="幼圆" panose="02010509060101010101" charset="-122"/>
                      </a:endParaRPr>
                    </a:p>
                  </a:txBody>
                  <a:tcPr marL="55941" marR="55941" marT="27970" marB="279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1400" kern="100" dirty="0">
                          <a:latin typeface="微软雅黑" panose="020B0503020204020204" pitchFamily="34" charset="-122"/>
                          <a:ea typeface="微软雅黑" panose="020B0503020204020204" pitchFamily="34" charset="-122"/>
                          <a:cs typeface="幼圆" panose="02010509060101010101" charset="-122"/>
                        </a:rPr>
                        <a:t>融合支付、卡券、外卖、团购、会员</a:t>
                      </a:r>
                      <a:r>
                        <a:rPr lang="en-US" sz="1400" kern="100" dirty="0">
                          <a:latin typeface="微软雅黑" panose="020B0503020204020204" pitchFamily="34" charset="-122"/>
                          <a:ea typeface="微软雅黑" panose="020B0503020204020204" pitchFamily="34" charset="-122"/>
                          <a:cs typeface="幼圆" panose="02010509060101010101" charset="-122"/>
                        </a:rPr>
                        <a:t>CRM</a:t>
                      </a:r>
                      <a:r>
                        <a:rPr lang="zh-CN" sz="1400" kern="100" dirty="0">
                          <a:latin typeface="微软雅黑" panose="020B0503020204020204" pitchFamily="34" charset="-122"/>
                          <a:ea typeface="微软雅黑" panose="020B0503020204020204" pitchFamily="34" charset="-122"/>
                          <a:cs typeface="幼圆" panose="02010509060101010101" charset="-122"/>
                        </a:rPr>
                        <a:t>、微页营销、游戏营销等的一站式</a:t>
                      </a:r>
                      <a:r>
                        <a:rPr lang="en-US" sz="1400" kern="100" dirty="0">
                          <a:latin typeface="微软雅黑" panose="020B0503020204020204" pitchFamily="34" charset="-122"/>
                          <a:ea typeface="微软雅黑" panose="020B0503020204020204" pitchFamily="34" charset="-122"/>
                          <a:cs typeface="幼圆" panose="02010509060101010101" charset="-122"/>
                        </a:rPr>
                        <a:t>O2O</a:t>
                      </a:r>
                      <a:r>
                        <a:rPr lang="zh-CN" sz="1400" kern="100" dirty="0">
                          <a:latin typeface="微软雅黑" panose="020B0503020204020204" pitchFamily="34" charset="-122"/>
                          <a:ea typeface="微软雅黑" panose="020B0503020204020204" pitchFamily="34" charset="-122"/>
                          <a:cs typeface="幼圆" panose="02010509060101010101" charset="-122"/>
                        </a:rPr>
                        <a:t>平台</a:t>
                      </a:r>
                      <a:r>
                        <a:rPr lang="en-US" sz="1400" kern="100" dirty="0">
                          <a:latin typeface="微软雅黑" panose="020B0503020204020204" pitchFamily="34" charset="-122"/>
                          <a:ea typeface="微软雅黑" panose="020B0503020204020204" pitchFamily="34" charset="-122"/>
                          <a:cs typeface="幼圆" panose="02010509060101010101" charset="-122"/>
                        </a:rPr>
                        <a:t> </a:t>
                      </a:r>
                      <a:endParaRPr lang="zh-CN" sz="1400" kern="100" dirty="0">
                        <a:latin typeface="微软雅黑" panose="020B0503020204020204" pitchFamily="34" charset="-122"/>
                        <a:ea typeface="微软雅黑" panose="020B0503020204020204" pitchFamily="34" charset="-122"/>
                        <a:cs typeface="幼圆" panose="02010509060101010101" charset="-122"/>
                      </a:endParaRPr>
                    </a:p>
                  </a:txBody>
                  <a:tcPr marL="55941" marR="55941" marT="27970" marB="279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9630">
                <a:tc>
                  <a:txBody>
                    <a:bodyPr/>
                    <a:lstStyle/>
                    <a:p>
                      <a:pPr algn="just">
                        <a:lnSpc>
                          <a:spcPct val="150000"/>
                        </a:lnSpc>
                        <a:spcAft>
                          <a:spcPts val="0"/>
                        </a:spcAft>
                      </a:pPr>
                      <a:r>
                        <a:rPr lang="en-US" sz="1400" b="1" kern="100" dirty="0">
                          <a:latin typeface="微软雅黑" panose="020B0503020204020204" pitchFamily="34" charset="-122"/>
                          <a:ea typeface="微软雅黑" panose="020B0503020204020204" pitchFamily="34" charset="-122"/>
                          <a:cs typeface="幼圆" panose="02010509060101010101" charset="-122"/>
                        </a:rPr>
                        <a:t>ALL IN ONE </a:t>
                      </a:r>
                    </a:p>
                  </a:txBody>
                  <a:tcPr marL="55941" marR="55941" marT="27970" marB="279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1400" kern="100">
                          <a:latin typeface="微软雅黑" panose="020B0503020204020204" pitchFamily="34" charset="-122"/>
                          <a:ea typeface="微软雅黑" panose="020B0503020204020204" pitchFamily="34" charset="-122"/>
                          <a:cs typeface="幼圆" panose="02010509060101010101" charset="-122"/>
                        </a:rPr>
                        <a:t>*</a:t>
                      </a:r>
                      <a:r>
                        <a:rPr lang="zh-CN" sz="1400" kern="100">
                          <a:latin typeface="微软雅黑" panose="020B0503020204020204" pitchFamily="34" charset="-122"/>
                          <a:ea typeface="微软雅黑" panose="020B0503020204020204" pitchFamily="34" charset="-122"/>
                          <a:cs typeface="幼圆" panose="02010509060101010101" charset="-122"/>
                        </a:rPr>
                        <a:t>一个平台管理所有的业务，统一对账、统一管理、统一营销等</a:t>
                      </a:r>
                      <a:r>
                        <a:rPr lang="en-US" sz="1400" kern="100">
                          <a:latin typeface="微软雅黑" panose="020B0503020204020204" pitchFamily="34" charset="-122"/>
                          <a:ea typeface="微软雅黑" panose="020B0503020204020204" pitchFamily="34" charset="-122"/>
                          <a:cs typeface="幼圆" panose="02010509060101010101" charset="-122"/>
                        </a:rPr>
                        <a:t> </a:t>
                      </a:r>
                      <a:endParaRPr lang="zh-CN" sz="1400" kern="100">
                        <a:latin typeface="微软雅黑" panose="020B0503020204020204" pitchFamily="34" charset="-122"/>
                        <a:ea typeface="微软雅黑" panose="020B0503020204020204" pitchFamily="34" charset="-122"/>
                        <a:cs typeface="Times New Roman" panose="02020603050405020304"/>
                      </a:endParaRPr>
                    </a:p>
                    <a:p>
                      <a:pPr algn="l">
                        <a:lnSpc>
                          <a:spcPct val="150000"/>
                        </a:lnSpc>
                        <a:spcAft>
                          <a:spcPts val="0"/>
                        </a:spcAft>
                      </a:pPr>
                      <a:r>
                        <a:rPr lang="en-US" sz="1400" kern="100">
                          <a:latin typeface="微软雅黑" panose="020B0503020204020204" pitchFamily="34" charset="-122"/>
                          <a:ea typeface="微软雅黑" panose="020B0503020204020204" pitchFamily="34" charset="-122"/>
                          <a:cs typeface="幼圆" panose="02010509060101010101" charset="-122"/>
                        </a:rPr>
                        <a:t>*</a:t>
                      </a:r>
                      <a:r>
                        <a:rPr lang="zh-CN" sz="1400" kern="100">
                          <a:latin typeface="微软雅黑" panose="020B0503020204020204" pitchFamily="34" charset="-122"/>
                          <a:ea typeface="微软雅黑" panose="020B0503020204020204" pitchFamily="34" charset="-122"/>
                          <a:cs typeface="幼圆" panose="02010509060101010101" charset="-122"/>
                        </a:rPr>
                        <a:t>一台设备搞定所有的事，点菜、支付、卡券核销、外卖商城接单等</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55941" marR="55941" marT="27970" marB="279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9897">
                <a:tc>
                  <a:txBody>
                    <a:bodyPr/>
                    <a:lstStyle/>
                    <a:p>
                      <a:pPr algn="just">
                        <a:lnSpc>
                          <a:spcPct val="150000"/>
                        </a:lnSpc>
                        <a:spcAft>
                          <a:spcPts val="0"/>
                        </a:spcAft>
                      </a:pPr>
                      <a:r>
                        <a:rPr lang="zh-CN" sz="1400" b="1" kern="100" dirty="0">
                          <a:latin typeface="微软雅黑" panose="020B0503020204020204" pitchFamily="34" charset="-122"/>
                          <a:ea typeface="微软雅黑" panose="020B0503020204020204" pitchFamily="34" charset="-122"/>
                          <a:cs typeface="幼圆" panose="02010509060101010101" charset="-122"/>
                        </a:rPr>
                        <a:t>线上线下一体化</a:t>
                      </a:r>
                      <a:r>
                        <a:rPr lang="en-US" sz="1400" b="1" kern="100" dirty="0">
                          <a:latin typeface="微软雅黑" panose="020B0503020204020204" pitchFamily="34" charset="-122"/>
                          <a:ea typeface="微软雅黑" panose="020B0503020204020204" pitchFamily="34" charset="-122"/>
                          <a:cs typeface="幼圆" panose="02010509060101010101" charset="-122"/>
                        </a:rPr>
                        <a:t> </a:t>
                      </a:r>
                      <a:endParaRPr lang="zh-CN" sz="1400" b="1" kern="100" dirty="0">
                        <a:latin typeface="微软雅黑" panose="020B0503020204020204" pitchFamily="34" charset="-122"/>
                        <a:ea typeface="微软雅黑" panose="020B0503020204020204" pitchFamily="34" charset="-122"/>
                        <a:cs typeface="幼圆" panose="02010509060101010101" charset="-122"/>
                      </a:endParaRPr>
                    </a:p>
                  </a:txBody>
                  <a:tcPr marL="55941" marR="55941" marT="27970" marB="279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1400" kern="100">
                          <a:latin typeface="微软雅黑" panose="020B0503020204020204" pitchFamily="34" charset="-122"/>
                          <a:ea typeface="微软雅黑" panose="020B0503020204020204" pitchFamily="34" charset="-122"/>
                          <a:cs typeface="幼圆" panose="02010509060101010101" charset="-122"/>
                        </a:rPr>
                        <a:t>提供线上线下一体化的解决方案</a:t>
                      </a:r>
                    </a:p>
                  </a:txBody>
                  <a:tcPr marL="55941" marR="55941" marT="27970" marB="279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786">
                <a:tc>
                  <a:txBody>
                    <a:bodyPr/>
                    <a:lstStyle/>
                    <a:p>
                      <a:pPr algn="just">
                        <a:lnSpc>
                          <a:spcPct val="150000"/>
                        </a:lnSpc>
                        <a:spcAft>
                          <a:spcPts val="0"/>
                        </a:spcAft>
                      </a:pPr>
                      <a:r>
                        <a:rPr lang="zh-CN" sz="1400" b="1" kern="100" dirty="0">
                          <a:latin typeface="微软雅黑" panose="020B0503020204020204" pitchFamily="34" charset="-122"/>
                          <a:ea typeface="微软雅黑" panose="020B0503020204020204" pitchFamily="34" charset="-122"/>
                          <a:cs typeface="幼圆" panose="02010509060101010101" charset="-122"/>
                        </a:rPr>
                        <a:t>大数据</a:t>
                      </a:r>
                      <a:r>
                        <a:rPr lang="en-US" sz="1400" b="1" kern="100" dirty="0">
                          <a:latin typeface="微软雅黑" panose="020B0503020204020204" pitchFamily="34" charset="-122"/>
                          <a:ea typeface="微软雅黑" panose="020B0503020204020204" pitchFamily="34" charset="-122"/>
                          <a:cs typeface="幼圆" panose="02010509060101010101" charset="-122"/>
                        </a:rPr>
                        <a:t> </a:t>
                      </a:r>
                      <a:endParaRPr lang="zh-CN" sz="1400" b="1" kern="100" dirty="0">
                        <a:latin typeface="微软雅黑" panose="020B0503020204020204" pitchFamily="34" charset="-122"/>
                        <a:ea typeface="微软雅黑" panose="020B0503020204020204" pitchFamily="34" charset="-122"/>
                        <a:cs typeface="幼圆" panose="02010509060101010101" charset="-122"/>
                      </a:endParaRPr>
                    </a:p>
                  </a:txBody>
                  <a:tcPr marL="55941" marR="55941" marT="27970" marB="279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1400" kern="100" dirty="0">
                          <a:latin typeface="微软雅黑" panose="020B0503020204020204" pitchFamily="34" charset="-122"/>
                          <a:ea typeface="微软雅黑" panose="020B0503020204020204" pitchFamily="34" charset="-122"/>
                          <a:cs typeface="幼圆" panose="02010509060101010101" charset="-122"/>
                        </a:rPr>
                        <a:t>基于消费者的大数据的沉淀、基于大数据进行营销，调整经营、指导战略</a:t>
                      </a:r>
                    </a:p>
                  </a:txBody>
                  <a:tcPr marL="55941" marR="55941" marT="27970" marB="279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786">
                <a:tc>
                  <a:txBody>
                    <a:bodyPr/>
                    <a:lstStyle/>
                    <a:p>
                      <a:pPr algn="just">
                        <a:lnSpc>
                          <a:spcPct val="150000"/>
                        </a:lnSpc>
                        <a:spcAft>
                          <a:spcPts val="0"/>
                        </a:spcAft>
                      </a:pPr>
                      <a:r>
                        <a:rPr lang="zh-CN" sz="1400" b="1" kern="100" dirty="0">
                          <a:latin typeface="微软雅黑" panose="020B0503020204020204" pitchFamily="34" charset="-122"/>
                          <a:ea typeface="微软雅黑" panose="020B0503020204020204" pitchFamily="34" charset="-122"/>
                          <a:cs typeface="幼圆" panose="02010509060101010101" charset="-122"/>
                        </a:rPr>
                        <a:t>顾客数据平台</a:t>
                      </a:r>
                      <a:r>
                        <a:rPr lang="en-US" sz="1400" b="1" kern="100" dirty="0">
                          <a:latin typeface="微软雅黑" panose="020B0503020204020204" pitchFamily="34" charset="-122"/>
                          <a:ea typeface="微软雅黑" panose="020B0503020204020204" pitchFamily="34" charset="-122"/>
                          <a:cs typeface="幼圆" panose="02010509060101010101" charset="-122"/>
                        </a:rPr>
                        <a:t> </a:t>
                      </a:r>
                      <a:endParaRPr lang="zh-CN" sz="1400" b="1" kern="100" dirty="0">
                        <a:latin typeface="微软雅黑" panose="020B0503020204020204" pitchFamily="34" charset="-122"/>
                        <a:ea typeface="微软雅黑" panose="020B0503020204020204" pitchFamily="34" charset="-122"/>
                        <a:cs typeface="幼圆" panose="02010509060101010101" charset="-122"/>
                      </a:endParaRPr>
                    </a:p>
                  </a:txBody>
                  <a:tcPr marL="55941" marR="55941" marT="27970" marB="279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1400" kern="100" dirty="0">
                          <a:latin typeface="微软雅黑" panose="020B0503020204020204" pitchFamily="34" charset="-122"/>
                          <a:ea typeface="微软雅黑" panose="020B0503020204020204" pitchFamily="34" charset="-122"/>
                          <a:cs typeface="幼圆" panose="02010509060101010101" charset="-122"/>
                        </a:rPr>
                        <a:t>商家要建设自己的顾客数据信息平台</a:t>
                      </a:r>
                    </a:p>
                  </a:txBody>
                  <a:tcPr marL="55941" marR="55941" marT="27970" marB="279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4"/>
          <p:cNvSpPr txBox="1"/>
          <p:nvPr/>
        </p:nvSpPr>
        <p:spPr>
          <a:xfrm>
            <a:off x="317185" y="219306"/>
            <a:ext cx="3307316" cy="415498"/>
          </a:xfrm>
          <a:prstGeom prst="rect">
            <a:avLst/>
          </a:prstGeom>
          <a:noFill/>
        </p:spPr>
        <p:txBody>
          <a:bodyPr wrap="none" rtlCol="0">
            <a:spAutoFit/>
          </a:bodyPr>
          <a:lstStyle/>
          <a:p>
            <a:r>
              <a:rPr lang="en-US" altLang="zh-CN"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4.</a:t>
            </a:r>
            <a:r>
              <a:rPr lang="zh-CN" altLang="en-US"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掌贝概念层卖点</a:t>
            </a:r>
            <a:r>
              <a:rPr lang="en-US" altLang="zh-CN"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-Part 2</a:t>
            </a:r>
            <a:endParaRPr lang="zh-CN" altLang="en-US" sz="2100" b="1" dirty="0">
              <a:solidFill>
                <a:srgbClr val="0182F0"/>
              </a:solidFill>
              <a:latin typeface="微软雅黑" panose="020B0503020204020204" pitchFamily="34" charset="-122"/>
              <a:ea typeface="微软雅黑" panose="020B0503020204020204" pitchFamily="34" charset="-122"/>
              <a:cs typeface="幼圆" panose="02010509060101010101"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243277961"/>
              </p:ext>
            </p:extLst>
          </p:nvPr>
        </p:nvGraphicFramePr>
        <p:xfrm>
          <a:off x="899592" y="987574"/>
          <a:ext cx="7331710" cy="3536040"/>
        </p:xfrm>
        <a:graphic>
          <a:graphicData uri="http://schemas.openxmlformats.org/drawingml/2006/table">
            <a:tbl>
              <a:tblPr/>
              <a:tblGrid>
                <a:gridCol w="2153920"/>
                <a:gridCol w="5177790"/>
              </a:tblGrid>
              <a:tr h="202786">
                <a:tc>
                  <a:txBody>
                    <a:bodyPr/>
                    <a:lstStyle/>
                    <a:p>
                      <a:pPr algn="just">
                        <a:lnSpc>
                          <a:spcPct val="150000"/>
                        </a:lnSpc>
                        <a:spcAft>
                          <a:spcPts val="0"/>
                        </a:spcAft>
                      </a:pPr>
                      <a:r>
                        <a:rPr lang="zh-CN" sz="1400" b="1" kern="100" dirty="0">
                          <a:latin typeface="微软雅黑" panose="020B0503020204020204" pitchFamily="34" charset="-122"/>
                          <a:ea typeface="微软雅黑" panose="020B0503020204020204" pitchFamily="34" charset="-122"/>
                          <a:cs typeface="幼圆" panose="02010509060101010101" charset="-122"/>
                        </a:rPr>
                        <a:t>掌握客户归属权</a:t>
                      </a:r>
                      <a:r>
                        <a:rPr lang="en-US" sz="1400" b="1" kern="100" dirty="0">
                          <a:latin typeface="微软雅黑" panose="020B0503020204020204" pitchFamily="34" charset="-122"/>
                          <a:ea typeface="微软雅黑" panose="020B0503020204020204" pitchFamily="34" charset="-122"/>
                          <a:cs typeface="幼圆" panose="02010509060101010101" charset="-122"/>
                        </a:rPr>
                        <a:t> </a:t>
                      </a:r>
                      <a:endParaRPr lang="zh-CN" sz="1400" b="1" kern="100" dirty="0">
                        <a:latin typeface="微软雅黑" panose="020B0503020204020204" pitchFamily="34" charset="-122"/>
                        <a:ea typeface="微软雅黑" panose="020B0503020204020204" pitchFamily="34" charset="-122"/>
                        <a:cs typeface="Times New Roman" panose="02020603050405020304"/>
                      </a:endParaRPr>
                    </a:p>
                  </a:txBody>
                  <a:tcPr marL="55941" marR="55941" marT="27970" marB="279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kern="100">
                          <a:latin typeface="微软雅黑" panose="020B0503020204020204" pitchFamily="34" charset="-122"/>
                          <a:ea typeface="微软雅黑" panose="020B0503020204020204" pitchFamily="34" charset="-122"/>
                          <a:cs typeface="幼圆" panose="02010509060101010101" charset="-122"/>
                        </a:rPr>
                        <a:t>商家要讲客户的数据和营销等权利掌握在自己手里，不能送给第三方平台</a:t>
                      </a:r>
                    </a:p>
                  </a:txBody>
                  <a:tcPr marL="55941" marR="55941" marT="27970" marB="279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786">
                <a:tc>
                  <a:txBody>
                    <a:bodyPr/>
                    <a:lstStyle/>
                    <a:p>
                      <a:pPr algn="just">
                        <a:lnSpc>
                          <a:spcPct val="150000"/>
                        </a:lnSpc>
                        <a:spcAft>
                          <a:spcPts val="0"/>
                        </a:spcAft>
                      </a:pPr>
                      <a:r>
                        <a:rPr lang="zh-CN" sz="1400" b="1" kern="100" dirty="0">
                          <a:latin typeface="微软雅黑" panose="020B0503020204020204" pitchFamily="34" charset="-122"/>
                          <a:ea typeface="微软雅黑" panose="020B0503020204020204" pitchFamily="34" charset="-122"/>
                          <a:cs typeface="幼圆" panose="02010509060101010101" charset="-122"/>
                        </a:rPr>
                        <a:t>消费者服务营销平台</a:t>
                      </a:r>
                      <a:r>
                        <a:rPr lang="en-US" sz="1400" b="1" kern="100" dirty="0">
                          <a:latin typeface="微软雅黑" panose="020B0503020204020204" pitchFamily="34" charset="-122"/>
                          <a:ea typeface="微软雅黑" panose="020B0503020204020204" pitchFamily="34" charset="-122"/>
                          <a:cs typeface="幼圆" panose="02010509060101010101" charset="-122"/>
                        </a:rPr>
                        <a:t> </a:t>
                      </a:r>
                      <a:endParaRPr lang="zh-CN" sz="1400" b="1" kern="100" dirty="0">
                        <a:latin typeface="微软雅黑" panose="020B0503020204020204" pitchFamily="34" charset="-122"/>
                        <a:ea typeface="微软雅黑" panose="020B0503020204020204" pitchFamily="34" charset="-122"/>
                        <a:cs typeface="Times New Roman" panose="02020603050405020304"/>
                      </a:endParaRPr>
                    </a:p>
                  </a:txBody>
                  <a:tcPr marL="55941" marR="55941" marT="27970" marB="279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kern="100" dirty="0">
                          <a:latin typeface="微软雅黑" panose="020B0503020204020204" pitchFamily="34" charset="-122"/>
                          <a:ea typeface="微软雅黑" panose="020B0503020204020204" pitchFamily="34" charset="-122"/>
                          <a:cs typeface="幼圆" panose="02010509060101010101" charset="-122"/>
                        </a:rPr>
                        <a:t>商家需要服务消费者、连接消费者、营销消费者的一站式平台</a:t>
                      </a:r>
                    </a:p>
                  </a:txBody>
                  <a:tcPr marL="55941" marR="55941" marT="27970" marB="279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786">
                <a:tc rowSpan="2">
                  <a:txBody>
                    <a:bodyPr/>
                    <a:lstStyle/>
                    <a:p>
                      <a:pPr algn="just">
                        <a:lnSpc>
                          <a:spcPct val="150000"/>
                        </a:lnSpc>
                        <a:spcAft>
                          <a:spcPts val="0"/>
                        </a:spcAft>
                      </a:pPr>
                      <a:r>
                        <a:rPr lang="zh-CN" sz="1400" b="1" kern="100" dirty="0">
                          <a:latin typeface="微软雅黑" panose="020B0503020204020204" pitchFamily="34" charset="-122"/>
                          <a:ea typeface="微软雅黑" panose="020B0503020204020204" pitchFamily="34" charset="-122"/>
                          <a:cs typeface="幼圆" panose="02010509060101010101" charset="-122"/>
                        </a:rPr>
                        <a:t>智能</a:t>
                      </a:r>
                      <a:r>
                        <a:rPr lang="en-US" sz="1400" b="1" kern="100" dirty="0">
                          <a:latin typeface="微软雅黑" panose="020B0503020204020204" pitchFamily="34" charset="-122"/>
                          <a:ea typeface="微软雅黑" panose="020B0503020204020204" pitchFamily="34" charset="-122"/>
                          <a:cs typeface="幼圆" panose="02010509060101010101" charset="-122"/>
                        </a:rPr>
                        <a:t>CRM </a:t>
                      </a:r>
                      <a:endParaRPr lang="zh-CN" sz="1400" b="1" kern="100" dirty="0">
                        <a:latin typeface="微软雅黑" panose="020B0503020204020204" pitchFamily="34" charset="-122"/>
                        <a:ea typeface="微软雅黑" panose="020B0503020204020204" pitchFamily="34" charset="-122"/>
                        <a:cs typeface="Times New Roman" panose="02020603050405020304"/>
                      </a:endParaRPr>
                    </a:p>
                  </a:txBody>
                  <a:tcPr marL="55941" marR="55941" marT="27970" marB="279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kern="100">
                          <a:latin typeface="微软雅黑" panose="020B0503020204020204" pitchFamily="34" charset="-122"/>
                          <a:ea typeface="微软雅黑" panose="020B0503020204020204" pitchFamily="34" charset="-122"/>
                          <a:cs typeface="幼圆" panose="02010509060101010101" charset="-122"/>
                        </a:rPr>
                        <a:t>业务即会员、会员即数据、数据即营销</a:t>
                      </a:r>
                    </a:p>
                  </a:txBody>
                  <a:tcPr marL="55941" marR="55941" marT="27970" marB="279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9630">
                <a:tc vMerge="1">
                  <a:txBody>
                    <a:bodyPr/>
                    <a:lstStyle/>
                    <a:p>
                      <a:endParaRPr lang="zh-CN"/>
                    </a:p>
                  </a:txBody>
                  <a:tcPr/>
                </a:tc>
                <a:tc>
                  <a:txBody>
                    <a:bodyPr/>
                    <a:lstStyle/>
                    <a:p>
                      <a:pPr algn="just">
                        <a:lnSpc>
                          <a:spcPct val="150000"/>
                        </a:lnSpc>
                        <a:spcAft>
                          <a:spcPts val="0"/>
                        </a:spcAft>
                      </a:pPr>
                      <a:r>
                        <a:rPr lang="zh-CN" sz="1400" kern="100">
                          <a:latin typeface="微软雅黑" panose="020B0503020204020204" pitchFamily="34" charset="-122"/>
                          <a:ea typeface="微软雅黑" panose="020B0503020204020204" pitchFamily="34" charset="-122"/>
                          <a:cs typeface="幼圆" panose="02010509060101010101" charset="-122"/>
                        </a:rPr>
                        <a:t>未来的营销是规模化、个性化、数据化和自动化的营销，人工根本做不来，需要智能的系统来自动判断，迭代规则</a:t>
                      </a:r>
                    </a:p>
                  </a:txBody>
                  <a:tcPr marL="55941" marR="55941" marT="27970" marB="279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786">
                <a:tc>
                  <a:txBody>
                    <a:bodyPr/>
                    <a:lstStyle/>
                    <a:p>
                      <a:pPr algn="just">
                        <a:lnSpc>
                          <a:spcPct val="150000"/>
                        </a:lnSpc>
                        <a:spcAft>
                          <a:spcPts val="0"/>
                        </a:spcAft>
                      </a:pPr>
                      <a:r>
                        <a:rPr lang="zh-CN" sz="1400" b="1" kern="100" dirty="0">
                          <a:latin typeface="微软雅黑" panose="020B0503020204020204" pitchFamily="34" charset="-122"/>
                          <a:ea typeface="微软雅黑" panose="020B0503020204020204" pitchFamily="34" charset="-122"/>
                          <a:cs typeface="幼圆" panose="02010509060101010101" charset="-122"/>
                        </a:rPr>
                        <a:t>免费自营销平台</a:t>
                      </a:r>
                      <a:r>
                        <a:rPr lang="en-US" sz="1400" b="1" kern="100" dirty="0">
                          <a:latin typeface="微软雅黑" panose="020B0503020204020204" pitchFamily="34" charset="-122"/>
                          <a:ea typeface="微软雅黑" panose="020B0503020204020204" pitchFamily="34" charset="-122"/>
                          <a:cs typeface="幼圆" panose="02010509060101010101" charset="-122"/>
                        </a:rPr>
                        <a:t> </a:t>
                      </a:r>
                      <a:endParaRPr lang="zh-CN" sz="1400" b="1" kern="100" dirty="0">
                        <a:latin typeface="微软雅黑" panose="020B0503020204020204" pitchFamily="34" charset="-122"/>
                        <a:ea typeface="微软雅黑" panose="020B0503020204020204" pitchFamily="34" charset="-122"/>
                        <a:cs typeface="Times New Roman" panose="02020603050405020304"/>
                      </a:endParaRPr>
                    </a:p>
                  </a:txBody>
                  <a:tcPr marL="55941" marR="55941" marT="27970" marB="279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kern="100">
                          <a:latin typeface="微软雅黑" panose="020B0503020204020204" pitchFamily="34" charset="-122"/>
                          <a:ea typeface="微软雅黑" panose="020B0503020204020204" pitchFamily="34" charset="-122"/>
                          <a:cs typeface="幼圆" panose="02010509060101010101" charset="-122"/>
                        </a:rPr>
                        <a:t>自主的免费给消费者推送信息、发券等进行营销，无需受平台方控制收取佣金</a:t>
                      </a:r>
                    </a:p>
                  </a:txBody>
                  <a:tcPr marL="55941" marR="55941" marT="27970" marB="279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786">
                <a:tc>
                  <a:txBody>
                    <a:bodyPr/>
                    <a:lstStyle/>
                    <a:p>
                      <a:pPr algn="just">
                        <a:lnSpc>
                          <a:spcPct val="150000"/>
                        </a:lnSpc>
                        <a:spcAft>
                          <a:spcPts val="0"/>
                        </a:spcAft>
                      </a:pPr>
                      <a:r>
                        <a:rPr lang="zh-CN" sz="1400" b="1" kern="100" dirty="0">
                          <a:latin typeface="微软雅黑" panose="020B0503020204020204" pitchFamily="34" charset="-122"/>
                          <a:ea typeface="微软雅黑" panose="020B0503020204020204" pitchFamily="34" charset="-122"/>
                          <a:cs typeface="幼圆" panose="02010509060101010101" charset="-122"/>
                        </a:rPr>
                        <a:t>外部流量一站式整合营销</a:t>
                      </a:r>
                      <a:r>
                        <a:rPr lang="en-US" sz="1400" b="1" kern="100" dirty="0">
                          <a:latin typeface="微软雅黑" panose="020B0503020204020204" pitchFamily="34" charset="-122"/>
                          <a:ea typeface="微软雅黑" panose="020B0503020204020204" pitchFamily="34" charset="-122"/>
                          <a:cs typeface="幼圆" panose="02010509060101010101" charset="-122"/>
                        </a:rPr>
                        <a:t> </a:t>
                      </a:r>
                      <a:endParaRPr lang="zh-CN" sz="1400" b="1" kern="100" dirty="0">
                        <a:latin typeface="微软雅黑" panose="020B0503020204020204" pitchFamily="34" charset="-122"/>
                        <a:ea typeface="微软雅黑" panose="020B0503020204020204" pitchFamily="34" charset="-122"/>
                        <a:cs typeface="Times New Roman" panose="02020603050405020304"/>
                      </a:endParaRPr>
                    </a:p>
                  </a:txBody>
                  <a:tcPr marL="55941" marR="55941" marT="27970" marB="279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kern="100" dirty="0">
                          <a:latin typeface="微软雅黑" panose="020B0503020204020204" pitchFamily="34" charset="-122"/>
                          <a:ea typeface="微软雅黑" panose="020B0503020204020204" pitchFamily="34" charset="-122"/>
                          <a:cs typeface="幼圆" panose="02010509060101010101" charset="-122"/>
                        </a:rPr>
                        <a:t>未来提供到达用户各种渠道的整合营销，朋友圈、地图、新闻客户端、</a:t>
                      </a:r>
                      <a:r>
                        <a:rPr lang="en-US" sz="1400" kern="100" dirty="0">
                          <a:latin typeface="微软雅黑" panose="020B0503020204020204" pitchFamily="34" charset="-122"/>
                          <a:ea typeface="微软雅黑" panose="020B0503020204020204" pitchFamily="34" charset="-122"/>
                          <a:cs typeface="幼圆" panose="02010509060101010101" charset="-122"/>
                        </a:rPr>
                        <a:t>WIFI</a:t>
                      </a:r>
                      <a:r>
                        <a:rPr lang="zh-CN" sz="1400" kern="100" dirty="0">
                          <a:latin typeface="微软雅黑" panose="020B0503020204020204" pitchFamily="34" charset="-122"/>
                          <a:ea typeface="微软雅黑" panose="020B0503020204020204" pitchFamily="34" charset="-122"/>
                          <a:cs typeface="幼圆" panose="02010509060101010101" charset="-122"/>
                        </a:rPr>
                        <a:t>等</a:t>
                      </a:r>
                      <a:r>
                        <a:rPr lang="en-US" sz="1400" kern="100" dirty="0">
                          <a:latin typeface="微软雅黑" panose="020B0503020204020204" pitchFamily="34" charset="-122"/>
                          <a:ea typeface="微软雅黑" panose="020B0503020204020204" pitchFamily="34" charset="-122"/>
                          <a:cs typeface="幼圆" panose="02010509060101010101" charset="-122"/>
                        </a:rPr>
                        <a:t> </a:t>
                      </a:r>
                      <a:endParaRPr lang="zh-CN" sz="1400" kern="100" dirty="0">
                        <a:latin typeface="微软雅黑" panose="020B0503020204020204" pitchFamily="34" charset="-122"/>
                        <a:ea typeface="微软雅黑" panose="020B0503020204020204" pitchFamily="34" charset="-122"/>
                        <a:cs typeface="幼圆" panose="02010509060101010101" charset="-122"/>
                      </a:endParaRPr>
                    </a:p>
                  </a:txBody>
                  <a:tcPr marL="55941" marR="55941" marT="27970" marB="279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4"/>
          <p:cNvSpPr txBox="1"/>
          <p:nvPr/>
        </p:nvSpPr>
        <p:spPr>
          <a:xfrm>
            <a:off x="317185" y="219306"/>
            <a:ext cx="3307316" cy="415498"/>
          </a:xfrm>
          <a:prstGeom prst="rect">
            <a:avLst/>
          </a:prstGeom>
          <a:noFill/>
        </p:spPr>
        <p:txBody>
          <a:bodyPr wrap="none" rtlCol="0">
            <a:spAutoFit/>
          </a:bodyPr>
          <a:lstStyle/>
          <a:p>
            <a:r>
              <a:rPr lang="en-US" altLang="zh-CN"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5.</a:t>
            </a:r>
            <a:r>
              <a:rPr lang="zh-CN" altLang="en-US"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掌贝方案层卖点</a:t>
            </a:r>
            <a:r>
              <a:rPr lang="en-US" altLang="zh-CN"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-Part 1</a:t>
            </a:r>
            <a:endParaRPr lang="zh-CN" altLang="en-US" sz="2100" b="1" dirty="0">
              <a:solidFill>
                <a:srgbClr val="0182F0"/>
              </a:solidFill>
              <a:latin typeface="微软雅黑" panose="020B0503020204020204" pitchFamily="34" charset="-122"/>
              <a:ea typeface="微软雅黑" panose="020B0503020204020204" pitchFamily="34" charset="-122"/>
              <a:cs typeface="幼圆" panose="02010509060101010101"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953705316"/>
              </p:ext>
            </p:extLst>
          </p:nvPr>
        </p:nvGraphicFramePr>
        <p:xfrm>
          <a:off x="298079" y="771550"/>
          <a:ext cx="8503287" cy="3563732"/>
        </p:xfrm>
        <a:graphic>
          <a:graphicData uri="http://schemas.openxmlformats.org/drawingml/2006/table">
            <a:tbl>
              <a:tblPr/>
              <a:tblGrid>
                <a:gridCol w="904591"/>
                <a:gridCol w="7598696"/>
              </a:tblGrid>
              <a:tr h="3549650">
                <a:tc>
                  <a:txBody>
                    <a:bodyPr/>
                    <a:lstStyle/>
                    <a:p>
                      <a:pPr algn="just">
                        <a:lnSpc>
                          <a:spcPct val="150000"/>
                        </a:lnSpc>
                        <a:spcAft>
                          <a:spcPts val="0"/>
                        </a:spcAft>
                      </a:pPr>
                      <a:r>
                        <a:rPr lang="zh-CN" sz="1400" b="1" kern="100" dirty="0">
                          <a:latin typeface="微软雅黑" panose="020B0503020204020204" pitchFamily="34" charset="-122"/>
                          <a:ea typeface="微软雅黑" panose="020B0503020204020204" pitchFamily="34" charset="-122"/>
                          <a:cs typeface="幼圆" panose="02010509060101010101" charset="-122"/>
                        </a:rPr>
                        <a:t>服务效率提升</a:t>
                      </a:r>
                      <a:r>
                        <a:rPr lang="en-US" sz="1400" b="1" kern="100" dirty="0">
                          <a:latin typeface="微软雅黑" panose="020B0503020204020204" pitchFamily="34" charset="-122"/>
                          <a:ea typeface="微软雅黑" panose="020B0503020204020204" pitchFamily="34" charset="-122"/>
                          <a:cs typeface="幼圆" panose="02010509060101010101" charset="-122"/>
                        </a:rPr>
                        <a:t> </a:t>
                      </a:r>
                      <a:endParaRPr lang="zh-CN" sz="1400" b="1" kern="100" dirty="0">
                        <a:latin typeface="微软雅黑" panose="020B0503020204020204" pitchFamily="34" charset="-122"/>
                        <a:ea typeface="微软雅黑" panose="020B0503020204020204" pitchFamily="34" charset="-122"/>
                        <a:cs typeface="Times New Roman" panose="02020603050405020304"/>
                      </a:endParaRPr>
                    </a:p>
                  </a:txBody>
                  <a:tcPr marL="43292" marR="43292" marT="21646" marB="216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kern="100" dirty="0">
                          <a:latin typeface="微软雅黑" panose="020B0503020204020204" pitchFamily="34" charset="-122"/>
                          <a:ea typeface="微软雅黑" panose="020B0503020204020204" pitchFamily="34" charset="-122"/>
                          <a:cs typeface="幼圆" panose="02010509060101010101" charset="-122"/>
                        </a:rPr>
                        <a:t>*</a:t>
                      </a:r>
                      <a:r>
                        <a:rPr lang="zh-CN" sz="1100" kern="100" dirty="0">
                          <a:latin typeface="微软雅黑" panose="020B0503020204020204" pitchFamily="34" charset="-122"/>
                          <a:ea typeface="微软雅黑" panose="020B0503020204020204" pitchFamily="34" charset="-122"/>
                          <a:cs typeface="幼圆" panose="02010509060101010101" charset="-122"/>
                        </a:rPr>
                        <a:t>【店内智能</a:t>
                      </a:r>
                      <a:r>
                        <a:rPr lang="en-US" sz="1100" kern="100" dirty="0">
                          <a:latin typeface="微软雅黑" panose="020B0503020204020204" pitchFamily="34" charset="-122"/>
                          <a:ea typeface="微软雅黑" panose="020B0503020204020204" pitchFamily="34" charset="-122"/>
                          <a:cs typeface="幼圆" panose="02010509060101010101" charset="-122"/>
                        </a:rPr>
                        <a:t>POS</a:t>
                      </a:r>
                      <a:r>
                        <a:rPr lang="zh-CN" sz="1100" kern="100" dirty="0">
                          <a:latin typeface="微软雅黑" panose="020B0503020204020204" pitchFamily="34" charset="-122"/>
                          <a:ea typeface="微软雅黑" panose="020B0503020204020204" pitchFamily="34" charset="-122"/>
                          <a:cs typeface="幼圆" panose="02010509060101010101" charset="-122"/>
                        </a:rPr>
                        <a:t>】解决了店内电脑、传统</a:t>
                      </a:r>
                      <a:r>
                        <a:rPr lang="en-US" sz="1100" kern="100" dirty="0">
                          <a:latin typeface="微软雅黑" panose="020B0503020204020204" pitchFamily="34" charset="-122"/>
                          <a:ea typeface="微软雅黑" panose="020B0503020204020204" pitchFamily="34" charset="-122"/>
                          <a:cs typeface="幼圆" panose="02010509060101010101" charset="-122"/>
                        </a:rPr>
                        <a:t>POS</a:t>
                      </a:r>
                      <a:r>
                        <a:rPr lang="zh-CN" sz="1100" kern="100" dirty="0">
                          <a:latin typeface="微软雅黑" panose="020B0503020204020204" pitchFamily="34" charset="-122"/>
                          <a:ea typeface="微软雅黑" panose="020B0503020204020204" pitchFamily="34" charset="-122"/>
                          <a:cs typeface="幼圆" panose="02010509060101010101" charset="-122"/>
                        </a:rPr>
                        <a:t>、点菜宝、扫码枪等多终端、分散业务服务的问题，一台掌贝可以处理所有业务，服务员在一个桌子前就可以处理完所有的业务，减少服务员在桌台（服务区域）和收银台之间多次取不同终端、处理不同业务的麻烦，大大的提高了服务员的效率。</a:t>
                      </a:r>
                      <a:endParaRPr lang="zh-CN" sz="1100" kern="100" dirty="0">
                        <a:latin typeface="微软雅黑" panose="020B0503020204020204" pitchFamily="34" charset="-122"/>
                        <a:ea typeface="微软雅黑" panose="020B0503020204020204" pitchFamily="34" charset="-122"/>
                        <a:cs typeface="Times New Roman" panose="02020603050405020304"/>
                      </a:endParaRPr>
                    </a:p>
                    <a:p>
                      <a:pPr algn="just">
                        <a:lnSpc>
                          <a:spcPct val="150000"/>
                        </a:lnSpc>
                        <a:spcAft>
                          <a:spcPts val="0"/>
                        </a:spcAft>
                      </a:pPr>
                      <a:r>
                        <a:rPr lang="en-US" sz="1100" kern="100" dirty="0">
                          <a:latin typeface="微软雅黑" panose="020B0503020204020204" pitchFamily="34" charset="-122"/>
                          <a:ea typeface="微软雅黑" panose="020B0503020204020204" pitchFamily="34" charset="-122"/>
                          <a:cs typeface="幼圆" panose="02010509060101010101" charset="-122"/>
                        </a:rPr>
                        <a:t>*</a:t>
                      </a:r>
                      <a:r>
                        <a:rPr lang="zh-CN" sz="1100" kern="100" dirty="0">
                          <a:latin typeface="微软雅黑" panose="020B0503020204020204" pitchFamily="34" charset="-122"/>
                          <a:ea typeface="微软雅黑" panose="020B0503020204020204" pitchFamily="34" charset="-122"/>
                          <a:cs typeface="幼圆" panose="02010509060101010101" charset="-122"/>
                        </a:rPr>
                        <a:t>【店内智能小二】智能小二就像桌面的自助服务机器人，消费者可以扫码后自己点菜、连接</a:t>
                      </a:r>
                      <a:r>
                        <a:rPr lang="en-US" sz="1100" kern="100" dirty="0" err="1">
                          <a:latin typeface="微软雅黑" panose="020B0503020204020204" pitchFamily="34" charset="-122"/>
                          <a:ea typeface="微软雅黑" panose="020B0503020204020204" pitchFamily="34" charset="-122"/>
                          <a:cs typeface="幼圆" panose="02010509060101010101" charset="-122"/>
                        </a:rPr>
                        <a:t>wifi</a:t>
                      </a:r>
                      <a:r>
                        <a:rPr lang="zh-CN" sz="1100" kern="100" dirty="0">
                          <a:latin typeface="微软雅黑" panose="020B0503020204020204" pitchFamily="34" charset="-122"/>
                          <a:ea typeface="微软雅黑" panose="020B0503020204020204" pitchFamily="34" charset="-122"/>
                          <a:cs typeface="幼圆" panose="02010509060101010101" charset="-122"/>
                        </a:rPr>
                        <a:t>、注册会员等，无需让服务员耗时等待或者服务员专门服务，大大减少服务员空耗时间和无效工作量。</a:t>
                      </a:r>
                      <a:endParaRPr lang="zh-CN" sz="1100" kern="100" dirty="0">
                        <a:latin typeface="微软雅黑" panose="020B0503020204020204" pitchFamily="34" charset="-122"/>
                        <a:ea typeface="微软雅黑" panose="020B0503020204020204" pitchFamily="34" charset="-122"/>
                        <a:cs typeface="Times New Roman" panose="02020603050405020304"/>
                      </a:endParaRPr>
                    </a:p>
                    <a:p>
                      <a:pPr algn="just">
                        <a:lnSpc>
                          <a:spcPct val="150000"/>
                        </a:lnSpc>
                        <a:spcAft>
                          <a:spcPts val="0"/>
                        </a:spcAft>
                      </a:pPr>
                      <a:r>
                        <a:rPr lang="en-US" sz="1100" kern="100" dirty="0">
                          <a:latin typeface="微软雅黑" panose="020B0503020204020204" pitchFamily="34" charset="-122"/>
                          <a:ea typeface="微软雅黑" panose="020B0503020204020204" pitchFamily="34" charset="-122"/>
                          <a:cs typeface="幼圆" panose="02010509060101010101" charset="-122"/>
                        </a:rPr>
                        <a:t>*</a:t>
                      </a:r>
                      <a:r>
                        <a:rPr lang="zh-CN" sz="1100" kern="100" dirty="0">
                          <a:latin typeface="微软雅黑" panose="020B0503020204020204" pitchFamily="34" charset="-122"/>
                          <a:ea typeface="微软雅黑" panose="020B0503020204020204" pitchFamily="34" charset="-122"/>
                          <a:cs typeface="幼圆" panose="02010509060101010101" charset="-122"/>
                        </a:rPr>
                        <a:t>【店内拉客手环】拉客手环可以激励服务员快速便捷的拉新客人，提高发展会员和派券促销等工作的效率。</a:t>
                      </a:r>
                      <a:endParaRPr lang="zh-CN" sz="1100" kern="100" dirty="0">
                        <a:latin typeface="微软雅黑" panose="020B0503020204020204" pitchFamily="34" charset="-122"/>
                        <a:ea typeface="微软雅黑" panose="020B0503020204020204" pitchFamily="34" charset="-122"/>
                        <a:cs typeface="Times New Roman" panose="02020603050405020304"/>
                      </a:endParaRPr>
                    </a:p>
                    <a:p>
                      <a:pPr algn="just">
                        <a:lnSpc>
                          <a:spcPct val="150000"/>
                        </a:lnSpc>
                        <a:spcAft>
                          <a:spcPts val="0"/>
                        </a:spcAft>
                      </a:pPr>
                      <a:r>
                        <a:rPr lang="en-US" sz="1100" kern="100" dirty="0">
                          <a:latin typeface="微软雅黑" panose="020B0503020204020204" pitchFamily="34" charset="-122"/>
                          <a:ea typeface="微软雅黑" panose="020B0503020204020204" pitchFamily="34" charset="-122"/>
                          <a:cs typeface="幼圆" panose="02010509060101010101" charset="-122"/>
                        </a:rPr>
                        <a:t>*</a:t>
                      </a:r>
                      <a:r>
                        <a:rPr lang="zh-CN" sz="1100" kern="100" dirty="0">
                          <a:latin typeface="微软雅黑" panose="020B0503020204020204" pitchFamily="34" charset="-122"/>
                          <a:ea typeface="微软雅黑" panose="020B0503020204020204" pitchFamily="34" charset="-122"/>
                          <a:cs typeface="幼圆" panose="02010509060101010101" charset="-122"/>
                        </a:rPr>
                        <a:t>【外卖管理】通过掌贝平台将多个外卖平台账号进行统一管理，用一台设备对多个外卖平台订单进行处理，可以减少操作人员的错误率，同时提高操作人员的工作效率，不再需要在多个后台或多个设备之间来回切换，提供工作准确率和及时性。</a:t>
                      </a:r>
                      <a:endParaRPr lang="zh-CN" sz="1100" kern="100" dirty="0">
                        <a:latin typeface="微软雅黑" panose="020B0503020204020204" pitchFamily="34" charset="-122"/>
                        <a:ea typeface="微软雅黑" panose="020B0503020204020204" pitchFamily="34" charset="-122"/>
                        <a:cs typeface="Times New Roman" panose="02020603050405020304"/>
                      </a:endParaRPr>
                    </a:p>
                    <a:p>
                      <a:pPr algn="just">
                        <a:lnSpc>
                          <a:spcPct val="150000"/>
                        </a:lnSpc>
                        <a:spcAft>
                          <a:spcPts val="0"/>
                        </a:spcAft>
                      </a:pPr>
                      <a:r>
                        <a:rPr lang="en-US" sz="1100" kern="100" dirty="0">
                          <a:latin typeface="微软雅黑" panose="020B0503020204020204" pitchFamily="34" charset="-122"/>
                          <a:ea typeface="微软雅黑" panose="020B0503020204020204" pitchFamily="34" charset="-122"/>
                          <a:cs typeface="幼圆" panose="02010509060101010101" charset="-122"/>
                        </a:rPr>
                        <a:t>*</a:t>
                      </a:r>
                      <a:r>
                        <a:rPr lang="zh-CN" sz="1100" kern="100" dirty="0">
                          <a:latin typeface="微软雅黑" panose="020B0503020204020204" pitchFamily="34" charset="-122"/>
                          <a:ea typeface="微软雅黑" panose="020B0503020204020204" pitchFamily="34" charset="-122"/>
                          <a:cs typeface="幼圆" panose="02010509060101010101" charset="-122"/>
                        </a:rPr>
                        <a:t>【团购管理】通过掌贝平台将多个团购平台账号进行统一管理，用一台设备对多个团购平台订单进行处理，可以减少门店收银台操作人员的切换、登录等重复性操作动作，减少在电脑前输入串号处理订单的操作，减少操作动作，缩短操作时间，同时提升操作准确性，可以大大提升收银台人员效率。</a:t>
                      </a:r>
                      <a:endParaRPr lang="zh-CN" sz="1100" kern="100" dirty="0">
                        <a:latin typeface="微软雅黑" panose="020B0503020204020204" pitchFamily="34" charset="-122"/>
                        <a:ea typeface="微软雅黑" panose="020B0503020204020204" pitchFamily="34" charset="-122"/>
                        <a:cs typeface="Times New Roman" panose="02020603050405020304"/>
                      </a:endParaRPr>
                    </a:p>
                    <a:p>
                      <a:pPr algn="just">
                        <a:lnSpc>
                          <a:spcPct val="150000"/>
                        </a:lnSpc>
                        <a:spcAft>
                          <a:spcPts val="0"/>
                        </a:spcAft>
                      </a:pPr>
                      <a:r>
                        <a:rPr lang="en-US" sz="1100" kern="100" dirty="0">
                          <a:latin typeface="微软雅黑" panose="020B0503020204020204" pitchFamily="34" charset="-122"/>
                          <a:ea typeface="微软雅黑" panose="020B0503020204020204" pitchFamily="34" charset="-122"/>
                          <a:cs typeface="幼圆" panose="02010509060101010101" charset="-122"/>
                        </a:rPr>
                        <a:t>*</a:t>
                      </a:r>
                      <a:r>
                        <a:rPr lang="zh-CN" sz="1100" kern="100" dirty="0">
                          <a:latin typeface="微软雅黑" panose="020B0503020204020204" pitchFamily="34" charset="-122"/>
                          <a:ea typeface="微软雅黑" panose="020B0503020204020204" pitchFamily="34" charset="-122"/>
                          <a:cs typeface="幼圆" panose="02010509060101010101" charset="-122"/>
                        </a:rPr>
                        <a:t>【大数据统计管理】统一对账、统一管理卡券系统、统一管理配置外卖等、团购集中统计、消费者数据集中管理、集中管理营销活动等。财务或业务板块管理人员只需导出对应的财务或营销数据即可进行汇总统计，提升后端管理人员工作效率。</a:t>
                      </a:r>
                      <a:endParaRPr lang="zh-CN" sz="1100" kern="100" dirty="0">
                        <a:latin typeface="微软雅黑" panose="020B0503020204020204" pitchFamily="34" charset="-122"/>
                        <a:ea typeface="微软雅黑" panose="020B0503020204020204" pitchFamily="34" charset="-122"/>
                        <a:cs typeface="Times New Roman" panose="02020603050405020304"/>
                      </a:endParaRPr>
                    </a:p>
                    <a:p>
                      <a:pPr algn="just">
                        <a:lnSpc>
                          <a:spcPct val="150000"/>
                        </a:lnSpc>
                        <a:spcAft>
                          <a:spcPts val="0"/>
                        </a:spcAft>
                      </a:pPr>
                      <a:r>
                        <a:rPr lang="en-US" sz="1100" kern="100" dirty="0">
                          <a:latin typeface="微软雅黑" panose="020B0503020204020204" pitchFamily="34" charset="-122"/>
                          <a:ea typeface="微软雅黑" panose="020B0503020204020204" pitchFamily="34" charset="-122"/>
                          <a:cs typeface="幼圆" panose="02010509060101010101" charset="-122"/>
                        </a:rPr>
                        <a:t>*</a:t>
                      </a:r>
                      <a:r>
                        <a:rPr lang="zh-CN" sz="1100" kern="100" dirty="0">
                          <a:latin typeface="微软雅黑" panose="020B0503020204020204" pitchFamily="34" charset="-122"/>
                          <a:ea typeface="微软雅黑" panose="020B0503020204020204" pitchFamily="34" charset="-122"/>
                          <a:cs typeface="幼圆" panose="02010509060101010101" charset="-122"/>
                        </a:rPr>
                        <a:t>【效率提升】餐厅可以减少</a:t>
                      </a:r>
                      <a:r>
                        <a:rPr lang="en-US" sz="1100" kern="100" dirty="0">
                          <a:latin typeface="微软雅黑" panose="020B0503020204020204" pitchFamily="34" charset="-122"/>
                          <a:ea typeface="微软雅黑" panose="020B0503020204020204" pitchFamily="34" charset="-122"/>
                          <a:cs typeface="幼圆" panose="02010509060101010101" charset="-122"/>
                        </a:rPr>
                        <a:t>1-2</a:t>
                      </a:r>
                      <a:r>
                        <a:rPr lang="zh-CN" sz="1100" kern="100" dirty="0">
                          <a:latin typeface="微软雅黑" panose="020B0503020204020204" pitchFamily="34" charset="-122"/>
                          <a:ea typeface="微软雅黑" panose="020B0503020204020204" pitchFamily="34" charset="-122"/>
                          <a:cs typeface="幼圆" panose="02010509060101010101" charset="-122"/>
                        </a:rPr>
                        <a:t>个服务员人力，每家店每月降低</a:t>
                      </a:r>
                      <a:r>
                        <a:rPr lang="en-US" sz="1100" kern="100" dirty="0">
                          <a:latin typeface="微软雅黑" panose="020B0503020204020204" pitchFamily="34" charset="-122"/>
                          <a:ea typeface="微软雅黑" panose="020B0503020204020204" pitchFamily="34" charset="-122"/>
                          <a:cs typeface="幼圆" panose="02010509060101010101" charset="-122"/>
                        </a:rPr>
                        <a:t>6</a:t>
                      </a:r>
                      <a:r>
                        <a:rPr lang="zh-CN" sz="1100" kern="100" dirty="0">
                          <a:latin typeface="微软雅黑" panose="020B0503020204020204" pitchFamily="34" charset="-122"/>
                          <a:ea typeface="微软雅黑" panose="020B0503020204020204" pitchFamily="34" charset="-122"/>
                          <a:cs typeface="幼圆" panose="02010509060101010101" charset="-122"/>
                        </a:rPr>
                        <a:t>千</a:t>
                      </a:r>
                      <a:r>
                        <a:rPr lang="en-US" sz="1100" kern="100" dirty="0">
                          <a:latin typeface="微软雅黑" panose="020B0503020204020204" pitchFamily="34" charset="-122"/>
                          <a:ea typeface="微软雅黑" panose="020B0503020204020204" pitchFamily="34" charset="-122"/>
                          <a:cs typeface="幼圆" panose="02010509060101010101" charset="-122"/>
                        </a:rPr>
                        <a:t>-1</a:t>
                      </a:r>
                      <a:r>
                        <a:rPr lang="zh-CN" sz="1100" kern="100" dirty="0">
                          <a:latin typeface="微软雅黑" panose="020B0503020204020204" pitchFamily="34" charset="-122"/>
                          <a:ea typeface="微软雅黑" panose="020B0503020204020204" pitchFamily="34" charset="-122"/>
                          <a:cs typeface="幼圆" panose="02010509060101010101" charset="-122"/>
                        </a:rPr>
                        <a:t>万块人员成本。</a:t>
                      </a:r>
                      <a:endParaRPr lang="zh-CN" sz="1100" kern="100" dirty="0">
                        <a:latin typeface="微软雅黑" panose="020B0503020204020204" pitchFamily="34" charset="-122"/>
                        <a:ea typeface="微软雅黑" panose="020B0503020204020204" pitchFamily="34" charset="-122"/>
                        <a:cs typeface="Times New Roman" panose="02020603050405020304"/>
                      </a:endParaRPr>
                    </a:p>
                  </a:txBody>
                  <a:tcPr marL="43292" marR="43292" marT="21646" marB="2164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4"/>
          <p:cNvSpPr txBox="1"/>
          <p:nvPr/>
        </p:nvSpPr>
        <p:spPr>
          <a:xfrm>
            <a:off x="317185" y="219306"/>
            <a:ext cx="3307316" cy="415498"/>
          </a:xfrm>
          <a:prstGeom prst="rect">
            <a:avLst/>
          </a:prstGeom>
          <a:noFill/>
        </p:spPr>
        <p:txBody>
          <a:bodyPr wrap="none" rtlCol="0">
            <a:spAutoFit/>
          </a:bodyPr>
          <a:lstStyle/>
          <a:p>
            <a:r>
              <a:rPr lang="en-US" altLang="zh-CN"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5.</a:t>
            </a:r>
            <a:r>
              <a:rPr lang="zh-CN" altLang="en-US"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掌贝方案层卖点</a:t>
            </a:r>
            <a:r>
              <a:rPr lang="en-US" altLang="zh-CN"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-Part 1</a:t>
            </a:r>
            <a:endParaRPr lang="zh-CN" altLang="en-US" sz="2100" b="1" dirty="0">
              <a:solidFill>
                <a:srgbClr val="0182F0"/>
              </a:solidFill>
              <a:latin typeface="微软雅黑" panose="020B0503020204020204" pitchFamily="34" charset="-122"/>
              <a:ea typeface="微软雅黑" panose="020B0503020204020204" pitchFamily="34" charset="-122"/>
              <a:cs typeface="幼圆" panose="02010509060101010101"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953254961"/>
              </p:ext>
            </p:extLst>
          </p:nvPr>
        </p:nvGraphicFramePr>
        <p:xfrm>
          <a:off x="251520" y="1131590"/>
          <a:ext cx="8713028" cy="2592313"/>
        </p:xfrm>
        <a:graphic>
          <a:graphicData uri="http://schemas.openxmlformats.org/drawingml/2006/table">
            <a:tbl>
              <a:tblPr/>
              <a:tblGrid>
                <a:gridCol w="916426"/>
                <a:gridCol w="7796602"/>
              </a:tblGrid>
              <a:tr h="2592313">
                <a:tc>
                  <a:txBody>
                    <a:bodyPr/>
                    <a:lstStyle/>
                    <a:p>
                      <a:pPr algn="just">
                        <a:lnSpc>
                          <a:spcPct val="150000"/>
                        </a:lnSpc>
                        <a:spcAft>
                          <a:spcPts val="0"/>
                        </a:spcAft>
                      </a:pPr>
                      <a:r>
                        <a:rPr lang="zh-CN" sz="1400" b="1" kern="100" dirty="0">
                          <a:latin typeface="微软雅黑" panose="020B0503020204020204" pitchFamily="34" charset="-122"/>
                          <a:ea typeface="微软雅黑" panose="020B0503020204020204" pitchFamily="34" charset="-122"/>
                          <a:cs typeface="幼圆" panose="02010509060101010101" charset="-122"/>
                        </a:rPr>
                        <a:t>沉淀顾客数据</a:t>
                      </a:r>
                      <a:endParaRPr lang="zh-CN" sz="1400" b="1" kern="100" dirty="0">
                        <a:latin typeface="微软雅黑" panose="020B0503020204020204" pitchFamily="34" charset="-122"/>
                        <a:ea typeface="微软雅黑" panose="020B0503020204020204" pitchFamily="34" charset="-122"/>
                        <a:cs typeface="Times New Roman" panose="02020603050405020304"/>
                      </a:endParaRPr>
                    </a:p>
                  </a:txBody>
                  <a:tcPr marL="43292" marR="43292" marT="21646" marB="216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dirty="0">
                          <a:latin typeface="微软雅黑" panose="020B0503020204020204" pitchFamily="34" charset="-122"/>
                          <a:ea typeface="微软雅黑" panose="020B0503020204020204" pitchFamily="34" charset="-122"/>
                          <a:cs typeface="幼圆" panose="02010509060101010101" charset="-122"/>
                        </a:rPr>
                        <a:t>*</a:t>
                      </a:r>
                      <a:r>
                        <a:rPr lang="zh-CN" sz="1200" kern="100" dirty="0">
                          <a:latin typeface="微软雅黑" panose="020B0503020204020204" pitchFamily="34" charset="-122"/>
                          <a:ea typeface="微软雅黑" panose="020B0503020204020204" pitchFamily="34" charset="-122"/>
                          <a:cs typeface="幼圆" panose="02010509060101010101" charset="-122"/>
                        </a:rPr>
                        <a:t>【客户行为数据沉淀】所有掌贝服务消费者的入口：支付、商城、卡券传播、外卖等都可以帮商家留存消费者的数据信息，方便商家积累沉淀顾客数据，服务即沉淀数据的过程。</a:t>
                      </a:r>
                      <a:endParaRPr lang="zh-CN" sz="1200" kern="100" dirty="0">
                        <a:latin typeface="微软雅黑" panose="020B0503020204020204" pitchFamily="34" charset="-122"/>
                        <a:ea typeface="微软雅黑" panose="020B0503020204020204" pitchFamily="34" charset="-122"/>
                        <a:cs typeface="Times New Roman" panose="02020603050405020304"/>
                      </a:endParaRPr>
                    </a:p>
                    <a:p>
                      <a:pPr algn="just">
                        <a:lnSpc>
                          <a:spcPct val="150000"/>
                        </a:lnSpc>
                        <a:spcAft>
                          <a:spcPts val="0"/>
                        </a:spcAft>
                      </a:pPr>
                      <a:r>
                        <a:rPr lang="en-US" sz="1200" kern="100" dirty="0">
                          <a:latin typeface="微软雅黑" panose="020B0503020204020204" pitchFamily="34" charset="-122"/>
                          <a:ea typeface="微软雅黑" panose="020B0503020204020204" pitchFamily="34" charset="-122"/>
                          <a:cs typeface="幼圆" panose="02010509060101010101" charset="-122"/>
                        </a:rPr>
                        <a:t>*</a:t>
                      </a:r>
                      <a:r>
                        <a:rPr lang="zh-CN" sz="1200" kern="100" dirty="0">
                          <a:latin typeface="微软雅黑" panose="020B0503020204020204" pitchFamily="34" charset="-122"/>
                          <a:ea typeface="微软雅黑" panose="020B0503020204020204" pitchFamily="34" charset="-122"/>
                          <a:cs typeface="幼圆" panose="02010509060101010101" charset="-122"/>
                        </a:rPr>
                        <a:t>【会员数据沉淀】掌贝通过支付即会员、拉客手环、智能小二等方式帮助商家发展会员，商家还可自定义会员数据字段，系统可</a:t>
                      </a:r>
                      <a:r>
                        <a:rPr lang="en-US" sz="1200" kern="100" dirty="0">
                          <a:latin typeface="微软雅黑" panose="020B0503020204020204" pitchFamily="34" charset="-122"/>
                          <a:ea typeface="微软雅黑" panose="020B0503020204020204" pitchFamily="34" charset="-122"/>
                          <a:cs typeface="幼圆" panose="02010509060101010101" charset="-122"/>
                        </a:rPr>
                        <a:t>100%</a:t>
                      </a:r>
                      <a:r>
                        <a:rPr lang="zh-CN" sz="1200" kern="100" dirty="0">
                          <a:latin typeface="微软雅黑" panose="020B0503020204020204" pitchFamily="34" charset="-122"/>
                          <a:ea typeface="微软雅黑" panose="020B0503020204020204" pitchFamily="34" charset="-122"/>
                          <a:cs typeface="幼圆" panose="02010509060101010101" charset="-122"/>
                        </a:rPr>
                        <a:t>按照商家需要采集精确会员数据并沉淀到后台以便进行后续分析。味千两个月时间通过掌贝发展</a:t>
                      </a:r>
                      <a:r>
                        <a:rPr lang="en-US" sz="1200" kern="100" dirty="0">
                          <a:latin typeface="微软雅黑" panose="020B0503020204020204" pitchFamily="34" charset="-122"/>
                          <a:ea typeface="微软雅黑" panose="020B0503020204020204" pitchFamily="34" charset="-122"/>
                          <a:cs typeface="幼圆" panose="02010509060101010101" charset="-122"/>
                        </a:rPr>
                        <a:t>200</a:t>
                      </a:r>
                      <a:r>
                        <a:rPr lang="zh-CN" sz="1200" kern="100" dirty="0">
                          <a:latin typeface="微软雅黑" panose="020B0503020204020204" pitchFamily="34" charset="-122"/>
                          <a:ea typeface="微软雅黑" panose="020B0503020204020204" pitchFamily="34" charset="-122"/>
                          <a:cs typeface="幼圆" panose="02010509060101010101" charset="-122"/>
                        </a:rPr>
                        <a:t>万会员。</a:t>
                      </a:r>
                      <a:endParaRPr lang="zh-CN" sz="1200" kern="100" dirty="0">
                        <a:latin typeface="微软雅黑" panose="020B0503020204020204" pitchFamily="34" charset="-122"/>
                        <a:ea typeface="微软雅黑" panose="020B0503020204020204" pitchFamily="34" charset="-122"/>
                        <a:cs typeface="Times New Roman" panose="02020603050405020304"/>
                      </a:endParaRPr>
                    </a:p>
                    <a:p>
                      <a:pPr algn="just">
                        <a:lnSpc>
                          <a:spcPct val="150000"/>
                        </a:lnSpc>
                        <a:spcAft>
                          <a:spcPts val="0"/>
                        </a:spcAft>
                      </a:pPr>
                      <a:r>
                        <a:rPr lang="en-US" sz="1200" kern="100" dirty="0">
                          <a:latin typeface="微软雅黑" panose="020B0503020204020204" pitchFamily="34" charset="-122"/>
                          <a:ea typeface="微软雅黑" panose="020B0503020204020204" pitchFamily="34" charset="-122"/>
                          <a:cs typeface="幼圆" panose="02010509060101010101" charset="-122"/>
                        </a:rPr>
                        <a:t>*</a:t>
                      </a:r>
                      <a:r>
                        <a:rPr lang="zh-CN" sz="1200" kern="100" dirty="0">
                          <a:latin typeface="微软雅黑" panose="020B0503020204020204" pitchFamily="34" charset="-122"/>
                          <a:ea typeface="微软雅黑" panose="020B0503020204020204" pitchFamily="34" charset="-122"/>
                          <a:cs typeface="幼圆" panose="02010509060101010101" charset="-122"/>
                        </a:rPr>
                        <a:t>【客户兴趣数据沉淀】消费者参与门店卡券营销活动、微页营销活动、游戏营销活动的点击、结果等数据都自动沉淀到掌贝后台，商家得以根据活动内容或类型判断分析客户的兴趣点。</a:t>
                      </a:r>
                      <a:endParaRPr lang="zh-CN" sz="1200" kern="100" dirty="0">
                        <a:latin typeface="微软雅黑" panose="020B0503020204020204" pitchFamily="34" charset="-122"/>
                        <a:ea typeface="微软雅黑" panose="020B0503020204020204" pitchFamily="34" charset="-122"/>
                        <a:cs typeface="Times New Roman" panose="02020603050405020304"/>
                      </a:endParaRPr>
                    </a:p>
                    <a:p>
                      <a:pPr algn="just">
                        <a:lnSpc>
                          <a:spcPct val="150000"/>
                        </a:lnSpc>
                        <a:spcAft>
                          <a:spcPts val="0"/>
                        </a:spcAft>
                      </a:pPr>
                      <a:r>
                        <a:rPr lang="en-US" sz="1200" kern="100" dirty="0">
                          <a:latin typeface="微软雅黑" panose="020B0503020204020204" pitchFamily="34" charset="-122"/>
                          <a:ea typeface="微软雅黑" panose="020B0503020204020204" pitchFamily="34" charset="-122"/>
                          <a:cs typeface="幼圆" panose="02010509060101010101" charset="-122"/>
                        </a:rPr>
                        <a:t>*</a:t>
                      </a:r>
                      <a:r>
                        <a:rPr lang="zh-CN" sz="1200" kern="100" dirty="0">
                          <a:latin typeface="微软雅黑" panose="020B0503020204020204" pitchFamily="34" charset="-122"/>
                          <a:ea typeface="微软雅黑" panose="020B0503020204020204" pitchFamily="34" charset="-122"/>
                          <a:cs typeface="幼圆" panose="02010509060101010101" charset="-122"/>
                        </a:rPr>
                        <a:t>【门店即时客户数据沉淀】掌贝后台“营业分析”模块可监控门店即时发生的经营活动情况，门店发生的支付、卡券、订单及微页游戏等活动数据实时展示。</a:t>
                      </a:r>
                      <a:endParaRPr lang="zh-CN" sz="1200" kern="100" dirty="0">
                        <a:latin typeface="微软雅黑" panose="020B0503020204020204" pitchFamily="34" charset="-122"/>
                        <a:ea typeface="微软雅黑" panose="020B0503020204020204" pitchFamily="34" charset="-122"/>
                        <a:cs typeface="Times New Roman" panose="02020603050405020304"/>
                      </a:endParaRPr>
                    </a:p>
                  </a:txBody>
                  <a:tcPr marL="43292" marR="43292" marT="21646" marB="2164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4"/>
          <p:cNvSpPr txBox="1"/>
          <p:nvPr/>
        </p:nvSpPr>
        <p:spPr>
          <a:xfrm>
            <a:off x="107504" y="51470"/>
            <a:ext cx="3307316" cy="415498"/>
          </a:xfrm>
          <a:prstGeom prst="rect">
            <a:avLst/>
          </a:prstGeom>
          <a:noFill/>
        </p:spPr>
        <p:txBody>
          <a:bodyPr wrap="none" rtlCol="0">
            <a:spAutoFit/>
          </a:bodyPr>
          <a:lstStyle/>
          <a:p>
            <a:r>
              <a:rPr lang="en-US" altLang="zh-CN"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5.</a:t>
            </a:r>
            <a:r>
              <a:rPr lang="zh-CN" altLang="en-US"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掌贝方案层卖点</a:t>
            </a:r>
            <a:r>
              <a:rPr lang="en-US" altLang="zh-CN"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-Part 2</a:t>
            </a:r>
            <a:endParaRPr lang="zh-CN" altLang="en-US" sz="2100" b="1" dirty="0">
              <a:solidFill>
                <a:srgbClr val="0182F0"/>
              </a:solidFill>
              <a:latin typeface="微软雅黑" panose="020B0503020204020204" pitchFamily="34" charset="-122"/>
              <a:ea typeface="微软雅黑" panose="020B0503020204020204" pitchFamily="34" charset="-122"/>
              <a:cs typeface="幼圆" panose="02010509060101010101"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026447119"/>
              </p:ext>
            </p:extLst>
          </p:nvPr>
        </p:nvGraphicFramePr>
        <p:xfrm>
          <a:off x="179512" y="466968"/>
          <a:ext cx="8784976" cy="4226332"/>
        </p:xfrm>
        <a:graphic>
          <a:graphicData uri="http://schemas.openxmlformats.org/drawingml/2006/table">
            <a:tbl>
              <a:tblPr/>
              <a:tblGrid>
                <a:gridCol w="1081323"/>
                <a:gridCol w="7703653"/>
              </a:tblGrid>
              <a:tr h="3533519">
                <a:tc>
                  <a:txBody>
                    <a:bodyPr/>
                    <a:lstStyle/>
                    <a:p>
                      <a:pPr algn="just">
                        <a:lnSpc>
                          <a:spcPct val="150000"/>
                        </a:lnSpc>
                        <a:spcAft>
                          <a:spcPts val="0"/>
                        </a:spcAft>
                      </a:pPr>
                      <a:r>
                        <a:rPr lang="zh-CN" sz="1400" b="1" kern="100" dirty="0">
                          <a:latin typeface="微软雅黑" panose="020B0503020204020204" pitchFamily="34" charset="-122"/>
                          <a:ea typeface="微软雅黑" panose="020B0503020204020204" pitchFamily="34" charset="-122"/>
                          <a:cs typeface="幼圆" panose="02010509060101010101" charset="-122"/>
                        </a:rPr>
                        <a:t>增加营业收入</a:t>
                      </a:r>
                      <a:endParaRPr lang="zh-CN" sz="1400" b="1" kern="100" dirty="0">
                        <a:latin typeface="微软雅黑" panose="020B0503020204020204" pitchFamily="34" charset="-122"/>
                        <a:ea typeface="微软雅黑" panose="020B0503020204020204" pitchFamily="34" charset="-122"/>
                        <a:cs typeface="Times New Roman" panose="02020603050405020304"/>
                      </a:endParaRPr>
                    </a:p>
                  </a:txBody>
                  <a:tcPr marL="55767" marR="55767" marT="27883" marB="2788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000" kern="100" dirty="0">
                          <a:latin typeface="微软雅黑" panose="020B0503020204020204" pitchFamily="34" charset="-122"/>
                          <a:ea typeface="微软雅黑" panose="020B0503020204020204" pitchFamily="34" charset="-122"/>
                          <a:cs typeface="幼圆" panose="02010509060101010101" charset="-122"/>
                        </a:rPr>
                        <a:t>*</a:t>
                      </a:r>
                      <a:r>
                        <a:rPr lang="zh-CN" sz="1000" kern="100" dirty="0">
                          <a:latin typeface="微软雅黑" panose="020B0503020204020204" pitchFamily="34" charset="-122"/>
                          <a:ea typeface="微软雅黑" panose="020B0503020204020204" pitchFamily="34" charset="-122"/>
                          <a:cs typeface="幼圆" panose="02010509060101010101" charset="-122"/>
                        </a:rPr>
                        <a:t>【电子卡券营销导流】掌贝提供强大的电子卡券营销系统、多达</a:t>
                      </a:r>
                      <a:r>
                        <a:rPr lang="en-US" sz="1000" kern="100" dirty="0">
                          <a:latin typeface="微软雅黑" panose="020B0503020204020204" pitchFamily="34" charset="-122"/>
                          <a:ea typeface="微软雅黑" panose="020B0503020204020204" pitchFamily="34" charset="-122"/>
                          <a:cs typeface="幼圆" panose="02010509060101010101" charset="-122"/>
                        </a:rPr>
                        <a:t>12</a:t>
                      </a:r>
                      <a:r>
                        <a:rPr lang="zh-CN" sz="1000" kern="100" dirty="0">
                          <a:latin typeface="微软雅黑" panose="020B0503020204020204" pitchFamily="34" charset="-122"/>
                          <a:ea typeface="微软雅黑" panose="020B0503020204020204" pitchFamily="34" charset="-122"/>
                          <a:cs typeface="幼圆" panose="02010509060101010101" charset="-122"/>
                        </a:rPr>
                        <a:t>种派券方式（后台手动派券、微信支付派券、关注派券、银联刷卡派券、门店设备扫码派券、二维码导出派券、公众号链接派券、公众号图文派券、微页派券、游戏派券、拉客手环派券、智能小二派券），帮助商家多维度分发卡券，导入更多客流，增加营收。</a:t>
                      </a:r>
                      <a:endParaRPr lang="zh-CN" sz="1000" kern="100" dirty="0">
                        <a:latin typeface="微软雅黑" panose="020B0503020204020204" pitchFamily="34" charset="-122"/>
                        <a:ea typeface="微软雅黑" panose="020B0503020204020204" pitchFamily="34" charset="-122"/>
                        <a:cs typeface="Times New Roman" panose="02020603050405020304"/>
                      </a:endParaRPr>
                    </a:p>
                    <a:p>
                      <a:pPr algn="just">
                        <a:lnSpc>
                          <a:spcPct val="150000"/>
                        </a:lnSpc>
                        <a:spcAft>
                          <a:spcPts val="0"/>
                        </a:spcAft>
                      </a:pPr>
                      <a:r>
                        <a:rPr lang="en-US" sz="1000" kern="100" dirty="0">
                          <a:latin typeface="微软雅黑" panose="020B0503020204020204" pitchFamily="34" charset="-122"/>
                          <a:ea typeface="微软雅黑" panose="020B0503020204020204" pitchFamily="34" charset="-122"/>
                          <a:cs typeface="幼圆" panose="02010509060101010101" charset="-122"/>
                        </a:rPr>
                        <a:t>*</a:t>
                      </a:r>
                      <a:r>
                        <a:rPr lang="zh-CN" sz="1000" kern="100" dirty="0">
                          <a:latin typeface="微软雅黑" panose="020B0503020204020204" pitchFamily="34" charset="-122"/>
                          <a:ea typeface="微软雅黑" panose="020B0503020204020204" pitchFamily="34" charset="-122"/>
                          <a:cs typeface="幼圆" panose="02010509060101010101" charset="-122"/>
                        </a:rPr>
                        <a:t>【</a:t>
                      </a:r>
                      <a:r>
                        <a:rPr lang="en-US" sz="1000" kern="100" dirty="0">
                          <a:latin typeface="微软雅黑" panose="020B0503020204020204" pitchFamily="34" charset="-122"/>
                          <a:ea typeface="微软雅黑" panose="020B0503020204020204" pitchFamily="34" charset="-122"/>
                          <a:cs typeface="幼圆" panose="02010509060101010101" charset="-122"/>
                        </a:rPr>
                        <a:t>CRM</a:t>
                      </a:r>
                      <a:r>
                        <a:rPr lang="zh-CN" sz="1000" kern="100" dirty="0">
                          <a:latin typeface="微软雅黑" panose="020B0503020204020204" pitchFamily="34" charset="-122"/>
                          <a:ea typeface="微软雅黑" panose="020B0503020204020204" pitchFamily="34" charset="-122"/>
                          <a:cs typeface="幼圆" panose="02010509060101010101" charset="-122"/>
                        </a:rPr>
                        <a:t>会员营销（储值卡营销）】帮助商家发展会员的同时通过充值手段锁定客户消费，增加客户到店频率，帮助做大营收。</a:t>
                      </a:r>
                      <a:endParaRPr lang="zh-CN" sz="1000" kern="100" dirty="0">
                        <a:latin typeface="微软雅黑" panose="020B0503020204020204" pitchFamily="34" charset="-122"/>
                        <a:ea typeface="微软雅黑" panose="020B0503020204020204" pitchFamily="34" charset="-122"/>
                        <a:cs typeface="Times New Roman" panose="02020603050405020304"/>
                      </a:endParaRPr>
                    </a:p>
                    <a:p>
                      <a:pPr algn="just">
                        <a:lnSpc>
                          <a:spcPct val="150000"/>
                        </a:lnSpc>
                        <a:spcAft>
                          <a:spcPts val="0"/>
                        </a:spcAft>
                      </a:pPr>
                      <a:r>
                        <a:rPr lang="en-US" sz="1000" kern="100" dirty="0">
                          <a:latin typeface="微软雅黑" panose="020B0503020204020204" pitchFamily="34" charset="-122"/>
                          <a:ea typeface="微软雅黑" panose="020B0503020204020204" pitchFamily="34" charset="-122"/>
                          <a:cs typeface="幼圆" panose="02010509060101010101" charset="-122"/>
                        </a:rPr>
                        <a:t>*</a:t>
                      </a:r>
                      <a:r>
                        <a:rPr lang="zh-CN" sz="1000" kern="100" dirty="0">
                          <a:latin typeface="微软雅黑" panose="020B0503020204020204" pitchFamily="34" charset="-122"/>
                          <a:ea typeface="微软雅黑" panose="020B0503020204020204" pitchFamily="34" charset="-122"/>
                          <a:cs typeface="幼圆" panose="02010509060101010101" charset="-122"/>
                        </a:rPr>
                        <a:t>【微页</a:t>
                      </a:r>
                      <a:r>
                        <a:rPr lang="en-US" sz="1000" kern="100" dirty="0">
                          <a:latin typeface="微软雅黑" panose="020B0503020204020204" pitchFamily="34" charset="-122"/>
                          <a:ea typeface="微软雅黑" panose="020B0503020204020204" pitchFamily="34" charset="-122"/>
                          <a:cs typeface="幼圆" panose="02010509060101010101" charset="-122"/>
                        </a:rPr>
                        <a:t>H5</a:t>
                      </a:r>
                      <a:r>
                        <a:rPr lang="zh-CN" sz="1000" kern="100" dirty="0">
                          <a:latin typeface="微软雅黑" panose="020B0503020204020204" pitchFamily="34" charset="-122"/>
                          <a:ea typeface="微软雅黑" panose="020B0503020204020204" pitchFamily="34" charset="-122"/>
                          <a:cs typeface="幼圆" panose="02010509060101010101" charset="-122"/>
                        </a:rPr>
                        <a:t>营销、游戏营销】通过参与感强的微页或者游戏活动推动客户参与，进而分发卡券或推广产品信息，为门店带来更多客流，激活客户，增加营收。</a:t>
                      </a:r>
                      <a:endParaRPr lang="zh-CN" sz="1000" kern="100" dirty="0">
                        <a:latin typeface="微软雅黑" panose="020B0503020204020204" pitchFamily="34" charset="-122"/>
                        <a:ea typeface="微软雅黑" panose="020B0503020204020204" pitchFamily="34" charset="-122"/>
                        <a:cs typeface="Times New Roman" panose="02020603050405020304"/>
                      </a:endParaRPr>
                    </a:p>
                    <a:p>
                      <a:pPr algn="just">
                        <a:lnSpc>
                          <a:spcPct val="150000"/>
                        </a:lnSpc>
                        <a:spcAft>
                          <a:spcPts val="0"/>
                        </a:spcAft>
                      </a:pPr>
                      <a:r>
                        <a:rPr lang="en-US" sz="1000" kern="100" dirty="0">
                          <a:latin typeface="微软雅黑" panose="020B0503020204020204" pitchFamily="34" charset="-122"/>
                          <a:ea typeface="微软雅黑" panose="020B0503020204020204" pitchFamily="34" charset="-122"/>
                          <a:cs typeface="幼圆" panose="02010509060101010101" charset="-122"/>
                        </a:rPr>
                        <a:t>*</a:t>
                      </a:r>
                      <a:r>
                        <a:rPr lang="zh-CN" sz="1000" kern="100" dirty="0">
                          <a:latin typeface="微软雅黑" panose="020B0503020204020204" pitchFamily="34" charset="-122"/>
                          <a:ea typeface="微软雅黑" panose="020B0503020204020204" pitchFamily="34" charset="-122"/>
                          <a:cs typeface="幼圆" panose="02010509060101010101" charset="-122"/>
                        </a:rPr>
                        <a:t>【拉客手环营销】店内各个环节的服务人员都可以通过拉客手环帮助门店发展会员、派发卡券和推广产品销售，从而在店内全流程增加客户消费的可能性，有助于提升到店客户的消费额，从而提升门店营收。</a:t>
                      </a:r>
                      <a:endParaRPr lang="zh-CN" sz="1000" kern="100" dirty="0">
                        <a:latin typeface="微软雅黑" panose="020B0503020204020204" pitchFamily="34" charset="-122"/>
                        <a:ea typeface="微软雅黑" panose="020B0503020204020204" pitchFamily="34" charset="-122"/>
                        <a:cs typeface="Times New Roman" panose="02020603050405020304"/>
                      </a:endParaRPr>
                    </a:p>
                    <a:p>
                      <a:pPr algn="just">
                        <a:lnSpc>
                          <a:spcPct val="150000"/>
                        </a:lnSpc>
                        <a:spcAft>
                          <a:spcPts val="0"/>
                        </a:spcAft>
                      </a:pPr>
                      <a:r>
                        <a:rPr lang="en-US" sz="1000" kern="100" dirty="0">
                          <a:latin typeface="微软雅黑" panose="020B0503020204020204" pitchFamily="34" charset="-122"/>
                          <a:ea typeface="微软雅黑" panose="020B0503020204020204" pitchFamily="34" charset="-122"/>
                          <a:cs typeface="幼圆" panose="02010509060101010101" charset="-122"/>
                        </a:rPr>
                        <a:t>*</a:t>
                      </a:r>
                      <a:r>
                        <a:rPr lang="zh-CN" sz="1000" kern="100" dirty="0">
                          <a:latin typeface="微软雅黑" panose="020B0503020204020204" pitchFamily="34" charset="-122"/>
                          <a:ea typeface="微软雅黑" panose="020B0503020204020204" pitchFamily="34" charset="-122"/>
                          <a:cs typeface="幼圆" panose="02010509060101010101" charset="-122"/>
                        </a:rPr>
                        <a:t>【智能小二营销】通过智能小二，消费者在到店后可关注到店内的主推产品或者卡券营销活动，从而引发客户的进一步消费，从而帮助店面增加营收。</a:t>
                      </a:r>
                      <a:endParaRPr lang="zh-CN" sz="1000" kern="100" dirty="0">
                        <a:latin typeface="微软雅黑" panose="020B0503020204020204" pitchFamily="34" charset="-122"/>
                        <a:ea typeface="微软雅黑" panose="020B0503020204020204" pitchFamily="34" charset="-122"/>
                        <a:cs typeface="Times New Roman" panose="02020603050405020304"/>
                      </a:endParaRPr>
                    </a:p>
                    <a:p>
                      <a:pPr algn="just">
                        <a:lnSpc>
                          <a:spcPct val="150000"/>
                        </a:lnSpc>
                        <a:spcAft>
                          <a:spcPts val="0"/>
                        </a:spcAft>
                      </a:pPr>
                      <a:r>
                        <a:rPr lang="en-US" sz="1000" kern="100" dirty="0">
                          <a:latin typeface="微软雅黑" panose="020B0503020204020204" pitchFamily="34" charset="-122"/>
                          <a:ea typeface="微软雅黑" panose="020B0503020204020204" pitchFamily="34" charset="-122"/>
                          <a:cs typeface="幼圆" panose="02010509060101010101" charset="-122"/>
                        </a:rPr>
                        <a:t>*</a:t>
                      </a:r>
                      <a:r>
                        <a:rPr lang="zh-CN" sz="1000" kern="100" dirty="0">
                          <a:latin typeface="微软雅黑" panose="020B0503020204020204" pitchFamily="34" charset="-122"/>
                          <a:ea typeface="微软雅黑" panose="020B0503020204020204" pitchFamily="34" charset="-122"/>
                          <a:cs typeface="幼圆" panose="02010509060101010101" charset="-122"/>
                        </a:rPr>
                        <a:t>【微商城营销】微商城可以帮助店家通过公众账号向自有粉丝群体推送产品促销、新品上市及团购活动等销售信息并可通过微信进行传播，从而为门店带来更多客流或寄售更多产品，从而做大增量营收。</a:t>
                      </a:r>
                      <a:endParaRPr lang="zh-CN" sz="1000" kern="100" dirty="0">
                        <a:latin typeface="微软雅黑" panose="020B0503020204020204" pitchFamily="34" charset="-122"/>
                        <a:ea typeface="微软雅黑" panose="020B0503020204020204" pitchFamily="34" charset="-122"/>
                        <a:cs typeface="Times New Roman" panose="02020603050405020304"/>
                      </a:endParaRPr>
                    </a:p>
                    <a:p>
                      <a:pPr algn="just">
                        <a:lnSpc>
                          <a:spcPct val="150000"/>
                        </a:lnSpc>
                        <a:spcAft>
                          <a:spcPts val="0"/>
                        </a:spcAft>
                      </a:pPr>
                      <a:r>
                        <a:rPr lang="en-US" sz="1000" kern="100" dirty="0">
                          <a:latin typeface="微软雅黑" panose="020B0503020204020204" pitchFamily="34" charset="-122"/>
                          <a:ea typeface="微软雅黑" panose="020B0503020204020204" pitchFamily="34" charset="-122"/>
                          <a:cs typeface="幼圆" panose="02010509060101010101" charset="-122"/>
                        </a:rPr>
                        <a:t>*</a:t>
                      </a:r>
                      <a:r>
                        <a:rPr lang="zh-CN" sz="1000" kern="100" dirty="0">
                          <a:latin typeface="微软雅黑" panose="020B0503020204020204" pitchFamily="34" charset="-122"/>
                          <a:ea typeface="微软雅黑" panose="020B0503020204020204" pitchFamily="34" charset="-122"/>
                          <a:cs typeface="幼圆" panose="02010509060101010101" charset="-122"/>
                        </a:rPr>
                        <a:t>【公众号联盟营销】通过掌贝后台，商家可连接到各地各类有庞大粉丝群体的公众号大号，借助他们的力量可以进一步推广商家品牌，带来更多客流和销量，从而帮助增加营收。</a:t>
                      </a:r>
                      <a:endParaRPr lang="zh-CN" sz="1000" kern="100" dirty="0">
                        <a:latin typeface="微软雅黑" panose="020B0503020204020204" pitchFamily="34" charset="-122"/>
                        <a:ea typeface="微软雅黑" panose="020B0503020204020204" pitchFamily="34" charset="-122"/>
                        <a:cs typeface="Times New Roman" panose="02020603050405020304"/>
                      </a:endParaRPr>
                    </a:p>
                    <a:p>
                      <a:pPr algn="just">
                        <a:lnSpc>
                          <a:spcPct val="150000"/>
                        </a:lnSpc>
                        <a:spcAft>
                          <a:spcPts val="0"/>
                        </a:spcAft>
                      </a:pPr>
                      <a:r>
                        <a:rPr lang="en-US" sz="1000" kern="100" dirty="0">
                          <a:latin typeface="微软雅黑" panose="020B0503020204020204" pitchFamily="34" charset="-122"/>
                          <a:ea typeface="微软雅黑" panose="020B0503020204020204" pitchFamily="34" charset="-122"/>
                          <a:cs typeface="幼圆" panose="02010509060101010101" charset="-122"/>
                        </a:rPr>
                        <a:t>*</a:t>
                      </a:r>
                      <a:r>
                        <a:rPr lang="zh-CN" sz="1000" kern="100" dirty="0">
                          <a:latin typeface="微软雅黑" panose="020B0503020204020204" pitchFamily="34" charset="-122"/>
                          <a:ea typeface="微软雅黑" panose="020B0503020204020204" pitchFamily="34" charset="-122"/>
                          <a:cs typeface="幼圆" panose="02010509060101010101" charset="-122"/>
                        </a:rPr>
                        <a:t>【高触达率，高使用率】强大的卡券营销系统帮助商家将门店促销或服务信息更高效率传递给消费者，单店单月最高派发记录超过</a:t>
                      </a:r>
                      <a:r>
                        <a:rPr lang="en-US" sz="1000" kern="100" dirty="0">
                          <a:latin typeface="微软雅黑" panose="020B0503020204020204" pitchFamily="34" charset="-122"/>
                          <a:ea typeface="微软雅黑" panose="020B0503020204020204" pitchFamily="34" charset="-122"/>
                          <a:cs typeface="幼圆" panose="02010509060101010101" charset="-122"/>
                        </a:rPr>
                        <a:t>10000</a:t>
                      </a:r>
                      <a:r>
                        <a:rPr lang="zh-CN" sz="1000" kern="100" dirty="0">
                          <a:latin typeface="微软雅黑" panose="020B0503020204020204" pitchFamily="34" charset="-122"/>
                          <a:ea typeface="微软雅黑" panose="020B0503020204020204" pitchFamily="34" charset="-122"/>
                          <a:cs typeface="幼圆" panose="02010509060101010101" charset="-122"/>
                        </a:rPr>
                        <a:t>张；电子卡券的便捷性还能带来更多客人到店核销使用，平均卡券核销在</a:t>
                      </a:r>
                      <a:r>
                        <a:rPr lang="en-US" sz="1000" kern="100" dirty="0">
                          <a:latin typeface="微软雅黑" panose="020B0503020204020204" pitchFamily="34" charset="-122"/>
                          <a:ea typeface="微软雅黑" panose="020B0503020204020204" pitchFamily="34" charset="-122"/>
                          <a:cs typeface="幼圆" panose="02010509060101010101" charset="-122"/>
                        </a:rPr>
                        <a:t>25%</a:t>
                      </a:r>
                      <a:r>
                        <a:rPr lang="zh-CN" sz="1000" kern="100" dirty="0">
                          <a:latin typeface="微软雅黑" panose="020B0503020204020204" pitchFamily="34" charset="-122"/>
                          <a:ea typeface="微软雅黑" panose="020B0503020204020204" pitchFamily="34" charset="-122"/>
                          <a:cs typeface="幼圆" panose="02010509060101010101" charset="-122"/>
                        </a:rPr>
                        <a:t>以上，经典活动峰值甚至达到</a:t>
                      </a:r>
                      <a:r>
                        <a:rPr lang="en-US" sz="1000" kern="100" dirty="0">
                          <a:latin typeface="微软雅黑" panose="020B0503020204020204" pitchFamily="34" charset="-122"/>
                          <a:ea typeface="微软雅黑" panose="020B0503020204020204" pitchFamily="34" charset="-122"/>
                          <a:cs typeface="幼圆" panose="02010509060101010101" charset="-122"/>
                        </a:rPr>
                        <a:t>98%</a:t>
                      </a:r>
                      <a:r>
                        <a:rPr lang="zh-CN" sz="1000" kern="100" dirty="0">
                          <a:latin typeface="微软雅黑" panose="020B0503020204020204" pitchFamily="34" charset="-122"/>
                          <a:ea typeface="微软雅黑" panose="020B0503020204020204" pitchFamily="34" charset="-122"/>
                          <a:cs typeface="幼圆" panose="02010509060101010101" charset="-122"/>
                        </a:rPr>
                        <a:t>。</a:t>
                      </a:r>
                      <a:endParaRPr lang="zh-CN" sz="1000" kern="100" dirty="0">
                        <a:latin typeface="微软雅黑" panose="020B0503020204020204" pitchFamily="34" charset="-122"/>
                        <a:ea typeface="微软雅黑" panose="020B0503020204020204" pitchFamily="34" charset="-122"/>
                        <a:cs typeface="Times New Roman" panose="02020603050405020304"/>
                      </a:endParaRPr>
                    </a:p>
                  </a:txBody>
                  <a:tcPr marL="55767" marR="55767" marT="27883" marB="2788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2555">
                <a:tc>
                  <a:txBody>
                    <a:bodyPr/>
                    <a:lstStyle/>
                    <a:p>
                      <a:pPr algn="just">
                        <a:lnSpc>
                          <a:spcPct val="150000"/>
                        </a:lnSpc>
                        <a:spcAft>
                          <a:spcPts val="0"/>
                        </a:spcAft>
                      </a:pPr>
                      <a:r>
                        <a:rPr lang="zh-CN" sz="1200" b="1" kern="100" dirty="0">
                          <a:latin typeface="微软雅黑" panose="020B0503020204020204" pitchFamily="34" charset="-122"/>
                          <a:ea typeface="微软雅黑" panose="020B0503020204020204" pitchFamily="34" charset="-122"/>
                          <a:cs typeface="幼圆" panose="02010509060101010101" charset="-122"/>
                        </a:rPr>
                        <a:t>指导经营战略</a:t>
                      </a:r>
                      <a:endParaRPr lang="zh-CN" sz="1200" b="1" kern="100" dirty="0">
                        <a:latin typeface="微软雅黑" panose="020B0503020204020204" pitchFamily="34" charset="-122"/>
                        <a:ea typeface="微软雅黑" panose="020B0503020204020204" pitchFamily="34" charset="-122"/>
                        <a:cs typeface="Times New Roman" panose="02020603050405020304"/>
                      </a:endParaRPr>
                    </a:p>
                  </a:txBody>
                  <a:tcPr marL="55767" marR="55767" marT="27883" marB="2788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000" kern="100" dirty="0">
                          <a:latin typeface="微软雅黑" panose="020B0503020204020204" pitchFamily="34" charset="-122"/>
                          <a:ea typeface="微软雅黑" panose="020B0503020204020204" pitchFamily="34" charset="-122"/>
                          <a:cs typeface="幼圆" panose="02010509060101010101" charset="-122"/>
                        </a:rPr>
                        <a:t>*</a:t>
                      </a:r>
                      <a:r>
                        <a:rPr lang="zh-CN" sz="1000" kern="100" dirty="0">
                          <a:latin typeface="微软雅黑" panose="020B0503020204020204" pitchFamily="34" charset="-122"/>
                          <a:ea typeface="微软雅黑" panose="020B0503020204020204" pitchFamily="34" charset="-122"/>
                          <a:cs typeface="幼圆" panose="02010509060101010101" charset="-122"/>
                        </a:rPr>
                        <a:t>【经营分析】分析统计服务及营销结果情况，针对顾客人流数、客单价及各种营销效果来调整经营方向</a:t>
                      </a:r>
                      <a:endParaRPr lang="zh-CN" sz="1000" kern="100" dirty="0">
                        <a:latin typeface="微软雅黑" panose="020B0503020204020204" pitchFamily="34" charset="-122"/>
                        <a:ea typeface="微软雅黑" panose="020B0503020204020204" pitchFamily="34" charset="-122"/>
                        <a:cs typeface="Times New Roman" panose="02020603050405020304"/>
                      </a:endParaRPr>
                    </a:p>
                    <a:p>
                      <a:pPr algn="just">
                        <a:lnSpc>
                          <a:spcPct val="150000"/>
                        </a:lnSpc>
                        <a:spcAft>
                          <a:spcPts val="0"/>
                        </a:spcAft>
                      </a:pPr>
                      <a:r>
                        <a:rPr lang="en-US" sz="1000" kern="100" dirty="0">
                          <a:latin typeface="微软雅黑" panose="020B0503020204020204" pitchFamily="34" charset="-122"/>
                          <a:ea typeface="微软雅黑" panose="020B0503020204020204" pitchFamily="34" charset="-122"/>
                          <a:cs typeface="幼圆" panose="02010509060101010101" charset="-122"/>
                        </a:rPr>
                        <a:t>*</a:t>
                      </a:r>
                      <a:r>
                        <a:rPr lang="zh-CN" sz="1000" kern="100" dirty="0">
                          <a:latin typeface="微软雅黑" panose="020B0503020204020204" pitchFamily="34" charset="-122"/>
                          <a:ea typeface="微软雅黑" panose="020B0503020204020204" pitchFamily="34" charset="-122"/>
                          <a:cs typeface="幼圆" panose="02010509060101010101" charset="-122"/>
                        </a:rPr>
                        <a:t>【经营战略】优化提升服务、调整产品、调节价格、营销投放方向策略调整</a:t>
                      </a:r>
                      <a:endParaRPr lang="zh-CN" sz="1000" kern="100" dirty="0">
                        <a:latin typeface="微软雅黑" panose="020B0503020204020204" pitchFamily="34" charset="-122"/>
                        <a:ea typeface="微软雅黑" panose="020B0503020204020204" pitchFamily="34" charset="-122"/>
                        <a:cs typeface="Times New Roman" panose="02020603050405020304"/>
                      </a:endParaRPr>
                    </a:p>
                  </a:txBody>
                  <a:tcPr marL="55767" marR="55767" marT="27883" marB="2788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4"/>
          <p:cNvSpPr txBox="1"/>
          <p:nvPr/>
        </p:nvSpPr>
        <p:spPr>
          <a:xfrm>
            <a:off x="317185" y="219306"/>
            <a:ext cx="3307316" cy="415498"/>
          </a:xfrm>
          <a:prstGeom prst="rect">
            <a:avLst/>
          </a:prstGeom>
          <a:noFill/>
        </p:spPr>
        <p:txBody>
          <a:bodyPr wrap="none" rtlCol="0">
            <a:spAutoFit/>
          </a:bodyPr>
          <a:lstStyle/>
          <a:p>
            <a:r>
              <a:rPr lang="en-US" altLang="zh-CN"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5.</a:t>
            </a:r>
            <a:r>
              <a:rPr lang="zh-CN" altLang="en-US"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掌贝方案层卖点</a:t>
            </a:r>
            <a:r>
              <a:rPr lang="en-US" altLang="zh-CN"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-Part 3</a:t>
            </a:r>
            <a:endParaRPr lang="zh-CN" altLang="en-US" sz="2100" b="1" dirty="0">
              <a:solidFill>
                <a:srgbClr val="0182F0"/>
              </a:solidFill>
              <a:latin typeface="微软雅黑" panose="020B0503020204020204" pitchFamily="34" charset="-122"/>
              <a:ea typeface="微软雅黑" panose="020B0503020204020204" pitchFamily="34" charset="-122"/>
              <a:cs typeface="幼圆" panose="02010509060101010101"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057272459"/>
              </p:ext>
            </p:extLst>
          </p:nvPr>
        </p:nvGraphicFramePr>
        <p:xfrm>
          <a:off x="317185" y="771550"/>
          <a:ext cx="8467791" cy="3545528"/>
        </p:xfrm>
        <a:graphic>
          <a:graphicData uri="http://schemas.openxmlformats.org/drawingml/2006/table">
            <a:tbl>
              <a:tblPr/>
              <a:tblGrid>
                <a:gridCol w="1597264"/>
                <a:gridCol w="6870527"/>
              </a:tblGrid>
              <a:tr h="936104">
                <a:tc>
                  <a:txBody>
                    <a:bodyPr/>
                    <a:lstStyle/>
                    <a:p>
                      <a:pPr algn="just">
                        <a:lnSpc>
                          <a:spcPct val="150000"/>
                        </a:lnSpc>
                        <a:spcAft>
                          <a:spcPts val="0"/>
                        </a:spcAft>
                      </a:pPr>
                      <a:r>
                        <a:rPr lang="zh-CN" sz="1400" b="1" kern="100" dirty="0">
                          <a:latin typeface="微软雅黑" panose="020B0503020204020204" pitchFamily="34" charset="-122"/>
                          <a:ea typeface="微软雅黑" panose="020B0503020204020204" pitchFamily="34" charset="-122"/>
                          <a:cs typeface="幼圆" panose="02010509060101010101" charset="-122"/>
                        </a:rPr>
                        <a:t>一站式融合方案</a:t>
                      </a:r>
                      <a:endParaRPr lang="zh-CN" sz="1400" b="1" kern="100" dirty="0">
                        <a:latin typeface="微软雅黑" panose="020B0503020204020204" pitchFamily="34" charset="-122"/>
                        <a:ea typeface="微软雅黑" panose="020B0503020204020204" pitchFamily="34" charset="-122"/>
                        <a:cs typeface="Times New Roman" panose="02020603050405020304"/>
                      </a:endParaRPr>
                    </a:p>
                  </a:txBody>
                  <a:tcPr marL="86281" marR="86281" marT="43141" marB="4314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kern="100">
                          <a:latin typeface="微软雅黑" panose="020B0503020204020204" pitchFamily="34" charset="-122"/>
                          <a:ea typeface="微软雅黑" panose="020B0503020204020204" pitchFamily="34" charset="-122"/>
                          <a:cs typeface="幼圆" panose="02010509060101010101" charset="-122"/>
                        </a:rPr>
                        <a:t>*</a:t>
                      </a:r>
                      <a:r>
                        <a:rPr lang="zh-CN" sz="1400" kern="100">
                          <a:latin typeface="微软雅黑" panose="020B0503020204020204" pitchFamily="34" charset="-122"/>
                          <a:ea typeface="微软雅黑" panose="020B0503020204020204" pitchFamily="34" charset="-122"/>
                          <a:cs typeface="幼圆" panose="02010509060101010101" charset="-122"/>
                        </a:rPr>
                        <a:t>【全接口，全业务】全部对接了各类平台接口（团购、外卖、微信等），一站式解决支付、卡券、会员</a:t>
                      </a:r>
                      <a:r>
                        <a:rPr lang="en-US" sz="1400" kern="100">
                          <a:latin typeface="微软雅黑" panose="020B0503020204020204" pitchFamily="34" charset="-122"/>
                          <a:ea typeface="微软雅黑" panose="020B0503020204020204" pitchFamily="34" charset="-122"/>
                          <a:cs typeface="幼圆" panose="02010509060101010101" charset="-122"/>
                        </a:rPr>
                        <a:t>CRM</a:t>
                      </a:r>
                      <a:r>
                        <a:rPr lang="zh-CN" sz="1400" kern="100">
                          <a:latin typeface="微软雅黑" panose="020B0503020204020204" pitchFamily="34" charset="-122"/>
                          <a:ea typeface="微软雅黑" panose="020B0503020204020204" pitchFamily="34" charset="-122"/>
                          <a:cs typeface="幼圆" panose="02010509060101010101" charset="-122"/>
                        </a:rPr>
                        <a:t>、商城、外卖、团购和营销等店铺所涉及的服务消费者的业务</a:t>
                      </a:r>
                      <a:endParaRPr lang="zh-CN" sz="1400" kern="100">
                        <a:latin typeface="微软雅黑" panose="020B0503020204020204" pitchFamily="34" charset="-122"/>
                        <a:ea typeface="微软雅黑" panose="020B0503020204020204" pitchFamily="34" charset="-122"/>
                        <a:cs typeface="Times New Roman" panose="02020603050405020304"/>
                      </a:endParaRPr>
                    </a:p>
                    <a:p>
                      <a:pPr algn="just">
                        <a:lnSpc>
                          <a:spcPct val="150000"/>
                        </a:lnSpc>
                        <a:spcAft>
                          <a:spcPts val="0"/>
                        </a:spcAft>
                      </a:pPr>
                      <a:r>
                        <a:rPr lang="en-US" sz="1400" kern="100">
                          <a:latin typeface="微软雅黑" panose="020B0503020204020204" pitchFamily="34" charset="-122"/>
                          <a:ea typeface="微软雅黑" panose="020B0503020204020204" pitchFamily="34" charset="-122"/>
                          <a:cs typeface="幼圆" panose="02010509060101010101" charset="-122"/>
                        </a:rPr>
                        <a:t>*</a:t>
                      </a:r>
                      <a:r>
                        <a:rPr lang="zh-CN" sz="1400" kern="100">
                          <a:latin typeface="微软雅黑" panose="020B0503020204020204" pitchFamily="34" charset="-122"/>
                          <a:ea typeface="微软雅黑" panose="020B0503020204020204" pitchFamily="34" charset="-122"/>
                          <a:cs typeface="幼圆" panose="02010509060101010101" charset="-122"/>
                        </a:rPr>
                        <a:t>【统一平台，融合管理】智慧平台，统一统计、统一管理，一个平台搞定所有管理</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86281" marR="86281" marT="43141" marB="431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5745">
                <a:tc>
                  <a:txBody>
                    <a:bodyPr/>
                    <a:lstStyle/>
                    <a:p>
                      <a:pPr algn="just">
                        <a:lnSpc>
                          <a:spcPct val="150000"/>
                        </a:lnSpc>
                        <a:spcAft>
                          <a:spcPts val="0"/>
                        </a:spcAft>
                      </a:pPr>
                      <a:r>
                        <a:rPr lang="zh-CN" sz="1400" b="1" kern="100" dirty="0">
                          <a:latin typeface="微软雅黑" panose="020B0503020204020204" pitchFamily="34" charset="-122"/>
                          <a:ea typeface="微软雅黑" panose="020B0503020204020204" pitchFamily="34" charset="-122"/>
                          <a:cs typeface="幼圆" panose="02010509060101010101" charset="-122"/>
                        </a:rPr>
                        <a:t>线上线下一体化方案</a:t>
                      </a:r>
                      <a:endParaRPr lang="zh-CN" sz="1400" b="1" kern="100" dirty="0">
                        <a:latin typeface="微软雅黑" panose="020B0503020204020204" pitchFamily="34" charset="-122"/>
                        <a:ea typeface="微软雅黑" panose="020B0503020204020204" pitchFamily="34" charset="-122"/>
                        <a:cs typeface="Times New Roman" panose="02020603050405020304"/>
                      </a:endParaRPr>
                    </a:p>
                  </a:txBody>
                  <a:tcPr marL="86281" marR="86281" marT="43141" marB="4314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kern="100">
                          <a:latin typeface="微软雅黑" panose="020B0503020204020204" pitchFamily="34" charset="-122"/>
                          <a:ea typeface="微软雅黑" panose="020B0503020204020204" pitchFamily="34" charset="-122"/>
                          <a:cs typeface="幼圆" panose="02010509060101010101" charset="-122"/>
                        </a:rPr>
                        <a:t>*</a:t>
                      </a:r>
                      <a:r>
                        <a:rPr lang="zh-CN" sz="1400" kern="100">
                          <a:latin typeface="微软雅黑" panose="020B0503020204020204" pitchFamily="34" charset="-122"/>
                          <a:ea typeface="微软雅黑" panose="020B0503020204020204" pitchFamily="34" charset="-122"/>
                          <a:cs typeface="幼圆" panose="02010509060101010101" charset="-122"/>
                        </a:rPr>
                        <a:t>【线上智慧平台</a:t>
                      </a:r>
                      <a:r>
                        <a:rPr lang="en-US" sz="1400" kern="100">
                          <a:latin typeface="微软雅黑" panose="020B0503020204020204" pitchFamily="34" charset="-122"/>
                          <a:ea typeface="微软雅黑" panose="020B0503020204020204" pitchFamily="34" charset="-122"/>
                          <a:cs typeface="幼圆" panose="02010509060101010101" charset="-122"/>
                        </a:rPr>
                        <a:t>+</a:t>
                      </a:r>
                      <a:r>
                        <a:rPr lang="zh-CN" sz="1400" kern="100">
                          <a:latin typeface="微软雅黑" panose="020B0503020204020204" pitchFamily="34" charset="-122"/>
                          <a:ea typeface="微软雅黑" panose="020B0503020204020204" pitchFamily="34" charset="-122"/>
                          <a:cs typeface="幼圆" panose="02010509060101010101" charset="-122"/>
                        </a:rPr>
                        <a:t>线下智能</a:t>
                      </a:r>
                      <a:r>
                        <a:rPr lang="en-US" sz="1400" kern="100">
                          <a:latin typeface="微软雅黑" panose="020B0503020204020204" pitchFamily="34" charset="-122"/>
                          <a:ea typeface="微软雅黑" panose="020B0503020204020204" pitchFamily="34" charset="-122"/>
                          <a:cs typeface="幼圆" panose="02010509060101010101" charset="-122"/>
                        </a:rPr>
                        <a:t>POS</a:t>
                      </a:r>
                      <a:r>
                        <a:rPr lang="zh-CN" sz="1400" kern="100">
                          <a:latin typeface="微软雅黑" panose="020B0503020204020204" pitchFamily="34" charset="-122"/>
                          <a:ea typeface="微软雅黑" panose="020B0503020204020204" pitchFamily="34" charset="-122"/>
                          <a:cs typeface="幼圆" panose="02010509060101010101" charset="-122"/>
                        </a:rPr>
                        <a:t>一体化解决方案】无缝覆盖商户和消费者的服务窗口，且线上线下打通并数据融合</a:t>
                      </a:r>
                      <a:endParaRPr lang="zh-CN" sz="1400" kern="100">
                        <a:latin typeface="微软雅黑" panose="020B0503020204020204" pitchFamily="34" charset="-122"/>
                        <a:ea typeface="微软雅黑" panose="020B0503020204020204" pitchFamily="34" charset="-122"/>
                        <a:cs typeface="Times New Roman" panose="02020603050405020304"/>
                      </a:endParaRPr>
                    </a:p>
                    <a:p>
                      <a:pPr algn="just">
                        <a:lnSpc>
                          <a:spcPct val="150000"/>
                        </a:lnSpc>
                        <a:spcAft>
                          <a:spcPts val="0"/>
                        </a:spcAft>
                      </a:pPr>
                      <a:r>
                        <a:rPr lang="en-US" sz="1400" kern="100">
                          <a:latin typeface="微软雅黑" panose="020B0503020204020204" pitchFamily="34" charset="-122"/>
                          <a:ea typeface="微软雅黑" panose="020B0503020204020204" pitchFamily="34" charset="-122"/>
                          <a:cs typeface="幼圆" panose="02010509060101010101" charset="-122"/>
                        </a:rPr>
                        <a:t>*</a:t>
                      </a:r>
                      <a:r>
                        <a:rPr lang="zh-CN" sz="1400" kern="100">
                          <a:latin typeface="微软雅黑" panose="020B0503020204020204" pitchFamily="34" charset="-122"/>
                          <a:ea typeface="微软雅黑" panose="020B0503020204020204" pitchFamily="34" charset="-122"/>
                          <a:cs typeface="幼圆" panose="02010509060101010101" charset="-122"/>
                        </a:rPr>
                        <a:t>【软硬件一体化】无需商户单独购买软件或单独购买硬件</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86281" marR="86281" marT="43141" marB="431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9257">
                <a:tc>
                  <a:txBody>
                    <a:bodyPr/>
                    <a:lstStyle/>
                    <a:p>
                      <a:pPr algn="just">
                        <a:lnSpc>
                          <a:spcPct val="150000"/>
                        </a:lnSpc>
                        <a:spcAft>
                          <a:spcPts val="0"/>
                        </a:spcAft>
                      </a:pPr>
                      <a:r>
                        <a:rPr lang="zh-CN" sz="1400" b="1" kern="100" dirty="0">
                          <a:latin typeface="微软雅黑" panose="020B0503020204020204" pitchFamily="34" charset="-122"/>
                          <a:ea typeface="微软雅黑" panose="020B0503020204020204" pitchFamily="34" charset="-122"/>
                          <a:cs typeface="幼圆" panose="02010509060101010101" charset="-122"/>
                        </a:rPr>
                        <a:t>众多独有创新功能</a:t>
                      </a:r>
                      <a:endParaRPr lang="zh-CN" sz="1400" b="1" kern="100" dirty="0">
                        <a:latin typeface="微软雅黑" panose="020B0503020204020204" pitchFamily="34" charset="-122"/>
                        <a:ea typeface="微软雅黑" panose="020B0503020204020204" pitchFamily="34" charset="-122"/>
                        <a:cs typeface="Times New Roman" panose="02020603050405020304"/>
                      </a:endParaRPr>
                    </a:p>
                  </a:txBody>
                  <a:tcPr marL="86281" marR="86281" marT="43141" marB="4314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kern="100">
                          <a:latin typeface="微软雅黑" panose="020B0503020204020204" pitchFamily="34" charset="-122"/>
                          <a:ea typeface="微软雅黑" panose="020B0503020204020204" pitchFamily="34" charset="-122"/>
                          <a:cs typeface="幼圆" panose="02010509060101010101" charset="-122"/>
                        </a:rPr>
                        <a:t>*</a:t>
                      </a:r>
                      <a:r>
                        <a:rPr lang="zh-CN" sz="1400" kern="100">
                          <a:latin typeface="微软雅黑" panose="020B0503020204020204" pitchFamily="34" charset="-122"/>
                          <a:ea typeface="微软雅黑" panose="020B0503020204020204" pitchFamily="34" charset="-122"/>
                          <a:cs typeface="幼圆" panose="02010509060101010101" charset="-122"/>
                        </a:rPr>
                        <a:t>【众多独创，持续领先】智能</a:t>
                      </a:r>
                      <a:r>
                        <a:rPr lang="en-US" sz="1400" kern="100">
                          <a:latin typeface="微软雅黑" panose="020B0503020204020204" pitchFamily="34" charset="-122"/>
                          <a:ea typeface="微软雅黑" panose="020B0503020204020204" pitchFamily="34" charset="-122"/>
                          <a:cs typeface="幼圆" panose="02010509060101010101" charset="-122"/>
                        </a:rPr>
                        <a:t>CRM</a:t>
                      </a:r>
                      <a:r>
                        <a:rPr lang="zh-CN" sz="1400" kern="100">
                          <a:latin typeface="微软雅黑" panose="020B0503020204020204" pitchFamily="34" charset="-122"/>
                          <a:ea typeface="微软雅黑" panose="020B0503020204020204" pitchFamily="34" charset="-122"/>
                          <a:cs typeface="幼圆" panose="02010509060101010101" charset="-122"/>
                        </a:rPr>
                        <a:t>、融合团购、融合外卖、</a:t>
                      </a:r>
                      <a:r>
                        <a:rPr lang="en-US" sz="1400" kern="100">
                          <a:latin typeface="微软雅黑" panose="020B0503020204020204" pitchFamily="34" charset="-122"/>
                          <a:ea typeface="微软雅黑" panose="020B0503020204020204" pitchFamily="34" charset="-122"/>
                          <a:cs typeface="幼圆" panose="02010509060101010101" charset="-122"/>
                        </a:rPr>
                        <a:t>O2O</a:t>
                      </a:r>
                      <a:r>
                        <a:rPr lang="zh-CN" sz="1400" kern="100">
                          <a:latin typeface="微软雅黑" panose="020B0503020204020204" pitchFamily="34" charset="-122"/>
                          <a:ea typeface="微软雅黑" panose="020B0503020204020204" pitchFamily="34" charset="-122"/>
                          <a:cs typeface="幼圆" panose="02010509060101010101" charset="-122"/>
                        </a:rPr>
                        <a:t>商城、微页营销、游戏营销、拉客手环、智能小二</a:t>
                      </a:r>
                    </a:p>
                  </a:txBody>
                  <a:tcPr marL="86281" marR="86281" marT="43141" marB="431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9257">
                <a:tc>
                  <a:txBody>
                    <a:bodyPr/>
                    <a:lstStyle/>
                    <a:p>
                      <a:pPr algn="just">
                        <a:lnSpc>
                          <a:spcPct val="150000"/>
                        </a:lnSpc>
                        <a:spcAft>
                          <a:spcPts val="0"/>
                        </a:spcAft>
                      </a:pPr>
                      <a:r>
                        <a:rPr lang="zh-CN" sz="1400" b="1" kern="100" dirty="0">
                          <a:latin typeface="微软雅黑" panose="020B0503020204020204" pitchFamily="34" charset="-122"/>
                          <a:ea typeface="微软雅黑" panose="020B0503020204020204" pitchFamily="34" charset="-122"/>
                          <a:cs typeface="幼圆" panose="02010509060101010101" charset="-122"/>
                        </a:rPr>
                        <a:t>即买即用建设实施快</a:t>
                      </a:r>
                      <a:endParaRPr lang="zh-CN" sz="1400" b="1" kern="100" dirty="0">
                        <a:latin typeface="微软雅黑" panose="020B0503020204020204" pitchFamily="34" charset="-122"/>
                        <a:ea typeface="微软雅黑" panose="020B0503020204020204" pitchFamily="34" charset="-122"/>
                        <a:cs typeface="Times New Roman" panose="02020603050405020304"/>
                      </a:endParaRPr>
                    </a:p>
                  </a:txBody>
                  <a:tcPr marL="86281" marR="86281" marT="43141" marB="4314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kern="100" dirty="0">
                          <a:latin typeface="微软雅黑" panose="020B0503020204020204" pitchFamily="34" charset="-122"/>
                          <a:ea typeface="微软雅黑" panose="020B0503020204020204" pitchFamily="34" charset="-122"/>
                          <a:cs typeface="幼圆" panose="02010509060101010101" charset="-122"/>
                        </a:rPr>
                        <a:t>*</a:t>
                      </a:r>
                      <a:r>
                        <a:rPr lang="zh-CN" sz="1400" kern="100" dirty="0">
                          <a:latin typeface="微软雅黑" panose="020B0503020204020204" pitchFamily="34" charset="-122"/>
                          <a:ea typeface="微软雅黑" panose="020B0503020204020204" pitchFamily="34" charset="-122"/>
                          <a:cs typeface="幼圆" panose="02010509060101010101" charset="-122"/>
                        </a:rPr>
                        <a:t>【即买即用】成熟的</a:t>
                      </a:r>
                      <a:r>
                        <a:rPr lang="en-US" sz="1400" kern="100" dirty="0">
                          <a:latin typeface="微软雅黑" panose="020B0503020204020204" pitchFamily="34" charset="-122"/>
                          <a:ea typeface="微软雅黑" panose="020B0503020204020204" pitchFamily="34" charset="-122"/>
                          <a:cs typeface="幼圆" panose="02010509060101010101" charset="-122"/>
                        </a:rPr>
                        <a:t>SAAS</a:t>
                      </a:r>
                      <a:r>
                        <a:rPr lang="zh-CN" sz="1400" kern="100" dirty="0">
                          <a:latin typeface="微软雅黑" panose="020B0503020204020204" pitchFamily="34" charset="-122"/>
                          <a:ea typeface="微软雅黑" panose="020B0503020204020204" pitchFamily="34" charset="-122"/>
                          <a:cs typeface="幼圆" panose="02010509060101010101" charset="-122"/>
                        </a:rPr>
                        <a:t>系统，且云端储存计算，只需开通配置即可使用，无需开发无需部署</a:t>
                      </a:r>
                    </a:p>
                  </a:txBody>
                  <a:tcPr marL="86281" marR="86281" marT="43141" marB="431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4"/>
          <p:cNvSpPr txBox="1"/>
          <p:nvPr/>
        </p:nvSpPr>
        <p:spPr>
          <a:xfrm>
            <a:off x="179512" y="123478"/>
            <a:ext cx="3307316" cy="415498"/>
          </a:xfrm>
          <a:prstGeom prst="rect">
            <a:avLst/>
          </a:prstGeom>
          <a:noFill/>
        </p:spPr>
        <p:txBody>
          <a:bodyPr wrap="none" rtlCol="0">
            <a:spAutoFit/>
          </a:bodyPr>
          <a:lstStyle/>
          <a:p>
            <a:r>
              <a:rPr lang="en-US" altLang="zh-CN"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5.</a:t>
            </a:r>
            <a:r>
              <a:rPr lang="zh-CN" altLang="en-US"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掌贝方案层卖点</a:t>
            </a:r>
            <a:r>
              <a:rPr lang="en-US" altLang="zh-CN"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-Part 4</a:t>
            </a:r>
            <a:endParaRPr lang="zh-CN" altLang="en-US" sz="2100" b="1" dirty="0">
              <a:solidFill>
                <a:srgbClr val="0182F0"/>
              </a:solidFill>
              <a:latin typeface="微软雅黑" panose="020B0503020204020204" pitchFamily="34" charset="-122"/>
              <a:ea typeface="微软雅黑" panose="020B0503020204020204" pitchFamily="34" charset="-122"/>
              <a:cs typeface="幼圆" panose="02010509060101010101"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074504614"/>
              </p:ext>
            </p:extLst>
          </p:nvPr>
        </p:nvGraphicFramePr>
        <p:xfrm>
          <a:off x="395536" y="543940"/>
          <a:ext cx="8414776" cy="4271890"/>
        </p:xfrm>
        <a:graphic>
          <a:graphicData uri="http://schemas.openxmlformats.org/drawingml/2006/table">
            <a:tbl>
              <a:tblPr/>
              <a:tblGrid>
                <a:gridCol w="1601488"/>
                <a:gridCol w="6813288"/>
              </a:tblGrid>
              <a:tr h="1167409">
                <a:tc>
                  <a:txBody>
                    <a:bodyPr/>
                    <a:lstStyle/>
                    <a:p>
                      <a:pPr algn="just">
                        <a:lnSpc>
                          <a:spcPct val="150000"/>
                        </a:lnSpc>
                        <a:spcAft>
                          <a:spcPts val="0"/>
                        </a:spcAft>
                      </a:pPr>
                      <a:r>
                        <a:rPr lang="zh-CN" sz="1400" b="1" kern="100" dirty="0">
                          <a:latin typeface="微软雅黑" panose="020B0503020204020204" pitchFamily="34" charset="-122"/>
                          <a:ea typeface="微软雅黑" panose="020B0503020204020204" pitchFamily="34" charset="-122"/>
                          <a:cs typeface="幼圆" panose="02010509060101010101" charset="-122"/>
                        </a:rPr>
                        <a:t>成熟平台无建设失败风险</a:t>
                      </a:r>
                      <a:endParaRPr lang="zh-CN" sz="1400" b="1" kern="100" dirty="0">
                        <a:latin typeface="微软雅黑" panose="020B0503020204020204" pitchFamily="34" charset="-122"/>
                        <a:ea typeface="微软雅黑" panose="020B0503020204020204" pitchFamily="34" charset="-122"/>
                        <a:cs typeface="Times New Roman" panose="02020603050405020304"/>
                      </a:endParaRPr>
                    </a:p>
                  </a:txBody>
                  <a:tcPr marL="86281" marR="86281" marT="43141" marB="4314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dirty="0">
                          <a:latin typeface="微软雅黑" panose="020B0503020204020204" pitchFamily="34" charset="-122"/>
                          <a:ea typeface="微软雅黑" panose="020B0503020204020204" pitchFamily="34" charset="-122"/>
                          <a:cs typeface="幼圆" panose="02010509060101010101" charset="-122"/>
                        </a:rPr>
                        <a:t>*</a:t>
                      </a:r>
                      <a:r>
                        <a:rPr lang="zh-CN" sz="1200" kern="100" dirty="0">
                          <a:latin typeface="微软雅黑" panose="020B0503020204020204" pitchFamily="34" charset="-122"/>
                          <a:ea typeface="微软雅黑" panose="020B0503020204020204" pitchFamily="34" charset="-122"/>
                          <a:cs typeface="幼圆" panose="02010509060101010101" charset="-122"/>
                        </a:rPr>
                        <a:t>【经过实战考验的成熟系统】行业开创者，已经研发三年多，技术细节过硬，需求细节经过超过</a:t>
                      </a:r>
                      <a:r>
                        <a:rPr lang="en-US" sz="1200" kern="100" dirty="0">
                          <a:latin typeface="微软雅黑" panose="020B0503020204020204" pitchFamily="34" charset="-122"/>
                          <a:ea typeface="微软雅黑" panose="020B0503020204020204" pitchFamily="34" charset="-122"/>
                          <a:cs typeface="幼圆" panose="02010509060101010101" charset="-122"/>
                        </a:rPr>
                        <a:t>10</a:t>
                      </a:r>
                      <a:r>
                        <a:rPr lang="zh-CN" sz="1200" kern="100" dirty="0">
                          <a:latin typeface="微软雅黑" panose="020B0503020204020204" pitchFamily="34" charset="-122"/>
                          <a:ea typeface="微软雅黑" panose="020B0503020204020204" pitchFamily="34" charset="-122"/>
                          <a:cs typeface="幼圆" panose="02010509060101010101" charset="-122"/>
                        </a:rPr>
                        <a:t>万商户的实际应用考验，无需担心沦为新系统的试验田，更不用担心投入研发却得不到理想结果。</a:t>
                      </a:r>
                      <a:endParaRPr lang="zh-CN" sz="1200" kern="100" dirty="0">
                        <a:latin typeface="微软雅黑" panose="020B0503020204020204" pitchFamily="34" charset="-122"/>
                        <a:ea typeface="微软雅黑" panose="020B0503020204020204" pitchFamily="34" charset="-122"/>
                        <a:cs typeface="Times New Roman" panose="02020603050405020304"/>
                      </a:endParaRPr>
                    </a:p>
                    <a:p>
                      <a:pPr algn="just">
                        <a:lnSpc>
                          <a:spcPct val="150000"/>
                        </a:lnSpc>
                        <a:spcAft>
                          <a:spcPts val="0"/>
                        </a:spcAft>
                      </a:pPr>
                      <a:r>
                        <a:rPr lang="en-US" sz="1200" kern="100" dirty="0">
                          <a:latin typeface="微软雅黑" panose="020B0503020204020204" pitchFamily="34" charset="-122"/>
                          <a:ea typeface="微软雅黑" panose="020B0503020204020204" pitchFamily="34" charset="-122"/>
                          <a:cs typeface="幼圆" panose="02010509060101010101" charset="-122"/>
                        </a:rPr>
                        <a:t>*</a:t>
                      </a:r>
                      <a:r>
                        <a:rPr lang="zh-CN" sz="1200" kern="100" dirty="0">
                          <a:latin typeface="微软雅黑" panose="020B0503020204020204" pitchFamily="34" charset="-122"/>
                          <a:ea typeface="微软雅黑" panose="020B0503020204020204" pitchFamily="34" charset="-122"/>
                          <a:cs typeface="幼圆" panose="02010509060101010101" charset="-122"/>
                        </a:rPr>
                        <a:t>【有技术沉淀的高投入系统】很多小的软件公司从头开始各类开发，此平台技术要求高、投入加大最少两三亿财力才有可能模仿出来掌贝系统。</a:t>
                      </a:r>
                      <a:endParaRPr lang="zh-CN" sz="1200" kern="100" dirty="0">
                        <a:latin typeface="微软雅黑" panose="020B0503020204020204" pitchFamily="34" charset="-122"/>
                        <a:ea typeface="微软雅黑" panose="020B0503020204020204" pitchFamily="34" charset="-122"/>
                        <a:cs typeface="Times New Roman" panose="02020603050405020304"/>
                      </a:endParaRPr>
                    </a:p>
                  </a:txBody>
                  <a:tcPr marL="86281" marR="86281" marT="43141" marB="431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3505">
                <a:tc>
                  <a:txBody>
                    <a:bodyPr/>
                    <a:lstStyle/>
                    <a:p>
                      <a:pPr algn="just">
                        <a:lnSpc>
                          <a:spcPct val="150000"/>
                        </a:lnSpc>
                        <a:spcAft>
                          <a:spcPts val="0"/>
                        </a:spcAft>
                      </a:pPr>
                      <a:r>
                        <a:rPr lang="zh-CN" sz="1400" b="1" kern="100" dirty="0">
                          <a:latin typeface="微软雅黑" panose="020B0503020204020204" pitchFamily="34" charset="-122"/>
                          <a:ea typeface="微软雅黑" panose="020B0503020204020204" pitchFamily="34" charset="-122"/>
                          <a:cs typeface="幼圆" panose="02010509060101010101" charset="-122"/>
                        </a:rPr>
                        <a:t>客户多、安全稳定性好</a:t>
                      </a:r>
                      <a:endParaRPr lang="zh-CN" sz="1400" b="1" kern="100" dirty="0">
                        <a:latin typeface="微软雅黑" panose="020B0503020204020204" pitchFamily="34" charset="-122"/>
                        <a:ea typeface="微软雅黑" panose="020B0503020204020204" pitchFamily="34" charset="-122"/>
                        <a:cs typeface="Times New Roman" panose="02020603050405020304"/>
                      </a:endParaRPr>
                    </a:p>
                  </a:txBody>
                  <a:tcPr marL="86281" marR="86281" marT="43141" marB="4314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dirty="0">
                          <a:latin typeface="微软雅黑" panose="020B0503020204020204" pitchFamily="34" charset="-122"/>
                          <a:ea typeface="微软雅黑" panose="020B0503020204020204" pitchFamily="34" charset="-122"/>
                          <a:cs typeface="幼圆" panose="02010509060101010101" charset="-122"/>
                        </a:rPr>
                        <a:t>*</a:t>
                      </a:r>
                      <a:r>
                        <a:rPr lang="zh-CN" sz="1200" kern="100" dirty="0">
                          <a:latin typeface="微软雅黑" panose="020B0503020204020204" pitchFamily="34" charset="-122"/>
                          <a:ea typeface="微软雅黑" panose="020B0503020204020204" pitchFamily="34" charset="-122"/>
                          <a:cs typeface="幼圆" panose="02010509060101010101" charset="-122"/>
                        </a:rPr>
                        <a:t>【系统安全稳定】有超过</a:t>
                      </a:r>
                      <a:r>
                        <a:rPr lang="en-US" sz="1200" kern="100" dirty="0">
                          <a:latin typeface="微软雅黑" panose="020B0503020204020204" pitchFamily="34" charset="-122"/>
                          <a:ea typeface="微软雅黑" panose="020B0503020204020204" pitchFamily="34" charset="-122"/>
                          <a:cs typeface="幼圆" panose="02010509060101010101" charset="-122"/>
                        </a:rPr>
                        <a:t>10</a:t>
                      </a:r>
                      <a:r>
                        <a:rPr lang="zh-CN" sz="1200" kern="100" dirty="0">
                          <a:latin typeface="微软雅黑" panose="020B0503020204020204" pitchFamily="34" charset="-122"/>
                          <a:ea typeface="微软雅黑" panose="020B0503020204020204" pitchFamily="34" charset="-122"/>
                          <a:cs typeface="幼圆" panose="02010509060101010101" charset="-122"/>
                        </a:rPr>
                        <a:t>万商户使用，已经应用于众多大型公司，其中不乏上市公司，且已经成功安全稳定运营超过三年，无任何数据安全事故，无重大稳定性事故，安全性和稳定性有极大的保证。</a:t>
                      </a:r>
                    </a:p>
                  </a:txBody>
                  <a:tcPr marL="86281" marR="86281" marT="43141" marB="431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0600">
                <a:tc>
                  <a:txBody>
                    <a:bodyPr/>
                    <a:lstStyle/>
                    <a:p>
                      <a:pPr algn="just">
                        <a:lnSpc>
                          <a:spcPct val="150000"/>
                        </a:lnSpc>
                        <a:spcAft>
                          <a:spcPts val="0"/>
                        </a:spcAft>
                      </a:pPr>
                      <a:r>
                        <a:rPr lang="zh-CN" sz="1400" b="1" kern="100" dirty="0">
                          <a:latin typeface="微软雅黑" panose="020B0503020204020204" pitchFamily="34" charset="-122"/>
                          <a:ea typeface="微软雅黑" panose="020B0503020204020204" pitchFamily="34" charset="-122"/>
                          <a:cs typeface="幼圆" panose="02010509060101010101" charset="-122"/>
                        </a:rPr>
                        <a:t>建设投入少性价比高</a:t>
                      </a:r>
                      <a:endParaRPr lang="zh-CN" sz="1400" b="1" kern="100" dirty="0">
                        <a:latin typeface="微软雅黑" panose="020B0503020204020204" pitchFamily="34" charset="-122"/>
                        <a:ea typeface="微软雅黑" panose="020B0503020204020204" pitchFamily="34" charset="-122"/>
                        <a:cs typeface="Times New Roman" panose="02020603050405020304"/>
                      </a:endParaRPr>
                    </a:p>
                  </a:txBody>
                  <a:tcPr marL="86281" marR="86281" marT="43141" marB="4314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a:latin typeface="微软雅黑" panose="020B0503020204020204" pitchFamily="34" charset="-122"/>
                          <a:ea typeface="微软雅黑" panose="020B0503020204020204" pitchFamily="34" charset="-122"/>
                          <a:cs typeface="幼圆" panose="02010509060101010101" charset="-122"/>
                        </a:rPr>
                        <a:t>*</a:t>
                      </a:r>
                      <a:r>
                        <a:rPr lang="zh-CN" sz="1200" kern="100">
                          <a:latin typeface="微软雅黑" panose="020B0503020204020204" pitchFamily="34" charset="-122"/>
                          <a:ea typeface="微软雅黑" panose="020B0503020204020204" pitchFamily="34" charset="-122"/>
                          <a:cs typeface="幼圆" panose="02010509060101010101" charset="-122"/>
                        </a:rPr>
                        <a:t>【低投入高产出】无需承担任何高昂的研发费用，直接购买软件服务、云空间服及设备即可投入使用，性价比极高。</a:t>
                      </a:r>
                    </a:p>
                  </a:txBody>
                  <a:tcPr marL="86281" marR="86281" marT="43141" marB="431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5779">
                <a:tc>
                  <a:txBody>
                    <a:bodyPr/>
                    <a:lstStyle/>
                    <a:p>
                      <a:pPr algn="just">
                        <a:lnSpc>
                          <a:spcPct val="150000"/>
                        </a:lnSpc>
                        <a:spcAft>
                          <a:spcPts val="0"/>
                        </a:spcAft>
                      </a:pPr>
                      <a:r>
                        <a:rPr lang="zh-CN" sz="1400" b="1" kern="100" dirty="0">
                          <a:latin typeface="微软雅黑" panose="020B0503020204020204" pitchFamily="34" charset="-122"/>
                          <a:ea typeface="微软雅黑" panose="020B0503020204020204" pitchFamily="34" charset="-122"/>
                          <a:cs typeface="幼圆" panose="02010509060101010101" charset="-122"/>
                        </a:rPr>
                        <a:t>便捷维护，设备远程自维护</a:t>
                      </a:r>
                      <a:endParaRPr lang="zh-CN" sz="1400" b="1" kern="100" dirty="0">
                        <a:latin typeface="微软雅黑" panose="020B0503020204020204" pitchFamily="34" charset="-122"/>
                        <a:ea typeface="微软雅黑" panose="020B0503020204020204" pitchFamily="34" charset="-122"/>
                        <a:cs typeface="Times New Roman" panose="02020603050405020304"/>
                      </a:endParaRPr>
                    </a:p>
                  </a:txBody>
                  <a:tcPr marL="86281" marR="86281" marT="43141" marB="4314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a:latin typeface="微软雅黑" panose="020B0503020204020204" pitchFamily="34" charset="-122"/>
                          <a:ea typeface="微软雅黑" panose="020B0503020204020204" pitchFamily="34" charset="-122"/>
                          <a:cs typeface="幼圆" panose="02010509060101010101" charset="-122"/>
                        </a:rPr>
                        <a:t>*</a:t>
                      </a:r>
                      <a:r>
                        <a:rPr lang="zh-CN" sz="1200" kern="100">
                          <a:latin typeface="微软雅黑" panose="020B0503020204020204" pitchFamily="34" charset="-122"/>
                          <a:ea typeface="微软雅黑" panose="020B0503020204020204" pitchFamily="34" charset="-122"/>
                          <a:cs typeface="幼圆" panose="02010509060101010101" charset="-122"/>
                        </a:rPr>
                        <a:t>【设备</a:t>
                      </a:r>
                      <a:r>
                        <a:rPr lang="en-US" sz="1200" kern="100">
                          <a:latin typeface="微软雅黑" panose="020B0503020204020204" pitchFamily="34" charset="-122"/>
                          <a:ea typeface="微软雅黑" panose="020B0503020204020204" pitchFamily="34" charset="-122"/>
                          <a:cs typeface="幼圆" panose="02010509060101010101" charset="-122"/>
                        </a:rPr>
                        <a:t>0</a:t>
                      </a:r>
                      <a:r>
                        <a:rPr lang="zh-CN" sz="1200" kern="100">
                          <a:latin typeface="微软雅黑" panose="020B0503020204020204" pitchFamily="34" charset="-122"/>
                          <a:ea typeface="微软雅黑" panose="020B0503020204020204" pitchFamily="34" charset="-122"/>
                          <a:cs typeface="幼圆" panose="02010509060101010101" charset="-122"/>
                        </a:rPr>
                        <a:t>维护成本】掌贝自行研发的</a:t>
                      </a:r>
                      <a:r>
                        <a:rPr lang="en-US" sz="1200" kern="100">
                          <a:latin typeface="微软雅黑" panose="020B0503020204020204" pitchFamily="34" charset="-122"/>
                          <a:ea typeface="微软雅黑" panose="020B0503020204020204" pitchFamily="34" charset="-122"/>
                          <a:cs typeface="幼圆" panose="02010509060101010101" charset="-122"/>
                        </a:rPr>
                        <a:t>YUNOS</a:t>
                      </a:r>
                      <a:r>
                        <a:rPr lang="zh-CN" sz="1200" kern="100">
                          <a:latin typeface="微软雅黑" panose="020B0503020204020204" pitchFamily="34" charset="-122"/>
                          <a:ea typeface="微软雅黑" panose="020B0503020204020204" pitchFamily="34" charset="-122"/>
                          <a:cs typeface="幼圆" panose="02010509060101010101" charset="-122"/>
                        </a:rPr>
                        <a:t>操作系统，可以实现云端远程推送维护，无需商户自行维护，每月推送更新版本。</a:t>
                      </a:r>
                    </a:p>
                  </a:txBody>
                  <a:tcPr marL="86281" marR="86281" marT="43141" marB="431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6553">
                <a:tc>
                  <a:txBody>
                    <a:bodyPr/>
                    <a:lstStyle/>
                    <a:p>
                      <a:pPr algn="just">
                        <a:lnSpc>
                          <a:spcPct val="150000"/>
                        </a:lnSpc>
                        <a:spcAft>
                          <a:spcPts val="0"/>
                        </a:spcAft>
                      </a:pPr>
                      <a:r>
                        <a:rPr lang="zh-CN" sz="1400" b="1" kern="100" dirty="0">
                          <a:latin typeface="微软雅黑" panose="020B0503020204020204" pitchFamily="34" charset="-122"/>
                          <a:ea typeface="微软雅黑" panose="020B0503020204020204" pitchFamily="34" charset="-122"/>
                          <a:cs typeface="幼圆" panose="02010509060101010101" charset="-122"/>
                        </a:rPr>
                        <a:t>几乎无人工维护费用</a:t>
                      </a:r>
                      <a:endParaRPr lang="zh-CN" sz="1400" b="1" kern="100" dirty="0">
                        <a:latin typeface="微软雅黑" panose="020B0503020204020204" pitchFamily="34" charset="-122"/>
                        <a:ea typeface="微软雅黑" panose="020B0503020204020204" pitchFamily="34" charset="-122"/>
                        <a:cs typeface="Times New Roman" panose="02020603050405020304"/>
                      </a:endParaRPr>
                    </a:p>
                  </a:txBody>
                  <a:tcPr marL="86281" marR="86281" marT="43141" marB="4314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dirty="0">
                          <a:latin typeface="微软雅黑" panose="020B0503020204020204" pitchFamily="34" charset="-122"/>
                          <a:ea typeface="微软雅黑" panose="020B0503020204020204" pitchFamily="34" charset="-122"/>
                          <a:cs typeface="幼圆" panose="02010509060101010101" charset="-122"/>
                        </a:rPr>
                        <a:t>*</a:t>
                      </a:r>
                      <a:r>
                        <a:rPr lang="zh-CN" sz="1200" kern="100" dirty="0">
                          <a:latin typeface="微软雅黑" panose="020B0503020204020204" pitchFamily="34" charset="-122"/>
                          <a:ea typeface="微软雅黑" panose="020B0503020204020204" pitchFamily="34" charset="-122"/>
                          <a:cs typeface="幼圆" panose="02010509060101010101" charset="-122"/>
                        </a:rPr>
                        <a:t>【系统</a:t>
                      </a:r>
                      <a:r>
                        <a:rPr lang="en-US" sz="1200" kern="100" dirty="0">
                          <a:latin typeface="微软雅黑" panose="020B0503020204020204" pitchFamily="34" charset="-122"/>
                          <a:ea typeface="微软雅黑" panose="020B0503020204020204" pitchFamily="34" charset="-122"/>
                          <a:cs typeface="幼圆" panose="02010509060101010101" charset="-122"/>
                        </a:rPr>
                        <a:t>0</a:t>
                      </a:r>
                      <a:r>
                        <a:rPr lang="zh-CN" sz="1200" kern="100" dirty="0">
                          <a:latin typeface="微软雅黑" panose="020B0503020204020204" pitchFamily="34" charset="-122"/>
                          <a:ea typeface="微软雅黑" panose="020B0503020204020204" pitchFamily="34" charset="-122"/>
                          <a:cs typeface="幼圆" panose="02010509060101010101" charset="-122"/>
                        </a:rPr>
                        <a:t>维护成本】掌贝平台统一</a:t>
                      </a:r>
                      <a:r>
                        <a:rPr lang="en-US" sz="1200" kern="100" dirty="0">
                          <a:latin typeface="微软雅黑" panose="020B0503020204020204" pitchFamily="34" charset="-122"/>
                          <a:ea typeface="微软雅黑" panose="020B0503020204020204" pitchFamily="34" charset="-122"/>
                          <a:cs typeface="幼圆" panose="02010509060101010101" charset="-122"/>
                        </a:rPr>
                        <a:t>SAAS</a:t>
                      </a:r>
                      <a:r>
                        <a:rPr lang="zh-CN" sz="1200" kern="100" dirty="0">
                          <a:latin typeface="微软雅黑" panose="020B0503020204020204" pitchFamily="34" charset="-122"/>
                          <a:ea typeface="微软雅黑" panose="020B0503020204020204" pitchFamily="34" charset="-122"/>
                          <a:cs typeface="幼圆" panose="02010509060101010101" charset="-122"/>
                        </a:rPr>
                        <a:t>远程更新，商户无需陪</a:t>
                      </a:r>
                      <a:r>
                        <a:rPr lang="en-US" sz="1200" kern="100" dirty="0">
                          <a:latin typeface="微软雅黑" panose="020B0503020204020204" pitchFamily="34" charset="-122"/>
                          <a:ea typeface="微软雅黑" panose="020B0503020204020204" pitchFamily="34" charset="-122"/>
                          <a:cs typeface="幼圆" panose="02010509060101010101" charset="-122"/>
                        </a:rPr>
                        <a:t>IT</a:t>
                      </a:r>
                      <a:r>
                        <a:rPr lang="zh-CN" sz="1200" kern="100" dirty="0">
                          <a:latin typeface="微软雅黑" panose="020B0503020204020204" pitchFamily="34" charset="-122"/>
                          <a:ea typeface="微软雅黑" panose="020B0503020204020204" pitchFamily="34" charset="-122"/>
                          <a:cs typeface="幼圆" panose="02010509060101010101" charset="-122"/>
                        </a:rPr>
                        <a:t>人员进行维护，平台维护费几乎为零。</a:t>
                      </a:r>
                    </a:p>
                  </a:txBody>
                  <a:tcPr marL="86281" marR="86281" marT="43141" marB="431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4"/>
          <p:cNvSpPr txBox="1"/>
          <p:nvPr/>
        </p:nvSpPr>
        <p:spPr>
          <a:xfrm>
            <a:off x="317185" y="219306"/>
            <a:ext cx="3307316" cy="415498"/>
          </a:xfrm>
          <a:prstGeom prst="rect">
            <a:avLst/>
          </a:prstGeom>
          <a:noFill/>
        </p:spPr>
        <p:txBody>
          <a:bodyPr wrap="none" rtlCol="0">
            <a:spAutoFit/>
          </a:bodyPr>
          <a:lstStyle/>
          <a:p>
            <a:r>
              <a:rPr lang="en-US" altLang="zh-CN"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6.</a:t>
            </a:r>
            <a:r>
              <a:rPr lang="zh-CN" altLang="en-US"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掌贝产品层卖点</a:t>
            </a:r>
            <a:r>
              <a:rPr lang="en-US" altLang="zh-CN"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-Part 1</a:t>
            </a:r>
            <a:endParaRPr lang="zh-CN" altLang="en-US" sz="2100" b="1" dirty="0">
              <a:solidFill>
                <a:srgbClr val="0182F0"/>
              </a:solidFill>
              <a:latin typeface="微软雅黑" panose="020B0503020204020204" pitchFamily="34" charset="-122"/>
              <a:ea typeface="微软雅黑" panose="020B0503020204020204" pitchFamily="34" charset="-122"/>
              <a:cs typeface="幼圆" panose="02010509060101010101"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258035734"/>
              </p:ext>
            </p:extLst>
          </p:nvPr>
        </p:nvGraphicFramePr>
        <p:xfrm>
          <a:off x="683568" y="771550"/>
          <a:ext cx="7920881" cy="3918760"/>
        </p:xfrm>
        <a:graphic>
          <a:graphicData uri="http://schemas.openxmlformats.org/drawingml/2006/table">
            <a:tbl>
              <a:tblPr/>
              <a:tblGrid>
                <a:gridCol w="772795"/>
                <a:gridCol w="1002030"/>
                <a:gridCol w="6146056"/>
              </a:tblGrid>
              <a:tr h="427990">
                <a:tc rowSpan="2">
                  <a:txBody>
                    <a:bodyPr/>
                    <a:lstStyle/>
                    <a:p>
                      <a:pPr algn="just">
                        <a:lnSpc>
                          <a:spcPct val="150000"/>
                        </a:lnSpc>
                        <a:spcAft>
                          <a:spcPts val="0"/>
                        </a:spcAft>
                      </a:pPr>
                      <a:r>
                        <a:rPr lang="zh-CN" sz="1400" b="1" kern="100" dirty="0">
                          <a:solidFill>
                            <a:srgbClr val="000000"/>
                          </a:solidFill>
                          <a:latin typeface="微软雅黑" panose="020B0503020204020204" pitchFamily="34" charset="-122"/>
                          <a:ea typeface="微软雅黑" panose="020B0503020204020204" pitchFamily="34" charset="-122"/>
                          <a:cs typeface="幼圆" panose="02010509060101010101" charset="-122"/>
                        </a:rPr>
                        <a:t>智慧平台</a:t>
                      </a:r>
                      <a:endParaRPr lang="zh-CN" sz="1400" b="1" kern="100" dirty="0">
                        <a:latin typeface="微软雅黑" panose="020B0503020204020204" pitchFamily="34" charset="-122"/>
                        <a:ea typeface="微软雅黑" panose="020B0503020204020204" pitchFamily="34" charset="-122"/>
                        <a:cs typeface="Times New Roman" panose="02020603050405020304"/>
                      </a:endParaRPr>
                    </a:p>
                  </a:txBody>
                  <a:tcPr marL="16280" marR="16280" marT="8140" marB="81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营业分析</a:t>
                      </a:r>
                      <a:endParaRPr lang="zh-CN" sz="1400" kern="100" dirty="0">
                        <a:latin typeface="微软雅黑" panose="020B0503020204020204" pitchFamily="34" charset="-122"/>
                        <a:ea typeface="微软雅黑" panose="020B0503020204020204" pitchFamily="34" charset="-122"/>
                        <a:cs typeface="Times New Roman" panose="02020603050405020304"/>
                      </a:endParaRPr>
                    </a:p>
                  </a:txBody>
                  <a:tcPr marL="16280" marR="16280" marT="8140" marB="81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1000" kern="100">
                          <a:solidFill>
                            <a:srgbClr val="000000"/>
                          </a:solidFill>
                          <a:latin typeface="微软雅黑" panose="020B0503020204020204" pitchFamily="34" charset="-122"/>
                          <a:ea typeface="微软雅黑" panose="020B0503020204020204" pitchFamily="34" charset="-122"/>
                          <a:cs typeface="幼圆" panose="02010509060101010101" charset="-122"/>
                        </a:rPr>
                        <a:t>快速概览当日、本周及本月各种核心经营数据走势</a:t>
                      </a:r>
                      <a:endParaRPr lang="zh-CN" sz="1000" kern="100">
                        <a:latin typeface="微软雅黑" panose="020B0503020204020204" pitchFamily="34" charset="-122"/>
                        <a:ea typeface="微软雅黑" panose="020B0503020204020204" pitchFamily="34" charset="-122"/>
                        <a:cs typeface="Times New Roman" panose="02020603050405020304"/>
                      </a:endParaRPr>
                    </a:p>
                    <a:p>
                      <a:pPr algn="l">
                        <a:lnSpc>
                          <a:spcPct val="150000"/>
                        </a:lnSpc>
                        <a:spcAft>
                          <a:spcPts val="0"/>
                        </a:spcAft>
                      </a:pPr>
                      <a:r>
                        <a:rPr lang="zh-CN" sz="1000" kern="100">
                          <a:solidFill>
                            <a:srgbClr val="000000"/>
                          </a:solidFill>
                          <a:latin typeface="微软雅黑" panose="020B0503020204020204" pitchFamily="34" charset="-122"/>
                          <a:ea typeface="微软雅黑" panose="020B0503020204020204" pitchFamily="34" charset="-122"/>
                          <a:cs typeface="幼圆" panose="02010509060101010101" charset="-122"/>
                        </a:rPr>
                        <a:t>商户核心经营数据及走势一目了然，帮助商户及时发现重大经营情况</a:t>
                      </a:r>
                      <a:endParaRPr lang="zh-CN" sz="1000" kern="100">
                        <a:latin typeface="微软雅黑" panose="020B0503020204020204" pitchFamily="34" charset="-122"/>
                        <a:ea typeface="微软雅黑" panose="020B0503020204020204" pitchFamily="34" charset="-122"/>
                        <a:cs typeface="Times New Roman" panose="02020603050405020304"/>
                      </a:endParaRPr>
                    </a:p>
                  </a:txBody>
                  <a:tcPr marL="16280" marR="16280" marT="8140" marB="81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4683">
                <a:tc vMerge="1">
                  <a:txBody>
                    <a:bodyPr/>
                    <a:lstStyle/>
                    <a:p>
                      <a:endParaRPr lang="zh-CN"/>
                    </a:p>
                  </a:txBody>
                  <a:tcPr/>
                </a:tc>
                <a:tc>
                  <a:txBody>
                    <a:bodyPr/>
                    <a:lstStyle/>
                    <a:p>
                      <a:pPr algn="just">
                        <a:lnSpc>
                          <a:spcPct val="150000"/>
                        </a:lnSpc>
                        <a:spcAft>
                          <a:spcPts val="0"/>
                        </a:spcAft>
                      </a:pPr>
                      <a:r>
                        <a:rPr lang="zh-CN" sz="14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融合收银</a:t>
                      </a:r>
                      <a:endParaRPr lang="zh-CN" sz="1400" kern="100" dirty="0">
                        <a:latin typeface="微软雅黑" panose="020B0503020204020204" pitchFamily="34" charset="-122"/>
                        <a:ea typeface="微软雅黑" panose="020B0503020204020204" pitchFamily="34" charset="-122"/>
                        <a:cs typeface="Times New Roman" panose="02020603050405020304"/>
                      </a:endParaRPr>
                    </a:p>
                  </a:txBody>
                  <a:tcPr marL="16280" marR="16280" marT="8140" marB="81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lvl="0" indent="0" algn="l">
                        <a:lnSpc>
                          <a:spcPct val="150000"/>
                        </a:lnSpc>
                        <a:spcAft>
                          <a:spcPts val="0"/>
                        </a:spcAft>
                        <a:buClr>
                          <a:srgbClr val="000000"/>
                        </a:buClr>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实现刷卡、微信、支付宝、美团买单、点评闪惠、储值卡支付等线下全方式，而部分新型厂商只支持微信或支付宝等新方式，而传统第三方支付则对于微信支付宝采取二清的模式，非直接在微信支付宝开户，因而无法做大数据的经营管理。</a:t>
                      </a:r>
                      <a:endParaRPr lang="zh-CN" sz="1000" kern="100" dirty="0">
                        <a:latin typeface="微软雅黑" panose="020B0503020204020204" pitchFamily="34" charset="-122"/>
                        <a:ea typeface="微软雅黑" panose="020B0503020204020204" pitchFamily="34" charset="-122"/>
                        <a:cs typeface="Times New Roman" panose="02020603050405020304"/>
                      </a:endParaRPr>
                    </a:p>
                    <a:p>
                      <a:pPr marL="0" lvl="0" indent="0" algn="l">
                        <a:lnSpc>
                          <a:spcPct val="150000"/>
                        </a:lnSpc>
                        <a:spcAft>
                          <a:spcPts val="0"/>
                        </a:spcAft>
                        <a:buClr>
                          <a:srgbClr val="000000"/>
                        </a:buClr>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微信支付支持桌面扫码支付、</a:t>
                      </a:r>
                      <a:r>
                        <a:rPr lang="en-US"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PC</a:t>
                      </a: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端扫码枪和智能</a:t>
                      </a:r>
                      <a:r>
                        <a:rPr lang="en-US"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POS</a:t>
                      </a: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等各种支付方式</a:t>
                      </a:r>
                      <a:endParaRPr lang="zh-CN" sz="1000" kern="100" dirty="0">
                        <a:latin typeface="微软雅黑" panose="020B0503020204020204" pitchFamily="34" charset="-122"/>
                        <a:ea typeface="微软雅黑" panose="020B0503020204020204" pitchFamily="34" charset="-122"/>
                        <a:cs typeface="Times New Roman" panose="02020603050405020304"/>
                      </a:endParaRPr>
                    </a:p>
                    <a:p>
                      <a:pPr marL="0" lvl="0" indent="0" algn="l">
                        <a:lnSpc>
                          <a:spcPct val="150000"/>
                        </a:lnSpc>
                        <a:spcAft>
                          <a:spcPts val="0"/>
                        </a:spcAft>
                        <a:buClr>
                          <a:srgbClr val="000000"/>
                        </a:buClr>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支持连锁门店，甚至总部</a:t>
                      </a:r>
                      <a:r>
                        <a:rPr lang="en-US"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a:t>
                      </a: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分公司</a:t>
                      </a:r>
                      <a:r>
                        <a:rPr lang="en-US"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a:t>
                      </a: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门店的分账和对账信息管理模式</a:t>
                      </a:r>
                      <a:endParaRPr lang="zh-CN" sz="1000" kern="100" dirty="0">
                        <a:latin typeface="微软雅黑" panose="020B0503020204020204" pitchFamily="34" charset="-122"/>
                        <a:ea typeface="微软雅黑" panose="020B0503020204020204" pitchFamily="34" charset="-122"/>
                        <a:cs typeface="Times New Roman" panose="02020603050405020304"/>
                      </a:endParaRPr>
                    </a:p>
                    <a:p>
                      <a:pPr marL="0" lvl="0" indent="0" algn="l">
                        <a:lnSpc>
                          <a:spcPct val="150000"/>
                        </a:lnSpc>
                        <a:spcAft>
                          <a:spcPts val="0"/>
                        </a:spcAft>
                        <a:buClr>
                          <a:srgbClr val="000000"/>
                        </a:buClr>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各种支付方式统一统计</a:t>
                      </a:r>
                      <a:endParaRPr lang="zh-CN" sz="1000" kern="100" dirty="0">
                        <a:latin typeface="微软雅黑" panose="020B0503020204020204" pitchFamily="34" charset="-122"/>
                        <a:ea typeface="微软雅黑" panose="020B0503020204020204" pitchFamily="34" charset="-122"/>
                        <a:cs typeface="Times New Roman" panose="02020603050405020304"/>
                      </a:endParaRPr>
                    </a:p>
                    <a:p>
                      <a:pPr marL="0" lvl="0" indent="0" algn="l">
                        <a:lnSpc>
                          <a:spcPct val="150000"/>
                        </a:lnSpc>
                        <a:spcAft>
                          <a:spcPts val="0"/>
                        </a:spcAft>
                        <a:buClr>
                          <a:srgbClr val="000000"/>
                        </a:buClr>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支持优惠券核销自动优惠扣除金额支付，支付与卡券实现自动关联</a:t>
                      </a:r>
                      <a:endParaRPr lang="zh-CN" sz="1000" kern="100" dirty="0">
                        <a:latin typeface="微软雅黑" panose="020B0503020204020204" pitchFamily="34" charset="-122"/>
                        <a:ea typeface="微软雅黑" panose="020B0503020204020204" pitchFamily="34" charset="-122"/>
                        <a:cs typeface="Times New Roman" panose="02020603050405020304"/>
                      </a:endParaRPr>
                    </a:p>
                    <a:p>
                      <a:pPr marL="0" lvl="0" indent="0" algn="l">
                        <a:lnSpc>
                          <a:spcPct val="150000"/>
                        </a:lnSpc>
                        <a:spcAft>
                          <a:spcPts val="0"/>
                        </a:spcAft>
                        <a:buClr>
                          <a:srgbClr val="000000"/>
                        </a:buClr>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任何一笔支付可以追踪到分公司</a:t>
                      </a:r>
                      <a:r>
                        <a:rPr lang="en-US"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a:t>
                      </a: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门店</a:t>
                      </a:r>
                      <a:r>
                        <a:rPr lang="en-US"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a:t>
                      </a: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设备</a:t>
                      </a:r>
                      <a:r>
                        <a:rPr lang="en-US"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a:t>
                      </a: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操作员及支付时间、支付方式等</a:t>
                      </a:r>
                      <a:endParaRPr lang="zh-CN" sz="1000" kern="100" dirty="0">
                        <a:latin typeface="微软雅黑" panose="020B0503020204020204" pitchFamily="34" charset="-122"/>
                        <a:ea typeface="微软雅黑" panose="020B0503020204020204" pitchFamily="34" charset="-122"/>
                        <a:cs typeface="Times New Roman" panose="02020603050405020304"/>
                      </a:endParaRPr>
                    </a:p>
                    <a:p>
                      <a:pPr marL="0" lvl="0" indent="0" algn="l">
                        <a:lnSpc>
                          <a:spcPct val="150000"/>
                        </a:lnSpc>
                        <a:spcAft>
                          <a:spcPts val="0"/>
                        </a:spcAft>
                        <a:buClr>
                          <a:srgbClr val="000000"/>
                        </a:buClr>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通过直连接口方式对接当前主流支付渠道：银联、微信、支付宝、美团买单、点评闪惠、储值卡支付等。汇集各支付渠道数据于一身，为商户大数据经营奠定坚实基础</a:t>
                      </a:r>
                      <a:endParaRPr lang="zh-CN" sz="1000" kern="100" dirty="0">
                        <a:latin typeface="微软雅黑" panose="020B0503020204020204" pitchFamily="34" charset="-122"/>
                        <a:ea typeface="微软雅黑" panose="020B0503020204020204" pitchFamily="34" charset="-122"/>
                        <a:cs typeface="Times New Roman" panose="02020603050405020304"/>
                      </a:endParaRPr>
                    </a:p>
                    <a:p>
                      <a:pPr marL="0" lvl="0" indent="0" algn="l">
                        <a:lnSpc>
                          <a:spcPct val="150000"/>
                        </a:lnSpc>
                        <a:spcAft>
                          <a:spcPts val="0"/>
                        </a:spcAft>
                        <a:buClr>
                          <a:srgbClr val="000000"/>
                        </a:buClr>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支持</a:t>
                      </a:r>
                      <a:r>
                        <a:rPr lang="en-US"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POS</a:t>
                      </a: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端支付、</a:t>
                      </a:r>
                      <a:r>
                        <a:rPr lang="en-US"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PC</a:t>
                      </a: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扫码枪支付、桌面扫码支付，满足各行各业支付场景</a:t>
                      </a:r>
                      <a:endParaRPr lang="zh-CN" sz="1000" kern="100" dirty="0">
                        <a:latin typeface="微软雅黑" panose="020B0503020204020204" pitchFamily="34" charset="-122"/>
                        <a:ea typeface="微软雅黑" panose="020B0503020204020204" pitchFamily="34" charset="-122"/>
                        <a:cs typeface="Times New Roman" panose="02020603050405020304"/>
                      </a:endParaRPr>
                    </a:p>
                    <a:p>
                      <a:pPr marL="0" lvl="0" indent="0" algn="l">
                        <a:lnSpc>
                          <a:spcPct val="150000"/>
                        </a:lnSpc>
                        <a:spcAft>
                          <a:spcPts val="0"/>
                        </a:spcAft>
                        <a:buClr>
                          <a:srgbClr val="000000"/>
                        </a:buClr>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支持总部</a:t>
                      </a:r>
                      <a:r>
                        <a:rPr lang="en-US"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a:t>
                      </a: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门店分账、对账模式，使得商户轻松管理旗下门店收款。任一笔支付可以追踪到分公司</a:t>
                      </a:r>
                      <a:r>
                        <a:rPr lang="en-US"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a:t>
                      </a: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门店</a:t>
                      </a:r>
                      <a:r>
                        <a:rPr lang="en-US"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a:t>
                      </a: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设备</a:t>
                      </a:r>
                      <a:r>
                        <a:rPr lang="en-US"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a:t>
                      </a: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操作员及支付时间、支付方式</a:t>
                      </a:r>
                      <a:endParaRPr lang="zh-CN" sz="1000" kern="100" dirty="0">
                        <a:latin typeface="微软雅黑" panose="020B0503020204020204" pitchFamily="34" charset="-122"/>
                        <a:ea typeface="微软雅黑" panose="020B0503020204020204" pitchFamily="34" charset="-122"/>
                        <a:cs typeface="Times New Roman" panose="02020603050405020304"/>
                      </a:endParaRPr>
                    </a:p>
                    <a:p>
                      <a:pPr marL="0" lvl="0" indent="0" algn="l">
                        <a:lnSpc>
                          <a:spcPct val="150000"/>
                        </a:lnSpc>
                        <a:spcAft>
                          <a:spcPts val="0"/>
                        </a:spcAft>
                        <a:buClr>
                          <a:srgbClr val="000000"/>
                        </a:buClr>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支持支付后自动送券、送积分，支持优惠券核销自动优惠扣除金额支付，支付与卡券实现自动关联。</a:t>
                      </a:r>
                      <a:endParaRPr lang="zh-CN" sz="1000" kern="100" dirty="0">
                        <a:latin typeface="微软雅黑" panose="020B0503020204020204" pitchFamily="34" charset="-122"/>
                        <a:ea typeface="微软雅黑" panose="020B0503020204020204" pitchFamily="34" charset="-122"/>
                        <a:cs typeface="Times New Roman" panose="02020603050405020304"/>
                      </a:endParaRPr>
                    </a:p>
                    <a:p>
                      <a:pPr marL="0" lvl="0" indent="0" algn="l">
                        <a:lnSpc>
                          <a:spcPct val="150000"/>
                        </a:lnSpc>
                        <a:spcAft>
                          <a:spcPts val="0"/>
                        </a:spcAft>
                        <a:buClr>
                          <a:srgbClr val="000000"/>
                        </a:buClr>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支持抹零等商户常用收款功能</a:t>
                      </a:r>
                      <a:endParaRPr lang="zh-CN" sz="1000" kern="100" dirty="0">
                        <a:latin typeface="微软雅黑" panose="020B0503020204020204" pitchFamily="34" charset="-122"/>
                        <a:ea typeface="微软雅黑" panose="020B0503020204020204" pitchFamily="34" charset="-122"/>
                        <a:cs typeface="Times New Roman" panose="02020603050405020304"/>
                      </a:endParaRPr>
                    </a:p>
                  </a:txBody>
                  <a:tcPr marL="16280" marR="16280" marT="8140" marB="81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4"/>
          <p:cNvSpPr txBox="1"/>
          <p:nvPr/>
        </p:nvSpPr>
        <p:spPr>
          <a:xfrm>
            <a:off x="107504" y="123478"/>
            <a:ext cx="3307316" cy="415498"/>
          </a:xfrm>
          <a:prstGeom prst="rect">
            <a:avLst/>
          </a:prstGeom>
          <a:noFill/>
        </p:spPr>
        <p:txBody>
          <a:bodyPr wrap="none" rtlCol="0">
            <a:spAutoFit/>
          </a:bodyPr>
          <a:lstStyle/>
          <a:p>
            <a:r>
              <a:rPr lang="en-US" altLang="zh-CN"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6.</a:t>
            </a:r>
            <a:r>
              <a:rPr lang="zh-CN" altLang="en-US"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掌贝产品层卖点</a:t>
            </a:r>
            <a:r>
              <a:rPr lang="en-US" altLang="zh-CN"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-Part 2</a:t>
            </a:r>
            <a:endParaRPr lang="zh-CN" altLang="en-US" sz="2100" b="1" dirty="0">
              <a:solidFill>
                <a:srgbClr val="0182F0"/>
              </a:solidFill>
              <a:latin typeface="微软雅黑" panose="020B0503020204020204" pitchFamily="34" charset="-122"/>
              <a:ea typeface="微软雅黑" panose="020B0503020204020204" pitchFamily="34" charset="-122"/>
              <a:cs typeface="幼圆" panose="02010509060101010101"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004624687"/>
              </p:ext>
            </p:extLst>
          </p:nvPr>
        </p:nvGraphicFramePr>
        <p:xfrm>
          <a:off x="539552" y="543940"/>
          <a:ext cx="8236585" cy="4179920"/>
        </p:xfrm>
        <a:graphic>
          <a:graphicData uri="http://schemas.openxmlformats.org/drawingml/2006/table">
            <a:tbl>
              <a:tblPr/>
              <a:tblGrid>
                <a:gridCol w="794385"/>
                <a:gridCol w="963295"/>
                <a:gridCol w="6478905"/>
              </a:tblGrid>
              <a:tr h="400685">
                <a:tc rowSpan="4">
                  <a:txBody>
                    <a:bodyPr/>
                    <a:lstStyle/>
                    <a:p>
                      <a:pPr algn="just">
                        <a:lnSpc>
                          <a:spcPct val="150000"/>
                        </a:lnSpc>
                        <a:spcAft>
                          <a:spcPts val="0"/>
                        </a:spcAft>
                      </a:pPr>
                      <a:r>
                        <a:rPr lang="zh-CN" sz="1400" b="1" kern="100" dirty="0">
                          <a:solidFill>
                            <a:srgbClr val="000000"/>
                          </a:solidFill>
                          <a:latin typeface="微软雅黑" panose="020B0503020204020204" pitchFamily="34" charset="-122"/>
                          <a:ea typeface="微软雅黑" panose="020B0503020204020204" pitchFamily="34" charset="-122"/>
                          <a:cs typeface="幼圆" panose="02010509060101010101" charset="-122"/>
                        </a:rPr>
                        <a:t>智慧平台</a:t>
                      </a:r>
                      <a:endParaRPr lang="zh-CN" sz="1400" b="1" kern="100" dirty="0">
                        <a:latin typeface="微软雅黑" panose="020B0503020204020204" pitchFamily="34" charset="-122"/>
                        <a:ea typeface="微软雅黑" panose="020B0503020204020204" pitchFamily="34" charset="-122"/>
                        <a:cs typeface="Times New Roman" panose="02020603050405020304"/>
                      </a:endParaRPr>
                    </a:p>
                  </a:txBody>
                  <a:tcPr marL="16280" marR="16280" marT="8140" marB="81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kern="100">
                          <a:solidFill>
                            <a:srgbClr val="000000"/>
                          </a:solidFill>
                          <a:latin typeface="微软雅黑" panose="020B0503020204020204" pitchFamily="34" charset="-122"/>
                          <a:ea typeface="微软雅黑" panose="020B0503020204020204" pitchFamily="34" charset="-122"/>
                          <a:cs typeface="幼圆" panose="02010509060101010101" charset="-122"/>
                        </a:rPr>
                        <a:t>我的顾客</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16280" marR="16280" marT="8140" marB="81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lvl="0" indent="0" algn="l">
                        <a:lnSpc>
                          <a:spcPct val="150000"/>
                        </a:lnSpc>
                        <a:spcAft>
                          <a:spcPts val="0"/>
                        </a:spcAft>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及时了解顾客活跃动态和消费者信息沉淀数量和发展走势等</a:t>
                      </a:r>
                      <a:endParaRPr lang="zh-CN" sz="1000" kern="100" dirty="0">
                        <a:latin typeface="微软雅黑" panose="020B0503020204020204" pitchFamily="34" charset="-122"/>
                        <a:ea typeface="微软雅黑" panose="020B0503020204020204" pitchFamily="34" charset="-122"/>
                        <a:cs typeface="Times New Roman" panose="02020603050405020304"/>
                      </a:endParaRPr>
                    </a:p>
                    <a:p>
                      <a:pPr marL="0" lvl="0" indent="0" algn="l">
                        <a:lnSpc>
                          <a:spcPct val="150000"/>
                        </a:lnSpc>
                        <a:spcAft>
                          <a:spcPts val="0"/>
                        </a:spcAft>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及时了解客户支付、卡券等各种行为活跃情况以防重大经营变化</a:t>
                      </a:r>
                      <a:endParaRPr lang="zh-CN" sz="1000" kern="100" dirty="0">
                        <a:latin typeface="微软雅黑" panose="020B0503020204020204" pitchFamily="34" charset="-122"/>
                        <a:ea typeface="微软雅黑" panose="020B0503020204020204" pitchFamily="34" charset="-122"/>
                        <a:cs typeface="Times New Roman" panose="02020603050405020304"/>
                      </a:endParaRPr>
                    </a:p>
                    <a:p>
                      <a:pPr marL="0" lvl="0" indent="0" algn="l">
                        <a:lnSpc>
                          <a:spcPct val="150000"/>
                        </a:lnSpc>
                        <a:spcAft>
                          <a:spcPts val="0"/>
                        </a:spcAft>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及时了解各种营销活动效果执行情况，找到最佳营销方式，调整营销策略</a:t>
                      </a:r>
                      <a:endParaRPr lang="zh-CN" sz="1000" kern="100" dirty="0">
                        <a:latin typeface="微软雅黑" panose="020B0503020204020204" pitchFamily="34" charset="-122"/>
                        <a:ea typeface="微软雅黑" panose="020B0503020204020204" pitchFamily="34" charset="-122"/>
                        <a:cs typeface="Times New Roman" panose="02020603050405020304"/>
                      </a:endParaRPr>
                    </a:p>
                  </a:txBody>
                  <a:tcPr marL="16280" marR="16280" marT="8140" marB="81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5433">
                <a:tc vMerge="1">
                  <a:txBody>
                    <a:bodyPr/>
                    <a:lstStyle/>
                    <a:p>
                      <a:endParaRPr lang="zh-CN"/>
                    </a:p>
                  </a:txBody>
                  <a:tcPr/>
                </a:tc>
                <a:tc>
                  <a:txBody>
                    <a:bodyPr/>
                    <a:lstStyle/>
                    <a:p>
                      <a:pPr algn="just">
                        <a:lnSpc>
                          <a:spcPct val="150000"/>
                        </a:lnSpc>
                        <a:spcAft>
                          <a:spcPts val="0"/>
                        </a:spcAft>
                      </a:pPr>
                      <a:r>
                        <a:rPr lang="zh-CN" sz="14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公众号管理</a:t>
                      </a:r>
                      <a:endParaRPr lang="zh-CN" sz="1400" kern="100" dirty="0">
                        <a:latin typeface="微软雅黑" panose="020B0503020204020204" pitchFamily="34" charset="-122"/>
                        <a:ea typeface="微软雅黑" panose="020B0503020204020204" pitchFamily="34" charset="-122"/>
                        <a:cs typeface="Times New Roman" panose="02020603050405020304"/>
                      </a:endParaRPr>
                    </a:p>
                  </a:txBody>
                  <a:tcPr marL="16280" marR="16280" marT="8140" marB="81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indent="-228600" algn="l">
                        <a:lnSpc>
                          <a:spcPct val="150000"/>
                        </a:lnSpc>
                        <a:spcAft>
                          <a:spcPts val="0"/>
                        </a:spcAft>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便捷配置公众号菜单、欢迎语、自定义回复、授权等内容</a:t>
                      </a:r>
                      <a:endParaRPr lang="zh-CN" sz="1000" kern="100" dirty="0">
                        <a:latin typeface="微软雅黑" panose="020B0503020204020204" pitchFamily="34" charset="-122"/>
                        <a:ea typeface="微软雅黑" panose="020B0503020204020204" pitchFamily="34" charset="-122"/>
                        <a:cs typeface="Times New Roman" panose="02020603050405020304"/>
                      </a:endParaRPr>
                    </a:p>
                    <a:p>
                      <a:pPr marL="228600" indent="-228600" algn="l">
                        <a:lnSpc>
                          <a:spcPct val="150000"/>
                        </a:lnSpc>
                        <a:spcAft>
                          <a:spcPts val="0"/>
                        </a:spcAft>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同步微信粉丝信息，随时了解公众号粉丝情况</a:t>
                      </a:r>
                      <a:endParaRPr lang="zh-CN" sz="1000" kern="100" dirty="0">
                        <a:latin typeface="微软雅黑" panose="020B0503020204020204" pitchFamily="34" charset="-122"/>
                        <a:ea typeface="微软雅黑" panose="020B0503020204020204" pitchFamily="34" charset="-122"/>
                        <a:cs typeface="Times New Roman" panose="02020603050405020304"/>
                      </a:endParaRPr>
                    </a:p>
                  </a:txBody>
                  <a:tcPr marL="16280" marR="16280" marT="8140" marB="81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7225">
                <a:tc vMerge="1">
                  <a:txBody>
                    <a:bodyPr/>
                    <a:lstStyle/>
                    <a:p>
                      <a:endParaRPr lang="zh-CN"/>
                    </a:p>
                  </a:txBody>
                  <a:tcPr/>
                </a:tc>
                <a:tc>
                  <a:txBody>
                    <a:bodyPr/>
                    <a:lstStyle/>
                    <a:p>
                      <a:pPr algn="just">
                        <a:lnSpc>
                          <a:spcPct val="150000"/>
                        </a:lnSpc>
                        <a:spcAft>
                          <a:spcPts val="0"/>
                        </a:spcAft>
                      </a:pPr>
                      <a:r>
                        <a:rPr lang="zh-CN" sz="14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智能</a:t>
                      </a:r>
                      <a:r>
                        <a:rPr lang="en-US" sz="14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CRM </a:t>
                      </a:r>
                      <a:endParaRPr lang="zh-CN" sz="1400" kern="100" dirty="0">
                        <a:latin typeface="微软雅黑" panose="020B0503020204020204" pitchFamily="34" charset="-122"/>
                        <a:ea typeface="微软雅黑" panose="020B0503020204020204" pitchFamily="34" charset="-122"/>
                        <a:cs typeface="Times New Roman" panose="02020603050405020304"/>
                      </a:endParaRPr>
                    </a:p>
                  </a:txBody>
                  <a:tcPr marL="16280" marR="16280" marT="8140" marB="81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lvl="0" indent="0" algn="just">
                        <a:lnSpc>
                          <a:spcPct val="150000"/>
                        </a:lnSpc>
                        <a:spcAft>
                          <a:spcPts val="0"/>
                        </a:spcAft>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业务即会员，自动发展会员的</a:t>
                      </a:r>
                      <a:r>
                        <a:rPr lang="en-US"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CRM</a:t>
                      </a: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系统</a:t>
                      </a:r>
                      <a:endParaRPr lang="zh-CN" sz="1000" kern="100" dirty="0">
                        <a:latin typeface="微软雅黑" panose="020B0503020204020204" pitchFamily="34" charset="-122"/>
                        <a:ea typeface="微软雅黑" panose="020B0503020204020204" pitchFamily="34" charset="-122"/>
                        <a:cs typeface="Times New Roman" panose="02020603050405020304"/>
                      </a:endParaRPr>
                    </a:p>
                    <a:p>
                      <a:pPr marL="0" lvl="0" indent="0" algn="just">
                        <a:lnSpc>
                          <a:spcPct val="150000"/>
                        </a:lnSpc>
                        <a:spcAft>
                          <a:spcPts val="0"/>
                        </a:spcAft>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系统推荐客户分类模型，也可自定义客户分类模型</a:t>
                      </a:r>
                      <a:endParaRPr lang="zh-CN" sz="1000" kern="100" dirty="0">
                        <a:latin typeface="微软雅黑" panose="020B0503020204020204" pitchFamily="34" charset="-122"/>
                        <a:ea typeface="微软雅黑" panose="020B0503020204020204" pitchFamily="34" charset="-122"/>
                        <a:cs typeface="Times New Roman" panose="02020603050405020304"/>
                      </a:endParaRPr>
                    </a:p>
                    <a:p>
                      <a:pPr marL="0" lvl="0" indent="0" algn="just">
                        <a:lnSpc>
                          <a:spcPct val="150000"/>
                        </a:lnSpc>
                        <a:spcAft>
                          <a:spcPts val="0"/>
                        </a:spcAft>
                        <a:buFont typeface="+mj-lt"/>
                        <a:buAutoNum type="arabicPeriod"/>
                      </a:pPr>
                      <a:r>
                        <a:rPr lang="en-US"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CRM</a:t>
                      </a: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数据和会员统计数据帮助你详细了解客户消费情况、活跃情况、消费金额分布等各种属性，帮助认识消费者调整菜品和经营策略</a:t>
                      </a:r>
                      <a:endParaRPr lang="zh-CN" sz="1000" kern="100" dirty="0">
                        <a:latin typeface="微软雅黑" panose="020B0503020204020204" pitchFamily="34" charset="-122"/>
                        <a:ea typeface="微软雅黑" panose="020B0503020204020204" pitchFamily="34" charset="-122"/>
                        <a:cs typeface="Times New Roman" panose="02020603050405020304"/>
                      </a:endParaRPr>
                    </a:p>
                    <a:p>
                      <a:pPr marL="0" lvl="0" indent="0" algn="just">
                        <a:lnSpc>
                          <a:spcPct val="150000"/>
                        </a:lnSpc>
                        <a:spcAft>
                          <a:spcPts val="0"/>
                        </a:spcAft>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便捷创建营销活动，并且统计营销活动效果</a:t>
                      </a:r>
                      <a:endParaRPr lang="zh-CN" sz="1000" kern="100" dirty="0">
                        <a:latin typeface="微软雅黑" panose="020B0503020204020204" pitchFamily="34" charset="-122"/>
                        <a:ea typeface="微软雅黑" panose="020B0503020204020204" pitchFamily="34" charset="-122"/>
                        <a:cs typeface="Times New Roman" panose="02020603050405020304"/>
                      </a:endParaRPr>
                    </a:p>
                    <a:p>
                      <a:pPr marL="0" lvl="0" indent="0" algn="just">
                        <a:lnSpc>
                          <a:spcPct val="150000"/>
                        </a:lnSpc>
                        <a:spcAft>
                          <a:spcPts val="0"/>
                        </a:spcAft>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基于大数据精准营销和会员运营。分组折扣、积分商城、会员储值、充值奖励、消费奖励帮助商户长期沉淀会员。</a:t>
                      </a:r>
                      <a:endParaRPr lang="zh-CN" sz="1000" kern="100" dirty="0">
                        <a:latin typeface="微软雅黑" panose="020B0503020204020204" pitchFamily="34" charset="-122"/>
                        <a:ea typeface="微软雅黑" panose="020B0503020204020204" pitchFamily="34" charset="-122"/>
                        <a:cs typeface="Times New Roman" panose="02020603050405020304"/>
                      </a:endParaRPr>
                    </a:p>
                    <a:p>
                      <a:pPr marL="0" lvl="0" indent="0" algn="just">
                        <a:lnSpc>
                          <a:spcPct val="150000"/>
                        </a:lnSpc>
                        <a:spcAft>
                          <a:spcPts val="0"/>
                        </a:spcAft>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导入历史会员信息，无缝迁移商户原有会员</a:t>
                      </a:r>
                      <a:endParaRPr lang="zh-CN" sz="1000" kern="100" dirty="0">
                        <a:latin typeface="微软雅黑" panose="020B0503020204020204" pitchFamily="34" charset="-122"/>
                        <a:ea typeface="微软雅黑" panose="020B0503020204020204" pitchFamily="34" charset="-122"/>
                        <a:cs typeface="Times New Roman" panose="02020603050405020304"/>
                      </a:endParaRPr>
                    </a:p>
                  </a:txBody>
                  <a:tcPr marL="16280" marR="16280" marT="8140" marB="81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97305">
                <a:tc vMerge="1">
                  <a:txBody>
                    <a:bodyPr/>
                    <a:lstStyle/>
                    <a:p>
                      <a:endParaRPr lang="zh-CN"/>
                    </a:p>
                  </a:txBody>
                  <a:tcPr/>
                </a:tc>
                <a:tc>
                  <a:txBody>
                    <a:bodyPr/>
                    <a:lstStyle/>
                    <a:p>
                      <a:pPr algn="just">
                        <a:lnSpc>
                          <a:spcPct val="150000"/>
                        </a:lnSpc>
                        <a:spcAft>
                          <a:spcPts val="0"/>
                        </a:spcAft>
                      </a:pPr>
                      <a:r>
                        <a:rPr lang="zh-CN" sz="1400" kern="100">
                          <a:solidFill>
                            <a:srgbClr val="000000"/>
                          </a:solidFill>
                          <a:latin typeface="微软雅黑" panose="020B0503020204020204" pitchFamily="34" charset="-122"/>
                          <a:ea typeface="微软雅黑" panose="020B0503020204020204" pitchFamily="34" charset="-122"/>
                          <a:cs typeface="幼圆" panose="02010509060101010101" charset="-122"/>
                        </a:rPr>
                        <a:t>卡券管理</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16280" marR="16280" marT="8140" marB="81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lvl="0" indent="0" algn="just">
                        <a:lnSpc>
                          <a:spcPct val="150000"/>
                        </a:lnSpc>
                        <a:spcAft>
                          <a:spcPts val="0"/>
                        </a:spcAft>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支持全类型的电子券和电子卡，并可以同步到卡包</a:t>
                      </a:r>
                      <a:endParaRPr lang="zh-CN" sz="1000" kern="100" dirty="0">
                        <a:latin typeface="微软雅黑" panose="020B0503020204020204" pitchFamily="34" charset="-122"/>
                        <a:ea typeface="微软雅黑" panose="020B0503020204020204" pitchFamily="34" charset="-122"/>
                        <a:cs typeface="Times New Roman" panose="02020603050405020304"/>
                      </a:endParaRPr>
                    </a:p>
                    <a:p>
                      <a:pPr marL="0" lvl="0" indent="0" algn="just">
                        <a:lnSpc>
                          <a:spcPct val="150000"/>
                        </a:lnSpc>
                        <a:spcAft>
                          <a:spcPts val="0"/>
                        </a:spcAft>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快速制作电子卡和电子券</a:t>
                      </a:r>
                      <a:endParaRPr lang="zh-CN" sz="1000" kern="100" dirty="0">
                        <a:latin typeface="微软雅黑" panose="020B0503020204020204" pitchFamily="34" charset="-122"/>
                        <a:ea typeface="微软雅黑" panose="020B0503020204020204" pitchFamily="34" charset="-122"/>
                        <a:cs typeface="Times New Roman" panose="02020603050405020304"/>
                      </a:endParaRPr>
                    </a:p>
                    <a:p>
                      <a:pPr marL="0" lvl="0" indent="0" algn="just">
                        <a:lnSpc>
                          <a:spcPct val="150000"/>
                        </a:lnSpc>
                        <a:spcAft>
                          <a:spcPts val="0"/>
                        </a:spcAft>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制作发行无成本，无需印刷</a:t>
                      </a:r>
                      <a:endParaRPr lang="zh-CN" sz="1000" kern="100" dirty="0">
                        <a:latin typeface="微软雅黑" panose="020B0503020204020204" pitchFamily="34" charset="-122"/>
                        <a:ea typeface="微软雅黑" panose="020B0503020204020204" pitchFamily="34" charset="-122"/>
                        <a:cs typeface="Times New Roman" panose="02020603050405020304"/>
                      </a:endParaRPr>
                    </a:p>
                    <a:p>
                      <a:pPr marL="0" lvl="0" indent="0" algn="just">
                        <a:lnSpc>
                          <a:spcPct val="150000"/>
                        </a:lnSpc>
                        <a:spcAft>
                          <a:spcPts val="0"/>
                        </a:spcAft>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闭环式卡券管理系统，制作、生成、派发、领取、销售、核销等闭环追踪</a:t>
                      </a:r>
                      <a:endParaRPr lang="zh-CN" sz="1000" kern="100" dirty="0">
                        <a:latin typeface="微软雅黑" panose="020B0503020204020204" pitchFamily="34" charset="-122"/>
                        <a:ea typeface="微软雅黑" panose="020B0503020204020204" pitchFamily="34" charset="-122"/>
                        <a:cs typeface="Times New Roman" panose="02020603050405020304"/>
                      </a:endParaRPr>
                    </a:p>
                    <a:p>
                      <a:pPr marL="0" lvl="0" indent="0" algn="just">
                        <a:lnSpc>
                          <a:spcPct val="150000"/>
                        </a:lnSpc>
                        <a:spcAft>
                          <a:spcPts val="0"/>
                        </a:spcAft>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支持批量派券和批量核销</a:t>
                      </a:r>
                      <a:endParaRPr lang="zh-CN" sz="1000" kern="100" dirty="0">
                        <a:latin typeface="微软雅黑" panose="020B0503020204020204" pitchFamily="34" charset="-122"/>
                        <a:ea typeface="微软雅黑" panose="020B0503020204020204" pitchFamily="34" charset="-122"/>
                        <a:cs typeface="Times New Roman" panose="02020603050405020304"/>
                      </a:endParaRPr>
                    </a:p>
                    <a:p>
                      <a:pPr marL="0" lvl="0" indent="0" algn="just">
                        <a:lnSpc>
                          <a:spcPct val="150000"/>
                        </a:lnSpc>
                        <a:spcAft>
                          <a:spcPts val="0"/>
                        </a:spcAft>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优惠券和储值卡数据统计，使得商户对卡券效果了如指掌</a:t>
                      </a:r>
                      <a:endParaRPr lang="zh-CN" sz="1000" kern="100" dirty="0">
                        <a:latin typeface="微软雅黑" panose="020B0503020204020204" pitchFamily="34" charset="-122"/>
                        <a:ea typeface="微软雅黑" panose="020B0503020204020204" pitchFamily="34" charset="-122"/>
                        <a:cs typeface="Times New Roman" panose="02020603050405020304"/>
                      </a:endParaRPr>
                    </a:p>
                  </a:txBody>
                  <a:tcPr marL="16280" marR="16280" marT="8140" marB="81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4"/>
          <p:cNvSpPr txBox="1"/>
          <p:nvPr/>
        </p:nvSpPr>
        <p:spPr>
          <a:xfrm>
            <a:off x="179512" y="195486"/>
            <a:ext cx="3307316" cy="415498"/>
          </a:xfrm>
          <a:prstGeom prst="rect">
            <a:avLst/>
          </a:prstGeom>
          <a:noFill/>
        </p:spPr>
        <p:txBody>
          <a:bodyPr wrap="none" rtlCol="0">
            <a:spAutoFit/>
          </a:bodyPr>
          <a:lstStyle/>
          <a:p>
            <a:r>
              <a:rPr lang="en-US" altLang="zh-CN"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6.</a:t>
            </a:r>
            <a:r>
              <a:rPr lang="zh-CN" altLang="en-US"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掌贝产品层卖点</a:t>
            </a:r>
            <a:r>
              <a:rPr lang="en-US" altLang="zh-CN"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-Part 3</a:t>
            </a:r>
            <a:endParaRPr lang="zh-CN" altLang="en-US" sz="2100" b="1" dirty="0">
              <a:solidFill>
                <a:srgbClr val="0182F0"/>
              </a:solidFill>
              <a:latin typeface="微软雅黑" panose="020B0503020204020204" pitchFamily="34" charset="-122"/>
              <a:ea typeface="微软雅黑" panose="020B0503020204020204" pitchFamily="34" charset="-122"/>
              <a:cs typeface="幼圆" panose="02010509060101010101"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880841547"/>
              </p:ext>
            </p:extLst>
          </p:nvPr>
        </p:nvGraphicFramePr>
        <p:xfrm>
          <a:off x="971550" y="627380"/>
          <a:ext cx="7047865" cy="4202620"/>
        </p:xfrm>
        <a:graphic>
          <a:graphicData uri="http://schemas.openxmlformats.org/drawingml/2006/table">
            <a:tbl>
              <a:tblPr/>
              <a:tblGrid>
                <a:gridCol w="961390"/>
                <a:gridCol w="960755"/>
                <a:gridCol w="5125720"/>
              </a:tblGrid>
              <a:tr h="937100">
                <a:tc rowSpan="5">
                  <a:txBody>
                    <a:bodyPr/>
                    <a:lstStyle/>
                    <a:p>
                      <a:pPr algn="just">
                        <a:lnSpc>
                          <a:spcPct val="150000"/>
                        </a:lnSpc>
                        <a:spcAft>
                          <a:spcPts val="0"/>
                        </a:spcAft>
                      </a:pPr>
                      <a:r>
                        <a:rPr lang="zh-CN" sz="1400" b="1" kern="100" dirty="0">
                          <a:solidFill>
                            <a:srgbClr val="000000"/>
                          </a:solidFill>
                          <a:latin typeface="微软雅黑" panose="020B0503020204020204" pitchFamily="34" charset="-122"/>
                          <a:ea typeface="微软雅黑" panose="020B0503020204020204" pitchFamily="34" charset="-122"/>
                          <a:cs typeface="幼圆" panose="02010509060101010101" charset="-122"/>
                        </a:rPr>
                        <a:t>智慧平台</a:t>
                      </a:r>
                      <a:endParaRPr lang="zh-CN" sz="1400" b="1" kern="100" dirty="0">
                        <a:latin typeface="微软雅黑" panose="020B0503020204020204" pitchFamily="34" charset="-122"/>
                        <a:ea typeface="微软雅黑" panose="020B0503020204020204" pitchFamily="34" charset="-122"/>
                        <a:cs typeface="Times New Roman" panose="02020603050405020304"/>
                      </a:endParaRPr>
                    </a:p>
                  </a:txBody>
                  <a:tcPr marL="16280" marR="16280" marT="8140" marB="8140" anchor="ctr">
                    <a:lnL w="12700" cap="flat" cmpd="sng" algn="ctr">
                      <a:solidFill>
                        <a:srgbClr val="000000"/>
                      </a:solidFill>
                      <a:prstDash val="solid"/>
                      <a:round/>
                      <a:headEnd type="none" w="med" len="med"/>
                      <a:tailEnd type="none" w="med" len="med"/>
                    </a:lnL>
                  </a:tcPr>
                </a:tc>
                <a:tc>
                  <a:txBody>
                    <a:bodyPr/>
                    <a:lstStyle/>
                    <a:p>
                      <a:pPr algn="just">
                        <a:lnSpc>
                          <a:spcPct val="150000"/>
                        </a:lnSpc>
                        <a:spcAft>
                          <a:spcPts val="0"/>
                        </a:spcAft>
                      </a:pPr>
                      <a:r>
                        <a:rPr lang="zh-CN" sz="1400" kern="100">
                          <a:solidFill>
                            <a:srgbClr val="000000"/>
                          </a:solidFill>
                          <a:latin typeface="微软雅黑" panose="020B0503020204020204" pitchFamily="34" charset="-122"/>
                          <a:ea typeface="微软雅黑" panose="020B0503020204020204" pitchFamily="34" charset="-122"/>
                          <a:cs typeface="幼圆" panose="02010509060101010101" charset="-122"/>
                        </a:rPr>
                        <a:t>派券中心</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16280" marR="16280" marT="8140" marB="814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lvl="0" indent="0" algn="just">
                        <a:lnSpc>
                          <a:spcPct val="150000"/>
                        </a:lnSpc>
                        <a:spcAft>
                          <a:spcPts val="0"/>
                        </a:spcAft>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支持各种渠道派发，派发通道极其多样化</a:t>
                      </a:r>
                      <a:endParaRPr lang="zh-CN" sz="1000" kern="100" dirty="0">
                        <a:latin typeface="微软雅黑" panose="020B0503020204020204" pitchFamily="34" charset="-122"/>
                        <a:ea typeface="微软雅黑" panose="020B0503020204020204" pitchFamily="34" charset="-122"/>
                        <a:cs typeface="Times New Roman" panose="02020603050405020304"/>
                      </a:endParaRPr>
                    </a:p>
                    <a:p>
                      <a:pPr marL="0" lvl="0" indent="0" algn="just">
                        <a:lnSpc>
                          <a:spcPct val="150000"/>
                        </a:lnSpc>
                        <a:spcAft>
                          <a:spcPts val="0"/>
                        </a:spcAft>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线上派发，支持公众号派发、游戏派发、微页派发等</a:t>
                      </a:r>
                      <a:endParaRPr lang="zh-CN" sz="1000" kern="100" dirty="0">
                        <a:latin typeface="微软雅黑" panose="020B0503020204020204" pitchFamily="34" charset="-122"/>
                        <a:ea typeface="微软雅黑" panose="020B0503020204020204" pitchFamily="34" charset="-122"/>
                        <a:cs typeface="Times New Roman" panose="02020603050405020304"/>
                      </a:endParaRPr>
                    </a:p>
                    <a:p>
                      <a:pPr marL="0" lvl="0" indent="0" algn="just">
                        <a:lnSpc>
                          <a:spcPct val="150000"/>
                        </a:lnSpc>
                        <a:spcAft>
                          <a:spcPts val="0"/>
                        </a:spcAft>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线下派发，支持微信支付后派券、银联刷卡后派券、智能小二派券、掌贝手环派券、</a:t>
                      </a:r>
                      <a:r>
                        <a:rPr lang="en-US"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POS</a:t>
                      </a: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派券、户外二维码派券</a:t>
                      </a:r>
                      <a:endParaRPr lang="zh-CN" sz="1000" kern="100" dirty="0">
                        <a:latin typeface="微软雅黑" panose="020B0503020204020204" pitchFamily="34" charset="-122"/>
                        <a:ea typeface="微软雅黑" panose="020B0503020204020204" pitchFamily="34" charset="-122"/>
                        <a:cs typeface="Times New Roman" panose="02020603050405020304"/>
                      </a:endParaRPr>
                    </a:p>
                  </a:txBody>
                  <a:tcPr marL="16280" marR="16280" marT="8140" marB="81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255">
                <a:tc vMerge="1">
                  <a:txBody>
                    <a:bodyPr/>
                    <a:lstStyle/>
                    <a:p>
                      <a:endParaRPr lang="zh-CN"/>
                    </a:p>
                  </a:txBody>
                  <a:tcPr/>
                </a:tc>
                <a:tc>
                  <a:txBody>
                    <a:bodyPr/>
                    <a:lstStyle/>
                    <a:p>
                      <a:pPr algn="just">
                        <a:lnSpc>
                          <a:spcPct val="150000"/>
                        </a:lnSpc>
                        <a:spcAft>
                          <a:spcPts val="0"/>
                        </a:spcAft>
                      </a:pPr>
                      <a:r>
                        <a:rPr lang="zh-CN" sz="1400" kern="100">
                          <a:solidFill>
                            <a:srgbClr val="000000"/>
                          </a:solidFill>
                          <a:latin typeface="微软雅黑" panose="020B0503020204020204" pitchFamily="34" charset="-122"/>
                          <a:ea typeface="微软雅黑" panose="020B0503020204020204" pitchFamily="34" charset="-122"/>
                          <a:cs typeface="幼圆" panose="02010509060101010101" charset="-122"/>
                        </a:rPr>
                        <a:t>融合团购</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16280" marR="16280" marT="8140" marB="81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lvl="0" indent="0" algn="just">
                        <a:lnSpc>
                          <a:spcPct val="150000"/>
                        </a:lnSpc>
                        <a:spcAft>
                          <a:spcPts val="0"/>
                        </a:spcAft>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一机核销所有团购平台卡券</a:t>
                      </a:r>
                      <a:endParaRPr lang="zh-CN" sz="1000" kern="100" dirty="0">
                        <a:latin typeface="微软雅黑" panose="020B0503020204020204" pitchFamily="34" charset="-122"/>
                        <a:ea typeface="微软雅黑" panose="020B0503020204020204" pitchFamily="34" charset="-122"/>
                        <a:cs typeface="Times New Roman" panose="02020603050405020304"/>
                      </a:endParaRPr>
                    </a:p>
                    <a:p>
                      <a:pPr marL="0" lvl="0" indent="0" algn="just">
                        <a:lnSpc>
                          <a:spcPct val="150000"/>
                        </a:lnSpc>
                        <a:spcAft>
                          <a:spcPts val="0"/>
                        </a:spcAft>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统一统计卡券核销数量及金额</a:t>
                      </a:r>
                      <a:endParaRPr lang="zh-CN" sz="1000" kern="100" dirty="0">
                        <a:latin typeface="微软雅黑" panose="020B0503020204020204" pitchFamily="34" charset="-122"/>
                        <a:ea typeface="微软雅黑" panose="020B0503020204020204" pitchFamily="34" charset="-122"/>
                        <a:cs typeface="Times New Roman" panose="02020603050405020304"/>
                      </a:endParaRPr>
                    </a:p>
                  </a:txBody>
                  <a:tcPr marL="16280" marR="16280" marT="8140" marB="81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9470">
                <a:tc vMerge="1">
                  <a:txBody>
                    <a:bodyPr/>
                    <a:lstStyle/>
                    <a:p>
                      <a:endParaRPr lang="zh-CN"/>
                    </a:p>
                  </a:txBody>
                  <a:tcPr/>
                </a:tc>
                <a:tc>
                  <a:txBody>
                    <a:bodyPr/>
                    <a:lstStyle/>
                    <a:p>
                      <a:pPr algn="just">
                        <a:lnSpc>
                          <a:spcPct val="150000"/>
                        </a:lnSpc>
                        <a:spcAft>
                          <a:spcPts val="0"/>
                        </a:spcAft>
                      </a:pPr>
                      <a:r>
                        <a:rPr lang="zh-CN" sz="14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融合外卖</a:t>
                      </a:r>
                      <a:endParaRPr lang="zh-CN" sz="1400" kern="100" dirty="0">
                        <a:latin typeface="微软雅黑" panose="020B0503020204020204" pitchFamily="34" charset="-122"/>
                        <a:ea typeface="微软雅黑" panose="020B0503020204020204" pitchFamily="34" charset="-122"/>
                        <a:cs typeface="Times New Roman" panose="02020603050405020304"/>
                      </a:endParaRPr>
                    </a:p>
                  </a:txBody>
                  <a:tcPr marL="16280" marR="16280" marT="8140" marB="81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lvl="0" indent="0" algn="just" defTabSz="-635">
                        <a:lnSpc>
                          <a:spcPct val="150000"/>
                        </a:lnSpc>
                        <a:spcAft>
                          <a:spcPts val="0"/>
                        </a:spcAft>
                        <a:buFont typeface="+mj-lt"/>
                        <a:buAutoNum type="arabicPeriod"/>
                        <a:tabLst>
                          <a:tab pos="0" algn="l"/>
                        </a:tabLst>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直接数据打通而非安装第三方的</a:t>
                      </a:r>
                      <a:r>
                        <a:rPr lang="en-US"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APP</a:t>
                      </a:r>
                      <a:endParaRPr lang="zh-CN" sz="1000" kern="100" dirty="0">
                        <a:latin typeface="微软雅黑" panose="020B0503020204020204" pitchFamily="34" charset="-122"/>
                        <a:ea typeface="微软雅黑" panose="020B0503020204020204" pitchFamily="34" charset="-122"/>
                        <a:cs typeface="Times New Roman" panose="02020603050405020304"/>
                      </a:endParaRPr>
                    </a:p>
                    <a:p>
                      <a:pPr marL="0" lvl="0" indent="0" algn="just" defTabSz="-635">
                        <a:lnSpc>
                          <a:spcPct val="150000"/>
                        </a:lnSpc>
                        <a:spcAft>
                          <a:spcPts val="0"/>
                        </a:spcAft>
                        <a:buFont typeface="+mj-lt"/>
                        <a:buAutoNum type="arabicPeriod"/>
                        <a:tabLst>
                          <a:tab pos="0" algn="l"/>
                        </a:tabLst>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智慧平台统一管理菜品和库存可以同步到第三方平台</a:t>
                      </a:r>
                      <a:endParaRPr lang="zh-CN" sz="1000" kern="100" dirty="0">
                        <a:latin typeface="微软雅黑" panose="020B0503020204020204" pitchFamily="34" charset="-122"/>
                        <a:ea typeface="微软雅黑" panose="020B0503020204020204" pitchFamily="34" charset="-122"/>
                        <a:cs typeface="Times New Roman" panose="02020603050405020304"/>
                      </a:endParaRPr>
                    </a:p>
                    <a:p>
                      <a:pPr marL="0" lvl="0" indent="0" algn="just" defTabSz="-635">
                        <a:lnSpc>
                          <a:spcPct val="150000"/>
                        </a:lnSpc>
                        <a:spcAft>
                          <a:spcPts val="0"/>
                        </a:spcAft>
                        <a:buFont typeface="+mj-lt"/>
                        <a:buAutoNum type="arabicPeriod"/>
                        <a:tabLst>
                          <a:tab pos="0" algn="l"/>
                        </a:tabLst>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外卖订单和金额等统一统计对账</a:t>
                      </a:r>
                      <a:endParaRPr lang="zh-CN" sz="1000" kern="100" dirty="0">
                        <a:latin typeface="微软雅黑" panose="020B0503020204020204" pitchFamily="34" charset="-122"/>
                        <a:ea typeface="微软雅黑" panose="020B0503020204020204" pitchFamily="34" charset="-122"/>
                        <a:cs typeface="Times New Roman" panose="02020603050405020304"/>
                      </a:endParaRPr>
                    </a:p>
                    <a:p>
                      <a:pPr marL="0" lvl="0" indent="0" algn="just" defTabSz="-635">
                        <a:lnSpc>
                          <a:spcPct val="150000"/>
                        </a:lnSpc>
                        <a:spcAft>
                          <a:spcPts val="0"/>
                        </a:spcAft>
                        <a:buFont typeface="+mj-lt"/>
                        <a:buAutoNum type="arabicPeriod"/>
                        <a:tabLst>
                          <a:tab pos="0" algn="l"/>
                        </a:tabLst>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智能</a:t>
                      </a:r>
                      <a:r>
                        <a:rPr lang="en-US"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POS</a:t>
                      </a: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实现各个外卖平台的接单，且可以实现自动接单</a:t>
                      </a:r>
                      <a:endParaRPr lang="zh-CN" sz="1000" kern="100" dirty="0">
                        <a:latin typeface="微软雅黑" panose="020B0503020204020204" pitchFamily="34" charset="-122"/>
                        <a:ea typeface="微软雅黑" panose="020B0503020204020204" pitchFamily="34" charset="-122"/>
                        <a:cs typeface="Times New Roman" panose="02020603050405020304"/>
                      </a:endParaRPr>
                    </a:p>
                  </a:txBody>
                  <a:tcPr marL="16280" marR="16280" marT="8140" marB="81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0520">
                <a:tc vMerge="1">
                  <a:txBody>
                    <a:bodyPr/>
                    <a:lstStyle/>
                    <a:p>
                      <a:endParaRPr lang="zh-CN"/>
                    </a:p>
                  </a:txBody>
                  <a:tcPr/>
                </a:tc>
                <a:tc>
                  <a:txBody>
                    <a:bodyPr/>
                    <a:lstStyle/>
                    <a:p>
                      <a:pPr algn="just">
                        <a:lnSpc>
                          <a:spcPct val="150000"/>
                        </a:lnSpc>
                        <a:spcAft>
                          <a:spcPts val="0"/>
                        </a:spcAft>
                      </a:pPr>
                      <a:r>
                        <a:rPr lang="zh-CN" sz="1400" kern="100">
                          <a:solidFill>
                            <a:srgbClr val="000000"/>
                          </a:solidFill>
                          <a:latin typeface="微软雅黑" panose="020B0503020204020204" pitchFamily="34" charset="-122"/>
                          <a:ea typeface="微软雅黑" panose="020B0503020204020204" pitchFamily="34" charset="-122"/>
                          <a:cs typeface="幼圆" panose="02010509060101010101" charset="-122"/>
                        </a:rPr>
                        <a:t>行业应用</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16280" marR="16280" marT="8140" marB="81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buNone/>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实现店铺及拉客人员的评价管理</a:t>
                      </a:r>
                    </a:p>
                    <a:p>
                      <a:pPr algn="just">
                        <a:lnSpc>
                          <a:spcPct val="150000"/>
                        </a:lnSpc>
                        <a:spcAft>
                          <a:spcPts val="0"/>
                        </a:spcAft>
                        <a:buNone/>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实现预约的管理</a:t>
                      </a:r>
                    </a:p>
                  </a:txBody>
                  <a:tcPr marL="16280" marR="16280" marT="8140" marB="81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287">
                <a:tc vMerge="1">
                  <a:txBody>
                    <a:bodyPr/>
                    <a:lstStyle/>
                    <a:p>
                      <a:endParaRPr lang="zh-CN"/>
                    </a:p>
                  </a:txBody>
                  <a:tcPr/>
                </a:tc>
                <a:tc>
                  <a:txBody>
                    <a:bodyPr/>
                    <a:lstStyle/>
                    <a:p>
                      <a:pPr algn="just">
                        <a:lnSpc>
                          <a:spcPct val="150000"/>
                        </a:lnSpc>
                        <a:spcAft>
                          <a:spcPts val="0"/>
                        </a:spcAft>
                      </a:pPr>
                      <a:r>
                        <a:rPr lang="zh-CN" sz="1400" kern="100">
                          <a:solidFill>
                            <a:srgbClr val="000000"/>
                          </a:solidFill>
                          <a:latin typeface="微软雅黑" panose="020B0503020204020204" pitchFamily="34" charset="-122"/>
                          <a:ea typeface="微软雅黑" panose="020B0503020204020204" pitchFamily="34" charset="-122"/>
                          <a:cs typeface="幼圆" panose="02010509060101010101" charset="-122"/>
                        </a:rPr>
                        <a:t>商家中心</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16280" marR="16280" marT="8140" marB="81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实现门店的管理</a:t>
                      </a:r>
                    </a:p>
                    <a:p>
                      <a:pPr algn="just">
                        <a:lnSpc>
                          <a:spcPct val="150000"/>
                        </a:lnSpc>
                        <a:spcAft>
                          <a:spcPts val="0"/>
                        </a:spcAft>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实现SIM卡的管理</a:t>
                      </a:r>
                    </a:p>
                    <a:p>
                      <a:pPr algn="just">
                        <a:lnSpc>
                          <a:spcPct val="150000"/>
                        </a:lnSpc>
                        <a:spcAft>
                          <a:spcPts val="0"/>
                        </a:spcAft>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实现各种支付的配置管理</a:t>
                      </a:r>
                    </a:p>
                    <a:p>
                      <a:pPr algn="just">
                        <a:lnSpc>
                          <a:spcPct val="150000"/>
                        </a:lnSpc>
                        <a:spcAft>
                          <a:spcPts val="0"/>
                        </a:spcAft>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实现设备的远程管理</a:t>
                      </a:r>
                    </a:p>
                    <a:p>
                      <a:pPr algn="just">
                        <a:lnSpc>
                          <a:spcPct val="150000"/>
                        </a:lnSpc>
                        <a:spcAft>
                          <a:spcPts val="0"/>
                        </a:spcAft>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实现打印的管理</a:t>
                      </a:r>
                    </a:p>
                    <a:p>
                      <a:pPr algn="just">
                        <a:lnSpc>
                          <a:spcPct val="150000"/>
                        </a:lnSpc>
                        <a:spcAft>
                          <a:spcPts val="0"/>
                        </a:spcAft>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实现商户的基础信息配置</a:t>
                      </a:r>
                    </a:p>
                  </a:txBody>
                  <a:tcPr marL="16280" marR="16280" marT="8140" marB="81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TextBox 1"/>
          <p:cNvSpPr txBox="1"/>
          <p:nvPr/>
        </p:nvSpPr>
        <p:spPr>
          <a:xfrm>
            <a:off x="4932040" y="411510"/>
            <a:ext cx="2534806" cy="4129144"/>
          </a:xfrm>
          <a:prstGeom prst="rect">
            <a:avLst/>
          </a:prstGeom>
          <a:noFill/>
        </p:spPr>
        <p:txBody>
          <a:bodyPr wrap="square" rtlCol="0">
            <a:spAutoFit/>
          </a:bodyPr>
          <a:lstStyle/>
          <a:p>
            <a:pPr>
              <a:lnSpc>
                <a:spcPct val="250000"/>
              </a:lnSpc>
            </a:pPr>
            <a:r>
              <a:rPr lang="en-US" altLang="zh-CN" b="1" dirty="0" smtClean="0">
                <a:solidFill>
                  <a:schemeClr val="bg1"/>
                </a:solidFill>
                <a:latin typeface="微软雅黑" panose="020B0503020204020204" pitchFamily="34" charset="-122"/>
                <a:ea typeface="微软雅黑" panose="020B0503020204020204" pitchFamily="34" charset="-122"/>
                <a:cs typeface="幼圆" panose="02010509060101010101" charset="-122"/>
                <a:sym typeface="+mn-ea"/>
              </a:rPr>
              <a:t>1.</a:t>
            </a:r>
            <a:r>
              <a:rPr lang="zh-CN" altLang="en-US" b="1" dirty="0" smtClean="0">
                <a:solidFill>
                  <a:schemeClr val="bg1"/>
                </a:solidFill>
                <a:latin typeface="微软雅黑" panose="020B0503020204020204" pitchFamily="34" charset="-122"/>
                <a:ea typeface="微软雅黑" panose="020B0503020204020204" pitchFamily="34" charset="-122"/>
                <a:cs typeface="幼圆" panose="02010509060101010101" charset="-122"/>
                <a:sym typeface="+mn-ea"/>
              </a:rPr>
              <a:t>掌贝价值概述</a:t>
            </a:r>
            <a:endParaRPr lang="en-US" altLang="zh-CN" b="1" dirty="0" smtClean="0">
              <a:solidFill>
                <a:schemeClr val="bg1"/>
              </a:solidFill>
              <a:latin typeface="微软雅黑" panose="020B0503020204020204" pitchFamily="34" charset="-122"/>
              <a:ea typeface="微软雅黑" panose="020B0503020204020204" pitchFamily="34" charset="-122"/>
              <a:cs typeface="幼圆" panose="02010509060101010101" charset="-122"/>
              <a:sym typeface="+mn-ea"/>
            </a:endParaRPr>
          </a:p>
          <a:p>
            <a:pPr>
              <a:lnSpc>
                <a:spcPct val="250000"/>
              </a:lnSpc>
            </a:pPr>
            <a:r>
              <a:rPr lang="en-US" altLang="zh-CN" b="1" dirty="0" smtClean="0">
                <a:solidFill>
                  <a:schemeClr val="bg1"/>
                </a:solidFill>
                <a:latin typeface="微软雅黑" panose="020B0503020204020204" pitchFamily="34" charset="-122"/>
                <a:ea typeface="微软雅黑" panose="020B0503020204020204" pitchFamily="34" charset="-122"/>
                <a:cs typeface="幼圆" panose="02010509060101010101" charset="-122"/>
                <a:sym typeface="+mn-ea"/>
              </a:rPr>
              <a:t>2.</a:t>
            </a:r>
            <a:r>
              <a:rPr lang="zh-CN" altLang="en-US" b="1" dirty="0" smtClean="0">
                <a:solidFill>
                  <a:schemeClr val="bg1"/>
                </a:solidFill>
                <a:latin typeface="微软雅黑" panose="020B0503020204020204" pitchFamily="34" charset="-122"/>
                <a:ea typeface="微软雅黑" panose="020B0503020204020204" pitchFamily="34" charset="-122"/>
                <a:cs typeface="幼圆" panose="02010509060101010101" charset="-122"/>
                <a:sym typeface="+mn-ea"/>
              </a:rPr>
              <a:t>掌贝思想层卖点</a:t>
            </a:r>
            <a:endParaRPr lang="en-US" altLang="zh-CN" b="1" dirty="0" smtClean="0">
              <a:solidFill>
                <a:schemeClr val="bg1"/>
              </a:solidFill>
              <a:latin typeface="微软雅黑" panose="020B0503020204020204" pitchFamily="34" charset="-122"/>
              <a:ea typeface="微软雅黑" panose="020B0503020204020204" pitchFamily="34" charset="-122"/>
              <a:cs typeface="幼圆" panose="02010509060101010101" charset="-122"/>
              <a:sym typeface="+mn-ea"/>
            </a:endParaRPr>
          </a:p>
          <a:p>
            <a:pPr>
              <a:lnSpc>
                <a:spcPct val="250000"/>
              </a:lnSpc>
            </a:pPr>
            <a:r>
              <a:rPr lang="en-US" altLang="zh-CN" b="1" dirty="0" smtClean="0">
                <a:solidFill>
                  <a:schemeClr val="bg1"/>
                </a:solidFill>
                <a:latin typeface="微软雅黑" panose="020B0503020204020204" pitchFamily="34" charset="-122"/>
                <a:ea typeface="微软雅黑" panose="020B0503020204020204" pitchFamily="34" charset="-122"/>
                <a:cs typeface="幼圆" panose="02010509060101010101" charset="-122"/>
                <a:sym typeface="+mn-ea"/>
              </a:rPr>
              <a:t>3.</a:t>
            </a:r>
            <a:r>
              <a:rPr lang="zh-CN" altLang="en-US" b="1" dirty="0" smtClean="0">
                <a:solidFill>
                  <a:schemeClr val="bg1"/>
                </a:solidFill>
                <a:latin typeface="微软雅黑" panose="020B0503020204020204" pitchFamily="34" charset="-122"/>
                <a:ea typeface="微软雅黑" panose="020B0503020204020204" pitchFamily="34" charset="-122"/>
                <a:cs typeface="幼圆" panose="02010509060101010101" charset="-122"/>
                <a:sym typeface="+mn-ea"/>
              </a:rPr>
              <a:t>掌贝策略层卖点</a:t>
            </a:r>
            <a:endParaRPr lang="en-US" altLang="zh-CN" b="1" dirty="0" smtClean="0">
              <a:solidFill>
                <a:schemeClr val="bg1"/>
              </a:solidFill>
              <a:latin typeface="微软雅黑" panose="020B0503020204020204" pitchFamily="34" charset="-122"/>
              <a:ea typeface="微软雅黑" panose="020B0503020204020204" pitchFamily="34" charset="-122"/>
              <a:cs typeface="幼圆" panose="02010509060101010101" charset="-122"/>
              <a:sym typeface="+mn-ea"/>
            </a:endParaRPr>
          </a:p>
          <a:p>
            <a:pPr>
              <a:lnSpc>
                <a:spcPct val="250000"/>
              </a:lnSpc>
            </a:pPr>
            <a:r>
              <a:rPr lang="en-US" altLang="zh-CN" b="1" dirty="0" smtClean="0">
                <a:solidFill>
                  <a:schemeClr val="bg1"/>
                </a:solidFill>
                <a:latin typeface="微软雅黑" panose="020B0503020204020204" pitchFamily="34" charset="-122"/>
                <a:ea typeface="微软雅黑" panose="020B0503020204020204" pitchFamily="34" charset="-122"/>
                <a:cs typeface="幼圆" panose="02010509060101010101" charset="-122"/>
                <a:sym typeface="+mn-ea"/>
              </a:rPr>
              <a:t>4.</a:t>
            </a:r>
            <a:r>
              <a:rPr lang="zh-CN" altLang="en-US" b="1" dirty="0" smtClean="0">
                <a:solidFill>
                  <a:schemeClr val="bg1"/>
                </a:solidFill>
                <a:latin typeface="微软雅黑" panose="020B0503020204020204" pitchFamily="34" charset="-122"/>
                <a:ea typeface="微软雅黑" panose="020B0503020204020204" pitchFamily="34" charset="-122"/>
                <a:cs typeface="幼圆" panose="02010509060101010101" charset="-122"/>
                <a:sym typeface="+mn-ea"/>
              </a:rPr>
              <a:t>掌贝概念层卖点</a:t>
            </a:r>
            <a:endParaRPr lang="en-US" altLang="zh-CN" b="1" dirty="0" smtClean="0">
              <a:solidFill>
                <a:schemeClr val="bg1"/>
              </a:solidFill>
              <a:latin typeface="微软雅黑" panose="020B0503020204020204" pitchFamily="34" charset="-122"/>
              <a:ea typeface="微软雅黑" panose="020B0503020204020204" pitchFamily="34" charset="-122"/>
              <a:cs typeface="幼圆" panose="02010509060101010101" charset="-122"/>
              <a:sym typeface="+mn-ea"/>
            </a:endParaRPr>
          </a:p>
          <a:p>
            <a:pPr>
              <a:lnSpc>
                <a:spcPct val="250000"/>
              </a:lnSpc>
            </a:pPr>
            <a:r>
              <a:rPr lang="en-US" altLang="zh-CN" b="1" dirty="0" smtClean="0">
                <a:solidFill>
                  <a:schemeClr val="bg1"/>
                </a:solidFill>
                <a:latin typeface="微软雅黑" panose="020B0503020204020204" pitchFamily="34" charset="-122"/>
                <a:ea typeface="微软雅黑" panose="020B0503020204020204" pitchFamily="34" charset="-122"/>
                <a:cs typeface="幼圆" panose="02010509060101010101" charset="-122"/>
                <a:sym typeface="+mn-ea"/>
              </a:rPr>
              <a:t>5.</a:t>
            </a:r>
            <a:r>
              <a:rPr lang="zh-CN" altLang="en-US" b="1" dirty="0" smtClean="0">
                <a:solidFill>
                  <a:schemeClr val="bg1"/>
                </a:solidFill>
                <a:latin typeface="微软雅黑" panose="020B0503020204020204" pitchFamily="34" charset="-122"/>
                <a:ea typeface="微软雅黑" panose="020B0503020204020204" pitchFamily="34" charset="-122"/>
                <a:cs typeface="幼圆" panose="02010509060101010101" charset="-122"/>
                <a:sym typeface="+mn-ea"/>
              </a:rPr>
              <a:t>掌贝方案层卖点</a:t>
            </a:r>
            <a:endParaRPr lang="en-US" altLang="zh-CN" b="1" dirty="0" smtClean="0">
              <a:solidFill>
                <a:schemeClr val="bg1"/>
              </a:solidFill>
              <a:latin typeface="微软雅黑" panose="020B0503020204020204" pitchFamily="34" charset="-122"/>
              <a:ea typeface="微软雅黑" panose="020B0503020204020204" pitchFamily="34" charset="-122"/>
              <a:cs typeface="幼圆" panose="02010509060101010101" charset="-122"/>
              <a:sym typeface="+mn-ea"/>
            </a:endParaRPr>
          </a:p>
          <a:p>
            <a:pPr>
              <a:lnSpc>
                <a:spcPct val="250000"/>
              </a:lnSpc>
            </a:pPr>
            <a:r>
              <a:rPr lang="en-US" altLang="zh-CN" b="1" dirty="0" smtClean="0">
                <a:solidFill>
                  <a:schemeClr val="bg1"/>
                </a:solidFill>
                <a:latin typeface="微软雅黑" panose="020B0503020204020204" pitchFamily="34" charset="-122"/>
                <a:ea typeface="微软雅黑" panose="020B0503020204020204" pitchFamily="34" charset="-122"/>
                <a:cs typeface="幼圆" panose="02010509060101010101" charset="-122"/>
                <a:sym typeface="+mn-ea"/>
              </a:rPr>
              <a:t>6.</a:t>
            </a:r>
            <a:r>
              <a:rPr lang="zh-CN" altLang="en-US" b="1" dirty="0" smtClean="0">
                <a:solidFill>
                  <a:schemeClr val="bg1"/>
                </a:solidFill>
                <a:latin typeface="微软雅黑" panose="020B0503020204020204" pitchFamily="34" charset="-122"/>
                <a:ea typeface="微软雅黑" panose="020B0503020204020204" pitchFamily="34" charset="-122"/>
                <a:cs typeface="幼圆" panose="02010509060101010101" charset="-122"/>
                <a:sym typeface="+mn-ea"/>
              </a:rPr>
              <a:t>掌贝产品层卖</a:t>
            </a:r>
            <a:endParaRPr lang="en-US" altLang="zh-CN" b="1" dirty="0" smtClean="0">
              <a:solidFill>
                <a:schemeClr val="bg1"/>
              </a:solidFill>
              <a:latin typeface="微软雅黑" panose="020B0503020204020204" pitchFamily="34" charset="-122"/>
              <a:ea typeface="微软雅黑" panose="020B0503020204020204" pitchFamily="34" charset="-122"/>
              <a:cs typeface="幼圆" panose="02010509060101010101" charset="-122"/>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4"/>
          <p:cNvSpPr txBox="1"/>
          <p:nvPr/>
        </p:nvSpPr>
        <p:spPr>
          <a:xfrm>
            <a:off x="179512" y="195486"/>
            <a:ext cx="3307316" cy="415498"/>
          </a:xfrm>
          <a:prstGeom prst="rect">
            <a:avLst/>
          </a:prstGeom>
          <a:noFill/>
        </p:spPr>
        <p:txBody>
          <a:bodyPr wrap="none" rtlCol="0">
            <a:spAutoFit/>
          </a:bodyPr>
          <a:lstStyle/>
          <a:p>
            <a:r>
              <a:rPr lang="en-US" altLang="zh-CN"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6.</a:t>
            </a:r>
            <a:r>
              <a:rPr lang="zh-CN" altLang="en-US"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掌贝产品层卖点</a:t>
            </a:r>
            <a:r>
              <a:rPr lang="en-US" altLang="zh-CN"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-Part 3</a:t>
            </a:r>
            <a:endParaRPr lang="zh-CN" altLang="en-US" sz="2100" b="1" dirty="0">
              <a:solidFill>
                <a:srgbClr val="0182F0"/>
              </a:solidFill>
              <a:latin typeface="微软雅黑" panose="020B0503020204020204" pitchFamily="34" charset="-122"/>
              <a:ea typeface="微软雅黑" panose="020B0503020204020204" pitchFamily="34" charset="-122"/>
              <a:cs typeface="幼圆" panose="02010509060101010101"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468723616"/>
              </p:ext>
            </p:extLst>
          </p:nvPr>
        </p:nvGraphicFramePr>
        <p:xfrm>
          <a:off x="1115616" y="699542"/>
          <a:ext cx="6480719" cy="4196200"/>
        </p:xfrm>
        <a:graphic>
          <a:graphicData uri="http://schemas.openxmlformats.org/drawingml/2006/table">
            <a:tbl>
              <a:tblPr/>
              <a:tblGrid>
                <a:gridCol w="883734"/>
                <a:gridCol w="883734"/>
                <a:gridCol w="4713251"/>
              </a:tblGrid>
              <a:tr h="621193">
                <a:tc rowSpan="5">
                  <a:txBody>
                    <a:bodyPr/>
                    <a:lstStyle/>
                    <a:p>
                      <a:pPr algn="just">
                        <a:lnSpc>
                          <a:spcPct val="150000"/>
                        </a:lnSpc>
                        <a:spcAft>
                          <a:spcPts val="0"/>
                        </a:spcAft>
                      </a:pPr>
                      <a:r>
                        <a:rPr lang="zh-CN" sz="1400" b="1" kern="100" dirty="0">
                          <a:solidFill>
                            <a:srgbClr val="000000"/>
                          </a:solidFill>
                          <a:latin typeface="微软雅黑" panose="020B0503020204020204" pitchFamily="34" charset="-122"/>
                          <a:ea typeface="微软雅黑" panose="020B0503020204020204" pitchFamily="34" charset="-122"/>
                          <a:cs typeface="幼圆" panose="02010509060101010101" charset="-122"/>
                        </a:rPr>
                        <a:t>智慧平台</a:t>
                      </a:r>
                      <a:endParaRPr lang="zh-CN" sz="1400" b="1" kern="100" dirty="0">
                        <a:latin typeface="微软雅黑" panose="020B0503020204020204" pitchFamily="34" charset="-122"/>
                        <a:ea typeface="微软雅黑" panose="020B0503020204020204" pitchFamily="34" charset="-122"/>
                        <a:cs typeface="Times New Roman" panose="02020603050405020304"/>
                      </a:endParaRPr>
                    </a:p>
                  </a:txBody>
                  <a:tcPr marL="16280" marR="16280" marT="8140" marB="8140" anchor="ctr">
                    <a:lnL w="12700" cap="flat" cmpd="sng" algn="ctr">
                      <a:solidFill>
                        <a:srgbClr val="000000"/>
                      </a:solidFill>
                      <a:prstDash val="solid"/>
                      <a:round/>
                      <a:headEnd type="none" w="med" len="med"/>
                      <a:tailEnd type="none" w="med" len="med"/>
                    </a:lnL>
                  </a:tcPr>
                </a:tc>
                <a:tc>
                  <a:txBody>
                    <a:bodyPr/>
                    <a:lstStyle/>
                    <a:p>
                      <a:pPr algn="just">
                        <a:lnSpc>
                          <a:spcPct val="150000"/>
                        </a:lnSpc>
                        <a:spcAft>
                          <a:spcPts val="0"/>
                        </a:spcAft>
                      </a:pPr>
                      <a:r>
                        <a:rPr lang="zh-CN" sz="1400" kern="100">
                          <a:solidFill>
                            <a:srgbClr val="000000"/>
                          </a:solidFill>
                          <a:latin typeface="微软雅黑" panose="020B0503020204020204" pitchFamily="34" charset="-122"/>
                          <a:ea typeface="微软雅黑" panose="020B0503020204020204" pitchFamily="34" charset="-122"/>
                          <a:cs typeface="幼圆" panose="02010509060101010101" charset="-122"/>
                        </a:rPr>
                        <a:t>微页营销</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16280" marR="16280" marT="8140" marB="814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各种场景的微页模板</a:t>
                      </a:r>
                    </a:p>
                    <a:p>
                      <a:pPr algn="just">
                        <a:lnSpc>
                          <a:spcPct val="150000"/>
                        </a:lnSpc>
                        <a:spcAft>
                          <a:spcPts val="0"/>
                        </a:spcAft>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可自己设计制作微页</a:t>
                      </a:r>
                    </a:p>
                    <a:p>
                      <a:pPr algn="just">
                        <a:lnSpc>
                          <a:spcPct val="150000"/>
                        </a:lnSpc>
                        <a:spcAft>
                          <a:spcPts val="0"/>
                        </a:spcAft>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病毒式推广，裂变式营销</a:t>
                      </a:r>
                    </a:p>
                    <a:p>
                      <a:pPr algn="just">
                        <a:lnSpc>
                          <a:spcPct val="150000"/>
                        </a:lnSpc>
                        <a:spcAft>
                          <a:spcPts val="0"/>
                        </a:spcAft>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推广数据实时反馈</a:t>
                      </a:r>
                    </a:p>
                  </a:txBody>
                  <a:tcPr marL="16280" marR="16280" marT="8140" marB="81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9146">
                <a:tc vMerge="1">
                  <a:txBody>
                    <a:bodyPr/>
                    <a:lstStyle/>
                    <a:p>
                      <a:endParaRPr lang="zh-CN"/>
                    </a:p>
                  </a:txBody>
                  <a:tcPr/>
                </a:tc>
                <a:tc>
                  <a:txBody>
                    <a:bodyPr/>
                    <a:lstStyle/>
                    <a:p>
                      <a:pPr algn="just">
                        <a:lnSpc>
                          <a:spcPct val="150000"/>
                        </a:lnSpc>
                        <a:spcAft>
                          <a:spcPts val="0"/>
                        </a:spcAft>
                      </a:pPr>
                      <a:r>
                        <a:rPr lang="zh-CN" sz="1400" kern="100">
                          <a:solidFill>
                            <a:srgbClr val="000000"/>
                          </a:solidFill>
                          <a:latin typeface="微软雅黑" panose="020B0503020204020204" pitchFamily="34" charset="-122"/>
                          <a:ea typeface="微软雅黑" panose="020B0503020204020204" pitchFamily="34" charset="-122"/>
                          <a:cs typeface="幼圆" panose="02010509060101010101" charset="-122"/>
                        </a:rPr>
                        <a:t>游戏营销</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16280" marR="16280" marT="8140" marB="81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多种游戏模板</a:t>
                      </a:r>
                    </a:p>
                    <a:p>
                      <a:pPr algn="just">
                        <a:lnSpc>
                          <a:spcPct val="150000"/>
                        </a:lnSpc>
                        <a:spcAft>
                          <a:spcPts val="0"/>
                        </a:spcAft>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游戏可定制</a:t>
                      </a:r>
                    </a:p>
                    <a:p>
                      <a:pPr algn="just">
                        <a:lnSpc>
                          <a:spcPct val="150000"/>
                        </a:lnSpc>
                        <a:spcAft>
                          <a:spcPts val="0"/>
                        </a:spcAft>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有超级现场体验的多屏互动游戏</a:t>
                      </a:r>
                    </a:p>
                    <a:p>
                      <a:pPr algn="just">
                        <a:lnSpc>
                          <a:spcPct val="150000"/>
                        </a:lnSpc>
                        <a:spcAft>
                          <a:spcPts val="0"/>
                        </a:spcAft>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可实现全场景的游戏营销</a:t>
                      </a:r>
                    </a:p>
                    <a:p>
                      <a:pPr algn="just">
                        <a:lnSpc>
                          <a:spcPct val="150000"/>
                        </a:lnSpc>
                        <a:spcAft>
                          <a:spcPts val="0"/>
                        </a:spcAft>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营销数据实时反馈</a:t>
                      </a:r>
                    </a:p>
                  </a:txBody>
                  <a:tcPr marL="16280" marR="16280" marT="8140" marB="81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9146">
                <a:tc vMerge="1">
                  <a:txBody>
                    <a:bodyPr/>
                    <a:lstStyle/>
                    <a:p>
                      <a:endParaRPr lang="zh-CN"/>
                    </a:p>
                  </a:txBody>
                  <a:tcPr/>
                </a:tc>
                <a:tc>
                  <a:txBody>
                    <a:bodyPr/>
                    <a:lstStyle/>
                    <a:p>
                      <a:pPr algn="just">
                        <a:lnSpc>
                          <a:spcPct val="150000"/>
                        </a:lnSpc>
                        <a:spcAft>
                          <a:spcPts val="0"/>
                        </a:spcAft>
                      </a:pPr>
                      <a:r>
                        <a:rPr lang="zh-CN" sz="1400" kern="100">
                          <a:solidFill>
                            <a:srgbClr val="000000"/>
                          </a:solidFill>
                          <a:latin typeface="微软雅黑" panose="020B0503020204020204" pitchFamily="34" charset="-122"/>
                          <a:ea typeface="微软雅黑" panose="020B0503020204020204" pitchFamily="34" charset="-122"/>
                          <a:cs typeface="幼圆" panose="02010509060101010101" charset="-122"/>
                        </a:rPr>
                        <a:t>拉客营销</a:t>
                      </a:r>
                    </a:p>
                  </a:txBody>
                  <a:tcPr marL="16280" marR="16280" marT="8140" marB="81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lvl="0" algn="just">
                        <a:lnSpc>
                          <a:spcPct val="150000"/>
                        </a:lnSpc>
                        <a:spcAft>
                          <a:spcPts val="0"/>
                        </a:spcAft>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实现店内员工的量化激励管理</a:t>
                      </a:r>
                    </a:p>
                    <a:p>
                      <a:pPr marL="0" lvl="0" algn="just">
                        <a:lnSpc>
                          <a:spcPct val="150000"/>
                        </a:lnSpc>
                        <a:spcAft>
                          <a:spcPts val="0"/>
                        </a:spcAft>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现成手环，即买即用</a:t>
                      </a:r>
                    </a:p>
                    <a:p>
                      <a:pPr marL="0" lvl="0" algn="just">
                        <a:lnSpc>
                          <a:spcPct val="150000"/>
                        </a:lnSpc>
                        <a:spcAft>
                          <a:spcPts val="0"/>
                        </a:spcAft>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员工与手环一一绑定可以灵活设置推广内容</a:t>
                      </a:r>
                    </a:p>
                    <a:p>
                      <a:pPr marL="0" lvl="0" algn="just">
                        <a:lnSpc>
                          <a:spcPct val="150000"/>
                        </a:lnSpc>
                        <a:spcAft>
                          <a:spcPts val="0"/>
                        </a:spcAft>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在店内开展全员营销</a:t>
                      </a:r>
                    </a:p>
                    <a:p>
                      <a:pPr marL="0" lvl="0" algn="just">
                        <a:lnSpc>
                          <a:spcPct val="150000"/>
                        </a:lnSpc>
                        <a:spcAft>
                          <a:spcPts val="0"/>
                        </a:spcAft>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在店内开展服务量化评价</a:t>
                      </a:r>
                    </a:p>
                  </a:txBody>
                  <a:tcPr marL="16280" marR="16280" marT="8140" marB="81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287">
                <a:tc vMerge="1">
                  <a:txBody>
                    <a:bodyPr/>
                    <a:lstStyle/>
                    <a:p>
                      <a:endParaRPr lang="zh-CN"/>
                    </a:p>
                  </a:txBody>
                  <a:tcPr/>
                </a:tc>
                <a:tc>
                  <a:txBody>
                    <a:bodyPr/>
                    <a:lstStyle/>
                    <a:p>
                      <a:pPr algn="just">
                        <a:lnSpc>
                          <a:spcPct val="150000"/>
                        </a:lnSpc>
                        <a:spcAft>
                          <a:spcPts val="0"/>
                        </a:spcAft>
                      </a:pPr>
                      <a:r>
                        <a:rPr lang="zh-CN" sz="1400" kern="100">
                          <a:solidFill>
                            <a:srgbClr val="000000"/>
                          </a:solidFill>
                          <a:latin typeface="微软雅黑" panose="020B0503020204020204" pitchFamily="34" charset="-122"/>
                          <a:ea typeface="微软雅黑" panose="020B0503020204020204" pitchFamily="34" charset="-122"/>
                          <a:cs typeface="幼圆" panose="02010509060101010101" charset="-122"/>
                        </a:rPr>
                        <a:t>智能小二</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16280" marR="16280" marT="8140" marB="81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lvl="0" algn="just">
                        <a:lnSpc>
                          <a:spcPct val="150000"/>
                        </a:lnSpc>
                        <a:spcAft>
                          <a:spcPts val="0"/>
                        </a:spcAft>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减少服务员等待时间，实现客户自助服务，节约人力</a:t>
                      </a:r>
                    </a:p>
                    <a:p>
                      <a:pPr marL="0" lvl="0" algn="just">
                        <a:lnSpc>
                          <a:spcPct val="150000"/>
                        </a:lnSpc>
                        <a:spcAft>
                          <a:spcPts val="0"/>
                        </a:spcAft>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通过桌面二维码进行营销，推广优惠券、团购、会员卡或者热门活动等</a:t>
                      </a:r>
                    </a:p>
                  </a:txBody>
                  <a:tcPr marL="16280" marR="16280" marT="8140" marB="81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287">
                <a:tc vMerge="1">
                  <a:txBody>
                    <a:bodyPr/>
                    <a:lstStyle/>
                    <a:p>
                      <a:endParaRPr lang="zh-CN"/>
                    </a:p>
                  </a:txBody>
                  <a:tcPr/>
                </a:tc>
                <a:tc>
                  <a:txBody>
                    <a:bodyPr/>
                    <a:lstStyle/>
                    <a:p>
                      <a:pPr algn="just">
                        <a:lnSpc>
                          <a:spcPct val="150000"/>
                        </a:lnSpc>
                        <a:spcAft>
                          <a:spcPts val="0"/>
                        </a:spcAft>
                      </a:pPr>
                      <a:r>
                        <a:rPr lang="zh-CN" sz="14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微掌柜</a:t>
                      </a:r>
                      <a:endParaRPr lang="zh-CN" sz="1400" kern="100" dirty="0">
                        <a:latin typeface="微软雅黑" panose="020B0503020204020204" pitchFamily="34" charset="-122"/>
                        <a:ea typeface="微软雅黑" panose="020B0503020204020204" pitchFamily="34" charset="-122"/>
                        <a:cs typeface="Times New Roman" panose="02020603050405020304"/>
                      </a:endParaRPr>
                    </a:p>
                  </a:txBody>
                  <a:tcPr marL="16280" marR="16280" marT="8140" marB="81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lvl="0" algn="just">
                        <a:lnSpc>
                          <a:spcPct val="150000"/>
                        </a:lnSpc>
                        <a:spcAft>
                          <a:spcPts val="0"/>
                        </a:spcAft>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线上线下的O2O商城、扫码点餐、设备点单、接单</a:t>
                      </a:r>
                    </a:p>
                    <a:p>
                      <a:pPr marL="0" lvl="0" algn="just">
                        <a:lnSpc>
                          <a:spcPct val="150000"/>
                        </a:lnSpc>
                        <a:spcAft>
                          <a:spcPts val="0"/>
                        </a:spcAft>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支持在线购物获得二维码凭证，再到线下核销提货</a:t>
                      </a:r>
                    </a:p>
                  </a:txBody>
                  <a:tcPr marL="16280" marR="16280" marT="8140" marB="81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4"/>
          <p:cNvSpPr txBox="1"/>
          <p:nvPr/>
        </p:nvSpPr>
        <p:spPr>
          <a:xfrm>
            <a:off x="-24652" y="0"/>
            <a:ext cx="3091680" cy="400110"/>
          </a:xfrm>
          <a:prstGeom prst="rect">
            <a:avLst/>
          </a:prstGeom>
          <a:noFill/>
        </p:spPr>
        <p:txBody>
          <a:bodyPr wrap="none" rtlCol="0">
            <a:spAutoFit/>
          </a:bodyPr>
          <a:lstStyle/>
          <a:p>
            <a:r>
              <a:rPr lang="en-US" altLang="zh-CN" sz="20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6.</a:t>
            </a:r>
            <a:r>
              <a:rPr lang="zh-CN" altLang="en-US" sz="20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掌贝产品层卖点</a:t>
            </a:r>
            <a:r>
              <a:rPr lang="en-US" altLang="zh-CN" sz="20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-Part 4</a:t>
            </a:r>
            <a:endParaRPr lang="zh-CN" altLang="en-US" sz="2000" b="1" dirty="0">
              <a:solidFill>
                <a:srgbClr val="0182F0"/>
              </a:solidFill>
              <a:latin typeface="微软雅黑" panose="020B0503020204020204" pitchFamily="34" charset="-122"/>
              <a:ea typeface="微软雅黑" panose="020B0503020204020204" pitchFamily="34" charset="-122"/>
              <a:cs typeface="幼圆" panose="02010509060101010101"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547157493"/>
              </p:ext>
            </p:extLst>
          </p:nvPr>
        </p:nvGraphicFramePr>
        <p:xfrm>
          <a:off x="611560" y="400110"/>
          <a:ext cx="7862570" cy="4386580"/>
        </p:xfrm>
        <a:graphic>
          <a:graphicData uri="http://schemas.openxmlformats.org/drawingml/2006/table">
            <a:tbl>
              <a:tblPr/>
              <a:tblGrid>
                <a:gridCol w="942340"/>
                <a:gridCol w="939800"/>
                <a:gridCol w="2000885"/>
                <a:gridCol w="3979545"/>
              </a:tblGrid>
              <a:tr h="744220">
                <a:tc rowSpan="7">
                  <a:txBody>
                    <a:bodyPr/>
                    <a:lstStyle/>
                    <a:p>
                      <a:pPr algn="just">
                        <a:lnSpc>
                          <a:spcPct val="150000"/>
                        </a:lnSpc>
                        <a:spcAft>
                          <a:spcPts val="0"/>
                        </a:spcAft>
                      </a:pPr>
                      <a:r>
                        <a:rPr lang="zh-CN" sz="1400" b="1" kern="100" dirty="0">
                          <a:solidFill>
                            <a:srgbClr val="000000"/>
                          </a:solidFill>
                          <a:latin typeface="微软雅黑" panose="020B0503020204020204" pitchFamily="34" charset="-122"/>
                          <a:ea typeface="微软雅黑" panose="020B0503020204020204" pitchFamily="34" charset="-122"/>
                          <a:cs typeface="幼圆" panose="02010509060101010101" charset="-122"/>
                        </a:rPr>
                        <a:t>智能</a:t>
                      </a:r>
                      <a:r>
                        <a:rPr lang="en-US" sz="1400" b="1" kern="100" dirty="0">
                          <a:solidFill>
                            <a:srgbClr val="000000"/>
                          </a:solidFill>
                          <a:latin typeface="微软雅黑" panose="020B0503020204020204" pitchFamily="34" charset="-122"/>
                          <a:ea typeface="微软雅黑" panose="020B0503020204020204" pitchFamily="34" charset="-122"/>
                          <a:cs typeface="幼圆" panose="02010509060101010101" charset="-122"/>
                        </a:rPr>
                        <a:t>POS </a:t>
                      </a:r>
                      <a:endParaRPr lang="zh-CN" sz="1400" b="1" kern="100" dirty="0">
                        <a:latin typeface="微软雅黑" panose="020B0503020204020204" pitchFamily="34" charset="-122"/>
                        <a:ea typeface="微软雅黑" panose="020B0503020204020204" pitchFamily="34" charset="-122"/>
                        <a:cs typeface="Times New Roman" panose="02020603050405020304"/>
                      </a:endParaRPr>
                    </a:p>
                  </a:txBody>
                  <a:tcPr marL="58180" marR="58180" marT="29090" marB="290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ct val="150000"/>
                        </a:lnSpc>
                        <a:spcAft>
                          <a:spcPts val="0"/>
                        </a:spcAft>
                      </a:pPr>
                      <a:r>
                        <a:rPr lang="zh-CN" sz="1400" kern="100">
                          <a:solidFill>
                            <a:srgbClr val="000000"/>
                          </a:solidFill>
                          <a:latin typeface="微软雅黑" panose="020B0503020204020204" pitchFamily="34" charset="-122"/>
                          <a:ea typeface="微软雅黑" panose="020B0503020204020204" pitchFamily="34" charset="-122"/>
                          <a:cs typeface="幼圆" panose="02010509060101010101" charset="-122"/>
                        </a:rPr>
                        <a:t>操作系统</a:t>
                      </a:r>
                    </a:p>
                  </a:txBody>
                  <a:tcPr marL="58180" marR="58180" marT="29090" marB="290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账号管理</a:t>
                      </a:r>
                    </a:p>
                  </a:txBody>
                  <a:tcPr marL="58180" marR="58180" marT="29090" marB="290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lvl="0" indent="-228600" algn="l">
                        <a:lnSpc>
                          <a:spcPct val="150000"/>
                        </a:lnSpc>
                        <a:spcAft>
                          <a:spcPts val="0"/>
                        </a:spcAft>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完善的设备账号系统保证安全，无账号无法登陆设备进行操作</a:t>
                      </a:r>
                    </a:p>
                    <a:p>
                      <a:pPr marL="228600" lvl="0" indent="-228600" algn="l">
                        <a:lnSpc>
                          <a:spcPct val="150000"/>
                        </a:lnSpc>
                        <a:spcAft>
                          <a:spcPts val="0"/>
                        </a:spcAft>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账号系统可以分操作员权限</a:t>
                      </a:r>
                    </a:p>
                    <a:p>
                      <a:pPr marL="228600" lvl="0" indent="-228600" algn="l">
                        <a:lnSpc>
                          <a:spcPct val="150000"/>
                        </a:lnSpc>
                        <a:spcAft>
                          <a:spcPts val="0"/>
                        </a:spcAft>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后台可以全权控制账号开启、停用状态</a:t>
                      </a:r>
                    </a:p>
                  </a:txBody>
                  <a:tcPr marL="58180" marR="58180" marT="29090" marB="290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4220">
                <a:tc vMerge="1">
                  <a:txBody>
                    <a:bodyPr/>
                    <a:lstStyle/>
                    <a:p>
                      <a:endParaRPr lang="zh-CN"/>
                    </a:p>
                  </a:txBody>
                  <a:tcPr/>
                </a:tc>
                <a:tc vMerge="1">
                  <a:txBody>
                    <a:bodyPr/>
                    <a:lstStyle/>
                    <a:p>
                      <a:endParaRPr lang="zh-CN"/>
                    </a:p>
                  </a:txBody>
                  <a:tcPr/>
                </a:tc>
                <a:tc>
                  <a:txBody>
                    <a:bodyPr/>
                    <a:lstStyle/>
                    <a:p>
                      <a:pPr algn="just">
                        <a:lnSpc>
                          <a:spcPct val="150000"/>
                        </a:lnSpc>
                        <a:spcAft>
                          <a:spcPts val="0"/>
                        </a:spcAft>
                      </a:pPr>
                      <a:r>
                        <a:rPr lang="zh-CN" sz="12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高安全性</a:t>
                      </a:r>
                    </a:p>
                  </a:txBody>
                  <a:tcPr marL="58180" marR="58180" marT="29090" marB="290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lvl="0" indent="-228600" algn="l">
                        <a:lnSpc>
                          <a:spcPct val="150000"/>
                        </a:lnSpc>
                        <a:spcAft>
                          <a:spcPts val="0"/>
                        </a:spcAft>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设备采用金融级系统加密，且关闭了安卓潜在的开放接口，保证系统干净的环境</a:t>
                      </a:r>
                    </a:p>
                    <a:p>
                      <a:pPr marL="228600" lvl="0" indent="-228600" algn="l">
                        <a:lnSpc>
                          <a:spcPct val="150000"/>
                        </a:lnSpc>
                        <a:spcAft>
                          <a:spcPts val="0"/>
                        </a:spcAft>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操作系统裁掉众多非安全非必要的服务和应用</a:t>
                      </a:r>
                    </a:p>
                  </a:txBody>
                  <a:tcPr marL="58180" marR="58180" marT="29090" marB="290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5620">
                <a:tc vMerge="1">
                  <a:txBody>
                    <a:bodyPr/>
                    <a:lstStyle/>
                    <a:p>
                      <a:endParaRPr lang="zh-CN"/>
                    </a:p>
                  </a:txBody>
                  <a:tcPr/>
                </a:tc>
                <a:tc>
                  <a:txBody>
                    <a:bodyPr/>
                    <a:lstStyle/>
                    <a:p>
                      <a:pPr algn="just">
                        <a:lnSpc>
                          <a:spcPct val="150000"/>
                        </a:lnSpc>
                        <a:spcAft>
                          <a:spcPts val="0"/>
                        </a:spcAft>
                      </a:pPr>
                      <a:endParaRPr lang="en-US" sz="1400" kern="100">
                        <a:solidFill>
                          <a:srgbClr val="000000"/>
                        </a:solidFill>
                        <a:latin typeface="微软雅黑" panose="020B0503020204020204" pitchFamily="34" charset="-122"/>
                        <a:ea typeface="微软雅黑" panose="020B0503020204020204" pitchFamily="34" charset="-122"/>
                        <a:cs typeface="幼圆" panose="02010509060101010101"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kern="100">
                          <a:solidFill>
                            <a:srgbClr val="000000"/>
                          </a:solidFill>
                          <a:latin typeface="微软雅黑" panose="020B0503020204020204" pitchFamily="34" charset="-122"/>
                          <a:ea typeface="微软雅黑" panose="020B0503020204020204" pitchFamily="34" charset="-122"/>
                          <a:cs typeface="幼圆" panose="02010509060101010101" charset="-122"/>
                        </a:rPr>
                        <a:t>兼容</a:t>
                      </a:r>
                      <a:r>
                        <a:rPr lang="en-US" sz="1200" kern="100">
                          <a:solidFill>
                            <a:srgbClr val="000000"/>
                          </a:solidFill>
                          <a:latin typeface="微软雅黑" panose="020B0503020204020204" pitchFamily="34" charset="-122"/>
                          <a:ea typeface="微软雅黑" panose="020B0503020204020204" pitchFamily="34" charset="-122"/>
                          <a:cs typeface="幼圆" panose="02010509060101010101" charset="-122"/>
                        </a:rPr>
                        <a:t>APP</a:t>
                      </a:r>
                      <a:r>
                        <a:rPr lang="zh-CN" altLang="en-US" sz="1200" kern="100">
                          <a:solidFill>
                            <a:srgbClr val="000000"/>
                          </a:solidFill>
                          <a:latin typeface="微软雅黑" panose="020B0503020204020204" pitchFamily="34" charset="-122"/>
                          <a:ea typeface="微软雅黑" panose="020B0503020204020204" pitchFamily="34" charset="-122"/>
                          <a:cs typeface="幼圆" panose="02010509060101010101" charset="-122"/>
                        </a:rPr>
                        <a:t>，</a:t>
                      </a:r>
                      <a:r>
                        <a:rPr lang="zh-CN" sz="1200" kern="100">
                          <a:solidFill>
                            <a:srgbClr val="000000"/>
                          </a:solidFill>
                          <a:latin typeface="微软雅黑" panose="020B0503020204020204" pitchFamily="34" charset="-122"/>
                          <a:ea typeface="微软雅黑" panose="020B0503020204020204" pitchFamily="34" charset="-122"/>
                          <a:cs typeface="幼圆" panose="02010509060101010101" charset="-122"/>
                          <a:sym typeface="+mn-ea"/>
                        </a:rPr>
                        <a:t>处理速度快</a:t>
                      </a:r>
                      <a:endParaRPr lang="zh-CN" altLang="en-US" sz="1200" kern="100">
                        <a:solidFill>
                          <a:srgbClr val="000000"/>
                        </a:solidFill>
                        <a:latin typeface="微软雅黑" panose="020B0503020204020204" pitchFamily="34" charset="-122"/>
                        <a:ea typeface="微软雅黑" panose="020B0503020204020204" pitchFamily="34" charset="-122"/>
                        <a:cs typeface="幼圆" panose="02010509060101010101" charset="-122"/>
                      </a:endParaRPr>
                    </a:p>
                  </a:txBody>
                  <a:tcPr marL="58180" marR="58180" marT="29090" marB="290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lvl="0" indent="-228600" algn="l">
                        <a:lnSpc>
                          <a:spcPct val="150000"/>
                        </a:lnSpc>
                        <a:spcAft>
                          <a:spcPts val="0"/>
                        </a:spcAft>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可以通过掌柜应用下载到第三方APP</a:t>
                      </a:r>
                    </a:p>
                    <a:p>
                      <a:pPr marL="228600" lvl="0" indent="-228600" algn="l">
                        <a:lnSpc>
                          <a:spcPct val="150000"/>
                        </a:lnSpc>
                        <a:spcAft>
                          <a:spcPts val="0"/>
                        </a:spcAft>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第三方安装包可以根据不同商户配置</a:t>
                      </a:r>
                    </a:p>
                  </a:txBody>
                  <a:tcPr marL="58180" marR="58180" marT="29090" marB="290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5620">
                <a:tc vMerge="1">
                  <a:txBody>
                    <a:bodyPr/>
                    <a:lstStyle/>
                    <a:p>
                      <a:endParaRPr lang="zh-CN"/>
                    </a:p>
                  </a:txBody>
                  <a:tcPr/>
                </a:tc>
                <a:tc rowSpan="4">
                  <a:txBody>
                    <a:bodyPr/>
                    <a:lstStyle/>
                    <a:p>
                      <a:pPr algn="just">
                        <a:lnSpc>
                          <a:spcPct val="150000"/>
                        </a:lnSpc>
                        <a:spcAft>
                          <a:spcPts val="0"/>
                        </a:spcAft>
                      </a:pPr>
                      <a:r>
                        <a:rPr lang="zh-CN" sz="1400" kern="100">
                          <a:solidFill>
                            <a:srgbClr val="000000"/>
                          </a:solidFill>
                          <a:latin typeface="微软雅黑" panose="020B0503020204020204" pitchFamily="34" charset="-122"/>
                          <a:ea typeface="微软雅黑" panose="020B0503020204020204" pitchFamily="34" charset="-122"/>
                          <a:cs typeface="幼圆" panose="02010509060101010101" charset="-122"/>
                        </a:rPr>
                        <a:t>硬件能力</a:t>
                      </a:r>
                    </a:p>
                  </a:txBody>
                  <a:tcPr marL="58180" marR="58180" marT="29090" marB="290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kern="100">
                          <a:solidFill>
                            <a:srgbClr val="000000"/>
                          </a:solidFill>
                          <a:latin typeface="微软雅黑" panose="020B0503020204020204" pitchFamily="34" charset="-122"/>
                          <a:ea typeface="微软雅黑" panose="020B0503020204020204" pitchFamily="34" charset="-122"/>
                          <a:cs typeface="幼圆" panose="02010509060101010101" charset="-122"/>
                        </a:rPr>
                        <a:t>处理速度</a:t>
                      </a:r>
                    </a:p>
                  </a:txBody>
                  <a:tcPr marL="58180" marR="58180" marT="29090" marB="290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lvl="0" indent="-228600" algn="l">
                        <a:lnSpc>
                          <a:spcPct val="150000"/>
                        </a:lnSpc>
                        <a:spcAft>
                          <a:spcPts val="0"/>
                        </a:spcAft>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设备采用高速4核处理器，操作流畅</a:t>
                      </a:r>
                    </a:p>
                    <a:p>
                      <a:pPr marL="228600" indent="-228600" algn="l">
                        <a:lnSpc>
                          <a:spcPct val="150000"/>
                        </a:lnSpc>
                        <a:spcAft>
                          <a:spcPts val="0"/>
                        </a:spcAft>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2.  1G RAM + 8G ROM，内存空间大</a:t>
                      </a:r>
                    </a:p>
                  </a:txBody>
                  <a:tcPr marL="58180" marR="58180" marT="29090" marB="290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01420">
                <a:tc vMerge="1">
                  <a:txBody>
                    <a:bodyPr/>
                    <a:lstStyle/>
                    <a:p>
                      <a:endParaRPr lang="zh-CN"/>
                    </a:p>
                  </a:txBody>
                  <a:tcPr/>
                </a:tc>
                <a:tc vMerge="1">
                  <a:txBody>
                    <a:bodyPr/>
                    <a:lstStyle/>
                    <a:p>
                      <a:endParaRPr lang="zh-CN"/>
                    </a:p>
                  </a:txBody>
                  <a:tcPr/>
                </a:tc>
                <a:tc>
                  <a:txBody>
                    <a:bodyPr/>
                    <a:lstStyle/>
                    <a:p>
                      <a:pPr algn="just">
                        <a:lnSpc>
                          <a:spcPct val="150000"/>
                        </a:lnSpc>
                        <a:spcAft>
                          <a:spcPts val="0"/>
                        </a:spcAft>
                      </a:pPr>
                      <a:r>
                        <a:rPr lang="zh-CN" sz="1200" kern="100">
                          <a:solidFill>
                            <a:srgbClr val="000000"/>
                          </a:solidFill>
                          <a:latin typeface="微软雅黑" panose="020B0503020204020204" pitchFamily="34" charset="-122"/>
                          <a:ea typeface="微软雅黑" panose="020B0503020204020204" pitchFamily="34" charset="-122"/>
                          <a:cs typeface="幼圆" panose="02010509060101010101" charset="-122"/>
                        </a:rPr>
                        <a:t>其他硬件能力</a:t>
                      </a:r>
                    </a:p>
                  </a:txBody>
                  <a:tcPr marL="58180" marR="58180" marT="29090" marB="290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lvl="0" indent="-228600" algn="l">
                        <a:lnSpc>
                          <a:spcPct val="150000"/>
                        </a:lnSpc>
                        <a:spcAft>
                          <a:spcPts val="0"/>
                        </a:spcAft>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支持移动联通双4G</a:t>
                      </a:r>
                    </a:p>
                    <a:p>
                      <a:pPr marL="228600" lvl="0" indent="-228600" algn="l">
                        <a:lnSpc>
                          <a:spcPct val="150000"/>
                        </a:lnSpc>
                        <a:spcAft>
                          <a:spcPts val="0"/>
                        </a:spcAft>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支持2.4GHz以及5GHz双频WIFI</a:t>
                      </a:r>
                    </a:p>
                    <a:p>
                      <a:pPr marL="228600" lvl="0" indent="-228600" algn="l">
                        <a:lnSpc>
                          <a:spcPct val="150000"/>
                        </a:lnSpc>
                        <a:spcAft>
                          <a:spcPts val="0"/>
                        </a:spcAft>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支持快充，4000mAh大电池</a:t>
                      </a:r>
                    </a:p>
                    <a:p>
                      <a:pPr marL="228600" lvl="0" indent="-228600" algn="l">
                        <a:lnSpc>
                          <a:spcPct val="150000"/>
                        </a:lnSpc>
                        <a:spcAft>
                          <a:spcPts val="0"/>
                        </a:spcAft>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500万像素高速扫码摄像头</a:t>
                      </a:r>
                    </a:p>
                    <a:p>
                      <a:pPr marL="228600" lvl="0" indent="-228600" algn="l">
                        <a:lnSpc>
                          <a:spcPct val="150000"/>
                        </a:lnSpc>
                        <a:spcAft>
                          <a:spcPts val="0"/>
                        </a:spcAft>
                        <a:buFont typeface="+mj-lt"/>
                        <a:buAutoNum type="arabicPeriod"/>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5.0英寸 IPS 720P高清屏幕</a:t>
                      </a:r>
                    </a:p>
                  </a:txBody>
                  <a:tcPr marL="58180" marR="58180" marT="29090" marB="290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740">
                <a:tc vMerge="1">
                  <a:txBody>
                    <a:bodyPr/>
                    <a:lstStyle/>
                    <a:p>
                      <a:endParaRPr lang="zh-CN"/>
                    </a:p>
                  </a:txBody>
                  <a:tcPr/>
                </a:tc>
                <a:tc vMerge="1">
                  <a:txBody>
                    <a:bodyPr/>
                    <a:lstStyle/>
                    <a:p>
                      <a:endParaRPr lang="zh-CN"/>
                    </a:p>
                  </a:txBody>
                  <a:tcPr/>
                </a:tc>
                <a:tc>
                  <a:txBody>
                    <a:bodyPr/>
                    <a:lstStyle/>
                    <a:p>
                      <a:pPr algn="just">
                        <a:lnSpc>
                          <a:spcPct val="150000"/>
                        </a:lnSpc>
                        <a:spcAft>
                          <a:spcPts val="0"/>
                        </a:spcAft>
                      </a:pPr>
                      <a:r>
                        <a:rPr lang="zh-CN" sz="1200" kern="100">
                          <a:solidFill>
                            <a:srgbClr val="000000"/>
                          </a:solidFill>
                          <a:latin typeface="微软雅黑" panose="020B0503020204020204" pitchFamily="34" charset="-122"/>
                          <a:ea typeface="微软雅黑" panose="020B0503020204020204" pitchFamily="34" charset="-122"/>
                          <a:cs typeface="幼圆" panose="02010509060101010101" charset="-122"/>
                        </a:rPr>
                        <a:t>打印速度、</a:t>
                      </a:r>
                      <a:r>
                        <a:rPr lang="zh-CN" sz="1200" kern="100">
                          <a:solidFill>
                            <a:srgbClr val="000000"/>
                          </a:solidFill>
                          <a:latin typeface="微软雅黑" panose="020B0503020204020204" pitchFamily="34" charset="-122"/>
                          <a:ea typeface="微软雅黑" panose="020B0503020204020204" pitchFamily="34" charset="-122"/>
                          <a:cs typeface="幼圆" panose="02010509060101010101" charset="-122"/>
                          <a:sym typeface="+mn-ea"/>
                        </a:rPr>
                        <a:t>刷卡速度</a:t>
                      </a:r>
                      <a:endParaRPr lang="zh-CN" sz="1200" kern="100">
                        <a:solidFill>
                          <a:srgbClr val="000000"/>
                        </a:solidFill>
                        <a:latin typeface="微软雅黑" panose="020B0503020204020204" pitchFamily="34" charset="-122"/>
                        <a:ea typeface="微软雅黑" panose="020B0503020204020204" pitchFamily="34" charset="-122"/>
                        <a:cs typeface="幼圆" panose="02010509060101010101" charset="-122"/>
                      </a:endParaRPr>
                    </a:p>
                  </a:txBody>
                  <a:tcPr marL="58180" marR="58180" marT="29090" marB="290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indent="-228600" algn="l">
                        <a:lnSpc>
                          <a:spcPct val="150000"/>
                        </a:lnSpc>
                        <a:spcAft>
                          <a:spcPts val="0"/>
                        </a:spcAft>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30mm/s，</a:t>
                      </a: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sym typeface="+mn-ea"/>
                        </a:rPr>
                        <a:t>1s内</a:t>
                      </a:r>
                      <a:endPar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endParaRPr>
                    </a:p>
                  </a:txBody>
                  <a:tcPr marL="58180" marR="58180" marT="29090" marB="290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740">
                <a:tc vMerge="1">
                  <a:txBody>
                    <a:bodyPr/>
                    <a:lstStyle/>
                    <a:p>
                      <a:endParaRPr lang="zh-CN"/>
                    </a:p>
                  </a:txBody>
                  <a:tcPr/>
                </a:tc>
                <a:tc vMerge="1">
                  <a:txBody>
                    <a:bodyPr/>
                    <a:lstStyle/>
                    <a:p>
                      <a:endParaRPr lang="zh-CN"/>
                    </a:p>
                  </a:txBody>
                  <a:tcPr/>
                </a:tc>
                <a:tc>
                  <a:txBody>
                    <a:bodyPr/>
                    <a:lstStyle/>
                    <a:p>
                      <a:pPr algn="just">
                        <a:lnSpc>
                          <a:spcPct val="150000"/>
                        </a:lnSpc>
                        <a:spcAft>
                          <a:spcPts val="0"/>
                        </a:spcAft>
                      </a:pPr>
                      <a:r>
                        <a:rPr lang="zh-CN" sz="12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耐摔、防水灯</a:t>
                      </a:r>
                    </a:p>
                  </a:txBody>
                  <a:tcPr marL="58180" marR="58180" marT="29090" marB="290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indent="-228600" algn="l">
                        <a:lnSpc>
                          <a:spcPct val="150000"/>
                        </a:lnSpc>
                        <a:spcAft>
                          <a:spcPts val="0"/>
                        </a:spcAft>
                      </a:pPr>
                      <a:r>
                        <a:rPr lang="zh-CN" sz="10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IP45的防水防尘等级</a:t>
                      </a:r>
                    </a:p>
                  </a:txBody>
                  <a:tcPr marL="58180" marR="58180" marT="29090" marB="290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4"/>
          <p:cNvSpPr txBox="1"/>
          <p:nvPr/>
        </p:nvSpPr>
        <p:spPr>
          <a:xfrm>
            <a:off x="317185" y="219306"/>
            <a:ext cx="3307316" cy="415498"/>
          </a:xfrm>
          <a:prstGeom prst="rect">
            <a:avLst/>
          </a:prstGeom>
          <a:noFill/>
        </p:spPr>
        <p:txBody>
          <a:bodyPr wrap="none" rtlCol="0">
            <a:spAutoFit/>
          </a:bodyPr>
          <a:lstStyle/>
          <a:p>
            <a:r>
              <a:rPr lang="en-US" altLang="zh-CN"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6.</a:t>
            </a:r>
            <a:r>
              <a:rPr lang="zh-CN" altLang="en-US"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掌贝产品层卖点</a:t>
            </a:r>
            <a:r>
              <a:rPr lang="en-US" altLang="zh-CN"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-Part 5</a:t>
            </a:r>
            <a:endParaRPr lang="zh-CN" altLang="en-US" sz="2100" b="1" dirty="0">
              <a:solidFill>
                <a:srgbClr val="0182F0"/>
              </a:solidFill>
              <a:latin typeface="微软雅黑" panose="020B0503020204020204" pitchFamily="34" charset="-122"/>
              <a:ea typeface="微软雅黑" panose="020B0503020204020204" pitchFamily="34" charset="-122"/>
              <a:cs typeface="幼圆" panose="02010509060101010101"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560019501"/>
              </p:ext>
            </p:extLst>
          </p:nvPr>
        </p:nvGraphicFramePr>
        <p:xfrm>
          <a:off x="827584" y="771550"/>
          <a:ext cx="7490460" cy="3901496"/>
        </p:xfrm>
        <a:graphic>
          <a:graphicData uri="http://schemas.openxmlformats.org/drawingml/2006/table">
            <a:tbl>
              <a:tblPr/>
              <a:tblGrid>
                <a:gridCol w="863600"/>
                <a:gridCol w="860425"/>
                <a:gridCol w="1029970"/>
                <a:gridCol w="4736465"/>
              </a:tblGrid>
              <a:tr h="815340">
                <a:tc rowSpan="7">
                  <a:txBody>
                    <a:bodyPr/>
                    <a:lstStyle/>
                    <a:p>
                      <a:pPr algn="just">
                        <a:lnSpc>
                          <a:spcPct val="150000"/>
                        </a:lnSpc>
                        <a:spcAft>
                          <a:spcPts val="0"/>
                        </a:spcAft>
                      </a:pPr>
                      <a:r>
                        <a:rPr lang="zh-CN" sz="1400" b="1" kern="100" dirty="0">
                          <a:solidFill>
                            <a:srgbClr val="000000"/>
                          </a:solidFill>
                          <a:latin typeface="微软雅黑" panose="020B0503020204020204" pitchFamily="34" charset="-122"/>
                          <a:ea typeface="微软雅黑" panose="020B0503020204020204" pitchFamily="34" charset="-122"/>
                          <a:cs typeface="幼圆" panose="02010509060101010101" charset="-122"/>
                        </a:rPr>
                        <a:t>实施安装</a:t>
                      </a:r>
                      <a:endParaRPr lang="zh-CN" sz="1400" b="1" kern="100" dirty="0">
                        <a:latin typeface="微软雅黑" panose="020B0503020204020204" pitchFamily="34" charset="-122"/>
                        <a:ea typeface="微软雅黑" panose="020B0503020204020204" pitchFamily="34" charset="-122"/>
                        <a:cs typeface="Times New Roman" panose="02020603050405020304"/>
                      </a:endParaRPr>
                    </a:p>
                  </a:txBody>
                  <a:tcPr marL="60968" marR="60968" marT="30484" marB="3048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just">
                        <a:lnSpc>
                          <a:spcPct val="150000"/>
                        </a:lnSpc>
                        <a:spcAft>
                          <a:spcPts val="0"/>
                        </a:spcAft>
                      </a:pPr>
                      <a:r>
                        <a:rPr lang="zh-CN" sz="1400" kern="100">
                          <a:solidFill>
                            <a:srgbClr val="000000"/>
                          </a:solidFill>
                          <a:latin typeface="微软雅黑" panose="020B0503020204020204" pitchFamily="34" charset="-122"/>
                          <a:ea typeface="微软雅黑" panose="020B0503020204020204" pitchFamily="34" charset="-122"/>
                          <a:cs typeface="幼圆" panose="02010509060101010101" charset="-122"/>
                        </a:rPr>
                        <a:t>安装服务</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60968" marR="60968" marT="30484" marB="3048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kern="100">
                          <a:solidFill>
                            <a:srgbClr val="000000"/>
                          </a:solidFill>
                          <a:latin typeface="微软雅黑" panose="020B0503020204020204" pitchFamily="34" charset="-122"/>
                          <a:ea typeface="微软雅黑" panose="020B0503020204020204" pitchFamily="34" charset="-122"/>
                          <a:cs typeface="幼圆" panose="02010509060101010101" charset="-122"/>
                        </a:rPr>
                        <a:t>便捷安全</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60968" marR="60968" marT="30484" marB="304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lvl="0" indent="0" algn="just">
                        <a:lnSpc>
                          <a:spcPct val="150000"/>
                        </a:lnSpc>
                        <a:spcAft>
                          <a:spcPts val="0"/>
                        </a:spcAft>
                        <a:buFont typeface="+mj-lt"/>
                        <a:buAutoNum type="arabicPeriod"/>
                      </a:pPr>
                      <a:r>
                        <a:rPr lang="zh-CN" sz="11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安装速度快，不需要替代商户原来收银系统或者点餐系统</a:t>
                      </a:r>
                      <a:endParaRPr lang="zh-CN" sz="1100" kern="100" dirty="0">
                        <a:latin typeface="微软雅黑" panose="020B0503020204020204" pitchFamily="34" charset="-122"/>
                        <a:ea typeface="微软雅黑" panose="020B0503020204020204" pitchFamily="34" charset="-122"/>
                        <a:cs typeface="Times New Roman" panose="02020603050405020304"/>
                      </a:endParaRPr>
                    </a:p>
                    <a:p>
                      <a:pPr marL="0" lvl="0" indent="0" algn="just">
                        <a:lnSpc>
                          <a:spcPct val="150000"/>
                        </a:lnSpc>
                        <a:spcAft>
                          <a:spcPts val="0"/>
                        </a:spcAft>
                        <a:buFont typeface="+mj-lt"/>
                        <a:buAutoNum type="arabicPeriod"/>
                      </a:pPr>
                      <a:r>
                        <a:rPr lang="zh-CN" sz="11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开机即可用，不需要商户做额外支付参数等配置</a:t>
                      </a:r>
                      <a:endParaRPr lang="zh-CN" sz="1100" kern="100" dirty="0">
                        <a:latin typeface="微软雅黑" panose="020B0503020204020204" pitchFamily="34" charset="-122"/>
                        <a:ea typeface="微软雅黑" panose="020B0503020204020204" pitchFamily="34" charset="-122"/>
                        <a:cs typeface="Times New Roman" panose="02020603050405020304"/>
                      </a:endParaRPr>
                    </a:p>
                    <a:p>
                      <a:pPr marL="0" lvl="0" indent="0" algn="just">
                        <a:lnSpc>
                          <a:spcPct val="150000"/>
                        </a:lnSpc>
                        <a:spcAft>
                          <a:spcPts val="0"/>
                        </a:spcAft>
                        <a:buFont typeface="+mj-lt"/>
                        <a:buAutoNum type="arabicPeriod"/>
                      </a:pPr>
                      <a:r>
                        <a:rPr lang="zh-CN" sz="11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严格保密商户信息</a:t>
                      </a:r>
                      <a:endParaRPr lang="zh-CN" sz="1100" kern="100" dirty="0">
                        <a:latin typeface="微软雅黑" panose="020B0503020204020204" pitchFamily="34" charset="-122"/>
                        <a:ea typeface="微软雅黑" panose="020B0503020204020204" pitchFamily="34" charset="-122"/>
                        <a:cs typeface="Times New Roman" panose="02020603050405020304"/>
                      </a:endParaRPr>
                    </a:p>
                  </a:txBody>
                  <a:tcPr marL="60968" marR="60968" marT="30484" marB="304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3880">
                <a:tc vMerge="1">
                  <a:txBody>
                    <a:bodyPr/>
                    <a:lstStyle/>
                    <a:p>
                      <a:endParaRPr lang="zh-CN"/>
                    </a:p>
                  </a:txBody>
                  <a:tcPr/>
                </a:tc>
                <a:tc vMerge="1">
                  <a:txBody>
                    <a:bodyPr/>
                    <a:lstStyle/>
                    <a:p>
                      <a:endParaRPr lang="zh-CN"/>
                    </a:p>
                  </a:txBody>
                  <a:tcPr/>
                </a:tc>
                <a:tc>
                  <a:txBody>
                    <a:bodyPr/>
                    <a:lstStyle/>
                    <a:p>
                      <a:pPr algn="just">
                        <a:lnSpc>
                          <a:spcPct val="150000"/>
                        </a:lnSpc>
                        <a:spcAft>
                          <a:spcPts val="0"/>
                        </a:spcAft>
                      </a:pPr>
                      <a:r>
                        <a:rPr lang="zh-CN" sz="1400" kern="100">
                          <a:solidFill>
                            <a:srgbClr val="000000"/>
                          </a:solidFill>
                          <a:latin typeface="微软雅黑" panose="020B0503020204020204" pitchFamily="34" charset="-122"/>
                          <a:ea typeface="微软雅黑" panose="020B0503020204020204" pitchFamily="34" charset="-122"/>
                          <a:cs typeface="幼圆" panose="02010509060101010101" charset="-122"/>
                        </a:rPr>
                        <a:t>个性化</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60968" marR="60968" marT="30484" marB="304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lvl="0" indent="0" algn="just">
                        <a:lnSpc>
                          <a:spcPct val="150000"/>
                        </a:lnSpc>
                        <a:spcAft>
                          <a:spcPts val="0"/>
                        </a:spcAft>
                        <a:buFont typeface="+mj-lt"/>
                        <a:buAutoNum type="arabicPeriod"/>
                      </a:pPr>
                      <a:r>
                        <a:rPr lang="zh-CN" sz="11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可以为商户配置多个拥有不同权限的后台账户</a:t>
                      </a:r>
                      <a:endParaRPr lang="zh-CN" sz="1100" kern="100" dirty="0">
                        <a:latin typeface="微软雅黑" panose="020B0503020204020204" pitchFamily="34" charset="-122"/>
                        <a:ea typeface="微软雅黑" panose="020B0503020204020204" pitchFamily="34" charset="-122"/>
                        <a:cs typeface="Times New Roman" panose="02020603050405020304"/>
                      </a:endParaRPr>
                    </a:p>
                    <a:p>
                      <a:pPr marL="0" lvl="0" indent="0" algn="just">
                        <a:lnSpc>
                          <a:spcPct val="150000"/>
                        </a:lnSpc>
                        <a:spcAft>
                          <a:spcPts val="0"/>
                        </a:spcAft>
                        <a:buFont typeface="+mj-lt"/>
                        <a:buAutoNum type="arabicPeriod"/>
                      </a:pPr>
                      <a:r>
                        <a:rPr lang="zh-CN" sz="11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可以为商户配置多个拥有不同权限的设备操作员账号</a:t>
                      </a:r>
                      <a:endParaRPr lang="zh-CN" sz="1100" kern="100" dirty="0">
                        <a:latin typeface="微软雅黑" panose="020B0503020204020204" pitchFamily="34" charset="-122"/>
                        <a:ea typeface="微软雅黑" panose="020B0503020204020204" pitchFamily="34" charset="-122"/>
                        <a:cs typeface="Times New Roman" panose="02020603050405020304"/>
                      </a:endParaRPr>
                    </a:p>
                  </a:txBody>
                  <a:tcPr marL="60968" marR="60968" marT="30484" marB="304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3880">
                <a:tc vMerge="1">
                  <a:txBody>
                    <a:bodyPr/>
                    <a:lstStyle/>
                    <a:p>
                      <a:endParaRPr lang="zh-CN"/>
                    </a:p>
                  </a:txBody>
                  <a:tcPr/>
                </a:tc>
                <a:tc vMerge="1">
                  <a:txBody>
                    <a:bodyPr/>
                    <a:lstStyle/>
                    <a:p>
                      <a:endParaRPr lang="zh-CN"/>
                    </a:p>
                  </a:txBody>
                  <a:tcPr/>
                </a:tc>
                <a:tc>
                  <a:txBody>
                    <a:bodyPr/>
                    <a:lstStyle/>
                    <a:p>
                      <a:pPr algn="just">
                        <a:lnSpc>
                          <a:spcPct val="150000"/>
                        </a:lnSpc>
                        <a:spcAft>
                          <a:spcPts val="0"/>
                        </a:spcAft>
                      </a:pPr>
                      <a:r>
                        <a:rPr lang="zh-CN" sz="1400" kern="100">
                          <a:solidFill>
                            <a:srgbClr val="000000"/>
                          </a:solidFill>
                          <a:latin typeface="微软雅黑" panose="020B0503020204020204" pitchFamily="34" charset="-122"/>
                          <a:ea typeface="微软雅黑" panose="020B0503020204020204" pitchFamily="34" charset="-122"/>
                          <a:cs typeface="幼圆" panose="02010509060101010101" charset="-122"/>
                        </a:rPr>
                        <a:t>使用培训</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60968" marR="60968" marT="30484" marB="304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lvl="0" indent="0" algn="just">
                        <a:lnSpc>
                          <a:spcPct val="150000"/>
                        </a:lnSpc>
                        <a:spcAft>
                          <a:spcPts val="0"/>
                        </a:spcAft>
                        <a:buFont typeface="+mj-lt"/>
                        <a:buAutoNum type="arabicPeriod"/>
                      </a:pPr>
                      <a:r>
                        <a:rPr lang="zh-CN" sz="11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所有商户都可以接受商户后台、设备使用培训</a:t>
                      </a:r>
                      <a:endParaRPr lang="zh-CN" sz="1100" kern="100" dirty="0">
                        <a:latin typeface="微软雅黑" panose="020B0503020204020204" pitchFamily="34" charset="-122"/>
                        <a:ea typeface="微软雅黑" panose="020B0503020204020204" pitchFamily="34" charset="-122"/>
                        <a:cs typeface="Times New Roman" panose="02020603050405020304"/>
                      </a:endParaRPr>
                    </a:p>
                    <a:p>
                      <a:pPr marL="0" lvl="0" indent="0" algn="just">
                        <a:lnSpc>
                          <a:spcPct val="150000"/>
                        </a:lnSpc>
                        <a:spcAft>
                          <a:spcPts val="0"/>
                        </a:spcAft>
                        <a:buFont typeface="+mj-lt"/>
                        <a:buAutoNum type="arabicPeriod"/>
                      </a:pPr>
                      <a:r>
                        <a:rPr lang="en-US" sz="11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KA</a:t>
                      </a:r>
                      <a:r>
                        <a:rPr lang="zh-CN" sz="11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商户由掌贝商学院负责，普通商户培训由掌贝服务商负责</a:t>
                      </a:r>
                      <a:endParaRPr lang="zh-CN" sz="1100" kern="100" dirty="0">
                        <a:latin typeface="微软雅黑" panose="020B0503020204020204" pitchFamily="34" charset="-122"/>
                        <a:ea typeface="微软雅黑" panose="020B0503020204020204" pitchFamily="34" charset="-122"/>
                        <a:cs typeface="Times New Roman" panose="02020603050405020304"/>
                      </a:endParaRPr>
                    </a:p>
                  </a:txBody>
                  <a:tcPr marL="60968" marR="60968" marT="30484" marB="304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15340">
                <a:tc vMerge="1">
                  <a:txBody>
                    <a:bodyPr/>
                    <a:lstStyle/>
                    <a:p>
                      <a:endParaRPr lang="zh-CN"/>
                    </a:p>
                  </a:txBody>
                  <a:tcPr/>
                </a:tc>
                <a:tc vMerge="1">
                  <a:txBody>
                    <a:bodyPr/>
                    <a:lstStyle/>
                    <a:p>
                      <a:endParaRPr lang="zh-CN"/>
                    </a:p>
                  </a:txBody>
                  <a:tcPr/>
                </a:tc>
                <a:tc>
                  <a:txBody>
                    <a:bodyPr/>
                    <a:lstStyle/>
                    <a:p>
                      <a:pPr algn="just">
                        <a:lnSpc>
                          <a:spcPct val="150000"/>
                        </a:lnSpc>
                        <a:spcAft>
                          <a:spcPts val="0"/>
                        </a:spcAft>
                      </a:pPr>
                      <a:r>
                        <a:rPr lang="zh-CN" sz="1400" kern="100">
                          <a:solidFill>
                            <a:srgbClr val="000000"/>
                          </a:solidFill>
                          <a:latin typeface="微软雅黑" panose="020B0503020204020204" pitchFamily="34" charset="-122"/>
                          <a:ea typeface="微软雅黑" panose="020B0503020204020204" pitchFamily="34" charset="-122"/>
                          <a:cs typeface="幼圆" panose="02010509060101010101" charset="-122"/>
                        </a:rPr>
                        <a:t>服务标准化</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60968" marR="60968" marT="30484" marB="304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lvl="0" indent="0" algn="just">
                        <a:lnSpc>
                          <a:spcPct val="150000"/>
                        </a:lnSpc>
                        <a:spcAft>
                          <a:spcPts val="0"/>
                        </a:spcAft>
                        <a:buFont typeface="+mj-lt"/>
                        <a:buAutoNum type="arabicPeriod"/>
                      </a:pPr>
                      <a:r>
                        <a:rPr lang="zh-CN" sz="11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承诺购买后</a:t>
                      </a:r>
                      <a:r>
                        <a:rPr lang="en-US" sz="11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XX</a:t>
                      </a:r>
                      <a:r>
                        <a:rPr lang="zh-CN" sz="11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天发货</a:t>
                      </a:r>
                      <a:endParaRPr lang="zh-CN" sz="1100" kern="100" dirty="0">
                        <a:latin typeface="微软雅黑" panose="020B0503020204020204" pitchFamily="34" charset="-122"/>
                        <a:ea typeface="微软雅黑" panose="020B0503020204020204" pitchFamily="34" charset="-122"/>
                        <a:cs typeface="Times New Roman" panose="02020603050405020304"/>
                      </a:endParaRPr>
                    </a:p>
                    <a:p>
                      <a:pPr marL="0" lvl="0" indent="0" algn="just">
                        <a:lnSpc>
                          <a:spcPct val="150000"/>
                        </a:lnSpc>
                        <a:spcAft>
                          <a:spcPts val="0"/>
                        </a:spcAft>
                        <a:buFont typeface="+mj-lt"/>
                        <a:buAutoNum type="arabicPeriod"/>
                      </a:pPr>
                      <a:r>
                        <a:rPr lang="zh-CN" sz="11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承诺购买后</a:t>
                      </a:r>
                      <a:r>
                        <a:rPr lang="en-US" sz="11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XX</a:t>
                      </a:r>
                      <a:r>
                        <a:rPr lang="zh-CN" sz="11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天可以使用</a:t>
                      </a:r>
                      <a:endParaRPr lang="zh-CN" sz="1100" kern="100" dirty="0">
                        <a:latin typeface="微软雅黑" panose="020B0503020204020204" pitchFamily="34" charset="-122"/>
                        <a:ea typeface="微软雅黑" panose="020B0503020204020204" pitchFamily="34" charset="-122"/>
                        <a:cs typeface="Times New Roman" panose="02020603050405020304"/>
                      </a:endParaRPr>
                    </a:p>
                    <a:p>
                      <a:pPr marL="0" lvl="0" indent="0" algn="just">
                        <a:lnSpc>
                          <a:spcPct val="150000"/>
                        </a:lnSpc>
                        <a:spcAft>
                          <a:spcPts val="0"/>
                        </a:spcAft>
                        <a:buFont typeface="+mj-lt"/>
                        <a:buAutoNum type="arabicPeriod"/>
                      </a:pPr>
                      <a:r>
                        <a:rPr lang="zh-CN" sz="11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承诺购买后</a:t>
                      </a:r>
                      <a:r>
                        <a:rPr lang="en-US" sz="11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XX</a:t>
                      </a:r>
                      <a:r>
                        <a:rPr lang="zh-CN" sz="11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天商户可以接受使用培训</a:t>
                      </a:r>
                      <a:endParaRPr lang="zh-CN" sz="1100" kern="100" dirty="0">
                        <a:latin typeface="微软雅黑" panose="020B0503020204020204" pitchFamily="34" charset="-122"/>
                        <a:ea typeface="微软雅黑" panose="020B0503020204020204" pitchFamily="34" charset="-122"/>
                        <a:cs typeface="Times New Roman" panose="02020603050405020304"/>
                      </a:endParaRPr>
                    </a:p>
                  </a:txBody>
                  <a:tcPr marL="60968" marR="60968" marT="30484" marB="304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000">
                <a:tc vMerge="1">
                  <a:txBody>
                    <a:bodyPr/>
                    <a:lstStyle/>
                    <a:p>
                      <a:endParaRPr lang="zh-CN"/>
                    </a:p>
                  </a:txBody>
                  <a:tcPr/>
                </a:tc>
                <a:tc rowSpan="3">
                  <a:txBody>
                    <a:bodyPr/>
                    <a:lstStyle/>
                    <a:p>
                      <a:pPr algn="just">
                        <a:lnSpc>
                          <a:spcPct val="150000"/>
                        </a:lnSpc>
                        <a:spcAft>
                          <a:spcPts val="0"/>
                        </a:spcAft>
                      </a:pPr>
                      <a:r>
                        <a:rPr lang="zh-CN" sz="14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开通服务</a:t>
                      </a:r>
                      <a:endParaRPr lang="zh-CN" sz="1400" kern="100" dirty="0">
                        <a:latin typeface="微软雅黑" panose="020B0503020204020204" pitchFamily="34" charset="-122"/>
                        <a:ea typeface="微软雅黑" panose="020B0503020204020204" pitchFamily="34" charset="-122"/>
                        <a:cs typeface="Times New Roman" panose="02020603050405020304"/>
                      </a:endParaRPr>
                    </a:p>
                  </a:txBody>
                  <a:tcPr marL="60968" marR="60968" marT="30484" marB="3048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kern="100">
                          <a:solidFill>
                            <a:srgbClr val="000000"/>
                          </a:solidFill>
                          <a:latin typeface="微软雅黑" panose="020B0503020204020204" pitchFamily="34" charset="-122"/>
                          <a:ea typeface="微软雅黑" panose="020B0503020204020204" pitchFamily="34" charset="-122"/>
                          <a:cs typeface="幼圆" panose="02010509060101010101" charset="-122"/>
                        </a:rPr>
                        <a:t>支付开通</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60968" marR="60968" marT="30484" marB="304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kern="100" dirty="0" smtClean="0">
                          <a:solidFill>
                            <a:srgbClr val="000000"/>
                          </a:solidFill>
                          <a:latin typeface="微软雅黑" panose="020B0503020204020204" pitchFamily="34" charset="-122"/>
                          <a:ea typeface="微软雅黑" panose="020B0503020204020204" pitchFamily="34" charset="-122"/>
                          <a:cs typeface="幼圆" panose="02010509060101010101" charset="-122"/>
                        </a:rPr>
                        <a:t>1</a:t>
                      </a:r>
                      <a:r>
                        <a:rPr lang="en-US" altLang="zh-CN" sz="1100" kern="100" dirty="0" smtClean="0">
                          <a:solidFill>
                            <a:srgbClr val="000000"/>
                          </a:solidFill>
                          <a:latin typeface="微软雅黑" panose="020B0503020204020204" pitchFamily="34" charset="-122"/>
                          <a:ea typeface="微软雅黑" panose="020B0503020204020204" pitchFamily="34" charset="-122"/>
                          <a:cs typeface="幼圆" panose="02010509060101010101" charset="-122"/>
                        </a:rPr>
                        <a:t>.</a:t>
                      </a:r>
                      <a:r>
                        <a:rPr lang="zh-CN" sz="1100" kern="100" dirty="0" smtClean="0">
                          <a:solidFill>
                            <a:srgbClr val="000000"/>
                          </a:solidFill>
                          <a:latin typeface="微软雅黑" panose="020B0503020204020204" pitchFamily="34" charset="-122"/>
                          <a:ea typeface="微软雅黑" panose="020B0503020204020204" pitchFamily="34" charset="-122"/>
                          <a:cs typeface="幼圆" panose="02010509060101010101" charset="-122"/>
                        </a:rPr>
                        <a:t>免费</a:t>
                      </a:r>
                      <a:r>
                        <a:rPr lang="zh-CN" sz="11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替商户开通微信、支付宝、银联收款账号</a:t>
                      </a:r>
                    </a:p>
                  </a:txBody>
                  <a:tcPr marL="60968" marR="60968" marT="30484" marB="304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000">
                <a:tc vMerge="1">
                  <a:txBody>
                    <a:bodyPr/>
                    <a:lstStyle/>
                    <a:p>
                      <a:endParaRPr lang="zh-CN"/>
                    </a:p>
                  </a:txBody>
                  <a:tcPr/>
                </a:tc>
                <a:tc vMerge="1">
                  <a:txBody>
                    <a:bodyPr/>
                    <a:lstStyle/>
                    <a:p>
                      <a:endParaRPr lang="zh-CN"/>
                    </a:p>
                  </a:txBody>
                  <a:tcPr/>
                </a:tc>
                <a:tc>
                  <a:txBody>
                    <a:bodyPr/>
                    <a:lstStyle/>
                    <a:p>
                      <a:pPr algn="just">
                        <a:lnSpc>
                          <a:spcPct val="150000"/>
                        </a:lnSpc>
                        <a:spcAft>
                          <a:spcPts val="0"/>
                        </a:spcAft>
                      </a:pPr>
                      <a:r>
                        <a:rPr lang="zh-CN" sz="1400" kern="100">
                          <a:solidFill>
                            <a:srgbClr val="000000"/>
                          </a:solidFill>
                          <a:latin typeface="微软雅黑" panose="020B0503020204020204" pitchFamily="34" charset="-122"/>
                          <a:ea typeface="微软雅黑" panose="020B0503020204020204" pitchFamily="34" charset="-122"/>
                          <a:cs typeface="幼圆" panose="02010509060101010101" charset="-122"/>
                        </a:rPr>
                        <a:t>外卖开通</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60968" marR="60968" marT="30484" marB="304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kern="100" dirty="0" smtClean="0">
                          <a:solidFill>
                            <a:srgbClr val="000000"/>
                          </a:solidFill>
                          <a:latin typeface="微软雅黑" panose="020B0503020204020204" pitchFamily="34" charset="-122"/>
                          <a:ea typeface="微软雅黑" panose="020B0503020204020204" pitchFamily="34" charset="-122"/>
                          <a:cs typeface="幼圆" panose="02010509060101010101" charset="-122"/>
                        </a:rPr>
                        <a:t>1.</a:t>
                      </a:r>
                      <a:r>
                        <a:rPr lang="zh-CN" sz="1100" kern="100" dirty="0" smtClean="0">
                          <a:solidFill>
                            <a:srgbClr val="000000"/>
                          </a:solidFill>
                          <a:latin typeface="微软雅黑" panose="020B0503020204020204" pitchFamily="34" charset="-122"/>
                          <a:ea typeface="微软雅黑" panose="020B0503020204020204" pitchFamily="34" charset="-122"/>
                          <a:cs typeface="幼圆" panose="02010509060101010101" charset="-122"/>
                        </a:rPr>
                        <a:t>帮助</a:t>
                      </a:r>
                      <a:r>
                        <a:rPr lang="zh-CN" sz="11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商户对接百度、美团、饿了么三大外卖平台</a:t>
                      </a:r>
                    </a:p>
                  </a:txBody>
                  <a:tcPr marL="60968" marR="60968" marT="30484" marB="304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000">
                <a:tc vMerge="1">
                  <a:txBody>
                    <a:bodyPr/>
                    <a:lstStyle/>
                    <a:p>
                      <a:endParaRPr lang="zh-CN"/>
                    </a:p>
                  </a:txBody>
                  <a:tcPr/>
                </a:tc>
                <a:tc vMerge="1">
                  <a:txBody>
                    <a:bodyPr/>
                    <a:lstStyle/>
                    <a:p>
                      <a:endParaRPr lang="zh-CN"/>
                    </a:p>
                  </a:txBody>
                  <a:tcPr/>
                </a:tc>
                <a:tc>
                  <a:txBody>
                    <a:bodyPr/>
                    <a:lstStyle/>
                    <a:p>
                      <a:pPr algn="just">
                        <a:lnSpc>
                          <a:spcPct val="150000"/>
                        </a:lnSpc>
                        <a:spcAft>
                          <a:spcPts val="0"/>
                        </a:spcAft>
                      </a:pPr>
                      <a:r>
                        <a:rPr lang="zh-CN" sz="14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团购绑定</a:t>
                      </a:r>
                      <a:endParaRPr lang="zh-CN" sz="1400" kern="100" dirty="0">
                        <a:latin typeface="微软雅黑" panose="020B0503020204020204" pitchFamily="34" charset="-122"/>
                        <a:ea typeface="微软雅黑" panose="020B0503020204020204" pitchFamily="34" charset="-122"/>
                        <a:cs typeface="Times New Roman" panose="02020603050405020304"/>
                      </a:endParaRPr>
                    </a:p>
                  </a:txBody>
                  <a:tcPr marL="60968" marR="60968" marT="30484" marB="304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kern="100" dirty="0" smtClean="0">
                          <a:solidFill>
                            <a:srgbClr val="000000"/>
                          </a:solidFill>
                          <a:latin typeface="微软雅黑" panose="020B0503020204020204" pitchFamily="34" charset="-122"/>
                          <a:ea typeface="微软雅黑" panose="020B0503020204020204" pitchFamily="34" charset="-122"/>
                          <a:cs typeface="幼圆" panose="02010509060101010101" charset="-122"/>
                        </a:rPr>
                        <a:t>1</a:t>
                      </a:r>
                      <a:r>
                        <a:rPr lang="en-US" altLang="zh-CN" sz="1100" kern="100" dirty="0" smtClean="0">
                          <a:solidFill>
                            <a:srgbClr val="000000"/>
                          </a:solidFill>
                          <a:latin typeface="微软雅黑" panose="020B0503020204020204" pitchFamily="34" charset="-122"/>
                          <a:ea typeface="微软雅黑" panose="020B0503020204020204" pitchFamily="34" charset="-122"/>
                          <a:cs typeface="幼圆" panose="02010509060101010101" charset="-122"/>
                        </a:rPr>
                        <a:t>.</a:t>
                      </a:r>
                      <a:r>
                        <a:rPr lang="zh-CN" sz="1100" kern="100" dirty="0" smtClean="0">
                          <a:solidFill>
                            <a:srgbClr val="000000"/>
                          </a:solidFill>
                          <a:latin typeface="微软雅黑" panose="020B0503020204020204" pitchFamily="34" charset="-122"/>
                          <a:ea typeface="微软雅黑" panose="020B0503020204020204" pitchFamily="34" charset="-122"/>
                          <a:cs typeface="幼圆" panose="02010509060101010101" charset="-122"/>
                        </a:rPr>
                        <a:t>帮助</a:t>
                      </a:r>
                      <a:r>
                        <a:rPr lang="zh-CN" sz="11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商户绑定点评、美团、糯米门店账号</a:t>
                      </a:r>
                    </a:p>
                  </a:txBody>
                  <a:tcPr marL="60968" marR="60968" marT="30484" marB="304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4"/>
          <p:cNvSpPr txBox="1"/>
          <p:nvPr/>
        </p:nvSpPr>
        <p:spPr>
          <a:xfrm>
            <a:off x="251520" y="195486"/>
            <a:ext cx="3307316" cy="415498"/>
          </a:xfrm>
          <a:prstGeom prst="rect">
            <a:avLst/>
          </a:prstGeom>
          <a:noFill/>
        </p:spPr>
        <p:txBody>
          <a:bodyPr wrap="none" rtlCol="0">
            <a:spAutoFit/>
          </a:bodyPr>
          <a:lstStyle/>
          <a:p>
            <a:r>
              <a:rPr lang="en-US" altLang="zh-CN"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6.</a:t>
            </a:r>
            <a:r>
              <a:rPr lang="zh-CN" altLang="en-US"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掌贝产品层卖点</a:t>
            </a:r>
            <a:r>
              <a:rPr lang="en-US" altLang="zh-CN"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-Part 6</a:t>
            </a:r>
            <a:endParaRPr lang="zh-CN" altLang="en-US" sz="2100" b="1" dirty="0">
              <a:solidFill>
                <a:srgbClr val="0182F0"/>
              </a:solidFill>
              <a:latin typeface="微软雅黑" panose="020B0503020204020204" pitchFamily="34" charset="-122"/>
              <a:ea typeface="微软雅黑" panose="020B0503020204020204" pitchFamily="34" charset="-122"/>
              <a:cs typeface="幼圆" panose="02010509060101010101"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743820645"/>
              </p:ext>
            </p:extLst>
          </p:nvPr>
        </p:nvGraphicFramePr>
        <p:xfrm>
          <a:off x="539552" y="771550"/>
          <a:ext cx="8234680" cy="3707797"/>
        </p:xfrm>
        <a:graphic>
          <a:graphicData uri="http://schemas.openxmlformats.org/drawingml/2006/table">
            <a:tbl>
              <a:tblPr/>
              <a:tblGrid>
                <a:gridCol w="560070"/>
                <a:gridCol w="880110"/>
                <a:gridCol w="878840"/>
                <a:gridCol w="5915660"/>
              </a:tblGrid>
              <a:tr h="1726565">
                <a:tc rowSpan="5">
                  <a:txBody>
                    <a:bodyPr/>
                    <a:lstStyle/>
                    <a:p>
                      <a:pPr algn="just">
                        <a:lnSpc>
                          <a:spcPct val="150000"/>
                        </a:lnSpc>
                        <a:spcAft>
                          <a:spcPts val="0"/>
                        </a:spcAft>
                      </a:pPr>
                      <a:r>
                        <a:rPr lang="zh-CN" sz="1400" b="1" kern="100" dirty="0">
                          <a:solidFill>
                            <a:srgbClr val="000000"/>
                          </a:solidFill>
                          <a:latin typeface="微软雅黑" panose="020B0503020204020204" pitchFamily="34" charset="-122"/>
                          <a:ea typeface="微软雅黑" panose="020B0503020204020204" pitchFamily="34" charset="-122"/>
                          <a:cs typeface="幼圆" panose="02010509060101010101" charset="-122"/>
                        </a:rPr>
                        <a:t>售后维护</a:t>
                      </a:r>
                      <a:endParaRPr lang="zh-CN" sz="1400" b="1" kern="100" dirty="0">
                        <a:latin typeface="微软雅黑" panose="020B0503020204020204" pitchFamily="34" charset="-122"/>
                        <a:ea typeface="微软雅黑" panose="020B0503020204020204" pitchFamily="34" charset="-122"/>
                        <a:cs typeface="Times New Roman" panose="02020603050405020304"/>
                      </a:endParaRPr>
                    </a:p>
                  </a:txBody>
                  <a:tcPr marL="60968" marR="60968" marT="30484" marB="3048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售后服务</a:t>
                      </a:r>
                      <a:endParaRPr lang="zh-CN" sz="1400" kern="100" dirty="0">
                        <a:latin typeface="微软雅黑" panose="020B0503020204020204" pitchFamily="34" charset="-122"/>
                        <a:ea typeface="微软雅黑" panose="020B0503020204020204" pitchFamily="34" charset="-122"/>
                        <a:cs typeface="Times New Roman" panose="02020603050405020304"/>
                      </a:endParaRPr>
                    </a:p>
                  </a:txBody>
                  <a:tcPr marL="60968" marR="60968" marT="30484" marB="3048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保修服务</a:t>
                      </a:r>
                      <a:endParaRPr lang="zh-CN" sz="1400" kern="100" dirty="0">
                        <a:latin typeface="微软雅黑" panose="020B0503020204020204" pitchFamily="34" charset="-122"/>
                        <a:ea typeface="微软雅黑" panose="020B0503020204020204" pitchFamily="34" charset="-122"/>
                        <a:cs typeface="Times New Roman" panose="02020603050405020304"/>
                      </a:endParaRPr>
                    </a:p>
                  </a:txBody>
                  <a:tcPr marL="60968" marR="60968" marT="30484" marB="3048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lvl="0" indent="0" algn="just">
                        <a:lnSpc>
                          <a:spcPct val="150000"/>
                        </a:lnSpc>
                        <a:spcAft>
                          <a:spcPts val="0"/>
                        </a:spcAft>
                        <a:buFont typeface="+mj-lt"/>
                        <a:buAutoNum type="arabicPeriod"/>
                      </a:pPr>
                      <a:r>
                        <a:rPr lang="zh-CN" sz="12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设备保修期</a:t>
                      </a:r>
                      <a:r>
                        <a:rPr lang="en-US" sz="12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1</a:t>
                      </a:r>
                      <a:r>
                        <a:rPr lang="zh-CN" sz="12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年</a:t>
                      </a:r>
                      <a:endParaRPr lang="zh-CN" sz="1200" kern="100" dirty="0">
                        <a:latin typeface="微软雅黑" panose="020B0503020204020204" pitchFamily="34" charset="-122"/>
                        <a:ea typeface="微软雅黑" panose="020B0503020204020204" pitchFamily="34" charset="-122"/>
                        <a:cs typeface="Times New Roman" panose="02020603050405020304"/>
                      </a:endParaRPr>
                    </a:p>
                    <a:p>
                      <a:pPr marL="0" lvl="0" indent="0" algn="just">
                        <a:lnSpc>
                          <a:spcPct val="150000"/>
                        </a:lnSpc>
                        <a:spcAft>
                          <a:spcPts val="0"/>
                        </a:spcAft>
                        <a:buFont typeface="+mj-lt"/>
                        <a:buAutoNum type="arabicPeriod"/>
                      </a:pPr>
                      <a:r>
                        <a:rPr lang="zh-CN" sz="12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承诺不乱收费，维修费用明码标价</a:t>
                      </a:r>
                      <a:endParaRPr lang="zh-CN" sz="1200" kern="100" dirty="0">
                        <a:latin typeface="微软雅黑" panose="020B0503020204020204" pitchFamily="34" charset="-122"/>
                        <a:ea typeface="微软雅黑" panose="020B0503020204020204" pitchFamily="34" charset="-122"/>
                        <a:cs typeface="Times New Roman" panose="02020603050405020304"/>
                      </a:endParaRPr>
                    </a:p>
                    <a:p>
                      <a:pPr marL="0" lvl="0" indent="0" algn="just">
                        <a:lnSpc>
                          <a:spcPct val="150000"/>
                        </a:lnSpc>
                        <a:spcAft>
                          <a:spcPts val="0"/>
                        </a:spcAft>
                        <a:buFont typeface="+mj-lt"/>
                        <a:buAutoNum type="arabicPeriod"/>
                      </a:pPr>
                      <a:r>
                        <a:rPr lang="zh-CN" sz="12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维修出厂检验，保证维修质量</a:t>
                      </a:r>
                      <a:endParaRPr lang="zh-CN" sz="1200" kern="100" dirty="0">
                        <a:latin typeface="微软雅黑" panose="020B0503020204020204" pitchFamily="34" charset="-122"/>
                        <a:ea typeface="微软雅黑" panose="020B0503020204020204" pitchFamily="34" charset="-122"/>
                        <a:cs typeface="Times New Roman" panose="02020603050405020304"/>
                      </a:endParaRPr>
                    </a:p>
                    <a:p>
                      <a:pPr marL="0" lvl="0" indent="0" algn="just">
                        <a:lnSpc>
                          <a:spcPct val="150000"/>
                        </a:lnSpc>
                        <a:spcAft>
                          <a:spcPts val="0"/>
                        </a:spcAft>
                        <a:buFont typeface="+mj-lt"/>
                        <a:buAutoNum type="arabicPeriod"/>
                      </a:pPr>
                      <a:r>
                        <a:rPr lang="zh-CN" sz="12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商户可以通过</a:t>
                      </a:r>
                      <a:r>
                        <a:rPr lang="en-US" sz="12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400</a:t>
                      </a:r>
                      <a:r>
                        <a:rPr lang="zh-CN" sz="12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电话、服务商、官方网站、售后运营申请售后维修，方便快捷</a:t>
                      </a:r>
                      <a:endParaRPr lang="zh-CN" sz="1200" kern="100" dirty="0">
                        <a:latin typeface="微软雅黑" panose="020B0503020204020204" pitchFamily="34" charset="-122"/>
                        <a:ea typeface="微软雅黑" panose="020B0503020204020204" pitchFamily="34" charset="-122"/>
                        <a:cs typeface="Times New Roman" panose="02020603050405020304"/>
                      </a:endParaRPr>
                    </a:p>
                    <a:p>
                      <a:pPr marL="0" lvl="0" indent="0" algn="just">
                        <a:lnSpc>
                          <a:spcPct val="150000"/>
                        </a:lnSpc>
                        <a:spcAft>
                          <a:spcPts val="0"/>
                        </a:spcAft>
                        <a:buFont typeface="+mj-lt"/>
                        <a:buAutoNum type="arabicPeriod"/>
                      </a:pPr>
                      <a:r>
                        <a:rPr lang="zh-CN" sz="12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维修时间短，承诺在收到机器后</a:t>
                      </a:r>
                      <a:r>
                        <a:rPr lang="en-US" sz="12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15</a:t>
                      </a:r>
                      <a:r>
                        <a:rPr lang="zh-CN" sz="12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个工作日内完成维修并发回给商户</a:t>
                      </a:r>
                      <a:endParaRPr lang="zh-CN" sz="1200" kern="100" dirty="0">
                        <a:latin typeface="微软雅黑" panose="020B0503020204020204" pitchFamily="34" charset="-122"/>
                        <a:ea typeface="微软雅黑" panose="020B0503020204020204" pitchFamily="34" charset="-122"/>
                        <a:cs typeface="Times New Roman" panose="02020603050405020304"/>
                      </a:endParaRPr>
                    </a:p>
                    <a:p>
                      <a:pPr marL="0" lvl="0" indent="0" algn="just">
                        <a:lnSpc>
                          <a:spcPct val="150000"/>
                        </a:lnSpc>
                        <a:spcAft>
                          <a:spcPts val="0"/>
                        </a:spcAft>
                        <a:buFont typeface="+mj-lt"/>
                        <a:buAutoNum type="arabicPeriod"/>
                      </a:pPr>
                      <a:r>
                        <a:rPr lang="zh-CN" sz="1200" kern="100" dirty="0">
                          <a:solidFill>
                            <a:srgbClr val="000000"/>
                          </a:solidFill>
                          <a:latin typeface="微软雅黑" panose="020B0503020204020204" pitchFamily="34" charset="-122"/>
                          <a:ea typeface="微软雅黑" panose="020B0503020204020204" pitchFamily="34" charset="-122"/>
                          <a:cs typeface="幼圆" panose="02010509060101010101" charset="-122"/>
                        </a:rPr>
                        <a:t>商户硬件故障导致无法使用的，可以向售后运营、大客经理、服务商申请备用机器</a:t>
                      </a:r>
                      <a:endParaRPr lang="zh-CN" sz="1200" kern="100" dirty="0">
                        <a:latin typeface="微软雅黑" panose="020B0503020204020204" pitchFamily="34" charset="-122"/>
                        <a:ea typeface="微软雅黑" panose="020B0503020204020204" pitchFamily="34" charset="-122"/>
                        <a:cs typeface="Times New Roman" panose="02020603050405020304"/>
                      </a:endParaRPr>
                    </a:p>
                  </a:txBody>
                  <a:tcPr marL="60968" marR="60968" marT="30484" marB="304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9600">
                <a:tc vMerge="1">
                  <a:txBody>
                    <a:bodyPr/>
                    <a:lstStyle/>
                    <a:p>
                      <a:endParaRPr lang="zh-CN"/>
                    </a:p>
                  </a:txBody>
                  <a:tcPr/>
                </a:tc>
                <a:tc rowSpan="4">
                  <a:txBody>
                    <a:bodyPr/>
                    <a:lstStyle/>
                    <a:p>
                      <a:pPr algn="just">
                        <a:lnSpc>
                          <a:spcPct val="150000"/>
                        </a:lnSpc>
                        <a:spcAft>
                          <a:spcPts val="0"/>
                        </a:spcAft>
                      </a:pPr>
                      <a:r>
                        <a:rPr lang="zh-CN" sz="1400" kern="100">
                          <a:latin typeface="微软雅黑" panose="020B0503020204020204" pitchFamily="34" charset="-122"/>
                          <a:ea typeface="微软雅黑" panose="020B0503020204020204" pitchFamily="34" charset="-122"/>
                          <a:cs typeface="幼圆" panose="02010509060101010101" charset="-122"/>
                        </a:rPr>
                        <a:t>售后运营</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60968" marR="60968" marT="30484" marB="3048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kern="100">
                          <a:latin typeface="微软雅黑" panose="020B0503020204020204" pitchFamily="34" charset="-122"/>
                          <a:ea typeface="微软雅黑" panose="020B0503020204020204" pitchFamily="34" charset="-122"/>
                          <a:cs typeface="幼圆" panose="02010509060101010101" charset="-122"/>
                        </a:rPr>
                        <a:t>活动运营</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60968" marR="60968" marT="30484" marB="304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lvl="0" indent="0" algn="just">
                        <a:lnSpc>
                          <a:spcPct val="150000"/>
                        </a:lnSpc>
                        <a:spcAft>
                          <a:spcPts val="0"/>
                        </a:spcAft>
                        <a:buFont typeface="+mj-lt"/>
                        <a:buAutoNum type="arabicPeriod"/>
                      </a:pPr>
                      <a:r>
                        <a:rPr lang="zh-CN" sz="1200" kern="100" dirty="0">
                          <a:latin typeface="微软雅黑" panose="020B0503020204020204" pitchFamily="34" charset="-122"/>
                          <a:ea typeface="微软雅黑" panose="020B0503020204020204" pitchFamily="34" charset="-122"/>
                          <a:cs typeface="幼圆" panose="02010509060101010101" charset="-122"/>
                        </a:rPr>
                        <a:t>商户可以向服务商、掌贝运营同事申请活动运营支持</a:t>
                      </a:r>
                      <a:endParaRPr lang="zh-CN" sz="1200" kern="100" dirty="0">
                        <a:latin typeface="微软雅黑" panose="020B0503020204020204" pitchFamily="34" charset="-122"/>
                        <a:ea typeface="微软雅黑" panose="020B0503020204020204" pitchFamily="34" charset="-122"/>
                        <a:cs typeface="Times New Roman" panose="02020603050405020304"/>
                      </a:endParaRPr>
                    </a:p>
                    <a:p>
                      <a:pPr marL="0" lvl="0" indent="0" algn="just">
                        <a:lnSpc>
                          <a:spcPct val="150000"/>
                        </a:lnSpc>
                        <a:spcAft>
                          <a:spcPts val="0"/>
                        </a:spcAft>
                        <a:buFont typeface="+mj-lt"/>
                        <a:buAutoNum type="arabicPeriod"/>
                      </a:pPr>
                      <a:r>
                        <a:rPr lang="zh-CN" sz="1200" kern="100" dirty="0">
                          <a:latin typeface="微软雅黑" panose="020B0503020204020204" pitchFamily="34" charset="-122"/>
                          <a:ea typeface="微软雅黑" panose="020B0503020204020204" pitchFamily="34" charset="-122"/>
                          <a:cs typeface="幼圆" panose="02010509060101010101" charset="-122"/>
                        </a:rPr>
                        <a:t>掌贝提供微信支付活动、支付宝活动、节日活动、商户活动支撑</a:t>
                      </a:r>
                      <a:endParaRPr lang="zh-CN" sz="1200" kern="100" dirty="0">
                        <a:latin typeface="微软雅黑" panose="020B0503020204020204" pitchFamily="34" charset="-122"/>
                        <a:ea typeface="微软雅黑" panose="020B0503020204020204" pitchFamily="34" charset="-122"/>
                        <a:cs typeface="Times New Roman" panose="02020603050405020304"/>
                      </a:endParaRPr>
                    </a:p>
                  </a:txBody>
                  <a:tcPr marL="60968" marR="60968" marT="30484" marB="304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5460">
                <a:tc vMerge="1">
                  <a:txBody>
                    <a:bodyPr/>
                    <a:lstStyle/>
                    <a:p>
                      <a:endParaRPr lang="zh-CN"/>
                    </a:p>
                  </a:txBody>
                  <a:tcPr/>
                </a:tc>
                <a:tc vMerge="1">
                  <a:txBody>
                    <a:bodyPr/>
                    <a:lstStyle/>
                    <a:p>
                      <a:endParaRPr lang="zh-CN"/>
                    </a:p>
                  </a:txBody>
                  <a:tcPr/>
                </a:tc>
                <a:tc>
                  <a:txBody>
                    <a:bodyPr/>
                    <a:lstStyle/>
                    <a:p>
                      <a:pPr algn="just">
                        <a:lnSpc>
                          <a:spcPct val="150000"/>
                        </a:lnSpc>
                        <a:spcAft>
                          <a:spcPts val="0"/>
                        </a:spcAft>
                      </a:pPr>
                      <a:r>
                        <a:rPr lang="zh-CN" sz="1400" kern="100">
                          <a:latin typeface="微软雅黑" panose="020B0503020204020204" pitchFamily="34" charset="-122"/>
                          <a:ea typeface="微软雅黑" panose="020B0503020204020204" pitchFamily="34" charset="-122"/>
                          <a:cs typeface="幼圆" panose="02010509060101010101" charset="-122"/>
                        </a:rPr>
                        <a:t>营销运营</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60968" marR="60968" marT="30484" marB="304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dirty="0" smtClean="0">
                          <a:latin typeface="微软雅黑" panose="020B0503020204020204" pitchFamily="34" charset="-122"/>
                          <a:ea typeface="微软雅黑" panose="020B0503020204020204" pitchFamily="34" charset="-122"/>
                          <a:cs typeface="幼圆" panose="02010509060101010101" charset="-122"/>
                        </a:rPr>
                        <a:t>1</a:t>
                      </a:r>
                      <a:r>
                        <a:rPr lang="en-US" altLang="zh-CN" sz="1200" kern="100" dirty="0" smtClean="0">
                          <a:latin typeface="微软雅黑" panose="020B0503020204020204" pitchFamily="34" charset="-122"/>
                          <a:ea typeface="微软雅黑" panose="020B0503020204020204" pitchFamily="34" charset="-122"/>
                          <a:cs typeface="幼圆" panose="02010509060101010101" charset="-122"/>
                        </a:rPr>
                        <a:t>.</a:t>
                      </a:r>
                      <a:r>
                        <a:rPr lang="zh-CN" sz="1200" kern="100" dirty="0" smtClean="0">
                          <a:latin typeface="微软雅黑" panose="020B0503020204020204" pitchFamily="34" charset="-122"/>
                          <a:ea typeface="微软雅黑" panose="020B0503020204020204" pitchFamily="34" charset="-122"/>
                          <a:cs typeface="幼圆" panose="02010509060101010101" charset="-122"/>
                        </a:rPr>
                        <a:t>商户</a:t>
                      </a:r>
                      <a:r>
                        <a:rPr lang="zh-CN" sz="1200" kern="100" dirty="0">
                          <a:latin typeface="微软雅黑" panose="020B0503020204020204" pitchFamily="34" charset="-122"/>
                          <a:ea typeface="微软雅黑" panose="020B0503020204020204" pitchFamily="34" charset="-122"/>
                          <a:cs typeface="幼圆" panose="02010509060101010101" charset="-122"/>
                        </a:rPr>
                        <a:t>可以向服务商、掌贝运营同事或者直接在商户后台申请微页、游戏定制化解决方案</a:t>
                      </a:r>
                    </a:p>
                  </a:txBody>
                  <a:tcPr marL="60968" marR="60968" marT="30484" marB="304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4965">
                <a:tc vMerge="1">
                  <a:txBody>
                    <a:bodyPr/>
                    <a:lstStyle/>
                    <a:p>
                      <a:endParaRPr lang="zh-CN"/>
                    </a:p>
                  </a:txBody>
                  <a:tcPr/>
                </a:tc>
                <a:tc vMerge="1">
                  <a:txBody>
                    <a:bodyPr/>
                    <a:lstStyle/>
                    <a:p>
                      <a:endParaRPr lang="zh-CN"/>
                    </a:p>
                  </a:txBody>
                  <a:tcPr/>
                </a:tc>
                <a:tc>
                  <a:txBody>
                    <a:bodyPr/>
                    <a:lstStyle/>
                    <a:p>
                      <a:pPr algn="just">
                        <a:lnSpc>
                          <a:spcPct val="150000"/>
                        </a:lnSpc>
                        <a:spcAft>
                          <a:spcPts val="0"/>
                        </a:spcAft>
                      </a:pPr>
                      <a:r>
                        <a:rPr lang="zh-CN" sz="1400" kern="100">
                          <a:latin typeface="微软雅黑" panose="020B0503020204020204" pitchFamily="34" charset="-122"/>
                          <a:ea typeface="微软雅黑" panose="020B0503020204020204" pitchFamily="34" charset="-122"/>
                          <a:cs typeface="幼圆" panose="02010509060101010101" charset="-122"/>
                        </a:rPr>
                        <a:t>方案运营</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60968" marR="60968" marT="30484" marB="304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dirty="0" smtClean="0">
                          <a:latin typeface="微软雅黑" panose="020B0503020204020204" pitchFamily="34" charset="-122"/>
                          <a:ea typeface="微软雅黑" panose="020B0503020204020204" pitchFamily="34" charset="-122"/>
                          <a:cs typeface="幼圆" panose="02010509060101010101" charset="-122"/>
                        </a:rPr>
                        <a:t>1</a:t>
                      </a:r>
                      <a:r>
                        <a:rPr lang="en-US" altLang="zh-CN" sz="1200" kern="100" dirty="0" smtClean="0">
                          <a:latin typeface="微软雅黑" panose="020B0503020204020204" pitchFamily="34" charset="-122"/>
                          <a:ea typeface="微软雅黑" panose="020B0503020204020204" pitchFamily="34" charset="-122"/>
                          <a:cs typeface="幼圆" panose="02010509060101010101" charset="-122"/>
                        </a:rPr>
                        <a:t>.</a:t>
                      </a:r>
                      <a:r>
                        <a:rPr lang="zh-CN" sz="1200" kern="100" dirty="0" smtClean="0">
                          <a:latin typeface="微软雅黑" panose="020B0503020204020204" pitchFamily="34" charset="-122"/>
                          <a:ea typeface="微软雅黑" panose="020B0503020204020204" pitchFamily="34" charset="-122"/>
                          <a:cs typeface="幼圆" panose="02010509060101010101" charset="-122"/>
                        </a:rPr>
                        <a:t>掌</a:t>
                      </a:r>
                      <a:r>
                        <a:rPr lang="zh-CN" sz="1200" kern="100" dirty="0">
                          <a:latin typeface="微软雅黑" panose="020B0503020204020204" pitchFamily="34" charset="-122"/>
                          <a:ea typeface="微软雅黑" panose="020B0503020204020204" pitchFamily="34" charset="-122"/>
                          <a:cs typeface="幼圆" panose="02010509060101010101" charset="-122"/>
                        </a:rPr>
                        <a:t>贝提供行业运营方案，例如餐饮行业、娱乐行业、旅游行业等行业运营解决方案</a:t>
                      </a:r>
                    </a:p>
                  </a:txBody>
                  <a:tcPr marL="60968" marR="60968" marT="30484" marB="304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000">
                <a:tc vMerge="1">
                  <a:txBody>
                    <a:bodyPr/>
                    <a:lstStyle/>
                    <a:p>
                      <a:endParaRPr lang="zh-CN"/>
                    </a:p>
                  </a:txBody>
                  <a:tcPr/>
                </a:tc>
                <a:tc vMerge="1">
                  <a:txBody>
                    <a:bodyPr/>
                    <a:lstStyle/>
                    <a:p>
                      <a:endParaRPr lang="zh-CN"/>
                    </a:p>
                  </a:txBody>
                  <a:tcPr/>
                </a:tc>
                <a:tc>
                  <a:txBody>
                    <a:bodyPr/>
                    <a:lstStyle/>
                    <a:p>
                      <a:pPr algn="just">
                        <a:lnSpc>
                          <a:spcPct val="150000"/>
                        </a:lnSpc>
                        <a:spcAft>
                          <a:spcPts val="0"/>
                        </a:spcAft>
                      </a:pPr>
                      <a:r>
                        <a:rPr lang="zh-CN" sz="1400" kern="100" dirty="0">
                          <a:latin typeface="微软雅黑" panose="020B0503020204020204" pitchFamily="34" charset="-122"/>
                          <a:ea typeface="微软雅黑" panose="020B0503020204020204" pitchFamily="34" charset="-122"/>
                          <a:cs typeface="幼圆" panose="02010509060101010101" charset="-122"/>
                        </a:rPr>
                        <a:t>案例输出</a:t>
                      </a:r>
                      <a:endParaRPr lang="zh-CN" sz="1400" kern="100" dirty="0">
                        <a:latin typeface="微软雅黑" panose="020B0503020204020204" pitchFamily="34" charset="-122"/>
                        <a:ea typeface="微软雅黑" panose="020B0503020204020204" pitchFamily="34" charset="-122"/>
                        <a:cs typeface="Times New Roman" panose="02020603050405020304"/>
                      </a:endParaRPr>
                    </a:p>
                  </a:txBody>
                  <a:tcPr marL="60968" marR="60968" marT="30484" marB="304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dirty="0" smtClean="0">
                          <a:latin typeface="微软雅黑" panose="020B0503020204020204" pitchFamily="34" charset="-122"/>
                          <a:ea typeface="微软雅黑" panose="020B0503020204020204" pitchFamily="34" charset="-122"/>
                          <a:cs typeface="幼圆" panose="02010509060101010101" charset="-122"/>
                        </a:rPr>
                        <a:t>1</a:t>
                      </a:r>
                      <a:r>
                        <a:rPr lang="en-US" altLang="zh-CN" sz="1200" kern="100" dirty="0" smtClean="0">
                          <a:latin typeface="微软雅黑" panose="020B0503020204020204" pitchFamily="34" charset="-122"/>
                          <a:ea typeface="微软雅黑" panose="020B0503020204020204" pitchFamily="34" charset="-122"/>
                          <a:cs typeface="幼圆" panose="02010509060101010101" charset="-122"/>
                        </a:rPr>
                        <a:t>.</a:t>
                      </a:r>
                      <a:r>
                        <a:rPr lang="zh-CN" sz="1200" kern="100" dirty="0" smtClean="0">
                          <a:latin typeface="微软雅黑" panose="020B0503020204020204" pitchFamily="34" charset="-122"/>
                          <a:ea typeface="微软雅黑" panose="020B0503020204020204" pitchFamily="34" charset="-122"/>
                          <a:cs typeface="幼圆" panose="02010509060101010101" charset="-122"/>
                        </a:rPr>
                        <a:t>掌</a:t>
                      </a:r>
                      <a:r>
                        <a:rPr lang="zh-CN" sz="1200" kern="100" dirty="0">
                          <a:latin typeface="微软雅黑" panose="020B0503020204020204" pitchFamily="34" charset="-122"/>
                          <a:ea typeface="微软雅黑" panose="020B0503020204020204" pitchFamily="34" charset="-122"/>
                          <a:cs typeface="幼圆" panose="02010509060101010101" charset="-122"/>
                        </a:rPr>
                        <a:t>贝通过【掌贝】公众号、掌贝官网向商户输出商户案例</a:t>
                      </a:r>
                    </a:p>
                  </a:txBody>
                  <a:tcPr marL="60968" marR="60968" marT="30484" marB="304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2771800" y="1647840"/>
            <a:ext cx="3393173" cy="707886"/>
          </a:xfrm>
          <a:prstGeom prst="rect">
            <a:avLst/>
          </a:prstGeom>
          <a:noFill/>
        </p:spPr>
        <p:txBody>
          <a:bodyPr wrap="none" rtlCol="0">
            <a:spAutoFit/>
          </a:bodyPr>
          <a:lstStyle/>
          <a:p>
            <a:r>
              <a:rPr lang="en-US" altLang="zh-CN" sz="4000" b="1" dirty="0" smtClean="0">
                <a:solidFill>
                  <a:srgbClr val="017AE2"/>
                </a:solidFill>
                <a:latin typeface="微软雅黑" panose="020B0503020204020204" charset="-122"/>
                <a:ea typeface="微软雅黑" panose="020B0503020204020204" charset="-122"/>
              </a:rPr>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17185" y="219306"/>
            <a:ext cx="5469767" cy="415498"/>
          </a:xfrm>
          <a:prstGeom prst="rect">
            <a:avLst/>
          </a:prstGeom>
          <a:noFill/>
        </p:spPr>
        <p:txBody>
          <a:bodyPr wrap="none" rtlCol="0">
            <a:spAutoFit/>
          </a:bodyPr>
          <a:lstStyle/>
          <a:p>
            <a:r>
              <a:rPr lang="en-US" altLang="zh-CN"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1.</a:t>
            </a:r>
            <a:r>
              <a:rPr lang="zh-CN" altLang="en-US"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掌贝价值概述：融合、连接、数据、营销</a:t>
            </a:r>
            <a:endParaRPr lang="zh-CN" altLang="en-US" sz="2100" b="1" dirty="0">
              <a:solidFill>
                <a:srgbClr val="0182F0"/>
              </a:solidFill>
              <a:latin typeface="微软雅黑" panose="020B0503020204020204" pitchFamily="34" charset="-122"/>
              <a:ea typeface="微软雅黑" panose="020B0503020204020204" pitchFamily="34" charset="-122"/>
              <a:cs typeface="幼圆" panose="02010509060101010101" charset="-122"/>
            </a:endParaRPr>
          </a:p>
        </p:txBody>
      </p:sp>
      <p:sp>
        <p:nvSpPr>
          <p:cNvPr id="7" name="文本框 6"/>
          <p:cNvSpPr txBox="1"/>
          <p:nvPr/>
        </p:nvSpPr>
        <p:spPr>
          <a:xfrm>
            <a:off x="723086" y="1014177"/>
            <a:ext cx="824578" cy="461665"/>
          </a:xfrm>
          <a:prstGeom prst="rect">
            <a:avLst/>
          </a:prstGeom>
          <a:noFill/>
          <a:ln>
            <a:solidFill>
              <a:schemeClr val="bg1">
                <a:lumMod val="85000"/>
              </a:schemeClr>
            </a:solidFill>
          </a:ln>
        </p:spPr>
        <p:txBody>
          <a:bodyPr wrap="square" rtlCol="0" anchor="ctr">
            <a:spAutoFit/>
          </a:bodyPr>
          <a:lstStyle/>
          <a:p>
            <a:pPr algn="ctr">
              <a:lnSpc>
                <a:spcPct val="150000"/>
              </a:lnSpc>
            </a:pPr>
            <a:r>
              <a:rPr lang="zh-CN" altLang="en-US" sz="16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融合</a:t>
            </a:r>
            <a:endParaRPr lang="zh-CN" altLang="en-US" sz="1600" dirty="0">
              <a:latin typeface="微软雅黑" panose="020B0503020204020204" pitchFamily="34" charset="-122"/>
              <a:ea typeface="微软雅黑" panose="020B0503020204020204" pitchFamily="34" charset="-122"/>
              <a:cs typeface="幼圆" panose="02010509060101010101" charset="-122"/>
            </a:endParaRPr>
          </a:p>
        </p:txBody>
      </p:sp>
      <p:sp>
        <p:nvSpPr>
          <p:cNvPr id="6" name="文本框 6"/>
          <p:cNvSpPr txBox="1"/>
          <p:nvPr/>
        </p:nvSpPr>
        <p:spPr>
          <a:xfrm>
            <a:off x="723086" y="1964976"/>
            <a:ext cx="824578" cy="461665"/>
          </a:xfrm>
          <a:prstGeom prst="rect">
            <a:avLst/>
          </a:prstGeom>
          <a:noFill/>
          <a:ln>
            <a:solidFill>
              <a:schemeClr val="bg1">
                <a:lumMod val="85000"/>
              </a:schemeClr>
            </a:solidFill>
          </a:ln>
        </p:spPr>
        <p:txBody>
          <a:bodyPr wrap="square" rtlCol="0" anchor="ctr">
            <a:spAutoFit/>
          </a:bodyPr>
          <a:lstStyle/>
          <a:p>
            <a:pPr algn="ctr">
              <a:lnSpc>
                <a:spcPct val="150000"/>
              </a:lnSpc>
            </a:pPr>
            <a:r>
              <a:rPr lang="zh-CN" altLang="en-US" sz="16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连接</a:t>
            </a:r>
            <a:endParaRPr lang="zh-CN" altLang="en-US" sz="1600" dirty="0">
              <a:latin typeface="微软雅黑" panose="020B0503020204020204" pitchFamily="34" charset="-122"/>
              <a:ea typeface="微软雅黑" panose="020B0503020204020204" pitchFamily="34" charset="-122"/>
              <a:cs typeface="幼圆" panose="02010509060101010101" charset="-122"/>
            </a:endParaRPr>
          </a:p>
        </p:txBody>
      </p:sp>
      <p:sp>
        <p:nvSpPr>
          <p:cNvPr id="8" name="文本框 6"/>
          <p:cNvSpPr txBox="1"/>
          <p:nvPr/>
        </p:nvSpPr>
        <p:spPr>
          <a:xfrm>
            <a:off x="723086" y="2809574"/>
            <a:ext cx="824578" cy="461665"/>
          </a:xfrm>
          <a:prstGeom prst="rect">
            <a:avLst/>
          </a:prstGeom>
          <a:noFill/>
          <a:ln>
            <a:solidFill>
              <a:schemeClr val="bg1">
                <a:lumMod val="85000"/>
              </a:schemeClr>
            </a:solidFill>
          </a:ln>
        </p:spPr>
        <p:txBody>
          <a:bodyPr wrap="square" rtlCol="0" anchor="ctr">
            <a:spAutoFit/>
          </a:bodyPr>
          <a:lstStyle/>
          <a:p>
            <a:pPr algn="ctr">
              <a:lnSpc>
                <a:spcPct val="150000"/>
              </a:lnSpc>
            </a:pPr>
            <a:r>
              <a:rPr lang="zh-CN" altLang="en-US" sz="16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数据</a:t>
            </a:r>
            <a:endParaRPr lang="zh-CN" altLang="en-US" sz="1600" dirty="0">
              <a:latin typeface="微软雅黑" panose="020B0503020204020204" pitchFamily="34" charset="-122"/>
              <a:ea typeface="微软雅黑" panose="020B0503020204020204" pitchFamily="34" charset="-122"/>
              <a:cs typeface="幼圆" panose="02010509060101010101" charset="-122"/>
            </a:endParaRPr>
          </a:p>
        </p:txBody>
      </p:sp>
      <p:sp>
        <p:nvSpPr>
          <p:cNvPr id="11" name="文本框 6"/>
          <p:cNvSpPr txBox="1"/>
          <p:nvPr/>
        </p:nvSpPr>
        <p:spPr>
          <a:xfrm>
            <a:off x="723086" y="3664765"/>
            <a:ext cx="824578" cy="461665"/>
          </a:xfrm>
          <a:prstGeom prst="rect">
            <a:avLst/>
          </a:prstGeom>
          <a:noFill/>
          <a:ln>
            <a:solidFill>
              <a:schemeClr val="bg1">
                <a:lumMod val="85000"/>
              </a:schemeClr>
            </a:solidFill>
          </a:ln>
        </p:spPr>
        <p:txBody>
          <a:bodyPr wrap="square" rtlCol="0" anchor="ctr">
            <a:spAutoFit/>
          </a:bodyPr>
          <a:lstStyle/>
          <a:p>
            <a:pPr algn="ctr">
              <a:lnSpc>
                <a:spcPct val="150000"/>
              </a:lnSpc>
            </a:pPr>
            <a:r>
              <a:rPr lang="zh-CN" altLang="en-US" sz="16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营销</a:t>
            </a:r>
            <a:endParaRPr lang="zh-CN" altLang="en-US" sz="1600" dirty="0">
              <a:latin typeface="微软雅黑" panose="020B0503020204020204" pitchFamily="34" charset="-122"/>
              <a:ea typeface="微软雅黑" panose="020B0503020204020204" pitchFamily="34" charset="-122"/>
              <a:cs typeface="幼圆" panose="02010509060101010101" charset="-122"/>
            </a:endParaRPr>
          </a:p>
        </p:txBody>
      </p:sp>
      <p:sp>
        <p:nvSpPr>
          <p:cNvPr id="13313" name="Rectangle 1"/>
          <p:cNvSpPr>
            <a:spLocks noChangeArrowheads="1"/>
          </p:cNvSpPr>
          <p:nvPr/>
        </p:nvSpPr>
        <p:spPr bwMode="auto">
          <a:xfrm>
            <a:off x="1475993" y="940781"/>
            <a:ext cx="6264275" cy="738664"/>
          </a:xfrm>
          <a:prstGeom prst="rect">
            <a:avLst/>
          </a:prstGeom>
          <a:noFill/>
          <a:ln w="12700" cmpd="sng">
            <a:solidFill>
              <a:srgbClr val="017AE2"/>
            </a:solidFill>
            <a:prstDash val="solid"/>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spcBef>
                <a:spcPct val="0"/>
              </a:spcBef>
              <a:spcAft>
                <a:spcPct val="0"/>
              </a:spcAft>
              <a:buClrTx/>
              <a:buSzTx/>
              <a:buFontTx/>
              <a:buNone/>
            </a:pPr>
            <a:r>
              <a:rPr kumimoji="0" 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幼圆" panose="02010509060101010101" charset="-122"/>
              </a:rPr>
              <a:t>掌贝帮助商户实现</a:t>
            </a: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幼圆" panose="02010509060101010101" charset="-122"/>
              </a:rPr>
              <a:t>ALL IN ONE</a:t>
            </a: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幼圆" panose="02010509060101010101" charset="-122"/>
              </a:rPr>
              <a:t>：店内点菜、支付、卡券管理、外卖、团购等一台智能终端全部搞定，解决原来多个分散硬件终端问题；同时实现后台数据的一体化呈现、商品管理和数据关联和统计；</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12" name="Rectangle 1"/>
          <p:cNvSpPr>
            <a:spLocks noChangeArrowheads="1"/>
          </p:cNvSpPr>
          <p:nvPr/>
        </p:nvSpPr>
        <p:spPr bwMode="auto">
          <a:xfrm>
            <a:off x="1475656" y="1828739"/>
            <a:ext cx="6264696" cy="738664"/>
          </a:xfrm>
          <a:prstGeom prst="rect">
            <a:avLst/>
          </a:prstGeom>
          <a:noFill/>
          <a:ln w="12700" cmpd="sng">
            <a:solidFill>
              <a:srgbClr val="017AE2"/>
            </a:solidFill>
            <a:prstDash val="solid"/>
            <a:miter lim="800000"/>
          </a:ln>
          <a:effectLst/>
        </p:spPr>
        <p:txBody>
          <a:bodyPr vert="horz" wrap="square" lIns="91440" tIns="45720" rIns="91440" bIns="45720" numCol="1" anchor="ctr" anchorCtr="0" compatLnSpc="1">
            <a:spAutoFit/>
          </a:bodyPr>
          <a:lstStyle/>
          <a:p>
            <a:pPr lvl="0" fontAlgn="base">
              <a:spcBef>
                <a:spcPct val="0"/>
              </a:spcBef>
              <a:spcAft>
                <a:spcPct val="0"/>
              </a:spcAft>
            </a:pPr>
            <a:r>
              <a:rPr lang="zh-CN" altLang="en-US" sz="1400" dirty="0" smtClean="0">
                <a:latin typeface="微软雅黑" panose="020B0503020204020204" pitchFamily="34" charset="-122"/>
                <a:ea typeface="微软雅黑" panose="020B0503020204020204" pitchFamily="34" charset="-122"/>
                <a:cs typeface="幼圆" panose="02010509060101010101" charset="-122"/>
              </a:rPr>
              <a:t>商户通过掌贝服务消费者，无论是支付、外卖接单、团购核销、还是点餐排队都可以沉淀消费者信息，留下消费者联系方式，方便后续通过短信消息、卡券等多种营销方式进行精准营销，帮助商户实现业务即会员；</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幼圆" panose="02010509060101010101" charset="-122"/>
            </a:endParaRPr>
          </a:p>
        </p:txBody>
      </p:sp>
      <p:sp>
        <p:nvSpPr>
          <p:cNvPr id="13" name="Rectangle 1"/>
          <p:cNvSpPr>
            <a:spLocks noChangeArrowheads="1"/>
          </p:cNvSpPr>
          <p:nvPr/>
        </p:nvSpPr>
        <p:spPr bwMode="auto">
          <a:xfrm>
            <a:off x="1475358" y="2692746"/>
            <a:ext cx="6264275" cy="738664"/>
          </a:xfrm>
          <a:prstGeom prst="rect">
            <a:avLst/>
          </a:prstGeom>
          <a:noFill/>
          <a:ln w="12700" cmpd="sng">
            <a:solidFill>
              <a:srgbClr val="017AE2"/>
            </a:solidFill>
            <a:prstDash val="solid"/>
            <a:miter lim="800000"/>
          </a:ln>
          <a:effectLst/>
        </p:spPr>
        <p:txBody>
          <a:bodyPr vert="horz" wrap="square" lIns="91440" tIns="45720" rIns="91440" bIns="45720" numCol="1" anchor="ctr" anchorCtr="0" compatLnSpc="1">
            <a:spAutoFit/>
          </a:bodyPr>
          <a:lstStyle/>
          <a:p>
            <a:pPr lvl="0" fontAlgn="base">
              <a:spcBef>
                <a:spcPct val="0"/>
              </a:spcBef>
              <a:spcAft>
                <a:spcPct val="0"/>
              </a:spcAft>
            </a:pPr>
            <a:r>
              <a:rPr lang="zh-CN" altLang="en-US" sz="1400" dirty="0" smtClean="0">
                <a:latin typeface="微软雅黑" panose="020B0503020204020204" pitchFamily="34" charset="-122"/>
                <a:ea typeface="微软雅黑" panose="020B0503020204020204" pitchFamily="34" charset="-122"/>
                <a:cs typeface="幼圆" panose="02010509060101010101" charset="-122"/>
              </a:rPr>
              <a:t>掌贝帮助商户将各种第三方平台</a:t>
            </a:r>
            <a:r>
              <a:rPr lang="en-US" altLang="zh-CN" sz="1400" dirty="0" smtClean="0">
                <a:latin typeface="微软雅黑" panose="020B0503020204020204" pitchFamily="34" charset="-122"/>
                <a:ea typeface="微软雅黑" panose="020B0503020204020204" pitchFamily="34" charset="-122"/>
                <a:cs typeface="幼圆" panose="02010509060101010101" charset="-122"/>
              </a:rPr>
              <a:t>(</a:t>
            </a:r>
            <a:r>
              <a:rPr lang="zh-CN" altLang="en-US" sz="1400" dirty="0" smtClean="0">
                <a:latin typeface="微软雅黑" panose="020B0503020204020204" pitchFamily="34" charset="-122"/>
                <a:ea typeface="微软雅黑" panose="020B0503020204020204" pitchFamily="34" charset="-122"/>
                <a:cs typeface="幼圆" panose="02010509060101010101" charset="-122"/>
              </a:rPr>
              <a:t>微信、支付宝、团购、外卖等</a:t>
            </a:r>
            <a:r>
              <a:rPr lang="en-US" altLang="zh-CN" sz="1400" dirty="0" smtClean="0">
                <a:latin typeface="微软雅黑" panose="020B0503020204020204" pitchFamily="34" charset="-122"/>
                <a:ea typeface="微软雅黑" panose="020B0503020204020204" pitchFamily="34" charset="-122"/>
                <a:cs typeface="幼圆" panose="02010509060101010101" charset="-122"/>
              </a:rPr>
              <a:t>)</a:t>
            </a:r>
            <a:r>
              <a:rPr lang="zh-CN" altLang="en-US" sz="1400" dirty="0" smtClean="0">
                <a:latin typeface="微软雅黑" panose="020B0503020204020204" pitchFamily="34" charset="-122"/>
                <a:ea typeface="微软雅黑" panose="020B0503020204020204" pitchFamily="34" charset="-122"/>
                <a:cs typeface="幼圆" panose="02010509060101010101" charset="-122"/>
              </a:rPr>
              <a:t>的消费者交易数据沉淀下来，做数据的整合统计和分析，并可将沉淀下来的数据进行挖掘并帮助商户实现消费者二次营销、数据经营；</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14" name="Rectangle 1"/>
          <p:cNvSpPr>
            <a:spLocks noChangeArrowheads="1"/>
          </p:cNvSpPr>
          <p:nvPr/>
        </p:nvSpPr>
        <p:spPr bwMode="auto">
          <a:xfrm>
            <a:off x="1475358" y="3561278"/>
            <a:ext cx="6264696" cy="738664"/>
          </a:xfrm>
          <a:prstGeom prst="rect">
            <a:avLst/>
          </a:prstGeom>
          <a:noFill/>
          <a:ln w="12700" cmpd="sng">
            <a:solidFill>
              <a:srgbClr val="017AE2"/>
            </a:solidFill>
            <a:prstDash val="solid"/>
            <a:miter lim="800000"/>
          </a:ln>
          <a:effectLst/>
        </p:spPr>
        <p:txBody>
          <a:bodyPr vert="horz" wrap="square" lIns="91440" tIns="45720" rIns="91440" bIns="45720" numCol="1" anchor="ctr" anchorCtr="0" compatLnSpc="1">
            <a:spAutoFit/>
          </a:bodyPr>
          <a:lstStyle/>
          <a:p>
            <a:pPr lvl="0" fontAlgn="base">
              <a:spcBef>
                <a:spcPct val="0"/>
              </a:spcBef>
              <a:spcAft>
                <a:spcPct val="0"/>
              </a:spcAft>
            </a:pPr>
            <a:r>
              <a:rPr lang="zh-CN" altLang="en-US" sz="1400" dirty="0" smtClean="0">
                <a:latin typeface="微软雅黑" panose="020B0503020204020204" pitchFamily="34" charset="-122"/>
                <a:ea typeface="微软雅黑" panose="020B0503020204020204" pitchFamily="34" charset="-122"/>
                <a:cs typeface="幼圆" panose="02010509060101010101" charset="-122"/>
              </a:rPr>
              <a:t>掌贝帮助商户实现店内拉客营销，店内场景营销、在线微页营销及游戏营销、</a:t>
            </a:r>
            <a:r>
              <a:rPr lang="en-US" altLang="zh-CN" sz="1400" dirty="0" smtClean="0">
                <a:latin typeface="微软雅黑" panose="020B0503020204020204" pitchFamily="34" charset="-122"/>
                <a:ea typeface="微软雅黑" panose="020B0503020204020204" pitchFamily="34" charset="-122"/>
                <a:cs typeface="幼圆" panose="02010509060101010101" charset="-122"/>
              </a:rPr>
              <a:t>DSP</a:t>
            </a:r>
            <a:r>
              <a:rPr lang="zh-CN" altLang="en-US" sz="1400" dirty="0" smtClean="0">
                <a:latin typeface="微软雅黑" panose="020B0503020204020204" pitchFamily="34" charset="-122"/>
                <a:ea typeface="微软雅黑" panose="020B0503020204020204" pitchFamily="34" charset="-122"/>
                <a:cs typeface="幼圆" panose="02010509060101010101" charset="-122"/>
              </a:rPr>
              <a:t>卡券分发全渠道、全场景营销。掌贝基于数据为商户提供智慧化营销管理系统，为商户低成本倒流并维护老客户，提高老客户的消费率；</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43808" y="309885"/>
            <a:ext cx="3570208" cy="461665"/>
          </a:xfrm>
          <a:prstGeom prst="rect">
            <a:avLst/>
          </a:prstGeom>
          <a:noFill/>
        </p:spPr>
        <p:txBody>
          <a:bodyPr wrap="none" rtlCol="0">
            <a:spAutoFit/>
          </a:bodyPr>
          <a:lstStyle/>
          <a:p>
            <a:r>
              <a:rPr lang="zh-CN" altLang="en-US" sz="2400" b="1" dirty="0">
                <a:solidFill>
                  <a:srgbClr val="0082F0"/>
                </a:solidFill>
                <a:latin typeface="微软雅黑" panose="020B0503020204020204" pitchFamily="34" charset="-122"/>
                <a:ea typeface="微软雅黑" panose="020B0503020204020204" pitchFamily="34" charset="-122"/>
              </a:rPr>
              <a:t>掌</a:t>
            </a:r>
            <a:r>
              <a:rPr lang="zh-CN" altLang="en-US" sz="2400" b="1" dirty="0" smtClean="0">
                <a:solidFill>
                  <a:srgbClr val="0082F0"/>
                </a:solidFill>
                <a:latin typeface="微软雅黑" panose="020B0503020204020204" pitchFamily="34" charset="-122"/>
                <a:ea typeface="微软雅黑" panose="020B0503020204020204" pitchFamily="34" charset="-122"/>
              </a:rPr>
              <a:t>贝的价值卖点层面包括</a:t>
            </a:r>
            <a:endParaRPr lang="zh-CN" altLang="en-US" sz="2400" b="1" dirty="0">
              <a:solidFill>
                <a:srgbClr val="0082F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BEBA8EAE-BF5A-486C-A8C5-ECC9F3942E4B}">
                <a14:imgProps xmlns:a14="http://schemas.microsoft.com/office/drawing/2010/main">
                  <a14:imgLayer r:embed="rId3">
                    <a14:imgEffect>
                      <a14:saturation sat="66000"/>
                    </a14:imgEffect>
                  </a14:imgLayer>
                </a14:imgProps>
              </a:ext>
            </a:extLst>
          </a:blip>
          <a:stretch>
            <a:fillRect/>
          </a:stretch>
        </p:blipFill>
        <p:spPr>
          <a:xfrm>
            <a:off x="3238060" y="915566"/>
            <a:ext cx="2598197" cy="1152128"/>
          </a:xfrm>
          <a:prstGeom prst="rect">
            <a:avLst/>
          </a:prstGeom>
        </p:spPr>
      </p:pic>
      <p:cxnSp>
        <p:nvCxnSpPr>
          <p:cNvPr id="8" name="直接连接符 7"/>
          <p:cNvCxnSpPr/>
          <p:nvPr/>
        </p:nvCxnSpPr>
        <p:spPr>
          <a:xfrm>
            <a:off x="1331640" y="2355726"/>
            <a:ext cx="6192688" cy="0"/>
          </a:xfrm>
          <a:prstGeom prst="line">
            <a:avLst/>
          </a:prstGeom>
          <a:ln>
            <a:solidFill>
              <a:srgbClr val="0082F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3" idx="2"/>
          </p:cNvCxnSpPr>
          <p:nvPr/>
        </p:nvCxnSpPr>
        <p:spPr>
          <a:xfrm flipH="1">
            <a:off x="4537158" y="2067694"/>
            <a:ext cx="1" cy="288032"/>
          </a:xfrm>
          <a:prstGeom prst="line">
            <a:avLst/>
          </a:prstGeom>
          <a:ln w="38100">
            <a:solidFill>
              <a:srgbClr val="0082F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331640" y="2355726"/>
            <a:ext cx="0" cy="432048"/>
          </a:xfrm>
          <a:prstGeom prst="line">
            <a:avLst/>
          </a:prstGeom>
          <a:ln>
            <a:solidFill>
              <a:srgbClr val="0082F0"/>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915816" y="2355726"/>
            <a:ext cx="0" cy="432048"/>
          </a:xfrm>
          <a:prstGeom prst="line">
            <a:avLst/>
          </a:prstGeom>
          <a:ln>
            <a:solidFill>
              <a:srgbClr val="0082F0"/>
            </a:solidFill>
            <a:tailEnd type="ova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537838" y="2355726"/>
            <a:ext cx="0" cy="432048"/>
          </a:xfrm>
          <a:prstGeom prst="line">
            <a:avLst/>
          </a:prstGeom>
          <a:ln>
            <a:solidFill>
              <a:srgbClr val="0082F0"/>
            </a:solidFill>
            <a:tailEnd type="ova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014487" y="2355726"/>
            <a:ext cx="0" cy="432048"/>
          </a:xfrm>
          <a:prstGeom prst="line">
            <a:avLst/>
          </a:prstGeom>
          <a:ln>
            <a:solidFill>
              <a:srgbClr val="0082F0"/>
            </a:solidFill>
            <a:tailEnd type="ova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524328" y="2367156"/>
            <a:ext cx="0" cy="432048"/>
          </a:xfrm>
          <a:prstGeom prst="line">
            <a:avLst/>
          </a:prstGeom>
          <a:ln>
            <a:solidFill>
              <a:srgbClr val="0082F0"/>
            </a:solidFill>
            <a:tailEnd type="oval"/>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614" y="3037648"/>
            <a:ext cx="648050" cy="648050"/>
          </a:xfrm>
          <a:prstGeom prst="rect">
            <a:avLst/>
          </a:prstGeom>
        </p:spPr>
      </p:pic>
      <p:pic>
        <p:nvPicPr>
          <p:cNvPr id="20" name="图片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19122" y="3150050"/>
            <a:ext cx="423241" cy="423241"/>
          </a:xfrm>
          <a:prstGeom prst="rect">
            <a:avLst/>
          </a:prstGeom>
        </p:spPr>
      </p:pic>
      <p:pic>
        <p:nvPicPr>
          <p:cNvPr id="21" name="图片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83968" y="3119155"/>
            <a:ext cx="548397" cy="548397"/>
          </a:xfrm>
          <a:prstGeom prst="rect">
            <a:avLst/>
          </a:prstGeom>
        </p:spPr>
      </p:pic>
      <p:pic>
        <p:nvPicPr>
          <p:cNvPr id="22" name="图片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36590" y="3037648"/>
            <a:ext cx="558451" cy="558451"/>
          </a:xfrm>
          <a:prstGeom prst="rect">
            <a:avLst/>
          </a:prstGeom>
        </p:spPr>
      </p:pic>
      <p:sp>
        <p:nvSpPr>
          <p:cNvPr id="23" name="椭圆 22"/>
          <p:cNvSpPr/>
          <p:nvPr/>
        </p:nvSpPr>
        <p:spPr>
          <a:xfrm>
            <a:off x="920457" y="2952655"/>
            <a:ext cx="771223" cy="771223"/>
          </a:xfrm>
          <a:prstGeom prst="ellipse">
            <a:avLst/>
          </a:prstGeom>
          <a:noFill/>
          <a:ln w="12700">
            <a:solidFill>
              <a:srgbClr val="56ABE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515147" y="2949405"/>
            <a:ext cx="771223" cy="771223"/>
          </a:xfrm>
          <a:prstGeom prst="ellipse">
            <a:avLst/>
          </a:prstGeom>
          <a:noFill/>
          <a:ln w="12700">
            <a:solidFill>
              <a:srgbClr val="56ABE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4151546" y="2949405"/>
            <a:ext cx="771223" cy="771223"/>
          </a:xfrm>
          <a:prstGeom prst="ellipse">
            <a:avLst/>
          </a:prstGeom>
          <a:noFill/>
          <a:ln w="12700">
            <a:solidFill>
              <a:srgbClr val="56ABE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628875" y="2976061"/>
            <a:ext cx="771223" cy="771223"/>
          </a:xfrm>
          <a:prstGeom prst="ellipse">
            <a:avLst/>
          </a:prstGeom>
          <a:noFill/>
          <a:ln w="12700">
            <a:solidFill>
              <a:srgbClr val="56ABE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7138716" y="2976060"/>
            <a:ext cx="771223" cy="771223"/>
          </a:xfrm>
          <a:prstGeom prst="ellipse">
            <a:avLst/>
          </a:prstGeom>
          <a:noFill/>
          <a:ln w="12700">
            <a:solidFill>
              <a:srgbClr val="56ABE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p:cNvPicPr>
            <a:picLocks noChangeAspect="1"/>
          </p:cNvPicPr>
          <p:nvPr/>
        </p:nvPicPr>
        <p:blipFill>
          <a:blip r:embed="rId2">
            <a:extLst>
              <a:ext uri="{BEBA8EAE-BF5A-486C-A8C5-ECC9F3942E4B}">
                <a14:imgProps xmlns:a14="http://schemas.microsoft.com/office/drawing/2010/main">
                  <a14:imgLayer r:embed="rId3">
                    <a14:imgEffect>
                      <a14:saturation sat="66000"/>
                    </a14:imgEffect>
                  </a14:imgLayer>
                </a14:imgProps>
              </a:ext>
            </a:extLst>
          </a:blip>
          <a:stretch>
            <a:fillRect/>
          </a:stretch>
        </p:blipFill>
        <p:spPr>
          <a:xfrm>
            <a:off x="7174870" y="3213846"/>
            <a:ext cx="668454" cy="296415"/>
          </a:xfrm>
          <a:prstGeom prst="rect">
            <a:avLst/>
          </a:prstGeom>
        </p:spPr>
      </p:pic>
      <p:sp>
        <p:nvSpPr>
          <p:cNvPr id="29" name="文本框 28"/>
          <p:cNvSpPr txBox="1"/>
          <p:nvPr/>
        </p:nvSpPr>
        <p:spPr>
          <a:xfrm>
            <a:off x="920457" y="3786014"/>
            <a:ext cx="723275" cy="307777"/>
          </a:xfrm>
          <a:prstGeom prst="rect">
            <a:avLst/>
          </a:prstGeom>
          <a:noFill/>
        </p:spPr>
        <p:txBody>
          <a:bodyPr wrap="none" rtlCol="0">
            <a:spAutoFit/>
          </a:bodyPr>
          <a:lstStyle/>
          <a:p>
            <a:r>
              <a:rPr lang="zh-CN" altLang="en-US" sz="1400" b="1" dirty="0" smtClean="0">
                <a:solidFill>
                  <a:srgbClr val="56ABE4"/>
                </a:solidFill>
                <a:latin typeface="微软雅黑" panose="020B0503020204020204" pitchFamily="34" charset="-122"/>
                <a:ea typeface="微软雅黑" panose="020B0503020204020204" pitchFamily="34" charset="-122"/>
              </a:rPr>
              <a:t>思想层</a:t>
            </a:r>
            <a:endParaRPr lang="zh-CN" altLang="en-US" sz="1400" b="1" dirty="0">
              <a:solidFill>
                <a:srgbClr val="56ABE4"/>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2539120" y="3776486"/>
            <a:ext cx="723275" cy="307777"/>
          </a:xfrm>
          <a:prstGeom prst="rect">
            <a:avLst/>
          </a:prstGeom>
          <a:noFill/>
        </p:spPr>
        <p:txBody>
          <a:bodyPr wrap="none" rtlCol="0">
            <a:spAutoFit/>
          </a:bodyPr>
          <a:lstStyle/>
          <a:p>
            <a:r>
              <a:rPr lang="zh-CN" altLang="en-US" sz="1400" b="1" dirty="0" smtClean="0">
                <a:solidFill>
                  <a:srgbClr val="56ABE4"/>
                </a:solidFill>
                <a:latin typeface="微软雅黑" panose="020B0503020204020204" pitchFamily="34" charset="-122"/>
                <a:ea typeface="微软雅黑" panose="020B0503020204020204" pitchFamily="34" charset="-122"/>
              </a:rPr>
              <a:t>策略层</a:t>
            </a:r>
            <a:endParaRPr lang="zh-CN" altLang="en-US" sz="1400" b="1" dirty="0">
              <a:solidFill>
                <a:srgbClr val="56ABE4"/>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5652848" y="3786414"/>
            <a:ext cx="723275" cy="307777"/>
          </a:xfrm>
          <a:prstGeom prst="rect">
            <a:avLst/>
          </a:prstGeom>
          <a:noFill/>
        </p:spPr>
        <p:txBody>
          <a:bodyPr wrap="none" rtlCol="0">
            <a:spAutoFit/>
          </a:bodyPr>
          <a:lstStyle/>
          <a:p>
            <a:r>
              <a:rPr lang="zh-CN" altLang="en-US" sz="1400" b="1" dirty="0">
                <a:solidFill>
                  <a:srgbClr val="56ABE4"/>
                </a:solidFill>
                <a:latin typeface="微软雅黑" panose="020B0503020204020204" pitchFamily="34" charset="-122"/>
                <a:ea typeface="微软雅黑" panose="020B0503020204020204" pitchFamily="34" charset="-122"/>
              </a:rPr>
              <a:t>方案</a:t>
            </a:r>
            <a:r>
              <a:rPr lang="zh-CN" altLang="en-US" sz="1400" b="1" dirty="0" smtClean="0">
                <a:solidFill>
                  <a:srgbClr val="56ABE4"/>
                </a:solidFill>
                <a:latin typeface="微软雅黑" panose="020B0503020204020204" pitchFamily="34" charset="-122"/>
                <a:ea typeface="微软雅黑" panose="020B0503020204020204" pitchFamily="34" charset="-122"/>
              </a:rPr>
              <a:t>层</a:t>
            </a:r>
            <a:endParaRPr lang="zh-CN" altLang="en-US" sz="1400" b="1" dirty="0">
              <a:solidFill>
                <a:srgbClr val="56ABE4"/>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4175519" y="3786014"/>
            <a:ext cx="723275" cy="307777"/>
          </a:xfrm>
          <a:prstGeom prst="rect">
            <a:avLst/>
          </a:prstGeom>
          <a:noFill/>
        </p:spPr>
        <p:txBody>
          <a:bodyPr wrap="none" rtlCol="0">
            <a:spAutoFit/>
          </a:bodyPr>
          <a:lstStyle/>
          <a:p>
            <a:r>
              <a:rPr lang="zh-CN" altLang="en-US" sz="1400" b="1" dirty="0">
                <a:solidFill>
                  <a:srgbClr val="56ABE4"/>
                </a:solidFill>
                <a:latin typeface="微软雅黑" panose="020B0503020204020204" pitchFamily="34" charset="-122"/>
                <a:ea typeface="微软雅黑" panose="020B0503020204020204" pitchFamily="34" charset="-122"/>
              </a:rPr>
              <a:t>概念</a:t>
            </a:r>
            <a:r>
              <a:rPr lang="zh-CN" altLang="en-US" sz="1400" b="1" dirty="0" smtClean="0">
                <a:solidFill>
                  <a:srgbClr val="56ABE4"/>
                </a:solidFill>
                <a:latin typeface="微软雅黑" panose="020B0503020204020204" pitchFamily="34" charset="-122"/>
                <a:ea typeface="微软雅黑" panose="020B0503020204020204" pitchFamily="34" charset="-122"/>
              </a:rPr>
              <a:t>层</a:t>
            </a:r>
            <a:endParaRPr lang="zh-CN" altLang="en-US" sz="1400" b="1" dirty="0">
              <a:solidFill>
                <a:srgbClr val="56ABE4"/>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7173937" y="3786013"/>
            <a:ext cx="723275" cy="307777"/>
          </a:xfrm>
          <a:prstGeom prst="rect">
            <a:avLst/>
          </a:prstGeom>
          <a:noFill/>
        </p:spPr>
        <p:txBody>
          <a:bodyPr wrap="none" rtlCol="0">
            <a:spAutoFit/>
          </a:bodyPr>
          <a:lstStyle/>
          <a:p>
            <a:r>
              <a:rPr lang="zh-CN" altLang="en-US" sz="1400" b="1" dirty="0" smtClean="0">
                <a:solidFill>
                  <a:srgbClr val="56ABE4"/>
                </a:solidFill>
                <a:latin typeface="微软雅黑" panose="020B0503020204020204" pitchFamily="34" charset="-122"/>
                <a:ea typeface="微软雅黑" panose="020B0503020204020204" pitchFamily="34" charset="-122"/>
              </a:rPr>
              <a:t>产品层</a:t>
            </a:r>
            <a:endParaRPr lang="zh-CN" altLang="en-US" sz="1400" b="1" dirty="0">
              <a:solidFill>
                <a:srgbClr val="56ABE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220190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1520" y="195486"/>
            <a:ext cx="3307316" cy="415498"/>
          </a:xfrm>
          <a:prstGeom prst="rect">
            <a:avLst/>
          </a:prstGeom>
          <a:noFill/>
        </p:spPr>
        <p:txBody>
          <a:bodyPr wrap="none" rtlCol="0">
            <a:spAutoFit/>
          </a:bodyPr>
          <a:lstStyle/>
          <a:p>
            <a:r>
              <a:rPr lang="en-US" altLang="zh-CN"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2.</a:t>
            </a:r>
            <a:r>
              <a:rPr lang="zh-CN" altLang="en-US"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掌贝思想层卖点</a:t>
            </a:r>
            <a:r>
              <a:rPr lang="en-US" altLang="zh-CN"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-Part 1</a:t>
            </a:r>
            <a:endParaRPr lang="zh-CN" altLang="en-US" sz="2100" b="1" dirty="0">
              <a:solidFill>
                <a:srgbClr val="0182F0"/>
              </a:solidFill>
              <a:latin typeface="微软雅黑" panose="020B0503020204020204" pitchFamily="34" charset="-122"/>
              <a:ea typeface="微软雅黑" panose="020B0503020204020204" pitchFamily="34" charset="-122"/>
              <a:cs typeface="幼圆" panose="02010509060101010101" charset="-122"/>
            </a:endParaRPr>
          </a:p>
        </p:txBody>
      </p:sp>
      <p:graphicFrame>
        <p:nvGraphicFramePr>
          <p:cNvPr id="12" name="表格 11"/>
          <p:cNvGraphicFramePr>
            <a:graphicFrameLocks noGrp="1"/>
          </p:cNvGraphicFramePr>
          <p:nvPr>
            <p:extLst>
              <p:ext uri="{D42A27DB-BD31-4B8C-83A1-F6EECF244321}">
                <p14:modId xmlns:p14="http://schemas.microsoft.com/office/powerpoint/2010/main" val="156279284"/>
              </p:ext>
            </p:extLst>
          </p:nvPr>
        </p:nvGraphicFramePr>
        <p:xfrm>
          <a:off x="827584" y="987574"/>
          <a:ext cx="7200800" cy="3155764"/>
        </p:xfrm>
        <a:graphic>
          <a:graphicData uri="http://schemas.openxmlformats.org/drawingml/2006/table">
            <a:tbl>
              <a:tblPr/>
              <a:tblGrid>
                <a:gridCol w="1133475"/>
                <a:gridCol w="1242789"/>
                <a:gridCol w="4824536"/>
              </a:tblGrid>
              <a:tr h="1440160">
                <a:tc rowSpan="3">
                  <a:txBody>
                    <a:bodyPr/>
                    <a:lstStyle/>
                    <a:p>
                      <a:pPr algn="just">
                        <a:lnSpc>
                          <a:spcPct val="150000"/>
                        </a:lnSpc>
                        <a:spcAft>
                          <a:spcPts val="0"/>
                        </a:spcAft>
                      </a:pPr>
                      <a:r>
                        <a:rPr lang="zh-CN" sz="1400" b="1" kern="100" dirty="0">
                          <a:latin typeface="微软雅黑" panose="020B0503020204020204" pitchFamily="34" charset="-122"/>
                          <a:ea typeface="微软雅黑" panose="020B0503020204020204" pitchFamily="34" charset="-122"/>
                          <a:cs typeface="幼圆" panose="02010509060101010101" charset="-122"/>
                        </a:rPr>
                        <a:t>商业认知</a:t>
                      </a:r>
                      <a:r>
                        <a:rPr lang="zh-CN" sz="1400" b="1" kern="100" dirty="0" smtClean="0">
                          <a:latin typeface="微软雅黑" panose="020B0503020204020204" pitchFamily="34" charset="-122"/>
                          <a:ea typeface="微软雅黑" panose="020B0503020204020204" pitchFamily="34" charset="-122"/>
                          <a:cs typeface="幼圆" panose="02010509060101010101" charset="-122"/>
                        </a:rPr>
                        <a:t>及</a:t>
                      </a:r>
                      <a:endParaRPr lang="en-US" altLang="zh-CN" sz="1400" b="1" kern="100" dirty="0" smtClean="0">
                        <a:latin typeface="微软雅黑" panose="020B0503020204020204" pitchFamily="34" charset="-122"/>
                        <a:ea typeface="微软雅黑" panose="020B0503020204020204" pitchFamily="34" charset="-122"/>
                        <a:cs typeface="幼圆" panose="02010509060101010101" charset="-122"/>
                      </a:endParaRPr>
                    </a:p>
                    <a:p>
                      <a:pPr algn="just">
                        <a:lnSpc>
                          <a:spcPct val="150000"/>
                        </a:lnSpc>
                        <a:spcAft>
                          <a:spcPts val="0"/>
                        </a:spcAft>
                      </a:pPr>
                      <a:r>
                        <a:rPr lang="zh-CN" sz="1400" b="1" kern="100" dirty="0" smtClean="0">
                          <a:latin typeface="微软雅黑" panose="020B0503020204020204" pitchFamily="34" charset="-122"/>
                          <a:ea typeface="微软雅黑" panose="020B0503020204020204" pitchFamily="34" charset="-122"/>
                          <a:cs typeface="幼圆" panose="02010509060101010101" charset="-122"/>
                        </a:rPr>
                        <a:t>经营</a:t>
                      </a:r>
                      <a:r>
                        <a:rPr lang="zh-CN" sz="1400" b="1" kern="100" dirty="0">
                          <a:latin typeface="微软雅黑" panose="020B0503020204020204" pitchFamily="34" charset="-122"/>
                          <a:ea typeface="微软雅黑" panose="020B0503020204020204" pitchFamily="34" charset="-122"/>
                          <a:cs typeface="幼圆" panose="02010509060101010101" charset="-122"/>
                        </a:rPr>
                        <a:t>变迁</a:t>
                      </a:r>
                      <a:r>
                        <a:rPr lang="en-US" sz="1400" b="1" kern="100" dirty="0">
                          <a:latin typeface="微软雅黑" panose="020B0503020204020204" pitchFamily="34" charset="-122"/>
                          <a:ea typeface="微软雅黑" panose="020B0503020204020204" pitchFamily="34" charset="-122"/>
                          <a:cs typeface="幼圆" panose="02010509060101010101" charset="-122"/>
                        </a:rPr>
                        <a:t> </a:t>
                      </a:r>
                      <a:endParaRPr lang="zh-CN" sz="1400" b="1" kern="100" dirty="0">
                        <a:latin typeface="微软雅黑" panose="020B0503020204020204" pitchFamily="34" charset="-122"/>
                        <a:ea typeface="微软雅黑" panose="020B0503020204020204" pitchFamily="34" charset="-122"/>
                        <a:cs typeface="Times New Roman" panose="02020603050405020304"/>
                      </a:endParaRPr>
                    </a:p>
                  </a:txBody>
                  <a:tcPr marL="57702" marR="57702" marT="28851" marB="2885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kern="100" dirty="0">
                          <a:latin typeface="微软雅黑" panose="020B0503020204020204" pitchFamily="34" charset="-122"/>
                          <a:ea typeface="微软雅黑" panose="020B0503020204020204" pitchFamily="34" charset="-122"/>
                          <a:cs typeface="幼圆" panose="02010509060101010101" charset="-122"/>
                        </a:rPr>
                        <a:t>商业认知</a:t>
                      </a:r>
                      <a:r>
                        <a:rPr lang="en-US" sz="1400" kern="100" dirty="0">
                          <a:latin typeface="微软雅黑" panose="020B0503020204020204" pitchFamily="34" charset="-122"/>
                          <a:ea typeface="微软雅黑" panose="020B0503020204020204" pitchFamily="34" charset="-122"/>
                          <a:cs typeface="幼圆" panose="02010509060101010101" charset="-122"/>
                        </a:rPr>
                        <a:t> </a:t>
                      </a:r>
                      <a:endParaRPr lang="zh-CN" sz="1400" kern="100" dirty="0">
                        <a:latin typeface="微软雅黑" panose="020B0503020204020204" pitchFamily="34" charset="-122"/>
                        <a:ea typeface="微软雅黑" panose="020B0503020204020204" pitchFamily="34" charset="-122"/>
                        <a:cs typeface="Times New Roman" panose="02020603050405020304"/>
                      </a:endParaRPr>
                    </a:p>
                  </a:txBody>
                  <a:tcPr marL="57702" marR="57702" marT="28851" marB="2885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kern="100" dirty="0">
                          <a:latin typeface="微软雅黑" panose="020B0503020204020204" pitchFamily="34" charset="-122"/>
                          <a:ea typeface="微软雅黑" panose="020B0503020204020204" pitchFamily="34" charset="-122"/>
                          <a:cs typeface="幼圆" panose="02010509060101010101" charset="-122"/>
                        </a:rPr>
                        <a:t>*</a:t>
                      </a:r>
                      <a:r>
                        <a:rPr lang="zh-CN" sz="1400" kern="100" dirty="0">
                          <a:latin typeface="微软雅黑" panose="020B0503020204020204" pitchFamily="34" charset="-122"/>
                          <a:ea typeface="微软雅黑" panose="020B0503020204020204" pitchFamily="34" charset="-122"/>
                          <a:cs typeface="幼圆" panose="02010509060101010101" charset="-122"/>
                        </a:rPr>
                        <a:t>商业的本质是客户，以客户为中心寻找产品思路、服务思路、市场思路、销售思路甚至公司内部的管理思路和战略思路</a:t>
                      </a:r>
                      <a:endParaRPr lang="zh-CN" altLang="en-US" sz="1400" kern="100" dirty="0">
                        <a:solidFill>
                          <a:srgbClr val="FF0000"/>
                        </a:solidFill>
                        <a:latin typeface="微软雅黑" panose="020B0503020204020204" pitchFamily="34" charset="-122"/>
                        <a:ea typeface="微软雅黑" panose="020B0503020204020204" pitchFamily="34" charset="-122"/>
                        <a:cs typeface="幼圆" panose="02010509060101010101" charset="-122"/>
                      </a:endParaRPr>
                    </a:p>
                    <a:p>
                      <a:pPr algn="just">
                        <a:lnSpc>
                          <a:spcPct val="150000"/>
                        </a:lnSpc>
                        <a:spcAft>
                          <a:spcPts val="0"/>
                        </a:spcAft>
                      </a:pPr>
                      <a:r>
                        <a:rPr lang="en-US" sz="1400" kern="100" dirty="0">
                          <a:latin typeface="微软雅黑" panose="020B0503020204020204" pitchFamily="34" charset="-122"/>
                          <a:ea typeface="微软雅黑" panose="020B0503020204020204" pitchFamily="34" charset="-122"/>
                          <a:cs typeface="幼圆" panose="02010509060101010101" charset="-122"/>
                        </a:rPr>
                        <a:t>*</a:t>
                      </a:r>
                      <a:r>
                        <a:rPr lang="zh-CN" sz="1400" kern="100" dirty="0">
                          <a:latin typeface="微软雅黑" panose="020B0503020204020204" pitchFamily="34" charset="-122"/>
                          <a:ea typeface="微软雅黑" panose="020B0503020204020204" pitchFamily="34" charset="-122"/>
                          <a:cs typeface="幼圆" panose="02010509060101010101" charset="-122"/>
                        </a:rPr>
                        <a:t>商业是系统性工程，需要一系列商业模块要素的成功，也更需要各个模块要素的协作的成功，才能最终成功</a:t>
                      </a:r>
                      <a:r>
                        <a:rPr lang="en-US" sz="1400" kern="100" dirty="0">
                          <a:latin typeface="微软雅黑" panose="020B0503020204020204" pitchFamily="34" charset="-122"/>
                          <a:ea typeface="微软雅黑" panose="020B0503020204020204" pitchFamily="34" charset="-122"/>
                          <a:cs typeface="幼圆" panose="02010509060101010101" charset="-122"/>
                        </a:rPr>
                        <a:t> </a:t>
                      </a:r>
                      <a:endParaRPr lang="zh-CN" sz="1400" kern="100" dirty="0">
                        <a:latin typeface="微软雅黑" panose="020B0503020204020204" pitchFamily="34" charset="-122"/>
                        <a:ea typeface="微软雅黑" panose="020B0503020204020204" pitchFamily="34" charset="-122"/>
                        <a:cs typeface="Times New Roman" panose="02020603050405020304"/>
                      </a:endParaRPr>
                    </a:p>
                  </a:txBody>
                  <a:tcPr marL="57702" marR="57702" marT="28851" marB="28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171">
                <a:tc vMerge="1">
                  <a:txBody>
                    <a:bodyPr/>
                    <a:lstStyle/>
                    <a:p>
                      <a:endParaRPr lang="zh-CN"/>
                    </a:p>
                  </a:txBody>
                  <a:tcPr/>
                </a:tc>
                <a:tc>
                  <a:txBody>
                    <a:bodyPr/>
                    <a:lstStyle/>
                    <a:p>
                      <a:pPr algn="just">
                        <a:lnSpc>
                          <a:spcPct val="150000"/>
                        </a:lnSpc>
                        <a:spcAft>
                          <a:spcPts val="0"/>
                        </a:spcAft>
                      </a:pPr>
                      <a:r>
                        <a:rPr lang="zh-CN" sz="1400" kern="100" dirty="0">
                          <a:latin typeface="微软雅黑" panose="020B0503020204020204" pitchFamily="34" charset="-122"/>
                          <a:ea typeface="微软雅黑" panose="020B0503020204020204" pitchFamily="34" charset="-122"/>
                          <a:cs typeface="幼圆" panose="02010509060101010101" charset="-122"/>
                        </a:rPr>
                        <a:t>经营模式升级变迁</a:t>
                      </a:r>
                      <a:r>
                        <a:rPr lang="en-US" sz="1400" kern="100" dirty="0">
                          <a:latin typeface="微软雅黑" panose="020B0503020204020204" pitchFamily="34" charset="-122"/>
                          <a:ea typeface="微软雅黑" panose="020B0503020204020204" pitchFamily="34" charset="-122"/>
                          <a:cs typeface="幼圆" panose="02010509060101010101" charset="-122"/>
                        </a:rPr>
                        <a:t> </a:t>
                      </a:r>
                      <a:endParaRPr lang="zh-CN" sz="1400" kern="100" dirty="0">
                        <a:latin typeface="微软雅黑" panose="020B0503020204020204" pitchFamily="34" charset="-122"/>
                        <a:ea typeface="微软雅黑" panose="020B0503020204020204" pitchFamily="34" charset="-122"/>
                        <a:cs typeface="Times New Roman" panose="02020603050405020304"/>
                      </a:endParaRPr>
                    </a:p>
                  </a:txBody>
                  <a:tcPr marL="57702" marR="57702" marT="28851" marB="2885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kern="100" dirty="0">
                          <a:latin typeface="微软雅黑" panose="020B0503020204020204" pitchFamily="34" charset="-122"/>
                          <a:ea typeface="微软雅黑" panose="020B0503020204020204" pitchFamily="34" charset="-122"/>
                          <a:cs typeface="幼圆" panose="02010509060101010101" charset="-122"/>
                        </a:rPr>
                        <a:t>*</a:t>
                      </a:r>
                      <a:r>
                        <a:rPr lang="zh-CN" sz="1400" kern="100" dirty="0">
                          <a:latin typeface="微软雅黑" panose="020B0503020204020204" pitchFamily="34" charset="-122"/>
                          <a:ea typeface="微软雅黑" panose="020B0503020204020204" pitchFamily="34" charset="-122"/>
                          <a:cs typeface="幼圆" panose="02010509060101010101" charset="-122"/>
                        </a:rPr>
                        <a:t>中国正从经营产品、品牌、门店的时代向经营客户时代过度</a:t>
                      </a:r>
                      <a:r>
                        <a:rPr lang="en-US" sz="1400" kern="100" dirty="0">
                          <a:latin typeface="微软雅黑" panose="020B0503020204020204" pitchFamily="34" charset="-122"/>
                          <a:ea typeface="微软雅黑" panose="020B0503020204020204" pitchFamily="34" charset="-122"/>
                          <a:cs typeface="幼圆" panose="02010509060101010101" charset="-122"/>
                        </a:rPr>
                        <a:t> </a:t>
                      </a:r>
                      <a:endParaRPr lang="zh-CN" sz="1400" kern="100" dirty="0">
                        <a:latin typeface="微软雅黑" panose="020B0503020204020204" pitchFamily="34" charset="-122"/>
                        <a:ea typeface="微软雅黑" panose="020B0503020204020204" pitchFamily="34" charset="-122"/>
                        <a:cs typeface="幼圆" panose="02010509060101010101" charset="-122"/>
                      </a:endParaRPr>
                    </a:p>
                  </a:txBody>
                  <a:tcPr marL="57702" marR="57702" marT="28851" marB="28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2107">
                <a:tc vMerge="1">
                  <a:txBody>
                    <a:bodyPr/>
                    <a:lstStyle/>
                    <a:p>
                      <a:endParaRPr lang="zh-CN"/>
                    </a:p>
                  </a:txBody>
                  <a:tcPr/>
                </a:tc>
                <a:tc>
                  <a:txBody>
                    <a:bodyPr/>
                    <a:lstStyle/>
                    <a:p>
                      <a:pPr algn="just">
                        <a:lnSpc>
                          <a:spcPct val="150000"/>
                        </a:lnSpc>
                        <a:spcAft>
                          <a:spcPts val="0"/>
                        </a:spcAft>
                      </a:pPr>
                      <a:r>
                        <a:rPr lang="zh-CN" sz="1400" kern="100" dirty="0">
                          <a:latin typeface="微软雅黑" panose="020B0503020204020204" pitchFamily="34" charset="-122"/>
                          <a:ea typeface="微软雅黑" panose="020B0503020204020204" pitchFamily="34" charset="-122"/>
                          <a:cs typeface="幼圆" panose="02010509060101010101" charset="-122"/>
                        </a:rPr>
                        <a:t>未来商业感知预测</a:t>
                      </a:r>
                      <a:r>
                        <a:rPr lang="en-US" sz="1400" kern="100" dirty="0">
                          <a:latin typeface="微软雅黑" panose="020B0503020204020204" pitchFamily="34" charset="-122"/>
                          <a:ea typeface="微软雅黑" panose="020B0503020204020204" pitchFamily="34" charset="-122"/>
                          <a:cs typeface="幼圆" panose="02010509060101010101" charset="-122"/>
                        </a:rPr>
                        <a:t> </a:t>
                      </a:r>
                      <a:endParaRPr lang="zh-CN" sz="1400" kern="100" dirty="0">
                        <a:latin typeface="微软雅黑" panose="020B0503020204020204" pitchFamily="34" charset="-122"/>
                        <a:ea typeface="微软雅黑" panose="020B0503020204020204" pitchFamily="34" charset="-122"/>
                        <a:cs typeface="Times New Roman" panose="02020603050405020304"/>
                      </a:endParaRPr>
                    </a:p>
                  </a:txBody>
                  <a:tcPr marL="57702" marR="57702" marT="28851" marB="2885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kern="100" dirty="0">
                          <a:latin typeface="微软雅黑" panose="020B0503020204020204" pitchFamily="34" charset="-122"/>
                          <a:ea typeface="微软雅黑" panose="020B0503020204020204" pitchFamily="34" charset="-122"/>
                          <a:cs typeface="幼圆" panose="02010509060101010101" charset="-122"/>
                        </a:rPr>
                        <a:t>*</a:t>
                      </a:r>
                      <a:r>
                        <a:rPr lang="zh-CN" sz="1400" kern="100" dirty="0">
                          <a:latin typeface="微软雅黑" panose="020B0503020204020204" pitchFamily="34" charset="-122"/>
                          <a:ea typeface="微软雅黑" panose="020B0503020204020204" pitchFamily="34" charset="-122"/>
                          <a:cs typeface="幼圆" panose="02010509060101010101" charset="-122"/>
                        </a:rPr>
                        <a:t>中国未来第三产业将会占整个</a:t>
                      </a:r>
                      <a:r>
                        <a:rPr lang="en-US" sz="1400" kern="100" dirty="0">
                          <a:latin typeface="微软雅黑" panose="020B0503020204020204" pitchFamily="34" charset="-122"/>
                          <a:ea typeface="微软雅黑" panose="020B0503020204020204" pitchFamily="34" charset="-122"/>
                          <a:cs typeface="幼圆" panose="02010509060101010101" charset="-122"/>
                        </a:rPr>
                        <a:t>GDP</a:t>
                      </a:r>
                      <a:r>
                        <a:rPr lang="zh-CN" sz="1400" kern="100" dirty="0">
                          <a:latin typeface="微软雅黑" panose="020B0503020204020204" pitchFamily="34" charset="-122"/>
                          <a:ea typeface="微软雅黑" panose="020B0503020204020204" pitchFamily="34" charset="-122"/>
                          <a:cs typeface="幼圆" panose="02010509060101010101" charset="-122"/>
                        </a:rPr>
                        <a:t>的超过</a:t>
                      </a:r>
                      <a:r>
                        <a:rPr lang="en-US" sz="1400" kern="100" dirty="0">
                          <a:latin typeface="微软雅黑" panose="020B0503020204020204" pitchFamily="34" charset="-122"/>
                          <a:ea typeface="微软雅黑" panose="020B0503020204020204" pitchFamily="34" charset="-122"/>
                          <a:cs typeface="幼圆" panose="02010509060101010101" charset="-122"/>
                        </a:rPr>
                        <a:t>70%</a:t>
                      </a:r>
                      <a:endParaRPr lang="zh-CN" sz="1400" kern="100" dirty="0">
                        <a:latin typeface="微软雅黑" panose="020B0503020204020204" pitchFamily="34" charset="-122"/>
                        <a:ea typeface="微软雅黑" panose="020B0503020204020204" pitchFamily="34" charset="-122"/>
                        <a:cs typeface="Times New Roman" panose="02020603050405020304"/>
                      </a:endParaRPr>
                    </a:p>
                    <a:p>
                      <a:pPr algn="just">
                        <a:lnSpc>
                          <a:spcPct val="150000"/>
                        </a:lnSpc>
                        <a:spcAft>
                          <a:spcPts val="0"/>
                        </a:spcAft>
                      </a:pPr>
                      <a:r>
                        <a:rPr lang="en-US" sz="1400" kern="100" dirty="0">
                          <a:latin typeface="微软雅黑" panose="020B0503020204020204" pitchFamily="34" charset="-122"/>
                          <a:ea typeface="微软雅黑" panose="020B0503020204020204" pitchFamily="34" charset="-122"/>
                          <a:cs typeface="幼圆" panose="02010509060101010101" charset="-122"/>
                        </a:rPr>
                        <a:t>*</a:t>
                      </a:r>
                      <a:r>
                        <a:rPr lang="zh-CN" sz="1400" kern="100" dirty="0">
                          <a:latin typeface="微软雅黑" panose="020B0503020204020204" pitchFamily="34" charset="-122"/>
                          <a:ea typeface="微软雅黑" panose="020B0503020204020204" pitchFamily="34" charset="-122"/>
                          <a:cs typeface="幼圆" panose="02010509060101010101" charset="-122"/>
                        </a:rPr>
                        <a:t>未来中国最大的经济力量将来自线下零售</a:t>
                      </a:r>
                      <a:r>
                        <a:rPr lang="en-US" sz="1400" kern="100" dirty="0">
                          <a:latin typeface="微软雅黑" panose="020B0503020204020204" pitchFamily="34" charset="-122"/>
                          <a:ea typeface="微软雅黑" panose="020B0503020204020204" pitchFamily="34" charset="-122"/>
                          <a:cs typeface="幼圆" panose="02010509060101010101" charset="-122"/>
                        </a:rPr>
                        <a:t>&amp;</a:t>
                      </a:r>
                      <a:r>
                        <a:rPr lang="zh-CN" sz="1400" kern="100" dirty="0">
                          <a:latin typeface="微软雅黑" panose="020B0503020204020204" pitchFamily="34" charset="-122"/>
                          <a:ea typeface="微软雅黑" panose="020B0503020204020204" pitchFamily="34" charset="-122"/>
                          <a:cs typeface="幼圆" panose="02010509060101010101" charset="-122"/>
                        </a:rPr>
                        <a:t>服务业</a:t>
                      </a:r>
                      <a:r>
                        <a:rPr lang="en-US" sz="1400" kern="100" dirty="0">
                          <a:latin typeface="微软雅黑" panose="020B0503020204020204" pitchFamily="34" charset="-122"/>
                          <a:ea typeface="微软雅黑" panose="020B0503020204020204" pitchFamily="34" charset="-122"/>
                          <a:cs typeface="幼圆" panose="02010509060101010101" charset="-122"/>
                        </a:rPr>
                        <a:t> </a:t>
                      </a:r>
                      <a:endParaRPr lang="zh-CN" sz="1400" kern="100" dirty="0">
                        <a:latin typeface="微软雅黑" panose="020B0503020204020204" pitchFamily="34" charset="-122"/>
                        <a:ea typeface="微软雅黑" panose="020B0503020204020204" pitchFamily="34" charset="-122"/>
                        <a:cs typeface="Times New Roman" panose="02020603050405020304"/>
                      </a:endParaRPr>
                    </a:p>
                    <a:p>
                      <a:pPr algn="just">
                        <a:lnSpc>
                          <a:spcPct val="150000"/>
                        </a:lnSpc>
                        <a:spcAft>
                          <a:spcPts val="0"/>
                        </a:spcAft>
                      </a:pPr>
                      <a:r>
                        <a:rPr lang="en-US" sz="1400" kern="100" dirty="0">
                          <a:latin typeface="微软雅黑" panose="020B0503020204020204" pitchFamily="34" charset="-122"/>
                          <a:ea typeface="微软雅黑" panose="020B0503020204020204" pitchFamily="34" charset="-122"/>
                          <a:cs typeface="幼圆" panose="02010509060101010101" charset="-122"/>
                        </a:rPr>
                        <a:t>*</a:t>
                      </a:r>
                      <a:r>
                        <a:rPr lang="zh-CN" sz="1400" kern="100" dirty="0">
                          <a:latin typeface="微软雅黑" panose="020B0503020204020204" pitchFamily="34" charset="-122"/>
                          <a:ea typeface="微软雅黑" panose="020B0503020204020204" pitchFamily="34" charset="-122"/>
                          <a:cs typeface="幼圆" panose="02010509060101010101" charset="-122"/>
                        </a:rPr>
                        <a:t>未来中国的公司将更多的是全球化走向世界的公司</a:t>
                      </a:r>
                      <a:r>
                        <a:rPr lang="en-US" sz="1400" kern="100" dirty="0">
                          <a:latin typeface="微软雅黑" panose="020B0503020204020204" pitchFamily="34" charset="-122"/>
                          <a:ea typeface="微软雅黑" panose="020B0503020204020204" pitchFamily="34" charset="-122"/>
                          <a:cs typeface="幼圆" panose="02010509060101010101" charset="-122"/>
                        </a:rPr>
                        <a:t> </a:t>
                      </a:r>
                      <a:endParaRPr lang="zh-CN" sz="1400" kern="100" dirty="0">
                        <a:latin typeface="微软雅黑" panose="020B0503020204020204" pitchFamily="34" charset="-122"/>
                        <a:ea typeface="微软雅黑" panose="020B0503020204020204" pitchFamily="34" charset="-122"/>
                        <a:cs typeface="Times New Roman" panose="02020603050405020304"/>
                      </a:endParaRPr>
                    </a:p>
                  </a:txBody>
                  <a:tcPr marL="57702" marR="57702" marT="28851" marB="28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表格 11"/>
          <p:cNvGraphicFramePr>
            <a:graphicFrameLocks noGrp="1"/>
          </p:cNvGraphicFramePr>
          <p:nvPr>
            <p:extLst>
              <p:ext uri="{D42A27DB-BD31-4B8C-83A1-F6EECF244321}">
                <p14:modId xmlns:p14="http://schemas.microsoft.com/office/powerpoint/2010/main" val="1516104688"/>
              </p:ext>
            </p:extLst>
          </p:nvPr>
        </p:nvGraphicFramePr>
        <p:xfrm>
          <a:off x="611560" y="1170481"/>
          <a:ext cx="7920881" cy="2665950"/>
        </p:xfrm>
        <a:graphic>
          <a:graphicData uri="http://schemas.openxmlformats.org/drawingml/2006/table">
            <a:tbl>
              <a:tblPr/>
              <a:tblGrid>
                <a:gridCol w="1384917"/>
                <a:gridCol w="3053601"/>
                <a:gridCol w="3482363"/>
              </a:tblGrid>
              <a:tr h="360639">
                <a:tc rowSpan="5">
                  <a:txBody>
                    <a:bodyPr/>
                    <a:lstStyle/>
                    <a:p>
                      <a:pPr algn="just">
                        <a:lnSpc>
                          <a:spcPct val="150000"/>
                        </a:lnSpc>
                        <a:spcAft>
                          <a:spcPts val="0"/>
                        </a:spcAft>
                      </a:pPr>
                      <a:r>
                        <a:rPr lang="zh-CN" sz="1400" b="1" kern="100" dirty="0">
                          <a:latin typeface="微软雅黑" panose="020B0503020204020204" pitchFamily="34" charset="-122"/>
                          <a:ea typeface="微软雅黑" panose="020B0503020204020204" pitchFamily="34" charset="-122"/>
                          <a:cs typeface="幼圆" panose="02010509060101010101" charset="-122"/>
                        </a:rPr>
                        <a:t>零售</a:t>
                      </a:r>
                      <a:r>
                        <a:rPr lang="en-US" sz="1400" b="1" kern="100" dirty="0">
                          <a:latin typeface="微软雅黑" panose="020B0503020204020204" pitchFamily="34" charset="-122"/>
                          <a:ea typeface="微软雅黑" panose="020B0503020204020204" pitchFamily="34" charset="-122"/>
                          <a:cs typeface="幼圆" panose="02010509060101010101" charset="-122"/>
                        </a:rPr>
                        <a:t>&amp;</a:t>
                      </a:r>
                      <a:r>
                        <a:rPr lang="zh-CN" sz="1400" b="1" kern="100" dirty="0">
                          <a:latin typeface="微软雅黑" panose="020B0503020204020204" pitchFamily="34" charset="-122"/>
                          <a:ea typeface="微软雅黑" panose="020B0503020204020204" pitchFamily="34" charset="-122"/>
                          <a:cs typeface="幼圆" panose="02010509060101010101" charset="-122"/>
                        </a:rPr>
                        <a:t>服务业</a:t>
                      </a:r>
                      <a:r>
                        <a:rPr lang="en-US" sz="1400" b="1" kern="100" dirty="0">
                          <a:latin typeface="微软雅黑" panose="020B0503020204020204" pitchFamily="34" charset="-122"/>
                          <a:ea typeface="微软雅黑" panose="020B0503020204020204" pitchFamily="34" charset="-122"/>
                          <a:cs typeface="幼圆" panose="02010509060101010101" charset="-122"/>
                        </a:rPr>
                        <a:t> </a:t>
                      </a:r>
                      <a:endParaRPr lang="zh-CN" sz="1400" b="1" kern="100" dirty="0">
                        <a:latin typeface="微软雅黑" panose="020B0503020204020204" pitchFamily="34" charset="-122"/>
                        <a:ea typeface="微软雅黑" panose="020B0503020204020204" pitchFamily="34" charset="-122"/>
                        <a:cs typeface="Times New Roman" panose="02020603050405020304"/>
                      </a:endParaRPr>
                    </a:p>
                  </a:txBody>
                  <a:tcPr marL="57702" marR="57702" marT="28851" marB="2885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kern="100" dirty="0">
                          <a:latin typeface="微软雅黑" panose="020B0503020204020204" pitchFamily="34" charset="-122"/>
                          <a:ea typeface="微软雅黑" panose="020B0503020204020204" pitchFamily="34" charset="-122"/>
                          <a:cs typeface="幼圆" panose="02010509060101010101" charset="-122"/>
                        </a:rPr>
                        <a:t>零售</a:t>
                      </a:r>
                      <a:r>
                        <a:rPr lang="en-US" sz="1400" kern="100" dirty="0">
                          <a:latin typeface="微软雅黑" panose="020B0503020204020204" pitchFamily="34" charset="-122"/>
                          <a:ea typeface="微软雅黑" panose="020B0503020204020204" pitchFamily="34" charset="-122"/>
                          <a:cs typeface="幼圆" panose="02010509060101010101" charset="-122"/>
                        </a:rPr>
                        <a:t>&amp;</a:t>
                      </a:r>
                      <a:r>
                        <a:rPr lang="zh-CN" sz="1400" kern="100" dirty="0">
                          <a:latin typeface="微软雅黑" panose="020B0503020204020204" pitchFamily="34" charset="-122"/>
                          <a:ea typeface="微软雅黑" panose="020B0503020204020204" pitchFamily="34" charset="-122"/>
                          <a:cs typeface="幼圆" panose="02010509060101010101" charset="-122"/>
                        </a:rPr>
                        <a:t>服务业的商业本质及商业原理</a:t>
                      </a:r>
                      <a:r>
                        <a:rPr lang="en-US" sz="1400" kern="100" dirty="0">
                          <a:latin typeface="微软雅黑" panose="020B0503020204020204" pitchFamily="34" charset="-122"/>
                          <a:ea typeface="微软雅黑" panose="020B0503020204020204" pitchFamily="34" charset="-122"/>
                          <a:cs typeface="幼圆" panose="02010509060101010101" charset="-122"/>
                        </a:rPr>
                        <a:t> </a:t>
                      </a:r>
                      <a:endParaRPr lang="zh-CN" sz="1400" kern="100" dirty="0">
                        <a:latin typeface="微软雅黑" panose="020B0503020204020204" pitchFamily="34" charset="-122"/>
                        <a:ea typeface="微软雅黑" panose="020B0503020204020204" pitchFamily="34" charset="-122"/>
                        <a:cs typeface="Times New Roman" panose="02020603050405020304"/>
                      </a:endParaRPr>
                    </a:p>
                  </a:txBody>
                  <a:tcPr marL="57702" marR="57702" marT="28851" marB="2885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dirty="0">
                          <a:latin typeface="微软雅黑" panose="020B0503020204020204" pitchFamily="34" charset="-122"/>
                          <a:ea typeface="微软雅黑" panose="020B0503020204020204" pitchFamily="34" charset="-122"/>
                          <a:cs typeface="幼圆" panose="02010509060101010101" charset="-122"/>
                        </a:rPr>
                        <a:t>*</a:t>
                      </a:r>
                      <a:r>
                        <a:rPr lang="zh-CN" sz="1200" kern="100" dirty="0">
                          <a:latin typeface="微软雅黑" panose="020B0503020204020204" pitchFamily="34" charset="-122"/>
                          <a:ea typeface="微软雅黑" panose="020B0503020204020204" pitchFamily="34" charset="-122"/>
                          <a:cs typeface="幼圆" panose="02010509060101010101" charset="-122"/>
                        </a:rPr>
                        <a:t>购买效率</a:t>
                      </a:r>
                      <a:r>
                        <a:rPr lang="en-US" sz="1200" kern="100" dirty="0">
                          <a:latin typeface="微软雅黑" panose="020B0503020204020204" pitchFamily="34" charset="-122"/>
                          <a:ea typeface="微软雅黑" panose="020B0503020204020204" pitchFamily="34" charset="-122"/>
                          <a:cs typeface="幼圆" panose="02010509060101010101" charset="-122"/>
                        </a:rPr>
                        <a:t>(</a:t>
                      </a:r>
                      <a:r>
                        <a:rPr lang="zh-CN" sz="1200" kern="100" dirty="0">
                          <a:latin typeface="微软雅黑" panose="020B0503020204020204" pitchFamily="34" charset="-122"/>
                          <a:ea typeface="微软雅黑" panose="020B0503020204020204" pitchFamily="34" charset="-122"/>
                          <a:cs typeface="幼圆" panose="02010509060101010101" charset="-122"/>
                        </a:rPr>
                        <a:t>定位寻找、方便性、性价比、安全感</a:t>
                      </a:r>
                      <a:r>
                        <a:rPr lang="zh-CN" sz="1200" kern="100" dirty="0" smtClean="0">
                          <a:latin typeface="微软雅黑" panose="020B0503020204020204" pitchFamily="34" charset="-122"/>
                          <a:ea typeface="微软雅黑" panose="020B0503020204020204" pitchFamily="34" charset="-122"/>
                          <a:cs typeface="幼圆" panose="02010509060101010101" charset="-122"/>
                        </a:rPr>
                        <a:t>等</a:t>
                      </a:r>
                      <a:r>
                        <a:rPr lang="zh-CN" altLang="en-US" sz="1200" kern="100" dirty="0" smtClean="0">
                          <a:latin typeface="微软雅黑" panose="020B0503020204020204" pitchFamily="34" charset="-122"/>
                          <a:ea typeface="微软雅黑" panose="020B0503020204020204" pitchFamily="34" charset="-122"/>
                          <a:cs typeface="幼圆" panose="02010509060101010101" charset="-122"/>
                        </a:rPr>
                        <a:t>）</a:t>
                      </a:r>
                      <a:endParaRPr lang="zh-CN" sz="1200" kern="100" dirty="0">
                        <a:latin typeface="微软雅黑" panose="020B0503020204020204" pitchFamily="34" charset="-122"/>
                        <a:ea typeface="微软雅黑" panose="020B0503020204020204" pitchFamily="34" charset="-122"/>
                        <a:cs typeface="Times New Roman" panose="02020603050405020304"/>
                      </a:endParaRPr>
                    </a:p>
                    <a:p>
                      <a:pPr algn="just">
                        <a:lnSpc>
                          <a:spcPct val="150000"/>
                        </a:lnSpc>
                        <a:spcAft>
                          <a:spcPts val="0"/>
                        </a:spcAft>
                      </a:pPr>
                      <a:r>
                        <a:rPr lang="en-US" sz="1200" kern="100" dirty="0">
                          <a:latin typeface="微软雅黑" panose="020B0503020204020204" pitchFamily="34" charset="-122"/>
                          <a:ea typeface="微软雅黑" panose="020B0503020204020204" pitchFamily="34" charset="-122"/>
                          <a:cs typeface="幼圆" panose="02010509060101010101" charset="-122"/>
                        </a:rPr>
                        <a:t>*</a:t>
                      </a:r>
                      <a:r>
                        <a:rPr lang="zh-CN" sz="1200" kern="100" dirty="0">
                          <a:latin typeface="微软雅黑" panose="020B0503020204020204" pitchFamily="34" charset="-122"/>
                          <a:ea typeface="微软雅黑" panose="020B0503020204020204" pitchFamily="34" charset="-122"/>
                          <a:cs typeface="幼圆" panose="02010509060101010101" charset="-122"/>
                        </a:rPr>
                        <a:t>购买体验</a:t>
                      </a:r>
                      <a:r>
                        <a:rPr lang="en-US" sz="1200" kern="100" dirty="0">
                          <a:latin typeface="微软雅黑" panose="020B0503020204020204" pitchFamily="34" charset="-122"/>
                          <a:ea typeface="微软雅黑" panose="020B0503020204020204" pitchFamily="34" charset="-122"/>
                          <a:cs typeface="幼圆" panose="02010509060101010101" charset="-122"/>
                        </a:rPr>
                        <a:t>(</a:t>
                      </a:r>
                      <a:r>
                        <a:rPr lang="zh-CN" sz="1200" kern="100" dirty="0">
                          <a:latin typeface="微软雅黑" panose="020B0503020204020204" pitchFamily="34" charset="-122"/>
                          <a:ea typeface="微软雅黑" panose="020B0503020204020204" pitchFamily="34" charset="-122"/>
                          <a:cs typeface="幼圆" panose="02010509060101010101" charset="-122"/>
                        </a:rPr>
                        <a:t>环境体验、产品体验、服务体验等</a:t>
                      </a:r>
                      <a:r>
                        <a:rPr lang="en-US" sz="1200" kern="100" dirty="0">
                          <a:latin typeface="微软雅黑" panose="020B0503020204020204" pitchFamily="34" charset="-122"/>
                          <a:ea typeface="微软雅黑" panose="020B0503020204020204" pitchFamily="34" charset="-122"/>
                          <a:cs typeface="幼圆" panose="02010509060101010101" charset="-122"/>
                        </a:rPr>
                        <a:t>) </a:t>
                      </a:r>
                      <a:endParaRPr lang="zh-CN" sz="1200" kern="100" dirty="0">
                        <a:latin typeface="微软雅黑" panose="020B0503020204020204" pitchFamily="34" charset="-122"/>
                        <a:ea typeface="微软雅黑" panose="020B0503020204020204" pitchFamily="34" charset="-122"/>
                        <a:cs typeface="Times New Roman" panose="02020603050405020304"/>
                      </a:endParaRPr>
                    </a:p>
                  </a:txBody>
                  <a:tcPr marL="57702" marR="57702" marT="28851" marB="28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171">
                <a:tc vMerge="1">
                  <a:txBody>
                    <a:bodyPr/>
                    <a:lstStyle/>
                    <a:p>
                      <a:endParaRPr lang="zh-CN"/>
                    </a:p>
                  </a:txBody>
                  <a:tcPr/>
                </a:tc>
                <a:tc>
                  <a:txBody>
                    <a:bodyPr/>
                    <a:lstStyle/>
                    <a:p>
                      <a:pPr algn="just">
                        <a:lnSpc>
                          <a:spcPct val="150000"/>
                        </a:lnSpc>
                        <a:spcAft>
                          <a:spcPts val="0"/>
                        </a:spcAft>
                      </a:pPr>
                      <a:r>
                        <a:rPr lang="zh-CN" sz="1400" kern="100">
                          <a:latin typeface="微软雅黑" panose="020B0503020204020204" pitchFamily="34" charset="-122"/>
                          <a:ea typeface="微软雅黑" panose="020B0503020204020204" pitchFamily="34" charset="-122"/>
                          <a:cs typeface="幼圆" panose="02010509060101010101" charset="-122"/>
                        </a:rPr>
                        <a:t>零售</a:t>
                      </a:r>
                      <a:r>
                        <a:rPr lang="en-US" sz="1400" kern="100">
                          <a:latin typeface="微软雅黑" panose="020B0503020204020204" pitchFamily="34" charset="-122"/>
                          <a:ea typeface="微软雅黑" panose="020B0503020204020204" pitchFamily="34" charset="-122"/>
                          <a:cs typeface="幼圆" panose="02010509060101010101" charset="-122"/>
                        </a:rPr>
                        <a:t>&amp;</a:t>
                      </a:r>
                      <a:r>
                        <a:rPr lang="zh-CN" sz="1400" kern="100">
                          <a:latin typeface="微软雅黑" panose="020B0503020204020204" pitchFamily="34" charset="-122"/>
                          <a:ea typeface="微软雅黑" panose="020B0503020204020204" pitchFamily="34" charset="-122"/>
                          <a:cs typeface="幼圆" panose="02010509060101010101" charset="-122"/>
                        </a:rPr>
                        <a:t>服务业公司生产服务运作流程</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57702" marR="57702" marT="28851" marB="2885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000" kern="100" dirty="0">
                          <a:latin typeface="微软雅黑" panose="020B0503020204020204" pitchFamily="34" charset="-122"/>
                          <a:ea typeface="微软雅黑" panose="020B0503020204020204" pitchFamily="34" charset="-122"/>
                          <a:cs typeface="幼圆" panose="02010509060101010101" charset="-122"/>
                        </a:rPr>
                        <a:t>*</a:t>
                      </a:r>
                      <a:r>
                        <a:rPr lang="zh-CN" sz="1000" kern="100" dirty="0">
                          <a:latin typeface="微软雅黑" panose="020B0503020204020204" pitchFamily="34" charset="-122"/>
                          <a:ea typeface="微软雅黑" panose="020B0503020204020204" pitchFamily="34" charset="-122"/>
                          <a:cs typeface="幼圆" panose="02010509060101010101" charset="-122"/>
                        </a:rPr>
                        <a:t>分行业作为课题研究（餐饮、酒店、娱乐、美容美发、商超等）</a:t>
                      </a:r>
                      <a:r>
                        <a:rPr lang="en-US" sz="1000" kern="100" dirty="0">
                          <a:latin typeface="微软雅黑" panose="020B0503020204020204" pitchFamily="34" charset="-122"/>
                          <a:ea typeface="微软雅黑" panose="020B0503020204020204" pitchFamily="34" charset="-122"/>
                          <a:cs typeface="幼圆" panose="02010509060101010101" charset="-122"/>
                        </a:rPr>
                        <a:t> </a:t>
                      </a:r>
                      <a:endParaRPr lang="zh-CN" sz="1000" kern="100" dirty="0">
                        <a:latin typeface="微软雅黑" panose="020B0503020204020204" pitchFamily="34" charset="-122"/>
                        <a:ea typeface="微软雅黑" panose="020B0503020204020204" pitchFamily="34" charset="-122"/>
                        <a:cs typeface="Times New Roman" panose="02020603050405020304"/>
                      </a:endParaRPr>
                    </a:p>
                  </a:txBody>
                  <a:tcPr marL="57702" marR="57702" marT="28851" marB="28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171">
                <a:tc vMerge="1">
                  <a:txBody>
                    <a:bodyPr/>
                    <a:lstStyle/>
                    <a:p>
                      <a:endParaRPr lang="zh-CN"/>
                    </a:p>
                  </a:txBody>
                  <a:tcPr/>
                </a:tc>
                <a:tc>
                  <a:txBody>
                    <a:bodyPr/>
                    <a:lstStyle/>
                    <a:p>
                      <a:pPr algn="just">
                        <a:lnSpc>
                          <a:spcPct val="150000"/>
                        </a:lnSpc>
                        <a:spcAft>
                          <a:spcPts val="0"/>
                        </a:spcAft>
                      </a:pPr>
                      <a:r>
                        <a:rPr lang="zh-CN" sz="1400" kern="100" dirty="0">
                          <a:latin typeface="微软雅黑" panose="020B0503020204020204" pitchFamily="34" charset="-122"/>
                          <a:ea typeface="微软雅黑" panose="020B0503020204020204" pitchFamily="34" charset="-122"/>
                          <a:cs typeface="幼圆" panose="02010509060101010101" charset="-122"/>
                        </a:rPr>
                        <a:t>零售</a:t>
                      </a:r>
                      <a:r>
                        <a:rPr lang="en-US" sz="1400" kern="100" dirty="0">
                          <a:latin typeface="微软雅黑" panose="020B0503020204020204" pitchFamily="34" charset="-122"/>
                          <a:ea typeface="微软雅黑" panose="020B0503020204020204" pitchFamily="34" charset="-122"/>
                          <a:cs typeface="幼圆" panose="02010509060101010101" charset="-122"/>
                        </a:rPr>
                        <a:t>&amp;</a:t>
                      </a:r>
                      <a:r>
                        <a:rPr lang="zh-CN" sz="1400" kern="100" dirty="0">
                          <a:latin typeface="微软雅黑" panose="020B0503020204020204" pitchFamily="34" charset="-122"/>
                          <a:ea typeface="微软雅黑" panose="020B0503020204020204" pitchFamily="34" charset="-122"/>
                          <a:cs typeface="幼圆" panose="02010509060101010101" charset="-122"/>
                        </a:rPr>
                        <a:t>服务业公司管理思路及框架</a:t>
                      </a:r>
                      <a:endParaRPr lang="zh-CN" sz="1400" kern="100" dirty="0">
                        <a:latin typeface="微软雅黑" panose="020B0503020204020204" pitchFamily="34" charset="-122"/>
                        <a:ea typeface="微软雅黑" panose="020B0503020204020204" pitchFamily="34" charset="-122"/>
                        <a:cs typeface="Times New Roman" panose="02020603050405020304"/>
                      </a:endParaRPr>
                    </a:p>
                  </a:txBody>
                  <a:tcPr marL="57702" marR="57702" marT="28851" marB="2885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000" kern="100" dirty="0">
                          <a:latin typeface="微软雅黑" panose="020B0503020204020204" pitchFamily="34" charset="-122"/>
                          <a:ea typeface="微软雅黑" panose="020B0503020204020204" pitchFamily="34" charset="-122"/>
                          <a:cs typeface="幼圆" panose="02010509060101010101" charset="-122"/>
                        </a:rPr>
                        <a:t>*</a:t>
                      </a:r>
                      <a:r>
                        <a:rPr lang="zh-CN" sz="1000" kern="100" dirty="0">
                          <a:latin typeface="微软雅黑" panose="020B0503020204020204" pitchFamily="34" charset="-122"/>
                          <a:ea typeface="微软雅黑" panose="020B0503020204020204" pitchFamily="34" charset="-122"/>
                          <a:cs typeface="幼圆" panose="02010509060101010101" charset="-122"/>
                        </a:rPr>
                        <a:t>分行业作为课题研究（餐饮、酒店、娱乐、美容美发、商超等）</a:t>
                      </a:r>
                      <a:endParaRPr lang="zh-CN" sz="1000" kern="100" dirty="0">
                        <a:latin typeface="微软雅黑" panose="020B0503020204020204" pitchFamily="34" charset="-122"/>
                        <a:ea typeface="微软雅黑" panose="020B0503020204020204" pitchFamily="34" charset="-122"/>
                        <a:cs typeface="Times New Roman" panose="02020603050405020304"/>
                      </a:endParaRPr>
                    </a:p>
                  </a:txBody>
                  <a:tcPr marL="57702" marR="57702" marT="28851" marB="28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4350">
                <a:tc vMerge="1">
                  <a:txBody>
                    <a:bodyPr/>
                    <a:lstStyle/>
                    <a:p>
                      <a:endParaRPr lang="zh-CN"/>
                    </a:p>
                  </a:txBody>
                  <a:tcPr/>
                </a:tc>
                <a:tc>
                  <a:txBody>
                    <a:bodyPr/>
                    <a:lstStyle/>
                    <a:p>
                      <a:pPr algn="just">
                        <a:lnSpc>
                          <a:spcPct val="150000"/>
                        </a:lnSpc>
                        <a:spcAft>
                          <a:spcPts val="0"/>
                        </a:spcAft>
                      </a:pPr>
                      <a:r>
                        <a:rPr lang="zh-CN" sz="1400" kern="100">
                          <a:latin typeface="微软雅黑" panose="020B0503020204020204" pitchFamily="34" charset="-122"/>
                          <a:ea typeface="微软雅黑" panose="020B0503020204020204" pitchFamily="34" charset="-122"/>
                          <a:cs typeface="幼圆" panose="02010509060101010101" charset="-122"/>
                        </a:rPr>
                        <a:t>零售</a:t>
                      </a:r>
                      <a:r>
                        <a:rPr lang="en-US" sz="1400" kern="100">
                          <a:latin typeface="微软雅黑" panose="020B0503020204020204" pitchFamily="34" charset="-122"/>
                          <a:ea typeface="微软雅黑" panose="020B0503020204020204" pitchFamily="34" charset="-122"/>
                          <a:cs typeface="幼圆" panose="02010509060101010101" charset="-122"/>
                        </a:rPr>
                        <a:t>&amp;</a:t>
                      </a:r>
                      <a:r>
                        <a:rPr lang="zh-CN" sz="1400" kern="100">
                          <a:latin typeface="微软雅黑" panose="020B0503020204020204" pitchFamily="34" charset="-122"/>
                          <a:ea typeface="微软雅黑" panose="020B0503020204020204" pitchFamily="34" charset="-122"/>
                          <a:cs typeface="幼圆" panose="02010509060101010101" charset="-122"/>
                        </a:rPr>
                        <a:t>服务业当前状况及行业痛点</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57702" marR="57702" marT="28851" marB="2885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000" kern="100" dirty="0">
                          <a:latin typeface="微软雅黑" panose="020B0503020204020204" pitchFamily="34" charset="-122"/>
                          <a:ea typeface="微软雅黑" panose="020B0503020204020204" pitchFamily="34" charset="-122"/>
                          <a:cs typeface="幼圆" panose="02010509060101010101" charset="-122"/>
                        </a:rPr>
                        <a:t>*</a:t>
                      </a:r>
                      <a:r>
                        <a:rPr lang="zh-CN" sz="1000" kern="100" dirty="0">
                          <a:latin typeface="微软雅黑" panose="020B0503020204020204" pitchFamily="34" charset="-122"/>
                          <a:ea typeface="微软雅黑" panose="020B0503020204020204" pitchFamily="34" charset="-122"/>
                          <a:cs typeface="幼圆" panose="02010509060101010101" charset="-122"/>
                        </a:rPr>
                        <a:t>分行业作为课题研究（餐饮、酒店、娱乐、美容美发、商超等）</a:t>
                      </a:r>
                      <a:endParaRPr lang="zh-CN" sz="1000" kern="100" dirty="0">
                        <a:latin typeface="微软雅黑" panose="020B0503020204020204" pitchFamily="34" charset="-122"/>
                        <a:ea typeface="微软雅黑" panose="020B0503020204020204" pitchFamily="34" charset="-122"/>
                        <a:cs typeface="Times New Roman" panose="02020603050405020304"/>
                      </a:endParaRPr>
                    </a:p>
                  </a:txBody>
                  <a:tcPr marL="57702" marR="57702" marT="28851" marB="28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171">
                <a:tc vMerge="1">
                  <a:txBody>
                    <a:bodyPr/>
                    <a:lstStyle/>
                    <a:p>
                      <a:endParaRPr lang="zh-CN"/>
                    </a:p>
                  </a:txBody>
                  <a:tcPr/>
                </a:tc>
                <a:tc>
                  <a:txBody>
                    <a:bodyPr/>
                    <a:lstStyle/>
                    <a:p>
                      <a:pPr algn="just">
                        <a:lnSpc>
                          <a:spcPct val="150000"/>
                        </a:lnSpc>
                        <a:spcAft>
                          <a:spcPts val="0"/>
                        </a:spcAft>
                      </a:pPr>
                      <a:r>
                        <a:rPr lang="zh-CN" sz="1400" kern="100" dirty="0">
                          <a:latin typeface="微软雅黑" panose="020B0503020204020204" pitchFamily="34" charset="-122"/>
                          <a:ea typeface="微软雅黑" panose="020B0503020204020204" pitchFamily="34" charset="-122"/>
                          <a:cs typeface="幼圆" panose="02010509060101010101" charset="-122"/>
                        </a:rPr>
                        <a:t>零售</a:t>
                      </a:r>
                      <a:r>
                        <a:rPr lang="en-US" sz="1400" kern="100" dirty="0">
                          <a:latin typeface="微软雅黑" panose="020B0503020204020204" pitchFamily="34" charset="-122"/>
                          <a:ea typeface="微软雅黑" panose="020B0503020204020204" pitchFamily="34" charset="-122"/>
                          <a:cs typeface="幼圆" panose="02010509060101010101" charset="-122"/>
                        </a:rPr>
                        <a:t>&amp;</a:t>
                      </a:r>
                      <a:r>
                        <a:rPr lang="zh-CN" sz="1400" kern="100" dirty="0">
                          <a:latin typeface="微软雅黑" panose="020B0503020204020204" pitchFamily="34" charset="-122"/>
                          <a:ea typeface="微软雅黑" panose="020B0503020204020204" pitchFamily="34" charset="-122"/>
                          <a:cs typeface="幼圆" panose="02010509060101010101" charset="-122"/>
                        </a:rPr>
                        <a:t>服务业的发展趋势及历史演化</a:t>
                      </a:r>
                      <a:endParaRPr lang="zh-CN" sz="1400" kern="100" dirty="0">
                        <a:latin typeface="微软雅黑" panose="020B0503020204020204" pitchFamily="34" charset="-122"/>
                        <a:ea typeface="微软雅黑" panose="020B0503020204020204" pitchFamily="34" charset="-122"/>
                        <a:cs typeface="Times New Roman" panose="02020603050405020304"/>
                      </a:endParaRPr>
                    </a:p>
                  </a:txBody>
                  <a:tcPr marL="57702" marR="57702" marT="28851" marB="2885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000" kern="100" dirty="0">
                          <a:latin typeface="微软雅黑" panose="020B0503020204020204" pitchFamily="34" charset="-122"/>
                          <a:ea typeface="微软雅黑" panose="020B0503020204020204" pitchFamily="34" charset="-122"/>
                          <a:cs typeface="幼圆" panose="02010509060101010101" charset="-122"/>
                        </a:rPr>
                        <a:t>*</a:t>
                      </a:r>
                      <a:r>
                        <a:rPr lang="zh-CN" sz="1000" kern="100" dirty="0">
                          <a:latin typeface="微软雅黑" panose="020B0503020204020204" pitchFamily="34" charset="-122"/>
                          <a:ea typeface="微软雅黑" panose="020B0503020204020204" pitchFamily="34" charset="-122"/>
                          <a:cs typeface="幼圆" panose="02010509060101010101" charset="-122"/>
                        </a:rPr>
                        <a:t>分行业作为课题研究（餐饮、酒店、娱乐、美容美发、商超等）</a:t>
                      </a:r>
                      <a:endParaRPr lang="zh-CN" sz="1000" kern="100" dirty="0">
                        <a:latin typeface="微软雅黑" panose="020B0503020204020204" pitchFamily="34" charset="-122"/>
                        <a:ea typeface="微软雅黑" panose="020B0503020204020204" pitchFamily="34" charset="-122"/>
                        <a:cs typeface="Times New Roman" panose="02020603050405020304"/>
                      </a:endParaRPr>
                    </a:p>
                  </a:txBody>
                  <a:tcPr marL="57702" marR="57702" marT="28851" marB="28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3" name="文本框 4"/>
          <p:cNvSpPr txBox="1"/>
          <p:nvPr/>
        </p:nvSpPr>
        <p:spPr>
          <a:xfrm>
            <a:off x="375551" y="258217"/>
            <a:ext cx="3307316" cy="415498"/>
          </a:xfrm>
          <a:prstGeom prst="rect">
            <a:avLst/>
          </a:prstGeom>
          <a:noFill/>
        </p:spPr>
        <p:txBody>
          <a:bodyPr wrap="none" rtlCol="0">
            <a:spAutoFit/>
          </a:bodyPr>
          <a:lstStyle/>
          <a:p>
            <a:r>
              <a:rPr lang="en-US" altLang="zh-CN"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2.</a:t>
            </a:r>
            <a:r>
              <a:rPr lang="zh-CN" altLang="en-US"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掌贝思想层卖点</a:t>
            </a:r>
            <a:r>
              <a:rPr lang="en-US" altLang="zh-CN"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-Part 2</a:t>
            </a:r>
            <a:endParaRPr lang="zh-CN" altLang="en-US" sz="2100" b="1" dirty="0">
              <a:solidFill>
                <a:srgbClr val="0182F0"/>
              </a:solidFill>
              <a:latin typeface="微软雅黑" panose="020B0503020204020204" pitchFamily="34" charset="-122"/>
              <a:ea typeface="微软雅黑" panose="020B0503020204020204" pitchFamily="34" charset="-122"/>
              <a:cs typeface="幼圆" panose="02010509060101010101"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表格 11"/>
          <p:cNvGraphicFramePr>
            <a:graphicFrameLocks noGrp="1"/>
          </p:cNvGraphicFramePr>
          <p:nvPr>
            <p:extLst>
              <p:ext uri="{D42A27DB-BD31-4B8C-83A1-F6EECF244321}">
                <p14:modId xmlns:p14="http://schemas.microsoft.com/office/powerpoint/2010/main" val="3476037773"/>
              </p:ext>
            </p:extLst>
          </p:nvPr>
        </p:nvGraphicFramePr>
        <p:xfrm>
          <a:off x="971600" y="843558"/>
          <a:ext cx="7200800" cy="3739266"/>
        </p:xfrm>
        <a:graphic>
          <a:graphicData uri="http://schemas.openxmlformats.org/drawingml/2006/table">
            <a:tbl>
              <a:tblPr/>
              <a:tblGrid>
                <a:gridCol w="1368152"/>
                <a:gridCol w="1579518"/>
                <a:gridCol w="4253130"/>
              </a:tblGrid>
              <a:tr h="360639">
                <a:tc rowSpan="3">
                  <a:txBody>
                    <a:bodyPr/>
                    <a:lstStyle/>
                    <a:p>
                      <a:pPr algn="just">
                        <a:lnSpc>
                          <a:spcPct val="150000"/>
                        </a:lnSpc>
                        <a:spcAft>
                          <a:spcPts val="0"/>
                        </a:spcAft>
                      </a:pPr>
                      <a:r>
                        <a:rPr lang="zh-CN" sz="1400" b="1" kern="100" dirty="0">
                          <a:latin typeface="微软雅黑" panose="020B0503020204020204" pitchFamily="34" charset="-122"/>
                          <a:ea typeface="微软雅黑" panose="020B0503020204020204" pitchFamily="34" charset="-122"/>
                          <a:cs typeface="幼圆" panose="02010509060101010101" charset="-122"/>
                        </a:rPr>
                        <a:t>智慧店铺产业</a:t>
                      </a:r>
                      <a:r>
                        <a:rPr lang="en-US" sz="1400" b="1" kern="100" dirty="0">
                          <a:latin typeface="微软雅黑" panose="020B0503020204020204" pitchFamily="34" charset="-122"/>
                          <a:ea typeface="微软雅黑" panose="020B0503020204020204" pitchFamily="34" charset="-122"/>
                          <a:cs typeface="幼圆" panose="02010509060101010101" charset="-122"/>
                        </a:rPr>
                        <a:t> </a:t>
                      </a:r>
                      <a:endParaRPr lang="zh-CN" sz="1400" b="1" kern="100" dirty="0">
                        <a:latin typeface="微软雅黑" panose="020B0503020204020204" pitchFamily="34" charset="-122"/>
                        <a:ea typeface="微软雅黑" panose="020B0503020204020204" pitchFamily="34" charset="-122"/>
                        <a:cs typeface="Times New Roman" panose="02020603050405020304"/>
                      </a:endParaRPr>
                    </a:p>
                  </a:txBody>
                  <a:tcPr marL="57702" marR="57702" marT="28851" marB="2885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kern="100" dirty="0">
                          <a:latin typeface="微软雅黑" panose="020B0503020204020204" pitchFamily="34" charset="-122"/>
                          <a:ea typeface="微软雅黑" panose="020B0503020204020204" pitchFamily="34" charset="-122"/>
                          <a:cs typeface="幼圆" panose="02010509060101010101" charset="-122"/>
                        </a:rPr>
                        <a:t>消费者行为的变迁及商家的困惑</a:t>
                      </a:r>
                      <a:endParaRPr lang="zh-CN" sz="1400" kern="100" dirty="0">
                        <a:latin typeface="微软雅黑" panose="020B0503020204020204" pitchFamily="34" charset="-122"/>
                        <a:ea typeface="微软雅黑" panose="020B0503020204020204" pitchFamily="34" charset="-122"/>
                        <a:cs typeface="Times New Roman" panose="02020603050405020304"/>
                      </a:endParaRPr>
                    </a:p>
                  </a:txBody>
                  <a:tcPr marL="57702" marR="57702" marT="28851" marB="2885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dirty="0">
                          <a:latin typeface="微软雅黑" panose="020B0503020204020204" pitchFamily="34" charset="-122"/>
                          <a:ea typeface="微软雅黑" panose="020B0503020204020204" pitchFamily="34" charset="-122"/>
                          <a:cs typeface="幼圆" panose="02010509060101010101" charset="-122"/>
                        </a:rPr>
                        <a:t>*</a:t>
                      </a:r>
                      <a:r>
                        <a:rPr lang="zh-CN" sz="1200" kern="100" dirty="0">
                          <a:latin typeface="微软雅黑" panose="020B0503020204020204" pitchFamily="34" charset="-122"/>
                          <a:ea typeface="微软雅黑" panose="020B0503020204020204" pitchFamily="34" charset="-122"/>
                          <a:cs typeface="幼圆" panose="02010509060101010101" charset="-122"/>
                        </a:rPr>
                        <a:t>消费者消费窗口移动化电子化趋势</a:t>
                      </a:r>
                      <a:r>
                        <a:rPr lang="en-US" sz="1200" kern="100" dirty="0">
                          <a:latin typeface="微软雅黑" panose="020B0503020204020204" pitchFamily="34" charset="-122"/>
                          <a:ea typeface="微软雅黑" panose="020B0503020204020204" pitchFamily="34" charset="-122"/>
                          <a:cs typeface="幼圆" panose="02010509060101010101" charset="-122"/>
                        </a:rPr>
                        <a:t> </a:t>
                      </a:r>
                      <a:endParaRPr lang="zh-CN" sz="1200" kern="100" dirty="0">
                        <a:latin typeface="微软雅黑" panose="020B0503020204020204" pitchFamily="34" charset="-122"/>
                        <a:ea typeface="微软雅黑" panose="020B0503020204020204" pitchFamily="34" charset="-122"/>
                        <a:cs typeface="Times New Roman" panose="02020603050405020304"/>
                      </a:endParaRPr>
                    </a:p>
                    <a:p>
                      <a:pPr algn="just">
                        <a:lnSpc>
                          <a:spcPct val="150000"/>
                        </a:lnSpc>
                        <a:spcAft>
                          <a:spcPts val="0"/>
                        </a:spcAft>
                      </a:pPr>
                      <a:r>
                        <a:rPr lang="en-US" sz="1200" kern="100" dirty="0">
                          <a:latin typeface="微软雅黑" panose="020B0503020204020204" pitchFamily="34" charset="-122"/>
                          <a:ea typeface="微软雅黑" panose="020B0503020204020204" pitchFamily="34" charset="-122"/>
                          <a:cs typeface="幼圆" panose="02010509060101010101" charset="-122"/>
                        </a:rPr>
                        <a:t>*</a:t>
                      </a:r>
                      <a:r>
                        <a:rPr lang="zh-CN" sz="1200" kern="100" dirty="0">
                          <a:latin typeface="微软雅黑" panose="020B0503020204020204" pitchFamily="34" charset="-122"/>
                          <a:ea typeface="微软雅黑" panose="020B0503020204020204" pitchFamily="34" charset="-122"/>
                          <a:cs typeface="幼圆" panose="02010509060101010101" charset="-122"/>
                        </a:rPr>
                        <a:t>商家缺乏有效的武器和工具进行应对，服务、连接和营销消费者</a:t>
                      </a:r>
                      <a:r>
                        <a:rPr lang="en-US" sz="1200" kern="100" dirty="0">
                          <a:latin typeface="微软雅黑" panose="020B0503020204020204" pitchFamily="34" charset="-122"/>
                          <a:ea typeface="微软雅黑" panose="020B0503020204020204" pitchFamily="34" charset="-122"/>
                          <a:cs typeface="幼圆" panose="02010509060101010101" charset="-122"/>
                        </a:rPr>
                        <a:t> </a:t>
                      </a:r>
                      <a:endParaRPr lang="zh-CN" sz="1200" kern="100" dirty="0">
                        <a:latin typeface="微软雅黑" panose="020B0503020204020204" pitchFamily="34" charset="-122"/>
                        <a:ea typeface="微软雅黑" panose="020B0503020204020204" pitchFamily="34" charset="-122"/>
                        <a:cs typeface="Times New Roman" panose="02020603050405020304"/>
                      </a:endParaRPr>
                    </a:p>
                  </a:txBody>
                  <a:tcPr marL="57702" marR="57702" marT="28851" marB="28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2107">
                <a:tc vMerge="1">
                  <a:txBody>
                    <a:bodyPr/>
                    <a:lstStyle/>
                    <a:p>
                      <a:endParaRPr lang="zh-CN"/>
                    </a:p>
                  </a:txBody>
                  <a:tcPr/>
                </a:tc>
                <a:tc>
                  <a:txBody>
                    <a:bodyPr/>
                    <a:lstStyle/>
                    <a:p>
                      <a:pPr algn="just">
                        <a:lnSpc>
                          <a:spcPct val="150000"/>
                        </a:lnSpc>
                        <a:spcAft>
                          <a:spcPts val="0"/>
                        </a:spcAft>
                      </a:pPr>
                      <a:r>
                        <a:rPr lang="zh-CN" sz="1400" kern="100" dirty="0">
                          <a:latin typeface="微软雅黑" panose="020B0503020204020204" pitchFamily="34" charset="-122"/>
                          <a:ea typeface="微软雅黑" panose="020B0503020204020204" pitchFamily="34" charset="-122"/>
                          <a:cs typeface="幼圆" panose="02010509060101010101" charset="-122"/>
                        </a:rPr>
                        <a:t>平台单边抢劫模式失效 </a:t>
                      </a:r>
                      <a:endParaRPr lang="zh-CN" sz="1400" kern="100" dirty="0">
                        <a:solidFill>
                          <a:srgbClr val="FF0000"/>
                        </a:solidFill>
                        <a:latin typeface="微软雅黑" panose="020B0503020204020204" pitchFamily="34" charset="-122"/>
                        <a:ea typeface="微软雅黑" panose="020B0503020204020204" pitchFamily="34" charset="-122"/>
                        <a:cs typeface="幼圆" panose="02010509060101010101" charset="-122"/>
                      </a:endParaRPr>
                    </a:p>
                  </a:txBody>
                  <a:tcPr marL="57702" marR="57702" marT="28851" marB="2885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dirty="0">
                          <a:latin typeface="微软雅黑" panose="020B0503020204020204" pitchFamily="34" charset="-122"/>
                          <a:ea typeface="微软雅黑" panose="020B0503020204020204" pitchFamily="34" charset="-122"/>
                          <a:cs typeface="幼圆" panose="02010509060101010101" charset="-122"/>
                        </a:rPr>
                        <a:t>*</a:t>
                      </a:r>
                      <a:r>
                        <a:rPr lang="zh-CN" sz="1200" kern="100" dirty="0">
                          <a:latin typeface="微软雅黑" panose="020B0503020204020204" pitchFamily="34" charset="-122"/>
                          <a:ea typeface="微软雅黑" panose="020B0503020204020204" pitchFamily="34" charset="-122"/>
                          <a:cs typeface="幼圆" panose="02010509060101010101" charset="-122"/>
                        </a:rPr>
                        <a:t>线下商户和消费者基于地理位置和时间约束构建商业关系</a:t>
                      </a:r>
                      <a:r>
                        <a:rPr lang="en-US" sz="1200" kern="100" dirty="0">
                          <a:latin typeface="微软雅黑" panose="020B0503020204020204" pitchFamily="34" charset="-122"/>
                          <a:ea typeface="微软雅黑" panose="020B0503020204020204" pitchFamily="34" charset="-122"/>
                          <a:cs typeface="幼圆" panose="02010509060101010101" charset="-122"/>
                        </a:rPr>
                        <a:t> </a:t>
                      </a:r>
                      <a:endParaRPr lang="zh-CN" sz="1200" kern="100" dirty="0">
                        <a:latin typeface="微软雅黑" panose="020B0503020204020204" pitchFamily="34" charset="-122"/>
                        <a:ea typeface="微软雅黑" panose="020B0503020204020204" pitchFamily="34" charset="-122"/>
                        <a:cs typeface="Times New Roman" panose="02020603050405020304"/>
                      </a:endParaRPr>
                    </a:p>
                    <a:p>
                      <a:pPr algn="just">
                        <a:lnSpc>
                          <a:spcPct val="150000"/>
                        </a:lnSpc>
                        <a:spcAft>
                          <a:spcPts val="0"/>
                        </a:spcAft>
                      </a:pPr>
                      <a:r>
                        <a:rPr lang="en-US" sz="1200" kern="100" dirty="0">
                          <a:latin typeface="微软雅黑" panose="020B0503020204020204" pitchFamily="34" charset="-122"/>
                          <a:ea typeface="微软雅黑" panose="020B0503020204020204" pitchFamily="34" charset="-122"/>
                          <a:cs typeface="幼圆" panose="02010509060101010101" charset="-122"/>
                        </a:rPr>
                        <a:t>*</a:t>
                      </a:r>
                      <a:r>
                        <a:rPr lang="zh-CN" sz="1200" kern="100" dirty="0">
                          <a:latin typeface="微软雅黑" panose="020B0503020204020204" pitchFamily="34" charset="-122"/>
                          <a:ea typeface="微软雅黑" panose="020B0503020204020204" pitchFamily="34" charset="-122"/>
                          <a:cs typeface="幼圆" panose="02010509060101010101" charset="-122"/>
                        </a:rPr>
                        <a:t>依靠流量截断商户和消费者之间关系来做单边抢劫模式失效</a:t>
                      </a:r>
                      <a:r>
                        <a:rPr lang="en-US" sz="1200" kern="100" dirty="0">
                          <a:latin typeface="微软雅黑" panose="020B0503020204020204" pitchFamily="34" charset="-122"/>
                          <a:ea typeface="微软雅黑" panose="020B0503020204020204" pitchFamily="34" charset="-122"/>
                          <a:cs typeface="幼圆" panose="02010509060101010101" charset="-122"/>
                        </a:rPr>
                        <a:t> </a:t>
                      </a:r>
                      <a:endParaRPr lang="zh-CN" sz="1200" kern="100" dirty="0">
                        <a:latin typeface="微软雅黑" panose="020B0503020204020204" pitchFamily="34" charset="-122"/>
                        <a:ea typeface="微软雅黑" panose="020B0503020204020204" pitchFamily="34" charset="-122"/>
                        <a:cs typeface="Times New Roman" panose="02020603050405020304"/>
                      </a:endParaRPr>
                    </a:p>
                    <a:p>
                      <a:pPr algn="just">
                        <a:lnSpc>
                          <a:spcPct val="150000"/>
                        </a:lnSpc>
                        <a:spcAft>
                          <a:spcPts val="0"/>
                        </a:spcAft>
                      </a:pPr>
                      <a:r>
                        <a:rPr lang="en-US" sz="1200" kern="100" dirty="0">
                          <a:latin typeface="微软雅黑" panose="020B0503020204020204" pitchFamily="34" charset="-122"/>
                          <a:ea typeface="微软雅黑" panose="020B0503020204020204" pitchFamily="34" charset="-122"/>
                          <a:cs typeface="幼圆" panose="02010509060101010101" charset="-122"/>
                        </a:rPr>
                        <a:t>*</a:t>
                      </a:r>
                      <a:r>
                        <a:rPr lang="zh-CN" sz="1200" kern="100" dirty="0">
                          <a:latin typeface="微软雅黑" panose="020B0503020204020204" pitchFamily="34" charset="-122"/>
                          <a:ea typeface="微软雅黑" panose="020B0503020204020204" pitchFamily="34" charset="-122"/>
                          <a:cs typeface="幼圆" panose="02010509060101010101" charset="-122"/>
                        </a:rPr>
                        <a:t>线下适合去平台中心化，以商户为中心的服务型模式</a:t>
                      </a:r>
                      <a:r>
                        <a:rPr lang="en-US" sz="1200" kern="100" dirty="0">
                          <a:latin typeface="微软雅黑" panose="020B0503020204020204" pitchFamily="34" charset="-122"/>
                          <a:ea typeface="微软雅黑" panose="020B0503020204020204" pitchFamily="34" charset="-122"/>
                          <a:cs typeface="幼圆" panose="02010509060101010101" charset="-122"/>
                        </a:rPr>
                        <a:t> </a:t>
                      </a:r>
                      <a:endParaRPr lang="zh-CN" sz="1200" kern="100" dirty="0">
                        <a:latin typeface="微软雅黑" panose="020B0503020204020204" pitchFamily="34" charset="-122"/>
                        <a:ea typeface="微软雅黑" panose="020B0503020204020204" pitchFamily="34" charset="-122"/>
                        <a:cs typeface="Times New Roman" panose="02020603050405020304"/>
                      </a:endParaRPr>
                    </a:p>
                  </a:txBody>
                  <a:tcPr marL="57702" marR="57702" marT="28851" marB="28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3576">
                <a:tc vMerge="1">
                  <a:txBody>
                    <a:bodyPr/>
                    <a:lstStyle/>
                    <a:p>
                      <a:endParaRPr lang="zh-CN"/>
                    </a:p>
                  </a:txBody>
                  <a:tcPr/>
                </a:tc>
                <a:tc>
                  <a:txBody>
                    <a:bodyPr/>
                    <a:lstStyle/>
                    <a:p>
                      <a:pPr algn="just">
                        <a:lnSpc>
                          <a:spcPct val="150000"/>
                        </a:lnSpc>
                        <a:spcAft>
                          <a:spcPts val="0"/>
                        </a:spcAft>
                      </a:pPr>
                      <a:r>
                        <a:rPr lang="zh-CN" sz="1400" kern="100" dirty="0">
                          <a:latin typeface="微软雅黑" panose="020B0503020204020204" pitchFamily="34" charset="-122"/>
                          <a:ea typeface="微软雅黑" panose="020B0503020204020204" pitchFamily="34" charset="-122"/>
                          <a:cs typeface="幼圆" panose="02010509060101010101" charset="-122"/>
                        </a:rPr>
                        <a:t>智慧店铺产业发展历史、生态情况</a:t>
                      </a:r>
                      <a:r>
                        <a:rPr lang="en-US" sz="1400" kern="100" dirty="0">
                          <a:latin typeface="微软雅黑" panose="020B0503020204020204" pitchFamily="34" charset="-122"/>
                          <a:ea typeface="微软雅黑" panose="020B0503020204020204" pitchFamily="34" charset="-122"/>
                          <a:cs typeface="幼圆" panose="02010509060101010101" charset="-122"/>
                        </a:rPr>
                        <a:t> </a:t>
                      </a:r>
                      <a:endParaRPr lang="zh-CN" sz="1400" kern="100" dirty="0">
                        <a:latin typeface="微软雅黑" panose="020B0503020204020204" pitchFamily="34" charset="-122"/>
                        <a:ea typeface="微软雅黑" panose="020B0503020204020204" pitchFamily="34" charset="-122"/>
                        <a:cs typeface="Times New Roman" panose="02020603050405020304"/>
                      </a:endParaRPr>
                    </a:p>
                  </a:txBody>
                  <a:tcPr marL="57702" marR="57702" marT="28851" marB="2885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dirty="0">
                          <a:latin typeface="微软雅黑" panose="020B0503020204020204" pitchFamily="34" charset="-122"/>
                          <a:ea typeface="微软雅黑" panose="020B0503020204020204" pitchFamily="34" charset="-122"/>
                          <a:cs typeface="幼圆" panose="02010509060101010101" charset="-122"/>
                        </a:rPr>
                        <a:t>*</a:t>
                      </a:r>
                      <a:r>
                        <a:rPr lang="zh-CN" sz="1200" kern="100" dirty="0">
                          <a:latin typeface="微软雅黑" panose="020B0503020204020204" pitchFamily="34" charset="-122"/>
                          <a:ea typeface="微软雅黑" panose="020B0503020204020204" pitchFamily="34" charset="-122"/>
                          <a:cs typeface="幼圆" panose="02010509060101010101" charset="-122"/>
                        </a:rPr>
                        <a:t>掌贝首创并实现智慧平台</a:t>
                      </a:r>
                      <a:r>
                        <a:rPr lang="en-US" sz="1200" kern="100" dirty="0">
                          <a:latin typeface="微软雅黑" panose="020B0503020204020204" pitchFamily="34" charset="-122"/>
                          <a:ea typeface="微软雅黑" panose="020B0503020204020204" pitchFamily="34" charset="-122"/>
                          <a:cs typeface="幼圆" panose="02010509060101010101" charset="-122"/>
                        </a:rPr>
                        <a:t>+</a:t>
                      </a:r>
                      <a:r>
                        <a:rPr lang="zh-CN" sz="1200" kern="100" dirty="0">
                          <a:latin typeface="微软雅黑" panose="020B0503020204020204" pitchFamily="34" charset="-122"/>
                          <a:ea typeface="微软雅黑" panose="020B0503020204020204" pitchFamily="34" charset="-122"/>
                          <a:cs typeface="幼圆" panose="02010509060101010101" charset="-122"/>
                        </a:rPr>
                        <a:t>智能</a:t>
                      </a:r>
                      <a:r>
                        <a:rPr lang="en-US" sz="1200" kern="100" dirty="0">
                          <a:latin typeface="微软雅黑" panose="020B0503020204020204" pitchFamily="34" charset="-122"/>
                          <a:ea typeface="微软雅黑" panose="020B0503020204020204" pitchFamily="34" charset="-122"/>
                          <a:cs typeface="幼圆" panose="02010509060101010101" charset="-122"/>
                        </a:rPr>
                        <a:t>POS</a:t>
                      </a:r>
                      <a:r>
                        <a:rPr lang="zh-CN" sz="1200" kern="100" dirty="0">
                          <a:latin typeface="微软雅黑" panose="020B0503020204020204" pitchFamily="34" charset="-122"/>
                          <a:ea typeface="微软雅黑" panose="020B0503020204020204" pitchFamily="34" charset="-122"/>
                          <a:cs typeface="幼圆" panose="02010509060101010101" charset="-122"/>
                        </a:rPr>
                        <a:t>的一体化线上线下模式</a:t>
                      </a:r>
                      <a:r>
                        <a:rPr lang="en-US" sz="1200" kern="100" dirty="0">
                          <a:latin typeface="微软雅黑" panose="020B0503020204020204" pitchFamily="34" charset="-122"/>
                          <a:ea typeface="微软雅黑" panose="020B0503020204020204" pitchFamily="34" charset="-122"/>
                          <a:cs typeface="幼圆" panose="02010509060101010101" charset="-122"/>
                        </a:rPr>
                        <a:t> </a:t>
                      </a:r>
                      <a:endParaRPr lang="zh-CN" sz="1200" kern="100" dirty="0">
                        <a:latin typeface="微软雅黑" panose="020B0503020204020204" pitchFamily="34" charset="-122"/>
                        <a:ea typeface="微软雅黑" panose="020B0503020204020204" pitchFamily="34" charset="-122"/>
                        <a:cs typeface="Times New Roman" panose="02020603050405020304"/>
                      </a:endParaRPr>
                    </a:p>
                    <a:p>
                      <a:pPr algn="just">
                        <a:lnSpc>
                          <a:spcPct val="150000"/>
                        </a:lnSpc>
                        <a:spcAft>
                          <a:spcPts val="0"/>
                        </a:spcAft>
                      </a:pPr>
                      <a:r>
                        <a:rPr lang="en-US" sz="1200" kern="100" dirty="0">
                          <a:latin typeface="微软雅黑" panose="020B0503020204020204" pitchFamily="34" charset="-122"/>
                          <a:ea typeface="微软雅黑" panose="020B0503020204020204" pitchFamily="34" charset="-122"/>
                          <a:cs typeface="幼圆" panose="02010509060101010101" charset="-122"/>
                        </a:rPr>
                        <a:t>*</a:t>
                      </a:r>
                      <a:r>
                        <a:rPr lang="zh-CN" sz="1200" kern="100" dirty="0">
                          <a:latin typeface="微软雅黑" panose="020B0503020204020204" pitchFamily="34" charset="-122"/>
                          <a:ea typeface="微软雅黑" panose="020B0503020204020204" pitchFamily="34" charset="-122"/>
                          <a:cs typeface="幼圆" panose="02010509060101010101" charset="-122"/>
                        </a:rPr>
                        <a:t>分几个阶段：</a:t>
                      </a:r>
                    </a:p>
                    <a:p>
                      <a:pPr algn="just">
                        <a:lnSpc>
                          <a:spcPct val="150000"/>
                        </a:lnSpc>
                        <a:spcAft>
                          <a:spcPts val="0"/>
                        </a:spcAft>
                      </a:pPr>
                      <a:r>
                        <a:rPr lang="en-US" sz="1200" kern="100" dirty="0">
                          <a:latin typeface="微软雅黑" panose="020B0503020204020204" pitchFamily="34" charset="-122"/>
                          <a:ea typeface="微软雅黑" panose="020B0503020204020204" pitchFamily="34" charset="-122"/>
                          <a:cs typeface="幼圆" panose="02010509060101010101" charset="-122"/>
                        </a:rPr>
                        <a:t>1.0-</a:t>
                      </a:r>
                      <a:r>
                        <a:rPr lang="zh-CN" sz="1200" kern="100" dirty="0">
                          <a:latin typeface="微软雅黑" panose="020B0503020204020204" pitchFamily="34" charset="-122"/>
                          <a:ea typeface="微软雅黑" panose="020B0503020204020204" pitchFamily="34" charset="-122"/>
                          <a:cs typeface="幼圆" panose="02010509060101010101" charset="-122"/>
                        </a:rPr>
                        <a:t>智能</a:t>
                      </a:r>
                      <a:r>
                        <a:rPr lang="en-US" sz="1200" kern="100" dirty="0">
                          <a:latin typeface="微软雅黑" panose="020B0503020204020204" pitchFamily="34" charset="-122"/>
                          <a:ea typeface="微软雅黑" panose="020B0503020204020204" pitchFamily="34" charset="-122"/>
                          <a:cs typeface="幼圆" panose="02010509060101010101" charset="-122"/>
                        </a:rPr>
                        <a:t>POS</a:t>
                      </a:r>
                      <a:r>
                        <a:rPr lang="zh-CN" sz="1200" kern="100" dirty="0">
                          <a:latin typeface="微软雅黑" panose="020B0503020204020204" pitchFamily="34" charset="-122"/>
                          <a:ea typeface="微软雅黑" panose="020B0503020204020204" pitchFamily="34" charset="-122"/>
                          <a:cs typeface="幼圆" panose="02010509060101010101" charset="-122"/>
                        </a:rPr>
                        <a:t>硬件时代；</a:t>
                      </a:r>
                    </a:p>
                    <a:p>
                      <a:pPr algn="just">
                        <a:lnSpc>
                          <a:spcPct val="150000"/>
                        </a:lnSpc>
                        <a:spcAft>
                          <a:spcPts val="0"/>
                        </a:spcAft>
                      </a:pPr>
                      <a:r>
                        <a:rPr lang="en-US" sz="1200" kern="100" dirty="0">
                          <a:latin typeface="微软雅黑" panose="020B0503020204020204" pitchFamily="34" charset="-122"/>
                          <a:ea typeface="微软雅黑" panose="020B0503020204020204" pitchFamily="34" charset="-122"/>
                          <a:cs typeface="幼圆" panose="02010509060101010101" charset="-122"/>
                        </a:rPr>
                        <a:t>2.0-</a:t>
                      </a:r>
                      <a:r>
                        <a:rPr lang="zh-CN" sz="1200" kern="100" dirty="0">
                          <a:latin typeface="微软雅黑" panose="020B0503020204020204" pitchFamily="34" charset="-122"/>
                          <a:ea typeface="微软雅黑" panose="020B0503020204020204" pitchFamily="34" charset="-122"/>
                          <a:cs typeface="幼圆" panose="02010509060101010101" charset="-122"/>
                        </a:rPr>
                        <a:t>智能</a:t>
                      </a:r>
                      <a:r>
                        <a:rPr lang="en-US" sz="1200" kern="100" dirty="0">
                          <a:latin typeface="微软雅黑" panose="020B0503020204020204" pitchFamily="34" charset="-122"/>
                          <a:ea typeface="微软雅黑" panose="020B0503020204020204" pitchFamily="34" charset="-122"/>
                          <a:cs typeface="幼圆" panose="02010509060101010101" charset="-122"/>
                        </a:rPr>
                        <a:t>POS+</a:t>
                      </a:r>
                      <a:r>
                        <a:rPr lang="zh-CN" sz="1200" kern="100" dirty="0">
                          <a:latin typeface="微软雅黑" panose="020B0503020204020204" pitchFamily="34" charset="-122"/>
                          <a:ea typeface="微软雅黑" panose="020B0503020204020204" pitchFamily="34" charset="-122"/>
                          <a:cs typeface="幼圆" panose="02010509060101010101" charset="-122"/>
                        </a:rPr>
                        <a:t>融合支付时代；</a:t>
                      </a:r>
                    </a:p>
                    <a:p>
                      <a:pPr algn="just">
                        <a:lnSpc>
                          <a:spcPct val="150000"/>
                        </a:lnSpc>
                        <a:spcAft>
                          <a:spcPts val="0"/>
                        </a:spcAft>
                      </a:pPr>
                      <a:r>
                        <a:rPr lang="en-US" sz="1200" kern="100" dirty="0">
                          <a:latin typeface="微软雅黑" panose="020B0503020204020204" pitchFamily="34" charset="-122"/>
                          <a:ea typeface="微软雅黑" panose="020B0503020204020204" pitchFamily="34" charset="-122"/>
                          <a:cs typeface="幼圆" panose="02010509060101010101" charset="-122"/>
                        </a:rPr>
                        <a:t>3.0-</a:t>
                      </a:r>
                      <a:r>
                        <a:rPr lang="zh-CN" sz="1200" kern="100" dirty="0">
                          <a:latin typeface="微软雅黑" panose="020B0503020204020204" pitchFamily="34" charset="-122"/>
                          <a:ea typeface="微软雅黑" panose="020B0503020204020204" pitchFamily="34" charset="-122"/>
                          <a:cs typeface="幼圆" panose="02010509060101010101" charset="-122"/>
                        </a:rPr>
                        <a:t>全业务融合时代；</a:t>
                      </a:r>
                    </a:p>
                    <a:p>
                      <a:pPr algn="just">
                        <a:lnSpc>
                          <a:spcPct val="150000"/>
                        </a:lnSpc>
                        <a:spcAft>
                          <a:spcPts val="0"/>
                        </a:spcAft>
                      </a:pPr>
                      <a:r>
                        <a:rPr lang="en-US" sz="1200" kern="100" dirty="0">
                          <a:latin typeface="微软雅黑" panose="020B0503020204020204" pitchFamily="34" charset="-122"/>
                          <a:ea typeface="微软雅黑" panose="020B0503020204020204" pitchFamily="34" charset="-122"/>
                          <a:cs typeface="幼圆" panose="02010509060101010101" charset="-122"/>
                        </a:rPr>
                        <a:t>4.0-</a:t>
                      </a:r>
                      <a:r>
                        <a:rPr lang="zh-CN" sz="1200" kern="100" dirty="0">
                          <a:latin typeface="微软雅黑" panose="020B0503020204020204" pitchFamily="34" charset="-122"/>
                          <a:ea typeface="微软雅黑" panose="020B0503020204020204" pitchFamily="34" charset="-122"/>
                          <a:cs typeface="幼圆" panose="02010509060101010101" charset="-122"/>
                        </a:rPr>
                        <a:t>全业务融合和营销时代；</a:t>
                      </a:r>
                    </a:p>
                    <a:p>
                      <a:pPr algn="just">
                        <a:lnSpc>
                          <a:spcPct val="150000"/>
                        </a:lnSpc>
                        <a:spcAft>
                          <a:spcPts val="0"/>
                        </a:spcAft>
                      </a:pPr>
                      <a:r>
                        <a:rPr lang="en-US" sz="1200" kern="100" dirty="0">
                          <a:latin typeface="微软雅黑" panose="020B0503020204020204" pitchFamily="34" charset="-122"/>
                          <a:ea typeface="微软雅黑" panose="020B0503020204020204" pitchFamily="34" charset="-122"/>
                          <a:cs typeface="幼圆" panose="02010509060101010101" charset="-122"/>
                        </a:rPr>
                        <a:t>5.0-</a:t>
                      </a:r>
                      <a:r>
                        <a:rPr lang="zh-CN" sz="1200" kern="100" dirty="0">
                          <a:latin typeface="微软雅黑" panose="020B0503020204020204" pitchFamily="34" charset="-122"/>
                          <a:ea typeface="微软雅黑" panose="020B0503020204020204" pitchFamily="34" charset="-122"/>
                          <a:cs typeface="幼圆" panose="02010509060101010101" charset="-122"/>
                        </a:rPr>
                        <a:t>智慧店铺时代（服务客户、连接客户、智能营销客户）</a:t>
                      </a:r>
                      <a:r>
                        <a:rPr lang="en-US" sz="1200" kern="100" dirty="0">
                          <a:latin typeface="微软雅黑" panose="020B0503020204020204" pitchFamily="34" charset="-122"/>
                          <a:ea typeface="微软雅黑" panose="020B0503020204020204" pitchFamily="34" charset="-122"/>
                          <a:cs typeface="幼圆" panose="02010509060101010101" charset="-122"/>
                        </a:rPr>
                        <a:t> </a:t>
                      </a:r>
                      <a:endParaRPr lang="zh-CN" sz="1200" kern="100" dirty="0">
                        <a:latin typeface="微软雅黑" panose="020B0503020204020204" pitchFamily="34" charset="-122"/>
                        <a:ea typeface="微软雅黑" panose="020B0503020204020204" pitchFamily="34" charset="-122"/>
                        <a:cs typeface="Times New Roman" panose="02020603050405020304"/>
                      </a:endParaRPr>
                    </a:p>
                  </a:txBody>
                  <a:tcPr marL="57702" marR="57702" marT="28851" marB="28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3" name="文本框 4"/>
          <p:cNvSpPr txBox="1"/>
          <p:nvPr/>
        </p:nvSpPr>
        <p:spPr>
          <a:xfrm>
            <a:off x="317185" y="253725"/>
            <a:ext cx="3307316" cy="415498"/>
          </a:xfrm>
          <a:prstGeom prst="rect">
            <a:avLst/>
          </a:prstGeom>
          <a:noFill/>
        </p:spPr>
        <p:txBody>
          <a:bodyPr wrap="none" rtlCol="0">
            <a:spAutoFit/>
          </a:bodyPr>
          <a:lstStyle/>
          <a:p>
            <a:r>
              <a:rPr lang="en-US" altLang="zh-CN"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2.</a:t>
            </a:r>
            <a:r>
              <a:rPr lang="zh-CN" altLang="en-US"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掌贝思想层卖点</a:t>
            </a:r>
            <a:r>
              <a:rPr lang="en-US" altLang="zh-CN"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-Part 3</a:t>
            </a:r>
            <a:endParaRPr lang="zh-CN" altLang="en-US" sz="2100" b="1" dirty="0">
              <a:solidFill>
                <a:srgbClr val="0182F0"/>
              </a:solidFill>
              <a:latin typeface="微软雅黑" panose="020B0503020204020204" pitchFamily="34" charset="-122"/>
              <a:ea typeface="微软雅黑" panose="020B0503020204020204" pitchFamily="34" charset="-122"/>
              <a:cs typeface="幼圆" panose="02010509060101010101"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4"/>
          <p:cNvSpPr txBox="1"/>
          <p:nvPr/>
        </p:nvSpPr>
        <p:spPr>
          <a:xfrm>
            <a:off x="317185" y="219306"/>
            <a:ext cx="3307316" cy="415498"/>
          </a:xfrm>
          <a:prstGeom prst="rect">
            <a:avLst/>
          </a:prstGeom>
          <a:noFill/>
        </p:spPr>
        <p:txBody>
          <a:bodyPr wrap="none" rtlCol="0">
            <a:spAutoFit/>
          </a:bodyPr>
          <a:lstStyle/>
          <a:p>
            <a:r>
              <a:rPr lang="en-US" altLang="zh-CN"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3.</a:t>
            </a:r>
            <a:r>
              <a:rPr lang="zh-CN" altLang="en-US"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掌贝策略层卖点</a:t>
            </a:r>
            <a:r>
              <a:rPr lang="en-US" altLang="zh-CN"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-Part 1</a:t>
            </a:r>
            <a:endParaRPr lang="zh-CN" altLang="en-US" sz="2100" b="1" dirty="0">
              <a:solidFill>
                <a:srgbClr val="0182F0"/>
              </a:solidFill>
              <a:latin typeface="微软雅黑" panose="020B0503020204020204" pitchFamily="34" charset="-122"/>
              <a:ea typeface="微软雅黑" panose="020B0503020204020204" pitchFamily="34" charset="-122"/>
              <a:cs typeface="幼圆" panose="02010509060101010101"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766170471"/>
              </p:ext>
            </p:extLst>
          </p:nvPr>
        </p:nvGraphicFramePr>
        <p:xfrm>
          <a:off x="683568" y="915566"/>
          <a:ext cx="7830815" cy="3445639"/>
        </p:xfrm>
        <a:graphic>
          <a:graphicData uri="http://schemas.openxmlformats.org/drawingml/2006/table">
            <a:tbl>
              <a:tblPr/>
              <a:tblGrid>
                <a:gridCol w="1434088"/>
                <a:gridCol w="6396727"/>
              </a:tblGrid>
              <a:tr h="765745">
                <a:tc>
                  <a:txBody>
                    <a:bodyPr/>
                    <a:lstStyle/>
                    <a:p>
                      <a:pPr algn="just">
                        <a:lnSpc>
                          <a:spcPct val="150000"/>
                        </a:lnSpc>
                        <a:spcAft>
                          <a:spcPts val="0"/>
                        </a:spcAft>
                      </a:pPr>
                      <a:r>
                        <a:rPr lang="zh-CN" sz="1400" b="1" kern="100" dirty="0">
                          <a:latin typeface="微软雅黑" panose="020B0503020204020204" pitchFamily="34" charset="-122"/>
                          <a:ea typeface="微软雅黑" panose="020B0503020204020204" pitchFamily="34" charset="-122"/>
                          <a:cs typeface="幼圆" panose="02010509060101010101" charset="-122"/>
                        </a:rPr>
                        <a:t>商品调整策略</a:t>
                      </a:r>
                      <a:r>
                        <a:rPr lang="en-US" sz="1400" b="1" kern="100" dirty="0">
                          <a:latin typeface="微软雅黑" panose="020B0503020204020204" pitchFamily="34" charset="-122"/>
                          <a:ea typeface="微软雅黑" panose="020B0503020204020204" pitchFamily="34" charset="-122"/>
                          <a:cs typeface="幼圆" panose="02010509060101010101" charset="-122"/>
                        </a:rPr>
                        <a:t> </a:t>
                      </a:r>
                      <a:endParaRPr lang="zh-CN" sz="1400" b="1" kern="100" dirty="0">
                        <a:latin typeface="微软雅黑" panose="020B0503020204020204" pitchFamily="34" charset="-122"/>
                        <a:ea typeface="微软雅黑" panose="020B0503020204020204" pitchFamily="34" charset="-122"/>
                        <a:cs typeface="Times New Roman" panose="02020603050405020304"/>
                      </a:endParaRPr>
                    </a:p>
                  </a:txBody>
                  <a:tcPr marL="86281" marR="86281" marT="43141" marB="4314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1200" kern="100" dirty="0">
                          <a:latin typeface="微软雅黑" panose="020B0503020204020204" pitchFamily="34" charset="-122"/>
                          <a:ea typeface="微软雅黑" panose="020B0503020204020204" pitchFamily="34" charset="-122"/>
                          <a:cs typeface="幼圆" panose="02010509060101010101" charset="-122"/>
                        </a:rPr>
                        <a:t>*</a:t>
                      </a:r>
                      <a:r>
                        <a:rPr lang="zh-CN" sz="1200" kern="100" dirty="0">
                          <a:latin typeface="微软雅黑" panose="020B0503020204020204" pitchFamily="34" charset="-122"/>
                          <a:ea typeface="微软雅黑" panose="020B0503020204020204" pitchFamily="34" charset="-122"/>
                          <a:cs typeface="幼圆" panose="02010509060101010101" charset="-122"/>
                        </a:rPr>
                        <a:t>商品（菜品）的定位、出品和价格等与消费人群的适配问题</a:t>
                      </a:r>
                      <a:r>
                        <a:rPr lang="en-US" sz="1200" kern="100" dirty="0">
                          <a:latin typeface="微软雅黑" panose="020B0503020204020204" pitchFamily="34" charset="-122"/>
                          <a:ea typeface="微软雅黑" panose="020B0503020204020204" pitchFamily="34" charset="-122"/>
                          <a:cs typeface="幼圆" panose="02010509060101010101" charset="-122"/>
                        </a:rPr>
                        <a:t> </a:t>
                      </a:r>
                      <a:endParaRPr lang="zh-CN" sz="1200" kern="100" dirty="0">
                        <a:latin typeface="微软雅黑" panose="020B0503020204020204" pitchFamily="34" charset="-122"/>
                        <a:ea typeface="微软雅黑" panose="020B0503020204020204" pitchFamily="34" charset="-122"/>
                        <a:cs typeface="Times New Roman" panose="02020603050405020304"/>
                      </a:endParaRPr>
                    </a:p>
                    <a:p>
                      <a:pPr algn="l">
                        <a:lnSpc>
                          <a:spcPct val="150000"/>
                        </a:lnSpc>
                        <a:spcAft>
                          <a:spcPts val="0"/>
                        </a:spcAft>
                      </a:pPr>
                      <a:r>
                        <a:rPr lang="en-US" sz="1200" kern="100" dirty="0">
                          <a:latin typeface="微软雅黑" panose="020B0503020204020204" pitchFamily="34" charset="-122"/>
                          <a:ea typeface="微软雅黑" panose="020B0503020204020204" pitchFamily="34" charset="-122"/>
                          <a:cs typeface="幼圆" panose="02010509060101010101" charset="-122"/>
                        </a:rPr>
                        <a:t>*</a:t>
                      </a:r>
                      <a:r>
                        <a:rPr lang="zh-CN" sz="1200" kern="100" dirty="0">
                          <a:latin typeface="微软雅黑" panose="020B0503020204020204" pitchFamily="34" charset="-122"/>
                          <a:ea typeface="微软雅黑" panose="020B0503020204020204" pitchFamily="34" charset="-122"/>
                          <a:cs typeface="幼圆" panose="02010509060101010101" charset="-122"/>
                        </a:rPr>
                        <a:t>商品（菜品）的创新优化</a:t>
                      </a:r>
                      <a:r>
                        <a:rPr lang="en-US" sz="1200" kern="100" dirty="0">
                          <a:latin typeface="微软雅黑" panose="020B0503020204020204" pitchFamily="34" charset="-122"/>
                          <a:ea typeface="微软雅黑" panose="020B0503020204020204" pitchFamily="34" charset="-122"/>
                          <a:cs typeface="幼圆" panose="02010509060101010101" charset="-122"/>
                        </a:rPr>
                        <a:t> </a:t>
                      </a:r>
                      <a:endParaRPr lang="zh-CN" sz="1200" kern="100" dirty="0">
                        <a:latin typeface="微软雅黑" panose="020B0503020204020204" pitchFamily="34" charset="-122"/>
                        <a:ea typeface="微软雅黑" panose="020B0503020204020204" pitchFamily="34" charset="-122"/>
                        <a:cs typeface="Times New Roman" panose="02020603050405020304"/>
                      </a:endParaRPr>
                    </a:p>
                    <a:p>
                      <a:pPr algn="l">
                        <a:lnSpc>
                          <a:spcPct val="150000"/>
                        </a:lnSpc>
                        <a:spcAft>
                          <a:spcPts val="0"/>
                        </a:spcAft>
                      </a:pPr>
                      <a:r>
                        <a:rPr lang="en-US" sz="1200" kern="100" dirty="0">
                          <a:latin typeface="微软雅黑" panose="020B0503020204020204" pitchFamily="34" charset="-122"/>
                          <a:ea typeface="微软雅黑" panose="020B0503020204020204" pitchFamily="34" charset="-122"/>
                          <a:cs typeface="幼圆" panose="02010509060101010101" charset="-122"/>
                        </a:rPr>
                        <a:t>*</a:t>
                      </a:r>
                      <a:r>
                        <a:rPr lang="zh-CN" sz="1200" kern="100" dirty="0">
                          <a:latin typeface="微软雅黑" panose="020B0503020204020204" pitchFamily="34" charset="-122"/>
                          <a:ea typeface="微软雅黑" panose="020B0503020204020204" pitchFamily="34" charset="-122"/>
                          <a:cs typeface="幼圆" panose="02010509060101010101" charset="-122"/>
                        </a:rPr>
                        <a:t>商品（菜品）的质量稳定性</a:t>
                      </a:r>
                      <a:r>
                        <a:rPr lang="en-US" sz="1200" kern="100" dirty="0">
                          <a:latin typeface="微软雅黑" panose="020B0503020204020204" pitchFamily="34" charset="-122"/>
                          <a:ea typeface="微软雅黑" panose="020B0503020204020204" pitchFamily="34" charset="-122"/>
                          <a:cs typeface="幼圆" panose="02010509060101010101" charset="-122"/>
                        </a:rPr>
                        <a:t> </a:t>
                      </a:r>
                      <a:endParaRPr lang="zh-CN" sz="1200" kern="100" dirty="0">
                        <a:latin typeface="微软雅黑" panose="020B0503020204020204" pitchFamily="34" charset="-122"/>
                        <a:ea typeface="微软雅黑" panose="020B0503020204020204" pitchFamily="34" charset="-122"/>
                        <a:cs typeface="Times New Roman" panose="02020603050405020304"/>
                      </a:endParaRPr>
                    </a:p>
                  </a:txBody>
                  <a:tcPr marL="86281" marR="86281" marT="43141" marB="431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2233">
                <a:tc>
                  <a:txBody>
                    <a:bodyPr/>
                    <a:lstStyle/>
                    <a:p>
                      <a:pPr algn="just">
                        <a:lnSpc>
                          <a:spcPct val="150000"/>
                        </a:lnSpc>
                        <a:spcAft>
                          <a:spcPts val="0"/>
                        </a:spcAft>
                      </a:pPr>
                      <a:r>
                        <a:rPr lang="zh-CN" sz="1400" b="1" kern="100" dirty="0">
                          <a:latin typeface="微软雅黑" panose="020B0503020204020204" pitchFamily="34" charset="-122"/>
                          <a:ea typeface="微软雅黑" panose="020B0503020204020204" pitchFamily="34" charset="-122"/>
                          <a:cs typeface="幼圆" panose="02010509060101010101" charset="-122"/>
                        </a:rPr>
                        <a:t>门店营运策略</a:t>
                      </a:r>
                      <a:r>
                        <a:rPr lang="en-US" sz="1400" b="1" kern="100" dirty="0">
                          <a:latin typeface="微软雅黑" panose="020B0503020204020204" pitchFamily="34" charset="-122"/>
                          <a:ea typeface="微软雅黑" panose="020B0503020204020204" pitchFamily="34" charset="-122"/>
                          <a:cs typeface="幼圆" panose="02010509060101010101" charset="-122"/>
                        </a:rPr>
                        <a:t> </a:t>
                      </a:r>
                      <a:endParaRPr lang="zh-CN" sz="1400" b="1" kern="100" dirty="0">
                        <a:latin typeface="微软雅黑" panose="020B0503020204020204" pitchFamily="34" charset="-122"/>
                        <a:ea typeface="微软雅黑" panose="020B0503020204020204" pitchFamily="34" charset="-122"/>
                        <a:cs typeface="Times New Roman" panose="02020603050405020304"/>
                      </a:endParaRPr>
                    </a:p>
                  </a:txBody>
                  <a:tcPr marL="86281" marR="86281" marT="43141" marB="4314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1200" kern="100" dirty="0">
                          <a:latin typeface="微软雅黑" panose="020B0503020204020204" pitchFamily="34" charset="-122"/>
                          <a:ea typeface="微软雅黑" panose="020B0503020204020204" pitchFamily="34" charset="-122"/>
                          <a:cs typeface="幼圆" panose="02010509060101010101" charset="-122"/>
                        </a:rPr>
                        <a:t>*</a:t>
                      </a:r>
                      <a:r>
                        <a:rPr lang="zh-CN" sz="1200" kern="100" dirty="0">
                          <a:latin typeface="微软雅黑" panose="020B0503020204020204" pitchFamily="34" charset="-122"/>
                          <a:ea typeface="微软雅黑" panose="020B0503020204020204" pitchFamily="34" charset="-122"/>
                          <a:cs typeface="幼圆" panose="02010509060101010101" charset="-122"/>
                        </a:rPr>
                        <a:t>生产服务流程效率优化（点单、下单、传菜、制作、上菜、加菜、支付核销等处理流程）</a:t>
                      </a:r>
                      <a:r>
                        <a:rPr lang="en-US" sz="1200" kern="100" dirty="0">
                          <a:latin typeface="微软雅黑" panose="020B0503020204020204" pitchFamily="34" charset="-122"/>
                          <a:ea typeface="微软雅黑" panose="020B0503020204020204" pitchFamily="34" charset="-122"/>
                          <a:cs typeface="幼圆" panose="02010509060101010101" charset="-122"/>
                        </a:rPr>
                        <a:t> </a:t>
                      </a:r>
                      <a:endParaRPr lang="zh-CN" sz="1200" kern="100" dirty="0">
                        <a:latin typeface="微软雅黑" panose="020B0503020204020204" pitchFamily="34" charset="-122"/>
                        <a:ea typeface="微软雅黑" panose="020B0503020204020204" pitchFamily="34" charset="-122"/>
                        <a:cs typeface="Times New Roman" panose="02020603050405020304"/>
                      </a:endParaRPr>
                    </a:p>
                    <a:p>
                      <a:pPr algn="l">
                        <a:lnSpc>
                          <a:spcPct val="150000"/>
                        </a:lnSpc>
                        <a:spcAft>
                          <a:spcPts val="0"/>
                        </a:spcAft>
                      </a:pPr>
                      <a:r>
                        <a:rPr lang="en-US" sz="1200" kern="100" dirty="0">
                          <a:latin typeface="微软雅黑" panose="020B0503020204020204" pitchFamily="34" charset="-122"/>
                          <a:ea typeface="微软雅黑" panose="020B0503020204020204" pitchFamily="34" charset="-122"/>
                          <a:cs typeface="幼圆" panose="02010509060101010101" charset="-122"/>
                        </a:rPr>
                        <a:t>*</a:t>
                      </a:r>
                      <a:r>
                        <a:rPr lang="zh-CN" sz="1200" kern="100" dirty="0">
                          <a:latin typeface="微软雅黑" panose="020B0503020204020204" pitchFamily="34" charset="-122"/>
                          <a:ea typeface="微软雅黑" panose="020B0503020204020204" pitchFamily="34" charset="-122"/>
                          <a:cs typeface="幼圆" panose="02010509060101010101" charset="-122"/>
                        </a:rPr>
                        <a:t>门店服务质量的优化，门店环境、服务员素质培训等优化</a:t>
                      </a:r>
                      <a:r>
                        <a:rPr lang="en-US" sz="1200" kern="100" dirty="0">
                          <a:latin typeface="微软雅黑" panose="020B0503020204020204" pitchFamily="34" charset="-122"/>
                          <a:ea typeface="微软雅黑" panose="020B0503020204020204" pitchFamily="34" charset="-122"/>
                          <a:cs typeface="幼圆" panose="02010509060101010101" charset="-122"/>
                        </a:rPr>
                        <a:t> </a:t>
                      </a:r>
                      <a:endParaRPr lang="zh-CN" sz="1200" kern="100" dirty="0">
                        <a:latin typeface="微软雅黑" panose="020B0503020204020204" pitchFamily="34" charset="-122"/>
                        <a:ea typeface="微软雅黑" panose="020B0503020204020204" pitchFamily="34" charset="-122"/>
                        <a:cs typeface="Times New Roman" panose="02020603050405020304"/>
                      </a:endParaRPr>
                    </a:p>
                    <a:p>
                      <a:pPr algn="l">
                        <a:lnSpc>
                          <a:spcPct val="150000"/>
                        </a:lnSpc>
                        <a:spcAft>
                          <a:spcPts val="0"/>
                        </a:spcAft>
                      </a:pPr>
                      <a:r>
                        <a:rPr lang="en-US" sz="1200" kern="100" dirty="0">
                          <a:latin typeface="微软雅黑" panose="020B0503020204020204" pitchFamily="34" charset="-122"/>
                          <a:ea typeface="微软雅黑" panose="020B0503020204020204" pitchFamily="34" charset="-122"/>
                          <a:cs typeface="幼圆" panose="02010509060101010101" charset="-122"/>
                        </a:rPr>
                        <a:t>*</a:t>
                      </a:r>
                      <a:r>
                        <a:rPr lang="zh-CN" sz="1200" kern="100" dirty="0">
                          <a:latin typeface="微软雅黑" panose="020B0503020204020204" pitchFamily="34" charset="-122"/>
                          <a:ea typeface="微软雅黑" panose="020B0503020204020204" pitchFamily="34" charset="-122"/>
                          <a:cs typeface="幼圆" panose="02010509060101010101" charset="-122"/>
                        </a:rPr>
                        <a:t>门店从在商圈外到进入商圈到门口到店内到消费结束全流程的营销和服务体系</a:t>
                      </a:r>
                      <a:r>
                        <a:rPr lang="en-US" sz="1000" kern="100" dirty="0">
                          <a:latin typeface="微软雅黑" panose="020B0503020204020204" pitchFamily="34" charset="-122"/>
                          <a:ea typeface="微软雅黑" panose="020B0503020204020204" pitchFamily="34" charset="-122"/>
                          <a:cs typeface="幼圆" panose="02010509060101010101" charset="-122"/>
                        </a:rPr>
                        <a:t> </a:t>
                      </a:r>
                      <a:endParaRPr lang="zh-CN" sz="1000" kern="100" dirty="0">
                        <a:latin typeface="微软雅黑" panose="020B0503020204020204" pitchFamily="34" charset="-122"/>
                        <a:ea typeface="微软雅黑" panose="020B0503020204020204" pitchFamily="34" charset="-122"/>
                        <a:cs typeface="Times New Roman" panose="02020603050405020304"/>
                      </a:endParaRPr>
                    </a:p>
                  </a:txBody>
                  <a:tcPr marL="86281" marR="86281" marT="43141" marB="431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9257">
                <a:tc>
                  <a:txBody>
                    <a:bodyPr/>
                    <a:lstStyle/>
                    <a:p>
                      <a:pPr algn="just">
                        <a:lnSpc>
                          <a:spcPct val="150000"/>
                        </a:lnSpc>
                        <a:spcAft>
                          <a:spcPts val="0"/>
                        </a:spcAft>
                      </a:pPr>
                      <a:r>
                        <a:rPr lang="zh-CN" sz="1400" b="1" kern="100" dirty="0">
                          <a:latin typeface="微软雅黑" panose="020B0503020204020204" pitchFamily="34" charset="-122"/>
                          <a:ea typeface="微软雅黑" panose="020B0503020204020204" pitchFamily="34" charset="-122"/>
                          <a:cs typeface="幼圆" panose="02010509060101010101" charset="-122"/>
                        </a:rPr>
                        <a:t>品牌经营策略</a:t>
                      </a:r>
                      <a:r>
                        <a:rPr lang="en-US" sz="1400" b="1" kern="100" dirty="0">
                          <a:latin typeface="微软雅黑" panose="020B0503020204020204" pitchFamily="34" charset="-122"/>
                          <a:ea typeface="微软雅黑" panose="020B0503020204020204" pitchFamily="34" charset="-122"/>
                          <a:cs typeface="幼圆" panose="02010509060101010101" charset="-122"/>
                        </a:rPr>
                        <a:t> </a:t>
                      </a:r>
                      <a:endParaRPr lang="zh-CN" sz="1400" b="1" kern="100" dirty="0">
                        <a:latin typeface="微软雅黑" panose="020B0503020204020204" pitchFamily="34" charset="-122"/>
                        <a:ea typeface="微软雅黑" panose="020B0503020204020204" pitchFamily="34" charset="-122"/>
                        <a:cs typeface="Times New Roman" panose="02020603050405020304"/>
                      </a:endParaRPr>
                    </a:p>
                  </a:txBody>
                  <a:tcPr marL="86281" marR="86281" marT="43141" marB="4314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1200" kern="100" dirty="0">
                          <a:latin typeface="微软雅黑" panose="020B0503020204020204" pitchFamily="34" charset="-122"/>
                          <a:ea typeface="微软雅黑" panose="020B0503020204020204" pitchFamily="34" charset="-122"/>
                          <a:cs typeface="幼圆" panose="02010509060101010101" charset="-122"/>
                        </a:rPr>
                        <a:t>*</a:t>
                      </a:r>
                      <a:r>
                        <a:rPr lang="zh-CN" sz="1200" kern="100" dirty="0">
                          <a:latin typeface="微软雅黑" panose="020B0503020204020204" pitchFamily="34" charset="-122"/>
                          <a:ea typeface="微软雅黑" panose="020B0503020204020204" pitchFamily="34" charset="-122"/>
                          <a:cs typeface="幼圆" panose="02010509060101010101" charset="-122"/>
                        </a:rPr>
                        <a:t>基于消费人群的品牌设计和定位的匹配程度</a:t>
                      </a:r>
                      <a:r>
                        <a:rPr lang="en-US" sz="1200" kern="100" dirty="0">
                          <a:latin typeface="微软雅黑" panose="020B0503020204020204" pitchFamily="34" charset="-122"/>
                          <a:ea typeface="微软雅黑" panose="020B0503020204020204" pitchFamily="34" charset="-122"/>
                          <a:cs typeface="幼圆" panose="02010509060101010101" charset="-122"/>
                        </a:rPr>
                        <a:t/>
                      </a:r>
                      <a:br>
                        <a:rPr lang="en-US" sz="1200" kern="100" dirty="0">
                          <a:latin typeface="微软雅黑" panose="020B0503020204020204" pitchFamily="34" charset="-122"/>
                          <a:ea typeface="微软雅黑" panose="020B0503020204020204" pitchFamily="34" charset="-122"/>
                          <a:cs typeface="幼圆" panose="02010509060101010101" charset="-122"/>
                        </a:rPr>
                      </a:br>
                      <a:r>
                        <a:rPr lang="en-US" sz="1200" kern="100" dirty="0">
                          <a:latin typeface="微软雅黑" panose="020B0503020204020204" pitchFamily="34" charset="-122"/>
                          <a:ea typeface="微软雅黑" panose="020B0503020204020204" pitchFamily="34" charset="-122"/>
                          <a:cs typeface="幼圆" panose="02010509060101010101" charset="-122"/>
                        </a:rPr>
                        <a:t>*</a:t>
                      </a:r>
                      <a:r>
                        <a:rPr lang="zh-CN" sz="1200" kern="100" dirty="0">
                          <a:latin typeface="微软雅黑" panose="020B0503020204020204" pitchFamily="34" charset="-122"/>
                          <a:ea typeface="微软雅黑" panose="020B0503020204020204" pitchFamily="34" charset="-122"/>
                          <a:cs typeface="幼圆" panose="02010509060101010101" charset="-122"/>
                        </a:rPr>
                        <a:t>环境、菜品道具、广告牌等一系列消费者听觉和视觉收到信息的品牌植入</a:t>
                      </a:r>
                      <a:r>
                        <a:rPr lang="en-US" sz="1200" kern="100" dirty="0">
                          <a:latin typeface="微软雅黑" panose="020B0503020204020204" pitchFamily="34" charset="-122"/>
                          <a:ea typeface="微软雅黑" panose="020B0503020204020204" pitchFamily="34" charset="-122"/>
                          <a:cs typeface="幼圆" panose="02010509060101010101" charset="-122"/>
                        </a:rPr>
                        <a:t> </a:t>
                      </a:r>
                      <a:endParaRPr lang="zh-CN" sz="1200" kern="100" dirty="0">
                        <a:latin typeface="微软雅黑" panose="020B0503020204020204" pitchFamily="34" charset="-122"/>
                        <a:ea typeface="微软雅黑" panose="020B0503020204020204" pitchFamily="34" charset="-122"/>
                        <a:cs typeface="幼圆" panose="02010509060101010101" charset="-122"/>
                      </a:endParaRPr>
                    </a:p>
                  </a:txBody>
                  <a:tcPr marL="86281" marR="86281" marT="43141" marB="431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5745">
                <a:tc>
                  <a:txBody>
                    <a:bodyPr/>
                    <a:lstStyle/>
                    <a:p>
                      <a:pPr algn="just">
                        <a:lnSpc>
                          <a:spcPct val="150000"/>
                        </a:lnSpc>
                        <a:spcAft>
                          <a:spcPts val="0"/>
                        </a:spcAft>
                      </a:pPr>
                      <a:r>
                        <a:rPr lang="zh-CN" sz="1400" b="1" kern="100" dirty="0">
                          <a:latin typeface="微软雅黑" panose="020B0503020204020204" pitchFamily="34" charset="-122"/>
                          <a:ea typeface="微软雅黑" panose="020B0503020204020204" pitchFamily="34" charset="-122"/>
                          <a:cs typeface="幼圆" panose="02010509060101010101" charset="-122"/>
                        </a:rPr>
                        <a:t>人力管理策略</a:t>
                      </a:r>
                      <a:r>
                        <a:rPr lang="en-US" sz="1400" b="1" kern="100" dirty="0">
                          <a:latin typeface="微软雅黑" panose="020B0503020204020204" pitchFamily="34" charset="-122"/>
                          <a:ea typeface="微软雅黑" panose="020B0503020204020204" pitchFamily="34" charset="-122"/>
                          <a:cs typeface="幼圆" panose="02010509060101010101" charset="-122"/>
                        </a:rPr>
                        <a:t> </a:t>
                      </a:r>
                      <a:endParaRPr lang="zh-CN" sz="1400" b="1" kern="100" dirty="0">
                        <a:latin typeface="微软雅黑" panose="020B0503020204020204" pitchFamily="34" charset="-122"/>
                        <a:ea typeface="微软雅黑" panose="020B0503020204020204" pitchFamily="34" charset="-122"/>
                        <a:cs typeface="Times New Roman" panose="02020603050405020304"/>
                      </a:endParaRPr>
                    </a:p>
                  </a:txBody>
                  <a:tcPr marL="86281" marR="86281" marT="43141" marB="4314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1200" kern="100" dirty="0">
                          <a:latin typeface="微软雅黑" panose="020B0503020204020204" pitchFamily="34" charset="-122"/>
                          <a:ea typeface="微软雅黑" panose="020B0503020204020204" pitchFamily="34" charset="-122"/>
                          <a:cs typeface="幼圆" panose="02010509060101010101" charset="-122"/>
                        </a:rPr>
                        <a:t>*</a:t>
                      </a:r>
                      <a:r>
                        <a:rPr lang="zh-CN" sz="1200" kern="100" dirty="0">
                          <a:latin typeface="微软雅黑" panose="020B0503020204020204" pitchFamily="34" charset="-122"/>
                          <a:ea typeface="微软雅黑" panose="020B0503020204020204" pitchFamily="34" charset="-122"/>
                          <a:cs typeface="幼圆" panose="02010509060101010101" charset="-122"/>
                        </a:rPr>
                        <a:t>门店人员的招聘培训</a:t>
                      </a:r>
                      <a:r>
                        <a:rPr lang="en-US" sz="1200" kern="100" dirty="0">
                          <a:latin typeface="微软雅黑" panose="020B0503020204020204" pitchFamily="34" charset="-122"/>
                          <a:ea typeface="微软雅黑" panose="020B0503020204020204" pitchFamily="34" charset="-122"/>
                          <a:cs typeface="幼圆" panose="02010509060101010101" charset="-122"/>
                        </a:rPr>
                        <a:t/>
                      </a:r>
                      <a:br>
                        <a:rPr lang="en-US" sz="1200" kern="100" dirty="0">
                          <a:latin typeface="微软雅黑" panose="020B0503020204020204" pitchFamily="34" charset="-122"/>
                          <a:ea typeface="微软雅黑" panose="020B0503020204020204" pitchFamily="34" charset="-122"/>
                          <a:cs typeface="幼圆" panose="02010509060101010101" charset="-122"/>
                        </a:rPr>
                      </a:br>
                      <a:r>
                        <a:rPr lang="en-US" sz="1200" kern="100" dirty="0">
                          <a:latin typeface="微软雅黑" panose="020B0503020204020204" pitchFamily="34" charset="-122"/>
                          <a:ea typeface="微软雅黑" panose="020B0503020204020204" pitchFamily="34" charset="-122"/>
                          <a:cs typeface="幼圆" panose="02010509060101010101" charset="-122"/>
                        </a:rPr>
                        <a:t>*</a:t>
                      </a:r>
                      <a:r>
                        <a:rPr lang="zh-CN" sz="1200" kern="100" dirty="0">
                          <a:latin typeface="微软雅黑" panose="020B0503020204020204" pitchFamily="34" charset="-122"/>
                          <a:ea typeface="微软雅黑" panose="020B0503020204020204" pitchFamily="34" charset="-122"/>
                          <a:cs typeface="幼圆" panose="02010509060101010101" charset="-122"/>
                        </a:rPr>
                        <a:t>门店人员的工作效能的提升管理方法</a:t>
                      </a:r>
                      <a:r>
                        <a:rPr lang="en-US" sz="1200" kern="100" dirty="0">
                          <a:latin typeface="微软雅黑" panose="020B0503020204020204" pitchFamily="34" charset="-122"/>
                          <a:ea typeface="微软雅黑" panose="020B0503020204020204" pitchFamily="34" charset="-122"/>
                          <a:cs typeface="幼圆" panose="02010509060101010101" charset="-122"/>
                        </a:rPr>
                        <a:t/>
                      </a:r>
                      <a:br>
                        <a:rPr lang="en-US" sz="1200" kern="100" dirty="0">
                          <a:latin typeface="微软雅黑" panose="020B0503020204020204" pitchFamily="34" charset="-122"/>
                          <a:ea typeface="微软雅黑" panose="020B0503020204020204" pitchFamily="34" charset="-122"/>
                          <a:cs typeface="幼圆" panose="02010509060101010101" charset="-122"/>
                        </a:rPr>
                      </a:br>
                      <a:r>
                        <a:rPr lang="en-US" sz="1200" kern="100" dirty="0">
                          <a:latin typeface="微软雅黑" panose="020B0503020204020204" pitchFamily="34" charset="-122"/>
                          <a:ea typeface="微软雅黑" panose="020B0503020204020204" pitchFamily="34" charset="-122"/>
                          <a:cs typeface="幼圆" panose="02010509060101010101" charset="-122"/>
                        </a:rPr>
                        <a:t>*</a:t>
                      </a:r>
                      <a:r>
                        <a:rPr lang="zh-CN" sz="1200" kern="100" dirty="0">
                          <a:latin typeface="微软雅黑" panose="020B0503020204020204" pitchFamily="34" charset="-122"/>
                          <a:ea typeface="微软雅黑" panose="020B0503020204020204" pitchFamily="34" charset="-122"/>
                          <a:cs typeface="幼圆" panose="02010509060101010101" charset="-122"/>
                        </a:rPr>
                        <a:t>门店人员工作稳定性提升的方法</a:t>
                      </a:r>
                    </a:p>
                  </a:txBody>
                  <a:tcPr marL="86281" marR="86281" marT="43141" marB="431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4"/>
          <p:cNvSpPr txBox="1"/>
          <p:nvPr/>
        </p:nvSpPr>
        <p:spPr>
          <a:xfrm>
            <a:off x="22437" y="0"/>
            <a:ext cx="3307316" cy="415498"/>
          </a:xfrm>
          <a:prstGeom prst="rect">
            <a:avLst/>
          </a:prstGeom>
          <a:noFill/>
        </p:spPr>
        <p:txBody>
          <a:bodyPr wrap="none" rtlCol="0">
            <a:spAutoFit/>
          </a:bodyPr>
          <a:lstStyle/>
          <a:p>
            <a:r>
              <a:rPr lang="en-US" altLang="zh-CN"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3.</a:t>
            </a:r>
            <a:r>
              <a:rPr lang="zh-CN" altLang="en-US"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掌贝策略层卖点</a:t>
            </a:r>
            <a:r>
              <a:rPr lang="en-US" altLang="zh-CN" sz="2100" b="1" dirty="0" smtClean="0">
                <a:solidFill>
                  <a:srgbClr val="0182F0"/>
                </a:solidFill>
                <a:latin typeface="微软雅黑" panose="020B0503020204020204" pitchFamily="34" charset="-122"/>
                <a:ea typeface="微软雅黑" panose="020B0503020204020204" pitchFamily="34" charset="-122"/>
                <a:cs typeface="幼圆" panose="02010509060101010101" charset="-122"/>
              </a:rPr>
              <a:t>-Part 2</a:t>
            </a:r>
            <a:endParaRPr lang="zh-CN" altLang="en-US" sz="2100" b="1" dirty="0">
              <a:solidFill>
                <a:srgbClr val="0182F0"/>
              </a:solidFill>
              <a:latin typeface="微软雅黑" panose="020B0503020204020204" pitchFamily="34" charset="-122"/>
              <a:ea typeface="微软雅黑" panose="020B0503020204020204" pitchFamily="34" charset="-122"/>
              <a:cs typeface="幼圆" panose="02010509060101010101"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68666909"/>
              </p:ext>
            </p:extLst>
          </p:nvPr>
        </p:nvGraphicFramePr>
        <p:xfrm>
          <a:off x="539552" y="415498"/>
          <a:ext cx="8047166" cy="4373880"/>
        </p:xfrm>
        <a:graphic>
          <a:graphicData uri="http://schemas.openxmlformats.org/drawingml/2006/table">
            <a:tbl>
              <a:tblPr/>
              <a:tblGrid>
                <a:gridCol w="1643796"/>
                <a:gridCol w="6403370"/>
              </a:tblGrid>
              <a:tr h="2006600">
                <a:tc>
                  <a:txBody>
                    <a:bodyPr/>
                    <a:lstStyle/>
                    <a:p>
                      <a:pPr algn="just">
                        <a:lnSpc>
                          <a:spcPct val="150000"/>
                        </a:lnSpc>
                        <a:spcAft>
                          <a:spcPts val="0"/>
                        </a:spcAft>
                      </a:pPr>
                      <a:r>
                        <a:rPr lang="en-US" sz="1400" b="1" i="0" kern="100" dirty="0">
                          <a:latin typeface="微软雅黑" panose="020B0503020204020204" pitchFamily="34" charset="-122"/>
                          <a:ea typeface="微软雅黑" panose="020B0503020204020204" pitchFamily="34" charset="-122"/>
                          <a:cs typeface="幼圆" panose="02010509060101010101" charset="-122"/>
                        </a:rPr>
                        <a:t>IT</a:t>
                      </a:r>
                      <a:r>
                        <a:rPr lang="zh-CN" sz="1400" b="1" i="0" kern="100" dirty="0">
                          <a:latin typeface="微软雅黑" panose="020B0503020204020204" pitchFamily="34" charset="-122"/>
                          <a:ea typeface="微软雅黑" panose="020B0503020204020204" pitchFamily="34" charset="-122"/>
                          <a:cs typeface="幼圆" panose="02010509060101010101" charset="-122"/>
                        </a:rPr>
                        <a:t>系统策略</a:t>
                      </a:r>
                      <a:endParaRPr lang="zh-CN" sz="1400" b="1" i="0" kern="100" dirty="0">
                        <a:latin typeface="微软雅黑" panose="020B0503020204020204" pitchFamily="34" charset="-122"/>
                        <a:ea typeface="微软雅黑" panose="020B0503020204020204" pitchFamily="34" charset="-122"/>
                        <a:cs typeface="Times New Roman" panose="02020603050405020304"/>
                      </a:endParaRPr>
                    </a:p>
                  </a:txBody>
                  <a:tcPr marL="86281" marR="86281" marT="43141" marB="4314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1200" kern="100" dirty="0">
                          <a:latin typeface="微软雅黑" panose="020B0503020204020204" pitchFamily="34" charset="-122"/>
                          <a:ea typeface="微软雅黑" panose="020B0503020204020204" pitchFamily="34" charset="-122"/>
                          <a:cs typeface="幼圆" panose="02010509060101010101" charset="-122"/>
                        </a:rPr>
                        <a:t>*IT</a:t>
                      </a:r>
                      <a:r>
                        <a:rPr lang="zh-CN" sz="1200" kern="100" dirty="0">
                          <a:latin typeface="微软雅黑" panose="020B0503020204020204" pitchFamily="34" charset="-122"/>
                          <a:ea typeface="微软雅黑" panose="020B0503020204020204" pitchFamily="34" charset="-122"/>
                          <a:cs typeface="幼圆" panose="02010509060101010101" charset="-122"/>
                        </a:rPr>
                        <a:t>系统使用情况、稳定性、效率和风险</a:t>
                      </a:r>
                      <a:r>
                        <a:rPr lang="en-US" sz="1200" kern="100" dirty="0">
                          <a:latin typeface="微软雅黑" panose="020B0503020204020204" pitchFamily="34" charset="-122"/>
                          <a:ea typeface="微软雅黑" panose="020B0503020204020204" pitchFamily="34" charset="-122"/>
                          <a:cs typeface="幼圆" panose="02010509060101010101" charset="-122"/>
                        </a:rPr>
                        <a:t> </a:t>
                      </a:r>
                      <a:endParaRPr lang="zh-CN" sz="1200" kern="100" dirty="0">
                        <a:latin typeface="微软雅黑" panose="020B0503020204020204" pitchFamily="34" charset="-122"/>
                        <a:ea typeface="微软雅黑" panose="020B0503020204020204" pitchFamily="34" charset="-122"/>
                        <a:cs typeface="Times New Roman" panose="02020603050405020304"/>
                      </a:endParaRPr>
                    </a:p>
                    <a:p>
                      <a:pPr algn="l">
                        <a:lnSpc>
                          <a:spcPct val="150000"/>
                        </a:lnSpc>
                        <a:spcAft>
                          <a:spcPts val="0"/>
                        </a:spcAft>
                      </a:pPr>
                      <a:r>
                        <a:rPr lang="en-US" sz="1200" kern="100" dirty="0">
                          <a:latin typeface="微软雅黑" panose="020B0503020204020204" pitchFamily="34" charset="-122"/>
                          <a:ea typeface="微软雅黑" panose="020B0503020204020204" pitchFamily="34" charset="-122"/>
                          <a:cs typeface="幼圆" panose="02010509060101010101" charset="-122"/>
                        </a:rPr>
                        <a:t>*O2O</a:t>
                      </a:r>
                      <a:r>
                        <a:rPr lang="zh-CN" sz="1200" kern="100" dirty="0">
                          <a:latin typeface="微软雅黑" panose="020B0503020204020204" pitchFamily="34" charset="-122"/>
                          <a:ea typeface="微软雅黑" panose="020B0503020204020204" pitchFamily="34" charset="-122"/>
                          <a:cs typeface="幼圆" panose="02010509060101010101" charset="-122"/>
                        </a:rPr>
                        <a:t>数字化经营系统（支付、卡券、外卖、商城等）策略</a:t>
                      </a:r>
                      <a:r>
                        <a:rPr lang="en-US" sz="1200" kern="100" dirty="0">
                          <a:latin typeface="微软雅黑" panose="020B0503020204020204" pitchFamily="34" charset="-122"/>
                          <a:ea typeface="微软雅黑" panose="020B0503020204020204" pitchFamily="34" charset="-122"/>
                          <a:cs typeface="幼圆" panose="02010509060101010101" charset="-122"/>
                        </a:rPr>
                        <a:t> </a:t>
                      </a:r>
                      <a:endParaRPr lang="zh-CN" sz="1200" kern="100" dirty="0">
                        <a:latin typeface="微软雅黑" panose="020B0503020204020204" pitchFamily="34" charset="-122"/>
                        <a:ea typeface="微软雅黑" panose="020B0503020204020204" pitchFamily="34" charset="-122"/>
                        <a:cs typeface="Times New Roman" panose="02020603050405020304"/>
                      </a:endParaRPr>
                    </a:p>
                    <a:p>
                      <a:pPr algn="l">
                        <a:lnSpc>
                          <a:spcPct val="150000"/>
                        </a:lnSpc>
                        <a:spcAft>
                          <a:spcPts val="0"/>
                        </a:spcAft>
                      </a:pPr>
                      <a:r>
                        <a:rPr lang="en-US" sz="1200" kern="100" dirty="0">
                          <a:latin typeface="微软雅黑" panose="020B0503020204020204" pitchFamily="34" charset="-122"/>
                          <a:ea typeface="微软雅黑" panose="020B0503020204020204" pitchFamily="34" charset="-122"/>
                          <a:cs typeface="幼圆" panose="02010509060101010101" charset="-122"/>
                        </a:rPr>
                        <a:t>1.</a:t>
                      </a:r>
                      <a:r>
                        <a:rPr lang="zh-CN" sz="1200" kern="100" dirty="0">
                          <a:latin typeface="微软雅黑" panose="020B0503020204020204" pitchFamily="34" charset="-122"/>
                          <a:ea typeface="微软雅黑" panose="020B0503020204020204" pitchFamily="34" charset="-122"/>
                          <a:cs typeface="幼圆" panose="02010509060101010101" charset="-122"/>
                        </a:rPr>
                        <a:t>不影响原有当前店面系统，不破坏营运流程</a:t>
                      </a:r>
                      <a:r>
                        <a:rPr lang="en-US" sz="1200" kern="100" dirty="0">
                          <a:latin typeface="微软雅黑" panose="020B0503020204020204" pitchFamily="34" charset="-122"/>
                          <a:ea typeface="微软雅黑" panose="020B0503020204020204" pitchFamily="34" charset="-122"/>
                          <a:cs typeface="幼圆" panose="02010509060101010101" charset="-122"/>
                        </a:rPr>
                        <a:t> </a:t>
                      </a:r>
                      <a:endParaRPr lang="zh-CN" sz="1200" kern="100" dirty="0">
                        <a:latin typeface="微软雅黑" panose="020B0503020204020204" pitchFamily="34" charset="-122"/>
                        <a:ea typeface="微软雅黑" panose="020B0503020204020204" pitchFamily="34" charset="-122"/>
                        <a:cs typeface="Times New Roman" panose="02020603050405020304"/>
                      </a:endParaRPr>
                    </a:p>
                    <a:p>
                      <a:pPr algn="l">
                        <a:lnSpc>
                          <a:spcPct val="150000"/>
                        </a:lnSpc>
                        <a:spcAft>
                          <a:spcPts val="0"/>
                        </a:spcAft>
                      </a:pPr>
                      <a:r>
                        <a:rPr lang="en-US" sz="1200" kern="100" dirty="0">
                          <a:latin typeface="微软雅黑" panose="020B0503020204020204" pitchFamily="34" charset="-122"/>
                          <a:ea typeface="微软雅黑" panose="020B0503020204020204" pitchFamily="34" charset="-122"/>
                          <a:cs typeface="幼圆" panose="02010509060101010101" charset="-122"/>
                        </a:rPr>
                        <a:t>2.</a:t>
                      </a:r>
                      <a:r>
                        <a:rPr lang="zh-CN" sz="1200" kern="100" dirty="0">
                          <a:latin typeface="微软雅黑" panose="020B0503020204020204" pitchFamily="34" charset="-122"/>
                          <a:ea typeface="微软雅黑" panose="020B0503020204020204" pitchFamily="34" charset="-122"/>
                          <a:cs typeface="幼圆" panose="02010509060101010101" charset="-122"/>
                        </a:rPr>
                        <a:t>补充增加支付、卡券、外卖和商城、营销等一站式的系统</a:t>
                      </a:r>
                      <a:r>
                        <a:rPr lang="en-US" sz="1200" kern="100" dirty="0">
                          <a:latin typeface="微软雅黑" panose="020B0503020204020204" pitchFamily="34" charset="-122"/>
                          <a:ea typeface="微软雅黑" panose="020B0503020204020204" pitchFamily="34" charset="-122"/>
                          <a:cs typeface="幼圆" panose="02010509060101010101" charset="-122"/>
                        </a:rPr>
                        <a:t> </a:t>
                      </a:r>
                      <a:endParaRPr lang="zh-CN" sz="1200" kern="100" dirty="0">
                        <a:latin typeface="微软雅黑" panose="020B0503020204020204" pitchFamily="34" charset="-122"/>
                        <a:ea typeface="微软雅黑" panose="020B0503020204020204" pitchFamily="34" charset="-122"/>
                        <a:cs typeface="Times New Roman" panose="02020603050405020304"/>
                      </a:endParaRPr>
                    </a:p>
                    <a:p>
                      <a:pPr algn="l">
                        <a:lnSpc>
                          <a:spcPct val="150000"/>
                        </a:lnSpc>
                        <a:spcAft>
                          <a:spcPts val="0"/>
                        </a:spcAft>
                      </a:pPr>
                      <a:r>
                        <a:rPr lang="en-US" sz="1200" kern="100" dirty="0">
                          <a:latin typeface="微软雅黑" panose="020B0503020204020204" pitchFamily="34" charset="-122"/>
                          <a:ea typeface="微软雅黑" panose="020B0503020204020204" pitchFamily="34" charset="-122"/>
                          <a:cs typeface="幼圆" panose="02010509060101010101" charset="-122"/>
                        </a:rPr>
                        <a:t>3.</a:t>
                      </a:r>
                      <a:r>
                        <a:rPr lang="zh-CN" sz="1200" kern="100" dirty="0">
                          <a:latin typeface="微软雅黑" panose="020B0503020204020204" pitchFamily="34" charset="-122"/>
                          <a:ea typeface="微软雅黑" panose="020B0503020204020204" pitchFamily="34" charset="-122"/>
                          <a:cs typeface="幼圆" panose="02010509060101010101" charset="-122"/>
                        </a:rPr>
                        <a:t>安装实施方便、建设周期快、建设风险低，最好即买即用</a:t>
                      </a:r>
                      <a:r>
                        <a:rPr lang="en-US" sz="1200" kern="100" dirty="0">
                          <a:latin typeface="微软雅黑" panose="020B0503020204020204" pitchFamily="34" charset="-122"/>
                          <a:ea typeface="微软雅黑" panose="020B0503020204020204" pitchFamily="34" charset="-122"/>
                          <a:cs typeface="幼圆" panose="02010509060101010101" charset="-122"/>
                        </a:rPr>
                        <a:t> </a:t>
                      </a:r>
                      <a:endParaRPr lang="zh-CN" sz="1200" kern="100" dirty="0">
                        <a:latin typeface="微软雅黑" panose="020B0503020204020204" pitchFamily="34" charset="-122"/>
                        <a:ea typeface="微软雅黑" panose="020B0503020204020204" pitchFamily="34" charset="-122"/>
                        <a:cs typeface="Times New Roman" panose="02020603050405020304"/>
                      </a:endParaRPr>
                    </a:p>
                    <a:p>
                      <a:pPr algn="l">
                        <a:lnSpc>
                          <a:spcPct val="150000"/>
                        </a:lnSpc>
                        <a:spcAft>
                          <a:spcPts val="0"/>
                        </a:spcAft>
                      </a:pPr>
                      <a:r>
                        <a:rPr lang="en-US" sz="1200" kern="100" dirty="0">
                          <a:latin typeface="微软雅黑" panose="020B0503020204020204" pitchFamily="34" charset="-122"/>
                          <a:ea typeface="微软雅黑" panose="020B0503020204020204" pitchFamily="34" charset="-122"/>
                          <a:cs typeface="幼圆" panose="02010509060101010101" charset="-122"/>
                        </a:rPr>
                        <a:t>4.</a:t>
                      </a:r>
                      <a:r>
                        <a:rPr lang="zh-CN" sz="1200" kern="100" dirty="0">
                          <a:latin typeface="微软雅黑" panose="020B0503020204020204" pitchFamily="34" charset="-122"/>
                          <a:ea typeface="微软雅黑" panose="020B0503020204020204" pitchFamily="34" charset="-122"/>
                          <a:cs typeface="幼圆" panose="02010509060101010101" charset="-122"/>
                        </a:rPr>
                        <a:t>建设成本低、维护成本低</a:t>
                      </a:r>
                      <a:r>
                        <a:rPr lang="en-US" sz="1200" kern="100" dirty="0">
                          <a:latin typeface="微软雅黑" panose="020B0503020204020204" pitchFamily="34" charset="-122"/>
                          <a:ea typeface="微软雅黑" panose="020B0503020204020204" pitchFamily="34" charset="-122"/>
                          <a:cs typeface="幼圆" panose="02010509060101010101" charset="-122"/>
                        </a:rPr>
                        <a:t> </a:t>
                      </a:r>
                      <a:endParaRPr lang="zh-CN" sz="1200" kern="100" dirty="0">
                        <a:latin typeface="微软雅黑" panose="020B0503020204020204" pitchFamily="34" charset="-122"/>
                        <a:ea typeface="微软雅黑" panose="020B0503020204020204" pitchFamily="34" charset="-122"/>
                        <a:cs typeface="Times New Roman" panose="02020603050405020304"/>
                      </a:endParaRPr>
                    </a:p>
                    <a:p>
                      <a:pPr algn="l">
                        <a:lnSpc>
                          <a:spcPct val="150000"/>
                        </a:lnSpc>
                        <a:spcAft>
                          <a:spcPts val="0"/>
                        </a:spcAft>
                      </a:pPr>
                      <a:r>
                        <a:rPr lang="en-US" sz="1200" kern="100" dirty="0">
                          <a:latin typeface="微软雅黑" panose="020B0503020204020204" pitchFamily="34" charset="-122"/>
                          <a:ea typeface="微软雅黑" panose="020B0503020204020204" pitchFamily="34" charset="-122"/>
                          <a:cs typeface="幼圆" panose="02010509060101010101" charset="-122"/>
                        </a:rPr>
                        <a:t>5.</a:t>
                      </a:r>
                      <a:r>
                        <a:rPr lang="zh-CN" sz="1200" kern="100" dirty="0">
                          <a:latin typeface="微软雅黑" panose="020B0503020204020204" pitchFamily="34" charset="-122"/>
                          <a:ea typeface="微软雅黑" panose="020B0503020204020204" pitchFamily="34" charset="-122"/>
                          <a:cs typeface="幼圆" panose="02010509060101010101" charset="-122"/>
                        </a:rPr>
                        <a:t>系统安全性高、稳定度高，有大品牌使用</a:t>
                      </a:r>
                      <a:endParaRPr lang="zh-CN" sz="1200" kern="100" dirty="0">
                        <a:latin typeface="微软雅黑" panose="020B0503020204020204" pitchFamily="34" charset="-122"/>
                        <a:ea typeface="微软雅黑" panose="020B0503020204020204" pitchFamily="34" charset="-122"/>
                        <a:cs typeface="Times New Roman" panose="02020603050405020304"/>
                      </a:endParaRPr>
                    </a:p>
                  </a:txBody>
                  <a:tcPr marL="86281" marR="86281" marT="43141" marB="431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2280">
                <a:tc>
                  <a:txBody>
                    <a:bodyPr/>
                    <a:lstStyle/>
                    <a:p>
                      <a:pPr algn="just">
                        <a:lnSpc>
                          <a:spcPct val="150000"/>
                        </a:lnSpc>
                        <a:spcAft>
                          <a:spcPts val="0"/>
                        </a:spcAft>
                      </a:pPr>
                      <a:r>
                        <a:rPr lang="zh-CN" sz="1400" b="1" kern="100" dirty="0">
                          <a:latin typeface="微软雅黑" panose="020B0503020204020204" pitchFamily="34" charset="-122"/>
                          <a:ea typeface="微软雅黑" panose="020B0503020204020204" pitchFamily="34" charset="-122"/>
                          <a:cs typeface="幼圆" panose="02010509060101010101" charset="-122"/>
                        </a:rPr>
                        <a:t>市场营销策略</a:t>
                      </a:r>
                      <a:r>
                        <a:rPr lang="en-US" sz="1400" b="1" kern="100" dirty="0">
                          <a:latin typeface="微软雅黑" panose="020B0503020204020204" pitchFamily="34" charset="-122"/>
                          <a:ea typeface="微软雅黑" panose="020B0503020204020204" pitchFamily="34" charset="-122"/>
                          <a:cs typeface="幼圆" panose="02010509060101010101" charset="-122"/>
                        </a:rPr>
                        <a:t> </a:t>
                      </a:r>
                      <a:endParaRPr lang="zh-CN" sz="1400" b="1" kern="100" dirty="0">
                        <a:latin typeface="微软雅黑" panose="020B0503020204020204" pitchFamily="34" charset="-122"/>
                        <a:ea typeface="微软雅黑" panose="020B0503020204020204" pitchFamily="34" charset="-122"/>
                        <a:cs typeface="Times New Roman" panose="02020603050405020304"/>
                      </a:endParaRPr>
                    </a:p>
                  </a:txBody>
                  <a:tcPr marL="86281" marR="86281" marT="43141" marB="4314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1200" kern="100" dirty="0">
                          <a:latin typeface="微软雅黑" panose="020B0503020204020204" pitchFamily="34" charset="-122"/>
                          <a:ea typeface="微软雅黑" panose="020B0503020204020204" pitchFamily="34" charset="-122"/>
                          <a:cs typeface="幼圆" panose="02010509060101010101" charset="-122"/>
                        </a:rPr>
                        <a:t>*</a:t>
                      </a:r>
                      <a:r>
                        <a:rPr lang="zh-CN" sz="1200" kern="100" dirty="0">
                          <a:latin typeface="微软雅黑" panose="020B0503020204020204" pitchFamily="34" charset="-122"/>
                          <a:ea typeface="微软雅黑" panose="020B0503020204020204" pitchFamily="34" charset="-122"/>
                          <a:cs typeface="幼圆" panose="02010509060101010101" charset="-122"/>
                        </a:rPr>
                        <a:t>老客户是给店铺贡献</a:t>
                      </a:r>
                      <a:r>
                        <a:rPr lang="en-US" sz="1200" kern="100" dirty="0">
                          <a:latin typeface="微软雅黑" panose="020B0503020204020204" pitchFamily="34" charset="-122"/>
                          <a:ea typeface="微软雅黑" panose="020B0503020204020204" pitchFamily="34" charset="-122"/>
                          <a:cs typeface="幼圆" panose="02010509060101010101" charset="-122"/>
                        </a:rPr>
                        <a:t>80%</a:t>
                      </a:r>
                      <a:r>
                        <a:rPr lang="zh-CN" sz="1200" kern="100" dirty="0">
                          <a:latin typeface="微软雅黑" panose="020B0503020204020204" pitchFamily="34" charset="-122"/>
                          <a:ea typeface="微软雅黑" panose="020B0503020204020204" pitchFamily="34" charset="-122"/>
                          <a:cs typeface="幼圆" panose="02010509060101010101" charset="-122"/>
                        </a:rPr>
                        <a:t>的核心消费群体，要更加注重老客户的服务和运营</a:t>
                      </a:r>
                      <a:r>
                        <a:rPr lang="en-US" sz="1200" kern="100" dirty="0">
                          <a:latin typeface="微软雅黑" panose="020B0503020204020204" pitchFamily="34" charset="-122"/>
                          <a:ea typeface="微软雅黑" panose="020B0503020204020204" pitchFamily="34" charset="-122"/>
                          <a:cs typeface="幼圆" panose="02010509060101010101" charset="-122"/>
                        </a:rPr>
                        <a:t> </a:t>
                      </a:r>
                      <a:endParaRPr lang="zh-CN" sz="1200" kern="100" dirty="0">
                        <a:latin typeface="微软雅黑" panose="020B0503020204020204" pitchFamily="34" charset="-122"/>
                        <a:ea typeface="微软雅黑" panose="020B0503020204020204" pitchFamily="34" charset="-122"/>
                        <a:cs typeface="Times New Roman" panose="02020603050405020304"/>
                      </a:endParaRPr>
                    </a:p>
                    <a:p>
                      <a:pPr algn="l">
                        <a:lnSpc>
                          <a:spcPct val="150000"/>
                        </a:lnSpc>
                        <a:spcAft>
                          <a:spcPts val="0"/>
                        </a:spcAft>
                      </a:pPr>
                      <a:r>
                        <a:rPr lang="en-US" sz="1200" kern="100" dirty="0">
                          <a:latin typeface="微软雅黑" panose="020B0503020204020204" pitchFamily="34" charset="-122"/>
                          <a:ea typeface="微软雅黑" panose="020B0503020204020204" pitchFamily="34" charset="-122"/>
                          <a:cs typeface="幼圆" panose="02010509060101010101" charset="-122"/>
                        </a:rPr>
                        <a:t>*</a:t>
                      </a:r>
                      <a:r>
                        <a:rPr lang="zh-CN" sz="1200" kern="100" dirty="0">
                          <a:latin typeface="微软雅黑" panose="020B0503020204020204" pitchFamily="34" charset="-122"/>
                          <a:ea typeface="微软雅黑" panose="020B0503020204020204" pitchFamily="34" charset="-122"/>
                          <a:cs typeface="幼圆" panose="02010509060101010101" charset="-122"/>
                        </a:rPr>
                        <a:t>营销推广要从传统的平面广告向数字化营销和效果营销过度</a:t>
                      </a:r>
                      <a:r>
                        <a:rPr lang="en-US" sz="1200" kern="100" dirty="0">
                          <a:latin typeface="微软雅黑" panose="020B0503020204020204" pitchFamily="34" charset="-122"/>
                          <a:ea typeface="微软雅黑" panose="020B0503020204020204" pitchFamily="34" charset="-122"/>
                          <a:cs typeface="幼圆" panose="02010509060101010101" charset="-122"/>
                        </a:rPr>
                        <a:t> </a:t>
                      </a:r>
                      <a:endParaRPr lang="zh-CN" sz="1200" kern="100" dirty="0">
                        <a:latin typeface="微软雅黑" panose="020B0503020204020204" pitchFamily="34" charset="-122"/>
                        <a:ea typeface="微软雅黑" panose="020B0503020204020204" pitchFamily="34" charset="-122"/>
                        <a:cs typeface="Times New Roman" panose="02020603050405020304"/>
                      </a:endParaRPr>
                    </a:p>
                    <a:p>
                      <a:pPr algn="l">
                        <a:lnSpc>
                          <a:spcPct val="150000"/>
                        </a:lnSpc>
                        <a:spcAft>
                          <a:spcPts val="0"/>
                        </a:spcAft>
                      </a:pPr>
                      <a:r>
                        <a:rPr lang="en-US" sz="1200" kern="100" dirty="0">
                          <a:latin typeface="微软雅黑" panose="020B0503020204020204" pitchFamily="34" charset="-122"/>
                          <a:ea typeface="微软雅黑" panose="020B0503020204020204" pitchFamily="34" charset="-122"/>
                          <a:cs typeface="幼圆" panose="02010509060101010101" charset="-122"/>
                        </a:rPr>
                        <a:t>*</a:t>
                      </a:r>
                      <a:r>
                        <a:rPr lang="zh-CN" sz="1200" kern="100" dirty="0">
                          <a:latin typeface="微软雅黑" panose="020B0503020204020204" pitchFamily="34" charset="-122"/>
                          <a:ea typeface="微软雅黑" panose="020B0503020204020204" pitchFamily="34" charset="-122"/>
                          <a:cs typeface="幼圆" panose="02010509060101010101" charset="-122"/>
                        </a:rPr>
                        <a:t>要建立全流程全维度的营销体系，</a:t>
                      </a:r>
                      <a:r>
                        <a:rPr lang="en-US" sz="1200" kern="100" dirty="0">
                          <a:latin typeface="微软雅黑" panose="020B0503020204020204" pitchFamily="34" charset="-122"/>
                          <a:ea typeface="微软雅黑" panose="020B0503020204020204" pitchFamily="34" charset="-122"/>
                          <a:cs typeface="幼圆" panose="02010509060101010101" charset="-122"/>
                        </a:rPr>
                        <a:t/>
                      </a:r>
                      <a:br>
                        <a:rPr lang="en-US" sz="1200" kern="100" dirty="0">
                          <a:latin typeface="微软雅黑" panose="020B0503020204020204" pitchFamily="34" charset="-122"/>
                          <a:ea typeface="微软雅黑" panose="020B0503020204020204" pitchFamily="34" charset="-122"/>
                          <a:cs typeface="幼圆" panose="02010509060101010101" charset="-122"/>
                        </a:rPr>
                      </a:br>
                      <a:r>
                        <a:rPr lang="en-US" sz="1200" kern="100" dirty="0">
                          <a:latin typeface="微软雅黑" panose="020B0503020204020204" pitchFamily="34" charset="-122"/>
                          <a:ea typeface="微软雅黑" panose="020B0503020204020204" pitchFamily="34" charset="-122"/>
                          <a:cs typeface="幼圆" panose="02010509060101010101" charset="-122"/>
                        </a:rPr>
                        <a:t>1.</a:t>
                      </a:r>
                      <a:r>
                        <a:rPr lang="zh-CN" sz="1200" kern="100" dirty="0">
                          <a:latin typeface="微软雅黑" panose="020B0503020204020204" pitchFamily="34" charset="-122"/>
                          <a:ea typeface="微软雅黑" panose="020B0503020204020204" pitchFamily="34" charset="-122"/>
                          <a:cs typeface="幼圆" panose="02010509060101010101" charset="-122"/>
                        </a:rPr>
                        <a:t>【营销类型】：基于时间周期的营销、基于节日的营销、基于情感的营销、基于商品的营销、基于品牌文化的营销等；</a:t>
                      </a:r>
                      <a:r>
                        <a:rPr lang="en-US" sz="1200" kern="100" dirty="0">
                          <a:latin typeface="微软雅黑" panose="020B0503020204020204" pitchFamily="34" charset="-122"/>
                          <a:ea typeface="微软雅黑" panose="020B0503020204020204" pitchFamily="34" charset="-122"/>
                          <a:cs typeface="幼圆" panose="02010509060101010101" charset="-122"/>
                        </a:rPr>
                        <a:t/>
                      </a:r>
                      <a:br>
                        <a:rPr lang="en-US" sz="1200" kern="100" dirty="0">
                          <a:latin typeface="微软雅黑" panose="020B0503020204020204" pitchFamily="34" charset="-122"/>
                          <a:ea typeface="微软雅黑" panose="020B0503020204020204" pitchFamily="34" charset="-122"/>
                          <a:cs typeface="幼圆" panose="02010509060101010101" charset="-122"/>
                        </a:rPr>
                      </a:br>
                      <a:r>
                        <a:rPr lang="en-US" sz="1200" kern="100" dirty="0">
                          <a:latin typeface="微软雅黑" panose="020B0503020204020204" pitchFamily="34" charset="-122"/>
                          <a:ea typeface="微软雅黑" panose="020B0503020204020204" pitchFamily="34" charset="-122"/>
                          <a:cs typeface="幼圆" panose="02010509060101010101" charset="-122"/>
                        </a:rPr>
                        <a:t>2.</a:t>
                      </a:r>
                      <a:r>
                        <a:rPr lang="zh-CN" sz="1200" kern="100" dirty="0">
                          <a:latin typeface="微软雅黑" panose="020B0503020204020204" pitchFamily="34" charset="-122"/>
                          <a:ea typeface="微软雅黑" panose="020B0503020204020204" pitchFamily="34" charset="-122"/>
                          <a:cs typeface="幼圆" panose="02010509060101010101" charset="-122"/>
                        </a:rPr>
                        <a:t>【营销场景】线上的数字化营销和线下的店内场景营销</a:t>
                      </a:r>
                      <a:endParaRPr lang="zh-CN" sz="1200" kern="100" dirty="0">
                        <a:latin typeface="微软雅黑" panose="020B0503020204020204" pitchFamily="34" charset="-122"/>
                        <a:ea typeface="微软雅黑" panose="020B0503020204020204" pitchFamily="34" charset="-122"/>
                        <a:cs typeface="Times New Roman" panose="02020603050405020304"/>
                      </a:endParaRPr>
                    </a:p>
                  </a:txBody>
                  <a:tcPr marL="86281" marR="86281" marT="43141" marB="431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5000">
                <a:tc>
                  <a:txBody>
                    <a:bodyPr/>
                    <a:lstStyle/>
                    <a:p>
                      <a:pPr algn="just">
                        <a:lnSpc>
                          <a:spcPct val="150000"/>
                        </a:lnSpc>
                        <a:spcAft>
                          <a:spcPts val="0"/>
                        </a:spcAft>
                      </a:pPr>
                      <a:r>
                        <a:rPr lang="zh-CN" sz="1400" b="1" kern="100" dirty="0">
                          <a:latin typeface="微软雅黑" panose="020B0503020204020204" pitchFamily="34" charset="-122"/>
                          <a:ea typeface="微软雅黑" panose="020B0503020204020204" pitchFamily="34" charset="-122"/>
                          <a:cs typeface="幼圆" panose="02010509060101010101" charset="-122"/>
                        </a:rPr>
                        <a:t>数字化运营策略</a:t>
                      </a:r>
                      <a:r>
                        <a:rPr lang="en-US" sz="1400" b="1" kern="100" dirty="0">
                          <a:latin typeface="微软雅黑" panose="020B0503020204020204" pitchFamily="34" charset="-122"/>
                          <a:ea typeface="微软雅黑" panose="020B0503020204020204" pitchFamily="34" charset="-122"/>
                          <a:cs typeface="幼圆" panose="02010509060101010101" charset="-122"/>
                        </a:rPr>
                        <a:t> </a:t>
                      </a:r>
                      <a:endParaRPr lang="zh-CN" sz="1400" b="1" kern="100" dirty="0">
                        <a:latin typeface="微软雅黑" panose="020B0503020204020204" pitchFamily="34" charset="-122"/>
                        <a:ea typeface="微软雅黑" panose="020B0503020204020204" pitchFamily="34" charset="-122"/>
                        <a:cs typeface="Times New Roman" panose="02020603050405020304"/>
                      </a:endParaRPr>
                    </a:p>
                  </a:txBody>
                  <a:tcPr marL="86281" marR="86281" marT="43141" marB="4314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1200" kern="100" dirty="0">
                          <a:latin typeface="微软雅黑" panose="020B0503020204020204" pitchFamily="34" charset="-122"/>
                          <a:ea typeface="微软雅黑" panose="020B0503020204020204" pitchFamily="34" charset="-122"/>
                          <a:cs typeface="幼圆" panose="02010509060101010101" charset="-122"/>
                        </a:rPr>
                        <a:t>*</a:t>
                      </a:r>
                      <a:r>
                        <a:rPr lang="zh-CN" sz="1200" kern="100" dirty="0">
                          <a:latin typeface="微软雅黑" panose="020B0503020204020204" pitchFamily="34" charset="-122"/>
                          <a:ea typeface="微软雅黑" panose="020B0503020204020204" pitchFamily="34" charset="-122"/>
                          <a:cs typeface="幼圆" panose="02010509060101010101" charset="-122"/>
                        </a:rPr>
                        <a:t>店铺需要有专门来负责各个数字化平台及消费者数据的管理和运营，分析数据，基于数据进行数字化营销，并推动优化经营方向，指导调整经营战略</a:t>
                      </a:r>
                      <a:endParaRPr lang="zh-CN" sz="1200" kern="100" dirty="0">
                        <a:latin typeface="微软雅黑" panose="020B0503020204020204" pitchFamily="34" charset="-122"/>
                        <a:ea typeface="微软雅黑" panose="020B0503020204020204" pitchFamily="34" charset="-122"/>
                        <a:cs typeface="Times New Roman" panose="02020603050405020304"/>
                      </a:endParaRPr>
                    </a:p>
                  </a:txBody>
                  <a:tcPr marL="86281" marR="86281" marT="43141" marB="431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4803</Words>
  <Application>Microsoft Office PowerPoint</Application>
  <PresentationFormat>全屏显示(16:9)</PresentationFormat>
  <Paragraphs>339</Paragraphs>
  <Slides>24</Slides>
  <Notes>21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宋体</vt:lpstr>
      <vt:lpstr>微软雅黑</vt:lpstr>
      <vt:lpstr>幼圆</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luo</dc:creator>
  <cp:lastModifiedBy>Sky123.Org</cp:lastModifiedBy>
  <cp:revision>570</cp:revision>
  <dcterms:created xsi:type="dcterms:W3CDTF">2016-08-12T13:40:00Z</dcterms:created>
  <dcterms:modified xsi:type="dcterms:W3CDTF">2016-10-28T12:56:35Z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ies>
</file>