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312" r:id="rId4"/>
    <p:sldId id="336" r:id="rId5"/>
    <p:sldId id="337" r:id="rId6"/>
    <p:sldId id="313" r:id="rId7"/>
    <p:sldId id="355" r:id="rId8"/>
    <p:sldId id="314" r:id="rId9"/>
    <p:sldId id="315" r:id="rId10"/>
    <p:sldId id="316" r:id="rId11"/>
    <p:sldId id="323" r:id="rId12"/>
    <p:sldId id="318" r:id="rId13"/>
    <p:sldId id="325" r:id="rId14"/>
    <p:sldId id="320" r:id="rId15"/>
    <p:sldId id="319" r:id="rId16"/>
    <p:sldId id="321" r:id="rId17"/>
    <p:sldId id="322" r:id="rId18"/>
    <p:sldId id="326" r:id="rId19"/>
    <p:sldId id="327" r:id="rId20"/>
    <p:sldId id="328" r:id="rId21"/>
    <p:sldId id="329" r:id="rId22"/>
    <p:sldId id="334" r:id="rId23"/>
    <p:sldId id="333" r:id="rId24"/>
    <p:sldId id="330" r:id="rId25"/>
    <p:sldId id="331" r:id="rId26"/>
    <p:sldId id="332" r:id="rId27"/>
    <p:sldId id="259"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0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2"/>
    <p:restoredTop sz="94672"/>
  </p:normalViewPr>
  <p:slideViewPr>
    <p:cSldViewPr>
      <p:cViewPr>
        <p:scale>
          <a:sx n="116" d="100"/>
          <a:sy n="116" d="100"/>
        </p:scale>
        <p:origin x="1144" y="4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1410-896B-47F4-8A92-B1695557BDE6}" type="datetimeFigureOut">
              <a:rPr lang="zh-CN" altLang="en-US" smtClean="0"/>
              <a:pPr/>
              <a:t>2017/2/5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06650-AA56-4522-91A2-EEDB362DCB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606650-AA56-4522-91A2-EEDB362DCB23}" type="slidenum">
              <a:rPr lang="zh-CN" altLang="en-US" smtClean="0"/>
              <a:pPr/>
              <a:t>4</a:t>
            </a:fld>
            <a:endParaRPr lang="zh-CN" altLang="en-US"/>
          </a:p>
        </p:txBody>
      </p:sp>
    </p:spTree>
    <p:extLst>
      <p:ext uri="{BB962C8B-B14F-4D97-AF65-F5344CB8AC3E}">
        <p14:creationId xmlns:p14="http://schemas.microsoft.com/office/powerpoint/2010/main" val="224441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606650-AA56-4522-91A2-EEDB362DCB23}" type="slidenum">
              <a:rPr lang="zh-CN" altLang="en-US" smtClean="0"/>
              <a:pPr/>
              <a:t>5</a:t>
            </a:fld>
            <a:endParaRPr lang="zh-CN" altLang="en-US"/>
          </a:p>
        </p:txBody>
      </p:sp>
    </p:spTree>
    <p:extLst>
      <p:ext uri="{BB962C8B-B14F-4D97-AF65-F5344CB8AC3E}">
        <p14:creationId xmlns:p14="http://schemas.microsoft.com/office/powerpoint/2010/main" val="304950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jpe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1" Type="http://schemas.openxmlformats.org/officeDocument/2006/relationships/slideLayout" Target="../slideLayouts/slideLayout1.xml"/><Relationship Id="rId2"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1" Type="http://schemas.openxmlformats.org/officeDocument/2006/relationships/slideLayout" Target="../slideLayouts/slideLayout1.xml"/><Relationship Id="rId2"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1" Type="http://schemas.openxmlformats.org/officeDocument/2006/relationships/slideLayout" Target="../slideLayouts/slideLayout1.xml"/><Relationship Id="rId2"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 Id="rId1" Type="http://schemas.openxmlformats.org/officeDocument/2006/relationships/slideLayout" Target="../slideLayouts/slideLayout1.xml"/><Relationship Id="rId2" Type="http://schemas.openxmlformats.org/officeDocument/2006/relationships/image" Target="../media/image68.png"/></Relationships>
</file>

<file path=ppt/slides/_rels/slide24.xml.rels><?xml version="1.0" encoding="UTF-8" standalone="yes"?>
<Relationships xmlns="http://schemas.openxmlformats.org/package/2006/relationships"><Relationship Id="rId20" Type="http://schemas.openxmlformats.org/officeDocument/2006/relationships/image" Target="../media/image90.png"/><Relationship Id="rId21" Type="http://schemas.openxmlformats.org/officeDocument/2006/relationships/image" Target="../media/image91.png"/><Relationship Id="rId22" Type="http://schemas.openxmlformats.org/officeDocument/2006/relationships/image" Target="../media/image92.png"/><Relationship Id="rId23" Type="http://schemas.openxmlformats.org/officeDocument/2006/relationships/image" Target="../media/image93.png"/><Relationship Id="rId24" Type="http://schemas.openxmlformats.org/officeDocument/2006/relationships/image" Target="../media/image94.png"/><Relationship Id="rId25" Type="http://schemas.openxmlformats.org/officeDocument/2006/relationships/image" Target="../media/image95.png"/><Relationship Id="rId26" Type="http://schemas.openxmlformats.org/officeDocument/2006/relationships/image" Target="../media/image96.png"/><Relationship Id="rId27" Type="http://schemas.openxmlformats.org/officeDocument/2006/relationships/image" Target="../media/image97.png"/><Relationship Id="rId28" Type="http://schemas.openxmlformats.org/officeDocument/2006/relationships/image" Target="../media/image98.png"/><Relationship Id="rId29" Type="http://schemas.openxmlformats.org/officeDocument/2006/relationships/image" Target="../media/image99.png"/><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30" Type="http://schemas.openxmlformats.org/officeDocument/2006/relationships/image" Target="../media/image100.png"/><Relationship Id="rId31" Type="http://schemas.openxmlformats.org/officeDocument/2006/relationships/image" Target="../media/image101.png"/><Relationship Id="rId32" Type="http://schemas.openxmlformats.org/officeDocument/2006/relationships/image" Target="../media/image102.png"/><Relationship Id="rId9" Type="http://schemas.openxmlformats.org/officeDocument/2006/relationships/image" Target="../media/image79.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33" Type="http://schemas.openxmlformats.org/officeDocument/2006/relationships/image" Target="../media/image103.png"/><Relationship Id="rId34" Type="http://schemas.openxmlformats.org/officeDocument/2006/relationships/image" Target="../media/image104.png"/><Relationship Id="rId35" Type="http://schemas.openxmlformats.org/officeDocument/2006/relationships/image" Target="../media/image105.png"/><Relationship Id="rId36" Type="http://schemas.openxmlformats.org/officeDocument/2006/relationships/image" Target="../media/image106.png"/><Relationship Id="rId10" Type="http://schemas.openxmlformats.org/officeDocument/2006/relationships/image" Target="../media/image80.png"/><Relationship Id="rId11" Type="http://schemas.openxmlformats.org/officeDocument/2006/relationships/image" Target="../media/image81.png"/><Relationship Id="rId12" Type="http://schemas.openxmlformats.org/officeDocument/2006/relationships/image" Target="../media/image82.png"/><Relationship Id="rId13" Type="http://schemas.openxmlformats.org/officeDocument/2006/relationships/image" Target="../media/image83.png"/><Relationship Id="rId14" Type="http://schemas.openxmlformats.org/officeDocument/2006/relationships/image" Target="../media/image84.png"/><Relationship Id="rId15" Type="http://schemas.openxmlformats.org/officeDocument/2006/relationships/image" Target="../media/image85.png"/><Relationship Id="rId16" Type="http://schemas.openxmlformats.org/officeDocument/2006/relationships/image" Target="../media/image86.png"/><Relationship Id="rId17" Type="http://schemas.openxmlformats.org/officeDocument/2006/relationships/image" Target="../media/image87.png"/><Relationship Id="rId18" Type="http://schemas.openxmlformats.org/officeDocument/2006/relationships/image" Target="../media/image88.png"/><Relationship Id="rId19" Type="http://schemas.openxmlformats.org/officeDocument/2006/relationships/image" Target="../media/image89.png"/><Relationship Id="rId37" Type="http://schemas.openxmlformats.org/officeDocument/2006/relationships/image" Target="../media/image10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jpe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2428860" y="1199885"/>
            <a:ext cx="4358887" cy="1800493"/>
          </a:xfrm>
          <a:prstGeom prst="rect">
            <a:avLst/>
          </a:prstGeom>
          <a:noFill/>
        </p:spPr>
        <p:txBody>
          <a:bodyPr wrap="none" rtlCol="0">
            <a:spAutoFit/>
          </a:bodyPr>
          <a:lstStyle/>
          <a:p>
            <a:pPr algn="ctr">
              <a:lnSpc>
                <a:spcPct val="150000"/>
              </a:lnSpc>
            </a:pPr>
            <a:r>
              <a:rPr lang="zh-CN" altLang="en-US" sz="5400" b="1" dirty="0">
                <a:solidFill>
                  <a:schemeClr val="bg1"/>
                </a:solidFill>
                <a:latin typeface="幼圆" pitchFamily="49" charset="-122"/>
                <a:ea typeface="幼圆" pitchFamily="49" charset="-122"/>
              </a:rPr>
              <a:t>掌贝智慧店铺</a:t>
            </a:r>
            <a:endParaRPr lang="en-US" altLang="zh-CN" sz="5400" b="1" dirty="0">
              <a:solidFill>
                <a:schemeClr val="bg1"/>
              </a:solidFill>
              <a:latin typeface="幼圆" pitchFamily="49" charset="-122"/>
              <a:ea typeface="幼圆" pitchFamily="49" charset="-122"/>
            </a:endParaRPr>
          </a:p>
          <a:p>
            <a:pPr>
              <a:lnSpc>
                <a:spcPct val="150000"/>
              </a:lnSpc>
            </a:pPr>
            <a:r>
              <a:rPr lang="zh-CN" altLang="en-US" sz="2000" b="1" dirty="0">
                <a:solidFill>
                  <a:schemeClr val="bg1"/>
                </a:solidFill>
                <a:latin typeface="幼圆" pitchFamily="49" charset="-122"/>
                <a:ea typeface="幼圆" pitchFamily="49" charset="-122"/>
              </a:rPr>
              <a:t>开启您店铺的大数据管理营销新时代</a:t>
            </a:r>
            <a:endParaRPr lang="en-US" altLang="zh-CN" sz="2000" b="1"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426771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7554" y="-18"/>
            <a:ext cx="2040943" cy="646331"/>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掌贝价值优势</a:t>
            </a:r>
            <a:endParaRPr lang="en-US" altLang="zh-CN" sz="2400" b="1" dirty="0">
              <a:solidFill>
                <a:srgbClr val="0070C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54630" y="66738"/>
            <a:ext cx="309700"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4</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grpSp>
        <p:nvGrpSpPr>
          <p:cNvPr id="29" name="组合 28"/>
          <p:cNvGrpSpPr/>
          <p:nvPr/>
        </p:nvGrpSpPr>
        <p:grpSpPr>
          <a:xfrm>
            <a:off x="785786" y="857238"/>
            <a:ext cx="1928826" cy="1714512"/>
            <a:chOff x="714348" y="1571618"/>
            <a:chExt cx="1928826" cy="1571636"/>
          </a:xfrm>
        </p:grpSpPr>
        <p:sp>
          <p:nvSpPr>
            <p:cNvPr id="30" name="剪去单角的矩形 29"/>
            <p:cNvSpPr/>
            <p:nvPr/>
          </p:nvSpPr>
          <p:spPr>
            <a:xfrm flipH="1">
              <a:off x="714348" y="2285998"/>
              <a:ext cx="1928826" cy="857256"/>
            </a:xfrm>
            <a:prstGeom prst="snip1Rect">
              <a:avLst>
                <a:gd name="adj" fmla="val 0"/>
              </a:avLst>
            </a:prstGeom>
            <a:solidFill>
              <a:schemeClr val="tx2">
                <a:lumMod val="60000"/>
                <a:lumOff val="40000"/>
              </a:schemeClr>
            </a:solidFill>
            <a:ln w="31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sp>
          <p:nvSpPr>
            <p:cNvPr id="31" name="椭圆 30"/>
            <p:cNvSpPr/>
            <p:nvPr/>
          </p:nvSpPr>
          <p:spPr>
            <a:xfrm>
              <a:off x="714348" y="1571618"/>
              <a:ext cx="1928826" cy="1428760"/>
            </a:xfrm>
            <a:prstGeom prst="ellipse">
              <a:avLst/>
            </a:prstGeom>
            <a:solidFill>
              <a:schemeClr val="tx2">
                <a:lumMod val="60000"/>
                <a:lumOff val="40000"/>
              </a:schemeClr>
            </a:solidFill>
            <a:ln w="3175">
              <a:solidFill>
                <a:schemeClr val="tx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grpSp>
      <p:sp>
        <p:nvSpPr>
          <p:cNvPr id="32" name="TextBox 31"/>
          <p:cNvSpPr txBox="1"/>
          <p:nvPr/>
        </p:nvSpPr>
        <p:spPr>
          <a:xfrm>
            <a:off x="1142976" y="1049527"/>
            <a:ext cx="1357322" cy="307777"/>
          </a:xfrm>
          <a:prstGeom prst="rect">
            <a:avLst/>
          </a:prstGeom>
          <a:noFill/>
        </p:spPr>
        <p:txBody>
          <a:bodyPr wrap="square" rtlCol="0">
            <a:spAutoFit/>
          </a:bodyPr>
          <a:lstStyle/>
          <a:p>
            <a:r>
              <a:rPr lang="zh-CN" altLang="en-US" sz="1400" b="1" dirty="0">
                <a:solidFill>
                  <a:schemeClr val="bg1"/>
                </a:solidFill>
                <a:latin typeface="幼圆" pitchFamily="49" charset="-122"/>
                <a:ea typeface="幼圆" pitchFamily="49" charset="-122"/>
              </a:rPr>
              <a:t>提高营运效率</a:t>
            </a:r>
          </a:p>
        </p:txBody>
      </p:sp>
      <p:sp>
        <p:nvSpPr>
          <p:cNvPr id="33" name="TextBox 32"/>
          <p:cNvSpPr txBox="1"/>
          <p:nvPr/>
        </p:nvSpPr>
        <p:spPr>
          <a:xfrm>
            <a:off x="870380" y="1452573"/>
            <a:ext cx="1792528" cy="1107996"/>
          </a:xfrm>
          <a:prstGeom prst="rect">
            <a:avLst/>
          </a:prstGeom>
          <a:noFill/>
        </p:spPr>
        <p:txBody>
          <a:bodyPr wrap="square" rtlCol="0">
            <a:spAutoFit/>
          </a:bodyPr>
          <a:lstStyle/>
          <a:p>
            <a:pPr>
              <a:lnSpc>
                <a:spcPct val="120000"/>
              </a:lnSpc>
            </a:pPr>
            <a:r>
              <a:rPr lang="zh-CN" altLang="en-US" sz="1100" dirty="0">
                <a:solidFill>
                  <a:schemeClr val="bg1"/>
                </a:solidFill>
                <a:latin typeface="幼圆" pitchFamily="49" charset="-122"/>
                <a:ea typeface="幼圆" pitchFamily="49" charset="-122"/>
              </a:rPr>
              <a:t>减少服务员折返服务时间，提高服务效率，统一平台管理支付收款对账、卡券和外卖等，大大减轻营运负担和压力</a:t>
            </a:r>
          </a:p>
        </p:txBody>
      </p:sp>
      <p:grpSp>
        <p:nvGrpSpPr>
          <p:cNvPr id="34" name="组合 33"/>
          <p:cNvGrpSpPr/>
          <p:nvPr/>
        </p:nvGrpSpPr>
        <p:grpSpPr>
          <a:xfrm>
            <a:off x="3500430" y="857238"/>
            <a:ext cx="1928826" cy="1714512"/>
            <a:chOff x="714348" y="1571618"/>
            <a:chExt cx="1928826" cy="1571636"/>
          </a:xfrm>
        </p:grpSpPr>
        <p:sp>
          <p:nvSpPr>
            <p:cNvPr id="35" name="剪去单角的矩形 34"/>
            <p:cNvSpPr/>
            <p:nvPr/>
          </p:nvSpPr>
          <p:spPr>
            <a:xfrm flipH="1">
              <a:off x="714348" y="2285998"/>
              <a:ext cx="1928826" cy="857256"/>
            </a:xfrm>
            <a:prstGeom prst="snip1Rect">
              <a:avLst>
                <a:gd name="adj" fmla="val 0"/>
              </a:avLst>
            </a:prstGeom>
            <a:solidFill>
              <a:schemeClr val="tx2">
                <a:lumMod val="60000"/>
                <a:lumOff val="40000"/>
              </a:schemeClr>
            </a:solidFill>
            <a:ln w="31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sp>
          <p:nvSpPr>
            <p:cNvPr id="36" name="椭圆 35"/>
            <p:cNvSpPr/>
            <p:nvPr/>
          </p:nvSpPr>
          <p:spPr>
            <a:xfrm>
              <a:off x="714348" y="1571618"/>
              <a:ext cx="1928826" cy="1428760"/>
            </a:xfrm>
            <a:prstGeom prst="ellipse">
              <a:avLst/>
            </a:prstGeom>
            <a:solidFill>
              <a:schemeClr val="tx2">
                <a:lumMod val="60000"/>
                <a:lumOff val="40000"/>
              </a:schemeClr>
            </a:solidFill>
            <a:ln w="3175">
              <a:solidFill>
                <a:schemeClr val="tx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grpSp>
      <p:sp>
        <p:nvSpPr>
          <p:cNvPr id="37" name="TextBox 36"/>
          <p:cNvSpPr txBox="1"/>
          <p:nvPr/>
        </p:nvSpPr>
        <p:spPr>
          <a:xfrm>
            <a:off x="3786182" y="1049527"/>
            <a:ext cx="1500198" cy="307777"/>
          </a:xfrm>
          <a:prstGeom prst="rect">
            <a:avLst/>
          </a:prstGeom>
          <a:noFill/>
        </p:spPr>
        <p:txBody>
          <a:bodyPr wrap="square" rtlCol="0">
            <a:spAutoFit/>
          </a:bodyPr>
          <a:lstStyle/>
          <a:p>
            <a:r>
              <a:rPr lang="zh-CN" altLang="en-US" sz="1400" b="1" dirty="0">
                <a:solidFill>
                  <a:schemeClr val="bg1"/>
                </a:solidFill>
                <a:latin typeface="幼圆" pitchFamily="49" charset="-122"/>
                <a:ea typeface="幼圆" pitchFamily="49" charset="-122"/>
              </a:rPr>
              <a:t>增加客流和收入</a:t>
            </a:r>
          </a:p>
        </p:txBody>
      </p:sp>
      <p:sp>
        <p:nvSpPr>
          <p:cNvPr id="42" name="TextBox 41"/>
          <p:cNvSpPr txBox="1"/>
          <p:nvPr/>
        </p:nvSpPr>
        <p:spPr>
          <a:xfrm>
            <a:off x="3585024" y="1452573"/>
            <a:ext cx="1792528" cy="1107996"/>
          </a:xfrm>
          <a:prstGeom prst="rect">
            <a:avLst/>
          </a:prstGeom>
          <a:noFill/>
        </p:spPr>
        <p:txBody>
          <a:bodyPr wrap="square" rtlCol="0">
            <a:spAutoFit/>
          </a:bodyPr>
          <a:lstStyle/>
          <a:p>
            <a:pPr>
              <a:lnSpc>
                <a:spcPct val="120000"/>
              </a:lnSpc>
            </a:pPr>
            <a:r>
              <a:rPr lang="zh-CN" altLang="en-US" sz="1100" dirty="0">
                <a:solidFill>
                  <a:schemeClr val="bg1"/>
                </a:solidFill>
                <a:latin typeface="幼圆" pitchFamily="49" charset="-122"/>
                <a:ea typeface="幼圆" pitchFamily="49" charset="-122"/>
              </a:rPr>
              <a:t>掌贝在线营销系统可以将卡券病毒式发放，且到店核销率平均在</a:t>
            </a:r>
            <a:r>
              <a:rPr lang="en-US" altLang="zh-CN" sz="1100" dirty="0">
                <a:solidFill>
                  <a:schemeClr val="bg1"/>
                </a:solidFill>
                <a:latin typeface="幼圆" pitchFamily="49" charset="-122"/>
                <a:ea typeface="幼圆" pitchFamily="49" charset="-122"/>
              </a:rPr>
              <a:t>35%</a:t>
            </a:r>
            <a:r>
              <a:rPr lang="zh-CN" altLang="en-US" sz="1100" dirty="0">
                <a:solidFill>
                  <a:schemeClr val="bg1"/>
                </a:solidFill>
                <a:latin typeface="幼圆" pitchFamily="49" charset="-122"/>
                <a:ea typeface="幼圆" pitchFamily="49" charset="-122"/>
              </a:rPr>
              <a:t>以上，相比团购省钱、效果好，而且客户资源属于自己</a:t>
            </a:r>
          </a:p>
        </p:txBody>
      </p:sp>
      <p:grpSp>
        <p:nvGrpSpPr>
          <p:cNvPr id="43" name="组合 42"/>
          <p:cNvGrpSpPr/>
          <p:nvPr/>
        </p:nvGrpSpPr>
        <p:grpSpPr>
          <a:xfrm>
            <a:off x="6201918" y="857238"/>
            <a:ext cx="1928826" cy="1714512"/>
            <a:chOff x="714348" y="1571618"/>
            <a:chExt cx="1928826" cy="1571636"/>
          </a:xfrm>
        </p:grpSpPr>
        <p:sp>
          <p:nvSpPr>
            <p:cNvPr id="44" name="剪去单角的矩形 43"/>
            <p:cNvSpPr/>
            <p:nvPr/>
          </p:nvSpPr>
          <p:spPr>
            <a:xfrm flipH="1">
              <a:off x="714348" y="2285998"/>
              <a:ext cx="1928826" cy="857256"/>
            </a:xfrm>
            <a:prstGeom prst="snip1Rect">
              <a:avLst>
                <a:gd name="adj" fmla="val 0"/>
              </a:avLst>
            </a:prstGeom>
            <a:solidFill>
              <a:schemeClr val="tx2">
                <a:lumMod val="60000"/>
                <a:lumOff val="40000"/>
              </a:schemeClr>
            </a:solidFill>
            <a:ln w="31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sp>
          <p:nvSpPr>
            <p:cNvPr id="45" name="椭圆 44"/>
            <p:cNvSpPr/>
            <p:nvPr/>
          </p:nvSpPr>
          <p:spPr>
            <a:xfrm>
              <a:off x="714348" y="1571618"/>
              <a:ext cx="1928826" cy="1428760"/>
            </a:xfrm>
            <a:prstGeom prst="ellipse">
              <a:avLst/>
            </a:prstGeom>
            <a:solidFill>
              <a:schemeClr val="tx2">
                <a:lumMod val="60000"/>
                <a:lumOff val="40000"/>
              </a:schemeClr>
            </a:solidFill>
            <a:ln w="3175">
              <a:solidFill>
                <a:schemeClr val="tx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grpSp>
      <p:sp>
        <p:nvSpPr>
          <p:cNvPr id="46" name="TextBox 45"/>
          <p:cNvSpPr txBox="1"/>
          <p:nvPr/>
        </p:nvSpPr>
        <p:spPr>
          <a:xfrm>
            <a:off x="6630546" y="1049527"/>
            <a:ext cx="1500198" cy="307777"/>
          </a:xfrm>
          <a:prstGeom prst="rect">
            <a:avLst/>
          </a:prstGeom>
          <a:noFill/>
        </p:spPr>
        <p:txBody>
          <a:bodyPr wrap="square" rtlCol="0">
            <a:spAutoFit/>
          </a:bodyPr>
          <a:lstStyle/>
          <a:p>
            <a:r>
              <a:rPr lang="zh-CN" altLang="en-US" sz="1400" b="1" dirty="0">
                <a:solidFill>
                  <a:schemeClr val="bg1"/>
                </a:solidFill>
                <a:latin typeface="幼圆" pitchFamily="49" charset="-122"/>
                <a:ea typeface="幼圆" pitchFamily="49" charset="-122"/>
              </a:rPr>
              <a:t>低成本方案</a:t>
            </a:r>
          </a:p>
        </p:txBody>
      </p:sp>
      <p:sp>
        <p:nvSpPr>
          <p:cNvPr id="47" name="TextBox 46"/>
          <p:cNvSpPr txBox="1"/>
          <p:nvPr/>
        </p:nvSpPr>
        <p:spPr>
          <a:xfrm>
            <a:off x="6286512" y="1452573"/>
            <a:ext cx="1792528" cy="1107996"/>
          </a:xfrm>
          <a:prstGeom prst="rect">
            <a:avLst/>
          </a:prstGeom>
          <a:noFill/>
        </p:spPr>
        <p:txBody>
          <a:bodyPr wrap="square" rtlCol="0">
            <a:spAutoFit/>
          </a:bodyPr>
          <a:lstStyle/>
          <a:p>
            <a:pPr>
              <a:lnSpc>
                <a:spcPct val="120000"/>
              </a:lnSpc>
            </a:pPr>
            <a:r>
              <a:rPr lang="zh-CN" altLang="en-US" sz="1100" dirty="0">
                <a:solidFill>
                  <a:schemeClr val="bg1"/>
                </a:solidFill>
                <a:latin typeface="幼圆" pitchFamily="49" charset="-122"/>
                <a:ea typeface="幼圆" pitchFamily="49" charset="-122"/>
              </a:rPr>
              <a:t>掌贝已本身研发实践四年，拥有数万家商户使用，同时各种业务完成整合，因此服务客户成本低，且掌贝</a:t>
            </a:r>
            <a:r>
              <a:rPr lang="en-US" altLang="zh-CN" sz="1100" dirty="0">
                <a:solidFill>
                  <a:schemeClr val="bg1"/>
                </a:solidFill>
                <a:latin typeface="幼圆" pitchFamily="49" charset="-122"/>
                <a:ea typeface="幼圆" pitchFamily="49" charset="-122"/>
              </a:rPr>
              <a:t>POS</a:t>
            </a:r>
            <a:r>
              <a:rPr lang="zh-CN" altLang="en-US" sz="1100" dirty="0">
                <a:solidFill>
                  <a:schemeClr val="bg1"/>
                </a:solidFill>
                <a:latin typeface="幼圆" pitchFamily="49" charset="-122"/>
                <a:ea typeface="幼圆" pitchFamily="49" charset="-122"/>
              </a:rPr>
              <a:t>一机支持所有服务</a:t>
            </a:r>
          </a:p>
        </p:txBody>
      </p:sp>
      <p:grpSp>
        <p:nvGrpSpPr>
          <p:cNvPr id="48" name="组合 47"/>
          <p:cNvGrpSpPr/>
          <p:nvPr/>
        </p:nvGrpSpPr>
        <p:grpSpPr>
          <a:xfrm>
            <a:off x="785786" y="2857502"/>
            <a:ext cx="1928826" cy="1714512"/>
            <a:chOff x="714348" y="1571618"/>
            <a:chExt cx="1928826" cy="1571636"/>
          </a:xfrm>
        </p:grpSpPr>
        <p:sp>
          <p:nvSpPr>
            <p:cNvPr id="49" name="剪去单角的矩形 48"/>
            <p:cNvSpPr/>
            <p:nvPr/>
          </p:nvSpPr>
          <p:spPr>
            <a:xfrm flipH="1">
              <a:off x="714348" y="2285998"/>
              <a:ext cx="1928826" cy="857256"/>
            </a:xfrm>
            <a:prstGeom prst="snip1Rect">
              <a:avLst>
                <a:gd name="adj" fmla="val 0"/>
              </a:avLst>
            </a:prstGeom>
            <a:solidFill>
              <a:schemeClr val="tx2">
                <a:lumMod val="60000"/>
                <a:lumOff val="40000"/>
              </a:schemeClr>
            </a:solidFill>
            <a:ln w="31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sp>
          <p:nvSpPr>
            <p:cNvPr id="50" name="椭圆 49"/>
            <p:cNvSpPr/>
            <p:nvPr/>
          </p:nvSpPr>
          <p:spPr>
            <a:xfrm>
              <a:off x="714348" y="1571618"/>
              <a:ext cx="1928826" cy="1428760"/>
            </a:xfrm>
            <a:prstGeom prst="ellipse">
              <a:avLst/>
            </a:prstGeom>
            <a:solidFill>
              <a:schemeClr val="tx2">
                <a:lumMod val="60000"/>
                <a:lumOff val="40000"/>
              </a:schemeClr>
            </a:solidFill>
            <a:ln w="3175">
              <a:solidFill>
                <a:schemeClr val="tx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grpSp>
      <p:sp>
        <p:nvSpPr>
          <p:cNvPr id="51" name="TextBox 50"/>
          <p:cNvSpPr txBox="1"/>
          <p:nvPr/>
        </p:nvSpPr>
        <p:spPr>
          <a:xfrm>
            <a:off x="1214414" y="3049791"/>
            <a:ext cx="1357322" cy="307777"/>
          </a:xfrm>
          <a:prstGeom prst="rect">
            <a:avLst/>
          </a:prstGeom>
          <a:noFill/>
        </p:spPr>
        <p:txBody>
          <a:bodyPr wrap="square" rtlCol="0">
            <a:spAutoFit/>
          </a:bodyPr>
          <a:lstStyle/>
          <a:p>
            <a:r>
              <a:rPr lang="zh-CN" altLang="en-US" sz="1400" b="1" dirty="0">
                <a:solidFill>
                  <a:schemeClr val="bg1"/>
                </a:solidFill>
                <a:latin typeface="幼圆" pitchFamily="49" charset="-122"/>
                <a:ea typeface="幼圆" pitchFamily="49" charset="-122"/>
              </a:rPr>
              <a:t>无实施风险</a:t>
            </a:r>
          </a:p>
        </p:txBody>
      </p:sp>
      <p:sp>
        <p:nvSpPr>
          <p:cNvPr id="52" name="TextBox 51"/>
          <p:cNvSpPr txBox="1"/>
          <p:nvPr/>
        </p:nvSpPr>
        <p:spPr>
          <a:xfrm>
            <a:off x="870380" y="3452837"/>
            <a:ext cx="1792528" cy="1107996"/>
          </a:xfrm>
          <a:prstGeom prst="rect">
            <a:avLst/>
          </a:prstGeom>
          <a:noFill/>
        </p:spPr>
        <p:txBody>
          <a:bodyPr wrap="square" rtlCol="0">
            <a:spAutoFit/>
          </a:bodyPr>
          <a:lstStyle/>
          <a:p>
            <a:pPr>
              <a:lnSpc>
                <a:spcPct val="120000"/>
              </a:lnSpc>
            </a:pPr>
            <a:r>
              <a:rPr lang="zh-CN" altLang="en-US" sz="1100" dirty="0">
                <a:solidFill>
                  <a:schemeClr val="bg1"/>
                </a:solidFill>
                <a:latin typeface="幼圆" pitchFamily="49" charset="-122"/>
                <a:ea typeface="幼圆" pitchFamily="49" charset="-122"/>
              </a:rPr>
              <a:t>掌贝系统在数万家餐饮商户使用，另外掌贝是一体化的整方案，避免多家公司供应及合作开发协调巨大风险</a:t>
            </a:r>
          </a:p>
        </p:txBody>
      </p:sp>
      <p:grpSp>
        <p:nvGrpSpPr>
          <p:cNvPr id="53" name="组合 52"/>
          <p:cNvGrpSpPr/>
          <p:nvPr/>
        </p:nvGrpSpPr>
        <p:grpSpPr>
          <a:xfrm>
            <a:off x="3500430" y="2857502"/>
            <a:ext cx="1928826" cy="1714512"/>
            <a:chOff x="714348" y="1571618"/>
            <a:chExt cx="1928826" cy="1571636"/>
          </a:xfrm>
        </p:grpSpPr>
        <p:sp>
          <p:nvSpPr>
            <p:cNvPr id="54" name="剪去单角的矩形 53"/>
            <p:cNvSpPr/>
            <p:nvPr/>
          </p:nvSpPr>
          <p:spPr>
            <a:xfrm flipH="1">
              <a:off x="714348" y="2285998"/>
              <a:ext cx="1928826" cy="857256"/>
            </a:xfrm>
            <a:prstGeom prst="snip1Rect">
              <a:avLst>
                <a:gd name="adj" fmla="val 0"/>
              </a:avLst>
            </a:prstGeom>
            <a:solidFill>
              <a:schemeClr val="tx2">
                <a:lumMod val="60000"/>
                <a:lumOff val="40000"/>
              </a:schemeClr>
            </a:solidFill>
            <a:ln w="31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sp>
          <p:nvSpPr>
            <p:cNvPr id="55" name="椭圆 54"/>
            <p:cNvSpPr/>
            <p:nvPr/>
          </p:nvSpPr>
          <p:spPr>
            <a:xfrm>
              <a:off x="714348" y="1571618"/>
              <a:ext cx="1928826" cy="1428760"/>
            </a:xfrm>
            <a:prstGeom prst="ellipse">
              <a:avLst/>
            </a:prstGeom>
            <a:solidFill>
              <a:schemeClr val="tx2">
                <a:lumMod val="60000"/>
                <a:lumOff val="40000"/>
              </a:schemeClr>
            </a:solidFill>
            <a:ln w="3175">
              <a:solidFill>
                <a:schemeClr val="tx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grpSp>
      <p:sp>
        <p:nvSpPr>
          <p:cNvPr id="56" name="TextBox 55"/>
          <p:cNvSpPr txBox="1"/>
          <p:nvPr/>
        </p:nvSpPr>
        <p:spPr>
          <a:xfrm>
            <a:off x="3857620" y="3049791"/>
            <a:ext cx="1500198" cy="307777"/>
          </a:xfrm>
          <a:prstGeom prst="rect">
            <a:avLst/>
          </a:prstGeom>
          <a:noFill/>
        </p:spPr>
        <p:txBody>
          <a:bodyPr wrap="square" rtlCol="0">
            <a:spAutoFit/>
          </a:bodyPr>
          <a:lstStyle/>
          <a:p>
            <a:r>
              <a:rPr lang="zh-CN" altLang="en-US" sz="1400" b="1" dirty="0">
                <a:solidFill>
                  <a:schemeClr val="bg1"/>
                </a:solidFill>
                <a:latin typeface="幼圆" pitchFamily="49" charset="-122"/>
                <a:ea typeface="幼圆" pitchFamily="49" charset="-122"/>
              </a:rPr>
              <a:t>建设周期短</a:t>
            </a:r>
          </a:p>
        </p:txBody>
      </p:sp>
      <p:sp>
        <p:nvSpPr>
          <p:cNvPr id="57" name="TextBox 56"/>
          <p:cNvSpPr txBox="1"/>
          <p:nvPr/>
        </p:nvSpPr>
        <p:spPr>
          <a:xfrm>
            <a:off x="3585024" y="3452837"/>
            <a:ext cx="1792528" cy="1107996"/>
          </a:xfrm>
          <a:prstGeom prst="rect">
            <a:avLst/>
          </a:prstGeom>
          <a:noFill/>
        </p:spPr>
        <p:txBody>
          <a:bodyPr wrap="square" rtlCol="0">
            <a:spAutoFit/>
          </a:bodyPr>
          <a:lstStyle/>
          <a:p>
            <a:pPr>
              <a:lnSpc>
                <a:spcPct val="120000"/>
              </a:lnSpc>
            </a:pPr>
            <a:r>
              <a:rPr lang="zh-CN" altLang="en-US" sz="1100" dirty="0">
                <a:solidFill>
                  <a:schemeClr val="bg1"/>
                </a:solidFill>
                <a:latin typeface="幼圆" pitchFamily="49" charset="-122"/>
                <a:ea typeface="幼圆" pitchFamily="49" charset="-122"/>
              </a:rPr>
              <a:t>掌贝已经有现成的系统和架构，无需重新开发，而且基于</a:t>
            </a:r>
            <a:r>
              <a:rPr lang="en-US" altLang="zh-CN" sz="1100" dirty="0">
                <a:solidFill>
                  <a:schemeClr val="bg1"/>
                </a:solidFill>
                <a:latin typeface="幼圆" pitchFamily="49" charset="-122"/>
                <a:ea typeface="幼圆" pitchFamily="49" charset="-122"/>
              </a:rPr>
              <a:t>SAAS</a:t>
            </a:r>
            <a:r>
              <a:rPr lang="zh-CN" altLang="en-US" sz="1100" dirty="0">
                <a:solidFill>
                  <a:schemeClr val="bg1"/>
                </a:solidFill>
                <a:latin typeface="幼圆" pitchFamily="49" charset="-122"/>
                <a:ea typeface="幼圆" pitchFamily="49" charset="-122"/>
              </a:rPr>
              <a:t>模式部署，无需商户自己购买服务器建设数据库等，开通即用</a:t>
            </a:r>
          </a:p>
        </p:txBody>
      </p:sp>
      <p:grpSp>
        <p:nvGrpSpPr>
          <p:cNvPr id="58" name="组合 57"/>
          <p:cNvGrpSpPr/>
          <p:nvPr/>
        </p:nvGrpSpPr>
        <p:grpSpPr>
          <a:xfrm>
            <a:off x="6201918" y="2857502"/>
            <a:ext cx="1928826" cy="1714512"/>
            <a:chOff x="714348" y="1571618"/>
            <a:chExt cx="1928826" cy="1571636"/>
          </a:xfrm>
        </p:grpSpPr>
        <p:sp>
          <p:nvSpPr>
            <p:cNvPr id="59" name="剪去单角的矩形 58"/>
            <p:cNvSpPr/>
            <p:nvPr/>
          </p:nvSpPr>
          <p:spPr>
            <a:xfrm flipH="1">
              <a:off x="714348" y="2285998"/>
              <a:ext cx="1928826" cy="857256"/>
            </a:xfrm>
            <a:prstGeom prst="snip1Rect">
              <a:avLst>
                <a:gd name="adj" fmla="val 0"/>
              </a:avLst>
            </a:prstGeom>
            <a:solidFill>
              <a:schemeClr val="tx2">
                <a:lumMod val="60000"/>
                <a:lumOff val="40000"/>
              </a:schemeClr>
            </a:solidFill>
            <a:ln w="31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sp>
          <p:nvSpPr>
            <p:cNvPr id="60" name="椭圆 59"/>
            <p:cNvSpPr/>
            <p:nvPr/>
          </p:nvSpPr>
          <p:spPr>
            <a:xfrm>
              <a:off x="714348" y="1571618"/>
              <a:ext cx="1928826" cy="1428760"/>
            </a:xfrm>
            <a:prstGeom prst="ellipse">
              <a:avLst/>
            </a:prstGeom>
            <a:solidFill>
              <a:schemeClr val="tx2">
                <a:lumMod val="60000"/>
                <a:lumOff val="40000"/>
              </a:schemeClr>
            </a:solidFill>
            <a:ln w="3175">
              <a:solidFill>
                <a:schemeClr val="tx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b="1" dirty="0">
                <a:solidFill>
                  <a:schemeClr val="bg1"/>
                </a:solidFill>
                <a:latin typeface="微软雅黑" pitchFamily="34" charset="-122"/>
                <a:ea typeface="微软雅黑" pitchFamily="34" charset="-122"/>
              </a:endParaRPr>
            </a:p>
          </p:txBody>
        </p:sp>
      </p:grpSp>
      <p:sp>
        <p:nvSpPr>
          <p:cNvPr id="61" name="TextBox 60"/>
          <p:cNvSpPr txBox="1"/>
          <p:nvPr/>
        </p:nvSpPr>
        <p:spPr>
          <a:xfrm>
            <a:off x="6500826" y="3049791"/>
            <a:ext cx="1500198" cy="307777"/>
          </a:xfrm>
          <a:prstGeom prst="rect">
            <a:avLst/>
          </a:prstGeom>
          <a:noFill/>
        </p:spPr>
        <p:txBody>
          <a:bodyPr wrap="square" rtlCol="0">
            <a:spAutoFit/>
          </a:bodyPr>
          <a:lstStyle/>
          <a:p>
            <a:r>
              <a:rPr lang="zh-CN" altLang="en-US" sz="1400" b="1" dirty="0">
                <a:solidFill>
                  <a:schemeClr val="bg1"/>
                </a:solidFill>
                <a:latin typeface="幼圆" pitchFamily="49" charset="-122"/>
                <a:ea typeface="幼圆" pitchFamily="49" charset="-122"/>
              </a:rPr>
              <a:t>免费升级维护</a:t>
            </a:r>
          </a:p>
        </p:txBody>
      </p:sp>
      <p:sp>
        <p:nvSpPr>
          <p:cNvPr id="62" name="TextBox 61"/>
          <p:cNvSpPr txBox="1"/>
          <p:nvPr/>
        </p:nvSpPr>
        <p:spPr>
          <a:xfrm>
            <a:off x="6286512" y="3452837"/>
            <a:ext cx="1792528" cy="1107996"/>
          </a:xfrm>
          <a:prstGeom prst="rect">
            <a:avLst/>
          </a:prstGeom>
          <a:noFill/>
        </p:spPr>
        <p:txBody>
          <a:bodyPr wrap="square" rtlCol="0">
            <a:spAutoFit/>
          </a:bodyPr>
          <a:lstStyle/>
          <a:p>
            <a:pPr>
              <a:lnSpc>
                <a:spcPct val="120000"/>
              </a:lnSpc>
            </a:pPr>
            <a:r>
              <a:rPr lang="zh-CN" altLang="en-US" sz="1100" dirty="0">
                <a:solidFill>
                  <a:schemeClr val="bg1"/>
                </a:solidFill>
                <a:latin typeface="幼圆" pitchFamily="49" charset="-122"/>
                <a:ea typeface="幼圆" pitchFamily="49" charset="-122"/>
              </a:rPr>
              <a:t>掌贝系统不断的在创新和完善，保持每月至少一次升级，系统升级和维护免费，无需商户另外支付任何费用即可享受最新服务</a:t>
            </a:r>
          </a:p>
        </p:txBody>
      </p:sp>
    </p:spTree>
    <p:extLst>
      <p:ext uri="{BB962C8B-B14F-4D97-AF65-F5344CB8AC3E}">
        <p14:creationId xmlns:p14="http://schemas.microsoft.com/office/powerpoint/2010/main" val="253791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714380" y="2500312"/>
            <a:ext cx="4071934" cy="1195777"/>
          </a:xfrm>
          <a:prstGeom prst="rect">
            <a:avLst/>
          </a:prstGeom>
          <a:noFill/>
          <a:ln w="9525">
            <a:noFill/>
            <a:miter lim="800000"/>
            <a:headEnd/>
            <a:tailEnd/>
          </a:ln>
          <a:effectLst/>
        </p:spPr>
      </p:pic>
      <p:sp>
        <p:nvSpPr>
          <p:cNvPr id="29" name="矩形 28"/>
          <p:cNvSpPr/>
          <p:nvPr/>
        </p:nvSpPr>
        <p:spPr>
          <a:xfrm>
            <a:off x="214282" y="1757360"/>
            <a:ext cx="5000660" cy="854080"/>
          </a:xfrm>
          <a:prstGeom prst="rect">
            <a:avLst/>
          </a:prstGeom>
          <a:ln>
            <a:solidFill>
              <a:schemeClr val="bg1">
                <a:lumMod val="85000"/>
              </a:schemeClr>
            </a:solidFill>
          </a:ln>
        </p:spPr>
        <p:txBody>
          <a:bodyPr wrap="square">
            <a:spAutoFit/>
          </a:bodyPr>
          <a:lstStyle/>
          <a:p>
            <a:pPr>
              <a:lnSpc>
                <a:spcPct val="150000"/>
              </a:lnSpc>
            </a:pPr>
            <a:r>
              <a:rPr lang="zh-CN" altLang="en-US" sz="1100" dirty="0">
                <a:latin typeface="幼圆" pitchFamily="49" charset="-122"/>
                <a:ea typeface="幼圆" pitchFamily="49" charset="-122"/>
                <a:cs typeface="Arial Unicode MS" pitchFamily="34" charset="-122"/>
              </a:rPr>
              <a:t>掌贝融合银联、微信支付、支付宝、储值卡、美团买单、闪惠等多种支付方式</a:t>
            </a:r>
            <a:br>
              <a:rPr lang="zh-CN" altLang="en-US" sz="1100" dirty="0">
                <a:latin typeface="幼圆" pitchFamily="49" charset="-122"/>
                <a:ea typeface="幼圆" pitchFamily="49" charset="-122"/>
                <a:cs typeface="Arial Unicode MS" pitchFamily="34" charset="-122"/>
              </a:rPr>
            </a:br>
            <a:r>
              <a:rPr lang="zh-CN" altLang="en-US" sz="1100" dirty="0">
                <a:latin typeface="幼圆" pitchFamily="49" charset="-122"/>
                <a:ea typeface="幼圆" pitchFamily="49" charset="-122"/>
                <a:cs typeface="Arial Unicode MS" pitchFamily="34" charset="-122"/>
              </a:rPr>
              <a:t>适应不同顾客群体的支付需求，商家无需准备多种收款设备</a:t>
            </a:r>
            <a:br>
              <a:rPr lang="zh-CN" altLang="en-US" sz="1100" dirty="0">
                <a:latin typeface="幼圆" pitchFamily="49" charset="-122"/>
                <a:ea typeface="幼圆" pitchFamily="49" charset="-122"/>
                <a:cs typeface="Arial Unicode MS" pitchFamily="34" charset="-122"/>
              </a:rPr>
            </a:br>
            <a:r>
              <a:rPr lang="zh-CN" altLang="en-US" sz="1100" dirty="0">
                <a:latin typeface="幼圆" pitchFamily="49" charset="-122"/>
                <a:ea typeface="幼圆" pitchFamily="49" charset="-122"/>
                <a:cs typeface="Arial Unicode MS" pitchFamily="34" charset="-122"/>
              </a:rPr>
              <a:t>免去人工找零烦恼，提高结账效率，并有效预防假币。</a:t>
            </a:r>
          </a:p>
        </p:txBody>
      </p:sp>
      <p:sp>
        <p:nvSpPr>
          <p:cNvPr id="2" name="TextBox 1"/>
          <p:cNvSpPr txBox="1"/>
          <p:nvPr/>
        </p:nvSpPr>
        <p:spPr>
          <a:xfrm>
            <a:off x="2399952" y="-18"/>
            <a:ext cx="4600940"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融合支付</a:t>
            </a:r>
            <a:r>
              <a:rPr lang="en-US" altLang="zh-CN" sz="2400" b="1" dirty="0">
                <a:solidFill>
                  <a:srgbClr val="0070C0"/>
                </a:solidFill>
                <a:latin typeface="幼圆" pitchFamily="49" charset="-122"/>
                <a:ea typeface="幼圆" pitchFamily="49" charset="-122"/>
              </a:rPr>
              <a:t>)</a:t>
            </a:r>
          </a:p>
          <a:p>
            <a:pPr algn="ctr">
              <a:lnSpc>
                <a:spcPct val="150000"/>
              </a:lnSpc>
            </a:pPr>
            <a:r>
              <a:rPr lang="zh-CN" altLang="en-US" b="1" dirty="0">
                <a:solidFill>
                  <a:srgbClr val="0070C0"/>
                </a:solidFill>
                <a:latin typeface="幼圆" pitchFamily="49" charset="-122"/>
                <a:ea typeface="幼圆" pitchFamily="49" charset="-122"/>
              </a:rPr>
              <a:t>支持所有支付、不做中转清算且</a:t>
            </a:r>
            <a:r>
              <a:rPr lang="zh-CN" altLang="en-US" b="1" dirty="0">
                <a:solidFill>
                  <a:srgbClr val="C00000"/>
                </a:solidFill>
                <a:latin typeface="幼圆" pitchFamily="49" charset="-122"/>
                <a:ea typeface="幼圆" pitchFamily="49" charset="-122"/>
              </a:rPr>
              <a:t>支付即会员</a:t>
            </a:r>
            <a:endParaRPr lang="en-US" altLang="zh-CN" b="1" dirty="0">
              <a:solidFill>
                <a:srgbClr val="C0000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473206"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5.1</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30" name="TextBox 29"/>
          <p:cNvSpPr txBox="1"/>
          <p:nvPr/>
        </p:nvSpPr>
        <p:spPr>
          <a:xfrm>
            <a:off x="5429256" y="1415471"/>
            <a:ext cx="3286148" cy="695383"/>
          </a:xfrm>
          <a:prstGeom prst="rect">
            <a:avLst/>
          </a:prstGeom>
          <a:noFill/>
          <a:ln cap="sq">
            <a:noFill/>
          </a:ln>
        </p:spPr>
        <p:txBody>
          <a:bodyPr wrap="square">
            <a:spAutoFit/>
          </a:bodyPr>
          <a:lstStyle/>
          <a:p>
            <a:pPr algn="ctr" fontAlgn="auto">
              <a:lnSpc>
                <a:spcPct val="150000"/>
              </a:lnSpc>
              <a:spcBef>
                <a:spcPts val="0"/>
              </a:spcBef>
              <a:spcAft>
                <a:spcPts val="0"/>
              </a:spcAft>
              <a:defRPr/>
            </a:pPr>
            <a:r>
              <a:rPr lang="zh-CN" altLang="en-US" sz="1600" b="1" dirty="0">
                <a:latin typeface="幼圆" pitchFamily="49" charset="-122"/>
                <a:ea typeface="幼圆" pitchFamily="49" charset="-122"/>
                <a:cs typeface="Arial Unicode MS" pitchFamily="34" charset="-122"/>
              </a:rPr>
              <a:t>便捷对账平台</a:t>
            </a:r>
            <a:endParaRPr lang="en-US" altLang="zh-CN" sz="1600" b="1" dirty="0">
              <a:latin typeface="幼圆" pitchFamily="49" charset="-122"/>
              <a:ea typeface="幼圆" pitchFamily="49" charset="-122"/>
              <a:cs typeface="Arial Unicode MS" pitchFamily="34" charset="-122"/>
            </a:endParaRPr>
          </a:p>
          <a:p>
            <a:pPr algn="ctr" fontAlgn="auto">
              <a:lnSpc>
                <a:spcPct val="150000"/>
              </a:lnSpc>
              <a:spcBef>
                <a:spcPts val="0"/>
              </a:spcBef>
              <a:spcAft>
                <a:spcPts val="0"/>
              </a:spcAft>
              <a:defRPr/>
            </a:pPr>
            <a:r>
              <a:rPr lang="zh-CN" altLang="en-US" sz="1200" dirty="0">
                <a:latin typeface="幼圆" pitchFamily="49" charset="-122"/>
                <a:ea typeface="幼圆" pitchFamily="49" charset="-122"/>
                <a:cs typeface="Arial Unicode MS" pitchFamily="34" charset="-122"/>
              </a:rPr>
              <a:t>分门店、分区域、分时间、分方式</a:t>
            </a:r>
            <a:endParaRPr lang="zh-CN" altLang="en-US" sz="1600" dirty="0">
              <a:latin typeface="幼圆" pitchFamily="49" charset="-122"/>
              <a:ea typeface="幼圆" pitchFamily="49" charset="-122"/>
              <a:cs typeface="Arial Unicode MS" pitchFamily="34" charset="-122"/>
            </a:endParaRPr>
          </a:p>
        </p:txBody>
      </p:sp>
      <p:pic>
        <p:nvPicPr>
          <p:cNvPr id="31" name="Picture 3"/>
          <p:cNvPicPr>
            <a:picLocks noChangeAspect="1" noChangeArrowheads="1"/>
          </p:cNvPicPr>
          <p:nvPr/>
        </p:nvPicPr>
        <p:blipFill>
          <a:blip r:embed="rId3" cstate="print"/>
          <a:srcRect/>
          <a:stretch>
            <a:fillRect/>
          </a:stretch>
        </p:blipFill>
        <p:spPr bwMode="auto">
          <a:xfrm>
            <a:off x="5643570" y="2356426"/>
            <a:ext cx="3071834" cy="17869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29" name="Picture 5"/>
          <p:cNvPicPr>
            <a:picLocks noChangeAspect="1" noChangeArrowheads="1"/>
          </p:cNvPicPr>
          <p:nvPr/>
        </p:nvPicPr>
        <p:blipFill>
          <a:blip r:embed="rId4"/>
          <a:srcRect/>
          <a:stretch>
            <a:fillRect/>
          </a:stretch>
        </p:blipFill>
        <p:spPr bwMode="auto">
          <a:xfrm>
            <a:off x="1209667" y="3546654"/>
            <a:ext cx="3005143" cy="1025360"/>
          </a:xfrm>
          <a:prstGeom prst="rect">
            <a:avLst/>
          </a:prstGeom>
          <a:noFill/>
          <a:ln w="9525">
            <a:noFill/>
            <a:miter lim="800000"/>
            <a:headEnd/>
            <a:tailEnd/>
          </a:ln>
          <a:effectLst/>
        </p:spPr>
      </p:pic>
      <p:sp>
        <p:nvSpPr>
          <p:cNvPr id="34" name="矩形 33"/>
          <p:cNvSpPr/>
          <p:nvPr/>
        </p:nvSpPr>
        <p:spPr>
          <a:xfrm>
            <a:off x="1285852" y="1214428"/>
            <a:ext cx="2509020" cy="507831"/>
          </a:xfrm>
          <a:prstGeom prst="rect">
            <a:avLst/>
          </a:prstGeom>
        </p:spPr>
        <p:txBody>
          <a:bodyPr wrap="none">
            <a:spAutoFit/>
          </a:bodyPr>
          <a:lstStyle/>
          <a:p>
            <a:pPr>
              <a:lnSpc>
                <a:spcPct val="150000"/>
              </a:lnSpc>
            </a:pPr>
            <a:r>
              <a:rPr lang="zh-CN" altLang="en-US" b="1" dirty="0">
                <a:latin typeface="幼圆" pitchFamily="49" charset="-122"/>
                <a:ea typeface="幼圆" pitchFamily="49" charset="-122"/>
                <a:cs typeface="Arial Unicode MS" pitchFamily="34" charset="-122"/>
              </a:rPr>
              <a:t>一机搞定所有收款方式</a:t>
            </a:r>
            <a:endParaRPr lang="en-US" altLang="zh-CN" b="1" dirty="0">
              <a:latin typeface="幼圆" pitchFamily="49" charset="-122"/>
              <a:ea typeface="幼圆" pitchFamily="49" charset="-122"/>
              <a:cs typeface="Arial Unicode MS" pitchFamily="34" charset="-122"/>
            </a:endParaRPr>
          </a:p>
        </p:txBody>
      </p:sp>
    </p:spTree>
    <p:extLst>
      <p:ext uri="{BB962C8B-B14F-4D97-AF65-F5344CB8AC3E}">
        <p14:creationId xmlns:p14="http://schemas.microsoft.com/office/powerpoint/2010/main" val="253791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18"/>
            <a:ext cx="5530681"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电子卡券</a:t>
            </a:r>
            <a:r>
              <a:rPr lang="en-US" altLang="zh-CN" sz="2400" b="1" dirty="0">
                <a:solidFill>
                  <a:srgbClr val="0070C0"/>
                </a:solidFill>
                <a:latin typeface="幼圆" pitchFamily="49" charset="-122"/>
                <a:ea typeface="幼圆" pitchFamily="49" charset="-122"/>
              </a:rPr>
              <a:t>)</a:t>
            </a:r>
          </a:p>
          <a:p>
            <a:pPr algn="ctr">
              <a:lnSpc>
                <a:spcPct val="150000"/>
              </a:lnSpc>
            </a:pPr>
            <a:r>
              <a:rPr lang="zh-CN" altLang="en-US" b="1" dirty="0">
                <a:solidFill>
                  <a:srgbClr val="0070C0"/>
                </a:solidFill>
                <a:latin typeface="幼圆" pitchFamily="49" charset="-122"/>
                <a:ea typeface="幼圆" pitchFamily="49" charset="-122"/>
              </a:rPr>
              <a:t>支持各种会员卡及优惠券且</a:t>
            </a:r>
            <a:r>
              <a:rPr lang="zh-CN" altLang="en-US" b="1" dirty="0">
                <a:solidFill>
                  <a:srgbClr val="C00000"/>
                </a:solidFill>
                <a:latin typeface="幼圆" pitchFamily="49" charset="-122"/>
                <a:ea typeface="幼圆" pitchFamily="49" charset="-122"/>
              </a:rPr>
              <a:t>支持线上线下多渠道派发</a:t>
            </a:r>
            <a:endParaRPr lang="en-US" altLang="zh-CN" b="1" dirty="0">
              <a:solidFill>
                <a:srgbClr val="C0000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5.2</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8194" name="Picture 2" descr="http://www.yunnex.com/themes/simplebootx/Public/images/smart3/kaquanguanli/kaquanguanli01.png"/>
          <p:cNvPicPr>
            <a:picLocks noChangeAspect="1" noChangeArrowheads="1"/>
          </p:cNvPicPr>
          <p:nvPr/>
        </p:nvPicPr>
        <p:blipFill>
          <a:blip r:embed="rId2"/>
          <a:srcRect/>
          <a:stretch>
            <a:fillRect/>
          </a:stretch>
        </p:blipFill>
        <p:spPr bwMode="auto">
          <a:xfrm>
            <a:off x="-285784" y="1428742"/>
            <a:ext cx="1895720" cy="1214446"/>
          </a:xfrm>
          <a:prstGeom prst="rect">
            <a:avLst/>
          </a:prstGeom>
          <a:noFill/>
        </p:spPr>
      </p:pic>
      <p:sp>
        <p:nvSpPr>
          <p:cNvPr id="24" name="矩形 23"/>
          <p:cNvSpPr/>
          <p:nvPr/>
        </p:nvSpPr>
        <p:spPr>
          <a:xfrm>
            <a:off x="1357290" y="1400011"/>
            <a:ext cx="2857520" cy="1346522"/>
          </a:xfrm>
          <a:prstGeom prst="rect">
            <a:avLst/>
          </a:prstGeom>
          <a:ln>
            <a:solidFill>
              <a:schemeClr val="bg1">
                <a:lumMod val="85000"/>
              </a:schemeClr>
            </a:solidFill>
          </a:ln>
        </p:spPr>
        <p:txBody>
          <a:bodyPr wrap="square">
            <a:spAutoFit/>
          </a:bodyPr>
          <a:lstStyle/>
          <a:p>
            <a:r>
              <a:rPr lang="zh-CN" altLang="en-US" sz="1600" dirty="0">
                <a:latin typeface="幼圆" pitchFamily="49" charset="-122"/>
                <a:ea typeface="幼圆" pitchFamily="49" charset="-122"/>
              </a:rPr>
              <a:t>卡券类型丰富，契合各类营销场景</a:t>
            </a:r>
          </a:p>
          <a:p>
            <a:pPr>
              <a:lnSpc>
                <a:spcPct val="150000"/>
              </a:lnSpc>
            </a:pPr>
            <a:r>
              <a:rPr lang="zh-CN" altLang="en-US" sz="1100" dirty="0">
                <a:latin typeface="幼圆" pitchFamily="49" charset="-122"/>
                <a:ea typeface="幼圆" pitchFamily="49" charset="-122"/>
              </a:rPr>
              <a:t>会员卡、储值卡、普通券、活动券、商品券</a:t>
            </a:r>
            <a:r>
              <a:rPr lang="en-US" altLang="zh-CN" sz="1100" dirty="0">
                <a:latin typeface="幼圆" pitchFamily="49" charset="-122"/>
                <a:ea typeface="幼圆" pitchFamily="49" charset="-122"/>
              </a:rPr>
              <a:t>……</a:t>
            </a:r>
            <a:r>
              <a:rPr lang="zh-CN" altLang="en-US" sz="1100" dirty="0">
                <a:latin typeface="幼圆" pitchFamily="49" charset="-122"/>
                <a:ea typeface="幼圆" pitchFamily="49" charset="-122"/>
              </a:rPr>
              <a:t>卡券类型丰富、形式多样，充分满足商户在不同场景中的营销需求。</a:t>
            </a:r>
          </a:p>
        </p:txBody>
      </p:sp>
      <p:pic>
        <p:nvPicPr>
          <p:cNvPr id="8196" name="Picture 4" descr="http://www.yunnex.com/themes/simplebootx/Public/images/smart3/kaquanguanli/kaquanyingxiao02.png"/>
          <p:cNvPicPr>
            <a:picLocks noChangeAspect="1" noChangeArrowheads="1"/>
          </p:cNvPicPr>
          <p:nvPr/>
        </p:nvPicPr>
        <p:blipFill>
          <a:blip r:embed="rId3"/>
          <a:srcRect/>
          <a:stretch>
            <a:fillRect/>
          </a:stretch>
        </p:blipFill>
        <p:spPr bwMode="auto">
          <a:xfrm>
            <a:off x="4214810" y="1357304"/>
            <a:ext cx="2007232" cy="1285884"/>
          </a:xfrm>
          <a:prstGeom prst="rect">
            <a:avLst/>
          </a:prstGeom>
          <a:noFill/>
        </p:spPr>
      </p:pic>
      <p:sp>
        <p:nvSpPr>
          <p:cNvPr id="26" name="矩形 25"/>
          <p:cNvSpPr/>
          <p:nvPr/>
        </p:nvSpPr>
        <p:spPr>
          <a:xfrm>
            <a:off x="6072198" y="1419776"/>
            <a:ext cx="2500298" cy="1223412"/>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卡券制作零成本</a:t>
            </a:r>
          </a:p>
          <a:p>
            <a:pPr>
              <a:lnSpc>
                <a:spcPct val="150000"/>
              </a:lnSpc>
            </a:pPr>
            <a:r>
              <a:rPr lang="zh-CN" altLang="en-US" sz="1100" dirty="0">
                <a:latin typeface="幼圆" pitchFamily="49" charset="-122"/>
                <a:ea typeface="幼圆" pitchFamily="49" charset="-122"/>
              </a:rPr>
              <a:t>告别传统会员卡和纸质传单促销，零成本快速制作电子优惠券、会员卡，降低人力和成本损耗。</a:t>
            </a:r>
          </a:p>
        </p:txBody>
      </p:sp>
      <p:pic>
        <p:nvPicPr>
          <p:cNvPr id="8198" name="Picture 6" descr="http://www.yunnex.com/themes/simplebootx/Public/images/smart3/kaquanguanli/kaquanyingxiao03.png"/>
          <p:cNvPicPr>
            <a:picLocks noChangeAspect="1" noChangeArrowheads="1"/>
          </p:cNvPicPr>
          <p:nvPr/>
        </p:nvPicPr>
        <p:blipFill>
          <a:blip r:embed="rId4"/>
          <a:srcRect/>
          <a:stretch>
            <a:fillRect/>
          </a:stretch>
        </p:blipFill>
        <p:spPr bwMode="auto">
          <a:xfrm>
            <a:off x="-214346" y="2786064"/>
            <a:ext cx="1928826" cy="1235654"/>
          </a:xfrm>
          <a:prstGeom prst="rect">
            <a:avLst/>
          </a:prstGeom>
          <a:noFill/>
        </p:spPr>
      </p:pic>
      <p:sp>
        <p:nvSpPr>
          <p:cNvPr id="43" name="矩形 42"/>
          <p:cNvSpPr/>
          <p:nvPr/>
        </p:nvSpPr>
        <p:spPr>
          <a:xfrm>
            <a:off x="1357290" y="2888226"/>
            <a:ext cx="2857520" cy="1477328"/>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同步微信卡包，卡券不丢失</a:t>
            </a:r>
          </a:p>
          <a:p>
            <a:pPr>
              <a:lnSpc>
                <a:spcPct val="150000"/>
              </a:lnSpc>
            </a:pPr>
            <a:r>
              <a:rPr lang="zh-CN" altLang="en-US" sz="1100" dirty="0">
                <a:latin typeface="幼圆" pitchFamily="49" charset="-122"/>
                <a:ea typeface="幼圆" pitchFamily="49" charset="-122"/>
              </a:rPr>
              <a:t>掌贝电子卡券可同步到微信卡包，顾客领取后无需安装额外应用，可直接从微信卡包中提取使用，既为商家增加品牌曝光机会，又减少卡券流失率。</a:t>
            </a:r>
            <a:endParaRPr lang="en-US" altLang="zh-CN" sz="1100" dirty="0">
              <a:latin typeface="幼圆" pitchFamily="49" charset="-122"/>
              <a:ea typeface="幼圆" pitchFamily="49" charset="-122"/>
            </a:endParaRPr>
          </a:p>
        </p:txBody>
      </p:sp>
      <p:pic>
        <p:nvPicPr>
          <p:cNvPr id="8200" name="Picture 8" descr="http://www.yunnex.com/themes/simplebootx/Public/images/smart3/kaquanguanli/kaquanyingxiao04.png"/>
          <p:cNvPicPr>
            <a:picLocks noChangeAspect="1" noChangeArrowheads="1"/>
          </p:cNvPicPr>
          <p:nvPr/>
        </p:nvPicPr>
        <p:blipFill>
          <a:blip r:embed="rId5"/>
          <a:srcRect/>
          <a:stretch>
            <a:fillRect/>
          </a:stretch>
        </p:blipFill>
        <p:spPr bwMode="auto">
          <a:xfrm>
            <a:off x="4500562" y="2979270"/>
            <a:ext cx="1714512" cy="1098359"/>
          </a:xfrm>
          <a:prstGeom prst="rect">
            <a:avLst/>
          </a:prstGeom>
          <a:noFill/>
        </p:spPr>
      </p:pic>
      <p:sp>
        <p:nvSpPr>
          <p:cNvPr id="46" name="矩形 45"/>
          <p:cNvSpPr/>
          <p:nvPr/>
        </p:nvSpPr>
        <p:spPr>
          <a:xfrm>
            <a:off x="6072198" y="2764956"/>
            <a:ext cx="2500330" cy="1592744"/>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卡券整合收银柜台，省去人工计算步骤</a:t>
            </a:r>
          </a:p>
          <a:p>
            <a:pPr>
              <a:lnSpc>
                <a:spcPct val="150000"/>
              </a:lnSpc>
            </a:pPr>
            <a:r>
              <a:rPr lang="zh-CN" altLang="en-US" sz="1100" dirty="0">
                <a:latin typeface="幼圆" pitchFamily="49" charset="-122"/>
                <a:ea typeface="幼圆" pitchFamily="49" charset="-122"/>
              </a:rPr>
              <a:t>顾客使用手机支付，收银台自动调取优惠卡券，直接计算优惠后的价格，方便快捷，减少人工核销计算的时间。</a:t>
            </a:r>
          </a:p>
        </p:txBody>
      </p:sp>
    </p:spTree>
    <p:extLst>
      <p:ext uri="{BB962C8B-B14F-4D97-AF65-F5344CB8AC3E}">
        <p14:creationId xmlns:p14="http://schemas.microsoft.com/office/powerpoint/2010/main" val="253791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5827" y="-18"/>
            <a:ext cx="2970685" cy="55976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派券中心</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5.3</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19458" name="Picture 2" descr="http://www.yunnex.com/themes/simplebootx/Public/images/smart3/paiquanzhongxin/paiquanzhongxin01.png"/>
          <p:cNvPicPr>
            <a:picLocks noChangeAspect="1" noChangeArrowheads="1"/>
          </p:cNvPicPr>
          <p:nvPr/>
        </p:nvPicPr>
        <p:blipFill>
          <a:blip r:embed="rId2"/>
          <a:srcRect/>
          <a:stretch>
            <a:fillRect/>
          </a:stretch>
        </p:blipFill>
        <p:spPr bwMode="auto">
          <a:xfrm>
            <a:off x="-428660" y="642924"/>
            <a:ext cx="3257713" cy="2071702"/>
          </a:xfrm>
          <a:prstGeom prst="rect">
            <a:avLst/>
          </a:prstGeom>
          <a:noFill/>
        </p:spPr>
      </p:pic>
      <p:sp>
        <p:nvSpPr>
          <p:cNvPr id="14" name="矩形 13"/>
          <p:cNvSpPr/>
          <p:nvPr/>
        </p:nvSpPr>
        <p:spPr>
          <a:xfrm>
            <a:off x="2357422" y="714362"/>
            <a:ext cx="6429404" cy="2012859"/>
          </a:xfrm>
          <a:prstGeom prst="rect">
            <a:avLst/>
          </a:prstGeom>
          <a:ln>
            <a:solidFill>
              <a:schemeClr val="bg1">
                <a:lumMod val="85000"/>
              </a:schemeClr>
            </a:solidFill>
          </a:ln>
        </p:spPr>
        <p:txBody>
          <a:bodyPr wrap="square">
            <a:spAutoFit/>
          </a:bodyPr>
          <a:lstStyle/>
          <a:p>
            <a:pPr>
              <a:lnSpc>
                <a:spcPct val="120000"/>
              </a:lnSpc>
            </a:pPr>
            <a:r>
              <a:rPr lang="zh-CN" altLang="en-US" sz="1600" dirty="0">
                <a:latin typeface="幼圆" pitchFamily="49" charset="-122"/>
                <a:ea typeface="幼圆" pitchFamily="49" charset="-122"/>
              </a:rPr>
              <a:t>线上派券 方式多样</a:t>
            </a:r>
          </a:p>
          <a:p>
            <a:pPr>
              <a:lnSpc>
                <a:spcPct val="120000"/>
              </a:lnSpc>
            </a:pPr>
            <a:r>
              <a:rPr lang="zh-CN" altLang="en-US" sz="1100" b="1" dirty="0">
                <a:latin typeface="幼圆" pitchFamily="49" charset="-122"/>
                <a:ea typeface="幼圆" pitchFamily="49" charset="-122"/>
              </a:rPr>
              <a:t>公众号派券</a:t>
            </a:r>
            <a:r>
              <a:rPr lang="zh-CN" altLang="en-US" sz="1100" dirty="0">
                <a:latin typeface="幼圆" pitchFamily="49" charset="-122"/>
                <a:ea typeface="幼圆" pitchFamily="49" charset="-122"/>
              </a:rPr>
              <a:t>：设置关注公众号后自动派券给顾客，或在公众号菜单、图文链接进行派发，并且同步到微信卡包，实现拉新客存老客的目的。</a:t>
            </a:r>
          </a:p>
          <a:p>
            <a:pPr>
              <a:lnSpc>
                <a:spcPct val="120000"/>
              </a:lnSpc>
            </a:pPr>
            <a:r>
              <a:rPr lang="zh-CN" altLang="en-US" sz="1100" b="1" dirty="0">
                <a:latin typeface="幼圆" pitchFamily="49" charset="-122"/>
                <a:ea typeface="幼圆" pitchFamily="49" charset="-122"/>
              </a:rPr>
              <a:t>游戏派券</a:t>
            </a:r>
            <a:r>
              <a:rPr lang="zh-CN" altLang="en-US" sz="1100" dirty="0">
                <a:latin typeface="幼圆" pitchFamily="49" charset="-122"/>
                <a:ea typeface="幼圆" pitchFamily="49" charset="-122"/>
              </a:rPr>
              <a:t>：商户可以定制专属小游戏，并设置一定的游戏积分，顾客达到游戏积分即可领取优惠券，极大刺激优惠券的病毒式传播。</a:t>
            </a:r>
          </a:p>
          <a:p>
            <a:pPr>
              <a:lnSpc>
                <a:spcPct val="120000"/>
              </a:lnSpc>
            </a:pPr>
            <a:r>
              <a:rPr lang="zh-CN" altLang="en-US" sz="1100" b="1" dirty="0">
                <a:latin typeface="幼圆" pitchFamily="49" charset="-122"/>
                <a:ea typeface="幼圆" pitchFamily="49" charset="-122"/>
              </a:rPr>
              <a:t>微页派券</a:t>
            </a:r>
            <a:r>
              <a:rPr lang="zh-CN" altLang="en-US" sz="1100" dirty="0">
                <a:latin typeface="幼圆" pitchFamily="49" charset="-122"/>
                <a:ea typeface="幼圆" pitchFamily="49" charset="-122"/>
              </a:rPr>
              <a:t>：商户在带有自己品质标识的微页中，添加优惠券的链接，顾客欣赏微页的同时可以领取卡券，迅速提升品牌好感度和曝光率。</a:t>
            </a:r>
          </a:p>
          <a:p>
            <a:pPr>
              <a:lnSpc>
                <a:spcPct val="120000"/>
              </a:lnSpc>
            </a:pPr>
            <a:r>
              <a:rPr lang="zh-CN" altLang="en-US" sz="1100" b="1" dirty="0">
                <a:latin typeface="幼圆" pitchFamily="49" charset="-122"/>
                <a:ea typeface="幼圆" pitchFamily="49" charset="-122"/>
              </a:rPr>
              <a:t>商城支付后派券</a:t>
            </a:r>
            <a:r>
              <a:rPr lang="zh-CN" altLang="en-US" sz="1100" dirty="0">
                <a:latin typeface="幼圆" pitchFamily="49" charset="-122"/>
                <a:ea typeface="幼圆" pitchFamily="49" charset="-122"/>
              </a:rPr>
              <a:t>：当顾客在微信商城看中一件商品并选择微信买单时，商户可以设置微信支付后自动派券，实现异地、线上的轻松派券。</a:t>
            </a:r>
          </a:p>
        </p:txBody>
      </p:sp>
      <p:pic>
        <p:nvPicPr>
          <p:cNvPr id="19460" name="Picture 4" descr="http://www.yunnex.com/themes/simplebootx/Public/images/smart3/paiquanzhongxin/paiquanzhongxin02.png"/>
          <p:cNvPicPr>
            <a:picLocks noChangeAspect="1" noChangeArrowheads="1"/>
          </p:cNvPicPr>
          <p:nvPr/>
        </p:nvPicPr>
        <p:blipFill>
          <a:blip r:embed="rId3"/>
          <a:srcRect/>
          <a:stretch>
            <a:fillRect/>
          </a:stretch>
        </p:blipFill>
        <p:spPr bwMode="auto">
          <a:xfrm>
            <a:off x="-142908" y="2477763"/>
            <a:ext cx="2786082" cy="2951507"/>
          </a:xfrm>
          <a:prstGeom prst="rect">
            <a:avLst/>
          </a:prstGeom>
          <a:noFill/>
        </p:spPr>
      </p:pic>
      <p:sp>
        <p:nvSpPr>
          <p:cNvPr id="16" name="矩形 15"/>
          <p:cNvSpPr/>
          <p:nvPr/>
        </p:nvSpPr>
        <p:spPr>
          <a:xfrm>
            <a:off x="2357422" y="2786064"/>
            <a:ext cx="6429420" cy="2012859"/>
          </a:xfrm>
          <a:prstGeom prst="rect">
            <a:avLst/>
          </a:prstGeom>
          <a:ln>
            <a:solidFill>
              <a:schemeClr val="bg1">
                <a:lumMod val="85000"/>
              </a:schemeClr>
            </a:solidFill>
          </a:ln>
        </p:spPr>
        <p:txBody>
          <a:bodyPr wrap="square">
            <a:spAutoFit/>
          </a:bodyPr>
          <a:lstStyle/>
          <a:p>
            <a:pPr>
              <a:lnSpc>
                <a:spcPct val="120000"/>
              </a:lnSpc>
            </a:pPr>
            <a:r>
              <a:rPr lang="zh-CN" altLang="en-US" sz="1600" dirty="0">
                <a:latin typeface="幼圆" pitchFamily="49" charset="-122"/>
                <a:ea typeface="幼圆" pitchFamily="49" charset="-122"/>
              </a:rPr>
              <a:t>线下派券 方便快捷</a:t>
            </a:r>
            <a:endParaRPr lang="en-US" altLang="zh-CN" sz="1600" dirty="0">
              <a:latin typeface="幼圆" pitchFamily="49" charset="-122"/>
              <a:ea typeface="幼圆" pitchFamily="49" charset="-122"/>
            </a:endParaRPr>
          </a:p>
          <a:p>
            <a:pPr>
              <a:lnSpc>
                <a:spcPct val="120000"/>
              </a:lnSpc>
            </a:pPr>
            <a:r>
              <a:rPr lang="zh-CN" altLang="en-US" sz="1100" b="1" dirty="0">
                <a:latin typeface="幼圆" pitchFamily="49" charset="-122"/>
                <a:ea typeface="幼圆" pitchFamily="49" charset="-122"/>
              </a:rPr>
              <a:t>微信支付</a:t>
            </a:r>
            <a:r>
              <a:rPr lang="zh-CN" altLang="en-US" sz="1100" dirty="0">
                <a:latin typeface="幼圆" pitchFamily="49" charset="-122"/>
                <a:ea typeface="幼圆" pitchFamily="49" charset="-122"/>
              </a:rPr>
              <a:t>：顾客在店内使用微信支付后，可以领取商户事先设置好的优惠券，瞬间提升顾客好感度。</a:t>
            </a:r>
          </a:p>
          <a:p>
            <a:pPr>
              <a:lnSpc>
                <a:spcPct val="120000"/>
              </a:lnSpc>
            </a:pPr>
            <a:r>
              <a:rPr lang="zh-CN" altLang="en-US" sz="1100" b="1" dirty="0">
                <a:latin typeface="幼圆" pitchFamily="49" charset="-122"/>
                <a:ea typeface="幼圆" pitchFamily="49" charset="-122"/>
              </a:rPr>
              <a:t>银联刷卡</a:t>
            </a:r>
            <a:r>
              <a:rPr lang="zh-CN" altLang="en-US" sz="1100" dirty="0">
                <a:latin typeface="幼圆" pitchFamily="49" charset="-122"/>
                <a:ea typeface="幼圆" pitchFamily="49" charset="-122"/>
              </a:rPr>
              <a:t>：顾客使用银联刷卡后，同样可以在打印出的小票那里扫描二维码，轻松领取优惠券或会员卡。</a:t>
            </a:r>
          </a:p>
          <a:p>
            <a:pPr>
              <a:lnSpc>
                <a:spcPct val="120000"/>
              </a:lnSpc>
            </a:pPr>
            <a:r>
              <a:rPr lang="zh-CN" altLang="en-US" sz="1100" b="1" dirty="0">
                <a:latin typeface="幼圆" pitchFamily="49" charset="-122"/>
                <a:ea typeface="幼圆" pitchFamily="49" charset="-122"/>
              </a:rPr>
              <a:t>智能小二</a:t>
            </a:r>
            <a:r>
              <a:rPr lang="zh-CN" altLang="en-US" sz="1100" dirty="0">
                <a:latin typeface="幼圆" pitchFamily="49" charset="-122"/>
                <a:ea typeface="幼圆" pitchFamily="49" charset="-122"/>
              </a:rPr>
              <a:t>：顾客扫码进入智能小二界面，点击相关按钮即可获得不同金额优惠券，实现自助领券。</a:t>
            </a:r>
          </a:p>
          <a:p>
            <a:pPr>
              <a:lnSpc>
                <a:spcPct val="120000"/>
              </a:lnSpc>
            </a:pPr>
            <a:r>
              <a:rPr lang="zh-CN" altLang="en-US" sz="1100" b="1" dirty="0">
                <a:latin typeface="幼圆" pitchFamily="49" charset="-122"/>
                <a:ea typeface="幼圆" pitchFamily="49" charset="-122"/>
              </a:rPr>
              <a:t>掌贝手环</a:t>
            </a:r>
            <a:r>
              <a:rPr lang="zh-CN" altLang="en-US" sz="1100" dirty="0">
                <a:latin typeface="幼圆" pitchFamily="49" charset="-122"/>
                <a:ea typeface="幼圆" pitchFamily="49" charset="-122"/>
              </a:rPr>
              <a:t>：顾客无需等待店员人工派券，只需用手机扫一扫店员佩戴的掌贝手环，就能领取优惠券。同时，派发的卡券与店员的绩效挂钩，带动全员进行推广营销。</a:t>
            </a:r>
          </a:p>
          <a:p>
            <a:pPr>
              <a:lnSpc>
                <a:spcPct val="120000"/>
              </a:lnSpc>
            </a:pPr>
            <a:r>
              <a:rPr lang="en-US" altLang="zh-CN" sz="1100" b="1" dirty="0">
                <a:latin typeface="幼圆" pitchFamily="49" charset="-122"/>
                <a:ea typeface="幼圆" pitchFamily="49" charset="-122"/>
              </a:rPr>
              <a:t>POS</a:t>
            </a:r>
            <a:r>
              <a:rPr lang="zh-CN" altLang="en-US" sz="1100" b="1" dirty="0">
                <a:latin typeface="幼圆" pitchFamily="49" charset="-122"/>
                <a:ea typeface="幼圆" pitchFamily="49" charset="-122"/>
              </a:rPr>
              <a:t>派发</a:t>
            </a:r>
            <a:r>
              <a:rPr lang="zh-CN" altLang="en-US" sz="1100" dirty="0">
                <a:latin typeface="幼圆" pitchFamily="49" charset="-122"/>
                <a:ea typeface="幼圆" pitchFamily="49" charset="-122"/>
              </a:rPr>
              <a:t>：顾客在结账时直接在掌贝智能</a:t>
            </a:r>
            <a:r>
              <a:rPr lang="en-US" altLang="zh-CN" sz="1100" dirty="0">
                <a:latin typeface="幼圆" pitchFamily="49" charset="-122"/>
                <a:ea typeface="幼圆" pitchFamily="49" charset="-122"/>
              </a:rPr>
              <a:t>POS</a:t>
            </a:r>
            <a:r>
              <a:rPr lang="zh-CN" altLang="en-US" sz="1100" dirty="0">
                <a:latin typeface="幼圆" pitchFamily="49" charset="-122"/>
                <a:ea typeface="幼圆" pitchFamily="49" charset="-122"/>
              </a:rPr>
              <a:t>机扫描二维码领取优惠券，十分方便快捷。</a:t>
            </a:r>
          </a:p>
          <a:p>
            <a:pPr>
              <a:lnSpc>
                <a:spcPct val="120000"/>
              </a:lnSpc>
            </a:pPr>
            <a:r>
              <a:rPr lang="zh-CN" altLang="en-US" sz="1100" dirty="0">
                <a:latin typeface="幼圆" pitchFamily="49" charset="-122"/>
                <a:ea typeface="幼圆" pitchFamily="49" charset="-122"/>
              </a:rPr>
              <a:t>户外二维码：商户在户外举办营销活动时，也可以张贴优惠券二维码，拓宽优惠券派发渠道。</a:t>
            </a:r>
          </a:p>
        </p:txBody>
      </p:sp>
    </p:spTree>
    <p:extLst>
      <p:ext uri="{BB962C8B-B14F-4D97-AF65-F5344CB8AC3E}">
        <p14:creationId xmlns:p14="http://schemas.microsoft.com/office/powerpoint/2010/main" val="253791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18"/>
            <a:ext cx="5298245"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智能</a:t>
            </a:r>
            <a:r>
              <a:rPr lang="en-US" altLang="zh-CN" sz="2400" b="1" dirty="0">
                <a:solidFill>
                  <a:srgbClr val="0070C0"/>
                </a:solidFill>
                <a:latin typeface="幼圆" pitchFamily="49" charset="-122"/>
                <a:ea typeface="幼圆" pitchFamily="49" charset="-122"/>
              </a:rPr>
              <a:t>CRM)</a:t>
            </a:r>
          </a:p>
          <a:p>
            <a:pPr algn="ctr">
              <a:lnSpc>
                <a:spcPct val="150000"/>
              </a:lnSpc>
            </a:pPr>
            <a:r>
              <a:rPr lang="zh-CN" altLang="en-US" b="1" dirty="0">
                <a:solidFill>
                  <a:srgbClr val="0070C0"/>
                </a:solidFill>
                <a:latin typeface="幼圆" pitchFamily="49" charset="-122"/>
                <a:ea typeface="幼圆" pitchFamily="49" charset="-122"/>
              </a:rPr>
              <a:t>自动的发展会员、智能分析会员、智能的精准营销</a:t>
            </a:r>
            <a:endParaRPr lang="en-US" altLang="zh-CN" b="1" dirty="0">
              <a:solidFill>
                <a:srgbClr val="C0000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5.4</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14338" name="Picture 2" descr="http://www.yunnex.com/themes/simplebootx/Public/images/smart3/huiyuancrm/CRMhuiyuanyunying.png"/>
          <p:cNvPicPr>
            <a:picLocks noChangeAspect="1" noChangeArrowheads="1"/>
          </p:cNvPicPr>
          <p:nvPr/>
        </p:nvPicPr>
        <p:blipFill>
          <a:blip r:embed="rId2"/>
          <a:srcRect/>
          <a:stretch>
            <a:fillRect/>
          </a:stretch>
        </p:blipFill>
        <p:spPr bwMode="auto">
          <a:xfrm>
            <a:off x="6715140" y="2178840"/>
            <a:ext cx="2286016" cy="1464480"/>
          </a:xfrm>
          <a:prstGeom prst="rect">
            <a:avLst/>
          </a:prstGeom>
          <a:noFill/>
        </p:spPr>
      </p:pic>
      <p:pic>
        <p:nvPicPr>
          <p:cNvPr id="14340" name="Picture 4" descr="http://www.yunnex.com/themes/simplebootx/Public/images/smart3/huiyuancrm/CRMquanjudao.png"/>
          <p:cNvPicPr>
            <a:picLocks noChangeAspect="1" noChangeArrowheads="1"/>
          </p:cNvPicPr>
          <p:nvPr/>
        </p:nvPicPr>
        <p:blipFill>
          <a:blip r:embed="rId3"/>
          <a:srcRect/>
          <a:stretch>
            <a:fillRect/>
          </a:stretch>
        </p:blipFill>
        <p:spPr bwMode="auto">
          <a:xfrm>
            <a:off x="428596" y="714362"/>
            <a:ext cx="2928958" cy="1876364"/>
          </a:xfrm>
          <a:prstGeom prst="rect">
            <a:avLst/>
          </a:prstGeom>
          <a:noFill/>
        </p:spPr>
      </p:pic>
      <p:pic>
        <p:nvPicPr>
          <p:cNvPr id="14342" name="Picture 6" descr="http://www.yunnex.com/themes/simplebootx/Public/images/smart3/huiyuancrm/crm3yuyuanyingxiao.png"/>
          <p:cNvPicPr>
            <a:picLocks noChangeAspect="1" noChangeArrowheads="1"/>
          </p:cNvPicPr>
          <p:nvPr/>
        </p:nvPicPr>
        <p:blipFill>
          <a:blip r:embed="rId4"/>
          <a:srcRect/>
          <a:stretch>
            <a:fillRect/>
          </a:stretch>
        </p:blipFill>
        <p:spPr bwMode="auto">
          <a:xfrm>
            <a:off x="500034" y="3357568"/>
            <a:ext cx="2286016" cy="1739069"/>
          </a:xfrm>
          <a:prstGeom prst="rect">
            <a:avLst/>
          </a:prstGeom>
          <a:noFill/>
        </p:spPr>
      </p:pic>
      <p:sp>
        <p:nvSpPr>
          <p:cNvPr id="13" name="矩形 12"/>
          <p:cNvSpPr/>
          <p:nvPr/>
        </p:nvSpPr>
        <p:spPr>
          <a:xfrm>
            <a:off x="3214710" y="1142990"/>
            <a:ext cx="5357818" cy="923330"/>
          </a:xfrm>
          <a:prstGeom prst="rect">
            <a:avLst/>
          </a:prstGeom>
          <a:ln>
            <a:solidFill>
              <a:schemeClr val="bg1">
                <a:lumMod val="75000"/>
              </a:schemeClr>
            </a:solidFill>
          </a:ln>
        </p:spPr>
        <p:txBody>
          <a:bodyPr wrap="square">
            <a:spAutoFit/>
          </a:bodyPr>
          <a:lstStyle/>
          <a:p>
            <a:pPr>
              <a:lnSpc>
                <a:spcPct val="150000"/>
              </a:lnSpc>
            </a:pPr>
            <a:r>
              <a:rPr lang="zh-CN" altLang="en-US" sz="1400" dirty="0">
                <a:latin typeface="幼圆" pitchFamily="49" charset="-122"/>
                <a:ea typeface="幼圆" pitchFamily="49" charset="-122"/>
              </a:rPr>
              <a:t>全渠道发展会员</a:t>
            </a:r>
          </a:p>
          <a:p>
            <a:pPr>
              <a:lnSpc>
                <a:spcPct val="150000"/>
              </a:lnSpc>
            </a:pPr>
            <a:r>
              <a:rPr lang="zh-CN" altLang="en-US" sz="1100" dirty="0">
                <a:latin typeface="幼圆" pitchFamily="49" charset="-122"/>
                <a:ea typeface="幼圆" pitchFamily="49" charset="-122"/>
              </a:rPr>
              <a:t>服务入口即发展会员入口，实现支付即会员、卡券即会员、外卖即会员、商城即会员，营销即会员。同时，支持会员数据的直接导入，路人轻松变成“真爱粉”。</a:t>
            </a:r>
          </a:p>
        </p:txBody>
      </p:sp>
      <p:sp>
        <p:nvSpPr>
          <p:cNvPr id="15" name="矩形 14"/>
          <p:cNvSpPr/>
          <p:nvPr/>
        </p:nvSpPr>
        <p:spPr>
          <a:xfrm>
            <a:off x="571472" y="2458804"/>
            <a:ext cx="6357982" cy="970202"/>
          </a:xfrm>
          <a:prstGeom prst="rect">
            <a:avLst/>
          </a:prstGeom>
          <a:ln>
            <a:solidFill>
              <a:schemeClr val="bg1">
                <a:lumMod val="75000"/>
              </a:schemeClr>
            </a:solidFill>
          </a:ln>
        </p:spPr>
        <p:txBody>
          <a:bodyPr wrap="square">
            <a:spAutoFit/>
          </a:bodyPr>
          <a:lstStyle/>
          <a:p>
            <a:pPr>
              <a:lnSpc>
                <a:spcPct val="120000"/>
              </a:lnSpc>
            </a:pPr>
            <a:r>
              <a:rPr lang="zh-CN" altLang="en-US" sz="1600" dirty="0">
                <a:latin typeface="幼圆" pitchFamily="49" charset="-122"/>
                <a:ea typeface="幼圆" pitchFamily="49" charset="-122"/>
              </a:rPr>
              <a:t>全方位会员运营</a:t>
            </a:r>
          </a:p>
          <a:p>
            <a:pPr>
              <a:lnSpc>
                <a:spcPct val="120000"/>
              </a:lnSpc>
            </a:pPr>
            <a:r>
              <a:rPr lang="zh-CN" altLang="en-US" sz="1100" dirty="0">
                <a:latin typeface="幼圆" pitchFamily="49" charset="-122"/>
                <a:ea typeface="幼圆" pitchFamily="49" charset="-122"/>
              </a:rPr>
              <a:t>会员配置：商户自主进行会员资料配置，包括支持会员卡积分和储值、开启会员在线充值、设置会员分组和折扣等，一切由你做主。</a:t>
            </a:r>
          </a:p>
          <a:p>
            <a:pPr>
              <a:lnSpc>
                <a:spcPct val="120000"/>
              </a:lnSpc>
            </a:pPr>
            <a:r>
              <a:rPr lang="zh-CN" altLang="en-US" sz="1100" dirty="0">
                <a:latin typeface="幼圆" pitchFamily="49" charset="-122"/>
                <a:ea typeface="幼圆" pitchFamily="49" charset="-122"/>
              </a:rPr>
              <a:t>会员运营：会员积分管理、会员消息通知、会员任务奖励，维护老顾客、发展新客户，就是这么简单。</a:t>
            </a:r>
          </a:p>
        </p:txBody>
      </p:sp>
      <p:sp>
        <p:nvSpPr>
          <p:cNvPr id="16" name="矩形 15"/>
          <p:cNvSpPr/>
          <p:nvPr/>
        </p:nvSpPr>
        <p:spPr>
          <a:xfrm>
            <a:off x="3071802" y="3649927"/>
            <a:ext cx="5572164" cy="1136401"/>
          </a:xfrm>
          <a:prstGeom prst="rect">
            <a:avLst/>
          </a:prstGeom>
          <a:ln>
            <a:solidFill>
              <a:schemeClr val="bg1">
                <a:lumMod val="75000"/>
              </a:schemeClr>
            </a:solidFill>
          </a:ln>
        </p:spPr>
        <p:txBody>
          <a:bodyPr wrap="square">
            <a:spAutoFit/>
          </a:bodyPr>
          <a:lstStyle/>
          <a:p>
            <a:pPr>
              <a:lnSpc>
                <a:spcPct val="120000"/>
              </a:lnSpc>
            </a:pPr>
            <a:r>
              <a:rPr lang="zh-CN" altLang="en-US" sz="1400" dirty="0">
                <a:latin typeface="幼圆" pitchFamily="49" charset="-122"/>
                <a:ea typeface="幼圆" pitchFamily="49" charset="-122"/>
              </a:rPr>
              <a:t>数据化会员营销</a:t>
            </a:r>
          </a:p>
          <a:p>
            <a:pPr>
              <a:lnSpc>
                <a:spcPct val="120000"/>
              </a:lnSpc>
            </a:pPr>
            <a:r>
              <a:rPr lang="en-US" altLang="zh-CN" sz="1100" dirty="0">
                <a:latin typeface="幼圆" pitchFamily="49" charset="-122"/>
                <a:ea typeface="幼圆" pitchFamily="49" charset="-122"/>
              </a:rPr>
              <a:t>CRM</a:t>
            </a:r>
            <a:r>
              <a:rPr lang="zh-CN" altLang="en-US" sz="1100" dirty="0">
                <a:latin typeface="幼圆" pitchFamily="49" charset="-122"/>
                <a:ea typeface="幼圆" pitchFamily="49" charset="-122"/>
              </a:rPr>
              <a:t>自动营销，</a:t>
            </a:r>
            <a:r>
              <a:rPr lang="en-US" altLang="zh-CN" sz="1100" dirty="0">
                <a:latin typeface="幼圆" pitchFamily="49" charset="-122"/>
                <a:ea typeface="幼圆" pitchFamily="49" charset="-122"/>
              </a:rPr>
              <a:t>H5</a:t>
            </a:r>
            <a:r>
              <a:rPr lang="zh-CN" altLang="en-US" sz="1100" dirty="0">
                <a:latin typeface="幼圆" pitchFamily="49" charset="-122"/>
                <a:ea typeface="幼圆" pitchFamily="49" charset="-122"/>
              </a:rPr>
              <a:t>营销，游戏营销，店内桌面营销，服务员营销等多种方式，提升消费者粘性和品牌忠诚度；</a:t>
            </a:r>
          </a:p>
          <a:p>
            <a:pPr>
              <a:lnSpc>
                <a:spcPct val="120000"/>
              </a:lnSpc>
            </a:pPr>
            <a:r>
              <a:rPr lang="zh-CN" altLang="en-US" sz="1100" dirty="0">
                <a:latin typeface="幼圆" pitchFamily="49" charset="-122"/>
                <a:ea typeface="幼圆" pitchFamily="49" charset="-122"/>
              </a:rPr>
              <a:t>会员卡派发记录、折扣使用记录、消费记录、储值账户变动、积分变动等数据一目了然，重新定义会员</a:t>
            </a:r>
            <a:r>
              <a:rPr lang="en-US" altLang="zh-CN" sz="1100" dirty="0">
                <a:latin typeface="幼圆" pitchFamily="49" charset="-122"/>
                <a:ea typeface="幼圆" pitchFamily="49" charset="-122"/>
              </a:rPr>
              <a:t>CRM</a:t>
            </a:r>
            <a:r>
              <a:rPr lang="zh-CN" altLang="en-US" sz="1100" dirty="0">
                <a:latin typeface="幼圆" pitchFamily="49" charset="-122"/>
                <a:ea typeface="幼圆" pitchFamily="49" charset="-122"/>
              </a:rPr>
              <a:t>。</a:t>
            </a:r>
          </a:p>
        </p:txBody>
      </p:sp>
    </p:spTree>
    <p:extLst>
      <p:ext uri="{BB962C8B-B14F-4D97-AF65-F5344CB8AC3E}">
        <p14:creationId xmlns:p14="http://schemas.microsoft.com/office/powerpoint/2010/main" val="253791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1275" y="-18"/>
            <a:ext cx="5298245"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(e</a:t>
            </a:r>
            <a:r>
              <a:rPr lang="zh-CN" altLang="en-US" sz="2400" b="1" dirty="0">
                <a:solidFill>
                  <a:srgbClr val="0070C0"/>
                </a:solidFill>
                <a:latin typeface="幼圆" pitchFamily="49" charset="-122"/>
                <a:ea typeface="幼圆" pitchFamily="49" charset="-122"/>
              </a:rPr>
              <a:t>掌柜商城</a:t>
            </a:r>
            <a:r>
              <a:rPr lang="en-US" altLang="zh-CN" sz="2400" b="1" dirty="0">
                <a:solidFill>
                  <a:srgbClr val="0070C0"/>
                </a:solidFill>
                <a:latin typeface="幼圆" pitchFamily="49" charset="-122"/>
                <a:ea typeface="幼圆" pitchFamily="49" charset="-122"/>
              </a:rPr>
              <a:t>)</a:t>
            </a:r>
          </a:p>
          <a:p>
            <a:pPr algn="ctr">
              <a:lnSpc>
                <a:spcPct val="150000"/>
              </a:lnSpc>
            </a:pPr>
            <a:r>
              <a:rPr lang="zh-CN" altLang="en-US" b="1" dirty="0">
                <a:solidFill>
                  <a:srgbClr val="0070C0"/>
                </a:solidFill>
                <a:latin typeface="幼圆" pitchFamily="49" charset="-122"/>
                <a:ea typeface="幼圆" pitchFamily="49" charset="-122"/>
              </a:rPr>
              <a:t>支持设备接单，支持到店自提和快递发货闭环流程</a:t>
            </a:r>
            <a:endParaRPr lang="en-US" altLang="zh-CN" b="1" dirty="0">
              <a:solidFill>
                <a:srgbClr val="C0000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5.5</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24"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14"/>
          <a:stretch/>
        </p:blipFill>
        <p:spPr bwMode="auto">
          <a:xfrm>
            <a:off x="1507423" y="2915922"/>
            <a:ext cx="899152" cy="119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291"/>
          <a:stretch/>
        </p:blipFill>
        <p:spPr bwMode="auto">
          <a:xfrm>
            <a:off x="3428992" y="2914358"/>
            <a:ext cx="897058" cy="119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燕尾形 25"/>
          <p:cNvSpPr/>
          <p:nvPr/>
        </p:nvSpPr>
        <p:spPr>
          <a:xfrm>
            <a:off x="2786050" y="3214692"/>
            <a:ext cx="450995" cy="631353"/>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50" name="组合 49"/>
          <p:cNvGrpSpPr/>
          <p:nvPr/>
        </p:nvGrpSpPr>
        <p:grpSpPr>
          <a:xfrm>
            <a:off x="7000892" y="2844485"/>
            <a:ext cx="942558" cy="1370340"/>
            <a:chOff x="7452322" y="774725"/>
            <a:chExt cx="1237962" cy="1807073"/>
          </a:xfrm>
        </p:grpSpPr>
        <p:pic>
          <p:nvPicPr>
            <p:cNvPr id="51" name="Picture 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0454"/>
            <a:stretch/>
          </p:blipFill>
          <p:spPr bwMode="auto">
            <a:xfrm>
              <a:off x="7452322" y="842400"/>
              <a:ext cx="1011267" cy="157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descr="C:\Users\Terry Chen\Desktop\掌贝正面图.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774725"/>
              <a:ext cx="1093948" cy="180707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2178" y="1264020"/>
              <a:ext cx="5619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5" name="TextBox 54"/>
          <p:cNvSpPr txBox="1"/>
          <p:nvPr/>
        </p:nvSpPr>
        <p:spPr>
          <a:xfrm>
            <a:off x="3428992" y="4214824"/>
            <a:ext cx="1000132" cy="276999"/>
          </a:xfrm>
          <a:prstGeom prst="rect">
            <a:avLst/>
          </a:prstGeom>
          <a:noFill/>
          <a:ln>
            <a:noFill/>
          </a:ln>
        </p:spPr>
        <p:txBody>
          <a:bodyPr wrap="square" rtlCol="0">
            <a:spAutoFit/>
          </a:bodyPr>
          <a:lstStyle/>
          <a:p>
            <a:r>
              <a:rPr lang="zh-CN" altLang="en-US" sz="1200" dirty="0">
                <a:latin typeface="幼圆" pitchFamily="49" charset="-122"/>
                <a:ea typeface="幼圆" pitchFamily="49" charset="-122"/>
              </a:rPr>
              <a:t>二维码凭证</a:t>
            </a:r>
          </a:p>
        </p:txBody>
      </p:sp>
      <p:sp>
        <p:nvSpPr>
          <p:cNvPr id="56" name="燕尾形 55"/>
          <p:cNvSpPr/>
          <p:nvPr/>
        </p:nvSpPr>
        <p:spPr>
          <a:xfrm>
            <a:off x="4621071" y="3226281"/>
            <a:ext cx="450995" cy="631353"/>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57" name="TextBox 56"/>
          <p:cNvSpPr txBox="1"/>
          <p:nvPr/>
        </p:nvSpPr>
        <p:spPr>
          <a:xfrm>
            <a:off x="7000892" y="4214824"/>
            <a:ext cx="1143008" cy="276999"/>
          </a:xfrm>
          <a:prstGeom prst="rect">
            <a:avLst/>
          </a:prstGeom>
          <a:noFill/>
          <a:ln>
            <a:noFill/>
          </a:ln>
        </p:spPr>
        <p:txBody>
          <a:bodyPr wrap="square" rtlCol="0">
            <a:spAutoFit/>
          </a:bodyPr>
          <a:lstStyle/>
          <a:p>
            <a:r>
              <a:rPr lang="zh-CN" altLang="en-US" sz="1200" dirty="0">
                <a:latin typeface="幼圆" pitchFamily="49" charset="-122"/>
                <a:ea typeface="幼圆" pitchFamily="49" charset="-122"/>
              </a:rPr>
              <a:t>到店提货验券</a:t>
            </a:r>
          </a:p>
        </p:txBody>
      </p:sp>
      <p:grpSp>
        <p:nvGrpSpPr>
          <p:cNvPr id="68" name="组合 67"/>
          <p:cNvGrpSpPr/>
          <p:nvPr/>
        </p:nvGrpSpPr>
        <p:grpSpPr>
          <a:xfrm>
            <a:off x="5143504" y="2857503"/>
            <a:ext cx="857256" cy="1370340"/>
            <a:chOff x="5655600" y="2715766"/>
            <a:chExt cx="1234484" cy="1807073"/>
          </a:xfrm>
        </p:grpSpPr>
        <p:pic>
          <p:nvPicPr>
            <p:cNvPr id="69" name="Picture 2" descr="C:\Users\Terry Chen\Desktop\掌贝正面图.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96136" y="2715766"/>
              <a:ext cx="1093948" cy="1807073"/>
            </a:xfrm>
            <a:prstGeom prst="rect">
              <a:avLst/>
            </a:prstGeom>
            <a:noFill/>
            <a:extLst>
              <a:ext uri="{909E8E84-426E-40DD-AFC4-6F175D3DCCD1}">
                <a14:hiddenFill xmlns:a14="http://schemas.microsoft.com/office/drawing/2010/main">
                  <a:solidFill>
                    <a:srgbClr val="FFFFFF"/>
                  </a:solidFill>
                </a14:hiddenFill>
              </a:ext>
            </a:extLst>
          </p:spPr>
        </p:pic>
        <p:sp>
          <p:nvSpPr>
            <p:cNvPr id="70" name="椭圆形标注 69"/>
            <p:cNvSpPr/>
            <p:nvPr/>
          </p:nvSpPr>
          <p:spPr>
            <a:xfrm>
              <a:off x="5655600" y="3598870"/>
              <a:ext cx="485287" cy="760730"/>
            </a:xfrm>
            <a:prstGeom prst="wedgeEllipseCallout">
              <a:avLst>
                <a:gd name="adj1" fmla="val 43183"/>
                <a:gd name="adj2" fmla="val -55798"/>
              </a:avLst>
            </a:prstGeom>
            <a:solidFill>
              <a:schemeClr val="bg1"/>
            </a:solidFill>
            <a:ln>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700" b="1" dirty="0">
                  <a:solidFill>
                    <a:srgbClr val="FF0000"/>
                  </a:solidFill>
                  <a:latin typeface="微软雅黑" pitchFamily="34" charset="-122"/>
                  <a:ea typeface="微软雅黑" pitchFamily="34" charset="-122"/>
                </a:rPr>
                <a:t>订单提醒</a:t>
              </a:r>
            </a:p>
          </p:txBody>
        </p:sp>
      </p:grpSp>
      <p:sp>
        <p:nvSpPr>
          <p:cNvPr id="71" name="TextBox 70"/>
          <p:cNvSpPr txBox="1"/>
          <p:nvPr/>
        </p:nvSpPr>
        <p:spPr>
          <a:xfrm>
            <a:off x="5163547" y="4223577"/>
            <a:ext cx="1000132" cy="276999"/>
          </a:xfrm>
          <a:prstGeom prst="rect">
            <a:avLst/>
          </a:prstGeom>
          <a:noFill/>
          <a:ln>
            <a:noFill/>
          </a:ln>
        </p:spPr>
        <p:txBody>
          <a:bodyPr wrap="square" rtlCol="0">
            <a:spAutoFit/>
          </a:bodyPr>
          <a:lstStyle/>
          <a:p>
            <a:pPr algn="ctr"/>
            <a:r>
              <a:rPr lang="zh-CN" altLang="en-US" sz="1200" dirty="0">
                <a:latin typeface="幼圆" pitchFamily="49" charset="-122"/>
                <a:ea typeface="幼圆" pitchFamily="49" charset="-122"/>
              </a:rPr>
              <a:t>接收订单</a:t>
            </a:r>
          </a:p>
        </p:txBody>
      </p:sp>
      <p:sp>
        <p:nvSpPr>
          <p:cNvPr id="72" name="燕尾形 71"/>
          <p:cNvSpPr/>
          <p:nvPr/>
        </p:nvSpPr>
        <p:spPr>
          <a:xfrm>
            <a:off x="6429388" y="3214692"/>
            <a:ext cx="450995" cy="631353"/>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73" name="TextBox 72"/>
          <p:cNvSpPr txBox="1"/>
          <p:nvPr/>
        </p:nvSpPr>
        <p:spPr>
          <a:xfrm>
            <a:off x="1000100" y="3071816"/>
            <a:ext cx="357190" cy="830997"/>
          </a:xfrm>
          <a:prstGeom prst="rect">
            <a:avLst/>
          </a:prstGeom>
          <a:noFill/>
          <a:ln>
            <a:noFill/>
          </a:ln>
        </p:spPr>
        <p:txBody>
          <a:bodyPr wrap="square" rtlCol="0">
            <a:spAutoFit/>
          </a:bodyPr>
          <a:lstStyle/>
          <a:p>
            <a:r>
              <a:rPr lang="zh-CN" altLang="en-US" sz="1200" dirty="0">
                <a:latin typeface="幼圆" pitchFamily="49" charset="-122"/>
                <a:ea typeface="幼圆" pitchFamily="49" charset="-122"/>
              </a:rPr>
              <a:t>到店自提</a:t>
            </a:r>
          </a:p>
        </p:txBody>
      </p:sp>
      <p:sp>
        <p:nvSpPr>
          <p:cNvPr id="39" name="矩形 38"/>
          <p:cNvSpPr/>
          <p:nvPr/>
        </p:nvSpPr>
        <p:spPr>
          <a:xfrm>
            <a:off x="500034" y="2714626"/>
            <a:ext cx="8286808" cy="1869743"/>
          </a:xfrm>
          <a:prstGeom prst="rect">
            <a:avLst/>
          </a:prstGeom>
          <a:ln>
            <a:solidFill>
              <a:schemeClr val="bg1">
                <a:lumMod val="85000"/>
              </a:schemeClr>
            </a:solidFill>
          </a:ln>
        </p:spPr>
        <p:txBody>
          <a:bodyPr wrap="square">
            <a:spAutoFit/>
          </a:bodyPr>
          <a:lstStyle/>
          <a:p>
            <a:pPr>
              <a:lnSpc>
                <a:spcPct val="150000"/>
              </a:lnSpc>
            </a:pPr>
            <a:endParaRPr lang="en-US" altLang="zh-CN" sz="1100" dirty="0">
              <a:latin typeface="幼圆" pitchFamily="49" charset="-122"/>
              <a:ea typeface="幼圆" pitchFamily="49" charset="-122"/>
            </a:endParaRPr>
          </a:p>
          <a:p>
            <a:pPr>
              <a:lnSpc>
                <a:spcPct val="150000"/>
              </a:lnSpc>
            </a:pPr>
            <a:endParaRPr lang="en-US" altLang="zh-CN" sz="1100" dirty="0">
              <a:latin typeface="幼圆" pitchFamily="49" charset="-122"/>
              <a:ea typeface="幼圆" pitchFamily="49" charset="-122"/>
            </a:endParaRPr>
          </a:p>
          <a:p>
            <a:pPr>
              <a:lnSpc>
                <a:spcPct val="150000"/>
              </a:lnSpc>
            </a:pPr>
            <a:endParaRPr lang="en-US" altLang="zh-CN" sz="1100" dirty="0">
              <a:latin typeface="幼圆" pitchFamily="49" charset="-122"/>
              <a:ea typeface="幼圆" pitchFamily="49" charset="-122"/>
            </a:endParaRPr>
          </a:p>
          <a:p>
            <a:pPr>
              <a:lnSpc>
                <a:spcPct val="150000"/>
              </a:lnSpc>
            </a:pPr>
            <a:endParaRPr lang="en-US" altLang="zh-CN" sz="1100" dirty="0">
              <a:latin typeface="幼圆" pitchFamily="49" charset="-122"/>
              <a:ea typeface="幼圆" pitchFamily="49" charset="-122"/>
            </a:endParaRPr>
          </a:p>
          <a:p>
            <a:pPr>
              <a:lnSpc>
                <a:spcPct val="150000"/>
              </a:lnSpc>
            </a:pPr>
            <a:endParaRPr lang="en-US" altLang="zh-CN" sz="1100" dirty="0">
              <a:latin typeface="幼圆" pitchFamily="49" charset="-122"/>
              <a:ea typeface="幼圆" pitchFamily="49" charset="-122"/>
            </a:endParaRPr>
          </a:p>
          <a:p>
            <a:pPr>
              <a:lnSpc>
                <a:spcPct val="150000"/>
              </a:lnSpc>
            </a:pPr>
            <a:endParaRPr lang="en-US" altLang="zh-CN" sz="1100" dirty="0">
              <a:latin typeface="幼圆" pitchFamily="49" charset="-122"/>
              <a:ea typeface="幼圆" pitchFamily="49" charset="-122"/>
            </a:endParaRPr>
          </a:p>
          <a:p>
            <a:pPr>
              <a:lnSpc>
                <a:spcPct val="150000"/>
              </a:lnSpc>
            </a:pPr>
            <a:endParaRPr lang="zh-CN" altLang="en-US" sz="1100" dirty="0">
              <a:latin typeface="幼圆" pitchFamily="49" charset="-122"/>
              <a:ea typeface="幼圆" pitchFamily="49" charset="-122"/>
            </a:endParaRPr>
          </a:p>
        </p:txBody>
      </p:sp>
      <p:pic>
        <p:nvPicPr>
          <p:cNvPr id="6146" name="Picture 2" descr="http://www.yunnex.com/themes/simplebootx/Public/images/smart/weixinshangcheng-dianshangqudao.png"/>
          <p:cNvPicPr>
            <a:picLocks noChangeAspect="1" noChangeArrowheads="1"/>
          </p:cNvPicPr>
          <p:nvPr/>
        </p:nvPicPr>
        <p:blipFill>
          <a:blip r:embed="rId8"/>
          <a:srcRect/>
          <a:stretch>
            <a:fillRect/>
          </a:stretch>
        </p:blipFill>
        <p:spPr bwMode="auto">
          <a:xfrm>
            <a:off x="285720" y="1000114"/>
            <a:ext cx="2007233" cy="1285884"/>
          </a:xfrm>
          <a:prstGeom prst="rect">
            <a:avLst/>
          </a:prstGeom>
          <a:noFill/>
        </p:spPr>
      </p:pic>
      <p:sp>
        <p:nvSpPr>
          <p:cNvPr id="41" name="矩形 40"/>
          <p:cNvSpPr/>
          <p:nvPr/>
        </p:nvSpPr>
        <p:spPr>
          <a:xfrm>
            <a:off x="2143108" y="1214428"/>
            <a:ext cx="6572280" cy="969496"/>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自建电商渠道，流量自主掌控</a:t>
            </a:r>
          </a:p>
          <a:p>
            <a:pPr>
              <a:lnSpc>
                <a:spcPct val="150000"/>
              </a:lnSpc>
            </a:pPr>
            <a:r>
              <a:rPr lang="zh-CN" altLang="en-US" sz="1100" dirty="0">
                <a:latin typeface="幼圆" pitchFamily="49" charset="-122"/>
                <a:ea typeface="幼圆" pitchFamily="49" charset="-122"/>
              </a:rPr>
              <a:t>微信商城：建立在微信上属于商户自己的商城，不用和别人比价格，流量掌控在自己手中。顾客直接关注商户微信公众号即可自助购物，操作简单，无须佣金、短期上线。</a:t>
            </a:r>
          </a:p>
        </p:txBody>
      </p:sp>
      <p:sp>
        <p:nvSpPr>
          <p:cNvPr id="27" name="TextBox 26"/>
          <p:cNvSpPr txBox="1"/>
          <p:nvPr/>
        </p:nvSpPr>
        <p:spPr>
          <a:xfrm>
            <a:off x="1214414" y="4208337"/>
            <a:ext cx="1428760" cy="276999"/>
          </a:xfrm>
          <a:prstGeom prst="rect">
            <a:avLst/>
          </a:prstGeom>
          <a:noFill/>
          <a:ln>
            <a:noFill/>
          </a:ln>
        </p:spPr>
        <p:txBody>
          <a:bodyPr wrap="square" rtlCol="0">
            <a:spAutoFit/>
          </a:bodyPr>
          <a:lstStyle/>
          <a:p>
            <a:r>
              <a:rPr lang="zh-CN" altLang="en-US" sz="1200" dirty="0">
                <a:latin typeface="幼圆" pitchFamily="49" charset="-122"/>
                <a:ea typeface="幼圆" pitchFamily="49" charset="-122"/>
              </a:rPr>
              <a:t>客户微信商城下单</a:t>
            </a:r>
          </a:p>
        </p:txBody>
      </p:sp>
    </p:spTree>
    <p:extLst>
      <p:ext uri="{BB962C8B-B14F-4D97-AF65-F5344CB8AC3E}">
        <p14:creationId xmlns:p14="http://schemas.microsoft.com/office/powerpoint/2010/main" val="253791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18"/>
            <a:ext cx="5530681"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融合外卖</a:t>
            </a:r>
            <a:r>
              <a:rPr lang="en-US" altLang="zh-CN" sz="2400" b="1" dirty="0">
                <a:solidFill>
                  <a:srgbClr val="0070C0"/>
                </a:solidFill>
                <a:latin typeface="幼圆" pitchFamily="49" charset="-122"/>
                <a:ea typeface="幼圆" pitchFamily="49" charset="-122"/>
              </a:rPr>
              <a:t>)</a:t>
            </a:r>
          </a:p>
          <a:p>
            <a:pPr algn="ctr">
              <a:lnSpc>
                <a:spcPct val="150000"/>
              </a:lnSpc>
            </a:pPr>
            <a:r>
              <a:rPr lang="zh-CN" altLang="en-US" b="1" dirty="0">
                <a:solidFill>
                  <a:srgbClr val="0070C0"/>
                </a:solidFill>
                <a:latin typeface="幼圆" pitchFamily="49" charset="-122"/>
                <a:ea typeface="幼圆" pitchFamily="49" charset="-122"/>
              </a:rPr>
              <a:t>直接数据打通各大外卖平台且</a:t>
            </a:r>
            <a:r>
              <a:rPr lang="zh-CN" altLang="en-US" b="1" dirty="0">
                <a:solidFill>
                  <a:srgbClr val="C00000"/>
                </a:solidFill>
                <a:latin typeface="幼圆" pitchFamily="49" charset="-122"/>
                <a:ea typeface="幼圆" pitchFamily="49" charset="-122"/>
              </a:rPr>
              <a:t>支持掌贝直接自动接单</a:t>
            </a:r>
            <a:endParaRPr lang="en-US" altLang="zh-CN" b="1" dirty="0">
              <a:solidFill>
                <a:srgbClr val="C0000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5.6</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5122" name="Picture 2" descr="http://www.yunnex.com/themes/simplebootx/Public/images/smart3/ronghewaimai/ronghewaimai-yicipeizhi.png"/>
          <p:cNvPicPr>
            <a:picLocks noChangeAspect="1" noChangeArrowheads="1"/>
          </p:cNvPicPr>
          <p:nvPr/>
        </p:nvPicPr>
        <p:blipFill>
          <a:blip r:embed="rId2"/>
          <a:srcRect/>
          <a:stretch>
            <a:fillRect/>
          </a:stretch>
        </p:blipFill>
        <p:spPr bwMode="auto">
          <a:xfrm>
            <a:off x="-71470" y="857238"/>
            <a:ext cx="2564798" cy="1643074"/>
          </a:xfrm>
          <a:prstGeom prst="rect">
            <a:avLst/>
          </a:prstGeom>
          <a:noFill/>
        </p:spPr>
      </p:pic>
      <p:sp>
        <p:nvSpPr>
          <p:cNvPr id="23" name="矩形 22"/>
          <p:cNvSpPr/>
          <p:nvPr/>
        </p:nvSpPr>
        <p:spPr>
          <a:xfrm>
            <a:off x="2000232" y="1142990"/>
            <a:ext cx="4572000" cy="1183722"/>
          </a:xfrm>
          <a:prstGeom prst="rect">
            <a:avLst/>
          </a:prstGeom>
          <a:ln>
            <a:solidFill>
              <a:schemeClr val="bg1">
                <a:lumMod val="85000"/>
              </a:schemeClr>
            </a:solidFill>
          </a:ln>
        </p:spPr>
        <p:txBody>
          <a:bodyPr>
            <a:spAutoFit/>
          </a:bodyPr>
          <a:lstStyle/>
          <a:p>
            <a:pPr>
              <a:lnSpc>
                <a:spcPct val="150000"/>
              </a:lnSpc>
            </a:pPr>
            <a:r>
              <a:rPr lang="zh-CN" altLang="en-US" sz="1600" dirty="0">
                <a:latin typeface="幼圆" pitchFamily="49" charset="-122"/>
                <a:ea typeface="幼圆" pitchFamily="49" charset="-122"/>
              </a:rPr>
              <a:t>一次配置，可同步至所有外卖平台</a:t>
            </a:r>
          </a:p>
          <a:p>
            <a:pPr>
              <a:lnSpc>
                <a:spcPct val="150000"/>
              </a:lnSpc>
            </a:pPr>
            <a:r>
              <a:rPr lang="zh-CN" altLang="en-US" sz="1100" dirty="0">
                <a:latin typeface="幼圆" pitchFamily="49" charset="-122"/>
                <a:ea typeface="幼圆" pitchFamily="49" charset="-122"/>
              </a:rPr>
              <a:t>无须登录多个外卖平台，只需登录掌贝账户即可实现对多个外卖平台的菜品、消息、营业时间等模块的统一配置，大大节省商户的人力与时间成本。</a:t>
            </a:r>
          </a:p>
        </p:txBody>
      </p:sp>
      <p:pic>
        <p:nvPicPr>
          <p:cNvPr id="5124" name="Picture 4" descr="http://www.yunnex.com/themes/simplebootx/Public/images/smart3/ronghewaimai/ronghewaimai-yigerukou.png"/>
          <p:cNvPicPr>
            <a:picLocks noChangeAspect="1" noChangeArrowheads="1"/>
          </p:cNvPicPr>
          <p:nvPr/>
        </p:nvPicPr>
        <p:blipFill>
          <a:blip r:embed="rId3"/>
          <a:srcRect/>
          <a:stretch>
            <a:fillRect/>
          </a:stretch>
        </p:blipFill>
        <p:spPr bwMode="auto">
          <a:xfrm>
            <a:off x="714348" y="1928808"/>
            <a:ext cx="3233875" cy="2071702"/>
          </a:xfrm>
          <a:prstGeom prst="rect">
            <a:avLst/>
          </a:prstGeom>
          <a:noFill/>
        </p:spPr>
      </p:pic>
      <p:sp>
        <p:nvSpPr>
          <p:cNvPr id="25" name="矩形 24"/>
          <p:cNvSpPr/>
          <p:nvPr/>
        </p:nvSpPr>
        <p:spPr>
          <a:xfrm>
            <a:off x="3357586" y="2428874"/>
            <a:ext cx="4572000" cy="1183722"/>
          </a:xfrm>
          <a:prstGeom prst="rect">
            <a:avLst/>
          </a:prstGeom>
          <a:ln>
            <a:solidFill>
              <a:schemeClr val="bg1">
                <a:lumMod val="85000"/>
              </a:schemeClr>
            </a:solidFill>
          </a:ln>
        </p:spPr>
        <p:txBody>
          <a:bodyPr>
            <a:spAutoFit/>
          </a:bodyPr>
          <a:lstStyle/>
          <a:p>
            <a:pPr>
              <a:lnSpc>
                <a:spcPct val="150000"/>
              </a:lnSpc>
            </a:pPr>
            <a:r>
              <a:rPr lang="zh-CN" altLang="en-US" sz="1600" dirty="0">
                <a:latin typeface="幼圆" pitchFamily="49" charset="-122"/>
                <a:ea typeface="幼圆" pitchFamily="49" charset="-122"/>
              </a:rPr>
              <a:t>一个入口，实现订单消息的统一接收和处理</a:t>
            </a:r>
          </a:p>
          <a:p>
            <a:pPr>
              <a:lnSpc>
                <a:spcPct val="150000"/>
              </a:lnSpc>
            </a:pPr>
            <a:r>
              <a:rPr lang="zh-CN" altLang="en-US" sz="1100" dirty="0">
                <a:latin typeface="幼圆" pitchFamily="49" charset="-122"/>
                <a:ea typeface="幼圆" pitchFamily="49" charset="-122"/>
              </a:rPr>
              <a:t>全面打通外卖平台，饿了么、美团外卖、百度外卖等外卖订单均可通过掌贝来接收和处理，避免商户在多个外卖平台之间往返操作，提升外卖订单的响应效率。</a:t>
            </a:r>
          </a:p>
        </p:txBody>
      </p:sp>
      <p:pic>
        <p:nvPicPr>
          <p:cNvPr id="5126" name="Picture 6" descr="http://www.yunnex.com/themes/simplebootx/Public/images/smart3/ronghewaimai/ronghewaimai-datongpingtai.png"/>
          <p:cNvPicPr>
            <a:picLocks noChangeAspect="1" noChangeArrowheads="1"/>
          </p:cNvPicPr>
          <p:nvPr/>
        </p:nvPicPr>
        <p:blipFill>
          <a:blip r:embed="rId4"/>
          <a:srcRect/>
          <a:stretch>
            <a:fillRect/>
          </a:stretch>
        </p:blipFill>
        <p:spPr bwMode="auto">
          <a:xfrm>
            <a:off x="2000232" y="3430122"/>
            <a:ext cx="2786082" cy="1784834"/>
          </a:xfrm>
          <a:prstGeom prst="rect">
            <a:avLst/>
          </a:prstGeom>
          <a:noFill/>
        </p:spPr>
      </p:pic>
      <p:sp>
        <p:nvSpPr>
          <p:cNvPr id="27" name="矩形 26"/>
          <p:cNvSpPr/>
          <p:nvPr/>
        </p:nvSpPr>
        <p:spPr>
          <a:xfrm>
            <a:off x="4143404" y="3785084"/>
            <a:ext cx="4572000" cy="929806"/>
          </a:xfrm>
          <a:prstGeom prst="rect">
            <a:avLst/>
          </a:prstGeom>
          <a:ln>
            <a:solidFill>
              <a:schemeClr val="bg1">
                <a:lumMod val="85000"/>
              </a:schemeClr>
            </a:solidFill>
          </a:ln>
        </p:spPr>
        <p:txBody>
          <a:bodyPr>
            <a:spAutoFit/>
          </a:bodyPr>
          <a:lstStyle/>
          <a:p>
            <a:pPr>
              <a:lnSpc>
                <a:spcPct val="150000"/>
              </a:lnSpc>
            </a:pPr>
            <a:r>
              <a:rPr lang="zh-CN" altLang="en-US" sz="1600" dirty="0">
                <a:latin typeface="幼圆" pitchFamily="49" charset="-122"/>
                <a:ea typeface="幼圆" pitchFamily="49" charset="-122"/>
              </a:rPr>
              <a:t>打通各大外卖平台数据，一体化管理营销</a:t>
            </a:r>
          </a:p>
          <a:p>
            <a:pPr>
              <a:lnSpc>
                <a:spcPct val="150000"/>
              </a:lnSpc>
            </a:pPr>
            <a:r>
              <a:rPr lang="zh-CN" altLang="en-US" sz="1100" dirty="0">
                <a:latin typeface="幼圆" pitchFamily="49" charset="-122"/>
                <a:ea typeface="幼圆" pitchFamily="49" charset="-122"/>
              </a:rPr>
              <a:t>能够对总公司、分公司和每个外卖平台的数据进行对账分析，沉淀订单数据方便二次营销。在减少对账成本的同时，实现一体化管理营销。</a:t>
            </a:r>
            <a:endParaRPr lang="zh-CN" altLang="en-US" sz="1600" dirty="0">
              <a:latin typeface="幼圆" pitchFamily="49" charset="-122"/>
              <a:ea typeface="幼圆" pitchFamily="49" charset="-122"/>
            </a:endParaRPr>
          </a:p>
        </p:txBody>
      </p:sp>
    </p:spTree>
    <p:extLst>
      <p:ext uri="{BB962C8B-B14F-4D97-AF65-F5344CB8AC3E}">
        <p14:creationId xmlns:p14="http://schemas.microsoft.com/office/powerpoint/2010/main" val="253791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389" y="-18"/>
            <a:ext cx="2970685" cy="55976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融合团购</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5.7</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4098" name="Picture 2" descr="http://www.yunnex.com/themes/simplebootx/Public/images/smart3/ronghetuangou/ronghetuangou01.png"/>
          <p:cNvPicPr>
            <a:picLocks noChangeAspect="1" noChangeArrowheads="1"/>
          </p:cNvPicPr>
          <p:nvPr/>
        </p:nvPicPr>
        <p:blipFill>
          <a:blip r:embed="rId2"/>
          <a:srcRect/>
          <a:stretch>
            <a:fillRect/>
          </a:stretch>
        </p:blipFill>
        <p:spPr bwMode="auto">
          <a:xfrm>
            <a:off x="857224" y="704336"/>
            <a:ext cx="2230259" cy="1428760"/>
          </a:xfrm>
          <a:prstGeom prst="rect">
            <a:avLst/>
          </a:prstGeom>
          <a:noFill/>
        </p:spPr>
      </p:pic>
      <p:sp>
        <p:nvSpPr>
          <p:cNvPr id="6" name="矩形 5"/>
          <p:cNvSpPr/>
          <p:nvPr/>
        </p:nvSpPr>
        <p:spPr>
          <a:xfrm>
            <a:off x="2928942" y="847212"/>
            <a:ext cx="4572000" cy="1183722"/>
          </a:xfrm>
          <a:prstGeom prst="rect">
            <a:avLst/>
          </a:prstGeom>
          <a:ln>
            <a:solidFill>
              <a:schemeClr val="bg1">
                <a:lumMod val="85000"/>
              </a:schemeClr>
            </a:solidFill>
          </a:ln>
        </p:spPr>
        <p:txBody>
          <a:bodyPr>
            <a:spAutoFit/>
          </a:bodyPr>
          <a:lstStyle/>
          <a:p>
            <a:pPr>
              <a:lnSpc>
                <a:spcPct val="150000"/>
              </a:lnSpc>
            </a:pPr>
            <a:r>
              <a:rPr lang="zh-CN" altLang="en-US" sz="1600" dirty="0">
                <a:latin typeface="幼圆" pitchFamily="49" charset="-122"/>
                <a:ea typeface="幼圆" pitchFamily="49" charset="-122"/>
              </a:rPr>
              <a:t>融合团购</a:t>
            </a:r>
          </a:p>
          <a:p>
            <a:pPr>
              <a:lnSpc>
                <a:spcPct val="150000"/>
              </a:lnSpc>
            </a:pPr>
            <a:r>
              <a:rPr lang="zh-CN" altLang="en-US" sz="1100" dirty="0">
                <a:latin typeface="幼圆" pitchFamily="49" charset="-122"/>
                <a:ea typeface="幼圆" pitchFamily="49" charset="-122"/>
              </a:rPr>
              <a:t>快人一步，服务更细致更周到。全面打通美团、糯米、大众点评等团购平台，多个团购平台信息互通，无需逐个登录后台，掌贝消息窗口统一接收处理团购券，实现订单高效管理。</a:t>
            </a:r>
          </a:p>
        </p:txBody>
      </p:sp>
      <p:pic>
        <p:nvPicPr>
          <p:cNvPr id="4100" name="Picture 4" descr="http://www.yunnex.com/themes/simplebootx/Public/images/smart3/ronghetuangou/ronghetuangou-yijihexiao.png"/>
          <p:cNvPicPr>
            <a:picLocks noChangeAspect="1" noChangeArrowheads="1"/>
          </p:cNvPicPr>
          <p:nvPr/>
        </p:nvPicPr>
        <p:blipFill>
          <a:blip r:embed="rId3"/>
          <a:srcRect/>
          <a:stretch>
            <a:fillRect/>
          </a:stretch>
        </p:blipFill>
        <p:spPr bwMode="auto">
          <a:xfrm>
            <a:off x="5214942" y="1857370"/>
            <a:ext cx="2500330" cy="1601775"/>
          </a:xfrm>
          <a:prstGeom prst="rect">
            <a:avLst/>
          </a:prstGeom>
          <a:noFill/>
        </p:spPr>
      </p:pic>
      <p:sp>
        <p:nvSpPr>
          <p:cNvPr id="8" name="矩形 7"/>
          <p:cNvSpPr/>
          <p:nvPr/>
        </p:nvSpPr>
        <p:spPr>
          <a:xfrm>
            <a:off x="500034" y="2285998"/>
            <a:ext cx="4572000" cy="929806"/>
          </a:xfrm>
          <a:prstGeom prst="rect">
            <a:avLst/>
          </a:prstGeom>
          <a:ln>
            <a:solidFill>
              <a:schemeClr val="bg1">
                <a:lumMod val="85000"/>
              </a:schemeClr>
            </a:solidFill>
          </a:ln>
        </p:spPr>
        <p:txBody>
          <a:bodyPr>
            <a:spAutoFit/>
          </a:bodyPr>
          <a:lstStyle/>
          <a:p>
            <a:pPr>
              <a:lnSpc>
                <a:spcPct val="150000"/>
              </a:lnSpc>
            </a:pPr>
            <a:r>
              <a:rPr lang="zh-CN" altLang="en-US" sz="1600" dirty="0">
                <a:latin typeface="幼圆" pitchFamily="49" charset="-122"/>
                <a:ea typeface="幼圆" pitchFamily="49" charset="-122"/>
              </a:rPr>
              <a:t>各大平台团购券一机核销</a:t>
            </a:r>
          </a:p>
          <a:p>
            <a:pPr>
              <a:lnSpc>
                <a:spcPct val="150000"/>
              </a:lnSpc>
            </a:pPr>
            <a:r>
              <a:rPr lang="zh-CN" altLang="en-US" sz="1100" dirty="0">
                <a:latin typeface="幼圆" pitchFamily="49" charset="-122"/>
                <a:ea typeface="幼圆" pitchFamily="49" charset="-122"/>
              </a:rPr>
              <a:t>一机核销美团、大众点评、糯米等主流平台团购券；无需在多个团购平台切换，节省核销时间，提高服务效率！</a:t>
            </a:r>
          </a:p>
        </p:txBody>
      </p:sp>
      <p:sp>
        <p:nvSpPr>
          <p:cNvPr id="9" name="矩形 8"/>
          <p:cNvSpPr/>
          <p:nvPr/>
        </p:nvSpPr>
        <p:spPr>
          <a:xfrm>
            <a:off x="3286148" y="3429006"/>
            <a:ext cx="4572000" cy="1354217"/>
          </a:xfrm>
          <a:prstGeom prst="rect">
            <a:avLst/>
          </a:prstGeom>
          <a:ln>
            <a:solidFill>
              <a:schemeClr val="bg1">
                <a:lumMod val="85000"/>
              </a:schemeClr>
            </a:solidFill>
          </a:ln>
        </p:spPr>
        <p:txBody>
          <a:bodyPr>
            <a:spAutoFit/>
          </a:bodyPr>
          <a:lstStyle/>
          <a:p>
            <a:r>
              <a:rPr lang="zh-CN" altLang="en-US" sz="1600" dirty="0">
                <a:latin typeface="幼圆" pitchFamily="49" charset="-122"/>
                <a:ea typeface="幼圆" pitchFamily="49" charset="-122"/>
              </a:rPr>
              <a:t>团购数据整合分析</a:t>
            </a:r>
          </a:p>
          <a:p>
            <a:pPr>
              <a:lnSpc>
                <a:spcPct val="150000"/>
              </a:lnSpc>
            </a:pPr>
            <a:r>
              <a:rPr lang="zh-CN" altLang="en-US" sz="1100" dirty="0">
                <a:latin typeface="幼圆" pitchFamily="49" charset="-122"/>
                <a:ea typeface="幼圆" pitchFamily="49" charset="-122"/>
              </a:rPr>
              <a:t>各大团购平台消费数据一目了然；</a:t>
            </a:r>
            <a:br>
              <a:rPr lang="zh-CN" altLang="en-US" sz="1100" dirty="0">
                <a:latin typeface="幼圆" pitchFamily="49" charset="-122"/>
                <a:ea typeface="幼圆" pitchFamily="49" charset="-122"/>
              </a:rPr>
            </a:br>
            <a:r>
              <a:rPr lang="zh-CN" altLang="en-US" sz="1100" dirty="0">
                <a:latin typeface="幼圆" pitchFamily="49" charset="-122"/>
                <a:ea typeface="幼圆" pitchFamily="49" charset="-122"/>
              </a:rPr>
              <a:t>可分时段、门店、平台统计；</a:t>
            </a:r>
            <a:br>
              <a:rPr lang="zh-CN" altLang="en-US" sz="1100" dirty="0">
                <a:latin typeface="幼圆" pitchFamily="49" charset="-122"/>
                <a:ea typeface="幼圆" pitchFamily="49" charset="-122"/>
              </a:rPr>
            </a:br>
            <a:r>
              <a:rPr lang="zh-CN" altLang="en-US" sz="1100" dirty="0">
                <a:latin typeface="幼圆" pitchFamily="49" charset="-122"/>
                <a:ea typeface="幼圆" pitchFamily="49" charset="-122"/>
              </a:rPr>
              <a:t>数据整合统计分析，一键完成；</a:t>
            </a:r>
            <a:br>
              <a:rPr lang="zh-CN" altLang="en-US" sz="1100" dirty="0">
                <a:latin typeface="幼圆" pitchFamily="49" charset="-122"/>
                <a:ea typeface="幼圆" pitchFamily="49" charset="-122"/>
              </a:rPr>
            </a:br>
            <a:r>
              <a:rPr lang="zh-CN" altLang="en-US" sz="1100" dirty="0">
                <a:latin typeface="幼圆" pitchFamily="49" charset="-122"/>
                <a:ea typeface="幼圆" pitchFamily="49" charset="-122"/>
              </a:rPr>
              <a:t>团购平台管理，从未如此简单。</a:t>
            </a:r>
          </a:p>
        </p:txBody>
      </p:sp>
      <p:pic>
        <p:nvPicPr>
          <p:cNvPr id="4102" name="Picture 6" descr="http://www.yunnex.com/themes/simplebootx/Public/images/smart3/ronghetuangou/ronghetuangou-tuangoushuju.png"/>
          <p:cNvPicPr>
            <a:picLocks noChangeAspect="1" noChangeArrowheads="1"/>
          </p:cNvPicPr>
          <p:nvPr/>
        </p:nvPicPr>
        <p:blipFill>
          <a:blip r:embed="rId4"/>
          <a:srcRect/>
          <a:stretch>
            <a:fillRect/>
          </a:stretch>
        </p:blipFill>
        <p:spPr bwMode="auto">
          <a:xfrm>
            <a:off x="785818" y="3214692"/>
            <a:ext cx="2714612" cy="1739049"/>
          </a:xfrm>
          <a:prstGeom prst="rect">
            <a:avLst/>
          </a:prstGeom>
          <a:noFill/>
        </p:spPr>
      </p:pic>
    </p:spTree>
    <p:extLst>
      <p:ext uri="{BB962C8B-B14F-4D97-AF65-F5344CB8AC3E}">
        <p14:creationId xmlns:p14="http://schemas.microsoft.com/office/powerpoint/2010/main" val="2537916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389" y="-18"/>
            <a:ext cx="2970685" cy="55976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智能小二</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4332"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5.8</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20482" name="Picture 2" descr="http://www.yunnex.com/themes/simplebootx/Public/images/smart3/zhinengxiaoer/zhinengxiaoer01.png"/>
          <p:cNvPicPr>
            <a:picLocks noChangeAspect="1" noChangeArrowheads="1"/>
          </p:cNvPicPr>
          <p:nvPr/>
        </p:nvPicPr>
        <p:blipFill>
          <a:blip r:embed="rId2"/>
          <a:srcRect/>
          <a:stretch>
            <a:fillRect/>
          </a:stretch>
        </p:blipFill>
        <p:spPr bwMode="auto">
          <a:xfrm>
            <a:off x="142844" y="714362"/>
            <a:ext cx="2471368" cy="1571636"/>
          </a:xfrm>
          <a:prstGeom prst="rect">
            <a:avLst/>
          </a:prstGeom>
          <a:noFill/>
        </p:spPr>
      </p:pic>
      <p:sp>
        <p:nvSpPr>
          <p:cNvPr id="12" name="矩形 11"/>
          <p:cNvSpPr/>
          <p:nvPr/>
        </p:nvSpPr>
        <p:spPr>
          <a:xfrm>
            <a:off x="2500298" y="816436"/>
            <a:ext cx="5786478" cy="969496"/>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智能小二</a:t>
            </a:r>
          </a:p>
          <a:p>
            <a:pPr>
              <a:lnSpc>
                <a:spcPct val="150000"/>
              </a:lnSpc>
            </a:pPr>
            <a:r>
              <a:rPr lang="zh-CN" altLang="en-US" sz="1100" dirty="0">
                <a:latin typeface="幼圆" pitchFamily="49" charset="-122"/>
                <a:ea typeface="幼圆" pitchFamily="49" charset="-122"/>
              </a:rPr>
              <a:t>智能小二是顾客的贴心服务员。以桌贴或桌牌的形式呈现给顾客，用智能化、标准化的服务替代人力，顾客可以扫描智能小二的二维码，在店内自助完成点餐、点评、买单等服务。</a:t>
            </a:r>
          </a:p>
        </p:txBody>
      </p:sp>
      <p:pic>
        <p:nvPicPr>
          <p:cNvPr id="20484" name="Picture 4" descr="http://www.yunnex.com/themes/simplebootx/Public/images/smart3/zhinengxiaoer/zhinengxiaoer02.png"/>
          <p:cNvPicPr>
            <a:picLocks noChangeAspect="1" noChangeArrowheads="1"/>
          </p:cNvPicPr>
          <p:nvPr/>
        </p:nvPicPr>
        <p:blipFill>
          <a:blip r:embed="rId3"/>
          <a:srcRect/>
          <a:stretch>
            <a:fillRect/>
          </a:stretch>
        </p:blipFill>
        <p:spPr bwMode="auto">
          <a:xfrm>
            <a:off x="5672006" y="1714494"/>
            <a:ext cx="3257712" cy="2071702"/>
          </a:xfrm>
          <a:prstGeom prst="rect">
            <a:avLst/>
          </a:prstGeom>
          <a:noFill/>
        </p:spPr>
      </p:pic>
      <p:sp>
        <p:nvSpPr>
          <p:cNvPr id="14" name="矩形 13"/>
          <p:cNvSpPr/>
          <p:nvPr/>
        </p:nvSpPr>
        <p:spPr>
          <a:xfrm>
            <a:off x="428596" y="2146227"/>
            <a:ext cx="5643602" cy="1354217"/>
          </a:xfrm>
          <a:prstGeom prst="rect">
            <a:avLst/>
          </a:prstGeom>
          <a:ln>
            <a:solidFill>
              <a:schemeClr val="bg1">
                <a:lumMod val="85000"/>
              </a:schemeClr>
            </a:solidFill>
          </a:ln>
        </p:spPr>
        <p:txBody>
          <a:bodyPr wrap="square">
            <a:spAutoFit/>
          </a:bodyPr>
          <a:lstStyle/>
          <a:p>
            <a:r>
              <a:rPr lang="zh-CN" altLang="en-US" sz="1600" dirty="0">
                <a:latin typeface="幼圆" pitchFamily="49" charset="-122"/>
                <a:ea typeface="幼圆" pitchFamily="49" charset="-122"/>
              </a:rPr>
              <a:t>功能齐全，完美替代服务员</a:t>
            </a:r>
          </a:p>
          <a:p>
            <a:pPr>
              <a:lnSpc>
                <a:spcPct val="150000"/>
              </a:lnSpc>
            </a:pPr>
            <a:r>
              <a:rPr lang="zh-CN" altLang="en-US" sz="1100" b="1" dirty="0">
                <a:latin typeface="幼圆" pitchFamily="49" charset="-122"/>
                <a:ea typeface="幼圆" pitchFamily="49" charset="-122"/>
              </a:rPr>
              <a:t>顾客体验佳</a:t>
            </a:r>
            <a:r>
              <a:rPr lang="zh-CN" altLang="en-US" sz="1100" dirty="0">
                <a:latin typeface="幼圆" pitchFamily="49" charset="-122"/>
                <a:ea typeface="幼圆" pitchFamily="49" charset="-122"/>
              </a:rPr>
              <a:t>：通过扫码即可进入智能小二界面，无须下载</a:t>
            </a:r>
            <a:r>
              <a:rPr lang="en-US" altLang="zh-CN" sz="1100" dirty="0">
                <a:latin typeface="幼圆" pitchFamily="49" charset="-122"/>
                <a:ea typeface="幼圆" pitchFamily="49" charset="-122"/>
              </a:rPr>
              <a:t>APP</a:t>
            </a:r>
            <a:r>
              <a:rPr lang="zh-CN" altLang="en-US" sz="1100" dirty="0">
                <a:latin typeface="幼圆" pitchFamily="49" charset="-122"/>
                <a:ea typeface="幼圆" pitchFamily="49" charset="-122"/>
              </a:rPr>
              <a:t>。同时，顾客自助服务简化用餐流程，极大提高用餐体验。</a:t>
            </a:r>
          </a:p>
          <a:p>
            <a:pPr>
              <a:lnSpc>
                <a:spcPct val="150000"/>
              </a:lnSpc>
            </a:pPr>
            <a:r>
              <a:rPr lang="zh-CN" altLang="en-US" sz="1100" b="1" dirty="0">
                <a:latin typeface="幼圆" pitchFamily="49" charset="-122"/>
                <a:ea typeface="幼圆" pitchFamily="49" charset="-122"/>
              </a:rPr>
              <a:t>节约人力成本</a:t>
            </a:r>
            <a:r>
              <a:rPr lang="zh-CN" altLang="en-US" sz="1100" dirty="0">
                <a:latin typeface="幼圆" pitchFamily="49" charset="-122"/>
                <a:ea typeface="幼圆" pitchFamily="49" charset="-122"/>
              </a:rPr>
              <a:t>：呼叫店员、点餐、买单、点评、领券、</a:t>
            </a:r>
            <a:r>
              <a:rPr lang="en-US" altLang="zh-CN" sz="1100" dirty="0" err="1">
                <a:latin typeface="幼圆" pitchFamily="49" charset="-122"/>
                <a:ea typeface="幼圆" pitchFamily="49" charset="-122"/>
              </a:rPr>
              <a:t>WIFi</a:t>
            </a:r>
            <a:r>
              <a:rPr lang="zh-CN" altLang="en-US" sz="1100" dirty="0">
                <a:latin typeface="幼圆" pitchFamily="49" charset="-122"/>
                <a:ea typeface="幼圆" pitchFamily="49" charset="-122"/>
              </a:rPr>
              <a:t>、均可在智能小二里实现。再也不用因为餐厅服务员人手不足而忙得焦头烂额。</a:t>
            </a:r>
          </a:p>
        </p:txBody>
      </p:sp>
      <p:pic>
        <p:nvPicPr>
          <p:cNvPr id="20486" name="Picture 6" descr="http://www.yunnex.com/themes/simplebootx/Public/images/smart3/zhinengxiaoer/zhinengxiaoer03.png"/>
          <p:cNvPicPr>
            <a:picLocks noChangeAspect="1" noChangeArrowheads="1"/>
          </p:cNvPicPr>
          <p:nvPr/>
        </p:nvPicPr>
        <p:blipFill>
          <a:blip r:embed="rId4"/>
          <a:srcRect/>
          <a:stretch>
            <a:fillRect/>
          </a:stretch>
        </p:blipFill>
        <p:spPr bwMode="auto">
          <a:xfrm>
            <a:off x="1928794" y="3500444"/>
            <a:ext cx="1357322" cy="1357322"/>
          </a:xfrm>
          <a:prstGeom prst="rect">
            <a:avLst/>
          </a:prstGeom>
          <a:noFill/>
        </p:spPr>
      </p:pic>
      <p:pic>
        <p:nvPicPr>
          <p:cNvPr id="20488" name="Picture 8" descr="http://www.yunnex.com/themes/simplebootx/Public/images/smart3/zhinengxiaoer/zhinengxiaoer04.png"/>
          <p:cNvPicPr>
            <a:picLocks noChangeAspect="1" noChangeArrowheads="1"/>
          </p:cNvPicPr>
          <p:nvPr/>
        </p:nvPicPr>
        <p:blipFill>
          <a:blip r:embed="rId5"/>
          <a:srcRect/>
          <a:stretch>
            <a:fillRect/>
          </a:stretch>
        </p:blipFill>
        <p:spPr bwMode="auto">
          <a:xfrm>
            <a:off x="4357686" y="3571882"/>
            <a:ext cx="1285884" cy="1285884"/>
          </a:xfrm>
          <a:prstGeom prst="rect">
            <a:avLst/>
          </a:prstGeom>
          <a:noFill/>
        </p:spPr>
      </p:pic>
      <p:pic>
        <p:nvPicPr>
          <p:cNvPr id="20490" name="Picture 10" descr="http://www.yunnex.com/themes/simplebootx/Public/images/smart3/zhinengxiaoer/zhinengxiaoer05.png"/>
          <p:cNvPicPr>
            <a:picLocks noChangeAspect="1" noChangeArrowheads="1"/>
          </p:cNvPicPr>
          <p:nvPr/>
        </p:nvPicPr>
        <p:blipFill>
          <a:blip r:embed="rId6"/>
          <a:srcRect/>
          <a:stretch>
            <a:fillRect/>
          </a:stretch>
        </p:blipFill>
        <p:spPr bwMode="auto">
          <a:xfrm>
            <a:off x="6715140" y="3429006"/>
            <a:ext cx="1428760" cy="1428760"/>
          </a:xfrm>
          <a:prstGeom prst="rect">
            <a:avLst/>
          </a:prstGeom>
          <a:noFill/>
        </p:spPr>
      </p:pic>
      <p:sp>
        <p:nvSpPr>
          <p:cNvPr id="18" name="矩形 17"/>
          <p:cNvSpPr/>
          <p:nvPr/>
        </p:nvSpPr>
        <p:spPr>
          <a:xfrm>
            <a:off x="928662" y="4000510"/>
            <a:ext cx="1210588" cy="338554"/>
          </a:xfrm>
          <a:prstGeom prst="rect">
            <a:avLst/>
          </a:prstGeom>
        </p:spPr>
        <p:txBody>
          <a:bodyPr wrap="none">
            <a:spAutoFit/>
          </a:bodyPr>
          <a:lstStyle/>
          <a:p>
            <a:r>
              <a:rPr lang="zh-CN" altLang="en-US" sz="1600" dirty="0">
                <a:latin typeface="幼圆" pitchFamily="49" charset="-122"/>
                <a:ea typeface="幼圆" pitchFamily="49" charset="-122"/>
              </a:rPr>
              <a:t>代替服务员</a:t>
            </a:r>
          </a:p>
        </p:txBody>
      </p:sp>
      <p:sp>
        <p:nvSpPr>
          <p:cNvPr id="19" name="矩形 18"/>
          <p:cNvSpPr/>
          <p:nvPr/>
        </p:nvSpPr>
        <p:spPr>
          <a:xfrm>
            <a:off x="3495159" y="4000510"/>
            <a:ext cx="1005403" cy="338554"/>
          </a:xfrm>
          <a:prstGeom prst="rect">
            <a:avLst/>
          </a:prstGeom>
        </p:spPr>
        <p:txBody>
          <a:bodyPr wrap="none">
            <a:spAutoFit/>
          </a:bodyPr>
          <a:lstStyle/>
          <a:p>
            <a:r>
              <a:rPr lang="zh-CN" altLang="en-US" sz="1600" dirty="0">
                <a:latin typeface="幼圆" pitchFamily="49" charset="-122"/>
                <a:ea typeface="幼圆" pitchFamily="49" charset="-122"/>
              </a:rPr>
              <a:t>会员推广</a:t>
            </a:r>
          </a:p>
        </p:txBody>
      </p:sp>
      <p:sp>
        <p:nvSpPr>
          <p:cNvPr id="20" name="矩形 19"/>
          <p:cNvSpPr/>
          <p:nvPr/>
        </p:nvSpPr>
        <p:spPr>
          <a:xfrm>
            <a:off x="5929322" y="4019146"/>
            <a:ext cx="1005403" cy="338554"/>
          </a:xfrm>
          <a:prstGeom prst="rect">
            <a:avLst/>
          </a:prstGeom>
        </p:spPr>
        <p:txBody>
          <a:bodyPr wrap="none">
            <a:spAutoFit/>
          </a:bodyPr>
          <a:lstStyle/>
          <a:p>
            <a:r>
              <a:rPr lang="zh-CN" altLang="en-US" sz="1600" dirty="0">
                <a:latin typeface="幼圆" pitchFamily="49" charset="-122"/>
                <a:ea typeface="幼圆" pitchFamily="49" charset="-122"/>
              </a:rPr>
              <a:t>活动推广</a:t>
            </a:r>
          </a:p>
        </p:txBody>
      </p:sp>
    </p:spTree>
    <p:extLst>
      <p:ext uri="{BB962C8B-B14F-4D97-AF65-F5344CB8AC3E}">
        <p14:creationId xmlns:p14="http://schemas.microsoft.com/office/powerpoint/2010/main" val="2537916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389" y="-18"/>
            <a:ext cx="2970685" cy="55976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拉客营销</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68815" y="66738"/>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5.9</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21506" name="Picture 2" descr="http://www.yunnex.com/themes/simplebootx/Public/images/smart3/lakeyingxiao/lakeyingxiao.png"/>
          <p:cNvPicPr>
            <a:picLocks noChangeAspect="1" noChangeArrowheads="1"/>
          </p:cNvPicPr>
          <p:nvPr/>
        </p:nvPicPr>
        <p:blipFill>
          <a:blip r:embed="rId2"/>
          <a:srcRect/>
          <a:stretch>
            <a:fillRect/>
          </a:stretch>
        </p:blipFill>
        <p:spPr bwMode="auto">
          <a:xfrm>
            <a:off x="500066" y="571486"/>
            <a:ext cx="2341772" cy="1500198"/>
          </a:xfrm>
          <a:prstGeom prst="rect">
            <a:avLst/>
          </a:prstGeom>
          <a:noFill/>
        </p:spPr>
      </p:pic>
      <p:sp>
        <p:nvSpPr>
          <p:cNvPr id="16" name="矩形 15"/>
          <p:cNvSpPr/>
          <p:nvPr/>
        </p:nvSpPr>
        <p:spPr>
          <a:xfrm>
            <a:off x="2714644" y="785800"/>
            <a:ext cx="5572132" cy="969496"/>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拉客营销</a:t>
            </a:r>
          </a:p>
          <a:p>
            <a:pPr>
              <a:lnSpc>
                <a:spcPct val="150000"/>
              </a:lnSpc>
            </a:pPr>
            <a:r>
              <a:rPr lang="zh-CN" altLang="en-US" sz="1100" dirty="0">
                <a:latin typeface="幼圆" pitchFamily="49" charset="-122"/>
                <a:ea typeface="幼圆" pitchFamily="49" charset="-122"/>
              </a:rPr>
              <a:t>帮助商户调动员工积极性，让全体员工帮助门店完成拉粉、派券、派卡等营销工作，绩效挂钩到个人，实现店内员工服务量化管理。</a:t>
            </a:r>
          </a:p>
        </p:txBody>
      </p:sp>
      <p:sp>
        <p:nvSpPr>
          <p:cNvPr id="17" name="矩形 16"/>
          <p:cNvSpPr/>
          <p:nvPr/>
        </p:nvSpPr>
        <p:spPr>
          <a:xfrm>
            <a:off x="428596" y="2058342"/>
            <a:ext cx="2214578" cy="1084912"/>
          </a:xfrm>
          <a:prstGeom prst="rect">
            <a:avLst/>
          </a:prstGeom>
          <a:ln>
            <a:solidFill>
              <a:schemeClr val="bg1">
                <a:lumMod val="85000"/>
              </a:schemeClr>
            </a:solidFill>
          </a:ln>
        </p:spPr>
        <p:txBody>
          <a:bodyPr wrap="square">
            <a:spAutoFit/>
          </a:bodyPr>
          <a:lstStyle/>
          <a:p>
            <a:pPr algn="ctr">
              <a:lnSpc>
                <a:spcPct val="150000"/>
              </a:lnSpc>
            </a:pPr>
            <a:r>
              <a:rPr lang="zh-CN" altLang="en-US" sz="1600" dirty="0">
                <a:latin typeface="幼圆" pitchFamily="49" charset="-122"/>
                <a:ea typeface="幼圆" pitchFamily="49" charset="-122"/>
              </a:rPr>
              <a:t>员工与手环一对一绑定 ，自定义推广内容</a:t>
            </a:r>
          </a:p>
          <a:p>
            <a:pPr algn="ctr">
              <a:lnSpc>
                <a:spcPct val="150000"/>
              </a:lnSpc>
            </a:pPr>
            <a:r>
              <a:rPr lang="zh-CN" altLang="en-US" sz="1100" dirty="0">
                <a:latin typeface="幼圆" pitchFamily="49" charset="-122"/>
                <a:ea typeface="幼圆" pitchFamily="49" charset="-122"/>
              </a:rPr>
              <a:t>配置简单，使用方便</a:t>
            </a:r>
          </a:p>
        </p:txBody>
      </p:sp>
      <p:pic>
        <p:nvPicPr>
          <p:cNvPr id="21508" name="Picture 4" descr="http://www.yunnex.com/themes/simplebootx/Public/images/smart3/lakeyingxiao/lakerenyuanbangdin.png"/>
          <p:cNvPicPr>
            <a:picLocks noChangeAspect="1" noChangeArrowheads="1"/>
          </p:cNvPicPr>
          <p:nvPr/>
        </p:nvPicPr>
        <p:blipFill>
          <a:blip r:embed="rId3"/>
          <a:srcRect/>
          <a:stretch>
            <a:fillRect/>
          </a:stretch>
        </p:blipFill>
        <p:spPr bwMode="auto">
          <a:xfrm>
            <a:off x="2928926" y="1988262"/>
            <a:ext cx="928694" cy="928535"/>
          </a:xfrm>
          <a:prstGeom prst="rect">
            <a:avLst/>
          </a:prstGeom>
          <a:noFill/>
        </p:spPr>
      </p:pic>
      <p:pic>
        <p:nvPicPr>
          <p:cNvPr id="21510" name="Picture 6" descr="http://www.yunnex.com/themes/simplebootx/Public/images/smart3/lakeyingxiao/shezhituiguangneirong.png"/>
          <p:cNvPicPr>
            <a:picLocks noChangeAspect="1" noChangeArrowheads="1"/>
          </p:cNvPicPr>
          <p:nvPr/>
        </p:nvPicPr>
        <p:blipFill>
          <a:blip r:embed="rId4"/>
          <a:srcRect/>
          <a:stretch>
            <a:fillRect/>
          </a:stretch>
        </p:blipFill>
        <p:spPr bwMode="auto">
          <a:xfrm>
            <a:off x="4637933" y="1928808"/>
            <a:ext cx="1219951" cy="1032842"/>
          </a:xfrm>
          <a:prstGeom prst="rect">
            <a:avLst/>
          </a:prstGeom>
          <a:noFill/>
        </p:spPr>
      </p:pic>
      <p:pic>
        <p:nvPicPr>
          <p:cNvPr id="21512" name="Picture 8" descr="http://www.yunnex.com/themes/simplebootx/Public/images/smart3/lakeyingxiao/laketongjichakan.png"/>
          <p:cNvPicPr>
            <a:picLocks noChangeAspect="1" noChangeArrowheads="1"/>
          </p:cNvPicPr>
          <p:nvPr/>
        </p:nvPicPr>
        <p:blipFill>
          <a:blip r:embed="rId5"/>
          <a:srcRect/>
          <a:stretch>
            <a:fillRect/>
          </a:stretch>
        </p:blipFill>
        <p:spPr bwMode="auto">
          <a:xfrm>
            <a:off x="6781072" y="2059700"/>
            <a:ext cx="934200" cy="714221"/>
          </a:xfrm>
          <a:prstGeom prst="rect">
            <a:avLst/>
          </a:prstGeom>
          <a:noFill/>
        </p:spPr>
      </p:pic>
      <p:sp>
        <p:nvSpPr>
          <p:cNvPr id="21" name="矩形 20"/>
          <p:cNvSpPr/>
          <p:nvPr/>
        </p:nvSpPr>
        <p:spPr>
          <a:xfrm>
            <a:off x="2786050" y="2773922"/>
            <a:ext cx="1492716" cy="369332"/>
          </a:xfrm>
          <a:prstGeom prst="rect">
            <a:avLst/>
          </a:prstGeom>
        </p:spPr>
        <p:txBody>
          <a:bodyPr wrap="none">
            <a:spAutoFit/>
          </a:bodyPr>
          <a:lstStyle/>
          <a:p>
            <a:pPr algn="ctr">
              <a:lnSpc>
                <a:spcPct val="150000"/>
              </a:lnSpc>
            </a:pPr>
            <a:r>
              <a:rPr lang="zh-CN" altLang="en-US" sz="1200" dirty="0">
                <a:latin typeface="幼圆" pitchFamily="49" charset="-122"/>
                <a:ea typeface="幼圆" pitchFamily="49" charset="-122"/>
              </a:rPr>
              <a:t>步骤</a:t>
            </a:r>
            <a:r>
              <a:rPr lang="en-US" altLang="zh-CN" sz="1200" dirty="0">
                <a:latin typeface="幼圆" pitchFamily="49" charset="-122"/>
                <a:ea typeface="幼圆" pitchFamily="49" charset="-122"/>
              </a:rPr>
              <a:t>I</a:t>
            </a:r>
            <a:r>
              <a:rPr lang="zh-CN" altLang="en-US" sz="1200" dirty="0">
                <a:latin typeface="幼圆" pitchFamily="49" charset="-122"/>
                <a:ea typeface="幼圆" pitchFamily="49" charset="-122"/>
              </a:rPr>
              <a:t>：拉客人绑码</a:t>
            </a:r>
          </a:p>
        </p:txBody>
      </p:sp>
      <p:sp>
        <p:nvSpPr>
          <p:cNvPr id="22" name="矩形 21"/>
          <p:cNvSpPr/>
          <p:nvPr/>
        </p:nvSpPr>
        <p:spPr>
          <a:xfrm>
            <a:off x="4495056" y="2773922"/>
            <a:ext cx="1723550" cy="326051"/>
          </a:xfrm>
          <a:prstGeom prst="rect">
            <a:avLst/>
          </a:prstGeom>
        </p:spPr>
        <p:txBody>
          <a:bodyPr wrap="none">
            <a:spAutoFit/>
          </a:bodyPr>
          <a:lstStyle/>
          <a:p>
            <a:pPr algn="ctr">
              <a:lnSpc>
                <a:spcPct val="150000"/>
              </a:lnSpc>
            </a:pPr>
            <a:r>
              <a:rPr lang="zh-CN" altLang="en-US" sz="1200" dirty="0">
                <a:latin typeface="幼圆" pitchFamily="49" charset="-122"/>
                <a:ea typeface="幼圆" pitchFamily="49" charset="-122"/>
              </a:rPr>
              <a:t>步骤</a:t>
            </a:r>
            <a:r>
              <a:rPr lang="en-US" altLang="zh-CN" sz="1200" dirty="0">
                <a:latin typeface="幼圆" pitchFamily="49" charset="-122"/>
                <a:ea typeface="幼圆" pitchFamily="49" charset="-122"/>
              </a:rPr>
              <a:t>II</a:t>
            </a:r>
            <a:r>
              <a:rPr lang="zh-CN" altLang="en-US" sz="1200" dirty="0">
                <a:latin typeface="幼圆" pitchFamily="49" charset="-122"/>
                <a:ea typeface="幼圆" pitchFamily="49" charset="-122"/>
              </a:rPr>
              <a:t>：设置推广内容</a:t>
            </a:r>
          </a:p>
        </p:txBody>
      </p:sp>
      <p:sp>
        <p:nvSpPr>
          <p:cNvPr id="23" name="矩形 22"/>
          <p:cNvSpPr/>
          <p:nvPr/>
        </p:nvSpPr>
        <p:spPr>
          <a:xfrm>
            <a:off x="6343406" y="2773922"/>
            <a:ext cx="1800494" cy="369332"/>
          </a:xfrm>
          <a:prstGeom prst="rect">
            <a:avLst/>
          </a:prstGeom>
        </p:spPr>
        <p:txBody>
          <a:bodyPr wrap="none">
            <a:spAutoFit/>
          </a:bodyPr>
          <a:lstStyle/>
          <a:p>
            <a:pPr algn="ctr">
              <a:lnSpc>
                <a:spcPct val="150000"/>
              </a:lnSpc>
            </a:pPr>
            <a:r>
              <a:rPr lang="zh-CN" altLang="en-US" sz="1200" dirty="0">
                <a:latin typeface="幼圆" pitchFamily="49" charset="-122"/>
                <a:ea typeface="幼圆" pitchFamily="49" charset="-122"/>
              </a:rPr>
              <a:t>步骤</a:t>
            </a:r>
            <a:r>
              <a:rPr lang="en-US" altLang="zh-CN" sz="1200" dirty="0">
                <a:latin typeface="幼圆" pitchFamily="49" charset="-122"/>
                <a:ea typeface="幼圆" pitchFamily="49" charset="-122"/>
              </a:rPr>
              <a:t>III</a:t>
            </a:r>
            <a:r>
              <a:rPr lang="zh-CN" altLang="en-US" sz="1200" dirty="0">
                <a:latin typeface="幼圆" pitchFamily="49" charset="-122"/>
                <a:ea typeface="幼圆" pitchFamily="49" charset="-122"/>
              </a:rPr>
              <a:t>：拉客统计查看</a:t>
            </a:r>
          </a:p>
        </p:txBody>
      </p:sp>
      <p:pic>
        <p:nvPicPr>
          <p:cNvPr id="21514" name="Picture 10" descr="http://www.yunnex.com/themes/simplebootx/Public/images/smart3/lakeyingxiao/lakeyingxiao-lakeyingxoaoshouhuan.png"/>
          <p:cNvPicPr>
            <a:picLocks noChangeAspect="1" noChangeArrowheads="1"/>
          </p:cNvPicPr>
          <p:nvPr/>
        </p:nvPicPr>
        <p:blipFill>
          <a:blip r:embed="rId6"/>
          <a:srcRect/>
          <a:stretch>
            <a:fillRect/>
          </a:stretch>
        </p:blipFill>
        <p:spPr bwMode="auto">
          <a:xfrm>
            <a:off x="-142908" y="3286130"/>
            <a:ext cx="2714644" cy="1739069"/>
          </a:xfrm>
          <a:prstGeom prst="rect">
            <a:avLst/>
          </a:prstGeom>
          <a:noFill/>
        </p:spPr>
      </p:pic>
      <p:sp>
        <p:nvSpPr>
          <p:cNvPr id="25" name="矩形 24"/>
          <p:cNvSpPr/>
          <p:nvPr/>
        </p:nvSpPr>
        <p:spPr>
          <a:xfrm>
            <a:off x="2143108" y="3382867"/>
            <a:ext cx="6215106" cy="1403461"/>
          </a:xfrm>
          <a:prstGeom prst="rect">
            <a:avLst/>
          </a:prstGeom>
          <a:ln>
            <a:solidFill>
              <a:schemeClr val="bg1">
                <a:lumMod val="85000"/>
              </a:schemeClr>
            </a:solidFill>
          </a:ln>
        </p:spPr>
        <p:txBody>
          <a:bodyPr wrap="square">
            <a:spAutoFit/>
          </a:bodyPr>
          <a:lstStyle/>
          <a:p>
            <a:pPr>
              <a:lnSpc>
                <a:spcPct val="120000"/>
              </a:lnSpc>
            </a:pPr>
            <a:r>
              <a:rPr lang="zh-CN" altLang="en-US" sz="1600" dirty="0">
                <a:latin typeface="幼圆" pitchFamily="49" charset="-122"/>
                <a:ea typeface="幼圆" pitchFamily="49" charset="-122"/>
              </a:rPr>
              <a:t>业内唯一拉客营销手环</a:t>
            </a:r>
          </a:p>
          <a:p>
            <a:pPr>
              <a:lnSpc>
                <a:spcPct val="120000"/>
              </a:lnSpc>
            </a:pPr>
            <a:r>
              <a:rPr lang="zh-CN" altLang="en-US" sz="1100" b="1" dirty="0">
                <a:latin typeface="幼圆" pitchFamily="49" charset="-122"/>
                <a:ea typeface="幼圆" pitchFamily="49" charset="-122"/>
              </a:rPr>
              <a:t>店内员工服务量化管理</a:t>
            </a:r>
            <a:r>
              <a:rPr lang="zh-CN" altLang="en-US" sz="1100" dirty="0">
                <a:latin typeface="幼圆" pitchFamily="49" charset="-122"/>
                <a:ea typeface="幼圆" pitchFamily="49" charset="-122"/>
              </a:rPr>
              <a:t>：后台实时记录员工推广业绩，方便商户查询员工个人绩效。会员拉新数据、优惠券拉客数据、公众号拉粉数据、点餐统计、点评统计，一目了然。商户可据此实施针对性的奖惩措施。</a:t>
            </a:r>
          </a:p>
          <a:p>
            <a:pPr>
              <a:lnSpc>
                <a:spcPct val="120000"/>
              </a:lnSpc>
            </a:pPr>
            <a:r>
              <a:rPr lang="zh-CN" altLang="en-US" sz="1100" b="1" dirty="0">
                <a:latin typeface="幼圆" pitchFamily="49" charset="-122"/>
                <a:ea typeface="幼圆" pitchFamily="49" charset="-122"/>
              </a:rPr>
              <a:t>全员营销利器</a:t>
            </a:r>
            <a:r>
              <a:rPr lang="zh-CN" altLang="en-US" sz="1100" dirty="0">
                <a:latin typeface="幼圆" pitchFamily="49" charset="-122"/>
                <a:ea typeface="幼圆" pitchFamily="49" charset="-122"/>
              </a:rPr>
              <a:t>：员工可通过拉客排行榜了解自己的“战绩”，并根据实际情况调整策略，同时商家的奖励政策极大地调动员工积极性。</a:t>
            </a:r>
          </a:p>
        </p:txBody>
      </p:sp>
    </p:spTree>
    <p:extLst>
      <p:ext uri="{BB962C8B-B14F-4D97-AF65-F5344CB8AC3E}">
        <p14:creationId xmlns:p14="http://schemas.microsoft.com/office/powerpoint/2010/main" val="253791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p:cNvSpPr txBox="1"/>
          <p:nvPr/>
        </p:nvSpPr>
        <p:spPr>
          <a:xfrm>
            <a:off x="5643570" y="999689"/>
            <a:ext cx="1454244" cy="3000821"/>
          </a:xfrm>
          <a:prstGeom prst="rect">
            <a:avLst/>
          </a:prstGeom>
          <a:noFill/>
        </p:spPr>
        <p:txBody>
          <a:bodyPr wrap="none" rtlCol="0">
            <a:spAutoFit/>
          </a:bodyPr>
          <a:lstStyle/>
          <a:p>
            <a:pPr marL="342900" indent="-342900">
              <a:lnSpc>
                <a:spcPct val="150000"/>
              </a:lnSpc>
              <a:buAutoNum type="arabicPeriod"/>
            </a:pPr>
            <a:r>
              <a:rPr lang="zh-CN" altLang="en-US" dirty="0">
                <a:solidFill>
                  <a:schemeClr val="bg1"/>
                </a:solidFill>
                <a:latin typeface="幼圆" pitchFamily="49" charset="-122"/>
                <a:ea typeface="幼圆" pitchFamily="49" charset="-122"/>
              </a:rPr>
              <a:t>智慧店铺</a:t>
            </a:r>
            <a:endParaRPr lang="en-US" altLang="zh-CN" dirty="0">
              <a:solidFill>
                <a:schemeClr val="bg1"/>
              </a:solidFill>
              <a:latin typeface="幼圆" pitchFamily="49" charset="-122"/>
              <a:ea typeface="幼圆" pitchFamily="49" charset="-122"/>
            </a:endParaRPr>
          </a:p>
          <a:p>
            <a:pPr marL="342900" indent="-342900">
              <a:lnSpc>
                <a:spcPct val="150000"/>
              </a:lnSpc>
              <a:buAutoNum type="arabicPeriod"/>
            </a:pPr>
            <a:r>
              <a:rPr lang="zh-CN" altLang="en-US" dirty="0">
                <a:solidFill>
                  <a:schemeClr val="bg1"/>
                </a:solidFill>
                <a:latin typeface="幼圆" pitchFamily="49" charset="-122"/>
                <a:ea typeface="幼圆" pitchFamily="49" charset="-122"/>
              </a:rPr>
              <a:t>行业痛点</a:t>
            </a:r>
            <a:endParaRPr lang="en-US" altLang="zh-CN" dirty="0">
              <a:solidFill>
                <a:schemeClr val="bg1"/>
              </a:solidFill>
              <a:latin typeface="幼圆" pitchFamily="49" charset="-122"/>
              <a:ea typeface="幼圆" pitchFamily="49" charset="-122"/>
            </a:endParaRPr>
          </a:p>
          <a:p>
            <a:pPr marL="342900" indent="-342900">
              <a:lnSpc>
                <a:spcPct val="150000"/>
              </a:lnSpc>
              <a:buAutoNum type="arabicPeriod"/>
            </a:pPr>
            <a:r>
              <a:rPr lang="zh-CN" altLang="en-US" dirty="0">
                <a:solidFill>
                  <a:schemeClr val="bg1"/>
                </a:solidFill>
                <a:latin typeface="幼圆" pitchFamily="49" charset="-122"/>
                <a:ea typeface="幼圆" pitchFamily="49" charset="-122"/>
              </a:rPr>
              <a:t>产品服务</a:t>
            </a:r>
            <a:endParaRPr lang="en-US" altLang="zh-CN" dirty="0">
              <a:solidFill>
                <a:schemeClr val="bg1"/>
              </a:solidFill>
              <a:latin typeface="幼圆" pitchFamily="49" charset="-122"/>
              <a:ea typeface="幼圆" pitchFamily="49" charset="-122"/>
            </a:endParaRPr>
          </a:p>
          <a:p>
            <a:pPr>
              <a:lnSpc>
                <a:spcPct val="150000"/>
              </a:lnSpc>
            </a:pPr>
            <a:r>
              <a:rPr lang="en-US" altLang="zh-CN" dirty="0">
                <a:solidFill>
                  <a:schemeClr val="bg1"/>
                </a:solidFill>
                <a:latin typeface="幼圆" pitchFamily="49" charset="-122"/>
                <a:ea typeface="幼圆" pitchFamily="49" charset="-122"/>
              </a:rPr>
              <a:t>4. </a:t>
            </a:r>
            <a:r>
              <a:rPr lang="zh-CN" altLang="en-US" dirty="0">
                <a:solidFill>
                  <a:schemeClr val="bg1"/>
                </a:solidFill>
                <a:latin typeface="幼圆" pitchFamily="49" charset="-122"/>
                <a:ea typeface="幼圆" pitchFamily="49" charset="-122"/>
              </a:rPr>
              <a:t>价值优势</a:t>
            </a:r>
            <a:endParaRPr lang="en-US" altLang="zh-CN" dirty="0">
              <a:solidFill>
                <a:schemeClr val="bg1"/>
              </a:solidFill>
              <a:latin typeface="幼圆" pitchFamily="49" charset="-122"/>
              <a:ea typeface="幼圆" pitchFamily="49" charset="-122"/>
            </a:endParaRPr>
          </a:p>
          <a:p>
            <a:pPr>
              <a:lnSpc>
                <a:spcPct val="150000"/>
              </a:lnSpc>
            </a:pPr>
            <a:r>
              <a:rPr lang="en-US" altLang="zh-CN" dirty="0">
                <a:solidFill>
                  <a:schemeClr val="bg1"/>
                </a:solidFill>
                <a:latin typeface="幼圆" pitchFamily="49" charset="-122"/>
                <a:ea typeface="幼圆" pitchFamily="49" charset="-122"/>
              </a:rPr>
              <a:t>5. </a:t>
            </a:r>
            <a:r>
              <a:rPr lang="zh-CN" altLang="en-US" dirty="0">
                <a:solidFill>
                  <a:schemeClr val="bg1"/>
                </a:solidFill>
                <a:latin typeface="幼圆" pitchFamily="49" charset="-122"/>
                <a:ea typeface="幼圆" pitchFamily="49" charset="-122"/>
              </a:rPr>
              <a:t>应用场景</a:t>
            </a:r>
            <a:endParaRPr lang="en-US" altLang="zh-CN" dirty="0">
              <a:solidFill>
                <a:schemeClr val="bg1"/>
              </a:solidFill>
              <a:latin typeface="幼圆" pitchFamily="49" charset="-122"/>
              <a:ea typeface="幼圆" pitchFamily="49" charset="-122"/>
            </a:endParaRPr>
          </a:p>
          <a:p>
            <a:pPr>
              <a:lnSpc>
                <a:spcPct val="150000"/>
              </a:lnSpc>
            </a:pPr>
            <a:r>
              <a:rPr lang="en-US" altLang="zh-CN" dirty="0">
                <a:solidFill>
                  <a:schemeClr val="bg1"/>
                </a:solidFill>
                <a:latin typeface="幼圆" pitchFamily="49" charset="-122"/>
                <a:ea typeface="幼圆" pitchFamily="49" charset="-122"/>
              </a:rPr>
              <a:t>6.</a:t>
            </a:r>
            <a:r>
              <a:rPr lang="zh-CN" altLang="en-US" dirty="0">
                <a:solidFill>
                  <a:schemeClr val="bg1"/>
                </a:solidFill>
                <a:latin typeface="幼圆" pitchFamily="49" charset="-122"/>
                <a:ea typeface="幼圆" pitchFamily="49" charset="-122"/>
              </a:rPr>
              <a:t> 客户案例</a:t>
            </a:r>
            <a:endParaRPr lang="en-US" altLang="zh-CN" dirty="0">
              <a:solidFill>
                <a:schemeClr val="bg1"/>
              </a:solidFill>
              <a:latin typeface="幼圆" pitchFamily="49" charset="-122"/>
              <a:ea typeface="幼圆" pitchFamily="49" charset="-122"/>
            </a:endParaRPr>
          </a:p>
          <a:p>
            <a:pPr>
              <a:lnSpc>
                <a:spcPct val="150000"/>
              </a:lnSpc>
            </a:pPr>
            <a:r>
              <a:rPr lang="en-US" altLang="zh-CN" dirty="0">
                <a:solidFill>
                  <a:schemeClr val="bg1"/>
                </a:solidFill>
                <a:latin typeface="幼圆" pitchFamily="49" charset="-122"/>
                <a:ea typeface="幼圆" pitchFamily="49" charset="-122"/>
              </a:rPr>
              <a:t>7. </a:t>
            </a:r>
            <a:r>
              <a:rPr lang="zh-CN" altLang="en-US" dirty="0">
                <a:solidFill>
                  <a:schemeClr val="bg1"/>
                </a:solidFill>
                <a:latin typeface="幼圆" pitchFamily="49" charset="-122"/>
                <a:ea typeface="幼圆" pitchFamily="49" charset="-122"/>
              </a:rPr>
              <a:t>掌贝实力</a:t>
            </a:r>
            <a:endParaRPr lang="en-US" altLang="zh-CN"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246171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389" y="-18"/>
            <a:ext cx="2970685" cy="646331"/>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微页营销</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14612" y="66738"/>
            <a:ext cx="59824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5.10</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grpSp>
        <p:nvGrpSpPr>
          <p:cNvPr id="26" name="组合 25"/>
          <p:cNvGrpSpPr/>
          <p:nvPr/>
        </p:nvGrpSpPr>
        <p:grpSpPr>
          <a:xfrm>
            <a:off x="285720" y="142858"/>
            <a:ext cx="1500198" cy="2428892"/>
            <a:chOff x="142844" y="142858"/>
            <a:chExt cx="1785950" cy="3431136"/>
          </a:xfrm>
        </p:grpSpPr>
        <p:pic>
          <p:nvPicPr>
            <p:cNvPr id="22530" name="Picture 2" descr="http://www.yunnex.com/themes/simplebootx/Public/images/smart3/weiyeyingxiao/shouji.png"/>
            <p:cNvPicPr>
              <a:picLocks noChangeAspect="1" noChangeArrowheads="1"/>
            </p:cNvPicPr>
            <p:nvPr/>
          </p:nvPicPr>
          <p:blipFill>
            <a:blip r:embed="rId2"/>
            <a:srcRect/>
            <a:stretch>
              <a:fillRect/>
            </a:stretch>
          </p:blipFill>
          <p:spPr bwMode="auto">
            <a:xfrm>
              <a:off x="142844" y="142858"/>
              <a:ext cx="1785950" cy="3431136"/>
            </a:xfrm>
            <a:prstGeom prst="rect">
              <a:avLst/>
            </a:prstGeom>
            <a:noFill/>
          </p:spPr>
        </p:pic>
        <p:pic>
          <p:nvPicPr>
            <p:cNvPr id="22532" name="Picture 4" descr="http://www.yunnex.com/themes/simplebootx/Public/images/smart3/weiyeyingxiao/pinpai.png"/>
            <p:cNvPicPr>
              <a:picLocks noChangeAspect="1" noChangeArrowheads="1"/>
            </p:cNvPicPr>
            <p:nvPr/>
          </p:nvPicPr>
          <p:blipFill>
            <a:blip r:embed="rId3"/>
            <a:srcRect/>
            <a:stretch>
              <a:fillRect/>
            </a:stretch>
          </p:blipFill>
          <p:spPr bwMode="auto">
            <a:xfrm>
              <a:off x="413356" y="819138"/>
              <a:ext cx="1184936" cy="2109802"/>
            </a:xfrm>
            <a:prstGeom prst="rect">
              <a:avLst/>
            </a:prstGeom>
            <a:noFill/>
          </p:spPr>
        </p:pic>
      </p:grpSp>
      <p:sp>
        <p:nvSpPr>
          <p:cNvPr id="19" name="矩形 18"/>
          <p:cNvSpPr/>
          <p:nvPr/>
        </p:nvSpPr>
        <p:spPr>
          <a:xfrm>
            <a:off x="4143404" y="1070440"/>
            <a:ext cx="4572000" cy="929806"/>
          </a:xfrm>
          <a:prstGeom prst="rect">
            <a:avLst/>
          </a:prstGeom>
          <a:ln>
            <a:solidFill>
              <a:schemeClr val="bg1">
                <a:lumMod val="85000"/>
              </a:schemeClr>
            </a:solidFill>
          </a:ln>
        </p:spPr>
        <p:txBody>
          <a:bodyPr>
            <a:spAutoFit/>
          </a:bodyPr>
          <a:lstStyle/>
          <a:p>
            <a:pPr>
              <a:lnSpc>
                <a:spcPct val="150000"/>
              </a:lnSpc>
            </a:pPr>
            <a:r>
              <a:rPr lang="zh-CN" altLang="en-US" sz="1600" dirty="0">
                <a:latin typeface="幼圆" pitchFamily="49" charset="-122"/>
                <a:ea typeface="幼圆" pitchFamily="49" charset="-122"/>
              </a:rPr>
              <a:t>病毒式推广，裂变式营销</a:t>
            </a:r>
          </a:p>
          <a:p>
            <a:pPr>
              <a:lnSpc>
                <a:spcPct val="150000"/>
              </a:lnSpc>
            </a:pPr>
            <a:r>
              <a:rPr lang="zh-CN" altLang="en-US" sz="1100" dirty="0">
                <a:latin typeface="幼圆" pitchFamily="49" charset="-122"/>
                <a:ea typeface="幼圆" pitchFamily="49" charset="-122"/>
              </a:rPr>
              <a:t>紧贴热点、曝光品牌、回馈会员、派发卡券，都在一个微页里搞定！巧妙的构思加线上广阔的传播渠道，助你实现病毒式推广。</a:t>
            </a:r>
          </a:p>
        </p:txBody>
      </p:sp>
      <p:pic>
        <p:nvPicPr>
          <p:cNvPr id="22534" name="Picture 6" descr="http://www.yunnex.com/themes/simplebootx/Public/images/smart3/weiyeyingxiao/weiyeyingxiao-bingdushituiguang.png"/>
          <p:cNvPicPr>
            <a:picLocks noChangeAspect="1" noChangeArrowheads="1"/>
          </p:cNvPicPr>
          <p:nvPr/>
        </p:nvPicPr>
        <p:blipFill>
          <a:blip r:embed="rId4"/>
          <a:srcRect/>
          <a:stretch>
            <a:fillRect/>
          </a:stretch>
        </p:blipFill>
        <p:spPr bwMode="auto">
          <a:xfrm>
            <a:off x="1673872" y="857238"/>
            <a:ext cx="2398062" cy="1528765"/>
          </a:xfrm>
          <a:prstGeom prst="rect">
            <a:avLst/>
          </a:prstGeom>
          <a:noFill/>
        </p:spPr>
      </p:pic>
      <p:pic>
        <p:nvPicPr>
          <p:cNvPr id="22536" name="Picture 8" descr="http://www.yunnex.com/themes/simplebootx/Public/images/smart3/weiyeyingxiao/weiyeyingxiao-shishifankui.png"/>
          <p:cNvPicPr>
            <a:picLocks noChangeAspect="1" noChangeArrowheads="1"/>
          </p:cNvPicPr>
          <p:nvPr/>
        </p:nvPicPr>
        <p:blipFill>
          <a:blip r:embed="rId5"/>
          <a:srcRect/>
          <a:stretch>
            <a:fillRect/>
          </a:stretch>
        </p:blipFill>
        <p:spPr bwMode="auto">
          <a:xfrm>
            <a:off x="6715140" y="2357436"/>
            <a:ext cx="2714708" cy="2018120"/>
          </a:xfrm>
          <a:prstGeom prst="rect">
            <a:avLst/>
          </a:prstGeom>
          <a:noFill/>
        </p:spPr>
      </p:pic>
      <p:sp>
        <p:nvSpPr>
          <p:cNvPr id="24" name="矩形 23"/>
          <p:cNvSpPr/>
          <p:nvPr/>
        </p:nvSpPr>
        <p:spPr>
          <a:xfrm>
            <a:off x="4214810" y="2567090"/>
            <a:ext cx="2428892" cy="1862048"/>
          </a:xfrm>
          <a:prstGeom prst="rect">
            <a:avLst/>
          </a:prstGeom>
          <a:ln>
            <a:solidFill>
              <a:schemeClr val="bg1">
                <a:lumMod val="85000"/>
              </a:schemeClr>
            </a:solidFill>
          </a:ln>
        </p:spPr>
        <p:txBody>
          <a:bodyPr wrap="square">
            <a:spAutoFit/>
          </a:bodyPr>
          <a:lstStyle/>
          <a:p>
            <a:r>
              <a:rPr lang="zh-CN" altLang="en-US" sz="1600" dirty="0">
                <a:latin typeface="幼圆" pitchFamily="49" charset="-122"/>
                <a:ea typeface="幼圆" pitchFamily="49" charset="-122"/>
              </a:rPr>
              <a:t>推广数据实时反馈</a:t>
            </a:r>
          </a:p>
          <a:p>
            <a:pPr>
              <a:lnSpc>
                <a:spcPct val="150000"/>
              </a:lnSpc>
            </a:pPr>
            <a:r>
              <a:rPr lang="zh-CN" altLang="en-US" sz="1100" dirty="0">
                <a:latin typeface="幼圆" pitchFamily="49" charset="-122"/>
                <a:ea typeface="幼圆" pitchFamily="49" charset="-122"/>
              </a:rPr>
              <a:t>及时调整营销内容，有针对性进行传播推广。后台自动统计各个微页的推广数据，包括传播人数、浏览次数、互动数据等，监测时间长达</a:t>
            </a:r>
            <a:r>
              <a:rPr lang="en-US" altLang="zh-CN" sz="1100" dirty="0">
                <a:latin typeface="幼圆" pitchFamily="49" charset="-122"/>
                <a:ea typeface="幼圆" pitchFamily="49" charset="-122"/>
              </a:rPr>
              <a:t>30</a:t>
            </a:r>
            <a:r>
              <a:rPr lang="zh-CN" altLang="en-US" sz="1100" dirty="0">
                <a:latin typeface="幼圆" pitchFamily="49" charset="-122"/>
                <a:ea typeface="幼圆" pitchFamily="49" charset="-122"/>
              </a:rPr>
              <a:t>天！商户可以直观感受微页的内容质量、营销效果，省去活动后统计数据的繁琐。</a:t>
            </a:r>
          </a:p>
        </p:txBody>
      </p:sp>
      <p:pic>
        <p:nvPicPr>
          <p:cNvPr id="22537" name="Picture 9"/>
          <p:cNvPicPr>
            <a:picLocks noChangeAspect="1" noChangeArrowheads="1"/>
          </p:cNvPicPr>
          <p:nvPr/>
        </p:nvPicPr>
        <p:blipFill>
          <a:blip r:embed="rId6"/>
          <a:srcRect/>
          <a:stretch>
            <a:fillRect/>
          </a:stretch>
        </p:blipFill>
        <p:spPr bwMode="auto">
          <a:xfrm>
            <a:off x="428596" y="2428874"/>
            <a:ext cx="3643338" cy="2240047"/>
          </a:xfrm>
          <a:prstGeom prst="rect">
            <a:avLst/>
          </a:prstGeom>
          <a:noFill/>
          <a:ln w="9525">
            <a:noFill/>
            <a:miter lim="800000"/>
            <a:headEnd/>
            <a:tailEnd/>
          </a:ln>
          <a:effectLst/>
        </p:spPr>
      </p:pic>
    </p:spTree>
    <p:extLst>
      <p:ext uri="{BB962C8B-B14F-4D97-AF65-F5344CB8AC3E}">
        <p14:creationId xmlns:p14="http://schemas.microsoft.com/office/powerpoint/2010/main" val="253791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389" y="-18"/>
            <a:ext cx="2970685" cy="646331"/>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游戏营销</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14612" y="66738"/>
            <a:ext cx="569387"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5.11</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14" name="矩形 13"/>
          <p:cNvSpPr/>
          <p:nvPr/>
        </p:nvSpPr>
        <p:spPr>
          <a:xfrm>
            <a:off x="214282" y="2500312"/>
            <a:ext cx="3929090" cy="2215991"/>
          </a:xfrm>
          <a:prstGeom prst="rect">
            <a:avLst/>
          </a:prstGeom>
          <a:ln>
            <a:solidFill>
              <a:schemeClr val="bg1">
                <a:lumMod val="85000"/>
              </a:schemeClr>
            </a:solidFill>
          </a:ln>
        </p:spPr>
        <p:txBody>
          <a:bodyPr wrap="square">
            <a:spAutoFit/>
          </a:bodyPr>
          <a:lstStyle/>
          <a:p>
            <a:pPr>
              <a:lnSpc>
                <a:spcPct val="120000"/>
              </a:lnSpc>
            </a:pPr>
            <a:r>
              <a:rPr lang="zh-CN" altLang="en-US" sz="1600" dirty="0">
                <a:latin typeface="幼圆" pitchFamily="49" charset="-122"/>
                <a:ea typeface="幼圆" pitchFamily="49" charset="-122"/>
              </a:rPr>
              <a:t>全场景游戏营销</a:t>
            </a:r>
          </a:p>
          <a:p>
            <a:pPr>
              <a:lnSpc>
                <a:spcPct val="120000"/>
              </a:lnSpc>
            </a:pPr>
            <a:r>
              <a:rPr lang="zh-CN" altLang="en-US" sz="1100" b="1" dirty="0">
                <a:latin typeface="幼圆" pitchFamily="49" charset="-122"/>
                <a:ea typeface="幼圆" pitchFamily="49" charset="-122"/>
              </a:rPr>
              <a:t>公众号推送</a:t>
            </a:r>
            <a:r>
              <a:rPr lang="zh-CN" altLang="en-US" sz="1100" dirty="0">
                <a:latin typeface="幼圆" pitchFamily="49" charset="-122"/>
                <a:ea typeface="幼圆" pitchFamily="49" charset="-122"/>
              </a:rPr>
              <a:t>：在精准顾客聚集的公众号配置好玩的小游戏，不仅可以提升粉丝的参与感和活跃度，还可以实现迅速圈粉的目的。</a:t>
            </a:r>
          </a:p>
          <a:p>
            <a:pPr>
              <a:lnSpc>
                <a:spcPct val="120000"/>
              </a:lnSpc>
            </a:pPr>
            <a:r>
              <a:rPr lang="zh-CN" altLang="en-US" sz="1100" b="1" dirty="0">
                <a:latin typeface="幼圆" pitchFamily="49" charset="-122"/>
                <a:ea typeface="幼圆" pitchFamily="49" charset="-122"/>
              </a:rPr>
              <a:t>排队互动</a:t>
            </a:r>
            <a:r>
              <a:rPr lang="zh-CN" altLang="en-US" sz="1100" dirty="0">
                <a:latin typeface="幼圆" pitchFamily="49" charset="-122"/>
                <a:ea typeface="幼圆" pitchFamily="49" charset="-122"/>
              </a:rPr>
              <a:t>：通过玩游戏赢取优惠券和积分，消除顾客排队等位的焦躁感，减少顾客流失率。多屏互动游戏，让好友共同参与，活跃就餐氛围，容易吸引更多客流。</a:t>
            </a:r>
          </a:p>
          <a:p>
            <a:pPr>
              <a:lnSpc>
                <a:spcPct val="120000"/>
              </a:lnSpc>
            </a:pPr>
            <a:r>
              <a:rPr lang="zh-CN" altLang="en-US" sz="1100" b="1" dirty="0">
                <a:latin typeface="幼圆" pitchFamily="49" charset="-122"/>
                <a:ea typeface="幼圆" pitchFamily="49" charset="-122"/>
              </a:rPr>
              <a:t>智能小二</a:t>
            </a:r>
            <a:r>
              <a:rPr lang="zh-CN" altLang="en-US" sz="1100" dirty="0">
                <a:latin typeface="幼圆" pitchFamily="49" charset="-122"/>
                <a:ea typeface="幼圆" pitchFamily="49" charset="-122"/>
              </a:rPr>
              <a:t>：顾客进店扫描智能小二，完成自助点餐、买单、点评等流程。等餐时可以玩游戏赚积分领取优惠券，让顾客的等待也能创造价值。</a:t>
            </a:r>
          </a:p>
        </p:txBody>
      </p:sp>
      <p:pic>
        <p:nvPicPr>
          <p:cNvPr id="23556" name="Picture 4" descr="http://www.yunnex.com/themes/simplebootx/Public/images/smart3/youxiyingxiao/shujutu.png"/>
          <p:cNvPicPr>
            <a:picLocks noChangeAspect="1" noChangeArrowheads="1"/>
          </p:cNvPicPr>
          <p:nvPr/>
        </p:nvPicPr>
        <p:blipFill>
          <a:blip r:embed="rId2"/>
          <a:srcRect/>
          <a:stretch>
            <a:fillRect/>
          </a:stretch>
        </p:blipFill>
        <p:spPr bwMode="auto">
          <a:xfrm>
            <a:off x="3998754" y="3214692"/>
            <a:ext cx="2573510" cy="1648655"/>
          </a:xfrm>
          <a:prstGeom prst="rect">
            <a:avLst/>
          </a:prstGeom>
          <a:noFill/>
        </p:spPr>
      </p:pic>
      <p:sp>
        <p:nvSpPr>
          <p:cNvPr id="16" name="矩形 15"/>
          <p:cNvSpPr/>
          <p:nvPr/>
        </p:nvSpPr>
        <p:spPr>
          <a:xfrm>
            <a:off x="6572264" y="2500312"/>
            <a:ext cx="2071702" cy="2239074"/>
          </a:xfrm>
          <a:prstGeom prst="rect">
            <a:avLst/>
          </a:prstGeom>
          <a:ln>
            <a:solidFill>
              <a:schemeClr val="bg1">
                <a:lumMod val="85000"/>
              </a:schemeClr>
            </a:solidFill>
          </a:ln>
        </p:spPr>
        <p:txBody>
          <a:bodyPr wrap="square">
            <a:spAutoFit/>
          </a:bodyPr>
          <a:lstStyle/>
          <a:p>
            <a:pPr>
              <a:lnSpc>
                <a:spcPct val="150000"/>
              </a:lnSpc>
            </a:pPr>
            <a:r>
              <a:rPr lang="zh-CN" altLang="en-US" sz="1600" dirty="0">
                <a:latin typeface="幼圆" pitchFamily="49" charset="-122"/>
                <a:ea typeface="幼圆" pitchFamily="49" charset="-122"/>
              </a:rPr>
              <a:t>营销数据实时反馈</a:t>
            </a:r>
          </a:p>
          <a:p>
            <a:pPr>
              <a:lnSpc>
                <a:spcPct val="150000"/>
              </a:lnSpc>
            </a:pPr>
            <a:r>
              <a:rPr lang="zh-CN" altLang="en-US" sz="1100" dirty="0">
                <a:latin typeface="幼圆" pitchFamily="49" charset="-122"/>
                <a:ea typeface="幼圆" pitchFamily="49" charset="-122"/>
              </a:rPr>
              <a:t>及时调整游戏内容，有针对性地进行传播推广。后台自动统计各个游戏的推广数据，包括浏览次数、用户数量等，商户可以直观感受小游戏的推广效果，省去活动后统计数据的繁琐。</a:t>
            </a:r>
          </a:p>
        </p:txBody>
      </p:sp>
      <p:pic>
        <p:nvPicPr>
          <p:cNvPr id="23558" name="Picture 6" descr="http://www.yunnex.com/themes/simplebootx/Public/images/smart3/youxiyingxiao/youxiyingxiao.png"/>
          <p:cNvPicPr>
            <a:picLocks noChangeAspect="1" noChangeArrowheads="1"/>
          </p:cNvPicPr>
          <p:nvPr/>
        </p:nvPicPr>
        <p:blipFill>
          <a:blip r:embed="rId3"/>
          <a:srcRect/>
          <a:stretch>
            <a:fillRect/>
          </a:stretch>
        </p:blipFill>
        <p:spPr bwMode="auto">
          <a:xfrm>
            <a:off x="4357686" y="2285998"/>
            <a:ext cx="1857388" cy="1184085"/>
          </a:xfrm>
          <a:prstGeom prst="rect">
            <a:avLst/>
          </a:prstGeom>
          <a:noFill/>
        </p:spPr>
      </p:pic>
      <p:pic>
        <p:nvPicPr>
          <p:cNvPr id="23559" name="Picture 7"/>
          <p:cNvPicPr>
            <a:picLocks noChangeAspect="1" noChangeArrowheads="1"/>
          </p:cNvPicPr>
          <p:nvPr/>
        </p:nvPicPr>
        <p:blipFill>
          <a:blip r:embed="rId4" cstate="print"/>
          <a:srcRect/>
          <a:stretch>
            <a:fillRect/>
          </a:stretch>
        </p:blipFill>
        <p:spPr bwMode="auto">
          <a:xfrm>
            <a:off x="214282" y="714362"/>
            <a:ext cx="3929090" cy="1643479"/>
          </a:xfrm>
          <a:prstGeom prst="rect">
            <a:avLst/>
          </a:prstGeom>
          <a:noFill/>
          <a:ln w="9525">
            <a:solidFill>
              <a:schemeClr val="bg2">
                <a:lumMod val="75000"/>
              </a:schemeClr>
            </a:solidFill>
            <a:miter lim="800000"/>
            <a:headEnd/>
            <a:tailEnd/>
          </a:ln>
          <a:effectLst/>
        </p:spPr>
      </p:pic>
      <p:pic>
        <p:nvPicPr>
          <p:cNvPr id="23561" name="Picture 9"/>
          <p:cNvPicPr>
            <a:picLocks noChangeAspect="1" noChangeArrowheads="1"/>
          </p:cNvPicPr>
          <p:nvPr/>
        </p:nvPicPr>
        <p:blipFill>
          <a:blip r:embed="rId5" cstate="print"/>
          <a:srcRect/>
          <a:stretch>
            <a:fillRect/>
          </a:stretch>
        </p:blipFill>
        <p:spPr bwMode="auto">
          <a:xfrm>
            <a:off x="4429124" y="714362"/>
            <a:ext cx="4214842" cy="1643074"/>
          </a:xfrm>
          <a:prstGeom prst="rect">
            <a:avLst/>
          </a:prstGeom>
          <a:noFill/>
          <a:ln w="9525">
            <a:solidFill>
              <a:schemeClr val="bg2">
                <a:lumMod val="75000"/>
              </a:schemeClr>
            </a:solidFill>
            <a:miter lim="800000"/>
            <a:headEnd/>
            <a:tailEnd/>
          </a:ln>
          <a:effectLst/>
        </p:spPr>
      </p:pic>
    </p:spTree>
    <p:extLst>
      <p:ext uri="{BB962C8B-B14F-4D97-AF65-F5344CB8AC3E}">
        <p14:creationId xmlns:p14="http://schemas.microsoft.com/office/powerpoint/2010/main" val="25379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14612" y="66738"/>
            <a:ext cx="59824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5.12</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11" name="Picture 2"/>
          <p:cNvPicPr>
            <a:picLocks noChangeAspect="1" noChangeArrowheads="1"/>
          </p:cNvPicPr>
          <p:nvPr/>
        </p:nvPicPr>
        <p:blipFill>
          <a:blip r:embed="rId2" cstate="print"/>
          <a:srcRect/>
          <a:stretch>
            <a:fillRect/>
          </a:stretch>
        </p:blipFill>
        <p:spPr bwMode="auto">
          <a:xfrm>
            <a:off x="346562" y="1214428"/>
            <a:ext cx="2725240" cy="14287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3"/>
          <p:cNvPicPr>
            <a:picLocks noChangeAspect="1" noChangeArrowheads="1"/>
          </p:cNvPicPr>
          <p:nvPr/>
        </p:nvPicPr>
        <p:blipFill>
          <a:blip r:embed="rId3"/>
          <a:srcRect/>
          <a:stretch>
            <a:fillRect/>
          </a:stretch>
        </p:blipFill>
        <p:spPr bwMode="auto">
          <a:xfrm>
            <a:off x="3643306" y="1142990"/>
            <a:ext cx="2498663" cy="1643073"/>
          </a:xfrm>
          <a:prstGeom prst="rect">
            <a:avLst/>
          </a:prstGeom>
          <a:noFill/>
          <a:ln w="9525">
            <a:noFill/>
            <a:miter lim="800000"/>
            <a:headEnd/>
            <a:tailEnd/>
          </a:ln>
          <a:effectLst/>
        </p:spPr>
      </p:pic>
      <p:pic>
        <p:nvPicPr>
          <p:cNvPr id="13" name="Picture 5"/>
          <p:cNvPicPr>
            <a:picLocks noChangeAspect="1" noChangeArrowheads="1"/>
          </p:cNvPicPr>
          <p:nvPr/>
        </p:nvPicPr>
        <p:blipFill>
          <a:blip r:embed="rId4"/>
          <a:srcRect/>
          <a:stretch>
            <a:fillRect/>
          </a:stretch>
        </p:blipFill>
        <p:spPr bwMode="auto">
          <a:xfrm>
            <a:off x="6429388" y="1142990"/>
            <a:ext cx="2428892" cy="1613629"/>
          </a:xfrm>
          <a:prstGeom prst="rect">
            <a:avLst/>
          </a:prstGeom>
          <a:noFill/>
          <a:ln w="9525">
            <a:noFill/>
            <a:miter lim="800000"/>
            <a:headEnd/>
            <a:tailEnd/>
          </a:ln>
          <a:effectLst/>
        </p:spPr>
      </p:pic>
      <p:pic>
        <p:nvPicPr>
          <p:cNvPr id="15" name="Picture 6"/>
          <p:cNvPicPr>
            <a:picLocks noChangeAspect="1" noChangeArrowheads="1"/>
          </p:cNvPicPr>
          <p:nvPr/>
        </p:nvPicPr>
        <p:blipFill>
          <a:blip r:embed="rId5"/>
          <a:srcRect/>
          <a:stretch>
            <a:fillRect/>
          </a:stretch>
        </p:blipFill>
        <p:spPr bwMode="auto">
          <a:xfrm>
            <a:off x="142844" y="2981328"/>
            <a:ext cx="4000528" cy="1733563"/>
          </a:xfrm>
          <a:prstGeom prst="rect">
            <a:avLst/>
          </a:prstGeom>
          <a:noFill/>
          <a:ln w="9525">
            <a:noFill/>
            <a:miter lim="800000"/>
            <a:headEnd/>
            <a:tailEnd/>
          </a:ln>
          <a:effectLst/>
        </p:spPr>
      </p:pic>
      <p:pic>
        <p:nvPicPr>
          <p:cNvPr id="17" name="Picture 7"/>
          <p:cNvPicPr>
            <a:picLocks noChangeAspect="1" noChangeArrowheads="1"/>
          </p:cNvPicPr>
          <p:nvPr/>
        </p:nvPicPr>
        <p:blipFill>
          <a:blip r:embed="rId6"/>
          <a:srcRect/>
          <a:stretch>
            <a:fillRect/>
          </a:stretch>
        </p:blipFill>
        <p:spPr bwMode="auto">
          <a:xfrm>
            <a:off x="4429124" y="2928940"/>
            <a:ext cx="4445005" cy="1812049"/>
          </a:xfrm>
          <a:prstGeom prst="rect">
            <a:avLst/>
          </a:prstGeom>
          <a:noFill/>
          <a:ln w="9525">
            <a:noFill/>
            <a:miter lim="800000"/>
            <a:headEnd/>
            <a:tailEnd/>
          </a:ln>
          <a:effectLst/>
        </p:spPr>
      </p:pic>
      <p:sp>
        <p:nvSpPr>
          <p:cNvPr id="18" name="TextBox 17"/>
          <p:cNvSpPr txBox="1"/>
          <p:nvPr/>
        </p:nvSpPr>
        <p:spPr>
          <a:xfrm>
            <a:off x="1857356" y="-18"/>
            <a:ext cx="6114174"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大数据营销</a:t>
            </a:r>
            <a:r>
              <a:rPr lang="en-US" altLang="zh-CN" sz="2400" b="1" dirty="0">
                <a:solidFill>
                  <a:srgbClr val="0070C0"/>
                </a:solidFill>
                <a:latin typeface="幼圆" pitchFamily="49" charset="-122"/>
                <a:ea typeface="幼圆" pitchFamily="49" charset="-122"/>
              </a:rPr>
              <a:t>)</a:t>
            </a:r>
          </a:p>
          <a:p>
            <a:pPr algn="ctr">
              <a:lnSpc>
                <a:spcPct val="150000"/>
              </a:lnSpc>
            </a:pPr>
            <a:r>
              <a:rPr lang="zh-CN" altLang="en-US" b="1" dirty="0">
                <a:solidFill>
                  <a:srgbClr val="0070C0"/>
                </a:solidFill>
                <a:latin typeface="幼圆" pitchFamily="49" charset="-122"/>
                <a:ea typeface="幼圆" pitchFamily="49" charset="-122"/>
              </a:rPr>
              <a:t>根据会员忠实会员、沉睡会员和流失会员等的</a:t>
            </a:r>
            <a:r>
              <a:rPr lang="en-US" altLang="zh-CN" b="1" dirty="0">
                <a:solidFill>
                  <a:srgbClr val="0070C0"/>
                </a:solidFill>
                <a:latin typeface="幼圆" pitchFamily="49" charset="-122"/>
                <a:ea typeface="幼圆" pitchFamily="49" charset="-122"/>
              </a:rPr>
              <a:t>CRM</a:t>
            </a:r>
            <a:r>
              <a:rPr lang="zh-CN" altLang="en-US" b="1" dirty="0">
                <a:solidFill>
                  <a:srgbClr val="0070C0"/>
                </a:solidFill>
                <a:latin typeface="幼圆" pitchFamily="49" charset="-122"/>
                <a:ea typeface="幼圆" pitchFamily="49" charset="-122"/>
              </a:rPr>
              <a:t>精准营销</a:t>
            </a:r>
            <a:endParaRPr lang="en-US" altLang="zh-CN" b="1" dirty="0">
              <a:solidFill>
                <a:srgbClr val="C00000"/>
              </a:solidFill>
              <a:latin typeface="幼圆" pitchFamily="49" charset="-122"/>
              <a:ea typeface="幼圆" pitchFamily="49" charset="-122"/>
            </a:endParaRPr>
          </a:p>
        </p:txBody>
      </p:sp>
    </p:spTree>
    <p:extLst>
      <p:ext uri="{BB962C8B-B14F-4D97-AF65-F5344CB8AC3E}">
        <p14:creationId xmlns:p14="http://schemas.microsoft.com/office/powerpoint/2010/main" val="2537916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389" y="-18"/>
            <a:ext cx="3280064" cy="646331"/>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应用场景</a:t>
            </a:r>
            <a:r>
              <a:rPr lang="en-US" altLang="zh-CN" sz="2400" b="1" dirty="0">
                <a:solidFill>
                  <a:srgbClr val="0070C0"/>
                </a:solidFill>
                <a:latin typeface="幼圆" pitchFamily="49" charset="-122"/>
                <a:ea typeface="幼圆" pitchFamily="49" charset="-122"/>
              </a:rPr>
              <a:t>(</a:t>
            </a:r>
            <a:r>
              <a:rPr lang="zh-CN" altLang="en-US" sz="2400" b="1" dirty="0">
                <a:solidFill>
                  <a:srgbClr val="0070C0"/>
                </a:solidFill>
                <a:latin typeface="幼圆" pitchFamily="49" charset="-122"/>
                <a:ea typeface="幼圆" pitchFamily="49" charset="-122"/>
              </a:rPr>
              <a:t>大数据分析</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714612" y="66738"/>
            <a:ext cx="59824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5.13</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1026" name="Picture 2" descr="http://www.yunnex.com/themes/simplebootx/Public/images/smart3/wodeguke/wodeguke-liaojiegukexingwei.png"/>
          <p:cNvPicPr>
            <a:picLocks noChangeAspect="1" noChangeArrowheads="1"/>
          </p:cNvPicPr>
          <p:nvPr/>
        </p:nvPicPr>
        <p:blipFill>
          <a:blip r:embed="rId2"/>
          <a:srcRect/>
          <a:stretch>
            <a:fillRect/>
          </a:stretch>
        </p:blipFill>
        <p:spPr bwMode="auto">
          <a:xfrm>
            <a:off x="3714744" y="2192224"/>
            <a:ext cx="2214578" cy="1418714"/>
          </a:xfrm>
          <a:prstGeom prst="rect">
            <a:avLst/>
          </a:prstGeom>
          <a:noFill/>
        </p:spPr>
      </p:pic>
      <p:pic>
        <p:nvPicPr>
          <p:cNvPr id="1028" name="Picture 4" descr="http://www.yunnex.com/themes/simplebootx/Public/images/smart3/wodeguke/wodeguke-gukelaiyuan.png"/>
          <p:cNvPicPr>
            <a:picLocks noChangeAspect="1" noChangeArrowheads="1"/>
          </p:cNvPicPr>
          <p:nvPr/>
        </p:nvPicPr>
        <p:blipFill>
          <a:blip r:embed="rId3"/>
          <a:srcRect/>
          <a:stretch>
            <a:fillRect/>
          </a:stretch>
        </p:blipFill>
        <p:spPr bwMode="auto">
          <a:xfrm>
            <a:off x="6572264" y="2335100"/>
            <a:ext cx="2071702" cy="1327185"/>
          </a:xfrm>
          <a:prstGeom prst="rect">
            <a:avLst/>
          </a:prstGeom>
          <a:noFill/>
        </p:spPr>
      </p:pic>
      <p:pic>
        <p:nvPicPr>
          <p:cNvPr id="1030" name="Picture 6" descr="http://www.yunnex.com/themes/simplebootx/Public/images/smart3/wodeguke/7day.png"/>
          <p:cNvPicPr>
            <a:picLocks noChangeAspect="1" noChangeArrowheads="1"/>
          </p:cNvPicPr>
          <p:nvPr/>
        </p:nvPicPr>
        <p:blipFill>
          <a:blip r:embed="rId4"/>
          <a:srcRect/>
          <a:stretch>
            <a:fillRect/>
          </a:stretch>
        </p:blipFill>
        <p:spPr bwMode="auto">
          <a:xfrm>
            <a:off x="500034" y="2335100"/>
            <a:ext cx="2299955" cy="1473409"/>
          </a:xfrm>
          <a:prstGeom prst="rect">
            <a:avLst/>
          </a:prstGeom>
          <a:noFill/>
        </p:spPr>
      </p:pic>
      <p:pic>
        <p:nvPicPr>
          <p:cNvPr id="1031" name="Picture 7"/>
          <p:cNvPicPr>
            <a:picLocks noChangeAspect="1" noChangeArrowheads="1"/>
          </p:cNvPicPr>
          <p:nvPr/>
        </p:nvPicPr>
        <p:blipFill>
          <a:blip r:embed="rId5"/>
          <a:srcRect/>
          <a:stretch>
            <a:fillRect/>
          </a:stretch>
        </p:blipFill>
        <p:spPr bwMode="auto">
          <a:xfrm>
            <a:off x="1643042" y="894411"/>
            <a:ext cx="5399760" cy="11772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矩形 14"/>
          <p:cNvSpPr/>
          <p:nvPr/>
        </p:nvSpPr>
        <p:spPr>
          <a:xfrm>
            <a:off x="3500430" y="3763860"/>
            <a:ext cx="2643206" cy="951030"/>
          </a:xfrm>
          <a:prstGeom prst="rect">
            <a:avLst/>
          </a:prstGeom>
          <a:ln>
            <a:solidFill>
              <a:schemeClr val="bg1">
                <a:lumMod val="85000"/>
              </a:schemeClr>
            </a:solidFill>
          </a:ln>
        </p:spPr>
        <p:txBody>
          <a:bodyPr wrap="square">
            <a:spAutoFit/>
          </a:bodyPr>
          <a:lstStyle/>
          <a:p>
            <a:pPr>
              <a:lnSpc>
                <a:spcPct val="120000"/>
              </a:lnSpc>
            </a:pPr>
            <a:r>
              <a:rPr lang="zh-CN" altLang="en-US" sz="1050" b="1" dirty="0">
                <a:latin typeface="幼圆" pitchFamily="49" charset="-122"/>
                <a:ea typeface="幼圆" pitchFamily="49" charset="-122"/>
              </a:rPr>
              <a:t>实时呈现顾客足迹，了解顾客行为动态</a:t>
            </a:r>
          </a:p>
          <a:p>
            <a:pPr>
              <a:lnSpc>
                <a:spcPct val="120000"/>
              </a:lnSpc>
            </a:pPr>
            <a:r>
              <a:rPr lang="zh-CN" altLang="en-US" sz="900" dirty="0">
                <a:latin typeface="幼圆" pitchFamily="49" charset="-122"/>
                <a:ea typeface="幼圆" pitchFamily="49" charset="-122"/>
              </a:rPr>
              <a:t>为访客贴上</a:t>
            </a:r>
            <a:r>
              <a:rPr lang="en-US" altLang="zh-CN" sz="900" dirty="0">
                <a:latin typeface="幼圆" pitchFamily="49" charset="-122"/>
                <a:ea typeface="幼圆" pitchFamily="49" charset="-122"/>
              </a:rPr>
              <a:t>ID</a:t>
            </a:r>
            <a:r>
              <a:rPr lang="zh-CN" altLang="en-US" sz="900" dirty="0">
                <a:latin typeface="幼圆" pitchFamily="49" charset="-122"/>
                <a:ea typeface="幼圆" pitchFamily="49" charset="-122"/>
              </a:rPr>
              <a:t>标签，实时记录用户在什么时间做了什么事，完美呈现用户行为轨迹；</a:t>
            </a:r>
          </a:p>
          <a:p>
            <a:pPr>
              <a:lnSpc>
                <a:spcPct val="120000"/>
              </a:lnSpc>
            </a:pPr>
            <a:r>
              <a:rPr lang="zh-CN" altLang="en-US" sz="900" dirty="0">
                <a:latin typeface="幼圆" pitchFamily="49" charset="-122"/>
                <a:ea typeface="幼圆" pitchFamily="49" charset="-122"/>
              </a:rPr>
              <a:t>顾客动态随时掌握，有利于对营销活动进行实时监控，提高营销的有效性，实现精准营销。</a:t>
            </a:r>
          </a:p>
        </p:txBody>
      </p:sp>
      <p:sp>
        <p:nvSpPr>
          <p:cNvPr id="17" name="矩形 16"/>
          <p:cNvSpPr/>
          <p:nvPr/>
        </p:nvSpPr>
        <p:spPr>
          <a:xfrm>
            <a:off x="6643702" y="3763860"/>
            <a:ext cx="2000264" cy="951030"/>
          </a:xfrm>
          <a:prstGeom prst="rect">
            <a:avLst/>
          </a:prstGeom>
          <a:ln>
            <a:solidFill>
              <a:schemeClr val="bg1">
                <a:lumMod val="85000"/>
              </a:schemeClr>
            </a:solidFill>
          </a:ln>
        </p:spPr>
        <p:txBody>
          <a:bodyPr wrap="square">
            <a:spAutoFit/>
          </a:bodyPr>
          <a:lstStyle/>
          <a:p>
            <a:pPr>
              <a:lnSpc>
                <a:spcPct val="120000"/>
              </a:lnSpc>
            </a:pPr>
            <a:r>
              <a:rPr lang="zh-CN" altLang="en-US" sz="1050" b="1" dirty="0">
                <a:latin typeface="幼圆" pitchFamily="49" charset="-122"/>
                <a:ea typeface="幼圆" pitchFamily="49" charset="-122"/>
              </a:rPr>
              <a:t>分析顾客来源，把控营销效果</a:t>
            </a:r>
          </a:p>
          <a:p>
            <a:pPr>
              <a:lnSpc>
                <a:spcPct val="120000"/>
              </a:lnSpc>
            </a:pPr>
            <a:r>
              <a:rPr lang="zh-CN" altLang="en-US" sz="900" dirty="0">
                <a:latin typeface="幼圆" pitchFamily="49" charset="-122"/>
                <a:ea typeface="幼圆" pitchFamily="49" charset="-122"/>
              </a:rPr>
              <a:t>通过后台就能清晰查看顾客足迹分布，预判新用户来源，掌握顾客的喜好，调整相应的营销策略。不浪费资源，有的放矢地做营销。</a:t>
            </a:r>
          </a:p>
        </p:txBody>
      </p:sp>
      <p:sp>
        <p:nvSpPr>
          <p:cNvPr id="18" name="矩形 17"/>
          <p:cNvSpPr/>
          <p:nvPr/>
        </p:nvSpPr>
        <p:spPr>
          <a:xfrm>
            <a:off x="285752" y="3763860"/>
            <a:ext cx="2857488" cy="928972"/>
          </a:xfrm>
          <a:prstGeom prst="rect">
            <a:avLst/>
          </a:prstGeom>
          <a:ln>
            <a:solidFill>
              <a:schemeClr val="bg1">
                <a:lumMod val="85000"/>
              </a:schemeClr>
            </a:solidFill>
          </a:ln>
        </p:spPr>
        <p:txBody>
          <a:bodyPr wrap="square">
            <a:spAutoFit/>
          </a:bodyPr>
          <a:lstStyle/>
          <a:p>
            <a:pPr>
              <a:lnSpc>
                <a:spcPct val="120000"/>
              </a:lnSpc>
            </a:pPr>
            <a:r>
              <a:rPr lang="zh-CN" altLang="en-US" sz="1050" b="1" dirty="0">
                <a:latin typeface="幼圆" pitchFamily="49" charset="-122"/>
                <a:ea typeface="幼圆" pitchFamily="49" charset="-122"/>
              </a:rPr>
              <a:t>近</a:t>
            </a:r>
            <a:r>
              <a:rPr lang="en-US" altLang="zh-CN" sz="1050" b="1" dirty="0">
                <a:latin typeface="幼圆" pitchFamily="49" charset="-122"/>
                <a:ea typeface="幼圆" pitchFamily="49" charset="-122"/>
              </a:rPr>
              <a:t>7</a:t>
            </a:r>
            <a:r>
              <a:rPr lang="zh-CN" altLang="en-US" sz="1050" b="1" dirty="0">
                <a:latin typeface="幼圆" pitchFamily="49" charset="-122"/>
                <a:ea typeface="幼圆" pitchFamily="49" charset="-122"/>
              </a:rPr>
              <a:t>天经营走势分析</a:t>
            </a:r>
          </a:p>
          <a:p>
            <a:pPr>
              <a:lnSpc>
                <a:spcPct val="120000"/>
              </a:lnSpc>
            </a:pPr>
            <a:r>
              <a:rPr lang="zh-CN" altLang="en-US" sz="900" dirty="0">
                <a:latin typeface="幼圆" pitchFamily="49" charset="-122"/>
                <a:ea typeface="幼圆" pitchFamily="49" charset="-122"/>
              </a:rPr>
              <a:t>轻松查看最近每天用户数、新增用户数，帮你快速排查经营异常；</a:t>
            </a:r>
            <a:br>
              <a:rPr lang="zh-CN" altLang="en-US" sz="900" dirty="0">
                <a:latin typeface="幼圆" pitchFamily="49" charset="-122"/>
                <a:ea typeface="幼圆" pitchFamily="49" charset="-122"/>
              </a:rPr>
            </a:br>
            <a:r>
              <a:rPr lang="zh-CN" altLang="en-US" sz="900" dirty="0">
                <a:latin typeface="幼圆" pitchFamily="49" charset="-122"/>
                <a:ea typeface="幼圆" pitchFamily="49" charset="-122"/>
              </a:rPr>
              <a:t>后台自动统计一周客流量，店铺经营状况一目了然；</a:t>
            </a:r>
            <a:br>
              <a:rPr lang="zh-CN" altLang="en-US" sz="900" dirty="0">
                <a:latin typeface="幼圆" pitchFamily="49" charset="-122"/>
                <a:ea typeface="幼圆" pitchFamily="49" charset="-122"/>
              </a:rPr>
            </a:br>
            <a:r>
              <a:rPr lang="zh-CN" altLang="en-US" sz="900" dirty="0">
                <a:latin typeface="幼圆" pitchFamily="49" charset="-122"/>
                <a:ea typeface="幼圆" pitchFamily="49" charset="-122"/>
              </a:rPr>
              <a:t>无需增加人工计算成本，轻松做“甩手”掌柜。</a:t>
            </a:r>
          </a:p>
        </p:txBody>
      </p:sp>
    </p:spTree>
    <p:extLst>
      <p:ext uri="{BB962C8B-B14F-4D97-AF65-F5344CB8AC3E}">
        <p14:creationId xmlns:p14="http://schemas.microsoft.com/office/powerpoint/2010/main" val="253791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8"/>
            <a:ext cx="6460423"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品牌客户案例</a:t>
            </a:r>
            <a:endParaRPr lang="en-US" altLang="zh-CN" sz="2400" b="1" dirty="0">
              <a:solidFill>
                <a:srgbClr val="0070C0"/>
              </a:solidFill>
              <a:latin typeface="幼圆" pitchFamily="49" charset="-122"/>
              <a:ea typeface="幼圆" pitchFamily="49" charset="-122"/>
            </a:endParaRPr>
          </a:p>
          <a:p>
            <a:pPr algn="ctr">
              <a:lnSpc>
                <a:spcPct val="150000"/>
              </a:lnSpc>
            </a:pPr>
            <a:r>
              <a:rPr lang="zh-CN" altLang="en-US" b="1" dirty="0">
                <a:solidFill>
                  <a:srgbClr val="0070C0"/>
                </a:solidFill>
                <a:latin typeface="幼圆" pitchFamily="49" charset="-122"/>
                <a:ea typeface="幼圆" pitchFamily="49" charset="-122"/>
              </a:rPr>
              <a:t>超级大型连锁、上市公司、国际公司和行业领军企业客户案例</a:t>
            </a:r>
            <a:endParaRPr lang="en-US" altLang="zh-CN" sz="1400" b="1" dirty="0">
              <a:solidFill>
                <a:srgbClr val="0070C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72728" y="66066"/>
            <a:ext cx="309700"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6</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24580" name="Picture 4"/>
          <p:cNvPicPr>
            <a:picLocks noChangeAspect="1" noChangeArrowheads="1"/>
          </p:cNvPicPr>
          <p:nvPr/>
        </p:nvPicPr>
        <p:blipFill>
          <a:blip r:embed="rId2"/>
          <a:srcRect/>
          <a:stretch>
            <a:fillRect/>
          </a:stretch>
        </p:blipFill>
        <p:spPr bwMode="auto">
          <a:xfrm>
            <a:off x="181278" y="1428742"/>
            <a:ext cx="714380" cy="679361"/>
          </a:xfrm>
          <a:prstGeom prst="rect">
            <a:avLst/>
          </a:prstGeom>
          <a:noFill/>
          <a:ln w="9525">
            <a:noFill/>
            <a:miter lim="800000"/>
            <a:headEnd/>
            <a:tailEnd/>
          </a:ln>
          <a:effectLst/>
        </p:spPr>
      </p:pic>
      <p:pic>
        <p:nvPicPr>
          <p:cNvPr id="24581" name="Picture 5"/>
          <p:cNvPicPr>
            <a:picLocks noChangeAspect="1" noChangeArrowheads="1"/>
          </p:cNvPicPr>
          <p:nvPr/>
        </p:nvPicPr>
        <p:blipFill>
          <a:blip r:embed="rId3"/>
          <a:srcRect/>
          <a:stretch>
            <a:fillRect/>
          </a:stretch>
        </p:blipFill>
        <p:spPr bwMode="auto">
          <a:xfrm>
            <a:off x="967096" y="1357304"/>
            <a:ext cx="828676" cy="719471"/>
          </a:xfrm>
          <a:prstGeom prst="rect">
            <a:avLst/>
          </a:prstGeom>
          <a:noFill/>
          <a:ln w="9525">
            <a:noFill/>
            <a:miter lim="800000"/>
            <a:headEnd/>
            <a:tailEnd/>
          </a:ln>
          <a:effectLst/>
        </p:spPr>
      </p:pic>
      <p:pic>
        <p:nvPicPr>
          <p:cNvPr id="24582" name="Picture 6"/>
          <p:cNvPicPr>
            <a:picLocks noChangeAspect="1" noChangeArrowheads="1"/>
          </p:cNvPicPr>
          <p:nvPr/>
        </p:nvPicPr>
        <p:blipFill>
          <a:blip r:embed="rId4"/>
          <a:srcRect/>
          <a:stretch>
            <a:fillRect/>
          </a:stretch>
        </p:blipFill>
        <p:spPr bwMode="auto">
          <a:xfrm>
            <a:off x="1824352" y="1428742"/>
            <a:ext cx="968020" cy="638176"/>
          </a:xfrm>
          <a:prstGeom prst="rect">
            <a:avLst/>
          </a:prstGeom>
          <a:noFill/>
          <a:ln w="9525">
            <a:noFill/>
            <a:miter lim="800000"/>
            <a:headEnd/>
            <a:tailEnd/>
          </a:ln>
          <a:effectLst/>
        </p:spPr>
      </p:pic>
      <p:pic>
        <p:nvPicPr>
          <p:cNvPr id="24583" name="Picture 7"/>
          <p:cNvPicPr>
            <a:picLocks noChangeAspect="1" noChangeArrowheads="1"/>
          </p:cNvPicPr>
          <p:nvPr/>
        </p:nvPicPr>
        <p:blipFill>
          <a:blip r:embed="rId5"/>
          <a:srcRect/>
          <a:stretch>
            <a:fillRect/>
          </a:stretch>
        </p:blipFill>
        <p:spPr bwMode="auto">
          <a:xfrm>
            <a:off x="2967360" y="1428742"/>
            <a:ext cx="914402" cy="642939"/>
          </a:xfrm>
          <a:prstGeom prst="rect">
            <a:avLst/>
          </a:prstGeom>
          <a:noFill/>
          <a:ln w="9525">
            <a:noFill/>
            <a:miter lim="800000"/>
            <a:headEnd/>
            <a:tailEnd/>
          </a:ln>
          <a:effectLst/>
        </p:spPr>
      </p:pic>
      <p:pic>
        <p:nvPicPr>
          <p:cNvPr id="24584" name="Picture 8"/>
          <p:cNvPicPr>
            <a:picLocks noChangeAspect="1" noChangeArrowheads="1"/>
          </p:cNvPicPr>
          <p:nvPr/>
        </p:nvPicPr>
        <p:blipFill>
          <a:blip r:embed="rId6"/>
          <a:srcRect/>
          <a:stretch>
            <a:fillRect/>
          </a:stretch>
        </p:blipFill>
        <p:spPr bwMode="auto">
          <a:xfrm>
            <a:off x="4038930" y="1428742"/>
            <a:ext cx="657226" cy="593623"/>
          </a:xfrm>
          <a:prstGeom prst="rect">
            <a:avLst/>
          </a:prstGeom>
          <a:noFill/>
          <a:ln w="9525">
            <a:noFill/>
            <a:miter lim="800000"/>
            <a:headEnd/>
            <a:tailEnd/>
          </a:ln>
          <a:effectLst/>
        </p:spPr>
      </p:pic>
      <p:pic>
        <p:nvPicPr>
          <p:cNvPr id="24585" name="Picture 9"/>
          <p:cNvPicPr>
            <a:picLocks noChangeAspect="1" noChangeArrowheads="1"/>
          </p:cNvPicPr>
          <p:nvPr/>
        </p:nvPicPr>
        <p:blipFill>
          <a:blip r:embed="rId7"/>
          <a:srcRect/>
          <a:stretch>
            <a:fillRect/>
          </a:stretch>
        </p:blipFill>
        <p:spPr bwMode="auto">
          <a:xfrm>
            <a:off x="4896186" y="1428742"/>
            <a:ext cx="700089" cy="658907"/>
          </a:xfrm>
          <a:prstGeom prst="rect">
            <a:avLst/>
          </a:prstGeom>
          <a:noFill/>
          <a:ln w="9525">
            <a:noFill/>
            <a:miter lim="800000"/>
            <a:headEnd/>
            <a:tailEnd/>
          </a:ln>
          <a:effectLst/>
        </p:spPr>
      </p:pic>
      <p:pic>
        <p:nvPicPr>
          <p:cNvPr id="24586" name="Picture 10"/>
          <p:cNvPicPr>
            <a:picLocks noChangeAspect="1" noChangeArrowheads="1"/>
          </p:cNvPicPr>
          <p:nvPr/>
        </p:nvPicPr>
        <p:blipFill>
          <a:blip r:embed="rId8"/>
          <a:srcRect/>
          <a:stretch>
            <a:fillRect/>
          </a:stretch>
        </p:blipFill>
        <p:spPr bwMode="auto">
          <a:xfrm>
            <a:off x="5753442" y="1428742"/>
            <a:ext cx="1047752" cy="585296"/>
          </a:xfrm>
          <a:prstGeom prst="rect">
            <a:avLst/>
          </a:prstGeom>
          <a:noFill/>
          <a:ln w="9525">
            <a:noFill/>
            <a:miter lim="800000"/>
            <a:headEnd/>
            <a:tailEnd/>
          </a:ln>
          <a:effectLst/>
        </p:spPr>
      </p:pic>
      <p:pic>
        <p:nvPicPr>
          <p:cNvPr id="24587" name="Picture 11"/>
          <p:cNvPicPr>
            <a:picLocks noChangeAspect="1" noChangeArrowheads="1"/>
          </p:cNvPicPr>
          <p:nvPr/>
        </p:nvPicPr>
        <p:blipFill>
          <a:blip r:embed="rId9"/>
          <a:srcRect/>
          <a:stretch>
            <a:fillRect/>
          </a:stretch>
        </p:blipFill>
        <p:spPr bwMode="auto">
          <a:xfrm>
            <a:off x="6967888" y="1357304"/>
            <a:ext cx="722898" cy="666751"/>
          </a:xfrm>
          <a:prstGeom prst="rect">
            <a:avLst/>
          </a:prstGeom>
          <a:noFill/>
          <a:ln w="9525">
            <a:noFill/>
            <a:miter lim="800000"/>
            <a:headEnd/>
            <a:tailEnd/>
          </a:ln>
          <a:effectLst/>
        </p:spPr>
      </p:pic>
      <p:pic>
        <p:nvPicPr>
          <p:cNvPr id="24588" name="Picture 12"/>
          <p:cNvPicPr>
            <a:picLocks noChangeAspect="1" noChangeArrowheads="1"/>
          </p:cNvPicPr>
          <p:nvPr/>
        </p:nvPicPr>
        <p:blipFill>
          <a:blip r:embed="rId10"/>
          <a:srcRect/>
          <a:stretch>
            <a:fillRect/>
          </a:stretch>
        </p:blipFill>
        <p:spPr bwMode="auto">
          <a:xfrm>
            <a:off x="7725104" y="1428742"/>
            <a:ext cx="1100140" cy="606487"/>
          </a:xfrm>
          <a:prstGeom prst="rect">
            <a:avLst/>
          </a:prstGeom>
          <a:noFill/>
          <a:ln w="9525">
            <a:noFill/>
            <a:miter lim="800000"/>
            <a:headEnd/>
            <a:tailEnd/>
          </a:ln>
          <a:effectLst/>
        </p:spPr>
      </p:pic>
      <p:pic>
        <p:nvPicPr>
          <p:cNvPr id="24589" name="Picture 13"/>
          <p:cNvPicPr>
            <a:picLocks noChangeAspect="1" noChangeArrowheads="1"/>
          </p:cNvPicPr>
          <p:nvPr/>
        </p:nvPicPr>
        <p:blipFill>
          <a:blip r:embed="rId11"/>
          <a:srcRect/>
          <a:stretch>
            <a:fillRect/>
          </a:stretch>
        </p:blipFill>
        <p:spPr bwMode="auto">
          <a:xfrm>
            <a:off x="181278" y="2322417"/>
            <a:ext cx="837469" cy="514351"/>
          </a:xfrm>
          <a:prstGeom prst="rect">
            <a:avLst/>
          </a:prstGeom>
          <a:noFill/>
          <a:ln w="9525">
            <a:noFill/>
            <a:miter lim="800000"/>
            <a:headEnd/>
            <a:tailEnd/>
          </a:ln>
          <a:effectLst/>
        </p:spPr>
      </p:pic>
      <p:pic>
        <p:nvPicPr>
          <p:cNvPr id="24590" name="Picture 14"/>
          <p:cNvPicPr>
            <a:picLocks noChangeAspect="1" noChangeArrowheads="1"/>
          </p:cNvPicPr>
          <p:nvPr/>
        </p:nvPicPr>
        <p:blipFill>
          <a:blip r:embed="rId12"/>
          <a:srcRect/>
          <a:stretch>
            <a:fillRect/>
          </a:stretch>
        </p:blipFill>
        <p:spPr bwMode="auto">
          <a:xfrm>
            <a:off x="1109972" y="2250979"/>
            <a:ext cx="842964" cy="634024"/>
          </a:xfrm>
          <a:prstGeom prst="rect">
            <a:avLst/>
          </a:prstGeom>
          <a:noFill/>
          <a:ln w="9525">
            <a:noFill/>
            <a:miter lim="800000"/>
            <a:headEnd/>
            <a:tailEnd/>
          </a:ln>
          <a:effectLst/>
        </p:spPr>
      </p:pic>
      <p:pic>
        <p:nvPicPr>
          <p:cNvPr id="24591" name="Picture 15"/>
          <p:cNvPicPr>
            <a:picLocks noChangeAspect="1" noChangeArrowheads="1"/>
          </p:cNvPicPr>
          <p:nvPr/>
        </p:nvPicPr>
        <p:blipFill>
          <a:blip r:embed="rId13"/>
          <a:srcRect/>
          <a:stretch>
            <a:fillRect/>
          </a:stretch>
        </p:blipFill>
        <p:spPr bwMode="auto">
          <a:xfrm>
            <a:off x="2110104" y="2179541"/>
            <a:ext cx="687988" cy="681039"/>
          </a:xfrm>
          <a:prstGeom prst="rect">
            <a:avLst/>
          </a:prstGeom>
          <a:noFill/>
          <a:ln w="9525">
            <a:noFill/>
            <a:miter lim="800000"/>
            <a:headEnd/>
            <a:tailEnd/>
          </a:ln>
          <a:effectLst/>
        </p:spPr>
      </p:pic>
      <p:pic>
        <p:nvPicPr>
          <p:cNvPr id="24592" name="Picture 16"/>
          <p:cNvPicPr>
            <a:picLocks noChangeAspect="1" noChangeArrowheads="1"/>
          </p:cNvPicPr>
          <p:nvPr/>
        </p:nvPicPr>
        <p:blipFill>
          <a:blip r:embed="rId14"/>
          <a:srcRect/>
          <a:stretch>
            <a:fillRect/>
          </a:stretch>
        </p:blipFill>
        <p:spPr bwMode="auto">
          <a:xfrm>
            <a:off x="3110236" y="2179541"/>
            <a:ext cx="566738" cy="643152"/>
          </a:xfrm>
          <a:prstGeom prst="rect">
            <a:avLst/>
          </a:prstGeom>
          <a:noFill/>
          <a:ln w="9525">
            <a:noFill/>
            <a:miter lim="800000"/>
            <a:headEnd/>
            <a:tailEnd/>
          </a:ln>
          <a:effectLst/>
        </p:spPr>
      </p:pic>
      <p:pic>
        <p:nvPicPr>
          <p:cNvPr id="24593" name="Picture 17"/>
          <p:cNvPicPr>
            <a:picLocks noChangeAspect="1" noChangeArrowheads="1"/>
          </p:cNvPicPr>
          <p:nvPr/>
        </p:nvPicPr>
        <p:blipFill>
          <a:blip r:embed="rId15"/>
          <a:srcRect/>
          <a:stretch>
            <a:fillRect/>
          </a:stretch>
        </p:blipFill>
        <p:spPr bwMode="auto">
          <a:xfrm>
            <a:off x="4038930" y="2250979"/>
            <a:ext cx="566738" cy="573106"/>
          </a:xfrm>
          <a:prstGeom prst="rect">
            <a:avLst/>
          </a:prstGeom>
          <a:noFill/>
          <a:ln w="9525">
            <a:noFill/>
            <a:miter lim="800000"/>
            <a:headEnd/>
            <a:tailEnd/>
          </a:ln>
          <a:effectLst/>
        </p:spPr>
      </p:pic>
      <p:pic>
        <p:nvPicPr>
          <p:cNvPr id="24594" name="Picture 18"/>
          <p:cNvPicPr>
            <a:picLocks noChangeAspect="1" noChangeArrowheads="1"/>
          </p:cNvPicPr>
          <p:nvPr/>
        </p:nvPicPr>
        <p:blipFill>
          <a:blip r:embed="rId16"/>
          <a:srcRect/>
          <a:stretch>
            <a:fillRect/>
          </a:stretch>
        </p:blipFill>
        <p:spPr bwMode="auto">
          <a:xfrm>
            <a:off x="4967624" y="2293845"/>
            <a:ext cx="652640" cy="528638"/>
          </a:xfrm>
          <a:prstGeom prst="rect">
            <a:avLst/>
          </a:prstGeom>
          <a:noFill/>
          <a:ln w="9525">
            <a:noFill/>
            <a:miter lim="800000"/>
            <a:headEnd/>
            <a:tailEnd/>
          </a:ln>
          <a:effectLst/>
        </p:spPr>
      </p:pic>
      <p:pic>
        <p:nvPicPr>
          <p:cNvPr id="24595" name="Picture 19"/>
          <p:cNvPicPr>
            <a:picLocks noChangeAspect="1" noChangeArrowheads="1"/>
          </p:cNvPicPr>
          <p:nvPr/>
        </p:nvPicPr>
        <p:blipFill>
          <a:blip r:embed="rId17"/>
          <a:srcRect/>
          <a:stretch>
            <a:fillRect/>
          </a:stretch>
        </p:blipFill>
        <p:spPr bwMode="auto">
          <a:xfrm>
            <a:off x="5896318" y="2250979"/>
            <a:ext cx="920548" cy="509589"/>
          </a:xfrm>
          <a:prstGeom prst="rect">
            <a:avLst/>
          </a:prstGeom>
          <a:noFill/>
          <a:ln w="9525">
            <a:noFill/>
            <a:miter lim="800000"/>
            <a:headEnd/>
            <a:tailEnd/>
          </a:ln>
          <a:effectLst/>
        </p:spPr>
      </p:pic>
      <p:pic>
        <p:nvPicPr>
          <p:cNvPr id="24596" name="Picture 20"/>
          <p:cNvPicPr>
            <a:picLocks noChangeAspect="1" noChangeArrowheads="1"/>
          </p:cNvPicPr>
          <p:nvPr/>
        </p:nvPicPr>
        <p:blipFill>
          <a:blip r:embed="rId18"/>
          <a:srcRect/>
          <a:stretch>
            <a:fillRect/>
          </a:stretch>
        </p:blipFill>
        <p:spPr bwMode="auto">
          <a:xfrm>
            <a:off x="6967888" y="2179541"/>
            <a:ext cx="759597" cy="704851"/>
          </a:xfrm>
          <a:prstGeom prst="rect">
            <a:avLst/>
          </a:prstGeom>
          <a:noFill/>
          <a:ln w="9525">
            <a:noFill/>
            <a:miter lim="800000"/>
            <a:headEnd/>
            <a:tailEnd/>
          </a:ln>
          <a:effectLst/>
        </p:spPr>
      </p:pic>
      <p:pic>
        <p:nvPicPr>
          <p:cNvPr id="24597" name="Picture 21"/>
          <p:cNvPicPr>
            <a:picLocks noChangeAspect="1" noChangeArrowheads="1"/>
          </p:cNvPicPr>
          <p:nvPr/>
        </p:nvPicPr>
        <p:blipFill>
          <a:blip r:embed="rId19"/>
          <a:srcRect/>
          <a:stretch>
            <a:fillRect/>
          </a:stretch>
        </p:blipFill>
        <p:spPr bwMode="auto">
          <a:xfrm>
            <a:off x="8039458" y="2108103"/>
            <a:ext cx="704851" cy="639145"/>
          </a:xfrm>
          <a:prstGeom prst="rect">
            <a:avLst/>
          </a:prstGeom>
          <a:noFill/>
          <a:ln w="9525">
            <a:noFill/>
            <a:miter lim="800000"/>
            <a:headEnd/>
            <a:tailEnd/>
          </a:ln>
          <a:effectLst/>
        </p:spPr>
      </p:pic>
      <p:pic>
        <p:nvPicPr>
          <p:cNvPr id="24598" name="Picture 22"/>
          <p:cNvPicPr>
            <a:picLocks noChangeAspect="1" noChangeArrowheads="1"/>
          </p:cNvPicPr>
          <p:nvPr/>
        </p:nvPicPr>
        <p:blipFill>
          <a:blip r:embed="rId20"/>
          <a:srcRect/>
          <a:stretch>
            <a:fillRect/>
          </a:stretch>
        </p:blipFill>
        <p:spPr bwMode="auto">
          <a:xfrm>
            <a:off x="181278" y="3108235"/>
            <a:ext cx="985840" cy="425704"/>
          </a:xfrm>
          <a:prstGeom prst="rect">
            <a:avLst/>
          </a:prstGeom>
          <a:noFill/>
          <a:ln w="9525">
            <a:noFill/>
            <a:miter lim="800000"/>
            <a:headEnd/>
            <a:tailEnd/>
          </a:ln>
          <a:effectLst/>
        </p:spPr>
      </p:pic>
      <p:pic>
        <p:nvPicPr>
          <p:cNvPr id="24599" name="Picture 23"/>
          <p:cNvPicPr>
            <a:picLocks noChangeAspect="1" noChangeArrowheads="1"/>
          </p:cNvPicPr>
          <p:nvPr/>
        </p:nvPicPr>
        <p:blipFill>
          <a:blip r:embed="rId21"/>
          <a:srcRect/>
          <a:stretch>
            <a:fillRect/>
          </a:stretch>
        </p:blipFill>
        <p:spPr bwMode="auto">
          <a:xfrm>
            <a:off x="1181410" y="3071816"/>
            <a:ext cx="866777" cy="504436"/>
          </a:xfrm>
          <a:prstGeom prst="rect">
            <a:avLst/>
          </a:prstGeom>
          <a:noFill/>
          <a:ln w="9525">
            <a:noFill/>
            <a:miter lim="800000"/>
            <a:headEnd/>
            <a:tailEnd/>
          </a:ln>
          <a:effectLst/>
        </p:spPr>
      </p:pic>
      <p:pic>
        <p:nvPicPr>
          <p:cNvPr id="24600" name="Picture 24"/>
          <p:cNvPicPr>
            <a:picLocks noChangeAspect="1" noChangeArrowheads="1"/>
          </p:cNvPicPr>
          <p:nvPr/>
        </p:nvPicPr>
        <p:blipFill>
          <a:blip r:embed="rId22"/>
          <a:srcRect/>
          <a:stretch>
            <a:fillRect/>
          </a:stretch>
        </p:blipFill>
        <p:spPr bwMode="auto">
          <a:xfrm>
            <a:off x="2091057" y="2967246"/>
            <a:ext cx="661989" cy="676074"/>
          </a:xfrm>
          <a:prstGeom prst="rect">
            <a:avLst/>
          </a:prstGeom>
          <a:noFill/>
          <a:ln w="9525">
            <a:noFill/>
            <a:miter lim="800000"/>
            <a:headEnd/>
            <a:tailEnd/>
          </a:ln>
          <a:effectLst/>
        </p:spPr>
      </p:pic>
      <p:pic>
        <p:nvPicPr>
          <p:cNvPr id="24601" name="Picture 25"/>
          <p:cNvPicPr>
            <a:picLocks noChangeAspect="1" noChangeArrowheads="1"/>
          </p:cNvPicPr>
          <p:nvPr/>
        </p:nvPicPr>
        <p:blipFill>
          <a:blip r:embed="rId23"/>
          <a:srcRect/>
          <a:stretch>
            <a:fillRect/>
          </a:stretch>
        </p:blipFill>
        <p:spPr bwMode="auto">
          <a:xfrm>
            <a:off x="3038798" y="3000378"/>
            <a:ext cx="718877" cy="647701"/>
          </a:xfrm>
          <a:prstGeom prst="rect">
            <a:avLst/>
          </a:prstGeom>
          <a:noFill/>
          <a:ln w="9525">
            <a:noFill/>
            <a:miter lim="800000"/>
            <a:headEnd/>
            <a:tailEnd/>
          </a:ln>
          <a:effectLst/>
        </p:spPr>
      </p:pic>
      <p:pic>
        <p:nvPicPr>
          <p:cNvPr id="24602" name="Picture 26"/>
          <p:cNvPicPr>
            <a:picLocks noChangeAspect="1" noChangeArrowheads="1"/>
          </p:cNvPicPr>
          <p:nvPr/>
        </p:nvPicPr>
        <p:blipFill>
          <a:blip r:embed="rId24"/>
          <a:srcRect/>
          <a:stretch>
            <a:fillRect/>
          </a:stretch>
        </p:blipFill>
        <p:spPr bwMode="auto">
          <a:xfrm>
            <a:off x="4038930" y="3000378"/>
            <a:ext cx="571501" cy="584201"/>
          </a:xfrm>
          <a:prstGeom prst="rect">
            <a:avLst/>
          </a:prstGeom>
          <a:noFill/>
          <a:ln w="9525">
            <a:noFill/>
            <a:miter lim="800000"/>
            <a:headEnd/>
            <a:tailEnd/>
          </a:ln>
          <a:effectLst/>
        </p:spPr>
      </p:pic>
      <p:pic>
        <p:nvPicPr>
          <p:cNvPr id="24603" name="Picture 27"/>
          <p:cNvPicPr>
            <a:picLocks noChangeAspect="1" noChangeArrowheads="1"/>
          </p:cNvPicPr>
          <p:nvPr/>
        </p:nvPicPr>
        <p:blipFill>
          <a:blip r:embed="rId25"/>
          <a:srcRect/>
          <a:stretch>
            <a:fillRect/>
          </a:stretch>
        </p:blipFill>
        <p:spPr bwMode="auto">
          <a:xfrm>
            <a:off x="4967624" y="3000378"/>
            <a:ext cx="674990" cy="566737"/>
          </a:xfrm>
          <a:prstGeom prst="rect">
            <a:avLst/>
          </a:prstGeom>
          <a:noFill/>
          <a:ln w="9525">
            <a:noFill/>
            <a:miter lim="800000"/>
            <a:headEnd/>
            <a:tailEnd/>
          </a:ln>
          <a:effectLst/>
        </p:spPr>
      </p:pic>
      <p:pic>
        <p:nvPicPr>
          <p:cNvPr id="24604" name="Picture 28"/>
          <p:cNvPicPr>
            <a:picLocks noChangeAspect="1" noChangeArrowheads="1"/>
          </p:cNvPicPr>
          <p:nvPr/>
        </p:nvPicPr>
        <p:blipFill>
          <a:blip r:embed="rId26"/>
          <a:srcRect/>
          <a:stretch>
            <a:fillRect/>
          </a:stretch>
        </p:blipFill>
        <p:spPr bwMode="auto">
          <a:xfrm>
            <a:off x="5896318" y="3000378"/>
            <a:ext cx="812980" cy="481013"/>
          </a:xfrm>
          <a:prstGeom prst="rect">
            <a:avLst/>
          </a:prstGeom>
          <a:noFill/>
          <a:ln w="9525">
            <a:noFill/>
            <a:miter lim="800000"/>
            <a:headEnd/>
            <a:tailEnd/>
          </a:ln>
          <a:effectLst/>
        </p:spPr>
      </p:pic>
      <p:pic>
        <p:nvPicPr>
          <p:cNvPr id="24605" name="Picture 29"/>
          <p:cNvPicPr>
            <a:picLocks noChangeAspect="1" noChangeArrowheads="1"/>
          </p:cNvPicPr>
          <p:nvPr/>
        </p:nvPicPr>
        <p:blipFill>
          <a:blip r:embed="rId27"/>
          <a:srcRect/>
          <a:stretch>
            <a:fillRect/>
          </a:stretch>
        </p:blipFill>
        <p:spPr bwMode="auto">
          <a:xfrm>
            <a:off x="6896450" y="2928940"/>
            <a:ext cx="885827" cy="703037"/>
          </a:xfrm>
          <a:prstGeom prst="rect">
            <a:avLst/>
          </a:prstGeom>
          <a:noFill/>
          <a:ln w="9525">
            <a:noFill/>
            <a:miter lim="800000"/>
            <a:headEnd/>
            <a:tailEnd/>
          </a:ln>
          <a:effectLst/>
        </p:spPr>
      </p:pic>
      <p:pic>
        <p:nvPicPr>
          <p:cNvPr id="24606" name="Picture 30"/>
          <p:cNvPicPr>
            <a:picLocks noChangeAspect="1" noChangeArrowheads="1"/>
          </p:cNvPicPr>
          <p:nvPr/>
        </p:nvPicPr>
        <p:blipFill>
          <a:blip r:embed="rId28"/>
          <a:srcRect/>
          <a:stretch>
            <a:fillRect/>
          </a:stretch>
        </p:blipFill>
        <p:spPr bwMode="auto">
          <a:xfrm>
            <a:off x="7968020" y="2943231"/>
            <a:ext cx="890260" cy="557213"/>
          </a:xfrm>
          <a:prstGeom prst="rect">
            <a:avLst/>
          </a:prstGeom>
          <a:noFill/>
          <a:ln w="9525">
            <a:noFill/>
            <a:miter lim="800000"/>
            <a:headEnd/>
            <a:tailEnd/>
          </a:ln>
          <a:effectLst/>
        </p:spPr>
      </p:pic>
      <p:pic>
        <p:nvPicPr>
          <p:cNvPr id="24607" name="Picture 31"/>
          <p:cNvPicPr>
            <a:picLocks noChangeAspect="1" noChangeArrowheads="1"/>
          </p:cNvPicPr>
          <p:nvPr/>
        </p:nvPicPr>
        <p:blipFill>
          <a:blip r:embed="rId29"/>
          <a:srcRect/>
          <a:stretch>
            <a:fillRect/>
          </a:stretch>
        </p:blipFill>
        <p:spPr bwMode="auto">
          <a:xfrm>
            <a:off x="252716" y="3643320"/>
            <a:ext cx="600076" cy="593825"/>
          </a:xfrm>
          <a:prstGeom prst="rect">
            <a:avLst/>
          </a:prstGeom>
          <a:noFill/>
          <a:ln w="9525">
            <a:noFill/>
            <a:miter lim="800000"/>
            <a:headEnd/>
            <a:tailEnd/>
          </a:ln>
          <a:effectLst/>
        </p:spPr>
      </p:pic>
      <p:pic>
        <p:nvPicPr>
          <p:cNvPr id="24608" name="Picture 32"/>
          <p:cNvPicPr>
            <a:picLocks noChangeAspect="1" noChangeArrowheads="1"/>
          </p:cNvPicPr>
          <p:nvPr/>
        </p:nvPicPr>
        <p:blipFill>
          <a:blip r:embed="rId30"/>
          <a:srcRect/>
          <a:stretch>
            <a:fillRect/>
          </a:stretch>
        </p:blipFill>
        <p:spPr bwMode="auto">
          <a:xfrm>
            <a:off x="967096" y="3714758"/>
            <a:ext cx="899825" cy="614363"/>
          </a:xfrm>
          <a:prstGeom prst="rect">
            <a:avLst/>
          </a:prstGeom>
          <a:noFill/>
          <a:ln w="9525">
            <a:noFill/>
            <a:miter lim="800000"/>
            <a:headEnd/>
            <a:tailEnd/>
          </a:ln>
          <a:effectLst/>
        </p:spPr>
      </p:pic>
      <p:pic>
        <p:nvPicPr>
          <p:cNvPr id="24609" name="Picture 33"/>
          <p:cNvPicPr>
            <a:picLocks noChangeAspect="1" noChangeArrowheads="1"/>
          </p:cNvPicPr>
          <p:nvPr/>
        </p:nvPicPr>
        <p:blipFill>
          <a:blip r:embed="rId31"/>
          <a:srcRect/>
          <a:stretch>
            <a:fillRect/>
          </a:stretch>
        </p:blipFill>
        <p:spPr bwMode="auto">
          <a:xfrm>
            <a:off x="2038666" y="3643320"/>
            <a:ext cx="696434" cy="623889"/>
          </a:xfrm>
          <a:prstGeom prst="rect">
            <a:avLst/>
          </a:prstGeom>
          <a:noFill/>
          <a:ln w="9525">
            <a:noFill/>
            <a:miter lim="800000"/>
            <a:headEnd/>
            <a:tailEnd/>
          </a:ln>
          <a:effectLst/>
        </p:spPr>
      </p:pic>
      <p:pic>
        <p:nvPicPr>
          <p:cNvPr id="24610" name="Picture 34"/>
          <p:cNvPicPr>
            <a:picLocks noChangeAspect="1" noChangeArrowheads="1"/>
          </p:cNvPicPr>
          <p:nvPr/>
        </p:nvPicPr>
        <p:blipFill>
          <a:blip r:embed="rId32"/>
          <a:srcRect/>
          <a:stretch>
            <a:fillRect/>
          </a:stretch>
        </p:blipFill>
        <p:spPr bwMode="auto">
          <a:xfrm>
            <a:off x="2895922" y="3643320"/>
            <a:ext cx="916098" cy="561976"/>
          </a:xfrm>
          <a:prstGeom prst="rect">
            <a:avLst/>
          </a:prstGeom>
          <a:noFill/>
          <a:ln w="9525">
            <a:noFill/>
            <a:miter lim="800000"/>
            <a:headEnd/>
            <a:tailEnd/>
          </a:ln>
          <a:effectLst/>
        </p:spPr>
      </p:pic>
      <p:pic>
        <p:nvPicPr>
          <p:cNvPr id="24611" name="Picture 35"/>
          <p:cNvPicPr>
            <a:picLocks noChangeAspect="1" noChangeArrowheads="1"/>
          </p:cNvPicPr>
          <p:nvPr/>
        </p:nvPicPr>
        <p:blipFill>
          <a:blip r:embed="rId33"/>
          <a:srcRect/>
          <a:stretch>
            <a:fillRect/>
          </a:stretch>
        </p:blipFill>
        <p:spPr bwMode="auto">
          <a:xfrm>
            <a:off x="4038930" y="3643320"/>
            <a:ext cx="561976" cy="587520"/>
          </a:xfrm>
          <a:prstGeom prst="rect">
            <a:avLst/>
          </a:prstGeom>
          <a:noFill/>
          <a:ln w="9525">
            <a:noFill/>
            <a:miter lim="800000"/>
            <a:headEnd/>
            <a:tailEnd/>
          </a:ln>
          <a:effectLst/>
        </p:spPr>
      </p:pic>
      <p:pic>
        <p:nvPicPr>
          <p:cNvPr id="24612" name="Picture 36"/>
          <p:cNvPicPr>
            <a:picLocks noChangeAspect="1" noChangeArrowheads="1"/>
          </p:cNvPicPr>
          <p:nvPr/>
        </p:nvPicPr>
        <p:blipFill>
          <a:blip r:embed="rId34"/>
          <a:srcRect/>
          <a:stretch>
            <a:fillRect/>
          </a:stretch>
        </p:blipFill>
        <p:spPr bwMode="auto">
          <a:xfrm>
            <a:off x="4967624" y="3643320"/>
            <a:ext cx="640612" cy="633414"/>
          </a:xfrm>
          <a:prstGeom prst="rect">
            <a:avLst/>
          </a:prstGeom>
          <a:noFill/>
          <a:ln w="9525">
            <a:noFill/>
            <a:miter lim="800000"/>
            <a:headEnd/>
            <a:tailEnd/>
          </a:ln>
          <a:effectLst/>
        </p:spPr>
      </p:pic>
      <p:pic>
        <p:nvPicPr>
          <p:cNvPr id="24613" name="Picture 37"/>
          <p:cNvPicPr>
            <a:picLocks noChangeAspect="1" noChangeArrowheads="1"/>
          </p:cNvPicPr>
          <p:nvPr/>
        </p:nvPicPr>
        <p:blipFill>
          <a:blip r:embed="rId35"/>
          <a:srcRect/>
          <a:stretch>
            <a:fillRect/>
          </a:stretch>
        </p:blipFill>
        <p:spPr bwMode="auto">
          <a:xfrm>
            <a:off x="6896450" y="3714758"/>
            <a:ext cx="918704" cy="438151"/>
          </a:xfrm>
          <a:prstGeom prst="rect">
            <a:avLst/>
          </a:prstGeom>
          <a:noFill/>
          <a:ln w="9525">
            <a:noFill/>
            <a:miter lim="800000"/>
            <a:headEnd/>
            <a:tailEnd/>
          </a:ln>
          <a:effectLst/>
        </p:spPr>
      </p:pic>
      <p:pic>
        <p:nvPicPr>
          <p:cNvPr id="24614" name="Picture 38"/>
          <p:cNvPicPr>
            <a:picLocks noChangeAspect="1" noChangeArrowheads="1"/>
          </p:cNvPicPr>
          <p:nvPr/>
        </p:nvPicPr>
        <p:blipFill>
          <a:blip r:embed="rId36"/>
          <a:srcRect/>
          <a:stretch>
            <a:fillRect/>
          </a:stretch>
        </p:blipFill>
        <p:spPr bwMode="auto">
          <a:xfrm>
            <a:off x="6039194" y="3714758"/>
            <a:ext cx="530046" cy="561976"/>
          </a:xfrm>
          <a:prstGeom prst="rect">
            <a:avLst/>
          </a:prstGeom>
          <a:noFill/>
          <a:ln w="9525">
            <a:noFill/>
            <a:miter lim="800000"/>
            <a:headEnd/>
            <a:tailEnd/>
          </a:ln>
          <a:effectLst/>
        </p:spPr>
      </p:pic>
      <p:pic>
        <p:nvPicPr>
          <p:cNvPr id="24615" name="Picture 39"/>
          <p:cNvPicPr>
            <a:picLocks noChangeAspect="1" noChangeArrowheads="1"/>
          </p:cNvPicPr>
          <p:nvPr/>
        </p:nvPicPr>
        <p:blipFill>
          <a:blip r:embed="rId37" cstate="print"/>
          <a:srcRect/>
          <a:stretch>
            <a:fillRect/>
          </a:stretch>
        </p:blipFill>
        <p:spPr bwMode="auto">
          <a:xfrm>
            <a:off x="8039458" y="3714758"/>
            <a:ext cx="515049" cy="443333"/>
          </a:xfrm>
          <a:prstGeom prst="rect">
            <a:avLst/>
          </a:prstGeom>
          <a:noFill/>
          <a:ln w="9525">
            <a:noFill/>
            <a:miter lim="800000"/>
            <a:headEnd/>
            <a:tailEnd/>
          </a:ln>
          <a:effectLst/>
        </p:spPr>
      </p:pic>
    </p:spTree>
    <p:extLst>
      <p:ext uri="{BB962C8B-B14F-4D97-AF65-F5344CB8AC3E}">
        <p14:creationId xmlns:p14="http://schemas.microsoft.com/office/powerpoint/2010/main" val="253791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a:xfrm>
            <a:off x="571472" y="1142990"/>
            <a:ext cx="3571900" cy="3571900"/>
          </a:xfrm>
          <a:prstGeom prst="roundRect">
            <a:avLst>
              <a:gd name="adj" fmla="val 1481"/>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42910" y="-18"/>
            <a:ext cx="7274748"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掌贝公司实力</a:t>
            </a:r>
            <a:endParaRPr lang="en-US" altLang="zh-CN" sz="2400" b="1" dirty="0">
              <a:solidFill>
                <a:srgbClr val="0070C0"/>
              </a:solidFill>
              <a:latin typeface="幼圆" pitchFamily="49" charset="-122"/>
              <a:ea typeface="幼圆" pitchFamily="49" charset="-122"/>
            </a:endParaRPr>
          </a:p>
          <a:p>
            <a:pPr algn="ctr">
              <a:lnSpc>
                <a:spcPct val="150000"/>
              </a:lnSpc>
            </a:pPr>
            <a:r>
              <a:rPr lang="zh-CN" altLang="en-US" b="1" dirty="0">
                <a:solidFill>
                  <a:srgbClr val="0070C0"/>
                </a:solidFill>
                <a:latin typeface="幼圆" pitchFamily="49" charset="-122"/>
                <a:ea typeface="幼圆" pitchFamily="49" charset="-122"/>
              </a:rPr>
              <a:t>开创智慧店铺行业、领导几乎全部行业创新、累计获得超过</a:t>
            </a:r>
            <a:r>
              <a:rPr lang="en-US" altLang="zh-CN" b="1" dirty="0">
                <a:solidFill>
                  <a:srgbClr val="0070C0"/>
                </a:solidFill>
                <a:latin typeface="幼圆" pitchFamily="49" charset="-122"/>
                <a:ea typeface="幼圆" pitchFamily="49" charset="-122"/>
              </a:rPr>
              <a:t>4</a:t>
            </a:r>
            <a:r>
              <a:rPr lang="zh-CN" altLang="en-US" b="1" dirty="0">
                <a:solidFill>
                  <a:srgbClr val="0070C0"/>
                </a:solidFill>
                <a:latin typeface="幼圆" pitchFamily="49" charset="-122"/>
                <a:ea typeface="幼圆" pitchFamily="49" charset="-122"/>
              </a:rPr>
              <a:t>亿元融资</a:t>
            </a:r>
            <a:endParaRPr lang="en-US" altLang="zh-CN" sz="1400" b="1" dirty="0">
              <a:solidFill>
                <a:srgbClr val="0070C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72728" y="66066"/>
            <a:ext cx="309700"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7</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41" name="矩形 40"/>
          <p:cNvSpPr/>
          <p:nvPr/>
        </p:nvSpPr>
        <p:spPr>
          <a:xfrm>
            <a:off x="571472" y="1214428"/>
            <a:ext cx="3571900" cy="3485570"/>
          </a:xfrm>
          <a:prstGeom prst="rect">
            <a:avLst/>
          </a:prstGeom>
          <a:ln>
            <a:noFill/>
          </a:ln>
        </p:spPr>
        <p:txBody>
          <a:bodyPr wrap="square">
            <a:spAutoFit/>
          </a:bodyPr>
          <a:lstStyle/>
          <a:p>
            <a:pPr>
              <a:lnSpc>
                <a:spcPct val="150000"/>
              </a:lnSpc>
            </a:pPr>
            <a:r>
              <a:rPr lang="zh-CN" altLang="en-US" sz="1050" dirty="0">
                <a:latin typeface="幼圆" pitchFamily="49" charset="-122"/>
                <a:ea typeface="幼圆" pitchFamily="49" charset="-122"/>
              </a:rPr>
              <a:t>    掌贝是智慧店铺的开创者，致力为中国线下</a:t>
            </a:r>
            <a:r>
              <a:rPr lang="en-US" altLang="zh-CN" sz="1050" dirty="0">
                <a:latin typeface="幼圆" pitchFamily="49" charset="-122"/>
                <a:ea typeface="幼圆" pitchFamily="49" charset="-122"/>
              </a:rPr>
              <a:t>6000</a:t>
            </a:r>
            <a:r>
              <a:rPr lang="zh-CN" altLang="en-US" sz="1050" dirty="0">
                <a:latin typeface="幼圆" pitchFamily="49" charset="-122"/>
                <a:ea typeface="幼圆" pitchFamily="49" charset="-122"/>
              </a:rPr>
              <a:t>万商户提供智慧经营服务平台，作为一家技术和人工智能公司，通过“技术改变服务、智能提升营销”来帮助线下商户实现智慧经营，商户通过掌贝的线上智慧平台和线下智能</a:t>
            </a:r>
            <a:r>
              <a:rPr lang="en-US" altLang="zh-CN" sz="1050" dirty="0">
                <a:latin typeface="幼圆" pitchFamily="49" charset="-122"/>
                <a:ea typeface="幼圆" pitchFamily="49" charset="-122"/>
              </a:rPr>
              <a:t>POS</a:t>
            </a:r>
            <a:r>
              <a:rPr lang="zh-CN" altLang="en-US" sz="1050" dirty="0">
                <a:latin typeface="幼圆" pitchFamily="49" charset="-122"/>
                <a:ea typeface="幼圆" pitchFamily="49" charset="-122"/>
              </a:rPr>
              <a:t>等硬件实现线上线下的一体化管理。掌贝也是目前全国唯一的全业务的</a:t>
            </a:r>
            <a:r>
              <a:rPr lang="en-US" altLang="zh-CN" sz="1050" dirty="0">
                <a:latin typeface="幼圆" pitchFamily="49" charset="-122"/>
                <a:ea typeface="幼圆" pitchFamily="49" charset="-122"/>
              </a:rPr>
              <a:t>O2O</a:t>
            </a:r>
            <a:r>
              <a:rPr lang="zh-CN" altLang="en-US" sz="1050" dirty="0">
                <a:latin typeface="幼圆" pitchFamily="49" charset="-122"/>
                <a:ea typeface="幼圆" pitchFamily="49" charset="-122"/>
              </a:rPr>
              <a:t>平台，帮助商户一站式的解决融合支付、卡券管理、融合团购、融合外卖、智能</a:t>
            </a:r>
            <a:r>
              <a:rPr lang="en-US" altLang="zh-CN" sz="1050" dirty="0">
                <a:latin typeface="幼圆" pitchFamily="49" charset="-122"/>
                <a:ea typeface="幼圆" pitchFamily="49" charset="-122"/>
              </a:rPr>
              <a:t>CRM</a:t>
            </a:r>
            <a:r>
              <a:rPr lang="zh-CN" altLang="en-US" sz="1050" dirty="0">
                <a:latin typeface="幼圆" pitchFamily="49" charset="-122"/>
                <a:ea typeface="幼圆" pitchFamily="49" charset="-122"/>
              </a:rPr>
              <a:t>和全场景营销等门店管理，由此提高门店服务效率节约成本，还帮商户连接自己的消费者、沉淀粉丝会员，并通过大数据分析帮助商户做个性化、精准化、社交化和自动化的智能营销，增加营业收入。</a:t>
            </a:r>
          </a:p>
          <a:p>
            <a:pPr>
              <a:lnSpc>
                <a:spcPct val="150000"/>
              </a:lnSpc>
            </a:pPr>
            <a:r>
              <a:rPr lang="zh-CN" altLang="en-US" sz="1050" dirty="0">
                <a:latin typeface="幼圆" pitchFamily="49" charset="-122"/>
                <a:ea typeface="幼圆" pitchFamily="49" charset="-122"/>
              </a:rPr>
              <a:t>掌贝提供智慧餐厅、智慧零售、智慧酒店、智慧商圈、智慧景区等在内的全行业智慧解决方案，为传统行业店铺互联网</a:t>
            </a:r>
            <a:r>
              <a:rPr lang="en-US" altLang="zh-CN" sz="1050" dirty="0">
                <a:latin typeface="幼圆" pitchFamily="49" charset="-122"/>
                <a:ea typeface="幼圆" pitchFamily="49" charset="-122"/>
              </a:rPr>
              <a:t>+</a:t>
            </a:r>
            <a:r>
              <a:rPr lang="zh-CN" altLang="en-US" sz="1050" dirty="0">
                <a:latin typeface="幼圆" pitchFamily="49" charset="-122"/>
                <a:ea typeface="幼圆" pitchFamily="49" charset="-122"/>
              </a:rPr>
              <a:t>升级提供一站式的服务。</a:t>
            </a:r>
          </a:p>
        </p:txBody>
      </p:sp>
      <p:cxnSp>
        <p:nvCxnSpPr>
          <p:cNvPr id="44" name="直接连接符 43"/>
          <p:cNvCxnSpPr/>
          <p:nvPr/>
        </p:nvCxnSpPr>
        <p:spPr>
          <a:xfrm rot="5400000">
            <a:off x="3464711" y="3178179"/>
            <a:ext cx="37862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86380" y="1270626"/>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286380" y="1556378"/>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5286380" y="1842130"/>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286380" y="2127882"/>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6380" y="2436494"/>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286380" y="2699386"/>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286380" y="2985138"/>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286380" y="3270890"/>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286380" y="3556642"/>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286380" y="3890972"/>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86380" y="4199584"/>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86380" y="4500576"/>
            <a:ext cx="142876" cy="142876"/>
          </a:xfrm>
          <a:prstGeom prst="ellipse">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5493074" y="1214428"/>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掌贝发明线下二维码支付，并推动微信支付</a:t>
            </a:r>
          </a:p>
        </p:txBody>
      </p:sp>
      <p:sp>
        <p:nvSpPr>
          <p:cNvPr id="71" name="TextBox 70"/>
          <p:cNvSpPr txBox="1"/>
          <p:nvPr/>
        </p:nvSpPr>
        <p:spPr>
          <a:xfrm>
            <a:off x="4643438" y="1199188"/>
            <a:ext cx="652743" cy="261610"/>
          </a:xfrm>
          <a:prstGeom prst="rect">
            <a:avLst/>
          </a:prstGeom>
          <a:noFill/>
        </p:spPr>
        <p:txBody>
          <a:bodyPr wrap="none" rtlCol="0">
            <a:spAutoFit/>
          </a:bodyPr>
          <a:lstStyle/>
          <a:p>
            <a:r>
              <a:rPr lang="en-US" altLang="zh-CN" sz="1100" dirty="0"/>
              <a:t>2012.10</a:t>
            </a:r>
            <a:endParaRPr lang="zh-CN" altLang="en-US" sz="1100" dirty="0"/>
          </a:p>
        </p:txBody>
      </p:sp>
      <p:sp>
        <p:nvSpPr>
          <p:cNvPr id="72" name="TextBox 71"/>
          <p:cNvSpPr txBox="1"/>
          <p:nvPr/>
        </p:nvSpPr>
        <p:spPr>
          <a:xfrm>
            <a:off x="5000628" y="952818"/>
            <a:ext cx="748923" cy="261610"/>
          </a:xfrm>
          <a:prstGeom prst="rect">
            <a:avLst/>
          </a:prstGeom>
          <a:noFill/>
        </p:spPr>
        <p:txBody>
          <a:bodyPr wrap="none" rtlCol="0">
            <a:spAutoFit/>
          </a:bodyPr>
          <a:lstStyle/>
          <a:p>
            <a:r>
              <a:rPr lang="zh-CN" altLang="en-US" sz="1100" b="1" dirty="0"/>
              <a:t>创新历史</a:t>
            </a:r>
          </a:p>
        </p:txBody>
      </p:sp>
      <p:sp>
        <p:nvSpPr>
          <p:cNvPr id="73" name="圆角矩形 72"/>
          <p:cNvSpPr/>
          <p:nvPr/>
        </p:nvSpPr>
        <p:spPr>
          <a:xfrm>
            <a:off x="5500694" y="1515420"/>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掌贝发明全球首款智能</a:t>
            </a:r>
            <a:r>
              <a:rPr lang="en-US" altLang="zh-CN" sz="900" dirty="0">
                <a:solidFill>
                  <a:schemeClr val="tx1">
                    <a:lumMod val="95000"/>
                    <a:lumOff val="5000"/>
                  </a:schemeClr>
                </a:solidFill>
              </a:rPr>
              <a:t>POS</a:t>
            </a:r>
            <a:endParaRPr lang="zh-CN" altLang="en-US" sz="900" dirty="0">
              <a:solidFill>
                <a:schemeClr val="tx1">
                  <a:lumMod val="95000"/>
                  <a:lumOff val="5000"/>
                </a:schemeClr>
              </a:solidFill>
            </a:endParaRPr>
          </a:p>
        </p:txBody>
      </p:sp>
      <p:sp>
        <p:nvSpPr>
          <p:cNvPr id="74" name="TextBox 73"/>
          <p:cNvSpPr txBox="1"/>
          <p:nvPr/>
        </p:nvSpPr>
        <p:spPr>
          <a:xfrm>
            <a:off x="4651058" y="1500180"/>
            <a:ext cx="652743" cy="261610"/>
          </a:xfrm>
          <a:prstGeom prst="rect">
            <a:avLst/>
          </a:prstGeom>
          <a:noFill/>
        </p:spPr>
        <p:txBody>
          <a:bodyPr wrap="none" rtlCol="0">
            <a:spAutoFit/>
          </a:bodyPr>
          <a:lstStyle/>
          <a:p>
            <a:r>
              <a:rPr lang="en-US" altLang="zh-CN" sz="1100" dirty="0"/>
              <a:t>2013.08</a:t>
            </a:r>
            <a:endParaRPr lang="zh-CN" altLang="en-US" sz="1100" dirty="0"/>
          </a:p>
        </p:txBody>
      </p:sp>
      <p:sp>
        <p:nvSpPr>
          <p:cNvPr id="75" name="圆角矩形 74"/>
          <p:cNvSpPr/>
          <p:nvPr/>
        </p:nvSpPr>
        <p:spPr>
          <a:xfrm>
            <a:off x="5500694" y="1817694"/>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掌贝发明线下智能</a:t>
            </a:r>
            <a:r>
              <a:rPr lang="en-US" altLang="zh-CN" sz="900" dirty="0">
                <a:solidFill>
                  <a:schemeClr val="tx1">
                    <a:lumMod val="95000"/>
                    <a:lumOff val="5000"/>
                  </a:schemeClr>
                </a:solidFill>
              </a:rPr>
              <a:t>POS+</a:t>
            </a:r>
            <a:r>
              <a:rPr lang="zh-CN" altLang="en-US" sz="900" dirty="0">
                <a:solidFill>
                  <a:schemeClr val="tx1">
                    <a:lumMod val="95000"/>
                    <a:lumOff val="5000"/>
                  </a:schemeClr>
                </a:solidFill>
              </a:rPr>
              <a:t>线上公众平台的模式</a:t>
            </a:r>
          </a:p>
        </p:txBody>
      </p:sp>
      <p:sp>
        <p:nvSpPr>
          <p:cNvPr id="76" name="TextBox 75"/>
          <p:cNvSpPr txBox="1"/>
          <p:nvPr/>
        </p:nvSpPr>
        <p:spPr>
          <a:xfrm>
            <a:off x="4651058" y="1802454"/>
            <a:ext cx="652743" cy="261610"/>
          </a:xfrm>
          <a:prstGeom prst="rect">
            <a:avLst/>
          </a:prstGeom>
          <a:noFill/>
        </p:spPr>
        <p:txBody>
          <a:bodyPr wrap="none" rtlCol="0">
            <a:spAutoFit/>
          </a:bodyPr>
          <a:lstStyle/>
          <a:p>
            <a:r>
              <a:rPr lang="en-US" altLang="zh-CN" sz="1100" dirty="0"/>
              <a:t>2014.02</a:t>
            </a:r>
            <a:endParaRPr lang="zh-CN" altLang="en-US" sz="1100" dirty="0"/>
          </a:p>
        </p:txBody>
      </p:sp>
      <p:sp>
        <p:nvSpPr>
          <p:cNvPr id="77" name="圆角矩形 76"/>
          <p:cNvSpPr/>
          <p:nvPr/>
        </p:nvSpPr>
        <p:spPr>
          <a:xfrm>
            <a:off x="5493074" y="2111066"/>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掌贝发明联合微信推出“微信卡包”项目</a:t>
            </a:r>
          </a:p>
        </p:txBody>
      </p:sp>
      <p:sp>
        <p:nvSpPr>
          <p:cNvPr id="78" name="TextBox 77"/>
          <p:cNvSpPr txBox="1"/>
          <p:nvPr/>
        </p:nvSpPr>
        <p:spPr>
          <a:xfrm>
            <a:off x="4643438" y="2095826"/>
            <a:ext cx="652743" cy="261610"/>
          </a:xfrm>
          <a:prstGeom prst="rect">
            <a:avLst/>
          </a:prstGeom>
          <a:noFill/>
        </p:spPr>
        <p:txBody>
          <a:bodyPr wrap="none" rtlCol="0">
            <a:spAutoFit/>
          </a:bodyPr>
          <a:lstStyle/>
          <a:p>
            <a:r>
              <a:rPr lang="en-US" altLang="zh-CN" sz="1100" dirty="0"/>
              <a:t>2014.08</a:t>
            </a:r>
            <a:endParaRPr lang="zh-CN" altLang="en-US" sz="1100" dirty="0"/>
          </a:p>
        </p:txBody>
      </p:sp>
      <p:sp>
        <p:nvSpPr>
          <p:cNvPr id="79" name="圆角矩形 78"/>
          <p:cNvSpPr/>
          <p:nvPr/>
        </p:nvSpPr>
        <p:spPr>
          <a:xfrm>
            <a:off x="5493074" y="2412058"/>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掌贝推出业内首个</a:t>
            </a:r>
            <a:r>
              <a:rPr lang="en-US" altLang="zh-CN" sz="900" dirty="0">
                <a:solidFill>
                  <a:schemeClr val="tx1">
                    <a:lumMod val="95000"/>
                    <a:lumOff val="5000"/>
                  </a:schemeClr>
                </a:solidFill>
              </a:rPr>
              <a:t>OEM</a:t>
            </a:r>
            <a:r>
              <a:rPr lang="zh-CN" altLang="en-US" sz="900" dirty="0">
                <a:solidFill>
                  <a:schemeClr val="tx1">
                    <a:lumMod val="95000"/>
                    <a:lumOff val="5000"/>
                  </a:schemeClr>
                </a:solidFill>
              </a:rPr>
              <a:t>平台</a:t>
            </a:r>
          </a:p>
        </p:txBody>
      </p:sp>
      <p:sp>
        <p:nvSpPr>
          <p:cNvPr id="80" name="TextBox 79"/>
          <p:cNvSpPr txBox="1"/>
          <p:nvPr/>
        </p:nvSpPr>
        <p:spPr>
          <a:xfrm>
            <a:off x="4643438" y="2396818"/>
            <a:ext cx="652743" cy="261610"/>
          </a:xfrm>
          <a:prstGeom prst="rect">
            <a:avLst/>
          </a:prstGeom>
          <a:noFill/>
        </p:spPr>
        <p:txBody>
          <a:bodyPr wrap="none" rtlCol="0">
            <a:spAutoFit/>
          </a:bodyPr>
          <a:lstStyle/>
          <a:p>
            <a:r>
              <a:rPr lang="en-US" altLang="zh-CN" sz="1100" dirty="0"/>
              <a:t>2015.05</a:t>
            </a:r>
            <a:endParaRPr lang="zh-CN" altLang="en-US" sz="1100" dirty="0"/>
          </a:p>
        </p:txBody>
      </p:sp>
      <p:sp>
        <p:nvSpPr>
          <p:cNvPr id="81" name="圆角矩形 80"/>
          <p:cNvSpPr/>
          <p:nvPr/>
        </p:nvSpPr>
        <p:spPr>
          <a:xfrm>
            <a:off x="5493074" y="2682570"/>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掌贝推出业内首个营销工具平台</a:t>
            </a:r>
          </a:p>
        </p:txBody>
      </p:sp>
      <p:sp>
        <p:nvSpPr>
          <p:cNvPr id="82" name="TextBox 81"/>
          <p:cNvSpPr txBox="1"/>
          <p:nvPr/>
        </p:nvSpPr>
        <p:spPr>
          <a:xfrm>
            <a:off x="4643438" y="2667330"/>
            <a:ext cx="652743" cy="261610"/>
          </a:xfrm>
          <a:prstGeom prst="rect">
            <a:avLst/>
          </a:prstGeom>
          <a:noFill/>
        </p:spPr>
        <p:txBody>
          <a:bodyPr wrap="none" rtlCol="0">
            <a:spAutoFit/>
          </a:bodyPr>
          <a:lstStyle/>
          <a:p>
            <a:r>
              <a:rPr lang="en-US" altLang="zh-CN" sz="1100" dirty="0"/>
              <a:t>2015.07</a:t>
            </a:r>
            <a:endParaRPr lang="zh-CN" altLang="en-US" sz="1100" dirty="0"/>
          </a:p>
        </p:txBody>
      </p:sp>
      <p:sp>
        <p:nvSpPr>
          <p:cNvPr id="83" name="圆角矩形 82"/>
          <p:cNvSpPr/>
          <p:nvPr/>
        </p:nvSpPr>
        <p:spPr>
          <a:xfrm>
            <a:off x="5493074" y="2968322"/>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掌贝推出业内首个融合外卖管理平台</a:t>
            </a:r>
          </a:p>
        </p:txBody>
      </p:sp>
      <p:sp>
        <p:nvSpPr>
          <p:cNvPr id="84" name="TextBox 83"/>
          <p:cNvSpPr txBox="1"/>
          <p:nvPr/>
        </p:nvSpPr>
        <p:spPr>
          <a:xfrm>
            <a:off x="4643438" y="2953082"/>
            <a:ext cx="652743" cy="261610"/>
          </a:xfrm>
          <a:prstGeom prst="rect">
            <a:avLst/>
          </a:prstGeom>
          <a:noFill/>
        </p:spPr>
        <p:txBody>
          <a:bodyPr wrap="none" rtlCol="0">
            <a:spAutoFit/>
          </a:bodyPr>
          <a:lstStyle/>
          <a:p>
            <a:r>
              <a:rPr lang="en-US" altLang="zh-CN" sz="1100" dirty="0"/>
              <a:t>2015.10</a:t>
            </a:r>
            <a:endParaRPr lang="zh-CN" altLang="en-US" sz="1100" dirty="0"/>
          </a:p>
        </p:txBody>
      </p:sp>
      <p:sp>
        <p:nvSpPr>
          <p:cNvPr id="85" name="圆角矩形 84"/>
          <p:cNvSpPr/>
          <p:nvPr/>
        </p:nvSpPr>
        <p:spPr>
          <a:xfrm>
            <a:off x="5493074" y="3252792"/>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掌贝发明首个拉客手环</a:t>
            </a:r>
          </a:p>
        </p:txBody>
      </p:sp>
      <p:sp>
        <p:nvSpPr>
          <p:cNvPr id="86" name="TextBox 85"/>
          <p:cNvSpPr txBox="1"/>
          <p:nvPr/>
        </p:nvSpPr>
        <p:spPr>
          <a:xfrm>
            <a:off x="4643438" y="3237552"/>
            <a:ext cx="652743" cy="261610"/>
          </a:xfrm>
          <a:prstGeom prst="rect">
            <a:avLst/>
          </a:prstGeom>
          <a:noFill/>
        </p:spPr>
        <p:txBody>
          <a:bodyPr wrap="none" rtlCol="0">
            <a:spAutoFit/>
          </a:bodyPr>
          <a:lstStyle/>
          <a:p>
            <a:r>
              <a:rPr lang="en-US" altLang="zh-CN" sz="1100" dirty="0"/>
              <a:t>2015.11</a:t>
            </a:r>
            <a:endParaRPr lang="zh-CN" altLang="en-US" sz="1100" dirty="0"/>
          </a:p>
        </p:txBody>
      </p:sp>
      <p:sp>
        <p:nvSpPr>
          <p:cNvPr id="87" name="圆角矩形 86"/>
          <p:cNvSpPr/>
          <p:nvPr/>
        </p:nvSpPr>
        <p:spPr>
          <a:xfrm>
            <a:off x="5493074" y="3539826"/>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掌贝推出首个店铺消费和营销业务平台</a:t>
            </a:r>
          </a:p>
        </p:txBody>
      </p:sp>
      <p:sp>
        <p:nvSpPr>
          <p:cNvPr id="88" name="TextBox 87"/>
          <p:cNvSpPr txBox="1"/>
          <p:nvPr/>
        </p:nvSpPr>
        <p:spPr>
          <a:xfrm>
            <a:off x="4643438" y="3524586"/>
            <a:ext cx="652743" cy="261610"/>
          </a:xfrm>
          <a:prstGeom prst="rect">
            <a:avLst/>
          </a:prstGeom>
          <a:noFill/>
        </p:spPr>
        <p:txBody>
          <a:bodyPr wrap="none" rtlCol="0">
            <a:spAutoFit/>
          </a:bodyPr>
          <a:lstStyle/>
          <a:p>
            <a:r>
              <a:rPr lang="en-US" altLang="zh-CN" sz="1100" dirty="0"/>
              <a:t>2015.12</a:t>
            </a:r>
            <a:endParaRPr lang="zh-CN" altLang="en-US" sz="1100" dirty="0"/>
          </a:p>
        </p:txBody>
      </p:sp>
      <p:sp>
        <p:nvSpPr>
          <p:cNvPr id="89" name="圆角矩形 88"/>
          <p:cNvSpPr/>
          <p:nvPr/>
        </p:nvSpPr>
        <p:spPr>
          <a:xfrm>
            <a:off x="5493074" y="3833198"/>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掌贝推出首个融合团购管理平台</a:t>
            </a:r>
          </a:p>
        </p:txBody>
      </p:sp>
      <p:sp>
        <p:nvSpPr>
          <p:cNvPr id="90" name="TextBox 89"/>
          <p:cNvSpPr txBox="1"/>
          <p:nvPr/>
        </p:nvSpPr>
        <p:spPr>
          <a:xfrm>
            <a:off x="4643438" y="3817958"/>
            <a:ext cx="652743" cy="261610"/>
          </a:xfrm>
          <a:prstGeom prst="rect">
            <a:avLst/>
          </a:prstGeom>
          <a:noFill/>
        </p:spPr>
        <p:txBody>
          <a:bodyPr wrap="none" rtlCol="0">
            <a:spAutoFit/>
          </a:bodyPr>
          <a:lstStyle/>
          <a:p>
            <a:r>
              <a:rPr lang="en-US" altLang="zh-CN" sz="1100" dirty="0"/>
              <a:t>2016.01</a:t>
            </a:r>
            <a:endParaRPr lang="zh-CN" altLang="en-US" sz="1100" dirty="0"/>
          </a:p>
        </p:txBody>
      </p:sp>
      <p:sp>
        <p:nvSpPr>
          <p:cNvPr id="91" name="圆角矩形 90"/>
          <p:cNvSpPr/>
          <p:nvPr/>
        </p:nvSpPr>
        <p:spPr>
          <a:xfrm>
            <a:off x="5493074" y="4159908"/>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掌贝推出业内首个智能小二应用</a:t>
            </a:r>
          </a:p>
        </p:txBody>
      </p:sp>
      <p:sp>
        <p:nvSpPr>
          <p:cNvPr id="92" name="TextBox 91"/>
          <p:cNvSpPr txBox="1"/>
          <p:nvPr/>
        </p:nvSpPr>
        <p:spPr>
          <a:xfrm>
            <a:off x="4643438" y="4144668"/>
            <a:ext cx="652743" cy="261610"/>
          </a:xfrm>
          <a:prstGeom prst="rect">
            <a:avLst/>
          </a:prstGeom>
          <a:noFill/>
        </p:spPr>
        <p:txBody>
          <a:bodyPr wrap="none" rtlCol="0">
            <a:spAutoFit/>
          </a:bodyPr>
          <a:lstStyle/>
          <a:p>
            <a:r>
              <a:rPr lang="en-US" altLang="zh-CN" sz="1100" dirty="0"/>
              <a:t>2016.03</a:t>
            </a:r>
            <a:endParaRPr lang="zh-CN" altLang="en-US" sz="1100" dirty="0"/>
          </a:p>
        </p:txBody>
      </p:sp>
      <p:sp>
        <p:nvSpPr>
          <p:cNvPr id="93" name="圆角矩形 92"/>
          <p:cNvSpPr/>
          <p:nvPr/>
        </p:nvSpPr>
        <p:spPr>
          <a:xfrm>
            <a:off x="5493074" y="4468520"/>
            <a:ext cx="3214710" cy="214314"/>
          </a:xfrm>
          <a:prstGeom prst="roundRect">
            <a:avLst>
              <a:gd name="adj" fmla="val 14445"/>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lumMod val="95000"/>
                    <a:lumOff val="5000"/>
                  </a:schemeClr>
                </a:solidFill>
              </a:rPr>
              <a:t>掌贝升级为智慧店铺平台，开创智慧店铺新蓝海行业</a:t>
            </a:r>
          </a:p>
        </p:txBody>
      </p:sp>
      <p:sp>
        <p:nvSpPr>
          <p:cNvPr id="94" name="TextBox 93"/>
          <p:cNvSpPr txBox="1"/>
          <p:nvPr/>
        </p:nvSpPr>
        <p:spPr>
          <a:xfrm>
            <a:off x="4643438" y="4453280"/>
            <a:ext cx="652743" cy="261610"/>
          </a:xfrm>
          <a:prstGeom prst="rect">
            <a:avLst/>
          </a:prstGeom>
          <a:noFill/>
        </p:spPr>
        <p:txBody>
          <a:bodyPr wrap="none" rtlCol="0">
            <a:spAutoFit/>
          </a:bodyPr>
          <a:lstStyle/>
          <a:p>
            <a:r>
              <a:rPr lang="en-US" altLang="zh-CN" sz="1100" dirty="0"/>
              <a:t>2016.08</a:t>
            </a:r>
            <a:endParaRPr lang="zh-CN" altLang="en-US" sz="1100" dirty="0"/>
          </a:p>
        </p:txBody>
      </p:sp>
    </p:spTree>
    <p:extLst>
      <p:ext uri="{BB962C8B-B14F-4D97-AF65-F5344CB8AC3E}">
        <p14:creationId xmlns:p14="http://schemas.microsoft.com/office/powerpoint/2010/main" val="253791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3933" y="-18"/>
            <a:ext cx="3092513" cy="996876"/>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掌贝公司实力</a:t>
            </a:r>
            <a:endParaRPr lang="en-US" altLang="zh-CN" sz="2400" b="1" dirty="0">
              <a:solidFill>
                <a:srgbClr val="0070C0"/>
              </a:solidFill>
              <a:latin typeface="幼圆" pitchFamily="49" charset="-122"/>
              <a:ea typeface="幼圆" pitchFamily="49" charset="-122"/>
            </a:endParaRPr>
          </a:p>
          <a:p>
            <a:pPr algn="ctr">
              <a:lnSpc>
                <a:spcPct val="150000"/>
              </a:lnSpc>
            </a:pPr>
            <a:r>
              <a:rPr lang="zh-CN" altLang="en-US" b="1" dirty="0">
                <a:solidFill>
                  <a:srgbClr val="0070C0"/>
                </a:solidFill>
                <a:latin typeface="幼圆" pitchFamily="49" charset="-122"/>
                <a:ea typeface="幼圆" pitchFamily="49" charset="-122"/>
              </a:rPr>
              <a:t>全国超过</a:t>
            </a:r>
            <a:r>
              <a:rPr lang="en-US" altLang="zh-CN" b="1" dirty="0">
                <a:solidFill>
                  <a:srgbClr val="0070C0"/>
                </a:solidFill>
                <a:latin typeface="幼圆" pitchFamily="49" charset="-122"/>
                <a:ea typeface="幼圆" pitchFamily="49" charset="-122"/>
              </a:rPr>
              <a:t>200</a:t>
            </a:r>
            <a:r>
              <a:rPr lang="zh-CN" altLang="en-US" b="1" dirty="0">
                <a:solidFill>
                  <a:srgbClr val="0070C0"/>
                </a:solidFill>
                <a:latin typeface="幼圆" pitchFamily="49" charset="-122"/>
                <a:ea typeface="幼圆" pitchFamily="49" charset="-122"/>
              </a:rPr>
              <a:t>个城市开展业务</a:t>
            </a:r>
            <a:endParaRPr lang="en-US" altLang="zh-CN" sz="1400" b="1" dirty="0">
              <a:solidFill>
                <a:srgbClr val="0070C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72728" y="66066"/>
            <a:ext cx="309700"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7</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pic>
        <p:nvPicPr>
          <p:cNvPr id="2560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472" y="1000114"/>
            <a:ext cx="7426089" cy="3429024"/>
          </a:xfrm>
          <a:prstGeom prst="rect">
            <a:avLst/>
          </a:prstGeom>
          <a:noFill/>
          <a:ln w="9525">
            <a:noFill/>
            <a:miter lim="800000"/>
            <a:headEnd/>
            <a:tailEnd/>
          </a:ln>
          <a:effectLst/>
        </p:spPr>
      </p:pic>
    </p:spTree>
    <p:extLst>
      <p:ext uri="{BB962C8B-B14F-4D97-AF65-F5344CB8AC3E}">
        <p14:creationId xmlns:p14="http://schemas.microsoft.com/office/powerpoint/2010/main" val="2537916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771800" y="1647840"/>
            <a:ext cx="3393173" cy="707886"/>
          </a:xfrm>
          <a:prstGeom prst="rect">
            <a:avLst/>
          </a:prstGeom>
          <a:noFill/>
        </p:spPr>
        <p:txBody>
          <a:bodyPr wrap="none" rtlCol="0">
            <a:spAutoFit/>
          </a:bodyPr>
          <a:lstStyle/>
          <a:p>
            <a:r>
              <a:rPr lang="en-US" altLang="zh-CN" sz="4000" b="1" dirty="0">
                <a:solidFill>
                  <a:srgbClr val="279EF7"/>
                </a:solidFill>
                <a:latin typeface="微软雅黑" pitchFamily="34" charset="-122"/>
                <a:ea typeface="微软雅黑" pitchFamily="34" charset="-122"/>
              </a:rPr>
              <a:t>THANK YOU</a:t>
            </a:r>
            <a:endParaRPr lang="zh-CN" altLang="en-US" sz="4000" b="1" dirty="0">
              <a:solidFill>
                <a:srgbClr val="279EF7"/>
              </a:solidFill>
              <a:latin typeface="微软雅黑" pitchFamily="34" charset="-122"/>
              <a:ea typeface="微软雅黑" pitchFamily="34" charset="-122"/>
            </a:endParaRPr>
          </a:p>
        </p:txBody>
      </p:sp>
    </p:spTree>
    <p:extLst>
      <p:ext uri="{BB962C8B-B14F-4D97-AF65-F5344CB8AC3E}">
        <p14:creationId xmlns:p14="http://schemas.microsoft.com/office/powerpoint/2010/main" val="316913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846" y="-18"/>
            <a:ext cx="6227988"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什么是智慧店铺</a:t>
            </a:r>
            <a:r>
              <a:rPr lang="en-US" altLang="zh-CN" sz="2400" b="1" dirty="0">
                <a:solidFill>
                  <a:srgbClr val="0070C0"/>
                </a:solidFill>
                <a:latin typeface="幼圆" pitchFamily="49" charset="-122"/>
                <a:ea typeface="幼圆" pitchFamily="49" charset="-122"/>
              </a:rPr>
              <a:t>?</a:t>
            </a:r>
          </a:p>
          <a:p>
            <a:pPr algn="ctr">
              <a:lnSpc>
                <a:spcPct val="150000"/>
              </a:lnSpc>
            </a:pPr>
            <a:r>
              <a:rPr lang="zh-CN" altLang="en-US" b="1" dirty="0">
                <a:solidFill>
                  <a:srgbClr val="C00000"/>
                </a:solidFill>
                <a:latin typeface="幼圆" pitchFamily="49" charset="-122"/>
                <a:ea typeface="幼圆" pitchFamily="49" charset="-122"/>
              </a:rPr>
              <a:t>高效</a:t>
            </a:r>
            <a:r>
              <a:rPr lang="zh-CN" altLang="en-US" b="1" dirty="0">
                <a:solidFill>
                  <a:srgbClr val="0070C0"/>
                </a:solidFill>
                <a:latin typeface="幼圆" pitchFamily="49" charset="-122"/>
                <a:ea typeface="幼圆" pitchFamily="49" charset="-122"/>
              </a:rPr>
              <a:t>服务消费者、连接消费者和营销消费者的智慧经营平台</a:t>
            </a:r>
            <a:endParaRPr lang="en-US" altLang="zh-CN" sz="1400" b="1" dirty="0">
              <a:solidFill>
                <a:srgbClr val="0070C0"/>
              </a:solidFill>
              <a:latin typeface="幼圆" pitchFamily="49" charset="-122"/>
              <a:ea typeface="幼圆" pitchFamily="49" charset="-122"/>
            </a:endParaRP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72728" y="66066"/>
            <a:ext cx="280846" cy="553998"/>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1</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11" name="圆角矩形 10"/>
          <p:cNvSpPr/>
          <p:nvPr/>
        </p:nvSpPr>
        <p:spPr>
          <a:xfrm>
            <a:off x="857224" y="1385140"/>
            <a:ext cx="2857520" cy="1571636"/>
          </a:xfrm>
          <a:prstGeom prst="roundRect">
            <a:avLst>
              <a:gd name="adj" fmla="val 4531"/>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sp>
        <p:nvSpPr>
          <p:cNvPr id="12" name="文本框 19"/>
          <p:cNvSpPr txBox="1"/>
          <p:nvPr/>
        </p:nvSpPr>
        <p:spPr>
          <a:xfrm>
            <a:off x="888897" y="1437445"/>
            <a:ext cx="2800767"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融合支付（银联、微信、支付宝等）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13" name="文本框 7"/>
          <p:cNvSpPr txBox="1"/>
          <p:nvPr/>
        </p:nvSpPr>
        <p:spPr>
          <a:xfrm>
            <a:off x="888897" y="1688989"/>
            <a:ext cx="2954655"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融合卡券（电子卡券，且对接微信等）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14" name="文本框 8"/>
          <p:cNvSpPr txBox="1"/>
          <p:nvPr/>
        </p:nvSpPr>
        <p:spPr>
          <a:xfrm>
            <a:off x="887059" y="1959241"/>
            <a:ext cx="2800767" cy="461665"/>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3.</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融合团购（美团、点评、百度糯米）</a:t>
            </a:r>
            <a:endParaRPr lang="en-US" altLang="zh-CN" sz="1200" dirty="0">
              <a:solidFill>
                <a:schemeClr val="tx1">
                  <a:lumMod val="85000"/>
                  <a:lumOff val="15000"/>
                </a:schemeClr>
              </a:solidFill>
              <a:latin typeface="幼圆" panose="02010509060101010101" pitchFamily="49" charset="-122"/>
              <a:ea typeface="幼圆" panose="02010509060101010101" pitchFamily="49" charset="-122"/>
            </a:endParaRPr>
          </a:p>
          <a:p>
            <a:endParaRPr lang="zh-CN" altLang="en-US" sz="1200" b="1" dirty="0">
              <a:solidFill>
                <a:schemeClr val="tx1">
                  <a:lumMod val="85000"/>
                  <a:lumOff val="15000"/>
                </a:schemeClr>
              </a:solidFill>
              <a:latin typeface="+mj-lt"/>
              <a:ea typeface="幼圆" panose="02010509060101010101" pitchFamily="49" charset="-122"/>
            </a:endParaRPr>
          </a:p>
        </p:txBody>
      </p:sp>
      <p:sp>
        <p:nvSpPr>
          <p:cNvPr id="15" name="文本框 15"/>
          <p:cNvSpPr txBox="1"/>
          <p:nvPr/>
        </p:nvSpPr>
        <p:spPr>
          <a:xfrm>
            <a:off x="889331" y="2211780"/>
            <a:ext cx="2646878"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4.</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融合外卖（饿了么、百度、美团）</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16" name="文本框 16"/>
          <p:cNvSpPr txBox="1"/>
          <p:nvPr/>
        </p:nvSpPr>
        <p:spPr>
          <a:xfrm>
            <a:off x="891603" y="2671023"/>
            <a:ext cx="2877711"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6.</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智能</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CRM</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（自动发展会员、智能分析）</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17" name="文本框 5"/>
          <p:cNvSpPr txBox="1"/>
          <p:nvPr/>
        </p:nvSpPr>
        <p:spPr>
          <a:xfrm>
            <a:off x="1357290" y="3071816"/>
            <a:ext cx="1857388" cy="365036"/>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高效服务管理系统</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18" name="圆角矩形 17"/>
          <p:cNvSpPr/>
          <p:nvPr/>
        </p:nvSpPr>
        <p:spPr>
          <a:xfrm>
            <a:off x="3714744" y="1313702"/>
            <a:ext cx="1767703" cy="1758114"/>
          </a:xfrm>
          <a:prstGeom prst="roundRect">
            <a:avLst>
              <a:gd name="adj" fmla="val 50000"/>
            </a:avLst>
          </a:prstGeom>
          <a:solidFill>
            <a:schemeClr val="accent1">
              <a:lumMod val="60000"/>
              <a:lumOff val="4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sp>
        <p:nvSpPr>
          <p:cNvPr id="19" name="文本框 19"/>
          <p:cNvSpPr txBox="1"/>
          <p:nvPr/>
        </p:nvSpPr>
        <p:spPr>
          <a:xfrm>
            <a:off x="4047905" y="1951882"/>
            <a:ext cx="1107996" cy="276999"/>
          </a:xfrm>
          <a:prstGeom prst="rect">
            <a:avLst/>
          </a:prstGeom>
          <a:noFill/>
          <a:ln>
            <a:noFill/>
          </a:ln>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基于用户</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ID</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20" name="文本框 7"/>
          <p:cNvSpPr txBox="1"/>
          <p:nvPr/>
        </p:nvSpPr>
        <p:spPr>
          <a:xfrm>
            <a:off x="4047905" y="2233603"/>
            <a:ext cx="1107996" cy="276999"/>
          </a:xfrm>
          <a:prstGeom prst="rect">
            <a:avLst/>
          </a:prstGeom>
          <a:noFill/>
          <a:ln>
            <a:noFill/>
          </a:ln>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跨门店数据</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21" name="文本框 8"/>
          <p:cNvSpPr txBox="1"/>
          <p:nvPr/>
        </p:nvSpPr>
        <p:spPr>
          <a:xfrm>
            <a:off x="4046067" y="2519355"/>
            <a:ext cx="1107996" cy="276999"/>
          </a:xfrm>
          <a:prstGeom prst="rect">
            <a:avLst/>
          </a:prstGeom>
          <a:noFill/>
          <a:ln>
            <a:noFill/>
          </a:ln>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3.</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跨业务数据</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22" name="文本框 5"/>
          <p:cNvSpPr txBox="1"/>
          <p:nvPr/>
        </p:nvSpPr>
        <p:spPr>
          <a:xfrm>
            <a:off x="4015587" y="1523254"/>
            <a:ext cx="1214446" cy="415498"/>
          </a:xfrm>
          <a:prstGeom prst="rect">
            <a:avLst/>
          </a:prstGeom>
          <a:noFill/>
          <a:ln>
            <a:noFill/>
          </a:ln>
        </p:spPr>
        <p:txBody>
          <a:bodyPr wrap="square" rtlCol="0" anchor="ctr">
            <a:spAutoFit/>
          </a:bodyPr>
          <a:lstStyle/>
          <a:p>
            <a:pPr>
              <a:lnSpc>
                <a:spcPct val="150000"/>
              </a:lnSpc>
            </a:pPr>
            <a:r>
              <a:rPr lang="zh-CN" altLang="en-US" sz="1400" b="1" dirty="0">
                <a:solidFill>
                  <a:schemeClr val="tx1">
                    <a:lumMod val="85000"/>
                    <a:lumOff val="15000"/>
                  </a:schemeClr>
                </a:solidFill>
                <a:latin typeface="幼圆" panose="02010509060101010101" pitchFamily="49" charset="-122"/>
                <a:ea typeface="幼圆" panose="02010509060101010101" pitchFamily="49" charset="-122"/>
              </a:rPr>
              <a:t>顾客大数据</a:t>
            </a:r>
            <a:endParaRPr lang="en-US" altLang="zh-CN" sz="1400" b="1" dirty="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23" name="文本框 15"/>
          <p:cNvSpPr txBox="1"/>
          <p:nvPr/>
        </p:nvSpPr>
        <p:spPr>
          <a:xfrm>
            <a:off x="883104" y="2456709"/>
            <a:ext cx="2339102"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5.</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融合商城（微信、支付宝等）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44" name="圆角矩形 43"/>
          <p:cNvSpPr/>
          <p:nvPr/>
        </p:nvSpPr>
        <p:spPr>
          <a:xfrm>
            <a:off x="5477834" y="1385140"/>
            <a:ext cx="2714644" cy="1573200"/>
          </a:xfrm>
          <a:prstGeom prst="roundRect">
            <a:avLst>
              <a:gd name="adj" fmla="val 4531"/>
            </a:avLst>
          </a:prstGeom>
          <a:solidFill>
            <a:schemeClr val="accent1">
              <a:lumMod val="20000"/>
              <a:lumOff val="80000"/>
            </a:schemeClr>
          </a:solidFill>
          <a:ln w="3175"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chemeClr val="tx1">
                  <a:lumMod val="85000"/>
                  <a:lumOff val="15000"/>
                </a:schemeClr>
              </a:solidFill>
              <a:effectLst/>
              <a:uLnTx/>
              <a:uFillTx/>
              <a:latin typeface="Calibri"/>
              <a:ea typeface="宋体"/>
              <a:cs typeface="+mn-cs"/>
            </a:endParaRPr>
          </a:p>
        </p:txBody>
      </p:sp>
      <p:sp>
        <p:nvSpPr>
          <p:cNvPr id="45" name="文本框 19"/>
          <p:cNvSpPr txBox="1"/>
          <p:nvPr/>
        </p:nvSpPr>
        <p:spPr>
          <a:xfrm>
            <a:off x="5551110" y="1593925"/>
            <a:ext cx="118494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1.CRM</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智能营销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46" name="文本框 7"/>
          <p:cNvSpPr txBox="1"/>
          <p:nvPr/>
        </p:nvSpPr>
        <p:spPr>
          <a:xfrm>
            <a:off x="5551110" y="1919624"/>
            <a:ext cx="9541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2.</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拉客营销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47" name="文本框 8"/>
          <p:cNvSpPr txBox="1"/>
          <p:nvPr/>
        </p:nvSpPr>
        <p:spPr>
          <a:xfrm>
            <a:off x="5549272" y="2232101"/>
            <a:ext cx="9541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3.</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桌面营销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48" name="文本框 5"/>
          <p:cNvSpPr txBox="1"/>
          <p:nvPr/>
        </p:nvSpPr>
        <p:spPr>
          <a:xfrm>
            <a:off x="6143636" y="3071817"/>
            <a:ext cx="2071702" cy="365036"/>
          </a:xfrm>
          <a:prstGeom prst="rect">
            <a:avLst/>
          </a:prstGeom>
          <a:noFill/>
          <a:ln>
            <a:solidFill>
              <a:sysClr val="window" lastClr="FFFFFF"/>
            </a:solidFill>
          </a:ln>
        </p:spPr>
        <p:txBody>
          <a:bodyPr wrap="square" rtlCol="0" anchor="ctr">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幼圆" panose="02010509060101010101" pitchFamily="49" charset="-122"/>
                <a:ea typeface="幼圆" panose="02010509060101010101" pitchFamily="49" charset="-122"/>
              </a:rPr>
              <a:t>大数据精准营销系统</a:t>
            </a:r>
            <a:endParaRPr kumimoji="0" lang="en-US" altLang="zh-CN" sz="1400" b="1" i="0" u="none" strike="noStrike" kern="0" cap="none" spc="0" normalizeH="0" baseline="0" noProof="0" dirty="0">
              <a:ln>
                <a:noFill/>
              </a:ln>
              <a:solidFill>
                <a:srgbClr val="0070C0"/>
              </a:solidFill>
              <a:effectLst/>
              <a:uLnTx/>
              <a:uFillTx/>
              <a:latin typeface="幼圆" panose="02010509060101010101" pitchFamily="49" charset="-122"/>
              <a:ea typeface="幼圆" panose="02010509060101010101" pitchFamily="49" charset="-122"/>
            </a:endParaRPr>
          </a:p>
        </p:txBody>
      </p:sp>
      <p:sp>
        <p:nvSpPr>
          <p:cNvPr id="49" name="文本框 19"/>
          <p:cNvSpPr txBox="1"/>
          <p:nvPr/>
        </p:nvSpPr>
        <p:spPr>
          <a:xfrm>
            <a:off x="6940899" y="1597029"/>
            <a:ext cx="9541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5.</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游戏营销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50" name="文本框 7"/>
          <p:cNvSpPr txBox="1"/>
          <p:nvPr/>
        </p:nvSpPr>
        <p:spPr>
          <a:xfrm>
            <a:off x="6940899" y="1922728"/>
            <a:ext cx="9541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6.</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联盟营销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51" name="文本框 8"/>
          <p:cNvSpPr txBox="1"/>
          <p:nvPr/>
        </p:nvSpPr>
        <p:spPr>
          <a:xfrm>
            <a:off x="6932996" y="2235205"/>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7.</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公众号联盟</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52" name="文本框 8"/>
          <p:cNvSpPr txBox="1"/>
          <p:nvPr/>
        </p:nvSpPr>
        <p:spPr>
          <a:xfrm>
            <a:off x="5552376" y="2533797"/>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4.</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在线</a:t>
            </a: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H5</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
        <p:nvSpPr>
          <p:cNvPr id="54" name="文本框 5"/>
          <p:cNvSpPr txBox="1"/>
          <p:nvPr/>
        </p:nvSpPr>
        <p:spPr>
          <a:xfrm>
            <a:off x="3714744" y="3071817"/>
            <a:ext cx="2214578" cy="365036"/>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消费者数据沉淀系统</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62" name="矩形标注 61"/>
          <p:cNvSpPr/>
          <p:nvPr/>
        </p:nvSpPr>
        <p:spPr>
          <a:xfrm flipV="1">
            <a:off x="928662" y="3786196"/>
            <a:ext cx="2357454" cy="928694"/>
          </a:xfrm>
          <a:prstGeom prst="wedgeRectCallout">
            <a:avLst>
              <a:gd name="adj1" fmla="val 70"/>
              <a:gd name="adj2" fmla="val 85557"/>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标注 62"/>
          <p:cNvSpPr/>
          <p:nvPr/>
        </p:nvSpPr>
        <p:spPr>
          <a:xfrm flipH="1" flipV="1">
            <a:off x="5929322" y="3786196"/>
            <a:ext cx="2357454" cy="928694"/>
          </a:xfrm>
          <a:prstGeom prst="wedgeRectCallout">
            <a:avLst>
              <a:gd name="adj1" fmla="val 70"/>
              <a:gd name="adj2" fmla="val 85557"/>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714744" y="3500444"/>
            <a:ext cx="1857388" cy="1214446"/>
            <a:chOff x="3786182" y="3500444"/>
            <a:chExt cx="1857388" cy="1214446"/>
          </a:xfrm>
        </p:grpSpPr>
        <p:sp>
          <p:nvSpPr>
            <p:cNvPr id="65" name="等腰三角形 64"/>
            <p:cNvSpPr/>
            <p:nvPr/>
          </p:nvSpPr>
          <p:spPr>
            <a:xfrm>
              <a:off x="4561522" y="3500444"/>
              <a:ext cx="214314" cy="285752"/>
            </a:xfrm>
            <a:prstGeom prst="triangle">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3786182" y="3786196"/>
              <a:ext cx="1857388" cy="928694"/>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4564380" y="3571882"/>
              <a:ext cx="214314" cy="285752"/>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16"/>
          <p:cNvSpPr txBox="1"/>
          <p:nvPr/>
        </p:nvSpPr>
        <p:spPr>
          <a:xfrm>
            <a:off x="1000100" y="3786196"/>
            <a:ext cx="2202847" cy="819455"/>
          </a:xfrm>
          <a:prstGeom prst="rect">
            <a:avLst/>
          </a:prstGeom>
          <a:noFill/>
        </p:spPr>
        <p:txBody>
          <a:bodyPr wrap="none" rtlCol="0">
            <a:spAutoFit/>
          </a:bodyPr>
          <a:lstStyle/>
          <a:p>
            <a:pPr>
              <a:lnSpc>
                <a:spcPct val="150000"/>
              </a:lnSpc>
            </a:pPr>
            <a:r>
              <a:rPr lang="en-US" altLang="zh-CN" sz="1050" b="1" dirty="0">
                <a:solidFill>
                  <a:schemeClr val="tx1">
                    <a:lumMod val="65000"/>
                    <a:lumOff val="35000"/>
                  </a:schemeClr>
                </a:solidFill>
                <a:latin typeface="+mj-lt"/>
                <a:ea typeface="幼圆" panose="02010509060101010101" pitchFamily="49" charset="-122"/>
              </a:rPr>
              <a:t>                     ALL IN ONE</a:t>
            </a:r>
          </a:p>
          <a:p>
            <a:pPr>
              <a:lnSpc>
                <a:spcPct val="150000"/>
              </a:lnSpc>
              <a:buFont typeface="Arial" pitchFamily="34" charset="0"/>
              <a:buChar char="•"/>
            </a:pPr>
            <a:r>
              <a:rPr lang="zh-CN" altLang="en-US" sz="1050" dirty="0">
                <a:solidFill>
                  <a:schemeClr val="tx1">
                    <a:lumMod val="65000"/>
                    <a:lumOff val="35000"/>
                  </a:schemeClr>
                </a:solidFill>
                <a:latin typeface="+mj-lt"/>
                <a:ea typeface="幼圆" panose="02010509060101010101" pitchFamily="49" charset="-122"/>
              </a:rPr>
              <a:t>一站式</a:t>
            </a:r>
            <a:r>
              <a:rPr lang="en-US" altLang="zh-CN" sz="1050" dirty="0">
                <a:solidFill>
                  <a:schemeClr val="tx1">
                    <a:lumMod val="65000"/>
                    <a:lumOff val="35000"/>
                  </a:schemeClr>
                </a:solidFill>
                <a:latin typeface="+mj-lt"/>
                <a:ea typeface="幼圆" panose="02010509060101010101" pitchFamily="49" charset="-122"/>
              </a:rPr>
              <a:t>O2O</a:t>
            </a:r>
            <a:r>
              <a:rPr lang="zh-CN" altLang="en-US" sz="1050" dirty="0">
                <a:solidFill>
                  <a:schemeClr val="tx1">
                    <a:lumMod val="65000"/>
                    <a:lumOff val="35000"/>
                  </a:schemeClr>
                </a:solidFill>
                <a:latin typeface="+mj-lt"/>
                <a:ea typeface="幼圆" panose="02010509060101010101" pitchFamily="49" charset="-122"/>
              </a:rPr>
              <a:t>平台解决所有问题</a:t>
            </a:r>
            <a:endParaRPr lang="en-US" altLang="zh-CN" sz="1050" dirty="0">
              <a:solidFill>
                <a:schemeClr val="tx1">
                  <a:lumMod val="65000"/>
                  <a:lumOff val="35000"/>
                </a:schemeClr>
              </a:solidFill>
              <a:latin typeface="+mj-lt"/>
              <a:ea typeface="幼圆" panose="02010509060101010101" pitchFamily="49" charset="-122"/>
            </a:endParaRPr>
          </a:p>
          <a:p>
            <a:pPr>
              <a:lnSpc>
                <a:spcPct val="150000"/>
              </a:lnSpc>
              <a:buFont typeface="Arial" pitchFamily="34" charset="0"/>
              <a:buChar char="•"/>
            </a:pPr>
            <a:r>
              <a:rPr lang="zh-CN" altLang="en-US" sz="1050" dirty="0">
                <a:solidFill>
                  <a:schemeClr val="tx1">
                    <a:lumMod val="65000"/>
                    <a:lumOff val="35000"/>
                  </a:schemeClr>
                </a:solidFill>
                <a:latin typeface="+mj-lt"/>
                <a:ea typeface="幼圆" panose="02010509060101010101" pitchFamily="49" charset="-122"/>
              </a:rPr>
              <a:t>一台智能</a:t>
            </a:r>
            <a:r>
              <a:rPr lang="en-US" altLang="zh-CN" sz="1050" dirty="0">
                <a:solidFill>
                  <a:schemeClr val="tx1">
                    <a:lumMod val="65000"/>
                    <a:lumOff val="35000"/>
                  </a:schemeClr>
                </a:solidFill>
                <a:latin typeface="+mj-lt"/>
                <a:ea typeface="幼圆" panose="02010509060101010101" pitchFamily="49" charset="-122"/>
              </a:rPr>
              <a:t>POS</a:t>
            </a:r>
            <a:r>
              <a:rPr lang="zh-CN" altLang="en-US" sz="1050" dirty="0">
                <a:solidFill>
                  <a:schemeClr val="tx1">
                    <a:lumMod val="65000"/>
                    <a:lumOff val="35000"/>
                  </a:schemeClr>
                </a:solidFill>
                <a:latin typeface="+mj-lt"/>
                <a:ea typeface="幼圆" panose="02010509060101010101" pitchFamily="49" charset="-122"/>
              </a:rPr>
              <a:t>处理所有消费者业务</a:t>
            </a:r>
          </a:p>
        </p:txBody>
      </p:sp>
      <p:sp>
        <p:nvSpPr>
          <p:cNvPr id="70" name="文本框 16"/>
          <p:cNvSpPr txBox="1"/>
          <p:nvPr/>
        </p:nvSpPr>
        <p:spPr>
          <a:xfrm>
            <a:off x="3714745" y="3786196"/>
            <a:ext cx="1714512" cy="916405"/>
          </a:xfrm>
          <a:prstGeom prst="rect">
            <a:avLst/>
          </a:prstGeom>
          <a:noFill/>
        </p:spPr>
        <p:txBody>
          <a:bodyPr wrap="square" rtlCol="0">
            <a:spAutoFit/>
          </a:bodyPr>
          <a:lstStyle/>
          <a:p>
            <a:pPr>
              <a:lnSpc>
                <a:spcPct val="150000"/>
              </a:lnSpc>
            </a:pPr>
            <a:r>
              <a:rPr lang="en-US" altLang="zh-CN" sz="1050" b="1" dirty="0">
                <a:solidFill>
                  <a:schemeClr val="tx1">
                    <a:lumMod val="65000"/>
                    <a:lumOff val="35000"/>
                  </a:schemeClr>
                </a:solidFill>
                <a:latin typeface="+mj-lt"/>
                <a:ea typeface="幼圆" panose="02010509060101010101" pitchFamily="49" charset="-122"/>
              </a:rPr>
              <a:t>           </a:t>
            </a:r>
            <a:r>
              <a:rPr lang="zh-CN" altLang="en-US" sz="1050" b="1" dirty="0">
                <a:solidFill>
                  <a:schemeClr val="tx1">
                    <a:lumMod val="65000"/>
                    <a:lumOff val="35000"/>
                  </a:schemeClr>
                </a:solidFill>
                <a:latin typeface="+mj-lt"/>
                <a:ea typeface="幼圆" panose="02010509060101010101" pitchFamily="49" charset="-122"/>
              </a:rPr>
              <a:t>业务即大数据</a:t>
            </a:r>
            <a:endParaRPr lang="en-US" altLang="zh-CN" sz="1050" b="1" dirty="0">
              <a:solidFill>
                <a:schemeClr val="tx1">
                  <a:lumMod val="65000"/>
                  <a:lumOff val="35000"/>
                </a:schemeClr>
              </a:solidFill>
              <a:latin typeface="+mj-lt"/>
              <a:ea typeface="幼圆" panose="02010509060101010101" pitchFamily="49" charset="-122"/>
            </a:endParaRPr>
          </a:p>
          <a:p>
            <a:pPr>
              <a:lnSpc>
                <a:spcPct val="120000"/>
              </a:lnSpc>
              <a:buFont typeface="Arial" pitchFamily="34" charset="0"/>
              <a:buChar char="•"/>
            </a:pPr>
            <a:r>
              <a:rPr lang="zh-CN" altLang="en-US" sz="1050" dirty="0">
                <a:solidFill>
                  <a:schemeClr val="tx1">
                    <a:lumMod val="65000"/>
                    <a:lumOff val="35000"/>
                  </a:schemeClr>
                </a:solidFill>
                <a:latin typeface="+mj-lt"/>
                <a:ea typeface="幼圆" panose="02010509060101010101" pitchFamily="49" charset="-122"/>
              </a:rPr>
              <a:t>支付即会员、卡券即会员、外卖即会员、团购即会员、商城即会员</a:t>
            </a:r>
            <a:r>
              <a:rPr lang="en-US" altLang="zh-CN" sz="1050" dirty="0">
                <a:solidFill>
                  <a:schemeClr val="tx1">
                    <a:lumMod val="65000"/>
                    <a:lumOff val="35000"/>
                  </a:schemeClr>
                </a:solidFill>
                <a:latin typeface="+mj-lt"/>
                <a:ea typeface="幼圆" panose="02010509060101010101" pitchFamily="49" charset="-122"/>
              </a:rPr>
              <a:t> </a:t>
            </a:r>
            <a:endParaRPr lang="zh-CN" altLang="en-US" sz="1050" dirty="0">
              <a:solidFill>
                <a:schemeClr val="tx1">
                  <a:lumMod val="65000"/>
                  <a:lumOff val="35000"/>
                </a:schemeClr>
              </a:solidFill>
              <a:latin typeface="+mj-lt"/>
              <a:ea typeface="幼圆" panose="02010509060101010101" pitchFamily="49" charset="-122"/>
            </a:endParaRPr>
          </a:p>
        </p:txBody>
      </p:sp>
      <p:sp>
        <p:nvSpPr>
          <p:cNvPr id="71" name="文本框 16"/>
          <p:cNvSpPr txBox="1"/>
          <p:nvPr/>
        </p:nvSpPr>
        <p:spPr>
          <a:xfrm>
            <a:off x="6000760" y="3786196"/>
            <a:ext cx="2242922" cy="819455"/>
          </a:xfrm>
          <a:prstGeom prst="rect">
            <a:avLst/>
          </a:prstGeom>
          <a:noFill/>
        </p:spPr>
        <p:txBody>
          <a:bodyPr wrap="none" rtlCol="0">
            <a:spAutoFit/>
          </a:bodyPr>
          <a:lstStyle/>
          <a:p>
            <a:pPr>
              <a:lnSpc>
                <a:spcPct val="150000"/>
              </a:lnSpc>
            </a:pPr>
            <a:r>
              <a:rPr lang="en-US" altLang="zh-CN" sz="1050" b="1" dirty="0">
                <a:solidFill>
                  <a:schemeClr val="tx1">
                    <a:lumMod val="65000"/>
                    <a:lumOff val="35000"/>
                  </a:schemeClr>
                </a:solidFill>
                <a:latin typeface="+mj-lt"/>
                <a:ea typeface="幼圆" panose="02010509060101010101" pitchFamily="49" charset="-122"/>
              </a:rPr>
              <a:t>                 </a:t>
            </a:r>
            <a:r>
              <a:rPr lang="zh-CN" altLang="en-US" sz="1050" b="1" dirty="0">
                <a:solidFill>
                  <a:schemeClr val="tx1">
                    <a:lumMod val="65000"/>
                    <a:lumOff val="35000"/>
                  </a:schemeClr>
                </a:solidFill>
                <a:latin typeface="+mj-lt"/>
                <a:ea typeface="幼圆" panose="02010509060101010101" pitchFamily="49" charset="-122"/>
              </a:rPr>
              <a:t>大数据精准营销</a:t>
            </a:r>
            <a:endParaRPr lang="en-US" altLang="zh-CN" sz="1050" b="1" dirty="0">
              <a:solidFill>
                <a:schemeClr val="tx1">
                  <a:lumMod val="65000"/>
                  <a:lumOff val="35000"/>
                </a:schemeClr>
              </a:solidFill>
              <a:latin typeface="+mj-lt"/>
              <a:ea typeface="幼圆" panose="02010509060101010101" pitchFamily="49" charset="-122"/>
            </a:endParaRPr>
          </a:p>
          <a:p>
            <a:pPr>
              <a:lnSpc>
                <a:spcPct val="150000"/>
              </a:lnSpc>
              <a:buFont typeface="Arial" pitchFamily="34" charset="0"/>
              <a:buChar char="•"/>
            </a:pPr>
            <a:r>
              <a:rPr lang="zh-CN" altLang="en-US" sz="1050" dirty="0">
                <a:solidFill>
                  <a:schemeClr val="tx1">
                    <a:lumMod val="65000"/>
                    <a:lumOff val="35000"/>
                  </a:schemeClr>
                </a:solidFill>
                <a:latin typeface="+mj-lt"/>
                <a:ea typeface="幼圆" panose="02010509060101010101" pitchFamily="49" charset="-122"/>
              </a:rPr>
              <a:t>基于自己顾客数据的智能</a:t>
            </a:r>
            <a:r>
              <a:rPr lang="en-US" altLang="zh-CN" sz="1050" dirty="0">
                <a:solidFill>
                  <a:schemeClr val="tx1">
                    <a:lumMod val="65000"/>
                    <a:lumOff val="35000"/>
                  </a:schemeClr>
                </a:solidFill>
                <a:latin typeface="+mj-lt"/>
                <a:ea typeface="幼圆" panose="02010509060101010101" pitchFamily="49" charset="-122"/>
              </a:rPr>
              <a:t>CRM</a:t>
            </a:r>
            <a:r>
              <a:rPr lang="zh-CN" altLang="en-US" sz="1050" dirty="0">
                <a:solidFill>
                  <a:schemeClr val="tx1">
                    <a:lumMod val="65000"/>
                    <a:lumOff val="35000"/>
                  </a:schemeClr>
                </a:solidFill>
                <a:latin typeface="+mj-lt"/>
                <a:ea typeface="幼圆" panose="02010509060101010101" pitchFamily="49" charset="-122"/>
              </a:rPr>
              <a:t>营销</a:t>
            </a:r>
            <a:endParaRPr lang="en-US" altLang="zh-CN" sz="1050" dirty="0">
              <a:solidFill>
                <a:schemeClr val="tx1">
                  <a:lumMod val="65000"/>
                  <a:lumOff val="35000"/>
                </a:schemeClr>
              </a:solidFill>
              <a:latin typeface="+mj-lt"/>
              <a:ea typeface="幼圆" panose="02010509060101010101" pitchFamily="49" charset="-122"/>
            </a:endParaRPr>
          </a:p>
          <a:p>
            <a:pPr>
              <a:lnSpc>
                <a:spcPct val="150000"/>
              </a:lnSpc>
              <a:buFont typeface="Arial" pitchFamily="34" charset="0"/>
              <a:buChar char="•"/>
            </a:pPr>
            <a:r>
              <a:rPr lang="zh-CN" altLang="en-US" sz="1050" dirty="0">
                <a:solidFill>
                  <a:schemeClr val="tx1">
                    <a:lumMod val="65000"/>
                    <a:lumOff val="35000"/>
                  </a:schemeClr>
                </a:solidFill>
                <a:latin typeface="+mj-lt"/>
                <a:ea typeface="幼圆" panose="02010509060101010101" pitchFamily="49" charset="-122"/>
              </a:rPr>
              <a:t>基于</a:t>
            </a:r>
            <a:r>
              <a:rPr lang="en-US" altLang="zh-CN" sz="1050" dirty="0">
                <a:solidFill>
                  <a:schemeClr val="tx1">
                    <a:lumMod val="65000"/>
                    <a:lumOff val="35000"/>
                  </a:schemeClr>
                </a:solidFill>
                <a:latin typeface="+mj-lt"/>
                <a:ea typeface="幼圆" panose="02010509060101010101" pitchFamily="49" charset="-122"/>
              </a:rPr>
              <a:t>H5/</a:t>
            </a:r>
            <a:r>
              <a:rPr lang="zh-CN" altLang="en-US" sz="1050" dirty="0">
                <a:solidFill>
                  <a:schemeClr val="tx1">
                    <a:lumMod val="65000"/>
                    <a:lumOff val="35000"/>
                  </a:schemeClr>
                </a:solidFill>
                <a:latin typeface="+mj-lt"/>
                <a:ea typeface="幼圆" panose="02010509060101010101" pitchFamily="49" charset="-122"/>
              </a:rPr>
              <a:t>游戏</a:t>
            </a:r>
            <a:r>
              <a:rPr lang="en-US" altLang="zh-CN" sz="1050" dirty="0">
                <a:solidFill>
                  <a:schemeClr val="tx1">
                    <a:lumMod val="65000"/>
                    <a:lumOff val="35000"/>
                  </a:schemeClr>
                </a:solidFill>
                <a:latin typeface="+mj-lt"/>
                <a:ea typeface="幼圆" panose="02010509060101010101" pitchFamily="49" charset="-122"/>
              </a:rPr>
              <a:t>/</a:t>
            </a:r>
            <a:r>
              <a:rPr lang="zh-CN" altLang="en-US" sz="1050" dirty="0">
                <a:solidFill>
                  <a:schemeClr val="tx1">
                    <a:lumMod val="65000"/>
                    <a:lumOff val="35000"/>
                  </a:schemeClr>
                </a:solidFill>
                <a:latin typeface="+mj-lt"/>
                <a:ea typeface="幼圆" panose="02010509060101010101" pitchFamily="49" charset="-122"/>
              </a:rPr>
              <a:t>桌面等在线营销</a:t>
            </a:r>
          </a:p>
        </p:txBody>
      </p:sp>
      <p:sp>
        <p:nvSpPr>
          <p:cNvPr id="38" name="文本框 8"/>
          <p:cNvSpPr txBox="1"/>
          <p:nvPr/>
        </p:nvSpPr>
        <p:spPr>
          <a:xfrm>
            <a:off x="6929454" y="2530792"/>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8.</a:t>
            </a:r>
            <a:r>
              <a:rPr kumimoji="0" lang="zh-CN" altLang="en-US" sz="1200" b="0" i="0" u="none" strike="noStrike" kern="0" cap="none" spc="0" normalizeH="0" baseline="0" noProof="0" dirty="0">
                <a:ln>
                  <a:noFill/>
                </a:ln>
                <a:solidFill>
                  <a:schemeClr val="tx1">
                    <a:lumMod val="85000"/>
                    <a:lumOff val="15000"/>
                  </a:schemeClr>
                </a:solidFill>
                <a:effectLst/>
                <a:uLnTx/>
                <a:uFillTx/>
                <a:latin typeface="幼圆" panose="02010509060101010101" pitchFamily="49" charset="-122"/>
                <a:ea typeface="幼圆" panose="02010509060101010101" pitchFamily="49" charset="-122"/>
              </a:rPr>
              <a:t>群派券营销</a:t>
            </a:r>
            <a:endParaRPr kumimoji="0" lang="zh-CN" altLang="en-US" sz="1200" b="1" i="0" u="none" strike="noStrike" kern="0" cap="none" spc="0" normalizeH="0" baseline="0" noProof="0" dirty="0">
              <a:ln>
                <a:noFill/>
              </a:ln>
              <a:solidFill>
                <a:schemeClr val="tx1">
                  <a:lumMod val="85000"/>
                  <a:lumOff val="15000"/>
                </a:schemeClr>
              </a:solidFill>
              <a:effectLst/>
              <a:uLnTx/>
              <a:uFillTx/>
              <a:latin typeface="Calibri Light"/>
              <a:ea typeface="幼圆" panose="02010509060101010101" pitchFamily="49" charset="-122"/>
            </a:endParaRPr>
          </a:p>
        </p:txBody>
      </p:sp>
    </p:spTree>
    <p:extLst>
      <p:ext uri="{BB962C8B-B14F-4D97-AF65-F5344CB8AC3E}">
        <p14:creationId xmlns:p14="http://schemas.microsoft.com/office/powerpoint/2010/main" val="253791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3190" y="-90805"/>
            <a:ext cx="3266962" cy="646331"/>
          </a:xfrm>
          <a:prstGeom prst="rect">
            <a:avLst/>
          </a:prstGeom>
          <a:noFill/>
        </p:spPr>
        <p:txBody>
          <a:bodyPr wrap="square" rtlCol="0">
            <a:spAutoFit/>
          </a:bodyPr>
          <a:lstStyle/>
          <a:p>
            <a:pPr algn="ctr">
              <a:lnSpc>
                <a:spcPct val="150000"/>
              </a:lnSpc>
            </a:pPr>
            <a:r>
              <a:rPr lang="zh-CN" altLang="en-US" sz="2400" b="1" dirty="0">
                <a:solidFill>
                  <a:srgbClr val="0070C0"/>
                </a:solidFill>
                <a:latin typeface="幼圆" pitchFamily="49" charset="-122"/>
                <a:ea typeface="幼圆" pitchFamily="49" charset="-122"/>
              </a:rPr>
              <a:t>智慧店铺各行业区别</a:t>
            </a:r>
            <a:endParaRPr lang="en-US" altLang="zh-CN" sz="2400" b="1" dirty="0">
              <a:solidFill>
                <a:srgbClr val="0070C0"/>
              </a:solidFill>
              <a:latin typeface="幼圆" pitchFamily="49" charset="-122"/>
              <a:ea typeface="幼圆" pitchFamily="49" charset="-122"/>
            </a:endParaRPr>
          </a:p>
        </p:txBody>
      </p:sp>
      <p:sp>
        <p:nvSpPr>
          <p:cNvPr id="3" name="椭圆 2"/>
          <p:cNvSpPr/>
          <p:nvPr/>
        </p:nvSpPr>
        <p:spPr>
          <a:xfrm>
            <a:off x="2411760" y="65357"/>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2486086" y="-5942"/>
            <a:ext cx="280846" cy="553998"/>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1</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8" name="文本框 8"/>
          <p:cNvSpPr txBox="1"/>
          <p:nvPr/>
        </p:nvSpPr>
        <p:spPr>
          <a:xfrm>
            <a:off x="693219" y="2447082"/>
            <a:ext cx="2800767"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融合团购（美团、点评、百度糯米）</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9" name="文本框 15"/>
          <p:cNvSpPr txBox="1"/>
          <p:nvPr/>
        </p:nvSpPr>
        <p:spPr>
          <a:xfrm>
            <a:off x="695491" y="2699621"/>
            <a:ext cx="2646878"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融合外卖（饿了么、百度、美团）</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11" name="文本框 5"/>
          <p:cNvSpPr txBox="1"/>
          <p:nvPr/>
        </p:nvSpPr>
        <p:spPr>
          <a:xfrm>
            <a:off x="5885324" y="65357"/>
            <a:ext cx="1857388" cy="365036"/>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高效服务管理系统</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17" name="文本框 15"/>
          <p:cNvSpPr txBox="1"/>
          <p:nvPr/>
        </p:nvSpPr>
        <p:spPr>
          <a:xfrm>
            <a:off x="689264" y="2944550"/>
            <a:ext cx="2339102"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3.</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融合商城（微信、支付宝等）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34" name="文本框 16"/>
          <p:cNvSpPr txBox="1"/>
          <p:nvPr/>
        </p:nvSpPr>
        <p:spPr>
          <a:xfrm>
            <a:off x="687145" y="1742059"/>
            <a:ext cx="2877711"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3.</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智能</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CRM</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（自动发展会员、智能分析）</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35" name="文本框 15"/>
          <p:cNvSpPr txBox="1"/>
          <p:nvPr/>
        </p:nvSpPr>
        <p:spPr>
          <a:xfrm>
            <a:off x="4672718" y="1315563"/>
            <a:ext cx="2416046" cy="276999"/>
          </a:xfrm>
          <a:prstGeom prst="rect">
            <a:avLst/>
          </a:prstGeom>
          <a:noFill/>
        </p:spPr>
        <p:txBody>
          <a:bodyPr wrap="none" rtlCol="0">
            <a:spAutoFit/>
          </a:bodyPr>
          <a:lstStyle/>
          <a:p>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微信商城（</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e</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掌柜自建购物商城）</a:t>
            </a:r>
          </a:p>
        </p:txBody>
      </p:sp>
      <p:sp>
        <p:nvSpPr>
          <p:cNvPr id="36" name="文本框 5"/>
          <p:cNvSpPr txBox="1"/>
          <p:nvPr/>
        </p:nvSpPr>
        <p:spPr>
          <a:xfrm>
            <a:off x="1648118" y="2089103"/>
            <a:ext cx="720080"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餐饮</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0" name="文本框 5"/>
          <p:cNvSpPr txBox="1"/>
          <p:nvPr/>
        </p:nvSpPr>
        <p:spPr>
          <a:xfrm>
            <a:off x="4655406" y="981633"/>
            <a:ext cx="3494484"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服装</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化妆饰品行业</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名表珠宝</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商超行业</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9" name="文本框 8"/>
          <p:cNvSpPr txBox="1"/>
          <p:nvPr/>
        </p:nvSpPr>
        <p:spPr>
          <a:xfrm>
            <a:off x="4578356" y="3426816"/>
            <a:ext cx="2800767"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融合团购（美团、点评、百度糯米）</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51" name="文本框 15"/>
          <p:cNvSpPr txBox="1"/>
          <p:nvPr/>
        </p:nvSpPr>
        <p:spPr>
          <a:xfrm>
            <a:off x="4583398" y="3729705"/>
            <a:ext cx="2569934"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订房商城（</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e</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掌柜自建团购商城）</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52" name="文本框 16"/>
          <p:cNvSpPr txBox="1"/>
          <p:nvPr/>
        </p:nvSpPr>
        <p:spPr>
          <a:xfrm>
            <a:off x="4579634" y="4022943"/>
            <a:ext cx="4108220" cy="276999"/>
          </a:xfrm>
          <a:prstGeom prst="rect">
            <a:avLst/>
          </a:prstGeom>
          <a:noFill/>
        </p:spPr>
        <p:txBody>
          <a:bodyPr wrap="squar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3.</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智能小二（房间二维码扫码购物、呼叫、获取</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WIFI</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53" name="文本框 5"/>
          <p:cNvSpPr txBox="1"/>
          <p:nvPr/>
        </p:nvSpPr>
        <p:spPr>
          <a:xfrm>
            <a:off x="5602121" y="3011318"/>
            <a:ext cx="809212" cy="415498"/>
          </a:xfrm>
          <a:prstGeom prst="rect">
            <a:avLst/>
          </a:prstGeom>
          <a:noFill/>
          <a:ln>
            <a:solidFill>
              <a:schemeClr val="bg1"/>
            </a:solidFill>
          </a:ln>
        </p:spPr>
        <p:txBody>
          <a:bodyPr wrap="square" rtlCol="0" anchor="ctr">
            <a:spAutoFit/>
          </a:bodyPr>
          <a:lstStyle/>
          <a:p>
            <a:pPr>
              <a:lnSpc>
                <a:spcPct val="150000"/>
              </a:lnSpc>
            </a:pPr>
            <a:r>
              <a:rPr lang="zh-CN" altLang="en-US" sz="1400" b="1">
                <a:solidFill>
                  <a:srgbClr val="0070C0"/>
                </a:solidFill>
                <a:latin typeface="幼圆" panose="02010509060101010101" pitchFamily="49" charset="-122"/>
                <a:ea typeface="幼圆" panose="02010509060101010101" pitchFamily="49" charset="-122"/>
              </a:rPr>
              <a:t>酒店</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57" name="文本框 8"/>
          <p:cNvSpPr txBox="1"/>
          <p:nvPr/>
        </p:nvSpPr>
        <p:spPr>
          <a:xfrm>
            <a:off x="4575955" y="2096618"/>
            <a:ext cx="2800767"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融合团购（美团、点评、百度糯米）</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59" name="文本框 15"/>
          <p:cNvSpPr txBox="1"/>
          <p:nvPr/>
        </p:nvSpPr>
        <p:spPr>
          <a:xfrm>
            <a:off x="4572000" y="2319682"/>
            <a:ext cx="2569934"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团购商城（</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e</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掌柜自建团购商城）</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60" name="文本框 16"/>
          <p:cNvSpPr txBox="1"/>
          <p:nvPr/>
        </p:nvSpPr>
        <p:spPr>
          <a:xfrm>
            <a:off x="4576135" y="2536874"/>
            <a:ext cx="3031599"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3.</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智能小二（扫码点菜、评价、支付等）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61" name="文本框 16"/>
          <p:cNvSpPr txBox="1"/>
          <p:nvPr/>
        </p:nvSpPr>
        <p:spPr>
          <a:xfrm>
            <a:off x="4576135" y="2794126"/>
            <a:ext cx="2877711"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4.</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点评系统（店铺及服务员评价系统）</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62" name="文本框 5"/>
          <p:cNvSpPr txBox="1"/>
          <p:nvPr/>
        </p:nvSpPr>
        <p:spPr>
          <a:xfrm>
            <a:off x="1411011" y="3258729"/>
            <a:ext cx="1359304" cy="415498"/>
          </a:xfrm>
          <a:prstGeom prst="rect">
            <a:avLst/>
          </a:prstGeom>
          <a:noFill/>
          <a:ln>
            <a:solidFill>
              <a:schemeClr val="bg1"/>
            </a:solidFill>
          </a:ln>
        </p:spPr>
        <p:txBody>
          <a:bodyPr wrap="square" rtlCol="0" anchor="ctr">
            <a:spAutoFit/>
          </a:bodyPr>
          <a:lstStyle/>
          <a:p>
            <a:pPr>
              <a:lnSpc>
                <a:spcPct val="150000"/>
              </a:lnSpc>
            </a:pPr>
            <a:r>
              <a:rPr lang="zh-CN" altLang="en-US" sz="1400" b="1">
                <a:solidFill>
                  <a:srgbClr val="0070C0"/>
                </a:solidFill>
                <a:latin typeface="幼圆" panose="02010509060101010101" pitchFamily="49" charset="-122"/>
                <a:ea typeface="幼圆" panose="02010509060101010101" pitchFamily="49" charset="-122"/>
              </a:rPr>
              <a:t>美容美发行业</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63" name="文本框 15"/>
          <p:cNvSpPr txBox="1"/>
          <p:nvPr/>
        </p:nvSpPr>
        <p:spPr>
          <a:xfrm>
            <a:off x="689264" y="3636139"/>
            <a:ext cx="2569934"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微信商城（</a:t>
            </a: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e</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掌柜自建购物商城）</a:t>
            </a:r>
          </a:p>
        </p:txBody>
      </p:sp>
      <p:sp>
        <p:nvSpPr>
          <p:cNvPr id="64" name="文本框 8"/>
          <p:cNvSpPr txBox="1"/>
          <p:nvPr/>
        </p:nvSpPr>
        <p:spPr>
          <a:xfrm>
            <a:off x="693219" y="3929377"/>
            <a:ext cx="2800767"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融合团购（美团、点评、百度糯米）</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65" name="文本框 5"/>
          <p:cNvSpPr txBox="1"/>
          <p:nvPr/>
        </p:nvSpPr>
        <p:spPr>
          <a:xfrm>
            <a:off x="5231470" y="1739157"/>
            <a:ext cx="1359304"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娱乐行业</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67" name="文本框 19"/>
          <p:cNvSpPr txBox="1"/>
          <p:nvPr/>
        </p:nvSpPr>
        <p:spPr>
          <a:xfrm>
            <a:off x="681241" y="1157643"/>
            <a:ext cx="2800767"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1.</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融合支付（银联、微信、支付宝等）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68" name="文本框 7"/>
          <p:cNvSpPr txBox="1"/>
          <p:nvPr/>
        </p:nvSpPr>
        <p:spPr>
          <a:xfrm>
            <a:off x="681241" y="1439611"/>
            <a:ext cx="2954655" cy="276999"/>
          </a:xfrm>
          <a:prstGeom prst="rect">
            <a:avLst/>
          </a:prstGeom>
          <a:noFill/>
        </p:spPr>
        <p:txBody>
          <a:bodyPr wrap="none" rtlCol="0">
            <a:spAutoFit/>
          </a:bodyPr>
          <a:lstStyle/>
          <a:p>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a:t>
            </a:r>
            <a:r>
              <a:rPr lang="zh-CN" altLang="en-US" sz="1200" dirty="0">
                <a:solidFill>
                  <a:schemeClr val="tx1">
                    <a:lumMod val="85000"/>
                    <a:lumOff val="15000"/>
                  </a:schemeClr>
                </a:solidFill>
                <a:latin typeface="幼圆" panose="02010509060101010101" pitchFamily="49" charset="-122"/>
                <a:ea typeface="幼圆" panose="02010509060101010101" pitchFamily="49" charset="-122"/>
              </a:rPr>
              <a:t>融合卡券（电子卡券，且对接微信等）</a:t>
            </a:r>
            <a:endParaRPr lang="zh-CN" altLang="en-US" sz="1200" b="1" dirty="0">
              <a:solidFill>
                <a:schemeClr val="tx1">
                  <a:lumMod val="85000"/>
                  <a:lumOff val="15000"/>
                </a:schemeClr>
              </a:solidFill>
              <a:latin typeface="+mj-lt"/>
              <a:ea typeface="幼圆" panose="02010509060101010101" pitchFamily="49" charset="-122"/>
            </a:endParaRPr>
          </a:p>
        </p:txBody>
      </p:sp>
      <p:sp>
        <p:nvSpPr>
          <p:cNvPr id="29" name="文本框 5"/>
          <p:cNvSpPr txBox="1"/>
          <p:nvPr/>
        </p:nvSpPr>
        <p:spPr>
          <a:xfrm>
            <a:off x="1721584" y="771550"/>
            <a:ext cx="720080" cy="365036"/>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通用</a:t>
            </a:r>
            <a:endParaRPr lang="en-US" altLang="zh-CN" sz="1400" b="1" dirty="0">
              <a:solidFill>
                <a:srgbClr val="0070C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33283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5"/>
          <p:cNvSpPr txBox="1"/>
          <p:nvPr/>
        </p:nvSpPr>
        <p:spPr>
          <a:xfrm>
            <a:off x="2123728" y="1131590"/>
            <a:ext cx="1857388"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消费者数据沉淀系统</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64" name="文本框 8"/>
          <p:cNvSpPr txBox="1"/>
          <p:nvPr/>
        </p:nvSpPr>
        <p:spPr>
          <a:xfrm>
            <a:off x="2123728" y="2895525"/>
            <a:ext cx="3050710" cy="1200329"/>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latin typeface="+mj-lt"/>
                <a:ea typeface="幼圆" panose="02010509060101010101" pitchFamily="49" charset="-122"/>
              </a:rPr>
              <a:t>二维码营销方式不同</a:t>
            </a:r>
            <a:endParaRPr lang="en-US" altLang="zh-CN" sz="1200" dirty="0">
              <a:solidFill>
                <a:schemeClr val="tx1">
                  <a:lumMod val="85000"/>
                  <a:lumOff val="15000"/>
                </a:schemeClr>
              </a:solidFill>
              <a:latin typeface="+mj-lt"/>
              <a:ea typeface="幼圆" panose="02010509060101010101" pitchFamily="49" charset="-122"/>
            </a:endParaRPr>
          </a:p>
          <a:p>
            <a:pPr>
              <a:lnSpc>
                <a:spcPct val="150000"/>
              </a:lnSpc>
            </a:pPr>
            <a:r>
              <a:rPr lang="en-US" altLang="zh-CN" sz="1200" dirty="0">
                <a:solidFill>
                  <a:schemeClr val="tx1">
                    <a:lumMod val="85000"/>
                    <a:lumOff val="15000"/>
                  </a:schemeClr>
                </a:solidFill>
                <a:latin typeface="+mj-lt"/>
                <a:ea typeface="幼圆" panose="02010509060101010101" pitchFamily="49" charset="-122"/>
              </a:rPr>
              <a:t>1.</a:t>
            </a:r>
            <a:r>
              <a:rPr lang="zh-CN" altLang="en-US" sz="1200" dirty="0">
                <a:solidFill>
                  <a:schemeClr val="tx1">
                    <a:lumMod val="85000"/>
                    <a:lumOff val="15000"/>
                  </a:schemeClr>
                </a:solidFill>
                <a:latin typeface="+mj-lt"/>
                <a:ea typeface="幼圆" panose="02010509060101010101" pitchFamily="49" charset="-122"/>
              </a:rPr>
              <a:t>桌面营销</a:t>
            </a:r>
            <a:r>
              <a:rPr lang="en-US" altLang="zh-CN" sz="1200" dirty="0">
                <a:solidFill>
                  <a:schemeClr val="tx1">
                    <a:lumMod val="85000"/>
                    <a:lumOff val="15000"/>
                  </a:schemeClr>
                </a:solidFill>
                <a:latin typeface="+mj-lt"/>
                <a:ea typeface="幼圆" panose="02010509060101010101" pitchFamily="49" charset="-122"/>
              </a:rPr>
              <a:t>-</a:t>
            </a:r>
            <a:r>
              <a:rPr lang="zh-CN" altLang="en-US" sz="1200" dirty="0">
                <a:solidFill>
                  <a:schemeClr val="tx1">
                    <a:lumMod val="85000"/>
                    <a:lumOff val="15000"/>
                  </a:schemeClr>
                </a:solidFill>
                <a:latin typeface="+mj-lt"/>
                <a:ea typeface="幼圆" panose="02010509060101010101" pitchFamily="49" charset="-122"/>
              </a:rPr>
              <a:t>餐饮</a:t>
            </a:r>
            <a:endParaRPr lang="en-US" altLang="zh-CN" sz="1200" dirty="0">
              <a:solidFill>
                <a:schemeClr val="tx1">
                  <a:lumMod val="85000"/>
                  <a:lumOff val="15000"/>
                </a:schemeClr>
              </a:solidFill>
              <a:latin typeface="+mj-lt"/>
              <a:ea typeface="幼圆" panose="02010509060101010101" pitchFamily="49" charset="-122"/>
            </a:endParaRPr>
          </a:p>
          <a:p>
            <a:pPr>
              <a:lnSpc>
                <a:spcPct val="150000"/>
              </a:lnSpc>
            </a:pPr>
            <a:r>
              <a:rPr lang="en-US" altLang="zh-CN" sz="1200" dirty="0">
                <a:solidFill>
                  <a:schemeClr val="tx1">
                    <a:lumMod val="85000"/>
                    <a:lumOff val="15000"/>
                  </a:schemeClr>
                </a:solidFill>
                <a:latin typeface="+mj-lt"/>
                <a:ea typeface="幼圆" panose="02010509060101010101" pitchFamily="49" charset="-122"/>
              </a:rPr>
              <a:t>2.</a:t>
            </a:r>
            <a:r>
              <a:rPr lang="zh-CN" altLang="en-US" sz="1200" dirty="0">
                <a:solidFill>
                  <a:schemeClr val="tx1">
                    <a:lumMod val="85000"/>
                    <a:lumOff val="15000"/>
                  </a:schemeClr>
                </a:solidFill>
                <a:latin typeface="+mj-lt"/>
                <a:ea typeface="幼圆" panose="02010509060101010101" pitchFamily="49" charset="-122"/>
              </a:rPr>
              <a:t>房间二维码营销</a:t>
            </a:r>
            <a:r>
              <a:rPr lang="en-US" altLang="zh-CN" sz="1200" dirty="0">
                <a:solidFill>
                  <a:schemeClr val="tx1">
                    <a:lumMod val="85000"/>
                    <a:lumOff val="15000"/>
                  </a:schemeClr>
                </a:solidFill>
                <a:latin typeface="+mj-lt"/>
                <a:ea typeface="幼圆" panose="02010509060101010101" pitchFamily="49" charset="-122"/>
              </a:rPr>
              <a:t>-</a:t>
            </a:r>
            <a:r>
              <a:rPr lang="zh-CN" altLang="en-US" sz="1200" dirty="0">
                <a:solidFill>
                  <a:schemeClr val="tx1">
                    <a:lumMod val="85000"/>
                    <a:lumOff val="15000"/>
                  </a:schemeClr>
                </a:solidFill>
                <a:latin typeface="+mj-lt"/>
                <a:ea typeface="幼圆" panose="02010509060101010101" pitchFamily="49" charset="-122"/>
              </a:rPr>
              <a:t>酒店、娱乐</a:t>
            </a:r>
            <a:endParaRPr lang="en-US" altLang="zh-CN" sz="1200" dirty="0">
              <a:solidFill>
                <a:schemeClr val="tx1">
                  <a:lumMod val="85000"/>
                  <a:lumOff val="15000"/>
                </a:schemeClr>
              </a:solidFill>
              <a:latin typeface="+mj-lt"/>
              <a:ea typeface="幼圆" panose="02010509060101010101" pitchFamily="49" charset="-122"/>
            </a:endParaRPr>
          </a:p>
          <a:p>
            <a:pPr>
              <a:lnSpc>
                <a:spcPct val="150000"/>
              </a:lnSpc>
            </a:pPr>
            <a:r>
              <a:rPr lang="en-US" altLang="zh-CN" sz="1200" dirty="0">
                <a:solidFill>
                  <a:schemeClr val="tx1">
                    <a:lumMod val="85000"/>
                    <a:lumOff val="15000"/>
                  </a:schemeClr>
                </a:solidFill>
                <a:latin typeface="+mj-lt"/>
                <a:ea typeface="幼圆" panose="02010509060101010101" pitchFamily="49" charset="-122"/>
              </a:rPr>
              <a:t>3.</a:t>
            </a:r>
            <a:r>
              <a:rPr lang="zh-CN" altLang="en-US" sz="1200" dirty="0">
                <a:solidFill>
                  <a:schemeClr val="tx1">
                    <a:lumMod val="85000"/>
                    <a:lumOff val="15000"/>
                  </a:schemeClr>
                </a:solidFill>
                <a:latin typeface="+mj-lt"/>
                <a:ea typeface="幼圆" panose="02010509060101010101" pitchFamily="49" charset="-122"/>
              </a:rPr>
              <a:t>户外及类户外二维码</a:t>
            </a:r>
            <a:r>
              <a:rPr lang="en-US" altLang="zh-CN" sz="1200" dirty="0">
                <a:solidFill>
                  <a:schemeClr val="tx1">
                    <a:lumMod val="85000"/>
                    <a:lumOff val="15000"/>
                  </a:schemeClr>
                </a:solidFill>
                <a:latin typeface="+mj-lt"/>
                <a:ea typeface="幼圆" panose="02010509060101010101" pitchFamily="49" charset="-122"/>
              </a:rPr>
              <a:t>-</a:t>
            </a:r>
            <a:r>
              <a:rPr lang="zh-CN" altLang="en-US" sz="1200" dirty="0">
                <a:solidFill>
                  <a:schemeClr val="tx1">
                    <a:lumMod val="85000"/>
                    <a:lumOff val="15000"/>
                  </a:schemeClr>
                </a:solidFill>
                <a:latin typeface="+mj-lt"/>
                <a:ea typeface="幼圆" panose="02010509060101010101" pitchFamily="49" charset="-122"/>
              </a:rPr>
              <a:t>通用</a:t>
            </a:r>
            <a:endParaRPr lang="en-US" altLang="zh-CN" sz="1200" dirty="0">
              <a:solidFill>
                <a:schemeClr val="tx1">
                  <a:lumMod val="85000"/>
                  <a:lumOff val="15000"/>
                </a:schemeClr>
              </a:solidFill>
              <a:latin typeface="+mj-lt"/>
              <a:ea typeface="幼圆" panose="02010509060101010101" pitchFamily="49" charset="-122"/>
            </a:endParaRPr>
          </a:p>
        </p:txBody>
      </p:sp>
      <p:sp>
        <p:nvSpPr>
          <p:cNvPr id="29" name="文本框 19"/>
          <p:cNvSpPr txBox="1"/>
          <p:nvPr/>
        </p:nvSpPr>
        <p:spPr>
          <a:xfrm>
            <a:off x="2072492" y="1587026"/>
            <a:ext cx="2044149" cy="276999"/>
          </a:xfrm>
          <a:prstGeom prst="rect">
            <a:avLst/>
          </a:prstGeom>
          <a:noFill/>
        </p:spPr>
        <p:txBody>
          <a:bodyPr wrap="none" rtlCol="0">
            <a:spAutoFit/>
          </a:bodyPr>
          <a:lstStyle/>
          <a:p>
            <a:r>
              <a:rPr lang="en-US" altLang="zh-CN" sz="1200" dirty="0">
                <a:solidFill>
                  <a:schemeClr val="tx1">
                    <a:lumMod val="85000"/>
                    <a:lumOff val="15000"/>
                  </a:schemeClr>
                </a:solidFill>
                <a:latin typeface="+mj-lt"/>
                <a:ea typeface="幼圆" panose="02010509060101010101" pitchFamily="49" charset="-122"/>
              </a:rPr>
              <a:t>1.</a:t>
            </a:r>
            <a:r>
              <a:rPr lang="zh-CN" altLang="en-US" sz="1200" b="1" dirty="0">
                <a:solidFill>
                  <a:schemeClr val="tx1">
                    <a:lumMod val="85000"/>
                    <a:lumOff val="15000"/>
                  </a:schemeClr>
                </a:solidFill>
                <a:latin typeface="+mj-lt"/>
                <a:ea typeface="幼圆" panose="02010509060101010101" pitchFamily="49" charset="-122"/>
              </a:rPr>
              <a:t>外卖即会员</a:t>
            </a:r>
            <a:r>
              <a:rPr lang="en-US" altLang="zh-CN" sz="1200" b="1" dirty="0">
                <a:solidFill>
                  <a:schemeClr val="tx1">
                    <a:lumMod val="85000"/>
                    <a:lumOff val="15000"/>
                  </a:schemeClr>
                </a:solidFill>
                <a:latin typeface="+mj-lt"/>
                <a:ea typeface="幼圆" panose="02010509060101010101" pitchFamily="49" charset="-122"/>
              </a:rPr>
              <a:t>-</a:t>
            </a:r>
            <a:r>
              <a:rPr lang="zh-CN" altLang="en-US" sz="1200" b="1" dirty="0">
                <a:solidFill>
                  <a:schemeClr val="tx1">
                    <a:lumMod val="85000"/>
                    <a:lumOff val="15000"/>
                  </a:schemeClr>
                </a:solidFill>
                <a:latin typeface="+mj-lt"/>
                <a:ea typeface="幼圆" panose="02010509060101010101" pitchFamily="49" charset="-122"/>
              </a:rPr>
              <a:t>专属餐饮行业</a:t>
            </a:r>
          </a:p>
        </p:txBody>
      </p:sp>
      <p:sp>
        <p:nvSpPr>
          <p:cNvPr id="30" name="文本框 19"/>
          <p:cNvSpPr txBox="1"/>
          <p:nvPr/>
        </p:nvSpPr>
        <p:spPr>
          <a:xfrm>
            <a:off x="2072491" y="1879656"/>
            <a:ext cx="4217821" cy="276999"/>
          </a:xfrm>
          <a:prstGeom prst="rect">
            <a:avLst/>
          </a:prstGeom>
          <a:noFill/>
        </p:spPr>
        <p:txBody>
          <a:bodyPr wrap="none" rtlCol="0">
            <a:spAutoFit/>
          </a:bodyPr>
          <a:lstStyle/>
          <a:p>
            <a:r>
              <a:rPr lang="en-US" altLang="zh-CN" sz="1200" dirty="0">
                <a:solidFill>
                  <a:schemeClr val="tx1">
                    <a:lumMod val="85000"/>
                    <a:lumOff val="15000"/>
                  </a:schemeClr>
                </a:solidFill>
                <a:latin typeface="+mj-lt"/>
                <a:ea typeface="幼圆" panose="02010509060101010101" pitchFamily="49" charset="-122"/>
              </a:rPr>
              <a:t>2.</a:t>
            </a:r>
            <a:r>
              <a:rPr lang="zh-CN" altLang="en-US" sz="1200" b="1" dirty="0">
                <a:solidFill>
                  <a:schemeClr val="tx1">
                    <a:lumMod val="85000"/>
                    <a:lumOff val="15000"/>
                  </a:schemeClr>
                </a:solidFill>
                <a:latin typeface="+mj-lt"/>
                <a:ea typeface="幼圆" panose="02010509060101010101" pitchFamily="49" charset="-122"/>
              </a:rPr>
              <a:t>团购即会员</a:t>
            </a:r>
            <a:r>
              <a:rPr lang="en-US" altLang="zh-CN" sz="1200" b="1" dirty="0">
                <a:solidFill>
                  <a:schemeClr val="tx1">
                    <a:lumMod val="85000"/>
                    <a:lumOff val="15000"/>
                  </a:schemeClr>
                </a:solidFill>
                <a:latin typeface="+mj-lt"/>
                <a:ea typeface="幼圆" panose="02010509060101010101" pitchFamily="49" charset="-122"/>
              </a:rPr>
              <a:t>-</a:t>
            </a:r>
            <a:r>
              <a:rPr lang="zh-CN" altLang="en-US" sz="1200" b="1" dirty="0">
                <a:solidFill>
                  <a:schemeClr val="tx1">
                    <a:lumMod val="85000"/>
                    <a:lumOff val="15000"/>
                  </a:schemeClr>
                </a:solidFill>
                <a:latin typeface="+mj-lt"/>
                <a:ea typeface="幼圆" panose="02010509060101010101" pitchFamily="49" charset="-122"/>
              </a:rPr>
              <a:t>在服装</a:t>
            </a:r>
            <a:r>
              <a:rPr lang="en-US" altLang="zh-CN" sz="1200" b="1" dirty="0">
                <a:solidFill>
                  <a:schemeClr val="tx1">
                    <a:lumMod val="85000"/>
                    <a:lumOff val="15000"/>
                  </a:schemeClr>
                </a:solidFill>
                <a:latin typeface="+mj-lt"/>
                <a:ea typeface="幼圆" panose="02010509060101010101" pitchFamily="49" charset="-122"/>
              </a:rPr>
              <a:t>&amp;</a:t>
            </a:r>
            <a:r>
              <a:rPr lang="zh-CN" altLang="en-US" sz="1200" b="1" dirty="0">
                <a:solidFill>
                  <a:schemeClr val="tx1">
                    <a:lumMod val="85000"/>
                    <a:lumOff val="15000"/>
                  </a:schemeClr>
                </a:solidFill>
                <a:latin typeface="+mj-lt"/>
                <a:ea typeface="幼圆" panose="02010509060101010101" pitchFamily="49" charset="-122"/>
              </a:rPr>
              <a:t>化妆饰品</a:t>
            </a:r>
            <a:r>
              <a:rPr lang="en-US" altLang="zh-CN" sz="1200" b="1" dirty="0">
                <a:solidFill>
                  <a:schemeClr val="tx1">
                    <a:lumMod val="85000"/>
                    <a:lumOff val="15000"/>
                  </a:schemeClr>
                </a:solidFill>
                <a:latin typeface="+mj-lt"/>
                <a:ea typeface="幼圆" panose="02010509060101010101" pitchFamily="49" charset="-122"/>
              </a:rPr>
              <a:t>&amp;</a:t>
            </a:r>
            <a:r>
              <a:rPr lang="zh-CN" altLang="en-US" sz="1200" b="1" dirty="0">
                <a:solidFill>
                  <a:schemeClr val="tx1">
                    <a:lumMod val="85000"/>
                    <a:lumOff val="15000"/>
                  </a:schemeClr>
                </a:solidFill>
                <a:latin typeface="+mj-lt"/>
                <a:ea typeface="幼圆" panose="02010509060101010101" pitchFamily="49" charset="-122"/>
              </a:rPr>
              <a:t>名表珠宝</a:t>
            </a:r>
            <a:r>
              <a:rPr lang="en-US" altLang="zh-CN" sz="1200" b="1" dirty="0">
                <a:solidFill>
                  <a:schemeClr val="tx1">
                    <a:lumMod val="85000"/>
                    <a:lumOff val="15000"/>
                  </a:schemeClr>
                </a:solidFill>
                <a:latin typeface="+mj-lt"/>
                <a:ea typeface="幼圆" panose="02010509060101010101" pitchFamily="49" charset="-122"/>
              </a:rPr>
              <a:t>&amp;</a:t>
            </a:r>
            <a:r>
              <a:rPr lang="zh-CN" altLang="en-US" sz="1200" b="1" dirty="0">
                <a:solidFill>
                  <a:schemeClr val="tx1">
                    <a:lumMod val="85000"/>
                    <a:lumOff val="15000"/>
                  </a:schemeClr>
                </a:solidFill>
                <a:latin typeface="+mj-lt"/>
                <a:ea typeface="幼圆" panose="02010509060101010101" pitchFamily="49" charset="-122"/>
              </a:rPr>
              <a:t>商超行业中缺失</a:t>
            </a:r>
          </a:p>
        </p:txBody>
      </p:sp>
      <p:sp>
        <p:nvSpPr>
          <p:cNvPr id="31" name="文本框 5"/>
          <p:cNvSpPr txBox="1"/>
          <p:nvPr/>
        </p:nvSpPr>
        <p:spPr>
          <a:xfrm>
            <a:off x="2123728" y="2494746"/>
            <a:ext cx="1857388" cy="365036"/>
          </a:xfrm>
          <a:prstGeom prst="rect">
            <a:avLst/>
          </a:prstGeom>
          <a:noFill/>
          <a:ln>
            <a:solidFill>
              <a:schemeClr val="bg1"/>
            </a:solidFill>
          </a:ln>
        </p:spPr>
        <p:txBody>
          <a:bodyPr wrap="square" rtlCol="0" anchor="ctr">
            <a:spAutoFit/>
          </a:bodyPr>
          <a:lstStyle/>
          <a:p>
            <a:pPr lvl="0">
              <a:lnSpc>
                <a:spcPct val="150000"/>
              </a:lnSpc>
              <a:defRPr/>
            </a:pPr>
            <a:r>
              <a:rPr lang="zh-CN" altLang="en-US" sz="1400" b="1" kern="0" dirty="0">
                <a:solidFill>
                  <a:srgbClr val="0070C0"/>
                </a:solidFill>
                <a:latin typeface="幼圆" panose="02010509060101010101" pitchFamily="49" charset="-122"/>
                <a:ea typeface="幼圆" panose="02010509060101010101" pitchFamily="49" charset="-122"/>
              </a:rPr>
              <a:t>大数据精准营销系统</a:t>
            </a:r>
            <a:endParaRPr lang="en-US" altLang="zh-CN" sz="1400" b="1" kern="0" dirty="0">
              <a:solidFill>
                <a:srgbClr val="0070C0"/>
              </a:solidFill>
              <a:latin typeface="幼圆" panose="02010509060101010101" pitchFamily="49" charset="-122"/>
              <a:ea typeface="幼圆" panose="02010509060101010101" pitchFamily="49" charset="-122"/>
            </a:endParaRPr>
          </a:p>
        </p:txBody>
      </p:sp>
      <p:sp>
        <p:nvSpPr>
          <p:cNvPr id="10" name="TextBox 1"/>
          <p:cNvSpPr txBox="1"/>
          <p:nvPr/>
        </p:nvSpPr>
        <p:spPr>
          <a:xfrm>
            <a:off x="2673190" y="-90805"/>
            <a:ext cx="3266962" cy="646331"/>
          </a:xfrm>
          <a:prstGeom prst="rect">
            <a:avLst/>
          </a:prstGeom>
          <a:noFill/>
        </p:spPr>
        <p:txBody>
          <a:bodyPr wrap="square" rtlCol="0">
            <a:spAutoFit/>
          </a:bodyPr>
          <a:lstStyle/>
          <a:p>
            <a:pPr algn="ctr">
              <a:lnSpc>
                <a:spcPct val="150000"/>
              </a:lnSpc>
            </a:pPr>
            <a:r>
              <a:rPr lang="zh-CN" altLang="en-US" sz="2400" b="1" dirty="0">
                <a:solidFill>
                  <a:srgbClr val="0070C0"/>
                </a:solidFill>
                <a:latin typeface="幼圆" pitchFamily="49" charset="-122"/>
                <a:ea typeface="幼圆" pitchFamily="49" charset="-122"/>
              </a:rPr>
              <a:t>智慧店铺各行业区别</a:t>
            </a:r>
            <a:endParaRPr lang="en-US" altLang="zh-CN" sz="2400" b="1" dirty="0">
              <a:solidFill>
                <a:srgbClr val="0070C0"/>
              </a:solidFill>
              <a:latin typeface="幼圆" pitchFamily="49" charset="-122"/>
              <a:ea typeface="幼圆" pitchFamily="49" charset="-122"/>
            </a:endParaRPr>
          </a:p>
        </p:txBody>
      </p:sp>
      <p:sp>
        <p:nvSpPr>
          <p:cNvPr id="12" name="椭圆 11"/>
          <p:cNvSpPr/>
          <p:nvPr/>
        </p:nvSpPr>
        <p:spPr>
          <a:xfrm>
            <a:off x="2411760" y="65357"/>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2486086" y="-5942"/>
            <a:ext cx="280846" cy="553998"/>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1</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Tree>
    <p:extLst>
      <p:ext uri="{BB962C8B-B14F-4D97-AF65-F5344CB8AC3E}">
        <p14:creationId xmlns:p14="http://schemas.microsoft.com/office/powerpoint/2010/main" val="243371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7554" y="-18"/>
            <a:ext cx="2196435" cy="55976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解决行业痛点</a:t>
            </a:r>
            <a:r>
              <a:rPr lang="en-US" altLang="zh-CN" sz="2400" b="1" dirty="0">
                <a:solidFill>
                  <a:srgbClr val="0070C0"/>
                </a:solidFill>
                <a:latin typeface="幼圆" pitchFamily="49" charset="-122"/>
                <a:ea typeface="幼圆" pitchFamily="49" charset="-122"/>
              </a:rPr>
              <a:t>?</a:t>
            </a:r>
          </a:p>
        </p:txBody>
      </p:sp>
      <p:sp>
        <p:nvSpPr>
          <p:cNvPr id="10" name="椭圆 9"/>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54630" y="66738"/>
            <a:ext cx="309700" cy="553998"/>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2</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38" name="TextBox 37"/>
          <p:cNvSpPr txBox="1"/>
          <p:nvPr/>
        </p:nvSpPr>
        <p:spPr>
          <a:xfrm>
            <a:off x="1130316" y="830244"/>
            <a:ext cx="1441420"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店内服务效率低</a:t>
            </a:r>
          </a:p>
        </p:txBody>
      </p:sp>
      <p:sp>
        <p:nvSpPr>
          <p:cNvPr id="39" name="剪去单角的矩形 38"/>
          <p:cNvSpPr/>
          <p:nvPr/>
        </p:nvSpPr>
        <p:spPr>
          <a:xfrm flipH="1">
            <a:off x="610940" y="830244"/>
            <a:ext cx="2428892" cy="1785950"/>
          </a:xfrm>
          <a:prstGeom prst="snip1Rect">
            <a:avLst>
              <a:gd name="adj" fmla="val 8987"/>
            </a:avLst>
          </a:prstGeom>
          <a:noFill/>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40" name="TextBox 39"/>
          <p:cNvSpPr txBox="1"/>
          <p:nvPr/>
        </p:nvSpPr>
        <p:spPr>
          <a:xfrm>
            <a:off x="578541" y="1115996"/>
            <a:ext cx="2564699" cy="110799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点菜采用点菜宝</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微信和支付宝支付采用其他设备</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刷卡支付采用传统</a:t>
            </a:r>
            <a:r>
              <a:rPr lang="en-US" altLang="zh-CN" sz="1100" dirty="0">
                <a:solidFill>
                  <a:schemeClr val="tx1">
                    <a:lumMod val="65000"/>
                    <a:lumOff val="35000"/>
                  </a:schemeClr>
                </a:solidFill>
                <a:latin typeface="幼圆" pitchFamily="49" charset="-122"/>
                <a:ea typeface="幼圆" pitchFamily="49" charset="-122"/>
              </a:rPr>
              <a:t>POS</a:t>
            </a:r>
            <a:r>
              <a:rPr lang="zh-CN" altLang="en-US" sz="1100" dirty="0">
                <a:solidFill>
                  <a:schemeClr val="tx1">
                    <a:lumMod val="65000"/>
                    <a:lumOff val="35000"/>
                  </a:schemeClr>
                </a:solidFill>
                <a:latin typeface="幼圆" pitchFamily="49" charset="-122"/>
                <a:ea typeface="幼圆" pitchFamily="49" charset="-122"/>
              </a:rPr>
              <a:t>机</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4.</a:t>
            </a:r>
            <a:r>
              <a:rPr lang="zh-CN" altLang="en-US" sz="1100" dirty="0">
                <a:solidFill>
                  <a:schemeClr val="tx1">
                    <a:lumMod val="65000"/>
                    <a:lumOff val="35000"/>
                  </a:schemeClr>
                </a:solidFill>
                <a:latin typeface="幼圆" pitchFamily="49" charset="-122"/>
                <a:ea typeface="幼圆" pitchFamily="49" charset="-122"/>
              </a:rPr>
              <a:t>外卖接单使用打印机或外卖机</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5.</a:t>
            </a:r>
            <a:r>
              <a:rPr lang="zh-CN" altLang="en-US" sz="1100" dirty="0">
                <a:solidFill>
                  <a:schemeClr val="tx1">
                    <a:lumMod val="65000"/>
                    <a:lumOff val="35000"/>
                  </a:schemeClr>
                </a:solidFill>
                <a:latin typeface="幼圆" pitchFamily="49" charset="-122"/>
                <a:ea typeface="幼圆" pitchFamily="49" charset="-122"/>
              </a:rPr>
              <a:t>团购核销需要电脑输入核销</a:t>
            </a:r>
          </a:p>
        </p:txBody>
      </p:sp>
      <p:sp>
        <p:nvSpPr>
          <p:cNvPr id="41" name="TextBox 40"/>
          <p:cNvSpPr txBox="1"/>
          <p:nvPr/>
        </p:nvSpPr>
        <p:spPr>
          <a:xfrm>
            <a:off x="571472" y="2144590"/>
            <a:ext cx="2571768" cy="498598"/>
          </a:xfrm>
          <a:prstGeom prst="rect">
            <a:avLst/>
          </a:prstGeom>
          <a:noFill/>
        </p:spPr>
        <p:txBody>
          <a:bodyPr wrap="square" rtlCol="0">
            <a:spAutoFit/>
          </a:bodyPr>
          <a:lstStyle/>
          <a:p>
            <a:pPr>
              <a:lnSpc>
                <a:spcPct val="120000"/>
              </a:lnSpc>
            </a:pPr>
            <a:r>
              <a:rPr lang="zh-CN" altLang="en-US" sz="1100" dirty="0">
                <a:solidFill>
                  <a:srgbClr val="C00000"/>
                </a:solidFill>
                <a:latin typeface="幼圆" pitchFamily="49" charset="-122"/>
                <a:ea typeface="幼圆" pitchFamily="49" charset="-122"/>
              </a:rPr>
              <a:t>服务员需要操作多个设备，同时需要在多个地点操作来回往返作业</a:t>
            </a:r>
          </a:p>
        </p:txBody>
      </p:sp>
      <p:sp>
        <p:nvSpPr>
          <p:cNvPr id="81" name="TextBox 80"/>
          <p:cNvSpPr txBox="1"/>
          <p:nvPr/>
        </p:nvSpPr>
        <p:spPr>
          <a:xfrm>
            <a:off x="3857620" y="830244"/>
            <a:ext cx="1441420"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无自主营销平台</a:t>
            </a:r>
          </a:p>
        </p:txBody>
      </p:sp>
      <p:sp>
        <p:nvSpPr>
          <p:cNvPr id="82" name="剪去单角的矩形 81"/>
          <p:cNvSpPr/>
          <p:nvPr/>
        </p:nvSpPr>
        <p:spPr>
          <a:xfrm flipH="1">
            <a:off x="3357554" y="830244"/>
            <a:ext cx="2428892" cy="1785950"/>
          </a:xfrm>
          <a:prstGeom prst="snip1Rect">
            <a:avLst>
              <a:gd name="adj" fmla="val 8987"/>
            </a:avLst>
          </a:prstGeom>
          <a:noFill/>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83" name="TextBox 82"/>
          <p:cNvSpPr txBox="1"/>
          <p:nvPr/>
        </p:nvSpPr>
        <p:spPr>
          <a:xfrm>
            <a:off x="3325155" y="1115996"/>
            <a:ext cx="2564699" cy="110799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目前商家营销只能通过团购类第三方平台，佣金极高而且都无法转化为熟客</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商家自己店内营销无系统支撑，大多采用传统的纸质传单等极其笨拙和低效的方式</a:t>
            </a:r>
            <a:endParaRPr lang="en-US" altLang="zh-CN" sz="1100" dirty="0">
              <a:solidFill>
                <a:schemeClr val="tx1">
                  <a:lumMod val="65000"/>
                  <a:lumOff val="35000"/>
                </a:schemeClr>
              </a:solidFill>
              <a:latin typeface="幼圆" pitchFamily="49" charset="-122"/>
              <a:ea typeface="幼圆" pitchFamily="49" charset="-122"/>
            </a:endParaRPr>
          </a:p>
        </p:txBody>
      </p:sp>
      <p:sp>
        <p:nvSpPr>
          <p:cNvPr id="84" name="TextBox 83"/>
          <p:cNvSpPr txBox="1"/>
          <p:nvPr/>
        </p:nvSpPr>
        <p:spPr>
          <a:xfrm>
            <a:off x="3318086" y="2144590"/>
            <a:ext cx="2571768" cy="498598"/>
          </a:xfrm>
          <a:prstGeom prst="rect">
            <a:avLst/>
          </a:prstGeom>
          <a:noFill/>
        </p:spPr>
        <p:txBody>
          <a:bodyPr wrap="square" rtlCol="0">
            <a:spAutoFit/>
          </a:bodyPr>
          <a:lstStyle/>
          <a:p>
            <a:pPr>
              <a:lnSpc>
                <a:spcPct val="120000"/>
              </a:lnSpc>
            </a:pPr>
            <a:r>
              <a:rPr lang="zh-CN" altLang="en-US" sz="1100" dirty="0">
                <a:solidFill>
                  <a:srgbClr val="C00000"/>
                </a:solidFill>
                <a:latin typeface="幼圆" pitchFamily="49" charset="-122"/>
                <a:ea typeface="幼圆" pitchFamily="49" charset="-122"/>
              </a:rPr>
              <a:t>亟待建设自有的营销平台，发挥自身店面客流优势开展二次营销或新客营销</a:t>
            </a:r>
          </a:p>
        </p:txBody>
      </p:sp>
      <p:sp>
        <p:nvSpPr>
          <p:cNvPr id="85" name="TextBox 84"/>
          <p:cNvSpPr txBox="1"/>
          <p:nvPr/>
        </p:nvSpPr>
        <p:spPr>
          <a:xfrm>
            <a:off x="6522943" y="830244"/>
            <a:ext cx="1620957"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无客户大数据平台</a:t>
            </a:r>
          </a:p>
        </p:txBody>
      </p:sp>
      <p:sp>
        <p:nvSpPr>
          <p:cNvPr id="86" name="剪去单角的矩形 85"/>
          <p:cNvSpPr/>
          <p:nvPr/>
        </p:nvSpPr>
        <p:spPr>
          <a:xfrm flipH="1">
            <a:off x="6111666" y="830244"/>
            <a:ext cx="2428892" cy="1785950"/>
          </a:xfrm>
          <a:prstGeom prst="snip1Rect">
            <a:avLst>
              <a:gd name="adj" fmla="val 8987"/>
            </a:avLst>
          </a:prstGeom>
          <a:noFill/>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87" name="TextBox 86"/>
          <p:cNvSpPr txBox="1"/>
          <p:nvPr/>
        </p:nvSpPr>
        <p:spPr>
          <a:xfrm>
            <a:off x="6072198" y="1115996"/>
            <a:ext cx="2493261" cy="110799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商户对自己的消费者的群体、数量及年龄、男女和消费情况等了解极少，无法指导经营发展方向</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商户对自己营销手段无效果化统计追踪，无平台支撑开展数据精准营销</a:t>
            </a:r>
            <a:endParaRPr lang="en-US" altLang="zh-CN" sz="1100" dirty="0">
              <a:solidFill>
                <a:schemeClr val="tx1">
                  <a:lumMod val="65000"/>
                  <a:lumOff val="35000"/>
                </a:schemeClr>
              </a:solidFill>
              <a:latin typeface="幼圆" pitchFamily="49" charset="-122"/>
              <a:ea typeface="幼圆" pitchFamily="49" charset="-122"/>
            </a:endParaRPr>
          </a:p>
        </p:txBody>
      </p:sp>
      <p:sp>
        <p:nvSpPr>
          <p:cNvPr id="88" name="TextBox 87"/>
          <p:cNvSpPr txBox="1"/>
          <p:nvPr/>
        </p:nvSpPr>
        <p:spPr>
          <a:xfrm>
            <a:off x="6072198" y="2144590"/>
            <a:ext cx="2571768" cy="498598"/>
          </a:xfrm>
          <a:prstGeom prst="rect">
            <a:avLst/>
          </a:prstGeom>
          <a:noFill/>
        </p:spPr>
        <p:txBody>
          <a:bodyPr wrap="square" rtlCol="0">
            <a:spAutoFit/>
          </a:bodyPr>
          <a:lstStyle/>
          <a:p>
            <a:pPr>
              <a:lnSpc>
                <a:spcPct val="120000"/>
              </a:lnSpc>
            </a:pPr>
            <a:r>
              <a:rPr lang="zh-CN" altLang="en-US" sz="1100" dirty="0">
                <a:solidFill>
                  <a:srgbClr val="C00000"/>
                </a:solidFill>
                <a:latin typeface="幼圆" pitchFamily="49" charset="-122"/>
                <a:ea typeface="幼圆" pitchFamily="49" charset="-122"/>
              </a:rPr>
              <a:t>迫切需要建设自身顾客大数据库，并且针对数据开展数字化的精准营销</a:t>
            </a:r>
          </a:p>
        </p:txBody>
      </p:sp>
      <p:sp>
        <p:nvSpPr>
          <p:cNvPr id="89" name="TextBox 88"/>
          <p:cNvSpPr txBox="1"/>
          <p:nvPr/>
        </p:nvSpPr>
        <p:spPr>
          <a:xfrm>
            <a:off x="769360" y="2830508"/>
            <a:ext cx="2159566"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无法线上线下一体化管理</a:t>
            </a:r>
          </a:p>
        </p:txBody>
      </p:sp>
      <p:sp>
        <p:nvSpPr>
          <p:cNvPr id="90" name="剪去单角的矩形 89"/>
          <p:cNvSpPr/>
          <p:nvPr/>
        </p:nvSpPr>
        <p:spPr>
          <a:xfrm flipH="1">
            <a:off x="610940" y="2830508"/>
            <a:ext cx="2428892" cy="1785950"/>
          </a:xfrm>
          <a:prstGeom prst="snip1Rect">
            <a:avLst>
              <a:gd name="adj" fmla="val 8987"/>
            </a:avLst>
          </a:prstGeom>
          <a:noFill/>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91" name="TextBox 90"/>
          <p:cNvSpPr txBox="1"/>
          <p:nvPr/>
        </p:nvSpPr>
        <p:spPr>
          <a:xfrm>
            <a:off x="578541" y="3116260"/>
            <a:ext cx="2564699" cy="110799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线上派券需要线下核销</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线下支付需要自动派电子券在线保存</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线上商城购物需要线下提货闭环管理</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4.</a:t>
            </a:r>
            <a:r>
              <a:rPr lang="zh-CN" altLang="en-US" sz="1100" dirty="0">
                <a:solidFill>
                  <a:schemeClr val="tx1">
                    <a:lumMod val="65000"/>
                    <a:lumOff val="35000"/>
                  </a:schemeClr>
                </a:solidFill>
                <a:latin typeface="幼圆" pitchFamily="49" charset="-122"/>
                <a:ea typeface="幼圆" pitchFamily="49" charset="-122"/>
              </a:rPr>
              <a:t>线下会员需要客户在线充值远程查看</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5.</a:t>
            </a:r>
            <a:r>
              <a:rPr lang="zh-CN" altLang="en-US" sz="1100" dirty="0">
                <a:solidFill>
                  <a:schemeClr val="tx1">
                    <a:lumMod val="65000"/>
                    <a:lumOff val="35000"/>
                  </a:schemeClr>
                </a:solidFill>
                <a:latin typeface="幼圆" pitchFamily="49" charset="-122"/>
                <a:ea typeface="幼圆" pitchFamily="49" charset="-122"/>
              </a:rPr>
              <a:t>线上外卖需要线下接单管理等等</a:t>
            </a:r>
          </a:p>
        </p:txBody>
      </p:sp>
      <p:sp>
        <p:nvSpPr>
          <p:cNvPr id="92" name="TextBox 91"/>
          <p:cNvSpPr txBox="1"/>
          <p:nvPr/>
        </p:nvSpPr>
        <p:spPr>
          <a:xfrm>
            <a:off x="571472" y="4144854"/>
            <a:ext cx="2571768" cy="498598"/>
          </a:xfrm>
          <a:prstGeom prst="rect">
            <a:avLst/>
          </a:prstGeom>
          <a:noFill/>
        </p:spPr>
        <p:txBody>
          <a:bodyPr wrap="square" rtlCol="0">
            <a:spAutoFit/>
          </a:bodyPr>
          <a:lstStyle/>
          <a:p>
            <a:pPr>
              <a:lnSpc>
                <a:spcPct val="120000"/>
              </a:lnSpc>
            </a:pPr>
            <a:r>
              <a:rPr lang="zh-CN" altLang="en-US" sz="1100" dirty="0">
                <a:solidFill>
                  <a:srgbClr val="C00000"/>
                </a:solidFill>
                <a:latin typeface="幼圆" pitchFamily="49" charset="-122"/>
                <a:ea typeface="幼圆" pitchFamily="49" charset="-122"/>
              </a:rPr>
              <a:t>如何的实现线上线下两个服务窗口的管理且线上和线下能够业务互通完成闭环</a:t>
            </a:r>
          </a:p>
        </p:txBody>
      </p:sp>
      <p:sp>
        <p:nvSpPr>
          <p:cNvPr id="93" name="TextBox 92"/>
          <p:cNvSpPr txBox="1"/>
          <p:nvPr/>
        </p:nvSpPr>
        <p:spPr>
          <a:xfrm>
            <a:off x="3447344" y="2857502"/>
            <a:ext cx="2339102"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多系统、终端需整合一体化</a:t>
            </a:r>
          </a:p>
        </p:txBody>
      </p:sp>
      <p:sp>
        <p:nvSpPr>
          <p:cNvPr id="94" name="剪去单角的矩形 93"/>
          <p:cNvSpPr/>
          <p:nvPr/>
        </p:nvSpPr>
        <p:spPr>
          <a:xfrm flipH="1">
            <a:off x="3397022" y="2857502"/>
            <a:ext cx="2428892" cy="1785950"/>
          </a:xfrm>
          <a:prstGeom prst="snip1Rect">
            <a:avLst>
              <a:gd name="adj" fmla="val 8987"/>
            </a:avLst>
          </a:prstGeom>
          <a:noFill/>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95" name="TextBox 94"/>
          <p:cNvSpPr txBox="1"/>
          <p:nvPr/>
        </p:nvSpPr>
        <p:spPr>
          <a:xfrm>
            <a:off x="3364623" y="3143254"/>
            <a:ext cx="2493261" cy="110799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支持支付宝的系统、支持微信的系统、银行刷卡的</a:t>
            </a:r>
            <a:r>
              <a:rPr lang="en-US" altLang="zh-CN" sz="1100" dirty="0">
                <a:solidFill>
                  <a:schemeClr val="tx1">
                    <a:lumMod val="65000"/>
                    <a:lumOff val="35000"/>
                  </a:schemeClr>
                </a:solidFill>
                <a:latin typeface="幼圆" pitchFamily="49" charset="-122"/>
                <a:ea typeface="幼圆" pitchFamily="49" charset="-122"/>
              </a:rPr>
              <a:t>POS</a:t>
            </a:r>
            <a:r>
              <a:rPr lang="zh-CN" altLang="en-US" sz="1100" dirty="0">
                <a:solidFill>
                  <a:schemeClr val="tx1">
                    <a:lumMod val="65000"/>
                    <a:lumOff val="35000"/>
                  </a:schemeClr>
                </a:solidFill>
                <a:latin typeface="幼圆" pitchFamily="49" charset="-122"/>
                <a:ea typeface="幼圆" pitchFamily="49" charset="-122"/>
              </a:rPr>
              <a:t>机</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单独会员系统、团购核销后台系统</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各外卖平台后台系统</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4.</a:t>
            </a:r>
            <a:r>
              <a:rPr lang="zh-CN" altLang="en-US" sz="1100" dirty="0">
                <a:solidFill>
                  <a:schemeClr val="tx1">
                    <a:lumMod val="65000"/>
                    <a:lumOff val="35000"/>
                  </a:schemeClr>
                </a:solidFill>
                <a:latin typeface="幼圆" pitchFamily="49" charset="-122"/>
                <a:ea typeface="幼圆" pitchFamily="49" charset="-122"/>
              </a:rPr>
              <a:t>微信公众号管理系统等</a:t>
            </a:r>
          </a:p>
        </p:txBody>
      </p:sp>
      <p:sp>
        <p:nvSpPr>
          <p:cNvPr id="96" name="TextBox 95"/>
          <p:cNvSpPr txBox="1"/>
          <p:nvPr/>
        </p:nvSpPr>
        <p:spPr>
          <a:xfrm>
            <a:off x="3357554" y="4171848"/>
            <a:ext cx="2571768" cy="498598"/>
          </a:xfrm>
          <a:prstGeom prst="rect">
            <a:avLst/>
          </a:prstGeom>
          <a:noFill/>
        </p:spPr>
        <p:txBody>
          <a:bodyPr wrap="square" rtlCol="0">
            <a:spAutoFit/>
          </a:bodyPr>
          <a:lstStyle/>
          <a:p>
            <a:pPr>
              <a:lnSpc>
                <a:spcPct val="120000"/>
              </a:lnSpc>
            </a:pPr>
            <a:r>
              <a:rPr lang="zh-CN" altLang="en-US" sz="1100" dirty="0">
                <a:solidFill>
                  <a:srgbClr val="C00000"/>
                </a:solidFill>
                <a:latin typeface="幼圆" pitchFamily="49" charset="-122"/>
                <a:ea typeface="幼圆" pitchFamily="49" charset="-122"/>
              </a:rPr>
              <a:t>目前商家至少五六个后台系统，无法统一统计且需要多系统、多终端维护管理</a:t>
            </a:r>
          </a:p>
        </p:txBody>
      </p:sp>
      <p:sp>
        <p:nvSpPr>
          <p:cNvPr id="97" name="TextBox 96"/>
          <p:cNvSpPr txBox="1"/>
          <p:nvPr/>
        </p:nvSpPr>
        <p:spPr>
          <a:xfrm>
            <a:off x="6429388" y="2857502"/>
            <a:ext cx="1800493" cy="307777"/>
          </a:xfrm>
          <a:prstGeom prst="rect">
            <a:avLst/>
          </a:prstGeom>
          <a:noFill/>
        </p:spPr>
        <p:txBody>
          <a:bodyPr wrap="none" rtlCol="0">
            <a:spAutoFit/>
          </a:bodyPr>
          <a:lstStyle/>
          <a:p>
            <a:r>
              <a:rPr lang="en-US" altLang="zh-CN" sz="1400" b="1" dirty="0">
                <a:solidFill>
                  <a:schemeClr val="tx1">
                    <a:lumMod val="65000"/>
                    <a:lumOff val="35000"/>
                  </a:schemeClr>
                </a:solidFill>
                <a:latin typeface="幼圆" pitchFamily="49" charset="-122"/>
                <a:ea typeface="幼圆" pitchFamily="49" charset="-122"/>
              </a:rPr>
              <a:t>IT</a:t>
            </a:r>
            <a:r>
              <a:rPr lang="zh-CN" altLang="en-US" sz="1400" b="1" dirty="0">
                <a:solidFill>
                  <a:schemeClr val="tx1">
                    <a:lumMod val="65000"/>
                    <a:lumOff val="35000"/>
                  </a:schemeClr>
                </a:solidFill>
                <a:latin typeface="幼圆" pitchFamily="49" charset="-122"/>
                <a:ea typeface="幼圆" pitchFamily="49" charset="-122"/>
              </a:rPr>
              <a:t>投入和维护成本高</a:t>
            </a:r>
          </a:p>
        </p:txBody>
      </p:sp>
      <p:sp>
        <p:nvSpPr>
          <p:cNvPr id="98" name="剪去单角的矩形 97"/>
          <p:cNvSpPr/>
          <p:nvPr/>
        </p:nvSpPr>
        <p:spPr>
          <a:xfrm flipH="1">
            <a:off x="6143636" y="2857502"/>
            <a:ext cx="2428892" cy="1785950"/>
          </a:xfrm>
          <a:prstGeom prst="snip1Rect">
            <a:avLst>
              <a:gd name="adj" fmla="val 8987"/>
            </a:avLst>
          </a:prstGeom>
          <a:noFill/>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99" name="TextBox 98"/>
          <p:cNvSpPr txBox="1"/>
          <p:nvPr/>
        </p:nvSpPr>
        <p:spPr>
          <a:xfrm>
            <a:off x="6111237" y="3143254"/>
            <a:ext cx="2493261" cy="110799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多套系统分别采购建设成本较高</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多套系统同时维护成本较高</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很多系统都是小厂商容易倒闭，导致系统无持续创新和更新维护</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4.</a:t>
            </a:r>
            <a:r>
              <a:rPr lang="zh-CN" altLang="en-US" sz="1100" dirty="0">
                <a:solidFill>
                  <a:schemeClr val="tx1">
                    <a:lumMod val="65000"/>
                    <a:lumOff val="35000"/>
                  </a:schemeClr>
                </a:solidFill>
                <a:latin typeface="幼圆" pitchFamily="49" charset="-122"/>
                <a:ea typeface="幼圆" pitchFamily="49" charset="-122"/>
              </a:rPr>
              <a:t>频繁更换系统使得机会成本投入大</a:t>
            </a:r>
          </a:p>
        </p:txBody>
      </p:sp>
      <p:sp>
        <p:nvSpPr>
          <p:cNvPr id="100" name="TextBox 99"/>
          <p:cNvSpPr txBox="1"/>
          <p:nvPr/>
        </p:nvSpPr>
        <p:spPr>
          <a:xfrm>
            <a:off x="6104168" y="4171848"/>
            <a:ext cx="2571768" cy="498598"/>
          </a:xfrm>
          <a:prstGeom prst="rect">
            <a:avLst/>
          </a:prstGeom>
          <a:noFill/>
        </p:spPr>
        <p:txBody>
          <a:bodyPr wrap="square" rtlCol="0">
            <a:spAutoFit/>
          </a:bodyPr>
          <a:lstStyle/>
          <a:p>
            <a:pPr>
              <a:lnSpc>
                <a:spcPct val="120000"/>
              </a:lnSpc>
            </a:pPr>
            <a:r>
              <a:rPr lang="zh-CN" altLang="en-US" sz="1100" dirty="0">
                <a:solidFill>
                  <a:srgbClr val="C00000"/>
                </a:solidFill>
                <a:latin typeface="幼圆" pitchFamily="49" charset="-122"/>
                <a:ea typeface="幼圆" pitchFamily="49" charset="-122"/>
              </a:rPr>
              <a:t>迫切需要选择一套综合的一体化整合系统，同时免去维护成本又能持续更新</a:t>
            </a:r>
          </a:p>
        </p:txBody>
      </p:sp>
    </p:spTree>
    <p:extLst>
      <p:ext uri="{BB962C8B-B14F-4D97-AF65-F5344CB8AC3E}">
        <p14:creationId xmlns:p14="http://schemas.microsoft.com/office/powerpoint/2010/main" val="25379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7"/>
          <p:cNvSpPr txBox="1"/>
          <p:nvPr/>
        </p:nvSpPr>
        <p:spPr>
          <a:xfrm>
            <a:off x="1007692" y="771550"/>
            <a:ext cx="1082348"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服务效率低</a:t>
            </a:r>
          </a:p>
        </p:txBody>
      </p:sp>
      <p:sp>
        <p:nvSpPr>
          <p:cNvPr id="4" name="TextBox 39"/>
          <p:cNvSpPr txBox="1"/>
          <p:nvPr/>
        </p:nvSpPr>
        <p:spPr>
          <a:xfrm>
            <a:off x="484254" y="1378689"/>
            <a:ext cx="2564699" cy="904863"/>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微信和支付宝支付采用其他设备</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刷卡支付采用传统</a:t>
            </a:r>
            <a:r>
              <a:rPr lang="en-US" altLang="zh-CN" sz="1100" dirty="0">
                <a:solidFill>
                  <a:schemeClr val="tx1">
                    <a:lumMod val="65000"/>
                    <a:lumOff val="35000"/>
                  </a:schemeClr>
                </a:solidFill>
                <a:latin typeface="幼圆" pitchFamily="49" charset="-122"/>
                <a:ea typeface="幼圆" pitchFamily="49" charset="-122"/>
              </a:rPr>
              <a:t>POS</a:t>
            </a:r>
            <a:r>
              <a:rPr lang="zh-CN" altLang="en-US" sz="1100" dirty="0">
                <a:solidFill>
                  <a:schemeClr val="tx1">
                    <a:lumMod val="65000"/>
                    <a:lumOff val="35000"/>
                  </a:schemeClr>
                </a:solidFill>
                <a:latin typeface="幼圆" pitchFamily="49" charset="-122"/>
                <a:ea typeface="幼圆" pitchFamily="49" charset="-122"/>
              </a:rPr>
              <a:t>机</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纸质优惠券发放效率低</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4.</a:t>
            </a:r>
            <a:r>
              <a:rPr lang="zh-CN" altLang="en-US" sz="1100" dirty="0">
                <a:solidFill>
                  <a:schemeClr val="tx1">
                    <a:lumMod val="65000"/>
                    <a:lumOff val="35000"/>
                  </a:schemeClr>
                </a:solidFill>
                <a:latin typeface="幼圆" pitchFamily="49" charset="-122"/>
                <a:ea typeface="幼圆" pitchFamily="49" charset="-122"/>
              </a:rPr>
              <a:t>会员开户发放实体卡效率低</a:t>
            </a:r>
            <a:endParaRPr lang="en-US" altLang="zh-CN" sz="1100" dirty="0">
              <a:solidFill>
                <a:schemeClr val="tx1">
                  <a:lumMod val="65000"/>
                  <a:lumOff val="35000"/>
                </a:schemeClr>
              </a:solidFill>
              <a:latin typeface="幼圆" pitchFamily="49" charset="-122"/>
              <a:ea typeface="幼圆" pitchFamily="49" charset="-122"/>
            </a:endParaRPr>
          </a:p>
        </p:txBody>
      </p:sp>
      <p:sp>
        <p:nvSpPr>
          <p:cNvPr id="6" name="TextBox 80"/>
          <p:cNvSpPr txBox="1"/>
          <p:nvPr/>
        </p:nvSpPr>
        <p:spPr>
          <a:xfrm>
            <a:off x="3701339" y="699542"/>
            <a:ext cx="1441420"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无自主营销平台</a:t>
            </a:r>
          </a:p>
        </p:txBody>
      </p:sp>
      <p:sp>
        <p:nvSpPr>
          <p:cNvPr id="11" name="TextBox 92"/>
          <p:cNvSpPr txBox="1"/>
          <p:nvPr/>
        </p:nvSpPr>
        <p:spPr>
          <a:xfrm>
            <a:off x="6039179" y="699542"/>
            <a:ext cx="2339102" cy="307777"/>
          </a:xfrm>
          <a:prstGeom prst="rect">
            <a:avLst/>
          </a:prstGeom>
          <a:noFill/>
        </p:spPr>
        <p:txBody>
          <a:bodyPr wrap="none" rtlCol="0">
            <a:spAutoFit/>
          </a:bodyPr>
          <a:lstStyle/>
          <a:p>
            <a:r>
              <a:rPr lang="zh-CN" altLang="en-US" sz="1400" b="1" dirty="0">
                <a:solidFill>
                  <a:schemeClr val="tx1">
                    <a:lumMod val="65000"/>
                    <a:lumOff val="35000"/>
                  </a:schemeClr>
                </a:solidFill>
                <a:latin typeface="幼圆" pitchFamily="49" charset="-122"/>
                <a:ea typeface="幼圆" pitchFamily="49" charset="-122"/>
              </a:rPr>
              <a:t>多系统、终端需整合一体化</a:t>
            </a:r>
          </a:p>
        </p:txBody>
      </p:sp>
      <p:sp>
        <p:nvSpPr>
          <p:cNvPr id="13" name="TextBox 94"/>
          <p:cNvSpPr txBox="1"/>
          <p:nvPr/>
        </p:nvSpPr>
        <p:spPr>
          <a:xfrm>
            <a:off x="6039179" y="1303602"/>
            <a:ext cx="2493261" cy="904863"/>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支持支付宝的系统、支持微信的系统、银行刷卡的</a:t>
            </a:r>
            <a:r>
              <a:rPr lang="en-US" altLang="zh-CN" sz="1100" dirty="0">
                <a:solidFill>
                  <a:schemeClr val="tx1">
                    <a:lumMod val="65000"/>
                    <a:lumOff val="35000"/>
                  </a:schemeClr>
                </a:solidFill>
                <a:latin typeface="幼圆" pitchFamily="49" charset="-122"/>
                <a:ea typeface="幼圆" pitchFamily="49" charset="-122"/>
              </a:rPr>
              <a:t>POS</a:t>
            </a:r>
            <a:r>
              <a:rPr lang="zh-CN" altLang="en-US" sz="1100" dirty="0">
                <a:solidFill>
                  <a:schemeClr val="tx1">
                    <a:lumMod val="65000"/>
                    <a:lumOff val="35000"/>
                  </a:schemeClr>
                </a:solidFill>
                <a:latin typeface="幼圆" pitchFamily="49" charset="-122"/>
                <a:ea typeface="幼圆" pitchFamily="49" charset="-122"/>
              </a:rPr>
              <a:t>机</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单独会员系统</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微信公众号管理系统等</a:t>
            </a:r>
          </a:p>
        </p:txBody>
      </p:sp>
      <p:sp>
        <p:nvSpPr>
          <p:cNvPr id="22" name="TextBox 1"/>
          <p:cNvSpPr txBox="1"/>
          <p:nvPr/>
        </p:nvSpPr>
        <p:spPr>
          <a:xfrm>
            <a:off x="3251138" y="-92546"/>
            <a:ext cx="2689013" cy="646331"/>
          </a:xfrm>
          <a:prstGeom prst="rect">
            <a:avLst/>
          </a:prstGeom>
          <a:noFill/>
        </p:spPr>
        <p:txBody>
          <a:bodyPr wrap="square" rtlCol="0">
            <a:spAutoFit/>
          </a:bodyPr>
          <a:lstStyle/>
          <a:p>
            <a:pPr algn="ctr">
              <a:lnSpc>
                <a:spcPct val="150000"/>
              </a:lnSpc>
            </a:pPr>
            <a:r>
              <a:rPr lang="zh-CN" altLang="en-US" sz="2400" b="1" dirty="0">
                <a:solidFill>
                  <a:srgbClr val="0070C0"/>
                </a:solidFill>
                <a:latin typeface="幼圆" pitchFamily="49" charset="-122"/>
                <a:ea typeface="幼圆" pitchFamily="49" charset="-122"/>
              </a:rPr>
              <a:t>各行业痛点区别</a:t>
            </a:r>
            <a:endParaRPr lang="en-US" altLang="zh-CN" sz="2400" b="1" dirty="0">
              <a:solidFill>
                <a:srgbClr val="0070C0"/>
              </a:solidFill>
              <a:latin typeface="幼圆" pitchFamily="49" charset="-122"/>
              <a:ea typeface="幼圆" pitchFamily="49" charset="-122"/>
            </a:endParaRPr>
          </a:p>
        </p:txBody>
      </p:sp>
      <p:sp>
        <p:nvSpPr>
          <p:cNvPr id="23" name="椭圆 22"/>
          <p:cNvSpPr/>
          <p:nvPr/>
        </p:nvSpPr>
        <p:spPr>
          <a:xfrm>
            <a:off x="3014426" y="44837"/>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6"/>
          <p:cNvSpPr txBox="1"/>
          <p:nvPr/>
        </p:nvSpPr>
        <p:spPr>
          <a:xfrm>
            <a:off x="3070654" y="-25790"/>
            <a:ext cx="309700" cy="553998"/>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2</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36" name="TextBox 39"/>
          <p:cNvSpPr txBox="1"/>
          <p:nvPr/>
        </p:nvSpPr>
        <p:spPr>
          <a:xfrm>
            <a:off x="484253" y="3204801"/>
            <a:ext cx="2030597" cy="29546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团购核销需要电脑输入核销</a:t>
            </a:r>
          </a:p>
        </p:txBody>
      </p:sp>
      <p:sp>
        <p:nvSpPr>
          <p:cNvPr id="37" name="文本框 5"/>
          <p:cNvSpPr txBox="1"/>
          <p:nvPr/>
        </p:nvSpPr>
        <p:spPr>
          <a:xfrm>
            <a:off x="246556" y="2766336"/>
            <a:ext cx="2847770"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美容美发</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酒店</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娱乐</a:t>
            </a:r>
            <a:r>
              <a:rPr lang="zh-CN" altLang="en-US" sz="1400" b="1" dirty="0" smtClean="0">
                <a:solidFill>
                  <a:srgbClr val="0070C0"/>
                </a:solidFill>
                <a:latin typeface="幼圆" panose="02010509060101010101" pitchFamily="49" charset="-122"/>
                <a:ea typeface="幼圆" panose="02010509060101010101" pitchFamily="49" charset="-122"/>
              </a:rPr>
              <a:t>行业</a:t>
            </a:r>
            <a:r>
              <a:rPr lang="en-US" altLang="zh-CN" sz="1400" b="1" dirty="0" smtClean="0">
                <a:solidFill>
                  <a:srgbClr val="0070C0"/>
                </a:solidFill>
                <a:latin typeface="幼圆" panose="02010509060101010101" pitchFamily="49" charset="-122"/>
                <a:ea typeface="幼圆" panose="02010509060101010101" pitchFamily="49" charset="-122"/>
              </a:rPr>
              <a:t>&amp;</a:t>
            </a:r>
            <a:r>
              <a:rPr lang="zh-CN" altLang="en-US" sz="1400" b="1" dirty="0" smtClean="0">
                <a:solidFill>
                  <a:srgbClr val="0070C0"/>
                </a:solidFill>
                <a:latin typeface="幼圆" panose="02010509060101010101" pitchFamily="49" charset="-122"/>
                <a:ea typeface="幼圆" panose="02010509060101010101" pitchFamily="49" charset="-122"/>
              </a:rPr>
              <a:t>餐饮</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38" name="文本框 5"/>
          <p:cNvSpPr txBox="1"/>
          <p:nvPr/>
        </p:nvSpPr>
        <p:spPr>
          <a:xfrm>
            <a:off x="1225930" y="1044229"/>
            <a:ext cx="597657"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通用</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0" name="文本框 5"/>
          <p:cNvSpPr txBox="1"/>
          <p:nvPr/>
        </p:nvSpPr>
        <p:spPr>
          <a:xfrm>
            <a:off x="1067495" y="3500267"/>
            <a:ext cx="914525"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娱乐行业</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1" name="TextBox 39"/>
          <p:cNvSpPr txBox="1"/>
          <p:nvPr/>
        </p:nvSpPr>
        <p:spPr>
          <a:xfrm>
            <a:off x="484253" y="3815447"/>
            <a:ext cx="2564699" cy="268471"/>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点小吃、点酒采用点单设备</a:t>
            </a:r>
            <a:endParaRPr lang="en-US" altLang="zh-CN" sz="1100" dirty="0">
              <a:solidFill>
                <a:schemeClr val="tx1">
                  <a:lumMod val="65000"/>
                  <a:lumOff val="35000"/>
                </a:schemeClr>
              </a:solidFill>
              <a:latin typeface="幼圆" pitchFamily="49" charset="-122"/>
              <a:ea typeface="幼圆" pitchFamily="49" charset="-122"/>
            </a:endParaRPr>
          </a:p>
        </p:txBody>
      </p:sp>
      <p:sp>
        <p:nvSpPr>
          <p:cNvPr id="42" name="TextBox 82"/>
          <p:cNvSpPr txBox="1"/>
          <p:nvPr/>
        </p:nvSpPr>
        <p:spPr>
          <a:xfrm>
            <a:off x="3139699" y="1314551"/>
            <a:ext cx="2564699" cy="1514261"/>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目前商家营销只能通过团购类第三方平台，佣金极高而且都无法转化为熟客</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2.</a:t>
            </a:r>
            <a:r>
              <a:rPr lang="zh-CN" altLang="en-US" sz="1100" dirty="0">
                <a:solidFill>
                  <a:schemeClr val="tx1">
                    <a:lumMod val="65000"/>
                    <a:lumOff val="35000"/>
                  </a:schemeClr>
                </a:solidFill>
                <a:latin typeface="幼圆" pitchFamily="49" charset="-122"/>
                <a:ea typeface="幼圆" pitchFamily="49" charset="-122"/>
              </a:rPr>
              <a:t>商家自己店内营销无系统支撑，大多采用传统的纸质传单等极其笨拙和低效的方式</a:t>
            </a:r>
            <a:endParaRPr lang="en-US" altLang="zh-CN" sz="1100" dirty="0">
              <a:solidFill>
                <a:schemeClr val="tx1">
                  <a:lumMod val="65000"/>
                  <a:lumOff val="35000"/>
                </a:schemeClr>
              </a:solidFill>
              <a:latin typeface="幼圆" pitchFamily="49" charset="-122"/>
              <a:ea typeface="幼圆" pitchFamily="49" charset="-122"/>
            </a:endParaRPr>
          </a:p>
          <a:p>
            <a:pPr>
              <a:lnSpc>
                <a:spcPct val="120000"/>
              </a:lnSpc>
            </a:pPr>
            <a:r>
              <a:rPr lang="en-US" altLang="zh-CN" sz="1100" dirty="0">
                <a:solidFill>
                  <a:schemeClr val="tx1">
                    <a:lumMod val="65000"/>
                    <a:lumOff val="35000"/>
                  </a:schemeClr>
                </a:solidFill>
                <a:latin typeface="幼圆" pitchFamily="49" charset="-122"/>
                <a:ea typeface="幼圆" pitchFamily="49" charset="-122"/>
              </a:rPr>
              <a:t>3.</a:t>
            </a:r>
            <a:r>
              <a:rPr lang="zh-CN" altLang="en-US" sz="1100" dirty="0">
                <a:solidFill>
                  <a:schemeClr val="tx1">
                    <a:lumMod val="65000"/>
                    <a:lumOff val="35000"/>
                  </a:schemeClr>
                </a:solidFill>
                <a:latin typeface="幼圆" pitchFamily="49" charset="-122"/>
                <a:ea typeface="幼圆" pitchFamily="49" charset="-122"/>
              </a:rPr>
              <a:t>传统的营销方式成本相对较高，周期较长</a:t>
            </a:r>
            <a:endParaRPr lang="en-US" altLang="zh-CN" sz="1100" dirty="0">
              <a:solidFill>
                <a:schemeClr val="tx1">
                  <a:lumMod val="65000"/>
                  <a:lumOff val="35000"/>
                </a:schemeClr>
              </a:solidFill>
              <a:latin typeface="幼圆" pitchFamily="49" charset="-122"/>
              <a:ea typeface="幼圆" pitchFamily="49" charset="-122"/>
            </a:endParaRPr>
          </a:p>
        </p:txBody>
      </p:sp>
      <p:sp>
        <p:nvSpPr>
          <p:cNvPr id="43" name="文本框 5"/>
          <p:cNvSpPr txBox="1"/>
          <p:nvPr/>
        </p:nvSpPr>
        <p:spPr>
          <a:xfrm>
            <a:off x="4123219" y="967018"/>
            <a:ext cx="597657"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通用</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4" name="文本框 5"/>
          <p:cNvSpPr txBox="1"/>
          <p:nvPr/>
        </p:nvSpPr>
        <p:spPr>
          <a:xfrm>
            <a:off x="3964186" y="2766336"/>
            <a:ext cx="915722"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酒店行业</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5" name="TextBox 82"/>
          <p:cNvSpPr txBox="1"/>
          <p:nvPr/>
        </p:nvSpPr>
        <p:spPr>
          <a:xfrm>
            <a:off x="3076541" y="3192299"/>
            <a:ext cx="2564699" cy="701731"/>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目前商家营销只能通过</a:t>
            </a:r>
            <a:r>
              <a:rPr lang="en-US" altLang="zh-CN" sz="1100" dirty="0">
                <a:solidFill>
                  <a:schemeClr val="tx1">
                    <a:lumMod val="65000"/>
                    <a:lumOff val="35000"/>
                  </a:schemeClr>
                </a:solidFill>
                <a:latin typeface="幼圆" pitchFamily="49" charset="-122"/>
                <a:ea typeface="幼圆" pitchFamily="49" charset="-122"/>
              </a:rPr>
              <a:t>OTA</a:t>
            </a:r>
            <a:r>
              <a:rPr lang="zh-CN" altLang="en-US" sz="1100" dirty="0">
                <a:solidFill>
                  <a:schemeClr val="tx1">
                    <a:lumMod val="65000"/>
                    <a:lumOff val="35000"/>
                  </a:schemeClr>
                </a:solidFill>
                <a:latin typeface="幼圆" pitchFamily="49" charset="-122"/>
                <a:ea typeface="幼圆" pitchFamily="49" charset="-122"/>
              </a:rPr>
              <a:t>平台或者团购类第三方平台，佣金极高而且都无法转化为熟客</a:t>
            </a:r>
            <a:endParaRPr lang="en-US" altLang="zh-CN" sz="1100" dirty="0">
              <a:solidFill>
                <a:schemeClr val="tx1">
                  <a:lumMod val="65000"/>
                  <a:lumOff val="35000"/>
                </a:schemeClr>
              </a:solidFill>
              <a:latin typeface="幼圆" pitchFamily="49" charset="-122"/>
              <a:ea typeface="幼圆" pitchFamily="49" charset="-122"/>
            </a:endParaRPr>
          </a:p>
        </p:txBody>
      </p:sp>
      <p:sp>
        <p:nvSpPr>
          <p:cNvPr id="46" name="文本框 5"/>
          <p:cNvSpPr txBox="1"/>
          <p:nvPr/>
        </p:nvSpPr>
        <p:spPr>
          <a:xfrm>
            <a:off x="6909901" y="957349"/>
            <a:ext cx="597657"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通用</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7" name="TextBox 94"/>
          <p:cNvSpPr txBox="1"/>
          <p:nvPr/>
        </p:nvSpPr>
        <p:spPr>
          <a:xfrm>
            <a:off x="6039179" y="3134776"/>
            <a:ext cx="2493261" cy="29546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分散的各家团购核销后台</a:t>
            </a:r>
            <a:endParaRPr lang="en-US" altLang="zh-CN" sz="1100" dirty="0">
              <a:solidFill>
                <a:schemeClr val="tx1">
                  <a:lumMod val="65000"/>
                  <a:lumOff val="35000"/>
                </a:schemeClr>
              </a:solidFill>
              <a:latin typeface="幼圆" pitchFamily="49" charset="-122"/>
              <a:ea typeface="幼圆" pitchFamily="49" charset="-122"/>
            </a:endParaRPr>
          </a:p>
        </p:txBody>
      </p:sp>
      <p:sp>
        <p:nvSpPr>
          <p:cNvPr id="48" name="文本框 5"/>
          <p:cNvSpPr txBox="1"/>
          <p:nvPr/>
        </p:nvSpPr>
        <p:spPr>
          <a:xfrm>
            <a:off x="6682801" y="3562090"/>
            <a:ext cx="1051856"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酒店行业</a:t>
            </a:r>
            <a:endParaRPr lang="en-US" altLang="zh-CN" sz="1400" b="1" dirty="0">
              <a:solidFill>
                <a:srgbClr val="0070C0"/>
              </a:solidFill>
              <a:latin typeface="幼圆" panose="02010509060101010101" pitchFamily="49" charset="-122"/>
              <a:ea typeface="幼圆" panose="02010509060101010101" pitchFamily="49" charset="-122"/>
            </a:endParaRPr>
          </a:p>
        </p:txBody>
      </p:sp>
      <p:sp>
        <p:nvSpPr>
          <p:cNvPr id="49" name="TextBox 94"/>
          <p:cNvSpPr txBox="1"/>
          <p:nvPr/>
        </p:nvSpPr>
        <p:spPr>
          <a:xfrm>
            <a:off x="6006780" y="3887455"/>
            <a:ext cx="2718746" cy="295466"/>
          </a:xfrm>
          <a:prstGeom prst="rect">
            <a:avLst/>
          </a:prstGeom>
          <a:noFill/>
        </p:spPr>
        <p:txBody>
          <a:bodyPr wrap="square" rtlCol="0">
            <a:spAutoFit/>
          </a:bodyPr>
          <a:lstStyle/>
          <a:p>
            <a:pPr>
              <a:lnSpc>
                <a:spcPct val="120000"/>
              </a:lnSpc>
            </a:pPr>
            <a:r>
              <a:rPr lang="en-US" altLang="zh-CN" sz="1100" dirty="0">
                <a:solidFill>
                  <a:schemeClr val="tx1">
                    <a:lumMod val="65000"/>
                    <a:lumOff val="35000"/>
                  </a:schemeClr>
                </a:solidFill>
                <a:latin typeface="幼圆" pitchFamily="49" charset="-122"/>
                <a:ea typeface="幼圆" pitchFamily="49" charset="-122"/>
              </a:rPr>
              <a:t>1.</a:t>
            </a:r>
            <a:r>
              <a:rPr lang="zh-CN" altLang="en-US" sz="1100" dirty="0">
                <a:solidFill>
                  <a:schemeClr val="tx1">
                    <a:lumMod val="65000"/>
                    <a:lumOff val="35000"/>
                  </a:schemeClr>
                </a:solidFill>
                <a:latin typeface="幼圆" pitchFamily="49" charset="-122"/>
                <a:ea typeface="幼圆" pitchFamily="49" charset="-122"/>
              </a:rPr>
              <a:t>分散的</a:t>
            </a:r>
            <a:r>
              <a:rPr lang="en-US" altLang="zh-CN" sz="1100" dirty="0">
                <a:solidFill>
                  <a:schemeClr val="tx1">
                    <a:lumMod val="65000"/>
                    <a:lumOff val="35000"/>
                  </a:schemeClr>
                </a:solidFill>
                <a:latin typeface="幼圆" pitchFamily="49" charset="-122"/>
                <a:ea typeface="幼圆" pitchFamily="49" charset="-122"/>
              </a:rPr>
              <a:t>OTA</a:t>
            </a:r>
            <a:r>
              <a:rPr lang="zh-CN" altLang="en-US" sz="1100" dirty="0">
                <a:solidFill>
                  <a:schemeClr val="tx1">
                    <a:lumMod val="65000"/>
                    <a:lumOff val="35000"/>
                  </a:schemeClr>
                </a:solidFill>
                <a:latin typeface="幼圆" pitchFamily="49" charset="-122"/>
                <a:ea typeface="幼圆" pitchFamily="49" charset="-122"/>
              </a:rPr>
              <a:t>系统和各家团购核销后台</a:t>
            </a:r>
            <a:endParaRPr lang="en-US" altLang="zh-CN" sz="1100" dirty="0">
              <a:solidFill>
                <a:schemeClr val="tx1">
                  <a:lumMod val="65000"/>
                  <a:lumOff val="35000"/>
                </a:schemeClr>
              </a:solidFill>
              <a:latin typeface="幼圆" pitchFamily="49" charset="-122"/>
              <a:ea typeface="幼圆" pitchFamily="49" charset="-122"/>
            </a:endParaRPr>
          </a:p>
        </p:txBody>
      </p:sp>
      <p:sp>
        <p:nvSpPr>
          <p:cNvPr id="24" name="文本框 5"/>
          <p:cNvSpPr txBox="1"/>
          <p:nvPr/>
        </p:nvSpPr>
        <p:spPr>
          <a:xfrm>
            <a:off x="5846091" y="2710237"/>
            <a:ext cx="2879435" cy="415498"/>
          </a:xfrm>
          <a:prstGeom prst="rect">
            <a:avLst/>
          </a:prstGeom>
          <a:noFill/>
          <a:ln>
            <a:solidFill>
              <a:schemeClr val="bg1"/>
            </a:solidFill>
          </a:ln>
        </p:spPr>
        <p:txBody>
          <a:bodyPr wrap="square" rtlCol="0" anchor="ctr">
            <a:spAutoFit/>
          </a:bodyPr>
          <a:lstStyle/>
          <a:p>
            <a:pPr>
              <a:lnSpc>
                <a:spcPct val="150000"/>
              </a:lnSpc>
            </a:pPr>
            <a:r>
              <a:rPr lang="zh-CN" altLang="en-US" sz="1400" b="1" dirty="0">
                <a:solidFill>
                  <a:srgbClr val="0070C0"/>
                </a:solidFill>
                <a:latin typeface="幼圆" panose="02010509060101010101" pitchFamily="49" charset="-122"/>
                <a:ea typeface="幼圆" panose="02010509060101010101" pitchFamily="49" charset="-122"/>
              </a:rPr>
              <a:t>美容美发</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酒店</a:t>
            </a:r>
            <a:r>
              <a:rPr lang="en-US" altLang="zh-CN" sz="1400" b="1" dirty="0">
                <a:solidFill>
                  <a:srgbClr val="0070C0"/>
                </a:solidFill>
                <a:latin typeface="幼圆" panose="02010509060101010101" pitchFamily="49" charset="-122"/>
                <a:ea typeface="幼圆" panose="02010509060101010101" pitchFamily="49" charset="-122"/>
              </a:rPr>
              <a:t>&amp;</a:t>
            </a:r>
            <a:r>
              <a:rPr lang="zh-CN" altLang="en-US" sz="1400" b="1" dirty="0">
                <a:solidFill>
                  <a:srgbClr val="0070C0"/>
                </a:solidFill>
                <a:latin typeface="幼圆" panose="02010509060101010101" pitchFamily="49" charset="-122"/>
                <a:ea typeface="幼圆" panose="02010509060101010101" pitchFamily="49" charset="-122"/>
              </a:rPr>
              <a:t>娱乐</a:t>
            </a:r>
            <a:r>
              <a:rPr lang="zh-CN" altLang="en-US" sz="1400" b="1" dirty="0" smtClean="0">
                <a:solidFill>
                  <a:srgbClr val="0070C0"/>
                </a:solidFill>
                <a:latin typeface="幼圆" panose="02010509060101010101" pitchFamily="49" charset="-122"/>
                <a:ea typeface="幼圆" panose="02010509060101010101" pitchFamily="49" charset="-122"/>
              </a:rPr>
              <a:t>行业</a:t>
            </a:r>
            <a:r>
              <a:rPr lang="en-US" altLang="zh-CN" sz="1400" b="1" dirty="0" smtClean="0">
                <a:solidFill>
                  <a:srgbClr val="0070C0"/>
                </a:solidFill>
                <a:latin typeface="幼圆" panose="02010509060101010101" pitchFamily="49" charset="-122"/>
                <a:ea typeface="幼圆" panose="02010509060101010101" pitchFamily="49" charset="-122"/>
              </a:rPr>
              <a:t>&amp;</a:t>
            </a:r>
            <a:r>
              <a:rPr lang="zh-CN" altLang="en-US" sz="1400" b="1" dirty="0" smtClean="0">
                <a:solidFill>
                  <a:srgbClr val="0070C0"/>
                </a:solidFill>
                <a:latin typeface="幼圆" panose="02010509060101010101" pitchFamily="49" charset="-122"/>
                <a:ea typeface="幼圆" panose="02010509060101010101" pitchFamily="49" charset="-122"/>
              </a:rPr>
              <a:t>餐饮</a:t>
            </a:r>
            <a:endParaRPr lang="en-US" altLang="zh-CN" sz="1400" b="1" dirty="0">
              <a:solidFill>
                <a:srgbClr val="0070C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02185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7554" y="-18"/>
            <a:ext cx="2040944" cy="646331"/>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掌贝产品服务</a:t>
            </a:r>
            <a:endParaRPr lang="en-US" altLang="zh-CN" sz="2400" b="1" dirty="0">
              <a:solidFill>
                <a:srgbClr val="0070C0"/>
              </a:solidFill>
              <a:latin typeface="幼圆" pitchFamily="49" charset="-122"/>
              <a:ea typeface="幼圆" pitchFamily="49" charset="-122"/>
            </a:endParaRPr>
          </a:p>
        </p:txBody>
      </p:sp>
      <p:sp>
        <p:nvSpPr>
          <p:cNvPr id="36" name="椭圆 35"/>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2763190" y="66738"/>
            <a:ext cx="473206"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3.1</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sp>
        <p:nvSpPr>
          <p:cNvPr id="43" name="圆角矩形 42"/>
          <p:cNvSpPr/>
          <p:nvPr/>
        </p:nvSpPr>
        <p:spPr>
          <a:xfrm>
            <a:off x="285720" y="928676"/>
            <a:ext cx="4929222" cy="3714776"/>
          </a:xfrm>
          <a:prstGeom prst="roundRect">
            <a:avLst>
              <a:gd name="adj" fmla="val 821"/>
            </a:avLst>
          </a:prstGeom>
          <a:solidFill>
            <a:srgbClr val="F7F7F7"/>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072066" y="2357436"/>
            <a:ext cx="928694" cy="928694"/>
          </a:xfrm>
          <a:prstGeom prst="ellipse">
            <a:avLst/>
          </a:prstGeom>
          <a:solidFill>
            <a:srgbClr val="F7F7F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幼圆" pitchFamily="49" charset="-122"/>
                <a:ea typeface="幼圆" pitchFamily="49" charset="-122"/>
              </a:rPr>
              <a:t>智慧</a:t>
            </a:r>
            <a:endParaRPr lang="en-US" altLang="zh-CN" sz="1400" b="1" dirty="0">
              <a:solidFill>
                <a:schemeClr val="tx1"/>
              </a:solidFill>
              <a:latin typeface="幼圆" pitchFamily="49" charset="-122"/>
              <a:ea typeface="幼圆" pitchFamily="49" charset="-122"/>
            </a:endParaRPr>
          </a:p>
          <a:p>
            <a:pPr algn="ctr"/>
            <a:r>
              <a:rPr lang="zh-CN" altLang="en-US" sz="1400" b="1" dirty="0">
                <a:solidFill>
                  <a:schemeClr val="tx1"/>
                </a:solidFill>
                <a:latin typeface="幼圆" pitchFamily="49" charset="-122"/>
                <a:ea typeface="幼圆" pitchFamily="49" charset="-122"/>
              </a:rPr>
              <a:t>平台</a:t>
            </a:r>
          </a:p>
        </p:txBody>
      </p:sp>
      <p:sp>
        <p:nvSpPr>
          <p:cNvPr id="47" name="TextBox 46"/>
          <p:cNvSpPr txBox="1"/>
          <p:nvPr/>
        </p:nvSpPr>
        <p:spPr>
          <a:xfrm>
            <a:off x="6034728" y="2434141"/>
            <a:ext cx="394660" cy="664221"/>
          </a:xfrm>
          <a:prstGeom prst="rect">
            <a:avLst/>
          </a:prstGeom>
          <a:noFill/>
        </p:spPr>
        <p:txBody>
          <a:bodyPr wrap="none" rtlCol="0">
            <a:spAutoFit/>
          </a:bodyPr>
          <a:lstStyle/>
          <a:p>
            <a:pPr algn="ctr">
              <a:lnSpc>
                <a:spcPct val="150000"/>
              </a:lnSpc>
            </a:pPr>
            <a:r>
              <a:rPr lang="en-US" altLang="zh-CN" sz="2800" b="1" dirty="0">
                <a:solidFill>
                  <a:srgbClr val="0070C0"/>
                </a:solidFill>
                <a:latin typeface="Arial Unicode MS" pitchFamily="34" charset="-122"/>
                <a:ea typeface="Arial Unicode MS" pitchFamily="34" charset="-122"/>
                <a:cs typeface="Arial Unicode MS" pitchFamily="34" charset="-122"/>
              </a:rPr>
              <a:t>+</a:t>
            </a:r>
          </a:p>
        </p:txBody>
      </p:sp>
      <p:pic>
        <p:nvPicPr>
          <p:cNvPr id="1028" name="Picture 4"/>
          <p:cNvPicPr>
            <a:picLocks noChangeAspect="1" noChangeArrowheads="1"/>
          </p:cNvPicPr>
          <p:nvPr/>
        </p:nvPicPr>
        <p:blipFill>
          <a:blip r:embed="rId2" cstate="print"/>
          <a:srcRect/>
          <a:stretch>
            <a:fillRect/>
          </a:stretch>
        </p:blipFill>
        <p:spPr bwMode="auto">
          <a:xfrm>
            <a:off x="428596" y="1071552"/>
            <a:ext cx="1071570" cy="1075226"/>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1643042" y="1071553"/>
            <a:ext cx="1023534" cy="107157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2786050" y="1071552"/>
            <a:ext cx="1023534" cy="1071570"/>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929059" y="1071552"/>
            <a:ext cx="1071569" cy="1090237"/>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cstate="print"/>
          <a:srcRect/>
          <a:stretch>
            <a:fillRect/>
          </a:stretch>
        </p:blipFill>
        <p:spPr bwMode="auto">
          <a:xfrm>
            <a:off x="428597" y="2214561"/>
            <a:ext cx="1078986" cy="1071570"/>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1635421" y="2214560"/>
            <a:ext cx="1009185" cy="107157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2786050" y="2214560"/>
            <a:ext cx="1016144" cy="107157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9" cstate="print"/>
          <a:srcRect/>
          <a:stretch>
            <a:fillRect/>
          </a:stretch>
        </p:blipFill>
        <p:spPr bwMode="auto">
          <a:xfrm>
            <a:off x="3929058" y="2214560"/>
            <a:ext cx="1064154" cy="107157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0"/>
          <a:srcRect/>
          <a:stretch>
            <a:fillRect/>
          </a:stretch>
        </p:blipFill>
        <p:spPr bwMode="auto">
          <a:xfrm>
            <a:off x="428596" y="3357568"/>
            <a:ext cx="1071570" cy="1125925"/>
          </a:xfrm>
          <a:prstGeom prst="rect">
            <a:avLst/>
          </a:prstGeom>
          <a:noFill/>
          <a:ln w="9525">
            <a:noFill/>
            <a:miter lim="800000"/>
            <a:headEnd/>
            <a:tailEnd/>
          </a:ln>
          <a:effectLst/>
        </p:spPr>
      </p:pic>
      <p:pic>
        <p:nvPicPr>
          <p:cNvPr id="1038" name="Picture 14"/>
          <p:cNvPicPr>
            <a:picLocks noChangeAspect="1" noChangeArrowheads="1"/>
          </p:cNvPicPr>
          <p:nvPr/>
        </p:nvPicPr>
        <p:blipFill>
          <a:blip r:embed="rId11"/>
          <a:srcRect/>
          <a:stretch>
            <a:fillRect/>
          </a:stretch>
        </p:blipFill>
        <p:spPr bwMode="auto">
          <a:xfrm>
            <a:off x="1643042" y="3357568"/>
            <a:ext cx="990607" cy="1143008"/>
          </a:xfrm>
          <a:prstGeom prst="rect">
            <a:avLst/>
          </a:prstGeom>
          <a:noFill/>
          <a:ln w="9525">
            <a:noFill/>
            <a:miter lim="800000"/>
            <a:headEnd/>
            <a:tailEnd/>
          </a:ln>
          <a:effectLst/>
        </p:spPr>
      </p:pic>
      <p:pic>
        <p:nvPicPr>
          <p:cNvPr id="1039" name="Picture 15"/>
          <p:cNvPicPr>
            <a:picLocks noChangeAspect="1" noChangeArrowheads="1"/>
          </p:cNvPicPr>
          <p:nvPr/>
        </p:nvPicPr>
        <p:blipFill>
          <a:blip r:embed="rId12" cstate="print"/>
          <a:srcRect/>
          <a:stretch>
            <a:fillRect/>
          </a:stretch>
        </p:blipFill>
        <p:spPr bwMode="auto">
          <a:xfrm>
            <a:off x="2786050" y="3357568"/>
            <a:ext cx="1000132" cy="1143008"/>
          </a:xfrm>
          <a:prstGeom prst="rect">
            <a:avLst/>
          </a:prstGeom>
          <a:noFill/>
          <a:ln w="9525">
            <a:noFill/>
            <a:miter lim="800000"/>
            <a:headEnd/>
            <a:tailEnd/>
          </a:ln>
          <a:effectLst/>
        </p:spPr>
      </p:pic>
      <p:sp>
        <p:nvSpPr>
          <p:cNvPr id="58" name="文本框 5"/>
          <p:cNvSpPr txBox="1"/>
          <p:nvPr/>
        </p:nvSpPr>
        <p:spPr>
          <a:xfrm>
            <a:off x="4000496" y="3799326"/>
            <a:ext cx="1285884" cy="415498"/>
          </a:xfrm>
          <a:prstGeom prst="rect">
            <a:avLst/>
          </a:prstGeom>
          <a:noFill/>
          <a:ln>
            <a:noFill/>
          </a:ln>
        </p:spPr>
        <p:txBody>
          <a:bodyPr wrap="square" rtlCol="0" anchor="ctr">
            <a:spAutoFit/>
          </a:bodyPr>
          <a:lstStyle/>
          <a:p>
            <a:pPr>
              <a:lnSpc>
                <a:spcPct val="150000"/>
              </a:lnSpc>
            </a:pPr>
            <a:r>
              <a:rPr lang="en-US" altLang="zh-CN" sz="1400" b="1" dirty="0">
                <a:solidFill>
                  <a:schemeClr val="bg1">
                    <a:lumMod val="50000"/>
                  </a:schemeClr>
                </a:solidFill>
                <a:latin typeface="Arial Unicode MS" pitchFamily="34" charset="-122"/>
                <a:ea typeface="Arial Unicode MS" pitchFamily="34" charset="-122"/>
                <a:cs typeface="Arial Unicode MS" pitchFamily="34" charset="-122"/>
              </a:rPr>
              <a:t>MORE……</a:t>
            </a:r>
          </a:p>
        </p:txBody>
      </p:sp>
      <p:pic>
        <p:nvPicPr>
          <p:cNvPr id="1040" name="Picture 16"/>
          <p:cNvPicPr>
            <a:picLocks noChangeAspect="1" noChangeArrowheads="1"/>
          </p:cNvPicPr>
          <p:nvPr/>
        </p:nvPicPr>
        <p:blipFill>
          <a:blip r:embed="rId13"/>
          <a:srcRect/>
          <a:stretch>
            <a:fillRect/>
          </a:stretch>
        </p:blipFill>
        <p:spPr bwMode="auto">
          <a:xfrm>
            <a:off x="7336389" y="2000246"/>
            <a:ext cx="1593329" cy="1714512"/>
          </a:xfrm>
          <a:prstGeom prst="rect">
            <a:avLst/>
          </a:prstGeom>
          <a:noFill/>
          <a:ln w="9525">
            <a:noFill/>
            <a:miter lim="800000"/>
            <a:headEnd/>
            <a:tailEnd/>
          </a:ln>
          <a:effectLst/>
        </p:spPr>
      </p:pic>
      <p:sp>
        <p:nvSpPr>
          <p:cNvPr id="46" name="圆角矩形 45"/>
          <p:cNvSpPr/>
          <p:nvPr/>
        </p:nvSpPr>
        <p:spPr>
          <a:xfrm>
            <a:off x="7358082" y="1142990"/>
            <a:ext cx="1562112" cy="3500462"/>
          </a:xfrm>
          <a:prstGeom prst="roundRect">
            <a:avLst>
              <a:gd name="adj" fmla="val 3755"/>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429388" y="2395536"/>
            <a:ext cx="928694" cy="928694"/>
          </a:xfrm>
          <a:prstGeom prst="ellips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rPr>
              <a:t>智能</a:t>
            </a:r>
            <a:r>
              <a:rPr lang="en-US" altLang="zh-CN" sz="1200" b="1" dirty="0">
                <a:solidFill>
                  <a:schemeClr val="bg1"/>
                </a:solidFill>
              </a:rPr>
              <a:t>POS</a:t>
            </a:r>
            <a:endParaRPr lang="zh-CN" altLang="en-US" sz="1200" b="1" dirty="0">
              <a:solidFill>
                <a:schemeClr val="bg1"/>
              </a:solidFill>
            </a:endParaRPr>
          </a:p>
        </p:txBody>
      </p:sp>
      <p:sp>
        <p:nvSpPr>
          <p:cNvPr id="60" name="文本框 5"/>
          <p:cNvSpPr txBox="1"/>
          <p:nvPr/>
        </p:nvSpPr>
        <p:spPr>
          <a:xfrm>
            <a:off x="5715008" y="1785932"/>
            <a:ext cx="1143008" cy="461665"/>
          </a:xfrm>
          <a:prstGeom prst="rect">
            <a:avLst/>
          </a:prstGeom>
          <a:noFill/>
          <a:ln>
            <a:noFill/>
          </a:ln>
        </p:spPr>
        <p:txBody>
          <a:bodyPr wrap="square" rtlCol="0" anchor="ctr">
            <a:spAutoFit/>
          </a:bodyPr>
          <a:lstStyle/>
          <a:p>
            <a:pPr>
              <a:lnSpc>
                <a:spcPct val="150000"/>
              </a:lnSpc>
            </a:pPr>
            <a:r>
              <a:rPr lang="zh-CN" altLang="en-US" sz="1600" b="1" dirty="0">
                <a:solidFill>
                  <a:srgbClr val="0070C0"/>
                </a:solidFill>
                <a:latin typeface="幼圆" panose="02010509060101010101" pitchFamily="49" charset="-122"/>
                <a:ea typeface="幼圆" panose="02010509060101010101" pitchFamily="49" charset="-122"/>
              </a:rPr>
              <a:t>智慧店铺</a:t>
            </a:r>
            <a:endParaRPr lang="en-US" altLang="zh-CN" sz="1600" b="1" dirty="0">
              <a:solidFill>
                <a:srgbClr val="0070C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53791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782444" y="-18"/>
            <a:ext cx="3789820" cy="1061829"/>
          </a:xfrm>
          <a:prstGeom prst="rect">
            <a:avLst/>
          </a:prstGeom>
          <a:noFill/>
        </p:spPr>
        <p:txBody>
          <a:bodyPr wrap="none" rtlCol="0">
            <a:spAutoFit/>
          </a:bodyPr>
          <a:lstStyle/>
          <a:p>
            <a:pPr algn="ctr">
              <a:lnSpc>
                <a:spcPct val="150000"/>
              </a:lnSpc>
            </a:pPr>
            <a:r>
              <a:rPr lang="zh-CN" altLang="en-US" sz="2400" b="1" dirty="0">
                <a:solidFill>
                  <a:srgbClr val="0070C0"/>
                </a:solidFill>
                <a:latin typeface="幼圆" pitchFamily="49" charset="-122"/>
                <a:ea typeface="幼圆" pitchFamily="49" charset="-122"/>
              </a:rPr>
              <a:t>线上线下一体化方案</a:t>
            </a:r>
            <a:endParaRPr lang="en-US" altLang="zh-CN" sz="2400" b="1" dirty="0">
              <a:solidFill>
                <a:srgbClr val="0070C0"/>
              </a:solidFill>
              <a:latin typeface="幼圆" pitchFamily="49" charset="-122"/>
              <a:ea typeface="幼圆" pitchFamily="49" charset="-122"/>
            </a:endParaRPr>
          </a:p>
          <a:p>
            <a:pPr algn="ctr">
              <a:lnSpc>
                <a:spcPct val="150000"/>
              </a:lnSpc>
            </a:pPr>
            <a:r>
              <a:rPr lang="zh-CN" altLang="en-US" b="1" dirty="0">
                <a:solidFill>
                  <a:srgbClr val="0070C0"/>
                </a:solidFill>
                <a:latin typeface="幼圆" pitchFamily="49" charset="-122"/>
                <a:ea typeface="幼圆" pitchFamily="49" charset="-122"/>
              </a:rPr>
              <a:t>目前</a:t>
            </a:r>
            <a:r>
              <a:rPr lang="zh-CN" altLang="en-US" b="1" dirty="0">
                <a:solidFill>
                  <a:srgbClr val="C00000"/>
                </a:solidFill>
                <a:latin typeface="幼圆" pitchFamily="49" charset="-122"/>
                <a:ea typeface="幼圆" pitchFamily="49" charset="-122"/>
              </a:rPr>
              <a:t>全国唯一</a:t>
            </a:r>
            <a:r>
              <a:rPr lang="zh-CN" altLang="en-US" b="1" dirty="0">
                <a:solidFill>
                  <a:srgbClr val="0070C0"/>
                </a:solidFill>
                <a:latin typeface="幼圆" pitchFamily="49" charset="-122"/>
                <a:ea typeface="幼圆" pitchFamily="49" charset="-122"/>
              </a:rPr>
              <a:t>的全业务</a:t>
            </a:r>
            <a:r>
              <a:rPr lang="en-US" altLang="zh-CN" b="1" dirty="0">
                <a:solidFill>
                  <a:srgbClr val="0070C0"/>
                </a:solidFill>
                <a:latin typeface="幼圆" pitchFamily="49" charset="-122"/>
                <a:ea typeface="幼圆" pitchFamily="49" charset="-122"/>
              </a:rPr>
              <a:t>O2O</a:t>
            </a:r>
            <a:r>
              <a:rPr lang="zh-CN" altLang="en-US" b="1" dirty="0">
                <a:solidFill>
                  <a:srgbClr val="0070C0"/>
                </a:solidFill>
                <a:latin typeface="幼圆" pitchFamily="49" charset="-122"/>
                <a:ea typeface="幼圆" pitchFamily="49" charset="-122"/>
              </a:rPr>
              <a:t>融合平台</a:t>
            </a:r>
            <a:endParaRPr lang="en-US" altLang="zh-CN" b="1" dirty="0">
              <a:solidFill>
                <a:srgbClr val="0070C0"/>
              </a:solidFill>
              <a:latin typeface="幼圆" pitchFamily="49" charset="-122"/>
              <a:ea typeface="幼圆" pitchFamily="49" charset="-122"/>
            </a:endParaRPr>
          </a:p>
        </p:txBody>
      </p:sp>
      <p:sp>
        <p:nvSpPr>
          <p:cNvPr id="25" name="椭圆 24"/>
          <p:cNvSpPr/>
          <p:nvPr/>
        </p:nvSpPr>
        <p:spPr>
          <a:xfrm>
            <a:off x="2798402" y="137365"/>
            <a:ext cx="432000" cy="432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745092" y="66066"/>
            <a:ext cx="502061" cy="495007"/>
          </a:xfrm>
          <a:prstGeom prst="rect">
            <a:avLst/>
          </a:prstGeom>
          <a:noFill/>
        </p:spPr>
        <p:txBody>
          <a:bodyPr wrap="none" rtlCol="0">
            <a:spAutoFit/>
          </a:bodyPr>
          <a:lstStyle/>
          <a:p>
            <a:pPr>
              <a:lnSpc>
                <a:spcPct val="150000"/>
              </a:lnSpc>
            </a:pPr>
            <a:r>
              <a:rPr lang="en-US" altLang="zh-CN" sz="2000" b="1" dirty="0">
                <a:solidFill>
                  <a:schemeClr val="tx2">
                    <a:lumMod val="60000"/>
                    <a:lumOff val="40000"/>
                  </a:schemeClr>
                </a:solidFill>
                <a:latin typeface="Bernard MT Condensed" pitchFamily="18" charset="0"/>
                <a:ea typeface="Arial Unicode MS" pitchFamily="34" charset="-122"/>
                <a:cs typeface="Arial Unicode MS" pitchFamily="34" charset="-122"/>
              </a:rPr>
              <a:t>3.2</a:t>
            </a:r>
            <a:endParaRPr lang="en-US" altLang="zh-CN" sz="1600" b="1" dirty="0">
              <a:solidFill>
                <a:schemeClr val="tx2">
                  <a:lumMod val="60000"/>
                  <a:lumOff val="40000"/>
                </a:schemeClr>
              </a:solidFill>
              <a:latin typeface="Bernard MT Condensed" pitchFamily="18" charset="0"/>
              <a:ea typeface="Arial Unicode MS" pitchFamily="34" charset="-122"/>
              <a:cs typeface="Arial Unicode MS" pitchFamily="34" charset="-122"/>
            </a:endParaRPr>
          </a:p>
        </p:txBody>
      </p:sp>
      <p:grpSp>
        <p:nvGrpSpPr>
          <p:cNvPr id="27" name="组合 48"/>
          <p:cNvGrpSpPr/>
          <p:nvPr/>
        </p:nvGrpSpPr>
        <p:grpSpPr>
          <a:xfrm>
            <a:off x="2679904" y="1293441"/>
            <a:ext cx="5535434" cy="3207135"/>
            <a:chOff x="2967057" y="780066"/>
            <a:chExt cx="6105537" cy="3506196"/>
          </a:xfrm>
        </p:grpSpPr>
        <p:sp>
          <p:nvSpPr>
            <p:cNvPr id="28" name="TextBox 27"/>
            <p:cNvSpPr txBox="1"/>
            <p:nvPr/>
          </p:nvSpPr>
          <p:spPr>
            <a:xfrm>
              <a:off x="7681048" y="2264581"/>
              <a:ext cx="339475" cy="549578"/>
            </a:xfrm>
            <a:prstGeom prst="rect">
              <a:avLst/>
            </a:prstGeom>
            <a:solidFill>
              <a:sysClr val="window" lastClr="FFFFFF"/>
            </a:solidFill>
            <a:ln w="25400" cap="flat" cmpd="sng" algn="ctr">
              <a:noFill/>
              <a:prstDash val="solid"/>
            </a:ln>
            <a:effectLst/>
          </p:spPr>
          <p:txBody>
            <a:bodyPr vert="eaVert" wrap="none">
              <a:spAutoFit/>
            </a:bodyPr>
            <a:lstStyle/>
            <a:p>
              <a:pPr defTabSz="685800" fontAlgn="auto">
                <a:spcBef>
                  <a:spcPts val="0"/>
                </a:spcBef>
                <a:spcAft>
                  <a:spcPts val="0"/>
                </a:spcAft>
                <a:defRPr/>
              </a:pPr>
              <a:r>
                <a:rPr lang="zh-CN" altLang="en-US" sz="800" kern="0" dirty="0">
                  <a:solidFill>
                    <a:srgbClr val="C00000"/>
                  </a:solidFill>
                  <a:latin typeface="Calibri"/>
                  <a:ea typeface="宋体"/>
                </a:rPr>
                <a:t>互为打通</a:t>
              </a:r>
            </a:p>
          </p:txBody>
        </p:sp>
        <p:sp>
          <p:nvSpPr>
            <p:cNvPr id="29" name="TextBox 28"/>
            <p:cNvSpPr txBox="1"/>
            <p:nvPr/>
          </p:nvSpPr>
          <p:spPr>
            <a:xfrm>
              <a:off x="3889431" y="1997271"/>
              <a:ext cx="1674743" cy="23553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 lastClr="FFFFFF">
                      <a:lumMod val="50000"/>
                    </a:sysClr>
                  </a:solidFill>
                  <a:latin typeface="宋体"/>
                  <a:ea typeface="宋体"/>
                </a:rPr>
                <a:t>融合收款</a:t>
              </a:r>
              <a:r>
                <a:rPr lang="en-US" altLang="zh-CN" sz="800" b="1" kern="0" dirty="0">
                  <a:solidFill>
                    <a:sysClr val="window" lastClr="FFFFFF">
                      <a:lumMod val="50000"/>
                    </a:sysClr>
                  </a:solidFill>
                  <a:latin typeface="宋体"/>
                  <a:ea typeface="宋体"/>
                </a:rPr>
                <a:t>(</a:t>
              </a:r>
              <a:r>
                <a:rPr lang="zh-CN" altLang="en-US" sz="800" b="1" kern="0" dirty="0">
                  <a:solidFill>
                    <a:sysClr val="window" lastClr="FFFFFF">
                      <a:lumMod val="50000"/>
                    </a:sysClr>
                  </a:solidFill>
                  <a:latin typeface="宋体"/>
                  <a:ea typeface="宋体"/>
                </a:rPr>
                <a:t>刷卡</a:t>
              </a:r>
              <a:r>
                <a:rPr lang="en-US" altLang="zh-CN" sz="800" b="1" kern="0" dirty="0">
                  <a:solidFill>
                    <a:sysClr val="window" lastClr="FFFFFF">
                      <a:lumMod val="50000"/>
                    </a:sysClr>
                  </a:solidFill>
                  <a:latin typeface="宋体"/>
                  <a:ea typeface="宋体"/>
                </a:rPr>
                <a:t>/</a:t>
              </a:r>
              <a:r>
                <a:rPr lang="zh-CN" altLang="en-US" sz="800" b="1" kern="0" dirty="0">
                  <a:solidFill>
                    <a:sysClr val="window" lastClr="FFFFFF">
                      <a:lumMod val="50000"/>
                    </a:sysClr>
                  </a:solidFill>
                  <a:latin typeface="宋体"/>
                  <a:ea typeface="宋体"/>
                </a:rPr>
                <a:t>微信</a:t>
              </a:r>
              <a:r>
                <a:rPr lang="en-US" altLang="zh-CN" sz="800" b="1" kern="0" dirty="0">
                  <a:solidFill>
                    <a:sysClr val="window" lastClr="FFFFFF">
                      <a:lumMod val="50000"/>
                    </a:sysClr>
                  </a:solidFill>
                  <a:latin typeface="宋体"/>
                  <a:ea typeface="宋体"/>
                </a:rPr>
                <a:t>/</a:t>
              </a:r>
              <a:r>
                <a:rPr lang="zh-CN" altLang="en-US" sz="800" b="1" kern="0" dirty="0">
                  <a:solidFill>
                    <a:sysClr val="window" lastClr="FFFFFF">
                      <a:lumMod val="50000"/>
                    </a:sysClr>
                  </a:solidFill>
                  <a:latin typeface="宋体"/>
                  <a:ea typeface="宋体"/>
                </a:rPr>
                <a:t>支付宝</a:t>
              </a:r>
              <a:r>
                <a:rPr lang="en-US" altLang="zh-CN" sz="800" b="1" kern="0" dirty="0">
                  <a:solidFill>
                    <a:sysClr val="window" lastClr="FFFFFF">
                      <a:lumMod val="50000"/>
                    </a:sysClr>
                  </a:solidFill>
                  <a:latin typeface="宋体"/>
                  <a:ea typeface="宋体"/>
                </a:rPr>
                <a:t>)</a:t>
              </a:r>
              <a:endParaRPr lang="zh-CN" altLang="en-US" sz="800" b="1" kern="0" dirty="0">
                <a:solidFill>
                  <a:sysClr val="window" lastClr="FFFFFF">
                    <a:lumMod val="50000"/>
                  </a:sysClr>
                </a:solidFill>
                <a:latin typeface="宋体"/>
                <a:ea typeface="宋体"/>
              </a:endParaRPr>
            </a:p>
          </p:txBody>
        </p:sp>
        <p:sp>
          <p:nvSpPr>
            <p:cNvPr id="30" name="TextBox 29"/>
            <p:cNvSpPr txBox="1"/>
            <p:nvPr/>
          </p:nvSpPr>
          <p:spPr>
            <a:xfrm rot="461580">
              <a:off x="4270654" y="3731008"/>
              <a:ext cx="1335268" cy="23553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会员优惠券领取、查询</a:t>
              </a:r>
            </a:p>
          </p:txBody>
        </p:sp>
        <p:sp>
          <p:nvSpPr>
            <p:cNvPr id="31" name="TextBox 30"/>
            <p:cNvSpPr txBox="1"/>
            <p:nvPr/>
          </p:nvSpPr>
          <p:spPr>
            <a:xfrm rot="180222">
              <a:off x="4777938" y="3170752"/>
              <a:ext cx="430001" cy="23553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外卖</a:t>
              </a:r>
            </a:p>
          </p:txBody>
        </p:sp>
        <p:sp>
          <p:nvSpPr>
            <p:cNvPr id="32" name="TextBox 31"/>
            <p:cNvSpPr txBox="1"/>
            <p:nvPr/>
          </p:nvSpPr>
          <p:spPr>
            <a:xfrm rot="20976775">
              <a:off x="4309238" y="1405429"/>
              <a:ext cx="1222110" cy="23553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团购及订单凭证验证</a:t>
              </a:r>
            </a:p>
          </p:txBody>
        </p:sp>
        <p:sp>
          <p:nvSpPr>
            <p:cNvPr id="33" name="TextBox 32"/>
            <p:cNvSpPr txBox="1"/>
            <p:nvPr/>
          </p:nvSpPr>
          <p:spPr>
            <a:xfrm rot="21480000">
              <a:off x="4352021" y="1764154"/>
              <a:ext cx="1222110" cy="23553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卡券派发及会员管理</a:t>
              </a:r>
            </a:p>
          </p:txBody>
        </p:sp>
        <p:sp>
          <p:nvSpPr>
            <p:cNvPr id="34" name="TextBox 33"/>
            <p:cNvSpPr txBox="1"/>
            <p:nvPr/>
          </p:nvSpPr>
          <p:spPr>
            <a:xfrm rot="461580">
              <a:off x="4786005" y="3458645"/>
              <a:ext cx="430001" cy="23553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商城</a:t>
              </a:r>
            </a:p>
          </p:txBody>
        </p:sp>
        <p:sp>
          <p:nvSpPr>
            <p:cNvPr id="35" name="圆角矩形 34"/>
            <p:cNvSpPr/>
            <p:nvPr/>
          </p:nvSpPr>
          <p:spPr>
            <a:xfrm>
              <a:off x="5634878" y="883456"/>
              <a:ext cx="1917319" cy="1489472"/>
            </a:xfrm>
            <a:prstGeom prst="roundRect">
              <a:avLst>
                <a:gd name="adj" fmla="val 3996"/>
              </a:avLst>
            </a:prstGeom>
            <a:noFill/>
            <a:ln w="3175" cap="flat" cmpd="sng" algn="ctr">
              <a:solidFill>
                <a:sysClr val="window" lastClr="FFFFFF">
                  <a:lumMod val="75000"/>
                </a:sysClr>
              </a:solidFill>
              <a:prstDash val="sys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38" name="TextBox 37"/>
            <p:cNvSpPr txBox="1"/>
            <p:nvPr/>
          </p:nvSpPr>
          <p:spPr>
            <a:xfrm>
              <a:off x="6040082" y="2102656"/>
              <a:ext cx="619189" cy="235534"/>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rgbClr val="C00000"/>
                  </a:solidFill>
                  <a:latin typeface="Calibri"/>
                  <a:ea typeface="宋体"/>
                </a:rPr>
                <a:t>智能</a:t>
              </a:r>
              <a:r>
                <a:rPr lang="en-US" altLang="zh-CN" sz="800" b="1" kern="0" dirty="0">
                  <a:solidFill>
                    <a:srgbClr val="C00000"/>
                  </a:solidFill>
                  <a:latin typeface="Calibri"/>
                  <a:ea typeface="宋体"/>
                </a:rPr>
                <a:t>POS</a:t>
              </a:r>
              <a:endParaRPr lang="zh-CN" altLang="en-US" sz="800" b="1" kern="0" dirty="0">
                <a:solidFill>
                  <a:sysClr val="windowText" lastClr="000000">
                    <a:lumMod val="50000"/>
                    <a:lumOff val="50000"/>
                  </a:sysClr>
                </a:solidFill>
                <a:latin typeface="Calibri"/>
                <a:ea typeface="宋体"/>
              </a:endParaRPr>
            </a:p>
          </p:txBody>
        </p:sp>
        <p:sp>
          <p:nvSpPr>
            <p:cNvPr id="39" name="圆角矩形 38"/>
            <p:cNvSpPr/>
            <p:nvPr/>
          </p:nvSpPr>
          <p:spPr>
            <a:xfrm>
              <a:off x="5634878" y="2805124"/>
              <a:ext cx="1917319" cy="1481138"/>
            </a:xfrm>
            <a:prstGeom prst="roundRect">
              <a:avLst>
                <a:gd name="adj" fmla="val 3996"/>
              </a:avLst>
            </a:prstGeom>
            <a:noFill/>
            <a:ln w="3175" cap="flat" cmpd="sng" algn="ctr">
              <a:solidFill>
                <a:sysClr val="window" lastClr="FFFFFF">
                  <a:lumMod val="75000"/>
                </a:sysClr>
              </a:solidFill>
              <a:prstDash val="sys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40" name="TextBox 39"/>
            <p:cNvSpPr txBox="1"/>
            <p:nvPr/>
          </p:nvSpPr>
          <p:spPr>
            <a:xfrm>
              <a:off x="6197673" y="4050728"/>
              <a:ext cx="656319" cy="235534"/>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rgbClr val="C00000"/>
                  </a:solidFill>
                  <a:latin typeface="Calibri"/>
                  <a:ea typeface="宋体"/>
                </a:rPr>
                <a:t>智慧平台</a:t>
              </a:r>
              <a:endParaRPr lang="zh-CN" altLang="en-US" sz="800" b="1" kern="0" dirty="0">
                <a:solidFill>
                  <a:sysClr val="windowText" lastClr="000000">
                    <a:lumMod val="50000"/>
                    <a:lumOff val="50000"/>
                  </a:sysClr>
                </a:solidFill>
                <a:latin typeface="Calibri"/>
                <a:ea typeface="宋体"/>
              </a:endParaRPr>
            </a:p>
          </p:txBody>
        </p:sp>
        <p:sp>
          <p:nvSpPr>
            <p:cNvPr id="48" name="椭圆 47"/>
            <p:cNvSpPr/>
            <p:nvPr/>
          </p:nvSpPr>
          <p:spPr>
            <a:xfrm>
              <a:off x="7934293" y="1953828"/>
              <a:ext cx="1138301" cy="1188244"/>
            </a:xfrm>
            <a:prstGeom prst="ellipse">
              <a:avLst/>
            </a:prstGeom>
            <a:noFill/>
            <a:ln w="3175" cap="flat" cmpd="sng" algn="ctr">
              <a:solidFill>
                <a:sysClr val="window" lastClr="FFFFFF">
                  <a:lumMod val="75000"/>
                </a:sysClr>
              </a:solidFill>
              <a:prstDash val="sys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49" name="TextBox 48"/>
            <p:cNvSpPr txBox="1"/>
            <p:nvPr/>
          </p:nvSpPr>
          <p:spPr>
            <a:xfrm>
              <a:off x="8198569" y="2333775"/>
              <a:ext cx="716434" cy="403772"/>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b="1" kern="0" dirty="0">
                  <a:solidFill>
                    <a:srgbClr val="C00000"/>
                  </a:solidFill>
                  <a:latin typeface="Calibri"/>
                  <a:ea typeface="宋体"/>
                </a:rPr>
                <a:t>商家</a:t>
              </a:r>
            </a:p>
          </p:txBody>
        </p:sp>
        <p:sp>
          <p:nvSpPr>
            <p:cNvPr id="50" name="TextBox 49"/>
            <p:cNvSpPr txBox="1"/>
            <p:nvPr/>
          </p:nvSpPr>
          <p:spPr>
            <a:xfrm>
              <a:off x="3013275" y="2583698"/>
              <a:ext cx="1094806" cy="370124"/>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kern="0" dirty="0">
                  <a:solidFill>
                    <a:sysClr val="windowText" lastClr="000000">
                      <a:lumMod val="50000"/>
                      <a:lumOff val="50000"/>
                    </a:sysClr>
                  </a:solidFill>
                  <a:latin typeface="Calibri"/>
                  <a:ea typeface="宋体"/>
                </a:rPr>
                <a:t>微信</a:t>
              </a:r>
              <a:r>
                <a:rPr lang="en-US" altLang="zh-CN" sz="800" kern="0" dirty="0">
                  <a:solidFill>
                    <a:sysClr val="windowText" lastClr="000000">
                      <a:lumMod val="50000"/>
                      <a:lumOff val="50000"/>
                    </a:sysClr>
                  </a:solidFill>
                  <a:latin typeface="Calibri"/>
                  <a:ea typeface="宋体"/>
                </a:rPr>
                <a:t>/</a:t>
              </a:r>
              <a:r>
                <a:rPr lang="zh-CN" altLang="en-US" sz="800" kern="0" dirty="0">
                  <a:solidFill>
                    <a:sysClr val="windowText" lastClr="000000">
                      <a:lumMod val="50000"/>
                      <a:lumOff val="50000"/>
                    </a:sysClr>
                  </a:solidFill>
                  <a:latin typeface="Calibri"/>
                  <a:ea typeface="宋体"/>
                </a:rPr>
                <a:t>支付宝</a:t>
              </a:r>
              <a:r>
                <a:rPr lang="en-US" altLang="zh-CN" sz="800" kern="0" dirty="0">
                  <a:solidFill>
                    <a:sysClr val="windowText" lastClr="000000">
                      <a:lumMod val="50000"/>
                      <a:lumOff val="50000"/>
                    </a:sysClr>
                  </a:solidFill>
                  <a:latin typeface="Calibri"/>
                  <a:ea typeface="宋体"/>
                </a:rPr>
                <a:t>/</a:t>
              </a:r>
              <a:r>
                <a:rPr lang="zh-CN" altLang="en-US" sz="800" kern="0" dirty="0">
                  <a:solidFill>
                    <a:sysClr val="windowText" lastClr="000000">
                      <a:lumMod val="50000"/>
                      <a:lumOff val="50000"/>
                    </a:sysClr>
                  </a:solidFill>
                  <a:latin typeface="Calibri"/>
                  <a:ea typeface="宋体"/>
                </a:rPr>
                <a:t>银联</a:t>
              </a:r>
              <a:endParaRPr lang="en-US" altLang="zh-CN" sz="800" kern="0" dirty="0">
                <a:solidFill>
                  <a:sysClr val="windowText" lastClr="000000">
                    <a:lumMod val="50000"/>
                    <a:lumOff val="50000"/>
                  </a:sysClr>
                </a:solidFill>
                <a:latin typeface="Calibri"/>
                <a:ea typeface="宋体"/>
              </a:endParaRPr>
            </a:p>
            <a:p>
              <a:pPr defTabSz="685800" fontAlgn="auto">
                <a:spcBef>
                  <a:spcPts val="0"/>
                </a:spcBef>
                <a:spcAft>
                  <a:spcPts val="0"/>
                </a:spcAft>
                <a:defRPr/>
              </a:pPr>
              <a:r>
                <a:rPr lang="zh-CN" altLang="en-US" sz="800" kern="0" dirty="0">
                  <a:solidFill>
                    <a:sysClr val="windowText" lastClr="000000">
                      <a:lumMod val="50000"/>
                      <a:lumOff val="50000"/>
                    </a:sysClr>
                  </a:solidFill>
                  <a:latin typeface="Calibri"/>
                  <a:ea typeface="宋体"/>
                </a:rPr>
                <a:t>外卖</a:t>
              </a:r>
              <a:r>
                <a:rPr lang="en-US" altLang="zh-CN" sz="800" kern="0" dirty="0">
                  <a:solidFill>
                    <a:sysClr val="windowText" lastClr="000000">
                      <a:lumMod val="50000"/>
                      <a:lumOff val="50000"/>
                    </a:sysClr>
                  </a:solidFill>
                  <a:latin typeface="Calibri"/>
                  <a:ea typeface="宋体"/>
                </a:rPr>
                <a:t>/</a:t>
              </a:r>
              <a:r>
                <a:rPr lang="zh-CN" altLang="en-US" sz="800" kern="0" dirty="0">
                  <a:solidFill>
                    <a:sysClr val="windowText" lastClr="000000">
                      <a:lumMod val="50000"/>
                      <a:lumOff val="50000"/>
                    </a:sysClr>
                  </a:solidFill>
                  <a:latin typeface="Calibri"/>
                  <a:ea typeface="宋体"/>
                </a:rPr>
                <a:t>团购等</a:t>
              </a:r>
            </a:p>
          </p:txBody>
        </p:sp>
        <p:sp>
          <p:nvSpPr>
            <p:cNvPr id="51" name="椭圆 50"/>
            <p:cNvSpPr/>
            <p:nvPr/>
          </p:nvSpPr>
          <p:spPr>
            <a:xfrm>
              <a:off x="2967057" y="1940731"/>
              <a:ext cx="1138301" cy="1188244"/>
            </a:xfrm>
            <a:prstGeom prst="ellipse">
              <a:avLst/>
            </a:prstGeom>
            <a:noFill/>
            <a:ln w="3175" cap="flat" cmpd="sng" algn="ctr">
              <a:solidFill>
                <a:sysClr val="window" lastClr="FFFFFF">
                  <a:lumMod val="75000"/>
                </a:sysClr>
              </a:solidFill>
              <a:prstDash val="sys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52" name="TextBox 51"/>
            <p:cNvSpPr txBox="1"/>
            <p:nvPr/>
          </p:nvSpPr>
          <p:spPr>
            <a:xfrm>
              <a:off x="3000364" y="2237225"/>
              <a:ext cx="972809" cy="403772"/>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b="1" kern="0" dirty="0">
                  <a:solidFill>
                    <a:srgbClr val="C00000"/>
                  </a:solidFill>
                  <a:latin typeface="Calibri"/>
                  <a:ea typeface="宋体"/>
                </a:rPr>
                <a:t>消费者</a:t>
              </a:r>
            </a:p>
          </p:txBody>
        </p:sp>
        <p:sp>
          <p:nvSpPr>
            <p:cNvPr id="53" name="任意多边形 52"/>
            <p:cNvSpPr/>
            <p:nvPr/>
          </p:nvSpPr>
          <p:spPr>
            <a:xfrm>
              <a:off x="7554479" y="1443050"/>
              <a:ext cx="682068" cy="583406"/>
            </a:xfrm>
            <a:custGeom>
              <a:avLst/>
              <a:gdLst>
                <a:gd name="connsiteX0" fmla="*/ 0 w 1356360"/>
                <a:gd name="connsiteY0" fmla="*/ 0 h 777240"/>
                <a:gd name="connsiteX1" fmla="*/ 777240 w 1356360"/>
                <a:gd name="connsiteY1" fmla="*/ 228600 h 777240"/>
                <a:gd name="connsiteX2" fmla="*/ 1356360 w 1356360"/>
                <a:gd name="connsiteY2" fmla="*/ 777240 h 777240"/>
              </a:gdLst>
              <a:ahLst/>
              <a:cxnLst>
                <a:cxn ang="0">
                  <a:pos x="connsiteX0" y="connsiteY0"/>
                </a:cxn>
                <a:cxn ang="0">
                  <a:pos x="connsiteX1" y="connsiteY1"/>
                </a:cxn>
                <a:cxn ang="0">
                  <a:pos x="connsiteX2" y="connsiteY2"/>
                </a:cxn>
              </a:cxnLst>
              <a:rect l="l" t="t" r="r" b="b"/>
              <a:pathLst>
                <a:path w="1356360" h="777240">
                  <a:moveTo>
                    <a:pt x="0" y="0"/>
                  </a:moveTo>
                  <a:cubicBezTo>
                    <a:pt x="275590" y="49530"/>
                    <a:pt x="551180" y="99060"/>
                    <a:pt x="777240" y="228600"/>
                  </a:cubicBezTo>
                  <a:cubicBezTo>
                    <a:pt x="1003300" y="358140"/>
                    <a:pt x="1179830" y="567690"/>
                    <a:pt x="1356360" y="777240"/>
                  </a:cubicBezTo>
                </a:path>
              </a:pathLst>
            </a:custGeom>
            <a:noFill/>
            <a:ln w="3175" cap="flat" cmpd="sng" algn="ctr">
              <a:solidFill>
                <a:sysClr val="window" lastClr="FFFFFF">
                  <a:lumMod val="75000"/>
                </a:sysClr>
              </a:solidFill>
              <a:prstDash val="solid"/>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54" name="任意多边形 53"/>
            <p:cNvSpPr/>
            <p:nvPr/>
          </p:nvSpPr>
          <p:spPr>
            <a:xfrm flipV="1">
              <a:off x="7564744" y="3086112"/>
              <a:ext cx="682068" cy="583406"/>
            </a:xfrm>
            <a:custGeom>
              <a:avLst/>
              <a:gdLst>
                <a:gd name="connsiteX0" fmla="*/ 0 w 1356360"/>
                <a:gd name="connsiteY0" fmla="*/ 0 h 777240"/>
                <a:gd name="connsiteX1" fmla="*/ 777240 w 1356360"/>
                <a:gd name="connsiteY1" fmla="*/ 228600 h 777240"/>
                <a:gd name="connsiteX2" fmla="*/ 1356360 w 1356360"/>
                <a:gd name="connsiteY2" fmla="*/ 777240 h 777240"/>
              </a:gdLst>
              <a:ahLst/>
              <a:cxnLst>
                <a:cxn ang="0">
                  <a:pos x="connsiteX0" y="connsiteY0"/>
                </a:cxn>
                <a:cxn ang="0">
                  <a:pos x="connsiteX1" y="connsiteY1"/>
                </a:cxn>
                <a:cxn ang="0">
                  <a:pos x="connsiteX2" y="connsiteY2"/>
                </a:cxn>
              </a:cxnLst>
              <a:rect l="l" t="t" r="r" b="b"/>
              <a:pathLst>
                <a:path w="1356360" h="777240">
                  <a:moveTo>
                    <a:pt x="0" y="0"/>
                  </a:moveTo>
                  <a:cubicBezTo>
                    <a:pt x="275590" y="49530"/>
                    <a:pt x="551180" y="99060"/>
                    <a:pt x="777240" y="228600"/>
                  </a:cubicBezTo>
                  <a:cubicBezTo>
                    <a:pt x="1003300" y="358140"/>
                    <a:pt x="1179830" y="567690"/>
                    <a:pt x="1356360" y="777240"/>
                  </a:cubicBezTo>
                </a:path>
              </a:pathLst>
            </a:custGeom>
            <a:noFill/>
            <a:ln w="3175" cap="flat" cmpd="sng" algn="ctr">
              <a:solidFill>
                <a:sysClr val="window" lastClr="FFFFFF">
                  <a:lumMod val="75000"/>
                </a:sysClr>
              </a:solidFill>
              <a:prstDash val="solid"/>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55" name="任意多边形 54"/>
            <p:cNvSpPr/>
            <p:nvPr/>
          </p:nvSpPr>
          <p:spPr>
            <a:xfrm>
              <a:off x="3778011" y="3100399"/>
              <a:ext cx="1872836" cy="1062038"/>
            </a:xfrm>
            <a:custGeom>
              <a:avLst/>
              <a:gdLst>
                <a:gd name="connsiteX0" fmla="*/ 0 w 2606040"/>
                <a:gd name="connsiteY0" fmla="*/ 0 h 1203960"/>
                <a:gd name="connsiteX1" fmla="*/ 792480 w 2606040"/>
                <a:gd name="connsiteY1" fmla="*/ 853440 h 1203960"/>
                <a:gd name="connsiteX2" fmla="*/ 2606040 w 2606040"/>
                <a:gd name="connsiteY2" fmla="*/ 1203960 h 1203960"/>
              </a:gdLst>
              <a:ahLst/>
              <a:cxnLst>
                <a:cxn ang="0">
                  <a:pos x="connsiteX0" y="connsiteY0"/>
                </a:cxn>
                <a:cxn ang="0">
                  <a:pos x="connsiteX1" y="connsiteY1"/>
                </a:cxn>
                <a:cxn ang="0">
                  <a:pos x="connsiteX2" y="connsiteY2"/>
                </a:cxn>
              </a:cxnLst>
              <a:rect l="l" t="t" r="r" b="b"/>
              <a:pathLst>
                <a:path w="2606040" h="1203960">
                  <a:moveTo>
                    <a:pt x="0" y="0"/>
                  </a:moveTo>
                  <a:cubicBezTo>
                    <a:pt x="179070" y="326390"/>
                    <a:pt x="358140" y="652780"/>
                    <a:pt x="792480" y="853440"/>
                  </a:cubicBezTo>
                  <a:cubicBezTo>
                    <a:pt x="1226820" y="1054100"/>
                    <a:pt x="1916430" y="1129030"/>
                    <a:pt x="2606040" y="1203960"/>
                  </a:cubicBezTo>
                </a:path>
              </a:pathLst>
            </a:custGeom>
            <a:noFill/>
            <a:ln w="3175" cap="flat" cmpd="sng" algn="ctr">
              <a:solidFill>
                <a:sysClr val="window" lastClr="FFFFFF">
                  <a:lumMod val="75000"/>
                </a:sysClr>
              </a:solidFill>
              <a:prstDash val="lg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56" name="任意多边形 55"/>
            <p:cNvSpPr/>
            <p:nvPr/>
          </p:nvSpPr>
          <p:spPr>
            <a:xfrm>
              <a:off x="3778011" y="3077778"/>
              <a:ext cx="1872836" cy="716756"/>
            </a:xfrm>
            <a:custGeom>
              <a:avLst/>
              <a:gdLst>
                <a:gd name="connsiteX0" fmla="*/ 0 w 2606040"/>
                <a:gd name="connsiteY0" fmla="*/ 0 h 792480"/>
                <a:gd name="connsiteX1" fmla="*/ 899160 w 2606040"/>
                <a:gd name="connsiteY1" fmla="*/ 548640 h 792480"/>
                <a:gd name="connsiteX2" fmla="*/ 2606040 w 2606040"/>
                <a:gd name="connsiteY2" fmla="*/ 792480 h 792480"/>
              </a:gdLst>
              <a:ahLst/>
              <a:cxnLst>
                <a:cxn ang="0">
                  <a:pos x="connsiteX0" y="connsiteY0"/>
                </a:cxn>
                <a:cxn ang="0">
                  <a:pos x="connsiteX1" y="connsiteY1"/>
                </a:cxn>
                <a:cxn ang="0">
                  <a:pos x="connsiteX2" y="connsiteY2"/>
                </a:cxn>
              </a:cxnLst>
              <a:rect l="l" t="t" r="r" b="b"/>
              <a:pathLst>
                <a:path w="2606040" h="792480">
                  <a:moveTo>
                    <a:pt x="0" y="0"/>
                  </a:moveTo>
                  <a:cubicBezTo>
                    <a:pt x="232410" y="208280"/>
                    <a:pt x="464820" y="416560"/>
                    <a:pt x="899160" y="548640"/>
                  </a:cubicBezTo>
                  <a:cubicBezTo>
                    <a:pt x="1333500" y="680720"/>
                    <a:pt x="1969770" y="736600"/>
                    <a:pt x="2606040" y="792480"/>
                  </a:cubicBezTo>
                </a:path>
              </a:pathLst>
            </a:custGeom>
            <a:noFill/>
            <a:ln w="3175" cap="flat" cmpd="sng" algn="ctr">
              <a:solidFill>
                <a:sysClr val="window" lastClr="FFFFFF">
                  <a:lumMod val="75000"/>
                </a:sysClr>
              </a:solidFill>
              <a:prstDash val="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57" name="任意多边形 56"/>
            <p:cNvSpPr/>
            <p:nvPr/>
          </p:nvSpPr>
          <p:spPr>
            <a:xfrm>
              <a:off x="3789417" y="3077778"/>
              <a:ext cx="1850025" cy="358378"/>
            </a:xfrm>
            <a:custGeom>
              <a:avLst/>
              <a:gdLst>
                <a:gd name="connsiteX0" fmla="*/ 0 w 2575560"/>
                <a:gd name="connsiteY0" fmla="*/ 0 h 304800"/>
                <a:gd name="connsiteX1" fmla="*/ 1249680 w 2575560"/>
                <a:gd name="connsiteY1" fmla="*/ 243840 h 304800"/>
                <a:gd name="connsiteX2" fmla="*/ 2575560 w 2575560"/>
                <a:gd name="connsiteY2" fmla="*/ 304800 h 304800"/>
              </a:gdLst>
              <a:ahLst/>
              <a:cxnLst>
                <a:cxn ang="0">
                  <a:pos x="connsiteX0" y="connsiteY0"/>
                </a:cxn>
                <a:cxn ang="0">
                  <a:pos x="connsiteX1" y="connsiteY1"/>
                </a:cxn>
                <a:cxn ang="0">
                  <a:pos x="connsiteX2" y="connsiteY2"/>
                </a:cxn>
              </a:cxnLst>
              <a:rect l="l" t="t" r="r" b="b"/>
              <a:pathLst>
                <a:path w="2575560" h="304800">
                  <a:moveTo>
                    <a:pt x="0" y="0"/>
                  </a:moveTo>
                  <a:cubicBezTo>
                    <a:pt x="410210" y="96520"/>
                    <a:pt x="820420" y="193040"/>
                    <a:pt x="1249680" y="243840"/>
                  </a:cubicBezTo>
                  <a:cubicBezTo>
                    <a:pt x="1678940" y="294640"/>
                    <a:pt x="2127250" y="299720"/>
                    <a:pt x="2575560" y="304800"/>
                  </a:cubicBezTo>
                </a:path>
              </a:pathLst>
            </a:custGeom>
            <a:noFill/>
            <a:ln w="3175" cap="flat" cmpd="sng" algn="ctr">
              <a:solidFill>
                <a:sysClr val="window" lastClr="FFFFFF">
                  <a:lumMod val="75000"/>
                </a:sysClr>
              </a:solidFill>
              <a:prstDash val="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59" name="任意多边形 58"/>
            <p:cNvSpPr/>
            <p:nvPr/>
          </p:nvSpPr>
          <p:spPr>
            <a:xfrm>
              <a:off x="3789417" y="3077777"/>
              <a:ext cx="1836338" cy="0"/>
            </a:xfrm>
            <a:custGeom>
              <a:avLst/>
              <a:gdLst>
                <a:gd name="connsiteX0" fmla="*/ 0 w 2606040"/>
                <a:gd name="connsiteY0" fmla="*/ 0 h 0"/>
                <a:gd name="connsiteX1" fmla="*/ 2606040 w 2606040"/>
                <a:gd name="connsiteY1" fmla="*/ 0 h 0"/>
              </a:gdLst>
              <a:ahLst/>
              <a:cxnLst>
                <a:cxn ang="0">
                  <a:pos x="connsiteX0" y="connsiteY0"/>
                </a:cxn>
                <a:cxn ang="0">
                  <a:pos x="connsiteX1" y="connsiteY1"/>
                </a:cxn>
              </a:cxnLst>
              <a:rect l="l" t="t" r="r" b="b"/>
              <a:pathLst>
                <a:path w="2606040">
                  <a:moveTo>
                    <a:pt x="0" y="0"/>
                  </a:moveTo>
                  <a:lnTo>
                    <a:pt x="2606040" y="0"/>
                  </a:lnTo>
                </a:path>
              </a:pathLst>
            </a:custGeom>
            <a:noFill/>
            <a:ln w="3175" cap="flat" cmpd="sng" algn="ctr">
              <a:solidFill>
                <a:sysClr val="window" lastClr="FFFFFF">
                  <a:lumMod val="75000"/>
                </a:sysClr>
              </a:solidFill>
              <a:prstDash val="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61" name="任意多边形 60"/>
            <p:cNvSpPr/>
            <p:nvPr/>
          </p:nvSpPr>
          <p:spPr>
            <a:xfrm flipV="1">
              <a:off x="3765465" y="934652"/>
              <a:ext cx="1871695" cy="1062038"/>
            </a:xfrm>
            <a:custGeom>
              <a:avLst/>
              <a:gdLst>
                <a:gd name="connsiteX0" fmla="*/ 0 w 2606040"/>
                <a:gd name="connsiteY0" fmla="*/ 0 h 1203960"/>
                <a:gd name="connsiteX1" fmla="*/ 792480 w 2606040"/>
                <a:gd name="connsiteY1" fmla="*/ 853440 h 1203960"/>
                <a:gd name="connsiteX2" fmla="*/ 2606040 w 2606040"/>
                <a:gd name="connsiteY2" fmla="*/ 1203960 h 1203960"/>
              </a:gdLst>
              <a:ahLst/>
              <a:cxnLst>
                <a:cxn ang="0">
                  <a:pos x="connsiteX0" y="connsiteY0"/>
                </a:cxn>
                <a:cxn ang="0">
                  <a:pos x="connsiteX1" y="connsiteY1"/>
                </a:cxn>
                <a:cxn ang="0">
                  <a:pos x="connsiteX2" y="connsiteY2"/>
                </a:cxn>
              </a:cxnLst>
              <a:rect l="l" t="t" r="r" b="b"/>
              <a:pathLst>
                <a:path w="2606040" h="1203960">
                  <a:moveTo>
                    <a:pt x="0" y="0"/>
                  </a:moveTo>
                  <a:cubicBezTo>
                    <a:pt x="179070" y="326390"/>
                    <a:pt x="358140" y="652780"/>
                    <a:pt x="792480" y="853440"/>
                  </a:cubicBezTo>
                  <a:cubicBezTo>
                    <a:pt x="1226820" y="1054100"/>
                    <a:pt x="1916430" y="1129030"/>
                    <a:pt x="2606040" y="1203960"/>
                  </a:cubicBezTo>
                </a:path>
              </a:pathLst>
            </a:custGeom>
            <a:noFill/>
            <a:ln w="3175" cap="flat" cmpd="sng" algn="ctr">
              <a:solidFill>
                <a:sysClr val="window" lastClr="FFFFFF">
                  <a:lumMod val="75000"/>
                </a:sysClr>
              </a:solidFill>
              <a:prstDash val="lg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62" name="任意多边形 61"/>
            <p:cNvSpPr/>
            <p:nvPr/>
          </p:nvSpPr>
          <p:spPr>
            <a:xfrm flipV="1">
              <a:off x="3775730" y="1266837"/>
              <a:ext cx="1872836" cy="716756"/>
            </a:xfrm>
            <a:custGeom>
              <a:avLst/>
              <a:gdLst>
                <a:gd name="connsiteX0" fmla="*/ 0 w 2606040"/>
                <a:gd name="connsiteY0" fmla="*/ 0 h 792480"/>
                <a:gd name="connsiteX1" fmla="*/ 899160 w 2606040"/>
                <a:gd name="connsiteY1" fmla="*/ 548640 h 792480"/>
                <a:gd name="connsiteX2" fmla="*/ 2606040 w 2606040"/>
                <a:gd name="connsiteY2" fmla="*/ 792480 h 792480"/>
              </a:gdLst>
              <a:ahLst/>
              <a:cxnLst>
                <a:cxn ang="0">
                  <a:pos x="connsiteX0" y="connsiteY0"/>
                </a:cxn>
                <a:cxn ang="0">
                  <a:pos x="connsiteX1" y="connsiteY1"/>
                </a:cxn>
                <a:cxn ang="0">
                  <a:pos x="connsiteX2" y="connsiteY2"/>
                </a:cxn>
              </a:cxnLst>
              <a:rect l="l" t="t" r="r" b="b"/>
              <a:pathLst>
                <a:path w="2606040" h="792480">
                  <a:moveTo>
                    <a:pt x="0" y="0"/>
                  </a:moveTo>
                  <a:cubicBezTo>
                    <a:pt x="232410" y="208280"/>
                    <a:pt x="464820" y="416560"/>
                    <a:pt x="899160" y="548640"/>
                  </a:cubicBezTo>
                  <a:cubicBezTo>
                    <a:pt x="1333500" y="680720"/>
                    <a:pt x="1969770" y="736600"/>
                    <a:pt x="2606040" y="792480"/>
                  </a:cubicBezTo>
                </a:path>
              </a:pathLst>
            </a:custGeom>
            <a:noFill/>
            <a:ln w="3175" cap="flat" cmpd="sng" algn="ctr">
              <a:solidFill>
                <a:sysClr val="window" lastClr="FFFFFF">
                  <a:lumMod val="75000"/>
                </a:sysClr>
              </a:solidFill>
              <a:prstDash val="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63" name="任意多边形 62"/>
            <p:cNvSpPr/>
            <p:nvPr/>
          </p:nvSpPr>
          <p:spPr>
            <a:xfrm flipV="1">
              <a:off x="3743793" y="1647836"/>
              <a:ext cx="1850025" cy="358379"/>
            </a:xfrm>
            <a:custGeom>
              <a:avLst/>
              <a:gdLst>
                <a:gd name="connsiteX0" fmla="*/ 0 w 2575560"/>
                <a:gd name="connsiteY0" fmla="*/ 0 h 304800"/>
                <a:gd name="connsiteX1" fmla="*/ 1249680 w 2575560"/>
                <a:gd name="connsiteY1" fmla="*/ 243840 h 304800"/>
                <a:gd name="connsiteX2" fmla="*/ 2575560 w 2575560"/>
                <a:gd name="connsiteY2" fmla="*/ 304800 h 304800"/>
              </a:gdLst>
              <a:ahLst/>
              <a:cxnLst>
                <a:cxn ang="0">
                  <a:pos x="connsiteX0" y="connsiteY0"/>
                </a:cxn>
                <a:cxn ang="0">
                  <a:pos x="connsiteX1" y="connsiteY1"/>
                </a:cxn>
                <a:cxn ang="0">
                  <a:pos x="connsiteX2" y="connsiteY2"/>
                </a:cxn>
              </a:cxnLst>
              <a:rect l="l" t="t" r="r" b="b"/>
              <a:pathLst>
                <a:path w="2575560" h="304800">
                  <a:moveTo>
                    <a:pt x="0" y="0"/>
                  </a:moveTo>
                  <a:cubicBezTo>
                    <a:pt x="410210" y="96520"/>
                    <a:pt x="820420" y="193040"/>
                    <a:pt x="1249680" y="243840"/>
                  </a:cubicBezTo>
                  <a:cubicBezTo>
                    <a:pt x="1678940" y="294640"/>
                    <a:pt x="2127250" y="299720"/>
                    <a:pt x="2575560" y="304800"/>
                  </a:cubicBezTo>
                </a:path>
              </a:pathLst>
            </a:custGeom>
            <a:noFill/>
            <a:ln w="3175" cap="flat" cmpd="sng" algn="ctr">
              <a:solidFill>
                <a:sysClr val="window" lastClr="FFFFFF">
                  <a:lumMod val="75000"/>
                </a:sysClr>
              </a:solidFill>
              <a:prstDash val="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64" name="任意多边形 63"/>
            <p:cNvSpPr/>
            <p:nvPr/>
          </p:nvSpPr>
          <p:spPr>
            <a:xfrm>
              <a:off x="3787135" y="2014549"/>
              <a:ext cx="1836338" cy="0"/>
            </a:xfrm>
            <a:custGeom>
              <a:avLst/>
              <a:gdLst>
                <a:gd name="connsiteX0" fmla="*/ 0 w 2606040"/>
                <a:gd name="connsiteY0" fmla="*/ 0 h 0"/>
                <a:gd name="connsiteX1" fmla="*/ 2606040 w 2606040"/>
                <a:gd name="connsiteY1" fmla="*/ 0 h 0"/>
              </a:gdLst>
              <a:ahLst/>
              <a:cxnLst>
                <a:cxn ang="0">
                  <a:pos x="connsiteX0" y="connsiteY0"/>
                </a:cxn>
                <a:cxn ang="0">
                  <a:pos x="connsiteX1" y="connsiteY1"/>
                </a:cxn>
              </a:cxnLst>
              <a:rect l="l" t="t" r="r" b="b"/>
              <a:pathLst>
                <a:path w="2606040">
                  <a:moveTo>
                    <a:pt x="0" y="0"/>
                  </a:moveTo>
                  <a:lnTo>
                    <a:pt x="2606040" y="0"/>
                  </a:lnTo>
                </a:path>
              </a:pathLst>
            </a:custGeom>
            <a:noFill/>
            <a:ln w="3175" cap="flat" cmpd="sng" algn="ctr">
              <a:solidFill>
                <a:sysClr val="window" lastClr="FFFFFF">
                  <a:lumMod val="75000"/>
                </a:sysClr>
              </a:solidFill>
              <a:prstDash val="dash"/>
            </a:ln>
            <a:effectLst/>
          </p:spPr>
          <p:txBody>
            <a:bodyPr anchor="ctr"/>
            <a:lstStyle/>
            <a:p>
              <a:pPr algn="ctr" defTabSz="685800" fontAlgn="auto">
                <a:spcBef>
                  <a:spcPts val="0"/>
                </a:spcBef>
                <a:spcAft>
                  <a:spcPts val="0"/>
                </a:spcAft>
                <a:defRPr/>
              </a:pPr>
              <a:endParaRPr lang="zh-CN" altLang="en-US" sz="1400" kern="0" dirty="0">
                <a:solidFill>
                  <a:sysClr val="window" lastClr="FFFFFF"/>
                </a:solidFill>
                <a:latin typeface="Calibri"/>
                <a:ea typeface="宋体"/>
              </a:endParaRPr>
            </a:p>
          </p:txBody>
        </p:sp>
        <p:sp>
          <p:nvSpPr>
            <p:cNvPr id="65" name="TextBox 64"/>
            <p:cNvSpPr txBox="1"/>
            <p:nvPr/>
          </p:nvSpPr>
          <p:spPr>
            <a:xfrm>
              <a:off x="4681569" y="2807230"/>
              <a:ext cx="543160" cy="235534"/>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 lastClr="FFFFFF">
                      <a:lumMod val="65000"/>
                    </a:sysClr>
                  </a:solidFill>
                  <a:latin typeface="Calibri"/>
                  <a:ea typeface="宋体"/>
                </a:rPr>
                <a:t>微网站</a:t>
              </a:r>
            </a:p>
          </p:txBody>
        </p:sp>
        <p:sp>
          <p:nvSpPr>
            <p:cNvPr id="66" name="TextBox 65"/>
            <p:cNvSpPr txBox="1"/>
            <p:nvPr/>
          </p:nvSpPr>
          <p:spPr>
            <a:xfrm rot="20976775">
              <a:off x="4555976" y="1072275"/>
              <a:ext cx="882635" cy="235534"/>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外卖信息接收</a:t>
              </a:r>
            </a:p>
          </p:txBody>
        </p:sp>
        <p:sp>
          <p:nvSpPr>
            <p:cNvPr id="67" name="TextBox 66"/>
            <p:cNvSpPr txBox="1"/>
            <p:nvPr/>
          </p:nvSpPr>
          <p:spPr>
            <a:xfrm>
              <a:off x="7571587" y="1184684"/>
              <a:ext cx="994026" cy="286005"/>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1100" b="1" kern="0" dirty="0">
                  <a:solidFill>
                    <a:sysClr val="windowText" lastClr="000000">
                      <a:lumMod val="50000"/>
                      <a:lumOff val="50000"/>
                    </a:sysClr>
                  </a:solidFill>
                  <a:latin typeface="Calibri"/>
                  <a:ea typeface="宋体"/>
                </a:rPr>
                <a:t>线下 </a:t>
              </a:r>
              <a:r>
                <a:rPr lang="en-US" altLang="zh-CN" sz="1100" b="1" kern="0" dirty="0">
                  <a:solidFill>
                    <a:sysClr val="windowText" lastClr="000000">
                      <a:lumMod val="50000"/>
                      <a:lumOff val="50000"/>
                    </a:sysClr>
                  </a:solidFill>
                  <a:latin typeface="Calibri"/>
                  <a:ea typeface="宋体"/>
                </a:rPr>
                <a:t>Offline</a:t>
              </a:r>
              <a:endParaRPr lang="zh-CN" altLang="en-US" sz="1100" b="1" kern="0" dirty="0">
                <a:solidFill>
                  <a:sysClr val="windowText" lastClr="000000">
                    <a:lumMod val="50000"/>
                    <a:lumOff val="50000"/>
                  </a:sysClr>
                </a:solidFill>
                <a:latin typeface="Calibri"/>
                <a:ea typeface="宋体"/>
              </a:endParaRPr>
            </a:p>
          </p:txBody>
        </p:sp>
        <p:sp>
          <p:nvSpPr>
            <p:cNvPr id="68" name="TextBox 67"/>
            <p:cNvSpPr txBox="1"/>
            <p:nvPr/>
          </p:nvSpPr>
          <p:spPr>
            <a:xfrm>
              <a:off x="7571588" y="3723097"/>
              <a:ext cx="978112" cy="286005"/>
            </a:xfrm>
            <a:prstGeom prst="rect">
              <a:avLst/>
            </a:prstGeom>
            <a:solidFill>
              <a:sysClr val="window" lastClr="FFFFFF"/>
            </a:solid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1100" b="1" kern="0" dirty="0">
                  <a:solidFill>
                    <a:sysClr val="windowText" lastClr="000000">
                      <a:lumMod val="50000"/>
                      <a:lumOff val="50000"/>
                    </a:sysClr>
                  </a:solidFill>
                  <a:latin typeface="Calibri"/>
                  <a:ea typeface="宋体"/>
                </a:rPr>
                <a:t>线上 </a:t>
              </a:r>
              <a:r>
                <a:rPr lang="en-US" altLang="zh-CN" sz="1100" b="1" kern="0" dirty="0">
                  <a:solidFill>
                    <a:sysClr val="windowText" lastClr="000000">
                      <a:lumMod val="50000"/>
                      <a:lumOff val="50000"/>
                    </a:sysClr>
                  </a:solidFill>
                  <a:latin typeface="Calibri"/>
                  <a:ea typeface="宋体"/>
                </a:rPr>
                <a:t>Online</a:t>
              </a:r>
              <a:endParaRPr lang="zh-CN" altLang="en-US" sz="1100" b="1" kern="0" dirty="0">
                <a:solidFill>
                  <a:sysClr val="windowText" lastClr="000000">
                    <a:lumMod val="50000"/>
                    <a:lumOff val="50000"/>
                  </a:sysClr>
                </a:solidFill>
                <a:latin typeface="Calibri"/>
                <a:ea typeface="宋体"/>
              </a:endParaRPr>
            </a:p>
          </p:txBody>
        </p:sp>
        <p:pic>
          <p:nvPicPr>
            <p:cNvPr id="69" name="Picture 4"/>
            <p:cNvPicPr>
              <a:picLocks noChangeAspect="1" noChangeArrowheads="1"/>
            </p:cNvPicPr>
            <p:nvPr/>
          </p:nvPicPr>
          <p:blipFill>
            <a:blip r:embed="rId2" cstate="print"/>
            <a:srcRect/>
            <a:stretch>
              <a:fillRect/>
            </a:stretch>
          </p:blipFill>
          <p:spPr bwMode="auto">
            <a:xfrm>
              <a:off x="5857884" y="1195656"/>
              <a:ext cx="1591124" cy="785818"/>
            </a:xfrm>
            <a:prstGeom prst="rect">
              <a:avLst/>
            </a:prstGeom>
            <a:noFill/>
            <a:ln w="9525">
              <a:noFill/>
              <a:miter lim="800000"/>
              <a:headEnd/>
              <a:tailEnd/>
            </a:ln>
            <a:effectLst/>
          </p:spPr>
        </p:pic>
        <p:sp>
          <p:nvSpPr>
            <p:cNvPr id="70" name="TextBox 69"/>
            <p:cNvSpPr txBox="1"/>
            <p:nvPr/>
          </p:nvSpPr>
          <p:spPr>
            <a:xfrm rot="20976775">
              <a:off x="4711476" y="780066"/>
              <a:ext cx="430001" cy="235534"/>
            </a:xfrm>
            <a:prstGeom prst="rect">
              <a:avLst/>
            </a:prstGeom>
            <a:noFill/>
            <a:ln w="25400" cap="flat" cmpd="sng" algn="ctr">
              <a:noFill/>
              <a:prstDash val="solid"/>
            </a:ln>
            <a:effectLst/>
          </p:spPr>
          <p:txBody>
            <a:bodyPr wrap="none">
              <a:spAutoFit/>
            </a:bodyPr>
            <a:lstStyle/>
            <a:p>
              <a:pPr defTabSz="685800" fontAlgn="auto">
                <a:spcBef>
                  <a:spcPts val="0"/>
                </a:spcBef>
                <a:spcAft>
                  <a:spcPts val="0"/>
                </a:spcAft>
                <a:defRPr/>
              </a:pPr>
              <a:r>
                <a:rPr lang="zh-CN" altLang="en-US" sz="800" b="1" kern="0" dirty="0">
                  <a:solidFill>
                    <a:sysClr val="windowText" lastClr="000000">
                      <a:lumMod val="50000"/>
                      <a:lumOff val="50000"/>
                    </a:sysClr>
                  </a:solidFill>
                  <a:latin typeface="Calibri"/>
                  <a:ea typeface="宋体"/>
                </a:rPr>
                <a:t>点菜</a:t>
              </a:r>
            </a:p>
          </p:txBody>
        </p:sp>
      </p:grpSp>
      <p:pic>
        <p:nvPicPr>
          <p:cNvPr id="2051" name="Picture 3"/>
          <p:cNvPicPr>
            <a:picLocks noChangeAspect="1" noChangeArrowheads="1"/>
          </p:cNvPicPr>
          <p:nvPr/>
        </p:nvPicPr>
        <p:blipFill>
          <a:blip r:embed="rId3" cstate="print"/>
          <a:srcRect/>
          <a:stretch>
            <a:fillRect/>
          </a:stretch>
        </p:blipFill>
        <p:spPr bwMode="auto">
          <a:xfrm>
            <a:off x="5323110" y="3357568"/>
            <a:ext cx="1285883" cy="714380"/>
          </a:xfrm>
          <a:prstGeom prst="rect">
            <a:avLst/>
          </a:prstGeom>
          <a:noFill/>
          <a:ln w="9525">
            <a:noFill/>
            <a:miter lim="800000"/>
            <a:headEnd/>
            <a:tailEnd/>
          </a:ln>
          <a:effectLst/>
        </p:spPr>
      </p:pic>
      <p:sp>
        <p:nvSpPr>
          <p:cNvPr id="71" name="TextBox 70"/>
          <p:cNvSpPr txBox="1"/>
          <p:nvPr/>
        </p:nvSpPr>
        <p:spPr>
          <a:xfrm>
            <a:off x="142844" y="1500180"/>
            <a:ext cx="2214578" cy="1231106"/>
          </a:xfrm>
          <a:prstGeom prst="rect">
            <a:avLst/>
          </a:prstGeom>
          <a:solidFill>
            <a:srgbClr val="1F497D">
              <a:lumMod val="60000"/>
              <a:lumOff val="40000"/>
            </a:srgbClr>
          </a:solidFill>
          <a:ln w="3175" cap="flat" cmpd="sng" algn="ctr">
            <a:solidFill>
              <a:srgbClr val="4F81BD"/>
            </a:solidFill>
            <a:prstDash val="solid"/>
          </a:ln>
          <a:effectLst/>
        </p:spPr>
        <p:txBody>
          <a:bodyPr rot="0" spcFirstLastPara="1" vertOverflow="overflow" horzOverflow="overflow" vert="horz" wrap="square" lIns="38100" tIns="38100" rIns="38100" bIns="38100" numCol="1" spcCol="28575" rtlCol="0" anchor="ctr">
            <a:spAutoFit/>
          </a:bodyPr>
          <a:lstStyle/>
          <a:p>
            <a:pPr algn="ctr" defTabSz="685800" fontAlgn="auto" latinLnBrk="1" hangingPunct="0">
              <a:lnSpc>
                <a:spcPct val="150000"/>
              </a:lnSpc>
              <a:spcBef>
                <a:spcPts val="0"/>
              </a:spcBef>
              <a:spcAft>
                <a:spcPts val="0"/>
              </a:spcAft>
              <a:defRPr/>
            </a:pPr>
            <a:r>
              <a:rPr lang="zh-CN" altLang="en-US" sz="1400" b="1" kern="0" dirty="0">
                <a:solidFill>
                  <a:sysClr val="window" lastClr="FFFFFF"/>
                </a:solidFill>
                <a:latin typeface="幼圆" pitchFamily="49" charset="-122"/>
                <a:ea typeface="幼圆" pitchFamily="49" charset="-122"/>
                <a:sym typeface="Trebuchet MS"/>
              </a:rPr>
              <a:t>掌贝价值</a:t>
            </a:r>
            <a:endParaRPr lang="en-US" altLang="zh-CN" sz="1400" b="1" kern="0" dirty="0">
              <a:solidFill>
                <a:sysClr val="window" lastClr="FFFFFF"/>
              </a:solidFill>
              <a:latin typeface="幼圆" pitchFamily="49" charset="-122"/>
              <a:ea typeface="幼圆" pitchFamily="49" charset="-122"/>
              <a:sym typeface="Trebuchet MS"/>
            </a:endParaRPr>
          </a:p>
          <a:p>
            <a:pPr defTabSz="685800" fontAlgn="auto" latinLnBrk="1" hangingPunct="0">
              <a:lnSpc>
                <a:spcPct val="150000"/>
              </a:lnSpc>
              <a:spcBef>
                <a:spcPts val="0"/>
              </a:spcBef>
              <a:spcAft>
                <a:spcPts val="0"/>
              </a:spcAft>
              <a:defRPr/>
            </a:pPr>
            <a:r>
              <a:rPr lang="zh-CN" altLang="en-US" sz="900" b="1" kern="0" dirty="0">
                <a:solidFill>
                  <a:sysClr val="window" lastClr="FFFFFF"/>
                </a:solidFill>
                <a:latin typeface="幼圆" pitchFamily="49" charset="-122"/>
                <a:ea typeface="幼圆" pitchFamily="49" charset="-122"/>
                <a:sym typeface="Trebuchet MS"/>
              </a:rPr>
              <a:t>融合     一个智能</a:t>
            </a:r>
            <a:r>
              <a:rPr lang="en-US" altLang="zh-CN" sz="900" b="1" kern="0" dirty="0">
                <a:solidFill>
                  <a:sysClr val="window" lastClr="FFFFFF"/>
                </a:solidFill>
                <a:latin typeface="幼圆" pitchFamily="49" charset="-122"/>
                <a:ea typeface="幼圆" pitchFamily="49" charset="-122"/>
                <a:sym typeface="Trebuchet MS"/>
              </a:rPr>
              <a:t>POS</a:t>
            </a:r>
            <a:r>
              <a:rPr lang="zh-CN" altLang="en-US" sz="900" b="1" kern="0" dirty="0">
                <a:solidFill>
                  <a:sysClr val="window" lastClr="FFFFFF"/>
                </a:solidFill>
                <a:latin typeface="幼圆" pitchFamily="49" charset="-122"/>
                <a:ea typeface="幼圆" pitchFamily="49" charset="-122"/>
                <a:sym typeface="Trebuchet MS"/>
              </a:rPr>
              <a:t>搞定所有的事</a:t>
            </a:r>
            <a:endParaRPr lang="en-US" altLang="zh-CN" sz="900" b="1" kern="0" dirty="0">
              <a:solidFill>
                <a:sysClr val="window" lastClr="FFFFFF"/>
              </a:solidFill>
              <a:latin typeface="幼圆" pitchFamily="49" charset="-122"/>
              <a:ea typeface="幼圆" pitchFamily="49" charset="-122"/>
              <a:sym typeface="Trebuchet MS"/>
            </a:endParaRPr>
          </a:p>
          <a:p>
            <a:pPr defTabSz="685800" fontAlgn="auto" latinLnBrk="1" hangingPunct="0">
              <a:lnSpc>
                <a:spcPct val="150000"/>
              </a:lnSpc>
              <a:spcBef>
                <a:spcPts val="0"/>
              </a:spcBef>
              <a:spcAft>
                <a:spcPts val="0"/>
              </a:spcAft>
              <a:defRPr/>
            </a:pPr>
            <a:r>
              <a:rPr lang="zh-CN" altLang="en-US" sz="900" b="1" kern="0" dirty="0">
                <a:solidFill>
                  <a:sysClr val="window" lastClr="FFFFFF"/>
                </a:solidFill>
                <a:latin typeface="幼圆" pitchFamily="49" charset="-122"/>
                <a:ea typeface="幼圆" pitchFamily="49" charset="-122"/>
                <a:sym typeface="Trebuchet MS"/>
              </a:rPr>
              <a:t>连接     </a:t>
            </a:r>
            <a:r>
              <a:rPr lang="zh-CN" altLang="en-US" sz="900" b="1" kern="0" dirty="0">
                <a:solidFill>
                  <a:sysClr val="window" lastClr="FFFFFF"/>
                </a:solidFill>
                <a:latin typeface="幼圆" pitchFamily="49" charset="-122"/>
                <a:ea typeface="幼圆" pitchFamily="49" charset="-122"/>
              </a:rPr>
              <a:t>所有支付客户都建立连接</a:t>
            </a:r>
            <a:endParaRPr lang="zh-CN" altLang="en-US" sz="900" b="1" kern="0" dirty="0">
              <a:solidFill>
                <a:sysClr val="window" lastClr="FFFFFF"/>
              </a:solidFill>
              <a:latin typeface="幼圆" pitchFamily="49" charset="-122"/>
              <a:ea typeface="幼圆" pitchFamily="49" charset="-122"/>
              <a:sym typeface="Trebuchet MS"/>
            </a:endParaRPr>
          </a:p>
          <a:p>
            <a:pPr defTabSz="685800" fontAlgn="auto" latinLnBrk="1" hangingPunct="0">
              <a:lnSpc>
                <a:spcPct val="150000"/>
              </a:lnSpc>
              <a:spcBef>
                <a:spcPts val="0"/>
              </a:spcBef>
              <a:spcAft>
                <a:spcPts val="0"/>
              </a:spcAft>
              <a:defRPr/>
            </a:pPr>
            <a:r>
              <a:rPr lang="zh-CN" altLang="en-US" sz="900" b="1" kern="0" dirty="0">
                <a:solidFill>
                  <a:sysClr val="window" lastClr="FFFFFF"/>
                </a:solidFill>
                <a:latin typeface="幼圆" pitchFamily="49" charset="-122"/>
                <a:ea typeface="幼圆" pitchFamily="49" charset="-122"/>
                <a:sym typeface="Trebuchet MS"/>
              </a:rPr>
              <a:t>数据     </a:t>
            </a:r>
            <a:r>
              <a:rPr lang="zh-CN" altLang="en-US" sz="900" b="1" kern="0" dirty="0">
                <a:solidFill>
                  <a:sysClr val="window" lastClr="FFFFFF"/>
                </a:solidFill>
                <a:latin typeface="幼圆" pitchFamily="49" charset="-122"/>
                <a:ea typeface="幼圆" pitchFamily="49" charset="-122"/>
              </a:rPr>
              <a:t>基于</a:t>
            </a:r>
            <a:r>
              <a:rPr lang="en-US" altLang="zh-CN" sz="900" b="1" kern="0" dirty="0">
                <a:solidFill>
                  <a:sysClr val="window" lastClr="FFFFFF"/>
                </a:solidFill>
                <a:latin typeface="幼圆" pitchFamily="49" charset="-122"/>
                <a:ea typeface="幼圆" pitchFamily="49" charset="-122"/>
              </a:rPr>
              <a:t>ID</a:t>
            </a:r>
            <a:r>
              <a:rPr lang="zh-CN" altLang="en-US" sz="900" b="1" kern="0" dirty="0">
                <a:solidFill>
                  <a:sysClr val="window" lastClr="FFFFFF"/>
                </a:solidFill>
                <a:latin typeface="幼圆" pitchFamily="49" charset="-122"/>
                <a:ea typeface="幼圆" pitchFamily="49" charset="-122"/>
              </a:rPr>
              <a:t>的消费者行为画像</a:t>
            </a:r>
            <a:endParaRPr lang="en-US" altLang="zh-CN" sz="900" b="1" kern="0" dirty="0">
              <a:solidFill>
                <a:sysClr val="window" lastClr="FFFFFF"/>
              </a:solidFill>
              <a:latin typeface="幼圆" pitchFamily="49" charset="-122"/>
              <a:ea typeface="幼圆" pitchFamily="49" charset="-122"/>
            </a:endParaRPr>
          </a:p>
          <a:p>
            <a:pPr defTabSz="685800" fontAlgn="auto" latinLnBrk="1" hangingPunct="0">
              <a:lnSpc>
                <a:spcPct val="150000"/>
              </a:lnSpc>
              <a:spcBef>
                <a:spcPts val="0"/>
              </a:spcBef>
              <a:spcAft>
                <a:spcPts val="0"/>
              </a:spcAft>
              <a:defRPr/>
            </a:pPr>
            <a:r>
              <a:rPr lang="zh-CN" altLang="en-US" sz="900" b="1" kern="0" dirty="0">
                <a:solidFill>
                  <a:sysClr val="window" lastClr="FFFFFF"/>
                </a:solidFill>
                <a:latin typeface="幼圆" pitchFamily="49" charset="-122"/>
                <a:ea typeface="幼圆" pitchFamily="49" charset="-122"/>
                <a:sym typeface="Trebuchet MS"/>
              </a:rPr>
              <a:t>营销     卡券</a:t>
            </a:r>
            <a:r>
              <a:rPr lang="zh-CN" altLang="en-US" sz="900" b="1" kern="0" dirty="0">
                <a:solidFill>
                  <a:sysClr val="window" lastClr="FFFFFF"/>
                </a:solidFill>
                <a:latin typeface="幼圆" pitchFamily="49" charset="-122"/>
                <a:ea typeface="幼圆" pitchFamily="49" charset="-122"/>
              </a:rPr>
              <a:t>二次病毒营销吸引客户</a:t>
            </a:r>
            <a:endParaRPr lang="zh-CN" altLang="en-US" sz="900" b="1" kern="0" dirty="0">
              <a:solidFill>
                <a:sysClr val="window" lastClr="FFFFFF"/>
              </a:solidFill>
              <a:latin typeface="幼圆" pitchFamily="49" charset="-122"/>
              <a:ea typeface="幼圆" pitchFamily="49" charset="-122"/>
              <a:sym typeface="Trebuchet MS"/>
            </a:endParaRPr>
          </a:p>
        </p:txBody>
      </p:sp>
    </p:spTree>
    <p:extLst>
      <p:ext uri="{BB962C8B-B14F-4D97-AF65-F5344CB8AC3E}">
        <p14:creationId xmlns:p14="http://schemas.microsoft.com/office/powerpoint/2010/main" val="2537916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TotalTime>
  <Words>3763</Words>
  <Application>Microsoft Macintosh PowerPoint</Application>
  <PresentationFormat>全屏显示(16:9)</PresentationFormat>
  <Paragraphs>351</Paragraphs>
  <Slides>27</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Arial Unicode MS</vt:lpstr>
      <vt:lpstr>Bernard MT Condensed</vt:lpstr>
      <vt:lpstr>Calibri</vt:lpstr>
      <vt:lpstr>Calibri Light</vt:lpstr>
      <vt:lpstr>Trebuchet MS</vt:lpstr>
      <vt:lpstr>宋体</vt:lpstr>
      <vt:lpstr>微软雅黑</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danny huang</cp:lastModifiedBy>
  <cp:revision>443</cp:revision>
  <dcterms:created xsi:type="dcterms:W3CDTF">2016-08-12T13:40:08Z</dcterms:created>
  <dcterms:modified xsi:type="dcterms:W3CDTF">2017-02-05T09:20:55Z</dcterms:modified>
</cp:coreProperties>
</file>