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1" r:id="rId2"/>
    <p:sldMasterId id="2147483658" r:id="rId3"/>
    <p:sldMasterId id="2147483660" r:id="rId4"/>
    <p:sldMasterId id="2147483666" r:id="rId5"/>
    <p:sldMasterId id="2147483668" r:id="rId6"/>
    <p:sldMasterId id="2147483664" r:id="rId7"/>
  </p:sldMasterIdLst>
  <p:sldIdLst>
    <p:sldId id="274" r:id="rId8"/>
    <p:sldId id="256" r:id="rId9"/>
    <p:sldId id="275" r:id="rId10"/>
    <p:sldId id="259" r:id="rId11"/>
    <p:sldId id="260" r:id="rId12"/>
    <p:sldId id="261" r:id="rId13"/>
    <p:sldId id="285" r:id="rId14"/>
    <p:sldId id="263" r:id="rId15"/>
    <p:sldId id="264" r:id="rId16"/>
    <p:sldId id="265" r:id="rId17"/>
    <p:sldId id="286" r:id="rId18"/>
    <p:sldId id="262" r:id="rId19"/>
    <p:sldId id="266" r:id="rId20"/>
    <p:sldId id="268" r:id="rId21"/>
    <p:sldId id="270" r:id="rId22"/>
    <p:sldId id="284" r:id="rId23"/>
    <p:sldId id="283" r:id="rId24"/>
    <p:sldId id="272" r:id="rId25"/>
    <p:sldId id="273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C8E67E"/>
    <a:srgbClr val="9BC5C9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96" autoAdjust="0"/>
  </p:normalViewPr>
  <p:slideViewPr>
    <p:cSldViewPr>
      <p:cViewPr varScale="1">
        <p:scale>
          <a:sx n="83" d="100"/>
          <a:sy n="83" d="100"/>
        </p:scale>
        <p:origin x="-144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jpe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C836F5-1EE6-4583-A7FD-88033DB795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43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F24971-E145-445B-B364-FCED538BAD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4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1A15D-FCB5-4E3E-AA33-2BBF69FB11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93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725229-981F-4159-B898-F28FC4A93C5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1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550B3E-5E67-45FA-95C7-46E3F7FC5A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652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807761-474E-4377-85D6-52AD3ED062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05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8AEFDF-53A4-44F1-BA77-99E5D21F755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66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25D298-D8A6-4AE9-8B78-FE7FD90ECCF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35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D8076D-141A-4D78-8DCE-9894F4CD677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84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E63F16-A7D6-4BA1-83C9-5BA063CCD2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596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ADA2B-28DD-4189-8619-CA0CB5E7817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5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0D86A6-BC9A-4981-A1A8-6D58F56F41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14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A72E04-756D-43DD-9521-F10AE77141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866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599947-5ECB-4E60-91F9-FE1417DC4F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311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A405A-9C57-45C6-A1A4-675377CA25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556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0" y="0"/>
          <a:ext cx="9144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2" name="Image" r:id="rId3" imgW="2438198" imgH="1657835" progId="Photoshop.Image.7">
                  <p:embed/>
                </p:oleObj>
              </mc:Choice>
              <mc:Fallback>
                <p:oleObj name="Image" r:id="rId3" imgW="2438198" imgH="1657835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4343400"/>
            <a:ext cx="5181600" cy="12192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562600"/>
            <a:ext cx="5181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52400" y="6553200"/>
            <a:ext cx="2438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3048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6553200"/>
            <a:ext cx="2438400" cy="228600"/>
          </a:xfrm>
        </p:spPr>
        <p:txBody>
          <a:bodyPr/>
          <a:lstStyle>
            <a:lvl1pPr algn="r">
              <a:defRPr sz="1000">
                <a:latin typeface="Arial" charset="0"/>
              </a:defRPr>
            </a:lvl1pPr>
          </a:lstStyle>
          <a:p>
            <a:fld id="{85973604-BCC6-48E4-B813-FE7D2B2C00D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1256" name="Text Box 8"/>
          <p:cNvSpPr txBox="1">
            <a:spLocks noChangeArrowheads="1"/>
          </p:cNvSpPr>
          <p:nvPr userDrawn="1"/>
        </p:nvSpPr>
        <p:spPr bwMode="gray">
          <a:xfrm>
            <a:off x="228600" y="3810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400" b="1" i="1">
                <a:solidFill>
                  <a:srgbClr val="333399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81257" name="AutoShape 9"/>
          <p:cNvSpPr>
            <a:spLocks noChangeArrowheads="1"/>
          </p:cNvSpPr>
          <p:nvPr/>
        </p:nvSpPr>
        <p:spPr bwMode="gray">
          <a:xfrm>
            <a:off x="6684963" y="3438525"/>
            <a:ext cx="2001837" cy="123825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8" name="AutoShape 10"/>
          <p:cNvSpPr>
            <a:spLocks noChangeArrowheads="1"/>
          </p:cNvSpPr>
          <p:nvPr/>
        </p:nvSpPr>
        <p:spPr bwMode="gray">
          <a:xfrm>
            <a:off x="4724400" y="2201863"/>
            <a:ext cx="2047875" cy="1260475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9" name="AutoShape 11"/>
          <p:cNvSpPr>
            <a:spLocks noChangeArrowheads="1"/>
          </p:cNvSpPr>
          <p:nvPr/>
        </p:nvSpPr>
        <p:spPr bwMode="gray">
          <a:xfrm>
            <a:off x="5741988" y="1752600"/>
            <a:ext cx="1908175" cy="126365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60" name="Freeform 12" descr="F"/>
          <p:cNvSpPr>
            <a:spLocks/>
          </p:cNvSpPr>
          <p:nvPr/>
        </p:nvSpPr>
        <p:spPr bwMode="gray">
          <a:xfrm>
            <a:off x="6686550" y="4054475"/>
            <a:ext cx="1028700" cy="1692275"/>
          </a:xfrm>
          <a:custGeom>
            <a:avLst/>
            <a:gdLst>
              <a:gd name="T0" fmla="*/ 648 w 648"/>
              <a:gd name="T1" fmla="*/ 1066 h 1066"/>
              <a:gd name="T2" fmla="*/ 641 w 648"/>
              <a:gd name="T3" fmla="*/ 389 h 1066"/>
              <a:gd name="T4" fmla="*/ 0 w 648"/>
              <a:gd name="T5" fmla="*/ 0 h 1066"/>
              <a:gd name="T6" fmla="*/ 2 w 648"/>
              <a:gd name="T7" fmla="*/ 681 h 1066"/>
              <a:gd name="T8" fmla="*/ 648 w 648"/>
              <a:gd name="T9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1066">
                <a:moveTo>
                  <a:pt x="648" y="1066"/>
                </a:moveTo>
                <a:lnTo>
                  <a:pt x="641" y="389"/>
                </a:lnTo>
                <a:lnTo>
                  <a:pt x="0" y="0"/>
                </a:lnTo>
                <a:lnTo>
                  <a:pt x="2" y="681"/>
                </a:lnTo>
                <a:lnTo>
                  <a:pt x="648" y="1066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1" name="Freeform 13" descr="d"/>
          <p:cNvSpPr>
            <a:spLocks/>
          </p:cNvSpPr>
          <p:nvPr/>
        </p:nvSpPr>
        <p:spPr bwMode="gray">
          <a:xfrm>
            <a:off x="4725988" y="2819400"/>
            <a:ext cx="1027112" cy="1733550"/>
          </a:xfrm>
          <a:custGeom>
            <a:avLst/>
            <a:gdLst>
              <a:gd name="T0" fmla="*/ 626 w 626"/>
              <a:gd name="T1" fmla="*/ 991 h 991"/>
              <a:gd name="T2" fmla="*/ 626 w 626"/>
              <a:gd name="T3" fmla="*/ 362 h 991"/>
              <a:gd name="T4" fmla="*/ 0 w 626"/>
              <a:gd name="T5" fmla="*/ 0 h 991"/>
              <a:gd name="T6" fmla="*/ 2 w 626"/>
              <a:gd name="T7" fmla="*/ 617 h 991"/>
              <a:gd name="T8" fmla="*/ 626 w 626"/>
              <a:gd name="T9" fmla="*/ 991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91">
                <a:moveTo>
                  <a:pt x="626" y="991"/>
                </a:moveTo>
                <a:lnTo>
                  <a:pt x="626" y="362"/>
                </a:lnTo>
                <a:lnTo>
                  <a:pt x="0" y="0"/>
                </a:lnTo>
                <a:lnTo>
                  <a:pt x="2" y="617"/>
                </a:lnTo>
                <a:lnTo>
                  <a:pt x="626" y="991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2" name="Freeform 14"/>
          <p:cNvSpPr>
            <a:spLocks/>
          </p:cNvSpPr>
          <p:nvPr/>
        </p:nvSpPr>
        <p:spPr bwMode="gray">
          <a:xfrm>
            <a:off x="5749925" y="4537075"/>
            <a:ext cx="939800" cy="1635125"/>
          </a:xfrm>
          <a:custGeom>
            <a:avLst/>
            <a:gdLst>
              <a:gd name="T0" fmla="*/ 592 w 592"/>
              <a:gd name="T1" fmla="*/ 1030 h 1030"/>
              <a:gd name="T2" fmla="*/ 592 w 592"/>
              <a:gd name="T3" fmla="*/ 371 h 1030"/>
              <a:gd name="T4" fmla="*/ 1 w 592"/>
              <a:gd name="T5" fmla="*/ 0 h 1030"/>
              <a:gd name="T6" fmla="*/ 0 w 592"/>
              <a:gd name="T7" fmla="*/ 662 h 1030"/>
              <a:gd name="T8" fmla="*/ 592 w 592"/>
              <a:gd name="T9" fmla="*/ 103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" h="1030">
                <a:moveTo>
                  <a:pt x="592" y="1030"/>
                </a:moveTo>
                <a:lnTo>
                  <a:pt x="592" y="371"/>
                </a:lnTo>
                <a:lnTo>
                  <a:pt x="1" y="0"/>
                </a:lnTo>
                <a:lnTo>
                  <a:pt x="0" y="662"/>
                </a:lnTo>
                <a:lnTo>
                  <a:pt x="592" y="103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3" name="Freeform 15" descr="b"/>
          <p:cNvSpPr>
            <a:spLocks/>
          </p:cNvSpPr>
          <p:nvPr/>
        </p:nvSpPr>
        <p:spPr bwMode="gray">
          <a:xfrm>
            <a:off x="5741988" y="2382838"/>
            <a:ext cx="962025" cy="1671637"/>
          </a:xfrm>
          <a:custGeom>
            <a:avLst/>
            <a:gdLst>
              <a:gd name="T0" fmla="*/ 589 w 598"/>
              <a:gd name="T1" fmla="*/ 1053 h 1053"/>
              <a:gd name="T2" fmla="*/ 598 w 598"/>
              <a:gd name="T3" fmla="*/ 394 h 1053"/>
              <a:gd name="T4" fmla="*/ 0 w 598"/>
              <a:gd name="T5" fmla="*/ 0 h 1053"/>
              <a:gd name="T6" fmla="*/ 1 w 598"/>
              <a:gd name="T7" fmla="*/ 675 h 1053"/>
              <a:gd name="T8" fmla="*/ 589 w 598"/>
              <a:gd name="T9" fmla="*/ 1053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8" h="1053">
                <a:moveTo>
                  <a:pt x="589" y="1053"/>
                </a:moveTo>
                <a:lnTo>
                  <a:pt x="598" y="394"/>
                </a:lnTo>
                <a:lnTo>
                  <a:pt x="0" y="0"/>
                </a:lnTo>
                <a:lnTo>
                  <a:pt x="1" y="675"/>
                </a:lnTo>
                <a:lnTo>
                  <a:pt x="589" y="1053"/>
                </a:lnTo>
                <a:close/>
              </a:path>
            </a:pathLst>
          </a:cu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1BE11B-41EF-4A8F-9248-FAFD171C9D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036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684B84-F645-4A24-90FC-D27ED2E853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259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7338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7338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A5964B-BDF6-4A89-941F-66F12A37E4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328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E99E87-3DCB-439A-BEEC-A4C538F386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082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959B4-A272-4CE1-86B2-F41EBFAC4B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83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B51E40-86EB-47A2-9D5F-9A3E0A7D46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1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790AA3-39DA-47C3-B970-44A0FEB5B87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4520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E5D623-CE74-41EB-B16B-32ADD643D6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5183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EBC231-F1E1-4696-947C-0E8F9405FC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232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A8A3F6-9581-40F9-9DE2-8569053565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5303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1905000" cy="5772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5562600" cy="5772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421EE2-5510-49EA-A649-6CD54F8635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40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BC22B-16FE-4C69-AC8E-3A1FDAC0E5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207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3B12B-DBBF-43CA-9919-0C297602D1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002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3947-C6CD-4B10-890E-57AD5FB1D3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4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E21D5-266D-482F-8925-3D188F980F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9417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A9108-F2AC-4683-8EF9-9BEC0A27C8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228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44F2-7960-4D17-9794-F7C0E52C0B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0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46F97-447E-4C2A-8EC7-B554AC9CA4B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9096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84566-2D55-4451-A5FD-C85B2DD1D0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498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C5E4D-ABDB-40EF-BE94-BA4EEC0026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442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8E855-5FB6-484F-82D4-A3B023039E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161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9CB2-DF31-440F-9DB5-30A9A35FB2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193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AC48F-38A1-495E-A30C-587FE40674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071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Freeform 2"/>
          <p:cNvSpPr>
            <a:spLocks/>
          </p:cNvSpPr>
          <p:nvPr/>
        </p:nvSpPr>
        <p:spPr bwMode="gray">
          <a:xfrm>
            <a:off x="76200" y="4652963"/>
            <a:ext cx="7543800" cy="2205037"/>
          </a:xfrm>
          <a:custGeom>
            <a:avLst/>
            <a:gdLst>
              <a:gd name="T0" fmla="*/ 1534 w 4752"/>
              <a:gd name="T1" fmla="*/ 0 h 1389"/>
              <a:gd name="T2" fmla="*/ 1560 w 4752"/>
              <a:gd name="T3" fmla="*/ 12 h 1389"/>
              <a:gd name="T4" fmla="*/ 1591 w 4752"/>
              <a:gd name="T5" fmla="*/ 31 h 1389"/>
              <a:gd name="T6" fmla="*/ 4752 w 4752"/>
              <a:gd name="T7" fmla="*/ 1389 h 1389"/>
              <a:gd name="T8" fmla="*/ 0 w 4752"/>
              <a:gd name="T9" fmla="*/ 1389 h 1389"/>
              <a:gd name="T10" fmla="*/ 1534 w 4752"/>
              <a:gd name="T11" fmla="*/ 0 h 1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1389">
                <a:moveTo>
                  <a:pt x="1534" y="0"/>
                </a:moveTo>
                <a:cubicBezTo>
                  <a:pt x="1543" y="4"/>
                  <a:pt x="1552" y="7"/>
                  <a:pt x="1560" y="12"/>
                </a:cubicBezTo>
                <a:cubicBezTo>
                  <a:pt x="1571" y="18"/>
                  <a:pt x="1591" y="31"/>
                  <a:pt x="1591" y="31"/>
                </a:cubicBezTo>
                <a:lnTo>
                  <a:pt x="4752" y="1389"/>
                </a:lnTo>
                <a:lnTo>
                  <a:pt x="0" y="1389"/>
                </a:lnTo>
                <a:lnTo>
                  <a:pt x="1534" y="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6931" name="Freeform 3"/>
          <p:cNvSpPr>
            <a:spLocks/>
          </p:cNvSpPr>
          <p:nvPr/>
        </p:nvSpPr>
        <p:spPr bwMode="gray">
          <a:xfrm>
            <a:off x="0" y="2971800"/>
            <a:ext cx="3124200" cy="2286000"/>
          </a:xfrm>
          <a:custGeom>
            <a:avLst/>
            <a:gdLst>
              <a:gd name="T0" fmla="*/ 0 w 1968"/>
              <a:gd name="T1" fmla="*/ 85 h 1440"/>
              <a:gd name="T2" fmla="*/ 57 w 1968"/>
              <a:gd name="T3" fmla="*/ 85 h 1440"/>
              <a:gd name="T4" fmla="*/ 1440 w 1968"/>
              <a:gd name="T5" fmla="*/ 0 h 1440"/>
              <a:gd name="T6" fmla="*/ 1968 w 1968"/>
              <a:gd name="T7" fmla="*/ 912 h 1440"/>
              <a:gd name="T8" fmla="*/ 0 w 1968"/>
              <a:gd name="T9" fmla="*/ 1440 h 1440"/>
              <a:gd name="T10" fmla="*/ 0 w 1968"/>
              <a:gd name="T11" fmla="*/ 85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8" h="1440">
                <a:moveTo>
                  <a:pt x="0" y="85"/>
                </a:moveTo>
                <a:cubicBezTo>
                  <a:pt x="19" y="85"/>
                  <a:pt x="38" y="85"/>
                  <a:pt x="57" y="85"/>
                </a:cubicBezTo>
                <a:lnTo>
                  <a:pt x="1440" y="0"/>
                </a:lnTo>
                <a:lnTo>
                  <a:pt x="1968" y="912"/>
                </a:lnTo>
                <a:lnTo>
                  <a:pt x="0" y="1440"/>
                </a:lnTo>
                <a:lnTo>
                  <a:pt x="0" y="85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6932" name="Freeform 4"/>
          <p:cNvSpPr>
            <a:spLocks/>
          </p:cNvSpPr>
          <p:nvPr/>
        </p:nvSpPr>
        <p:spPr bwMode="gray">
          <a:xfrm>
            <a:off x="0" y="0"/>
            <a:ext cx="9144000" cy="5943600"/>
          </a:xfrm>
          <a:custGeom>
            <a:avLst/>
            <a:gdLst>
              <a:gd name="T0" fmla="*/ 0 w 5808"/>
              <a:gd name="T1" fmla="*/ 1440 h 3744"/>
              <a:gd name="T2" fmla="*/ 1104 w 5808"/>
              <a:gd name="T3" fmla="*/ 1344 h 3744"/>
              <a:gd name="T4" fmla="*/ 4752 w 5808"/>
              <a:gd name="T5" fmla="*/ 0 h 3744"/>
              <a:gd name="T6" fmla="*/ 5808 w 5808"/>
              <a:gd name="T7" fmla="*/ 0 h 3744"/>
              <a:gd name="T8" fmla="*/ 5808 w 5808"/>
              <a:gd name="T9" fmla="*/ 3744 h 3744"/>
              <a:gd name="T10" fmla="*/ 0 w 5808"/>
              <a:gd name="T11" fmla="*/ 2064 h 3744"/>
              <a:gd name="T12" fmla="*/ 0 w 5808"/>
              <a:gd name="T13" fmla="*/ 1440 h 3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08" h="3744">
                <a:moveTo>
                  <a:pt x="0" y="1440"/>
                </a:moveTo>
                <a:lnTo>
                  <a:pt x="1104" y="1344"/>
                </a:lnTo>
                <a:lnTo>
                  <a:pt x="4752" y="0"/>
                </a:lnTo>
                <a:lnTo>
                  <a:pt x="5808" y="0"/>
                </a:lnTo>
                <a:lnTo>
                  <a:pt x="5808" y="3744"/>
                </a:lnTo>
                <a:lnTo>
                  <a:pt x="0" y="2064"/>
                </a:lnTo>
                <a:lnTo>
                  <a:pt x="0" y="144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tint val="3647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369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E789E268-8797-40D1-BEC4-6333B64B92B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36936" name="Text Box 8"/>
          <p:cNvSpPr txBox="1">
            <a:spLocks noChangeArrowheads="1"/>
          </p:cNvSpPr>
          <p:nvPr/>
        </p:nvSpPr>
        <p:spPr bwMode="white">
          <a:xfrm>
            <a:off x="4038600" y="63246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>
                <a:latin typeface="Lucida Sans Unicode" pitchFamily="34" charset="0"/>
                <a:ea typeface="Gulim" pitchFamily="34" charset="-127"/>
              </a:rPr>
              <a:t>LOGO</a:t>
            </a:r>
          </a:p>
        </p:txBody>
      </p:sp>
      <p:sp>
        <p:nvSpPr>
          <p:cNvPr id="636937" name="Freeform 9"/>
          <p:cNvSpPr>
            <a:spLocks/>
          </p:cNvSpPr>
          <p:nvPr/>
        </p:nvSpPr>
        <p:spPr bwMode="invGray">
          <a:xfrm>
            <a:off x="0" y="533400"/>
            <a:ext cx="9144000" cy="2133600"/>
          </a:xfrm>
          <a:custGeom>
            <a:avLst/>
            <a:gdLst>
              <a:gd name="T0" fmla="*/ 0 w 5760"/>
              <a:gd name="T1" fmla="*/ 1248 h 1344"/>
              <a:gd name="T2" fmla="*/ 1488 w 5760"/>
              <a:gd name="T3" fmla="*/ 1104 h 1344"/>
              <a:gd name="T4" fmla="*/ 5760 w 5760"/>
              <a:gd name="T5" fmla="*/ 0 h 1344"/>
              <a:gd name="T6" fmla="*/ 5760 w 5760"/>
              <a:gd name="T7" fmla="*/ 1344 h 1344"/>
              <a:gd name="T8" fmla="*/ 0 w 5760"/>
              <a:gd name="T9" fmla="*/ 1344 h 1344"/>
              <a:gd name="T10" fmla="*/ 0 w 5760"/>
              <a:gd name="T11" fmla="*/ 1248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1344">
                <a:moveTo>
                  <a:pt x="0" y="1248"/>
                </a:moveTo>
                <a:lnTo>
                  <a:pt x="1488" y="1104"/>
                </a:lnTo>
                <a:lnTo>
                  <a:pt x="5760" y="0"/>
                </a:lnTo>
                <a:lnTo>
                  <a:pt x="5760" y="1344"/>
                </a:lnTo>
                <a:lnTo>
                  <a:pt x="0" y="1344"/>
                </a:lnTo>
                <a:lnTo>
                  <a:pt x="0" y="1248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7568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6938" name="Freeform 10"/>
          <p:cNvSpPr>
            <a:spLocks/>
          </p:cNvSpPr>
          <p:nvPr/>
        </p:nvSpPr>
        <p:spPr bwMode="gray">
          <a:xfrm>
            <a:off x="0" y="3733800"/>
            <a:ext cx="3124200" cy="3200400"/>
          </a:xfrm>
          <a:custGeom>
            <a:avLst/>
            <a:gdLst>
              <a:gd name="T0" fmla="*/ 0 w 1968"/>
              <a:gd name="T1" fmla="*/ 0 h 1968"/>
              <a:gd name="T2" fmla="*/ 1968 w 1968"/>
              <a:gd name="T3" fmla="*/ 576 h 1968"/>
              <a:gd name="T4" fmla="*/ 144 w 1968"/>
              <a:gd name="T5" fmla="*/ 1968 h 1968"/>
              <a:gd name="T6" fmla="*/ 0 w 1968"/>
              <a:gd name="T7" fmla="*/ 1968 h 1968"/>
              <a:gd name="T8" fmla="*/ 0 w 1968"/>
              <a:gd name="T9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8" h="1968">
                <a:moveTo>
                  <a:pt x="0" y="0"/>
                </a:moveTo>
                <a:lnTo>
                  <a:pt x="1968" y="576"/>
                </a:lnTo>
                <a:lnTo>
                  <a:pt x="144" y="1968"/>
                </a:lnTo>
                <a:lnTo>
                  <a:pt x="0" y="196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60784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6939" name="Line 11"/>
          <p:cNvSpPr>
            <a:spLocks noChangeShapeType="1"/>
          </p:cNvSpPr>
          <p:nvPr/>
        </p:nvSpPr>
        <p:spPr bwMode="auto">
          <a:xfrm>
            <a:off x="0" y="2759075"/>
            <a:ext cx="9144000" cy="0"/>
          </a:xfrm>
          <a:prstGeom prst="line">
            <a:avLst/>
          </a:prstGeom>
          <a:noFill/>
          <a:ln w="635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6940" name="Rectangle 12"/>
          <p:cNvSpPr>
            <a:spLocks noChangeArrowheads="1"/>
          </p:cNvSpPr>
          <p:nvPr/>
        </p:nvSpPr>
        <p:spPr bwMode="black">
          <a:xfrm>
            <a:off x="141288" y="119063"/>
            <a:ext cx="6705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Add Your Company Slogan</a:t>
            </a:r>
          </a:p>
        </p:txBody>
      </p:sp>
      <p:sp>
        <p:nvSpPr>
          <p:cNvPr id="636941" name="Oval 13"/>
          <p:cNvSpPr>
            <a:spLocks noChangeArrowheads="1"/>
          </p:cNvSpPr>
          <p:nvPr/>
        </p:nvSpPr>
        <p:spPr bwMode="ltGray">
          <a:xfrm>
            <a:off x="4648200" y="114300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42" name="Oval 14"/>
          <p:cNvSpPr>
            <a:spLocks noChangeArrowheads="1"/>
          </p:cNvSpPr>
          <p:nvPr/>
        </p:nvSpPr>
        <p:spPr bwMode="ltGray">
          <a:xfrm>
            <a:off x="1752600" y="3254375"/>
            <a:ext cx="317500" cy="317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43" name="Oval 15"/>
          <p:cNvSpPr>
            <a:spLocks noChangeArrowheads="1"/>
          </p:cNvSpPr>
          <p:nvPr/>
        </p:nvSpPr>
        <p:spPr bwMode="ltGray">
          <a:xfrm>
            <a:off x="762000" y="2971800"/>
            <a:ext cx="234950" cy="2349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44" name="Oval 16"/>
          <p:cNvSpPr>
            <a:spLocks noChangeArrowheads="1"/>
          </p:cNvSpPr>
          <p:nvPr/>
        </p:nvSpPr>
        <p:spPr bwMode="ltGray">
          <a:xfrm>
            <a:off x="4038600" y="2079625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45" name="Oval 17"/>
          <p:cNvSpPr>
            <a:spLocks noChangeArrowheads="1"/>
          </p:cNvSpPr>
          <p:nvPr/>
        </p:nvSpPr>
        <p:spPr bwMode="ltGray">
          <a:xfrm>
            <a:off x="3124200" y="2232025"/>
            <a:ext cx="317500" cy="317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46" name="Rectangle 18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0" y="2687638"/>
            <a:ext cx="8763000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ko-KR" noProof="0" smtClean="0"/>
              <a:t>PowerPoint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A4652F-FDAB-4A94-88B4-554A5A751F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183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7AF9A8-A986-49DB-B0EE-FB286D77080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3842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B99CB5-4D0E-4E76-B432-C0328E8CD2D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6505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E55329-700E-44E3-9352-BBCDDED0A8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5391B0-698E-4FC0-9ECC-3A97B3CC192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216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6715F6-AB77-4B1D-92B9-6F0F330FBEB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86431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1EC61C-1DBF-4E21-9B21-E5E26B67139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80466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45F263-8162-4728-8C7E-C4688B81318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74488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A7D0A8-AC03-49AC-92C8-CD12DDD07AA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3132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B56753-7956-43F4-9D25-D83C2C4D4D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1104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175264-B24A-417A-872A-10DF438ED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854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D37E9F-C46D-42DE-BDBA-FCDC81DD1F9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97573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AD52BA-0D55-4DA4-A16F-A07399B534D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84524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E1944A-A679-489A-BA7F-4EA2266BA46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5948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029F3-BD55-4D85-8D51-F23527477A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942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050137-0976-4228-9C8D-5485790E9B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7985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7500E6-288D-4E3A-81AA-C9379C608F1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6590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682B1E-2894-49E2-9095-C547B0DD4E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3242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CDC716-F887-4845-86AE-268F78360A8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414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FBF92B-22E6-4F13-87C0-7E82F4CEFF9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2018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55FC07-2C0A-41E4-9181-D5824246B6F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3155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A4319F-DFC1-44BE-9B0C-2CAEBDD62CF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8628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508845-32CC-4901-B802-8575BED7B8D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3980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538F6406-098D-4CA5-87DA-1C6F9F0FCCF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5406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000" b="1">
                <a:solidFill>
                  <a:srgbClr val="F8F8F8"/>
                </a:solidFill>
              </a:rPr>
              <a:t>www.themegallery.com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9" name="Rectangle 17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50" name="Rectangle 18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4451" name="Rectangle 19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74452" name="Rectangle 2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74453" name="Rectangle 21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74454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02BEF6A3-0576-45C1-A920-3D660320EC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2744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2744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2744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2744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2744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2744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2744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2744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2744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2744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2744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2744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2744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2744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animBg="1"/>
      <p:bldP spid="274434" grpId="1" animBg="1"/>
      <p:bldP spid="274435" grpId="0" animBg="1"/>
      <p:bldP spid="274435" grpId="1" animBg="1"/>
      <p:bldP spid="274436" grpId="0" animBg="1"/>
      <p:bldP spid="274436" grpId="1" animBg="1"/>
      <p:bldP spid="274437" grpId="0" animBg="1"/>
      <p:bldP spid="274437" grpId="1" animBg="1"/>
      <p:bldP spid="274438" grpId="0" animBg="1"/>
      <p:bldP spid="274438" grpId="1" animBg="1"/>
      <p:bldP spid="274439" grpId="0" animBg="1"/>
      <p:bldP spid="274439" grpId="1" animBg="1"/>
      <p:bldP spid="274440" grpId="0" animBg="1"/>
      <p:bldP spid="274440" grpId="1" animBg="1"/>
      <p:bldP spid="274441" grpId="0" animBg="1"/>
      <p:bldP spid="274441" grpId="1" animBg="1"/>
      <p:bldP spid="274442" grpId="0" animBg="1"/>
      <p:bldP spid="274442" grpId="1" animBg="1"/>
      <p:bldP spid="274443" grpId="0" animBg="1"/>
      <p:bldP spid="274443" grpId="1" animBg="1"/>
      <p:bldP spid="274444" grpId="0" animBg="1"/>
      <p:bldP spid="274444" grpId="1" animBg="1"/>
      <p:bldP spid="274447" grpId="0" animBg="1"/>
      <p:bldP spid="274447" grpId="1" animBg="1"/>
      <p:bldP spid="274448" grpId="0" animBg="1"/>
      <p:bldP spid="274448" grpId="1" animBg="1"/>
      <p:bldP spid="274449" grpId="0" animBg="1"/>
      <p:bldP spid="274449" grpId="1" animBg="1"/>
      <p:bldP spid="274450" grpId="0"/>
      <p:bldP spid="274450" grpId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20A1A-6DC4-4BE9-B945-AC8347E2E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1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90DBC3-A741-4EA6-85AA-DD7E914206F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3911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B878F-2B7E-4438-89AE-A470E1EC0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9472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13F18-D20D-4D1C-95BE-483828409C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04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8979A-7233-42CB-A6C8-5790DC6E00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7906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4B32-E240-4D2B-80A3-E431E91BCC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9487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B2B9F-B8A3-4321-BA2B-66590A4CC4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7360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99D29-53DC-493D-B234-2B468976C9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221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A2410-43A0-4880-9DB8-D2B3D4C759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0550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7D5CF-FF10-4146-B0D9-4CA8F0F04A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4256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133600" cy="62499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48400" cy="6249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DA064-E172-4CCE-ADB4-A82E1CA8B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6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56E3EE-0ADF-494A-AF7C-15B0876EBD6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2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1459F-A04D-4578-A745-041104B422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04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7_!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365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79" name="Rectangle 3"/>
          <p:cNvSpPr>
            <a:spLocks noChangeArrowheads="1"/>
          </p:cNvSpPr>
          <p:nvPr/>
        </p:nvSpPr>
        <p:spPr bwMode="gray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9BC5C9"/>
              </a:gs>
              <a:gs pos="100000">
                <a:srgbClr val="9BC5C9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fld id="{BF5C90CF-F371-4FDB-B384-CBAD953EDF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503238"/>
            <a:ext cx="7086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pic>
        <p:nvPicPr>
          <p:cNvPr id="178186" name="Picture 10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6" name="Picture 2" descr="7_!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365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547" name="Rectangle 3"/>
          <p:cNvSpPr>
            <a:spLocks noChangeArrowheads="1"/>
          </p:cNvSpPr>
          <p:nvPr/>
        </p:nvSpPr>
        <p:spPr bwMode="gray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9BC5C9"/>
              </a:gs>
              <a:gs pos="100000">
                <a:srgbClr val="9BC5C9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fld id="{2F0C1840-F6D7-4B86-8BAC-7937C143CD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503238"/>
            <a:ext cx="7086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6551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pic>
        <p:nvPicPr>
          <p:cNvPr id="236552" name="Picture 8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554" name="Rectangle 10"/>
          <p:cNvSpPr>
            <a:spLocks noChangeArrowheads="1"/>
          </p:cNvSpPr>
          <p:nvPr userDrawn="1"/>
        </p:nvSpPr>
        <p:spPr bwMode="auto">
          <a:xfrm>
            <a:off x="3733800" y="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Unit 1  Measurement, Control and Instrumentation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2" name="Image" r:id="rId14" imgW="2438198" imgH="1657835" progId="Photoshop.Image.7">
                  <p:embed/>
                </p:oleObj>
              </mc:Choice>
              <mc:Fallback>
                <p:oleObj name="Image" r:id="rId14" imgW="2438198" imgH="1657835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7" name="Rectangle 3"/>
          <p:cNvSpPr>
            <a:spLocks noChangeArrowheads="1"/>
          </p:cNvSpPr>
          <p:nvPr/>
        </p:nvSpPr>
        <p:spPr bwMode="white">
          <a:xfrm>
            <a:off x="5715000" y="6305550"/>
            <a:ext cx="3009900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066800" y="1371600"/>
            <a:ext cx="7620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4008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fld id="{B1C95544-EEB2-42A9-B9FF-006BA0DA55F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02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457200"/>
            <a:ext cx="7086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0241" name="Rectangle 17"/>
          <p:cNvSpPr>
            <a:spLocks noChangeArrowheads="1"/>
          </p:cNvSpPr>
          <p:nvPr userDrawn="1"/>
        </p:nvSpPr>
        <p:spPr bwMode="auto">
          <a:xfrm>
            <a:off x="3448050" y="76200"/>
            <a:ext cx="561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 1  Measurement, Control and Instrumentation</a:t>
            </a:r>
          </a:p>
        </p:txBody>
      </p:sp>
      <p:sp>
        <p:nvSpPr>
          <p:cNvPr id="180242" name="Line 18"/>
          <p:cNvSpPr>
            <a:spLocks noChangeShapeType="1"/>
          </p:cNvSpPr>
          <p:nvPr userDrawn="1"/>
        </p:nvSpPr>
        <p:spPr bwMode="auto">
          <a:xfrm>
            <a:off x="3276600" y="381000"/>
            <a:ext cx="5867400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9" name="Picture 7" descr="10061423285c46b3d540b3cb7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250440-E939-4854-8F5D-ED124F6ED0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2280" name="Rectangle 8"/>
          <p:cNvSpPr>
            <a:spLocks noChangeArrowheads="1"/>
          </p:cNvSpPr>
          <p:nvPr userDrawn="1"/>
        </p:nvSpPr>
        <p:spPr bwMode="auto">
          <a:xfrm>
            <a:off x="3429000" y="76200"/>
            <a:ext cx="561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 1  Measurement, Control and Instrumentation</a:t>
            </a:r>
          </a:p>
        </p:txBody>
      </p:sp>
      <p:sp>
        <p:nvSpPr>
          <p:cNvPr id="182281" name="Line 9"/>
          <p:cNvSpPr>
            <a:spLocks noChangeShapeType="1"/>
          </p:cNvSpPr>
          <p:nvPr userDrawn="1"/>
        </p:nvSpPr>
        <p:spPr bwMode="auto">
          <a:xfrm>
            <a:off x="3276600" y="381000"/>
            <a:ext cx="5867400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ChangeArrowheads="1"/>
          </p:cNvSpPr>
          <p:nvPr/>
        </p:nvSpPr>
        <p:spPr bwMode="gray"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Freeform 3"/>
          <p:cNvSpPr>
            <a:spLocks/>
          </p:cNvSpPr>
          <p:nvPr/>
        </p:nvSpPr>
        <p:spPr bwMode="gray">
          <a:xfrm>
            <a:off x="76200" y="4652963"/>
            <a:ext cx="7543800" cy="2205037"/>
          </a:xfrm>
          <a:custGeom>
            <a:avLst/>
            <a:gdLst>
              <a:gd name="T0" fmla="*/ 1534 w 4752"/>
              <a:gd name="T1" fmla="*/ 0 h 1389"/>
              <a:gd name="T2" fmla="*/ 1560 w 4752"/>
              <a:gd name="T3" fmla="*/ 12 h 1389"/>
              <a:gd name="T4" fmla="*/ 1591 w 4752"/>
              <a:gd name="T5" fmla="*/ 31 h 1389"/>
              <a:gd name="T6" fmla="*/ 4752 w 4752"/>
              <a:gd name="T7" fmla="*/ 1389 h 1389"/>
              <a:gd name="T8" fmla="*/ 0 w 4752"/>
              <a:gd name="T9" fmla="*/ 1389 h 1389"/>
              <a:gd name="T10" fmla="*/ 1534 w 4752"/>
              <a:gd name="T11" fmla="*/ 0 h 1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1389">
                <a:moveTo>
                  <a:pt x="1534" y="0"/>
                </a:moveTo>
                <a:cubicBezTo>
                  <a:pt x="1543" y="4"/>
                  <a:pt x="1552" y="7"/>
                  <a:pt x="1560" y="12"/>
                </a:cubicBezTo>
                <a:cubicBezTo>
                  <a:pt x="1571" y="18"/>
                  <a:pt x="1591" y="31"/>
                  <a:pt x="1591" y="31"/>
                </a:cubicBezTo>
                <a:lnTo>
                  <a:pt x="4752" y="1389"/>
                </a:lnTo>
                <a:lnTo>
                  <a:pt x="0" y="1389"/>
                </a:lnTo>
                <a:lnTo>
                  <a:pt x="1534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908" name="Freeform 4"/>
          <p:cNvSpPr>
            <a:spLocks/>
          </p:cNvSpPr>
          <p:nvPr/>
        </p:nvSpPr>
        <p:spPr bwMode="gray">
          <a:xfrm>
            <a:off x="0" y="2971800"/>
            <a:ext cx="3124200" cy="2286000"/>
          </a:xfrm>
          <a:custGeom>
            <a:avLst/>
            <a:gdLst>
              <a:gd name="T0" fmla="*/ 0 w 1968"/>
              <a:gd name="T1" fmla="*/ 85 h 1440"/>
              <a:gd name="T2" fmla="*/ 57 w 1968"/>
              <a:gd name="T3" fmla="*/ 85 h 1440"/>
              <a:gd name="T4" fmla="*/ 1440 w 1968"/>
              <a:gd name="T5" fmla="*/ 0 h 1440"/>
              <a:gd name="T6" fmla="*/ 1968 w 1968"/>
              <a:gd name="T7" fmla="*/ 912 h 1440"/>
              <a:gd name="T8" fmla="*/ 0 w 1968"/>
              <a:gd name="T9" fmla="*/ 1440 h 1440"/>
              <a:gd name="T10" fmla="*/ 0 w 1968"/>
              <a:gd name="T11" fmla="*/ 85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8" h="1440">
                <a:moveTo>
                  <a:pt x="0" y="85"/>
                </a:moveTo>
                <a:cubicBezTo>
                  <a:pt x="19" y="85"/>
                  <a:pt x="38" y="85"/>
                  <a:pt x="57" y="85"/>
                </a:cubicBezTo>
                <a:lnTo>
                  <a:pt x="1440" y="0"/>
                </a:lnTo>
                <a:lnTo>
                  <a:pt x="1968" y="912"/>
                </a:lnTo>
                <a:lnTo>
                  <a:pt x="0" y="1440"/>
                </a:lnTo>
                <a:lnTo>
                  <a:pt x="0" y="8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909" name="Freeform 5"/>
          <p:cNvSpPr>
            <a:spLocks/>
          </p:cNvSpPr>
          <p:nvPr/>
        </p:nvSpPr>
        <p:spPr bwMode="invGray">
          <a:xfrm>
            <a:off x="0" y="0"/>
            <a:ext cx="9144000" cy="5943600"/>
          </a:xfrm>
          <a:custGeom>
            <a:avLst/>
            <a:gdLst>
              <a:gd name="T0" fmla="*/ 0 w 5808"/>
              <a:gd name="T1" fmla="*/ 1440 h 3744"/>
              <a:gd name="T2" fmla="*/ 1104 w 5808"/>
              <a:gd name="T3" fmla="*/ 1344 h 3744"/>
              <a:gd name="T4" fmla="*/ 4752 w 5808"/>
              <a:gd name="T5" fmla="*/ 0 h 3744"/>
              <a:gd name="T6" fmla="*/ 5808 w 5808"/>
              <a:gd name="T7" fmla="*/ 0 h 3744"/>
              <a:gd name="T8" fmla="*/ 5808 w 5808"/>
              <a:gd name="T9" fmla="*/ 3744 h 3744"/>
              <a:gd name="T10" fmla="*/ 0 w 5808"/>
              <a:gd name="T11" fmla="*/ 2064 h 3744"/>
              <a:gd name="T12" fmla="*/ 0 w 5808"/>
              <a:gd name="T13" fmla="*/ 1440 h 3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08" h="3744">
                <a:moveTo>
                  <a:pt x="0" y="1440"/>
                </a:moveTo>
                <a:lnTo>
                  <a:pt x="1104" y="1344"/>
                </a:lnTo>
                <a:lnTo>
                  <a:pt x="4752" y="0"/>
                </a:lnTo>
                <a:lnTo>
                  <a:pt x="5808" y="0"/>
                </a:lnTo>
                <a:lnTo>
                  <a:pt x="5808" y="3744"/>
                </a:lnTo>
                <a:lnTo>
                  <a:pt x="0" y="2064"/>
                </a:lnTo>
                <a:lnTo>
                  <a:pt x="0" y="144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910" name="Freeform 6"/>
          <p:cNvSpPr>
            <a:spLocks/>
          </p:cNvSpPr>
          <p:nvPr/>
        </p:nvSpPr>
        <p:spPr bwMode="invGray">
          <a:xfrm>
            <a:off x="0" y="3733800"/>
            <a:ext cx="3124200" cy="3200400"/>
          </a:xfrm>
          <a:custGeom>
            <a:avLst/>
            <a:gdLst>
              <a:gd name="T0" fmla="*/ 0 w 1968"/>
              <a:gd name="T1" fmla="*/ 0 h 1968"/>
              <a:gd name="T2" fmla="*/ 1968 w 1968"/>
              <a:gd name="T3" fmla="*/ 576 h 1968"/>
              <a:gd name="T4" fmla="*/ 144 w 1968"/>
              <a:gd name="T5" fmla="*/ 1968 h 1968"/>
              <a:gd name="T6" fmla="*/ 0 w 1968"/>
              <a:gd name="T7" fmla="*/ 1968 h 1968"/>
              <a:gd name="T8" fmla="*/ 0 w 1968"/>
              <a:gd name="T9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8" h="1968">
                <a:moveTo>
                  <a:pt x="0" y="0"/>
                </a:moveTo>
                <a:lnTo>
                  <a:pt x="1968" y="576"/>
                </a:lnTo>
                <a:lnTo>
                  <a:pt x="144" y="1968"/>
                </a:lnTo>
                <a:lnTo>
                  <a:pt x="0" y="1968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9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3591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3591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Gulim" pitchFamily="34" charset="-127"/>
              </a:defRPr>
            </a:lvl1pPr>
          </a:lstStyle>
          <a:p>
            <a:fld id="{2747D0EA-A471-45BA-A0E7-EB5AC22989A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35914" name="Rectangle 10"/>
          <p:cNvSpPr>
            <a:spLocks noChangeArrowheads="1"/>
          </p:cNvSpPr>
          <p:nvPr userDrawn="1"/>
        </p:nvSpPr>
        <p:spPr bwMode="auto">
          <a:xfrm>
            <a:off x="5562600" y="46038"/>
            <a:ext cx="343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Unit12     Artificial Intelligence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ChangeArrowheads="1"/>
          </p:cNvSpPr>
          <p:nvPr/>
        </p:nvSpPr>
        <p:spPr bwMode="gray"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Freeform 3"/>
          <p:cNvSpPr>
            <a:spLocks/>
          </p:cNvSpPr>
          <p:nvPr/>
        </p:nvSpPr>
        <p:spPr bwMode="gray">
          <a:xfrm>
            <a:off x="76200" y="4652963"/>
            <a:ext cx="7543800" cy="2205037"/>
          </a:xfrm>
          <a:custGeom>
            <a:avLst/>
            <a:gdLst>
              <a:gd name="T0" fmla="*/ 1534 w 4752"/>
              <a:gd name="T1" fmla="*/ 0 h 1389"/>
              <a:gd name="T2" fmla="*/ 1560 w 4752"/>
              <a:gd name="T3" fmla="*/ 12 h 1389"/>
              <a:gd name="T4" fmla="*/ 1591 w 4752"/>
              <a:gd name="T5" fmla="*/ 31 h 1389"/>
              <a:gd name="T6" fmla="*/ 4752 w 4752"/>
              <a:gd name="T7" fmla="*/ 1389 h 1389"/>
              <a:gd name="T8" fmla="*/ 0 w 4752"/>
              <a:gd name="T9" fmla="*/ 1389 h 1389"/>
              <a:gd name="T10" fmla="*/ 1534 w 4752"/>
              <a:gd name="T11" fmla="*/ 0 h 1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1389">
                <a:moveTo>
                  <a:pt x="1534" y="0"/>
                </a:moveTo>
                <a:cubicBezTo>
                  <a:pt x="1543" y="4"/>
                  <a:pt x="1552" y="7"/>
                  <a:pt x="1560" y="12"/>
                </a:cubicBezTo>
                <a:cubicBezTo>
                  <a:pt x="1571" y="18"/>
                  <a:pt x="1591" y="31"/>
                  <a:pt x="1591" y="31"/>
                </a:cubicBezTo>
                <a:lnTo>
                  <a:pt x="4752" y="1389"/>
                </a:lnTo>
                <a:lnTo>
                  <a:pt x="0" y="1389"/>
                </a:lnTo>
                <a:lnTo>
                  <a:pt x="1534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8980" name="Freeform 4"/>
          <p:cNvSpPr>
            <a:spLocks/>
          </p:cNvSpPr>
          <p:nvPr/>
        </p:nvSpPr>
        <p:spPr bwMode="gray">
          <a:xfrm>
            <a:off x="0" y="2971800"/>
            <a:ext cx="3124200" cy="2286000"/>
          </a:xfrm>
          <a:custGeom>
            <a:avLst/>
            <a:gdLst>
              <a:gd name="T0" fmla="*/ 0 w 1968"/>
              <a:gd name="T1" fmla="*/ 85 h 1440"/>
              <a:gd name="T2" fmla="*/ 57 w 1968"/>
              <a:gd name="T3" fmla="*/ 85 h 1440"/>
              <a:gd name="T4" fmla="*/ 1440 w 1968"/>
              <a:gd name="T5" fmla="*/ 0 h 1440"/>
              <a:gd name="T6" fmla="*/ 1968 w 1968"/>
              <a:gd name="T7" fmla="*/ 912 h 1440"/>
              <a:gd name="T8" fmla="*/ 0 w 1968"/>
              <a:gd name="T9" fmla="*/ 1440 h 1440"/>
              <a:gd name="T10" fmla="*/ 0 w 1968"/>
              <a:gd name="T11" fmla="*/ 85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8" h="1440">
                <a:moveTo>
                  <a:pt x="0" y="85"/>
                </a:moveTo>
                <a:cubicBezTo>
                  <a:pt x="19" y="85"/>
                  <a:pt x="38" y="85"/>
                  <a:pt x="57" y="85"/>
                </a:cubicBezTo>
                <a:lnTo>
                  <a:pt x="1440" y="0"/>
                </a:lnTo>
                <a:lnTo>
                  <a:pt x="1968" y="912"/>
                </a:lnTo>
                <a:lnTo>
                  <a:pt x="0" y="1440"/>
                </a:lnTo>
                <a:lnTo>
                  <a:pt x="0" y="8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8981" name="Freeform 5"/>
          <p:cNvSpPr>
            <a:spLocks/>
          </p:cNvSpPr>
          <p:nvPr/>
        </p:nvSpPr>
        <p:spPr bwMode="invGray">
          <a:xfrm>
            <a:off x="0" y="0"/>
            <a:ext cx="9144000" cy="5943600"/>
          </a:xfrm>
          <a:custGeom>
            <a:avLst/>
            <a:gdLst>
              <a:gd name="T0" fmla="*/ 0 w 5808"/>
              <a:gd name="T1" fmla="*/ 1440 h 3744"/>
              <a:gd name="T2" fmla="*/ 1104 w 5808"/>
              <a:gd name="T3" fmla="*/ 1344 h 3744"/>
              <a:gd name="T4" fmla="*/ 4752 w 5808"/>
              <a:gd name="T5" fmla="*/ 0 h 3744"/>
              <a:gd name="T6" fmla="*/ 5808 w 5808"/>
              <a:gd name="T7" fmla="*/ 0 h 3744"/>
              <a:gd name="T8" fmla="*/ 5808 w 5808"/>
              <a:gd name="T9" fmla="*/ 3744 h 3744"/>
              <a:gd name="T10" fmla="*/ 0 w 5808"/>
              <a:gd name="T11" fmla="*/ 2064 h 3744"/>
              <a:gd name="T12" fmla="*/ 0 w 5808"/>
              <a:gd name="T13" fmla="*/ 1440 h 3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08" h="3744">
                <a:moveTo>
                  <a:pt x="0" y="1440"/>
                </a:moveTo>
                <a:lnTo>
                  <a:pt x="1104" y="1344"/>
                </a:lnTo>
                <a:lnTo>
                  <a:pt x="4752" y="0"/>
                </a:lnTo>
                <a:lnTo>
                  <a:pt x="5808" y="0"/>
                </a:lnTo>
                <a:lnTo>
                  <a:pt x="5808" y="3744"/>
                </a:lnTo>
                <a:lnTo>
                  <a:pt x="0" y="2064"/>
                </a:lnTo>
                <a:lnTo>
                  <a:pt x="0" y="144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8982" name="Freeform 6"/>
          <p:cNvSpPr>
            <a:spLocks/>
          </p:cNvSpPr>
          <p:nvPr/>
        </p:nvSpPr>
        <p:spPr bwMode="invGray">
          <a:xfrm>
            <a:off x="0" y="3733800"/>
            <a:ext cx="3124200" cy="3200400"/>
          </a:xfrm>
          <a:custGeom>
            <a:avLst/>
            <a:gdLst>
              <a:gd name="T0" fmla="*/ 0 w 1968"/>
              <a:gd name="T1" fmla="*/ 0 h 1968"/>
              <a:gd name="T2" fmla="*/ 1968 w 1968"/>
              <a:gd name="T3" fmla="*/ 576 h 1968"/>
              <a:gd name="T4" fmla="*/ 144 w 1968"/>
              <a:gd name="T5" fmla="*/ 1968 h 1968"/>
              <a:gd name="T6" fmla="*/ 0 w 1968"/>
              <a:gd name="T7" fmla="*/ 1968 h 1968"/>
              <a:gd name="T8" fmla="*/ 0 w 1968"/>
              <a:gd name="T9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8" h="1968">
                <a:moveTo>
                  <a:pt x="0" y="0"/>
                </a:moveTo>
                <a:lnTo>
                  <a:pt x="1968" y="576"/>
                </a:lnTo>
                <a:lnTo>
                  <a:pt x="144" y="1968"/>
                </a:lnTo>
                <a:lnTo>
                  <a:pt x="0" y="1968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89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3898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3898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Gulim" pitchFamily="34" charset="-127"/>
              </a:defRPr>
            </a:lvl1pPr>
          </a:lstStyle>
          <a:p>
            <a:fld id="{DB054563-C8AB-4484-8C44-6F7FA77EC7E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2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gray">
          <a:xfrm>
            <a:off x="150813" y="0"/>
            <a:ext cx="76200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gray">
          <a:xfrm>
            <a:off x="-12700" y="0"/>
            <a:ext cx="1651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gray">
          <a:xfrm>
            <a:off x="41275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gray">
          <a:xfrm>
            <a:off x="225425" y="0"/>
            <a:ext cx="76200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gray">
          <a:xfrm>
            <a:off x="30003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341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7341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27342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2FB480-0AA4-4AD8-83F8-6842FE16150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73424" name="Line 16"/>
          <p:cNvSpPr>
            <a:spLocks noChangeShapeType="1"/>
          </p:cNvSpPr>
          <p:nvPr userDrawn="1"/>
        </p:nvSpPr>
        <p:spPr bwMode="auto">
          <a:xfrm>
            <a:off x="3276600" y="381000"/>
            <a:ext cx="5867400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425" name="Rectangle 17"/>
          <p:cNvSpPr>
            <a:spLocks noChangeArrowheads="1"/>
          </p:cNvSpPr>
          <p:nvPr userDrawn="1"/>
        </p:nvSpPr>
        <p:spPr bwMode="auto">
          <a:xfrm>
            <a:off x="3502025" y="46038"/>
            <a:ext cx="561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 1  Measurement, Control and Instrumentation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5638800" y="2286000"/>
            <a:ext cx="2743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dirty="0">
                <a:latin typeface="Times New Roman" pitchFamily="18" charset="0"/>
              </a:rPr>
              <a:t>Unit12  Artificial Intelligence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0"/>
            <a:ext cx="4879848" cy="686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347472" y="1447800"/>
            <a:ext cx="84582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dirty="0" smtClean="0">
                <a:latin typeface="Book Antiqua" pitchFamily="18" charset="0"/>
              </a:rPr>
              <a:t>The </a:t>
            </a:r>
            <a:r>
              <a:rPr lang="en-US" altLang="zh-CN" sz="2600" dirty="0">
                <a:latin typeface="Book Antiqua" pitchFamily="18" charset="0"/>
              </a:rPr>
              <a:t>headgear has earphones and three-dimensional stereoscopic screens (one type is called </a:t>
            </a:r>
            <a:r>
              <a:rPr lang="en-US" altLang="zh-CN" sz="2600" dirty="0" err="1">
                <a:solidFill>
                  <a:srgbClr val="FF0000"/>
                </a:solidFill>
                <a:latin typeface="Book Antiqua" pitchFamily="18" charset="0"/>
              </a:rPr>
              <a:t>Eyephones</a:t>
            </a:r>
            <a:r>
              <a:rPr lang="en-US" altLang="zh-CN" sz="2600" dirty="0">
                <a:latin typeface="Book Antiqua" pitchFamily="18" charset="0"/>
              </a:rPr>
              <a:t> ) . The gloves have sensors that collect data about your hand movements  ( one type is called </a:t>
            </a:r>
            <a:r>
              <a:rPr lang="en-US" altLang="zh-CN" sz="2600" dirty="0">
                <a:solidFill>
                  <a:srgbClr val="FF0000"/>
                </a:solidFill>
                <a:latin typeface="Book Antiqua" pitchFamily="18" charset="0"/>
              </a:rPr>
              <a:t>Data Glove </a:t>
            </a:r>
            <a:r>
              <a:rPr lang="en-US" altLang="zh-CN" sz="2600" dirty="0">
                <a:latin typeface="Book Antiqua" pitchFamily="18" charset="0"/>
              </a:rPr>
              <a:t>). </a:t>
            </a:r>
            <a:endParaRPr lang="en-US" altLang="zh-CN" sz="2600" dirty="0" smtClean="0">
              <a:latin typeface="Book Antiqua" pitchFamily="18" charset="0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句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z="2400" dirty="0" err="1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Eyephone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是计算机用语，指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眼机</a:t>
            </a: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用于虚拟现实</a:t>
            </a: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，视像耳机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400" dirty="0" err="1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DataGlove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指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（装有传感器的）数据手套</a:t>
            </a:r>
            <a:r>
              <a:rPr lang="zh-CN" altLang="en-US" sz="2400" b="1" dirty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全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句译为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帽子上有耳机和三维立体屏（一种类型是视像耳机）。手套上有传感器，采集手运动的数据（一种类型是数据手套）</a:t>
            </a:r>
            <a:r>
              <a:rPr lang="zh-CN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sz="24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0" y="1295400"/>
            <a:ext cx="7543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Book Antiqua" pitchFamily="18" charset="0"/>
              </a:rPr>
              <a:t>Coupled with software (such as a program called </a:t>
            </a:r>
            <a:r>
              <a:rPr lang="en-US" altLang="zh-CN" sz="2400" dirty="0" smtClean="0">
                <a:solidFill>
                  <a:srgbClr val="FF0000"/>
                </a:solidFill>
                <a:latin typeface="Book Antiqua" pitchFamily="18" charset="0"/>
              </a:rPr>
              <a:t>Body Electric</a:t>
            </a:r>
            <a:r>
              <a:rPr lang="en-US" altLang="zh-CN" sz="2400" dirty="0" smtClean="0">
                <a:latin typeface="Book Antiqua" pitchFamily="18" charset="0"/>
              </a:rPr>
              <a:t>), this interactive sensory equipment lets you immerse yourself in a computer-generated world.</a:t>
            </a:r>
          </a:p>
          <a:p>
            <a:pPr>
              <a:spcBef>
                <a:spcPct val="50000"/>
              </a:spcBef>
              <a:buClr>
                <a:schemeClr val="hlink"/>
              </a:buClr>
            </a:pPr>
            <a:r>
              <a:rPr lang="en-US" altLang="zh-CN" sz="2400" dirty="0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Body Electric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是美国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VPL </a:t>
            </a:r>
            <a:r>
              <a:rPr lang="en-US" altLang="zh-CN" sz="2400" dirty="0" smtClean="0">
                <a:latin typeface="Book Antiqua" pitchFamily="18" charset="0"/>
                <a:ea typeface="楷体_GB2312" pitchFamily="49" charset="-122"/>
              </a:rPr>
              <a:t>Research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公司开发的用于虚拟现实设计的可视化程序设计语言。</a:t>
            </a:r>
            <a:endParaRPr lang="en-US" altLang="zh-CN" sz="2400" b="1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全句译为：</a:t>
            </a:r>
            <a:r>
              <a:rPr lang="zh-CN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再加上软件（如</a:t>
            </a:r>
            <a:r>
              <a:rPr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Body Electric</a:t>
            </a:r>
            <a:r>
              <a:rPr lang="zh-CN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系统），这种交互式感知装置能让你置身于计算机生成的世界中。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altLang="zh-CN" dirty="0" smtClean="0">
              <a:latin typeface="Book Antiqua" pitchFamily="18" charset="0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0" dirty="0">
                <a:latin typeface="Book Antiqua" pitchFamily="18" charset="0"/>
              </a:rPr>
              <a:t>   Creating virtual reality programs required </a:t>
            </a:r>
            <a:r>
              <a:rPr lang="en-US" altLang="zh-CN" sz="2400" b="0" dirty="0">
                <a:solidFill>
                  <a:srgbClr val="FF0000"/>
                </a:solidFill>
                <a:latin typeface="Book Antiqua" pitchFamily="18" charset="0"/>
              </a:rPr>
              <a:t>very-high-end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很高档的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Book Antiqua" pitchFamily="18" charset="0"/>
              </a:rPr>
              <a:t> software costing several thousands of dollars. Recently, several lower-cost yet powerful authoring programs have been introduced. These programs are widely used to create Web-based virtual reality applications. One of the best known is </a:t>
            </a:r>
            <a:r>
              <a:rPr lang="en-US" altLang="zh-CN" sz="2400" b="0" dirty="0">
                <a:solidFill>
                  <a:srgbClr val="FF0000"/>
                </a:solidFill>
                <a:latin typeface="Book Antiqua" pitchFamily="18" charset="0"/>
              </a:rPr>
              <a:t>Cosmo Worlds</a:t>
            </a:r>
            <a:r>
              <a:rPr lang="en-US" altLang="zh-CN" sz="2400" b="0" dirty="0">
                <a:latin typeface="Book Antiqua" pitchFamily="18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是可视化的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VRML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编器 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Book Antiqua" pitchFamily="18" charset="0"/>
              </a:rPr>
              <a:t>from </a:t>
            </a:r>
            <a:r>
              <a:rPr lang="en-US" altLang="zh-CN" sz="2400" b="0" dirty="0">
                <a:solidFill>
                  <a:srgbClr val="FF0000"/>
                </a:solidFill>
                <a:latin typeface="Book Antiqua" pitchFamily="18" charset="0"/>
              </a:rPr>
              <a:t>Cosmo Software 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美国硅图公司</a:t>
            </a:r>
            <a:r>
              <a:rPr lang="en-US" altLang="zh-CN" sz="2400" b="0" dirty="0">
                <a:solidFill>
                  <a:srgbClr val="0000CC"/>
                </a:solidFill>
                <a:latin typeface="Book Antiqua" pitchFamily="18" charset="0"/>
                <a:ea typeface="楷体_GB2312" pitchFamily="49" charset="-122"/>
              </a:rPr>
              <a:t>SGI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的多媒体软件子公司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Book Antiqua" pitchFamily="18" charset="0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创建虚拟现实程序一度需要非常高端的软件，需要花费几千美元。近来，也引进了几款较便宜的有效的权威程序。这些程序利用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VRML</a:t>
            </a:r>
            <a:r>
              <a:rPr lang="zh-CN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语言，广泛应用于创建基于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Web</a:t>
            </a:r>
            <a:r>
              <a:rPr lang="zh-CN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的虚拟现实应用。其中最有名的是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Cosmo Software</a:t>
            </a:r>
            <a:r>
              <a:rPr lang="zh-CN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公司的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Cosmo Worlds</a:t>
            </a:r>
            <a:r>
              <a:rPr lang="zh-CN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软件。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0" dirty="0" smtClean="0">
                <a:latin typeface="Book Antiqua" pitchFamily="18" charset="0"/>
                <a:ea typeface="楷体_GB2312" pitchFamily="49" charset="-122"/>
              </a:rPr>
              <a:t>Modern </a:t>
            </a:r>
            <a:r>
              <a:rPr lang="en-US" altLang="zh-CN" sz="2400" b="0" dirty="0">
                <a:latin typeface="Book Antiqua" pitchFamily="18" charset="0"/>
                <a:ea typeface="楷体_GB2312" pitchFamily="49" charset="-122"/>
              </a:rPr>
              <a:t>virtual reality strives to be an </a:t>
            </a:r>
            <a:r>
              <a:rPr lang="en-US" altLang="zh-CN" sz="2400" b="0" i="1" dirty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immersive experience</a:t>
            </a:r>
            <a:r>
              <a:rPr lang="en-US" altLang="zh-CN" sz="2400" b="0" dirty="0">
                <a:latin typeface="Book Antiqua" pitchFamily="18" charset="0"/>
                <a:ea typeface="楷体_GB2312" pitchFamily="49" charset="-122"/>
              </a:rPr>
              <a:t>,  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沉浸式体验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en-US" altLang="zh-CN" sz="2400" b="0" dirty="0">
                <a:latin typeface="Book Antiqua" pitchFamily="18" charset="0"/>
                <a:ea typeface="楷体_GB2312" pitchFamily="49" charset="-122"/>
              </a:rPr>
              <a:t>allowing a user to walk into a virtual reality room or view simulations on a </a:t>
            </a:r>
            <a:r>
              <a:rPr lang="en-US" altLang="zh-CN" sz="2400" b="0" i="1" dirty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virtual reality wall</a:t>
            </a:r>
            <a:r>
              <a:rPr lang="en-US" altLang="zh-CN" sz="2400" b="0" dirty="0">
                <a:latin typeface="Book Antiqua" pitchFamily="18" charset="0"/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沉浸式体验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Book Antiqua" pitchFamily="18" charset="0"/>
                <a:ea typeface="楷体_GB2312" pitchFamily="49" charset="-122"/>
              </a:rPr>
              <a:t>  as shown in Figure 12.1.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现代虚拟现实力求做到沉浸式体验，允许用户走进虚拟现实房间或观看虚拟现实墙上的场景仿真</a:t>
            </a:r>
            <a:r>
              <a:rPr lang="zh-CN" altLang="zh-CN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30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3000" b="0" dirty="0">
                <a:latin typeface="Book Antiqua" pitchFamily="18" charset="0"/>
                <a:cs typeface="Times New Roman" pitchFamily="18" charset="0"/>
              </a:rPr>
              <a:t>    </a:t>
            </a:r>
            <a:r>
              <a:rPr lang="en-US" altLang="zh-CN" sz="2400" b="0" dirty="0">
                <a:latin typeface="Book Antiqua" pitchFamily="18" charset="0"/>
                <a:cs typeface="Times New Roman" pitchFamily="18" charset="0"/>
              </a:rPr>
              <a:t>These system use a database, or knowledge base, that contains specific facts, rules to relate these facts, and user input to formulate recommendations and </a:t>
            </a:r>
            <a:r>
              <a:rPr lang="en-US" altLang="zh-CN" sz="2400" b="0" dirty="0" err="1">
                <a:latin typeface="Book Antiqua" pitchFamily="18" charset="0"/>
                <a:cs typeface="Times New Roman" pitchFamily="18" charset="0"/>
              </a:rPr>
              <a:t>decisions.The</a:t>
            </a:r>
            <a:r>
              <a:rPr lang="en-US" altLang="zh-CN" sz="2400" b="0" dirty="0">
                <a:latin typeface="Book Antiqua" pitchFamily="18" charset="0"/>
                <a:cs typeface="Times New Roman" pitchFamily="18" charset="0"/>
              </a:rPr>
              <a:t> sequence of processing is determined by the interaction of the user and the knowledge base. Many expert systems use so-called </a:t>
            </a:r>
            <a:r>
              <a:rPr lang="en-US" altLang="zh-CN" sz="2400" b="0" dirty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fuzzy </a:t>
            </a:r>
            <a:r>
              <a:rPr lang="en-US" altLang="zh-CN" sz="2400" b="0" dirty="0" smtClean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logic</a:t>
            </a:r>
            <a:r>
              <a:rPr lang="en-US" altLang="zh-CN" sz="2400" b="0" dirty="0" smtClean="0">
                <a:solidFill>
                  <a:srgbClr val="0000CC"/>
                </a:solidFill>
                <a:latin typeface="Book Antiqua" pitchFamily="18" charset="0"/>
                <a:cs typeface="Times New Roman" pitchFamily="18" charset="0"/>
              </a:rPr>
              <a:t>（</a:t>
            </a: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模糊逻辑</a:t>
            </a:r>
            <a:r>
              <a:rPr lang="en-US" altLang="zh-CN" sz="2400" b="0" dirty="0" smtClean="0">
                <a:solidFill>
                  <a:srgbClr val="0000CC"/>
                </a:solidFill>
                <a:latin typeface="Book Antiqua" pitchFamily="18" charset="0"/>
                <a:cs typeface="Times New Roman" pitchFamily="18" charset="0"/>
              </a:rPr>
              <a:t>）, </a:t>
            </a:r>
            <a:r>
              <a:rPr lang="en-US" altLang="zh-CN" sz="2400" b="0" dirty="0">
                <a:latin typeface="Book Antiqua" pitchFamily="18" charset="0"/>
                <a:cs typeface="Times New Roman" pitchFamily="18" charset="0"/>
              </a:rPr>
              <a:t>which allows users to respond to questions in a very humanlike way.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zh-CN" sz="2400" dirty="0">
                <a:solidFill>
                  <a:srgbClr val="0000CC"/>
                </a:solidFill>
              </a:rPr>
              <a:t>这些系统使用数据库，或知识库，知识库包含具体事实，关联事实的规则，制定建议和决策的用户输入。处理顺序取决于用户和知识库的交互。许多专家系统运用所谓的模糊逻辑，允许用户用类似人类的思想方法思考问题</a:t>
            </a:r>
            <a:r>
              <a:rPr lang="zh-CN" altLang="zh-CN" sz="2400" dirty="0" smtClean="0">
                <a:solidFill>
                  <a:srgbClr val="0000CC"/>
                </a:solidFill>
              </a:rPr>
              <a:t>。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4464" y="647224"/>
            <a:ext cx="6835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200" b="1" dirty="0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Knowledge-Based (Expert) Systems</a:t>
            </a:r>
            <a:endParaRPr lang="zh-CN" altLang="en-US" sz="3200" b="1" dirty="0">
              <a:solidFill>
                <a:srgbClr val="000000"/>
              </a:solidFill>
              <a:latin typeface="Book Antiqua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915400" cy="5029200"/>
          </a:xfrm>
        </p:spPr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3200" dirty="0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Robotics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0" dirty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0" dirty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Robotics is the field of study concerned with developing and using robots. Robots are computer-controlled machines that mimic the motor activities of living things. </a:t>
            </a:r>
            <a:endParaRPr lang="en-US" altLang="zh-CN" sz="2400" b="0" dirty="0" smtClean="0">
              <a:latin typeface="Book Antiqua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000" b="0" dirty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00" b="0" dirty="0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400" b="0" dirty="0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Honda’s 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Asimo</a:t>
            </a:r>
            <a:r>
              <a:rPr lang="en-US" altLang="zh-CN" sz="2400" b="0" dirty="0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 robot</a:t>
            </a: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日本本田公司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2000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年研制的人形机器人阿西莫（</a:t>
            </a:r>
            <a:r>
              <a:rPr lang="en-US" altLang="zh-CN" sz="24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Asimo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），是人形机器人的代表作，是世界上第一个双足</a:t>
            </a: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自行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直立行走的仿人机器人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楷体_GB2312" pitchFamily="49" charset="-122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全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句译为：</a:t>
            </a:r>
            <a:r>
              <a:rPr lang="zh-CN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机器人</a:t>
            </a:r>
            <a:r>
              <a:rPr lang="zh-CN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技术是关于开发和使用机器人的研究领域。机器人是计算机控制的机器，它模仿生命事物的运动神经活动</a:t>
            </a:r>
            <a:r>
              <a:rPr lang="zh-CN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1524000"/>
            <a:ext cx="71628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0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For example, </a:t>
            </a:r>
            <a:r>
              <a:rPr lang="en-US" altLang="zh-CN" sz="2400" b="0" dirty="0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Honda’s 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Asimo</a:t>
            </a:r>
            <a:r>
              <a:rPr lang="en-US" altLang="zh-CN" sz="2400" b="0" dirty="0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 robot</a:t>
            </a:r>
            <a:r>
              <a:rPr lang="en-US" altLang="zh-CN" sz="2400" b="0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, as shown in Figure 12.3, resembles a human and is capable of walking upstairs, dancing, shaking hands, and much more.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如本田公司的阿西莫机器人，如图</a:t>
            </a:r>
            <a:r>
              <a:rPr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12.3</a:t>
            </a:r>
            <a:r>
              <a:rPr lang="zh-CN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所示，它就像人类一样，能够走上楼梯，跳舞，握手，以及做更多动作。</a:t>
            </a:r>
            <a:endParaRPr lang="zh-CN" altLang="en-US" sz="2400" b="1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458200" cy="4191000"/>
          </a:xfrm>
          <a:noFill/>
          <a:ln/>
        </p:spPr>
        <p:txBody>
          <a:bodyPr/>
          <a:lstStyle/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Perception system robots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i="1" dirty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      </a:t>
            </a:r>
            <a:r>
              <a:rPr lang="en-US" altLang="zh-CN" sz="2400" b="0" i="1" dirty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Perception system robots</a:t>
            </a:r>
            <a:r>
              <a:rPr lang="en-US" altLang="zh-CN" sz="24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感知系统机器人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 imitate some of the human senses. For example, robots with</a:t>
            </a:r>
            <a:r>
              <a:rPr lang="en-US" altLang="zh-CN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altLang="zh-CN" sz="2400" b="0" dirty="0" smtClean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television-camera </a:t>
            </a:r>
            <a:r>
              <a:rPr lang="en-US" altLang="zh-CN" sz="2400" b="0" dirty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vision systems</a:t>
            </a:r>
            <a:r>
              <a:rPr lang="en-US" altLang="zh-CN" sz="24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电视摄像视觉系统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4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are particularly useful. They can guide machine tools, inspect products, and secure homes.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zh-CN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感知</a:t>
            </a:r>
            <a:r>
              <a:rPr lang="zh-CN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系统机器人模仿人类的一些感官。如，具有电视摄像视觉系统的机器人特别有用。它们能引导机床，检验产品，监测家庭安全</a:t>
            </a:r>
            <a:r>
              <a:rPr lang="zh-CN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Industrial robots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2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     </a:t>
            </a:r>
            <a:r>
              <a:rPr lang="en-US" altLang="zh-CN" sz="2400" b="0" dirty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Industrial robots</a:t>
            </a:r>
            <a:r>
              <a:rPr lang="en-US" altLang="zh-CN" sz="24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工业机器人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 are used to perform a variety of tasks. Examples are machines used in auto- mobile plants to do welding, polishing, and painting. Some types of robots have claws for picking up objects and handing dangerous materials</a:t>
            </a:r>
            <a:r>
              <a:rPr lang="en-US" altLang="zh-CN" sz="240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工业机器人</a:t>
            </a:r>
            <a:r>
              <a:rPr lang="zh-CN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用于完成各种任务。如汽车工厂中用于焊接、抛光和喷漆的机器。有些类型的机器人有卡爪，用于抓起物体，传递有危险性的材料。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000" dirty="0">
              <a:solidFill>
                <a:srgbClr val="000000"/>
              </a:solidFill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Mobile robots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6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    Mobile robots act as transports and are widely used for a variety of different tasks. For example, the police </a:t>
            </a:r>
          </a:p>
          <a:p>
            <a:pPr marL="0" indent="0">
              <a:buNone/>
            </a:pPr>
            <a:r>
              <a:rPr lang="en-US" altLang="zh-CN" sz="26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and military use them to locate and </a:t>
            </a:r>
            <a:r>
              <a:rPr lang="en-US" altLang="zh-CN" sz="2600" b="0" dirty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disarm</a:t>
            </a:r>
            <a:r>
              <a:rPr lang="en-US" altLang="zh-CN" sz="26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6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解除、消除</a:t>
            </a:r>
            <a:r>
              <a:rPr lang="en-US" altLang="zh-CN" sz="26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6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explosive devices. Mobile robots have entered the world of entertainment with their own television program called </a:t>
            </a:r>
            <a:r>
              <a:rPr lang="en-US" altLang="zh-CN" sz="2600" b="0" i="1" dirty="0" err="1" smtClean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Battlebots</a:t>
            </a:r>
            <a:r>
              <a:rPr lang="zh-CN" altLang="en-US" sz="2600" dirty="0" smtClean="0">
                <a:solidFill>
                  <a:srgbClr val="0000CC"/>
                </a:solidFill>
                <a:ea typeface="楷体_GB2312" pitchFamily="49" charset="-122"/>
              </a:rPr>
              <a:t>（指</a:t>
            </a:r>
            <a:r>
              <a:rPr lang="zh-CN" altLang="en-US" sz="2600" dirty="0" smtClean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600" dirty="0" smtClean="0">
                <a:solidFill>
                  <a:srgbClr val="0000CC"/>
                </a:solidFill>
                <a:ea typeface="楷体_GB2312" pitchFamily="49" charset="-122"/>
              </a:rPr>
              <a:t>机器人大战</a:t>
            </a:r>
            <a:r>
              <a:rPr lang="zh-CN" altLang="en-US" sz="2600" dirty="0" smtClean="0">
                <a:solidFill>
                  <a:srgbClr val="0000CC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600" dirty="0" smtClean="0">
                <a:solidFill>
                  <a:srgbClr val="0000CC"/>
                </a:solidFill>
                <a:ea typeface="楷体_GB2312" pitchFamily="49" charset="-122"/>
              </a:rPr>
              <a:t>，是世界上转播最多的机器人比赛）</a:t>
            </a:r>
            <a:r>
              <a:rPr lang="en-US" altLang="zh-CN" sz="2600" b="0" dirty="0" smtClean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. </a:t>
            </a:r>
            <a:r>
              <a:rPr lang="en-US" altLang="zh-CN" sz="2600" b="0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You can even build your own personal robot using special robot building kits.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>
                <a:solidFill>
                  <a:srgbClr val="0000CC"/>
                </a:solidFill>
              </a:rPr>
              <a:t>移动</a:t>
            </a:r>
            <a:r>
              <a:rPr lang="zh-CN" altLang="zh-CN" sz="2400" dirty="0">
                <a:solidFill>
                  <a:srgbClr val="0000CC"/>
                </a:solidFill>
              </a:rPr>
              <a:t>机器人起到运输的作用，广泛用于各种不同的任务。如，警察和军队用它们来定位和解除爆炸装置。移动机器人进入娱乐圈，有它们自己的电视节目，叫做机器人大战。你甚至可以用专用的机器人成套组件构建你自己的个人机器人</a:t>
            </a:r>
            <a:r>
              <a:rPr lang="zh-CN" altLang="zh-CN" sz="2400" dirty="0" smtClean="0">
                <a:solidFill>
                  <a:srgbClr val="0000CC"/>
                </a:solidFill>
              </a:rPr>
              <a:t>。</a:t>
            </a:r>
            <a:r>
              <a:rPr lang="zh-CN" altLang="en-US" sz="2600" dirty="0" smtClean="0">
                <a:solidFill>
                  <a:srgbClr val="0000CC"/>
                </a:solidFill>
                <a:ea typeface="楷体_GB2312" pitchFamily="49" charset="-122"/>
              </a:rPr>
              <a:t>    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76200" y="48736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>
                <a:latin typeface="Times New Roman" pitchFamily="18" charset="0"/>
              </a:rPr>
              <a:t>Unit12  Artificial Intelligence</a:t>
            </a:r>
          </a:p>
        </p:txBody>
      </p:sp>
      <p:pic>
        <p:nvPicPr>
          <p:cNvPr id="80903" name="Picture 7" descr="head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0"/>
          <a:stretch>
            <a:fillRect/>
          </a:stretch>
        </p:blipFill>
        <p:spPr bwMode="auto">
          <a:xfrm>
            <a:off x="2209800" y="1676400"/>
            <a:ext cx="48006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219456" y="1219200"/>
            <a:ext cx="8915400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latin typeface="Book Antiqua" pitchFamily="18" charset="0"/>
                <a:ea typeface="楷体_GB2312" pitchFamily="49" charset="-122"/>
              </a:rPr>
              <a:t>    The field of computer science known as </a:t>
            </a:r>
            <a:r>
              <a:rPr lang="en-US" altLang="zh-CN" sz="2600" i="1" dirty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artificial </a:t>
            </a:r>
            <a:r>
              <a:rPr lang="en-US" altLang="zh-CN" sz="2600" i="1" dirty="0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intelligence </a:t>
            </a:r>
            <a:r>
              <a:rPr lang="en-US" altLang="zh-CN" sz="2600" dirty="0" smtClean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(AI)  </a:t>
            </a:r>
            <a:r>
              <a:rPr lang="en-US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人工智能</a:t>
            </a:r>
            <a:r>
              <a:rPr lang="en-US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600" dirty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 </a:t>
            </a:r>
            <a:r>
              <a:rPr lang="en-US" altLang="zh-CN" sz="2600" dirty="0">
                <a:latin typeface="Book Antiqua" pitchFamily="18" charset="0"/>
                <a:ea typeface="楷体_GB2312" pitchFamily="49" charset="-122"/>
              </a:rPr>
              <a:t>attempts to develop computer systems that can </a:t>
            </a:r>
            <a:r>
              <a:rPr lang="en-US" altLang="zh-CN" sz="2600" dirty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mimic</a:t>
            </a:r>
            <a:r>
              <a:rPr lang="en-US" altLang="zh-CN" sz="2600" dirty="0">
                <a:latin typeface="Book Antiqua" pitchFamily="18" charset="0"/>
                <a:ea typeface="楷体_GB2312" pitchFamily="49" charset="-122"/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模仿</a:t>
            </a:r>
            <a:r>
              <a:rPr lang="en-US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600" dirty="0">
                <a:latin typeface="Book Antiqua" pitchFamily="18" charset="0"/>
                <a:ea typeface="楷体_GB2312" pitchFamily="49" charset="-122"/>
              </a:rPr>
              <a:t> or simulate human senses, thought processes, and actions. These include reasoning, learning from past actions, and using senses such as vision and touch.</a:t>
            </a:r>
            <a:endParaRPr lang="en-US" altLang="zh-CN" sz="2600" dirty="0"/>
          </a:p>
          <a:p>
            <a:pPr>
              <a:spcBef>
                <a:spcPct val="5000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zh-CN" sz="26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被</a:t>
            </a:r>
            <a:r>
              <a:rPr lang="zh-CN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称为人工智能</a:t>
            </a:r>
            <a:r>
              <a:rPr lang="en-US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(AI)</a:t>
            </a:r>
            <a:r>
              <a:rPr lang="zh-CN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的计算机科学领域试图发展计算机系统，使之能够模仿人类感官，思想过程和行为。包括从过去的行为中推理，学习，以及感官的运用，如视觉和触觉。</a:t>
            </a:r>
            <a:endParaRPr lang="en-US" altLang="zh-CN" sz="26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228600" y="1828800"/>
            <a:ext cx="861060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latin typeface="Book Antiqua" pitchFamily="18" charset="0"/>
                <a:ea typeface="楷体_GB2312" pitchFamily="49" charset="-122"/>
              </a:rPr>
              <a:t>Artificial intelligence that corresponds to human intelligence is still a long way off. However, several tools that </a:t>
            </a:r>
            <a:r>
              <a:rPr lang="en-US" altLang="zh-CN" sz="2600" dirty="0">
                <a:solidFill>
                  <a:srgbClr val="FF0000"/>
                </a:solidFill>
                <a:latin typeface="Book Antiqua" pitchFamily="18" charset="0"/>
                <a:ea typeface="楷体_GB2312" pitchFamily="49" charset="-122"/>
              </a:rPr>
              <a:t>emulate</a:t>
            </a:r>
            <a:r>
              <a:rPr lang="en-US" altLang="zh-CN" sz="2600" dirty="0">
                <a:latin typeface="Book Antiqua" pitchFamily="18" charset="0"/>
                <a:ea typeface="楷体_GB2312" pitchFamily="49" charset="-122"/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600" b="1" dirty="0">
                <a:solidFill>
                  <a:srgbClr val="0000CC"/>
                </a:solidFill>
                <a:latin typeface="Book Antiqua"/>
                <a:ea typeface="楷体_GB2312" pitchFamily="49" charset="-122"/>
              </a:rPr>
              <a:t>……</a:t>
            </a:r>
            <a:r>
              <a:rPr lang="zh-CN" altLang="en-US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竞争，努力赶上</a:t>
            </a:r>
            <a:r>
              <a:rPr lang="en-US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600" dirty="0">
                <a:latin typeface="Book Antiqua" pitchFamily="18" charset="0"/>
                <a:ea typeface="楷体_GB2312" pitchFamily="49" charset="-122"/>
              </a:rPr>
              <a:t> human senses, problem solving, and information processing have been developed.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然而</a:t>
            </a:r>
            <a:r>
              <a:rPr lang="zh-CN" altLang="zh-CN" sz="26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已经研发出了一些模仿人类感官，问题解决，信息处理的工具。</a:t>
            </a:r>
            <a:endParaRPr lang="zh-CN" altLang="en-US" sz="26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3962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0" dirty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    </a:t>
            </a:r>
            <a:r>
              <a:rPr lang="en-US" altLang="zh-CN" sz="2600" b="0" dirty="0">
                <a:latin typeface="Book Antiqua" pitchFamily="18" charset="0"/>
                <a:cs typeface="Times New Roman" pitchFamily="18" charset="0"/>
              </a:rPr>
              <a:t>In the past, computers used calculating power to solve structured problems, which can be broken down into a series of well-defined steps. People</a:t>
            </a:r>
            <a:r>
              <a:rPr lang="zh-CN" altLang="zh-CN" sz="2600" b="0" dirty="0">
                <a:latin typeface="Book Antiqua" pitchFamily="18" charset="0"/>
                <a:cs typeface="Times New Roman" pitchFamily="18" charset="0"/>
              </a:rPr>
              <a:t>—</a:t>
            </a:r>
            <a:r>
              <a:rPr lang="en-US" altLang="zh-CN" sz="2600" b="0" dirty="0">
                <a:latin typeface="Book Antiqua" pitchFamily="18" charset="0"/>
                <a:cs typeface="Times New Roman" pitchFamily="18" charset="0"/>
              </a:rPr>
              <a:t>using intuition, reasoning , and memory</a:t>
            </a:r>
            <a:r>
              <a:rPr lang="zh-CN" altLang="zh-CN" sz="2600" b="0" dirty="0">
                <a:latin typeface="Book Antiqua" pitchFamily="18" charset="0"/>
                <a:cs typeface="Times New Roman" pitchFamily="18" charset="0"/>
              </a:rPr>
              <a:t>—</a:t>
            </a:r>
            <a:r>
              <a:rPr lang="en-US" altLang="zh-CN" sz="2600" b="0" dirty="0">
                <a:latin typeface="Book Antiqua" pitchFamily="18" charset="0"/>
                <a:cs typeface="Times New Roman" pitchFamily="18" charset="0"/>
              </a:rPr>
              <a:t>were better at solving unstructured problems, whether building a product or approving a loan.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zh-CN" sz="2600" kern="12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在过去，计算机运用其计算能力解决结构化问题，结构化问题能分解成一系列明确的步骤。而人类运用直觉、推理和记忆，能更好地解决非结构化问题，或是生产一个产品，或是批准一个贷款。</a:t>
            </a:r>
            <a:endParaRPr lang="zh-CN" altLang="en-US" sz="2600" kern="12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Book Antiqua" pitchFamily="18" charset="0"/>
                <a:cs typeface="Times New Roman" pitchFamily="18" charset="0"/>
              </a:rPr>
              <a:t>Organizations have long been able to computerize the tasks once performed by clerks. Now </a:t>
            </a:r>
            <a:r>
              <a:rPr lang="en-US" altLang="zh-CN" sz="2400" b="0" dirty="0">
                <a:solidFill>
                  <a:srgbClr val="FF0000"/>
                </a:solidFill>
                <a:latin typeface="Book Antiqua" pitchFamily="18" charset="0"/>
                <a:cs typeface="Times New Roman" pitchFamily="18" charset="0"/>
              </a:rPr>
              <a:t>knowledge-intensive</a:t>
            </a:r>
            <a:r>
              <a:rPr lang="en-US" altLang="zh-CN" sz="2400" b="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CC"/>
                </a:solidFill>
                <a:latin typeface="Book Antiqua" pitchFamily="18" charset="0"/>
                <a:cs typeface="Times New Roman" pitchFamily="18" charset="0"/>
              </a:rPr>
              <a:t>(</a:t>
            </a:r>
            <a:r>
              <a:rPr lang="zh-CN" altLang="en-US" sz="2400" b="0" dirty="0">
                <a:solidFill>
                  <a:srgbClr val="0000CC"/>
                </a:solidFill>
                <a:latin typeface="Book Antiqua" pitchFamily="18" charset="0"/>
                <a:cs typeface="Times New Roman" pitchFamily="18" charset="0"/>
              </a:rPr>
              <a:t>知识密集型的</a:t>
            </a:r>
            <a:r>
              <a:rPr lang="en-US" altLang="zh-CN" sz="2400" b="0" dirty="0">
                <a:solidFill>
                  <a:srgbClr val="0000CC"/>
                </a:solidFill>
                <a:latin typeface="Book Antiqua" pitchFamily="18" charset="0"/>
                <a:cs typeface="Times New Roman" pitchFamily="18" charset="0"/>
              </a:rPr>
              <a:t>)</a:t>
            </a:r>
            <a:r>
              <a:rPr lang="en-US" altLang="zh-CN" sz="2400" b="0" dirty="0">
                <a:latin typeface="Book Antiqua" pitchFamily="18" charset="0"/>
                <a:cs typeface="Times New Roman" pitchFamily="18" charset="0"/>
              </a:rPr>
              <a:t>work and unstructured problems, such as activities performed by many managers, are being automated.</a:t>
            </a:r>
            <a:r>
              <a:rPr lang="en-US" altLang="zh-CN" b="0" dirty="0">
                <a:latin typeface="Book Antiqua" pitchFamily="18" charset="0"/>
                <a:cs typeface="Times New Roman" pitchFamily="18" charset="0"/>
              </a:rPr>
              <a:t> </a:t>
            </a:r>
            <a:endParaRPr lang="en-US" altLang="zh-CN" b="0" dirty="0" smtClean="0">
              <a:latin typeface="Book Antiqua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b="0" dirty="0" smtClean="0">
              <a:latin typeface="Book Antiqua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zh-CN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过去很长的时间里，如果工作由工人个人完成，企业可以借助计算机完成任务。现在知识密集型工作和非结构化问题都可以自动完成，如由多名管理者一起完成的活动</a:t>
            </a:r>
            <a:r>
              <a:rPr lang="zh-CN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CN" b="0" dirty="0"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676400"/>
            <a:ext cx="7848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 smtClean="0">
                <a:latin typeface="Book Antiqua" pitchFamily="18" charset="0"/>
                <a:cs typeface="Times New Roman" pitchFamily="18" charset="0"/>
              </a:rPr>
              <a:t>Let us now consider three areas in which human talents and abilities have been enhanced with “computerized intelligence”: virtual reality, knowledge-based systems, and robotics.</a:t>
            </a:r>
          </a:p>
          <a:p>
            <a:pPr>
              <a:lnSpc>
                <a:spcPct val="90000"/>
              </a:lnSpc>
            </a:pPr>
            <a:endParaRPr lang="en-US" altLang="zh-CN" sz="2400" b="1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让我们来考虑这样三个领域，在这些领域中人类的天赋和才能因计算机智能而得以提高：虚拟现实、基于知识的系统和机器人技术</a:t>
            </a:r>
            <a:r>
              <a:rPr lang="zh-CN" altLang="zh-CN" sz="16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b="0" dirty="0">
              <a:latin typeface="Book Antiqu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Book Antiqua" pitchFamily="18" charset="0"/>
              </a:rPr>
              <a:t>Virtual reality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0" dirty="0">
                <a:latin typeface="Book Antiqua" pitchFamily="18" charset="0"/>
              </a:rPr>
              <a:t>    </a:t>
            </a:r>
            <a:r>
              <a:rPr lang="en-US" altLang="zh-CN" sz="2400" b="0" dirty="0">
                <a:latin typeface="Book Antiqua" pitchFamily="18" charset="0"/>
              </a:rPr>
              <a:t>Suppose you could create and virtually experience any new form of reality you wished. You could see the world through the eyes of a child, a robot—or even a lobster </a:t>
            </a:r>
            <a:r>
              <a:rPr lang="en-US" altLang="zh-CN" sz="2400" b="0" dirty="0" smtClean="0">
                <a:latin typeface="Book Antiqua" pitchFamily="18" charset="0"/>
              </a:rPr>
              <a:t> </a:t>
            </a:r>
            <a:r>
              <a:rPr lang="en-US" altLang="zh-CN" sz="2400" b="0" dirty="0">
                <a:latin typeface="Book Antiqua" pitchFamily="18" charset="0"/>
              </a:rPr>
              <a:t>. You could explore faraway resorts, the room, or inside a nuclear waste dump without leaving your chair. This simulated experience is possible with virtual reality.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CC"/>
                </a:solidFill>
              </a:rPr>
              <a:t>    </a:t>
            </a:r>
            <a:r>
              <a:rPr lang="zh-CN" altLang="zh-CN" sz="2400" dirty="0" smtClean="0">
                <a:solidFill>
                  <a:srgbClr val="0000CC"/>
                </a:solidFill>
              </a:rPr>
              <a:t>假定</a:t>
            </a:r>
            <a:r>
              <a:rPr lang="zh-CN" altLang="zh-CN" sz="2400" dirty="0">
                <a:solidFill>
                  <a:srgbClr val="0000CC"/>
                </a:solidFill>
              </a:rPr>
              <a:t>你能创造并虚拟体验一个你想要的新的现实形式。你能够通过一个孩子的，机器人的——甚至一个龙虾的眼睛看世界。你不用离开你的座位就可以探索遥远的风景，房间，或核废料排放场的内部。</a:t>
            </a:r>
            <a:r>
              <a:rPr lang="zh-CN" altLang="zh-CN" sz="2400" dirty="0" smtClean="0">
                <a:solidFill>
                  <a:srgbClr val="0000CC"/>
                </a:solidFill>
              </a:rPr>
              <a:t>这些</a:t>
            </a:r>
            <a:r>
              <a:rPr lang="zh-CN" altLang="zh-CN" sz="2400" dirty="0">
                <a:solidFill>
                  <a:srgbClr val="0000CC"/>
                </a:solidFill>
              </a:rPr>
              <a:t>模拟体验都可以在虚拟现实中完成</a:t>
            </a:r>
            <a:r>
              <a:rPr lang="zh-CN" altLang="zh-CN" sz="2400" dirty="0" smtClean="0">
                <a:solidFill>
                  <a:srgbClr val="0000CC"/>
                </a:solidFill>
              </a:rPr>
              <a:t>。</a:t>
            </a:r>
            <a:endParaRPr lang="zh-CN" altLang="zh-CN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1148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Book Antiqua" pitchFamily="18" charset="0"/>
              </a:rPr>
              <a:t>    </a:t>
            </a:r>
            <a:r>
              <a:rPr lang="en-US" altLang="zh-CN" sz="2400" b="0" i="1" dirty="0">
                <a:solidFill>
                  <a:srgbClr val="FF0000"/>
                </a:solidFill>
                <a:latin typeface="Book Antiqua" pitchFamily="18" charset="0"/>
              </a:rPr>
              <a:t>Virtual reality</a:t>
            </a:r>
            <a:r>
              <a:rPr lang="en-US" altLang="zh-CN" sz="2400" b="0" dirty="0">
                <a:latin typeface="Book Antiqua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虚拟现实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Book Antiqua" pitchFamily="18" charset="0"/>
              </a:rPr>
              <a:t>is an artificial, or simulated, reality generated in 3-D by a computer. Virtual reality is also commonly known as VR, </a:t>
            </a:r>
            <a:r>
              <a:rPr lang="en-US" altLang="zh-CN" sz="2400" b="0" i="1" dirty="0">
                <a:solidFill>
                  <a:srgbClr val="FF0000"/>
                </a:solidFill>
                <a:latin typeface="Book Antiqua" pitchFamily="18" charset="0"/>
              </a:rPr>
              <a:t>artificial reality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人工现实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Book Antiqua" pitchFamily="18" charset="0"/>
              </a:rPr>
              <a:t>, or </a:t>
            </a:r>
            <a:r>
              <a:rPr lang="en-US" altLang="zh-CN" sz="2400" b="0" i="1" dirty="0">
                <a:solidFill>
                  <a:srgbClr val="FF0000"/>
                </a:solidFill>
                <a:latin typeface="Book Antiqua" pitchFamily="18" charset="0"/>
              </a:rPr>
              <a:t>virtual environments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虚拟环境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Book Antiqua" pitchFamily="18" charset="0"/>
              </a:rPr>
              <a:t>. To navigate in a virtual space, you use virtual reality hardware including head -gear and gloves.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zh-CN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虚拟</a:t>
            </a:r>
            <a:r>
              <a:rPr lang="zh-CN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现实是由计算机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3-D</a:t>
            </a:r>
            <a:r>
              <a:rPr lang="zh-CN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技术产生的人工的仿真的现实。虚拟现实也通常称为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VR</a:t>
            </a:r>
            <a:r>
              <a:rPr lang="zh-CN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，人工现实，或虚拟环境。为了操纵虚拟空间，你使用的虚拟现实硬件有帽子和手套。</a:t>
            </a:r>
            <a:endParaRPr lang="en-US" altLang="zh-CN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">
  <a:themeElements>
    <a:clrScheme name="6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B999A"/>
      </a:accent1>
      <a:accent2>
        <a:srgbClr val="4FB0E1"/>
      </a:accent2>
      <a:accent3>
        <a:srgbClr val="FFFFFF"/>
      </a:accent3>
      <a:accent4>
        <a:srgbClr val="000000"/>
      </a:accent4>
      <a:accent5>
        <a:srgbClr val="E2CACA"/>
      </a:accent5>
      <a:accent6>
        <a:srgbClr val="479FCC"/>
      </a:accent6>
      <a:hlink>
        <a:srgbClr val="1A72D2"/>
      </a:hlink>
      <a:folHlink>
        <a:srgbClr val="AAC856"/>
      </a:folHlink>
    </a:clrScheme>
    <a:fontScheme name="6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 1">
        <a:dk1>
          <a:srgbClr val="000000"/>
        </a:dk1>
        <a:lt1>
          <a:srgbClr val="FFFFFF"/>
        </a:lt1>
        <a:dk2>
          <a:srgbClr val="220D8D"/>
        </a:dk2>
        <a:lt2>
          <a:srgbClr val="C0C0C0"/>
        </a:lt2>
        <a:accent1>
          <a:srgbClr val="E18744"/>
        </a:accent1>
        <a:accent2>
          <a:srgbClr val="4FB0E1"/>
        </a:accent2>
        <a:accent3>
          <a:srgbClr val="FFFFFF"/>
        </a:accent3>
        <a:accent4>
          <a:srgbClr val="000000"/>
        </a:accent4>
        <a:accent5>
          <a:srgbClr val="EEC3B0"/>
        </a:accent5>
        <a:accent6>
          <a:srgbClr val="479FCC"/>
        </a:accent6>
        <a:hlink>
          <a:srgbClr val="1A72D2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999A"/>
        </a:accent1>
        <a:accent2>
          <a:srgbClr val="4FB0E1"/>
        </a:accent2>
        <a:accent3>
          <a:srgbClr val="FFFFFF"/>
        </a:accent3>
        <a:accent4>
          <a:srgbClr val="000000"/>
        </a:accent4>
        <a:accent5>
          <a:srgbClr val="E2CACA"/>
        </a:accent5>
        <a:accent6>
          <a:srgbClr val="479FCC"/>
        </a:accent6>
        <a:hlink>
          <a:srgbClr val="1A72D2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5DE3"/>
        </a:accent1>
        <a:accent2>
          <a:srgbClr val="4FB0E1"/>
        </a:accent2>
        <a:accent3>
          <a:srgbClr val="FFFFFF"/>
        </a:accent3>
        <a:accent4>
          <a:srgbClr val="000000"/>
        </a:accent4>
        <a:accent5>
          <a:srgbClr val="C3B6EF"/>
        </a:accent5>
        <a:accent6>
          <a:srgbClr val="479FCC"/>
        </a:accent6>
        <a:hlink>
          <a:srgbClr val="1A72D2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">
  <a:themeElements>
    <a:clrScheme name="1_6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B999A"/>
      </a:accent1>
      <a:accent2>
        <a:srgbClr val="4FB0E1"/>
      </a:accent2>
      <a:accent3>
        <a:srgbClr val="FFFFFF"/>
      </a:accent3>
      <a:accent4>
        <a:srgbClr val="000000"/>
      </a:accent4>
      <a:accent5>
        <a:srgbClr val="E2CACA"/>
      </a:accent5>
      <a:accent6>
        <a:srgbClr val="479FCC"/>
      </a:accent6>
      <a:hlink>
        <a:srgbClr val="1A72D2"/>
      </a:hlink>
      <a:folHlink>
        <a:srgbClr val="AAC856"/>
      </a:folHlink>
    </a:clrScheme>
    <a:fontScheme name="1_6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6 1">
        <a:dk1>
          <a:srgbClr val="000000"/>
        </a:dk1>
        <a:lt1>
          <a:srgbClr val="FFFFFF"/>
        </a:lt1>
        <a:dk2>
          <a:srgbClr val="220D8D"/>
        </a:dk2>
        <a:lt2>
          <a:srgbClr val="C0C0C0"/>
        </a:lt2>
        <a:accent1>
          <a:srgbClr val="E18744"/>
        </a:accent1>
        <a:accent2>
          <a:srgbClr val="4FB0E1"/>
        </a:accent2>
        <a:accent3>
          <a:srgbClr val="FFFFFF"/>
        </a:accent3>
        <a:accent4>
          <a:srgbClr val="000000"/>
        </a:accent4>
        <a:accent5>
          <a:srgbClr val="EEC3B0"/>
        </a:accent5>
        <a:accent6>
          <a:srgbClr val="479FCC"/>
        </a:accent6>
        <a:hlink>
          <a:srgbClr val="1A72D2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999A"/>
        </a:accent1>
        <a:accent2>
          <a:srgbClr val="4FB0E1"/>
        </a:accent2>
        <a:accent3>
          <a:srgbClr val="FFFFFF"/>
        </a:accent3>
        <a:accent4>
          <a:srgbClr val="000000"/>
        </a:accent4>
        <a:accent5>
          <a:srgbClr val="E2CACA"/>
        </a:accent5>
        <a:accent6>
          <a:srgbClr val="479FCC"/>
        </a:accent6>
        <a:hlink>
          <a:srgbClr val="1A72D2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5DE3"/>
        </a:accent1>
        <a:accent2>
          <a:srgbClr val="4FB0E1"/>
        </a:accent2>
        <a:accent3>
          <a:srgbClr val="FFFFFF"/>
        </a:accent3>
        <a:accent4>
          <a:srgbClr val="000000"/>
        </a:accent4>
        <a:accent5>
          <a:srgbClr val="C3B6EF"/>
        </a:accent5>
        <a:accent6>
          <a:srgbClr val="479FCC"/>
        </a:accent6>
        <a:hlink>
          <a:srgbClr val="1A72D2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">
  <a:themeElements>
    <a:clrScheme name="2 3">
      <a:dk1>
        <a:srgbClr val="0B1749"/>
      </a:dk1>
      <a:lt1>
        <a:srgbClr val="FFFFFF"/>
      </a:lt1>
      <a:dk2>
        <a:srgbClr val="2453B2"/>
      </a:dk2>
      <a:lt2>
        <a:srgbClr val="DDDDDD"/>
      </a:lt2>
      <a:accent1>
        <a:srgbClr val="4D93D9"/>
      </a:accent1>
      <a:accent2>
        <a:srgbClr val="77AE26"/>
      </a:accent2>
      <a:accent3>
        <a:srgbClr val="FFFFFF"/>
      </a:accent3>
      <a:accent4>
        <a:srgbClr val="08123D"/>
      </a:accent4>
      <a:accent5>
        <a:srgbClr val="B2C8E9"/>
      </a:accent5>
      <a:accent6>
        <a:srgbClr val="6B9D21"/>
      </a:accent6>
      <a:hlink>
        <a:srgbClr val="4D798F"/>
      </a:hlink>
      <a:folHlink>
        <a:srgbClr val="6A93BC"/>
      </a:folHlink>
    </a:clrScheme>
    <a:fontScheme name="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2">
        <a:dk1>
          <a:srgbClr val="000066"/>
        </a:dk1>
        <a:lt1>
          <a:srgbClr val="FFFFFF"/>
        </a:lt1>
        <a:dk2>
          <a:srgbClr val="447DE4"/>
        </a:dk2>
        <a:lt2>
          <a:srgbClr val="DDDDDD"/>
        </a:lt2>
        <a:accent1>
          <a:srgbClr val="7F81CF"/>
        </a:accent1>
        <a:accent2>
          <a:srgbClr val="D87A24"/>
        </a:accent2>
        <a:accent3>
          <a:srgbClr val="FFFFFF"/>
        </a:accent3>
        <a:accent4>
          <a:srgbClr val="000056"/>
        </a:accent4>
        <a:accent5>
          <a:srgbClr val="C0C1E4"/>
        </a:accent5>
        <a:accent6>
          <a:srgbClr val="C46E20"/>
        </a:accent6>
        <a:hlink>
          <a:srgbClr val="99A75F"/>
        </a:hlink>
        <a:folHlink>
          <a:srgbClr val="7AAF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3">
        <a:dk1>
          <a:srgbClr val="0B1749"/>
        </a:dk1>
        <a:lt1>
          <a:srgbClr val="FFFFFF"/>
        </a:lt1>
        <a:dk2>
          <a:srgbClr val="2453B2"/>
        </a:dk2>
        <a:lt2>
          <a:srgbClr val="DDDDDD"/>
        </a:lt2>
        <a:accent1>
          <a:srgbClr val="4D93D9"/>
        </a:accent1>
        <a:accent2>
          <a:srgbClr val="77AE26"/>
        </a:accent2>
        <a:accent3>
          <a:srgbClr val="FFFFFF"/>
        </a:accent3>
        <a:accent4>
          <a:srgbClr val="08123D"/>
        </a:accent4>
        <a:accent5>
          <a:srgbClr val="B2C8E9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018betty_pastel">
  <a:themeElements>
    <a:clrScheme name="1_018betty_pastel 4">
      <a:dk1>
        <a:srgbClr val="000000"/>
      </a:dk1>
      <a:lt1>
        <a:srgbClr val="FFFFFF"/>
      </a:lt1>
      <a:dk2>
        <a:srgbClr val="582C00"/>
      </a:dk2>
      <a:lt2>
        <a:srgbClr val="969696"/>
      </a:lt2>
      <a:accent1>
        <a:srgbClr val="C4CD97"/>
      </a:accent1>
      <a:accent2>
        <a:srgbClr val="828052"/>
      </a:accent2>
      <a:accent3>
        <a:srgbClr val="FFFFFF"/>
      </a:accent3>
      <a:accent4>
        <a:srgbClr val="000000"/>
      </a:accent4>
      <a:accent5>
        <a:srgbClr val="DEE3C9"/>
      </a:accent5>
      <a:accent6>
        <a:srgbClr val="757349"/>
      </a:accent6>
      <a:hlink>
        <a:srgbClr val="FFCC00"/>
      </a:hlink>
      <a:folHlink>
        <a:srgbClr val="FFFF99"/>
      </a:folHlink>
    </a:clrScheme>
    <a:fontScheme name="1_018betty_pastel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018betty_pastel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92BDD2"/>
        </a:accent1>
        <a:accent2>
          <a:srgbClr val="4B6A89"/>
        </a:accent2>
        <a:accent3>
          <a:srgbClr val="FFFFFF"/>
        </a:accent3>
        <a:accent4>
          <a:srgbClr val="000000"/>
        </a:accent4>
        <a:accent5>
          <a:srgbClr val="C7DBE5"/>
        </a:accent5>
        <a:accent6>
          <a:srgbClr val="435F7C"/>
        </a:accent6>
        <a:hlink>
          <a:srgbClr val="7FAA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8betty_pastel 2">
        <a:dk1>
          <a:srgbClr val="000000"/>
        </a:dk1>
        <a:lt1>
          <a:srgbClr val="FFFFFF"/>
        </a:lt1>
        <a:dk2>
          <a:srgbClr val="1A0290"/>
        </a:dk2>
        <a:lt2>
          <a:srgbClr val="969696"/>
        </a:lt2>
        <a:accent1>
          <a:srgbClr val="CCCCFF"/>
        </a:accent1>
        <a:accent2>
          <a:srgbClr val="5183DD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4976C8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8betty_pastel 3">
        <a:dk1>
          <a:srgbClr val="000000"/>
        </a:dk1>
        <a:lt1>
          <a:srgbClr val="FFFFFF"/>
        </a:lt1>
        <a:dk2>
          <a:srgbClr val="004240"/>
        </a:dk2>
        <a:lt2>
          <a:srgbClr val="969696"/>
        </a:lt2>
        <a:accent1>
          <a:srgbClr val="91D3AC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C7E6D2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8betty_pastel 4">
        <a:dk1>
          <a:srgbClr val="000000"/>
        </a:dk1>
        <a:lt1>
          <a:srgbClr val="FFFFFF"/>
        </a:lt1>
        <a:dk2>
          <a:srgbClr val="582C00"/>
        </a:dk2>
        <a:lt2>
          <a:srgbClr val="969696"/>
        </a:lt2>
        <a:accent1>
          <a:srgbClr val="C4CD97"/>
        </a:accent1>
        <a:accent2>
          <a:srgbClr val="828052"/>
        </a:accent2>
        <a:accent3>
          <a:srgbClr val="FFFFFF"/>
        </a:accent3>
        <a:accent4>
          <a:srgbClr val="000000"/>
        </a:accent4>
        <a:accent5>
          <a:srgbClr val="DEE3C9"/>
        </a:accent5>
        <a:accent6>
          <a:srgbClr val="757349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018betty_pastel">
  <a:themeElements>
    <a:clrScheme name="2_018betty_pastel 4">
      <a:dk1>
        <a:srgbClr val="000000"/>
      </a:dk1>
      <a:lt1>
        <a:srgbClr val="FFFFFF"/>
      </a:lt1>
      <a:dk2>
        <a:srgbClr val="582C00"/>
      </a:dk2>
      <a:lt2>
        <a:srgbClr val="969696"/>
      </a:lt2>
      <a:accent1>
        <a:srgbClr val="C4CD97"/>
      </a:accent1>
      <a:accent2>
        <a:srgbClr val="828052"/>
      </a:accent2>
      <a:accent3>
        <a:srgbClr val="FFFFFF"/>
      </a:accent3>
      <a:accent4>
        <a:srgbClr val="000000"/>
      </a:accent4>
      <a:accent5>
        <a:srgbClr val="DEE3C9"/>
      </a:accent5>
      <a:accent6>
        <a:srgbClr val="757349"/>
      </a:accent6>
      <a:hlink>
        <a:srgbClr val="FFCC00"/>
      </a:hlink>
      <a:folHlink>
        <a:srgbClr val="FFFF99"/>
      </a:folHlink>
    </a:clrScheme>
    <a:fontScheme name="2_018betty_pastel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018betty_pastel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92BDD2"/>
        </a:accent1>
        <a:accent2>
          <a:srgbClr val="4B6A89"/>
        </a:accent2>
        <a:accent3>
          <a:srgbClr val="FFFFFF"/>
        </a:accent3>
        <a:accent4>
          <a:srgbClr val="000000"/>
        </a:accent4>
        <a:accent5>
          <a:srgbClr val="C7DBE5"/>
        </a:accent5>
        <a:accent6>
          <a:srgbClr val="435F7C"/>
        </a:accent6>
        <a:hlink>
          <a:srgbClr val="7FAA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18betty_pastel 2">
        <a:dk1>
          <a:srgbClr val="000000"/>
        </a:dk1>
        <a:lt1>
          <a:srgbClr val="FFFFFF"/>
        </a:lt1>
        <a:dk2>
          <a:srgbClr val="1A0290"/>
        </a:dk2>
        <a:lt2>
          <a:srgbClr val="969696"/>
        </a:lt2>
        <a:accent1>
          <a:srgbClr val="CCCCFF"/>
        </a:accent1>
        <a:accent2>
          <a:srgbClr val="5183DD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4976C8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18betty_pastel 3">
        <a:dk1>
          <a:srgbClr val="000000"/>
        </a:dk1>
        <a:lt1>
          <a:srgbClr val="FFFFFF"/>
        </a:lt1>
        <a:dk2>
          <a:srgbClr val="004240"/>
        </a:dk2>
        <a:lt2>
          <a:srgbClr val="969696"/>
        </a:lt2>
        <a:accent1>
          <a:srgbClr val="91D3AC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C7E6D2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18betty_pastel 4">
        <a:dk1>
          <a:srgbClr val="000000"/>
        </a:dk1>
        <a:lt1>
          <a:srgbClr val="FFFFFF"/>
        </a:lt1>
        <a:dk2>
          <a:srgbClr val="582C00"/>
        </a:dk2>
        <a:lt2>
          <a:srgbClr val="969696"/>
        </a:lt2>
        <a:accent1>
          <a:srgbClr val="C4CD97"/>
        </a:accent1>
        <a:accent2>
          <a:srgbClr val="828052"/>
        </a:accent2>
        <a:accent3>
          <a:srgbClr val="FFFFFF"/>
        </a:accent3>
        <a:accent4>
          <a:srgbClr val="000000"/>
        </a:accent4>
        <a:accent5>
          <a:srgbClr val="DEE3C9"/>
        </a:accent5>
        <a:accent6>
          <a:srgbClr val="757349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1649</Words>
  <Application>Microsoft Office PowerPoint</Application>
  <PresentationFormat>全屏显示(4:3)</PresentationFormat>
  <Paragraphs>49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6</vt:lpstr>
      <vt:lpstr>1_6</vt:lpstr>
      <vt:lpstr>2</vt:lpstr>
      <vt:lpstr>默认设计模板</vt:lpstr>
      <vt:lpstr>1_018betty_pastel</vt:lpstr>
      <vt:lpstr>2_018betty_pastel</vt:lpstr>
      <vt:lpstr>437tgp_bizpeople_light_ani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300</cp:revision>
  <cp:lastPrinted>1601-01-01T00:00:00Z</cp:lastPrinted>
  <dcterms:created xsi:type="dcterms:W3CDTF">1601-01-01T00:00:00Z</dcterms:created>
  <dcterms:modified xsi:type="dcterms:W3CDTF">2017-09-14T10:14:46Z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