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66" r:id="rId3"/>
    <p:sldMasterId id="2147483668" r:id="rId4"/>
  </p:sldMasterIdLst>
  <p:sldIdLst>
    <p:sldId id="285" r:id="rId5"/>
    <p:sldId id="256" r:id="rId6"/>
    <p:sldId id="259" r:id="rId7"/>
    <p:sldId id="260" r:id="rId8"/>
    <p:sldId id="280" r:id="rId9"/>
    <p:sldId id="261" r:id="rId10"/>
    <p:sldId id="275" r:id="rId11"/>
    <p:sldId id="263" r:id="rId12"/>
    <p:sldId id="266" r:id="rId13"/>
    <p:sldId id="267" r:id="rId14"/>
    <p:sldId id="268" r:id="rId15"/>
    <p:sldId id="281" r:id="rId16"/>
    <p:sldId id="308" r:id="rId17"/>
    <p:sldId id="269" r:id="rId18"/>
    <p:sldId id="329" r:id="rId19"/>
    <p:sldId id="312" r:id="rId20"/>
    <p:sldId id="277" r:id="rId21"/>
    <p:sldId id="278" r:id="rId22"/>
    <p:sldId id="336" r:id="rId23"/>
    <p:sldId id="337" r:id="rId24"/>
    <p:sldId id="279" r:id="rId25"/>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Book Antiqua"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Book Antiqua"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Book Antiqua"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Book Antiqua"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Book Antiqua" pitchFamily="18" charset="0"/>
        <a:ea typeface="宋体" pitchFamily="2" charset="-122"/>
        <a:cs typeface="+mn-cs"/>
      </a:defRPr>
    </a:lvl5pPr>
    <a:lvl6pPr marL="2286000" algn="l" defTabSz="914400" rtl="0" eaLnBrk="1" latinLnBrk="0" hangingPunct="1">
      <a:defRPr sz="2400" kern="1200">
        <a:solidFill>
          <a:schemeClr val="tx1"/>
        </a:solidFill>
        <a:latin typeface="Book Antiqua" pitchFamily="18" charset="0"/>
        <a:ea typeface="宋体" pitchFamily="2" charset="-122"/>
        <a:cs typeface="+mn-cs"/>
      </a:defRPr>
    </a:lvl6pPr>
    <a:lvl7pPr marL="2743200" algn="l" defTabSz="914400" rtl="0" eaLnBrk="1" latinLnBrk="0" hangingPunct="1">
      <a:defRPr sz="2400" kern="1200">
        <a:solidFill>
          <a:schemeClr val="tx1"/>
        </a:solidFill>
        <a:latin typeface="Book Antiqua" pitchFamily="18" charset="0"/>
        <a:ea typeface="宋体" pitchFamily="2" charset="-122"/>
        <a:cs typeface="+mn-cs"/>
      </a:defRPr>
    </a:lvl7pPr>
    <a:lvl8pPr marL="3200400" algn="l" defTabSz="914400" rtl="0" eaLnBrk="1" latinLnBrk="0" hangingPunct="1">
      <a:defRPr sz="2400" kern="1200">
        <a:solidFill>
          <a:schemeClr val="tx1"/>
        </a:solidFill>
        <a:latin typeface="Book Antiqua" pitchFamily="18" charset="0"/>
        <a:ea typeface="宋体" pitchFamily="2" charset="-122"/>
        <a:cs typeface="+mn-cs"/>
      </a:defRPr>
    </a:lvl8pPr>
    <a:lvl9pPr marL="3657600" algn="l" defTabSz="914400" rtl="0" eaLnBrk="1" latinLnBrk="0" hangingPunct="1">
      <a:defRPr sz="2400" kern="1200">
        <a:solidFill>
          <a:schemeClr val="tx1"/>
        </a:solidFill>
        <a:latin typeface="Book Antiqua"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E67E"/>
    <a:srgbClr val="9BC5C9"/>
    <a:srgbClr val="663300"/>
    <a:srgbClr val="99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36"/>
        <p:guide pos="2832"/>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CDDD81D8-B574-4045-970E-EC8E50E31477}"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4045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7CC8D0A4-D2F9-4BB6-92AE-2AF072A34CB1}"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5700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86FB92C-209A-49B9-9923-6E632C56F7AE}"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541254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61D97E13-B9AD-494B-8A91-4DB2E3146961}"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60521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CE0E5D4-05B2-49D5-946B-362437FF220B}"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661895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91E33810-F113-476F-8323-0FA874D52F4A}"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75722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0B5FF00-A73F-4E80-B4A3-7BB7BC522AFD}"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368045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E1406E94-9790-4E78-B480-B76F98FFCCE9}" type="slidenum">
              <a:rPr lang="zh-CN" altLang="en-US"/>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14982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72538219-CA9B-4A8F-98AD-589BCB4DC4EF}" type="slidenum">
              <a:rPr lang="zh-CN" altLang="en-US"/>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145449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F2A18BA3-D766-4E9C-8F1C-2EEA8047EF49}" type="slidenum">
              <a:rPr lang="zh-CN" altLang="en-US"/>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939404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511DFB59-1A21-4AA9-B8CD-9530B26889FE}"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24195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0A7F6CE-9924-4A27-8F88-D156F49015CD}"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263116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29B52082-E3F3-4631-9C05-DB609DF7950E}"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60993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B5648DB-97B1-4A28-9CDF-064085086F95}"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251775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08843AA-C723-4838-9B4A-B71C18FCF45B}"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617189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 name="Rectangle 5"/>
          <p:cNvSpPr>
            <a:spLocks noGrp="1" noChangeArrowheads="1"/>
          </p:cNvSpPr>
          <p:nvPr>
            <p:ph type="dt" sz="quarter" idx="2"/>
          </p:nvPr>
        </p:nvSpPr>
        <p:spPr>
          <a:xfrm>
            <a:off x="457200" y="6553200"/>
            <a:ext cx="2133600" cy="152400"/>
          </a:xfrm>
        </p:spPr>
        <p:txBody>
          <a:bodyPr/>
          <a:lstStyle>
            <a:lvl1pPr>
              <a:defRPr sz="1400">
                <a:solidFill>
                  <a:schemeClr val="tx1"/>
                </a:solidFill>
                <a:latin typeface="Times New Roman" pitchFamily="18" charset="0"/>
              </a:defRPr>
            </a:lvl1pPr>
          </a:lstStyle>
          <a:p>
            <a:endParaRPr lang="en-US"/>
          </a:p>
        </p:txBody>
      </p:sp>
      <p:sp>
        <p:nvSpPr>
          <p:cNvPr id="4102" name="Rectangle 6"/>
          <p:cNvSpPr>
            <a:spLocks noGrp="1" noChangeArrowheads="1"/>
          </p:cNvSpPr>
          <p:nvPr>
            <p:ph type="ftr" sz="quarter" idx="3"/>
          </p:nvPr>
        </p:nvSpPr>
        <p:spPr bwMode="auto">
          <a:xfrm>
            <a:off x="3124200" y="6553200"/>
            <a:ext cx="2895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C0C0C0"/>
                  </a:outerShdw>
                </a:effectLst>
                <a:latin typeface="Times New Roman" pitchFamily="18" charset="0"/>
                <a:ea typeface="Gulim" pitchFamily="34" charset="-127"/>
              </a:defRPr>
            </a:lvl1pPr>
          </a:lstStyle>
          <a:p>
            <a:endParaRPr lang="en-US"/>
          </a:p>
        </p:txBody>
      </p:sp>
      <p:sp>
        <p:nvSpPr>
          <p:cNvPr id="4103" name="Rectangle 7"/>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2CA280DB-429C-45DC-A306-7BDAF8B57518}" type="slidenum">
              <a:rPr lang="ko-KR" altLang="en-US"/>
              <a:pPr/>
              <a:t>‹#›</a:t>
            </a:fld>
            <a:endParaRPr lang="en-US"/>
          </a:p>
        </p:txBody>
      </p:sp>
      <p:sp>
        <p:nvSpPr>
          <p:cNvPr id="4104" name="Text Box 8"/>
          <p:cNvSpPr txBox="1">
            <a:spLocks noChangeArrowheads="1"/>
          </p:cNvSpPr>
          <p:nvPr/>
        </p:nvSpPr>
        <p:spPr bwMode="auto">
          <a:xfrm>
            <a:off x="4038600" y="6324600"/>
            <a:ext cx="103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Lucida Sans Unicode" pitchFamily="34" charset="0"/>
                <a:ea typeface="Gulim" pitchFamily="34" charset="-127"/>
              </a:rPr>
              <a:t>LOGO</a:t>
            </a:r>
          </a:p>
        </p:txBody>
      </p:sp>
      <p:sp>
        <p:nvSpPr>
          <p:cNvPr id="4105" name="未知"/>
          <p:cNvSpPr>
            <a:spLocks/>
          </p:cNvSpPr>
          <p:nvPr/>
        </p:nvSpPr>
        <p:spPr bwMode="auto">
          <a:xfrm>
            <a:off x="0" y="533400"/>
            <a:ext cx="9144000" cy="2133600"/>
          </a:xfrm>
          <a:custGeom>
            <a:avLst/>
            <a:gdLst>
              <a:gd name="T0" fmla="*/ 0 w 5760"/>
              <a:gd name="T1" fmla="*/ 1248 h 1344"/>
              <a:gd name="T2" fmla="*/ 1488 w 5760"/>
              <a:gd name="T3" fmla="*/ 1104 h 1344"/>
              <a:gd name="T4" fmla="*/ 5760 w 5760"/>
              <a:gd name="T5" fmla="*/ 0 h 1344"/>
              <a:gd name="T6" fmla="*/ 5760 w 5760"/>
              <a:gd name="T7" fmla="*/ 1344 h 1344"/>
              <a:gd name="T8" fmla="*/ 0 w 5760"/>
              <a:gd name="T9" fmla="*/ 1344 h 1344"/>
              <a:gd name="T10" fmla="*/ 0 w 5760"/>
              <a:gd name="T11" fmla="*/ 1248 h 1344"/>
            </a:gdLst>
            <a:ahLst/>
            <a:cxnLst>
              <a:cxn ang="0">
                <a:pos x="T0" y="T1"/>
              </a:cxn>
              <a:cxn ang="0">
                <a:pos x="T2" y="T3"/>
              </a:cxn>
              <a:cxn ang="0">
                <a:pos x="T4" y="T5"/>
              </a:cxn>
              <a:cxn ang="0">
                <a:pos x="T6" y="T7"/>
              </a:cxn>
              <a:cxn ang="0">
                <a:pos x="T8" y="T9"/>
              </a:cxn>
              <a:cxn ang="0">
                <a:pos x="T10" y="T11"/>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Line 11"/>
          <p:cNvSpPr>
            <a:spLocks noChangeShapeType="1"/>
          </p:cNvSpPr>
          <p:nvPr/>
        </p:nvSpPr>
        <p:spPr bwMode="auto">
          <a:xfrm>
            <a:off x="0" y="2759075"/>
            <a:ext cx="9144000" cy="0"/>
          </a:xfrm>
          <a:prstGeom prst="line">
            <a:avLst/>
          </a:prstGeom>
          <a:noFill/>
          <a:ln w="635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Rectangle 12"/>
          <p:cNvSpPr>
            <a:spLocks noChangeArrowheads="1"/>
          </p:cNvSpPr>
          <p:nvPr/>
        </p:nvSpPr>
        <p:spPr bwMode="auto">
          <a:xfrm>
            <a:off x="141288" y="119063"/>
            <a:ext cx="6705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a:solidFill>
                  <a:schemeClr val="hlink"/>
                </a:solidFill>
                <a:latin typeface="Verdana" pitchFamily="34" charset="0"/>
                <a:ea typeface="Gulim" pitchFamily="34" charset="-127"/>
              </a:rPr>
              <a:t>Add Your Company Slogan</a:t>
            </a:r>
          </a:p>
        </p:txBody>
      </p:sp>
      <p:sp>
        <p:nvSpPr>
          <p:cNvPr id="4109" name="Oval 13"/>
          <p:cNvSpPr>
            <a:spLocks noChangeArrowheads="1"/>
          </p:cNvSpPr>
          <p:nvPr/>
        </p:nvSpPr>
        <p:spPr bwMode="auto">
          <a:xfrm>
            <a:off x="4648200" y="1143000"/>
            <a:ext cx="152400" cy="1524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Oval 14"/>
          <p:cNvSpPr>
            <a:spLocks noChangeArrowheads="1"/>
          </p:cNvSpPr>
          <p:nvPr/>
        </p:nvSpPr>
        <p:spPr bwMode="auto">
          <a:xfrm>
            <a:off x="1752600" y="3254375"/>
            <a:ext cx="317500" cy="3175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Oval 15"/>
          <p:cNvSpPr>
            <a:spLocks noChangeArrowheads="1"/>
          </p:cNvSpPr>
          <p:nvPr/>
        </p:nvSpPr>
        <p:spPr bwMode="auto">
          <a:xfrm>
            <a:off x="762000" y="2971800"/>
            <a:ext cx="234950" cy="234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Oval 16"/>
          <p:cNvSpPr>
            <a:spLocks noChangeArrowheads="1"/>
          </p:cNvSpPr>
          <p:nvPr/>
        </p:nvSpPr>
        <p:spPr bwMode="auto">
          <a:xfrm>
            <a:off x="4038600" y="2079625"/>
            <a:ext cx="152400" cy="1524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Oval 17"/>
          <p:cNvSpPr>
            <a:spLocks noChangeArrowheads="1"/>
          </p:cNvSpPr>
          <p:nvPr/>
        </p:nvSpPr>
        <p:spPr bwMode="auto">
          <a:xfrm>
            <a:off x="3124200" y="2232025"/>
            <a:ext cx="317500" cy="3175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 name="Rectangle 18"/>
          <p:cNvSpPr>
            <a:spLocks noGrp="1" noChangeArrowheads="1"/>
          </p:cNvSpPr>
          <p:nvPr>
            <p:ph type="ctrTitle" sz="quarter"/>
          </p:nvPr>
        </p:nvSpPr>
        <p:spPr bwMode="auto">
          <a:xfrm>
            <a:off x="0" y="2687638"/>
            <a:ext cx="8763000" cy="6699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pPr lvl="0"/>
            <a:r>
              <a:rPr lang="en-US" altLang="zh-CN" noProof="0" smtClean="0"/>
              <a:t>PowerPoint Template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C26C9431-F036-45DF-9B4D-2DA972729DBD}" type="slidenum">
              <a:rPr lang="ko-KR" altLang="en-US"/>
              <a:pPr/>
              <a:t>‹#›</a:t>
            </a:fld>
            <a:endParaRPr lang="en-US"/>
          </a:p>
        </p:txBody>
      </p:sp>
    </p:spTree>
    <p:extLst>
      <p:ext uri="{BB962C8B-B14F-4D97-AF65-F5344CB8AC3E}">
        <p14:creationId xmlns:p14="http://schemas.microsoft.com/office/powerpoint/2010/main" val="36354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91931D8E-9180-4A71-B8EE-D433C05AB038}" type="slidenum">
              <a:rPr lang="ko-KR" altLang="en-US"/>
              <a:pPr/>
              <a:t>‹#›</a:t>
            </a:fld>
            <a:endParaRPr lang="en-US"/>
          </a:p>
        </p:txBody>
      </p:sp>
    </p:spTree>
    <p:extLst>
      <p:ext uri="{BB962C8B-B14F-4D97-AF65-F5344CB8AC3E}">
        <p14:creationId xmlns:p14="http://schemas.microsoft.com/office/powerpoint/2010/main" val="2508098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74909C57-ADC6-46F1-82E0-27530D462E78}" type="slidenum">
              <a:rPr lang="ko-KR" altLang="en-US"/>
              <a:pPr/>
              <a:t>‹#›</a:t>
            </a:fld>
            <a:endParaRPr lang="en-US"/>
          </a:p>
        </p:txBody>
      </p:sp>
    </p:spTree>
    <p:extLst>
      <p:ext uri="{BB962C8B-B14F-4D97-AF65-F5344CB8AC3E}">
        <p14:creationId xmlns:p14="http://schemas.microsoft.com/office/powerpoint/2010/main" val="972229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灯片编号占位符 7"/>
          <p:cNvSpPr>
            <a:spLocks noGrp="1"/>
          </p:cNvSpPr>
          <p:nvPr>
            <p:ph type="sldNum" sz="quarter" idx="11"/>
          </p:nvPr>
        </p:nvSpPr>
        <p:spPr/>
        <p:txBody>
          <a:bodyPr/>
          <a:lstStyle>
            <a:lvl1pPr>
              <a:defRPr/>
            </a:lvl1pPr>
          </a:lstStyle>
          <a:p>
            <a:fld id="{2E3AB370-0161-4B09-9432-74AC8A682FDF}" type="slidenum">
              <a:rPr lang="ko-KR" altLang="en-US"/>
              <a:pPr/>
              <a:t>‹#›</a:t>
            </a:fld>
            <a:endParaRPr lang="en-US"/>
          </a:p>
        </p:txBody>
      </p:sp>
    </p:spTree>
    <p:extLst>
      <p:ext uri="{BB962C8B-B14F-4D97-AF65-F5344CB8AC3E}">
        <p14:creationId xmlns:p14="http://schemas.microsoft.com/office/powerpoint/2010/main" val="2997802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灯片编号占位符 3"/>
          <p:cNvSpPr>
            <a:spLocks noGrp="1"/>
          </p:cNvSpPr>
          <p:nvPr>
            <p:ph type="sldNum" sz="quarter" idx="11"/>
          </p:nvPr>
        </p:nvSpPr>
        <p:spPr/>
        <p:txBody>
          <a:bodyPr/>
          <a:lstStyle>
            <a:lvl1pPr>
              <a:defRPr/>
            </a:lvl1pPr>
          </a:lstStyle>
          <a:p>
            <a:fld id="{1CFE6DFF-9E85-4C07-B76F-D1254962FBFC}" type="slidenum">
              <a:rPr lang="ko-KR" altLang="en-US"/>
              <a:pPr/>
              <a:t>‹#›</a:t>
            </a:fld>
            <a:endParaRPr lang="en-US"/>
          </a:p>
        </p:txBody>
      </p:sp>
    </p:spTree>
    <p:extLst>
      <p:ext uri="{BB962C8B-B14F-4D97-AF65-F5344CB8AC3E}">
        <p14:creationId xmlns:p14="http://schemas.microsoft.com/office/powerpoint/2010/main" val="3804530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灯片编号占位符 2"/>
          <p:cNvSpPr>
            <a:spLocks noGrp="1"/>
          </p:cNvSpPr>
          <p:nvPr>
            <p:ph type="sldNum" sz="quarter" idx="11"/>
          </p:nvPr>
        </p:nvSpPr>
        <p:spPr/>
        <p:txBody>
          <a:bodyPr/>
          <a:lstStyle>
            <a:lvl1pPr>
              <a:defRPr/>
            </a:lvl1pPr>
          </a:lstStyle>
          <a:p>
            <a:fld id="{F6AB261B-84B6-4072-AE65-2E301897E06C}" type="slidenum">
              <a:rPr lang="ko-KR" altLang="en-US"/>
              <a:pPr/>
              <a:t>‹#›</a:t>
            </a:fld>
            <a:endParaRPr lang="en-US"/>
          </a:p>
        </p:txBody>
      </p:sp>
    </p:spTree>
    <p:extLst>
      <p:ext uri="{BB962C8B-B14F-4D97-AF65-F5344CB8AC3E}">
        <p14:creationId xmlns:p14="http://schemas.microsoft.com/office/powerpoint/2010/main" val="356958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C9724E9B-39AB-4835-B5D6-2862B064E5EE}"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71614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C247E5FD-661D-486C-A497-D9F4FADB909E}" type="slidenum">
              <a:rPr lang="ko-KR" altLang="en-US"/>
              <a:pPr/>
              <a:t>‹#›</a:t>
            </a:fld>
            <a:endParaRPr lang="en-US"/>
          </a:p>
        </p:txBody>
      </p:sp>
    </p:spTree>
    <p:extLst>
      <p:ext uri="{BB962C8B-B14F-4D97-AF65-F5344CB8AC3E}">
        <p14:creationId xmlns:p14="http://schemas.microsoft.com/office/powerpoint/2010/main" val="16356712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187A9C22-ACBB-4ABA-97B2-BFDFB4FA1A24}" type="slidenum">
              <a:rPr lang="ko-KR" altLang="en-US"/>
              <a:pPr/>
              <a:t>‹#›</a:t>
            </a:fld>
            <a:endParaRPr lang="en-US"/>
          </a:p>
        </p:txBody>
      </p:sp>
    </p:spTree>
    <p:extLst>
      <p:ext uri="{BB962C8B-B14F-4D97-AF65-F5344CB8AC3E}">
        <p14:creationId xmlns:p14="http://schemas.microsoft.com/office/powerpoint/2010/main" val="2096202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A2A0B85E-619F-43E6-A843-63DD7536D79F}" type="slidenum">
              <a:rPr lang="ko-KR" altLang="en-US"/>
              <a:pPr/>
              <a:t>‹#›</a:t>
            </a:fld>
            <a:endParaRPr lang="en-US"/>
          </a:p>
        </p:txBody>
      </p:sp>
    </p:spTree>
    <p:extLst>
      <p:ext uri="{BB962C8B-B14F-4D97-AF65-F5344CB8AC3E}">
        <p14:creationId xmlns:p14="http://schemas.microsoft.com/office/powerpoint/2010/main" val="31378734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3D7C6F53-6E68-4020-88F2-BCE893E172D6}" type="slidenum">
              <a:rPr lang="ko-KR" altLang="en-US"/>
              <a:pPr/>
              <a:t>‹#›</a:t>
            </a:fld>
            <a:endParaRPr lang="en-US"/>
          </a:p>
        </p:txBody>
      </p:sp>
    </p:spTree>
    <p:extLst>
      <p:ext uri="{BB962C8B-B14F-4D97-AF65-F5344CB8AC3E}">
        <p14:creationId xmlns:p14="http://schemas.microsoft.com/office/powerpoint/2010/main" val="2526303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B1A9CE59-6A12-4B73-8AFE-F3FE924EDD80}" type="slidenum">
              <a:rPr lang="ko-KR" altLang="en-US"/>
              <a:pPr/>
              <a:t>‹#›</a:t>
            </a:fld>
            <a:endParaRPr lang="en-US"/>
          </a:p>
        </p:txBody>
      </p:sp>
    </p:spTree>
    <p:extLst>
      <p:ext uri="{BB962C8B-B14F-4D97-AF65-F5344CB8AC3E}">
        <p14:creationId xmlns:p14="http://schemas.microsoft.com/office/powerpoint/2010/main" val="19532373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55F783E8-1B6B-40A1-8D3C-666D7BF64287}" type="slidenum">
              <a:rPr lang="ko-KR" altLang="en-US"/>
              <a:pPr/>
              <a:t>‹#›</a:t>
            </a:fld>
            <a:endParaRPr lang="en-US"/>
          </a:p>
        </p:txBody>
      </p:sp>
    </p:spTree>
    <p:extLst>
      <p:ext uri="{BB962C8B-B14F-4D97-AF65-F5344CB8AC3E}">
        <p14:creationId xmlns:p14="http://schemas.microsoft.com/office/powerpoint/2010/main" val="22742306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E1C3FC03-9AB7-43E2-8D8B-5CBC53CF444C}" type="slidenum">
              <a:rPr lang="ko-KR" altLang="en-US"/>
              <a:pPr/>
              <a:t>‹#›</a:t>
            </a:fld>
            <a:endParaRPr lang="en-US"/>
          </a:p>
        </p:txBody>
      </p:sp>
    </p:spTree>
    <p:extLst>
      <p:ext uri="{BB962C8B-B14F-4D97-AF65-F5344CB8AC3E}">
        <p14:creationId xmlns:p14="http://schemas.microsoft.com/office/powerpoint/2010/main" val="13319880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13571968-2221-417E-87D3-25646EE7F3B3}" type="slidenum">
              <a:rPr lang="ko-KR" altLang="en-US"/>
              <a:pPr/>
              <a:t>‹#›</a:t>
            </a:fld>
            <a:endParaRPr lang="en-US"/>
          </a:p>
        </p:txBody>
      </p:sp>
    </p:spTree>
    <p:extLst>
      <p:ext uri="{BB962C8B-B14F-4D97-AF65-F5344CB8AC3E}">
        <p14:creationId xmlns:p14="http://schemas.microsoft.com/office/powerpoint/2010/main" val="3536946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F43DF6F6-F65E-4AD0-A85B-D54DD26AF089}" type="slidenum">
              <a:rPr lang="ko-KR" altLang="en-US"/>
              <a:pPr/>
              <a:t>‹#›</a:t>
            </a:fld>
            <a:endParaRPr lang="en-US"/>
          </a:p>
        </p:txBody>
      </p:sp>
    </p:spTree>
    <p:extLst>
      <p:ext uri="{BB962C8B-B14F-4D97-AF65-F5344CB8AC3E}">
        <p14:creationId xmlns:p14="http://schemas.microsoft.com/office/powerpoint/2010/main" val="16155736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灯片编号占位符 7"/>
          <p:cNvSpPr>
            <a:spLocks noGrp="1"/>
          </p:cNvSpPr>
          <p:nvPr>
            <p:ph type="sldNum" sz="quarter" idx="11"/>
          </p:nvPr>
        </p:nvSpPr>
        <p:spPr/>
        <p:txBody>
          <a:bodyPr/>
          <a:lstStyle>
            <a:lvl1pPr>
              <a:defRPr/>
            </a:lvl1pPr>
          </a:lstStyle>
          <a:p>
            <a:fld id="{3640935B-E6AE-479B-87AE-F7F19245C6EA}" type="slidenum">
              <a:rPr lang="ko-KR" altLang="en-US"/>
              <a:pPr/>
              <a:t>‹#›</a:t>
            </a:fld>
            <a:endParaRPr lang="en-US"/>
          </a:p>
        </p:txBody>
      </p:sp>
    </p:spTree>
    <p:extLst>
      <p:ext uri="{BB962C8B-B14F-4D97-AF65-F5344CB8AC3E}">
        <p14:creationId xmlns:p14="http://schemas.microsoft.com/office/powerpoint/2010/main" val="360504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8E194DBD-24A4-4F81-8859-D502ED354C94}"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5454415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灯片编号占位符 3"/>
          <p:cNvSpPr>
            <a:spLocks noGrp="1"/>
          </p:cNvSpPr>
          <p:nvPr>
            <p:ph type="sldNum" sz="quarter" idx="11"/>
          </p:nvPr>
        </p:nvSpPr>
        <p:spPr/>
        <p:txBody>
          <a:bodyPr/>
          <a:lstStyle>
            <a:lvl1pPr>
              <a:defRPr/>
            </a:lvl1pPr>
          </a:lstStyle>
          <a:p>
            <a:fld id="{305EA939-BF7E-4179-B991-886D1F1B2DCD}" type="slidenum">
              <a:rPr lang="ko-KR" altLang="en-US"/>
              <a:pPr/>
              <a:t>‹#›</a:t>
            </a:fld>
            <a:endParaRPr lang="en-US"/>
          </a:p>
        </p:txBody>
      </p:sp>
    </p:spTree>
    <p:extLst>
      <p:ext uri="{BB962C8B-B14F-4D97-AF65-F5344CB8AC3E}">
        <p14:creationId xmlns:p14="http://schemas.microsoft.com/office/powerpoint/2010/main" val="14727566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灯片编号占位符 2"/>
          <p:cNvSpPr>
            <a:spLocks noGrp="1"/>
          </p:cNvSpPr>
          <p:nvPr>
            <p:ph type="sldNum" sz="quarter" idx="11"/>
          </p:nvPr>
        </p:nvSpPr>
        <p:spPr/>
        <p:txBody>
          <a:bodyPr/>
          <a:lstStyle>
            <a:lvl1pPr>
              <a:defRPr/>
            </a:lvl1pPr>
          </a:lstStyle>
          <a:p>
            <a:fld id="{2D7B2E6B-B942-45D5-9EF5-A6526104DC65}" type="slidenum">
              <a:rPr lang="ko-KR" altLang="en-US"/>
              <a:pPr/>
              <a:t>‹#›</a:t>
            </a:fld>
            <a:endParaRPr lang="en-US"/>
          </a:p>
        </p:txBody>
      </p:sp>
    </p:spTree>
    <p:extLst>
      <p:ext uri="{BB962C8B-B14F-4D97-AF65-F5344CB8AC3E}">
        <p14:creationId xmlns:p14="http://schemas.microsoft.com/office/powerpoint/2010/main" val="32339911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50863BF5-B369-4A89-93D1-F7A73F3AA69A}" type="slidenum">
              <a:rPr lang="ko-KR" altLang="en-US"/>
              <a:pPr/>
              <a:t>‹#›</a:t>
            </a:fld>
            <a:endParaRPr lang="en-US"/>
          </a:p>
        </p:txBody>
      </p:sp>
    </p:spTree>
    <p:extLst>
      <p:ext uri="{BB962C8B-B14F-4D97-AF65-F5344CB8AC3E}">
        <p14:creationId xmlns:p14="http://schemas.microsoft.com/office/powerpoint/2010/main" val="21279454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9950955E-F3C7-4705-BD5D-0DD1F9D0E4B0}" type="slidenum">
              <a:rPr lang="ko-KR" altLang="en-US"/>
              <a:pPr/>
              <a:t>‹#›</a:t>
            </a:fld>
            <a:endParaRPr lang="en-US"/>
          </a:p>
        </p:txBody>
      </p:sp>
    </p:spTree>
    <p:extLst>
      <p:ext uri="{BB962C8B-B14F-4D97-AF65-F5344CB8AC3E}">
        <p14:creationId xmlns:p14="http://schemas.microsoft.com/office/powerpoint/2010/main" val="15928963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5EC5C048-D115-42AB-9D0A-C382B8EFC261}" type="slidenum">
              <a:rPr lang="ko-KR" altLang="en-US"/>
              <a:pPr/>
              <a:t>‹#›</a:t>
            </a:fld>
            <a:endParaRPr lang="en-US"/>
          </a:p>
        </p:txBody>
      </p:sp>
    </p:spTree>
    <p:extLst>
      <p:ext uri="{BB962C8B-B14F-4D97-AF65-F5344CB8AC3E}">
        <p14:creationId xmlns:p14="http://schemas.microsoft.com/office/powerpoint/2010/main" val="32833101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54E0848D-E7A6-4A26-A7B7-1E009D1D8D52}" type="slidenum">
              <a:rPr lang="ko-KR" altLang="en-US"/>
              <a:pPr/>
              <a:t>‹#›</a:t>
            </a:fld>
            <a:endParaRPr lang="en-US"/>
          </a:p>
        </p:txBody>
      </p:sp>
    </p:spTree>
    <p:extLst>
      <p:ext uri="{BB962C8B-B14F-4D97-AF65-F5344CB8AC3E}">
        <p14:creationId xmlns:p14="http://schemas.microsoft.com/office/powerpoint/2010/main" val="6116784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DC2B357D-3042-40FB-A58D-3C789D660702}" type="slidenum">
              <a:rPr lang="ko-KR" altLang="en-US"/>
              <a:pPr/>
              <a:t>‹#›</a:t>
            </a:fld>
            <a:endParaRPr lang="en-US"/>
          </a:p>
        </p:txBody>
      </p:sp>
    </p:spTree>
    <p:extLst>
      <p:ext uri="{BB962C8B-B14F-4D97-AF65-F5344CB8AC3E}">
        <p14:creationId xmlns:p14="http://schemas.microsoft.com/office/powerpoint/2010/main" val="379564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5414BDBB-9C8C-408D-822F-DFE733FFA34A}" type="slidenum">
              <a:rPr lang="zh-CN" altLang="en-US"/>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46643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1630CBB-6D7F-455F-A06C-308C5E1AF825}" type="slidenum">
              <a:rPr lang="zh-CN" altLang="en-US"/>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37174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9042C28E-C3B0-475C-A1C4-9DEF19DA598A}" type="slidenum">
              <a:rPr lang="zh-CN" altLang="en-US"/>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86632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2761DD0-6F3C-4659-8DC1-3E68E8D91924}"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33279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4A76449B-0D91-437A-B152-683C28A314C2}"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94629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pic>
        <p:nvPicPr>
          <p:cNvPr id="1026"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4"/>
          <p:cNvSpPr>
            <a:spLocks noGrp="1" noChangeArrowheads="1"/>
          </p:cNvSpPr>
          <p:nvPr>
            <p:ph type="body" idx="1"/>
          </p:nvPr>
        </p:nvSpPr>
        <p:spPr bwMode="auto">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sldNum" sz="quarter" idx="4"/>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fld id="{D936AEFA-8464-428D-9C2D-4E74325726BA}" type="slidenum">
              <a:rPr lang="zh-CN" altLang="en-US"/>
              <a:pPr/>
              <a:t>‹#›</a:t>
            </a:fld>
            <a:endParaRPr lang="en-US" altLang="zh-CN"/>
          </a:p>
        </p:txBody>
      </p:sp>
      <p:sp>
        <p:nvSpPr>
          <p:cNvPr id="1030" name="Rectangle 6"/>
          <p:cNvSpPr>
            <a:spLocks noGrp="1" noChangeArrowheads="1"/>
          </p:cNvSpPr>
          <p:nvPr>
            <p:ph type="title"/>
          </p:nvPr>
        </p:nvSpPr>
        <p:spPr bwMode="auto">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7"/>
          <p:cNvSpPr>
            <a:spLocks noGrp="1" noChangeArrowheads="1"/>
          </p:cNvSpPr>
          <p:nvPr>
            <p:ph type="dt" sz="half" idx="2"/>
          </p:nvPr>
        </p:nvSpPr>
        <p:spPr bwMode="auto">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ltLang="zh-CN"/>
          </a:p>
        </p:txBody>
      </p:sp>
      <p:pic>
        <p:nvPicPr>
          <p:cNvPr id="1032"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pic>
        <p:nvPicPr>
          <p:cNvPr id="2050"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ChangeArrowheads="1"/>
          </p:cNvSpPr>
          <p:nvPr/>
        </p:nvSpPr>
        <p:spPr bwMode="auto">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 name="Rectangle 4"/>
          <p:cNvSpPr>
            <a:spLocks noGrp="1" noChangeArrowheads="1"/>
          </p:cNvSpPr>
          <p:nvPr>
            <p:ph type="body" idx="1"/>
          </p:nvPr>
        </p:nvSpPr>
        <p:spPr bwMode="auto">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Rectangle 5"/>
          <p:cNvSpPr>
            <a:spLocks noGrp="1" noChangeArrowheads="1"/>
          </p:cNvSpPr>
          <p:nvPr>
            <p:ph type="sldNum" sz="quarter" idx="4"/>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fld id="{6048FA46-082A-4103-96DA-F604B80089EB}" type="slidenum">
              <a:rPr lang="zh-CN" altLang="en-US"/>
              <a:pPr/>
              <a:t>‹#›</a:t>
            </a:fld>
            <a:endParaRPr lang="en-US" altLang="zh-CN"/>
          </a:p>
        </p:txBody>
      </p:sp>
      <p:sp>
        <p:nvSpPr>
          <p:cNvPr id="2054" name="Rectangle 6"/>
          <p:cNvSpPr>
            <a:spLocks noGrp="1" noChangeArrowheads="1"/>
          </p:cNvSpPr>
          <p:nvPr>
            <p:ph type="title"/>
          </p:nvPr>
        </p:nvSpPr>
        <p:spPr bwMode="auto">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7"/>
          <p:cNvSpPr>
            <a:spLocks noGrp="1" noChangeArrowheads="1"/>
          </p:cNvSpPr>
          <p:nvPr>
            <p:ph type="dt" sz="half" idx="2"/>
          </p:nvPr>
        </p:nvSpPr>
        <p:spPr bwMode="auto">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ltLang="zh-CN"/>
          </a:p>
        </p:txBody>
      </p:sp>
      <p:pic>
        <p:nvPicPr>
          <p:cNvPr id="2056"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ChangeArrowheads="1"/>
          </p:cNvSpPr>
          <p:nvPr userDrawn="1"/>
        </p:nvSpPr>
        <p:spPr bwMode="auto">
          <a:xfrm>
            <a:off x="3733800" y="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1800" b="1">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079"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80"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p>
        </p:txBody>
      </p:sp>
      <p:sp>
        <p:nvSpPr>
          <p:cNvPr id="3081"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74A9366D-CFD6-4370-AB08-4AD25992690B}" type="slidenum">
              <a:rPr lang="ko-KR" altLang="en-US"/>
              <a:pPr/>
              <a:t>‹#›</a:t>
            </a:fld>
            <a:endParaRPr lang="en-US"/>
          </a:p>
        </p:txBody>
      </p:sp>
      <p:sp>
        <p:nvSpPr>
          <p:cNvPr id="3082" name="Rectangle 10"/>
          <p:cNvSpPr>
            <a:spLocks noChangeArrowheads="1"/>
          </p:cNvSpPr>
          <p:nvPr userDrawn="1"/>
        </p:nvSpPr>
        <p:spPr bwMode="auto">
          <a:xfrm>
            <a:off x="6838950" y="46038"/>
            <a:ext cx="2011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663300"/>
                </a:solidFill>
                <a:effectLst>
                  <a:outerShdw blurRad="38100" dist="38100" dir="2700000" algn="tl">
                    <a:srgbClr val="C0C0C0"/>
                  </a:outerShdw>
                </a:effectLst>
                <a:latin typeface="Arial" charset="0"/>
              </a:rPr>
              <a:t>Unit7     Fieldbus</a:t>
            </a:r>
          </a:p>
        </p:txBody>
      </p:sp>
    </p:spTree>
  </p:cSld>
  <p:clrMap bg1="lt1" tx1="dk1" bg2="lt2" tx2="dk2" accent1="accent1" accent2="accent2" accent3="accent3" accent4="accent4" accent5="accent5" accent6="accent6" hlink="hlink" folHlink="folHlink"/>
  <p:sldLayoutIdLst>
    <p:sldLayoutId id="2147483667"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13" r:id="rId12"/>
  </p:sldLayoutIdLst>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5127"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28"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p>
        </p:txBody>
      </p:sp>
      <p:sp>
        <p:nvSpPr>
          <p:cNvPr id="5129"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B4E52534-829B-401E-A3D6-1B84DD1F9D24}" type="slidenum">
              <a:rPr lang="ko-KR" altLang="en-US"/>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6096000" y="26670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1">
                <a:latin typeface="Times New Roman" pitchFamily="18" charset="0"/>
              </a:rPr>
              <a:t>Unit7       Fieldbus</a:t>
            </a:r>
          </a:p>
        </p:txBody>
      </p:sp>
      <p:pic>
        <p:nvPicPr>
          <p:cNvPr id="6" name="Picture 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0" y="0"/>
            <a:ext cx="487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200" y="533400"/>
            <a:ext cx="822960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en-US" sz="2600" dirty="0"/>
              <a:t>To understand the differences among fieldbus standards, it is necessary to understand how fieldbus networks are designed. With reference to the OSI model, fieldbus standards are determined by the physical media of the cabling, and layers one, two and seven of the reference model.</a:t>
            </a:r>
          </a:p>
          <a:p>
            <a:pPr>
              <a:spcBef>
                <a:spcPct val="50000"/>
              </a:spcBef>
              <a:buFont typeface="Wingdings" pitchFamily="2" charset="2"/>
              <a:buNone/>
            </a:pPr>
            <a:r>
              <a:rPr lang="zh-CN" altLang="en-US" sz="2600" b="1" dirty="0">
                <a:solidFill>
                  <a:srgbClr val="0000CC"/>
                </a:solidFill>
                <a:latin typeface="楷体_GB2312" pitchFamily="49" charset="-122"/>
                <a:ea typeface="楷体_GB2312" pitchFamily="49" charset="-122"/>
              </a:rPr>
              <a:t>    句中</a:t>
            </a:r>
            <a:r>
              <a:rPr lang="zh-CN" altLang="en-US" sz="2600" dirty="0">
                <a:ea typeface="楷体_GB2312" pitchFamily="49" charset="-122"/>
              </a:rPr>
              <a:t>OSI</a:t>
            </a:r>
            <a:r>
              <a:rPr lang="zh-CN" altLang="en-US" sz="2600" b="1" dirty="0">
                <a:solidFill>
                  <a:srgbClr val="0000CC"/>
                </a:solidFill>
                <a:latin typeface="楷体_GB2312" pitchFamily="49" charset="-122"/>
                <a:ea typeface="楷体_GB2312" pitchFamily="49" charset="-122"/>
              </a:rPr>
              <a:t>为</a:t>
            </a:r>
            <a:r>
              <a:rPr lang="zh-CN" altLang="en-US" sz="2600" dirty="0">
                <a:ea typeface="楷体_GB2312" pitchFamily="49" charset="-122"/>
              </a:rPr>
              <a:t>Open System Interconnect Reference Model</a:t>
            </a:r>
            <a:r>
              <a:rPr lang="zh-CN" altLang="en-US" sz="2600" b="1" dirty="0">
                <a:solidFill>
                  <a:srgbClr val="0000CC"/>
                </a:solidFill>
                <a:latin typeface="楷体_GB2312" pitchFamily="49" charset="-122"/>
                <a:ea typeface="楷体_GB2312" pitchFamily="49" charset="-122"/>
              </a:rPr>
              <a:t>的缩写，意为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开放式系统互连参考模型</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endParaRPr lang="en-US" altLang="zh-CN" sz="2600" b="1" dirty="0">
              <a:solidFill>
                <a:srgbClr val="0000CC"/>
              </a:solidFill>
              <a:latin typeface="楷体_GB2312" pitchFamily="49" charset="-122"/>
              <a:ea typeface="楷体_GB2312" pitchFamily="49" charset="-122"/>
            </a:endParaRPr>
          </a:p>
          <a:p>
            <a:pPr>
              <a:spcBef>
                <a:spcPct val="50000"/>
              </a:spcBef>
              <a:buFont typeface="Wingdings" pitchFamily="2" charset="2"/>
              <a:buNone/>
            </a:pPr>
            <a:r>
              <a:rPr lang="zh-CN" altLang="en-US" sz="2600" b="1" dirty="0">
                <a:latin typeface="楷体_GB2312" pitchFamily="49" charset="-122"/>
                <a:ea typeface="楷体_GB2312" pitchFamily="49" charset="-122"/>
              </a:rPr>
              <a:t>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为了理解现场总线间的区别，必须理解现场总线网络是如何设计的。根据</a:t>
            </a:r>
            <a:r>
              <a:rPr lang="en-US" altLang="zh-CN" sz="2600" b="1" dirty="0">
                <a:solidFill>
                  <a:srgbClr val="0000CC"/>
                </a:solidFill>
                <a:latin typeface="楷体_GB2312" pitchFamily="49" charset="-122"/>
                <a:ea typeface="楷体_GB2312" pitchFamily="49" charset="-122"/>
              </a:rPr>
              <a:t>OSI</a:t>
            </a:r>
            <a:r>
              <a:rPr lang="zh-CN" altLang="zh-CN" sz="2600" b="1" dirty="0">
                <a:solidFill>
                  <a:srgbClr val="0000CC"/>
                </a:solidFill>
                <a:latin typeface="楷体_GB2312" pitchFamily="49" charset="-122"/>
                <a:ea typeface="楷体_GB2312" pitchFamily="49" charset="-122"/>
              </a:rPr>
              <a:t>参考模型，现场总线标准取决于电缆的物理介质和参考模型的第</a:t>
            </a:r>
            <a:r>
              <a:rPr lang="en-US" altLang="zh-CN" sz="2600" b="1" dirty="0">
                <a:solidFill>
                  <a:srgbClr val="0000CC"/>
                </a:solidFill>
                <a:latin typeface="楷体_GB2312" pitchFamily="49" charset="-122"/>
                <a:ea typeface="楷体_GB2312" pitchFamily="49" charset="-122"/>
              </a:rPr>
              <a:t>1</a:t>
            </a:r>
            <a:r>
              <a:rPr lang="zh-CN" altLang="zh-CN" sz="2600" b="1" dirty="0">
                <a:solidFill>
                  <a:srgbClr val="0000CC"/>
                </a:solidFill>
                <a:latin typeface="楷体_GB2312" pitchFamily="49" charset="-122"/>
                <a:ea typeface="楷体_GB2312" pitchFamily="49" charset="-122"/>
              </a:rPr>
              <a:t>层、第</a:t>
            </a:r>
            <a:r>
              <a:rPr lang="en-US" altLang="zh-CN" sz="2600" b="1" dirty="0">
                <a:solidFill>
                  <a:srgbClr val="0000CC"/>
                </a:solidFill>
                <a:latin typeface="楷体_GB2312" pitchFamily="49" charset="-122"/>
                <a:ea typeface="楷体_GB2312" pitchFamily="49" charset="-122"/>
              </a:rPr>
              <a:t>2</a:t>
            </a:r>
            <a:r>
              <a:rPr lang="zh-CN" altLang="zh-CN" sz="2600" b="1" dirty="0">
                <a:solidFill>
                  <a:srgbClr val="0000CC"/>
                </a:solidFill>
                <a:latin typeface="楷体_GB2312" pitchFamily="49" charset="-122"/>
                <a:ea typeface="楷体_GB2312" pitchFamily="49" charset="-122"/>
              </a:rPr>
              <a:t>层和第</a:t>
            </a:r>
            <a:r>
              <a:rPr lang="en-US" altLang="zh-CN" sz="2600" b="1" dirty="0">
                <a:solidFill>
                  <a:srgbClr val="0000CC"/>
                </a:solidFill>
                <a:latin typeface="楷体_GB2312" pitchFamily="49" charset="-122"/>
                <a:ea typeface="楷体_GB2312" pitchFamily="49" charset="-122"/>
              </a:rPr>
              <a:t>7</a:t>
            </a:r>
            <a:r>
              <a:rPr lang="zh-CN" altLang="zh-CN" sz="2600" b="1" dirty="0">
                <a:solidFill>
                  <a:srgbClr val="0000CC"/>
                </a:solidFill>
                <a:latin typeface="楷体_GB2312" pitchFamily="49" charset="-122"/>
                <a:ea typeface="楷体_GB2312" pitchFamily="49" charset="-122"/>
              </a:rPr>
              <a:t>层。</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57200" y="670422"/>
            <a:ext cx="82296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600" dirty="0">
                <a:solidFill>
                  <a:srgbClr val="FF0000"/>
                </a:solidFill>
              </a:rPr>
              <a:t>     </a:t>
            </a:r>
            <a:r>
              <a:rPr lang="en-US" altLang="zh-CN" sz="2600" dirty="0"/>
              <a:t>For each technology the physical medium and the physical layer standards fully describe, in detail, the implementation of bit timing, synchronization, encoding/decoding, band rate, bus length and the physical connection of the transceiver to the communication wires. </a:t>
            </a:r>
          </a:p>
          <a:p>
            <a:pPr>
              <a:spcBef>
                <a:spcPct val="5000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对</a:t>
            </a:r>
            <a:r>
              <a:rPr lang="zh-CN" altLang="zh-CN" sz="2600" b="1" dirty="0">
                <a:solidFill>
                  <a:srgbClr val="0000CC"/>
                </a:solidFill>
                <a:latin typeface="楷体_GB2312" pitchFamily="49" charset="-122"/>
                <a:ea typeface="楷体_GB2312" pitchFamily="49" charset="-122"/>
              </a:rPr>
              <a:t>每种技术，物理介质和物理层标准从细节上完全描述了如何执行位定时、比特同步、编码</a:t>
            </a:r>
            <a:r>
              <a:rPr lang="en-US" altLang="zh-CN" sz="2600" b="1" dirty="0">
                <a:solidFill>
                  <a:srgbClr val="0000CC"/>
                </a:solidFill>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解码、比特率、总线长度、收发器与通信线间的物理连接。</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41430" y="1219258"/>
            <a:ext cx="84582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t>The </a:t>
            </a:r>
            <a:r>
              <a:rPr lang="zh-CN" altLang="en-US" sz="2600" dirty="0">
                <a:solidFill>
                  <a:srgbClr val="FF0000"/>
                </a:solidFill>
              </a:rPr>
              <a:t>data link layer</a:t>
            </a:r>
            <a:r>
              <a:rPr lang="zh-CN" altLang="en-US" sz="2600" b="1" dirty="0">
                <a:solidFill>
                  <a:srgbClr val="0000CC"/>
                </a:solidFill>
                <a:latin typeface="楷体_GB2312" pitchFamily="49" charset="-122"/>
                <a:ea typeface="楷体_GB2312" pitchFamily="49" charset="-122"/>
              </a:rPr>
              <a:t>（数据链路层）</a:t>
            </a:r>
            <a:r>
              <a:rPr lang="zh-CN" altLang="en-US" sz="2600" dirty="0"/>
              <a:t>standard is responsible for fully specifying how messages are assembled ready for transmission by the physical layer, error handling, message-filtering and </a:t>
            </a:r>
            <a:r>
              <a:rPr lang="zh-CN" altLang="en-US" sz="2600" dirty="0">
                <a:solidFill>
                  <a:srgbClr val="FF0000"/>
                </a:solidFill>
              </a:rPr>
              <a:t>bus arbitration</a:t>
            </a:r>
            <a:r>
              <a:rPr lang="zh-CN" altLang="en-US" sz="2600" b="1" dirty="0">
                <a:solidFill>
                  <a:srgbClr val="0000CC"/>
                </a:solidFill>
                <a:latin typeface="楷体_GB2312" pitchFamily="49" charset="-122"/>
                <a:ea typeface="楷体_GB2312" pitchFamily="49" charset="-122"/>
              </a:rPr>
              <a:t>（总线仲裁）</a:t>
            </a:r>
            <a:r>
              <a:rPr lang="zh-CN" altLang="en-US" sz="2600" dirty="0"/>
              <a:t>and how these standards are to be implemented in hardware. </a:t>
            </a:r>
            <a:endParaRPr lang="zh-CN" altLang="en-US" sz="2600" b="1" dirty="0"/>
          </a:p>
          <a:p>
            <a:pPr>
              <a:spcBef>
                <a:spcPct val="50000"/>
              </a:spcBef>
            </a:pPr>
            <a:r>
              <a:rPr lang="zh-CN" altLang="zh-CN" sz="2600" b="1" dirty="0">
                <a:solidFill>
                  <a:srgbClr val="0000CC"/>
                </a:solidFill>
                <a:latin typeface="楷体_GB2312" pitchFamily="49" charset="-122"/>
                <a:ea typeface="楷体_GB2312" pitchFamily="49" charset="-122"/>
              </a:rPr>
              <a:t>数据链路层用于详细描述消息是如何汇编以用于物理层传输、误差处理、消息筛选、总线仲裁，以及这些标准是如何在硬件中执行的。</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6200" y="611188"/>
            <a:ext cx="8610600" cy="5256148"/>
          </a:xfrm>
        </p:spPr>
        <p:txBody>
          <a:bodyPr/>
          <a:lstStyle/>
          <a:p>
            <a:pPr>
              <a:spcBef>
                <a:spcPct val="50000"/>
              </a:spcBef>
              <a:buFont typeface="Wingdings" pitchFamily="2" charset="2"/>
              <a:buNone/>
            </a:pPr>
            <a:r>
              <a:rPr lang="zh-CN" altLang="en-US" sz="3000" dirty="0">
                <a:latin typeface="Book Antiqua" pitchFamily="18" charset="0"/>
              </a:rPr>
              <a:t>        </a:t>
            </a:r>
            <a:r>
              <a:rPr lang="zh-CN" altLang="en-US" sz="3000" b="0" dirty="0">
                <a:latin typeface="Book Antiqua" pitchFamily="18" charset="0"/>
              </a:rPr>
              <a:t>Technical committees, with </a:t>
            </a:r>
            <a:r>
              <a:rPr lang="zh-CN" altLang="en-US" sz="3000" b="0" dirty="0">
                <a:solidFill>
                  <a:srgbClr val="FF0000"/>
                </a:solidFill>
                <a:latin typeface="Book Antiqua" pitchFamily="18" charset="0"/>
              </a:rPr>
              <a:t>representative</a:t>
            </a:r>
            <a:r>
              <a:rPr lang="zh-CN" altLang="en-US" sz="3000" b="0" dirty="0">
                <a:latin typeface="Book Antiqua" pitchFamily="18" charset="0"/>
              </a:rPr>
              <a:t>s</a:t>
            </a:r>
            <a:r>
              <a:rPr lang="zh-CN" altLang="en-US" sz="3000" dirty="0">
                <a:solidFill>
                  <a:srgbClr val="0000CC"/>
                </a:solidFill>
                <a:latin typeface="楷体_GB2312" pitchFamily="49" charset="-122"/>
                <a:ea typeface="楷体_GB2312" pitchFamily="49" charset="-122"/>
              </a:rPr>
              <a:t>（代表，代理人</a:t>
            </a:r>
            <a:r>
              <a:rPr lang="zh-CN" altLang="en-US" sz="3000" dirty="0">
                <a:latin typeface="楷体_GB2312" pitchFamily="49" charset="-122"/>
                <a:ea typeface="楷体_GB2312" pitchFamily="49" charset="-122"/>
              </a:rPr>
              <a:t>）</a:t>
            </a:r>
            <a:r>
              <a:rPr lang="zh-CN" altLang="en-US" sz="3000" b="0" dirty="0">
                <a:latin typeface="Book Antiqua" pitchFamily="18" charset="0"/>
              </a:rPr>
              <a:t>of many different companies, have been responsible for turning the original specifications into international ISO standards. Bury, among others, reports that work is</a:t>
            </a:r>
            <a:r>
              <a:rPr lang="zh-CN" altLang="en-US" sz="3000" dirty="0">
                <a:latin typeface="Book Antiqua" pitchFamily="18" charset="0"/>
              </a:rPr>
              <a:t> </a:t>
            </a:r>
            <a:r>
              <a:rPr lang="zh-CN" altLang="en-US" sz="3000" b="0" dirty="0">
                <a:solidFill>
                  <a:srgbClr val="FF0000"/>
                </a:solidFill>
                <a:latin typeface="Book Antiqua" pitchFamily="18" charset="0"/>
              </a:rPr>
              <a:t>underway</a:t>
            </a:r>
            <a:r>
              <a:rPr lang="zh-CN" altLang="en-US" sz="3000" dirty="0">
                <a:solidFill>
                  <a:srgbClr val="0000CC"/>
                </a:solidFill>
                <a:latin typeface="楷体_GB2312" pitchFamily="49" charset="-122"/>
                <a:ea typeface="楷体_GB2312" pitchFamily="49" charset="-122"/>
              </a:rPr>
              <a:t>（在进行中的）</a:t>
            </a:r>
            <a:r>
              <a:rPr lang="zh-CN" altLang="en-US" sz="3000" b="0" dirty="0">
                <a:latin typeface="Book Antiqua" pitchFamily="18" charset="0"/>
              </a:rPr>
              <a:t>to implement a common fieldbus protocol.</a:t>
            </a:r>
          </a:p>
          <a:p>
            <a:pPr>
              <a:spcBef>
                <a:spcPct val="50000"/>
              </a:spcBef>
              <a:buNone/>
            </a:pPr>
            <a:r>
              <a:rPr lang="en-US" altLang="zh-CN" sz="3000" dirty="0" smtClean="0">
                <a:solidFill>
                  <a:srgbClr val="0000CC"/>
                </a:solidFill>
                <a:latin typeface="楷体_GB2312" pitchFamily="49" charset="-122"/>
                <a:ea typeface="楷体_GB2312" pitchFamily="49" charset="-122"/>
              </a:rPr>
              <a:t>     </a:t>
            </a:r>
            <a:r>
              <a:rPr lang="zh-CN" altLang="zh-CN" sz="3000" dirty="0" smtClean="0">
                <a:solidFill>
                  <a:srgbClr val="0000CC"/>
                </a:solidFill>
                <a:latin typeface="楷体_GB2312" pitchFamily="49" charset="-122"/>
                <a:ea typeface="楷体_GB2312" pitchFamily="49" charset="-122"/>
              </a:rPr>
              <a:t>许多</a:t>
            </a:r>
            <a:r>
              <a:rPr lang="zh-CN" altLang="zh-CN" sz="3000" dirty="0">
                <a:solidFill>
                  <a:srgbClr val="0000CC"/>
                </a:solidFill>
                <a:latin typeface="楷体_GB2312" pitchFamily="49" charset="-122"/>
                <a:ea typeface="楷体_GB2312" pitchFamily="49" charset="-122"/>
              </a:rPr>
              <a:t>不同公司的代表组成的技术委员会负责将这些原始的规范转化成国际</a:t>
            </a:r>
            <a:r>
              <a:rPr lang="en-US" altLang="zh-CN" sz="3000" dirty="0">
                <a:solidFill>
                  <a:srgbClr val="0000CC"/>
                </a:solidFill>
                <a:latin typeface="楷体_GB2312" pitchFamily="49" charset="-122"/>
                <a:ea typeface="楷体_GB2312" pitchFamily="49" charset="-122"/>
              </a:rPr>
              <a:t>ISO</a:t>
            </a:r>
            <a:r>
              <a:rPr lang="zh-CN" altLang="zh-CN" sz="3000" dirty="0">
                <a:solidFill>
                  <a:srgbClr val="0000CC"/>
                </a:solidFill>
                <a:latin typeface="楷体_GB2312" pitchFamily="49" charset="-122"/>
                <a:ea typeface="楷体_GB2312" pitchFamily="49" charset="-122"/>
              </a:rPr>
              <a:t>标准。</a:t>
            </a:r>
            <a:r>
              <a:rPr lang="en-US" altLang="zh-CN" sz="3000" dirty="0">
                <a:solidFill>
                  <a:srgbClr val="0000CC"/>
                </a:solidFill>
                <a:latin typeface="楷体_GB2312" pitchFamily="49" charset="-122"/>
                <a:ea typeface="楷体_GB2312" pitchFamily="49" charset="-122"/>
              </a:rPr>
              <a:t>Bury</a:t>
            </a:r>
            <a:r>
              <a:rPr lang="zh-CN" altLang="zh-CN" sz="3000" dirty="0">
                <a:solidFill>
                  <a:srgbClr val="0000CC"/>
                </a:solidFill>
                <a:latin typeface="楷体_GB2312" pitchFamily="49" charset="-122"/>
                <a:ea typeface="楷体_GB2312" pitchFamily="49" charset="-122"/>
              </a:rPr>
              <a:t>等报告他们正在做工作执行一种共同的现场总线协议。</a:t>
            </a:r>
            <a:r>
              <a:rPr lang="zh-CN" altLang="en-US" sz="3000" dirty="0">
                <a:solidFill>
                  <a:srgbClr val="0000CC"/>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912" y="1981238"/>
            <a:ext cx="85344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sz="2600" dirty="0"/>
              <a:t>This will entail a common set of application-layer services that can be provided regardless of the lower-layer implementation details. </a:t>
            </a:r>
            <a:endParaRPr lang="en-US" altLang="zh-CN" sz="2600" dirty="0" smtClean="0"/>
          </a:p>
          <a:p>
            <a:pPr>
              <a:spcBef>
                <a:spcPct val="50000"/>
              </a:spcBef>
              <a:buFont typeface="Wingdings" pitchFamily="2" charset="2"/>
              <a:buNone/>
            </a:pPr>
            <a:r>
              <a:rPr lang="zh-CN" altLang="zh-CN" sz="3000" b="1" dirty="0">
                <a:solidFill>
                  <a:srgbClr val="0000CC"/>
                </a:solidFill>
                <a:latin typeface="楷体_GB2312" pitchFamily="49" charset="-122"/>
                <a:ea typeface="楷体_GB2312" pitchFamily="49" charset="-122"/>
              </a:rPr>
              <a:t>这就需要有一套共同的应用层服务，而不考虑底层的执行细节。</a:t>
            </a:r>
            <a:endParaRPr lang="zh-CN" altLang="en-US" sz="30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457200" y="615950"/>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t>    </a:t>
            </a:r>
            <a:r>
              <a:rPr lang="en-US" sz="2600" dirty="0"/>
              <a:t>The debugging and maintenance of the system will also be enhanced due to the fact that fieldbus enables online diagnostics to be carried out on individual field devices. </a:t>
            </a:r>
            <a:r>
              <a:rPr lang="zh-CN" altLang="en-US" sz="2600" dirty="0"/>
              <a:t>The online diagnostics include functions such as open wire detection and predictive maintenance and simplify tasks such as device calibration. </a:t>
            </a:r>
            <a:endParaRPr lang="en-US" sz="2600" dirty="0"/>
          </a:p>
          <a:p>
            <a:pPr>
              <a:spcBef>
                <a:spcPct val="50000"/>
              </a:spcBef>
            </a:pPr>
            <a:r>
              <a:rPr lang="zh-CN" altLang="en-US" sz="2600" b="1" dirty="0"/>
              <a:t> </a:t>
            </a:r>
            <a:r>
              <a:rPr lang="zh-CN" altLang="en-US" sz="2600" b="1" dirty="0">
                <a:solidFill>
                  <a:srgbClr val="0000CC"/>
                </a:solidFill>
                <a:latin typeface="楷体_GB2312" pitchFamily="49" charset="-122"/>
                <a:ea typeface="楷体_GB2312" pitchFamily="49" charset="-122"/>
              </a:rPr>
              <a:t>句中</a:t>
            </a:r>
            <a:r>
              <a:rPr lang="zh-CN" altLang="en-US" sz="2600" dirty="0">
                <a:solidFill>
                  <a:srgbClr val="FF0000"/>
                </a:solidFill>
                <a:ea typeface="楷体_GB2312" pitchFamily="49" charset="-122"/>
              </a:rPr>
              <a:t>open wire</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明线，裸线</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zh-CN" altLang="en-US" sz="2600" dirty="0">
                <a:solidFill>
                  <a:srgbClr val="FF0000"/>
                </a:solidFill>
                <a:ea typeface="楷体_GB2312" pitchFamily="49" charset="-122"/>
              </a:rPr>
              <a:t>predictive</a:t>
            </a:r>
            <a:r>
              <a:rPr lang="zh-CN" altLang="en-US" sz="2600" dirty="0">
                <a:ea typeface="楷体_GB2312" pitchFamily="49" charset="-122"/>
              </a:rPr>
              <a:t> </a:t>
            </a:r>
            <a:r>
              <a:rPr lang="zh-CN" altLang="en-US" sz="2600" dirty="0">
                <a:solidFill>
                  <a:srgbClr val="FF0000"/>
                </a:solidFill>
                <a:ea typeface="楷体_GB2312" pitchFamily="49" charset="-122"/>
              </a:rPr>
              <a:t>maintenance</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预维护，预见性维修</a:t>
            </a:r>
            <a:r>
              <a:rPr lang="zh-CN" altLang="en-US" sz="2600" b="1" dirty="0">
                <a:solidFill>
                  <a:srgbClr val="0000CC"/>
                </a:solidFill>
                <a:latin typeface="Book Antiqua"/>
                <a:ea typeface="楷体_GB2312" pitchFamily="49" charset="-122"/>
              </a:rPr>
              <a:t>”</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pPr>
            <a:r>
              <a:rPr lang="zh-CN" altLang="en-US" sz="2600" b="1" dirty="0" smtClean="0">
                <a:solidFill>
                  <a:srgbClr val="0000CC"/>
                </a:solidFill>
                <a:latin typeface="楷体_GB2312" pitchFamily="49" charset="-122"/>
                <a:ea typeface="楷体_GB2312" pitchFamily="49" charset="-122"/>
              </a:rPr>
              <a:t>  由于现场总线能在单个现场设备上进行在线诊断，系统调试和维修效率提高了。在线故障诊断的功能有明线检测、预测性维修和简化设备标定等工作。</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4912" y="1295456"/>
            <a:ext cx="82296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600" dirty="0" smtClean="0">
                <a:solidFill>
                  <a:srgbClr val="FF0000"/>
                </a:solidFill>
                <a:cs typeface="Times New Roman" pitchFamily="18" charset="0"/>
              </a:rPr>
              <a:t>    </a:t>
            </a:r>
            <a:r>
              <a:rPr lang="en-US" altLang="zh-CN" sz="2600" dirty="0" smtClean="0">
                <a:cs typeface="Times New Roman" pitchFamily="18" charset="0"/>
              </a:rPr>
              <a:t>Although it is a major </a:t>
            </a:r>
            <a:r>
              <a:rPr lang="en-US" altLang="zh-CN" sz="2600" dirty="0">
                <a:cs typeface="Times New Roman" pitchFamily="18" charset="0"/>
              </a:rPr>
              <a:t>challenge trying to develop a single worldwide protocol for process control, there are currently only two real protocols for fieldbus, being ISP and </a:t>
            </a:r>
            <a:r>
              <a:rPr lang="en-US" altLang="zh-CN" sz="2600" dirty="0" err="1">
                <a:cs typeface="Times New Roman" pitchFamily="18" charset="0"/>
              </a:rPr>
              <a:t>WorldFIP</a:t>
            </a:r>
            <a:r>
              <a:rPr lang="en-US" altLang="zh-CN" sz="2600" dirty="0">
                <a:cs typeface="Times New Roman" pitchFamily="18" charset="0"/>
              </a:rPr>
              <a:t> and while there is still two protocols rather than a world standard, it is better than a possible many. </a:t>
            </a:r>
          </a:p>
          <a:p>
            <a:r>
              <a:rPr lang="zh-CN" altLang="en-US" sz="2600" b="1" dirty="0" smtClean="0">
                <a:solidFill>
                  <a:srgbClr val="0000CC"/>
                </a:solidFill>
                <a:latin typeface="楷体_GB2312" pitchFamily="49" charset="-122"/>
                <a:ea typeface="楷体_GB2312" pitchFamily="49" charset="-122"/>
              </a:rPr>
              <a:t>    虽然试图为过程控制开发一种单独的全球协议是一个较大的挑战，但目前只有两种真正的现场总线协议，即</a:t>
            </a:r>
            <a:r>
              <a:rPr lang="en-US" altLang="zh-CN" sz="2600" b="1" dirty="0" smtClean="0">
                <a:solidFill>
                  <a:srgbClr val="0000CC"/>
                </a:solidFill>
                <a:latin typeface="楷体_GB2312" pitchFamily="49" charset="-122"/>
                <a:ea typeface="楷体_GB2312" pitchFamily="49" charset="-122"/>
              </a:rPr>
              <a:t>ISP</a:t>
            </a:r>
            <a:r>
              <a:rPr lang="zh-CN" altLang="en-US" sz="2600" b="1" dirty="0" smtClean="0">
                <a:solidFill>
                  <a:srgbClr val="0000CC"/>
                </a:solidFill>
                <a:latin typeface="楷体_GB2312" pitchFamily="49" charset="-122"/>
                <a:ea typeface="楷体_GB2312" pitchFamily="49" charset="-122"/>
              </a:rPr>
              <a:t>和</a:t>
            </a:r>
            <a:r>
              <a:rPr lang="en-US" altLang="zh-CN" sz="2600" b="1" dirty="0" err="1" smtClean="0">
                <a:solidFill>
                  <a:srgbClr val="0000CC"/>
                </a:solidFill>
                <a:latin typeface="楷体_GB2312" pitchFamily="49" charset="-122"/>
                <a:ea typeface="楷体_GB2312" pitchFamily="49" charset="-122"/>
              </a:rPr>
              <a:t>WorldFIP</a:t>
            </a:r>
            <a:r>
              <a:rPr lang="zh-CN" altLang="en-US" sz="2600" b="1" dirty="0" smtClean="0">
                <a:solidFill>
                  <a:srgbClr val="0000CC"/>
                </a:solidFill>
                <a:latin typeface="楷体_GB2312" pitchFamily="49" charset="-122"/>
                <a:ea typeface="楷体_GB2312" pitchFamily="49" charset="-122"/>
              </a:rPr>
              <a:t>，虽不是一个全球标准，但是两种协议总比更多的协议要好。</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31" name="Rectangle 3"/>
          <p:cNvSpPr>
            <a:spLocks noChangeArrowheads="1"/>
          </p:cNvSpPr>
          <p:nvPr/>
        </p:nvSpPr>
        <p:spPr bwMode="auto">
          <a:xfrm>
            <a:off x="457200" y="533400"/>
            <a:ext cx="83058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t>The user will only be required to have a limited knowledge of the management services, because some of the information generated by them will be needed if a problem occurs in the system. In fact, it should only be necessary for the user to concern themselves with the Physical and User layers.</a:t>
            </a:r>
            <a:endParaRPr lang="en-US" altLang="zh-CN" sz="2600" u="sng" dirty="0">
              <a:solidFill>
                <a:srgbClr val="FF0000"/>
              </a:solidFill>
            </a:endParaRPr>
          </a:p>
          <a:p>
            <a:pPr>
              <a:spcBef>
                <a:spcPct val="50000"/>
              </a:spcBef>
            </a:pPr>
            <a:r>
              <a:rPr lang="zh-CN" altLang="en-US" sz="2600" b="1" dirty="0">
                <a:solidFill>
                  <a:srgbClr val="0000CC"/>
                </a:solidFill>
                <a:latin typeface="楷体_GB2312" pitchFamily="49" charset="-122"/>
                <a:ea typeface="楷体_GB2312" pitchFamily="49" charset="-122"/>
              </a:rPr>
              <a:t>   句中</a:t>
            </a:r>
            <a:r>
              <a:rPr lang="en-US" altLang="zh-CN" sz="2600" dirty="0">
                <a:ea typeface="楷体_GB2312" pitchFamily="49" charset="-122"/>
              </a:rPr>
              <a:t>management services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管理服务</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pPr>
            <a:r>
              <a:rPr lang="zh-CN" altLang="en-US" sz="2600" b="1" dirty="0">
                <a:solidFill>
                  <a:srgbClr val="0000CC"/>
                </a:solidFill>
                <a:latin typeface="楷体_GB2312" pitchFamily="49" charset="-122"/>
                <a:ea typeface="楷体_GB2312" pitchFamily="49" charset="-122"/>
              </a:rPr>
              <a:t>用户只需要掌握有限的管理服务知识，因为一旦系统出现了问题，需要用到管理服务所给出的一些信息。事实上，用户只需要关注物理层和用户层。</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04800" y="533400"/>
            <a:ext cx="8610600" cy="505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Disadvantages</a:t>
            </a:r>
          </a:p>
          <a:p>
            <a:pPr>
              <a:spcBef>
                <a:spcPct val="50000"/>
              </a:spcBef>
            </a:pPr>
            <a:r>
              <a:rPr lang="zh-CN" altLang="en-US" sz="2600"/>
              <a:t>    There are disadvantages to using fieldbus compared to the 4～20mA analog signal standard (or to 4～20mA with </a:t>
            </a:r>
            <a:r>
              <a:rPr lang="zh-CN" altLang="en-US" sz="2600" u="sng">
                <a:solidFill>
                  <a:srgbClr val="FF0000"/>
                </a:solidFill>
              </a:rPr>
              <a:t>HART</a:t>
            </a:r>
            <a:r>
              <a:rPr lang="zh-CN" altLang="en-US" sz="2600"/>
              <a:t>):</a:t>
            </a:r>
          </a:p>
          <a:p>
            <a:pPr>
              <a:spcBef>
                <a:spcPct val="50000"/>
              </a:spcBef>
            </a:pPr>
            <a:r>
              <a:rPr lang="zh-CN" altLang="en-US" sz="2600">
                <a:ea typeface="楷体_GB2312" pitchFamily="49" charset="-122"/>
              </a:rPr>
              <a:t>    HART</a:t>
            </a:r>
            <a:r>
              <a:rPr lang="zh-CN" altLang="en-US" sz="2600" b="1">
                <a:solidFill>
                  <a:srgbClr val="0000CC"/>
                </a:solidFill>
                <a:latin typeface="楷体_GB2312" pitchFamily="49" charset="-122"/>
                <a:ea typeface="楷体_GB2312" pitchFamily="49" charset="-122"/>
              </a:rPr>
              <a:t>（</a:t>
            </a:r>
            <a:r>
              <a:rPr lang="zh-CN" altLang="en-US" sz="2600">
                <a:ea typeface="楷体_GB2312" pitchFamily="49" charset="-122"/>
              </a:rPr>
              <a:t>Highway Addressable Remote Transducer</a:t>
            </a:r>
            <a:r>
              <a:rPr lang="zh-CN" altLang="en-US" sz="2600" b="1">
                <a:solidFill>
                  <a:srgbClr val="0000CC"/>
                </a:solidFill>
                <a:latin typeface="楷体_GB2312" pitchFamily="49" charset="-122"/>
                <a:ea typeface="楷体_GB2312" pitchFamily="49" charset="-122"/>
              </a:rPr>
              <a:t>）即</a:t>
            </a:r>
            <a:r>
              <a:rPr lang="zh-CN" altLang="en-US" sz="2600">
                <a:ea typeface="楷体_GB2312" pitchFamily="49" charset="-122"/>
              </a:rPr>
              <a:t>HART</a:t>
            </a:r>
            <a:r>
              <a:rPr lang="zh-CN" altLang="en-US" sz="2600" b="1">
                <a:solidFill>
                  <a:srgbClr val="0000CC"/>
                </a:solidFill>
                <a:latin typeface="楷体_GB2312" pitchFamily="49" charset="-122"/>
                <a:ea typeface="楷体_GB2312" pitchFamily="49" charset="-122"/>
              </a:rPr>
              <a:t>协议，高速寻址远程变送协议。由美国</a:t>
            </a:r>
            <a:r>
              <a:rPr lang="zh-CN" altLang="en-US" sz="2600">
                <a:ea typeface="楷体_GB2312" pitchFamily="49" charset="-122"/>
              </a:rPr>
              <a:t>ROSEMOUNT</a:t>
            </a:r>
            <a:r>
              <a:rPr lang="zh-CN" altLang="en-US" sz="2600" b="1">
                <a:solidFill>
                  <a:srgbClr val="0000CC"/>
                </a:solidFill>
                <a:latin typeface="楷体_GB2312" pitchFamily="49" charset="-122"/>
                <a:ea typeface="楷体_GB2312" pitchFamily="49" charset="-122"/>
              </a:rPr>
              <a:t>公司发起的一种智能现场设备和控制系统间通信协议的工业标准，它是过程工业中使用最广泛的通信协议。在</a:t>
            </a:r>
            <a:r>
              <a:rPr lang="zh-CN" altLang="en-US" sz="2600">
                <a:ea typeface="楷体_GB2312" pitchFamily="49" charset="-122"/>
              </a:rPr>
              <a:t>HART</a:t>
            </a:r>
            <a:r>
              <a:rPr lang="zh-CN" altLang="en-US" sz="2600" b="1">
                <a:solidFill>
                  <a:srgbClr val="0000CC"/>
                </a:solidFill>
                <a:latin typeface="楷体_GB2312" pitchFamily="49" charset="-122"/>
                <a:ea typeface="楷体_GB2312" pitchFamily="49" charset="-122"/>
              </a:rPr>
              <a:t>协议通信中主要的变量和控制信息由4～20mA传送。</a:t>
            </a:r>
          </a:p>
          <a:p>
            <a:pPr>
              <a:spcBef>
                <a:spcPct val="50000"/>
              </a:spcBef>
            </a:pPr>
            <a:r>
              <a:rPr lang="zh-CN" altLang="en-US" sz="2600" b="1">
                <a:latin typeface="楷体_GB2312" pitchFamily="49" charset="-122"/>
                <a:ea typeface="楷体_GB2312" pitchFamily="49" charset="-122"/>
              </a:rPr>
              <a:t>    </a:t>
            </a:r>
            <a:endParaRPr lang="zh-CN" altLang="en-US" sz="2600" b="1">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ChangeArrowheads="1"/>
          </p:cNvSpPr>
          <p:nvPr/>
        </p:nvSpPr>
        <p:spPr bwMode="auto">
          <a:xfrm>
            <a:off x="0" y="533400"/>
            <a:ext cx="91440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t>（</a:t>
            </a:r>
            <a:r>
              <a:rPr lang="en-US" altLang="zh-CN" sz="2600" dirty="0"/>
              <a:t>1</a:t>
            </a:r>
            <a:r>
              <a:rPr lang="zh-CN" altLang="en-US" sz="2600" dirty="0"/>
              <a:t>）</a:t>
            </a:r>
            <a:r>
              <a:rPr lang="en-US" altLang="zh-CN" sz="2600" dirty="0"/>
              <a:t>Fieldbus systems are more complex, so users need to be more extensively trained or more highly qualified.</a:t>
            </a:r>
            <a:r>
              <a:rPr lang="zh-CN" altLang="en-US" sz="2600" b="1" dirty="0"/>
              <a:t>      </a:t>
            </a:r>
            <a:endParaRPr lang="zh-CN" altLang="en-US" sz="2600" dirty="0">
              <a:solidFill>
                <a:srgbClr val="0000CC"/>
              </a:solidFill>
              <a:ea typeface="楷体_GB2312" pitchFamily="49" charset="-122"/>
            </a:endParaRPr>
          </a:p>
          <a:p>
            <a:r>
              <a:rPr lang="zh-CN" altLang="en-US" sz="2600" dirty="0"/>
              <a:t> （</a:t>
            </a:r>
            <a:r>
              <a:rPr lang="en-US" altLang="zh-CN" sz="2600" dirty="0"/>
              <a:t>2</a:t>
            </a:r>
            <a:r>
              <a:rPr lang="zh-CN" altLang="en-US" sz="2600" dirty="0"/>
              <a:t>）</a:t>
            </a:r>
            <a:r>
              <a:rPr lang="en-US" altLang="zh-CN" sz="2600" dirty="0"/>
              <a:t>The price of fieldbus components is higher.</a:t>
            </a:r>
            <a:r>
              <a:rPr lang="zh-CN" altLang="en-US" sz="2600" b="1" dirty="0"/>
              <a:t> </a:t>
            </a:r>
          </a:p>
          <a:p>
            <a:r>
              <a:rPr lang="en-US" altLang="zh-CN" sz="2600" dirty="0"/>
              <a:t> </a:t>
            </a:r>
            <a:r>
              <a:rPr lang="zh-CN" altLang="en-US" sz="2600" dirty="0"/>
              <a:t>（3）Fieldbus test devices are more complex compared to a </a:t>
            </a:r>
            <a:r>
              <a:rPr lang="zh-CN" altLang="en-US" sz="2600" dirty="0">
                <a:solidFill>
                  <a:srgbClr val="FF0000"/>
                </a:solidFill>
              </a:rPr>
              <a:t>high-spec</a:t>
            </a:r>
            <a:r>
              <a:rPr lang="zh-CN" altLang="en-US" sz="2600" b="1" dirty="0">
                <a:solidFill>
                  <a:srgbClr val="0000CC"/>
                </a:solidFill>
                <a:ea typeface="楷体_GB2312" pitchFamily="49" charset="-122"/>
              </a:rPr>
              <a:t>（高规格，高品质）</a:t>
            </a:r>
            <a:r>
              <a:rPr lang="zh-CN" altLang="en-US" sz="2600" dirty="0"/>
              <a:t> </a:t>
            </a:r>
            <a:r>
              <a:rPr lang="zh-CN" altLang="en-US" sz="2600" dirty="0">
                <a:solidFill>
                  <a:srgbClr val="FF0000"/>
                </a:solidFill>
              </a:rPr>
              <a:t>multimeter</a:t>
            </a:r>
            <a:r>
              <a:rPr lang="zh-CN" altLang="en-US" sz="2600" b="1" dirty="0">
                <a:solidFill>
                  <a:srgbClr val="0000CC"/>
                </a:solidFill>
                <a:ea typeface="楷体_GB2312" pitchFamily="49" charset="-122"/>
              </a:rPr>
              <a:t>（万用表）</a:t>
            </a:r>
            <a:r>
              <a:rPr lang="zh-CN" altLang="en-US" sz="2600" dirty="0"/>
              <a:t> that can be used to read and simulate analog 4～20mA signals.</a:t>
            </a:r>
            <a:br>
              <a:rPr lang="zh-CN" altLang="en-US" sz="2600" dirty="0"/>
            </a:br>
            <a:r>
              <a:rPr lang="en-US" altLang="zh-CN" sz="2600" dirty="0"/>
              <a:t> </a:t>
            </a:r>
            <a:r>
              <a:rPr lang="zh-CN" altLang="en-US" sz="2600" dirty="0"/>
              <a:t>（</a:t>
            </a:r>
            <a:r>
              <a:rPr lang="en-US" altLang="zh-CN" sz="2600" dirty="0"/>
              <a:t>4</a:t>
            </a:r>
            <a:r>
              <a:rPr lang="zh-CN" altLang="en-US" sz="2600" dirty="0"/>
              <a:t>）</a:t>
            </a:r>
            <a:r>
              <a:rPr lang="en-US" altLang="zh-CN" sz="2600" dirty="0"/>
              <a:t>Slightly longer reaction times with fieldbus, depending on the system</a:t>
            </a:r>
            <a:r>
              <a:rPr lang="en-US" altLang="zh-CN" sz="2600" dirty="0" smtClean="0"/>
              <a:t>.</a:t>
            </a:r>
          </a:p>
          <a:p>
            <a:r>
              <a:rPr lang="zh-CN" altLang="en-US" sz="2600" b="1" dirty="0">
                <a:solidFill>
                  <a:srgbClr val="0000CC"/>
                </a:solidFill>
                <a:ea typeface="楷体_GB2312" pitchFamily="49" charset="-122"/>
              </a:rPr>
              <a:t>（</a:t>
            </a:r>
            <a:r>
              <a:rPr lang="en-US" altLang="zh-CN" sz="2600" b="1" dirty="0">
                <a:solidFill>
                  <a:srgbClr val="0000CC"/>
                </a:solidFill>
                <a:ea typeface="楷体_GB2312" pitchFamily="49" charset="-122"/>
              </a:rPr>
              <a:t>1</a:t>
            </a:r>
            <a:r>
              <a:rPr lang="zh-CN" altLang="en-US" sz="2600" b="1" dirty="0">
                <a:solidFill>
                  <a:srgbClr val="0000CC"/>
                </a:solidFill>
                <a:ea typeface="楷体_GB2312" pitchFamily="49" charset="-122"/>
              </a:rPr>
              <a:t>）现场总线系统更复杂，所以用户需要更广泛地培训或更高的资格</a:t>
            </a:r>
            <a:r>
              <a:rPr lang="zh-CN" altLang="en-US" sz="2600" b="1" dirty="0" smtClean="0">
                <a:solidFill>
                  <a:srgbClr val="0000CC"/>
                </a:solidFill>
                <a:ea typeface="楷体_GB2312" pitchFamily="49" charset="-122"/>
              </a:rPr>
              <a:t>。</a:t>
            </a:r>
            <a:endParaRPr lang="en-US" altLang="zh-CN" sz="2600" b="1" dirty="0" smtClean="0">
              <a:solidFill>
                <a:srgbClr val="0000CC"/>
              </a:solidFill>
              <a:ea typeface="楷体_GB2312" pitchFamily="49" charset="-122"/>
            </a:endParaRPr>
          </a:p>
          <a:p>
            <a:r>
              <a:rPr lang="zh-CN" altLang="en-US" sz="2600" b="1" dirty="0" smtClean="0">
                <a:solidFill>
                  <a:srgbClr val="0000CC"/>
                </a:solidFill>
                <a:ea typeface="楷体_GB2312" pitchFamily="49" charset="-122"/>
              </a:rPr>
              <a:t>（</a:t>
            </a:r>
            <a:r>
              <a:rPr lang="en-US" altLang="zh-CN" sz="2600" b="1" dirty="0" smtClean="0">
                <a:solidFill>
                  <a:srgbClr val="0000CC"/>
                </a:solidFill>
                <a:ea typeface="楷体_GB2312" pitchFamily="49" charset="-122"/>
              </a:rPr>
              <a:t>2</a:t>
            </a:r>
            <a:r>
              <a:rPr lang="zh-CN" altLang="en-US" sz="2600" b="1" dirty="0" smtClean="0">
                <a:solidFill>
                  <a:srgbClr val="0000CC"/>
                </a:solidFill>
                <a:ea typeface="楷体_GB2312" pitchFamily="49" charset="-122"/>
              </a:rPr>
              <a:t>）现场总线部件价格更贵。</a:t>
            </a:r>
            <a:endParaRPr lang="en-US" altLang="zh-CN" sz="2600" b="1" dirty="0">
              <a:solidFill>
                <a:srgbClr val="0000CC"/>
              </a:solidFill>
              <a:ea typeface="楷体_GB2312" pitchFamily="49" charset="-122"/>
            </a:endParaRPr>
          </a:p>
          <a:p>
            <a:r>
              <a:rPr lang="zh-CN" altLang="en-US" sz="2600" b="1" dirty="0" smtClean="0">
                <a:solidFill>
                  <a:srgbClr val="0000CC"/>
                </a:solidFill>
                <a:ea typeface="楷体_GB2312" pitchFamily="49" charset="-122"/>
              </a:rPr>
              <a:t>（</a:t>
            </a:r>
            <a:r>
              <a:rPr lang="en-US" altLang="zh-CN" sz="2600" b="1" dirty="0" smtClean="0">
                <a:solidFill>
                  <a:srgbClr val="0000CC"/>
                </a:solidFill>
                <a:ea typeface="楷体_GB2312" pitchFamily="49" charset="-122"/>
              </a:rPr>
              <a:t>3</a:t>
            </a:r>
            <a:r>
              <a:rPr lang="zh-CN" altLang="en-US" sz="2600" b="1" dirty="0" smtClean="0">
                <a:solidFill>
                  <a:srgbClr val="0000CC"/>
                </a:solidFill>
                <a:ea typeface="楷体_GB2312" pitchFamily="49" charset="-122"/>
              </a:rPr>
              <a:t>）现场总线测试装置比起（高品质）万用表要复杂，万用表可用于读取和仿真</a:t>
            </a:r>
            <a:r>
              <a:rPr lang="en-US" altLang="zh-CN" sz="2600" b="1" dirty="0" smtClean="0">
                <a:solidFill>
                  <a:srgbClr val="0000CC"/>
                </a:solidFill>
                <a:ea typeface="楷体_GB2312" pitchFamily="49" charset="-122"/>
              </a:rPr>
              <a:t>4</a:t>
            </a:r>
            <a:r>
              <a:rPr lang="zh-CN" altLang="en-US" sz="2600" b="1" dirty="0" smtClean="0">
                <a:solidFill>
                  <a:srgbClr val="0000CC"/>
                </a:solidFill>
                <a:ea typeface="楷体_GB2312" pitchFamily="49" charset="-122"/>
              </a:rPr>
              <a:t>～</a:t>
            </a:r>
            <a:r>
              <a:rPr lang="en-US" altLang="zh-CN" sz="2600" b="1" dirty="0" smtClean="0">
                <a:solidFill>
                  <a:srgbClr val="0000CC"/>
                </a:solidFill>
                <a:ea typeface="楷体_GB2312" pitchFamily="49" charset="-122"/>
              </a:rPr>
              <a:t>20mA</a:t>
            </a:r>
            <a:r>
              <a:rPr lang="zh-CN" altLang="en-US" sz="2600" b="1" dirty="0" smtClean="0">
                <a:solidFill>
                  <a:srgbClr val="0000CC"/>
                </a:solidFill>
                <a:ea typeface="楷体_GB2312" pitchFamily="49" charset="-122"/>
              </a:rPr>
              <a:t>模拟信号。</a:t>
            </a:r>
            <a:endParaRPr lang="en-US" altLang="zh-CN" sz="2600" b="1" dirty="0" smtClean="0">
              <a:solidFill>
                <a:srgbClr val="0000CC"/>
              </a:solidFill>
              <a:ea typeface="楷体_GB2312" pitchFamily="49" charset="-122"/>
            </a:endParaRPr>
          </a:p>
          <a:p>
            <a:r>
              <a:rPr lang="zh-CN" altLang="en-US" sz="2600" b="1" dirty="0" smtClean="0">
                <a:solidFill>
                  <a:srgbClr val="0000CC"/>
                </a:solidFill>
                <a:ea typeface="楷体_GB2312" pitchFamily="49" charset="-122"/>
              </a:rPr>
              <a:t>（</a:t>
            </a:r>
            <a:r>
              <a:rPr lang="en-US" altLang="zh-CN" sz="2600" b="1" dirty="0" smtClean="0">
                <a:solidFill>
                  <a:srgbClr val="0000CC"/>
                </a:solidFill>
                <a:ea typeface="楷体_GB2312" pitchFamily="49" charset="-122"/>
              </a:rPr>
              <a:t>4</a:t>
            </a:r>
            <a:r>
              <a:rPr lang="zh-CN" altLang="en-US" sz="2600" b="1" dirty="0" smtClean="0">
                <a:solidFill>
                  <a:srgbClr val="0000CC"/>
                </a:solidFill>
                <a:ea typeface="楷体_GB2312" pitchFamily="49" charset="-122"/>
              </a:rPr>
              <a:t>）取决于不同系统，现场总线反应时间稍微长一些。</a:t>
            </a:r>
            <a:endParaRPr lang="en-US" altLang="zh-CN"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52600" y="563563"/>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a:latin typeface="Times New Roman" pitchFamily="18" charset="0"/>
              </a:rPr>
              <a:t>Unit7       Fieldbus</a:t>
            </a:r>
          </a:p>
        </p:txBody>
      </p:sp>
      <p:pic>
        <p:nvPicPr>
          <p:cNvPr id="8195" name="Picture 3" descr="4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71600"/>
            <a:ext cx="8610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304800" y="477838"/>
            <a:ext cx="8534400"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ea typeface="楷体_GB2312" pitchFamily="49" charset="-122"/>
              </a:rPr>
              <a:t> （</a:t>
            </a:r>
            <a:r>
              <a:rPr lang="en-US" altLang="zh-CN" sz="2600" dirty="0">
                <a:ea typeface="楷体_GB2312" pitchFamily="49" charset="-122"/>
              </a:rPr>
              <a:t>5</a:t>
            </a:r>
            <a:r>
              <a:rPr lang="zh-CN" altLang="en-US" sz="2600" dirty="0">
                <a:ea typeface="楷体_GB2312" pitchFamily="49" charset="-122"/>
              </a:rPr>
              <a:t>）</a:t>
            </a:r>
            <a:r>
              <a:rPr lang="en-US" altLang="zh-CN" sz="2600" dirty="0">
                <a:ea typeface="楷体_GB2312" pitchFamily="49" charset="-122"/>
              </a:rPr>
              <a:t>Device manufacturers have to offer different versions of their devices (e.g. sensors, actuators) due to the number of different (incompatible) fieldbus standards. This can add to the cost of the devices and to the difficulty of device selection and availability.</a:t>
            </a:r>
            <a:endParaRPr lang="zh-CN" altLang="en-US" sz="2600" b="1" dirty="0">
              <a:solidFill>
                <a:srgbClr val="0000CC"/>
              </a:solidFill>
              <a:latin typeface="楷体_GB2312" pitchFamily="49" charset="-122"/>
              <a:ea typeface="楷体_GB2312" pitchFamily="49" charset="-122"/>
            </a:endParaRPr>
          </a:p>
          <a:p>
            <a:pPr>
              <a:spcBef>
                <a:spcPct val="50000"/>
              </a:spcBef>
            </a:pPr>
            <a:r>
              <a:rPr lang="zh-CN" altLang="en-US" sz="2600" dirty="0"/>
              <a:t>（6）One or more fieldbus standards may </a:t>
            </a:r>
            <a:r>
              <a:rPr lang="zh-CN" altLang="en-US" sz="2600" dirty="0">
                <a:solidFill>
                  <a:srgbClr val="FF0000"/>
                </a:solidFill>
              </a:rPr>
              <a:t>predominate</a:t>
            </a:r>
            <a:r>
              <a:rPr lang="zh-CN" altLang="en-US" sz="2600" b="1" dirty="0">
                <a:solidFill>
                  <a:srgbClr val="0000CC"/>
                </a:solidFill>
                <a:ea typeface="楷体_GB2312" pitchFamily="49" charset="-122"/>
              </a:rPr>
              <a:t>（占支配地位 ，在……中占优势）</a:t>
            </a:r>
            <a:r>
              <a:rPr lang="zh-CN" altLang="en-US" sz="2600" dirty="0"/>
              <a:t>in future and others may become </a:t>
            </a:r>
            <a:r>
              <a:rPr lang="zh-CN" altLang="en-US" sz="2600" dirty="0">
                <a:solidFill>
                  <a:srgbClr val="FF0000"/>
                </a:solidFill>
              </a:rPr>
              <a:t>obsolete</a:t>
            </a:r>
            <a:r>
              <a:rPr lang="zh-CN" altLang="en-US" sz="2600" b="1" dirty="0">
                <a:solidFill>
                  <a:srgbClr val="0000CC"/>
                </a:solidFill>
                <a:ea typeface="楷体_GB2312" pitchFamily="49" charset="-122"/>
              </a:rPr>
              <a:t>（过时的，淘汰的，废弃的）</a:t>
            </a:r>
            <a:r>
              <a:rPr lang="zh-CN" altLang="en-US" sz="2600" dirty="0" smtClean="0"/>
              <a:t>.</a:t>
            </a:r>
            <a:endParaRPr lang="en-US" altLang="zh-CN" sz="2600" dirty="0" smtClean="0"/>
          </a:p>
          <a:p>
            <a:pPr>
              <a:spcBef>
                <a:spcPct val="50000"/>
              </a:spcBef>
            </a:pPr>
            <a:r>
              <a:rPr lang="zh-CN" altLang="en-US" sz="2600" b="1" dirty="0">
                <a:solidFill>
                  <a:srgbClr val="0000CC"/>
                </a:solidFill>
                <a:ea typeface="楷体_GB2312" pitchFamily="49" charset="-122"/>
              </a:rPr>
              <a:t>（</a:t>
            </a:r>
            <a:r>
              <a:rPr lang="en-US" altLang="zh-CN" sz="2600" b="1" dirty="0">
                <a:solidFill>
                  <a:srgbClr val="0000CC"/>
                </a:solidFill>
                <a:ea typeface="楷体_GB2312" pitchFamily="49" charset="-122"/>
              </a:rPr>
              <a:t>5</a:t>
            </a:r>
            <a:r>
              <a:rPr lang="zh-CN" altLang="en-US" sz="2600" b="1" dirty="0">
                <a:solidFill>
                  <a:srgbClr val="0000CC"/>
                </a:solidFill>
                <a:ea typeface="楷体_GB2312" pitchFamily="49" charset="-122"/>
              </a:rPr>
              <a:t>）由于各种不同（不兼容）的现场总线标准，仪器制造商不得不提供各种版本的设备（如传感器，执行器）。这会增加设备的成本，增加仪表可选性和可用性的难度。</a:t>
            </a:r>
            <a:endParaRPr lang="en-US" altLang="zh-CN" sz="2600" b="1" dirty="0">
              <a:solidFill>
                <a:srgbClr val="0000CC"/>
              </a:solidFill>
              <a:ea typeface="楷体_GB2312" pitchFamily="49" charset="-122"/>
            </a:endParaRPr>
          </a:p>
          <a:p>
            <a:pPr>
              <a:spcBef>
                <a:spcPct val="50000"/>
              </a:spcBef>
            </a:pPr>
            <a:r>
              <a:rPr lang="zh-CN" altLang="en-US" sz="2600" b="1" dirty="0" smtClean="0">
                <a:solidFill>
                  <a:srgbClr val="0000CC"/>
                </a:solidFill>
                <a:ea typeface="楷体_GB2312" pitchFamily="49" charset="-122"/>
              </a:rPr>
              <a:t> （</a:t>
            </a:r>
            <a:r>
              <a:rPr lang="en-US" altLang="zh-CN" sz="2600" b="1" dirty="0" smtClean="0">
                <a:solidFill>
                  <a:srgbClr val="0000CC"/>
                </a:solidFill>
                <a:ea typeface="楷体_GB2312" pitchFamily="49" charset="-122"/>
              </a:rPr>
              <a:t>6</a:t>
            </a:r>
            <a:r>
              <a:rPr lang="zh-CN" altLang="en-US" sz="2600" b="1" dirty="0" smtClean="0">
                <a:solidFill>
                  <a:srgbClr val="0000CC"/>
                </a:solidFill>
                <a:ea typeface="楷体_GB2312" pitchFamily="49" charset="-122"/>
              </a:rPr>
              <a:t>）一种或几种现场总线标准可能会在未来占主导地位，其他的可能会过时。当使用现场总线是，这增加了投资风险。</a:t>
            </a: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1000" y="609600"/>
            <a:ext cx="8458200" cy="505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dirty="0"/>
              <a:t>Current developments</a:t>
            </a:r>
          </a:p>
          <a:p>
            <a:pPr>
              <a:spcBef>
                <a:spcPct val="50000"/>
              </a:spcBef>
            </a:pPr>
            <a:r>
              <a:rPr lang="en-US" altLang="zh-CN" sz="2600" dirty="0">
                <a:solidFill>
                  <a:srgbClr val="FF0000"/>
                </a:solidFill>
              </a:rPr>
              <a:t>    </a:t>
            </a:r>
            <a:r>
              <a:rPr lang="en-US" altLang="zh-CN" sz="2600" dirty="0">
                <a:ea typeface="楷体_GB2312" pitchFamily="49" charset="-122"/>
              </a:rPr>
              <a:t>Recently a number of Ethernet-based industrial communication systems have been established, most of them with extensions for real-time communication. These have the potential to replace the traditional field buses in the long term.</a:t>
            </a: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ea typeface="楷体_GB2312" pitchFamily="49" charset="-122"/>
              </a:rPr>
              <a:t>Ethernet-based</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基于以太网的</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ea typeface="楷体_GB2312" pitchFamily="49" charset="-122"/>
              </a:rPr>
              <a:t>real-time</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实时</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endParaRPr lang="zh-CN" altLang="en-US" sz="2600" b="1" dirty="0">
              <a:latin typeface="楷体_GB2312" pitchFamily="49" charset="-122"/>
              <a:ea typeface="楷体_GB2312" pitchFamily="49" charset="-122"/>
            </a:endParaRPr>
          </a:p>
          <a:p>
            <a:pPr>
              <a:spcBef>
                <a:spcPct val="50000"/>
              </a:spcBef>
            </a:pPr>
            <a:r>
              <a:rPr lang="zh-CN" altLang="en-US" sz="2600" b="1" dirty="0" smtClean="0">
                <a:latin typeface="楷体_GB2312" pitchFamily="49" charset="-122"/>
                <a:ea typeface="楷体_GB2312" pitchFamily="49" charset="-122"/>
              </a:rPr>
              <a:t>译为：</a:t>
            </a:r>
            <a:r>
              <a:rPr lang="zh-CN" altLang="en-US" sz="2600" b="1" dirty="0" smtClean="0">
                <a:solidFill>
                  <a:srgbClr val="0000CC"/>
                </a:solidFill>
                <a:latin typeface="楷体_GB2312" pitchFamily="49" charset="-122"/>
                <a:ea typeface="楷体_GB2312" pitchFamily="49" charset="-122"/>
              </a:rPr>
              <a:t>当前一些基于以太网的工业通信系统已经建立，它们绝大多数都扩展了实时通信功能。从长远来看，它们取代传统的现场总线成为可能。</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1000" y="609600"/>
            <a:ext cx="84582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dirty="0">
                <a:ea typeface="楷体_GB2312" pitchFamily="49" charset="-122"/>
              </a:rPr>
              <a:t>    It’s time for a change from the 4～20mA analogue signal standard which has been used for decades as the method for communications between </a:t>
            </a:r>
            <a:r>
              <a:rPr lang="zh-CN" altLang="en-US" sz="2600" dirty="0">
                <a:solidFill>
                  <a:srgbClr val="FF0000"/>
                </a:solidFill>
                <a:ea typeface="楷体_GB2312" pitchFamily="49" charset="-122"/>
              </a:rPr>
              <a:t>field</a:t>
            </a:r>
            <a:r>
              <a:rPr lang="zh-CN" altLang="en-US" sz="2600" b="1" dirty="0">
                <a:solidFill>
                  <a:srgbClr val="0000CC"/>
                </a:solidFill>
                <a:ea typeface="楷体_GB2312" pitchFamily="49" charset="-122"/>
              </a:rPr>
              <a:t>（现场）</a:t>
            </a:r>
            <a:r>
              <a:rPr lang="zh-CN" altLang="en-US" sz="2600" dirty="0">
                <a:ea typeface="楷体_GB2312" pitchFamily="49" charset="-122"/>
              </a:rPr>
              <a:t>devices and a central computer in industry. Fieldbus promises a cheaper, more </a:t>
            </a:r>
            <a:r>
              <a:rPr lang="zh-CN" altLang="en-US" sz="2600" dirty="0">
                <a:solidFill>
                  <a:srgbClr val="FF0000"/>
                </a:solidFill>
                <a:ea typeface="楷体_GB2312" pitchFamily="49" charset="-122"/>
              </a:rPr>
              <a:t>versatile </a:t>
            </a:r>
            <a:r>
              <a:rPr lang="zh-CN" altLang="en-US" sz="2600" b="1" dirty="0">
                <a:solidFill>
                  <a:srgbClr val="0000CC"/>
                </a:solidFill>
                <a:ea typeface="楷体_GB2312" pitchFamily="49" charset="-122"/>
              </a:rPr>
              <a:t>（多用途的，多功能的）</a:t>
            </a:r>
            <a:r>
              <a:rPr lang="zh-CN" altLang="en-US" sz="2600" dirty="0">
                <a:ea typeface="楷体_GB2312" pitchFamily="49" charset="-122"/>
              </a:rPr>
              <a:t>and efficient system.</a:t>
            </a:r>
          </a:p>
          <a:p>
            <a:pPr>
              <a:spcBef>
                <a:spcPct val="50000"/>
              </a:spcBef>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是</a:t>
            </a:r>
            <a:r>
              <a:rPr lang="zh-CN" altLang="zh-CN" sz="2600" b="1" dirty="0">
                <a:solidFill>
                  <a:srgbClr val="0000CC"/>
                </a:solidFill>
                <a:ea typeface="楷体_GB2312" pitchFamily="49" charset="-122"/>
              </a:rPr>
              <a:t>改变</a:t>
            </a:r>
            <a:r>
              <a:rPr lang="en-US" altLang="zh-CN" sz="2600" b="1" dirty="0">
                <a:solidFill>
                  <a:srgbClr val="0000CC"/>
                </a:solidFill>
                <a:ea typeface="楷体_GB2312" pitchFamily="49" charset="-122"/>
              </a:rPr>
              <a:t>4</a:t>
            </a:r>
            <a:r>
              <a:rPr lang="zh-CN" altLang="zh-CN" sz="2600" b="1" dirty="0">
                <a:solidFill>
                  <a:srgbClr val="0000CC"/>
                </a:solidFill>
                <a:ea typeface="楷体_GB2312" pitchFamily="49" charset="-122"/>
              </a:rPr>
              <a:t>～</a:t>
            </a:r>
            <a:r>
              <a:rPr lang="en-US" altLang="zh-CN" sz="2600" b="1" dirty="0">
                <a:solidFill>
                  <a:srgbClr val="0000CC"/>
                </a:solidFill>
                <a:ea typeface="楷体_GB2312" pitchFamily="49" charset="-122"/>
              </a:rPr>
              <a:t>20mA</a:t>
            </a:r>
            <a:r>
              <a:rPr lang="zh-CN" altLang="zh-CN" sz="2600" b="1" dirty="0">
                <a:solidFill>
                  <a:srgbClr val="0000CC"/>
                </a:solidFill>
                <a:ea typeface="楷体_GB2312" pitchFamily="49" charset="-122"/>
              </a:rPr>
              <a:t>模拟信号的标准的时候了，它几十年来用作工业现场设备和中心计算机间的通信方法。现场总线为我们提供一种更便宜，更通用，更有效的系统。</a:t>
            </a:r>
          </a:p>
          <a:p>
            <a:pPr>
              <a:spcBef>
                <a:spcPct val="50000"/>
              </a:spcBef>
            </a:pPr>
            <a:endParaRPr lang="zh-CN" altLang="en-US" sz="2600" dirty="0">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1000" y="574675"/>
            <a:ext cx="845820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sz="2600" b="1" dirty="0"/>
              <a:t>What is fieldbus?</a:t>
            </a:r>
          </a:p>
          <a:p>
            <a:pPr>
              <a:spcBef>
                <a:spcPct val="50000"/>
              </a:spcBef>
              <a:buFont typeface="Wingdings" pitchFamily="2" charset="2"/>
              <a:buNone/>
            </a:pPr>
            <a:r>
              <a:rPr lang="zh-CN" altLang="en-US" sz="2600" dirty="0"/>
              <a:t>    Fieldbus is a generic-term which describes a new digital communications network which will be used in industry to replace the existing 4～20mA analogue signal. The network is a digital, bi-directional, multidrop, serial-bus, communications network used to link isolated field devices, such as controllers, transducers, actuators and sensors. </a:t>
            </a:r>
          </a:p>
          <a:p>
            <a:pPr>
              <a:spcBef>
                <a:spcPct val="50000"/>
              </a:spcBef>
              <a:buFont typeface="Wingdings" pitchFamily="2" charset="2"/>
              <a:buNone/>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现场总线</a:t>
            </a:r>
            <a:r>
              <a:rPr lang="zh-CN" altLang="zh-CN" sz="2600" b="1" dirty="0">
                <a:solidFill>
                  <a:srgbClr val="0000CC"/>
                </a:solidFill>
                <a:ea typeface="楷体_GB2312" pitchFamily="49" charset="-122"/>
              </a:rPr>
              <a:t>是一个通用术语，它描述了一种新的数字通信网络，用于工业中代替现存的</a:t>
            </a:r>
            <a:r>
              <a:rPr lang="en-US" altLang="zh-CN" sz="2600" b="1" dirty="0">
                <a:solidFill>
                  <a:srgbClr val="0000CC"/>
                </a:solidFill>
                <a:ea typeface="楷体_GB2312" pitchFamily="49" charset="-122"/>
              </a:rPr>
              <a:t>4</a:t>
            </a:r>
            <a:r>
              <a:rPr lang="zh-CN" altLang="zh-CN" sz="2600" b="1" dirty="0">
                <a:solidFill>
                  <a:srgbClr val="0000CC"/>
                </a:solidFill>
                <a:ea typeface="楷体_GB2312" pitchFamily="49" charset="-122"/>
              </a:rPr>
              <a:t>～</a:t>
            </a:r>
            <a:r>
              <a:rPr lang="en-US" altLang="zh-CN" sz="2600" b="1" dirty="0">
                <a:solidFill>
                  <a:srgbClr val="0000CC"/>
                </a:solidFill>
                <a:ea typeface="楷体_GB2312" pitchFamily="49" charset="-122"/>
              </a:rPr>
              <a:t>20mA</a:t>
            </a:r>
            <a:r>
              <a:rPr lang="zh-CN" altLang="zh-CN" sz="2600" b="1" dirty="0">
                <a:solidFill>
                  <a:srgbClr val="0000CC"/>
                </a:solidFill>
                <a:ea typeface="楷体_GB2312" pitchFamily="49" charset="-122"/>
              </a:rPr>
              <a:t>模拟信号。这种网络是一个数字、双向、多站、串行总线的通信网络。用于连接独立的现场设备，如控制器、变送器、执行器和传感器。</a:t>
            </a: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1000" y="609600"/>
            <a:ext cx="8229600"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sz="2600" dirty="0"/>
              <a:t>With these devices not only will the engineer be able to access the field devices, but they are also able to communicate with other field devices. In essence fieldbus will replace centralised control networks with</a:t>
            </a:r>
            <a:r>
              <a:rPr lang="zh-CN" altLang="en-US" sz="2600" u="sng" dirty="0">
                <a:solidFill>
                  <a:srgbClr val="FF0000"/>
                </a:solidFill>
              </a:rPr>
              <a:t> </a:t>
            </a:r>
            <a:r>
              <a:rPr lang="zh-CN" altLang="en-US" sz="2600" dirty="0">
                <a:solidFill>
                  <a:srgbClr val="FF0000"/>
                </a:solidFill>
              </a:rPr>
              <a:t>distributed-control </a:t>
            </a:r>
            <a:r>
              <a:rPr lang="zh-CN" altLang="en-US" sz="2600" dirty="0" smtClean="0">
                <a:solidFill>
                  <a:srgbClr val="FF0000"/>
                </a:solidFill>
              </a:rPr>
              <a:t>networks</a:t>
            </a:r>
            <a:r>
              <a:rPr lang="en-US" altLang="zh-CN" sz="2600" dirty="0" smtClean="0">
                <a:solidFill>
                  <a:srgbClr val="FF0000"/>
                </a:solidFill>
              </a:rPr>
              <a:t>. </a:t>
            </a:r>
            <a:r>
              <a:rPr lang="zh-CN" altLang="en-US" sz="2600" dirty="0" smtClean="0"/>
              <a:t>Therefore </a:t>
            </a:r>
            <a:r>
              <a:rPr lang="zh-CN" altLang="en-US" sz="2600" dirty="0"/>
              <a:t>fieldbus is much more than a replacement for the 4～20mA analogue standard.</a:t>
            </a:r>
          </a:p>
          <a:p>
            <a:pPr>
              <a:spcBef>
                <a:spcPct val="50000"/>
              </a:spcBef>
              <a:buFont typeface="Wingdings" pitchFamily="2" charset="2"/>
              <a:buNone/>
            </a:pPr>
            <a:r>
              <a:rPr lang="zh-CN" altLang="en-US" sz="2600" b="1" dirty="0">
                <a:solidFill>
                  <a:srgbClr val="0000CC"/>
                </a:solidFill>
                <a:latin typeface="楷体_GB2312" pitchFamily="49" charset="-122"/>
                <a:ea typeface="楷体_GB2312" pitchFamily="49" charset="-122"/>
              </a:rPr>
              <a:t>    句中</a:t>
            </a:r>
            <a:r>
              <a:rPr lang="zh-CN" altLang="en-US" sz="2600" dirty="0">
                <a:ea typeface="楷体_GB2312" pitchFamily="49" charset="-122"/>
              </a:rPr>
              <a:t>distributed-control networks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分布式控制系统</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，也称</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集散系统</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endParaRPr lang="en-US" altLang="zh-CN" sz="2600" b="1" dirty="0">
              <a:solidFill>
                <a:srgbClr val="0000CC"/>
              </a:solidFill>
              <a:latin typeface="楷体_GB2312" pitchFamily="49" charset="-122"/>
              <a:ea typeface="楷体_GB2312" pitchFamily="49" charset="-122"/>
            </a:endParaRPr>
          </a:p>
          <a:p>
            <a:pPr>
              <a:spcBef>
                <a:spcPct val="50000"/>
              </a:spcBef>
              <a:buFont typeface="Wingdings" pitchFamily="2" charset="2"/>
              <a:buNone/>
            </a:pPr>
            <a:r>
              <a:rPr lang="zh-CN" altLang="zh-CN" sz="2600" b="1" dirty="0">
                <a:solidFill>
                  <a:srgbClr val="0000CC"/>
                </a:solidFill>
                <a:latin typeface="楷体_GB2312" pitchFamily="49" charset="-122"/>
                <a:ea typeface="楷体_GB2312" pitchFamily="49" charset="-122"/>
              </a:rPr>
              <a:t>有了这些设备，工程师不仅能够访问这些现场设备，而且还能与其他现场设备通信。实质上，现场总线将代替集散控制系统的集中控制网络。因此，现场总线不只是替代</a:t>
            </a:r>
            <a:r>
              <a:rPr lang="en-US" altLang="zh-CN" sz="2600" b="1" dirty="0">
                <a:solidFill>
                  <a:srgbClr val="0000CC"/>
                </a:solidFill>
                <a:latin typeface="楷体_GB2312" pitchFamily="49" charset="-122"/>
                <a:ea typeface="楷体_GB2312" pitchFamily="49" charset="-122"/>
              </a:rPr>
              <a:t>4</a:t>
            </a:r>
            <a:r>
              <a:rPr lang="zh-CN" altLang="zh-CN" sz="2600" b="1" dirty="0">
                <a:solidFill>
                  <a:srgbClr val="0000CC"/>
                </a:solidFill>
                <a:latin typeface="楷体_GB2312" pitchFamily="49" charset="-122"/>
                <a:ea typeface="楷体_GB2312" pitchFamily="49" charset="-122"/>
              </a:rPr>
              <a:t>～</a:t>
            </a:r>
            <a:r>
              <a:rPr lang="en-US" altLang="zh-CN" sz="2600" b="1" dirty="0">
                <a:solidFill>
                  <a:srgbClr val="0000CC"/>
                </a:solidFill>
                <a:latin typeface="楷体_GB2312" pitchFamily="49" charset="-122"/>
                <a:ea typeface="楷体_GB2312" pitchFamily="49" charset="-122"/>
              </a:rPr>
              <a:t>20mA</a:t>
            </a:r>
            <a:r>
              <a:rPr lang="zh-CN" altLang="zh-CN" sz="2600" b="1" dirty="0">
                <a:solidFill>
                  <a:srgbClr val="0000CC"/>
                </a:solidFill>
                <a:latin typeface="楷体_GB2312" pitchFamily="49" charset="-122"/>
                <a:ea typeface="楷体_GB2312" pitchFamily="49" charset="-122"/>
              </a:rPr>
              <a:t>模拟量标准。</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1000" y="318657"/>
            <a:ext cx="8458200" cy="5801588"/>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Font typeface="Wingdings" pitchFamily="2" charset="2"/>
              <a:buNone/>
            </a:pPr>
            <a:r>
              <a:rPr lang="zh-CN" altLang="en-US" sz="2600" dirty="0"/>
              <a:t>    The fieldbus technology promises to improve quality, reduce costs and </a:t>
            </a:r>
            <a:r>
              <a:rPr lang="zh-CN" altLang="en-US" sz="2600" dirty="0">
                <a:solidFill>
                  <a:srgbClr val="FF0000"/>
                </a:solidFill>
              </a:rPr>
              <a:t>boost</a:t>
            </a:r>
            <a:r>
              <a:rPr lang="zh-CN" altLang="en-US" sz="2600" b="1" dirty="0">
                <a:solidFill>
                  <a:srgbClr val="0000CC"/>
                </a:solidFill>
                <a:latin typeface="楷体_GB2312" pitchFamily="49" charset="-122"/>
                <a:ea typeface="楷体_GB2312" pitchFamily="49" charset="-122"/>
              </a:rPr>
              <a:t>（增加，提高，促进，改善，激励）</a:t>
            </a:r>
            <a:r>
              <a:rPr lang="zh-CN" altLang="en-US" sz="2600" dirty="0"/>
              <a:t>efficiency. These promises made by the fieldbus technology are derived partly from the fact that information which a field device is required to transmit or receive can be transmitted digitally. </a:t>
            </a:r>
          </a:p>
          <a:p>
            <a:pPr>
              <a:spcBef>
                <a:spcPct val="50000"/>
              </a:spcBef>
              <a:buFont typeface="Wingdings" pitchFamily="2" charset="2"/>
              <a:buNone/>
            </a:pPr>
            <a:r>
              <a:rPr lang="zh-CN" altLang="en-US" sz="2600" b="1" dirty="0">
                <a:solidFill>
                  <a:srgbClr val="0000CC"/>
                </a:solidFill>
                <a:latin typeface="楷体_GB2312" pitchFamily="49" charset="-122"/>
                <a:ea typeface="楷体_GB2312" pitchFamily="49" charset="-122"/>
              </a:rPr>
              <a:t>    句中</a:t>
            </a:r>
            <a:r>
              <a:rPr lang="zh-CN" altLang="en-US" sz="2600" dirty="0">
                <a:ea typeface="楷体_GB2312" pitchFamily="49" charset="-122"/>
              </a:rPr>
              <a:t>These promises are derived from the fact</a:t>
            </a:r>
            <a:r>
              <a:rPr lang="zh-CN" altLang="en-US" sz="2600" b="1" dirty="0">
                <a:solidFill>
                  <a:srgbClr val="0000CC"/>
                </a:solidFill>
                <a:latin typeface="楷体_GB2312" pitchFamily="49" charset="-122"/>
                <a:ea typeface="楷体_GB2312" pitchFamily="49" charset="-122"/>
              </a:rPr>
              <a:t> 是句子的主干。</a:t>
            </a:r>
            <a:r>
              <a:rPr lang="zh-CN" altLang="en-US" sz="2600" dirty="0">
                <a:ea typeface="楷体_GB2312" pitchFamily="49" charset="-122"/>
              </a:rPr>
              <a:t>that</a:t>
            </a:r>
            <a:r>
              <a:rPr lang="zh-CN" altLang="en-US" sz="2600" b="1" dirty="0">
                <a:solidFill>
                  <a:srgbClr val="0000CC"/>
                </a:solidFill>
                <a:latin typeface="楷体_GB2312" pitchFamily="49" charset="-122"/>
                <a:ea typeface="楷体_GB2312" pitchFamily="49" charset="-122"/>
              </a:rPr>
              <a:t>引导的从句是</a:t>
            </a:r>
            <a:r>
              <a:rPr lang="zh-CN" altLang="en-US" sz="2600" dirty="0">
                <a:ea typeface="楷体_GB2312" pitchFamily="49" charset="-122"/>
              </a:rPr>
              <a:t>the fact</a:t>
            </a:r>
            <a:r>
              <a:rPr lang="zh-CN" altLang="en-US" sz="2600" b="1" dirty="0">
                <a:solidFill>
                  <a:srgbClr val="0000CC"/>
                </a:solidFill>
                <a:latin typeface="楷体_GB2312" pitchFamily="49" charset="-122"/>
                <a:ea typeface="楷体_GB2312" pitchFamily="49" charset="-122"/>
              </a:rPr>
              <a:t>的同位语。</a:t>
            </a:r>
            <a:r>
              <a:rPr lang="zh-CN" altLang="en-US" sz="2600" dirty="0">
                <a:ea typeface="楷体_GB2312" pitchFamily="49" charset="-122"/>
              </a:rPr>
              <a:t>That</a:t>
            </a:r>
            <a:r>
              <a:rPr lang="zh-CN" altLang="en-US" sz="2600" b="1" dirty="0">
                <a:solidFill>
                  <a:srgbClr val="0000CC"/>
                </a:solidFill>
                <a:latin typeface="楷体_GB2312" pitchFamily="49" charset="-122"/>
                <a:ea typeface="楷体_GB2312" pitchFamily="49" charset="-122"/>
              </a:rPr>
              <a:t>从句中，</a:t>
            </a:r>
            <a:r>
              <a:rPr lang="zh-CN" altLang="en-US" sz="2600" dirty="0">
                <a:ea typeface="楷体_GB2312" pitchFamily="49" charset="-122"/>
              </a:rPr>
              <a:t>information can be transmitted</a:t>
            </a:r>
            <a:r>
              <a:rPr lang="zh-CN" altLang="en-US" sz="2600" b="1" dirty="0">
                <a:solidFill>
                  <a:srgbClr val="0000CC"/>
                </a:solidFill>
                <a:latin typeface="楷体_GB2312" pitchFamily="49" charset="-122"/>
                <a:ea typeface="楷体_GB2312" pitchFamily="49" charset="-122"/>
              </a:rPr>
              <a:t>是从句的主干。</a:t>
            </a:r>
            <a:r>
              <a:rPr lang="zh-CN" altLang="en-US" sz="2600" dirty="0">
                <a:ea typeface="楷体_GB2312" pitchFamily="49" charset="-122"/>
              </a:rPr>
              <a:t>Which</a:t>
            </a:r>
            <a:r>
              <a:rPr lang="zh-CN" altLang="en-US" sz="2600" b="1" dirty="0">
                <a:solidFill>
                  <a:srgbClr val="0000CC"/>
                </a:solidFill>
                <a:latin typeface="楷体_GB2312" pitchFamily="49" charset="-122"/>
                <a:ea typeface="楷体_GB2312" pitchFamily="49" charset="-122"/>
              </a:rPr>
              <a:t>从句是</a:t>
            </a:r>
            <a:r>
              <a:rPr lang="zh-CN" altLang="en-US" sz="2600" dirty="0">
                <a:ea typeface="楷体_GB2312" pitchFamily="49" charset="-122"/>
              </a:rPr>
              <a:t>information</a:t>
            </a:r>
            <a:r>
              <a:rPr lang="zh-CN" altLang="en-US" sz="2600" b="1" dirty="0">
                <a:solidFill>
                  <a:srgbClr val="0000CC"/>
                </a:solidFill>
                <a:latin typeface="楷体_GB2312" pitchFamily="49" charset="-122"/>
                <a:ea typeface="楷体_GB2312" pitchFamily="49" charset="-122"/>
              </a:rPr>
              <a:t>的后置定语。</a:t>
            </a:r>
            <a:endParaRPr lang="en-US" altLang="zh-CN" sz="2600" b="1" dirty="0">
              <a:solidFill>
                <a:srgbClr val="0000CC"/>
              </a:solidFill>
              <a:latin typeface="楷体_GB2312" pitchFamily="49" charset="-122"/>
              <a:ea typeface="楷体_GB2312" pitchFamily="49" charset="-122"/>
            </a:endParaRPr>
          </a:p>
          <a:p>
            <a:pPr>
              <a:spcBef>
                <a:spcPct val="50000"/>
              </a:spcBef>
              <a:buFont typeface="Wingdings" pitchFamily="2" charset="2"/>
              <a:buNone/>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现场总线</a:t>
            </a:r>
            <a:r>
              <a:rPr lang="zh-CN" altLang="zh-CN" sz="2600" b="1" dirty="0">
                <a:solidFill>
                  <a:srgbClr val="0000CC"/>
                </a:solidFill>
                <a:latin typeface="楷体_GB2312" pitchFamily="49" charset="-122"/>
                <a:ea typeface="楷体_GB2312" pitchFamily="49" charset="-122"/>
              </a:rPr>
              <a:t>技术可以提高质量，降低成本，提高效率。现场总线技术的这些优势部分源于现场设备要传输和接收的信息能进行数字化传输。</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1000" y="457200"/>
            <a:ext cx="8610600"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sz="2600" dirty="0"/>
              <a:t>This would be the equivalent of the currently used 4～20mA communication scheme which requires that each device has its own communication point at the controller level, while the fieldbus is the equivalent of the current LAN-type connections, which require only one communication point at the controller level and allow multiple (hundreds) of analog and digital points to be connected at the same time. </a:t>
            </a:r>
            <a:endParaRPr lang="zh-CN" altLang="en-US" sz="2600" dirty="0"/>
          </a:p>
          <a:p>
            <a:pPr>
              <a:spcBef>
                <a:spcPct val="50000"/>
              </a:spcBef>
              <a:buFont typeface="Wingdings" pitchFamily="2" charset="2"/>
              <a:buNone/>
            </a:pPr>
            <a:r>
              <a:rPr lang="zh-CN" altLang="zh-CN" sz="2600" b="1" dirty="0">
                <a:solidFill>
                  <a:srgbClr val="0000CC"/>
                </a:solidFill>
                <a:latin typeface="楷体_GB2312" pitchFamily="49" charset="-122"/>
                <a:ea typeface="楷体_GB2312" pitchFamily="49" charset="-122"/>
              </a:rPr>
              <a:t>这相当于当前使用的</a:t>
            </a:r>
            <a:r>
              <a:rPr lang="en-US" altLang="zh-CN" sz="2600" b="1" dirty="0">
                <a:solidFill>
                  <a:srgbClr val="0000CC"/>
                </a:solidFill>
                <a:latin typeface="楷体_GB2312" pitchFamily="49" charset="-122"/>
                <a:ea typeface="楷体_GB2312" pitchFamily="49" charset="-122"/>
              </a:rPr>
              <a:t>4</a:t>
            </a:r>
            <a:r>
              <a:rPr lang="zh-CN" altLang="zh-CN" sz="2600" b="1" dirty="0">
                <a:solidFill>
                  <a:srgbClr val="0000CC"/>
                </a:solidFill>
                <a:latin typeface="楷体_GB2312" pitchFamily="49" charset="-122"/>
                <a:ea typeface="楷体_GB2312" pitchFamily="49" charset="-122"/>
              </a:rPr>
              <a:t>～</a:t>
            </a:r>
            <a:r>
              <a:rPr lang="en-US" altLang="zh-CN" sz="2600" b="1" dirty="0">
                <a:solidFill>
                  <a:srgbClr val="0000CC"/>
                </a:solidFill>
                <a:latin typeface="楷体_GB2312" pitchFamily="49" charset="-122"/>
                <a:ea typeface="楷体_GB2312" pitchFamily="49" charset="-122"/>
              </a:rPr>
              <a:t>20mA</a:t>
            </a:r>
            <a:r>
              <a:rPr lang="zh-CN" altLang="zh-CN" sz="2600" b="1" dirty="0">
                <a:solidFill>
                  <a:srgbClr val="0000CC"/>
                </a:solidFill>
                <a:latin typeface="楷体_GB2312" pitchFamily="49" charset="-122"/>
                <a:ea typeface="楷体_GB2312" pitchFamily="49" charset="-122"/>
              </a:rPr>
              <a:t>通信模式，它要求每个设备在控制器级别上都有自己的通信点，而现场总线相当于当前的局域网连接，它只要求控制器级别上有一个通信点，并允许多个（上百个）模拟数字信号点与之同时连接。</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4800" y="685800"/>
            <a:ext cx="85344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smtClean="0"/>
              <a:t>Standards and networking</a:t>
            </a:r>
          </a:p>
          <a:p>
            <a:endParaRPr lang="en-US" altLang="zh-CN" sz="2600" dirty="0" smtClean="0">
              <a:ea typeface="楷体_GB2312" pitchFamily="49" charset="-122"/>
            </a:endParaRPr>
          </a:p>
          <a:p>
            <a:r>
              <a:rPr lang="en-US" altLang="zh-CN" sz="2600" dirty="0" smtClean="0">
                <a:ea typeface="楷体_GB2312" pitchFamily="49" charset="-122"/>
              </a:rPr>
              <a:t>In </a:t>
            </a:r>
            <a:r>
              <a:rPr lang="en-US" altLang="zh-CN" sz="2600" dirty="0">
                <a:ea typeface="楷体_GB2312" pitchFamily="49" charset="-122"/>
              </a:rPr>
              <a:t>the United States, Allen-Bradley developed standards that eventually grew into </a:t>
            </a:r>
            <a:r>
              <a:rPr lang="en-US" altLang="zh-CN" sz="2600" dirty="0" err="1">
                <a:ea typeface="楷体_GB2312" pitchFamily="49" charset="-122"/>
              </a:rPr>
              <a:t>DeviceNet</a:t>
            </a:r>
            <a:r>
              <a:rPr lang="en-US" altLang="zh-CN" sz="2600" dirty="0">
                <a:ea typeface="楷体_GB2312" pitchFamily="49" charset="-122"/>
              </a:rPr>
              <a:t> and </a:t>
            </a:r>
            <a:r>
              <a:rPr lang="en-US" altLang="zh-CN" sz="2600" dirty="0" err="1">
                <a:ea typeface="楷体_GB2312" pitchFamily="49" charset="-122"/>
              </a:rPr>
              <a:t>ControlNet</a:t>
            </a:r>
            <a:r>
              <a:rPr lang="en-US" altLang="zh-CN" sz="2600" dirty="0">
                <a:ea typeface="楷体_GB2312" pitchFamily="49" charset="-122"/>
              </a:rPr>
              <a:t>; in Europe, Siemens and other manufacturers developed a protocol which evolved into PROFIBUS.</a:t>
            </a: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err="1">
                <a:ea typeface="楷体_GB2312" pitchFamily="49" charset="-122"/>
              </a:rPr>
              <a:t>DeviceNet</a:t>
            </a:r>
            <a:r>
              <a:rPr lang="zh-CN" altLang="en-US" sz="2600" b="1" dirty="0">
                <a:solidFill>
                  <a:srgbClr val="0000CC"/>
                </a:solidFill>
                <a:latin typeface="楷体_GB2312" pitchFamily="49" charset="-122"/>
                <a:ea typeface="楷体_GB2312" pitchFamily="49" charset="-122"/>
              </a:rPr>
              <a:t>，</a:t>
            </a:r>
            <a:r>
              <a:rPr lang="en-US" altLang="zh-CN" sz="2600" dirty="0" err="1">
                <a:ea typeface="楷体_GB2312" pitchFamily="49" charset="-122"/>
              </a:rPr>
              <a:t>ControlNet</a:t>
            </a:r>
            <a:r>
              <a:rPr lang="zh-CN" altLang="en-US" sz="2600" b="1" dirty="0">
                <a:solidFill>
                  <a:srgbClr val="0000CC"/>
                </a:solidFill>
                <a:latin typeface="楷体_GB2312" pitchFamily="49" charset="-122"/>
                <a:ea typeface="楷体_GB2312" pitchFamily="49" charset="-122"/>
              </a:rPr>
              <a:t>和</a:t>
            </a:r>
            <a:r>
              <a:rPr lang="en-US" altLang="zh-CN" sz="2600" dirty="0">
                <a:ea typeface="楷体_GB2312" pitchFamily="49" charset="-122"/>
              </a:rPr>
              <a:t>PROFIBUS</a:t>
            </a:r>
            <a:r>
              <a:rPr lang="zh-CN" altLang="en-US" sz="2600" b="1" dirty="0">
                <a:solidFill>
                  <a:srgbClr val="0000CC"/>
                </a:solidFill>
                <a:latin typeface="楷体_GB2312" pitchFamily="49" charset="-122"/>
                <a:ea typeface="楷体_GB2312" pitchFamily="49" charset="-122"/>
              </a:rPr>
              <a:t>都是现场总线网络标准的名称，</a:t>
            </a:r>
            <a:r>
              <a:rPr lang="en-US" altLang="zh-CN" sz="2600" dirty="0">
                <a:ea typeface="楷体_GB2312" pitchFamily="49" charset="-122"/>
              </a:rPr>
              <a:t>Allen-Bradley</a:t>
            </a:r>
            <a:r>
              <a:rPr lang="zh-CN" altLang="en-US" sz="2600" b="1" dirty="0">
                <a:solidFill>
                  <a:srgbClr val="0000CC"/>
                </a:solidFill>
                <a:latin typeface="楷体_GB2312" pitchFamily="49" charset="-122"/>
                <a:ea typeface="楷体_GB2312" pitchFamily="49" charset="-122"/>
              </a:rPr>
              <a:t>艾伦</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布拉德利公司是美国的自动化产品开发与制造商。</a:t>
            </a:r>
            <a:r>
              <a:rPr lang="en-US" altLang="zh-CN" sz="2600" dirty="0">
                <a:ea typeface="楷体_GB2312" pitchFamily="49" charset="-122"/>
              </a:rPr>
              <a:t>Siemens</a:t>
            </a:r>
            <a:r>
              <a:rPr lang="zh-CN" altLang="en-US" sz="2600" b="1" dirty="0">
                <a:solidFill>
                  <a:srgbClr val="0000CC"/>
                </a:solidFill>
                <a:latin typeface="楷体_GB2312" pitchFamily="49" charset="-122"/>
                <a:ea typeface="楷体_GB2312" pitchFamily="49" charset="-122"/>
              </a:rPr>
              <a:t>西门子公司是德国的自动化产品开发与制造商。</a:t>
            </a:r>
            <a:r>
              <a:rPr lang="zh-CN" altLang="en-US" sz="2600" b="1" dirty="0">
                <a:latin typeface="楷体_GB2312" pitchFamily="49" charset="-122"/>
                <a:ea typeface="楷体_GB2312" pitchFamily="49" charset="-122"/>
              </a:rPr>
              <a:t>全句译为：</a:t>
            </a:r>
            <a:r>
              <a:rPr lang="zh-CN" altLang="en-US" sz="2600" b="1" dirty="0">
                <a:solidFill>
                  <a:srgbClr val="0000CC"/>
                </a:solidFill>
                <a:latin typeface="楷体_GB2312" pitchFamily="49" charset="-122"/>
                <a:ea typeface="楷体_GB2312" pitchFamily="49" charset="-122"/>
              </a:rPr>
              <a:t>在美国，</a:t>
            </a:r>
            <a:r>
              <a:rPr lang="en-US" altLang="zh-CN" sz="2600" dirty="0">
                <a:ea typeface="楷体_GB2312" pitchFamily="49" charset="-122"/>
              </a:rPr>
              <a:t>Allen-Bradley</a:t>
            </a:r>
            <a:r>
              <a:rPr lang="zh-CN" altLang="en-US" sz="2600" b="1" dirty="0">
                <a:solidFill>
                  <a:srgbClr val="0000CC"/>
                </a:solidFill>
                <a:latin typeface="楷体_GB2312" pitchFamily="49" charset="-122"/>
                <a:ea typeface="楷体_GB2312" pitchFamily="49" charset="-122"/>
              </a:rPr>
              <a:t>开发的现场总线标准后来成为</a:t>
            </a:r>
            <a:r>
              <a:rPr lang="en-US" altLang="zh-CN" sz="2600" dirty="0" err="1">
                <a:ea typeface="楷体_GB2312" pitchFamily="49" charset="-122"/>
              </a:rPr>
              <a:t>DeviceNet</a:t>
            </a:r>
            <a:r>
              <a:rPr lang="zh-CN" altLang="en-US" sz="2600" b="1" dirty="0">
                <a:solidFill>
                  <a:srgbClr val="0000CC"/>
                </a:solidFill>
                <a:latin typeface="楷体_GB2312" pitchFamily="49" charset="-122"/>
                <a:ea typeface="楷体_GB2312" pitchFamily="49" charset="-122"/>
              </a:rPr>
              <a:t>和</a:t>
            </a:r>
            <a:r>
              <a:rPr lang="en-US" altLang="zh-CN" sz="2600" dirty="0" err="1">
                <a:ea typeface="楷体_GB2312" pitchFamily="49" charset="-122"/>
              </a:rPr>
              <a:t>ControlNet</a:t>
            </a:r>
            <a:r>
              <a:rPr lang="zh-CN" altLang="en-US" sz="2600" b="1" dirty="0">
                <a:solidFill>
                  <a:srgbClr val="0000CC"/>
                </a:solidFill>
                <a:latin typeface="楷体_GB2312" pitchFamily="49" charset="-122"/>
                <a:ea typeface="楷体_GB2312" pitchFamily="49" charset="-122"/>
              </a:rPr>
              <a:t>，在欧洲，</a:t>
            </a:r>
            <a:r>
              <a:rPr lang="en-US" altLang="zh-CN" sz="2600" dirty="0">
                <a:ea typeface="楷体_GB2312" pitchFamily="49" charset="-122"/>
              </a:rPr>
              <a:t>Siemens</a:t>
            </a:r>
            <a:r>
              <a:rPr lang="zh-CN" altLang="en-US" sz="2600" b="1" dirty="0">
                <a:solidFill>
                  <a:srgbClr val="0000CC"/>
                </a:solidFill>
                <a:latin typeface="楷体_GB2312" pitchFamily="49" charset="-122"/>
                <a:ea typeface="楷体_GB2312" pitchFamily="49" charset="-122"/>
              </a:rPr>
              <a:t>和其他制造商开发的现场总线协议发展为</a:t>
            </a:r>
            <a:r>
              <a:rPr lang="en-US" altLang="zh-CN" sz="2600" dirty="0">
                <a:ea typeface="楷体_GB2312" pitchFamily="49" charset="-122"/>
              </a:rPr>
              <a:t>PROFIBUS</a:t>
            </a:r>
            <a:r>
              <a:rPr lang="zh-CN" altLang="en-US" sz="2600" b="1" dirty="0">
                <a:solidFill>
                  <a:srgbClr val="0000CC"/>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04800" y="457200"/>
            <a:ext cx="86106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sz="2600" dirty="0"/>
              <a:t>    During the 1980s, to solve communication problems between different control systems in cars, the German company Robert Bosch GmbH first developed the Controller Area Network (CAN). The concept of CAN was that every device can be connected by a single set of wires, and every device that is connected can freely exchange data with any other device. CAN soon migrated into the factory automation marketplace (with many others).</a:t>
            </a:r>
          </a:p>
          <a:p>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在</a:t>
            </a:r>
            <a:r>
              <a:rPr lang="en-US" altLang="zh-CN" sz="2600" b="1" dirty="0">
                <a:solidFill>
                  <a:srgbClr val="0000CC"/>
                </a:solidFill>
                <a:latin typeface="楷体_GB2312" pitchFamily="49" charset="-122"/>
                <a:ea typeface="楷体_GB2312" pitchFamily="49" charset="-122"/>
              </a:rPr>
              <a:t>20</a:t>
            </a:r>
            <a:r>
              <a:rPr lang="zh-CN" altLang="zh-CN" sz="2600" b="1" dirty="0">
                <a:solidFill>
                  <a:srgbClr val="0000CC"/>
                </a:solidFill>
                <a:latin typeface="楷体_GB2312" pitchFamily="49" charset="-122"/>
                <a:ea typeface="楷体_GB2312" pitchFamily="49" charset="-122"/>
              </a:rPr>
              <a:t>世纪</a:t>
            </a:r>
            <a:r>
              <a:rPr lang="en-US" altLang="zh-CN" sz="2600" b="1" dirty="0">
                <a:solidFill>
                  <a:srgbClr val="0000CC"/>
                </a:solidFill>
                <a:latin typeface="楷体_GB2312" pitchFamily="49" charset="-122"/>
                <a:ea typeface="楷体_GB2312" pitchFamily="49" charset="-122"/>
              </a:rPr>
              <a:t>80</a:t>
            </a:r>
            <a:r>
              <a:rPr lang="zh-CN" altLang="zh-CN" sz="2600" b="1" dirty="0">
                <a:solidFill>
                  <a:srgbClr val="0000CC"/>
                </a:solidFill>
                <a:latin typeface="楷体_GB2312" pitchFamily="49" charset="-122"/>
                <a:ea typeface="楷体_GB2312" pitchFamily="49" charset="-122"/>
              </a:rPr>
              <a:t>年代，为了解决汽车不同控制系统间的通信问题，德国公司</a:t>
            </a:r>
            <a:r>
              <a:rPr lang="en-US" altLang="zh-CN" sz="2600" b="1" dirty="0">
                <a:solidFill>
                  <a:srgbClr val="0000CC"/>
                </a:solidFill>
                <a:latin typeface="楷体_GB2312" pitchFamily="49" charset="-122"/>
                <a:ea typeface="楷体_GB2312" pitchFamily="49" charset="-122"/>
              </a:rPr>
              <a:t>Robert Bosch GmbH</a:t>
            </a:r>
            <a:r>
              <a:rPr lang="zh-CN" altLang="zh-CN" sz="2600" b="1" dirty="0">
                <a:solidFill>
                  <a:srgbClr val="0000CC"/>
                </a:solidFill>
                <a:latin typeface="楷体_GB2312" pitchFamily="49" charset="-122"/>
                <a:ea typeface="楷体_GB2312" pitchFamily="49" charset="-122"/>
              </a:rPr>
              <a:t>首先研发了控制器局域网</a:t>
            </a:r>
            <a:r>
              <a:rPr lang="en-US" altLang="zh-CN" sz="2600" b="1" dirty="0">
                <a:solidFill>
                  <a:srgbClr val="0000CC"/>
                </a:solidFill>
                <a:latin typeface="楷体_GB2312" pitchFamily="49" charset="-122"/>
                <a:ea typeface="楷体_GB2312" pitchFamily="49" charset="-122"/>
              </a:rPr>
              <a:t>(CAN)</a:t>
            </a:r>
            <a:r>
              <a:rPr lang="zh-CN" altLang="zh-CN" sz="2600" b="1" dirty="0">
                <a:solidFill>
                  <a:srgbClr val="0000CC"/>
                </a:solidFill>
                <a:latin typeface="楷体_GB2312" pitchFamily="49" charset="-122"/>
                <a:ea typeface="楷体_GB2312" pitchFamily="49" charset="-122"/>
              </a:rPr>
              <a:t>。</a:t>
            </a:r>
            <a:r>
              <a:rPr lang="en-US" altLang="zh-CN" sz="2600" b="1" dirty="0">
                <a:solidFill>
                  <a:srgbClr val="0000CC"/>
                </a:solidFill>
                <a:latin typeface="楷体_GB2312" pitchFamily="49" charset="-122"/>
                <a:ea typeface="楷体_GB2312" pitchFamily="49" charset="-122"/>
              </a:rPr>
              <a:t>CAN</a:t>
            </a:r>
            <a:r>
              <a:rPr lang="zh-CN" altLang="zh-CN" sz="2600" b="1" dirty="0">
                <a:solidFill>
                  <a:srgbClr val="0000CC"/>
                </a:solidFill>
                <a:latin typeface="楷体_GB2312" pitchFamily="49" charset="-122"/>
                <a:ea typeface="楷体_GB2312" pitchFamily="49" charset="-122"/>
              </a:rPr>
              <a:t>总线的理念是每个设备都由一套单独的线缆连接，连接的设备都可以与其他设备自由交换数据。</a:t>
            </a:r>
            <a:r>
              <a:rPr lang="en-US" altLang="zh-CN" sz="2600" b="1" dirty="0">
                <a:solidFill>
                  <a:srgbClr val="0000CC"/>
                </a:solidFill>
                <a:latin typeface="楷体_GB2312" pitchFamily="49" charset="-122"/>
                <a:ea typeface="楷体_GB2312" pitchFamily="49" charset="-122"/>
              </a:rPr>
              <a:t>CAN</a:t>
            </a:r>
            <a:r>
              <a:rPr lang="zh-CN" altLang="zh-CN" sz="2600" b="1" dirty="0">
                <a:solidFill>
                  <a:srgbClr val="0000CC"/>
                </a:solidFill>
                <a:latin typeface="楷体_GB2312" pitchFamily="49" charset="-122"/>
                <a:ea typeface="楷体_GB2312" pitchFamily="49" charset="-122"/>
              </a:rPr>
              <a:t>很快被应用于工厂自动化市场中（以及其他应用场合）。</a:t>
            </a:r>
          </a:p>
        </p:txBody>
      </p:sp>
      <p:sp>
        <p:nvSpPr>
          <p:cNvPr id="25603" name="Rectangle 3"/>
          <p:cNvSpPr>
            <a:spLocks noChangeArrowheads="1"/>
          </p:cNvSpPr>
          <p:nvPr/>
        </p:nvSpPr>
        <p:spPr bwMode="auto">
          <a:xfrm>
            <a:off x="0" y="3252788"/>
            <a:ext cx="9144000" cy="0"/>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4" name="Rectangle 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220</TotalTime>
  <Pages>0</Pages>
  <Words>2030</Words>
  <Characters>0</Characters>
  <Application>Microsoft Office PowerPoint</Application>
  <DocSecurity>0</DocSecurity>
  <PresentationFormat>全屏显示(4:3)</PresentationFormat>
  <Lines>0</Lines>
  <Paragraphs>59</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21</vt:i4>
      </vt:variant>
    </vt:vector>
  </HeadingPairs>
  <TitlesOfParts>
    <vt:vector size="34" baseType="lpstr">
      <vt:lpstr>Arial</vt:lpstr>
      <vt:lpstr>宋体</vt:lpstr>
      <vt:lpstr>Wingdings</vt:lpstr>
      <vt:lpstr>Verdana</vt:lpstr>
      <vt:lpstr>Times New Roman</vt:lpstr>
      <vt:lpstr>Gulim</vt:lpstr>
      <vt:lpstr>Lucida Sans Unicode</vt:lpstr>
      <vt:lpstr>Book Antiqua</vt:lpstr>
      <vt:lpstr>楷体_GB2312</vt:lpstr>
      <vt:lpstr>6</vt:lpstr>
      <vt:lpstr>1_6</vt:lpstr>
      <vt:lpstr>1_018betty_pastel</vt:lpstr>
      <vt:lpstr>2_018betty_pastel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482</cp:revision>
  <cp:lastPrinted>1601-01-01T00:00:00Z</cp:lastPrinted>
  <dcterms:created xsi:type="dcterms:W3CDTF">1601-01-01T00:00:00Z</dcterms:created>
  <dcterms:modified xsi:type="dcterms:W3CDTF">2017-09-13T03:48:55Z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