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9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0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01" r:id="rId1"/>
    <p:sldMasterId id="2147487915" r:id="rId2"/>
    <p:sldMasterId id="2147487942" r:id="rId3"/>
    <p:sldMasterId id="2147487958" r:id="rId4"/>
    <p:sldMasterId id="2147488003" r:id="rId5"/>
    <p:sldMasterId id="2147488004" r:id="rId6"/>
    <p:sldMasterId id="2147488046" r:id="rId7"/>
    <p:sldMasterId id="2147488157" r:id="rId8"/>
    <p:sldMasterId id="2147488169" r:id="rId9"/>
    <p:sldMasterId id="2147488181" r:id="rId10"/>
    <p:sldMasterId id="2147488193" r:id="rId11"/>
  </p:sldMasterIdLst>
  <p:notesMasterIdLst>
    <p:notesMasterId r:id="rId32"/>
  </p:notesMasterIdLst>
  <p:handoutMasterIdLst>
    <p:handoutMasterId r:id="rId33"/>
  </p:handoutMasterIdLst>
  <p:sldIdLst>
    <p:sldId id="1709" r:id="rId12"/>
    <p:sldId id="1686" r:id="rId13"/>
    <p:sldId id="1691" r:id="rId14"/>
    <p:sldId id="1692" r:id="rId15"/>
    <p:sldId id="1701" r:id="rId16"/>
    <p:sldId id="1702" r:id="rId17"/>
    <p:sldId id="1694" r:id="rId18"/>
    <p:sldId id="1704" r:id="rId19"/>
    <p:sldId id="1697" r:id="rId20"/>
    <p:sldId id="1695" r:id="rId21"/>
    <p:sldId id="1690" r:id="rId22"/>
    <p:sldId id="1693" r:id="rId23"/>
    <p:sldId id="1708" r:id="rId24"/>
    <p:sldId id="1696" r:id="rId25"/>
    <p:sldId id="1699" r:id="rId26"/>
    <p:sldId id="1705" r:id="rId27"/>
    <p:sldId id="1706" r:id="rId28"/>
    <p:sldId id="1707" r:id="rId29"/>
    <p:sldId id="1700" r:id="rId30"/>
    <p:sldId id="1698" r:id="rId3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16"/>
    <a:srgbClr val="FFFFFF"/>
    <a:srgbClr val="8EC0ED"/>
    <a:srgbClr val="5A8DFB"/>
    <a:srgbClr val="618FFD"/>
    <a:srgbClr val="00264D"/>
    <a:srgbClr val="636464"/>
    <a:srgbClr val="F3F3F3"/>
    <a:srgbClr val="46FF77"/>
    <a:srgbClr val="E81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3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286006"/>
            <a:ext cx="9144000" cy="1470025"/>
          </a:xfrm>
          <a:effectLst/>
        </p:spPr>
        <p:txBody>
          <a:bodyPr/>
          <a:lstStyle>
            <a:lvl1pPr algn="ctr">
              <a:defRPr sz="4800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886202"/>
            <a:ext cx="9144000" cy="1814512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4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>
                <a:solidFill>
                  <a:srgbClr val="808080"/>
                </a:solidFill>
                <a:cs typeface="Kozuka Gothic Pro L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800">
                <a:solidFill>
                  <a:srgbClr val="1C1C1C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4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31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53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255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9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0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>
                <a:solidFill>
                  <a:srgbClr val="808080"/>
                </a:solidFill>
                <a:cs typeface="Kozuka Gothic Pro L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800">
                <a:solidFill>
                  <a:srgbClr val="1C1C1C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2226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0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68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74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6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0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051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5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286000"/>
            <a:ext cx="9144000" cy="1470025"/>
          </a:xfrm>
          <a:effectLst/>
        </p:spPr>
        <p:txBody>
          <a:bodyPr/>
          <a:lstStyle>
            <a:lvl1pPr algn="ctr">
              <a:defRPr sz="4800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886200"/>
            <a:ext cx="9144000" cy="1814512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4903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6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0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48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818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582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860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12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0884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03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2653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3908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5006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514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33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0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8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6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5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752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40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12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23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95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50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286006"/>
            <a:ext cx="9144000" cy="1470025"/>
          </a:xfrm>
          <a:effectLst/>
        </p:spPr>
        <p:txBody>
          <a:bodyPr/>
          <a:lstStyle>
            <a:lvl1pPr algn="ctr">
              <a:defRPr sz="4800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886202"/>
            <a:ext cx="9144000" cy="1814512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5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theme" Target="../theme/theme1.xml"/><Relationship Id="rId2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theme" Target="../theme/theme11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theme" Target="../theme/theme5.xml"/><Relationship Id="rId2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theme" Target="../theme/theme7.xml"/><Relationship Id="rId2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1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GENI-logo-final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9"/>
          <p:cNvSpPr>
            <a:spLocks noChangeArrowheads="1"/>
          </p:cNvSpPr>
          <p:nvPr userDrawn="1"/>
        </p:nvSpPr>
        <p:spPr bwMode="auto">
          <a:xfrm>
            <a:off x="485775" y="6589719"/>
            <a:ext cx="3200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7893" name="Rectangle 10"/>
          <p:cNvSpPr>
            <a:spLocks noChangeArrowheads="1"/>
          </p:cNvSpPr>
          <p:nvPr userDrawn="1"/>
        </p:nvSpPr>
        <p:spPr bwMode="auto">
          <a:xfrm>
            <a:off x="8458200" y="6537331"/>
            <a:ext cx="533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/>
            <a:fld id="{97B0A2F7-F2E0-7243-9E81-007EA4808166}" type="slidenum"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/>
              <a:t>‹#›</a:t>
            </a:fld>
            <a:endParaRPr lang="en-US" sz="1000" smtClean="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789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789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7896" name="Picture 22" descr="nsf2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1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90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A236B23-5450-BF46-9DCE-62A2773CDF7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486EFA-47EB-7547-A337-FF55B42F316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82" r:id="rId1"/>
    <p:sldLayoutId id="2147488183" r:id="rId2"/>
    <p:sldLayoutId id="2147488184" r:id="rId3"/>
    <p:sldLayoutId id="2147488185" r:id="rId4"/>
    <p:sldLayoutId id="2147488186" r:id="rId5"/>
    <p:sldLayoutId id="2147488187" r:id="rId6"/>
    <p:sldLayoutId id="2147488188" r:id="rId7"/>
    <p:sldLayoutId id="2147488189" r:id="rId8"/>
    <p:sldLayoutId id="2147488190" r:id="rId9"/>
    <p:sldLayoutId id="2147488191" r:id="rId10"/>
    <p:sldLayoutId id="21474881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 smtClean="0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A0FFA08A-5B16-464F-BA6A-775EF06C9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94" r:id="rId1"/>
    <p:sldLayoutId id="2147488195" r:id="rId2"/>
    <p:sldLayoutId id="2147488196" r:id="rId3"/>
    <p:sldLayoutId id="2147488197" r:id="rId4"/>
    <p:sldLayoutId id="2147488198" r:id="rId5"/>
    <p:sldLayoutId id="2147488199" r:id="rId6"/>
    <p:sldLayoutId id="2147488200" r:id="rId7"/>
    <p:sldLayoutId id="2147488201" r:id="rId8"/>
    <p:sldLayoutId id="2147488202" r:id="rId9"/>
    <p:sldLayoutId id="2147488203" r:id="rId10"/>
    <p:sldLayoutId id="2147488204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5E9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7588" y="123525"/>
            <a:ext cx="6551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667750" y="6567492"/>
            <a:ext cx="463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defTabSz="914400">
              <a:defRPr/>
            </a:pPr>
            <a:fld id="{AD0E5665-E12A-4B0B-8954-DC6308D63D7E}" type="slidenum">
              <a:rPr lang="en-US" sz="1050" b="1">
                <a:solidFill>
                  <a:srgbClr val="666666"/>
                </a:solidFill>
                <a:latin typeface="Consolas" pitchFamily="49" charset="0"/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en-US" sz="1000" b="1" dirty="0">
              <a:solidFill>
                <a:srgbClr val="666666"/>
              </a:solidFill>
              <a:latin typeface="Consolas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16" r:id="rId1"/>
    <p:sldLayoutId id="2147487917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ヒラギノ角ゴ Pro W3" pitchFamily="-112" charset="-128"/>
          <a:cs typeface="Tw Cen MT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§"/>
        <a:defRPr sz="3200">
          <a:solidFill>
            <a:srgbClr val="00336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6699CC"/>
        </a:buClr>
        <a:buSzPct val="125000"/>
        <a:buChar char="•"/>
        <a:defRPr sz="2800">
          <a:solidFill>
            <a:srgbClr val="335F89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w"/>
        <a:defRPr sz="2400">
          <a:solidFill>
            <a:srgbClr val="5F5F5F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-128" charset="2"/>
        <a:buChar char="v"/>
        <a:defRPr sz="2000">
          <a:solidFill>
            <a:srgbClr val="808080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5E9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7588" y="123525"/>
            <a:ext cx="6551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667750" y="6567488"/>
            <a:ext cx="463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defTabSz="914400">
              <a:defRPr/>
            </a:pPr>
            <a:fld id="{AD0E5665-E12A-4B0B-8954-DC6308D63D7E}" type="slidenum">
              <a:rPr lang="en-US" sz="1050" b="1">
                <a:solidFill>
                  <a:srgbClr val="666666"/>
                </a:solidFill>
                <a:latin typeface="Consolas" pitchFamily="49" charset="0"/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en-US" sz="1000" b="1" dirty="0">
              <a:solidFill>
                <a:srgbClr val="666666"/>
              </a:solidFill>
              <a:latin typeface="Consolas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2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3" r:id="rId1"/>
    <p:sldLayoutId id="214748794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ヒラギノ角ゴ Pro W3" pitchFamily="-112" charset="-128"/>
          <a:cs typeface="Tw Cen MT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§"/>
        <a:defRPr sz="3200">
          <a:solidFill>
            <a:srgbClr val="00336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6699CC"/>
        </a:buClr>
        <a:buSzPct val="125000"/>
        <a:buChar char="•"/>
        <a:defRPr sz="2800">
          <a:solidFill>
            <a:srgbClr val="335F89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w"/>
        <a:defRPr sz="2400">
          <a:solidFill>
            <a:srgbClr val="5F5F5F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-128" charset="2"/>
        <a:buChar char="v"/>
        <a:defRPr sz="2000">
          <a:solidFill>
            <a:srgbClr val="808080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0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9" r:id="rId1"/>
    <p:sldLayoutId id="2147487960" r:id="rId2"/>
    <p:sldLayoutId id="2147487961" r:id="rId3"/>
    <p:sldLayoutId id="2147487962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1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9"/>
          <p:cNvSpPr>
            <a:spLocks noChangeArrowheads="1"/>
          </p:cNvSpPr>
          <p:nvPr userDrawn="1"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7893" name="Rectangle 10"/>
          <p:cNvSpPr>
            <a:spLocks noChangeArrowheads="1"/>
          </p:cNvSpPr>
          <p:nvPr userDrawn="1"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/>
            <a:fld id="{97B0A2F7-F2E0-7243-9E81-007EA4808166}" type="slidenum"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/>
              <a:t>‹#›</a:t>
            </a:fld>
            <a:endParaRPr lang="en-US" sz="1000" smtClean="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789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789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7896" name="Picture 22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883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5E9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7588" y="123525"/>
            <a:ext cx="6551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667750" y="6567492"/>
            <a:ext cx="463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defTabSz="914400">
              <a:defRPr/>
            </a:pPr>
            <a:fld id="{AD0E5665-E12A-4B0B-8954-DC6308D63D7E}" type="slidenum">
              <a:rPr lang="en-US" sz="1050" b="1">
                <a:solidFill>
                  <a:srgbClr val="666666"/>
                </a:solidFill>
                <a:latin typeface="Consolas" pitchFamily="49" charset="0"/>
              </a:rPr>
              <a:pPr defTabSz="914400">
                <a:defRPr/>
              </a:pPr>
              <a:t>‹#›</a:t>
            </a:fld>
            <a:endParaRPr lang="en-US" sz="1000" b="1" dirty="0">
              <a:solidFill>
                <a:srgbClr val="666666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05" r:id="rId1"/>
    <p:sldLayoutId id="2147488006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ヒラギノ角ゴ Pro W3" pitchFamily="-112" charset="-128"/>
          <a:cs typeface="Tw Cen MT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§"/>
        <a:defRPr sz="3200">
          <a:solidFill>
            <a:srgbClr val="00336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6699CC"/>
        </a:buClr>
        <a:buSzPct val="125000"/>
        <a:buChar char="•"/>
        <a:defRPr sz="2800">
          <a:solidFill>
            <a:srgbClr val="335F89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w"/>
        <a:defRPr sz="2400">
          <a:solidFill>
            <a:srgbClr val="5F5F5F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-128" charset="2"/>
        <a:buChar char="v"/>
        <a:defRPr sz="2000">
          <a:solidFill>
            <a:srgbClr val="808080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1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9"/>
          <p:cNvSpPr>
            <a:spLocks noChangeArrowheads="1"/>
          </p:cNvSpPr>
          <p:nvPr userDrawn="1"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7893" name="Rectangle 10"/>
          <p:cNvSpPr>
            <a:spLocks noChangeArrowheads="1"/>
          </p:cNvSpPr>
          <p:nvPr userDrawn="1"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/>
            <a:fld id="{97B0A2F7-F2E0-7243-9E81-007EA4808166}" type="slidenum"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/>
              <a:t>‹#›</a:t>
            </a:fld>
            <a:endParaRPr lang="en-US" sz="1000" smtClean="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789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789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7896" name="Picture 22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937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96888" y="6580188"/>
            <a:ext cx="3200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>
                <a:solidFill>
                  <a:srgbClr val="808080"/>
                </a:solidFill>
                <a:cs typeface="Kozuka Gothic Pro L"/>
              </a:rPr>
              <a:t>Sponsored by the National Science Foundation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>
              <a:defRPr/>
            </a:pPr>
            <a:fld id="{29107CF6-A6CE-684D-A8BA-6CCB6059F7D6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>
                <a:defRPr/>
              </a:pPr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3" name="Picture 22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7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58" r:id="rId1"/>
    <p:sldLayoutId id="2147488159" r:id="rId2"/>
    <p:sldLayoutId id="2147488160" r:id="rId3"/>
    <p:sldLayoutId id="2147488161" r:id="rId4"/>
    <p:sldLayoutId id="2147488162" r:id="rId5"/>
    <p:sldLayoutId id="2147488163" r:id="rId6"/>
    <p:sldLayoutId id="2147488164" r:id="rId7"/>
    <p:sldLayoutId id="2147488165" r:id="rId8"/>
    <p:sldLayoutId id="2147488166" r:id="rId9"/>
    <p:sldLayoutId id="2147488167" r:id="rId10"/>
    <p:sldLayoutId id="2147488168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96888" y="6580188"/>
            <a:ext cx="3200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>
                <a:solidFill>
                  <a:srgbClr val="808080"/>
                </a:solidFill>
                <a:cs typeface="Kozuka Gothic Pro L"/>
              </a:rPr>
              <a:t>Sponsored by the National Science Foundation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>
              <a:defRPr/>
            </a:pPr>
            <a:fld id="{29107CF6-A6CE-684D-A8BA-6CCB6059F7D6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>
                <a:defRPr/>
              </a:pPr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3" name="Picture 22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70" r:id="rId1"/>
    <p:sldLayoutId id="2147488171" r:id="rId2"/>
    <p:sldLayoutId id="2147488172" r:id="rId3"/>
    <p:sldLayoutId id="2147488173" r:id="rId4"/>
    <p:sldLayoutId id="2147488174" r:id="rId5"/>
    <p:sldLayoutId id="2147488175" r:id="rId6"/>
    <p:sldLayoutId id="2147488176" r:id="rId7"/>
    <p:sldLayoutId id="2147488177" r:id="rId8"/>
    <p:sldLayoutId id="2147488178" r:id="rId9"/>
    <p:sldLayoutId id="2147488179" r:id="rId10"/>
    <p:sldLayoutId id="214748818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 smtClean="0">
                <a:solidFill>
                  <a:srgbClr val="161645"/>
                </a:solidFill>
                <a:latin typeface="Calibri" charset="0"/>
              </a:rPr>
              <a:t>Chubby: A Consensus Service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defTabSz="455613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  <a:p>
            <a:pPr algn="ctr" defTabSz="455613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lang="en-US" b="1" dirty="0">
              <a:solidFill>
                <a:srgbClr val="161645"/>
              </a:solidFill>
              <a:latin typeface="Calibri" charset="0"/>
            </a:endParaRPr>
          </a:p>
          <a:p>
            <a:pPr algn="ctr" defTabSz="455613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651222"/>
                </a:solidFill>
                <a:latin typeface="Calibri" charset="0"/>
              </a:rPr>
              <a:t>http://</a:t>
            </a:r>
            <a:r>
              <a:rPr lang="en-US" b="1" dirty="0" err="1">
                <a:solidFill>
                  <a:srgbClr val="651222"/>
                </a:solidFill>
                <a:latin typeface="Calibri" charset="0"/>
              </a:rPr>
              <a:t>www.cs.duke.edu</a:t>
            </a:r>
            <a:r>
              <a:rPr lang="en-US" b="1" dirty="0">
                <a:solidFill>
                  <a:srgbClr val="651222"/>
                </a:solidFill>
                <a:latin typeface="Calibri" charset="0"/>
              </a:rPr>
              <a:t>/~chase</a:t>
            </a:r>
            <a:r>
              <a:rPr lang="en-US" b="1" dirty="0" smtClean="0">
                <a:solidFill>
                  <a:srgbClr val="651222"/>
                </a:solidFill>
                <a:latin typeface="Calibri" charset="0"/>
              </a:rPr>
              <a:t>/cps512</a:t>
            </a:r>
            <a:endParaRPr lang="en-US" b="1" dirty="0">
              <a:solidFill>
                <a:srgbClr val="65122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173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consensus as a service?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41255"/>
            <a:ext cx="8534400" cy="25545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CC99FF"/>
            </a:solidFill>
          </a:ln>
          <a:effectLst>
            <a:glow rad="101600">
              <a:srgbClr val="0036A6">
                <a:satMod val="175000"/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Last</a:t>
            </a:r>
            <a:r>
              <a:rPr lang="en-US" sz="2000" dirty="0"/>
              <a:t>, </a:t>
            </a:r>
            <a:r>
              <a:rPr lang="en-US" sz="2000" dirty="0" smtClean="0"/>
              <a:t>distributed consensus </a:t>
            </a:r>
            <a:r>
              <a:rPr lang="en-US" sz="2000" dirty="0"/>
              <a:t>algorithms use quorums to make decisions, so they use several replicas to achieve high </a:t>
            </a:r>
            <a:r>
              <a:rPr lang="en-US" sz="2000" dirty="0" smtClean="0"/>
              <a:t>availability….if </a:t>
            </a:r>
            <a:r>
              <a:rPr lang="en-US" sz="2000" dirty="0"/>
              <a:t>a client system uses a lock service, even a single client can obtain a lock and make progress safely. Thus, a lock service reduces the number of servers needed for a reliable client system to make progress. In a loose sense, one can view the lock service as a way of providing a generic electorate that allows a client system to make decisions correctly when less than a majority of its own members are up.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03640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3367"/>
                </a:solidFill>
              </a:rPr>
              <a:t>Do it once, do it right, share it among client applications large and small.</a:t>
            </a:r>
            <a:endParaRPr lang="en-US" kern="0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1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service: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Allow app servers to:</a:t>
            </a:r>
          </a:p>
          <a:p>
            <a:r>
              <a:rPr lang="en-US" dirty="0" smtClean="0"/>
              <a:t>claim roles, functions, or data, with mutual exclusion</a:t>
            </a:r>
          </a:p>
          <a:p>
            <a:r>
              <a:rPr lang="en-US" dirty="0" smtClean="0"/>
              <a:t>advertise their </a:t>
            </a:r>
            <a:r>
              <a:rPr lang="en-US" dirty="0" err="1" smtClean="0"/>
              <a:t>liveness</a:t>
            </a:r>
            <a:r>
              <a:rPr lang="en-US" dirty="0" smtClean="0"/>
              <a:t> and roles to peers</a:t>
            </a:r>
          </a:p>
          <a:p>
            <a:r>
              <a:rPr lang="en-US" dirty="0" smtClean="0"/>
              <a:t>share configuration data with strong consistency</a:t>
            </a:r>
          </a:p>
          <a:p>
            <a:pPr lvl="1"/>
            <a:r>
              <a:rPr lang="en-US" dirty="0" smtClean="0"/>
              <a:t>e.g., DNS bindings of peers, master/coordinator roles</a:t>
            </a:r>
          </a:p>
          <a:p>
            <a:r>
              <a:rPr lang="en-US" dirty="0" smtClean="0"/>
              <a:t>coordinate their accesses to other services (r/w locking)</a:t>
            </a:r>
          </a:p>
          <a:p>
            <a:pPr marL="0" indent="0">
              <a:buNone/>
            </a:pPr>
            <a:r>
              <a:rPr lang="en-US" b="1" dirty="0" smtClean="0"/>
              <a:t>Notify app servers if/when:</a:t>
            </a:r>
          </a:p>
          <a:p>
            <a:r>
              <a:rPr lang="en-US" dirty="0" smtClean="0"/>
              <a:t>configuration changes occur elsewhere in the application</a:t>
            </a:r>
          </a:p>
          <a:p>
            <a:r>
              <a:rPr lang="en-US" dirty="0" smtClean="0"/>
              <a:t>consensus properties cannot be assured (“jeopardy”) </a:t>
            </a:r>
          </a:p>
          <a:p>
            <a:pPr lvl="1"/>
            <a:r>
              <a:rPr lang="en-US" dirty="0" smtClean="0"/>
              <a:t>e.g., updates lost, exclusion compromised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Abstractions, scale, and confusion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61279"/>
            <a:ext cx="8305800" cy="313932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CC99FF"/>
            </a:solidFill>
          </a:ln>
          <a:effectLst>
            <a:glow rad="101600">
              <a:srgbClr val="0036A6">
                <a:satMod val="175000"/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Some decisions follow from our expected use and from our environment: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• A service advertising its primary via a Chubby file may have thousands of clients. Therefore, we must allow thousands of clients to observe this file, </a:t>
            </a:r>
            <a:r>
              <a:rPr lang="en-US" sz="1800" dirty="0" smtClean="0"/>
              <a:t>preferably </a:t>
            </a:r>
            <a:r>
              <a:rPr lang="en-US" sz="1800" dirty="0"/>
              <a:t>without needing many servers.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• Clients and replicas of a replicated service may wish to know when the service’s primary changes. </a:t>
            </a:r>
            <a:r>
              <a:rPr lang="en-US" sz="1800" dirty="0" smtClean="0"/>
              <a:t>This suggests </a:t>
            </a:r>
            <a:r>
              <a:rPr lang="en-US" sz="1800" dirty="0"/>
              <a:t>that an event notification mechanism would be useful to avoid polling.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• Even if clients need not poll files periodically, </a:t>
            </a:r>
            <a:r>
              <a:rPr lang="en-US" sz="1800" dirty="0" smtClean="0"/>
              <a:t>many will</a:t>
            </a:r>
            <a:r>
              <a:rPr lang="en-US" sz="1800" dirty="0"/>
              <a:t>; this is a consequence of supporting many </a:t>
            </a:r>
            <a:r>
              <a:rPr lang="en-US" sz="1800" dirty="0" smtClean="0"/>
              <a:t>developers</a:t>
            </a:r>
            <a:r>
              <a:rPr lang="en-US" sz="1800" dirty="0"/>
              <a:t>. Thus, caching of files is desirable.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• Our developers are confused by non-intuitive </a:t>
            </a:r>
            <a:r>
              <a:rPr lang="en-US" sz="1800" dirty="0" smtClean="0"/>
              <a:t>caching semantics</a:t>
            </a:r>
            <a:r>
              <a:rPr lang="en-US" sz="1800" dirty="0"/>
              <a:t>, so we prefer consistent caching.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14" y="4953000"/>
            <a:ext cx="2320186" cy="18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8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16994"/>
          <a:lstStyle/>
          <a:p>
            <a:pPr marL="40182"/>
            <a:r>
              <a:rPr lang="en-US"/>
              <a:t>Chubby Abstraction(s)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40638"/>
          <a:lstStyle/>
          <a:p>
            <a:r>
              <a:rPr lang="en-US" dirty="0" smtClean="0"/>
              <a:t>Objects </a:t>
            </a:r>
            <a:r>
              <a:rPr lang="en-US" dirty="0"/>
              <a:t>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nodes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</a:t>
            </a:r>
            <a:r>
              <a:rPr lang="en-US" dirty="0" smtClean="0"/>
              <a:t>exist in </a:t>
            </a:r>
            <a:r>
              <a:rPr lang="en-US" dirty="0"/>
              <a:t>a hierarchical name </a:t>
            </a:r>
            <a:r>
              <a:rPr lang="en-US" dirty="0" smtClean="0"/>
              <a:t>space.</a:t>
            </a:r>
            <a:endParaRPr lang="en-US" dirty="0"/>
          </a:p>
          <a:p>
            <a:pPr marL="550273" lvl="1"/>
            <a:r>
              <a:rPr lang="en-US" dirty="0" smtClean="0"/>
              <a:t>create</a:t>
            </a:r>
            <a:r>
              <a:rPr lang="en-US" dirty="0"/>
              <a:t>/destroy/open/</a:t>
            </a:r>
            <a:r>
              <a:rPr lang="en-US" dirty="0" smtClean="0"/>
              <a:t>close/read/write</a:t>
            </a:r>
          </a:p>
          <a:p>
            <a:pPr marL="550273" lvl="1"/>
            <a:r>
              <a:rPr lang="en-US" dirty="0" smtClean="0"/>
              <a:t>operations protected by access control: one lookup/check per op</a:t>
            </a:r>
          </a:p>
          <a:p>
            <a:pPr marL="550273" lvl="1"/>
            <a:r>
              <a:rPr lang="en-US" dirty="0" smtClean="0"/>
              <a:t>open returns an “</a:t>
            </a:r>
            <a:r>
              <a:rPr lang="en-US" dirty="0" err="1" smtClean="0"/>
              <a:t>unforgeable</a:t>
            </a:r>
            <a:r>
              <a:rPr lang="en-US" dirty="0" smtClean="0"/>
              <a:t>” handle for ops</a:t>
            </a:r>
            <a:endParaRPr lang="en-US" dirty="0"/>
          </a:p>
          <a:p>
            <a:pPr marL="550273" lvl="1"/>
            <a:r>
              <a:rPr lang="en-US" dirty="0" smtClean="0"/>
              <a:t>open handles are reference-counted</a:t>
            </a:r>
          </a:p>
          <a:p>
            <a:pPr marL="550273" lvl="1"/>
            <a:r>
              <a:rPr lang="en-US" b="1" dirty="0" smtClean="0"/>
              <a:t>ephemeral</a:t>
            </a:r>
            <a:r>
              <a:rPr lang="en-US" dirty="0" smtClean="0"/>
              <a:t> files disappear when no longer open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odes may act as locks or files or both.</a:t>
            </a:r>
            <a:endParaRPr lang="en-US" dirty="0"/>
          </a:p>
          <a:p>
            <a:pPr marL="550273" lvl="1"/>
            <a:r>
              <a:rPr lang="en-US" dirty="0" smtClean="0"/>
              <a:t>read</a:t>
            </a:r>
            <a:r>
              <a:rPr lang="en-US" dirty="0"/>
              <a:t>/write atomically and in their </a:t>
            </a:r>
            <a:r>
              <a:rPr lang="en-US" dirty="0" smtClean="0"/>
              <a:t>entirety, w/ consistent caching</a:t>
            </a:r>
          </a:p>
          <a:p>
            <a:pPr marL="550273" lvl="1"/>
            <a:r>
              <a:rPr lang="en-US" dirty="0" smtClean="0"/>
              <a:t>lock Acquire, </a:t>
            </a:r>
            <a:r>
              <a:rPr lang="en-US" dirty="0" err="1" smtClean="0"/>
              <a:t>tryAcquire</a:t>
            </a:r>
            <a:r>
              <a:rPr lang="en-US" dirty="0" smtClean="0"/>
              <a:t>, Release, w/ shared/exclusive lock modes</a:t>
            </a:r>
            <a:endParaRPr lang="en-US" dirty="0"/>
          </a:p>
          <a:p>
            <a:r>
              <a:rPr lang="en-US" dirty="0" smtClean="0"/>
              <a:t>Client may monitor specified nodes for update events.</a:t>
            </a:r>
          </a:p>
        </p:txBody>
      </p:sp>
    </p:spTree>
    <p:extLst>
      <p:ext uri="{BB962C8B-B14F-4D97-AF65-F5344CB8AC3E}">
        <p14:creationId xmlns:p14="http://schemas.microsoft.com/office/powerpoint/2010/main" val="34793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7055137">
            <a:off x="3667923" y="1475000"/>
            <a:ext cx="1447801" cy="2057400"/>
            <a:chOff x="3200399" y="990600"/>
            <a:chExt cx="1447801" cy="2057400"/>
          </a:xfrm>
        </p:grpSpPr>
        <p:cxnSp>
          <p:nvCxnSpPr>
            <p:cNvPr id="36" name="Straight Arrow Connector 35"/>
            <p:cNvCxnSpPr>
              <a:cxnSpLocks noChangeShapeType="1"/>
            </p:cNvCxnSpPr>
            <p:nvPr/>
          </p:nvCxnSpPr>
          <p:spPr bwMode="auto">
            <a:xfrm flipH="1" flipV="1">
              <a:off x="3380116" y="990600"/>
              <a:ext cx="1030683" cy="1879528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 flipV="1">
              <a:off x="3505199" y="990600"/>
              <a:ext cx="1143001" cy="1828800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3200399" y="1066800"/>
              <a:ext cx="914401" cy="1981200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and scale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04800" y="3810000"/>
            <a:ext cx="8226425" cy="4111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Clients cache aggressively within their sessions:</a:t>
            </a:r>
          </a:p>
          <a:p>
            <a:r>
              <a:rPr lang="en-US" dirty="0" smtClean="0"/>
              <a:t>Locks</a:t>
            </a:r>
          </a:p>
          <a:p>
            <a:r>
              <a:rPr lang="en-US" dirty="0" smtClean="0"/>
              <a:t>Open file handles and file contents</a:t>
            </a:r>
          </a:p>
          <a:p>
            <a:r>
              <a:rPr lang="en-US" dirty="0" smtClean="0"/>
              <a:t>Name entries</a:t>
            </a:r>
          </a:p>
          <a:p>
            <a:pPr marL="0" indent="0">
              <a:buNone/>
            </a:pPr>
            <a:r>
              <a:rPr lang="en-US" b="1" dirty="0" smtClean="0"/>
              <a:t>Chubby records client cache contents, and invalidates client cache entries synchronously on any update.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503100" y="1676400"/>
            <a:ext cx="461845" cy="402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234355" y="2212562"/>
            <a:ext cx="461845" cy="402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ounded Rectangle 5"/>
          <p:cNvSpPr/>
          <p:nvPr/>
        </p:nvSpPr>
        <p:spPr bwMode="auto">
          <a:xfrm>
            <a:off x="6926459" y="3016812"/>
            <a:ext cx="461845" cy="402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ounded Rectangle 5"/>
          <p:cNvSpPr/>
          <p:nvPr/>
        </p:nvSpPr>
        <p:spPr bwMode="auto">
          <a:xfrm>
            <a:off x="6002768" y="3016812"/>
            <a:ext cx="461845" cy="402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5"/>
          <p:cNvSpPr/>
          <p:nvPr/>
        </p:nvSpPr>
        <p:spPr bwMode="auto">
          <a:xfrm>
            <a:off x="5694872" y="2212562"/>
            <a:ext cx="461845" cy="402123"/>
          </a:xfrm>
          <a:prstGeom prst="roundRect">
            <a:avLst/>
          </a:prstGeom>
          <a:solidFill>
            <a:srgbClr val="660066"/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5400000">
            <a:off x="7110267" y="2661800"/>
            <a:ext cx="402123" cy="307896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 rot="16200000" flipH="1">
            <a:off x="5840194" y="2623313"/>
            <a:ext cx="402123" cy="384871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13" name="Straight Arrow Connector 12"/>
          <p:cNvCxnSpPr>
            <a:stCxn id="9" idx="3"/>
            <a:endCxn id="8" idx="1"/>
          </p:cNvCxnSpPr>
          <p:nvPr/>
        </p:nvCxnSpPr>
        <p:spPr>
          <a:xfrm>
            <a:off x="6464613" y="3217874"/>
            <a:ext cx="461845" cy="2793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14" name="Straight Arrow Connector 13"/>
          <p:cNvCxnSpPr>
            <a:stCxn id="10" idx="0"/>
            <a:endCxn id="6" idx="1"/>
          </p:cNvCxnSpPr>
          <p:nvPr/>
        </p:nvCxnSpPr>
        <p:spPr>
          <a:xfrm rot="5400000" flipH="1" flipV="1">
            <a:off x="6046899" y="1756361"/>
            <a:ext cx="335101" cy="577306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>
            <a:off x="6964945" y="1877462"/>
            <a:ext cx="500332" cy="335101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5867400" y="2728823"/>
            <a:ext cx="776377" cy="77637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20597552">
            <a:off x="6152072" y="2295149"/>
            <a:ext cx="1097280" cy="685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062061">
            <a:off x="6113488" y="2295292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p</a:t>
            </a:r>
            <a:r>
              <a:rPr lang="en-US" sz="1600" kern="0" noProof="0" dirty="0" err="1" smtClean="0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axos</a:t>
            </a:r>
            <a:r>
              <a:rPr lang="en-US" sz="1600" kern="0" noProof="0" dirty="0" smtClean="0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 inside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Lucida Handwriting"/>
              <a:cs typeface="Lucida Handwriting"/>
            </a:endParaRPr>
          </a:p>
        </p:txBody>
      </p:sp>
      <p:grpSp>
        <p:nvGrpSpPr>
          <p:cNvPr id="24" name="Group 15"/>
          <p:cNvGrpSpPr>
            <a:grpSpLocks noChangeAspect="1"/>
          </p:cNvGrpSpPr>
          <p:nvPr/>
        </p:nvGrpSpPr>
        <p:grpSpPr bwMode="auto">
          <a:xfrm>
            <a:off x="1828800" y="1727200"/>
            <a:ext cx="1571912" cy="1295400"/>
            <a:chOff x="2496" y="1435"/>
            <a:chExt cx="1394" cy="952"/>
          </a:xfrm>
        </p:grpSpPr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6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28" name="Group 15"/>
          <p:cNvGrpSpPr>
            <a:grpSpLocks noChangeAspect="1"/>
          </p:cNvGrpSpPr>
          <p:nvPr/>
        </p:nvGrpSpPr>
        <p:grpSpPr bwMode="auto">
          <a:xfrm>
            <a:off x="1981200" y="1879600"/>
            <a:ext cx="1571912" cy="1295400"/>
            <a:chOff x="2496" y="1435"/>
            <a:chExt cx="1394" cy="952"/>
          </a:xfrm>
        </p:grpSpPr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32" name="Group 15"/>
          <p:cNvGrpSpPr>
            <a:grpSpLocks noChangeAspect="1"/>
          </p:cNvGrpSpPr>
          <p:nvPr/>
        </p:nvGrpSpPr>
        <p:grpSpPr bwMode="auto">
          <a:xfrm>
            <a:off x="2133600" y="2032000"/>
            <a:ext cx="1571912" cy="1295400"/>
            <a:chOff x="2496" y="1435"/>
            <a:chExt cx="1394" cy="952"/>
          </a:xfrm>
        </p:grpSpPr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32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 failure: app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If an app server loses its session, bad things happen:</a:t>
            </a:r>
          </a:p>
          <a:p>
            <a:r>
              <a:rPr lang="en-US" dirty="0" smtClean="0"/>
              <a:t>All handles are invalidated.</a:t>
            </a:r>
          </a:p>
          <a:p>
            <a:r>
              <a:rPr lang="en-US" dirty="0" smtClean="0"/>
              <a:t>All locks are lost.</a:t>
            </a:r>
          </a:p>
          <a:p>
            <a:r>
              <a:rPr lang="en-US" dirty="0"/>
              <a:t>E</a:t>
            </a:r>
            <a:r>
              <a:rPr lang="en-US" dirty="0" smtClean="0"/>
              <a:t>phemeral files disappear: you become invisible.</a:t>
            </a:r>
          </a:p>
          <a:p>
            <a:pPr marL="0" indent="0">
              <a:buNone/>
            </a:pPr>
            <a:r>
              <a:rPr lang="en-US" dirty="0" smtClean="0"/>
              <a:t>How should an application server respond?</a:t>
            </a:r>
          </a:p>
          <a:p>
            <a:pPr marL="0" indent="0">
              <a:buNone/>
            </a:pPr>
            <a:r>
              <a:rPr lang="en-US" b="1" dirty="0" smtClean="0"/>
              <a:t>What causes a server to lose its session with Chubby?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Chubby fails completely: not enough surviving replicas.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Server is on the minority side of a partitioned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16994"/>
          <a:lstStyle/>
          <a:p>
            <a:pPr marL="40182"/>
            <a:r>
              <a:rPr lang="en-US"/>
              <a:t>Session KeepAlive</a:t>
            </a: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381000" y="1524000"/>
            <a:ext cx="838465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40638" bIns="0">
            <a:spAutoFit/>
          </a:bodyPr>
          <a:lstStyle/>
          <a:p>
            <a:pPr marL="40182"/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Client issues </a:t>
            </a:r>
            <a:r>
              <a:rPr lang="en-US" sz="2000" b="1" dirty="0" err="1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KeepAlive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 RPC (1).  Master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responds 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(2) when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it wants 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another (3).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Master response extends session lease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by </a:t>
            </a:r>
            <a:r>
              <a:rPr lang="ja-JP" altLang="en-US" sz="2000" dirty="0" smtClean="0">
                <a:solidFill>
                  <a:schemeClr val="tx1"/>
                </a:solidFill>
                <a:latin typeface="Arial"/>
                <a:cs typeface="Arial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advance amount</a:t>
            </a:r>
            <a:r>
              <a:rPr lang="ja-JP" altLang="en-US" sz="2000" dirty="0">
                <a:solidFill>
                  <a:schemeClr val="tx1"/>
                </a:solidFill>
                <a:latin typeface="Arial"/>
                <a:cs typeface="Arial" charset="0"/>
              </a:rPr>
              <a:t>”</a:t>
            </a:r>
            <a:r>
              <a:rPr lang="en-US" altLang="ja-JP" sz="2000" dirty="0">
                <a:solidFill>
                  <a:schemeClr val="tx1"/>
                </a:solidFill>
                <a:cs typeface="Arial" charset="0"/>
              </a:rPr>
              <a:t> (master’s choice).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pPr marL="40182"/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pPr marL="40182"/>
            <a:endParaRPr lang="en-US" sz="20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37" y="2590800"/>
            <a:ext cx="587306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16994"/>
          <a:lstStyle/>
          <a:p>
            <a:pPr marL="40182"/>
            <a:r>
              <a:rPr lang="en-US" dirty="0" smtClean="0"/>
              <a:t>Piggybacking</a:t>
            </a:r>
            <a:endParaRPr lang="en-US" dirty="0"/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533400" y="1524000"/>
            <a:ext cx="80772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40638" bIns="0">
            <a:spAutoFit/>
          </a:bodyPr>
          <a:lstStyle/>
          <a:p>
            <a:pPr marL="40182"/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Master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may generate a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  <a:cs typeface="Arial" charset="0"/>
              </a:rPr>
              <a:t>KeepAlive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response whenever it wants.</a:t>
            </a:r>
          </a:p>
          <a:p>
            <a:pPr marL="40182"/>
            <a:r>
              <a:rPr lang="en-US" sz="2000" dirty="0">
                <a:solidFill>
                  <a:schemeClr val="tx1"/>
                </a:solidFill>
                <a:cs typeface="Arial" charset="0"/>
              </a:rPr>
              <a:t>E.g., respond early if there is an event or invalidation to deliver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Piggyback events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(e.g., invalidations)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on master responses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   Or, maybe the </a:t>
            </a:r>
            <a:r>
              <a:rPr lang="en-US" sz="2000" dirty="0" err="1" smtClean="0">
                <a:solidFill>
                  <a:schemeClr val="tx1"/>
                </a:solidFill>
                <a:cs typeface="Arial" charset="0"/>
              </a:rPr>
              <a:t>KeepAlive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responses piggyback on the events?  The point is that </a:t>
            </a:r>
            <a:r>
              <a:rPr lang="en-US" sz="2000" b="1" dirty="0" smtClean="0">
                <a:solidFill>
                  <a:schemeClr val="tx1"/>
                </a:solidFill>
                <a:cs typeface="Arial" charset="0"/>
              </a:rPr>
              <a:t>any message from the master may reset the session lease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</a:t>
            </a:r>
          </a:p>
          <a:p>
            <a:pPr marL="40182"/>
            <a:endParaRPr lang="en-US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72608"/>
            <a:ext cx="4425263" cy="2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0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4291" tIns="32146" rIns="64291" bIns="32146"/>
          <a:lstStyle/>
          <a:p>
            <a:fld id="{34A22660-9B34-E847-A68A-3FC070C2BBB3}" type="slidenum">
              <a:rPr lang="en-US"/>
              <a:pPr/>
              <a:t>18</a:t>
            </a:fld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" y="3886200"/>
            <a:ext cx="91281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16994"/>
          <a:lstStyle/>
          <a:p>
            <a:pPr marL="40182"/>
            <a:r>
              <a:rPr lang="ja-JP" altLang="en-US">
                <a:latin typeface="Arial"/>
              </a:rPr>
              <a:t>“</a:t>
            </a:r>
            <a:r>
              <a:rPr lang="en-US"/>
              <a:t>Jeopardy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489775" y="6245201"/>
            <a:ext cx="25896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10A33E68-E9C1-964A-BFE5-5384E190AAF2}" type="slidenum">
              <a:rPr lang="en-US" sz="1300">
                <a:cs typeface="Arial" charset="0"/>
              </a:rPr>
              <a:pPr algn="ctr"/>
              <a:t>18</a:t>
            </a:fld>
            <a:endParaRPr lang="en-US" sz="1300">
              <a:cs typeface="Arial" charset="0"/>
            </a:endParaRP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669726" y="1524000"/>
            <a:ext cx="7940873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40638" bIns="0">
            <a:spAutoFit/>
          </a:bodyPr>
          <a:lstStyle/>
          <a:p>
            <a:pPr marL="40182"/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If master does not respond to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  <a:cs typeface="Arial" charset="0"/>
              </a:rPr>
              <a:t>KeepAlive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by deadline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, then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client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 charset="0"/>
              </a:rPr>
              <a:t>’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s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session and cache are in </a:t>
            </a:r>
            <a:r>
              <a:rPr lang="ja-JP" altLang="en-US" sz="2000" dirty="0">
                <a:solidFill>
                  <a:schemeClr val="tx1"/>
                </a:solidFill>
                <a:latin typeface="Arial"/>
                <a:ea typeface="ＭＳ Ｐゴシック" charset="0"/>
                <a:cs typeface="Arial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jeopardy</a:t>
            </a:r>
            <a:r>
              <a:rPr lang="ja-JP" altLang="en-US" sz="2000" dirty="0">
                <a:solidFill>
                  <a:schemeClr val="tx1"/>
                </a:solidFill>
                <a:latin typeface="Arial"/>
                <a:ea typeface="ＭＳ Ｐゴシック" charset="0"/>
                <a:cs typeface="Arial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.</a:t>
            </a:r>
          </a:p>
          <a:p>
            <a:pPr marL="40182"/>
            <a:endParaRPr lang="en-US" sz="20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40182"/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- Block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API calls until we figure out what is going on.</a:t>
            </a:r>
          </a:p>
          <a:p>
            <a:pPr marL="40182"/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- Expose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jeopardy/safe events to the application if it subscribes.</a:t>
            </a:r>
          </a:p>
          <a:p>
            <a:pPr marL="40182"/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- Wait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 </a:t>
            </a:r>
            <a:r>
              <a:rPr lang="ja-JP" altLang="en-US" sz="2000" dirty="0">
                <a:solidFill>
                  <a:schemeClr val="tx1"/>
                </a:solidFill>
                <a:latin typeface="Arial"/>
                <a:ea typeface="ＭＳ Ｐゴシック" charset="0"/>
                <a:cs typeface="Arial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grace period</a:t>
            </a:r>
            <a:r>
              <a:rPr lang="ja-JP" altLang="en-US" sz="2000" dirty="0">
                <a:solidFill>
                  <a:schemeClr val="tx1"/>
                </a:solidFill>
                <a:latin typeface="Arial"/>
                <a:ea typeface="ＭＳ Ｐゴシック" charset="0"/>
                <a:cs typeface="Arial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until expiring the session.</a:t>
            </a:r>
          </a:p>
          <a:p>
            <a:pPr marL="40182"/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- Poison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all handles 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to disable API if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the session expires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.</a:t>
            </a:r>
            <a:endParaRPr lang="en-US" sz="20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305800" cy="1554163"/>
          </a:xfrm>
        </p:spPr>
        <p:txBody>
          <a:bodyPr/>
          <a:lstStyle/>
          <a:p>
            <a:r>
              <a:rPr lang="en-US" dirty="0" smtClean="0"/>
              <a:t>Locks: coarse-grain vs. fine-grain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13375"/>
            <a:ext cx="8226425" cy="14446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he saying here?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534400" cy="313932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CC99FF"/>
            </a:solidFill>
          </a:ln>
          <a:effectLst>
            <a:glow rad="101600">
              <a:srgbClr val="0036A6">
                <a:satMod val="175000"/>
                <a:alpha val="40000"/>
              </a:srgbClr>
            </a:glow>
          </a:effectLst>
        </p:spPr>
        <p:txBody>
          <a:bodyPr>
            <a:spAutoFit/>
          </a:bodyPr>
          <a:lstStyle/>
          <a:p>
            <a:r>
              <a:rPr lang="en-US" sz="1800" dirty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expect coarse-grained use. For example, an application might use a lock to elect a primary, which would then handle all access to that data for a consider- able time, perhaps hours or days.</a:t>
            </a:r>
          </a:p>
          <a:p>
            <a:endParaRPr lang="en-US" sz="1800" dirty="0"/>
          </a:p>
          <a:p>
            <a:r>
              <a:rPr lang="en-US" sz="1800" dirty="0"/>
              <a:t>Chubby is intended to provide only coarse-grained locking. Fortunately, it is straightforward for clients to implement their own fine-grained locks tailored to their application. An application might partition its locks into groups and use </a:t>
            </a:r>
            <a:r>
              <a:rPr lang="en-US" sz="1800" dirty="0" err="1"/>
              <a:t>Chubby’s</a:t>
            </a:r>
            <a:r>
              <a:rPr lang="en-US" sz="1800" dirty="0"/>
              <a:t> coarse-grained locks to allocate these lock groups to application-specific lock servers. Little state is needed to maintain these fine-grain locks; the servers need only keep a non-volatile, </a:t>
            </a:r>
            <a:r>
              <a:rPr lang="en-US" sz="1800" dirty="0" smtClean="0"/>
              <a:t>monotonically</a:t>
            </a:r>
            <a:r>
              <a:rPr lang="en-US" sz="1800" dirty="0"/>
              <a:t> </a:t>
            </a:r>
            <a:r>
              <a:rPr lang="en-US" sz="1800" dirty="0" smtClean="0"/>
              <a:t>increasing </a:t>
            </a:r>
            <a:r>
              <a:rPr lang="en-US" sz="1800" dirty="0"/>
              <a:t>acquisition counter that is rarely updated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00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cxnSpLocks noChangeShapeType="1"/>
            <a:endCxn id="51" idx="2"/>
          </p:cNvCxnSpPr>
          <p:nvPr/>
        </p:nvCxnSpPr>
        <p:spPr bwMode="auto">
          <a:xfrm>
            <a:off x="2819400" y="2946328"/>
            <a:ext cx="2610928" cy="94484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  <a:endCxn id="51" idx="3"/>
          </p:cNvCxnSpPr>
          <p:nvPr/>
        </p:nvCxnSpPr>
        <p:spPr bwMode="auto">
          <a:xfrm flipV="1">
            <a:off x="2819400" y="3315302"/>
            <a:ext cx="2724626" cy="240627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V="1">
            <a:off x="2743200" y="3429000"/>
            <a:ext cx="2819400" cy="68580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flipH="1" flipV="1">
            <a:off x="6075405" y="3429000"/>
            <a:ext cx="1030683" cy="1879528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  <a:endCxn id="8" idx="1"/>
          </p:cNvCxnSpPr>
          <p:nvPr/>
        </p:nvCxnSpPr>
        <p:spPr bwMode="auto">
          <a:xfrm flipV="1">
            <a:off x="2895600" y="3141674"/>
            <a:ext cx="2670096" cy="185654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 flipH="1" flipV="1">
            <a:off x="6200488" y="3429000"/>
            <a:ext cx="1143001" cy="182880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 flipH="1" flipV="1">
            <a:off x="5895688" y="3505200"/>
            <a:ext cx="914401" cy="198120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Chubby: the big picture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1876961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</a:rPr>
              <a:t>Shared consensus 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</a:rPr>
              <a:t>(e.g., Chubby)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22" name="Group 15"/>
          <p:cNvGrpSpPr>
            <a:grpSpLocks noChangeAspect="1"/>
          </p:cNvGrpSpPr>
          <p:nvPr/>
        </p:nvGrpSpPr>
        <p:grpSpPr bwMode="auto">
          <a:xfrm>
            <a:off x="228600" y="2438400"/>
            <a:ext cx="3276600" cy="2700220"/>
            <a:chOff x="2496" y="1435"/>
            <a:chExt cx="1394" cy="952"/>
          </a:xfrm>
        </p:grpSpPr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27" name="Group 15"/>
          <p:cNvGrpSpPr>
            <a:grpSpLocks noChangeAspect="1"/>
          </p:cNvGrpSpPr>
          <p:nvPr/>
        </p:nvGrpSpPr>
        <p:grpSpPr bwMode="auto">
          <a:xfrm>
            <a:off x="6581488" y="5105400"/>
            <a:ext cx="1571912" cy="1295400"/>
            <a:chOff x="2496" y="1435"/>
            <a:chExt cx="1394" cy="952"/>
          </a:xfrm>
        </p:grpSpPr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31" name="Group 15"/>
          <p:cNvGrpSpPr>
            <a:grpSpLocks noChangeAspect="1"/>
          </p:cNvGrpSpPr>
          <p:nvPr/>
        </p:nvGrpSpPr>
        <p:grpSpPr bwMode="auto">
          <a:xfrm>
            <a:off x="6733888" y="5257800"/>
            <a:ext cx="1571912" cy="1295400"/>
            <a:chOff x="2496" y="1435"/>
            <a:chExt cx="1394" cy="952"/>
          </a:xfrm>
        </p:grpSpPr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3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35" name="Group 15"/>
          <p:cNvGrpSpPr>
            <a:grpSpLocks noChangeAspect="1"/>
          </p:cNvGrpSpPr>
          <p:nvPr/>
        </p:nvGrpSpPr>
        <p:grpSpPr bwMode="auto">
          <a:xfrm>
            <a:off x="6886288" y="5410200"/>
            <a:ext cx="1571912" cy="1295400"/>
            <a:chOff x="2496" y="1435"/>
            <a:chExt cx="1394" cy="952"/>
          </a:xfrm>
        </p:grpSpPr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85800" y="3135564"/>
            <a:ext cx="23164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ysClr val="windowText" lastClr="000000"/>
                </a:solidFill>
              </a:rPr>
              <a:t>Your scalable application service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257800" y="1600200"/>
            <a:ext cx="2001328" cy="1828800"/>
            <a:chOff x="5257800" y="1813560"/>
            <a:chExt cx="1767840" cy="1615440"/>
          </a:xfrm>
        </p:grpSpPr>
        <p:sp>
          <p:nvSpPr>
            <p:cNvPr id="5" name="Rounded Rectangle 5"/>
            <p:cNvSpPr/>
            <p:nvPr/>
          </p:nvSpPr>
          <p:spPr bwMode="auto">
            <a:xfrm>
              <a:off x="5971735" y="1813560"/>
              <a:ext cx="407963" cy="3552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/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6617677" y="2287170"/>
              <a:ext cx="407963" cy="3552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ounded Rectangle 5"/>
            <p:cNvSpPr/>
            <p:nvPr/>
          </p:nvSpPr>
          <p:spPr bwMode="auto">
            <a:xfrm>
              <a:off x="6345702" y="2997591"/>
              <a:ext cx="407963" cy="3552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5"/>
            <p:cNvSpPr/>
            <p:nvPr/>
          </p:nvSpPr>
          <p:spPr bwMode="auto">
            <a:xfrm>
              <a:off x="5529775" y="2997591"/>
              <a:ext cx="407963" cy="355209"/>
            </a:xfrm>
            <a:prstGeom prst="roundRect">
              <a:avLst/>
            </a:prstGeom>
            <a:solidFill>
              <a:srgbClr val="660066"/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ounded Rectangle 5"/>
            <p:cNvSpPr/>
            <p:nvPr/>
          </p:nvSpPr>
          <p:spPr bwMode="auto">
            <a:xfrm>
              <a:off x="5257800" y="2287170"/>
              <a:ext cx="407963" cy="3552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 rot="5400000">
              <a:off x="6508066" y="2683997"/>
              <a:ext cx="355209" cy="271975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 rot="16200000" flipH="1">
              <a:off x="5386168" y="2650000"/>
              <a:ext cx="355209" cy="339969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2" name="Straight Arrow Connector 11"/>
            <p:cNvCxnSpPr>
              <a:stCxn id="8" idx="3"/>
              <a:endCxn id="7" idx="1"/>
            </p:cNvCxnSpPr>
            <p:nvPr/>
          </p:nvCxnSpPr>
          <p:spPr>
            <a:xfrm>
              <a:off x="5937738" y="3175195"/>
              <a:ext cx="407963" cy="2467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3" name="Straight Arrow Connector 12"/>
            <p:cNvCxnSpPr>
              <a:stCxn id="9" idx="0"/>
              <a:endCxn id="5" idx="1"/>
            </p:cNvCxnSpPr>
            <p:nvPr/>
          </p:nvCxnSpPr>
          <p:spPr>
            <a:xfrm rot="5400000" flipH="1" flipV="1">
              <a:off x="5568757" y="1884192"/>
              <a:ext cx="296006" cy="509954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4" name="Straight Arrow Connector 13"/>
            <p:cNvCxnSpPr>
              <a:stCxn id="5" idx="3"/>
              <a:endCxn id="6" idx="0"/>
            </p:cNvCxnSpPr>
            <p:nvPr/>
          </p:nvCxnSpPr>
          <p:spPr>
            <a:xfrm>
              <a:off x="6379698" y="1991165"/>
              <a:ext cx="441960" cy="296006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5410200" y="2743200"/>
              <a:ext cx="685800" cy="6858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 rot="20597552">
            <a:off x="5715000" y="2218949"/>
            <a:ext cx="1097280" cy="685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21062061">
            <a:off x="5676416" y="2219092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p</a:t>
            </a:r>
            <a:r>
              <a:rPr lang="en-US" sz="1600" kern="0" noProof="0" dirty="0" err="1" smtClean="0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axos</a:t>
            </a:r>
            <a:r>
              <a:rPr lang="en-US" sz="1600" kern="0" noProof="0" dirty="0" smtClean="0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 inside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Lucida Handwriting"/>
              <a:cs typeface="Lucida Handwriting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48000" y="454098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</a:rPr>
              <a:t>What are the “right” abstractions for this API?</a:t>
            </a:r>
            <a:r>
              <a:rPr lang="en-US" sz="2000" kern="0" dirty="0" smtClean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5410200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Can we factor the “hard parts” of consensus out of the application?   Can we hide the messiness of consensus from the app?  How to make the consensus service scalable?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5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Advisory vs. mandatory locks</a:t>
            </a:r>
          </a:p>
          <a:p>
            <a:r>
              <a:rPr lang="en-US" dirty="0" smtClean="0"/>
              <a:t>Sequencers: why needed? </a:t>
            </a:r>
            <a:r>
              <a:rPr lang="en-US" dirty="0"/>
              <a:t>vs. lock </a:t>
            </a:r>
            <a:r>
              <a:rPr lang="en-US" dirty="0" smtClean="0"/>
              <a:t>delay</a:t>
            </a:r>
          </a:p>
          <a:p>
            <a:r>
              <a:rPr lang="en-US" dirty="0" smtClean="0"/>
              <a:t>Epoch number</a:t>
            </a:r>
          </a:p>
          <a:p>
            <a:r>
              <a:rPr lang="en-US" dirty="0" smtClean="0"/>
              <a:t>Per-node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8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16994"/>
          <a:lstStyle/>
          <a:p>
            <a:pPr marL="40182"/>
            <a:r>
              <a:rPr lang="en-US"/>
              <a:t>Chubby in a nutshell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16994"/>
          <a:lstStyle/>
          <a:p>
            <a:pPr marL="0" indent="0">
              <a:buNone/>
            </a:pPr>
            <a:r>
              <a:rPr lang="en-US" b="1" dirty="0"/>
              <a:t>Chubby generalizes leased locks</a:t>
            </a:r>
          </a:p>
          <a:p>
            <a:pPr marL="150223"/>
            <a:r>
              <a:rPr lang="en-US" dirty="0" smtClean="0"/>
              <a:t>More </a:t>
            </a:r>
            <a:r>
              <a:rPr lang="en-US" dirty="0"/>
              <a:t>efficient: session-grained leases/</a:t>
            </a:r>
            <a:r>
              <a:rPr lang="en-US" dirty="0" smtClean="0"/>
              <a:t>timeout</a:t>
            </a:r>
          </a:p>
          <a:p>
            <a:pPr marL="550273" lvl="1"/>
            <a:r>
              <a:rPr lang="en-US" dirty="0" smtClean="0"/>
              <a:t>No need to keep track of time states for every lock</a:t>
            </a:r>
            <a:endParaRPr lang="en-US" dirty="0"/>
          </a:p>
          <a:p>
            <a:pPr marL="150223"/>
            <a:r>
              <a:rPr lang="en-US" dirty="0" smtClean="0"/>
              <a:t>More robust: </a:t>
            </a:r>
            <a:r>
              <a:rPr lang="en-US" b="1" dirty="0" smtClean="0"/>
              <a:t>primary/backup replication </a:t>
            </a:r>
            <a:r>
              <a:rPr lang="en-US" dirty="0" smtClean="0"/>
              <a:t>with failover </a:t>
            </a:r>
            <a:endParaRPr lang="en-US" dirty="0"/>
          </a:p>
          <a:p>
            <a:pPr marL="150223"/>
            <a:r>
              <a:rPr lang="en-US" dirty="0"/>
              <a:t>M</a:t>
            </a:r>
            <a:r>
              <a:rPr lang="en-US" dirty="0" smtClean="0"/>
              <a:t>ore general: multiple consistent abstractions</a:t>
            </a:r>
          </a:p>
          <a:p>
            <a:pPr marL="550273" lvl="1"/>
            <a:r>
              <a:rPr lang="en-US" dirty="0"/>
              <a:t>L</a:t>
            </a:r>
            <a:r>
              <a:rPr lang="en-US" dirty="0" smtClean="0"/>
              <a:t>ocks with mutually assured exclusion and callbacks</a:t>
            </a:r>
          </a:p>
          <a:p>
            <a:pPr marL="550273" lvl="1"/>
            <a:r>
              <a:rPr lang="en-US" dirty="0" smtClean="0"/>
              <a:t>Strongly consistent files, ephemeral files</a:t>
            </a:r>
          </a:p>
          <a:p>
            <a:pPr marL="550273" lvl="1"/>
            <a:r>
              <a:rPr lang="en-US" dirty="0" smtClean="0"/>
              <a:t>Safe caching with guaranteed change notifications</a:t>
            </a:r>
          </a:p>
          <a:p>
            <a:pPr marL="550273" lvl="1"/>
            <a:r>
              <a:rPr lang="en-US" dirty="0"/>
              <a:t>G</a:t>
            </a:r>
            <a:r>
              <a:rPr lang="en-US" dirty="0" smtClean="0"/>
              <a:t>eneral </a:t>
            </a:r>
            <a:r>
              <a:rPr lang="en-US" dirty="0"/>
              <a:t>notion of </a:t>
            </a:r>
            <a:r>
              <a:rPr lang="en-US" b="1" dirty="0" smtClean="0"/>
              <a:t>jeopardy</a:t>
            </a:r>
            <a:r>
              <a:rPr lang="en-US" dirty="0" smtClean="0"/>
              <a:t> if consistency cannot be maintained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9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Chubby cell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04800" y="3733800"/>
            <a:ext cx="8226425" cy="4111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Synchronous primary/backup replication</a:t>
            </a:r>
          </a:p>
          <a:p>
            <a:r>
              <a:rPr lang="en-US" dirty="0" smtClean="0"/>
              <a:t>N </a:t>
            </a:r>
            <a:r>
              <a:rPr lang="en-US" dirty="0"/>
              <a:t>replicas per cell with leader election through </a:t>
            </a:r>
            <a:r>
              <a:rPr lang="en-US" dirty="0" err="1" smtClean="0"/>
              <a:t>Paxos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Primary</a:t>
            </a:r>
            <a:r>
              <a:rPr lang="en-US" dirty="0" smtClean="0"/>
              <a:t> accepts/sequences all client client requests.</a:t>
            </a:r>
          </a:p>
          <a:p>
            <a:r>
              <a:rPr lang="en-US" b="1" dirty="0" smtClean="0"/>
              <a:t>Backups</a:t>
            </a:r>
            <a:r>
              <a:rPr lang="en-US" dirty="0" smtClean="0"/>
              <a:t> accept/execute requests in primary’s order.</a:t>
            </a:r>
          </a:p>
          <a:p>
            <a:r>
              <a:rPr lang="en-US" dirty="0" smtClean="0"/>
              <a:t>Primary replies to request after backups accept it.</a:t>
            </a:r>
          </a:p>
          <a:p>
            <a:r>
              <a:rPr lang="en-US" dirty="0" smtClean="0"/>
              <a:t>Replace a failed replica after a few hours.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09800" y="1600200"/>
            <a:ext cx="2001328" cy="1828800"/>
            <a:chOff x="5257800" y="1813560"/>
            <a:chExt cx="1767840" cy="161544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5971735" y="1813560"/>
              <a:ext cx="407963" cy="3552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/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617677" y="2287170"/>
              <a:ext cx="407963" cy="3552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5"/>
            <p:cNvSpPr/>
            <p:nvPr/>
          </p:nvSpPr>
          <p:spPr bwMode="auto">
            <a:xfrm>
              <a:off x="6345702" y="2997591"/>
              <a:ext cx="407963" cy="3552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ounded Rectangle 5"/>
            <p:cNvSpPr/>
            <p:nvPr/>
          </p:nvSpPr>
          <p:spPr bwMode="auto">
            <a:xfrm>
              <a:off x="5529775" y="2997591"/>
              <a:ext cx="407963" cy="355209"/>
            </a:xfrm>
            <a:prstGeom prst="roundRect">
              <a:avLst/>
            </a:prstGeom>
            <a:solidFill>
              <a:srgbClr val="660066"/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ounded Rectangle 5"/>
            <p:cNvSpPr/>
            <p:nvPr/>
          </p:nvSpPr>
          <p:spPr bwMode="auto">
            <a:xfrm>
              <a:off x="5257800" y="2287170"/>
              <a:ext cx="407963" cy="3552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6508066" y="2683997"/>
              <a:ext cx="355209" cy="271975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2" name="Straight Arrow Connector 11"/>
            <p:cNvCxnSpPr>
              <a:endCxn id="9" idx="0"/>
            </p:cNvCxnSpPr>
            <p:nvPr/>
          </p:nvCxnSpPr>
          <p:spPr>
            <a:xfrm rot="16200000" flipH="1">
              <a:off x="5386168" y="2650000"/>
              <a:ext cx="355209" cy="339969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3" name="Straight Arrow Connector 12"/>
            <p:cNvCxnSpPr>
              <a:stCxn id="9" idx="3"/>
              <a:endCxn id="8" idx="1"/>
            </p:cNvCxnSpPr>
            <p:nvPr/>
          </p:nvCxnSpPr>
          <p:spPr>
            <a:xfrm>
              <a:off x="5937738" y="3175195"/>
              <a:ext cx="407963" cy="2467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4" name="Straight Arrow Connector 13"/>
            <p:cNvCxnSpPr>
              <a:stCxn id="10" idx="0"/>
              <a:endCxn id="6" idx="1"/>
            </p:cNvCxnSpPr>
            <p:nvPr/>
          </p:nvCxnSpPr>
          <p:spPr>
            <a:xfrm rot="5400000" flipH="1" flipV="1">
              <a:off x="5568757" y="1884192"/>
              <a:ext cx="296006" cy="509954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5" name="Straight Arrow Connector 14"/>
            <p:cNvCxnSpPr>
              <a:stCxn id="6" idx="3"/>
              <a:endCxn id="7" idx="0"/>
            </p:cNvCxnSpPr>
            <p:nvPr/>
          </p:nvCxnSpPr>
          <p:spPr>
            <a:xfrm>
              <a:off x="6379698" y="1991165"/>
              <a:ext cx="441960" cy="296006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5410200" y="2743200"/>
              <a:ext cx="685800" cy="6858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7" name="Oval 16"/>
          <p:cNvSpPr/>
          <p:nvPr/>
        </p:nvSpPr>
        <p:spPr bwMode="auto">
          <a:xfrm rot="20597552">
            <a:off x="2667000" y="2218949"/>
            <a:ext cx="1097280" cy="685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062061">
            <a:off x="2628416" y="2219092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p</a:t>
            </a:r>
            <a:r>
              <a:rPr lang="en-US" sz="1600" kern="0" noProof="0" dirty="0" err="1" smtClean="0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axos</a:t>
            </a:r>
            <a:r>
              <a:rPr lang="en-US" sz="1600" kern="0" noProof="0" dirty="0" smtClean="0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 inside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Lucida Handwriting"/>
              <a:cs typeface="Lucida Handwriting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0" y="1905000"/>
            <a:ext cx="3048000" cy="12003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CC99FF"/>
            </a:solidFill>
          </a:ln>
          <a:effectLst>
            <a:glow rad="101600">
              <a:srgbClr val="0036A6">
                <a:satMod val="175000"/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Chubby </a:t>
            </a:r>
            <a:r>
              <a:rPr lang="en-US" sz="1800" dirty="0"/>
              <a:t>itself usually has five replicas in each cell, of which three must be </a:t>
            </a:r>
            <a:r>
              <a:rPr lang="en-US" sz="1800" dirty="0" smtClean="0"/>
              <a:t>running </a:t>
            </a:r>
            <a:r>
              <a:rPr lang="en-US" sz="1800" dirty="0"/>
              <a:t>for the cell to be up</a:t>
            </a:r>
            <a:r>
              <a:rPr lang="en-US" sz="1800" dirty="0" smtClean="0"/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249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 and its library</a:t>
            </a:r>
            <a:endParaRPr lang="en-US" dirty="0"/>
          </a:p>
        </p:txBody>
      </p:sp>
      <p:pic>
        <p:nvPicPr>
          <p:cNvPr id="3" name="Content Placeholder 11"/>
          <p:cNvPicPr>
            <a:picLocks noChangeAspect="1"/>
          </p:cNvPicPr>
          <p:nvPr/>
        </p:nvPicPr>
        <p:blipFill>
          <a:blip r:embed="rId2"/>
          <a:srcRect t="9965" b="9965"/>
          <a:stretch>
            <a:fillRect/>
          </a:stretch>
        </p:blipFill>
        <p:spPr>
          <a:xfrm>
            <a:off x="880988" y="1688775"/>
            <a:ext cx="7043812" cy="3873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845314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</a:rPr>
              <a:t>The application uses the Chubby API, and does not care that part of the implementation is in a library local to the process. </a:t>
            </a:r>
            <a:endParaRPr lang="en-US" sz="2000" kern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895600" y="1714471"/>
            <a:ext cx="0" cy="2971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E8161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71600" y="13716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</a:rPr>
              <a:t>Chubby API boundary</a:t>
            </a:r>
            <a:endParaRPr lang="en-US" sz="2000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2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are 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1476" y="1691224"/>
            <a:ext cx="3427097" cy="1172289"/>
          </a:xfrm>
          <a:prstGeom prst="snipRoundRect">
            <a:avLst>
              <a:gd name="adj1" fmla="val 20261"/>
              <a:gd name="adj2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Our developers sometimes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do not plan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for high availability in the way one would wish.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744" y="5647220"/>
            <a:ext cx="3311301" cy="817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 lock-based interface is more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familiar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to our programmers.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696" y="3837848"/>
            <a:ext cx="3848780" cy="1123712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Our developers are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confused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by non-intuitive caching semantics, so we prefer consistent caching.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538" y="3203879"/>
            <a:ext cx="3198225" cy="1661993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However,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mistakes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misunderstanding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and the differing expectations of our developers lead to efforts that are similar to attacks.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744" y="1561141"/>
            <a:ext cx="4266295" cy="1953816"/>
          </a:xfrm>
          <a:prstGeom prst="roundRect">
            <a:avLst>
              <a:gd name="adj" fmla="val 94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Despite attempts at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education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, our developers regularly write loops that retry indefinitely when a file is not present, or poll a file by opening it and closing it repeatedly when one might 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expect 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they would open the file just once.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6919" y="5325241"/>
            <a:ext cx="464937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Developers also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fail to appreciate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the difference between a service being up, and that service being available to their applications.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1457" y="469740"/>
            <a:ext cx="245354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Human </a:t>
            </a:r>
            <a:r>
              <a:rPr lang="en-US" sz="4400" dirty="0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</a:t>
            </a:r>
            <a:endParaRPr lang="en-US" sz="44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5333" y="6505879"/>
            <a:ext cx="3708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Slide courtesy of </a:t>
            </a:r>
            <a:r>
              <a:rPr lang="en-US" sz="1600" dirty="0" err="1" smtClean="0">
                <a:solidFill>
                  <a:schemeClr val="tx1"/>
                </a:solidFill>
              </a:rPr>
              <a:t>Mosharaf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Chowdhury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2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lock service?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239631"/>
            <a:ext cx="8534400" cy="22467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CC99FF"/>
            </a:solidFill>
          </a:ln>
          <a:effectLst>
            <a:glow rad="101600">
              <a:srgbClr val="0036A6">
                <a:satMod val="175000"/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First</a:t>
            </a:r>
            <a:r>
              <a:rPr lang="en-US" sz="2000" dirty="0"/>
              <a:t>, our developers sometimes do not plan for high availability in the way one would wish. </a:t>
            </a:r>
            <a:r>
              <a:rPr lang="en-US" sz="2000" dirty="0" smtClean="0"/>
              <a:t>Often </a:t>
            </a:r>
            <a:r>
              <a:rPr lang="en-US" sz="2000" dirty="0"/>
              <a:t>their systems start as prototypes with little load and loose availability guarantees; invariably the code has not been specially structured for use with a consensus </a:t>
            </a:r>
            <a:r>
              <a:rPr lang="en-US" sz="2000" dirty="0" smtClean="0"/>
              <a:t>protocol</a:t>
            </a:r>
            <a:r>
              <a:rPr lang="en-US" sz="2000" dirty="0"/>
              <a:t>. As the service matures and gains clients, availability becomes more important; replication and primary </a:t>
            </a:r>
            <a:r>
              <a:rPr lang="en-US" sz="2000" dirty="0" smtClean="0"/>
              <a:t>election </a:t>
            </a:r>
            <a:r>
              <a:rPr lang="en-US" sz="2000" dirty="0"/>
              <a:t>are then added to an existing </a:t>
            </a:r>
            <a:r>
              <a:rPr lang="en-US" sz="2000" dirty="0" smtClean="0"/>
              <a:t>design…a </a:t>
            </a:r>
            <a:r>
              <a:rPr lang="en-US" sz="2000" dirty="0"/>
              <a:t>lock server makes it easier to maintain </a:t>
            </a:r>
            <a:r>
              <a:rPr lang="en-US" sz="2000" dirty="0" smtClean="0"/>
              <a:t>existing </a:t>
            </a:r>
            <a:r>
              <a:rPr lang="en-US" sz="2000" dirty="0"/>
              <a:t>program structure and communication patterns.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8382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3367"/>
                </a:solidFill>
              </a:rPr>
              <a:t>It becomes “easy” </a:t>
            </a:r>
            <a:r>
              <a:rPr lang="en-US" kern="0" dirty="0">
                <a:solidFill>
                  <a:srgbClr val="003367"/>
                </a:solidFill>
              </a:rPr>
              <a:t>to retrofit </a:t>
            </a:r>
            <a:r>
              <a:rPr lang="en-US" kern="0" dirty="0" smtClean="0">
                <a:solidFill>
                  <a:srgbClr val="003367"/>
                </a:solidFill>
              </a:rPr>
              <a:t>consensus functions onto app </a:t>
            </a:r>
            <a:r>
              <a:rPr lang="en-US" kern="0" dirty="0">
                <a:solidFill>
                  <a:srgbClr val="003367"/>
                </a:solidFill>
              </a:rPr>
              <a:t>services that </a:t>
            </a:r>
            <a:r>
              <a:rPr lang="en-US" kern="0" dirty="0" smtClean="0">
                <a:solidFill>
                  <a:srgbClr val="003367"/>
                </a:solidFill>
              </a:rPr>
              <a:t>start as little toys and then grow organically into production mega-services.</a:t>
            </a:r>
            <a:endParaRPr lang="en-US" kern="0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ock service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name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770055"/>
            <a:ext cx="8534400" cy="25545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CC99FF"/>
            </a:solidFill>
          </a:ln>
          <a:effectLst>
            <a:glow rad="101600">
              <a:srgbClr val="0036A6">
                <a:satMod val="175000"/>
                <a:alpha val="40000"/>
              </a:srgbClr>
            </a:glow>
          </a:effectLst>
        </p:spPr>
        <p:txBody>
          <a:bodyPr>
            <a:spAutoFit/>
          </a:bodyPr>
          <a:lstStyle/>
          <a:p>
            <a:r>
              <a:rPr lang="en-US" sz="2000" dirty="0"/>
              <a:t>Second, many of our services that elect a primary or that partition data between their components need a mechanism for advertising the results. This suggests that we should allow clients to store and fetch small </a:t>
            </a:r>
            <a:r>
              <a:rPr lang="en-US" sz="2000" dirty="0" smtClean="0"/>
              <a:t>quantities </a:t>
            </a:r>
            <a:r>
              <a:rPr lang="en-US" sz="2000" dirty="0"/>
              <a:t>of data—that is, to read and write small files. This could be done with a name service, but our experience has been that the lock service itself is well-suited for this </a:t>
            </a:r>
            <a:r>
              <a:rPr lang="en-US" sz="2000" dirty="0" smtClean="0"/>
              <a:t>task…because </a:t>
            </a:r>
            <a:r>
              <a:rPr lang="en-US" sz="2000" dirty="0"/>
              <a:t>the consistency </a:t>
            </a:r>
            <a:r>
              <a:rPr lang="en-US" sz="2000" dirty="0" smtClean="0"/>
              <a:t>features </a:t>
            </a:r>
            <a:r>
              <a:rPr lang="en-US" sz="2000" dirty="0"/>
              <a:t>of the protocol are shared. </a:t>
            </a:r>
            <a:r>
              <a:rPr lang="en-US" sz="2000" dirty="0" err="1"/>
              <a:t>Chubby’s</a:t>
            </a:r>
            <a:r>
              <a:rPr lang="en-US" sz="2000" dirty="0"/>
              <a:t> success as a name server owes much to its use of consistent client </a:t>
            </a:r>
            <a:r>
              <a:rPr lang="en-US" sz="2000" dirty="0" smtClean="0"/>
              <a:t>caching….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3367"/>
                </a:solidFill>
              </a:rPr>
              <a:t>A lock service helps to configure an app service, e.g., to select a primary or master.  But then how to advertise/share the resulting configuration within the app service?  Add files in a name space, with consistent sharing and caching: the lock service already has the core functions needed to do it.  </a:t>
            </a:r>
            <a:endParaRPr lang="en-US" kern="0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5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locks?  Why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6425" cy="14446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he saying here?</a:t>
            </a:r>
          </a:p>
          <a:p>
            <a:r>
              <a:rPr lang="en-US" dirty="0" smtClean="0"/>
              <a:t>Programmers know how to use locks, or think they do, or at least are willing to try.  So sell what they are buying.</a:t>
            </a:r>
          </a:p>
          <a:p>
            <a:r>
              <a:rPr lang="en-US" dirty="0" smtClean="0"/>
              <a:t>Programmers don’t know what to do when their locks fail.  Many don’t consider this case.  But they will later.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28678"/>
            <a:ext cx="8534400" cy="286232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CC99FF"/>
            </a:solidFill>
          </a:ln>
          <a:effectLst>
            <a:glow rad="101600">
              <a:srgbClr val="0036A6">
                <a:satMod val="175000"/>
                <a:alpha val="40000"/>
              </a:srgbClr>
            </a:glow>
          </a:effectLst>
        </p:spPr>
        <p:txBody>
          <a:bodyPr>
            <a:spAutoFit/>
          </a:bodyPr>
          <a:lstStyle/>
          <a:p>
            <a:r>
              <a:rPr lang="en-US" sz="2000" dirty="0"/>
              <a:t>Third, a lock-based interface is more familiar to our </a:t>
            </a:r>
            <a:r>
              <a:rPr lang="en-US" sz="2000" dirty="0" smtClean="0"/>
              <a:t>programmers…exclusive </a:t>
            </a:r>
            <a:r>
              <a:rPr lang="en-US" sz="2000" dirty="0"/>
              <a:t>locks can provide the programmer with the illusion of </a:t>
            </a:r>
            <a:r>
              <a:rPr lang="en-US" sz="2000" dirty="0" smtClean="0"/>
              <a:t>sequential </a:t>
            </a:r>
            <a:r>
              <a:rPr lang="en-US" sz="2000" dirty="0"/>
              <a:t>programming. However, many programmers have come across locks before, and think they know to use them. Ironically, such programmers are usually wrong, especially when they use locks in a distributed system; few consider the effects of independent machine fail- </a:t>
            </a:r>
            <a:r>
              <a:rPr lang="en-US" sz="2000" dirty="0" err="1"/>
              <a:t>ures</a:t>
            </a:r>
            <a:r>
              <a:rPr lang="en-US" sz="2000" dirty="0"/>
              <a:t> on locks in </a:t>
            </a:r>
            <a:r>
              <a:rPr lang="en-US" sz="2000" dirty="0" smtClean="0"/>
              <a:t>a system </a:t>
            </a:r>
            <a:r>
              <a:rPr lang="en-US" sz="2000" dirty="0"/>
              <a:t>with asynchronous </a:t>
            </a:r>
            <a:r>
              <a:rPr lang="en-US" sz="2000" dirty="0" smtClean="0"/>
              <a:t>communications</a:t>
            </a:r>
            <a:r>
              <a:rPr lang="en-US" sz="2000" dirty="0"/>
              <a:t>. Nevertheless, the apparent familiarity of locks overcomes a hurdle in persuading programmers to use a reliable mechanism for distributed decision making.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4505413"/>
      </p:ext>
    </p:extLst>
  </p:cSld>
  <p:clrMapOvr>
    <a:masterClrMapping/>
  </p:clrMapOvr>
</p:sld>
</file>

<file path=ppt/theme/theme1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TS_powerpoint_templa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3">
        <a:dk1>
          <a:srgbClr val="5F5F5F"/>
        </a:dk1>
        <a:lt1>
          <a:srgbClr val="EFEFE7"/>
        </a:lt1>
        <a:dk2>
          <a:srgbClr val="FFFF66"/>
        </a:dk2>
        <a:lt2>
          <a:srgbClr val="336699"/>
        </a:lt2>
        <a:accent1>
          <a:srgbClr val="99CCFF"/>
        </a:accent1>
        <a:accent2>
          <a:srgbClr val="336699"/>
        </a:accent2>
        <a:accent3>
          <a:srgbClr val="F6F6F1"/>
        </a:accent3>
        <a:accent4>
          <a:srgbClr val="505050"/>
        </a:accent4>
        <a:accent5>
          <a:srgbClr val="CAE2FF"/>
        </a:accent5>
        <a:accent6>
          <a:srgbClr val="2D5C8A"/>
        </a:accent6>
        <a:hlink>
          <a:srgbClr val="6699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TS_powerpoint_templa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3">
        <a:dk1>
          <a:srgbClr val="5F5F5F"/>
        </a:dk1>
        <a:lt1>
          <a:srgbClr val="EFEFE7"/>
        </a:lt1>
        <a:dk2>
          <a:srgbClr val="FFFF66"/>
        </a:dk2>
        <a:lt2>
          <a:srgbClr val="336699"/>
        </a:lt2>
        <a:accent1>
          <a:srgbClr val="99CCFF"/>
        </a:accent1>
        <a:accent2>
          <a:srgbClr val="336699"/>
        </a:accent2>
        <a:accent3>
          <a:srgbClr val="F6F6F1"/>
        </a:accent3>
        <a:accent4>
          <a:srgbClr val="505050"/>
        </a:accent4>
        <a:accent5>
          <a:srgbClr val="CAE2FF"/>
        </a:accent5>
        <a:accent6>
          <a:srgbClr val="2D5C8A"/>
        </a:accent6>
        <a:hlink>
          <a:srgbClr val="6699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ITS_powerpoint_templa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3">
        <a:dk1>
          <a:srgbClr val="5F5F5F"/>
        </a:dk1>
        <a:lt1>
          <a:srgbClr val="EFEFE7"/>
        </a:lt1>
        <a:dk2>
          <a:srgbClr val="FFFF66"/>
        </a:dk2>
        <a:lt2>
          <a:srgbClr val="336699"/>
        </a:lt2>
        <a:accent1>
          <a:srgbClr val="99CCFF"/>
        </a:accent1>
        <a:accent2>
          <a:srgbClr val="336699"/>
        </a:accent2>
        <a:accent3>
          <a:srgbClr val="F6F6F1"/>
        </a:accent3>
        <a:accent4>
          <a:srgbClr val="505050"/>
        </a:accent4>
        <a:accent5>
          <a:srgbClr val="CAE2FF"/>
        </a:accent5>
        <a:accent6>
          <a:srgbClr val="2D5C8A"/>
        </a:accent6>
        <a:hlink>
          <a:srgbClr val="6699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GENI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GENI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252823</TotalTime>
  <Words>1781</Words>
  <Application>Microsoft Macintosh PowerPoint</Application>
  <PresentationFormat>On-screen Show (4:3)</PresentationFormat>
  <Paragraphs>126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10_Default Design</vt:lpstr>
      <vt:lpstr>ITS_powerpoint_template[1]</vt:lpstr>
      <vt:lpstr>1_ITS_powerpoint_template[1]</vt:lpstr>
      <vt:lpstr>2_Default Design</vt:lpstr>
      <vt:lpstr>11_Default Design</vt:lpstr>
      <vt:lpstr>2_ITS_powerpoint_template[1]</vt:lpstr>
      <vt:lpstr>12_Default Design</vt:lpstr>
      <vt:lpstr>GENI Template</vt:lpstr>
      <vt:lpstr>1_GENI Template</vt:lpstr>
      <vt:lpstr>Office Theme</vt:lpstr>
      <vt:lpstr>1_Default Design</vt:lpstr>
      <vt:lpstr>PowerPoint Presentation</vt:lpstr>
      <vt:lpstr>Chubby: the big picture</vt:lpstr>
      <vt:lpstr>Chubby in a nutshell</vt:lpstr>
      <vt:lpstr>A Chubby cell</vt:lpstr>
      <vt:lpstr>Chubby and its library</vt:lpstr>
      <vt:lpstr>Developers are … </vt:lpstr>
      <vt:lpstr>Why a lock service?</vt:lpstr>
      <vt:lpstr>Lock service  name service</vt:lpstr>
      <vt:lpstr>Why locks?  Why not?</vt:lpstr>
      <vt:lpstr>Why consensus as a service?</vt:lpstr>
      <vt:lpstr>Consensus service: functions</vt:lpstr>
      <vt:lpstr>Abstractions, scale, and confusion</vt:lpstr>
      <vt:lpstr>Chubby Abstraction(s)</vt:lpstr>
      <vt:lpstr>Caching and scale</vt:lpstr>
      <vt:lpstr>Chubby failure: app view</vt:lpstr>
      <vt:lpstr>Session KeepAlive</vt:lpstr>
      <vt:lpstr>Piggybacking</vt:lpstr>
      <vt:lpstr>“Jeopardy”</vt:lpstr>
      <vt:lpstr>Locks: coarse-grain vs. fine-grain</vt:lpstr>
      <vt:lpstr>Points to discuss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6157</cp:revision>
  <cp:lastPrinted>2014-08-30T20:07:42Z</cp:lastPrinted>
  <dcterms:created xsi:type="dcterms:W3CDTF">2011-04-11T18:52:21Z</dcterms:created>
  <dcterms:modified xsi:type="dcterms:W3CDTF">2015-09-08T02:01:00Z</dcterms:modified>
  <cp:category/>
</cp:coreProperties>
</file>