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9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0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1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01" r:id="rId1"/>
    <p:sldMasterId id="2147487915" r:id="rId2"/>
    <p:sldMasterId id="2147487942" r:id="rId3"/>
    <p:sldMasterId id="2147487958" r:id="rId4"/>
    <p:sldMasterId id="2147488003" r:id="rId5"/>
    <p:sldMasterId id="2147488004" r:id="rId6"/>
    <p:sldMasterId id="2147488046" r:id="rId7"/>
    <p:sldMasterId id="2147488157" r:id="rId8"/>
    <p:sldMasterId id="2147488169" r:id="rId9"/>
    <p:sldMasterId id="2147488193" r:id="rId10"/>
    <p:sldMasterId id="2147488205" r:id="rId11"/>
    <p:sldMasterId id="2147488219" r:id="rId12"/>
  </p:sldMasterIdLst>
  <p:notesMasterIdLst>
    <p:notesMasterId r:id="rId46"/>
  </p:notesMasterIdLst>
  <p:handoutMasterIdLst>
    <p:handoutMasterId r:id="rId47"/>
  </p:handoutMasterIdLst>
  <p:sldIdLst>
    <p:sldId id="1709" r:id="rId13"/>
    <p:sldId id="1713" r:id="rId14"/>
    <p:sldId id="1714" r:id="rId15"/>
    <p:sldId id="1711" r:id="rId16"/>
    <p:sldId id="1712" r:id="rId17"/>
    <p:sldId id="1715" r:id="rId18"/>
    <p:sldId id="1710" r:id="rId19"/>
    <p:sldId id="1739" r:id="rId20"/>
    <p:sldId id="1741" r:id="rId21"/>
    <p:sldId id="1716" r:id="rId22"/>
    <p:sldId id="1747" r:id="rId23"/>
    <p:sldId id="1718" r:id="rId24"/>
    <p:sldId id="1734" r:id="rId25"/>
    <p:sldId id="1735" r:id="rId26"/>
    <p:sldId id="1720" r:id="rId27"/>
    <p:sldId id="1742" r:id="rId28"/>
    <p:sldId id="1743" r:id="rId29"/>
    <p:sldId id="1744" r:id="rId30"/>
    <p:sldId id="1745" r:id="rId31"/>
    <p:sldId id="1721" r:id="rId32"/>
    <p:sldId id="1746" r:id="rId33"/>
    <p:sldId id="1722" r:id="rId34"/>
    <p:sldId id="1723" r:id="rId35"/>
    <p:sldId id="1724" r:id="rId36"/>
    <p:sldId id="1725" r:id="rId37"/>
    <p:sldId id="1726" r:id="rId38"/>
    <p:sldId id="1727" r:id="rId39"/>
    <p:sldId id="1728" r:id="rId40"/>
    <p:sldId id="1729" r:id="rId41"/>
    <p:sldId id="1730" r:id="rId42"/>
    <p:sldId id="1731" r:id="rId43"/>
    <p:sldId id="1736" r:id="rId44"/>
    <p:sldId id="1737" r:id="rId4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C16"/>
    <a:srgbClr val="FFFFFF"/>
    <a:srgbClr val="8EC0ED"/>
    <a:srgbClr val="5A8DFB"/>
    <a:srgbClr val="618FFD"/>
    <a:srgbClr val="00264D"/>
    <a:srgbClr val="636464"/>
    <a:srgbClr val="F3F3F3"/>
    <a:srgbClr val="46FF77"/>
    <a:srgbClr val="E81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6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 is write-ahead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601CC-5981-A74B-AD8E-A90252B44124}" type="slidenum">
              <a:rPr lang="en-US"/>
              <a:pPr/>
              <a:t>23</a:t>
            </a:fld>
            <a:endParaRPr lang="en-US"/>
          </a:p>
        </p:txBody>
      </p:sp>
      <p:sp>
        <p:nvSpPr>
          <p:cNvPr id="5847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86006"/>
            <a:ext cx="9144000" cy="1470025"/>
          </a:xfrm>
          <a:effectLst/>
        </p:spPr>
        <p:txBody>
          <a:bodyPr/>
          <a:lstStyle>
            <a:lvl1pPr algn="ctr">
              <a:defRPr sz="4800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886202"/>
            <a:ext cx="9144000" cy="1814512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4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800">
                <a:solidFill>
                  <a:srgbClr val="1C1C1C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4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31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53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255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19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0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4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800">
                <a:solidFill>
                  <a:srgbClr val="1C1C1C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2226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0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168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74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6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0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051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5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86000"/>
            <a:ext cx="9144000" cy="1470025"/>
          </a:xfrm>
          <a:effectLst/>
        </p:spPr>
        <p:txBody>
          <a:bodyPr/>
          <a:lstStyle>
            <a:lvl1pPr algn="ctr">
              <a:defRPr sz="4800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886200"/>
            <a:ext cx="9144000" cy="1814512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4903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6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0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433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0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85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6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5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1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23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9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2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8896C-C53D-B14E-8E22-CD67A72AEB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68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FF2ADDE-AAE7-5441-A5BC-A03CE1DE3ED1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0745585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CDA00-A254-894B-A6FF-BF2162400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6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6A6DE-8F2E-484A-A03F-485A1F4CB3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91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47936-43A7-D042-8972-137035324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58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768BE-A2D3-094D-9009-370FEE3D8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752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4744B-90C2-5C4B-A7CE-5A7B0B399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27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F8BF8-C906-ED47-A963-7FDC365CA4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4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5DED3-3D16-6941-A70A-209D02F9A9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83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1E3D4-C61C-AC41-9530-F095C315AF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6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B9625-3C54-9A4B-9B11-C7DF105F8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99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85249-0BA5-F344-B543-996E96BFA1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64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2E6F3-CFE1-6342-B9A8-FDC7961804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20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8C85C-4278-5941-B8CC-1870B57A470C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98718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4D6312DA-CBEF-C84B-99DB-EAF97670865C}" type="slidenum">
              <a:rPr lang="en-US">
                <a:latin typeface="Times New Roman"/>
              </a:rPr>
              <a:pPr>
                <a:defRPr/>
              </a:pPr>
              <a:t>‹#›</a:t>
            </a:fld>
            <a:r>
              <a:rPr lang="en-US">
                <a:latin typeface="Times New Roman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7147264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AADB5-2D47-234F-BBBC-B172CF1C525B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59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5018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88DF1-BB43-524A-A8A9-0737C32110F1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3429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4AF05-4030-C643-9E36-088049223CA0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9885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32AF3-70C6-4146-B12C-A34B3E793A2F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09000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FC609-CC78-CA49-AC73-B6A02F523C50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9078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B1BD1-0E58-2746-BCED-677038A0D5E6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5451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9F42B-7FF5-E04F-AECE-4863C412D735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3836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54234-E69A-284E-A4A1-6C20CDDEF243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31764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FAA09-649B-E941-A86E-37EEE3F72513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3838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321EA-F230-4B4F-ABA9-B5413E994B40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0184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1663E-C9D2-074B-A9D6-F4AEE4331E53}" type="slidenum">
              <a:rPr lang="en-US">
                <a:latin typeface="Times New Roman"/>
              </a:rPr>
              <a:pPr/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68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86006"/>
            <a:ext cx="9144000" cy="1470025"/>
          </a:xfrm>
          <a:effectLst/>
        </p:spPr>
        <p:txBody>
          <a:bodyPr/>
          <a:lstStyle>
            <a:lvl1pPr algn="ctr">
              <a:defRPr sz="4800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886202"/>
            <a:ext cx="9144000" cy="1814512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rgbClr val="5F5F5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theme" Target="../theme/theme1.xml"/><Relationship Id="rId2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10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theme" Target="../theme/theme11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theme" Target="../theme/theme12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theme" Target="../theme/theme5.xml"/><Relationship Id="rId2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theme" Target="../theme/theme7.xml"/><Relationship Id="rId2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1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GENI-logo-final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/>
          <p:cNvSpPr>
            <a:spLocks noChangeArrowheads="1"/>
          </p:cNvSpPr>
          <p:nvPr userDrawn="1"/>
        </p:nvSpPr>
        <p:spPr bwMode="auto">
          <a:xfrm>
            <a:off x="485775" y="6589719"/>
            <a:ext cx="3200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7893" name="Rectangle 10"/>
          <p:cNvSpPr>
            <a:spLocks noChangeArrowheads="1"/>
          </p:cNvSpPr>
          <p:nvPr userDrawn="1"/>
        </p:nvSpPr>
        <p:spPr bwMode="auto">
          <a:xfrm>
            <a:off x="8458200" y="6537331"/>
            <a:ext cx="533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/>
            <a:fld id="{97B0A2F7-F2E0-7243-9E81-007EA4808166}" type="slidenum"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/>
              <a:t>‹#›</a:t>
            </a:fld>
            <a:endParaRPr lang="en-US" sz="1000" smtClean="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78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78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7896" name="Picture 22" descr="nsf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1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905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 smtClean="0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A0FFA08A-5B16-464F-BA6A-775EF06C9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94" r:id="rId1"/>
    <p:sldLayoutId id="2147488195" r:id="rId2"/>
    <p:sldLayoutId id="2147488196" r:id="rId3"/>
    <p:sldLayoutId id="2147488197" r:id="rId4"/>
    <p:sldLayoutId id="2147488198" r:id="rId5"/>
    <p:sldLayoutId id="2147488199" r:id="rId6"/>
    <p:sldLayoutId id="2147488200" r:id="rId7"/>
    <p:sldLayoutId id="2147488201" r:id="rId8"/>
    <p:sldLayoutId id="2147488202" r:id="rId9"/>
    <p:sldLayoutId id="2147488203" r:id="rId10"/>
    <p:sldLayoutId id="2147488204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fld id="{2444B661-FB02-F048-AD2F-BB6B5767B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06" r:id="rId1"/>
    <p:sldLayoutId id="2147488207" r:id="rId2"/>
    <p:sldLayoutId id="2147488208" r:id="rId3"/>
    <p:sldLayoutId id="2147488209" r:id="rId4"/>
    <p:sldLayoutId id="2147488210" r:id="rId5"/>
    <p:sldLayoutId id="2147488211" r:id="rId6"/>
    <p:sldLayoutId id="2147488212" r:id="rId7"/>
    <p:sldLayoutId id="2147488213" r:id="rId8"/>
    <p:sldLayoutId id="2147488214" r:id="rId9"/>
    <p:sldLayoutId id="2147488215" r:id="rId10"/>
    <p:sldLayoutId id="2147488216" r:id="rId11"/>
    <p:sldLayoutId id="2147488217" r:id="rId12"/>
    <p:sldLayoutId id="2147488218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fld id="{A0E84CA2-549E-9040-A2C7-67A0689257D7}" type="slidenum">
              <a:rPr lang="en-US" smtClean="0"/>
              <a:pPr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2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20" r:id="rId1"/>
    <p:sldLayoutId id="2147488221" r:id="rId2"/>
    <p:sldLayoutId id="2147488222" r:id="rId3"/>
    <p:sldLayoutId id="2147488223" r:id="rId4"/>
    <p:sldLayoutId id="2147488224" r:id="rId5"/>
    <p:sldLayoutId id="2147488225" r:id="rId6"/>
    <p:sldLayoutId id="2147488226" r:id="rId7"/>
    <p:sldLayoutId id="2147488227" r:id="rId8"/>
    <p:sldLayoutId id="2147488228" r:id="rId9"/>
    <p:sldLayoutId id="2147488229" r:id="rId10"/>
    <p:sldLayoutId id="2147488230" r:id="rId11"/>
    <p:sldLayoutId id="2147488231" r:id="rId12"/>
    <p:sldLayoutId id="2147488232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5E9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7588" y="123525"/>
            <a:ext cx="6551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667750" y="6567492"/>
            <a:ext cx="463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defTabSz="914400">
              <a:defRPr/>
            </a:pPr>
            <a:fld id="{AD0E5665-E12A-4B0B-8954-DC6308D63D7E}" type="slidenum">
              <a:rPr lang="en-US" sz="1050" b="1">
                <a:solidFill>
                  <a:srgbClr val="666666"/>
                </a:solidFill>
                <a:latin typeface="Consolas" pitchFamily="49" charset="0"/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en-US" sz="1000" b="1" dirty="0">
              <a:solidFill>
                <a:srgbClr val="666666"/>
              </a:solidFill>
              <a:latin typeface="Consolas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16" r:id="rId1"/>
    <p:sldLayoutId id="2147487917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ヒラギノ角ゴ Pro W3" pitchFamily="-112" charset="-128"/>
          <a:cs typeface="Tw Cen MT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§"/>
        <a:defRPr sz="3200">
          <a:solidFill>
            <a:srgbClr val="00336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6699CC"/>
        </a:buClr>
        <a:buSzPct val="125000"/>
        <a:buChar char="•"/>
        <a:defRPr sz="2800">
          <a:solidFill>
            <a:srgbClr val="335F89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w"/>
        <a:defRPr sz="2400">
          <a:solidFill>
            <a:srgbClr val="5F5F5F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-128" charset="2"/>
        <a:buChar char="v"/>
        <a:defRPr sz="2000">
          <a:solidFill>
            <a:srgbClr val="808080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5E9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7588" y="123525"/>
            <a:ext cx="6551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667750" y="6567488"/>
            <a:ext cx="463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defTabSz="914400">
              <a:defRPr/>
            </a:pPr>
            <a:fld id="{AD0E5665-E12A-4B0B-8954-DC6308D63D7E}" type="slidenum">
              <a:rPr lang="en-US" sz="1050" b="1">
                <a:solidFill>
                  <a:srgbClr val="666666"/>
                </a:solidFill>
                <a:latin typeface="Consolas" pitchFamily="49" charset="0"/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en-US" sz="1000" b="1" dirty="0">
              <a:solidFill>
                <a:srgbClr val="666666"/>
              </a:solidFill>
              <a:latin typeface="Consolas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2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3" r:id="rId1"/>
    <p:sldLayoutId id="214748794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ヒラギノ角ゴ Pro W3" pitchFamily="-112" charset="-128"/>
          <a:cs typeface="Tw Cen MT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§"/>
        <a:defRPr sz="3200">
          <a:solidFill>
            <a:srgbClr val="00336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6699CC"/>
        </a:buClr>
        <a:buSzPct val="125000"/>
        <a:buChar char="•"/>
        <a:defRPr sz="2800">
          <a:solidFill>
            <a:srgbClr val="335F89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w"/>
        <a:defRPr sz="2400">
          <a:solidFill>
            <a:srgbClr val="5F5F5F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-128" charset="2"/>
        <a:buChar char="v"/>
        <a:defRPr sz="2000">
          <a:solidFill>
            <a:srgbClr val="808080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9" r:id="rId1"/>
    <p:sldLayoutId id="2147487960" r:id="rId2"/>
    <p:sldLayoutId id="2147487961" r:id="rId3"/>
    <p:sldLayoutId id="2147487962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1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/>
          <p:cNvSpPr>
            <a:spLocks noChangeArrowheads="1"/>
          </p:cNvSpPr>
          <p:nvPr userDrawn="1"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7893" name="Rectangle 10"/>
          <p:cNvSpPr>
            <a:spLocks noChangeArrowheads="1"/>
          </p:cNvSpPr>
          <p:nvPr userDrawn="1"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/>
            <a:fld id="{97B0A2F7-F2E0-7243-9E81-007EA4808166}" type="slidenum"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/>
              <a:t>‹#›</a:t>
            </a:fld>
            <a:endParaRPr lang="en-US" sz="1000" smtClean="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78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78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7896" name="Picture 22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883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5E9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7588" y="123525"/>
            <a:ext cx="65516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667750" y="6567492"/>
            <a:ext cx="463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defTabSz="914400">
              <a:defRPr/>
            </a:pPr>
            <a:fld id="{AD0E5665-E12A-4B0B-8954-DC6308D63D7E}" type="slidenum">
              <a:rPr lang="en-US" sz="1050" b="1">
                <a:solidFill>
                  <a:srgbClr val="666666"/>
                </a:solidFill>
                <a:latin typeface="Consolas" pitchFamily="49" charset="0"/>
              </a:rPr>
              <a:pPr defTabSz="914400">
                <a:defRPr/>
              </a:pPr>
              <a:t>‹#›</a:t>
            </a:fld>
            <a:endParaRPr lang="en-US" sz="1000" b="1" dirty="0">
              <a:solidFill>
                <a:srgbClr val="666666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05" r:id="rId1"/>
    <p:sldLayoutId id="214748800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ヒラギノ角ゴ Pro W3" pitchFamily="-112" charset="-128"/>
          <a:cs typeface="Tw Cen MT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ヒラギノ角ゴ Pro W3" pitchFamily="-112" charset="-128"/>
          <a:cs typeface="ヒラギノ角ゴ Pro W3" pitchFamily="-112" charset="-128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FFFF66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§"/>
        <a:defRPr sz="3200">
          <a:solidFill>
            <a:srgbClr val="00336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6699CC"/>
        </a:buClr>
        <a:buSzPct val="125000"/>
        <a:buChar char="•"/>
        <a:defRPr sz="2800">
          <a:solidFill>
            <a:srgbClr val="335F89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20000"/>
        </a:spcBef>
        <a:spcAft>
          <a:spcPct val="20000"/>
        </a:spcAft>
        <a:buClr>
          <a:srgbClr val="336699"/>
        </a:buClr>
        <a:buSzPct val="115000"/>
        <a:buFont typeface="Wingdings" pitchFamily="-128" charset="2"/>
        <a:buChar char="w"/>
        <a:defRPr sz="2400">
          <a:solidFill>
            <a:srgbClr val="5F5F5F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-128" charset="2"/>
        <a:buChar char="v"/>
        <a:defRPr sz="2000">
          <a:solidFill>
            <a:srgbClr val="808080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Calibri" pitchFamily="34" charset="0"/>
          <a:ea typeface="ヒラギノ角ゴ Pro W3" pitchFamily="-112" charset="-128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o"/>
        <a:defRPr sz="2000">
          <a:solidFill>
            <a:srgbClr val="9696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1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9"/>
          <p:cNvSpPr>
            <a:spLocks noChangeArrowheads="1"/>
          </p:cNvSpPr>
          <p:nvPr userDrawn="1"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7893" name="Rectangle 10"/>
          <p:cNvSpPr>
            <a:spLocks noChangeArrowheads="1"/>
          </p:cNvSpPr>
          <p:nvPr userDrawn="1"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/>
            <a:fld id="{97B0A2F7-F2E0-7243-9E81-007EA4808166}" type="slidenum">
              <a:rPr lang="en-US" sz="1000" smtClean="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/>
              <a:t>‹#›</a:t>
            </a:fld>
            <a:endParaRPr lang="en-US" sz="1000" smtClean="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789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789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7896" name="Picture 22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937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96888" y="6580188"/>
            <a:ext cx="3200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>
              <a:defRPr/>
            </a:pPr>
            <a:fld id="{29107CF6-A6CE-684D-A8BA-6CCB6059F7D6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>
                <a:defRPr/>
              </a:pPr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3" name="Picture 22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7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58" r:id="rId1"/>
    <p:sldLayoutId id="2147488159" r:id="rId2"/>
    <p:sldLayoutId id="2147488160" r:id="rId3"/>
    <p:sldLayoutId id="2147488161" r:id="rId4"/>
    <p:sldLayoutId id="2147488162" r:id="rId5"/>
    <p:sldLayoutId id="2147488163" r:id="rId6"/>
    <p:sldLayoutId id="2147488164" r:id="rId7"/>
    <p:sldLayoutId id="2147488165" r:id="rId8"/>
    <p:sldLayoutId id="2147488166" r:id="rId9"/>
    <p:sldLayoutId id="2147488167" r:id="rId10"/>
    <p:sldLayoutId id="214748816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GENI-logo-fina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96888" y="6580188"/>
            <a:ext cx="3200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00">
                <a:solidFill>
                  <a:srgbClr val="808080"/>
                </a:solidFill>
                <a:cs typeface="Kozuka Gothic Pro L"/>
              </a:rPr>
              <a:t>Sponsored by the National Science Foundation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>
              <a:defRPr/>
            </a:pPr>
            <a:fld id="{29107CF6-A6CE-684D-A8BA-6CCB6059F7D6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4400">
                <a:defRPr/>
              </a:pPr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3" name="Picture 22" descr="nsf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3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70" r:id="rId1"/>
    <p:sldLayoutId id="2147488171" r:id="rId2"/>
    <p:sldLayoutId id="2147488172" r:id="rId3"/>
    <p:sldLayoutId id="2147488173" r:id="rId4"/>
    <p:sldLayoutId id="2147488174" r:id="rId5"/>
    <p:sldLayoutId id="2147488175" r:id="rId6"/>
    <p:sldLayoutId id="2147488176" r:id="rId7"/>
    <p:sldLayoutId id="2147488177" r:id="rId8"/>
    <p:sldLayoutId id="2147488178" r:id="rId9"/>
    <p:sldLayoutId id="2147488179" r:id="rId10"/>
    <p:sldLayoutId id="214748818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 smtClean="0">
                <a:solidFill>
                  <a:srgbClr val="161645"/>
                </a:solidFill>
                <a:latin typeface="Calibri" charset="0"/>
              </a:rPr>
              <a:t>A peek at consistency models, and transactional 2PL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  <a:p>
            <a:pPr algn="ctr" defTabSz="455613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651222"/>
                </a:solidFill>
                <a:latin typeface="Calibri" charset="0"/>
              </a:rPr>
              <a:t>http://</a:t>
            </a:r>
            <a:r>
              <a:rPr lang="en-US" b="1" dirty="0" err="1">
                <a:solidFill>
                  <a:srgbClr val="651222"/>
                </a:solidFill>
                <a:latin typeface="Calibri" charset="0"/>
              </a:rPr>
              <a:t>www.cs.duke.edu</a:t>
            </a:r>
            <a:r>
              <a:rPr lang="en-US" b="1" dirty="0">
                <a:solidFill>
                  <a:srgbClr val="651222"/>
                </a:solidFill>
                <a:latin typeface="Calibri" charset="0"/>
              </a:rPr>
              <a:t>/~chase</a:t>
            </a:r>
            <a:r>
              <a:rPr lang="en-US" b="1" dirty="0" smtClean="0">
                <a:solidFill>
                  <a:srgbClr val="651222"/>
                </a:solidFill>
                <a:latin typeface="Calibri" charset="0"/>
              </a:rPr>
              <a:t>/cps512</a:t>
            </a:r>
            <a:endParaRPr lang="en-US" b="1" dirty="0">
              <a:solidFill>
                <a:srgbClr val="65122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173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KVStore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3914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class </a:t>
            </a:r>
            <a:r>
              <a:rPr lang="en-US" dirty="0" err="1"/>
              <a:t>KVStore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/>
              <a:t>Actor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private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i="1" dirty="0"/>
              <a:t>store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scala.collection.mutable.HashMap</a:t>
            </a:r>
            <a:r>
              <a:rPr lang="en-US" dirty="0"/>
              <a:t>[</a:t>
            </a:r>
            <a:r>
              <a:rPr lang="en-US" dirty="0" err="1"/>
              <a:t>BigInt</a:t>
            </a:r>
            <a:r>
              <a:rPr lang="en-US" dirty="0"/>
              <a:t>, Any]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override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receive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case </a:t>
            </a:r>
            <a:r>
              <a:rPr lang="en-US" i="1" dirty="0"/>
              <a:t>Put</a:t>
            </a:r>
            <a:r>
              <a:rPr lang="en-US" dirty="0"/>
              <a:t>(key, </a:t>
            </a:r>
            <a:r>
              <a:rPr lang="en-US" dirty="0" smtClean="0"/>
              <a:t>cell) </a:t>
            </a:r>
            <a:r>
              <a:rPr lang="en-US" dirty="0"/>
              <a:t>=&gt;</a:t>
            </a:r>
            <a:br>
              <a:rPr lang="en-US" dirty="0"/>
            </a:br>
            <a:r>
              <a:rPr lang="en-US" dirty="0"/>
              <a:t>      sender ! </a:t>
            </a:r>
            <a:r>
              <a:rPr lang="en-US" i="1" dirty="0" err="1"/>
              <a:t>store</a:t>
            </a:r>
            <a:r>
              <a:rPr lang="en-US" dirty="0" err="1"/>
              <a:t>.put</a:t>
            </a:r>
            <a:r>
              <a:rPr lang="en-US" dirty="0"/>
              <a:t>(</a:t>
            </a:r>
            <a:r>
              <a:rPr lang="en-US" dirty="0" err="1"/>
              <a:t>key</a:t>
            </a:r>
            <a:r>
              <a:rPr lang="en-US" dirty="0" err="1" smtClean="0"/>
              <a:t>,cell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case </a:t>
            </a:r>
            <a:r>
              <a:rPr lang="en-US" i="1" dirty="0"/>
              <a:t>Get</a:t>
            </a:r>
            <a:r>
              <a:rPr lang="en-US" dirty="0"/>
              <a:t>(key) =&gt;</a:t>
            </a:r>
            <a:br>
              <a:rPr lang="en-US" dirty="0"/>
            </a:br>
            <a:r>
              <a:rPr lang="en-US" dirty="0"/>
              <a:t>      sender ! </a:t>
            </a:r>
            <a:r>
              <a:rPr lang="en-US" i="1" dirty="0" err="1"/>
              <a:t>store</a:t>
            </a:r>
            <a:r>
              <a:rPr lang="en-US" dirty="0" err="1"/>
              <a:t>.get</a:t>
            </a:r>
            <a:r>
              <a:rPr lang="en-US" dirty="0"/>
              <a:t>(key)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49823"/>
            <a:ext cx="3659322" cy="172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5525" y="5026223"/>
            <a:ext cx="240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[Pic courtesy of Alex </a:t>
            </a:r>
            <a:r>
              <a:rPr lang="en-US" sz="1400" dirty="0" err="1" smtClean="0"/>
              <a:t>Smola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19800"/>
            <a:ext cx="3846534" cy="67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03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735753"/>
            <a:ext cx="5715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private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touchCell</a:t>
            </a:r>
            <a:r>
              <a:rPr lang="en-US" dirty="0"/>
              <a:t>() = {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 err="1"/>
              <a:t>stats</a:t>
            </a:r>
            <a:r>
              <a:rPr lang="en-US" dirty="0" err="1"/>
              <a:t>.</a:t>
            </a:r>
            <a:r>
              <a:rPr lang="en-US" i="1" dirty="0" err="1"/>
              <a:t>touches</a:t>
            </a:r>
            <a:r>
              <a:rPr lang="en-US" i="1" dirty="0"/>
              <a:t> </a:t>
            </a:r>
            <a:r>
              <a:rPr lang="en-US" dirty="0"/>
              <a:t>+= 1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key = </a:t>
            </a:r>
            <a:r>
              <a:rPr lang="en-US" dirty="0" err="1"/>
              <a:t>chooseActiveCell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cell = </a:t>
            </a:r>
            <a:r>
              <a:rPr lang="en-US" dirty="0" err="1"/>
              <a:t>directRead</a:t>
            </a:r>
            <a:r>
              <a:rPr lang="en-US" dirty="0"/>
              <a:t>(key)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cell.isEmpty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stats</a:t>
            </a:r>
            <a:r>
              <a:rPr lang="en-US" dirty="0" err="1"/>
              <a:t>.</a:t>
            </a:r>
            <a:r>
              <a:rPr lang="en-US" i="1" dirty="0" err="1"/>
              <a:t>misses</a:t>
            </a:r>
            <a:r>
              <a:rPr lang="en-US" i="1" dirty="0"/>
              <a:t> </a:t>
            </a:r>
            <a:r>
              <a:rPr lang="en-US" dirty="0"/>
              <a:t>+= 1</a:t>
            </a:r>
            <a:br>
              <a:rPr lang="en-US" dirty="0"/>
            </a:br>
            <a:r>
              <a:rPr lang="en-US" dirty="0"/>
              <a:t>  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r = </a:t>
            </a:r>
            <a:r>
              <a:rPr lang="en-US" dirty="0" err="1" smtClean="0"/>
              <a:t>cell.get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&lt;check and modify contents of cell r&gt;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directWrite</a:t>
            </a:r>
            <a:r>
              <a:rPr lang="en-US" dirty="0"/>
              <a:t>(key, r)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</a:t>
            </a:r>
            <a:r>
              <a:rPr lang="en-US" dirty="0" err="1" smtClean="0"/>
              <a:t>RingService</a:t>
            </a:r>
            <a:r>
              <a:rPr lang="en-US" dirty="0" smtClean="0"/>
              <a:t>” does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8800" y="2638961"/>
            <a:ext cx="304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What happens if two </a:t>
            </a:r>
            <a:r>
              <a:rPr lang="en-US" sz="2000" b="1" dirty="0" err="1" smtClean="0"/>
              <a:t>RingServers</a:t>
            </a:r>
            <a:r>
              <a:rPr lang="en-US" sz="2000" b="1" dirty="0" smtClean="0"/>
              <a:t> try to touch the same cell “at the same time”?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430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message ordering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32667"/>
            <a:ext cx="8229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a given pair of actors, messages sent directly from the first to the second will not be received out-of-order. The word directly emphasizes that this guarantee only applies when sending with the tell operator to the final destination [not through intermediaries].    Suppose: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Actor A1 sends messages M1, M2, M3 to </a:t>
            </a:r>
            <a:r>
              <a:rPr lang="en-US" sz="2000" dirty="0" smtClean="0"/>
              <a:t>A2</a:t>
            </a:r>
            <a:endParaRPr lang="en-US" sz="2000" dirty="0"/>
          </a:p>
          <a:p>
            <a:r>
              <a:rPr lang="en-US" sz="2000" dirty="0"/>
              <a:t>    Actor A3 sends messages M4, M5, M6 to </a:t>
            </a:r>
            <a:r>
              <a:rPr lang="en-US" sz="2000" dirty="0" smtClean="0"/>
              <a:t>A2</a:t>
            </a:r>
          </a:p>
          <a:p>
            <a:endParaRPr lang="en-US" sz="2000" dirty="0"/>
          </a:p>
          <a:p>
            <a:r>
              <a:rPr lang="en-US" sz="2000" dirty="0" smtClean="0"/>
              <a:t>Then: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smtClean="0"/>
              <a:t>If </a:t>
            </a:r>
            <a:r>
              <a:rPr lang="en-US" sz="2000" dirty="0"/>
              <a:t>M1 is delivered it must be delivered before M2 and M3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If </a:t>
            </a:r>
            <a:r>
              <a:rPr lang="en-US" sz="2000" dirty="0"/>
              <a:t>M2 is delivered it must be delivered before M3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If </a:t>
            </a:r>
            <a:r>
              <a:rPr lang="en-US" sz="2000" dirty="0"/>
              <a:t>M4 is delivered it must be delivered before M5 and M6</a:t>
            </a:r>
          </a:p>
          <a:p>
            <a:r>
              <a:rPr lang="en-US" sz="2000" dirty="0"/>
              <a:t>     </a:t>
            </a:r>
            <a:r>
              <a:rPr lang="en-US" sz="2000" dirty="0" smtClean="0"/>
              <a:t>If </a:t>
            </a:r>
            <a:r>
              <a:rPr lang="en-US" sz="2000" dirty="0"/>
              <a:t>M5 is delivered it must be delivered before </a:t>
            </a:r>
            <a:r>
              <a:rPr lang="en-US" sz="2000" dirty="0" smtClean="0"/>
              <a:t>M6</a:t>
            </a:r>
          </a:p>
          <a:p>
            <a:endParaRPr lang="en-US" sz="2000" dirty="0"/>
          </a:p>
          <a:p>
            <a:r>
              <a:rPr lang="en-US" sz="2000" dirty="0" smtClean="0"/>
              <a:t>But: 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smtClean="0"/>
              <a:t>A2 </a:t>
            </a:r>
            <a:r>
              <a:rPr lang="en-US" sz="2000" dirty="0"/>
              <a:t>can see messages from A1 interleaved with messages from A3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Any of </a:t>
            </a:r>
            <a:r>
              <a:rPr lang="en-US" sz="2000" dirty="0"/>
              <a:t>the messages may be dropped, i.e. not arrive at A2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23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ACID Properties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365250"/>
            <a:ext cx="8177213" cy="467518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Arial"/>
              </a:rPr>
              <a:t>ACID </a:t>
            </a:r>
            <a:r>
              <a:rPr lang="en-US" dirty="0" smtClean="0"/>
              <a:t>guarantees </a:t>
            </a:r>
            <a:r>
              <a:rPr lang="en-US" dirty="0"/>
              <a:t>four intertwined properties:</a:t>
            </a:r>
          </a:p>
          <a:p>
            <a:r>
              <a:rPr lang="en-US" sz="2400" b="1" i="1" u="sng" dirty="0"/>
              <a:t>Atomicity</a:t>
            </a:r>
            <a:r>
              <a:rPr lang="en-US" sz="2400" dirty="0"/>
              <a:t>.  Transactions can never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partly commit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; their updates are applied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all or nothing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.</a:t>
            </a:r>
          </a:p>
          <a:p>
            <a:r>
              <a:rPr lang="en-US" sz="2400" b="1" i="1" u="sng" dirty="0" smtClean="0"/>
              <a:t>Consistency</a:t>
            </a:r>
            <a:r>
              <a:rPr lang="en-US" sz="2400" dirty="0"/>
              <a:t>.  Each transaction </a:t>
            </a:r>
            <a:r>
              <a:rPr lang="en-US" sz="2400" i="1" dirty="0"/>
              <a:t>T</a:t>
            </a:r>
            <a:r>
              <a:rPr lang="en-US" sz="2400" dirty="0"/>
              <a:t> transitions the dataset from one </a:t>
            </a:r>
            <a:r>
              <a:rPr lang="en-US" sz="2400" i="1" dirty="0"/>
              <a:t>semantically</a:t>
            </a:r>
            <a:r>
              <a:rPr lang="en-US" sz="2400" dirty="0"/>
              <a:t> consistent state to another.</a:t>
            </a:r>
          </a:p>
          <a:p>
            <a:r>
              <a:rPr lang="en-US" sz="2400" b="1" i="1" u="sng" dirty="0" smtClean="0"/>
              <a:t>Independence</a:t>
            </a:r>
            <a:r>
              <a:rPr lang="en-US" sz="2400" b="1" i="1" u="sng" dirty="0"/>
              <a:t>/Isolation</a:t>
            </a:r>
            <a:r>
              <a:rPr lang="en-US" sz="2400" dirty="0"/>
              <a:t>.  All updates by </a:t>
            </a:r>
            <a:r>
              <a:rPr lang="en-US" sz="2400" i="1" dirty="0"/>
              <a:t>T1</a:t>
            </a:r>
            <a:r>
              <a:rPr lang="en-US" sz="2400" dirty="0"/>
              <a:t> are either entirely visible to </a:t>
            </a:r>
            <a:r>
              <a:rPr lang="en-US" sz="2400" i="1" dirty="0"/>
              <a:t>T2</a:t>
            </a:r>
            <a:r>
              <a:rPr lang="en-US" sz="2400" dirty="0"/>
              <a:t>, or are not visible at all</a:t>
            </a:r>
            <a:r>
              <a:rPr lang="en-US" sz="2400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   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serializability</a:t>
            </a:r>
            <a:r>
              <a:rPr lang="en-US" dirty="0" smtClean="0">
                <a:sym typeface="Wingdings"/>
              </a:rPr>
              <a:t>)</a:t>
            </a:r>
            <a:endParaRPr lang="en-US" sz="2000" dirty="0"/>
          </a:p>
          <a:p>
            <a:r>
              <a:rPr lang="en-US" sz="2400" b="1" i="1" u="sng" dirty="0" smtClean="0"/>
              <a:t>Durability</a:t>
            </a:r>
            <a:r>
              <a:rPr lang="en-US" sz="2400" dirty="0"/>
              <a:t>.  Updates made by </a:t>
            </a:r>
            <a:r>
              <a:rPr lang="en-US" sz="2400" i="1" dirty="0"/>
              <a:t>T</a:t>
            </a:r>
            <a:r>
              <a:rPr lang="en-US" sz="2400" dirty="0"/>
              <a:t> are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never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lost once </a:t>
            </a:r>
            <a:r>
              <a:rPr lang="en-US" sz="2400" i="1" dirty="0"/>
              <a:t>T</a:t>
            </a:r>
            <a:r>
              <a:rPr lang="en-US" sz="2400" dirty="0"/>
              <a:t> commits.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0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Serial schedule</a:t>
            </a:r>
          </a:p>
        </p:txBody>
      </p:sp>
      <p:grpSp>
        <p:nvGrpSpPr>
          <p:cNvPr id="70659" name="Group 7"/>
          <p:cNvGrpSpPr>
            <a:grpSpLocks/>
          </p:cNvGrpSpPr>
          <p:nvPr/>
        </p:nvGrpSpPr>
        <p:grpSpPr bwMode="auto">
          <a:xfrm>
            <a:off x="6934200" y="3313113"/>
            <a:ext cx="1219200" cy="762000"/>
            <a:chOff x="240" y="1920"/>
            <a:chExt cx="768" cy="48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40" y="1920"/>
              <a:ext cx="768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432" y="2016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ea typeface="ＭＳ Ｐゴシック" charset="-128"/>
                  <a:cs typeface="ＭＳ Ｐゴシック" charset="-128"/>
                </a:rPr>
                <a:t>Sn</a:t>
              </a:r>
            </a:p>
          </p:txBody>
        </p:sp>
      </p:grpSp>
      <p:grpSp>
        <p:nvGrpSpPr>
          <p:cNvPr id="70660" name="Group 8"/>
          <p:cNvGrpSpPr>
            <a:grpSpLocks/>
          </p:cNvGrpSpPr>
          <p:nvPr/>
        </p:nvGrpSpPr>
        <p:grpSpPr bwMode="auto">
          <a:xfrm>
            <a:off x="381000" y="3389313"/>
            <a:ext cx="1219200" cy="762000"/>
            <a:chOff x="240" y="1920"/>
            <a:chExt cx="768" cy="480"/>
          </a:xfrm>
        </p:grpSpPr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0" y="1920"/>
              <a:ext cx="768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432" y="2016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ea typeface="ＭＳ Ｐゴシック" charset="-128"/>
                  <a:cs typeface="ＭＳ Ｐゴシック" charset="-128"/>
                </a:rPr>
                <a:t>S0</a:t>
              </a:r>
            </a:p>
          </p:txBody>
        </p:sp>
      </p:grpSp>
      <p:grpSp>
        <p:nvGrpSpPr>
          <p:cNvPr id="70661" name="Group 11"/>
          <p:cNvGrpSpPr>
            <a:grpSpLocks/>
          </p:cNvGrpSpPr>
          <p:nvPr/>
        </p:nvGrpSpPr>
        <p:grpSpPr bwMode="auto">
          <a:xfrm>
            <a:off x="2057400" y="3389313"/>
            <a:ext cx="1219200" cy="762000"/>
            <a:chOff x="240" y="1920"/>
            <a:chExt cx="768" cy="480"/>
          </a:xfrm>
        </p:grpSpPr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240" y="1920"/>
              <a:ext cx="768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432" y="2016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ea typeface="ＭＳ Ｐゴシック" charset="-128"/>
                  <a:cs typeface="ＭＳ Ｐゴシック" charset="-128"/>
                </a:rPr>
                <a:t>S1</a:t>
              </a:r>
            </a:p>
          </p:txBody>
        </p:sp>
      </p:grpSp>
      <p:grpSp>
        <p:nvGrpSpPr>
          <p:cNvPr id="70662" name="Group 14"/>
          <p:cNvGrpSpPr>
            <a:grpSpLocks/>
          </p:cNvGrpSpPr>
          <p:nvPr/>
        </p:nvGrpSpPr>
        <p:grpSpPr bwMode="auto">
          <a:xfrm>
            <a:off x="3657600" y="3389313"/>
            <a:ext cx="1219200" cy="762000"/>
            <a:chOff x="240" y="1920"/>
            <a:chExt cx="768" cy="480"/>
          </a:xfrm>
        </p:grpSpPr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240" y="1920"/>
              <a:ext cx="768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32" y="2016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ysClr val="windowText" lastClr="000000"/>
                  </a:solidFill>
                  <a:ea typeface="ＭＳ Ｐゴシック" charset="-128"/>
                  <a:cs typeface="ＭＳ Ｐゴシック" charset="-128"/>
                </a:rPr>
                <a:t>S2</a:t>
              </a:r>
            </a:p>
          </p:txBody>
        </p:sp>
      </p:grpSp>
      <p:cxnSp>
        <p:nvCxnSpPr>
          <p:cNvPr id="70663" name="AutoShape 20"/>
          <p:cNvCxnSpPr>
            <a:cxnSpLocks noChangeShapeType="1"/>
          </p:cNvCxnSpPr>
          <p:nvPr/>
        </p:nvCxnSpPr>
        <p:spPr bwMode="auto">
          <a:xfrm rot="5400000" flipV="1">
            <a:off x="6768306" y="3098007"/>
            <a:ext cx="1587" cy="73660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4" name="AutoShape 21"/>
          <p:cNvCxnSpPr>
            <a:cxnSpLocks noChangeShapeType="1"/>
          </p:cNvCxnSpPr>
          <p:nvPr/>
        </p:nvCxnSpPr>
        <p:spPr bwMode="auto">
          <a:xfrm rot="5400000" flipV="1">
            <a:off x="1828006" y="3094832"/>
            <a:ext cx="1587" cy="81280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5" name="AutoShape 22"/>
          <p:cNvCxnSpPr>
            <a:cxnSpLocks noChangeShapeType="1"/>
          </p:cNvCxnSpPr>
          <p:nvPr/>
        </p:nvCxnSpPr>
        <p:spPr bwMode="auto">
          <a:xfrm rot="5400000" flipV="1">
            <a:off x="3466306" y="3132932"/>
            <a:ext cx="1587" cy="73660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6" name="AutoShape 23"/>
          <p:cNvCxnSpPr>
            <a:cxnSpLocks noChangeShapeType="1"/>
          </p:cNvCxnSpPr>
          <p:nvPr/>
        </p:nvCxnSpPr>
        <p:spPr bwMode="auto">
          <a:xfrm rot="5400000" flipV="1">
            <a:off x="5091906" y="3098007"/>
            <a:ext cx="1587" cy="736600"/>
          </a:xfrm>
          <a:prstGeom prst="curvedConnector3">
            <a:avLst>
              <a:gd name="adj1" fmla="val -214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1584325" y="2590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rPr>
              <a:t>T1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3260725" y="2667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rPr>
              <a:t>T2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6537325" y="2590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ea typeface="ＭＳ Ｐゴシック" charset="-128"/>
                <a:cs typeface="ＭＳ Ｐゴシック" charset="-128"/>
              </a:rPr>
              <a:t>Tn</a:t>
            </a:r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5943600" y="3694113"/>
            <a:ext cx="152400" cy="1524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5334000" y="3694113"/>
            <a:ext cx="152400" cy="1524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5638800" y="3694113"/>
            <a:ext cx="152400" cy="1524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 flipH="1" flipV="1">
            <a:off x="2743200" y="3922713"/>
            <a:ext cx="114300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H="1" flipV="1">
            <a:off x="1143000" y="3922713"/>
            <a:ext cx="274320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886200" y="3998913"/>
            <a:ext cx="38100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 flipV="1">
            <a:off x="3886200" y="3922713"/>
            <a:ext cx="350520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678" name="TextBox 44"/>
          <p:cNvSpPr txBox="1">
            <a:spLocks noChangeArrowheads="1"/>
          </p:cNvSpPr>
          <p:nvPr/>
        </p:nvSpPr>
        <p:spPr bwMode="auto">
          <a:xfrm>
            <a:off x="609600" y="5410200"/>
            <a:ext cx="7772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003367"/>
                </a:solidFill>
              </a:rPr>
              <a:t>The data is in a “good” state “between” transactions.</a:t>
            </a:r>
          </a:p>
          <a:p>
            <a:pPr algn="ctr" eaLnBrk="1" hangingPunct="1"/>
            <a:r>
              <a:rPr lang="en-US" sz="2000" dirty="0" smtClean="0">
                <a:solidFill>
                  <a:srgbClr val="003367"/>
                </a:solidFill>
              </a:rPr>
              <a:t>Transaction bodies must be coded correctly!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6002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eaLnBrk="0" hangingPunct="0"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b="1" kern="0" dirty="0">
                <a:solidFill>
                  <a:srgbClr val="651222"/>
                </a:solidFill>
                <a:cs typeface="Arial" charset="0"/>
              </a:rPr>
              <a:t>One-copy </a:t>
            </a:r>
            <a:r>
              <a:rPr lang="en-US" b="1" kern="0" dirty="0" err="1">
                <a:solidFill>
                  <a:srgbClr val="651222"/>
                </a:solidFill>
                <a:cs typeface="Arial" charset="0"/>
              </a:rPr>
              <a:t>serializability</a:t>
            </a:r>
            <a:r>
              <a:rPr lang="en-US" b="1" kern="0" dirty="0">
                <a:solidFill>
                  <a:srgbClr val="651222"/>
                </a:solidFill>
                <a:cs typeface="Arial" charset="0"/>
              </a:rPr>
              <a:t> </a:t>
            </a:r>
            <a:r>
              <a:rPr lang="en-US" kern="0" dirty="0">
                <a:solidFill>
                  <a:srgbClr val="00264D"/>
                </a:solidFill>
                <a:cs typeface="Arial" charset="0"/>
              </a:rPr>
              <a:t>(1SR): Transactions observe the effects of their predecessors, and not of their successors.</a:t>
            </a:r>
          </a:p>
        </p:txBody>
      </p:sp>
    </p:spTree>
    <p:extLst>
      <p:ext uri="{BB962C8B-B14F-4D97-AF65-F5344CB8AC3E}">
        <p14:creationId xmlns:p14="http://schemas.microsoft.com/office/powerpoint/2010/main" val="405013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ACID Properties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573212"/>
            <a:ext cx="8177213" cy="4675188"/>
          </a:xfrm>
        </p:spPr>
        <p:txBody>
          <a:bodyPr/>
          <a:lstStyle/>
          <a:p>
            <a:r>
              <a:rPr lang="en-US" sz="2400" b="1" i="1" u="sng" dirty="0" smtClean="0"/>
              <a:t>Atomicity</a:t>
            </a:r>
            <a:r>
              <a:rPr lang="en-US" sz="2400" dirty="0"/>
              <a:t>. </a:t>
            </a:r>
            <a:r>
              <a:rPr lang="en-US" sz="2400" dirty="0" smtClean="0"/>
              <a:t>The system guarantees atomicity using logging, shadowing, distributed commit.</a:t>
            </a:r>
          </a:p>
          <a:p>
            <a:r>
              <a:rPr lang="en-US" sz="2400" b="1" i="1" u="sng" dirty="0" smtClean="0"/>
              <a:t>Consistency</a:t>
            </a:r>
            <a:r>
              <a:rPr lang="en-US" sz="2400" dirty="0"/>
              <a:t>.  </a:t>
            </a:r>
            <a:r>
              <a:rPr lang="en-US" sz="2400" dirty="0" smtClean="0"/>
              <a:t>The </a:t>
            </a:r>
            <a:r>
              <a:rPr lang="en-US" sz="2400" dirty="0"/>
              <a:t>application </a:t>
            </a:r>
            <a:r>
              <a:rPr lang="en-US" sz="2400" dirty="0" smtClean="0"/>
              <a:t>guarantees consistency by </a:t>
            </a:r>
            <a:r>
              <a:rPr lang="en-US" sz="2400" dirty="0"/>
              <a:t>correctly marking transaction boundaries.</a:t>
            </a:r>
          </a:p>
          <a:p>
            <a:r>
              <a:rPr lang="en-US" sz="2400" b="1" i="1" u="sng" dirty="0"/>
              <a:t>Independence/Isolation</a:t>
            </a:r>
            <a:r>
              <a:rPr lang="en-US" sz="2400" dirty="0"/>
              <a:t>.  </a:t>
            </a:r>
            <a:r>
              <a:rPr lang="en-US" dirty="0" smtClean="0"/>
              <a:t>Guaranteed </a:t>
            </a:r>
            <a:r>
              <a:rPr lang="en-US" sz="2400" dirty="0" smtClean="0"/>
              <a:t>through </a:t>
            </a:r>
            <a:r>
              <a:rPr lang="en-US" sz="2400" dirty="0"/>
              <a:t>locking or timestamp-based concurrency control.</a:t>
            </a:r>
          </a:p>
          <a:p>
            <a:r>
              <a:rPr lang="en-US" sz="2400" b="1" i="1" u="sng" dirty="0"/>
              <a:t>Durability</a:t>
            </a:r>
            <a:r>
              <a:rPr lang="en-US" sz="2400" dirty="0"/>
              <a:t>. </a:t>
            </a:r>
            <a:r>
              <a:rPr lang="en-US" sz="2400" dirty="0" smtClean="0"/>
              <a:t> The </a:t>
            </a:r>
            <a:r>
              <a:rPr lang="en-US" sz="2400" dirty="0"/>
              <a:t>system guarantees </a:t>
            </a:r>
            <a:r>
              <a:rPr lang="en-US" sz="2400" dirty="0" smtClean="0"/>
              <a:t>durability by </a:t>
            </a:r>
            <a:r>
              <a:rPr lang="en-US" sz="2400" dirty="0"/>
              <a:t>writing updates to stable </a:t>
            </a:r>
            <a:r>
              <a:rPr lang="en-US" sz="2400" dirty="0" smtClean="0"/>
              <a:t>storage (e.g., logging again).</a:t>
            </a: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2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“A small database”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521075" y="2257425"/>
            <a:ext cx="2117725" cy="1247775"/>
          </a:xfrm>
          <a:prstGeom prst="rect">
            <a:avLst/>
          </a:prstGeom>
          <a:solidFill>
            <a:srgbClr val="DCE1EC"/>
          </a:solidFill>
          <a:ln w="12700">
            <a:solidFill>
              <a:srgbClr val="DCE1E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0" y="3976687"/>
            <a:ext cx="168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volatile memory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048000" y="4419600"/>
            <a:ext cx="1371600" cy="1562100"/>
          </a:xfrm>
          <a:prstGeom prst="rect">
            <a:avLst/>
          </a:prstGeom>
          <a:solidFill>
            <a:srgbClr val="DCE1EC"/>
          </a:solidFill>
          <a:ln w="12700">
            <a:solidFill>
              <a:srgbClr val="DCE1E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4" name="Group 40"/>
          <p:cNvGrpSpPr>
            <a:grpSpLocks/>
          </p:cNvGrpSpPr>
          <p:nvPr/>
        </p:nvGrpSpPr>
        <p:grpSpPr bwMode="auto">
          <a:xfrm>
            <a:off x="3200400" y="4648200"/>
            <a:ext cx="1052513" cy="1089025"/>
            <a:chOff x="6580188" y="4267200"/>
            <a:chExt cx="1052512" cy="1089025"/>
          </a:xfrm>
        </p:grpSpPr>
        <p:sp>
          <p:nvSpPr>
            <p:cNvPr id="73763" name="Oval 7"/>
            <p:cNvSpPr>
              <a:spLocks noChangeArrowheads="1"/>
            </p:cNvSpPr>
            <p:nvPr/>
          </p:nvSpPr>
          <p:spPr bwMode="auto">
            <a:xfrm>
              <a:off x="6938963" y="4267200"/>
              <a:ext cx="168275" cy="168275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4" name="Oval 8"/>
            <p:cNvSpPr>
              <a:spLocks noChangeArrowheads="1"/>
            </p:cNvSpPr>
            <p:nvPr/>
          </p:nvSpPr>
          <p:spPr bwMode="auto">
            <a:xfrm>
              <a:off x="7223125" y="4832350"/>
              <a:ext cx="168275" cy="1682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5" name="Oval 9"/>
            <p:cNvSpPr>
              <a:spLocks noChangeArrowheads="1"/>
            </p:cNvSpPr>
            <p:nvPr/>
          </p:nvSpPr>
          <p:spPr bwMode="auto">
            <a:xfrm>
              <a:off x="6713538" y="4832350"/>
              <a:ext cx="168275" cy="168275"/>
            </a:xfrm>
            <a:prstGeom prst="ellipse">
              <a:avLst/>
            </a:pr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766" name="AutoShape 10"/>
            <p:cNvCxnSpPr>
              <a:cxnSpLocks noChangeShapeType="1"/>
              <a:stCxn id="73763" idx="4"/>
              <a:endCxn id="73764" idx="0"/>
            </p:cNvCxnSpPr>
            <p:nvPr/>
          </p:nvCxnSpPr>
          <p:spPr bwMode="auto">
            <a:xfrm>
              <a:off x="7023100" y="4435475"/>
              <a:ext cx="284163" cy="3968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67" name="AutoShape 11"/>
            <p:cNvCxnSpPr>
              <a:cxnSpLocks noChangeShapeType="1"/>
              <a:stCxn id="73763" idx="4"/>
              <a:endCxn id="73765" idx="0"/>
            </p:cNvCxnSpPr>
            <p:nvPr/>
          </p:nvCxnSpPr>
          <p:spPr bwMode="auto">
            <a:xfrm flipH="1">
              <a:off x="6797675" y="4435475"/>
              <a:ext cx="225425" cy="3968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68" name="Oval 12"/>
            <p:cNvSpPr>
              <a:spLocks noChangeArrowheads="1"/>
            </p:cNvSpPr>
            <p:nvPr/>
          </p:nvSpPr>
          <p:spPr bwMode="auto">
            <a:xfrm>
              <a:off x="6875463" y="5162550"/>
              <a:ext cx="168275" cy="168275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9" name="Oval 13"/>
            <p:cNvSpPr>
              <a:spLocks noChangeArrowheads="1"/>
            </p:cNvSpPr>
            <p:nvPr/>
          </p:nvSpPr>
          <p:spPr bwMode="auto">
            <a:xfrm>
              <a:off x="6580188" y="5162550"/>
              <a:ext cx="168275" cy="168275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770" name="AutoShape 14"/>
            <p:cNvCxnSpPr>
              <a:cxnSpLocks noChangeShapeType="1"/>
              <a:stCxn id="73765" idx="4"/>
              <a:endCxn id="73768" idx="0"/>
            </p:cNvCxnSpPr>
            <p:nvPr/>
          </p:nvCxnSpPr>
          <p:spPr bwMode="auto">
            <a:xfrm>
              <a:off x="6797675" y="5000625"/>
              <a:ext cx="161925" cy="161925"/>
            </a:xfrm>
            <a:prstGeom prst="straightConnector1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1" name="AutoShape 15"/>
            <p:cNvCxnSpPr>
              <a:cxnSpLocks noChangeShapeType="1"/>
              <a:stCxn id="73765" idx="4"/>
              <a:endCxn id="73769" idx="0"/>
            </p:cNvCxnSpPr>
            <p:nvPr/>
          </p:nvCxnSpPr>
          <p:spPr bwMode="auto">
            <a:xfrm flipH="1">
              <a:off x="6664325" y="5000625"/>
              <a:ext cx="133350" cy="161925"/>
            </a:xfrm>
            <a:prstGeom prst="straightConnector1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72" name="Oval 16"/>
            <p:cNvSpPr>
              <a:spLocks noChangeArrowheads="1"/>
            </p:cNvSpPr>
            <p:nvPr/>
          </p:nvSpPr>
          <p:spPr bwMode="auto">
            <a:xfrm>
              <a:off x="7464425" y="5187950"/>
              <a:ext cx="168275" cy="168275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773" name="AutoShape 17"/>
            <p:cNvCxnSpPr>
              <a:cxnSpLocks noChangeShapeType="1"/>
              <a:stCxn id="73764" idx="5"/>
              <a:endCxn id="73772" idx="0"/>
            </p:cNvCxnSpPr>
            <p:nvPr/>
          </p:nvCxnSpPr>
          <p:spPr bwMode="auto">
            <a:xfrm>
              <a:off x="7366000" y="4975225"/>
              <a:ext cx="182563" cy="212725"/>
            </a:xfrm>
            <a:prstGeom prst="straightConnector1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35" name="Oval 18"/>
          <p:cNvSpPr>
            <a:spLocks noChangeArrowheads="1"/>
          </p:cNvSpPr>
          <p:nvPr/>
        </p:nvSpPr>
        <p:spPr bwMode="auto">
          <a:xfrm>
            <a:off x="4460875" y="2325688"/>
            <a:ext cx="168275" cy="168275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19"/>
          <p:cNvSpPr>
            <a:spLocks noChangeArrowheads="1"/>
          </p:cNvSpPr>
          <p:nvPr/>
        </p:nvSpPr>
        <p:spPr bwMode="auto">
          <a:xfrm>
            <a:off x="4745038" y="2890838"/>
            <a:ext cx="168275" cy="1682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20"/>
          <p:cNvSpPr>
            <a:spLocks noChangeArrowheads="1"/>
          </p:cNvSpPr>
          <p:nvPr/>
        </p:nvSpPr>
        <p:spPr bwMode="auto">
          <a:xfrm>
            <a:off x="4235450" y="2890838"/>
            <a:ext cx="168275" cy="168275"/>
          </a:xfrm>
          <a:prstGeom prst="ellipse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38" name="AutoShape 21"/>
          <p:cNvCxnSpPr>
            <a:cxnSpLocks noChangeShapeType="1"/>
            <a:stCxn id="73735" idx="4"/>
            <a:endCxn id="73736" idx="0"/>
          </p:cNvCxnSpPr>
          <p:nvPr/>
        </p:nvCxnSpPr>
        <p:spPr bwMode="auto">
          <a:xfrm>
            <a:off x="4545013" y="2493963"/>
            <a:ext cx="284162" cy="396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22"/>
          <p:cNvCxnSpPr>
            <a:cxnSpLocks noChangeShapeType="1"/>
            <a:stCxn id="73735" idx="4"/>
            <a:endCxn id="73737" idx="0"/>
          </p:cNvCxnSpPr>
          <p:nvPr/>
        </p:nvCxnSpPr>
        <p:spPr bwMode="auto">
          <a:xfrm flipH="1">
            <a:off x="4319588" y="2493963"/>
            <a:ext cx="225425" cy="396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0" name="Oval 23"/>
          <p:cNvSpPr>
            <a:spLocks noChangeArrowheads="1"/>
          </p:cNvSpPr>
          <p:nvPr/>
        </p:nvSpPr>
        <p:spPr bwMode="auto">
          <a:xfrm>
            <a:off x="4397375" y="3221038"/>
            <a:ext cx="168275" cy="168275"/>
          </a:xfrm>
          <a:prstGeom prst="ellips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Oval 24"/>
          <p:cNvSpPr>
            <a:spLocks noChangeArrowheads="1"/>
          </p:cNvSpPr>
          <p:nvPr/>
        </p:nvSpPr>
        <p:spPr bwMode="auto">
          <a:xfrm>
            <a:off x="4102100" y="3221038"/>
            <a:ext cx="168275" cy="168275"/>
          </a:xfrm>
          <a:prstGeom prst="ellips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42" name="AutoShape 25"/>
          <p:cNvCxnSpPr>
            <a:cxnSpLocks noChangeShapeType="1"/>
            <a:stCxn id="73737" idx="4"/>
            <a:endCxn id="73740" idx="0"/>
          </p:cNvCxnSpPr>
          <p:nvPr/>
        </p:nvCxnSpPr>
        <p:spPr bwMode="auto">
          <a:xfrm>
            <a:off x="4319588" y="3059113"/>
            <a:ext cx="161925" cy="161925"/>
          </a:xfrm>
          <a:prstGeom prst="straightConnector1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26"/>
          <p:cNvCxnSpPr>
            <a:cxnSpLocks noChangeShapeType="1"/>
            <a:stCxn id="73737" idx="4"/>
            <a:endCxn id="73741" idx="0"/>
          </p:cNvCxnSpPr>
          <p:nvPr/>
        </p:nvCxnSpPr>
        <p:spPr bwMode="auto">
          <a:xfrm flipH="1">
            <a:off x="4186238" y="3059113"/>
            <a:ext cx="133350" cy="161925"/>
          </a:xfrm>
          <a:prstGeom prst="straightConnector1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4" name="Oval 27"/>
          <p:cNvSpPr>
            <a:spLocks noChangeArrowheads="1"/>
          </p:cNvSpPr>
          <p:nvPr/>
        </p:nvSpPr>
        <p:spPr bwMode="auto">
          <a:xfrm>
            <a:off x="4986338" y="3246438"/>
            <a:ext cx="168275" cy="168275"/>
          </a:xfrm>
          <a:prstGeom prst="ellipse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45" name="AutoShape 28"/>
          <p:cNvCxnSpPr>
            <a:cxnSpLocks noChangeShapeType="1"/>
            <a:stCxn id="73736" idx="5"/>
            <a:endCxn id="73744" idx="0"/>
          </p:cNvCxnSpPr>
          <p:nvPr/>
        </p:nvCxnSpPr>
        <p:spPr bwMode="auto">
          <a:xfrm>
            <a:off x="4887913" y="3033713"/>
            <a:ext cx="182562" cy="212725"/>
          </a:xfrm>
          <a:prstGeom prst="straightConnector1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AutoShape 29"/>
          <p:cNvSpPr>
            <a:spLocks noChangeArrowheads="1"/>
          </p:cNvSpPr>
          <p:nvPr/>
        </p:nvSpPr>
        <p:spPr bwMode="auto">
          <a:xfrm rot="-1938065">
            <a:off x="4800600" y="35814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3747" name="Group 31"/>
          <p:cNvGrpSpPr>
            <a:grpSpLocks/>
          </p:cNvGrpSpPr>
          <p:nvPr/>
        </p:nvGrpSpPr>
        <p:grpSpPr bwMode="auto">
          <a:xfrm>
            <a:off x="5238750" y="4419600"/>
            <a:ext cx="611188" cy="1952625"/>
            <a:chOff x="2688" y="2544"/>
            <a:chExt cx="385" cy="1230"/>
          </a:xfrm>
        </p:grpSpPr>
        <p:sp>
          <p:nvSpPr>
            <p:cNvPr id="73756" name="Rectangle 32"/>
            <p:cNvSpPr>
              <a:spLocks noChangeArrowheads="1"/>
            </p:cNvSpPr>
            <p:nvPr/>
          </p:nvSpPr>
          <p:spPr bwMode="auto">
            <a:xfrm>
              <a:off x="2688" y="2544"/>
              <a:ext cx="336" cy="984"/>
            </a:xfrm>
            <a:prstGeom prst="rect">
              <a:avLst/>
            </a:prstGeom>
            <a:solidFill>
              <a:srgbClr val="DCE1EC"/>
            </a:solidFill>
            <a:ln w="12700">
              <a:solidFill>
                <a:srgbClr val="DCE1E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7" name="Text Box 33"/>
            <p:cNvSpPr txBox="1">
              <a:spLocks noChangeArrowheads="1"/>
            </p:cNvSpPr>
            <p:nvPr/>
          </p:nvSpPr>
          <p:spPr bwMode="auto">
            <a:xfrm>
              <a:off x="2698" y="3483"/>
              <a:ext cx="3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3367"/>
                  </a:solidFill>
                </a:rPr>
                <a:t>log</a:t>
              </a:r>
              <a:endParaRPr lang="en-US" sz="1800">
                <a:solidFill>
                  <a:srgbClr val="003367"/>
                </a:solidFill>
              </a:endParaRPr>
            </a:p>
          </p:txBody>
        </p:sp>
        <p:sp>
          <p:nvSpPr>
            <p:cNvPr id="73758" name="Oval 34"/>
            <p:cNvSpPr>
              <a:spLocks noChangeArrowheads="1"/>
            </p:cNvSpPr>
            <p:nvPr/>
          </p:nvSpPr>
          <p:spPr bwMode="auto">
            <a:xfrm>
              <a:off x="2804" y="2660"/>
              <a:ext cx="106" cy="106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9" name="Oval 35"/>
            <p:cNvSpPr>
              <a:spLocks noChangeArrowheads="1"/>
            </p:cNvSpPr>
            <p:nvPr/>
          </p:nvSpPr>
          <p:spPr bwMode="auto">
            <a:xfrm>
              <a:off x="2803" y="2997"/>
              <a:ext cx="106" cy="10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0" name="Oval 36"/>
            <p:cNvSpPr>
              <a:spLocks noChangeArrowheads="1"/>
            </p:cNvSpPr>
            <p:nvPr/>
          </p:nvSpPr>
          <p:spPr bwMode="auto">
            <a:xfrm>
              <a:off x="2803" y="2828"/>
              <a:ext cx="106" cy="106"/>
            </a:xfrm>
            <a:prstGeom prst="ellipse">
              <a:avLst/>
            </a:pr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761" name="AutoShape 37"/>
            <p:cNvCxnSpPr>
              <a:cxnSpLocks noChangeShapeType="1"/>
            </p:cNvCxnSpPr>
            <p:nvPr/>
          </p:nvCxnSpPr>
          <p:spPr bwMode="auto">
            <a:xfrm flipH="1">
              <a:off x="2850" y="3285"/>
              <a:ext cx="3" cy="1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62" name="Rectangle 38"/>
            <p:cNvSpPr>
              <a:spLocks noChangeArrowheads="1"/>
            </p:cNvSpPr>
            <p:nvPr/>
          </p:nvSpPr>
          <p:spPr bwMode="auto">
            <a:xfrm>
              <a:off x="2824" y="3155"/>
              <a:ext cx="72" cy="6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8" name="AutoShape 39"/>
          <p:cNvSpPr>
            <a:spLocks noChangeArrowheads="1"/>
          </p:cNvSpPr>
          <p:nvPr/>
        </p:nvSpPr>
        <p:spPr bwMode="auto">
          <a:xfrm rot="1930585" flipH="1">
            <a:off x="4191000" y="35814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49" name="Text Box 33"/>
          <p:cNvSpPr txBox="1">
            <a:spLocks noChangeArrowheads="1"/>
          </p:cNvSpPr>
          <p:nvPr/>
        </p:nvSpPr>
        <p:spPr bwMode="auto">
          <a:xfrm>
            <a:off x="3048000" y="5938838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3367"/>
                </a:solidFill>
              </a:rPr>
              <a:t>snapshot</a:t>
            </a:r>
            <a:endParaRPr lang="en-US" sz="1800">
              <a:solidFill>
                <a:srgbClr val="003367"/>
              </a:solidFill>
            </a:endParaRPr>
          </a:p>
        </p:txBody>
      </p:sp>
      <p:sp>
        <p:nvSpPr>
          <p:cNvPr id="73750" name="TextBox 42"/>
          <p:cNvSpPr txBox="1">
            <a:spLocks noChangeArrowheads="1"/>
          </p:cNvSpPr>
          <p:nvPr/>
        </p:nvSpPr>
        <p:spPr bwMode="auto">
          <a:xfrm>
            <a:off x="5638800" y="2305050"/>
            <a:ext cx="325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</a:rPr>
              <a:t>Your favorite programming language</a:t>
            </a:r>
          </a:p>
        </p:txBody>
      </p:sp>
      <p:sp>
        <p:nvSpPr>
          <p:cNvPr id="73751" name="TextBox 43"/>
          <p:cNvSpPr txBox="1">
            <a:spLocks noChangeArrowheads="1"/>
          </p:cNvSpPr>
          <p:nvPr/>
        </p:nvSpPr>
        <p:spPr bwMode="auto">
          <a:xfrm>
            <a:off x="609600" y="2370138"/>
            <a:ext cx="2438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</a:rPr>
              <a:t>Your favorite data structures in memory</a:t>
            </a:r>
          </a:p>
        </p:txBody>
      </p:sp>
      <p:sp>
        <p:nvSpPr>
          <p:cNvPr id="73752" name="TextBox 44"/>
          <p:cNvSpPr txBox="1">
            <a:spLocks noChangeArrowheads="1"/>
          </p:cNvSpPr>
          <p:nvPr/>
        </p:nvSpPr>
        <p:spPr bwMode="auto">
          <a:xfrm>
            <a:off x="381000" y="5276850"/>
            <a:ext cx="2438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tx1"/>
                </a:solidFill>
              </a:rPr>
              <a:t>Push a “pickled” checkpoint to a file periodically</a:t>
            </a:r>
          </a:p>
        </p:txBody>
      </p:sp>
      <p:sp>
        <p:nvSpPr>
          <p:cNvPr id="73753" name="TextBox 45"/>
          <p:cNvSpPr txBox="1">
            <a:spLocks noChangeArrowheads="1"/>
          </p:cNvSpPr>
          <p:nvPr/>
        </p:nvSpPr>
        <p:spPr bwMode="auto">
          <a:xfrm>
            <a:off x="6172200" y="4648200"/>
            <a:ext cx="2438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tx1"/>
                </a:solidFill>
              </a:rPr>
              <a:t>Log transaction events as they </a:t>
            </a:r>
            <a:r>
              <a:rPr lang="en-US" dirty="0" smtClean="0">
                <a:solidFill>
                  <a:schemeClr val="tx1"/>
                </a:solidFill>
              </a:rPr>
              <a:t>occur, and push log ahead of commit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WAL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754" name="Straight Connector 47"/>
          <p:cNvCxnSpPr>
            <a:cxnSpLocks noChangeShapeType="1"/>
          </p:cNvCxnSpPr>
          <p:nvPr/>
        </p:nvCxnSpPr>
        <p:spPr bwMode="auto">
          <a:xfrm>
            <a:off x="762000" y="4341813"/>
            <a:ext cx="807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5" name="Text Box 33"/>
          <p:cNvSpPr txBox="1">
            <a:spLocks noChangeArrowheads="1"/>
          </p:cNvSpPr>
          <p:nvPr/>
        </p:nvSpPr>
        <p:spPr bwMode="auto">
          <a:xfrm>
            <a:off x="542925" y="1219200"/>
            <a:ext cx="463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3367"/>
                </a:solidFill>
              </a:rPr>
              <a:t>[Birrell/Jones/Wobber, SOSP 87]</a:t>
            </a:r>
            <a:endParaRPr lang="en-US" sz="1800">
              <a:solidFill>
                <a:srgbClr val="003367"/>
              </a:solidFill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43011" y="4280178"/>
            <a:ext cx="2327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non-volatile </a:t>
            </a:r>
            <a:r>
              <a:rPr lang="en-US" sz="18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61097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Q1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 to ensure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serializability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What if we fail when writing a snapshot?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 to ensure snapshot is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a consistent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state?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 to restore state if transaction aborts?</a:t>
            </a:r>
          </a:p>
        </p:txBody>
      </p:sp>
    </p:spTree>
    <p:extLst>
      <p:ext uri="{BB962C8B-B14F-4D97-AF65-F5344CB8AC3E}">
        <p14:creationId xmlns:p14="http://schemas.microsoft.com/office/powerpoint/2010/main" val="260473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Q1: the [BJW87] answers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 to ensure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serializability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One big lock: </a:t>
            </a:r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single shot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transactions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What if we fail when writing a snapshot?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Atomic snapshots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using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filesystem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(link/rename)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 to ensure snapshot is consistent state?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Stop executing transactions while snapshot is in progress.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What if transaction chooses to abort?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No support for </a:t>
            </a:r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programmed aborts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 program must validate transaction before starting it.</a:t>
            </a:r>
          </a:p>
        </p:txBody>
      </p:sp>
    </p:spTree>
    <p:extLst>
      <p:ext uri="{BB962C8B-B14F-4D97-AF65-F5344CB8AC3E}">
        <p14:creationId xmlns:p14="http://schemas.microsoft.com/office/powerpoint/2010/main" val="28903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Q2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111625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if I want more concurrency/throughput?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That’s harder…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if my data is too big to fit in memory?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That’s harder…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if my program must abort a transaction?</a:t>
            </a:r>
          </a:p>
          <a:p>
            <a:pPr marL="742950" lvl="2" indent="-342900">
              <a:spcBef>
                <a:spcPts val="900"/>
              </a:spcBef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That’s harder…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if my program/structures change?</a:t>
            </a:r>
          </a:p>
          <a:p>
            <a:pPr marL="742950" lvl="2" indent="-342900">
              <a:spcBef>
                <a:spcPts val="900"/>
              </a:spcBef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That’s harder…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if I don’t want to stop for a checkpoint?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That’s harder…</a:t>
            </a:r>
          </a:p>
          <a:p>
            <a:endParaRPr lang="en-US">
              <a:latin typeface="Arial" charset="0"/>
              <a:ea typeface="ＭＳ Ｐゴシック" charset="0"/>
              <a:cs typeface="Arial" charset="0"/>
            </a:endParaRPr>
          </a:p>
          <a:p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Thinking about data consistency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>
          <a:xfrm>
            <a:off x="457200" y="1527175"/>
            <a:ext cx="8226425" cy="4111625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Let us choose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a total (sequential) ordering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of data accesses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across an entire system.</a:t>
            </a: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Sequential schedules are easy to reason about, e.g., we know how reads and writes should behave.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R(x) returns the “last” W(x)=v in the schedule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b="1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data consistency model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defines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required safety and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Arial" charset="0"/>
              </a:rPr>
              <a:t>liveness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properties of the </a:t>
            </a: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ordering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we choose.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E.g., we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require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the total order to be consistent with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some “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natural” partial order (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)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.  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Application </a:t>
            </a:r>
            <a:r>
              <a:rPr lang="en-US" sz="2000" i="1" dirty="0">
                <a:latin typeface="Arial" charset="0"/>
                <a:ea typeface="ＭＳ Ｐゴシック" charset="0"/>
                <a:cs typeface="Arial" charset="0"/>
              </a:rPr>
              <a:t>might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perceive an inconsistency if the ordering violates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, otherwise not detectable.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Some orders are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legal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in a given consistency model, and some orders are not.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5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and Serializability 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24000"/>
            <a:ext cx="7969250" cy="5105400"/>
          </a:xfrm>
        </p:spPr>
        <p:txBody>
          <a:bodyPr/>
          <a:lstStyle/>
          <a:p>
            <a:r>
              <a:rPr lang="en-US" dirty="0" smtClean="0"/>
              <a:t>“I” </a:t>
            </a:r>
            <a:r>
              <a:rPr lang="en-US" dirty="0"/>
              <a:t>means that actions are </a:t>
            </a:r>
            <a:r>
              <a:rPr lang="en-US" i="1" dirty="0" err="1"/>
              <a:t>serializable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schedule for a group of transactions is </a:t>
            </a:r>
            <a:r>
              <a:rPr lang="en-US" i="1" dirty="0" err="1"/>
              <a:t>serializable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its effect is the same as if they had executed in </a:t>
            </a:r>
            <a:r>
              <a:rPr lang="en-US" i="1" dirty="0"/>
              <a:t>some</a:t>
            </a:r>
            <a:r>
              <a:rPr lang="en-US" dirty="0"/>
              <a:t> serial order.</a:t>
            </a:r>
          </a:p>
          <a:p>
            <a:pPr lvl="1"/>
            <a:r>
              <a:rPr lang="en-US" u="sng" dirty="0"/>
              <a:t>Obvious approach</a:t>
            </a:r>
            <a:r>
              <a:rPr lang="en-US" dirty="0"/>
              <a:t>: execute them in a serial order (slow).</a:t>
            </a:r>
          </a:p>
          <a:p>
            <a:r>
              <a:rPr lang="en-US" dirty="0"/>
              <a:t>Transactions may be interleaved for concurrency, but this requirement constrains the allowable schedules: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transaction must not affect another that commits before it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 may be arbitrarily interleaved only if there are no </a:t>
            </a:r>
            <a:r>
              <a:rPr lang="en-US" i="1" dirty="0"/>
              <a:t>conflicts</a:t>
            </a:r>
            <a:r>
              <a:rPr lang="en-US" dirty="0"/>
              <a:t> among their operations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oncurrent operations </a:t>
            </a:r>
            <a:r>
              <a:rPr lang="en-US" b="1" dirty="0" smtClean="0"/>
              <a:t>conflict</a:t>
            </a:r>
            <a:r>
              <a:rPr lang="en-US" dirty="0" smtClean="0"/>
              <a:t> if they access the same data item and at least one of them is a write.</a:t>
            </a:r>
            <a:endParaRPr lang="en-US" dirty="0"/>
          </a:p>
          <a:p>
            <a:pPr lvl="1"/>
            <a:r>
              <a:rPr lang="en-US" dirty="0" smtClean="0"/>
              <a:t>Conflicts matter: “I” property says that intermediate </a:t>
            </a:r>
            <a:r>
              <a:rPr lang="en-US" dirty="0"/>
              <a:t>effects of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smtClean="0"/>
              <a:t>must be invisible </a:t>
            </a:r>
            <a:r>
              <a:rPr lang="en-US" dirty="0"/>
              <a:t>to other transactions unless/until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smtClean="0"/>
              <a:t>commits.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7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5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8407" y="3276600"/>
            <a:ext cx="4095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from</a:t>
            </a:r>
          </a:p>
          <a:p>
            <a:r>
              <a:rPr lang="en-US" sz="1800" b="1" dirty="0" smtClean="0"/>
              <a:t>Concurrency Control and Recovery</a:t>
            </a:r>
          </a:p>
          <a:p>
            <a:r>
              <a:rPr lang="en-US" sz="1800" dirty="0" smtClean="0"/>
              <a:t>Mike Franklin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5872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examples </a:t>
            </a:r>
            <a:r>
              <a:rPr lang="en-US" dirty="0"/>
              <a:t>of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1</a:t>
            </a:r>
            <a:r>
              <a:rPr lang="en-US" sz="2200" dirty="0"/>
              <a:t>. </a:t>
            </a:r>
            <a:r>
              <a:rPr lang="en-US" sz="2200" i="1" dirty="0"/>
              <a:t>lost </a:t>
            </a:r>
            <a:r>
              <a:rPr lang="en-US" sz="2200" i="1" dirty="0" smtClean="0"/>
              <a:t>updates</a:t>
            </a:r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dirty="0"/>
              <a:t>: transfer $100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C:	R(A)     W(A)     R(C)     </a:t>
            </a:r>
            <a:r>
              <a:rPr lang="en-US" i="1" dirty="0">
                <a:solidFill>
                  <a:srgbClr val="0000FF"/>
                </a:solidFill>
              </a:rPr>
              <a:t>W(C)</a:t>
            </a:r>
          </a:p>
          <a:p>
            <a:pPr lvl="1"/>
            <a:r>
              <a:rPr lang="en-US" i="1" dirty="0"/>
              <a:t>S: </a:t>
            </a:r>
            <a:r>
              <a:rPr lang="en-US" dirty="0"/>
              <a:t>transfer $100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C:	      </a:t>
            </a:r>
            <a:r>
              <a:rPr lang="en-US" i="1" dirty="0">
                <a:solidFill>
                  <a:schemeClr val="bg1"/>
                </a:solidFill>
              </a:rPr>
              <a:t>R(B)    W(B)     R(C)     </a:t>
            </a:r>
            <a:r>
              <a:rPr lang="en-US" i="1" dirty="0">
                <a:solidFill>
                  <a:srgbClr val="0000FF"/>
                </a:solidFill>
              </a:rPr>
              <a:t>W(C)</a:t>
            </a:r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en-US" sz="2200" i="1" dirty="0"/>
              <a:t>inconsistent retrievals</a:t>
            </a:r>
            <a:r>
              <a:rPr lang="en-US" sz="2200" dirty="0"/>
              <a:t> </a:t>
            </a:r>
            <a:r>
              <a:rPr lang="en-US" sz="2000" dirty="0" smtClean="0"/>
              <a:t>(</a:t>
            </a:r>
            <a:r>
              <a:rPr lang="en-US" sz="2000" i="1" dirty="0"/>
              <a:t>dirty reads</a:t>
            </a:r>
            <a:r>
              <a:rPr lang="en-US" sz="2000" dirty="0"/>
              <a:t> violate consistency)</a:t>
            </a:r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dirty="0"/>
              <a:t>: transfer $100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C:	</a:t>
            </a:r>
            <a:r>
              <a:rPr lang="en-US" i="1" dirty="0" smtClean="0"/>
              <a:t>    R</a:t>
            </a:r>
            <a:r>
              <a:rPr lang="en-US" i="1" dirty="0"/>
              <a:t>(A)  </a:t>
            </a:r>
            <a:r>
              <a:rPr lang="en-US" i="1" dirty="0" smtClean="0">
                <a:solidFill>
                  <a:srgbClr val="0000FF"/>
                </a:solidFill>
              </a:rPr>
              <a:t>W</a:t>
            </a:r>
            <a:r>
              <a:rPr lang="en-US" i="1" dirty="0">
                <a:solidFill>
                  <a:srgbClr val="0000FF"/>
                </a:solidFill>
              </a:rPr>
              <a:t>(A)</a:t>
            </a:r>
            <a:r>
              <a:rPr lang="en-US" i="1" dirty="0"/>
              <a:t>      R(C)       W(C)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: compute total balance for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: 	   </a:t>
            </a:r>
            <a:r>
              <a:rPr lang="en-US" i="1" dirty="0">
                <a:solidFill>
                  <a:srgbClr val="0000FF"/>
                </a:solidFill>
              </a:rPr>
              <a:t>R(A)</a:t>
            </a:r>
            <a:r>
              <a:rPr lang="en-US" i="1" dirty="0"/>
              <a:t>      R(C) </a:t>
            </a:r>
          </a:p>
          <a:p>
            <a:pPr marL="0" indent="0">
              <a:buNone/>
            </a:pPr>
            <a:r>
              <a:rPr lang="en-US" sz="2200" dirty="0"/>
              <a:t>3. </a:t>
            </a:r>
            <a:r>
              <a:rPr lang="en-US" sz="2200" i="1" dirty="0" err="1" smtClean="0"/>
              <a:t>nonrepeatable</a:t>
            </a:r>
            <a:r>
              <a:rPr lang="en-US" sz="2200" i="1" dirty="0" smtClean="0"/>
              <a:t> </a:t>
            </a:r>
            <a:r>
              <a:rPr lang="en-US" sz="2200" i="1" dirty="0"/>
              <a:t>reads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: transfer $100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C:	           R(A)     </a:t>
            </a:r>
            <a:r>
              <a:rPr lang="en-US" i="1" dirty="0">
                <a:solidFill>
                  <a:srgbClr val="0000FF"/>
                </a:solidFill>
              </a:rPr>
              <a:t>W(A)</a:t>
            </a:r>
            <a:r>
              <a:rPr lang="en-US" i="1" dirty="0"/>
              <a:t>    R(C)    W(C)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: check </a:t>
            </a:r>
            <a:r>
              <a:rPr lang="en-US" dirty="0" err="1" smtClean="0"/>
              <a:t>balance,withdraw</a:t>
            </a:r>
            <a:r>
              <a:rPr lang="en-US" dirty="0" smtClean="0"/>
              <a:t> </a:t>
            </a:r>
            <a:r>
              <a:rPr lang="en-US" dirty="0"/>
              <a:t>$100 from </a:t>
            </a:r>
            <a:r>
              <a:rPr lang="en-US" i="1" dirty="0"/>
              <a:t>A</a:t>
            </a:r>
            <a:r>
              <a:rPr lang="en-US" dirty="0"/>
              <a:t>:   </a:t>
            </a:r>
            <a:r>
              <a:rPr lang="en-US" i="1" dirty="0"/>
              <a:t>R(A)   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00FF"/>
                </a:solidFill>
              </a:rPr>
              <a:t>R(A)</a:t>
            </a:r>
            <a:r>
              <a:rPr lang="en-US" i="1" dirty="0"/>
              <a:t>    W(A)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9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Serializable</a:t>
            </a:r>
            <a:r>
              <a:rPr lang="en-US" dirty="0"/>
              <a:t> </a:t>
            </a:r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8039100" cy="46751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800000"/>
                </a:solidFill>
              </a:rPr>
              <a:t>schedule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is a partial ordering of operations for a set of transactions </a:t>
            </a:r>
            <a:r>
              <a:rPr lang="en-US" i="1" dirty="0"/>
              <a:t>{T,S,...}, </a:t>
            </a:r>
            <a:r>
              <a:rPr lang="en-US" dirty="0"/>
              <a:t>such that:</a:t>
            </a:r>
          </a:p>
          <a:p>
            <a:pPr lvl="1"/>
            <a:r>
              <a:rPr lang="en-US" dirty="0"/>
              <a:t>The operations of each </a:t>
            </a:r>
            <a:r>
              <a:rPr lang="en-US" dirty="0" err="1"/>
              <a:t>xaction</a:t>
            </a:r>
            <a:r>
              <a:rPr lang="en-US" dirty="0"/>
              <a:t> execute serially.</a:t>
            </a:r>
          </a:p>
          <a:p>
            <a:pPr lvl="1"/>
            <a:r>
              <a:rPr lang="en-US" dirty="0"/>
              <a:t>The schedule specifies an order for conflicting operations.</a:t>
            </a:r>
          </a:p>
          <a:p>
            <a:r>
              <a:rPr lang="en-US" dirty="0"/>
              <a:t>Any two schedules for </a:t>
            </a:r>
            <a:r>
              <a:rPr lang="en-US" i="1" dirty="0"/>
              <a:t>{T,S,...}</a:t>
            </a:r>
            <a:r>
              <a:rPr lang="en-US" dirty="0"/>
              <a:t> that order the conflicting operations in the same way are </a:t>
            </a:r>
            <a:r>
              <a:rPr lang="en-US" i="1" dirty="0">
                <a:solidFill>
                  <a:schemeClr val="tx1"/>
                </a:solidFill>
              </a:rPr>
              <a:t>equivalent</a:t>
            </a:r>
            <a:r>
              <a:rPr lang="en-US" dirty="0"/>
              <a:t>.</a:t>
            </a:r>
          </a:p>
          <a:p>
            <a:r>
              <a:rPr lang="en-US" dirty="0"/>
              <a:t>A schedule for </a:t>
            </a:r>
            <a:r>
              <a:rPr lang="en-US" i="1" dirty="0"/>
              <a:t>{T,S,...}</a:t>
            </a:r>
            <a:r>
              <a:rPr lang="en-US" dirty="0"/>
              <a:t> is </a:t>
            </a:r>
            <a:r>
              <a:rPr lang="en-US" dirty="0" err="1"/>
              <a:t>serializable</a:t>
            </a:r>
            <a:r>
              <a:rPr lang="en-US" dirty="0"/>
              <a:t> if it is </a:t>
            </a:r>
            <a:r>
              <a:rPr lang="en-US" i="1" dirty="0">
                <a:solidFill>
                  <a:srgbClr val="003367"/>
                </a:solidFill>
              </a:rPr>
              <a:t>equivalent</a:t>
            </a:r>
            <a:r>
              <a:rPr lang="en-US" dirty="0">
                <a:solidFill>
                  <a:srgbClr val="003367"/>
                </a:solidFill>
              </a:rPr>
              <a:t> </a:t>
            </a:r>
            <a:r>
              <a:rPr lang="en-US" dirty="0"/>
              <a:t>to </a:t>
            </a:r>
            <a:r>
              <a:rPr lang="en-US" i="1" dirty="0"/>
              <a:t>some</a:t>
            </a:r>
            <a:r>
              <a:rPr lang="en-US" dirty="0"/>
              <a:t> serial schedule on </a:t>
            </a:r>
            <a:r>
              <a:rPr lang="en-US" i="1" dirty="0"/>
              <a:t>{T,S,...}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may be other </a:t>
            </a:r>
            <a:r>
              <a:rPr lang="en-US" dirty="0" err="1"/>
              <a:t>serializable</a:t>
            </a:r>
            <a:r>
              <a:rPr lang="en-US" dirty="0"/>
              <a:t> schedules on </a:t>
            </a:r>
            <a:r>
              <a:rPr lang="en-US" i="1" dirty="0"/>
              <a:t>{T,S,...}</a:t>
            </a:r>
            <a:r>
              <a:rPr lang="en-US" dirty="0"/>
              <a:t> that do not meet this condition, but </a:t>
            </a:r>
            <a:r>
              <a:rPr lang="en-US" dirty="0" smtClean="0"/>
              <a:t>schedules that meet it are </a:t>
            </a:r>
            <a:r>
              <a:rPr lang="en-US" dirty="0"/>
              <a:t>safe.</a:t>
            </a:r>
          </a:p>
          <a:p>
            <a:pPr lvl="1"/>
            <a:r>
              <a:rPr lang="en-US" b="1" dirty="0">
                <a:solidFill>
                  <a:srgbClr val="800000"/>
                </a:solidFill>
              </a:rPr>
              <a:t>Conflict </a:t>
            </a:r>
            <a:r>
              <a:rPr lang="en-US" b="1" dirty="0" err="1">
                <a:solidFill>
                  <a:srgbClr val="800000"/>
                </a:solidFill>
              </a:rPr>
              <a:t>serializability</a:t>
            </a:r>
            <a:r>
              <a:rPr lang="en-US" dirty="0"/>
              <a:t>: detect conflicting operations and enforce a serial-</a:t>
            </a:r>
            <a:r>
              <a:rPr lang="en-US" dirty="0">
                <a:solidFill>
                  <a:srgbClr val="003367"/>
                </a:solidFill>
              </a:rPr>
              <a:t>equivalent </a:t>
            </a:r>
            <a:r>
              <a:rPr lang="en-US" dirty="0"/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396446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Legal </a:t>
            </a:r>
            <a:r>
              <a:rPr lang="en-US" sz="3200" dirty="0" smtClean="0"/>
              <a:t>interleaved schedules</a:t>
            </a:r>
            <a:r>
              <a:rPr lang="en-US" sz="3200" dirty="0"/>
              <a:t>: </a:t>
            </a:r>
            <a:r>
              <a:rPr lang="en-US" sz="3200" dirty="0" smtClean="0"/>
              <a:t>examples</a:t>
            </a:r>
            <a:endParaRPr lang="en-US" sz="3200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250"/>
            <a:ext cx="8458200" cy="467518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u="sng" dirty="0">
                <a:solidFill>
                  <a:srgbClr val="0033CC"/>
                </a:solidFill>
              </a:rPr>
              <a:t>T &lt; S</a:t>
            </a:r>
            <a:endParaRPr lang="en-US" u="sng" dirty="0"/>
          </a:p>
          <a:p>
            <a:pPr marL="0" indent="0">
              <a:buNone/>
            </a:pPr>
            <a:r>
              <a:rPr lang="en-US" sz="2200" dirty="0"/>
              <a:t>1. avoid </a:t>
            </a:r>
            <a:r>
              <a:rPr lang="en-US" sz="2200" i="1" dirty="0"/>
              <a:t>lost update</a:t>
            </a:r>
            <a:r>
              <a:rPr lang="en-US" sz="2200" dirty="0"/>
              <a:t> problem</a:t>
            </a:r>
            <a:r>
              <a:rPr lang="en-US" dirty="0"/>
              <a:t>			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: transfer $100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C: </a:t>
            </a:r>
            <a:r>
              <a:rPr lang="en-US" i="1" dirty="0" smtClean="0"/>
              <a:t> </a:t>
            </a:r>
            <a:r>
              <a:rPr lang="en-US" i="1" dirty="0"/>
              <a:t>R(A)   </a:t>
            </a:r>
            <a:r>
              <a:rPr lang="en-US" i="1" dirty="0" smtClean="0"/>
              <a:t>W</a:t>
            </a:r>
            <a:r>
              <a:rPr lang="en-US" i="1" dirty="0"/>
              <a:t>(A)   </a:t>
            </a:r>
            <a:r>
              <a:rPr lang="en-US" i="1" dirty="0" smtClean="0"/>
              <a:t> </a:t>
            </a:r>
            <a:r>
              <a:rPr lang="en-US" i="1" dirty="0"/>
              <a:t>R(C) </a:t>
            </a:r>
            <a:r>
              <a:rPr lang="en-US" i="1" dirty="0" smtClean="0"/>
              <a:t>W</a:t>
            </a:r>
            <a:r>
              <a:rPr lang="en-US" i="1" dirty="0"/>
              <a:t>(C)</a:t>
            </a:r>
          </a:p>
          <a:p>
            <a:pPr lvl="1"/>
            <a:r>
              <a:rPr lang="en-US" i="1" dirty="0"/>
              <a:t>S: </a:t>
            </a:r>
            <a:r>
              <a:rPr lang="en-US" dirty="0"/>
              <a:t>transfer $100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C:      </a:t>
            </a:r>
            <a:r>
              <a:rPr lang="en-US" i="1" dirty="0" smtClean="0"/>
              <a:t> </a:t>
            </a:r>
            <a:r>
              <a:rPr lang="en-US" i="1" dirty="0"/>
              <a:t>R(B)    W(B)            </a:t>
            </a:r>
            <a:r>
              <a:rPr lang="en-US" i="1" dirty="0" smtClean="0"/>
              <a:t> R</a:t>
            </a:r>
            <a:r>
              <a:rPr lang="en-US" i="1" dirty="0"/>
              <a:t>(C) </a:t>
            </a:r>
            <a:r>
              <a:rPr lang="en-US" i="1" dirty="0" smtClean="0"/>
              <a:t>W</a:t>
            </a:r>
            <a:r>
              <a:rPr lang="en-US" i="1" dirty="0"/>
              <a:t>(C)</a:t>
            </a:r>
            <a:endParaRPr lang="en-US" i="1" dirty="0">
              <a:solidFill>
                <a:srgbClr val="880AAA"/>
              </a:solidFill>
            </a:endParaRPr>
          </a:p>
          <a:p>
            <a:pPr marL="0" indent="0">
              <a:buNone/>
            </a:pPr>
            <a:r>
              <a:rPr lang="en-US" sz="2200" dirty="0"/>
              <a:t>2. avoid </a:t>
            </a:r>
            <a:r>
              <a:rPr lang="en-US" sz="2200" i="1" dirty="0"/>
              <a:t>inconsistent retrievals</a:t>
            </a:r>
            <a:r>
              <a:rPr lang="en-US" sz="2200" dirty="0"/>
              <a:t> problem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: transfer $100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C:	R(A)      W(A)      R(C)  </a:t>
            </a:r>
            <a:r>
              <a:rPr lang="en-US" i="1" dirty="0" smtClean="0"/>
              <a:t>W</a:t>
            </a:r>
            <a:r>
              <a:rPr lang="en-US" i="1" dirty="0"/>
              <a:t>(C)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: compute total balance for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: 	 </a:t>
            </a:r>
            <a:r>
              <a:rPr lang="en-US" dirty="0" smtClean="0"/>
              <a:t> </a:t>
            </a:r>
            <a:r>
              <a:rPr lang="en-US" i="1" dirty="0"/>
              <a:t>R(A)              </a:t>
            </a:r>
            <a:r>
              <a:rPr lang="en-US" i="1" dirty="0" smtClean="0"/>
              <a:t>   R</a:t>
            </a:r>
            <a:r>
              <a:rPr lang="en-US" i="1" dirty="0"/>
              <a:t>(C) </a:t>
            </a:r>
          </a:p>
          <a:p>
            <a:pPr marL="0" indent="0">
              <a:buNone/>
            </a:pPr>
            <a:r>
              <a:rPr lang="en-US" sz="2200" dirty="0"/>
              <a:t>3. avoid </a:t>
            </a:r>
            <a:r>
              <a:rPr lang="en-US" sz="2200" i="1" dirty="0" err="1"/>
              <a:t>nonrepeatable</a:t>
            </a:r>
            <a:r>
              <a:rPr lang="en-US" sz="2200" i="1" dirty="0"/>
              <a:t> reads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: transfer $100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            R(A)     W(A)    R(C)    W(C)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: check balance and withdraw $100 from </a:t>
            </a:r>
            <a:r>
              <a:rPr lang="en-US" i="1" dirty="0"/>
              <a:t>A</a:t>
            </a:r>
            <a:r>
              <a:rPr lang="en-US" dirty="0"/>
              <a:t>:   </a:t>
            </a:r>
            <a:r>
              <a:rPr lang="en-US" dirty="0" smtClean="0"/>
              <a:t>  </a:t>
            </a:r>
            <a:r>
              <a:rPr lang="en-US" i="1" dirty="0" smtClean="0"/>
              <a:t>R</a:t>
            </a:r>
            <a:r>
              <a:rPr lang="en-US" i="1" dirty="0"/>
              <a:t>(A)  </a:t>
            </a:r>
            <a:r>
              <a:rPr lang="en-US" i="1" dirty="0" smtClean="0"/>
              <a:t> </a:t>
            </a:r>
            <a:r>
              <a:rPr lang="en-US" i="1" dirty="0"/>
              <a:t>R(A)    W(A) </a:t>
            </a:r>
          </a:p>
        </p:txBody>
      </p:sp>
    </p:spTree>
    <p:extLst>
      <p:ext uri="{BB962C8B-B14F-4D97-AF65-F5344CB8AC3E}">
        <p14:creationId xmlns:p14="http://schemas.microsoft.com/office/powerpoint/2010/main" val="375308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 smtClean="0"/>
              <a:t>legal schedules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7013"/>
            <a:ext cx="7772400" cy="467518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1. To be </a:t>
            </a:r>
            <a:r>
              <a:rPr lang="en-US" sz="2200" dirty="0" err="1"/>
              <a:t>serializable</a:t>
            </a:r>
            <a:r>
              <a:rPr lang="en-US" sz="2200" dirty="0"/>
              <a:t>, the conflicting operations of </a:t>
            </a:r>
            <a:r>
              <a:rPr lang="en-US" sz="2200" i="1" dirty="0"/>
              <a:t>T</a:t>
            </a:r>
            <a:r>
              <a:rPr lang="en-US" sz="2200" dirty="0"/>
              <a:t> and </a:t>
            </a:r>
            <a:r>
              <a:rPr lang="en-US" sz="2200" i="1" dirty="0"/>
              <a:t>S</a:t>
            </a:r>
            <a:r>
              <a:rPr lang="en-US" sz="2200" dirty="0"/>
              <a:t> must be ordered as if either </a:t>
            </a:r>
            <a:r>
              <a:rPr lang="en-US" sz="2200" i="1" dirty="0"/>
              <a:t>T</a:t>
            </a:r>
            <a:r>
              <a:rPr lang="en-US" sz="2200" dirty="0"/>
              <a:t> or </a:t>
            </a:r>
            <a:r>
              <a:rPr lang="en-US" sz="2200" i="1" dirty="0"/>
              <a:t>S</a:t>
            </a:r>
            <a:r>
              <a:rPr lang="en-US" sz="2200" dirty="0"/>
              <a:t> had executed first.</a:t>
            </a:r>
            <a:endParaRPr lang="en-US" dirty="0"/>
          </a:p>
          <a:p>
            <a:pPr lvl="1"/>
            <a:r>
              <a:rPr lang="en-US" dirty="0"/>
              <a:t>We only care about the conflicting operations: everything else will take care of itself.</a:t>
            </a:r>
          </a:p>
          <a:p>
            <a:pPr marL="0" indent="0">
              <a:buNone/>
            </a:pPr>
            <a:r>
              <a:rPr lang="en-US" sz="2200" dirty="0"/>
              <a:t>2. Suppose </a:t>
            </a:r>
            <a:r>
              <a:rPr lang="en-US" sz="2200" i="1" dirty="0"/>
              <a:t>T</a:t>
            </a:r>
            <a:r>
              <a:rPr lang="en-US" sz="2200" dirty="0"/>
              <a:t> and </a:t>
            </a:r>
            <a:r>
              <a:rPr lang="en-US" sz="2200" i="1" dirty="0"/>
              <a:t>S</a:t>
            </a:r>
            <a:r>
              <a:rPr lang="en-US" sz="2200" dirty="0"/>
              <a:t> conflict over some shared item(s) </a:t>
            </a:r>
            <a:r>
              <a:rPr lang="en-US" sz="2200" i="1" dirty="0"/>
              <a:t>x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3. In a serial schedule, </a:t>
            </a:r>
            <a:r>
              <a:rPr lang="en-US" sz="2200" i="1" dirty="0" smtClean="0"/>
              <a:t>T’</a:t>
            </a:r>
            <a:r>
              <a:rPr lang="en-US" sz="2200" dirty="0" smtClean="0"/>
              <a:t>s </a:t>
            </a:r>
            <a:r>
              <a:rPr lang="en-US" sz="2200" dirty="0"/>
              <a:t>operations on </a:t>
            </a:r>
            <a:r>
              <a:rPr lang="en-US" sz="2200" i="1" dirty="0"/>
              <a:t>x</a:t>
            </a:r>
            <a:r>
              <a:rPr lang="en-US" sz="2200" dirty="0"/>
              <a:t> would appear before </a:t>
            </a:r>
            <a:r>
              <a:rPr lang="en-US" sz="2200" i="1" dirty="0" smtClean="0"/>
              <a:t>S</a:t>
            </a:r>
            <a:r>
              <a:rPr lang="en-US" sz="2200" dirty="0" smtClean="0"/>
              <a:t>’s</a:t>
            </a:r>
            <a:r>
              <a:rPr lang="en-US" sz="2200" dirty="0"/>
              <a:t>, or vice versa....for </a:t>
            </a:r>
            <a:r>
              <a:rPr lang="en-US" sz="2200" b="1" dirty="0"/>
              <a:t>every</a:t>
            </a:r>
            <a:r>
              <a:rPr lang="en-US" sz="2200" dirty="0"/>
              <a:t> shared item </a:t>
            </a:r>
            <a:r>
              <a:rPr lang="en-US" sz="2200" i="1" dirty="0"/>
              <a:t>x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 smtClean="0"/>
              <a:t>4</a:t>
            </a:r>
            <a:r>
              <a:rPr lang="en-US" sz="2200" dirty="0"/>
              <a:t>. A legal (</a:t>
            </a:r>
            <a:r>
              <a:rPr lang="en-US" sz="2200" b="1" dirty="0">
                <a:solidFill>
                  <a:srgbClr val="800000"/>
                </a:solidFill>
              </a:rPr>
              <a:t>conflict-</a:t>
            </a:r>
            <a:r>
              <a:rPr lang="en-US" sz="2200" b="1" dirty="0" err="1">
                <a:solidFill>
                  <a:srgbClr val="800000"/>
                </a:solidFill>
              </a:rPr>
              <a:t>serializable</a:t>
            </a:r>
            <a:r>
              <a:rPr lang="en-US" sz="2200" dirty="0"/>
              <a:t>) interleaved schedule of </a:t>
            </a:r>
            <a:r>
              <a:rPr lang="en-US" sz="2200" i="1" dirty="0"/>
              <a:t>T</a:t>
            </a:r>
            <a:r>
              <a:rPr lang="en-US" sz="2200" dirty="0"/>
              <a:t> and </a:t>
            </a:r>
            <a:r>
              <a:rPr lang="en-US" sz="2200" i="1" dirty="0"/>
              <a:t>S</a:t>
            </a:r>
            <a:r>
              <a:rPr lang="en-US" sz="2200" dirty="0"/>
              <a:t> must exhibit the same </a:t>
            </a:r>
            <a:r>
              <a:rPr lang="en-US" sz="2200" dirty="0" smtClean="0"/>
              <a:t>property for all </a:t>
            </a:r>
            <a:r>
              <a:rPr lang="en-US" sz="2200" b="1" dirty="0" smtClean="0"/>
              <a:t>conflicting</a:t>
            </a:r>
            <a:r>
              <a:rPr lang="en-US" sz="2200" dirty="0" smtClean="0"/>
              <a:t> accesses.</a:t>
            </a:r>
            <a:endParaRPr lang="en-US" sz="2200" dirty="0"/>
          </a:p>
          <a:p>
            <a:pPr lvl="1"/>
            <a:r>
              <a:rPr lang="en-US" dirty="0"/>
              <a:t>Either </a:t>
            </a:r>
            <a:r>
              <a:rPr lang="en-US" i="1" dirty="0"/>
              <a:t>T</a:t>
            </a:r>
            <a:r>
              <a:rPr lang="en-US" dirty="0"/>
              <a:t> or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wins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the race to </a:t>
            </a:r>
            <a:r>
              <a:rPr lang="en-US" i="1" dirty="0"/>
              <a:t>x</a:t>
            </a:r>
            <a:r>
              <a:rPr lang="en-US" dirty="0"/>
              <a:t>; </a:t>
            </a:r>
            <a:r>
              <a:rPr lang="en-US" dirty="0" err="1"/>
              <a:t>serializability</a:t>
            </a:r>
            <a:r>
              <a:rPr lang="en-US" dirty="0"/>
              <a:t> dictates that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winner take all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35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graph test </a:t>
            </a:r>
            <a:r>
              <a:rPr lang="en-US" dirty="0"/>
              <a:t>for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250"/>
            <a:ext cx="8175625" cy="4675188"/>
          </a:xfrm>
        </p:spPr>
        <p:txBody>
          <a:bodyPr/>
          <a:lstStyle/>
          <a:p>
            <a:r>
              <a:rPr lang="en-US" dirty="0"/>
              <a:t>To determine if a schedule is </a:t>
            </a:r>
            <a:r>
              <a:rPr lang="en-US" b="1" dirty="0" err="1"/>
              <a:t>serializable</a:t>
            </a:r>
            <a:r>
              <a:rPr lang="en-US" dirty="0"/>
              <a:t>, make a directed graph:</a:t>
            </a:r>
          </a:p>
          <a:p>
            <a:pPr lvl="1"/>
            <a:r>
              <a:rPr lang="en-US" dirty="0"/>
              <a:t>Add a node for each </a:t>
            </a:r>
            <a:r>
              <a:rPr lang="en-US" b="1" dirty="0"/>
              <a:t>committed</a:t>
            </a:r>
            <a:r>
              <a:rPr lang="en-US" dirty="0"/>
              <a:t> transaction.</a:t>
            </a:r>
          </a:p>
          <a:p>
            <a:pPr lvl="1"/>
            <a:r>
              <a:rPr lang="en-US" dirty="0"/>
              <a:t>Add an arc from </a:t>
            </a:r>
            <a:r>
              <a:rPr lang="en-US" i="1" dirty="0"/>
              <a:t>T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dirty="0"/>
              <a:t> if any equivalent serial schedule must order </a:t>
            </a:r>
            <a:r>
              <a:rPr lang="en-US" i="1" dirty="0"/>
              <a:t>T</a:t>
            </a:r>
            <a:r>
              <a:rPr lang="en-US" dirty="0"/>
              <a:t> before </a:t>
            </a:r>
            <a:r>
              <a:rPr lang="en-US" i="1" dirty="0" smtClean="0"/>
              <a:t>S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 must commit before </a:t>
            </a:r>
            <a:r>
              <a:rPr lang="en-US" i="1" dirty="0" smtClean="0"/>
              <a:t>S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dirty="0"/>
              <a:t> must commit before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the schedule orders some operation of </a:t>
            </a:r>
            <a:r>
              <a:rPr lang="en-US" i="1" dirty="0"/>
              <a:t>T</a:t>
            </a:r>
            <a:r>
              <a:rPr lang="en-US" dirty="0"/>
              <a:t> before some operation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schedule is </a:t>
            </a:r>
            <a:r>
              <a:rPr lang="en-US" b="1" dirty="0"/>
              <a:t>conflict-</a:t>
            </a:r>
            <a:r>
              <a:rPr lang="en-US" b="1" dirty="0" err="1"/>
              <a:t>serializable</a:t>
            </a:r>
            <a:r>
              <a:rPr lang="en-US" b="1" dirty="0"/>
              <a:t> </a:t>
            </a:r>
            <a:r>
              <a:rPr lang="en-US" dirty="0"/>
              <a:t>if the graph has no cycles.</a:t>
            </a:r>
          </a:p>
          <a:p>
            <a:pPr lvl="2"/>
            <a:r>
              <a:rPr lang="en-US" i="1" dirty="0"/>
              <a:t>(winner take all)</a:t>
            </a:r>
          </a:p>
          <a:p>
            <a:pPr lvl="1"/>
            <a:endParaRPr lang="en-US" dirty="0"/>
          </a:p>
        </p:txBody>
      </p: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4740882" y="5263743"/>
            <a:ext cx="679461" cy="679460"/>
            <a:chOff x="1070" y="2808"/>
            <a:chExt cx="245" cy="245"/>
          </a:xfrm>
        </p:grpSpPr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1122" y="2854"/>
              <a:ext cx="13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6696065" y="5263743"/>
            <a:ext cx="679460" cy="679460"/>
            <a:chOff x="1070" y="2808"/>
            <a:chExt cx="245" cy="245"/>
          </a:xfrm>
        </p:grpSpPr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123" y="2854"/>
              <a:ext cx="13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2" name="AutoShape 12"/>
          <p:cNvCxnSpPr>
            <a:cxnSpLocks noChangeShapeType="1"/>
            <a:stCxn id="27" idx="7"/>
            <a:endCxn id="30" idx="1"/>
          </p:cNvCxnSpPr>
          <p:nvPr/>
        </p:nvCxnSpPr>
        <p:spPr bwMode="auto">
          <a:xfrm rot="5400000" flipV="1">
            <a:off x="6056817" y="4627270"/>
            <a:ext cx="2772" cy="1475400"/>
          </a:xfrm>
          <a:prstGeom prst="curvedConnector3">
            <a:avLst>
              <a:gd name="adj1" fmla="val -1800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849053" y="4920862"/>
            <a:ext cx="418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775418" y="5880427"/>
            <a:ext cx="4324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C</a:t>
            </a:r>
          </a:p>
        </p:txBody>
      </p:sp>
      <p:cxnSp>
        <p:nvCxnSpPr>
          <p:cNvPr id="35" name="AutoShape 15"/>
          <p:cNvCxnSpPr>
            <a:cxnSpLocks noChangeShapeType="1"/>
            <a:stCxn id="27" idx="5"/>
            <a:endCxn id="30" idx="3"/>
          </p:cNvCxnSpPr>
          <p:nvPr/>
        </p:nvCxnSpPr>
        <p:spPr bwMode="auto">
          <a:xfrm rot="16200000" flipH="1">
            <a:off x="6056817" y="5107051"/>
            <a:ext cx="2774" cy="1475400"/>
          </a:xfrm>
          <a:prstGeom prst="curvedConnector3">
            <a:avLst>
              <a:gd name="adj1" fmla="val 1800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7"/>
          <p:cNvCxnSpPr>
            <a:cxnSpLocks noChangeShapeType="1"/>
            <a:stCxn id="27" idx="6"/>
            <a:endCxn id="30" idx="2"/>
          </p:cNvCxnSpPr>
          <p:nvPr/>
        </p:nvCxnSpPr>
        <p:spPr bwMode="auto">
          <a:xfrm>
            <a:off x="5420343" y="5604860"/>
            <a:ext cx="1275722" cy="0"/>
          </a:xfrm>
          <a:prstGeom prst="straightConnector1">
            <a:avLst/>
          </a:prstGeom>
          <a:noFill/>
          <a:ln w="4127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851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graph </a:t>
            </a:r>
            <a:r>
              <a:rPr lang="en-US" dirty="0"/>
              <a:t>t</a:t>
            </a:r>
            <a:r>
              <a:rPr lang="en-US" dirty="0" smtClean="0"/>
              <a:t>est</a:t>
            </a:r>
            <a:r>
              <a:rPr lang="en-US" dirty="0"/>
              <a:t>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703263" y="1589971"/>
            <a:ext cx="806330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200" dirty="0"/>
              <a:t>Consider two transactions </a:t>
            </a:r>
            <a:r>
              <a:rPr lang="en-US" sz="2200" i="1" dirty="0"/>
              <a:t>T</a:t>
            </a:r>
            <a:r>
              <a:rPr lang="en-US" sz="2200" dirty="0"/>
              <a:t> and </a:t>
            </a:r>
            <a:r>
              <a:rPr lang="en-US" sz="2200" i="1" dirty="0"/>
              <a:t>S</a:t>
            </a:r>
            <a:r>
              <a:rPr lang="en-US" sz="2200" dirty="0"/>
              <a:t>:</a:t>
            </a:r>
            <a:endParaRPr lang="en-US" sz="1800" dirty="0"/>
          </a:p>
          <a:p>
            <a:pPr lvl="1"/>
            <a:endParaRPr lang="en-US" sz="1800" i="1" dirty="0"/>
          </a:p>
          <a:p>
            <a:pPr lvl="1"/>
            <a:r>
              <a:rPr lang="en-US" sz="1800" i="1" dirty="0"/>
              <a:t>T</a:t>
            </a:r>
            <a:r>
              <a:rPr lang="en-US" sz="1800" dirty="0"/>
              <a:t>: transfer $100 from </a:t>
            </a:r>
            <a:r>
              <a:rPr lang="en-US" sz="1800" i="1" dirty="0"/>
              <a:t>A</a:t>
            </a:r>
            <a:r>
              <a:rPr lang="en-US" sz="1800" dirty="0"/>
              <a:t> to </a:t>
            </a:r>
            <a:r>
              <a:rPr lang="en-US" sz="1800" i="1" dirty="0"/>
              <a:t>C:	              </a:t>
            </a:r>
            <a:r>
              <a:rPr lang="en-US" sz="1800" i="1" dirty="0">
                <a:solidFill>
                  <a:srgbClr val="800080"/>
                </a:solidFill>
              </a:rPr>
              <a:t>R(A)    </a:t>
            </a:r>
            <a:r>
              <a:rPr lang="en-US" sz="1800" i="1" dirty="0" smtClean="0">
                <a:solidFill>
                  <a:srgbClr val="800080"/>
                </a:solidFill>
              </a:rPr>
              <a:t> </a:t>
            </a:r>
            <a:r>
              <a:rPr lang="en-US" sz="1800" i="1" dirty="0">
                <a:solidFill>
                  <a:srgbClr val="0000FF"/>
                </a:solidFill>
              </a:rPr>
              <a:t>W(A)</a:t>
            </a:r>
            <a:r>
              <a:rPr lang="en-US" sz="1800" i="1" dirty="0">
                <a:solidFill>
                  <a:srgbClr val="800080"/>
                </a:solidFill>
              </a:rPr>
              <a:t>      R(C)      </a:t>
            </a:r>
            <a:r>
              <a:rPr lang="en-US" sz="1800" i="1" dirty="0" smtClean="0">
                <a:solidFill>
                  <a:srgbClr val="800080"/>
                </a:solidFill>
              </a:rPr>
              <a:t> </a:t>
            </a:r>
            <a:r>
              <a:rPr lang="en-US" sz="1800" i="1" dirty="0" smtClean="0">
                <a:solidFill>
                  <a:srgbClr val="0000FF"/>
                </a:solidFill>
              </a:rPr>
              <a:t>W</a:t>
            </a:r>
            <a:r>
              <a:rPr lang="en-US" sz="1800" i="1" dirty="0">
                <a:solidFill>
                  <a:srgbClr val="0000FF"/>
                </a:solidFill>
              </a:rPr>
              <a:t>(C)</a:t>
            </a:r>
          </a:p>
          <a:p>
            <a:pPr lvl="1"/>
            <a:r>
              <a:rPr lang="en-US" sz="1800" i="1" dirty="0"/>
              <a:t>S</a:t>
            </a:r>
            <a:r>
              <a:rPr lang="en-US" sz="1800" dirty="0"/>
              <a:t>: compute total balance for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C</a:t>
            </a:r>
            <a:r>
              <a:rPr lang="en-US" sz="1800" dirty="0"/>
              <a:t>: 	            </a:t>
            </a:r>
            <a:r>
              <a:rPr lang="en-US" sz="1800" i="1" dirty="0">
                <a:solidFill>
                  <a:srgbClr val="0000FF"/>
                </a:solidFill>
              </a:rPr>
              <a:t>R(A)</a:t>
            </a:r>
            <a:r>
              <a:rPr lang="en-US" sz="1800" i="1" dirty="0">
                <a:solidFill>
                  <a:srgbClr val="800080"/>
                </a:solidFill>
              </a:rPr>
              <a:t>                      </a:t>
            </a:r>
            <a:r>
              <a:rPr lang="en-US" sz="1800" i="1" dirty="0">
                <a:solidFill>
                  <a:srgbClr val="0000FF"/>
                </a:solidFill>
              </a:rPr>
              <a:t>R(C)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4845050" y="3276600"/>
            <a:ext cx="3611563" cy="2719388"/>
          </a:xfrm>
          <a:prstGeom prst="rect">
            <a:avLst/>
          </a:prstGeom>
          <a:solidFill>
            <a:srgbClr val="DCE1EC"/>
          </a:solidFill>
          <a:ln w="12700">
            <a:solidFill>
              <a:srgbClr val="DCE1E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696913" y="3292475"/>
            <a:ext cx="3611562" cy="2719388"/>
          </a:xfrm>
          <a:prstGeom prst="rect">
            <a:avLst/>
          </a:prstGeom>
          <a:solidFill>
            <a:srgbClr val="DCE1EC"/>
          </a:solidFill>
          <a:ln w="12700">
            <a:solidFill>
              <a:srgbClr val="DCE1E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774700" y="3418573"/>
            <a:ext cx="36633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R(A)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R(C)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W(C)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 R(A)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                    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R(C)</a:t>
            </a:r>
          </a:p>
        </p:txBody>
      </p:sp>
      <p:grpSp>
        <p:nvGrpSpPr>
          <p:cNvPr id="59" name="Group 9"/>
          <p:cNvGrpSpPr>
            <a:grpSpLocks/>
          </p:cNvGrpSpPr>
          <p:nvPr/>
        </p:nvGrpSpPr>
        <p:grpSpPr bwMode="auto">
          <a:xfrm>
            <a:off x="1771650" y="4598988"/>
            <a:ext cx="388938" cy="388937"/>
            <a:chOff x="1070" y="2808"/>
            <a:chExt cx="245" cy="245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092" y="28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10"/>
          <p:cNvGrpSpPr>
            <a:grpSpLocks/>
          </p:cNvGrpSpPr>
          <p:nvPr/>
        </p:nvGrpSpPr>
        <p:grpSpPr bwMode="auto">
          <a:xfrm>
            <a:off x="2890838" y="4632325"/>
            <a:ext cx="388937" cy="388938"/>
            <a:chOff x="1070" y="2808"/>
            <a:chExt cx="245" cy="245"/>
          </a:xfrm>
        </p:grpSpPr>
        <p:sp>
          <p:nvSpPr>
            <p:cNvPr id="63" name="Oval 11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1096" y="28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5" name="AutoShape 13"/>
          <p:cNvCxnSpPr>
            <a:cxnSpLocks noChangeShapeType="1"/>
            <a:stCxn id="64" idx="0"/>
            <a:endCxn id="61" idx="0"/>
          </p:cNvCxnSpPr>
          <p:nvPr/>
        </p:nvCxnSpPr>
        <p:spPr bwMode="auto">
          <a:xfrm rot="5400000" flipH="1">
            <a:off x="2505075" y="4060825"/>
            <a:ext cx="33338" cy="1119188"/>
          </a:xfrm>
          <a:prstGeom prst="curvedConnector3">
            <a:avLst>
              <a:gd name="adj1" fmla="val 78571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AutoShape 14"/>
          <p:cNvCxnSpPr>
            <a:cxnSpLocks noChangeShapeType="1"/>
            <a:stCxn id="60" idx="4"/>
            <a:endCxn id="64" idx="2"/>
          </p:cNvCxnSpPr>
          <p:nvPr/>
        </p:nvCxnSpPr>
        <p:spPr bwMode="auto">
          <a:xfrm rot="16200000" flipH="1">
            <a:off x="2516188" y="4438650"/>
            <a:ext cx="15875" cy="1114425"/>
          </a:xfrm>
          <a:prstGeom prst="curvedConnector3">
            <a:avLst>
              <a:gd name="adj1" fmla="val 154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2363788" y="43338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2319338" y="48831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1130300" y="5432425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total balance gains $100.) </a:t>
            </a:r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4981575" y="3415398"/>
            <a:ext cx="3752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R(A)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R(C)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W(C)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                       R(A)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R(C)</a:t>
            </a:r>
          </a:p>
        </p:txBody>
      </p: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5978525" y="4603750"/>
            <a:ext cx="388938" cy="388938"/>
            <a:chOff x="1070" y="2808"/>
            <a:chExt cx="245" cy="245"/>
          </a:xfrm>
        </p:grpSpPr>
        <p:sp>
          <p:nvSpPr>
            <p:cNvPr id="72" name="Oval 21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22"/>
            <p:cNvSpPr txBox="1">
              <a:spLocks noChangeArrowheads="1"/>
            </p:cNvSpPr>
            <p:nvPr/>
          </p:nvSpPr>
          <p:spPr bwMode="auto">
            <a:xfrm>
              <a:off x="1092" y="28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4" name="Group 23"/>
          <p:cNvGrpSpPr>
            <a:grpSpLocks/>
          </p:cNvGrpSpPr>
          <p:nvPr/>
        </p:nvGrpSpPr>
        <p:grpSpPr bwMode="auto">
          <a:xfrm>
            <a:off x="7097713" y="4637088"/>
            <a:ext cx="388937" cy="388937"/>
            <a:chOff x="1070" y="2808"/>
            <a:chExt cx="245" cy="245"/>
          </a:xfrm>
        </p:grpSpPr>
        <p:sp>
          <p:nvSpPr>
            <p:cNvPr id="75" name="Oval 24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1096" y="28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7" name="AutoShape 26"/>
          <p:cNvCxnSpPr>
            <a:cxnSpLocks noChangeShapeType="1"/>
            <a:stCxn id="73" idx="0"/>
            <a:endCxn id="76" idx="0"/>
          </p:cNvCxnSpPr>
          <p:nvPr/>
        </p:nvCxnSpPr>
        <p:spPr bwMode="auto">
          <a:xfrm rot="5400000" flipV="1">
            <a:off x="6711950" y="4065588"/>
            <a:ext cx="33337" cy="1119188"/>
          </a:xfrm>
          <a:prstGeom prst="curvedConnector3">
            <a:avLst>
              <a:gd name="adj1" fmla="val -68571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AutoShape 27"/>
          <p:cNvCxnSpPr>
            <a:cxnSpLocks noChangeShapeType="1"/>
            <a:stCxn id="75" idx="4"/>
            <a:endCxn id="73" idx="2"/>
          </p:cNvCxnSpPr>
          <p:nvPr/>
        </p:nvCxnSpPr>
        <p:spPr bwMode="auto">
          <a:xfrm rot="16200000" flipV="1">
            <a:off x="6705600" y="4438650"/>
            <a:ext cx="50800" cy="1123950"/>
          </a:xfrm>
          <a:prstGeom prst="curvedConnector3">
            <a:avLst>
              <a:gd name="adj1" fmla="val -4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6586538" y="49228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5380038" y="5421313"/>
            <a:ext cx="281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total balance loses $100.) </a:t>
            </a:r>
          </a:p>
        </p:txBody>
      </p: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6570663" y="4340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935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8226425" cy="1554163"/>
          </a:xfrm>
        </p:spPr>
        <p:txBody>
          <a:bodyPr/>
          <a:lstStyle/>
          <a:p>
            <a:r>
              <a:rPr lang="en-US" sz="3600" dirty="0"/>
              <a:t>Transactional Concurrency Control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7013"/>
            <a:ext cx="8229600" cy="4675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ways to </a:t>
            </a:r>
            <a:r>
              <a:rPr lang="en-US" dirty="0" smtClean="0"/>
              <a:t>ensure serial</a:t>
            </a:r>
            <a:r>
              <a:rPr lang="en-US" dirty="0"/>
              <a:t>-equivalent order on conflicts:</a:t>
            </a:r>
          </a:p>
          <a:p>
            <a:r>
              <a:rPr lang="en-US" u="sng" dirty="0"/>
              <a:t>Option 1</a:t>
            </a:r>
            <a:r>
              <a:rPr lang="en-US" dirty="0"/>
              <a:t>, execute transactions serially.</a:t>
            </a:r>
          </a:p>
          <a:p>
            <a:r>
              <a:rPr lang="en-US" u="sng" dirty="0" smtClean="0"/>
              <a:t>Option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i="1" dirty="0"/>
              <a:t>pessimistic concurrency control</a:t>
            </a:r>
            <a:r>
              <a:rPr lang="en-US" dirty="0"/>
              <a:t>: block </a:t>
            </a:r>
            <a:r>
              <a:rPr lang="en-US" i="1" dirty="0"/>
              <a:t>T</a:t>
            </a:r>
            <a:r>
              <a:rPr lang="en-US" dirty="0"/>
              <a:t> until transactions with conflicting operations are done.</a:t>
            </a:r>
          </a:p>
          <a:p>
            <a:pPr lvl="1"/>
            <a:r>
              <a:rPr lang="en-US" dirty="0"/>
              <a:t>use locks for mutual exclusion</a:t>
            </a:r>
          </a:p>
          <a:p>
            <a:pPr lvl="1"/>
            <a:r>
              <a:rPr lang="en-US" b="1" dirty="0">
                <a:solidFill>
                  <a:srgbClr val="800000"/>
                </a:solidFill>
              </a:rPr>
              <a:t>two-phase locking (2PL) </a:t>
            </a:r>
            <a:r>
              <a:rPr lang="en-US" dirty="0"/>
              <a:t>required for strict isolation</a:t>
            </a:r>
          </a:p>
          <a:p>
            <a:r>
              <a:rPr lang="en-US" u="sng" dirty="0"/>
              <a:t>Option 3</a:t>
            </a:r>
            <a:r>
              <a:rPr lang="en-US" dirty="0"/>
              <a:t>, </a:t>
            </a:r>
            <a:r>
              <a:rPr lang="en-US" i="1" dirty="0"/>
              <a:t>optimistic concurrency control</a:t>
            </a:r>
            <a:r>
              <a:rPr lang="en-US" dirty="0"/>
              <a:t>: proceed as if no conflicts will occur, and </a:t>
            </a:r>
            <a:r>
              <a:rPr lang="en-US" i="1" dirty="0"/>
              <a:t>recover</a:t>
            </a:r>
            <a:r>
              <a:rPr lang="en-US" dirty="0"/>
              <a:t> if </a:t>
            </a:r>
            <a:r>
              <a:rPr lang="en-US" dirty="0" smtClean="0"/>
              <a:t>wrong.</a:t>
            </a:r>
            <a:endParaRPr lang="en-US" dirty="0"/>
          </a:p>
          <a:p>
            <a:pPr lvl="1"/>
            <a:r>
              <a:rPr lang="en-US" dirty="0"/>
              <a:t>Repair the damage by rolling back (aborting) one of the conflicting transactions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0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Pessimistic Concurrency Control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1750"/>
            <a:ext cx="7962900" cy="4675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Pessimistic concurrency control uses locking to </a:t>
            </a:r>
            <a:r>
              <a:rPr lang="en-US" i="1" dirty="0"/>
              <a:t>prevent</a:t>
            </a:r>
            <a:r>
              <a:rPr lang="en-US" dirty="0"/>
              <a:t> illegal conflict orderings.</a:t>
            </a:r>
          </a:p>
          <a:p>
            <a:r>
              <a:rPr lang="en-US" i="1" dirty="0" smtClean="0"/>
              <a:t>Well</a:t>
            </a:r>
            <a:r>
              <a:rPr lang="en-US" i="1" dirty="0"/>
              <a:t>-formed</a:t>
            </a:r>
            <a:r>
              <a:rPr lang="en-US" dirty="0"/>
              <a:t>: acquire lock before accessing each </a:t>
            </a:r>
            <a:r>
              <a:rPr lang="en-US" dirty="0" smtClean="0"/>
              <a:t>item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Concurrent transactions </a:t>
            </a:r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race for locks on conflicting data items (say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)....</a:t>
            </a:r>
          </a:p>
          <a:p>
            <a:pPr lvl="1"/>
            <a:r>
              <a:rPr lang="en-US" dirty="0"/>
              <a:t>Locks are often implicit, e.g., on first access to </a:t>
            </a:r>
            <a:r>
              <a:rPr lang="en-US" dirty="0" smtClean="0"/>
              <a:t>an item.</a:t>
            </a:r>
            <a:endParaRPr lang="en-US" dirty="0"/>
          </a:p>
          <a:p>
            <a:r>
              <a:rPr lang="en-US" i="1" dirty="0"/>
              <a:t>No acquires after release</a:t>
            </a:r>
            <a:r>
              <a:rPr lang="en-US" dirty="0"/>
              <a:t>: hold all locks </a:t>
            </a:r>
            <a:r>
              <a:rPr lang="en-US" i="1" dirty="0"/>
              <a:t>at least</a:t>
            </a:r>
            <a:r>
              <a:rPr lang="en-US" dirty="0"/>
              <a:t> until all needed locks have been acquired (2PL).</a:t>
            </a:r>
          </a:p>
          <a:p>
            <a:pPr lvl="1"/>
            <a:r>
              <a:rPr lang="en-US" i="1" dirty="0"/>
              <a:t>growing phase</a:t>
            </a:r>
            <a:r>
              <a:rPr lang="en-US" dirty="0"/>
              <a:t> vs. </a:t>
            </a:r>
            <a:r>
              <a:rPr lang="en-US" i="1" dirty="0"/>
              <a:t>shrinking phase</a:t>
            </a:r>
            <a:endParaRPr lang="en-US" dirty="0"/>
          </a:p>
          <a:p>
            <a:r>
              <a:rPr lang="en-US" u="sng" dirty="0"/>
              <a:t>Problem</a:t>
            </a:r>
            <a:r>
              <a:rPr lang="en-US" dirty="0"/>
              <a:t>: possible deadlock.</a:t>
            </a:r>
          </a:p>
          <a:p>
            <a:pPr lvl="1"/>
            <a:r>
              <a:rPr lang="en-US" dirty="0"/>
              <a:t>prevention vs. 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82735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594" name="Straight Connector 35"/>
          <p:cNvCxnSpPr>
            <a:cxnSpLocks noChangeShapeType="1"/>
            <a:endCxn id="110621" idx="4"/>
          </p:cNvCxnSpPr>
          <p:nvPr/>
        </p:nvCxnSpPr>
        <p:spPr bwMode="auto">
          <a:xfrm rot="16200000" flipH="1">
            <a:off x="1447800" y="2895600"/>
            <a:ext cx="771525" cy="9525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Choosing a schedule/ordering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0597" name="Line 3"/>
          <p:cNvSpPr>
            <a:spLocks noChangeShapeType="1"/>
          </p:cNvSpPr>
          <p:nvPr/>
        </p:nvSpPr>
        <p:spPr bwMode="auto">
          <a:xfrm>
            <a:off x="1066800" y="2476500"/>
            <a:ext cx="7154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066800" y="3886200"/>
            <a:ext cx="7154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Rectangle 14"/>
          <p:cNvSpPr>
            <a:spLocks noChangeArrowheads="1"/>
          </p:cNvSpPr>
          <p:nvPr/>
        </p:nvSpPr>
        <p:spPr bwMode="auto">
          <a:xfrm>
            <a:off x="611188" y="2244725"/>
            <a:ext cx="473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0600" name="Rectangle 15"/>
          <p:cNvSpPr>
            <a:spLocks noChangeArrowheads="1"/>
          </p:cNvSpPr>
          <p:nvPr/>
        </p:nvSpPr>
        <p:spPr bwMode="auto">
          <a:xfrm>
            <a:off x="565150" y="3576638"/>
            <a:ext cx="48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B</a:t>
            </a:r>
          </a:p>
        </p:txBody>
      </p:sp>
      <p:sp>
        <p:nvSpPr>
          <p:cNvPr id="110601" name="Oval 18"/>
          <p:cNvSpPr>
            <a:spLocks noChangeArrowheads="1"/>
          </p:cNvSpPr>
          <p:nvPr/>
        </p:nvSpPr>
        <p:spPr bwMode="auto">
          <a:xfrm>
            <a:off x="4705350" y="38004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2" name="Oval 21"/>
          <p:cNvSpPr>
            <a:spLocks noChangeArrowheads="1"/>
          </p:cNvSpPr>
          <p:nvPr/>
        </p:nvSpPr>
        <p:spPr bwMode="auto">
          <a:xfrm>
            <a:off x="4038600" y="23907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3" name="Oval 21"/>
          <p:cNvSpPr>
            <a:spLocks noChangeArrowheads="1"/>
          </p:cNvSpPr>
          <p:nvPr/>
        </p:nvSpPr>
        <p:spPr bwMode="auto">
          <a:xfrm>
            <a:off x="7372350" y="23907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4" name="Oval 21"/>
          <p:cNvSpPr>
            <a:spLocks noChangeArrowheads="1"/>
          </p:cNvSpPr>
          <p:nvPr/>
        </p:nvSpPr>
        <p:spPr bwMode="auto">
          <a:xfrm>
            <a:off x="1733550" y="23907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5" name="Oval 21"/>
          <p:cNvSpPr>
            <a:spLocks noChangeArrowheads="1"/>
          </p:cNvSpPr>
          <p:nvPr/>
        </p:nvSpPr>
        <p:spPr bwMode="auto">
          <a:xfrm>
            <a:off x="2114550" y="38004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6" name="Oval 21"/>
          <p:cNvSpPr>
            <a:spLocks noChangeArrowheads="1"/>
          </p:cNvSpPr>
          <p:nvPr/>
        </p:nvSpPr>
        <p:spPr bwMode="auto">
          <a:xfrm>
            <a:off x="6324600" y="38004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07" name="Rectangle 81"/>
          <p:cNvSpPr>
            <a:spLocks noChangeArrowheads="1"/>
          </p:cNvSpPr>
          <p:nvPr/>
        </p:nvSpPr>
        <p:spPr bwMode="auto">
          <a:xfrm>
            <a:off x="1295400" y="1905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67"/>
                </a:solidFill>
              </a:rPr>
              <a:t>W(x)=v</a:t>
            </a:r>
            <a:endParaRPr lang="en-US" sz="2000" i="1">
              <a:solidFill>
                <a:srgbClr val="003367"/>
              </a:solidFill>
            </a:endParaRPr>
          </a:p>
        </p:txBody>
      </p:sp>
      <p:sp>
        <p:nvSpPr>
          <p:cNvPr id="110608" name="Rectangle 81"/>
          <p:cNvSpPr>
            <a:spLocks noChangeArrowheads="1"/>
          </p:cNvSpPr>
          <p:nvPr/>
        </p:nvSpPr>
        <p:spPr bwMode="auto">
          <a:xfrm>
            <a:off x="1905000" y="3962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67"/>
                </a:solidFill>
              </a:rPr>
              <a:t>R(x)</a:t>
            </a:r>
            <a:endParaRPr lang="en-US" sz="2000" i="1">
              <a:solidFill>
                <a:srgbClr val="003367"/>
              </a:solidFill>
            </a:endParaRPr>
          </a:p>
        </p:txBody>
      </p:sp>
      <p:sp>
        <p:nvSpPr>
          <p:cNvPr id="110609" name="Rectangle 85"/>
          <p:cNvSpPr>
            <a:spLocks noChangeArrowheads="1"/>
          </p:cNvSpPr>
          <p:nvPr/>
        </p:nvSpPr>
        <p:spPr bwMode="auto">
          <a:xfrm>
            <a:off x="6172200" y="3962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3367"/>
                </a:solidFill>
              </a:rPr>
              <a:t>R(x)</a:t>
            </a:r>
            <a:endParaRPr lang="en-US" sz="2000" i="1">
              <a:solidFill>
                <a:srgbClr val="003367"/>
              </a:solidFill>
            </a:endParaRPr>
          </a:p>
        </p:txBody>
      </p:sp>
      <p:sp>
        <p:nvSpPr>
          <p:cNvPr id="110610" name="Rectangle 81"/>
          <p:cNvSpPr>
            <a:spLocks noChangeArrowheads="1"/>
          </p:cNvSpPr>
          <p:nvPr/>
        </p:nvSpPr>
        <p:spPr bwMode="auto">
          <a:xfrm>
            <a:off x="2209800" y="34290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e1b</a:t>
            </a:r>
          </a:p>
        </p:txBody>
      </p:sp>
      <p:sp>
        <p:nvSpPr>
          <p:cNvPr id="110611" name="Rectangle 81"/>
          <p:cNvSpPr>
            <a:spLocks noChangeArrowheads="1"/>
          </p:cNvSpPr>
          <p:nvPr/>
        </p:nvSpPr>
        <p:spPr bwMode="auto">
          <a:xfrm>
            <a:off x="3581400" y="2419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e2</a:t>
            </a:r>
          </a:p>
        </p:txBody>
      </p:sp>
      <p:sp>
        <p:nvSpPr>
          <p:cNvPr id="110612" name="Rectangle 81"/>
          <p:cNvSpPr>
            <a:spLocks noChangeArrowheads="1"/>
          </p:cNvSpPr>
          <p:nvPr/>
        </p:nvSpPr>
        <p:spPr bwMode="auto">
          <a:xfrm>
            <a:off x="6324600" y="35052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e4</a:t>
            </a:r>
          </a:p>
        </p:txBody>
      </p:sp>
      <p:sp>
        <p:nvSpPr>
          <p:cNvPr id="110613" name="Rectangle 81"/>
          <p:cNvSpPr>
            <a:spLocks noChangeArrowheads="1"/>
          </p:cNvSpPr>
          <p:nvPr/>
        </p:nvSpPr>
        <p:spPr bwMode="auto">
          <a:xfrm>
            <a:off x="7162800" y="19812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e3a</a:t>
            </a:r>
          </a:p>
        </p:txBody>
      </p:sp>
      <p:sp>
        <p:nvSpPr>
          <p:cNvPr id="110614" name="Rectangle 90"/>
          <p:cNvSpPr>
            <a:spLocks noChangeArrowheads="1"/>
          </p:cNvSpPr>
          <p:nvPr/>
        </p:nvSpPr>
        <p:spPr bwMode="auto">
          <a:xfrm>
            <a:off x="457200" y="4724400"/>
            <a:ext cx="6172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67"/>
                </a:solidFill>
              </a:rPr>
              <a:t>This is a </a:t>
            </a:r>
            <a:r>
              <a:rPr lang="en-US" dirty="0">
                <a:solidFill>
                  <a:srgbClr val="800000"/>
                </a:solidFill>
              </a:rPr>
              <a:t>total order </a:t>
            </a:r>
            <a:r>
              <a:rPr lang="en-US" dirty="0">
                <a:solidFill>
                  <a:srgbClr val="003367"/>
                </a:solidFill>
              </a:rPr>
              <a:t>of events.</a:t>
            </a:r>
          </a:p>
          <a:p>
            <a:r>
              <a:rPr lang="en-US" dirty="0">
                <a:solidFill>
                  <a:srgbClr val="003367"/>
                </a:solidFill>
              </a:rPr>
              <a:t>Also called a </a:t>
            </a:r>
            <a:r>
              <a:rPr lang="en-US" dirty="0">
                <a:solidFill>
                  <a:srgbClr val="800000"/>
                </a:solidFill>
              </a:rPr>
              <a:t>sequential schedule</a:t>
            </a:r>
            <a:r>
              <a:rPr lang="en-US" dirty="0">
                <a:solidFill>
                  <a:srgbClr val="003367"/>
                </a:solidFill>
              </a:rPr>
              <a:t>.</a:t>
            </a:r>
          </a:p>
          <a:p>
            <a:r>
              <a:rPr lang="en-US" dirty="0">
                <a:solidFill>
                  <a:srgbClr val="003367"/>
                </a:solidFill>
              </a:rPr>
              <a:t>It allows us to say “before” and “after”, etc.</a:t>
            </a:r>
          </a:p>
          <a:p>
            <a:r>
              <a:rPr lang="en-US" dirty="0">
                <a:solidFill>
                  <a:srgbClr val="003367"/>
                </a:solidFill>
              </a:rPr>
              <a:t>But it is arbitrary.</a:t>
            </a:r>
          </a:p>
        </p:txBody>
      </p:sp>
      <p:sp>
        <p:nvSpPr>
          <p:cNvPr id="110615" name="Line 6"/>
          <p:cNvSpPr>
            <a:spLocks noChangeShapeType="1"/>
          </p:cNvSpPr>
          <p:nvPr/>
        </p:nvSpPr>
        <p:spPr bwMode="auto">
          <a:xfrm>
            <a:off x="1600200" y="3200400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6" name="Rectangle 15"/>
          <p:cNvSpPr>
            <a:spLocks noChangeArrowheads="1"/>
          </p:cNvSpPr>
          <p:nvPr/>
        </p:nvSpPr>
        <p:spPr bwMode="auto">
          <a:xfrm>
            <a:off x="-225425" y="2768600"/>
            <a:ext cx="205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 b="1" i="1">
                <a:solidFill>
                  <a:srgbClr val="003367"/>
                </a:solidFill>
              </a:rPr>
              <a:t>External witness</a:t>
            </a:r>
          </a:p>
        </p:txBody>
      </p:sp>
      <p:cxnSp>
        <p:nvCxnSpPr>
          <p:cNvPr id="110617" name="Straight Connector 37"/>
          <p:cNvCxnSpPr>
            <a:cxnSpLocks noChangeShapeType="1"/>
            <a:stCxn id="110622" idx="4"/>
            <a:endCxn id="110605" idx="0"/>
          </p:cNvCxnSpPr>
          <p:nvPr/>
        </p:nvCxnSpPr>
        <p:spPr bwMode="auto">
          <a:xfrm rot="5400000">
            <a:off x="1943101" y="3543300"/>
            <a:ext cx="51435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18" name="Straight Connector 38"/>
          <p:cNvCxnSpPr>
            <a:cxnSpLocks noChangeShapeType="1"/>
            <a:endCxn id="110623" idx="0"/>
          </p:cNvCxnSpPr>
          <p:nvPr/>
        </p:nvCxnSpPr>
        <p:spPr bwMode="auto">
          <a:xfrm rot="16200000" flipH="1">
            <a:off x="3858419" y="2848769"/>
            <a:ext cx="523875" cy="7937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19" name="Straight Connector 39"/>
          <p:cNvCxnSpPr>
            <a:cxnSpLocks noChangeShapeType="1"/>
            <a:stCxn id="110624" idx="4"/>
            <a:endCxn id="110601" idx="0"/>
          </p:cNvCxnSpPr>
          <p:nvPr/>
        </p:nvCxnSpPr>
        <p:spPr bwMode="auto">
          <a:xfrm rot="5400000">
            <a:off x="4533901" y="3543300"/>
            <a:ext cx="514350" cy="3175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20" name="Straight Connector 40"/>
          <p:cNvCxnSpPr>
            <a:cxnSpLocks noChangeShapeType="1"/>
            <a:stCxn id="110625" idx="4"/>
            <a:endCxn id="110606" idx="0"/>
          </p:cNvCxnSpPr>
          <p:nvPr/>
        </p:nvCxnSpPr>
        <p:spPr bwMode="auto">
          <a:xfrm rot="16200000" flipH="1">
            <a:off x="6143625" y="3533775"/>
            <a:ext cx="514350" cy="19050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21" name="Oval 21"/>
          <p:cNvSpPr>
            <a:spLocks noChangeArrowheads="1"/>
          </p:cNvSpPr>
          <p:nvPr/>
        </p:nvSpPr>
        <p:spPr bwMode="auto">
          <a:xfrm>
            <a:off x="1752600" y="31146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22" name="Oval 21"/>
          <p:cNvSpPr>
            <a:spLocks noChangeArrowheads="1"/>
          </p:cNvSpPr>
          <p:nvPr/>
        </p:nvSpPr>
        <p:spPr bwMode="auto">
          <a:xfrm>
            <a:off x="2114550" y="31146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23" name="Oval 21"/>
          <p:cNvSpPr>
            <a:spLocks noChangeArrowheads="1"/>
          </p:cNvSpPr>
          <p:nvPr/>
        </p:nvSpPr>
        <p:spPr bwMode="auto">
          <a:xfrm>
            <a:off x="4038600" y="31146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24" name="Oval 21"/>
          <p:cNvSpPr>
            <a:spLocks noChangeArrowheads="1"/>
          </p:cNvSpPr>
          <p:nvPr/>
        </p:nvSpPr>
        <p:spPr bwMode="auto">
          <a:xfrm>
            <a:off x="4705350" y="31146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25" name="Oval 21"/>
          <p:cNvSpPr>
            <a:spLocks noChangeArrowheads="1"/>
          </p:cNvSpPr>
          <p:nvPr/>
        </p:nvSpPr>
        <p:spPr bwMode="auto">
          <a:xfrm>
            <a:off x="6305550" y="31146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26" name="Oval 21"/>
          <p:cNvSpPr>
            <a:spLocks noChangeArrowheads="1"/>
          </p:cNvSpPr>
          <p:nvPr/>
        </p:nvSpPr>
        <p:spPr bwMode="auto">
          <a:xfrm>
            <a:off x="7391400" y="3114675"/>
            <a:ext cx="171450" cy="1714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627" name="Rectangle 81"/>
          <p:cNvSpPr>
            <a:spLocks noChangeArrowheads="1"/>
          </p:cNvSpPr>
          <p:nvPr/>
        </p:nvSpPr>
        <p:spPr bwMode="auto">
          <a:xfrm>
            <a:off x="1143000" y="2438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e1a</a:t>
            </a:r>
          </a:p>
        </p:txBody>
      </p:sp>
      <p:cxnSp>
        <p:nvCxnSpPr>
          <p:cNvPr id="110628" name="Straight Connector 65"/>
          <p:cNvCxnSpPr>
            <a:cxnSpLocks noChangeShapeType="1"/>
            <a:stCxn id="110603" idx="4"/>
            <a:endCxn id="110626" idx="0"/>
          </p:cNvCxnSpPr>
          <p:nvPr/>
        </p:nvCxnSpPr>
        <p:spPr bwMode="auto">
          <a:xfrm rot="16200000" flipH="1">
            <a:off x="7191375" y="2828925"/>
            <a:ext cx="552450" cy="19050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29" name="Rectangle 81"/>
          <p:cNvSpPr>
            <a:spLocks noChangeArrowheads="1"/>
          </p:cNvSpPr>
          <p:nvPr/>
        </p:nvSpPr>
        <p:spPr bwMode="auto">
          <a:xfrm>
            <a:off x="7315200" y="32004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e5</a:t>
            </a:r>
          </a:p>
        </p:txBody>
      </p:sp>
      <p:cxnSp>
        <p:nvCxnSpPr>
          <p:cNvPr id="72" name="AutoShape 20"/>
          <p:cNvCxnSpPr>
            <a:cxnSpLocks noChangeShapeType="1"/>
          </p:cNvCxnSpPr>
          <p:nvPr/>
        </p:nvCxnSpPr>
        <p:spPr bwMode="auto">
          <a:xfrm rot="16200000" flipH="1">
            <a:off x="3840162" y="2935288"/>
            <a:ext cx="1260475" cy="5715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0632" name="Rectangle 81"/>
          <p:cNvSpPr>
            <a:spLocks noChangeArrowheads="1"/>
          </p:cNvSpPr>
          <p:nvPr/>
        </p:nvSpPr>
        <p:spPr bwMode="auto">
          <a:xfrm>
            <a:off x="4724400" y="3943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003367"/>
                </a:solidFill>
              </a:rPr>
              <a:t>e3b</a:t>
            </a:r>
          </a:p>
        </p:txBody>
      </p:sp>
    </p:spTree>
    <p:extLst>
      <p:ext uri="{BB962C8B-B14F-4D97-AF65-F5344CB8AC3E}">
        <p14:creationId xmlns:p14="http://schemas.microsoft.com/office/powerpoint/2010/main" val="404549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2PL?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7625"/>
            <a:ext cx="7772400" cy="249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transactions are well-formed, then an arc from </a:t>
            </a:r>
            <a:r>
              <a:rPr lang="en-US" i="1" dirty="0"/>
              <a:t>T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dirty="0"/>
              <a:t> in the </a:t>
            </a:r>
            <a:r>
              <a:rPr lang="en-US" dirty="0" smtClean="0"/>
              <a:t>indicates </a:t>
            </a:r>
            <a:r>
              <a:rPr lang="en-US" dirty="0"/>
              <a:t>that </a:t>
            </a:r>
            <a:r>
              <a:rPr lang="en-US" i="1" dirty="0"/>
              <a:t>T</a:t>
            </a:r>
            <a:r>
              <a:rPr lang="en-US" dirty="0"/>
              <a:t> beat </a:t>
            </a:r>
            <a:r>
              <a:rPr lang="en-US" i="1" dirty="0"/>
              <a:t>S</a:t>
            </a:r>
            <a:r>
              <a:rPr lang="en-US" dirty="0"/>
              <a:t> to some lock.</a:t>
            </a:r>
          </a:p>
          <a:p>
            <a:pPr lvl="1"/>
            <a:r>
              <a:rPr lang="en-US" dirty="0"/>
              <a:t>Neither could access the </a:t>
            </a:r>
            <a:r>
              <a:rPr lang="en-US" dirty="0" smtClean="0"/>
              <a:t>item </a:t>
            </a:r>
            <a:r>
              <a:rPr lang="en-US" i="1" dirty="0"/>
              <a:t>x</a:t>
            </a:r>
            <a:r>
              <a:rPr lang="en-US" dirty="0"/>
              <a:t> without holding its lock.</a:t>
            </a:r>
          </a:p>
          <a:p>
            <a:pPr lvl="1"/>
            <a:r>
              <a:rPr lang="en-US" dirty="0"/>
              <a:t>Read the arc as </a:t>
            </a:r>
            <a:r>
              <a:rPr lang="ja-JP" altLang="en-US" dirty="0">
                <a:latin typeface="Arial"/>
              </a:rPr>
              <a:t>“</a:t>
            </a:r>
            <a:r>
              <a:rPr lang="en-US" i="1" dirty="0"/>
              <a:t>T</a:t>
            </a:r>
            <a:r>
              <a:rPr lang="en-US" dirty="0"/>
              <a:t> holds a resource needed by </a:t>
            </a:r>
            <a:r>
              <a:rPr lang="en-US" i="1" dirty="0"/>
              <a:t>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r>
              <a:rPr lang="en-US" dirty="0"/>
              <a:t>2PL guarantees that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winning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transaction </a:t>
            </a:r>
            <a:r>
              <a:rPr lang="en-US" i="1" dirty="0"/>
              <a:t>T</a:t>
            </a:r>
            <a:r>
              <a:rPr lang="en-US" dirty="0"/>
              <a:t> holds all its locks at some point during its execution.</a:t>
            </a:r>
          </a:p>
        </p:txBody>
      </p:sp>
      <p:sp>
        <p:nvSpPr>
          <p:cNvPr id="525330" name="Rectangle 18"/>
          <p:cNvSpPr>
            <a:spLocks noChangeArrowheads="1"/>
          </p:cNvSpPr>
          <p:nvPr/>
        </p:nvSpPr>
        <p:spPr bwMode="auto">
          <a:xfrm>
            <a:off x="777875" y="4161949"/>
            <a:ext cx="41433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800" dirty="0"/>
              <a:t>Thus 2PL guarantees that </a:t>
            </a:r>
            <a:r>
              <a:rPr lang="en-US" sz="1800" i="1" dirty="0"/>
              <a:t>T</a:t>
            </a:r>
            <a:r>
              <a:rPr lang="en-US" sz="1800" dirty="0"/>
              <a:t>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won the race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for </a:t>
            </a:r>
            <a:r>
              <a:rPr lang="en-US" sz="1800" i="1" dirty="0"/>
              <a:t>all</a:t>
            </a:r>
            <a:r>
              <a:rPr lang="en-US" sz="1800" dirty="0"/>
              <a:t> the locks...</a:t>
            </a:r>
          </a:p>
          <a:p>
            <a:endParaRPr lang="en-US" sz="1800" dirty="0"/>
          </a:p>
          <a:p>
            <a:r>
              <a:rPr lang="en-US" sz="1800" dirty="0"/>
              <a:t>...or else a deadlock would have resulted.</a:t>
            </a:r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040313" y="4008438"/>
            <a:ext cx="3611562" cy="2025650"/>
          </a:xfrm>
          <a:prstGeom prst="rect">
            <a:avLst/>
          </a:prstGeom>
          <a:solidFill>
            <a:srgbClr val="DCE1EC"/>
          </a:solidFill>
          <a:ln w="12700">
            <a:solidFill>
              <a:srgbClr val="DCE1E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118100" y="4036110"/>
            <a:ext cx="3727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R(A)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R(C)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W(C)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                   R(A)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  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R(C)</a:t>
            </a:r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6115050" y="5216525"/>
            <a:ext cx="388938" cy="388938"/>
            <a:chOff x="1070" y="2808"/>
            <a:chExt cx="245" cy="245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092" y="28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9"/>
          <p:cNvGrpSpPr>
            <a:grpSpLocks/>
          </p:cNvGrpSpPr>
          <p:nvPr/>
        </p:nvGrpSpPr>
        <p:grpSpPr bwMode="auto">
          <a:xfrm>
            <a:off x="7234238" y="5249863"/>
            <a:ext cx="388937" cy="388937"/>
            <a:chOff x="1070" y="2808"/>
            <a:chExt cx="245" cy="245"/>
          </a:xfrm>
        </p:grpSpPr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1096" y="28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7" name="AutoShape 12"/>
          <p:cNvCxnSpPr>
            <a:cxnSpLocks noChangeShapeType="1"/>
            <a:stCxn id="33" idx="0"/>
            <a:endCxn id="36" idx="0"/>
          </p:cNvCxnSpPr>
          <p:nvPr/>
        </p:nvCxnSpPr>
        <p:spPr bwMode="auto">
          <a:xfrm rot="5400000" flipV="1">
            <a:off x="6848475" y="4678363"/>
            <a:ext cx="33337" cy="1119188"/>
          </a:xfrm>
          <a:prstGeom prst="curvedConnector3">
            <a:avLst>
              <a:gd name="adj1" fmla="val -68571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13"/>
          <p:cNvCxnSpPr>
            <a:cxnSpLocks noChangeShapeType="1"/>
            <a:stCxn id="32" idx="4"/>
            <a:endCxn id="36" idx="2"/>
          </p:cNvCxnSpPr>
          <p:nvPr/>
        </p:nvCxnSpPr>
        <p:spPr bwMode="auto">
          <a:xfrm rot="16200000" flipH="1">
            <a:off x="6859588" y="5056188"/>
            <a:ext cx="15875" cy="1114425"/>
          </a:xfrm>
          <a:prstGeom prst="curvedConnector3">
            <a:avLst>
              <a:gd name="adj1" fmla="val 154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707188" y="49514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6662738" y="5500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748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2PL: Examples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596900" y="1434595"/>
            <a:ext cx="816719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200" u="sng" dirty="0"/>
              <a:t>Consider our two transactions </a:t>
            </a:r>
            <a:r>
              <a:rPr lang="en-US" sz="2200" i="1" u="sng" dirty="0"/>
              <a:t>T</a:t>
            </a:r>
            <a:r>
              <a:rPr lang="en-US" sz="2200" u="sng" dirty="0"/>
              <a:t> and </a:t>
            </a:r>
            <a:r>
              <a:rPr lang="en-US" sz="2200" i="1" u="sng" dirty="0"/>
              <a:t>S</a:t>
            </a:r>
            <a:r>
              <a:rPr lang="en-US" sz="2200" u="sng" dirty="0"/>
              <a:t>:</a:t>
            </a:r>
          </a:p>
          <a:p>
            <a:endParaRPr lang="en-US" sz="1800" i="1" dirty="0"/>
          </a:p>
          <a:p>
            <a:pPr lvl="1"/>
            <a:r>
              <a:rPr lang="en-US" sz="1800" i="1" dirty="0"/>
              <a:t>T</a:t>
            </a:r>
            <a:r>
              <a:rPr lang="en-US" sz="1800" dirty="0"/>
              <a:t>: transfer $100 from </a:t>
            </a:r>
            <a:r>
              <a:rPr lang="en-US" sz="1800" i="1" dirty="0"/>
              <a:t>A</a:t>
            </a:r>
            <a:r>
              <a:rPr lang="en-US" sz="1800" dirty="0"/>
              <a:t> to </a:t>
            </a:r>
            <a:r>
              <a:rPr lang="en-US" sz="1800" i="1" dirty="0"/>
              <a:t>C:	              </a:t>
            </a:r>
            <a:r>
              <a:rPr lang="en-US" sz="1800" i="1" dirty="0">
                <a:solidFill>
                  <a:srgbClr val="800080"/>
                </a:solidFill>
              </a:rPr>
              <a:t>R(A)     </a:t>
            </a:r>
            <a:r>
              <a:rPr lang="en-US" sz="1800" i="1" dirty="0" smtClean="0">
                <a:solidFill>
                  <a:srgbClr val="0000FF"/>
                </a:solidFill>
              </a:rPr>
              <a:t>W</a:t>
            </a:r>
            <a:r>
              <a:rPr lang="en-US" sz="1800" i="1" dirty="0">
                <a:solidFill>
                  <a:srgbClr val="0000FF"/>
                </a:solidFill>
              </a:rPr>
              <a:t>(A)</a:t>
            </a:r>
            <a:r>
              <a:rPr lang="en-US" sz="1800" i="1" dirty="0">
                <a:solidFill>
                  <a:srgbClr val="800080"/>
                </a:solidFill>
              </a:rPr>
              <a:t>      R(C)       </a:t>
            </a:r>
            <a:r>
              <a:rPr lang="en-US" sz="1800" i="1" dirty="0">
                <a:solidFill>
                  <a:srgbClr val="0000FF"/>
                </a:solidFill>
              </a:rPr>
              <a:t>W(C)</a:t>
            </a:r>
          </a:p>
          <a:p>
            <a:pPr lvl="1"/>
            <a:r>
              <a:rPr lang="en-US" sz="1800" i="1" dirty="0"/>
              <a:t>S</a:t>
            </a:r>
            <a:r>
              <a:rPr lang="en-US" sz="1800" dirty="0"/>
              <a:t>: compute total balance for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C</a:t>
            </a:r>
            <a:r>
              <a:rPr lang="en-US" sz="1800" dirty="0"/>
              <a:t>: 	            </a:t>
            </a:r>
            <a:r>
              <a:rPr lang="en-US" sz="1800" i="1" dirty="0">
                <a:solidFill>
                  <a:srgbClr val="0000FF"/>
                </a:solidFill>
              </a:rPr>
              <a:t>R(A)</a:t>
            </a:r>
            <a:r>
              <a:rPr lang="en-US" sz="1800" i="1" dirty="0">
                <a:solidFill>
                  <a:srgbClr val="800080"/>
                </a:solidFill>
              </a:rPr>
              <a:t>                      </a:t>
            </a:r>
            <a:r>
              <a:rPr lang="en-US" sz="1800" i="1" dirty="0">
                <a:solidFill>
                  <a:srgbClr val="0000FF"/>
                </a:solidFill>
              </a:rPr>
              <a:t>R(C)</a:t>
            </a:r>
          </a:p>
          <a:p>
            <a:pPr lvl="1"/>
            <a:endParaRPr lang="en-US" sz="1800" i="1" dirty="0">
              <a:solidFill>
                <a:schemeClr val="tx2"/>
              </a:solidFill>
            </a:endParaRPr>
          </a:p>
          <a:p>
            <a:r>
              <a:rPr lang="en-US" sz="2200" dirty="0"/>
              <a:t>Non-two-phased locking might not prevent the illegal schedules.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6200" y="3625850"/>
            <a:ext cx="4426039" cy="2622550"/>
          </a:xfrm>
          <a:prstGeom prst="rect">
            <a:avLst/>
          </a:prstGeom>
          <a:solidFill>
            <a:srgbClr val="DCE1EC"/>
          </a:solidFill>
          <a:ln w="12700">
            <a:solidFill>
              <a:srgbClr val="DCE1E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1200706" y="3917677"/>
            <a:ext cx="1177034" cy="305446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640398" y="4215341"/>
            <a:ext cx="513615" cy="280154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1" name="Group 7"/>
          <p:cNvGrpSpPr>
            <a:grpSpLocks/>
          </p:cNvGrpSpPr>
          <p:nvPr/>
        </p:nvGrpSpPr>
        <p:grpSpPr bwMode="auto">
          <a:xfrm>
            <a:off x="1393311" y="5227007"/>
            <a:ext cx="476651" cy="476650"/>
            <a:chOff x="1070" y="2808"/>
            <a:chExt cx="245" cy="245"/>
          </a:xfrm>
        </p:grpSpPr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1092" y="28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4" name="Group 10"/>
          <p:cNvGrpSpPr>
            <a:grpSpLocks/>
          </p:cNvGrpSpPr>
          <p:nvPr/>
        </p:nvGrpSpPr>
        <p:grpSpPr bwMode="auto">
          <a:xfrm>
            <a:off x="2764897" y="5267862"/>
            <a:ext cx="476650" cy="476651"/>
            <a:chOff x="1070" y="2808"/>
            <a:chExt cx="245" cy="245"/>
          </a:xfrm>
        </p:grpSpPr>
        <p:sp>
          <p:nvSpPr>
            <p:cNvPr id="75" name="Oval 11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096" y="28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7" name="AutoShape 13"/>
          <p:cNvCxnSpPr>
            <a:cxnSpLocks noChangeShapeType="1"/>
            <a:stCxn id="76" idx="0"/>
            <a:endCxn id="73" idx="0"/>
          </p:cNvCxnSpPr>
          <p:nvPr/>
        </p:nvCxnSpPr>
        <p:spPr bwMode="auto">
          <a:xfrm rot="5400000" flipH="1">
            <a:off x="2292137" y="4567478"/>
            <a:ext cx="40856" cy="1371586"/>
          </a:xfrm>
          <a:prstGeom prst="curvedConnector3">
            <a:avLst>
              <a:gd name="adj1" fmla="val 78571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AutoShape 14"/>
          <p:cNvCxnSpPr>
            <a:cxnSpLocks noChangeShapeType="1"/>
            <a:stCxn id="72" idx="4"/>
            <a:endCxn id="76" idx="2"/>
          </p:cNvCxnSpPr>
          <p:nvPr/>
        </p:nvCxnSpPr>
        <p:spPr bwMode="auto">
          <a:xfrm rot="16200000" flipH="1">
            <a:off x="2305757" y="5030510"/>
            <a:ext cx="19455" cy="1365749"/>
          </a:xfrm>
          <a:prstGeom prst="curvedConnector3">
            <a:avLst>
              <a:gd name="adj1" fmla="val 154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2118987" y="4902106"/>
            <a:ext cx="396884" cy="44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80" name="Rectangle 16"/>
          <p:cNvSpPr>
            <a:spLocks noChangeArrowheads="1"/>
          </p:cNvSpPr>
          <p:nvPr/>
        </p:nvSpPr>
        <p:spPr bwMode="auto">
          <a:xfrm>
            <a:off x="2064513" y="5575253"/>
            <a:ext cx="412449" cy="44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2457507" y="3919623"/>
            <a:ext cx="1177034" cy="305445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3618977" y="4236741"/>
            <a:ext cx="513615" cy="280154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169585" y="3884393"/>
            <a:ext cx="41764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      R(A)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R(C)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W(C)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   R(A)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                          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R(C)   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4684887" y="3631687"/>
            <a:ext cx="4426040" cy="2595313"/>
          </a:xfrm>
          <a:prstGeom prst="rect">
            <a:avLst/>
          </a:prstGeom>
          <a:solidFill>
            <a:srgbClr val="DCE1EC"/>
          </a:solidFill>
          <a:ln w="12700">
            <a:solidFill>
              <a:srgbClr val="DCE1E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5" name="Group 38"/>
          <p:cNvGrpSpPr>
            <a:grpSpLocks/>
          </p:cNvGrpSpPr>
          <p:nvPr/>
        </p:nvGrpSpPr>
        <p:grpSpPr bwMode="auto">
          <a:xfrm>
            <a:off x="6073982" y="5258135"/>
            <a:ext cx="476651" cy="476650"/>
            <a:chOff x="1070" y="2808"/>
            <a:chExt cx="245" cy="245"/>
          </a:xfrm>
        </p:grpSpPr>
        <p:sp>
          <p:nvSpPr>
            <p:cNvPr id="86" name="Oval 39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 Box 40"/>
            <p:cNvSpPr txBox="1">
              <a:spLocks noChangeArrowheads="1"/>
            </p:cNvSpPr>
            <p:nvPr/>
          </p:nvSpPr>
          <p:spPr bwMode="auto">
            <a:xfrm>
              <a:off x="1092" y="281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Group 41"/>
          <p:cNvGrpSpPr>
            <a:grpSpLocks/>
          </p:cNvGrpSpPr>
          <p:nvPr/>
        </p:nvGrpSpPr>
        <p:grpSpPr bwMode="auto">
          <a:xfrm>
            <a:off x="7445569" y="5298990"/>
            <a:ext cx="476650" cy="476651"/>
            <a:chOff x="1070" y="2808"/>
            <a:chExt cx="245" cy="245"/>
          </a:xfrm>
        </p:grpSpPr>
        <p:sp>
          <p:nvSpPr>
            <p:cNvPr id="89" name="Oval 42"/>
            <p:cNvSpPr>
              <a:spLocks noChangeArrowheads="1"/>
            </p:cNvSpPr>
            <p:nvPr/>
          </p:nvSpPr>
          <p:spPr bwMode="auto">
            <a:xfrm>
              <a:off x="1070" y="2808"/>
              <a:ext cx="245" cy="24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1096" y="28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91" name="AutoShape 44"/>
          <p:cNvCxnSpPr>
            <a:cxnSpLocks noChangeShapeType="1"/>
            <a:stCxn id="87" idx="0"/>
            <a:endCxn id="90" idx="0"/>
          </p:cNvCxnSpPr>
          <p:nvPr/>
        </p:nvCxnSpPr>
        <p:spPr bwMode="auto">
          <a:xfrm rot="5400000" flipV="1">
            <a:off x="6972809" y="4598606"/>
            <a:ext cx="40856" cy="1371586"/>
          </a:xfrm>
          <a:prstGeom prst="curvedConnector3">
            <a:avLst>
              <a:gd name="adj1" fmla="val -68571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AutoShape 45"/>
          <p:cNvCxnSpPr>
            <a:cxnSpLocks noChangeShapeType="1"/>
            <a:stCxn id="89" idx="4"/>
            <a:endCxn id="87" idx="2"/>
          </p:cNvCxnSpPr>
          <p:nvPr/>
        </p:nvCxnSpPr>
        <p:spPr bwMode="auto">
          <a:xfrm rot="16200000" flipV="1">
            <a:off x="6965027" y="5055802"/>
            <a:ext cx="62256" cy="1377422"/>
          </a:xfrm>
          <a:prstGeom prst="curvedConnector3">
            <a:avLst>
              <a:gd name="adj1" fmla="val -4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Rectangle 46"/>
          <p:cNvSpPr>
            <a:spLocks noChangeArrowheads="1"/>
          </p:cNvSpPr>
          <p:nvPr/>
        </p:nvSpPr>
        <p:spPr bwMode="auto">
          <a:xfrm>
            <a:off x="6819114" y="5649182"/>
            <a:ext cx="412449" cy="44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94" name="Rectangle 47"/>
          <p:cNvSpPr>
            <a:spLocks noChangeArrowheads="1"/>
          </p:cNvSpPr>
          <p:nvPr/>
        </p:nvSpPr>
        <p:spPr bwMode="auto">
          <a:xfrm>
            <a:off x="6799659" y="4935180"/>
            <a:ext cx="396884" cy="4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95" name="Rectangle 53"/>
          <p:cNvSpPr>
            <a:spLocks noChangeArrowheads="1"/>
          </p:cNvSpPr>
          <p:nvPr/>
        </p:nvSpPr>
        <p:spPr bwMode="auto">
          <a:xfrm>
            <a:off x="5025352" y="3906004"/>
            <a:ext cx="1420224" cy="305446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Rectangle 54"/>
          <p:cNvSpPr>
            <a:spLocks noChangeArrowheads="1"/>
          </p:cNvSpPr>
          <p:nvPr/>
        </p:nvSpPr>
        <p:spPr bwMode="auto">
          <a:xfrm>
            <a:off x="6437794" y="4192945"/>
            <a:ext cx="616727" cy="280154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55"/>
          <p:cNvSpPr>
            <a:spLocks noChangeArrowheads="1"/>
          </p:cNvSpPr>
          <p:nvPr/>
        </p:nvSpPr>
        <p:spPr bwMode="auto">
          <a:xfrm>
            <a:off x="7704321" y="3886549"/>
            <a:ext cx="1344349" cy="305446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7079813" y="4191000"/>
            <a:ext cx="607000" cy="280154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Rectangle 37"/>
          <p:cNvSpPr>
            <a:spLocks noChangeArrowheads="1"/>
          </p:cNvSpPr>
          <p:nvPr/>
        </p:nvSpPr>
        <p:spPr bwMode="auto">
          <a:xfrm>
            <a:off x="4645977" y="3849469"/>
            <a:ext cx="44577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R(A)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                     R(C)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W(C)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S: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                         R(A)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</a:rPr>
              <a:t>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DB4"/>
                </a:solidFill>
                <a:effectLst/>
                <a:uLnTx/>
                <a:uFillTx/>
              </a:rPr>
              <a:t>R(C)</a:t>
            </a:r>
          </a:p>
        </p:txBody>
      </p:sp>
    </p:spTree>
    <p:extLst>
      <p:ext uri="{BB962C8B-B14F-4D97-AF65-F5344CB8AC3E}">
        <p14:creationId xmlns:p14="http://schemas.microsoft.com/office/powerpoint/2010/main" val="210397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14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4" descr="vogels-blo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632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5"/>
          <p:cNvSpPr>
            <a:spLocks noChangeArrowheads="1"/>
          </p:cNvSpPr>
          <p:nvPr/>
        </p:nvSpPr>
        <p:spPr bwMode="auto">
          <a:xfrm>
            <a:off x="304800" y="335280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3367"/>
                </a:solidFill>
              </a:rPr>
              <a:t>Prior to joining Amazon, he worked as a researcher at Cornell University.</a:t>
            </a:r>
          </a:p>
        </p:txBody>
      </p:sp>
      <p:sp>
        <p:nvSpPr>
          <p:cNvPr id="102405" name="Rectangle 6"/>
          <p:cNvSpPr>
            <a:spLocks noChangeArrowheads="1"/>
          </p:cNvSpPr>
          <p:nvPr/>
        </p:nvSpPr>
        <p:spPr bwMode="auto">
          <a:xfrm>
            <a:off x="304800" y="19812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3367"/>
                </a:solidFill>
              </a:rPr>
              <a:t>Dr. Werner Vogels is Vice President &amp; Chief Technology Officer at Amazon.com.</a:t>
            </a:r>
          </a:p>
        </p:txBody>
      </p:sp>
      <p:pic>
        <p:nvPicPr>
          <p:cNvPr id="102406" name="Picture 7" descr="vogels-titl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11700"/>
            <a:ext cx="62357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90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" descr="vogels-ic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362200"/>
            <a:ext cx="29210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Vogels on consistency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533400" y="3657600"/>
            <a:ext cx="563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 smtClean="0">
                <a:solidFill>
                  <a:srgbClr val="003367"/>
                </a:solidFill>
              </a:rPr>
              <a:t>Strong consistency</a:t>
            </a:r>
            <a:r>
              <a:rPr lang="en-US" smtClean="0">
                <a:solidFill>
                  <a:srgbClr val="003367"/>
                </a:solidFill>
              </a:rPr>
              <a:t>: “After the update completes, any subsequent access will return the updated value.”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533400" y="2751138"/>
            <a:ext cx="4876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 smtClean="0">
                <a:solidFill>
                  <a:srgbClr val="003367"/>
                </a:solidFill>
              </a:rPr>
              <a:t>Consistency </a:t>
            </a:r>
            <a:r>
              <a:rPr lang="en-US" smtClean="0">
                <a:solidFill>
                  <a:srgbClr val="003367"/>
                </a:solidFill>
              </a:rPr>
              <a:t>“has to do with how observers see these updates”.</a:t>
            </a:r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533400" y="16002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u="sng" smtClean="0">
                <a:solidFill>
                  <a:srgbClr val="003367"/>
                </a:solidFill>
              </a:rPr>
              <a:t>The scenario</a:t>
            </a:r>
          </a:p>
          <a:p>
            <a:r>
              <a:rPr lang="en-US" b="1" i="1" smtClean="0">
                <a:solidFill>
                  <a:srgbClr val="003367"/>
                </a:solidFill>
              </a:rPr>
              <a:t>A </a:t>
            </a:r>
            <a:r>
              <a:rPr lang="en-US" smtClean="0">
                <a:solidFill>
                  <a:srgbClr val="003367"/>
                </a:solidFill>
              </a:rPr>
              <a:t>updates a “data object” in a “storage system”. 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533400" y="5176838"/>
            <a:ext cx="670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 smtClean="0">
                <a:solidFill>
                  <a:srgbClr val="003367"/>
                </a:solidFill>
              </a:rPr>
              <a:t>Eventual consistency</a:t>
            </a:r>
            <a:r>
              <a:rPr lang="en-US" smtClean="0">
                <a:solidFill>
                  <a:srgbClr val="003367"/>
                </a:solidFill>
              </a:rPr>
              <a:t>: “If no new updates are made to the object, eventually all accesses will return the last updated value.” </a:t>
            </a:r>
          </a:p>
        </p:txBody>
      </p:sp>
    </p:spTree>
    <p:extLst>
      <p:ext uri="{BB962C8B-B14F-4D97-AF65-F5344CB8AC3E}">
        <p14:creationId xmlns:p14="http://schemas.microsoft.com/office/powerpoint/2010/main" val="32547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equential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consistency</a:t>
            </a: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893763" y="2306638"/>
            <a:ext cx="5075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6740" name="Line 6"/>
          <p:cNvSpPr>
            <a:spLocks noChangeShapeType="1"/>
          </p:cNvSpPr>
          <p:nvPr/>
        </p:nvSpPr>
        <p:spPr bwMode="auto">
          <a:xfrm>
            <a:off x="893763" y="3308350"/>
            <a:ext cx="5075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6741" name="Line 10"/>
          <p:cNvSpPr>
            <a:spLocks noChangeShapeType="1"/>
          </p:cNvSpPr>
          <p:nvPr/>
        </p:nvSpPr>
        <p:spPr bwMode="auto">
          <a:xfrm flipV="1">
            <a:off x="1001713" y="4284663"/>
            <a:ext cx="4967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6742" name="Rectangle 14"/>
          <p:cNvSpPr>
            <a:spLocks noChangeArrowheads="1"/>
          </p:cNvSpPr>
          <p:nvPr/>
        </p:nvSpPr>
        <p:spPr bwMode="auto">
          <a:xfrm>
            <a:off x="152400" y="20780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P1</a:t>
            </a:r>
          </a:p>
        </p:txBody>
      </p:sp>
      <p:sp>
        <p:nvSpPr>
          <p:cNvPr id="116743" name="Rectangle 15"/>
          <p:cNvSpPr>
            <a:spLocks noChangeArrowheads="1"/>
          </p:cNvSpPr>
          <p:nvPr/>
        </p:nvSpPr>
        <p:spPr bwMode="auto">
          <a:xfrm>
            <a:off x="381000" y="3024188"/>
            <a:ext cx="476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M</a:t>
            </a:r>
          </a:p>
        </p:txBody>
      </p:sp>
      <p:sp>
        <p:nvSpPr>
          <p:cNvPr id="116744" name="Oval 18"/>
          <p:cNvSpPr>
            <a:spLocks noChangeArrowheads="1"/>
          </p:cNvSpPr>
          <p:nvPr/>
        </p:nvSpPr>
        <p:spPr bwMode="auto">
          <a:xfrm>
            <a:off x="1489075" y="3248025"/>
            <a:ext cx="120650" cy="122238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AutoShape 20"/>
          <p:cNvCxnSpPr>
            <a:cxnSpLocks noChangeShapeType="1"/>
            <a:stCxn id="116746" idx="5"/>
            <a:endCxn id="116744" idx="1"/>
          </p:cNvCxnSpPr>
          <p:nvPr/>
        </p:nvCxnSpPr>
        <p:spPr bwMode="auto">
          <a:xfrm rot="16200000" flipH="1">
            <a:off x="878682" y="2637631"/>
            <a:ext cx="909638" cy="346075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746" name="Oval 21"/>
          <p:cNvSpPr>
            <a:spLocks noChangeArrowheads="1"/>
          </p:cNvSpPr>
          <p:nvPr/>
        </p:nvSpPr>
        <p:spPr bwMode="auto">
          <a:xfrm>
            <a:off x="1055688" y="2251075"/>
            <a:ext cx="122237" cy="122238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6747" name="Oval 18"/>
          <p:cNvSpPr>
            <a:spLocks noChangeArrowheads="1"/>
          </p:cNvSpPr>
          <p:nvPr/>
        </p:nvSpPr>
        <p:spPr bwMode="auto">
          <a:xfrm flipV="1">
            <a:off x="1906588" y="2228850"/>
            <a:ext cx="122237" cy="122238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AutoShape 20"/>
          <p:cNvCxnSpPr>
            <a:cxnSpLocks noChangeShapeType="1"/>
            <a:stCxn id="116744" idx="7"/>
            <a:endCxn id="116747" idx="1"/>
          </p:cNvCxnSpPr>
          <p:nvPr/>
        </p:nvCxnSpPr>
        <p:spPr bwMode="auto">
          <a:xfrm rot="5400000" flipH="1" flipV="1">
            <a:off x="1293019" y="2632869"/>
            <a:ext cx="931863" cy="333375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749" name="Rectangle 40"/>
          <p:cNvSpPr>
            <a:spLocks noChangeArrowheads="1"/>
          </p:cNvSpPr>
          <p:nvPr/>
        </p:nvSpPr>
        <p:spPr bwMode="auto">
          <a:xfrm>
            <a:off x="785813" y="1905000"/>
            <a:ext cx="919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W(x)=v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116750" name="Oval 18"/>
          <p:cNvSpPr>
            <a:spLocks noChangeArrowheads="1"/>
          </p:cNvSpPr>
          <p:nvPr/>
        </p:nvSpPr>
        <p:spPr bwMode="auto">
          <a:xfrm flipV="1">
            <a:off x="3197225" y="3294063"/>
            <a:ext cx="120650" cy="1206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AutoShape 20"/>
          <p:cNvCxnSpPr>
            <a:cxnSpLocks noChangeShapeType="1"/>
            <a:stCxn id="116752" idx="5"/>
            <a:endCxn id="116750" idx="1"/>
          </p:cNvCxnSpPr>
          <p:nvPr/>
        </p:nvCxnSpPr>
        <p:spPr bwMode="auto">
          <a:xfrm rot="5400000" flipH="1" flipV="1">
            <a:off x="2619376" y="3646487"/>
            <a:ext cx="844550" cy="346075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752" name="Oval 21"/>
          <p:cNvSpPr>
            <a:spLocks noChangeArrowheads="1"/>
          </p:cNvSpPr>
          <p:nvPr/>
        </p:nvSpPr>
        <p:spPr bwMode="auto">
          <a:xfrm flipV="1">
            <a:off x="2763838" y="4224338"/>
            <a:ext cx="122237" cy="122237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6753" name="Oval 18"/>
          <p:cNvSpPr>
            <a:spLocks noChangeArrowheads="1"/>
          </p:cNvSpPr>
          <p:nvPr/>
        </p:nvSpPr>
        <p:spPr bwMode="auto">
          <a:xfrm>
            <a:off x="3616325" y="4224338"/>
            <a:ext cx="120650" cy="122237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8" name="AutoShape 20"/>
          <p:cNvCxnSpPr>
            <a:cxnSpLocks noChangeShapeType="1"/>
            <a:stCxn id="116750" idx="7"/>
            <a:endCxn id="116753" idx="1"/>
          </p:cNvCxnSpPr>
          <p:nvPr/>
        </p:nvCxnSpPr>
        <p:spPr bwMode="auto">
          <a:xfrm rot="16200000" flipH="1">
            <a:off x="3044826" y="3652837"/>
            <a:ext cx="844550" cy="333375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755" name="Rectangle 48"/>
          <p:cNvSpPr>
            <a:spLocks noChangeArrowheads="1"/>
          </p:cNvSpPr>
          <p:nvPr/>
        </p:nvSpPr>
        <p:spPr bwMode="auto">
          <a:xfrm>
            <a:off x="2547938" y="4356100"/>
            <a:ext cx="919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R(x)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116756" name="Rectangle 49"/>
          <p:cNvSpPr>
            <a:spLocks noChangeArrowheads="1"/>
          </p:cNvSpPr>
          <p:nvPr/>
        </p:nvSpPr>
        <p:spPr bwMode="auto">
          <a:xfrm>
            <a:off x="3575050" y="4333875"/>
            <a:ext cx="292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v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116757" name="Rectangle 50"/>
          <p:cNvSpPr>
            <a:spLocks noChangeArrowheads="1"/>
          </p:cNvSpPr>
          <p:nvPr/>
        </p:nvSpPr>
        <p:spPr bwMode="auto">
          <a:xfrm>
            <a:off x="1758950" y="1905000"/>
            <a:ext cx="488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116758" name="Oval 18"/>
          <p:cNvSpPr>
            <a:spLocks noChangeArrowheads="1"/>
          </p:cNvSpPr>
          <p:nvPr/>
        </p:nvSpPr>
        <p:spPr bwMode="auto">
          <a:xfrm>
            <a:off x="5324475" y="3248025"/>
            <a:ext cx="120650" cy="122238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3" name="AutoShape 20"/>
          <p:cNvCxnSpPr>
            <a:cxnSpLocks noChangeShapeType="1"/>
            <a:stCxn id="116760" idx="5"/>
            <a:endCxn id="116758" idx="1"/>
          </p:cNvCxnSpPr>
          <p:nvPr/>
        </p:nvCxnSpPr>
        <p:spPr bwMode="auto">
          <a:xfrm rot="16200000" flipH="1">
            <a:off x="4714082" y="2637631"/>
            <a:ext cx="909638" cy="346075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760" name="Oval 21"/>
          <p:cNvSpPr>
            <a:spLocks noChangeArrowheads="1"/>
          </p:cNvSpPr>
          <p:nvPr/>
        </p:nvSpPr>
        <p:spPr bwMode="auto">
          <a:xfrm>
            <a:off x="4891088" y="2251075"/>
            <a:ext cx="122237" cy="122238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6761" name="Oval 18"/>
          <p:cNvSpPr>
            <a:spLocks noChangeArrowheads="1"/>
          </p:cNvSpPr>
          <p:nvPr/>
        </p:nvSpPr>
        <p:spPr bwMode="auto">
          <a:xfrm flipV="1">
            <a:off x="5743575" y="2228850"/>
            <a:ext cx="120650" cy="122238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9" name="AutoShape 20"/>
          <p:cNvCxnSpPr>
            <a:cxnSpLocks noChangeShapeType="1"/>
            <a:stCxn id="116758" idx="7"/>
            <a:endCxn id="116761" idx="1"/>
          </p:cNvCxnSpPr>
          <p:nvPr/>
        </p:nvCxnSpPr>
        <p:spPr bwMode="auto">
          <a:xfrm rot="5400000" flipH="1" flipV="1">
            <a:off x="5128419" y="2632869"/>
            <a:ext cx="931863" cy="333375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763" name="Rectangle 63"/>
          <p:cNvSpPr>
            <a:spLocks noChangeArrowheads="1"/>
          </p:cNvSpPr>
          <p:nvPr/>
        </p:nvSpPr>
        <p:spPr bwMode="auto">
          <a:xfrm>
            <a:off x="4732338" y="19050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W(y)=u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116764" name="Rectangle 64"/>
          <p:cNvSpPr>
            <a:spLocks noChangeArrowheads="1"/>
          </p:cNvSpPr>
          <p:nvPr/>
        </p:nvSpPr>
        <p:spPr bwMode="auto">
          <a:xfrm>
            <a:off x="5683250" y="1905000"/>
            <a:ext cx="488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pic>
        <p:nvPicPr>
          <p:cNvPr id="11676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57956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66" name="Rectangle 74"/>
          <p:cNvSpPr>
            <a:spLocks noChangeArrowheads="1"/>
          </p:cNvSpPr>
          <p:nvPr/>
        </p:nvSpPr>
        <p:spPr bwMode="auto">
          <a:xfrm>
            <a:off x="457200" y="5048072"/>
            <a:ext cx="81534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003367"/>
                </a:solidFill>
              </a:rPr>
              <a:t>Sequential </a:t>
            </a:r>
            <a:r>
              <a:rPr lang="en-US" i="1" dirty="0">
                <a:solidFill>
                  <a:srgbClr val="003367"/>
                </a:solidFill>
              </a:rPr>
              <a:t>consistency model </a:t>
            </a:r>
            <a:r>
              <a:rPr lang="en-US" dirty="0">
                <a:solidFill>
                  <a:srgbClr val="003367"/>
                </a:solidFill>
              </a:rPr>
              <a:t>[Lamport79]:</a:t>
            </a:r>
          </a:p>
          <a:p>
            <a:r>
              <a:rPr lang="en-US" i="1" dirty="0">
                <a:solidFill>
                  <a:srgbClr val="003367"/>
                </a:solidFill>
              </a:rPr>
              <a:t>	- </a:t>
            </a:r>
            <a:r>
              <a:rPr lang="en-US" dirty="0">
                <a:solidFill>
                  <a:srgbClr val="003367"/>
                </a:solidFill>
              </a:rPr>
              <a:t>Memory/SS chooses a global total </a:t>
            </a:r>
            <a:r>
              <a:rPr lang="en-US" dirty="0" smtClean="0">
                <a:solidFill>
                  <a:srgbClr val="003367"/>
                </a:solidFill>
              </a:rPr>
              <a:t>order for each cell.</a:t>
            </a:r>
            <a:endParaRPr lang="en-US" dirty="0">
              <a:solidFill>
                <a:srgbClr val="003367"/>
              </a:solidFill>
            </a:endParaRPr>
          </a:p>
          <a:p>
            <a:r>
              <a:rPr lang="en-US" dirty="0">
                <a:solidFill>
                  <a:srgbClr val="003367"/>
                </a:solidFill>
              </a:rPr>
              <a:t>	- </a:t>
            </a:r>
            <a:r>
              <a:rPr lang="en-US" dirty="0" smtClean="0">
                <a:solidFill>
                  <a:srgbClr val="003367"/>
                </a:solidFill>
              </a:rPr>
              <a:t>All operations </a:t>
            </a:r>
            <a:r>
              <a:rPr lang="en-US" dirty="0">
                <a:solidFill>
                  <a:srgbClr val="003367"/>
                </a:solidFill>
              </a:rPr>
              <a:t>from a given P are in </a:t>
            </a:r>
            <a:r>
              <a:rPr lang="en-US" b="1" dirty="0">
                <a:solidFill>
                  <a:srgbClr val="003367"/>
                </a:solidFill>
              </a:rPr>
              <a:t>program order</a:t>
            </a:r>
            <a:r>
              <a:rPr lang="en-US" dirty="0" smtClean="0">
                <a:solidFill>
                  <a:srgbClr val="003367"/>
                </a:solidFill>
              </a:rPr>
              <a:t>.</a:t>
            </a:r>
            <a:endParaRPr lang="en-US" dirty="0">
              <a:solidFill>
                <a:srgbClr val="003367"/>
              </a:solidFill>
            </a:endParaRPr>
          </a:p>
        </p:txBody>
      </p:sp>
      <p:sp>
        <p:nvSpPr>
          <p:cNvPr id="116767" name="Rectangle 14"/>
          <p:cNvSpPr>
            <a:spLocks noChangeArrowheads="1"/>
          </p:cNvSpPr>
          <p:nvPr/>
        </p:nvSpPr>
        <p:spPr bwMode="auto">
          <a:xfrm>
            <a:off x="228600" y="39576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P2</a:t>
            </a:r>
          </a:p>
        </p:txBody>
      </p:sp>
      <p:sp>
        <p:nvSpPr>
          <p:cNvPr id="116768" name="Rectangle 90"/>
          <p:cNvSpPr>
            <a:spLocks noChangeArrowheads="1"/>
          </p:cNvSpPr>
          <p:nvPr/>
        </p:nvSpPr>
        <p:spPr bwMode="auto">
          <a:xfrm>
            <a:off x="2657475" y="2438400"/>
            <a:ext cx="1381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ordered</a:t>
            </a:r>
          </a:p>
        </p:txBody>
      </p:sp>
      <p:cxnSp>
        <p:nvCxnSpPr>
          <p:cNvPr id="116769" name="Straight Connector 32"/>
          <p:cNvCxnSpPr>
            <a:cxnSpLocks noChangeShapeType="1"/>
            <a:endCxn id="116744" idx="7"/>
          </p:cNvCxnSpPr>
          <p:nvPr/>
        </p:nvCxnSpPr>
        <p:spPr bwMode="auto">
          <a:xfrm rot="10800000" flipV="1">
            <a:off x="1592263" y="2819400"/>
            <a:ext cx="1074737" cy="446088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70" name="Straight Connector 33"/>
          <p:cNvCxnSpPr>
            <a:cxnSpLocks noChangeShapeType="1"/>
            <a:endCxn id="116758" idx="1"/>
          </p:cNvCxnSpPr>
          <p:nvPr/>
        </p:nvCxnSpPr>
        <p:spPr bwMode="auto">
          <a:xfrm>
            <a:off x="3810000" y="2743200"/>
            <a:ext cx="1531938" cy="522288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3"/>
          <p:cNvCxnSpPr>
            <a:cxnSpLocks noChangeShapeType="1"/>
            <a:endCxn id="116750" idx="4"/>
          </p:cNvCxnSpPr>
          <p:nvPr/>
        </p:nvCxnSpPr>
        <p:spPr bwMode="auto">
          <a:xfrm>
            <a:off x="3200400" y="2819400"/>
            <a:ext cx="57150" cy="474663"/>
          </a:xfrm>
          <a:prstGeom prst="line">
            <a:avLst/>
          </a:prstGeom>
          <a:noFill/>
          <a:ln w="1587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576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11999"/>
            <a:ext cx="9144000" cy="4688601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157956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533400" y="5257800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90"/>
                </a:solidFill>
              </a:rPr>
              <a:t>1979: An early understanding of </a:t>
            </a:r>
            <a:r>
              <a:rPr lang="en-US" sz="1800" dirty="0" smtClean="0">
                <a:solidFill>
                  <a:srgbClr val="000090"/>
                </a:solidFill>
              </a:rPr>
              <a:t>data consistency</a:t>
            </a:r>
            <a:r>
              <a:rPr lang="en-US" sz="1800" dirty="0" smtClean="0">
                <a:solidFill>
                  <a:srgbClr val="000090"/>
                </a:solidFill>
              </a:rPr>
              <a:t>. </a:t>
            </a:r>
            <a:endParaRPr lang="en-US" sz="1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7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Sequential consistency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2200" b="0" dirty="0" smtClean="0">
                <a:latin typeface="Arial" charset="0"/>
                <a:ea typeface="ＭＳ Ｐゴシック" charset="0"/>
                <a:cs typeface="Arial" charset="0"/>
              </a:rPr>
              <a:t>No </a:t>
            </a:r>
            <a:r>
              <a:rPr lang="en-US" sz="2200" b="0" dirty="0" smtClean="0">
                <a:latin typeface="Arial" charset="0"/>
                <a:ea typeface="ＭＳ Ｐゴシック" charset="0"/>
                <a:cs typeface="Arial" charset="0"/>
              </a:rPr>
              <a:t>sequentially consistent execution can produce </a:t>
            </a:r>
            <a:r>
              <a:rPr lang="en-US" sz="2200" b="0" dirty="0" smtClean="0">
                <a:latin typeface="Arial" charset="0"/>
                <a:ea typeface="ＭＳ Ｐゴシック" charset="0"/>
                <a:cs typeface="Arial" charset="0"/>
              </a:rPr>
              <a:t>this result:</a:t>
            </a:r>
            <a:endParaRPr lang="en-US" sz="2200" b="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19200" y="3026490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1219200" y="3909140"/>
            <a:ext cx="446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 flipV="1">
            <a:off x="1312863" y="4767977"/>
            <a:ext cx="437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58" name="Rectangle 14"/>
          <p:cNvSpPr>
            <a:spLocks noChangeArrowheads="1"/>
          </p:cNvSpPr>
          <p:nvPr/>
        </p:nvSpPr>
        <p:spPr bwMode="auto">
          <a:xfrm>
            <a:off x="565150" y="2797890"/>
            <a:ext cx="73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T1</a:t>
            </a:r>
          </a:p>
        </p:txBody>
      </p:sp>
      <p:sp>
        <p:nvSpPr>
          <p:cNvPr id="23559" name="Rectangle 15"/>
          <p:cNvSpPr>
            <a:spLocks noChangeArrowheads="1"/>
          </p:cNvSpPr>
          <p:nvPr/>
        </p:nvSpPr>
        <p:spPr bwMode="auto">
          <a:xfrm>
            <a:off x="766763" y="3658315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M</a:t>
            </a:r>
          </a:p>
        </p:txBody>
      </p:sp>
      <p:sp>
        <p:nvSpPr>
          <p:cNvPr id="23560" name="Oval 18"/>
          <p:cNvSpPr>
            <a:spLocks noChangeArrowheads="1"/>
          </p:cNvSpPr>
          <p:nvPr/>
        </p:nvSpPr>
        <p:spPr bwMode="auto">
          <a:xfrm>
            <a:off x="1743075" y="3855165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1" name="AutoShape 20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 rot="16200000" flipH="1">
            <a:off x="1205706" y="3317796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2" name="Oval 21"/>
          <p:cNvSpPr>
            <a:spLocks noChangeArrowheads="1"/>
          </p:cNvSpPr>
          <p:nvPr/>
        </p:nvSpPr>
        <p:spPr bwMode="auto">
          <a:xfrm>
            <a:off x="1360488" y="2977277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63" name="Oval 18"/>
          <p:cNvSpPr>
            <a:spLocks noChangeArrowheads="1"/>
          </p:cNvSpPr>
          <p:nvPr/>
        </p:nvSpPr>
        <p:spPr bwMode="auto">
          <a:xfrm flipV="1">
            <a:off x="2109788" y="2958227"/>
            <a:ext cx="107950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4" name="AutoShape 20"/>
          <p:cNvCxnSpPr>
            <a:cxnSpLocks noChangeShapeType="1"/>
            <a:stCxn id="23560" idx="7"/>
            <a:endCxn id="23563" idx="1"/>
          </p:cNvCxnSpPr>
          <p:nvPr/>
        </p:nvCxnSpPr>
        <p:spPr bwMode="auto">
          <a:xfrm rot="5400000" flipH="1" flipV="1">
            <a:off x="1570038" y="3313827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5" name="Rectangle 40"/>
          <p:cNvSpPr>
            <a:spLocks noChangeArrowheads="1"/>
          </p:cNvSpPr>
          <p:nvPr/>
        </p:nvSpPr>
        <p:spPr bwMode="auto">
          <a:xfrm>
            <a:off x="1123950" y="2672477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W(x)=1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66" name="Oval 18"/>
          <p:cNvSpPr>
            <a:spLocks noChangeArrowheads="1"/>
          </p:cNvSpPr>
          <p:nvPr/>
        </p:nvSpPr>
        <p:spPr bwMode="auto">
          <a:xfrm flipV="1">
            <a:off x="2686050" y="3896440"/>
            <a:ext cx="106363" cy="106362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7" name="AutoShape 20"/>
          <p:cNvCxnSpPr>
            <a:cxnSpLocks noChangeShapeType="1"/>
            <a:stCxn id="23568" idx="5"/>
            <a:endCxn id="23566" idx="1"/>
          </p:cNvCxnSpPr>
          <p:nvPr/>
        </p:nvCxnSpPr>
        <p:spPr bwMode="auto">
          <a:xfrm rot="5400000" flipH="1" flipV="1">
            <a:off x="2178050" y="4206002"/>
            <a:ext cx="742950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68" name="Oval 21"/>
          <p:cNvSpPr>
            <a:spLocks noChangeArrowheads="1"/>
          </p:cNvSpPr>
          <p:nvPr/>
        </p:nvSpPr>
        <p:spPr bwMode="auto">
          <a:xfrm flipV="1">
            <a:off x="2305050" y="4715590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3055938" y="4715590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0" name="AutoShape 20"/>
          <p:cNvCxnSpPr>
            <a:cxnSpLocks noChangeShapeType="1"/>
            <a:stCxn id="23566" idx="7"/>
            <a:endCxn id="23569" idx="1"/>
          </p:cNvCxnSpPr>
          <p:nvPr/>
        </p:nvCxnSpPr>
        <p:spPr bwMode="auto">
          <a:xfrm rot="16200000" flipH="1">
            <a:off x="2553494" y="4211558"/>
            <a:ext cx="742950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1" name="Rectangle 48"/>
          <p:cNvSpPr>
            <a:spLocks noChangeArrowheads="1"/>
          </p:cNvSpPr>
          <p:nvPr/>
        </p:nvSpPr>
        <p:spPr bwMode="auto">
          <a:xfrm>
            <a:off x="2114550" y="4831477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W(y)=1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72" name="Rectangle 49"/>
          <p:cNvSpPr>
            <a:spLocks noChangeArrowheads="1"/>
          </p:cNvSpPr>
          <p:nvPr/>
        </p:nvSpPr>
        <p:spPr bwMode="auto">
          <a:xfrm>
            <a:off x="2895600" y="4812427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73" name="Rectangle 50"/>
          <p:cNvSpPr>
            <a:spLocks noChangeArrowheads="1"/>
          </p:cNvSpPr>
          <p:nvPr/>
        </p:nvSpPr>
        <p:spPr bwMode="auto">
          <a:xfrm>
            <a:off x="1981200" y="2672477"/>
            <a:ext cx="60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OK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74" name="Oval 18"/>
          <p:cNvSpPr>
            <a:spLocks noChangeArrowheads="1"/>
          </p:cNvSpPr>
          <p:nvPr/>
        </p:nvSpPr>
        <p:spPr bwMode="auto">
          <a:xfrm>
            <a:off x="5121275" y="3855165"/>
            <a:ext cx="106363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5" name="AutoShape 20"/>
          <p:cNvCxnSpPr>
            <a:cxnSpLocks noChangeShapeType="1"/>
            <a:stCxn id="23576" idx="5"/>
            <a:endCxn id="23574" idx="1"/>
          </p:cNvCxnSpPr>
          <p:nvPr/>
        </p:nvCxnSpPr>
        <p:spPr bwMode="auto">
          <a:xfrm rot="16200000" flipH="1">
            <a:off x="4582319" y="3317796"/>
            <a:ext cx="801688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6" name="Oval 21"/>
          <p:cNvSpPr>
            <a:spLocks noChangeArrowheads="1"/>
          </p:cNvSpPr>
          <p:nvPr/>
        </p:nvSpPr>
        <p:spPr bwMode="auto">
          <a:xfrm>
            <a:off x="4738688" y="2977277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77" name="Oval 18"/>
          <p:cNvSpPr>
            <a:spLocks noChangeArrowheads="1"/>
          </p:cNvSpPr>
          <p:nvPr/>
        </p:nvSpPr>
        <p:spPr bwMode="auto">
          <a:xfrm flipV="1">
            <a:off x="5489575" y="2958227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8" name="AutoShape 20"/>
          <p:cNvCxnSpPr>
            <a:cxnSpLocks noChangeShapeType="1"/>
            <a:stCxn id="23574" idx="7"/>
            <a:endCxn id="23577" idx="1"/>
          </p:cNvCxnSpPr>
          <p:nvPr/>
        </p:nvCxnSpPr>
        <p:spPr bwMode="auto">
          <a:xfrm rot="5400000" flipH="1" flipV="1">
            <a:off x="4948238" y="3313827"/>
            <a:ext cx="820738" cy="293687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79" name="Rectangle 63"/>
          <p:cNvSpPr>
            <a:spLocks noChangeArrowheads="1"/>
          </p:cNvSpPr>
          <p:nvPr/>
        </p:nvSpPr>
        <p:spPr bwMode="auto">
          <a:xfrm>
            <a:off x="4598988" y="2672477"/>
            <a:ext cx="808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R(y)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80" name="Rectangle 64"/>
          <p:cNvSpPr>
            <a:spLocks noChangeArrowheads="1"/>
          </p:cNvSpPr>
          <p:nvPr/>
        </p:nvSpPr>
        <p:spPr bwMode="auto">
          <a:xfrm>
            <a:off x="5437188" y="2672477"/>
            <a:ext cx="582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0??</a:t>
            </a:r>
            <a:endParaRPr lang="en-US" sz="1600" i="1">
              <a:solidFill>
                <a:srgbClr val="003367"/>
              </a:solidFill>
            </a:endParaRPr>
          </a:p>
        </p:txBody>
      </p:sp>
      <p:sp>
        <p:nvSpPr>
          <p:cNvPr id="23581" name="Rectangle 14"/>
          <p:cNvSpPr>
            <a:spLocks noChangeArrowheads="1"/>
          </p:cNvSpPr>
          <p:nvPr/>
        </p:nvSpPr>
        <p:spPr bwMode="auto">
          <a:xfrm>
            <a:off x="633413" y="4453652"/>
            <a:ext cx="738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 i="1">
                <a:solidFill>
                  <a:srgbClr val="003367"/>
                </a:solidFill>
              </a:rPr>
              <a:t>T2</a:t>
            </a:r>
          </a:p>
        </p:txBody>
      </p:sp>
      <p:sp>
        <p:nvSpPr>
          <p:cNvPr id="23582" name="Rectangle 33"/>
          <p:cNvSpPr>
            <a:spLocks noChangeArrowheads="1"/>
          </p:cNvSpPr>
          <p:nvPr/>
        </p:nvSpPr>
        <p:spPr bwMode="auto">
          <a:xfrm>
            <a:off x="6019800" y="2596277"/>
            <a:ext cx="28956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90"/>
                </a:solidFill>
              </a:rPr>
              <a:t>To produce this result:</a:t>
            </a:r>
          </a:p>
          <a:p>
            <a:r>
              <a:rPr lang="en-US" sz="1800" dirty="0">
                <a:solidFill>
                  <a:srgbClr val="000090"/>
                </a:solidFill>
              </a:rPr>
              <a:t>4&lt;2 (4 </a:t>
            </a:r>
            <a:r>
              <a:rPr lang="en-US" sz="1800" b="1" dirty="0">
                <a:solidFill>
                  <a:srgbClr val="000090"/>
                </a:solidFill>
              </a:rPr>
              <a:t>happens-before </a:t>
            </a:r>
            <a:r>
              <a:rPr lang="en-US" sz="1800" dirty="0">
                <a:solidFill>
                  <a:srgbClr val="000090"/>
                </a:solidFill>
              </a:rPr>
              <a:t>2) and 3&lt;1.   No such schedule can exist unless it also reorders the accesses from T1 or T2.  Then the reordered accesses are out of program order.</a:t>
            </a:r>
          </a:p>
        </p:txBody>
      </p:sp>
      <p:sp>
        <p:nvSpPr>
          <p:cNvPr id="23583" name="Oval 18"/>
          <p:cNvSpPr>
            <a:spLocks noChangeArrowheads="1"/>
          </p:cNvSpPr>
          <p:nvPr/>
        </p:nvSpPr>
        <p:spPr bwMode="auto">
          <a:xfrm flipV="1">
            <a:off x="4057650" y="3891677"/>
            <a:ext cx="106363" cy="106363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6" name="AutoShape 20"/>
          <p:cNvCxnSpPr>
            <a:cxnSpLocks noChangeShapeType="1"/>
            <a:stCxn id="23585" idx="5"/>
            <a:endCxn id="23583" idx="1"/>
          </p:cNvCxnSpPr>
          <p:nvPr/>
        </p:nvCxnSpPr>
        <p:spPr bwMode="auto">
          <a:xfrm rot="5400000" flipH="1" flipV="1">
            <a:off x="3548856" y="4202034"/>
            <a:ext cx="744537" cy="304800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85" name="Oval 21"/>
          <p:cNvSpPr>
            <a:spLocks noChangeArrowheads="1"/>
          </p:cNvSpPr>
          <p:nvPr/>
        </p:nvSpPr>
        <p:spPr bwMode="auto">
          <a:xfrm flipV="1">
            <a:off x="3676650" y="4710827"/>
            <a:ext cx="107950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3586" name="Oval 37"/>
          <p:cNvSpPr>
            <a:spLocks noChangeArrowheads="1"/>
          </p:cNvSpPr>
          <p:nvPr/>
        </p:nvSpPr>
        <p:spPr bwMode="auto">
          <a:xfrm>
            <a:off x="4427538" y="4710827"/>
            <a:ext cx="106362" cy="107950"/>
          </a:xfrm>
          <a:prstGeom prst="ellipse">
            <a:avLst/>
          </a:prstGeom>
          <a:solidFill>
            <a:srgbClr val="800080"/>
          </a:solidFill>
          <a:ln w="1270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39" name="AutoShape 20"/>
          <p:cNvCxnSpPr>
            <a:cxnSpLocks noChangeShapeType="1"/>
            <a:stCxn id="23583" idx="7"/>
            <a:endCxn id="23586" idx="1"/>
          </p:cNvCxnSpPr>
          <p:nvPr/>
        </p:nvCxnSpPr>
        <p:spPr bwMode="auto">
          <a:xfrm rot="16200000" flipH="1">
            <a:off x="3924300" y="4207590"/>
            <a:ext cx="744537" cy="293688"/>
          </a:xfrm>
          <a:prstGeom prst="straightConnector1">
            <a:avLst/>
          </a:prstGeom>
          <a:noFill/>
          <a:ln w="3175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3588" name="Rectangle 48"/>
          <p:cNvSpPr>
            <a:spLocks noChangeArrowheads="1"/>
          </p:cNvSpPr>
          <p:nvPr/>
        </p:nvSpPr>
        <p:spPr bwMode="auto">
          <a:xfrm>
            <a:off x="3486150" y="4826715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rgbClr val="003367"/>
                </a:solidFill>
              </a:rPr>
              <a:t>R(x)</a:t>
            </a:r>
            <a:endParaRPr lang="en-US" sz="1400" i="1">
              <a:solidFill>
                <a:srgbClr val="003367"/>
              </a:solidFill>
            </a:endParaRPr>
          </a:p>
        </p:txBody>
      </p:sp>
      <p:sp>
        <p:nvSpPr>
          <p:cNvPr id="23589" name="Rectangle 49"/>
          <p:cNvSpPr>
            <a:spLocks noChangeArrowheads="1"/>
          </p:cNvSpPr>
          <p:nvPr/>
        </p:nvSpPr>
        <p:spPr bwMode="auto">
          <a:xfrm>
            <a:off x="4391025" y="4807665"/>
            <a:ext cx="561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003367"/>
                </a:solidFill>
              </a:rPr>
              <a:t>0??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600200" y="4044077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1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590800" y="3434477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2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886200" y="3434477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3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029200" y="4044077"/>
            <a:ext cx="381000" cy="381000"/>
          </a:xfrm>
          <a:prstGeom prst="ellipse">
            <a:avLst/>
          </a:prstGeom>
          <a:solidFill>
            <a:srgbClr val="FF3300"/>
          </a:solidFill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Calibri" charset="0"/>
                <a:cs typeface="Arial" charset="0"/>
              </a:rPr>
              <a:t>4</a:t>
            </a:r>
          </a:p>
        </p:txBody>
      </p:sp>
      <p:sp>
        <p:nvSpPr>
          <p:cNvPr id="45" name="Content Placeholder 3"/>
          <p:cNvSpPr txBox="1">
            <a:spLocks/>
          </p:cNvSpPr>
          <p:nvPr/>
        </p:nvSpPr>
        <p:spPr bwMode="auto">
          <a:xfrm>
            <a:off x="457200" y="5562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Times New Roman" charset="0"/>
              <a:buNone/>
            </a:pPr>
            <a:r>
              <a:rPr lang="en-US" sz="2200" b="0" dirty="0" smtClean="0">
                <a:latin typeface="Arial" charset="0"/>
                <a:ea typeface="ＭＳ Ｐゴシック" charset="0"/>
                <a:cs typeface="Arial" charset="0"/>
              </a:rPr>
              <a:t>It turns out that sequential consistency is sufficiently strong to implement locking “above” the memory system, using flag values.</a:t>
            </a:r>
            <a:endParaRPr lang="en-US" sz="2200" b="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8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Data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properties can we assume for:</a:t>
            </a:r>
          </a:p>
          <a:p>
            <a:r>
              <a:rPr lang="en-US" dirty="0" smtClean="0"/>
              <a:t>A cache-consistent file store?  (Using per-file locks.)</a:t>
            </a:r>
          </a:p>
          <a:p>
            <a:r>
              <a:rPr lang="en-US" dirty="0" smtClean="0"/>
              <a:t>Chubby file accesses?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RingCell</a:t>
            </a:r>
            <a:r>
              <a:rPr lang="en-US" dirty="0" smtClean="0"/>
              <a:t>” accesses in the </a:t>
            </a:r>
            <a:r>
              <a:rPr lang="en-US" dirty="0" err="1" smtClean="0"/>
              <a:t>KVStore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Akka</a:t>
            </a:r>
            <a:r>
              <a:rPr lang="en-US" dirty="0" smtClean="0"/>
              <a:t> message ordering?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Is there a “stronger” model than sequential consistency?</a:t>
            </a:r>
          </a:p>
          <a:p>
            <a:pPr marL="0" indent="0">
              <a:buNone/>
            </a:pPr>
            <a:r>
              <a:rPr lang="en-US" dirty="0" smtClean="0"/>
              <a:t>Is there a “weaker” model than sequential consistency?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1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  <a:cs typeface="Arial" charset="0"/>
              </a:rPr>
              <a:t>File caching with leases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9442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read lease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ensures that no other client is writing the data.   Holder is free to read from its cache.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write lease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ensures that no other client is reading or writing the data.  Holder is free to read/write from cache.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Writer must push modified (dirty) cached data to the server before relinquishing </a:t>
            </a:r>
            <a:r>
              <a:rPr lang="en-US" sz="2400" b="0" dirty="0" smtClean="0">
                <a:latin typeface="Arial" charset="0"/>
                <a:ea typeface="ＭＳ Ｐゴシック" charset="0"/>
                <a:cs typeface="Arial" charset="0"/>
              </a:rPr>
              <a:t>write lease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Must ensure that another client can see all updates before it is able to acquire a lease allowing it to read or write.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If some client requests a conflicting lock, server may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recall</a:t>
            </a:r>
            <a:r>
              <a:rPr lang="en-US" sz="24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or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evict</a:t>
            </a:r>
            <a:r>
              <a:rPr lang="en-US" sz="24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on existing leases.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Callback</a:t>
            </a:r>
            <a:r>
              <a:rPr lang="en-US" sz="2000" b="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RPC from server to lock holder: “please release now.”</a:t>
            </a:r>
            <a:endParaRPr lang="en-US" altLang="ja-JP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Writers get a 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grace period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to push cached writes and release.</a:t>
            </a:r>
          </a:p>
        </p:txBody>
      </p:sp>
    </p:spTree>
    <p:extLst>
      <p:ext uri="{BB962C8B-B14F-4D97-AF65-F5344CB8AC3E}">
        <p14:creationId xmlns:p14="http://schemas.microsoft.com/office/powerpoint/2010/main" val="12942094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7055137">
            <a:off x="3667923" y="1475000"/>
            <a:ext cx="1447801" cy="2057400"/>
            <a:chOff x="3200399" y="990600"/>
            <a:chExt cx="1447801" cy="2057400"/>
          </a:xfrm>
        </p:grpSpPr>
        <p:cxnSp>
          <p:nvCxnSpPr>
            <p:cNvPr id="36" name="Straight Arrow Connector 35"/>
            <p:cNvCxnSpPr>
              <a:cxnSpLocks noChangeShapeType="1"/>
            </p:cNvCxnSpPr>
            <p:nvPr/>
          </p:nvCxnSpPr>
          <p:spPr bwMode="auto">
            <a:xfrm flipH="1" flipV="1">
              <a:off x="3380116" y="990600"/>
              <a:ext cx="1030683" cy="1879528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 flipV="1">
              <a:off x="3505199" y="990600"/>
              <a:ext cx="1143001" cy="182880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3200399" y="1066800"/>
              <a:ext cx="914401" cy="198120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Chubby: c</a:t>
            </a:r>
            <a:r>
              <a:rPr lang="en-US" dirty="0" smtClean="0"/>
              <a:t>aching </a:t>
            </a:r>
            <a:r>
              <a:rPr lang="en-US" dirty="0" smtClean="0"/>
              <a:t>and scale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304800" y="3810000"/>
            <a:ext cx="8226425" cy="4111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Clients cache aggressively within their sessions:</a:t>
            </a:r>
          </a:p>
          <a:p>
            <a:r>
              <a:rPr lang="en-US" dirty="0" smtClean="0"/>
              <a:t>Locks</a:t>
            </a:r>
          </a:p>
          <a:p>
            <a:r>
              <a:rPr lang="en-US" dirty="0" smtClean="0"/>
              <a:t>Open file handles and file contents</a:t>
            </a:r>
          </a:p>
          <a:p>
            <a:r>
              <a:rPr lang="en-US" dirty="0" smtClean="0"/>
              <a:t>Name entries</a:t>
            </a:r>
          </a:p>
          <a:p>
            <a:pPr marL="0" indent="0">
              <a:buNone/>
            </a:pPr>
            <a:r>
              <a:rPr lang="en-US" b="1" dirty="0" smtClean="0"/>
              <a:t>Chubby records client cache contents, and invalidates client cache entries synchronously on any update.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503100" y="1676400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234355" y="2212562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ounded Rectangle 5"/>
          <p:cNvSpPr/>
          <p:nvPr/>
        </p:nvSpPr>
        <p:spPr bwMode="auto">
          <a:xfrm>
            <a:off x="6926459" y="3016812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ounded Rectangle 5"/>
          <p:cNvSpPr/>
          <p:nvPr/>
        </p:nvSpPr>
        <p:spPr bwMode="auto">
          <a:xfrm>
            <a:off x="6002768" y="3016812"/>
            <a:ext cx="461845" cy="402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5"/>
          <p:cNvSpPr/>
          <p:nvPr/>
        </p:nvSpPr>
        <p:spPr bwMode="auto">
          <a:xfrm>
            <a:off x="5694872" y="2212562"/>
            <a:ext cx="461845" cy="402123"/>
          </a:xfrm>
          <a:prstGeom prst="roundRect">
            <a:avLst/>
          </a:prstGeom>
          <a:solidFill>
            <a:srgbClr val="660066"/>
          </a:solidFill>
          <a:ln w="762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rot="5400000">
            <a:off x="7110267" y="2661800"/>
            <a:ext cx="402123" cy="307896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 rot="16200000" flipH="1">
            <a:off x="5840194" y="2623313"/>
            <a:ext cx="402123" cy="384871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>
            <a:off x="6464613" y="3217874"/>
            <a:ext cx="461845" cy="2793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4" name="Straight Arrow Connector 13"/>
          <p:cNvCxnSpPr>
            <a:stCxn id="10" idx="0"/>
            <a:endCxn id="6" idx="1"/>
          </p:cNvCxnSpPr>
          <p:nvPr/>
        </p:nvCxnSpPr>
        <p:spPr>
          <a:xfrm rot="5400000" flipH="1" flipV="1">
            <a:off x="6046899" y="1756361"/>
            <a:ext cx="335101" cy="577306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>
            <a:off x="6964945" y="1877462"/>
            <a:ext cx="500332" cy="335101"/>
          </a:xfrm>
          <a:prstGeom prst="straightConnector1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5867400" y="2728823"/>
            <a:ext cx="776377" cy="77637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rot="20597552">
            <a:off x="6152072" y="2295149"/>
            <a:ext cx="1097280" cy="685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062061">
            <a:off x="6113488" y="2295292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p</a:t>
            </a:r>
            <a:r>
              <a:rPr lang="en-US" sz="1600" kern="0" noProof="0" dirty="0" err="1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axos</a:t>
            </a:r>
            <a:r>
              <a:rPr lang="en-US" sz="1600" kern="0" noProof="0" dirty="0" smtClean="0">
                <a:solidFill>
                  <a:schemeClr val="accent1">
                    <a:lumMod val="75000"/>
                  </a:schemeClr>
                </a:solidFill>
                <a:latin typeface="Lucida Handwriting"/>
                <a:cs typeface="Lucida Handwriting"/>
              </a:rPr>
              <a:t> inside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Lucida Handwriting"/>
              <a:cs typeface="Lucida Handwriting"/>
            </a:endParaRPr>
          </a:p>
        </p:txBody>
      </p:sp>
      <p:grpSp>
        <p:nvGrpSpPr>
          <p:cNvPr id="24" name="Group 15"/>
          <p:cNvGrpSpPr>
            <a:grpSpLocks noChangeAspect="1"/>
          </p:cNvGrpSpPr>
          <p:nvPr/>
        </p:nvGrpSpPr>
        <p:grpSpPr bwMode="auto">
          <a:xfrm>
            <a:off x="1828800" y="1727200"/>
            <a:ext cx="1571912" cy="1295400"/>
            <a:chOff x="2496" y="1435"/>
            <a:chExt cx="1394" cy="952"/>
          </a:xfrm>
        </p:grpSpPr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6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28" name="Group 15"/>
          <p:cNvGrpSpPr>
            <a:grpSpLocks noChangeAspect="1"/>
          </p:cNvGrpSpPr>
          <p:nvPr/>
        </p:nvGrpSpPr>
        <p:grpSpPr bwMode="auto">
          <a:xfrm>
            <a:off x="1981200" y="1879600"/>
            <a:ext cx="1571912" cy="1295400"/>
            <a:chOff x="2496" y="1435"/>
            <a:chExt cx="1394" cy="952"/>
          </a:xfrm>
        </p:grpSpPr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32" name="Group 15"/>
          <p:cNvGrpSpPr>
            <a:grpSpLocks noChangeAspect="1"/>
          </p:cNvGrpSpPr>
          <p:nvPr/>
        </p:nvGrpSpPr>
        <p:grpSpPr bwMode="auto">
          <a:xfrm>
            <a:off x="2133600" y="2032000"/>
            <a:ext cx="1571912" cy="1295400"/>
            <a:chOff x="2496" y="1435"/>
            <a:chExt cx="1394" cy="952"/>
          </a:xfrm>
        </p:grpSpPr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2 w 1892"/>
                <a:gd name="T1" fmla="*/ 16 h 1303"/>
                <a:gd name="T2" fmla="*/ 2 w 1892"/>
                <a:gd name="T3" fmla="*/ 23 h 1303"/>
                <a:gd name="T4" fmla="*/ 6 w 1892"/>
                <a:gd name="T5" fmla="*/ 25 h 1303"/>
                <a:gd name="T6" fmla="*/ 13 w 1892"/>
                <a:gd name="T7" fmla="*/ 31 h 1303"/>
                <a:gd name="T8" fmla="*/ 17 w 1892"/>
                <a:gd name="T9" fmla="*/ 30 h 1303"/>
                <a:gd name="T10" fmla="*/ 27 w 1892"/>
                <a:gd name="T11" fmla="*/ 34 h 1303"/>
                <a:gd name="T12" fmla="*/ 30 w 1892"/>
                <a:gd name="T13" fmla="*/ 31 h 1303"/>
                <a:gd name="T14" fmla="*/ 43 w 1892"/>
                <a:gd name="T15" fmla="*/ 29 h 1303"/>
                <a:gd name="T16" fmla="*/ 45 w 1892"/>
                <a:gd name="T17" fmla="*/ 25 h 1303"/>
                <a:gd name="T18" fmla="*/ 50 w 1892"/>
                <a:gd name="T19" fmla="*/ 18 h 1303"/>
                <a:gd name="T20" fmla="*/ 48 w 1892"/>
                <a:gd name="T21" fmla="*/ 15 h 1303"/>
                <a:gd name="T22" fmla="*/ 47 w 1892"/>
                <a:gd name="T23" fmla="*/ 9 h 1303"/>
                <a:gd name="T24" fmla="*/ 43 w 1892"/>
                <a:gd name="T25" fmla="*/ 7 h 1303"/>
                <a:gd name="T26" fmla="*/ 32 w 1892"/>
                <a:gd name="T27" fmla="*/ 2 h 1303"/>
                <a:gd name="T28" fmla="*/ 27 w 1892"/>
                <a:gd name="T29" fmla="*/ 4 h 1303"/>
                <a:gd name="T30" fmla="*/ 14 w 1892"/>
                <a:gd name="T31" fmla="*/ 2 h 1303"/>
                <a:gd name="T32" fmla="*/ 12 w 1892"/>
                <a:gd name="T33" fmla="*/ 6 h 1303"/>
                <a:gd name="T34" fmla="*/ 1 w 1892"/>
                <a:gd name="T35" fmla="*/ 12 h 1303"/>
                <a:gd name="T36" fmla="*/ 2 w 1892"/>
                <a:gd name="T37" fmla="*/ 16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2504" y="1435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88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TS_powerpoint_templa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3">
        <a:dk1>
          <a:srgbClr val="5F5F5F"/>
        </a:dk1>
        <a:lt1>
          <a:srgbClr val="EFEFE7"/>
        </a:lt1>
        <a:dk2>
          <a:srgbClr val="FFFF66"/>
        </a:dk2>
        <a:lt2>
          <a:srgbClr val="336699"/>
        </a:lt2>
        <a:accent1>
          <a:srgbClr val="99CCFF"/>
        </a:accent1>
        <a:accent2>
          <a:srgbClr val="336699"/>
        </a:accent2>
        <a:accent3>
          <a:srgbClr val="F6F6F1"/>
        </a:accent3>
        <a:accent4>
          <a:srgbClr val="505050"/>
        </a:accent4>
        <a:accent5>
          <a:srgbClr val="CAE2FF"/>
        </a:accent5>
        <a:accent6>
          <a:srgbClr val="2D5C8A"/>
        </a:accent6>
        <a:hlink>
          <a:srgbClr val="6699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TS_powerpoint_templa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3">
        <a:dk1>
          <a:srgbClr val="5F5F5F"/>
        </a:dk1>
        <a:lt1>
          <a:srgbClr val="EFEFE7"/>
        </a:lt1>
        <a:dk2>
          <a:srgbClr val="FFFF66"/>
        </a:dk2>
        <a:lt2>
          <a:srgbClr val="336699"/>
        </a:lt2>
        <a:accent1>
          <a:srgbClr val="99CCFF"/>
        </a:accent1>
        <a:accent2>
          <a:srgbClr val="336699"/>
        </a:accent2>
        <a:accent3>
          <a:srgbClr val="F6F6F1"/>
        </a:accent3>
        <a:accent4>
          <a:srgbClr val="505050"/>
        </a:accent4>
        <a:accent5>
          <a:srgbClr val="CAE2FF"/>
        </a:accent5>
        <a:accent6>
          <a:srgbClr val="2D5C8A"/>
        </a:accent6>
        <a:hlink>
          <a:srgbClr val="6699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ITS_powerpoint_templa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 13">
        <a:dk1>
          <a:srgbClr val="5F5F5F"/>
        </a:dk1>
        <a:lt1>
          <a:srgbClr val="EFEFE7"/>
        </a:lt1>
        <a:dk2>
          <a:srgbClr val="FFFF66"/>
        </a:dk2>
        <a:lt2>
          <a:srgbClr val="336699"/>
        </a:lt2>
        <a:accent1>
          <a:srgbClr val="99CCFF"/>
        </a:accent1>
        <a:accent2>
          <a:srgbClr val="336699"/>
        </a:accent2>
        <a:accent3>
          <a:srgbClr val="F6F6F1"/>
        </a:accent3>
        <a:accent4>
          <a:srgbClr val="505050"/>
        </a:accent4>
        <a:accent5>
          <a:srgbClr val="CAE2FF"/>
        </a:accent5>
        <a:accent6>
          <a:srgbClr val="2D5C8A"/>
        </a:accent6>
        <a:hlink>
          <a:srgbClr val="6699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GENI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GENI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256694</TotalTime>
  <Words>2428</Words>
  <Application>Microsoft Macintosh PowerPoint</Application>
  <PresentationFormat>On-screen Show (4:3)</PresentationFormat>
  <Paragraphs>310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10_Default Design</vt:lpstr>
      <vt:lpstr>ITS_powerpoint_template[1]</vt:lpstr>
      <vt:lpstr>1_ITS_powerpoint_template[1]</vt:lpstr>
      <vt:lpstr>2_Default Design</vt:lpstr>
      <vt:lpstr>11_Default Design</vt:lpstr>
      <vt:lpstr>2_ITS_powerpoint_template[1]</vt:lpstr>
      <vt:lpstr>12_Default Design</vt:lpstr>
      <vt:lpstr>GENI Template</vt:lpstr>
      <vt:lpstr>1_GENI Template</vt:lpstr>
      <vt:lpstr>1_Default Design</vt:lpstr>
      <vt:lpstr>Default Design</vt:lpstr>
      <vt:lpstr>3_Default Design</vt:lpstr>
      <vt:lpstr>PowerPoint Presentation</vt:lpstr>
      <vt:lpstr>Thinking about data consistency</vt:lpstr>
      <vt:lpstr>Choosing a schedule/ordering</vt:lpstr>
      <vt:lpstr>Sequential consistency</vt:lpstr>
      <vt:lpstr>PowerPoint Presentation</vt:lpstr>
      <vt:lpstr>Sequential consistency</vt:lpstr>
      <vt:lpstr>Q: Data consistency</vt:lpstr>
      <vt:lpstr>File caching with leases</vt:lpstr>
      <vt:lpstr>Chubby: caching and scale</vt:lpstr>
      <vt:lpstr>KVStore</vt:lpstr>
      <vt:lpstr>What “RingService” does</vt:lpstr>
      <vt:lpstr>Akka message ordering</vt:lpstr>
      <vt:lpstr>Transactions: ACID Properties</vt:lpstr>
      <vt:lpstr>Serial schedule</vt:lpstr>
      <vt:lpstr>Transactions: ACID Properties</vt:lpstr>
      <vt:lpstr>“A small database”</vt:lpstr>
      <vt:lpstr>Q1</vt:lpstr>
      <vt:lpstr>Q1: the [BJW87] answers</vt:lpstr>
      <vt:lpstr>Q2</vt:lpstr>
      <vt:lpstr>Isolation and Serializability </vt:lpstr>
      <vt:lpstr>PowerPoint Presentation</vt:lpstr>
      <vt:lpstr>Some examples of conflicts</vt:lpstr>
      <vt:lpstr>Serializable schedules</vt:lpstr>
      <vt:lpstr>Legal interleaved schedules: examples</vt:lpstr>
      <vt:lpstr>Defining the legal schedules</vt:lpstr>
      <vt:lpstr>The graph test for serializability</vt:lpstr>
      <vt:lpstr>The graph test: example</vt:lpstr>
      <vt:lpstr>Transactional Concurrency Control</vt:lpstr>
      <vt:lpstr>Pessimistic Concurrency Control</vt:lpstr>
      <vt:lpstr>Why 2PL?</vt:lpstr>
      <vt:lpstr>Why 2PL: Examples</vt:lpstr>
      <vt:lpstr>PowerPoint Presentation</vt:lpstr>
      <vt:lpstr>Vogels on consistency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6190</cp:revision>
  <cp:lastPrinted>2014-08-30T20:07:42Z</cp:lastPrinted>
  <dcterms:created xsi:type="dcterms:W3CDTF">2011-04-11T18:52:21Z</dcterms:created>
  <dcterms:modified xsi:type="dcterms:W3CDTF">2015-09-10T18:32:58Z</dcterms:modified>
  <cp:category/>
</cp:coreProperties>
</file>