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8.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0.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1.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3.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4.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5.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7901" r:id="rId1"/>
    <p:sldMasterId id="2147487915" r:id="rId2"/>
    <p:sldMasterId id="2147487942" r:id="rId3"/>
    <p:sldMasterId id="2147487958" r:id="rId4"/>
    <p:sldMasterId id="2147488003" r:id="rId5"/>
    <p:sldMasterId id="2147488004" r:id="rId6"/>
    <p:sldMasterId id="2147488046" r:id="rId7"/>
    <p:sldMasterId id="2147488157" r:id="rId8"/>
    <p:sldMasterId id="2147488169" r:id="rId9"/>
    <p:sldMasterId id="2147488181" r:id="rId10"/>
    <p:sldMasterId id="2147488195" r:id="rId11"/>
    <p:sldMasterId id="2147488209" r:id="rId12"/>
    <p:sldMasterId id="2147488235" r:id="rId13"/>
    <p:sldMasterId id="2147488254" r:id="rId14"/>
    <p:sldMasterId id="2147488268" r:id="rId15"/>
    <p:sldMasterId id="2147488272" r:id="rId16"/>
  </p:sldMasterIdLst>
  <p:notesMasterIdLst>
    <p:notesMasterId r:id="rId49"/>
  </p:notesMasterIdLst>
  <p:handoutMasterIdLst>
    <p:handoutMasterId r:id="rId50"/>
  </p:handoutMasterIdLst>
  <p:sldIdLst>
    <p:sldId id="1671" r:id="rId17"/>
    <p:sldId id="1697" r:id="rId18"/>
    <p:sldId id="1698" r:id="rId19"/>
    <p:sldId id="1710" r:id="rId20"/>
    <p:sldId id="1714" r:id="rId21"/>
    <p:sldId id="1672" r:id="rId22"/>
    <p:sldId id="1673" r:id="rId23"/>
    <p:sldId id="1675" r:id="rId24"/>
    <p:sldId id="1709" r:id="rId25"/>
    <p:sldId id="1676" r:id="rId26"/>
    <p:sldId id="1674" r:id="rId27"/>
    <p:sldId id="1712" r:id="rId28"/>
    <p:sldId id="1713" r:id="rId29"/>
    <p:sldId id="1711" r:id="rId30"/>
    <p:sldId id="1700" r:id="rId31"/>
    <p:sldId id="1701" r:id="rId32"/>
    <p:sldId id="1702" r:id="rId33"/>
    <p:sldId id="1703" r:id="rId34"/>
    <p:sldId id="1704" r:id="rId35"/>
    <p:sldId id="1705" r:id="rId36"/>
    <p:sldId id="1706" r:id="rId37"/>
    <p:sldId id="1688" r:id="rId38"/>
    <p:sldId id="1689" r:id="rId39"/>
    <p:sldId id="1715" r:id="rId40"/>
    <p:sldId id="1707" r:id="rId41"/>
    <p:sldId id="1708" r:id="rId42"/>
    <p:sldId id="1677" r:id="rId43"/>
    <p:sldId id="1716" r:id="rId44"/>
    <p:sldId id="1678" r:id="rId45"/>
    <p:sldId id="1679" r:id="rId46"/>
    <p:sldId id="1680" r:id="rId47"/>
    <p:sldId id="1681" r:id="rId48"/>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C16"/>
    <a:srgbClr val="FFFFFF"/>
    <a:srgbClr val="8EC0ED"/>
    <a:srgbClr val="5A8DFB"/>
    <a:srgbClr val="618FFD"/>
    <a:srgbClr val="00264D"/>
    <a:srgbClr val="636464"/>
    <a:srgbClr val="F3F3F3"/>
    <a:srgbClr val="46FF77"/>
    <a:srgbClr val="E816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5" d="100"/>
          <a:sy n="105" d="100"/>
        </p:scale>
        <p:origin x="-1784" y="-128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9/1/15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8D78B3B2-36D3-E040-9C9A-C4B64225AB46}" type="slidenum">
              <a:rPr lang="en-US" sz="1200">
                <a:solidFill>
                  <a:srgbClr val="000000"/>
                </a:solidFill>
                <a:latin typeface="Calibri" charset="0"/>
                <a:cs typeface="Arial" charset="0"/>
              </a:rPr>
              <a:pPr eaLnBrk="1" hangingPunct="1"/>
              <a:t>26</a:t>
            </a:fld>
            <a:endParaRPr lang="en-US" sz="1200">
              <a:solidFill>
                <a:srgbClr val="000000"/>
              </a:solidFill>
              <a:latin typeface="Calibri" charset="0"/>
              <a:cs typeface="Arial" charset="0"/>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896938" y="4354513"/>
            <a:ext cx="5083175" cy="269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89913" tIns="44956" rIns="89913" bIns="44956"/>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FD31C533-6D9A-574F-ABB0-5416965EAED9}" type="slidenum">
              <a:rPr lang="en-US" sz="1200">
                <a:solidFill>
                  <a:srgbClr val="000000"/>
                </a:solidFill>
                <a:latin typeface="Calibri" charset="0"/>
                <a:cs typeface="Arial" charset="0"/>
              </a:rPr>
              <a:pPr eaLnBrk="1" hangingPunct="1"/>
              <a:t>29</a:t>
            </a:fld>
            <a:endParaRPr lang="en-US" sz="1200">
              <a:solidFill>
                <a:srgbClr val="000000"/>
              </a:solidFill>
              <a:latin typeface="Calibri" charset="0"/>
              <a:cs typeface="Arial" charset="0"/>
            </a:endParaRPr>
          </a:p>
        </p:txBody>
      </p:sp>
      <p:sp>
        <p:nvSpPr>
          <p:cNvPr id="179202" name="Rectangle 2"/>
          <p:cNvSpPr>
            <a:spLocks noChangeArrowheads="1" noTextEdit="1"/>
          </p:cNvSpPr>
          <p:nvPr>
            <p:ph type="sldImg"/>
          </p:nvPr>
        </p:nvSpPr>
        <p:spPr>
          <a:xfrm>
            <a:off x="1143000" y="685800"/>
            <a:ext cx="4573588" cy="3430588"/>
          </a:xfrm>
          <a:ln/>
        </p:spPr>
      </p:sp>
      <p:sp>
        <p:nvSpPr>
          <p:cNvPr id="1792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atin typeface="Times New Roman" charset="0"/>
                <a:ea typeface="ＭＳ Ｐゴシック" charset="0"/>
                <a:cs typeface="ＭＳ Ｐゴシック" charset="0"/>
              </a:rPr>
              <a:t>This slide helps us get a common naming system</a:t>
            </a:r>
          </a:p>
          <a:p>
            <a:r>
              <a:rPr lang="en-US">
                <a:latin typeface="Times New Roman" charset="0"/>
                <a:ea typeface="ＭＳ Ｐゴシック" charset="0"/>
                <a:cs typeface="ＭＳ Ｐゴシック" charset="0"/>
              </a:rPr>
              <a:t>To now zoom in on how parallel file systems are used in HPC.  </a:t>
            </a:r>
          </a:p>
          <a:p>
            <a:r>
              <a:rPr lang="en-US">
                <a:latin typeface="Times New Roman" charset="0"/>
                <a:ea typeface="ＭＳ Ｐゴシック" charset="0"/>
                <a:cs typeface="ＭＳ Ｐゴシック" charset="0"/>
              </a:rPr>
              <a:t>Two major types, asym and sym</a:t>
            </a:r>
          </a:p>
          <a:p>
            <a:r>
              <a:rPr lang="en-US">
                <a:latin typeface="Times New Roman" charset="0"/>
                <a:ea typeface="ＭＳ Ｐゴシック" charset="0"/>
                <a:cs typeface="ＭＳ Ｐゴシック" charset="0"/>
              </a:rPr>
              <a:t>PFS’s stripe data over several if not hundreds of storage nodes.</a:t>
            </a:r>
          </a:p>
          <a:p>
            <a:r>
              <a:rPr lang="en-US">
                <a:latin typeface="Times New Roman" charset="0"/>
                <a:ea typeface="ＭＳ Ｐゴシック" charset="0"/>
                <a:cs typeface="ＭＳ Ｐゴシック" charset="0"/>
              </a:rPr>
              <a:t>Either way, most important feature is that they provide direct storage access.</a:t>
            </a:r>
          </a:p>
          <a:p>
            <a:r>
              <a:rPr lang="en-US">
                <a:latin typeface="Times New Roman" charset="0"/>
                <a:ea typeface="ＭＳ Ｐゴシック" charset="0"/>
                <a:cs typeface="ＭＳ Ｐゴシック" charset="0"/>
              </a:rPr>
              <a:t>Asymmetric file systems can be file, object, or block based.</a:t>
            </a:r>
          </a:p>
          <a:p>
            <a:r>
              <a:rPr lang="en-US">
                <a:latin typeface="Times New Roman" charset="0"/>
                <a:ea typeface="ＭＳ Ｐゴシック" charset="0"/>
                <a:cs typeface="ＭＳ Ｐゴシック" charset="0"/>
              </a:rPr>
              <a:t>Symmetric file systems are generally block based, examples of which are gpfs, gfs, and polyserve.  </a:t>
            </a:r>
          </a:p>
          <a:p>
            <a:r>
              <a:rPr lang="en-US">
                <a:latin typeface="Times New Roman" charset="0"/>
                <a:ea typeface="ＭＳ Ｐゴシック" charset="0"/>
                <a:cs typeface="ＭＳ Ｐゴシック" charset="0"/>
              </a:rPr>
              <a:t>They provide very high I/O throughput rates and can scale to meet the demands of 10s of thousands of clients</a:t>
            </a:r>
          </a:p>
          <a:p>
            <a:r>
              <a:rPr lang="en-US">
                <a:latin typeface="Times New Roman" charset="0"/>
                <a:ea typeface="ＭＳ Ｐゴシック" charset="0"/>
                <a:cs typeface="ＭＳ Ｐゴシック" charset="0"/>
              </a:rPr>
              <a:t>They are Homogenous, lack a strong security model and are not satisfactory WAN performance </a:t>
            </a:r>
          </a:p>
          <a:p>
            <a:r>
              <a:rPr lang="en-US">
                <a:latin typeface="Times New Roman" charset="0"/>
                <a:ea typeface="ＭＳ Ｐゴシック" charset="0"/>
                <a:cs typeface="ＭＳ Ｐゴシック" charset="0"/>
              </a:rPr>
              <a:t>Say there are different types of “Access methods”</a:t>
            </a:r>
          </a:p>
          <a:p>
            <a:r>
              <a:rPr lang="en-US">
                <a:latin typeface="Times New Roman" charset="0"/>
                <a:ea typeface="ＭＳ Ｐゴシック" charset="0"/>
                <a:cs typeface="ＭＳ Ｐゴシック" charset="0"/>
              </a:rPr>
              <a:t>Say there are two different types of storage, scsi disk arrays and clusters of nodes</a:t>
            </a:r>
          </a:p>
          <a:p>
            <a:pPr marL="37931725" lvl="1" indent="-37474525">
              <a:buFontTx/>
              <a:buChar char="•"/>
            </a:pPr>
            <a:r>
              <a:rPr lang="en-US">
                <a:latin typeface="Times New Roman" charset="0"/>
                <a:ea typeface="ＭＳ Ｐゴシック" charset="0"/>
              </a:rPr>
              <a:t>Limited security</a:t>
            </a:r>
          </a:p>
          <a:p>
            <a:pPr marL="37931725" lvl="1" indent="-37474525">
              <a:buFontTx/>
              <a:buChar char="•"/>
            </a:pPr>
            <a:r>
              <a:rPr lang="en-US">
                <a:latin typeface="Times New Roman" charset="0"/>
                <a:ea typeface="ＭＳ Ｐゴシック" charset="0"/>
              </a:rPr>
              <a:t>Highly specialized</a:t>
            </a:r>
          </a:p>
          <a:p>
            <a:pPr lvl="2">
              <a:buFontTx/>
              <a:buChar char="•"/>
            </a:pPr>
            <a:r>
              <a:rPr lang="en-US">
                <a:latin typeface="Times New Roman" charset="0"/>
                <a:ea typeface="ＭＳ Ｐゴシック" charset="0"/>
              </a:rPr>
              <a:t>Lack heterogeneous data access since limited to a singe OS and HW platform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8.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9.xml"/><Relationship Id="rId2"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0" y="2286006"/>
            <a:ext cx="9144000" cy="1470025"/>
          </a:xfrm>
          <a:effectLst/>
        </p:spPr>
        <p:txBody>
          <a:bodyPr/>
          <a:lstStyle>
            <a:lvl1pPr algn="ctr">
              <a:defRPr sz="4800">
                <a:solidFill>
                  <a:srgbClr val="336699"/>
                </a:solidFill>
              </a:defRPr>
            </a:lvl1pPr>
          </a:lstStyle>
          <a:p>
            <a:r>
              <a:rPr lang="en-US" smtClean="0"/>
              <a:t>Click to edit Master title style</a:t>
            </a:r>
            <a:endParaRPr lang="en-US"/>
          </a:p>
        </p:txBody>
      </p:sp>
      <p:sp>
        <p:nvSpPr>
          <p:cNvPr id="32771" name="Rectangle 3"/>
          <p:cNvSpPr>
            <a:spLocks noGrp="1" noChangeArrowheads="1"/>
          </p:cNvSpPr>
          <p:nvPr>
            <p:ph type="subTitle" idx="1"/>
          </p:nvPr>
        </p:nvSpPr>
        <p:spPr bwMode="gray">
          <a:xfrm>
            <a:off x="0" y="3886202"/>
            <a:ext cx="9144000" cy="1814512"/>
          </a:xfrm>
        </p:spPr>
        <p:txBody>
          <a:bodyPr/>
          <a:lstStyle>
            <a:lvl1pPr marL="0" indent="0" algn="ctr">
              <a:lnSpc>
                <a:spcPct val="85000"/>
              </a:lnSpc>
              <a:spcBef>
                <a:spcPct val="0"/>
              </a:spcBef>
              <a:spcAft>
                <a:spcPct val="0"/>
              </a:spcAft>
              <a:buFont typeface="Wingdings" pitchFamily="2" charset="2"/>
              <a:buNone/>
              <a:defRPr sz="2800">
                <a:solidFill>
                  <a:srgbClr val="5F5F5F"/>
                </a:solidFill>
                <a:latin typeface="+mn-lt"/>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250644553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26688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p:txBody>
          <a:bodyPr/>
          <a:lstStyle>
            <a:lvl1pPr>
              <a:defRPr/>
            </a:lvl1pPr>
          </a:lstStyle>
          <a:p>
            <a:fld id="{2C8903FE-A7E4-F841-AD96-0FC7F069689B}" type="slidenum">
              <a:rPr lang="en-US"/>
              <a:pPr/>
              <a:t>‹#›</a:t>
            </a:fld>
            <a:endParaRPr lang="en-US"/>
          </a:p>
        </p:txBody>
      </p:sp>
    </p:spTree>
    <p:extLst>
      <p:ext uri="{BB962C8B-B14F-4D97-AF65-F5344CB8AC3E}">
        <p14:creationId xmlns:p14="http://schemas.microsoft.com/office/powerpoint/2010/main" val="23718612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white"/>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white"/>
              </a:solidFill>
            </a:endParaRPr>
          </a:p>
        </p:txBody>
      </p:sp>
      <p:sp>
        <p:nvSpPr>
          <p:cNvPr id="4" name="Rectangle 6"/>
          <p:cNvSpPr>
            <a:spLocks noGrp="1" noChangeArrowheads="1"/>
          </p:cNvSpPr>
          <p:nvPr>
            <p:ph type="sldNum" sz="quarter" idx="12"/>
          </p:nvPr>
        </p:nvSpPr>
        <p:spPr>
          <a:ln/>
        </p:spPr>
        <p:txBody>
          <a:bodyPr/>
          <a:lstStyle>
            <a:lvl1pPr>
              <a:defRPr/>
            </a:lvl1pPr>
          </a:lstStyle>
          <a:p>
            <a:fld id="{971E9D1C-2A58-4646-91F1-7181495FD8DF}" type="slidenum">
              <a:rPr lang="en-US"/>
              <a:pPr/>
              <a:t>‹#›</a:t>
            </a:fld>
            <a:endParaRPr lang="en-US"/>
          </a:p>
        </p:txBody>
      </p:sp>
    </p:spTree>
    <p:extLst>
      <p:ext uri="{BB962C8B-B14F-4D97-AF65-F5344CB8AC3E}">
        <p14:creationId xmlns:p14="http://schemas.microsoft.com/office/powerpoint/2010/main" val="5362983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a:defRPr/>
            </a:pPr>
            <a:fld id="{02DA73BF-B58E-0144-9C0C-7FCC9A598F04}" type="slidenum">
              <a:rPr lang="en-US"/>
              <a:pPr>
                <a:defRPr/>
              </a:pPr>
              <a:t>‹#›</a:t>
            </a:fld>
            <a:r>
              <a:rPr lang="en-US"/>
              <a:t> of 12</a:t>
            </a:r>
          </a:p>
        </p:txBody>
      </p:sp>
    </p:spTree>
    <p:extLst>
      <p:ext uri="{BB962C8B-B14F-4D97-AF65-F5344CB8AC3E}">
        <p14:creationId xmlns:p14="http://schemas.microsoft.com/office/powerpoint/2010/main" val="202115907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p:txBody>
          <a:bodyPr/>
          <a:lstStyle>
            <a:lvl1pPr defTabSz="457200">
              <a:defRPr>
                <a:cs typeface="ＭＳ Ｐゴシック" charset="0"/>
              </a:defRPr>
            </a:lvl1pPr>
          </a:lstStyle>
          <a:p>
            <a:pPr>
              <a:defRPr/>
            </a:pPr>
            <a:fld id="{C5306436-B17F-7C41-B12E-1D42CC429F43}" type="slidenum">
              <a:rPr lang="en-US"/>
              <a:pPr>
                <a:defRPr/>
              </a:pPr>
              <a:t>‹#›</a:t>
            </a:fld>
            <a:endParaRPr lang="en-US"/>
          </a:p>
        </p:txBody>
      </p:sp>
    </p:spTree>
    <p:extLst>
      <p:ext uri="{BB962C8B-B14F-4D97-AF65-F5344CB8AC3E}">
        <p14:creationId xmlns:p14="http://schemas.microsoft.com/office/powerpoint/2010/main" val="18402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GENI-logo-fin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493713" y="6580188"/>
            <a:ext cx="3308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a:defRPr/>
            </a:pPr>
            <a:r>
              <a:rPr lang="en-US" sz="1000">
                <a:solidFill>
                  <a:srgbClr val="808080"/>
                </a:solidFill>
                <a:cs typeface="Kozuka Gothic Pro L"/>
              </a:rPr>
              <a:t>Sponsored by the National Science Foundation</a:t>
            </a:r>
          </a:p>
        </p:txBody>
      </p:sp>
      <p:pic>
        <p:nvPicPr>
          <p:cNvPr id="7" name="Picture 15" descr="nsf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800">
                <a:solidFill>
                  <a:srgbClr val="1C1C1C"/>
                </a:solidFill>
              </a:defRPr>
            </a:lvl1pPr>
          </a:lstStyle>
          <a:p>
            <a:pPr lvl="0"/>
            <a:r>
              <a:rPr lang="en-US" noProof="0" smtClean="0"/>
              <a:t>Click to edit Master title style</a:t>
            </a:r>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pPr lvl="0"/>
            <a:r>
              <a:rPr lang="en-US" noProof="0" smtClean="0"/>
              <a:t>Click to edit Master subtitle style</a:t>
            </a:r>
          </a:p>
        </p:txBody>
      </p:sp>
    </p:spTree>
    <p:extLst>
      <p:ext uri="{BB962C8B-B14F-4D97-AF65-F5344CB8AC3E}">
        <p14:creationId xmlns:p14="http://schemas.microsoft.com/office/powerpoint/2010/main" val="249148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64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31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329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4008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4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53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9255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4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35191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50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6854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GENI-logo-fin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493713" y="6580188"/>
            <a:ext cx="3308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a:defRPr/>
            </a:pPr>
            <a:r>
              <a:rPr lang="en-US" sz="1000">
                <a:solidFill>
                  <a:srgbClr val="808080"/>
                </a:solidFill>
                <a:cs typeface="Kozuka Gothic Pro L"/>
              </a:rPr>
              <a:t>Sponsored by the National Science Foundation</a:t>
            </a:r>
          </a:p>
        </p:txBody>
      </p:sp>
      <p:pic>
        <p:nvPicPr>
          <p:cNvPr id="7" name="Picture 15" descr="nsf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800">
                <a:solidFill>
                  <a:srgbClr val="1C1C1C"/>
                </a:solidFill>
              </a:defRPr>
            </a:lvl1pPr>
          </a:lstStyle>
          <a:p>
            <a:pPr lvl="0"/>
            <a:r>
              <a:rPr lang="en-US" noProof="0" smtClean="0"/>
              <a:t>Click to edit Master title style</a:t>
            </a:r>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pPr lvl="0"/>
            <a:r>
              <a:rPr lang="en-US" noProof="0" smtClean="0"/>
              <a:t>Click to edit Master subtitle style</a:t>
            </a:r>
          </a:p>
        </p:txBody>
      </p:sp>
    </p:spTree>
    <p:extLst>
      <p:ext uri="{BB962C8B-B14F-4D97-AF65-F5344CB8AC3E}">
        <p14:creationId xmlns:p14="http://schemas.microsoft.com/office/powerpoint/2010/main" val="2622226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3760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3168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0374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256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7860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051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751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0" y="2286000"/>
            <a:ext cx="9144000" cy="1470025"/>
          </a:xfrm>
          <a:effectLst/>
        </p:spPr>
        <p:txBody>
          <a:bodyPr/>
          <a:lstStyle>
            <a:lvl1pPr algn="ctr">
              <a:defRPr sz="4800">
                <a:solidFill>
                  <a:srgbClr val="336699"/>
                </a:solidFill>
              </a:defRPr>
            </a:lvl1pPr>
          </a:lstStyle>
          <a:p>
            <a:r>
              <a:rPr lang="en-US" smtClean="0"/>
              <a:t>Click to edit Master title style</a:t>
            </a:r>
            <a:endParaRPr lang="en-US"/>
          </a:p>
        </p:txBody>
      </p:sp>
      <p:sp>
        <p:nvSpPr>
          <p:cNvPr id="32771" name="Rectangle 3"/>
          <p:cNvSpPr>
            <a:spLocks noGrp="1" noChangeArrowheads="1"/>
          </p:cNvSpPr>
          <p:nvPr>
            <p:ph type="subTitle" idx="1"/>
          </p:nvPr>
        </p:nvSpPr>
        <p:spPr bwMode="gray">
          <a:xfrm>
            <a:off x="0" y="3886200"/>
            <a:ext cx="9144000" cy="1814512"/>
          </a:xfrm>
        </p:spPr>
        <p:txBody>
          <a:bodyPr/>
          <a:lstStyle>
            <a:lvl1pPr marL="0" indent="0" algn="ctr">
              <a:lnSpc>
                <a:spcPct val="85000"/>
              </a:lnSpc>
              <a:spcBef>
                <a:spcPct val="0"/>
              </a:spcBef>
              <a:spcAft>
                <a:spcPct val="0"/>
              </a:spcAft>
              <a:buFont typeface="Wingdings" pitchFamily="2" charset="2"/>
              <a:buNone/>
              <a:defRPr sz="2800">
                <a:solidFill>
                  <a:srgbClr val="5F5F5F"/>
                </a:solidFill>
                <a:latin typeface="+mn-lt"/>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516890285"/>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8490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4666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9740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60F2358E-B065-8F41-90AB-E21270845336}" type="slidenum">
              <a:rPr lang="en-US"/>
              <a:pPr>
                <a:defRPr/>
              </a:pPr>
              <a:t>‹#›</a:t>
            </a:fld>
            <a:endParaRPr lang="en-US"/>
          </a:p>
        </p:txBody>
      </p:sp>
    </p:spTree>
    <p:extLst>
      <p:ext uri="{BB962C8B-B14F-4D97-AF65-F5344CB8AC3E}">
        <p14:creationId xmlns:p14="http://schemas.microsoft.com/office/powerpoint/2010/main" val="1624467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B605BECE-7720-8946-83FB-EF288F426E06}" type="slidenum">
              <a:rPr lang="en-US"/>
              <a:pPr>
                <a:defRPr/>
              </a:pPr>
              <a:t>‹#›</a:t>
            </a:fld>
            <a:r>
              <a:rPr lang="en-US"/>
              <a:t> of 12</a:t>
            </a:r>
          </a:p>
        </p:txBody>
      </p:sp>
    </p:spTree>
    <p:extLst>
      <p:ext uri="{BB962C8B-B14F-4D97-AF65-F5344CB8AC3E}">
        <p14:creationId xmlns:p14="http://schemas.microsoft.com/office/powerpoint/2010/main" val="144504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27DBB13-1E74-0540-B079-08A107386FE1}" type="slidenum">
              <a:rPr lang="en-US"/>
              <a:pPr>
                <a:defRPr/>
              </a:pPr>
              <a:t>‹#›</a:t>
            </a:fld>
            <a:endParaRPr lang="en-US"/>
          </a:p>
        </p:txBody>
      </p:sp>
    </p:spTree>
    <p:extLst>
      <p:ext uri="{BB962C8B-B14F-4D97-AF65-F5344CB8AC3E}">
        <p14:creationId xmlns:p14="http://schemas.microsoft.com/office/powerpoint/2010/main" val="2689560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28AD745A-517D-2A47-9BD9-C0F9E064F8EB}" type="slidenum">
              <a:rPr lang="en-US"/>
              <a:pPr>
                <a:defRPr/>
              </a:pPr>
              <a:t>‹#›</a:t>
            </a:fld>
            <a:endParaRPr lang="en-US"/>
          </a:p>
        </p:txBody>
      </p:sp>
    </p:spTree>
    <p:extLst>
      <p:ext uri="{BB962C8B-B14F-4D97-AF65-F5344CB8AC3E}">
        <p14:creationId xmlns:p14="http://schemas.microsoft.com/office/powerpoint/2010/main" val="3380945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18D068C9-3089-D746-8815-2944D8963BFC}" type="slidenum">
              <a:rPr lang="en-US"/>
              <a:pPr>
                <a:defRPr/>
              </a:pPr>
              <a:t>‹#›</a:t>
            </a:fld>
            <a:endParaRPr lang="en-US"/>
          </a:p>
        </p:txBody>
      </p:sp>
    </p:spTree>
    <p:extLst>
      <p:ext uri="{BB962C8B-B14F-4D97-AF65-F5344CB8AC3E}">
        <p14:creationId xmlns:p14="http://schemas.microsoft.com/office/powerpoint/2010/main" val="3216180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C3E55F20-FDBE-1544-980A-B5A89C17838B}" type="slidenum">
              <a:rPr lang="en-US"/>
              <a:pPr>
                <a:defRPr/>
              </a:pPr>
              <a:t>‹#›</a:t>
            </a:fld>
            <a:endParaRPr lang="en-US"/>
          </a:p>
        </p:txBody>
      </p:sp>
    </p:spTree>
    <p:extLst>
      <p:ext uri="{BB962C8B-B14F-4D97-AF65-F5344CB8AC3E}">
        <p14:creationId xmlns:p14="http://schemas.microsoft.com/office/powerpoint/2010/main" val="2100901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B846D01-5F4F-BD4E-917A-23DFF1D56887}" type="slidenum">
              <a:rPr lang="en-US"/>
              <a:pPr>
                <a:defRPr/>
              </a:pPr>
              <a:t>‹#›</a:t>
            </a:fld>
            <a:endParaRPr lang="en-US"/>
          </a:p>
        </p:txBody>
      </p:sp>
    </p:spTree>
    <p:extLst>
      <p:ext uri="{BB962C8B-B14F-4D97-AF65-F5344CB8AC3E}">
        <p14:creationId xmlns:p14="http://schemas.microsoft.com/office/powerpoint/2010/main" val="373461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2604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E096492-519B-DE49-9E6A-6A4A22AD59A7}" type="slidenum">
              <a:rPr lang="en-US"/>
              <a:pPr>
                <a:defRPr/>
              </a:pPr>
              <a:t>‹#›</a:t>
            </a:fld>
            <a:endParaRPr lang="en-US"/>
          </a:p>
        </p:txBody>
      </p:sp>
    </p:spTree>
    <p:extLst>
      <p:ext uri="{BB962C8B-B14F-4D97-AF65-F5344CB8AC3E}">
        <p14:creationId xmlns:p14="http://schemas.microsoft.com/office/powerpoint/2010/main" val="3584684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EA9A0ED-7B7C-6249-B90A-2AE851C188E6}" type="slidenum">
              <a:rPr lang="en-US"/>
              <a:pPr>
                <a:defRPr/>
              </a:pPr>
              <a:t>‹#›</a:t>
            </a:fld>
            <a:endParaRPr lang="en-US"/>
          </a:p>
        </p:txBody>
      </p:sp>
    </p:spTree>
    <p:extLst>
      <p:ext uri="{BB962C8B-B14F-4D97-AF65-F5344CB8AC3E}">
        <p14:creationId xmlns:p14="http://schemas.microsoft.com/office/powerpoint/2010/main" val="27108985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B7EB5DFC-D1FA-7B41-AFD6-EF19C90C4F73}" type="slidenum">
              <a:rPr lang="en-US"/>
              <a:pPr>
                <a:defRPr/>
              </a:pPr>
              <a:t>‹#›</a:t>
            </a:fld>
            <a:endParaRPr lang="en-US"/>
          </a:p>
        </p:txBody>
      </p:sp>
    </p:spTree>
    <p:extLst>
      <p:ext uri="{BB962C8B-B14F-4D97-AF65-F5344CB8AC3E}">
        <p14:creationId xmlns:p14="http://schemas.microsoft.com/office/powerpoint/2010/main" val="6948427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4CB4EB86-E924-864F-9F60-E8562530FDC4}" type="slidenum">
              <a:rPr lang="en-US"/>
              <a:pPr>
                <a:defRPr/>
              </a:pPr>
              <a:t>‹#›</a:t>
            </a:fld>
            <a:endParaRPr lang="en-US"/>
          </a:p>
        </p:txBody>
      </p:sp>
    </p:spTree>
    <p:extLst>
      <p:ext uri="{BB962C8B-B14F-4D97-AF65-F5344CB8AC3E}">
        <p14:creationId xmlns:p14="http://schemas.microsoft.com/office/powerpoint/2010/main" val="12932582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701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32213"/>
            <a:ext cx="4037012"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idx="10"/>
          </p:nvPr>
        </p:nvSpPr>
        <p:spPr>
          <a:ln/>
        </p:spPr>
        <p:txBody>
          <a:bodyPr/>
          <a:lstStyle>
            <a:lvl1pPr>
              <a:defRPr/>
            </a:lvl1pPr>
          </a:lstStyle>
          <a:p>
            <a:pPr>
              <a:defRPr/>
            </a:pPr>
            <a:fld id="{5D9F2515-7AAB-6A4D-BC68-2640D5BC10E8}" type="slidenum">
              <a:rPr lang="en-US"/>
              <a:pPr>
                <a:defRPr/>
              </a:pPr>
              <a:t>‹#›</a:t>
            </a:fld>
            <a:endParaRPr lang="en-US"/>
          </a:p>
        </p:txBody>
      </p:sp>
    </p:spTree>
    <p:extLst>
      <p:ext uri="{BB962C8B-B14F-4D97-AF65-F5344CB8AC3E}">
        <p14:creationId xmlns:p14="http://schemas.microsoft.com/office/powerpoint/2010/main" val="28312757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2039A8AE-14B1-0546-AF25-65BDDA766912}" type="slidenum">
              <a:rPr lang="en-US"/>
              <a:pPr>
                <a:defRPr/>
              </a:pPr>
              <a:t>‹#›</a:t>
            </a:fld>
            <a:endParaRPr lang="en-US"/>
          </a:p>
        </p:txBody>
      </p:sp>
    </p:spTree>
    <p:extLst>
      <p:ext uri="{BB962C8B-B14F-4D97-AF65-F5344CB8AC3E}">
        <p14:creationId xmlns:p14="http://schemas.microsoft.com/office/powerpoint/2010/main" val="36021495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D388B5F6-C200-FA43-970E-D379B35137AB}" type="slidenum">
              <a:rPr lang="en-US"/>
              <a:pPr>
                <a:defRPr/>
              </a:pPr>
              <a:t>‹#›</a:t>
            </a:fld>
            <a:endParaRPr lang="en-US"/>
          </a:p>
        </p:txBody>
      </p:sp>
    </p:spTree>
    <p:extLst>
      <p:ext uri="{BB962C8B-B14F-4D97-AF65-F5344CB8AC3E}">
        <p14:creationId xmlns:p14="http://schemas.microsoft.com/office/powerpoint/2010/main" val="20992923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555C0291-7EF7-0743-AE50-9B7EDACA5267}" type="slidenum">
              <a:rPr lang="en-US"/>
              <a:pPr>
                <a:defRPr/>
              </a:pPr>
              <a:t>‹#›</a:t>
            </a:fld>
            <a:r>
              <a:rPr lang="en-US"/>
              <a:t> of 12</a:t>
            </a:r>
          </a:p>
        </p:txBody>
      </p:sp>
    </p:spTree>
    <p:extLst>
      <p:ext uri="{BB962C8B-B14F-4D97-AF65-F5344CB8AC3E}">
        <p14:creationId xmlns:p14="http://schemas.microsoft.com/office/powerpoint/2010/main" val="9923675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DA30632-4F22-744D-822E-F2CEA704EB3B}" type="slidenum">
              <a:rPr lang="en-US"/>
              <a:pPr>
                <a:defRPr/>
              </a:pPr>
              <a:t>‹#›</a:t>
            </a:fld>
            <a:endParaRPr lang="en-US"/>
          </a:p>
        </p:txBody>
      </p:sp>
    </p:spTree>
    <p:extLst>
      <p:ext uri="{BB962C8B-B14F-4D97-AF65-F5344CB8AC3E}">
        <p14:creationId xmlns:p14="http://schemas.microsoft.com/office/powerpoint/2010/main" val="82333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8430058F-2520-D540-A3CF-7ECA0FE1D732}" type="slidenum">
              <a:rPr lang="en-US"/>
              <a:pPr>
                <a:defRPr/>
              </a:pPr>
              <a:t>‹#›</a:t>
            </a:fld>
            <a:endParaRPr lang="en-US"/>
          </a:p>
        </p:txBody>
      </p:sp>
    </p:spTree>
    <p:extLst>
      <p:ext uri="{BB962C8B-B14F-4D97-AF65-F5344CB8AC3E}">
        <p14:creationId xmlns:p14="http://schemas.microsoft.com/office/powerpoint/2010/main" val="21477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8734752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8AD5F88-0252-CB4F-82DC-9902B98CFC5B}" type="slidenum">
              <a:rPr lang="en-US"/>
              <a:pPr>
                <a:defRPr/>
              </a:pPr>
              <a:t>‹#›</a:t>
            </a:fld>
            <a:endParaRPr lang="en-US"/>
          </a:p>
        </p:txBody>
      </p:sp>
    </p:spTree>
    <p:extLst>
      <p:ext uri="{BB962C8B-B14F-4D97-AF65-F5344CB8AC3E}">
        <p14:creationId xmlns:p14="http://schemas.microsoft.com/office/powerpoint/2010/main" val="36130420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20F144DB-B5CD-3F40-9196-6C1C33961866}" type="slidenum">
              <a:rPr lang="en-US"/>
              <a:pPr>
                <a:defRPr/>
              </a:pPr>
              <a:t>‹#›</a:t>
            </a:fld>
            <a:endParaRPr lang="en-US"/>
          </a:p>
        </p:txBody>
      </p:sp>
    </p:spTree>
    <p:extLst>
      <p:ext uri="{BB962C8B-B14F-4D97-AF65-F5344CB8AC3E}">
        <p14:creationId xmlns:p14="http://schemas.microsoft.com/office/powerpoint/2010/main" val="18864211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CB2A04-B23D-0448-A7CE-BE5D9718D029}" type="slidenum">
              <a:rPr lang="en-US"/>
              <a:pPr>
                <a:defRPr/>
              </a:pPr>
              <a:t>‹#›</a:t>
            </a:fld>
            <a:endParaRPr lang="en-US"/>
          </a:p>
        </p:txBody>
      </p:sp>
    </p:spTree>
    <p:extLst>
      <p:ext uri="{BB962C8B-B14F-4D97-AF65-F5344CB8AC3E}">
        <p14:creationId xmlns:p14="http://schemas.microsoft.com/office/powerpoint/2010/main" val="15084597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E2CE02CF-5DBF-FB47-8623-5190B69FF299}" type="slidenum">
              <a:rPr lang="en-US"/>
              <a:pPr>
                <a:defRPr/>
              </a:pPr>
              <a:t>‹#›</a:t>
            </a:fld>
            <a:endParaRPr lang="en-US"/>
          </a:p>
        </p:txBody>
      </p:sp>
    </p:spTree>
    <p:extLst>
      <p:ext uri="{BB962C8B-B14F-4D97-AF65-F5344CB8AC3E}">
        <p14:creationId xmlns:p14="http://schemas.microsoft.com/office/powerpoint/2010/main" val="2236379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A412DB1-746B-E84D-8DB9-41F2DEF96457}" type="slidenum">
              <a:rPr lang="en-US"/>
              <a:pPr>
                <a:defRPr/>
              </a:pPr>
              <a:t>‹#›</a:t>
            </a:fld>
            <a:endParaRPr lang="en-US"/>
          </a:p>
        </p:txBody>
      </p:sp>
    </p:spTree>
    <p:extLst>
      <p:ext uri="{BB962C8B-B14F-4D97-AF65-F5344CB8AC3E}">
        <p14:creationId xmlns:p14="http://schemas.microsoft.com/office/powerpoint/2010/main" val="568540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4B7E4BC-18E8-8745-8570-FE571787505A}" type="slidenum">
              <a:rPr lang="en-US"/>
              <a:pPr>
                <a:defRPr/>
              </a:pPr>
              <a:t>‹#›</a:t>
            </a:fld>
            <a:endParaRPr lang="en-US"/>
          </a:p>
        </p:txBody>
      </p:sp>
    </p:spTree>
    <p:extLst>
      <p:ext uri="{BB962C8B-B14F-4D97-AF65-F5344CB8AC3E}">
        <p14:creationId xmlns:p14="http://schemas.microsoft.com/office/powerpoint/2010/main" val="25695498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F26212C-10A5-294A-A2CC-1672E8A55B43}" type="slidenum">
              <a:rPr lang="en-US"/>
              <a:pPr>
                <a:defRPr/>
              </a:pPr>
              <a:t>‹#›</a:t>
            </a:fld>
            <a:endParaRPr lang="en-US"/>
          </a:p>
        </p:txBody>
      </p:sp>
    </p:spTree>
    <p:extLst>
      <p:ext uri="{BB962C8B-B14F-4D97-AF65-F5344CB8AC3E}">
        <p14:creationId xmlns:p14="http://schemas.microsoft.com/office/powerpoint/2010/main" val="5244797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701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32213"/>
            <a:ext cx="4037012"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idx="10"/>
          </p:nvPr>
        </p:nvSpPr>
        <p:spPr>
          <a:ln/>
        </p:spPr>
        <p:txBody>
          <a:bodyPr/>
          <a:lstStyle>
            <a:lvl1pPr>
              <a:defRPr/>
            </a:lvl1pPr>
          </a:lstStyle>
          <a:p>
            <a:pPr>
              <a:defRPr/>
            </a:pPr>
            <a:fld id="{D219ECBA-AA48-1946-8E0E-5454FEBA7A84}" type="slidenum">
              <a:rPr lang="en-US"/>
              <a:pPr>
                <a:defRPr/>
              </a:pPr>
              <a:t>‹#›</a:t>
            </a:fld>
            <a:endParaRPr lang="en-US"/>
          </a:p>
        </p:txBody>
      </p:sp>
    </p:spTree>
    <p:extLst>
      <p:ext uri="{BB962C8B-B14F-4D97-AF65-F5344CB8AC3E}">
        <p14:creationId xmlns:p14="http://schemas.microsoft.com/office/powerpoint/2010/main" val="39654274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5D3BEC39-8313-BF4B-8533-3808598E1EA6}" type="slidenum">
              <a:rPr lang="en-US"/>
              <a:pPr>
                <a:defRPr/>
              </a:pPr>
              <a:t>‹#›</a:t>
            </a:fld>
            <a:endParaRPr lang="en-US"/>
          </a:p>
        </p:txBody>
      </p:sp>
    </p:spTree>
    <p:extLst>
      <p:ext uri="{BB962C8B-B14F-4D97-AF65-F5344CB8AC3E}">
        <p14:creationId xmlns:p14="http://schemas.microsoft.com/office/powerpoint/2010/main" val="11026433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DA27249-5BBA-804C-82BF-8204EB2489BE}" type="slidenum">
              <a:rPr lang="en-US"/>
              <a:pPr>
                <a:defRPr/>
              </a:pPr>
              <a:t>‹#›</a:t>
            </a:fld>
            <a:endParaRPr lang="en-US"/>
          </a:p>
        </p:txBody>
      </p:sp>
    </p:spTree>
    <p:extLst>
      <p:ext uri="{BB962C8B-B14F-4D97-AF65-F5344CB8AC3E}">
        <p14:creationId xmlns:p14="http://schemas.microsoft.com/office/powerpoint/2010/main" val="4071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6501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A1D467B9-9B04-3C43-8DBB-C9677114D793}" type="slidenum">
              <a:rPr lang="en-US"/>
              <a:pPr>
                <a:defRPr/>
              </a:pPr>
              <a:t>‹#›</a:t>
            </a:fld>
            <a:r>
              <a:rPr lang="en-US"/>
              <a:t> of 12</a:t>
            </a:r>
          </a:p>
        </p:txBody>
      </p:sp>
    </p:spTree>
    <p:extLst>
      <p:ext uri="{BB962C8B-B14F-4D97-AF65-F5344CB8AC3E}">
        <p14:creationId xmlns:p14="http://schemas.microsoft.com/office/powerpoint/2010/main" val="170733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0FCE567-7C08-0D4F-9C57-9E47D3C8EC43}" type="slidenum">
              <a:rPr lang="en-US"/>
              <a:pPr>
                <a:defRPr/>
              </a:pPr>
              <a:t>‹#›</a:t>
            </a:fld>
            <a:endParaRPr lang="en-US"/>
          </a:p>
        </p:txBody>
      </p:sp>
    </p:spTree>
    <p:extLst>
      <p:ext uri="{BB962C8B-B14F-4D97-AF65-F5344CB8AC3E}">
        <p14:creationId xmlns:p14="http://schemas.microsoft.com/office/powerpoint/2010/main" val="2435236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68C0742D-786B-9645-A888-74AD8B35A6CB}" type="slidenum">
              <a:rPr lang="en-US"/>
              <a:pPr>
                <a:defRPr/>
              </a:pPr>
              <a:t>‹#›</a:t>
            </a:fld>
            <a:endParaRPr lang="en-US"/>
          </a:p>
        </p:txBody>
      </p:sp>
    </p:spTree>
    <p:extLst>
      <p:ext uri="{BB962C8B-B14F-4D97-AF65-F5344CB8AC3E}">
        <p14:creationId xmlns:p14="http://schemas.microsoft.com/office/powerpoint/2010/main" val="9228660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AC6A297-8FC0-844B-9E8E-A073FDBC73A7}" type="slidenum">
              <a:rPr lang="en-US"/>
              <a:pPr>
                <a:defRPr/>
              </a:pPr>
              <a:t>‹#›</a:t>
            </a:fld>
            <a:endParaRPr lang="en-US"/>
          </a:p>
        </p:txBody>
      </p:sp>
    </p:spTree>
    <p:extLst>
      <p:ext uri="{BB962C8B-B14F-4D97-AF65-F5344CB8AC3E}">
        <p14:creationId xmlns:p14="http://schemas.microsoft.com/office/powerpoint/2010/main" val="298705056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D3F793F7-32B4-4944-93FB-AC23CA8BA75F}" type="slidenum">
              <a:rPr lang="en-US"/>
              <a:pPr>
                <a:defRPr/>
              </a:pPr>
              <a:t>‹#›</a:t>
            </a:fld>
            <a:endParaRPr lang="en-US"/>
          </a:p>
        </p:txBody>
      </p:sp>
    </p:spTree>
    <p:extLst>
      <p:ext uri="{BB962C8B-B14F-4D97-AF65-F5344CB8AC3E}">
        <p14:creationId xmlns:p14="http://schemas.microsoft.com/office/powerpoint/2010/main" val="1718539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D9E2272-59BA-DC43-BFE2-8A5667C340E4}" type="slidenum">
              <a:rPr lang="en-US"/>
              <a:pPr>
                <a:defRPr/>
              </a:pPr>
              <a:t>‹#›</a:t>
            </a:fld>
            <a:endParaRPr lang="en-US"/>
          </a:p>
        </p:txBody>
      </p:sp>
    </p:spTree>
    <p:extLst>
      <p:ext uri="{BB962C8B-B14F-4D97-AF65-F5344CB8AC3E}">
        <p14:creationId xmlns:p14="http://schemas.microsoft.com/office/powerpoint/2010/main" val="36015448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CF16DB5-7FC9-3D4B-91BC-47BD06280F08}" type="slidenum">
              <a:rPr lang="en-US"/>
              <a:pPr>
                <a:defRPr/>
              </a:pPr>
              <a:t>‹#›</a:t>
            </a:fld>
            <a:endParaRPr lang="en-US"/>
          </a:p>
        </p:txBody>
      </p:sp>
    </p:spTree>
    <p:extLst>
      <p:ext uri="{BB962C8B-B14F-4D97-AF65-F5344CB8AC3E}">
        <p14:creationId xmlns:p14="http://schemas.microsoft.com/office/powerpoint/2010/main" val="15639916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ADC46A7-0B21-D243-B17F-DE8554B95678}" type="slidenum">
              <a:rPr lang="en-US"/>
              <a:pPr>
                <a:defRPr/>
              </a:pPr>
              <a:t>‹#›</a:t>
            </a:fld>
            <a:endParaRPr lang="en-US"/>
          </a:p>
        </p:txBody>
      </p:sp>
    </p:spTree>
    <p:extLst>
      <p:ext uri="{BB962C8B-B14F-4D97-AF65-F5344CB8AC3E}">
        <p14:creationId xmlns:p14="http://schemas.microsoft.com/office/powerpoint/2010/main" val="32745581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7131ABC6-DDDA-2947-B37D-EB44BA6C96DA}" type="slidenum">
              <a:rPr lang="en-US"/>
              <a:pPr>
                <a:defRPr/>
              </a:pPr>
              <a:t>‹#›</a:t>
            </a:fld>
            <a:endParaRPr lang="en-US"/>
          </a:p>
        </p:txBody>
      </p:sp>
    </p:spTree>
    <p:extLst>
      <p:ext uri="{BB962C8B-B14F-4D97-AF65-F5344CB8AC3E}">
        <p14:creationId xmlns:p14="http://schemas.microsoft.com/office/powerpoint/2010/main" val="21153076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7C781BE3-3167-FA4D-8DC9-FD3B16E8D1B2}" type="slidenum">
              <a:rPr lang="en-US"/>
              <a:pPr>
                <a:defRPr/>
              </a:pPr>
              <a:t>‹#›</a:t>
            </a:fld>
            <a:endParaRPr lang="en-US"/>
          </a:p>
        </p:txBody>
      </p:sp>
    </p:spTree>
    <p:extLst>
      <p:ext uri="{BB962C8B-B14F-4D97-AF65-F5344CB8AC3E}">
        <p14:creationId xmlns:p14="http://schemas.microsoft.com/office/powerpoint/2010/main" val="423734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4494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701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32213"/>
            <a:ext cx="4037012"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idx="10"/>
          </p:nvPr>
        </p:nvSpPr>
        <p:spPr>
          <a:ln/>
        </p:spPr>
        <p:txBody>
          <a:bodyPr/>
          <a:lstStyle>
            <a:lvl1pPr>
              <a:defRPr/>
            </a:lvl1pPr>
          </a:lstStyle>
          <a:p>
            <a:pPr>
              <a:defRPr/>
            </a:pPr>
            <a:fld id="{1F9ECFEB-D860-3848-9753-7AFEBC6592CC}" type="slidenum">
              <a:rPr lang="en-US"/>
              <a:pPr>
                <a:defRPr/>
              </a:pPr>
              <a:t>‹#›</a:t>
            </a:fld>
            <a:endParaRPr lang="en-US"/>
          </a:p>
        </p:txBody>
      </p:sp>
    </p:spTree>
    <p:extLst>
      <p:ext uri="{BB962C8B-B14F-4D97-AF65-F5344CB8AC3E}">
        <p14:creationId xmlns:p14="http://schemas.microsoft.com/office/powerpoint/2010/main" val="29919478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D2902F33-32C7-C747-BCC7-423BD6EF2BA1}" type="slidenum">
              <a:rPr lang="en-US"/>
              <a:pPr>
                <a:defRPr/>
              </a:pPr>
              <a:t>‹#›</a:t>
            </a:fld>
            <a:endParaRPr lang="en-US"/>
          </a:p>
        </p:txBody>
      </p:sp>
    </p:spTree>
    <p:extLst>
      <p:ext uri="{BB962C8B-B14F-4D97-AF65-F5344CB8AC3E}">
        <p14:creationId xmlns:p14="http://schemas.microsoft.com/office/powerpoint/2010/main" val="18654208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2B3E54D3-4817-514B-ADDD-904E9691FFCB}" type="slidenum">
              <a:rPr lang="en-US"/>
              <a:pPr>
                <a:defRPr/>
              </a:pPr>
              <a:t>‹#›</a:t>
            </a:fld>
            <a:endParaRPr lang="en-US"/>
          </a:p>
        </p:txBody>
      </p:sp>
    </p:spTree>
    <p:extLst>
      <p:ext uri="{BB962C8B-B14F-4D97-AF65-F5344CB8AC3E}">
        <p14:creationId xmlns:p14="http://schemas.microsoft.com/office/powerpoint/2010/main" val="33074125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62453A72-F00B-4D48-8932-87D227DEA6D8}" type="slidenum">
              <a:rPr lang="en-US"/>
              <a:pPr>
                <a:defRPr/>
              </a:pPr>
              <a:t>‹#›</a:t>
            </a:fld>
            <a:r>
              <a:rPr lang="en-US"/>
              <a:t> of 12</a:t>
            </a:r>
          </a:p>
        </p:txBody>
      </p:sp>
    </p:spTree>
    <p:extLst>
      <p:ext uri="{BB962C8B-B14F-4D97-AF65-F5344CB8AC3E}">
        <p14:creationId xmlns:p14="http://schemas.microsoft.com/office/powerpoint/2010/main" val="12214483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22BA1212-6131-574F-A56A-3FB25BA9E419}" type="slidenum">
              <a:rPr lang="en-US"/>
              <a:pPr>
                <a:defRPr/>
              </a:pPr>
              <a:t>‹#›</a:t>
            </a:fld>
            <a:endParaRPr lang="en-US"/>
          </a:p>
        </p:txBody>
      </p:sp>
    </p:spTree>
    <p:extLst>
      <p:ext uri="{BB962C8B-B14F-4D97-AF65-F5344CB8AC3E}">
        <p14:creationId xmlns:p14="http://schemas.microsoft.com/office/powerpoint/2010/main" val="8467993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F0F61866-FF85-E941-8364-89E8E4222DFB}" type="slidenum">
              <a:rPr lang="en-US"/>
              <a:pPr>
                <a:defRPr/>
              </a:pPr>
              <a:t>‹#›</a:t>
            </a:fld>
            <a:endParaRPr lang="en-US"/>
          </a:p>
        </p:txBody>
      </p:sp>
    </p:spTree>
    <p:extLst>
      <p:ext uri="{BB962C8B-B14F-4D97-AF65-F5344CB8AC3E}">
        <p14:creationId xmlns:p14="http://schemas.microsoft.com/office/powerpoint/2010/main" val="12548185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056A855F-8AB0-0441-903E-D0DFCB42863C}" type="slidenum">
              <a:rPr lang="en-US"/>
              <a:pPr>
                <a:defRPr/>
              </a:pPr>
              <a:t>‹#›</a:t>
            </a:fld>
            <a:endParaRPr lang="en-US"/>
          </a:p>
        </p:txBody>
      </p:sp>
    </p:spTree>
    <p:extLst>
      <p:ext uri="{BB962C8B-B14F-4D97-AF65-F5344CB8AC3E}">
        <p14:creationId xmlns:p14="http://schemas.microsoft.com/office/powerpoint/2010/main" val="11243616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446EF031-89B5-4741-BE73-BD67D4350F94}" type="slidenum">
              <a:rPr lang="en-US"/>
              <a:pPr>
                <a:defRPr/>
              </a:pPr>
              <a:t>‹#›</a:t>
            </a:fld>
            <a:endParaRPr lang="en-US"/>
          </a:p>
        </p:txBody>
      </p:sp>
    </p:spTree>
    <p:extLst>
      <p:ext uri="{BB962C8B-B14F-4D97-AF65-F5344CB8AC3E}">
        <p14:creationId xmlns:p14="http://schemas.microsoft.com/office/powerpoint/2010/main" val="42121748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CD6E636-4B2E-8A49-8423-40BEA36DC163}" type="slidenum">
              <a:rPr lang="en-US"/>
              <a:pPr>
                <a:defRPr/>
              </a:pPr>
              <a:t>‹#›</a:t>
            </a:fld>
            <a:endParaRPr lang="en-US"/>
          </a:p>
        </p:txBody>
      </p:sp>
    </p:spTree>
    <p:extLst>
      <p:ext uri="{BB962C8B-B14F-4D97-AF65-F5344CB8AC3E}">
        <p14:creationId xmlns:p14="http://schemas.microsoft.com/office/powerpoint/2010/main" val="26077778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C299730-813A-3B48-ACD3-698355CDE204}" type="slidenum">
              <a:rPr lang="en-US"/>
              <a:pPr>
                <a:defRPr/>
              </a:pPr>
              <a:t>‹#›</a:t>
            </a:fld>
            <a:endParaRPr lang="en-US"/>
          </a:p>
        </p:txBody>
      </p:sp>
    </p:spTree>
    <p:extLst>
      <p:ext uri="{BB962C8B-B14F-4D97-AF65-F5344CB8AC3E}">
        <p14:creationId xmlns:p14="http://schemas.microsoft.com/office/powerpoint/2010/main" val="220396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3754718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17B10C51-D5AA-6740-93C4-BA42449B5383}" type="slidenum">
              <a:rPr lang="en-US"/>
              <a:pPr>
                <a:defRPr/>
              </a:pPr>
              <a:t>‹#›</a:t>
            </a:fld>
            <a:endParaRPr lang="en-US"/>
          </a:p>
        </p:txBody>
      </p:sp>
    </p:spTree>
    <p:extLst>
      <p:ext uri="{BB962C8B-B14F-4D97-AF65-F5344CB8AC3E}">
        <p14:creationId xmlns:p14="http://schemas.microsoft.com/office/powerpoint/2010/main" val="4680108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C1EA46F0-1B66-A04D-9005-6A51042E067F}" type="slidenum">
              <a:rPr lang="en-US"/>
              <a:pPr>
                <a:defRPr/>
              </a:pPr>
              <a:t>‹#›</a:t>
            </a:fld>
            <a:endParaRPr lang="en-US"/>
          </a:p>
        </p:txBody>
      </p:sp>
    </p:spTree>
    <p:extLst>
      <p:ext uri="{BB962C8B-B14F-4D97-AF65-F5344CB8AC3E}">
        <p14:creationId xmlns:p14="http://schemas.microsoft.com/office/powerpoint/2010/main" val="973656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3C7F5F0-CA81-8E4B-A2EA-D25A9DEE1F9F}" type="slidenum">
              <a:rPr lang="en-US"/>
              <a:pPr>
                <a:defRPr/>
              </a:pPr>
              <a:t>‹#›</a:t>
            </a:fld>
            <a:endParaRPr lang="en-US"/>
          </a:p>
        </p:txBody>
      </p:sp>
    </p:spTree>
    <p:extLst>
      <p:ext uri="{BB962C8B-B14F-4D97-AF65-F5344CB8AC3E}">
        <p14:creationId xmlns:p14="http://schemas.microsoft.com/office/powerpoint/2010/main" val="7475493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701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32213"/>
            <a:ext cx="4037012"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idx="10"/>
          </p:nvPr>
        </p:nvSpPr>
        <p:spPr>
          <a:ln/>
        </p:spPr>
        <p:txBody>
          <a:bodyPr/>
          <a:lstStyle>
            <a:lvl1pPr>
              <a:defRPr/>
            </a:lvl1pPr>
          </a:lstStyle>
          <a:p>
            <a:pPr>
              <a:defRPr/>
            </a:pPr>
            <a:fld id="{8330A90F-C012-F745-A0CA-E4B981244A4E}" type="slidenum">
              <a:rPr lang="en-US"/>
              <a:pPr>
                <a:defRPr/>
              </a:pPr>
              <a:t>‹#›</a:t>
            </a:fld>
            <a:endParaRPr lang="en-US"/>
          </a:p>
        </p:txBody>
      </p:sp>
    </p:spTree>
    <p:extLst>
      <p:ext uri="{BB962C8B-B14F-4D97-AF65-F5344CB8AC3E}">
        <p14:creationId xmlns:p14="http://schemas.microsoft.com/office/powerpoint/2010/main" val="6008861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8D2E260D-09FC-5146-AAF6-D626DFC99926}" type="slidenum">
              <a:rPr lang="en-US"/>
              <a:pPr>
                <a:defRPr/>
              </a:pPr>
              <a:t>‹#›</a:t>
            </a:fld>
            <a:endParaRPr lang="en-US"/>
          </a:p>
        </p:txBody>
      </p:sp>
    </p:spTree>
    <p:extLst>
      <p:ext uri="{BB962C8B-B14F-4D97-AF65-F5344CB8AC3E}">
        <p14:creationId xmlns:p14="http://schemas.microsoft.com/office/powerpoint/2010/main" val="17015034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B7A0EEF9-B1B6-A24C-B50E-4AA5EA055325}"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3D12D35D-178A-4F4F-9376-59D03463534E}"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8" name="Slide Number Placeholder 704"/>
          <p:cNvSpPr>
            <a:spLocks noGrp="1" noChangeArrowheads="1"/>
          </p:cNvSpPr>
          <p:nvPr>
            <p:ph type="sldNum" sz="quarter" idx="14"/>
          </p:nvPr>
        </p:nvSpPr>
        <p:spPr/>
        <p:txBody>
          <a:bodyPr/>
          <a:lstStyle>
            <a:lvl1pPr>
              <a:defRPr/>
            </a:lvl1pPr>
          </a:lstStyle>
          <a:p>
            <a:pPr>
              <a:defRPr/>
            </a:pPr>
            <a:fld id="{DFF14520-9369-A540-8850-31FAC0534312}"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22B9C3AE-3C90-124F-ABBE-740B811B7942}" type="slidenum">
              <a:rPr lang="en-US"/>
              <a:pPr>
                <a:defRPr/>
              </a:pPr>
              <a:t>‹#›</a:t>
            </a:fld>
            <a:endParaRPr lang="en-US"/>
          </a:p>
        </p:txBody>
      </p:sp>
    </p:spTree>
    <p:extLst>
      <p:ext uri="{BB962C8B-B14F-4D97-AF65-F5344CB8AC3E}">
        <p14:creationId xmlns:p14="http://schemas.microsoft.com/office/powerpoint/2010/main" val="989180432"/>
      </p:ext>
    </p:extLst>
  </p:cSld>
  <p:clrMapOvr>
    <a:masterClrMapping/>
  </p:clrMapOvr>
  <p:transition xmlns:p14="http://schemas.microsoft.com/office/powerpoint/2010/main" spd="slow" advClick="0" advTm="7000">
    <p:fade thruBlk="1"/>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24260519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34473281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7883785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188818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0" y="2286006"/>
            <a:ext cx="9144000" cy="1470025"/>
          </a:xfrm>
          <a:effectLst/>
        </p:spPr>
        <p:txBody>
          <a:bodyPr/>
          <a:lstStyle>
            <a:lvl1pPr algn="ctr">
              <a:defRPr sz="4800">
                <a:solidFill>
                  <a:srgbClr val="336699"/>
                </a:solidFill>
              </a:defRPr>
            </a:lvl1pPr>
          </a:lstStyle>
          <a:p>
            <a:r>
              <a:rPr lang="en-US" smtClean="0"/>
              <a:t>Click to edit Master title style</a:t>
            </a:r>
            <a:endParaRPr lang="en-US"/>
          </a:p>
        </p:txBody>
      </p:sp>
      <p:sp>
        <p:nvSpPr>
          <p:cNvPr id="32771" name="Rectangle 3"/>
          <p:cNvSpPr>
            <a:spLocks noGrp="1" noChangeArrowheads="1"/>
          </p:cNvSpPr>
          <p:nvPr>
            <p:ph type="subTitle" idx="1"/>
          </p:nvPr>
        </p:nvSpPr>
        <p:spPr bwMode="gray">
          <a:xfrm>
            <a:off x="0" y="3886202"/>
            <a:ext cx="9144000" cy="1814512"/>
          </a:xfrm>
        </p:spPr>
        <p:txBody>
          <a:bodyPr/>
          <a:lstStyle>
            <a:lvl1pPr marL="0" indent="0" algn="ctr">
              <a:lnSpc>
                <a:spcPct val="85000"/>
              </a:lnSpc>
              <a:spcBef>
                <a:spcPct val="0"/>
              </a:spcBef>
              <a:spcAft>
                <a:spcPct val="0"/>
              </a:spcAft>
              <a:buFont typeface="Wingdings" pitchFamily="2" charset="2"/>
              <a:buNone/>
              <a:defRPr sz="2800">
                <a:solidFill>
                  <a:srgbClr val="5F5F5F"/>
                </a:solidFill>
                <a:latin typeface="+mn-lt"/>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887753086"/>
      </p:ext>
    </p:extLst>
  </p:cSld>
  <p:clrMapOvr>
    <a:masterClrMapping/>
  </p:clrMapOvr>
  <p:timing>
    <p:tnLst>
      <p:par>
        <p:cTn xmlns:p14="http://schemas.microsoft.com/office/powerpoint/2010/mai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30488841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36028000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28561557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389533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38676515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2156514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34382243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701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32213"/>
            <a:ext cx="4037012"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33808599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402055755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white"/>
              </a:solidFill>
            </a:endParaRPr>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white"/>
              </a:solidFill>
            </a:endParaRPr>
          </a:p>
        </p:txBody>
      </p:sp>
      <p:sp>
        <p:nvSpPr>
          <p:cNvPr id="7" name="Rectangle 6"/>
          <p:cNvSpPr>
            <a:spLocks noGrp="1" noChangeArrowheads="1"/>
          </p:cNvSpPr>
          <p:nvPr>
            <p:ph type="sldNum" sz="quarter" idx="12"/>
          </p:nvPr>
        </p:nvSpPr>
        <p:spPr>
          <a:ln/>
        </p:spPr>
        <p:txBody>
          <a:bodyPr/>
          <a:lstStyle>
            <a:lvl1pPr>
              <a:defRPr/>
            </a:lvl1pPr>
          </a:lstStyle>
          <a:p>
            <a:fld id="{33F8699C-1001-8441-9221-5416E751180A}" type="slidenum">
              <a:rPr lang="en-US"/>
              <a:pPr/>
              <a:t>‹#›</a:t>
            </a:fld>
            <a:endParaRPr lang="en-US"/>
          </a:p>
        </p:txBody>
      </p:sp>
    </p:spTree>
    <p:extLst>
      <p:ext uri="{BB962C8B-B14F-4D97-AF65-F5344CB8AC3E}">
        <p14:creationId xmlns:p14="http://schemas.microsoft.com/office/powerpoint/2010/main" val="3710455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theme" Target="../theme/theme1.xml"/><Relationship Id="rId2"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theme" Target="../theme/theme10.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theme" Target="../theme/theme11.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theme" Target="../theme/theme12.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Relationship Id="rId14" Type="http://schemas.openxmlformats.org/officeDocument/2006/relationships/slideLayout" Target="../slideLayouts/slideLayout85.xml"/><Relationship Id="rId15" Type="http://schemas.openxmlformats.org/officeDocument/2006/relationships/theme" Target="../theme/theme13.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theme" Target="../theme/theme1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 Id="rId9" Type="http://schemas.openxmlformats.org/officeDocument/2006/relationships/slideLayout" Target="../slideLayouts/slideLayout94.xml"/><Relationship Id="rId10" Type="http://schemas.openxmlformats.org/officeDocument/2006/relationships/slideLayout" Target="../slideLayouts/slideLayout95.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01.xml"/><Relationship Id="rId4" Type="http://schemas.openxmlformats.org/officeDocument/2006/relationships/theme" Target="../theme/theme15.xml"/><Relationship Id="rId1" Type="http://schemas.openxmlformats.org/officeDocument/2006/relationships/slideLayout" Target="../slideLayouts/slideLayout99.xml"/><Relationship Id="rId2" Type="http://schemas.openxmlformats.org/officeDocument/2006/relationships/slideLayout" Target="../slideLayouts/slideLayout100.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slideLayout" Target="../slideLayouts/slideLayout103.xml"/><Relationship Id="rId3"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4.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theme" Target="../theme/theme5.xml"/><Relationship Id="rId2"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theme" Target="../theme/theme7.xml"/><Relationship Id="rId2"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8.xml"/><Relationship Id="rId13" Type="http://schemas.openxmlformats.org/officeDocument/2006/relationships/image" Target="../media/image1.jpeg"/><Relationship Id="rId14" Type="http://schemas.openxmlformats.org/officeDocument/2006/relationships/image" Target="../media/image4.jpeg"/><Relationship Id="rId15" Type="http://schemas.openxmlformats.org/officeDocument/2006/relationships/image" Target="../media/image5.jpe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theme" Target="../theme/theme9.xml"/><Relationship Id="rId13" Type="http://schemas.openxmlformats.org/officeDocument/2006/relationships/image" Target="../media/image1.jpeg"/><Relationship Id="rId14" Type="http://schemas.openxmlformats.org/officeDocument/2006/relationships/image" Target="../media/image4.jpeg"/><Relationship Id="rId15" Type="http://schemas.openxmlformats.org/officeDocument/2006/relationships/image" Target="../media/image5.jpe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7890" name="Picture 21"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8" descr="GENI-logo-final"/>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9"/>
          <p:cNvSpPr>
            <a:spLocks noChangeArrowheads="1"/>
          </p:cNvSpPr>
          <p:nvPr userDrawn="1"/>
        </p:nvSpPr>
        <p:spPr bwMode="auto">
          <a:xfrm>
            <a:off x="485775" y="6589719"/>
            <a:ext cx="3200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r>
              <a:rPr lang="en-US" sz="1000" smtClean="0">
                <a:solidFill>
                  <a:srgbClr val="808080"/>
                </a:solidFill>
                <a:ea typeface="Kozuka Gothic Pro L" charset="0"/>
                <a:cs typeface="Kozuka Gothic Pro L" charset="0"/>
              </a:rPr>
              <a:t>Sponsored by the National Science Foundation</a:t>
            </a:r>
          </a:p>
        </p:txBody>
      </p:sp>
      <p:sp>
        <p:nvSpPr>
          <p:cNvPr id="37893" name="Rectangle 10"/>
          <p:cNvSpPr>
            <a:spLocks noChangeArrowheads="1"/>
          </p:cNvSpPr>
          <p:nvPr userDrawn="1"/>
        </p:nvSpPr>
        <p:spPr bwMode="auto">
          <a:xfrm>
            <a:off x="8458200" y="6537331"/>
            <a:ext cx="533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914400"/>
            <a:fld id="{97B0A2F7-F2E0-7243-9E81-007EA4808166}" type="slidenum">
              <a:rPr lang="en-US" sz="1000" smtClean="0">
                <a:solidFill>
                  <a:srgbClr val="808080"/>
                </a:solidFill>
                <a:ea typeface="Kozuka Gothic Pro L" charset="0"/>
                <a:cs typeface="Kozuka Gothic Pro L" charset="0"/>
              </a:rPr>
              <a:pPr algn="r" defTabSz="914400"/>
              <a:t>‹#›</a:t>
            </a:fld>
            <a:endParaRPr lang="en-US" sz="1000" smtClean="0">
              <a:solidFill>
                <a:srgbClr val="808080"/>
              </a:solidFill>
              <a:ea typeface="Kozuka Gothic Pro L" charset="0"/>
              <a:cs typeface="Kozuka Gothic Pro L" charset="0"/>
            </a:endParaRPr>
          </a:p>
        </p:txBody>
      </p:sp>
      <p:sp>
        <p:nvSpPr>
          <p:cNvPr id="3789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789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7896" name="Picture 22" descr="nsf2"/>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268291"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490583"/>
      </p:ext>
    </p:extLst>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200" algn="r" rtl="0" fontAlgn="base">
        <a:spcBef>
          <a:spcPct val="0"/>
        </a:spcBef>
        <a:spcAft>
          <a:spcPct val="0"/>
        </a:spcAft>
        <a:defRPr sz="2500">
          <a:solidFill>
            <a:srgbClr val="333333"/>
          </a:solidFill>
          <a:latin typeface="Franklin Gothic Medium" charset="0"/>
        </a:defRPr>
      </a:lvl6pPr>
      <a:lvl7pPr marL="914400" algn="r" rtl="0" fontAlgn="base">
        <a:spcBef>
          <a:spcPct val="0"/>
        </a:spcBef>
        <a:spcAft>
          <a:spcPct val="0"/>
        </a:spcAft>
        <a:defRPr sz="2500">
          <a:solidFill>
            <a:srgbClr val="333333"/>
          </a:solidFill>
          <a:latin typeface="Franklin Gothic Medium" charset="0"/>
        </a:defRPr>
      </a:lvl7pPr>
      <a:lvl8pPr marL="1371600" algn="r" rtl="0" fontAlgn="base">
        <a:spcBef>
          <a:spcPct val="0"/>
        </a:spcBef>
        <a:spcAft>
          <a:spcPct val="0"/>
        </a:spcAft>
        <a:defRPr sz="2500">
          <a:solidFill>
            <a:srgbClr val="333333"/>
          </a:solidFill>
          <a:latin typeface="Franklin Gothic Medium" charset="0"/>
        </a:defRPr>
      </a:lvl8pPr>
      <a:lvl9pPr marL="1828800" algn="r" rtl="0" fontAlgn="base">
        <a:spcBef>
          <a:spcPct val="0"/>
        </a:spcBef>
        <a:spcAft>
          <a:spcPct val="0"/>
        </a:spcAft>
        <a:defRPr sz="2500">
          <a:solidFill>
            <a:srgbClr val="333333"/>
          </a:solidFill>
          <a:latin typeface="Franklin Gothic Medium" charset="0"/>
        </a:defRPr>
      </a:lvl9pPr>
    </p:titleStyle>
    <p:bodyStyle>
      <a:lvl1pPr marL="342900" indent="-342900" algn="l" rtl="0" eaLnBrk="0" fontAlgn="base" hangingPunct="0">
        <a:spcBef>
          <a:spcPct val="20000"/>
        </a:spcBef>
        <a:spcAft>
          <a:spcPct val="0"/>
        </a:spcAft>
        <a:buChar char="•"/>
        <a:defRPr sz="32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800">
          <a:solidFill>
            <a:srgbClr val="080808"/>
          </a:solidFill>
          <a:latin typeface="+mn-lt"/>
          <a:ea typeface="+mn-ea"/>
          <a:cs typeface="+mn-cs"/>
        </a:defRPr>
      </a:lvl2pPr>
      <a:lvl3pPr marL="1143000" indent="-228600" algn="l" rtl="0" eaLnBrk="0" fontAlgn="base" hangingPunct="0">
        <a:spcBef>
          <a:spcPct val="20000"/>
        </a:spcBef>
        <a:spcAft>
          <a:spcPct val="0"/>
        </a:spcAft>
        <a:buChar char="•"/>
        <a:defRPr sz="2400">
          <a:solidFill>
            <a:srgbClr val="080808"/>
          </a:solidFill>
          <a:latin typeface="+mn-lt"/>
          <a:ea typeface="+mn-ea"/>
          <a:cs typeface="+mn-cs"/>
        </a:defRPr>
      </a:lvl3pPr>
      <a:lvl4pPr marL="1600200" indent="-228600" algn="l" rtl="0" eaLnBrk="0" fontAlgn="base" hangingPunct="0">
        <a:spcBef>
          <a:spcPct val="20000"/>
        </a:spcBef>
        <a:spcAft>
          <a:spcPct val="0"/>
        </a:spcAft>
        <a:buChar char="–"/>
        <a:defRPr sz="2000">
          <a:solidFill>
            <a:srgbClr val="080808"/>
          </a:solidFill>
          <a:latin typeface="+mn-lt"/>
          <a:ea typeface="+mn-ea"/>
          <a:cs typeface="+mn-cs"/>
        </a:defRPr>
      </a:lvl4pPr>
      <a:lvl5pPr marL="2057400" indent="-228600" algn="l" rtl="0" eaLnBrk="0" fontAlgn="base" hangingPunct="0">
        <a:spcBef>
          <a:spcPct val="20000"/>
        </a:spcBef>
        <a:spcAft>
          <a:spcPct val="0"/>
        </a:spcAft>
        <a:buChar char="»"/>
        <a:defRPr sz="2000">
          <a:solidFill>
            <a:srgbClr val="080808"/>
          </a:solidFill>
          <a:latin typeface="+mn-lt"/>
          <a:ea typeface="+mn-ea"/>
          <a:cs typeface="+mn-cs"/>
        </a:defRPr>
      </a:lvl5pPr>
      <a:lvl6pPr marL="2514600" indent="-228600" algn="l" rtl="0" fontAlgn="base">
        <a:spcBef>
          <a:spcPct val="20000"/>
        </a:spcBef>
        <a:spcAft>
          <a:spcPct val="0"/>
        </a:spcAft>
        <a:buChar char="»"/>
        <a:defRPr sz="2000">
          <a:solidFill>
            <a:srgbClr val="080808"/>
          </a:solidFill>
          <a:latin typeface="+mn-lt"/>
          <a:ea typeface="+mn-ea"/>
          <a:cs typeface="+mn-cs"/>
        </a:defRPr>
      </a:lvl6pPr>
      <a:lvl7pPr marL="2971800" indent="-228600" algn="l" rtl="0" fontAlgn="base">
        <a:spcBef>
          <a:spcPct val="20000"/>
        </a:spcBef>
        <a:spcAft>
          <a:spcPct val="0"/>
        </a:spcAft>
        <a:buChar char="»"/>
        <a:defRPr sz="2000">
          <a:solidFill>
            <a:srgbClr val="080808"/>
          </a:solidFill>
          <a:latin typeface="+mn-lt"/>
          <a:ea typeface="+mn-ea"/>
          <a:cs typeface="+mn-cs"/>
        </a:defRPr>
      </a:lvl7pPr>
      <a:lvl8pPr marL="3429000" indent="-228600" algn="l" rtl="0" fontAlgn="base">
        <a:spcBef>
          <a:spcPct val="20000"/>
        </a:spcBef>
        <a:spcAft>
          <a:spcPct val="0"/>
        </a:spcAft>
        <a:buChar char="»"/>
        <a:defRPr sz="2000">
          <a:solidFill>
            <a:srgbClr val="080808"/>
          </a:solidFill>
          <a:latin typeface="+mn-lt"/>
          <a:ea typeface="+mn-ea"/>
          <a:cs typeface="+mn-cs"/>
        </a:defRPr>
      </a:lvl8pPr>
      <a:lvl9pPr marL="3886200" indent="-228600"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0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0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5120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71FC4C62-FC6E-A146-8906-05F1079F1242}" type="slidenum">
              <a:rPr lang="en-US"/>
              <a:pPr>
                <a:defRPr/>
              </a:pPr>
              <a:t>‹#›</a:t>
            </a:fld>
            <a:endParaRPr lang="en-US"/>
          </a:p>
        </p:txBody>
      </p:sp>
    </p:spTree>
    <p:extLst>
      <p:ext uri="{BB962C8B-B14F-4D97-AF65-F5344CB8AC3E}">
        <p14:creationId xmlns:p14="http://schemas.microsoft.com/office/powerpoint/2010/main" val="2968951122"/>
      </p:ext>
    </p:extLst>
  </p:cSld>
  <p:clrMap bg1="lt1" tx1="dk1" bg2="lt2" tx2="dk2" accent1="accent1" accent2="accent2" accent3="accent3" accent4="accent4" accent5="accent5" accent6="accent6" hlink="hlink" folHlink="folHlink"/>
  <p:sldLayoutIdLst>
    <p:sldLayoutId id="2147488182" r:id="rId1"/>
    <p:sldLayoutId id="2147488183" r:id="rId2"/>
    <p:sldLayoutId id="2147488184" r:id="rId3"/>
    <p:sldLayoutId id="2147488185" r:id="rId4"/>
    <p:sldLayoutId id="2147488186" r:id="rId5"/>
    <p:sldLayoutId id="2147488187" r:id="rId6"/>
    <p:sldLayoutId id="2147488188" r:id="rId7"/>
    <p:sldLayoutId id="2147488189" r:id="rId8"/>
    <p:sldLayoutId id="2147488190" r:id="rId9"/>
    <p:sldLayoutId id="2147488191" r:id="rId10"/>
    <p:sldLayoutId id="2147488192" r:id="rId11"/>
    <p:sldLayoutId id="2147488193" r:id="rId12"/>
    <p:sldLayoutId id="2147488194"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6499"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6500"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106501"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89958C4A-6558-CC43-BD79-B9CF8D6B6F57}" type="slidenum">
              <a:rPr lang="en-US"/>
              <a:pPr>
                <a:defRPr/>
              </a:pPr>
              <a:t>‹#›</a:t>
            </a:fld>
            <a:endParaRPr lang="en-US"/>
          </a:p>
        </p:txBody>
      </p:sp>
    </p:spTree>
    <p:extLst>
      <p:ext uri="{BB962C8B-B14F-4D97-AF65-F5344CB8AC3E}">
        <p14:creationId xmlns:p14="http://schemas.microsoft.com/office/powerpoint/2010/main" val="4185553993"/>
      </p:ext>
    </p:extLst>
  </p:cSld>
  <p:clrMap bg1="lt1" tx1="dk1" bg2="lt2" tx2="dk2" accent1="accent1" accent2="accent2" accent3="accent3" accent4="accent4" accent5="accent5" accent6="accent6" hlink="hlink" folHlink="folHlink"/>
  <p:sldLayoutIdLst>
    <p:sldLayoutId id="2147488196" r:id="rId1"/>
    <p:sldLayoutId id="2147488197" r:id="rId2"/>
    <p:sldLayoutId id="2147488198" r:id="rId3"/>
    <p:sldLayoutId id="2147488199" r:id="rId4"/>
    <p:sldLayoutId id="2147488200" r:id="rId5"/>
    <p:sldLayoutId id="2147488201" r:id="rId6"/>
    <p:sldLayoutId id="2147488202" r:id="rId7"/>
    <p:sldLayoutId id="2147488203" r:id="rId8"/>
    <p:sldLayoutId id="2147488204" r:id="rId9"/>
    <p:sldLayoutId id="2147488205" r:id="rId10"/>
    <p:sldLayoutId id="2147488206" r:id="rId11"/>
    <p:sldLayoutId id="2147488207" r:id="rId12"/>
    <p:sldLayoutId id="2147488208"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2CA8FDB7-95DC-1049-A4BF-A80E4931BDE3}" type="slidenum">
              <a:rPr lang="en-US"/>
              <a:pPr>
                <a:defRPr/>
              </a:pPr>
              <a:t>‹#›</a:t>
            </a:fld>
            <a:endParaRPr lang="en-US"/>
          </a:p>
        </p:txBody>
      </p:sp>
    </p:spTree>
    <p:extLst>
      <p:ext uri="{BB962C8B-B14F-4D97-AF65-F5344CB8AC3E}">
        <p14:creationId xmlns:p14="http://schemas.microsoft.com/office/powerpoint/2010/main" val="1755744152"/>
      </p:ext>
    </p:extLst>
  </p:cSld>
  <p:clrMap bg1="lt1" tx1="dk1" bg2="lt2" tx2="dk2" accent1="accent1" accent2="accent2" accent3="accent3" accent4="accent4" accent5="accent5" accent6="accent6" hlink="hlink" folHlink="folHlink"/>
  <p:sldLayoutIdLst>
    <p:sldLayoutId id="2147488210" r:id="rId1"/>
    <p:sldLayoutId id="2147488211" r:id="rId2"/>
    <p:sldLayoutId id="2147488212" r:id="rId3"/>
    <p:sldLayoutId id="2147488213" r:id="rId4"/>
    <p:sldLayoutId id="2147488214" r:id="rId5"/>
    <p:sldLayoutId id="2147488215" r:id="rId6"/>
    <p:sldLayoutId id="2147488216" r:id="rId7"/>
    <p:sldLayoutId id="2147488217" r:id="rId8"/>
    <p:sldLayoutId id="2147488218" r:id="rId9"/>
    <p:sldLayoutId id="2147488219" r:id="rId10"/>
    <p:sldLayoutId id="2147488220" r:id="rId11"/>
    <p:sldLayoutId id="2147488221" r:id="rId12"/>
    <p:sldLayoutId id="2147488222"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65539"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65540"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65541"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E4D3BA1C-1679-344C-B493-C874E8CE8F33}" type="slidenum">
              <a:rPr lang="en-US"/>
              <a:pPr>
                <a:defRPr/>
              </a:pPr>
              <a:t>‹#›</a:t>
            </a:fld>
            <a:endParaRPr lang="en-US"/>
          </a:p>
        </p:txBody>
      </p:sp>
    </p:spTree>
    <p:extLst>
      <p:ext uri="{BB962C8B-B14F-4D97-AF65-F5344CB8AC3E}">
        <p14:creationId xmlns:p14="http://schemas.microsoft.com/office/powerpoint/2010/main" val="2276493936"/>
      </p:ext>
    </p:extLst>
  </p:cSld>
  <p:clrMap bg1="lt1" tx1="dk1" bg2="lt2" tx2="dk2" accent1="accent1" accent2="accent2" accent3="accent3" accent4="accent4" accent5="accent5" accent6="accent6" hlink="hlink" folHlink="folHlink"/>
  <p:sldLayoutIdLst>
    <p:sldLayoutId id="2147488236" r:id="rId1"/>
    <p:sldLayoutId id="2147488237" r:id="rId2"/>
    <p:sldLayoutId id="2147488238" r:id="rId3"/>
    <p:sldLayoutId id="2147488239" r:id="rId4"/>
    <p:sldLayoutId id="2147488240" r:id="rId5"/>
    <p:sldLayoutId id="2147488241" r:id="rId6"/>
    <p:sldLayoutId id="2147488242" r:id="rId7"/>
    <p:sldLayoutId id="2147488243" r:id="rId8"/>
    <p:sldLayoutId id="2147488244" r:id="rId9"/>
    <p:sldLayoutId id="2147488245" r:id="rId10"/>
    <p:sldLayoutId id="2147488246" r:id="rId11"/>
    <p:sldLayoutId id="2147488247" r:id="rId12"/>
    <p:sldLayoutId id="2147488248" r:id="rId13"/>
    <p:sldLayoutId id="2147488249"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smtClean="0"/>
          </a:p>
        </p:txBody>
      </p:sp>
    </p:spTree>
    <p:extLst>
      <p:ext uri="{BB962C8B-B14F-4D97-AF65-F5344CB8AC3E}">
        <p14:creationId xmlns:p14="http://schemas.microsoft.com/office/powerpoint/2010/main" val="4147075503"/>
      </p:ext>
    </p:extLst>
  </p:cSld>
  <p:clrMap bg1="lt1" tx1="dk1" bg2="lt2" tx2="dk2" accent1="accent1" accent2="accent2" accent3="accent3" accent4="accent4" accent5="accent5" accent6="accent6" hlink="hlink" folHlink="folHlink"/>
  <p:sldLayoutIdLst>
    <p:sldLayoutId id="2147488255" r:id="rId1"/>
    <p:sldLayoutId id="2147488256" r:id="rId2"/>
    <p:sldLayoutId id="2147488257" r:id="rId3"/>
    <p:sldLayoutId id="2147488258" r:id="rId4"/>
    <p:sldLayoutId id="2147488259" r:id="rId5"/>
    <p:sldLayoutId id="2147488260" r:id="rId6"/>
    <p:sldLayoutId id="2147488261" r:id="rId7"/>
    <p:sldLayoutId id="2147488262" r:id="rId8"/>
    <p:sldLayoutId id="2147488263" r:id="rId9"/>
    <p:sldLayoutId id="2147488264" r:id="rId10"/>
    <p:sldLayoutId id="2147488265" r:id="rId11"/>
    <p:sldLayoutId id="2147488266" r:id="rId12"/>
    <p:sldLayoutId id="2147488267"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4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4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024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2747CD00-4BE7-2640-8DA8-9511AA3C10E2}" type="slidenum">
              <a:rPr lang="en-US"/>
              <a:pPr>
                <a:defRPr/>
              </a:pPr>
              <a:t>‹#›</a:t>
            </a:fld>
            <a:endParaRPr lang="en-US"/>
          </a:p>
        </p:txBody>
      </p:sp>
    </p:spTree>
    <p:extLst>
      <p:ext uri="{BB962C8B-B14F-4D97-AF65-F5344CB8AC3E}">
        <p14:creationId xmlns:p14="http://schemas.microsoft.com/office/powerpoint/2010/main" val="2529592481"/>
      </p:ext>
    </p:extLst>
  </p:cSld>
  <p:clrMap bg1="lt1" tx1="dk1" bg2="lt2" tx2="dk2" accent1="accent1" accent2="accent2" accent3="accent3" accent4="accent4" accent5="accent5" accent6="accent6" hlink="hlink" folHlink="folHlink"/>
  <p:sldLayoutIdLst>
    <p:sldLayoutId id="2147488269" r:id="rId1"/>
    <p:sldLayoutId id="2147488270" r:id="rId2"/>
    <p:sldLayoutId id="2147488271" r:id="rId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4755"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475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7475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smtClean="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39A6672B-1749-024B-B976-BA4A4F9D5DB6}" type="slidenum">
              <a:rPr lang="en-US"/>
              <a:pPr>
                <a:defRPr/>
              </a:pPr>
              <a:t>‹#›</a:t>
            </a:fld>
            <a:endParaRPr lang="en-US"/>
          </a:p>
        </p:txBody>
      </p:sp>
    </p:spTree>
    <p:extLst>
      <p:ext uri="{BB962C8B-B14F-4D97-AF65-F5344CB8AC3E}">
        <p14:creationId xmlns:p14="http://schemas.microsoft.com/office/powerpoint/2010/main" val="4258356901"/>
      </p:ext>
    </p:extLst>
  </p:cSld>
  <p:clrMap bg1="lt1" tx1="dk1" bg2="lt2" tx2="dk2" accent1="accent1" accent2="accent2" accent3="accent3" accent4="accent4" accent5="accent5" accent6="accent6" hlink="hlink" folHlink="folHlink"/>
  <p:sldLayoutIdLst>
    <p:sldLayoutId id="2147488273" r:id="rId1"/>
    <p:sldLayoutId id="2147488274" r:id="rId2"/>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990600"/>
          </a:xfrm>
          <a:prstGeom prst="rect">
            <a:avLst/>
          </a:prstGeom>
          <a:solidFill>
            <a:srgbClr val="5E9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latin typeface="Calibri"/>
            </a:endParaRPr>
          </a:p>
        </p:txBody>
      </p:sp>
      <p:sp>
        <p:nvSpPr>
          <p:cNvPr id="1026" name="Rectangle 2"/>
          <p:cNvSpPr>
            <a:spLocks noGrp="1" noChangeArrowheads="1"/>
          </p:cNvSpPr>
          <p:nvPr>
            <p:ph type="title"/>
          </p:nvPr>
        </p:nvSpPr>
        <p:spPr bwMode="white">
          <a:xfrm>
            <a:off x="2287588" y="123525"/>
            <a:ext cx="6551612" cy="762000"/>
          </a:xfrm>
          <a:prstGeom prst="rect">
            <a:avLst/>
          </a:prstGeom>
          <a:noFill/>
          <a:ln w="9525">
            <a:noFill/>
            <a:miter lim="800000"/>
            <a:headEnd/>
            <a:tailEnd/>
          </a:ln>
          <a:effectLst>
            <a:outerShdw dist="35921" dir="2700000" algn="ctr" rotWithShape="0">
              <a:srgbClr val="336699"/>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1"/>
          <p:cNvSpPr txBox="1">
            <a:spLocks noChangeArrowheads="1"/>
          </p:cNvSpPr>
          <p:nvPr/>
        </p:nvSpPr>
        <p:spPr bwMode="auto">
          <a:xfrm>
            <a:off x="8667750" y="6567492"/>
            <a:ext cx="463550" cy="366712"/>
          </a:xfrm>
          <a:prstGeom prst="rect">
            <a:avLst/>
          </a:prstGeom>
          <a:noFill/>
          <a:ln w="9525" algn="ctr">
            <a:noFill/>
            <a:miter lim="800000"/>
            <a:headEnd/>
            <a:tailEnd/>
          </a:ln>
          <a:effectLst/>
        </p:spPr>
        <p:txBody>
          <a:bodyPr wrap="none"/>
          <a:lstStyle/>
          <a:p>
            <a:pPr defTabSz="914400">
              <a:defRPr/>
            </a:pPr>
            <a:fld id="{AD0E5665-E12A-4B0B-8954-DC6308D63D7E}" type="slidenum">
              <a:rPr lang="en-US" sz="1050" b="1">
                <a:solidFill>
                  <a:srgbClr val="666666"/>
                </a:solidFill>
                <a:latin typeface="Consolas" pitchFamily="49" charset="0"/>
                <a:ea typeface="+mn-ea"/>
                <a:cs typeface="+mn-cs"/>
              </a:rPr>
              <a:pPr defTabSz="914400">
                <a:defRPr/>
              </a:pPr>
              <a:t>‹#›</a:t>
            </a:fld>
            <a:endParaRPr lang="en-US" sz="1000" b="1" dirty="0">
              <a:solidFill>
                <a:srgbClr val="666666"/>
              </a:solidFill>
              <a:latin typeface="Consolas" pitchFamily="49" charset="0"/>
              <a:ea typeface="+mn-ea"/>
              <a:cs typeface="+mn-cs"/>
            </a:endParaRPr>
          </a:p>
        </p:txBody>
      </p:sp>
    </p:spTree>
    <p:extLst>
      <p:ext uri="{BB962C8B-B14F-4D97-AF65-F5344CB8AC3E}">
        <p14:creationId xmlns:p14="http://schemas.microsoft.com/office/powerpoint/2010/main" val="3868949346"/>
      </p:ext>
    </p:extLst>
  </p:cSld>
  <p:clrMap bg1="lt1" tx1="dk1" bg2="lt2" tx2="dk2" accent1="accent1" accent2="accent2" accent3="accent3" accent4="accent4" accent5="accent5" accent6="accent6" hlink="hlink" folHlink="folHlink"/>
  <p:sldLayoutIdLst>
    <p:sldLayoutId id="2147487916" r:id="rId1"/>
    <p:sldLayoutId id="2147487917" r:id="rId2"/>
  </p:sldLayoutIdLst>
  <p:timing>
    <p:tnLst>
      <p:par>
        <p:cTn xmlns:p14="http://schemas.microsoft.com/office/powerpoint/2010/main" id="1" dur="indefinite" restart="never" nodeType="tmRoot"/>
      </p:par>
    </p:tnLst>
  </p:timing>
  <p:hf hdr="0" ftr="0" dt="0"/>
  <p:txStyles>
    <p:titleStyle>
      <a:lvl1pPr algn="r" rtl="0" eaLnBrk="1" fontAlgn="base" hangingPunct="1">
        <a:lnSpc>
          <a:spcPct val="85000"/>
        </a:lnSpc>
        <a:spcBef>
          <a:spcPct val="0"/>
        </a:spcBef>
        <a:spcAft>
          <a:spcPct val="0"/>
        </a:spcAft>
        <a:defRPr sz="3600" b="1">
          <a:solidFill>
            <a:schemeClr val="bg1"/>
          </a:solidFill>
          <a:latin typeface="+mj-lt"/>
          <a:ea typeface="ヒラギノ角ゴ Pro W3" pitchFamily="-112" charset="-128"/>
          <a:cs typeface="Tw Cen MT" pitchFamily="34" charset="0"/>
        </a:defRPr>
      </a:lvl1pPr>
      <a:lvl2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2pPr>
      <a:lvl3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3pPr>
      <a:lvl4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4pPr>
      <a:lvl5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5pPr>
      <a:lvl6pPr marL="4572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6pPr>
      <a:lvl7pPr marL="9144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7pPr>
      <a:lvl8pPr marL="13716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8pPr>
      <a:lvl9pPr marL="18288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9pPr>
    </p:titleStyle>
    <p:body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Calibri" pitchFamily="34" charset="0"/>
          <a:ea typeface="ヒラギノ角ゴ Pro W3" pitchFamily="-112" charset="-128"/>
          <a:cs typeface="Calibri" pitchFamily="34"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Calibri" pitchFamily="34" charset="0"/>
          <a:ea typeface="ヒラギノ角ゴ Pro W3" pitchFamily="-112" charset="-128"/>
          <a:cs typeface="Calibri" pitchFamily="34"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Calibri" pitchFamily="34" charset="0"/>
          <a:ea typeface="ヒラギノ角ゴ Pro W3" pitchFamily="-112" charset="-128"/>
          <a:cs typeface="Calibri" pitchFamily="34"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Calibri" pitchFamily="34" charset="0"/>
          <a:ea typeface="ヒラギノ角ゴ Pro W3" pitchFamily="-112" charset="-128"/>
          <a:cs typeface="Calibri" pitchFamily="34" charset="0"/>
        </a:defRPr>
      </a:lvl4pPr>
      <a:lvl5pPr marL="2057400" indent="-228600" algn="l" rtl="0" eaLnBrk="1" fontAlgn="base" hangingPunct="1">
        <a:spcBef>
          <a:spcPct val="20000"/>
        </a:spcBef>
        <a:spcAft>
          <a:spcPct val="0"/>
        </a:spcAft>
        <a:buSzPct val="80000"/>
        <a:buChar char="o"/>
        <a:defRPr sz="2000">
          <a:solidFill>
            <a:srgbClr val="969696"/>
          </a:solidFill>
          <a:latin typeface="Calibri" pitchFamily="34" charset="0"/>
          <a:ea typeface="ヒラギノ角ゴ Pro W3" pitchFamily="-112" charset="-128"/>
          <a:cs typeface="Calibri" pitchFamily="34"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990600"/>
          </a:xfrm>
          <a:prstGeom prst="rect">
            <a:avLst/>
          </a:prstGeom>
          <a:solidFill>
            <a:srgbClr val="5E9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latin typeface="Calibri"/>
            </a:endParaRPr>
          </a:p>
        </p:txBody>
      </p:sp>
      <p:sp>
        <p:nvSpPr>
          <p:cNvPr id="1026" name="Rectangle 2"/>
          <p:cNvSpPr>
            <a:spLocks noGrp="1" noChangeArrowheads="1"/>
          </p:cNvSpPr>
          <p:nvPr>
            <p:ph type="title"/>
          </p:nvPr>
        </p:nvSpPr>
        <p:spPr bwMode="white">
          <a:xfrm>
            <a:off x="2287588" y="123525"/>
            <a:ext cx="6551612" cy="762000"/>
          </a:xfrm>
          <a:prstGeom prst="rect">
            <a:avLst/>
          </a:prstGeom>
          <a:noFill/>
          <a:ln w="9525">
            <a:noFill/>
            <a:miter lim="800000"/>
            <a:headEnd/>
            <a:tailEnd/>
          </a:ln>
          <a:effectLst>
            <a:outerShdw dist="35921" dir="2700000" algn="ctr" rotWithShape="0">
              <a:srgbClr val="336699"/>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1"/>
          <p:cNvSpPr txBox="1">
            <a:spLocks noChangeArrowheads="1"/>
          </p:cNvSpPr>
          <p:nvPr/>
        </p:nvSpPr>
        <p:spPr bwMode="auto">
          <a:xfrm>
            <a:off x="8667750" y="6567488"/>
            <a:ext cx="463550" cy="366712"/>
          </a:xfrm>
          <a:prstGeom prst="rect">
            <a:avLst/>
          </a:prstGeom>
          <a:noFill/>
          <a:ln w="9525" algn="ctr">
            <a:noFill/>
            <a:miter lim="800000"/>
            <a:headEnd/>
            <a:tailEnd/>
          </a:ln>
          <a:effectLst/>
        </p:spPr>
        <p:txBody>
          <a:bodyPr wrap="none"/>
          <a:lstStyle/>
          <a:p>
            <a:pPr defTabSz="914400">
              <a:defRPr/>
            </a:pPr>
            <a:fld id="{AD0E5665-E12A-4B0B-8954-DC6308D63D7E}" type="slidenum">
              <a:rPr lang="en-US" sz="1050" b="1">
                <a:solidFill>
                  <a:srgbClr val="666666"/>
                </a:solidFill>
                <a:latin typeface="Consolas" pitchFamily="49" charset="0"/>
                <a:ea typeface="+mn-ea"/>
                <a:cs typeface="+mn-cs"/>
              </a:rPr>
              <a:pPr defTabSz="914400">
                <a:defRPr/>
              </a:pPr>
              <a:t>‹#›</a:t>
            </a:fld>
            <a:endParaRPr lang="en-US" sz="1000" b="1" dirty="0">
              <a:solidFill>
                <a:srgbClr val="666666"/>
              </a:solidFill>
              <a:latin typeface="Consolas" pitchFamily="49" charset="0"/>
              <a:ea typeface="+mn-ea"/>
              <a:cs typeface="+mn-cs"/>
            </a:endParaRPr>
          </a:p>
        </p:txBody>
      </p:sp>
    </p:spTree>
    <p:extLst>
      <p:ext uri="{BB962C8B-B14F-4D97-AF65-F5344CB8AC3E}">
        <p14:creationId xmlns:p14="http://schemas.microsoft.com/office/powerpoint/2010/main" val="55824571"/>
      </p:ext>
    </p:extLst>
  </p:cSld>
  <p:clrMap bg1="lt1" tx1="dk1" bg2="lt2" tx2="dk2" accent1="accent1" accent2="accent2" accent3="accent3" accent4="accent4" accent5="accent5" accent6="accent6" hlink="hlink" folHlink="folHlink"/>
  <p:sldLayoutIdLst>
    <p:sldLayoutId id="2147487943" r:id="rId1"/>
    <p:sldLayoutId id="2147487944" r:id="rId2"/>
  </p:sldLayoutIdLst>
  <p:timing>
    <p:tnLst>
      <p:par>
        <p:cTn xmlns:p14="http://schemas.microsoft.com/office/powerpoint/2010/main" id="1" dur="indefinite" restart="never" nodeType="tmRoot"/>
      </p:par>
    </p:tnLst>
  </p:timing>
  <p:hf hdr="0" ftr="0" dt="0"/>
  <p:txStyles>
    <p:titleStyle>
      <a:lvl1pPr algn="r" rtl="0" eaLnBrk="1" fontAlgn="base" hangingPunct="1">
        <a:lnSpc>
          <a:spcPct val="85000"/>
        </a:lnSpc>
        <a:spcBef>
          <a:spcPct val="0"/>
        </a:spcBef>
        <a:spcAft>
          <a:spcPct val="0"/>
        </a:spcAft>
        <a:defRPr sz="3600" b="1">
          <a:solidFill>
            <a:schemeClr val="bg1"/>
          </a:solidFill>
          <a:latin typeface="+mj-lt"/>
          <a:ea typeface="ヒラギノ角ゴ Pro W3" pitchFamily="-112" charset="-128"/>
          <a:cs typeface="Tw Cen MT" pitchFamily="34" charset="0"/>
        </a:defRPr>
      </a:lvl1pPr>
      <a:lvl2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2pPr>
      <a:lvl3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3pPr>
      <a:lvl4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4pPr>
      <a:lvl5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5pPr>
      <a:lvl6pPr marL="4572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6pPr>
      <a:lvl7pPr marL="9144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7pPr>
      <a:lvl8pPr marL="13716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8pPr>
      <a:lvl9pPr marL="18288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9pPr>
    </p:titleStyle>
    <p:body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Calibri" pitchFamily="34" charset="0"/>
          <a:ea typeface="ヒラギノ角ゴ Pro W3" pitchFamily="-112" charset="-128"/>
          <a:cs typeface="Calibri" pitchFamily="34"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Calibri" pitchFamily="34" charset="0"/>
          <a:ea typeface="ヒラギノ角ゴ Pro W3" pitchFamily="-112" charset="-128"/>
          <a:cs typeface="Calibri" pitchFamily="34"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Calibri" pitchFamily="34" charset="0"/>
          <a:ea typeface="ヒラギノ角ゴ Pro W3" pitchFamily="-112" charset="-128"/>
          <a:cs typeface="Calibri" pitchFamily="34"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Calibri" pitchFamily="34" charset="0"/>
          <a:ea typeface="ヒラギノ角ゴ Pro W3" pitchFamily="-112" charset="-128"/>
          <a:cs typeface="Calibri" pitchFamily="34" charset="0"/>
        </a:defRPr>
      </a:lvl4pPr>
      <a:lvl5pPr marL="2057400" indent="-228600" algn="l" rtl="0" eaLnBrk="1" fontAlgn="base" hangingPunct="1">
        <a:spcBef>
          <a:spcPct val="20000"/>
        </a:spcBef>
        <a:spcAft>
          <a:spcPct val="0"/>
        </a:spcAft>
        <a:buSzPct val="80000"/>
        <a:buChar char="o"/>
        <a:defRPr sz="2000">
          <a:solidFill>
            <a:srgbClr val="969696"/>
          </a:solidFill>
          <a:latin typeface="Calibri" pitchFamily="34" charset="0"/>
          <a:ea typeface="ヒラギノ角ゴ Pro W3" pitchFamily="-112" charset="-128"/>
          <a:cs typeface="Calibri" pitchFamily="34"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189202413"/>
      </p:ext>
    </p:extLst>
  </p:cSld>
  <p:clrMap bg1="lt1" tx1="dk1" bg2="lt2" tx2="dk2" accent1="accent1" accent2="accent2" accent3="accent3" accent4="accent4" accent5="accent5" accent6="accent6" hlink="hlink" folHlink="folHlink"/>
  <p:sldLayoutIdLst>
    <p:sldLayoutId id="2147487959" r:id="rId1"/>
    <p:sldLayoutId id="2147487960" r:id="rId2"/>
    <p:sldLayoutId id="2147487961" r:id="rId3"/>
    <p:sldLayoutId id="2147487962"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7890" name="Picture 21"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8" descr="GENI-logo-fin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9"/>
          <p:cNvSpPr>
            <a:spLocks noChangeArrowheads="1"/>
          </p:cNvSpPr>
          <p:nvPr userDrawn="1"/>
        </p:nvSpPr>
        <p:spPr bwMode="auto">
          <a:xfrm>
            <a:off x="485775" y="6589713"/>
            <a:ext cx="3200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r>
              <a:rPr lang="en-US" sz="1000" smtClean="0">
                <a:solidFill>
                  <a:srgbClr val="808080"/>
                </a:solidFill>
                <a:ea typeface="Kozuka Gothic Pro L" charset="0"/>
                <a:cs typeface="Kozuka Gothic Pro L" charset="0"/>
              </a:rPr>
              <a:t>Sponsored by the National Science Foundation</a:t>
            </a:r>
          </a:p>
        </p:txBody>
      </p:sp>
      <p:sp>
        <p:nvSpPr>
          <p:cNvPr id="37893" name="Rectangle 10"/>
          <p:cNvSpPr>
            <a:spLocks noChangeArrowheads="1"/>
          </p:cNvSpPr>
          <p:nvPr userDrawn="1"/>
        </p:nvSpPr>
        <p:spPr bwMode="auto">
          <a:xfrm>
            <a:off x="8458200" y="65373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914400"/>
            <a:fld id="{97B0A2F7-F2E0-7243-9E81-007EA4808166}" type="slidenum">
              <a:rPr lang="en-US" sz="1000" smtClean="0">
                <a:solidFill>
                  <a:srgbClr val="808080"/>
                </a:solidFill>
                <a:ea typeface="Kozuka Gothic Pro L" charset="0"/>
                <a:cs typeface="Kozuka Gothic Pro L" charset="0"/>
              </a:rPr>
              <a:pPr algn="r" defTabSz="914400"/>
              <a:t>‹#›</a:t>
            </a:fld>
            <a:endParaRPr lang="en-US" sz="1000" smtClean="0">
              <a:solidFill>
                <a:srgbClr val="808080"/>
              </a:solidFill>
              <a:ea typeface="Kozuka Gothic Pro L" charset="0"/>
              <a:cs typeface="Kozuka Gothic Pro L" charset="0"/>
            </a:endParaRPr>
          </a:p>
        </p:txBody>
      </p:sp>
      <p:sp>
        <p:nvSpPr>
          <p:cNvPr id="3789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789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7896" name="Picture 22" descr="nsf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83936"/>
      </p:ext>
    </p:extLst>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200" algn="r" rtl="0" fontAlgn="base">
        <a:spcBef>
          <a:spcPct val="0"/>
        </a:spcBef>
        <a:spcAft>
          <a:spcPct val="0"/>
        </a:spcAft>
        <a:defRPr sz="2500">
          <a:solidFill>
            <a:srgbClr val="333333"/>
          </a:solidFill>
          <a:latin typeface="Franklin Gothic Medium" charset="0"/>
        </a:defRPr>
      </a:lvl6pPr>
      <a:lvl7pPr marL="914400" algn="r" rtl="0" fontAlgn="base">
        <a:spcBef>
          <a:spcPct val="0"/>
        </a:spcBef>
        <a:spcAft>
          <a:spcPct val="0"/>
        </a:spcAft>
        <a:defRPr sz="2500">
          <a:solidFill>
            <a:srgbClr val="333333"/>
          </a:solidFill>
          <a:latin typeface="Franklin Gothic Medium" charset="0"/>
        </a:defRPr>
      </a:lvl7pPr>
      <a:lvl8pPr marL="1371600" algn="r" rtl="0" fontAlgn="base">
        <a:spcBef>
          <a:spcPct val="0"/>
        </a:spcBef>
        <a:spcAft>
          <a:spcPct val="0"/>
        </a:spcAft>
        <a:defRPr sz="2500">
          <a:solidFill>
            <a:srgbClr val="333333"/>
          </a:solidFill>
          <a:latin typeface="Franklin Gothic Medium" charset="0"/>
        </a:defRPr>
      </a:lvl8pPr>
      <a:lvl9pPr marL="1828800" algn="r" rtl="0" fontAlgn="base">
        <a:spcBef>
          <a:spcPct val="0"/>
        </a:spcBef>
        <a:spcAft>
          <a:spcPct val="0"/>
        </a:spcAft>
        <a:defRPr sz="2500">
          <a:solidFill>
            <a:srgbClr val="333333"/>
          </a:solidFill>
          <a:latin typeface="Franklin Gothic Medium" charset="0"/>
        </a:defRPr>
      </a:lvl9pPr>
    </p:titleStyle>
    <p:bodyStyle>
      <a:lvl1pPr marL="342900" indent="-342900" algn="l" rtl="0" eaLnBrk="0" fontAlgn="base" hangingPunct="0">
        <a:spcBef>
          <a:spcPct val="20000"/>
        </a:spcBef>
        <a:spcAft>
          <a:spcPct val="0"/>
        </a:spcAft>
        <a:buChar char="•"/>
        <a:defRPr sz="32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800">
          <a:solidFill>
            <a:srgbClr val="080808"/>
          </a:solidFill>
          <a:latin typeface="+mn-lt"/>
          <a:ea typeface="+mn-ea"/>
          <a:cs typeface="+mn-cs"/>
        </a:defRPr>
      </a:lvl2pPr>
      <a:lvl3pPr marL="1143000" indent="-228600" algn="l" rtl="0" eaLnBrk="0" fontAlgn="base" hangingPunct="0">
        <a:spcBef>
          <a:spcPct val="20000"/>
        </a:spcBef>
        <a:spcAft>
          <a:spcPct val="0"/>
        </a:spcAft>
        <a:buChar char="•"/>
        <a:defRPr sz="2400">
          <a:solidFill>
            <a:srgbClr val="080808"/>
          </a:solidFill>
          <a:latin typeface="+mn-lt"/>
          <a:ea typeface="+mn-ea"/>
          <a:cs typeface="+mn-cs"/>
        </a:defRPr>
      </a:lvl3pPr>
      <a:lvl4pPr marL="1600200" indent="-228600" algn="l" rtl="0" eaLnBrk="0" fontAlgn="base" hangingPunct="0">
        <a:spcBef>
          <a:spcPct val="20000"/>
        </a:spcBef>
        <a:spcAft>
          <a:spcPct val="0"/>
        </a:spcAft>
        <a:buChar char="–"/>
        <a:defRPr sz="2000">
          <a:solidFill>
            <a:srgbClr val="080808"/>
          </a:solidFill>
          <a:latin typeface="+mn-lt"/>
          <a:ea typeface="+mn-ea"/>
          <a:cs typeface="+mn-cs"/>
        </a:defRPr>
      </a:lvl4pPr>
      <a:lvl5pPr marL="2057400" indent="-228600" algn="l" rtl="0" eaLnBrk="0" fontAlgn="base" hangingPunct="0">
        <a:spcBef>
          <a:spcPct val="20000"/>
        </a:spcBef>
        <a:spcAft>
          <a:spcPct val="0"/>
        </a:spcAft>
        <a:buChar char="»"/>
        <a:defRPr sz="2000">
          <a:solidFill>
            <a:srgbClr val="080808"/>
          </a:solidFill>
          <a:latin typeface="+mn-lt"/>
          <a:ea typeface="+mn-ea"/>
          <a:cs typeface="+mn-cs"/>
        </a:defRPr>
      </a:lvl5pPr>
      <a:lvl6pPr marL="2514600" indent="-228600" algn="l" rtl="0" fontAlgn="base">
        <a:spcBef>
          <a:spcPct val="20000"/>
        </a:spcBef>
        <a:spcAft>
          <a:spcPct val="0"/>
        </a:spcAft>
        <a:buChar char="»"/>
        <a:defRPr sz="2000">
          <a:solidFill>
            <a:srgbClr val="080808"/>
          </a:solidFill>
          <a:latin typeface="+mn-lt"/>
          <a:ea typeface="+mn-ea"/>
          <a:cs typeface="+mn-cs"/>
        </a:defRPr>
      </a:lvl6pPr>
      <a:lvl7pPr marL="2971800" indent="-228600" algn="l" rtl="0" fontAlgn="base">
        <a:spcBef>
          <a:spcPct val="20000"/>
        </a:spcBef>
        <a:spcAft>
          <a:spcPct val="0"/>
        </a:spcAft>
        <a:buChar char="»"/>
        <a:defRPr sz="2000">
          <a:solidFill>
            <a:srgbClr val="080808"/>
          </a:solidFill>
          <a:latin typeface="+mn-lt"/>
          <a:ea typeface="+mn-ea"/>
          <a:cs typeface="+mn-cs"/>
        </a:defRPr>
      </a:lvl7pPr>
      <a:lvl8pPr marL="3429000" indent="-228600" algn="l" rtl="0" fontAlgn="base">
        <a:spcBef>
          <a:spcPct val="20000"/>
        </a:spcBef>
        <a:spcAft>
          <a:spcPct val="0"/>
        </a:spcAft>
        <a:buChar char="»"/>
        <a:defRPr sz="2000">
          <a:solidFill>
            <a:srgbClr val="080808"/>
          </a:solidFill>
          <a:latin typeface="+mn-lt"/>
          <a:ea typeface="+mn-ea"/>
          <a:cs typeface="+mn-cs"/>
        </a:defRPr>
      </a:lvl8pPr>
      <a:lvl9pPr marL="3886200" indent="-228600"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990600"/>
          </a:xfrm>
          <a:prstGeom prst="rect">
            <a:avLst/>
          </a:prstGeom>
          <a:solidFill>
            <a:srgbClr val="5E9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latin typeface="Calibri"/>
            </a:endParaRPr>
          </a:p>
        </p:txBody>
      </p:sp>
      <p:sp>
        <p:nvSpPr>
          <p:cNvPr id="1026" name="Rectangle 2"/>
          <p:cNvSpPr>
            <a:spLocks noGrp="1" noChangeArrowheads="1"/>
          </p:cNvSpPr>
          <p:nvPr>
            <p:ph type="title"/>
          </p:nvPr>
        </p:nvSpPr>
        <p:spPr bwMode="white">
          <a:xfrm>
            <a:off x="2287588" y="123525"/>
            <a:ext cx="6551612" cy="762000"/>
          </a:xfrm>
          <a:prstGeom prst="rect">
            <a:avLst/>
          </a:prstGeom>
          <a:noFill/>
          <a:ln w="9525">
            <a:noFill/>
            <a:miter lim="800000"/>
            <a:headEnd/>
            <a:tailEnd/>
          </a:ln>
          <a:effectLst>
            <a:outerShdw dist="35921" dir="2700000" algn="ctr" rotWithShape="0">
              <a:srgbClr val="336699"/>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1"/>
          <p:cNvSpPr txBox="1">
            <a:spLocks noChangeArrowheads="1"/>
          </p:cNvSpPr>
          <p:nvPr/>
        </p:nvSpPr>
        <p:spPr bwMode="auto">
          <a:xfrm>
            <a:off x="8667750" y="6567492"/>
            <a:ext cx="463550" cy="366712"/>
          </a:xfrm>
          <a:prstGeom prst="rect">
            <a:avLst/>
          </a:prstGeom>
          <a:noFill/>
          <a:ln w="9525" algn="ctr">
            <a:noFill/>
            <a:miter lim="800000"/>
            <a:headEnd/>
            <a:tailEnd/>
          </a:ln>
          <a:effectLst/>
        </p:spPr>
        <p:txBody>
          <a:bodyPr wrap="none"/>
          <a:lstStyle/>
          <a:p>
            <a:pPr defTabSz="914400">
              <a:defRPr/>
            </a:pPr>
            <a:fld id="{AD0E5665-E12A-4B0B-8954-DC6308D63D7E}" type="slidenum">
              <a:rPr lang="en-US" sz="1050" b="1">
                <a:solidFill>
                  <a:srgbClr val="666666"/>
                </a:solidFill>
                <a:latin typeface="Consolas" pitchFamily="49" charset="0"/>
              </a:rPr>
              <a:pPr defTabSz="914400">
                <a:defRPr/>
              </a:pPr>
              <a:t>‹#›</a:t>
            </a:fld>
            <a:endParaRPr lang="en-US" sz="1000" b="1" dirty="0">
              <a:solidFill>
                <a:srgbClr val="666666"/>
              </a:solidFill>
              <a:latin typeface="Consolas" pitchFamily="49" charset="0"/>
            </a:endParaRPr>
          </a:p>
        </p:txBody>
      </p:sp>
    </p:spTree>
    <p:extLst>
      <p:ext uri="{BB962C8B-B14F-4D97-AF65-F5344CB8AC3E}">
        <p14:creationId xmlns:p14="http://schemas.microsoft.com/office/powerpoint/2010/main" val="1217010951"/>
      </p:ext>
    </p:extLst>
  </p:cSld>
  <p:clrMap bg1="lt1" tx1="dk1" bg2="lt2" tx2="dk2" accent1="accent1" accent2="accent2" accent3="accent3" accent4="accent4" accent5="accent5" accent6="accent6" hlink="hlink" folHlink="folHlink"/>
  <p:sldLayoutIdLst>
    <p:sldLayoutId id="2147488005" r:id="rId1"/>
    <p:sldLayoutId id="2147488006" r:id="rId2"/>
  </p:sldLayoutIdLst>
  <p:timing>
    <p:tnLst>
      <p:par>
        <p:cTn xmlns:p14="http://schemas.microsoft.com/office/powerpoint/2010/main" id="1" dur="indefinite" restart="never" nodeType="tmRoot"/>
      </p:par>
    </p:tnLst>
  </p:timing>
  <p:hf hdr="0" ftr="0" dt="0"/>
  <p:txStyles>
    <p:titleStyle>
      <a:lvl1pPr algn="r" rtl="0" eaLnBrk="1" fontAlgn="base" hangingPunct="1">
        <a:lnSpc>
          <a:spcPct val="85000"/>
        </a:lnSpc>
        <a:spcBef>
          <a:spcPct val="0"/>
        </a:spcBef>
        <a:spcAft>
          <a:spcPct val="0"/>
        </a:spcAft>
        <a:defRPr sz="3600" b="1">
          <a:solidFill>
            <a:schemeClr val="bg1"/>
          </a:solidFill>
          <a:latin typeface="+mj-lt"/>
          <a:ea typeface="ヒラギノ角ゴ Pro W3" pitchFamily="-112" charset="-128"/>
          <a:cs typeface="Tw Cen MT" pitchFamily="34" charset="0"/>
        </a:defRPr>
      </a:lvl1pPr>
      <a:lvl2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2pPr>
      <a:lvl3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3pPr>
      <a:lvl4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4pPr>
      <a:lvl5pPr algn="r" rtl="0" eaLnBrk="1" fontAlgn="base" hangingPunct="1">
        <a:lnSpc>
          <a:spcPct val="85000"/>
        </a:lnSpc>
        <a:spcBef>
          <a:spcPct val="0"/>
        </a:spcBef>
        <a:spcAft>
          <a:spcPct val="0"/>
        </a:spcAft>
        <a:defRPr sz="4000" b="1">
          <a:solidFill>
            <a:schemeClr val="bg1"/>
          </a:solidFill>
          <a:latin typeface="Calibri" pitchFamily="34" charset="0"/>
          <a:ea typeface="ヒラギノ角ゴ Pro W3" pitchFamily="-112" charset="-128"/>
          <a:cs typeface="ヒラギノ角ゴ Pro W3" pitchFamily="-112" charset="-128"/>
        </a:defRPr>
      </a:lvl5pPr>
      <a:lvl6pPr marL="4572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6pPr>
      <a:lvl7pPr marL="9144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7pPr>
      <a:lvl8pPr marL="13716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8pPr>
      <a:lvl9pPr marL="1828800" algn="r" rtl="0" eaLnBrk="1" fontAlgn="base" hangingPunct="1">
        <a:lnSpc>
          <a:spcPct val="85000"/>
        </a:lnSpc>
        <a:spcBef>
          <a:spcPct val="0"/>
        </a:spcBef>
        <a:spcAft>
          <a:spcPct val="0"/>
        </a:spcAft>
        <a:defRPr sz="4000" b="1">
          <a:solidFill>
            <a:srgbClr val="FFFF66"/>
          </a:solidFill>
          <a:latin typeface="Trebuchet MS" pitchFamily="34" charset="0"/>
          <a:cs typeface="Arial" charset="0"/>
        </a:defRPr>
      </a:lvl9pPr>
    </p:titleStyle>
    <p:body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Calibri" pitchFamily="34" charset="0"/>
          <a:ea typeface="ヒラギノ角ゴ Pro W3" pitchFamily="-112" charset="-128"/>
          <a:cs typeface="Calibri" pitchFamily="34"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Calibri" pitchFamily="34" charset="0"/>
          <a:ea typeface="ヒラギノ角ゴ Pro W3" pitchFamily="-112" charset="-128"/>
          <a:cs typeface="Calibri" pitchFamily="34"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Calibri" pitchFamily="34" charset="0"/>
          <a:ea typeface="ヒラギノ角ゴ Pro W3" pitchFamily="-112" charset="-128"/>
          <a:cs typeface="Calibri" pitchFamily="34"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Calibri" pitchFamily="34" charset="0"/>
          <a:ea typeface="ヒラギノ角ゴ Pro W3" pitchFamily="-112" charset="-128"/>
          <a:cs typeface="Calibri" pitchFamily="34" charset="0"/>
        </a:defRPr>
      </a:lvl4pPr>
      <a:lvl5pPr marL="2057400" indent="-228600" algn="l" rtl="0" eaLnBrk="1" fontAlgn="base" hangingPunct="1">
        <a:spcBef>
          <a:spcPct val="20000"/>
        </a:spcBef>
        <a:spcAft>
          <a:spcPct val="0"/>
        </a:spcAft>
        <a:buSzPct val="80000"/>
        <a:buChar char="o"/>
        <a:defRPr sz="2000">
          <a:solidFill>
            <a:srgbClr val="969696"/>
          </a:solidFill>
          <a:latin typeface="Calibri" pitchFamily="34" charset="0"/>
          <a:ea typeface="ヒラギノ角ゴ Pro W3" pitchFamily="-112" charset="-128"/>
          <a:cs typeface="Calibri" pitchFamily="34"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7890" name="Picture 21"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8" descr="GENI-logo-fin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9"/>
          <p:cNvSpPr>
            <a:spLocks noChangeArrowheads="1"/>
          </p:cNvSpPr>
          <p:nvPr userDrawn="1"/>
        </p:nvSpPr>
        <p:spPr bwMode="auto">
          <a:xfrm>
            <a:off x="485775" y="6589713"/>
            <a:ext cx="3200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r>
              <a:rPr lang="en-US" sz="1000" smtClean="0">
                <a:solidFill>
                  <a:srgbClr val="808080"/>
                </a:solidFill>
                <a:ea typeface="Kozuka Gothic Pro L" charset="0"/>
                <a:cs typeface="Kozuka Gothic Pro L" charset="0"/>
              </a:rPr>
              <a:t>Sponsored by the National Science Foundation</a:t>
            </a:r>
          </a:p>
        </p:txBody>
      </p:sp>
      <p:sp>
        <p:nvSpPr>
          <p:cNvPr id="37893" name="Rectangle 10"/>
          <p:cNvSpPr>
            <a:spLocks noChangeArrowheads="1"/>
          </p:cNvSpPr>
          <p:nvPr userDrawn="1"/>
        </p:nvSpPr>
        <p:spPr bwMode="auto">
          <a:xfrm>
            <a:off x="8458200" y="65373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914400"/>
            <a:fld id="{97B0A2F7-F2E0-7243-9E81-007EA4808166}" type="slidenum">
              <a:rPr lang="en-US" sz="1000" smtClean="0">
                <a:solidFill>
                  <a:srgbClr val="808080"/>
                </a:solidFill>
                <a:ea typeface="Kozuka Gothic Pro L" charset="0"/>
                <a:cs typeface="Kozuka Gothic Pro L" charset="0"/>
              </a:rPr>
              <a:pPr algn="r" defTabSz="914400"/>
              <a:t>‹#›</a:t>
            </a:fld>
            <a:endParaRPr lang="en-US" sz="1000" smtClean="0">
              <a:solidFill>
                <a:srgbClr val="808080"/>
              </a:solidFill>
              <a:ea typeface="Kozuka Gothic Pro L" charset="0"/>
              <a:cs typeface="Kozuka Gothic Pro L" charset="0"/>
            </a:endParaRPr>
          </a:p>
        </p:txBody>
      </p:sp>
      <p:sp>
        <p:nvSpPr>
          <p:cNvPr id="3789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789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7896" name="Picture 22" descr="nsf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937249"/>
      </p:ext>
    </p:extLst>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200" algn="r" rtl="0" fontAlgn="base">
        <a:spcBef>
          <a:spcPct val="0"/>
        </a:spcBef>
        <a:spcAft>
          <a:spcPct val="0"/>
        </a:spcAft>
        <a:defRPr sz="2500">
          <a:solidFill>
            <a:srgbClr val="333333"/>
          </a:solidFill>
          <a:latin typeface="Franklin Gothic Medium" charset="0"/>
        </a:defRPr>
      </a:lvl6pPr>
      <a:lvl7pPr marL="914400" algn="r" rtl="0" fontAlgn="base">
        <a:spcBef>
          <a:spcPct val="0"/>
        </a:spcBef>
        <a:spcAft>
          <a:spcPct val="0"/>
        </a:spcAft>
        <a:defRPr sz="2500">
          <a:solidFill>
            <a:srgbClr val="333333"/>
          </a:solidFill>
          <a:latin typeface="Franklin Gothic Medium" charset="0"/>
        </a:defRPr>
      </a:lvl7pPr>
      <a:lvl8pPr marL="1371600" algn="r" rtl="0" fontAlgn="base">
        <a:spcBef>
          <a:spcPct val="0"/>
        </a:spcBef>
        <a:spcAft>
          <a:spcPct val="0"/>
        </a:spcAft>
        <a:defRPr sz="2500">
          <a:solidFill>
            <a:srgbClr val="333333"/>
          </a:solidFill>
          <a:latin typeface="Franklin Gothic Medium" charset="0"/>
        </a:defRPr>
      </a:lvl8pPr>
      <a:lvl9pPr marL="1828800" algn="r" rtl="0" fontAlgn="base">
        <a:spcBef>
          <a:spcPct val="0"/>
        </a:spcBef>
        <a:spcAft>
          <a:spcPct val="0"/>
        </a:spcAft>
        <a:defRPr sz="2500">
          <a:solidFill>
            <a:srgbClr val="333333"/>
          </a:solidFill>
          <a:latin typeface="Franklin Gothic Medium" charset="0"/>
        </a:defRPr>
      </a:lvl9pPr>
    </p:titleStyle>
    <p:bodyStyle>
      <a:lvl1pPr marL="342900" indent="-342900" algn="l" rtl="0" eaLnBrk="0" fontAlgn="base" hangingPunct="0">
        <a:spcBef>
          <a:spcPct val="20000"/>
        </a:spcBef>
        <a:spcAft>
          <a:spcPct val="0"/>
        </a:spcAft>
        <a:buChar char="•"/>
        <a:defRPr sz="32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800">
          <a:solidFill>
            <a:srgbClr val="080808"/>
          </a:solidFill>
          <a:latin typeface="+mn-lt"/>
          <a:ea typeface="+mn-ea"/>
          <a:cs typeface="+mn-cs"/>
        </a:defRPr>
      </a:lvl2pPr>
      <a:lvl3pPr marL="1143000" indent="-228600" algn="l" rtl="0" eaLnBrk="0" fontAlgn="base" hangingPunct="0">
        <a:spcBef>
          <a:spcPct val="20000"/>
        </a:spcBef>
        <a:spcAft>
          <a:spcPct val="0"/>
        </a:spcAft>
        <a:buChar char="•"/>
        <a:defRPr sz="2400">
          <a:solidFill>
            <a:srgbClr val="080808"/>
          </a:solidFill>
          <a:latin typeface="+mn-lt"/>
          <a:ea typeface="+mn-ea"/>
          <a:cs typeface="+mn-cs"/>
        </a:defRPr>
      </a:lvl3pPr>
      <a:lvl4pPr marL="1600200" indent="-228600" algn="l" rtl="0" eaLnBrk="0" fontAlgn="base" hangingPunct="0">
        <a:spcBef>
          <a:spcPct val="20000"/>
        </a:spcBef>
        <a:spcAft>
          <a:spcPct val="0"/>
        </a:spcAft>
        <a:buChar char="–"/>
        <a:defRPr sz="2000">
          <a:solidFill>
            <a:srgbClr val="080808"/>
          </a:solidFill>
          <a:latin typeface="+mn-lt"/>
          <a:ea typeface="+mn-ea"/>
          <a:cs typeface="+mn-cs"/>
        </a:defRPr>
      </a:lvl4pPr>
      <a:lvl5pPr marL="2057400" indent="-228600" algn="l" rtl="0" eaLnBrk="0" fontAlgn="base" hangingPunct="0">
        <a:spcBef>
          <a:spcPct val="20000"/>
        </a:spcBef>
        <a:spcAft>
          <a:spcPct val="0"/>
        </a:spcAft>
        <a:buChar char="»"/>
        <a:defRPr sz="2000">
          <a:solidFill>
            <a:srgbClr val="080808"/>
          </a:solidFill>
          <a:latin typeface="+mn-lt"/>
          <a:ea typeface="+mn-ea"/>
          <a:cs typeface="+mn-cs"/>
        </a:defRPr>
      </a:lvl5pPr>
      <a:lvl6pPr marL="2514600" indent="-228600" algn="l" rtl="0" fontAlgn="base">
        <a:spcBef>
          <a:spcPct val="20000"/>
        </a:spcBef>
        <a:spcAft>
          <a:spcPct val="0"/>
        </a:spcAft>
        <a:buChar char="»"/>
        <a:defRPr sz="2000">
          <a:solidFill>
            <a:srgbClr val="080808"/>
          </a:solidFill>
          <a:latin typeface="+mn-lt"/>
          <a:ea typeface="+mn-ea"/>
          <a:cs typeface="+mn-cs"/>
        </a:defRPr>
      </a:lvl6pPr>
      <a:lvl7pPr marL="2971800" indent="-228600" algn="l" rtl="0" fontAlgn="base">
        <a:spcBef>
          <a:spcPct val="20000"/>
        </a:spcBef>
        <a:spcAft>
          <a:spcPct val="0"/>
        </a:spcAft>
        <a:buChar char="»"/>
        <a:defRPr sz="2000">
          <a:solidFill>
            <a:srgbClr val="080808"/>
          </a:solidFill>
          <a:latin typeface="+mn-lt"/>
          <a:ea typeface="+mn-ea"/>
          <a:cs typeface="+mn-cs"/>
        </a:defRPr>
      </a:lvl7pPr>
      <a:lvl8pPr marL="3429000" indent="-228600" algn="l" rtl="0" fontAlgn="base">
        <a:spcBef>
          <a:spcPct val="20000"/>
        </a:spcBef>
        <a:spcAft>
          <a:spcPct val="0"/>
        </a:spcAft>
        <a:buChar char="»"/>
        <a:defRPr sz="2000">
          <a:solidFill>
            <a:srgbClr val="080808"/>
          </a:solidFill>
          <a:latin typeface="+mn-lt"/>
          <a:ea typeface="+mn-ea"/>
          <a:cs typeface="+mn-cs"/>
        </a:defRPr>
      </a:lvl8pPr>
      <a:lvl9pPr marL="3886200" indent="-228600"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P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GENI-logo-fin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Rectangle 9"/>
          <p:cNvSpPr>
            <a:spLocks noChangeArrowheads="1"/>
          </p:cNvSpPr>
          <p:nvPr/>
        </p:nvSpPr>
        <p:spPr bwMode="auto">
          <a:xfrm>
            <a:off x="496888" y="6580188"/>
            <a:ext cx="320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a:defRPr/>
            </a:pPr>
            <a:r>
              <a:rPr lang="en-US" sz="1000">
                <a:solidFill>
                  <a:srgbClr val="808080"/>
                </a:solidFill>
                <a:cs typeface="Kozuka Gothic Pro L"/>
              </a:rPr>
              <a:t>Sponsored by the National Science Foundation</a:t>
            </a:r>
          </a:p>
        </p:txBody>
      </p:sp>
      <p:sp>
        <p:nvSpPr>
          <p:cNvPr id="4106" name="Rectangle 10"/>
          <p:cNvSpPr>
            <a:spLocks noChangeArrowheads="1"/>
          </p:cNvSpPr>
          <p:nvPr/>
        </p:nvSpPr>
        <p:spPr bwMode="auto">
          <a:xfrm>
            <a:off x="8458200" y="6580188"/>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defTabSz="914400">
              <a:defRPr/>
            </a:pPr>
            <a:fld id="{29107CF6-A6CE-684D-A8BA-6CCB6059F7D6}" type="slidenum">
              <a:rPr lang="en-US" sz="1000">
                <a:solidFill>
                  <a:srgbClr val="808080"/>
                </a:solidFill>
                <a:ea typeface="Kozuka Gothic Pro L" charset="0"/>
                <a:cs typeface="Kozuka Gothic Pro L" charset="0"/>
              </a:rPr>
              <a:pPr algn="r" defTabSz="914400">
                <a:defRPr/>
              </a:pPr>
              <a:t>‹#›</a:t>
            </a:fld>
            <a:endParaRPr lang="en-US" sz="1000">
              <a:solidFill>
                <a:srgbClr val="808080"/>
              </a:solidFill>
              <a:ea typeface="Kozuka Gothic Pro L" charset="0"/>
              <a:cs typeface="Kozuka Gothic Pro L" charset="0"/>
            </a:endParaRPr>
          </a:p>
        </p:txBody>
      </p:sp>
      <p:sp>
        <p:nvSpPr>
          <p:cNvPr id="4113" name="Rectangle 17"/>
          <p:cNvSpPr>
            <a:spLocks noGrp="1" noChangeArrowheads="1"/>
          </p:cNvSpPr>
          <p:nvPr>
            <p:ph type="title"/>
          </p:nvPr>
        </p:nvSpPr>
        <p:spPr bwMode="auto">
          <a:xfrm>
            <a:off x="685800" y="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4114" name="Rectangle 18"/>
          <p:cNvSpPr>
            <a:spLocks noGrp="1" noChangeArrowheads="1"/>
          </p:cNvSpPr>
          <p:nvPr>
            <p:ph type="body" idx="1"/>
          </p:nvPr>
        </p:nvSpPr>
        <p:spPr bwMode="auto">
          <a:xfrm>
            <a:off x="457200" y="14478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33" name="Picture 22" descr="nsf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775805"/>
      </p:ext>
    </p:extLst>
  </p:cSld>
  <p:clrMap bg1="lt1" tx1="dk1" bg2="lt2" tx2="dk2" accent1="accent1" accent2="accent2" accent3="accent3" accent4="accent4" accent5="accent5" accent6="accent6" hlink="hlink" folHlink="folHlink"/>
  <p:sldLayoutIdLst>
    <p:sldLayoutId id="2147488158" r:id="rId1"/>
    <p:sldLayoutId id="2147488159" r:id="rId2"/>
    <p:sldLayoutId id="2147488160" r:id="rId3"/>
    <p:sldLayoutId id="2147488161" r:id="rId4"/>
    <p:sldLayoutId id="2147488162" r:id="rId5"/>
    <p:sldLayoutId id="2147488163" r:id="rId6"/>
    <p:sldLayoutId id="2147488164" r:id="rId7"/>
    <p:sldLayoutId id="2147488165" r:id="rId8"/>
    <p:sldLayoutId id="2147488166" r:id="rId9"/>
    <p:sldLayoutId id="2147488167" r:id="rId10"/>
    <p:sldLayoutId id="2147488168" r:id="rId11"/>
  </p:sldLayoutIdLst>
  <p:txStyles>
    <p:titleStyle>
      <a:lvl1pPr algn="r" rtl="0" eaLnBrk="1" fontAlgn="base" hangingPunct="1">
        <a:spcBef>
          <a:spcPct val="0"/>
        </a:spcBef>
        <a:spcAft>
          <a:spcPct val="0"/>
        </a:spcAft>
        <a:defRPr sz="3200">
          <a:solidFill>
            <a:srgbClr val="333333"/>
          </a:solidFill>
          <a:latin typeface="+mj-lt"/>
          <a:ea typeface="+mj-ea"/>
          <a:cs typeface="ＭＳ Ｐゴシック" charset="0"/>
        </a:defRPr>
      </a:lvl1pPr>
      <a:lvl2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2pPr>
      <a:lvl3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3pPr>
      <a:lvl4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4pPr>
      <a:lvl5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3200">
          <a:solidFill>
            <a:srgbClr val="333333"/>
          </a:solidFill>
          <a:latin typeface="Arial" charset="0"/>
          <a:ea typeface="ＭＳ Ｐゴシック" charset="0"/>
        </a:defRPr>
      </a:lvl6pPr>
      <a:lvl7pPr marL="914400" algn="r" rtl="0" eaLnBrk="1" fontAlgn="base" hangingPunct="1">
        <a:spcBef>
          <a:spcPct val="0"/>
        </a:spcBef>
        <a:spcAft>
          <a:spcPct val="0"/>
        </a:spcAft>
        <a:defRPr sz="3200">
          <a:solidFill>
            <a:srgbClr val="333333"/>
          </a:solidFill>
          <a:latin typeface="Arial" charset="0"/>
          <a:ea typeface="ＭＳ Ｐゴシック" charset="0"/>
        </a:defRPr>
      </a:lvl7pPr>
      <a:lvl8pPr marL="1371600" algn="r" rtl="0" eaLnBrk="1" fontAlgn="base" hangingPunct="1">
        <a:spcBef>
          <a:spcPct val="0"/>
        </a:spcBef>
        <a:spcAft>
          <a:spcPct val="0"/>
        </a:spcAft>
        <a:defRPr sz="3200">
          <a:solidFill>
            <a:srgbClr val="333333"/>
          </a:solidFill>
          <a:latin typeface="Arial" charset="0"/>
          <a:ea typeface="ＭＳ Ｐゴシック" charset="0"/>
        </a:defRPr>
      </a:lvl8pPr>
      <a:lvl9pPr marL="1828800" algn="r" rtl="0" eaLnBrk="1" fontAlgn="base" hangingPunct="1">
        <a:spcBef>
          <a:spcPct val="0"/>
        </a:spcBef>
        <a:spcAft>
          <a:spcPct val="0"/>
        </a:spcAft>
        <a:defRPr sz="3200">
          <a:solidFill>
            <a:srgbClr val="333333"/>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000">
          <a:solidFill>
            <a:srgbClr val="080808"/>
          </a:solidFill>
          <a:latin typeface="+mn-lt"/>
          <a:ea typeface="+mn-ea"/>
          <a:cs typeface="+mn-cs"/>
        </a:defRPr>
      </a:lvl3pPr>
      <a:lvl4pPr marL="1600200" indent="-228600" algn="l" rtl="0" eaLnBrk="1" fontAlgn="base" hangingPunct="1">
        <a:spcBef>
          <a:spcPct val="20000"/>
        </a:spcBef>
        <a:spcAft>
          <a:spcPct val="0"/>
        </a:spcAft>
        <a:buChar char="–"/>
        <a:defRPr>
          <a:solidFill>
            <a:srgbClr val="080808"/>
          </a:solidFill>
          <a:latin typeface="+mn-lt"/>
          <a:ea typeface="+mn-ea"/>
          <a:cs typeface="+mn-cs"/>
        </a:defRPr>
      </a:lvl4pPr>
      <a:lvl5pPr marL="2057400" indent="-228600" algn="l" rtl="0" eaLnBrk="1" fontAlgn="base" hangingPunct="1">
        <a:spcBef>
          <a:spcPct val="20000"/>
        </a:spcBef>
        <a:spcAft>
          <a:spcPct val="0"/>
        </a:spcAft>
        <a:buChar char="»"/>
        <a:defRPr>
          <a:solidFill>
            <a:srgbClr val="080808"/>
          </a:solidFill>
          <a:latin typeface="+mn-lt"/>
          <a:ea typeface="+mn-ea"/>
          <a:cs typeface="+mn-cs"/>
        </a:defRPr>
      </a:lvl5pPr>
      <a:lvl6pPr marL="2514600" indent="-228600" algn="l" rtl="0" eaLnBrk="1" fontAlgn="base" hangingPunct="1">
        <a:spcBef>
          <a:spcPct val="20000"/>
        </a:spcBef>
        <a:spcAft>
          <a:spcPct val="0"/>
        </a:spcAft>
        <a:buChar char="»"/>
        <a:defRPr>
          <a:solidFill>
            <a:srgbClr val="080808"/>
          </a:solidFill>
          <a:latin typeface="+mn-lt"/>
          <a:ea typeface="+mn-ea"/>
          <a:cs typeface="+mn-cs"/>
        </a:defRPr>
      </a:lvl6pPr>
      <a:lvl7pPr marL="2971800" indent="-228600" algn="l" rtl="0" eaLnBrk="1" fontAlgn="base" hangingPunct="1">
        <a:spcBef>
          <a:spcPct val="20000"/>
        </a:spcBef>
        <a:spcAft>
          <a:spcPct val="0"/>
        </a:spcAft>
        <a:buChar char="»"/>
        <a:defRPr>
          <a:solidFill>
            <a:srgbClr val="080808"/>
          </a:solidFill>
          <a:latin typeface="+mn-lt"/>
          <a:ea typeface="+mn-ea"/>
          <a:cs typeface="+mn-cs"/>
        </a:defRPr>
      </a:lvl7pPr>
      <a:lvl8pPr marL="3429000" indent="-228600" algn="l" rtl="0" eaLnBrk="1" fontAlgn="base" hangingPunct="1">
        <a:spcBef>
          <a:spcPct val="20000"/>
        </a:spcBef>
        <a:spcAft>
          <a:spcPct val="0"/>
        </a:spcAft>
        <a:buChar char="»"/>
        <a:defRPr>
          <a:solidFill>
            <a:srgbClr val="080808"/>
          </a:solidFill>
          <a:latin typeface="+mn-lt"/>
          <a:ea typeface="+mn-ea"/>
          <a:cs typeface="+mn-cs"/>
        </a:defRPr>
      </a:lvl8pPr>
      <a:lvl9pPr marL="3886200" indent="-228600" algn="l" rtl="0" eaLnBrk="1" fontAlgn="base" hangingPunct="1">
        <a:spcBef>
          <a:spcPct val="20000"/>
        </a:spcBef>
        <a:spcAft>
          <a:spcPct val="0"/>
        </a:spcAft>
        <a:buChar char="»"/>
        <a:defRPr>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P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GENI-logo-fin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Rectangle 9"/>
          <p:cNvSpPr>
            <a:spLocks noChangeArrowheads="1"/>
          </p:cNvSpPr>
          <p:nvPr/>
        </p:nvSpPr>
        <p:spPr bwMode="auto">
          <a:xfrm>
            <a:off x="496888" y="6580188"/>
            <a:ext cx="320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a:defRPr/>
            </a:pPr>
            <a:r>
              <a:rPr lang="en-US" sz="1000">
                <a:solidFill>
                  <a:srgbClr val="808080"/>
                </a:solidFill>
                <a:cs typeface="Kozuka Gothic Pro L"/>
              </a:rPr>
              <a:t>Sponsored by the National Science Foundation</a:t>
            </a:r>
          </a:p>
        </p:txBody>
      </p:sp>
      <p:sp>
        <p:nvSpPr>
          <p:cNvPr id="4106" name="Rectangle 10"/>
          <p:cNvSpPr>
            <a:spLocks noChangeArrowheads="1"/>
          </p:cNvSpPr>
          <p:nvPr/>
        </p:nvSpPr>
        <p:spPr bwMode="auto">
          <a:xfrm>
            <a:off x="8458200" y="6580188"/>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defTabSz="914400">
              <a:defRPr/>
            </a:pPr>
            <a:fld id="{29107CF6-A6CE-684D-A8BA-6CCB6059F7D6}" type="slidenum">
              <a:rPr lang="en-US" sz="1000">
                <a:solidFill>
                  <a:srgbClr val="808080"/>
                </a:solidFill>
                <a:ea typeface="Kozuka Gothic Pro L" charset="0"/>
                <a:cs typeface="Kozuka Gothic Pro L" charset="0"/>
              </a:rPr>
              <a:pPr algn="r" defTabSz="914400">
                <a:defRPr/>
              </a:pPr>
              <a:t>‹#›</a:t>
            </a:fld>
            <a:endParaRPr lang="en-US" sz="1000">
              <a:solidFill>
                <a:srgbClr val="808080"/>
              </a:solidFill>
              <a:ea typeface="Kozuka Gothic Pro L" charset="0"/>
              <a:cs typeface="Kozuka Gothic Pro L" charset="0"/>
            </a:endParaRPr>
          </a:p>
        </p:txBody>
      </p:sp>
      <p:sp>
        <p:nvSpPr>
          <p:cNvPr id="4113" name="Rectangle 17"/>
          <p:cNvSpPr>
            <a:spLocks noGrp="1" noChangeArrowheads="1"/>
          </p:cNvSpPr>
          <p:nvPr>
            <p:ph type="title"/>
          </p:nvPr>
        </p:nvSpPr>
        <p:spPr bwMode="auto">
          <a:xfrm>
            <a:off x="685800" y="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4114" name="Rectangle 18"/>
          <p:cNvSpPr>
            <a:spLocks noGrp="1" noChangeArrowheads="1"/>
          </p:cNvSpPr>
          <p:nvPr>
            <p:ph type="body" idx="1"/>
          </p:nvPr>
        </p:nvSpPr>
        <p:spPr bwMode="auto">
          <a:xfrm>
            <a:off x="457200" y="14478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33" name="Picture 22" descr="nsf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732768"/>
      </p:ext>
    </p:extLst>
  </p:cSld>
  <p:clrMap bg1="lt1" tx1="dk1" bg2="lt2" tx2="dk2" accent1="accent1" accent2="accent2" accent3="accent3" accent4="accent4" accent5="accent5" accent6="accent6" hlink="hlink" folHlink="folHlink"/>
  <p:sldLayoutIdLst>
    <p:sldLayoutId id="2147488170" r:id="rId1"/>
    <p:sldLayoutId id="2147488171" r:id="rId2"/>
    <p:sldLayoutId id="2147488172" r:id="rId3"/>
    <p:sldLayoutId id="2147488173" r:id="rId4"/>
    <p:sldLayoutId id="2147488174" r:id="rId5"/>
    <p:sldLayoutId id="2147488175" r:id="rId6"/>
    <p:sldLayoutId id="2147488176" r:id="rId7"/>
    <p:sldLayoutId id="2147488177" r:id="rId8"/>
    <p:sldLayoutId id="2147488178" r:id="rId9"/>
    <p:sldLayoutId id="2147488179" r:id="rId10"/>
    <p:sldLayoutId id="2147488180" r:id="rId11"/>
  </p:sldLayoutIdLst>
  <p:txStyles>
    <p:titleStyle>
      <a:lvl1pPr algn="r" rtl="0" eaLnBrk="1" fontAlgn="base" hangingPunct="1">
        <a:spcBef>
          <a:spcPct val="0"/>
        </a:spcBef>
        <a:spcAft>
          <a:spcPct val="0"/>
        </a:spcAft>
        <a:defRPr sz="3200">
          <a:solidFill>
            <a:srgbClr val="333333"/>
          </a:solidFill>
          <a:latin typeface="+mj-lt"/>
          <a:ea typeface="+mj-ea"/>
          <a:cs typeface="ＭＳ Ｐゴシック" charset="0"/>
        </a:defRPr>
      </a:lvl1pPr>
      <a:lvl2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2pPr>
      <a:lvl3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3pPr>
      <a:lvl4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4pPr>
      <a:lvl5pPr algn="r" rtl="0" eaLnBrk="1" fontAlgn="base" hangingPunct="1">
        <a:spcBef>
          <a:spcPct val="0"/>
        </a:spcBef>
        <a:spcAft>
          <a:spcPct val="0"/>
        </a:spcAft>
        <a:defRPr sz="3200">
          <a:solidFill>
            <a:srgbClr val="333333"/>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sz="3200">
          <a:solidFill>
            <a:srgbClr val="333333"/>
          </a:solidFill>
          <a:latin typeface="Arial" charset="0"/>
          <a:ea typeface="ＭＳ Ｐゴシック" charset="0"/>
        </a:defRPr>
      </a:lvl6pPr>
      <a:lvl7pPr marL="914400" algn="r" rtl="0" eaLnBrk="1" fontAlgn="base" hangingPunct="1">
        <a:spcBef>
          <a:spcPct val="0"/>
        </a:spcBef>
        <a:spcAft>
          <a:spcPct val="0"/>
        </a:spcAft>
        <a:defRPr sz="3200">
          <a:solidFill>
            <a:srgbClr val="333333"/>
          </a:solidFill>
          <a:latin typeface="Arial" charset="0"/>
          <a:ea typeface="ＭＳ Ｐゴシック" charset="0"/>
        </a:defRPr>
      </a:lvl7pPr>
      <a:lvl8pPr marL="1371600" algn="r" rtl="0" eaLnBrk="1" fontAlgn="base" hangingPunct="1">
        <a:spcBef>
          <a:spcPct val="0"/>
        </a:spcBef>
        <a:spcAft>
          <a:spcPct val="0"/>
        </a:spcAft>
        <a:defRPr sz="3200">
          <a:solidFill>
            <a:srgbClr val="333333"/>
          </a:solidFill>
          <a:latin typeface="Arial" charset="0"/>
          <a:ea typeface="ＭＳ Ｐゴシック" charset="0"/>
        </a:defRPr>
      </a:lvl8pPr>
      <a:lvl9pPr marL="1828800" algn="r" rtl="0" eaLnBrk="1" fontAlgn="base" hangingPunct="1">
        <a:spcBef>
          <a:spcPct val="0"/>
        </a:spcBef>
        <a:spcAft>
          <a:spcPct val="0"/>
        </a:spcAft>
        <a:defRPr sz="3200">
          <a:solidFill>
            <a:srgbClr val="333333"/>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000">
          <a:solidFill>
            <a:srgbClr val="080808"/>
          </a:solidFill>
          <a:latin typeface="+mn-lt"/>
          <a:ea typeface="+mn-ea"/>
          <a:cs typeface="+mn-cs"/>
        </a:defRPr>
      </a:lvl3pPr>
      <a:lvl4pPr marL="1600200" indent="-228600" algn="l" rtl="0" eaLnBrk="1" fontAlgn="base" hangingPunct="1">
        <a:spcBef>
          <a:spcPct val="20000"/>
        </a:spcBef>
        <a:spcAft>
          <a:spcPct val="0"/>
        </a:spcAft>
        <a:buChar char="–"/>
        <a:defRPr>
          <a:solidFill>
            <a:srgbClr val="080808"/>
          </a:solidFill>
          <a:latin typeface="+mn-lt"/>
          <a:ea typeface="+mn-ea"/>
          <a:cs typeface="+mn-cs"/>
        </a:defRPr>
      </a:lvl4pPr>
      <a:lvl5pPr marL="2057400" indent="-228600" algn="l" rtl="0" eaLnBrk="1" fontAlgn="base" hangingPunct="1">
        <a:spcBef>
          <a:spcPct val="20000"/>
        </a:spcBef>
        <a:spcAft>
          <a:spcPct val="0"/>
        </a:spcAft>
        <a:buChar char="»"/>
        <a:defRPr>
          <a:solidFill>
            <a:srgbClr val="080808"/>
          </a:solidFill>
          <a:latin typeface="+mn-lt"/>
          <a:ea typeface="+mn-ea"/>
          <a:cs typeface="+mn-cs"/>
        </a:defRPr>
      </a:lvl5pPr>
      <a:lvl6pPr marL="2514600" indent="-228600" algn="l" rtl="0" eaLnBrk="1" fontAlgn="base" hangingPunct="1">
        <a:spcBef>
          <a:spcPct val="20000"/>
        </a:spcBef>
        <a:spcAft>
          <a:spcPct val="0"/>
        </a:spcAft>
        <a:buChar char="»"/>
        <a:defRPr>
          <a:solidFill>
            <a:srgbClr val="080808"/>
          </a:solidFill>
          <a:latin typeface="+mn-lt"/>
          <a:ea typeface="+mn-ea"/>
          <a:cs typeface="+mn-cs"/>
        </a:defRPr>
      </a:lvl6pPr>
      <a:lvl7pPr marL="2971800" indent="-228600" algn="l" rtl="0" eaLnBrk="1" fontAlgn="base" hangingPunct="1">
        <a:spcBef>
          <a:spcPct val="20000"/>
        </a:spcBef>
        <a:spcAft>
          <a:spcPct val="0"/>
        </a:spcAft>
        <a:buChar char="»"/>
        <a:defRPr>
          <a:solidFill>
            <a:srgbClr val="080808"/>
          </a:solidFill>
          <a:latin typeface="+mn-lt"/>
          <a:ea typeface="+mn-ea"/>
          <a:cs typeface="+mn-cs"/>
        </a:defRPr>
      </a:lvl7pPr>
      <a:lvl8pPr marL="3429000" indent="-228600" algn="l" rtl="0" eaLnBrk="1" fontAlgn="base" hangingPunct="1">
        <a:spcBef>
          <a:spcPct val="20000"/>
        </a:spcBef>
        <a:spcAft>
          <a:spcPct val="0"/>
        </a:spcAft>
        <a:buChar char="»"/>
        <a:defRPr>
          <a:solidFill>
            <a:srgbClr val="080808"/>
          </a:solidFill>
          <a:latin typeface="+mn-lt"/>
          <a:ea typeface="+mn-ea"/>
          <a:cs typeface="+mn-cs"/>
        </a:defRPr>
      </a:lvl8pPr>
      <a:lvl9pPr marL="3886200" indent="-228600" algn="l" rtl="0" eaLnBrk="1" fontAlgn="base" hangingPunct="1">
        <a:spcBef>
          <a:spcPct val="20000"/>
        </a:spcBef>
        <a:spcAft>
          <a:spcPct val="0"/>
        </a:spcAft>
        <a:buChar char="»"/>
        <a:defRPr>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1" Type="http://schemas.openxmlformats.org/officeDocument/2006/relationships/slideLayout" Target="../slideLayouts/slideLayout51.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64.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image" Target="../media/image22.png"/><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24.wmf"/><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6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1.xml"/><Relationship Id="rId2"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1.bin"/><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3.bin"/><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5.bin"/><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oleObject" Target="../embeddings/oleObject6.bin"/><Relationship Id="rId1" Type="http://schemas.openxmlformats.org/officeDocument/2006/relationships/vmlDrawing" Target="../drawings/vmlDrawing3.vml"/><Relationship Id="rId2"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91.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12.png"/><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38.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5.wmf"/><Relationship Id="rId3"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1" Type="http://schemas.openxmlformats.org/officeDocument/2006/relationships/slideLayout" Target="../slideLayouts/slideLayout51.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Leases and cache consistency</a:t>
            </a:r>
            <a:endParaRPr lang="en-US" dirty="0"/>
          </a:p>
        </p:txBody>
      </p:sp>
      <p:sp>
        <p:nvSpPr>
          <p:cNvPr id="4" name="Subtitle 3"/>
          <p:cNvSpPr>
            <a:spLocks noGrp="1"/>
          </p:cNvSpPr>
          <p:nvPr>
            <p:ph type="subTitle" idx="1"/>
          </p:nvPr>
        </p:nvSpPr>
        <p:spPr/>
        <p:txBody>
          <a:bodyPr/>
          <a:lstStyle/>
          <a:p>
            <a:r>
              <a:rPr lang="en-US" dirty="0" smtClean="0"/>
              <a:t>Jeff Chase</a:t>
            </a:r>
          </a:p>
          <a:p>
            <a:r>
              <a:rPr lang="en-US" dirty="0" smtClean="0"/>
              <a:t>Fall 2015</a:t>
            </a:r>
            <a:endParaRPr lang="en-US" dirty="0"/>
          </a:p>
        </p:txBody>
      </p:sp>
    </p:spTree>
    <p:extLst>
      <p:ext uri="{BB962C8B-B14F-4D97-AF65-F5344CB8AC3E}">
        <p14:creationId xmlns:p14="http://schemas.microsoft.com/office/powerpoint/2010/main" val="13834874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82900"/>
            <a:ext cx="11430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2" name="Picture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895600"/>
            <a:ext cx="11176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3" name="Title 2"/>
          <p:cNvSpPr>
            <a:spLocks noGrp="1"/>
          </p:cNvSpPr>
          <p:nvPr>
            <p:ph type="title"/>
          </p:nvPr>
        </p:nvSpPr>
        <p:spPr/>
        <p:txBody>
          <a:bodyPr/>
          <a:lstStyle/>
          <a:p>
            <a:r>
              <a:rPr lang="en-US">
                <a:latin typeface="Arial" charset="0"/>
                <a:ea typeface="ＭＳ Ｐゴシック" charset="0"/>
                <a:cs typeface="Arial" charset="0"/>
              </a:rPr>
              <a:t>Never two kings at once</a:t>
            </a:r>
          </a:p>
        </p:txBody>
      </p:sp>
      <p:pic>
        <p:nvPicPr>
          <p:cNvPr id="153604"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19438"/>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a:off x="1905000" y="18859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3606" name="Text Box 14"/>
          <p:cNvSpPr txBox="1">
            <a:spLocks noChangeArrowheads="1"/>
          </p:cNvSpPr>
          <p:nvPr/>
        </p:nvSpPr>
        <p:spPr bwMode="auto">
          <a:xfrm>
            <a:off x="2667000" y="16764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acquire</a:t>
            </a:r>
            <a:endParaRPr lang="en-US" smtClean="0">
              <a:solidFill>
                <a:srgbClr val="003367"/>
              </a:solidFill>
            </a:endParaRPr>
          </a:p>
        </p:txBody>
      </p:sp>
      <p:sp>
        <p:nvSpPr>
          <p:cNvPr id="15" name="Line 12"/>
          <p:cNvSpPr>
            <a:spLocks noChangeShapeType="1"/>
          </p:cNvSpPr>
          <p:nvPr/>
        </p:nvSpPr>
        <p:spPr bwMode="auto">
          <a:xfrm flipH="1">
            <a:off x="1905000" y="2209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3608" name="Text Box 14"/>
          <p:cNvSpPr txBox="1">
            <a:spLocks noChangeArrowheads="1"/>
          </p:cNvSpPr>
          <p:nvPr/>
        </p:nvSpPr>
        <p:spPr bwMode="auto">
          <a:xfrm>
            <a:off x="2743200" y="213360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grant</a:t>
            </a:r>
            <a:endParaRPr lang="en-US" smtClean="0">
              <a:solidFill>
                <a:srgbClr val="003367"/>
              </a:solidFill>
            </a:endParaRPr>
          </a:p>
        </p:txBody>
      </p:sp>
      <p:sp>
        <p:nvSpPr>
          <p:cNvPr id="7" name="Line 8"/>
          <p:cNvSpPr>
            <a:spLocks noChangeShapeType="1"/>
          </p:cNvSpPr>
          <p:nvPr/>
        </p:nvSpPr>
        <p:spPr bwMode="auto">
          <a:xfrm>
            <a:off x="1828800"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1" name="Line 8"/>
          <p:cNvSpPr>
            <a:spLocks noChangeShapeType="1"/>
          </p:cNvSpPr>
          <p:nvPr/>
        </p:nvSpPr>
        <p:spPr bwMode="auto">
          <a:xfrm>
            <a:off x="4440238"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7" name="Line 8"/>
          <p:cNvSpPr>
            <a:spLocks noChangeShapeType="1"/>
          </p:cNvSpPr>
          <p:nvPr/>
        </p:nvSpPr>
        <p:spPr bwMode="auto">
          <a:xfrm flipH="1">
            <a:off x="7065963"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8" name="Line 12"/>
          <p:cNvSpPr>
            <a:spLocks noChangeShapeType="1"/>
          </p:cNvSpPr>
          <p:nvPr/>
        </p:nvSpPr>
        <p:spPr bwMode="auto">
          <a:xfrm flipH="1">
            <a:off x="4495800" y="2190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3613" name="Text Box 14"/>
          <p:cNvSpPr txBox="1">
            <a:spLocks noChangeArrowheads="1"/>
          </p:cNvSpPr>
          <p:nvPr/>
        </p:nvSpPr>
        <p:spPr bwMode="auto">
          <a:xfrm flipH="1">
            <a:off x="5202238" y="19812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acquire</a:t>
            </a:r>
            <a:endParaRPr lang="en-US" smtClean="0">
              <a:solidFill>
                <a:srgbClr val="003367"/>
              </a:solidFill>
            </a:endParaRPr>
          </a:p>
        </p:txBody>
      </p:sp>
      <p:sp>
        <p:nvSpPr>
          <p:cNvPr id="153614" name="Text Box 14"/>
          <p:cNvSpPr txBox="1">
            <a:spLocks noChangeArrowheads="1"/>
          </p:cNvSpPr>
          <p:nvPr/>
        </p:nvSpPr>
        <p:spPr bwMode="auto">
          <a:xfrm>
            <a:off x="1143000" y="3729038"/>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smtClean="0">
                <a:solidFill>
                  <a:srgbClr val="003367"/>
                </a:solidFill>
              </a:rPr>
              <a:t>A</a:t>
            </a:r>
            <a:endParaRPr lang="en-US" sz="2800" b="1" smtClean="0">
              <a:solidFill>
                <a:srgbClr val="003367"/>
              </a:solidFill>
            </a:endParaRPr>
          </a:p>
        </p:txBody>
      </p:sp>
      <p:sp>
        <p:nvSpPr>
          <p:cNvPr id="153615" name="Text Box 14"/>
          <p:cNvSpPr txBox="1">
            <a:spLocks noChangeArrowheads="1"/>
          </p:cNvSpPr>
          <p:nvPr/>
        </p:nvSpPr>
        <p:spPr bwMode="auto">
          <a:xfrm>
            <a:off x="1981200" y="251460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x=x+1</a:t>
            </a:r>
            <a:endParaRPr lang="en-US" smtClean="0">
              <a:solidFill>
                <a:srgbClr val="003367"/>
              </a:solidFill>
            </a:endParaRPr>
          </a:p>
        </p:txBody>
      </p:sp>
      <p:pic>
        <p:nvPicPr>
          <p:cNvPr id="153616" name="Picture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675313"/>
            <a:ext cx="762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7"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8" name="Text Box 14"/>
          <p:cNvSpPr txBox="1">
            <a:spLocks noChangeArrowheads="1"/>
          </p:cNvSpPr>
          <p:nvPr/>
        </p:nvSpPr>
        <p:spPr bwMode="auto">
          <a:xfrm>
            <a:off x="4495800" y="2590800"/>
            <a:ext cx="78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800" smtClean="0">
                <a:solidFill>
                  <a:srgbClr val="800000"/>
                </a:solidFill>
              </a:rPr>
              <a:t>???</a:t>
            </a:r>
            <a:endParaRPr lang="en-US" sz="3200" smtClean="0">
              <a:solidFill>
                <a:srgbClr val="800000"/>
              </a:solidFill>
            </a:endParaRPr>
          </a:p>
        </p:txBody>
      </p:sp>
      <p:pic>
        <p:nvPicPr>
          <p:cNvPr id="153619" name="Picture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810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0"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5525" y="459105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1" name="Text Box 14"/>
          <p:cNvSpPr txBox="1">
            <a:spLocks noChangeArrowheads="1"/>
          </p:cNvSpPr>
          <p:nvPr/>
        </p:nvSpPr>
        <p:spPr bwMode="auto">
          <a:xfrm>
            <a:off x="7493000" y="520065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smtClean="0">
                <a:solidFill>
                  <a:srgbClr val="003367"/>
                </a:solidFill>
              </a:rPr>
              <a:t>B</a:t>
            </a:r>
            <a:endParaRPr lang="en-US" sz="2800" b="1" smtClean="0">
              <a:solidFill>
                <a:srgbClr val="003367"/>
              </a:solidFill>
            </a:endParaRPr>
          </a:p>
        </p:txBody>
      </p:sp>
      <p:sp>
        <p:nvSpPr>
          <p:cNvPr id="45" name="Line 12"/>
          <p:cNvSpPr>
            <a:spLocks noChangeShapeType="1"/>
          </p:cNvSpPr>
          <p:nvPr/>
        </p:nvSpPr>
        <p:spPr bwMode="auto">
          <a:xfrm>
            <a:off x="4495800" y="40195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3623" name="Text Box 14"/>
          <p:cNvSpPr txBox="1">
            <a:spLocks noChangeArrowheads="1"/>
          </p:cNvSpPr>
          <p:nvPr/>
        </p:nvSpPr>
        <p:spPr bwMode="auto">
          <a:xfrm flipH="1">
            <a:off x="5381625" y="394335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grant</a:t>
            </a:r>
            <a:endParaRPr lang="en-US" smtClean="0">
              <a:solidFill>
                <a:srgbClr val="003367"/>
              </a:solidFill>
            </a:endParaRPr>
          </a:p>
        </p:txBody>
      </p:sp>
      <p:sp>
        <p:nvSpPr>
          <p:cNvPr id="47" name="Line 12"/>
          <p:cNvSpPr>
            <a:spLocks noChangeShapeType="1"/>
          </p:cNvSpPr>
          <p:nvPr/>
        </p:nvSpPr>
        <p:spPr bwMode="auto">
          <a:xfrm flipH="1">
            <a:off x="4495800" y="50101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3625" name="Text Box 14"/>
          <p:cNvSpPr txBox="1">
            <a:spLocks noChangeArrowheads="1"/>
          </p:cNvSpPr>
          <p:nvPr/>
        </p:nvSpPr>
        <p:spPr bwMode="auto">
          <a:xfrm flipH="1">
            <a:off x="5299075" y="493395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release</a:t>
            </a:r>
            <a:endParaRPr lang="en-US" smtClean="0">
              <a:solidFill>
                <a:srgbClr val="003367"/>
              </a:solidFill>
            </a:endParaRPr>
          </a:p>
        </p:txBody>
      </p:sp>
      <p:sp>
        <p:nvSpPr>
          <p:cNvPr id="153626" name="Text Box 14"/>
          <p:cNvSpPr txBox="1">
            <a:spLocks noChangeArrowheads="1"/>
          </p:cNvSpPr>
          <p:nvPr/>
        </p:nvSpPr>
        <p:spPr bwMode="auto">
          <a:xfrm>
            <a:off x="6096000" y="447675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x=x+1</a:t>
            </a:r>
            <a:endParaRPr lang="en-US" smtClean="0">
              <a:solidFill>
                <a:srgbClr val="003367"/>
              </a:solidFill>
            </a:endParaRPr>
          </a:p>
        </p:txBody>
      </p:sp>
      <p:cxnSp>
        <p:nvCxnSpPr>
          <p:cNvPr id="153627" name="Straight Connector 31"/>
          <p:cNvCxnSpPr>
            <a:cxnSpLocks noChangeShapeType="1"/>
          </p:cNvCxnSpPr>
          <p:nvPr/>
        </p:nvCxnSpPr>
        <p:spPr bwMode="auto">
          <a:xfrm>
            <a:off x="1828800" y="3962400"/>
            <a:ext cx="2590800" cy="1588"/>
          </a:xfrm>
          <a:prstGeom prst="line">
            <a:avLst/>
          </a:prstGeom>
          <a:noFill/>
          <a:ln w="9525">
            <a:solidFill>
              <a:schemeClr val="tx1"/>
            </a:solidFill>
            <a:prstDash val="sysDash"/>
            <a:round/>
            <a:headEnd/>
            <a:tailEnd/>
          </a:ln>
          <a:extLst>
            <a:ext uri="{909E8E84-426E-40dd-AFC4-6F175D3DCCD1}">
              <a14:hiddenFill xmlns:a14="http://schemas.microsoft.com/office/drawing/2010/main">
                <a:noFill/>
              </a14:hiddenFill>
            </a:ext>
          </a:extLst>
        </p:spPr>
      </p:cxnSp>
      <p:pic>
        <p:nvPicPr>
          <p:cNvPr id="153628" name="Picture 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267200"/>
            <a:ext cx="6111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quot;No&quot; Symbol 49"/>
          <p:cNvSpPr/>
          <p:nvPr/>
        </p:nvSpPr>
        <p:spPr bwMode="auto">
          <a:xfrm>
            <a:off x="1828800" y="3962400"/>
            <a:ext cx="1143000" cy="1143000"/>
          </a:xfrm>
          <a:prstGeom prst="noSmoking">
            <a:avLst/>
          </a:prstGeom>
          <a:solidFill>
            <a:srgbClr val="E8161F"/>
          </a:solidFill>
          <a:ln w="9525" cap="flat" cmpd="sng" algn="ctr">
            <a:no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ea typeface="ＭＳ Ｐゴシック" charset="-128"/>
              <a:cs typeface="Arial" charset="0"/>
            </a:endParaRPr>
          </a:p>
        </p:txBody>
      </p:sp>
      <p:cxnSp>
        <p:nvCxnSpPr>
          <p:cNvPr id="153630" name="Straight Connector 50"/>
          <p:cNvCxnSpPr>
            <a:cxnSpLocks noChangeShapeType="1"/>
          </p:cNvCxnSpPr>
          <p:nvPr/>
        </p:nvCxnSpPr>
        <p:spPr bwMode="auto">
          <a:xfrm>
            <a:off x="1828800" y="2514600"/>
            <a:ext cx="2590800" cy="1588"/>
          </a:xfrm>
          <a:prstGeom prst="line">
            <a:avLst/>
          </a:prstGeom>
          <a:noFill/>
          <a:ln w="9525">
            <a:solidFill>
              <a:schemeClr val="tx1"/>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376056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2"/>
          <p:cNvSpPr>
            <a:spLocks noGrp="1"/>
          </p:cNvSpPr>
          <p:nvPr>
            <p:ph type="title"/>
          </p:nvPr>
        </p:nvSpPr>
        <p:spPr/>
        <p:txBody>
          <a:bodyPr/>
          <a:lstStyle/>
          <a:p>
            <a:r>
              <a:rPr lang="en-US">
                <a:latin typeface="Arial" charset="0"/>
                <a:ea typeface="ＭＳ Ｐゴシック" charset="0"/>
                <a:cs typeface="Arial" charset="0"/>
              </a:rPr>
              <a:t>Leases and time</a:t>
            </a:r>
          </a:p>
        </p:txBody>
      </p:sp>
      <p:sp>
        <p:nvSpPr>
          <p:cNvPr id="151554" name="Content Placeholder 3"/>
          <p:cNvSpPr>
            <a:spLocks noGrp="1"/>
          </p:cNvSpPr>
          <p:nvPr>
            <p:ph idx="1"/>
          </p:nvPr>
        </p:nvSpPr>
        <p:spPr>
          <a:xfrm>
            <a:off x="457200" y="1447800"/>
            <a:ext cx="8226425" cy="5029200"/>
          </a:xfrm>
        </p:spPr>
        <p:txBody>
          <a:bodyPr/>
          <a:lstStyle/>
          <a:p>
            <a:r>
              <a:rPr lang="en-US" sz="2400">
                <a:latin typeface="Arial" charset="0"/>
                <a:ea typeface="ＭＳ Ｐゴシック" charset="0"/>
                <a:cs typeface="Arial" charset="0"/>
              </a:rPr>
              <a:t>The lease holder and lease service must agree when a lease has expired.</a:t>
            </a:r>
          </a:p>
          <a:p>
            <a:pPr lvl="1"/>
            <a:r>
              <a:rPr lang="en-US" sz="2000">
                <a:latin typeface="Arial" charset="0"/>
                <a:ea typeface="ＭＳ Ｐゴシック" charset="0"/>
                <a:cs typeface="Arial" charset="0"/>
              </a:rPr>
              <a:t>i.e., that its expiration time is in the past</a:t>
            </a:r>
          </a:p>
          <a:p>
            <a:pPr lvl="1"/>
            <a:r>
              <a:rPr lang="en-US" sz="2000">
                <a:latin typeface="Arial" charset="0"/>
                <a:ea typeface="ＭＳ Ｐゴシック" charset="0"/>
                <a:cs typeface="Arial" charset="0"/>
              </a:rPr>
              <a:t>Even if they can’t communicate!</a:t>
            </a:r>
          </a:p>
          <a:p>
            <a:r>
              <a:rPr lang="en-US" sz="2400">
                <a:latin typeface="Arial" charset="0"/>
                <a:ea typeface="ＭＳ Ｐゴシック" charset="0"/>
                <a:cs typeface="Arial" charset="0"/>
              </a:rPr>
              <a:t>We all have our clocks, but do they agree?</a:t>
            </a:r>
          </a:p>
          <a:p>
            <a:pPr lvl="1"/>
            <a:r>
              <a:rPr lang="en-US" sz="2000">
                <a:solidFill>
                  <a:srgbClr val="800000"/>
                </a:solidFill>
                <a:latin typeface="Arial" charset="0"/>
                <a:ea typeface="ＭＳ Ｐゴシック" charset="0"/>
                <a:cs typeface="Arial" charset="0"/>
              </a:rPr>
              <a:t>synchronized clocks</a:t>
            </a:r>
          </a:p>
          <a:p>
            <a:r>
              <a:rPr lang="en-US" sz="2400">
                <a:latin typeface="Arial" charset="0"/>
                <a:ea typeface="ＭＳ Ｐゴシック" charset="0"/>
                <a:cs typeface="Arial" charset="0"/>
              </a:rPr>
              <a:t>For leases, it is sufficient for the clocks to have a known bound on </a:t>
            </a:r>
            <a:r>
              <a:rPr lang="en-US" sz="2400">
                <a:solidFill>
                  <a:srgbClr val="800000"/>
                </a:solidFill>
                <a:latin typeface="Arial" charset="0"/>
                <a:ea typeface="ＭＳ Ｐゴシック" charset="0"/>
                <a:cs typeface="Arial" charset="0"/>
              </a:rPr>
              <a:t>clock drift</a:t>
            </a:r>
            <a:r>
              <a:rPr lang="en-US" sz="2400">
                <a:latin typeface="Arial" charset="0"/>
                <a:ea typeface="ＭＳ Ｐゴシック" charset="0"/>
                <a:cs typeface="Arial" charset="0"/>
              </a:rPr>
              <a:t>.</a:t>
            </a:r>
          </a:p>
          <a:p>
            <a:pPr lvl="1"/>
            <a:r>
              <a:rPr lang="en-US" sz="2000">
                <a:latin typeface="Arial" charset="0"/>
                <a:ea typeface="ＭＳ Ｐゴシック" charset="0"/>
                <a:cs typeface="Arial" charset="0"/>
              </a:rPr>
              <a:t>|T(C</a:t>
            </a:r>
            <a:r>
              <a:rPr lang="en-US" sz="2000" baseline="-25000">
                <a:latin typeface="Arial" charset="0"/>
                <a:ea typeface="ＭＳ Ｐゴシック" charset="0"/>
                <a:cs typeface="Arial" charset="0"/>
              </a:rPr>
              <a:t>i</a:t>
            </a:r>
            <a:r>
              <a:rPr lang="en-US" sz="2000">
                <a:latin typeface="Arial" charset="0"/>
                <a:ea typeface="ＭＳ Ｐゴシック" charset="0"/>
                <a:cs typeface="Arial" charset="0"/>
              </a:rPr>
              <a:t>) – T(C</a:t>
            </a:r>
            <a:r>
              <a:rPr lang="en-US" sz="2000" baseline="-25000">
                <a:latin typeface="Arial" charset="0"/>
                <a:ea typeface="ＭＳ Ｐゴシック" charset="0"/>
                <a:cs typeface="Arial" charset="0"/>
              </a:rPr>
              <a:t>j</a:t>
            </a:r>
            <a:r>
              <a:rPr lang="en-US" sz="2000">
                <a:latin typeface="Arial" charset="0"/>
                <a:ea typeface="ＭＳ Ｐゴシック" charset="0"/>
                <a:cs typeface="Arial" charset="0"/>
              </a:rPr>
              <a:t>)| &lt; </a:t>
            </a:r>
            <a:r>
              <a:rPr lang="en-US" sz="2800" b="0">
                <a:latin typeface="Arial" charset="0"/>
                <a:ea typeface="ＭＳ Ｐゴシック" charset="0"/>
                <a:cs typeface="Arial" charset="0"/>
              </a:rPr>
              <a:t>ε</a:t>
            </a:r>
            <a:endParaRPr lang="en-US" sz="2000" b="0">
              <a:latin typeface="Arial" charset="0"/>
              <a:ea typeface="ＭＳ Ｐゴシック" charset="0"/>
              <a:cs typeface="Arial" charset="0"/>
            </a:endParaRPr>
          </a:p>
          <a:p>
            <a:pPr lvl="1"/>
            <a:r>
              <a:rPr lang="en-US" sz="2000">
                <a:latin typeface="Arial" charset="0"/>
                <a:ea typeface="ＭＳ Ｐゴシック" charset="0"/>
                <a:cs typeface="Arial" charset="0"/>
              </a:rPr>
              <a:t>Build in </a:t>
            </a:r>
            <a:r>
              <a:rPr lang="en-US" sz="2000">
                <a:solidFill>
                  <a:srgbClr val="800000"/>
                </a:solidFill>
                <a:latin typeface="Arial" charset="0"/>
                <a:ea typeface="ＭＳ Ｐゴシック" charset="0"/>
                <a:cs typeface="Arial" charset="0"/>
              </a:rPr>
              <a:t>slack time</a:t>
            </a:r>
            <a:r>
              <a:rPr lang="en-US" sz="2000">
                <a:latin typeface="Arial" charset="0"/>
                <a:ea typeface="ＭＳ Ｐゴシック" charset="0"/>
                <a:cs typeface="Arial" charset="0"/>
              </a:rPr>
              <a:t> &gt; </a:t>
            </a:r>
            <a:r>
              <a:rPr lang="en-US" sz="2000" b="0">
                <a:latin typeface="Arial" charset="0"/>
                <a:ea typeface="ＭＳ Ｐゴシック" charset="0"/>
                <a:cs typeface="Arial" charset="0"/>
              </a:rPr>
              <a:t>ε</a:t>
            </a:r>
            <a:r>
              <a:rPr lang="en-US" sz="2000">
                <a:latin typeface="Arial" charset="0"/>
                <a:ea typeface="ＭＳ Ｐゴシック" charset="0"/>
                <a:cs typeface="Arial" charset="0"/>
              </a:rPr>
              <a:t> into the lease protocols as a safety margin.</a:t>
            </a:r>
          </a:p>
          <a:p>
            <a:pPr>
              <a:buFont typeface="Times New Roman" charset="0"/>
              <a:buNone/>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42343424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5334000"/>
            <a:ext cx="611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8" name="Picture 3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0213" y="5334000"/>
            <a:ext cx="611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p:cNvSpPr>
          <p:nvPr>
            <p:ph type="title"/>
          </p:nvPr>
        </p:nvSpPr>
        <p:spPr/>
        <p:txBody>
          <a:bodyPr/>
          <a:lstStyle/>
          <a:p>
            <a:r>
              <a:rPr lang="en-US" sz="3200" dirty="0" smtClean="0">
                <a:latin typeface="Arial" charset="0"/>
                <a:ea typeface="ＭＳ Ｐゴシック" charset="0"/>
              </a:rPr>
              <a:t>Using locks to coordinate </a:t>
            </a:r>
            <a:r>
              <a:rPr lang="en-US" sz="3200" dirty="0">
                <a:latin typeface="Arial" charset="0"/>
                <a:ea typeface="ＭＳ Ｐゴシック" charset="0"/>
              </a:rPr>
              <a:t>data access</a:t>
            </a:r>
          </a:p>
        </p:txBody>
      </p:sp>
      <p:sp>
        <p:nvSpPr>
          <p:cNvPr id="45060" name="Content Placeholder 2"/>
          <p:cNvSpPr>
            <a:spLocks noGrp="1"/>
          </p:cNvSpPr>
          <p:nvPr>
            <p:ph idx="1"/>
          </p:nvPr>
        </p:nvSpPr>
        <p:spPr>
          <a:xfrm>
            <a:off x="457200" y="1676400"/>
            <a:ext cx="8226425" cy="838200"/>
          </a:xfrm>
        </p:spPr>
        <p:txBody>
          <a:bodyPr/>
          <a:lstStyle/>
          <a:p>
            <a:r>
              <a:rPr lang="en-US" b="0" dirty="0">
                <a:latin typeface="Arial" charset="0"/>
                <a:ea typeface="ＭＳ Ｐゴシック" charset="0"/>
              </a:rPr>
              <a:t>Ownership transfers on a lock are serialized.</a:t>
            </a:r>
          </a:p>
          <a:p>
            <a:pPr lvl="1">
              <a:buFont typeface="Times New Roman" charset="0"/>
              <a:buNone/>
            </a:pPr>
            <a:endParaRPr lang="en-US" dirty="0">
              <a:latin typeface="Arial" charset="0"/>
              <a:ea typeface="ＭＳ Ｐゴシック" charset="0"/>
            </a:endParaRPr>
          </a:p>
        </p:txBody>
      </p:sp>
      <p:sp>
        <p:nvSpPr>
          <p:cNvPr id="45061" name="Line 3"/>
          <p:cNvSpPr>
            <a:spLocks noChangeShapeType="1"/>
          </p:cNvSpPr>
          <p:nvPr/>
        </p:nvSpPr>
        <p:spPr bwMode="auto">
          <a:xfrm>
            <a:off x="1066800" y="3308350"/>
            <a:ext cx="71548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prstClr val="white"/>
              </a:solidFill>
            </a:endParaRPr>
          </a:p>
        </p:txBody>
      </p:sp>
      <p:sp>
        <p:nvSpPr>
          <p:cNvPr id="45062" name="Line 6"/>
          <p:cNvSpPr>
            <a:spLocks noChangeShapeType="1"/>
          </p:cNvSpPr>
          <p:nvPr/>
        </p:nvSpPr>
        <p:spPr bwMode="auto">
          <a:xfrm>
            <a:off x="1066800" y="4722813"/>
            <a:ext cx="71548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prstClr val="white"/>
              </a:solidFill>
            </a:endParaRPr>
          </a:p>
        </p:txBody>
      </p:sp>
      <p:sp>
        <p:nvSpPr>
          <p:cNvPr id="45063" name="Line 10"/>
          <p:cNvSpPr>
            <a:spLocks noChangeShapeType="1"/>
          </p:cNvSpPr>
          <p:nvPr/>
        </p:nvSpPr>
        <p:spPr bwMode="auto">
          <a:xfrm flipV="1">
            <a:off x="1219200" y="6097588"/>
            <a:ext cx="70024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prstClr val="white"/>
              </a:solidFill>
            </a:endParaRPr>
          </a:p>
        </p:txBody>
      </p:sp>
      <p:sp>
        <p:nvSpPr>
          <p:cNvPr id="45064" name="Rectangle 14"/>
          <p:cNvSpPr>
            <a:spLocks noChangeArrowheads="1"/>
          </p:cNvSpPr>
          <p:nvPr/>
        </p:nvSpPr>
        <p:spPr bwMode="auto">
          <a:xfrm>
            <a:off x="611188" y="3082925"/>
            <a:ext cx="47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smtClean="0">
                <a:solidFill>
                  <a:srgbClr val="003367"/>
                </a:solidFill>
              </a:rPr>
              <a:t>A</a:t>
            </a:r>
          </a:p>
        </p:txBody>
      </p:sp>
      <p:sp>
        <p:nvSpPr>
          <p:cNvPr id="45065" name="Rectangle 15"/>
          <p:cNvSpPr>
            <a:spLocks noChangeArrowheads="1"/>
          </p:cNvSpPr>
          <p:nvPr/>
        </p:nvSpPr>
        <p:spPr bwMode="auto">
          <a:xfrm>
            <a:off x="471488" y="4414838"/>
            <a:ext cx="67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smtClean="0">
                <a:solidFill>
                  <a:srgbClr val="003367"/>
                </a:solidFill>
              </a:rPr>
              <a:t>SS</a:t>
            </a:r>
          </a:p>
        </p:txBody>
      </p:sp>
      <p:sp>
        <p:nvSpPr>
          <p:cNvPr id="45066" name="Oval 18"/>
          <p:cNvSpPr>
            <a:spLocks noChangeArrowheads="1"/>
          </p:cNvSpPr>
          <p:nvPr/>
        </p:nvSpPr>
        <p:spPr bwMode="auto">
          <a:xfrm>
            <a:off x="1905000" y="4637088"/>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cxnSp>
        <p:nvCxnSpPr>
          <p:cNvPr id="10" name="AutoShape 20"/>
          <p:cNvCxnSpPr>
            <a:cxnSpLocks noChangeShapeType="1"/>
            <a:stCxn id="45068" idx="5"/>
            <a:endCxn id="45066" idx="1"/>
          </p:cNvCxnSpPr>
          <p:nvPr/>
        </p:nvCxnSpPr>
        <p:spPr bwMode="auto">
          <a:xfrm rot="16200000" flipH="1">
            <a:off x="1044575" y="3775075"/>
            <a:ext cx="1282700"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5068" name="Oval 21"/>
          <p:cNvSpPr>
            <a:spLocks noChangeArrowheads="1"/>
          </p:cNvSpPr>
          <p:nvPr/>
        </p:nvSpPr>
        <p:spPr bwMode="auto">
          <a:xfrm>
            <a:off x="1295400" y="323215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sp>
        <p:nvSpPr>
          <p:cNvPr id="45069" name="Rectangle 15"/>
          <p:cNvSpPr>
            <a:spLocks noChangeArrowheads="1"/>
          </p:cNvSpPr>
          <p:nvPr/>
        </p:nvSpPr>
        <p:spPr bwMode="auto">
          <a:xfrm>
            <a:off x="660400" y="5867400"/>
            <a:ext cx="48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smtClean="0">
                <a:solidFill>
                  <a:srgbClr val="003367"/>
                </a:solidFill>
              </a:rPr>
              <a:t>B</a:t>
            </a:r>
          </a:p>
        </p:txBody>
      </p:sp>
      <p:sp>
        <p:nvSpPr>
          <p:cNvPr id="45070" name="Oval 18"/>
          <p:cNvSpPr>
            <a:spLocks noChangeArrowheads="1"/>
          </p:cNvSpPr>
          <p:nvPr/>
        </p:nvSpPr>
        <p:spPr bwMode="auto">
          <a:xfrm flipV="1">
            <a:off x="2495550" y="320040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cxnSp>
        <p:nvCxnSpPr>
          <p:cNvPr id="14" name="AutoShape 20"/>
          <p:cNvCxnSpPr>
            <a:cxnSpLocks noChangeShapeType="1"/>
            <a:stCxn id="45066" idx="7"/>
            <a:endCxn id="45070" idx="1"/>
          </p:cNvCxnSpPr>
          <p:nvPr/>
        </p:nvCxnSpPr>
        <p:spPr bwMode="auto">
          <a:xfrm rot="5400000" flipH="1" flipV="1">
            <a:off x="1628775" y="3768725"/>
            <a:ext cx="1314450" cy="469900"/>
          </a:xfrm>
          <a:prstGeom prst="straightConnector1">
            <a:avLst/>
          </a:prstGeom>
          <a:noFill/>
          <a:ln w="31750" cap="flat" cmpd="sng" algn="ctr">
            <a:solidFill>
              <a:schemeClr val="accent6"/>
            </a:solidFill>
            <a:prstDash val="solid"/>
            <a:round/>
            <a:headEnd type="none" w="sm" len="sm"/>
            <a:tailEnd type="triangle" w="lg" len="med"/>
          </a:ln>
          <a:effectLst/>
        </p:spPr>
      </p:cxnSp>
      <p:cxnSp>
        <p:nvCxnSpPr>
          <p:cNvPr id="16" name="AutoShape 20"/>
          <p:cNvCxnSpPr>
            <a:cxnSpLocks noChangeShapeType="1"/>
            <a:stCxn id="45073" idx="5"/>
          </p:cNvCxnSpPr>
          <p:nvPr/>
        </p:nvCxnSpPr>
        <p:spPr bwMode="auto">
          <a:xfrm rot="5400000" flipH="1" flipV="1">
            <a:off x="4133850" y="5165726"/>
            <a:ext cx="1254125"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5073" name="Oval 21"/>
          <p:cNvSpPr>
            <a:spLocks noChangeArrowheads="1"/>
          </p:cNvSpPr>
          <p:nvPr/>
        </p:nvSpPr>
        <p:spPr bwMode="auto">
          <a:xfrm flipV="1">
            <a:off x="4370388"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sp>
        <p:nvSpPr>
          <p:cNvPr id="45074" name="Oval 18"/>
          <p:cNvSpPr>
            <a:spLocks noChangeArrowheads="1"/>
          </p:cNvSpPr>
          <p:nvPr/>
        </p:nvSpPr>
        <p:spPr bwMode="auto">
          <a:xfrm>
            <a:off x="5570538"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cxnSp>
        <p:nvCxnSpPr>
          <p:cNvPr id="19" name="AutoShape 20"/>
          <p:cNvCxnSpPr>
            <a:cxnSpLocks noChangeShapeType="1"/>
            <a:endCxn id="45074" idx="1"/>
          </p:cNvCxnSpPr>
          <p:nvPr/>
        </p:nvCxnSpPr>
        <p:spPr bwMode="auto">
          <a:xfrm rot="16200000" flipH="1">
            <a:off x="4733925" y="5175251"/>
            <a:ext cx="1254125" cy="4699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5076" name="Rectangle 19"/>
          <p:cNvSpPr>
            <a:spLocks noChangeArrowheads="1"/>
          </p:cNvSpPr>
          <p:nvPr/>
        </p:nvSpPr>
        <p:spPr bwMode="auto">
          <a:xfrm>
            <a:off x="914400" y="2743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smtClean="0">
                <a:solidFill>
                  <a:srgbClr val="003367"/>
                </a:solidFill>
              </a:rPr>
              <a:t>W(x)=v</a:t>
            </a:r>
            <a:endParaRPr lang="en-US" sz="2000" i="1" smtClean="0">
              <a:solidFill>
                <a:srgbClr val="003367"/>
              </a:solidFill>
            </a:endParaRPr>
          </a:p>
        </p:txBody>
      </p:sp>
      <p:sp>
        <p:nvSpPr>
          <p:cNvPr id="45077" name="Rectangle 20"/>
          <p:cNvSpPr>
            <a:spLocks noChangeArrowheads="1"/>
          </p:cNvSpPr>
          <p:nvPr/>
        </p:nvSpPr>
        <p:spPr bwMode="auto">
          <a:xfrm>
            <a:off x="4065588" y="61991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smtClean="0">
                <a:solidFill>
                  <a:srgbClr val="003367"/>
                </a:solidFill>
              </a:rPr>
              <a:t>R(x)</a:t>
            </a:r>
            <a:endParaRPr lang="en-US" sz="2000" i="1" smtClean="0">
              <a:solidFill>
                <a:srgbClr val="003367"/>
              </a:solidFill>
            </a:endParaRPr>
          </a:p>
        </p:txBody>
      </p:sp>
      <p:sp>
        <p:nvSpPr>
          <p:cNvPr id="45078" name="Rectangle 21"/>
          <p:cNvSpPr>
            <a:spLocks noChangeArrowheads="1"/>
          </p:cNvSpPr>
          <p:nvPr/>
        </p:nvSpPr>
        <p:spPr bwMode="auto">
          <a:xfrm>
            <a:off x="5513388" y="6167438"/>
            <a:ext cx="411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mtClean="0">
                <a:solidFill>
                  <a:srgbClr val="003367"/>
                </a:solidFill>
              </a:rPr>
              <a:t>v</a:t>
            </a:r>
            <a:endParaRPr lang="en-US" i="1" smtClean="0">
              <a:solidFill>
                <a:srgbClr val="003367"/>
              </a:solidFill>
            </a:endParaRPr>
          </a:p>
        </p:txBody>
      </p:sp>
      <p:sp>
        <p:nvSpPr>
          <p:cNvPr id="45079" name="Oval 18"/>
          <p:cNvSpPr>
            <a:spLocks noChangeArrowheads="1"/>
          </p:cNvSpPr>
          <p:nvPr/>
        </p:nvSpPr>
        <p:spPr bwMode="auto">
          <a:xfrm flipV="1">
            <a:off x="7007225" y="4700588"/>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cxnSp>
        <p:nvCxnSpPr>
          <p:cNvPr id="24" name="AutoShape 20"/>
          <p:cNvCxnSpPr>
            <a:cxnSpLocks noChangeShapeType="1"/>
            <a:stCxn id="45081" idx="5"/>
            <a:endCxn id="45079" idx="1"/>
          </p:cNvCxnSpPr>
          <p:nvPr/>
        </p:nvCxnSpPr>
        <p:spPr bwMode="auto">
          <a:xfrm rot="5400000" flipH="1" flipV="1">
            <a:off x="6192837" y="5197476"/>
            <a:ext cx="1190625"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5081" name="Oval 21"/>
          <p:cNvSpPr>
            <a:spLocks noChangeArrowheads="1"/>
          </p:cNvSpPr>
          <p:nvPr/>
        </p:nvSpPr>
        <p:spPr bwMode="auto">
          <a:xfrm flipV="1">
            <a:off x="6397625"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sp>
        <p:nvSpPr>
          <p:cNvPr id="45082" name="Oval 18"/>
          <p:cNvSpPr>
            <a:spLocks noChangeArrowheads="1"/>
          </p:cNvSpPr>
          <p:nvPr/>
        </p:nvSpPr>
        <p:spPr bwMode="auto">
          <a:xfrm>
            <a:off x="7597775"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cxnSp>
        <p:nvCxnSpPr>
          <p:cNvPr id="27" name="AutoShape 20"/>
          <p:cNvCxnSpPr>
            <a:cxnSpLocks noChangeShapeType="1"/>
            <a:stCxn id="45079" idx="7"/>
            <a:endCxn id="45082" idx="1"/>
          </p:cNvCxnSpPr>
          <p:nvPr/>
        </p:nvCxnSpPr>
        <p:spPr bwMode="auto">
          <a:xfrm rot="16200000" flipH="1">
            <a:off x="6792912" y="5207001"/>
            <a:ext cx="1190625" cy="4699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5084" name="Rectangle 27"/>
          <p:cNvSpPr>
            <a:spLocks noChangeArrowheads="1"/>
          </p:cNvSpPr>
          <p:nvPr/>
        </p:nvSpPr>
        <p:spPr bwMode="auto">
          <a:xfrm>
            <a:off x="6092825" y="61991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smtClean="0">
                <a:solidFill>
                  <a:srgbClr val="003367"/>
                </a:solidFill>
              </a:rPr>
              <a:t>W(x)=u</a:t>
            </a:r>
            <a:endParaRPr lang="en-US" sz="2000" i="1" smtClean="0">
              <a:solidFill>
                <a:srgbClr val="003367"/>
              </a:solidFill>
            </a:endParaRPr>
          </a:p>
        </p:txBody>
      </p:sp>
      <p:sp>
        <p:nvSpPr>
          <p:cNvPr id="45085" name="Rectangle 28"/>
          <p:cNvSpPr>
            <a:spLocks noChangeArrowheads="1"/>
          </p:cNvSpPr>
          <p:nvPr/>
        </p:nvSpPr>
        <p:spPr bwMode="auto">
          <a:xfrm>
            <a:off x="7540625" y="6167438"/>
            <a:ext cx="688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mtClean="0">
                <a:solidFill>
                  <a:srgbClr val="003367"/>
                </a:solidFill>
              </a:rPr>
              <a:t>OK</a:t>
            </a:r>
            <a:endParaRPr lang="en-US" i="1" smtClean="0">
              <a:solidFill>
                <a:srgbClr val="003367"/>
              </a:solidFill>
            </a:endParaRPr>
          </a:p>
        </p:txBody>
      </p:sp>
      <p:sp>
        <p:nvSpPr>
          <p:cNvPr id="45086" name="Rectangle 29"/>
          <p:cNvSpPr>
            <a:spLocks noChangeArrowheads="1"/>
          </p:cNvSpPr>
          <p:nvPr/>
        </p:nvSpPr>
        <p:spPr bwMode="auto">
          <a:xfrm>
            <a:off x="2286000" y="2743200"/>
            <a:ext cx="68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mtClean="0">
                <a:solidFill>
                  <a:srgbClr val="003367"/>
                </a:solidFill>
              </a:rPr>
              <a:t>OK</a:t>
            </a:r>
            <a:endParaRPr lang="en-US" i="1" smtClean="0">
              <a:solidFill>
                <a:srgbClr val="003367"/>
              </a:solidFill>
            </a:endParaRPr>
          </a:p>
        </p:txBody>
      </p:sp>
      <p:pic>
        <p:nvPicPr>
          <p:cNvPr id="45087"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36925"/>
            <a:ext cx="6111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AutoShape 20"/>
          <p:cNvCxnSpPr>
            <a:cxnSpLocks noChangeShapeType="1"/>
          </p:cNvCxnSpPr>
          <p:nvPr/>
        </p:nvCxnSpPr>
        <p:spPr bwMode="auto">
          <a:xfrm rot="16200000" flipH="1">
            <a:off x="2498725" y="3749675"/>
            <a:ext cx="1282700" cy="488950"/>
          </a:xfrm>
          <a:prstGeom prst="straightConnector1">
            <a:avLst/>
          </a:prstGeom>
          <a:noFill/>
          <a:ln w="41275" cap="flat" cmpd="sng" algn="ctr">
            <a:solidFill>
              <a:schemeClr val="accent6"/>
            </a:solidFill>
            <a:prstDash val="solid"/>
            <a:round/>
            <a:headEnd type="none" w="sm" len="sm"/>
            <a:tailEnd type="triangle" w="lg" len="med"/>
          </a:ln>
          <a:effectLst/>
        </p:spPr>
      </p:cxnSp>
      <p:cxnSp>
        <p:nvCxnSpPr>
          <p:cNvPr id="34" name="AutoShape 20"/>
          <p:cNvCxnSpPr>
            <a:cxnSpLocks noChangeShapeType="1"/>
          </p:cNvCxnSpPr>
          <p:nvPr/>
        </p:nvCxnSpPr>
        <p:spPr bwMode="auto">
          <a:xfrm rot="16200000" flipH="1">
            <a:off x="3152775" y="5133975"/>
            <a:ext cx="1282700" cy="488950"/>
          </a:xfrm>
          <a:prstGeom prst="straightConnector1">
            <a:avLst/>
          </a:prstGeom>
          <a:noFill/>
          <a:ln w="41275" cap="flat" cmpd="sng" algn="ctr">
            <a:solidFill>
              <a:schemeClr val="accent6"/>
            </a:solidFill>
            <a:prstDash val="solid"/>
            <a:round/>
            <a:headEnd type="none" w="sm" len="sm"/>
            <a:tailEnd type="triangle" w="lg" len="med"/>
          </a:ln>
          <a:effectLst/>
        </p:spPr>
      </p:cxnSp>
      <p:cxnSp>
        <p:nvCxnSpPr>
          <p:cNvPr id="45090" name="Straight Connector 34"/>
          <p:cNvCxnSpPr>
            <a:cxnSpLocks noChangeShapeType="1"/>
          </p:cNvCxnSpPr>
          <p:nvPr/>
        </p:nvCxnSpPr>
        <p:spPr bwMode="auto">
          <a:xfrm rot="5400000">
            <a:off x="2205832" y="4702969"/>
            <a:ext cx="2597150" cy="1587"/>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sp>
        <p:nvSpPr>
          <p:cNvPr id="45091" name="Text Box 14"/>
          <p:cNvSpPr txBox="1">
            <a:spLocks noChangeArrowheads="1"/>
          </p:cNvSpPr>
          <p:nvPr/>
        </p:nvSpPr>
        <p:spPr bwMode="auto">
          <a:xfrm>
            <a:off x="3573463" y="5105400"/>
            <a:ext cx="769937"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grant</a:t>
            </a:r>
            <a:endParaRPr lang="en-US" smtClean="0">
              <a:solidFill>
                <a:srgbClr val="003367"/>
              </a:solidFill>
            </a:endParaRPr>
          </a:p>
        </p:txBody>
      </p:sp>
      <p:sp>
        <p:nvSpPr>
          <p:cNvPr id="45092" name="Text Box 14"/>
          <p:cNvSpPr txBox="1">
            <a:spLocks noChangeArrowheads="1"/>
          </p:cNvSpPr>
          <p:nvPr/>
        </p:nvSpPr>
        <p:spPr bwMode="auto">
          <a:xfrm>
            <a:off x="2438400" y="36576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release</a:t>
            </a:r>
            <a:endParaRPr lang="en-US" smtClean="0">
              <a:solidFill>
                <a:srgbClr val="003367"/>
              </a:solidFill>
            </a:endParaRPr>
          </a:p>
        </p:txBody>
      </p:sp>
      <p:sp>
        <p:nvSpPr>
          <p:cNvPr id="45093" name="Oval 18"/>
          <p:cNvSpPr>
            <a:spLocks noChangeArrowheads="1"/>
          </p:cNvSpPr>
          <p:nvPr/>
        </p:nvSpPr>
        <p:spPr bwMode="auto">
          <a:xfrm flipV="1">
            <a:off x="5010150" y="464820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smtClean="0">
              <a:solidFill>
                <a:prstClr val="white"/>
              </a:solidFill>
            </a:endParaRPr>
          </a:p>
        </p:txBody>
      </p:sp>
    </p:spTree>
    <p:extLst>
      <p:ext uri="{BB962C8B-B14F-4D97-AF65-F5344CB8AC3E}">
        <p14:creationId xmlns:p14="http://schemas.microsoft.com/office/powerpoint/2010/main" val="21212413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5334000"/>
            <a:ext cx="611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3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0213" y="5334000"/>
            <a:ext cx="611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1"/>
          <p:cNvSpPr>
            <a:spLocks noGrp="1"/>
          </p:cNvSpPr>
          <p:nvPr>
            <p:ph type="title"/>
          </p:nvPr>
        </p:nvSpPr>
        <p:spPr/>
        <p:txBody>
          <a:bodyPr/>
          <a:lstStyle/>
          <a:p>
            <a:r>
              <a:rPr lang="en-US">
                <a:latin typeface="Arial" charset="0"/>
                <a:ea typeface="ＭＳ Ｐゴシック" charset="0"/>
              </a:rPr>
              <a:t>Coordinating data access</a:t>
            </a:r>
          </a:p>
        </p:txBody>
      </p:sp>
      <p:sp>
        <p:nvSpPr>
          <p:cNvPr id="47108" name="Line 3"/>
          <p:cNvSpPr>
            <a:spLocks noChangeShapeType="1"/>
          </p:cNvSpPr>
          <p:nvPr/>
        </p:nvSpPr>
        <p:spPr bwMode="auto">
          <a:xfrm>
            <a:off x="1066800" y="3308350"/>
            <a:ext cx="71548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p:cNvSpPr>
            <a:spLocks noChangeShapeType="1"/>
          </p:cNvSpPr>
          <p:nvPr/>
        </p:nvSpPr>
        <p:spPr bwMode="auto">
          <a:xfrm>
            <a:off x="1066800" y="4722813"/>
            <a:ext cx="71548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10"/>
          <p:cNvSpPr>
            <a:spLocks noChangeShapeType="1"/>
          </p:cNvSpPr>
          <p:nvPr/>
        </p:nvSpPr>
        <p:spPr bwMode="auto">
          <a:xfrm flipV="1">
            <a:off x="1219200" y="6097588"/>
            <a:ext cx="700246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1" name="Rectangle 14"/>
          <p:cNvSpPr>
            <a:spLocks noChangeArrowheads="1"/>
          </p:cNvSpPr>
          <p:nvPr/>
        </p:nvSpPr>
        <p:spPr bwMode="auto">
          <a:xfrm>
            <a:off x="611188" y="3082925"/>
            <a:ext cx="47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a:solidFill>
                  <a:schemeClr val="tx1"/>
                </a:solidFill>
              </a:rPr>
              <a:t>A</a:t>
            </a:r>
          </a:p>
        </p:txBody>
      </p:sp>
      <p:sp>
        <p:nvSpPr>
          <p:cNvPr id="47112" name="Rectangle 15"/>
          <p:cNvSpPr>
            <a:spLocks noChangeArrowheads="1"/>
          </p:cNvSpPr>
          <p:nvPr/>
        </p:nvSpPr>
        <p:spPr bwMode="auto">
          <a:xfrm>
            <a:off x="471488" y="4414838"/>
            <a:ext cx="67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a:solidFill>
                  <a:srgbClr val="003367"/>
                </a:solidFill>
              </a:rPr>
              <a:t>SS</a:t>
            </a:r>
          </a:p>
        </p:txBody>
      </p:sp>
      <p:sp>
        <p:nvSpPr>
          <p:cNvPr id="47113" name="Oval 18"/>
          <p:cNvSpPr>
            <a:spLocks noChangeArrowheads="1"/>
          </p:cNvSpPr>
          <p:nvPr/>
        </p:nvSpPr>
        <p:spPr bwMode="auto">
          <a:xfrm>
            <a:off x="1905000" y="4637088"/>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cxnSp>
        <p:nvCxnSpPr>
          <p:cNvPr id="10" name="AutoShape 20"/>
          <p:cNvCxnSpPr>
            <a:cxnSpLocks noChangeShapeType="1"/>
            <a:stCxn id="47115" idx="5"/>
            <a:endCxn id="47113" idx="1"/>
          </p:cNvCxnSpPr>
          <p:nvPr/>
        </p:nvCxnSpPr>
        <p:spPr bwMode="auto">
          <a:xfrm rot="16200000" flipH="1">
            <a:off x="1044575" y="3775075"/>
            <a:ext cx="1282700"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7115" name="Oval 21"/>
          <p:cNvSpPr>
            <a:spLocks noChangeArrowheads="1"/>
          </p:cNvSpPr>
          <p:nvPr/>
        </p:nvSpPr>
        <p:spPr bwMode="auto">
          <a:xfrm>
            <a:off x="1295400" y="323215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sp>
        <p:nvSpPr>
          <p:cNvPr id="47116" name="Rectangle 15"/>
          <p:cNvSpPr>
            <a:spLocks noChangeArrowheads="1"/>
          </p:cNvSpPr>
          <p:nvPr/>
        </p:nvSpPr>
        <p:spPr bwMode="auto">
          <a:xfrm>
            <a:off x="660400" y="5867400"/>
            <a:ext cx="48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b="1" i="1">
                <a:solidFill>
                  <a:srgbClr val="003367"/>
                </a:solidFill>
              </a:rPr>
              <a:t>B</a:t>
            </a:r>
          </a:p>
        </p:txBody>
      </p:sp>
      <p:sp>
        <p:nvSpPr>
          <p:cNvPr id="47117" name="Oval 18"/>
          <p:cNvSpPr>
            <a:spLocks noChangeArrowheads="1"/>
          </p:cNvSpPr>
          <p:nvPr/>
        </p:nvSpPr>
        <p:spPr bwMode="auto">
          <a:xfrm flipV="1">
            <a:off x="2495550" y="320040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cxnSp>
        <p:nvCxnSpPr>
          <p:cNvPr id="14" name="AutoShape 20"/>
          <p:cNvCxnSpPr>
            <a:cxnSpLocks noChangeShapeType="1"/>
            <a:stCxn id="47113" idx="7"/>
            <a:endCxn id="47117" idx="1"/>
          </p:cNvCxnSpPr>
          <p:nvPr/>
        </p:nvCxnSpPr>
        <p:spPr bwMode="auto">
          <a:xfrm rot="5400000" flipH="1" flipV="1">
            <a:off x="1628775" y="3768725"/>
            <a:ext cx="1314450" cy="469900"/>
          </a:xfrm>
          <a:prstGeom prst="straightConnector1">
            <a:avLst/>
          </a:prstGeom>
          <a:noFill/>
          <a:ln w="31750" cap="flat" cmpd="sng" algn="ctr">
            <a:solidFill>
              <a:schemeClr val="accent6"/>
            </a:solidFill>
            <a:prstDash val="solid"/>
            <a:round/>
            <a:headEnd type="none" w="sm" len="sm"/>
            <a:tailEnd type="triangle" w="lg" len="med"/>
          </a:ln>
          <a:effectLst/>
        </p:spPr>
      </p:cxnSp>
      <p:cxnSp>
        <p:nvCxnSpPr>
          <p:cNvPr id="16" name="AutoShape 20"/>
          <p:cNvCxnSpPr>
            <a:cxnSpLocks noChangeShapeType="1"/>
            <a:stCxn id="47120" idx="5"/>
          </p:cNvCxnSpPr>
          <p:nvPr/>
        </p:nvCxnSpPr>
        <p:spPr bwMode="auto">
          <a:xfrm rot="5400000" flipH="1" flipV="1">
            <a:off x="4133850" y="5165726"/>
            <a:ext cx="1254125"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7120" name="Oval 21"/>
          <p:cNvSpPr>
            <a:spLocks noChangeArrowheads="1"/>
          </p:cNvSpPr>
          <p:nvPr/>
        </p:nvSpPr>
        <p:spPr bwMode="auto">
          <a:xfrm flipV="1">
            <a:off x="4370388"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sp>
        <p:nvSpPr>
          <p:cNvPr id="47121" name="Oval 18"/>
          <p:cNvSpPr>
            <a:spLocks noChangeArrowheads="1"/>
          </p:cNvSpPr>
          <p:nvPr/>
        </p:nvSpPr>
        <p:spPr bwMode="auto">
          <a:xfrm>
            <a:off x="5570538"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cxnSp>
        <p:nvCxnSpPr>
          <p:cNvPr id="19" name="AutoShape 20"/>
          <p:cNvCxnSpPr>
            <a:cxnSpLocks noChangeShapeType="1"/>
            <a:endCxn id="47121" idx="1"/>
          </p:cNvCxnSpPr>
          <p:nvPr/>
        </p:nvCxnSpPr>
        <p:spPr bwMode="auto">
          <a:xfrm rot="16200000" flipH="1">
            <a:off x="4733925" y="5175251"/>
            <a:ext cx="1254125" cy="4699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7123" name="Rectangle 19"/>
          <p:cNvSpPr>
            <a:spLocks noChangeArrowheads="1"/>
          </p:cNvSpPr>
          <p:nvPr/>
        </p:nvSpPr>
        <p:spPr bwMode="auto">
          <a:xfrm>
            <a:off x="914400" y="2743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3367"/>
                </a:solidFill>
              </a:rPr>
              <a:t>W(x)=v</a:t>
            </a:r>
            <a:endParaRPr lang="en-US" sz="2000" i="1">
              <a:solidFill>
                <a:srgbClr val="003367"/>
              </a:solidFill>
            </a:endParaRPr>
          </a:p>
        </p:txBody>
      </p:sp>
      <p:sp>
        <p:nvSpPr>
          <p:cNvPr id="47124" name="Rectangle 20"/>
          <p:cNvSpPr>
            <a:spLocks noChangeArrowheads="1"/>
          </p:cNvSpPr>
          <p:nvPr/>
        </p:nvSpPr>
        <p:spPr bwMode="auto">
          <a:xfrm>
            <a:off x="4065588" y="61991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3367"/>
                </a:solidFill>
              </a:rPr>
              <a:t>R(x)</a:t>
            </a:r>
            <a:endParaRPr lang="en-US" sz="2000" i="1">
              <a:solidFill>
                <a:srgbClr val="003367"/>
              </a:solidFill>
            </a:endParaRPr>
          </a:p>
        </p:txBody>
      </p:sp>
      <p:sp>
        <p:nvSpPr>
          <p:cNvPr id="47125" name="Rectangle 21"/>
          <p:cNvSpPr>
            <a:spLocks noChangeArrowheads="1"/>
          </p:cNvSpPr>
          <p:nvPr/>
        </p:nvSpPr>
        <p:spPr bwMode="auto">
          <a:xfrm>
            <a:off x="5513388" y="6167438"/>
            <a:ext cx="411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3367"/>
                </a:solidFill>
              </a:rPr>
              <a:t>v</a:t>
            </a:r>
            <a:endParaRPr lang="en-US" i="1">
              <a:solidFill>
                <a:srgbClr val="003367"/>
              </a:solidFill>
            </a:endParaRPr>
          </a:p>
        </p:txBody>
      </p:sp>
      <p:sp>
        <p:nvSpPr>
          <p:cNvPr id="47126" name="Oval 18"/>
          <p:cNvSpPr>
            <a:spLocks noChangeArrowheads="1"/>
          </p:cNvSpPr>
          <p:nvPr/>
        </p:nvSpPr>
        <p:spPr bwMode="auto">
          <a:xfrm flipV="1">
            <a:off x="7007225" y="4700588"/>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cxnSp>
        <p:nvCxnSpPr>
          <p:cNvPr id="24" name="AutoShape 20"/>
          <p:cNvCxnSpPr>
            <a:cxnSpLocks noChangeShapeType="1"/>
            <a:stCxn id="47128" idx="5"/>
            <a:endCxn id="47126" idx="1"/>
          </p:cNvCxnSpPr>
          <p:nvPr/>
        </p:nvCxnSpPr>
        <p:spPr bwMode="auto">
          <a:xfrm rot="5400000" flipH="1" flipV="1">
            <a:off x="6192837" y="5197476"/>
            <a:ext cx="1190625" cy="4889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7128" name="Oval 21"/>
          <p:cNvSpPr>
            <a:spLocks noChangeArrowheads="1"/>
          </p:cNvSpPr>
          <p:nvPr/>
        </p:nvSpPr>
        <p:spPr bwMode="auto">
          <a:xfrm flipV="1">
            <a:off x="6397625"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sp>
        <p:nvSpPr>
          <p:cNvPr id="47129" name="Oval 18"/>
          <p:cNvSpPr>
            <a:spLocks noChangeArrowheads="1"/>
          </p:cNvSpPr>
          <p:nvPr/>
        </p:nvSpPr>
        <p:spPr bwMode="auto">
          <a:xfrm>
            <a:off x="7597775" y="6011863"/>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cxnSp>
        <p:nvCxnSpPr>
          <p:cNvPr id="27" name="AutoShape 20"/>
          <p:cNvCxnSpPr>
            <a:cxnSpLocks noChangeShapeType="1"/>
            <a:stCxn id="47126" idx="7"/>
            <a:endCxn id="47129" idx="1"/>
          </p:cNvCxnSpPr>
          <p:nvPr/>
        </p:nvCxnSpPr>
        <p:spPr bwMode="auto">
          <a:xfrm rot="16200000" flipH="1">
            <a:off x="6792912" y="5207001"/>
            <a:ext cx="1190625" cy="4699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47131" name="Rectangle 27"/>
          <p:cNvSpPr>
            <a:spLocks noChangeArrowheads="1"/>
          </p:cNvSpPr>
          <p:nvPr/>
        </p:nvSpPr>
        <p:spPr bwMode="auto">
          <a:xfrm>
            <a:off x="6092825" y="61991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3367"/>
                </a:solidFill>
              </a:rPr>
              <a:t>W(x)=u</a:t>
            </a:r>
            <a:endParaRPr lang="en-US" sz="2000" i="1">
              <a:solidFill>
                <a:srgbClr val="003367"/>
              </a:solidFill>
            </a:endParaRPr>
          </a:p>
        </p:txBody>
      </p:sp>
      <p:sp>
        <p:nvSpPr>
          <p:cNvPr id="47132" name="Rectangle 28"/>
          <p:cNvSpPr>
            <a:spLocks noChangeArrowheads="1"/>
          </p:cNvSpPr>
          <p:nvPr/>
        </p:nvSpPr>
        <p:spPr bwMode="auto">
          <a:xfrm>
            <a:off x="7540625" y="6167438"/>
            <a:ext cx="688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3367"/>
                </a:solidFill>
              </a:rPr>
              <a:t>OK</a:t>
            </a:r>
            <a:endParaRPr lang="en-US" i="1">
              <a:solidFill>
                <a:srgbClr val="003367"/>
              </a:solidFill>
            </a:endParaRPr>
          </a:p>
        </p:txBody>
      </p:sp>
      <p:sp>
        <p:nvSpPr>
          <p:cNvPr id="47133" name="Rectangle 29"/>
          <p:cNvSpPr>
            <a:spLocks noChangeArrowheads="1"/>
          </p:cNvSpPr>
          <p:nvPr/>
        </p:nvSpPr>
        <p:spPr bwMode="auto">
          <a:xfrm>
            <a:off x="2286000" y="2743200"/>
            <a:ext cx="68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3367"/>
                </a:solidFill>
              </a:rPr>
              <a:t>OK</a:t>
            </a:r>
            <a:endParaRPr lang="en-US" i="1">
              <a:solidFill>
                <a:srgbClr val="003367"/>
              </a:solidFill>
            </a:endParaRPr>
          </a:p>
        </p:txBody>
      </p:sp>
      <p:pic>
        <p:nvPicPr>
          <p:cNvPr id="47134"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36925"/>
            <a:ext cx="6111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AutoShape 20"/>
          <p:cNvCxnSpPr>
            <a:cxnSpLocks noChangeShapeType="1"/>
          </p:cNvCxnSpPr>
          <p:nvPr/>
        </p:nvCxnSpPr>
        <p:spPr bwMode="auto">
          <a:xfrm rot="16200000" flipH="1">
            <a:off x="2498725" y="3749675"/>
            <a:ext cx="1282700" cy="488950"/>
          </a:xfrm>
          <a:prstGeom prst="straightConnector1">
            <a:avLst/>
          </a:prstGeom>
          <a:noFill/>
          <a:ln w="41275" cap="flat" cmpd="sng" algn="ctr">
            <a:solidFill>
              <a:schemeClr val="accent6"/>
            </a:solidFill>
            <a:prstDash val="solid"/>
            <a:round/>
            <a:headEnd type="none" w="sm" len="sm"/>
            <a:tailEnd type="triangle" w="lg" len="med"/>
          </a:ln>
          <a:effectLst/>
        </p:spPr>
      </p:cxnSp>
      <p:cxnSp>
        <p:nvCxnSpPr>
          <p:cNvPr id="34" name="AutoShape 20"/>
          <p:cNvCxnSpPr>
            <a:cxnSpLocks noChangeShapeType="1"/>
          </p:cNvCxnSpPr>
          <p:nvPr/>
        </p:nvCxnSpPr>
        <p:spPr bwMode="auto">
          <a:xfrm rot="16200000" flipH="1">
            <a:off x="3152775" y="5133975"/>
            <a:ext cx="1282700" cy="488950"/>
          </a:xfrm>
          <a:prstGeom prst="straightConnector1">
            <a:avLst/>
          </a:prstGeom>
          <a:noFill/>
          <a:ln w="41275" cap="flat" cmpd="sng" algn="ctr">
            <a:solidFill>
              <a:schemeClr val="accent6"/>
            </a:solidFill>
            <a:prstDash val="solid"/>
            <a:round/>
            <a:headEnd type="none" w="sm" len="sm"/>
            <a:tailEnd type="triangle" w="lg" len="med"/>
          </a:ln>
          <a:effectLst/>
        </p:spPr>
      </p:cxnSp>
      <p:cxnSp>
        <p:nvCxnSpPr>
          <p:cNvPr id="47137" name="Straight Connector 34"/>
          <p:cNvCxnSpPr>
            <a:cxnSpLocks noChangeShapeType="1"/>
          </p:cNvCxnSpPr>
          <p:nvPr/>
        </p:nvCxnSpPr>
        <p:spPr bwMode="auto">
          <a:xfrm rot="5400000">
            <a:off x="2205832" y="4702969"/>
            <a:ext cx="2597150" cy="1587"/>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sp>
        <p:nvSpPr>
          <p:cNvPr id="47138" name="Text Box 14"/>
          <p:cNvSpPr txBox="1">
            <a:spLocks noChangeArrowheads="1"/>
          </p:cNvSpPr>
          <p:nvPr/>
        </p:nvSpPr>
        <p:spPr bwMode="auto">
          <a:xfrm>
            <a:off x="3573463" y="5105400"/>
            <a:ext cx="769937"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grant</a:t>
            </a:r>
            <a:endParaRPr lang="en-US">
              <a:solidFill>
                <a:srgbClr val="003367"/>
              </a:solidFill>
            </a:endParaRPr>
          </a:p>
        </p:txBody>
      </p:sp>
      <p:sp>
        <p:nvSpPr>
          <p:cNvPr id="47139" name="Text Box 14"/>
          <p:cNvSpPr txBox="1">
            <a:spLocks noChangeArrowheads="1"/>
          </p:cNvSpPr>
          <p:nvPr/>
        </p:nvSpPr>
        <p:spPr bwMode="auto">
          <a:xfrm>
            <a:off x="2438400" y="36576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release</a:t>
            </a:r>
            <a:endParaRPr lang="en-US">
              <a:solidFill>
                <a:srgbClr val="003367"/>
              </a:solidFill>
            </a:endParaRPr>
          </a:p>
        </p:txBody>
      </p:sp>
      <p:sp>
        <p:nvSpPr>
          <p:cNvPr id="47140" name="Oval 18"/>
          <p:cNvSpPr>
            <a:spLocks noChangeArrowheads="1"/>
          </p:cNvSpPr>
          <p:nvPr/>
        </p:nvSpPr>
        <p:spPr bwMode="auto">
          <a:xfrm flipV="1">
            <a:off x="5010150" y="4648200"/>
            <a:ext cx="171450" cy="171450"/>
          </a:xfrm>
          <a:prstGeom prst="ellipse">
            <a:avLst/>
          </a:prstGeom>
          <a:solidFill>
            <a:srgbClr val="800080"/>
          </a:solidFill>
          <a:ln w="12700">
            <a:solidFill>
              <a:srgbClr val="800080"/>
            </a:solidFill>
            <a:round/>
            <a:headEnd type="none" w="sm" len="sm"/>
            <a:tailEnd type="none" w="sm" len="sm"/>
          </a:ln>
        </p:spPr>
        <p:txBody>
          <a:bodyPr wrap="none" anchor="ctr">
            <a:spAutoFit/>
          </a:bodyPr>
          <a:lstStyle/>
          <a:p>
            <a:endParaRPr lang="en-US"/>
          </a:p>
        </p:txBody>
      </p:sp>
      <p:sp>
        <p:nvSpPr>
          <p:cNvPr id="47141" name="Rectangle 90"/>
          <p:cNvSpPr>
            <a:spLocks noChangeArrowheads="1"/>
          </p:cNvSpPr>
          <p:nvPr/>
        </p:nvSpPr>
        <p:spPr bwMode="auto">
          <a:xfrm>
            <a:off x="4419600" y="2362200"/>
            <a:ext cx="3352800" cy="1631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2000">
              <a:solidFill>
                <a:schemeClr val="tx1"/>
              </a:solidFill>
            </a:endParaRPr>
          </a:p>
          <a:p>
            <a:r>
              <a:rPr lang="en-US" sz="2000">
                <a:solidFill>
                  <a:schemeClr val="tx1"/>
                </a:solidFill>
              </a:rPr>
              <a:t>- or – Does my memory system need to see synchronization accesses by the processors?</a:t>
            </a:r>
          </a:p>
        </p:txBody>
      </p:sp>
      <p:sp>
        <p:nvSpPr>
          <p:cNvPr id="47142" name="Rectangle 90"/>
          <p:cNvSpPr>
            <a:spLocks noChangeArrowheads="1"/>
          </p:cNvSpPr>
          <p:nvPr/>
        </p:nvSpPr>
        <p:spPr bwMode="auto">
          <a:xfrm>
            <a:off x="762000" y="1600200"/>
            <a:ext cx="7239000"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u="sng" dirty="0">
                <a:solidFill>
                  <a:schemeClr val="tx1"/>
                </a:solidFill>
              </a:rPr>
              <a:t>Thought question</a:t>
            </a:r>
            <a:r>
              <a:rPr lang="en-US" b="1" dirty="0">
                <a:solidFill>
                  <a:schemeClr val="tx1"/>
                </a:solidFill>
              </a:rPr>
              <a:t>: must the </a:t>
            </a:r>
            <a:r>
              <a:rPr lang="en-US" b="1" dirty="0" smtClean="0">
                <a:solidFill>
                  <a:schemeClr val="tx1"/>
                </a:solidFill>
              </a:rPr>
              <a:t>storage service integrate </a:t>
            </a:r>
            <a:r>
              <a:rPr lang="en-US" b="1" dirty="0">
                <a:solidFill>
                  <a:schemeClr val="tx1"/>
                </a:solidFill>
              </a:rPr>
              <a:t>with the lock service?</a:t>
            </a:r>
          </a:p>
        </p:txBody>
      </p:sp>
    </p:spTree>
    <p:extLst>
      <p:ext uri="{BB962C8B-B14F-4D97-AF65-F5344CB8AC3E}">
        <p14:creationId xmlns:p14="http://schemas.microsoft.com/office/powerpoint/2010/main" val="24938022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3"/>
          <p:cNvSpPr>
            <a:spLocks noGrp="1"/>
          </p:cNvSpPr>
          <p:nvPr>
            <p:ph type="title"/>
          </p:nvPr>
        </p:nvSpPr>
        <p:spPr/>
        <p:txBody>
          <a:bodyPr/>
          <a:lstStyle/>
          <a:p>
            <a:r>
              <a:rPr lang="en-US">
                <a:latin typeface="Arial" charset="0"/>
                <a:ea typeface="ＭＳ Ｐゴシック" charset="0"/>
              </a:rPr>
              <a:t>History</a:t>
            </a:r>
          </a:p>
        </p:txBody>
      </p:sp>
      <p:pic>
        <p:nvPicPr>
          <p:cNvPr id="59394" name="Picture 4" descr="afs.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20800"/>
            <a:ext cx="7366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descr="leases.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77089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6" descr="nq-nfs.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62400"/>
            <a:ext cx="74549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7" descr="nfsv4.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334000"/>
            <a:ext cx="7340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805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Arial" charset="0"/>
                <a:ea typeface="ＭＳ Ｐゴシック" charset="0"/>
                <a:cs typeface="ＭＳ Ｐゴシック" charset="0"/>
              </a:rPr>
              <a:t>Network File System (</a:t>
            </a:r>
            <a:r>
              <a:rPr lang="en-US" dirty="0" smtClean="0">
                <a:latin typeface="Arial" charset="0"/>
                <a:ea typeface="ＭＳ Ｐゴシック" charset="0"/>
                <a:cs typeface="ＭＳ Ｐゴシック" charset="0"/>
              </a:rPr>
              <a:t>NFS, 1985)</a:t>
            </a:r>
            <a:endParaRPr lang="en-US" dirty="0">
              <a:latin typeface="Arial" charset="0"/>
              <a:ea typeface="ＭＳ Ｐゴシック" charset="0"/>
              <a:cs typeface="ＭＳ Ｐゴシック" charset="0"/>
            </a:endParaRPr>
          </a:p>
        </p:txBody>
      </p:sp>
      <p:pic>
        <p:nvPicPr>
          <p:cNvPr id="2560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51038"/>
            <a:ext cx="8594725"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5181600" y="6324600"/>
            <a:ext cx="1185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37931725" indent="-37474525" defTabSz="4572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FFFFFF"/>
                </a:solidFill>
              </a:rPr>
              <a:t>[ucla.edu]</a:t>
            </a:r>
          </a:p>
        </p:txBody>
      </p:sp>
      <p:sp>
        <p:nvSpPr>
          <p:cNvPr id="5" name="TextBox 5"/>
          <p:cNvSpPr txBox="1">
            <a:spLocks noChangeArrowheads="1"/>
          </p:cNvSpPr>
          <p:nvPr/>
        </p:nvSpPr>
        <p:spPr bwMode="auto">
          <a:xfrm>
            <a:off x="2438400" y="5769114"/>
            <a:ext cx="4332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smtClean="0">
                <a:solidFill>
                  <a:srgbClr val="003367"/>
                </a:solidFill>
                <a:cs typeface="Arial" charset="0"/>
              </a:rPr>
              <a:t>Remote Procedure Call (RPC)</a:t>
            </a:r>
          </a:p>
          <a:p>
            <a:r>
              <a:rPr lang="en-US" sz="2000" dirty="0" smtClean="0">
                <a:solidFill>
                  <a:srgbClr val="003367"/>
                </a:solidFill>
                <a:cs typeface="Arial" charset="0"/>
              </a:rPr>
              <a:t>External Data Representation (XDR)</a:t>
            </a:r>
            <a:endParaRPr lang="en-US" sz="2000" dirty="0">
              <a:solidFill>
                <a:srgbClr val="003367"/>
              </a:solidFill>
              <a:cs typeface="Arial" charset="0"/>
            </a:endParaRPr>
          </a:p>
        </p:txBody>
      </p:sp>
      <p:cxnSp>
        <p:nvCxnSpPr>
          <p:cNvPr id="6" name="Straight Arrow Connector 10"/>
          <p:cNvCxnSpPr>
            <a:cxnSpLocks noChangeShapeType="1"/>
            <a:stCxn id="5" idx="0"/>
          </p:cNvCxnSpPr>
          <p:nvPr/>
        </p:nvCxnSpPr>
        <p:spPr bwMode="auto">
          <a:xfrm flipV="1">
            <a:off x="4604869" y="4191000"/>
            <a:ext cx="271931" cy="1578114"/>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058429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NFS: revised picture</a:t>
            </a:r>
            <a:endParaRPr lang="en-US" sz="3200" dirty="0"/>
          </a:p>
        </p:txBody>
      </p:sp>
      <p:grpSp>
        <p:nvGrpSpPr>
          <p:cNvPr id="7" name="Group 72"/>
          <p:cNvGrpSpPr>
            <a:grpSpLocks/>
          </p:cNvGrpSpPr>
          <p:nvPr/>
        </p:nvGrpSpPr>
        <p:grpSpPr bwMode="auto">
          <a:xfrm>
            <a:off x="3581400" y="6018212"/>
            <a:ext cx="1371600" cy="687388"/>
            <a:chOff x="883" y="1284"/>
            <a:chExt cx="1184" cy="592"/>
          </a:xfrm>
        </p:grpSpPr>
        <p:sp useBgFill="1">
          <p:nvSpPr>
            <p:cNvPr id="8" name="Oval 73"/>
            <p:cNvSpPr>
              <a:spLocks noChangeArrowheads="1"/>
            </p:cNvSpPr>
            <p:nvPr/>
          </p:nvSpPr>
          <p:spPr bwMode="auto">
            <a:xfrm>
              <a:off x="1284" y="1636"/>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9" name="Oval 74"/>
            <p:cNvSpPr>
              <a:spLocks noChangeArrowheads="1"/>
            </p:cNvSpPr>
            <p:nvPr/>
          </p:nvSpPr>
          <p:spPr bwMode="auto">
            <a:xfrm>
              <a:off x="1403" y="1669"/>
              <a:ext cx="503" cy="137"/>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useBgFill="1">
          <p:nvSpPr>
            <p:cNvPr id="10" name="Oval 75"/>
            <p:cNvSpPr>
              <a:spLocks noChangeArrowheads="1"/>
            </p:cNvSpPr>
            <p:nvPr/>
          </p:nvSpPr>
          <p:spPr bwMode="auto">
            <a:xfrm>
              <a:off x="1284" y="1492"/>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1" name="Oval 76"/>
            <p:cNvSpPr>
              <a:spLocks noChangeArrowheads="1"/>
            </p:cNvSpPr>
            <p:nvPr/>
          </p:nvSpPr>
          <p:spPr bwMode="auto">
            <a:xfrm>
              <a:off x="1267" y="1380"/>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2" name="Oval 77"/>
            <p:cNvSpPr>
              <a:spLocks noChangeArrowheads="1"/>
            </p:cNvSpPr>
            <p:nvPr/>
          </p:nvSpPr>
          <p:spPr bwMode="auto">
            <a:xfrm>
              <a:off x="1267" y="1284"/>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3" name="Line 78"/>
            <p:cNvSpPr>
              <a:spLocks noChangeShapeType="1"/>
            </p:cNvSpPr>
            <p:nvPr/>
          </p:nvSpPr>
          <p:spPr bwMode="auto">
            <a:xfrm>
              <a:off x="1644" y="1388"/>
              <a:ext cx="160" cy="127"/>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4" name="Line 79"/>
            <p:cNvSpPr>
              <a:spLocks noChangeShapeType="1"/>
            </p:cNvSpPr>
            <p:nvPr/>
          </p:nvSpPr>
          <p:spPr bwMode="auto">
            <a:xfrm>
              <a:off x="1627" y="1372"/>
              <a:ext cx="384" cy="64"/>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5" name="Oval 80"/>
            <p:cNvSpPr>
              <a:spLocks noChangeArrowheads="1"/>
            </p:cNvSpPr>
            <p:nvPr/>
          </p:nvSpPr>
          <p:spPr bwMode="auto">
            <a:xfrm>
              <a:off x="1406" y="1335"/>
              <a:ext cx="505" cy="137"/>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p:nvSpPr>
            <p:cNvPr id="16" name="Line 81"/>
            <p:cNvSpPr>
              <a:spLocks noChangeShapeType="1"/>
            </p:cNvSpPr>
            <p:nvPr/>
          </p:nvSpPr>
          <p:spPr bwMode="auto">
            <a:xfrm>
              <a:off x="1411" y="1403"/>
              <a:ext cx="0" cy="336"/>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7" name="Line 82"/>
            <p:cNvSpPr>
              <a:spLocks noChangeShapeType="1"/>
            </p:cNvSpPr>
            <p:nvPr/>
          </p:nvSpPr>
          <p:spPr bwMode="auto">
            <a:xfrm>
              <a:off x="1915" y="1396"/>
              <a:ext cx="0" cy="358"/>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 name="Line 83"/>
            <p:cNvSpPr>
              <a:spLocks noChangeShapeType="1"/>
            </p:cNvSpPr>
            <p:nvPr/>
          </p:nvSpPr>
          <p:spPr bwMode="auto">
            <a:xfrm>
              <a:off x="1141" y="1356"/>
              <a:ext cx="0" cy="416"/>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9" name="Line 84"/>
            <p:cNvSpPr>
              <a:spLocks noChangeShapeType="1"/>
            </p:cNvSpPr>
            <p:nvPr/>
          </p:nvSpPr>
          <p:spPr bwMode="auto">
            <a:xfrm>
              <a:off x="1123" y="1356"/>
              <a:ext cx="263"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0" name="Line 85"/>
            <p:cNvSpPr>
              <a:spLocks noChangeShapeType="1"/>
            </p:cNvSpPr>
            <p:nvPr/>
          </p:nvSpPr>
          <p:spPr bwMode="auto">
            <a:xfrm>
              <a:off x="1141" y="1531"/>
              <a:ext cx="199"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1" name="Line 86"/>
            <p:cNvSpPr>
              <a:spLocks noChangeShapeType="1"/>
            </p:cNvSpPr>
            <p:nvPr/>
          </p:nvSpPr>
          <p:spPr bwMode="auto">
            <a:xfrm>
              <a:off x="1141" y="1653"/>
              <a:ext cx="240"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2" name="Line 87"/>
            <p:cNvSpPr>
              <a:spLocks noChangeShapeType="1"/>
            </p:cNvSpPr>
            <p:nvPr/>
          </p:nvSpPr>
          <p:spPr bwMode="auto">
            <a:xfrm>
              <a:off x="1141" y="1788"/>
              <a:ext cx="248"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3" name="Line 88"/>
            <p:cNvSpPr>
              <a:spLocks noChangeShapeType="1"/>
            </p:cNvSpPr>
            <p:nvPr/>
          </p:nvSpPr>
          <p:spPr bwMode="auto">
            <a:xfrm flipH="1">
              <a:off x="883" y="1597"/>
              <a:ext cx="258"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grpSp>
      <p:sp>
        <p:nvSpPr>
          <p:cNvPr id="24" name="Line 10"/>
          <p:cNvSpPr>
            <a:spLocks noChangeShapeType="1"/>
          </p:cNvSpPr>
          <p:nvPr/>
        </p:nvSpPr>
        <p:spPr bwMode="auto">
          <a:xfrm>
            <a:off x="4464908" y="3352800"/>
            <a:ext cx="0" cy="9144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grpSp>
        <p:nvGrpSpPr>
          <p:cNvPr id="29" name="Group 28"/>
          <p:cNvGrpSpPr/>
          <p:nvPr/>
        </p:nvGrpSpPr>
        <p:grpSpPr>
          <a:xfrm>
            <a:off x="3367216" y="1524000"/>
            <a:ext cx="2195384" cy="1981200"/>
            <a:chOff x="1143000" y="2133600"/>
            <a:chExt cx="3124200" cy="2819400"/>
          </a:xfrm>
        </p:grpSpPr>
        <p:sp>
          <p:nvSpPr>
            <p:cNvPr id="26" name="AutoShape 10"/>
            <p:cNvSpPr>
              <a:spLocks noChangeArrowheads="1"/>
            </p:cNvSpPr>
            <p:nvPr/>
          </p:nvSpPr>
          <p:spPr bwMode="auto">
            <a:xfrm>
              <a:off x="1143000" y="2743200"/>
              <a:ext cx="3124200" cy="2209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 name="Rectangle 5"/>
            <p:cNvSpPr>
              <a:spLocks noChangeArrowheads="1"/>
            </p:cNvSpPr>
            <p:nvPr/>
          </p:nvSpPr>
          <p:spPr bwMode="auto">
            <a:xfrm>
              <a:off x="1295400" y="4041775"/>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 name="Line 10"/>
            <p:cNvSpPr>
              <a:spLocks noChangeShapeType="1"/>
            </p:cNvSpPr>
            <p:nvPr/>
          </p:nvSpPr>
          <p:spPr bwMode="auto">
            <a:xfrm>
              <a:off x="2743200" y="3048000"/>
              <a:ext cx="0" cy="9906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 name="Text Box 57"/>
            <p:cNvSpPr txBox="1">
              <a:spLocks noChangeArrowheads="1"/>
            </p:cNvSpPr>
            <p:nvPr/>
          </p:nvSpPr>
          <p:spPr bwMode="auto">
            <a:xfrm>
              <a:off x="1685192" y="4085492"/>
              <a:ext cx="201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6" name="Rectangle 5"/>
            <p:cNvSpPr>
              <a:spLocks noChangeArrowheads="1"/>
            </p:cNvSpPr>
            <p:nvPr/>
          </p:nvSpPr>
          <p:spPr bwMode="auto">
            <a:xfrm>
              <a:off x="1295400" y="2906712"/>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5" name="Text Box 57"/>
            <p:cNvSpPr txBox="1">
              <a:spLocks noChangeArrowheads="1"/>
            </p:cNvSpPr>
            <p:nvPr/>
          </p:nvSpPr>
          <p:spPr bwMode="auto">
            <a:xfrm>
              <a:off x="2394745" y="2973197"/>
              <a:ext cx="577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27" name="Rectangle 3"/>
            <p:cNvSpPr>
              <a:spLocks noChangeArrowheads="1"/>
            </p:cNvSpPr>
            <p:nvPr/>
          </p:nvSpPr>
          <p:spPr bwMode="auto">
            <a:xfrm>
              <a:off x="1155700" y="2133600"/>
              <a:ext cx="3111500" cy="59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28" name="Rectangle 14"/>
            <p:cNvSpPr>
              <a:spLocks noChangeArrowheads="1"/>
            </p:cNvSpPr>
            <p:nvPr/>
          </p:nvSpPr>
          <p:spPr bwMode="auto">
            <a:xfrm>
              <a:off x="1507655" y="2133600"/>
              <a:ext cx="2454745" cy="57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grpSp>
      <p:sp>
        <p:nvSpPr>
          <p:cNvPr id="31" name="AutoShape 10"/>
          <p:cNvSpPr>
            <a:spLocks noChangeArrowheads="1"/>
          </p:cNvSpPr>
          <p:nvPr/>
        </p:nvSpPr>
        <p:spPr bwMode="auto">
          <a:xfrm>
            <a:off x="3367216" y="4238368"/>
            <a:ext cx="2195384" cy="15528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2" name="Rectangle 5"/>
          <p:cNvSpPr>
            <a:spLocks noChangeArrowheads="1"/>
          </p:cNvSpPr>
          <p:nvPr/>
        </p:nvSpPr>
        <p:spPr bwMode="auto">
          <a:xfrm>
            <a:off x="3474308" y="51508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33" name="Line 10"/>
          <p:cNvSpPr>
            <a:spLocks noChangeShapeType="1"/>
          </p:cNvSpPr>
          <p:nvPr/>
        </p:nvSpPr>
        <p:spPr bwMode="auto">
          <a:xfrm>
            <a:off x="4491681" y="44525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34" name="Text Box 57"/>
          <p:cNvSpPr txBox="1">
            <a:spLocks noChangeArrowheads="1"/>
          </p:cNvSpPr>
          <p:nvPr/>
        </p:nvSpPr>
        <p:spPr bwMode="auto">
          <a:xfrm>
            <a:off x="3748216" y="51816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35" name="Rectangle 34"/>
          <p:cNvSpPr>
            <a:spLocks noChangeArrowheads="1"/>
          </p:cNvSpPr>
          <p:nvPr/>
        </p:nvSpPr>
        <p:spPr bwMode="auto">
          <a:xfrm>
            <a:off x="3474308" y="43532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36" name="Text Box 57"/>
          <p:cNvSpPr txBox="1">
            <a:spLocks noChangeArrowheads="1"/>
          </p:cNvSpPr>
          <p:nvPr/>
        </p:nvSpPr>
        <p:spPr bwMode="auto">
          <a:xfrm>
            <a:off x="4246821" y="43999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8" name="Text Box 57"/>
          <p:cNvSpPr txBox="1">
            <a:spLocks noChangeArrowheads="1"/>
          </p:cNvSpPr>
          <p:nvPr/>
        </p:nvSpPr>
        <p:spPr bwMode="auto">
          <a:xfrm>
            <a:off x="5830327" y="2266387"/>
            <a:ext cx="1039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Client</a:t>
            </a:r>
            <a:endParaRPr lang="en-US" sz="2000" dirty="0" smtClean="0">
              <a:solidFill>
                <a:srgbClr val="003367"/>
              </a:solidFill>
              <a:cs typeface="Arial" charset="0"/>
            </a:endParaRPr>
          </a:p>
        </p:txBody>
      </p:sp>
      <p:sp>
        <p:nvSpPr>
          <p:cNvPr id="49" name="Text Box 57"/>
          <p:cNvSpPr txBox="1">
            <a:spLocks noChangeArrowheads="1"/>
          </p:cNvSpPr>
          <p:nvPr/>
        </p:nvSpPr>
        <p:spPr bwMode="auto">
          <a:xfrm>
            <a:off x="5704493" y="4495800"/>
            <a:ext cx="13059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File server</a:t>
            </a:r>
            <a:endParaRPr lang="en-US" sz="2000" dirty="0" smtClean="0">
              <a:solidFill>
                <a:srgbClr val="003367"/>
              </a:solidFill>
              <a:cs typeface="Arial" charset="0"/>
            </a:endParaRPr>
          </a:p>
        </p:txBody>
      </p:sp>
    </p:spTree>
    <p:extLst>
      <p:ext uri="{BB962C8B-B14F-4D97-AF65-F5344CB8AC3E}">
        <p14:creationId xmlns:p14="http://schemas.microsoft.com/office/powerpoint/2010/main" val="24609091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Multiple clients</a:t>
            </a:r>
            <a:endParaRPr lang="en-US" sz="3200" dirty="0"/>
          </a:p>
        </p:txBody>
      </p:sp>
      <p:grpSp>
        <p:nvGrpSpPr>
          <p:cNvPr id="7" name="Group 72"/>
          <p:cNvGrpSpPr>
            <a:grpSpLocks/>
          </p:cNvGrpSpPr>
          <p:nvPr/>
        </p:nvGrpSpPr>
        <p:grpSpPr bwMode="auto">
          <a:xfrm>
            <a:off x="3581400" y="6018212"/>
            <a:ext cx="1371600" cy="687388"/>
            <a:chOff x="883" y="1284"/>
            <a:chExt cx="1184" cy="592"/>
          </a:xfrm>
        </p:grpSpPr>
        <p:sp useBgFill="1">
          <p:nvSpPr>
            <p:cNvPr id="8" name="Oval 73"/>
            <p:cNvSpPr>
              <a:spLocks noChangeArrowheads="1"/>
            </p:cNvSpPr>
            <p:nvPr/>
          </p:nvSpPr>
          <p:spPr bwMode="auto">
            <a:xfrm>
              <a:off x="1284" y="1636"/>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9" name="Oval 74"/>
            <p:cNvSpPr>
              <a:spLocks noChangeArrowheads="1"/>
            </p:cNvSpPr>
            <p:nvPr/>
          </p:nvSpPr>
          <p:spPr bwMode="auto">
            <a:xfrm>
              <a:off x="1403" y="1669"/>
              <a:ext cx="503" cy="137"/>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useBgFill="1">
          <p:nvSpPr>
            <p:cNvPr id="10" name="Oval 75"/>
            <p:cNvSpPr>
              <a:spLocks noChangeArrowheads="1"/>
            </p:cNvSpPr>
            <p:nvPr/>
          </p:nvSpPr>
          <p:spPr bwMode="auto">
            <a:xfrm>
              <a:off x="1284" y="1492"/>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1" name="Oval 76"/>
            <p:cNvSpPr>
              <a:spLocks noChangeArrowheads="1"/>
            </p:cNvSpPr>
            <p:nvPr/>
          </p:nvSpPr>
          <p:spPr bwMode="auto">
            <a:xfrm>
              <a:off x="1267" y="1380"/>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2" name="Oval 77"/>
            <p:cNvSpPr>
              <a:spLocks noChangeArrowheads="1"/>
            </p:cNvSpPr>
            <p:nvPr/>
          </p:nvSpPr>
          <p:spPr bwMode="auto">
            <a:xfrm>
              <a:off x="1267" y="1284"/>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3" name="Line 78"/>
            <p:cNvSpPr>
              <a:spLocks noChangeShapeType="1"/>
            </p:cNvSpPr>
            <p:nvPr/>
          </p:nvSpPr>
          <p:spPr bwMode="auto">
            <a:xfrm>
              <a:off x="1644" y="1388"/>
              <a:ext cx="160" cy="127"/>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4" name="Line 79"/>
            <p:cNvSpPr>
              <a:spLocks noChangeShapeType="1"/>
            </p:cNvSpPr>
            <p:nvPr/>
          </p:nvSpPr>
          <p:spPr bwMode="auto">
            <a:xfrm>
              <a:off x="1627" y="1372"/>
              <a:ext cx="384" cy="64"/>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5" name="Oval 80"/>
            <p:cNvSpPr>
              <a:spLocks noChangeArrowheads="1"/>
            </p:cNvSpPr>
            <p:nvPr/>
          </p:nvSpPr>
          <p:spPr bwMode="auto">
            <a:xfrm>
              <a:off x="1406" y="1335"/>
              <a:ext cx="505" cy="137"/>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p:nvSpPr>
            <p:cNvPr id="16" name="Line 81"/>
            <p:cNvSpPr>
              <a:spLocks noChangeShapeType="1"/>
            </p:cNvSpPr>
            <p:nvPr/>
          </p:nvSpPr>
          <p:spPr bwMode="auto">
            <a:xfrm>
              <a:off x="1411" y="1403"/>
              <a:ext cx="0" cy="336"/>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7" name="Line 82"/>
            <p:cNvSpPr>
              <a:spLocks noChangeShapeType="1"/>
            </p:cNvSpPr>
            <p:nvPr/>
          </p:nvSpPr>
          <p:spPr bwMode="auto">
            <a:xfrm>
              <a:off x="1915" y="1396"/>
              <a:ext cx="0" cy="358"/>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 name="Line 83"/>
            <p:cNvSpPr>
              <a:spLocks noChangeShapeType="1"/>
            </p:cNvSpPr>
            <p:nvPr/>
          </p:nvSpPr>
          <p:spPr bwMode="auto">
            <a:xfrm>
              <a:off x="1141" y="1356"/>
              <a:ext cx="0" cy="416"/>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9" name="Line 84"/>
            <p:cNvSpPr>
              <a:spLocks noChangeShapeType="1"/>
            </p:cNvSpPr>
            <p:nvPr/>
          </p:nvSpPr>
          <p:spPr bwMode="auto">
            <a:xfrm>
              <a:off x="1123" y="1356"/>
              <a:ext cx="263"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0" name="Line 85"/>
            <p:cNvSpPr>
              <a:spLocks noChangeShapeType="1"/>
            </p:cNvSpPr>
            <p:nvPr/>
          </p:nvSpPr>
          <p:spPr bwMode="auto">
            <a:xfrm>
              <a:off x="1141" y="1531"/>
              <a:ext cx="199"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1" name="Line 86"/>
            <p:cNvSpPr>
              <a:spLocks noChangeShapeType="1"/>
            </p:cNvSpPr>
            <p:nvPr/>
          </p:nvSpPr>
          <p:spPr bwMode="auto">
            <a:xfrm>
              <a:off x="1141" y="1653"/>
              <a:ext cx="240"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2" name="Line 87"/>
            <p:cNvSpPr>
              <a:spLocks noChangeShapeType="1"/>
            </p:cNvSpPr>
            <p:nvPr/>
          </p:nvSpPr>
          <p:spPr bwMode="auto">
            <a:xfrm>
              <a:off x="1141" y="1788"/>
              <a:ext cx="248"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3" name="Line 88"/>
            <p:cNvSpPr>
              <a:spLocks noChangeShapeType="1"/>
            </p:cNvSpPr>
            <p:nvPr/>
          </p:nvSpPr>
          <p:spPr bwMode="auto">
            <a:xfrm flipH="1">
              <a:off x="883" y="1597"/>
              <a:ext cx="258"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grpSp>
      <p:sp>
        <p:nvSpPr>
          <p:cNvPr id="24" name="Line 10"/>
          <p:cNvSpPr>
            <a:spLocks noChangeShapeType="1"/>
          </p:cNvSpPr>
          <p:nvPr/>
        </p:nvSpPr>
        <p:spPr bwMode="auto">
          <a:xfrm>
            <a:off x="4464908" y="3352800"/>
            <a:ext cx="0" cy="9144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grpSp>
        <p:nvGrpSpPr>
          <p:cNvPr id="29" name="Group 28"/>
          <p:cNvGrpSpPr/>
          <p:nvPr/>
        </p:nvGrpSpPr>
        <p:grpSpPr>
          <a:xfrm>
            <a:off x="533400" y="1524000"/>
            <a:ext cx="2195384" cy="1981200"/>
            <a:chOff x="1143000" y="2133600"/>
            <a:chExt cx="3124200" cy="2819400"/>
          </a:xfrm>
        </p:grpSpPr>
        <p:sp>
          <p:nvSpPr>
            <p:cNvPr id="26" name="AutoShape 10"/>
            <p:cNvSpPr>
              <a:spLocks noChangeArrowheads="1"/>
            </p:cNvSpPr>
            <p:nvPr/>
          </p:nvSpPr>
          <p:spPr bwMode="auto">
            <a:xfrm>
              <a:off x="1143000" y="2743200"/>
              <a:ext cx="3124200" cy="2209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 name="Rectangle 5"/>
            <p:cNvSpPr>
              <a:spLocks noChangeArrowheads="1"/>
            </p:cNvSpPr>
            <p:nvPr/>
          </p:nvSpPr>
          <p:spPr bwMode="auto">
            <a:xfrm>
              <a:off x="1295400" y="4041775"/>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 name="Line 10"/>
            <p:cNvSpPr>
              <a:spLocks noChangeShapeType="1"/>
            </p:cNvSpPr>
            <p:nvPr/>
          </p:nvSpPr>
          <p:spPr bwMode="auto">
            <a:xfrm>
              <a:off x="2743200" y="3048000"/>
              <a:ext cx="0" cy="9906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 name="Text Box 57"/>
            <p:cNvSpPr txBox="1">
              <a:spLocks noChangeArrowheads="1"/>
            </p:cNvSpPr>
            <p:nvPr/>
          </p:nvSpPr>
          <p:spPr bwMode="auto">
            <a:xfrm>
              <a:off x="1685192" y="4085492"/>
              <a:ext cx="201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6" name="Rectangle 5"/>
            <p:cNvSpPr>
              <a:spLocks noChangeArrowheads="1"/>
            </p:cNvSpPr>
            <p:nvPr/>
          </p:nvSpPr>
          <p:spPr bwMode="auto">
            <a:xfrm>
              <a:off x="1295400" y="2906712"/>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5" name="Text Box 57"/>
            <p:cNvSpPr txBox="1">
              <a:spLocks noChangeArrowheads="1"/>
            </p:cNvSpPr>
            <p:nvPr/>
          </p:nvSpPr>
          <p:spPr bwMode="auto">
            <a:xfrm>
              <a:off x="2394745" y="2973197"/>
              <a:ext cx="577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27" name="Rectangle 3"/>
            <p:cNvSpPr>
              <a:spLocks noChangeArrowheads="1"/>
            </p:cNvSpPr>
            <p:nvPr/>
          </p:nvSpPr>
          <p:spPr bwMode="auto">
            <a:xfrm>
              <a:off x="1155700" y="2133600"/>
              <a:ext cx="3111500" cy="59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28" name="Rectangle 14"/>
            <p:cNvSpPr>
              <a:spLocks noChangeArrowheads="1"/>
            </p:cNvSpPr>
            <p:nvPr/>
          </p:nvSpPr>
          <p:spPr bwMode="auto">
            <a:xfrm>
              <a:off x="1507655" y="2133600"/>
              <a:ext cx="2454745" cy="57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grpSp>
      <p:sp>
        <p:nvSpPr>
          <p:cNvPr id="31" name="AutoShape 10"/>
          <p:cNvSpPr>
            <a:spLocks noChangeArrowheads="1"/>
          </p:cNvSpPr>
          <p:nvPr/>
        </p:nvSpPr>
        <p:spPr bwMode="auto">
          <a:xfrm>
            <a:off x="3367216" y="4238368"/>
            <a:ext cx="2195384" cy="15528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2" name="Rectangle 5"/>
          <p:cNvSpPr>
            <a:spLocks noChangeArrowheads="1"/>
          </p:cNvSpPr>
          <p:nvPr/>
        </p:nvSpPr>
        <p:spPr bwMode="auto">
          <a:xfrm>
            <a:off x="3474308" y="51508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33" name="Line 10"/>
          <p:cNvSpPr>
            <a:spLocks noChangeShapeType="1"/>
          </p:cNvSpPr>
          <p:nvPr/>
        </p:nvSpPr>
        <p:spPr bwMode="auto">
          <a:xfrm>
            <a:off x="4491681" y="44525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34" name="Text Box 57"/>
          <p:cNvSpPr txBox="1">
            <a:spLocks noChangeArrowheads="1"/>
          </p:cNvSpPr>
          <p:nvPr/>
        </p:nvSpPr>
        <p:spPr bwMode="auto">
          <a:xfrm>
            <a:off x="3748216" y="51816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35" name="Rectangle 34"/>
          <p:cNvSpPr>
            <a:spLocks noChangeArrowheads="1"/>
          </p:cNvSpPr>
          <p:nvPr/>
        </p:nvSpPr>
        <p:spPr bwMode="auto">
          <a:xfrm>
            <a:off x="3474308" y="43532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36" name="Text Box 57"/>
          <p:cNvSpPr txBox="1">
            <a:spLocks noChangeArrowheads="1"/>
          </p:cNvSpPr>
          <p:nvPr/>
        </p:nvSpPr>
        <p:spPr bwMode="auto">
          <a:xfrm>
            <a:off x="4246821" y="43999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9" name="Text Box 57"/>
          <p:cNvSpPr txBox="1">
            <a:spLocks noChangeArrowheads="1"/>
          </p:cNvSpPr>
          <p:nvPr/>
        </p:nvSpPr>
        <p:spPr bwMode="auto">
          <a:xfrm>
            <a:off x="5704493" y="4495800"/>
            <a:ext cx="13059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File server</a:t>
            </a:r>
            <a:endParaRPr lang="en-US" sz="2000" dirty="0" smtClean="0">
              <a:solidFill>
                <a:srgbClr val="003367"/>
              </a:solidFill>
              <a:cs typeface="Arial" charset="0"/>
            </a:endParaRPr>
          </a:p>
        </p:txBody>
      </p:sp>
      <p:grpSp>
        <p:nvGrpSpPr>
          <p:cNvPr id="38" name="Group 37"/>
          <p:cNvGrpSpPr/>
          <p:nvPr/>
        </p:nvGrpSpPr>
        <p:grpSpPr>
          <a:xfrm>
            <a:off x="3367216" y="1524000"/>
            <a:ext cx="2195384" cy="1981200"/>
            <a:chOff x="1143000" y="2133600"/>
            <a:chExt cx="3124200" cy="2819400"/>
          </a:xfrm>
        </p:grpSpPr>
        <p:sp>
          <p:nvSpPr>
            <p:cNvPr id="39" name="AutoShape 10"/>
            <p:cNvSpPr>
              <a:spLocks noChangeArrowheads="1"/>
            </p:cNvSpPr>
            <p:nvPr/>
          </p:nvSpPr>
          <p:spPr bwMode="auto">
            <a:xfrm>
              <a:off x="1143000" y="2743200"/>
              <a:ext cx="3124200" cy="2209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40" name="Rectangle 5"/>
            <p:cNvSpPr>
              <a:spLocks noChangeArrowheads="1"/>
            </p:cNvSpPr>
            <p:nvPr/>
          </p:nvSpPr>
          <p:spPr bwMode="auto">
            <a:xfrm>
              <a:off x="1295400" y="4041775"/>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1" name="Line 10"/>
            <p:cNvSpPr>
              <a:spLocks noChangeShapeType="1"/>
            </p:cNvSpPr>
            <p:nvPr/>
          </p:nvSpPr>
          <p:spPr bwMode="auto">
            <a:xfrm>
              <a:off x="2743200" y="3048000"/>
              <a:ext cx="0" cy="9906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2" name="Text Box 57"/>
            <p:cNvSpPr txBox="1">
              <a:spLocks noChangeArrowheads="1"/>
            </p:cNvSpPr>
            <p:nvPr/>
          </p:nvSpPr>
          <p:spPr bwMode="auto">
            <a:xfrm>
              <a:off x="1685192" y="4085492"/>
              <a:ext cx="201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43" name="Rectangle 42"/>
            <p:cNvSpPr>
              <a:spLocks noChangeArrowheads="1"/>
            </p:cNvSpPr>
            <p:nvPr/>
          </p:nvSpPr>
          <p:spPr bwMode="auto">
            <a:xfrm>
              <a:off x="1295400" y="2906712"/>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4" name="Text Box 57"/>
            <p:cNvSpPr txBox="1">
              <a:spLocks noChangeArrowheads="1"/>
            </p:cNvSpPr>
            <p:nvPr/>
          </p:nvSpPr>
          <p:spPr bwMode="auto">
            <a:xfrm>
              <a:off x="2394745" y="2973197"/>
              <a:ext cx="577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5" name="Rectangle 3"/>
            <p:cNvSpPr>
              <a:spLocks noChangeArrowheads="1"/>
            </p:cNvSpPr>
            <p:nvPr/>
          </p:nvSpPr>
          <p:spPr bwMode="auto">
            <a:xfrm>
              <a:off x="1155700" y="2133600"/>
              <a:ext cx="3111500" cy="59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46" name="Rectangle 14"/>
            <p:cNvSpPr>
              <a:spLocks noChangeArrowheads="1"/>
            </p:cNvSpPr>
            <p:nvPr/>
          </p:nvSpPr>
          <p:spPr bwMode="auto">
            <a:xfrm>
              <a:off x="1507655" y="2133600"/>
              <a:ext cx="2454745" cy="57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grpSp>
      <p:grpSp>
        <p:nvGrpSpPr>
          <p:cNvPr id="47" name="Group 46"/>
          <p:cNvGrpSpPr/>
          <p:nvPr/>
        </p:nvGrpSpPr>
        <p:grpSpPr>
          <a:xfrm>
            <a:off x="6248400" y="1524000"/>
            <a:ext cx="2195384" cy="1981200"/>
            <a:chOff x="1143000" y="2133600"/>
            <a:chExt cx="3124200" cy="2819400"/>
          </a:xfrm>
        </p:grpSpPr>
        <p:sp>
          <p:nvSpPr>
            <p:cNvPr id="50" name="AutoShape 10"/>
            <p:cNvSpPr>
              <a:spLocks noChangeArrowheads="1"/>
            </p:cNvSpPr>
            <p:nvPr/>
          </p:nvSpPr>
          <p:spPr bwMode="auto">
            <a:xfrm>
              <a:off x="1143000" y="2743200"/>
              <a:ext cx="3124200" cy="2209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51" name="Rectangle 5"/>
            <p:cNvSpPr>
              <a:spLocks noChangeArrowheads="1"/>
            </p:cNvSpPr>
            <p:nvPr/>
          </p:nvSpPr>
          <p:spPr bwMode="auto">
            <a:xfrm>
              <a:off x="1295400" y="4041775"/>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2" name="Line 10"/>
            <p:cNvSpPr>
              <a:spLocks noChangeShapeType="1"/>
            </p:cNvSpPr>
            <p:nvPr/>
          </p:nvSpPr>
          <p:spPr bwMode="auto">
            <a:xfrm>
              <a:off x="2743200" y="3048000"/>
              <a:ext cx="0" cy="9906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3" name="Text Box 57"/>
            <p:cNvSpPr txBox="1">
              <a:spLocks noChangeArrowheads="1"/>
            </p:cNvSpPr>
            <p:nvPr/>
          </p:nvSpPr>
          <p:spPr bwMode="auto">
            <a:xfrm>
              <a:off x="1685192" y="4085492"/>
              <a:ext cx="201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54" name="Rectangle 53"/>
            <p:cNvSpPr>
              <a:spLocks noChangeArrowheads="1"/>
            </p:cNvSpPr>
            <p:nvPr/>
          </p:nvSpPr>
          <p:spPr bwMode="auto">
            <a:xfrm>
              <a:off x="1295400" y="2906712"/>
              <a:ext cx="2819400" cy="750888"/>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5" name="Text Box 57"/>
            <p:cNvSpPr txBox="1">
              <a:spLocks noChangeArrowheads="1"/>
            </p:cNvSpPr>
            <p:nvPr/>
          </p:nvSpPr>
          <p:spPr bwMode="auto">
            <a:xfrm>
              <a:off x="2394745" y="2973197"/>
              <a:ext cx="577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56" name="Rectangle 3"/>
            <p:cNvSpPr>
              <a:spLocks noChangeArrowheads="1"/>
            </p:cNvSpPr>
            <p:nvPr/>
          </p:nvSpPr>
          <p:spPr bwMode="auto">
            <a:xfrm>
              <a:off x="1155700" y="2133600"/>
              <a:ext cx="3111500" cy="59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57" name="Rectangle 14"/>
            <p:cNvSpPr>
              <a:spLocks noChangeArrowheads="1"/>
            </p:cNvSpPr>
            <p:nvPr/>
          </p:nvSpPr>
          <p:spPr bwMode="auto">
            <a:xfrm>
              <a:off x="1507655" y="2133600"/>
              <a:ext cx="2454745" cy="57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grpSp>
      <p:sp>
        <p:nvSpPr>
          <p:cNvPr id="58" name="Line 10"/>
          <p:cNvSpPr>
            <a:spLocks noChangeShapeType="1"/>
          </p:cNvSpPr>
          <p:nvPr/>
        </p:nvSpPr>
        <p:spPr bwMode="auto">
          <a:xfrm>
            <a:off x="1600200" y="3505200"/>
            <a:ext cx="2743200" cy="6858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9" name="Line 10"/>
          <p:cNvSpPr>
            <a:spLocks noChangeShapeType="1"/>
          </p:cNvSpPr>
          <p:nvPr/>
        </p:nvSpPr>
        <p:spPr bwMode="auto">
          <a:xfrm flipH="1">
            <a:off x="4648200" y="3505200"/>
            <a:ext cx="2743200" cy="685800"/>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Tree>
    <p:extLst>
      <p:ext uri="{BB962C8B-B14F-4D97-AF65-F5344CB8AC3E}">
        <p14:creationId xmlns:p14="http://schemas.microsoft.com/office/powerpoint/2010/main" val="939008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ular Callout 60"/>
          <p:cNvSpPr/>
          <p:nvPr/>
        </p:nvSpPr>
        <p:spPr bwMode="auto">
          <a:xfrm>
            <a:off x="533400" y="1676400"/>
            <a:ext cx="6477000" cy="612648"/>
          </a:xfrm>
          <a:prstGeom prst="wedgeRectCallout">
            <a:avLst>
              <a:gd name="adj1" fmla="val -41203"/>
              <a:gd name="adj2" fmla="val 209681"/>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2" name="Title 1"/>
          <p:cNvSpPr>
            <a:spLocks noGrp="1"/>
          </p:cNvSpPr>
          <p:nvPr>
            <p:ph type="title"/>
          </p:nvPr>
        </p:nvSpPr>
        <p:spPr/>
        <p:txBody>
          <a:bodyPr/>
          <a:lstStyle/>
          <a:p>
            <a:r>
              <a:rPr lang="en-US" sz="3200" dirty="0" smtClean="0"/>
              <a:t>Multiple clients</a:t>
            </a:r>
            <a:endParaRPr lang="en-US" sz="3200" dirty="0"/>
          </a:p>
        </p:txBody>
      </p:sp>
      <p:sp>
        <p:nvSpPr>
          <p:cNvPr id="26" name="AutoShape 10"/>
          <p:cNvSpPr>
            <a:spLocks noChangeArrowheads="1"/>
          </p:cNvSpPr>
          <p:nvPr/>
        </p:nvSpPr>
        <p:spPr bwMode="auto">
          <a:xfrm>
            <a:off x="533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 name="Rectangle 5"/>
          <p:cNvSpPr>
            <a:spLocks noChangeArrowheads="1"/>
          </p:cNvSpPr>
          <p:nvPr/>
        </p:nvSpPr>
        <p:spPr bwMode="auto">
          <a:xfrm>
            <a:off x="640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 name="Line 10"/>
          <p:cNvSpPr>
            <a:spLocks noChangeShapeType="1"/>
          </p:cNvSpPr>
          <p:nvPr/>
        </p:nvSpPr>
        <p:spPr bwMode="auto">
          <a:xfrm>
            <a:off x="1657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 name="Text Box 57"/>
          <p:cNvSpPr txBox="1">
            <a:spLocks noChangeArrowheads="1"/>
          </p:cNvSpPr>
          <p:nvPr/>
        </p:nvSpPr>
        <p:spPr bwMode="auto">
          <a:xfrm>
            <a:off x="914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6" name="Rectangle 5"/>
          <p:cNvSpPr>
            <a:spLocks noChangeArrowheads="1"/>
          </p:cNvSpPr>
          <p:nvPr/>
        </p:nvSpPr>
        <p:spPr bwMode="auto">
          <a:xfrm>
            <a:off x="640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5" name="Text Box 57"/>
          <p:cNvSpPr txBox="1">
            <a:spLocks noChangeArrowheads="1"/>
          </p:cNvSpPr>
          <p:nvPr/>
        </p:nvSpPr>
        <p:spPr bwMode="auto">
          <a:xfrm>
            <a:off x="1413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27" name="Rectangle 3"/>
          <p:cNvSpPr>
            <a:spLocks noChangeArrowheads="1"/>
          </p:cNvSpPr>
          <p:nvPr/>
        </p:nvSpPr>
        <p:spPr bwMode="auto">
          <a:xfrm>
            <a:off x="542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28" name="Rectangle 14"/>
          <p:cNvSpPr>
            <a:spLocks noChangeArrowheads="1"/>
          </p:cNvSpPr>
          <p:nvPr/>
        </p:nvSpPr>
        <p:spPr bwMode="auto">
          <a:xfrm>
            <a:off x="789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39" name="AutoShape 10"/>
          <p:cNvSpPr>
            <a:spLocks noChangeArrowheads="1"/>
          </p:cNvSpPr>
          <p:nvPr/>
        </p:nvSpPr>
        <p:spPr bwMode="auto">
          <a:xfrm>
            <a:off x="3367216"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40" name="Rectangle 5"/>
          <p:cNvSpPr>
            <a:spLocks noChangeArrowheads="1"/>
          </p:cNvSpPr>
          <p:nvPr/>
        </p:nvSpPr>
        <p:spPr bwMode="auto">
          <a:xfrm>
            <a:off x="3474308"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1" name="Line 10"/>
          <p:cNvSpPr>
            <a:spLocks noChangeShapeType="1"/>
          </p:cNvSpPr>
          <p:nvPr/>
        </p:nvSpPr>
        <p:spPr bwMode="auto">
          <a:xfrm>
            <a:off x="4491681"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2" name="Text Box 57"/>
          <p:cNvSpPr txBox="1">
            <a:spLocks noChangeArrowheads="1"/>
          </p:cNvSpPr>
          <p:nvPr/>
        </p:nvSpPr>
        <p:spPr bwMode="auto">
          <a:xfrm>
            <a:off x="3748216"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43" name="Rectangle 42"/>
          <p:cNvSpPr>
            <a:spLocks noChangeArrowheads="1"/>
          </p:cNvSpPr>
          <p:nvPr/>
        </p:nvSpPr>
        <p:spPr bwMode="auto">
          <a:xfrm>
            <a:off x="3474308"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4" name="Text Box 57"/>
          <p:cNvSpPr txBox="1">
            <a:spLocks noChangeArrowheads="1"/>
          </p:cNvSpPr>
          <p:nvPr/>
        </p:nvSpPr>
        <p:spPr bwMode="auto">
          <a:xfrm>
            <a:off x="4246821"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5" name="Rectangle 3"/>
          <p:cNvSpPr>
            <a:spLocks noChangeArrowheads="1"/>
          </p:cNvSpPr>
          <p:nvPr/>
        </p:nvSpPr>
        <p:spPr bwMode="auto">
          <a:xfrm>
            <a:off x="3376140"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46" name="Rectangle 14"/>
          <p:cNvSpPr>
            <a:spLocks noChangeArrowheads="1"/>
          </p:cNvSpPr>
          <p:nvPr/>
        </p:nvSpPr>
        <p:spPr bwMode="auto">
          <a:xfrm>
            <a:off x="3623460"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50" name="AutoShape 10"/>
          <p:cNvSpPr>
            <a:spLocks noChangeArrowheads="1"/>
          </p:cNvSpPr>
          <p:nvPr/>
        </p:nvSpPr>
        <p:spPr bwMode="auto">
          <a:xfrm>
            <a:off x="6248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51" name="Rectangle 5"/>
          <p:cNvSpPr>
            <a:spLocks noChangeArrowheads="1"/>
          </p:cNvSpPr>
          <p:nvPr/>
        </p:nvSpPr>
        <p:spPr bwMode="auto">
          <a:xfrm>
            <a:off x="6355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2" name="Line 10"/>
          <p:cNvSpPr>
            <a:spLocks noChangeShapeType="1"/>
          </p:cNvSpPr>
          <p:nvPr/>
        </p:nvSpPr>
        <p:spPr bwMode="auto">
          <a:xfrm>
            <a:off x="7372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3" name="Text Box 57"/>
          <p:cNvSpPr txBox="1">
            <a:spLocks noChangeArrowheads="1"/>
          </p:cNvSpPr>
          <p:nvPr/>
        </p:nvSpPr>
        <p:spPr bwMode="auto">
          <a:xfrm>
            <a:off x="6629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54" name="Rectangle 53"/>
          <p:cNvSpPr>
            <a:spLocks noChangeArrowheads="1"/>
          </p:cNvSpPr>
          <p:nvPr/>
        </p:nvSpPr>
        <p:spPr bwMode="auto">
          <a:xfrm>
            <a:off x="6355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5" name="Text Box 57"/>
          <p:cNvSpPr txBox="1">
            <a:spLocks noChangeArrowheads="1"/>
          </p:cNvSpPr>
          <p:nvPr/>
        </p:nvSpPr>
        <p:spPr bwMode="auto">
          <a:xfrm>
            <a:off x="7128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56" name="Rectangle 3"/>
          <p:cNvSpPr>
            <a:spLocks noChangeArrowheads="1"/>
          </p:cNvSpPr>
          <p:nvPr/>
        </p:nvSpPr>
        <p:spPr bwMode="auto">
          <a:xfrm>
            <a:off x="6257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57" name="Rectangle 14"/>
          <p:cNvSpPr>
            <a:spLocks noChangeArrowheads="1"/>
          </p:cNvSpPr>
          <p:nvPr/>
        </p:nvSpPr>
        <p:spPr bwMode="auto">
          <a:xfrm>
            <a:off x="6504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48" name="Rectangle 47"/>
          <p:cNvSpPr/>
          <p:nvPr/>
        </p:nvSpPr>
        <p:spPr bwMode="auto">
          <a:xfrm>
            <a:off x="1524000" y="5334000"/>
            <a:ext cx="304800" cy="304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60" name="Rectangle 14"/>
          <p:cNvSpPr>
            <a:spLocks noChangeArrowheads="1"/>
          </p:cNvSpPr>
          <p:nvPr/>
        </p:nvSpPr>
        <p:spPr bwMode="auto">
          <a:xfrm>
            <a:off x="533400" y="1752600"/>
            <a:ext cx="646583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Read(server=</a:t>
            </a:r>
            <a:r>
              <a:rPr lang="en-US" sz="2000" b="1" kern="0" dirty="0" err="1" smtClean="0">
                <a:solidFill>
                  <a:sysClr val="windowText" lastClr="000000"/>
                </a:solidFill>
              </a:rPr>
              <a:t>xx.xx</a:t>
            </a:r>
            <a:r>
              <a:rPr lang="en-US" sz="2000" b="1" kern="0" dirty="0" smtClean="0">
                <a:solidFill>
                  <a:sysClr val="windowText" lastClr="000000"/>
                </a:solidFill>
              </a:rPr>
              <a:t>…, </a:t>
            </a:r>
            <a:r>
              <a:rPr lang="en-US" sz="2000" b="1" kern="0" dirty="0" err="1" smtClean="0">
                <a:solidFill>
                  <a:sysClr val="windowText" lastClr="000000"/>
                </a:solidFill>
              </a:rPr>
              <a:t>inode</a:t>
            </a:r>
            <a:r>
              <a:rPr lang="en-US" sz="2000" b="1" kern="0" dirty="0" smtClean="0">
                <a:solidFill>
                  <a:sysClr val="windowText" lastClr="000000"/>
                </a:solidFill>
              </a:rPr>
              <a:t>=i27412, </a:t>
            </a:r>
            <a:r>
              <a:rPr lang="en-US" sz="2000" b="1" kern="0" dirty="0" err="1" smtClean="0">
                <a:solidFill>
                  <a:sysClr val="windowText" lastClr="000000"/>
                </a:solidFill>
              </a:rPr>
              <a:t>blockID</a:t>
            </a:r>
            <a:r>
              <a:rPr lang="en-US" sz="2000" b="1" kern="0" dirty="0" smtClean="0">
                <a:solidFill>
                  <a:sysClr val="windowText" lastClr="000000"/>
                </a:solidFill>
              </a:rPr>
              <a:t>=27, …)</a:t>
            </a:r>
            <a:endParaRPr lang="en-US" sz="2000" b="1" kern="0" dirty="0">
              <a:solidFill>
                <a:sysClr val="windowText" lastClr="000000"/>
              </a:solidFill>
            </a:endParaRPr>
          </a:p>
        </p:txBody>
      </p:sp>
    </p:spTree>
    <p:extLst>
      <p:ext uri="{BB962C8B-B14F-4D97-AF65-F5344CB8AC3E}">
        <p14:creationId xmlns:p14="http://schemas.microsoft.com/office/powerpoint/2010/main" val="36179247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ular Callout 60"/>
          <p:cNvSpPr/>
          <p:nvPr/>
        </p:nvSpPr>
        <p:spPr bwMode="auto">
          <a:xfrm>
            <a:off x="533400" y="1676400"/>
            <a:ext cx="6477000" cy="612648"/>
          </a:xfrm>
          <a:prstGeom prst="wedgeRectCallout">
            <a:avLst>
              <a:gd name="adj1" fmla="val 6640"/>
              <a:gd name="adj2" fmla="val 205535"/>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2" name="Title 1"/>
          <p:cNvSpPr>
            <a:spLocks noGrp="1"/>
          </p:cNvSpPr>
          <p:nvPr>
            <p:ph type="title"/>
          </p:nvPr>
        </p:nvSpPr>
        <p:spPr/>
        <p:txBody>
          <a:bodyPr/>
          <a:lstStyle/>
          <a:p>
            <a:r>
              <a:rPr lang="en-US" sz="3200" dirty="0" smtClean="0"/>
              <a:t>Multiple clients</a:t>
            </a:r>
            <a:endParaRPr lang="en-US" sz="3200" dirty="0"/>
          </a:p>
        </p:txBody>
      </p:sp>
      <p:sp>
        <p:nvSpPr>
          <p:cNvPr id="26" name="AutoShape 10"/>
          <p:cNvSpPr>
            <a:spLocks noChangeArrowheads="1"/>
          </p:cNvSpPr>
          <p:nvPr/>
        </p:nvSpPr>
        <p:spPr bwMode="auto">
          <a:xfrm>
            <a:off x="533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 name="Rectangle 5"/>
          <p:cNvSpPr>
            <a:spLocks noChangeArrowheads="1"/>
          </p:cNvSpPr>
          <p:nvPr/>
        </p:nvSpPr>
        <p:spPr bwMode="auto">
          <a:xfrm>
            <a:off x="640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 name="Line 10"/>
          <p:cNvSpPr>
            <a:spLocks noChangeShapeType="1"/>
          </p:cNvSpPr>
          <p:nvPr/>
        </p:nvSpPr>
        <p:spPr bwMode="auto">
          <a:xfrm>
            <a:off x="1657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 name="Text Box 57"/>
          <p:cNvSpPr txBox="1">
            <a:spLocks noChangeArrowheads="1"/>
          </p:cNvSpPr>
          <p:nvPr/>
        </p:nvSpPr>
        <p:spPr bwMode="auto">
          <a:xfrm>
            <a:off x="914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6" name="Rectangle 5"/>
          <p:cNvSpPr>
            <a:spLocks noChangeArrowheads="1"/>
          </p:cNvSpPr>
          <p:nvPr/>
        </p:nvSpPr>
        <p:spPr bwMode="auto">
          <a:xfrm>
            <a:off x="640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5" name="Text Box 57"/>
          <p:cNvSpPr txBox="1">
            <a:spLocks noChangeArrowheads="1"/>
          </p:cNvSpPr>
          <p:nvPr/>
        </p:nvSpPr>
        <p:spPr bwMode="auto">
          <a:xfrm>
            <a:off x="1413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27" name="Rectangle 3"/>
          <p:cNvSpPr>
            <a:spLocks noChangeArrowheads="1"/>
          </p:cNvSpPr>
          <p:nvPr/>
        </p:nvSpPr>
        <p:spPr bwMode="auto">
          <a:xfrm>
            <a:off x="542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28" name="Rectangle 14"/>
          <p:cNvSpPr>
            <a:spLocks noChangeArrowheads="1"/>
          </p:cNvSpPr>
          <p:nvPr/>
        </p:nvSpPr>
        <p:spPr bwMode="auto">
          <a:xfrm>
            <a:off x="789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39" name="AutoShape 10"/>
          <p:cNvSpPr>
            <a:spLocks noChangeArrowheads="1"/>
          </p:cNvSpPr>
          <p:nvPr/>
        </p:nvSpPr>
        <p:spPr bwMode="auto">
          <a:xfrm>
            <a:off x="3367216"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40" name="Rectangle 5"/>
          <p:cNvSpPr>
            <a:spLocks noChangeArrowheads="1"/>
          </p:cNvSpPr>
          <p:nvPr/>
        </p:nvSpPr>
        <p:spPr bwMode="auto">
          <a:xfrm>
            <a:off x="3474308"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1" name="Line 10"/>
          <p:cNvSpPr>
            <a:spLocks noChangeShapeType="1"/>
          </p:cNvSpPr>
          <p:nvPr/>
        </p:nvSpPr>
        <p:spPr bwMode="auto">
          <a:xfrm>
            <a:off x="4491681"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2" name="Text Box 57"/>
          <p:cNvSpPr txBox="1">
            <a:spLocks noChangeArrowheads="1"/>
          </p:cNvSpPr>
          <p:nvPr/>
        </p:nvSpPr>
        <p:spPr bwMode="auto">
          <a:xfrm>
            <a:off x="3748216"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43" name="Rectangle 42"/>
          <p:cNvSpPr>
            <a:spLocks noChangeArrowheads="1"/>
          </p:cNvSpPr>
          <p:nvPr/>
        </p:nvSpPr>
        <p:spPr bwMode="auto">
          <a:xfrm>
            <a:off x="3474308"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4" name="Text Box 57"/>
          <p:cNvSpPr txBox="1">
            <a:spLocks noChangeArrowheads="1"/>
          </p:cNvSpPr>
          <p:nvPr/>
        </p:nvSpPr>
        <p:spPr bwMode="auto">
          <a:xfrm>
            <a:off x="4246821"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5" name="Rectangle 3"/>
          <p:cNvSpPr>
            <a:spLocks noChangeArrowheads="1"/>
          </p:cNvSpPr>
          <p:nvPr/>
        </p:nvSpPr>
        <p:spPr bwMode="auto">
          <a:xfrm>
            <a:off x="3376140"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46" name="Rectangle 14"/>
          <p:cNvSpPr>
            <a:spLocks noChangeArrowheads="1"/>
          </p:cNvSpPr>
          <p:nvPr/>
        </p:nvSpPr>
        <p:spPr bwMode="auto">
          <a:xfrm>
            <a:off x="3623460"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50" name="AutoShape 10"/>
          <p:cNvSpPr>
            <a:spLocks noChangeArrowheads="1"/>
          </p:cNvSpPr>
          <p:nvPr/>
        </p:nvSpPr>
        <p:spPr bwMode="auto">
          <a:xfrm>
            <a:off x="6248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51" name="Rectangle 5"/>
          <p:cNvSpPr>
            <a:spLocks noChangeArrowheads="1"/>
          </p:cNvSpPr>
          <p:nvPr/>
        </p:nvSpPr>
        <p:spPr bwMode="auto">
          <a:xfrm>
            <a:off x="6355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2" name="Line 10"/>
          <p:cNvSpPr>
            <a:spLocks noChangeShapeType="1"/>
          </p:cNvSpPr>
          <p:nvPr/>
        </p:nvSpPr>
        <p:spPr bwMode="auto">
          <a:xfrm>
            <a:off x="7372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3" name="Text Box 57"/>
          <p:cNvSpPr txBox="1">
            <a:spLocks noChangeArrowheads="1"/>
          </p:cNvSpPr>
          <p:nvPr/>
        </p:nvSpPr>
        <p:spPr bwMode="auto">
          <a:xfrm>
            <a:off x="6629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54" name="Rectangle 53"/>
          <p:cNvSpPr>
            <a:spLocks noChangeArrowheads="1"/>
          </p:cNvSpPr>
          <p:nvPr/>
        </p:nvSpPr>
        <p:spPr bwMode="auto">
          <a:xfrm>
            <a:off x="6355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5" name="Text Box 57"/>
          <p:cNvSpPr txBox="1">
            <a:spLocks noChangeArrowheads="1"/>
          </p:cNvSpPr>
          <p:nvPr/>
        </p:nvSpPr>
        <p:spPr bwMode="auto">
          <a:xfrm>
            <a:off x="7128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56" name="Rectangle 3"/>
          <p:cNvSpPr>
            <a:spLocks noChangeArrowheads="1"/>
          </p:cNvSpPr>
          <p:nvPr/>
        </p:nvSpPr>
        <p:spPr bwMode="auto">
          <a:xfrm>
            <a:off x="6257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57" name="Rectangle 14"/>
          <p:cNvSpPr>
            <a:spLocks noChangeArrowheads="1"/>
          </p:cNvSpPr>
          <p:nvPr/>
        </p:nvSpPr>
        <p:spPr bwMode="auto">
          <a:xfrm>
            <a:off x="6504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48" name="Rectangle 47"/>
          <p:cNvSpPr/>
          <p:nvPr/>
        </p:nvSpPr>
        <p:spPr bwMode="auto">
          <a:xfrm>
            <a:off x="1524000" y="5334000"/>
            <a:ext cx="304800" cy="304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60" name="Rectangle 14"/>
          <p:cNvSpPr>
            <a:spLocks noChangeArrowheads="1"/>
          </p:cNvSpPr>
          <p:nvPr/>
        </p:nvSpPr>
        <p:spPr bwMode="auto">
          <a:xfrm>
            <a:off x="533400" y="1752600"/>
            <a:ext cx="647986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Write(server=</a:t>
            </a:r>
            <a:r>
              <a:rPr lang="en-US" sz="2000" b="1" kern="0" dirty="0" err="1" smtClean="0">
                <a:solidFill>
                  <a:sysClr val="windowText" lastClr="000000"/>
                </a:solidFill>
              </a:rPr>
              <a:t>xx.xx</a:t>
            </a:r>
            <a:r>
              <a:rPr lang="en-US" sz="2000" b="1" kern="0" dirty="0" smtClean="0">
                <a:solidFill>
                  <a:sysClr val="windowText" lastClr="000000"/>
                </a:solidFill>
              </a:rPr>
              <a:t>…, </a:t>
            </a:r>
            <a:r>
              <a:rPr lang="en-US" sz="2000" b="1" kern="0" dirty="0" err="1" smtClean="0">
                <a:solidFill>
                  <a:sysClr val="windowText" lastClr="000000"/>
                </a:solidFill>
              </a:rPr>
              <a:t>inode</a:t>
            </a:r>
            <a:r>
              <a:rPr lang="en-US" sz="2000" b="1" kern="0" dirty="0" smtClean="0">
                <a:solidFill>
                  <a:sysClr val="windowText" lastClr="000000"/>
                </a:solidFill>
              </a:rPr>
              <a:t>=i27412, </a:t>
            </a:r>
            <a:r>
              <a:rPr lang="en-US" sz="2000" b="1" kern="0" dirty="0" err="1" smtClean="0">
                <a:solidFill>
                  <a:sysClr val="windowText" lastClr="000000"/>
                </a:solidFill>
              </a:rPr>
              <a:t>blockID</a:t>
            </a:r>
            <a:r>
              <a:rPr lang="en-US" sz="2000" b="1" kern="0" dirty="0" smtClean="0">
                <a:solidFill>
                  <a:sysClr val="windowText" lastClr="000000"/>
                </a:solidFill>
              </a:rPr>
              <a:t>=27, …)</a:t>
            </a:r>
            <a:endParaRPr lang="en-US" sz="2000" b="1" kern="0" dirty="0">
              <a:solidFill>
                <a:sysClr val="windowText" lastClr="000000"/>
              </a:solidFill>
            </a:endParaRPr>
          </a:p>
        </p:txBody>
      </p:sp>
      <p:sp>
        <p:nvSpPr>
          <p:cNvPr id="30" name="Rectangle 29"/>
          <p:cNvSpPr/>
          <p:nvPr/>
        </p:nvSpPr>
        <p:spPr bwMode="auto">
          <a:xfrm>
            <a:off x="4038600" y="5334000"/>
            <a:ext cx="304800" cy="304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31" name="Rectangle 30"/>
          <p:cNvSpPr/>
          <p:nvPr/>
        </p:nvSpPr>
        <p:spPr bwMode="auto">
          <a:xfrm>
            <a:off x="4648200" y="5334000"/>
            <a:ext cx="304800" cy="304800"/>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cxnSp>
        <p:nvCxnSpPr>
          <p:cNvPr id="8" name="Straight Arrow Connector 7"/>
          <p:cNvCxnSpPr>
            <a:stCxn id="30" idx="3"/>
            <a:endCxn id="31" idx="1"/>
          </p:cNvCxnSpPr>
          <p:nvPr/>
        </p:nvCxnSpPr>
        <p:spPr bwMode="auto">
          <a:xfrm>
            <a:off x="4343400" y="54864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577473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2"/>
          <p:cNvSpPr>
            <a:spLocks noGrp="1"/>
          </p:cNvSpPr>
          <p:nvPr>
            <p:ph type="title"/>
          </p:nvPr>
        </p:nvSpPr>
        <p:spPr/>
        <p:txBody>
          <a:bodyPr/>
          <a:lstStyle/>
          <a:p>
            <a:r>
              <a:rPr lang="en-US" dirty="0" smtClean="0">
                <a:latin typeface="Arial" charset="0"/>
                <a:ea typeface="ＭＳ Ｐゴシック" charset="0"/>
              </a:rPr>
              <a:t>Distributed </a:t>
            </a:r>
            <a:r>
              <a:rPr lang="en-US" dirty="0">
                <a:latin typeface="Arial" charset="0"/>
                <a:ea typeface="ＭＳ Ｐゴシック" charset="0"/>
              </a:rPr>
              <a:t>mutual exclusion</a:t>
            </a:r>
          </a:p>
        </p:txBody>
      </p:sp>
      <p:sp>
        <p:nvSpPr>
          <p:cNvPr id="96259" name="Content Placeholder 37"/>
          <p:cNvSpPr>
            <a:spLocks noGrp="1"/>
          </p:cNvSpPr>
          <p:nvPr>
            <p:ph idx="1"/>
          </p:nvPr>
        </p:nvSpPr>
        <p:spPr>
          <a:xfrm>
            <a:off x="457200" y="1600200"/>
            <a:ext cx="8153400" cy="3429000"/>
          </a:xfrm>
        </p:spPr>
        <p:txBody>
          <a:bodyPr/>
          <a:lstStyle/>
          <a:p>
            <a:r>
              <a:rPr lang="en-US" sz="2400" dirty="0">
                <a:latin typeface="Arial" charset="0"/>
                <a:ea typeface="ＭＳ Ｐゴシック" charset="0"/>
              </a:rPr>
              <a:t>It is often necessary to grant some node/process the “right” to “own” some given data or function.</a:t>
            </a:r>
          </a:p>
          <a:p>
            <a:r>
              <a:rPr lang="en-US" sz="2400" dirty="0">
                <a:latin typeface="Arial" charset="0"/>
                <a:ea typeface="ＭＳ Ｐゴシック" charset="0"/>
              </a:rPr>
              <a:t>Ownership rights often must be </a:t>
            </a:r>
            <a:r>
              <a:rPr lang="en-US" sz="2400" dirty="0">
                <a:solidFill>
                  <a:srgbClr val="800000"/>
                </a:solidFill>
                <a:latin typeface="Arial" charset="0"/>
                <a:ea typeface="ＭＳ Ｐゴシック" charset="0"/>
              </a:rPr>
              <a:t>mutually exclusive</a:t>
            </a:r>
            <a:r>
              <a:rPr lang="en-US" sz="2400" dirty="0">
                <a:latin typeface="Arial" charset="0"/>
                <a:ea typeface="ＭＳ Ｐゴシック" charset="0"/>
              </a:rPr>
              <a:t>.</a:t>
            </a:r>
          </a:p>
          <a:p>
            <a:pPr lvl="1"/>
            <a:r>
              <a:rPr lang="en-US" sz="2000" dirty="0">
                <a:latin typeface="Arial" charset="0"/>
                <a:ea typeface="ＭＳ Ｐゴシック" charset="0"/>
              </a:rPr>
              <a:t>At most one owner at any given time.</a:t>
            </a:r>
          </a:p>
          <a:p>
            <a:r>
              <a:rPr lang="en-US" sz="2400" dirty="0">
                <a:latin typeface="Arial" charset="0"/>
                <a:ea typeface="ＭＳ Ｐゴシック" charset="0"/>
              </a:rPr>
              <a:t>How to coordinate ownership</a:t>
            </a:r>
            <a:r>
              <a:rPr lang="en-US" sz="2400" dirty="0" smtClean="0">
                <a:latin typeface="Arial" charset="0"/>
                <a:ea typeface="ＭＳ Ｐゴシック" charset="0"/>
              </a:rPr>
              <a:t>?</a:t>
            </a:r>
            <a:endParaRPr lang="en-US" sz="2400" dirty="0">
              <a:latin typeface="Arial" charset="0"/>
              <a:ea typeface="ＭＳ Ｐゴシック" charset="0"/>
            </a:endParaRPr>
          </a:p>
        </p:txBody>
      </p:sp>
      <p:pic>
        <p:nvPicPr>
          <p:cNvPr id="96260" name="Picture 3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3800" y="3505200"/>
            <a:ext cx="24892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8600" y="4445000"/>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53421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Multiple clients</a:t>
            </a:r>
            <a:endParaRPr lang="en-US" sz="3200" dirty="0"/>
          </a:p>
        </p:txBody>
      </p:sp>
      <p:sp>
        <p:nvSpPr>
          <p:cNvPr id="26" name="AutoShape 10"/>
          <p:cNvSpPr>
            <a:spLocks noChangeArrowheads="1"/>
          </p:cNvSpPr>
          <p:nvPr/>
        </p:nvSpPr>
        <p:spPr bwMode="auto">
          <a:xfrm>
            <a:off x="533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3" name="Rectangle 5"/>
          <p:cNvSpPr>
            <a:spLocks noChangeArrowheads="1"/>
          </p:cNvSpPr>
          <p:nvPr/>
        </p:nvSpPr>
        <p:spPr bwMode="auto">
          <a:xfrm>
            <a:off x="640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 name="Line 10"/>
          <p:cNvSpPr>
            <a:spLocks noChangeShapeType="1"/>
          </p:cNvSpPr>
          <p:nvPr/>
        </p:nvSpPr>
        <p:spPr bwMode="auto">
          <a:xfrm>
            <a:off x="1657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 name="Text Box 57"/>
          <p:cNvSpPr txBox="1">
            <a:spLocks noChangeArrowheads="1"/>
          </p:cNvSpPr>
          <p:nvPr/>
        </p:nvSpPr>
        <p:spPr bwMode="auto">
          <a:xfrm>
            <a:off x="914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6" name="Rectangle 5"/>
          <p:cNvSpPr>
            <a:spLocks noChangeArrowheads="1"/>
          </p:cNvSpPr>
          <p:nvPr/>
        </p:nvSpPr>
        <p:spPr bwMode="auto">
          <a:xfrm>
            <a:off x="640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5" name="Text Box 57"/>
          <p:cNvSpPr txBox="1">
            <a:spLocks noChangeArrowheads="1"/>
          </p:cNvSpPr>
          <p:nvPr/>
        </p:nvSpPr>
        <p:spPr bwMode="auto">
          <a:xfrm>
            <a:off x="1413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27" name="Rectangle 3"/>
          <p:cNvSpPr>
            <a:spLocks noChangeArrowheads="1"/>
          </p:cNvSpPr>
          <p:nvPr/>
        </p:nvSpPr>
        <p:spPr bwMode="auto">
          <a:xfrm>
            <a:off x="542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28" name="Rectangle 14"/>
          <p:cNvSpPr>
            <a:spLocks noChangeArrowheads="1"/>
          </p:cNvSpPr>
          <p:nvPr/>
        </p:nvSpPr>
        <p:spPr bwMode="auto">
          <a:xfrm>
            <a:off x="789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39" name="AutoShape 10"/>
          <p:cNvSpPr>
            <a:spLocks noChangeArrowheads="1"/>
          </p:cNvSpPr>
          <p:nvPr/>
        </p:nvSpPr>
        <p:spPr bwMode="auto">
          <a:xfrm>
            <a:off x="3367216"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40" name="Rectangle 5"/>
          <p:cNvSpPr>
            <a:spLocks noChangeArrowheads="1"/>
          </p:cNvSpPr>
          <p:nvPr/>
        </p:nvSpPr>
        <p:spPr bwMode="auto">
          <a:xfrm>
            <a:off x="3474308"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1" name="Line 10"/>
          <p:cNvSpPr>
            <a:spLocks noChangeShapeType="1"/>
          </p:cNvSpPr>
          <p:nvPr/>
        </p:nvSpPr>
        <p:spPr bwMode="auto">
          <a:xfrm>
            <a:off x="4491681"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2" name="Text Box 57"/>
          <p:cNvSpPr txBox="1">
            <a:spLocks noChangeArrowheads="1"/>
          </p:cNvSpPr>
          <p:nvPr/>
        </p:nvSpPr>
        <p:spPr bwMode="auto">
          <a:xfrm>
            <a:off x="3748216"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43" name="Rectangle 42"/>
          <p:cNvSpPr>
            <a:spLocks noChangeArrowheads="1"/>
          </p:cNvSpPr>
          <p:nvPr/>
        </p:nvSpPr>
        <p:spPr bwMode="auto">
          <a:xfrm>
            <a:off x="3474308"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44" name="Text Box 57"/>
          <p:cNvSpPr txBox="1">
            <a:spLocks noChangeArrowheads="1"/>
          </p:cNvSpPr>
          <p:nvPr/>
        </p:nvSpPr>
        <p:spPr bwMode="auto">
          <a:xfrm>
            <a:off x="4246821"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45" name="Rectangle 3"/>
          <p:cNvSpPr>
            <a:spLocks noChangeArrowheads="1"/>
          </p:cNvSpPr>
          <p:nvPr/>
        </p:nvSpPr>
        <p:spPr bwMode="auto">
          <a:xfrm>
            <a:off x="3376140"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46" name="Rectangle 14"/>
          <p:cNvSpPr>
            <a:spLocks noChangeArrowheads="1"/>
          </p:cNvSpPr>
          <p:nvPr/>
        </p:nvSpPr>
        <p:spPr bwMode="auto">
          <a:xfrm>
            <a:off x="3623460"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50" name="AutoShape 10"/>
          <p:cNvSpPr>
            <a:spLocks noChangeArrowheads="1"/>
          </p:cNvSpPr>
          <p:nvPr/>
        </p:nvSpPr>
        <p:spPr bwMode="auto">
          <a:xfrm>
            <a:off x="6248400" y="3704968"/>
            <a:ext cx="2195384" cy="2162432"/>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smtClean="0">
              <a:solidFill>
                <a:srgbClr val="37305A"/>
              </a:solidFill>
            </a:endParaRPr>
          </a:p>
        </p:txBody>
      </p:sp>
      <p:sp>
        <p:nvSpPr>
          <p:cNvPr id="51" name="Rectangle 5"/>
          <p:cNvSpPr>
            <a:spLocks noChangeArrowheads="1"/>
          </p:cNvSpPr>
          <p:nvPr/>
        </p:nvSpPr>
        <p:spPr bwMode="auto">
          <a:xfrm>
            <a:off x="6355492" y="4617480"/>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2" name="Line 10"/>
          <p:cNvSpPr>
            <a:spLocks noChangeShapeType="1"/>
          </p:cNvSpPr>
          <p:nvPr/>
        </p:nvSpPr>
        <p:spPr bwMode="auto">
          <a:xfrm>
            <a:off x="7372865" y="3919151"/>
            <a:ext cx="0" cy="696097"/>
          </a:xfrm>
          <a:prstGeom prst="line">
            <a:avLst/>
          </a:prstGeom>
          <a:noFill/>
          <a:ln w="57150">
            <a:solidFill>
              <a:sysClr val="windowText" lastClr="000000"/>
            </a:solidFill>
            <a:round/>
            <a:headEnd/>
            <a:tailEnd type="triangle" w="med" len="med"/>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3" name="Text Box 57"/>
          <p:cNvSpPr txBox="1">
            <a:spLocks noChangeArrowheads="1"/>
          </p:cNvSpPr>
          <p:nvPr/>
        </p:nvSpPr>
        <p:spPr bwMode="auto">
          <a:xfrm>
            <a:off x="6629400" y="4648200"/>
            <a:ext cx="1415696"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err="1" smtClean="0">
                <a:solidFill>
                  <a:srgbClr val="003367"/>
                </a:solidFill>
                <a:cs typeface="Arial" charset="0"/>
              </a:rPr>
              <a:t>BufferCache</a:t>
            </a:r>
            <a:endParaRPr lang="en-US" sz="2000" dirty="0" smtClean="0">
              <a:solidFill>
                <a:srgbClr val="003367"/>
              </a:solidFill>
              <a:cs typeface="Arial" charset="0"/>
            </a:endParaRPr>
          </a:p>
        </p:txBody>
      </p:sp>
      <p:sp>
        <p:nvSpPr>
          <p:cNvPr id="54" name="Rectangle 53"/>
          <p:cNvSpPr>
            <a:spLocks noChangeArrowheads="1"/>
          </p:cNvSpPr>
          <p:nvPr/>
        </p:nvSpPr>
        <p:spPr bwMode="auto">
          <a:xfrm>
            <a:off x="6355492" y="3819868"/>
            <a:ext cx="1981200" cy="527651"/>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55" name="Text Box 57"/>
          <p:cNvSpPr txBox="1">
            <a:spLocks noChangeArrowheads="1"/>
          </p:cNvSpPr>
          <p:nvPr/>
        </p:nvSpPr>
        <p:spPr bwMode="auto">
          <a:xfrm>
            <a:off x="7128005" y="3866587"/>
            <a:ext cx="406129" cy="3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smtClean="0">
                <a:solidFill>
                  <a:srgbClr val="003367"/>
                </a:solidFill>
                <a:cs typeface="Arial" charset="0"/>
              </a:rPr>
              <a:t>FS</a:t>
            </a:r>
            <a:endParaRPr lang="en-US" sz="2000" dirty="0" smtClean="0">
              <a:solidFill>
                <a:srgbClr val="003367"/>
              </a:solidFill>
              <a:cs typeface="Arial" charset="0"/>
            </a:endParaRPr>
          </a:p>
        </p:txBody>
      </p:sp>
      <p:sp>
        <p:nvSpPr>
          <p:cNvPr id="56" name="Rectangle 3"/>
          <p:cNvSpPr>
            <a:spLocks noChangeArrowheads="1"/>
          </p:cNvSpPr>
          <p:nvPr/>
        </p:nvSpPr>
        <p:spPr bwMode="auto">
          <a:xfrm>
            <a:off x="6257324" y="3276600"/>
            <a:ext cx="2186460" cy="419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57" name="Rectangle 14"/>
          <p:cNvSpPr>
            <a:spLocks noChangeArrowheads="1"/>
          </p:cNvSpPr>
          <p:nvPr/>
        </p:nvSpPr>
        <p:spPr bwMode="auto">
          <a:xfrm>
            <a:off x="6504644" y="3276600"/>
            <a:ext cx="17249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914400" fontAlgn="auto">
              <a:spcBef>
                <a:spcPts val="0"/>
              </a:spcBef>
              <a:spcAft>
                <a:spcPts val="0"/>
              </a:spcAft>
              <a:defRPr/>
            </a:pPr>
            <a:r>
              <a:rPr lang="en-US" sz="2000" b="1" kern="0" dirty="0" smtClean="0">
                <a:solidFill>
                  <a:sysClr val="windowText" lastClr="000000"/>
                </a:solidFill>
              </a:rPr>
              <a:t>Applications</a:t>
            </a:r>
            <a:endParaRPr lang="en-US" sz="2000" b="1" kern="0" dirty="0">
              <a:solidFill>
                <a:sysClr val="windowText" lastClr="000000"/>
              </a:solidFill>
            </a:endParaRPr>
          </a:p>
        </p:txBody>
      </p:sp>
      <p:sp>
        <p:nvSpPr>
          <p:cNvPr id="48" name="Rectangle 47"/>
          <p:cNvSpPr/>
          <p:nvPr/>
        </p:nvSpPr>
        <p:spPr bwMode="auto">
          <a:xfrm>
            <a:off x="1524000" y="5334000"/>
            <a:ext cx="304800" cy="304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31" name="Rectangle 30"/>
          <p:cNvSpPr/>
          <p:nvPr/>
        </p:nvSpPr>
        <p:spPr bwMode="auto">
          <a:xfrm>
            <a:off x="4343400" y="5334000"/>
            <a:ext cx="304800" cy="304800"/>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smtClean="0">
              <a:solidFill>
                <a:srgbClr val="37305A"/>
              </a:solidFill>
              <a:cs typeface="Arial" charset="0"/>
            </a:endParaRPr>
          </a:p>
        </p:txBody>
      </p:sp>
      <p:sp>
        <p:nvSpPr>
          <p:cNvPr id="33" name="Rectangle 32"/>
          <p:cNvSpPr/>
          <p:nvPr/>
        </p:nvSpPr>
        <p:spPr>
          <a:xfrm>
            <a:off x="533400" y="1340584"/>
            <a:ext cx="7924800" cy="1631216"/>
          </a:xfrm>
          <a:prstGeom prst="rect">
            <a:avLst/>
          </a:prstGeom>
        </p:spPr>
        <p:txBody>
          <a:bodyPr wrap="square">
            <a:spAutoFit/>
          </a:bodyPr>
          <a:lstStyle/>
          <a:p>
            <a:r>
              <a:rPr lang="en-US" sz="2000" dirty="0" smtClean="0">
                <a:solidFill>
                  <a:srgbClr val="003367"/>
                </a:solidFill>
              </a:rPr>
              <a:t>What if </a:t>
            </a:r>
            <a:r>
              <a:rPr lang="en-US" sz="2000" dirty="0" smtClean="0">
                <a:solidFill>
                  <a:srgbClr val="003367"/>
                </a:solidFill>
              </a:rPr>
              <a:t>another client reads </a:t>
            </a:r>
            <a:r>
              <a:rPr lang="en-US" sz="2000" dirty="0" smtClean="0">
                <a:solidFill>
                  <a:srgbClr val="003367"/>
                </a:solidFill>
              </a:rPr>
              <a:t>that block?</a:t>
            </a:r>
          </a:p>
          <a:p>
            <a:r>
              <a:rPr lang="en-US" sz="2000" dirty="0" smtClean="0">
                <a:solidFill>
                  <a:srgbClr val="003367"/>
                </a:solidFill>
              </a:rPr>
              <a:t>Will it get the right data?  What is the “right” data?</a:t>
            </a:r>
          </a:p>
          <a:p>
            <a:r>
              <a:rPr lang="en-US" sz="2000" dirty="0" smtClean="0">
                <a:solidFill>
                  <a:srgbClr val="003367"/>
                </a:solidFill>
              </a:rPr>
              <a:t>Will it get the “last” version of the block written?</a:t>
            </a:r>
          </a:p>
          <a:p>
            <a:r>
              <a:rPr lang="en-US" sz="2000" dirty="0" smtClean="0">
                <a:solidFill>
                  <a:srgbClr val="003367"/>
                </a:solidFill>
              </a:rPr>
              <a:t>How to coordinate reads/writes and caching on multiple clients?</a:t>
            </a:r>
          </a:p>
          <a:p>
            <a:r>
              <a:rPr lang="en-US" sz="2000" dirty="0" smtClean="0">
                <a:solidFill>
                  <a:srgbClr val="003367"/>
                </a:solidFill>
              </a:rPr>
              <a:t>How to keep the copies “in sync”? </a:t>
            </a:r>
            <a:endParaRPr lang="en-US" sz="2000" dirty="0">
              <a:solidFill>
                <a:srgbClr val="003367"/>
              </a:solidFill>
            </a:endParaRPr>
          </a:p>
        </p:txBody>
      </p:sp>
    </p:spTree>
    <p:extLst>
      <p:ext uri="{BB962C8B-B14F-4D97-AF65-F5344CB8AC3E}">
        <p14:creationId xmlns:p14="http://schemas.microsoft.com/office/powerpoint/2010/main" val="36914219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consistency</a:t>
            </a:r>
            <a:endParaRPr lang="en-US" dirty="0"/>
          </a:p>
        </p:txBody>
      </p:sp>
      <p:sp>
        <p:nvSpPr>
          <p:cNvPr id="3" name="Content Placeholder 2"/>
          <p:cNvSpPr>
            <a:spLocks noGrp="1"/>
          </p:cNvSpPr>
          <p:nvPr>
            <p:ph idx="1"/>
          </p:nvPr>
        </p:nvSpPr>
        <p:spPr/>
        <p:txBody>
          <a:bodyPr/>
          <a:lstStyle/>
          <a:p>
            <a:pPr marL="342900" lvl="1" indent="-342900">
              <a:spcBef>
                <a:spcPts val="900"/>
              </a:spcBef>
              <a:buFont typeface="Times New Roman" charset="0"/>
              <a:buChar char="•"/>
            </a:pPr>
            <a:r>
              <a:rPr lang="en-US" sz="2400" dirty="0" smtClean="0">
                <a:latin typeface="Arial" charset="0"/>
                <a:ea typeface="ＭＳ Ｐゴシック" charset="0"/>
              </a:rPr>
              <a:t>How to ensure that </a:t>
            </a:r>
            <a:r>
              <a:rPr lang="en-US" sz="2400" dirty="0" smtClean="0"/>
              <a:t>each </a:t>
            </a:r>
            <a:r>
              <a:rPr lang="en-US" sz="2400" b="1" dirty="0"/>
              <a:t>read</a:t>
            </a:r>
            <a:r>
              <a:rPr lang="en-US" sz="2400" dirty="0"/>
              <a:t> sees the value stored by the most recent </a:t>
            </a:r>
            <a:r>
              <a:rPr lang="en-US" sz="2400" b="1" dirty="0" smtClean="0"/>
              <a:t>write?  </a:t>
            </a:r>
            <a:r>
              <a:rPr lang="en-US" sz="2400" dirty="0" smtClean="0"/>
              <a:t> (Or some </a:t>
            </a:r>
            <a:r>
              <a:rPr lang="en-US" sz="2400" dirty="0"/>
              <a:t>reasonable value</a:t>
            </a:r>
            <a:r>
              <a:rPr lang="en-US" sz="2400" dirty="0" smtClean="0"/>
              <a:t>)?</a:t>
            </a:r>
            <a:endParaRPr lang="en-US" sz="2400" dirty="0">
              <a:latin typeface="Arial" charset="0"/>
              <a:ea typeface="ＭＳ Ｐゴシック" charset="0"/>
            </a:endParaRPr>
          </a:p>
          <a:p>
            <a:r>
              <a:rPr lang="en-US" dirty="0" smtClean="0"/>
              <a:t>This problem also appears in </a:t>
            </a:r>
            <a:r>
              <a:rPr lang="en-US" b="1" dirty="0" smtClean="0"/>
              <a:t>multi-core architecture</a:t>
            </a:r>
            <a:r>
              <a:rPr lang="en-US" dirty="0" smtClean="0"/>
              <a:t>.</a:t>
            </a:r>
          </a:p>
          <a:p>
            <a:r>
              <a:rPr lang="en-US" dirty="0" smtClean="0"/>
              <a:t>It appears in </a:t>
            </a:r>
            <a:r>
              <a:rPr lang="en-US" b="1" dirty="0" smtClean="0"/>
              <a:t>distributed data systems </a:t>
            </a:r>
            <a:r>
              <a:rPr lang="en-US" dirty="0" smtClean="0"/>
              <a:t>of various kinds.</a:t>
            </a:r>
          </a:p>
          <a:p>
            <a:pPr lvl="1"/>
            <a:r>
              <a:rPr lang="en-US" dirty="0" smtClean="0"/>
              <a:t> DNS, Web</a:t>
            </a:r>
          </a:p>
          <a:p>
            <a:r>
              <a:rPr lang="en-US" dirty="0" smtClean="0"/>
              <a:t>Various solutions are available.</a:t>
            </a:r>
          </a:p>
          <a:p>
            <a:pPr lvl="1"/>
            <a:r>
              <a:rPr lang="en-US" dirty="0" smtClean="0"/>
              <a:t>It may be OK for clients to read data that is “a little bit stale”.</a:t>
            </a:r>
          </a:p>
          <a:p>
            <a:pPr lvl="1"/>
            <a:r>
              <a:rPr lang="en-US" dirty="0" smtClean="0"/>
              <a:t>In some cases, the clients themselves don’t change the data.</a:t>
            </a:r>
          </a:p>
          <a:p>
            <a:r>
              <a:rPr lang="en-US" dirty="0" smtClean="0"/>
              <a:t>But for “strong” </a:t>
            </a:r>
            <a:r>
              <a:rPr lang="en-US" dirty="0" smtClean="0"/>
              <a:t>consistency</a:t>
            </a:r>
            <a:r>
              <a:rPr lang="en-US" dirty="0"/>
              <a:t> </a:t>
            </a:r>
            <a:r>
              <a:rPr lang="en-US" dirty="0" smtClean="0"/>
              <a:t>(single copy semantics) </a:t>
            </a:r>
            <a:r>
              <a:rPr lang="en-US" dirty="0" smtClean="0"/>
              <a:t>we can use leased locks….but we have to integrate them with the cache.</a:t>
            </a:r>
            <a:endParaRPr lang="en-US" dirty="0"/>
          </a:p>
        </p:txBody>
      </p:sp>
    </p:spTree>
    <p:extLst>
      <p:ext uri="{BB962C8B-B14F-4D97-AF65-F5344CB8AC3E}">
        <p14:creationId xmlns:p14="http://schemas.microsoft.com/office/powerpoint/2010/main" val="33770085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p:cNvSpPr>
            <a:spLocks noGrp="1"/>
          </p:cNvSpPr>
          <p:nvPr>
            <p:ph type="title"/>
          </p:nvPr>
        </p:nvSpPr>
        <p:spPr/>
        <p:txBody>
          <a:bodyPr/>
          <a:lstStyle/>
          <a:p>
            <a:r>
              <a:rPr lang="en-US" sz="3200">
                <a:latin typeface="Arial" charset="0"/>
                <a:ea typeface="ＭＳ Ｐゴシック" charset="0"/>
                <a:cs typeface="Arial" charset="0"/>
              </a:rPr>
              <a:t>Lease example:</a:t>
            </a:r>
            <a:r>
              <a:rPr lang="en-US">
                <a:latin typeface="Arial" charset="0"/>
                <a:ea typeface="ＭＳ Ｐゴシック" charset="0"/>
                <a:cs typeface="Arial" charset="0"/>
              </a:rPr>
              <a:t/>
            </a:r>
            <a:br>
              <a:rPr lang="en-US">
                <a:latin typeface="Arial" charset="0"/>
                <a:ea typeface="ＭＳ Ｐゴシック" charset="0"/>
                <a:cs typeface="Arial" charset="0"/>
              </a:rPr>
            </a:br>
            <a:r>
              <a:rPr lang="en-US">
                <a:latin typeface="Arial" charset="0"/>
                <a:ea typeface="ＭＳ Ｐゴシック" charset="0"/>
                <a:cs typeface="Arial" charset="0"/>
              </a:rPr>
              <a:t>network file cache</a:t>
            </a:r>
          </a:p>
        </p:txBody>
      </p:sp>
      <p:sp>
        <p:nvSpPr>
          <p:cNvPr id="189442" name="Content Placeholder 2"/>
          <p:cNvSpPr>
            <a:spLocks noGrp="1"/>
          </p:cNvSpPr>
          <p:nvPr>
            <p:ph idx="1"/>
          </p:nvPr>
        </p:nvSpPr>
        <p:spPr>
          <a:xfrm>
            <a:off x="457200" y="1447800"/>
            <a:ext cx="8226425" cy="4111625"/>
          </a:xfrm>
        </p:spPr>
        <p:txBody>
          <a:bodyPr/>
          <a:lstStyle/>
          <a:p>
            <a:r>
              <a:rPr lang="en-US" sz="2400" b="0" dirty="0">
                <a:latin typeface="Arial" charset="0"/>
                <a:ea typeface="ＭＳ Ｐゴシック" charset="0"/>
                <a:cs typeface="Arial" charset="0"/>
              </a:rPr>
              <a:t>A </a:t>
            </a:r>
            <a:r>
              <a:rPr lang="en-US" sz="2400" dirty="0">
                <a:latin typeface="Arial" charset="0"/>
                <a:ea typeface="ＭＳ Ｐゴシック" charset="0"/>
                <a:cs typeface="Arial" charset="0"/>
              </a:rPr>
              <a:t>read lease </a:t>
            </a:r>
            <a:r>
              <a:rPr lang="en-US" sz="2400" b="0" dirty="0">
                <a:latin typeface="Arial" charset="0"/>
                <a:ea typeface="ＭＳ Ｐゴシック" charset="0"/>
                <a:cs typeface="Arial" charset="0"/>
              </a:rPr>
              <a:t>ensures that no other client is writing the data.   Holder is free to read from its cache.</a:t>
            </a:r>
          </a:p>
          <a:p>
            <a:r>
              <a:rPr lang="en-US" sz="2400" b="0" dirty="0">
                <a:latin typeface="Arial" charset="0"/>
                <a:ea typeface="ＭＳ Ｐゴシック" charset="0"/>
                <a:cs typeface="Arial" charset="0"/>
              </a:rPr>
              <a:t>A </a:t>
            </a:r>
            <a:r>
              <a:rPr lang="en-US" sz="2400" dirty="0">
                <a:latin typeface="Arial" charset="0"/>
                <a:ea typeface="ＭＳ Ｐゴシック" charset="0"/>
                <a:cs typeface="Arial" charset="0"/>
              </a:rPr>
              <a:t>write lease</a:t>
            </a:r>
            <a:r>
              <a:rPr lang="en-US" sz="2400" b="0" dirty="0">
                <a:latin typeface="Arial" charset="0"/>
                <a:ea typeface="ＭＳ Ｐゴシック" charset="0"/>
                <a:cs typeface="Arial" charset="0"/>
              </a:rPr>
              <a:t> ensures that no other client is reading or writing the data.  Holder is free to read/write from cache.</a:t>
            </a:r>
          </a:p>
          <a:p>
            <a:r>
              <a:rPr lang="en-US" sz="2400" b="0" dirty="0">
                <a:latin typeface="Arial" charset="0"/>
                <a:ea typeface="ＭＳ Ｐゴシック" charset="0"/>
                <a:cs typeface="Arial" charset="0"/>
              </a:rPr>
              <a:t>Writer must push modified (dirty) cached data to the server before relinquishing </a:t>
            </a:r>
            <a:r>
              <a:rPr lang="en-US" sz="2400" b="0" dirty="0" smtClean="0">
                <a:latin typeface="Arial" charset="0"/>
                <a:ea typeface="ＭＳ Ｐゴシック" charset="0"/>
                <a:cs typeface="Arial" charset="0"/>
              </a:rPr>
              <a:t>write lease</a:t>
            </a:r>
            <a:r>
              <a:rPr lang="en-US" sz="2400" b="0" dirty="0">
                <a:latin typeface="Arial" charset="0"/>
                <a:ea typeface="ＭＳ Ｐゴシック" charset="0"/>
                <a:cs typeface="Arial" charset="0"/>
              </a:rPr>
              <a:t>.</a:t>
            </a:r>
          </a:p>
          <a:p>
            <a:pPr lvl="1"/>
            <a:r>
              <a:rPr lang="en-US" sz="2000" b="0" dirty="0">
                <a:latin typeface="Arial" charset="0"/>
                <a:ea typeface="ＭＳ Ｐゴシック" charset="0"/>
                <a:cs typeface="Arial" charset="0"/>
              </a:rPr>
              <a:t>Must ensure that another client can see all updates before it is able to acquire a lease allowing it to read or write.</a:t>
            </a:r>
          </a:p>
          <a:p>
            <a:r>
              <a:rPr lang="en-US" sz="2400" b="0" dirty="0">
                <a:latin typeface="Arial" charset="0"/>
                <a:ea typeface="ＭＳ Ｐゴシック" charset="0"/>
                <a:cs typeface="Arial" charset="0"/>
              </a:rPr>
              <a:t>If some client requests a conflicting lock, server may </a:t>
            </a:r>
            <a:r>
              <a:rPr lang="en-US" sz="2400" dirty="0">
                <a:solidFill>
                  <a:srgbClr val="800000"/>
                </a:solidFill>
                <a:latin typeface="Arial" charset="0"/>
                <a:ea typeface="ＭＳ Ｐゴシック" charset="0"/>
                <a:cs typeface="Arial" charset="0"/>
              </a:rPr>
              <a:t>recall</a:t>
            </a:r>
            <a:r>
              <a:rPr lang="en-US" sz="2400" b="0" dirty="0">
                <a:solidFill>
                  <a:srgbClr val="800000"/>
                </a:solidFill>
                <a:latin typeface="Arial" charset="0"/>
                <a:ea typeface="ＭＳ Ｐゴシック" charset="0"/>
                <a:cs typeface="Arial" charset="0"/>
              </a:rPr>
              <a:t> </a:t>
            </a:r>
            <a:r>
              <a:rPr lang="en-US" sz="2400" b="0" dirty="0">
                <a:latin typeface="Arial" charset="0"/>
                <a:ea typeface="ＭＳ Ｐゴシック" charset="0"/>
                <a:cs typeface="Arial" charset="0"/>
              </a:rPr>
              <a:t>or </a:t>
            </a:r>
            <a:r>
              <a:rPr lang="en-US" sz="2400" dirty="0">
                <a:solidFill>
                  <a:srgbClr val="800000"/>
                </a:solidFill>
                <a:latin typeface="Arial" charset="0"/>
                <a:ea typeface="ＭＳ Ｐゴシック" charset="0"/>
                <a:cs typeface="Arial" charset="0"/>
              </a:rPr>
              <a:t>evict</a:t>
            </a:r>
            <a:r>
              <a:rPr lang="en-US" sz="2400" b="0" dirty="0">
                <a:solidFill>
                  <a:srgbClr val="800000"/>
                </a:solidFill>
                <a:latin typeface="Arial" charset="0"/>
                <a:ea typeface="ＭＳ Ｐゴシック" charset="0"/>
                <a:cs typeface="Arial" charset="0"/>
              </a:rPr>
              <a:t> </a:t>
            </a:r>
            <a:r>
              <a:rPr lang="en-US" sz="2400" b="0" dirty="0">
                <a:latin typeface="Arial" charset="0"/>
                <a:ea typeface="ＭＳ Ｐゴシック" charset="0"/>
                <a:cs typeface="Arial" charset="0"/>
              </a:rPr>
              <a:t>on existing leases.</a:t>
            </a:r>
          </a:p>
          <a:p>
            <a:pPr lvl="1"/>
            <a:r>
              <a:rPr lang="en-US" sz="2000" dirty="0">
                <a:solidFill>
                  <a:schemeClr val="accent2"/>
                </a:solidFill>
                <a:latin typeface="Arial" charset="0"/>
                <a:ea typeface="ＭＳ Ｐゴシック" charset="0"/>
                <a:cs typeface="Arial" charset="0"/>
              </a:rPr>
              <a:t>Callback</a:t>
            </a:r>
            <a:r>
              <a:rPr lang="en-US" sz="2000" b="0" dirty="0">
                <a:solidFill>
                  <a:schemeClr val="accent2"/>
                </a:solidFill>
                <a:latin typeface="Arial" charset="0"/>
                <a:ea typeface="ＭＳ Ｐゴシック" charset="0"/>
                <a:cs typeface="Arial" charset="0"/>
              </a:rPr>
              <a:t> </a:t>
            </a:r>
            <a:r>
              <a:rPr lang="en-US" sz="2000" b="0" dirty="0">
                <a:latin typeface="Arial" charset="0"/>
                <a:ea typeface="ＭＳ Ｐゴシック" charset="0"/>
                <a:cs typeface="Arial" charset="0"/>
              </a:rPr>
              <a:t>RPC from server to lock holder: “please release now.”</a:t>
            </a:r>
            <a:endParaRPr lang="en-US" altLang="ja-JP" sz="2000" b="0" dirty="0">
              <a:latin typeface="Arial" charset="0"/>
              <a:ea typeface="ＭＳ Ｐゴシック" charset="0"/>
              <a:cs typeface="Arial" charset="0"/>
            </a:endParaRPr>
          </a:p>
          <a:p>
            <a:pPr lvl="1"/>
            <a:r>
              <a:rPr lang="en-US" sz="2000" b="0" dirty="0">
                <a:latin typeface="Arial" charset="0"/>
                <a:ea typeface="ＭＳ Ｐゴシック" charset="0"/>
                <a:cs typeface="Arial" charset="0"/>
              </a:rPr>
              <a:t>Writers get a </a:t>
            </a:r>
            <a:r>
              <a:rPr lang="en-US" sz="2000" dirty="0">
                <a:solidFill>
                  <a:srgbClr val="800000"/>
                </a:solidFill>
                <a:latin typeface="Arial" charset="0"/>
                <a:ea typeface="ＭＳ Ｐゴシック" charset="0"/>
                <a:cs typeface="Arial" charset="0"/>
              </a:rPr>
              <a:t>grace period </a:t>
            </a:r>
            <a:r>
              <a:rPr lang="en-US" sz="2000" b="0" dirty="0">
                <a:latin typeface="Arial" charset="0"/>
                <a:ea typeface="ＭＳ Ｐゴシック" charset="0"/>
                <a:cs typeface="Arial" charset="0"/>
              </a:rPr>
              <a:t>to push cached writes and release.</a:t>
            </a:r>
          </a:p>
        </p:txBody>
      </p:sp>
    </p:spTree>
    <p:extLst>
      <p:ext uri="{BB962C8B-B14F-4D97-AF65-F5344CB8AC3E}">
        <p14:creationId xmlns:p14="http://schemas.microsoft.com/office/powerpoint/2010/main" val="558125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r>
              <a:rPr lang="en-US">
                <a:latin typeface="Arial" charset="0"/>
                <a:ea typeface="ＭＳ Ｐゴシック" charset="0"/>
                <a:cs typeface="Arial" charset="0"/>
              </a:rPr>
              <a:t>Lease example</a:t>
            </a:r>
            <a:br>
              <a:rPr lang="en-US">
                <a:latin typeface="Arial" charset="0"/>
                <a:ea typeface="ＭＳ Ｐゴシック" charset="0"/>
                <a:cs typeface="Arial" charset="0"/>
              </a:rPr>
            </a:br>
            <a:r>
              <a:rPr lang="en-US">
                <a:latin typeface="Arial" charset="0"/>
                <a:ea typeface="ＭＳ Ｐゴシック" charset="0"/>
                <a:cs typeface="Arial" charset="0"/>
              </a:rPr>
              <a:t>network file cache consistency</a:t>
            </a:r>
          </a:p>
        </p:txBody>
      </p:sp>
      <p:pic>
        <p:nvPicPr>
          <p:cNvPr id="19046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54856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67" name="Picture 3" descr="hpufs.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5105400"/>
            <a:ext cx="34496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8" name="Rectangle 1"/>
          <p:cNvSpPr>
            <a:spLocks noChangeArrowheads="1"/>
          </p:cNvSpPr>
          <p:nvPr/>
        </p:nvSpPr>
        <p:spPr bwMode="auto">
          <a:xfrm>
            <a:off x="5486400" y="5029200"/>
            <a:ext cx="3581400" cy="11430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000000"/>
              </a:buClr>
              <a:buSzPct val="100000"/>
              <a:buFont typeface="Times New Roman" charset="0"/>
              <a:buNone/>
            </a:pPr>
            <a:r>
              <a:rPr lang="en-US" sz="1800" smtClean="0">
                <a:solidFill>
                  <a:srgbClr val="001934"/>
                </a:solidFill>
                <a:cs typeface="Arial" charset="0"/>
              </a:rPr>
              <a:t>This approach is used in NFS and various other networked data services.</a:t>
            </a:r>
          </a:p>
        </p:txBody>
      </p:sp>
    </p:spTree>
    <p:extLst>
      <p:ext uri="{BB962C8B-B14F-4D97-AF65-F5344CB8AC3E}">
        <p14:creationId xmlns:p14="http://schemas.microsoft.com/office/powerpoint/2010/main" val="28782085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points about leases</a:t>
            </a:r>
            <a:endParaRPr lang="en-US" dirty="0"/>
          </a:p>
        </p:txBody>
      </p:sp>
      <p:sp>
        <p:nvSpPr>
          <p:cNvPr id="3" name="Content Placeholder 2"/>
          <p:cNvSpPr>
            <a:spLocks noGrp="1"/>
          </p:cNvSpPr>
          <p:nvPr>
            <p:ph idx="1"/>
          </p:nvPr>
        </p:nvSpPr>
        <p:spPr/>
        <p:txBody>
          <a:bodyPr/>
          <a:lstStyle/>
          <a:p>
            <a:r>
              <a:rPr lang="en-US" sz="2400" b="0" dirty="0" smtClean="0"/>
              <a:t>Classical leases for cache consistency are in essence a distributed </a:t>
            </a:r>
            <a:r>
              <a:rPr lang="en-US" sz="2400" dirty="0" smtClean="0"/>
              <a:t>reader/writer lock.</a:t>
            </a:r>
          </a:p>
          <a:p>
            <a:pPr lvl="1"/>
            <a:r>
              <a:rPr lang="en-US" sz="2000" b="0" dirty="0" smtClean="0"/>
              <a:t>Add in callbacks and some </a:t>
            </a:r>
            <a:r>
              <a:rPr lang="en-US" sz="2000" dirty="0" smtClean="0"/>
              <a:t>push</a:t>
            </a:r>
            <a:r>
              <a:rPr lang="en-US" sz="2000" b="0" dirty="0" smtClean="0"/>
              <a:t> and </a:t>
            </a:r>
            <a:r>
              <a:rPr lang="en-US" sz="2000" dirty="0" smtClean="0"/>
              <a:t>purge</a:t>
            </a:r>
            <a:r>
              <a:rPr lang="en-US" sz="2000" b="0" dirty="0" smtClean="0"/>
              <a:t> operations on the local cache, and you are done.</a:t>
            </a:r>
          </a:p>
          <a:p>
            <a:r>
              <a:rPr lang="en-US" sz="2400" b="0" dirty="0" smtClean="0"/>
              <a:t>These techniques are used in essentially all scalable/parallel file systems.</a:t>
            </a:r>
          </a:p>
          <a:p>
            <a:pPr lvl="1"/>
            <a:r>
              <a:rPr lang="en-US" sz="2000" b="0" dirty="0" smtClean="0"/>
              <a:t>But what is the performance?  Would you use it for a shared database?  How to reduce lock contention?</a:t>
            </a:r>
          </a:p>
          <a:p>
            <a:r>
              <a:rPr lang="en-US" sz="2400" b="0" dirty="0" smtClean="0"/>
              <a:t>The basic technique is ubiquitous in distributed systems.</a:t>
            </a:r>
          </a:p>
          <a:p>
            <a:pPr lvl="1"/>
            <a:r>
              <a:rPr lang="en-US" sz="2000" b="0" dirty="0"/>
              <a:t>T</a:t>
            </a:r>
            <a:r>
              <a:rPr lang="en-US" sz="2000" b="0" dirty="0" smtClean="0"/>
              <a:t>imeout-based failure detection with synchronized clock rates </a:t>
            </a:r>
          </a:p>
          <a:p>
            <a:pPr lvl="1"/>
            <a:r>
              <a:rPr lang="en-US" sz="2000" b="0" dirty="0" smtClean="0"/>
              <a:t>E.g., designate a leader</a:t>
            </a:r>
            <a:r>
              <a:rPr lang="en-US" sz="2000" b="0" dirty="0"/>
              <a:t> </a:t>
            </a:r>
            <a:r>
              <a:rPr lang="en-US" sz="2000" b="0" dirty="0" smtClean="0"/>
              <a:t>or primary</a:t>
            </a:r>
            <a:r>
              <a:rPr lang="en-US" sz="2000" b="0" dirty="0"/>
              <a:t> </a:t>
            </a:r>
            <a:r>
              <a:rPr lang="en-US" sz="2000" b="0" dirty="0" smtClean="0"/>
              <a:t>replica.</a:t>
            </a:r>
            <a:endParaRPr lang="en-US" sz="2000" b="0" dirty="0"/>
          </a:p>
        </p:txBody>
      </p:sp>
    </p:spTree>
    <p:extLst>
      <p:ext uri="{BB962C8B-B14F-4D97-AF65-F5344CB8AC3E}">
        <p14:creationId xmlns:p14="http://schemas.microsoft.com/office/powerpoint/2010/main" val="40315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r>
              <a:rPr lang="en-US" i="1">
                <a:latin typeface="Arial" charset="0"/>
                <a:ea typeface="ＭＳ Ｐゴシック" charset="0"/>
                <a:cs typeface="Arial" charset="0"/>
              </a:rPr>
              <a:t>SharedLock</a:t>
            </a:r>
            <a:r>
              <a:rPr lang="en-US">
                <a:latin typeface="Arial" charset="0"/>
                <a:ea typeface="ＭＳ Ｐゴシック" charset="0"/>
                <a:cs typeface="Arial" charset="0"/>
              </a:rPr>
              <a:t>: Reader/Writer Lock</a:t>
            </a:r>
          </a:p>
        </p:txBody>
      </p:sp>
      <p:sp>
        <p:nvSpPr>
          <p:cNvPr id="142338" name="Rectangle 3"/>
          <p:cNvSpPr>
            <a:spLocks noGrp="1" noChangeArrowheads="1"/>
          </p:cNvSpPr>
          <p:nvPr>
            <p:ph type="body" idx="1"/>
          </p:nvPr>
        </p:nvSpPr>
        <p:spPr>
          <a:xfrm>
            <a:off x="685800" y="1365250"/>
            <a:ext cx="7583488" cy="4675188"/>
          </a:xfrm>
        </p:spPr>
        <p:txBody>
          <a:bodyPr/>
          <a:lstStyle/>
          <a:p>
            <a:pPr>
              <a:buFontTx/>
              <a:buNone/>
            </a:pPr>
            <a:r>
              <a:rPr lang="en-US" sz="2400">
                <a:latin typeface="Arial" charset="0"/>
                <a:ea typeface="ＭＳ Ｐゴシック" charset="0"/>
                <a:cs typeface="Arial" charset="0"/>
              </a:rPr>
              <a:t>A reader/write lock or </a:t>
            </a:r>
            <a:r>
              <a:rPr lang="en-US" sz="2400" i="1">
                <a:latin typeface="Arial" charset="0"/>
                <a:ea typeface="ＭＳ Ｐゴシック" charset="0"/>
                <a:cs typeface="Arial" charset="0"/>
              </a:rPr>
              <a:t>SharedLock</a:t>
            </a:r>
            <a:r>
              <a:rPr lang="en-US" sz="2400">
                <a:latin typeface="Arial" charset="0"/>
                <a:ea typeface="ＭＳ Ｐゴシック" charset="0"/>
                <a:cs typeface="Arial" charset="0"/>
              </a:rPr>
              <a:t> is a new kind of </a:t>
            </a:r>
            <a:r>
              <a:rPr lang="ja-JP" altLang="en-US" sz="2400">
                <a:latin typeface="Arial" charset="0"/>
                <a:ea typeface="ＭＳ Ｐゴシック" charset="0"/>
                <a:cs typeface="Arial" charset="0"/>
              </a:rPr>
              <a:t>“</a:t>
            </a:r>
            <a:r>
              <a:rPr lang="en-US" altLang="ja-JP" sz="2400">
                <a:latin typeface="Arial" charset="0"/>
                <a:ea typeface="ＭＳ Ｐゴシック" charset="0"/>
                <a:cs typeface="Arial" charset="0"/>
              </a:rPr>
              <a:t>lock</a:t>
            </a:r>
            <a:r>
              <a:rPr lang="ja-JP" altLang="en-US" sz="2400">
                <a:latin typeface="Arial" charset="0"/>
                <a:ea typeface="ＭＳ Ｐゴシック" charset="0"/>
                <a:cs typeface="Arial" charset="0"/>
              </a:rPr>
              <a:t>”</a:t>
            </a:r>
            <a:r>
              <a:rPr lang="en-US" altLang="ja-JP" sz="2400">
                <a:latin typeface="Arial" charset="0"/>
                <a:ea typeface="ＭＳ Ｐゴシック" charset="0"/>
                <a:cs typeface="Arial" charset="0"/>
              </a:rPr>
              <a:t> that is similar to our old definition:</a:t>
            </a:r>
          </a:p>
          <a:p>
            <a:pPr lvl="1"/>
            <a:r>
              <a:rPr lang="en-US" sz="2000">
                <a:latin typeface="Arial" charset="0"/>
                <a:ea typeface="ＭＳ Ｐゴシック" charset="0"/>
                <a:cs typeface="Arial" charset="0"/>
              </a:rPr>
              <a:t>supports </a:t>
            </a:r>
            <a:r>
              <a:rPr lang="en-US" sz="2000" i="1">
                <a:latin typeface="Arial" charset="0"/>
                <a:ea typeface="ＭＳ Ｐゴシック" charset="0"/>
                <a:cs typeface="Arial" charset="0"/>
              </a:rPr>
              <a:t>Acquire</a:t>
            </a:r>
            <a:r>
              <a:rPr lang="en-US" sz="2000">
                <a:latin typeface="Arial" charset="0"/>
                <a:ea typeface="ＭＳ Ｐゴシック" charset="0"/>
                <a:cs typeface="Arial" charset="0"/>
              </a:rPr>
              <a:t> and </a:t>
            </a:r>
            <a:r>
              <a:rPr lang="en-US" sz="2000" i="1">
                <a:latin typeface="Arial" charset="0"/>
                <a:ea typeface="ＭＳ Ｐゴシック" charset="0"/>
                <a:cs typeface="Arial" charset="0"/>
              </a:rPr>
              <a:t>Release</a:t>
            </a:r>
            <a:r>
              <a:rPr lang="en-US" sz="2000">
                <a:latin typeface="Arial" charset="0"/>
                <a:ea typeface="ＭＳ Ｐゴシック" charset="0"/>
                <a:cs typeface="Arial" charset="0"/>
              </a:rPr>
              <a:t> primitives</a:t>
            </a:r>
          </a:p>
          <a:p>
            <a:pPr lvl="1"/>
            <a:r>
              <a:rPr lang="en-US" sz="2000">
                <a:latin typeface="Arial" charset="0"/>
                <a:ea typeface="ＭＳ Ｐゴシック" charset="0"/>
                <a:cs typeface="Arial" charset="0"/>
              </a:rPr>
              <a:t>assures mutual exclusion for writes to shared state</a:t>
            </a:r>
          </a:p>
          <a:p>
            <a:pPr>
              <a:buFontTx/>
              <a:buNone/>
            </a:pPr>
            <a:r>
              <a:rPr lang="en-US" sz="2400" u="sng">
                <a:latin typeface="Arial" charset="0"/>
                <a:ea typeface="ＭＳ Ｐゴシック" charset="0"/>
                <a:cs typeface="Arial" charset="0"/>
              </a:rPr>
              <a:t>But</a:t>
            </a:r>
            <a:r>
              <a:rPr lang="en-US" sz="2400">
                <a:latin typeface="Arial" charset="0"/>
                <a:ea typeface="ＭＳ Ｐゴシック" charset="0"/>
                <a:cs typeface="Arial" charset="0"/>
              </a:rPr>
              <a:t>: a </a:t>
            </a:r>
            <a:r>
              <a:rPr lang="en-US" sz="2400" i="1">
                <a:latin typeface="Arial" charset="0"/>
                <a:ea typeface="ＭＳ Ｐゴシック" charset="0"/>
                <a:cs typeface="Arial" charset="0"/>
              </a:rPr>
              <a:t>SharedLock</a:t>
            </a:r>
            <a:r>
              <a:rPr lang="en-US" sz="2400">
                <a:latin typeface="Arial" charset="0"/>
                <a:ea typeface="ＭＳ Ｐゴシック" charset="0"/>
                <a:cs typeface="Arial" charset="0"/>
              </a:rPr>
              <a:t> provides better concurrency for readers when no writer is present.</a:t>
            </a:r>
          </a:p>
          <a:p>
            <a:pPr>
              <a:buFontTx/>
              <a:buNone/>
            </a:pPr>
            <a:endParaRPr lang="en-US">
              <a:latin typeface="Arial" charset="0"/>
              <a:ea typeface="ＭＳ Ｐゴシック" charset="0"/>
              <a:cs typeface="Arial" charset="0"/>
            </a:endParaRPr>
          </a:p>
        </p:txBody>
      </p:sp>
      <p:sp>
        <p:nvSpPr>
          <p:cNvPr id="142339" name="Rectangle 4"/>
          <p:cNvSpPr>
            <a:spLocks noChangeArrowheads="1"/>
          </p:cNvSpPr>
          <p:nvPr/>
        </p:nvSpPr>
        <p:spPr bwMode="auto">
          <a:xfrm>
            <a:off x="1447800" y="4065588"/>
            <a:ext cx="6315075"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defTabSz="914400"/>
            <a:r>
              <a:rPr lang="en-US" smtClean="0">
                <a:solidFill>
                  <a:srgbClr val="0033CC"/>
                </a:solidFill>
                <a:cs typeface="Arial" charset="0"/>
              </a:rPr>
              <a:t>class SharedLock {</a:t>
            </a:r>
          </a:p>
          <a:p>
            <a:pPr defTabSz="914400">
              <a:spcAft>
                <a:spcPts val="200"/>
              </a:spcAft>
            </a:pPr>
            <a:r>
              <a:rPr lang="en-US" smtClean="0">
                <a:solidFill>
                  <a:srgbClr val="0033CC"/>
                </a:solidFill>
                <a:cs typeface="Arial" charset="0"/>
              </a:rPr>
              <a:t>        AcquireRead();   /* </a:t>
            </a:r>
            <a:r>
              <a:rPr lang="en-US" b="1" smtClean="0">
                <a:solidFill>
                  <a:srgbClr val="0033CC"/>
                </a:solidFill>
                <a:cs typeface="Arial" charset="0"/>
              </a:rPr>
              <a:t>shared</a:t>
            </a:r>
            <a:r>
              <a:rPr lang="en-US" smtClean="0">
                <a:solidFill>
                  <a:srgbClr val="0033CC"/>
                </a:solidFill>
                <a:cs typeface="Arial" charset="0"/>
              </a:rPr>
              <a:t> mode */</a:t>
            </a:r>
          </a:p>
          <a:p>
            <a:pPr defTabSz="914400">
              <a:spcAft>
                <a:spcPts val="200"/>
              </a:spcAft>
            </a:pPr>
            <a:r>
              <a:rPr lang="en-US" smtClean="0">
                <a:solidFill>
                  <a:srgbClr val="0033CC"/>
                </a:solidFill>
                <a:cs typeface="Arial" charset="0"/>
              </a:rPr>
              <a:t>        AcquireWrite();   /* </a:t>
            </a:r>
            <a:r>
              <a:rPr lang="en-US" b="1" smtClean="0">
                <a:solidFill>
                  <a:srgbClr val="0033CC"/>
                </a:solidFill>
                <a:cs typeface="Arial" charset="0"/>
              </a:rPr>
              <a:t>exclusive</a:t>
            </a:r>
            <a:r>
              <a:rPr lang="en-US" smtClean="0">
                <a:solidFill>
                  <a:srgbClr val="0033CC"/>
                </a:solidFill>
                <a:cs typeface="Arial" charset="0"/>
              </a:rPr>
              <a:t> mode */</a:t>
            </a:r>
          </a:p>
          <a:p>
            <a:pPr defTabSz="914400">
              <a:spcAft>
                <a:spcPts val="200"/>
              </a:spcAft>
            </a:pPr>
            <a:r>
              <a:rPr lang="en-US" smtClean="0">
                <a:solidFill>
                  <a:srgbClr val="0033CC"/>
                </a:solidFill>
                <a:cs typeface="Arial" charset="0"/>
              </a:rPr>
              <a:t>        ReleaseRead();</a:t>
            </a:r>
          </a:p>
          <a:p>
            <a:pPr defTabSz="914400">
              <a:spcAft>
                <a:spcPts val="200"/>
              </a:spcAft>
            </a:pPr>
            <a:r>
              <a:rPr lang="en-US" smtClean="0">
                <a:solidFill>
                  <a:srgbClr val="0033CC"/>
                </a:solidFill>
                <a:cs typeface="Arial" charset="0"/>
              </a:rPr>
              <a:t>        ReleaseWrite();</a:t>
            </a:r>
          </a:p>
          <a:p>
            <a:pPr defTabSz="914400">
              <a:spcAft>
                <a:spcPts val="200"/>
              </a:spcAft>
            </a:pPr>
            <a:r>
              <a:rPr lang="en-US" smtClean="0">
                <a:solidFill>
                  <a:srgbClr val="0033CC"/>
                </a:solidFill>
                <a:cs typeface="Arial" charset="0"/>
              </a:rPr>
              <a:t>}</a:t>
            </a:r>
          </a:p>
        </p:txBody>
      </p:sp>
    </p:spTree>
    <p:extLst>
      <p:ext uri="{BB962C8B-B14F-4D97-AF65-F5344CB8AC3E}">
        <p14:creationId xmlns:p14="http://schemas.microsoft.com/office/powerpoint/2010/main" val="8339947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r>
              <a:rPr lang="en-US">
                <a:latin typeface="Arial" charset="0"/>
                <a:ea typeface="ＭＳ Ｐゴシック" charset="0"/>
                <a:cs typeface="Arial" charset="0"/>
              </a:rPr>
              <a:t>Reader/Writer Lock Illustrated</a:t>
            </a:r>
          </a:p>
        </p:txBody>
      </p:sp>
      <p:sp>
        <p:nvSpPr>
          <p:cNvPr id="143362" name="Rectangle 3"/>
          <p:cNvSpPr>
            <a:spLocks noChangeArrowheads="1"/>
          </p:cNvSpPr>
          <p:nvPr/>
        </p:nvSpPr>
        <p:spPr bwMode="auto">
          <a:xfrm rot="5400000">
            <a:off x="3211512" y="1978026"/>
            <a:ext cx="2252663" cy="1992312"/>
          </a:xfrm>
          <a:prstGeom prst="rect">
            <a:avLst/>
          </a:prstGeom>
          <a:solidFill>
            <a:srgbClr val="FFFFFF"/>
          </a:solidFill>
          <a:ln w="12700">
            <a:solidFill>
              <a:srgbClr val="333399"/>
            </a:solidFill>
            <a:miter lim="800000"/>
            <a:headEnd type="none" w="sm" len="sm"/>
            <a:tailEnd type="none" w="sm" len="sm"/>
          </a:ln>
        </p:spPr>
        <p:txBody>
          <a:bodyPr anchor="ctr">
            <a:spAutoFit/>
          </a:bodyPr>
          <a:lstStyle/>
          <a:p>
            <a:pPr defTabSz="914400"/>
            <a:endParaRPr lang="en-US" sz="1800" smtClean="0">
              <a:solidFill>
                <a:srgbClr val="003367"/>
              </a:solidFill>
              <a:cs typeface="Arial" charset="0"/>
            </a:endParaRPr>
          </a:p>
        </p:txBody>
      </p:sp>
      <p:sp>
        <p:nvSpPr>
          <p:cNvPr id="143363" name="Rectangle 4"/>
          <p:cNvSpPr>
            <a:spLocks noChangeArrowheads="1"/>
          </p:cNvSpPr>
          <p:nvPr/>
        </p:nvSpPr>
        <p:spPr bwMode="auto">
          <a:xfrm rot="5400000">
            <a:off x="3745707" y="2764631"/>
            <a:ext cx="1238250" cy="16668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smtClean="0">
              <a:solidFill>
                <a:srgbClr val="003367"/>
              </a:solidFill>
              <a:cs typeface="Arial" charset="0"/>
            </a:endParaRPr>
          </a:p>
        </p:txBody>
      </p:sp>
      <p:sp>
        <p:nvSpPr>
          <p:cNvPr id="143364" name="Rectangle 5"/>
          <p:cNvSpPr>
            <a:spLocks noChangeArrowheads="1"/>
          </p:cNvSpPr>
          <p:nvPr/>
        </p:nvSpPr>
        <p:spPr bwMode="auto">
          <a:xfrm rot="5400000">
            <a:off x="4058444" y="2747169"/>
            <a:ext cx="635000" cy="309562"/>
          </a:xfrm>
          <a:prstGeom prst="rect">
            <a:avLst/>
          </a:prstGeom>
          <a:noFill/>
          <a:ln w="15875">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defTabSz="914400"/>
            <a:endParaRPr lang="en-US" sz="1800" smtClean="0">
              <a:solidFill>
                <a:srgbClr val="003367"/>
              </a:solidFill>
              <a:cs typeface="Arial" charset="0"/>
            </a:endParaRPr>
          </a:p>
        </p:txBody>
      </p:sp>
      <p:sp>
        <p:nvSpPr>
          <p:cNvPr id="143365" name="Line 6"/>
          <p:cNvSpPr>
            <a:spLocks noChangeShapeType="1"/>
          </p:cNvSpPr>
          <p:nvPr/>
        </p:nvSpPr>
        <p:spPr bwMode="auto">
          <a:xfrm rot="5400000">
            <a:off x="4598194" y="2721769"/>
            <a:ext cx="1588" cy="984250"/>
          </a:xfrm>
          <a:prstGeom prst="line">
            <a:avLst/>
          </a:prstGeom>
          <a:noFill/>
          <a:ln w="952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smtClean="0">
              <a:solidFill>
                <a:prstClr val="white"/>
              </a:solidFill>
            </a:endParaRPr>
          </a:p>
        </p:txBody>
      </p:sp>
      <p:grpSp>
        <p:nvGrpSpPr>
          <p:cNvPr id="143366" name="Group 7"/>
          <p:cNvGrpSpPr>
            <a:grpSpLocks/>
          </p:cNvGrpSpPr>
          <p:nvPr/>
        </p:nvGrpSpPr>
        <p:grpSpPr bwMode="auto">
          <a:xfrm>
            <a:off x="4672013" y="2222500"/>
            <a:ext cx="309562" cy="1817688"/>
            <a:chOff x="4511" y="1543"/>
            <a:chExt cx="195" cy="1145"/>
          </a:xfrm>
        </p:grpSpPr>
        <p:sp>
          <p:nvSpPr>
            <p:cNvPr id="143381" name="Rectangle 8"/>
            <p:cNvSpPr>
              <a:spLocks noChangeArrowheads="1"/>
            </p:cNvSpPr>
            <p:nvPr/>
          </p:nvSpPr>
          <p:spPr bwMode="auto">
            <a:xfrm rot="5400000">
              <a:off x="4437" y="1659"/>
              <a:ext cx="337" cy="105"/>
            </a:xfrm>
            <a:prstGeom prst="rect">
              <a:avLst/>
            </a:prstGeom>
            <a:solidFill>
              <a:srgbClr val="800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smtClean="0">
                <a:solidFill>
                  <a:srgbClr val="003367"/>
                </a:solidFill>
                <a:cs typeface="Arial" charset="0"/>
              </a:endParaRPr>
            </a:p>
          </p:txBody>
        </p:sp>
        <p:sp>
          <p:nvSpPr>
            <p:cNvPr id="143382" name="Rectangle 9"/>
            <p:cNvSpPr>
              <a:spLocks noChangeArrowheads="1"/>
            </p:cNvSpPr>
            <p:nvPr/>
          </p:nvSpPr>
          <p:spPr bwMode="auto">
            <a:xfrm rot="5400000">
              <a:off x="4409" y="2279"/>
              <a:ext cx="400" cy="195"/>
            </a:xfrm>
            <a:prstGeom prst="rect">
              <a:avLst/>
            </a:prstGeom>
            <a:noFill/>
            <a:ln w="15875">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pPr defTabSz="914400"/>
              <a:endParaRPr lang="en-US" sz="1800" smtClean="0">
                <a:solidFill>
                  <a:srgbClr val="003367"/>
                </a:solidFill>
                <a:cs typeface="Arial" charset="0"/>
              </a:endParaRPr>
            </a:p>
          </p:txBody>
        </p:sp>
        <p:sp>
          <p:nvSpPr>
            <p:cNvPr id="143383" name="Rectangle 10"/>
            <p:cNvSpPr>
              <a:spLocks noChangeArrowheads="1"/>
            </p:cNvSpPr>
            <p:nvPr/>
          </p:nvSpPr>
          <p:spPr bwMode="auto">
            <a:xfrm rot="5400000">
              <a:off x="4348" y="2377"/>
              <a:ext cx="516" cy="105"/>
            </a:xfrm>
            <a:prstGeom prst="rect">
              <a:avLst/>
            </a:prstGeom>
            <a:solidFill>
              <a:srgbClr val="800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smtClean="0">
                <a:solidFill>
                  <a:srgbClr val="003367"/>
                </a:solidFill>
                <a:cs typeface="Arial" charset="0"/>
              </a:endParaRPr>
            </a:p>
          </p:txBody>
        </p:sp>
        <p:sp>
          <p:nvSpPr>
            <p:cNvPr id="143384" name="Rectangle 11"/>
            <p:cNvSpPr>
              <a:spLocks noChangeArrowheads="1"/>
            </p:cNvSpPr>
            <p:nvPr/>
          </p:nvSpPr>
          <p:spPr bwMode="auto">
            <a:xfrm rot="5400000">
              <a:off x="4458" y="1970"/>
              <a:ext cx="296" cy="105"/>
            </a:xfrm>
            <a:prstGeom prst="rect">
              <a:avLst/>
            </a:prstGeom>
            <a:noFill/>
            <a:ln w="12700">
              <a:solidFill>
                <a:srgbClr val="80008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defTabSz="914400"/>
              <a:endParaRPr lang="en-US" sz="1800" smtClean="0">
                <a:solidFill>
                  <a:srgbClr val="003367"/>
                </a:solidFill>
                <a:cs typeface="Arial" charset="0"/>
              </a:endParaRPr>
            </a:p>
          </p:txBody>
        </p:sp>
      </p:grpSp>
      <p:sp>
        <p:nvSpPr>
          <p:cNvPr id="143367" name="Rectangle 12"/>
          <p:cNvSpPr>
            <a:spLocks noChangeArrowheads="1"/>
          </p:cNvSpPr>
          <p:nvPr/>
        </p:nvSpPr>
        <p:spPr bwMode="auto">
          <a:xfrm rot="5400000">
            <a:off x="3156744" y="2655094"/>
            <a:ext cx="1238250" cy="166688"/>
          </a:xfrm>
          <a:prstGeom prst="rect">
            <a:avLst/>
          </a:prstGeom>
          <a:solidFill>
            <a:srgbClr val="880AA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smtClean="0">
              <a:solidFill>
                <a:srgbClr val="003367"/>
              </a:solidFill>
              <a:cs typeface="Arial" charset="0"/>
            </a:endParaRPr>
          </a:p>
        </p:txBody>
      </p:sp>
      <p:sp>
        <p:nvSpPr>
          <p:cNvPr id="143368" name="Rectangle 13"/>
          <p:cNvSpPr>
            <a:spLocks noChangeArrowheads="1"/>
          </p:cNvSpPr>
          <p:nvPr/>
        </p:nvSpPr>
        <p:spPr bwMode="auto">
          <a:xfrm rot="5400000">
            <a:off x="3469482" y="2637631"/>
            <a:ext cx="635000" cy="309563"/>
          </a:xfrm>
          <a:prstGeom prst="rect">
            <a:avLst/>
          </a:prstGeom>
          <a:noFill/>
          <a:ln w="15875">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defTabSz="914400"/>
            <a:endParaRPr lang="en-US" sz="1800" smtClean="0">
              <a:solidFill>
                <a:srgbClr val="003367"/>
              </a:solidFill>
              <a:cs typeface="Arial" charset="0"/>
            </a:endParaRPr>
          </a:p>
        </p:txBody>
      </p:sp>
      <p:sp>
        <p:nvSpPr>
          <p:cNvPr id="143369" name="Text Box 14"/>
          <p:cNvSpPr txBox="1">
            <a:spLocks noChangeArrowheads="1"/>
          </p:cNvSpPr>
          <p:nvPr/>
        </p:nvSpPr>
        <p:spPr bwMode="auto">
          <a:xfrm>
            <a:off x="3273425" y="2314575"/>
            <a:ext cx="411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A</a:t>
            </a:r>
            <a:r>
              <a:rPr lang="en-US" sz="1600" b="1" i="1" baseline="-25000" smtClean="0">
                <a:solidFill>
                  <a:srgbClr val="003367"/>
                </a:solidFill>
                <a:cs typeface="Arial" charset="0"/>
              </a:rPr>
              <a:t>r</a:t>
            </a:r>
            <a:endParaRPr lang="en-US" sz="1600" b="1" i="1" smtClean="0">
              <a:solidFill>
                <a:srgbClr val="003367"/>
              </a:solidFill>
              <a:cs typeface="Arial" charset="0"/>
            </a:endParaRPr>
          </a:p>
        </p:txBody>
      </p:sp>
      <p:sp>
        <p:nvSpPr>
          <p:cNvPr id="143370" name="AutoShape 15"/>
          <p:cNvSpPr>
            <a:spLocks/>
          </p:cNvSpPr>
          <p:nvPr/>
        </p:nvSpPr>
        <p:spPr bwMode="auto">
          <a:xfrm>
            <a:off x="152400" y="2039938"/>
            <a:ext cx="2944813" cy="923925"/>
          </a:xfrm>
          <a:prstGeom prst="borderCallout2">
            <a:avLst>
              <a:gd name="adj1" fmla="val 15384"/>
              <a:gd name="adj2" fmla="val 103662"/>
              <a:gd name="adj3" fmla="val 15384"/>
              <a:gd name="adj4" fmla="val 116491"/>
              <a:gd name="adj5" fmla="val 89519"/>
              <a:gd name="adj6" fmla="val 134162"/>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defTabSz="914400"/>
            <a:r>
              <a:rPr lang="en-US" sz="1800" smtClean="0">
                <a:solidFill>
                  <a:srgbClr val="003367"/>
                </a:solidFill>
                <a:cs typeface="Arial" charset="0"/>
              </a:rPr>
              <a:t>Multiple readers may hold</a:t>
            </a:r>
          </a:p>
          <a:p>
            <a:pPr defTabSz="914400"/>
            <a:r>
              <a:rPr lang="en-US" sz="1800" smtClean="0">
                <a:solidFill>
                  <a:srgbClr val="003367"/>
                </a:solidFill>
                <a:cs typeface="Arial" charset="0"/>
              </a:rPr>
              <a:t>the lock concurrently in </a:t>
            </a:r>
            <a:r>
              <a:rPr lang="en-US" sz="1800" b="1" smtClean="0">
                <a:solidFill>
                  <a:srgbClr val="003367"/>
                </a:solidFill>
                <a:cs typeface="Arial" charset="0"/>
              </a:rPr>
              <a:t>shared</a:t>
            </a:r>
            <a:r>
              <a:rPr lang="en-US" sz="1800" smtClean="0">
                <a:solidFill>
                  <a:srgbClr val="003367"/>
                </a:solidFill>
                <a:cs typeface="Arial" charset="0"/>
              </a:rPr>
              <a:t> mode.</a:t>
            </a:r>
          </a:p>
        </p:txBody>
      </p:sp>
      <p:sp>
        <p:nvSpPr>
          <p:cNvPr id="143371" name="AutoShape 16"/>
          <p:cNvSpPr>
            <a:spLocks/>
          </p:cNvSpPr>
          <p:nvPr/>
        </p:nvSpPr>
        <p:spPr bwMode="auto">
          <a:xfrm>
            <a:off x="6243638" y="3349625"/>
            <a:ext cx="2747962" cy="1200150"/>
          </a:xfrm>
          <a:prstGeom prst="borderCallout2">
            <a:avLst>
              <a:gd name="adj1" fmla="val 11958"/>
              <a:gd name="adj2" fmla="val -3681"/>
              <a:gd name="adj3" fmla="val 4551"/>
              <a:gd name="adj4" fmla="val -22731"/>
              <a:gd name="adj5" fmla="val -41542"/>
              <a:gd name="adj6" fmla="val -37157"/>
            </a:avLst>
          </a:prstGeom>
          <a:solidFill>
            <a:srgbClr val="FFFFFF"/>
          </a:solidFill>
          <a:ln w="12700">
            <a:solidFill>
              <a:srgbClr val="FFFFFF"/>
            </a:solidFill>
            <a:miter lim="800000"/>
            <a:headEnd type="none" w="sm" len="sm"/>
            <a:tailEnd type="none" w="sm" len="sm"/>
          </a:ln>
        </p:spPr>
        <p:txBody>
          <a:bodyPr>
            <a:spAutoFit/>
          </a:bodyPr>
          <a:lstStyle/>
          <a:p>
            <a:pPr defTabSz="914400"/>
            <a:r>
              <a:rPr lang="en-US" sz="1800" smtClean="0">
                <a:solidFill>
                  <a:srgbClr val="003367"/>
                </a:solidFill>
                <a:cs typeface="Arial" charset="0"/>
              </a:rPr>
              <a:t>Writers always hold the lock in </a:t>
            </a:r>
            <a:r>
              <a:rPr lang="en-US" sz="1800" b="1" smtClean="0">
                <a:solidFill>
                  <a:srgbClr val="003367"/>
                </a:solidFill>
                <a:cs typeface="Arial" charset="0"/>
              </a:rPr>
              <a:t>exclusive</a:t>
            </a:r>
            <a:r>
              <a:rPr lang="en-US" sz="1800" smtClean="0">
                <a:solidFill>
                  <a:srgbClr val="003367"/>
                </a:solidFill>
                <a:cs typeface="Arial" charset="0"/>
              </a:rPr>
              <a:t> mode, and must wait for all readers or writer to exit.</a:t>
            </a:r>
          </a:p>
        </p:txBody>
      </p:sp>
      <p:sp>
        <p:nvSpPr>
          <p:cNvPr id="143372" name="Text Box 17"/>
          <p:cNvSpPr txBox="1">
            <a:spLocks noChangeArrowheads="1"/>
          </p:cNvSpPr>
          <p:nvPr/>
        </p:nvSpPr>
        <p:spPr bwMode="auto">
          <a:xfrm>
            <a:off x="1885950" y="5029200"/>
            <a:ext cx="5200650" cy="120173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u="sng" smtClean="0">
                <a:solidFill>
                  <a:srgbClr val="003367"/>
                </a:solidFill>
                <a:cs typeface="Arial" charset="0"/>
              </a:rPr>
              <a:t>mode		read	write	max allowed</a:t>
            </a:r>
            <a:endParaRPr lang="en-US" sz="1800" smtClean="0">
              <a:solidFill>
                <a:srgbClr val="003367"/>
              </a:solidFill>
              <a:cs typeface="Arial" charset="0"/>
            </a:endParaRPr>
          </a:p>
          <a:p>
            <a:pPr defTabSz="914400" eaLnBrk="1" hangingPunct="1"/>
            <a:r>
              <a:rPr lang="en-US" sz="1800" b="1" smtClean="0">
                <a:solidFill>
                  <a:srgbClr val="003367"/>
                </a:solidFill>
                <a:cs typeface="Arial" charset="0"/>
              </a:rPr>
              <a:t>shared</a:t>
            </a:r>
            <a:r>
              <a:rPr lang="en-US" sz="1800" smtClean="0">
                <a:solidFill>
                  <a:srgbClr val="003367"/>
                </a:solidFill>
                <a:cs typeface="Arial" charset="0"/>
              </a:rPr>
              <a:t>		yes	no	many</a:t>
            </a:r>
          </a:p>
          <a:p>
            <a:pPr defTabSz="914400" eaLnBrk="1" hangingPunct="1"/>
            <a:r>
              <a:rPr lang="en-US" sz="1800" b="1" smtClean="0">
                <a:solidFill>
                  <a:srgbClr val="003367"/>
                </a:solidFill>
                <a:cs typeface="Arial" charset="0"/>
              </a:rPr>
              <a:t>exclusive</a:t>
            </a:r>
            <a:r>
              <a:rPr lang="en-US" sz="1800" smtClean="0">
                <a:solidFill>
                  <a:srgbClr val="003367"/>
                </a:solidFill>
                <a:cs typeface="Arial" charset="0"/>
              </a:rPr>
              <a:t> 	yes	yes	one</a:t>
            </a:r>
          </a:p>
          <a:p>
            <a:pPr defTabSz="914400" eaLnBrk="1" hangingPunct="1"/>
            <a:r>
              <a:rPr lang="en-US" sz="1800" b="1" smtClean="0">
                <a:solidFill>
                  <a:srgbClr val="003367"/>
                </a:solidFill>
                <a:cs typeface="Arial" charset="0"/>
              </a:rPr>
              <a:t>not holder</a:t>
            </a:r>
            <a:r>
              <a:rPr lang="en-US" sz="1800" smtClean="0">
                <a:solidFill>
                  <a:srgbClr val="003367"/>
                </a:solidFill>
                <a:cs typeface="Arial" charset="0"/>
              </a:rPr>
              <a:t>	no	no	many</a:t>
            </a:r>
          </a:p>
        </p:txBody>
      </p:sp>
      <p:sp>
        <p:nvSpPr>
          <p:cNvPr id="143373" name="Text Box 18"/>
          <p:cNvSpPr txBox="1">
            <a:spLocks noChangeArrowheads="1"/>
          </p:cNvSpPr>
          <p:nvPr/>
        </p:nvSpPr>
        <p:spPr bwMode="auto">
          <a:xfrm>
            <a:off x="3921125" y="2422525"/>
            <a:ext cx="411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A</a:t>
            </a:r>
            <a:r>
              <a:rPr lang="en-US" sz="1600" b="1" i="1" baseline="-25000" smtClean="0">
                <a:solidFill>
                  <a:srgbClr val="003367"/>
                </a:solidFill>
                <a:cs typeface="Arial" charset="0"/>
              </a:rPr>
              <a:t>r</a:t>
            </a:r>
            <a:endParaRPr lang="en-US" sz="1600" b="1" i="1" smtClean="0">
              <a:solidFill>
                <a:srgbClr val="003367"/>
              </a:solidFill>
              <a:cs typeface="Arial" charset="0"/>
            </a:endParaRPr>
          </a:p>
        </p:txBody>
      </p:sp>
      <p:sp>
        <p:nvSpPr>
          <p:cNvPr id="143374" name="Text Box 19"/>
          <p:cNvSpPr txBox="1">
            <a:spLocks noChangeArrowheads="1"/>
          </p:cNvSpPr>
          <p:nvPr/>
        </p:nvSpPr>
        <p:spPr bwMode="auto">
          <a:xfrm>
            <a:off x="3311525" y="2901950"/>
            <a:ext cx="411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R</a:t>
            </a:r>
            <a:r>
              <a:rPr lang="en-US" sz="1600" b="1" i="1" baseline="-25000" smtClean="0">
                <a:solidFill>
                  <a:srgbClr val="003367"/>
                </a:solidFill>
                <a:cs typeface="Arial" charset="0"/>
              </a:rPr>
              <a:t>r</a:t>
            </a:r>
            <a:endParaRPr lang="en-US" sz="1600" b="1" i="1" smtClean="0">
              <a:solidFill>
                <a:srgbClr val="003367"/>
              </a:solidFill>
              <a:cs typeface="Arial" charset="0"/>
            </a:endParaRPr>
          </a:p>
        </p:txBody>
      </p:sp>
      <p:sp>
        <p:nvSpPr>
          <p:cNvPr id="143375" name="Text Box 20"/>
          <p:cNvSpPr txBox="1">
            <a:spLocks noChangeArrowheads="1"/>
          </p:cNvSpPr>
          <p:nvPr/>
        </p:nvSpPr>
        <p:spPr bwMode="auto">
          <a:xfrm>
            <a:off x="3906838" y="3016250"/>
            <a:ext cx="411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R</a:t>
            </a:r>
            <a:r>
              <a:rPr lang="en-US" sz="1600" b="1" i="1" baseline="-25000" smtClean="0">
                <a:solidFill>
                  <a:srgbClr val="003367"/>
                </a:solidFill>
                <a:cs typeface="Arial" charset="0"/>
              </a:rPr>
              <a:t>r</a:t>
            </a:r>
            <a:endParaRPr lang="en-US" sz="1600" b="1" i="1" smtClean="0">
              <a:solidFill>
                <a:srgbClr val="003367"/>
              </a:solidFill>
              <a:cs typeface="Arial" charset="0"/>
            </a:endParaRPr>
          </a:p>
        </p:txBody>
      </p:sp>
      <p:sp>
        <p:nvSpPr>
          <p:cNvPr id="143376" name="Text Box 21"/>
          <p:cNvSpPr txBox="1">
            <a:spLocks noChangeArrowheads="1"/>
          </p:cNvSpPr>
          <p:nvPr/>
        </p:nvSpPr>
        <p:spPr bwMode="auto">
          <a:xfrm>
            <a:off x="4965700" y="368776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R</a:t>
            </a:r>
            <a:r>
              <a:rPr lang="en-US" sz="1600" b="1" i="1" baseline="-25000" smtClean="0">
                <a:solidFill>
                  <a:srgbClr val="003367"/>
                </a:solidFill>
                <a:cs typeface="Arial" charset="0"/>
              </a:rPr>
              <a:t>w</a:t>
            </a:r>
            <a:endParaRPr lang="en-US" sz="1600" b="1" i="1" smtClean="0">
              <a:solidFill>
                <a:srgbClr val="003367"/>
              </a:solidFill>
              <a:cs typeface="Arial" charset="0"/>
            </a:endParaRPr>
          </a:p>
        </p:txBody>
      </p:sp>
      <p:sp>
        <p:nvSpPr>
          <p:cNvPr id="143377" name="Text Box 22"/>
          <p:cNvSpPr txBox="1">
            <a:spLocks noChangeArrowheads="1"/>
          </p:cNvSpPr>
          <p:nvPr/>
        </p:nvSpPr>
        <p:spPr bwMode="auto">
          <a:xfrm>
            <a:off x="4889500" y="2498725"/>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smtClean="0">
                <a:solidFill>
                  <a:srgbClr val="003367"/>
                </a:solidFill>
                <a:cs typeface="Arial" charset="0"/>
              </a:rPr>
              <a:t>A</a:t>
            </a:r>
            <a:r>
              <a:rPr lang="en-US" sz="1600" b="1" i="1" baseline="-25000" smtClean="0">
                <a:solidFill>
                  <a:srgbClr val="003367"/>
                </a:solidFill>
                <a:cs typeface="Arial" charset="0"/>
              </a:rPr>
              <a:t>w</a:t>
            </a:r>
            <a:endParaRPr lang="en-US" sz="1600" b="1" i="1" smtClean="0">
              <a:solidFill>
                <a:srgbClr val="003367"/>
              </a:solidFill>
              <a:cs typeface="Arial" charset="0"/>
            </a:endParaRPr>
          </a:p>
        </p:txBody>
      </p:sp>
      <p:sp>
        <p:nvSpPr>
          <p:cNvPr id="143378" name="Rectangle 23"/>
          <p:cNvSpPr>
            <a:spLocks noChangeArrowheads="1"/>
          </p:cNvSpPr>
          <p:nvPr/>
        </p:nvSpPr>
        <p:spPr bwMode="auto">
          <a:xfrm>
            <a:off x="5969000" y="1676400"/>
            <a:ext cx="3022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defTabSz="914400"/>
            <a:r>
              <a:rPr lang="en-US" sz="1800" smtClean="0">
                <a:solidFill>
                  <a:srgbClr val="0033CC"/>
                </a:solidFill>
                <a:cs typeface="Arial" charset="0"/>
              </a:rPr>
              <a:t>If each thread acquires the lock in </a:t>
            </a:r>
            <a:r>
              <a:rPr lang="en-US" sz="1800" b="1" smtClean="0">
                <a:solidFill>
                  <a:srgbClr val="0033CC"/>
                </a:solidFill>
                <a:cs typeface="Arial" charset="0"/>
              </a:rPr>
              <a:t>exclusive</a:t>
            </a:r>
            <a:r>
              <a:rPr lang="en-US" sz="1800" smtClean="0">
                <a:solidFill>
                  <a:srgbClr val="0033CC"/>
                </a:solidFill>
                <a:cs typeface="Arial" charset="0"/>
              </a:rPr>
              <a:t> (*write) mode, </a:t>
            </a:r>
            <a:r>
              <a:rPr lang="en-US" sz="1800" i="1" smtClean="0">
                <a:solidFill>
                  <a:srgbClr val="0033CC"/>
                </a:solidFill>
                <a:cs typeface="Arial" charset="0"/>
              </a:rPr>
              <a:t>SharedLock</a:t>
            </a:r>
            <a:r>
              <a:rPr lang="en-US" sz="1800" smtClean="0">
                <a:solidFill>
                  <a:srgbClr val="0033CC"/>
                </a:solidFill>
                <a:cs typeface="Arial" charset="0"/>
              </a:rPr>
              <a:t> functions exactly as an ordinary mutex.</a:t>
            </a:r>
            <a:endParaRPr lang="en-US" sz="1800" smtClean="0">
              <a:solidFill>
                <a:srgbClr val="990033"/>
              </a:solidFill>
              <a:cs typeface="Arial" charset="0"/>
            </a:endParaRPr>
          </a:p>
        </p:txBody>
      </p:sp>
      <p:cxnSp>
        <p:nvCxnSpPr>
          <p:cNvPr id="143379" name="Straight Connector 5"/>
          <p:cNvCxnSpPr>
            <a:cxnSpLocks noChangeShapeType="1"/>
          </p:cNvCxnSpPr>
          <p:nvPr/>
        </p:nvCxnSpPr>
        <p:spPr bwMode="auto">
          <a:xfrm>
            <a:off x="2819400" y="2590800"/>
            <a:ext cx="76200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0" name="Straight Connector 5"/>
          <p:cNvCxnSpPr>
            <a:cxnSpLocks noChangeShapeType="1"/>
          </p:cNvCxnSpPr>
          <p:nvPr/>
        </p:nvCxnSpPr>
        <p:spPr bwMode="auto">
          <a:xfrm flipH="1" flipV="1">
            <a:off x="5105400" y="3276600"/>
            <a:ext cx="1143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3176696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636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4" name="Title 4"/>
          <p:cNvSpPr>
            <a:spLocks noGrp="1"/>
          </p:cNvSpPr>
          <p:nvPr>
            <p:ph type="title"/>
          </p:nvPr>
        </p:nvSpPr>
        <p:spPr/>
        <p:txBody>
          <a:bodyPr/>
          <a:lstStyle/>
          <a:p>
            <a:r>
              <a:rPr lang="en-US">
                <a:latin typeface="Arial" charset="0"/>
                <a:ea typeface="ＭＳ Ｐゴシック" charset="0"/>
                <a:cs typeface="Arial" charset="0"/>
              </a:rPr>
              <a:t>Google File System (GFS)</a:t>
            </a:r>
          </a:p>
        </p:txBody>
      </p:sp>
      <p:sp>
        <p:nvSpPr>
          <p:cNvPr id="146435" name="TextBox 5"/>
          <p:cNvSpPr txBox="1">
            <a:spLocks noChangeArrowheads="1"/>
          </p:cNvSpPr>
          <p:nvPr/>
        </p:nvSpPr>
        <p:spPr bwMode="auto">
          <a:xfrm>
            <a:off x="76200" y="5013325"/>
            <a:ext cx="8991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smtClean="0">
                <a:solidFill>
                  <a:srgbClr val="003367"/>
                </a:solidFill>
              </a:rPr>
              <a:t>Similar</a:t>
            </a:r>
            <a:r>
              <a:rPr lang="en-US" smtClean="0">
                <a:solidFill>
                  <a:srgbClr val="003367"/>
                </a:solidFill>
              </a:rPr>
              <a:t>: Hadoop HDFS, p-NFS, many other parallel file systems.</a:t>
            </a:r>
          </a:p>
          <a:p>
            <a:r>
              <a:rPr lang="en-US" sz="2000" smtClean="0">
                <a:solidFill>
                  <a:srgbClr val="003367"/>
                </a:solidFill>
              </a:rPr>
              <a:t>A </a:t>
            </a:r>
            <a:r>
              <a:rPr lang="en-US" sz="2000" b="1" smtClean="0">
                <a:solidFill>
                  <a:srgbClr val="003367"/>
                </a:solidFill>
              </a:rPr>
              <a:t>master</a:t>
            </a:r>
            <a:r>
              <a:rPr lang="en-US" sz="2000" smtClean="0">
                <a:solidFill>
                  <a:srgbClr val="003367"/>
                </a:solidFill>
              </a:rPr>
              <a:t> server stores metadata (names, file maps) and acts as lock server.</a:t>
            </a:r>
          </a:p>
          <a:p>
            <a:r>
              <a:rPr lang="en-US" sz="2000" smtClean="0">
                <a:solidFill>
                  <a:srgbClr val="003367"/>
                </a:solidFill>
              </a:rPr>
              <a:t>Clients call master to open file, acquire locks, and obtain metadata.  Then they</a:t>
            </a:r>
          </a:p>
          <a:p>
            <a:r>
              <a:rPr lang="en-US" sz="2000" smtClean="0">
                <a:solidFill>
                  <a:srgbClr val="003367"/>
                </a:solidFill>
              </a:rPr>
              <a:t>read/write directly to a scalable array of data servers for the actual data.   File data may be spread across many data servers: the maps say where it is. </a:t>
            </a:r>
          </a:p>
        </p:txBody>
      </p:sp>
      <p:pic>
        <p:nvPicPr>
          <p:cNvPr id="146436" name="Picture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4478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9132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a:xfrm>
            <a:off x="457200" y="-339725"/>
            <a:ext cx="8382000" cy="1554163"/>
          </a:xfrm>
        </p:spPr>
        <p:txBody>
          <a:bodyPr/>
          <a:lstStyle/>
          <a:p>
            <a:r>
              <a:rPr lang="en-US" sz="3600">
                <a:latin typeface="Arial" charset="0"/>
                <a:ea typeface="ＭＳ Ｐゴシック" charset="0"/>
                <a:cs typeface="Arial" charset="0"/>
              </a:rPr>
              <a:t>GFS: leases</a:t>
            </a:r>
          </a:p>
        </p:txBody>
      </p:sp>
      <p:sp>
        <p:nvSpPr>
          <p:cNvPr id="148482" name="Content Placeholder 2"/>
          <p:cNvSpPr>
            <a:spLocks noGrp="1"/>
          </p:cNvSpPr>
          <p:nvPr>
            <p:ph idx="1"/>
          </p:nvPr>
        </p:nvSpPr>
        <p:spPr>
          <a:xfrm>
            <a:off x="457200" y="1524000"/>
            <a:ext cx="8382000" cy="2362200"/>
          </a:xfrm>
        </p:spPr>
        <p:txBody>
          <a:bodyPr/>
          <a:lstStyle/>
          <a:p>
            <a:r>
              <a:rPr lang="en-US" sz="2400" b="0">
                <a:latin typeface="Arial" charset="0"/>
                <a:ea typeface="ＭＳ Ｐゴシック" charset="0"/>
                <a:cs typeface="Arial" charset="0"/>
              </a:rPr>
              <a:t>Primary must hold a “lock” on its chunks.</a:t>
            </a:r>
          </a:p>
          <a:p>
            <a:r>
              <a:rPr lang="en-US" sz="2400" b="0">
                <a:latin typeface="Arial" charset="0"/>
                <a:ea typeface="ＭＳ Ｐゴシック" charset="0"/>
                <a:cs typeface="Arial" charset="0"/>
              </a:rPr>
              <a:t>Use leased locks to tolerate primary failures.</a:t>
            </a:r>
          </a:p>
        </p:txBody>
      </p:sp>
      <p:sp>
        <p:nvSpPr>
          <p:cNvPr id="4" name="TextBox 3"/>
          <p:cNvSpPr txBox="1"/>
          <p:nvPr/>
        </p:nvSpPr>
        <p:spPr>
          <a:xfrm>
            <a:off x="381000" y="2659082"/>
            <a:ext cx="8534400" cy="3970318"/>
          </a:xfrm>
          <a:prstGeom prst="rect">
            <a:avLst/>
          </a:prstGeom>
          <a:solidFill>
            <a:schemeClr val="bg1">
              <a:lumMod val="95000"/>
            </a:schemeClr>
          </a:solidFill>
          <a:ln>
            <a:solidFill>
              <a:srgbClr val="CC99FF"/>
            </a:solidFill>
          </a:ln>
          <a:effectLst>
            <a:glow rad="101600">
              <a:schemeClr val="accent3">
                <a:satMod val="175000"/>
                <a:alpha val="40000"/>
              </a:schemeClr>
            </a:glow>
          </a:effectLst>
        </p:spPr>
        <p:txBody>
          <a:bodyPr>
            <a:spAutoFit/>
          </a:bodyPr>
          <a:lstStyle/>
          <a:p>
            <a:pPr>
              <a:defRPr/>
            </a:pPr>
            <a:r>
              <a:rPr lang="en-US" sz="1800" dirty="0">
                <a:solidFill>
                  <a:srgbClr val="003367"/>
                </a:solidFill>
              </a:rPr>
              <a:t>We use leases to maintain a consistent mutation order across replicas. The master grants a </a:t>
            </a:r>
            <a:r>
              <a:rPr lang="en-US" sz="1800" b="1" dirty="0">
                <a:solidFill>
                  <a:srgbClr val="003367"/>
                </a:solidFill>
              </a:rPr>
              <a:t>chunk lease </a:t>
            </a:r>
            <a:r>
              <a:rPr lang="en-US" sz="1800" dirty="0">
                <a:solidFill>
                  <a:srgbClr val="003367"/>
                </a:solidFill>
              </a:rPr>
              <a:t>to one of the replicas, which we call the </a:t>
            </a:r>
            <a:r>
              <a:rPr lang="en-US" sz="1800" b="1" dirty="0">
                <a:solidFill>
                  <a:srgbClr val="003367"/>
                </a:solidFill>
              </a:rPr>
              <a:t>primary</a:t>
            </a:r>
            <a:r>
              <a:rPr lang="en-US" sz="1800" dirty="0">
                <a:solidFill>
                  <a:srgbClr val="003367"/>
                </a:solidFill>
              </a:rPr>
              <a:t>. The primary picks a serial order for all mutations to the chunk. All replicas follow this order when applying mutations. Thus, the global mutation order is defined first by the lease grant order chosen by the master, and within a lease by the serial numbers assigned by the primary. </a:t>
            </a:r>
          </a:p>
          <a:p>
            <a:pPr>
              <a:defRPr/>
            </a:pPr>
            <a:endParaRPr lang="en-US" sz="1800" dirty="0">
              <a:solidFill>
                <a:srgbClr val="003367"/>
              </a:solidFill>
            </a:endParaRPr>
          </a:p>
          <a:p>
            <a:pPr>
              <a:defRPr/>
            </a:pPr>
            <a:r>
              <a:rPr lang="en-US" sz="1800" dirty="0">
                <a:solidFill>
                  <a:srgbClr val="003367"/>
                </a:solidFill>
              </a:rPr>
              <a:t>The lease mechanism is designed to minimize management overhead at the master. A lease has an initial timeout of 60 seconds. However, as long as the chunk is being mutated, the primary can request and typically </a:t>
            </a:r>
            <a:r>
              <a:rPr lang="en-US" sz="1800">
                <a:solidFill>
                  <a:srgbClr val="003367"/>
                </a:solidFill>
              </a:rPr>
              <a:t>receive </a:t>
            </a:r>
            <a:r>
              <a:rPr lang="en-US" sz="1800">
                <a:solidFill>
                  <a:srgbClr val="003367"/>
                </a:solidFill>
              </a:rPr>
              <a:t>extensions </a:t>
            </a:r>
            <a:r>
              <a:rPr lang="en-US" sz="1800" dirty="0">
                <a:solidFill>
                  <a:srgbClr val="003367"/>
                </a:solidFill>
              </a:rPr>
              <a:t>from the master indefinitely. These extension requests and grants are piggybacked on the </a:t>
            </a:r>
            <a:r>
              <a:rPr lang="en-US" sz="1800" dirty="0" err="1">
                <a:solidFill>
                  <a:srgbClr val="003367"/>
                </a:solidFill>
              </a:rPr>
              <a:t>HeartBeat</a:t>
            </a:r>
            <a:r>
              <a:rPr lang="en-US" sz="1800" dirty="0">
                <a:solidFill>
                  <a:srgbClr val="003367"/>
                </a:solidFill>
              </a:rPr>
              <a:t> messages regularly exchanged between the master and all </a:t>
            </a:r>
            <a:r>
              <a:rPr lang="en-US" sz="1800" dirty="0" err="1">
                <a:solidFill>
                  <a:srgbClr val="003367"/>
                </a:solidFill>
              </a:rPr>
              <a:t>chunkservers</a:t>
            </a:r>
            <a:r>
              <a:rPr lang="en-US" sz="1800" dirty="0">
                <a:solidFill>
                  <a:srgbClr val="003367"/>
                </a:solidFill>
              </a:rPr>
              <a:t>. …Even if the master loses communication with a primary, it can safely grant a new lease to another replica after the old lease expires. </a:t>
            </a:r>
          </a:p>
        </p:txBody>
      </p:sp>
    </p:spTree>
    <p:extLst>
      <p:ext uri="{BB962C8B-B14F-4D97-AF65-F5344CB8AC3E}">
        <p14:creationId xmlns:p14="http://schemas.microsoft.com/office/powerpoint/2010/main" val="3277271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a:noFill/>
        </p:spPr>
        <p:txBody>
          <a:bodyPr/>
          <a:lstStyle/>
          <a:p>
            <a:r>
              <a:rPr lang="en-US" sz="3200">
                <a:latin typeface="Arial" charset="0"/>
                <a:ea typeface="ＭＳ Ｐゴシック" charset="0"/>
                <a:cs typeface="Arial" charset="0"/>
              </a:rPr>
              <a:t>Parallel File Systems 101</a:t>
            </a:r>
          </a:p>
        </p:txBody>
      </p:sp>
      <p:pic>
        <p:nvPicPr>
          <p:cNvPr id="178178" name="Picture 3" descr="sy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19400"/>
            <a:ext cx="41767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9" name="Picture 4" descr="asy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667000"/>
            <a:ext cx="35052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0" name="Rectangle 5"/>
          <p:cNvSpPr>
            <a:spLocks noChangeArrowheads="1"/>
          </p:cNvSpPr>
          <p:nvPr/>
        </p:nvSpPr>
        <p:spPr bwMode="auto">
          <a:xfrm>
            <a:off x="539750" y="1592263"/>
            <a:ext cx="78501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07975" indent="-307975" defTabSz="820738">
              <a:lnSpc>
                <a:spcPct val="80000"/>
              </a:lnSpc>
              <a:buFont typeface="Wingdings" charset="0"/>
              <a:buChar char="§"/>
            </a:pPr>
            <a:r>
              <a:rPr lang="en-US">
                <a:solidFill>
                  <a:srgbClr val="000000"/>
                </a:solidFill>
              </a:rPr>
              <a:t>Manage data sharing in large data stores</a:t>
            </a:r>
          </a:p>
          <a:p>
            <a:pPr marL="307975" indent="-307975" defTabSz="820738">
              <a:lnSpc>
                <a:spcPct val="80000"/>
              </a:lnSpc>
              <a:buFont typeface="Wingdings" charset="0"/>
              <a:buChar char="§"/>
            </a:pPr>
            <a:endParaRPr lang="en-US" sz="1800">
              <a:solidFill>
                <a:srgbClr val="000000"/>
              </a:solidFill>
            </a:endParaRPr>
          </a:p>
          <a:p>
            <a:pPr marL="307975" indent="-307975" defTabSz="820738">
              <a:lnSpc>
                <a:spcPct val="80000"/>
              </a:lnSpc>
            </a:pPr>
            <a:endParaRPr lang="en-US" sz="1400">
              <a:solidFill>
                <a:srgbClr val="000000"/>
              </a:solidFill>
            </a:endParaRPr>
          </a:p>
        </p:txBody>
      </p:sp>
      <p:sp>
        <p:nvSpPr>
          <p:cNvPr id="78854" name="TextBox 5"/>
          <p:cNvSpPr txBox="1">
            <a:spLocks noChangeArrowheads="1"/>
          </p:cNvSpPr>
          <p:nvPr/>
        </p:nvSpPr>
        <p:spPr bwMode="auto">
          <a:xfrm>
            <a:off x="6738938" y="6411913"/>
            <a:ext cx="2786062" cy="369887"/>
          </a:xfrm>
          <a:prstGeom prst="rect">
            <a:avLst/>
          </a:prstGeom>
          <a:noFill/>
          <a:ln w="9525">
            <a:noFill/>
            <a:miter lim="800000"/>
            <a:headEnd/>
            <a:tailEnd/>
          </a:ln>
        </p:spPr>
        <p:txBody>
          <a:bodyPr>
            <a:spAutoFit/>
          </a:bodyPr>
          <a:lstStyle/>
          <a:p>
            <a:pPr defTabSz="914400">
              <a:defRPr/>
            </a:pPr>
            <a:r>
              <a:rPr lang="en-US" sz="1800" b="1">
                <a:solidFill>
                  <a:srgbClr val="000000"/>
                </a:solidFill>
                <a:ea typeface="+mn-ea"/>
                <a:cs typeface="+mn-cs"/>
              </a:rPr>
              <a:t>[Renu Tewari, IBM]</a:t>
            </a:r>
          </a:p>
        </p:txBody>
      </p:sp>
      <p:sp>
        <p:nvSpPr>
          <p:cNvPr id="178182" name="TextBox 6"/>
          <p:cNvSpPr txBox="1">
            <a:spLocks noChangeArrowheads="1"/>
          </p:cNvSpPr>
          <p:nvPr/>
        </p:nvSpPr>
        <p:spPr bwMode="auto">
          <a:xfrm>
            <a:off x="-109538" y="5373688"/>
            <a:ext cx="48339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820738" eaLnBrk="0" hangingPunct="0">
              <a:defRPr sz="2400">
                <a:solidFill>
                  <a:schemeClr val="bg1"/>
                </a:solidFill>
                <a:latin typeface="Arial" charset="0"/>
                <a:ea typeface="ＭＳ Ｐゴシック" charset="0"/>
                <a:cs typeface="ＭＳ Ｐゴシック" charset="0"/>
              </a:defRPr>
            </a:lvl1pPr>
            <a:lvl2pPr marL="666750" indent="-257175" defTabSz="820738" eaLnBrk="0" hangingPunct="0">
              <a:defRPr sz="2400">
                <a:solidFill>
                  <a:schemeClr val="bg1"/>
                </a:solidFill>
                <a:latin typeface="Arial" charset="0"/>
                <a:ea typeface="ＭＳ Ｐゴシック" charset="0"/>
              </a:defRPr>
            </a:lvl2pPr>
            <a:lvl3pPr marL="1025525" indent="-204788" defTabSz="820738" eaLnBrk="0" hangingPunct="0">
              <a:defRPr sz="2400">
                <a:solidFill>
                  <a:schemeClr val="bg1"/>
                </a:solidFill>
                <a:latin typeface="Arial" charset="0"/>
                <a:ea typeface="ＭＳ Ｐゴシック" charset="0"/>
              </a:defRPr>
            </a:lvl3pPr>
            <a:lvl4pPr defTabSz="820738" eaLnBrk="0" hangingPunct="0">
              <a:defRPr sz="2400">
                <a:solidFill>
                  <a:schemeClr val="bg1"/>
                </a:solidFill>
                <a:latin typeface="Arial" charset="0"/>
                <a:ea typeface="ＭＳ Ｐゴシック" charset="0"/>
              </a:defRPr>
            </a:lvl4pPr>
            <a:lvl5pPr defTabSz="820738" eaLnBrk="0" hangingPunct="0">
              <a:defRPr sz="2400">
                <a:solidFill>
                  <a:schemeClr val="bg1"/>
                </a:solidFill>
                <a:latin typeface="Arial" charset="0"/>
                <a:ea typeface="ＭＳ Ｐゴシック" charset="0"/>
              </a:defRPr>
            </a:lvl5pPr>
            <a:lvl6pPr marL="2514600" indent="-228600" defTabSz="820738"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820738"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820738"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820738" eaLnBrk="0" fontAlgn="base" hangingPunct="0">
              <a:spcBef>
                <a:spcPct val="0"/>
              </a:spcBef>
              <a:spcAft>
                <a:spcPct val="0"/>
              </a:spcAft>
              <a:defRPr sz="2400">
                <a:solidFill>
                  <a:schemeClr val="bg1"/>
                </a:solidFill>
                <a:latin typeface="Arial" charset="0"/>
                <a:ea typeface="ＭＳ Ｐゴシック" charset="0"/>
              </a:defRPr>
            </a:lvl9pPr>
          </a:lstStyle>
          <a:p>
            <a:pPr lvl="1" eaLnBrk="1" hangingPunct="1">
              <a:lnSpc>
                <a:spcPct val="80000"/>
              </a:lnSpc>
            </a:pPr>
            <a:r>
              <a:rPr lang="en-US" sz="2000" b="1">
                <a:solidFill>
                  <a:srgbClr val="000000"/>
                </a:solidFill>
              </a:rPr>
              <a:t>Asymmetric</a:t>
            </a:r>
          </a:p>
          <a:p>
            <a:pPr lvl="2" eaLnBrk="1" hangingPunct="1">
              <a:lnSpc>
                <a:spcPct val="80000"/>
              </a:lnSpc>
              <a:buFontTx/>
              <a:buChar char="•"/>
            </a:pPr>
            <a:r>
              <a:rPr lang="en-US" sz="1800">
                <a:solidFill>
                  <a:srgbClr val="000000"/>
                </a:solidFill>
              </a:rPr>
              <a:t>E.g., PVFS2, Lustre, High Road</a:t>
            </a:r>
          </a:p>
          <a:p>
            <a:pPr lvl="2" eaLnBrk="1" hangingPunct="1">
              <a:lnSpc>
                <a:spcPct val="80000"/>
              </a:lnSpc>
              <a:buFontTx/>
              <a:buChar char="•"/>
            </a:pPr>
            <a:r>
              <a:rPr lang="en-US" sz="1800">
                <a:solidFill>
                  <a:srgbClr val="000000"/>
                </a:solidFill>
              </a:rPr>
              <a:t>Ceph, GFS</a:t>
            </a:r>
          </a:p>
        </p:txBody>
      </p:sp>
      <p:sp>
        <p:nvSpPr>
          <p:cNvPr id="178183" name="TextBox 7"/>
          <p:cNvSpPr txBox="1">
            <a:spLocks noChangeArrowheads="1"/>
          </p:cNvSpPr>
          <p:nvPr/>
        </p:nvSpPr>
        <p:spPr bwMode="auto">
          <a:xfrm>
            <a:off x="4986338" y="5373688"/>
            <a:ext cx="39147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eaLnBrk="0" hangingPunct="0">
              <a:defRPr sz="2400">
                <a:solidFill>
                  <a:schemeClr val="bg1"/>
                </a:solidFill>
                <a:latin typeface="Arial" charset="0"/>
                <a:ea typeface="ＭＳ Ｐゴシック" charset="0"/>
                <a:cs typeface="ＭＳ Ｐゴシック" charset="0"/>
              </a:defRPr>
            </a:lvl1pPr>
            <a:lvl2pPr marL="666750" indent="-257175" defTabSz="820738" eaLnBrk="0" hangingPunct="0">
              <a:defRPr sz="2400">
                <a:solidFill>
                  <a:schemeClr val="bg1"/>
                </a:solidFill>
                <a:latin typeface="Arial" charset="0"/>
                <a:ea typeface="ＭＳ Ｐゴシック" charset="0"/>
              </a:defRPr>
            </a:lvl2pPr>
            <a:lvl3pPr marL="1025525" indent="-204788" defTabSz="820738" eaLnBrk="0" hangingPunct="0">
              <a:defRPr sz="2400">
                <a:solidFill>
                  <a:schemeClr val="bg1"/>
                </a:solidFill>
                <a:latin typeface="Arial" charset="0"/>
                <a:ea typeface="ＭＳ Ｐゴシック" charset="0"/>
              </a:defRPr>
            </a:lvl3pPr>
            <a:lvl4pPr defTabSz="820738" eaLnBrk="0" hangingPunct="0">
              <a:defRPr sz="2400">
                <a:solidFill>
                  <a:schemeClr val="bg1"/>
                </a:solidFill>
                <a:latin typeface="Arial" charset="0"/>
                <a:ea typeface="ＭＳ Ｐゴシック" charset="0"/>
              </a:defRPr>
            </a:lvl4pPr>
            <a:lvl5pPr defTabSz="820738" eaLnBrk="0" hangingPunct="0">
              <a:defRPr sz="2400">
                <a:solidFill>
                  <a:schemeClr val="bg1"/>
                </a:solidFill>
                <a:latin typeface="Arial" charset="0"/>
                <a:ea typeface="ＭＳ Ｐゴシック" charset="0"/>
              </a:defRPr>
            </a:lvl5pPr>
            <a:lvl6pPr marL="2514600" indent="-228600" defTabSz="820738"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820738"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820738"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820738" eaLnBrk="0" fontAlgn="base" hangingPunct="0">
              <a:spcBef>
                <a:spcPct val="0"/>
              </a:spcBef>
              <a:spcAft>
                <a:spcPct val="0"/>
              </a:spcAft>
              <a:defRPr sz="2400">
                <a:solidFill>
                  <a:schemeClr val="bg1"/>
                </a:solidFill>
                <a:latin typeface="Arial" charset="0"/>
                <a:ea typeface="ＭＳ Ｐゴシック" charset="0"/>
              </a:defRPr>
            </a:lvl9pPr>
          </a:lstStyle>
          <a:p>
            <a:pPr lvl="1" eaLnBrk="1" hangingPunct="1">
              <a:lnSpc>
                <a:spcPct val="80000"/>
              </a:lnSpc>
            </a:pPr>
            <a:r>
              <a:rPr lang="en-US" sz="2000" b="1">
                <a:solidFill>
                  <a:srgbClr val="000000"/>
                </a:solidFill>
              </a:rPr>
              <a:t>Symmetric</a:t>
            </a:r>
          </a:p>
          <a:p>
            <a:pPr lvl="2" eaLnBrk="1" hangingPunct="1">
              <a:lnSpc>
                <a:spcPct val="80000"/>
              </a:lnSpc>
              <a:buFontTx/>
              <a:buChar char="•"/>
            </a:pPr>
            <a:r>
              <a:rPr lang="en-US" sz="1800">
                <a:solidFill>
                  <a:srgbClr val="000000"/>
                </a:solidFill>
              </a:rPr>
              <a:t>E.g., GPFS, Polyserve</a:t>
            </a:r>
          </a:p>
          <a:p>
            <a:pPr lvl="2" eaLnBrk="1" hangingPunct="1">
              <a:lnSpc>
                <a:spcPct val="80000"/>
              </a:lnSpc>
              <a:buFontTx/>
              <a:buChar char="•"/>
            </a:pPr>
            <a:r>
              <a:rPr lang="en-US" sz="1800">
                <a:solidFill>
                  <a:srgbClr val="000000"/>
                </a:solidFill>
              </a:rPr>
              <a:t>Classical: Frangipani</a:t>
            </a:r>
          </a:p>
          <a:p>
            <a:pPr eaLnBrk="1" hangingPunct="1"/>
            <a:endParaRPr lang="en-US" sz="1800">
              <a:solidFill>
                <a:srgbClr val="000000"/>
              </a:solidFill>
            </a:endParaRPr>
          </a:p>
        </p:txBody>
      </p:sp>
    </p:spTree>
    <p:extLst>
      <p:ext uri="{BB962C8B-B14F-4D97-AF65-F5344CB8AC3E}">
        <p14:creationId xmlns:p14="http://schemas.microsoft.com/office/powerpoint/2010/main" val="32560082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2"/>
          <p:cNvSpPr>
            <a:spLocks noGrp="1"/>
          </p:cNvSpPr>
          <p:nvPr>
            <p:ph type="title"/>
          </p:nvPr>
        </p:nvSpPr>
        <p:spPr/>
        <p:txBody>
          <a:bodyPr/>
          <a:lstStyle/>
          <a:p>
            <a:r>
              <a:rPr lang="en-US">
                <a:latin typeface="Arial" charset="0"/>
                <a:ea typeface="ＭＳ Ｐゴシック" charset="0"/>
              </a:rPr>
              <a:t>One solution: lock service</a:t>
            </a:r>
          </a:p>
        </p:txBody>
      </p:sp>
      <p:pic>
        <p:nvPicPr>
          <p:cNvPr id="97283"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19438"/>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a:off x="1905000" y="18859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0" name="Text Box 14"/>
          <p:cNvSpPr txBox="1">
            <a:spLocks noChangeArrowheads="1"/>
          </p:cNvSpPr>
          <p:nvPr/>
        </p:nvSpPr>
        <p:spPr bwMode="auto">
          <a:xfrm>
            <a:off x="2667000" y="167640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acquire</a:t>
            </a:r>
            <a:endParaRPr lang="en-US">
              <a:solidFill>
                <a:srgbClr val="003367"/>
              </a:solidFill>
            </a:endParaRPr>
          </a:p>
        </p:txBody>
      </p:sp>
      <p:sp>
        <p:nvSpPr>
          <p:cNvPr id="15" name="Line 12"/>
          <p:cNvSpPr>
            <a:spLocks noChangeShapeType="1"/>
          </p:cNvSpPr>
          <p:nvPr/>
        </p:nvSpPr>
        <p:spPr bwMode="auto">
          <a:xfrm flipH="1">
            <a:off x="1905000" y="2209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6" name="Text Box 14"/>
          <p:cNvSpPr txBox="1">
            <a:spLocks noChangeArrowheads="1"/>
          </p:cNvSpPr>
          <p:nvPr/>
        </p:nvSpPr>
        <p:spPr bwMode="auto">
          <a:xfrm>
            <a:off x="2743200" y="2133600"/>
            <a:ext cx="769938"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grant</a:t>
            </a:r>
            <a:endParaRPr lang="en-US">
              <a:solidFill>
                <a:srgbClr val="003367"/>
              </a:solidFill>
            </a:endParaRPr>
          </a:p>
        </p:txBody>
      </p:sp>
      <p:sp>
        <p:nvSpPr>
          <p:cNvPr id="7" name="Line 8"/>
          <p:cNvSpPr>
            <a:spLocks noChangeShapeType="1"/>
          </p:cNvSpPr>
          <p:nvPr/>
        </p:nvSpPr>
        <p:spPr bwMode="auto">
          <a:xfrm>
            <a:off x="1828800"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1" name="Line 8"/>
          <p:cNvSpPr>
            <a:spLocks noChangeShapeType="1"/>
          </p:cNvSpPr>
          <p:nvPr/>
        </p:nvSpPr>
        <p:spPr bwMode="auto">
          <a:xfrm>
            <a:off x="4440238"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7" name="Line 8"/>
          <p:cNvSpPr>
            <a:spLocks noChangeShapeType="1"/>
          </p:cNvSpPr>
          <p:nvPr/>
        </p:nvSpPr>
        <p:spPr bwMode="auto">
          <a:xfrm flipH="1">
            <a:off x="7065963"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8" name="Line 12"/>
          <p:cNvSpPr>
            <a:spLocks noChangeShapeType="1"/>
          </p:cNvSpPr>
          <p:nvPr/>
        </p:nvSpPr>
        <p:spPr bwMode="auto">
          <a:xfrm flipH="1">
            <a:off x="4495800" y="2190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9" name="Text Box 14"/>
          <p:cNvSpPr txBox="1">
            <a:spLocks noChangeArrowheads="1"/>
          </p:cNvSpPr>
          <p:nvPr/>
        </p:nvSpPr>
        <p:spPr bwMode="auto">
          <a:xfrm flipH="1">
            <a:off x="5202238" y="198120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acquire</a:t>
            </a:r>
            <a:endParaRPr lang="en-US">
              <a:solidFill>
                <a:srgbClr val="003367"/>
              </a:solidFill>
            </a:endParaRPr>
          </a:p>
        </p:txBody>
      </p:sp>
      <p:sp>
        <p:nvSpPr>
          <p:cNvPr id="20" name="Line 12"/>
          <p:cNvSpPr>
            <a:spLocks noChangeShapeType="1"/>
          </p:cNvSpPr>
          <p:nvPr/>
        </p:nvSpPr>
        <p:spPr bwMode="auto">
          <a:xfrm>
            <a:off x="4495800" y="3733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21" name="Text Box 14"/>
          <p:cNvSpPr txBox="1">
            <a:spLocks noChangeArrowheads="1"/>
          </p:cNvSpPr>
          <p:nvPr/>
        </p:nvSpPr>
        <p:spPr bwMode="auto">
          <a:xfrm flipH="1">
            <a:off x="5381625" y="3657600"/>
            <a:ext cx="769938"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grant</a:t>
            </a:r>
            <a:endParaRPr lang="en-US">
              <a:solidFill>
                <a:srgbClr val="003367"/>
              </a:solidFill>
            </a:endParaRPr>
          </a:p>
        </p:txBody>
      </p:sp>
      <p:pic>
        <p:nvPicPr>
          <p:cNvPr id="97295"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5525" y="459105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12"/>
          <p:cNvSpPr>
            <a:spLocks noChangeShapeType="1"/>
          </p:cNvSpPr>
          <p:nvPr/>
        </p:nvSpPr>
        <p:spPr bwMode="auto">
          <a:xfrm>
            <a:off x="1905000" y="3333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26" name="Text Box 14"/>
          <p:cNvSpPr txBox="1">
            <a:spLocks noChangeArrowheads="1"/>
          </p:cNvSpPr>
          <p:nvPr/>
        </p:nvSpPr>
        <p:spPr bwMode="auto">
          <a:xfrm>
            <a:off x="2667000" y="327660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release</a:t>
            </a:r>
            <a:endParaRPr lang="en-US">
              <a:solidFill>
                <a:srgbClr val="003367"/>
              </a:solidFill>
            </a:endParaRPr>
          </a:p>
        </p:txBody>
      </p:sp>
      <p:sp>
        <p:nvSpPr>
          <p:cNvPr id="29" name="Line 12"/>
          <p:cNvSpPr>
            <a:spLocks noChangeShapeType="1"/>
          </p:cNvSpPr>
          <p:nvPr/>
        </p:nvSpPr>
        <p:spPr bwMode="auto">
          <a:xfrm flipH="1">
            <a:off x="4495800" y="50863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30" name="Text Box 14"/>
          <p:cNvSpPr txBox="1">
            <a:spLocks noChangeArrowheads="1"/>
          </p:cNvSpPr>
          <p:nvPr/>
        </p:nvSpPr>
        <p:spPr bwMode="auto">
          <a:xfrm flipH="1">
            <a:off x="5299075" y="501015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release</a:t>
            </a:r>
            <a:endParaRPr lang="en-US">
              <a:solidFill>
                <a:srgbClr val="003367"/>
              </a:solidFill>
            </a:endParaRPr>
          </a:p>
        </p:txBody>
      </p:sp>
      <p:pic>
        <p:nvPicPr>
          <p:cNvPr id="97300"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6576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4"/>
          <p:cNvSpPr txBox="1">
            <a:spLocks noChangeArrowheads="1"/>
          </p:cNvSpPr>
          <p:nvPr/>
        </p:nvSpPr>
        <p:spPr bwMode="auto">
          <a:xfrm>
            <a:off x="1143000" y="3729038"/>
            <a:ext cx="406400" cy="461962"/>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b="1">
                <a:solidFill>
                  <a:srgbClr val="003367"/>
                </a:solidFill>
              </a:rPr>
              <a:t>A</a:t>
            </a:r>
            <a:endParaRPr lang="en-US" sz="2800" b="1">
              <a:solidFill>
                <a:srgbClr val="003367"/>
              </a:solidFill>
            </a:endParaRPr>
          </a:p>
        </p:txBody>
      </p:sp>
      <p:sp>
        <p:nvSpPr>
          <p:cNvPr id="31" name="Text Box 14"/>
          <p:cNvSpPr txBox="1">
            <a:spLocks noChangeArrowheads="1"/>
          </p:cNvSpPr>
          <p:nvPr/>
        </p:nvSpPr>
        <p:spPr bwMode="auto">
          <a:xfrm>
            <a:off x="7493000" y="5200650"/>
            <a:ext cx="406400" cy="461963"/>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b="1">
                <a:solidFill>
                  <a:srgbClr val="003367"/>
                </a:solidFill>
              </a:rPr>
              <a:t>B</a:t>
            </a:r>
            <a:endParaRPr lang="en-US" sz="2800" b="1">
              <a:solidFill>
                <a:srgbClr val="003367"/>
              </a:solidFill>
            </a:endParaRPr>
          </a:p>
        </p:txBody>
      </p:sp>
      <p:sp>
        <p:nvSpPr>
          <p:cNvPr id="33" name="Text Box 14"/>
          <p:cNvSpPr txBox="1">
            <a:spLocks noChangeArrowheads="1"/>
          </p:cNvSpPr>
          <p:nvPr/>
        </p:nvSpPr>
        <p:spPr bwMode="auto">
          <a:xfrm>
            <a:off x="1981200" y="2743200"/>
            <a:ext cx="896938" cy="400050"/>
          </a:xfrm>
          <a:prstGeom prst="rect">
            <a:avLst/>
          </a:prstGeom>
          <a:solidFill>
            <a:schemeClr val="bg2"/>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x=x+1</a:t>
            </a:r>
            <a:endParaRPr lang="en-US">
              <a:solidFill>
                <a:srgbClr val="003367"/>
              </a:solidFill>
            </a:endParaRPr>
          </a:p>
        </p:txBody>
      </p:sp>
      <p:pic>
        <p:nvPicPr>
          <p:cNvPr id="97304" name="Picture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114800"/>
            <a:ext cx="914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14"/>
          <p:cNvSpPr txBox="1">
            <a:spLocks noChangeArrowheads="1"/>
          </p:cNvSpPr>
          <p:nvPr/>
        </p:nvSpPr>
        <p:spPr bwMode="auto">
          <a:xfrm>
            <a:off x="3429000" y="5710238"/>
            <a:ext cx="2133600" cy="461962"/>
          </a:xfrm>
          <a:prstGeom prst="rect">
            <a:avLst/>
          </a:prstGeom>
          <a:noFill/>
          <a:ln w="15875">
            <a:noFill/>
            <a:miter lim="800000"/>
            <a:headEnd type="none" w="sm" len="sm"/>
            <a:tailEnd type="none" w="sm" len="sm"/>
          </a:ln>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1">
                <a:solidFill>
                  <a:srgbClr val="003367"/>
                </a:solidFill>
              </a:rPr>
              <a:t>lock service</a:t>
            </a:r>
            <a:endParaRPr lang="en-US" sz="2800" b="1">
              <a:solidFill>
                <a:srgbClr val="003367"/>
              </a:solidFill>
            </a:endParaRPr>
          </a:p>
        </p:txBody>
      </p:sp>
      <p:sp>
        <p:nvSpPr>
          <p:cNvPr id="36" name="Text Box 14"/>
          <p:cNvSpPr txBox="1">
            <a:spLocks noChangeArrowheads="1"/>
          </p:cNvSpPr>
          <p:nvPr/>
        </p:nvSpPr>
        <p:spPr bwMode="auto">
          <a:xfrm>
            <a:off x="6096000" y="4324350"/>
            <a:ext cx="896938" cy="400050"/>
          </a:xfrm>
          <a:prstGeom prst="rect">
            <a:avLst/>
          </a:prstGeom>
          <a:solidFill>
            <a:schemeClr val="bg2"/>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x=x+1</a:t>
            </a:r>
            <a:endParaRPr lang="en-US">
              <a:solidFill>
                <a:srgbClr val="003367"/>
              </a:solidFill>
            </a:endParaRPr>
          </a:p>
        </p:txBody>
      </p:sp>
      <p:pic>
        <p:nvPicPr>
          <p:cNvPr id="97307" name="Picture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5663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Line 6"/>
          <p:cNvSpPr>
            <a:spLocks noChangeShapeType="1"/>
          </p:cNvSpPr>
          <p:nvPr/>
        </p:nvSpPr>
        <p:spPr bwMode="auto">
          <a:xfrm flipH="1" flipV="1">
            <a:off x="2319338" y="3105150"/>
            <a:ext cx="2133600" cy="7620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grpSp>
        <p:nvGrpSpPr>
          <p:cNvPr id="180226" name="Group 36"/>
          <p:cNvGrpSpPr>
            <a:grpSpLocks/>
          </p:cNvGrpSpPr>
          <p:nvPr/>
        </p:nvGrpSpPr>
        <p:grpSpPr bwMode="auto">
          <a:xfrm>
            <a:off x="2667000" y="3181350"/>
            <a:ext cx="1371600" cy="685800"/>
            <a:chOff x="2565" y="1879"/>
            <a:chExt cx="864" cy="432"/>
          </a:xfrm>
        </p:grpSpPr>
        <p:grpSp>
          <p:nvGrpSpPr>
            <p:cNvPr id="180254" name="Group 37"/>
            <p:cNvGrpSpPr>
              <a:grpSpLocks/>
            </p:cNvGrpSpPr>
            <p:nvPr/>
          </p:nvGrpSpPr>
          <p:grpSpPr bwMode="auto">
            <a:xfrm>
              <a:off x="2565" y="1879"/>
              <a:ext cx="864" cy="432"/>
              <a:chOff x="2640" y="2400"/>
              <a:chExt cx="720" cy="432"/>
            </a:xfrm>
          </p:grpSpPr>
          <p:sp>
            <p:nvSpPr>
              <p:cNvPr id="80928" name="Oval 38"/>
              <p:cNvSpPr>
                <a:spLocks noChangeArrowheads="1"/>
              </p:cNvSpPr>
              <p:nvPr/>
            </p:nvSpPr>
            <p:spPr bwMode="auto">
              <a:xfrm>
                <a:off x="264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0929" name="Oval 39"/>
              <p:cNvSpPr>
                <a:spLocks noChangeArrowheads="1"/>
              </p:cNvSpPr>
              <p:nvPr/>
            </p:nvSpPr>
            <p:spPr bwMode="auto">
              <a:xfrm>
                <a:off x="2736" y="2592"/>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30" name="Oval 40"/>
              <p:cNvSpPr>
                <a:spLocks noChangeArrowheads="1"/>
              </p:cNvSpPr>
              <p:nvPr/>
            </p:nvSpPr>
            <p:spPr bwMode="auto">
              <a:xfrm>
                <a:off x="2928" y="2400"/>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31" name="Oval 41"/>
              <p:cNvSpPr>
                <a:spLocks noChangeArrowheads="1"/>
              </p:cNvSpPr>
              <p:nvPr/>
            </p:nvSpPr>
            <p:spPr bwMode="auto">
              <a:xfrm>
                <a:off x="288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0932" name="Oval 42"/>
              <p:cNvSpPr>
                <a:spLocks noChangeArrowheads="1"/>
              </p:cNvSpPr>
              <p:nvPr/>
            </p:nvSpPr>
            <p:spPr bwMode="auto">
              <a:xfrm>
                <a:off x="2736" y="2427"/>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33" name="Oval 43"/>
              <p:cNvSpPr>
                <a:spLocks noChangeArrowheads="1"/>
              </p:cNvSpPr>
              <p:nvPr/>
            </p:nvSpPr>
            <p:spPr bwMode="auto">
              <a:xfrm>
                <a:off x="2958" y="2571"/>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grpSp>
        <p:sp>
          <p:nvSpPr>
            <p:cNvPr id="80927" name="Freeform 44"/>
            <p:cNvSpPr>
              <a:spLocks/>
            </p:cNvSpPr>
            <p:nvPr/>
          </p:nvSpPr>
          <p:spPr bwMode="auto">
            <a:xfrm>
              <a:off x="2619" y="1916"/>
              <a:ext cx="769" cy="375"/>
            </a:xfrm>
            <a:custGeom>
              <a:avLst/>
              <a:gdLst>
                <a:gd name="T0" fmla="*/ 41 w 769"/>
                <a:gd name="T1" fmla="*/ 96 h 375"/>
                <a:gd name="T2" fmla="*/ 71 w 769"/>
                <a:gd name="T3" fmla="*/ 90 h 375"/>
                <a:gd name="T4" fmla="*/ 103 w 769"/>
                <a:gd name="T5" fmla="*/ 78 h 375"/>
                <a:gd name="T6" fmla="*/ 129 w 769"/>
                <a:gd name="T7" fmla="*/ 68 h 375"/>
                <a:gd name="T8" fmla="*/ 149 w 769"/>
                <a:gd name="T9" fmla="*/ 58 h 375"/>
                <a:gd name="T10" fmla="*/ 169 w 769"/>
                <a:gd name="T11" fmla="*/ 48 h 375"/>
                <a:gd name="T12" fmla="*/ 221 w 769"/>
                <a:gd name="T13" fmla="*/ 30 h 375"/>
                <a:gd name="T14" fmla="*/ 265 w 769"/>
                <a:gd name="T15" fmla="*/ 20 h 375"/>
                <a:gd name="T16" fmla="*/ 323 w 769"/>
                <a:gd name="T17" fmla="*/ 14 h 375"/>
                <a:gd name="T18" fmla="*/ 363 w 769"/>
                <a:gd name="T19" fmla="*/ 0 h 375"/>
                <a:gd name="T20" fmla="*/ 467 w 769"/>
                <a:gd name="T21" fmla="*/ 10 h 375"/>
                <a:gd name="T22" fmla="*/ 501 w 769"/>
                <a:gd name="T23" fmla="*/ 18 h 375"/>
                <a:gd name="T24" fmla="*/ 595 w 769"/>
                <a:gd name="T25" fmla="*/ 34 h 375"/>
                <a:gd name="T26" fmla="*/ 655 w 769"/>
                <a:gd name="T27" fmla="*/ 42 h 375"/>
                <a:gd name="T28" fmla="*/ 671 w 769"/>
                <a:gd name="T29" fmla="*/ 52 h 375"/>
                <a:gd name="T30" fmla="*/ 683 w 769"/>
                <a:gd name="T31" fmla="*/ 66 h 375"/>
                <a:gd name="T32" fmla="*/ 695 w 769"/>
                <a:gd name="T33" fmla="*/ 108 h 375"/>
                <a:gd name="T34" fmla="*/ 733 w 769"/>
                <a:gd name="T35" fmla="*/ 132 h 375"/>
                <a:gd name="T36" fmla="*/ 763 w 769"/>
                <a:gd name="T37" fmla="*/ 156 h 375"/>
                <a:gd name="T38" fmla="*/ 739 w 769"/>
                <a:gd name="T39" fmla="*/ 244 h 375"/>
                <a:gd name="T40" fmla="*/ 705 w 769"/>
                <a:gd name="T41" fmla="*/ 276 h 375"/>
                <a:gd name="T42" fmla="*/ 687 w 769"/>
                <a:gd name="T43" fmla="*/ 292 h 375"/>
                <a:gd name="T44" fmla="*/ 587 w 769"/>
                <a:gd name="T45" fmla="*/ 312 h 375"/>
                <a:gd name="T46" fmla="*/ 541 w 769"/>
                <a:gd name="T47" fmla="*/ 318 h 375"/>
                <a:gd name="T48" fmla="*/ 447 w 769"/>
                <a:gd name="T49" fmla="*/ 322 h 375"/>
                <a:gd name="T50" fmla="*/ 423 w 769"/>
                <a:gd name="T51" fmla="*/ 330 h 375"/>
                <a:gd name="T52" fmla="*/ 413 w 769"/>
                <a:gd name="T53" fmla="*/ 348 h 375"/>
                <a:gd name="T54" fmla="*/ 259 w 769"/>
                <a:gd name="T55" fmla="*/ 356 h 375"/>
                <a:gd name="T56" fmla="*/ 169 w 769"/>
                <a:gd name="T57" fmla="*/ 336 h 375"/>
                <a:gd name="T58" fmla="*/ 129 w 769"/>
                <a:gd name="T59" fmla="*/ 304 h 375"/>
                <a:gd name="T60" fmla="*/ 107 w 769"/>
                <a:gd name="T61" fmla="*/ 298 h 375"/>
                <a:gd name="T62" fmla="*/ 95 w 769"/>
                <a:gd name="T63" fmla="*/ 294 h 375"/>
                <a:gd name="T64" fmla="*/ 71 w 769"/>
                <a:gd name="T65" fmla="*/ 274 h 375"/>
                <a:gd name="T66" fmla="*/ 59 w 769"/>
                <a:gd name="T67" fmla="*/ 266 h 375"/>
                <a:gd name="T68" fmla="*/ 29 w 769"/>
                <a:gd name="T69" fmla="*/ 230 h 375"/>
                <a:gd name="T70" fmla="*/ 37 w 769"/>
                <a:gd name="T71" fmla="*/ 108 h 375"/>
                <a:gd name="T72" fmla="*/ 41 w 769"/>
                <a:gd name="T73" fmla="*/ 96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9"/>
                <a:gd name="T112" fmla="*/ 0 h 375"/>
                <a:gd name="T113" fmla="*/ 769 w 7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9" h="375">
                  <a:moveTo>
                    <a:pt x="41" y="96"/>
                  </a:moveTo>
                  <a:cubicBezTo>
                    <a:pt x="51" y="94"/>
                    <a:pt x="60" y="92"/>
                    <a:pt x="71" y="90"/>
                  </a:cubicBezTo>
                  <a:cubicBezTo>
                    <a:pt x="84" y="83"/>
                    <a:pt x="89" y="81"/>
                    <a:pt x="103" y="78"/>
                  </a:cubicBezTo>
                  <a:cubicBezTo>
                    <a:pt x="111" y="73"/>
                    <a:pt x="129" y="68"/>
                    <a:pt x="129" y="68"/>
                  </a:cubicBezTo>
                  <a:cubicBezTo>
                    <a:pt x="136" y="61"/>
                    <a:pt x="140" y="61"/>
                    <a:pt x="149" y="58"/>
                  </a:cubicBezTo>
                  <a:cubicBezTo>
                    <a:pt x="156" y="51"/>
                    <a:pt x="160" y="50"/>
                    <a:pt x="169" y="48"/>
                  </a:cubicBezTo>
                  <a:cubicBezTo>
                    <a:pt x="185" y="38"/>
                    <a:pt x="203" y="34"/>
                    <a:pt x="221" y="30"/>
                  </a:cubicBezTo>
                  <a:cubicBezTo>
                    <a:pt x="236" y="19"/>
                    <a:pt x="244" y="21"/>
                    <a:pt x="265" y="20"/>
                  </a:cubicBezTo>
                  <a:cubicBezTo>
                    <a:pt x="283" y="14"/>
                    <a:pt x="305" y="15"/>
                    <a:pt x="323" y="14"/>
                  </a:cubicBezTo>
                  <a:cubicBezTo>
                    <a:pt x="334" y="3"/>
                    <a:pt x="349" y="5"/>
                    <a:pt x="363" y="0"/>
                  </a:cubicBezTo>
                  <a:cubicBezTo>
                    <a:pt x="398" y="2"/>
                    <a:pt x="432" y="5"/>
                    <a:pt x="467" y="10"/>
                  </a:cubicBezTo>
                  <a:cubicBezTo>
                    <a:pt x="479" y="12"/>
                    <a:pt x="501" y="18"/>
                    <a:pt x="501" y="18"/>
                  </a:cubicBezTo>
                  <a:cubicBezTo>
                    <a:pt x="527" y="35"/>
                    <a:pt x="567" y="33"/>
                    <a:pt x="595" y="34"/>
                  </a:cubicBezTo>
                  <a:cubicBezTo>
                    <a:pt x="615" y="36"/>
                    <a:pt x="635" y="37"/>
                    <a:pt x="655" y="42"/>
                  </a:cubicBezTo>
                  <a:cubicBezTo>
                    <a:pt x="658" y="47"/>
                    <a:pt x="671" y="52"/>
                    <a:pt x="671" y="52"/>
                  </a:cubicBezTo>
                  <a:cubicBezTo>
                    <a:pt x="674" y="60"/>
                    <a:pt x="678" y="59"/>
                    <a:pt x="683" y="66"/>
                  </a:cubicBezTo>
                  <a:cubicBezTo>
                    <a:pt x="686" y="79"/>
                    <a:pt x="689" y="97"/>
                    <a:pt x="695" y="108"/>
                  </a:cubicBezTo>
                  <a:cubicBezTo>
                    <a:pt x="700" y="116"/>
                    <a:pt x="724" y="129"/>
                    <a:pt x="733" y="132"/>
                  </a:cubicBezTo>
                  <a:cubicBezTo>
                    <a:pt x="742" y="141"/>
                    <a:pt x="751" y="152"/>
                    <a:pt x="763" y="156"/>
                  </a:cubicBezTo>
                  <a:cubicBezTo>
                    <a:pt x="761" y="211"/>
                    <a:pt x="769" y="214"/>
                    <a:pt x="739" y="244"/>
                  </a:cubicBezTo>
                  <a:cubicBezTo>
                    <a:pt x="735" y="257"/>
                    <a:pt x="717" y="268"/>
                    <a:pt x="705" y="276"/>
                  </a:cubicBezTo>
                  <a:cubicBezTo>
                    <a:pt x="698" y="281"/>
                    <a:pt x="693" y="287"/>
                    <a:pt x="687" y="292"/>
                  </a:cubicBezTo>
                  <a:cubicBezTo>
                    <a:pt x="662" y="312"/>
                    <a:pt x="614" y="311"/>
                    <a:pt x="587" y="312"/>
                  </a:cubicBezTo>
                  <a:cubicBezTo>
                    <a:pt x="570" y="318"/>
                    <a:pt x="575" y="317"/>
                    <a:pt x="541" y="318"/>
                  </a:cubicBezTo>
                  <a:cubicBezTo>
                    <a:pt x="510" y="319"/>
                    <a:pt x="447" y="322"/>
                    <a:pt x="447" y="322"/>
                  </a:cubicBezTo>
                  <a:cubicBezTo>
                    <a:pt x="438" y="326"/>
                    <a:pt x="432" y="328"/>
                    <a:pt x="423" y="330"/>
                  </a:cubicBezTo>
                  <a:cubicBezTo>
                    <a:pt x="408" y="340"/>
                    <a:pt x="410" y="333"/>
                    <a:pt x="413" y="348"/>
                  </a:cubicBezTo>
                  <a:cubicBezTo>
                    <a:pt x="372" y="375"/>
                    <a:pt x="309" y="352"/>
                    <a:pt x="259" y="356"/>
                  </a:cubicBezTo>
                  <a:cubicBezTo>
                    <a:pt x="224" y="352"/>
                    <a:pt x="201" y="347"/>
                    <a:pt x="169" y="336"/>
                  </a:cubicBezTo>
                  <a:cubicBezTo>
                    <a:pt x="159" y="326"/>
                    <a:pt x="144" y="307"/>
                    <a:pt x="129" y="304"/>
                  </a:cubicBezTo>
                  <a:cubicBezTo>
                    <a:pt x="115" y="301"/>
                    <a:pt x="122" y="303"/>
                    <a:pt x="107" y="298"/>
                  </a:cubicBezTo>
                  <a:cubicBezTo>
                    <a:pt x="103" y="297"/>
                    <a:pt x="95" y="294"/>
                    <a:pt x="95" y="294"/>
                  </a:cubicBezTo>
                  <a:cubicBezTo>
                    <a:pt x="85" y="278"/>
                    <a:pt x="87" y="283"/>
                    <a:pt x="71" y="274"/>
                  </a:cubicBezTo>
                  <a:cubicBezTo>
                    <a:pt x="67" y="272"/>
                    <a:pt x="59" y="266"/>
                    <a:pt x="59" y="266"/>
                  </a:cubicBezTo>
                  <a:cubicBezTo>
                    <a:pt x="50" y="253"/>
                    <a:pt x="43" y="239"/>
                    <a:pt x="29" y="230"/>
                  </a:cubicBezTo>
                  <a:cubicBezTo>
                    <a:pt x="5" y="195"/>
                    <a:pt x="0" y="132"/>
                    <a:pt x="37" y="108"/>
                  </a:cubicBezTo>
                  <a:cubicBezTo>
                    <a:pt x="40" y="100"/>
                    <a:pt x="54" y="96"/>
                    <a:pt x="41" y="96"/>
                  </a:cubicBezTo>
                  <a:close/>
                </a:path>
              </a:pathLst>
            </a:custGeom>
            <a:solidFill>
              <a:srgbClr val="B2B2B2"/>
            </a:solidFill>
            <a:ln w="9525">
              <a:noFill/>
              <a:round/>
              <a:headEnd/>
              <a:tailEnd/>
            </a:ln>
          </p:spPr>
          <p:txBody>
            <a:bodyPr/>
            <a:lstStyle/>
            <a:p>
              <a:pPr defTabSz="914400">
                <a:defRPr/>
              </a:pPr>
              <a:endParaRPr lang="en-US" sz="1800">
                <a:solidFill>
                  <a:srgbClr val="000000"/>
                </a:solidFill>
                <a:ea typeface="+mn-ea"/>
                <a:cs typeface="+mn-cs"/>
              </a:endParaRPr>
            </a:p>
          </p:txBody>
        </p:sp>
      </p:grpSp>
      <p:sp>
        <p:nvSpPr>
          <p:cNvPr id="180227" name="Rectangle 2"/>
          <p:cNvSpPr>
            <a:spLocks noGrp="1" noChangeArrowheads="1"/>
          </p:cNvSpPr>
          <p:nvPr>
            <p:ph type="title"/>
          </p:nvPr>
        </p:nvSpPr>
        <p:spPr/>
        <p:txBody>
          <a:bodyPr/>
          <a:lstStyle/>
          <a:p>
            <a:r>
              <a:rPr lang="en-US">
                <a:latin typeface="Arial" charset="0"/>
                <a:ea typeface="ＭＳ Ｐゴシック" charset="0"/>
                <a:cs typeface="Arial" charset="0"/>
              </a:rPr>
              <a:t>Parallel NFS (pNFS)</a:t>
            </a:r>
          </a:p>
        </p:txBody>
      </p:sp>
      <p:sp>
        <p:nvSpPr>
          <p:cNvPr id="80903" name="AutoShape 4"/>
          <p:cNvSpPr>
            <a:spLocks noChangeArrowheads="1"/>
          </p:cNvSpPr>
          <p:nvPr/>
        </p:nvSpPr>
        <p:spPr bwMode="auto">
          <a:xfrm>
            <a:off x="2471738" y="2403475"/>
            <a:ext cx="4614862" cy="320675"/>
          </a:xfrm>
          <a:prstGeom prst="leftRightArrow">
            <a:avLst>
              <a:gd name="adj1" fmla="val 46537"/>
              <a:gd name="adj2" fmla="val 109399"/>
            </a:avLst>
          </a:prstGeom>
          <a:solidFill>
            <a:schemeClr val="accent1"/>
          </a:solidFill>
          <a:ln w="9525">
            <a:solidFill>
              <a:schemeClr val="tx1"/>
            </a:solidFill>
            <a:miter lim="800000"/>
            <a:headEnd/>
            <a:tailEnd/>
          </a:ln>
        </p:spPr>
        <p:txBody>
          <a:bodyPr anchor="ctr">
            <a:spAutoFit/>
          </a:bodyPr>
          <a:lstStyle/>
          <a:p>
            <a:pPr defTabSz="914400">
              <a:defRPr/>
            </a:pPr>
            <a:endParaRPr lang="en-US" sz="1800">
              <a:solidFill>
                <a:srgbClr val="000000"/>
              </a:solidFill>
              <a:ea typeface="+mn-ea"/>
              <a:cs typeface="+mn-cs"/>
            </a:endParaRPr>
          </a:p>
        </p:txBody>
      </p:sp>
      <p:sp>
        <p:nvSpPr>
          <p:cNvPr id="80904" name="Line 5"/>
          <p:cNvSpPr>
            <a:spLocks noChangeShapeType="1"/>
          </p:cNvSpPr>
          <p:nvPr/>
        </p:nvSpPr>
        <p:spPr bwMode="auto">
          <a:xfrm>
            <a:off x="2319338" y="2190750"/>
            <a:ext cx="0" cy="8382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pic>
        <p:nvPicPr>
          <p:cNvPr id="180230" name="Picture 7" descr="filemanager_single"/>
          <p:cNvPicPr>
            <a:picLocks noChangeAspect="1" noChangeArrowheads="1"/>
          </p:cNvPicPr>
          <p:nvPr/>
        </p:nvPicPr>
        <p:blipFill>
          <a:blip r:embed="rId3">
            <a:extLst>
              <a:ext uri="{28A0092B-C50C-407E-A947-70E740481C1C}">
                <a14:useLocalDpi xmlns:a14="http://schemas.microsoft.com/office/drawing/2010/main" val="0"/>
              </a:ext>
            </a:extLst>
          </a:blip>
          <a:srcRect b="10280"/>
          <a:stretch>
            <a:fillRect/>
          </a:stretch>
        </p:blipFill>
        <p:spPr bwMode="auto">
          <a:xfrm>
            <a:off x="4148138" y="3257550"/>
            <a:ext cx="11430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0231" name="Object 2"/>
          <p:cNvGraphicFramePr>
            <a:graphicFrameLocks noChangeAspect="1"/>
          </p:cNvGraphicFramePr>
          <p:nvPr/>
        </p:nvGraphicFramePr>
        <p:xfrm>
          <a:off x="7086600" y="1870075"/>
          <a:ext cx="947738" cy="663575"/>
        </p:xfrm>
        <a:graphic>
          <a:graphicData uri="http://schemas.openxmlformats.org/presentationml/2006/ole">
            <mc:AlternateContent xmlns:mc="http://schemas.openxmlformats.org/markup-compatibility/2006">
              <mc:Choice xmlns:v="urn:schemas-microsoft-com:vml" Requires="v">
                <p:oleObj spid="_x0000_s56337" name="Photo Editor Photo" r:id="rId4" imgW="476316" imgH="333333" progId="MSPhotoEd.3">
                  <p:embed/>
                </p:oleObj>
              </mc:Choice>
              <mc:Fallback>
                <p:oleObj name="Photo Editor Photo" r:id="rId4"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870075"/>
                        <a:ext cx="947738"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180232" name="Picture 16"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1870075"/>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3" name="Picture 17"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2327275"/>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4" name="Picture 18"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2784475"/>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0235" name="Object 3"/>
          <p:cNvGraphicFramePr>
            <a:graphicFrameLocks noChangeAspect="1"/>
          </p:cNvGraphicFramePr>
          <p:nvPr/>
        </p:nvGraphicFramePr>
        <p:xfrm>
          <a:off x="7086600" y="2555875"/>
          <a:ext cx="947738" cy="663575"/>
        </p:xfrm>
        <a:graphic>
          <a:graphicData uri="http://schemas.openxmlformats.org/presentationml/2006/ole">
            <mc:AlternateContent xmlns:mc="http://schemas.openxmlformats.org/markup-compatibility/2006">
              <mc:Choice xmlns:v="urn:schemas-microsoft-com:vml" Requires="v">
                <p:oleObj spid="_x0000_s56338" name="Photo Editor Photo" r:id="rId7" imgW="476316" imgH="333333" progId="MSPhotoEd.3">
                  <p:embed/>
                </p:oleObj>
              </mc:Choice>
              <mc:Fallback>
                <p:oleObj name="Photo Editor Photo" r:id="rId7"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2555875"/>
                        <a:ext cx="947738"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80236" name="Text Box 20"/>
          <p:cNvSpPr txBox="1">
            <a:spLocks noChangeArrowheads="1"/>
          </p:cNvSpPr>
          <p:nvPr/>
        </p:nvSpPr>
        <p:spPr bwMode="auto">
          <a:xfrm>
            <a:off x="719138" y="3181350"/>
            <a:ext cx="1030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b="1">
                <a:solidFill>
                  <a:srgbClr val="000000"/>
                </a:solidFill>
                <a:cs typeface="Times New Roman" charset="0"/>
              </a:rPr>
              <a:t>pNFS</a:t>
            </a:r>
          </a:p>
          <a:p>
            <a:pPr algn="ctr" defTabSz="914400"/>
            <a:r>
              <a:rPr lang="en-US" sz="2000" b="1">
                <a:solidFill>
                  <a:srgbClr val="000000"/>
                </a:solidFill>
                <a:cs typeface="Times New Roman" charset="0"/>
              </a:rPr>
              <a:t>Clients</a:t>
            </a:r>
          </a:p>
        </p:txBody>
      </p:sp>
      <p:sp>
        <p:nvSpPr>
          <p:cNvPr id="180237" name="Text Box 21"/>
          <p:cNvSpPr txBox="1">
            <a:spLocks noChangeArrowheads="1"/>
          </p:cNvSpPr>
          <p:nvPr/>
        </p:nvSpPr>
        <p:spPr bwMode="auto">
          <a:xfrm>
            <a:off x="6527800" y="3165475"/>
            <a:ext cx="1846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a:solidFill>
                  <a:srgbClr val="000000"/>
                </a:solidFill>
                <a:cs typeface="Times New Roman" charset="0"/>
              </a:rPr>
              <a:t>Block (FC) /</a:t>
            </a:r>
          </a:p>
          <a:p>
            <a:pPr algn="ctr" defTabSz="914400"/>
            <a:r>
              <a:rPr lang="en-US" sz="2000">
                <a:solidFill>
                  <a:srgbClr val="000000"/>
                </a:solidFill>
                <a:cs typeface="Times New Roman" charset="0"/>
              </a:rPr>
              <a:t>Object (OSD) /</a:t>
            </a:r>
          </a:p>
          <a:p>
            <a:pPr algn="ctr" defTabSz="914400"/>
            <a:r>
              <a:rPr lang="en-US" sz="2000">
                <a:solidFill>
                  <a:srgbClr val="000000"/>
                </a:solidFill>
                <a:cs typeface="Times New Roman" charset="0"/>
              </a:rPr>
              <a:t>File (NFS)</a:t>
            </a:r>
          </a:p>
          <a:p>
            <a:pPr algn="ctr" defTabSz="914400"/>
            <a:r>
              <a:rPr lang="en-US" sz="2000" b="1">
                <a:solidFill>
                  <a:srgbClr val="000000"/>
                </a:solidFill>
                <a:cs typeface="Times New Roman" charset="0"/>
              </a:rPr>
              <a:t>Storage</a:t>
            </a:r>
          </a:p>
        </p:txBody>
      </p:sp>
      <p:sp>
        <p:nvSpPr>
          <p:cNvPr id="180238" name="Text Box 22"/>
          <p:cNvSpPr txBox="1">
            <a:spLocks noChangeArrowheads="1"/>
          </p:cNvSpPr>
          <p:nvPr/>
        </p:nvSpPr>
        <p:spPr bwMode="auto">
          <a:xfrm>
            <a:off x="3649663" y="4171950"/>
            <a:ext cx="200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b="1">
                <a:solidFill>
                  <a:srgbClr val="000000"/>
                </a:solidFill>
                <a:cs typeface="Times New Roman" charset="0"/>
              </a:rPr>
              <a:t>NFSv4+ Server</a:t>
            </a:r>
          </a:p>
        </p:txBody>
      </p:sp>
      <p:sp>
        <p:nvSpPr>
          <p:cNvPr id="80912" name="Line 30"/>
          <p:cNvSpPr>
            <a:spLocks noChangeShapeType="1"/>
          </p:cNvSpPr>
          <p:nvPr/>
        </p:nvSpPr>
        <p:spPr bwMode="auto">
          <a:xfrm flipH="1">
            <a:off x="4986338" y="3105150"/>
            <a:ext cx="2133600" cy="7620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sp>
        <p:nvSpPr>
          <p:cNvPr id="180240" name="Text Box 31"/>
          <p:cNvSpPr txBox="1">
            <a:spLocks noChangeArrowheads="1"/>
          </p:cNvSpPr>
          <p:nvPr/>
        </p:nvSpPr>
        <p:spPr bwMode="auto">
          <a:xfrm>
            <a:off x="3005138" y="219075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cs typeface="Times New Roman" charset="0"/>
              </a:rPr>
              <a:t>data</a:t>
            </a:r>
          </a:p>
        </p:txBody>
      </p:sp>
      <p:sp>
        <p:nvSpPr>
          <p:cNvPr id="180241" name="Text Box 32"/>
          <p:cNvSpPr txBox="1">
            <a:spLocks noChangeArrowheads="1"/>
          </p:cNvSpPr>
          <p:nvPr/>
        </p:nvSpPr>
        <p:spPr bwMode="auto">
          <a:xfrm rot="1147775">
            <a:off x="2471738" y="302895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cs typeface="Times New Roman" charset="0"/>
              </a:rPr>
              <a:t>metadata</a:t>
            </a:r>
          </a:p>
        </p:txBody>
      </p:sp>
      <p:sp>
        <p:nvSpPr>
          <p:cNvPr id="180242" name="Text Box 33"/>
          <p:cNvSpPr txBox="1">
            <a:spLocks noChangeArrowheads="1"/>
          </p:cNvSpPr>
          <p:nvPr/>
        </p:nvSpPr>
        <p:spPr bwMode="auto">
          <a:xfrm rot="-1153824">
            <a:off x="5443538" y="31813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cs typeface="Times New Roman" charset="0"/>
              </a:rPr>
              <a:t>control</a:t>
            </a:r>
          </a:p>
        </p:txBody>
      </p:sp>
      <p:grpSp>
        <p:nvGrpSpPr>
          <p:cNvPr id="180243" name="Group 35"/>
          <p:cNvGrpSpPr>
            <a:grpSpLocks/>
          </p:cNvGrpSpPr>
          <p:nvPr/>
        </p:nvGrpSpPr>
        <p:grpSpPr bwMode="auto">
          <a:xfrm>
            <a:off x="4071938" y="2217738"/>
            <a:ext cx="1371600" cy="685800"/>
            <a:chOff x="2565" y="1879"/>
            <a:chExt cx="864" cy="432"/>
          </a:xfrm>
        </p:grpSpPr>
        <p:grpSp>
          <p:nvGrpSpPr>
            <p:cNvPr id="180246" name="Group 8"/>
            <p:cNvGrpSpPr>
              <a:grpSpLocks/>
            </p:cNvGrpSpPr>
            <p:nvPr/>
          </p:nvGrpSpPr>
          <p:grpSpPr bwMode="auto">
            <a:xfrm>
              <a:off x="2565" y="1879"/>
              <a:ext cx="864" cy="432"/>
              <a:chOff x="2640" y="2400"/>
              <a:chExt cx="720" cy="432"/>
            </a:xfrm>
          </p:grpSpPr>
          <p:sp>
            <p:nvSpPr>
              <p:cNvPr id="80920" name="Oval 9"/>
              <p:cNvSpPr>
                <a:spLocks noChangeArrowheads="1"/>
              </p:cNvSpPr>
              <p:nvPr/>
            </p:nvSpPr>
            <p:spPr bwMode="auto">
              <a:xfrm>
                <a:off x="264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0921" name="Oval 10"/>
              <p:cNvSpPr>
                <a:spLocks noChangeArrowheads="1"/>
              </p:cNvSpPr>
              <p:nvPr/>
            </p:nvSpPr>
            <p:spPr bwMode="auto">
              <a:xfrm>
                <a:off x="2736" y="2592"/>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22" name="Oval 11"/>
              <p:cNvSpPr>
                <a:spLocks noChangeArrowheads="1"/>
              </p:cNvSpPr>
              <p:nvPr/>
            </p:nvSpPr>
            <p:spPr bwMode="auto">
              <a:xfrm>
                <a:off x="2928" y="2400"/>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23" name="Oval 12"/>
              <p:cNvSpPr>
                <a:spLocks noChangeArrowheads="1"/>
              </p:cNvSpPr>
              <p:nvPr/>
            </p:nvSpPr>
            <p:spPr bwMode="auto">
              <a:xfrm>
                <a:off x="288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0924" name="Oval 13"/>
              <p:cNvSpPr>
                <a:spLocks noChangeArrowheads="1"/>
              </p:cNvSpPr>
              <p:nvPr/>
            </p:nvSpPr>
            <p:spPr bwMode="auto">
              <a:xfrm>
                <a:off x="2736" y="2427"/>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0925" name="Oval 14"/>
              <p:cNvSpPr>
                <a:spLocks noChangeArrowheads="1"/>
              </p:cNvSpPr>
              <p:nvPr/>
            </p:nvSpPr>
            <p:spPr bwMode="auto">
              <a:xfrm>
                <a:off x="2958" y="2571"/>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grpSp>
        <p:sp>
          <p:nvSpPr>
            <p:cNvPr id="80919" name="Freeform 34"/>
            <p:cNvSpPr>
              <a:spLocks/>
            </p:cNvSpPr>
            <p:nvPr/>
          </p:nvSpPr>
          <p:spPr bwMode="auto">
            <a:xfrm>
              <a:off x="2619" y="1916"/>
              <a:ext cx="769" cy="375"/>
            </a:xfrm>
            <a:custGeom>
              <a:avLst/>
              <a:gdLst>
                <a:gd name="T0" fmla="*/ 41 w 769"/>
                <a:gd name="T1" fmla="*/ 96 h 375"/>
                <a:gd name="T2" fmla="*/ 71 w 769"/>
                <a:gd name="T3" fmla="*/ 90 h 375"/>
                <a:gd name="T4" fmla="*/ 103 w 769"/>
                <a:gd name="T5" fmla="*/ 78 h 375"/>
                <a:gd name="T6" fmla="*/ 129 w 769"/>
                <a:gd name="T7" fmla="*/ 68 h 375"/>
                <a:gd name="T8" fmla="*/ 149 w 769"/>
                <a:gd name="T9" fmla="*/ 58 h 375"/>
                <a:gd name="T10" fmla="*/ 169 w 769"/>
                <a:gd name="T11" fmla="*/ 48 h 375"/>
                <a:gd name="T12" fmla="*/ 221 w 769"/>
                <a:gd name="T13" fmla="*/ 30 h 375"/>
                <a:gd name="T14" fmla="*/ 265 w 769"/>
                <a:gd name="T15" fmla="*/ 20 h 375"/>
                <a:gd name="T16" fmla="*/ 323 w 769"/>
                <a:gd name="T17" fmla="*/ 14 h 375"/>
                <a:gd name="T18" fmla="*/ 363 w 769"/>
                <a:gd name="T19" fmla="*/ 0 h 375"/>
                <a:gd name="T20" fmla="*/ 467 w 769"/>
                <a:gd name="T21" fmla="*/ 10 h 375"/>
                <a:gd name="T22" fmla="*/ 501 w 769"/>
                <a:gd name="T23" fmla="*/ 18 h 375"/>
                <a:gd name="T24" fmla="*/ 595 w 769"/>
                <a:gd name="T25" fmla="*/ 34 h 375"/>
                <a:gd name="T26" fmla="*/ 655 w 769"/>
                <a:gd name="T27" fmla="*/ 42 h 375"/>
                <a:gd name="T28" fmla="*/ 671 w 769"/>
                <a:gd name="T29" fmla="*/ 52 h 375"/>
                <a:gd name="T30" fmla="*/ 683 w 769"/>
                <a:gd name="T31" fmla="*/ 66 h 375"/>
                <a:gd name="T32" fmla="*/ 695 w 769"/>
                <a:gd name="T33" fmla="*/ 108 h 375"/>
                <a:gd name="T34" fmla="*/ 733 w 769"/>
                <a:gd name="T35" fmla="*/ 132 h 375"/>
                <a:gd name="T36" fmla="*/ 763 w 769"/>
                <a:gd name="T37" fmla="*/ 156 h 375"/>
                <a:gd name="T38" fmla="*/ 739 w 769"/>
                <a:gd name="T39" fmla="*/ 244 h 375"/>
                <a:gd name="T40" fmla="*/ 705 w 769"/>
                <a:gd name="T41" fmla="*/ 276 h 375"/>
                <a:gd name="T42" fmla="*/ 687 w 769"/>
                <a:gd name="T43" fmla="*/ 292 h 375"/>
                <a:gd name="T44" fmla="*/ 587 w 769"/>
                <a:gd name="T45" fmla="*/ 312 h 375"/>
                <a:gd name="T46" fmla="*/ 541 w 769"/>
                <a:gd name="T47" fmla="*/ 318 h 375"/>
                <a:gd name="T48" fmla="*/ 447 w 769"/>
                <a:gd name="T49" fmla="*/ 322 h 375"/>
                <a:gd name="T50" fmla="*/ 423 w 769"/>
                <a:gd name="T51" fmla="*/ 330 h 375"/>
                <a:gd name="T52" fmla="*/ 413 w 769"/>
                <a:gd name="T53" fmla="*/ 348 h 375"/>
                <a:gd name="T54" fmla="*/ 259 w 769"/>
                <a:gd name="T55" fmla="*/ 356 h 375"/>
                <a:gd name="T56" fmla="*/ 169 w 769"/>
                <a:gd name="T57" fmla="*/ 336 h 375"/>
                <a:gd name="T58" fmla="*/ 129 w 769"/>
                <a:gd name="T59" fmla="*/ 304 h 375"/>
                <a:gd name="T60" fmla="*/ 107 w 769"/>
                <a:gd name="T61" fmla="*/ 298 h 375"/>
                <a:gd name="T62" fmla="*/ 95 w 769"/>
                <a:gd name="T63" fmla="*/ 294 h 375"/>
                <a:gd name="T64" fmla="*/ 71 w 769"/>
                <a:gd name="T65" fmla="*/ 274 h 375"/>
                <a:gd name="T66" fmla="*/ 59 w 769"/>
                <a:gd name="T67" fmla="*/ 266 h 375"/>
                <a:gd name="T68" fmla="*/ 29 w 769"/>
                <a:gd name="T69" fmla="*/ 230 h 375"/>
                <a:gd name="T70" fmla="*/ 37 w 769"/>
                <a:gd name="T71" fmla="*/ 108 h 375"/>
                <a:gd name="T72" fmla="*/ 41 w 769"/>
                <a:gd name="T73" fmla="*/ 96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9"/>
                <a:gd name="T112" fmla="*/ 0 h 375"/>
                <a:gd name="T113" fmla="*/ 769 w 7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9" h="375">
                  <a:moveTo>
                    <a:pt x="41" y="96"/>
                  </a:moveTo>
                  <a:cubicBezTo>
                    <a:pt x="51" y="94"/>
                    <a:pt x="60" y="92"/>
                    <a:pt x="71" y="90"/>
                  </a:cubicBezTo>
                  <a:cubicBezTo>
                    <a:pt x="84" y="83"/>
                    <a:pt x="89" y="81"/>
                    <a:pt x="103" y="78"/>
                  </a:cubicBezTo>
                  <a:cubicBezTo>
                    <a:pt x="111" y="73"/>
                    <a:pt x="129" y="68"/>
                    <a:pt x="129" y="68"/>
                  </a:cubicBezTo>
                  <a:cubicBezTo>
                    <a:pt x="136" y="61"/>
                    <a:pt x="140" y="61"/>
                    <a:pt x="149" y="58"/>
                  </a:cubicBezTo>
                  <a:cubicBezTo>
                    <a:pt x="156" y="51"/>
                    <a:pt x="160" y="50"/>
                    <a:pt x="169" y="48"/>
                  </a:cubicBezTo>
                  <a:cubicBezTo>
                    <a:pt x="185" y="38"/>
                    <a:pt x="203" y="34"/>
                    <a:pt x="221" y="30"/>
                  </a:cubicBezTo>
                  <a:cubicBezTo>
                    <a:pt x="236" y="19"/>
                    <a:pt x="244" y="21"/>
                    <a:pt x="265" y="20"/>
                  </a:cubicBezTo>
                  <a:cubicBezTo>
                    <a:pt x="283" y="14"/>
                    <a:pt x="305" y="15"/>
                    <a:pt x="323" y="14"/>
                  </a:cubicBezTo>
                  <a:cubicBezTo>
                    <a:pt x="334" y="3"/>
                    <a:pt x="349" y="5"/>
                    <a:pt x="363" y="0"/>
                  </a:cubicBezTo>
                  <a:cubicBezTo>
                    <a:pt x="398" y="2"/>
                    <a:pt x="432" y="5"/>
                    <a:pt x="467" y="10"/>
                  </a:cubicBezTo>
                  <a:cubicBezTo>
                    <a:pt x="479" y="12"/>
                    <a:pt x="501" y="18"/>
                    <a:pt x="501" y="18"/>
                  </a:cubicBezTo>
                  <a:cubicBezTo>
                    <a:pt x="527" y="35"/>
                    <a:pt x="567" y="33"/>
                    <a:pt x="595" y="34"/>
                  </a:cubicBezTo>
                  <a:cubicBezTo>
                    <a:pt x="615" y="36"/>
                    <a:pt x="635" y="37"/>
                    <a:pt x="655" y="42"/>
                  </a:cubicBezTo>
                  <a:cubicBezTo>
                    <a:pt x="658" y="47"/>
                    <a:pt x="671" y="52"/>
                    <a:pt x="671" y="52"/>
                  </a:cubicBezTo>
                  <a:cubicBezTo>
                    <a:pt x="674" y="60"/>
                    <a:pt x="678" y="59"/>
                    <a:pt x="683" y="66"/>
                  </a:cubicBezTo>
                  <a:cubicBezTo>
                    <a:pt x="686" y="79"/>
                    <a:pt x="689" y="97"/>
                    <a:pt x="695" y="108"/>
                  </a:cubicBezTo>
                  <a:cubicBezTo>
                    <a:pt x="700" y="116"/>
                    <a:pt x="724" y="129"/>
                    <a:pt x="733" y="132"/>
                  </a:cubicBezTo>
                  <a:cubicBezTo>
                    <a:pt x="742" y="141"/>
                    <a:pt x="751" y="152"/>
                    <a:pt x="763" y="156"/>
                  </a:cubicBezTo>
                  <a:cubicBezTo>
                    <a:pt x="761" y="211"/>
                    <a:pt x="769" y="214"/>
                    <a:pt x="739" y="244"/>
                  </a:cubicBezTo>
                  <a:cubicBezTo>
                    <a:pt x="735" y="257"/>
                    <a:pt x="717" y="268"/>
                    <a:pt x="705" y="276"/>
                  </a:cubicBezTo>
                  <a:cubicBezTo>
                    <a:pt x="698" y="281"/>
                    <a:pt x="693" y="287"/>
                    <a:pt x="687" y="292"/>
                  </a:cubicBezTo>
                  <a:cubicBezTo>
                    <a:pt x="662" y="312"/>
                    <a:pt x="614" y="311"/>
                    <a:pt x="587" y="312"/>
                  </a:cubicBezTo>
                  <a:cubicBezTo>
                    <a:pt x="570" y="318"/>
                    <a:pt x="575" y="317"/>
                    <a:pt x="541" y="318"/>
                  </a:cubicBezTo>
                  <a:cubicBezTo>
                    <a:pt x="510" y="319"/>
                    <a:pt x="447" y="322"/>
                    <a:pt x="447" y="322"/>
                  </a:cubicBezTo>
                  <a:cubicBezTo>
                    <a:pt x="438" y="326"/>
                    <a:pt x="432" y="328"/>
                    <a:pt x="423" y="330"/>
                  </a:cubicBezTo>
                  <a:cubicBezTo>
                    <a:pt x="408" y="340"/>
                    <a:pt x="410" y="333"/>
                    <a:pt x="413" y="348"/>
                  </a:cubicBezTo>
                  <a:cubicBezTo>
                    <a:pt x="372" y="375"/>
                    <a:pt x="309" y="352"/>
                    <a:pt x="259" y="356"/>
                  </a:cubicBezTo>
                  <a:cubicBezTo>
                    <a:pt x="224" y="352"/>
                    <a:pt x="201" y="347"/>
                    <a:pt x="169" y="336"/>
                  </a:cubicBezTo>
                  <a:cubicBezTo>
                    <a:pt x="159" y="326"/>
                    <a:pt x="144" y="307"/>
                    <a:pt x="129" y="304"/>
                  </a:cubicBezTo>
                  <a:cubicBezTo>
                    <a:pt x="115" y="301"/>
                    <a:pt x="122" y="303"/>
                    <a:pt x="107" y="298"/>
                  </a:cubicBezTo>
                  <a:cubicBezTo>
                    <a:pt x="103" y="297"/>
                    <a:pt x="95" y="294"/>
                    <a:pt x="95" y="294"/>
                  </a:cubicBezTo>
                  <a:cubicBezTo>
                    <a:pt x="85" y="278"/>
                    <a:pt x="87" y="283"/>
                    <a:pt x="71" y="274"/>
                  </a:cubicBezTo>
                  <a:cubicBezTo>
                    <a:pt x="67" y="272"/>
                    <a:pt x="59" y="266"/>
                    <a:pt x="59" y="266"/>
                  </a:cubicBezTo>
                  <a:cubicBezTo>
                    <a:pt x="50" y="253"/>
                    <a:pt x="43" y="239"/>
                    <a:pt x="29" y="230"/>
                  </a:cubicBezTo>
                  <a:cubicBezTo>
                    <a:pt x="5" y="195"/>
                    <a:pt x="0" y="132"/>
                    <a:pt x="37" y="108"/>
                  </a:cubicBezTo>
                  <a:cubicBezTo>
                    <a:pt x="40" y="100"/>
                    <a:pt x="54" y="96"/>
                    <a:pt x="41" y="96"/>
                  </a:cubicBezTo>
                  <a:close/>
                </a:path>
              </a:pathLst>
            </a:custGeom>
            <a:solidFill>
              <a:srgbClr val="B2B2B2"/>
            </a:solidFill>
            <a:ln w="9525">
              <a:noFill/>
              <a:round/>
              <a:headEnd/>
              <a:tailEnd/>
            </a:ln>
          </p:spPr>
          <p:txBody>
            <a:bodyPr/>
            <a:lstStyle/>
            <a:p>
              <a:pPr defTabSz="914400">
                <a:defRPr/>
              </a:pPr>
              <a:endParaRPr lang="en-US" sz="1800">
                <a:solidFill>
                  <a:srgbClr val="000000"/>
                </a:solidFill>
                <a:ea typeface="+mn-ea"/>
                <a:cs typeface="+mn-cs"/>
              </a:endParaRPr>
            </a:p>
          </p:txBody>
        </p:sp>
      </p:grpSp>
      <p:sp>
        <p:nvSpPr>
          <p:cNvPr id="80917" name="TextBox 36"/>
          <p:cNvSpPr txBox="1">
            <a:spLocks noChangeArrowheads="1"/>
          </p:cNvSpPr>
          <p:nvPr/>
        </p:nvSpPr>
        <p:spPr bwMode="auto">
          <a:xfrm>
            <a:off x="6738938" y="6400800"/>
            <a:ext cx="2786062" cy="369888"/>
          </a:xfrm>
          <a:prstGeom prst="rect">
            <a:avLst/>
          </a:prstGeom>
          <a:noFill/>
          <a:ln w="9525">
            <a:noFill/>
            <a:miter lim="800000"/>
            <a:headEnd/>
            <a:tailEnd/>
          </a:ln>
        </p:spPr>
        <p:txBody>
          <a:bodyPr>
            <a:spAutoFit/>
          </a:bodyPr>
          <a:lstStyle/>
          <a:p>
            <a:pPr defTabSz="914400">
              <a:defRPr/>
            </a:pPr>
            <a:r>
              <a:rPr lang="en-US" sz="1800" b="1">
                <a:solidFill>
                  <a:srgbClr val="000000"/>
                </a:solidFill>
                <a:ea typeface="+mn-ea"/>
                <a:cs typeface="+mn-cs"/>
              </a:rPr>
              <a:t>[David Black, SNIA]</a:t>
            </a:r>
          </a:p>
        </p:txBody>
      </p:sp>
      <p:sp>
        <p:nvSpPr>
          <p:cNvPr id="180245" name="TextBox 37"/>
          <p:cNvSpPr txBox="1">
            <a:spLocks noChangeArrowheads="1"/>
          </p:cNvSpPr>
          <p:nvPr/>
        </p:nvSpPr>
        <p:spPr bwMode="auto">
          <a:xfrm>
            <a:off x="533400" y="5232400"/>
            <a:ext cx="800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chemeClr val="tx1"/>
                </a:solidFill>
              </a:rPr>
              <a:t>Modifications to standard NFS protocol (v4.1, 2005-2010) to offload bulk data storage to a scalable cluster of block servers or OSDs.  Based on an asymmetric structure similar to GFS and Ceph.</a:t>
            </a:r>
          </a:p>
        </p:txBody>
      </p:sp>
    </p:spTree>
    <p:extLst>
      <p:ext uri="{BB962C8B-B14F-4D97-AF65-F5344CB8AC3E}">
        <p14:creationId xmlns:p14="http://schemas.microsoft.com/office/powerpoint/2010/main" val="160766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Oval 39"/>
          <p:cNvSpPr>
            <a:spLocks noChangeArrowheads="1"/>
          </p:cNvSpPr>
          <p:nvPr/>
        </p:nvSpPr>
        <p:spPr bwMode="auto">
          <a:xfrm>
            <a:off x="2057400" y="2971800"/>
            <a:ext cx="2362200" cy="1219200"/>
          </a:xfrm>
          <a:prstGeom prst="ellipse">
            <a:avLst/>
          </a:prstGeom>
          <a:solidFill>
            <a:srgbClr val="DADCC2"/>
          </a:solidFill>
          <a:ln w="9525">
            <a:solidFill>
              <a:schemeClr val="tx1"/>
            </a:solidFill>
            <a:round/>
            <a:headEnd/>
            <a:tailEnd/>
          </a:ln>
        </p:spPr>
        <p:txBody>
          <a:bodyPr wrap="none" anchor="ctr"/>
          <a:lstStyle/>
          <a:p>
            <a:pPr defTabSz="914400">
              <a:defRPr/>
            </a:pPr>
            <a:endParaRPr lang="en-US" sz="1800">
              <a:solidFill>
                <a:srgbClr val="000000"/>
              </a:solidFill>
              <a:ea typeface="+mn-ea"/>
              <a:cs typeface="+mn-cs"/>
            </a:endParaRPr>
          </a:p>
        </p:txBody>
      </p:sp>
      <p:sp>
        <p:nvSpPr>
          <p:cNvPr id="81925" name="Line 2"/>
          <p:cNvSpPr>
            <a:spLocks noChangeShapeType="1"/>
          </p:cNvSpPr>
          <p:nvPr/>
        </p:nvSpPr>
        <p:spPr bwMode="auto">
          <a:xfrm flipH="1" flipV="1">
            <a:off x="2319338" y="3063875"/>
            <a:ext cx="2133600" cy="7620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grpSp>
        <p:nvGrpSpPr>
          <p:cNvPr id="181251" name="Group 3"/>
          <p:cNvGrpSpPr>
            <a:grpSpLocks/>
          </p:cNvGrpSpPr>
          <p:nvPr/>
        </p:nvGrpSpPr>
        <p:grpSpPr bwMode="auto">
          <a:xfrm>
            <a:off x="2667000" y="3140075"/>
            <a:ext cx="1371600" cy="685800"/>
            <a:chOff x="2565" y="1879"/>
            <a:chExt cx="864" cy="432"/>
          </a:xfrm>
        </p:grpSpPr>
        <p:grpSp>
          <p:nvGrpSpPr>
            <p:cNvPr id="181280" name="Group 4"/>
            <p:cNvGrpSpPr>
              <a:grpSpLocks/>
            </p:cNvGrpSpPr>
            <p:nvPr/>
          </p:nvGrpSpPr>
          <p:grpSpPr bwMode="auto">
            <a:xfrm>
              <a:off x="2565" y="1879"/>
              <a:ext cx="864" cy="432"/>
              <a:chOff x="2640" y="2400"/>
              <a:chExt cx="720" cy="432"/>
            </a:xfrm>
          </p:grpSpPr>
          <p:sp>
            <p:nvSpPr>
              <p:cNvPr id="81955" name="Oval 5"/>
              <p:cNvSpPr>
                <a:spLocks noChangeArrowheads="1"/>
              </p:cNvSpPr>
              <p:nvPr/>
            </p:nvSpPr>
            <p:spPr bwMode="auto">
              <a:xfrm>
                <a:off x="264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1956" name="Oval 6"/>
              <p:cNvSpPr>
                <a:spLocks noChangeArrowheads="1"/>
              </p:cNvSpPr>
              <p:nvPr/>
            </p:nvSpPr>
            <p:spPr bwMode="auto">
              <a:xfrm>
                <a:off x="2736" y="2592"/>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57" name="Oval 7"/>
              <p:cNvSpPr>
                <a:spLocks noChangeArrowheads="1"/>
              </p:cNvSpPr>
              <p:nvPr/>
            </p:nvSpPr>
            <p:spPr bwMode="auto">
              <a:xfrm>
                <a:off x="2928" y="2400"/>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58" name="Oval 8"/>
              <p:cNvSpPr>
                <a:spLocks noChangeArrowheads="1"/>
              </p:cNvSpPr>
              <p:nvPr/>
            </p:nvSpPr>
            <p:spPr bwMode="auto">
              <a:xfrm>
                <a:off x="288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1959" name="Oval 9"/>
              <p:cNvSpPr>
                <a:spLocks noChangeArrowheads="1"/>
              </p:cNvSpPr>
              <p:nvPr/>
            </p:nvSpPr>
            <p:spPr bwMode="auto">
              <a:xfrm>
                <a:off x="2736" y="2427"/>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60" name="Oval 10"/>
              <p:cNvSpPr>
                <a:spLocks noChangeArrowheads="1"/>
              </p:cNvSpPr>
              <p:nvPr/>
            </p:nvSpPr>
            <p:spPr bwMode="auto">
              <a:xfrm>
                <a:off x="2958" y="2571"/>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grpSp>
        <p:sp>
          <p:nvSpPr>
            <p:cNvPr id="81954" name="Freeform 11"/>
            <p:cNvSpPr>
              <a:spLocks/>
            </p:cNvSpPr>
            <p:nvPr/>
          </p:nvSpPr>
          <p:spPr bwMode="auto">
            <a:xfrm>
              <a:off x="2619" y="1916"/>
              <a:ext cx="769" cy="375"/>
            </a:xfrm>
            <a:custGeom>
              <a:avLst/>
              <a:gdLst>
                <a:gd name="T0" fmla="*/ 41 w 769"/>
                <a:gd name="T1" fmla="*/ 96 h 375"/>
                <a:gd name="T2" fmla="*/ 71 w 769"/>
                <a:gd name="T3" fmla="*/ 90 h 375"/>
                <a:gd name="T4" fmla="*/ 103 w 769"/>
                <a:gd name="T5" fmla="*/ 78 h 375"/>
                <a:gd name="T6" fmla="*/ 129 w 769"/>
                <a:gd name="T7" fmla="*/ 68 h 375"/>
                <a:gd name="T8" fmla="*/ 149 w 769"/>
                <a:gd name="T9" fmla="*/ 58 h 375"/>
                <a:gd name="T10" fmla="*/ 169 w 769"/>
                <a:gd name="T11" fmla="*/ 48 h 375"/>
                <a:gd name="T12" fmla="*/ 221 w 769"/>
                <a:gd name="T13" fmla="*/ 30 h 375"/>
                <a:gd name="T14" fmla="*/ 265 w 769"/>
                <a:gd name="T15" fmla="*/ 20 h 375"/>
                <a:gd name="T16" fmla="*/ 323 w 769"/>
                <a:gd name="T17" fmla="*/ 14 h 375"/>
                <a:gd name="T18" fmla="*/ 363 w 769"/>
                <a:gd name="T19" fmla="*/ 0 h 375"/>
                <a:gd name="T20" fmla="*/ 467 w 769"/>
                <a:gd name="T21" fmla="*/ 10 h 375"/>
                <a:gd name="T22" fmla="*/ 501 w 769"/>
                <a:gd name="T23" fmla="*/ 18 h 375"/>
                <a:gd name="T24" fmla="*/ 595 w 769"/>
                <a:gd name="T25" fmla="*/ 34 h 375"/>
                <a:gd name="T26" fmla="*/ 655 w 769"/>
                <a:gd name="T27" fmla="*/ 42 h 375"/>
                <a:gd name="T28" fmla="*/ 671 w 769"/>
                <a:gd name="T29" fmla="*/ 52 h 375"/>
                <a:gd name="T30" fmla="*/ 683 w 769"/>
                <a:gd name="T31" fmla="*/ 66 h 375"/>
                <a:gd name="T32" fmla="*/ 695 w 769"/>
                <a:gd name="T33" fmla="*/ 108 h 375"/>
                <a:gd name="T34" fmla="*/ 733 w 769"/>
                <a:gd name="T35" fmla="*/ 132 h 375"/>
                <a:gd name="T36" fmla="*/ 763 w 769"/>
                <a:gd name="T37" fmla="*/ 156 h 375"/>
                <a:gd name="T38" fmla="*/ 739 w 769"/>
                <a:gd name="T39" fmla="*/ 244 h 375"/>
                <a:gd name="T40" fmla="*/ 705 w 769"/>
                <a:gd name="T41" fmla="*/ 276 h 375"/>
                <a:gd name="T42" fmla="*/ 687 w 769"/>
                <a:gd name="T43" fmla="*/ 292 h 375"/>
                <a:gd name="T44" fmla="*/ 587 w 769"/>
                <a:gd name="T45" fmla="*/ 312 h 375"/>
                <a:gd name="T46" fmla="*/ 541 w 769"/>
                <a:gd name="T47" fmla="*/ 318 h 375"/>
                <a:gd name="T48" fmla="*/ 447 w 769"/>
                <a:gd name="T49" fmla="*/ 322 h 375"/>
                <a:gd name="T50" fmla="*/ 423 w 769"/>
                <a:gd name="T51" fmla="*/ 330 h 375"/>
                <a:gd name="T52" fmla="*/ 413 w 769"/>
                <a:gd name="T53" fmla="*/ 348 h 375"/>
                <a:gd name="T54" fmla="*/ 259 w 769"/>
                <a:gd name="T55" fmla="*/ 356 h 375"/>
                <a:gd name="T56" fmla="*/ 169 w 769"/>
                <a:gd name="T57" fmla="*/ 336 h 375"/>
                <a:gd name="T58" fmla="*/ 129 w 769"/>
                <a:gd name="T59" fmla="*/ 304 h 375"/>
                <a:gd name="T60" fmla="*/ 107 w 769"/>
                <a:gd name="T61" fmla="*/ 298 h 375"/>
                <a:gd name="T62" fmla="*/ 95 w 769"/>
                <a:gd name="T63" fmla="*/ 294 h 375"/>
                <a:gd name="T64" fmla="*/ 71 w 769"/>
                <a:gd name="T65" fmla="*/ 274 h 375"/>
                <a:gd name="T66" fmla="*/ 59 w 769"/>
                <a:gd name="T67" fmla="*/ 266 h 375"/>
                <a:gd name="T68" fmla="*/ 29 w 769"/>
                <a:gd name="T69" fmla="*/ 230 h 375"/>
                <a:gd name="T70" fmla="*/ 37 w 769"/>
                <a:gd name="T71" fmla="*/ 108 h 375"/>
                <a:gd name="T72" fmla="*/ 41 w 769"/>
                <a:gd name="T73" fmla="*/ 96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9"/>
                <a:gd name="T112" fmla="*/ 0 h 375"/>
                <a:gd name="T113" fmla="*/ 769 w 7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9" h="375">
                  <a:moveTo>
                    <a:pt x="41" y="96"/>
                  </a:moveTo>
                  <a:cubicBezTo>
                    <a:pt x="51" y="94"/>
                    <a:pt x="60" y="92"/>
                    <a:pt x="71" y="90"/>
                  </a:cubicBezTo>
                  <a:cubicBezTo>
                    <a:pt x="84" y="83"/>
                    <a:pt x="89" y="81"/>
                    <a:pt x="103" y="78"/>
                  </a:cubicBezTo>
                  <a:cubicBezTo>
                    <a:pt x="111" y="73"/>
                    <a:pt x="129" y="68"/>
                    <a:pt x="129" y="68"/>
                  </a:cubicBezTo>
                  <a:cubicBezTo>
                    <a:pt x="136" y="61"/>
                    <a:pt x="140" y="61"/>
                    <a:pt x="149" y="58"/>
                  </a:cubicBezTo>
                  <a:cubicBezTo>
                    <a:pt x="156" y="51"/>
                    <a:pt x="160" y="50"/>
                    <a:pt x="169" y="48"/>
                  </a:cubicBezTo>
                  <a:cubicBezTo>
                    <a:pt x="185" y="38"/>
                    <a:pt x="203" y="34"/>
                    <a:pt x="221" y="30"/>
                  </a:cubicBezTo>
                  <a:cubicBezTo>
                    <a:pt x="236" y="19"/>
                    <a:pt x="244" y="21"/>
                    <a:pt x="265" y="20"/>
                  </a:cubicBezTo>
                  <a:cubicBezTo>
                    <a:pt x="283" y="14"/>
                    <a:pt x="305" y="15"/>
                    <a:pt x="323" y="14"/>
                  </a:cubicBezTo>
                  <a:cubicBezTo>
                    <a:pt x="334" y="3"/>
                    <a:pt x="349" y="5"/>
                    <a:pt x="363" y="0"/>
                  </a:cubicBezTo>
                  <a:cubicBezTo>
                    <a:pt x="398" y="2"/>
                    <a:pt x="432" y="5"/>
                    <a:pt x="467" y="10"/>
                  </a:cubicBezTo>
                  <a:cubicBezTo>
                    <a:pt x="479" y="12"/>
                    <a:pt x="501" y="18"/>
                    <a:pt x="501" y="18"/>
                  </a:cubicBezTo>
                  <a:cubicBezTo>
                    <a:pt x="527" y="35"/>
                    <a:pt x="567" y="33"/>
                    <a:pt x="595" y="34"/>
                  </a:cubicBezTo>
                  <a:cubicBezTo>
                    <a:pt x="615" y="36"/>
                    <a:pt x="635" y="37"/>
                    <a:pt x="655" y="42"/>
                  </a:cubicBezTo>
                  <a:cubicBezTo>
                    <a:pt x="658" y="47"/>
                    <a:pt x="671" y="52"/>
                    <a:pt x="671" y="52"/>
                  </a:cubicBezTo>
                  <a:cubicBezTo>
                    <a:pt x="674" y="60"/>
                    <a:pt x="678" y="59"/>
                    <a:pt x="683" y="66"/>
                  </a:cubicBezTo>
                  <a:cubicBezTo>
                    <a:pt x="686" y="79"/>
                    <a:pt x="689" y="97"/>
                    <a:pt x="695" y="108"/>
                  </a:cubicBezTo>
                  <a:cubicBezTo>
                    <a:pt x="700" y="116"/>
                    <a:pt x="724" y="129"/>
                    <a:pt x="733" y="132"/>
                  </a:cubicBezTo>
                  <a:cubicBezTo>
                    <a:pt x="742" y="141"/>
                    <a:pt x="751" y="152"/>
                    <a:pt x="763" y="156"/>
                  </a:cubicBezTo>
                  <a:cubicBezTo>
                    <a:pt x="761" y="211"/>
                    <a:pt x="769" y="214"/>
                    <a:pt x="739" y="244"/>
                  </a:cubicBezTo>
                  <a:cubicBezTo>
                    <a:pt x="735" y="257"/>
                    <a:pt x="717" y="268"/>
                    <a:pt x="705" y="276"/>
                  </a:cubicBezTo>
                  <a:cubicBezTo>
                    <a:pt x="698" y="281"/>
                    <a:pt x="693" y="287"/>
                    <a:pt x="687" y="292"/>
                  </a:cubicBezTo>
                  <a:cubicBezTo>
                    <a:pt x="662" y="312"/>
                    <a:pt x="614" y="311"/>
                    <a:pt x="587" y="312"/>
                  </a:cubicBezTo>
                  <a:cubicBezTo>
                    <a:pt x="570" y="318"/>
                    <a:pt x="575" y="317"/>
                    <a:pt x="541" y="318"/>
                  </a:cubicBezTo>
                  <a:cubicBezTo>
                    <a:pt x="510" y="319"/>
                    <a:pt x="447" y="322"/>
                    <a:pt x="447" y="322"/>
                  </a:cubicBezTo>
                  <a:cubicBezTo>
                    <a:pt x="438" y="326"/>
                    <a:pt x="432" y="328"/>
                    <a:pt x="423" y="330"/>
                  </a:cubicBezTo>
                  <a:cubicBezTo>
                    <a:pt x="408" y="340"/>
                    <a:pt x="410" y="333"/>
                    <a:pt x="413" y="348"/>
                  </a:cubicBezTo>
                  <a:cubicBezTo>
                    <a:pt x="372" y="375"/>
                    <a:pt x="309" y="352"/>
                    <a:pt x="259" y="356"/>
                  </a:cubicBezTo>
                  <a:cubicBezTo>
                    <a:pt x="224" y="352"/>
                    <a:pt x="201" y="347"/>
                    <a:pt x="169" y="336"/>
                  </a:cubicBezTo>
                  <a:cubicBezTo>
                    <a:pt x="159" y="326"/>
                    <a:pt x="144" y="307"/>
                    <a:pt x="129" y="304"/>
                  </a:cubicBezTo>
                  <a:cubicBezTo>
                    <a:pt x="115" y="301"/>
                    <a:pt x="122" y="303"/>
                    <a:pt x="107" y="298"/>
                  </a:cubicBezTo>
                  <a:cubicBezTo>
                    <a:pt x="103" y="297"/>
                    <a:pt x="95" y="294"/>
                    <a:pt x="95" y="294"/>
                  </a:cubicBezTo>
                  <a:cubicBezTo>
                    <a:pt x="85" y="278"/>
                    <a:pt x="87" y="283"/>
                    <a:pt x="71" y="274"/>
                  </a:cubicBezTo>
                  <a:cubicBezTo>
                    <a:pt x="67" y="272"/>
                    <a:pt x="59" y="266"/>
                    <a:pt x="59" y="266"/>
                  </a:cubicBezTo>
                  <a:cubicBezTo>
                    <a:pt x="50" y="253"/>
                    <a:pt x="43" y="239"/>
                    <a:pt x="29" y="230"/>
                  </a:cubicBezTo>
                  <a:cubicBezTo>
                    <a:pt x="5" y="195"/>
                    <a:pt x="0" y="132"/>
                    <a:pt x="37" y="108"/>
                  </a:cubicBezTo>
                  <a:cubicBezTo>
                    <a:pt x="40" y="100"/>
                    <a:pt x="54" y="96"/>
                    <a:pt x="41" y="96"/>
                  </a:cubicBezTo>
                  <a:close/>
                </a:path>
              </a:pathLst>
            </a:custGeom>
            <a:solidFill>
              <a:srgbClr val="B2B2B2"/>
            </a:solidFill>
            <a:ln w="9525">
              <a:noFill/>
              <a:round/>
              <a:headEnd/>
              <a:tailEnd/>
            </a:ln>
          </p:spPr>
          <p:txBody>
            <a:bodyPr/>
            <a:lstStyle/>
            <a:p>
              <a:pPr defTabSz="914400">
                <a:defRPr/>
              </a:pPr>
              <a:endParaRPr lang="en-US" sz="1800">
                <a:solidFill>
                  <a:srgbClr val="000000"/>
                </a:solidFill>
                <a:ea typeface="+mn-ea"/>
                <a:cs typeface="+mn-cs"/>
              </a:endParaRPr>
            </a:p>
          </p:txBody>
        </p:sp>
      </p:grpSp>
      <p:sp>
        <p:nvSpPr>
          <p:cNvPr id="181252" name="Rectangle 12"/>
          <p:cNvSpPr>
            <a:spLocks noGrp="1" noChangeArrowheads="1"/>
          </p:cNvSpPr>
          <p:nvPr>
            <p:ph type="title"/>
          </p:nvPr>
        </p:nvSpPr>
        <p:spPr/>
        <p:txBody>
          <a:bodyPr/>
          <a:lstStyle/>
          <a:p>
            <a:r>
              <a:rPr lang="en-US">
                <a:latin typeface="Arial" charset="0"/>
                <a:ea typeface="ＭＳ Ｐゴシック" charset="0"/>
                <a:cs typeface="Arial" charset="0"/>
              </a:rPr>
              <a:t>pNFS architecture</a:t>
            </a:r>
          </a:p>
        </p:txBody>
      </p:sp>
      <p:sp>
        <p:nvSpPr>
          <p:cNvPr id="181253" name="Rectangle 43"/>
          <p:cNvSpPr>
            <a:spLocks noGrp="1" noChangeArrowheads="1"/>
          </p:cNvSpPr>
          <p:nvPr>
            <p:ph type="body" idx="4294967295"/>
          </p:nvPr>
        </p:nvSpPr>
        <p:spPr>
          <a:xfrm>
            <a:off x="304800" y="4800600"/>
            <a:ext cx="8229600" cy="2057400"/>
          </a:xfrm>
          <a:noFill/>
        </p:spPr>
        <p:txBody>
          <a:bodyPr/>
          <a:lstStyle/>
          <a:p>
            <a:pPr>
              <a:lnSpc>
                <a:spcPct val="80000"/>
              </a:lnSpc>
            </a:pPr>
            <a:r>
              <a:rPr lang="en-US" sz="1800">
                <a:latin typeface="Arial" charset="0"/>
                <a:ea typeface="ＭＳ Ｐゴシック" charset="0"/>
                <a:cs typeface="Arial" charset="0"/>
              </a:rPr>
              <a:t>Only this   is covered by the pNFS protocol</a:t>
            </a:r>
          </a:p>
          <a:p>
            <a:pPr>
              <a:lnSpc>
                <a:spcPct val="80000"/>
              </a:lnSpc>
            </a:pPr>
            <a:r>
              <a:rPr lang="en-US" sz="1800">
                <a:solidFill>
                  <a:srgbClr val="FF9900"/>
                </a:solidFill>
                <a:latin typeface="Arial" charset="0"/>
                <a:ea typeface="ＭＳ Ｐゴシック" charset="0"/>
                <a:cs typeface="Arial" charset="0"/>
              </a:rPr>
              <a:t>Client-to-storage data path</a:t>
            </a:r>
            <a:r>
              <a:rPr lang="en-US" sz="1800">
                <a:latin typeface="Arial" charset="0"/>
                <a:ea typeface="ＭＳ Ｐゴシック" charset="0"/>
                <a:cs typeface="Arial" charset="0"/>
              </a:rPr>
              <a:t> and </a:t>
            </a:r>
            <a:r>
              <a:rPr lang="en-US" sz="1800">
                <a:solidFill>
                  <a:srgbClr val="9999FF"/>
                </a:solidFill>
                <a:latin typeface="Arial" charset="0"/>
                <a:ea typeface="ＭＳ Ｐゴシック" charset="0"/>
                <a:cs typeface="Arial" charset="0"/>
              </a:rPr>
              <a:t>server-to-storage control path</a:t>
            </a:r>
            <a:r>
              <a:rPr lang="en-US" sz="1800">
                <a:latin typeface="Arial" charset="0"/>
                <a:ea typeface="ＭＳ Ｐゴシック" charset="0"/>
                <a:cs typeface="Arial" charset="0"/>
              </a:rPr>
              <a:t> are specified elsewhere, e.g.</a:t>
            </a:r>
          </a:p>
          <a:p>
            <a:pPr lvl="1">
              <a:lnSpc>
                <a:spcPct val="80000"/>
              </a:lnSpc>
            </a:pPr>
            <a:r>
              <a:rPr lang="en-US" sz="1600">
                <a:latin typeface="Arial" charset="0"/>
                <a:ea typeface="ＭＳ Ｐゴシック" charset="0"/>
                <a:cs typeface="Arial" charset="0"/>
              </a:rPr>
              <a:t>SCSI Block Commands (SBC) over Fibre Channel (FC)</a:t>
            </a:r>
          </a:p>
          <a:p>
            <a:pPr lvl="1">
              <a:lnSpc>
                <a:spcPct val="80000"/>
              </a:lnSpc>
            </a:pPr>
            <a:r>
              <a:rPr lang="en-US" sz="1600">
                <a:latin typeface="Arial" charset="0"/>
                <a:ea typeface="ＭＳ Ｐゴシック" charset="0"/>
                <a:cs typeface="Arial" charset="0"/>
              </a:rPr>
              <a:t>SCSI Object-based Storage Device (OSD) over iSCSI</a:t>
            </a:r>
          </a:p>
          <a:p>
            <a:pPr lvl="1">
              <a:lnSpc>
                <a:spcPct val="80000"/>
              </a:lnSpc>
            </a:pPr>
            <a:r>
              <a:rPr lang="en-US" sz="1600">
                <a:latin typeface="Arial" charset="0"/>
                <a:ea typeface="ＭＳ Ｐゴシック" charset="0"/>
                <a:cs typeface="Arial" charset="0"/>
              </a:rPr>
              <a:t>Network File System (NFS)</a:t>
            </a:r>
          </a:p>
        </p:txBody>
      </p:sp>
      <p:sp>
        <p:nvSpPr>
          <p:cNvPr id="81928" name="AutoShape 13"/>
          <p:cNvSpPr>
            <a:spLocks noChangeArrowheads="1"/>
          </p:cNvSpPr>
          <p:nvPr/>
        </p:nvSpPr>
        <p:spPr bwMode="auto">
          <a:xfrm>
            <a:off x="2471738" y="2362200"/>
            <a:ext cx="4614862" cy="320675"/>
          </a:xfrm>
          <a:prstGeom prst="leftRightArrow">
            <a:avLst>
              <a:gd name="adj1" fmla="val 46537"/>
              <a:gd name="adj2" fmla="val 109399"/>
            </a:avLst>
          </a:prstGeom>
          <a:solidFill>
            <a:schemeClr val="accent1"/>
          </a:solidFill>
          <a:ln w="9525">
            <a:solidFill>
              <a:schemeClr val="tx1"/>
            </a:solidFill>
            <a:miter lim="800000"/>
            <a:headEnd/>
            <a:tailEnd/>
          </a:ln>
        </p:spPr>
        <p:txBody>
          <a:bodyPr anchor="ctr">
            <a:spAutoFit/>
          </a:bodyPr>
          <a:lstStyle/>
          <a:p>
            <a:pPr defTabSz="914400">
              <a:defRPr/>
            </a:pPr>
            <a:endParaRPr lang="en-US" sz="1800">
              <a:solidFill>
                <a:srgbClr val="000000"/>
              </a:solidFill>
              <a:ea typeface="+mn-ea"/>
              <a:cs typeface="+mn-cs"/>
            </a:endParaRPr>
          </a:p>
        </p:txBody>
      </p:sp>
      <p:sp>
        <p:nvSpPr>
          <p:cNvPr id="81929" name="Line 14"/>
          <p:cNvSpPr>
            <a:spLocks noChangeShapeType="1"/>
          </p:cNvSpPr>
          <p:nvPr/>
        </p:nvSpPr>
        <p:spPr bwMode="auto">
          <a:xfrm>
            <a:off x="2319338" y="2149475"/>
            <a:ext cx="0" cy="8382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pic>
        <p:nvPicPr>
          <p:cNvPr id="181256" name="Picture 15" descr="filemanager_single"/>
          <p:cNvPicPr>
            <a:picLocks noChangeAspect="1" noChangeArrowheads="1"/>
          </p:cNvPicPr>
          <p:nvPr/>
        </p:nvPicPr>
        <p:blipFill>
          <a:blip r:embed="rId3">
            <a:extLst>
              <a:ext uri="{28A0092B-C50C-407E-A947-70E740481C1C}">
                <a14:useLocalDpi xmlns:a14="http://schemas.microsoft.com/office/drawing/2010/main" val="0"/>
              </a:ext>
            </a:extLst>
          </a:blip>
          <a:srcRect b="10280"/>
          <a:stretch>
            <a:fillRect/>
          </a:stretch>
        </p:blipFill>
        <p:spPr bwMode="auto">
          <a:xfrm>
            <a:off x="4148138" y="3216275"/>
            <a:ext cx="11430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1257" name="Object 2"/>
          <p:cNvGraphicFramePr>
            <a:graphicFrameLocks noChangeAspect="1"/>
          </p:cNvGraphicFramePr>
          <p:nvPr/>
        </p:nvGraphicFramePr>
        <p:xfrm>
          <a:off x="7086600" y="1828800"/>
          <a:ext cx="947738" cy="663575"/>
        </p:xfrm>
        <a:graphic>
          <a:graphicData uri="http://schemas.openxmlformats.org/presentationml/2006/ole">
            <mc:AlternateContent xmlns:mc="http://schemas.openxmlformats.org/markup-compatibility/2006">
              <mc:Choice xmlns:v="urn:schemas-microsoft-com:vml" Requires="v">
                <p:oleObj spid="_x0000_s57361" name="Photo Editor Photo" r:id="rId4" imgW="476316" imgH="333333" progId="MSPhotoEd.3">
                  <p:embed/>
                </p:oleObj>
              </mc:Choice>
              <mc:Fallback>
                <p:oleObj name="Photo Editor Photo" r:id="rId4"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828800"/>
                        <a:ext cx="947738"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181258" name="Picture 17"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1828800"/>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9" name="Picture 18"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2286000"/>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60" name="Picture 19"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609600" y="2743200"/>
            <a:ext cx="203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1261" name="Object 3"/>
          <p:cNvGraphicFramePr>
            <a:graphicFrameLocks noChangeAspect="1"/>
          </p:cNvGraphicFramePr>
          <p:nvPr/>
        </p:nvGraphicFramePr>
        <p:xfrm>
          <a:off x="7086600" y="2514600"/>
          <a:ext cx="947738" cy="663575"/>
        </p:xfrm>
        <a:graphic>
          <a:graphicData uri="http://schemas.openxmlformats.org/presentationml/2006/ole">
            <mc:AlternateContent xmlns:mc="http://schemas.openxmlformats.org/markup-compatibility/2006">
              <mc:Choice xmlns:v="urn:schemas-microsoft-com:vml" Requires="v">
                <p:oleObj spid="_x0000_s57362" name="Photo Editor Photo" r:id="rId7" imgW="476316" imgH="333333" progId="MSPhotoEd.3">
                  <p:embed/>
                </p:oleObj>
              </mc:Choice>
              <mc:Fallback>
                <p:oleObj name="Photo Editor Photo" r:id="rId7"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2514600"/>
                        <a:ext cx="947738"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81262" name="Text Box 21"/>
          <p:cNvSpPr txBox="1">
            <a:spLocks noChangeArrowheads="1"/>
          </p:cNvSpPr>
          <p:nvPr/>
        </p:nvSpPr>
        <p:spPr bwMode="auto">
          <a:xfrm>
            <a:off x="719138" y="3140075"/>
            <a:ext cx="1030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b="1">
                <a:solidFill>
                  <a:srgbClr val="000000"/>
                </a:solidFill>
                <a:cs typeface="Times New Roman" charset="0"/>
              </a:rPr>
              <a:t>pNFS</a:t>
            </a:r>
          </a:p>
          <a:p>
            <a:pPr algn="ctr" defTabSz="914400"/>
            <a:r>
              <a:rPr lang="en-US" sz="2000" b="1">
                <a:solidFill>
                  <a:srgbClr val="000000"/>
                </a:solidFill>
                <a:cs typeface="Times New Roman" charset="0"/>
              </a:rPr>
              <a:t>Clients</a:t>
            </a:r>
          </a:p>
        </p:txBody>
      </p:sp>
      <p:sp>
        <p:nvSpPr>
          <p:cNvPr id="181263" name="Text Box 22"/>
          <p:cNvSpPr txBox="1">
            <a:spLocks noChangeArrowheads="1"/>
          </p:cNvSpPr>
          <p:nvPr/>
        </p:nvSpPr>
        <p:spPr bwMode="auto">
          <a:xfrm>
            <a:off x="6527800" y="3124200"/>
            <a:ext cx="1846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a:solidFill>
                  <a:srgbClr val="000000"/>
                </a:solidFill>
                <a:cs typeface="Times New Roman" charset="0"/>
              </a:rPr>
              <a:t>Block (FC) /</a:t>
            </a:r>
          </a:p>
          <a:p>
            <a:pPr algn="ctr" defTabSz="914400"/>
            <a:r>
              <a:rPr lang="en-US" sz="2000">
                <a:solidFill>
                  <a:srgbClr val="000000"/>
                </a:solidFill>
                <a:cs typeface="Times New Roman" charset="0"/>
              </a:rPr>
              <a:t>Object (OSD) /</a:t>
            </a:r>
          </a:p>
          <a:p>
            <a:pPr algn="ctr" defTabSz="914400"/>
            <a:r>
              <a:rPr lang="en-US" sz="2000">
                <a:solidFill>
                  <a:srgbClr val="000000"/>
                </a:solidFill>
                <a:cs typeface="Times New Roman" charset="0"/>
              </a:rPr>
              <a:t>File (NFS)</a:t>
            </a:r>
          </a:p>
          <a:p>
            <a:pPr algn="ctr" defTabSz="914400"/>
            <a:r>
              <a:rPr lang="en-US" sz="2000" b="1">
                <a:solidFill>
                  <a:srgbClr val="000000"/>
                </a:solidFill>
                <a:cs typeface="Times New Roman" charset="0"/>
              </a:rPr>
              <a:t>Storage</a:t>
            </a:r>
          </a:p>
        </p:txBody>
      </p:sp>
      <p:sp>
        <p:nvSpPr>
          <p:cNvPr id="181264" name="Text Box 23"/>
          <p:cNvSpPr txBox="1">
            <a:spLocks noChangeArrowheads="1"/>
          </p:cNvSpPr>
          <p:nvPr/>
        </p:nvSpPr>
        <p:spPr bwMode="auto">
          <a:xfrm>
            <a:off x="3649663" y="4130675"/>
            <a:ext cx="200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2000" b="1">
                <a:solidFill>
                  <a:srgbClr val="000000"/>
                </a:solidFill>
                <a:cs typeface="Times New Roman" charset="0"/>
              </a:rPr>
              <a:t>NFSv4+ Server</a:t>
            </a:r>
          </a:p>
        </p:txBody>
      </p:sp>
      <p:sp>
        <p:nvSpPr>
          <p:cNvPr id="81937" name="Line 24"/>
          <p:cNvSpPr>
            <a:spLocks noChangeShapeType="1"/>
          </p:cNvSpPr>
          <p:nvPr/>
        </p:nvSpPr>
        <p:spPr bwMode="auto">
          <a:xfrm flipH="1">
            <a:off x="4986338" y="3063875"/>
            <a:ext cx="2133600" cy="762000"/>
          </a:xfrm>
          <a:prstGeom prst="line">
            <a:avLst/>
          </a:prstGeom>
          <a:noFill/>
          <a:ln w="28575">
            <a:solidFill>
              <a:schemeClr val="tx1"/>
            </a:solidFill>
            <a:round/>
            <a:headEnd/>
            <a:tailEnd/>
          </a:ln>
        </p:spPr>
        <p:txBody>
          <a:bodyPr>
            <a:spAutoFit/>
          </a:bodyPr>
          <a:lstStyle/>
          <a:p>
            <a:pPr defTabSz="914400">
              <a:defRPr/>
            </a:pPr>
            <a:endParaRPr lang="en-US" sz="1800">
              <a:solidFill>
                <a:srgbClr val="000000"/>
              </a:solidFill>
              <a:ea typeface="+mn-ea"/>
              <a:cs typeface="+mn-cs"/>
            </a:endParaRPr>
          </a:p>
        </p:txBody>
      </p:sp>
      <p:sp>
        <p:nvSpPr>
          <p:cNvPr id="181266" name="Text Box 25"/>
          <p:cNvSpPr txBox="1">
            <a:spLocks noChangeArrowheads="1"/>
          </p:cNvSpPr>
          <p:nvPr/>
        </p:nvSpPr>
        <p:spPr bwMode="auto">
          <a:xfrm>
            <a:off x="3005138" y="214947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FF9900"/>
                </a:solidFill>
                <a:cs typeface="Times New Roman" charset="0"/>
              </a:rPr>
              <a:t>data</a:t>
            </a:r>
          </a:p>
        </p:txBody>
      </p:sp>
      <p:sp>
        <p:nvSpPr>
          <p:cNvPr id="181267" name="Text Box 26"/>
          <p:cNvSpPr txBox="1">
            <a:spLocks noChangeArrowheads="1"/>
          </p:cNvSpPr>
          <p:nvPr/>
        </p:nvSpPr>
        <p:spPr bwMode="auto">
          <a:xfrm rot="1147775">
            <a:off x="2471738" y="2987675"/>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cs typeface="Times New Roman" charset="0"/>
              </a:rPr>
              <a:t>metadata</a:t>
            </a:r>
          </a:p>
        </p:txBody>
      </p:sp>
      <p:sp>
        <p:nvSpPr>
          <p:cNvPr id="181268" name="Text Box 27"/>
          <p:cNvSpPr txBox="1">
            <a:spLocks noChangeArrowheads="1"/>
          </p:cNvSpPr>
          <p:nvPr/>
        </p:nvSpPr>
        <p:spPr bwMode="auto">
          <a:xfrm rot="-1153824">
            <a:off x="5443538" y="314007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9999FF"/>
                </a:solidFill>
                <a:cs typeface="Times New Roman" charset="0"/>
              </a:rPr>
              <a:t>control</a:t>
            </a:r>
          </a:p>
        </p:txBody>
      </p:sp>
      <p:grpSp>
        <p:nvGrpSpPr>
          <p:cNvPr id="181269" name="Group 28"/>
          <p:cNvGrpSpPr>
            <a:grpSpLocks/>
          </p:cNvGrpSpPr>
          <p:nvPr/>
        </p:nvGrpSpPr>
        <p:grpSpPr bwMode="auto">
          <a:xfrm>
            <a:off x="4071938" y="2176463"/>
            <a:ext cx="1371600" cy="685800"/>
            <a:chOff x="2565" y="1879"/>
            <a:chExt cx="864" cy="432"/>
          </a:xfrm>
        </p:grpSpPr>
        <p:grpSp>
          <p:nvGrpSpPr>
            <p:cNvPr id="181272" name="Group 29"/>
            <p:cNvGrpSpPr>
              <a:grpSpLocks/>
            </p:cNvGrpSpPr>
            <p:nvPr/>
          </p:nvGrpSpPr>
          <p:grpSpPr bwMode="auto">
            <a:xfrm>
              <a:off x="2565" y="1879"/>
              <a:ext cx="864" cy="432"/>
              <a:chOff x="2640" y="2400"/>
              <a:chExt cx="720" cy="432"/>
            </a:xfrm>
          </p:grpSpPr>
          <p:sp>
            <p:nvSpPr>
              <p:cNvPr id="81947" name="Oval 30"/>
              <p:cNvSpPr>
                <a:spLocks noChangeArrowheads="1"/>
              </p:cNvSpPr>
              <p:nvPr/>
            </p:nvSpPr>
            <p:spPr bwMode="auto">
              <a:xfrm>
                <a:off x="264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1948" name="Oval 31"/>
              <p:cNvSpPr>
                <a:spLocks noChangeArrowheads="1"/>
              </p:cNvSpPr>
              <p:nvPr/>
            </p:nvSpPr>
            <p:spPr bwMode="auto">
              <a:xfrm>
                <a:off x="2736" y="2592"/>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49" name="Oval 32"/>
              <p:cNvSpPr>
                <a:spLocks noChangeArrowheads="1"/>
              </p:cNvSpPr>
              <p:nvPr/>
            </p:nvSpPr>
            <p:spPr bwMode="auto">
              <a:xfrm>
                <a:off x="2928" y="2400"/>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50" name="Oval 33"/>
              <p:cNvSpPr>
                <a:spLocks noChangeArrowheads="1"/>
              </p:cNvSpPr>
              <p:nvPr/>
            </p:nvSpPr>
            <p:spPr bwMode="auto">
              <a:xfrm>
                <a:off x="2880" y="2496"/>
                <a:ext cx="480" cy="240"/>
              </a:xfrm>
              <a:prstGeom prst="ellipse">
                <a:avLst/>
              </a:prstGeom>
              <a:solidFill>
                <a:srgbClr val="B2B2B2"/>
              </a:solidFill>
              <a:ln w="9525">
                <a:solidFill>
                  <a:schemeClr val="tx1"/>
                </a:solidFill>
                <a:round/>
                <a:headEnd/>
                <a:tailEnd/>
              </a:ln>
            </p:spPr>
            <p:txBody>
              <a:bodyPr wrap="none" anchor="ctr">
                <a:spAutoFit/>
              </a:bodyPr>
              <a:lstStyle/>
              <a:p>
                <a:pPr defTabSz="914400">
                  <a:defRPr/>
                </a:pPr>
                <a:endParaRPr lang="en-US" sz="1800">
                  <a:solidFill>
                    <a:srgbClr val="000000"/>
                  </a:solidFill>
                  <a:ea typeface="+mn-ea"/>
                  <a:cs typeface="+mn-cs"/>
                </a:endParaRPr>
              </a:p>
            </p:txBody>
          </p:sp>
          <p:sp>
            <p:nvSpPr>
              <p:cNvPr id="81951" name="Oval 34"/>
              <p:cNvSpPr>
                <a:spLocks noChangeArrowheads="1"/>
              </p:cNvSpPr>
              <p:nvPr/>
            </p:nvSpPr>
            <p:spPr bwMode="auto">
              <a:xfrm>
                <a:off x="2736" y="2427"/>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sp>
            <p:nvSpPr>
              <p:cNvPr id="81952" name="Oval 35"/>
              <p:cNvSpPr>
                <a:spLocks noChangeArrowheads="1"/>
              </p:cNvSpPr>
              <p:nvPr/>
            </p:nvSpPr>
            <p:spPr bwMode="auto">
              <a:xfrm>
                <a:off x="2958" y="2571"/>
                <a:ext cx="336" cy="240"/>
              </a:xfrm>
              <a:prstGeom prst="ellipse">
                <a:avLst/>
              </a:prstGeom>
              <a:solidFill>
                <a:srgbClr val="B2B2B2"/>
              </a:solidFill>
              <a:ln w="9525">
                <a:solidFill>
                  <a:schemeClr val="tx1"/>
                </a:solidFill>
                <a:round/>
                <a:headEnd/>
                <a:tailEnd/>
              </a:ln>
            </p:spPr>
            <p:txBody>
              <a:bodyPr anchor="ctr">
                <a:spAutoFit/>
              </a:bodyPr>
              <a:lstStyle/>
              <a:p>
                <a:pPr defTabSz="914400">
                  <a:defRPr/>
                </a:pPr>
                <a:endParaRPr lang="en-US" sz="1800">
                  <a:solidFill>
                    <a:srgbClr val="000000"/>
                  </a:solidFill>
                  <a:ea typeface="+mn-ea"/>
                  <a:cs typeface="+mn-cs"/>
                </a:endParaRPr>
              </a:p>
            </p:txBody>
          </p:sp>
        </p:grpSp>
        <p:sp>
          <p:nvSpPr>
            <p:cNvPr id="81946" name="Freeform 36"/>
            <p:cNvSpPr>
              <a:spLocks/>
            </p:cNvSpPr>
            <p:nvPr/>
          </p:nvSpPr>
          <p:spPr bwMode="auto">
            <a:xfrm>
              <a:off x="2619" y="1916"/>
              <a:ext cx="769" cy="375"/>
            </a:xfrm>
            <a:custGeom>
              <a:avLst/>
              <a:gdLst>
                <a:gd name="T0" fmla="*/ 41 w 769"/>
                <a:gd name="T1" fmla="*/ 96 h 375"/>
                <a:gd name="T2" fmla="*/ 71 w 769"/>
                <a:gd name="T3" fmla="*/ 90 h 375"/>
                <a:gd name="T4" fmla="*/ 103 w 769"/>
                <a:gd name="T5" fmla="*/ 78 h 375"/>
                <a:gd name="T6" fmla="*/ 129 w 769"/>
                <a:gd name="T7" fmla="*/ 68 h 375"/>
                <a:gd name="T8" fmla="*/ 149 w 769"/>
                <a:gd name="T9" fmla="*/ 58 h 375"/>
                <a:gd name="T10" fmla="*/ 169 w 769"/>
                <a:gd name="T11" fmla="*/ 48 h 375"/>
                <a:gd name="T12" fmla="*/ 221 w 769"/>
                <a:gd name="T13" fmla="*/ 30 h 375"/>
                <a:gd name="T14" fmla="*/ 265 w 769"/>
                <a:gd name="T15" fmla="*/ 20 h 375"/>
                <a:gd name="T16" fmla="*/ 323 w 769"/>
                <a:gd name="T17" fmla="*/ 14 h 375"/>
                <a:gd name="T18" fmla="*/ 363 w 769"/>
                <a:gd name="T19" fmla="*/ 0 h 375"/>
                <a:gd name="T20" fmla="*/ 467 w 769"/>
                <a:gd name="T21" fmla="*/ 10 h 375"/>
                <a:gd name="T22" fmla="*/ 501 w 769"/>
                <a:gd name="T23" fmla="*/ 18 h 375"/>
                <a:gd name="T24" fmla="*/ 595 w 769"/>
                <a:gd name="T25" fmla="*/ 34 h 375"/>
                <a:gd name="T26" fmla="*/ 655 w 769"/>
                <a:gd name="T27" fmla="*/ 42 h 375"/>
                <a:gd name="T28" fmla="*/ 671 w 769"/>
                <a:gd name="T29" fmla="*/ 52 h 375"/>
                <a:gd name="T30" fmla="*/ 683 w 769"/>
                <a:gd name="T31" fmla="*/ 66 h 375"/>
                <a:gd name="T32" fmla="*/ 695 w 769"/>
                <a:gd name="T33" fmla="*/ 108 h 375"/>
                <a:gd name="T34" fmla="*/ 733 w 769"/>
                <a:gd name="T35" fmla="*/ 132 h 375"/>
                <a:gd name="T36" fmla="*/ 763 w 769"/>
                <a:gd name="T37" fmla="*/ 156 h 375"/>
                <a:gd name="T38" fmla="*/ 739 w 769"/>
                <a:gd name="T39" fmla="*/ 244 h 375"/>
                <a:gd name="T40" fmla="*/ 705 w 769"/>
                <a:gd name="T41" fmla="*/ 276 h 375"/>
                <a:gd name="T42" fmla="*/ 687 w 769"/>
                <a:gd name="T43" fmla="*/ 292 h 375"/>
                <a:gd name="T44" fmla="*/ 587 w 769"/>
                <a:gd name="T45" fmla="*/ 312 h 375"/>
                <a:gd name="T46" fmla="*/ 541 w 769"/>
                <a:gd name="T47" fmla="*/ 318 h 375"/>
                <a:gd name="T48" fmla="*/ 447 w 769"/>
                <a:gd name="T49" fmla="*/ 322 h 375"/>
                <a:gd name="T50" fmla="*/ 423 w 769"/>
                <a:gd name="T51" fmla="*/ 330 h 375"/>
                <a:gd name="T52" fmla="*/ 413 w 769"/>
                <a:gd name="T53" fmla="*/ 348 h 375"/>
                <a:gd name="T54" fmla="*/ 259 w 769"/>
                <a:gd name="T55" fmla="*/ 356 h 375"/>
                <a:gd name="T56" fmla="*/ 169 w 769"/>
                <a:gd name="T57" fmla="*/ 336 h 375"/>
                <a:gd name="T58" fmla="*/ 129 w 769"/>
                <a:gd name="T59" fmla="*/ 304 h 375"/>
                <a:gd name="T60" fmla="*/ 107 w 769"/>
                <a:gd name="T61" fmla="*/ 298 h 375"/>
                <a:gd name="T62" fmla="*/ 95 w 769"/>
                <a:gd name="T63" fmla="*/ 294 h 375"/>
                <a:gd name="T64" fmla="*/ 71 w 769"/>
                <a:gd name="T65" fmla="*/ 274 h 375"/>
                <a:gd name="T66" fmla="*/ 59 w 769"/>
                <a:gd name="T67" fmla="*/ 266 h 375"/>
                <a:gd name="T68" fmla="*/ 29 w 769"/>
                <a:gd name="T69" fmla="*/ 230 h 375"/>
                <a:gd name="T70" fmla="*/ 37 w 769"/>
                <a:gd name="T71" fmla="*/ 108 h 375"/>
                <a:gd name="T72" fmla="*/ 41 w 769"/>
                <a:gd name="T73" fmla="*/ 96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9"/>
                <a:gd name="T112" fmla="*/ 0 h 375"/>
                <a:gd name="T113" fmla="*/ 769 w 7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9" h="375">
                  <a:moveTo>
                    <a:pt x="41" y="96"/>
                  </a:moveTo>
                  <a:cubicBezTo>
                    <a:pt x="51" y="94"/>
                    <a:pt x="60" y="92"/>
                    <a:pt x="71" y="90"/>
                  </a:cubicBezTo>
                  <a:cubicBezTo>
                    <a:pt x="84" y="83"/>
                    <a:pt x="89" y="81"/>
                    <a:pt x="103" y="78"/>
                  </a:cubicBezTo>
                  <a:cubicBezTo>
                    <a:pt x="111" y="73"/>
                    <a:pt x="129" y="68"/>
                    <a:pt x="129" y="68"/>
                  </a:cubicBezTo>
                  <a:cubicBezTo>
                    <a:pt x="136" y="61"/>
                    <a:pt x="140" y="61"/>
                    <a:pt x="149" y="58"/>
                  </a:cubicBezTo>
                  <a:cubicBezTo>
                    <a:pt x="156" y="51"/>
                    <a:pt x="160" y="50"/>
                    <a:pt x="169" y="48"/>
                  </a:cubicBezTo>
                  <a:cubicBezTo>
                    <a:pt x="185" y="38"/>
                    <a:pt x="203" y="34"/>
                    <a:pt x="221" y="30"/>
                  </a:cubicBezTo>
                  <a:cubicBezTo>
                    <a:pt x="236" y="19"/>
                    <a:pt x="244" y="21"/>
                    <a:pt x="265" y="20"/>
                  </a:cubicBezTo>
                  <a:cubicBezTo>
                    <a:pt x="283" y="14"/>
                    <a:pt x="305" y="15"/>
                    <a:pt x="323" y="14"/>
                  </a:cubicBezTo>
                  <a:cubicBezTo>
                    <a:pt x="334" y="3"/>
                    <a:pt x="349" y="5"/>
                    <a:pt x="363" y="0"/>
                  </a:cubicBezTo>
                  <a:cubicBezTo>
                    <a:pt x="398" y="2"/>
                    <a:pt x="432" y="5"/>
                    <a:pt x="467" y="10"/>
                  </a:cubicBezTo>
                  <a:cubicBezTo>
                    <a:pt x="479" y="12"/>
                    <a:pt x="501" y="18"/>
                    <a:pt x="501" y="18"/>
                  </a:cubicBezTo>
                  <a:cubicBezTo>
                    <a:pt x="527" y="35"/>
                    <a:pt x="567" y="33"/>
                    <a:pt x="595" y="34"/>
                  </a:cubicBezTo>
                  <a:cubicBezTo>
                    <a:pt x="615" y="36"/>
                    <a:pt x="635" y="37"/>
                    <a:pt x="655" y="42"/>
                  </a:cubicBezTo>
                  <a:cubicBezTo>
                    <a:pt x="658" y="47"/>
                    <a:pt x="671" y="52"/>
                    <a:pt x="671" y="52"/>
                  </a:cubicBezTo>
                  <a:cubicBezTo>
                    <a:pt x="674" y="60"/>
                    <a:pt x="678" y="59"/>
                    <a:pt x="683" y="66"/>
                  </a:cubicBezTo>
                  <a:cubicBezTo>
                    <a:pt x="686" y="79"/>
                    <a:pt x="689" y="97"/>
                    <a:pt x="695" y="108"/>
                  </a:cubicBezTo>
                  <a:cubicBezTo>
                    <a:pt x="700" y="116"/>
                    <a:pt x="724" y="129"/>
                    <a:pt x="733" y="132"/>
                  </a:cubicBezTo>
                  <a:cubicBezTo>
                    <a:pt x="742" y="141"/>
                    <a:pt x="751" y="152"/>
                    <a:pt x="763" y="156"/>
                  </a:cubicBezTo>
                  <a:cubicBezTo>
                    <a:pt x="761" y="211"/>
                    <a:pt x="769" y="214"/>
                    <a:pt x="739" y="244"/>
                  </a:cubicBezTo>
                  <a:cubicBezTo>
                    <a:pt x="735" y="257"/>
                    <a:pt x="717" y="268"/>
                    <a:pt x="705" y="276"/>
                  </a:cubicBezTo>
                  <a:cubicBezTo>
                    <a:pt x="698" y="281"/>
                    <a:pt x="693" y="287"/>
                    <a:pt x="687" y="292"/>
                  </a:cubicBezTo>
                  <a:cubicBezTo>
                    <a:pt x="662" y="312"/>
                    <a:pt x="614" y="311"/>
                    <a:pt x="587" y="312"/>
                  </a:cubicBezTo>
                  <a:cubicBezTo>
                    <a:pt x="570" y="318"/>
                    <a:pt x="575" y="317"/>
                    <a:pt x="541" y="318"/>
                  </a:cubicBezTo>
                  <a:cubicBezTo>
                    <a:pt x="510" y="319"/>
                    <a:pt x="447" y="322"/>
                    <a:pt x="447" y="322"/>
                  </a:cubicBezTo>
                  <a:cubicBezTo>
                    <a:pt x="438" y="326"/>
                    <a:pt x="432" y="328"/>
                    <a:pt x="423" y="330"/>
                  </a:cubicBezTo>
                  <a:cubicBezTo>
                    <a:pt x="408" y="340"/>
                    <a:pt x="410" y="333"/>
                    <a:pt x="413" y="348"/>
                  </a:cubicBezTo>
                  <a:cubicBezTo>
                    <a:pt x="372" y="375"/>
                    <a:pt x="309" y="352"/>
                    <a:pt x="259" y="356"/>
                  </a:cubicBezTo>
                  <a:cubicBezTo>
                    <a:pt x="224" y="352"/>
                    <a:pt x="201" y="347"/>
                    <a:pt x="169" y="336"/>
                  </a:cubicBezTo>
                  <a:cubicBezTo>
                    <a:pt x="159" y="326"/>
                    <a:pt x="144" y="307"/>
                    <a:pt x="129" y="304"/>
                  </a:cubicBezTo>
                  <a:cubicBezTo>
                    <a:pt x="115" y="301"/>
                    <a:pt x="122" y="303"/>
                    <a:pt x="107" y="298"/>
                  </a:cubicBezTo>
                  <a:cubicBezTo>
                    <a:pt x="103" y="297"/>
                    <a:pt x="95" y="294"/>
                    <a:pt x="95" y="294"/>
                  </a:cubicBezTo>
                  <a:cubicBezTo>
                    <a:pt x="85" y="278"/>
                    <a:pt x="87" y="283"/>
                    <a:pt x="71" y="274"/>
                  </a:cubicBezTo>
                  <a:cubicBezTo>
                    <a:pt x="67" y="272"/>
                    <a:pt x="59" y="266"/>
                    <a:pt x="59" y="266"/>
                  </a:cubicBezTo>
                  <a:cubicBezTo>
                    <a:pt x="50" y="253"/>
                    <a:pt x="43" y="239"/>
                    <a:pt x="29" y="230"/>
                  </a:cubicBezTo>
                  <a:cubicBezTo>
                    <a:pt x="5" y="195"/>
                    <a:pt x="0" y="132"/>
                    <a:pt x="37" y="108"/>
                  </a:cubicBezTo>
                  <a:cubicBezTo>
                    <a:pt x="40" y="100"/>
                    <a:pt x="54" y="96"/>
                    <a:pt x="41" y="96"/>
                  </a:cubicBezTo>
                  <a:close/>
                </a:path>
              </a:pathLst>
            </a:custGeom>
            <a:solidFill>
              <a:srgbClr val="B2B2B2"/>
            </a:solidFill>
            <a:ln w="9525">
              <a:noFill/>
              <a:round/>
              <a:headEnd/>
              <a:tailEnd/>
            </a:ln>
          </p:spPr>
          <p:txBody>
            <a:bodyPr/>
            <a:lstStyle/>
            <a:p>
              <a:pPr defTabSz="914400">
                <a:defRPr/>
              </a:pPr>
              <a:endParaRPr lang="en-US" sz="1800">
                <a:solidFill>
                  <a:srgbClr val="000000"/>
                </a:solidFill>
                <a:ea typeface="+mn-ea"/>
                <a:cs typeface="+mn-cs"/>
              </a:endParaRPr>
            </a:p>
          </p:txBody>
        </p:sp>
      </p:grpSp>
      <p:sp>
        <p:nvSpPr>
          <p:cNvPr id="81942" name="Line 42"/>
          <p:cNvSpPr>
            <a:spLocks noChangeShapeType="1"/>
          </p:cNvSpPr>
          <p:nvPr/>
        </p:nvSpPr>
        <p:spPr bwMode="auto">
          <a:xfrm flipV="1">
            <a:off x="1676400" y="4114800"/>
            <a:ext cx="1066800" cy="762000"/>
          </a:xfrm>
          <a:prstGeom prst="line">
            <a:avLst/>
          </a:prstGeom>
          <a:noFill/>
          <a:ln w="9525">
            <a:solidFill>
              <a:schemeClr val="tx1"/>
            </a:solidFill>
            <a:round/>
            <a:headEnd/>
            <a:tailEnd type="triangle" w="med" len="med"/>
          </a:ln>
        </p:spPr>
        <p:txBody>
          <a:bodyPr/>
          <a:lstStyle/>
          <a:p>
            <a:pPr defTabSz="914400">
              <a:defRPr/>
            </a:pPr>
            <a:endParaRPr lang="en-US" sz="1800">
              <a:solidFill>
                <a:srgbClr val="000000"/>
              </a:solidFill>
              <a:ea typeface="+mn-ea"/>
              <a:cs typeface="+mn-cs"/>
            </a:endParaRPr>
          </a:p>
        </p:txBody>
      </p:sp>
      <p:sp>
        <p:nvSpPr>
          <p:cNvPr id="81944" name="TextBox 39"/>
          <p:cNvSpPr txBox="1">
            <a:spLocks noChangeArrowheads="1"/>
          </p:cNvSpPr>
          <p:nvPr/>
        </p:nvSpPr>
        <p:spPr bwMode="auto">
          <a:xfrm>
            <a:off x="6738938" y="6411913"/>
            <a:ext cx="2786062" cy="369887"/>
          </a:xfrm>
          <a:prstGeom prst="rect">
            <a:avLst/>
          </a:prstGeom>
          <a:noFill/>
          <a:ln w="9525">
            <a:noFill/>
            <a:miter lim="800000"/>
            <a:headEnd/>
            <a:tailEnd/>
          </a:ln>
        </p:spPr>
        <p:txBody>
          <a:bodyPr>
            <a:spAutoFit/>
          </a:bodyPr>
          <a:lstStyle/>
          <a:p>
            <a:pPr defTabSz="914400">
              <a:defRPr/>
            </a:pPr>
            <a:r>
              <a:rPr lang="en-US" sz="1800" b="1">
                <a:solidFill>
                  <a:srgbClr val="000000"/>
                </a:solidFill>
                <a:ea typeface="+mn-ea"/>
                <a:cs typeface="+mn-cs"/>
              </a:rPr>
              <a:t>[David Black, SNIA]</a:t>
            </a:r>
          </a:p>
        </p:txBody>
      </p:sp>
    </p:spTree>
    <p:extLst>
      <p:ext uri="{BB962C8B-B14F-4D97-AF65-F5344CB8AC3E}">
        <p14:creationId xmlns:p14="http://schemas.microsoft.com/office/powerpoint/2010/main" val="14258706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9"/>
          <p:cNvSpPr>
            <a:spLocks noGrp="1" noChangeArrowheads="1"/>
          </p:cNvSpPr>
          <p:nvPr>
            <p:ph type="title"/>
          </p:nvPr>
        </p:nvSpPr>
        <p:spPr/>
        <p:txBody>
          <a:bodyPr/>
          <a:lstStyle/>
          <a:p>
            <a:r>
              <a:rPr lang="en-US">
                <a:latin typeface="Arial" charset="0"/>
                <a:ea typeface="ＭＳ Ｐゴシック" charset="0"/>
                <a:cs typeface="Arial" charset="0"/>
              </a:rPr>
              <a:t>pNFS basic operation</a:t>
            </a:r>
          </a:p>
        </p:txBody>
      </p:sp>
      <p:sp>
        <p:nvSpPr>
          <p:cNvPr id="182274" name="Rectangle 30"/>
          <p:cNvSpPr>
            <a:spLocks noGrp="1" noChangeArrowheads="1"/>
          </p:cNvSpPr>
          <p:nvPr>
            <p:ph idx="1"/>
          </p:nvPr>
        </p:nvSpPr>
        <p:spPr/>
        <p:txBody>
          <a:bodyPr/>
          <a:lstStyle/>
          <a:p>
            <a:r>
              <a:rPr lang="en-US" sz="2000">
                <a:latin typeface="Arial" charset="0"/>
                <a:ea typeface="ＭＳ Ｐゴシック" charset="0"/>
                <a:cs typeface="Arial" charset="0"/>
              </a:rPr>
              <a:t>Client gets a layout from the NFS Server</a:t>
            </a:r>
          </a:p>
          <a:p>
            <a:r>
              <a:rPr lang="en-US" sz="2000">
                <a:latin typeface="Arial" charset="0"/>
                <a:ea typeface="ＭＳ Ｐゴシック" charset="0"/>
                <a:cs typeface="Arial" charset="0"/>
              </a:rPr>
              <a:t>The layout maps the file onto storage devices and addresses</a:t>
            </a:r>
          </a:p>
          <a:p>
            <a:r>
              <a:rPr lang="en-US" sz="2000">
                <a:latin typeface="Arial" charset="0"/>
                <a:ea typeface="ＭＳ Ｐゴシック" charset="0"/>
                <a:cs typeface="Arial" charset="0"/>
              </a:rPr>
              <a:t>The client uses the layout to perform direct I/O to storage</a:t>
            </a:r>
          </a:p>
          <a:p>
            <a:r>
              <a:rPr lang="en-US" sz="2000">
                <a:latin typeface="Arial" charset="0"/>
                <a:ea typeface="ＭＳ Ｐゴシック" charset="0"/>
                <a:cs typeface="Arial" charset="0"/>
              </a:rPr>
              <a:t>At any time the server can recall the layout (leases/delegations)</a:t>
            </a:r>
          </a:p>
          <a:p>
            <a:r>
              <a:rPr lang="en-US" sz="2000">
                <a:latin typeface="Arial" charset="0"/>
                <a:ea typeface="ＭＳ Ｐゴシック" charset="0"/>
                <a:cs typeface="Arial" charset="0"/>
              </a:rPr>
              <a:t>Client commits changes and returns the layout when it’s done</a:t>
            </a:r>
          </a:p>
          <a:p>
            <a:r>
              <a:rPr lang="en-US" sz="2000">
                <a:latin typeface="Arial" charset="0"/>
                <a:ea typeface="ＭＳ Ｐゴシック" charset="0"/>
                <a:cs typeface="Arial" charset="0"/>
              </a:rPr>
              <a:t>pNFS is optional, the client can always use regular NFSv4 I/O</a:t>
            </a:r>
          </a:p>
          <a:p>
            <a:endParaRPr lang="en-US" sz="2000">
              <a:latin typeface="Arial" charset="0"/>
              <a:ea typeface="ＭＳ Ｐゴシック" charset="0"/>
              <a:cs typeface="Arial" charset="0"/>
            </a:endParaRPr>
          </a:p>
        </p:txBody>
      </p:sp>
      <p:sp>
        <p:nvSpPr>
          <p:cNvPr id="82950" name="AutoShape 5"/>
          <p:cNvSpPr>
            <a:spLocks noChangeArrowheads="1"/>
          </p:cNvSpPr>
          <p:nvPr/>
        </p:nvSpPr>
        <p:spPr bwMode="auto">
          <a:xfrm>
            <a:off x="2209800" y="5029200"/>
            <a:ext cx="3194050" cy="204788"/>
          </a:xfrm>
          <a:prstGeom prst="leftRightArrow">
            <a:avLst>
              <a:gd name="adj1" fmla="val 46537"/>
              <a:gd name="adj2" fmla="val 118565"/>
            </a:avLst>
          </a:prstGeom>
          <a:solidFill>
            <a:srgbClr val="009900"/>
          </a:solidFill>
          <a:ln w="9525">
            <a:solidFill>
              <a:schemeClr val="tx1"/>
            </a:solidFill>
            <a:miter lim="800000"/>
            <a:headEnd/>
            <a:tailEnd/>
          </a:ln>
        </p:spPr>
        <p:txBody>
          <a:bodyPr anchor="ctr">
            <a:spAutoFit/>
          </a:bodyPr>
          <a:lstStyle/>
          <a:p>
            <a:pPr defTabSz="914400">
              <a:defRPr/>
            </a:pPr>
            <a:endParaRPr lang="en-US" sz="1800">
              <a:solidFill>
                <a:srgbClr val="000000"/>
              </a:solidFill>
              <a:ea typeface="+mn-ea"/>
              <a:cs typeface="+mn-cs"/>
            </a:endParaRPr>
          </a:p>
        </p:txBody>
      </p:sp>
      <p:sp>
        <p:nvSpPr>
          <p:cNvPr id="82951" name="Line 6"/>
          <p:cNvSpPr>
            <a:spLocks noChangeShapeType="1"/>
          </p:cNvSpPr>
          <p:nvPr/>
        </p:nvSpPr>
        <p:spPr bwMode="auto">
          <a:xfrm flipH="1" flipV="1">
            <a:off x="2209800" y="5562600"/>
            <a:ext cx="2085975" cy="258763"/>
          </a:xfrm>
          <a:prstGeom prst="line">
            <a:avLst/>
          </a:prstGeom>
          <a:noFill/>
          <a:ln w="57150">
            <a:solidFill>
              <a:srgbClr val="009900"/>
            </a:solidFill>
            <a:round/>
            <a:headEnd type="triangle" w="med" len="med"/>
            <a:tailEnd type="triangle" w="med" len="med"/>
          </a:ln>
        </p:spPr>
        <p:txBody>
          <a:bodyPr>
            <a:spAutoFit/>
          </a:bodyPr>
          <a:lstStyle/>
          <a:p>
            <a:pPr defTabSz="914400">
              <a:defRPr/>
            </a:pPr>
            <a:endParaRPr lang="en-US" sz="1800">
              <a:solidFill>
                <a:srgbClr val="000000"/>
              </a:solidFill>
              <a:ea typeface="+mn-ea"/>
              <a:cs typeface="+mn-cs"/>
            </a:endParaRPr>
          </a:p>
        </p:txBody>
      </p:sp>
      <p:pic>
        <p:nvPicPr>
          <p:cNvPr id="182277" name="Picture 7" descr="filemanager_single"/>
          <p:cNvPicPr>
            <a:picLocks noChangeAspect="1" noChangeArrowheads="1"/>
          </p:cNvPicPr>
          <p:nvPr/>
        </p:nvPicPr>
        <p:blipFill>
          <a:blip r:embed="rId3">
            <a:extLst>
              <a:ext uri="{28A0092B-C50C-407E-A947-70E740481C1C}">
                <a14:useLocalDpi xmlns:a14="http://schemas.microsoft.com/office/drawing/2010/main" val="0"/>
              </a:ext>
            </a:extLst>
          </a:blip>
          <a:srcRect b="10280"/>
          <a:stretch>
            <a:fillRect/>
          </a:stretch>
        </p:blipFill>
        <p:spPr bwMode="auto">
          <a:xfrm>
            <a:off x="4162425" y="5429250"/>
            <a:ext cx="790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2278" name="Object 2"/>
          <p:cNvGraphicFramePr>
            <a:graphicFrameLocks noChangeAspect="1"/>
          </p:cNvGraphicFramePr>
          <p:nvPr/>
        </p:nvGraphicFramePr>
        <p:xfrm>
          <a:off x="5410200" y="4648200"/>
          <a:ext cx="655638" cy="458788"/>
        </p:xfrm>
        <a:graphic>
          <a:graphicData uri="http://schemas.openxmlformats.org/presentationml/2006/ole">
            <mc:AlternateContent xmlns:mc="http://schemas.openxmlformats.org/markup-compatibility/2006">
              <mc:Choice xmlns:v="urn:schemas-microsoft-com:vml" Requires="v">
                <p:oleObj spid="_x0000_s58385" name="Photo Editor Photo" r:id="rId4" imgW="476316" imgH="333333" progId="MSPhotoEd.3">
                  <p:embed/>
                </p:oleObj>
              </mc:Choice>
              <mc:Fallback>
                <p:oleObj name="Photo Editor Photo" r:id="rId4"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648200"/>
                        <a:ext cx="6556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182279" name="Picture 9"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919163" y="4967288"/>
            <a:ext cx="14112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80" name="Picture 10"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919163" y="5181600"/>
            <a:ext cx="14112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81" name="Picture 11" descr="server_single"/>
          <p:cNvPicPr>
            <a:picLocks noChangeAspect="1" noChangeArrowheads="1"/>
          </p:cNvPicPr>
          <p:nvPr/>
        </p:nvPicPr>
        <p:blipFill>
          <a:blip r:embed="rId6">
            <a:extLst>
              <a:ext uri="{28A0092B-C50C-407E-A947-70E740481C1C}">
                <a14:useLocalDpi xmlns:a14="http://schemas.microsoft.com/office/drawing/2010/main" val="0"/>
              </a:ext>
            </a:extLst>
          </a:blip>
          <a:srcRect t="33882" b="37646"/>
          <a:stretch>
            <a:fillRect/>
          </a:stretch>
        </p:blipFill>
        <p:spPr bwMode="auto">
          <a:xfrm>
            <a:off x="919163" y="5410200"/>
            <a:ext cx="14112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2282" name="Object 3"/>
          <p:cNvGraphicFramePr>
            <a:graphicFrameLocks noChangeAspect="1"/>
          </p:cNvGraphicFramePr>
          <p:nvPr/>
        </p:nvGraphicFramePr>
        <p:xfrm>
          <a:off x="5419725" y="5105400"/>
          <a:ext cx="655638" cy="458788"/>
        </p:xfrm>
        <a:graphic>
          <a:graphicData uri="http://schemas.openxmlformats.org/presentationml/2006/ole">
            <mc:AlternateContent xmlns:mc="http://schemas.openxmlformats.org/markup-compatibility/2006">
              <mc:Choice xmlns:v="urn:schemas-microsoft-com:vml" Requires="v">
                <p:oleObj spid="_x0000_s58386" name="Photo Editor Photo" r:id="rId7" imgW="476316" imgH="333333" progId="MSPhotoEd.3">
                  <p:embed/>
                </p:oleObj>
              </mc:Choice>
              <mc:Fallback>
                <p:oleObj name="Photo Editor Photo" r:id="rId7" imgW="476316" imgH="33333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725" y="5105400"/>
                        <a:ext cx="6556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82283" name="Text Box 13"/>
          <p:cNvSpPr txBox="1">
            <a:spLocks noChangeArrowheads="1"/>
          </p:cNvSpPr>
          <p:nvPr/>
        </p:nvSpPr>
        <p:spPr bwMode="auto">
          <a:xfrm>
            <a:off x="1066800" y="5867400"/>
            <a:ext cx="862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600" b="1">
                <a:solidFill>
                  <a:srgbClr val="000000"/>
                </a:solidFill>
                <a:cs typeface="Times New Roman" charset="0"/>
              </a:rPr>
              <a:t>Clients</a:t>
            </a:r>
          </a:p>
        </p:txBody>
      </p:sp>
      <p:sp>
        <p:nvSpPr>
          <p:cNvPr id="182284" name="Text Box 14"/>
          <p:cNvSpPr txBox="1">
            <a:spLocks noChangeArrowheads="1"/>
          </p:cNvSpPr>
          <p:nvPr/>
        </p:nvSpPr>
        <p:spPr bwMode="auto">
          <a:xfrm>
            <a:off x="5181600" y="556260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600" b="1">
                <a:solidFill>
                  <a:srgbClr val="000000"/>
                </a:solidFill>
                <a:cs typeface="Times New Roman" charset="0"/>
              </a:rPr>
              <a:t>Storage</a:t>
            </a:r>
          </a:p>
        </p:txBody>
      </p:sp>
      <p:sp>
        <p:nvSpPr>
          <p:cNvPr id="182285" name="Text Box 15"/>
          <p:cNvSpPr txBox="1">
            <a:spLocks noChangeArrowheads="1"/>
          </p:cNvSpPr>
          <p:nvPr/>
        </p:nvSpPr>
        <p:spPr bwMode="auto">
          <a:xfrm>
            <a:off x="3883025" y="6016625"/>
            <a:ext cx="1638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600" b="1">
                <a:solidFill>
                  <a:srgbClr val="000000"/>
                </a:solidFill>
                <a:cs typeface="Times New Roman" charset="0"/>
              </a:rPr>
              <a:t>NFSv4+ Server</a:t>
            </a:r>
          </a:p>
        </p:txBody>
      </p:sp>
      <p:sp>
        <p:nvSpPr>
          <p:cNvPr id="82959" name="Rectangle 16"/>
          <p:cNvSpPr>
            <a:spLocks noChangeArrowheads="1"/>
          </p:cNvSpPr>
          <p:nvPr/>
        </p:nvSpPr>
        <p:spPr bwMode="auto">
          <a:xfrm>
            <a:off x="2209800" y="4572000"/>
            <a:ext cx="838200" cy="155575"/>
          </a:xfrm>
          <a:prstGeom prst="rect">
            <a:avLst/>
          </a:prstGeom>
          <a:solidFill>
            <a:srgbClr val="009900"/>
          </a:solidFill>
          <a:ln w="9525">
            <a:solidFill>
              <a:schemeClr val="tx1"/>
            </a:solidFill>
            <a:miter lim="800000"/>
            <a:headEnd/>
            <a:tailEnd/>
          </a:ln>
        </p:spPr>
        <p:txBody>
          <a:bodyPr anchor="ctr">
            <a:spAutoFit/>
          </a:bodyPr>
          <a:lstStyle/>
          <a:p>
            <a:pPr defTabSz="914400">
              <a:defRPr/>
            </a:pPr>
            <a:endParaRPr lang="en-US" sz="1800">
              <a:solidFill>
                <a:srgbClr val="000000"/>
              </a:solidFill>
              <a:ea typeface="+mn-ea"/>
              <a:cs typeface="+mn-cs"/>
            </a:endParaRPr>
          </a:p>
        </p:txBody>
      </p:sp>
      <p:sp>
        <p:nvSpPr>
          <p:cNvPr id="82960" name="Rectangle 18"/>
          <p:cNvSpPr>
            <a:spLocks noChangeArrowheads="1"/>
          </p:cNvSpPr>
          <p:nvPr/>
        </p:nvSpPr>
        <p:spPr bwMode="auto">
          <a:xfrm>
            <a:off x="2209800" y="4724400"/>
            <a:ext cx="838200" cy="152400"/>
          </a:xfrm>
          <a:prstGeom prst="rect">
            <a:avLst/>
          </a:prstGeom>
          <a:solidFill>
            <a:srgbClr val="009900"/>
          </a:solidFill>
          <a:ln w="9525">
            <a:solidFill>
              <a:schemeClr val="tx1"/>
            </a:solidFill>
            <a:miter lim="800000"/>
            <a:headEnd/>
            <a:tailEnd/>
          </a:ln>
        </p:spPr>
        <p:txBody>
          <a:bodyPr anchor="ctr">
            <a:spAutoFit/>
          </a:bodyPr>
          <a:lstStyle/>
          <a:p>
            <a:pPr defTabSz="914400">
              <a:defRPr/>
            </a:pPr>
            <a:endParaRPr lang="en-US" sz="1800">
              <a:solidFill>
                <a:srgbClr val="000000"/>
              </a:solidFill>
              <a:ea typeface="+mn-ea"/>
              <a:cs typeface="+mn-cs"/>
            </a:endParaRPr>
          </a:p>
        </p:txBody>
      </p:sp>
      <p:sp>
        <p:nvSpPr>
          <p:cNvPr id="182288" name="Text Box 20"/>
          <p:cNvSpPr txBox="1">
            <a:spLocks noChangeArrowheads="1"/>
          </p:cNvSpPr>
          <p:nvPr/>
        </p:nvSpPr>
        <p:spPr bwMode="auto">
          <a:xfrm>
            <a:off x="2209800" y="424815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b="1">
                <a:solidFill>
                  <a:srgbClr val="000000"/>
                </a:solidFill>
                <a:cs typeface="Times New Roman" charset="0"/>
              </a:rPr>
              <a:t>layout</a:t>
            </a:r>
          </a:p>
        </p:txBody>
      </p:sp>
      <p:sp>
        <p:nvSpPr>
          <p:cNvPr id="82962" name="Freeform 21"/>
          <p:cNvSpPr>
            <a:spLocks/>
          </p:cNvSpPr>
          <p:nvPr/>
        </p:nvSpPr>
        <p:spPr bwMode="auto">
          <a:xfrm>
            <a:off x="3048000" y="4800600"/>
            <a:ext cx="2362200" cy="584200"/>
          </a:xfrm>
          <a:custGeom>
            <a:avLst/>
            <a:gdLst>
              <a:gd name="T0" fmla="*/ 0 w 1968"/>
              <a:gd name="T1" fmla="*/ 0 h 552"/>
              <a:gd name="T2" fmla="*/ 1313947343 w 1968"/>
              <a:gd name="T3" fmla="*/ 107526667 h 552"/>
              <a:gd name="T4" fmla="*/ 2005498198 w 1968"/>
              <a:gd name="T5" fmla="*/ 537633333 h 552"/>
              <a:gd name="T6" fmla="*/ 2147483647 w 1968"/>
              <a:gd name="T7" fmla="*/ 591396667 h 552"/>
              <a:gd name="T8" fmla="*/ 0 60000 65536"/>
              <a:gd name="T9" fmla="*/ 0 60000 65536"/>
              <a:gd name="T10" fmla="*/ 0 60000 65536"/>
              <a:gd name="T11" fmla="*/ 0 60000 65536"/>
              <a:gd name="T12" fmla="*/ 0 w 1968"/>
              <a:gd name="T13" fmla="*/ 0 h 552"/>
              <a:gd name="T14" fmla="*/ 1968 w 1968"/>
              <a:gd name="T15" fmla="*/ 552 h 552"/>
            </a:gdLst>
            <a:ahLst/>
            <a:cxnLst>
              <a:cxn ang="T8">
                <a:pos x="T0" y="T1"/>
              </a:cxn>
              <a:cxn ang="T9">
                <a:pos x="T2" y="T3"/>
              </a:cxn>
              <a:cxn ang="T10">
                <a:pos x="T4" y="T5"/>
              </a:cxn>
              <a:cxn ang="T11">
                <a:pos x="T6" y="T7"/>
              </a:cxn>
            </a:cxnLst>
            <a:rect l="T12" t="T13" r="T14" b="T15"/>
            <a:pathLst>
              <a:path w="1968" h="552">
                <a:moveTo>
                  <a:pt x="0" y="0"/>
                </a:moveTo>
                <a:cubicBezTo>
                  <a:pt x="340" y="8"/>
                  <a:pt x="680" y="16"/>
                  <a:pt x="912" y="96"/>
                </a:cubicBezTo>
                <a:cubicBezTo>
                  <a:pt x="1144" y="176"/>
                  <a:pt x="1216" y="408"/>
                  <a:pt x="1392" y="480"/>
                </a:cubicBezTo>
                <a:cubicBezTo>
                  <a:pt x="1568" y="552"/>
                  <a:pt x="1768" y="540"/>
                  <a:pt x="1968" y="528"/>
                </a:cubicBezTo>
              </a:path>
            </a:pathLst>
          </a:custGeom>
          <a:noFill/>
          <a:ln w="9525">
            <a:solidFill>
              <a:schemeClr val="tx1"/>
            </a:solidFill>
            <a:round/>
            <a:headEnd/>
            <a:tailEnd type="stealth" w="lg" len="lg"/>
          </a:ln>
        </p:spPr>
        <p:txBody>
          <a:bodyPr>
            <a:spAutoFit/>
          </a:bodyPr>
          <a:lstStyle/>
          <a:p>
            <a:pPr defTabSz="914400">
              <a:defRPr/>
            </a:pPr>
            <a:endParaRPr lang="en-US" sz="1800">
              <a:solidFill>
                <a:srgbClr val="000000"/>
              </a:solidFill>
              <a:ea typeface="+mn-ea"/>
              <a:cs typeface="+mn-cs"/>
            </a:endParaRPr>
          </a:p>
        </p:txBody>
      </p:sp>
      <p:sp>
        <p:nvSpPr>
          <p:cNvPr id="82963" name="Freeform 22"/>
          <p:cNvSpPr>
            <a:spLocks/>
          </p:cNvSpPr>
          <p:nvPr/>
        </p:nvSpPr>
        <p:spPr bwMode="auto">
          <a:xfrm>
            <a:off x="3048000" y="4622800"/>
            <a:ext cx="2362200" cy="254000"/>
          </a:xfrm>
          <a:custGeom>
            <a:avLst/>
            <a:gdLst>
              <a:gd name="T0" fmla="*/ 0 w 1488"/>
              <a:gd name="T1" fmla="*/ 40322500 h 160"/>
              <a:gd name="T2" fmla="*/ 2056447500 w 1488"/>
              <a:gd name="T3" fmla="*/ 40322500 h 160"/>
              <a:gd name="T4" fmla="*/ 2147483647 w 1488"/>
              <a:gd name="T5" fmla="*/ 282257500 h 160"/>
              <a:gd name="T6" fmla="*/ 2147483647 w 1488"/>
              <a:gd name="T7" fmla="*/ 403225000 h 160"/>
              <a:gd name="T8" fmla="*/ 0 60000 65536"/>
              <a:gd name="T9" fmla="*/ 0 60000 65536"/>
              <a:gd name="T10" fmla="*/ 0 60000 65536"/>
              <a:gd name="T11" fmla="*/ 0 60000 65536"/>
              <a:gd name="T12" fmla="*/ 0 w 1488"/>
              <a:gd name="T13" fmla="*/ 0 h 160"/>
              <a:gd name="T14" fmla="*/ 1488 w 1488"/>
              <a:gd name="T15" fmla="*/ 160 h 160"/>
            </a:gdLst>
            <a:ahLst/>
            <a:cxnLst>
              <a:cxn ang="T8">
                <a:pos x="T0" y="T1"/>
              </a:cxn>
              <a:cxn ang="T9">
                <a:pos x="T2" y="T3"/>
              </a:cxn>
              <a:cxn ang="T10">
                <a:pos x="T4" y="T5"/>
              </a:cxn>
              <a:cxn ang="T11">
                <a:pos x="T6" y="T7"/>
              </a:cxn>
            </a:cxnLst>
            <a:rect l="T12" t="T13" r="T14" b="T15"/>
            <a:pathLst>
              <a:path w="1488" h="160">
                <a:moveTo>
                  <a:pt x="0" y="16"/>
                </a:moveTo>
                <a:cubicBezTo>
                  <a:pt x="324" y="8"/>
                  <a:pt x="648" y="0"/>
                  <a:pt x="816" y="16"/>
                </a:cubicBezTo>
                <a:cubicBezTo>
                  <a:pt x="984" y="32"/>
                  <a:pt x="896" y="88"/>
                  <a:pt x="1008" y="112"/>
                </a:cubicBezTo>
                <a:cubicBezTo>
                  <a:pt x="1120" y="136"/>
                  <a:pt x="1304" y="148"/>
                  <a:pt x="1488" y="160"/>
                </a:cubicBezTo>
              </a:path>
            </a:pathLst>
          </a:custGeom>
          <a:noFill/>
          <a:ln w="9525">
            <a:solidFill>
              <a:schemeClr val="tx1"/>
            </a:solidFill>
            <a:round/>
            <a:headEnd/>
            <a:tailEnd type="stealth" w="lg" len="lg"/>
          </a:ln>
        </p:spPr>
        <p:txBody>
          <a:bodyPr wrap="none">
            <a:spAutoFit/>
          </a:bodyPr>
          <a:lstStyle/>
          <a:p>
            <a:pPr defTabSz="914400">
              <a:defRPr/>
            </a:pPr>
            <a:endParaRPr lang="en-US" sz="1800">
              <a:solidFill>
                <a:srgbClr val="000000"/>
              </a:solidFill>
              <a:ea typeface="+mn-ea"/>
              <a:cs typeface="+mn-cs"/>
            </a:endParaRPr>
          </a:p>
        </p:txBody>
      </p:sp>
      <p:sp>
        <p:nvSpPr>
          <p:cNvPr id="82964" name="Line 23"/>
          <p:cNvSpPr>
            <a:spLocks noChangeShapeType="1"/>
          </p:cNvSpPr>
          <p:nvPr/>
        </p:nvSpPr>
        <p:spPr bwMode="auto">
          <a:xfrm>
            <a:off x="2362200" y="45720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65" name="Line 24"/>
          <p:cNvSpPr>
            <a:spLocks noChangeShapeType="1"/>
          </p:cNvSpPr>
          <p:nvPr/>
        </p:nvSpPr>
        <p:spPr bwMode="auto">
          <a:xfrm>
            <a:off x="2743200" y="45720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66" name="Line 25"/>
          <p:cNvSpPr>
            <a:spLocks noChangeShapeType="1"/>
          </p:cNvSpPr>
          <p:nvPr/>
        </p:nvSpPr>
        <p:spPr bwMode="auto">
          <a:xfrm>
            <a:off x="2286000" y="47244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67" name="Line 26"/>
          <p:cNvSpPr>
            <a:spLocks noChangeShapeType="1"/>
          </p:cNvSpPr>
          <p:nvPr/>
        </p:nvSpPr>
        <p:spPr bwMode="auto">
          <a:xfrm>
            <a:off x="2438400" y="47244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68" name="Line 27"/>
          <p:cNvSpPr>
            <a:spLocks noChangeShapeType="1"/>
          </p:cNvSpPr>
          <p:nvPr/>
        </p:nvSpPr>
        <p:spPr bwMode="auto">
          <a:xfrm flipH="1">
            <a:off x="2590800" y="47244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69" name="Line 28"/>
          <p:cNvSpPr>
            <a:spLocks noChangeShapeType="1"/>
          </p:cNvSpPr>
          <p:nvPr/>
        </p:nvSpPr>
        <p:spPr bwMode="auto">
          <a:xfrm>
            <a:off x="2819400" y="4724400"/>
            <a:ext cx="0" cy="152400"/>
          </a:xfrm>
          <a:prstGeom prst="line">
            <a:avLst/>
          </a:prstGeom>
          <a:noFill/>
          <a:ln w="9525">
            <a:solidFill>
              <a:schemeClr val="tx1"/>
            </a:solidFill>
            <a:round/>
            <a:headEnd/>
            <a:tailEnd/>
          </a:ln>
        </p:spPr>
        <p:txBody>
          <a:bodyPr/>
          <a:lstStyle/>
          <a:p>
            <a:pPr defTabSz="914400">
              <a:defRPr/>
            </a:pPr>
            <a:endParaRPr lang="en-US" sz="1800">
              <a:solidFill>
                <a:srgbClr val="000000"/>
              </a:solidFill>
              <a:ea typeface="+mn-ea"/>
              <a:cs typeface="+mn-cs"/>
            </a:endParaRPr>
          </a:p>
        </p:txBody>
      </p:sp>
      <p:sp>
        <p:nvSpPr>
          <p:cNvPr id="82970" name="TextBox 25"/>
          <p:cNvSpPr txBox="1">
            <a:spLocks noChangeArrowheads="1"/>
          </p:cNvSpPr>
          <p:nvPr/>
        </p:nvSpPr>
        <p:spPr bwMode="auto">
          <a:xfrm>
            <a:off x="6738938" y="6411913"/>
            <a:ext cx="2786062" cy="369887"/>
          </a:xfrm>
          <a:prstGeom prst="rect">
            <a:avLst/>
          </a:prstGeom>
          <a:noFill/>
          <a:ln w="9525">
            <a:noFill/>
            <a:miter lim="800000"/>
            <a:headEnd/>
            <a:tailEnd/>
          </a:ln>
        </p:spPr>
        <p:txBody>
          <a:bodyPr>
            <a:spAutoFit/>
          </a:bodyPr>
          <a:lstStyle/>
          <a:p>
            <a:pPr defTabSz="914400">
              <a:defRPr/>
            </a:pPr>
            <a:r>
              <a:rPr lang="en-US" sz="1800" b="1">
                <a:solidFill>
                  <a:srgbClr val="000000"/>
                </a:solidFill>
                <a:ea typeface="+mn-ea"/>
                <a:cs typeface="+mn-cs"/>
              </a:rPr>
              <a:t>[David Black, SNIA]</a:t>
            </a:r>
          </a:p>
        </p:txBody>
      </p:sp>
    </p:spTree>
    <p:extLst>
      <p:ext uri="{BB962C8B-B14F-4D97-AF65-F5344CB8AC3E}">
        <p14:creationId xmlns:p14="http://schemas.microsoft.com/office/powerpoint/2010/main" val="2134567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2"/>
          <p:cNvSpPr>
            <a:spLocks noGrp="1"/>
          </p:cNvSpPr>
          <p:nvPr>
            <p:ph type="title"/>
          </p:nvPr>
        </p:nvSpPr>
        <p:spPr/>
        <p:txBody>
          <a:bodyPr/>
          <a:lstStyle/>
          <a:p>
            <a:r>
              <a:rPr lang="en-US">
                <a:latin typeface="Arial" charset="0"/>
                <a:ea typeface="ＭＳ Ｐゴシック" charset="0"/>
              </a:rPr>
              <a:t>Definition of a lock (mutex)</a:t>
            </a:r>
          </a:p>
        </p:txBody>
      </p:sp>
      <p:sp>
        <p:nvSpPr>
          <p:cNvPr id="43010" name="Content Placeholder 3"/>
          <p:cNvSpPr>
            <a:spLocks noGrp="1"/>
          </p:cNvSpPr>
          <p:nvPr>
            <p:ph idx="1"/>
          </p:nvPr>
        </p:nvSpPr>
        <p:spPr>
          <a:xfrm>
            <a:off x="457200" y="1600200"/>
            <a:ext cx="8382000" cy="4111625"/>
          </a:xfrm>
        </p:spPr>
        <p:txBody>
          <a:bodyPr/>
          <a:lstStyle/>
          <a:p>
            <a:r>
              <a:rPr lang="en-US" b="0" dirty="0">
                <a:latin typeface="Arial" charset="0"/>
                <a:ea typeface="ＭＳ Ｐゴシック" charset="0"/>
              </a:rPr>
              <a:t>Acquire + release ops on </a:t>
            </a:r>
            <a:r>
              <a:rPr lang="en-US" b="0" i="1" dirty="0">
                <a:latin typeface="Arial" charset="0"/>
                <a:ea typeface="ＭＳ Ｐゴシック" charset="0"/>
              </a:rPr>
              <a:t>L</a:t>
            </a:r>
            <a:r>
              <a:rPr lang="en-US" b="0" dirty="0">
                <a:latin typeface="Arial" charset="0"/>
                <a:ea typeface="ＭＳ Ｐゴシック" charset="0"/>
              </a:rPr>
              <a:t> are strictly </a:t>
            </a:r>
            <a:r>
              <a:rPr lang="en-US" b="0" u="sng" dirty="0">
                <a:latin typeface="Arial" charset="0"/>
                <a:ea typeface="ＭＳ Ｐゴシック" charset="0"/>
              </a:rPr>
              <a:t>paired</a:t>
            </a:r>
            <a:r>
              <a:rPr lang="en-US" b="0" dirty="0">
                <a:latin typeface="Arial" charset="0"/>
                <a:ea typeface="ＭＳ Ｐゴシック" charset="0"/>
              </a:rPr>
              <a:t>.</a:t>
            </a:r>
          </a:p>
          <a:p>
            <a:pPr lvl="1"/>
            <a:r>
              <a:rPr lang="en-US" b="0" dirty="0">
                <a:latin typeface="Arial" charset="0"/>
                <a:ea typeface="ＭＳ Ｐゴシック" charset="0"/>
              </a:rPr>
              <a:t>After </a:t>
            </a:r>
            <a:r>
              <a:rPr lang="en-US" dirty="0">
                <a:solidFill>
                  <a:srgbClr val="800000"/>
                </a:solidFill>
                <a:latin typeface="Arial" charset="0"/>
                <a:ea typeface="ＭＳ Ｐゴシック" charset="0"/>
              </a:rPr>
              <a:t>acquire</a:t>
            </a:r>
            <a:r>
              <a:rPr lang="en-US" b="0" dirty="0">
                <a:solidFill>
                  <a:srgbClr val="800000"/>
                </a:solidFill>
                <a:latin typeface="Arial" charset="0"/>
                <a:ea typeface="ＭＳ Ｐゴシック" charset="0"/>
              </a:rPr>
              <a:t> </a:t>
            </a:r>
            <a:r>
              <a:rPr lang="en-US" b="0" dirty="0">
                <a:latin typeface="Arial" charset="0"/>
                <a:ea typeface="ＭＳ Ｐゴシック" charset="0"/>
              </a:rPr>
              <a:t>completes, the caller holds (owns) the lock </a:t>
            </a:r>
            <a:r>
              <a:rPr lang="en-US" b="0" i="1" dirty="0">
                <a:latin typeface="Arial" charset="0"/>
                <a:ea typeface="ＭＳ Ｐゴシック" charset="0"/>
              </a:rPr>
              <a:t>L</a:t>
            </a:r>
            <a:r>
              <a:rPr lang="en-US" b="0" dirty="0">
                <a:latin typeface="Arial" charset="0"/>
                <a:ea typeface="ＭＳ Ｐゴシック" charset="0"/>
              </a:rPr>
              <a:t> until the </a:t>
            </a:r>
            <a:r>
              <a:rPr lang="en-US" b="0" dirty="0">
                <a:solidFill>
                  <a:schemeClr val="tx1"/>
                </a:solidFill>
                <a:latin typeface="Arial" charset="0"/>
                <a:ea typeface="ＭＳ Ｐゴシック" charset="0"/>
              </a:rPr>
              <a:t>matching </a:t>
            </a:r>
            <a:r>
              <a:rPr lang="en-US" dirty="0">
                <a:solidFill>
                  <a:srgbClr val="800000"/>
                </a:solidFill>
                <a:latin typeface="Arial" charset="0"/>
                <a:ea typeface="ＭＳ Ｐゴシック" charset="0"/>
              </a:rPr>
              <a:t>release</a:t>
            </a:r>
            <a:r>
              <a:rPr lang="en-US" b="0" dirty="0">
                <a:latin typeface="Arial" charset="0"/>
                <a:ea typeface="ＭＳ Ｐゴシック" charset="0"/>
              </a:rPr>
              <a:t>.</a:t>
            </a:r>
          </a:p>
          <a:p>
            <a:r>
              <a:rPr lang="en-US" b="0" dirty="0">
                <a:latin typeface="Arial" charset="0"/>
                <a:ea typeface="ＭＳ Ｐゴシック" charset="0"/>
              </a:rPr>
              <a:t>Acquire + release pairs on each </a:t>
            </a:r>
            <a:r>
              <a:rPr lang="en-US" b="0" i="1" dirty="0">
                <a:latin typeface="Arial" charset="0"/>
                <a:ea typeface="ＭＳ Ｐゴシック" charset="0"/>
              </a:rPr>
              <a:t>L </a:t>
            </a:r>
            <a:r>
              <a:rPr lang="en-US" b="0" dirty="0">
                <a:latin typeface="Arial" charset="0"/>
                <a:ea typeface="ＭＳ Ｐゴシック" charset="0"/>
              </a:rPr>
              <a:t>are </a:t>
            </a:r>
            <a:r>
              <a:rPr lang="en-US" b="0" u="sng" dirty="0">
                <a:latin typeface="Arial" charset="0"/>
                <a:ea typeface="ＭＳ Ｐゴシック" charset="0"/>
              </a:rPr>
              <a:t>ordered</a:t>
            </a:r>
            <a:r>
              <a:rPr lang="en-US" b="0" dirty="0">
                <a:latin typeface="Arial" charset="0"/>
                <a:ea typeface="ＭＳ Ｐゴシック" charset="0"/>
              </a:rPr>
              <a:t>.</a:t>
            </a:r>
          </a:p>
          <a:p>
            <a:pPr lvl="1"/>
            <a:r>
              <a:rPr lang="en-US" b="0" dirty="0">
                <a:latin typeface="Arial" charset="0"/>
                <a:ea typeface="ＭＳ Ｐゴシック" charset="0"/>
              </a:rPr>
              <a:t>Total order: each lock </a:t>
            </a:r>
            <a:r>
              <a:rPr lang="en-US" b="0" i="1" dirty="0">
                <a:latin typeface="Arial" charset="0"/>
                <a:ea typeface="ＭＳ Ｐゴシック" charset="0"/>
              </a:rPr>
              <a:t>L </a:t>
            </a:r>
            <a:r>
              <a:rPr lang="en-US" b="0" dirty="0">
                <a:latin typeface="Arial" charset="0"/>
                <a:ea typeface="ＭＳ Ｐゴシック" charset="0"/>
              </a:rPr>
              <a:t>has at most one holder.</a:t>
            </a:r>
          </a:p>
          <a:p>
            <a:pPr lvl="1"/>
            <a:r>
              <a:rPr lang="en-US" b="0" dirty="0">
                <a:latin typeface="Arial" charset="0"/>
                <a:ea typeface="ＭＳ Ｐゴシック" charset="0"/>
              </a:rPr>
              <a:t>That property is </a:t>
            </a:r>
            <a:r>
              <a:rPr lang="en-US" dirty="0">
                <a:solidFill>
                  <a:srgbClr val="800000"/>
                </a:solidFill>
                <a:latin typeface="Arial" charset="0"/>
                <a:ea typeface="ＭＳ Ｐゴシック" charset="0"/>
              </a:rPr>
              <a:t>mutual exclusion</a:t>
            </a:r>
            <a:r>
              <a:rPr lang="en-US" b="0" dirty="0">
                <a:latin typeface="Arial" charset="0"/>
                <a:ea typeface="ＭＳ Ｐゴシック" charset="0"/>
              </a:rPr>
              <a:t>; </a:t>
            </a:r>
            <a:r>
              <a:rPr lang="en-US" b="0" i="1" dirty="0">
                <a:latin typeface="Arial" charset="0"/>
                <a:ea typeface="ＭＳ Ｐゴシック" charset="0"/>
              </a:rPr>
              <a:t>L</a:t>
            </a:r>
            <a:r>
              <a:rPr lang="en-US" b="0" dirty="0">
                <a:latin typeface="Arial" charset="0"/>
                <a:ea typeface="ＭＳ Ｐゴシック" charset="0"/>
              </a:rPr>
              <a:t> is a </a:t>
            </a:r>
            <a:r>
              <a:rPr lang="en-US" dirty="0" err="1">
                <a:solidFill>
                  <a:srgbClr val="800000"/>
                </a:solidFill>
                <a:latin typeface="Arial" charset="0"/>
                <a:ea typeface="ＭＳ Ｐゴシック" charset="0"/>
              </a:rPr>
              <a:t>mutex</a:t>
            </a:r>
            <a:r>
              <a:rPr lang="en-US" b="0" dirty="0">
                <a:latin typeface="Arial" charset="0"/>
                <a:ea typeface="ＭＳ Ｐゴシック" charset="0"/>
              </a:rPr>
              <a:t>.</a:t>
            </a:r>
          </a:p>
          <a:p>
            <a:r>
              <a:rPr lang="en-US" b="0" dirty="0">
                <a:latin typeface="Arial" charset="0"/>
                <a:ea typeface="ＭＳ Ｐゴシック" charset="0"/>
              </a:rPr>
              <a:t>Some lock variants weaken mutual exclusion in useful and well-defined ways.</a:t>
            </a:r>
          </a:p>
          <a:p>
            <a:pPr lvl="1"/>
            <a:r>
              <a:rPr lang="en-US" b="0" dirty="0">
                <a:latin typeface="Arial" charset="0"/>
                <a:ea typeface="ＭＳ Ｐゴシック" charset="0"/>
              </a:rPr>
              <a:t>Reader/writer or </a:t>
            </a:r>
            <a:r>
              <a:rPr lang="en-US" dirty="0" err="1">
                <a:solidFill>
                  <a:srgbClr val="800000"/>
                </a:solidFill>
                <a:latin typeface="Arial" charset="0"/>
                <a:ea typeface="ＭＳ Ｐゴシック" charset="0"/>
              </a:rPr>
              <a:t>SharedLock</a:t>
            </a:r>
            <a:r>
              <a:rPr lang="en-US" b="0" dirty="0">
                <a:latin typeface="Arial" charset="0"/>
                <a:ea typeface="ＭＳ Ｐゴシック" charset="0"/>
              </a:rPr>
              <a:t>: see OS </a:t>
            </a:r>
            <a:r>
              <a:rPr lang="en-US" b="0" dirty="0" smtClean="0">
                <a:latin typeface="Arial" charset="0"/>
                <a:ea typeface="ＭＳ Ｐゴシック" charset="0"/>
              </a:rPr>
              <a:t>notes (later).</a:t>
            </a:r>
            <a:endParaRPr lang="en-US" b="0" dirty="0">
              <a:latin typeface="Arial" charset="0"/>
              <a:ea typeface="ＭＳ Ｐゴシック" charset="0"/>
            </a:endParaRPr>
          </a:p>
          <a:p>
            <a:pPr marL="0" indent="0">
              <a:buNone/>
            </a:pPr>
            <a:endParaRPr lang="en-US" b="0" dirty="0">
              <a:latin typeface="Arial" charset="0"/>
              <a:ea typeface="ＭＳ Ｐゴシック" charset="0"/>
            </a:endParaRPr>
          </a:p>
        </p:txBody>
      </p:sp>
    </p:spTree>
    <p:extLst>
      <p:ext uri="{BB962C8B-B14F-4D97-AF65-F5344CB8AC3E}">
        <p14:creationId xmlns:p14="http://schemas.microsoft.com/office/powerpoint/2010/main" val="34171797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02895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Title 2"/>
          <p:cNvSpPr>
            <a:spLocks noGrp="1"/>
          </p:cNvSpPr>
          <p:nvPr>
            <p:ph type="title"/>
          </p:nvPr>
        </p:nvSpPr>
        <p:spPr/>
        <p:txBody>
          <a:bodyPr/>
          <a:lstStyle/>
          <a:p>
            <a:r>
              <a:rPr lang="en-US">
                <a:latin typeface="Arial" charset="0"/>
                <a:ea typeface="ＭＳ Ｐゴシック" charset="0"/>
              </a:rPr>
              <a:t>A lock service in the real world</a:t>
            </a:r>
          </a:p>
        </p:txBody>
      </p:sp>
      <p:pic>
        <p:nvPicPr>
          <p:cNvPr id="99332"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19438"/>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a:off x="1905000" y="18859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0" name="Text Box 14"/>
          <p:cNvSpPr txBox="1">
            <a:spLocks noChangeArrowheads="1"/>
          </p:cNvSpPr>
          <p:nvPr/>
        </p:nvSpPr>
        <p:spPr bwMode="auto">
          <a:xfrm>
            <a:off x="2667000" y="167640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acquire</a:t>
            </a:r>
            <a:endParaRPr lang="en-US">
              <a:solidFill>
                <a:srgbClr val="003367"/>
              </a:solidFill>
            </a:endParaRPr>
          </a:p>
        </p:txBody>
      </p:sp>
      <p:sp>
        <p:nvSpPr>
          <p:cNvPr id="15" name="Line 12"/>
          <p:cNvSpPr>
            <a:spLocks noChangeShapeType="1"/>
          </p:cNvSpPr>
          <p:nvPr/>
        </p:nvSpPr>
        <p:spPr bwMode="auto">
          <a:xfrm flipH="1">
            <a:off x="1905000" y="2209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6" name="Text Box 14"/>
          <p:cNvSpPr txBox="1">
            <a:spLocks noChangeArrowheads="1"/>
          </p:cNvSpPr>
          <p:nvPr/>
        </p:nvSpPr>
        <p:spPr bwMode="auto">
          <a:xfrm>
            <a:off x="2743200" y="2133600"/>
            <a:ext cx="769938"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grant</a:t>
            </a:r>
            <a:endParaRPr lang="en-US">
              <a:solidFill>
                <a:srgbClr val="003367"/>
              </a:solidFill>
            </a:endParaRPr>
          </a:p>
        </p:txBody>
      </p:sp>
      <p:sp>
        <p:nvSpPr>
          <p:cNvPr id="7" name="Line 8"/>
          <p:cNvSpPr>
            <a:spLocks noChangeShapeType="1"/>
          </p:cNvSpPr>
          <p:nvPr/>
        </p:nvSpPr>
        <p:spPr bwMode="auto">
          <a:xfrm>
            <a:off x="1828800"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1" name="Line 8"/>
          <p:cNvSpPr>
            <a:spLocks noChangeShapeType="1"/>
          </p:cNvSpPr>
          <p:nvPr/>
        </p:nvSpPr>
        <p:spPr bwMode="auto">
          <a:xfrm>
            <a:off x="4440238"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7" name="Line 8"/>
          <p:cNvSpPr>
            <a:spLocks noChangeShapeType="1"/>
          </p:cNvSpPr>
          <p:nvPr/>
        </p:nvSpPr>
        <p:spPr bwMode="auto">
          <a:xfrm flipH="1">
            <a:off x="7065963"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8" name="Line 12"/>
          <p:cNvSpPr>
            <a:spLocks noChangeShapeType="1"/>
          </p:cNvSpPr>
          <p:nvPr/>
        </p:nvSpPr>
        <p:spPr bwMode="auto">
          <a:xfrm flipH="1">
            <a:off x="4495800" y="2190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9" name="Text Box 14"/>
          <p:cNvSpPr txBox="1">
            <a:spLocks noChangeArrowheads="1"/>
          </p:cNvSpPr>
          <p:nvPr/>
        </p:nvSpPr>
        <p:spPr bwMode="auto">
          <a:xfrm flipH="1">
            <a:off x="5202238" y="1981200"/>
            <a:ext cx="1025525" cy="400050"/>
          </a:xfrm>
          <a:prstGeom prst="rect">
            <a:avLst/>
          </a:prstGeom>
          <a:solidFill>
            <a:schemeClr val="bg1"/>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acquire</a:t>
            </a:r>
            <a:endParaRPr lang="en-US">
              <a:solidFill>
                <a:srgbClr val="003367"/>
              </a:solidFill>
            </a:endParaRPr>
          </a:p>
        </p:txBody>
      </p:sp>
      <p:pic>
        <p:nvPicPr>
          <p:cNvPr id="99342"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5525" y="459105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4"/>
          <p:cNvSpPr txBox="1">
            <a:spLocks noChangeArrowheads="1"/>
          </p:cNvSpPr>
          <p:nvPr/>
        </p:nvSpPr>
        <p:spPr bwMode="auto">
          <a:xfrm>
            <a:off x="1143000" y="3729038"/>
            <a:ext cx="406400" cy="461962"/>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b="1">
                <a:solidFill>
                  <a:srgbClr val="003367"/>
                </a:solidFill>
              </a:rPr>
              <a:t>A</a:t>
            </a:r>
            <a:endParaRPr lang="en-US" sz="2800" b="1">
              <a:solidFill>
                <a:srgbClr val="003367"/>
              </a:solidFill>
            </a:endParaRPr>
          </a:p>
        </p:txBody>
      </p:sp>
      <p:sp>
        <p:nvSpPr>
          <p:cNvPr id="31" name="Text Box 14"/>
          <p:cNvSpPr txBox="1">
            <a:spLocks noChangeArrowheads="1"/>
          </p:cNvSpPr>
          <p:nvPr/>
        </p:nvSpPr>
        <p:spPr bwMode="auto">
          <a:xfrm>
            <a:off x="7493000" y="5200650"/>
            <a:ext cx="406400" cy="461963"/>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b="1">
                <a:solidFill>
                  <a:srgbClr val="003367"/>
                </a:solidFill>
              </a:rPr>
              <a:t>B</a:t>
            </a:r>
            <a:endParaRPr lang="en-US" sz="2800" b="1">
              <a:solidFill>
                <a:srgbClr val="003367"/>
              </a:solidFill>
            </a:endParaRPr>
          </a:p>
        </p:txBody>
      </p:sp>
      <p:sp>
        <p:nvSpPr>
          <p:cNvPr id="33" name="Text Box 14"/>
          <p:cNvSpPr txBox="1">
            <a:spLocks noChangeArrowheads="1"/>
          </p:cNvSpPr>
          <p:nvPr/>
        </p:nvSpPr>
        <p:spPr bwMode="auto">
          <a:xfrm>
            <a:off x="1981200" y="2743200"/>
            <a:ext cx="896938" cy="400050"/>
          </a:xfrm>
          <a:prstGeom prst="rect">
            <a:avLst/>
          </a:prstGeom>
          <a:solidFill>
            <a:schemeClr val="bg2"/>
          </a:solid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000">
                <a:solidFill>
                  <a:srgbClr val="003367"/>
                </a:solidFill>
              </a:rPr>
              <a:t>x=x+1</a:t>
            </a:r>
            <a:endParaRPr lang="en-US">
              <a:solidFill>
                <a:srgbClr val="003367"/>
              </a:solidFill>
            </a:endParaRPr>
          </a:p>
        </p:txBody>
      </p:sp>
      <p:pic>
        <p:nvPicPr>
          <p:cNvPr id="99346" name="Picture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105400"/>
            <a:ext cx="914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47" name="Picture 3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8" name="Text Box 41"/>
          <p:cNvSpPr txBox="1">
            <a:spLocks noChangeArrowheads="1"/>
          </p:cNvSpPr>
          <p:nvPr/>
        </p:nvSpPr>
        <p:spPr bwMode="auto">
          <a:xfrm>
            <a:off x="1981200" y="2482850"/>
            <a:ext cx="10191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9600" b="1">
                <a:solidFill>
                  <a:srgbClr val="CC0000"/>
                </a:solidFill>
              </a:rPr>
              <a:t>X</a:t>
            </a:r>
          </a:p>
        </p:txBody>
      </p:sp>
      <p:sp>
        <p:nvSpPr>
          <p:cNvPr id="38" name="Text Box 14"/>
          <p:cNvSpPr txBox="1">
            <a:spLocks noChangeArrowheads="1"/>
          </p:cNvSpPr>
          <p:nvPr/>
        </p:nvSpPr>
        <p:spPr bwMode="auto">
          <a:xfrm>
            <a:off x="7162800" y="2447925"/>
            <a:ext cx="784225" cy="523875"/>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800">
                <a:solidFill>
                  <a:srgbClr val="800000"/>
                </a:solidFill>
              </a:rPr>
              <a:t>???</a:t>
            </a:r>
            <a:endParaRPr lang="en-US" sz="3200">
              <a:solidFill>
                <a:srgbClr val="800000"/>
              </a:solidFill>
            </a:endParaRPr>
          </a:p>
        </p:txBody>
      </p:sp>
      <p:sp>
        <p:nvSpPr>
          <p:cNvPr id="99350" name="Cloud Callout 38"/>
          <p:cNvSpPr>
            <a:spLocks noChangeArrowheads="1"/>
          </p:cNvSpPr>
          <p:nvPr/>
        </p:nvSpPr>
        <p:spPr bwMode="auto">
          <a:xfrm>
            <a:off x="7543800" y="2860675"/>
            <a:ext cx="1447800" cy="1254125"/>
          </a:xfrm>
          <a:prstGeom prst="cloudCallout">
            <a:avLst>
              <a:gd name="adj1" fmla="val -33796"/>
              <a:gd name="adj2" fmla="val 10119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41" name="Text Box 14"/>
          <p:cNvSpPr txBox="1">
            <a:spLocks noChangeArrowheads="1"/>
          </p:cNvSpPr>
          <p:nvPr/>
        </p:nvSpPr>
        <p:spPr bwMode="auto">
          <a:xfrm>
            <a:off x="4495800" y="2590800"/>
            <a:ext cx="784225" cy="523875"/>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2800">
                <a:solidFill>
                  <a:srgbClr val="800000"/>
                </a:solidFill>
              </a:rPr>
              <a:t>???</a:t>
            </a:r>
            <a:endParaRPr lang="en-US" sz="3200">
              <a:solidFill>
                <a:srgbClr val="800000"/>
              </a:solidFill>
            </a:endParaRPr>
          </a:p>
        </p:txBody>
      </p:sp>
      <p:pic>
        <p:nvPicPr>
          <p:cNvPr id="99352" name="Picture 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200400"/>
            <a:ext cx="68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53" name="Cloud Callout 42"/>
          <p:cNvSpPr>
            <a:spLocks noChangeArrowheads="1"/>
          </p:cNvSpPr>
          <p:nvPr/>
        </p:nvSpPr>
        <p:spPr bwMode="auto">
          <a:xfrm>
            <a:off x="4572000" y="3048000"/>
            <a:ext cx="1600200" cy="1752600"/>
          </a:xfrm>
          <a:prstGeom prst="cloudCallout">
            <a:avLst>
              <a:gd name="adj1" fmla="val -33796"/>
              <a:gd name="adj2" fmla="val 10119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prstClr val="white"/>
              </a:solidFill>
              <a:cs typeface="Arial" charset="0"/>
            </a:endParaRPr>
          </a:p>
        </p:txBody>
      </p:sp>
      <p:pic>
        <p:nvPicPr>
          <p:cNvPr id="99354"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1000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4"/>
          <p:cNvSpPr txBox="1">
            <a:spLocks noChangeArrowheads="1"/>
          </p:cNvSpPr>
          <p:nvPr/>
        </p:nvSpPr>
        <p:spPr bwMode="auto">
          <a:xfrm>
            <a:off x="5181600" y="4338638"/>
            <a:ext cx="406400" cy="461962"/>
          </a:xfrm>
          <a:prstGeom prst="rect">
            <a:avLst/>
          </a:prstGeom>
          <a:noFill/>
          <a:ln w="15875">
            <a:noFill/>
            <a:miter lim="800000"/>
            <a:headEnd type="none" w="sm" len="sm"/>
            <a:tailEnd type="none" w="sm" len="sm"/>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b="1">
                <a:solidFill>
                  <a:srgbClr val="003367"/>
                </a:solidFill>
              </a:rPr>
              <a:t>B</a:t>
            </a:r>
            <a:endParaRPr lang="en-US" sz="2800" b="1">
              <a:solidFill>
                <a:srgbClr val="003367"/>
              </a:solidFill>
            </a:endParaRPr>
          </a:p>
        </p:txBody>
      </p:sp>
      <p:pic>
        <p:nvPicPr>
          <p:cNvPr id="30" name="Picture 8" descr="C:\Documents and Settings\Administrator\Local Settings\Temporary Internet Files\Content.IE5\WH4RMTKL\MCj0434816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956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350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43600" y="1447800"/>
            <a:ext cx="31242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6" name="Title 1"/>
          <p:cNvSpPr>
            <a:spLocks noGrp="1"/>
          </p:cNvSpPr>
          <p:nvPr>
            <p:ph type="title"/>
          </p:nvPr>
        </p:nvSpPr>
        <p:spPr/>
        <p:txBody>
          <a:bodyPr/>
          <a:lstStyle/>
          <a:p>
            <a:r>
              <a:rPr lang="en-US">
                <a:latin typeface="Arial" charset="0"/>
                <a:ea typeface="ＭＳ Ｐゴシック" charset="0"/>
                <a:cs typeface="Arial" charset="0"/>
              </a:rPr>
              <a:t>Leases (leased locks)</a:t>
            </a:r>
          </a:p>
        </p:txBody>
      </p:sp>
      <p:sp>
        <p:nvSpPr>
          <p:cNvPr id="149507" name="Content Placeholder 2"/>
          <p:cNvSpPr>
            <a:spLocks noGrp="1"/>
          </p:cNvSpPr>
          <p:nvPr>
            <p:ph idx="1"/>
          </p:nvPr>
        </p:nvSpPr>
        <p:spPr>
          <a:xfrm>
            <a:off x="457200" y="1600200"/>
            <a:ext cx="5943600" cy="4111625"/>
          </a:xfrm>
        </p:spPr>
        <p:txBody>
          <a:bodyPr/>
          <a:lstStyle/>
          <a:p>
            <a:r>
              <a:rPr lang="en-US" sz="2400">
                <a:latin typeface="Arial" charset="0"/>
                <a:ea typeface="ＭＳ Ｐゴシック" charset="0"/>
                <a:cs typeface="Arial" charset="0"/>
              </a:rPr>
              <a:t>A </a:t>
            </a:r>
            <a:r>
              <a:rPr lang="en-US" sz="2400">
                <a:solidFill>
                  <a:srgbClr val="800000"/>
                </a:solidFill>
                <a:latin typeface="Arial" charset="0"/>
                <a:ea typeface="ＭＳ Ｐゴシック" charset="0"/>
                <a:cs typeface="Arial" charset="0"/>
              </a:rPr>
              <a:t>lease </a:t>
            </a:r>
            <a:r>
              <a:rPr lang="en-US" sz="2400">
                <a:latin typeface="Arial" charset="0"/>
                <a:ea typeface="ＭＳ Ｐゴシック" charset="0"/>
                <a:cs typeface="Arial" charset="0"/>
              </a:rPr>
              <a:t>is a grant of ownership or control for a limited time.</a:t>
            </a:r>
          </a:p>
          <a:p>
            <a:r>
              <a:rPr lang="en-US" sz="2400">
                <a:latin typeface="Arial" charset="0"/>
                <a:ea typeface="ＭＳ Ｐゴシック" charset="0"/>
                <a:cs typeface="Arial" charset="0"/>
              </a:rPr>
              <a:t>The owner/holder can </a:t>
            </a:r>
            <a:r>
              <a:rPr lang="en-US" sz="2400">
                <a:solidFill>
                  <a:srgbClr val="800000"/>
                </a:solidFill>
                <a:latin typeface="Arial" charset="0"/>
                <a:ea typeface="ＭＳ Ｐゴシック" charset="0"/>
                <a:cs typeface="Arial" charset="0"/>
              </a:rPr>
              <a:t>renew </a:t>
            </a:r>
            <a:r>
              <a:rPr lang="en-US" sz="2400">
                <a:latin typeface="Arial" charset="0"/>
                <a:ea typeface="ＭＳ Ｐゴシック" charset="0"/>
                <a:cs typeface="Arial" charset="0"/>
              </a:rPr>
              <a:t>or </a:t>
            </a:r>
            <a:r>
              <a:rPr lang="en-US" sz="2400">
                <a:solidFill>
                  <a:srgbClr val="800000"/>
                </a:solidFill>
                <a:latin typeface="Arial" charset="0"/>
                <a:ea typeface="ＭＳ Ｐゴシック" charset="0"/>
                <a:cs typeface="Arial" charset="0"/>
              </a:rPr>
              <a:t>extend </a:t>
            </a:r>
            <a:r>
              <a:rPr lang="en-US" sz="2400">
                <a:latin typeface="Arial" charset="0"/>
                <a:ea typeface="ＭＳ Ｐゴシック" charset="0"/>
                <a:cs typeface="Arial" charset="0"/>
              </a:rPr>
              <a:t>the lease.</a:t>
            </a:r>
          </a:p>
          <a:p>
            <a:r>
              <a:rPr lang="en-US" sz="2400">
                <a:latin typeface="Arial" charset="0"/>
                <a:ea typeface="ＭＳ Ｐゴシック" charset="0"/>
                <a:cs typeface="Arial" charset="0"/>
              </a:rPr>
              <a:t>If the owner fails, the lease </a:t>
            </a:r>
            <a:r>
              <a:rPr lang="en-US" sz="2400">
                <a:solidFill>
                  <a:srgbClr val="800000"/>
                </a:solidFill>
                <a:latin typeface="Arial" charset="0"/>
                <a:ea typeface="ＭＳ Ｐゴシック" charset="0"/>
                <a:cs typeface="Arial" charset="0"/>
              </a:rPr>
              <a:t>expires </a:t>
            </a:r>
            <a:r>
              <a:rPr lang="en-US" sz="2400">
                <a:latin typeface="Arial" charset="0"/>
                <a:ea typeface="ＭＳ Ｐゴシック" charset="0"/>
                <a:cs typeface="Arial" charset="0"/>
              </a:rPr>
              <a:t>and is free again.</a:t>
            </a:r>
          </a:p>
          <a:p>
            <a:r>
              <a:rPr lang="en-US" sz="2400">
                <a:latin typeface="Arial" charset="0"/>
                <a:ea typeface="ＭＳ Ｐゴシック" charset="0"/>
                <a:cs typeface="Arial" charset="0"/>
              </a:rPr>
              <a:t>The lease might end early.</a:t>
            </a:r>
          </a:p>
          <a:p>
            <a:pPr lvl="1"/>
            <a:r>
              <a:rPr lang="en-US" sz="2000">
                <a:latin typeface="Arial" charset="0"/>
                <a:ea typeface="ＭＳ Ｐゴシック" charset="0"/>
                <a:cs typeface="Arial" charset="0"/>
              </a:rPr>
              <a:t>lock service may </a:t>
            </a:r>
            <a:r>
              <a:rPr lang="en-US" sz="2000">
                <a:solidFill>
                  <a:srgbClr val="800000"/>
                </a:solidFill>
                <a:latin typeface="Arial" charset="0"/>
                <a:ea typeface="ＭＳ Ｐゴシック" charset="0"/>
                <a:cs typeface="Arial" charset="0"/>
              </a:rPr>
              <a:t>recall </a:t>
            </a:r>
            <a:r>
              <a:rPr lang="en-US" sz="2000">
                <a:latin typeface="Arial" charset="0"/>
                <a:ea typeface="ＭＳ Ｐゴシック" charset="0"/>
                <a:cs typeface="Arial" charset="0"/>
              </a:rPr>
              <a:t>or </a:t>
            </a:r>
            <a:r>
              <a:rPr lang="en-US" sz="2000">
                <a:solidFill>
                  <a:srgbClr val="800000"/>
                </a:solidFill>
                <a:latin typeface="Arial" charset="0"/>
                <a:ea typeface="ＭＳ Ｐゴシック" charset="0"/>
                <a:cs typeface="Arial" charset="0"/>
              </a:rPr>
              <a:t>evict</a:t>
            </a:r>
          </a:p>
          <a:p>
            <a:pPr lvl="1"/>
            <a:r>
              <a:rPr lang="en-US" sz="2000">
                <a:latin typeface="Arial" charset="0"/>
                <a:ea typeface="ＭＳ Ｐゴシック" charset="0"/>
                <a:cs typeface="Arial" charset="0"/>
              </a:rPr>
              <a:t>holder may </a:t>
            </a:r>
            <a:r>
              <a:rPr lang="en-US" sz="2000">
                <a:solidFill>
                  <a:srgbClr val="800000"/>
                </a:solidFill>
                <a:latin typeface="Arial" charset="0"/>
                <a:ea typeface="ＭＳ Ｐゴシック" charset="0"/>
                <a:cs typeface="Arial" charset="0"/>
              </a:rPr>
              <a:t>release </a:t>
            </a:r>
            <a:r>
              <a:rPr lang="en-US" sz="2000">
                <a:latin typeface="Arial" charset="0"/>
                <a:ea typeface="ＭＳ Ｐゴシック" charset="0"/>
                <a:cs typeface="Arial" charset="0"/>
              </a:rPr>
              <a:t>or </a:t>
            </a:r>
            <a:r>
              <a:rPr lang="en-US" sz="2000">
                <a:solidFill>
                  <a:srgbClr val="800000"/>
                </a:solidFill>
                <a:latin typeface="Arial" charset="0"/>
                <a:ea typeface="ＭＳ Ｐゴシック" charset="0"/>
                <a:cs typeface="Arial" charset="0"/>
              </a:rPr>
              <a:t>relinquish</a:t>
            </a:r>
          </a:p>
        </p:txBody>
      </p:sp>
      <p:pic>
        <p:nvPicPr>
          <p:cNvPr id="149508" name="Picture 417" descr="lea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638800"/>
            <a:ext cx="1143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952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9"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2819400"/>
            <a:ext cx="1041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0"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810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1" name="Title 2"/>
          <p:cNvSpPr>
            <a:spLocks noGrp="1"/>
          </p:cNvSpPr>
          <p:nvPr>
            <p:ph type="title"/>
          </p:nvPr>
        </p:nvSpPr>
        <p:spPr/>
        <p:txBody>
          <a:bodyPr/>
          <a:lstStyle/>
          <a:p>
            <a:r>
              <a:rPr lang="en-US">
                <a:latin typeface="Arial" charset="0"/>
                <a:ea typeface="ＭＳ Ｐゴシック" charset="0"/>
                <a:cs typeface="Arial" charset="0"/>
              </a:rPr>
              <a:t>A lease service in the real world</a:t>
            </a:r>
          </a:p>
        </p:txBody>
      </p:sp>
      <p:pic>
        <p:nvPicPr>
          <p:cNvPr id="150532" name="Picture 15" descr="nod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119438"/>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a:off x="1905000" y="18859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0534" name="Text Box 14"/>
          <p:cNvSpPr txBox="1">
            <a:spLocks noChangeArrowheads="1"/>
          </p:cNvSpPr>
          <p:nvPr/>
        </p:nvSpPr>
        <p:spPr bwMode="auto">
          <a:xfrm>
            <a:off x="2667000" y="16764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acquire</a:t>
            </a:r>
            <a:endParaRPr lang="en-US" smtClean="0">
              <a:solidFill>
                <a:srgbClr val="003367"/>
              </a:solidFill>
            </a:endParaRPr>
          </a:p>
        </p:txBody>
      </p:sp>
      <p:sp>
        <p:nvSpPr>
          <p:cNvPr id="15" name="Line 12"/>
          <p:cNvSpPr>
            <a:spLocks noChangeShapeType="1"/>
          </p:cNvSpPr>
          <p:nvPr/>
        </p:nvSpPr>
        <p:spPr bwMode="auto">
          <a:xfrm flipH="1">
            <a:off x="1905000" y="2209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0536" name="Text Box 14"/>
          <p:cNvSpPr txBox="1">
            <a:spLocks noChangeArrowheads="1"/>
          </p:cNvSpPr>
          <p:nvPr/>
        </p:nvSpPr>
        <p:spPr bwMode="auto">
          <a:xfrm>
            <a:off x="2743200" y="213360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grant</a:t>
            </a:r>
            <a:endParaRPr lang="en-US" smtClean="0">
              <a:solidFill>
                <a:srgbClr val="003367"/>
              </a:solidFill>
            </a:endParaRPr>
          </a:p>
        </p:txBody>
      </p:sp>
      <p:sp>
        <p:nvSpPr>
          <p:cNvPr id="7" name="Line 8"/>
          <p:cNvSpPr>
            <a:spLocks noChangeShapeType="1"/>
          </p:cNvSpPr>
          <p:nvPr/>
        </p:nvSpPr>
        <p:spPr bwMode="auto">
          <a:xfrm>
            <a:off x="1828800"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1" name="Line 8"/>
          <p:cNvSpPr>
            <a:spLocks noChangeShapeType="1"/>
          </p:cNvSpPr>
          <p:nvPr/>
        </p:nvSpPr>
        <p:spPr bwMode="auto">
          <a:xfrm>
            <a:off x="4440238"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7" name="Line 8"/>
          <p:cNvSpPr>
            <a:spLocks noChangeShapeType="1"/>
          </p:cNvSpPr>
          <p:nvPr/>
        </p:nvSpPr>
        <p:spPr bwMode="auto">
          <a:xfrm flipH="1">
            <a:off x="7065963"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8" name="Line 12"/>
          <p:cNvSpPr>
            <a:spLocks noChangeShapeType="1"/>
          </p:cNvSpPr>
          <p:nvPr/>
        </p:nvSpPr>
        <p:spPr bwMode="auto">
          <a:xfrm flipH="1">
            <a:off x="4495800" y="2190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0541" name="Text Box 14"/>
          <p:cNvSpPr txBox="1">
            <a:spLocks noChangeArrowheads="1"/>
          </p:cNvSpPr>
          <p:nvPr/>
        </p:nvSpPr>
        <p:spPr bwMode="auto">
          <a:xfrm flipH="1">
            <a:off x="5202238" y="19812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acquire</a:t>
            </a:r>
            <a:endParaRPr lang="en-US" smtClean="0">
              <a:solidFill>
                <a:srgbClr val="003367"/>
              </a:solidFill>
            </a:endParaRPr>
          </a:p>
        </p:txBody>
      </p:sp>
      <p:pic>
        <p:nvPicPr>
          <p:cNvPr id="150542" name="Picture 15" descr="nod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459105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43" name="Text Box 14"/>
          <p:cNvSpPr txBox="1">
            <a:spLocks noChangeArrowheads="1"/>
          </p:cNvSpPr>
          <p:nvPr/>
        </p:nvSpPr>
        <p:spPr bwMode="auto">
          <a:xfrm>
            <a:off x="1143000" y="3729038"/>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smtClean="0">
                <a:solidFill>
                  <a:srgbClr val="003367"/>
                </a:solidFill>
              </a:rPr>
              <a:t>A</a:t>
            </a:r>
            <a:endParaRPr lang="en-US" sz="2800" b="1" smtClean="0">
              <a:solidFill>
                <a:srgbClr val="003367"/>
              </a:solidFill>
            </a:endParaRPr>
          </a:p>
        </p:txBody>
      </p:sp>
      <p:sp>
        <p:nvSpPr>
          <p:cNvPr id="150544" name="Text Box 14"/>
          <p:cNvSpPr txBox="1">
            <a:spLocks noChangeArrowheads="1"/>
          </p:cNvSpPr>
          <p:nvPr/>
        </p:nvSpPr>
        <p:spPr bwMode="auto">
          <a:xfrm>
            <a:off x="7493000" y="520065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smtClean="0">
                <a:solidFill>
                  <a:srgbClr val="003367"/>
                </a:solidFill>
              </a:rPr>
              <a:t>B</a:t>
            </a:r>
            <a:endParaRPr lang="en-US" sz="2800" b="1" smtClean="0">
              <a:solidFill>
                <a:srgbClr val="003367"/>
              </a:solidFill>
            </a:endParaRPr>
          </a:p>
        </p:txBody>
      </p:sp>
      <p:sp>
        <p:nvSpPr>
          <p:cNvPr id="150545" name="Text Box 14"/>
          <p:cNvSpPr txBox="1">
            <a:spLocks noChangeArrowheads="1"/>
          </p:cNvSpPr>
          <p:nvPr/>
        </p:nvSpPr>
        <p:spPr bwMode="auto">
          <a:xfrm>
            <a:off x="1981200" y="274320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x=x+1</a:t>
            </a:r>
            <a:endParaRPr lang="en-US" smtClean="0">
              <a:solidFill>
                <a:srgbClr val="003367"/>
              </a:solidFill>
            </a:endParaRPr>
          </a:p>
        </p:txBody>
      </p:sp>
      <p:pic>
        <p:nvPicPr>
          <p:cNvPr id="150546" name="Picture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47" name="Text Box 41"/>
          <p:cNvSpPr txBox="1">
            <a:spLocks noChangeArrowheads="1"/>
          </p:cNvSpPr>
          <p:nvPr/>
        </p:nvSpPr>
        <p:spPr bwMode="auto">
          <a:xfrm>
            <a:off x="1981200" y="2482850"/>
            <a:ext cx="10191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9600" b="1" smtClean="0">
                <a:solidFill>
                  <a:srgbClr val="CC0000"/>
                </a:solidFill>
              </a:rPr>
              <a:t>X</a:t>
            </a:r>
          </a:p>
        </p:txBody>
      </p:sp>
      <p:sp>
        <p:nvSpPr>
          <p:cNvPr id="30" name="Line 12"/>
          <p:cNvSpPr>
            <a:spLocks noChangeShapeType="1"/>
          </p:cNvSpPr>
          <p:nvPr/>
        </p:nvSpPr>
        <p:spPr bwMode="auto">
          <a:xfrm>
            <a:off x="4495800" y="40195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0549" name="Text Box 14"/>
          <p:cNvSpPr txBox="1">
            <a:spLocks noChangeArrowheads="1"/>
          </p:cNvSpPr>
          <p:nvPr/>
        </p:nvSpPr>
        <p:spPr bwMode="auto">
          <a:xfrm flipH="1">
            <a:off x="5381625" y="394335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grant</a:t>
            </a:r>
            <a:endParaRPr lang="en-US" smtClean="0">
              <a:solidFill>
                <a:srgbClr val="003367"/>
              </a:solidFill>
            </a:endParaRPr>
          </a:p>
        </p:txBody>
      </p:sp>
      <p:sp>
        <p:nvSpPr>
          <p:cNvPr id="36" name="Line 12"/>
          <p:cNvSpPr>
            <a:spLocks noChangeShapeType="1"/>
          </p:cNvSpPr>
          <p:nvPr/>
        </p:nvSpPr>
        <p:spPr bwMode="auto">
          <a:xfrm flipH="1">
            <a:off x="4495800" y="50101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solidFill>
                <a:prstClr val="white"/>
              </a:solidFill>
              <a:ea typeface="ＭＳ Ｐゴシック" charset="-128"/>
              <a:cs typeface="ＭＳ Ｐゴシック" charset="-128"/>
            </a:endParaRPr>
          </a:p>
        </p:txBody>
      </p:sp>
      <p:sp>
        <p:nvSpPr>
          <p:cNvPr id="150551" name="Text Box 14"/>
          <p:cNvSpPr txBox="1">
            <a:spLocks noChangeArrowheads="1"/>
          </p:cNvSpPr>
          <p:nvPr/>
        </p:nvSpPr>
        <p:spPr bwMode="auto">
          <a:xfrm flipH="1">
            <a:off x="5299075" y="493395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release</a:t>
            </a:r>
            <a:endParaRPr lang="en-US" smtClean="0">
              <a:solidFill>
                <a:srgbClr val="003367"/>
              </a:solidFill>
            </a:endParaRPr>
          </a:p>
        </p:txBody>
      </p:sp>
      <p:sp>
        <p:nvSpPr>
          <p:cNvPr id="150552" name="Text Box 14"/>
          <p:cNvSpPr txBox="1">
            <a:spLocks noChangeArrowheads="1"/>
          </p:cNvSpPr>
          <p:nvPr/>
        </p:nvSpPr>
        <p:spPr bwMode="auto">
          <a:xfrm>
            <a:off x="6096000" y="447675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smtClean="0">
                <a:solidFill>
                  <a:srgbClr val="003367"/>
                </a:solidFill>
              </a:rPr>
              <a:t>x=x+1</a:t>
            </a:r>
            <a:endParaRPr lang="en-US" smtClean="0">
              <a:solidFill>
                <a:srgbClr val="003367"/>
              </a:solidFill>
            </a:endParaRPr>
          </a:p>
        </p:txBody>
      </p:sp>
      <p:cxnSp>
        <p:nvCxnSpPr>
          <p:cNvPr id="150553" name="Straight Connector 47"/>
          <p:cNvCxnSpPr>
            <a:cxnSpLocks noChangeShapeType="1"/>
          </p:cNvCxnSpPr>
          <p:nvPr/>
        </p:nvCxnSpPr>
        <p:spPr bwMode="auto">
          <a:xfrm>
            <a:off x="3429000" y="3963988"/>
            <a:ext cx="990600" cy="1587"/>
          </a:xfrm>
          <a:prstGeom prst="line">
            <a:avLst/>
          </a:prstGeom>
          <a:noFill/>
          <a:ln w="9525">
            <a:solidFill>
              <a:schemeClr val="tx1"/>
            </a:solidFill>
            <a:prstDash val="sysDash"/>
            <a:round/>
            <a:headEnd/>
            <a:tailEnd/>
          </a:ln>
          <a:extLst>
            <a:ext uri="{909E8E84-426E-40dd-AFC4-6F175D3DCCD1}">
              <a14:hiddenFill xmlns:a14="http://schemas.microsoft.com/office/drawing/2010/main">
                <a:noFill/>
              </a14:hiddenFill>
            </a:ext>
          </a:extLst>
        </p:spPr>
      </p:cxnSp>
      <p:pic>
        <p:nvPicPr>
          <p:cNvPr id="150554" name="Picture 4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5675313"/>
            <a:ext cx="762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55" name="Picture 8" descr="C:\Documents and Settings\Administrator\Local Settings\Temporary Internet Files\Content.IE5\WH4RMTKL\MCj0434816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956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5376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r>
              <a:rPr lang="en-GB">
                <a:latin typeface="Arial" charset="0"/>
                <a:ea typeface="ＭＳ Ｐゴシック" charset="0"/>
                <a:cs typeface="Arial" charset="0"/>
              </a:rPr>
              <a:t>A network partition</a:t>
            </a:r>
          </a:p>
        </p:txBody>
      </p:sp>
      <p:pic>
        <p:nvPicPr>
          <p:cNvPr id="1525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1517650"/>
            <a:ext cx="579755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79" name="Picture 4" descr="Cover25%.jpg                                                   000164BDGeorge's HD                    B109F7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875" y="5232400"/>
            <a:ext cx="12096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TextBox 4"/>
          <p:cNvSpPr txBox="1">
            <a:spLocks noChangeArrowheads="1"/>
          </p:cNvSpPr>
          <p:nvPr/>
        </p:nvSpPr>
        <p:spPr bwMode="auto">
          <a:xfrm>
            <a:off x="304800" y="5799138"/>
            <a:ext cx="716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mtClean="0">
                <a:solidFill>
                  <a:srgbClr val="003367"/>
                </a:solidFill>
              </a:rPr>
              <a:t>A </a:t>
            </a:r>
            <a:r>
              <a:rPr lang="en-US" smtClean="0">
                <a:solidFill>
                  <a:srgbClr val="800000"/>
                </a:solidFill>
              </a:rPr>
              <a:t>network partition </a:t>
            </a:r>
            <a:r>
              <a:rPr lang="en-US" smtClean="0">
                <a:solidFill>
                  <a:srgbClr val="003367"/>
                </a:solidFill>
              </a:rPr>
              <a:t>is any event that blocks all message traffic between subsets of nodes.</a:t>
            </a:r>
          </a:p>
        </p:txBody>
      </p:sp>
    </p:spTree>
    <p:extLst>
      <p:ext uri="{BB962C8B-B14F-4D97-AF65-F5344CB8AC3E}">
        <p14:creationId xmlns:p14="http://schemas.microsoft.com/office/powerpoint/2010/main" val="172280490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819400"/>
            <a:ext cx="127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Title 2"/>
          <p:cNvSpPr>
            <a:spLocks noGrp="1"/>
          </p:cNvSpPr>
          <p:nvPr>
            <p:ph type="title"/>
          </p:nvPr>
        </p:nvSpPr>
        <p:spPr/>
        <p:txBody>
          <a:bodyPr/>
          <a:lstStyle/>
          <a:p>
            <a:r>
              <a:rPr lang="en-US">
                <a:latin typeface="Arial" charset="0"/>
                <a:ea typeface="ＭＳ Ｐゴシック" charset="0"/>
              </a:rPr>
              <a:t>Two kings?</a:t>
            </a:r>
          </a:p>
        </p:txBody>
      </p:sp>
      <p:pic>
        <p:nvPicPr>
          <p:cNvPr id="52227"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19438"/>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2"/>
          <p:cNvSpPr>
            <a:spLocks noChangeShapeType="1"/>
          </p:cNvSpPr>
          <p:nvPr/>
        </p:nvSpPr>
        <p:spPr bwMode="auto">
          <a:xfrm>
            <a:off x="1905000" y="18859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29" name="Text Box 14"/>
          <p:cNvSpPr txBox="1">
            <a:spLocks noChangeArrowheads="1"/>
          </p:cNvSpPr>
          <p:nvPr/>
        </p:nvSpPr>
        <p:spPr bwMode="auto">
          <a:xfrm>
            <a:off x="2667000" y="16764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acquire</a:t>
            </a:r>
            <a:endParaRPr lang="en-US">
              <a:solidFill>
                <a:srgbClr val="003367"/>
              </a:solidFill>
            </a:endParaRPr>
          </a:p>
        </p:txBody>
      </p:sp>
      <p:sp>
        <p:nvSpPr>
          <p:cNvPr id="15" name="Line 12"/>
          <p:cNvSpPr>
            <a:spLocks noChangeShapeType="1"/>
          </p:cNvSpPr>
          <p:nvPr/>
        </p:nvSpPr>
        <p:spPr bwMode="auto">
          <a:xfrm flipH="1">
            <a:off x="1905000" y="22098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31" name="Text Box 14"/>
          <p:cNvSpPr txBox="1">
            <a:spLocks noChangeArrowheads="1"/>
          </p:cNvSpPr>
          <p:nvPr/>
        </p:nvSpPr>
        <p:spPr bwMode="auto">
          <a:xfrm>
            <a:off x="2743200" y="213360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grant</a:t>
            </a:r>
            <a:endParaRPr lang="en-US">
              <a:solidFill>
                <a:srgbClr val="003367"/>
              </a:solidFill>
            </a:endParaRPr>
          </a:p>
        </p:txBody>
      </p:sp>
      <p:sp>
        <p:nvSpPr>
          <p:cNvPr id="7" name="Line 8"/>
          <p:cNvSpPr>
            <a:spLocks noChangeShapeType="1"/>
          </p:cNvSpPr>
          <p:nvPr/>
        </p:nvSpPr>
        <p:spPr bwMode="auto">
          <a:xfrm>
            <a:off x="1828800"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11" name="Line 8"/>
          <p:cNvSpPr>
            <a:spLocks noChangeShapeType="1"/>
          </p:cNvSpPr>
          <p:nvPr/>
        </p:nvSpPr>
        <p:spPr bwMode="auto">
          <a:xfrm>
            <a:off x="4440238"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17" name="Line 8"/>
          <p:cNvSpPr>
            <a:spLocks noChangeShapeType="1"/>
          </p:cNvSpPr>
          <p:nvPr/>
        </p:nvSpPr>
        <p:spPr bwMode="auto">
          <a:xfrm flipH="1">
            <a:off x="7065963" y="1752600"/>
            <a:ext cx="0" cy="388620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18" name="Line 12"/>
          <p:cNvSpPr>
            <a:spLocks noChangeShapeType="1"/>
          </p:cNvSpPr>
          <p:nvPr/>
        </p:nvSpPr>
        <p:spPr bwMode="auto">
          <a:xfrm flipH="1">
            <a:off x="4495800" y="21907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36" name="Text Box 14"/>
          <p:cNvSpPr txBox="1">
            <a:spLocks noChangeArrowheads="1"/>
          </p:cNvSpPr>
          <p:nvPr/>
        </p:nvSpPr>
        <p:spPr bwMode="auto">
          <a:xfrm flipH="1">
            <a:off x="5202238" y="198120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acquire</a:t>
            </a:r>
            <a:endParaRPr lang="en-US">
              <a:solidFill>
                <a:srgbClr val="003367"/>
              </a:solidFill>
            </a:endParaRPr>
          </a:p>
        </p:txBody>
      </p:sp>
      <p:sp>
        <p:nvSpPr>
          <p:cNvPr id="25" name="Line 12"/>
          <p:cNvSpPr>
            <a:spLocks noChangeShapeType="1"/>
          </p:cNvSpPr>
          <p:nvPr/>
        </p:nvSpPr>
        <p:spPr bwMode="auto">
          <a:xfrm>
            <a:off x="1905000" y="483870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38" name="Text Box 14"/>
          <p:cNvSpPr txBox="1">
            <a:spLocks noChangeArrowheads="1"/>
          </p:cNvSpPr>
          <p:nvPr/>
        </p:nvSpPr>
        <p:spPr bwMode="auto">
          <a:xfrm>
            <a:off x="2667000" y="478155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release</a:t>
            </a:r>
            <a:endParaRPr lang="en-US">
              <a:solidFill>
                <a:srgbClr val="003367"/>
              </a:solidFill>
            </a:endParaRPr>
          </a:p>
        </p:txBody>
      </p:sp>
      <p:sp>
        <p:nvSpPr>
          <p:cNvPr id="52239" name="Text Box 14"/>
          <p:cNvSpPr txBox="1">
            <a:spLocks noChangeArrowheads="1"/>
          </p:cNvSpPr>
          <p:nvPr/>
        </p:nvSpPr>
        <p:spPr bwMode="auto">
          <a:xfrm>
            <a:off x="1143000" y="3729038"/>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a:solidFill>
                  <a:srgbClr val="003367"/>
                </a:solidFill>
              </a:rPr>
              <a:t>A</a:t>
            </a:r>
            <a:endParaRPr lang="en-US" sz="2800" b="1">
              <a:solidFill>
                <a:srgbClr val="003367"/>
              </a:solidFill>
            </a:endParaRPr>
          </a:p>
        </p:txBody>
      </p:sp>
      <p:sp>
        <p:nvSpPr>
          <p:cNvPr id="52240" name="Text Box 14"/>
          <p:cNvSpPr txBox="1">
            <a:spLocks noChangeArrowheads="1"/>
          </p:cNvSpPr>
          <p:nvPr/>
        </p:nvSpPr>
        <p:spPr bwMode="auto">
          <a:xfrm>
            <a:off x="1981200" y="274320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x=x+1</a:t>
            </a:r>
            <a:endParaRPr lang="en-US">
              <a:solidFill>
                <a:srgbClr val="003367"/>
              </a:solidFill>
            </a:endParaRPr>
          </a:p>
        </p:txBody>
      </p:sp>
      <p:pic>
        <p:nvPicPr>
          <p:cNvPr id="52241" name="Picture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675313"/>
            <a:ext cx="762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2"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3" name="Text Box 41"/>
          <p:cNvSpPr txBox="1">
            <a:spLocks noChangeArrowheads="1"/>
          </p:cNvSpPr>
          <p:nvPr/>
        </p:nvSpPr>
        <p:spPr bwMode="auto">
          <a:xfrm>
            <a:off x="1981200" y="2641600"/>
            <a:ext cx="116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6000" b="1">
                <a:solidFill>
                  <a:srgbClr val="CC0000"/>
                </a:solidFill>
              </a:rPr>
              <a:t>X?</a:t>
            </a:r>
          </a:p>
        </p:txBody>
      </p:sp>
      <p:pic>
        <p:nvPicPr>
          <p:cNvPr id="52244" name="Picture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810000"/>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5" name="Picture 15" descr="no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5525" y="4591050"/>
            <a:ext cx="542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6" name="Text Box 14"/>
          <p:cNvSpPr txBox="1">
            <a:spLocks noChangeArrowheads="1"/>
          </p:cNvSpPr>
          <p:nvPr/>
        </p:nvSpPr>
        <p:spPr bwMode="auto">
          <a:xfrm>
            <a:off x="7493000" y="520065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b="1">
                <a:solidFill>
                  <a:srgbClr val="003367"/>
                </a:solidFill>
              </a:rPr>
              <a:t>B</a:t>
            </a:r>
            <a:endParaRPr lang="en-US" sz="2800" b="1">
              <a:solidFill>
                <a:srgbClr val="003367"/>
              </a:solidFill>
            </a:endParaRPr>
          </a:p>
        </p:txBody>
      </p:sp>
      <p:sp>
        <p:nvSpPr>
          <p:cNvPr id="45" name="Line 12"/>
          <p:cNvSpPr>
            <a:spLocks noChangeShapeType="1"/>
          </p:cNvSpPr>
          <p:nvPr/>
        </p:nvSpPr>
        <p:spPr bwMode="auto">
          <a:xfrm>
            <a:off x="4495800" y="40195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48" name="Text Box 14"/>
          <p:cNvSpPr txBox="1">
            <a:spLocks noChangeArrowheads="1"/>
          </p:cNvSpPr>
          <p:nvPr/>
        </p:nvSpPr>
        <p:spPr bwMode="auto">
          <a:xfrm flipH="1">
            <a:off x="5381625" y="3943350"/>
            <a:ext cx="769938"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grant</a:t>
            </a:r>
            <a:endParaRPr lang="en-US">
              <a:solidFill>
                <a:srgbClr val="003367"/>
              </a:solidFill>
            </a:endParaRPr>
          </a:p>
        </p:txBody>
      </p:sp>
      <p:sp>
        <p:nvSpPr>
          <p:cNvPr id="47" name="Line 12"/>
          <p:cNvSpPr>
            <a:spLocks noChangeShapeType="1"/>
          </p:cNvSpPr>
          <p:nvPr/>
        </p:nvSpPr>
        <p:spPr bwMode="auto">
          <a:xfrm flipH="1">
            <a:off x="4495800" y="5010150"/>
            <a:ext cx="2493963" cy="247650"/>
          </a:xfrm>
          <a:prstGeom prst="line">
            <a:avLst/>
          </a:prstGeom>
          <a:noFill/>
          <a:ln w="22225" cap="flat" cmpd="sng" algn="ctr">
            <a:solidFill>
              <a:schemeClr val="accent6"/>
            </a:solidFill>
            <a:prstDash val="solid"/>
            <a:round/>
            <a:headEnd type="none" w="sm" len="sm"/>
            <a:tailEnd type="stealth" w="lg" len="lg"/>
          </a:ln>
        </p:spPr>
        <p:txBody>
          <a:bodyPr anchor="ctr">
            <a:spAutoFit/>
          </a:bodyPr>
          <a:lstStyle/>
          <a:p>
            <a:pPr>
              <a:defRPr/>
            </a:pPr>
            <a:endParaRPr lang="en-US">
              <a:ea typeface="ＭＳ Ｐゴシック" charset="-128"/>
              <a:cs typeface="ＭＳ Ｐゴシック" charset="-128"/>
            </a:endParaRPr>
          </a:p>
        </p:txBody>
      </p:sp>
      <p:sp>
        <p:nvSpPr>
          <p:cNvPr id="52250" name="Text Box 14"/>
          <p:cNvSpPr txBox="1">
            <a:spLocks noChangeArrowheads="1"/>
          </p:cNvSpPr>
          <p:nvPr/>
        </p:nvSpPr>
        <p:spPr bwMode="auto">
          <a:xfrm flipH="1">
            <a:off x="5299075" y="4933950"/>
            <a:ext cx="1025525" cy="40005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release</a:t>
            </a:r>
            <a:endParaRPr lang="en-US">
              <a:solidFill>
                <a:srgbClr val="003367"/>
              </a:solidFill>
            </a:endParaRPr>
          </a:p>
        </p:txBody>
      </p:sp>
      <p:sp>
        <p:nvSpPr>
          <p:cNvPr id="52251" name="Text Box 14"/>
          <p:cNvSpPr txBox="1">
            <a:spLocks noChangeArrowheads="1"/>
          </p:cNvSpPr>
          <p:nvPr/>
        </p:nvSpPr>
        <p:spPr bwMode="auto">
          <a:xfrm>
            <a:off x="6096000" y="4476750"/>
            <a:ext cx="896938" cy="40005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67"/>
                </a:solidFill>
              </a:rPr>
              <a:t>x=x+1</a:t>
            </a:r>
            <a:endParaRPr lang="en-US">
              <a:solidFill>
                <a:srgbClr val="003367"/>
              </a:solidFill>
            </a:endParaRPr>
          </a:p>
        </p:txBody>
      </p:sp>
      <p:cxnSp>
        <p:nvCxnSpPr>
          <p:cNvPr id="52252" name="Straight Connector 49"/>
          <p:cNvCxnSpPr>
            <a:cxnSpLocks noChangeShapeType="1"/>
          </p:cNvCxnSpPr>
          <p:nvPr/>
        </p:nvCxnSpPr>
        <p:spPr bwMode="auto">
          <a:xfrm>
            <a:off x="3429000" y="3963988"/>
            <a:ext cx="990600" cy="1587"/>
          </a:xfrm>
          <a:prstGeom prst="line">
            <a:avLst/>
          </a:prstGeom>
          <a:noFill/>
          <a:ln w="9525">
            <a:solidFill>
              <a:schemeClr val="tx1"/>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548514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6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TS_powerpoint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S 13">
        <a:dk1>
          <a:srgbClr val="5F5F5F"/>
        </a:dk1>
        <a:lt1>
          <a:srgbClr val="EFEFE7"/>
        </a:lt1>
        <a:dk2>
          <a:srgbClr val="FFFF66"/>
        </a:dk2>
        <a:lt2>
          <a:srgbClr val="336699"/>
        </a:lt2>
        <a:accent1>
          <a:srgbClr val="99CCFF"/>
        </a:accent1>
        <a:accent2>
          <a:srgbClr val="336699"/>
        </a:accent2>
        <a:accent3>
          <a:srgbClr val="F6F6F1"/>
        </a:accent3>
        <a:accent4>
          <a:srgbClr val="505050"/>
        </a:accent4>
        <a:accent5>
          <a:srgbClr val="CAE2FF"/>
        </a:accent5>
        <a:accent6>
          <a:srgbClr val="2D5C8A"/>
        </a:accent6>
        <a:hlink>
          <a:srgbClr val="6699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TS_powerpoint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S 13">
        <a:dk1>
          <a:srgbClr val="5F5F5F"/>
        </a:dk1>
        <a:lt1>
          <a:srgbClr val="EFEFE7"/>
        </a:lt1>
        <a:dk2>
          <a:srgbClr val="FFFF66"/>
        </a:dk2>
        <a:lt2>
          <a:srgbClr val="336699"/>
        </a:lt2>
        <a:accent1>
          <a:srgbClr val="99CCFF"/>
        </a:accent1>
        <a:accent2>
          <a:srgbClr val="336699"/>
        </a:accent2>
        <a:accent3>
          <a:srgbClr val="F6F6F1"/>
        </a:accent3>
        <a:accent4>
          <a:srgbClr val="505050"/>
        </a:accent4>
        <a:accent5>
          <a:srgbClr val="CAE2FF"/>
        </a:accent5>
        <a:accent6>
          <a:srgbClr val="2D5C8A"/>
        </a:accent6>
        <a:hlink>
          <a:srgbClr val="6699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ITS_powerpoint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S 13">
        <a:dk1>
          <a:srgbClr val="5F5F5F"/>
        </a:dk1>
        <a:lt1>
          <a:srgbClr val="EFEFE7"/>
        </a:lt1>
        <a:dk2>
          <a:srgbClr val="FFFF66"/>
        </a:dk2>
        <a:lt2>
          <a:srgbClr val="336699"/>
        </a:lt2>
        <a:accent1>
          <a:srgbClr val="99CCFF"/>
        </a:accent1>
        <a:accent2>
          <a:srgbClr val="336699"/>
        </a:accent2>
        <a:accent3>
          <a:srgbClr val="F6F6F1"/>
        </a:accent3>
        <a:accent4>
          <a:srgbClr val="505050"/>
        </a:accent4>
        <a:accent5>
          <a:srgbClr val="CAE2FF"/>
        </a:accent5>
        <a:accent6>
          <a:srgbClr val="2D5C8A"/>
        </a:accent6>
        <a:hlink>
          <a:srgbClr val="6699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GENI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GENI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250603</TotalTime>
  <Words>1979</Words>
  <Application>Microsoft Macintosh PowerPoint</Application>
  <PresentationFormat>On-screen Show (4:3)</PresentationFormat>
  <Paragraphs>313</Paragraphs>
  <Slides>32</Slides>
  <Notes>2</Notes>
  <HiddenSlides>0</HiddenSlides>
  <MMClips>0</MMClips>
  <ScaleCrop>false</ScaleCrop>
  <HeadingPairs>
    <vt:vector size="6" baseType="variant">
      <vt:variant>
        <vt:lpstr>Theme</vt:lpstr>
      </vt:variant>
      <vt:variant>
        <vt:i4>16</vt:i4>
      </vt:variant>
      <vt:variant>
        <vt:lpstr>Embedded OLE Servers</vt:lpstr>
      </vt:variant>
      <vt:variant>
        <vt:i4>1</vt:i4>
      </vt:variant>
      <vt:variant>
        <vt:lpstr>Slide Titles</vt:lpstr>
      </vt:variant>
      <vt:variant>
        <vt:i4>32</vt:i4>
      </vt:variant>
    </vt:vector>
  </HeadingPairs>
  <TitlesOfParts>
    <vt:vector size="49" baseType="lpstr">
      <vt:lpstr>10_Default Design</vt:lpstr>
      <vt:lpstr>ITS_powerpoint_template[1]</vt:lpstr>
      <vt:lpstr>1_ITS_powerpoint_template[1]</vt:lpstr>
      <vt:lpstr>2_Default Design</vt:lpstr>
      <vt:lpstr>11_Default Design</vt:lpstr>
      <vt:lpstr>2_ITS_powerpoint_template[1]</vt:lpstr>
      <vt:lpstr>12_Default Design</vt:lpstr>
      <vt:lpstr>GENI Template</vt:lpstr>
      <vt:lpstr>1_GENI Template</vt:lpstr>
      <vt:lpstr>8_Default Design</vt:lpstr>
      <vt:lpstr>13_Default Design</vt:lpstr>
      <vt:lpstr>Default Design</vt:lpstr>
      <vt:lpstr>18_Default Design</vt:lpstr>
      <vt:lpstr>14_Default Design</vt:lpstr>
      <vt:lpstr>6_Default Design</vt:lpstr>
      <vt:lpstr>15_Default Design</vt:lpstr>
      <vt:lpstr>Microsoft Photo Editor 3.0 Photo</vt:lpstr>
      <vt:lpstr>Leases and cache consistency</vt:lpstr>
      <vt:lpstr>Distributed mutual exclusion</vt:lpstr>
      <vt:lpstr>One solution: lock service</vt:lpstr>
      <vt:lpstr>Definition of a lock (mutex)</vt:lpstr>
      <vt:lpstr>A lock service in the real world</vt:lpstr>
      <vt:lpstr>Leases (leased locks)</vt:lpstr>
      <vt:lpstr>A lease service in the real world</vt:lpstr>
      <vt:lpstr>A network partition</vt:lpstr>
      <vt:lpstr>Two kings?</vt:lpstr>
      <vt:lpstr>Never two kings at once</vt:lpstr>
      <vt:lpstr>Leases and time</vt:lpstr>
      <vt:lpstr>Using locks to coordinate data access</vt:lpstr>
      <vt:lpstr>Coordinating data access</vt:lpstr>
      <vt:lpstr>History</vt:lpstr>
      <vt:lpstr>Network File System (NFS, 1985)</vt:lpstr>
      <vt:lpstr>NFS: revised picture</vt:lpstr>
      <vt:lpstr>Multiple clients</vt:lpstr>
      <vt:lpstr>Multiple clients</vt:lpstr>
      <vt:lpstr>Multiple clients</vt:lpstr>
      <vt:lpstr>Multiple clients</vt:lpstr>
      <vt:lpstr>Cache consistency</vt:lpstr>
      <vt:lpstr>Lease example: network file cache</vt:lpstr>
      <vt:lpstr>Lease example network file cache consistency</vt:lpstr>
      <vt:lpstr>A few points about leases</vt:lpstr>
      <vt:lpstr>SharedLock: Reader/Writer Lock</vt:lpstr>
      <vt:lpstr>Reader/Writer Lock Illustrated</vt:lpstr>
      <vt:lpstr>Google File System (GFS)</vt:lpstr>
      <vt:lpstr>GFS: leases</vt:lpstr>
      <vt:lpstr>Parallel File Systems 101</vt:lpstr>
      <vt:lpstr>Parallel NFS (pNFS)</vt:lpstr>
      <vt:lpstr>pNFS architecture</vt:lpstr>
      <vt:lpstr>pNFS basic operation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6201</cp:revision>
  <cp:lastPrinted>2015-08-31T13:07:02Z</cp:lastPrinted>
  <dcterms:created xsi:type="dcterms:W3CDTF">2011-04-11T18:52:21Z</dcterms:created>
  <dcterms:modified xsi:type="dcterms:W3CDTF">2015-09-01T19:00:33Z</dcterms:modified>
  <cp:category/>
</cp:coreProperties>
</file>