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4FEC14-54ED-49BF-B5EB-3BFC2DF5108C}">
  <a:tblStyle styleId="{B04FEC14-54ED-49BF-B5EB-3BFC2DF510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6480" y="205222"/>
            <a:ext cx="82266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6480" y="4685532"/>
            <a:ext cx="2128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7680" y="4685532"/>
            <a:ext cx="2897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4880" y="4685532"/>
            <a:ext cx="2128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and Reference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3391100" y="4822284"/>
            <a:ext cx="27528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66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●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67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○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667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■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●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667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○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667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■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667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●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667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○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■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reference">
  <p:cSld name="TITLE_ONLY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/>
        </p:nvSpPr>
        <p:spPr>
          <a:xfrm>
            <a:off x="606400" y="3563150"/>
            <a:ext cx="7980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486725" y="3531225"/>
            <a:ext cx="6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391100" y="4822284"/>
            <a:ext cx="27528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66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●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67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○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667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■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●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667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○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667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■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667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●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667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○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600"/>
              <a:buFont typeface="Arial"/>
              <a:buChar char="■"/>
              <a:defRPr sz="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Tundra Timeline</a:t>
            </a:r>
            <a:endParaRPr/>
          </a:p>
        </p:txBody>
      </p:sp>
      <p:graphicFrame>
        <p:nvGraphicFramePr>
          <p:cNvPr id="75" name="Google Shape;75;p17"/>
          <p:cNvGraphicFramePr/>
          <p:nvPr/>
        </p:nvGraphicFramePr>
        <p:xfrm>
          <a:off x="950200" y="9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{B04FEC14-54ED-49BF-B5EB-3BFC2DF5108C}</a:tableStyleId>
              </a:tblPr>
              <a:tblGrid>
                <a:gridCol w="1186075"/>
                <a:gridCol w="711975"/>
                <a:gridCol w="711975"/>
                <a:gridCol w="711975"/>
                <a:gridCol w="711975"/>
                <a:gridCol w="711975"/>
                <a:gridCol w="711975"/>
                <a:gridCol w="711975"/>
                <a:gridCol w="711975"/>
              </a:tblGrid>
              <a:tr h="34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</a:rPr>
                        <a:t>Week 6</a:t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</a:rPr>
                        <a:t>Recess Week</a:t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</a:rPr>
                        <a:t>Week 7</a:t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</a:rPr>
                        <a:t>Week 8</a:t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</a:rPr>
                        <a:t>Week 9</a:t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</a:rPr>
                        <a:t>Week 10</a:t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</a:rPr>
                        <a:t>Week 11</a:t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2"/>
                          </a:solidFill>
                        </a:rPr>
                        <a:t>Week 12</a:t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</a:rPr>
                        <a:t>Task 1: Data parsing</a:t>
                      </a:r>
                      <a:r>
                        <a:rPr b="1" lang="en-GB" sz="800">
                          <a:solidFill>
                            <a:schemeClr val="dk1"/>
                          </a:solidFill>
                        </a:rPr>
                        <a:t> &amp; EDA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</a:rPr>
                        <a:t>Task 2:  Research on </a:t>
                      </a:r>
                      <a:r>
                        <a:rPr b="1" lang="en-GB" sz="800">
                          <a:solidFill>
                            <a:schemeClr val="dk1"/>
                          </a:solidFill>
                        </a:rPr>
                        <a:t>classification</a:t>
                      </a: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</a:rPr>
                        <a:t> model 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800"/>
                        <a:t>Task 3: Design &amp; Implement base line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800"/>
                        <a:t>Task 4: </a:t>
                      </a:r>
                      <a:r>
                        <a:rPr b="1" lang="en-GB" sz="800">
                          <a:solidFill>
                            <a:schemeClr val="dk1"/>
                          </a:solidFill>
                        </a:rPr>
                        <a:t>Implement &amp; train of actual model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800"/>
                        <a:t>Task 5: Model Tuning &amp; Evaluation </a:t>
                      </a:r>
                      <a:r>
                        <a:rPr lang="en-GB"/>
                        <a:t>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Task 6: Model Prediction 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800"/>
                        <a:t>Task 7: Report, Documentation, Presentation &amp; Evaluation </a:t>
                      </a:r>
                      <a:endParaRPr b="1" i="0"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cxnSp>
        <p:nvCxnSpPr>
          <p:cNvPr id="76" name="Google Shape;76;p17"/>
          <p:cNvCxnSpPr/>
          <p:nvPr/>
        </p:nvCxnSpPr>
        <p:spPr>
          <a:xfrm>
            <a:off x="5696150" y="626225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17"/>
          <p:cNvSpPr txBox="1"/>
          <p:nvPr/>
        </p:nvSpPr>
        <p:spPr>
          <a:xfrm>
            <a:off x="5042638" y="0"/>
            <a:ext cx="114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leaderboard submission</a:t>
            </a:r>
            <a:endParaRPr b="0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7"/>
          <p:cNvCxnSpPr/>
          <p:nvPr/>
        </p:nvCxnSpPr>
        <p:spPr>
          <a:xfrm>
            <a:off x="7832075" y="535625"/>
            <a:ext cx="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p17"/>
          <p:cNvSpPr txBox="1"/>
          <p:nvPr/>
        </p:nvSpPr>
        <p:spPr>
          <a:xfrm>
            <a:off x="7261613" y="196925"/>
            <a:ext cx="114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submission</a:t>
            </a:r>
            <a:endParaRPr b="0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