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4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229235"/>
            <a:ext cx="245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TSD</a:t>
            </a:r>
            <a:r>
              <a:rPr lang="zh-CN" altLang="en-US" sz="2400" b="1" dirty="0"/>
              <a:t>流程（当前）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98026" y="6174315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报告生成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96130" y="4551045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断面图表生成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96130" y="3391535"/>
            <a:ext cx="122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正切断面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5045" y="52959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解析数据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5845" y="1715770"/>
            <a:ext cx="122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分环操作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06980" y="339153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影像图生成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7450" y="4551045"/>
            <a:ext cx="112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病害标注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763645" y="996315"/>
            <a:ext cx="648335" cy="71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260000">
            <a:off x="3554730" y="2093595"/>
            <a:ext cx="288290" cy="127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9800000">
            <a:off x="4531995" y="2048510"/>
            <a:ext cx="288290" cy="1362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786380" y="3759835"/>
            <a:ext cx="550545" cy="71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932045" y="3759835"/>
            <a:ext cx="550545" cy="71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980000">
            <a:off x="4530090" y="4911090"/>
            <a:ext cx="347345" cy="1276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9680000">
            <a:off x="3451860" y="4813935"/>
            <a:ext cx="288290" cy="1362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512" y="260648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病害：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592" y="624979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分环信息文件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42973" y="919298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4112" y="48197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成高清影像图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9812" y="82550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r>
              <a:rPr lang="zh-CN" altLang="en-US"/>
              <a:t>影像图对应里程信息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39753" y="1074896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37252" y="349999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2629108" y="3345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4"/>
          <p:cNvSpPr/>
          <p:nvPr/>
        </p:nvSpPr>
        <p:spPr>
          <a:xfrm rot="16200000">
            <a:off x="1406318" y="233919"/>
            <a:ext cx="462831" cy="3011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53615" y="4696486"/>
            <a:ext cx="288032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根据分环信息拼接影像图成整图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05019" y="1594213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图（不确定大小）</a:t>
            </a:r>
            <a:endParaRPr lang="zh-CN" altLang="en-US" dirty="0"/>
          </a:p>
        </p:txBody>
      </p:sp>
      <p:sp>
        <p:nvSpPr>
          <p:cNvPr id="2" name="箭头: 下 1"/>
          <p:cNvSpPr/>
          <p:nvPr/>
        </p:nvSpPr>
        <p:spPr>
          <a:xfrm>
            <a:off x="3599991" y="1971304"/>
            <a:ext cx="540698" cy="80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051720" y="2064066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病害预识别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51720" y="3347395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病害精识别</a:t>
            </a:r>
            <a:endParaRPr lang="zh-CN" altLang="en-US" dirty="0"/>
          </a:p>
        </p:txBody>
      </p:sp>
      <p:sp>
        <p:nvSpPr>
          <p:cNvPr id="22" name="箭头: 下 21"/>
          <p:cNvSpPr/>
          <p:nvPr/>
        </p:nvSpPr>
        <p:spPr>
          <a:xfrm>
            <a:off x="3621939" y="3165967"/>
            <a:ext cx="540698" cy="87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28537" y="2752337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图（预识别）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0484" y="4061934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图（带病害）</a:t>
            </a:r>
            <a:endParaRPr lang="zh-CN" altLang="en-US" dirty="0"/>
          </a:p>
        </p:txBody>
      </p:sp>
      <p:sp>
        <p:nvSpPr>
          <p:cNvPr id="25" name="箭头: 下 24"/>
          <p:cNvSpPr/>
          <p:nvPr/>
        </p:nvSpPr>
        <p:spPr>
          <a:xfrm>
            <a:off x="3593868" y="4454296"/>
            <a:ext cx="540698" cy="87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80725" y="3707765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保存信息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278525" y="5350263"/>
            <a:ext cx="33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整图（带病害）</a:t>
            </a:r>
            <a:r>
              <a:rPr lang="en-US" altLang="zh-CN" dirty="0"/>
              <a:t>+</a:t>
            </a:r>
            <a:r>
              <a:rPr lang="zh-CN" altLang="en-US" dirty="0"/>
              <a:t>病害信息表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855512" y="581497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34036" y="3335333"/>
            <a:ext cx="25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洇湿、裂缝、破损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09068" y="581497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doc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05188" y="5701671"/>
            <a:ext cx="264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病害成果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用于报告生成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4365104"/>
            <a:ext cx="6552728" cy="201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412740" y="4955540"/>
            <a:ext cx="2814955" cy="958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75730" y="3402965"/>
            <a:ext cx="2402205" cy="958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855" y="29972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解析数据：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3855" y="844550"/>
            <a:ext cx="8268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采集数据：</a:t>
            </a:r>
            <a:endParaRPr lang="zh-CN" altLang="en-US"/>
          </a:p>
          <a:p>
            <a:r>
              <a:rPr lang="zh-CN" altLang="en-US"/>
              <a:t>扫描原始数据</a:t>
            </a:r>
            <a:r>
              <a:rPr lang="en-US" altLang="zh-CN"/>
              <a:t>fls</a:t>
            </a:r>
            <a:r>
              <a:rPr lang="zh-CN" altLang="en-US"/>
              <a:t>、里程数据、扫描信息文件（目前主要包括精度、管片信息等）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9427" y="1982190"/>
            <a:ext cx="22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扫描原始数据</a:t>
            </a:r>
            <a:r>
              <a:rPr lang="en-US" altLang="zh-CN" dirty="0" err="1">
                <a:sym typeface="+mn-ea"/>
              </a:rPr>
              <a:t>fls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8015" y="1875790"/>
            <a:ext cx="127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点云数据（数组）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>
            <a:off x="4849495" y="1609725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143760" y="2054225"/>
            <a:ext cx="917575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62170" y="1747520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/>
              <a:t>+</a:t>
            </a:r>
            <a:r>
              <a:rPr lang="zh-CN" altLang="en-US" sz="1400"/>
              <a:t>加载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258060" y="1826895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/>
              <a:t>加载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617845" y="1875790"/>
            <a:ext cx="1149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</a:t>
            </a:r>
            <a:r>
              <a:rPr lang="en-US" altLang="zh-CN"/>
              <a:t>x+z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66595" y="2342515"/>
            <a:ext cx="9982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里程</a:t>
            </a:r>
            <a:r>
              <a:rPr lang="zh-CN" altLang="en-US" sz="1400"/>
              <a:t>匹配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 rot="16200000">
            <a:off x="2552700" y="3293745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22195" y="349313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加载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7455" y="2778125"/>
            <a:ext cx="54140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/>
              <a:t>判断是否为噪点（筛掉</a:t>
            </a:r>
            <a:r>
              <a:rPr lang="en-US" altLang="zh-CN" sz="1400"/>
              <a:t>&gt;30m||&lt;0.45m</a:t>
            </a:r>
            <a:r>
              <a:rPr lang="zh-CN" altLang="en-US" sz="1400"/>
              <a:t>的过远点和扫描仪自身的点）</a:t>
            </a:r>
            <a:endParaRPr lang="zh-CN" altLang="en-US" sz="1400"/>
          </a:p>
        </p:txBody>
      </p:sp>
      <p:sp>
        <p:nvSpPr>
          <p:cNvPr id="17" name="右弧形箭头 16"/>
          <p:cNvSpPr/>
          <p:nvPr/>
        </p:nvSpPr>
        <p:spPr>
          <a:xfrm>
            <a:off x="6840855" y="2054225"/>
            <a:ext cx="1386205" cy="12166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左弧形箭头 17"/>
          <p:cNvSpPr/>
          <p:nvPr/>
        </p:nvSpPr>
        <p:spPr>
          <a:xfrm>
            <a:off x="297815" y="2847975"/>
            <a:ext cx="730885" cy="1216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5050" y="3559810"/>
            <a:ext cx="1223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</a:t>
            </a:r>
            <a:r>
              <a:rPr lang="en-US" altLang="zh-CN"/>
              <a:t>x+z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21050" y="3559810"/>
            <a:ext cx="209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</a:t>
            </a:r>
            <a:r>
              <a:rPr lang="en-US" altLang="zh-CN"/>
              <a:t>x+y+z+h+color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6200000">
            <a:off x="5821680" y="3293745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22195" y="398843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里程</a:t>
            </a:r>
            <a:endParaRPr lang="zh-CN" altLang="en-US" sz="14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17845" y="349313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/>
              <a:t>+</a:t>
            </a:r>
            <a:r>
              <a:rPr lang="zh-CN" altLang="en-US" sz="1400"/>
              <a:t>精度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6590030" y="3493135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成高清影像图</a:t>
            </a:r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 rot="18300000">
            <a:off x="4750435" y="3980180"/>
            <a:ext cx="359410" cy="141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68875" y="4204970"/>
            <a:ext cx="1071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/>
              <a:t>+</a:t>
            </a:r>
            <a:r>
              <a:rPr lang="zh-CN" altLang="en-US" sz="1400"/>
              <a:t>匿名函数</a:t>
            </a:r>
            <a:endParaRPr lang="zh-CN" altLang="en-US" sz="1400"/>
          </a:p>
          <a:p>
            <a:r>
              <a:rPr lang="zh-CN" altLang="en-US" sz="1400"/>
              <a:t>分批存点云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5480685" y="5075555"/>
            <a:ext cx="268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点云文件（</a:t>
            </a:r>
            <a:r>
              <a:rPr lang="en-US" altLang="zh-CN" dirty="0" err="1"/>
              <a:t>x+y+z+color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75730" y="3836670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r>
              <a:rPr lang="zh-CN" altLang="en-US"/>
              <a:t>影像图对应里程信息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304790" y="5443855"/>
            <a:ext cx="285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+</a:t>
            </a:r>
            <a:r>
              <a:rPr lang="zh-CN" altLang="en-US" dirty="0"/>
              <a:t>每个点云对应里程信息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84222" y="4341058"/>
            <a:ext cx="149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用于分环</a:t>
            </a:r>
            <a:r>
              <a:rPr lang="en-US" altLang="zh-CN" sz="1400" dirty="0">
                <a:solidFill>
                  <a:srgbClr val="FF0000"/>
                </a:solidFill>
              </a:rPr>
              <a:t>&amp;</a:t>
            </a:r>
            <a:r>
              <a:rPr lang="zh-CN" altLang="en-US" sz="1400" dirty="0">
                <a:solidFill>
                  <a:srgbClr val="FF0000"/>
                </a:solidFill>
              </a:rPr>
              <a:t>病害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4040" y="5914390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用于断面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35671" y="408606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91100" y="1341616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8766" y="1338688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7030A0"/>
                </a:solidFill>
              </a:rPr>
              <a:t>Fls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60465" y="5699020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38254" y="5290115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35554" y="1355585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1075" y="2187752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7030A0"/>
                </a:solidFill>
              </a:rPr>
              <a:t>Fls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33170" y="336116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2375" y="299720"/>
            <a:ext cx="3333115" cy="645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tx1"/>
                </a:solidFill>
              </a:rPr>
              <a:t>以</a:t>
            </a:r>
            <a:r>
              <a:rPr lang="en-US" altLang="zh-CN" sz="1200" b="1" dirty="0">
                <a:solidFill>
                  <a:schemeClr val="tx1"/>
                </a:solidFill>
              </a:rPr>
              <a:t>2mm</a:t>
            </a:r>
            <a:r>
              <a:rPr lang="zh-CN" altLang="en-US" sz="1200" b="1" dirty="0">
                <a:solidFill>
                  <a:schemeClr val="tx1"/>
                </a:solidFill>
              </a:rPr>
              <a:t>精度扫描数据为例：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单个文件</a:t>
            </a:r>
            <a:r>
              <a:rPr lang="en-US" altLang="zh-CN" sz="1200" b="1" dirty="0">
                <a:solidFill>
                  <a:schemeClr val="tx1"/>
                </a:solidFill>
              </a:rPr>
              <a:t>5000</a:t>
            </a:r>
            <a:r>
              <a:rPr lang="zh-CN" altLang="en-US" sz="1200" b="1" dirty="0">
                <a:solidFill>
                  <a:schemeClr val="tx1"/>
                </a:solidFill>
              </a:rPr>
              <a:t>列文件，大小</a:t>
            </a:r>
            <a:r>
              <a:rPr lang="en-US" altLang="zh-CN" sz="1200" b="1" dirty="0">
                <a:solidFill>
                  <a:schemeClr val="tx1"/>
                </a:solidFill>
              </a:rPr>
              <a:t>80M</a:t>
            </a:r>
            <a:r>
              <a:rPr lang="zh-CN" altLang="en-US" sz="1200" b="1" dirty="0">
                <a:solidFill>
                  <a:schemeClr val="tx1"/>
                </a:solidFill>
              </a:rPr>
              <a:t>左右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800m/h</a:t>
            </a:r>
            <a:r>
              <a:rPr lang="zh-CN" altLang="en-US" sz="1200" b="1" dirty="0">
                <a:solidFill>
                  <a:schemeClr val="tx1"/>
                </a:solidFill>
              </a:rPr>
              <a:t>速度运行，长度约</a:t>
            </a:r>
            <a:r>
              <a:rPr lang="en-US" altLang="zh-CN" sz="1200" b="1" dirty="0">
                <a:solidFill>
                  <a:schemeClr val="tx1"/>
                </a:solidFill>
              </a:rPr>
              <a:t>6</a:t>
            </a:r>
            <a:r>
              <a:rPr lang="zh-CN" altLang="en-US" sz="1200" b="1" dirty="0">
                <a:solidFill>
                  <a:schemeClr val="tx1"/>
                </a:solidFill>
              </a:rPr>
              <a:t>米，约</a:t>
            </a:r>
            <a:r>
              <a:rPr lang="en-US" altLang="zh-CN" sz="1200" b="1" dirty="0">
                <a:solidFill>
                  <a:schemeClr val="tx1"/>
                </a:solidFill>
              </a:rPr>
              <a:t>4</a:t>
            </a:r>
            <a:r>
              <a:rPr lang="zh-CN" altLang="en-US" sz="1200" b="1" dirty="0">
                <a:solidFill>
                  <a:schemeClr val="tx1"/>
                </a:solidFill>
              </a:rPr>
              <a:t>环管片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9985" y="1717040"/>
            <a:ext cx="901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单个文件加载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17.5s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64815" y="3361055"/>
            <a:ext cx="859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单个文件处理需要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13.5s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80685" y="3957955"/>
            <a:ext cx="859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单个文件处理需要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49420" y="4820285"/>
            <a:ext cx="866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另开进程处理需要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30s</a:t>
            </a:r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左右</a:t>
            </a:r>
            <a:endParaRPr lang="zh-CN" altLang="en-US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143971" y="5356763"/>
            <a:ext cx="2502324" cy="72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3855" y="208280"/>
            <a:ext cx="1656715" cy="525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3855" y="29972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分环：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4200" y="100203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成高清影像图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9900" y="134556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+</a:t>
            </a:r>
            <a:r>
              <a:rPr lang="zh-CN" altLang="en-US" dirty="0"/>
              <a:t>影像图对应里程信息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 rot="16200000">
            <a:off x="3281045" y="749300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89275" y="911860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加载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26884" y="1047164"/>
            <a:ext cx="122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影像图</a:t>
            </a:r>
            <a:endParaRPr lang="en-US" altLang="zh-CN" dirty="0"/>
          </a:p>
          <a:p>
            <a:pPr algn="ctr"/>
            <a:r>
              <a:rPr lang="zh-CN" altLang="en-US" dirty="0"/>
              <a:t>手动分环</a:t>
            </a:r>
            <a:endParaRPr lang="zh-CN" altLang="en-US" dirty="0"/>
          </a:p>
        </p:txBody>
      </p:sp>
      <p:sp>
        <p:nvSpPr>
          <p:cNvPr id="9" name="下箭头 4"/>
          <p:cNvSpPr/>
          <p:nvPr/>
        </p:nvSpPr>
        <p:spPr>
          <a:xfrm rot="16200000">
            <a:off x="5927164" y="749299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5394" y="911859"/>
            <a:ext cx="64793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确认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68036" y="1133885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分环信息文件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11417" y="142820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278" y="868838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80326" y="158870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285" y="2351578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断面：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7507" y="2816562"/>
            <a:ext cx="2814955" cy="958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5452" y="2936577"/>
            <a:ext cx="268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点云文件（</a:t>
            </a:r>
            <a:r>
              <a:rPr lang="en-US" altLang="zh-CN"/>
              <a:t>x+y+z+color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9557" y="3304877"/>
            <a:ext cx="285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+</a:t>
            </a:r>
            <a:r>
              <a:rPr lang="zh-CN" altLang="en-US" dirty="0"/>
              <a:t>每个点云对应里程信息</a:t>
            </a:r>
            <a:endParaRPr lang="zh-CN" altLang="en-US" dirty="0"/>
          </a:p>
        </p:txBody>
      </p:sp>
      <p:sp>
        <p:nvSpPr>
          <p:cNvPr id="3" name="加号 2"/>
          <p:cNvSpPr/>
          <p:nvPr/>
        </p:nvSpPr>
        <p:spPr>
          <a:xfrm>
            <a:off x="3731895" y="286293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89512" y="3059612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分环信息文件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32893" y="335393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32383" y="3565132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9711" y="3166377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7" name="下箭头 4"/>
          <p:cNvSpPr/>
          <p:nvPr/>
        </p:nvSpPr>
        <p:spPr>
          <a:xfrm rot="16200000">
            <a:off x="1821768" y="2847237"/>
            <a:ext cx="359410" cy="3339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0092" y="4081272"/>
            <a:ext cx="280237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根据分环信息逐环加载点云文件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645614" y="4322319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单环点云文件</a:t>
            </a:r>
            <a:endParaRPr lang="zh-CN" altLang="en-US" dirty="0"/>
          </a:p>
        </p:txBody>
      </p:sp>
      <p:sp>
        <p:nvSpPr>
          <p:cNvPr id="32" name="下箭头 4"/>
          <p:cNvSpPr/>
          <p:nvPr/>
        </p:nvSpPr>
        <p:spPr>
          <a:xfrm rot="16200000">
            <a:off x="5888661" y="3717431"/>
            <a:ext cx="359410" cy="1599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332893" y="4082344"/>
            <a:ext cx="136608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计算正切断面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913814" y="4322319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单环断面文件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1416" y="455315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6" name="下箭头 4"/>
          <p:cNvSpPr/>
          <p:nvPr/>
        </p:nvSpPr>
        <p:spPr>
          <a:xfrm rot="16200000">
            <a:off x="1084329" y="4796328"/>
            <a:ext cx="359410" cy="175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37398" y="5268576"/>
            <a:ext cx="136608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确认对应环号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241875" y="5487670"/>
            <a:ext cx="264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断面净空线图</a:t>
            </a:r>
            <a:r>
              <a:rPr lang="en-US" altLang="zh-CN" dirty="0"/>
              <a:t>+</a:t>
            </a:r>
            <a:r>
              <a:rPr lang="zh-CN" altLang="en-US" dirty="0"/>
              <a:t>表文件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628443" y="5807640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jpg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52185" y="5808985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doc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44199" y="5834020"/>
            <a:ext cx="264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断面成果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用于报告生成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81276" y="1691745"/>
            <a:ext cx="231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用于断面生成</a:t>
            </a:r>
            <a:r>
              <a:rPr lang="en-US" altLang="zh-CN" sz="1400" dirty="0">
                <a:solidFill>
                  <a:srgbClr val="FF0000"/>
                </a:solidFill>
              </a:rPr>
              <a:t>&amp;</a:t>
            </a:r>
            <a:r>
              <a:rPr lang="zh-CN" altLang="en-US" sz="1400" dirty="0">
                <a:solidFill>
                  <a:srgbClr val="FF0000"/>
                </a:solidFill>
              </a:rPr>
              <a:t>影像图生成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7985" y="1459865"/>
            <a:ext cx="934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单个文件处理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630" y="1477645"/>
            <a:ext cx="934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&lt;1s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3355" y="4584065"/>
            <a:ext cx="1356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平均单个文件处理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15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8595" y="4615815"/>
            <a:ext cx="1356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平均单个文件处理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8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9890" y="5833745"/>
            <a:ext cx="1356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平均单个文件处理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&lt;1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512" y="260648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病害：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592" y="624979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分环信息文件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42973" y="919298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4112" y="48197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成高清影像图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9812" y="82550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r>
              <a:rPr lang="zh-CN" altLang="en-US"/>
              <a:t>影像图对应里程信息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39753" y="1074896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37252" y="349999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2629108" y="3345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4"/>
          <p:cNvSpPr/>
          <p:nvPr/>
        </p:nvSpPr>
        <p:spPr>
          <a:xfrm rot="16200000">
            <a:off x="1458382" y="355912"/>
            <a:ext cx="462831" cy="3011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9512" y="1421544"/>
            <a:ext cx="288032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根据分环信息拼接影像图成整图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20449" y="1695292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整图（一般</a:t>
            </a:r>
            <a:r>
              <a:rPr lang="en-US" altLang="zh-CN" dirty="0"/>
              <a:t>25</a:t>
            </a:r>
            <a:r>
              <a:rPr lang="zh-CN" altLang="en-US" dirty="0"/>
              <a:t>环）</a:t>
            </a:r>
            <a:endParaRPr lang="zh-CN" altLang="en-US" dirty="0"/>
          </a:p>
        </p:txBody>
      </p:sp>
      <p:sp>
        <p:nvSpPr>
          <p:cNvPr id="2" name="箭头: 下 1"/>
          <p:cNvSpPr/>
          <p:nvPr/>
        </p:nvSpPr>
        <p:spPr>
          <a:xfrm>
            <a:off x="3694112" y="2093297"/>
            <a:ext cx="540698" cy="87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12947" y="2230808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病害预识别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2947" y="3514137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病害精识别</a:t>
            </a:r>
            <a:endParaRPr lang="zh-CN" altLang="en-US" dirty="0"/>
          </a:p>
        </p:txBody>
      </p:sp>
      <p:sp>
        <p:nvSpPr>
          <p:cNvPr id="22" name="箭头: 下 21"/>
          <p:cNvSpPr/>
          <p:nvPr/>
        </p:nvSpPr>
        <p:spPr>
          <a:xfrm>
            <a:off x="3683166" y="3332709"/>
            <a:ext cx="540698" cy="87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89764" y="2919079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整图（预识别）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11711" y="4228676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整图（带病害）</a:t>
            </a:r>
            <a:endParaRPr lang="zh-CN" altLang="en-US" dirty="0"/>
          </a:p>
        </p:txBody>
      </p:sp>
      <p:sp>
        <p:nvSpPr>
          <p:cNvPr id="25" name="箭头: 下 24"/>
          <p:cNvSpPr/>
          <p:nvPr/>
        </p:nvSpPr>
        <p:spPr>
          <a:xfrm>
            <a:off x="3655095" y="4621038"/>
            <a:ext cx="540698" cy="87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31551" y="4688174"/>
            <a:ext cx="20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保存信息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39752" y="5517005"/>
            <a:ext cx="33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整图（带病害）</a:t>
            </a:r>
            <a:r>
              <a:rPr lang="en-US" altLang="zh-CN" dirty="0"/>
              <a:t>+</a:t>
            </a:r>
            <a:r>
              <a:rPr lang="zh-CN" altLang="en-US" dirty="0"/>
              <a:t>病害信息表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855512" y="581497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95263" y="3502075"/>
            <a:ext cx="25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洇湿、裂缝、破损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09068" y="581497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doc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05188" y="5701671"/>
            <a:ext cx="264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病害成果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用于报告生成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220" y="2016760"/>
            <a:ext cx="21012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平均单个文件处理约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5+13s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7025" y="4843780"/>
            <a:ext cx="1356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平均单个文件处理约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7</a:t>
            </a:r>
            <a:r>
              <a:rPr lang="en-US" altLang="zh-CN" sz="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</a:t>
            </a:r>
            <a:endParaRPr lang="en-US" altLang="zh-CN" sz="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报告生成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1959" y="1486025"/>
            <a:ext cx="264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断面净空线图</a:t>
            </a:r>
            <a:r>
              <a:rPr lang="en-US" altLang="zh-CN" dirty="0"/>
              <a:t>+</a:t>
            </a:r>
            <a:r>
              <a:rPr lang="zh-CN" altLang="en-US" dirty="0"/>
              <a:t>表文件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30010" y="1780806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jpg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3752" y="178215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doc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76641" y="1471675"/>
            <a:ext cx="33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整图（带病害）</a:t>
            </a:r>
            <a:r>
              <a:rPr lang="en-US" altLang="zh-CN" dirty="0"/>
              <a:t>+</a:t>
            </a:r>
            <a:r>
              <a:rPr lang="zh-CN" altLang="en-US" dirty="0"/>
              <a:t>病害信息表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92401" y="176964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5957" y="176964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doc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6164" y="3175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原始点云数据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939" y="143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原始里程数据</a:t>
            </a:r>
            <a:endParaRPr lang="zh-CN" altLang="en-US" dirty="0"/>
          </a:p>
        </p:txBody>
      </p:sp>
      <p:sp>
        <p:nvSpPr>
          <p:cNvPr id="2" name="加号 1"/>
          <p:cNvSpPr/>
          <p:nvPr/>
        </p:nvSpPr>
        <p:spPr>
          <a:xfrm>
            <a:off x="641052" y="602898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7624" y="3592723"/>
            <a:ext cx="7559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3419704"/>
            <a:ext cx="12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原始里程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496" y="2234865"/>
            <a:ext cx="12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实际里程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87624" y="2419531"/>
            <a:ext cx="75599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箭头: 上 13"/>
          <p:cNvSpPr/>
          <p:nvPr/>
        </p:nvSpPr>
        <p:spPr>
          <a:xfrm>
            <a:off x="3491880" y="2604197"/>
            <a:ext cx="144016" cy="831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35896" y="283528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映射：对应里程</a:t>
            </a:r>
            <a:r>
              <a:rPr lang="en-US" altLang="zh-CN" sz="1400" dirty="0"/>
              <a:t>+</a:t>
            </a:r>
            <a:r>
              <a:rPr lang="zh-CN" altLang="en-US" sz="1400" dirty="0"/>
              <a:t>方向关系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47936" y="2957500"/>
            <a:ext cx="214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（一般用于站台的处理）</a:t>
            </a:r>
            <a:endParaRPr lang="zh-CN" altLang="en-US" sz="1400" dirty="0"/>
          </a:p>
        </p:txBody>
      </p:sp>
      <p:sp>
        <p:nvSpPr>
          <p:cNvPr id="17" name="箭头: 下 16"/>
          <p:cNvSpPr/>
          <p:nvPr/>
        </p:nvSpPr>
        <p:spPr>
          <a:xfrm>
            <a:off x="1239850" y="3758568"/>
            <a:ext cx="110629" cy="71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425959" y="4940472"/>
            <a:ext cx="116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分环信息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11387" y="4581128"/>
            <a:ext cx="755994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71015" y="5153742"/>
            <a:ext cx="12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环号信息</a:t>
            </a:r>
            <a:endParaRPr lang="en-US" altLang="zh-CN" dirty="0"/>
          </a:p>
          <a:p>
            <a:r>
              <a:rPr lang="zh-CN" altLang="en-US" dirty="0"/>
              <a:t>起止里程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962075" y="4725029"/>
            <a:ext cx="20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环号里程对应关系（对应环号</a:t>
            </a:r>
            <a:r>
              <a:rPr lang="en-US" altLang="zh-CN" sz="1400" dirty="0">
                <a:solidFill>
                  <a:srgbClr val="00B050"/>
                </a:solidFill>
              </a:rPr>
              <a:t>==</a:t>
            </a:r>
            <a:r>
              <a:rPr lang="zh-CN" altLang="en-US" sz="1400" dirty="0">
                <a:solidFill>
                  <a:srgbClr val="00B050"/>
                </a:solidFill>
              </a:rPr>
              <a:t>里程范围）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3" name="箭头: 下 22"/>
          <p:cNvSpPr/>
          <p:nvPr/>
        </p:nvSpPr>
        <p:spPr>
          <a:xfrm>
            <a:off x="2794816" y="3711038"/>
            <a:ext cx="135172" cy="1554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62437" y="4290456"/>
            <a:ext cx="144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影像图</a:t>
            </a:r>
            <a:endParaRPr lang="en-US" altLang="zh-CN" dirty="0"/>
          </a:p>
          <a:p>
            <a:r>
              <a:rPr lang="zh-CN" altLang="en-US" dirty="0"/>
              <a:t>（里程匹配）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064903" y="5476907"/>
            <a:ext cx="7559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17972" y="397380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+</a:t>
            </a:r>
            <a:r>
              <a:rPr lang="zh-CN" altLang="en-US" sz="1400" dirty="0">
                <a:solidFill>
                  <a:srgbClr val="00B050"/>
                </a:solidFill>
              </a:rPr>
              <a:t>原始点云数据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1315330" y="4734953"/>
            <a:ext cx="110629" cy="71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下 27"/>
          <p:cNvSpPr/>
          <p:nvPr/>
        </p:nvSpPr>
        <p:spPr>
          <a:xfrm>
            <a:off x="2377037" y="4662660"/>
            <a:ext cx="135172" cy="164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-13803" y="6069164"/>
            <a:ext cx="12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病害信息</a:t>
            </a:r>
            <a:endParaRPr lang="en-US" altLang="zh-CN" dirty="0"/>
          </a:p>
          <a:p>
            <a:r>
              <a:rPr lang="en-US" altLang="zh-CN" dirty="0"/>
              <a:t>||</a:t>
            </a:r>
            <a:r>
              <a:rPr lang="zh-CN" altLang="en-US" dirty="0"/>
              <a:t>错台信息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168835" y="6392329"/>
            <a:ext cx="755994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38189" y="4874121"/>
            <a:ext cx="273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属性信息</a:t>
            </a:r>
            <a:r>
              <a:rPr lang="en-US" altLang="zh-CN" sz="1400" dirty="0">
                <a:solidFill>
                  <a:srgbClr val="00B050"/>
                </a:solidFill>
              </a:rPr>
              <a:t>&amp;</a:t>
            </a:r>
            <a:r>
              <a:rPr lang="zh-CN" altLang="en-US" sz="1400" dirty="0">
                <a:solidFill>
                  <a:srgbClr val="00B050"/>
                </a:solidFill>
              </a:rPr>
              <a:t>里程对应关系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zh-CN" altLang="en-US" sz="1400" dirty="0">
                <a:solidFill>
                  <a:srgbClr val="00B050"/>
                </a:solidFill>
              </a:rPr>
              <a:t>（对应里程</a:t>
            </a:r>
            <a:r>
              <a:rPr lang="en-US" altLang="zh-CN" sz="1400" dirty="0">
                <a:solidFill>
                  <a:srgbClr val="00B050"/>
                </a:solidFill>
              </a:rPr>
              <a:t>+</a:t>
            </a:r>
            <a:r>
              <a:rPr lang="zh-CN" altLang="en-US" sz="1400" dirty="0">
                <a:solidFill>
                  <a:srgbClr val="00B050"/>
                </a:solidFill>
              </a:rPr>
              <a:t>方向关系）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58930" y="5752991"/>
            <a:ext cx="116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+</a:t>
            </a:r>
            <a:r>
              <a:rPr lang="zh-CN" altLang="en-US" sz="1400" dirty="0">
                <a:solidFill>
                  <a:srgbClr val="00B050"/>
                </a:solidFill>
              </a:rPr>
              <a:t>病害分析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4" name="箭头: 下 33"/>
          <p:cNvSpPr/>
          <p:nvPr/>
        </p:nvSpPr>
        <p:spPr>
          <a:xfrm>
            <a:off x="5069978" y="3711038"/>
            <a:ext cx="135172" cy="259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229235"/>
            <a:ext cx="245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TSD</a:t>
            </a:r>
            <a:r>
              <a:rPr lang="zh-CN" altLang="en-US" sz="2400" b="1" dirty="0"/>
              <a:t>流程（新）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67584" y="5125699"/>
            <a:ext cx="236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影像图</a:t>
            </a:r>
            <a:r>
              <a:rPr lang="en-US" altLang="zh-CN" dirty="0"/>
              <a:t>+</a:t>
            </a:r>
            <a:r>
              <a:rPr lang="zh-CN" altLang="en-US" dirty="0"/>
              <a:t>病害信息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57654" y="4173466"/>
            <a:ext cx="19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断面图表生成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73717" y="2860248"/>
            <a:ext cx="122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正切断面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504" y="1689714"/>
            <a:ext cx="16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解析部分数据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19812" y="1689714"/>
            <a:ext cx="122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分环操作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29362" y="2016029"/>
            <a:ext cx="136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影像图生成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点云文件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53631" y="1724455"/>
            <a:ext cx="112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病害标注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 rot="16200000">
            <a:off x="4787900" y="1279133"/>
            <a:ext cx="288290" cy="127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6200000">
            <a:off x="2230647" y="1217185"/>
            <a:ext cx="368301" cy="1395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421658" y="2120090"/>
            <a:ext cx="431606" cy="71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2"/>
          <p:cNvSpPr/>
          <p:nvPr/>
        </p:nvSpPr>
        <p:spPr>
          <a:xfrm>
            <a:off x="3434672" y="3382401"/>
            <a:ext cx="431607" cy="699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弧形 17"/>
          <p:cNvSpPr/>
          <p:nvPr/>
        </p:nvSpPr>
        <p:spPr>
          <a:xfrm rot="12182119">
            <a:off x="960572" y="894507"/>
            <a:ext cx="991198" cy="7911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/>
          <p:cNvSpPr/>
          <p:nvPr/>
        </p:nvSpPr>
        <p:spPr>
          <a:xfrm rot="5400000">
            <a:off x="4009406" y="-694694"/>
            <a:ext cx="677926" cy="41727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9670" y="2252058"/>
            <a:ext cx="12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分环信息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55955" y="3423624"/>
            <a:ext cx="17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影像图辅助</a:t>
            </a:r>
            <a:endParaRPr lang="en-US" altLang="zh-CN" dirty="0"/>
          </a:p>
          <a:p>
            <a:r>
              <a:rPr lang="zh-CN" altLang="en-US" dirty="0"/>
              <a:t>确认环号信息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96227" y="5474187"/>
            <a:ext cx="17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影像图辅助</a:t>
            </a:r>
            <a:endParaRPr lang="en-US" altLang="zh-CN" dirty="0"/>
          </a:p>
          <a:p>
            <a:r>
              <a:rPr lang="zh-CN" altLang="en-US" dirty="0"/>
              <a:t>确认环号信息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12160" y="2809971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影像图</a:t>
            </a:r>
            <a:r>
              <a:rPr lang="en-US" altLang="zh-CN" dirty="0"/>
              <a:t>+</a:t>
            </a:r>
            <a:r>
              <a:rPr lang="zh-CN" altLang="en-US" dirty="0"/>
              <a:t>病害信息</a:t>
            </a:r>
            <a:endParaRPr lang="zh-CN" altLang="en-US" dirty="0"/>
          </a:p>
        </p:txBody>
      </p:sp>
      <p:sp>
        <p:nvSpPr>
          <p:cNvPr id="25" name="下箭头 12"/>
          <p:cNvSpPr/>
          <p:nvPr/>
        </p:nvSpPr>
        <p:spPr>
          <a:xfrm>
            <a:off x="6317828" y="2080903"/>
            <a:ext cx="431606" cy="71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02165" y="51397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带病害影像图生成</a:t>
            </a:r>
            <a:endParaRPr lang="zh-CN" altLang="en-US" dirty="0"/>
          </a:p>
        </p:txBody>
      </p:sp>
      <p:sp>
        <p:nvSpPr>
          <p:cNvPr id="27" name="下箭头 10"/>
          <p:cNvSpPr/>
          <p:nvPr/>
        </p:nvSpPr>
        <p:spPr>
          <a:xfrm rot="16200000">
            <a:off x="4100512" y="4348817"/>
            <a:ext cx="288290" cy="1927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88640"/>
            <a:ext cx="245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TSD</a:t>
            </a:r>
            <a:r>
              <a:rPr lang="zh-CN" altLang="en-US" sz="2400" b="1" dirty="0"/>
              <a:t>流程（新）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963882" y="209411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解析数据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12740" y="4955540"/>
            <a:ext cx="2814955" cy="958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2410" y="822325"/>
            <a:ext cx="8268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采集数据：</a:t>
            </a:r>
            <a:endParaRPr lang="zh-CN" altLang="en-US" dirty="0"/>
          </a:p>
          <a:p>
            <a:r>
              <a:rPr lang="zh-CN" altLang="en-US" dirty="0"/>
              <a:t>扫描原始数据</a:t>
            </a:r>
            <a:r>
              <a:rPr lang="en-US" altLang="zh-CN" dirty="0" err="1"/>
              <a:t>fls</a:t>
            </a:r>
            <a:r>
              <a:rPr lang="zh-CN" altLang="en-US" dirty="0"/>
              <a:t>、里程数据、扫描信息文件（目前主要包括精度、管片信息等）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496" y="1974215"/>
            <a:ext cx="225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部分扫描原始数据</a:t>
            </a:r>
            <a:r>
              <a:rPr lang="en-US" altLang="zh-CN" dirty="0" err="1">
                <a:sym typeface="+mn-ea"/>
              </a:rPr>
              <a:t>fls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8015" y="1875790"/>
            <a:ext cx="127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点云数据（数组）</a:t>
            </a:r>
            <a:endParaRPr lang="zh-CN" altLang="en-US"/>
          </a:p>
        </p:txBody>
      </p:sp>
      <p:sp>
        <p:nvSpPr>
          <p:cNvPr id="10" name="下箭头 4"/>
          <p:cNvSpPr/>
          <p:nvPr/>
        </p:nvSpPr>
        <p:spPr>
          <a:xfrm rot="16200000">
            <a:off x="4849495" y="1609725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6"/>
          <p:cNvSpPr/>
          <p:nvPr/>
        </p:nvSpPr>
        <p:spPr>
          <a:xfrm>
            <a:off x="2234812" y="2038985"/>
            <a:ext cx="917575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62170" y="1747520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/>
              <a:t>+</a:t>
            </a:r>
            <a:r>
              <a:rPr lang="zh-CN" altLang="en-US" sz="1400"/>
              <a:t>加载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2258060" y="1747520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/>
              <a:t>加载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5617845" y="1875790"/>
            <a:ext cx="1149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</a:t>
            </a:r>
            <a:r>
              <a:rPr lang="en-US" altLang="zh-CN"/>
              <a:t>x+z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66595" y="2342515"/>
            <a:ext cx="9982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里程</a:t>
            </a:r>
            <a:r>
              <a:rPr lang="zh-CN" altLang="en-US" sz="1400"/>
              <a:t>匹配</a:t>
            </a:r>
            <a:endParaRPr lang="en-US" altLang="zh-CN" sz="1400"/>
          </a:p>
        </p:txBody>
      </p:sp>
      <p:sp>
        <p:nvSpPr>
          <p:cNvPr id="16" name="下箭头 11"/>
          <p:cNvSpPr/>
          <p:nvPr/>
        </p:nvSpPr>
        <p:spPr>
          <a:xfrm rot="16200000">
            <a:off x="2552700" y="3293745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22195" y="349313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加载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227455" y="2778125"/>
            <a:ext cx="54140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/>
              <a:t>判断是否为噪点（筛掉</a:t>
            </a:r>
            <a:r>
              <a:rPr lang="en-US" altLang="zh-CN" sz="1400"/>
              <a:t>&gt;30m||&lt;0.45m</a:t>
            </a:r>
            <a:r>
              <a:rPr lang="zh-CN" altLang="en-US" sz="1400"/>
              <a:t>的过远点和扫描仪自身的点）</a:t>
            </a:r>
            <a:endParaRPr lang="zh-CN" altLang="en-US" sz="1400"/>
          </a:p>
        </p:txBody>
      </p:sp>
      <p:sp>
        <p:nvSpPr>
          <p:cNvPr id="19" name="右弧形箭头 16"/>
          <p:cNvSpPr/>
          <p:nvPr/>
        </p:nvSpPr>
        <p:spPr>
          <a:xfrm>
            <a:off x="6840855" y="2054225"/>
            <a:ext cx="1386205" cy="12166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7"/>
          <p:cNvSpPr/>
          <p:nvPr/>
        </p:nvSpPr>
        <p:spPr>
          <a:xfrm>
            <a:off x="297815" y="2847975"/>
            <a:ext cx="730885" cy="1216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5050" y="3559810"/>
            <a:ext cx="1223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</a:t>
            </a:r>
            <a:r>
              <a:rPr lang="en-US" altLang="zh-CN"/>
              <a:t>x+z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21050" y="3559810"/>
            <a:ext cx="209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点云数据（</a:t>
            </a:r>
            <a:r>
              <a:rPr lang="en-US" altLang="zh-CN"/>
              <a:t>x+y+z+h+color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下箭头 20"/>
          <p:cNvSpPr/>
          <p:nvPr/>
        </p:nvSpPr>
        <p:spPr>
          <a:xfrm rot="16200000">
            <a:off x="5821680" y="3293745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2195" y="398843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里程</a:t>
            </a:r>
            <a:endParaRPr lang="zh-CN" altLang="en-US" sz="140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7845" y="3493135"/>
            <a:ext cx="6426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/>
              <a:t>+</a:t>
            </a:r>
            <a:r>
              <a:rPr lang="zh-CN" altLang="en-US" sz="1400"/>
              <a:t>精度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6590030" y="3493135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成高清影像图</a:t>
            </a:r>
            <a:endParaRPr lang="zh-CN" altLang="en-US"/>
          </a:p>
        </p:txBody>
      </p:sp>
      <p:sp>
        <p:nvSpPr>
          <p:cNvPr id="27" name="下箭头 24"/>
          <p:cNvSpPr/>
          <p:nvPr/>
        </p:nvSpPr>
        <p:spPr>
          <a:xfrm rot="18300000">
            <a:off x="4750435" y="3980180"/>
            <a:ext cx="359410" cy="141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68875" y="4204970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/>
              <a:t>存点云文件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480685" y="5075555"/>
            <a:ext cx="268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点云文件（</a:t>
            </a:r>
            <a:r>
              <a:rPr lang="en-US" altLang="zh-CN" dirty="0" err="1"/>
              <a:t>x+y+z+color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304790" y="5443855"/>
            <a:ext cx="285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+</a:t>
            </a:r>
            <a:r>
              <a:rPr lang="zh-CN" altLang="en-US" dirty="0"/>
              <a:t>每个点云对应里程信息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924040" y="5914390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用于断面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5671" y="408606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91100" y="1341616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8766" y="1338688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7030A0"/>
                </a:solidFill>
              </a:rPr>
              <a:t>Fls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60465" y="5699020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38254" y="5290115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35554" y="1355585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75" y="2187752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7030A0"/>
                </a:solidFill>
              </a:rPr>
              <a:t>Fls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3170" y="336116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143971" y="5356763"/>
            <a:ext cx="2502324" cy="72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3855" y="208280"/>
            <a:ext cx="1656715" cy="525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3855" y="29972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分环：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4200" y="100203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成高清影像图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9900" y="134556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+</a:t>
            </a:r>
            <a:r>
              <a:rPr lang="zh-CN" altLang="en-US" dirty="0"/>
              <a:t>影像图对应里程信息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 rot="16200000">
            <a:off x="3281045" y="749300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89275" y="911860"/>
            <a:ext cx="64793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合并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157542" y="1026587"/>
            <a:ext cx="122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影像图</a:t>
            </a:r>
            <a:endParaRPr lang="en-US" altLang="zh-CN" dirty="0"/>
          </a:p>
          <a:p>
            <a:pPr algn="ctr"/>
            <a:r>
              <a:rPr lang="zh-CN" altLang="en-US" dirty="0"/>
              <a:t>手动分环</a:t>
            </a:r>
            <a:endParaRPr lang="zh-CN" altLang="en-US" dirty="0"/>
          </a:p>
        </p:txBody>
      </p:sp>
      <p:sp>
        <p:nvSpPr>
          <p:cNvPr id="9" name="下箭头 4"/>
          <p:cNvSpPr/>
          <p:nvPr/>
        </p:nvSpPr>
        <p:spPr>
          <a:xfrm rot="16200000">
            <a:off x="5927164" y="749299"/>
            <a:ext cx="359410" cy="1177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5394" y="911859"/>
            <a:ext cx="64793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确认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68036" y="1133885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分环信息文件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11417" y="1428204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278" y="868838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Tiff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80326" y="158870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285" y="2351578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断面：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7507" y="2816562"/>
            <a:ext cx="2814955" cy="958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5452" y="2936577"/>
            <a:ext cx="268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点云文件（</a:t>
            </a:r>
            <a:r>
              <a:rPr lang="en-US" altLang="zh-CN"/>
              <a:t>x+y+z+color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9557" y="3304877"/>
            <a:ext cx="285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+</a:t>
            </a:r>
            <a:r>
              <a:rPr lang="zh-CN" altLang="en-US" dirty="0"/>
              <a:t>每个点云对应里程信息</a:t>
            </a:r>
            <a:endParaRPr lang="zh-CN" altLang="en-US" dirty="0"/>
          </a:p>
        </p:txBody>
      </p:sp>
      <p:sp>
        <p:nvSpPr>
          <p:cNvPr id="3" name="加号 2"/>
          <p:cNvSpPr/>
          <p:nvPr/>
        </p:nvSpPr>
        <p:spPr>
          <a:xfrm>
            <a:off x="3731895" y="286293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89512" y="3059612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分环信息文件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32893" y="335393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32383" y="3565132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9711" y="3166377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7" name="下箭头 4"/>
          <p:cNvSpPr/>
          <p:nvPr/>
        </p:nvSpPr>
        <p:spPr>
          <a:xfrm rot="16200000">
            <a:off x="1821768" y="2847237"/>
            <a:ext cx="359410" cy="3339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0092" y="4081272"/>
            <a:ext cx="280237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根据分环信息逐环加载点云文件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645614" y="4322319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单环点云文件</a:t>
            </a:r>
            <a:endParaRPr lang="zh-CN" altLang="en-US" dirty="0"/>
          </a:p>
        </p:txBody>
      </p:sp>
      <p:sp>
        <p:nvSpPr>
          <p:cNvPr id="32" name="下箭头 4"/>
          <p:cNvSpPr/>
          <p:nvPr/>
        </p:nvSpPr>
        <p:spPr>
          <a:xfrm rot="16200000">
            <a:off x="5888661" y="3717431"/>
            <a:ext cx="359410" cy="1599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332893" y="4082344"/>
            <a:ext cx="136608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计算正切断面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913814" y="4322319"/>
            <a:ext cx="169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单环断面文件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1416" y="4553151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Txt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6" name="下箭头 4"/>
          <p:cNvSpPr/>
          <p:nvPr/>
        </p:nvSpPr>
        <p:spPr>
          <a:xfrm rot="16200000">
            <a:off x="1084329" y="4796328"/>
            <a:ext cx="359410" cy="175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37398" y="5268576"/>
            <a:ext cx="136608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/>
              <a:t>+</a:t>
            </a:r>
            <a:r>
              <a:rPr lang="zh-CN" altLang="en-US" sz="1400" dirty="0"/>
              <a:t>确认对应环号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241875" y="5487670"/>
            <a:ext cx="264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断面净空线图</a:t>
            </a:r>
            <a:r>
              <a:rPr lang="en-US" altLang="zh-CN" dirty="0"/>
              <a:t>+</a:t>
            </a:r>
            <a:r>
              <a:rPr lang="zh-CN" altLang="en-US" dirty="0"/>
              <a:t>表文件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628443" y="5807640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jpg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52185" y="5808985"/>
            <a:ext cx="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doc</a:t>
            </a:r>
            <a:r>
              <a:rPr lang="zh-CN" altLang="en-US" sz="1200" dirty="0">
                <a:solidFill>
                  <a:srgbClr val="7030A0"/>
                </a:solidFill>
              </a:rPr>
              <a:t>文件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44199" y="5834020"/>
            <a:ext cx="264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断面成果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用于报告生成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81276" y="1691745"/>
            <a:ext cx="231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用于断面生成</a:t>
            </a:r>
            <a:r>
              <a:rPr lang="en-US" altLang="zh-CN" sz="1400" dirty="0">
                <a:solidFill>
                  <a:srgbClr val="FF0000"/>
                </a:solidFill>
              </a:rPr>
              <a:t>&amp;</a:t>
            </a:r>
            <a:r>
              <a:rPr lang="zh-CN" altLang="en-US" sz="1400" dirty="0">
                <a:solidFill>
                  <a:srgbClr val="FF0000"/>
                </a:solidFill>
              </a:rPr>
              <a:t>影像图生成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354" y="4919490"/>
            <a:ext cx="7536981" cy="1660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全屏显示(4:3)</PresentationFormat>
  <Paragraphs>424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鹰.凌峰</cp:lastModifiedBy>
  <cp:revision>22</cp:revision>
  <dcterms:created xsi:type="dcterms:W3CDTF">2019-12-01T01:30:00Z</dcterms:created>
  <dcterms:modified xsi:type="dcterms:W3CDTF">2019-12-03T03:46:36Z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