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6"/>
  </p:notesMasterIdLst>
  <p:sldIdLst>
    <p:sldId id="256" r:id="rId2"/>
    <p:sldId id="261" r:id="rId3"/>
    <p:sldId id="269" r:id="rId4"/>
    <p:sldId id="263" r:id="rId5"/>
    <p:sldId id="282" r:id="rId6"/>
    <p:sldId id="262" r:id="rId7"/>
    <p:sldId id="279" r:id="rId8"/>
    <p:sldId id="281" r:id="rId9"/>
    <p:sldId id="266" r:id="rId10"/>
    <p:sldId id="276" r:id="rId11"/>
    <p:sldId id="275" r:id="rId12"/>
    <p:sldId id="273" r:id="rId13"/>
    <p:sldId id="277" r:id="rId14"/>
    <p:sldId id="27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020"/>
    <a:srgbClr val="FFD7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020"/>
    <p:restoredTop sz="72411"/>
  </p:normalViewPr>
  <p:slideViewPr>
    <p:cSldViewPr snapToGrid="0" snapToObjects="1">
      <p:cViewPr>
        <p:scale>
          <a:sx n="80" d="100"/>
          <a:sy n="80" d="100"/>
        </p:scale>
        <p:origin x="936"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384" y="21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00744-056D-6F48-8E0C-A1DBA656B385}" type="datetimeFigureOut">
              <a:rPr kumimoji="1" lang="zh-CN" altLang="en-US" smtClean="0"/>
              <a:t>2018/8/29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5BF96-B550-7149-B427-9EECEF0D8795}" type="slidenum">
              <a:rPr kumimoji="1" lang="zh-CN" altLang="en-US" smtClean="0"/>
              <a:t>‹#›</a:t>
            </a:fld>
            <a:endParaRPr kumimoji="1" lang="zh-CN" altLang="en-US"/>
          </a:p>
        </p:txBody>
      </p:sp>
    </p:spTree>
    <p:extLst>
      <p:ext uri="{BB962C8B-B14F-4D97-AF65-F5344CB8AC3E}">
        <p14:creationId xmlns:p14="http://schemas.microsoft.com/office/powerpoint/2010/main" val="194120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Good</a:t>
            </a:r>
            <a:r>
              <a:rPr kumimoji="1" lang="en-US" altLang="zh-CN" baseline="0" dirty="0" smtClean="0"/>
              <a:t> afternoon, everybody. I’ </a:t>
            </a:r>
            <a:r>
              <a:rPr kumimoji="1" lang="en-US" altLang="zh-CN" baseline="0" dirty="0" err="1" smtClean="0"/>
              <a:t>Chunahua</a:t>
            </a:r>
            <a:r>
              <a:rPr kumimoji="1" lang="en-US" altLang="zh-CN" baseline="0" dirty="0" smtClean="0"/>
              <a:t> Liu from Beijing Language and Culture University. It’s very glad to be here to introduce our work: Multi-turn inference matching network for natural language inference for you.  【13s】</a:t>
            </a:r>
            <a:endParaRPr kumimoji="1" lang="zh-CN" altLang="en-US" dirty="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1</a:t>
            </a:fld>
            <a:endParaRPr kumimoji="1" lang="zh-CN" altLang="en-US"/>
          </a:p>
        </p:txBody>
      </p:sp>
    </p:spTree>
    <p:extLst>
      <p:ext uri="{BB962C8B-B14F-4D97-AF65-F5344CB8AC3E}">
        <p14:creationId xmlns:p14="http://schemas.microsoft.com/office/powerpoint/2010/main" val="62159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For example, there</a:t>
            </a:r>
            <a:r>
              <a:rPr kumimoji="1" lang="en-US" altLang="zh-CN" baseline="0" dirty="0" smtClean="0"/>
              <a:t> are four premises describe a same picture. This dataset faces the two</a:t>
            </a:r>
            <a:r>
              <a:rPr kumimoji="1" lang="zh-CN" altLang="en-US" baseline="0" dirty="0" smtClean="0"/>
              <a:t> </a:t>
            </a:r>
            <a:r>
              <a:rPr kumimoji="1" lang="en-US" altLang="zh-CN" baseline="0" dirty="0" smtClean="0"/>
              <a:t>challenges:</a:t>
            </a:r>
          </a:p>
          <a:p>
            <a:r>
              <a:rPr kumimoji="1" lang="en-US" altLang="zh-CN" baseline="0" dirty="0" smtClean="0"/>
              <a:t>First, the system requires to collect several fragments</a:t>
            </a:r>
            <a:r>
              <a:rPr kumimoji="1" lang="zh-CN" altLang="en-US" baseline="0" dirty="0" smtClean="0"/>
              <a:t> </a:t>
            </a:r>
            <a:r>
              <a:rPr kumimoji="1" lang="en-US" altLang="zh-CN" baseline="0" dirty="0" smtClean="0"/>
              <a:t>from</a:t>
            </a:r>
            <a:r>
              <a:rPr kumimoji="1" lang="zh-CN" altLang="en-US" baseline="0" dirty="0" smtClean="0"/>
              <a:t> </a:t>
            </a:r>
            <a:r>
              <a:rPr kumimoji="1" lang="en-US" altLang="zh-CN" baseline="0" dirty="0" smtClean="0"/>
              <a:t>multiple</a:t>
            </a:r>
            <a:r>
              <a:rPr kumimoji="1" lang="zh-CN" altLang="en-US" baseline="0" dirty="0" smtClean="0"/>
              <a:t> </a:t>
            </a:r>
            <a:r>
              <a:rPr kumimoji="1" lang="en-US" altLang="zh-CN" baseline="0" dirty="0" smtClean="0"/>
              <a:t>sentences and compose them to inference with the hypothesis</a:t>
            </a:r>
            <a:r>
              <a:rPr kumimoji="1" lang="zh-CN" altLang="en-US" baseline="0" dirty="0" smtClean="0"/>
              <a:t> （</a:t>
            </a:r>
            <a:r>
              <a:rPr kumimoji="1" lang="en-US" altLang="zh-CN" baseline="0" dirty="0" smtClean="0"/>
              <a:t>the</a:t>
            </a:r>
            <a:r>
              <a:rPr kumimoji="1" lang="zh-CN" altLang="en-US" baseline="0" dirty="0" smtClean="0"/>
              <a:t> </a:t>
            </a:r>
            <a:r>
              <a:rPr kumimoji="1" lang="en-US" altLang="zh-CN" baseline="0" dirty="0" smtClean="0"/>
              <a:t>orange</a:t>
            </a:r>
            <a:r>
              <a:rPr kumimoji="1" lang="zh-CN" altLang="en-US" baseline="0" dirty="0" smtClean="0"/>
              <a:t> </a:t>
            </a:r>
            <a:r>
              <a:rPr kumimoji="1" lang="en-US" altLang="zh-CN" baseline="0" dirty="0" smtClean="0"/>
              <a:t>and</a:t>
            </a:r>
            <a:r>
              <a:rPr kumimoji="1" lang="zh-CN" altLang="en-US" baseline="0" dirty="0" smtClean="0"/>
              <a:t> </a:t>
            </a:r>
            <a:r>
              <a:rPr kumimoji="1" lang="en-US" altLang="zh-CN" baseline="0" dirty="0" smtClean="0"/>
              <a:t>the</a:t>
            </a:r>
            <a:r>
              <a:rPr kumimoji="1" lang="zh-CN" altLang="en-US" baseline="0" dirty="0" smtClean="0"/>
              <a:t> </a:t>
            </a:r>
            <a:r>
              <a:rPr kumimoji="1" lang="en-US" altLang="zh-CN" baseline="0" dirty="0" err="1" smtClean="0"/>
              <a:t>bule</a:t>
            </a:r>
            <a:r>
              <a:rPr kumimoji="1" lang="zh-CN" altLang="en-US" baseline="0" dirty="0" smtClean="0"/>
              <a:t> </a:t>
            </a:r>
            <a:r>
              <a:rPr kumimoji="1" lang="en-US" altLang="zh-CN" baseline="0" dirty="0" smtClean="0"/>
              <a:t>fragments).</a:t>
            </a:r>
          </a:p>
          <a:p>
            <a:r>
              <a:rPr kumimoji="1" lang="en-US" altLang="zh-CN" baseline="0" dirty="0" smtClean="0"/>
              <a:t>Second, some of the information are irrelevant, the system requires to filter them.(the second premise)【40s】</a:t>
            </a:r>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10</a:t>
            </a:fld>
            <a:endParaRPr kumimoji="1" lang="zh-CN" altLang="en-US"/>
          </a:p>
        </p:txBody>
      </p:sp>
    </p:spTree>
    <p:extLst>
      <p:ext uri="{BB962C8B-B14F-4D97-AF65-F5344CB8AC3E}">
        <p14:creationId xmlns:p14="http://schemas.microsoft.com/office/powerpoint/2010/main" val="116010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en-US" altLang="zh-CN" baseline="0" dirty="0" smtClean="0"/>
              <a:t> experimental results on the SNLI dataset are shown in Table2. The ESIM is our major compare</a:t>
            </a:r>
            <a:r>
              <a:rPr kumimoji="1" lang="zh-CN" altLang="en-US" baseline="0" dirty="0" smtClean="0"/>
              <a:t> </a:t>
            </a:r>
            <a:r>
              <a:rPr kumimoji="1" lang="en-US" altLang="zh-CN" baseline="0" dirty="0" smtClean="0"/>
              <a:t>model, which aggregate all the matching features in one pass instead of multi-turn. This model is also a strong baseline model on SNLI dataset, with the accuracy of 88.0%.</a:t>
            </a:r>
          </a:p>
          <a:p>
            <a:r>
              <a:rPr kumimoji="1" lang="en-US" altLang="zh-CN" baseline="0" dirty="0" smtClean="0"/>
              <a:t>As we can see, our single MIMN model achieving an accuracy of 88.3% in terms of accuracy, surpassing the ESIM model.</a:t>
            </a:r>
          </a:p>
          <a:p>
            <a:r>
              <a:rPr kumimoji="1" lang="en-US" altLang="zh-CN" baseline="0" dirty="0" smtClean="0"/>
              <a:t>Our ensemble model achieving an accuracy of 89.3%, which is comparable with the CAFÉ and the DR-BILSTM. 【60s】</a:t>
            </a:r>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11</a:t>
            </a:fld>
            <a:endParaRPr kumimoji="1" lang="zh-CN" altLang="en-US"/>
          </a:p>
        </p:txBody>
      </p:sp>
    </p:spTree>
    <p:extLst>
      <p:ext uri="{BB962C8B-B14F-4D97-AF65-F5344CB8AC3E}">
        <p14:creationId xmlns:p14="http://schemas.microsoft.com/office/powerpoint/2010/main" val="50996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experimental</a:t>
            </a:r>
            <a:r>
              <a:rPr kumimoji="1" lang="en-US" altLang="zh-CN" baseline="0" dirty="0" smtClean="0"/>
              <a:t> results show that our model gains a significant improvement on the MPE dataset. To compared with the ESIM, we re-implement it and test it on the MPE dataset. We</a:t>
            </a:r>
            <a:r>
              <a:rPr kumimoji="1" lang="zh-CN" altLang="en-US" baseline="0" dirty="0" smtClean="0"/>
              <a:t> </a:t>
            </a:r>
            <a:r>
              <a:rPr kumimoji="1" lang="en-US" altLang="zh-CN" baseline="0" dirty="0" smtClean="0"/>
              <a:t>get</a:t>
            </a:r>
            <a:r>
              <a:rPr kumimoji="1" lang="zh-CN" altLang="en-US" baseline="0" dirty="0" smtClean="0"/>
              <a:t> </a:t>
            </a:r>
            <a:r>
              <a:rPr kumimoji="1" lang="en-US" altLang="zh-CN" baseline="0" dirty="0" smtClean="0"/>
              <a:t>the</a:t>
            </a:r>
            <a:r>
              <a:rPr kumimoji="1" lang="zh-CN" altLang="en-US" baseline="0" dirty="0" smtClean="0"/>
              <a:t> </a:t>
            </a:r>
            <a:r>
              <a:rPr kumimoji="1" lang="en-US" altLang="zh-CN" baseline="0" dirty="0" smtClean="0"/>
              <a:t>59.0%</a:t>
            </a:r>
            <a:r>
              <a:rPr kumimoji="1" lang="zh-CN" altLang="en-US" baseline="0" dirty="0" smtClean="0"/>
              <a:t> </a:t>
            </a:r>
            <a:r>
              <a:rPr kumimoji="1" lang="en-US" altLang="zh-CN" baseline="0" dirty="0" smtClean="0"/>
              <a:t>in</a:t>
            </a:r>
            <a:r>
              <a:rPr kumimoji="1" lang="zh-CN" altLang="en-US" baseline="0" dirty="0" smtClean="0"/>
              <a:t> </a:t>
            </a:r>
            <a:r>
              <a:rPr kumimoji="1" lang="en-US" altLang="zh-CN" baseline="0" dirty="0" smtClean="0"/>
              <a:t>accuracy</a:t>
            </a:r>
            <a:r>
              <a:rPr kumimoji="1" lang="zh-CN" altLang="en-US" baseline="0" dirty="0" smtClean="0"/>
              <a:t>， </a:t>
            </a:r>
            <a:r>
              <a:rPr kumimoji="1" lang="en-US" altLang="zh-CN" baseline="0" dirty="0" smtClean="0"/>
              <a:t>while our MIMN model is 66%, which is obviously much</a:t>
            </a:r>
            <a:r>
              <a:rPr kumimoji="1" lang="zh-CN" altLang="en-US" baseline="0" dirty="0" smtClean="0"/>
              <a:t> </a:t>
            </a:r>
            <a:r>
              <a:rPr kumimoji="1" lang="en-US" altLang="zh-CN" baseline="0" dirty="0" smtClean="0"/>
              <a:t>higher</a:t>
            </a:r>
            <a:r>
              <a:rPr kumimoji="1" lang="zh-CN" altLang="en-US" baseline="0" dirty="0" smtClean="0"/>
              <a:t> </a:t>
            </a:r>
            <a:r>
              <a:rPr kumimoji="1" lang="en-US" altLang="zh-CN" baseline="0" dirty="0" smtClean="0"/>
              <a:t>than the ESIM. This prove that the multi-turn inference mechanism is effectiveness. </a:t>
            </a:r>
          </a:p>
          <a:p>
            <a:r>
              <a:rPr kumimoji="1" lang="en-US" altLang="zh-CN" baseline="0" dirty="0" smtClean="0"/>
              <a:t>The results on the </a:t>
            </a:r>
            <a:r>
              <a:rPr kumimoji="1" lang="en-US" altLang="zh-CN" baseline="0" dirty="0" err="1" smtClean="0"/>
              <a:t>Scitail</a:t>
            </a:r>
            <a:r>
              <a:rPr kumimoji="1" lang="en-US" altLang="zh-CN" baseline="0" dirty="0" smtClean="0"/>
              <a:t> dataset also prove that our model works very well.</a:t>
            </a:r>
          </a:p>
          <a:p>
            <a:endParaRPr kumimoji="1" lang="en-US" altLang="zh-CN" baseline="0" dirty="0" smtClean="0"/>
          </a:p>
          <a:p>
            <a:r>
              <a:rPr kumimoji="1" lang="en-US" altLang="zh-CN" baseline="0" dirty="0" smtClean="0"/>
              <a:t>To analysis the effectiveness of our major memory component and update gate. We did ablation analysis on the MIMN model. The MIMN-memory indicates remove the memory from the multi-turn inference layer. In each turn, the model just aggregate the current matching sequence, the final output is the concatenation of the three turns.</a:t>
            </a:r>
          </a:p>
          <a:p>
            <a:r>
              <a:rPr kumimoji="1" lang="en-US" altLang="zh-CN" baseline="0" dirty="0" smtClean="0"/>
              <a:t>To verify if the gate can help the model, we remove the gate and replace it with a feed-forward function with </a:t>
            </a:r>
            <a:r>
              <a:rPr kumimoji="1" lang="en-US" altLang="zh-CN" baseline="0" dirty="0" err="1" smtClean="0"/>
              <a:t>relu</a:t>
            </a:r>
            <a:r>
              <a:rPr kumimoji="1" lang="en-US" altLang="zh-CN" baseline="0" dirty="0" smtClean="0"/>
              <a:t> activation.</a:t>
            </a:r>
          </a:p>
          <a:p>
            <a:endParaRPr kumimoji="1" lang="en-US" altLang="zh-CN" baseline="0" dirty="0" smtClean="0"/>
          </a:p>
          <a:p>
            <a:r>
              <a:rPr kumimoji="1" lang="en-US" altLang="zh-CN" baseline="0" dirty="0" smtClean="0"/>
              <a:t>Both experiments on the MPE and the </a:t>
            </a:r>
            <a:r>
              <a:rPr kumimoji="1" lang="en-US" altLang="zh-CN" baseline="0" dirty="0" err="1" smtClean="0"/>
              <a:t>Scitail</a:t>
            </a:r>
            <a:r>
              <a:rPr kumimoji="1" lang="en-US" altLang="zh-CN" baseline="0" dirty="0" smtClean="0"/>
              <a:t> show that the memory and the update gate are useful, and the memory is much more important than the gate.</a:t>
            </a:r>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12</a:t>
            </a:fld>
            <a:endParaRPr kumimoji="1" lang="zh-CN" altLang="en-US"/>
          </a:p>
        </p:txBody>
      </p:sp>
    </p:spTree>
    <p:extLst>
      <p:ext uri="{BB962C8B-B14F-4D97-AF65-F5344CB8AC3E}">
        <p14:creationId xmlns:p14="http://schemas.microsoft.com/office/powerpoint/2010/main" val="59788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First,</a:t>
            </a:r>
            <a:r>
              <a:rPr kumimoji="1" lang="en-US" altLang="zh-CN" baseline="0" dirty="0" smtClean="0"/>
              <a:t> let me introduce the task of natural language inference, it’s also called recognizing textual entailment. It defines a directional relation between a premise and a hypothesis. The relations includes entailment, contradiction, and neutral. Given a premise and a hypothesis, the model aims to decide that the hypothesis entails the premise, or the hypothesis contradicts with the premise, or the hypothesis </a:t>
            </a:r>
            <a:r>
              <a:rPr kumimoji="1" lang="en-US" altLang="zh-CN" baseline="0" dirty="0" err="1" smtClean="0"/>
              <a:t>cann’t</a:t>
            </a:r>
            <a:r>
              <a:rPr kumimoji="1" lang="en-US" altLang="zh-CN" baseline="0" dirty="0" smtClean="0"/>
              <a:t> be inferenced from the premise. </a:t>
            </a:r>
          </a:p>
          <a:p>
            <a:r>
              <a:rPr kumimoji="1" lang="en-US" altLang="zh-CN" baseline="0" dirty="0" smtClean="0"/>
              <a:t>For example, if the premise is “Children going home from school” and the hypothesis is “The school children head home”, obviously, we can see that the the hypothesis can be inferenced from the premise. In this case, we say their relationship is entailment. 【59s】</a:t>
            </a:r>
          </a:p>
          <a:p>
            <a:endParaRPr kumimoji="1" lang="en-US" altLang="zh-CN" baseline="0" dirty="0" smtClean="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2</a:t>
            </a:fld>
            <a:endParaRPr kumimoji="1" lang="zh-CN" altLang="en-US"/>
          </a:p>
        </p:txBody>
      </p:sp>
    </p:spTree>
    <p:extLst>
      <p:ext uri="{BB962C8B-B14F-4D97-AF65-F5344CB8AC3E}">
        <p14:creationId xmlns:p14="http://schemas.microsoft.com/office/powerpoint/2010/main" val="171611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But,</a:t>
            </a:r>
            <a:r>
              <a:rPr kumimoji="1" lang="en-US" altLang="zh-CN" baseline="0" dirty="0" smtClean="0"/>
              <a:t> if we replace hypothesis </a:t>
            </a:r>
            <a:r>
              <a:rPr kumimoji="1" lang="en-US" altLang="zh-CN" baseline="0" dirty="0" err="1" smtClean="0"/>
              <a:t>as“The</a:t>
            </a:r>
            <a:r>
              <a:rPr kumimoji="1" lang="en-US" altLang="zh-CN" baseline="0" dirty="0" smtClean="0"/>
              <a:t> children are at the library”, which is contradicts with the premise. Because if the children are going home, they </a:t>
            </a:r>
            <a:r>
              <a:rPr kumimoji="1" lang="en-US" altLang="zh-CN" baseline="0" dirty="0" err="1" smtClean="0"/>
              <a:t>cann’t</a:t>
            </a:r>
            <a:r>
              <a:rPr kumimoji="1" lang="en-US" altLang="zh-CN" baseline="0" dirty="0" smtClean="0"/>
              <a:t> stay at the library simultaneously. So their relationship is contradiction.</a:t>
            </a:r>
          </a:p>
          <a:p>
            <a:r>
              <a:rPr kumimoji="1" lang="en-US" altLang="zh-CN" baseline="0" dirty="0" smtClean="0"/>
              <a:t>In the third example, the hypothesis is “The children are walking in the afternoon”. Based on the information provided in the premise, we don’t know the children are walking to home or riding to home, or by some other ways. Hence, the hypothesis is neutral to the premise. 【38s】</a:t>
            </a:r>
            <a:endParaRPr kumimoji="1" lang="zh-CN" altLang="en-US" dirty="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3</a:t>
            </a:fld>
            <a:endParaRPr kumimoji="1" lang="zh-CN" altLang="en-US"/>
          </a:p>
        </p:txBody>
      </p:sp>
    </p:spTree>
    <p:extLst>
      <p:ext uri="{BB962C8B-B14F-4D97-AF65-F5344CB8AC3E}">
        <p14:creationId xmlns:p14="http://schemas.microsoft.com/office/powerpoint/2010/main" val="94529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Previous</a:t>
            </a:r>
            <a:r>
              <a:rPr kumimoji="1" lang="en-US" altLang="zh-CN" baseline="0" dirty="0" smtClean="0"/>
              <a:t> neural network based approaches on NLI task can be divided into two categories: the sentence encoding-based models and the cross-attention based models.  </a:t>
            </a:r>
          </a:p>
          <a:p>
            <a:r>
              <a:rPr kumimoji="1" lang="en-US" altLang="zh-CN" baseline="0" dirty="0" smtClean="0"/>
              <a:t>In the first kind of approach, the models focus on sentence encoding, which</a:t>
            </a:r>
            <a:r>
              <a:rPr kumimoji="1" lang="zh-CN" altLang="en-US" baseline="0" dirty="0" smtClean="0"/>
              <a:t> </a:t>
            </a:r>
            <a:r>
              <a:rPr kumimoji="1" lang="en-US" altLang="zh-CN" baseline="0" dirty="0" smtClean="0"/>
              <a:t>means that the premise and the hypothesis are projected into sentence</a:t>
            </a:r>
            <a:r>
              <a:rPr kumimoji="1" lang="zh-CN" altLang="en-US" baseline="0" dirty="0" smtClean="0"/>
              <a:t> </a:t>
            </a:r>
            <a:r>
              <a:rPr kumimoji="1" lang="en-US" altLang="zh-CN" baseline="0" dirty="0" smtClean="0"/>
              <a:t>vectors</a:t>
            </a:r>
            <a:r>
              <a:rPr kumimoji="1" lang="zh-CN" altLang="en-US" baseline="0" dirty="0" smtClean="0"/>
              <a:t> </a:t>
            </a:r>
            <a:r>
              <a:rPr kumimoji="1" lang="en-US" altLang="zh-CN" baseline="0" dirty="0" smtClean="0"/>
              <a:t>respectively by a sentence encoder</a:t>
            </a:r>
            <a:r>
              <a:rPr kumimoji="1" lang="zh-CN" altLang="en-US" baseline="0" dirty="0" smtClean="0"/>
              <a:t>， </a:t>
            </a:r>
            <a:r>
              <a:rPr kumimoji="1" lang="en-US" altLang="zh-CN" baseline="0" dirty="0" smtClean="0"/>
              <a:t>such</a:t>
            </a:r>
            <a:r>
              <a:rPr kumimoji="1" lang="zh-CN" altLang="en-US" baseline="0" dirty="0" smtClean="0"/>
              <a:t> </a:t>
            </a:r>
            <a:r>
              <a:rPr kumimoji="1" lang="en-US" altLang="zh-CN" baseline="0" dirty="0" smtClean="0"/>
              <a:t>as</a:t>
            </a:r>
            <a:r>
              <a:rPr kumimoji="1" lang="zh-CN" altLang="en-US" baseline="0" dirty="0" smtClean="0"/>
              <a:t> </a:t>
            </a:r>
            <a:r>
              <a:rPr kumimoji="1" lang="en-US" altLang="zh-CN" baseline="0" dirty="0" smtClean="0"/>
              <a:t>RNN/SAN. The final relation prediction is based on the combination of the two vectors. In the model picture, the ‘u’ and ‘v’ are the sentence vectors, this is their combinations for final prediction. This approach is</a:t>
            </a:r>
            <a:r>
              <a:rPr kumimoji="1" lang="zh-CN" altLang="en-US" baseline="0" dirty="0" smtClean="0"/>
              <a:t> </a:t>
            </a:r>
            <a:r>
              <a:rPr kumimoji="1" lang="en-US" altLang="zh-CN" baseline="0" dirty="0" smtClean="0"/>
              <a:t>usually lightweight and easy to transform.【55s】</a:t>
            </a:r>
          </a:p>
          <a:p>
            <a:endParaRPr kumimoji="1" lang="en-US" altLang="zh-CN" baseline="0" dirty="0" smtClean="0"/>
          </a:p>
          <a:p>
            <a:r>
              <a:rPr kumimoji="1" lang="en-US" altLang="zh-CN" dirty="0" smtClean="0"/>
              <a:t>The second kind</a:t>
            </a:r>
            <a:r>
              <a:rPr kumimoji="1" lang="en-US" altLang="zh-CN" baseline="0" dirty="0" smtClean="0"/>
              <a:t> of approach utilizes the interactions between the premise and the hypothesis to assist the modeling.</a:t>
            </a:r>
            <a:r>
              <a:rPr kumimoji="1" lang="zh-CN" altLang="en-US" baseline="0" dirty="0" smtClean="0"/>
              <a:t> </a:t>
            </a:r>
            <a:r>
              <a:rPr kumimoji="1" lang="en-US" altLang="zh-CN" baseline="0" dirty="0" smtClean="0"/>
              <a:t>Interaction</a:t>
            </a:r>
            <a:r>
              <a:rPr kumimoji="1" lang="zh-CN" altLang="en-US" baseline="0" dirty="0" smtClean="0"/>
              <a:t> </a:t>
            </a:r>
            <a:r>
              <a:rPr kumimoji="1" lang="en-US" altLang="zh-CN" baseline="0" dirty="0" smtClean="0"/>
              <a:t>means information exchange, on NLI task, exchange the message between the premise and the hypothesis is usually a better choice. In the second kind of approach, ”compare-aggregation” related models gains excellent performance. 【30s】</a:t>
            </a:r>
            <a:endParaRPr kumimoji="1" lang="zh-CN" altLang="en-US" dirty="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4</a:t>
            </a:fld>
            <a:endParaRPr kumimoji="1" lang="zh-CN" altLang="en-US"/>
          </a:p>
        </p:txBody>
      </p:sp>
    </p:spTree>
    <p:extLst>
      <p:ext uri="{BB962C8B-B14F-4D97-AF65-F5344CB8AC3E}">
        <p14:creationId xmlns:p14="http://schemas.microsoft.com/office/powerpoint/2010/main" val="113843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en-US" altLang="zh-CN" baseline="0" dirty="0" smtClean="0"/>
              <a:t> “compare-aggregation” network works as follows: The bottom embedding layer and the encoding layer are used to enrich the word</a:t>
            </a:r>
            <a:r>
              <a:rPr kumimoji="1" lang="zh-CN" altLang="en-US" baseline="0" dirty="0" smtClean="0"/>
              <a:t> </a:t>
            </a:r>
            <a:r>
              <a:rPr kumimoji="1" lang="en-US" altLang="zh-CN" baseline="0" dirty="0" smtClean="0"/>
              <a:t>representations of the premise and the hypothesis. Based on the outputs of the encoding layer, an interactive layer is used for information exchanging and it output the interactive representations. </a:t>
            </a:r>
          </a:p>
          <a:p>
            <a:r>
              <a:rPr kumimoji="1" lang="en-US" altLang="zh-CN" baseline="0" dirty="0" smtClean="0"/>
              <a:t>Next, a matching layer is employed to compare the original encoding representations with the interactive representations. The matching process is word-by-word to obtain more details. </a:t>
            </a:r>
          </a:p>
          <a:p>
            <a:r>
              <a:rPr kumimoji="1" lang="en-US" altLang="zh-CN" baseline="0" dirty="0" smtClean="0"/>
              <a:t>Then an aggregation layer is used for integrating the matching sequences.</a:t>
            </a:r>
          </a:p>
          <a:p>
            <a:r>
              <a:rPr kumimoji="1" lang="en-US" altLang="zh-CN" baseline="0" dirty="0" smtClean="0"/>
              <a:t>Finally</a:t>
            </a:r>
            <a:r>
              <a:rPr kumimoji="1" lang="zh-CN" altLang="en-US" baseline="0" dirty="0" smtClean="0"/>
              <a:t> </a:t>
            </a:r>
            <a:r>
              <a:rPr kumimoji="1" lang="en-US" altLang="zh-CN" baseline="0" dirty="0" smtClean="0"/>
              <a:t>is</a:t>
            </a:r>
            <a:r>
              <a:rPr kumimoji="1" lang="zh-CN" altLang="en-US" baseline="0" dirty="0" smtClean="0"/>
              <a:t> </a:t>
            </a:r>
            <a:r>
              <a:rPr kumimoji="1" lang="en-US" altLang="zh-CN" baseline="0" dirty="0" smtClean="0"/>
              <a:t>the</a:t>
            </a:r>
            <a:r>
              <a:rPr kumimoji="1" lang="zh-CN" altLang="en-US" baseline="0" dirty="0" smtClean="0"/>
              <a:t> </a:t>
            </a:r>
            <a:r>
              <a:rPr kumimoji="1" lang="en-US" altLang="zh-CN" baseline="0" dirty="0" smtClean="0"/>
              <a:t>decision</a:t>
            </a:r>
            <a:r>
              <a:rPr kumimoji="1" lang="zh-CN" altLang="en-US" baseline="0" dirty="0" smtClean="0"/>
              <a:t> </a:t>
            </a:r>
            <a:r>
              <a:rPr kumimoji="1" lang="en-US" altLang="zh-CN" baseline="0" dirty="0" smtClean="0"/>
              <a:t>layer.【54s】</a:t>
            </a:r>
          </a:p>
          <a:p>
            <a:r>
              <a:rPr kumimoji="1" lang="en-US" altLang="zh-CN" baseline="0" dirty="0" smtClean="0"/>
              <a:t>Our work is under the “compare-aggregation” framework.</a:t>
            </a:r>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5</a:t>
            </a:fld>
            <a:endParaRPr kumimoji="1" lang="zh-CN" altLang="en-US"/>
          </a:p>
        </p:txBody>
      </p:sp>
    </p:spTree>
    <p:extLst>
      <p:ext uri="{BB962C8B-B14F-4D97-AF65-F5344CB8AC3E}">
        <p14:creationId xmlns:p14="http://schemas.microsoft.com/office/powerpoint/2010/main" val="183521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motivation of our</a:t>
            </a:r>
            <a:r>
              <a:rPr kumimoji="1" lang="en-US" altLang="zh-CN" baseline="0" dirty="0" smtClean="0"/>
              <a:t> work comes from the behavior of how a human judge the relation between the premise and the hypothesis. Take 5 seconds to think about how you will make such a decision on the example we have mentioned before? The P is ”Children going home from school” and the H is ”The children are at the library”. For me, I would first read the two sequences. Then I would find their similarities and remember them, like the “Children”. Next I would find the differences and remember them, like the “school” and the “library”. After that, I would  aggregate the information I have collected and give the final prediction that their relationship is contradiction.</a:t>
            </a:r>
          </a:p>
          <a:p>
            <a:r>
              <a:rPr kumimoji="1" lang="en-US" altLang="zh-CN" baseline="0" dirty="0" smtClean="0"/>
              <a:t>We can see the inference process are conducted in multiple turns, one turn process one feature. </a:t>
            </a:r>
          </a:p>
          <a:p>
            <a:endParaRPr kumimoji="1" lang="en-US" altLang="zh-CN" baseline="0" dirty="0" smtClean="0"/>
          </a:p>
          <a:p>
            <a:r>
              <a:rPr kumimoji="1" lang="en-US" altLang="zh-CN" baseline="0" dirty="0" smtClean="0"/>
              <a:t>Based on this motivation, we are</a:t>
            </a:r>
            <a:r>
              <a:rPr kumimoji="1" lang="zh-CN" altLang="en-US" baseline="0" dirty="0" smtClean="0"/>
              <a:t> </a:t>
            </a:r>
            <a:r>
              <a:rPr kumimoji="1" lang="en-US" altLang="zh-CN" baseline="0" dirty="0" smtClean="0"/>
              <a:t>thinking about if the machine can imitate this thinking trajectory</a:t>
            </a:r>
            <a:r>
              <a:rPr kumimoji="1" lang="zh-CN" altLang="en-US" baseline="0" dirty="0" smtClean="0"/>
              <a:t>？</a:t>
            </a:r>
            <a:r>
              <a:rPr kumimoji="1" lang="en-US" altLang="zh-CN" baseline="0" dirty="0" smtClean="0"/>
              <a:t> </a:t>
            </a:r>
            <a:br>
              <a:rPr kumimoji="1" lang="en-US" altLang="zh-CN" baseline="0" dirty="0" smtClean="0"/>
            </a:br>
            <a:r>
              <a:rPr kumimoji="1" lang="en-US" altLang="zh-CN" baseline="0" dirty="0" smtClean="0"/>
              <a:t>We can treat the input encoding as the reading process, both the premise and the hypothesis are projected into context-aware </a:t>
            </a:r>
            <a:r>
              <a:rPr kumimoji="1" lang="en-US" altLang="zh-CN" baseline="0" dirty="0" err="1" smtClean="0"/>
              <a:t>embeddings</a:t>
            </a:r>
            <a:r>
              <a:rPr kumimoji="1" lang="en-US" altLang="zh-CN" baseline="0" dirty="0" smtClean="0"/>
              <a:t>, using encoder like RNN.</a:t>
            </a:r>
          </a:p>
          <a:p>
            <a:r>
              <a:rPr kumimoji="1" lang="en-US" altLang="zh-CN" baseline="0" dirty="0" smtClean="0"/>
              <a:t>And we can use the matching functions to find the similarities and the differences.</a:t>
            </a:r>
          </a:p>
          <a:p>
            <a:r>
              <a:rPr kumimoji="1" lang="en-US" altLang="zh-CN" baseline="0" dirty="0" smtClean="0"/>
              <a:t>As for the remember behavior, we can use the memory mechanism to store the important information we have read.【2:00s】</a:t>
            </a:r>
          </a:p>
          <a:p>
            <a:endParaRPr kumimoji="1" lang="en-US" altLang="zh-CN"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6</a:t>
            </a:fld>
            <a:endParaRPr kumimoji="1" lang="zh-CN" altLang="en-US"/>
          </a:p>
        </p:txBody>
      </p:sp>
    </p:spTree>
    <p:extLst>
      <p:ext uri="{BB962C8B-B14F-4D97-AF65-F5344CB8AC3E}">
        <p14:creationId xmlns:p14="http://schemas.microsoft.com/office/powerpoint/2010/main" val="196280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Inspired</a:t>
            </a:r>
            <a:r>
              <a:rPr kumimoji="1" lang="en-US" altLang="zh-CN" baseline="0" dirty="0" smtClean="0"/>
              <a:t> by this motivation, we proposed a multi-turn inference matching network to model the relation of the premise and the hypothesis, which includes five layers as shown on the left side of the model figure.</a:t>
            </a:r>
          </a:p>
          <a:p>
            <a:r>
              <a:rPr kumimoji="1" lang="en-US" altLang="zh-CN" baseline="0" dirty="0" smtClean="0"/>
              <a:t>The Encoding layer employs a bidirectional LSTM to transform the word </a:t>
            </a:r>
            <a:r>
              <a:rPr kumimoji="1" lang="en-US" altLang="zh-CN" baseline="0" dirty="0" err="1" smtClean="0"/>
              <a:t>embeddings</a:t>
            </a:r>
            <a:r>
              <a:rPr kumimoji="1" lang="en-US" altLang="zh-CN" baseline="0" dirty="0" smtClean="0"/>
              <a:t> into context-aware word </a:t>
            </a:r>
            <a:r>
              <a:rPr kumimoji="1" lang="en-US" altLang="zh-CN" baseline="0" dirty="0" err="1" smtClean="0"/>
              <a:t>embeddings</a:t>
            </a:r>
            <a:r>
              <a:rPr kumimoji="1" lang="en-US" altLang="zh-CN" baseline="0" dirty="0" smtClean="0"/>
              <a:t>.</a:t>
            </a:r>
          </a:p>
          <a:p>
            <a:r>
              <a:rPr kumimoji="1" lang="en-US" altLang="zh-CN" baseline="0" dirty="0" smtClean="0"/>
              <a:t>Then inter-attention based on the hidden outputs of the </a:t>
            </a:r>
            <a:r>
              <a:rPr kumimoji="1" lang="en-US" altLang="zh-CN" baseline="0" dirty="0" err="1" smtClean="0"/>
              <a:t>BiLSTM</a:t>
            </a:r>
            <a:r>
              <a:rPr kumimoji="1" lang="en-US" altLang="zh-CN" baseline="0" dirty="0" smtClean="0"/>
              <a:t> is used to capture the interactive representations.</a:t>
            </a:r>
          </a:p>
          <a:p>
            <a:endParaRPr kumimoji="1" lang="en-US" altLang="zh-CN" baseline="0" dirty="0" smtClean="0"/>
          </a:p>
          <a:p>
            <a:r>
              <a:rPr kumimoji="1" lang="en-US" altLang="zh-CN" baseline="0" dirty="0" smtClean="0"/>
              <a:t>Next the matching layer use three matching functions to match the original hidden outputs and the attentive representations to extract the similarities and the differences between two sequences. And this layer forms a list of matching sequences and delivers it to the next layer.</a:t>
            </a:r>
          </a:p>
          <a:p>
            <a:endParaRPr kumimoji="1" lang="en-US" altLang="zh-CN" baseline="0" dirty="0" smtClean="0"/>
          </a:p>
          <a:p>
            <a:r>
              <a:rPr kumimoji="1" lang="en-US" altLang="zh-CN" baseline="0" dirty="0" smtClean="0"/>
              <a:t>The next layer is multi-turn inference layer, which is our key component. This layer is responsible processing the matching sequences in multiple turns to obtain a deeper inference sequence.【1:30】</a:t>
            </a:r>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7</a:t>
            </a:fld>
            <a:endParaRPr kumimoji="1" lang="zh-CN" altLang="en-US"/>
          </a:p>
        </p:txBody>
      </p:sp>
    </p:spTree>
    <p:extLst>
      <p:ext uri="{BB962C8B-B14F-4D97-AF65-F5344CB8AC3E}">
        <p14:creationId xmlns:p14="http://schemas.microsoft.com/office/powerpoint/2010/main" val="95755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this slide, I will describe</a:t>
            </a:r>
            <a:r>
              <a:rPr lang="en-US" altLang="zh-CN" sz="1200" kern="1200" baseline="0" dirty="0" smtClean="0">
                <a:solidFill>
                  <a:schemeClr val="tx1"/>
                </a:solidFill>
                <a:effectLst/>
                <a:latin typeface="+mn-lt"/>
                <a:ea typeface="+mn-ea"/>
                <a:cs typeface="+mn-cs"/>
              </a:rPr>
              <a:t> the details about the matching layer and the multi-turn inference layer in our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The matching layer constructs three matching sequences using three functions fc, fs, and fm. The input of the functions are the original hidden outputs like (pi bar) and the attentive representations(like pi tilde),  where the pi tilde is the summarization sequence of the hypothesis.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The three functions are the FNN with </a:t>
            </a:r>
            <a:r>
              <a:rPr lang="en-US" altLang="zh-CN" sz="1200" kern="1200" baseline="0" dirty="0" err="1" smtClean="0">
                <a:solidFill>
                  <a:schemeClr val="tx1"/>
                </a:solidFill>
                <a:effectLst/>
                <a:latin typeface="+mn-lt"/>
                <a:ea typeface="+mn-ea"/>
                <a:cs typeface="+mn-cs"/>
              </a:rPr>
              <a:t>relu</a:t>
            </a:r>
            <a:r>
              <a:rPr lang="en-US" altLang="zh-CN" sz="1200" kern="1200" baseline="0" dirty="0" smtClean="0">
                <a:solidFill>
                  <a:schemeClr val="tx1"/>
                </a:solidFill>
                <a:effectLst/>
                <a:latin typeface="+mn-lt"/>
                <a:ea typeface="+mn-ea"/>
                <a:cs typeface="+mn-cs"/>
              </a:rPr>
              <a:t> activation based on the operations on two inputs, such as: concatenation, element-wise multiplication, and element-wise subtraction. The matching layer form three matching sequences  and store in a list up.【1:30】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This layer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takes up as input and inference one matching sequence in one turn. </a:t>
            </a:r>
            <a:r>
              <a:rPr lang="en-US" altLang="zh-CN" sz="1200" kern="1200" dirty="0" smtClean="0">
                <a:solidFill>
                  <a:schemeClr val="tx1"/>
                </a:solidFill>
                <a:effectLst/>
                <a:latin typeface="+mn-lt"/>
                <a:ea typeface="+mn-ea"/>
                <a:cs typeface="+mn-cs"/>
              </a:rPr>
              <a:t>To enhance the information interaction between matching features, a memory component is employed to store the history information. </a:t>
            </a:r>
            <a:r>
              <a:rPr lang="en-US" altLang="zh-CN" sz="1200" kern="1200" baseline="0" dirty="0" smtClean="0">
                <a:solidFill>
                  <a:schemeClr val="tx1"/>
                </a:solidFill>
                <a:effectLst/>
                <a:latin typeface="+mn-lt"/>
                <a:ea typeface="+mn-ea"/>
                <a:cs typeface="+mn-cs"/>
              </a:rPr>
              <a:t>So, t</a:t>
            </a:r>
            <a:r>
              <a:rPr lang="en-US" altLang="zh-CN" sz="1200" kern="1200" dirty="0" smtClean="0">
                <a:solidFill>
                  <a:schemeClr val="tx1"/>
                </a:solidFill>
                <a:effectLst/>
                <a:latin typeface="+mn-lt"/>
                <a:ea typeface="+mn-ea"/>
                <a:cs typeface="+mn-cs"/>
              </a:rPr>
              <a:t>he inference of each turn is based on the current matching feature and the memory of previous turn. </a:t>
            </a:r>
            <a:r>
              <a:rPr lang="en-US" altLang="zh-CN" sz="1200" kern="1200" baseline="0" dirty="0" smtClean="0">
                <a:solidFill>
                  <a:schemeClr val="tx1"/>
                </a:solidFill>
                <a:effectLst/>
                <a:latin typeface="+mn-lt"/>
                <a:ea typeface="+mn-ea"/>
                <a:cs typeface="+mn-cs"/>
              </a:rPr>
              <a:t>The multi-turn inference layer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compromises two subcomponents: aggregating the current matching sequence and update the memory.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 final output is the memory of the last turn. </a:t>
            </a:r>
            <a:endParaRPr kumimoji="1" lang="en-US" altLang="zh-CN" dirty="0" smtClean="0"/>
          </a:p>
          <a:p>
            <a:r>
              <a:rPr lang="en-US" altLang="zh-CN" sz="1200" kern="1200" dirty="0" smtClean="0">
                <a:solidFill>
                  <a:schemeClr val="tx1"/>
                </a:solidFill>
                <a:effectLst/>
                <a:latin typeface="+mn-lt"/>
                <a:ea typeface="+mn-ea"/>
                <a:cs typeface="+mn-cs"/>
              </a:rPr>
              <a:t>The</a:t>
            </a:r>
            <a:r>
              <a:rPr lang="en-US" altLang="zh-CN" sz="1200" kern="1200" baseline="0" dirty="0" smtClean="0">
                <a:solidFill>
                  <a:schemeClr val="tx1"/>
                </a:solidFill>
                <a:effectLst/>
                <a:latin typeface="+mn-lt"/>
                <a:ea typeface="+mn-ea"/>
                <a:cs typeface="+mn-cs"/>
              </a:rPr>
              <a:t> memory is</a:t>
            </a:r>
            <a:r>
              <a:rPr lang="en-US" altLang="zh-CN" sz="1200" kern="1200" dirty="0" smtClean="0">
                <a:solidFill>
                  <a:schemeClr val="tx1"/>
                </a:solidFill>
                <a:effectLst/>
                <a:latin typeface="+mn-lt"/>
                <a:ea typeface="+mn-ea"/>
                <a:cs typeface="+mn-cs"/>
              </a:rPr>
              <a:t> updated by combining the current aggregation vector </a:t>
            </a:r>
            <a:r>
              <a:rPr lang="en-US" altLang="zh-CN" sz="1200" kern="1200" dirty="0" err="1" smtClean="0">
                <a:solidFill>
                  <a:schemeClr val="tx1"/>
                </a:solidFill>
                <a:effectLst/>
                <a:latin typeface="+mn-lt"/>
                <a:ea typeface="+mn-ea"/>
                <a:cs typeface="+mn-cs"/>
              </a:rPr>
              <a:t>ckp,i</a:t>
            </a:r>
            <a:r>
              <a:rPr lang="en-US" altLang="zh-CN" sz="1200" kern="1200" dirty="0" smtClean="0">
                <a:solidFill>
                  <a:schemeClr val="tx1"/>
                </a:solidFill>
                <a:effectLst/>
                <a:latin typeface="+mn-lt"/>
                <a:ea typeface="+mn-ea"/>
                <a:cs typeface="+mn-cs"/>
              </a:rPr>
              <a:t> with the memory vector of last turn c(k−1)</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a:t>
            </a:r>
          </a:p>
          <a:p>
            <a:r>
              <a:rPr lang="en-US" altLang="zh-CN" sz="1200" kern="1200" dirty="0" smtClean="0">
                <a:solidFill>
                  <a:schemeClr val="tx1"/>
                </a:solidFill>
                <a:effectLst/>
                <a:latin typeface="+mn-lt"/>
                <a:ea typeface="+mn-ea"/>
                <a:cs typeface="+mn-cs"/>
              </a:rPr>
              <a:t>An update gate is used to control the ratio of current information and history information adaptively. In this way,</a:t>
            </a:r>
            <a:r>
              <a:rPr lang="en-US" altLang="zh-CN" sz="1200" kern="1200" baseline="0" dirty="0" smtClean="0">
                <a:solidFill>
                  <a:schemeClr val="tx1"/>
                </a:solidFill>
                <a:effectLst/>
                <a:latin typeface="+mn-lt"/>
                <a:ea typeface="+mn-ea"/>
                <a:cs typeface="+mn-cs"/>
              </a:rPr>
              <a:t> the model can also filter the useless content.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备选</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The initial values of all the memory vectors are all zeros. </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a:t>
            </a:r>
            <a:r>
              <a:rPr lang="en-US" altLang="zh-CN" sz="1200" kern="1200" dirty="0" err="1" smtClean="0">
                <a:solidFill>
                  <a:schemeClr val="tx1"/>
                </a:solidFill>
                <a:effectLst/>
                <a:latin typeface="+mn-lt"/>
                <a:ea typeface="+mn-ea"/>
                <a:cs typeface="+mn-cs"/>
              </a:rPr>
              <a:t>ucp</a:t>
            </a:r>
            <a:r>
              <a:rPr lang="en-US" altLang="zh-CN" sz="1200" kern="1200" dirty="0" smtClean="0">
                <a:solidFill>
                  <a:schemeClr val="tx1"/>
                </a:solidFill>
                <a:effectLst/>
                <a:latin typeface="+mn-lt"/>
                <a:ea typeface="+mn-ea"/>
                <a:cs typeface="+mn-cs"/>
              </a:rPr>
              <a:t> can be considered as a joint-feature of combing the context vectors p ̄ with aligned vectors p ̃, which preserves all the information. And the </a:t>
            </a:r>
            <a:r>
              <a:rPr lang="en-US" altLang="zh-CN" sz="1200" kern="1200" dirty="0" err="1" smtClean="0">
                <a:solidFill>
                  <a:schemeClr val="tx1"/>
                </a:solidFill>
                <a:effectLst/>
                <a:latin typeface="+mn-lt"/>
                <a:ea typeface="+mn-ea"/>
                <a:cs typeface="+mn-cs"/>
              </a:rPr>
              <a:t>usp</a:t>
            </a:r>
            <a:r>
              <a:rPr lang="en-US" altLang="zh-CN" sz="1200" kern="1200" dirty="0" smtClean="0">
                <a:solidFill>
                  <a:schemeClr val="tx1"/>
                </a:solidFill>
                <a:effectLst/>
                <a:latin typeface="+mn-lt"/>
                <a:ea typeface="+mn-ea"/>
                <a:cs typeface="+mn-cs"/>
              </a:rPr>
              <a:t> can be seen as a diff-feature of the p ̄ and p ̃, which preserves the different parts and removes the similar parts. And the ump can be regarded as a sim-feature of p and p ̄, which emphasizes on the similar parts and neglects the different parts between </a:t>
            </a:r>
            <a:r>
              <a:rPr lang="en-US" altLang="zh-CN" sz="1200" kern="1200" dirty="0" err="1" smtClean="0">
                <a:solidFill>
                  <a:schemeClr val="tx1"/>
                </a:solidFill>
                <a:effectLst/>
                <a:latin typeface="+mn-lt"/>
                <a:ea typeface="+mn-ea"/>
                <a:cs typeface="+mn-cs"/>
              </a:rPr>
              <a:t>barp</a:t>
            </a:r>
            <a:r>
              <a:rPr lang="en-US" altLang="zh-CN" sz="1200" kern="1200" dirty="0" smtClean="0">
                <a:solidFill>
                  <a:schemeClr val="tx1"/>
                </a:solidFill>
                <a:effectLst/>
                <a:latin typeface="+mn-lt"/>
                <a:ea typeface="+mn-ea"/>
                <a:cs typeface="+mn-cs"/>
              </a:rPr>
              <a:t> and p ̃. Each feature helps us focus on particular parts between the context vectors and the aligned vectors. These matching features are vector representations with low dimension, but containing high- order semantic information. </a:t>
            </a:r>
            <a:endParaRPr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8</a:t>
            </a:fld>
            <a:endParaRPr kumimoji="1" lang="zh-CN" altLang="en-US"/>
          </a:p>
        </p:txBody>
      </p:sp>
    </p:spTree>
    <p:extLst>
      <p:ext uri="{BB962C8B-B14F-4D97-AF65-F5344CB8AC3E}">
        <p14:creationId xmlns:p14="http://schemas.microsoft.com/office/powerpoint/2010/main" val="212346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To</a:t>
            </a:r>
            <a:r>
              <a:rPr kumimoji="1" lang="zh-CN" altLang="en-US" dirty="0" smtClean="0"/>
              <a:t> </a:t>
            </a:r>
            <a:r>
              <a:rPr kumimoji="1" lang="en-US" altLang="zh-CN" dirty="0" smtClean="0"/>
              <a:t>investigate the</a:t>
            </a:r>
            <a:r>
              <a:rPr kumimoji="1" lang="en-US" altLang="zh-CN" baseline="0" dirty="0" smtClean="0"/>
              <a:t> effectiveness of our model, we conduct experiments on three datasets. The SNLI, which is a benchmark large-scale dataset released by Bowman in 2015.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And the </a:t>
            </a:r>
            <a:r>
              <a:rPr kumimoji="1" lang="en-US" altLang="zh-CN" baseline="0" dirty="0" err="1" smtClean="0"/>
              <a:t>Scitail</a:t>
            </a:r>
            <a:r>
              <a:rPr kumimoji="1" lang="en-US" altLang="zh-CN" baseline="0" dirty="0" smtClean="0"/>
              <a:t> dataset, which </a:t>
            </a:r>
            <a:r>
              <a:rPr lang="en-US" altLang="zh-CN" sz="1200" kern="1200" dirty="0" smtClean="0">
                <a:solidFill>
                  <a:schemeClr val="tx1"/>
                </a:solidFill>
                <a:effectLst/>
                <a:latin typeface="+mn-lt"/>
                <a:ea typeface="+mn-ea"/>
                <a:cs typeface="+mn-cs"/>
              </a:rPr>
              <a:t>about science question answering domain.</a:t>
            </a:r>
            <a:endParaRPr kumimoji="1" lang="en-US" altLang="zh-CN" baseline="0" dirty="0" smtClean="0"/>
          </a:p>
          <a:p>
            <a:r>
              <a:rPr kumimoji="1" lang="en-US" altLang="zh-CN" baseline="0" dirty="0" smtClean="0"/>
              <a:t>The Multiple Premise Entailment (MPE) dataset, which is different from the other two datasets. The premise is 4 sentences instead of one sentence, and the hypothesis is one sentence. The system needs to combine multiple sentences to inference the relation with the hypothesis. 【45s】</a:t>
            </a:r>
          </a:p>
          <a:p>
            <a:endParaRPr lang="en-US" altLang="zh-CN" dirty="0" smtClean="0"/>
          </a:p>
        </p:txBody>
      </p:sp>
      <p:sp>
        <p:nvSpPr>
          <p:cNvPr id="4" name="幻灯片编号占位符 3"/>
          <p:cNvSpPr>
            <a:spLocks noGrp="1"/>
          </p:cNvSpPr>
          <p:nvPr>
            <p:ph type="sldNum" sz="quarter" idx="10"/>
          </p:nvPr>
        </p:nvSpPr>
        <p:spPr/>
        <p:txBody>
          <a:bodyPr/>
          <a:lstStyle/>
          <a:p>
            <a:fld id="{5FF5BF96-B550-7149-B427-9EECEF0D8795}" type="slidenum">
              <a:rPr kumimoji="1" lang="zh-CN" altLang="en-US" smtClean="0"/>
              <a:t>9</a:t>
            </a:fld>
            <a:endParaRPr kumimoji="1" lang="zh-CN" altLang="en-US"/>
          </a:p>
        </p:txBody>
      </p:sp>
    </p:spTree>
    <p:extLst>
      <p:ext uri="{BB962C8B-B14F-4D97-AF65-F5344CB8AC3E}">
        <p14:creationId xmlns:p14="http://schemas.microsoft.com/office/powerpoint/2010/main" val="192537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8/29/18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239" y="1427019"/>
            <a:ext cx="7137873" cy="431301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8/29/18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5" name="直线连接符 4"/>
          <p:cNvCxnSpPr/>
          <p:nvPr userDrawn="1"/>
        </p:nvCxnSpPr>
        <p:spPr>
          <a:xfrm flipV="1">
            <a:off x="0" y="652374"/>
            <a:ext cx="2438400" cy="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线连接符 9"/>
          <p:cNvCxnSpPr/>
          <p:nvPr userDrawn="1"/>
        </p:nvCxnSpPr>
        <p:spPr>
          <a:xfrm>
            <a:off x="6765405" y="652374"/>
            <a:ext cx="2357526" cy="1"/>
          </a:xfrm>
          <a:prstGeom prst="line">
            <a:avLst/>
          </a:prstGeom>
        </p:spPr>
        <p:style>
          <a:lnRef idx="3">
            <a:schemeClr val="accent2"/>
          </a:lnRef>
          <a:fillRef idx="0">
            <a:schemeClr val="accent2"/>
          </a:fillRef>
          <a:effectRef idx="2">
            <a:schemeClr val="accent2"/>
          </a:effectRef>
          <a:fontRef idx="minor">
            <a:schemeClr val="tx1"/>
          </a:fontRef>
        </p:style>
      </p:cxnSp>
      <p:sp>
        <p:nvSpPr>
          <p:cNvPr id="15" name="内容占位符 14"/>
          <p:cNvSpPr>
            <a:spLocks noGrp="1"/>
          </p:cNvSpPr>
          <p:nvPr>
            <p:ph sz="quarter" idx="13"/>
          </p:nvPr>
        </p:nvSpPr>
        <p:spPr>
          <a:xfrm>
            <a:off x="3251950" y="486127"/>
            <a:ext cx="2838450" cy="414337"/>
          </a:xfrm>
        </p:spPr>
        <p:txBody>
          <a:bodyPr>
            <a:noAutofit/>
          </a:bodyPr>
          <a:lstStyle>
            <a:lvl1pPr marL="0" indent="0">
              <a:buNone/>
              <a:defRPr sz="2800"/>
            </a:lvl1pPr>
          </a:lstStyle>
          <a:p>
            <a:pPr lvl="0"/>
            <a:r>
              <a:rPr kumimoji="1" lang="zh-CN" altLang="en-US" dirty="0" smtClean="0"/>
              <a:t>单击此处编辑</a:t>
            </a:r>
          </a:p>
        </p:txBody>
      </p:sp>
      <p:sp>
        <p:nvSpPr>
          <p:cNvPr id="18" name="内容占位符 14"/>
          <p:cNvSpPr>
            <a:spLocks noGrp="1"/>
          </p:cNvSpPr>
          <p:nvPr>
            <p:ph sz="quarter" idx="14"/>
          </p:nvPr>
        </p:nvSpPr>
        <p:spPr>
          <a:xfrm>
            <a:off x="3251950" y="32082"/>
            <a:ext cx="2838450" cy="414337"/>
          </a:xfrm>
        </p:spPr>
        <p:txBody>
          <a:bodyPr>
            <a:noAutofit/>
          </a:bodyPr>
          <a:lstStyle>
            <a:lvl1pPr marL="0" indent="0">
              <a:buFontTx/>
              <a:buNone/>
              <a:defRPr sz="2400"/>
            </a:lvl1pPr>
          </a:lstStyle>
          <a:p>
            <a:pPr lvl="0"/>
            <a:r>
              <a:rPr kumimoji="1" lang="zh-CN" altLang="en-US" dirty="0" smtClean="0"/>
              <a:t>单击此处编辑</a:t>
            </a:r>
          </a:p>
        </p:txBody>
      </p:sp>
      <p:pic>
        <p:nvPicPr>
          <p:cNvPr id="23" name="图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5707" y="0"/>
            <a:ext cx="1257224" cy="1066126"/>
          </a:xfrm>
          <a:prstGeom prst="rect">
            <a:avLst/>
          </a:prstGeom>
          <a:effectLst>
            <a:softEdge rad="127000"/>
          </a:effectLst>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smtClean="0"/>
              <a:t>8/29/18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8/29/18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smtClean="0"/>
              <a:t>8/29/18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smtClean="0"/>
              <a:t>8/29/18</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8/29/18</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smtClean="0"/>
              <a:t>8/29/18</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4334991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659" y="0"/>
            <a:ext cx="1891341" cy="1603857"/>
          </a:xfrm>
          <a:prstGeom prst="rect">
            <a:avLst/>
          </a:prstGeom>
          <a:effectLst>
            <a:outerShdw blurRad="1168400" dist="50800" dir="5400000" algn="ctr" rotWithShape="0">
              <a:srgbClr val="000000">
                <a:alpha val="0"/>
              </a:srgbClr>
            </a:outerShdw>
            <a:reflection endPos="0" dist="50800" dir="5400000" sy="-100000" algn="bl" rotWithShape="0"/>
            <a:softEdge rad="279400"/>
          </a:effectLst>
        </p:spPr>
      </p:pic>
      <p:sp>
        <p:nvSpPr>
          <p:cNvPr id="2" name="标题 1"/>
          <p:cNvSpPr>
            <a:spLocks noGrp="1"/>
          </p:cNvSpPr>
          <p:nvPr>
            <p:ph type="ctrTitle"/>
          </p:nvPr>
        </p:nvSpPr>
        <p:spPr>
          <a:xfrm>
            <a:off x="663574" y="1670333"/>
            <a:ext cx="7816850" cy="2376488"/>
          </a:xfrm>
        </p:spPr>
        <p:txBody>
          <a:bodyPr>
            <a:normAutofit/>
          </a:bodyPr>
          <a:lstStyle/>
          <a:p>
            <a:pPr algn="l"/>
            <a:r>
              <a:rPr lang="en-US" altLang="zh-CN" sz="3000" cap="none" spc="169" dirty="0" smtClean="0">
                <a:solidFill>
                  <a:srgbClr val="044875"/>
                </a:solidFill>
                <a:latin typeface="微软雅黑" panose="020B0503020204020204" pitchFamily="34" charset="-122"/>
                <a:ea typeface="微软雅黑" panose="020B0503020204020204" pitchFamily="34" charset="-122"/>
              </a:rPr>
              <a:t>Multi-turn Inference </a:t>
            </a:r>
            <a:br>
              <a:rPr lang="en-US" altLang="zh-CN" sz="3000" cap="none" spc="169" dirty="0" smtClean="0">
                <a:solidFill>
                  <a:srgbClr val="044875"/>
                </a:solidFill>
                <a:latin typeface="微软雅黑" panose="020B0503020204020204" pitchFamily="34" charset="-122"/>
                <a:ea typeface="微软雅黑" panose="020B0503020204020204" pitchFamily="34" charset="-122"/>
              </a:rPr>
            </a:br>
            <a:r>
              <a:rPr lang="en-US" altLang="zh-CN" sz="3000" cap="none" spc="169" dirty="0" smtClean="0">
                <a:solidFill>
                  <a:srgbClr val="044875"/>
                </a:solidFill>
                <a:latin typeface="微软雅黑" panose="020B0503020204020204" pitchFamily="34" charset="-122"/>
                <a:ea typeface="微软雅黑" panose="020B0503020204020204" pitchFamily="34" charset="-122"/>
              </a:rPr>
              <a:t>Matching Network for </a:t>
            </a:r>
            <a:br>
              <a:rPr lang="en-US" altLang="zh-CN" sz="3000" cap="none" spc="169" dirty="0" smtClean="0">
                <a:solidFill>
                  <a:srgbClr val="044875"/>
                </a:solidFill>
                <a:latin typeface="微软雅黑" panose="020B0503020204020204" pitchFamily="34" charset="-122"/>
                <a:ea typeface="微软雅黑" panose="020B0503020204020204" pitchFamily="34" charset="-122"/>
              </a:rPr>
            </a:br>
            <a:r>
              <a:rPr lang="en-US" altLang="zh-CN" sz="3000" cap="none" spc="169" dirty="0" smtClean="0">
                <a:solidFill>
                  <a:srgbClr val="044875"/>
                </a:solidFill>
                <a:latin typeface="微软雅黑" panose="020B0503020204020204" pitchFamily="34" charset="-122"/>
                <a:ea typeface="微软雅黑" panose="020B0503020204020204" pitchFamily="34" charset="-122"/>
              </a:rPr>
              <a:t>Natural Language Inference</a:t>
            </a:r>
            <a:endParaRPr kumimoji="1" lang="zh-CN" altLang="en-US" cap="none" dirty="0">
              <a:latin typeface="Times New Roman" charset="0"/>
              <a:ea typeface="Times New Roman" charset="0"/>
              <a:cs typeface="Times New Roman" charset="0"/>
            </a:endParaRPr>
          </a:p>
        </p:txBody>
      </p:sp>
      <p:sp>
        <p:nvSpPr>
          <p:cNvPr id="3" name="副标题 2"/>
          <p:cNvSpPr>
            <a:spLocks noGrp="1"/>
          </p:cNvSpPr>
          <p:nvPr>
            <p:ph type="subTitle" idx="1"/>
          </p:nvPr>
        </p:nvSpPr>
        <p:spPr>
          <a:xfrm>
            <a:off x="1494685" y="4397089"/>
            <a:ext cx="6154627" cy="929921"/>
          </a:xfrm>
        </p:spPr>
        <p:txBody>
          <a:bodyPr>
            <a:noAutofit/>
          </a:bodyPr>
          <a:lstStyle/>
          <a:p>
            <a:r>
              <a:rPr lang="en-US" altLang="zh-CN" sz="2400" b="1" dirty="0">
                <a:solidFill>
                  <a:schemeClr val="bg1"/>
                </a:solidFill>
                <a:latin typeface="Times New Roman" charset="0"/>
                <a:ea typeface="Times New Roman" charset="0"/>
                <a:cs typeface="Times New Roman" charset="0"/>
              </a:rPr>
              <a:t>Chunhua Liu</a:t>
            </a:r>
            <a:r>
              <a:rPr lang="en-US" altLang="zh-CN" sz="2400" dirty="0">
                <a:solidFill>
                  <a:schemeClr val="bg1"/>
                </a:solidFill>
                <a:latin typeface="Times New Roman" charset="0"/>
                <a:ea typeface="Times New Roman" charset="0"/>
                <a:cs typeface="Times New Roman" charset="0"/>
              </a:rPr>
              <a:t>, Shan Jiang, Hainan Yu, </a:t>
            </a:r>
            <a:r>
              <a:rPr lang="en-US" altLang="zh-CN" sz="2400">
                <a:solidFill>
                  <a:schemeClr val="bg1"/>
                </a:solidFill>
                <a:latin typeface="Times New Roman" charset="0"/>
                <a:ea typeface="Times New Roman" charset="0"/>
                <a:cs typeface="Times New Roman" charset="0"/>
              </a:rPr>
              <a:t>Dong </a:t>
            </a:r>
            <a:r>
              <a:rPr lang="en-US" altLang="zh-CN" sz="2400" smtClean="0">
                <a:solidFill>
                  <a:schemeClr val="bg1"/>
                </a:solidFill>
                <a:latin typeface="Times New Roman" charset="0"/>
                <a:ea typeface="Times New Roman" charset="0"/>
                <a:cs typeface="Times New Roman" charset="0"/>
              </a:rPr>
              <a:t>Yu</a:t>
            </a:r>
          </a:p>
          <a:p>
            <a:endParaRPr lang="en-US" altLang="zh-CN" sz="2400" dirty="0" smtClean="0">
              <a:solidFill>
                <a:schemeClr val="bg1"/>
              </a:solidFill>
              <a:latin typeface="Times New Roman" charset="0"/>
              <a:ea typeface="Times New Roman" charset="0"/>
              <a:cs typeface="Times New Roman" charset="0"/>
            </a:endParaRPr>
          </a:p>
          <a:p>
            <a:r>
              <a:rPr lang="en-US" altLang="zh-CN" sz="2400" dirty="0" smtClean="0">
                <a:solidFill>
                  <a:schemeClr val="bg1"/>
                </a:solidFill>
                <a:latin typeface="Times New Roman" charset="0"/>
                <a:ea typeface="Times New Roman" charset="0"/>
                <a:cs typeface="Times New Roman" charset="0"/>
              </a:rPr>
              <a:t>Beijing </a:t>
            </a:r>
            <a:r>
              <a:rPr lang="en-US" altLang="zh-CN" sz="2400" dirty="0">
                <a:solidFill>
                  <a:schemeClr val="bg1"/>
                </a:solidFill>
                <a:latin typeface="Times New Roman" charset="0"/>
                <a:ea typeface="Times New Roman" charset="0"/>
                <a:cs typeface="Times New Roman" charset="0"/>
              </a:rPr>
              <a:t>Language and Culture University</a:t>
            </a:r>
          </a:p>
        </p:txBody>
      </p:sp>
    </p:spTree>
    <p:extLst>
      <p:ext uri="{BB962C8B-B14F-4D97-AF65-F5344CB8AC3E}">
        <p14:creationId xmlns:p14="http://schemas.microsoft.com/office/powerpoint/2010/main" val="141700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p:cNvSpPr txBox="1">
            <a:spLocks/>
          </p:cNvSpPr>
          <p:nvPr/>
        </p:nvSpPr>
        <p:spPr>
          <a:xfrm>
            <a:off x="568348" y="5842149"/>
            <a:ext cx="7338752" cy="796976"/>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sz="2600" dirty="0" smtClean="0">
                <a:solidFill>
                  <a:schemeClr val="bg1"/>
                </a:solidFill>
                <a:latin typeface="Times New Roman" charset="0"/>
                <a:ea typeface="Times New Roman" charset="0"/>
                <a:cs typeface="Times New Roman" charset="0"/>
              </a:rPr>
              <a:t> Hypothesis: </a:t>
            </a:r>
            <a:r>
              <a:rPr lang="en-US" altLang="zh-CN" sz="2600" dirty="0" smtClean="0">
                <a:latin typeface="Times New Roman" charset="0"/>
                <a:ea typeface="Times New Roman" charset="0"/>
                <a:cs typeface="Times New Roman" charset="0"/>
              </a:rPr>
              <a:t> </a:t>
            </a:r>
            <a:r>
              <a:rPr lang="en-US" altLang="zh-CN" sz="2600" dirty="0" smtClean="0">
                <a:solidFill>
                  <a:srgbClr val="FFC000"/>
                </a:solidFill>
                <a:latin typeface="Times New Roman" charset="0"/>
                <a:ea typeface="Times New Roman" charset="0"/>
                <a:cs typeface="Times New Roman" charset="0"/>
              </a:rPr>
              <a:t>A tan dog </a:t>
            </a:r>
            <a:r>
              <a:rPr lang="en-US" altLang="zh-CN" sz="2600" dirty="0" smtClean="0">
                <a:solidFill>
                  <a:srgbClr val="00B0F0"/>
                </a:solidFill>
                <a:latin typeface="Times New Roman" charset="0"/>
                <a:ea typeface="Times New Roman" charset="0"/>
                <a:cs typeface="Times New Roman" charset="0"/>
              </a:rPr>
              <a:t>runs through a field</a:t>
            </a:r>
            <a:r>
              <a:rPr lang="en-US" altLang="zh-CN" sz="2600" dirty="0" smtClean="0">
                <a:solidFill>
                  <a:schemeClr val="tx1"/>
                </a:solidFill>
                <a:latin typeface="Times New Roman" charset="0"/>
                <a:ea typeface="Times New Roman" charset="0"/>
                <a:cs typeface="Times New Roman" charset="0"/>
              </a:rPr>
              <a:t>.</a:t>
            </a:r>
          </a:p>
        </p:txBody>
      </p:sp>
      <p:graphicFrame>
        <p:nvGraphicFramePr>
          <p:cNvPr id="9" name="内容占位符 4"/>
          <p:cNvGraphicFramePr>
            <a:graphicFrameLocks noGrp="1"/>
          </p:cNvGraphicFramePr>
          <p:nvPr>
            <p:ph idx="1"/>
            <p:extLst>
              <p:ext uri="{D42A27DB-BD31-4B8C-83A1-F6EECF244321}">
                <p14:modId xmlns:p14="http://schemas.microsoft.com/office/powerpoint/2010/main" val="605975189"/>
              </p:ext>
            </p:extLst>
          </p:nvPr>
        </p:nvGraphicFramePr>
        <p:xfrm>
          <a:off x="359764" y="1637023"/>
          <a:ext cx="8214610" cy="2834640"/>
        </p:xfrm>
        <a:graphic>
          <a:graphicData uri="http://schemas.openxmlformats.org/drawingml/2006/table">
            <a:tbl>
              <a:tblPr firstRow="1" bandRow="1">
                <a:tableStyleId>{21E4AEA4-8DFA-4A89-87EB-49C32662AFE0}</a:tableStyleId>
              </a:tblPr>
              <a:tblGrid>
                <a:gridCol w="8214610"/>
              </a:tblGrid>
              <a:tr h="370840">
                <a:tc>
                  <a:txBody>
                    <a:bodyPr/>
                    <a:lstStyle/>
                    <a:p>
                      <a:r>
                        <a:rPr lang="en-US" altLang="zh-CN" sz="2600" dirty="0" smtClean="0">
                          <a:latin typeface="Times New Roman" charset="0"/>
                          <a:ea typeface="Times New Roman" charset="0"/>
                          <a:cs typeface="Times New Roman" charset="0"/>
                        </a:rPr>
                        <a:t>Four</a:t>
                      </a:r>
                      <a:r>
                        <a:rPr lang="en-US" altLang="zh-CN" sz="2600" baseline="0" dirty="0" smtClean="0">
                          <a:latin typeface="Times New Roman" charset="0"/>
                          <a:ea typeface="Times New Roman" charset="0"/>
                          <a:cs typeface="Times New Roman" charset="0"/>
                        </a:rPr>
                        <a:t> Premises</a:t>
                      </a:r>
                      <a:endParaRPr lang="zh-CN" altLang="en-US" sz="2600" dirty="0">
                        <a:latin typeface="Times New Roman" charset="0"/>
                        <a:ea typeface="Times New Roman" charset="0"/>
                        <a:cs typeface="Times New Roman" charset="0"/>
                      </a:endParaRPr>
                    </a:p>
                  </a:txBody>
                  <a:tcPr/>
                </a:tc>
              </a:tr>
              <a:tr h="370840">
                <a:tc>
                  <a:txBody>
                    <a:bodyPr/>
                    <a:lstStyle/>
                    <a:p>
                      <a:r>
                        <a:rPr lang="en-US" altLang="zh-CN" sz="2600" dirty="0" smtClean="0">
                          <a:latin typeface="Times New Roman" charset="0"/>
                          <a:ea typeface="Times New Roman" charset="0"/>
                          <a:cs typeface="Times New Roman" charset="0"/>
                        </a:rPr>
                        <a:t>P1:  A </a:t>
                      </a:r>
                      <a:r>
                        <a:rPr lang="en-US" altLang="zh-CN" sz="2600" dirty="0" smtClean="0">
                          <a:solidFill>
                            <a:srgbClr val="FFC000"/>
                          </a:solidFill>
                          <a:latin typeface="Times New Roman" charset="0"/>
                          <a:ea typeface="Times New Roman" charset="0"/>
                          <a:cs typeface="Times New Roman" charset="0"/>
                        </a:rPr>
                        <a:t>brown dog </a:t>
                      </a:r>
                      <a:r>
                        <a:rPr lang="en-US" altLang="zh-CN" sz="2600" dirty="0" smtClean="0">
                          <a:latin typeface="Times New Roman" charset="0"/>
                          <a:ea typeface="Times New Roman" charset="0"/>
                          <a:cs typeface="Times New Roman" charset="0"/>
                        </a:rPr>
                        <a:t>with its mouth open and ears in the air running on a </a:t>
                      </a:r>
                      <a:r>
                        <a:rPr lang="en-US" altLang="zh-CN" sz="2600" dirty="0" smtClean="0">
                          <a:solidFill>
                            <a:srgbClr val="00B0F0"/>
                          </a:solidFill>
                          <a:latin typeface="Times New Roman" charset="0"/>
                          <a:ea typeface="Times New Roman" charset="0"/>
                          <a:cs typeface="Times New Roman" charset="0"/>
                        </a:rPr>
                        <a:t>grassy surface</a:t>
                      </a:r>
                      <a:r>
                        <a:rPr lang="en-US" altLang="zh-CN" sz="2600" dirty="0" smtClean="0">
                          <a:latin typeface="Times New Roman" charset="0"/>
                          <a:ea typeface="Times New Roman" charset="0"/>
                          <a:cs typeface="Times New Roman" charset="0"/>
                        </a:rPr>
                        <a:t>.     </a:t>
                      </a:r>
                    </a:p>
                  </a:txBody>
                  <a:tcPr/>
                </a:tc>
              </a:tr>
              <a:tr h="370840">
                <a:tc>
                  <a:txBody>
                    <a:bodyPr/>
                    <a:lstStyle/>
                    <a:p>
                      <a:r>
                        <a:rPr lang="en-US" altLang="zh-CN" sz="2600" dirty="0" smtClean="0">
                          <a:latin typeface="Times New Roman" charset="0"/>
                          <a:ea typeface="Times New Roman" charset="0"/>
                          <a:cs typeface="Times New Roman" charset="0"/>
                        </a:rPr>
                        <a:t>P2:  A yellow Labrador running with its ears flopping.   </a:t>
                      </a:r>
                    </a:p>
                  </a:txBody>
                  <a:tcPr/>
                </a:tc>
              </a:tr>
              <a:tr h="370840">
                <a:tc>
                  <a:txBody>
                    <a:bodyPr/>
                    <a:lstStyle/>
                    <a:p>
                      <a:r>
                        <a:rPr lang="en-US" altLang="zh-CN" sz="2600" dirty="0" smtClean="0">
                          <a:latin typeface="Times New Roman" charset="0"/>
                          <a:ea typeface="Times New Roman" charset="0"/>
                          <a:cs typeface="Times New Roman" charset="0"/>
                        </a:rPr>
                        <a:t>P3:  This dog is </a:t>
                      </a:r>
                      <a:r>
                        <a:rPr lang="en-US" altLang="zh-CN" sz="2600" dirty="0" smtClean="0">
                          <a:solidFill>
                            <a:srgbClr val="00B0F0"/>
                          </a:solidFill>
                          <a:latin typeface="Times New Roman" charset="0"/>
                          <a:ea typeface="Times New Roman" charset="0"/>
                          <a:cs typeface="Times New Roman" charset="0"/>
                        </a:rPr>
                        <a:t>running along the path</a:t>
                      </a:r>
                      <a:r>
                        <a:rPr lang="en-US" altLang="zh-CN" sz="2600" dirty="0" smtClean="0">
                          <a:solidFill>
                            <a:srgbClr val="FFC000"/>
                          </a:solidFill>
                          <a:latin typeface="Times New Roman" charset="0"/>
                          <a:ea typeface="Times New Roman" charset="0"/>
                          <a:cs typeface="Times New Roman" charset="0"/>
                        </a:rPr>
                        <a:t>.  </a:t>
                      </a:r>
                    </a:p>
                  </a:txBody>
                  <a:tcPr/>
                </a:tc>
              </a:tr>
              <a:tr h="370840">
                <a:tc>
                  <a:txBody>
                    <a:bodyPr/>
                    <a:lstStyle/>
                    <a:p>
                      <a:r>
                        <a:rPr lang="en-US" altLang="zh-CN" sz="2600" dirty="0" smtClean="0">
                          <a:latin typeface="Times New Roman" charset="0"/>
                          <a:ea typeface="Times New Roman" charset="0"/>
                          <a:cs typeface="Times New Roman" charset="0"/>
                        </a:rPr>
                        <a:t>P4:  The </a:t>
                      </a:r>
                      <a:r>
                        <a:rPr lang="en-US" altLang="zh-CN" sz="2600" dirty="0" smtClean="0">
                          <a:solidFill>
                            <a:srgbClr val="FFC000"/>
                          </a:solidFill>
                          <a:latin typeface="Times New Roman" charset="0"/>
                          <a:ea typeface="Times New Roman" charset="0"/>
                          <a:cs typeface="Times New Roman" charset="0"/>
                        </a:rPr>
                        <a:t>brown dog </a:t>
                      </a:r>
                      <a:r>
                        <a:rPr lang="en-US" altLang="zh-CN" sz="2600" dirty="0" smtClean="0">
                          <a:latin typeface="Times New Roman" charset="0"/>
                          <a:ea typeface="Times New Roman" charset="0"/>
                          <a:cs typeface="Times New Roman" charset="0"/>
                        </a:rPr>
                        <a:t>is running.    </a:t>
                      </a:r>
                    </a:p>
                  </a:txBody>
                  <a:tcPr/>
                </a:tc>
              </a:tr>
            </a:tbl>
          </a:graphicData>
        </a:graphic>
      </p:graphicFrame>
      <p:sp>
        <p:nvSpPr>
          <p:cNvPr id="10" name="下箭头 9"/>
          <p:cNvSpPr/>
          <p:nvPr/>
        </p:nvSpPr>
        <p:spPr>
          <a:xfrm>
            <a:off x="3597638" y="4471663"/>
            <a:ext cx="554833" cy="137048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latin typeface="Times New Roman" charset="0"/>
              <a:ea typeface="Times New Roman" charset="0"/>
              <a:cs typeface="Times New Roman" charset="0"/>
            </a:endParaRPr>
          </a:p>
        </p:txBody>
      </p:sp>
      <p:sp>
        <p:nvSpPr>
          <p:cNvPr id="11" name="矩形 10"/>
          <p:cNvSpPr/>
          <p:nvPr/>
        </p:nvSpPr>
        <p:spPr>
          <a:xfrm>
            <a:off x="3093609" y="4752979"/>
            <a:ext cx="1763814" cy="523220"/>
          </a:xfrm>
          <a:prstGeom prst="rect">
            <a:avLst/>
          </a:prstGeom>
        </p:spPr>
        <p:txBody>
          <a:bodyPr wrap="square">
            <a:spAutoFit/>
          </a:bodyPr>
          <a:lstStyle/>
          <a:p>
            <a:r>
              <a:rPr kumimoji="1" lang="en-US" altLang="zh-CN" sz="2800" dirty="0" smtClean="0">
                <a:solidFill>
                  <a:srgbClr val="00B050"/>
                </a:solidFill>
                <a:latin typeface="Times New Roman" charset="0"/>
                <a:ea typeface="Times New Roman" charset="0"/>
                <a:cs typeface="Times New Roman" charset="0"/>
              </a:rPr>
              <a:t>entailment</a:t>
            </a:r>
            <a:endParaRPr lang="en-US" altLang="zh-CN" sz="2800" dirty="0">
              <a:latin typeface="Times New Roman" charset="0"/>
              <a:ea typeface="Times New Roman" charset="0"/>
              <a:cs typeface="Times New Roman" charset="0"/>
            </a:endParaRPr>
          </a:p>
        </p:txBody>
      </p:sp>
      <p:sp>
        <p:nvSpPr>
          <p:cNvPr id="12" name="矩形 11"/>
          <p:cNvSpPr/>
          <p:nvPr/>
        </p:nvSpPr>
        <p:spPr>
          <a:xfrm>
            <a:off x="299803" y="959522"/>
            <a:ext cx="2226892" cy="523220"/>
          </a:xfrm>
          <a:prstGeom prst="rect">
            <a:avLst/>
          </a:prstGeom>
        </p:spPr>
        <p:txBody>
          <a:bodyPr wrap="none">
            <a:spAutoFit/>
          </a:bodyPr>
          <a:lstStyle/>
          <a:p>
            <a:r>
              <a:rPr lang="en-US" altLang="zh-CN" sz="2800" dirty="0">
                <a:latin typeface="Times New Roman" charset="0"/>
                <a:ea typeface="Times New Roman" charset="0"/>
                <a:cs typeface="Times New Roman" charset="0"/>
              </a:rPr>
              <a:t>MPE </a:t>
            </a:r>
            <a:r>
              <a:rPr lang="en-US" altLang="zh-CN" sz="2800" dirty="0" smtClean="0">
                <a:latin typeface="Times New Roman" charset="0"/>
                <a:ea typeface="Times New Roman" charset="0"/>
                <a:cs typeface="Times New Roman" charset="0"/>
              </a:rPr>
              <a:t>example</a:t>
            </a:r>
            <a:endParaRPr kumimoji="1" lang="zh-CN" altLang="en-US" sz="2800" dirty="0">
              <a:latin typeface="Times New Roman" charset="0"/>
              <a:ea typeface="Times New Roman" charset="0"/>
              <a:cs typeface="Times New Roman" charset="0"/>
            </a:endParaRPr>
          </a:p>
        </p:txBody>
      </p:sp>
      <p:sp>
        <p:nvSpPr>
          <p:cNvPr id="13" name="内容占位符 2"/>
          <p:cNvSpPr txBox="1">
            <a:spLocks/>
          </p:cNvSpPr>
          <p:nvPr/>
        </p:nvSpPr>
        <p:spPr>
          <a:xfrm>
            <a:off x="3012110" y="426167"/>
            <a:ext cx="3358712" cy="41433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kumimoji="1" lang="en-US" altLang="zh-CN" smtClean="0">
                <a:latin typeface="Times New Roman" charset="0"/>
                <a:ea typeface="Times New Roman" charset="0"/>
                <a:cs typeface="Times New Roman" charset="0"/>
              </a:rPr>
              <a:t>Experiment</a:t>
            </a:r>
            <a:r>
              <a:rPr kumimoji="1" lang="zh-CN" altLang="en-US" smtClean="0">
                <a:latin typeface="Times New Roman" charset="0"/>
                <a:ea typeface="Times New Roman" charset="0"/>
                <a:cs typeface="Times New Roman" charset="0"/>
              </a:rPr>
              <a:t> </a:t>
            </a:r>
            <a:r>
              <a:rPr kumimoji="1" lang="en-US" altLang="zh-CN" smtClean="0">
                <a:latin typeface="Times New Roman" charset="0"/>
                <a:ea typeface="Times New Roman" charset="0"/>
                <a:cs typeface="Times New Roman" charset="0"/>
              </a:rPr>
              <a:t>-</a:t>
            </a:r>
            <a:r>
              <a:rPr kumimoji="1" lang="zh-CN" altLang="en-US" smtClean="0">
                <a:latin typeface="Times New Roman" charset="0"/>
                <a:ea typeface="Times New Roman" charset="0"/>
                <a:cs typeface="Times New Roman" charset="0"/>
              </a:rPr>
              <a:t> </a:t>
            </a:r>
            <a:r>
              <a:rPr kumimoji="1" lang="en-US" altLang="zh-CN" smtClean="0">
                <a:latin typeface="Times New Roman" charset="0"/>
                <a:ea typeface="Times New Roman" charset="0"/>
                <a:cs typeface="Times New Roman" charset="0"/>
              </a:rPr>
              <a:t>Dataset</a:t>
            </a:r>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1420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dirty="0"/>
          </a:p>
        </p:txBody>
      </p:sp>
      <p:pic>
        <p:nvPicPr>
          <p:cNvPr id="5" name="图片 4"/>
          <p:cNvPicPr>
            <a:picLocks noChangeAspect="1"/>
          </p:cNvPicPr>
          <p:nvPr/>
        </p:nvPicPr>
        <p:blipFill>
          <a:blip r:embed="rId3"/>
          <a:stretch>
            <a:fillRect/>
          </a:stretch>
        </p:blipFill>
        <p:spPr>
          <a:xfrm>
            <a:off x="1003025" y="1187175"/>
            <a:ext cx="6581999" cy="5276215"/>
          </a:xfrm>
          <a:prstGeom prst="rect">
            <a:avLst/>
          </a:prstGeom>
        </p:spPr>
      </p:pic>
      <p:sp>
        <p:nvSpPr>
          <p:cNvPr id="6" name="椭圆 5"/>
          <p:cNvSpPr/>
          <p:nvPr/>
        </p:nvSpPr>
        <p:spPr>
          <a:xfrm flipV="1">
            <a:off x="6685613" y="3267856"/>
            <a:ext cx="599606" cy="22485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sp>
        <p:nvSpPr>
          <p:cNvPr id="7" name="椭圆 6"/>
          <p:cNvSpPr/>
          <p:nvPr/>
        </p:nvSpPr>
        <p:spPr>
          <a:xfrm flipV="1">
            <a:off x="6685613" y="5755021"/>
            <a:ext cx="599606" cy="22485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noFill/>
            </a:endParaRPr>
          </a:p>
        </p:txBody>
      </p:sp>
      <p:sp>
        <p:nvSpPr>
          <p:cNvPr id="9" name="内容占位符 2"/>
          <p:cNvSpPr>
            <a:spLocks noGrp="1"/>
          </p:cNvSpPr>
          <p:nvPr>
            <p:ph sz="quarter" idx="13"/>
          </p:nvPr>
        </p:nvSpPr>
        <p:spPr>
          <a:xfrm>
            <a:off x="3932254" y="372576"/>
            <a:ext cx="1477842" cy="414337"/>
          </a:xfrm>
        </p:spPr>
        <p:txBody>
          <a:bodyPr/>
          <a:lstStyle/>
          <a:p>
            <a:r>
              <a:rPr kumimoji="1" lang="en-US" altLang="zh-CN" dirty="0" smtClean="0"/>
              <a:t>Results</a:t>
            </a:r>
            <a:endParaRPr kumimoji="1" lang="zh-CN" altLang="en-US" dirty="0"/>
          </a:p>
        </p:txBody>
      </p:sp>
    </p:spTree>
    <p:extLst>
      <p:ext uri="{BB962C8B-B14F-4D97-AF65-F5344CB8AC3E}">
        <p14:creationId xmlns:p14="http://schemas.microsoft.com/office/powerpoint/2010/main" val="1819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932254" y="372576"/>
            <a:ext cx="1477842" cy="414337"/>
          </a:xfrm>
        </p:spPr>
        <p:txBody>
          <a:bodyPr/>
          <a:lstStyle/>
          <a:p>
            <a:r>
              <a:rPr kumimoji="1" lang="en-US" altLang="zh-CN" dirty="0" smtClean="0"/>
              <a:t>Results</a:t>
            </a:r>
            <a:endParaRPr kumimoji="1" lang="zh-CN" altLang="en-US" dirty="0"/>
          </a:p>
        </p:txBody>
      </p:sp>
      <p:pic>
        <p:nvPicPr>
          <p:cNvPr id="13" name="内容占位符 12"/>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82265" y="5766136"/>
            <a:ext cx="4067605" cy="1020710"/>
          </a:xfrm>
        </p:spPr>
      </p:pic>
      <p:sp>
        <p:nvSpPr>
          <p:cNvPr id="7" name="椭圆 6"/>
          <p:cNvSpPr/>
          <p:nvPr/>
        </p:nvSpPr>
        <p:spPr>
          <a:xfrm flipV="1">
            <a:off x="2413416" y="2548328"/>
            <a:ext cx="599339" cy="24919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sp>
        <p:nvSpPr>
          <p:cNvPr id="8" name="椭圆 7"/>
          <p:cNvSpPr/>
          <p:nvPr/>
        </p:nvSpPr>
        <p:spPr>
          <a:xfrm flipV="1">
            <a:off x="2428405" y="2899721"/>
            <a:ext cx="599339" cy="24919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pic>
        <p:nvPicPr>
          <p:cNvPr id="9" name="图片 8"/>
          <p:cNvPicPr>
            <a:picLocks noChangeAspect="1"/>
          </p:cNvPicPr>
          <p:nvPr/>
        </p:nvPicPr>
        <p:blipFill>
          <a:blip r:embed="rId4"/>
          <a:stretch>
            <a:fillRect/>
          </a:stretch>
        </p:blipFill>
        <p:spPr>
          <a:xfrm>
            <a:off x="282265" y="1208561"/>
            <a:ext cx="8491386" cy="3748450"/>
          </a:xfrm>
          <a:prstGeom prst="rect">
            <a:avLst/>
          </a:prstGeom>
        </p:spPr>
      </p:pic>
      <p:sp>
        <p:nvSpPr>
          <p:cNvPr id="10" name="椭圆 9"/>
          <p:cNvSpPr/>
          <p:nvPr/>
        </p:nvSpPr>
        <p:spPr>
          <a:xfrm flipV="1">
            <a:off x="2188826" y="2692706"/>
            <a:ext cx="599339" cy="24919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sp>
        <p:nvSpPr>
          <p:cNvPr id="11" name="椭圆 10"/>
          <p:cNvSpPr/>
          <p:nvPr/>
        </p:nvSpPr>
        <p:spPr>
          <a:xfrm flipV="1">
            <a:off x="2203815" y="3364939"/>
            <a:ext cx="599339" cy="249192"/>
          </a:xfrm>
          <a:prstGeom prst="ellipse">
            <a:avLst/>
          </a:prstGeom>
          <a:solidFill>
            <a:schemeClr val="lt1">
              <a:alpha val="0"/>
            </a:schemeClr>
          </a:solidFill>
          <a:ln w="1905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sp>
        <p:nvSpPr>
          <p:cNvPr id="12" name="椭圆 11"/>
          <p:cNvSpPr/>
          <p:nvPr/>
        </p:nvSpPr>
        <p:spPr>
          <a:xfrm flipV="1">
            <a:off x="7811584" y="2155296"/>
            <a:ext cx="578437" cy="39303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175" y="5767279"/>
            <a:ext cx="4009949" cy="707638"/>
          </a:xfrm>
          <a:prstGeom prst="rect">
            <a:avLst/>
          </a:prstGeom>
        </p:spPr>
      </p:pic>
      <p:sp>
        <p:nvSpPr>
          <p:cNvPr id="17" name="文本框 16"/>
          <p:cNvSpPr txBox="1"/>
          <p:nvPr/>
        </p:nvSpPr>
        <p:spPr>
          <a:xfrm>
            <a:off x="244470" y="5338320"/>
            <a:ext cx="2483604" cy="461665"/>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MIMN-memory</a:t>
            </a:r>
            <a:endParaRPr kumimoji="1" lang="zh-CN" altLang="en-US" sz="2400" dirty="0">
              <a:latin typeface="Times New Roman" charset="0"/>
              <a:ea typeface="Times New Roman" charset="0"/>
              <a:cs typeface="Times New Roman" charset="0"/>
            </a:endParaRPr>
          </a:p>
        </p:txBody>
      </p:sp>
      <p:sp>
        <p:nvSpPr>
          <p:cNvPr id="18" name="文本框 17"/>
          <p:cNvSpPr txBox="1"/>
          <p:nvPr/>
        </p:nvSpPr>
        <p:spPr>
          <a:xfrm>
            <a:off x="4671175" y="5338320"/>
            <a:ext cx="2483604" cy="461665"/>
          </a:xfrm>
          <a:prstGeom prst="rect">
            <a:avLst/>
          </a:prstGeom>
          <a:noFill/>
        </p:spPr>
        <p:txBody>
          <a:bodyPr wrap="square" rtlCol="0">
            <a:spAutoFit/>
          </a:bodyPr>
          <a:lstStyle/>
          <a:p>
            <a:r>
              <a:rPr kumimoji="1" lang="en-US" altLang="zh-CN" sz="2400" dirty="0" err="1" smtClean="0">
                <a:latin typeface="Times New Roman" charset="0"/>
                <a:ea typeface="Times New Roman" charset="0"/>
                <a:cs typeface="Times New Roman" charset="0"/>
              </a:rPr>
              <a:t>MIMN-gate+Relu</a:t>
            </a:r>
            <a:endParaRPr kumimoji="1" lang="zh-CN" altLang="en-US" sz="2400" dirty="0">
              <a:latin typeface="Times New Roman" charset="0"/>
              <a:ea typeface="Times New Roman" charset="0"/>
              <a:cs typeface="Times New Roman" charset="0"/>
            </a:endParaRPr>
          </a:p>
        </p:txBody>
      </p:sp>
      <p:sp>
        <p:nvSpPr>
          <p:cNvPr id="15" name="椭圆 14"/>
          <p:cNvSpPr/>
          <p:nvPr/>
        </p:nvSpPr>
        <p:spPr>
          <a:xfrm flipV="1">
            <a:off x="2212890" y="3069694"/>
            <a:ext cx="599339" cy="249192"/>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noFill/>
            </a:endParaRPr>
          </a:p>
        </p:txBody>
      </p:sp>
    </p:spTree>
    <p:extLst>
      <p:ext uri="{BB962C8B-B14F-4D97-AF65-F5344CB8AC3E}">
        <p14:creationId xmlns:p14="http://schemas.microsoft.com/office/powerpoint/2010/main" val="18010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p:bldP spid="18"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7726" y="1427018"/>
            <a:ext cx="8021053" cy="4572729"/>
          </a:xfrm>
        </p:spPr>
        <p:txBody>
          <a:bodyPr>
            <a:noAutofit/>
          </a:bodyPr>
          <a:lstStyle/>
          <a:p>
            <a:r>
              <a:rPr lang="en-US" altLang="zh-CN" sz="2600" dirty="0"/>
              <a:t>W</a:t>
            </a:r>
            <a:r>
              <a:rPr lang="en-US" altLang="zh-CN" sz="2600" dirty="0" smtClean="0"/>
              <a:t>e </a:t>
            </a:r>
            <a:r>
              <a:rPr lang="en-US" altLang="zh-CN" sz="2600" dirty="0"/>
              <a:t>propose a new model called Multi-turn Inference Matching Network (MIMN) to perform multi-turn inference on different matching features. </a:t>
            </a:r>
            <a:endParaRPr lang="en-US" altLang="zh-CN" sz="2600" dirty="0" smtClean="0"/>
          </a:p>
          <a:p>
            <a:endParaRPr lang="en-US" altLang="zh-CN" sz="2600" dirty="0" smtClean="0"/>
          </a:p>
          <a:p>
            <a:r>
              <a:rPr lang="en-US" altLang="zh-CN" sz="2600" dirty="0" smtClean="0"/>
              <a:t>We </a:t>
            </a:r>
            <a:r>
              <a:rPr lang="en-US" altLang="zh-CN" sz="2600" dirty="0"/>
              <a:t>conduct experiments on three different NLI datasets. </a:t>
            </a:r>
            <a:r>
              <a:rPr lang="en-US" altLang="zh-CN" sz="2600" dirty="0" smtClean="0"/>
              <a:t> The </a:t>
            </a:r>
            <a:r>
              <a:rPr lang="en-US" altLang="zh-CN" sz="2600" dirty="0"/>
              <a:t>experimental results show that our model outperforms or achieves the state-of-the-art </a:t>
            </a:r>
            <a:r>
              <a:rPr lang="en-US" altLang="zh-CN" sz="2600" dirty="0" smtClean="0"/>
              <a:t>performance </a:t>
            </a:r>
            <a:r>
              <a:rPr lang="en-US" altLang="zh-CN" sz="2600" dirty="0"/>
              <a:t>on all the three datasets. </a:t>
            </a:r>
          </a:p>
          <a:p>
            <a:endParaRPr kumimoji="1" lang="zh-CN" altLang="en-US" sz="2600" dirty="0"/>
          </a:p>
        </p:txBody>
      </p:sp>
      <p:sp>
        <p:nvSpPr>
          <p:cNvPr id="3" name="内容占位符 2"/>
          <p:cNvSpPr>
            <a:spLocks noGrp="1"/>
          </p:cNvSpPr>
          <p:nvPr>
            <p:ph sz="quarter" idx="13"/>
          </p:nvPr>
        </p:nvSpPr>
        <p:spPr>
          <a:xfrm>
            <a:off x="3556748" y="373833"/>
            <a:ext cx="2202366" cy="414337"/>
          </a:xfrm>
        </p:spPr>
        <p:txBody>
          <a:bodyPr/>
          <a:lstStyle/>
          <a:p>
            <a:r>
              <a:rPr kumimoji="1" lang="en-US" altLang="zh-CN" dirty="0" smtClean="0"/>
              <a:t>Conclusion</a:t>
            </a:r>
            <a:endParaRPr kumimoji="1" lang="zh-CN" altLang="en-US" dirty="0"/>
          </a:p>
        </p:txBody>
      </p:sp>
    </p:spTree>
    <p:extLst>
      <p:ext uri="{BB962C8B-B14F-4D97-AF65-F5344CB8AC3E}">
        <p14:creationId xmlns:p14="http://schemas.microsoft.com/office/powerpoint/2010/main" val="55210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9370" y="1499015"/>
            <a:ext cx="6925456" cy="258532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5400" b="1" dirty="0">
                <a:latin typeface="TimesNewRomanPS" charset="0"/>
              </a:rPr>
              <a:t>THANKS! </a:t>
            </a:r>
            <a:endParaRPr lang="en-US" altLang="zh-CN" sz="5400" b="1" dirty="0" smtClean="0">
              <a:latin typeface="TimesNewRomanPS" charset="0"/>
            </a:endParaRPr>
          </a:p>
          <a:p>
            <a:endParaRPr lang="en-US" altLang="zh-CN" sz="5400" dirty="0"/>
          </a:p>
          <a:p>
            <a:r>
              <a:rPr lang="en-US" altLang="zh-CN" sz="5400" i="1" dirty="0">
                <a:solidFill>
                  <a:srgbClr val="8E7A84"/>
                </a:solidFill>
                <a:latin typeface="PTSerif" charset="0"/>
              </a:rPr>
              <a:t>Any question? </a:t>
            </a:r>
            <a:endParaRPr lang="en-US" altLang="zh-CN" sz="5400" dirty="0"/>
          </a:p>
        </p:txBody>
      </p:sp>
    </p:spTree>
    <p:extLst>
      <p:ext uri="{BB962C8B-B14F-4D97-AF65-F5344CB8AC3E}">
        <p14:creationId xmlns:p14="http://schemas.microsoft.com/office/powerpoint/2010/main" val="1807148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9843" y="1251284"/>
            <a:ext cx="8529403" cy="2492919"/>
          </a:xfrm>
        </p:spPr>
        <p:txBody>
          <a:bodyPr>
            <a:normAutofit fontScale="77500" lnSpcReduction="20000"/>
          </a:bodyPr>
          <a:lstStyle/>
          <a:p>
            <a:r>
              <a:rPr kumimoji="1" lang="en-US" altLang="zh-CN" sz="3600" dirty="0" smtClean="0">
                <a:latin typeface="Times New Roman" charset="0"/>
                <a:ea typeface="Times New Roman" charset="0"/>
                <a:cs typeface="Times New Roman" charset="0"/>
              </a:rPr>
              <a:t>Natural Language Inference</a:t>
            </a:r>
            <a:r>
              <a:rPr lang="en-US" altLang="zh-CN" sz="3600" dirty="0">
                <a:latin typeface="Times New Roman" charset="0"/>
                <a:ea typeface="Times New Roman" charset="0"/>
                <a:cs typeface="Times New Roman" charset="0"/>
              </a:rPr>
              <a:t> </a:t>
            </a:r>
            <a:r>
              <a:rPr lang="en-US" altLang="zh-CN" sz="3600" dirty="0" smtClean="0">
                <a:latin typeface="Times New Roman" charset="0"/>
                <a:ea typeface="Times New Roman" charset="0"/>
                <a:cs typeface="Times New Roman" charset="0"/>
              </a:rPr>
              <a:t>(Recognizing Textual Entailment)</a:t>
            </a:r>
            <a:r>
              <a:rPr lang="zh-CN" altLang="en-US" sz="3600" dirty="0" smtClean="0">
                <a:latin typeface="Times New Roman" charset="0"/>
                <a:ea typeface="Times New Roman" charset="0"/>
                <a:cs typeface="Times New Roman" charset="0"/>
              </a:rPr>
              <a:t>：</a:t>
            </a:r>
            <a:endParaRPr lang="en-US" altLang="zh-CN" sz="3600" dirty="0" smtClean="0">
              <a:latin typeface="Times New Roman" charset="0"/>
              <a:ea typeface="Times New Roman" charset="0"/>
              <a:cs typeface="Times New Roman" charset="0"/>
            </a:endParaRPr>
          </a:p>
          <a:p>
            <a:pPr lvl="1"/>
            <a:r>
              <a:rPr lang="en-US" altLang="zh-CN" sz="3400" dirty="0" smtClean="0">
                <a:latin typeface="Times New Roman" charset="0"/>
                <a:ea typeface="Times New Roman" charset="0"/>
                <a:cs typeface="Times New Roman" charset="0"/>
              </a:rPr>
              <a:t>It defines is </a:t>
            </a:r>
            <a:r>
              <a:rPr lang="en-US" altLang="zh-CN" sz="3400" dirty="0">
                <a:latin typeface="Times New Roman" charset="0"/>
                <a:ea typeface="Times New Roman" charset="0"/>
                <a:cs typeface="Times New Roman" charset="0"/>
              </a:rPr>
              <a:t>a directional </a:t>
            </a:r>
            <a:r>
              <a:rPr lang="en-US" altLang="zh-CN" sz="3400" b="1" dirty="0">
                <a:solidFill>
                  <a:srgbClr val="00B050"/>
                </a:solidFill>
                <a:latin typeface="Times New Roman" charset="0"/>
                <a:ea typeface="Times New Roman" charset="0"/>
                <a:cs typeface="Times New Roman" charset="0"/>
              </a:rPr>
              <a:t>relation</a:t>
            </a:r>
            <a:r>
              <a:rPr lang="en-US" altLang="zh-CN" sz="3400" dirty="0">
                <a:solidFill>
                  <a:srgbClr val="00B050"/>
                </a:solidFill>
                <a:latin typeface="Times New Roman" charset="0"/>
                <a:ea typeface="Times New Roman" charset="0"/>
                <a:cs typeface="Times New Roman" charset="0"/>
              </a:rPr>
              <a:t> </a:t>
            </a:r>
            <a:r>
              <a:rPr lang="en-US" altLang="zh-CN" sz="3400" dirty="0" smtClean="0">
                <a:latin typeface="Times New Roman" charset="0"/>
                <a:ea typeface="Times New Roman" charset="0"/>
                <a:cs typeface="Times New Roman" charset="0"/>
              </a:rPr>
              <a:t>between a </a:t>
            </a:r>
            <a:r>
              <a:rPr lang="en-US" altLang="zh-CN" sz="3400" b="1" dirty="0" smtClean="0">
                <a:latin typeface="Times New Roman" charset="0"/>
                <a:ea typeface="Times New Roman" charset="0"/>
                <a:cs typeface="Times New Roman" charset="0"/>
              </a:rPr>
              <a:t>premise</a:t>
            </a:r>
            <a:r>
              <a:rPr lang="en-US" altLang="zh-CN" sz="3400" dirty="0" smtClean="0">
                <a:latin typeface="Times New Roman" charset="0"/>
                <a:ea typeface="Times New Roman" charset="0"/>
                <a:cs typeface="Times New Roman" charset="0"/>
              </a:rPr>
              <a:t> text sequence and a </a:t>
            </a:r>
            <a:r>
              <a:rPr lang="en-US" altLang="zh-CN" sz="3400" b="1" dirty="0" smtClean="0">
                <a:latin typeface="Times New Roman" charset="0"/>
                <a:ea typeface="Times New Roman" charset="0"/>
                <a:cs typeface="Times New Roman" charset="0"/>
              </a:rPr>
              <a:t>hypothesis</a:t>
            </a:r>
            <a:r>
              <a:rPr lang="en-US" altLang="zh-CN" sz="3400" dirty="0" smtClean="0">
                <a:latin typeface="Times New Roman" charset="0"/>
                <a:ea typeface="Times New Roman" charset="0"/>
                <a:cs typeface="Times New Roman" charset="0"/>
              </a:rPr>
              <a:t> text sequence. </a:t>
            </a:r>
            <a:endParaRPr kumimoji="1" lang="en-US" altLang="zh-CN" sz="3400" dirty="0">
              <a:latin typeface="Times New Roman" charset="0"/>
              <a:ea typeface="Times New Roman" charset="0"/>
              <a:cs typeface="Times New Roman" charset="0"/>
            </a:endParaRPr>
          </a:p>
          <a:p>
            <a:pPr lvl="1"/>
            <a:r>
              <a:rPr kumimoji="1" lang="en-US" altLang="zh-CN" sz="3400" dirty="0" smtClean="0">
                <a:latin typeface="Times New Roman" charset="0"/>
                <a:ea typeface="Times New Roman" charset="0"/>
                <a:cs typeface="Times New Roman" charset="0"/>
              </a:rPr>
              <a:t>The relations includes </a:t>
            </a:r>
            <a:r>
              <a:rPr kumimoji="1" lang="en-US" altLang="zh-CN" sz="3400" dirty="0" smtClean="0">
                <a:solidFill>
                  <a:srgbClr val="00B050"/>
                </a:solidFill>
                <a:latin typeface="Times New Roman" charset="0"/>
                <a:ea typeface="Times New Roman" charset="0"/>
                <a:cs typeface="Times New Roman" charset="0"/>
              </a:rPr>
              <a:t>entailment, contradiction, and neutral</a:t>
            </a:r>
            <a:r>
              <a:rPr kumimoji="1" lang="en-US" altLang="zh-CN" sz="3400" dirty="0" smtClean="0">
                <a:latin typeface="Times New Roman" charset="0"/>
                <a:ea typeface="Times New Roman" charset="0"/>
                <a:cs typeface="Times New Roman" charset="0"/>
              </a:rPr>
              <a:t>.</a:t>
            </a:r>
            <a:endParaRPr kumimoji="1" lang="zh-CN" altLang="en-US" sz="3400" dirty="0">
              <a:latin typeface="Times New Roman" charset="0"/>
              <a:ea typeface="Times New Roman" charset="0"/>
              <a:cs typeface="Times New Roman" charset="0"/>
            </a:endParaRPr>
          </a:p>
        </p:txBody>
      </p:sp>
      <p:sp>
        <p:nvSpPr>
          <p:cNvPr id="3" name="内容占位符 2"/>
          <p:cNvSpPr>
            <a:spLocks noGrp="1"/>
          </p:cNvSpPr>
          <p:nvPr>
            <p:ph sz="quarter" idx="13"/>
          </p:nvPr>
        </p:nvSpPr>
        <p:spPr>
          <a:xfrm>
            <a:off x="3251950" y="385920"/>
            <a:ext cx="2838450" cy="414337"/>
          </a:xfrm>
        </p:spPr>
        <p:txBody>
          <a:bodyPr>
            <a:noAutofit/>
          </a:bodyPr>
          <a:lstStyle/>
          <a:p>
            <a:r>
              <a:rPr kumimoji="1" lang="en-US" altLang="zh-CN" sz="2800" dirty="0" smtClean="0">
                <a:latin typeface="Times New Roman" charset="0"/>
                <a:ea typeface="Times New Roman" charset="0"/>
                <a:cs typeface="Times New Roman" charset="0"/>
              </a:rPr>
              <a:t>Introduction</a:t>
            </a:r>
            <a:endParaRPr kumimoji="1" lang="zh-CN" altLang="en-US" sz="2800" dirty="0">
              <a:latin typeface="Times New Roman" charset="0"/>
              <a:ea typeface="Times New Roman" charset="0"/>
              <a:cs typeface="Times New Roman" charset="0"/>
            </a:endParaRPr>
          </a:p>
        </p:txBody>
      </p:sp>
      <p:sp>
        <p:nvSpPr>
          <p:cNvPr id="7" name="矩形 6"/>
          <p:cNvSpPr/>
          <p:nvPr/>
        </p:nvSpPr>
        <p:spPr>
          <a:xfrm>
            <a:off x="469147" y="4106639"/>
            <a:ext cx="7250788" cy="52322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CN" sz="2800" dirty="0" smtClean="0">
                <a:latin typeface="Times New Roman" charset="0"/>
                <a:ea typeface="Times New Roman" charset="0"/>
                <a:cs typeface="Times New Roman" charset="0"/>
              </a:rPr>
              <a:t>Premise: </a:t>
            </a:r>
            <a:r>
              <a:rPr lang="en-US" altLang="zh-CN" sz="2800" dirty="0" smtClean="0">
                <a:solidFill>
                  <a:srgbClr val="FFC000"/>
                </a:solidFill>
                <a:latin typeface="Times New Roman" charset="0"/>
                <a:ea typeface="Times New Roman" charset="0"/>
                <a:cs typeface="Times New Roman" charset="0"/>
              </a:rPr>
              <a:t>Children </a:t>
            </a:r>
            <a:r>
              <a:rPr lang="en-US" altLang="zh-CN" sz="2800" dirty="0">
                <a:solidFill>
                  <a:srgbClr val="FFC000"/>
                </a:solidFill>
                <a:latin typeface="Times New Roman" charset="0"/>
                <a:ea typeface="Times New Roman" charset="0"/>
                <a:cs typeface="Times New Roman" charset="0"/>
              </a:rPr>
              <a:t>going home from school. </a:t>
            </a:r>
            <a:endParaRPr lang="zh-CN" altLang="en-US" sz="2800" dirty="0">
              <a:solidFill>
                <a:srgbClr val="FFC000"/>
              </a:solidFill>
              <a:latin typeface="Times New Roman" charset="0"/>
              <a:ea typeface="Times New Roman" charset="0"/>
              <a:cs typeface="Times New Roman" charset="0"/>
            </a:endParaRPr>
          </a:p>
        </p:txBody>
      </p:sp>
      <p:sp>
        <p:nvSpPr>
          <p:cNvPr id="8" name="矩形 7"/>
          <p:cNvSpPr/>
          <p:nvPr/>
        </p:nvSpPr>
        <p:spPr>
          <a:xfrm>
            <a:off x="469147" y="5621047"/>
            <a:ext cx="7281685" cy="492443"/>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2600" dirty="0">
                <a:latin typeface="Times New Roman" charset="0"/>
                <a:ea typeface="Times New Roman" charset="0"/>
                <a:cs typeface="Times New Roman" charset="0"/>
              </a:rPr>
              <a:t>Hypothesis1: The school children head home.</a:t>
            </a:r>
            <a:endParaRPr lang="en-US" altLang="zh-CN" sz="2600" dirty="0" smtClean="0">
              <a:latin typeface="Times New Roman" charset="0"/>
              <a:ea typeface="Times New Roman" charset="0"/>
              <a:cs typeface="Times New Roman" charset="0"/>
            </a:endParaRPr>
          </a:p>
        </p:txBody>
      </p:sp>
      <p:sp>
        <p:nvSpPr>
          <p:cNvPr id="9" name="下箭头 8"/>
          <p:cNvSpPr/>
          <p:nvPr/>
        </p:nvSpPr>
        <p:spPr>
          <a:xfrm>
            <a:off x="3597639" y="4674829"/>
            <a:ext cx="554636" cy="94621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latin typeface="Times New Roman" charset="0"/>
              <a:ea typeface="Times New Roman" charset="0"/>
              <a:cs typeface="Times New Roman" charset="0"/>
            </a:endParaRPr>
          </a:p>
        </p:txBody>
      </p:sp>
      <p:sp>
        <p:nvSpPr>
          <p:cNvPr id="10" name="矩形 9"/>
          <p:cNvSpPr/>
          <p:nvPr/>
        </p:nvSpPr>
        <p:spPr>
          <a:xfrm>
            <a:off x="3093609" y="4767707"/>
            <a:ext cx="1715534" cy="523220"/>
          </a:xfrm>
          <a:prstGeom prst="rect">
            <a:avLst/>
          </a:prstGeom>
        </p:spPr>
        <p:txBody>
          <a:bodyPr wrap="none">
            <a:spAutoFit/>
          </a:bodyPr>
          <a:lstStyle/>
          <a:p>
            <a:r>
              <a:rPr kumimoji="1" lang="en-US" altLang="zh-CN" sz="2800" dirty="0" smtClean="0">
                <a:solidFill>
                  <a:srgbClr val="00B050"/>
                </a:solidFill>
                <a:latin typeface="Times New Roman" charset="0"/>
                <a:ea typeface="Times New Roman" charset="0"/>
                <a:cs typeface="Times New Roman" charset="0"/>
              </a:rPr>
              <a:t>entailment</a:t>
            </a:r>
            <a:endParaRPr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891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251950" y="385920"/>
            <a:ext cx="2838450" cy="414337"/>
          </a:xfrm>
        </p:spPr>
        <p:txBody>
          <a:bodyPr>
            <a:noAutofit/>
          </a:bodyPr>
          <a:lstStyle/>
          <a:p>
            <a:r>
              <a:rPr kumimoji="1" lang="en-US" altLang="zh-CN" sz="2800" dirty="0" smtClean="0">
                <a:latin typeface="Times New Roman" charset="0"/>
                <a:ea typeface="Times New Roman" charset="0"/>
                <a:cs typeface="Times New Roman" charset="0"/>
              </a:rPr>
              <a:t>Introduction</a:t>
            </a:r>
            <a:endParaRPr kumimoji="1" lang="zh-CN" altLang="en-US" sz="2800" dirty="0">
              <a:latin typeface="Times New Roman" charset="0"/>
              <a:ea typeface="Times New Roman" charset="0"/>
              <a:cs typeface="Times New Roman" charset="0"/>
            </a:endParaRPr>
          </a:p>
        </p:txBody>
      </p:sp>
      <p:sp>
        <p:nvSpPr>
          <p:cNvPr id="5" name="矩形 4"/>
          <p:cNvSpPr/>
          <p:nvPr/>
        </p:nvSpPr>
        <p:spPr>
          <a:xfrm>
            <a:off x="469146" y="1723462"/>
            <a:ext cx="7980309" cy="52322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CN" sz="2800" dirty="0" smtClean="0">
                <a:latin typeface="Times New Roman" charset="0"/>
                <a:ea typeface="Times New Roman" charset="0"/>
                <a:cs typeface="Times New Roman" charset="0"/>
              </a:rPr>
              <a:t>Premise: </a:t>
            </a:r>
            <a:r>
              <a:rPr lang="en-US" altLang="zh-CN" sz="2800" dirty="0" smtClean="0">
                <a:solidFill>
                  <a:srgbClr val="FFC000"/>
                </a:solidFill>
                <a:latin typeface="Times New Roman" charset="0"/>
                <a:ea typeface="Times New Roman" charset="0"/>
                <a:cs typeface="Times New Roman" charset="0"/>
              </a:rPr>
              <a:t>Children </a:t>
            </a:r>
            <a:r>
              <a:rPr lang="en-US" altLang="zh-CN" sz="2800" dirty="0">
                <a:solidFill>
                  <a:srgbClr val="FFC000"/>
                </a:solidFill>
                <a:latin typeface="Times New Roman" charset="0"/>
                <a:ea typeface="Times New Roman" charset="0"/>
                <a:cs typeface="Times New Roman" charset="0"/>
              </a:rPr>
              <a:t>going home from </a:t>
            </a:r>
            <a:r>
              <a:rPr lang="en-US" altLang="zh-CN" sz="2800" b="1" dirty="0">
                <a:solidFill>
                  <a:srgbClr val="FFC000"/>
                </a:solidFill>
                <a:latin typeface="Times New Roman" charset="0"/>
                <a:ea typeface="Times New Roman" charset="0"/>
                <a:cs typeface="Times New Roman" charset="0"/>
              </a:rPr>
              <a:t>school</a:t>
            </a:r>
            <a:r>
              <a:rPr lang="en-US" altLang="zh-CN" sz="2800" dirty="0">
                <a:solidFill>
                  <a:srgbClr val="FFC000"/>
                </a:solidFill>
                <a:latin typeface="Times New Roman" charset="0"/>
                <a:ea typeface="Times New Roman" charset="0"/>
                <a:cs typeface="Times New Roman" charset="0"/>
              </a:rPr>
              <a:t>. </a:t>
            </a:r>
            <a:endParaRPr lang="zh-CN" altLang="en-US" sz="2800" dirty="0">
              <a:solidFill>
                <a:srgbClr val="FFC000"/>
              </a:solidFill>
              <a:latin typeface="Times New Roman" charset="0"/>
              <a:ea typeface="Times New Roman" charset="0"/>
              <a:cs typeface="Times New Roman" charset="0"/>
            </a:endParaRPr>
          </a:p>
        </p:txBody>
      </p:sp>
      <p:sp>
        <p:nvSpPr>
          <p:cNvPr id="6" name="矩形 5"/>
          <p:cNvSpPr/>
          <p:nvPr/>
        </p:nvSpPr>
        <p:spPr>
          <a:xfrm>
            <a:off x="469146" y="5654465"/>
            <a:ext cx="7831503" cy="492443"/>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2600" dirty="0" smtClean="0">
                <a:latin typeface="Times New Roman" charset="0"/>
                <a:ea typeface="Times New Roman" charset="0"/>
                <a:cs typeface="Times New Roman" charset="0"/>
              </a:rPr>
              <a:t>Hypothesis3: The </a:t>
            </a:r>
            <a:r>
              <a:rPr lang="en-US" altLang="zh-CN" sz="2600" dirty="0">
                <a:latin typeface="Times New Roman" charset="0"/>
                <a:ea typeface="Times New Roman" charset="0"/>
                <a:cs typeface="Times New Roman" charset="0"/>
              </a:rPr>
              <a:t>children are </a:t>
            </a:r>
            <a:r>
              <a:rPr lang="en-US" altLang="zh-CN" sz="2600" b="1" dirty="0">
                <a:latin typeface="Times New Roman" charset="0"/>
                <a:ea typeface="Times New Roman" charset="0"/>
                <a:cs typeface="Times New Roman" charset="0"/>
              </a:rPr>
              <a:t>walking</a:t>
            </a:r>
            <a:r>
              <a:rPr lang="en-US" altLang="zh-CN" sz="2600" dirty="0">
                <a:latin typeface="Times New Roman" charset="0"/>
                <a:ea typeface="Times New Roman" charset="0"/>
                <a:cs typeface="Times New Roman" charset="0"/>
              </a:rPr>
              <a:t> in </a:t>
            </a:r>
            <a:r>
              <a:rPr lang="en-US" altLang="zh-CN" sz="2600" dirty="0" smtClean="0">
                <a:latin typeface="Times New Roman" charset="0"/>
                <a:ea typeface="Times New Roman" charset="0"/>
                <a:cs typeface="Times New Roman" charset="0"/>
              </a:rPr>
              <a:t>the afternoon.</a:t>
            </a:r>
            <a:endParaRPr lang="zh-CN" altLang="en-US" sz="2600" dirty="0">
              <a:latin typeface="Times New Roman" charset="0"/>
              <a:ea typeface="Times New Roman" charset="0"/>
              <a:cs typeface="Times New Roman" charset="0"/>
            </a:endParaRPr>
          </a:p>
        </p:txBody>
      </p:sp>
      <p:sp>
        <p:nvSpPr>
          <p:cNvPr id="7" name="矩形 6"/>
          <p:cNvSpPr/>
          <p:nvPr/>
        </p:nvSpPr>
        <p:spPr>
          <a:xfrm>
            <a:off x="438251" y="3213583"/>
            <a:ext cx="6172412" cy="492443"/>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2600" dirty="0" smtClean="0">
                <a:latin typeface="Times New Roman" charset="0"/>
                <a:ea typeface="Times New Roman" charset="0"/>
                <a:cs typeface="Times New Roman" charset="0"/>
              </a:rPr>
              <a:t>Hypothesis2: The </a:t>
            </a:r>
            <a:r>
              <a:rPr lang="en-US" altLang="zh-CN" sz="2600" dirty="0">
                <a:latin typeface="Times New Roman" charset="0"/>
                <a:ea typeface="Times New Roman" charset="0"/>
                <a:cs typeface="Times New Roman" charset="0"/>
              </a:rPr>
              <a:t>children are at the </a:t>
            </a:r>
            <a:r>
              <a:rPr lang="en-US" altLang="zh-CN" sz="2600" b="1" dirty="0">
                <a:latin typeface="Times New Roman" charset="0"/>
                <a:ea typeface="Times New Roman" charset="0"/>
                <a:cs typeface="Times New Roman" charset="0"/>
              </a:rPr>
              <a:t>library</a:t>
            </a:r>
            <a:r>
              <a:rPr lang="en-US" altLang="zh-CN" sz="2600" dirty="0" smtClean="0">
                <a:latin typeface="Times New Roman" charset="0"/>
                <a:ea typeface="Times New Roman" charset="0"/>
                <a:cs typeface="Times New Roman" charset="0"/>
              </a:rPr>
              <a:t>. </a:t>
            </a:r>
          </a:p>
        </p:txBody>
      </p:sp>
      <p:sp>
        <p:nvSpPr>
          <p:cNvPr id="9" name="下箭头 8"/>
          <p:cNvSpPr/>
          <p:nvPr/>
        </p:nvSpPr>
        <p:spPr>
          <a:xfrm>
            <a:off x="3597639" y="2291652"/>
            <a:ext cx="554636" cy="94621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latin typeface="Times New Roman" charset="0"/>
              <a:ea typeface="Times New Roman" charset="0"/>
              <a:cs typeface="Times New Roman" charset="0"/>
            </a:endParaRPr>
          </a:p>
        </p:txBody>
      </p:sp>
      <p:sp>
        <p:nvSpPr>
          <p:cNvPr id="10" name="矩形 9"/>
          <p:cNvSpPr/>
          <p:nvPr/>
        </p:nvSpPr>
        <p:spPr>
          <a:xfrm>
            <a:off x="2808799" y="2384530"/>
            <a:ext cx="2132315" cy="523220"/>
          </a:xfrm>
          <a:prstGeom prst="rect">
            <a:avLst/>
          </a:prstGeom>
        </p:spPr>
        <p:txBody>
          <a:bodyPr wrap="none">
            <a:spAutoFit/>
          </a:bodyPr>
          <a:lstStyle/>
          <a:p>
            <a:r>
              <a:rPr kumimoji="1" lang="en-US" altLang="zh-CN" sz="2800" dirty="0">
                <a:solidFill>
                  <a:srgbClr val="00B050"/>
                </a:solidFill>
                <a:latin typeface="Times New Roman" charset="0"/>
                <a:ea typeface="Times New Roman" charset="0"/>
                <a:cs typeface="Times New Roman" charset="0"/>
              </a:rPr>
              <a:t>contradiction</a:t>
            </a:r>
            <a:endParaRPr lang="en-US" altLang="zh-CN" sz="2800" dirty="0">
              <a:latin typeface="Times New Roman" charset="0"/>
              <a:ea typeface="Times New Roman" charset="0"/>
              <a:cs typeface="Times New Roman" charset="0"/>
            </a:endParaRPr>
          </a:p>
        </p:txBody>
      </p:sp>
      <p:sp>
        <p:nvSpPr>
          <p:cNvPr id="11" name="下箭头 10"/>
          <p:cNvSpPr/>
          <p:nvPr/>
        </p:nvSpPr>
        <p:spPr>
          <a:xfrm>
            <a:off x="7034345" y="2291652"/>
            <a:ext cx="554636" cy="334902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latin typeface="Times New Roman" charset="0"/>
              <a:ea typeface="Times New Roman" charset="0"/>
              <a:cs typeface="Times New Roman" charset="0"/>
            </a:endParaRPr>
          </a:p>
        </p:txBody>
      </p:sp>
      <p:sp>
        <p:nvSpPr>
          <p:cNvPr id="12" name="矩形 11"/>
          <p:cNvSpPr/>
          <p:nvPr/>
        </p:nvSpPr>
        <p:spPr>
          <a:xfrm>
            <a:off x="6706369" y="4368860"/>
            <a:ext cx="1210588" cy="523220"/>
          </a:xfrm>
          <a:prstGeom prst="rect">
            <a:avLst/>
          </a:prstGeom>
        </p:spPr>
        <p:txBody>
          <a:bodyPr wrap="none">
            <a:spAutoFit/>
          </a:bodyPr>
          <a:lstStyle/>
          <a:p>
            <a:r>
              <a:rPr kumimoji="1" lang="en-US" altLang="zh-CN" sz="2800" dirty="0">
                <a:solidFill>
                  <a:srgbClr val="00B050"/>
                </a:solidFill>
                <a:latin typeface="Times New Roman" charset="0"/>
                <a:ea typeface="Times New Roman" charset="0"/>
                <a:cs typeface="Times New Roman" charset="0"/>
              </a:rPr>
              <a:t>n</a:t>
            </a:r>
            <a:r>
              <a:rPr kumimoji="1" lang="en-US" altLang="zh-CN" sz="2800" dirty="0" smtClean="0">
                <a:solidFill>
                  <a:srgbClr val="00B050"/>
                </a:solidFill>
                <a:latin typeface="Times New Roman" charset="0"/>
                <a:ea typeface="Times New Roman" charset="0"/>
                <a:cs typeface="Times New Roman" charset="0"/>
              </a:rPr>
              <a:t>eutral</a:t>
            </a:r>
            <a:endParaRPr kumimoji="1" lang="en-US" altLang="zh-CN" sz="2800" dirty="0">
              <a:solidFill>
                <a:srgbClr val="00B050"/>
              </a:solidFill>
              <a:latin typeface="Times New Roman" charset="0"/>
              <a:ea typeface="Times New Roman" charset="0"/>
              <a:cs typeface="Times New Roman" charset="0"/>
            </a:endParaRPr>
          </a:p>
        </p:txBody>
      </p:sp>
      <p:cxnSp>
        <p:nvCxnSpPr>
          <p:cNvPr id="14" name="曲线连接符 13"/>
          <p:cNvCxnSpPr/>
          <p:nvPr/>
        </p:nvCxnSpPr>
        <p:spPr>
          <a:xfrm rot="5400000">
            <a:off x="5492977" y="2509929"/>
            <a:ext cx="991188" cy="46469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曲线连接符 15"/>
          <p:cNvCxnSpPr>
            <a:stCxn id="22" idx="3"/>
          </p:cNvCxnSpPr>
          <p:nvPr/>
        </p:nvCxnSpPr>
        <p:spPr>
          <a:xfrm>
            <a:off x="4000395" y="4630471"/>
            <a:ext cx="661546" cy="1140740"/>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文本框 21"/>
          <p:cNvSpPr txBox="1"/>
          <p:nvPr/>
        </p:nvSpPr>
        <p:spPr>
          <a:xfrm>
            <a:off x="2891007" y="4384249"/>
            <a:ext cx="1109388" cy="492443"/>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en-US" altLang="zh-CN" sz="2600" dirty="0" smtClean="0">
                <a:latin typeface="Times New Roman" charset="0"/>
                <a:ea typeface="Times New Roman" charset="0"/>
                <a:cs typeface="Times New Roman" charset="0"/>
              </a:rPr>
              <a:t>going</a:t>
            </a:r>
            <a:endParaRPr kumimoji="1" lang="zh-CN" alt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621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1" grpId="0" animBg="1"/>
      <p:bldP spid="12"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646" y="1412028"/>
            <a:ext cx="4676931" cy="5331672"/>
          </a:xfrm>
        </p:spPr>
        <p:txBody>
          <a:bodyPr>
            <a:normAutofit/>
          </a:bodyPr>
          <a:lstStyle/>
          <a:p>
            <a:r>
              <a:rPr kumimoji="1" lang="en-US" altLang="zh-CN" sz="2800" dirty="0" smtClean="0">
                <a:latin typeface="Times New Roman" charset="0"/>
                <a:ea typeface="Times New Roman" charset="0"/>
                <a:cs typeface="Times New Roman" charset="0"/>
              </a:rPr>
              <a:t>Sentence</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Encoding-based</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Models </a:t>
            </a:r>
          </a:p>
          <a:p>
            <a:pPr lvl="1"/>
            <a:r>
              <a:rPr kumimoji="1" lang="en-US" altLang="zh-CN" sz="2600" dirty="0" smtClean="0">
                <a:latin typeface="Times New Roman" charset="0"/>
                <a:ea typeface="Times New Roman" charset="0"/>
                <a:cs typeface="Times New Roman" charset="0"/>
              </a:rPr>
              <a:t>Focus on sentence encoding</a:t>
            </a:r>
            <a:endParaRPr kumimoji="1" lang="en-US" altLang="zh-CN" sz="2600" dirty="0">
              <a:latin typeface="Times New Roman" charset="0"/>
              <a:ea typeface="Times New Roman" charset="0"/>
              <a:cs typeface="Times New Roman" charset="0"/>
            </a:endParaRPr>
          </a:p>
          <a:p>
            <a:endParaRPr kumimoji="1" lang="en-US" altLang="zh-CN" sz="2800" dirty="0" smtClean="0">
              <a:latin typeface="Times New Roman" charset="0"/>
              <a:ea typeface="Times New Roman" charset="0"/>
              <a:cs typeface="Times New Roman" charset="0"/>
            </a:endParaRPr>
          </a:p>
          <a:p>
            <a:r>
              <a:rPr kumimoji="1" lang="en-US" altLang="zh-CN" sz="2800" dirty="0" smtClean="0">
                <a:latin typeface="Times New Roman" charset="0"/>
                <a:ea typeface="Times New Roman" charset="0"/>
                <a:cs typeface="Times New Roman" charset="0"/>
              </a:rPr>
              <a:t>Cross</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Attention-based</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Models </a:t>
            </a:r>
          </a:p>
          <a:p>
            <a:pPr lvl="1"/>
            <a:r>
              <a:rPr kumimoji="1" lang="en-US" altLang="zh-CN" sz="2600" dirty="0" smtClean="0">
                <a:latin typeface="Times New Roman" charset="0"/>
                <a:ea typeface="Times New Roman" charset="0"/>
                <a:cs typeface="Times New Roman" charset="0"/>
              </a:rPr>
              <a:t>Utilize the interactions between premise and hypothesis</a:t>
            </a:r>
          </a:p>
          <a:p>
            <a:pPr lvl="1"/>
            <a:r>
              <a:rPr kumimoji="1" lang="en-US" altLang="zh-CN" sz="2600" dirty="0" smtClean="0">
                <a:latin typeface="Times New Roman" charset="0"/>
                <a:ea typeface="Times New Roman" charset="0"/>
                <a:cs typeface="Times New Roman" charset="0"/>
              </a:rPr>
              <a:t>“compare-aggregation” network works pretty well</a:t>
            </a:r>
          </a:p>
        </p:txBody>
      </p:sp>
      <p:sp>
        <p:nvSpPr>
          <p:cNvPr id="3" name="内容占位符 2"/>
          <p:cNvSpPr>
            <a:spLocks noGrp="1"/>
          </p:cNvSpPr>
          <p:nvPr>
            <p:ph sz="quarter" idx="13"/>
          </p:nvPr>
        </p:nvSpPr>
        <p:spPr>
          <a:xfrm>
            <a:off x="2897968" y="430890"/>
            <a:ext cx="3486452" cy="414337"/>
          </a:xfrm>
        </p:spPr>
        <p:txBody>
          <a:bodyPr>
            <a:noAutofit/>
          </a:bodyPr>
          <a:lstStyle/>
          <a:p>
            <a:r>
              <a:rPr kumimoji="1" lang="en-US" altLang="zh-CN" sz="2800" dirty="0" smtClean="0">
                <a:latin typeface="Times New Roman" charset="0"/>
                <a:ea typeface="Times New Roman" charset="0"/>
                <a:cs typeface="Times New Roman" charset="0"/>
              </a:rPr>
              <a:t>Previous</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Approaches</a:t>
            </a:r>
            <a:endParaRPr kumimoji="1" lang="zh-CN" altLang="en-US" sz="2800" dirty="0">
              <a:latin typeface="Times New Roman" charset="0"/>
              <a:ea typeface="Times New Roman" charset="0"/>
              <a:cs typeface="Times New Roman"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77" y="1412028"/>
            <a:ext cx="3717560" cy="3477717"/>
          </a:xfrm>
          <a:prstGeom prst="rect">
            <a:avLst/>
          </a:prstGeom>
        </p:spPr>
      </p:pic>
    </p:spTree>
    <p:extLst>
      <p:ext uri="{BB962C8B-B14F-4D97-AF65-F5344CB8AC3E}">
        <p14:creationId xmlns:p14="http://schemas.microsoft.com/office/powerpoint/2010/main" val="178916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530" y="1051599"/>
            <a:ext cx="9015470" cy="2237964"/>
          </a:xfrm>
        </p:spPr>
        <p:txBody>
          <a:bodyPr>
            <a:noAutofit/>
          </a:bodyPr>
          <a:lstStyle/>
          <a:p>
            <a:pPr lvl="1"/>
            <a:r>
              <a:rPr kumimoji="1" lang="en-US" altLang="zh-CN" sz="2600" dirty="0" smtClean="0">
                <a:latin typeface="Times New Roman" charset="0"/>
                <a:ea typeface="Times New Roman" charset="0"/>
                <a:cs typeface="Times New Roman" charset="0"/>
              </a:rPr>
              <a:t>“compare-aggregation” network</a:t>
            </a:r>
          </a:p>
          <a:p>
            <a:pPr lvl="2"/>
            <a:r>
              <a:rPr kumimoji="1" lang="en-US" altLang="zh-CN" sz="2600" dirty="0" smtClean="0">
                <a:latin typeface="Times New Roman" charset="0"/>
                <a:ea typeface="Times New Roman" charset="0"/>
                <a:cs typeface="Times New Roman" charset="0"/>
              </a:rPr>
              <a:t>Matching the premise </a:t>
            </a:r>
          </a:p>
          <a:p>
            <a:pPr marL="457200" lvl="2" indent="0">
              <a:buNone/>
            </a:pPr>
            <a:r>
              <a:rPr kumimoji="1" lang="en-US" altLang="zh-CN" sz="2600" dirty="0" smtClean="0">
                <a:latin typeface="Times New Roman" charset="0"/>
                <a:ea typeface="Times New Roman" charset="0"/>
                <a:cs typeface="Times New Roman" charset="0"/>
              </a:rPr>
              <a:t>   and the hypothesis </a:t>
            </a:r>
          </a:p>
          <a:p>
            <a:pPr marL="457200" lvl="2" indent="0">
              <a:buNone/>
            </a:pPr>
            <a:r>
              <a:rPr kumimoji="1" lang="en-US" altLang="zh-CN" sz="2600" dirty="0" smtClean="0">
                <a:latin typeface="Times New Roman" charset="0"/>
                <a:ea typeface="Times New Roman" charset="0"/>
                <a:cs typeface="Times New Roman" charset="0"/>
              </a:rPr>
              <a:t>   in word level</a:t>
            </a:r>
          </a:p>
        </p:txBody>
      </p:sp>
      <p:sp>
        <p:nvSpPr>
          <p:cNvPr id="3" name="内容占位符 2"/>
          <p:cNvSpPr>
            <a:spLocks noGrp="1"/>
          </p:cNvSpPr>
          <p:nvPr>
            <p:ph sz="quarter" idx="13"/>
          </p:nvPr>
        </p:nvSpPr>
        <p:spPr>
          <a:xfrm>
            <a:off x="2897968" y="430890"/>
            <a:ext cx="3486452" cy="414337"/>
          </a:xfrm>
        </p:spPr>
        <p:txBody>
          <a:bodyPr>
            <a:noAutofit/>
          </a:bodyPr>
          <a:lstStyle/>
          <a:p>
            <a:r>
              <a:rPr kumimoji="1" lang="en-US" altLang="zh-CN" sz="2800" dirty="0" smtClean="0">
                <a:latin typeface="Times New Roman" charset="0"/>
                <a:ea typeface="Times New Roman" charset="0"/>
                <a:cs typeface="Times New Roman" charset="0"/>
              </a:rPr>
              <a:t>Previous</a:t>
            </a:r>
            <a:r>
              <a:rPr kumimoji="1" lang="zh-CN" altLang="en-US" sz="2800" dirty="0" smtClean="0">
                <a:latin typeface="Times New Roman" charset="0"/>
                <a:ea typeface="Times New Roman" charset="0"/>
                <a:cs typeface="Times New Roman" charset="0"/>
              </a:rPr>
              <a:t>  </a:t>
            </a:r>
            <a:r>
              <a:rPr kumimoji="1" lang="en-US" altLang="zh-CN" sz="2800" dirty="0" smtClean="0">
                <a:latin typeface="Times New Roman" charset="0"/>
                <a:ea typeface="Times New Roman" charset="0"/>
                <a:cs typeface="Times New Roman" charset="0"/>
              </a:rPr>
              <a:t>Approaches</a:t>
            </a:r>
            <a:endParaRPr kumimoji="1" lang="zh-CN" altLang="en-US" sz="2800" dirty="0">
              <a:latin typeface="Times New Roman" charset="0"/>
              <a:ea typeface="Times New Roman" charset="0"/>
              <a:cs typeface="Times New Roman"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784" y="2090928"/>
            <a:ext cx="7443216" cy="4767072"/>
          </a:xfrm>
          <a:prstGeom prst="rect">
            <a:avLst/>
          </a:prstGeom>
        </p:spPr>
      </p:pic>
    </p:spTree>
    <p:extLst>
      <p:ext uri="{BB962C8B-B14F-4D97-AF65-F5344CB8AC3E}">
        <p14:creationId xmlns:p14="http://schemas.microsoft.com/office/powerpoint/2010/main" val="105832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9047" y="1345493"/>
            <a:ext cx="3880520" cy="3936404"/>
          </a:xfrm>
        </p:spPr>
        <p:txBody>
          <a:bodyPr>
            <a:noAutofit/>
          </a:bodyPr>
          <a:lstStyle/>
          <a:p>
            <a:r>
              <a:rPr kumimoji="1" lang="en-US" altLang="zh-CN" sz="2600" b="1" dirty="0" smtClean="0">
                <a:latin typeface="Times New Roman" charset="0"/>
                <a:ea typeface="Times New Roman" charset="0"/>
                <a:cs typeface="Times New Roman" charset="0"/>
              </a:rPr>
              <a:t>How do human do inferences given a premise sentence and a hypothesis sentence?</a:t>
            </a:r>
          </a:p>
          <a:p>
            <a:pPr lvl="1"/>
            <a:r>
              <a:rPr kumimoji="1" lang="en-US" altLang="zh-CN" sz="2400" dirty="0" smtClean="0">
                <a:latin typeface="Times New Roman" charset="0"/>
                <a:ea typeface="Times New Roman" charset="0"/>
                <a:cs typeface="Times New Roman" charset="0"/>
              </a:rPr>
              <a:t>1. Read the two sentences</a:t>
            </a:r>
          </a:p>
          <a:p>
            <a:pPr lvl="1"/>
            <a:r>
              <a:rPr kumimoji="1" lang="en-US" altLang="zh-CN" sz="2400" dirty="0" smtClean="0">
                <a:latin typeface="Times New Roman" charset="0"/>
                <a:ea typeface="Times New Roman" charset="0"/>
                <a:cs typeface="Times New Roman" charset="0"/>
              </a:rPr>
              <a:t>2. Find their similarity, think about and remember</a:t>
            </a:r>
          </a:p>
          <a:p>
            <a:pPr lvl="1"/>
            <a:r>
              <a:rPr kumimoji="1" lang="en-US" altLang="zh-CN" sz="2400" dirty="0" smtClean="0">
                <a:latin typeface="Times New Roman" charset="0"/>
                <a:ea typeface="Times New Roman" charset="0"/>
                <a:cs typeface="Times New Roman" charset="0"/>
              </a:rPr>
              <a:t>3. Find their differences, think about and remember</a:t>
            </a:r>
          </a:p>
        </p:txBody>
      </p:sp>
      <p:sp>
        <p:nvSpPr>
          <p:cNvPr id="3" name="内容占位符 2"/>
          <p:cNvSpPr>
            <a:spLocks noGrp="1"/>
          </p:cNvSpPr>
          <p:nvPr>
            <p:ph sz="quarter" idx="13"/>
          </p:nvPr>
        </p:nvSpPr>
        <p:spPr>
          <a:xfrm>
            <a:off x="3536763" y="411176"/>
            <a:ext cx="1889676" cy="414337"/>
          </a:xfrm>
        </p:spPr>
        <p:txBody>
          <a:bodyPr>
            <a:noAutofit/>
          </a:bodyPr>
          <a:lstStyle/>
          <a:p>
            <a:r>
              <a:rPr kumimoji="1" lang="en-US" altLang="zh-CN" sz="2800" dirty="0" smtClean="0">
                <a:latin typeface="Times New Roman" charset="0"/>
                <a:ea typeface="Times New Roman" charset="0"/>
                <a:cs typeface="Times New Roman" charset="0"/>
              </a:rPr>
              <a:t>Motivation</a:t>
            </a:r>
            <a:endParaRPr kumimoji="1" lang="zh-CN" altLang="en-US" sz="2800" dirty="0">
              <a:latin typeface="Times New Roman" charset="0"/>
              <a:ea typeface="Times New Roman" charset="0"/>
              <a:cs typeface="Times New Roman" charset="0"/>
            </a:endParaRPr>
          </a:p>
        </p:txBody>
      </p:sp>
      <p:sp>
        <p:nvSpPr>
          <p:cNvPr id="8" name="内容占位符 1"/>
          <p:cNvSpPr>
            <a:spLocks noGrp="1"/>
          </p:cNvSpPr>
          <p:nvPr>
            <p:ph idx="1"/>
          </p:nvPr>
        </p:nvSpPr>
        <p:spPr>
          <a:xfrm>
            <a:off x="4626971" y="1277117"/>
            <a:ext cx="4337147" cy="956417"/>
          </a:xfrm>
        </p:spPr>
        <p:txBody>
          <a:bodyPr>
            <a:noAutofit/>
          </a:bodyPr>
          <a:lstStyle/>
          <a:p>
            <a:r>
              <a:rPr kumimoji="1" lang="en-US" altLang="zh-CN" sz="2600" b="1" dirty="0" smtClean="0">
                <a:latin typeface="Times New Roman" charset="0"/>
                <a:ea typeface="Times New Roman" charset="0"/>
                <a:cs typeface="Times New Roman" charset="0"/>
              </a:rPr>
              <a:t>Can machine imitate this process?</a:t>
            </a:r>
          </a:p>
          <a:p>
            <a:endParaRPr kumimoji="1" lang="en-US" altLang="zh-CN" sz="2600" b="1" dirty="0" smtClean="0">
              <a:latin typeface="Times New Roman" charset="0"/>
              <a:ea typeface="Times New Roman" charset="0"/>
              <a:cs typeface="Times New Roman" charset="0"/>
            </a:endParaRPr>
          </a:p>
        </p:txBody>
      </p:sp>
      <p:sp>
        <p:nvSpPr>
          <p:cNvPr id="10" name="右箭头 9"/>
          <p:cNvSpPr/>
          <p:nvPr/>
        </p:nvSpPr>
        <p:spPr>
          <a:xfrm>
            <a:off x="6595676" y="2692586"/>
            <a:ext cx="464695" cy="35976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14" name="文本框 13"/>
          <p:cNvSpPr txBox="1"/>
          <p:nvPr/>
        </p:nvSpPr>
        <p:spPr>
          <a:xfrm>
            <a:off x="4626971" y="2562081"/>
            <a:ext cx="1788819" cy="4924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kumimoji="1" lang="en-US" altLang="zh-CN" sz="2600" dirty="0" smtClean="0">
                <a:latin typeface="Times New Roman" charset="0"/>
                <a:ea typeface="Times New Roman" charset="0"/>
                <a:cs typeface="Times New Roman" charset="0"/>
              </a:rPr>
              <a:t>Reading</a:t>
            </a:r>
            <a:endParaRPr kumimoji="1" lang="zh-CN" altLang="en-US" sz="2600" dirty="0"/>
          </a:p>
        </p:txBody>
      </p:sp>
      <p:sp>
        <p:nvSpPr>
          <p:cNvPr id="15" name="文本框 14"/>
          <p:cNvSpPr txBox="1"/>
          <p:nvPr/>
        </p:nvSpPr>
        <p:spPr>
          <a:xfrm>
            <a:off x="7240248" y="2552307"/>
            <a:ext cx="1723870" cy="492443"/>
          </a:xfrm>
          <a:prstGeom prst="rect">
            <a:avLst/>
          </a:prstGeom>
          <a:gradFill>
            <a:gsLst>
              <a:gs pos="89000">
                <a:srgbClr val="FFC000"/>
              </a:gs>
              <a:gs pos="96000">
                <a:schemeClr val="accent1">
                  <a:tint val="82000"/>
                  <a:satMod val="109000"/>
                  <a:lumMod val="103000"/>
                </a:schemeClr>
              </a:gs>
            </a:gsLst>
          </a:gradFill>
          <a:ln>
            <a:solidFill>
              <a:srgbClr val="FFD726"/>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kumimoji="1" lang="en-US" altLang="zh-CN" sz="2600" dirty="0" smtClean="0">
                <a:latin typeface="Times New Roman" charset="0"/>
                <a:ea typeface="Times New Roman" charset="0"/>
                <a:cs typeface="Times New Roman" charset="0"/>
              </a:rPr>
              <a:t>Encoder</a:t>
            </a:r>
            <a:endParaRPr kumimoji="1" lang="en-US" altLang="zh-CN" sz="2600" dirty="0">
              <a:latin typeface="Times New Roman" charset="0"/>
              <a:ea typeface="Times New Roman" charset="0"/>
              <a:cs typeface="Times New Roman" charset="0"/>
            </a:endParaRPr>
          </a:p>
        </p:txBody>
      </p:sp>
      <p:sp>
        <p:nvSpPr>
          <p:cNvPr id="16" name="右箭头 15"/>
          <p:cNvSpPr/>
          <p:nvPr/>
        </p:nvSpPr>
        <p:spPr>
          <a:xfrm>
            <a:off x="6595671" y="4181505"/>
            <a:ext cx="464695" cy="35976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17" name="文本框 16"/>
          <p:cNvSpPr txBox="1"/>
          <p:nvPr/>
        </p:nvSpPr>
        <p:spPr>
          <a:xfrm>
            <a:off x="4626973" y="3589125"/>
            <a:ext cx="1788818" cy="169277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kumimoji="1" lang="en-US" altLang="zh-CN" sz="2600" dirty="0">
                <a:latin typeface="Times New Roman" charset="0"/>
                <a:ea typeface="Times New Roman" charset="0"/>
                <a:cs typeface="Times New Roman" charset="0"/>
              </a:rPr>
              <a:t>Find</a:t>
            </a:r>
            <a:r>
              <a:rPr kumimoji="1" lang="zh-CN" altLang="en-US" sz="2600" dirty="0">
                <a:latin typeface="Times New Roman" charset="0"/>
                <a:ea typeface="Times New Roman" charset="0"/>
                <a:cs typeface="Times New Roman" charset="0"/>
              </a:rPr>
              <a:t> </a:t>
            </a:r>
            <a:r>
              <a:rPr kumimoji="1" lang="en-US" altLang="zh-CN" sz="2600" dirty="0">
                <a:latin typeface="Times New Roman" charset="0"/>
                <a:ea typeface="Times New Roman" charset="0"/>
                <a:cs typeface="Times New Roman" charset="0"/>
              </a:rPr>
              <a:t>the similarity and difference</a:t>
            </a:r>
            <a:endParaRPr kumimoji="1" lang="zh-CN" altLang="en-US" sz="2600" dirty="0"/>
          </a:p>
        </p:txBody>
      </p:sp>
      <p:sp>
        <p:nvSpPr>
          <p:cNvPr id="18" name="文本框 17"/>
          <p:cNvSpPr txBox="1"/>
          <p:nvPr/>
        </p:nvSpPr>
        <p:spPr>
          <a:xfrm>
            <a:off x="7240244" y="3894390"/>
            <a:ext cx="1723871" cy="892552"/>
          </a:xfrm>
          <a:prstGeom prst="rect">
            <a:avLst/>
          </a:prstGeom>
          <a:gradFill>
            <a:gsLst>
              <a:gs pos="89000">
                <a:srgbClr val="FFC000"/>
              </a:gs>
              <a:gs pos="96000">
                <a:schemeClr val="accent1">
                  <a:tint val="82000"/>
                  <a:satMod val="109000"/>
                  <a:lumMod val="103000"/>
                </a:schemeClr>
              </a:gs>
            </a:gsLst>
          </a:gradFill>
          <a:ln>
            <a:solidFill>
              <a:srgbClr val="FFD726"/>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2600" dirty="0" smtClean="0"/>
              <a:t>Matching Functions</a:t>
            </a:r>
            <a:endParaRPr kumimoji="1" lang="zh-CN" altLang="en-US" sz="2600" dirty="0"/>
          </a:p>
        </p:txBody>
      </p:sp>
      <p:sp>
        <p:nvSpPr>
          <p:cNvPr id="19" name="右箭头 18"/>
          <p:cNvSpPr/>
          <p:nvPr/>
        </p:nvSpPr>
        <p:spPr>
          <a:xfrm>
            <a:off x="6715592" y="6051289"/>
            <a:ext cx="464695" cy="35976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20" name="文本框 19"/>
          <p:cNvSpPr txBox="1"/>
          <p:nvPr/>
        </p:nvSpPr>
        <p:spPr>
          <a:xfrm>
            <a:off x="4626972" y="5918609"/>
            <a:ext cx="1788819" cy="4924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kumimoji="1" lang="en-US" altLang="zh-CN" sz="2600" dirty="0">
                <a:latin typeface="Times New Roman" charset="0"/>
                <a:ea typeface="Times New Roman" charset="0"/>
                <a:cs typeface="Times New Roman" charset="0"/>
              </a:rPr>
              <a:t>Remember</a:t>
            </a:r>
            <a:endParaRPr kumimoji="1" lang="zh-CN" altLang="en-US" sz="2600" dirty="0"/>
          </a:p>
        </p:txBody>
      </p:sp>
      <p:sp>
        <p:nvSpPr>
          <p:cNvPr id="22" name="文本框 21"/>
          <p:cNvSpPr txBox="1"/>
          <p:nvPr/>
        </p:nvSpPr>
        <p:spPr>
          <a:xfrm>
            <a:off x="7240245" y="5636583"/>
            <a:ext cx="1723871" cy="892552"/>
          </a:xfrm>
          <a:prstGeom prst="rect">
            <a:avLst/>
          </a:prstGeom>
          <a:gradFill>
            <a:gsLst>
              <a:gs pos="89000">
                <a:srgbClr val="FFC000"/>
              </a:gs>
              <a:gs pos="96000">
                <a:schemeClr val="accent1">
                  <a:tint val="82000"/>
                  <a:satMod val="109000"/>
                  <a:lumMod val="103000"/>
                </a:schemeClr>
              </a:gs>
            </a:gsLst>
          </a:gradFill>
          <a:ln>
            <a:solidFill>
              <a:srgbClr val="FFD726"/>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2600" dirty="0" smtClean="0"/>
              <a:t>Memory Mechanism</a:t>
            </a:r>
            <a:endParaRPr kumimoji="1" lang="zh-CN" altLang="en-US" sz="2600" dirty="0"/>
          </a:p>
        </p:txBody>
      </p:sp>
      <p:sp>
        <p:nvSpPr>
          <p:cNvPr id="23" name="矩形 22"/>
          <p:cNvSpPr/>
          <p:nvPr/>
        </p:nvSpPr>
        <p:spPr>
          <a:xfrm>
            <a:off x="-17230" y="5505432"/>
            <a:ext cx="4536118" cy="44627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300" dirty="0">
                <a:solidFill>
                  <a:schemeClr val="tx1"/>
                </a:solidFill>
                <a:latin typeface="Times New Roman" charset="0"/>
                <a:ea typeface="Times New Roman" charset="0"/>
                <a:cs typeface="Times New Roman" charset="0"/>
              </a:rPr>
              <a:t>P</a:t>
            </a:r>
            <a:r>
              <a:rPr lang="en-US" altLang="zh-CN" sz="2300" dirty="0" smtClean="0">
                <a:solidFill>
                  <a:schemeClr val="tx1"/>
                </a:solidFill>
                <a:latin typeface="Times New Roman" charset="0"/>
                <a:ea typeface="Times New Roman" charset="0"/>
                <a:cs typeface="Times New Roman" charset="0"/>
              </a:rPr>
              <a:t>: Children </a:t>
            </a:r>
            <a:r>
              <a:rPr lang="en-US" altLang="zh-CN" sz="2300" dirty="0">
                <a:solidFill>
                  <a:schemeClr val="tx1"/>
                </a:solidFill>
                <a:latin typeface="Times New Roman" charset="0"/>
                <a:ea typeface="Times New Roman" charset="0"/>
                <a:cs typeface="Times New Roman" charset="0"/>
              </a:rPr>
              <a:t>going home from </a:t>
            </a:r>
            <a:r>
              <a:rPr lang="en-US" altLang="zh-CN" sz="2300" b="1" dirty="0">
                <a:solidFill>
                  <a:schemeClr val="tx1"/>
                </a:solidFill>
                <a:latin typeface="Times New Roman" charset="0"/>
                <a:ea typeface="Times New Roman" charset="0"/>
                <a:cs typeface="Times New Roman" charset="0"/>
              </a:rPr>
              <a:t>school</a:t>
            </a:r>
            <a:r>
              <a:rPr lang="en-US" altLang="zh-CN" sz="2300" dirty="0">
                <a:solidFill>
                  <a:schemeClr val="tx1"/>
                </a:solidFill>
                <a:latin typeface="Times New Roman" charset="0"/>
                <a:ea typeface="Times New Roman" charset="0"/>
                <a:cs typeface="Times New Roman" charset="0"/>
              </a:rPr>
              <a:t>. </a:t>
            </a:r>
            <a:endParaRPr lang="zh-CN" altLang="en-US" sz="2300" dirty="0">
              <a:solidFill>
                <a:schemeClr val="tx1"/>
              </a:solidFill>
              <a:latin typeface="Times New Roman" charset="0"/>
              <a:ea typeface="Times New Roman" charset="0"/>
              <a:cs typeface="Times New Roman" charset="0"/>
            </a:endParaRPr>
          </a:p>
        </p:txBody>
      </p:sp>
      <p:sp>
        <p:nvSpPr>
          <p:cNvPr id="24" name="矩形 23"/>
          <p:cNvSpPr/>
          <p:nvPr/>
        </p:nvSpPr>
        <p:spPr>
          <a:xfrm>
            <a:off x="-17230" y="6099554"/>
            <a:ext cx="4536118" cy="4616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2400" dirty="0" smtClean="0">
                <a:latin typeface="Times New Roman" charset="0"/>
                <a:ea typeface="Times New Roman" charset="0"/>
                <a:cs typeface="Times New Roman" charset="0"/>
              </a:rPr>
              <a:t>H: The </a:t>
            </a:r>
            <a:r>
              <a:rPr lang="en-US" altLang="zh-CN" sz="2400" dirty="0">
                <a:latin typeface="Times New Roman" charset="0"/>
                <a:ea typeface="Times New Roman" charset="0"/>
                <a:cs typeface="Times New Roman" charset="0"/>
              </a:rPr>
              <a:t>children are at the </a:t>
            </a:r>
            <a:r>
              <a:rPr lang="en-US" altLang="zh-CN" sz="2400" b="1" dirty="0">
                <a:latin typeface="Times New Roman" charset="0"/>
                <a:ea typeface="Times New Roman" charset="0"/>
                <a:cs typeface="Times New Roman" charset="0"/>
              </a:rPr>
              <a:t>library</a:t>
            </a:r>
            <a:r>
              <a:rPr lang="en-US" altLang="zh-CN" sz="2400" dirty="0" smtClean="0">
                <a:latin typeface="Times New Roman" charset="0"/>
                <a:ea typeface="Times New Roman" charset="0"/>
                <a:cs typeface="Times New Roman" charset="0"/>
              </a:rPr>
              <a:t>. </a:t>
            </a:r>
          </a:p>
        </p:txBody>
      </p:sp>
    </p:spTree>
    <p:extLst>
      <p:ext uri="{BB962C8B-B14F-4D97-AF65-F5344CB8AC3E}">
        <p14:creationId xmlns:p14="http://schemas.microsoft.com/office/powerpoint/2010/main" val="99381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386861" y="321237"/>
            <a:ext cx="2838450" cy="414337"/>
          </a:xfrm>
        </p:spPr>
        <p:txBody>
          <a:bodyPr/>
          <a:lstStyle/>
          <a:p>
            <a:r>
              <a:rPr kumimoji="1" lang="en-US" altLang="zh-CN" dirty="0" smtClean="0"/>
              <a:t>Methodology</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667" y="1121357"/>
            <a:ext cx="7261385" cy="5453613"/>
          </a:xfrm>
        </p:spPr>
      </p:pic>
      <p:sp>
        <p:nvSpPr>
          <p:cNvPr id="6" name="圆角矩形 5"/>
          <p:cNvSpPr/>
          <p:nvPr/>
        </p:nvSpPr>
        <p:spPr>
          <a:xfrm>
            <a:off x="3894019" y="2113613"/>
            <a:ext cx="839453" cy="1454046"/>
          </a:xfrm>
          <a:prstGeom prst="roundRect">
            <a:avLst/>
          </a:prstGeom>
          <a:solidFill>
            <a:schemeClr val="accent1">
              <a:alpha val="0"/>
            </a:schemeClr>
          </a:solid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1986064" y="2113613"/>
            <a:ext cx="818502" cy="1454046"/>
          </a:xfrm>
          <a:prstGeom prst="roundRect">
            <a:avLst/>
          </a:prstGeom>
          <a:solidFill>
            <a:schemeClr val="accent1">
              <a:alpha val="0"/>
            </a:schemeClr>
          </a:solid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2917558" y="2113613"/>
            <a:ext cx="869427" cy="1454046"/>
          </a:xfrm>
          <a:prstGeom prst="roundRect">
            <a:avLst/>
          </a:prstGeom>
          <a:solidFill>
            <a:schemeClr val="accent1">
              <a:alpha val="0"/>
            </a:schemeClr>
          </a:solid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74106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1818" y="2737227"/>
            <a:ext cx="5105007" cy="2569520"/>
          </a:xfrm>
        </p:spPr>
      </p:pic>
      <p:sp>
        <p:nvSpPr>
          <p:cNvPr id="3" name="内容占位符 2"/>
          <p:cNvSpPr>
            <a:spLocks noGrp="1"/>
          </p:cNvSpPr>
          <p:nvPr>
            <p:ph sz="quarter" idx="13"/>
          </p:nvPr>
        </p:nvSpPr>
        <p:spPr/>
        <p:txBody>
          <a:bodyPr/>
          <a:lstStyle/>
          <a:p>
            <a:r>
              <a:rPr kumimoji="1" lang="en-US" altLang="zh-CN" dirty="0" smtClean="0"/>
              <a:t>Methodology</a:t>
            </a:r>
            <a:endParaRPr kumimoji="1" lang="zh-CN" altLang="en-US" dirty="0"/>
          </a:p>
        </p:txBody>
      </p:sp>
      <p:sp>
        <p:nvSpPr>
          <p:cNvPr id="4" name="内容占位符 3"/>
          <p:cNvSpPr>
            <a:spLocks noGrp="1"/>
          </p:cNvSpPr>
          <p:nvPr>
            <p:ph sz="quarter" idx="14"/>
          </p:nvPr>
        </p:nvSpPr>
        <p:spPr/>
        <p:txBody>
          <a:bodyPr/>
          <a:lstStyle/>
          <a:p>
            <a:endParaRPr kumimoji="1" lang="zh-CN" altLang="en-US"/>
          </a:p>
        </p:txBody>
      </p:sp>
      <p:sp>
        <p:nvSpPr>
          <p:cNvPr id="6" name="圆角矩形 5"/>
          <p:cNvSpPr/>
          <p:nvPr/>
        </p:nvSpPr>
        <p:spPr>
          <a:xfrm>
            <a:off x="5309602" y="2723211"/>
            <a:ext cx="1440000" cy="2394222"/>
          </a:xfrm>
          <a:prstGeom prst="roundRect">
            <a:avLst/>
          </a:prstGeom>
          <a:solidFill>
            <a:schemeClr val="accent1">
              <a:alpha val="0"/>
            </a:schemeClr>
          </a:solidFill>
          <a:ln w="158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2117558" y="2747367"/>
            <a:ext cx="1353891" cy="2370065"/>
          </a:xfrm>
          <a:prstGeom prst="roundRect">
            <a:avLst/>
          </a:prstGeom>
          <a:solidFill>
            <a:schemeClr val="accent1">
              <a:alpha val="0"/>
            </a:schemeClr>
          </a:solidFill>
          <a:ln w="158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3705726" y="2723211"/>
            <a:ext cx="1368000" cy="2394222"/>
          </a:xfrm>
          <a:prstGeom prst="roundRect">
            <a:avLst/>
          </a:prstGeom>
          <a:solidFill>
            <a:schemeClr val="accent1">
              <a:alpha val="0"/>
            </a:schemeClr>
          </a:solidFill>
          <a:ln w="158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内容占位符 9"/>
          <p:cNvPicPr>
            <a:picLocks noChangeAspect="1"/>
          </p:cNvPicPr>
          <p:nvPr/>
        </p:nvPicPr>
        <p:blipFill rotWithShape="1">
          <a:blip r:embed="rId4">
            <a:extLst>
              <a:ext uri="{28A0092B-C50C-407E-A947-70E740481C1C}">
                <a14:useLocalDpi xmlns:a14="http://schemas.microsoft.com/office/drawing/2010/main" val="0"/>
              </a:ext>
            </a:extLst>
          </a:blip>
          <a:srcRect r="27003"/>
          <a:stretch/>
        </p:blipFill>
        <p:spPr>
          <a:xfrm>
            <a:off x="348300" y="5494056"/>
            <a:ext cx="4796153" cy="1244392"/>
          </a:xfrm>
          <a:prstGeom prst="rect">
            <a:avLst/>
          </a:prstGeom>
          <a:effectLst>
            <a:softEdge rad="0"/>
          </a:effectLst>
        </p:spPr>
      </p:pic>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t="23218" r="42233" b="-3397"/>
          <a:stretch/>
        </p:blipFill>
        <p:spPr>
          <a:xfrm>
            <a:off x="5255230" y="5639827"/>
            <a:ext cx="3565822" cy="476425"/>
          </a:xfrm>
          <a:prstGeom prst="rect">
            <a:avLst/>
          </a:prstGeom>
          <a:effectLst>
            <a:softEdge rad="38100"/>
          </a:effectLst>
        </p:spPr>
      </p:pic>
      <p:pic>
        <p:nvPicPr>
          <p:cNvPr id="11" name="内容占位符 4"/>
          <p:cNvPicPr>
            <a:picLocks noChangeAspect="1"/>
          </p:cNvPicPr>
          <p:nvPr/>
        </p:nvPicPr>
        <p:blipFill rotWithShape="1">
          <a:blip r:embed="rId6">
            <a:extLst>
              <a:ext uri="{28A0092B-C50C-407E-A947-70E740481C1C}">
                <a14:useLocalDpi xmlns:a14="http://schemas.microsoft.com/office/drawing/2010/main" val="0"/>
              </a:ext>
            </a:extLst>
          </a:blip>
          <a:srcRect t="14618" r="34444" b="2399"/>
          <a:stretch/>
        </p:blipFill>
        <p:spPr>
          <a:xfrm>
            <a:off x="438573" y="1921325"/>
            <a:ext cx="4089679" cy="479949"/>
          </a:xfrm>
          <a:prstGeom prst="rect">
            <a:avLst/>
          </a:prstGeom>
          <a:effectLst>
            <a:softEdge rad="0"/>
          </a:effectLst>
        </p:spPr>
      </p:pic>
      <p:pic>
        <p:nvPicPr>
          <p:cNvPr id="12" name="内容占位符 8"/>
          <p:cNvPicPr>
            <a:picLocks noChangeAspect="1"/>
          </p:cNvPicPr>
          <p:nvPr/>
        </p:nvPicPr>
        <p:blipFill rotWithShape="1">
          <a:blip r:embed="rId7">
            <a:extLst>
              <a:ext uri="{28A0092B-C50C-407E-A947-70E740481C1C}">
                <a14:useLocalDpi xmlns:a14="http://schemas.microsoft.com/office/drawing/2010/main" val="0"/>
              </a:ext>
            </a:extLst>
          </a:blip>
          <a:srcRect r="38559" b="43491"/>
          <a:stretch/>
        </p:blipFill>
        <p:spPr>
          <a:xfrm>
            <a:off x="4988048" y="1729309"/>
            <a:ext cx="3833004" cy="560919"/>
          </a:xfrm>
          <a:prstGeom prst="rect">
            <a:avLst/>
          </a:prstGeom>
          <a:effectLst>
            <a:softEdge rad="0"/>
          </a:effectLst>
        </p:spPr>
      </p:pic>
      <p:pic>
        <p:nvPicPr>
          <p:cNvPr id="33" name="内容占位符 8"/>
          <p:cNvPicPr>
            <a:picLocks noChangeAspect="1"/>
          </p:cNvPicPr>
          <p:nvPr/>
        </p:nvPicPr>
        <p:blipFill rotWithShape="1">
          <a:blip r:embed="rId7">
            <a:extLst>
              <a:ext uri="{28A0092B-C50C-407E-A947-70E740481C1C}">
                <a14:useLocalDpi xmlns:a14="http://schemas.microsoft.com/office/drawing/2010/main" val="0"/>
              </a:ext>
            </a:extLst>
          </a:blip>
          <a:srcRect t="49966" r="46837" b="1412"/>
          <a:stretch/>
        </p:blipFill>
        <p:spPr>
          <a:xfrm>
            <a:off x="2941810" y="1148660"/>
            <a:ext cx="3316556" cy="482628"/>
          </a:xfrm>
          <a:prstGeom prst="rect">
            <a:avLst/>
          </a:prstGeom>
          <a:effectLst>
            <a:softEdge rad="0"/>
          </a:effectLst>
        </p:spPr>
      </p:pic>
      <p:cxnSp>
        <p:nvCxnSpPr>
          <p:cNvPr id="39" name="曲线连接符 38"/>
          <p:cNvCxnSpPr>
            <a:endCxn id="33" idx="2"/>
          </p:cNvCxnSpPr>
          <p:nvPr/>
        </p:nvCxnSpPr>
        <p:spPr>
          <a:xfrm rot="16200000" flipV="1">
            <a:off x="3845617" y="2385759"/>
            <a:ext cx="1829736" cy="320794"/>
          </a:xfrm>
          <a:prstGeom prst="curvedConnector3">
            <a:avLst>
              <a:gd name="adj1" fmla="val 50000"/>
            </a:avLst>
          </a:prstGeom>
          <a:ln w="34925">
            <a:solidFill>
              <a:srgbClr val="00B0F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p:nvPr/>
        </p:nvCxnSpPr>
        <p:spPr>
          <a:xfrm rot="10800000">
            <a:off x="579197" y="2333530"/>
            <a:ext cx="4036912" cy="1175623"/>
          </a:xfrm>
          <a:prstGeom prst="curvedConnector3">
            <a:avLst/>
          </a:prstGeom>
          <a:ln w="31750">
            <a:solidFill>
              <a:srgbClr val="00B0F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p:nvPr/>
        </p:nvCxnSpPr>
        <p:spPr>
          <a:xfrm rot="5400000" flipH="1" flipV="1">
            <a:off x="4566523" y="2855362"/>
            <a:ext cx="1340529" cy="36884"/>
          </a:xfrm>
          <a:prstGeom prst="curvedConnector3">
            <a:avLst>
              <a:gd name="adj1" fmla="val 50000"/>
            </a:avLst>
          </a:prstGeom>
          <a:ln w="34925">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曲线连接符 56"/>
          <p:cNvCxnSpPr>
            <a:endCxn id="9" idx="0"/>
          </p:cNvCxnSpPr>
          <p:nvPr/>
        </p:nvCxnSpPr>
        <p:spPr>
          <a:xfrm rot="10800000" flipV="1">
            <a:off x="2746378" y="5212090"/>
            <a:ext cx="944213" cy="281965"/>
          </a:xfrm>
          <a:prstGeom prst="curvedConnector2">
            <a:avLst/>
          </a:prstGeom>
          <a:ln w="88900">
            <a:solidFill>
              <a:srgbClr val="00B0F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205461" y="2999874"/>
            <a:ext cx="1555099" cy="1200329"/>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Multi-turn</a:t>
            </a:r>
          </a:p>
          <a:p>
            <a:r>
              <a:rPr kumimoji="1" lang="en-US" altLang="zh-CN" sz="2400" dirty="0" smtClean="0">
                <a:latin typeface="Times New Roman" charset="0"/>
                <a:ea typeface="Times New Roman" charset="0"/>
                <a:cs typeface="Times New Roman" charset="0"/>
              </a:rPr>
              <a:t>Inference Layer</a:t>
            </a:r>
            <a:endParaRPr kumimoji="1" lang="zh-CN" altLang="en-US" sz="2400" dirty="0">
              <a:latin typeface="Times New Roman" charset="0"/>
              <a:ea typeface="Times New Roman" charset="0"/>
              <a:cs typeface="Times New Roman" charset="0"/>
            </a:endParaRPr>
          </a:p>
        </p:txBody>
      </p:sp>
      <p:sp>
        <p:nvSpPr>
          <p:cNvPr id="66" name="文本框 65"/>
          <p:cNvSpPr txBox="1"/>
          <p:nvPr/>
        </p:nvSpPr>
        <p:spPr>
          <a:xfrm>
            <a:off x="205461" y="4471101"/>
            <a:ext cx="1379090" cy="830997"/>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Matching Layer</a:t>
            </a:r>
            <a:endParaRPr kumimoji="1" lang="zh-CN" altLang="en-US" sz="2400" dirty="0">
              <a:latin typeface="Times New Roman" charset="0"/>
              <a:ea typeface="Times New Roman" charset="0"/>
              <a:cs typeface="Times New Roman" charset="0"/>
            </a:endParaRPr>
          </a:p>
        </p:txBody>
      </p:sp>
      <p:sp>
        <p:nvSpPr>
          <p:cNvPr id="67" name="文本框 66"/>
          <p:cNvSpPr txBox="1"/>
          <p:nvPr/>
        </p:nvSpPr>
        <p:spPr>
          <a:xfrm>
            <a:off x="1138990" y="5494055"/>
            <a:ext cx="972000" cy="409440"/>
          </a:xfrm>
          <a:prstGeom prst="rect">
            <a:avLst/>
          </a:prstGeom>
          <a:noFill/>
          <a:ln w="15875">
            <a:solidFill>
              <a:srgbClr val="FF0000"/>
            </a:solidFill>
          </a:ln>
        </p:spPr>
        <p:txBody>
          <a:bodyPr wrap="square" rtlCol="0">
            <a:spAutoFit/>
          </a:bodyPr>
          <a:lstStyle/>
          <a:p>
            <a:endParaRPr kumimoji="1" lang="zh-CN" altLang="en-US"/>
          </a:p>
        </p:txBody>
      </p:sp>
      <p:sp>
        <p:nvSpPr>
          <p:cNvPr id="68" name="文本框 67"/>
          <p:cNvSpPr txBox="1"/>
          <p:nvPr/>
        </p:nvSpPr>
        <p:spPr>
          <a:xfrm>
            <a:off x="1178337" y="5958249"/>
            <a:ext cx="972000" cy="288000"/>
          </a:xfrm>
          <a:prstGeom prst="rect">
            <a:avLst/>
          </a:prstGeom>
          <a:noFill/>
          <a:ln w="15875">
            <a:solidFill>
              <a:srgbClr val="FF0000"/>
            </a:solidFill>
          </a:ln>
        </p:spPr>
        <p:txBody>
          <a:bodyPr wrap="square" rtlCol="0">
            <a:spAutoFit/>
          </a:bodyPr>
          <a:lstStyle/>
          <a:p>
            <a:endParaRPr kumimoji="1" lang="zh-CN" altLang="en-US"/>
          </a:p>
        </p:txBody>
      </p:sp>
      <p:sp>
        <p:nvSpPr>
          <p:cNvPr id="69" name="文本框 68"/>
          <p:cNvSpPr txBox="1"/>
          <p:nvPr/>
        </p:nvSpPr>
        <p:spPr>
          <a:xfrm>
            <a:off x="1087246" y="6329008"/>
            <a:ext cx="1008000" cy="360000"/>
          </a:xfrm>
          <a:prstGeom prst="rect">
            <a:avLst/>
          </a:prstGeom>
          <a:noFill/>
          <a:ln w="15875">
            <a:solidFill>
              <a:srgbClr val="FF0000"/>
            </a:solidFill>
          </a:ln>
        </p:spPr>
        <p:txBody>
          <a:bodyPr wrap="square" rtlCol="0">
            <a:spAutoFit/>
          </a:bodyPr>
          <a:lstStyle/>
          <a:p>
            <a:endParaRPr kumimoji="1" lang="zh-CN" altLang="en-US"/>
          </a:p>
        </p:txBody>
      </p:sp>
      <p:cxnSp>
        <p:nvCxnSpPr>
          <p:cNvPr id="70" name="曲线连接符 69"/>
          <p:cNvCxnSpPr/>
          <p:nvPr/>
        </p:nvCxnSpPr>
        <p:spPr>
          <a:xfrm rot="16200000" flipV="1">
            <a:off x="3859235" y="2507319"/>
            <a:ext cx="772186" cy="565849"/>
          </a:xfrm>
          <a:prstGeom prst="curvedConnector3">
            <a:avLst>
              <a:gd name="adj1" fmla="val 50000"/>
            </a:avLst>
          </a:prstGeom>
          <a:ln w="34925">
            <a:solidFill>
              <a:srgbClr val="00B0F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481137" y="5562168"/>
            <a:ext cx="834190" cy="1094756"/>
          </a:xfrm>
          <a:prstGeom prst="rect">
            <a:avLst/>
          </a:prstGeom>
          <a:noFill/>
          <a:ln w="15875">
            <a:solidFill>
              <a:srgbClr val="FF0000"/>
            </a:solidFill>
          </a:ln>
        </p:spPr>
        <p:txBody>
          <a:bodyPr wrap="square" rtlCol="0">
            <a:spAutoFit/>
          </a:bodyPr>
          <a:lstStyle/>
          <a:p>
            <a:endParaRPr kumimoji="1" lang="zh-CN" altLang="en-US"/>
          </a:p>
        </p:txBody>
      </p:sp>
      <p:cxnSp>
        <p:nvCxnSpPr>
          <p:cNvPr id="13" name="直线箭头连接符 12"/>
          <p:cNvCxnSpPr/>
          <p:nvPr/>
        </p:nvCxnSpPr>
        <p:spPr>
          <a:xfrm flipH="1" flipV="1">
            <a:off x="6817895" y="2692903"/>
            <a:ext cx="1" cy="343220"/>
          </a:xfrm>
          <a:prstGeom prst="straightConnector1">
            <a:avLst/>
          </a:prstGeom>
          <a:ln w="222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0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8974" y="1229601"/>
            <a:ext cx="7137873" cy="941426"/>
          </a:xfrm>
        </p:spPr>
        <p:txBody>
          <a:bodyPr>
            <a:normAutofit/>
          </a:bodyPr>
          <a:lstStyle/>
          <a:p>
            <a:r>
              <a:rPr lang="en-US" altLang="zh-CN" sz="2600" dirty="0" smtClean="0"/>
              <a:t>Three datasets:  SNLI, SCITIAL, MPE, </a:t>
            </a:r>
          </a:p>
        </p:txBody>
      </p:sp>
      <p:sp>
        <p:nvSpPr>
          <p:cNvPr id="3" name="内容占位符 2"/>
          <p:cNvSpPr>
            <a:spLocks noGrp="1"/>
          </p:cNvSpPr>
          <p:nvPr>
            <p:ph sz="quarter" idx="13"/>
          </p:nvPr>
        </p:nvSpPr>
        <p:spPr>
          <a:xfrm>
            <a:off x="3012110" y="426167"/>
            <a:ext cx="3358712" cy="414337"/>
          </a:xfrm>
        </p:spPr>
        <p:txBody>
          <a:bodyPr/>
          <a:lstStyle/>
          <a:p>
            <a:r>
              <a:rPr kumimoji="1" lang="en-US" altLang="zh-CN" dirty="0"/>
              <a:t>Experiment</a:t>
            </a:r>
            <a:r>
              <a:rPr kumimoji="1" lang="zh-CN" altLang="en-US" dirty="0"/>
              <a:t> </a:t>
            </a:r>
            <a:r>
              <a:rPr kumimoji="1" lang="en-US" altLang="zh-CN" dirty="0" smtClean="0"/>
              <a:t>-</a:t>
            </a:r>
            <a:r>
              <a:rPr kumimoji="1" lang="zh-CN" altLang="en-US" dirty="0"/>
              <a:t> </a:t>
            </a:r>
            <a:r>
              <a:rPr kumimoji="1" lang="en-US" altLang="zh-CN" dirty="0" smtClean="0"/>
              <a:t>Dataset</a:t>
            </a:r>
            <a:endParaRPr kumimoji="1" lang="en-US" altLang="zh-CN" dirty="0"/>
          </a:p>
        </p:txBody>
      </p:sp>
      <p:pic>
        <p:nvPicPr>
          <p:cNvPr id="4" name="图片 3"/>
          <p:cNvPicPr>
            <a:picLocks noChangeAspect="1"/>
          </p:cNvPicPr>
          <p:nvPr/>
        </p:nvPicPr>
        <p:blipFill>
          <a:blip r:embed="rId3"/>
          <a:stretch>
            <a:fillRect/>
          </a:stretch>
        </p:blipFill>
        <p:spPr>
          <a:xfrm>
            <a:off x="538974" y="2350265"/>
            <a:ext cx="8304983" cy="2297385"/>
          </a:xfrm>
          <a:prstGeom prst="rect">
            <a:avLst/>
          </a:prstGeom>
        </p:spPr>
      </p:pic>
    </p:spTree>
    <p:extLst>
      <p:ext uri="{BB962C8B-B14F-4D97-AF65-F5344CB8AC3E}">
        <p14:creationId xmlns:p14="http://schemas.microsoft.com/office/powerpoint/2010/main" val="2390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1199</TotalTime>
  <Words>2117</Words>
  <Application>Microsoft Macintosh PowerPoint</Application>
  <PresentationFormat>全屏显示(4:3)</PresentationFormat>
  <Paragraphs>139</Paragraphs>
  <Slides>14</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DengXian</vt:lpstr>
      <vt:lpstr>Gill Sans MT</vt:lpstr>
      <vt:lpstr>PTSerif</vt:lpstr>
      <vt:lpstr>Times New Roman</vt:lpstr>
      <vt:lpstr>TimesNewRomanPS</vt:lpstr>
      <vt:lpstr>华文中宋</vt:lpstr>
      <vt:lpstr>微软雅黑</vt:lpstr>
      <vt:lpstr>Arial</vt:lpstr>
      <vt:lpstr>包裹</vt:lpstr>
      <vt:lpstr>Multi-turn Inference  Matching Network for  Natural Language Inference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Multi-turn Inference  Matching Network for  Natural Language Inference </dc:title>
  <dc:creator>chunhua liu</dc:creator>
  <cp:lastModifiedBy>chunhua liu</cp:lastModifiedBy>
  <cp:revision>106</cp:revision>
  <cp:lastPrinted>2018-08-29T03:18:23Z</cp:lastPrinted>
  <dcterms:created xsi:type="dcterms:W3CDTF">2018-08-28T03:45:36Z</dcterms:created>
  <dcterms:modified xsi:type="dcterms:W3CDTF">2018-08-29T05:42:48Z</dcterms:modified>
</cp:coreProperties>
</file>