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1"/>
  </p:notesMasterIdLst>
  <p:sldIdLst>
    <p:sldId id="256" r:id="rId2"/>
    <p:sldId id="276" r:id="rId3"/>
    <p:sldId id="288" r:id="rId4"/>
    <p:sldId id="290" r:id="rId5"/>
    <p:sldId id="291" r:id="rId6"/>
    <p:sldId id="289" r:id="rId7"/>
    <p:sldId id="292" r:id="rId8"/>
    <p:sldId id="279" r:id="rId9"/>
    <p:sldId id="28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7" autoAdjust="0"/>
    <p:restoredTop sz="94652" autoAdjust="0"/>
  </p:normalViewPr>
  <p:slideViewPr>
    <p:cSldViewPr snapToGrid="0" showGuides="1">
      <p:cViewPr varScale="1">
        <p:scale>
          <a:sx n="78" d="100"/>
          <a:sy n="78" d="100"/>
        </p:scale>
        <p:origin x="86" y="245"/>
      </p:cViewPr>
      <p:guideLst>
        <p:guide orient="horz" pos="2328"/>
        <p:guide pos="3864"/>
        <p:guide pos="7512"/>
        <p:guide pos="144"/>
        <p:guide orient="horz" pos="624"/>
        <p:guide orient="horz" pos="40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5/6/2019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5/6/2019</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5/6/2019</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5/6/2019</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5/6/2019</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5/6/2019</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5/6/2019</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5/6/2019</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5/6/2019</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5/6/2019</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5/6/2019</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5/6/2019</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5/6/2019</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liucpaul/phantom_auto/blob/master/Phantom_bq.pbix" TargetMode="External"/><Relationship Id="rId2" Type="http://schemas.openxmlformats.org/officeDocument/2006/relationships/hyperlink" Target="https://github.com/liucpaul/phantom_auto/blob/master/Phantom_geomap.pdf" TargetMode="External"/><Relationship Id="rId1" Type="http://schemas.openxmlformats.org/officeDocument/2006/relationships/slideLayout" Target="../slideLayouts/slideLayout2.xml"/><Relationship Id="rId4" Type="http://schemas.openxmlformats.org/officeDocument/2006/relationships/hyperlink" Target="https://github.com/liucpaul/phantom_auto/blob/master/Phantom%20Auto.ipynb"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youtu.be/bzSnw-Iz6O8"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717393"/>
          </a:xfrm>
        </p:spPr>
        <p:txBody>
          <a:bodyPr lIns="0" tIns="0" rIns="0" bIns="0" anchor="t">
            <a:spAutoFit/>
          </a:bodyPr>
          <a:lstStyle/>
          <a:p>
            <a:r>
              <a:rPr lang="en-US" b="1" dirty="0">
                <a:solidFill>
                  <a:schemeClr val="bg1"/>
                </a:solidFill>
              </a:rPr>
              <a:t>GPS Signal Analysis </a:t>
            </a:r>
            <a:r>
              <a:rPr lang="en-US" sz="3600" dirty="0" err="1">
                <a:solidFill>
                  <a:schemeClr val="accent4"/>
                </a:solidFill>
              </a:rPr>
              <a:t>PhnTmAuto</a:t>
            </a:r>
            <a:r>
              <a:rPr lang="en-US" sz="3600" dirty="0">
                <a:solidFill>
                  <a:schemeClr val="accent4"/>
                </a:solidFill>
              </a:rPr>
              <a:t> Assignment</a:t>
            </a:r>
            <a:br>
              <a:rPr lang="en-US" sz="4000" dirty="0">
                <a:solidFill>
                  <a:schemeClr val="accent4"/>
                </a:solidFill>
              </a:rPr>
            </a:br>
            <a:r>
              <a:rPr lang="en-US" sz="2800" dirty="0">
                <a:solidFill>
                  <a:schemeClr val="accent4"/>
                </a:solidFill>
              </a:rPr>
              <a:t>Paul C Liu</a:t>
            </a: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Rounded Corners 42">
            <a:extLst>
              <a:ext uri="{FF2B5EF4-FFF2-40B4-BE49-F238E27FC236}">
                <a16:creationId xmlns:a16="http://schemas.microsoft.com/office/drawing/2014/main" id="{C2B915AF-83F9-4661-8A35-A3F52A16FD72}"/>
              </a:ext>
            </a:extLst>
          </p:cNvPr>
          <p:cNvSpPr/>
          <p:nvPr/>
        </p:nvSpPr>
        <p:spPr>
          <a:xfrm>
            <a:off x="3612243" y="393700"/>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mj-lt"/>
              </a:rPr>
              <a:t>Questions</a:t>
            </a:r>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3" name="Content Placeholder 2">
            <a:extLst>
              <a:ext uri="{FF2B5EF4-FFF2-40B4-BE49-F238E27FC236}">
                <a16:creationId xmlns:a16="http://schemas.microsoft.com/office/drawing/2014/main" id="{3E6B60E2-6C67-40EF-9D7A-A820279E5DE3}"/>
              </a:ext>
            </a:extLst>
          </p:cNvPr>
          <p:cNvSpPr>
            <a:spLocks noGrp="1"/>
          </p:cNvSpPr>
          <p:nvPr>
            <p:ph idx="1"/>
          </p:nvPr>
        </p:nvSpPr>
        <p:spPr>
          <a:xfrm>
            <a:off x="838200" y="1444978"/>
            <a:ext cx="10515600" cy="4731985"/>
          </a:xfrm>
        </p:spPr>
        <p:txBody>
          <a:bodyPr/>
          <a:lstStyle/>
          <a:p>
            <a:pPr marL="457200" lvl="1" indent="0">
              <a:buNone/>
            </a:pPr>
            <a:r>
              <a:rPr lang="en-US" sz="2800" dirty="0"/>
              <a:t>Based on the two provided dataset </a:t>
            </a:r>
            <a:r>
              <a:rPr lang="en-US" sz="2800" i="1" dirty="0"/>
              <a:t>gps</a:t>
            </a:r>
            <a:r>
              <a:rPr lang="en-US" sz="2800" dirty="0"/>
              <a:t> and </a:t>
            </a:r>
            <a:r>
              <a:rPr lang="en-US" sz="2800" i="1" dirty="0"/>
              <a:t>signal</a:t>
            </a:r>
            <a:r>
              <a:rPr lang="en-US" sz="2800" dirty="0"/>
              <a:t>, answer the following questions</a:t>
            </a:r>
            <a:r>
              <a:rPr lang="en-US" dirty="0"/>
              <a:t>.</a:t>
            </a:r>
          </a:p>
          <a:p>
            <a:pPr marL="514350" indent="-514350">
              <a:buFont typeface="+mj-lt"/>
              <a:buAutoNum type="arabicPeriod"/>
            </a:pPr>
            <a:r>
              <a:rPr lang="en-US" dirty="0"/>
              <a:t>Which parts of the tested area demonstrate higher / lower quality of the signal? </a:t>
            </a:r>
          </a:p>
          <a:p>
            <a:pPr marL="514350" indent="-514350">
              <a:buFont typeface="+mj-lt"/>
              <a:buAutoNum type="arabicPeriod"/>
            </a:pPr>
            <a:r>
              <a:rPr lang="en-US" dirty="0"/>
              <a:t>Does signal quality depend on vehicle’s speed?</a:t>
            </a:r>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3" name="Content Placeholder 2">
            <a:extLst>
              <a:ext uri="{FF2B5EF4-FFF2-40B4-BE49-F238E27FC236}">
                <a16:creationId xmlns:a16="http://schemas.microsoft.com/office/drawing/2014/main" id="{3E6B60E2-6C67-40EF-9D7A-A820279E5DE3}"/>
              </a:ext>
            </a:extLst>
          </p:cNvPr>
          <p:cNvSpPr>
            <a:spLocks noGrp="1"/>
          </p:cNvSpPr>
          <p:nvPr>
            <p:ph idx="1"/>
          </p:nvPr>
        </p:nvSpPr>
        <p:spPr>
          <a:xfrm>
            <a:off x="838200" y="1444978"/>
            <a:ext cx="10515600" cy="4731985"/>
          </a:xfrm>
        </p:spPr>
        <p:txBody>
          <a:bodyPr>
            <a:normAutofit/>
          </a:bodyPr>
          <a:lstStyle/>
          <a:p>
            <a:pPr>
              <a:lnSpc>
                <a:spcPct val="100000"/>
              </a:lnSpc>
            </a:pPr>
            <a:r>
              <a:rPr lang="en-US" dirty="0"/>
              <a:t>Research general quality range of SINR and RSRP by LTE industry for domain knowledge</a:t>
            </a:r>
          </a:p>
          <a:p>
            <a:pPr>
              <a:lnSpc>
                <a:spcPct val="100000"/>
              </a:lnSpc>
            </a:pPr>
            <a:r>
              <a:rPr lang="en-US" dirty="0"/>
              <a:t>Conduct brief data discovery for data size, range, type for ETL estimate and tools decision</a:t>
            </a:r>
          </a:p>
          <a:p>
            <a:pPr>
              <a:lnSpc>
                <a:spcPct val="100000"/>
              </a:lnSpc>
            </a:pPr>
            <a:r>
              <a:rPr lang="en-US" dirty="0"/>
              <a:t>Use geo map for showing higher vs lower signal in tested area</a:t>
            </a:r>
          </a:p>
          <a:p>
            <a:pPr>
              <a:lnSpc>
                <a:spcPct val="100000"/>
              </a:lnSpc>
            </a:pPr>
            <a:r>
              <a:rPr lang="en-US" dirty="0"/>
              <a:t>Use statistical correlation for showing signal quality vs vehicle speed relationship</a:t>
            </a:r>
          </a:p>
          <a:p>
            <a:pPr marL="0" indent="0">
              <a:lnSpc>
                <a:spcPct val="100000"/>
              </a:lnSpc>
              <a:buNone/>
            </a:pPr>
            <a:endParaRPr lang="en-US" dirty="0"/>
          </a:p>
          <a:p>
            <a:pPr>
              <a:lnSpc>
                <a:spcPct val="100000"/>
              </a:lnSpc>
            </a:pPr>
            <a:endParaRPr lang="en-US" dirty="0"/>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937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Approach</a:t>
            </a:r>
            <a:endParaRPr lang="en-US" sz="2800" dirty="0">
              <a:solidFill>
                <a:schemeClr val="tx1">
                  <a:lumMod val="75000"/>
                  <a:lumOff val="25000"/>
                </a:schemeClr>
              </a:solidFill>
            </a:endParaRPr>
          </a:p>
        </p:txBody>
      </p:sp>
      <p:sp>
        <p:nvSpPr>
          <p:cNvPr id="5" name="Rectangle: Rounded Corners 4">
            <a:extLst>
              <a:ext uri="{FF2B5EF4-FFF2-40B4-BE49-F238E27FC236}">
                <a16:creationId xmlns:a16="http://schemas.microsoft.com/office/drawing/2014/main" id="{562D23A5-FF64-437B-AF52-EA7A8B649996}"/>
              </a:ext>
            </a:extLst>
          </p:cNvPr>
          <p:cNvSpPr/>
          <p:nvPr/>
        </p:nvSpPr>
        <p:spPr>
          <a:xfrm>
            <a:off x="3612243" y="393700"/>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mj-lt"/>
              </a:rPr>
              <a:t>Approach</a:t>
            </a:r>
          </a:p>
        </p:txBody>
      </p:sp>
    </p:spTree>
    <p:extLst>
      <p:ext uri="{BB962C8B-B14F-4D97-AF65-F5344CB8AC3E}">
        <p14:creationId xmlns:p14="http://schemas.microsoft.com/office/powerpoint/2010/main" val="3752975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3" name="Content Placeholder 2">
            <a:extLst>
              <a:ext uri="{FF2B5EF4-FFF2-40B4-BE49-F238E27FC236}">
                <a16:creationId xmlns:a16="http://schemas.microsoft.com/office/drawing/2014/main" id="{3E6B60E2-6C67-40EF-9D7A-A820279E5DE3}"/>
              </a:ext>
            </a:extLst>
          </p:cNvPr>
          <p:cNvSpPr>
            <a:spLocks noGrp="1"/>
          </p:cNvSpPr>
          <p:nvPr>
            <p:ph idx="1"/>
          </p:nvPr>
        </p:nvSpPr>
        <p:spPr>
          <a:xfrm>
            <a:off x="838200" y="1444978"/>
            <a:ext cx="10515600" cy="4731985"/>
          </a:xfrm>
        </p:spPr>
        <p:txBody>
          <a:bodyPr>
            <a:normAutofit/>
          </a:bodyPr>
          <a:lstStyle/>
          <a:p>
            <a:pPr marL="514350" indent="-514350">
              <a:lnSpc>
                <a:spcPct val="100000"/>
              </a:lnSpc>
              <a:buFont typeface="+mj-lt"/>
              <a:buAutoNum type="arabicPeriod"/>
            </a:pPr>
            <a:r>
              <a:rPr lang="en-US" dirty="0"/>
              <a:t>SINR (quality), RSRP (strength) are both important indicators for connection quality. The higher / lower quality area is as shown in the following PDF file.</a:t>
            </a:r>
          </a:p>
          <a:p>
            <a:pPr marL="457200" lvl="1" indent="0">
              <a:lnSpc>
                <a:spcPct val="100000"/>
              </a:lnSpc>
              <a:buNone/>
            </a:pPr>
            <a:r>
              <a:rPr lang="en-US" sz="1800" dirty="0">
                <a:solidFill>
                  <a:schemeClr val="accent5"/>
                </a:solidFill>
                <a:hlinkClick r:id="rId2">
                  <a:extLst>
                    <a:ext uri="{A12FA001-AC4F-418D-AE19-62706E023703}">
                      <ahyp:hlinkClr xmlns:ahyp="http://schemas.microsoft.com/office/drawing/2018/hyperlinkcolor" val="tx"/>
                    </a:ext>
                  </a:extLst>
                </a:hlinkClick>
              </a:rPr>
              <a:t>https://github.com/liucpaul/phantom_auto/blob/master/Phantom_geomap.pdf</a:t>
            </a:r>
            <a:endParaRPr lang="en-US" sz="1800" dirty="0">
              <a:solidFill>
                <a:schemeClr val="accent5"/>
              </a:solidFill>
            </a:endParaRPr>
          </a:p>
          <a:p>
            <a:pPr marL="457200" lvl="1" indent="0">
              <a:lnSpc>
                <a:spcPct val="100000"/>
              </a:lnSpc>
              <a:buNone/>
            </a:pPr>
            <a:r>
              <a:rPr lang="en-US" sz="2000" dirty="0"/>
              <a:t>The Power BI geo map link below is interactive and can show different quality thresholds. </a:t>
            </a:r>
            <a:r>
              <a:rPr lang="en-US" sz="1800" dirty="0">
                <a:solidFill>
                  <a:schemeClr val="accent5"/>
                </a:solidFill>
                <a:hlinkClick r:id="rId3">
                  <a:extLst>
                    <a:ext uri="{A12FA001-AC4F-418D-AE19-62706E023703}">
                      <ahyp:hlinkClr xmlns:ahyp="http://schemas.microsoft.com/office/drawing/2018/hyperlinkcolor" val="tx"/>
                    </a:ext>
                  </a:extLst>
                </a:hlinkClick>
              </a:rPr>
              <a:t>https://github.com/liucpaul/phantom_auto/blob/master/Phantom_bq.pbix</a:t>
            </a:r>
            <a:endParaRPr lang="en-US" dirty="0"/>
          </a:p>
          <a:p>
            <a:pPr marL="514350" indent="-514350">
              <a:lnSpc>
                <a:spcPct val="100000"/>
              </a:lnSpc>
              <a:buFont typeface="+mj-lt"/>
              <a:buAutoNum type="arabicPeriod" startAt="2"/>
            </a:pPr>
            <a:r>
              <a:rPr lang="en-US" dirty="0"/>
              <a:t>Signal quality does not depend on vehicle speed. </a:t>
            </a:r>
          </a:p>
          <a:p>
            <a:pPr marL="457200" lvl="1" indent="0">
              <a:lnSpc>
                <a:spcPct val="100000"/>
              </a:lnSpc>
              <a:buNone/>
            </a:pPr>
            <a:r>
              <a:rPr lang="en-US" sz="2000" dirty="0"/>
              <a:t>SINR and RSRP are somewhat correlated, but neither is related with vehicle speed. The following Jupyter Notebook shows the statistics analysis evidence.</a:t>
            </a:r>
          </a:p>
          <a:p>
            <a:pPr marL="457200" lvl="1" indent="0">
              <a:lnSpc>
                <a:spcPct val="100000"/>
              </a:lnSpc>
              <a:buNone/>
            </a:pPr>
            <a:r>
              <a:rPr lang="en-US" sz="1800" dirty="0">
                <a:solidFill>
                  <a:schemeClr val="accent5"/>
                </a:solidFill>
                <a:hlinkClick r:id="rId4">
                  <a:extLst>
                    <a:ext uri="{A12FA001-AC4F-418D-AE19-62706E023703}">
                      <ahyp:hlinkClr xmlns:ahyp="http://schemas.microsoft.com/office/drawing/2018/hyperlinkcolor" val="tx"/>
                    </a:ext>
                  </a:extLst>
                </a:hlinkClick>
              </a:rPr>
              <a:t>https://github.com/liucpaul/phantom_auto/blob/master/Phantom%20Auto.ipynb</a:t>
            </a:r>
            <a:endParaRPr lang="en-US" sz="1800" dirty="0">
              <a:solidFill>
                <a:schemeClr val="accent5"/>
              </a:solidFill>
            </a:endParaRPr>
          </a:p>
          <a:p>
            <a:pPr marL="457200" lvl="1" indent="0">
              <a:lnSpc>
                <a:spcPct val="100000"/>
              </a:lnSpc>
              <a:buNone/>
            </a:pPr>
            <a:endParaRPr lang="en-US" sz="1800" dirty="0">
              <a:solidFill>
                <a:schemeClr val="accent5"/>
              </a:solidFill>
            </a:endParaRPr>
          </a:p>
          <a:p>
            <a:pPr marL="0" indent="0">
              <a:lnSpc>
                <a:spcPct val="100000"/>
              </a:lnSpc>
              <a:buNone/>
            </a:pPr>
            <a:endParaRPr lang="en-US" dirty="0"/>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937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Findings</a:t>
            </a:r>
            <a:endParaRPr lang="en-US" sz="2800" dirty="0">
              <a:solidFill>
                <a:schemeClr val="tx1">
                  <a:lumMod val="75000"/>
                  <a:lumOff val="25000"/>
                </a:schemeClr>
              </a:solidFill>
            </a:endParaRPr>
          </a:p>
        </p:txBody>
      </p:sp>
      <p:sp>
        <p:nvSpPr>
          <p:cNvPr id="6" name="Rectangle: Rounded Corners 5">
            <a:extLst>
              <a:ext uri="{FF2B5EF4-FFF2-40B4-BE49-F238E27FC236}">
                <a16:creationId xmlns:a16="http://schemas.microsoft.com/office/drawing/2014/main" id="{559D4DCC-3587-4AAD-B73D-898359920EE5}"/>
              </a:ext>
            </a:extLst>
          </p:cNvPr>
          <p:cNvSpPr/>
          <p:nvPr/>
        </p:nvSpPr>
        <p:spPr>
          <a:xfrm>
            <a:off x="3612243" y="393700"/>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mj-lt"/>
              </a:rPr>
              <a:t>Findings</a:t>
            </a:r>
          </a:p>
        </p:txBody>
      </p:sp>
    </p:spTree>
    <p:extLst>
      <p:ext uri="{BB962C8B-B14F-4D97-AF65-F5344CB8AC3E}">
        <p14:creationId xmlns:p14="http://schemas.microsoft.com/office/powerpoint/2010/main" val="2764121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3" name="Content Placeholder 2">
            <a:extLst>
              <a:ext uri="{FF2B5EF4-FFF2-40B4-BE49-F238E27FC236}">
                <a16:creationId xmlns:a16="http://schemas.microsoft.com/office/drawing/2014/main" id="{3E6B60E2-6C67-40EF-9D7A-A820279E5DE3}"/>
              </a:ext>
            </a:extLst>
          </p:cNvPr>
          <p:cNvSpPr>
            <a:spLocks noGrp="1"/>
          </p:cNvSpPr>
          <p:nvPr>
            <p:ph idx="1"/>
          </p:nvPr>
        </p:nvSpPr>
        <p:spPr>
          <a:xfrm>
            <a:off x="864833" y="1444978"/>
            <a:ext cx="10515600" cy="4731985"/>
          </a:xfrm>
        </p:spPr>
        <p:txBody>
          <a:bodyPr>
            <a:normAutofit/>
          </a:bodyPr>
          <a:lstStyle/>
          <a:p>
            <a:pPr marL="457200" lvl="1" indent="0">
              <a:lnSpc>
                <a:spcPct val="100000"/>
              </a:lnSpc>
              <a:buNone/>
            </a:pPr>
            <a:endParaRPr lang="en-US" dirty="0"/>
          </a:p>
          <a:p>
            <a:pPr marL="0" indent="0">
              <a:lnSpc>
                <a:spcPct val="100000"/>
              </a:lnSpc>
              <a:buNone/>
            </a:pPr>
            <a:endParaRPr lang="en-US" dirty="0"/>
          </a:p>
          <a:p>
            <a:pPr>
              <a:lnSpc>
                <a:spcPct val="100000"/>
              </a:lnSpc>
            </a:pPr>
            <a:endParaRPr lang="en-US" dirty="0"/>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55233" y="3937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Geo map snapshots</a:t>
            </a:r>
            <a:endParaRPr lang="en-US" sz="2800" dirty="0">
              <a:solidFill>
                <a:schemeClr val="tx1">
                  <a:lumMod val="75000"/>
                  <a:lumOff val="25000"/>
                </a:schemeClr>
              </a:solidFill>
            </a:endParaRPr>
          </a:p>
        </p:txBody>
      </p:sp>
      <p:pic>
        <p:nvPicPr>
          <p:cNvPr id="5" name="Picture 4">
            <a:extLst>
              <a:ext uri="{FF2B5EF4-FFF2-40B4-BE49-F238E27FC236}">
                <a16:creationId xmlns:a16="http://schemas.microsoft.com/office/drawing/2014/main" id="{61984A93-7EB0-41A4-9553-696F495DBDE9}"/>
              </a:ext>
            </a:extLst>
          </p:cNvPr>
          <p:cNvPicPr>
            <a:picLocks noChangeAspect="1"/>
          </p:cNvPicPr>
          <p:nvPr/>
        </p:nvPicPr>
        <p:blipFill>
          <a:blip r:embed="rId2"/>
          <a:stretch>
            <a:fillRect/>
          </a:stretch>
        </p:blipFill>
        <p:spPr>
          <a:xfrm>
            <a:off x="802921" y="767473"/>
            <a:ext cx="5381140" cy="2953083"/>
          </a:xfrm>
          <a:prstGeom prst="rect">
            <a:avLst/>
          </a:prstGeom>
        </p:spPr>
      </p:pic>
      <p:pic>
        <p:nvPicPr>
          <p:cNvPr id="2" name="Picture 1">
            <a:extLst>
              <a:ext uri="{FF2B5EF4-FFF2-40B4-BE49-F238E27FC236}">
                <a16:creationId xmlns:a16="http://schemas.microsoft.com/office/drawing/2014/main" id="{C1744BF1-E303-4317-A5F1-8EA281A4FBE8}"/>
              </a:ext>
            </a:extLst>
          </p:cNvPr>
          <p:cNvPicPr>
            <a:picLocks noChangeAspect="1"/>
          </p:cNvPicPr>
          <p:nvPr/>
        </p:nvPicPr>
        <p:blipFill>
          <a:blip r:embed="rId3"/>
          <a:stretch>
            <a:fillRect/>
          </a:stretch>
        </p:blipFill>
        <p:spPr>
          <a:xfrm>
            <a:off x="6282419" y="3720556"/>
            <a:ext cx="5391150" cy="3071813"/>
          </a:xfrm>
          <a:prstGeom prst="rect">
            <a:avLst/>
          </a:prstGeom>
        </p:spPr>
      </p:pic>
      <p:pic>
        <p:nvPicPr>
          <p:cNvPr id="6" name="Picture 5">
            <a:extLst>
              <a:ext uri="{FF2B5EF4-FFF2-40B4-BE49-F238E27FC236}">
                <a16:creationId xmlns:a16="http://schemas.microsoft.com/office/drawing/2014/main" id="{2D154777-1AD1-4742-A931-57826A1E6DE4}"/>
              </a:ext>
            </a:extLst>
          </p:cNvPr>
          <p:cNvPicPr>
            <a:picLocks noChangeAspect="1"/>
          </p:cNvPicPr>
          <p:nvPr/>
        </p:nvPicPr>
        <p:blipFill>
          <a:blip r:embed="rId4"/>
          <a:stretch>
            <a:fillRect/>
          </a:stretch>
        </p:blipFill>
        <p:spPr>
          <a:xfrm>
            <a:off x="788633" y="3720816"/>
            <a:ext cx="5286375" cy="3052763"/>
          </a:xfrm>
          <a:prstGeom prst="rect">
            <a:avLst/>
          </a:prstGeom>
        </p:spPr>
      </p:pic>
      <p:pic>
        <p:nvPicPr>
          <p:cNvPr id="7" name="Picture 6">
            <a:extLst>
              <a:ext uri="{FF2B5EF4-FFF2-40B4-BE49-F238E27FC236}">
                <a16:creationId xmlns:a16="http://schemas.microsoft.com/office/drawing/2014/main" id="{61F3E61C-8451-4255-9AF7-4F3EE24EDFD1}"/>
              </a:ext>
            </a:extLst>
          </p:cNvPr>
          <p:cNvPicPr>
            <a:picLocks noChangeAspect="1"/>
          </p:cNvPicPr>
          <p:nvPr/>
        </p:nvPicPr>
        <p:blipFill>
          <a:blip r:embed="rId5"/>
          <a:stretch>
            <a:fillRect/>
          </a:stretch>
        </p:blipFill>
        <p:spPr>
          <a:xfrm>
            <a:off x="6325281" y="791545"/>
            <a:ext cx="5305425" cy="3019425"/>
          </a:xfrm>
          <a:prstGeom prst="rect">
            <a:avLst/>
          </a:prstGeom>
        </p:spPr>
      </p:pic>
      <p:cxnSp>
        <p:nvCxnSpPr>
          <p:cNvPr id="10" name="Straight Connector 9">
            <a:extLst>
              <a:ext uri="{FF2B5EF4-FFF2-40B4-BE49-F238E27FC236}">
                <a16:creationId xmlns:a16="http://schemas.microsoft.com/office/drawing/2014/main" id="{0C27380E-F856-448E-B13E-49EF5CE72CCF}"/>
              </a:ext>
              <a:ext uri="{C183D7F6-B498-43B3-948B-1728B52AA6E4}">
                <adec:decorative xmlns:adec="http://schemas.microsoft.com/office/drawing/2017/decorative" val="1"/>
              </a:ext>
            </a:extLst>
          </p:cNvPr>
          <p:cNvCxnSpPr>
            <a:cxnSpLocks/>
          </p:cNvCxnSpPr>
          <p:nvPr/>
        </p:nvCxnSpPr>
        <p:spPr>
          <a:xfrm>
            <a:off x="8132408"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76D6C5E-8254-4C9B-8638-68A777032806}"/>
              </a:ext>
              <a:ext uri="{C183D7F6-B498-43B3-948B-1728B52AA6E4}">
                <adec:decorative xmlns:adec="http://schemas.microsoft.com/office/drawing/2017/decorative" val="1"/>
              </a:ext>
            </a:extLst>
          </p:cNvPr>
          <p:cNvCxnSpPr>
            <a:cxnSpLocks/>
          </p:cNvCxnSpPr>
          <p:nvPr/>
        </p:nvCxnSpPr>
        <p:spPr>
          <a:xfrm>
            <a:off x="26633"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AAAF5AA-5C23-41F6-B9E6-03C5080632B6}"/>
              </a:ext>
            </a:extLst>
          </p:cNvPr>
          <p:cNvSpPr txBox="1"/>
          <p:nvPr/>
        </p:nvSpPr>
        <p:spPr>
          <a:xfrm>
            <a:off x="4821290" y="1044868"/>
            <a:ext cx="1301343" cy="400110"/>
          </a:xfrm>
          <a:prstGeom prst="rect">
            <a:avLst/>
          </a:prstGeom>
          <a:noFill/>
        </p:spPr>
        <p:txBody>
          <a:bodyPr wrap="square" rtlCol="0">
            <a:spAutoFit/>
          </a:bodyPr>
          <a:lstStyle/>
          <a:p>
            <a:r>
              <a:rPr lang="en-US" dirty="0"/>
              <a:t> </a:t>
            </a:r>
            <a:r>
              <a:rPr lang="en-US" sz="2000" b="1" dirty="0"/>
              <a:t>&gt; 70dbm</a:t>
            </a:r>
          </a:p>
        </p:txBody>
      </p:sp>
      <p:sp>
        <p:nvSpPr>
          <p:cNvPr id="13" name="TextBox 12">
            <a:extLst>
              <a:ext uri="{FF2B5EF4-FFF2-40B4-BE49-F238E27FC236}">
                <a16:creationId xmlns:a16="http://schemas.microsoft.com/office/drawing/2014/main" id="{CF87B4E4-0C73-46B8-A793-ACACBB565FB1}"/>
              </a:ext>
            </a:extLst>
          </p:cNvPr>
          <p:cNvSpPr txBox="1"/>
          <p:nvPr/>
        </p:nvSpPr>
        <p:spPr>
          <a:xfrm>
            <a:off x="4643021" y="3973879"/>
            <a:ext cx="1541040" cy="400110"/>
          </a:xfrm>
          <a:prstGeom prst="rect">
            <a:avLst/>
          </a:prstGeom>
          <a:noFill/>
        </p:spPr>
        <p:txBody>
          <a:bodyPr wrap="square" rtlCol="0">
            <a:spAutoFit/>
          </a:bodyPr>
          <a:lstStyle/>
          <a:p>
            <a:r>
              <a:rPr lang="en-US" dirty="0"/>
              <a:t> </a:t>
            </a:r>
            <a:r>
              <a:rPr lang="en-US" sz="2000" b="1" dirty="0"/>
              <a:t>&lt; -110dbm</a:t>
            </a:r>
          </a:p>
        </p:txBody>
      </p:sp>
      <p:sp>
        <p:nvSpPr>
          <p:cNvPr id="14" name="TextBox 13">
            <a:extLst>
              <a:ext uri="{FF2B5EF4-FFF2-40B4-BE49-F238E27FC236}">
                <a16:creationId xmlns:a16="http://schemas.microsoft.com/office/drawing/2014/main" id="{3180319C-96C3-43AC-99FE-83B4BAC569BC}"/>
              </a:ext>
            </a:extLst>
          </p:cNvPr>
          <p:cNvSpPr txBox="1"/>
          <p:nvPr/>
        </p:nvSpPr>
        <p:spPr>
          <a:xfrm>
            <a:off x="10350794" y="4000774"/>
            <a:ext cx="1301343" cy="400110"/>
          </a:xfrm>
          <a:prstGeom prst="rect">
            <a:avLst/>
          </a:prstGeom>
          <a:noFill/>
        </p:spPr>
        <p:txBody>
          <a:bodyPr wrap="square" rtlCol="0">
            <a:spAutoFit/>
          </a:bodyPr>
          <a:lstStyle/>
          <a:p>
            <a:r>
              <a:rPr lang="en-US" dirty="0"/>
              <a:t> </a:t>
            </a:r>
            <a:r>
              <a:rPr lang="en-US" sz="2000" b="1" dirty="0"/>
              <a:t>&lt; -5dbm</a:t>
            </a:r>
          </a:p>
        </p:txBody>
      </p:sp>
      <p:sp>
        <p:nvSpPr>
          <p:cNvPr id="15" name="TextBox 14">
            <a:extLst>
              <a:ext uri="{FF2B5EF4-FFF2-40B4-BE49-F238E27FC236}">
                <a16:creationId xmlns:a16="http://schemas.microsoft.com/office/drawing/2014/main" id="{A9FC9D08-0007-4C1B-8194-D667828EC6AD}"/>
              </a:ext>
            </a:extLst>
          </p:cNvPr>
          <p:cNvSpPr txBox="1"/>
          <p:nvPr/>
        </p:nvSpPr>
        <p:spPr>
          <a:xfrm>
            <a:off x="10350794" y="1061716"/>
            <a:ext cx="1301343" cy="400110"/>
          </a:xfrm>
          <a:prstGeom prst="rect">
            <a:avLst/>
          </a:prstGeom>
          <a:noFill/>
        </p:spPr>
        <p:txBody>
          <a:bodyPr wrap="square" rtlCol="0">
            <a:spAutoFit/>
          </a:bodyPr>
          <a:lstStyle/>
          <a:p>
            <a:r>
              <a:rPr lang="en-US" dirty="0"/>
              <a:t> </a:t>
            </a:r>
            <a:r>
              <a:rPr lang="en-US" sz="2000" b="1" dirty="0"/>
              <a:t>&gt; 25dbm</a:t>
            </a:r>
          </a:p>
        </p:txBody>
      </p:sp>
    </p:spTree>
    <p:extLst>
      <p:ext uri="{BB962C8B-B14F-4D97-AF65-F5344CB8AC3E}">
        <p14:creationId xmlns:p14="http://schemas.microsoft.com/office/powerpoint/2010/main" val="3975512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3" name="Content Placeholder 2">
            <a:extLst>
              <a:ext uri="{FF2B5EF4-FFF2-40B4-BE49-F238E27FC236}">
                <a16:creationId xmlns:a16="http://schemas.microsoft.com/office/drawing/2014/main" id="{3E6B60E2-6C67-40EF-9D7A-A820279E5DE3}"/>
              </a:ext>
            </a:extLst>
          </p:cNvPr>
          <p:cNvSpPr>
            <a:spLocks noGrp="1"/>
          </p:cNvSpPr>
          <p:nvPr>
            <p:ph idx="1"/>
          </p:nvPr>
        </p:nvSpPr>
        <p:spPr>
          <a:xfrm>
            <a:off x="838200" y="1444978"/>
            <a:ext cx="10515600" cy="4731985"/>
          </a:xfrm>
        </p:spPr>
        <p:txBody>
          <a:bodyPr>
            <a:normAutofit/>
          </a:bodyPr>
          <a:lstStyle/>
          <a:p>
            <a:pPr>
              <a:lnSpc>
                <a:spcPct val="100000"/>
              </a:lnSpc>
            </a:pPr>
            <a:r>
              <a:rPr lang="en-US" dirty="0"/>
              <a:t>GCP Big Query for SQL join – I got GCP already set up</a:t>
            </a:r>
          </a:p>
          <a:p>
            <a:pPr>
              <a:lnSpc>
                <a:spcPct val="100000"/>
              </a:lnSpc>
            </a:pPr>
            <a:r>
              <a:rPr lang="en-US" dirty="0"/>
              <a:t>Excel for column split, data type conversion, equations (altitude/longitude distance, speed) – still the most effective equation and conversion tool for small tables</a:t>
            </a:r>
          </a:p>
          <a:p>
            <a:pPr>
              <a:lnSpc>
                <a:spcPct val="100000"/>
              </a:lnSpc>
            </a:pPr>
            <a:r>
              <a:rPr lang="en-US" dirty="0"/>
              <a:t>Jupyter Notebook, Python and Pandas to calculate correlation between vehicle speed, SINR, and RSRP</a:t>
            </a:r>
          </a:p>
          <a:p>
            <a:pPr>
              <a:lnSpc>
                <a:spcPct val="100000"/>
              </a:lnSpc>
            </a:pPr>
            <a:r>
              <a:rPr lang="en-US" dirty="0"/>
              <a:t>Microsoft Power BI for geo map visualization – Power BI Desktop is free, and integration with Excel is simpler than other tools.</a:t>
            </a:r>
          </a:p>
          <a:p>
            <a:pPr marL="0" indent="0">
              <a:lnSpc>
                <a:spcPct val="100000"/>
              </a:lnSpc>
              <a:buNone/>
            </a:pPr>
            <a:endParaRPr lang="en-US" dirty="0"/>
          </a:p>
          <a:p>
            <a:pPr>
              <a:lnSpc>
                <a:spcPct val="100000"/>
              </a:lnSpc>
            </a:pPr>
            <a:endParaRPr lang="en-US" dirty="0"/>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937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Choice of Tools</a:t>
            </a:r>
            <a:endParaRPr lang="en-US" sz="2800" dirty="0">
              <a:solidFill>
                <a:schemeClr val="tx1">
                  <a:lumMod val="75000"/>
                  <a:lumOff val="25000"/>
                </a:schemeClr>
              </a:solidFill>
            </a:endParaRPr>
          </a:p>
        </p:txBody>
      </p:sp>
      <p:cxnSp>
        <p:nvCxnSpPr>
          <p:cNvPr id="5" name="Straight Connector 4">
            <a:extLst>
              <a:ext uri="{FF2B5EF4-FFF2-40B4-BE49-F238E27FC236}">
                <a16:creationId xmlns:a16="http://schemas.microsoft.com/office/drawing/2014/main" id="{1D9CAA78-56A9-4ED3-BACE-8392CF543F5D}"/>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F75D1A1-986D-41BE-8971-3CDF2DFC9C99}"/>
              </a:ext>
              <a:ext uri="{C183D7F6-B498-43B3-948B-1728B52AA6E4}">
                <adec:decorative xmlns:adec="http://schemas.microsoft.com/office/drawing/2017/decorative" val="1"/>
              </a:ext>
            </a:extLst>
          </p:cNvPr>
          <p:cNvCxnSpPr>
            <a:cxnSpLocks/>
          </p:cNvCxnSpPr>
          <p:nvPr/>
        </p:nvCxnSpPr>
        <p:spPr>
          <a:xfrm>
            <a:off x="0" y="522898"/>
            <a:ext cx="4291584"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2578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3" name="Content Placeholder 2">
            <a:extLst>
              <a:ext uri="{FF2B5EF4-FFF2-40B4-BE49-F238E27FC236}">
                <a16:creationId xmlns:a16="http://schemas.microsoft.com/office/drawing/2014/main" id="{3E6B60E2-6C67-40EF-9D7A-A820279E5DE3}"/>
              </a:ext>
            </a:extLst>
          </p:cNvPr>
          <p:cNvSpPr>
            <a:spLocks noGrp="1"/>
          </p:cNvSpPr>
          <p:nvPr>
            <p:ph idx="1"/>
          </p:nvPr>
        </p:nvSpPr>
        <p:spPr>
          <a:xfrm>
            <a:off x="838200" y="1304544"/>
            <a:ext cx="10515600" cy="4872419"/>
          </a:xfrm>
        </p:spPr>
        <p:txBody>
          <a:bodyPr>
            <a:normAutofit fontScale="85000" lnSpcReduction="10000"/>
          </a:bodyPr>
          <a:lstStyle/>
          <a:p>
            <a:pPr marL="514350" indent="-514350">
              <a:lnSpc>
                <a:spcPct val="100000"/>
              </a:lnSpc>
              <a:buFont typeface="+mj-lt"/>
              <a:buAutoNum type="arabicPeriod"/>
            </a:pPr>
            <a:r>
              <a:rPr lang="en-US" dirty="0"/>
              <a:t>Upload datasets </a:t>
            </a:r>
            <a:r>
              <a:rPr lang="en-US" i="1" dirty="0"/>
              <a:t>gps</a:t>
            </a:r>
            <a:r>
              <a:rPr lang="en-US" dirty="0"/>
              <a:t> and </a:t>
            </a:r>
            <a:r>
              <a:rPr lang="en-US" i="1" dirty="0"/>
              <a:t>signal</a:t>
            </a:r>
            <a:r>
              <a:rPr lang="en-US" dirty="0"/>
              <a:t> to GCP Big Query for SQL Join on connection_id and timestamp for SINR and RSRP at each GPS coordinate.</a:t>
            </a:r>
          </a:p>
          <a:p>
            <a:pPr marL="514350" indent="-514350">
              <a:lnSpc>
                <a:spcPct val="100000"/>
              </a:lnSpc>
              <a:buFont typeface="+mj-lt"/>
              <a:buAutoNum type="arabicPeriod"/>
            </a:pPr>
            <a:r>
              <a:rPr lang="en-US" dirty="0"/>
              <a:t>Export altitude, longitude, SINR, and RSRP as csv file from GCP to Excel for data cleaning, type conversion (particularly time stamp column), and distance calculation based on this equation found on YouTube (</a:t>
            </a:r>
            <a:r>
              <a:rPr lang="pt-BR" sz="2400" dirty="0">
                <a:solidFill>
                  <a:schemeClr val="accent3"/>
                </a:solidFill>
                <a:hlinkClick r:id="rId2">
                  <a:extLst>
                    <a:ext uri="{A12FA001-AC4F-418D-AE19-62706E023703}">
                      <ahyp:hlinkClr xmlns:ahyp="http://schemas.microsoft.com/office/drawing/2018/hyperlinkcolor" val="tx"/>
                    </a:ext>
                  </a:extLst>
                </a:hlinkClick>
              </a:rPr>
              <a:t>https://youtu.be/bzSnw-Iz6O8</a:t>
            </a:r>
            <a:r>
              <a:rPr lang="pt-BR" sz="2400" dirty="0">
                <a:solidFill>
                  <a:schemeClr val="accent3"/>
                </a:solidFill>
              </a:rPr>
              <a:t> </a:t>
            </a:r>
            <a:r>
              <a:rPr lang="pt-BR" sz="2400" dirty="0"/>
              <a:t>Note: There are more accurate equation for altitude and longitude based calcualtion. But for test case in this small town proximity, this equation in YouTube is more than sufficient.)</a:t>
            </a:r>
            <a:endParaRPr lang="en-US" sz="2400" dirty="0"/>
          </a:p>
          <a:p>
            <a:pPr marL="514350" indent="-514350">
              <a:lnSpc>
                <a:spcPct val="100000"/>
              </a:lnSpc>
              <a:buFont typeface="+mj-lt"/>
              <a:buAutoNum type="arabicPeriod"/>
            </a:pPr>
            <a:r>
              <a:rPr lang="en-US" dirty="0"/>
              <a:t>From Excel csv to Power BI. Use rich ETL and visualization features of Power BI to create signal quality geo maps. The thresholds of high and low quality were chosen to show clearer margin, and can be interactively changed.</a:t>
            </a:r>
          </a:p>
          <a:p>
            <a:pPr marL="514350" indent="-514350">
              <a:lnSpc>
                <a:spcPct val="100000"/>
              </a:lnSpc>
              <a:buFont typeface="+mj-lt"/>
              <a:buAutoNum type="arabicPeriod"/>
            </a:pPr>
            <a:r>
              <a:rPr lang="en-US" dirty="0"/>
              <a:t>Use Python Pandas to read csv and create data frame which has default method for correlation between vehicle speed, SINR, and RSRP.</a:t>
            </a:r>
          </a:p>
          <a:p>
            <a:pPr marL="0" indent="0">
              <a:lnSpc>
                <a:spcPct val="100000"/>
              </a:lnSpc>
              <a:buNone/>
            </a:pPr>
            <a:endParaRPr lang="en-US" dirty="0"/>
          </a:p>
          <a:p>
            <a:pPr>
              <a:lnSpc>
                <a:spcPct val="100000"/>
              </a:lnSpc>
            </a:pPr>
            <a:endParaRPr lang="en-US" dirty="0"/>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937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Steps taken for data preparation</a:t>
            </a:r>
            <a:endParaRPr lang="en-US" sz="2800" dirty="0">
              <a:solidFill>
                <a:schemeClr val="tx1">
                  <a:lumMod val="75000"/>
                  <a:lumOff val="25000"/>
                </a:schemeClr>
              </a:solidFill>
            </a:endParaRPr>
          </a:p>
        </p:txBody>
      </p:sp>
      <p:cxnSp>
        <p:nvCxnSpPr>
          <p:cNvPr id="5" name="Straight Connector 4">
            <a:extLst>
              <a:ext uri="{FF2B5EF4-FFF2-40B4-BE49-F238E27FC236}">
                <a16:creationId xmlns:a16="http://schemas.microsoft.com/office/drawing/2014/main" id="{8B46C1B8-0229-4FC1-AC54-9ABD94FE46A6}"/>
              </a:ext>
              <a:ext uri="{C183D7F6-B498-43B3-948B-1728B52AA6E4}">
                <adec:decorative xmlns:adec="http://schemas.microsoft.com/office/drawing/2017/decorative" val="1"/>
              </a:ext>
            </a:extLst>
          </p:cNvPr>
          <p:cNvCxnSpPr>
            <a:cxnSpLocks/>
          </p:cNvCxnSpPr>
          <p:nvPr/>
        </p:nvCxnSpPr>
        <p:spPr>
          <a:xfrm>
            <a:off x="9253728" y="522898"/>
            <a:ext cx="293827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33DBF36-59DC-4ED3-AE50-CE0C8986F2AB}"/>
              </a:ext>
              <a:ext uri="{C183D7F6-B498-43B3-948B-1728B52AA6E4}">
                <adec:decorative xmlns:adec="http://schemas.microsoft.com/office/drawing/2017/decorative" val="1"/>
              </a:ext>
            </a:extLst>
          </p:cNvPr>
          <p:cNvCxnSpPr>
            <a:cxnSpLocks/>
          </p:cNvCxnSpPr>
          <p:nvPr/>
        </p:nvCxnSpPr>
        <p:spPr>
          <a:xfrm>
            <a:off x="0" y="522898"/>
            <a:ext cx="292608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4776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261938" y="190500"/>
            <a:ext cx="11576486" cy="28302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Jupyter snapshots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22BDBF1B-B7BF-4934-9EC4-2D7A8F6BAB42}"/>
              </a:ext>
            </a:extLst>
          </p:cNvPr>
          <p:cNvGrpSpPr/>
          <p:nvPr/>
        </p:nvGrpSpPr>
        <p:grpSpPr>
          <a:xfrm>
            <a:off x="615557" y="4493275"/>
            <a:ext cx="2743195" cy="985227"/>
            <a:chOff x="838205" y="5246487"/>
            <a:chExt cx="2743195" cy="985227"/>
          </a:xfrm>
        </p:grpSpPr>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Scatter plots show no correlation between signal strength or quality with vehicle speed.</a:t>
              </a:r>
            </a:p>
          </p:txBody>
        </p:sp>
        <p:sp>
          <p:nvSpPr>
            <p:cNvPr id="45" name="Rectangle 44">
              <a:extLst>
                <a:ext uri="{FF2B5EF4-FFF2-40B4-BE49-F238E27FC236}">
                  <a16:creationId xmlns:a16="http://schemas.microsoft.com/office/drawing/2014/main" id="{69F7E025-DDEC-4748-AAE9-9FA2A4BF1E49}"/>
                </a:ext>
              </a:extLst>
            </p:cNvPr>
            <p:cNvSpPr/>
            <p:nvPr/>
          </p:nvSpPr>
          <p:spPr>
            <a:xfrm>
              <a:off x="838205" y="5246487"/>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Scatter plots</a:t>
              </a:r>
            </a:p>
          </p:txBody>
        </p:sp>
      </p:grpSp>
      <p:grpSp>
        <p:nvGrpSpPr>
          <p:cNvPr id="12" name="Group 11">
            <a:extLst>
              <a:ext uri="{FF2B5EF4-FFF2-40B4-BE49-F238E27FC236}">
                <a16:creationId xmlns:a16="http://schemas.microsoft.com/office/drawing/2014/main" id="{86BC764F-F210-4CF8-A4F3-22BB59EA25B2}"/>
              </a:ext>
            </a:extLst>
          </p:cNvPr>
          <p:cNvGrpSpPr/>
          <p:nvPr/>
        </p:nvGrpSpPr>
        <p:grpSpPr>
          <a:xfrm>
            <a:off x="615558" y="2177659"/>
            <a:ext cx="2743195" cy="1483140"/>
            <a:chOff x="8610600" y="4748574"/>
            <a:chExt cx="2743195" cy="1483140"/>
          </a:xfrm>
        </p:grpSpPr>
        <p:sp>
          <p:nvSpPr>
            <p:cNvPr id="49" name="Rectangle 48">
              <a:extLst>
                <a:ext uri="{FF2B5EF4-FFF2-40B4-BE49-F238E27FC236}">
                  <a16:creationId xmlns:a16="http://schemas.microsoft.com/office/drawing/2014/main" id="{7FA68D61-8BDC-4C14-9F0D-CF0C946CD30A}"/>
                </a:ext>
              </a:extLst>
            </p:cNvPr>
            <p:cNvSpPr/>
            <p:nvPr/>
          </p:nvSpPr>
          <p:spPr>
            <a:xfrm>
              <a:off x="8610600"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Small correlation number shows no relationship between signal strength or quality vs vehicle speed.</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.049</a:t>
              </a: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Correlation</a:t>
              </a:r>
            </a:p>
          </p:txBody>
        </p:sp>
      </p:grpSp>
      <p:pic>
        <p:nvPicPr>
          <p:cNvPr id="3" name="Picture 2">
            <a:extLst>
              <a:ext uri="{FF2B5EF4-FFF2-40B4-BE49-F238E27FC236}">
                <a16:creationId xmlns:a16="http://schemas.microsoft.com/office/drawing/2014/main" id="{DED65A1B-6E85-4576-9AAC-B82AFE44C986}"/>
              </a:ext>
            </a:extLst>
          </p:cNvPr>
          <p:cNvPicPr>
            <a:picLocks noChangeAspect="1"/>
          </p:cNvPicPr>
          <p:nvPr/>
        </p:nvPicPr>
        <p:blipFill>
          <a:blip r:embed="rId2"/>
          <a:stretch>
            <a:fillRect/>
          </a:stretch>
        </p:blipFill>
        <p:spPr>
          <a:xfrm>
            <a:off x="611176" y="932759"/>
            <a:ext cx="7877175" cy="1209675"/>
          </a:xfrm>
          <a:prstGeom prst="rect">
            <a:avLst/>
          </a:prstGeom>
        </p:spPr>
      </p:pic>
      <p:pic>
        <p:nvPicPr>
          <p:cNvPr id="6" name="Picture 5">
            <a:extLst>
              <a:ext uri="{FF2B5EF4-FFF2-40B4-BE49-F238E27FC236}">
                <a16:creationId xmlns:a16="http://schemas.microsoft.com/office/drawing/2014/main" id="{2BA991A2-D616-49B6-9CD5-4BE533B66AA8}"/>
              </a:ext>
            </a:extLst>
          </p:cNvPr>
          <p:cNvPicPr>
            <a:picLocks noChangeAspect="1"/>
          </p:cNvPicPr>
          <p:nvPr/>
        </p:nvPicPr>
        <p:blipFill>
          <a:blip r:embed="rId3"/>
          <a:stretch>
            <a:fillRect/>
          </a:stretch>
        </p:blipFill>
        <p:spPr>
          <a:xfrm>
            <a:off x="6753225" y="2976859"/>
            <a:ext cx="5210175" cy="3267075"/>
          </a:xfrm>
          <a:prstGeom prst="rect">
            <a:avLst/>
          </a:prstGeom>
        </p:spPr>
      </p:pic>
      <p:pic>
        <p:nvPicPr>
          <p:cNvPr id="10" name="Picture 9">
            <a:extLst>
              <a:ext uri="{FF2B5EF4-FFF2-40B4-BE49-F238E27FC236}">
                <a16:creationId xmlns:a16="http://schemas.microsoft.com/office/drawing/2014/main" id="{738154A5-4F92-43EA-951F-9BF682BEA556}"/>
              </a:ext>
            </a:extLst>
          </p:cNvPr>
          <p:cNvPicPr>
            <a:picLocks noChangeAspect="1"/>
          </p:cNvPicPr>
          <p:nvPr/>
        </p:nvPicPr>
        <p:blipFill>
          <a:blip r:embed="rId4"/>
          <a:stretch>
            <a:fillRect/>
          </a:stretch>
        </p:blipFill>
        <p:spPr>
          <a:xfrm>
            <a:off x="3136106" y="2919229"/>
            <a:ext cx="4552950" cy="3362325"/>
          </a:xfrm>
          <a:prstGeom prst="rect">
            <a:avLst/>
          </a:prstGeom>
        </p:spPr>
      </p:pic>
    </p:spTree>
    <p:extLst>
      <p:ext uri="{BB962C8B-B14F-4D97-AF65-F5344CB8AC3E}">
        <p14:creationId xmlns:p14="http://schemas.microsoft.com/office/powerpoint/2010/main" val="1212140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Project_Analysis_Presentation Pack.potx" id="{AC7781D2-6DCE-4385-A2F9-141B95078B19}" vid="{C6C96076-4D51-4042-A342-A7D2AA3703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Project analysis, from 24Slides</Template>
  <TotalTime>0</TotalTime>
  <Words>595</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Segoe UI Light</vt:lpstr>
      <vt:lpstr>Office Theme</vt:lpstr>
      <vt:lpstr>GPS Signal Analysis PhnTmAuto Assignment Paul C Liu</vt:lpstr>
      <vt:lpstr>Project analysis slide 2</vt:lpstr>
      <vt:lpstr>Project analysis slide 2</vt:lpstr>
      <vt:lpstr>Project analysis slide 2</vt:lpstr>
      <vt:lpstr>Project analysis slide 2</vt:lpstr>
      <vt:lpstr>Project analysis slide 2</vt:lpstr>
      <vt:lpstr>Project analysis slide 2</vt:lpstr>
      <vt:lpstr>Project analysis slide 5</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2019-04-29T04:46:48Z</dcterms:created>
  <dcterms:modified xsi:type="dcterms:W3CDTF">2019-05-06T21:15:46Z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2018-11-21T00:44:46.2256006Z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