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8F8F"/>
    <a:srgbClr val="EAD9FF"/>
    <a:srgbClr val="B87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AA208-24D8-2244-9D5B-F42D446417B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CCA87-B5C7-F94F-B1C4-F72376A1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8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D0973-745F-4FD2-8747-D35974DD82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1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8E2B-EC9B-4B03-A519-65E7549F8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9642F-95FC-46A5-9C62-AA33D238E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23C32-FB0E-4B8A-9CDC-ACD46A38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AA8E-CF07-4007-8E17-E852B3EDBB58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04946-EAF0-4C25-A37C-DB5FE831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1810E-7B0B-4AC2-A32F-FAB94D7F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1224-8BFA-461C-942F-92588087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8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ECAD-6FBE-4488-942A-1E4F8AE1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697C4-A19A-4C78-ADD7-253BA8793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89BC6-03BA-4398-81D7-34145109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AA8E-CF07-4007-8E17-E852B3EDBB58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41260-B7A5-47C1-8A2C-ABF17574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50A57-214A-4FBD-8A34-5C5FC657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1224-8BFA-461C-942F-92588087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6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8C4E1-C3C4-4300-BFE3-DB927A347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1C360-9452-4FDF-A8BE-0A31405B0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2AC29-9E6A-495F-BF4A-0AC47314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AA8E-CF07-4007-8E17-E852B3EDBB58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4E883-3A4B-4115-AED1-719C29DA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FA297-885D-4F08-AF83-DEA38A45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1224-8BFA-461C-942F-92588087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1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96CA-C662-4BBF-B416-3B0AC569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63B21-108F-4E71-B93F-794291AFE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788E7-95D8-4CEA-BFF2-5710DB9C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AA8E-CF07-4007-8E17-E852B3EDBB58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CE203-F903-409B-99DA-3CF25CD2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3A03F-3F07-4D9B-9416-E6B623CF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1224-8BFA-461C-942F-92588087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8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959E-89C3-4262-8491-D15FE1E4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7EF7B-EFAB-4459-AD3C-312963BB6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5012-2C2D-443B-83C5-E0CC5CE7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AA8E-CF07-4007-8E17-E852B3EDBB58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E8315-7FFE-41BB-BC91-DA89E24C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45EF5-1911-4D53-946C-DB8A65A4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1224-8BFA-461C-942F-92588087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3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3F75-2748-44F3-9643-2AFFCBE4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667DC-F2C1-499F-B7F3-984D82FD1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98176-455D-4E95-B703-488316FD3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49DF1-AD64-4F33-8EB2-28F2921D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AA8E-CF07-4007-8E17-E852B3EDBB58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26564-95BC-4043-A09A-3445C893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BD8A6-939E-4166-BEAD-C43795DA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1224-8BFA-461C-942F-92588087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9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106A-D9C1-4641-9CB2-DA746646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31F5E-BFE2-4544-BA38-91B9DE933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43DAC-4AF6-4DA6-9D7B-BD1F0A548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688C4-7C95-4A0A-8D52-242C9F10C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5B2BB-9053-4B9E-9EA8-676199CA3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4FBE8-F736-4C75-A555-2D714538B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AA8E-CF07-4007-8E17-E852B3EDBB58}" type="datetimeFigureOut">
              <a:rPr lang="en-US" smtClean="0"/>
              <a:t>6/20/18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25F007-2132-4F06-B173-33A98AB6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DA2A2-546B-4679-83F6-B52F955F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1224-8BFA-461C-942F-92588087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8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6CAC-76A5-434C-BBC3-1D802273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31F0E-407E-4240-B95B-2BB7041B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AA8E-CF07-4007-8E17-E852B3EDBB58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421FD-80E5-4969-8A21-39D086D3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F4A39-F536-43A5-AE31-60C7476D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1224-8BFA-461C-942F-92588087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0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DCB46-6DA5-483F-A6F1-331E7274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AA8E-CF07-4007-8E17-E852B3EDBB58}" type="datetimeFigureOut">
              <a:rPr lang="en-US" smtClean="0"/>
              <a:t>6/20/18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63FDB-D483-4542-BF3D-B8279F75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F5274-6D35-492B-91BA-894B575C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1224-8BFA-461C-942F-92588087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2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3A59-5253-4606-83C0-ED2D8602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913E3-AA5E-4396-A58F-2324D633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A2BD8-DB04-4EA6-A79D-67B171091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193FA-F9E9-40C6-8573-2485D929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AA8E-CF07-4007-8E17-E852B3EDBB58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D40B3-F6A5-4F1C-84B9-58E461B1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96199-720C-4E2E-A6EA-9CC824A5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1224-8BFA-461C-942F-92588087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2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31FA-3ED8-4C9F-B467-58FECFF4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4F6B7A-F749-44B1-BE3D-21575F9DA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9BDDE-8B66-4862-A8DC-2BDA8BC25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E3B91-B4C6-4F79-8CDC-97604DD3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AA8E-CF07-4007-8E17-E852B3EDBB58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7E2DF-33B7-472B-92BA-15B2E52E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0837A-CB83-4348-BEA9-50E1C6D5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1224-8BFA-461C-942F-92588087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6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874E5-2C8E-4D46-B85C-B5513517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06A81-72CD-4A15-845F-FCDDB201D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D8224-6368-4C9E-86CF-C5890DF5C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6AA8E-CF07-4007-8E17-E852B3EDBB58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12A12-95F5-4A3F-BAA8-33DBD1ADB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2D913-0230-4B0C-81A5-0C3FA3B4E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C1224-8BFA-461C-942F-92588087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7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977201"/>
            <a:ext cx="12192000" cy="5376468"/>
          </a:xfrm>
          <a:prstGeom prst="rect">
            <a:avLst/>
          </a:prstGeom>
          <a:solidFill>
            <a:srgbClr val="EA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113" tIns="12056" rIns="24113" bIns="12056"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242300" y="1155700"/>
            <a:ext cx="3713805" cy="3606800"/>
          </a:xfrm>
          <a:prstGeom prst="rect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384" tIns="16692" rIns="33384" bIns="16692" rtlCol="0" anchor="ctr"/>
          <a:lstStyle/>
          <a:p>
            <a:pPr algn="ctr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979182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113" tIns="12056" rIns="24113" bIns="12056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350926"/>
            <a:ext cx="12192000" cy="522052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113" tIns="12056" rIns="24113" bIns="12056"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www.washington.edu/brand/files/2014/09/W-Logo_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88" y="194955"/>
            <a:ext cx="1131720" cy="59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washington.edu/brand/files/2014/09/Wordmark_stacked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453" y="256814"/>
            <a:ext cx="2239235" cy="44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39619" y="1175748"/>
            <a:ext cx="3573262" cy="2291153"/>
          </a:xfrm>
          <a:prstGeom prst="rect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384" tIns="16692" rIns="33384" bIns="16692"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221849" y="1158412"/>
            <a:ext cx="3707319" cy="2956388"/>
          </a:xfrm>
          <a:prstGeom prst="rect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384" tIns="16692" rIns="33384" bIns="16692"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865180" y="121179"/>
            <a:ext cx="8135114" cy="1364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384" tIns="16692" rIns="33384" bIns="16692" rtlCol="0" anchor="t"/>
          <a:lstStyle/>
          <a:p>
            <a:pPr algn="ctr"/>
            <a:endParaRPr lang="en-GB" sz="1200" baseline="30000" dirty="0">
              <a:latin typeface="Trebuchet MS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425" y="1051483"/>
            <a:ext cx="857575" cy="180417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384" tIns="16692" rIns="33384" bIns="16692" rtlCol="0" anchor="ctr"/>
          <a:lstStyle/>
          <a:p>
            <a:r>
              <a:rPr lang="en-GB" sz="1100" dirty="0">
                <a:latin typeface="Trebuchet MS" pitchFamily="34" charset="0"/>
              </a:rPr>
              <a:t>Motivation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97" y="6431693"/>
            <a:ext cx="1579132" cy="296139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339619" y="3831083"/>
            <a:ext cx="3556714" cy="2415820"/>
          </a:xfrm>
          <a:prstGeom prst="rect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384" tIns="16692" rIns="33384" bIns="16692"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482337" y="3675373"/>
            <a:ext cx="1333764" cy="210827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384" tIns="16692" rIns="33384" bIns="16692" rtlCol="0" anchor="ctr"/>
          <a:lstStyle/>
          <a:p>
            <a:r>
              <a:rPr lang="en-GB" sz="1100" dirty="0">
                <a:latin typeface="Trebuchet MS" pitchFamily="34" charset="0"/>
              </a:rPr>
              <a:t>Data Smoothening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11026" y="1057714"/>
            <a:ext cx="3562974" cy="250386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384" tIns="16692" rIns="33384" bIns="16692" rtlCol="0" anchor="ctr"/>
          <a:lstStyle/>
          <a:p>
            <a:r>
              <a:rPr lang="en-GB" sz="1100" dirty="0">
                <a:latin typeface="Trebuchet MS" pitchFamily="34" charset="0"/>
              </a:rPr>
              <a:t>Peak Identification, Optimization and Characterization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394594" y="1047085"/>
            <a:ext cx="1600306" cy="222915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384" tIns="16692" rIns="33384" bIns="16692" rtlCol="0" anchor="ctr"/>
          <a:lstStyle/>
          <a:p>
            <a:r>
              <a:rPr lang="en-GB" sz="1100" dirty="0">
                <a:latin typeface="Trebuchet MS" pitchFamily="34" charset="0"/>
              </a:rPr>
              <a:t>Peak Dynamics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470386" y="2171890"/>
            <a:ext cx="205654" cy="89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113" tIns="12056" rIns="24113" bIns="12056"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391845" y="4731432"/>
            <a:ext cx="149375" cy="1137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113" tIns="12056" rIns="24113" bIns="12056"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36F8B-8943-42E4-9A24-AE073C623CF2}"/>
              </a:ext>
            </a:extLst>
          </p:cNvPr>
          <p:cNvSpPr txBox="1"/>
          <p:nvPr/>
        </p:nvSpPr>
        <p:spPr>
          <a:xfrm>
            <a:off x="1427525" y="2269021"/>
            <a:ext cx="210877" cy="116680"/>
          </a:xfrm>
          <a:prstGeom prst="rect">
            <a:avLst/>
          </a:prstGeom>
          <a:noFill/>
        </p:spPr>
        <p:txBody>
          <a:bodyPr wrap="square" lIns="24113" tIns="12056" rIns="24113" bIns="12056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5B46D7-5A6C-406A-A33E-2E70092CFAB7}"/>
              </a:ext>
            </a:extLst>
          </p:cNvPr>
          <p:cNvSpPr/>
          <p:nvPr/>
        </p:nvSpPr>
        <p:spPr>
          <a:xfrm>
            <a:off x="2467391" y="4706829"/>
            <a:ext cx="134129" cy="101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113" tIns="12056" rIns="24113" bIns="12056"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6ABECDF-B009-412E-9AC5-3898833CAF86}"/>
              </a:ext>
            </a:extLst>
          </p:cNvPr>
          <p:cNvSpPr/>
          <p:nvPr/>
        </p:nvSpPr>
        <p:spPr>
          <a:xfrm>
            <a:off x="8240493" y="5012235"/>
            <a:ext cx="3707319" cy="1223465"/>
          </a:xfrm>
          <a:prstGeom prst="rect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384" tIns="16692" rIns="33384" bIns="16692" rtlCol="0" anchor="ctr"/>
          <a:lstStyle/>
          <a:p>
            <a:pPr algn="ctr"/>
            <a:endParaRPr lang="en-GB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8D81059-9B37-4A0A-9F98-DB2B7A207D20}"/>
              </a:ext>
            </a:extLst>
          </p:cNvPr>
          <p:cNvSpPr/>
          <p:nvPr/>
        </p:nvSpPr>
        <p:spPr>
          <a:xfrm>
            <a:off x="8399001" y="4854192"/>
            <a:ext cx="1601294" cy="254224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384" tIns="16692" rIns="33384" bIns="16692" rtlCol="0" anchor="ctr"/>
          <a:lstStyle/>
          <a:p>
            <a:r>
              <a:rPr lang="en-GB" sz="1100" dirty="0">
                <a:latin typeface="Trebuchet MS" pitchFamily="34" charset="0"/>
              </a:rPr>
              <a:t>Future Directions</a:t>
            </a:r>
          </a:p>
        </p:txBody>
      </p:sp>
      <p:pic>
        <p:nvPicPr>
          <p:cNvPr id="56" name="Picture 55" descr="noisy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17" y="4005446"/>
            <a:ext cx="1684029" cy="1166301"/>
          </a:xfrm>
          <a:prstGeom prst="rect">
            <a:avLst/>
          </a:prstGeom>
        </p:spPr>
      </p:pic>
      <p:pic>
        <p:nvPicPr>
          <p:cNvPr id="57" name="Picture 56" descr="aftersmoothening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94" y="3989196"/>
            <a:ext cx="1561964" cy="1102458"/>
          </a:xfrm>
          <a:prstGeom prst="rect">
            <a:avLst/>
          </a:prstGeom>
        </p:spPr>
      </p:pic>
      <p:pic>
        <p:nvPicPr>
          <p:cNvPr id="58" name="Picture 57" descr="error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784" y="1317056"/>
            <a:ext cx="2044016" cy="1368024"/>
          </a:xfrm>
          <a:prstGeom prst="rect">
            <a:avLst/>
          </a:prstGeom>
        </p:spPr>
      </p:pic>
      <p:pic>
        <p:nvPicPr>
          <p:cNvPr id="60" name="Picture 59" descr="before_and_after_smoothening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55" y="5206760"/>
            <a:ext cx="1923361" cy="1051969"/>
          </a:xfrm>
          <a:prstGeom prst="rect">
            <a:avLst/>
          </a:prstGeom>
        </p:spPr>
      </p:pic>
      <p:pic>
        <p:nvPicPr>
          <p:cNvPr id="2" name="Picture 1" descr="remove_peak_outliers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327" y="2724271"/>
            <a:ext cx="2056773" cy="13762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44430" y="5225177"/>
            <a:ext cx="1446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-Data from user input is smoothened using multivariate adaptive regression splines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35700" y="1402477"/>
            <a:ext cx="172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-identify peaks by finding the local minimum and maximum based on gradient</a:t>
            </a:r>
          </a:p>
          <a:p>
            <a:r>
              <a:rPr lang="en-US" sz="1000" dirty="0"/>
              <a:t>- Smoothening significantly improves the accuracy in peak identification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35700" y="2862977"/>
            <a:ext cx="1803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-Peak position is optimized by removing outliers and isotonic regression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394700" y="3091577"/>
            <a:ext cx="340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 We extract kinetic parameters to characterize the dynamics of photoexcited species</a:t>
            </a:r>
          </a:p>
        </p:txBody>
      </p:sp>
      <p:pic>
        <p:nvPicPr>
          <p:cNvPr id="23" name="Picture 22" descr="classification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8830" r="8800" b="10816"/>
          <a:stretch/>
        </p:blipFill>
        <p:spPr>
          <a:xfrm>
            <a:off x="4316464" y="4559300"/>
            <a:ext cx="1639835" cy="1587500"/>
          </a:xfrm>
          <a:prstGeom prst="rect">
            <a:avLst/>
          </a:prstGeom>
        </p:spPr>
      </p:pic>
      <p:pic>
        <p:nvPicPr>
          <p:cNvPr id="26" name="Picture 25" descr="kineticsfit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466" y="3517899"/>
            <a:ext cx="1738953" cy="1155701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4197486" y="4401548"/>
            <a:ext cx="3707319" cy="1846852"/>
          </a:xfrm>
          <a:prstGeom prst="rect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384" tIns="16692" rIns="33384" bIns="16692"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4391766" y="4265841"/>
            <a:ext cx="1450234" cy="229959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384" tIns="16692" rIns="33384" bIns="16692" rtlCol="0" anchor="ctr"/>
          <a:lstStyle/>
          <a:p>
            <a:r>
              <a:rPr lang="en-GB" sz="1100" dirty="0">
                <a:latin typeface="Trebuchet MS" pitchFamily="34" charset="0"/>
              </a:rPr>
              <a:t>Peak Classification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127430" y="4679077"/>
            <a:ext cx="16576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-We classify the peaks using K-Means to distinguish neighboring peaks</a:t>
            </a:r>
          </a:p>
        </p:txBody>
      </p:sp>
      <p:pic>
        <p:nvPicPr>
          <p:cNvPr id="27" name="Picture 26" descr="classification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4" t="8989" r="7126" b="11237"/>
          <a:stretch/>
        </p:blipFill>
        <p:spPr>
          <a:xfrm>
            <a:off x="4305301" y="4584700"/>
            <a:ext cx="1714499" cy="1644992"/>
          </a:xfrm>
          <a:prstGeom prst="rect">
            <a:avLst/>
          </a:prstGeom>
        </p:spPr>
      </p:pic>
      <p:pic>
        <p:nvPicPr>
          <p:cNvPr id="29" name="Picture 28" descr="dynamics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0" y="1764861"/>
            <a:ext cx="1740689" cy="1181540"/>
          </a:xfrm>
          <a:prstGeom prst="rect">
            <a:avLst/>
          </a:prstGeom>
        </p:spPr>
      </p:pic>
      <p:pic>
        <p:nvPicPr>
          <p:cNvPr id="30" name="Picture 29" descr="position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568" y="1765299"/>
            <a:ext cx="1783232" cy="119321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343900" y="1351677"/>
            <a:ext cx="355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 Users can visualize how peak position, height and width change over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318500" y="5225177"/>
            <a:ext cx="354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 Recover the entire spectrum of individual species with spectral overlap</a:t>
            </a:r>
          </a:p>
        </p:txBody>
      </p:sp>
    </p:spTree>
    <p:extLst>
      <p:ext uri="{BB962C8B-B14F-4D97-AF65-F5344CB8AC3E}">
        <p14:creationId xmlns:p14="http://schemas.microsoft.com/office/powerpoint/2010/main" val="138054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110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A Murphy</dc:creator>
  <cp:lastModifiedBy>Jing Tu</cp:lastModifiedBy>
  <cp:revision>28</cp:revision>
  <dcterms:created xsi:type="dcterms:W3CDTF">2018-05-18T04:12:35Z</dcterms:created>
  <dcterms:modified xsi:type="dcterms:W3CDTF">2018-06-20T23:27:13Z</dcterms:modified>
</cp:coreProperties>
</file>