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A2"/>
    <a:srgbClr val="7DA8FF"/>
    <a:srgbClr val="EE2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48"/>
  </p:normalViewPr>
  <p:slideViewPr>
    <p:cSldViewPr snapToGrid="0" snapToObjects="1">
      <p:cViewPr varScale="1">
        <p:scale>
          <a:sx n="25" d="100"/>
          <a:sy n="25" d="100"/>
        </p:scale>
        <p:origin x="1384" y="22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D5438-C065-43B2-8BF0-8186086B1EA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434F5-E51E-4F6B-9BB5-D9A248C4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5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642" indent="0" algn="ctr">
              <a:buNone/>
              <a:defRPr sz="9600"/>
            </a:lvl2pPr>
            <a:lvl3pPr marL="4389285" indent="0" algn="ctr">
              <a:buNone/>
              <a:defRPr sz="8640"/>
            </a:lvl3pPr>
            <a:lvl4pPr marL="6583927" indent="0" algn="ctr">
              <a:buNone/>
              <a:defRPr sz="7680"/>
            </a:lvl4pPr>
            <a:lvl5pPr marL="8778569" indent="0" algn="ctr">
              <a:buNone/>
              <a:defRPr sz="7680"/>
            </a:lvl5pPr>
            <a:lvl6pPr marL="10973211" indent="0" algn="ctr">
              <a:buNone/>
              <a:defRPr sz="7680"/>
            </a:lvl6pPr>
            <a:lvl7pPr marL="13167854" indent="0" algn="ctr">
              <a:buNone/>
              <a:defRPr sz="7680"/>
            </a:lvl7pPr>
            <a:lvl8pPr marL="15362496" indent="0" algn="ctr">
              <a:buNone/>
              <a:defRPr sz="7680"/>
            </a:lvl8pPr>
            <a:lvl9pPr marL="17557138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642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285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927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56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3211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854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2496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713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42" indent="0">
              <a:buNone/>
              <a:defRPr sz="9600" b="1"/>
            </a:lvl2pPr>
            <a:lvl3pPr marL="4389285" indent="0">
              <a:buNone/>
              <a:defRPr sz="8640" b="1"/>
            </a:lvl3pPr>
            <a:lvl4pPr marL="6583927" indent="0">
              <a:buNone/>
              <a:defRPr sz="7680" b="1"/>
            </a:lvl4pPr>
            <a:lvl5pPr marL="8778569" indent="0">
              <a:buNone/>
              <a:defRPr sz="7680" b="1"/>
            </a:lvl5pPr>
            <a:lvl6pPr marL="10973211" indent="0">
              <a:buNone/>
              <a:defRPr sz="7680" b="1"/>
            </a:lvl6pPr>
            <a:lvl7pPr marL="13167854" indent="0">
              <a:buNone/>
              <a:defRPr sz="7680" b="1"/>
            </a:lvl7pPr>
            <a:lvl8pPr marL="15362496" indent="0">
              <a:buNone/>
              <a:defRPr sz="7680" b="1"/>
            </a:lvl8pPr>
            <a:lvl9pPr marL="17557138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3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42" indent="0">
              <a:buNone/>
              <a:defRPr sz="9600" b="1"/>
            </a:lvl2pPr>
            <a:lvl3pPr marL="4389285" indent="0">
              <a:buNone/>
              <a:defRPr sz="8640" b="1"/>
            </a:lvl3pPr>
            <a:lvl4pPr marL="6583927" indent="0">
              <a:buNone/>
              <a:defRPr sz="7680" b="1"/>
            </a:lvl4pPr>
            <a:lvl5pPr marL="8778569" indent="0">
              <a:buNone/>
              <a:defRPr sz="7680" b="1"/>
            </a:lvl5pPr>
            <a:lvl6pPr marL="10973211" indent="0">
              <a:buNone/>
              <a:defRPr sz="7680" b="1"/>
            </a:lvl6pPr>
            <a:lvl7pPr marL="13167854" indent="0">
              <a:buNone/>
              <a:defRPr sz="7680" b="1"/>
            </a:lvl7pPr>
            <a:lvl8pPr marL="15362496" indent="0">
              <a:buNone/>
              <a:defRPr sz="7680" b="1"/>
            </a:lvl8pPr>
            <a:lvl9pPr marL="17557138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3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1"/>
            </a:lvl1pPr>
            <a:lvl2pPr>
              <a:defRPr sz="13441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42" indent="0">
              <a:buNone/>
              <a:defRPr sz="6720"/>
            </a:lvl2pPr>
            <a:lvl3pPr marL="4389285" indent="0">
              <a:buNone/>
              <a:defRPr sz="5760"/>
            </a:lvl3pPr>
            <a:lvl4pPr marL="6583927" indent="0">
              <a:buNone/>
              <a:defRPr sz="4800"/>
            </a:lvl4pPr>
            <a:lvl5pPr marL="8778569" indent="0">
              <a:buNone/>
              <a:defRPr sz="4800"/>
            </a:lvl5pPr>
            <a:lvl6pPr marL="10973211" indent="0">
              <a:buNone/>
              <a:defRPr sz="4800"/>
            </a:lvl6pPr>
            <a:lvl7pPr marL="13167854" indent="0">
              <a:buNone/>
              <a:defRPr sz="4800"/>
            </a:lvl7pPr>
            <a:lvl8pPr marL="15362496" indent="0">
              <a:buNone/>
              <a:defRPr sz="4800"/>
            </a:lvl8pPr>
            <a:lvl9pPr marL="17557138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1"/>
            </a:lvl1pPr>
            <a:lvl2pPr marL="2194642" indent="0">
              <a:buNone/>
              <a:defRPr sz="13441"/>
            </a:lvl2pPr>
            <a:lvl3pPr marL="4389285" indent="0">
              <a:buNone/>
              <a:defRPr sz="11520"/>
            </a:lvl3pPr>
            <a:lvl4pPr marL="6583927" indent="0">
              <a:buNone/>
              <a:defRPr sz="9600"/>
            </a:lvl4pPr>
            <a:lvl5pPr marL="8778569" indent="0">
              <a:buNone/>
              <a:defRPr sz="9600"/>
            </a:lvl5pPr>
            <a:lvl6pPr marL="10973211" indent="0">
              <a:buNone/>
              <a:defRPr sz="9600"/>
            </a:lvl6pPr>
            <a:lvl7pPr marL="13167854" indent="0">
              <a:buNone/>
              <a:defRPr sz="9600"/>
            </a:lvl7pPr>
            <a:lvl8pPr marL="15362496" indent="0">
              <a:buNone/>
              <a:defRPr sz="9600"/>
            </a:lvl8pPr>
            <a:lvl9pPr marL="17557138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42" indent="0">
              <a:buNone/>
              <a:defRPr sz="6720"/>
            </a:lvl2pPr>
            <a:lvl3pPr marL="4389285" indent="0">
              <a:buNone/>
              <a:defRPr sz="5760"/>
            </a:lvl3pPr>
            <a:lvl4pPr marL="6583927" indent="0">
              <a:buNone/>
              <a:defRPr sz="4800"/>
            </a:lvl4pPr>
            <a:lvl5pPr marL="8778569" indent="0">
              <a:buNone/>
              <a:defRPr sz="4800"/>
            </a:lvl5pPr>
            <a:lvl6pPr marL="10973211" indent="0">
              <a:buNone/>
              <a:defRPr sz="4800"/>
            </a:lvl6pPr>
            <a:lvl7pPr marL="13167854" indent="0">
              <a:buNone/>
              <a:defRPr sz="4800"/>
            </a:lvl7pPr>
            <a:lvl8pPr marL="15362496" indent="0">
              <a:buNone/>
              <a:defRPr sz="4800"/>
            </a:lvl8pPr>
            <a:lvl9pPr marL="17557138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285" rtl="0" eaLnBrk="1" latinLnBrk="0" hangingPunct="1">
        <a:lnSpc>
          <a:spcPct val="90000"/>
        </a:lnSpc>
        <a:spcBef>
          <a:spcPct val="0"/>
        </a:spcBef>
        <a:buNone/>
        <a:defRPr sz="211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321" indent="-1097321" algn="l" defTabSz="4389285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1" kern="1200">
          <a:solidFill>
            <a:schemeClr val="tx1"/>
          </a:solidFill>
          <a:latin typeface="+mn-lt"/>
          <a:ea typeface="+mn-ea"/>
          <a:cs typeface="+mn-cs"/>
        </a:defRPr>
      </a:lvl1pPr>
      <a:lvl2pPr marL="3291963" indent="-1097321" algn="l" defTabSz="4389285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06" indent="-1097321" algn="l" defTabSz="4389285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1248" indent="-1097321" algn="l" defTabSz="4389285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90" indent="-1097321" algn="l" defTabSz="4389285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533" indent="-1097321" algn="l" defTabSz="4389285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175" indent="-1097321" algn="l" defTabSz="4389285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817" indent="-1097321" algn="l" defTabSz="4389285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4460" indent="-1097321" algn="l" defTabSz="4389285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28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42" algn="l" defTabSz="438928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285" algn="l" defTabSz="438928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927" algn="l" defTabSz="438928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569" algn="l" defTabSz="438928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211" algn="l" defTabSz="438928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854" algn="l" defTabSz="438928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2496" algn="l" defTabSz="438928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138" algn="l" defTabSz="438928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2F607548-911E-4DA4-98A2-CCA4DDF4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5" y="3977388"/>
            <a:ext cx="8453472" cy="302621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CC90F929-57E8-4914-BC2C-354161D47326}"/>
              </a:ext>
            </a:extLst>
          </p:cNvPr>
          <p:cNvSpPr/>
          <p:nvPr/>
        </p:nvSpPr>
        <p:spPr>
          <a:xfrm>
            <a:off x="1853502" y="5134342"/>
            <a:ext cx="40612339" cy="26948858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52350-2E8C-4AF9-A538-03290AAEFEF4}"/>
              </a:ext>
            </a:extLst>
          </p:cNvPr>
          <p:cNvSpPr/>
          <p:nvPr/>
        </p:nvSpPr>
        <p:spPr>
          <a:xfrm>
            <a:off x="0" y="0"/>
            <a:ext cx="43891200" cy="383177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01FE9-B8DD-4DA0-95EA-12749936B5CE}"/>
              </a:ext>
            </a:extLst>
          </p:cNvPr>
          <p:cNvSpPr txBox="1"/>
          <p:nvPr/>
        </p:nvSpPr>
        <p:spPr>
          <a:xfrm>
            <a:off x="4376896" y="-123840"/>
            <a:ext cx="35137408" cy="186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1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Light" panose="020B0502040204020203" pitchFamily="34" charset="0"/>
              </a:rPr>
              <a:t>SAFMIs: Segmented Atomic Force Microscope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EBB64-AA73-47A3-B05E-B48657817BAC}"/>
              </a:ext>
            </a:extLst>
          </p:cNvPr>
          <p:cNvSpPr txBox="1"/>
          <p:nvPr/>
        </p:nvSpPr>
        <p:spPr>
          <a:xfrm>
            <a:off x="8659907" y="1584724"/>
            <a:ext cx="28409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Light" panose="020B0502040204020203" pitchFamily="34" charset="0"/>
              </a:rPr>
              <a:t>Demi Liu</a:t>
            </a:r>
            <a:r>
              <a:rPr lang="en-US" sz="7200" baseline="300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Light" panose="020B0502040204020203" pitchFamily="34" charset="0"/>
              </a:rPr>
              <a:t>1,4</a:t>
            </a:r>
            <a:r>
              <a:rPr lang="en-US" sz="72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Light" panose="020B0502040204020203" pitchFamily="34" charset="0"/>
              </a:rPr>
              <a:t>, Sarthak P. Jariwala</a:t>
            </a:r>
            <a:r>
              <a:rPr lang="en-US" sz="7200" baseline="300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Light" panose="020B0502040204020203" pitchFamily="34" charset="0"/>
              </a:rPr>
              <a:t>2,4</a:t>
            </a:r>
            <a:r>
              <a:rPr lang="en-US" sz="72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Light" panose="020B0502040204020203" pitchFamily="34" charset="0"/>
              </a:rPr>
              <a:t>, Christopher Nyambura</a:t>
            </a:r>
            <a:r>
              <a:rPr lang="en-US" sz="7200" baseline="300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Light" panose="020B0502040204020203" pitchFamily="34" charset="0"/>
              </a:rPr>
              <a:t>3</a:t>
            </a:r>
            <a:r>
              <a:rPr lang="en-US" sz="72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Light" panose="020B0502040204020203" pitchFamily="34" charset="0"/>
              </a:rPr>
              <a:t>, Sid Rath</a:t>
            </a:r>
            <a:r>
              <a:rPr lang="en-US" sz="7200" baseline="300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Light" panose="020B0502040204020203" pitchFamily="34" charset="0"/>
              </a:rPr>
              <a:t>2,5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BC7D6-A7D8-498C-B6DC-BE9A26F1190F}"/>
              </a:ext>
            </a:extLst>
          </p:cNvPr>
          <p:cNvSpPr txBox="1"/>
          <p:nvPr/>
        </p:nvSpPr>
        <p:spPr>
          <a:xfrm>
            <a:off x="1853502" y="2587098"/>
            <a:ext cx="39840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Light" panose="020B0502040204020203" pitchFamily="34" charset="0"/>
              </a:rPr>
              <a:t>1. Chemistry  2. Material Science and Engineering  3. Chemical Engineering  4. CEI  5. GEMSEC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17A322-C35E-4699-9E53-F7B793F572B7}"/>
              </a:ext>
            </a:extLst>
          </p:cNvPr>
          <p:cNvSpPr/>
          <p:nvPr/>
        </p:nvSpPr>
        <p:spPr>
          <a:xfrm>
            <a:off x="1344719" y="3796239"/>
            <a:ext cx="20225487" cy="168471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EC7A5AD-B734-48C9-AC1E-E9443BDDC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873" y="29483700"/>
            <a:ext cx="5112327" cy="34082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8092F7-F8D6-4A75-A7EC-87310D195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0996" y="30980701"/>
            <a:ext cx="9452329" cy="17799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CBF413-30B4-47E7-BB56-F532C6D0E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3" y="29825443"/>
            <a:ext cx="2544403" cy="2557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0AD330-5F93-418C-8574-B38ABBB43C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06950" y="30896288"/>
            <a:ext cx="1832757" cy="1836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8AA308-0187-43BD-B11C-6B49D1E02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83" y="9506118"/>
            <a:ext cx="5338693" cy="53822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D9BDC64-073E-4676-BA74-F346A7C8724E}"/>
              </a:ext>
            </a:extLst>
          </p:cNvPr>
          <p:cNvSpPr txBox="1"/>
          <p:nvPr/>
        </p:nvSpPr>
        <p:spPr>
          <a:xfrm>
            <a:off x="7147270" y="6240083"/>
            <a:ext cx="8784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Background Subtraction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ED2BD-2E5C-4042-93CD-A904917CC778}"/>
              </a:ext>
            </a:extLst>
          </p:cNvPr>
          <p:cNvSpPr/>
          <p:nvPr/>
        </p:nvSpPr>
        <p:spPr>
          <a:xfrm>
            <a:off x="20406871" y="3838541"/>
            <a:ext cx="21663032" cy="165357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8C8B95-5847-4053-BA65-D84E13D98382}"/>
              </a:ext>
            </a:extLst>
          </p:cNvPr>
          <p:cNvSpPr txBox="1"/>
          <p:nvPr/>
        </p:nvSpPr>
        <p:spPr>
          <a:xfrm>
            <a:off x="27944842" y="5686085"/>
            <a:ext cx="97703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+mj-lt"/>
              </a:rPr>
              <a:t>Image Segmentation: Random Walk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DA9384-B4EE-4650-8601-18F6EF9C10B0}"/>
              </a:ext>
            </a:extLst>
          </p:cNvPr>
          <p:cNvSpPr txBox="1"/>
          <p:nvPr/>
        </p:nvSpPr>
        <p:spPr>
          <a:xfrm>
            <a:off x="25309792" y="8264357"/>
            <a:ext cx="1265437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Random walker segmentation from </a:t>
            </a:r>
            <a:r>
              <a:rPr lang="en-US" sz="4800" dirty="0" err="1">
                <a:solidFill>
                  <a:srgbClr val="000000"/>
                </a:solidFill>
                <a:latin typeface="Bahnschrift SemiLight" panose="020B0502040204020203" pitchFamily="34" charset="0"/>
              </a:rPr>
              <a:t>scikit</a:t>
            </a:r>
            <a:r>
              <a:rPr lang="en-US" sz="48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-image was employed for this step. Random walk solves an anisotropic diffusion equation with tracers starting from a pre-determined pixel with a certain label (initial marker position). Diffusivity is high, if neighboring pixels have similar values, whereas widely varying pixels values results in low diffusion. Thus, diffusion has a inverse relationship to the gradient height. </a:t>
            </a:r>
            <a:endParaRPr lang="en-US" sz="4800" dirty="0">
              <a:latin typeface="Bahnschrift SemiLight" panose="020B0502040204020203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0C468B-0BDF-4CFE-B676-CC95E9AFB1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36929" y="9156941"/>
            <a:ext cx="5496695" cy="5496695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F7B0C457-BA68-4A22-8A13-5A2BB3128536}"/>
              </a:ext>
            </a:extLst>
          </p:cNvPr>
          <p:cNvSpPr/>
          <p:nvPr/>
        </p:nvSpPr>
        <p:spPr>
          <a:xfrm>
            <a:off x="1276631" y="14840145"/>
            <a:ext cx="20123945" cy="180782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9E8218-6D50-4B80-906B-915D9F813C1B}"/>
              </a:ext>
            </a:extLst>
          </p:cNvPr>
          <p:cNvSpPr txBox="1"/>
          <p:nvPr/>
        </p:nvSpPr>
        <p:spPr>
          <a:xfrm>
            <a:off x="6333147" y="18403505"/>
            <a:ext cx="112388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+mj-lt"/>
              </a:rPr>
              <a:t>Prediction of Bio/Nano Interface  Parameters using KNN Clustering and Regression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2D483D-A70B-4D99-8751-7180C55E62D7}"/>
              </a:ext>
            </a:extLst>
          </p:cNvPr>
          <p:cNvSpPr txBox="1"/>
          <p:nvPr/>
        </p:nvSpPr>
        <p:spPr>
          <a:xfrm>
            <a:off x="6203900" y="8082686"/>
            <a:ext cx="1216326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hnschrift SemiLight" panose="020B0502040204020203" pitchFamily="34" charset="0"/>
              </a:rPr>
              <a:t>The background approximation and subtraction function uses Morphological Filtering from </a:t>
            </a:r>
            <a:r>
              <a:rPr lang="en-US" sz="4800" dirty="0" err="1">
                <a:latin typeface="Bahnschrift SemiLight" panose="020B0502040204020203" pitchFamily="34" charset="0"/>
              </a:rPr>
              <a:t>scikit</a:t>
            </a:r>
            <a:r>
              <a:rPr lang="en-US" sz="4800" dirty="0">
                <a:latin typeface="Bahnschrift SemiLight" panose="020B0502040204020203" pitchFamily="34" charset="0"/>
              </a:rPr>
              <a:t>-image. It returns all bright spots in the image that are smaller than the structuring element that the user defines (rectangular, square or ellipsoidal/circular).  It outputs a foreground with some threshold, deletes the background, while preserving the relative height values to use later.</a:t>
            </a:r>
            <a:r>
              <a:rPr lang="en-US" sz="48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 </a:t>
            </a:r>
            <a:endParaRPr lang="en-US" sz="4800" dirty="0">
              <a:latin typeface="Bahnschrift SemiLight" panose="020B05020402040202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436EE54-66CA-43B6-A685-2DB0E88C1688}"/>
              </a:ext>
            </a:extLst>
          </p:cNvPr>
          <p:cNvSpPr/>
          <p:nvPr/>
        </p:nvSpPr>
        <p:spPr>
          <a:xfrm>
            <a:off x="22085277" y="14888339"/>
            <a:ext cx="19608509" cy="180782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97B2DDB-60A9-4846-87F1-3C75A6A0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4" y="21593085"/>
            <a:ext cx="5338693" cy="507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74FC09F-45E6-416B-BFAC-73335A37D845}"/>
              </a:ext>
            </a:extLst>
          </p:cNvPr>
          <p:cNvSpPr txBox="1"/>
          <p:nvPr/>
        </p:nvSpPr>
        <p:spPr>
          <a:xfrm>
            <a:off x="27783973" y="18389469"/>
            <a:ext cx="102960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+mj-lt"/>
              </a:rPr>
              <a:t>Generation of Image Descriptors from Segmented Images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427798-55ED-4E94-8B90-292D25B1A938}"/>
              </a:ext>
            </a:extLst>
          </p:cNvPr>
          <p:cNvSpPr txBox="1"/>
          <p:nvPr/>
        </p:nvSpPr>
        <p:spPr>
          <a:xfrm>
            <a:off x="13640995" y="28974147"/>
            <a:ext cx="9866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Images provided by:</a:t>
            </a:r>
          </a:p>
          <a:p>
            <a:r>
              <a:rPr lang="en-US" sz="36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David </a:t>
            </a:r>
            <a:r>
              <a:rPr lang="en-US" sz="3600" dirty="0" err="1">
                <a:solidFill>
                  <a:srgbClr val="000000"/>
                </a:solidFill>
                <a:latin typeface="Bahnschrift SemiLight" panose="020B0502040204020203" pitchFamily="34" charset="0"/>
              </a:rPr>
              <a:t>Starkebaum</a:t>
            </a:r>
            <a:r>
              <a:rPr lang="en-US" sz="36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 (affiliation: GEMSEC)</a:t>
            </a:r>
          </a:p>
          <a:p>
            <a:r>
              <a:rPr lang="en-US" sz="36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Tyler Dean Jorgenson (affiliation: GEMSEC)</a:t>
            </a:r>
          </a:p>
          <a:p>
            <a:r>
              <a:rPr lang="en-US" sz="36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 </a:t>
            </a:r>
            <a:endParaRPr lang="en-US" sz="3600" dirty="0">
              <a:latin typeface="Bahnschrift SemiLigh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A1DB8A-DBEC-4076-85DC-D814353062CF}"/>
              </a:ext>
            </a:extLst>
          </p:cNvPr>
          <p:cNvSpPr txBox="1"/>
          <p:nvPr/>
        </p:nvSpPr>
        <p:spPr>
          <a:xfrm>
            <a:off x="26604829" y="21869898"/>
            <a:ext cx="126543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Percentile Filter from </a:t>
            </a:r>
            <a:r>
              <a:rPr lang="en-US" sz="4800" dirty="0" err="1">
                <a:solidFill>
                  <a:srgbClr val="000000"/>
                </a:solidFill>
                <a:latin typeface="Bahnschrift SemiLight" panose="020B0502040204020203" pitchFamily="34" charset="0"/>
              </a:rPr>
              <a:t>scikit-ndimage</a:t>
            </a:r>
            <a:r>
              <a:rPr lang="en-US" sz="48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 module allowed for separation of ordered and disordered ratios. Furthermore, a percent coverage was calculated; these two parameters are image descriptors that are specific to the experimental conditions of the surface under the microscope</a:t>
            </a:r>
            <a:endParaRPr lang="en-US" sz="4800" dirty="0">
              <a:latin typeface="Bahnschrift Semi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22A8A1-A69C-4969-9E7C-AB65E0ADF50F}"/>
              </a:ext>
            </a:extLst>
          </p:cNvPr>
          <p:cNvSpPr txBox="1"/>
          <p:nvPr/>
        </p:nvSpPr>
        <p:spPr>
          <a:xfrm>
            <a:off x="6181842" y="21469489"/>
            <a:ext cx="1265437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K-Nearest Neighbor Clustering was performed on 50 images where a random test/train split was performed.  Images were clustered based on pH and concentration of the peptide solution used to create the bio-interface observed under AFM. Next, regression was used to predict order/disorder ratio and percent coverage for a given input AFM image with the same clustering parameters.</a:t>
            </a:r>
            <a:endParaRPr lang="en-US" sz="4800" dirty="0">
              <a:latin typeface="Bahnschrift SemiLight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EA22BF-2B82-49D2-B714-9634A5F098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07848" y="30890728"/>
            <a:ext cx="6048272" cy="18698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497888" y="28965265"/>
            <a:ext cx="10301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Special Thanks to:</a:t>
            </a:r>
          </a:p>
          <a:p>
            <a:r>
              <a:rPr lang="en-US" sz="3600" dirty="0"/>
              <a:t>Prof Mehmet </a:t>
            </a:r>
            <a:r>
              <a:rPr lang="en-US" sz="3600" dirty="0" err="1"/>
              <a:t>Sarikaya</a:t>
            </a:r>
            <a:endParaRPr lang="en-US" sz="3600" dirty="0"/>
          </a:p>
          <a:p>
            <a:r>
              <a:rPr lang="en-US" sz="3600" dirty="0"/>
              <a:t>PI: GEMSEC (NSF-MGI Program)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28348" y="29483700"/>
            <a:ext cx="3733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Acknowledgments:</a:t>
            </a:r>
          </a:p>
          <a:p>
            <a:pPr algn="ctr"/>
            <a:r>
              <a:rPr lang="en-US" sz="3600" dirty="0"/>
              <a:t>Dr. David Beck</a:t>
            </a:r>
          </a:p>
          <a:p>
            <a:pPr algn="ctr"/>
            <a:r>
              <a:rPr lang="en-US" sz="3600" dirty="0"/>
              <a:t>Nicholas </a:t>
            </a:r>
            <a:r>
              <a:rPr lang="en-US" sz="3600" dirty="0" err="1"/>
              <a:t>Montoni</a:t>
            </a:r>
            <a:endParaRPr lang="en-US" sz="3600" dirty="0"/>
          </a:p>
          <a:p>
            <a:pPr algn="ctr"/>
            <a:r>
              <a:rPr lang="en-US" sz="3600" dirty="0" err="1"/>
              <a:t>Arushi</a:t>
            </a:r>
            <a:r>
              <a:rPr lang="en-US" sz="3600" dirty="0"/>
              <a:t> Prakash</a:t>
            </a:r>
          </a:p>
          <a:p>
            <a:pPr algn="ctr"/>
            <a:r>
              <a:rPr lang="en-US" sz="3600" dirty="0" err="1"/>
              <a:t>Moke</a:t>
            </a:r>
            <a:r>
              <a:rPr lang="en-US" sz="3600" dirty="0"/>
              <a:t> Mao</a:t>
            </a:r>
          </a:p>
        </p:txBody>
      </p:sp>
      <p:cxnSp>
        <p:nvCxnSpPr>
          <p:cNvPr id="9" name="Straight Arrow Connector 8"/>
          <p:cNvCxnSpPr>
            <a:stCxn id="34" idx="3"/>
            <a:endCxn id="37" idx="1"/>
          </p:cNvCxnSpPr>
          <p:nvPr/>
        </p:nvCxnSpPr>
        <p:spPr>
          <a:xfrm flipV="1">
            <a:off x="15931621" y="6747914"/>
            <a:ext cx="1201322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7" idx="3"/>
            <a:endCxn id="47" idx="3"/>
          </p:cNvCxnSpPr>
          <p:nvPr/>
        </p:nvCxnSpPr>
        <p:spPr>
          <a:xfrm>
            <a:off x="37715155" y="6747914"/>
            <a:ext cx="364910" cy="13211216"/>
          </a:xfrm>
          <a:prstGeom prst="bentConnector3">
            <a:avLst>
              <a:gd name="adj1" fmla="val 91439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E62BA3C-6DA7-4450-AA98-1F5D7C27F2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78143" y="9535474"/>
            <a:ext cx="5348515" cy="537025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47" idx="1"/>
            <a:endCxn id="46" idx="3"/>
          </p:cNvCxnSpPr>
          <p:nvPr/>
        </p:nvCxnSpPr>
        <p:spPr>
          <a:xfrm flipH="1">
            <a:off x="17572018" y="19959130"/>
            <a:ext cx="10211955" cy="140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2416" r="3308" b="3577"/>
          <a:stretch/>
        </p:blipFill>
        <p:spPr>
          <a:xfrm>
            <a:off x="19496178" y="20669111"/>
            <a:ext cx="5337446" cy="5525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BFFB18-ACA1-F342-9D9D-95E6F94ECE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15886" y="28954211"/>
            <a:ext cx="11099730" cy="39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6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346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Arushi Prakash</dc:creator>
  <cp:lastModifiedBy>siddharth rath</cp:lastModifiedBy>
  <cp:revision>36</cp:revision>
  <dcterms:created xsi:type="dcterms:W3CDTF">2018-03-06T18:07:07Z</dcterms:created>
  <dcterms:modified xsi:type="dcterms:W3CDTF">2018-03-12T21:59:46Z</dcterms:modified>
</cp:coreProperties>
</file>